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Lst>
  <p:sldSz cx="18288000" cy="10287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9" roundtripDataSignature="AMtx7mjZC0HZ/IeIHOOFaxh79cDANz9Pz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1" d="100"/>
          <a:sy n="61" d="100"/>
        </p:scale>
        <p:origin x="78" y="3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customschemas.google.com/relationships/presentationmetadata" Target="meta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5" name="Google Shape;275;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7" name="Google Shape;297;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2" name="Google Shape;312;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7" name="Google Shape;337;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5" name="Google Shape;365;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0" name="Google Shape;380;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4" name="Google Shape;414;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1" name="Google Shape;431;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5" name="Google Shape;44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59" name="Google Shape;459;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73" name="Google Shape;473;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9" name="Google Shape;489;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Google Shape;504;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05" name="Google Shape;505;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Google Shape;519;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0" name="Google Shape;520;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36" name="Google Shape;536;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0"/>
        <p:cNvGrpSpPr/>
        <p:nvPr/>
      </p:nvGrpSpPr>
      <p:grpSpPr>
        <a:xfrm>
          <a:off x="0" y="0"/>
          <a:ext cx="0" cy="0"/>
          <a:chOff x="0" y="0"/>
          <a:chExt cx="0" cy="0"/>
        </a:xfrm>
      </p:grpSpPr>
      <p:sp>
        <p:nvSpPr>
          <p:cNvPr id="551" name="Google Shape;551;p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52" name="Google Shape;552;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4"/>
        <p:cNvGrpSpPr/>
        <p:nvPr/>
      </p:nvGrpSpPr>
      <p:grpSpPr>
        <a:xfrm>
          <a:off x="0" y="0"/>
          <a:ext cx="0" cy="0"/>
          <a:chOff x="0" y="0"/>
          <a:chExt cx="0" cy="0"/>
        </a:xfrm>
      </p:grpSpPr>
      <p:sp>
        <p:nvSpPr>
          <p:cNvPr id="585" name="Google Shape;585;p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6" name="Google Shape;586;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8"/>
        <p:cNvGrpSpPr/>
        <p:nvPr/>
      </p:nvGrpSpPr>
      <p:grpSpPr>
        <a:xfrm>
          <a:off x="0" y="0"/>
          <a:ext cx="0" cy="0"/>
          <a:chOff x="0" y="0"/>
          <a:chExt cx="0" cy="0"/>
        </a:xfrm>
      </p:grpSpPr>
      <p:sp>
        <p:nvSpPr>
          <p:cNvPr id="619" name="Google Shape;619;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20" name="Google Shape;620;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4"/>
        <p:cNvGrpSpPr/>
        <p:nvPr/>
      </p:nvGrpSpPr>
      <p:grpSpPr>
        <a:xfrm>
          <a:off x="0" y="0"/>
          <a:ext cx="0" cy="0"/>
          <a:chOff x="0" y="0"/>
          <a:chExt cx="0" cy="0"/>
        </a:xfrm>
      </p:grpSpPr>
      <p:sp>
        <p:nvSpPr>
          <p:cNvPr id="645" name="Google Shape;645;p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46" name="Google Shape;646;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7"/>
        <p:cNvGrpSpPr/>
        <p:nvPr/>
      </p:nvGrpSpPr>
      <p:grpSpPr>
        <a:xfrm>
          <a:off x="0" y="0"/>
          <a:ext cx="0" cy="0"/>
          <a:chOff x="0" y="0"/>
          <a:chExt cx="0" cy="0"/>
        </a:xfrm>
      </p:grpSpPr>
      <p:sp>
        <p:nvSpPr>
          <p:cNvPr id="668" name="Google Shape;668;p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69" name="Google Shape;669;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9" name="Google Shape;10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2"/>
        <p:cNvGrpSpPr/>
        <p:nvPr/>
      </p:nvGrpSpPr>
      <p:grpSpPr>
        <a:xfrm>
          <a:off x="0" y="0"/>
          <a:ext cx="0" cy="0"/>
          <a:chOff x="0" y="0"/>
          <a:chExt cx="0" cy="0"/>
        </a:xfrm>
      </p:grpSpPr>
      <p:sp>
        <p:nvSpPr>
          <p:cNvPr id="693" name="Google Shape;693;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94" name="Google Shape;694;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2"/>
        <p:cNvGrpSpPr/>
        <p:nvPr/>
      </p:nvGrpSpPr>
      <p:grpSpPr>
        <a:xfrm>
          <a:off x="0" y="0"/>
          <a:ext cx="0" cy="0"/>
          <a:chOff x="0" y="0"/>
          <a:chExt cx="0" cy="0"/>
        </a:xfrm>
      </p:grpSpPr>
      <p:sp>
        <p:nvSpPr>
          <p:cNvPr id="713" name="Google Shape;713;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14" name="Google Shape;714;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2"/>
        <p:cNvGrpSpPr/>
        <p:nvPr/>
      </p:nvGrpSpPr>
      <p:grpSpPr>
        <a:xfrm>
          <a:off x="0" y="0"/>
          <a:ext cx="0" cy="0"/>
          <a:chOff x="0" y="0"/>
          <a:chExt cx="0" cy="0"/>
        </a:xfrm>
      </p:grpSpPr>
      <p:sp>
        <p:nvSpPr>
          <p:cNvPr id="743" name="Google Shape;743;p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44" name="Google Shape;744;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8"/>
        <p:cNvGrpSpPr/>
        <p:nvPr/>
      </p:nvGrpSpPr>
      <p:grpSpPr>
        <a:xfrm>
          <a:off x="0" y="0"/>
          <a:ext cx="0" cy="0"/>
          <a:chOff x="0" y="0"/>
          <a:chExt cx="0" cy="0"/>
        </a:xfrm>
      </p:grpSpPr>
      <p:sp>
        <p:nvSpPr>
          <p:cNvPr id="759" name="Google Shape;759;p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60" name="Google Shape;760;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3" name="Google Shape;123;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2" name="Google Shape;152;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7" name="Google Shape;167;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6" name="Google Shape;196;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7" name="Google Shape;237;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3" name="Google Shape;253;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3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3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3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4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44"/>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4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4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4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45"/>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45"/>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4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4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4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6"/>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36"/>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3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7"/>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3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38"/>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38"/>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3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3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3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3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39"/>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39"/>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3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3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3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4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40"/>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40"/>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40"/>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40"/>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4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4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4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4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4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4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4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42"/>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42"/>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7" name="Google Shape;57;p42"/>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8" name="Google Shape;58;p4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4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4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43"/>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43"/>
          <p:cNvSpPr>
            <a:spLocks noGrp="1"/>
          </p:cNvSpPr>
          <p:nvPr>
            <p:ph type="pic" idx="2"/>
          </p:nvPr>
        </p:nvSpPr>
        <p:spPr>
          <a:xfrm>
            <a:off x="1792288" y="612775"/>
            <a:ext cx="5486400" cy="4114800"/>
          </a:xfrm>
          <a:prstGeom prst="rect">
            <a:avLst/>
          </a:prstGeom>
          <a:noFill/>
          <a:ln>
            <a:noFill/>
          </a:ln>
        </p:spPr>
      </p:sp>
      <p:sp>
        <p:nvSpPr>
          <p:cNvPr id="64" name="Google Shape;64;p43"/>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5" name="Google Shape;65;p4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4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4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3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3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3.png"/><Relationship Id="rId7"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hyperlink" Target="https://www.oecd-ilibrary.org/sites/eb90e4d8-en/index.html?itemId=/content/component/eb90e4d8-en"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hyperlink" Target="https://youtu.be/4wPkObKYpeE?feature=shared"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png"/><Relationship Id="rId7"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7.png"/><Relationship Id="rId10" Type="http://schemas.openxmlformats.org/officeDocument/2006/relationships/image" Target="../media/image4.png"/><Relationship Id="rId4" Type="http://schemas.openxmlformats.org/officeDocument/2006/relationships/image" Target="../media/image2.png"/><Relationship Id="rId9" Type="http://schemas.openxmlformats.org/officeDocument/2006/relationships/image" Target="../media/image20.png"/></Relationships>
</file>

<file path=ppt/slides/_rels/slide1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21.png"/><Relationship Id="rId7"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hyperlink" Target="https://unevoc.unesco.org/pub/innovating_tvet_framework.pdf" TargetMode="External"/><Relationship Id="rId5" Type="http://schemas.openxmlformats.org/officeDocument/2006/relationships/hyperlink" Target="https://ec.europa.eu/social/BlobServlet?docId=23274&amp;langId=en" TargetMode="External"/><Relationship Id="rId4" Type="http://schemas.openxmlformats.org/officeDocument/2006/relationships/image" Target="../media/image22.png"/><Relationship Id="rId9"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5.png"/><Relationship Id="rId7"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7.jp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hyperlink" Target="https://fcit.usf.edu/matrix/matrix/" TargetMode="External"/><Relationship Id="rId7"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hyperlink" Target="https://fcit.usf.edu/matrix/matrix/" TargetMode="External"/><Relationship Id="rId7"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hyperlink" Target="https://fcit.usf.edu/matrix/"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6.png"/><Relationship Id="rId7"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mimbus.com/en/our-solutions/" TargetMode="External"/><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s://tvet-academy.de/" TargetMode="External"/><Relationship Id="rId7"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29.png"/><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1.png"/><Relationship Id="rId7"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30.png"/><Relationship Id="rId10" Type="http://schemas.openxmlformats.org/officeDocument/2006/relationships/image" Target="../media/image4.png"/><Relationship Id="rId4" Type="http://schemas.openxmlformats.org/officeDocument/2006/relationships/image" Target="../media/image2.png"/><Relationship Id="rId9" Type="http://schemas.openxmlformats.org/officeDocument/2006/relationships/image" Target="../media/image33.png"/></Relationships>
</file>

<file path=ppt/slides/_rels/slide26.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1.png"/><Relationship Id="rId7" Type="http://schemas.openxmlformats.org/officeDocument/2006/relationships/image" Target="../media/image35.pn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34.png"/><Relationship Id="rId10" Type="http://schemas.openxmlformats.org/officeDocument/2006/relationships/image" Target="../media/image4.png"/><Relationship Id="rId4" Type="http://schemas.openxmlformats.org/officeDocument/2006/relationships/image" Target="../media/image2.png"/><Relationship Id="rId9" Type="http://schemas.openxmlformats.org/officeDocument/2006/relationships/image" Target="../media/image37.png"/></Relationships>
</file>

<file path=ppt/slides/_rels/slide27.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hyperlink" Target="https://www.slido.com/?experience_id=240323-z" TargetMode="External"/><Relationship Id="rId18" Type="http://schemas.openxmlformats.org/officeDocument/2006/relationships/image" Target="../media/image2.png"/><Relationship Id="rId3" Type="http://schemas.openxmlformats.org/officeDocument/2006/relationships/image" Target="../media/image6.png"/><Relationship Id="rId7" Type="http://schemas.openxmlformats.org/officeDocument/2006/relationships/hyperlink" Target="https://tatrck.com/redir/clickGate.php?u=u68EH62H&amp;p=9z7K3hGCLg&amp;m=30&amp;url=https%3A%2F%2Fwww.microsoft.com%2Fen-us%2Fmicrosoft-teams%2Fgroup-chat-software" TargetMode="External"/><Relationship Id="rId12" Type="http://schemas.openxmlformats.org/officeDocument/2006/relationships/hyperlink" Target="https://www.mentimeter.com/" TargetMode="External"/><Relationship Id="rId17" Type="http://schemas.openxmlformats.org/officeDocument/2006/relationships/image" Target="../media/image1.png"/><Relationship Id="rId2" Type="http://schemas.openxmlformats.org/officeDocument/2006/relationships/notesSlide" Target="../notesSlides/notesSlide27.xml"/><Relationship Id="rId16" Type="http://schemas.openxmlformats.org/officeDocument/2006/relationships/image" Target="../media/image44.png"/><Relationship Id="rId1" Type="http://schemas.openxmlformats.org/officeDocument/2006/relationships/slideLayout" Target="../slideLayouts/slideLayout1.xml"/><Relationship Id="rId6" Type="http://schemas.openxmlformats.org/officeDocument/2006/relationships/hyperlink" Target="https://trello.com/?&amp;aceid=&amp;adposition=&amp;adgroup=142052875575&amp;campaign=18422870630&amp;creative=672183077514&amp;device=c&amp;keyword=trello&amp;matchtype=e&amp;network=g&amp;placement=&amp;ds_kids=p73326130039&amp;ds_e=GOOGLE&amp;ds_eid=700000001557344&amp;ds_e1=GOOGLE&amp;gad_source=1&amp;gclid=CjwKCAjw5ImwBhBtEiwAFHDZx85NOdsiSNMI3iZVqX0Reid0fBd_NSHCXb7LV9vo5g0OEZnHA6z0jRoCVjgQAvD_BwE&amp;gclsrc=aw.ds" TargetMode="External"/><Relationship Id="rId11" Type="http://schemas.openxmlformats.org/officeDocument/2006/relationships/hyperlink" Target="https://www.google.com/forms/about/" TargetMode="External"/><Relationship Id="rId5" Type="http://schemas.openxmlformats.org/officeDocument/2006/relationships/hyperlink" Target="https://slack.com/" TargetMode="External"/><Relationship Id="rId15" Type="http://schemas.openxmlformats.org/officeDocument/2006/relationships/image" Target="../media/image43.png"/><Relationship Id="rId10" Type="http://schemas.openxmlformats.org/officeDocument/2006/relationships/image" Target="../media/image41.png"/><Relationship Id="rId19" Type="http://schemas.openxmlformats.org/officeDocument/2006/relationships/image" Target="../media/image4.png"/><Relationship Id="rId4" Type="http://schemas.openxmlformats.org/officeDocument/2006/relationships/image" Target="../media/image38.png"/><Relationship Id="rId9" Type="http://schemas.openxmlformats.org/officeDocument/2006/relationships/image" Target="../media/image40.png"/><Relationship Id="rId14" Type="http://schemas.openxmlformats.org/officeDocument/2006/relationships/image" Target="../media/image42.png"/></Relationships>
</file>

<file path=ppt/slides/_rels/slide28.xml.rels><?xml version="1.0" encoding="UTF-8" standalone="yes"?>
<Relationships xmlns="http://schemas.openxmlformats.org/package/2006/relationships"><Relationship Id="rId8" Type="http://schemas.openxmlformats.org/officeDocument/2006/relationships/hyperlink" Target="https://zspace.com/" TargetMode="External"/><Relationship Id="rId13" Type="http://schemas.openxmlformats.org/officeDocument/2006/relationships/image" Target="../media/image1.png"/><Relationship Id="rId3" Type="http://schemas.openxmlformats.org/officeDocument/2006/relationships/image" Target="../media/image6.png"/><Relationship Id="rId7" Type="http://schemas.openxmlformats.org/officeDocument/2006/relationships/hyperlink" Target="https://tatrck.com/redir/clickGate.php?u=u68EH62H&amp;p=9z7K3hGCLg&amp;m=30&amp;url=https%3A%2F%2Fwww.microsoft.com%2Fnl-nl%2Fhololens" TargetMode="External"/><Relationship Id="rId12" Type="http://schemas.openxmlformats.org/officeDocument/2006/relationships/image" Target="../media/image48.pn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hyperlink" Target="https://www.century.tech/?utm_source=Google&amp;utm_medium=cpc_b2b&amp;utm_campaign=9954257644&amp;utm_content=123723949429&amp;utm_term=century%20tech&amp;utm_medium=cpc_b2b&amp;utm_campaign=&amp;utm_source=&amp;utm_term=century%20tech&amp;hsa_net=adwords&amp;hsa_grp=123723949429&amp;hsa_mt=e&amp;hsa_tgt=kwd-902096475005&amp;hsa_kw=century%20tech&amp;hsa_src=g&amp;hsa_acc=7949217619&amp;hsa_cam=9954257644&amp;hsa_ver=3&amp;hsa_ad=530879325302&amp;gad_source=1&amp;gclid=CjwKCAjwh4-wBhB3EiwAeJsppBnrEI1YiePqEF3VUVssNFvm8kDE2FEvT4CV1BOdZUQMZAdOJSM0EBoCCioQAvD_BwE" TargetMode="External"/><Relationship Id="rId11" Type="http://schemas.openxmlformats.org/officeDocument/2006/relationships/image" Target="../media/image47.png"/><Relationship Id="rId5" Type="http://schemas.openxmlformats.org/officeDocument/2006/relationships/hyperlink" Target="https://squirrelai.com/#/" TargetMode="External"/><Relationship Id="rId15" Type="http://schemas.openxmlformats.org/officeDocument/2006/relationships/image" Target="../media/image4.png"/><Relationship Id="rId10" Type="http://schemas.openxmlformats.org/officeDocument/2006/relationships/image" Target="../media/image46.png"/><Relationship Id="rId4" Type="http://schemas.openxmlformats.org/officeDocument/2006/relationships/image" Target="../media/image38.png"/><Relationship Id="rId9" Type="http://schemas.openxmlformats.org/officeDocument/2006/relationships/image" Target="../media/image45.png"/><Relationship Id="rId14" Type="http://schemas.openxmlformats.org/officeDocument/2006/relationships/image" Target="../media/image2.png"/></Relationships>
</file>

<file path=ppt/slides/_rels/slide29.xml.rels><?xml version="1.0" encoding="UTF-8" standalone="yes"?>
<Relationships xmlns="http://schemas.openxmlformats.org/package/2006/relationships"><Relationship Id="rId8" Type="http://schemas.openxmlformats.org/officeDocument/2006/relationships/hyperlink" Target="https://www.articulate.com/lp/360/tr-course/?utm_source=google-sem&amp;utm_medium=cpc&amp;keyword=virtual%20course%20platform&amp;utm_campaign=ggl%7Csem%7Cnbrd%7CA360%7Ceu-t1%7CCourse%7Cphr-ex%7C24p%7CCourseOnline&amp;utm_content=1001&amp;lqid=engine:google%7Ccampaignid:20038889666%7Cadid:686260030466%7Cgclid:CjwKCAjwh4-wBhB3EiwAeJsppOfvdequ7-bPFu_OyKKK0aY0iKlquHGBjbrs1dLNhIt-pr1kPQUGnxoCJfEQAvD_BwE&amp;gad_source=1&amp;gclid=CjwKCAjwh4-wBhB3EiwAeJsppOfvdequ7-bPFu_OyKKK0aY0iKlquHGBjbrs1dLNhIt-pr1kPQUGnxoCJfEQAvD_BwE" TargetMode="External"/><Relationship Id="rId13" Type="http://schemas.openxmlformats.org/officeDocument/2006/relationships/image" Target="../media/image51.png"/><Relationship Id="rId18" Type="http://schemas.openxmlformats.org/officeDocument/2006/relationships/image" Target="../media/image2.png"/><Relationship Id="rId3" Type="http://schemas.openxmlformats.org/officeDocument/2006/relationships/image" Target="../media/image6.png"/><Relationship Id="rId7" Type="http://schemas.openxmlformats.org/officeDocument/2006/relationships/hyperlink" Target="https://app.schoology.com/login?destination=home" TargetMode="External"/><Relationship Id="rId12" Type="http://schemas.openxmlformats.org/officeDocument/2006/relationships/image" Target="../media/image50.png"/><Relationship Id="rId17" Type="http://schemas.openxmlformats.org/officeDocument/2006/relationships/image" Target="../media/image1.png"/><Relationship Id="rId2" Type="http://schemas.openxmlformats.org/officeDocument/2006/relationships/notesSlide" Target="../notesSlides/notesSlide29.xml"/><Relationship Id="rId16" Type="http://schemas.openxmlformats.org/officeDocument/2006/relationships/image" Target="../media/image54.png"/><Relationship Id="rId1" Type="http://schemas.openxmlformats.org/officeDocument/2006/relationships/slideLayout" Target="../slideLayouts/slideLayout1.xml"/><Relationship Id="rId6" Type="http://schemas.openxmlformats.org/officeDocument/2006/relationships/hyperlink" Target="https://moodle.org/" TargetMode="External"/><Relationship Id="rId11" Type="http://schemas.openxmlformats.org/officeDocument/2006/relationships/image" Target="../media/image49.png"/><Relationship Id="rId5" Type="http://schemas.openxmlformats.org/officeDocument/2006/relationships/hyperlink" Target="https://www.instructure.com/canvas" TargetMode="External"/><Relationship Id="rId15" Type="http://schemas.openxmlformats.org/officeDocument/2006/relationships/image" Target="../media/image53.png"/><Relationship Id="rId10" Type="http://schemas.openxmlformats.org/officeDocument/2006/relationships/hyperlink" Target="https://www.techsmith.com/store/camtasia?utm_source=google&amp;utm_medium=cpc&amp;utm_campaign=20531582594&amp;utm_content=154687927673&amp;utm_term=camtasia&amp;gad_source=1&amp;gclid=CjwKCAjwh4-wBhB3EiwAeJsppDAFH1icH3vemraX-EuH9gM8_afreIFsCyKYC50B57RZENkHv0cbqhoCHw0QAvD_BwE" TargetMode="External"/><Relationship Id="rId19" Type="http://schemas.openxmlformats.org/officeDocument/2006/relationships/image" Target="../media/image4.png"/><Relationship Id="rId4" Type="http://schemas.openxmlformats.org/officeDocument/2006/relationships/image" Target="../media/image38.png"/><Relationship Id="rId9" Type="http://schemas.openxmlformats.org/officeDocument/2006/relationships/hyperlink" Target="https://www.adobe.com/be_en/products/captivate.html" TargetMode="External"/><Relationship Id="rId14" Type="http://schemas.openxmlformats.org/officeDocument/2006/relationships/image" Target="../media/image5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6.png"/><Relationship Id="rId7" Type="http://schemas.openxmlformats.org/officeDocument/2006/relationships/image" Target="../media/image55.pn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hyperlink" Target="https://www.socrative.com/" TargetMode="External"/><Relationship Id="rId11" Type="http://schemas.openxmlformats.org/officeDocument/2006/relationships/image" Target="../media/image4.png"/><Relationship Id="rId5" Type="http://schemas.openxmlformats.org/officeDocument/2006/relationships/hyperlink" Target="https://www.turnitin.com/" TargetMode="External"/><Relationship Id="rId10" Type="http://schemas.openxmlformats.org/officeDocument/2006/relationships/image" Target="../media/image2.png"/><Relationship Id="rId4" Type="http://schemas.openxmlformats.org/officeDocument/2006/relationships/image" Target="../media/image38.png"/><Relationship Id="rId9"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57.png"/><Relationship Id="rId7"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59.png"/><Relationship Id="rId4" Type="http://schemas.openxmlformats.org/officeDocument/2006/relationships/image" Target="../media/image58.png"/></Relationships>
</file>

<file path=ppt/slides/_rels/slide33.xml.rels><?xml version="1.0" encoding="UTF-8" standalone="yes"?>
<Relationships xmlns="http://schemas.openxmlformats.org/package/2006/relationships"><Relationship Id="rId8" Type="http://schemas.openxmlformats.org/officeDocument/2006/relationships/hyperlink" Target="https://unevoc.unesco.org/home/UNEVOC+Publications/lang=en/akt=detail/qs=6604" TargetMode="External"/><Relationship Id="rId3" Type="http://schemas.openxmlformats.org/officeDocument/2006/relationships/hyperlink" Target="https://www.oecd-ilibrary.org/sites/eb90e4d8-en/index.html?itemId=/content/component/eb90e4d8-en" TargetMode="External"/><Relationship Id="rId7" Type="http://schemas.openxmlformats.org/officeDocument/2006/relationships/hyperlink" Target="https://unevoc.unesco.org/home/UNEVOC+Publications/lang=en/akt=detail/qs=6618" TargetMode="External"/><Relationship Id="rId12"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hyperlink" Target="https://unevoc.unesco.org/home/UNEVOC+Publications/lang=en/akt=detail/qs=6680" TargetMode="External"/><Relationship Id="rId11" Type="http://schemas.openxmlformats.org/officeDocument/2006/relationships/image" Target="../media/image2.png"/><Relationship Id="rId5" Type="http://schemas.openxmlformats.org/officeDocument/2006/relationships/hyperlink" Target="https://unevoc.unesco.org/home/UNEVOC+Publications/lang=en/akt=detail/qs=6286" TargetMode="External"/><Relationship Id="rId10" Type="http://schemas.openxmlformats.org/officeDocument/2006/relationships/image" Target="../media/image1.png"/><Relationship Id="rId4" Type="http://schemas.openxmlformats.org/officeDocument/2006/relationships/hyperlink" Target="https://www.ilo.org/employment/Whatwedo/Publications/working-papers/WCMS_383787/lang--en/index.htm" TargetMode="External"/><Relationship Id="rId9" Type="http://schemas.openxmlformats.org/officeDocument/2006/relationships/hyperlink" Target="https://unevoc.unesco.org/home/UNEVOC+Publications/lang=en/akt=detail/qs=6419"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unevoc.unesco.org/home/ICT+in+TVET"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unevoc.unesco.org/home/ICT+in+TVET" TargetMode="External"/><Relationship Id="rId7"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hyperlink" Target="https://unevoc.unesco.org/home/ICT+in+TVET"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hyperlink" Target="https://youtu.be/b29HEC5WL9M?feature=shared"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0.png"/><Relationship Id="rId7"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txBox="1"/>
          <p:nvPr/>
        </p:nvSpPr>
        <p:spPr>
          <a:xfrm>
            <a:off x="1028700" y="2963573"/>
            <a:ext cx="9091034" cy="4185761"/>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GB" sz="3200" b="1" i="0" u="none" strike="noStrike" cap="none" dirty="0">
                <a:solidFill>
                  <a:srgbClr val="FB8709"/>
                </a:solidFill>
                <a:latin typeface="Arial"/>
                <a:ea typeface="Arial"/>
                <a:cs typeface="Arial"/>
                <a:sym typeface="Arial"/>
              </a:rPr>
              <a:t>Modul 7: Eine </a:t>
            </a:r>
            <a:r>
              <a:rPr lang="en-GB" sz="3200" b="1" i="0" u="none" strike="noStrike" cap="none" dirty="0" err="1">
                <a:solidFill>
                  <a:srgbClr val="FB8709"/>
                </a:solidFill>
                <a:latin typeface="Arial"/>
                <a:ea typeface="Arial"/>
                <a:cs typeface="Arial"/>
                <a:sym typeface="Arial"/>
              </a:rPr>
              <a:t>Lerngemeinschaft</a:t>
            </a:r>
            <a:r>
              <a:rPr lang="en-GB" sz="3200" b="1" i="0" u="none" strike="noStrike" cap="none" dirty="0">
                <a:solidFill>
                  <a:srgbClr val="FB8709"/>
                </a:solidFill>
                <a:latin typeface="Arial"/>
                <a:ea typeface="Arial"/>
                <a:cs typeface="Arial"/>
                <a:sym typeface="Arial"/>
              </a:rPr>
              <a:t> </a:t>
            </a:r>
            <a:r>
              <a:rPr lang="en-GB" sz="3200" b="1" i="0" u="none" strike="noStrike" cap="none" dirty="0" err="1">
                <a:solidFill>
                  <a:srgbClr val="FB8709"/>
                </a:solidFill>
                <a:latin typeface="Arial"/>
                <a:ea typeface="Arial"/>
                <a:cs typeface="Arial"/>
                <a:sym typeface="Arial"/>
              </a:rPr>
              <a:t>kultivieren</a:t>
            </a:r>
            <a:r>
              <a:rPr lang="en-GB" sz="3200" b="1" i="0" u="none" strike="noStrike" cap="none" dirty="0">
                <a:solidFill>
                  <a:srgbClr val="FB8709"/>
                </a:solidFill>
                <a:latin typeface="Arial"/>
                <a:ea typeface="Arial"/>
                <a:cs typeface="Arial"/>
                <a:sym typeface="Arial"/>
              </a:rPr>
              <a:t>: </a:t>
            </a:r>
            <a:r>
              <a:rPr lang="en-GB" sz="3200" b="1" i="0" u="none" strike="noStrike" cap="none" dirty="0" err="1">
                <a:solidFill>
                  <a:srgbClr val="FB8709"/>
                </a:solidFill>
                <a:latin typeface="Arial"/>
                <a:ea typeface="Arial"/>
                <a:cs typeface="Arial"/>
                <a:sym typeface="Arial"/>
              </a:rPr>
              <a:t>Kontextspezifische</a:t>
            </a:r>
            <a:r>
              <a:rPr lang="en-GB" sz="3200" b="1" i="0" u="none" strike="noStrike" cap="none" dirty="0">
                <a:solidFill>
                  <a:srgbClr val="FB8709"/>
                </a:solidFill>
                <a:latin typeface="Arial"/>
                <a:ea typeface="Arial"/>
                <a:cs typeface="Arial"/>
                <a:sym typeface="Arial"/>
              </a:rPr>
              <a:t> </a:t>
            </a:r>
            <a:r>
              <a:rPr lang="en-GB" sz="3200" b="1" i="0" u="none" strike="noStrike" cap="none" dirty="0" err="1">
                <a:solidFill>
                  <a:srgbClr val="FB8709"/>
                </a:solidFill>
                <a:latin typeface="Arial"/>
                <a:ea typeface="Arial"/>
                <a:cs typeface="Arial"/>
                <a:sym typeface="Arial"/>
              </a:rPr>
              <a:t>Umsetzung</a:t>
            </a:r>
            <a:r>
              <a:rPr lang="en-GB" sz="3200" b="1" i="0" u="none" strike="noStrike" cap="none" dirty="0">
                <a:solidFill>
                  <a:srgbClr val="FB8709"/>
                </a:solidFill>
                <a:latin typeface="Arial"/>
                <a:ea typeface="Arial"/>
                <a:cs typeface="Arial"/>
                <a:sym typeface="Arial"/>
              </a:rPr>
              <a:t> </a:t>
            </a:r>
            <a:r>
              <a:rPr lang="en-GB" sz="3200" b="1" i="0" u="none" strike="noStrike" cap="none" dirty="0" err="1">
                <a:solidFill>
                  <a:srgbClr val="FB8709"/>
                </a:solidFill>
                <a:latin typeface="Arial"/>
                <a:ea typeface="Arial"/>
                <a:cs typeface="Arial"/>
                <a:sym typeface="Arial"/>
              </a:rPr>
              <a:t>im</a:t>
            </a:r>
            <a:r>
              <a:rPr lang="en-GB" sz="3200" b="1" i="0" u="none" strike="noStrike" cap="none" dirty="0">
                <a:solidFill>
                  <a:srgbClr val="FB8709"/>
                </a:solidFill>
                <a:latin typeface="Arial"/>
                <a:ea typeface="Arial"/>
                <a:cs typeface="Arial"/>
                <a:sym typeface="Arial"/>
              </a:rPr>
              <a:t> </a:t>
            </a:r>
            <a:r>
              <a:rPr lang="en-GB" sz="3200" b="1" i="0" u="none" strike="noStrike" cap="none" dirty="0" err="1">
                <a:solidFill>
                  <a:srgbClr val="FB8709"/>
                </a:solidFill>
                <a:latin typeface="Arial"/>
                <a:ea typeface="Arial"/>
                <a:cs typeface="Arial"/>
                <a:sym typeface="Arial"/>
              </a:rPr>
              <a:t>Berufsbildungsbereich</a:t>
            </a:r>
            <a:endParaRPr sz="1100" b="1" dirty="0"/>
          </a:p>
          <a:p>
            <a:pPr marL="0" marR="0" lvl="0" indent="0" algn="l" rtl="0">
              <a:spcBef>
                <a:spcPts val="0"/>
              </a:spcBef>
              <a:spcAft>
                <a:spcPts val="0"/>
              </a:spcAft>
              <a:buNone/>
            </a:pPr>
            <a:r>
              <a:rPr lang="en-GB" sz="4400" b="1" dirty="0" err="1">
                <a:solidFill>
                  <a:srgbClr val="053249"/>
                </a:solidFill>
              </a:rPr>
              <a:t>Enheit</a:t>
            </a:r>
            <a:r>
              <a:rPr lang="en-GB" sz="4400" b="1" dirty="0">
                <a:solidFill>
                  <a:srgbClr val="053249"/>
                </a:solidFill>
              </a:rPr>
              <a:t> </a:t>
            </a:r>
            <a:r>
              <a:rPr lang="en-GB" sz="4400" b="1" dirty="0">
                <a:solidFill>
                  <a:srgbClr val="053249"/>
                </a:solidFill>
                <a:latin typeface="Arial"/>
                <a:ea typeface="Arial"/>
                <a:cs typeface="Arial"/>
                <a:sym typeface="Arial"/>
              </a:rPr>
              <a:t>3 - Technologie-Integration für </a:t>
            </a:r>
            <a:r>
              <a:rPr lang="en-GB" sz="4400" b="1" dirty="0" err="1">
                <a:solidFill>
                  <a:srgbClr val="053249"/>
                </a:solidFill>
                <a:latin typeface="Arial"/>
                <a:ea typeface="Arial"/>
                <a:cs typeface="Arial"/>
                <a:sym typeface="Arial"/>
              </a:rPr>
              <a:t>verbesserte</a:t>
            </a:r>
            <a:r>
              <a:rPr lang="en-GB" sz="4400" b="1" dirty="0">
                <a:solidFill>
                  <a:srgbClr val="053249"/>
                </a:solidFill>
                <a:latin typeface="Arial"/>
                <a:ea typeface="Arial"/>
                <a:cs typeface="Arial"/>
                <a:sym typeface="Arial"/>
              </a:rPr>
              <a:t> </a:t>
            </a:r>
            <a:r>
              <a:rPr lang="en-GB" sz="4400" b="1" dirty="0" err="1">
                <a:solidFill>
                  <a:srgbClr val="053249"/>
                </a:solidFill>
                <a:latin typeface="Arial"/>
                <a:ea typeface="Arial"/>
                <a:cs typeface="Arial"/>
                <a:sym typeface="Arial"/>
              </a:rPr>
              <a:t>Lerngemeinschaften</a:t>
            </a:r>
            <a:r>
              <a:rPr lang="en-GB" sz="4400" b="1" dirty="0">
                <a:solidFill>
                  <a:srgbClr val="053249"/>
                </a:solidFill>
                <a:latin typeface="Arial"/>
                <a:ea typeface="Arial"/>
                <a:cs typeface="Arial"/>
                <a:sym typeface="Arial"/>
              </a:rPr>
              <a:t> in der </a:t>
            </a:r>
            <a:r>
              <a:rPr lang="en-GB" sz="4400" b="1" dirty="0" err="1">
                <a:solidFill>
                  <a:srgbClr val="053249"/>
                </a:solidFill>
                <a:latin typeface="Arial"/>
                <a:ea typeface="Arial"/>
                <a:cs typeface="Arial"/>
                <a:sym typeface="Arial"/>
              </a:rPr>
              <a:t>Berufsbildung</a:t>
            </a:r>
            <a:endParaRPr sz="4400" b="1" dirty="0">
              <a:solidFill>
                <a:srgbClr val="053249"/>
              </a:solidFill>
              <a:latin typeface="Arial"/>
              <a:ea typeface="Arial"/>
              <a:cs typeface="Arial"/>
              <a:sym typeface="Arial"/>
            </a:endParaRPr>
          </a:p>
        </p:txBody>
      </p:sp>
      <p:sp>
        <p:nvSpPr>
          <p:cNvPr id="85" name="Google Shape;85;p1"/>
          <p:cNvSpPr/>
          <p:nvPr/>
        </p:nvSpPr>
        <p:spPr>
          <a:xfrm rot="10800000">
            <a:off x="9673884" y="-1920219"/>
            <a:ext cx="10305338" cy="10262060"/>
          </a:xfrm>
          <a:custGeom>
            <a:avLst/>
            <a:gdLst/>
            <a:ahLst/>
            <a:cxnLst/>
            <a:rect l="l" t="t" r="r" b="b"/>
            <a:pathLst>
              <a:path w="6350000" h="6323333" extrusionOk="0">
                <a:moveTo>
                  <a:pt x="6350000" y="6323333"/>
                </a:moveTo>
                <a:lnTo>
                  <a:pt x="0" y="6323333"/>
                </a:lnTo>
                <a:lnTo>
                  <a:pt x="0" y="0"/>
                </a:lnTo>
                <a:lnTo>
                  <a:pt x="6350000" y="6323333"/>
                </a:lnTo>
                <a:close/>
              </a:path>
            </a:pathLst>
          </a:cu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6" name="Google Shape;86;p1"/>
          <p:cNvSpPr/>
          <p:nvPr/>
        </p:nvSpPr>
        <p:spPr>
          <a:xfrm rot="-5400000">
            <a:off x="13579297" y="5173799"/>
            <a:ext cx="5050689" cy="5175713"/>
          </a:xfrm>
          <a:custGeom>
            <a:avLst/>
            <a:gdLst/>
            <a:ahLst/>
            <a:cxnLst/>
            <a:rect l="l" t="t" r="r" b="b"/>
            <a:pathLst>
              <a:path w="6350000" h="6507187" extrusionOk="0">
                <a:moveTo>
                  <a:pt x="6350000" y="6507187"/>
                </a:moveTo>
                <a:lnTo>
                  <a:pt x="0" y="6507187"/>
                </a:lnTo>
                <a:lnTo>
                  <a:pt x="0" y="0"/>
                </a:lnTo>
                <a:lnTo>
                  <a:pt x="6350000" y="6507187"/>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7" name="Google Shape;87;p1"/>
          <p:cNvSpPr/>
          <p:nvPr/>
        </p:nvSpPr>
        <p:spPr>
          <a:xfrm>
            <a:off x="685288" y="6503003"/>
            <a:ext cx="3367356" cy="3367356"/>
          </a:xfrm>
          <a:custGeom>
            <a:avLst/>
            <a:gdLst/>
            <a:ahLst/>
            <a:cxnLst/>
            <a:rect l="l" t="t" r="r" b="b"/>
            <a:pathLst>
              <a:path w="3367356" h="3367356" extrusionOk="0">
                <a:moveTo>
                  <a:pt x="0" y="0"/>
                </a:moveTo>
                <a:lnTo>
                  <a:pt x="3367356" y="0"/>
                </a:lnTo>
                <a:lnTo>
                  <a:pt x="3367356" y="3367356"/>
                </a:lnTo>
                <a:lnTo>
                  <a:pt x="0" y="3367356"/>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9" name="Google Shape;89;p1"/>
          <p:cNvSpPr txBox="1"/>
          <p:nvPr/>
        </p:nvSpPr>
        <p:spPr>
          <a:xfrm>
            <a:off x="1028700" y="1501381"/>
            <a:ext cx="11295250" cy="1303177"/>
          </a:xfrm>
          <a:prstGeom prst="rect">
            <a:avLst/>
          </a:prstGeom>
          <a:noFill/>
          <a:ln>
            <a:noFill/>
          </a:ln>
        </p:spPr>
        <p:txBody>
          <a:bodyPr spcFirstLastPara="1" wrap="square" lIns="0" tIns="0" rIns="0" bIns="0" anchor="t" anchorCtr="0">
            <a:spAutoFit/>
          </a:bodyPr>
          <a:lstStyle/>
          <a:p>
            <a:pPr marL="0" marR="0" lvl="0" indent="0" algn="l" rtl="0">
              <a:lnSpc>
                <a:spcPct val="121006"/>
              </a:lnSpc>
              <a:spcBef>
                <a:spcPts val="0"/>
              </a:spcBef>
              <a:spcAft>
                <a:spcPts val="0"/>
              </a:spcAft>
              <a:buNone/>
            </a:pPr>
            <a:r>
              <a:rPr lang="en-GB" sz="3499" dirty="0" err="1">
                <a:solidFill>
                  <a:srgbClr val="053249"/>
                </a:solidFill>
                <a:latin typeface="Arial"/>
                <a:ea typeface="Arial"/>
                <a:cs typeface="Arial"/>
                <a:sym typeface="Arial"/>
              </a:rPr>
              <a:t>CollaboratiVET-Lehrplan</a:t>
            </a:r>
            <a:r>
              <a:rPr lang="en-GB" sz="3499" dirty="0">
                <a:solidFill>
                  <a:srgbClr val="053249"/>
                </a:solidFill>
                <a:latin typeface="Arial"/>
                <a:ea typeface="Arial"/>
                <a:cs typeface="Arial"/>
                <a:sym typeface="Arial"/>
              </a:rPr>
              <a:t> für </a:t>
            </a:r>
            <a:r>
              <a:rPr lang="en-GB" sz="3499" dirty="0" err="1">
                <a:solidFill>
                  <a:srgbClr val="053249"/>
                </a:solidFill>
                <a:latin typeface="Arial"/>
                <a:ea typeface="Arial"/>
                <a:cs typeface="Arial"/>
                <a:sym typeface="Arial"/>
              </a:rPr>
              <a:t>Lehrkraft</a:t>
            </a:r>
            <a:r>
              <a:rPr lang="tr-TR" sz="3499" dirty="0">
                <a:solidFill>
                  <a:srgbClr val="053249"/>
                </a:solidFill>
                <a:latin typeface="Arial"/>
                <a:ea typeface="Arial"/>
                <a:cs typeface="Arial"/>
                <a:sym typeface="Arial"/>
              </a:rPr>
              <a:t> </a:t>
            </a:r>
            <a:r>
              <a:rPr lang="en-GB" sz="3499" dirty="0">
                <a:solidFill>
                  <a:srgbClr val="053249"/>
                </a:solidFill>
                <a:latin typeface="Arial"/>
                <a:ea typeface="Arial"/>
                <a:cs typeface="Arial"/>
                <a:sym typeface="Arial"/>
              </a:rPr>
              <a:t>/</a:t>
            </a:r>
            <a:r>
              <a:rPr lang="en-GB" sz="3499" dirty="0" err="1">
                <a:solidFill>
                  <a:srgbClr val="053249"/>
                </a:solidFill>
                <a:latin typeface="Arial"/>
                <a:ea typeface="Arial"/>
                <a:cs typeface="Arial"/>
                <a:sym typeface="Arial"/>
              </a:rPr>
              <a:t>Ausbilder</a:t>
            </a:r>
            <a:r>
              <a:rPr lang="tr-TR" sz="3499" dirty="0">
                <a:solidFill>
                  <a:srgbClr val="053249"/>
                </a:solidFill>
                <a:latin typeface="Arial"/>
                <a:ea typeface="Arial"/>
                <a:cs typeface="Arial"/>
                <a:sym typeface="Arial"/>
              </a:rPr>
              <a:t> </a:t>
            </a:r>
            <a:r>
              <a:rPr lang="en-GB" sz="3499" dirty="0">
                <a:solidFill>
                  <a:srgbClr val="053249"/>
                </a:solidFill>
                <a:latin typeface="Arial"/>
                <a:ea typeface="Arial"/>
                <a:cs typeface="Arial"/>
                <a:sym typeface="Arial"/>
              </a:rPr>
              <a:t>/</a:t>
            </a:r>
            <a:r>
              <a:rPr lang="en-GB" sz="3499" dirty="0" err="1">
                <a:solidFill>
                  <a:srgbClr val="053249"/>
                </a:solidFill>
                <a:latin typeface="Arial"/>
                <a:ea typeface="Arial"/>
                <a:cs typeface="Arial"/>
                <a:sym typeface="Arial"/>
              </a:rPr>
              <a:t>Erzieher</a:t>
            </a:r>
            <a:r>
              <a:rPr lang="en-GB" sz="3499" dirty="0">
                <a:solidFill>
                  <a:srgbClr val="053249"/>
                </a:solidFill>
                <a:latin typeface="Arial"/>
                <a:ea typeface="Arial"/>
                <a:cs typeface="Arial"/>
                <a:sym typeface="Arial"/>
              </a:rPr>
              <a:t> in der </a:t>
            </a:r>
            <a:r>
              <a:rPr lang="en-GB" sz="3499" dirty="0" err="1">
                <a:solidFill>
                  <a:srgbClr val="053249"/>
                </a:solidFill>
                <a:latin typeface="Arial"/>
                <a:ea typeface="Arial"/>
                <a:cs typeface="Arial"/>
                <a:sym typeface="Arial"/>
              </a:rPr>
              <a:t>beruflichen</a:t>
            </a:r>
            <a:r>
              <a:rPr lang="en-GB" sz="3499" dirty="0">
                <a:solidFill>
                  <a:srgbClr val="053249"/>
                </a:solidFill>
                <a:latin typeface="Arial"/>
                <a:ea typeface="Arial"/>
                <a:cs typeface="Arial"/>
                <a:sym typeface="Arial"/>
              </a:rPr>
              <a:t> </a:t>
            </a:r>
            <a:r>
              <a:rPr lang="en-GB" sz="3499" dirty="0" err="1">
                <a:solidFill>
                  <a:srgbClr val="053249"/>
                </a:solidFill>
                <a:latin typeface="Arial"/>
                <a:ea typeface="Arial"/>
                <a:cs typeface="Arial"/>
                <a:sym typeface="Arial"/>
              </a:rPr>
              <a:t>Bildung</a:t>
            </a:r>
            <a:r>
              <a:rPr lang="en-GB" sz="3499" dirty="0">
                <a:solidFill>
                  <a:srgbClr val="053249"/>
                </a:solidFill>
                <a:latin typeface="Arial"/>
                <a:ea typeface="Arial"/>
                <a:cs typeface="Arial"/>
                <a:sym typeface="Arial"/>
              </a:rPr>
              <a:t> </a:t>
            </a:r>
            <a:endParaRPr dirty="0"/>
          </a:p>
        </p:txBody>
      </p:sp>
      <p:sp>
        <p:nvSpPr>
          <p:cNvPr id="91" name="Google Shape;91;p1"/>
          <p:cNvSpPr txBox="1"/>
          <p:nvPr/>
        </p:nvSpPr>
        <p:spPr>
          <a:xfrm>
            <a:off x="4325513" y="9144970"/>
            <a:ext cx="6720632" cy="83629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GB" sz="1200">
                <a:solidFill>
                  <a:srgbClr val="121212"/>
                </a:solidFill>
                <a:latin typeface="Arial"/>
                <a:ea typeface="Arial"/>
                <a:cs typeface="Arial"/>
                <a:sym typeface="Arial"/>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a:p>
          <a:p>
            <a:pPr marL="0" marR="0" lvl="0" indent="0" algn="just" rtl="0">
              <a:lnSpc>
                <a:spcPct val="140000"/>
              </a:lnSpc>
              <a:spcBef>
                <a:spcPts val="0"/>
              </a:spcBef>
              <a:spcAft>
                <a:spcPts val="0"/>
              </a:spcAft>
              <a:buNone/>
            </a:pPr>
            <a:endParaRPr sz="1200">
              <a:solidFill>
                <a:srgbClr val="121212"/>
              </a:solidFill>
              <a:latin typeface="Arial"/>
              <a:ea typeface="Arial"/>
              <a:cs typeface="Arial"/>
              <a:sym typeface="Arial"/>
            </a:endParaRPr>
          </a:p>
        </p:txBody>
      </p:sp>
      <p:pic>
        <p:nvPicPr>
          <p:cNvPr id="92" name="Google Shape;92;p1"/>
          <p:cNvPicPr preferRelativeResize="0"/>
          <p:nvPr/>
        </p:nvPicPr>
        <p:blipFill rotWithShape="1">
          <a:blip r:embed="rId4">
            <a:alphaModFix/>
          </a:blip>
          <a:srcRect/>
          <a:stretch/>
        </p:blipFill>
        <p:spPr>
          <a:xfrm>
            <a:off x="16951884" y="9362854"/>
            <a:ext cx="1101447" cy="400526"/>
          </a:xfrm>
          <a:prstGeom prst="rect">
            <a:avLst/>
          </a:prstGeom>
          <a:noFill/>
          <a:ln>
            <a:noFill/>
          </a:ln>
        </p:spPr>
      </p:pic>
      <p:pic>
        <p:nvPicPr>
          <p:cNvPr id="2" name="Picture 1" descr="A group of people sitting at a table&#10;&#10;Description automatically generated">
            <a:extLst>
              <a:ext uri="{FF2B5EF4-FFF2-40B4-BE49-F238E27FC236}">
                <a16:creationId xmlns:a16="http://schemas.microsoft.com/office/drawing/2014/main" id="{0005FB06-76FD-F2F1-7FCC-4958409312FF}"/>
              </a:ext>
            </a:extLst>
          </p:cNvPr>
          <p:cNvPicPr>
            <a:picLocks noChangeAspect="1"/>
          </p:cNvPicPr>
          <p:nvPr/>
        </p:nvPicPr>
        <p:blipFill>
          <a:blip r:embed="rId5"/>
          <a:srcRect r="59736" b="14882"/>
          <a:stretch/>
        </p:blipFill>
        <p:spPr>
          <a:xfrm>
            <a:off x="10885866" y="1248169"/>
            <a:ext cx="6203938" cy="737715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 name="Picture 2" descr="Blue text on a white background&#10;&#10;Description automatically generated">
            <a:extLst>
              <a:ext uri="{FF2B5EF4-FFF2-40B4-BE49-F238E27FC236}">
                <a16:creationId xmlns:a16="http://schemas.microsoft.com/office/drawing/2014/main" id="{A00DDE6C-0DA3-7B6D-1E6A-3EBD69FDF522}"/>
              </a:ext>
            </a:extLst>
          </p:cNvPr>
          <p:cNvPicPr>
            <a:picLocks noChangeAspect="1"/>
          </p:cNvPicPr>
          <p:nvPr/>
        </p:nvPicPr>
        <p:blipFill>
          <a:blip r:embed="rId6"/>
          <a:stretch>
            <a:fillRect/>
          </a:stretch>
        </p:blipFill>
        <p:spPr>
          <a:xfrm>
            <a:off x="762059" y="9125971"/>
            <a:ext cx="3315985" cy="69567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276"/>
        <p:cNvGrpSpPr/>
        <p:nvPr/>
      </p:nvGrpSpPr>
      <p:grpSpPr>
        <a:xfrm>
          <a:off x="0" y="0"/>
          <a:ext cx="0" cy="0"/>
          <a:chOff x="0" y="0"/>
          <a:chExt cx="0" cy="0"/>
        </a:xfrm>
      </p:grpSpPr>
      <p:sp>
        <p:nvSpPr>
          <p:cNvPr id="277" name="Google Shape;277;p10"/>
          <p:cNvSpPr/>
          <p:nvPr/>
        </p:nvSpPr>
        <p:spPr>
          <a:xfrm>
            <a:off x="17044742" y="-150232"/>
            <a:ext cx="1246758" cy="8963824"/>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8" name="Google Shape;278;p10"/>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9" name="Google Shape;279;p10"/>
          <p:cNvSpPr txBox="1"/>
          <p:nvPr/>
        </p:nvSpPr>
        <p:spPr>
          <a:xfrm>
            <a:off x="420839" y="153878"/>
            <a:ext cx="16282883" cy="1184940"/>
          </a:xfrm>
          <a:prstGeom prst="rect">
            <a:avLst/>
          </a:prstGeom>
          <a:noFill/>
          <a:ln>
            <a:noFill/>
          </a:ln>
        </p:spPr>
        <p:txBody>
          <a:bodyPr spcFirstLastPara="1" wrap="square" lIns="0" tIns="0" rIns="0" bIns="0" anchor="t" anchorCtr="0">
            <a:spAutoFit/>
          </a:bodyPr>
          <a:lstStyle/>
          <a:p>
            <a:pPr marL="0" marR="0" lvl="0" indent="0" algn="l" rtl="0">
              <a:lnSpc>
                <a:spcPct val="174977"/>
              </a:lnSpc>
              <a:spcBef>
                <a:spcPts val="0"/>
              </a:spcBef>
              <a:spcAft>
                <a:spcPts val="0"/>
              </a:spcAft>
              <a:buNone/>
            </a:pPr>
            <a:r>
              <a:rPr lang="en-GB" sz="4400" b="1" dirty="0" err="1">
                <a:solidFill>
                  <a:srgbClr val="033C5B"/>
                </a:solidFill>
                <a:latin typeface="Arial"/>
                <a:ea typeface="Arial"/>
                <a:cs typeface="Arial"/>
                <a:sym typeface="Arial"/>
              </a:rPr>
              <a:t>Vorteile</a:t>
            </a:r>
            <a:r>
              <a:rPr lang="en-GB" sz="4400" b="1" dirty="0">
                <a:solidFill>
                  <a:srgbClr val="033C5B"/>
                </a:solidFill>
                <a:latin typeface="Arial"/>
                <a:ea typeface="Arial"/>
                <a:cs typeface="Arial"/>
                <a:sym typeface="Arial"/>
              </a:rPr>
              <a:t> der Technologie für </a:t>
            </a:r>
            <a:r>
              <a:rPr lang="en-GB" sz="4400" b="1" dirty="0" err="1">
                <a:solidFill>
                  <a:srgbClr val="033C5B"/>
                </a:solidFill>
                <a:latin typeface="Arial"/>
                <a:ea typeface="Arial"/>
                <a:cs typeface="Arial"/>
                <a:sym typeface="Arial"/>
              </a:rPr>
              <a:t>Lehrende</a:t>
            </a:r>
            <a:r>
              <a:rPr lang="en-GB" sz="4400" b="1" dirty="0">
                <a:solidFill>
                  <a:srgbClr val="033C5B"/>
                </a:solidFill>
                <a:latin typeface="Arial"/>
                <a:ea typeface="Arial"/>
                <a:cs typeface="Arial"/>
                <a:sym typeface="Arial"/>
              </a:rPr>
              <a:t> und </a:t>
            </a:r>
            <a:r>
              <a:rPr lang="en-GB" sz="4400" b="1" dirty="0" err="1">
                <a:solidFill>
                  <a:srgbClr val="033C5B"/>
                </a:solidFill>
                <a:latin typeface="Arial"/>
                <a:ea typeface="Arial"/>
                <a:cs typeface="Arial"/>
                <a:sym typeface="Arial"/>
              </a:rPr>
              <a:t>Lernende</a:t>
            </a:r>
            <a:endParaRPr sz="4400" b="1" dirty="0">
              <a:solidFill>
                <a:srgbClr val="033C5B"/>
              </a:solidFill>
              <a:latin typeface="Arial"/>
              <a:ea typeface="Arial"/>
              <a:cs typeface="Arial"/>
              <a:sym typeface="Arial"/>
            </a:endParaRPr>
          </a:p>
        </p:txBody>
      </p:sp>
      <p:sp>
        <p:nvSpPr>
          <p:cNvPr id="280" name="Google Shape;280;p10"/>
          <p:cNvSpPr txBox="1"/>
          <p:nvPr/>
        </p:nvSpPr>
        <p:spPr>
          <a:xfrm>
            <a:off x="521610" y="2759664"/>
            <a:ext cx="5210451" cy="453907"/>
          </a:xfrm>
          <a:prstGeom prst="rect">
            <a:avLst/>
          </a:prstGeom>
          <a:noFill/>
          <a:ln>
            <a:noFill/>
          </a:ln>
        </p:spPr>
        <p:txBody>
          <a:bodyPr spcFirstLastPara="1" wrap="square" lIns="0" tIns="0" rIns="0" bIns="0" anchor="t" anchorCtr="0">
            <a:spAutoFit/>
          </a:bodyPr>
          <a:lstStyle/>
          <a:p>
            <a:pPr marL="0" marR="0" lvl="0" indent="0" algn="ctr" rtl="0">
              <a:lnSpc>
                <a:spcPct val="129964"/>
              </a:lnSpc>
              <a:spcBef>
                <a:spcPts val="0"/>
              </a:spcBef>
              <a:spcAft>
                <a:spcPts val="0"/>
              </a:spcAft>
              <a:buNone/>
            </a:pPr>
            <a:r>
              <a:rPr lang="en-GB" sz="2800" b="1">
                <a:solidFill>
                  <a:srgbClr val="121212"/>
                </a:solidFill>
                <a:latin typeface="Arial"/>
                <a:ea typeface="Arial"/>
                <a:cs typeface="Arial"/>
                <a:sym typeface="Arial"/>
              </a:rPr>
              <a:t>Datengestützte Einblicke</a:t>
            </a:r>
            <a:endParaRPr sz="2800">
              <a:solidFill>
                <a:srgbClr val="121212"/>
              </a:solidFill>
              <a:latin typeface="Arial"/>
              <a:ea typeface="Arial"/>
              <a:cs typeface="Arial"/>
              <a:sym typeface="Arial"/>
            </a:endParaRPr>
          </a:p>
        </p:txBody>
      </p:sp>
      <p:sp>
        <p:nvSpPr>
          <p:cNvPr id="281" name="Google Shape;281;p10"/>
          <p:cNvSpPr/>
          <p:nvPr/>
        </p:nvSpPr>
        <p:spPr>
          <a:xfrm>
            <a:off x="16826047" y="607663"/>
            <a:ext cx="842075" cy="842075"/>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2" name="Google Shape;282;p10"/>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3" name="Google Shape;283;p10"/>
          <p:cNvSpPr txBox="1"/>
          <p:nvPr/>
        </p:nvSpPr>
        <p:spPr>
          <a:xfrm>
            <a:off x="6320424" y="2759664"/>
            <a:ext cx="5210451" cy="453907"/>
          </a:xfrm>
          <a:prstGeom prst="rect">
            <a:avLst/>
          </a:prstGeom>
          <a:noFill/>
          <a:ln>
            <a:noFill/>
          </a:ln>
        </p:spPr>
        <p:txBody>
          <a:bodyPr spcFirstLastPara="1" wrap="square" lIns="0" tIns="0" rIns="0" bIns="0" anchor="t" anchorCtr="0">
            <a:spAutoFit/>
          </a:bodyPr>
          <a:lstStyle/>
          <a:p>
            <a:pPr marL="0" marR="0" lvl="0" indent="0" algn="ctr" rtl="0">
              <a:lnSpc>
                <a:spcPct val="129964"/>
              </a:lnSpc>
              <a:spcBef>
                <a:spcPts val="0"/>
              </a:spcBef>
              <a:spcAft>
                <a:spcPts val="0"/>
              </a:spcAft>
              <a:buNone/>
            </a:pPr>
            <a:r>
              <a:rPr lang="en-GB" sz="2800" b="1">
                <a:solidFill>
                  <a:srgbClr val="121212"/>
                </a:solidFill>
                <a:latin typeface="Arial"/>
                <a:ea typeface="Arial"/>
                <a:cs typeface="Arial"/>
                <a:sym typeface="Arial"/>
              </a:rPr>
              <a:t>Interaktive Lernerfahrungen</a:t>
            </a:r>
            <a:endParaRPr sz="2800">
              <a:solidFill>
                <a:srgbClr val="121212"/>
              </a:solidFill>
              <a:latin typeface="Arial"/>
              <a:ea typeface="Arial"/>
              <a:cs typeface="Arial"/>
              <a:sym typeface="Arial"/>
            </a:endParaRPr>
          </a:p>
        </p:txBody>
      </p:sp>
      <p:sp>
        <p:nvSpPr>
          <p:cNvPr id="284" name="Google Shape;284;p10"/>
          <p:cNvSpPr txBox="1"/>
          <p:nvPr/>
        </p:nvSpPr>
        <p:spPr>
          <a:xfrm>
            <a:off x="12119238" y="2650120"/>
            <a:ext cx="4830142" cy="915572"/>
          </a:xfrm>
          <a:prstGeom prst="rect">
            <a:avLst/>
          </a:prstGeom>
          <a:noFill/>
          <a:ln>
            <a:noFill/>
          </a:ln>
        </p:spPr>
        <p:txBody>
          <a:bodyPr spcFirstLastPara="1" wrap="square" lIns="0" tIns="0" rIns="0" bIns="0" anchor="t" anchorCtr="0">
            <a:spAutoFit/>
          </a:bodyPr>
          <a:lstStyle/>
          <a:p>
            <a:pPr marL="0" marR="0" lvl="0" indent="0" algn="ctr" rtl="0">
              <a:lnSpc>
                <a:spcPct val="129964"/>
              </a:lnSpc>
              <a:spcBef>
                <a:spcPts val="0"/>
              </a:spcBef>
              <a:spcAft>
                <a:spcPts val="0"/>
              </a:spcAft>
              <a:buNone/>
            </a:pPr>
            <a:r>
              <a:rPr lang="en-GB" sz="2800" b="1">
                <a:solidFill>
                  <a:srgbClr val="121212"/>
                </a:solidFill>
                <a:latin typeface="Arial"/>
                <a:ea typeface="Arial"/>
                <a:cs typeface="Arial"/>
                <a:sym typeface="Arial"/>
              </a:rPr>
              <a:t>Ressourcen und lebenslanges Lernen</a:t>
            </a:r>
            <a:endParaRPr sz="2800">
              <a:solidFill>
                <a:srgbClr val="121212"/>
              </a:solidFill>
              <a:latin typeface="Arial"/>
              <a:ea typeface="Arial"/>
              <a:cs typeface="Arial"/>
              <a:sym typeface="Arial"/>
            </a:endParaRPr>
          </a:p>
        </p:txBody>
      </p:sp>
      <p:sp>
        <p:nvSpPr>
          <p:cNvPr id="285" name="Google Shape;285;p10"/>
          <p:cNvSpPr txBox="1"/>
          <p:nvPr/>
        </p:nvSpPr>
        <p:spPr>
          <a:xfrm>
            <a:off x="521609" y="4808070"/>
            <a:ext cx="5210451" cy="3360920"/>
          </a:xfrm>
          <a:prstGeom prst="rect">
            <a:avLst/>
          </a:prstGeom>
          <a:noFill/>
          <a:ln>
            <a:noFill/>
          </a:ln>
        </p:spPr>
        <p:txBody>
          <a:bodyPr spcFirstLastPara="1" wrap="square" lIns="0" tIns="0" rIns="0" bIns="0" anchor="t" anchorCtr="0">
            <a:spAutoFit/>
          </a:bodyPr>
          <a:lstStyle/>
          <a:p>
            <a:pPr marL="0" marR="0" lvl="0" indent="0" algn="ctr" rtl="0">
              <a:lnSpc>
                <a:spcPct val="181950"/>
              </a:lnSpc>
              <a:spcBef>
                <a:spcPts val="0"/>
              </a:spcBef>
              <a:spcAft>
                <a:spcPts val="0"/>
              </a:spcAft>
              <a:buNone/>
            </a:pPr>
            <a:r>
              <a:rPr lang="en-GB" sz="2000" dirty="0" err="1">
                <a:solidFill>
                  <a:srgbClr val="121212"/>
                </a:solidFill>
                <a:latin typeface="Arial"/>
                <a:ea typeface="Arial"/>
                <a:cs typeface="Arial"/>
                <a:sym typeface="Arial"/>
              </a:rPr>
              <a:t>Bildungstechnologien</a:t>
            </a:r>
            <a:r>
              <a:rPr lang="en-GB" sz="2000" dirty="0">
                <a:solidFill>
                  <a:srgbClr val="121212"/>
                </a:solidFill>
                <a:latin typeface="Arial"/>
                <a:ea typeface="Arial"/>
                <a:cs typeface="Arial"/>
                <a:sym typeface="Arial"/>
              </a:rPr>
              <a:t> </a:t>
            </a:r>
            <a:r>
              <a:rPr lang="en-GB" sz="2000" dirty="0" err="1">
                <a:solidFill>
                  <a:srgbClr val="121212"/>
                </a:solidFill>
                <a:latin typeface="Arial"/>
                <a:ea typeface="Arial"/>
                <a:cs typeface="Arial"/>
                <a:sym typeface="Arial"/>
              </a:rPr>
              <a:t>können</a:t>
            </a:r>
            <a:r>
              <a:rPr lang="en-GB" sz="2000" dirty="0">
                <a:solidFill>
                  <a:srgbClr val="121212"/>
                </a:solidFill>
                <a:latin typeface="Arial"/>
                <a:ea typeface="Arial"/>
                <a:cs typeface="Arial"/>
                <a:sym typeface="Arial"/>
              </a:rPr>
              <a:t> den </a:t>
            </a:r>
            <a:r>
              <a:rPr lang="en-GB" sz="2000" dirty="0" err="1">
                <a:solidFill>
                  <a:srgbClr val="121212"/>
                </a:solidFill>
                <a:latin typeface="Arial"/>
                <a:ea typeface="Arial"/>
                <a:cs typeface="Arial"/>
                <a:sym typeface="Arial"/>
              </a:rPr>
              <a:t>Lernfortschritt</a:t>
            </a:r>
            <a:r>
              <a:rPr lang="en-GB" sz="2000" dirty="0">
                <a:solidFill>
                  <a:srgbClr val="121212"/>
                </a:solidFill>
                <a:latin typeface="Arial"/>
                <a:ea typeface="Arial"/>
                <a:cs typeface="Arial"/>
                <a:sym typeface="Arial"/>
              </a:rPr>
              <a:t> </a:t>
            </a:r>
            <a:r>
              <a:rPr lang="en-GB" sz="2000" dirty="0" err="1">
                <a:solidFill>
                  <a:srgbClr val="121212"/>
                </a:solidFill>
                <a:latin typeface="Arial"/>
                <a:ea typeface="Arial"/>
                <a:cs typeface="Arial"/>
                <a:sym typeface="Arial"/>
              </a:rPr>
              <a:t>verfolgen</a:t>
            </a:r>
            <a:r>
              <a:rPr lang="en-GB" sz="2000" dirty="0">
                <a:solidFill>
                  <a:srgbClr val="121212"/>
                </a:solidFill>
                <a:latin typeface="Arial"/>
                <a:ea typeface="Arial"/>
                <a:cs typeface="Arial"/>
                <a:sym typeface="Arial"/>
              </a:rPr>
              <a:t> und </a:t>
            </a:r>
            <a:r>
              <a:rPr lang="en-GB" sz="2000" dirty="0" err="1">
                <a:solidFill>
                  <a:srgbClr val="121212"/>
                </a:solidFill>
                <a:latin typeface="Arial"/>
                <a:ea typeface="Arial"/>
                <a:cs typeface="Arial"/>
                <a:sym typeface="Arial"/>
              </a:rPr>
              <a:t>Daten</a:t>
            </a:r>
            <a:r>
              <a:rPr lang="en-GB" sz="2000" dirty="0">
                <a:solidFill>
                  <a:srgbClr val="121212"/>
                </a:solidFill>
                <a:latin typeface="Arial"/>
                <a:ea typeface="Arial"/>
                <a:cs typeface="Arial"/>
                <a:sym typeface="Arial"/>
              </a:rPr>
              <a:t> </a:t>
            </a:r>
            <a:r>
              <a:rPr lang="en-GB" sz="2000" dirty="0" err="1">
                <a:solidFill>
                  <a:srgbClr val="121212"/>
                </a:solidFill>
                <a:latin typeface="Arial"/>
                <a:ea typeface="Arial"/>
                <a:cs typeface="Arial"/>
                <a:sym typeface="Arial"/>
              </a:rPr>
              <a:t>generieren</a:t>
            </a:r>
            <a:r>
              <a:rPr lang="en-GB" sz="2000" dirty="0">
                <a:solidFill>
                  <a:srgbClr val="121212"/>
                </a:solidFill>
                <a:latin typeface="Arial"/>
                <a:ea typeface="Arial"/>
                <a:cs typeface="Arial"/>
                <a:sym typeface="Arial"/>
              </a:rPr>
              <a:t>, die den </a:t>
            </a:r>
            <a:r>
              <a:rPr lang="en-GB" sz="2000" dirty="0" err="1">
                <a:solidFill>
                  <a:srgbClr val="121212"/>
                </a:solidFill>
                <a:latin typeface="Arial"/>
                <a:ea typeface="Arial"/>
                <a:cs typeface="Arial"/>
                <a:sym typeface="Arial"/>
              </a:rPr>
              <a:t>Lehrkräften</a:t>
            </a:r>
            <a:r>
              <a:rPr lang="en-GB" sz="2000" dirty="0">
                <a:solidFill>
                  <a:srgbClr val="121212"/>
                </a:solidFill>
                <a:latin typeface="Arial"/>
                <a:ea typeface="Arial"/>
                <a:cs typeface="Arial"/>
                <a:sym typeface="Arial"/>
              </a:rPr>
              <a:t> </a:t>
            </a:r>
            <a:r>
              <a:rPr lang="en-GB" sz="2000" dirty="0" err="1">
                <a:solidFill>
                  <a:srgbClr val="121212"/>
                </a:solidFill>
                <a:latin typeface="Arial"/>
                <a:ea typeface="Arial"/>
                <a:cs typeface="Arial"/>
                <a:sym typeface="Arial"/>
              </a:rPr>
              <a:t>wertvolle</a:t>
            </a:r>
            <a:r>
              <a:rPr lang="en-GB" sz="2000" dirty="0">
                <a:solidFill>
                  <a:srgbClr val="121212"/>
                </a:solidFill>
                <a:latin typeface="Arial"/>
                <a:ea typeface="Arial"/>
                <a:cs typeface="Arial"/>
                <a:sym typeface="Arial"/>
              </a:rPr>
              <a:t> </a:t>
            </a:r>
            <a:r>
              <a:rPr lang="en-GB" sz="2000" dirty="0" err="1">
                <a:solidFill>
                  <a:srgbClr val="121212"/>
                </a:solidFill>
                <a:latin typeface="Arial"/>
                <a:ea typeface="Arial"/>
                <a:cs typeface="Arial"/>
                <a:sym typeface="Arial"/>
              </a:rPr>
              <a:t>Einblicke</a:t>
            </a:r>
            <a:r>
              <a:rPr lang="en-GB" sz="2000" dirty="0">
                <a:solidFill>
                  <a:srgbClr val="121212"/>
                </a:solidFill>
                <a:latin typeface="Arial"/>
                <a:ea typeface="Arial"/>
                <a:cs typeface="Arial"/>
                <a:sym typeface="Arial"/>
              </a:rPr>
              <a:t> in die </a:t>
            </a:r>
            <a:r>
              <a:rPr lang="en-GB" sz="2000" dirty="0" err="1">
                <a:solidFill>
                  <a:srgbClr val="121212"/>
                </a:solidFill>
                <a:latin typeface="Arial"/>
                <a:ea typeface="Arial"/>
                <a:cs typeface="Arial"/>
                <a:sym typeface="Arial"/>
              </a:rPr>
              <a:t>Leistung</a:t>
            </a:r>
            <a:r>
              <a:rPr lang="en-GB" sz="2000" dirty="0">
                <a:solidFill>
                  <a:srgbClr val="121212"/>
                </a:solidFill>
                <a:latin typeface="Arial"/>
                <a:ea typeface="Arial"/>
                <a:cs typeface="Arial"/>
                <a:sym typeface="Arial"/>
              </a:rPr>
              <a:t> der </a:t>
            </a:r>
            <a:r>
              <a:rPr lang="en-GB" sz="2000" dirty="0" err="1">
                <a:solidFill>
                  <a:srgbClr val="121212"/>
                </a:solidFill>
                <a:latin typeface="Arial"/>
                <a:ea typeface="Arial"/>
                <a:cs typeface="Arial"/>
                <a:sym typeface="Arial"/>
              </a:rPr>
              <a:t>Lernenden</a:t>
            </a:r>
            <a:r>
              <a:rPr lang="en-GB" sz="2000" dirty="0">
                <a:solidFill>
                  <a:srgbClr val="121212"/>
                </a:solidFill>
                <a:latin typeface="Arial"/>
                <a:ea typeface="Arial"/>
                <a:cs typeface="Arial"/>
                <a:sym typeface="Arial"/>
              </a:rPr>
              <a:t> </a:t>
            </a:r>
            <a:r>
              <a:rPr lang="en-GB" sz="2000" dirty="0" err="1">
                <a:solidFill>
                  <a:srgbClr val="121212"/>
                </a:solidFill>
                <a:latin typeface="Arial"/>
                <a:ea typeface="Arial"/>
                <a:cs typeface="Arial"/>
                <a:sym typeface="Arial"/>
              </a:rPr>
              <a:t>geben</a:t>
            </a:r>
            <a:r>
              <a:rPr lang="en-GB" sz="2000" dirty="0">
                <a:solidFill>
                  <a:srgbClr val="121212"/>
                </a:solidFill>
                <a:latin typeface="Arial"/>
                <a:ea typeface="Arial"/>
                <a:cs typeface="Arial"/>
                <a:sym typeface="Arial"/>
              </a:rPr>
              <a:t> und </a:t>
            </a:r>
            <a:r>
              <a:rPr lang="en-GB" sz="2000" dirty="0" err="1">
                <a:solidFill>
                  <a:srgbClr val="121212"/>
                </a:solidFill>
                <a:latin typeface="Arial"/>
                <a:ea typeface="Arial"/>
                <a:cs typeface="Arial"/>
                <a:sym typeface="Arial"/>
              </a:rPr>
              <a:t>fundierte</a:t>
            </a:r>
            <a:r>
              <a:rPr lang="en-GB" sz="2000" dirty="0">
                <a:solidFill>
                  <a:srgbClr val="121212"/>
                </a:solidFill>
                <a:latin typeface="Arial"/>
                <a:ea typeface="Arial"/>
                <a:cs typeface="Arial"/>
                <a:sym typeface="Arial"/>
              </a:rPr>
              <a:t> </a:t>
            </a:r>
            <a:r>
              <a:rPr lang="en-GB" sz="2000" dirty="0" err="1">
                <a:solidFill>
                  <a:srgbClr val="121212"/>
                </a:solidFill>
                <a:latin typeface="Arial"/>
                <a:ea typeface="Arial"/>
                <a:cs typeface="Arial"/>
                <a:sym typeface="Arial"/>
              </a:rPr>
              <a:t>Interventionen</a:t>
            </a:r>
            <a:r>
              <a:rPr lang="en-GB" sz="2000" dirty="0">
                <a:solidFill>
                  <a:srgbClr val="121212"/>
                </a:solidFill>
                <a:latin typeface="Arial"/>
                <a:ea typeface="Arial"/>
                <a:cs typeface="Arial"/>
                <a:sym typeface="Arial"/>
              </a:rPr>
              <a:t> </a:t>
            </a:r>
            <a:r>
              <a:rPr lang="en-GB" sz="2000" dirty="0" err="1">
                <a:solidFill>
                  <a:srgbClr val="121212"/>
                </a:solidFill>
                <a:latin typeface="Arial"/>
                <a:ea typeface="Arial"/>
                <a:cs typeface="Arial"/>
                <a:sym typeface="Arial"/>
              </a:rPr>
              <a:t>ermöglichen</a:t>
            </a:r>
            <a:r>
              <a:rPr lang="en-GB" sz="2000" dirty="0">
                <a:solidFill>
                  <a:srgbClr val="121212"/>
                </a:solidFill>
                <a:latin typeface="Arial"/>
                <a:ea typeface="Arial"/>
                <a:cs typeface="Arial"/>
                <a:sym typeface="Arial"/>
              </a:rPr>
              <a:t>.</a:t>
            </a:r>
            <a:endParaRPr sz="2000" dirty="0">
              <a:solidFill>
                <a:srgbClr val="121212"/>
              </a:solidFill>
              <a:latin typeface="Arial"/>
              <a:ea typeface="Arial"/>
              <a:cs typeface="Arial"/>
              <a:sym typeface="Arial"/>
            </a:endParaRPr>
          </a:p>
        </p:txBody>
      </p:sp>
      <p:sp>
        <p:nvSpPr>
          <p:cNvPr id="286" name="Google Shape;286;p10"/>
          <p:cNvSpPr txBox="1"/>
          <p:nvPr/>
        </p:nvSpPr>
        <p:spPr>
          <a:xfrm>
            <a:off x="6355593" y="4808070"/>
            <a:ext cx="5210451" cy="2240613"/>
          </a:xfrm>
          <a:prstGeom prst="rect">
            <a:avLst/>
          </a:prstGeom>
          <a:noFill/>
          <a:ln>
            <a:noFill/>
          </a:ln>
        </p:spPr>
        <p:txBody>
          <a:bodyPr spcFirstLastPara="1" wrap="square" lIns="0" tIns="0" rIns="0" bIns="0" anchor="t" anchorCtr="0">
            <a:spAutoFit/>
          </a:bodyPr>
          <a:lstStyle/>
          <a:p>
            <a:pPr marL="0" marR="0" lvl="0" indent="0" algn="ctr" rtl="0">
              <a:lnSpc>
                <a:spcPct val="181950"/>
              </a:lnSpc>
              <a:spcBef>
                <a:spcPts val="0"/>
              </a:spcBef>
              <a:spcAft>
                <a:spcPts val="0"/>
              </a:spcAft>
              <a:buNone/>
            </a:pPr>
            <a:r>
              <a:rPr lang="en-GB" sz="2000">
                <a:solidFill>
                  <a:srgbClr val="121212"/>
                </a:solidFill>
                <a:latin typeface="Arial"/>
                <a:ea typeface="Arial"/>
                <a:cs typeface="Arial"/>
                <a:sym typeface="Arial"/>
              </a:rPr>
              <a:t>Technologie, einschließlich Simulationen und Gamification, macht das Lernen interaktiver und fesselnder, was dazu führt, dass die Informationen besser behalten werden.</a:t>
            </a:r>
            <a:endParaRPr sz="2000">
              <a:solidFill>
                <a:srgbClr val="121212"/>
              </a:solidFill>
              <a:latin typeface="Arial"/>
              <a:ea typeface="Arial"/>
              <a:cs typeface="Arial"/>
              <a:sym typeface="Arial"/>
            </a:endParaRPr>
          </a:p>
        </p:txBody>
      </p:sp>
      <p:sp>
        <p:nvSpPr>
          <p:cNvPr id="287" name="Google Shape;287;p10"/>
          <p:cNvSpPr txBox="1"/>
          <p:nvPr/>
        </p:nvSpPr>
        <p:spPr>
          <a:xfrm>
            <a:off x="12147248" y="4910733"/>
            <a:ext cx="4509924" cy="2800767"/>
          </a:xfrm>
          <a:prstGeom prst="rect">
            <a:avLst/>
          </a:prstGeom>
          <a:noFill/>
          <a:ln>
            <a:noFill/>
          </a:ln>
        </p:spPr>
        <p:txBody>
          <a:bodyPr spcFirstLastPara="1" wrap="square" lIns="0" tIns="0" rIns="0" bIns="0" anchor="t" anchorCtr="0">
            <a:spAutoFit/>
          </a:bodyPr>
          <a:lstStyle/>
          <a:p>
            <a:pPr marL="0" marR="0" lvl="0" indent="0" algn="ctr" rtl="0">
              <a:lnSpc>
                <a:spcPct val="181950"/>
              </a:lnSpc>
              <a:spcBef>
                <a:spcPts val="0"/>
              </a:spcBef>
              <a:spcAft>
                <a:spcPts val="0"/>
              </a:spcAft>
              <a:buNone/>
            </a:pPr>
            <a:r>
              <a:rPr lang="en-GB" sz="2000">
                <a:solidFill>
                  <a:srgbClr val="121212"/>
                </a:solidFill>
                <a:latin typeface="Arial"/>
                <a:ea typeface="Arial"/>
                <a:cs typeface="Arial"/>
                <a:sym typeface="Arial"/>
              </a:rPr>
              <a:t>Eine Fülle von Online-Ressourcen, von MOOCs bis hin zu Webinaren, unterstützt das kontinuierliche Lernen und die berufliche Weiterbildung von Schülern und Lehrkraftn.</a:t>
            </a:r>
            <a:endParaRPr sz="2000">
              <a:solidFill>
                <a:srgbClr val="121212"/>
              </a:solidFill>
              <a:latin typeface="Arial"/>
              <a:ea typeface="Arial"/>
              <a:cs typeface="Arial"/>
              <a:sym typeface="Arial"/>
            </a:endParaRPr>
          </a:p>
        </p:txBody>
      </p:sp>
      <p:pic>
        <p:nvPicPr>
          <p:cNvPr id="288" name="Google Shape;288;p10" descr="Folder Search with solid fill"/>
          <p:cNvPicPr preferRelativeResize="0"/>
          <p:nvPr/>
        </p:nvPicPr>
        <p:blipFill rotWithShape="1">
          <a:blip r:embed="rId3">
            <a:alphaModFix/>
          </a:blip>
          <a:srcRect/>
          <a:stretch/>
        </p:blipFill>
        <p:spPr>
          <a:xfrm>
            <a:off x="2364834" y="3251487"/>
            <a:ext cx="1524000" cy="1524000"/>
          </a:xfrm>
          <a:prstGeom prst="rect">
            <a:avLst/>
          </a:prstGeom>
          <a:noFill/>
          <a:ln>
            <a:noFill/>
          </a:ln>
        </p:spPr>
      </p:pic>
      <p:pic>
        <p:nvPicPr>
          <p:cNvPr id="289" name="Google Shape;289;p10" descr="Meeting with solid fill"/>
          <p:cNvPicPr preferRelativeResize="0"/>
          <p:nvPr/>
        </p:nvPicPr>
        <p:blipFill rotWithShape="1">
          <a:blip r:embed="rId4">
            <a:alphaModFix/>
          </a:blip>
          <a:srcRect/>
          <a:stretch/>
        </p:blipFill>
        <p:spPr>
          <a:xfrm>
            <a:off x="8222644" y="3339293"/>
            <a:ext cx="1370189" cy="1370189"/>
          </a:xfrm>
          <a:prstGeom prst="rect">
            <a:avLst/>
          </a:prstGeom>
          <a:noFill/>
          <a:ln>
            <a:noFill/>
          </a:ln>
        </p:spPr>
      </p:pic>
      <p:pic>
        <p:nvPicPr>
          <p:cNvPr id="290" name="Google Shape;290;p10" descr="Books with solid fill"/>
          <p:cNvPicPr preferRelativeResize="0"/>
          <p:nvPr/>
        </p:nvPicPr>
        <p:blipFill rotWithShape="1">
          <a:blip r:embed="rId5">
            <a:alphaModFix/>
          </a:blip>
          <a:srcRect/>
          <a:stretch/>
        </p:blipFill>
        <p:spPr>
          <a:xfrm>
            <a:off x="13717116" y="3622851"/>
            <a:ext cx="1370189" cy="1370189"/>
          </a:xfrm>
          <a:prstGeom prst="rect">
            <a:avLst/>
          </a:prstGeom>
          <a:noFill/>
          <a:ln>
            <a:noFill/>
          </a:ln>
        </p:spPr>
      </p:pic>
      <p:sp>
        <p:nvSpPr>
          <p:cNvPr id="291" name="Google Shape;291;p10"/>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3" name="Google Shape;293;p10"/>
          <p:cNvSpPr txBox="1"/>
          <p:nvPr/>
        </p:nvSpPr>
        <p:spPr>
          <a:xfrm>
            <a:off x="5150666" y="9207911"/>
            <a:ext cx="10227062" cy="759119"/>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GB" sz="1400">
                <a:solidFill>
                  <a:srgbClr val="121212"/>
                </a:solidFill>
                <a:latin typeface="Arial"/>
                <a:ea typeface="Arial"/>
                <a:cs typeface="Arial"/>
                <a:sym typeface="Arial"/>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a:p>
        </p:txBody>
      </p:sp>
      <p:pic>
        <p:nvPicPr>
          <p:cNvPr id="294" name="Google Shape;294;p10"/>
          <p:cNvPicPr preferRelativeResize="0"/>
          <p:nvPr/>
        </p:nvPicPr>
        <p:blipFill rotWithShape="1">
          <a:blip r:embed="rId7">
            <a:alphaModFix/>
          </a:blip>
          <a:srcRect/>
          <a:stretch/>
        </p:blipFill>
        <p:spPr>
          <a:xfrm>
            <a:off x="15697200" y="9183021"/>
            <a:ext cx="1727565" cy="628205"/>
          </a:xfrm>
          <a:prstGeom prst="rect">
            <a:avLst/>
          </a:prstGeom>
          <a:noFill/>
          <a:ln>
            <a:noFill/>
          </a:ln>
        </p:spPr>
      </p:pic>
      <p:pic>
        <p:nvPicPr>
          <p:cNvPr id="2" name="Picture 1" descr="Blue text on a white background&#10;&#10;Description automatically generated">
            <a:extLst>
              <a:ext uri="{FF2B5EF4-FFF2-40B4-BE49-F238E27FC236}">
                <a16:creationId xmlns:a16="http://schemas.microsoft.com/office/drawing/2014/main" id="{675CE761-01B0-2AF0-91D3-28EFD7055EAC}"/>
              </a:ext>
            </a:extLst>
          </p:cNvPr>
          <p:cNvPicPr>
            <a:picLocks noChangeAspect="1"/>
          </p:cNvPicPr>
          <p:nvPr/>
        </p:nvPicPr>
        <p:blipFill>
          <a:blip r:embed="rId8"/>
          <a:stretch>
            <a:fillRect/>
          </a:stretch>
        </p:blipFill>
        <p:spPr>
          <a:xfrm>
            <a:off x="2890312" y="9377969"/>
            <a:ext cx="2160232" cy="453206"/>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298"/>
        <p:cNvGrpSpPr/>
        <p:nvPr/>
      </p:nvGrpSpPr>
      <p:grpSpPr>
        <a:xfrm>
          <a:off x="0" y="0"/>
          <a:ext cx="0" cy="0"/>
          <a:chOff x="0" y="0"/>
          <a:chExt cx="0" cy="0"/>
        </a:xfrm>
      </p:grpSpPr>
      <p:sp>
        <p:nvSpPr>
          <p:cNvPr id="299" name="Google Shape;299;p11"/>
          <p:cNvSpPr/>
          <p:nvPr/>
        </p:nvSpPr>
        <p:spPr>
          <a:xfrm>
            <a:off x="17044742" y="-150232"/>
            <a:ext cx="1246758" cy="8963824"/>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0" name="Google Shape;300;p11"/>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1" name="Google Shape;301;p11"/>
          <p:cNvSpPr txBox="1"/>
          <p:nvPr/>
        </p:nvSpPr>
        <p:spPr>
          <a:xfrm>
            <a:off x="793856" y="444994"/>
            <a:ext cx="12181388" cy="1625060"/>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None/>
            </a:pPr>
            <a:r>
              <a:rPr lang="en-GB" sz="4800" b="1" dirty="0" err="1">
                <a:solidFill>
                  <a:srgbClr val="033C5B"/>
                </a:solidFill>
                <a:latin typeface="Arial"/>
                <a:ea typeface="Arial"/>
                <a:cs typeface="Arial"/>
                <a:sym typeface="Arial"/>
              </a:rPr>
              <a:t>Aktueller</a:t>
            </a:r>
            <a:r>
              <a:rPr lang="en-GB" sz="4800" b="1" dirty="0">
                <a:solidFill>
                  <a:srgbClr val="033C5B"/>
                </a:solidFill>
                <a:latin typeface="Arial"/>
                <a:ea typeface="Arial"/>
                <a:cs typeface="Arial"/>
                <a:sym typeface="Arial"/>
              </a:rPr>
              <a:t> </a:t>
            </a:r>
            <a:r>
              <a:rPr lang="en-GB" sz="4800" b="1" dirty="0" err="1">
                <a:solidFill>
                  <a:srgbClr val="033C5B"/>
                </a:solidFill>
                <a:latin typeface="Arial"/>
                <a:ea typeface="Arial"/>
                <a:cs typeface="Arial"/>
                <a:sym typeface="Arial"/>
              </a:rPr>
              <a:t>technologischer</a:t>
            </a:r>
            <a:r>
              <a:rPr lang="en-GB" sz="4800" b="1" dirty="0">
                <a:solidFill>
                  <a:srgbClr val="033C5B"/>
                </a:solidFill>
                <a:latin typeface="Arial"/>
                <a:ea typeface="Arial"/>
                <a:cs typeface="Arial"/>
                <a:sym typeface="Arial"/>
              </a:rPr>
              <a:t> Stand der </a:t>
            </a:r>
            <a:r>
              <a:rPr lang="en-GB" sz="4800" b="1" dirty="0" err="1">
                <a:solidFill>
                  <a:srgbClr val="033C5B"/>
                </a:solidFill>
                <a:latin typeface="Arial"/>
                <a:ea typeface="Arial"/>
                <a:cs typeface="Arial"/>
                <a:sym typeface="Arial"/>
              </a:rPr>
              <a:t>Berufsbildung</a:t>
            </a:r>
            <a:endParaRPr sz="4800" b="1" dirty="0">
              <a:solidFill>
                <a:srgbClr val="033C5B"/>
              </a:solidFill>
              <a:latin typeface="Arial"/>
              <a:ea typeface="Arial"/>
              <a:cs typeface="Arial"/>
              <a:sym typeface="Arial"/>
            </a:endParaRPr>
          </a:p>
        </p:txBody>
      </p:sp>
      <p:sp>
        <p:nvSpPr>
          <p:cNvPr id="302" name="Google Shape;302;p11"/>
          <p:cNvSpPr txBox="1"/>
          <p:nvPr/>
        </p:nvSpPr>
        <p:spPr>
          <a:xfrm>
            <a:off x="793856" y="2366831"/>
            <a:ext cx="15465917" cy="5471178"/>
          </a:xfrm>
          <a:prstGeom prst="rect">
            <a:avLst/>
          </a:prstGeom>
          <a:noFill/>
          <a:ln>
            <a:noFill/>
          </a:ln>
        </p:spPr>
        <p:txBody>
          <a:bodyPr spcFirstLastPara="1" wrap="square" lIns="0" tIns="0" rIns="0" bIns="0" anchor="t" anchorCtr="0">
            <a:spAutoFit/>
          </a:bodyPr>
          <a:lstStyle/>
          <a:p>
            <a:pPr marL="571500" marR="0" lvl="0" indent="-571500" algn="l" rtl="0">
              <a:lnSpc>
                <a:spcPct val="101083"/>
              </a:lnSpc>
              <a:spcBef>
                <a:spcPts val="0"/>
              </a:spcBef>
              <a:spcAft>
                <a:spcPts val="0"/>
              </a:spcAft>
              <a:buClr>
                <a:srgbClr val="121212"/>
              </a:buClr>
              <a:buSzPts val="3600"/>
              <a:buFont typeface="Arial"/>
              <a:buChar char="•"/>
            </a:pPr>
            <a:r>
              <a:rPr lang="en-GB" sz="3200" dirty="0">
                <a:solidFill>
                  <a:srgbClr val="121212"/>
                </a:solidFill>
                <a:latin typeface="Arial"/>
                <a:ea typeface="Arial"/>
                <a:cs typeface="Arial"/>
                <a:sym typeface="Arial"/>
              </a:rPr>
              <a:t>Der Mangel an </a:t>
            </a:r>
            <a:r>
              <a:rPr lang="en-GB" sz="3200" dirty="0" err="1">
                <a:solidFill>
                  <a:srgbClr val="121212"/>
                </a:solidFill>
                <a:latin typeface="Arial"/>
                <a:ea typeface="Arial"/>
                <a:cs typeface="Arial"/>
                <a:sym typeface="Arial"/>
              </a:rPr>
              <a:t>Informationen</a:t>
            </a:r>
            <a:r>
              <a:rPr lang="en-GB" sz="3200" dirty="0">
                <a:solidFill>
                  <a:srgbClr val="121212"/>
                </a:solidFill>
                <a:latin typeface="Arial"/>
                <a:ea typeface="Arial"/>
                <a:cs typeface="Arial"/>
                <a:sym typeface="Arial"/>
              </a:rPr>
              <a:t> </a:t>
            </a:r>
            <a:r>
              <a:rPr lang="en-GB" sz="3200" dirty="0" err="1">
                <a:solidFill>
                  <a:srgbClr val="121212"/>
                </a:solidFill>
                <a:latin typeface="Arial"/>
                <a:ea typeface="Arial"/>
                <a:cs typeface="Arial"/>
                <a:sym typeface="Arial"/>
              </a:rPr>
              <a:t>über</a:t>
            </a:r>
            <a:r>
              <a:rPr lang="en-GB" sz="3200" dirty="0">
                <a:solidFill>
                  <a:srgbClr val="121212"/>
                </a:solidFill>
                <a:latin typeface="Arial"/>
                <a:ea typeface="Arial"/>
                <a:cs typeface="Arial"/>
                <a:sym typeface="Arial"/>
              </a:rPr>
              <a:t> den </a:t>
            </a:r>
            <a:r>
              <a:rPr lang="en-GB" sz="3200" dirty="0" err="1">
                <a:solidFill>
                  <a:srgbClr val="121212"/>
                </a:solidFill>
                <a:latin typeface="Arial"/>
                <a:ea typeface="Arial"/>
                <a:cs typeface="Arial"/>
                <a:sym typeface="Arial"/>
              </a:rPr>
              <a:t>Einsatz</a:t>
            </a:r>
            <a:r>
              <a:rPr lang="en-GB" sz="3200" dirty="0">
                <a:solidFill>
                  <a:srgbClr val="121212"/>
                </a:solidFill>
                <a:latin typeface="Arial"/>
                <a:ea typeface="Arial"/>
                <a:cs typeface="Arial"/>
                <a:sym typeface="Arial"/>
              </a:rPr>
              <a:t> von Technologie in der </a:t>
            </a:r>
            <a:r>
              <a:rPr lang="en-GB" sz="3200" dirty="0" err="1">
                <a:solidFill>
                  <a:srgbClr val="121212"/>
                </a:solidFill>
                <a:latin typeface="Arial"/>
                <a:ea typeface="Arial"/>
                <a:cs typeface="Arial"/>
                <a:sym typeface="Arial"/>
              </a:rPr>
              <a:t>beruflichen</a:t>
            </a:r>
            <a:r>
              <a:rPr lang="en-GB" sz="3200" dirty="0">
                <a:solidFill>
                  <a:srgbClr val="121212"/>
                </a:solidFill>
                <a:latin typeface="Arial"/>
                <a:ea typeface="Arial"/>
                <a:cs typeface="Arial"/>
                <a:sym typeface="Arial"/>
              </a:rPr>
              <a:t> </a:t>
            </a:r>
            <a:r>
              <a:rPr lang="en-GB" sz="3200" dirty="0" err="1">
                <a:solidFill>
                  <a:srgbClr val="121212"/>
                </a:solidFill>
                <a:latin typeface="Arial"/>
                <a:ea typeface="Arial"/>
                <a:cs typeface="Arial"/>
                <a:sym typeface="Arial"/>
              </a:rPr>
              <a:t>Bildung</a:t>
            </a:r>
            <a:r>
              <a:rPr lang="en-GB" sz="3200" dirty="0">
                <a:solidFill>
                  <a:srgbClr val="121212"/>
                </a:solidFill>
                <a:latin typeface="Arial"/>
                <a:ea typeface="Arial"/>
                <a:cs typeface="Arial"/>
                <a:sym typeface="Arial"/>
              </a:rPr>
              <a:t> war </a:t>
            </a:r>
            <a:r>
              <a:rPr lang="en-GB" sz="3200" dirty="0" err="1">
                <a:solidFill>
                  <a:srgbClr val="121212"/>
                </a:solidFill>
                <a:latin typeface="Arial"/>
                <a:ea typeface="Arial"/>
                <a:cs typeface="Arial"/>
                <a:sym typeface="Arial"/>
              </a:rPr>
              <a:t>Anlass</a:t>
            </a:r>
            <a:r>
              <a:rPr lang="en-GB" sz="3200" dirty="0">
                <a:solidFill>
                  <a:srgbClr val="121212"/>
                </a:solidFill>
                <a:latin typeface="Arial"/>
                <a:ea typeface="Arial"/>
                <a:cs typeface="Arial"/>
                <a:sym typeface="Arial"/>
              </a:rPr>
              <a:t> für </a:t>
            </a:r>
            <a:r>
              <a:rPr lang="en-GB" sz="3200" dirty="0" err="1">
                <a:solidFill>
                  <a:srgbClr val="121212"/>
                </a:solidFill>
                <a:latin typeface="Arial"/>
                <a:ea typeface="Arial"/>
                <a:cs typeface="Arial"/>
                <a:sym typeface="Arial"/>
              </a:rPr>
              <a:t>eine</a:t>
            </a:r>
            <a:r>
              <a:rPr lang="en-GB" sz="3200" dirty="0">
                <a:solidFill>
                  <a:srgbClr val="121212"/>
                </a:solidFill>
                <a:latin typeface="Arial"/>
                <a:ea typeface="Arial"/>
                <a:cs typeface="Arial"/>
                <a:sym typeface="Arial"/>
              </a:rPr>
              <a:t> OECD-</a:t>
            </a:r>
            <a:r>
              <a:rPr lang="en-GB" sz="3200" dirty="0" err="1">
                <a:solidFill>
                  <a:srgbClr val="121212"/>
                </a:solidFill>
                <a:latin typeface="Arial"/>
                <a:ea typeface="Arial"/>
                <a:cs typeface="Arial"/>
                <a:sym typeface="Arial"/>
              </a:rPr>
              <a:t>Umfrage</a:t>
            </a:r>
            <a:r>
              <a:rPr lang="en-GB" sz="3200" dirty="0">
                <a:solidFill>
                  <a:srgbClr val="121212"/>
                </a:solidFill>
                <a:latin typeface="Arial"/>
                <a:ea typeface="Arial"/>
                <a:cs typeface="Arial"/>
                <a:sym typeface="Arial"/>
              </a:rPr>
              <a:t> in </a:t>
            </a:r>
            <a:r>
              <a:rPr lang="en-GB" sz="3200" dirty="0" err="1">
                <a:solidFill>
                  <a:srgbClr val="121212"/>
                </a:solidFill>
                <a:latin typeface="Arial"/>
                <a:ea typeface="Arial"/>
                <a:cs typeface="Arial"/>
                <a:sym typeface="Arial"/>
              </a:rPr>
              <a:t>Estland</a:t>
            </a:r>
            <a:r>
              <a:rPr lang="en-GB" sz="3200" dirty="0">
                <a:solidFill>
                  <a:srgbClr val="121212"/>
                </a:solidFill>
                <a:latin typeface="Arial"/>
                <a:ea typeface="Arial"/>
                <a:cs typeface="Arial"/>
                <a:sym typeface="Arial"/>
              </a:rPr>
              <a:t>, </a:t>
            </a:r>
            <a:r>
              <a:rPr lang="en-GB" sz="3200" dirty="0" err="1">
                <a:solidFill>
                  <a:srgbClr val="121212"/>
                </a:solidFill>
                <a:latin typeface="Arial"/>
                <a:ea typeface="Arial"/>
                <a:cs typeface="Arial"/>
                <a:sym typeface="Arial"/>
              </a:rPr>
              <a:t>Norwegen</a:t>
            </a:r>
            <a:r>
              <a:rPr lang="en-GB" sz="3200" dirty="0">
                <a:solidFill>
                  <a:srgbClr val="121212"/>
                </a:solidFill>
                <a:latin typeface="Arial"/>
                <a:ea typeface="Arial"/>
                <a:cs typeface="Arial"/>
                <a:sym typeface="Arial"/>
              </a:rPr>
              <a:t> und </a:t>
            </a:r>
            <a:r>
              <a:rPr lang="en-GB" sz="3200" dirty="0" err="1">
                <a:solidFill>
                  <a:srgbClr val="121212"/>
                </a:solidFill>
                <a:latin typeface="Arial"/>
                <a:ea typeface="Arial"/>
                <a:cs typeface="Arial"/>
                <a:sym typeface="Arial"/>
              </a:rPr>
              <a:t>Schottland</a:t>
            </a:r>
            <a:r>
              <a:rPr lang="en-GB" sz="3200" dirty="0">
                <a:solidFill>
                  <a:srgbClr val="121212"/>
                </a:solidFill>
                <a:latin typeface="Arial"/>
                <a:ea typeface="Arial"/>
                <a:cs typeface="Arial"/>
                <a:sym typeface="Arial"/>
              </a:rPr>
              <a:t>.</a:t>
            </a:r>
            <a:endParaRPr sz="1200" dirty="0"/>
          </a:p>
          <a:p>
            <a:pPr marL="571500" marR="0" lvl="0" indent="-571500" algn="l" rtl="0">
              <a:lnSpc>
                <a:spcPct val="101083"/>
              </a:lnSpc>
              <a:spcBef>
                <a:spcPts val="0"/>
              </a:spcBef>
              <a:spcAft>
                <a:spcPts val="0"/>
              </a:spcAft>
              <a:buClr>
                <a:srgbClr val="121212"/>
              </a:buClr>
              <a:buSzPts val="3600"/>
              <a:buFont typeface="Arial"/>
              <a:buChar char="•"/>
            </a:pPr>
            <a:r>
              <a:rPr lang="en-GB" sz="3200" dirty="0">
                <a:solidFill>
                  <a:srgbClr val="121212"/>
                </a:solidFill>
                <a:latin typeface="Arial"/>
                <a:ea typeface="Arial"/>
                <a:cs typeface="Arial"/>
                <a:sym typeface="Arial"/>
              </a:rPr>
              <a:t>Es </a:t>
            </a:r>
            <a:r>
              <a:rPr lang="en-GB" sz="3200" dirty="0" err="1">
                <a:solidFill>
                  <a:srgbClr val="121212"/>
                </a:solidFill>
                <a:latin typeface="Arial"/>
                <a:ea typeface="Arial"/>
                <a:cs typeface="Arial"/>
                <a:sym typeface="Arial"/>
              </a:rPr>
              <a:t>gibt</a:t>
            </a:r>
            <a:r>
              <a:rPr lang="en-GB" sz="3200" dirty="0">
                <a:solidFill>
                  <a:srgbClr val="121212"/>
                </a:solidFill>
                <a:latin typeface="Arial"/>
                <a:ea typeface="Arial"/>
                <a:cs typeface="Arial"/>
                <a:sym typeface="Arial"/>
              </a:rPr>
              <a:t> </a:t>
            </a:r>
            <a:r>
              <a:rPr lang="en-GB" sz="3200" dirty="0" err="1">
                <a:solidFill>
                  <a:srgbClr val="121212"/>
                </a:solidFill>
                <a:latin typeface="Arial"/>
                <a:ea typeface="Arial"/>
                <a:cs typeface="Arial"/>
                <a:sym typeface="Arial"/>
              </a:rPr>
              <a:t>Unterschiede</a:t>
            </a:r>
            <a:r>
              <a:rPr lang="en-GB" sz="3200" dirty="0">
                <a:solidFill>
                  <a:srgbClr val="121212"/>
                </a:solidFill>
                <a:latin typeface="Arial"/>
                <a:ea typeface="Arial"/>
                <a:cs typeface="Arial"/>
                <a:sym typeface="Arial"/>
              </a:rPr>
              <a:t> in der </a:t>
            </a:r>
            <a:r>
              <a:rPr lang="en-GB" sz="3200" dirty="0" err="1">
                <a:solidFill>
                  <a:srgbClr val="121212"/>
                </a:solidFill>
                <a:latin typeface="Arial"/>
                <a:ea typeface="Arial"/>
                <a:cs typeface="Arial"/>
                <a:sym typeface="Arial"/>
              </a:rPr>
              <a:t>Nutzung</a:t>
            </a:r>
            <a:r>
              <a:rPr lang="en-GB" sz="3200" dirty="0">
                <a:solidFill>
                  <a:srgbClr val="121212"/>
                </a:solidFill>
                <a:latin typeface="Arial"/>
                <a:ea typeface="Arial"/>
                <a:cs typeface="Arial"/>
                <a:sym typeface="Arial"/>
              </a:rPr>
              <a:t> der Technologie in den </a:t>
            </a:r>
            <a:r>
              <a:rPr lang="en-GB" sz="3200" dirty="0" err="1">
                <a:solidFill>
                  <a:srgbClr val="121212"/>
                </a:solidFill>
                <a:latin typeface="Arial"/>
                <a:ea typeface="Arial"/>
                <a:cs typeface="Arial"/>
                <a:sym typeface="Arial"/>
              </a:rPr>
              <a:t>einzelnen</a:t>
            </a:r>
            <a:r>
              <a:rPr lang="en-GB" sz="3200" dirty="0">
                <a:solidFill>
                  <a:srgbClr val="121212"/>
                </a:solidFill>
                <a:latin typeface="Arial"/>
                <a:ea typeface="Arial"/>
                <a:cs typeface="Arial"/>
                <a:sym typeface="Arial"/>
              </a:rPr>
              <a:t> </a:t>
            </a:r>
            <a:r>
              <a:rPr lang="en-GB" sz="3200" dirty="0" err="1">
                <a:solidFill>
                  <a:srgbClr val="121212"/>
                </a:solidFill>
                <a:latin typeface="Arial"/>
                <a:ea typeface="Arial"/>
                <a:cs typeface="Arial"/>
                <a:sym typeface="Arial"/>
              </a:rPr>
              <a:t>Berufsbildungseinrichtungen</a:t>
            </a:r>
            <a:r>
              <a:rPr lang="en-GB" sz="3200" dirty="0">
                <a:solidFill>
                  <a:srgbClr val="121212"/>
                </a:solidFill>
                <a:latin typeface="Arial"/>
                <a:ea typeface="Arial"/>
                <a:cs typeface="Arial"/>
                <a:sym typeface="Arial"/>
              </a:rPr>
              <a:t>, die </a:t>
            </a:r>
            <a:r>
              <a:rPr lang="en-GB" sz="3200" dirty="0" err="1">
                <a:solidFill>
                  <a:srgbClr val="121212"/>
                </a:solidFill>
                <a:latin typeface="Arial"/>
                <a:ea typeface="Arial"/>
                <a:cs typeface="Arial"/>
                <a:sym typeface="Arial"/>
              </a:rPr>
              <a:t>die</a:t>
            </a:r>
            <a:r>
              <a:rPr lang="en-GB" sz="3200" dirty="0">
                <a:solidFill>
                  <a:srgbClr val="121212"/>
                </a:solidFill>
                <a:latin typeface="Arial"/>
                <a:ea typeface="Arial"/>
                <a:cs typeface="Arial"/>
                <a:sym typeface="Arial"/>
              </a:rPr>
              <a:t> </a:t>
            </a:r>
            <a:r>
              <a:rPr lang="en-GB" sz="3200" dirty="0" err="1">
                <a:solidFill>
                  <a:srgbClr val="121212"/>
                </a:solidFill>
                <a:latin typeface="Arial"/>
                <a:ea typeface="Arial"/>
                <a:cs typeface="Arial"/>
                <a:sym typeface="Arial"/>
              </a:rPr>
              <a:t>unterschiedlichen</a:t>
            </a:r>
            <a:r>
              <a:rPr lang="en-GB" sz="3200" dirty="0">
                <a:solidFill>
                  <a:srgbClr val="121212"/>
                </a:solidFill>
                <a:latin typeface="Arial"/>
                <a:ea typeface="Arial"/>
                <a:cs typeface="Arial"/>
                <a:sym typeface="Arial"/>
              </a:rPr>
              <a:t> </a:t>
            </a:r>
            <a:r>
              <a:rPr lang="en-GB" sz="3200" dirty="0" err="1">
                <a:solidFill>
                  <a:srgbClr val="121212"/>
                </a:solidFill>
                <a:latin typeface="Arial"/>
                <a:ea typeface="Arial"/>
                <a:cs typeface="Arial"/>
                <a:sym typeface="Arial"/>
              </a:rPr>
              <a:t>Strukturen</a:t>
            </a:r>
            <a:r>
              <a:rPr lang="en-GB" sz="3200" dirty="0">
                <a:solidFill>
                  <a:srgbClr val="121212"/>
                </a:solidFill>
                <a:latin typeface="Arial"/>
                <a:ea typeface="Arial"/>
                <a:cs typeface="Arial"/>
                <a:sym typeface="Arial"/>
              </a:rPr>
              <a:t> des </a:t>
            </a:r>
            <a:r>
              <a:rPr lang="en-GB" sz="3200" dirty="0" err="1">
                <a:solidFill>
                  <a:srgbClr val="121212"/>
                </a:solidFill>
                <a:latin typeface="Arial"/>
                <a:ea typeface="Arial"/>
                <a:cs typeface="Arial"/>
                <a:sym typeface="Arial"/>
              </a:rPr>
              <a:t>Berufsbildungssystems</a:t>
            </a:r>
            <a:r>
              <a:rPr lang="en-GB" sz="3200" dirty="0">
                <a:solidFill>
                  <a:srgbClr val="121212"/>
                </a:solidFill>
                <a:latin typeface="Arial"/>
                <a:ea typeface="Arial"/>
                <a:cs typeface="Arial"/>
                <a:sym typeface="Arial"/>
              </a:rPr>
              <a:t> und der </a:t>
            </a:r>
            <a:r>
              <a:rPr lang="en-GB" sz="3200" dirty="0" err="1">
                <a:solidFill>
                  <a:srgbClr val="121212"/>
                </a:solidFill>
                <a:latin typeface="Arial"/>
                <a:ea typeface="Arial"/>
                <a:cs typeface="Arial"/>
                <a:sym typeface="Arial"/>
              </a:rPr>
              <a:t>Technologiepolitik</a:t>
            </a:r>
            <a:r>
              <a:rPr lang="en-GB" sz="3200" dirty="0">
                <a:solidFill>
                  <a:srgbClr val="121212"/>
                </a:solidFill>
                <a:latin typeface="Arial"/>
                <a:ea typeface="Arial"/>
                <a:cs typeface="Arial"/>
                <a:sym typeface="Arial"/>
              </a:rPr>
              <a:t> </a:t>
            </a:r>
            <a:r>
              <a:rPr lang="en-GB" sz="3200" dirty="0" err="1">
                <a:solidFill>
                  <a:srgbClr val="121212"/>
                </a:solidFill>
                <a:latin typeface="Arial"/>
                <a:ea typeface="Arial"/>
                <a:cs typeface="Arial"/>
                <a:sym typeface="Arial"/>
              </a:rPr>
              <a:t>widerspiegeln</a:t>
            </a:r>
            <a:r>
              <a:rPr lang="en-GB" sz="3200" dirty="0">
                <a:solidFill>
                  <a:srgbClr val="121212"/>
                </a:solidFill>
                <a:latin typeface="Arial"/>
                <a:ea typeface="Arial"/>
                <a:cs typeface="Arial"/>
                <a:sym typeface="Arial"/>
              </a:rPr>
              <a:t>.</a:t>
            </a:r>
            <a:endParaRPr sz="1200" dirty="0"/>
          </a:p>
          <a:p>
            <a:pPr marL="571500" marR="0" lvl="0" indent="-571500" algn="l" rtl="0">
              <a:lnSpc>
                <a:spcPct val="101083"/>
              </a:lnSpc>
              <a:spcBef>
                <a:spcPts val="0"/>
              </a:spcBef>
              <a:spcAft>
                <a:spcPts val="0"/>
              </a:spcAft>
              <a:buClr>
                <a:srgbClr val="121212"/>
              </a:buClr>
              <a:buSzPts val="3600"/>
              <a:buFont typeface="Arial"/>
              <a:buChar char="•"/>
            </a:pPr>
            <a:r>
              <a:rPr lang="en-GB" sz="3200" dirty="0" err="1">
                <a:solidFill>
                  <a:srgbClr val="121212"/>
                </a:solidFill>
                <a:latin typeface="Arial"/>
                <a:ea typeface="Arial"/>
                <a:cs typeface="Arial"/>
                <a:sym typeface="Arial"/>
              </a:rPr>
              <a:t>Digitale</a:t>
            </a:r>
            <a:r>
              <a:rPr lang="en-GB" sz="3200" dirty="0">
                <a:solidFill>
                  <a:srgbClr val="121212"/>
                </a:solidFill>
                <a:latin typeface="Arial"/>
                <a:ea typeface="Arial"/>
                <a:cs typeface="Arial"/>
                <a:sym typeface="Arial"/>
              </a:rPr>
              <a:t> </a:t>
            </a:r>
            <a:r>
              <a:rPr lang="en-GB" sz="3200" dirty="0" err="1">
                <a:solidFill>
                  <a:srgbClr val="121212"/>
                </a:solidFill>
                <a:latin typeface="Arial"/>
                <a:ea typeface="Arial"/>
                <a:cs typeface="Arial"/>
                <a:sym typeface="Arial"/>
              </a:rPr>
              <a:t>Hilfsmittel</a:t>
            </a:r>
            <a:r>
              <a:rPr lang="en-GB" sz="3200" dirty="0">
                <a:solidFill>
                  <a:srgbClr val="121212"/>
                </a:solidFill>
                <a:latin typeface="Arial"/>
                <a:ea typeface="Arial"/>
                <a:cs typeface="Arial"/>
                <a:sym typeface="Arial"/>
              </a:rPr>
              <a:t> </a:t>
            </a:r>
            <a:r>
              <a:rPr lang="en-GB" sz="3200" dirty="0" err="1">
                <a:solidFill>
                  <a:srgbClr val="121212"/>
                </a:solidFill>
                <a:latin typeface="Arial"/>
                <a:ea typeface="Arial"/>
                <a:cs typeface="Arial"/>
                <a:sym typeface="Arial"/>
              </a:rPr>
              <a:t>wie</a:t>
            </a:r>
            <a:r>
              <a:rPr lang="en-GB" sz="3200" dirty="0">
                <a:solidFill>
                  <a:srgbClr val="121212"/>
                </a:solidFill>
                <a:latin typeface="Arial"/>
                <a:ea typeface="Arial"/>
                <a:cs typeface="Arial"/>
                <a:sym typeface="Arial"/>
              </a:rPr>
              <a:t> </a:t>
            </a:r>
            <a:r>
              <a:rPr lang="en-GB" sz="3200" dirty="0" err="1">
                <a:solidFill>
                  <a:srgbClr val="121212"/>
                </a:solidFill>
                <a:latin typeface="Arial"/>
                <a:ea typeface="Arial"/>
                <a:cs typeface="Arial"/>
                <a:sym typeface="Arial"/>
              </a:rPr>
              <a:t>Prüfungen</a:t>
            </a:r>
            <a:r>
              <a:rPr lang="en-GB" sz="3200" dirty="0">
                <a:solidFill>
                  <a:srgbClr val="121212"/>
                </a:solidFill>
                <a:latin typeface="Arial"/>
                <a:ea typeface="Arial"/>
                <a:cs typeface="Arial"/>
                <a:sym typeface="Arial"/>
              </a:rPr>
              <a:t>, Tests, </a:t>
            </a:r>
            <a:r>
              <a:rPr lang="en-GB" sz="3200" dirty="0" err="1">
                <a:solidFill>
                  <a:srgbClr val="121212"/>
                </a:solidFill>
                <a:latin typeface="Arial"/>
                <a:ea typeface="Arial"/>
                <a:cs typeface="Arial"/>
                <a:sym typeface="Arial"/>
              </a:rPr>
              <a:t>Bewertungen</a:t>
            </a:r>
            <a:r>
              <a:rPr lang="en-GB" sz="3200" dirty="0">
                <a:solidFill>
                  <a:srgbClr val="121212"/>
                </a:solidFill>
                <a:latin typeface="Arial"/>
                <a:ea typeface="Arial"/>
                <a:cs typeface="Arial"/>
                <a:sym typeface="Arial"/>
              </a:rPr>
              <a:t> und </a:t>
            </a:r>
            <a:r>
              <a:rPr lang="en-GB" sz="3200" dirty="0" err="1">
                <a:solidFill>
                  <a:srgbClr val="121212"/>
                </a:solidFill>
                <a:latin typeface="Arial"/>
                <a:ea typeface="Arial"/>
                <a:cs typeface="Arial"/>
                <a:sym typeface="Arial"/>
              </a:rPr>
              <a:t>virtuelle</a:t>
            </a:r>
            <a:r>
              <a:rPr lang="en-GB" sz="3200" dirty="0">
                <a:solidFill>
                  <a:srgbClr val="121212"/>
                </a:solidFill>
                <a:latin typeface="Arial"/>
                <a:ea typeface="Arial"/>
                <a:cs typeface="Arial"/>
                <a:sym typeface="Arial"/>
              </a:rPr>
              <a:t> </a:t>
            </a:r>
            <a:r>
              <a:rPr lang="en-GB" sz="3200" dirty="0" err="1">
                <a:solidFill>
                  <a:srgbClr val="121212"/>
                </a:solidFill>
                <a:latin typeface="Arial"/>
                <a:ea typeface="Arial"/>
                <a:cs typeface="Arial"/>
                <a:sym typeface="Arial"/>
              </a:rPr>
              <a:t>Sitzungen</a:t>
            </a:r>
            <a:r>
              <a:rPr lang="en-GB" sz="3200" dirty="0">
                <a:solidFill>
                  <a:srgbClr val="121212"/>
                </a:solidFill>
                <a:latin typeface="Arial"/>
                <a:ea typeface="Arial"/>
                <a:cs typeface="Arial"/>
                <a:sym typeface="Arial"/>
              </a:rPr>
              <a:t> </a:t>
            </a:r>
            <a:r>
              <a:rPr lang="en-GB" sz="3200" dirty="0" err="1">
                <a:solidFill>
                  <a:srgbClr val="121212"/>
                </a:solidFill>
                <a:latin typeface="Arial"/>
                <a:ea typeface="Arial"/>
                <a:cs typeface="Arial"/>
                <a:sym typeface="Arial"/>
              </a:rPr>
              <a:t>sind</a:t>
            </a:r>
            <a:r>
              <a:rPr lang="en-GB" sz="3200" dirty="0">
                <a:solidFill>
                  <a:srgbClr val="121212"/>
                </a:solidFill>
                <a:latin typeface="Arial"/>
                <a:ea typeface="Arial"/>
                <a:cs typeface="Arial"/>
                <a:sym typeface="Arial"/>
              </a:rPr>
              <a:t> in </a:t>
            </a:r>
            <a:r>
              <a:rPr lang="en-GB" sz="3200" dirty="0" err="1">
                <a:solidFill>
                  <a:srgbClr val="121212"/>
                </a:solidFill>
                <a:latin typeface="Arial"/>
                <a:ea typeface="Arial"/>
                <a:cs typeface="Arial"/>
                <a:sym typeface="Arial"/>
              </a:rPr>
              <a:t>allen</a:t>
            </a:r>
            <a:r>
              <a:rPr lang="en-GB" sz="3200" dirty="0">
                <a:solidFill>
                  <a:srgbClr val="121212"/>
                </a:solidFill>
                <a:latin typeface="Arial"/>
                <a:ea typeface="Arial"/>
                <a:cs typeface="Arial"/>
                <a:sym typeface="Arial"/>
              </a:rPr>
              <a:t> </a:t>
            </a:r>
            <a:r>
              <a:rPr lang="en-GB" sz="3200" dirty="0" err="1">
                <a:solidFill>
                  <a:srgbClr val="121212"/>
                </a:solidFill>
                <a:latin typeface="Arial"/>
                <a:ea typeface="Arial"/>
                <a:cs typeface="Arial"/>
                <a:sym typeface="Arial"/>
              </a:rPr>
              <a:t>untersuchten</a:t>
            </a:r>
            <a:r>
              <a:rPr lang="en-GB" sz="3200" dirty="0">
                <a:solidFill>
                  <a:srgbClr val="121212"/>
                </a:solidFill>
                <a:latin typeface="Arial"/>
                <a:ea typeface="Arial"/>
                <a:cs typeface="Arial"/>
                <a:sym typeface="Arial"/>
              </a:rPr>
              <a:t> </a:t>
            </a:r>
            <a:r>
              <a:rPr lang="en-GB" sz="3200" dirty="0" err="1">
                <a:solidFill>
                  <a:srgbClr val="121212"/>
                </a:solidFill>
                <a:latin typeface="Arial"/>
                <a:ea typeface="Arial"/>
                <a:cs typeface="Arial"/>
                <a:sym typeface="Arial"/>
              </a:rPr>
              <a:t>Ländern</a:t>
            </a:r>
            <a:r>
              <a:rPr lang="en-GB" sz="3200" dirty="0">
                <a:solidFill>
                  <a:srgbClr val="121212"/>
                </a:solidFill>
                <a:latin typeface="Arial"/>
                <a:ea typeface="Arial"/>
                <a:cs typeface="Arial"/>
                <a:sym typeface="Arial"/>
              </a:rPr>
              <a:t> </a:t>
            </a:r>
            <a:r>
              <a:rPr lang="en-GB" sz="3200" dirty="0" err="1">
                <a:solidFill>
                  <a:srgbClr val="121212"/>
                </a:solidFill>
                <a:latin typeface="Arial"/>
                <a:ea typeface="Arial"/>
                <a:cs typeface="Arial"/>
                <a:sym typeface="Arial"/>
              </a:rPr>
              <a:t>weit</a:t>
            </a:r>
            <a:r>
              <a:rPr lang="en-GB" sz="3200" dirty="0">
                <a:solidFill>
                  <a:srgbClr val="121212"/>
                </a:solidFill>
                <a:latin typeface="Arial"/>
                <a:ea typeface="Arial"/>
                <a:cs typeface="Arial"/>
                <a:sym typeface="Arial"/>
              </a:rPr>
              <a:t> </a:t>
            </a:r>
            <a:r>
              <a:rPr lang="en-GB" sz="3200" dirty="0" err="1">
                <a:solidFill>
                  <a:srgbClr val="121212"/>
                </a:solidFill>
                <a:latin typeface="Arial"/>
                <a:ea typeface="Arial"/>
                <a:cs typeface="Arial"/>
                <a:sym typeface="Arial"/>
              </a:rPr>
              <a:t>verbreitet</a:t>
            </a:r>
            <a:r>
              <a:rPr lang="en-GB" sz="3200" dirty="0">
                <a:solidFill>
                  <a:srgbClr val="121212"/>
                </a:solidFill>
                <a:latin typeface="Arial"/>
                <a:ea typeface="Arial"/>
                <a:cs typeface="Arial"/>
                <a:sym typeface="Arial"/>
              </a:rPr>
              <a:t>.</a:t>
            </a:r>
            <a:endParaRPr sz="1200" dirty="0"/>
          </a:p>
          <a:p>
            <a:pPr marL="571500" marR="0" lvl="0" indent="-571500" algn="l" rtl="0">
              <a:lnSpc>
                <a:spcPct val="101083"/>
              </a:lnSpc>
              <a:spcBef>
                <a:spcPts val="0"/>
              </a:spcBef>
              <a:spcAft>
                <a:spcPts val="0"/>
              </a:spcAft>
              <a:buClr>
                <a:srgbClr val="121212"/>
              </a:buClr>
              <a:buSzPts val="3600"/>
              <a:buFont typeface="Arial"/>
              <a:buChar char="•"/>
            </a:pPr>
            <a:r>
              <a:rPr lang="en-GB" sz="3200" dirty="0" err="1">
                <a:solidFill>
                  <a:srgbClr val="121212"/>
                </a:solidFill>
                <a:latin typeface="Arial"/>
                <a:ea typeface="Arial"/>
                <a:cs typeface="Arial"/>
                <a:sym typeface="Arial"/>
              </a:rPr>
              <a:t>Schulinformationssysteme</a:t>
            </a:r>
            <a:r>
              <a:rPr lang="en-GB" sz="3200" dirty="0">
                <a:solidFill>
                  <a:srgbClr val="121212"/>
                </a:solidFill>
                <a:latin typeface="Arial"/>
                <a:ea typeface="Arial"/>
                <a:cs typeface="Arial"/>
                <a:sym typeface="Arial"/>
              </a:rPr>
              <a:t> </a:t>
            </a:r>
            <a:r>
              <a:rPr lang="en-GB" sz="3200" dirty="0" err="1">
                <a:solidFill>
                  <a:srgbClr val="121212"/>
                </a:solidFill>
                <a:latin typeface="Arial"/>
                <a:ea typeface="Arial"/>
                <a:cs typeface="Arial"/>
                <a:sym typeface="Arial"/>
              </a:rPr>
              <a:t>sind</a:t>
            </a:r>
            <a:r>
              <a:rPr lang="en-GB" sz="3200" dirty="0">
                <a:solidFill>
                  <a:srgbClr val="121212"/>
                </a:solidFill>
                <a:latin typeface="Arial"/>
                <a:ea typeface="Arial"/>
                <a:cs typeface="Arial"/>
                <a:sym typeface="Arial"/>
              </a:rPr>
              <a:t> in </a:t>
            </a:r>
            <a:r>
              <a:rPr lang="en-GB" sz="3200" dirty="0" err="1">
                <a:solidFill>
                  <a:srgbClr val="121212"/>
                </a:solidFill>
                <a:latin typeface="Arial"/>
                <a:ea typeface="Arial"/>
                <a:cs typeface="Arial"/>
                <a:sym typeface="Arial"/>
              </a:rPr>
              <a:t>Norwegen</a:t>
            </a:r>
            <a:r>
              <a:rPr lang="en-GB" sz="3200" dirty="0">
                <a:solidFill>
                  <a:srgbClr val="121212"/>
                </a:solidFill>
                <a:latin typeface="Arial"/>
                <a:ea typeface="Arial"/>
                <a:cs typeface="Arial"/>
                <a:sym typeface="Arial"/>
              </a:rPr>
              <a:t> und </a:t>
            </a:r>
            <a:r>
              <a:rPr lang="en-GB" sz="3200" dirty="0" err="1">
                <a:solidFill>
                  <a:srgbClr val="121212"/>
                </a:solidFill>
                <a:latin typeface="Arial"/>
                <a:ea typeface="Arial"/>
                <a:cs typeface="Arial"/>
                <a:sym typeface="Arial"/>
              </a:rPr>
              <a:t>Estland</a:t>
            </a:r>
            <a:r>
              <a:rPr lang="en-GB" sz="3200" dirty="0">
                <a:solidFill>
                  <a:srgbClr val="121212"/>
                </a:solidFill>
                <a:latin typeface="Arial"/>
                <a:ea typeface="Arial"/>
                <a:cs typeface="Arial"/>
                <a:sym typeface="Arial"/>
              </a:rPr>
              <a:t> </a:t>
            </a:r>
            <a:r>
              <a:rPr lang="en-GB" sz="3200" dirty="0" err="1">
                <a:solidFill>
                  <a:srgbClr val="121212"/>
                </a:solidFill>
                <a:latin typeface="Arial"/>
                <a:ea typeface="Arial"/>
                <a:cs typeface="Arial"/>
                <a:sym typeface="Arial"/>
              </a:rPr>
              <a:t>weit</a:t>
            </a:r>
            <a:r>
              <a:rPr lang="en-GB" sz="3200" dirty="0">
                <a:solidFill>
                  <a:srgbClr val="121212"/>
                </a:solidFill>
                <a:latin typeface="Arial"/>
                <a:ea typeface="Arial"/>
                <a:cs typeface="Arial"/>
                <a:sym typeface="Arial"/>
              </a:rPr>
              <a:t> </a:t>
            </a:r>
            <a:r>
              <a:rPr lang="en-GB" sz="3200" dirty="0" err="1">
                <a:solidFill>
                  <a:srgbClr val="121212"/>
                </a:solidFill>
                <a:latin typeface="Arial"/>
                <a:ea typeface="Arial"/>
                <a:cs typeface="Arial"/>
                <a:sym typeface="Arial"/>
              </a:rPr>
              <a:t>verbreitet</a:t>
            </a:r>
            <a:r>
              <a:rPr lang="en-GB" sz="3200" dirty="0">
                <a:solidFill>
                  <a:srgbClr val="121212"/>
                </a:solidFill>
                <a:latin typeface="Arial"/>
                <a:ea typeface="Arial"/>
                <a:cs typeface="Arial"/>
                <a:sym typeface="Arial"/>
              </a:rPr>
              <a:t>, in </a:t>
            </a:r>
            <a:r>
              <a:rPr lang="en-GB" sz="3200" dirty="0" err="1">
                <a:solidFill>
                  <a:srgbClr val="121212"/>
                </a:solidFill>
                <a:latin typeface="Arial"/>
                <a:ea typeface="Arial"/>
                <a:cs typeface="Arial"/>
                <a:sym typeface="Arial"/>
              </a:rPr>
              <a:t>Schottland</a:t>
            </a:r>
            <a:r>
              <a:rPr lang="en-GB" sz="3200" dirty="0">
                <a:solidFill>
                  <a:srgbClr val="121212"/>
                </a:solidFill>
                <a:latin typeface="Arial"/>
                <a:ea typeface="Arial"/>
                <a:cs typeface="Arial"/>
                <a:sym typeface="Arial"/>
              </a:rPr>
              <a:t> </a:t>
            </a:r>
            <a:r>
              <a:rPr lang="en-GB" sz="3200" dirty="0" err="1">
                <a:solidFill>
                  <a:srgbClr val="121212"/>
                </a:solidFill>
                <a:latin typeface="Arial"/>
                <a:ea typeface="Arial"/>
                <a:cs typeface="Arial"/>
                <a:sym typeface="Arial"/>
              </a:rPr>
              <a:t>dagegen</a:t>
            </a:r>
            <a:r>
              <a:rPr lang="en-GB" sz="3200" dirty="0">
                <a:solidFill>
                  <a:srgbClr val="121212"/>
                </a:solidFill>
                <a:latin typeface="Arial"/>
                <a:ea typeface="Arial"/>
                <a:cs typeface="Arial"/>
                <a:sym typeface="Arial"/>
              </a:rPr>
              <a:t> </a:t>
            </a:r>
            <a:r>
              <a:rPr lang="en-GB" sz="3200" dirty="0" err="1">
                <a:solidFill>
                  <a:srgbClr val="121212"/>
                </a:solidFill>
                <a:latin typeface="Arial"/>
                <a:ea typeface="Arial"/>
                <a:cs typeface="Arial"/>
                <a:sym typeface="Arial"/>
              </a:rPr>
              <a:t>weniger</a:t>
            </a:r>
            <a:r>
              <a:rPr lang="en-GB" sz="3200" dirty="0">
                <a:solidFill>
                  <a:srgbClr val="121212"/>
                </a:solidFill>
                <a:latin typeface="Arial"/>
                <a:ea typeface="Arial"/>
                <a:cs typeface="Arial"/>
                <a:sym typeface="Arial"/>
              </a:rPr>
              <a:t>.</a:t>
            </a:r>
            <a:endParaRPr sz="1200" dirty="0"/>
          </a:p>
          <a:p>
            <a:pPr marL="571500" marR="0" lvl="0" indent="-571500" algn="l" rtl="0">
              <a:lnSpc>
                <a:spcPct val="101083"/>
              </a:lnSpc>
              <a:spcBef>
                <a:spcPts val="0"/>
              </a:spcBef>
              <a:spcAft>
                <a:spcPts val="0"/>
              </a:spcAft>
              <a:buClr>
                <a:srgbClr val="121212"/>
              </a:buClr>
              <a:buSzPts val="3600"/>
              <a:buFont typeface="Arial"/>
              <a:buChar char="•"/>
            </a:pPr>
            <a:r>
              <a:rPr lang="en-GB" sz="3200" dirty="0" err="1">
                <a:solidFill>
                  <a:srgbClr val="121212"/>
                </a:solidFill>
                <a:latin typeface="Arial"/>
                <a:ea typeface="Arial"/>
                <a:cs typeface="Arial"/>
                <a:sym typeface="Arial"/>
              </a:rPr>
              <a:t>Robotik</a:t>
            </a:r>
            <a:r>
              <a:rPr lang="en-GB" sz="3200" dirty="0">
                <a:solidFill>
                  <a:srgbClr val="121212"/>
                </a:solidFill>
                <a:latin typeface="Arial"/>
                <a:ea typeface="Arial"/>
                <a:cs typeface="Arial"/>
                <a:sym typeface="Arial"/>
              </a:rPr>
              <a:t> und </a:t>
            </a:r>
            <a:r>
              <a:rPr lang="en-GB" sz="3200" dirty="0" err="1">
                <a:solidFill>
                  <a:srgbClr val="121212"/>
                </a:solidFill>
                <a:latin typeface="Arial"/>
                <a:ea typeface="Arial"/>
                <a:cs typeface="Arial"/>
                <a:sym typeface="Arial"/>
              </a:rPr>
              <a:t>Simulatoren</a:t>
            </a:r>
            <a:r>
              <a:rPr lang="en-GB" sz="3200" dirty="0">
                <a:solidFill>
                  <a:srgbClr val="121212"/>
                </a:solidFill>
                <a:latin typeface="Arial"/>
                <a:ea typeface="Arial"/>
                <a:cs typeface="Arial"/>
                <a:sym typeface="Arial"/>
              </a:rPr>
              <a:t> </a:t>
            </a:r>
            <a:r>
              <a:rPr lang="en-GB" sz="3200" dirty="0" err="1">
                <a:solidFill>
                  <a:srgbClr val="121212"/>
                </a:solidFill>
                <a:latin typeface="Arial"/>
                <a:ea typeface="Arial"/>
                <a:cs typeface="Arial"/>
                <a:sym typeface="Arial"/>
              </a:rPr>
              <a:t>sind</a:t>
            </a:r>
            <a:r>
              <a:rPr lang="en-GB" sz="3200" dirty="0">
                <a:solidFill>
                  <a:srgbClr val="121212"/>
                </a:solidFill>
                <a:latin typeface="Arial"/>
                <a:ea typeface="Arial"/>
                <a:cs typeface="Arial"/>
                <a:sym typeface="Arial"/>
              </a:rPr>
              <a:t> in </a:t>
            </a:r>
            <a:r>
              <a:rPr lang="en-GB" sz="3200" dirty="0" err="1">
                <a:solidFill>
                  <a:srgbClr val="121212"/>
                </a:solidFill>
                <a:latin typeface="Arial"/>
                <a:ea typeface="Arial"/>
                <a:cs typeface="Arial"/>
                <a:sym typeface="Arial"/>
              </a:rPr>
              <a:t>Norwegen</a:t>
            </a:r>
            <a:r>
              <a:rPr lang="en-GB" sz="3200" dirty="0">
                <a:solidFill>
                  <a:srgbClr val="121212"/>
                </a:solidFill>
                <a:latin typeface="Arial"/>
                <a:ea typeface="Arial"/>
                <a:cs typeface="Arial"/>
                <a:sym typeface="Arial"/>
              </a:rPr>
              <a:t> und </a:t>
            </a:r>
            <a:r>
              <a:rPr lang="en-GB" sz="3200" dirty="0" err="1">
                <a:solidFill>
                  <a:srgbClr val="121212"/>
                </a:solidFill>
                <a:latin typeface="Arial"/>
                <a:ea typeface="Arial"/>
                <a:cs typeface="Arial"/>
                <a:sym typeface="Arial"/>
              </a:rPr>
              <a:t>Estland</a:t>
            </a:r>
            <a:r>
              <a:rPr lang="en-GB" sz="3200" dirty="0">
                <a:solidFill>
                  <a:srgbClr val="121212"/>
                </a:solidFill>
                <a:latin typeface="Arial"/>
                <a:ea typeface="Arial"/>
                <a:cs typeface="Arial"/>
                <a:sym typeface="Arial"/>
              </a:rPr>
              <a:t> </a:t>
            </a:r>
            <a:r>
              <a:rPr lang="en-GB" sz="3200" dirty="0" err="1">
                <a:solidFill>
                  <a:srgbClr val="121212"/>
                </a:solidFill>
                <a:latin typeface="Arial"/>
                <a:ea typeface="Arial"/>
                <a:cs typeface="Arial"/>
                <a:sym typeface="Arial"/>
              </a:rPr>
              <a:t>weiter</a:t>
            </a:r>
            <a:r>
              <a:rPr lang="en-GB" sz="3200" dirty="0">
                <a:solidFill>
                  <a:srgbClr val="121212"/>
                </a:solidFill>
                <a:latin typeface="Arial"/>
                <a:ea typeface="Arial"/>
                <a:cs typeface="Arial"/>
                <a:sym typeface="Arial"/>
              </a:rPr>
              <a:t> </a:t>
            </a:r>
            <a:r>
              <a:rPr lang="en-GB" sz="3200" dirty="0" err="1">
                <a:solidFill>
                  <a:srgbClr val="121212"/>
                </a:solidFill>
                <a:latin typeface="Arial"/>
                <a:ea typeface="Arial"/>
                <a:cs typeface="Arial"/>
                <a:sym typeface="Arial"/>
              </a:rPr>
              <a:t>verbreitet</a:t>
            </a:r>
            <a:r>
              <a:rPr lang="en-GB" sz="3200" dirty="0">
                <a:solidFill>
                  <a:srgbClr val="121212"/>
                </a:solidFill>
                <a:latin typeface="Arial"/>
                <a:ea typeface="Arial"/>
                <a:cs typeface="Arial"/>
                <a:sym typeface="Arial"/>
              </a:rPr>
              <a:t> </a:t>
            </a:r>
            <a:r>
              <a:rPr lang="en-GB" sz="3200" dirty="0" err="1">
                <a:solidFill>
                  <a:srgbClr val="121212"/>
                </a:solidFill>
                <a:latin typeface="Arial"/>
                <a:ea typeface="Arial"/>
                <a:cs typeface="Arial"/>
                <a:sym typeface="Arial"/>
              </a:rPr>
              <a:t>als</a:t>
            </a:r>
            <a:r>
              <a:rPr lang="en-GB" sz="3200" dirty="0">
                <a:solidFill>
                  <a:srgbClr val="121212"/>
                </a:solidFill>
                <a:latin typeface="Arial"/>
                <a:ea typeface="Arial"/>
                <a:cs typeface="Arial"/>
                <a:sym typeface="Arial"/>
              </a:rPr>
              <a:t> in </a:t>
            </a:r>
            <a:r>
              <a:rPr lang="en-GB" sz="3200" dirty="0" err="1">
                <a:solidFill>
                  <a:srgbClr val="121212"/>
                </a:solidFill>
                <a:latin typeface="Arial"/>
                <a:ea typeface="Arial"/>
                <a:cs typeface="Arial"/>
                <a:sym typeface="Arial"/>
              </a:rPr>
              <a:t>Schottland</a:t>
            </a:r>
            <a:r>
              <a:rPr lang="en-GB" sz="3200" dirty="0">
                <a:solidFill>
                  <a:srgbClr val="121212"/>
                </a:solidFill>
                <a:latin typeface="Arial"/>
                <a:ea typeface="Arial"/>
                <a:cs typeface="Arial"/>
                <a:sym typeface="Arial"/>
              </a:rPr>
              <a:t>.</a:t>
            </a:r>
            <a:endParaRPr sz="1200" dirty="0"/>
          </a:p>
        </p:txBody>
      </p:sp>
      <p:sp>
        <p:nvSpPr>
          <p:cNvPr id="303" name="Google Shape;303;p11"/>
          <p:cNvSpPr/>
          <p:nvPr/>
        </p:nvSpPr>
        <p:spPr>
          <a:xfrm>
            <a:off x="16826047" y="607663"/>
            <a:ext cx="842075" cy="842075"/>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4" name="Google Shape;304;p11"/>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5" name="Google Shape;305;p11"/>
          <p:cNvSpPr txBox="1"/>
          <p:nvPr/>
        </p:nvSpPr>
        <p:spPr>
          <a:xfrm>
            <a:off x="1143000" y="8385780"/>
            <a:ext cx="1200828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i="1" dirty="0">
                <a:solidFill>
                  <a:schemeClr val="dk1"/>
                </a:solidFill>
                <a:latin typeface="Calibri"/>
                <a:ea typeface="Calibri"/>
                <a:cs typeface="Calibri"/>
                <a:sym typeface="Calibri"/>
              </a:rPr>
              <a:t>Quelle: </a:t>
            </a:r>
            <a:r>
              <a:rPr lang="en-GB" sz="1800" i="1"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a:t>
            </a:r>
            <a:r>
              <a:rPr lang="en-GB" sz="1800" i="1" dirty="0">
                <a:solidFill>
                  <a:schemeClr val="dk1"/>
                </a:solidFill>
                <a:latin typeface="Calibri"/>
                <a:ea typeface="Calibri"/>
                <a:cs typeface="Calibri"/>
                <a:sym typeface="Calibri"/>
              </a:rPr>
              <a:t>//www.oecd-ilibrary.org/sites/eb90e4d8-en/index.html?itemId=/content/component/eb90e4d8-en </a:t>
            </a:r>
            <a:endParaRPr sz="1800" i="1" dirty="0">
              <a:solidFill>
                <a:schemeClr val="dk1"/>
              </a:solidFill>
              <a:latin typeface="Calibri"/>
              <a:ea typeface="Calibri"/>
              <a:cs typeface="Calibri"/>
              <a:sym typeface="Calibri"/>
            </a:endParaRPr>
          </a:p>
        </p:txBody>
      </p:sp>
      <p:sp>
        <p:nvSpPr>
          <p:cNvPr id="306" name="Google Shape;306;p11"/>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8" name="Google Shape;308;p11"/>
          <p:cNvSpPr txBox="1"/>
          <p:nvPr/>
        </p:nvSpPr>
        <p:spPr>
          <a:xfrm>
            <a:off x="5150666" y="9207911"/>
            <a:ext cx="10227062" cy="759119"/>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GB" sz="1400">
                <a:solidFill>
                  <a:srgbClr val="121212"/>
                </a:solidFill>
                <a:latin typeface="Arial"/>
                <a:ea typeface="Arial"/>
                <a:cs typeface="Arial"/>
                <a:sym typeface="Arial"/>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a:p>
        </p:txBody>
      </p:sp>
      <p:pic>
        <p:nvPicPr>
          <p:cNvPr id="309" name="Google Shape;309;p11"/>
          <p:cNvPicPr preferRelativeResize="0"/>
          <p:nvPr/>
        </p:nvPicPr>
        <p:blipFill rotWithShape="1">
          <a:blip r:embed="rId5">
            <a:alphaModFix/>
          </a:blip>
          <a:srcRect/>
          <a:stretch/>
        </p:blipFill>
        <p:spPr>
          <a:xfrm>
            <a:off x="15697200" y="9183021"/>
            <a:ext cx="1727565" cy="628205"/>
          </a:xfrm>
          <a:prstGeom prst="rect">
            <a:avLst/>
          </a:prstGeom>
          <a:noFill/>
          <a:ln>
            <a:noFill/>
          </a:ln>
        </p:spPr>
      </p:pic>
      <p:pic>
        <p:nvPicPr>
          <p:cNvPr id="2" name="Picture 1" descr="Blue text on a white background&#10;&#10;Description automatically generated">
            <a:extLst>
              <a:ext uri="{FF2B5EF4-FFF2-40B4-BE49-F238E27FC236}">
                <a16:creationId xmlns:a16="http://schemas.microsoft.com/office/drawing/2014/main" id="{74769047-537C-F15F-5B17-8FF190CEDC5F}"/>
              </a:ext>
            </a:extLst>
          </p:cNvPr>
          <p:cNvPicPr>
            <a:picLocks noChangeAspect="1"/>
          </p:cNvPicPr>
          <p:nvPr/>
        </p:nvPicPr>
        <p:blipFill>
          <a:blip r:embed="rId6"/>
          <a:stretch>
            <a:fillRect/>
          </a:stretch>
        </p:blipFill>
        <p:spPr>
          <a:xfrm>
            <a:off x="2890312" y="9377969"/>
            <a:ext cx="2160232" cy="453206"/>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313"/>
        <p:cNvGrpSpPr/>
        <p:nvPr/>
      </p:nvGrpSpPr>
      <p:grpSpPr>
        <a:xfrm>
          <a:off x="0" y="0"/>
          <a:ext cx="0" cy="0"/>
          <a:chOff x="0" y="0"/>
          <a:chExt cx="0" cy="0"/>
        </a:xfrm>
      </p:grpSpPr>
      <p:sp>
        <p:nvSpPr>
          <p:cNvPr id="314" name="Google Shape;314;p12"/>
          <p:cNvSpPr/>
          <p:nvPr/>
        </p:nvSpPr>
        <p:spPr>
          <a:xfrm>
            <a:off x="17044742" y="-150232"/>
            <a:ext cx="1246758" cy="8963824"/>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5" name="Google Shape;315;p12"/>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6" name="Google Shape;316;p12"/>
          <p:cNvSpPr txBox="1"/>
          <p:nvPr/>
        </p:nvSpPr>
        <p:spPr>
          <a:xfrm>
            <a:off x="793856" y="776393"/>
            <a:ext cx="12181388" cy="1009635"/>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None/>
            </a:pPr>
            <a:r>
              <a:rPr lang="en-GB" sz="6999">
                <a:solidFill>
                  <a:srgbClr val="033C5B"/>
                </a:solidFill>
                <a:latin typeface="Arial"/>
                <a:ea typeface="Arial"/>
                <a:cs typeface="Arial"/>
                <a:sym typeface="Arial"/>
              </a:rPr>
              <a:t>Innovative Technologien in der Berufsbildung</a:t>
            </a:r>
            <a:endParaRPr sz="6999">
              <a:solidFill>
                <a:srgbClr val="033C5B"/>
              </a:solidFill>
              <a:latin typeface="Arial"/>
              <a:ea typeface="Arial"/>
              <a:cs typeface="Arial"/>
              <a:sym typeface="Arial"/>
            </a:endParaRPr>
          </a:p>
        </p:txBody>
      </p:sp>
      <p:sp>
        <p:nvSpPr>
          <p:cNvPr id="317" name="Google Shape;317;p12"/>
          <p:cNvSpPr/>
          <p:nvPr/>
        </p:nvSpPr>
        <p:spPr>
          <a:xfrm>
            <a:off x="16826047" y="607663"/>
            <a:ext cx="842075" cy="842075"/>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8" name="Google Shape;318;p12"/>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9" name="Google Shape;319;p12"/>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1" name="Google Shape;321;p12"/>
          <p:cNvSpPr txBox="1"/>
          <p:nvPr/>
        </p:nvSpPr>
        <p:spPr>
          <a:xfrm>
            <a:off x="5150666" y="9207911"/>
            <a:ext cx="10227062" cy="759119"/>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GB" sz="1400">
                <a:solidFill>
                  <a:srgbClr val="121212"/>
                </a:solidFill>
                <a:latin typeface="Arial"/>
                <a:ea typeface="Arial"/>
                <a:cs typeface="Arial"/>
                <a:sym typeface="Arial"/>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a:p>
        </p:txBody>
      </p:sp>
      <p:pic>
        <p:nvPicPr>
          <p:cNvPr id="322" name="Google Shape;322;p12"/>
          <p:cNvPicPr preferRelativeResize="0"/>
          <p:nvPr/>
        </p:nvPicPr>
        <p:blipFill rotWithShape="1">
          <a:blip r:embed="rId4">
            <a:alphaModFix/>
          </a:blip>
          <a:srcRect/>
          <a:stretch/>
        </p:blipFill>
        <p:spPr>
          <a:xfrm>
            <a:off x="15697200" y="9183021"/>
            <a:ext cx="1727565" cy="628205"/>
          </a:xfrm>
          <a:prstGeom prst="rect">
            <a:avLst/>
          </a:prstGeom>
          <a:noFill/>
          <a:ln>
            <a:noFill/>
          </a:ln>
        </p:spPr>
      </p:pic>
      <p:grpSp>
        <p:nvGrpSpPr>
          <p:cNvPr id="323" name="Google Shape;323;p12"/>
          <p:cNvGrpSpPr/>
          <p:nvPr/>
        </p:nvGrpSpPr>
        <p:grpSpPr>
          <a:xfrm>
            <a:off x="385039" y="3393467"/>
            <a:ext cx="16174274" cy="2151748"/>
            <a:chOff x="1667" y="2390427"/>
            <a:chExt cx="16174274" cy="2151748"/>
          </a:xfrm>
        </p:grpSpPr>
        <p:sp>
          <p:nvSpPr>
            <p:cNvPr id="324" name="Google Shape;324;p12"/>
            <p:cNvSpPr/>
            <p:nvPr/>
          </p:nvSpPr>
          <p:spPr>
            <a:xfrm>
              <a:off x="1667" y="2390427"/>
              <a:ext cx="3586247" cy="2151748"/>
            </a:xfrm>
            <a:prstGeom prst="rect">
              <a:avLst/>
            </a:prstGeom>
            <a:gradFill>
              <a:gsLst>
                <a:gs pos="0">
                  <a:srgbClr val="C86B1D"/>
                </a:gs>
                <a:gs pos="80000">
                  <a:srgbClr val="FF8D25"/>
                </a:gs>
                <a:gs pos="100000">
                  <a:srgbClr val="FF8D22"/>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12"/>
            <p:cNvSpPr txBox="1"/>
            <p:nvPr/>
          </p:nvSpPr>
          <p:spPr>
            <a:xfrm>
              <a:off x="1667" y="2390427"/>
              <a:ext cx="3586247" cy="2151748"/>
            </a:xfrm>
            <a:prstGeom prst="rect">
              <a:avLst/>
            </a:prstGeom>
            <a:noFill/>
            <a:ln>
              <a:noFill/>
            </a:ln>
          </p:spPr>
          <p:txBody>
            <a:bodyPr spcFirstLastPara="1" wrap="square" lIns="152400" tIns="152400" rIns="152400" bIns="152400" anchor="t" anchorCtr="0">
              <a:noAutofit/>
            </a:bodyPr>
            <a:lstStyle/>
            <a:p>
              <a:pPr marL="0" marR="0" lvl="0" indent="0" algn="l" rtl="0">
                <a:lnSpc>
                  <a:spcPct val="90000"/>
                </a:lnSpc>
                <a:spcBef>
                  <a:spcPts val="0"/>
                </a:spcBef>
                <a:spcAft>
                  <a:spcPts val="0"/>
                </a:spcAft>
                <a:buClr>
                  <a:schemeClr val="lt1"/>
                </a:buClr>
                <a:buSzPts val="2300"/>
                <a:buFont typeface="Calibri"/>
                <a:buNone/>
              </a:pPr>
              <a:r>
                <a:rPr lang="en-GB" sz="2300" b="1">
                  <a:solidFill>
                    <a:schemeClr val="lt1"/>
                  </a:solidFill>
                  <a:latin typeface="Calibri"/>
                  <a:ea typeface="Calibri"/>
                  <a:cs typeface="Calibri"/>
                  <a:sym typeface="Calibri"/>
                </a:rPr>
                <a:t>Lernmanagement-Systeme (LMS):</a:t>
              </a:r>
              <a:endParaRPr sz="2300">
                <a:solidFill>
                  <a:schemeClr val="lt1"/>
                </a:solidFill>
                <a:latin typeface="Calibri"/>
                <a:ea typeface="Calibri"/>
                <a:cs typeface="Calibri"/>
                <a:sym typeface="Calibri"/>
              </a:endParaRPr>
            </a:p>
            <a:p>
              <a:pPr marL="171450" marR="0" lvl="1" indent="-171450" algn="l" rtl="0">
                <a:lnSpc>
                  <a:spcPct val="90000"/>
                </a:lnSpc>
                <a:spcBef>
                  <a:spcPts val="805"/>
                </a:spcBef>
                <a:spcAft>
                  <a:spcPts val="0"/>
                </a:spcAft>
                <a:buClr>
                  <a:schemeClr val="lt1"/>
                </a:buClr>
                <a:buSzPts val="1800"/>
                <a:buFont typeface="Calibri"/>
                <a:buChar char="•"/>
              </a:pPr>
              <a:r>
                <a:rPr lang="en-GB" sz="1800" b="1" i="0" u="none" strike="noStrike" cap="none">
                  <a:solidFill>
                    <a:schemeClr val="lt1"/>
                  </a:solidFill>
                  <a:latin typeface="Calibri"/>
                  <a:ea typeface="Calibri"/>
                  <a:cs typeface="Calibri"/>
                  <a:sym typeface="Calibri"/>
                </a:rPr>
                <a:t>Plattformen wie Moodle und Blackboard rationalisieren die Kursverwaltung, die Bereitstellung von Inhalten und die Bewertung.</a:t>
              </a:r>
              <a:endParaRPr sz="1800" b="0" i="0" u="none" strike="noStrike" cap="none">
                <a:solidFill>
                  <a:schemeClr val="lt1"/>
                </a:solidFill>
                <a:latin typeface="Calibri"/>
                <a:ea typeface="Calibri"/>
                <a:cs typeface="Calibri"/>
                <a:sym typeface="Calibri"/>
              </a:endParaRPr>
            </a:p>
          </p:txBody>
        </p:sp>
        <p:sp>
          <p:nvSpPr>
            <p:cNvPr id="326" name="Google Shape;326;p12"/>
            <p:cNvSpPr/>
            <p:nvPr/>
          </p:nvSpPr>
          <p:spPr>
            <a:xfrm>
              <a:off x="3623827" y="3344801"/>
              <a:ext cx="537937" cy="243000"/>
            </a:xfrm>
            <a:prstGeom prst="rightArrow">
              <a:avLst>
                <a:gd name="adj1" fmla="val 50000"/>
                <a:gd name="adj2" fmla="val 50000"/>
              </a:avLst>
            </a:prstGeom>
            <a:gradFill>
              <a:gsLst>
                <a:gs pos="0">
                  <a:srgbClr val="C86B1D"/>
                </a:gs>
                <a:gs pos="80000">
                  <a:srgbClr val="FF8D25"/>
                </a:gs>
                <a:gs pos="100000">
                  <a:srgbClr val="FF8D22"/>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12"/>
            <p:cNvSpPr/>
            <p:nvPr/>
          </p:nvSpPr>
          <p:spPr>
            <a:xfrm>
              <a:off x="4197676" y="2390427"/>
              <a:ext cx="3586247" cy="2151748"/>
            </a:xfrm>
            <a:prstGeom prst="rect">
              <a:avLst/>
            </a:prstGeom>
            <a:gradFill>
              <a:gsLst>
                <a:gs pos="0">
                  <a:srgbClr val="C86B1D"/>
                </a:gs>
                <a:gs pos="80000">
                  <a:srgbClr val="FF8D25"/>
                </a:gs>
                <a:gs pos="100000">
                  <a:srgbClr val="FF8D22"/>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12"/>
            <p:cNvSpPr txBox="1"/>
            <p:nvPr/>
          </p:nvSpPr>
          <p:spPr>
            <a:xfrm>
              <a:off x="4197676" y="2390427"/>
              <a:ext cx="3586247" cy="2151748"/>
            </a:xfrm>
            <a:prstGeom prst="rect">
              <a:avLst/>
            </a:prstGeom>
            <a:noFill/>
            <a:ln>
              <a:noFill/>
            </a:ln>
          </p:spPr>
          <p:txBody>
            <a:bodyPr spcFirstLastPara="1" wrap="square" lIns="152400" tIns="152400" rIns="152400" bIns="152400" anchor="t" anchorCtr="0">
              <a:noAutofit/>
            </a:bodyPr>
            <a:lstStyle/>
            <a:p>
              <a:pPr marL="0" marR="0" lvl="0" indent="0" algn="l" rtl="0">
                <a:lnSpc>
                  <a:spcPct val="90000"/>
                </a:lnSpc>
                <a:spcBef>
                  <a:spcPts val="0"/>
                </a:spcBef>
                <a:spcAft>
                  <a:spcPts val="0"/>
                </a:spcAft>
                <a:buClr>
                  <a:schemeClr val="lt1"/>
                </a:buClr>
                <a:buSzPts val="2300"/>
                <a:buFont typeface="Calibri"/>
                <a:buNone/>
              </a:pPr>
              <a:r>
                <a:rPr lang="en-GB" sz="2300" b="1">
                  <a:solidFill>
                    <a:schemeClr val="lt1"/>
                  </a:solidFill>
                  <a:latin typeface="Calibri"/>
                  <a:ea typeface="Calibri"/>
                  <a:cs typeface="Calibri"/>
                  <a:sym typeface="Calibri"/>
                </a:rPr>
                <a:t>Virtuelle Realität (VR):</a:t>
              </a:r>
              <a:endParaRPr sz="2300">
                <a:solidFill>
                  <a:schemeClr val="lt1"/>
                </a:solidFill>
                <a:latin typeface="Calibri"/>
                <a:ea typeface="Calibri"/>
                <a:cs typeface="Calibri"/>
                <a:sym typeface="Calibri"/>
              </a:endParaRPr>
            </a:p>
            <a:p>
              <a:pPr marL="171450" marR="0" lvl="1" indent="-171450" algn="l" rtl="0">
                <a:lnSpc>
                  <a:spcPct val="90000"/>
                </a:lnSpc>
                <a:spcBef>
                  <a:spcPts val="805"/>
                </a:spcBef>
                <a:spcAft>
                  <a:spcPts val="0"/>
                </a:spcAft>
                <a:buClr>
                  <a:schemeClr val="lt1"/>
                </a:buClr>
                <a:buSzPts val="1800"/>
                <a:buFont typeface="Calibri"/>
                <a:buChar char="•"/>
              </a:pPr>
              <a:r>
                <a:rPr lang="en-GB" sz="1800" b="1" i="0" u="none" strike="noStrike" cap="none">
                  <a:solidFill>
                    <a:schemeClr val="lt1"/>
                  </a:solidFill>
                  <a:latin typeface="Calibri"/>
                  <a:ea typeface="Calibri"/>
                  <a:cs typeface="Calibri"/>
                  <a:sym typeface="Calibri"/>
                </a:rPr>
                <a:t>Immersive Umgebungen für praktische Übungen in sicheren, kontrollierten Umgebungen (z. B. VR-Simulationen für handwerkliche Fähigkeiten oder medizinische Ausbildung).</a:t>
              </a:r>
              <a:endParaRPr sz="1800" b="0" i="0" u="none" strike="noStrike" cap="none">
                <a:solidFill>
                  <a:schemeClr val="lt1"/>
                </a:solidFill>
                <a:latin typeface="Calibri"/>
                <a:ea typeface="Calibri"/>
                <a:cs typeface="Calibri"/>
                <a:sym typeface="Calibri"/>
              </a:endParaRPr>
            </a:p>
          </p:txBody>
        </p:sp>
        <p:sp>
          <p:nvSpPr>
            <p:cNvPr id="329" name="Google Shape;329;p12"/>
            <p:cNvSpPr/>
            <p:nvPr/>
          </p:nvSpPr>
          <p:spPr>
            <a:xfrm>
              <a:off x="7819836" y="3344801"/>
              <a:ext cx="537937" cy="243000"/>
            </a:xfrm>
            <a:prstGeom prst="rightArrow">
              <a:avLst>
                <a:gd name="adj1" fmla="val 50000"/>
                <a:gd name="adj2" fmla="val 50000"/>
              </a:avLst>
            </a:prstGeom>
            <a:gradFill>
              <a:gsLst>
                <a:gs pos="0">
                  <a:srgbClr val="C86B1D"/>
                </a:gs>
                <a:gs pos="80000">
                  <a:srgbClr val="FF8D25"/>
                </a:gs>
                <a:gs pos="100000">
                  <a:srgbClr val="FF8D22"/>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12"/>
            <p:cNvSpPr/>
            <p:nvPr/>
          </p:nvSpPr>
          <p:spPr>
            <a:xfrm>
              <a:off x="8393685" y="2390427"/>
              <a:ext cx="3586247" cy="2151748"/>
            </a:xfrm>
            <a:prstGeom prst="rect">
              <a:avLst/>
            </a:prstGeom>
            <a:gradFill>
              <a:gsLst>
                <a:gs pos="0">
                  <a:srgbClr val="C86B1D"/>
                </a:gs>
                <a:gs pos="80000">
                  <a:srgbClr val="FF8D25"/>
                </a:gs>
                <a:gs pos="100000">
                  <a:srgbClr val="FF8D22"/>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12"/>
            <p:cNvSpPr txBox="1"/>
            <p:nvPr/>
          </p:nvSpPr>
          <p:spPr>
            <a:xfrm>
              <a:off x="8393685" y="2390427"/>
              <a:ext cx="3586247" cy="2151748"/>
            </a:xfrm>
            <a:prstGeom prst="rect">
              <a:avLst/>
            </a:prstGeom>
            <a:noFill/>
            <a:ln>
              <a:noFill/>
            </a:ln>
          </p:spPr>
          <p:txBody>
            <a:bodyPr spcFirstLastPara="1" wrap="square" lIns="152400" tIns="152400" rIns="152400" bIns="152400" anchor="t" anchorCtr="0">
              <a:noAutofit/>
            </a:bodyPr>
            <a:lstStyle/>
            <a:p>
              <a:pPr marL="0" marR="0" lvl="0" indent="0" algn="l" rtl="0">
                <a:lnSpc>
                  <a:spcPct val="90000"/>
                </a:lnSpc>
                <a:spcBef>
                  <a:spcPts val="0"/>
                </a:spcBef>
                <a:spcAft>
                  <a:spcPts val="0"/>
                </a:spcAft>
                <a:buClr>
                  <a:schemeClr val="lt1"/>
                </a:buClr>
                <a:buSzPts val="2300"/>
                <a:buFont typeface="Calibri"/>
                <a:buNone/>
              </a:pPr>
              <a:r>
                <a:rPr lang="en-GB" sz="2300" b="1">
                  <a:solidFill>
                    <a:schemeClr val="lt1"/>
                  </a:solidFill>
                  <a:latin typeface="Calibri"/>
                  <a:ea typeface="Calibri"/>
                  <a:cs typeface="Calibri"/>
                  <a:sym typeface="Calibri"/>
                </a:rPr>
                <a:t>Erweiterte Realität (AR):</a:t>
              </a:r>
              <a:endParaRPr sz="2300">
                <a:solidFill>
                  <a:schemeClr val="lt1"/>
                </a:solidFill>
                <a:latin typeface="Calibri"/>
                <a:ea typeface="Calibri"/>
                <a:cs typeface="Calibri"/>
                <a:sym typeface="Calibri"/>
              </a:endParaRPr>
            </a:p>
            <a:p>
              <a:pPr marL="171450" marR="0" lvl="1" indent="-171450" algn="l" rtl="0">
                <a:lnSpc>
                  <a:spcPct val="90000"/>
                </a:lnSpc>
                <a:spcBef>
                  <a:spcPts val="805"/>
                </a:spcBef>
                <a:spcAft>
                  <a:spcPts val="0"/>
                </a:spcAft>
                <a:buClr>
                  <a:schemeClr val="lt1"/>
                </a:buClr>
                <a:buSzPts val="1800"/>
                <a:buFont typeface="Calibri"/>
                <a:buChar char="•"/>
              </a:pPr>
              <a:r>
                <a:rPr lang="en-GB" sz="1800" b="1" i="0" u="none" strike="noStrike" cap="none">
                  <a:solidFill>
                    <a:schemeClr val="lt1"/>
                  </a:solidFill>
                  <a:latin typeface="Calibri"/>
                  <a:ea typeface="Calibri"/>
                  <a:cs typeface="Calibri"/>
                  <a:sym typeface="Calibri"/>
                </a:rPr>
                <a:t>Überlagerung von digitalen Informationen mit der realen Welt, nützlich für interaktive Lernerfahrungen in Bereichen wie Technik oder Gesundheitswesen.</a:t>
              </a:r>
              <a:endParaRPr sz="1800" b="0" i="0" u="none" strike="noStrike" cap="none">
                <a:solidFill>
                  <a:schemeClr val="lt1"/>
                </a:solidFill>
                <a:latin typeface="Calibri"/>
                <a:ea typeface="Calibri"/>
                <a:cs typeface="Calibri"/>
                <a:sym typeface="Calibri"/>
              </a:endParaRPr>
            </a:p>
          </p:txBody>
        </p:sp>
        <p:sp>
          <p:nvSpPr>
            <p:cNvPr id="332" name="Google Shape;332;p12"/>
            <p:cNvSpPr/>
            <p:nvPr/>
          </p:nvSpPr>
          <p:spPr>
            <a:xfrm>
              <a:off x="12015845" y="3344801"/>
              <a:ext cx="537937" cy="243000"/>
            </a:xfrm>
            <a:prstGeom prst="rightArrow">
              <a:avLst>
                <a:gd name="adj1" fmla="val 50000"/>
                <a:gd name="adj2" fmla="val 50000"/>
              </a:avLst>
            </a:prstGeom>
            <a:gradFill>
              <a:gsLst>
                <a:gs pos="0">
                  <a:srgbClr val="C86B1D"/>
                </a:gs>
                <a:gs pos="80000">
                  <a:srgbClr val="FF8D25"/>
                </a:gs>
                <a:gs pos="100000">
                  <a:srgbClr val="FF8D22"/>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12"/>
            <p:cNvSpPr/>
            <p:nvPr/>
          </p:nvSpPr>
          <p:spPr>
            <a:xfrm>
              <a:off x="12589694" y="2390427"/>
              <a:ext cx="3586247" cy="2151748"/>
            </a:xfrm>
            <a:prstGeom prst="rect">
              <a:avLst/>
            </a:prstGeom>
            <a:gradFill>
              <a:gsLst>
                <a:gs pos="0">
                  <a:srgbClr val="C86B1D"/>
                </a:gs>
                <a:gs pos="80000">
                  <a:srgbClr val="FF8D25"/>
                </a:gs>
                <a:gs pos="100000">
                  <a:srgbClr val="FF8D22"/>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12"/>
            <p:cNvSpPr txBox="1"/>
            <p:nvPr/>
          </p:nvSpPr>
          <p:spPr>
            <a:xfrm>
              <a:off x="12589694" y="2390427"/>
              <a:ext cx="3586247" cy="2151748"/>
            </a:xfrm>
            <a:prstGeom prst="rect">
              <a:avLst/>
            </a:prstGeom>
            <a:noFill/>
            <a:ln>
              <a:noFill/>
            </a:ln>
          </p:spPr>
          <p:txBody>
            <a:bodyPr spcFirstLastPara="1" wrap="square" lIns="152400" tIns="152400" rIns="152400" bIns="152400" anchor="t" anchorCtr="0">
              <a:noAutofit/>
            </a:bodyPr>
            <a:lstStyle/>
            <a:p>
              <a:pPr marL="0" marR="0" lvl="0" indent="0" algn="l" rtl="0">
                <a:lnSpc>
                  <a:spcPct val="90000"/>
                </a:lnSpc>
                <a:spcBef>
                  <a:spcPts val="0"/>
                </a:spcBef>
                <a:spcAft>
                  <a:spcPts val="0"/>
                </a:spcAft>
                <a:buClr>
                  <a:schemeClr val="lt1"/>
                </a:buClr>
                <a:buSzPts val="2300"/>
                <a:buFont typeface="Calibri"/>
                <a:buNone/>
              </a:pPr>
              <a:r>
                <a:rPr lang="en-GB" sz="2300" b="1">
                  <a:solidFill>
                    <a:schemeClr val="lt1"/>
                  </a:solidFill>
                  <a:latin typeface="Calibri"/>
                  <a:ea typeface="Calibri"/>
                  <a:cs typeface="Calibri"/>
                  <a:sym typeface="Calibri"/>
                </a:rPr>
                <a:t>Künstliche Intelligenz (KI):</a:t>
              </a:r>
              <a:endParaRPr sz="2300">
                <a:solidFill>
                  <a:schemeClr val="lt1"/>
                </a:solidFill>
                <a:latin typeface="Calibri"/>
                <a:ea typeface="Calibri"/>
                <a:cs typeface="Calibri"/>
                <a:sym typeface="Calibri"/>
              </a:endParaRPr>
            </a:p>
            <a:p>
              <a:pPr marL="171450" marR="0" lvl="1" indent="-171450" algn="l" rtl="0">
                <a:lnSpc>
                  <a:spcPct val="90000"/>
                </a:lnSpc>
                <a:spcBef>
                  <a:spcPts val="805"/>
                </a:spcBef>
                <a:spcAft>
                  <a:spcPts val="0"/>
                </a:spcAft>
                <a:buClr>
                  <a:schemeClr val="lt1"/>
                </a:buClr>
                <a:buSzPts val="1800"/>
                <a:buFont typeface="Calibri"/>
                <a:buChar char="•"/>
              </a:pPr>
              <a:r>
                <a:rPr lang="en-GB" sz="1800" b="1" i="0" u="none" strike="noStrike" cap="none">
                  <a:solidFill>
                    <a:schemeClr val="lt1"/>
                  </a:solidFill>
                  <a:latin typeface="Calibri"/>
                  <a:ea typeface="Calibri"/>
                  <a:cs typeface="Calibri"/>
                  <a:sym typeface="Calibri"/>
                </a:rPr>
                <a:t>Personalisierte Lernpfade unter Verwendung von KI-Algorithmen, Chatbots zur Unterstützung der Lernenden und Datenanalysen zur Anpassung der Lernerfahrungen. </a:t>
              </a:r>
              <a:endParaRPr sz="1800" b="0" i="0" u="none" strike="noStrike" cap="none">
                <a:solidFill>
                  <a:schemeClr val="lt1"/>
                </a:solidFill>
                <a:latin typeface="Calibri"/>
                <a:ea typeface="Calibri"/>
                <a:cs typeface="Calibri"/>
                <a:sym typeface="Calibri"/>
              </a:endParaRPr>
            </a:p>
          </p:txBody>
        </p:sp>
      </p:grpSp>
      <p:pic>
        <p:nvPicPr>
          <p:cNvPr id="2" name="Picture 1" descr="Blue text on a white background&#10;&#10;Description automatically generated">
            <a:extLst>
              <a:ext uri="{FF2B5EF4-FFF2-40B4-BE49-F238E27FC236}">
                <a16:creationId xmlns:a16="http://schemas.microsoft.com/office/drawing/2014/main" id="{EFDA5569-820E-C181-E87F-3F81DCAF561F}"/>
              </a:ext>
            </a:extLst>
          </p:cNvPr>
          <p:cNvPicPr>
            <a:picLocks noChangeAspect="1"/>
          </p:cNvPicPr>
          <p:nvPr/>
        </p:nvPicPr>
        <p:blipFill>
          <a:blip r:embed="rId5"/>
          <a:stretch>
            <a:fillRect/>
          </a:stretch>
        </p:blipFill>
        <p:spPr>
          <a:xfrm>
            <a:off x="2890312" y="9377969"/>
            <a:ext cx="2160232" cy="453206"/>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338"/>
        <p:cNvGrpSpPr/>
        <p:nvPr/>
      </p:nvGrpSpPr>
      <p:grpSpPr>
        <a:xfrm>
          <a:off x="0" y="0"/>
          <a:ext cx="0" cy="0"/>
          <a:chOff x="0" y="0"/>
          <a:chExt cx="0" cy="0"/>
        </a:xfrm>
      </p:grpSpPr>
      <p:sp>
        <p:nvSpPr>
          <p:cNvPr id="339" name="Google Shape;339;p13"/>
          <p:cNvSpPr/>
          <p:nvPr/>
        </p:nvSpPr>
        <p:spPr>
          <a:xfrm>
            <a:off x="17364025" y="-134613"/>
            <a:ext cx="1246758" cy="8963824"/>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0" name="Google Shape;340;p13"/>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1" name="Google Shape;341;p13"/>
          <p:cNvSpPr txBox="1"/>
          <p:nvPr/>
        </p:nvSpPr>
        <p:spPr>
          <a:xfrm>
            <a:off x="793856" y="776393"/>
            <a:ext cx="12181388" cy="1009635"/>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None/>
            </a:pPr>
            <a:r>
              <a:rPr lang="en-GB" sz="6999">
                <a:solidFill>
                  <a:srgbClr val="033C5B"/>
                </a:solidFill>
                <a:latin typeface="Arial"/>
                <a:ea typeface="Arial"/>
                <a:cs typeface="Arial"/>
                <a:sym typeface="Arial"/>
              </a:rPr>
              <a:t>Innovative Technologien in der Berufsbildung</a:t>
            </a:r>
            <a:endParaRPr sz="6999">
              <a:solidFill>
                <a:srgbClr val="033C5B"/>
              </a:solidFill>
              <a:latin typeface="Arial"/>
              <a:ea typeface="Arial"/>
              <a:cs typeface="Arial"/>
              <a:sym typeface="Arial"/>
            </a:endParaRPr>
          </a:p>
        </p:txBody>
      </p:sp>
      <p:sp>
        <p:nvSpPr>
          <p:cNvPr id="342" name="Google Shape;342;p13"/>
          <p:cNvSpPr/>
          <p:nvPr/>
        </p:nvSpPr>
        <p:spPr>
          <a:xfrm>
            <a:off x="16826047" y="607663"/>
            <a:ext cx="842075" cy="842075"/>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3" name="Google Shape;343;p13"/>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4" name="Google Shape;344;p13"/>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6" name="Google Shape;346;p13"/>
          <p:cNvSpPr txBox="1"/>
          <p:nvPr/>
        </p:nvSpPr>
        <p:spPr>
          <a:xfrm>
            <a:off x="5150666" y="9207911"/>
            <a:ext cx="10227062" cy="759119"/>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GB" sz="1400">
                <a:solidFill>
                  <a:srgbClr val="121212"/>
                </a:solidFill>
                <a:latin typeface="Arial"/>
                <a:ea typeface="Arial"/>
                <a:cs typeface="Arial"/>
                <a:sym typeface="Arial"/>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a:p>
        </p:txBody>
      </p:sp>
      <p:pic>
        <p:nvPicPr>
          <p:cNvPr id="347" name="Google Shape;347;p13"/>
          <p:cNvPicPr preferRelativeResize="0"/>
          <p:nvPr/>
        </p:nvPicPr>
        <p:blipFill rotWithShape="1">
          <a:blip r:embed="rId4">
            <a:alphaModFix/>
          </a:blip>
          <a:srcRect/>
          <a:stretch/>
        </p:blipFill>
        <p:spPr>
          <a:xfrm>
            <a:off x="15697200" y="9183021"/>
            <a:ext cx="1727565" cy="628205"/>
          </a:xfrm>
          <a:prstGeom prst="rect">
            <a:avLst/>
          </a:prstGeom>
          <a:noFill/>
          <a:ln>
            <a:noFill/>
          </a:ln>
        </p:spPr>
      </p:pic>
      <p:grpSp>
        <p:nvGrpSpPr>
          <p:cNvPr id="348" name="Google Shape;348;p13"/>
          <p:cNvGrpSpPr/>
          <p:nvPr/>
        </p:nvGrpSpPr>
        <p:grpSpPr>
          <a:xfrm>
            <a:off x="265519" y="3005047"/>
            <a:ext cx="16823562" cy="4751024"/>
            <a:chOff x="5954" y="1595441"/>
            <a:chExt cx="16823562" cy="3726332"/>
          </a:xfrm>
        </p:grpSpPr>
        <p:sp>
          <p:nvSpPr>
            <p:cNvPr id="349" name="Google Shape;349;p13"/>
            <p:cNvSpPr/>
            <p:nvPr/>
          </p:nvSpPr>
          <p:spPr>
            <a:xfrm>
              <a:off x="5954" y="1595441"/>
              <a:ext cx="2963470" cy="3726332"/>
            </a:xfrm>
            <a:prstGeom prst="rect">
              <a:avLst/>
            </a:prstGeom>
            <a:gradFill>
              <a:gsLst>
                <a:gs pos="0">
                  <a:srgbClr val="C86B1D"/>
                </a:gs>
                <a:gs pos="80000">
                  <a:srgbClr val="FF8D25"/>
                </a:gs>
                <a:gs pos="100000">
                  <a:srgbClr val="FF8D22"/>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13"/>
            <p:cNvSpPr txBox="1"/>
            <p:nvPr/>
          </p:nvSpPr>
          <p:spPr>
            <a:xfrm>
              <a:off x="5954" y="1595441"/>
              <a:ext cx="2963470" cy="3726332"/>
            </a:xfrm>
            <a:prstGeom prst="rect">
              <a:avLst/>
            </a:prstGeom>
            <a:noFill/>
            <a:ln>
              <a:noFill/>
            </a:ln>
          </p:spPr>
          <p:txBody>
            <a:bodyPr spcFirstLastPara="1" wrap="square" lIns="152400" tIns="152400" rIns="152400" bIns="152400" anchor="t" anchorCtr="0">
              <a:noAutofit/>
            </a:bodyPr>
            <a:lstStyle/>
            <a:p>
              <a:pPr marL="0" marR="0" lvl="0" indent="0" algn="l" rtl="0">
                <a:lnSpc>
                  <a:spcPct val="90000"/>
                </a:lnSpc>
                <a:spcBef>
                  <a:spcPts val="0"/>
                </a:spcBef>
                <a:spcAft>
                  <a:spcPts val="0"/>
                </a:spcAft>
                <a:buClr>
                  <a:schemeClr val="lt1"/>
                </a:buClr>
                <a:buSzPts val="3200"/>
                <a:buFont typeface="Calibri"/>
                <a:buNone/>
              </a:pPr>
              <a:r>
                <a:rPr lang="en-GB" sz="3200" b="1">
                  <a:solidFill>
                    <a:schemeClr val="lt1"/>
                  </a:solidFill>
                  <a:latin typeface="Calibri"/>
                  <a:ea typeface="Calibri"/>
                  <a:cs typeface="Calibri"/>
                  <a:sym typeface="Calibri"/>
                </a:rPr>
                <a:t>Mobile Lern-Apps:</a:t>
              </a:r>
              <a:endParaRPr sz="3200">
                <a:solidFill>
                  <a:schemeClr val="lt1"/>
                </a:solidFill>
                <a:latin typeface="Calibri"/>
                <a:ea typeface="Calibri"/>
                <a:cs typeface="Calibri"/>
                <a:sym typeface="Calibri"/>
              </a:endParaRPr>
            </a:p>
            <a:p>
              <a:pPr marL="228600" marR="0" lvl="1" indent="-228600" algn="l" rtl="0">
                <a:lnSpc>
                  <a:spcPct val="90000"/>
                </a:lnSpc>
                <a:spcBef>
                  <a:spcPts val="1120"/>
                </a:spcBef>
                <a:spcAft>
                  <a:spcPts val="0"/>
                </a:spcAft>
                <a:buClr>
                  <a:schemeClr val="lt1"/>
                </a:buClr>
                <a:buSzPts val="2400"/>
                <a:buFont typeface="Calibri"/>
                <a:buChar char="•"/>
              </a:pPr>
              <a:r>
                <a:rPr lang="en-GB" sz="2400" b="1" i="0" u="none" strike="noStrike" cap="none">
                  <a:solidFill>
                    <a:schemeClr val="lt1"/>
                  </a:solidFill>
                  <a:latin typeface="Calibri"/>
                  <a:ea typeface="Calibri"/>
                  <a:cs typeface="Calibri"/>
                  <a:sym typeface="Calibri"/>
                </a:rPr>
                <a:t>Zugänglicher Unterricht für unterwegs, der Mikro-Lernen und den Erwerb von Fertigkeiten zum richtigen Zeitpunkt unterstützt.</a:t>
              </a:r>
              <a:endParaRPr sz="2400" b="0" i="0" u="none" strike="noStrike" cap="none">
                <a:solidFill>
                  <a:schemeClr val="lt1"/>
                </a:solidFill>
                <a:latin typeface="Calibri"/>
                <a:ea typeface="Calibri"/>
                <a:cs typeface="Calibri"/>
                <a:sym typeface="Calibri"/>
              </a:endParaRPr>
            </a:p>
          </p:txBody>
        </p:sp>
        <p:sp>
          <p:nvSpPr>
            <p:cNvPr id="351" name="Google Shape;351;p13"/>
            <p:cNvSpPr/>
            <p:nvPr/>
          </p:nvSpPr>
          <p:spPr>
            <a:xfrm>
              <a:off x="2997940" y="3337107"/>
              <a:ext cx="444520" cy="243000"/>
            </a:xfrm>
            <a:prstGeom prst="rightArrow">
              <a:avLst>
                <a:gd name="adj1" fmla="val 50000"/>
                <a:gd name="adj2" fmla="val 50000"/>
              </a:avLst>
            </a:prstGeom>
            <a:gradFill>
              <a:gsLst>
                <a:gs pos="0">
                  <a:srgbClr val="C86B1D"/>
                </a:gs>
                <a:gs pos="80000">
                  <a:srgbClr val="FF8D25"/>
                </a:gs>
                <a:gs pos="100000">
                  <a:srgbClr val="FF8D22"/>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13"/>
            <p:cNvSpPr/>
            <p:nvPr/>
          </p:nvSpPr>
          <p:spPr>
            <a:xfrm>
              <a:off x="3470977" y="1595441"/>
              <a:ext cx="2963470" cy="3726332"/>
            </a:xfrm>
            <a:prstGeom prst="rect">
              <a:avLst/>
            </a:prstGeom>
            <a:gradFill>
              <a:gsLst>
                <a:gs pos="0">
                  <a:srgbClr val="C86B1D"/>
                </a:gs>
                <a:gs pos="80000">
                  <a:srgbClr val="FF8D25"/>
                </a:gs>
                <a:gs pos="100000">
                  <a:srgbClr val="FF8D22"/>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13"/>
            <p:cNvSpPr txBox="1"/>
            <p:nvPr/>
          </p:nvSpPr>
          <p:spPr>
            <a:xfrm>
              <a:off x="3470977" y="1595441"/>
              <a:ext cx="2963470" cy="3726332"/>
            </a:xfrm>
            <a:prstGeom prst="rect">
              <a:avLst/>
            </a:prstGeom>
            <a:noFill/>
            <a:ln>
              <a:noFill/>
            </a:ln>
          </p:spPr>
          <p:txBody>
            <a:bodyPr spcFirstLastPara="1" wrap="square" lIns="152400" tIns="152400" rIns="152400" bIns="152400" anchor="t" anchorCtr="0">
              <a:noAutofit/>
            </a:bodyPr>
            <a:lstStyle/>
            <a:p>
              <a:pPr marL="0" marR="0" lvl="0" indent="0" algn="l" rtl="0">
                <a:lnSpc>
                  <a:spcPct val="90000"/>
                </a:lnSpc>
                <a:spcBef>
                  <a:spcPts val="0"/>
                </a:spcBef>
                <a:spcAft>
                  <a:spcPts val="0"/>
                </a:spcAft>
                <a:buClr>
                  <a:schemeClr val="lt1"/>
                </a:buClr>
                <a:buSzPts val="3200"/>
                <a:buFont typeface="Calibri"/>
                <a:buNone/>
              </a:pPr>
              <a:r>
                <a:rPr lang="en-GB" sz="3200" b="1">
                  <a:solidFill>
                    <a:schemeClr val="lt1"/>
                  </a:solidFill>
                  <a:latin typeface="Calibri"/>
                  <a:ea typeface="Calibri"/>
                  <a:cs typeface="Calibri"/>
                  <a:sym typeface="Calibri"/>
                </a:rPr>
                <a:t>Tools für die Zusammenarbeit:</a:t>
              </a:r>
              <a:endParaRPr sz="3200">
                <a:solidFill>
                  <a:schemeClr val="lt1"/>
                </a:solidFill>
                <a:latin typeface="Calibri"/>
                <a:ea typeface="Calibri"/>
                <a:cs typeface="Calibri"/>
                <a:sym typeface="Calibri"/>
              </a:endParaRPr>
            </a:p>
            <a:p>
              <a:pPr marL="228600" marR="0" lvl="1" indent="-228600" algn="l" rtl="0">
                <a:lnSpc>
                  <a:spcPct val="90000"/>
                </a:lnSpc>
                <a:spcBef>
                  <a:spcPts val="1120"/>
                </a:spcBef>
                <a:spcAft>
                  <a:spcPts val="0"/>
                </a:spcAft>
                <a:buClr>
                  <a:schemeClr val="lt1"/>
                </a:buClr>
                <a:buSzPts val="2400"/>
                <a:buFont typeface="Calibri"/>
                <a:buChar char="•"/>
              </a:pPr>
              <a:r>
                <a:rPr lang="en-GB" sz="2400" b="1" i="0" u="none" strike="noStrike" cap="none">
                  <a:solidFill>
                    <a:schemeClr val="lt1"/>
                  </a:solidFill>
                  <a:latin typeface="Calibri"/>
                  <a:ea typeface="Calibri"/>
                  <a:cs typeface="Calibri"/>
                  <a:sym typeface="Calibri"/>
                </a:rPr>
                <a:t>Software wie Microsoft Teams oder Slack, die Kommunikation und Projektzusammenarbeit fördern.</a:t>
              </a:r>
              <a:endParaRPr sz="2400" b="0" i="0" u="none" strike="noStrike" cap="none">
                <a:solidFill>
                  <a:schemeClr val="lt1"/>
                </a:solidFill>
                <a:latin typeface="Calibri"/>
                <a:ea typeface="Calibri"/>
                <a:cs typeface="Calibri"/>
                <a:sym typeface="Calibri"/>
              </a:endParaRPr>
            </a:p>
          </p:txBody>
        </p:sp>
        <p:sp>
          <p:nvSpPr>
            <p:cNvPr id="354" name="Google Shape;354;p13"/>
            <p:cNvSpPr/>
            <p:nvPr/>
          </p:nvSpPr>
          <p:spPr>
            <a:xfrm>
              <a:off x="6462963" y="3337107"/>
              <a:ext cx="444520" cy="243000"/>
            </a:xfrm>
            <a:prstGeom prst="rightArrow">
              <a:avLst>
                <a:gd name="adj1" fmla="val 50000"/>
                <a:gd name="adj2" fmla="val 50000"/>
              </a:avLst>
            </a:prstGeom>
            <a:gradFill>
              <a:gsLst>
                <a:gs pos="0">
                  <a:srgbClr val="C86B1D"/>
                </a:gs>
                <a:gs pos="80000">
                  <a:srgbClr val="FF8D25"/>
                </a:gs>
                <a:gs pos="100000">
                  <a:srgbClr val="FF8D22"/>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13"/>
            <p:cNvSpPr/>
            <p:nvPr/>
          </p:nvSpPr>
          <p:spPr>
            <a:xfrm>
              <a:off x="6936000" y="1595441"/>
              <a:ext cx="2963470" cy="3726332"/>
            </a:xfrm>
            <a:prstGeom prst="rect">
              <a:avLst/>
            </a:prstGeom>
            <a:gradFill>
              <a:gsLst>
                <a:gs pos="0">
                  <a:srgbClr val="C86B1D"/>
                </a:gs>
                <a:gs pos="80000">
                  <a:srgbClr val="FF8D25"/>
                </a:gs>
                <a:gs pos="100000">
                  <a:srgbClr val="FF8D22"/>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13"/>
            <p:cNvSpPr txBox="1"/>
            <p:nvPr/>
          </p:nvSpPr>
          <p:spPr>
            <a:xfrm>
              <a:off x="6936000" y="1595441"/>
              <a:ext cx="2963470" cy="3726332"/>
            </a:xfrm>
            <a:prstGeom prst="rect">
              <a:avLst/>
            </a:prstGeom>
            <a:noFill/>
            <a:ln>
              <a:noFill/>
            </a:ln>
          </p:spPr>
          <p:txBody>
            <a:bodyPr spcFirstLastPara="1" wrap="square" lIns="152400" tIns="152400" rIns="152400" bIns="152400" anchor="t" anchorCtr="0">
              <a:noAutofit/>
            </a:bodyPr>
            <a:lstStyle/>
            <a:p>
              <a:pPr marL="0" marR="0" lvl="0" indent="0" algn="l" rtl="0">
                <a:lnSpc>
                  <a:spcPct val="90000"/>
                </a:lnSpc>
                <a:spcBef>
                  <a:spcPts val="0"/>
                </a:spcBef>
                <a:spcAft>
                  <a:spcPts val="0"/>
                </a:spcAft>
                <a:buClr>
                  <a:schemeClr val="lt1"/>
                </a:buClr>
                <a:buSzPts val="3200"/>
                <a:buFont typeface="Calibri"/>
                <a:buNone/>
              </a:pPr>
              <a:r>
                <a:rPr lang="en-GB" sz="3200" b="1" dirty="0" err="1">
                  <a:solidFill>
                    <a:schemeClr val="lt1"/>
                  </a:solidFill>
                  <a:latin typeface="Calibri"/>
                  <a:ea typeface="Calibri"/>
                  <a:cs typeface="Calibri"/>
                  <a:sym typeface="Calibri"/>
                </a:rPr>
                <a:t>Digitale</a:t>
              </a:r>
              <a:r>
                <a:rPr lang="en-GB" sz="3200" b="1" dirty="0">
                  <a:solidFill>
                    <a:schemeClr val="lt1"/>
                  </a:solidFill>
                  <a:latin typeface="Calibri"/>
                  <a:ea typeface="Calibri"/>
                  <a:cs typeface="Calibri"/>
                  <a:sym typeface="Calibri"/>
                </a:rPr>
                <a:t> </a:t>
              </a:r>
              <a:r>
                <a:rPr lang="en-GB" sz="3200" b="1" dirty="0" err="1">
                  <a:solidFill>
                    <a:schemeClr val="lt1"/>
                  </a:solidFill>
                  <a:latin typeface="Calibri"/>
                  <a:ea typeface="Calibri"/>
                  <a:cs typeface="Calibri"/>
                  <a:sym typeface="Calibri"/>
                </a:rPr>
                <a:t>Arbeitsräume</a:t>
              </a:r>
              <a:r>
                <a:rPr lang="en-GB" sz="3200" b="1" dirty="0">
                  <a:solidFill>
                    <a:schemeClr val="lt1"/>
                  </a:solidFill>
                  <a:latin typeface="Calibri"/>
                  <a:ea typeface="Calibri"/>
                  <a:cs typeface="Calibri"/>
                  <a:sym typeface="Calibri"/>
                </a:rPr>
                <a:t>:</a:t>
              </a:r>
              <a:endParaRPr sz="3200" dirty="0">
                <a:solidFill>
                  <a:schemeClr val="lt1"/>
                </a:solidFill>
                <a:latin typeface="Calibri"/>
                <a:ea typeface="Calibri"/>
                <a:cs typeface="Calibri"/>
                <a:sym typeface="Calibri"/>
              </a:endParaRPr>
            </a:p>
            <a:p>
              <a:pPr marL="228600" marR="0" lvl="1" indent="-228600" algn="l" rtl="0">
                <a:lnSpc>
                  <a:spcPct val="90000"/>
                </a:lnSpc>
                <a:spcBef>
                  <a:spcPts val="1120"/>
                </a:spcBef>
                <a:spcAft>
                  <a:spcPts val="0"/>
                </a:spcAft>
                <a:buClr>
                  <a:schemeClr val="lt1"/>
                </a:buClr>
                <a:buSzPts val="2400"/>
                <a:buFont typeface="Calibri"/>
                <a:buChar char="•"/>
              </a:pPr>
              <a:r>
                <a:rPr lang="en-GB" sz="2400" b="1" i="0" u="none" strike="noStrike" cap="none" dirty="0">
                  <a:solidFill>
                    <a:schemeClr val="lt1"/>
                  </a:solidFill>
                  <a:latin typeface="Calibri"/>
                  <a:ea typeface="Calibri"/>
                  <a:cs typeface="Calibri"/>
                  <a:sym typeface="Calibri"/>
                </a:rPr>
                <a:t>Whiteboarding-Tools </a:t>
              </a:r>
              <a:r>
                <a:rPr lang="en-GB" sz="2400" b="1" i="0" u="none" strike="noStrike" cap="none" dirty="0" err="1">
                  <a:solidFill>
                    <a:schemeClr val="lt1"/>
                  </a:solidFill>
                  <a:latin typeface="Calibri"/>
                  <a:ea typeface="Calibri"/>
                  <a:cs typeface="Calibri"/>
                  <a:sym typeface="Calibri"/>
                </a:rPr>
                <a:t>wie</a:t>
              </a:r>
              <a:r>
                <a:rPr lang="en-GB" sz="2400" b="1" i="0" u="none" strike="noStrike" cap="none" dirty="0">
                  <a:solidFill>
                    <a:schemeClr val="lt1"/>
                  </a:solidFill>
                  <a:latin typeface="Calibri"/>
                  <a:ea typeface="Calibri"/>
                  <a:cs typeface="Calibri"/>
                  <a:sym typeface="Calibri"/>
                </a:rPr>
                <a:t> Miro </a:t>
              </a:r>
              <a:r>
                <a:rPr lang="en-GB" sz="2400" b="1" i="0" u="none" strike="noStrike" cap="none" dirty="0" err="1">
                  <a:solidFill>
                    <a:schemeClr val="lt1"/>
                  </a:solidFill>
                  <a:latin typeface="Calibri"/>
                  <a:ea typeface="Calibri"/>
                  <a:cs typeface="Calibri"/>
                  <a:sym typeface="Calibri"/>
                </a:rPr>
                <a:t>oder</a:t>
              </a:r>
              <a:r>
                <a:rPr lang="en-GB" sz="2400" b="1" i="0" u="none" strike="noStrike" cap="none" dirty="0">
                  <a:solidFill>
                    <a:schemeClr val="lt1"/>
                  </a:solidFill>
                  <a:latin typeface="Calibri"/>
                  <a:ea typeface="Calibri"/>
                  <a:cs typeface="Calibri"/>
                  <a:sym typeface="Calibri"/>
                </a:rPr>
                <a:t> </a:t>
              </a:r>
              <a:r>
                <a:rPr lang="en-GB" sz="2400" b="1" i="0" u="none" strike="noStrike" cap="none" dirty="0" err="1">
                  <a:solidFill>
                    <a:schemeClr val="lt1"/>
                  </a:solidFill>
                  <a:latin typeface="Calibri"/>
                  <a:ea typeface="Calibri"/>
                  <a:cs typeface="Calibri"/>
                  <a:sym typeface="Calibri"/>
                </a:rPr>
                <a:t>Jamboard</a:t>
              </a:r>
              <a:r>
                <a:rPr lang="en-GB" sz="2400" b="1" i="0" u="none" strike="noStrike" cap="none" dirty="0">
                  <a:solidFill>
                    <a:schemeClr val="lt1"/>
                  </a:solidFill>
                  <a:latin typeface="Calibri"/>
                  <a:ea typeface="Calibri"/>
                  <a:cs typeface="Calibri"/>
                  <a:sym typeface="Calibri"/>
                </a:rPr>
                <a:t> </a:t>
              </a:r>
              <a:r>
                <a:rPr lang="en-GB" sz="2400" b="1" i="0" u="none" strike="noStrike" cap="none" dirty="0" err="1">
                  <a:solidFill>
                    <a:schemeClr val="lt1"/>
                  </a:solidFill>
                  <a:latin typeface="Calibri"/>
                  <a:ea typeface="Calibri"/>
                  <a:cs typeface="Calibri"/>
                  <a:sym typeface="Calibri"/>
                </a:rPr>
                <a:t>ermöglichen</a:t>
              </a:r>
              <a:r>
                <a:rPr lang="en-GB" sz="2400" b="1" i="0" u="none" strike="noStrike" cap="none" dirty="0">
                  <a:solidFill>
                    <a:schemeClr val="lt1"/>
                  </a:solidFill>
                  <a:latin typeface="Calibri"/>
                  <a:ea typeface="Calibri"/>
                  <a:cs typeface="Calibri"/>
                  <a:sym typeface="Calibri"/>
                </a:rPr>
                <a:t> den </a:t>
              </a:r>
              <a:r>
                <a:rPr lang="en-GB" sz="2400" b="1" i="0" u="none" strike="noStrike" cap="none" dirty="0" err="1">
                  <a:solidFill>
                    <a:schemeClr val="lt1"/>
                  </a:solidFill>
                  <a:latin typeface="Calibri"/>
                  <a:ea typeface="Calibri"/>
                  <a:cs typeface="Calibri"/>
                  <a:sym typeface="Calibri"/>
                </a:rPr>
                <a:t>interaktiven</a:t>
              </a:r>
              <a:r>
                <a:rPr lang="en-GB" sz="2400" b="1" i="0" u="none" strike="noStrike" cap="none" dirty="0">
                  <a:solidFill>
                    <a:schemeClr val="lt1"/>
                  </a:solidFill>
                  <a:latin typeface="Calibri"/>
                  <a:ea typeface="Calibri"/>
                  <a:cs typeface="Calibri"/>
                  <a:sym typeface="Calibri"/>
                </a:rPr>
                <a:t> </a:t>
              </a:r>
              <a:r>
                <a:rPr lang="en-GB" sz="2400" b="1" i="0" u="none" strike="noStrike" cap="none" dirty="0" err="1">
                  <a:solidFill>
                    <a:schemeClr val="lt1"/>
                  </a:solidFill>
                  <a:latin typeface="Calibri"/>
                  <a:ea typeface="Calibri"/>
                  <a:cs typeface="Calibri"/>
                  <a:sym typeface="Calibri"/>
                </a:rPr>
                <a:t>Austausch</a:t>
              </a:r>
              <a:r>
                <a:rPr lang="en-GB" sz="2400" b="1" i="0" u="none" strike="noStrike" cap="none" dirty="0">
                  <a:solidFill>
                    <a:schemeClr val="lt1"/>
                  </a:solidFill>
                  <a:latin typeface="Calibri"/>
                  <a:ea typeface="Calibri"/>
                  <a:cs typeface="Calibri"/>
                  <a:sym typeface="Calibri"/>
                </a:rPr>
                <a:t> von Ideen und die </a:t>
              </a:r>
              <a:r>
                <a:rPr lang="en-GB" sz="2400" b="1" i="0" u="none" strike="noStrike" cap="none" dirty="0" err="1">
                  <a:solidFill>
                    <a:schemeClr val="lt1"/>
                  </a:solidFill>
                  <a:latin typeface="Calibri"/>
                  <a:ea typeface="Calibri"/>
                  <a:cs typeface="Calibri"/>
                  <a:sym typeface="Calibri"/>
                </a:rPr>
                <a:t>Lösung</a:t>
              </a:r>
              <a:r>
                <a:rPr lang="en-GB" sz="2400" b="1" i="0" u="none" strike="noStrike" cap="none" dirty="0">
                  <a:solidFill>
                    <a:schemeClr val="lt1"/>
                  </a:solidFill>
                  <a:latin typeface="Calibri"/>
                  <a:ea typeface="Calibri"/>
                  <a:cs typeface="Calibri"/>
                  <a:sym typeface="Calibri"/>
                </a:rPr>
                <a:t> von </a:t>
              </a:r>
              <a:r>
                <a:rPr lang="en-GB" sz="2400" b="1" i="0" u="none" strike="noStrike" cap="none" dirty="0" err="1">
                  <a:solidFill>
                    <a:schemeClr val="lt1"/>
                  </a:solidFill>
                  <a:latin typeface="Calibri"/>
                  <a:ea typeface="Calibri"/>
                  <a:cs typeface="Calibri"/>
                  <a:sym typeface="Calibri"/>
                </a:rPr>
                <a:t>Problemen</a:t>
              </a:r>
              <a:r>
                <a:rPr lang="en-GB" sz="2400" b="1" i="0" u="none" strike="noStrike" cap="none" dirty="0">
                  <a:solidFill>
                    <a:schemeClr val="lt1"/>
                  </a:solidFill>
                  <a:latin typeface="Calibri"/>
                  <a:ea typeface="Calibri"/>
                  <a:cs typeface="Calibri"/>
                  <a:sym typeface="Calibri"/>
                </a:rPr>
                <a:t> in der Gruppe.</a:t>
              </a:r>
              <a:endParaRPr sz="2400" b="0" i="0" u="none" strike="noStrike" cap="none" dirty="0">
                <a:solidFill>
                  <a:schemeClr val="lt1"/>
                </a:solidFill>
                <a:latin typeface="Calibri"/>
                <a:ea typeface="Calibri"/>
                <a:cs typeface="Calibri"/>
                <a:sym typeface="Calibri"/>
              </a:endParaRPr>
            </a:p>
          </p:txBody>
        </p:sp>
        <p:sp>
          <p:nvSpPr>
            <p:cNvPr id="357" name="Google Shape;357;p13"/>
            <p:cNvSpPr/>
            <p:nvPr/>
          </p:nvSpPr>
          <p:spPr>
            <a:xfrm>
              <a:off x="9927986" y="3337107"/>
              <a:ext cx="444520" cy="243000"/>
            </a:xfrm>
            <a:prstGeom prst="rightArrow">
              <a:avLst>
                <a:gd name="adj1" fmla="val 50000"/>
                <a:gd name="adj2" fmla="val 50000"/>
              </a:avLst>
            </a:prstGeom>
            <a:gradFill>
              <a:gsLst>
                <a:gs pos="0">
                  <a:srgbClr val="C86B1D"/>
                </a:gs>
                <a:gs pos="80000">
                  <a:srgbClr val="FF8D25"/>
                </a:gs>
                <a:gs pos="100000">
                  <a:srgbClr val="FF8D22"/>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13"/>
            <p:cNvSpPr/>
            <p:nvPr/>
          </p:nvSpPr>
          <p:spPr>
            <a:xfrm>
              <a:off x="10401023" y="1595441"/>
              <a:ext cx="2963470" cy="3726332"/>
            </a:xfrm>
            <a:prstGeom prst="rect">
              <a:avLst/>
            </a:prstGeom>
            <a:gradFill>
              <a:gsLst>
                <a:gs pos="0">
                  <a:srgbClr val="C86B1D"/>
                </a:gs>
                <a:gs pos="80000">
                  <a:srgbClr val="FF8D25"/>
                </a:gs>
                <a:gs pos="100000">
                  <a:srgbClr val="FF8D22"/>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13"/>
            <p:cNvSpPr txBox="1"/>
            <p:nvPr/>
          </p:nvSpPr>
          <p:spPr>
            <a:xfrm>
              <a:off x="10401023" y="1595441"/>
              <a:ext cx="2963470" cy="3726332"/>
            </a:xfrm>
            <a:prstGeom prst="rect">
              <a:avLst/>
            </a:prstGeom>
            <a:noFill/>
            <a:ln>
              <a:noFill/>
            </a:ln>
          </p:spPr>
          <p:txBody>
            <a:bodyPr spcFirstLastPara="1" wrap="square" lIns="152400" tIns="152400" rIns="152400" bIns="152400" anchor="t" anchorCtr="0">
              <a:noAutofit/>
            </a:bodyPr>
            <a:lstStyle/>
            <a:p>
              <a:pPr marL="0" marR="0" lvl="0" indent="0" algn="l" rtl="0">
                <a:lnSpc>
                  <a:spcPct val="90000"/>
                </a:lnSpc>
                <a:spcBef>
                  <a:spcPts val="0"/>
                </a:spcBef>
                <a:spcAft>
                  <a:spcPts val="0"/>
                </a:spcAft>
                <a:buClr>
                  <a:schemeClr val="lt1"/>
                </a:buClr>
                <a:buSzPts val="3200"/>
                <a:buFont typeface="Calibri"/>
                <a:buNone/>
              </a:pPr>
              <a:r>
                <a:rPr lang="en-GB" sz="3200" b="1">
                  <a:solidFill>
                    <a:schemeClr val="lt1"/>
                  </a:solidFill>
                  <a:latin typeface="Calibri"/>
                  <a:ea typeface="Calibri"/>
                  <a:cs typeface="Calibri"/>
                  <a:sym typeface="Calibri"/>
                </a:rPr>
                <a:t>Online-Simulationen:</a:t>
              </a:r>
              <a:endParaRPr sz="3200">
                <a:solidFill>
                  <a:schemeClr val="lt1"/>
                </a:solidFill>
                <a:latin typeface="Calibri"/>
                <a:ea typeface="Calibri"/>
                <a:cs typeface="Calibri"/>
                <a:sym typeface="Calibri"/>
              </a:endParaRPr>
            </a:p>
            <a:p>
              <a:pPr marL="228600" marR="0" lvl="1" indent="-228600" algn="l" rtl="0">
                <a:lnSpc>
                  <a:spcPct val="90000"/>
                </a:lnSpc>
                <a:spcBef>
                  <a:spcPts val="1120"/>
                </a:spcBef>
                <a:spcAft>
                  <a:spcPts val="0"/>
                </a:spcAft>
                <a:buClr>
                  <a:schemeClr val="lt1"/>
                </a:buClr>
                <a:buSzPts val="2400"/>
                <a:buFont typeface="Calibri"/>
                <a:buChar char="•"/>
              </a:pPr>
              <a:r>
                <a:rPr lang="en-GB" sz="2400" b="1" i="0" u="none" strike="noStrike" cap="none">
                  <a:solidFill>
                    <a:schemeClr val="lt1"/>
                  </a:solidFill>
                  <a:latin typeface="Calibri"/>
                  <a:ea typeface="Calibri"/>
                  <a:cs typeface="Calibri"/>
                  <a:sym typeface="Calibri"/>
                </a:rPr>
                <a:t>Simulierte Arbeitsumgebungen zum Üben technischer Fertigkeiten ohne das Risiko oder die Kosten von realen Versuchen.</a:t>
              </a:r>
              <a:endParaRPr sz="2400" b="0" i="0" u="none" strike="noStrike" cap="none">
                <a:solidFill>
                  <a:schemeClr val="lt1"/>
                </a:solidFill>
                <a:latin typeface="Calibri"/>
                <a:ea typeface="Calibri"/>
                <a:cs typeface="Calibri"/>
                <a:sym typeface="Calibri"/>
              </a:endParaRPr>
            </a:p>
          </p:txBody>
        </p:sp>
        <p:sp>
          <p:nvSpPr>
            <p:cNvPr id="360" name="Google Shape;360;p13"/>
            <p:cNvSpPr/>
            <p:nvPr/>
          </p:nvSpPr>
          <p:spPr>
            <a:xfrm>
              <a:off x="13393009" y="3337107"/>
              <a:ext cx="444520" cy="243000"/>
            </a:xfrm>
            <a:prstGeom prst="rightArrow">
              <a:avLst>
                <a:gd name="adj1" fmla="val 50000"/>
                <a:gd name="adj2" fmla="val 50000"/>
              </a:avLst>
            </a:prstGeom>
            <a:gradFill>
              <a:gsLst>
                <a:gs pos="0">
                  <a:srgbClr val="C86B1D"/>
                </a:gs>
                <a:gs pos="80000">
                  <a:srgbClr val="FF8D25"/>
                </a:gs>
                <a:gs pos="100000">
                  <a:srgbClr val="FF8D22"/>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13"/>
            <p:cNvSpPr/>
            <p:nvPr/>
          </p:nvSpPr>
          <p:spPr>
            <a:xfrm>
              <a:off x="13866046" y="1595441"/>
              <a:ext cx="2963470" cy="3726332"/>
            </a:xfrm>
            <a:prstGeom prst="rect">
              <a:avLst/>
            </a:prstGeom>
            <a:gradFill>
              <a:gsLst>
                <a:gs pos="0">
                  <a:srgbClr val="C86B1D"/>
                </a:gs>
                <a:gs pos="80000">
                  <a:srgbClr val="FF8D25"/>
                </a:gs>
                <a:gs pos="100000">
                  <a:srgbClr val="FF8D22"/>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13"/>
            <p:cNvSpPr txBox="1"/>
            <p:nvPr/>
          </p:nvSpPr>
          <p:spPr>
            <a:xfrm>
              <a:off x="13866046" y="1595441"/>
              <a:ext cx="2963470" cy="3726332"/>
            </a:xfrm>
            <a:prstGeom prst="rect">
              <a:avLst/>
            </a:prstGeom>
            <a:noFill/>
            <a:ln>
              <a:noFill/>
            </a:ln>
          </p:spPr>
          <p:txBody>
            <a:bodyPr spcFirstLastPara="1" wrap="square" lIns="152400" tIns="152400" rIns="152400" bIns="152400" anchor="t" anchorCtr="0">
              <a:noAutofit/>
            </a:bodyPr>
            <a:lstStyle/>
            <a:p>
              <a:pPr marL="0" marR="0" lvl="0" indent="0" algn="l" rtl="0">
                <a:lnSpc>
                  <a:spcPct val="90000"/>
                </a:lnSpc>
                <a:spcBef>
                  <a:spcPts val="0"/>
                </a:spcBef>
                <a:spcAft>
                  <a:spcPts val="0"/>
                </a:spcAft>
                <a:buClr>
                  <a:schemeClr val="lt1"/>
                </a:buClr>
                <a:buSzPts val="3200"/>
                <a:buFont typeface="Calibri"/>
                <a:buNone/>
              </a:pPr>
              <a:r>
                <a:rPr lang="en-GB" sz="3200" b="1">
                  <a:solidFill>
                    <a:schemeClr val="lt1"/>
                  </a:solidFill>
                  <a:latin typeface="Calibri"/>
                  <a:ea typeface="Calibri"/>
                  <a:cs typeface="Calibri"/>
                  <a:sym typeface="Calibri"/>
                </a:rPr>
                <a:t>E-Portfolios:</a:t>
              </a:r>
              <a:endParaRPr sz="3200">
                <a:solidFill>
                  <a:schemeClr val="lt1"/>
                </a:solidFill>
                <a:latin typeface="Calibri"/>
                <a:ea typeface="Calibri"/>
                <a:cs typeface="Calibri"/>
                <a:sym typeface="Calibri"/>
              </a:endParaRPr>
            </a:p>
            <a:p>
              <a:pPr marL="228600" marR="0" lvl="1" indent="-228600" algn="l" rtl="0">
                <a:lnSpc>
                  <a:spcPct val="90000"/>
                </a:lnSpc>
                <a:spcBef>
                  <a:spcPts val="1120"/>
                </a:spcBef>
                <a:spcAft>
                  <a:spcPts val="0"/>
                </a:spcAft>
                <a:buClr>
                  <a:schemeClr val="lt1"/>
                </a:buClr>
                <a:buSzPts val="2400"/>
                <a:buFont typeface="Calibri"/>
                <a:buChar char="•"/>
              </a:pPr>
              <a:r>
                <a:rPr lang="en-GB" sz="2400" b="1" i="0" u="none" strike="noStrike" cap="none">
                  <a:solidFill>
                    <a:schemeClr val="lt1"/>
                  </a:solidFill>
                  <a:latin typeface="Calibri"/>
                  <a:ea typeface="Calibri"/>
                  <a:cs typeface="Calibri"/>
                  <a:sym typeface="Calibri"/>
                </a:rPr>
                <a:t>Plattformen für Schülerinnen und Schüler, auf denen sie ihre Arbeit dokumentieren und präsentieren können und die ihre Fähigkeiten und Lernfortschritte widerspiegeln.</a:t>
              </a:r>
              <a:endParaRPr sz="2400" b="0" i="0" u="none" strike="noStrike" cap="none">
                <a:solidFill>
                  <a:schemeClr val="lt1"/>
                </a:solidFill>
                <a:latin typeface="Calibri"/>
                <a:ea typeface="Calibri"/>
                <a:cs typeface="Calibri"/>
                <a:sym typeface="Calibri"/>
              </a:endParaRPr>
            </a:p>
          </p:txBody>
        </p:sp>
      </p:grpSp>
      <p:pic>
        <p:nvPicPr>
          <p:cNvPr id="2" name="Picture 1" descr="Blue text on a white background&#10;&#10;Description automatically generated">
            <a:extLst>
              <a:ext uri="{FF2B5EF4-FFF2-40B4-BE49-F238E27FC236}">
                <a16:creationId xmlns:a16="http://schemas.microsoft.com/office/drawing/2014/main" id="{BC6B1C70-60B1-5639-0CD5-9AB05637320F}"/>
              </a:ext>
            </a:extLst>
          </p:cNvPr>
          <p:cNvPicPr>
            <a:picLocks noChangeAspect="1"/>
          </p:cNvPicPr>
          <p:nvPr/>
        </p:nvPicPr>
        <p:blipFill>
          <a:blip r:embed="rId5"/>
          <a:stretch>
            <a:fillRect/>
          </a:stretch>
        </p:blipFill>
        <p:spPr>
          <a:xfrm>
            <a:off x="2890312" y="9377969"/>
            <a:ext cx="2160232" cy="453206"/>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366"/>
        <p:cNvGrpSpPr/>
        <p:nvPr/>
      </p:nvGrpSpPr>
      <p:grpSpPr>
        <a:xfrm>
          <a:off x="0" y="0"/>
          <a:ext cx="0" cy="0"/>
          <a:chOff x="0" y="0"/>
          <a:chExt cx="0" cy="0"/>
        </a:xfrm>
      </p:grpSpPr>
      <p:sp>
        <p:nvSpPr>
          <p:cNvPr id="367" name="Google Shape;367;p14"/>
          <p:cNvSpPr/>
          <p:nvPr/>
        </p:nvSpPr>
        <p:spPr>
          <a:xfrm>
            <a:off x="17364025" y="-134613"/>
            <a:ext cx="1246758" cy="8963824"/>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8" name="Google Shape;368;p14"/>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9" name="Google Shape;369;p14"/>
          <p:cNvSpPr txBox="1"/>
          <p:nvPr/>
        </p:nvSpPr>
        <p:spPr>
          <a:xfrm>
            <a:off x="793856" y="776393"/>
            <a:ext cx="12181388" cy="1009635"/>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None/>
            </a:pPr>
            <a:r>
              <a:rPr lang="en-GB" sz="6999">
                <a:solidFill>
                  <a:srgbClr val="033C5B"/>
                </a:solidFill>
                <a:latin typeface="Arial"/>
                <a:ea typeface="Arial"/>
                <a:cs typeface="Arial"/>
                <a:sym typeface="Arial"/>
              </a:rPr>
              <a:t>VR in der technischen Bildung</a:t>
            </a:r>
            <a:endParaRPr sz="6999">
              <a:solidFill>
                <a:srgbClr val="033C5B"/>
              </a:solidFill>
              <a:latin typeface="Arial"/>
              <a:ea typeface="Arial"/>
              <a:cs typeface="Arial"/>
              <a:sym typeface="Arial"/>
            </a:endParaRPr>
          </a:p>
        </p:txBody>
      </p:sp>
      <p:sp>
        <p:nvSpPr>
          <p:cNvPr id="370" name="Google Shape;370;p14"/>
          <p:cNvSpPr/>
          <p:nvPr/>
        </p:nvSpPr>
        <p:spPr>
          <a:xfrm>
            <a:off x="16826047" y="607663"/>
            <a:ext cx="842075" cy="842075"/>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1" name="Google Shape;371;p14"/>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372" name="Google Shape;372;p14" title="Virtual Reality Training in Career and Technical Education  Collections"/>
          <p:cNvPicPr preferRelativeResize="0"/>
          <p:nvPr/>
        </p:nvPicPr>
        <p:blipFill rotWithShape="1">
          <a:blip r:embed="rId3">
            <a:alphaModFix/>
          </a:blip>
          <a:srcRect/>
          <a:stretch/>
        </p:blipFill>
        <p:spPr>
          <a:xfrm>
            <a:off x="4309626" y="2096425"/>
            <a:ext cx="8825250" cy="6618950"/>
          </a:xfrm>
          <a:prstGeom prst="rect">
            <a:avLst/>
          </a:prstGeom>
          <a:noFill/>
          <a:ln>
            <a:noFill/>
          </a:ln>
        </p:spPr>
      </p:pic>
      <p:sp>
        <p:nvSpPr>
          <p:cNvPr id="373" name="Google Shape;373;p14"/>
          <p:cNvSpPr txBox="1"/>
          <p:nvPr/>
        </p:nvSpPr>
        <p:spPr>
          <a:xfrm>
            <a:off x="13178155" y="8074577"/>
            <a:ext cx="49929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i="1">
                <a:solidFill>
                  <a:schemeClr val="dk1"/>
                </a:solidFill>
                <a:latin typeface="Calibri"/>
                <a:ea typeface="Calibri"/>
                <a:cs typeface="Calibri"/>
                <a:sym typeface="Calibri"/>
              </a:rPr>
              <a:t>Quelle: </a:t>
            </a:r>
            <a:r>
              <a:rPr lang="en-GB" sz="1800" i="1" u="sng">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a:t>
            </a:r>
            <a:r>
              <a:rPr lang="en-GB" sz="1800" i="1">
                <a:solidFill>
                  <a:schemeClr val="dk1"/>
                </a:solidFill>
                <a:latin typeface="Calibri"/>
                <a:ea typeface="Calibri"/>
                <a:cs typeface="Calibri"/>
                <a:sym typeface="Calibri"/>
              </a:rPr>
              <a:t>//youtu.be/4wPkObKYpeE?feature=shared </a:t>
            </a:r>
            <a:endParaRPr sz="1800" i="1">
              <a:solidFill>
                <a:schemeClr val="dk1"/>
              </a:solidFill>
              <a:latin typeface="Calibri"/>
              <a:ea typeface="Calibri"/>
              <a:cs typeface="Calibri"/>
              <a:sym typeface="Calibri"/>
            </a:endParaRPr>
          </a:p>
        </p:txBody>
      </p:sp>
      <p:sp>
        <p:nvSpPr>
          <p:cNvPr id="374" name="Google Shape;374;p14"/>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6" name="Google Shape;376;p14"/>
          <p:cNvSpPr txBox="1"/>
          <p:nvPr/>
        </p:nvSpPr>
        <p:spPr>
          <a:xfrm>
            <a:off x="5150666" y="9207911"/>
            <a:ext cx="10227062" cy="759119"/>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GB" sz="1400">
                <a:solidFill>
                  <a:srgbClr val="121212"/>
                </a:solidFill>
                <a:latin typeface="Arial"/>
                <a:ea typeface="Arial"/>
                <a:cs typeface="Arial"/>
                <a:sym typeface="Arial"/>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a:p>
        </p:txBody>
      </p:sp>
      <p:pic>
        <p:nvPicPr>
          <p:cNvPr id="377" name="Google Shape;377;p14"/>
          <p:cNvPicPr preferRelativeResize="0"/>
          <p:nvPr/>
        </p:nvPicPr>
        <p:blipFill rotWithShape="1">
          <a:blip r:embed="rId6">
            <a:alphaModFix/>
          </a:blip>
          <a:srcRect/>
          <a:stretch/>
        </p:blipFill>
        <p:spPr>
          <a:xfrm>
            <a:off x="15697200" y="9183021"/>
            <a:ext cx="1727565" cy="628205"/>
          </a:xfrm>
          <a:prstGeom prst="rect">
            <a:avLst/>
          </a:prstGeom>
          <a:noFill/>
          <a:ln>
            <a:noFill/>
          </a:ln>
        </p:spPr>
      </p:pic>
      <p:pic>
        <p:nvPicPr>
          <p:cNvPr id="2" name="Picture 1" descr="Blue text on a white background&#10;&#10;Description automatically generated">
            <a:extLst>
              <a:ext uri="{FF2B5EF4-FFF2-40B4-BE49-F238E27FC236}">
                <a16:creationId xmlns:a16="http://schemas.microsoft.com/office/drawing/2014/main" id="{0AC16702-379A-6E6A-95A6-77B3B6570DB0}"/>
              </a:ext>
            </a:extLst>
          </p:cNvPr>
          <p:cNvPicPr>
            <a:picLocks noChangeAspect="1"/>
          </p:cNvPicPr>
          <p:nvPr/>
        </p:nvPicPr>
        <p:blipFill>
          <a:blip r:embed="rId7"/>
          <a:stretch>
            <a:fillRect/>
          </a:stretch>
        </p:blipFill>
        <p:spPr>
          <a:xfrm>
            <a:off x="2890312" y="9377969"/>
            <a:ext cx="2160232" cy="45320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2"/>
                                        </p:tgtEl>
                                        <p:attrNameLst>
                                          <p:attrName>style.visibility</p:attrName>
                                        </p:attrNameLst>
                                      </p:cBhvr>
                                      <p:to>
                                        <p:strVal val="visible"/>
                                      </p:to>
                                    </p:set>
                                    <p:animEffect transition="in" filter="fade">
                                      <p:cBhvr>
                                        <p:cTn id="7" dur="1"/>
                                        <p:tgtEl>
                                          <p:spTgt spid="3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381"/>
        <p:cNvGrpSpPr/>
        <p:nvPr/>
      </p:nvGrpSpPr>
      <p:grpSpPr>
        <a:xfrm>
          <a:off x="0" y="0"/>
          <a:ext cx="0" cy="0"/>
          <a:chOff x="0" y="0"/>
          <a:chExt cx="0" cy="0"/>
        </a:xfrm>
      </p:grpSpPr>
      <p:sp>
        <p:nvSpPr>
          <p:cNvPr id="382" name="Google Shape;382;p15"/>
          <p:cNvSpPr/>
          <p:nvPr/>
        </p:nvSpPr>
        <p:spPr>
          <a:xfrm>
            <a:off x="17044742" y="-150232"/>
            <a:ext cx="1246758" cy="8963824"/>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3" name="Google Shape;383;p15"/>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4" name="Google Shape;384;p15"/>
          <p:cNvSpPr txBox="1"/>
          <p:nvPr/>
        </p:nvSpPr>
        <p:spPr>
          <a:xfrm>
            <a:off x="793856" y="776393"/>
            <a:ext cx="12181388" cy="1997085"/>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None/>
            </a:pPr>
            <a:r>
              <a:rPr lang="en-GB" sz="6999">
                <a:solidFill>
                  <a:srgbClr val="033C5B"/>
                </a:solidFill>
                <a:latin typeface="Arial"/>
                <a:ea typeface="Arial"/>
                <a:cs typeface="Arial"/>
                <a:sym typeface="Arial"/>
              </a:rPr>
              <a:t>Technologie als Instrument für die Ausrichtung der Industrie</a:t>
            </a:r>
            <a:endParaRPr sz="6999">
              <a:solidFill>
                <a:srgbClr val="033C5B"/>
              </a:solidFill>
              <a:latin typeface="Arial"/>
              <a:ea typeface="Arial"/>
              <a:cs typeface="Arial"/>
              <a:sym typeface="Arial"/>
            </a:endParaRPr>
          </a:p>
        </p:txBody>
      </p:sp>
      <p:sp>
        <p:nvSpPr>
          <p:cNvPr id="385" name="Google Shape;385;p15"/>
          <p:cNvSpPr/>
          <p:nvPr/>
        </p:nvSpPr>
        <p:spPr>
          <a:xfrm>
            <a:off x="16826047" y="607663"/>
            <a:ext cx="842075" cy="842075"/>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6" name="Google Shape;386;p15"/>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7" name="Google Shape;387;p15"/>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9" name="Google Shape;389;p15"/>
          <p:cNvSpPr txBox="1"/>
          <p:nvPr/>
        </p:nvSpPr>
        <p:spPr>
          <a:xfrm>
            <a:off x="5150666" y="9207911"/>
            <a:ext cx="10227062" cy="759119"/>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GB" sz="1400">
                <a:solidFill>
                  <a:srgbClr val="121212"/>
                </a:solidFill>
                <a:latin typeface="Arial"/>
                <a:ea typeface="Arial"/>
                <a:cs typeface="Arial"/>
                <a:sym typeface="Arial"/>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a:p>
        </p:txBody>
      </p:sp>
      <p:pic>
        <p:nvPicPr>
          <p:cNvPr id="390" name="Google Shape;390;p15"/>
          <p:cNvPicPr preferRelativeResize="0"/>
          <p:nvPr/>
        </p:nvPicPr>
        <p:blipFill rotWithShape="1">
          <a:blip r:embed="rId4">
            <a:alphaModFix/>
          </a:blip>
          <a:srcRect/>
          <a:stretch/>
        </p:blipFill>
        <p:spPr>
          <a:xfrm>
            <a:off x="15697200" y="9183021"/>
            <a:ext cx="1727565" cy="628205"/>
          </a:xfrm>
          <a:prstGeom prst="rect">
            <a:avLst/>
          </a:prstGeom>
          <a:noFill/>
          <a:ln>
            <a:noFill/>
          </a:ln>
        </p:spPr>
      </p:pic>
      <p:grpSp>
        <p:nvGrpSpPr>
          <p:cNvPr id="391" name="Google Shape;391;p15"/>
          <p:cNvGrpSpPr/>
          <p:nvPr/>
        </p:nvGrpSpPr>
        <p:grpSpPr>
          <a:xfrm>
            <a:off x="1144842" y="3555765"/>
            <a:ext cx="15330217" cy="4401609"/>
            <a:chOff x="350986" y="803832"/>
            <a:chExt cx="15330217" cy="4401609"/>
          </a:xfrm>
        </p:grpSpPr>
        <p:sp>
          <p:nvSpPr>
            <p:cNvPr id="392" name="Google Shape;392;p15"/>
            <p:cNvSpPr/>
            <p:nvPr/>
          </p:nvSpPr>
          <p:spPr>
            <a:xfrm>
              <a:off x="875441" y="803832"/>
              <a:ext cx="1640602" cy="1640602"/>
            </a:xfrm>
            <a:prstGeom prst="ellipse">
              <a:avLst/>
            </a:prstGeom>
            <a:solidFill>
              <a:srgbClr val="FBDC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15"/>
            <p:cNvSpPr/>
            <p:nvPr/>
          </p:nvSpPr>
          <p:spPr>
            <a:xfrm>
              <a:off x="1225077" y="1153468"/>
              <a:ext cx="941329" cy="941329"/>
            </a:xfrm>
            <a:prstGeom prst="rect">
              <a:avLst/>
            </a:prstGeom>
            <a:blipFill rotWithShape="1">
              <a:blip r:embed="rId5">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15"/>
            <p:cNvSpPr/>
            <p:nvPr/>
          </p:nvSpPr>
          <p:spPr>
            <a:xfrm>
              <a:off x="350986" y="2955441"/>
              <a:ext cx="2689511" cy="225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15"/>
            <p:cNvSpPr txBox="1"/>
            <p:nvPr/>
          </p:nvSpPr>
          <p:spPr>
            <a:xfrm>
              <a:off x="350986" y="2955441"/>
              <a:ext cx="2689511" cy="22500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dk1"/>
                </a:buClr>
                <a:buSzPts val="1600"/>
                <a:buFont typeface="Calibri"/>
                <a:buNone/>
              </a:pPr>
              <a:r>
                <a:rPr lang="en-GB" sz="1600" b="1" cap="none">
                  <a:solidFill>
                    <a:schemeClr val="dk1"/>
                  </a:solidFill>
                  <a:latin typeface="Calibri"/>
                  <a:ea typeface="Calibri"/>
                  <a:cs typeface="Calibri"/>
                  <a:sym typeface="Calibri"/>
                </a:rPr>
                <a:t>VERKNÜPFUNG VON AKADEMISCHEN UND INDUSTRIELLEN PRAKTIKEN</a:t>
              </a:r>
              <a:r>
                <a:rPr lang="en-GB" sz="1600" cap="none">
                  <a:solidFill>
                    <a:schemeClr val="dk1"/>
                  </a:solidFill>
                  <a:latin typeface="Calibri"/>
                  <a:ea typeface="Calibri"/>
                  <a:cs typeface="Calibri"/>
                  <a:sym typeface="Calibri"/>
                </a:rPr>
                <a:t>: TECHNOLOGIEN WIE SIMULATIONEN UND PROJEKTMANAGEMENT-SOFTWARE HELFEN DABEI, DIE ERFAHRUNGEN IM KLASSENZIMMER MIT DEN REALEN ERWARTUNGEN DER INDUSTRIE IN EINKLANG ZU BRINGEN.</a:t>
              </a:r>
              <a:endParaRPr sz="1600">
                <a:solidFill>
                  <a:schemeClr val="dk1"/>
                </a:solidFill>
                <a:latin typeface="Calibri"/>
                <a:ea typeface="Calibri"/>
                <a:cs typeface="Calibri"/>
                <a:sym typeface="Calibri"/>
              </a:endParaRPr>
            </a:p>
          </p:txBody>
        </p:sp>
        <p:sp>
          <p:nvSpPr>
            <p:cNvPr id="396" name="Google Shape;396;p15"/>
            <p:cNvSpPr/>
            <p:nvPr/>
          </p:nvSpPr>
          <p:spPr>
            <a:xfrm>
              <a:off x="4035617" y="803832"/>
              <a:ext cx="1640602" cy="1640602"/>
            </a:xfrm>
            <a:prstGeom prst="ellipse">
              <a:avLst/>
            </a:prstGeom>
            <a:solidFill>
              <a:srgbClr val="FBDC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15"/>
            <p:cNvSpPr/>
            <p:nvPr/>
          </p:nvSpPr>
          <p:spPr>
            <a:xfrm>
              <a:off x="4385254" y="1153468"/>
              <a:ext cx="941329" cy="941329"/>
            </a:xfrm>
            <a:prstGeom prst="rect">
              <a:avLst/>
            </a:prstGeom>
            <a:blipFill rotWithShape="1">
              <a:blip r:embed="rId6">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15"/>
            <p:cNvSpPr/>
            <p:nvPr/>
          </p:nvSpPr>
          <p:spPr>
            <a:xfrm>
              <a:off x="3511163" y="2955441"/>
              <a:ext cx="2689511" cy="225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15"/>
            <p:cNvSpPr txBox="1"/>
            <p:nvPr/>
          </p:nvSpPr>
          <p:spPr>
            <a:xfrm>
              <a:off x="3511163" y="2955441"/>
              <a:ext cx="2689511" cy="22500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dk1"/>
                </a:buClr>
                <a:buSzPts val="1600"/>
                <a:buFont typeface="Calibri"/>
                <a:buNone/>
              </a:pPr>
              <a:r>
                <a:rPr lang="en-GB" sz="1600" b="1" cap="none">
                  <a:solidFill>
                    <a:schemeClr val="dk1"/>
                  </a:solidFill>
                  <a:latin typeface="Calibri"/>
                  <a:ea typeface="Calibri"/>
                  <a:cs typeface="Calibri"/>
                  <a:sym typeface="Calibri"/>
                </a:rPr>
                <a:t>ECHTZEIT-FEEDBACK AUS DER INDUSTRIE</a:t>
              </a:r>
              <a:r>
                <a:rPr lang="en-GB" sz="1600" cap="none">
                  <a:solidFill>
                    <a:schemeClr val="dk1"/>
                  </a:solidFill>
                  <a:latin typeface="Calibri"/>
                  <a:ea typeface="Calibri"/>
                  <a:cs typeface="Calibri"/>
                  <a:sym typeface="Calibri"/>
                </a:rPr>
                <a:t>: NUTZEN SIE DIGITALE PLATTFORMEN, UM STUDENTEN MIT FACHLEUTEN AUS DER INDUSTRIE IN KONTAKT ZU BRINGEN, DAMIT SIE ALS MENTOREN FUNGIEREN UND FEEDBACK GEBEN KÖNNEN.</a:t>
              </a:r>
              <a:endParaRPr sz="1600">
                <a:solidFill>
                  <a:schemeClr val="dk1"/>
                </a:solidFill>
                <a:latin typeface="Calibri"/>
                <a:ea typeface="Calibri"/>
                <a:cs typeface="Calibri"/>
                <a:sym typeface="Calibri"/>
              </a:endParaRPr>
            </a:p>
          </p:txBody>
        </p:sp>
        <p:sp>
          <p:nvSpPr>
            <p:cNvPr id="400" name="Google Shape;400;p15"/>
            <p:cNvSpPr/>
            <p:nvPr/>
          </p:nvSpPr>
          <p:spPr>
            <a:xfrm>
              <a:off x="7195794" y="803832"/>
              <a:ext cx="1640602" cy="1640602"/>
            </a:xfrm>
            <a:prstGeom prst="ellipse">
              <a:avLst/>
            </a:prstGeom>
            <a:solidFill>
              <a:srgbClr val="FBDC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15"/>
            <p:cNvSpPr/>
            <p:nvPr/>
          </p:nvSpPr>
          <p:spPr>
            <a:xfrm>
              <a:off x="7545430" y="1153468"/>
              <a:ext cx="941329" cy="941329"/>
            </a:xfrm>
            <a:prstGeom prst="rect">
              <a:avLst/>
            </a:prstGeom>
            <a:blipFill rotWithShape="1">
              <a:blip r:embed="rId7">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15"/>
            <p:cNvSpPr/>
            <p:nvPr/>
          </p:nvSpPr>
          <p:spPr>
            <a:xfrm>
              <a:off x="6671339" y="2955441"/>
              <a:ext cx="2689511" cy="225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15"/>
            <p:cNvSpPr txBox="1"/>
            <p:nvPr/>
          </p:nvSpPr>
          <p:spPr>
            <a:xfrm>
              <a:off x="6671339" y="2955441"/>
              <a:ext cx="2689511" cy="22500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dk1"/>
                </a:buClr>
                <a:buSzPts val="1600"/>
                <a:buFont typeface="Calibri"/>
                <a:buNone/>
              </a:pPr>
              <a:r>
                <a:rPr lang="en-GB" sz="1600" b="1" cap="none">
                  <a:solidFill>
                    <a:schemeClr val="dk1"/>
                  </a:solidFill>
                  <a:latin typeface="Calibri"/>
                  <a:ea typeface="Calibri"/>
                  <a:cs typeface="Calibri"/>
                  <a:sym typeface="Calibri"/>
                </a:rPr>
                <a:t>VERBESSERUNG DER BERUFSVORBEREITUNG</a:t>
              </a:r>
              <a:r>
                <a:rPr lang="en-GB" sz="1600" cap="none">
                  <a:solidFill>
                    <a:schemeClr val="dk1"/>
                  </a:solidFill>
                  <a:latin typeface="Calibri"/>
                  <a:ea typeface="Calibri"/>
                  <a:cs typeface="Calibri"/>
                  <a:sym typeface="Calibri"/>
                </a:rPr>
                <a:t>: EINBINDUNG VON BRANCHENÜBLICHEN TECHNOLOGISCHEN WERKZEUGEN IN DEN UNTERRICHT, UM DIE SCHÜLER MIT DEN WERKZEUGEN VERTRAUT ZU MACHEN, DENEN SIE IM BERUFSLEBEN BEGEGNEN WERDEN.</a:t>
              </a:r>
              <a:endParaRPr sz="1600">
                <a:solidFill>
                  <a:schemeClr val="dk1"/>
                </a:solidFill>
                <a:latin typeface="Calibri"/>
                <a:ea typeface="Calibri"/>
                <a:cs typeface="Calibri"/>
                <a:sym typeface="Calibri"/>
              </a:endParaRPr>
            </a:p>
          </p:txBody>
        </p:sp>
        <p:sp>
          <p:nvSpPr>
            <p:cNvPr id="404" name="Google Shape;404;p15"/>
            <p:cNvSpPr/>
            <p:nvPr/>
          </p:nvSpPr>
          <p:spPr>
            <a:xfrm>
              <a:off x="10355970" y="803832"/>
              <a:ext cx="1640602" cy="1640602"/>
            </a:xfrm>
            <a:prstGeom prst="ellipse">
              <a:avLst/>
            </a:prstGeom>
            <a:solidFill>
              <a:srgbClr val="FBDC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15"/>
            <p:cNvSpPr/>
            <p:nvPr/>
          </p:nvSpPr>
          <p:spPr>
            <a:xfrm>
              <a:off x="10705607" y="1153468"/>
              <a:ext cx="941329" cy="941329"/>
            </a:xfrm>
            <a:prstGeom prst="rect">
              <a:avLst/>
            </a:prstGeom>
            <a:blipFill rotWithShape="1">
              <a:blip r:embed="rId8">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15"/>
            <p:cNvSpPr/>
            <p:nvPr/>
          </p:nvSpPr>
          <p:spPr>
            <a:xfrm>
              <a:off x="9831516" y="2955441"/>
              <a:ext cx="2689511" cy="225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15"/>
            <p:cNvSpPr txBox="1"/>
            <p:nvPr/>
          </p:nvSpPr>
          <p:spPr>
            <a:xfrm>
              <a:off x="9831516" y="2955441"/>
              <a:ext cx="2689511" cy="22500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dk1"/>
                </a:buClr>
                <a:buSzPts val="1600"/>
                <a:buFont typeface="Calibri"/>
                <a:buNone/>
              </a:pPr>
              <a:r>
                <a:rPr lang="en-GB" sz="1600" b="1" cap="none">
                  <a:solidFill>
                    <a:schemeClr val="dk1"/>
                  </a:solidFill>
                  <a:latin typeface="Calibri"/>
                  <a:ea typeface="Calibri"/>
                  <a:cs typeface="Calibri"/>
                  <a:sym typeface="Calibri"/>
                </a:rPr>
                <a:t>KONTINUIERLICHER KOMPETENZERWERB</a:t>
              </a:r>
              <a:r>
                <a:rPr lang="en-GB" sz="1600" cap="none">
                  <a:solidFill>
                    <a:schemeClr val="dk1"/>
                  </a:solidFill>
                  <a:latin typeface="Calibri"/>
                  <a:ea typeface="Calibri"/>
                  <a:cs typeface="Calibri"/>
                  <a:sym typeface="Calibri"/>
                </a:rPr>
                <a:t>: NUTZUNG VON ONLINE-LERNPLATTFORMEN FÜR AKTUELLE SCHULUNGEN UND ZERTIFIZIERUNGEN, DIE VON BRANCHENPARTNERN ANERKANNT UND GESCHÄTZT WERDEN.</a:t>
              </a:r>
              <a:endParaRPr sz="1600">
                <a:solidFill>
                  <a:schemeClr val="dk1"/>
                </a:solidFill>
                <a:latin typeface="Calibri"/>
                <a:ea typeface="Calibri"/>
                <a:cs typeface="Calibri"/>
                <a:sym typeface="Calibri"/>
              </a:endParaRPr>
            </a:p>
          </p:txBody>
        </p:sp>
        <p:sp>
          <p:nvSpPr>
            <p:cNvPr id="408" name="Google Shape;408;p15"/>
            <p:cNvSpPr/>
            <p:nvPr/>
          </p:nvSpPr>
          <p:spPr>
            <a:xfrm>
              <a:off x="13516147" y="803832"/>
              <a:ext cx="1640602" cy="1640602"/>
            </a:xfrm>
            <a:prstGeom prst="ellipse">
              <a:avLst/>
            </a:prstGeom>
            <a:solidFill>
              <a:srgbClr val="FBDC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15"/>
            <p:cNvSpPr/>
            <p:nvPr/>
          </p:nvSpPr>
          <p:spPr>
            <a:xfrm>
              <a:off x="13865783" y="1153468"/>
              <a:ext cx="941329" cy="941329"/>
            </a:xfrm>
            <a:prstGeom prst="rect">
              <a:avLst/>
            </a:prstGeom>
            <a:blipFill rotWithShape="1">
              <a:blip r:embed="rId9">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15"/>
            <p:cNvSpPr/>
            <p:nvPr/>
          </p:nvSpPr>
          <p:spPr>
            <a:xfrm>
              <a:off x="12991692" y="2955441"/>
              <a:ext cx="2689511" cy="225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15"/>
            <p:cNvSpPr txBox="1"/>
            <p:nvPr/>
          </p:nvSpPr>
          <p:spPr>
            <a:xfrm>
              <a:off x="12991692" y="2955441"/>
              <a:ext cx="2689511" cy="22500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dk1"/>
                </a:buClr>
                <a:buSzPts val="1600"/>
                <a:buFont typeface="Calibri"/>
                <a:buNone/>
              </a:pPr>
              <a:r>
                <a:rPr lang="en-GB" sz="1600" b="1" cap="none">
                  <a:solidFill>
                    <a:schemeClr val="dk1"/>
                  </a:solidFill>
                  <a:latin typeface="Calibri"/>
                  <a:ea typeface="Calibri"/>
                  <a:cs typeface="Calibri"/>
                  <a:sym typeface="Calibri"/>
                </a:rPr>
                <a:t>DATENGESTEUERTE LEHRPLANENTWICKLUNG</a:t>
              </a:r>
              <a:r>
                <a:rPr lang="en-GB" sz="1600" cap="none">
                  <a:solidFill>
                    <a:schemeClr val="dk1"/>
                  </a:solidFill>
                  <a:latin typeface="Calibri"/>
                  <a:ea typeface="Calibri"/>
                  <a:cs typeface="Calibri"/>
                  <a:sym typeface="Calibri"/>
                </a:rPr>
                <a:t>: ANWENDUNG VON DATENANALYSEN, UM DEN LEHRPLAN FÜR DAS VETERINÄRWESEN AUF DIE SICH ENTWICKELNDEN BEDÜRFNISSE DES ARBEITSMARKTES ABZUSTIMMEN UND SICH AN DIE VON DEN ARBEITSMARKTINFORMATIONSSYSTEMEN AUFGEZEIGTEN TRENDS ANZUPASSEN.</a:t>
              </a:r>
              <a:endParaRPr sz="1600">
                <a:solidFill>
                  <a:schemeClr val="dk1"/>
                </a:solidFill>
                <a:latin typeface="Calibri"/>
                <a:ea typeface="Calibri"/>
                <a:cs typeface="Calibri"/>
                <a:sym typeface="Calibri"/>
              </a:endParaRPr>
            </a:p>
          </p:txBody>
        </p:sp>
      </p:grpSp>
      <p:pic>
        <p:nvPicPr>
          <p:cNvPr id="2" name="Picture 1" descr="Blue text on a white background&#10;&#10;Description automatically generated">
            <a:extLst>
              <a:ext uri="{FF2B5EF4-FFF2-40B4-BE49-F238E27FC236}">
                <a16:creationId xmlns:a16="http://schemas.microsoft.com/office/drawing/2014/main" id="{593D831B-4BF1-3D6F-DF41-267276ACDDF8}"/>
              </a:ext>
            </a:extLst>
          </p:cNvPr>
          <p:cNvPicPr>
            <a:picLocks noChangeAspect="1"/>
          </p:cNvPicPr>
          <p:nvPr/>
        </p:nvPicPr>
        <p:blipFill>
          <a:blip r:embed="rId10"/>
          <a:stretch>
            <a:fillRect/>
          </a:stretch>
        </p:blipFill>
        <p:spPr>
          <a:xfrm>
            <a:off x="2890312" y="9377969"/>
            <a:ext cx="2160232" cy="453206"/>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415"/>
        <p:cNvGrpSpPr/>
        <p:nvPr/>
      </p:nvGrpSpPr>
      <p:grpSpPr>
        <a:xfrm>
          <a:off x="0" y="0"/>
          <a:ext cx="0" cy="0"/>
          <a:chOff x="0" y="0"/>
          <a:chExt cx="0" cy="0"/>
        </a:xfrm>
      </p:grpSpPr>
      <p:sp>
        <p:nvSpPr>
          <p:cNvPr id="416" name="Google Shape;416;p16"/>
          <p:cNvSpPr/>
          <p:nvPr/>
        </p:nvSpPr>
        <p:spPr>
          <a:xfrm>
            <a:off x="17044742" y="-150232"/>
            <a:ext cx="1246758" cy="8963824"/>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7" name="Google Shape;417;p16"/>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8" name="Google Shape;418;p16"/>
          <p:cNvSpPr txBox="1"/>
          <p:nvPr/>
        </p:nvSpPr>
        <p:spPr>
          <a:xfrm>
            <a:off x="793855" y="776393"/>
            <a:ext cx="15408813" cy="812530"/>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None/>
            </a:pPr>
            <a:r>
              <a:rPr lang="en-GB" sz="4800" b="1" dirty="0" err="1">
                <a:solidFill>
                  <a:srgbClr val="033C5B"/>
                </a:solidFill>
                <a:latin typeface="Arial"/>
                <a:ea typeface="Arial"/>
                <a:cs typeface="Arial"/>
                <a:sym typeface="Arial"/>
              </a:rPr>
              <a:t>Einführung</a:t>
            </a:r>
            <a:r>
              <a:rPr lang="en-GB" sz="4800" b="1" dirty="0">
                <a:solidFill>
                  <a:srgbClr val="033C5B"/>
                </a:solidFill>
                <a:latin typeface="Arial"/>
                <a:ea typeface="Arial"/>
                <a:cs typeface="Arial"/>
                <a:sym typeface="Arial"/>
              </a:rPr>
              <a:t> von Technologie in die </a:t>
            </a:r>
            <a:r>
              <a:rPr lang="en-GB" sz="4800" b="1" dirty="0" err="1">
                <a:solidFill>
                  <a:srgbClr val="033C5B"/>
                </a:solidFill>
                <a:latin typeface="Arial"/>
                <a:ea typeface="Arial"/>
                <a:cs typeface="Arial"/>
                <a:sym typeface="Arial"/>
              </a:rPr>
              <a:t>Berufsbildung</a:t>
            </a:r>
            <a:endParaRPr sz="4800" b="1" dirty="0">
              <a:solidFill>
                <a:srgbClr val="033C5B"/>
              </a:solidFill>
              <a:latin typeface="Arial"/>
              <a:ea typeface="Arial"/>
              <a:cs typeface="Arial"/>
              <a:sym typeface="Arial"/>
            </a:endParaRPr>
          </a:p>
        </p:txBody>
      </p:sp>
      <p:sp>
        <p:nvSpPr>
          <p:cNvPr id="419" name="Google Shape;419;p16"/>
          <p:cNvSpPr/>
          <p:nvPr/>
        </p:nvSpPr>
        <p:spPr>
          <a:xfrm>
            <a:off x="16826047" y="607663"/>
            <a:ext cx="842075" cy="842075"/>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0" name="Google Shape;420;p16"/>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421" name="Google Shape;421;p16"/>
          <p:cNvPicPr preferRelativeResize="0"/>
          <p:nvPr/>
        </p:nvPicPr>
        <p:blipFill rotWithShape="1">
          <a:blip r:embed="rId3">
            <a:alphaModFix/>
          </a:blip>
          <a:srcRect/>
          <a:stretch/>
        </p:blipFill>
        <p:spPr>
          <a:xfrm>
            <a:off x="9505239" y="2340963"/>
            <a:ext cx="4697495" cy="5411275"/>
          </a:xfrm>
          <a:prstGeom prst="rect">
            <a:avLst/>
          </a:prstGeom>
          <a:solidFill>
            <a:srgbClr val="ECECEC"/>
          </a:solidFill>
          <a:ln w="190500" cap="rnd" cmpd="sng">
            <a:solidFill>
              <a:srgbClr val="244061"/>
            </a:solidFill>
            <a:prstDash val="solid"/>
            <a:round/>
            <a:headEnd type="none" w="sm" len="sm"/>
            <a:tailEnd type="none" w="sm" len="sm"/>
          </a:ln>
          <a:effectLst>
            <a:outerShdw blurRad="50000" algn="tl" rotWithShape="0">
              <a:srgbClr val="000000">
                <a:alpha val="40784"/>
              </a:srgbClr>
            </a:outerShdw>
          </a:effectLst>
        </p:spPr>
      </p:pic>
      <p:pic>
        <p:nvPicPr>
          <p:cNvPr id="422" name="Google Shape;422;p16"/>
          <p:cNvPicPr preferRelativeResize="0"/>
          <p:nvPr/>
        </p:nvPicPr>
        <p:blipFill rotWithShape="1">
          <a:blip r:embed="rId4">
            <a:alphaModFix/>
          </a:blip>
          <a:srcRect/>
          <a:stretch/>
        </p:blipFill>
        <p:spPr>
          <a:xfrm>
            <a:off x="3068164" y="2041873"/>
            <a:ext cx="4218485" cy="6009453"/>
          </a:xfrm>
          <a:prstGeom prst="rect">
            <a:avLst/>
          </a:prstGeom>
          <a:solidFill>
            <a:srgbClr val="ECECEC"/>
          </a:solidFill>
          <a:ln w="190500" cap="rnd" cmpd="sng">
            <a:solidFill>
              <a:srgbClr val="244061"/>
            </a:solidFill>
            <a:prstDash val="solid"/>
            <a:round/>
            <a:headEnd type="none" w="sm" len="sm"/>
            <a:tailEnd type="none" w="sm" len="sm"/>
          </a:ln>
          <a:effectLst>
            <a:outerShdw blurRad="50000" algn="tl" rotWithShape="0">
              <a:srgbClr val="000000">
                <a:alpha val="40784"/>
              </a:srgbClr>
            </a:outerShdw>
          </a:effectLst>
        </p:spPr>
      </p:pic>
      <p:sp>
        <p:nvSpPr>
          <p:cNvPr id="423" name="Google Shape;423;p16"/>
          <p:cNvSpPr txBox="1"/>
          <p:nvPr/>
        </p:nvSpPr>
        <p:spPr>
          <a:xfrm>
            <a:off x="2920593" y="8220040"/>
            <a:ext cx="914400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i="1">
                <a:solidFill>
                  <a:schemeClr val="dk1"/>
                </a:solidFill>
                <a:latin typeface="Calibri"/>
                <a:ea typeface="Calibri"/>
                <a:cs typeface="Calibri"/>
                <a:sym typeface="Calibri"/>
              </a:rPr>
              <a:t>Quelle: </a:t>
            </a:r>
            <a:r>
              <a:rPr lang="en-GB" sz="1200" i="1" u="sng">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https:</a:t>
            </a:r>
            <a:r>
              <a:rPr lang="en-GB" sz="1200" i="1">
                <a:solidFill>
                  <a:schemeClr val="dk1"/>
                </a:solidFill>
                <a:latin typeface="Calibri"/>
                <a:ea typeface="Calibri"/>
                <a:cs typeface="Calibri"/>
                <a:sym typeface="Calibri"/>
              </a:rPr>
              <a:t>//ec.europa.eu/social/BlobServlet?docId=23274&amp;langId=en </a:t>
            </a:r>
            <a:endParaRPr sz="1200" i="1">
              <a:solidFill>
                <a:schemeClr val="dk1"/>
              </a:solidFill>
              <a:latin typeface="Calibri"/>
              <a:ea typeface="Calibri"/>
              <a:cs typeface="Calibri"/>
              <a:sym typeface="Calibri"/>
            </a:endParaRPr>
          </a:p>
        </p:txBody>
      </p:sp>
      <p:sp>
        <p:nvSpPr>
          <p:cNvPr id="424" name="Google Shape;424;p16"/>
          <p:cNvSpPr txBox="1"/>
          <p:nvPr/>
        </p:nvSpPr>
        <p:spPr>
          <a:xfrm>
            <a:off x="9513200" y="7866645"/>
            <a:ext cx="914400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i="1">
                <a:solidFill>
                  <a:schemeClr val="dk1"/>
                </a:solidFill>
                <a:latin typeface="Calibri"/>
                <a:ea typeface="Calibri"/>
                <a:cs typeface="Calibri"/>
                <a:sym typeface="Calibri"/>
              </a:rPr>
              <a:t>Quelle: </a:t>
            </a:r>
            <a:r>
              <a:rPr lang="en-GB" sz="1200" i="1" u="sng">
                <a:solidFill>
                  <a:schemeClr val="dk1"/>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https:</a:t>
            </a:r>
            <a:r>
              <a:rPr lang="en-GB" sz="1200" i="1">
                <a:solidFill>
                  <a:schemeClr val="dk1"/>
                </a:solidFill>
                <a:latin typeface="Calibri"/>
                <a:ea typeface="Calibri"/>
                <a:cs typeface="Calibri"/>
                <a:sym typeface="Calibri"/>
              </a:rPr>
              <a:t>//unevoc.unesco.org/pub/innovating_tvet_framework.pdf </a:t>
            </a:r>
            <a:endParaRPr sz="1200" i="1">
              <a:solidFill>
                <a:schemeClr val="dk1"/>
              </a:solidFill>
              <a:latin typeface="Calibri"/>
              <a:ea typeface="Calibri"/>
              <a:cs typeface="Calibri"/>
              <a:sym typeface="Calibri"/>
            </a:endParaRPr>
          </a:p>
        </p:txBody>
      </p:sp>
      <p:sp>
        <p:nvSpPr>
          <p:cNvPr id="425" name="Google Shape;425;p16"/>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7">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7" name="Google Shape;427;p16"/>
          <p:cNvSpPr txBox="1"/>
          <p:nvPr/>
        </p:nvSpPr>
        <p:spPr>
          <a:xfrm>
            <a:off x="5150666" y="9207911"/>
            <a:ext cx="10227062" cy="759119"/>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GB" sz="1400">
                <a:solidFill>
                  <a:srgbClr val="121212"/>
                </a:solidFill>
                <a:latin typeface="Arial"/>
                <a:ea typeface="Arial"/>
                <a:cs typeface="Arial"/>
                <a:sym typeface="Arial"/>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a:p>
        </p:txBody>
      </p:sp>
      <p:pic>
        <p:nvPicPr>
          <p:cNvPr id="428" name="Google Shape;428;p16"/>
          <p:cNvPicPr preferRelativeResize="0"/>
          <p:nvPr/>
        </p:nvPicPr>
        <p:blipFill rotWithShape="1">
          <a:blip r:embed="rId8">
            <a:alphaModFix/>
          </a:blip>
          <a:srcRect/>
          <a:stretch/>
        </p:blipFill>
        <p:spPr>
          <a:xfrm>
            <a:off x="15697200" y="9183021"/>
            <a:ext cx="1727565" cy="628205"/>
          </a:xfrm>
          <a:prstGeom prst="rect">
            <a:avLst/>
          </a:prstGeom>
          <a:noFill/>
          <a:ln>
            <a:noFill/>
          </a:ln>
        </p:spPr>
      </p:pic>
      <p:pic>
        <p:nvPicPr>
          <p:cNvPr id="2" name="Picture 1" descr="Blue text on a white background&#10;&#10;Description automatically generated">
            <a:extLst>
              <a:ext uri="{FF2B5EF4-FFF2-40B4-BE49-F238E27FC236}">
                <a16:creationId xmlns:a16="http://schemas.microsoft.com/office/drawing/2014/main" id="{DE03715D-695C-66AB-D2CB-364729B9DE1D}"/>
              </a:ext>
            </a:extLst>
          </p:cNvPr>
          <p:cNvPicPr>
            <a:picLocks noChangeAspect="1"/>
          </p:cNvPicPr>
          <p:nvPr/>
        </p:nvPicPr>
        <p:blipFill>
          <a:blip r:embed="rId9"/>
          <a:stretch>
            <a:fillRect/>
          </a:stretch>
        </p:blipFill>
        <p:spPr>
          <a:xfrm>
            <a:off x="2890312" y="9377969"/>
            <a:ext cx="2160232" cy="453206"/>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432"/>
        <p:cNvGrpSpPr/>
        <p:nvPr/>
      </p:nvGrpSpPr>
      <p:grpSpPr>
        <a:xfrm>
          <a:off x="0" y="0"/>
          <a:ext cx="0" cy="0"/>
          <a:chOff x="0" y="0"/>
          <a:chExt cx="0" cy="0"/>
        </a:xfrm>
      </p:grpSpPr>
      <p:sp>
        <p:nvSpPr>
          <p:cNvPr id="433" name="Google Shape;433;p17"/>
          <p:cNvSpPr/>
          <p:nvPr/>
        </p:nvSpPr>
        <p:spPr>
          <a:xfrm>
            <a:off x="17044742" y="-150232"/>
            <a:ext cx="1246758" cy="8963824"/>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4" name="Google Shape;434;p17"/>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5" name="Google Shape;435;p17"/>
          <p:cNvSpPr txBox="1"/>
          <p:nvPr/>
        </p:nvSpPr>
        <p:spPr>
          <a:xfrm>
            <a:off x="793856" y="776393"/>
            <a:ext cx="12181388" cy="1625060"/>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None/>
            </a:pPr>
            <a:r>
              <a:rPr lang="en-GB" sz="4800" dirty="0">
                <a:solidFill>
                  <a:srgbClr val="033C5B"/>
                </a:solidFill>
                <a:latin typeface="Arial"/>
                <a:ea typeface="Arial"/>
                <a:cs typeface="Arial"/>
                <a:sym typeface="Arial"/>
              </a:rPr>
              <a:t>Technologie in der </a:t>
            </a:r>
            <a:r>
              <a:rPr lang="en-GB" sz="4800" dirty="0" err="1">
                <a:solidFill>
                  <a:srgbClr val="033C5B"/>
                </a:solidFill>
                <a:latin typeface="Arial"/>
                <a:ea typeface="Arial"/>
                <a:cs typeface="Arial"/>
                <a:sym typeface="Arial"/>
              </a:rPr>
              <a:t>Berufsbildung</a:t>
            </a:r>
            <a:r>
              <a:rPr lang="en-GB" sz="4800" dirty="0">
                <a:solidFill>
                  <a:srgbClr val="033C5B"/>
                </a:solidFill>
                <a:latin typeface="Arial"/>
                <a:ea typeface="Arial"/>
                <a:cs typeface="Arial"/>
                <a:sym typeface="Arial"/>
              </a:rPr>
              <a:t> </a:t>
            </a:r>
            <a:r>
              <a:rPr lang="en-GB" sz="4800" dirty="0" err="1">
                <a:solidFill>
                  <a:srgbClr val="033C5B"/>
                </a:solidFill>
                <a:latin typeface="Arial"/>
                <a:ea typeface="Arial"/>
                <a:cs typeface="Arial"/>
                <a:sym typeface="Arial"/>
              </a:rPr>
              <a:t>einführen</a:t>
            </a:r>
            <a:r>
              <a:rPr lang="en-GB" sz="4800" dirty="0">
                <a:solidFill>
                  <a:srgbClr val="033C5B"/>
                </a:solidFill>
                <a:latin typeface="Arial"/>
                <a:ea typeface="Arial"/>
                <a:cs typeface="Arial"/>
                <a:sym typeface="Arial"/>
              </a:rPr>
              <a:t> - WIE?</a:t>
            </a:r>
            <a:endParaRPr sz="4800" dirty="0">
              <a:solidFill>
                <a:srgbClr val="033C5B"/>
              </a:solidFill>
              <a:latin typeface="Arial"/>
              <a:ea typeface="Arial"/>
              <a:cs typeface="Arial"/>
              <a:sym typeface="Arial"/>
            </a:endParaRPr>
          </a:p>
        </p:txBody>
      </p:sp>
      <p:sp>
        <p:nvSpPr>
          <p:cNvPr id="436" name="Google Shape;436;p17"/>
          <p:cNvSpPr/>
          <p:nvPr/>
        </p:nvSpPr>
        <p:spPr>
          <a:xfrm>
            <a:off x="16826047" y="607663"/>
            <a:ext cx="842075" cy="842075"/>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7" name="Google Shape;437;p17"/>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8" name="Google Shape;438;p17"/>
          <p:cNvSpPr txBox="1"/>
          <p:nvPr/>
        </p:nvSpPr>
        <p:spPr>
          <a:xfrm>
            <a:off x="793856" y="2780867"/>
            <a:ext cx="15465917" cy="4787016"/>
          </a:xfrm>
          <a:prstGeom prst="rect">
            <a:avLst/>
          </a:prstGeom>
          <a:noFill/>
          <a:ln>
            <a:noFill/>
          </a:ln>
        </p:spPr>
        <p:txBody>
          <a:bodyPr spcFirstLastPara="1" wrap="square" lIns="0" tIns="0" rIns="0" bIns="0" anchor="t" anchorCtr="0">
            <a:spAutoFit/>
          </a:bodyPr>
          <a:lstStyle/>
          <a:p>
            <a:pPr marL="742950" marR="0" lvl="0" indent="-742950" algn="l" rtl="0">
              <a:lnSpc>
                <a:spcPct val="101083"/>
              </a:lnSpc>
              <a:spcBef>
                <a:spcPts val="0"/>
              </a:spcBef>
              <a:spcAft>
                <a:spcPts val="0"/>
              </a:spcAft>
              <a:buClr>
                <a:srgbClr val="121212"/>
              </a:buClr>
              <a:buSzPts val="3600"/>
              <a:buFont typeface="Calibri"/>
              <a:buAutoNum type="arabicPeriod"/>
            </a:pPr>
            <a:r>
              <a:rPr lang="en-GB" sz="2800" b="1" dirty="0" err="1">
                <a:solidFill>
                  <a:srgbClr val="121212"/>
                </a:solidFill>
                <a:latin typeface="Arial"/>
                <a:ea typeface="Arial"/>
                <a:cs typeface="Arial"/>
                <a:sym typeface="Arial"/>
              </a:rPr>
              <a:t>Bewertung</a:t>
            </a:r>
            <a:r>
              <a:rPr lang="en-GB" sz="2800" b="1" dirty="0">
                <a:solidFill>
                  <a:srgbClr val="121212"/>
                </a:solidFill>
                <a:latin typeface="Arial"/>
                <a:ea typeface="Arial"/>
                <a:cs typeface="Arial"/>
                <a:sym typeface="Arial"/>
              </a:rPr>
              <a:t> und </a:t>
            </a:r>
            <a:r>
              <a:rPr lang="en-GB" sz="2800" b="1" dirty="0" err="1">
                <a:solidFill>
                  <a:srgbClr val="121212"/>
                </a:solidFill>
                <a:latin typeface="Arial"/>
                <a:ea typeface="Arial"/>
                <a:cs typeface="Arial"/>
                <a:sym typeface="Arial"/>
              </a:rPr>
              <a:t>Planung</a:t>
            </a:r>
            <a:endParaRPr sz="2800" dirty="0"/>
          </a:p>
          <a:p>
            <a:pPr marL="1028700" marR="0" lvl="1" indent="-571500" algn="l" rtl="0">
              <a:lnSpc>
                <a:spcPct val="101083"/>
              </a:lnSpc>
              <a:spcBef>
                <a:spcPts val="0"/>
              </a:spcBef>
              <a:spcAft>
                <a:spcPts val="0"/>
              </a:spcAft>
              <a:buClr>
                <a:srgbClr val="121212"/>
              </a:buClr>
              <a:buSzPts val="3600"/>
              <a:buFont typeface="Arial"/>
              <a:buChar char="•"/>
            </a:pPr>
            <a:r>
              <a:rPr lang="en-GB" sz="2800" b="0" i="0" u="none" strike="noStrike" cap="none" dirty="0" err="1">
                <a:solidFill>
                  <a:srgbClr val="121212"/>
                </a:solidFill>
                <a:latin typeface="Arial"/>
                <a:ea typeface="Arial"/>
                <a:cs typeface="Arial"/>
                <a:sym typeface="Arial"/>
              </a:rPr>
              <a:t>Durchführung</a:t>
            </a:r>
            <a:r>
              <a:rPr lang="en-GB" sz="2800" b="0" i="0" u="none" strike="noStrike" cap="none" dirty="0">
                <a:solidFill>
                  <a:srgbClr val="121212"/>
                </a:solidFill>
                <a:latin typeface="Arial"/>
                <a:ea typeface="Arial"/>
                <a:cs typeface="Arial"/>
                <a:sym typeface="Arial"/>
              </a:rPr>
              <a:t> </a:t>
            </a:r>
            <a:r>
              <a:rPr lang="en-GB" sz="2800" b="0" i="0" u="none" strike="noStrike" cap="none" dirty="0" err="1">
                <a:solidFill>
                  <a:srgbClr val="121212"/>
                </a:solidFill>
                <a:latin typeface="Arial"/>
                <a:ea typeface="Arial"/>
                <a:cs typeface="Arial"/>
                <a:sym typeface="Arial"/>
              </a:rPr>
              <a:t>einer</a:t>
            </a:r>
            <a:r>
              <a:rPr lang="en-GB" sz="2800" b="0" i="0" u="none" strike="noStrike" cap="none" dirty="0">
                <a:solidFill>
                  <a:srgbClr val="121212"/>
                </a:solidFill>
                <a:latin typeface="Arial"/>
                <a:ea typeface="Arial"/>
                <a:cs typeface="Arial"/>
                <a:sym typeface="Arial"/>
              </a:rPr>
              <a:t> </a:t>
            </a:r>
            <a:r>
              <a:rPr lang="en-GB" sz="2800" b="0" i="0" u="none" strike="noStrike" cap="none" dirty="0" err="1">
                <a:solidFill>
                  <a:srgbClr val="121212"/>
                </a:solidFill>
                <a:latin typeface="Arial"/>
                <a:ea typeface="Arial"/>
                <a:cs typeface="Arial"/>
                <a:sym typeface="Arial"/>
              </a:rPr>
              <a:t>umfassenden</a:t>
            </a:r>
            <a:r>
              <a:rPr lang="en-GB" sz="2800" b="0" i="0" u="none" strike="noStrike" cap="none" dirty="0">
                <a:solidFill>
                  <a:srgbClr val="121212"/>
                </a:solidFill>
                <a:latin typeface="Arial"/>
                <a:ea typeface="Arial"/>
                <a:cs typeface="Arial"/>
                <a:sym typeface="Arial"/>
              </a:rPr>
              <a:t> </a:t>
            </a:r>
            <a:r>
              <a:rPr lang="en-GB" sz="2800" b="0" i="0" u="none" strike="noStrike" cap="none" dirty="0" err="1">
                <a:solidFill>
                  <a:srgbClr val="121212"/>
                </a:solidFill>
                <a:latin typeface="Arial"/>
                <a:ea typeface="Arial"/>
                <a:cs typeface="Arial"/>
                <a:sym typeface="Arial"/>
              </a:rPr>
              <a:t>Bedarfsanalyse</a:t>
            </a:r>
            <a:r>
              <a:rPr lang="en-GB" sz="2800" b="0" i="0" u="none" strike="noStrike" cap="none" dirty="0">
                <a:solidFill>
                  <a:srgbClr val="121212"/>
                </a:solidFill>
                <a:latin typeface="Arial"/>
                <a:ea typeface="Arial"/>
                <a:cs typeface="Arial"/>
                <a:sym typeface="Arial"/>
              </a:rPr>
              <a:t>: </a:t>
            </a:r>
            <a:r>
              <a:rPr lang="en-GB" sz="2800" b="0" i="0" u="none" strike="noStrike" cap="none" dirty="0" err="1">
                <a:solidFill>
                  <a:srgbClr val="121212"/>
                </a:solidFill>
                <a:latin typeface="Arial"/>
                <a:ea typeface="Arial"/>
                <a:cs typeface="Arial"/>
                <a:sym typeface="Arial"/>
              </a:rPr>
              <a:t>Ermitteln</a:t>
            </a:r>
            <a:r>
              <a:rPr lang="en-GB" sz="2800" b="0" i="0" u="none" strike="noStrike" cap="none" dirty="0">
                <a:solidFill>
                  <a:srgbClr val="121212"/>
                </a:solidFill>
                <a:latin typeface="Arial"/>
                <a:ea typeface="Arial"/>
                <a:cs typeface="Arial"/>
                <a:sym typeface="Arial"/>
              </a:rPr>
              <a:t> Sie </a:t>
            </a:r>
            <a:r>
              <a:rPr lang="en-GB" sz="2800" b="0" i="0" u="none" strike="noStrike" cap="none" dirty="0" err="1">
                <a:solidFill>
                  <a:srgbClr val="121212"/>
                </a:solidFill>
                <a:latin typeface="Arial"/>
                <a:ea typeface="Arial"/>
                <a:cs typeface="Arial"/>
                <a:sym typeface="Arial"/>
              </a:rPr>
              <a:t>gemeinsam</a:t>
            </a:r>
            <a:r>
              <a:rPr lang="en-GB" sz="2800" b="0" i="0" u="none" strike="noStrike" cap="none" dirty="0">
                <a:solidFill>
                  <a:srgbClr val="121212"/>
                </a:solidFill>
                <a:latin typeface="Arial"/>
                <a:ea typeface="Arial"/>
                <a:cs typeface="Arial"/>
                <a:sym typeface="Arial"/>
              </a:rPr>
              <a:t> </a:t>
            </a:r>
            <a:r>
              <a:rPr lang="en-GB" sz="2800" b="0" i="0" u="none" strike="noStrike" cap="none" dirty="0" err="1">
                <a:solidFill>
                  <a:srgbClr val="121212"/>
                </a:solidFill>
                <a:latin typeface="Arial"/>
                <a:ea typeface="Arial"/>
                <a:cs typeface="Arial"/>
                <a:sym typeface="Arial"/>
              </a:rPr>
              <a:t>mit</a:t>
            </a:r>
            <a:r>
              <a:rPr lang="en-GB" sz="2800" b="0" i="0" u="none" strike="noStrike" cap="none" dirty="0">
                <a:solidFill>
                  <a:srgbClr val="121212"/>
                </a:solidFill>
                <a:latin typeface="Arial"/>
                <a:ea typeface="Arial"/>
                <a:cs typeface="Arial"/>
                <a:sym typeface="Arial"/>
              </a:rPr>
              <a:t> den </a:t>
            </a:r>
            <a:r>
              <a:rPr lang="en-GB" sz="2800" b="0" i="0" u="none" strike="noStrike" cap="none" dirty="0" err="1">
                <a:solidFill>
                  <a:srgbClr val="121212"/>
                </a:solidFill>
                <a:latin typeface="Arial"/>
                <a:ea typeface="Arial"/>
                <a:cs typeface="Arial"/>
                <a:sym typeface="Arial"/>
              </a:rPr>
              <a:t>Beteiligten</a:t>
            </a:r>
            <a:r>
              <a:rPr lang="en-GB" sz="2800" b="0" i="0" u="none" strike="noStrike" cap="none" dirty="0">
                <a:solidFill>
                  <a:srgbClr val="121212"/>
                </a:solidFill>
                <a:latin typeface="Arial"/>
                <a:ea typeface="Arial"/>
                <a:cs typeface="Arial"/>
                <a:sym typeface="Arial"/>
              </a:rPr>
              <a:t> die </a:t>
            </a:r>
            <a:r>
              <a:rPr lang="en-GB" sz="2800" b="0" i="0" u="none" strike="noStrike" cap="none" dirty="0" err="1">
                <a:solidFill>
                  <a:srgbClr val="121212"/>
                </a:solidFill>
                <a:latin typeface="Arial"/>
                <a:ea typeface="Arial"/>
                <a:cs typeface="Arial"/>
                <a:sym typeface="Arial"/>
              </a:rPr>
              <a:t>aktuellen</a:t>
            </a:r>
            <a:r>
              <a:rPr lang="en-GB" sz="2800" b="0" i="0" u="none" strike="noStrike" cap="none" dirty="0">
                <a:solidFill>
                  <a:srgbClr val="121212"/>
                </a:solidFill>
                <a:latin typeface="Arial"/>
                <a:ea typeface="Arial"/>
                <a:cs typeface="Arial"/>
                <a:sym typeface="Arial"/>
              </a:rPr>
              <a:t> </a:t>
            </a:r>
            <a:r>
              <a:rPr lang="en-GB" sz="2800" b="0" i="0" u="none" strike="noStrike" cap="none" dirty="0" err="1">
                <a:solidFill>
                  <a:srgbClr val="121212"/>
                </a:solidFill>
                <a:latin typeface="Arial"/>
                <a:ea typeface="Arial"/>
                <a:cs typeface="Arial"/>
                <a:sym typeface="Arial"/>
              </a:rPr>
              <a:t>Ressourcen</a:t>
            </a:r>
            <a:r>
              <a:rPr lang="en-GB" sz="2800" b="0" i="0" u="none" strike="noStrike" cap="none" dirty="0">
                <a:solidFill>
                  <a:srgbClr val="121212"/>
                </a:solidFill>
                <a:latin typeface="Arial"/>
                <a:ea typeface="Arial"/>
                <a:cs typeface="Arial"/>
                <a:sym typeface="Arial"/>
              </a:rPr>
              <a:t> und den </a:t>
            </a:r>
            <a:r>
              <a:rPr lang="en-GB" sz="2800" b="0" i="0" u="none" strike="noStrike" cap="none" dirty="0" err="1">
                <a:solidFill>
                  <a:srgbClr val="121212"/>
                </a:solidFill>
                <a:latin typeface="Arial"/>
                <a:ea typeface="Arial"/>
                <a:cs typeface="Arial"/>
                <a:sym typeface="Arial"/>
              </a:rPr>
              <a:t>technologischen</a:t>
            </a:r>
            <a:r>
              <a:rPr lang="en-GB" sz="2800" b="0" i="0" u="none" strike="noStrike" cap="none" dirty="0">
                <a:solidFill>
                  <a:srgbClr val="121212"/>
                </a:solidFill>
                <a:latin typeface="Arial"/>
                <a:ea typeface="Arial"/>
                <a:cs typeface="Arial"/>
                <a:sym typeface="Arial"/>
              </a:rPr>
              <a:t> </a:t>
            </a:r>
            <a:r>
              <a:rPr lang="en-GB" sz="2800" b="0" i="0" u="none" strike="noStrike" cap="none" dirty="0" err="1">
                <a:solidFill>
                  <a:srgbClr val="121212"/>
                </a:solidFill>
                <a:latin typeface="Arial"/>
                <a:ea typeface="Arial"/>
                <a:cs typeface="Arial"/>
                <a:sym typeface="Arial"/>
              </a:rPr>
              <a:t>Bedarf</a:t>
            </a:r>
            <a:r>
              <a:rPr lang="en-GB" sz="2800" b="0" i="0" u="none" strike="noStrike" cap="none" dirty="0">
                <a:solidFill>
                  <a:srgbClr val="121212"/>
                </a:solidFill>
                <a:latin typeface="Arial"/>
                <a:ea typeface="Arial"/>
                <a:cs typeface="Arial"/>
                <a:sym typeface="Arial"/>
              </a:rPr>
              <a:t> der </a:t>
            </a:r>
            <a:r>
              <a:rPr lang="en-GB" sz="2800" b="0" i="0" u="none" strike="noStrike" cap="none" dirty="0" err="1">
                <a:solidFill>
                  <a:srgbClr val="121212"/>
                </a:solidFill>
                <a:latin typeface="Arial"/>
                <a:ea typeface="Arial"/>
                <a:cs typeface="Arial"/>
                <a:sym typeface="Arial"/>
              </a:rPr>
              <a:t>Berufsbildungsgemeinschaft</a:t>
            </a:r>
            <a:r>
              <a:rPr lang="en-GB" sz="2800" b="0" i="0" u="none" strike="noStrike" cap="none" dirty="0">
                <a:solidFill>
                  <a:srgbClr val="121212"/>
                </a:solidFill>
                <a:latin typeface="Arial"/>
                <a:ea typeface="Arial"/>
                <a:cs typeface="Arial"/>
                <a:sym typeface="Arial"/>
              </a:rPr>
              <a:t>.</a:t>
            </a:r>
            <a:endParaRPr sz="2800" dirty="0"/>
          </a:p>
          <a:p>
            <a:pPr marL="1028700" marR="0" lvl="1" indent="-571500" algn="l" rtl="0">
              <a:lnSpc>
                <a:spcPct val="101083"/>
              </a:lnSpc>
              <a:spcBef>
                <a:spcPts val="0"/>
              </a:spcBef>
              <a:spcAft>
                <a:spcPts val="0"/>
              </a:spcAft>
              <a:buClr>
                <a:srgbClr val="121212"/>
              </a:buClr>
              <a:buSzPts val="3600"/>
              <a:buFont typeface="Arial"/>
              <a:buChar char="•"/>
            </a:pPr>
            <a:r>
              <a:rPr lang="en-GB" sz="2800" b="0" i="0" u="none" strike="noStrike" cap="none" dirty="0" err="1">
                <a:solidFill>
                  <a:srgbClr val="121212"/>
                </a:solidFill>
                <a:latin typeface="Arial"/>
                <a:ea typeface="Arial"/>
                <a:cs typeface="Arial"/>
                <a:sym typeface="Arial"/>
              </a:rPr>
              <a:t>Identifizieren</a:t>
            </a:r>
            <a:r>
              <a:rPr lang="en-GB" sz="2800" b="0" i="0" u="none" strike="noStrike" cap="none" dirty="0">
                <a:solidFill>
                  <a:srgbClr val="121212"/>
                </a:solidFill>
                <a:latin typeface="Arial"/>
                <a:ea typeface="Arial"/>
                <a:cs typeface="Arial"/>
                <a:sym typeface="Arial"/>
              </a:rPr>
              <a:t> Sie </a:t>
            </a:r>
            <a:r>
              <a:rPr lang="en-GB" sz="2800" b="0" i="0" u="none" strike="noStrike" cap="none" dirty="0" err="1">
                <a:solidFill>
                  <a:srgbClr val="121212"/>
                </a:solidFill>
                <a:latin typeface="Arial"/>
                <a:ea typeface="Arial"/>
                <a:cs typeface="Arial"/>
                <a:sym typeface="Arial"/>
              </a:rPr>
              <a:t>Integrationsziele</a:t>
            </a:r>
            <a:r>
              <a:rPr lang="en-GB" sz="2800" b="0" i="0" u="none" strike="noStrike" cap="none" dirty="0">
                <a:solidFill>
                  <a:srgbClr val="121212"/>
                </a:solidFill>
                <a:latin typeface="Arial"/>
                <a:ea typeface="Arial"/>
                <a:cs typeface="Arial"/>
                <a:sym typeface="Arial"/>
              </a:rPr>
              <a:t>: </a:t>
            </a:r>
            <a:r>
              <a:rPr lang="en-GB" sz="2800" b="0" i="0" u="none" strike="noStrike" cap="none" dirty="0" err="1">
                <a:solidFill>
                  <a:srgbClr val="121212"/>
                </a:solidFill>
                <a:latin typeface="Arial"/>
                <a:ea typeface="Arial"/>
                <a:cs typeface="Arial"/>
                <a:sym typeface="Arial"/>
              </a:rPr>
              <a:t>Legen</a:t>
            </a:r>
            <a:r>
              <a:rPr lang="en-GB" sz="2800" b="0" i="0" u="none" strike="noStrike" cap="none" dirty="0">
                <a:solidFill>
                  <a:srgbClr val="121212"/>
                </a:solidFill>
                <a:latin typeface="Arial"/>
                <a:ea typeface="Arial"/>
                <a:cs typeface="Arial"/>
                <a:sym typeface="Arial"/>
              </a:rPr>
              <a:t> Sie </a:t>
            </a:r>
            <a:r>
              <a:rPr lang="en-GB" sz="2800" b="0" i="0" u="none" strike="noStrike" cap="none" dirty="0" err="1">
                <a:solidFill>
                  <a:srgbClr val="121212"/>
                </a:solidFill>
                <a:latin typeface="Arial"/>
                <a:ea typeface="Arial"/>
                <a:cs typeface="Arial"/>
                <a:sym typeface="Arial"/>
              </a:rPr>
              <a:t>klare</a:t>
            </a:r>
            <a:r>
              <a:rPr lang="en-GB" sz="2800" b="0" i="0" u="none" strike="noStrike" cap="none" dirty="0">
                <a:solidFill>
                  <a:srgbClr val="121212"/>
                </a:solidFill>
                <a:latin typeface="Arial"/>
                <a:ea typeface="Arial"/>
                <a:cs typeface="Arial"/>
                <a:sym typeface="Arial"/>
              </a:rPr>
              <a:t>, </a:t>
            </a:r>
            <a:r>
              <a:rPr lang="en-GB" sz="2800" b="0" i="0" u="none" strike="noStrike" cap="none" dirty="0" err="1">
                <a:solidFill>
                  <a:srgbClr val="121212"/>
                </a:solidFill>
                <a:latin typeface="Arial"/>
                <a:ea typeface="Arial"/>
                <a:cs typeface="Arial"/>
                <a:sym typeface="Arial"/>
              </a:rPr>
              <a:t>messbare</a:t>
            </a:r>
            <a:r>
              <a:rPr lang="en-GB" sz="2800" b="0" i="0" u="none" strike="noStrike" cap="none" dirty="0">
                <a:solidFill>
                  <a:srgbClr val="121212"/>
                </a:solidFill>
                <a:latin typeface="Arial"/>
                <a:ea typeface="Arial"/>
                <a:cs typeface="Arial"/>
                <a:sym typeface="Arial"/>
              </a:rPr>
              <a:t> </a:t>
            </a:r>
            <a:r>
              <a:rPr lang="en-GB" sz="2800" b="0" i="0" u="none" strike="noStrike" cap="none" dirty="0" err="1">
                <a:solidFill>
                  <a:srgbClr val="121212"/>
                </a:solidFill>
                <a:latin typeface="Arial"/>
                <a:ea typeface="Arial"/>
                <a:cs typeface="Arial"/>
                <a:sym typeface="Arial"/>
              </a:rPr>
              <a:t>Ziele</a:t>
            </a:r>
            <a:r>
              <a:rPr lang="en-GB" sz="2800" b="0" i="0" u="none" strike="noStrike" cap="none" dirty="0">
                <a:solidFill>
                  <a:srgbClr val="121212"/>
                </a:solidFill>
                <a:latin typeface="Arial"/>
                <a:ea typeface="Arial"/>
                <a:cs typeface="Arial"/>
                <a:sym typeface="Arial"/>
              </a:rPr>
              <a:t> fest, </a:t>
            </a:r>
            <a:r>
              <a:rPr lang="en-GB" sz="2800" b="0" i="0" u="none" strike="noStrike" cap="none" dirty="0" err="1">
                <a:solidFill>
                  <a:srgbClr val="121212"/>
                </a:solidFill>
                <a:latin typeface="Arial"/>
                <a:ea typeface="Arial"/>
                <a:cs typeface="Arial"/>
                <a:sym typeface="Arial"/>
              </a:rPr>
              <a:t>wie</a:t>
            </a:r>
            <a:r>
              <a:rPr lang="en-GB" sz="2800" b="0" i="0" u="none" strike="noStrike" cap="none" dirty="0">
                <a:solidFill>
                  <a:srgbClr val="121212"/>
                </a:solidFill>
                <a:latin typeface="Arial"/>
                <a:ea typeface="Arial"/>
                <a:cs typeface="Arial"/>
                <a:sym typeface="Arial"/>
              </a:rPr>
              <a:t> die Technologie den </a:t>
            </a:r>
            <a:r>
              <a:rPr lang="en-GB" sz="2800" b="0" i="0" u="none" strike="noStrike" cap="none" dirty="0" err="1">
                <a:solidFill>
                  <a:srgbClr val="121212"/>
                </a:solidFill>
                <a:latin typeface="Arial"/>
                <a:ea typeface="Arial"/>
                <a:cs typeface="Arial"/>
                <a:sym typeface="Arial"/>
              </a:rPr>
              <a:t>Lehrplan</a:t>
            </a:r>
            <a:r>
              <a:rPr lang="en-GB" sz="2800" b="0" i="0" u="none" strike="noStrike" cap="none" dirty="0">
                <a:solidFill>
                  <a:srgbClr val="121212"/>
                </a:solidFill>
                <a:latin typeface="Arial"/>
                <a:ea typeface="Arial"/>
                <a:cs typeface="Arial"/>
                <a:sym typeface="Arial"/>
              </a:rPr>
              <a:t> </a:t>
            </a:r>
            <a:r>
              <a:rPr lang="en-GB" sz="2800" b="0" i="0" u="none" strike="noStrike" cap="none" dirty="0" err="1">
                <a:solidFill>
                  <a:srgbClr val="121212"/>
                </a:solidFill>
                <a:latin typeface="Arial"/>
                <a:ea typeface="Arial"/>
                <a:cs typeface="Arial"/>
                <a:sym typeface="Arial"/>
              </a:rPr>
              <a:t>unterstützen</a:t>
            </a:r>
            <a:r>
              <a:rPr lang="en-GB" sz="2800" b="0" i="0" u="none" strike="noStrike" cap="none" dirty="0">
                <a:solidFill>
                  <a:srgbClr val="121212"/>
                </a:solidFill>
                <a:latin typeface="Arial"/>
                <a:ea typeface="Arial"/>
                <a:cs typeface="Arial"/>
                <a:sym typeface="Arial"/>
              </a:rPr>
              <a:t> und die </a:t>
            </a:r>
            <a:r>
              <a:rPr lang="en-GB" sz="2800" b="0" i="0" u="none" strike="noStrike" cap="none" dirty="0" err="1">
                <a:solidFill>
                  <a:srgbClr val="121212"/>
                </a:solidFill>
                <a:latin typeface="Arial"/>
                <a:ea typeface="Arial"/>
                <a:cs typeface="Arial"/>
                <a:sym typeface="Arial"/>
              </a:rPr>
              <a:t>Lernergebnisse</a:t>
            </a:r>
            <a:r>
              <a:rPr lang="en-GB" sz="2800" b="0" i="0" u="none" strike="noStrike" cap="none" dirty="0">
                <a:solidFill>
                  <a:srgbClr val="121212"/>
                </a:solidFill>
                <a:latin typeface="Arial"/>
                <a:ea typeface="Arial"/>
                <a:cs typeface="Arial"/>
                <a:sym typeface="Arial"/>
              </a:rPr>
              <a:t> </a:t>
            </a:r>
            <a:r>
              <a:rPr lang="en-GB" sz="2800" b="0" i="0" u="none" strike="noStrike" cap="none" dirty="0" err="1">
                <a:solidFill>
                  <a:srgbClr val="121212"/>
                </a:solidFill>
                <a:latin typeface="Arial"/>
                <a:ea typeface="Arial"/>
                <a:cs typeface="Arial"/>
                <a:sym typeface="Arial"/>
              </a:rPr>
              <a:t>verbessern</a:t>
            </a:r>
            <a:r>
              <a:rPr lang="en-GB" sz="2800" b="0" i="0" u="none" strike="noStrike" cap="none" dirty="0">
                <a:solidFill>
                  <a:srgbClr val="121212"/>
                </a:solidFill>
                <a:latin typeface="Arial"/>
                <a:ea typeface="Arial"/>
                <a:cs typeface="Arial"/>
                <a:sym typeface="Arial"/>
              </a:rPr>
              <a:t> </a:t>
            </a:r>
            <a:r>
              <a:rPr lang="en-GB" sz="2800" b="0" i="0" u="none" strike="noStrike" cap="none" dirty="0" err="1">
                <a:solidFill>
                  <a:srgbClr val="121212"/>
                </a:solidFill>
                <a:latin typeface="Arial"/>
                <a:ea typeface="Arial"/>
                <a:cs typeface="Arial"/>
                <a:sym typeface="Arial"/>
              </a:rPr>
              <a:t>soll</a:t>
            </a:r>
            <a:r>
              <a:rPr lang="en-GB" sz="2800" b="0" i="0" u="none" strike="noStrike" cap="none" dirty="0">
                <a:solidFill>
                  <a:srgbClr val="121212"/>
                </a:solidFill>
                <a:latin typeface="Arial"/>
                <a:ea typeface="Arial"/>
                <a:cs typeface="Arial"/>
                <a:sym typeface="Arial"/>
              </a:rPr>
              <a:t>.</a:t>
            </a:r>
            <a:endParaRPr sz="2800" dirty="0"/>
          </a:p>
          <a:p>
            <a:pPr marL="0" marR="0" lvl="0" indent="0" algn="l" rtl="0">
              <a:lnSpc>
                <a:spcPct val="101083"/>
              </a:lnSpc>
              <a:spcBef>
                <a:spcPts val="0"/>
              </a:spcBef>
              <a:spcAft>
                <a:spcPts val="0"/>
              </a:spcAft>
              <a:buNone/>
            </a:pPr>
            <a:r>
              <a:rPr lang="en-GB" sz="2800" b="1" dirty="0">
                <a:solidFill>
                  <a:srgbClr val="121212"/>
                </a:solidFill>
                <a:latin typeface="Arial"/>
                <a:ea typeface="Arial"/>
                <a:cs typeface="Arial"/>
                <a:sym typeface="Arial"/>
              </a:rPr>
              <a:t>2. </a:t>
            </a:r>
            <a:r>
              <a:rPr lang="en-GB" sz="2800" b="1" dirty="0" err="1">
                <a:solidFill>
                  <a:srgbClr val="121212"/>
                </a:solidFill>
                <a:latin typeface="Arial"/>
                <a:ea typeface="Arial"/>
                <a:cs typeface="Arial"/>
                <a:sym typeface="Arial"/>
              </a:rPr>
              <a:t>Auswahl</a:t>
            </a:r>
            <a:r>
              <a:rPr lang="en-GB" sz="2800" b="1" dirty="0">
                <a:solidFill>
                  <a:srgbClr val="121212"/>
                </a:solidFill>
                <a:latin typeface="Arial"/>
                <a:ea typeface="Arial"/>
                <a:cs typeface="Arial"/>
                <a:sym typeface="Arial"/>
              </a:rPr>
              <a:t> &amp; </a:t>
            </a:r>
            <a:r>
              <a:rPr lang="en-GB" sz="2800" b="1" dirty="0" err="1">
                <a:solidFill>
                  <a:srgbClr val="121212"/>
                </a:solidFill>
                <a:latin typeface="Arial"/>
                <a:ea typeface="Arial"/>
                <a:cs typeface="Arial"/>
                <a:sym typeface="Arial"/>
              </a:rPr>
              <a:t>Akquisition</a:t>
            </a:r>
            <a:r>
              <a:rPr lang="en-GB" sz="2800" b="1" dirty="0">
                <a:solidFill>
                  <a:srgbClr val="121212"/>
                </a:solidFill>
                <a:latin typeface="Arial"/>
                <a:ea typeface="Arial"/>
                <a:cs typeface="Arial"/>
                <a:sym typeface="Arial"/>
              </a:rPr>
              <a:t>:</a:t>
            </a:r>
            <a:endParaRPr sz="2800" dirty="0"/>
          </a:p>
          <a:p>
            <a:pPr marL="1028700" marR="0" lvl="1" indent="-571500" algn="l" rtl="0">
              <a:lnSpc>
                <a:spcPct val="101083"/>
              </a:lnSpc>
              <a:spcBef>
                <a:spcPts val="0"/>
              </a:spcBef>
              <a:spcAft>
                <a:spcPts val="0"/>
              </a:spcAft>
              <a:buClr>
                <a:srgbClr val="121212"/>
              </a:buClr>
              <a:buSzPts val="3600"/>
              <a:buFont typeface="Arial"/>
              <a:buChar char="•"/>
            </a:pPr>
            <a:r>
              <a:rPr lang="en-GB" sz="2800" b="0" i="0" u="none" strike="noStrike" cap="none" dirty="0">
                <a:solidFill>
                  <a:srgbClr val="121212"/>
                </a:solidFill>
                <a:latin typeface="Arial"/>
                <a:ea typeface="Arial"/>
                <a:cs typeface="Arial"/>
                <a:sym typeface="Arial"/>
              </a:rPr>
              <a:t>Recherche und </a:t>
            </a:r>
            <a:r>
              <a:rPr lang="en-GB" sz="2800" b="0" i="0" u="none" strike="noStrike" cap="none" dirty="0" err="1">
                <a:solidFill>
                  <a:srgbClr val="121212"/>
                </a:solidFill>
                <a:latin typeface="Arial"/>
                <a:ea typeface="Arial"/>
                <a:cs typeface="Arial"/>
                <a:sym typeface="Arial"/>
              </a:rPr>
              <a:t>Auswahl</a:t>
            </a:r>
            <a:r>
              <a:rPr lang="en-GB" sz="2800" b="0" i="0" u="none" strike="noStrike" cap="none" dirty="0">
                <a:solidFill>
                  <a:srgbClr val="121212"/>
                </a:solidFill>
                <a:latin typeface="Arial"/>
                <a:ea typeface="Arial"/>
                <a:cs typeface="Arial"/>
                <a:sym typeface="Arial"/>
              </a:rPr>
              <a:t> </a:t>
            </a:r>
            <a:r>
              <a:rPr lang="en-GB" sz="2800" b="0" i="0" u="none" strike="noStrike" cap="none" dirty="0" err="1">
                <a:solidFill>
                  <a:srgbClr val="121212"/>
                </a:solidFill>
                <a:latin typeface="Arial"/>
                <a:ea typeface="Arial"/>
                <a:cs typeface="Arial"/>
                <a:sym typeface="Arial"/>
              </a:rPr>
              <a:t>geeigneter</a:t>
            </a:r>
            <a:r>
              <a:rPr lang="en-GB" sz="2800" b="0" i="0" u="none" strike="noStrike" cap="none" dirty="0">
                <a:solidFill>
                  <a:srgbClr val="121212"/>
                </a:solidFill>
                <a:latin typeface="Arial"/>
                <a:ea typeface="Arial"/>
                <a:cs typeface="Arial"/>
                <a:sym typeface="Arial"/>
              </a:rPr>
              <a:t> </a:t>
            </a:r>
            <a:r>
              <a:rPr lang="en-GB" sz="2800" b="0" i="0" u="none" strike="noStrike" cap="none" dirty="0" err="1">
                <a:solidFill>
                  <a:srgbClr val="121212"/>
                </a:solidFill>
                <a:latin typeface="Arial"/>
                <a:ea typeface="Arial"/>
                <a:cs typeface="Arial"/>
                <a:sym typeface="Arial"/>
              </a:rPr>
              <a:t>Werkzeuge</a:t>
            </a:r>
            <a:r>
              <a:rPr lang="en-GB" sz="2800" b="0" i="0" u="none" strike="noStrike" cap="none" dirty="0">
                <a:solidFill>
                  <a:srgbClr val="121212"/>
                </a:solidFill>
                <a:latin typeface="Arial"/>
                <a:ea typeface="Arial"/>
                <a:cs typeface="Arial"/>
                <a:sym typeface="Arial"/>
              </a:rPr>
              <a:t>: </a:t>
            </a:r>
            <a:r>
              <a:rPr lang="en-GB" sz="2800" b="0" i="0" u="none" strike="noStrike" cap="none" dirty="0" err="1">
                <a:solidFill>
                  <a:srgbClr val="121212"/>
                </a:solidFill>
                <a:latin typeface="Arial"/>
                <a:ea typeface="Arial"/>
                <a:cs typeface="Arial"/>
                <a:sym typeface="Arial"/>
              </a:rPr>
              <a:t>Wählen</a:t>
            </a:r>
            <a:r>
              <a:rPr lang="en-GB" sz="2800" b="0" i="0" u="none" strike="noStrike" cap="none" dirty="0">
                <a:solidFill>
                  <a:srgbClr val="121212"/>
                </a:solidFill>
                <a:latin typeface="Arial"/>
                <a:ea typeface="Arial"/>
                <a:cs typeface="Arial"/>
                <a:sym typeface="Arial"/>
              </a:rPr>
              <a:t> Sie </a:t>
            </a:r>
            <a:r>
              <a:rPr lang="en-GB" sz="2800" b="0" i="0" u="none" strike="noStrike" cap="none" dirty="0" err="1">
                <a:solidFill>
                  <a:srgbClr val="121212"/>
                </a:solidFill>
                <a:latin typeface="Arial"/>
                <a:ea typeface="Arial"/>
                <a:cs typeface="Arial"/>
                <a:sym typeface="Arial"/>
              </a:rPr>
              <a:t>Technologien</a:t>
            </a:r>
            <a:r>
              <a:rPr lang="en-GB" sz="2800" b="0" i="0" u="none" strike="noStrike" cap="none" dirty="0">
                <a:solidFill>
                  <a:srgbClr val="121212"/>
                </a:solidFill>
                <a:latin typeface="Arial"/>
                <a:ea typeface="Arial"/>
                <a:cs typeface="Arial"/>
                <a:sym typeface="Arial"/>
              </a:rPr>
              <a:t>, die </a:t>
            </a:r>
            <a:r>
              <a:rPr lang="en-GB" sz="2800" b="0" i="0" u="none" strike="noStrike" cap="none" dirty="0" err="1">
                <a:solidFill>
                  <a:srgbClr val="121212"/>
                </a:solidFill>
                <a:latin typeface="Arial"/>
                <a:ea typeface="Arial"/>
                <a:cs typeface="Arial"/>
                <a:sym typeface="Arial"/>
              </a:rPr>
              <a:t>nicht</a:t>
            </a:r>
            <a:r>
              <a:rPr lang="en-GB" sz="2800" b="0" i="0" u="none" strike="noStrike" cap="none" dirty="0">
                <a:solidFill>
                  <a:srgbClr val="121212"/>
                </a:solidFill>
                <a:latin typeface="Arial"/>
                <a:ea typeface="Arial"/>
                <a:cs typeface="Arial"/>
                <a:sym typeface="Arial"/>
              </a:rPr>
              <a:t> </a:t>
            </a:r>
            <a:r>
              <a:rPr lang="en-GB" sz="2800" b="0" i="0" u="none" strike="noStrike" cap="none" dirty="0" err="1">
                <a:solidFill>
                  <a:srgbClr val="121212"/>
                </a:solidFill>
                <a:latin typeface="Arial"/>
                <a:ea typeface="Arial"/>
                <a:cs typeface="Arial"/>
                <a:sym typeface="Arial"/>
              </a:rPr>
              <a:t>nur</a:t>
            </a:r>
            <a:r>
              <a:rPr lang="en-GB" sz="2800" b="0" i="0" u="none" strike="noStrike" cap="none" dirty="0">
                <a:solidFill>
                  <a:srgbClr val="121212"/>
                </a:solidFill>
                <a:latin typeface="Arial"/>
                <a:ea typeface="Arial"/>
                <a:cs typeface="Arial"/>
                <a:sym typeface="Arial"/>
              </a:rPr>
              <a:t> </a:t>
            </a:r>
            <a:r>
              <a:rPr lang="en-GB" sz="2800" b="0" i="0" u="none" strike="noStrike" cap="none" dirty="0" err="1">
                <a:solidFill>
                  <a:srgbClr val="121212"/>
                </a:solidFill>
                <a:latin typeface="Arial"/>
                <a:ea typeface="Arial"/>
                <a:cs typeface="Arial"/>
                <a:sym typeface="Arial"/>
              </a:rPr>
              <a:t>pädagogisch</a:t>
            </a:r>
            <a:r>
              <a:rPr lang="en-GB" sz="2800" b="0" i="0" u="none" strike="noStrike" cap="none" dirty="0">
                <a:solidFill>
                  <a:srgbClr val="121212"/>
                </a:solidFill>
                <a:latin typeface="Arial"/>
                <a:ea typeface="Arial"/>
                <a:cs typeface="Arial"/>
                <a:sym typeface="Arial"/>
              </a:rPr>
              <a:t> </a:t>
            </a:r>
            <a:r>
              <a:rPr lang="en-GB" sz="2800" b="0" i="0" u="none" strike="noStrike" cap="none" dirty="0" err="1">
                <a:solidFill>
                  <a:srgbClr val="121212"/>
                </a:solidFill>
                <a:latin typeface="Arial"/>
                <a:ea typeface="Arial"/>
                <a:cs typeface="Arial"/>
                <a:sym typeface="Arial"/>
              </a:rPr>
              <a:t>sinnvoll</a:t>
            </a:r>
            <a:r>
              <a:rPr lang="en-GB" sz="2800" b="0" i="0" u="none" strike="noStrike" cap="none" dirty="0">
                <a:solidFill>
                  <a:srgbClr val="121212"/>
                </a:solidFill>
                <a:latin typeface="Arial"/>
                <a:ea typeface="Arial"/>
                <a:cs typeface="Arial"/>
                <a:sym typeface="Arial"/>
              </a:rPr>
              <a:t>, </a:t>
            </a:r>
            <a:r>
              <a:rPr lang="en-GB" sz="2800" b="0" i="0" u="none" strike="noStrike" cap="none" dirty="0" err="1">
                <a:solidFill>
                  <a:srgbClr val="121212"/>
                </a:solidFill>
                <a:latin typeface="Arial"/>
                <a:ea typeface="Arial"/>
                <a:cs typeface="Arial"/>
                <a:sym typeface="Arial"/>
              </a:rPr>
              <a:t>sondern</a:t>
            </a:r>
            <a:r>
              <a:rPr lang="en-GB" sz="2800" b="0" i="0" u="none" strike="noStrike" cap="none" dirty="0">
                <a:solidFill>
                  <a:srgbClr val="121212"/>
                </a:solidFill>
                <a:latin typeface="Arial"/>
                <a:ea typeface="Arial"/>
                <a:cs typeface="Arial"/>
                <a:sym typeface="Arial"/>
              </a:rPr>
              <a:t> </a:t>
            </a:r>
            <a:r>
              <a:rPr lang="en-GB" sz="2800" b="0" i="0" u="none" strike="noStrike" cap="none" dirty="0" err="1">
                <a:solidFill>
                  <a:srgbClr val="121212"/>
                </a:solidFill>
                <a:latin typeface="Arial"/>
                <a:ea typeface="Arial"/>
                <a:cs typeface="Arial"/>
                <a:sym typeface="Arial"/>
              </a:rPr>
              <a:t>auch</a:t>
            </a:r>
            <a:r>
              <a:rPr lang="en-GB" sz="2800" b="0" i="0" u="none" strike="noStrike" cap="none" dirty="0">
                <a:solidFill>
                  <a:srgbClr val="121212"/>
                </a:solidFill>
                <a:latin typeface="Arial"/>
                <a:ea typeface="Arial"/>
                <a:cs typeface="Arial"/>
                <a:sym typeface="Arial"/>
              </a:rPr>
              <a:t> </a:t>
            </a:r>
            <a:r>
              <a:rPr lang="en-GB" sz="2800" b="0" i="0" u="none" strike="noStrike" cap="none" dirty="0" err="1">
                <a:solidFill>
                  <a:srgbClr val="121212"/>
                </a:solidFill>
                <a:latin typeface="Arial"/>
                <a:ea typeface="Arial"/>
                <a:cs typeface="Arial"/>
                <a:sym typeface="Arial"/>
              </a:rPr>
              <a:t>benutzerfreundlich</a:t>
            </a:r>
            <a:r>
              <a:rPr lang="en-GB" sz="2800" b="0" i="0" u="none" strike="noStrike" cap="none" dirty="0">
                <a:solidFill>
                  <a:srgbClr val="121212"/>
                </a:solidFill>
                <a:latin typeface="Arial"/>
                <a:ea typeface="Arial"/>
                <a:cs typeface="Arial"/>
                <a:sym typeface="Arial"/>
              </a:rPr>
              <a:t> und </a:t>
            </a:r>
            <a:r>
              <a:rPr lang="en-GB" sz="2800" b="0" i="0" u="none" strike="noStrike" cap="none" dirty="0" err="1">
                <a:solidFill>
                  <a:srgbClr val="121212"/>
                </a:solidFill>
                <a:latin typeface="Arial"/>
                <a:ea typeface="Arial"/>
                <a:cs typeface="Arial"/>
                <a:sym typeface="Arial"/>
              </a:rPr>
              <a:t>kostengünstig</a:t>
            </a:r>
            <a:r>
              <a:rPr lang="en-GB" sz="2800" b="0" i="0" u="none" strike="noStrike" cap="none" dirty="0">
                <a:solidFill>
                  <a:srgbClr val="121212"/>
                </a:solidFill>
                <a:latin typeface="Arial"/>
                <a:ea typeface="Arial"/>
                <a:cs typeface="Arial"/>
                <a:sym typeface="Arial"/>
              </a:rPr>
              <a:t> </a:t>
            </a:r>
            <a:r>
              <a:rPr lang="en-GB" sz="2800" b="0" i="0" u="none" strike="noStrike" cap="none" dirty="0" err="1">
                <a:solidFill>
                  <a:srgbClr val="121212"/>
                </a:solidFill>
                <a:latin typeface="Arial"/>
                <a:ea typeface="Arial"/>
                <a:cs typeface="Arial"/>
                <a:sym typeface="Arial"/>
              </a:rPr>
              <a:t>sind</a:t>
            </a:r>
            <a:r>
              <a:rPr lang="en-GB" sz="2800" b="0" i="0" u="none" strike="noStrike" cap="none" dirty="0">
                <a:solidFill>
                  <a:srgbClr val="121212"/>
                </a:solidFill>
                <a:latin typeface="Arial"/>
                <a:ea typeface="Arial"/>
                <a:cs typeface="Arial"/>
                <a:sym typeface="Arial"/>
              </a:rPr>
              <a:t>.</a:t>
            </a:r>
            <a:endParaRPr sz="2800" dirty="0"/>
          </a:p>
          <a:p>
            <a:pPr marL="1028700" marR="0" lvl="1" indent="-571500" algn="l" rtl="0">
              <a:lnSpc>
                <a:spcPct val="101083"/>
              </a:lnSpc>
              <a:spcBef>
                <a:spcPts val="0"/>
              </a:spcBef>
              <a:spcAft>
                <a:spcPts val="0"/>
              </a:spcAft>
              <a:buClr>
                <a:srgbClr val="121212"/>
              </a:buClr>
              <a:buSzPts val="3600"/>
              <a:buFont typeface="Arial"/>
              <a:buChar char="•"/>
            </a:pPr>
            <a:r>
              <a:rPr lang="en-GB" sz="2800" b="0" i="0" u="none" strike="noStrike" cap="none" dirty="0" err="1">
                <a:solidFill>
                  <a:srgbClr val="121212"/>
                </a:solidFill>
                <a:latin typeface="Arial"/>
                <a:ea typeface="Arial"/>
                <a:cs typeface="Arial"/>
                <a:sym typeface="Arial"/>
              </a:rPr>
              <a:t>Berücksichtigen</a:t>
            </a:r>
            <a:r>
              <a:rPr lang="en-GB" sz="2800" b="0" i="0" u="none" strike="noStrike" cap="none" dirty="0">
                <a:solidFill>
                  <a:srgbClr val="121212"/>
                </a:solidFill>
                <a:latin typeface="Arial"/>
                <a:ea typeface="Arial"/>
                <a:cs typeface="Arial"/>
                <a:sym typeface="Arial"/>
              </a:rPr>
              <a:t> Sie die </a:t>
            </a:r>
            <a:r>
              <a:rPr lang="en-GB" sz="2800" b="0" i="0" u="none" strike="noStrike" cap="none" dirty="0" err="1">
                <a:solidFill>
                  <a:srgbClr val="121212"/>
                </a:solidFill>
                <a:latin typeface="Arial"/>
                <a:ea typeface="Arial"/>
                <a:cs typeface="Arial"/>
                <a:sym typeface="Arial"/>
              </a:rPr>
              <a:t>Zukunftssicherheit</a:t>
            </a:r>
            <a:r>
              <a:rPr lang="en-GB" sz="2800" b="0" i="0" u="none" strike="noStrike" cap="none" dirty="0">
                <a:solidFill>
                  <a:srgbClr val="121212"/>
                </a:solidFill>
                <a:latin typeface="Arial"/>
                <a:ea typeface="Arial"/>
                <a:cs typeface="Arial"/>
                <a:sym typeface="Arial"/>
              </a:rPr>
              <a:t>: </a:t>
            </a:r>
            <a:r>
              <a:rPr lang="en-GB" sz="2800" b="0" i="0" u="none" strike="noStrike" cap="none" dirty="0" err="1">
                <a:solidFill>
                  <a:srgbClr val="121212"/>
                </a:solidFill>
                <a:latin typeface="Arial"/>
                <a:ea typeface="Arial"/>
                <a:cs typeface="Arial"/>
                <a:sym typeface="Arial"/>
              </a:rPr>
              <a:t>Entscheiden</a:t>
            </a:r>
            <a:r>
              <a:rPr lang="en-GB" sz="2800" b="0" i="0" u="none" strike="noStrike" cap="none" dirty="0">
                <a:solidFill>
                  <a:srgbClr val="121212"/>
                </a:solidFill>
                <a:latin typeface="Arial"/>
                <a:ea typeface="Arial"/>
                <a:cs typeface="Arial"/>
                <a:sym typeface="Arial"/>
              </a:rPr>
              <a:t> Sie </a:t>
            </a:r>
            <a:r>
              <a:rPr lang="en-GB" sz="2800" b="0" i="0" u="none" strike="noStrike" cap="none" dirty="0" err="1">
                <a:solidFill>
                  <a:srgbClr val="121212"/>
                </a:solidFill>
                <a:latin typeface="Arial"/>
                <a:ea typeface="Arial"/>
                <a:cs typeface="Arial"/>
                <a:sym typeface="Arial"/>
              </a:rPr>
              <a:t>sich</a:t>
            </a:r>
            <a:r>
              <a:rPr lang="en-GB" sz="2800" b="0" i="0" u="none" strike="noStrike" cap="none" dirty="0">
                <a:solidFill>
                  <a:srgbClr val="121212"/>
                </a:solidFill>
                <a:latin typeface="Arial"/>
                <a:ea typeface="Arial"/>
                <a:cs typeface="Arial"/>
                <a:sym typeface="Arial"/>
              </a:rPr>
              <a:t> für </a:t>
            </a:r>
            <a:r>
              <a:rPr lang="en-GB" sz="2800" b="0" i="0" u="none" strike="noStrike" cap="none" dirty="0" err="1">
                <a:solidFill>
                  <a:srgbClr val="121212"/>
                </a:solidFill>
                <a:latin typeface="Arial"/>
                <a:ea typeface="Arial"/>
                <a:cs typeface="Arial"/>
                <a:sym typeface="Arial"/>
              </a:rPr>
              <a:t>skalierbare</a:t>
            </a:r>
            <a:r>
              <a:rPr lang="en-GB" sz="2800" b="0" i="0" u="none" strike="noStrike" cap="none" dirty="0">
                <a:solidFill>
                  <a:srgbClr val="121212"/>
                </a:solidFill>
                <a:latin typeface="Arial"/>
                <a:ea typeface="Arial"/>
                <a:cs typeface="Arial"/>
                <a:sym typeface="Arial"/>
              </a:rPr>
              <a:t> </a:t>
            </a:r>
            <a:r>
              <a:rPr lang="en-GB" sz="2800" b="0" i="0" u="none" strike="noStrike" cap="none" dirty="0" err="1">
                <a:solidFill>
                  <a:srgbClr val="121212"/>
                </a:solidFill>
                <a:latin typeface="Arial"/>
                <a:ea typeface="Arial"/>
                <a:cs typeface="Arial"/>
                <a:sym typeface="Arial"/>
              </a:rPr>
              <a:t>Lösungen</a:t>
            </a:r>
            <a:r>
              <a:rPr lang="en-GB" sz="2800" b="0" i="0" u="none" strike="noStrike" cap="none" dirty="0">
                <a:solidFill>
                  <a:srgbClr val="121212"/>
                </a:solidFill>
                <a:latin typeface="Arial"/>
                <a:ea typeface="Arial"/>
                <a:cs typeface="Arial"/>
                <a:sym typeface="Arial"/>
              </a:rPr>
              <a:t>, die </a:t>
            </a:r>
            <a:r>
              <a:rPr lang="en-GB" sz="2800" b="0" i="0" u="none" strike="noStrike" cap="none" dirty="0" err="1">
                <a:solidFill>
                  <a:srgbClr val="121212"/>
                </a:solidFill>
                <a:latin typeface="Arial"/>
                <a:ea typeface="Arial"/>
                <a:cs typeface="Arial"/>
                <a:sym typeface="Arial"/>
              </a:rPr>
              <a:t>sich</a:t>
            </a:r>
            <a:r>
              <a:rPr lang="en-GB" sz="2800" b="0" i="0" u="none" strike="noStrike" cap="none" dirty="0">
                <a:solidFill>
                  <a:srgbClr val="121212"/>
                </a:solidFill>
                <a:latin typeface="Arial"/>
                <a:ea typeface="Arial"/>
                <a:cs typeface="Arial"/>
                <a:sym typeface="Arial"/>
              </a:rPr>
              <a:t> an </a:t>
            </a:r>
            <a:r>
              <a:rPr lang="en-GB" sz="2800" b="0" i="0" u="none" strike="noStrike" cap="none" dirty="0" err="1">
                <a:solidFill>
                  <a:srgbClr val="121212"/>
                </a:solidFill>
                <a:latin typeface="Arial"/>
                <a:ea typeface="Arial"/>
                <a:cs typeface="Arial"/>
                <a:sym typeface="Arial"/>
              </a:rPr>
              <a:t>künftige</a:t>
            </a:r>
            <a:r>
              <a:rPr lang="en-GB" sz="2800" b="0" i="0" u="none" strike="noStrike" cap="none" dirty="0">
                <a:solidFill>
                  <a:srgbClr val="121212"/>
                </a:solidFill>
                <a:latin typeface="Arial"/>
                <a:ea typeface="Arial"/>
                <a:cs typeface="Arial"/>
                <a:sym typeface="Arial"/>
              </a:rPr>
              <a:t> </a:t>
            </a:r>
            <a:r>
              <a:rPr lang="en-GB" sz="2800" b="0" i="0" u="none" strike="noStrike" cap="none" dirty="0" err="1">
                <a:solidFill>
                  <a:srgbClr val="121212"/>
                </a:solidFill>
                <a:latin typeface="Arial"/>
                <a:ea typeface="Arial"/>
                <a:cs typeface="Arial"/>
                <a:sym typeface="Arial"/>
              </a:rPr>
              <a:t>Bildungstrends</a:t>
            </a:r>
            <a:r>
              <a:rPr lang="en-GB" sz="2800" b="0" i="0" u="none" strike="noStrike" cap="none" dirty="0">
                <a:solidFill>
                  <a:srgbClr val="121212"/>
                </a:solidFill>
                <a:latin typeface="Arial"/>
                <a:ea typeface="Arial"/>
                <a:cs typeface="Arial"/>
                <a:sym typeface="Arial"/>
              </a:rPr>
              <a:t> und </a:t>
            </a:r>
            <a:r>
              <a:rPr lang="en-GB" sz="2800" b="0" i="0" u="none" strike="noStrike" cap="none" dirty="0" err="1">
                <a:solidFill>
                  <a:srgbClr val="121212"/>
                </a:solidFill>
                <a:latin typeface="Arial"/>
                <a:ea typeface="Arial"/>
                <a:cs typeface="Arial"/>
                <a:sym typeface="Arial"/>
              </a:rPr>
              <a:t>Technologien</a:t>
            </a:r>
            <a:r>
              <a:rPr lang="en-GB" sz="2800" b="0" i="0" u="none" strike="noStrike" cap="none" dirty="0">
                <a:solidFill>
                  <a:srgbClr val="121212"/>
                </a:solidFill>
                <a:latin typeface="Arial"/>
                <a:ea typeface="Arial"/>
                <a:cs typeface="Arial"/>
                <a:sym typeface="Arial"/>
              </a:rPr>
              <a:t> </a:t>
            </a:r>
            <a:r>
              <a:rPr lang="en-GB" sz="2800" b="0" i="0" u="none" strike="noStrike" cap="none" dirty="0" err="1">
                <a:solidFill>
                  <a:srgbClr val="121212"/>
                </a:solidFill>
                <a:latin typeface="Arial"/>
                <a:ea typeface="Arial"/>
                <a:cs typeface="Arial"/>
                <a:sym typeface="Arial"/>
              </a:rPr>
              <a:t>anpassen</a:t>
            </a:r>
            <a:r>
              <a:rPr lang="en-GB" sz="2800" b="0" i="0" u="none" strike="noStrike" cap="none" dirty="0">
                <a:solidFill>
                  <a:srgbClr val="121212"/>
                </a:solidFill>
                <a:latin typeface="Arial"/>
                <a:ea typeface="Arial"/>
                <a:cs typeface="Arial"/>
                <a:sym typeface="Arial"/>
              </a:rPr>
              <a:t> </a:t>
            </a:r>
            <a:r>
              <a:rPr lang="en-GB" sz="2800" b="0" i="0" u="none" strike="noStrike" cap="none" dirty="0" err="1">
                <a:solidFill>
                  <a:srgbClr val="121212"/>
                </a:solidFill>
                <a:latin typeface="Arial"/>
                <a:ea typeface="Arial"/>
                <a:cs typeface="Arial"/>
                <a:sym typeface="Arial"/>
              </a:rPr>
              <a:t>lassen</a:t>
            </a:r>
            <a:r>
              <a:rPr lang="en-GB" sz="2800" b="0" i="0" u="none" strike="noStrike" cap="none" dirty="0">
                <a:solidFill>
                  <a:srgbClr val="121212"/>
                </a:solidFill>
                <a:latin typeface="Arial"/>
                <a:ea typeface="Arial"/>
                <a:cs typeface="Arial"/>
                <a:sym typeface="Arial"/>
              </a:rPr>
              <a:t>.</a:t>
            </a:r>
            <a:endParaRPr sz="2800" dirty="0"/>
          </a:p>
        </p:txBody>
      </p:sp>
      <p:sp>
        <p:nvSpPr>
          <p:cNvPr id="439" name="Google Shape;439;p17"/>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1" name="Google Shape;441;p17"/>
          <p:cNvSpPr txBox="1"/>
          <p:nvPr/>
        </p:nvSpPr>
        <p:spPr>
          <a:xfrm>
            <a:off x="5150666" y="9207911"/>
            <a:ext cx="10227062" cy="759119"/>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GB" sz="1400">
                <a:solidFill>
                  <a:srgbClr val="121212"/>
                </a:solidFill>
                <a:latin typeface="Arial"/>
                <a:ea typeface="Arial"/>
                <a:cs typeface="Arial"/>
                <a:sym typeface="Arial"/>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a:p>
        </p:txBody>
      </p:sp>
      <p:pic>
        <p:nvPicPr>
          <p:cNvPr id="442" name="Google Shape;442;p17"/>
          <p:cNvPicPr preferRelativeResize="0"/>
          <p:nvPr/>
        </p:nvPicPr>
        <p:blipFill rotWithShape="1">
          <a:blip r:embed="rId4">
            <a:alphaModFix/>
          </a:blip>
          <a:srcRect/>
          <a:stretch/>
        </p:blipFill>
        <p:spPr>
          <a:xfrm>
            <a:off x="15697200" y="9183021"/>
            <a:ext cx="1727565" cy="628205"/>
          </a:xfrm>
          <a:prstGeom prst="rect">
            <a:avLst/>
          </a:prstGeom>
          <a:noFill/>
          <a:ln>
            <a:noFill/>
          </a:ln>
        </p:spPr>
      </p:pic>
      <p:pic>
        <p:nvPicPr>
          <p:cNvPr id="2" name="Picture 1" descr="Blue text on a white background&#10;&#10;Description automatically generated">
            <a:extLst>
              <a:ext uri="{FF2B5EF4-FFF2-40B4-BE49-F238E27FC236}">
                <a16:creationId xmlns:a16="http://schemas.microsoft.com/office/drawing/2014/main" id="{F965E708-CE52-F8E7-97AF-917567B34FA1}"/>
              </a:ext>
            </a:extLst>
          </p:cNvPr>
          <p:cNvPicPr>
            <a:picLocks noChangeAspect="1"/>
          </p:cNvPicPr>
          <p:nvPr/>
        </p:nvPicPr>
        <p:blipFill>
          <a:blip r:embed="rId5"/>
          <a:stretch>
            <a:fillRect/>
          </a:stretch>
        </p:blipFill>
        <p:spPr>
          <a:xfrm>
            <a:off x="2890312" y="9284004"/>
            <a:ext cx="2160232" cy="453206"/>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446"/>
        <p:cNvGrpSpPr/>
        <p:nvPr/>
      </p:nvGrpSpPr>
      <p:grpSpPr>
        <a:xfrm>
          <a:off x="0" y="0"/>
          <a:ext cx="0" cy="0"/>
          <a:chOff x="0" y="0"/>
          <a:chExt cx="0" cy="0"/>
        </a:xfrm>
      </p:grpSpPr>
      <p:sp>
        <p:nvSpPr>
          <p:cNvPr id="447" name="Google Shape;447;p18"/>
          <p:cNvSpPr/>
          <p:nvPr/>
        </p:nvSpPr>
        <p:spPr>
          <a:xfrm>
            <a:off x="17044742" y="-150232"/>
            <a:ext cx="1246758" cy="8963824"/>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8" name="Google Shape;448;p18"/>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9" name="Google Shape;449;p18"/>
          <p:cNvSpPr txBox="1"/>
          <p:nvPr/>
        </p:nvSpPr>
        <p:spPr>
          <a:xfrm>
            <a:off x="793856" y="776393"/>
            <a:ext cx="12181388" cy="1625060"/>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None/>
            </a:pPr>
            <a:r>
              <a:rPr lang="en-GB" sz="4800" dirty="0">
                <a:solidFill>
                  <a:srgbClr val="033C5B"/>
                </a:solidFill>
                <a:latin typeface="Arial"/>
                <a:ea typeface="Arial"/>
                <a:cs typeface="Arial"/>
                <a:sym typeface="Arial"/>
              </a:rPr>
              <a:t>Technologie in der </a:t>
            </a:r>
            <a:r>
              <a:rPr lang="en-GB" sz="4800" dirty="0" err="1">
                <a:solidFill>
                  <a:srgbClr val="033C5B"/>
                </a:solidFill>
                <a:latin typeface="Arial"/>
                <a:ea typeface="Arial"/>
                <a:cs typeface="Arial"/>
                <a:sym typeface="Arial"/>
              </a:rPr>
              <a:t>Berufsbildung</a:t>
            </a:r>
            <a:r>
              <a:rPr lang="en-GB" sz="4800" dirty="0">
                <a:solidFill>
                  <a:srgbClr val="033C5B"/>
                </a:solidFill>
                <a:latin typeface="Arial"/>
                <a:ea typeface="Arial"/>
                <a:cs typeface="Arial"/>
                <a:sym typeface="Arial"/>
              </a:rPr>
              <a:t> </a:t>
            </a:r>
            <a:r>
              <a:rPr lang="en-GB" sz="4800" dirty="0" err="1">
                <a:solidFill>
                  <a:srgbClr val="033C5B"/>
                </a:solidFill>
                <a:latin typeface="Arial"/>
                <a:ea typeface="Arial"/>
                <a:cs typeface="Arial"/>
                <a:sym typeface="Arial"/>
              </a:rPr>
              <a:t>einführen</a:t>
            </a:r>
            <a:r>
              <a:rPr lang="en-GB" sz="4800" dirty="0">
                <a:solidFill>
                  <a:srgbClr val="033C5B"/>
                </a:solidFill>
                <a:latin typeface="Arial"/>
                <a:ea typeface="Arial"/>
                <a:cs typeface="Arial"/>
                <a:sym typeface="Arial"/>
              </a:rPr>
              <a:t> - WIE?</a:t>
            </a:r>
            <a:endParaRPr sz="4800" dirty="0">
              <a:solidFill>
                <a:srgbClr val="033C5B"/>
              </a:solidFill>
              <a:latin typeface="Arial"/>
              <a:ea typeface="Arial"/>
              <a:cs typeface="Arial"/>
              <a:sym typeface="Arial"/>
            </a:endParaRPr>
          </a:p>
        </p:txBody>
      </p:sp>
      <p:sp>
        <p:nvSpPr>
          <p:cNvPr id="450" name="Google Shape;450;p18"/>
          <p:cNvSpPr/>
          <p:nvPr/>
        </p:nvSpPr>
        <p:spPr>
          <a:xfrm>
            <a:off x="16826047" y="607663"/>
            <a:ext cx="842075" cy="842075"/>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1" name="Google Shape;451;p18"/>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2" name="Google Shape;452;p18"/>
          <p:cNvSpPr txBox="1"/>
          <p:nvPr/>
        </p:nvSpPr>
        <p:spPr>
          <a:xfrm>
            <a:off x="793856" y="2780867"/>
            <a:ext cx="16032191" cy="5657383"/>
          </a:xfrm>
          <a:prstGeom prst="rect">
            <a:avLst/>
          </a:prstGeom>
          <a:noFill/>
          <a:ln>
            <a:noFill/>
          </a:ln>
        </p:spPr>
        <p:txBody>
          <a:bodyPr spcFirstLastPara="1" wrap="square" lIns="0" tIns="0" rIns="0" bIns="0" anchor="t" anchorCtr="0">
            <a:spAutoFit/>
          </a:bodyPr>
          <a:lstStyle/>
          <a:p>
            <a:pPr marL="0" marR="0" lvl="0" indent="0" algn="l" rtl="0">
              <a:lnSpc>
                <a:spcPct val="101083"/>
              </a:lnSpc>
              <a:spcBef>
                <a:spcPts val="0"/>
              </a:spcBef>
              <a:spcAft>
                <a:spcPts val="0"/>
              </a:spcAft>
              <a:buNone/>
            </a:pPr>
            <a:r>
              <a:rPr lang="en-GB" sz="2800" b="1" dirty="0">
                <a:solidFill>
                  <a:srgbClr val="121212"/>
                </a:solidFill>
                <a:latin typeface="Arial"/>
                <a:ea typeface="Arial"/>
                <a:cs typeface="Arial"/>
                <a:sym typeface="Arial"/>
              </a:rPr>
              <a:t>3. </a:t>
            </a:r>
            <a:r>
              <a:rPr lang="en-GB" sz="2800" b="1" dirty="0" err="1">
                <a:solidFill>
                  <a:srgbClr val="121212"/>
                </a:solidFill>
                <a:latin typeface="Arial"/>
                <a:ea typeface="Arial"/>
                <a:cs typeface="Arial"/>
                <a:sym typeface="Arial"/>
              </a:rPr>
              <a:t>Schulung</a:t>
            </a:r>
            <a:r>
              <a:rPr lang="en-GB" sz="2800" b="1" dirty="0">
                <a:solidFill>
                  <a:srgbClr val="121212"/>
                </a:solidFill>
                <a:latin typeface="Arial"/>
                <a:ea typeface="Arial"/>
                <a:cs typeface="Arial"/>
                <a:sym typeface="Arial"/>
              </a:rPr>
              <a:t> und </a:t>
            </a:r>
            <a:r>
              <a:rPr lang="en-GB" sz="2800" b="1" dirty="0" err="1">
                <a:solidFill>
                  <a:srgbClr val="121212"/>
                </a:solidFill>
                <a:latin typeface="Arial"/>
                <a:ea typeface="Arial"/>
                <a:cs typeface="Arial"/>
                <a:sym typeface="Arial"/>
              </a:rPr>
              <a:t>Pilotversuche</a:t>
            </a:r>
            <a:r>
              <a:rPr lang="en-GB" sz="2800" b="1" dirty="0">
                <a:solidFill>
                  <a:srgbClr val="121212"/>
                </a:solidFill>
                <a:latin typeface="Arial"/>
                <a:ea typeface="Arial"/>
                <a:cs typeface="Arial"/>
                <a:sym typeface="Arial"/>
              </a:rPr>
              <a:t>:</a:t>
            </a:r>
            <a:endParaRPr sz="2800" dirty="0"/>
          </a:p>
          <a:p>
            <a:pPr marL="1028700" marR="0" lvl="1" indent="-571500" algn="l" rtl="0">
              <a:lnSpc>
                <a:spcPct val="101083"/>
              </a:lnSpc>
              <a:spcBef>
                <a:spcPts val="0"/>
              </a:spcBef>
              <a:spcAft>
                <a:spcPts val="0"/>
              </a:spcAft>
              <a:buClr>
                <a:srgbClr val="121212"/>
              </a:buClr>
              <a:buSzPts val="3600"/>
              <a:buFont typeface="Arial"/>
              <a:buChar char="•"/>
            </a:pPr>
            <a:r>
              <a:rPr lang="en-GB" sz="2800" b="0" i="0" u="none" strike="noStrike" cap="none" dirty="0" err="1">
                <a:solidFill>
                  <a:srgbClr val="121212"/>
                </a:solidFill>
                <a:latin typeface="Arial"/>
                <a:ea typeface="Arial"/>
                <a:cs typeface="Arial"/>
                <a:sym typeface="Arial"/>
              </a:rPr>
              <a:t>Entwickeln</a:t>
            </a:r>
            <a:r>
              <a:rPr lang="en-GB" sz="2800" b="0" i="0" u="none" strike="noStrike" cap="none" dirty="0">
                <a:solidFill>
                  <a:srgbClr val="121212"/>
                </a:solidFill>
                <a:latin typeface="Arial"/>
                <a:ea typeface="Arial"/>
                <a:cs typeface="Arial"/>
                <a:sym typeface="Arial"/>
              </a:rPr>
              <a:t> Sie </a:t>
            </a:r>
            <a:r>
              <a:rPr lang="en-GB" sz="2800" b="0" i="0" u="none" strike="noStrike" cap="none" dirty="0" err="1">
                <a:solidFill>
                  <a:srgbClr val="121212"/>
                </a:solidFill>
                <a:latin typeface="Arial"/>
                <a:ea typeface="Arial"/>
                <a:cs typeface="Arial"/>
                <a:sym typeface="Arial"/>
              </a:rPr>
              <a:t>ein</a:t>
            </a:r>
            <a:r>
              <a:rPr lang="en-GB" sz="2800" b="0" i="0" u="none" strike="noStrike" cap="none" dirty="0">
                <a:solidFill>
                  <a:srgbClr val="121212"/>
                </a:solidFill>
                <a:latin typeface="Arial"/>
                <a:ea typeface="Arial"/>
                <a:cs typeface="Arial"/>
                <a:sym typeface="Arial"/>
              </a:rPr>
              <a:t> </a:t>
            </a:r>
            <a:r>
              <a:rPr lang="en-GB" sz="2800" b="0" i="0" u="none" strike="noStrike" cap="none" dirty="0" err="1">
                <a:solidFill>
                  <a:srgbClr val="121212"/>
                </a:solidFill>
                <a:latin typeface="Arial"/>
                <a:ea typeface="Arial"/>
                <a:cs typeface="Arial"/>
                <a:sym typeface="Arial"/>
              </a:rPr>
              <a:t>Schulungsprogramm</a:t>
            </a:r>
            <a:r>
              <a:rPr lang="en-GB" sz="2800" b="0" i="0" u="none" strike="noStrike" cap="none" dirty="0">
                <a:solidFill>
                  <a:srgbClr val="121212"/>
                </a:solidFill>
                <a:latin typeface="Arial"/>
                <a:ea typeface="Arial"/>
                <a:cs typeface="Arial"/>
                <a:sym typeface="Arial"/>
              </a:rPr>
              <a:t>: </a:t>
            </a:r>
            <a:r>
              <a:rPr lang="en-GB" sz="2800" b="0" i="0" u="none" strike="noStrike" cap="none" dirty="0" err="1">
                <a:solidFill>
                  <a:srgbClr val="121212"/>
                </a:solidFill>
                <a:latin typeface="Arial"/>
                <a:ea typeface="Arial"/>
                <a:cs typeface="Arial"/>
                <a:sym typeface="Arial"/>
              </a:rPr>
              <a:t>Erstellen</a:t>
            </a:r>
            <a:r>
              <a:rPr lang="en-GB" sz="2800" b="0" i="0" u="none" strike="noStrike" cap="none" dirty="0">
                <a:solidFill>
                  <a:srgbClr val="121212"/>
                </a:solidFill>
                <a:latin typeface="Arial"/>
                <a:ea typeface="Arial"/>
                <a:cs typeface="Arial"/>
                <a:sym typeface="Arial"/>
              </a:rPr>
              <a:t> Sie Workshops </a:t>
            </a:r>
            <a:r>
              <a:rPr lang="en-GB" sz="2800" b="0" i="0" u="none" strike="noStrike" cap="none" dirty="0" err="1">
                <a:solidFill>
                  <a:srgbClr val="121212"/>
                </a:solidFill>
                <a:latin typeface="Arial"/>
                <a:ea typeface="Arial"/>
                <a:cs typeface="Arial"/>
                <a:sym typeface="Arial"/>
              </a:rPr>
              <a:t>zur</a:t>
            </a:r>
            <a:r>
              <a:rPr lang="en-GB" sz="2800" b="0" i="0" u="none" strike="noStrike" cap="none" dirty="0">
                <a:solidFill>
                  <a:srgbClr val="121212"/>
                </a:solidFill>
                <a:latin typeface="Arial"/>
                <a:ea typeface="Arial"/>
                <a:cs typeface="Arial"/>
                <a:sym typeface="Arial"/>
              </a:rPr>
              <a:t> </a:t>
            </a:r>
            <a:r>
              <a:rPr lang="en-GB" sz="2800" b="0" i="0" u="none" strike="noStrike" cap="none" dirty="0" err="1">
                <a:solidFill>
                  <a:srgbClr val="121212"/>
                </a:solidFill>
                <a:latin typeface="Arial"/>
                <a:ea typeface="Arial"/>
                <a:cs typeface="Arial"/>
                <a:sym typeface="Arial"/>
              </a:rPr>
              <a:t>beruflichen</a:t>
            </a:r>
            <a:r>
              <a:rPr lang="en-GB" sz="2800" b="0" i="0" u="none" strike="noStrike" cap="none" dirty="0">
                <a:solidFill>
                  <a:srgbClr val="121212"/>
                </a:solidFill>
                <a:latin typeface="Arial"/>
                <a:ea typeface="Arial"/>
                <a:cs typeface="Arial"/>
                <a:sym typeface="Arial"/>
              </a:rPr>
              <a:t> </a:t>
            </a:r>
            <a:r>
              <a:rPr lang="en-GB" sz="2800" b="0" i="0" u="none" strike="noStrike" cap="none" dirty="0" err="1">
                <a:solidFill>
                  <a:srgbClr val="121212"/>
                </a:solidFill>
                <a:latin typeface="Arial"/>
                <a:ea typeface="Arial"/>
                <a:cs typeface="Arial"/>
                <a:sym typeface="Arial"/>
              </a:rPr>
              <a:t>Weiterbildung</a:t>
            </a:r>
            <a:r>
              <a:rPr lang="en-GB" sz="2800" b="0" i="0" u="none" strike="noStrike" cap="none" dirty="0">
                <a:solidFill>
                  <a:srgbClr val="121212"/>
                </a:solidFill>
                <a:latin typeface="Arial"/>
                <a:ea typeface="Arial"/>
                <a:cs typeface="Arial"/>
                <a:sym typeface="Arial"/>
              </a:rPr>
              <a:t>, die auf die </a:t>
            </a:r>
            <a:r>
              <a:rPr lang="en-GB" sz="2800" b="0" i="0" u="none" strike="noStrike" cap="none" dirty="0" err="1">
                <a:solidFill>
                  <a:srgbClr val="121212"/>
                </a:solidFill>
                <a:latin typeface="Arial"/>
                <a:ea typeface="Arial"/>
                <a:cs typeface="Arial"/>
                <a:sym typeface="Arial"/>
              </a:rPr>
              <a:t>unterschiedlichen</a:t>
            </a:r>
            <a:r>
              <a:rPr lang="en-GB" sz="2800" b="0" i="0" u="none" strike="noStrike" cap="none" dirty="0">
                <a:solidFill>
                  <a:srgbClr val="121212"/>
                </a:solidFill>
                <a:latin typeface="Arial"/>
                <a:ea typeface="Arial"/>
                <a:cs typeface="Arial"/>
                <a:sym typeface="Arial"/>
              </a:rPr>
              <a:t> </a:t>
            </a:r>
            <a:r>
              <a:rPr lang="en-GB" sz="2800" b="0" i="0" u="none" strike="noStrike" cap="none" dirty="0" err="1">
                <a:solidFill>
                  <a:srgbClr val="121212"/>
                </a:solidFill>
                <a:latin typeface="Arial"/>
                <a:ea typeface="Arial"/>
                <a:cs typeface="Arial"/>
                <a:sym typeface="Arial"/>
              </a:rPr>
              <a:t>technischen</a:t>
            </a:r>
            <a:r>
              <a:rPr lang="en-GB" sz="2800" b="0" i="0" u="none" strike="noStrike" cap="none" dirty="0">
                <a:solidFill>
                  <a:srgbClr val="121212"/>
                </a:solidFill>
                <a:latin typeface="Arial"/>
                <a:ea typeface="Arial"/>
                <a:cs typeface="Arial"/>
                <a:sym typeface="Arial"/>
              </a:rPr>
              <a:t> </a:t>
            </a:r>
            <a:r>
              <a:rPr lang="en-GB" sz="2800" b="0" i="0" u="none" strike="noStrike" cap="none" dirty="0" err="1">
                <a:solidFill>
                  <a:srgbClr val="121212"/>
                </a:solidFill>
                <a:latin typeface="Arial"/>
                <a:ea typeface="Arial"/>
                <a:cs typeface="Arial"/>
                <a:sym typeface="Arial"/>
              </a:rPr>
              <a:t>Kenntnisse</a:t>
            </a:r>
            <a:r>
              <a:rPr lang="en-GB" sz="2800" b="0" i="0" u="none" strike="noStrike" cap="none" dirty="0">
                <a:solidFill>
                  <a:srgbClr val="121212"/>
                </a:solidFill>
                <a:latin typeface="Arial"/>
                <a:ea typeface="Arial"/>
                <a:cs typeface="Arial"/>
                <a:sym typeface="Arial"/>
              </a:rPr>
              <a:t> der </a:t>
            </a:r>
            <a:r>
              <a:rPr lang="en-GB" sz="2800" b="0" i="0" u="none" strike="noStrike" cap="none" dirty="0" err="1">
                <a:solidFill>
                  <a:srgbClr val="121212"/>
                </a:solidFill>
                <a:latin typeface="Arial"/>
                <a:ea typeface="Arial"/>
                <a:cs typeface="Arial"/>
                <a:sym typeface="Arial"/>
              </a:rPr>
              <a:t>Lehrenden</a:t>
            </a:r>
            <a:r>
              <a:rPr lang="en-GB" sz="2800" b="0" i="0" u="none" strike="noStrike" cap="none" dirty="0">
                <a:solidFill>
                  <a:srgbClr val="121212"/>
                </a:solidFill>
                <a:latin typeface="Arial"/>
                <a:ea typeface="Arial"/>
                <a:cs typeface="Arial"/>
                <a:sym typeface="Arial"/>
              </a:rPr>
              <a:t> und </a:t>
            </a:r>
            <a:r>
              <a:rPr lang="en-GB" sz="2800" b="0" i="0" u="none" strike="noStrike" cap="none" dirty="0" err="1">
                <a:solidFill>
                  <a:srgbClr val="121212"/>
                </a:solidFill>
                <a:latin typeface="Arial"/>
                <a:ea typeface="Arial"/>
                <a:cs typeface="Arial"/>
                <a:sym typeface="Arial"/>
              </a:rPr>
              <a:t>Lernenden</a:t>
            </a:r>
            <a:r>
              <a:rPr lang="en-GB" sz="2800" b="0" i="0" u="none" strike="noStrike" cap="none" dirty="0">
                <a:solidFill>
                  <a:srgbClr val="121212"/>
                </a:solidFill>
                <a:latin typeface="Arial"/>
                <a:ea typeface="Arial"/>
                <a:cs typeface="Arial"/>
                <a:sym typeface="Arial"/>
              </a:rPr>
              <a:t> </a:t>
            </a:r>
            <a:r>
              <a:rPr lang="en-GB" sz="2800" b="0" i="0" u="none" strike="noStrike" cap="none" dirty="0" err="1">
                <a:solidFill>
                  <a:srgbClr val="121212"/>
                </a:solidFill>
                <a:latin typeface="Arial"/>
                <a:ea typeface="Arial"/>
                <a:cs typeface="Arial"/>
                <a:sym typeface="Arial"/>
              </a:rPr>
              <a:t>abgestimmt</a:t>
            </a:r>
            <a:r>
              <a:rPr lang="en-GB" sz="2800" b="0" i="0" u="none" strike="noStrike" cap="none" dirty="0">
                <a:solidFill>
                  <a:srgbClr val="121212"/>
                </a:solidFill>
                <a:latin typeface="Arial"/>
                <a:ea typeface="Arial"/>
                <a:cs typeface="Arial"/>
                <a:sym typeface="Arial"/>
              </a:rPr>
              <a:t> </a:t>
            </a:r>
            <a:r>
              <a:rPr lang="en-GB" sz="2800" b="0" i="0" u="none" strike="noStrike" cap="none" dirty="0" err="1">
                <a:solidFill>
                  <a:srgbClr val="121212"/>
                </a:solidFill>
                <a:latin typeface="Arial"/>
                <a:ea typeface="Arial"/>
                <a:cs typeface="Arial"/>
                <a:sym typeface="Arial"/>
              </a:rPr>
              <a:t>sind</a:t>
            </a:r>
            <a:r>
              <a:rPr lang="en-GB" sz="2800" b="0" i="0" u="none" strike="noStrike" cap="none" dirty="0">
                <a:solidFill>
                  <a:srgbClr val="121212"/>
                </a:solidFill>
                <a:latin typeface="Arial"/>
                <a:ea typeface="Arial"/>
                <a:cs typeface="Arial"/>
                <a:sym typeface="Arial"/>
              </a:rPr>
              <a:t>.</a:t>
            </a:r>
            <a:endParaRPr sz="2800" dirty="0"/>
          </a:p>
          <a:p>
            <a:pPr marL="1028700" marR="0" lvl="1" indent="-571500" algn="l" rtl="0">
              <a:lnSpc>
                <a:spcPct val="101083"/>
              </a:lnSpc>
              <a:spcBef>
                <a:spcPts val="0"/>
              </a:spcBef>
              <a:spcAft>
                <a:spcPts val="0"/>
              </a:spcAft>
              <a:buClr>
                <a:srgbClr val="121212"/>
              </a:buClr>
              <a:buSzPts val="3600"/>
              <a:buFont typeface="Arial"/>
              <a:buChar char="•"/>
            </a:pPr>
            <a:r>
              <a:rPr lang="en-GB" sz="2800" b="0" i="0" u="none" strike="noStrike" cap="none" dirty="0" err="1">
                <a:solidFill>
                  <a:srgbClr val="121212"/>
                </a:solidFill>
                <a:latin typeface="Arial"/>
                <a:ea typeface="Arial"/>
                <a:cs typeface="Arial"/>
                <a:sym typeface="Arial"/>
              </a:rPr>
              <a:t>Initiieren</a:t>
            </a:r>
            <a:r>
              <a:rPr lang="en-GB" sz="2800" b="0" i="0" u="none" strike="noStrike" cap="none" dirty="0">
                <a:solidFill>
                  <a:srgbClr val="121212"/>
                </a:solidFill>
                <a:latin typeface="Arial"/>
                <a:ea typeface="Arial"/>
                <a:cs typeface="Arial"/>
                <a:sym typeface="Arial"/>
              </a:rPr>
              <a:t> Sie </a:t>
            </a:r>
            <a:r>
              <a:rPr lang="en-GB" sz="2800" b="0" i="0" u="none" strike="noStrike" cap="none" dirty="0" err="1">
                <a:solidFill>
                  <a:srgbClr val="121212"/>
                </a:solidFill>
                <a:latin typeface="Arial"/>
                <a:ea typeface="Arial"/>
                <a:cs typeface="Arial"/>
                <a:sym typeface="Arial"/>
              </a:rPr>
              <a:t>Pilotversuche</a:t>
            </a:r>
            <a:r>
              <a:rPr lang="en-GB" sz="2800" b="0" i="0" u="none" strike="noStrike" cap="none" dirty="0">
                <a:solidFill>
                  <a:srgbClr val="121212"/>
                </a:solidFill>
                <a:latin typeface="Arial"/>
                <a:ea typeface="Arial"/>
                <a:cs typeface="Arial"/>
                <a:sym typeface="Arial"/>
              </a:rPr>
              <a:t>: </a:t>
            </a:r>
            <a:r>
              <a:rPr lang="en-GB" sz="2800" b="0" i="0" u="none" strike="noStrike" cap="none" dirty="0" err="1">
                <a:solidFill>
                  <a:srgbClr val="121212"/>
                </a:solidFill>
                <a:latin typeface="Arial"/>
                <a:ea typeface="Arial"/>
                <a:cs typeface="Arial"/>
                <a:sym typeface="Arial"/>
              </a:rPr>
              <a:t>Beginnen</a:t>
            </a:r>
            <a:r>
              <a:rPr lang="en-GB" sz="2800" b="0" i="0" u="none" strike="noStrike" cap="none" dirty="0">
                <a:solidFill>
                  <a:srgbClr val="121212"/>
                </a:solidFill>
                <a:latin typeface="Arial"/>
                <a:ea typeface="Arial"/>
                <a:cs typeface="Arial"/>
                <a:sym typeface="Arial"/>
              </a:rPr>
              <a:t> Sie </a:t>
            </a:r>
            <a:r>
              <a:rPr lang="en-GB" sz="2800" b="0" i="0" u="none" strike="noStrike" cap="none" dirty="0" err="1">
                <a:solidFill>
                  <a:srgbClr val="121212"/>
                </a:solidFill>
                <a:latin typeface="Arial"/>
                <a:ea typeface="Arial"/>
                <a:cs typeface="Arial"/>
                <a:sym typeface="Arial"/>
              </a:rPr>
              <a:t>mit</a:t>
            </a:r>
            <a:r>
              <a:rPr lang="en-GB" sz="2800" b="0" i="0" u="none" strike="noStrike" cap="none" dirty="0">
                <a:solidFill>
                  <a:srgbClr val="121212"/>
                </a:solidFill>
                <a:latin typeface="Arial"/>
                <a:ea typeface="Arial"/>
                <a:cs typeface="Arial"/>
                <a:sym typeface="Arial"/>
              </a:rPr>
              <a:t> </a:t>
            </a:r>
            <a:r>
              <a:rPr lang="en-GB" sz="2800" b="0" i="0" u="none" strike="noStrike" cap="none" dirty="0" err="1">
                <a:solidFill>
                  <a:srgbClr val="121212"/>
                </a:solidFill>
                <a:latin typeface="Arial"/>
                <a:ea typeface="Arial"/>
                <a:cs typeface="Arial"/>
                <a:sym typeface="Arial"/>
              </a:rPr>
              <a:t>kleinen</a:t>
            </a:r>
            <a:r>
              <a:rPr lang="en-GB" sz="2800" b="0" i="0" u="none" strike="noStrike" cap="none" dirty="0">
                <a:solidFill>
                  <a:srgbClr val="121212"/>
                </a:solidFill>
                <a:latin typeface="Arial"/>
                <a:ea typeface="Arial"/>
                <a:cs typeface="Arial"/>
                <a:sym typeface="Arial"/>
              </a:rPr>
              <a:t>, </a:t>
            </a:r>
            <a:r>
              <a:rPr lang="en-GB" sz="2800" b="0" i="0" u="none" strike="noStrike" cap="none" dirty="0" err="1">
                <a:solidFill>
                  <a:srgbClr val="121212"/>
                </a:solidFill>
                <a:latin typeface="Arial"/>
                <a:ea typeface="Arial"/>
                <a:cs typeface="Arial"/>
                <a:sym typeface="Arial"/>
              </a:rPr>
              <a:t>kontrollierten</a:t>
            </a:r>
            <a:r>
              <a:rPr lang="en-GB" sz="2800" b="0" i="0" u="none" strike="noStrike" cap="none" dirty="0">
                <a:solidFill>
                  <a:srgbClr val="121212"/>
                </a:solidFill>
                <a:latin typeface="Arial"/>
                <a:ea typeface="Arial"/>
                <a:cs typeface="Arial"/>
                <a:sym typeface="Arial"/>
              </a:rPr>
              <a:t> Gruppen, um die </a:t>
            </a:r>
            <a:r>
              <a:rPr lang="en-GB" sz="2800" b="0" i="0" u="none" strike="noStrike" cap="none" dirty="0" err="1">
                <a:solidFill>
                  <a:srgbClr val="121212"/>
                </a:solidFill>
                <a:latin typeface="Arial"/>
                <a:ea typeface="Arial"/>
                <a:cs typeface="Arial"/>
                <a:sym typeface="Arial"/>
              </a:rPr>
              <a:t>Durchführbarkeit</a:t>
            </a:r>
            <a:r>
              <a:rPr lang="en-GB" sz="2800" b="0" i="0" u="none" strike="noStrike" cap="none" dirty="0">
                <a:solidFill>
                  <a:srgbClr val="121212"/>
                </a:solidFill>
                <a:latin typeface="Arial"/>
                <a:ea typeface="Arial"/>
                <a:cs typeface="Arial"/>
                <a:sym typeface="Arial"/>
              </a:rPr>
              <a:t> und die </a:t>
            </a:r>
            <a:r>
              <a:rPr lang="en-GB" sz="2800" b="0" i="0" u="none" strike="noStrike" cap="none" dirty="0" err="1">
                <a:solidFill>
                  <a:srgbClr val="121212"/>
                </a:solidFill>
                <a:latin typeface="Arial"/>
                <a:ea typeface="Arial"/>
                <a:cs typeface="Arial"/>
                <a:sym typeface="Arial"/>
              </a:rPr>
              <a:t>Auswirkungen</a:t>
            </a:r>
            <a:r>
              <a:rPr lang="en-GB" sz="2800" b="0" i="0" u="none" strike="noStrike" cap="none" dirty="0">
                <a:solidFill>
                  <a:srgbClr val="121212"/>
                </a:solidFill>
                <a:latin typeface="Arial"/>
                <a:ea typeface="Arial"/>
                <a:cs typeface="Arial"/>
                <a:sym typeface="Arial"/>
              </a:rPr>
              <a:t> der Technologie </a:t>
            </a:r>
            <a:r>
              <a:rPr lang="en-GB" sz="2800" b="0" i="0" u="none" strike="noStrike" cap="none" dirty="0" err="1">
                <a:solidFill>
                  <a:srgbClr val="121212"/>
                </a:solidFill>
                <a:latin typeface="Arial"/>
                <a:ea typeface="Arial"/>
                <a:cs typeface="Arial"/>
                <a:sym typeface="Arial"/>
              </a:rPr>
              <a:t>vor</a:t>
            </a:r>
            <a:r>
              <a:rPr lang="en-GB" sz="2800" b="0" i="0" u="none" strike="noStrike" cap="none" dirty="0">
                <a:solidFill>
                  <a:srgbClr val="121212"/>
                </a:solidFill>
                <a:latin typeface="Arial"/>
                <a:ea typeface="Arial"/>
                <a:cs typeface="Arial"/>
                <a:sym typeface="Arial"/>
              </a:rPr>
              <a:t> der </a:t>
            </a:r>
            <a:r>
              <a:rPr lang="en-GB" sz="2800" b="0" i="0" u="none" strike="noStrike" cap="none" dirty="0" err="1">
                <a:solidFill>
                  <a:srgbClr val="121212"/>
                </a:solidFill>
                <a:latin typeface="Arial"/>
                <a:ea typeface="Arial"/>
                <a:cs typeface="Arial"/>
                <a:sym typeface="Arial"/>
              </a:rPr>
              <a:t>schulweiten</a:t>
            </a:r>
            <a:r>
              <a:rPr lang="en-GB" sz="2800" b="0" i="0" u="none" strike="noStrike" cap="none" dirty="0">
                <a:solidFill>
                  <a:srgbClr val="121212"/>
                </a:solidFill>
                <a:latin typeface="Arial"/>
                <a:ea typeface="Arial"/>
                <a:cs typeface="Arial"/>
                <a:sym typeface="Arial"/>
              </a:rPr>
              <a:t> </a:t>
            </a:r>
            <a:r>
              <a:rPr lang="en-GB" sz="2800" b="0" i="0" u="none" strike="noStrike" cap="none" dirty="0" err="1">
                <a:solidFill>
                  <a:srgbClr val="121212"/>
                </a:solidFill>
                <a:latin typeface="Arial"/>
                <a:ea typeface="Arial"/>
                <a:cs typeface="Arial"/>
                <a:sym typeface="Arial"/>
              </a:rPr>
              <a:t>Einführung</a:t>
            </a:r>
            <a:r>
              <a:rPr lang="en-GB" sz="2800" b="0" i="0" u="none" strike="noStrike" cap="none" dirty="0">
                <a:solidFill>
                  <a:srgbClr val="121212"/>
                </a:solidFill>
                <a:latin typeface="Arial"/>
                <a:ea typeface="Arial"/>
                <a:cs typeface="Arial"/>
                <a:sym typeface="Arial"/>
              </a:rPr>
              <a:t> </a:t>
            </a:r>
            <a:r>
              <a:rPr lang="en-GB" sz="2800" b="0" i="0" u="none" strike="noStrike" cap="none" dirty="0" err="1">
                <a:solidFill>
                  <a:srgbClr val="121212"/>
                </a:solidFill>
                <a:latin typeface="Arial"/>
                <a:ea typeface="Arial"/>
                <a:cs typeface="Arial"/>
                <a:sym typeface="Arial"/>
              </a:rPr>
              <a:t>zu</a:t>
            </a:r>
            <a:r>
              <a:rPr lang="en-GB" sz="2800" b="0" i="0" u="none" strike="noStrike" cap="none" dirty="0">
                <a:solidFill>
                  <a:srgbClr val="121212"/>
                </a:solidFill>
                <a:latin typeface="Arial"/>
                <a:ea typeface="Arial"/>
                <a:cs typeface="Arial"/>
                <a:sym typeface="Arial"/>
              </a:rPr>
              <a:t> </a:t>
            </a:r>
            <a:r>
              <a:rPr lang="en-GB" sz="2800" b="0" i="0" u="none" strike="noStrike" cap="none" dirty="0" err="1">
                <a:solidFill>
                  <a:srgbClr val="121212"/>
                </a:solidFill>
                <a:latin typeface="Arial"/>
                <a:ea typeface="Arial"/>
                <a:cs typeface="Arial"/>
                <a:sym typeface="Arial"/>
              </a:rPr>
              <a:t>testen</a:t>
            </a:r>
            <a:r>
              <a:rPr lang="en-GB" sz="2800" b="0" i="0" u="none" strike="noStrike" cap="none" dirty="0">
                <a:solidFill>
                  <a:srgbClr val="121212"/>
                </a:solidFill>
                <a:latin typeface="Arial"/>
                <a:ea typeface="Arial"/>
                <a:cs typeface="Arial"/>
                <a:sym typeface="Arial"/>
              </a:rPr>
              <a:t>.</a:t>
            </a:r>
            <a:endParaRPr sz="2800" dirty="0"/>
          </a:p>
          <a:p>
            <a:pPr marL="0" marR="0" lvl="0" indent="0" algn="l" rtl="0">
              <a:lnSpc>
                <a:spcPct val="101083"/>
              </a:lnSpc>
              <a:spcBef>
                <a:spcPts val="0"/>
              </a:spcBef>
              <a:spcAft>
                <a:spcPts val="0"/>
              </a:spcAft>
              <a:buNone/>
            </a:pPr>
            <a:r>
              <a:rPr lang="en-GB" sz="2800" b="1" dirty="0">
                <a:solidFill>
                  <a:srgbClr val="121212"/>
                </a:solidFill>
                <a:latin typeface="Arial"/>
                <a:ea typeface="Arial"/>
                <a:cs typeface="Arial"/>
                <a:sym typeface="Arial"/>
              </a:rPr>
              <a:t>4. </a:t>
            </a:r>
            <a:r>
              <a:rPr lang="en-GB" sz="2800" b="1" dirty="0" err="1">
                <a:solidFill>
                  <a:srgbClr val="121212"/>
                </a:solidFill>
                <a:latin typeface="Arial"/>
                <a:ea typeface="Arial"/>
                <a:cs typeface="Arial"/>
                <a:sym typeface="Arial"/>
              </a:rPr>
              <a:t>Implementierung</a:t>
            </a:r>
            <a:r>
              <a:rPr lang="en-GB" sz="2800" b="1" dirty="0">
                <a:solidFill>
                  <a:srgbClr val="121212"/>
                </a:solidFill>
                <a:latin typeface="Arial"/>
                <a:ea typeface="Arial"/>
                <a:cs typeface="Arial"/>
                <a:sym typeface="Arial"/>
              </a:rPr>
              <a:t> &amp; </a:t>
            </a:r>
            <a:r>
              <a:rPr lang="en-GB" sz="2800" b="1" dirty="0" err="1">
                <a:solidFill>
                  <a:srgbClr val="121212"/>
                </a:solidFill>
                <a:latin typeface="Arial"/>
                <a:ea typeface="Arial"/>
                <a:cs typeface="Arial"/>
                <a:sym typeface="Arial"/>
              </a:rPr>
              <a:t>Unterstützung</a:t>
            </a:r>
            <a:r>
              <a:rPr lang="en-GB" sz="2800" b="1" dirty="0">
                <a:solidFill>
                  <a:srgbClr val="121212"/>
                </a:solidFill>
                <a:latin typeface="Arial"/>
                <a:ea typeface="Arial"/>
                <a:cs typeface="Arial"/>
                <a:sym typeface="Arial"/>
              </a:rPr>
              <a:t>:</a:t>
            </a:r>
            <a:endParaRPr sz="2800" dirty="0"/>
          </a:p>
          <a:p>
            <a:pPr marL="1028700" marR="0" lvl="1" indent="-571500" algn="l" rtl="0">
              <a:lnSpc>
                <a:spcPct val="101083"/>
              </a:lnSpc>
              <a:spcBef>
                <a:spcPts val="0"/>
              </a:spcBef>
              <a:spcAft>
                <a:spcPts val="0"/>
              </a:spcAft>
              <a:buClr>
                <a:srgbClr val="121212"/>
              </a:buClr>
              <a:buSzPts val="3600"/>
              <a:buFont typeface="Arial"/>
              <a:buChar char="•"/>
            </a:pPr>
            <a:r>
              <a:rPr lang="en-GB" sz="2800" b="0" i="0" u="none" strike="noStrike" cap="none" dirty="0" err="1">
                <a:solidFill>
                  <a:srgbClr val="121212"/>
                </a:solidFill>
                <a:latin typeface="Arial"/>
                <a:ea typeface="Arial"/>
                <a:cs typeface="Arial"/>
                <a:sym typeface="Arial"/>
              </a:rPr>
              <a:t>Breite</a:t>
            </a:r>
            <a:r>
              <a:rPr lang="en-GB" sz="2800" b="0" i="0" u="none" strike="noStrike" cap="none" dirty="0">
                <a:solidFill>
                  <a:srgbClr val="121212"/>
                </a:solidFill>
                <a:latin typeface="Arial"/>
                <a:ea typeface="Arial"/>
                <a:cs typeface="Arial"/>
                <a:sym typeface="Arial"/>
              </a:rPr>
              <a:t> </a:t>
            </a:r>
            <a:r>
              <a:rPr lang="en-GB" sz="2800" b="0" i="0" u="none" strike="noStrike" cap="none" dirty="0" err="1">
                <a:solidFill>
                  <a:srgbClr val="121212"/>
                </a:solidFill>
                <a:latin typeface="Arial"/>
                <a:ea typeface="Arial"/>
                <a:cs typeface="Arial"/>
                <a:sym typeface="Arial"/>
              </a:rPr>
              <a:t>Einführung</a:t>
            </a:r>
            <a:r>
              <a:rPr lang="en-GB" sz="2800" b="0" i="0" u="none" strike="noStrike" cap="none" dirty="0">
                <a:solidFill>
                  <a:srgbClr val="121212"/>
                </a:solidFill>
                <a:latin typeface="Arial"/>
                <a:ea typeface="Arial"/>
                <a:cs typeface="Arial"/>
                <a:sym typeface="Arial"/>
              </a:rPr>
              <a:t>: </a:t>
            </a:r>
            <a:r>
              <a:rPr lang="en-GB" sz="2800" b="0" i="0" u="none" strike="noStrike" cap="none" dirty="0" err="1">
                <a:solidFill>
                  <a:srgbClr val="121212"/>
                </a:solidFill>
                <a:latin typeface="Arial"/>
                <a:ea typeface="Arial"/>
                <a:cs typeface="Arial"/>
                <a:sym typeface="Arial"/>
              </a:rPr>
              <a:t>Führen</a:t>
            </a:r>
            <a:r>
              <a:rPr lang="en-GB" sz="2800" b="0" i="0" u="none" strike="noStrike" cap="none" dirty="0">
                <a:solidFill>
                  <a:srgbClr val="121212"/>
                </a:solidFill>
                <a:latin typeface="Arial"/>
                <a:ea typeface="Arial"/>
                <a:cs typeface="Arial"/>
                <a:sym typeface="Arial"/>
              </a:rPr>
              <a:t> Sie die Technologie </a:t>
            </a:r>
            <a:r>
              <a:rPr lang="en-GB" sz="2800" b="0" i="0" u="none" strike="noStrike" cap="none" dirty="0" err="1">
                <a:solidFill>
                  <a:srgbClr val="121212"/>
                </a:solidFill>
                <a:latin typeface="Arial"/>
                <a:ea typeface="Arial"/>
                <a:cs typeface="Arial"/>
                <a:sym typeface="Arial"/>
              </a:rPr>
              <a:t>nach</a:t>
            </a:r>
            <a:r>
              <a:rPr lang="en-GB" sz="2800" b="0" i="0" u="none" strike="noStrike" cap="none" dirty="0">
                <a:solidFill>
                  <a:srgbClr val="121212"/>
                </a:solidFill>
                <a:latin typeface="Arial"/>
                <a:ea typeface="Arial"/>
                <a:cs typeface="Arial"/>
                <a:sym typeface="Arial"/>
              </a:rPr>
              <a:t> </a:t>
            </a:r>
            <a:r>
              <a:rPr lang="en-GB" sz="2800" b="0" i="0" u="none" strike="noStrike" cap="none" dirty="0" err="1">
                <a:solidFill>
                  <a:srgbClr val="121212"/>
                </a:solidFill>
                <a:latin typeface="Arial"/>
                <a:ea typeface="Arial"/>
                <a:cs typeface="Arial"/>
                <a:sym typeface="Arial"/>
              </a:rPr>
              <a:t>erfolgreichen</a:t>
            </a:r>
            <a:r>
              <a:rPr lang="en-GB" sz="2800" b="0" i="0" u="none" strike="noStrike" cap="none" dirty="0">
                <a:solidFill>
                  <a:srgbClr val="121212"/>
                </a:solidFill>
                <a:latin typeface="Arial"/>
                <a:ea typeface="Arial"/>
                <a:cs typeface="Arial"/>
                <a:sym typeface="Arial"/>
              </a:rPr>
              <a:t> </a:t>
            </a:r>
            <a:r>
              <a:rPr lang="en-GB" sz="2800" b="0" i="0" u="none" strike="noStrike" cap="none" dirty="0" err="1">
                <a:solidFill>
                  <a:srgbClr val="121212"/>
                </a:solidFill>
                <a:latin typeface="Arial"/>
                <a:ea typeface="Arial"/>
                <a:cs typeface="Arial"/>
                <a:sym typeface="Arial"/>
              </a:rPr>
              <a:t>Pilotprojekten</a:t>
            </a:r>
            <a:r>
              <a:rPr lang="en-GB" sz="2800" b="0" i="0" u="none" strike="noStrike" cap="none" dirty="0">
                <a:solidFill>
                  <a:srgbClr val="121212"/>
                </a:solidFill>
                <a:latin typeface="Arial"/>
                <a:ea typeface="Arial"/>
                <a:cs typeface="Arial"/>
                <a:sym typeface="Arial"/>
              </a:rPr>
              <a:t> </a:t>
            </a:r>
            <a:r>
              <a:rPr lang="en-GB" sz="2800" b="0" i="0" u="none" strike="noStrike" cap="none" dirty="0" err="1">
                <a:solidFill>
                  <a:srgbClr val="121212"/>
                </a:solidFill>
                <a:latin typeface="Arial"/>
                <a:ea typeface="Arial"/>
                <a:cs typeface="Arial"/>
                <a:sym typeface="Arial"/>
              </a:rPr>
              <a:t>im</a:t>
            </a:r>
            <a:r>
              <a:rPr lang="en-GB" sz="2800" b="0" i="0" u="none" strike="noStrike" cap="none" dirty="0">
                <a:solidFill>
                  <a:srgbClr val="121212"/>
                </a:solidFill>
                <a:latin typeface="Arial"/>
                <a:ea typeface="Arial"/>
                <a:cs typeface="Arial"/>
                <a:sym typeface="Arial"/>
              </a:rPr>
              <a:t> </a:t>
            </a:r>
            <a:r>
              <a:rPr lang="en-GB" sz="2800" b="0" i="0" u="none" strike="noStrike" cap="none" dirty="0" err="1">
                <a:solidFill>
                  <a:srgbClr val="121212"/>
                </a:solidFill>
                <a:latin typeface="Arial"/>
                <a:ea typeface="Arial"/>
                <a:cs typeface="Arial"/>
                <a:sym typeface="Arial"/>
              </a:rPr>
              <a:t>gesamten</a:t>
            </a:r>
            <a:r>
              <a:rPr lang="en-GB" sz="2800" b="0" i="0" u="none" strike="noStrike" cap="none" dirty="0">
                <a:solidFill>
                  <a:srgbClr val="121212"/>
                </a:solidFill>
                <a:latin typeface="Arial"/>
                <a:ea typeface="Arial"/>
                <a:cs typeface="Arial"/>
                <a:sym typeface="Arial"/>
              </a:rPr>
              <a:t> </a:t>
            </a:r>
            <a:r>
              <a:rPr lang="en-GB" sz="2800" b="0" i="0" u="none" strike="noStrike" cap="none" dirty="0" err="1">
                <a:solidFill>
                  <a:srgbClr val="121212"/>
                </a:solidFill>
                <a:latin typeface="Arial"/>
                <a:ea typeface="Arial"/>
                <a:cs typeface="Arial"/>
                <a:sym typeface="Arial"/>
              </a:rPr>
              <a:t>Programm</a:t>
            </a:r>
            <a:r>
              <a:rPr lang="en-GB" sz="2800" b="0" i="0" u="none" strike="noStrike" cap="none" dirty="0">
                <a:solidFill>
                  <a:srgbClr val="121212"/>
                </a:solidFill>
                <a:latin typeface="Arial"/>
                <a:ea typeface="Arial"/>
                <a:cs typeface="Arial"/>
                <a:sym typeface="Arial"/>
              </a:rPr>
              <a:t> </a:t>
            </a:r>
            <a:r>
              <a:rPr lang="en-GB" sz="2800" b="0" i="0" u="none" strike="noStrike" cap="none" dirty="0" err="1">
                <a:solidFill>
                  <a:srgbClr val="121212"/>
                </a:solidFill>
                <a:latin typeface="Arial"/>
                <a:ea typeface="Arial"/>
                <a:cs typeface="Arial"/>
                <a:sym typeface="Arial"/>
              </a:rPr>
              <a:t>ein</a:t>
            </a:r>
            <a:r>
              <a:rPr lang="en-GB" sz="2800" b="0" i="0" u="none" strike="noStrike" cap="none" dirty="0">
                <a:solidFill>
                  <a:srgbClr val="121212"/>
                </a:solidFill>
                <a:latin typeface="Arial"/>
                <a:ea typeface="Arial"/>
                <a:cs typeface="Arial"/>
                <a:sym typeface="Arial"/>
              </a:rPr>
              <a:t> und </a:t>
            </a:r>
            <a:r>
              <a:rPr lang="en-GB" sz="2800" b="0" i="0" u="none" strike="noStrike" cap="none" dirty="0" err="1">
                <a:solidFill>
                  <a:srgbClr val="121212"/>
                </a:solidFill>
                <a:latin typeface="Arial"/>
                <a:ea typeface="Arial"/>
                <a:cs typeface="Arial"/>
                <a:sym typeface="Arial"/>
              </a:rPr>
              <a:t>stellen</a:t>
            </a:r>
            <a:r>
              <a:rPr lang="en-GB" sz="2800" b="0" i="0" u="none" strike="noStrike" cap="none" dirty="0">
                <a:solidFill>
                  <a:srgbClr val="121212"/>
                </a:solidFill>
                <a:latin typeface="Arial"/>
                <a:ea typeface="Arial"/>
                <a:cs typeface="Arial"/>
                <a:sym typeface="Arial"/>
              </a:rPr>
              <a:t> Sie </a:t>
            </a:r>
            <a:r>
              <a:rPr lang="en-GB" sz="2800" b="0" i="0" u="none" strike="noStrike" cap="none" dirty="0" err="1">
                <a:solidFill>
                  <a:srgbClr val="121212"/>
                </a:solidFill>
                <a:latin typeface="Arial"/>
                <a:ea typeface="Arial"/>
                <a:cs typeface="Arial"/>
                <a:sym typeface="Arial"/>
              </a:rPr>
              <a:t>sicher</a:t>
            </a:r>
            <a:r>
              <a:rPr lang="en-GB" sz="2800" b="0" i="0" u="none" strike="noStrike" cap="none" dirty="0">
                <a:solidFill>
                  <a:srgbClr val="121212"/>
                </a:solidFill>
                <a:latin typeface="Arial"/>
                <a:ea typeface="Arial"/>
                <a:cs typeface="Arial"/>
                <a:sym typeface="Arial"/>
              </a:rPr>
              <a:t>, </a:t>
            </a:r>
            <a:r>
              <a:rPr lang="en-GB" sz="2800" b="0" i="0" u="none" strike="noStrike" cap="none" dirty="0" err="1">
                <a:solidFill>
                  <a:srgbClr val="121212"/>
                </a:solidFill>
                <a:latin typeface="Arial"/>
                <a:ea typeface="Arial"/>
                <a:cs typeface="Arial"/>
                <a:sym typeface="Arial"/>
              </a:rPr>
              <a:t>dass</a:t>
            </a:r>
            <a:r>
              <a:rPr lang="en-GB" sz="2800" b="0" i="0" u="none" strike="noStrike" cap="none" dirty="0">
                <a:solidFill>
                  <a:srgbClr val="121212"/>
                </a:solidFill>
                <a:latin typeface="Arial"/>
                <a:ea typeface="Arial"/>
                <a:cs typeface="Arial"/>
                <a:sym typeface="Arial"/>
              </a:rPr>
              <a:t> </a:t>
            </a:r>
            <a:r>
              <a:rPr lang="en-GB" sz="2800" b="0" i="0" u="none" strike="noStrike" cap="none" dirty="0" err="1">
                <a:solidFill>
                  <a:srgbClr val="121212"/>
                </a:solidFill>
                <a:latin typeface="Arial"/>
                <a:ea typeface="Arial"/>
                <a:cs typeface="Arial"/>
                <a:sym typeface="Arial"/>
              </a:rPr>
              <a:t>sie</a:t>
            </a:r>
            <a:r>
              <a:rPr lang="en-GB" sz="2800" b="0" i="0" u="none" strike="noStrike" cap="none" dirty="0">
                <a:solidFill>
                  <a:srgbClr val="121212"/>
                </a:solidFill>
                <a:latin typeface="Arial"/>
                <a:ea typeface="Arial"/>
                <a:cs typeface="Arial"/>
                <a:sym typeface="Arial"/>
              </a:rPr>
              <a:t> in die Lehr- und </a:t>
            </a:r>
            <a:r>
              <a:rPr lang="en-GB" sz="2800" b="0" i="0" u="none" strike="noStrike" cap="none" dirty="0" err="1">
                <a:solidFill>
                  <a:srgbClr val="121212"/>
                </a:solidFill>
                <a:latin typeface="Arial"/>
                <a:ea typeface="Arial"/>
                <a:cs typeface="Arial"/>
                <a:sym typeface="Arial"/>
              </a:rPr>
              <a:t>Lernprozesse</a:t>
            </a:r>
            <a:r>
              <a:rPr lang="en-GB" sz="2800" b="0" i="0" u="none" strike="noStrike" cap="none" dirty="0">
                <a:solidFill>
                  <a:srgbClr val="121212"/>
                </a:solidFill>
                <a:latin typeface="Arial"/>
                <a:ea typeface="Arial"/>
                <a:cs typeface="Arial"/>
                <a:sym typeface="Arial"/>
              </a:rPr>
              <a:t> </a:t>
            </a:r>
            <a:r>
              <a:rPr lang="en-GB" sz="2800" b="0" i="0" u="none" strike="noStrike" cap="none" dirty="0" err="1">
                <a:solidFill>
                  <a:srgbClr val="121212"/>
                </a:solidFill>
                <a:latin typeface="Arial"/>
                <a:ea typeface="Arial"/>
                <a:cs typeface="Arial"/>
                <a:sym typeface="Arial"/>
              </a:rPr>
              <a:t>integriert</a:t>
            </a:r>
            <a:r>
              <a:rPr lang="en-GB" sz="2800" b="0" i="0" u="none" strike="noStrike" cap="none" dirty="0">
                <a:solidFill>
                  <a:srgbClr val="121212"/>
                </a:solidFill>
                <a:latin typeface="Arial"/>
                <a:ea typeface="Arial"/>
                <a:cs typeface="Arial"/>
                <a:sym typeface="Arial"/>
              </a:rPr>
              <a:t> </a:t>
            </a:r>
            <a:r>
              <a:rPr lang="en-GB" sz="2800" b="0" i="0" u="none" strike="noStrike" cap="none" dirty="0" err="1">
                <a:solidFill>
                  <a:srgbClr val="121212"/>
                </a:solidFill>
                <a:latin typeface="Arial"/>
                <a:ea typeface="Arial"/>
                <a:cs typeface="Arial"/>
                <a:sym typeface="Arial"/>
              </a:rPr>
              <a:t>wird</a:t>
            </a:r>
            <a:r>
              <a:rPr lang="en-GB" sz="2800" b="0" i="0" u="none" strike="noStrike" cap="none" dirty="0">
                <a:solidFill>
                  <a:srgbClr val="121212"/>
                </a:solidFill>
                <a:latin typeface="Arial"/>
                <a:ea typeface="Arial"/>
                <a:cs typeface="Arial"/>
                <a:sym typeface="Arial"/>
              </a:rPr>
              <a:t>.</a:t>
            </a:r>
            <a:endParaRPr sz="2800" dirty="0"/>
          </a:p>
          <a:p>
            <a:pPr marL="1028700" marR="0" lvl="1" indent="-571500" algn="l" rtl="0">
              <a:lnSpc>
                <a:spcPct val="101083"/>
              </a:lnSpc>
              <a:spcBef>
                <a:spcPts val="0"/>
              </a:spcBef>
              <a:spcAft>
                <a:spcPts val="0"/>
              </a:spcAft>
              <a:buClr>
                <a:srgbClr val="121212"/>
              </a:buClr>
              <a:buSzPts val="3600"/>
              <a:buFont typeface="Arial"/>
              <a:buChar char="•"/>
            </a:pPr>
            <a:r>
              <a:rPr lang="en-GB" sz="2800" b="0" i="0" u="none" strike="noStrike" cap="none" dirty="0" err="1">
                <a:solidFill>
                  <a:srgbClr val="121212"/>
                </a:solidFill>
                <a:latin typeface="Arial"/>
                <a:ea typeface="Arial"/>
                <a:cs typeface="Arial"/>
                <a:sym typeface="Arial"/>
              </a:rPr>
              <a:t>Laufende</a:t>
            </a:r>
            <a:r>
              <a:rPr lang="en-GB" sz="2800" b="0" i="0" u="none" strike="noStrike" cap="none" dirty="0">
                <a:solidFill>
                  <a:srgbClr val="121212"/>
                </a:solidFill>
                <a:latin typeface="Arial"/>
                <a:ea typeface="Arial"/>
                <a:cs typeface="Arial"/>
                <a:sym typeface="Arial"/>
              </a:rPr>
              <a:t> </a:t>
            </a:r>
            <a:r>
              <a:rPr lang="en-GB" sz="2800" b="0" i="0" u="none" strike="noStrike" cap="none" dirty="0" err="1">
                <a:solidFill>
                  <a:srgbClr val="121212"/>
                </a:solidFill>
                <a:latin typeface="Arial"/>
                <a:ea typeface="Arial"/>
                <a:cs typeface="Arial"/>
                <a:sym typeface="Arial"/>
              </a:rPr>
              <a:t>Unterstützung</a:t>
            </a:r>
            <a:r>
              <a:rPr lang="en-GB" sz="2800" b="0" i="0" u="none" strike="noStrike" cap="none" dirty="0">
                <a:solidFill>
                  <a:srgbClr val="121212"/>
                </a:solidFill>
                <a:latin typeface="Arial"/>
                <a:ea typeface="Arial"/>
                <a:cs typeface="Arial"/>
                <a:sym typeface="Arial"/>
              </a:rPr>
              <a:t> </a:t>
            </a:r>
            <a:r>
              <a:rPr lang="en-GB" sz="2800" b="0" i="0" u="none" strike="noStrike" cap="none" dirty="0" err="1">
                <a:solidFill>
                  <a:srgbClr val="121212"/>
                </a:solidFill>
                <a:latin typeface="Arial"/>
                <a:ea typeface="Arial"/>
                <a:cs typeface="Arial"/>
                <a:sym typeface="Arial"/>
              </a:rPr>
              <a:t>anbieten</a:t>
            </a:r>
            <a:r>
              <a:rPr lang="en-GB" sz="2800" b="0" i="0" u="none" strike="noStrike" cap="none" dirty="0">
                <a:solidFill>
                  <a:srgbClr val="121212"/>
                </a:solidFill>
                <a:latin typeface="Arial"/>
                <a:ea typeface="Arial"/>
                <a:cs typeface="Arial"/>
                <a:sym typeface="Arial"/>
              </a:rPr>
              <a:t>: </a:t>
            </a:r>
            <a:r>
              <a:rPr lang="en-GB" sz="2800" b="0" i="0" u="none" strike="noStrike" cap="none" dirty="0" err="1">
                <a:solidFill>
                  <a:srgbClr val="121212"/>
                </a:solidFill>
                <a:latin typeface="Arial"/>
                <a:ea typeface="Arial"/>
                <a:cs typeface="Arial"/>
                <a:sym typeface="Arial"/>
              </a:rPr>
              <a:t>Richten</a:t>
            </a:r>
            <a:r>
              <a:rPr lang="en-GB" sz="2800" b="0" i="0" u="none" strike="noStrike" cap="none" dirty="0">
                <a:solidFill>
                  <a:srgbClr val="121212"/>
                </a:solidFill>
                <a:latin typeface="Arial"/>
                <a:ea typeface="Arial"/>
                <a:cs typeface="Arial"/>
                <a:sym typeface="Arial"/>
              </a:rPr>
              <a:t> Sie </a:t>
            </a:r>
            <a:r>
              <a:rPr lang="en-GB" sz="2800" b="0" i="0" u="none" strike="noStrike" cap="none" dirty="0" err="1">
                <a:solidFill>
                  <a:srgbClr val="121212"/>
                </a:solidFill>
                <a:latin typeface="Arial"/>
                <a:ea typeface="Arial"/>
                <a:cs typeface="Arial"/>
                <a:sym typeface="Arial"/>
              </a:rPr>
              <a:t>ein</a:t>
            </a:r>
            <a:r>
              <a:rPr lang="en-GB" sz="2800" b="0" i="0" u="none" strike="noStrike" cap="none" dirty="0">
                <a:solidFill>
                  <a:srgbClr val="121212"/>
                </a:solidFill>
                <a:latin typeface="Arial"/>
                <a:ea typeface="Arial"/>
                <a:cs typeface="Arial"/>
                <a:sym typeface="Arial"/>
              </a:rPr>
              <a:t> </a:t>
            </a:r>
            <a:r>
              <a:rPr lang="en-GB" sz="2800" b="0" i="0" u="none" strike="noStrike" cap="none" dirty="0" err="1">
                <a:solidFill>
                  <a:srgbClr val="121212"/>
                </a:solidFill>
                <a:latin typeface="Arial"/>
                <a:ea typeface="Arial"/>
                <a:cs typeface="Arial"/>
                <a:sym typeface="Arial"/>
              </a:rPr>
              <a:t>Unterstützungssystem</a:t>
            </a:r>
            <a:r>
              <a:rPr lang="en-GB" sz="2800" b="0" i="0" u="none" strike="noStrike" cap="none" dirty="0">
                <a:solidFill>
                  <a:srgbClr val="121212"/>
                </a:solidFill>
                <a:latin typeface="Arial"/>
                <a:ea typeface="Arial"/>
                <a:cs typeface="Arial"/>
                <a:sym typeface="Arial"/>
              </a:rPr>
              <a:t> </a:t>
            </a:r>
            <a:r>
              <a:rPr lang="en-GB" sz="2800" b="0" i="0" u="none" strike="noStrike" cap="none" dirty="0" err="1">
                <a:solidFill>
                  <a:srgbClr val="121212"/>
                </a:solidFill>
                <a:latin typeface="Arial"/>
                <a:ea typeface="Arial"/>
                <a:cs typeface="Arial"/>
                <a:sym typeface="Arial"/>
              </a:rPr>
              <a:t>ein</a:t>
            </a:r>
            <a:r>
              <a:rPr lang="en-GB" sz="2800" b="0" i="0" u="none" strike="noStrike" cap="none" dirty="0">
                <a:solidFill>
                  <a:srgbClr val="121212"/>
                </a:solidFill>
                <a:latin typeface="Arial"/>
                <a:ea typeface="Arial"/>
                <a:cs typeface="Arial"/>
                <a:sym typeface="Arial"/>
              </a:rPr>
              <a:t>, das </a:t>
            </a:r>
            <a:r>
              <a:rPr lang="en-GB" sz="2800" b="0" i="0" u="none" strike="noStrike" cap="none" dirty="0" err="1">
                <a:solidFill>
                  <a:srgbClr val="121212"/>
                </a:solidFill>
                <a:latin typeface="Arial"/>
                <a:ea typeface="Arial"/>
                <a:cs typeface="Arial"/>
                <a:sym typeface="Arial"/>
              </a:rPr>
              <a:t>bei</a:t>
            </a:r>
            <a:r>
              <a:rPr lang="en-GB" sz="2800" b="0" i="0" u="none" strike="noStrike" cap="none" dirty="0">
                <a:solidFill>
                  <a:srgbClr val="121212"/>
                </a:solidFill>
                <a:latin typeface="Arial"/>
                <a:ea typeface="Arial"/>
                <a:cs typeface="Arial"/>
                <a:sym typeface="Arial"/>
              </a:rPr>
              <a:t> </a:t>
            </a:r>
            <a:r>
              <a:rPr lang="en-GB" sz="2800" b="0" i="0" u="none" strike="noStrike" cap="none" dirty="0" err="1">
                <a:solidFill>
                  <a:srgbClr val="121212"/>
                </a:solidFill>
                <a:latin typeface="Arial"/>
                <a:ea typeface="Arial"/>
                <a:cs typeface="Arial"/>
                <a:sym typeface="Arial"/>
              </a:rPr>
              <a:t>technischen</a:t>
            </a:r>
            <a:r>
              <a:rPr lang="en-GB" sz="2800" b="0" i="0" u="none" strike="noStrike" cap="none" dirty="0">
                <a:solidFill>
                  <a:srgbClr val="121212"/>
                </a:solidFill>
                <a:latin typeface="Arial"/>
                <a:ea typeface="Arial"/>
                <a:cs typeface="Arial"/>
                <a:sym typeface="Arial"/>
              </a:rPr>
              <a:t> </a:t>
            </a:r>
            <a:r>
              <a:rPr lang="en-GB" sz="2800" b="0" i="0" u="none" strike="noStrike" cap="none" dirty="0" err="1">
                <a:solidFill>
                  <a:srgbClr val="121212"/>
                </a:solidFill>
                <a:latin typeface="Arial"/>
                <a:ea typeface="Arial"/>
                <a:cs typeface="Arial"/>
                <a:sym typeface="Arial"/>
              </a:rPr>
              <a:t>Fragen</a:t>
            </a:r>
            <a:r>
              <a:rPr lang="en-GB" sz="2800" b="0" i="0" u="none" strike="noStrike" cap="none" dirty="0">
                <a:solidFill>
                  <a:srgbClr val="121212"/>
                </a:solidFill>
                <a:latin typeface="Arial"/>
                <a:ea typeface="Arial"/>
                <a:cs typeface="Arial"/>
                <a:sym typeface="Arial"/>
              </a:rPr>
              <a:t> </a:t>
            </a:r>
            <a:r>
              <a:rPr lang="en-GB" sz="2800" b="0" i="0" u="none" strike="noStrike" cap="none" dirty="0" err="1">
                <a:solidFill>
                  <a:srgbClr val="121212"/>
                </a:solidFill>
                <a:latin typeface="Arial"/>
                <a:ea typeface="Arial"/>
                <a:cs typeface="Arial"/>
                <a:sym typeface="Arial"/>
              </a:rPr>
              <a:t>hilft</a:t>
            </a:r>
            <a:r>
              <a:rPr lang="en-GB" sz="2800" b="0" i="0" u="none" strike="noStrike" cap="none" dirty="0">
                <a:solidFill>
                  <a:srgbClr val="121212"/>
                </a:solidFill>
                <a:latin typeface="Arial"/>
                <a:ea typeface="Arial"/>
                <a:cs typeface="Arial"/>
                <a:sym typeface="Arial"/>
              </a:rPr>
              <a:t> und die </a:t>
            </a:r>
            <a:r>
              <a:rPr lang="en-GB" sz="2800" b="0" i="0" u="none" strike="noStrike" cap="none" dirty="0" err="1">
                <a:solidFill>
                  <a:srgbClr val="121212"/>
                </a:solidFill>
                <a:latin typeface="Arial"/>
                <a:ea typeface="Arial"/>
                <a:cs typeface="Arial"/>
                <a:sym typeface="Arial"/>
              </a:rPr>
              <a:t>Lehrkräfte</a:t>
            </a:r>
            <a:r>
              <a:rPr lang="en-GB" sz="2800" b="0" i="0" u="none" strike="noStrike" cap="none" dirty="0">
                <a:solidFill>
                  <a:srgbClr val="121212"/>
                </a:solidFill>
                <a:latin typeface="Arial"/>
                <a:ea typeface="Arial"/>
                <a:cs typeface="Arial"/>
                <a:sym typeface="Arial"/>
              </a:rPr>
              <a:t> </a:t>
            </a:r>
            <a:r>
              <a:rPr lang="en-GB" sz="2800" b="0" i="0" u="none" strike="noStrike" cap="none" dirty="0" err="1">
                <a:solidFill>
                  <a:srgbClr val="121212"/>
                </a:solidFill>
                <a:latin typeface="Arial"/>
                <a:ea typeface="Arial"/>
                <a:cs typeface="Arial"/>
                <a:sym typeface="Arial"/>
              </a:rPr>
              <a:t>bei</a:t>
            </a:r>
            <a:r>
              <a:rPr lang="en-GB" sz="2800" b="0" i="0" u="none" strike="noStrike" cap="none" dirty="0">
                <a:solidFill>
                  <a:srgbClr val="121212"/>
                </a:solidFill>
                <a:latin typeface="Arial"/>
                <a:ea typeface="Arial"/>
                <a:cs typeface="Arial"/>
                <a:sym typeface="Arial"/>
              </a:rPr>
              <a:t> der Innovation </a:t>
            </a:r>
            <a:r>
              <a:rPr lang="en-GB" sz="2800" b="0" i="0" u="none" strike="noStrike" cap="none" dirty="0" err="1">
                <a:solidFill>
                  <a:srgbClr val="121212"/>
                </a:solidFill>
                <a:latin typeface="Arial"/>
                <a:ea typeface="Arial"/>
                <a:cs typeface="Arial"/>
                <a:sym typeface="Arial"/>
              </a:rPr>
              <a:t>ihrer</a:t>
            </a:r>
            <a:r>
              <a:rPr lang="en-GB" sz="2800" b="0" i="0" u="none" strike="noStrike" cap="none" dirty="0">
                <a:solidFill>
                  <a:srgbClr val="121212"/>
                </a:solidFill>
                <a:latin typeface="Arial"/>
                <a:ea typeface="Arial"/>
                <a:cs typeface="Arial"/>
                <a:sym typeface="Arial"/>
              </a:rPr>
              <a:t> </a:t>
            </a:r>
            <a:r>
              <a:rPr lang="en-GB" sz="2800" b="0" i="0" u="none" strike="noStrike" cap="none" dirty="0" err="1">
                <a:solidFill>
                  <a:srgbClr val="121212"/>
                </a:solidFill>
                <a:latin typeface="Arial"/>
                <a:ea typeface="Arial"/>
                <a:cs typeface="Arial"/>
                <a:sym typeface="Arial"/>
              </a:rPr>
              <a:t>pädagogischen</a:t>
            </a:r>
            <a:r>
              <a:rPr lang="en-GB" sz="2800" b="0" i="0" u="none" strike="noStrike" cap="none" dirty="0">
                <a:solidFill>
                  <a:srgbClr val="121212"/>
                </a:solidFill>
                <a:latin typeface="Arial"/>
                <a:ea typeface="Arial"/>
                <a:cs typeface="Arial"/>
                <a:sym typeface="Arial"/>
              </a:rPr>
              <a:t> </a:t>
            </a:r>
            <a:r>
              <a:rPr lang="en-GB" sz="2800" b="0" i="0" u="none" strike="noStrike" cap="none" dirty="0" err="1">
                <a:solidFill>
                  <a:srgbClr val="121212"/>
                </a:solidFill>
                <a:latin typeface="Arial"/>
                <a:ea typeface="Arial"/>
                <a:cs typeface="Arial"/>
                <a:sym typeface="Arial"/>
              </a:rPr>
              <a:t>Ansätze</a:t>
            </a:r>
            <a:r>
              <a:rPr lang="en-GB" sz="2800" b="0" i="0" u="none" strike="noStrike" cap="none" dirty="0">
                <a:solidFill>
                  <a:srgbClr val="121212"/>
                </a:solidFill>
                <a:latin typeface="Arial"/>
                <a:ea typeface="Arial"/>
                <a:cs typeface="Arial"/>
                <a:sym typeface="Arial"/>
              </a:rPr>
              <a:t> </a:t>
            </a:r>
            <a:r>
              <a:rPr lang="en-GB" sz="2800" b="0" i="0" u="none" strike="noStrike" cap="none" dirty="0" err="1">
                <a:solidFill>
                  <a:srgbClr val="121212"/>
                </a:solidFill>
                <a:latin typeface="Arial"/>
                <a:ea typeface="Arial"/>
                <a:cs typeface="Arial"/>
                <a:sym typeface="Arial"/>
              </a:rPr>
              <a:t>unterstützt</a:t>
            </a:r>
            <a:r>
              <a:rPr lang="en-GB" sz="2800" b="0" i="0" u="none" strike="noStrike" cap="none" dirty="0">
                <a:solidFill>
                  <a:srgbClr val="121212"/>
                </a:solidFill>
                <a:latin typeface="Arial"/>
                <a:ea typeface="Arial"/>
                <a:cs typeface="Arial"/>
                <a:sym typeface="Arial"/>
              </a:rPr>
              <a:t>.</a:t>
            </a:r>
            <a:endParaRPr sz="2800" dirty="0"/>
          </a:p>
        </p:txBody>
      </p:sp>
      <p:sp>
        <p:nvSpPr>
          <p:cNvPr id="453" name="Google Shape;453;p18"/>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5" name="Google Shape;455;p18"/>
          <p:cNvSpPr txBox="1"/>
          <p:nvPr/>
        </p:nvSpPr>
        <p:spPr>
          <a:xfrm>
            <a:off x="5150666" y="9207911"/>
            <a:ext cx="10227062" cy="759119"/>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GB" sz="1400">
                <a:solidFill>
                  <a:srgbClr val="121212"/>
                </a:solidFill>
                <a:latin typeface="Arial"/>
                <a:ea typeface="Arial"/>
                <a:cs typeface="Arial"/>
                <a:sym typeface="Arial"/>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a:p>
        </p:txBody>
      </p:sp>
      <p:pic>
        <p:nvPicPr>
          <p:cNvPr id="456" name="Google Shape;456;p18"/>
          <p:cNvPicPr preferRelativeResize="0"/>
          <p:nvPr/>
        </p:nvPicPr>
        <p:blipFill rotWithShape="1">
          <a:blip r:embed="rId4">
            <a:alphaModFix/>
          </a:blip>
          <a:srcRect/>
          <a:stretch/>
        </p:blipFill>
        <p:spPr>
          <a:xfrm>
            <a:off x="15697200" y="9183021"/>
            <a:ext cx="1727565" cy="628205"/>
          </a:xfrm>
          <a:prstGeom prst="rect">
            <a:avLst/>
          </a:prstGeom>
          <a:noFill/>
          <a:ln>
            <a:noFill/>
          </a:ln>
        </p:spPr>
      </p:pic>
      <p:pic>
        <p:nvPicPr>
          <p:cNvPr id="2" name="Picture 1" descr="Blue text on a white background&#10;&#10;Description automatically generated">
            <a:extLst>
              <a:ext uri="{FF2B5EF4-FFF2-40B4-BE49-F238E27FC236}">
                <a16:creationId xmlns:a16="http://schemas.microsoft.com/office/drawing/2014/main" id="{CCB3A416-15BA-1308-9B98-F45FDC7FB926}"/>
              </a:ext>
            </a:extLst>
          </p:cNvPr>
          <p:cNvPicPr>
            <a:picLocks noChangeAspect="1"/>
          </p:cNvPicPr>
          <p:nvPr/>
        </p:nvPicPr>
        <p:blipFill>
          <a:blip r:embed="rId5"/>
          <a:stretch>
            <a:fillRect/>
          </a:stretch>
        </p:blipFill>
        <p:spPr>
          <a:xfrm>
            <a:off x="2890312" y="9377969"/>
            <a:ext cx="2160232" cy="453206"/>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460"/>
        <p:cNvGrpSpPr/>
        <p:nvPr/>
      </p:nvGrpSpPr>
      <p:grpSpPr>
        <a:xfrm>
          <a:off x="0" y="0"/>
          <a:ext cx="0" cy="0"/>
          <a:chOff x="0" y="0"/>
          <a:chExt cx="0" cy="0"/>
        </a:xfrm>
      </p:grpSpPr>
      <p:sp>
        <p:nvSpPr>
          <p:cNvPr id="461" name="Google Shape;461;p19"/>
          <p:cNvSpPr/>
          <p:nvPr/>
        </p:nvSpPr>
        <p:spPr>
          <a:xfrm>
            <a:off x="17044742" y="-150232"/>
            <a:ext cx="1246758" cy="8963824"/>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2" name="Google Shape;462;p19"/>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3" name="Google Shape;463;p19"/>
          <p:cNvSpPr txBox="1"/>
          <p:nvPr/>
        </p:nvSpPr>
        <p:spPr>
          <a:xfrm>
            <a:off x="793856" y="776393"/>
            <a:ext cx="12181388" cy="1625060"/>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None/>
            </a:pPr>
            <a:r>
              <a:rPr lang="en-GB" sz="4800" dirty="0">
                <a:solidFill>
                  <a:srgbClr val="033C5B"/>
                </a:solidFill>
                <a:latin typeface="Arial"/>
                <a:ea typeface="Arial"/>
                <a:cs typeface="Arial"/>
                <a:sym typeface="Arial"/>
              </a:rPr>
              <a:t>Technologie in der </a:t>
            </a:r>
            <a:r>
              <a:rPr lang="en-GB" sz="4800" dirty="0" err="1">
                <a:solidFill>
                  <a:srgbClr val="033C5B"/>
                </a:solidFill>
                <a:latin typeface="Arial"/>
                <a:ea typeface="Arial"/>
                <a:cs typeface="Arial"/>
                <a:sym typeface="Arial"/>
              </a:rPr>
              <a:t>Berufsbildung</a:t>
            </a:r>
            <a:r>
              <a:rPr lang="en-GB" sz="4800" dirty="0">
                <a:solidFill>
                  <a:srgbClr val="033C5B"/>
                </a:solidFill>
                <a:latin typeface="Arial"/>
                <a:ea typeface="Arial"/>
                <a:cs typeface="Arial"/>
                <a:sym typeface="Arial"/>
              </a:rPr>
              <a:t> </a:t>
            </a:r>
            <a:r>
              <a:rPr lang="en-GB" sz="4800" dirty="0" err="1">
                <a:solidFill>
                  <a:srgbClr val="033C5B"/>
                </a:solidFill>
                <a:latin typeface="Arial"/>
                <a:ea typeface="Arial"/>
                <a:cs typeface="Arial"/>
                <a:sym typeface="Arial"/>
              </a:rPr>
              <a:t>einführen</a:t>
            </a:r>
            <a:r>
              <a:rPr lang="en-GB" sz="4800" dirty="0">
                <a:solidFill>
                  <a:srgbClr val="033C5B"/>
                </a:solidFill>
                <a:latin typeface="Arial"/>
                <a:ea typeface="Arial"/>
                <a:cs typeface="Arial"/>
                <a:sym typeface="Arial"/>
              </a:rPr>
              <a:t> - WIE?</a:t>
            </a:r>
            <a:endParaRPr sz="4800" dirty="0">
              <a:solidFill>
                <a:srgbClr val="033C5B"/>
              </a:solidFill>
              <a:latin typeface="Arial"/>
              <a:ea typeface="Arial"/>
              <a:cs typeface="Arial"/>
              <a:sym typeface="Arial"/>
            </a:endParaRPr>
          </a:p>
        </p:txBody>
      </p:sp>
      <p:sp>
        <p:nvSpPr>
          <p:cNvPr id="464" name="Google Shape;464;p19"/>
          <p:cNvSpPr/>
          <p:nvPr/>
        </p:nvSpPr>
        <p:spPr>
          <a:xfrm>
            <a:off x="16826047" y="607663"/>
            <a:ext cx="842075" cy="842075"/>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5" name="Google Shape;465;p19"/>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6" name="Google Shape;466;p19"/>
          <p:cNvSpPr txBox="1"/>
          <p:nvPr/>
        </p:nvSpPr>
        <p:spPr>
          <a:xfrm>
            <a:off x="793856" y="2780867"/>
            <a:ext cx="16032191" cy="5222199"/>
          </a:xfrm>
          <a:prstGeom prst="rect">
            <a:avLst/>
          </a:prstGeom>
          <a:noFill/>
          <a:ln>
            <a:noFill/>
          </a:ln>
        </p:spPr>
        <p:txBody>
          <a:bodyPr spcFirstLastPara="1" wrap="square" lIns="0" tIns="0" rIns="0" bIns="0" anchor="t" anchorCtr="0">
            <a:spAutoFit/>
          </a:bodyPr>
          <a:lstStyle/>
          <a:p>
            <a:pPr marL="0" marR="0" lvl="0" indent="0" algn="l" rtl="0">
              <a:lnSpc>
                <a:spcPct val="101083"/>
              </a:lnSpc>
              <a:spcBef>
                <a:spcPts val="0"/>
              </a:spcBef>
              <a:spcAft>
                <a:spcPts val="0"/>
              </a:spcAft>
              <a:buNone/>
            </a:pPr>
            <a:r>
              <a:rPr lang="en-GB" sz="2800" b="1" dirty="0">
                <a:solidFill>
                  <a:srgbClr val="121212"/>
                </a:solidFill>
                <a:latin typeface="Arial"/>
                <a:ea typeface="Arial"/>
                <a:cs typeface="Arial"/>
                <a:sym typeface="Arial"/>
              </a:rPr>
              <a:t>5. </a:t>
            </a:r>
            <a:r>
              <a:rPr lang="en-GB" sz="2800" b="1" dirty="0" err="1">
                <a:solidFill>
                  <a:srgbClr val="121212"/>
                </a:solidFill>
                <a:latin typeface="Arial"/>
                <a:ea typeface="Arial"/>
                <a:cs typeface="Arial"/>
                <a:sym typeface="Arial"/>
              </a:rPr>
              <a:t>Bewertung</a:t>
            </a:r>
            <a:r>
              <a:rPr lang="en-GB" sz="2800" b="1" dirty="0">
                <a:solidFill>
                  <a:srgbClr val="121212"/>
                </a:solidFill>
                <a:latin typeface="Arial"/>
                <a:ea typeface="Arial"/>
                <a:cs typeface="Arial"/>
                <a:sym typeface="Arial"/>
              </a:rPr>
              <a:t> und </a:t>
            </a:r>
            <a:r>
              <a:rPr lang="en-GB" sz="2800" b="1" dirty="0" err="1">
                <a:solidFill>
                  <a:srgbClr val="121212"/>
                </a:solidFill>
                <a:latin typeface="Arial"/>
                <a:ea typeface="Arial"/>
                <a:cs typeface="Arial"/>
                <a:sym typeface="Arial"/>
              </a:rPr>
              <a:t>Anpassung</a:t>
            </a:r>
            <a:r>
              <a:rPr lang="en-GB" sz="2800" b="1" dirty="0">
                <a:solidFill>
                  <a:srgbClr val="121212"/>
                </a:solidFill>
                <a:latin typeface="Arial"/>
                <a:ea typeface="Arial"/>
                <a:cs typeface="Arial"/>
                <a:sym typeface="Arial"/>
              </a:rPr>
              <a:t>:</a:t>
            </a:r>
            <a:endParaRPr sz="2800" dirty="0"/>
          </a:p>
          <a:p>
            <a:pPr marL="1028700" marR="0" lvl="1" indent="-571500" algn="l" rtl="0">
              <a:lnSpc>
                <a:spcPct val="101083"/>
              </a:lnSpc>
              <a:spcBef>
                <a:spcPts val="0"/>
              </a:spcBef>
              <a:spcAft>
                <a:spcPts val="0"/>
              </a:spcAft>
              <a:buClr>
                <a:srgbClr val="121212"/>
              </a:buClr>
              <a:buSzPts val="3600"/>
              <a:buFont typeface="Arial"/>
              <a:buChar char="•"/>
            </a:pPr>
            <a:r>
              <a:rPr lang="en-GB" sz="2800" b="0" i="0" u="none" strike="noStrike" cap="none" dirty="0" err="1">
                <a:solidFill>
                  <a:srgbClr val="121212"/>
                </a:solidFill>
                <a:latin typeface="Arial"/>
                <a:ea typeface="Arial"/>
                <a:cs typeface="Arial"/>
                <a:sym typeface="Arial"/>
              </a:rPr>
              <a:t>Fortschritte</a:t>
            </a:r>
            <a:r>
              <a:rPr lang="en-GB" sz="2800" b="0" i="0" u="none" strike="noStrike" cap="none" dirty="0">
                <a:solidFill>
                  <a:srgbClr val="121212"/>
                </a:solidFill>
                <a:latin typeface="Arial"/>
                <a:ea typeface="Arial"/>
                <a:cs typeface="Arial"/>
                <a:sym typeface="Arial"/>
              </a:rPr>
              <a:t> und </a:t>
            </a:r>
            <a:r>
              <a:rPr lang="en-GB" sz="2800" b="0" i="0" u="none" strike="noStrike" cap="none" dirty="0" err="1">
                <a:solidFill>
                  <a:srgbClr val="121212"/>
                </a:solidFill>
                <a:latin typeface="Arial"/>
                <a:ea typeface="Arial"/>
                <a:cs typeface="Arial"/>
                <a:sym typeface="Arial"/>
              </a:rPr>
              <a:t>Auswirkungen</a:t>
            </a:r>
            <a:r>
              <a:rPr lang="en-GB" sz="2800" b="0" i="0" u="none" strike="noStrike" cap="none" dirty="0">
                <a:solidFill>
                  <a:srgbClr val="121212"/>
                </a:solidFill>
                <a:latin typeface="Arial"/>
                <a:ea typeface="Arial"/>
                <a:cs typeface="Arial"/>
                <a:sym typeface="Arial"/>
              </a:rPr>
              <a:t> </a:t>
            </a:r>
            <a:r>
              <a:rPr lang="en-GB" sz="2800" b="0" i="0" u="none" strike="noStrike" cap="none" dirty="0" err="1">
                <a:solidFill>
                  <a:srgbClr val="121212"/>
                </a:solidFill>
                <a:latin typeface="Arial"/>
                <a:ea typeface="Arial"/>
                <a:cs typeface="Arial"/>
                <a:sym typeface="Arial"/>
              </a:rPr>
              <a:t>überwachen</a:t>
            </a:r>
            <a:r>
              <a:rPr lang="en-GB" sz="2800" b="0" i="0" u="none" strike="noStrike" cap="none" dirty="0">
                <a:solidFill>
                  <a:srgbClr val="121212"/>
                </a:solidFill>
                <a:latin typeface="Arial"/>
                <a:ea typeface="Arial"/>
                <a:cs typeface="Arial"/>
                <a:sym typeface="Arial"/>
              </a:rPr>
              <a:t>: </a:t>
            </a:r>
            <a:r>
              <a:rPr lang="en-GB" sz="2800" b="0" i="0" u="none" strike="noStrike" cap="none" dirty="0" err="1">
                <a:solidFill>
                  <a:srgbClr val="121212"/>
                </a:solidFill>
                <a:latin typeface="Arial"/>
                <a:ea typeface="Arial"/>
                <a:cs typeface="Arial"/>
                <a:sym typeface="Arial"/>
              </a:rPr>
              <a:t>Nutzen</a:t>
            </a:r>
            <a:r>
              <a:rPr lang="en-GB" sz="2800" b="0" i="0" u="none" strike="noStrike" cap="none" dirty="0">
                <a:solidFill>
                  <a:srgbClr val="121212"/>
                </a:solidFill>
                <a:latin typeface="Arial"/>
                <a:ea typeface="Arial"/>
                <a:cs typeface="Arial"/>
                <a:sym typeface="Arial"/>
              </a:rPr>
              <a:t> Sie </a:t>
            </a:r>
            <a:r>
              <a:rPr lang="en-GB" sz="2800" b="0" i="0" u="none" strike="noStrike" cap="none" dirty="0" err="1">
                <a:solidFill>
                  <a:srgbClr val="121212"/>
                </a:solidFill>
                <a:latin typeface="Arial"/>
                <a:ea typeface="Arial"/>
                <a:cs typeface="Arial"/>
                <a:sym typeface="Arial"/>
              </a:rPr>
              <a:t>Datenanalysen</a:t>
            </a:r>
            <a:r>
              <a:rPr lang="en-GB" sz="2800" b="0" i="0" u="none" strike="noStrike" cap="none" dirty="0">
                <a:solidFill>
                  <a:srgbClr val="121212"/>
                </a:solidFill>
                <a:latin typeface="Arial"/>
                <a:ea typeface="Arial"/>
                <a:cs typeface="Arial"/>
                <a:sym typeface="Arial"/>
              </a:rPr>
              <a:t>, um </a:t>
            </a:r>
            <a:r>
              <a:rPr lang="en-GB" sz="2800" b="0" i="0" u="none" strike="noStrike" cap="none" dirty="0" err="1">
                <a:solidFill>
                  <a:srgbClr val="121212"/>
                </a:solidFill>
                <a:latin typeface="Arial"/>
                <a:ea typeface="Arial"/>
                <a:cs typeface="Arial"/>
                <a:sym typeface="Arial"/>
              </a:rPr>
              <a:t>zu</a:t>
            </a:r>
            <a:r>
              <a:rPr lang="en-GB" sz="2800" b="0" i="0" u="none" strike="noStrike" cap="none" dirty="0">
                <a:solidFill>
                  <a:srgbClr val="121212"/>
                </a:solidFill>
                <a:latin typeface="Arial"/>
                <a:ea typeface="Arial"/>
                <a:cs typeface="Arial"/>
                <a:sym typeface="Arial"/>
              </a:rPr>
              <a:t> </a:t>
            </a:r>
            <a:r>
              <a:rPr lang="en-GB" sz="2800" b="0" i="0" u="none" strike="noStrike" cap="none" dirty="0" err="1">
                <a:solidFill>
                  <a:srgbClr val="121212"/>
                </a:solidFill>
                <a:latin typeface="Arial"/>
                <a:ea typeface="Arial"/>
                <a:cs typeface="Arial"/>
                <a:sym typeface="Arial"/>
              </a:rPr>
              <a:t>bewerten</a:t>
            </a:r>
            <a:r>
              <a:rPr lang="en-GB" sz="2800" b="0" i="0" u="none" strike="noStrike" cap="none" dirty="0">
                <a:solidFill>
                  <a:srgbClr val="121212"/>
                </a:solidFill>
                <a:latin typeface="Arial"/>
                <a:ea typeface="Arial"/>
                <a:cs typeface="Arial"/>
                <a:sym typeface="Arial"/>
              </a:rPr>
              <a:t>, </a:t>
            </a:r>
            <a:r>
              <a:rPr lang="en-GB" sz="2800" b="0" i="0" u="none" strike="noStrike" cap="none" dirty="0" err="1">
                <a:solidFill>
                  <a:srgbClr val="121212"/>
                </a:solidFill>
                <a:latin typeface="Arial"/>
                <a:ea typeface="Arial"/>
                <a:cs typeface="Arial"/>
                <a:sym typeface="Arial"/>
              </a:rPr>
              <a:t>wie</a:t>
            </a:r>
            <a:r>
              <a:rPr lang="en-GB" sz="2800" b="0" i="0" u="none" strike="noStrike" cap="none" dirty="0">
                <a:solidFill>
                  <a:srgbClr val="121212"/>
                </a:solidFill>
                <a:latin typeface="Arial"/>
                <a:ea typeface="Arial"/>
                <a:cs typeface="Arial"/>
                <a:sym typeface="Arial"/>
              </a:rPr>
              <a:t> gut die Technologie die </a:t>
            </a:r>
            <a:r>
              <a:rPr lang="en-GB" sz="2800" b="0" i="0" u="none" strike="noStrike" cap="none" dirty="0" err="1">
                <a:solidFill>
                  <a:srgbClr val="121212"/>
                </a:solidFill>
                <a:latin typeface="Arial"/>
                <a:ea typeface="Arial"/>
                <a:cs typeface="Arial"/>
                <a:sym typeface="Arial"/>
              </a:rPr>
              <a:t>Bildungsziele</a:t>
            </a:r>
            <a:r>
              <a:rPr lang="en-GB" sz="2800" b="0" i="0" u="none" strike="noStrike" cap="none" dirty="0">
                <a:solidFill>
                  <a:srgbClr val="121212"/>
                </a:solidFill>
                <a:latin typeface="Arial"/>
                <a:ea typeface="Arial"/>
                <a:cs typeface="Arial"/>
                <a:sym typeface="Arial"/>
              </a:rPr>
              <a:t> </a:t>
            </a:r>
            <a:r>
              <a:rPr lang="en-GB" sz="2800" b="0" i="0" u="none" strike="noStrike" cap="none" dirty="0" err="1">
                <a:solidFill>
                  <a:srgbClr val="121212"/>
                </a:solidFill>
                <a:latin typeface="Arial"/>
                <a:ea typeface="Arial"/>
                <a:cs typeface="Arial"/>
                <a:sym typeface="Arial"/>
              </a:rPr>
              <a:t>erfüllt</a:t>
            </a:r>
            <a:r>
              <a:rPr lang="en-GB" sz="2800" b="0" i="0" u="none" strike="noStrike" cap="none" dirty="0">
                <a:solidFill>
                  <a:srgbClr val="121212"/>
                </a:solidFill>
                <a:latin typeface="Arial"/>
                <a:ea typeface="Arial"/>
                <a:cs typeface="Arial"/>
                <a:sym typeface="Arial"/>
              </a:rPr>
              <a:t>.</a:t>
            </a:r>
            <a:endParaRPr sz="2800" dirty="0"/>
          </a:p>
          <a:p>
            <a:pPr marL="1028700" marR="0" lvl="1" indent="-571500" algn="l" rtl="0">
              <a:lnSpc>
                <a:spcPct val="101083"/>
              </a:lnSpc>
              <a:spcBef>
                <a:spcPts val="0"/>
              </a:spcBef>
              <a:spcAft>
                <a:spcPts val="0"/>
              </a:spcAft>
              <a:buClr>
                <a:srgbClr val="121212"/>
              </a:buClr>
              <a:buSzPts val="3600"/>
              <a:buFont typeface="Arial"/>
              <a:buChar char="•"/>
            </a:pPr>
            <a:r>
              <a:rPr lang="en-GB" sz="2800" b="0" i="0" u="none" strike="noStrike" cap="none" dirty="0" err="1">
                <a:solidFill>
                  <a:srgbClr val="121212"/>
                </a:solidFill>
                <a:latin typeface="Arial"/>
                <a:ea typeface="Arial"/>
                <a:cs typeface="Arial"/>
                <a:sym typeface="Arial"/>
              </a:rPr>
              <a:t>Seien</a:t>
            </a:r>
            <a:r>
              <a:rPr lang="en-GB" sz="2800" b="0" i="0" u="none" strike="noStrike" cap="none" dirty="0">
                <a:solidFill>
                  <a:srgbClr val="121212"/>
                </a:solidFill>
                <a:latin typeface="Arial"/>
                <a:ea typeface="Arial"/>
                <a:cs typeface="Arial"/>
                <a:sym typeface="Arial"/>
              </a:rPr>
              <a:t> Sie </a:t>
            </a:r>
            <a:r>
              <a:rPr lang="en-GB" sz="2800" b="0" i="0" u="none" strike="noStrike" cap="none" dirty="0" err="1">
                <a:solidFill>
                  <a:srgbClr val="121212"/>
                </a:solidFill>
                <a:latin typeface="Arial"/>
                <a:ea typeface="Arial"/>
                <a:cs typeface="Arial"/>
                <a:sym typeface="Arial"/>
              </a:rPr>
              <a:t>bereit</a:t>
            </a:r>
            <a:r>
              <a:rPr lang="en-GB" sz="2800" b="0" i="0" u="none" strike="noStrike" cap="none" dirty="0">
                <a:solidFill>
                  <a:srgbClr val="121212"/>
                </a:solidFill>
                <a:latin typeface="Arial"/>
                <a:ea typeface="Arial"/>
                <a:cs typeface="Arial"/>
                <a:sym typeface="Arial"/>
              </a:rPr>
              <a:t>, </a:t>
            </a:r>
            <a:r>
              <a:rPr lang="en-GB" sz="2800" b="0" i="0" u="none" strike="noStrike" cap="none" dirty="0" err="1">
                <a:solidFill>
                  <a:srgbClr val="121212"/>
                </a:solidFill>
                <a:latin typeface="Arial"/>
                <a:ea typeface="Arial"/>
                <a:cs typeface="Arial"/>
                <a:sym typeface="Arial"/>
              </a:rPr>
              <a:t>sich</a:t>
            </a:r>
            <a:r>
              <a:rPr lang="en-GB" sz="2800" b="0" i="0" u="none" strike="noStrike" cap="none" dirty="0">
                <a:solidFill>
                  <a:srgbClr val="121212"/>
                </a:solidFill>
                <a:latin typeface="Arial"/>
                <a:ea typeface="Arial"/>
                <a:cs typeface="Arial"/>
                <a:sym typeface="Arial"/>
              </a:rPr>
              <a:t> </a:t>
            </a:r>
            <a:r>
              <a:rPr lang="en-GB" sz="2800" b="0" i="0" u="none" strike="noStrike" cap="none" dirty="0" err="1">
                <a:solidFill>
                  <a:srgbClr val="121212"/>
                </a:solidFill>
                <a:latin typeface="Arial"/>
                <a:ea typeface="Arial"/>
                <a:cs typeface="Arial"/>
                <a:sym typeface="Arial"/>
              </a:rPr>
              <a:t>anzupassen</a:t>
            </a:r>
            <a:r>
              <a:rPr lang="en-GB" sz="2800" b="0" i="0" u="none" strike="noStrike" cap="none" dirty="0">
                <a:solidFill>
                  <a:srgbClr val="121212"/>
                </a:solidFill>
                <a:latin typeface="Arial"/>
                <a:ea typeface="Arial"/>
                <a:cs typeface="Arial"/>
                <a:sym typeface="Arial"/>
              </a:rPr>
              <a:t>: </a:t>
            </a:r>
            <a:r>
              <a:rPr lang="en-GB" sz="2800" b="0" i="0" u="none" strike="noStrike" cap="none" dirty="0" err="1">
                <a:solidFill>
                  <a:srgbClr val="121212"/>
                </a:solidFill>
                <a:latin typeface="Arial"/>
                <a:ea typeface="Arial"/>
                <a:cs typeface="Arial"/>
                <a:sym typeface="Arial"/>
              </a:rPr>
              <a:t>Bleiben</a:t>
            </a:r>
            <a:r>
              <a:rPr lang="en-GB" sz="2800" b="0" i="0" u="none" strike="noStrike" cap="none" dirty="0">
                <a:solidFill>
                  <a:srgbClr val="121212"/>
                </a:solidFill>
                <a:latin typeface="Arial"/>
                <a:ea typeface="Arial"/>
                <a:cs typeface="Arial"/>
                <a:sym typeface="Arial"/>
              </a:rPr>
              <a:t> Sie </a:t>
            </a:r>
            <a:r>
              <a:rPr lang="en-GB" sz="2800" b="0" i="0" u="none" strike="noStrike" cap="none" dirty="0" err="1">
                <a:solidFill>
                  <a:srgbClr val="121212"/>
                </a:solidFill>
                <a:latin typeface="Arial"/>
                <a:ea typeface="Arial"/>
                <a:cs typeface="Arial"/>
                <a:sym typeface="Arial"/>
              </a:rPr>
              <a:t>flexibel</a:t>
            </a:r>
            <a:r>
              <a:rPr lang="en-GB" sz="2800" b="0" i="0" u="none" strike="noStrike" cap="none" dirty="0">
                <a:solidFill>
                  <a:srgbClr val="121212"/>
                </a:solidFill>
                <a:latin typeface="Arial"/>
                <a:ea typeface="Arial"/>
                <a:cs typeface="Arial"/>
                <a:sym typeface="Arial"/>
              </a:rPr>
              <a:t> und </a:t>
            </a:r>
            <a:r>
              <a:rPr lang="en-GB" sz="2800" b="0" i="0" u="none" strike="noStrike" cap="none" dirty="0" err="1">
                <a:solidFill>
                  <a:srgbClr val="121212"/>
                </a:solidFill>
                <a:latin typeface="Arial"/>
                <a:ea typeface="Arial"/>
                <a:cs typeface="Arial"/>
                <a:sym typeface="Arial"/>
              </a:rPr>
              <a:t>bereit</a:t>
            </a:r>
            <a:r>
              <a:rPr lang="en-GB" sz="2800" b="0" i="0" u="none" strike="noStrike" cap="none" dirty="0">
                <a:solidFill>
                  <a:srgbClr val="121212"/>
                </a:solidFill>
                <a:latin typeface="Arial"/>
                <a:ea typeface="Arial"/>
                <a:cs typeface="Arial"/>
                <a:sym typeface="Arial"/>
              </a:rPr>
              <a:t>, auf der </a:t>
            </a:r>
            <a:r>
              <a:rPr lang="en-GB" sz="2800" b="0" i="0" u="none" strike="noStrike" cap="none" dirty="0" err="1">
                <a:solidFill>
                  <a:srgbClr val="121212"/>
                </a:solidFill>
                <a:latin typeface="Arial"/>
                <a:ea typeface="Arial"/>
                <a:cs typeface="Arial"/>
                <a:sym typeface="Arial"/>
              </a:rPr>
              <a:t>Grundlage</a:t>
            </a:r>
            <a:r>
              <a:rPr lang="en-GB" sz="2800" b="0" i="0" u="none" strike="noStrike" cap="none" dirty="0">
                <a:solidFill>
                  <a:srgbClr val="121212"/>
                </a:solidFill>
                <a:latin typeface="Arial"/>
                <a:ea typeface="Arial"/>
                <a:cs typeface="Arial"/>
                <a:sym typeface="Arial"/>
              </a:rPr>
              <a:t> von Feedback und den </a:t>
            </a:r>
            <a:r>
              <a:rPr lang="en-GB" sz="2800" b="0" i="0" u="none" strike="noStrike" cap="none" dirty="0" err="1">
                <a:solidFill>
                  <a:srgbClr val="121212"/>
                </a:solidFill>
                <a:latin typeface="Arial"/>
                <a:ea typeface="Arial"/>
                <a:cs typeface="Arial"/>
                <a:sym typeface="Arial"/>
              </a:rPr>
              <a:t>Ergebnissen</a:t>
            </a:r>
            <a:r>
              <a:rPr lang="en-GB" sz="2800" b="0" i="0" u="none" strike="noStrike" cap="none" dirty="0">
                <a:solidFill>
                  <a:srgbClr val="121212"/>
                </a:solidFill>
                <a:latin typeface="Arial"/>
                <a:ea typeface="Arial"/>
                <a:cs typeface="Arial"/>
                <a:sym typeface="Arial"/>
              </a:rPr>
              <a:t> </a:t>
            </a:r>
            <a:r>
              <a:rPr lang="en-GB" sz="2800" b="0" i="0" u="none" strike="noStrike" cap="none" dirty="0" err="1">
                <a:solidFill>
                  <a:srgbClr val="121212"/>
                </a:solidFill>
                <a:latin typeface="Arial"/>
                <a:ea typeface="Arial"/>
                <a:cs typeface="Arial"/>
                <a:sym typeface="Arial"/>
              </a:rPr>
              <a:t>Ihrer</a:t>
            </a:r>
            <a:r>
              <a:rPr lang="en-GB" sz="2800" b="0" i="0" u="none" strike="noStrike" cap="none" dirty="0">
                <a:solidFill>
                  <a:srgbClr val="121212"/>
                </a:solidFill>
                <a:latin typeface="Arial"/>
                <a:ea typeface="Arial"/>
                <a:cs typeface="Arial"/>
                <a:sym typeface="Arial"/>
              </a:rPr>
              <a:t> </a:t>
            </a:r>
            <a:r>
              <a:rPr lang="en-GB" sz="2800" b="0" i="0" u="none" strike="noStrike" cap="none" dirty="0" err="1">
                <a:solidFill>
                  <a:srgbClr val="121212"/>
                </a:solidFill>
                <a:latin typeface="Arial"/>
                <a:ea typeface="Arial"/>
                <a:cs typeface="Arial"/>
                <a:sym typeface="Arial"/>
              </a:rPr>
              <a:t>Bewertungen</a:t>
            </a:r>
            <a:r>
              <a:rPr lang="en-GB" sz="2800" b="0" i="0" u="none" strike="noStrike" cap="none" dirty="0">
                <a:solidFill>
                  <a:srgbClr val="121212"/>
                </a:solidFill>
                <a:latin typeface="Arial"/>
                <a:ea typeface="Arial"/>
                <a:cs typeface="Arial"/>
                <a:sym typeface="Arial"/>
              </a:rPr>
              <a:t> </a:t>
            </a:r>
            <a:r>
              <a:rPr lang="en-GB" sz="2800" b="0" i="0" u="none" strike="noStrike" cap="none" dirty="0" err="1">
                <a:solidFill>
                  <a:srgbClr val="121212"/>
                </a:solidFill>
                <a:latin typeface="Arial"/>
                <a:ea typeface="Arial"/>
                <a:cs typeface="Arial"/>
                <a:sym typeface="Arial"/>
              </a:rPr>
              <a:t>Änderungen</a:t>
            </a:r>
            <a:r>
              <a:rPr lang="en-GB" sz="2800" b="0" i="0" u="none" strike="noStrike" cap="none" dirty="0">
                <a:solidFill>
                  <a:srgbClr val="121212"/>
                </a:solidFill>
                <a:latin typeface="Arial"/>
                <a:ea typeface="Arial"/>
                <a:cs typeface="Arial"/>
                <a:sym typeface="Arial"/>
              </a:rPr>
              <a:t> </a:t>
            </a:r>
            <a:r>
              <a:rPr lang="en-GB" sz="2800" b="0" i="0" u="none" strike="noStrike" cap="none" dirty="0" err="1">
                <a:solidFill>
                  <a:srgbClr val="121212"/>
                </a:solidFill>
                <a:latin typeface="Arial"/>
                <a:ea typeface="Arial"/>
                <a:cs typeface="Arial"/>
                <a:sym typeface="Arial"/>
              </a:rPr>
              <a:t>vorzunehmen</a:t>
            </a:r>
            <a:r>
              <a:rPr lang="en-GB" sz="2800" b="0" i="0" u="none" strike="noStrike" cap="none" dirty="0">
                <a:solidFill>
                  <a:srgbClr val="121212"/>
                </a:solidFill>
                <a:latin typeface="Arial"/>
                <a:ea typeface="Arial"/>
                <a:cs typeface="Arial"/>
                <a:sym typeface="Arial"/>
              </a:rPr>
              <a:t>.</a:t>
            </a:r>
            <a:endParaRPr sz="2800" dirty="0"/>
          </a:p>
          <a:p>
            <a:pPr marL="0" marR="0" lvl="0" indent="0" algn="l" rtl="0">
              <a:lnSpc>
                <a:spcPct val="101083"/>
              </a:lnSpc>
              <a:spcBef>
                <a:spcPts val="0"/>
              </a:spcBef>
              <a:spcAft>
                <a:spcPts val="0"/>
              </a:spcAft>
              <a:buNone/>
            </a:pPr>
            <a:r>
              <a:rPr lang="en-GB" sz="2800" b="1" dirty="0">
                <a:solidFill>
                  <a:srgbClr val="121212"/>
                </a:solidFill>
                <a:latin typeface="Arial"/>
                <a:ea typeface="Arial"/>
                <a:cs typeface="Arial"/>
                <a:sym typeface="Arial"/>
              </a:rPr>
              <a:t>6. </a:t>
            </a:r>
            <a:r>
              <a:rPr lang="en-GB" sz="2800" b="1" dirty="0" err="1">
                <a:solidFill>
                  <a:srgbClr val="121212"/>
                </a:solidFill>
                <a:latin typeface="Arial"/>
                <a:ea typeface="Arial"/>
                <a:cs typeface="Arial"/>
                <a:sym typeface="Arial"/>
              </a:rPr>
              <a:t>Zugang</a:t>
            </a:r>
            <a:r>
              <a:rPr lang="en-GB" sz="2800" b="1" dirty="0">
                <a:solidFill>
                  <a:srgbClr val="121212"/>
                </a:solidFill>
                <a:latin typeface="Arial"/>
                <a:ea typeface="Arial"/>
                <a:cs typeface="Arial"/>
                <a:sym typeface="Arial"/>
              </a:rPr>
              <a:t> </a:t>
            </a:r>
            <a:r>
              <a:rPr lang="en-GB" sz="2800" b="1" dirty="0" err="1">
                <a:solidFill>
                  <a:srgbClr val="121212"/>
                </a:solidFill>
                <a:latin typeface="Arial"/>
                <a:ea typeface="Arial"/>
                <a:cs typeface="Arial"/>
                <a:sym typeface="Arial"/>
              </a:rPr>
              <a:t>sichern</a:t>
            </a:r>
            <a:r>
              <a:rPr lang="en-GB" sz="2800" b="1" dirty="0">
                <a:solidFill>
                  <a:srgbClr val="121212"/>
                </a:solidFill>
                <a:latin typeface="Arial"/>
                <a:ea typeface="Arial"/>
                <a:cs typeface="Arial"/>
                <a:sym typeface="Arial"/>
              </a:rPr>
              <a:t> und </a:t>
            </a:r>
            <a:r>
              <a:rPr lang="en-GB" sz="2800" b="1" dirty="0" err="1">
                <a:solidFill>
                  <a:srgbClr val="121212"/>
                </a:solidFill>
                <a:latin typeface="Arial"/>
                <a:ea typeface="Arial"/>
                <a:cs typeface="Arial"/>
                <a:sym typeface="Arial"/>
              </a:rPr>
              <a:t>Lücken</a:t>
            </a:r>
            <a:r>
              <a:rPr lang="en-GB" sz="2800" b="1" dirty="0">
                <a:solidFill>
                  <a:srgbClr val="121212"/>
                </a:solidFill>
                <a:latin typeface="Arial"/>
                <a:ea typeface="Arial"/>
                <a:cs typeface="Arial"/>
                <a:sym typeface="Arial"/>
              </a:rPr>
              <a:t> </a:t>
            </a:r>
            <a:r>
              <a:rPr lang="en-GB" sz="2800" b="1" dirty="0" err="1">
                <a:solidFill>
                  <a:srgbClr val="121212"/>
                </a:solidFill>
                <a:latin typeface="Arial"/>
                <a:ea typeface="Arial"/>
                <a:cs typeface="Arial"/>
                <a:sym typeface="Arial"/>
              </a:rPr>
              <a:t>schließen</a:t>
            </a:r>
            <a:r>
              <a:rPr lang="en-GB" sz="2800" b="1" dirty="0">
                <a:solidFill>
                  <a:srgbClr val="121212"/>
                </a:solidFill>
                <a:latin typeface="Arial"/>
                <a:ea typeface="Arial"/>
                <a:cs typeface="Arial"/>
                <a:sym typeface="Arial"/>
              </a:rPr>
              <a:t>:</a:t>
            </a:r>
            <a:endParaRPr sz="2800" dirty="0"/>
          </a:p>
          <a:p>
            <a:pPr marL="1028700" marR="0" lvl="1" indent="-571500" algn="l" rtl="0">
              <a:lnSpc>
                <a:spcPct val="101083"/>
              </a:lnSpc>
              <a:spcBef>
                <a:spcPts val="0"/>
              </a:spcBef>
              <a:spcAft>
                <a:spcPts val="0"/>
              </a:spcAft>
              <a:buClr>
                <a:srgbClr val="121212"/>
              </a:buClr>
              <a:buSzPts val="3600"/>
              <a:buFont typeface="Arial"/>
              <a:buChar char="•"/>
            </a:pPr>
            <a:r>
              <a:rPr lang="en-GB" sz="2800" b="0" i="0" u="none" strike="noStrike" cap="none" dirty="0" err="1">
                <a:solidFill>
                  <a:srgbClr val="121212"/>
                </a:solidFill>
                <a:latin typeface="Arial"/>
                <a:ea typeface="Arial"/>
                <a:cs typeface="Arial"/>
                <a:sym typeface="Arial"/>
              </a:rPr>
              <a:t>Zugangsprobleme</a:t>
            </a:r>
            <a:r>
              <a:rPr lang="en-GB" sz="2800" b="0" i="0" u="none" strike="noStrike" cap="none" dirty="0">
                <a:solidFill>
                  <a:srgbClr val="121212"/>
                </a:solidFill>
                <a:latin typeface="Arial"/>
                <a:ea typeface="Arial"/>
                <a:cs typeface="Arial"/>
                <a:sym typeface="Arial"/>
              </a:rPr>
              <a:t> </a:t>
            </a:r>
            <a:r>
              <a:rPr lang="en-GB" sz="2800" b="0" i="0" u="none" strike="noStrike" cap="none" dirty="0" err="1">
                <a:solidFill>
                  <a:srgbClr val="121212"/>
                </a:solidFill>
                <a:latin typeface="Arial"/>
                <a:ea typeface="Arial"/>
                <a:cs typeface="Arial"/>
                <a:sym typeface="Arial"/>
              </a:rPr>
              <a:t>angehen</a:t>
            </a:r>
            <a:r>
              <a:rPr lang="en-GB" sz="2800" b="0" i="0" u="none" strike="noStrike" cap="none" dirty="0">
                <a:solidFill>
                  <a:srgbClr val="121212"/>
                </a:solidFill>
                <a:latin typeface="Arial"/>
                <a:ea typeface="Arial"/>
                <a:cs typeface="Arial"/>
                <a:sym typeface="Arial"/>
              </a:rPr>
              <a:t>: </a:t>
            </a:r>
            <a:r>
              <a:rPr lang="en-GB" sz="2800" b="0" i="0" u="none" strike="noStrike" cap="none" dirty="0" err="1">
                <a:solidFill>
                  <a:srgbClr val="121212"/>
                </a:solidFill>
                <a:latin typeface="Arial"/>
                <a:ea typeface="Arial"/>
                <a:cs typeface="Arial"/>
                <a:sym typeface="Arial"/>
              </a:rPr>
              <a:t>Entwickeln</a:t>
            </a:r>
            <a:r>
              <a:rPr lang="en-GB" sz="2800" b="0" i="0" u="none" strike="noStrike" cap="none" dirty="0">
                <a:solidFill>
                  <a:srgbClr val="121212"/>
                </a:solidFill>
                <a:latin typeface="Arial"/>
                <a:ea typeface="Arial"/>
                <a:cs typeface="Arial"/>
                <a:sym typeface="Arial"/>
              </a:rPr>
              <a:t> Sie </a:t>
            </a:r>
            <a:r>
              <a:rPr lang="en-GB" sz="2800" b="0" i="0" u="none" strike="noStrike" cap="none" dirty="0" err="1">
                <a:solidFill>
                  <a:srgbClr val="121212"/>
                </a:solidFill>
                <a:latin typeface="Arial"/>
                <a:ea typeface="Arial"/>
                <a:cs typeface="Arial"/>
                <a:sym typeface="Arial"/>
              </a:rPr>
              <a:t>Initiativen</a:t>
            </a:r>
            <a:r>
              <a:rPr lang="en-GB" sz="2800" b="0" i="0" u="none" strike="noStrike" cap="none" dirty="0">
                <a:solidFill>
                  <a:srgbClr val="121212"/>
                </a:solidFill>
                <a:latin typeface="Arial"/>
                <a:ea typeface="Arial"/>
                <a:cs typeface="Arial"/>
                <a:sym typeface="Arial"/>
              </a:rPr>
              <a:t>, um </a:t>
            </a:r>
            <a:r>
              <a:rPr lang="en-GB" sz="2800" b="0" i="0" u="none" strike="noStrike" cap="none" dirty="0" err="1">
                <a:solidFill>
                  <a:srgbClr val="121212"/>
                </a:solidFill>
                <a:latin typeface="Arial"/>
                <a:ea typeface="Arial"/>
                <a:cs typeface="Arial"/>
                <a:sym typeface="Arial"/>
              </a:rPr>
              <a:t>sicherzustellen</a:t>
            </a:r>
            <a:r>
              <a:rPr lang="en-GB" sz="2800" b="0" i="0" u="none" strike="noStrike" cap="none" dirty="0">
                <a:solidFill>
                  <a:srgbClr val="121212"/>
                </a:solidFill>
                <a:latin typeface="Arial"/>
                <a:ea typeface="Arial"/>
                <a:cs typeface="Arial"/>
                <a:sym typeface="Arial"/>
              </a:rPr>
              <a:t>, </a:t>
            </a:r>
            <a:r>
              <a:rPr lang="en-GB" sz="2800" b="0" i="0" u="none" strike="noStrike" cap="none" dirty="0" err="1">
                <a:solidFill>
                  <a:srgbClr val="121212"/>
                </a:solidFill>
                <a:latin typeface="Arial"/>
                <a:ea typeface="Arial"/>
                <a:cs typeface="Arial"/>
                <a:sym typeface="Arial"/>
              </a:rPr>
              <a:t>dass</a:t>
            </a:r>
            <a:r>
              <a:rPr lang="en-GB" sz="2800" b="0" i="0" u="none" strike="noStrike" cap="none" dirty="0">
                <a:solidFill>
                  <a:srgbClr val="121212"/>
                </a:solidFill>
                <a:latin typeface="Arial"/>
                <a:ea typeface="Arial"/>
                <a:cs typeface="Arial"/>
                <a:sym typeface="Arial"/>
              </a:rPr>
              <a:t> alle </a:t>
            </a:r>
            <a:r>
              <a:rPr lang="en-GB" sz="2800" b="0" i="0" u="none" strike="noStrike" cap="none" dirty="0" err="1">
                <a:solidFill>
                  <a:srgbClr val="121212"/>
                </a:solidFill>
                <a:latin typeface="Arial"/>
                <a:ea typeface="Arial"/>
                <a:cs typeface="Arial"/>
                <a:sym typeface="Arial"/>
              </a:rPr>
              <a:t>Schüler</a:t>
            </a:r>
            <a:r>
              <a:rPr lang="en-GB" sz="2800" b="0" i="0" u="none" strike="noStrike" cap="none" dirty="0">
                <a:solidFill>
                  <a:srgbClr val="121212"/>
                </a:solidFill>
                <a:latin typeface="Arial"/>
                <a:ea typeface="Arial"/>
                <a:cs typeface="Arial"/>
                <a:sym typeface="Arial"/>
              </a:rPr>
              <a:t> </a:t>
            </a:r>
            <a:r>
              <a:rPr lang="en-GB" sz="2800" b="0" i="0" u="none" strike="noStrike" cap="none" dirty="0" err="1">
                <a:solidFill>
                  <a:srgbClr val="121212"/>
                </a:solidFill>
                <a:latin typeface="Arial"/>
                <a:ea typeface="Arial"/>
                <a:cs typeface="Arial"/>
                <a:sym typeface="Arial"/>
              </a:rPr>
              <a:t>über</a:t>
            </a:r>
            <a:r>
              <a:rPr lang="en-GB" sz="2800" b="0" i="0" u="none" strike="noStrike" cap="none" dirty="0">
                <a:solidFill>
                  <a:srgbClr val="121212"/>
                </a:solidFill>
                <a:latin typeface="Arial"/>
                <a:ea typeface="Arial"/>
                <a:cs typeface="Arial"/>
                <a:sym typeface="Arial"/>
              </a:rPr>
              <a:t> die </a:t>
            </a:r>
            <a:r>
              <a:rPr lang="en-GB" sz="2800" b="0" i="0" u="none" strike="noStrike" cap="none" dirty="0" err="1">
                <a:solidFill>
                  <a:srgbClr val="121212"/>
                </a:solidFill>
                <a:latin typeface="Arial"/>
                <a:ea typeface="Arial"/>
                <a:cs typeface="Arial"/>
                <a:sym typeface="Arial"/>
              </a:rPr>
              <a:t>erforderliche</a:t>
            </a:r>
            <a:r>
              <a:rPr lang="en-GB" sz="2800" b="0" i="0" u="none" strike="noStrike" cap="none" dirty="0">
                <a:solidFill>
                  <a:srgbClr val="121212"/>
                </a:solidFill>
                <a:latin typeface="Arial"/>
                <a:ea typeface="Arial"/>
                <a:cs typeface="Arial"/>
                <a:sym typeface="Arial"/>
              </a:rPr>
              <a:t> Technologie </a:t>
            </a:r>
            <a:r>
              <a:rPr lang="en-GB" sz="2800" b="0" i="0" u="none" strike="noStrike" cap="none" dirty="0" err="1">
                <a:solidFill>
                  <a:srgbClr val="121212"/>
                </a:solidFill>
                <a:latin typeface="Arial"/>
                <a:ea typeface="Arial"/>
                <a:cs typeface="Arial"/>
                <a:sym typeface="Arial"/>
              </a:rPr>
              <a:t>verfügen</a:t>
            </a:r>
            <a:r>
              <a:rPr lang="en-GB" sz="2800" b="0" i="0" u="none" strike="noStrike" cap="none" dirty="0">
                <a:solidFill>
                  <a:srgbClr val="121212"/>
                </a:solidFill>
                <a:latin typeface="Arial"/>
                <a:ea typeface="Arial"/>
                <a:cs typeface="Arial"/>
                <a:sym typeface="Arial"/>
              </a:rPr>
              <a:t>, z. B. </a:t>
            </a:r>
            <a:r>
              <a:rPr lang="en-GB" sz="2800" b="0" i="0" u="none" strike="noStrike" cap="none" dirty="0" err="1">
                <a:solidFill>
                  <a:srgbClr val="121212"/>
                </a:solidFill>
                <a:latin typeface="Arial"/>
                <a:ea typeface="Arial"/>
                <a:cs typeface="Arial"/>
                <a:sym typeface="Arial"/>
              </a:rPr>
              <a:t>Leihprogramme</a:t>
            </a:r>
            <a:r>
              <a:rPr lang="en-GB" sz="2800" b="0" i="0" u="none" strike="noStrike" cap="none" dirty="0">
                <a:solidFill>
                  <a:srgbClr val="121212"/>
                </a:solidFill>
                <a:latin typeface="Arial"/>
                <a:ea typeface="Arial"/>
                <a:cs typeface="Arial"/>
                <a:sym typeface="Arial"/>
              </a:rPr>
              <a:t> </a:t>
            </a:r>
            <a:r>
              <a:rPr lang="en-GB" sz="2800" b="0" i="0" u="none" strike="noStrike" cap="none" dirty="0" err="1">
                <a:solidFill>
                  <a:srgbClr val="121212"/>
                </a:solidFill>
                <a:latin typeface="Arial"/>
                <a:ea typeface="Arial"/>
                <a:cs typeface="Arial"/>
                <a:sym typeface="Arial"/>
              </a:rPr>
              <a:t>oder</a:t>
            </a:r>
            <a:r>
              <a:rPr lang="en-GB" sz="2800" b="0" i="0" u="none" strike="noStrike" cap="none" dirty="0">
                <a:solidFill>
                  <a:srgbClr val="121212"/>
                </a:solidFill>
                <a:latin typeface="Arial"/>
                <a:ea typeface="Arial"/>
                <a:cs typeface="Arial"/>
                <a:sym typeface="Arial"/>
              </a:rPr>
              <a:t> </a:t>
            </a:r>
            <a:r>
              <a:rPr lang="en-GB" sz="2800" b="0" i="0" u="none" strike="noStrike" cap="none" dirty="0" err="1">
                <a:solidFill>
                  <a:srgbClr val="121212"/>
                </a:solidFill>
                <a:latin typeface="Arial"/>
                <a:ea typeface="Arial"/>
                <a:cs typeface="Arial"/>
                <a:sym typeface="Arial"/>
              </a:rPr>
              <a:t>Partnerschaften</a:t>
            </a:r>
            <a:r>
              <a:rPr lang="en-GB" sz="2800" b="0" i="0" u="none" strike="noStrike" cap="none" dirty="0">
                <a:solidFill>
                  <a:srgbClr val="121212"/>
                </a:solidFill>
                <a:latin typeface="Arial"/>
                <a:ea typeface="Arial"/>
                <a:cs typeface="Arial"/>
                <a:sym typeface="Arial"/>
              </a:rPr>
              <a:t> </a:t>
            </a:r>
            <a:r>
              <a:rPr lang="en-GB" sz="2800" b="0" i="0" u="none" strike="noStrike" cap="none" dirty="0" err="1">
                <a:solidFill>
                  <a:srgbClr val="121212"/>
                </a:solidFill>
                <a:latin typeface="Arial"/>
                <a:ea typeface="Arial"/>
                <a:cs typeface="Arial"/>
                <a:sym typeface="Arial"/>
              </a:rPr>
              <a:t>mit</a:t>
            </a:r>
            <a:r>
              <a:rPr lang="en-GB" sz="2800" b="0" i="0" u="none" strike="noStrike" cap="none" dirty="0">
                <a:solidFill>
                  <a:srgbClr val="121212"/>
                </a:solidFill>
                <a:latin typeface="Arial"/>
                <a:ea typeface="Arial"/>
                <a:cs typeface="Arial"/>
                <a:sym typeface="Arial"/>
              </a:rPr>
              <a:t> </a:t>
            </a:r>
            <a:r>
              <a:rPr lang="en-GB" sz="2800" b="0" i="0" u="none" strike="noStrike" cap="none" dirty="0" err="1">
                <a:solidFill>
                  <a:srgbClr val="121212"/>
                </a:solidFill>
                <a:latin typeface="Arial"/>
                <a:ea typeface="Arial"/>
                <a:cs typeface="Arial"/>
                <a:sym typeface="Arial"/>
              </a:rPr>
              <a:t>lokalen</a:t>
            </a:r>
            <a:r>
              <a:rPr lang="en-GB" sz="2800" b="0" i="0" u="none" strike="noStrike" cap="none" dirty="0">
                <a:solidFill>
                  <a:srgbClr val="121212"/>
                </a:solidFill>
                <a:latin typeface="Arial"/>
                <a:ea typeface="Arial"/>
                <a:cs typeface="Arial"/>
                <a:sym typeface="Arial"/>
              </a:rPr>
              <a:t> </a:t>
            </a:r>
            <a:r>
              <a:rPr lang="en-GB" sz="2800" b="0" i="0" u="none" strike="noStrike" cap="none" dirty="0" err="1">
                <a:solidFill>
                  <a:srgbClr val="121212"/>
                </a:solidFill>
                <a:latin typeface="Arial"/>
                <a:ea typeface="Arial"/>
                <a:cs typeface="Arial"/>
                <a:sym typeface="Arial"/>
              </a:rPr>
              <a:t>Unternehmen</a:t>
            </a:r>
            <a:r>
              <a:rPr lang="en-GB" sz="2800" b="0" i="0" u="none" strike="noStrike" cap="none" dirty="0">
                <a:solidFill>
                  <a:srgbClr val="121212"/>
                </a:solidFill>
                <a:latin typeface="Arial"/>
                <a:ea typeface="Arial"/>
                <a:cs typeface="Arial"/>
                <a:sym typeface="Arial"/>
              </a:rPr>
              <a:t>.</a:t>
            </a:r>
            <a:endParaRPr sz="2800" dirty="0"/>
          </a:p>
          <a:p>
            <a:pPr marL="1028700" marR="0" lvl="1" indent="-571500" algn="l" rtl="0">
              <a:lnSpc>
                <a:spcPct val="101083"/>
              </a:lnSpc>
              <a:spcBef>
                <a:spcPts val="0"/>
              </a:spcBef>
              <a:spcAft>
                <a:spcPts val="0"/>
              </a:spcAft>
              <a:buClr>
                <a:srgbClr val="121212"/>
              </a:buClr>
              <a:buSzPts val="3600"/>
              <a:buFont typeface="Arial"/>
              <a:buChar char="•"/>
            </a:pPr>
            <a:r>
              <a:rPr lang="en-GB" sz="2800" b="0" i="0" u="none" strike="noStrike" cap="none" dirty="0" err="1">
                <a:solidFill>
                  <a:srgbClr val="121212"/>
                </a:solidFill>
                <a:latin typeface="Arial"/>
                <a:ea typeface="Arial"/>
                <a:cs typeface="Arial"/>
                <a:sym typeface="Arial"/>
              </a:rPr>
              <a:t>Förderung</a:t>
            </a:r>
            <a:r>
              <a:rPr lang="en-GB" sz="2800" b="0" i="0" u="none" strike="noStrike" cap="none" dirty="0">
                <a:solidFill>
                  <a:srgbClr val="121212"/>
                </a:solidFill>
                <a:latin typeface="Arial"/>
                <a:ea typeface="Arial"/>
                <a:cs typeface="Arial"/>
                <a:sym typeface="Arial"/>
              </a:rPr>
              <a:t> der </a:t>
            </a:r>
            <a:r>
              <a:rPr lang="en-GB" sz="2800" b="0" i="0" u="none" strike="noStrike" cap="none" dirty="0" err="1">
                <a:solidFill>
                  <a:srgbClr val="121212"/>
                </a:solidFill>
                <a:latin typeface="Arial"/>
                <a:ea typeface="Arial"/>
                <a:cs typeface="Arial"/>
                <a:sym typeface="Arial"/>
              </a:rPr>
              <a:t>digitalen</a:t>
            </a:r>
            <a:r>
              <a:rPr lang="en-GB" sz="2800" b="0" i="0" u="none" strike="noStrike" cap="none" dirty="0">
                <a:solidFill>
                  <a:srgbClr val="121212"/>
                </a:solidFill>
                <a:latin typeface="Arial"/>
                <a:ea typeface="Arial"/>
                <a:cs typeface="Arial"/>
                <a:sym typeface="Arial"/>
              </a:rPr>
              <a:t> </a:t>
            </a:r>
            <a:r>
              <a:rPr lang="en-GB" sz="2800" b="0" i="0" u="none" strike="noStrike" cap="none" dirty="0" err="1">
                <a:solidFill>
                  <a:srgbClr val="121212"/>
                </a:solidFill>
                <a:latin typeface="Arial"/>
                <a:ea typeface="Arial"/>
                <a:cs typeface="Arial"/>
                <a:sym typeface="Arial"/>
              </a:rPr>
              <a:t>Kompetenz</a:t>
            </a:r>
            <a:r>
              <a:rPr lang="en-GB" sz="2800" b="0" i="0" u="none" strike="noStrike" cap="none" dirty="0">
                <a:solidFill>
                  <a:srgbClr val="121212"/>
                </a:solidFill>
                <a:latin typeface="Arial"/>
                <a:ea typeface="Arial"/>
                <a:cs typeface="Arial"/>
                <a:sym typeface="Arial"/>
              </a:rPr>
              <a:t>: </a:t>
            </a:r>
            <a:r>
              <a:rPr lang="en-GB" sz="2800" b="0" i="0" u="none" strike="noStrike" cap="none" dirty="0" err="1">
                <a:solidFill>
                  <a:srgbClr val="121212"/>
                </a:solidFill>
                <a:latin typeface="Arial"/>
                <a:ea typeface="Arial"/>
                <a:cs typeface="Arial"/>
                <a:sym typeface="Arial"/>
              </a:rPr>
              <a:t>Integrieren</a:t>
            </a:r>
            <a:r>
              <a:rPr lang="en-GB" sz="2800" b="0" i="0" u="none" strike="noStrike" cap="none" dirty="0">
                <a:solidFill>
                  <a:srgbClr val="121212"/>
                </a:solidFill>
                <a:latin typeface="Arial"/>
                <a:ea typeface="Arial"/>
                <a:cs typeface="Arial"/>
                <a:sym typeface="Arial"/>
              </a:rPr>
              <a:t> Sie die </a:t>
            </a:r>
            <a:r>
              <a:rPr lang="en-GB" sz="2800" b="0" i="0" u="none" strike="noStrike" cap="none" dirty="0" err="1">
                <a:solidFill>
                  <a:srgbClr val="121212"/>
                </a:solidFill>
                <a:latin typeface="Arial"/>
                <a:ea typeface="Arial"/>
                <a:cs typeface="Arial"/>
                <a:sym typeface="Arial"/>
              </a:rPr>
              <a:t>Vermittlung</a:t>
            </a:r>
            <a:r>
              <a:rPr lang="en-GB" sz="2800" b="0" i="0" u="none" strike="noStrike" cap="none" dirty="0">
                <a:solidFill>
                  <a:srgbClr val="121212"/>
                </a:solidFill>
                <a:latin typeface="Arial"/>
                <a:ea typeface="Arial"/>
                <a:cs typeface="Arial"/>
                <a:sym typeface="Arial"/>
              </a:rPr>
              <a:t> </a:t>
            </a:r>
            <a:r>
              <a:rPr lang="en-GB" sz="2800" b="0" i="0" u="none" strike="noStrike" cap="none" dirty="0" err="1">
                <a:solidFill>
                  <a:srgbClr val="121212"/>
                </a:solidFill>
                <a:latin typeface="Arial"/>
                <a:ea typeface="Arial"/>
                <a:cs typeface="Arial"/>
                <a:sym typeface="Arial"/>
              </a:rPr>
              <a:t>digitaler</a:t>
            </a:r>
            <a:r>
              <a:rPr lang="en-GB" sz="2800" b="0" i="0" u="none" strike="noStrike" cap="none" dirty="0">
                <a:solidFill>
                  <a:srgbClr val="121212"/>
                </a:solidFill>
                <a:latin typeface="Arial"/>
                <a:ea typeface="Arial"/>
                <a:cs typeface="Arial"/>
                <a:sym typeface="Arial"/>
              </a:rPr>
              <a:t> </a:t>
            </a:r>
            <a:r>
              <a:rPr lang="en-GB" sz="2800" b="0" i="0" u="none" strike="noStrike" cap="none" dirty="0" err="1">
                <a:solidFill>
                  <a:srgbClr val="121212"/>
                </a:solidFill>
                <a:latin typeface="Arial"/>
                <a:ea typeface="Arial"/>
                <a:cs typeface="Arial"/>
                <a:sym typeface="Arial"/>
              </a:rPr>
              <a:t>Kompetenzen</a:t>
            </a:r>
            <a:r>
              <a:rPr lang="en-GB" sz="2800" b="0" i="0" u="none" strike="noStrike" cap="none" dirty="0">
                <a:solidFill>
                  <a:srgbClr val="121212"/>
                </a:solidFill>
                <a:latin typeface="Arial"/>
                <a:ea typeface="Arial"/>
                <a:cs typeface="Arial"/>
                <a:sym typeface="Arial"/>
              </a:rPr>
              <a:t> in den </a:t>
            </a:r>
            <a:r>
              <a:rPr lang="en-GB" sz="2800" b="0" i="0" u="none" strike="noStrike" cap="none" dirty="0" err="1">
                <a:solidFill>
                  <a:srgbClr val="121212"/>
                </a:solidFill>
                <a:latin typeface="Arial"/>
                <a:ea typeface="Arial"/>
                <a:cs typeface="Arial"/>
                <a:sym typeface="Arial"/>
              </a:rPr>
              <a:t>Lehrplan</a:t>
            </a:r>
            <a:r>
              <a:rPr lang="en-GB" sz="2800" b="0" i="0" u="none" strike="noStrike" cap="none" dirty="0">
                <a:solidFill>
                  <a:srgbClr val="121212"/>
                </a:solidFill>
                <a:latin typeface="Arial"/>
                <a:ea typeface="Arial"/>
                <a:cs typeface="Arial"/>
                <a:sym typeface="Arial"/>
              </a:rPr>
              <a:t>, um </a:t>
            </a:r>
            <a:r>
              <a:rPr lang="en-GB" sz="2800" b="0" i="0" u="none" strike="noStrike" cap="none" dirty="0" err="1">
                <a:solidFill>
                  <a:srgbClr val="121212"/>
                </a:solidFill>
                <a:latin typeface="Arial"/>
                <a:ea typeface="Arial"/>
                <a:cs typeface="Arial"/>
                <a:sym typeface="Arial"/>
              </a:rPr>
              <a:t>sicherzustellen</a:t>
            </a:r>
            <a:r>
              <a:rPr lang="en-GB" sz="2800" b="0" i="0" u="none" strike="noStrike" cap="none" dirty="0">
                <a:solidFill>
                  <a:srgbClr val="121212"/>
                </a:solidFill>
                <a:latin typeface="Arial"/>
                <a:ea typeface="Arial"/>
                <a:cs typeface="Arial"/>
                <a:sym typeface="Arial"/>
              </a:rPr>
              <a:t>, </a:t>
            </a:r>
            <a:r>
              <a:rPr lang="en-GB" sz="2800" b="0" i="0" u="none" strike="noStrike" cap="none" dirty="0" err="1">
                <a:solidFill>
                  <a:srgbClr val="121212"/>
                </a:solidFill>
                <a:latin typeface="Arial"/>
                <a:ea typeface="Arial"/>
                <a:cs typeface="Arial"/>
                <a:sym typeface="Arial"/>
              </a:rPr>
              <a:t>dass</a:t>
            </a:r>
            <a:r>
              <a:rPr lang="en-GB" sz="2800" b="0" i="0" u="none" strike="noStrike" cap="none" dirty="0">
                <a:solidFill>
                  <a:srgbClr val="121212"/>
                </a:solidFill>
                <a:latin typeface="Arial"/>
                <a:ea typeface="Arial"/>
                <a:cs typeface="Arial"/>
                <a:sym typeface="Arial"/>
              </a:rPr>
              <a:t> alle </a:t>
            </a:r>
            <a:r>
              <a:rPr lang="en-GB" sz="2800" b="0" i="0" u="none" strike="noStrike" cap="none" dirty="0" err="1">
                <a:solidFill>
                  <a:srgbClr val="121212"/>
                </a:solidFill>
                <a:latin typeface="Arial"/>
                <a:ea typeface="Arial"/>
                <a:cs typeface="Arial"/>
                <a:sym typeface="Arial"/>
              </a:rPr>
              <a:t>Lernenden</a:t>
            </a:r>
            <a:r>
              <a:rPr lang="en-GB" sz="2800" b="0" i="0" u="none" strike="noStrike" cap="none" dirty="0">
                <a:solidFill>
                  <a:srgbClr val="121212"/>
                </a:solidFill>
                <a:latin typeface="Arial"/>
                <a:ea typeface="Arial"/>
                <a:cs typeface="Arial"/>
                <a:sym typeface="Arial"/>
              </a:rPr>
              <a:t> in </a:t>
            </a:r>
            <a:r>
              <a:rPr lang="en-GB" sz="2800" b="0" i="0" u="none" strike="noStrike" cap="none" dirty="0" err="1">
                <a:solidFill>
                  <a:srgbClr val="121212"/>
                </a:solidFill>
                <a:latin typeface="Arial"/>
                <a:ea typeface="Arial"/>
                <a:cs typeface="Arial"/>
                <a:sym typeface="Arial"/>
              </a:rPr>
              <a:t>vollem</a:t>
            </a:r>
            <a:r>
              <a:rPr lang="en-GB" sz="2800" b="0" i="0" u="none" strike="noStrike" cap="none" dirty="0">
                <a:solidFill>
                  <a:srgbClr val="121212"/>
                </a:solidFill>
                <a:latin typeface="Arial"/>
                <a:ea typeface="Arial"/>
                <a:cs typeface="Arial"/>
                <a:sym typeface="Arial"/>
              </a:rPr>
              <a:t> </a:t>
            </a:r>
            <a:r>
              <a:rPr lang="en-GB" sz="2800" b="0" i="0" u="none" strike="noStrike" cap="none" dirty="0" err="1">
                <a:solidFill>
                  <a:srgbClr val="121212"/>
                </a:solidFill>
                <a:latin typeface="Arial"/>
                <a:ea typeface="Arial"/>
                <a:cs typeface="Arial"/>
                <a:sym typeface="Arial"/>
              </a:rPr>
              <a:t>Umfang</a:t>
            </a:r>
            <a:r>
              <a:rPr lang="en-GB" sz="2800" b="0" i="0" u="none" strike="noStrike" cap="none" dirty="0">
                <a:solidFill>
                  <a:srgbClr val="121212"/>
                </a:solidFill>
                <a:latin typeface="Arial"/>
                <a:ea typeface="Arial"/>
                <a:cs typeface="Arial"/>
                <a:sym typeface="Arial"/>
              </a:rPr>
              <a:t> von der </a:t>
            </a:r>
            <a:r>
              <a:rPr lang="en-GB" sz="2800" b="0" i="0" u="none" strike="noStrike" cap="none" dirty="0" err="1">
                <a:solidFill>
                  <a:srgbClr val="121212"/>
                </a:solidFill>
                <a:latin typeface="Arial"/>
                <a:ea typeface="Arial"/>
                <a:cs typeface="Arial"/>
                <a:sym typeface="Arial"/>
              </a:rPr>
              <a:t>bereitgestellten</a:t>
            </a:r>
            <a:r>
              <a:rPr lang="en-GB" sz="2800" b="0" i="0" u="none" strike="noStrike" cap="none" dirty="0">
                <a:solidFill>
                  <a:srgbClr val="121212"/>
                </a:solidFill>
                <a:latin typeface="Arial"/>
                <a:ea typeface="Arial"/>
                <a:cs typeface="Arial"/>
                <a:sym typeface="Arial"/>
              </a:rPr>
              <a:t> Technologie </a:t>
            </a:r>
            <a:r>
              <a:rPr lang="en-GB" sz="2800" b="0" i="0" u="none" strike="noStrike" cap="none" dirty="0" err="1">
                <a:solidFill>
                  <a:srgbClr val="121212"/>
                </a:solidFill>
                <a:latin typeface="Arial"/>
                <a:ea typeface="Arial"/>
                <a:cs typeface="Arial"/>
                <a:sym typeface="Arial"/>
              </a:rPr>
              <a:t>profitieren</a:t>
            </a:r>
            <a:r>
              <a:rPr lang="en-GB" sz="2800" b="0" i="0" u="none" strike="noStrike" cap="none" dirty="0">
                <a:solidFill>
                  <a:srgbClr val="121212"/>
                </a:solidFill>
                <a:latin typeface="Arial"/>
                <a:ea typeface="Arial"/>
                <a:cs typeface="Arial"/>
                <a:sym typeface="Arial"/>
              </a:rPr>
              <a:t> </a:t>
            </a:r>
            <a:r>
              <a:rPr lang="en-GB" sz="2800" b="0" i="0" u="none" strike="noStrike" cap="none" dirty="0" err="1">
                <a:solidFill>
                  <a:srgbClr val="121212"/>
                </a:solidFill>
                <a:latin typeface="Arial"/>
                <a:ea typeface="Arial"/>
                <a:cs typeface="Arial"/>
                <a:sym typeface="Arial"/>
              </a:rPr>
              <a:t>können</a:t>
            </a:r>
            <a:r>
              <a:rPr lang="en-GB" sz="2800" b="0" i="0" u="none" strike="noStrike" cap="none" dirty="0">
                <a:solidFill>
                  <a:srgbClr val="121212"/>
                </a:solidFill>
                <a:latin typeface="Arial"/>
                <a:ea typeface="Arial"/>
                <a:cs typeface="Arial"/>
                <a:sym typeface="Arial"/>
              </a:rPr>
              <a:t>.</a:t>
            </a:r>
            <a:endParaRPr sz="2800" dirty="0"/>
          </a:p>
        </p:txBody>
      </p:sp>
      <p:sp>
        <p:nvSpPr>
          <p:cNvPr id="467" name="Google Shape;467;p19"/>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9" name="Google Shape;469;p19"/>
          <p:cNvSpPr txBox="1"/>
          <p:nvPr/>
        </p:nvSpPr>
        <p:spPr>
          <a:xfrm>
            <a:off x="5150666" y="9207911"/>
            <a:ext cx="10227062" cy="759119"/>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GB" sz="1400">
                <a:solidFill>
                  <a:srgbClr val="121212"/>
                </a:solidFill>
                <a:latin typeface="Arial"/>
                <a:ea typeface="Arial"/>
                <a:cs typeface="Arial"/>
                <a:sym typeface="Arial"/>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a:p>
        </p:txBody>
      </p:sp>
      <p:pic>
        <p:nvPicPr>
          <p:cNvPr id="470" name="Google Shape;470;p19"/>
          <p:cNvPicPr preferRelativeResize="0"/>
          <p:nvPr/>
        </p:nvPicPr>
        <p:blipFill rotWithShape="1">
          <a:blip r:embed="rId4">
            <a:alphaModFix/>
          </a:blip>
          <a:srcRect/>
          <a:stretch/>
        </p:blipFill>
        <p:spPr>
          <a:xfrm>
            <a:off x="15697200" y="9183021"/>
            <a:ext cx="1727565" cy="628205"/>
          </a:xfrm>
          <a:prstGeom prst="rect">
            <a:avLst/>
          </a:prstGeom>
          <a:noFill/>
          <a:ln>
            <a:noFill/>
          </a:ln>
        </p:spPr>
      </p:pic>
      <p:pic>
        <p:nvPicPr>
          <p:cNvPr id="2" name="Picture 1" descr="Blue text on a white background&#10;&#10;Description automatically generated">
            <a:extLst>
              <a:ext uri="{FF2B5EF4-FFF2-40B4-BE49-F238E27FC236}">
                <a16:creationId xmlns:a16="http://schemas.microsoft.com/office/drawing/2014/main" id="{4121CB68-E6A2-79FD-73B8-C89DC952814B}"/>
              </a:ext>
            </a:extLst>
          </p:cNvPr>
          <p:cNvPicPr>
            <a:picLocks noChangeAspect="1"/>
          </p:cNvPicPr>
          <p:nvPr/>
        </p:nvPicPr>
        <p:blipFill>
          <a:blip r:embed="rId5"/>
          <a:stretch>
            <a:fillRect/>
          </a:stretch>
        </p:blipFill>
        <p:spPr>
          <a:xfrm>
            <a:off x="2890312" y="9306314"/>
            <a:ext cx="2160232" cy="45320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96"/>
        <p:cNvGrpSpPr/>
        <p:nvPr/>
      </p:nvGrpSpPr>
      <p:grpSpPr>
        <a:xfrm>
          <a:off x="0" y="0"/>
          <a:ext cx="0" cy="0"/>
          <a:chOff x="0" y="0"/>
          <a:chExt cx="0" cy="0"/>
        </a:xfrm>
      </p:grpSpPr>
      <p:sp>
        <p:nvSpPr>
          <p:cNvPr id="97" name="Google Shape;97;p2"/>
          <p:cNvSpPr txBox="1"/>
          <p:nvPr/>
        </p:nvSpPr>
        <p:spPr>
          <a:xfrm>
            <a:off x="-778212" y="331744"/>
            <a:ext cx="6990285" cy="1184812"/>
          </a:xfrm>
          <a:prstGeom prst="rect">
            <a:avLst/>
          </a:prstGeom>
          <a:noFill/>
          <a:ln>
            <a:noFill/>
          </a:ln>
        </p:spPr>
        <p:txBody>
          <a:bodyPr spcFirstLastPara="1" wrap="square" lIns="0" tIns="0" rIns="0" bIns="0" anchor="t" anchorCtr="0">
            <a:spAutoFit/>
          </a:bodyPr>
          <a:lstStyle/>
          <a:p>
            <a:pPr marL="0" marR="0" lvl="0" indent="0" algn="ctr" rtl="0">
              <a:lnSpc>
                <a:spcPct val="110001"/>
              </a:lnSpc>
              <a:spcBef>
                <a:spcPts val="0"/>
              </a:spcBef>
              <a:spcAft>
                <a:spcPts val="0"/>
              </a:spcAft>
              <a:buNone/>
            </a:pPr>
            <a:r>
              <a:rPr lang="en-GB" sz="6999" b="1" dirty="0" err="1">
                <a:solidFill>
                  <a:srgbClr val="033C5B"/>
                </a:solidFill>
                <a:latin typeface="Arial"/>
                <a:ea typeface="Arial"/>
                <a:cs typeface="Arial"/>
                <a:sym typeface="Arial"/>
              </a:rPr>
              <a:t>Lernziele</a:t>
            </a:r>
            <a:endParaRPr b="1" dirty="0"/>
          </a:p>
        </p:txBody>
      </p:sp>
      <p:sp>
        <p:nvSpPr>
          <p:cNvPr id="98" name="Google Shape;98;p2"/>
          <p:cNvSpPr txBox="1"/>
          <p:nvPr/>
        </p:nvSpPr>
        <p:spPr>
          <a:xfrm>
            <a:off x="194210" y="1579455"/>
            <a:ext cx="8609926" cy="8143576"/>
          </a:xfrm>
          <a:prstGeom prst="rect">
            <a:avLst/>
          </a:prstGeom>
          <a:noFill/>
          <a:ln>
            <a:noFill/>
          </a:ln>
        </p:spPr>
        <p:txBody>
          <a:bodyPr spcFirstLastPara="1" wrap="square" lIns="0" tIns="0" rIns="0" bIns="0" anchor="t" anchorCtr="0">
            <a:spAutoFit/>
          </a:bodyPr>
          <a:lstStyle/>
          <a:p>
            <a:pPr marL="302259" marR="0" lvl="1" indent="0" algn="l" rtl="0">
              <a:lnSpc>
                <a:spcPct val="195950"/>
              </a:lnSpc>
              <a:spcBef>
                <a:spcPts val="0"/>
              </a:spcBef>
              <a:spcAft>
                <a:spcPts val="0"/>
              </a:spcAft>
              <a:buNone/>
            </a:pPr>
            <a:r>
              <a:rPr lang="en-GB" sz="1800" b="0" i="0" u="none" strike="noStrike" cap="none" dirty="0">
                <a:solidFill>
                  <a:srgbClr val="121212"/>
                </a:solidFill>
                <a:latin typeface="Arial"/>
                <a:ea typeface="Arial"/>
                <a:cs typeface="Arial"/>
                <a:sym typeface="Arial"/>
              </a:rPr>
              <a:t>Am Ende </a:t>
            </a:r>
            <a:r>
              <a:rPr lang="en-GB" sz="1800" b="0" i="0" u="none" strike="noStrike" cap="none" dirty="0" err="1">
                <a:solidFill>
                  <a:srgbClr val="121212"/>
                </a:solidFill>
                <a:latin typeface="Arial"/>
                <a:ea typeface="Arial"/>
                <a:cs typeface="Arial"/>
                <a:sym typeface="Arial"/>
              </a:rPr>
              <a:t>dieser</a:t>
            </a:r>
            <a:r>
              <a:rPr lang="en-GB" sz="1800" b="0" i="0" u="none" strike="noStrike" cap="none" dirty="0">
                <a:solidFill>
                  <a:srgbClr val="121212"/>
                </a:solidFill>
                <a:latin typeface="Arial"/>
                <a:ea typeface="Arial"/>
                <a:cs typeface="Arial"/>
                <a:sym typeface="Arial"/>
              </a:rPr>
              <a:t> Einheit </a:t>
            </a:r>
            <a:r>
              <a:rPr lang="en-GB" sz="1800" b="0" i="0" u="none" strike="noStrike" cap="none" dirty="0" err="1">
                <a:solidFill>
                  <a:srgbClr val="121212"/>
                </a:solidFill>
                <a:latin typeface="Arial"/>
                <a:ea typeface="Arial"/>
                <a:cs typeface="Arial"/>
                <a:sym typeface="Arial"/>
              </a:rPr>
              <a:t>werden</a:t>
            </a:r>
            <a:r>
              <a:rPr lang="en-GB" sz="1800" b="0" i="0" u="none" strike="noStrike" cap="none" dirty="0">
                <a:solidFill>
                  <a:srgbClr val="121212"/>
                </a:solidFill>
                <a:latin typeface="Arial"/>
                <a:ea typeface="Arial"/>
                <a:cs typeface="Arial"/>
                <a:sym typeface="Arial"/>
              </a:rPr>
              <a:t> die </a:t>
            </a:r>
            <a:r>
              <a:rPr lang="en-GB" sz="1800" b="0" i="0" u="none" strike="noStrike" cap="none" dirty="0" err="1">
                <a:solidFill>
                  <a:srgbClr val="121212"/>
                </a:solidFill>
                <a:latin typeface="Arial"/>
                <a:ea typeface="Arial"/>
                <a:cs typeface="Arial"/>
                <a:sym typeface="Arial"/>
              </a:rPr>
              <a:t>Teilnehmer</a:t>
            </a:r>
            <a:r>
              <a:rPr lang="en-GB" sz="1800" b="0" i="0" u="none" strike="noStrike" cap="none" dirty="0">
                <a:solidFill>
                  <a:srgbClr val="121212"/>
                </a:solidFill>
                <a:latin typeface="Arial"/>
                <a:ea typeface="Arial"/>
                <a:cs typeface="Arial"/>
                <a:sym typeface="Arial"/>
              </a:rPr>
              <a:t> in der Lage sein:</a:t>
            </a:r>
            <a:endParaRPr sz="1800" b="0" i="0" u="none" strike="noStrike" cap="none" dirty="0">
              <a:solidFill>
                <a:srgbClr val="121212"/>
              </a:solidFill>
              <a:latin typeface="Arial"/>
              <a:ea typeface="Arial"/>
              <a:cs typeface="Arial"/>
              <a:sym typeface="Arial"/>
            </a:endParaRPr>
          </a:p>
          <a:p>
            <a:pPr marL="604519" marR="0" lvl="1" indent="-302260" algn="l" rtl="0">
              <a:lnSpc>
                <a:spcPct val="195950"/>
              </a:lnSpc>
              <a:spcBef>
                <a:spcPts val="0"/>
              </a:spcBef>
              <a:spcAft>
                <a:spcPts val="0"/>
              </a:spcAft>
              <a:buClr>
                <a:srgbClr val="121212"/>
              </a:buClr>
              <a:buSzPts val="2000"/>
              <a:buFont typeface="Arial"/>
              <a:buChar char="•"/>
            </a:pPr>
            <a:r>
              <a:rPr lang="en-GB" sz="1800" b="0" i="0" u="none" strike="noStrike" cap="none" dirty="0" err="1">
                <a:solidFill>
                  <a:srgbClr val="121212"/>
                </a:solidFill>
                <a:latin typeface="Arial"/>
                <a:ea typeface="Arial"/>
                <a:cs typeface="Arial"/>
                <a:sym typeface="Arial"/>
              </a:rPr>
              <a:t>Geeignete</a:t>
            </a:r>
            <a:r>
              <a:rPr lang="en-GB" sz="1800" b="0" i="0" u="none" strike="noStrike" cap="none" dirty="0">
                <a:solidFill>
                  <a:srgbClr val="121212"/>
                </a:solidFill>
                <a:latin typeface="Arial"/>
                <a:ea typeface="Arial"/>
                <a:cs typeface="Arial"/>
                <a:sym typeface="Arial"/>
              </a:rPr>
              <a:t> </a:t>
            </a:r>
            <a:r>
              <a:rPr lang="en-GB" sz="1800" b="0" i="0" u="none" strike="noStrike" cap="none" dirty="0" err="1">
                <a:solidFill>
                  <a:srgbClr val="121212"/>
                </a:solidFill>
                <a:latin typeface="Arial"/>
                <a:ea typeface="Arial"/>
                <a:cs typeface="Arial"/>
                <a:sym typeface="Arial"/>
              </a:rPr>
              <a:t>technologische</a:t>
            </a:r>
            <a:r>
              <a:rPr lang="en-GB" sz="1800" b="0" i="0" u="none" strike="noStrike" cap="none" dirty="0">
                <a:solidFill>
                  <a:srgbClr val="121212"/>
                </a:solidFill>
                <a:latin typeface="Arial"/>
                <a:ea typeface="Arial"/>
                <a:cs typeface="Arial"/>
                <a:sym typeface="Arial"/>
              </a:rPr>
              <a:t> </a:t>
            </a:r>
            <a:r>
              <a:rPr lang="en-GB" sz="1800" b="0" i="0" u="none" strike="noStrike" cap="none" dirty="0" err="1">
                <a:solidFill>
                  <a:srgbClr val="121212"/>
                </a:solidFill>
                <a:latin typeface="Arial"/>
                <a:ea typeface="Arial"/>
                <a:cs typeface="Arial"/>
                <a:sym typeface="Arial"/>
              </a:rPr>
              <a:t>Hilfsmittel</a:t>
            </a:r>
            <a:r>
              <a:rPr lang="en-GB" sz="1800" b="0" i="0" u="none" strike="noStrike" cap="none" dirty="0">
                <a:solidFill>
                  <a:srgbClr val="121212"/>
                </a:solidFill>
                <a:latin typeface="Arial"/>
                <a:ea typeface="Arial"/>
                <a:cs typeface="Arial"/>
                <a:sym typeface="Arial"/>
              </a:rPr>
              <a:t> </a:t>
            </a:r>
            <a:r>
              <a:rPr lang="en-GB" sz="1800" b="0" i="0" u="none" strike="noStrike" cap="none" dirty="0" err="1">
                <a:solidFill>
                  <a:srgbClr val="121212"/>
                </a:solidFill>
                <a:latin typeface="Arial"/>
                <a:ea typeface="Arial"/>
                <a:cs typeface="Arial"/>
                <a:sym typeface="Arial"/>
              </a:rPr>
              <a:t>zu</a:t>
            </a:r>
            <a:r>
              <a:rPr lang="en-GB" sz="1800" b="0" i="0" u="none" strike="noStrike" cap="none" dirty="0">
                <a:solidFill>
                  <a:srgbClr val="121212"/>
                </a:solidFill>
                <a:latin typeface="Arial"/>
                <a:ea typeface="Arial"/>
                <a:cs typeface="Arial"/>
                <a:sym typeface="Arial"/>
              </a:rPr>
              <a:t> </a:t>
            </a:r>
            <a:r>
              <a:rPr lang="en-GB" sz="1800" b="0" i="0" u="none" strike="noStrike" cap="none" dirty="0" err="1">
                <a:solidFill>
                  <a:srgbClr val="121212"/>
                </a:solidFill>
                <a:latin typeface="Arial"/>
                <a:ea typeface="Arial"/>
                <a:cs typeface="Arial"/>
                <a:sym typeface="Arial"/>
              </a:rPr>
              <a:t>erkennen</a:t>
            </a:r>
            <a:r>
              <a:rPr lang="en-GB" sz="1800" b="0" i="0" u="none" strike="noStrike" cap="none" dirty="0">
                <a:solidFill>
                  <a:srgbClr val="121212"/>
                </a:solidFill>
                <a:latin typeface="Arial"/>
                <a:ea typeface="Arial"/>
                <a:cs typeface="Arial"/>
                <a:sym typeface="Arial"/>
              </a:rPr>
              <a:t> und </a:t>
            </a:r>
            <a:r>
              <a:rPr lang="en-GB" sz="1800" b="0" i="0" u="none" strike="noStrike" cap="none" dirty="0" err="1">
                <a:solidFill>
                  <a:srgbClr val="121212"/>
                </a:solidFill>
                <a:latin typeface="Arial"/>
                <a:ea typeface="Arial"/>
                <a:cs typeface="Arial"/>
                <a:sym typeface="Arial"/>
              </a:rPr>
              <a:t>auszuwählen</a:t>
            </a:r>
            <a:r>
              <a:rPr lang="en-GB" sz="1800" b="0" i="0" u="none" strike="noStrike" cap="none" dirty="0">
                <a:solidFill>
                  <a:srgbClr val="121212"/>
                </a:solidFill>
                <a:latin typeface="Arial"/>
                <a:ea typeface="Arial"/>
                <a:cs typeface="Arial"/>
                <a:sym typeface="Arial"/>
              </a:rPr>
              <a:t>, die </a:t>
            </a:r>
            <a:r>
              <a:rPr lang="en-GB" sz="1800" b="0" i="0" u="none" strike="noStrike" cap="none" dirty="0" err="1">
                <a:solidFill>
                  <a:srgbClr val="121212"/>
                </a:solidFill>
                <a:latin typeface="Arial"/>
                <a:ea typeface="Arial"/>
                <a:cs typeface="Arial"/>
                <a:sym typeface="Arial"/>
              </a:rPr>
              <a:t>kollaboratives</a:t>
            </a:r>
            <a:r>
              <a:rPr lang="en-GB" sz="1800" b="0" i="0" u="none" strike="noStrike" cap="none" dirty="0">
                <a:solidFill>
                  <a:srgbClr val="121212"/>
                </a:solidFill>
                <a:latin typeface="Arial"/>
                <a:ea typeface="Arial"/>
                <a:cs typeface="Arial"/>
                <a:sym typeface="Arial"/>
              </a:rPr>
              <a:t> </a:t>
            </a:r>
            <a:r>
              <a:rPr lang="en-GB" sz="1800" b="0" i="0" u="none" strike="noStrike" cap="none" dirty="0" err="1">
                <a:solidFill>
                  <a:srgbClr val="121212"/>
                </a:solidFill>
                <a:latin typeface="Arial"/>
                <a:ea typeface="Arial"/>
                <a:cs typeface="Arial"/>
                <a:sym typeface="Arial"/>
              </a:rPr>
              <a:t>Lernen</a:t>
            </a:r>
            <a:r>
              <a:rPr lang="en-GB" sz="1800" b="0" i="0" u="none" strike="noStrike" cap="none" dirty="0">
                <a:solidFill>
                  <a:srgbClr val="121212"/>
                </a:solidFill>
                <a:latin typeface="Arial"/>
                <a:ea typeface="Arial"/>
                <a:cs typeface="Arial"/>
                <a:sym typeface="Arial"/>
              </a:rPr>
              <a:t> in </a:t>
            </a:r>
            <a:r>
              <a:rPr lang="en-GB" sz="1800" b="0" i="0" u="none" strike="noStrike" cap="none" dirty="0" err="1">
                <a:solidFill>
                  <a:srgbClr val="121212"/>
                </a:solidFill>
                <a:latin typeface="Arial"/>
                <a:ea typeface="Arial"/>
                <a:cs typeface="Arial"/>
                <a:sym typeface="Arial"/>
              </a:rPr>
              <a:t>Berufsbildungsumgebungen</a:t>
            </a:r>
            <a:r>
              <a:rPr lang="en-GB" sz="1800" b="0" i="0" u="none" strike="noStrike" cap="none" dirty="0">
                <a:solidFill>
                  <a:srgbClr val="121212"/>
                </a:solidFill>
                <a:latin typeface="Arial"/>
                <a:ea typeface="Arial"/>
                <a:cs typeface="Arial"/>
                <a:sym typeface="Arial"/>
              </a:rPr>
              <a:t> </a:t>
            </a:r>
            <a:r>
              <a:rPr lang="en-GB" sz="1800" b="0" i="0" u="none" strike="noStrike" cap="none" dirty="0" err="1">
                <a:solidFill>
                  <a:srgbClr val="121212"/>
                </a:solidFill>
                <a:latin typeface="Arial"/>
                <a:ea typeface="Arial"/>
                <a:cs typeface="Arial"/>
                <a:sym typeface="Arial"/>
              </a:rPr>
              <a:t>unterstützen</a:t>
            </a:r>
            <a:r>
              <a:rPr lang="en-GB" sz="1800" b="0" i="0" u="none" strike="noStrike" cap="none" dirty="0">
                <a:solidFill>
                  <a:srgbClr val="121212"/>
                </a:solidFill>
                <a:latin typeface="Arial"/>
                <a:ea typeface="Arial"/>
                <a:cs typeface="Arial"/>
                <a:sym typeface="Arial"/>
              </a:rPr>
              <a:t> und </a:t>
            </a:r>
            <a:r>
              <a:rPr lang="en-GB" sz="1800" b="0" i="0" u="none" strike="noStrike" cap="none" dirty="0" err="1">
                <a:solidFill>
                  <a:srgbClr val="121212"/>
                </a:solidFill>
                <a:latin typeface="Arial"/>
                <a:ea typeface="Arial"/>
                <a:cs typeface="Arial"/>
                <a:sym typeface="Arial"/>
              </a:rPr>
              <a:t>verbessern</a:t>
            </a:r>
            <a:endParaRPr sz="1200" dirty="0"/>
          </a:p>
          <a:p>
            <a:pPr marL="604519" marR="0" lvl="1" indent="-302260" algn="l" rtl="0">
              <a:lnSpc>
                <a:spcPct val="195950"/>
              </a:lnSpc>
              <a:spcBef>
                <a:spcPts val="0"/>
              </a:spcBef>
              <a:spcAft>
                <a:spcPts val="0"/>
              </a:spcAft>
              <a:buClr>
                <a:srgbClr val="121212"/>
              </a:buClr>
              <a:buSzPts val="2000"/>
              <a:buFont typeface="Arial"/>
              <a:buChar char="•"/>
            </a:pPr>
            <a:r>
              <a:rPr lang="en-GB" sz="1800" b="0" i="0" u="none" strike="noStrike" cap="none" dirty="0">
                <a:solidFill>
                  <a:srgbClr val="121212"/>
                </a:solidFill>
                <a:latin typeface="Arial"/>
                <a:ea typeface="Arial"/>
                <a:cs typeface="Arial"/>
                <a:sym typeface="Arial"/>
              </a:rPr>
              <a:t>Integration von Technologie in den </a:t>
            </a:r>
            <a:r>
              <a:rPr lang="en-GB" sz="1800" b="0" i="0" u="none" strike="noStrike" cap="none" dirty="0" err="1">
                <a:solidFill>
                  <a:srgbClr val="121212"/>
                </a:solidFill>
                <a:latin typeface="Arial"/>
                <a:ea typeface="Arial"/>
                <a:cs typeface="Arial"/>
                <a:sym typeface="Arial"/>
              </a:rPr>
              <a:t>Lehrplan</a:t>
            </a:r>
            <a:r>
              <a:rPr lang="en-GB" sz="1800" b="0" i="0" u="none" strike="noStrike" cap="none" dirty="0">
                <a:solidFill>
                  <a:srgbClr val="121212"/>
                </a:solidFill>
                <a:latin typeface="Arial"/>
                <a:ea typeface="Arial"/>
                <a:cs typeface="Arial"/>
                <a:sym typeface="Arial"/>
              </a:rPr>
              <a:t> der </a:t>
            </a:r>
            <a:r>
              <a:rPr lang="en-GB" sz="1800" b="0" i="0" u="none" strike="noStrike" cap="none" dirty="0" err="1">
                <a:solidFill>
                  <a:srgbClr val="121212"/>
                </a:solidFill>
                <a:latin typeface="Arial"/>
                <a:ea typeface="Arial"/>
                <a:cs typeface="Arial"/>
                <a:sym typeface="Arial"/>
              </a:rPr>
              <a:t>beruflichen</a:t>
            </a:r>
            <a:r>
              <a:rPr lang="en-GB" sz="1800" b="0" i="0" u="none" strike="noStrike" cap="none" dirty="0">
                <a:solidFill>
                  <a:srgbClr val="121212"/>
                </a:solidFill>
                <a:latin typeface="Arial"/>
                <a:ea typeface="Arial"/>
                <a:cs typeface="Arial"/>
                <a:sym typeface="Arial"/>
              </a:rPr>
              <a:t> </a:t>
            </a:r>
            <a:r>
              <a:rPr lang="en-GB" sz="1800" b="0" i="0" u="none" strike="noStrike" cap="none" dirty="0" err="1">
                <a:solidFill>
                  <a:srgbClr val="121212"/>
                </a:solidFill>
                <a:latin typeface="Arial"/>
                <a:ea typeface="Arial"/>
                <a:cs typeface="Arial"/>
                <a:sym typeface="Arial"/>
              </a:rPr>
              <a:t>Bildung</a:t>
            </a:r>
            <a:r>
              <a:rPr lang="en-GB" sz="1800" b="0" i="0" u="none" strike="noStrike" cap="none" dirty="0">
                <a:solidFill>
                  <a:srgbClr val="121212"/>
                </a:solidFill>
                <a:latin typeface="Arial"/>
                <a:ea typeface="Arial"/>
                <a:cs typeface="Arial"/>
                <a:sym typeface="Arial"/>
              </a:rPr>
              <a:t>, um </a:t>
            </a:r>
            <a:r>
              <a:rPr lang="en-GB" sz="1800" b="0" i="0" u="none" strike="noStrike" cap="none" dirty="0" err="1">
                <a:solidFill>
                  <a:srgbClr val="121212"/>
                </a:solidFill>
                <a:latin typeface="Arial"/>
                <a:ea typeface="Arial"/>
                <a:cs typeface="Arial"/>
                <a:sym typeface="Arial"/>
              </a:rPr>
              <a:t>gemeinsame</a:t>
            </a:r>
            <a:r>
              <a:rPr lang="en-GB" sz="1800" b="0" i="0" u="none" strike="noStrike" cap="none" dirty="0">
                <a:solidFill>
                  <a:srgbClr val="121212"/>
                </a:solidFill>
                <a:latin typeface="Arial"/>
                <a:ea typeface="Arial"/>
                <a:cs typeface="Arial"/>
                <a:sym typeface="Arial"/>
              </a:rPr>
              <a:t> </a:t>
            </a:r>
            <a:r>
              <a:rPr lang="en-GB" sz="1800" b="0" i="0" u="none" strike="noStrike" cap="none" dirty="0" err="1">
                <a:solidFill>
                  <a:srgbClr val="121212"/>
                </a:solidFill>
                <a:latin typeface="Arial"/>
                <a:ea typeface="Arial"/>
                <a:cs typeface="Arial"/>
                <a:sym typeface="Arial"/>
              </a:rPr>
              <a:t>Lernerfahrungen</a:t>
            </a:r>
            <a:r>
              <a:rPr lang="en-GB" sz="1800" b="0" i="0" u="none" strike="noStrike" cap="none" dirty="0">
                <a:solidFill>
                  <a:srgbClr val="121212"/>
                </a:solidFill>
                <a:latin typeface="Arial"/>
                <a:ea typeface="Arial"/>
                <a:cs typeface="Arial"/>
                <a:sym typeface="Arial"/>
              </a:rPr>
              <a:t> </a:t>
            </a:r>
            <a:r>
              <a:rPr lang="en-GB" sz="1800" b="0" i="0" u="none" strike="noStrike" cap="none" dirty="0" err="1">
                <a:solidFill>
                  <a:srgbClr val="121212"/>
                </a:solidFill>
                <a:latin typeface="Arial"/>
                <a:ea typeface="Arial"/>
                <a:cs typeface="Arial"/>
                <a:sym typeface="Arial"/>
              </a:rPr>
              <a:t>zu</a:t>
            </a:r>
            <a:r>
              <a:rPr lang="en-GB" sz="1800" b="0" i="0" u="none" strike="noStrike" cap="none" dirty="0">
                <a:solidFill>
                  <a:srgbClr val="121212"/>
                </a:solidFill>
                <a:latin typeface="Arial"/>
                <a:ea typeface="Arial"/>
                <a:cs typeface="Arial"/>
                <a:sym typeface="Arial"/>
              </a:rPr>
              <a:t> </a:t>
            </a:r>
            <a:r>
              <a:rPr lang="en-GB" sz="1800" b="0" i="0" u="none" strike="noStrike" cap="none" dirty="0" err="1">
                <a:solidFill>
                  <a:srgbClr val="121212"/>
                </a:solidFill>
                <a:latin typeface="Arial"/>
                <a:ea typeface="Arial"/>
                <a:cs typeface="Arial"/>
                <a:sym typeface="Arial"/>
              </a:rPr>
              <a:t>entwickeln</a:t>
            </a:r>
            <a:r>
              <a:rPr lang="en-GB" sz="1800" b="0" i="0" u="none" strike="noStrike" cap="none" dirty="0">
                <a:solidFill>
                  <a:srgbClr val="121212"/>
                </a:solidFill>
                <a:latin typeface="Arial"/>
                <a:ea typeface="Arial"/>
                <a:cs typeface="Arial"/>
                <a:sym typeface="Arial"/>
              </a:rPr>
              <a:t> und </a:t>
            </a:r>
            <a:r>
              <a:rPr lang="en-GB" sz="1800" b="0" i="0" u="none" strike="noStrike" cap="none" dirty="0" err="1">
                <a:solidFill>
                  <a:srgbClr val="121212"/>
                </a:solidFill>
                <a:latin typeface="Arial"/>
                <a:ea typeface="Arial"/>
                <a:cs typeface="Arial"/>
                <a:sym typeface="Arial"/>
              </a:rPr>
              <a:t>zu</a:t>
            </a:r>
            <a:r>
              <a:rPr lang="en-GB" sz="1800" b="0" i="0" u="none" strike="noStrike" cap="none" dirty="0">
                <a:solidFill>
                  <a:srgbClr val="121212"/>
                </a:solidFill>
                <a:latin typeface="Arial"/>
                <a:ea typeface="Arial"/>
                <a:cs typeface="Arial"/>
                <a:sym typeface="Arial"/>
              </a:rPr>
              <a:t> </a:t>
            </a:r>
            <a:r>
              <a:rPr lang="en-GB" sz="1800" b="0" i="0" u="none" strike="noStrike" cap="none" dirty="0" err="1">
                <a:solidFill>
                  <a:srgbClr val="121212"/>
                </a:solidFill>
                <a:latin typeface="Arial"/>
                <a:ea typeface="Arial"/>
                <a:cs typeface="Arial"/>
                <a:sym typeface="Arial"/>
              </a:rPr>
              <a:t>vermitteln</a:t>
            </a:r>
            <a:r>
              <a:rPr lang="en-GB" sz="1800" b="0" i="0" u="none" strike="noStrike" cap="none" dirty="0">
                <a:solidFill>
                  <a:srgbClr val="121212"/>
                </a:solidFill>
                <a:latin typeface="Arial"/>
                <a:ea typeface="Arial"/>
                <a:cs typeface="Arial"/>
                <a:sym typeface="Arial"/>
              </a:rPr>
              <a:t>, die </a:t>
            </a:r>
            <a:r>
              <a:rPr lang="en-GB" sz="1800" b="0" i="0" u="none" strike="noStrike" cap="none" dirty="0" err="1">
                <a:solidFill>
                  <a:srgbClr val="121212"/>
                </a:solidFill>
                <a:latin typeface="Arial"/>
                <a:ea typeface="Arial"/>
                <a:cs typeface="Arial"/>
                <a:sym typeface="Arial"/>
              </a:rPr>
              <a:t>ansprechend</a:t>
            </a:r>
            <a:r>
              <a:rPr lang="en-GB" sz="1800" b="0" i="0" u="none" strike="noStrike" cap="none" dirty="0">
                <a:solidFill>
                  <a:srgbClr val="121212"/>
                </a:solidFill>
                <a:latin typeface="Arial"/>
                <a:ea typeface="Arial"/>
                <a:cs typeface="Arial"/>
                <a:sym typeface="Arial"/>
              </a:rPr>
              <a:t> und </a:t>
            </a:r>
            <a:r>
              <a:rPr lang="en-GB" sz="1800" b="0" i="0" u="none" strike="noStrike" cap="none" dirty="0" err="1">
                <a:solidFill>
                  <a:srgbClr val="121212"/>
                </a:solidFill>
                <a:latin typeface="Arial"/>
                <a:ea typeface="Arial"/>
                <a:cs typeface="Arial"/>
                <a:sym typeface="Arial"/>
              </a:rPr>
              <a:t>interaktiv</a:t>
            </a:r>
            <a:r>
              <a:rPr lang="en-GB" sz="1800" b="0" i="0" u="none" strike="noStrike" cap="none" dirty="0">
                <a:solidFill>
                  <a:srgbClr val="121212"/>
                </a:solidFill>
                <a:latin typeface="Arial"/>
                <a:ea typeface="Arial"/>
                <a:cs typeface="Arial"/>
                <a:sym typeface="Arial"/>
              </a:rPr>
              <a:t> </a:t>
            </a:r>
            <a:r>
              <a:rPr lang="en-GB" sz="1800" b="0" i="0" u="none" strike="noStrike" cap="none" dirty="0" err="1">
                <a:solidFill>
                  <a:srgbClr val="121212"/>
                </a:solidFill>
                <a:latin typeface="Arial"/>
                <a:ea typeface="Arial"/>
                <a:cs typeface="Arial"/>
                <a:sym typeface="Arial"/>
              </a:rPr>
              <a:t>sind</a:t>
            </a:r>
            <a:endParaRPr sz="1200" dirty="0"/>
          </a:p>
          <a:p>
            <a:pPr marL="604519" marR="0" lvl="1" indent="-302260" algn="l" rtl="0">
              <a:lnSpc>
                <a:spcPct val="195950"/>
              </a:lnSpc>
              <a:spcBef>
                <a:spcPts val="0"/>
              </a:spcBef>
              <a:spcAft>
                <a:spcPts val="0"/>
              </a:spcAft>
              <a:buClr>
                <a:srgbClr val="121212"/>
              </a:buClr>
              <a:buSzPts val="2000"/>
              <a:buFont typeface="Arial"/>
              <a:buChar char="•"/>
            </a:pPr>
            <a:r>
              <a:rPr lang="en-GB" sz="1800" b="0" i="0" u="none" strike="noStrike" cap="none" dirty="0" err="1">
                <a:solidFill>
                  <a:srgbClr val="121212"/>
                </a:solidFill>
                <a:latin typeface="Arial"/>
                <a:ea typeface="Arial"/>
                <a:cs typeface="Arial"/>
                <a:sym typeface="Arial"/>
              </a:rPr>
              <a:t>Kritisch</a:t>
            </a:r>
            <a:r>
              <a:rPr lang="en-GB" sz="1800" b="0" i="0" u="none" strike="noStrike" cap="none" dirty="0">
                <a:solidFill>
                  <a:srgbClr val="121212"/>
                </a:solidFill>
                <a:latin typeface="Arial"/>
                <a:ea typeface="Arial"/>
                <a:cs typeface="Arial"/>
                <a:sym typeface="Arial"/>
              </a:rPr>
              <a:t> </a:t>
            </a:r>
            <a:r>
              <a:rPr lang="en-GB" sz="1800" b="0" i="0" u="none" strike="noStrike" cap="none" dirty="0" err="1">
                <a:solidFill>
                  <a:srgbClr val="121212"/>
                </a:solidFill>
                <a:latin typeface="Arial"/>
                <a:ea typeface="Arial"/>
                <a:cs typeface="Arial"/>
                <a:sym typeface="Arial"/>
              </a:rPr>
              <a:t>zu</a:t>
            </a:r>
            <a:r>
              <a:rPr lang="en-GB" sz="1800" b="0" i="0" u="none" strike="noStrike" cap="none" dirty="0">
                <a:solidFill>
                  <a:srgbClr val="121212"/>
                </a:solidFill>
                <a:latin typeface="Arial"/>
                <a:ea typeface="Arial"/>
                <a:cs typeface="Arial"/>
                <a:sym typeface="Arial"/>
              </a:rPr>
              <a:t> </a:t>
            </a:r>
            <a:r>
              <a:rPr lang="en-GB" sz="1800" b="0" i="0" u="none" strike="noStrike" cap="none" dirty="0" err="1">
                <a:solidFill>
                  <a:srgbClr val="121212"/>
                </a:solidFill>
                <a:latin typeface="Arial"/>
                <a:ea typeface="Arial"/>
                <a:cs typeface="Arial"/>
                <a:sym typeface="Arial"/>
              </a:rPr>
              <a:t>beurteilen</a:t>
            </a:r>
            <a:r>
              <a:rPr lang="en-GB" sz="1800" b="0" i="0" u="none" strike="noStrike" cap="none" dirty="0">
                <a:solidFill>
                  <a:srgbClr val="121212"/>
                </a:solidFill>
                <a:latin typeface="Arial"/>
                <a:ea typeface="Arial"/>
                <a:cs typeface="Arial"/>
                <a:sym typeface="Arial"/>
              </a:rPr>
              <a:t>, </a:t>
            </a:r>
            <a:r>
              <a:rPr lang="en-GB" sz="1800" b="0" i="0" u="none" strike="noStrike" cap="none" dirty="0" err="1">
                <a:solidFill>
                  <a:srgbClr val="121212"/>
                </a:solidFill>
                <a:latin typeface="Arial"/>
                <a:ea typeface="Arial"/>
                <a:cs typeface="Arial"/>
                <a:sym typeface="Arial"/>
              </a:rPr>
              <a:t>wie</a:t>
            </a:r>
            <a:r>
              <a:rPr lang="en-GB" sz="1800" b="0" i="0" u="none" strike="noStrike" cap="none" dirty="0">
                <a:solidFill>
                  <a:srgbClr val="121212"/>
                </a:solidFill>
                <a:latin typeface="Arial"/>
                <a:ea typeface="Arial"/>
                <a:cs typeface="Arial"/>
                <a:sym typeface="Arial"/>
              </a:rPr>
              <a:t> die Integration von Technologie die </a:t>
            </a:r>
            <a:r>
              <a:rPr lang="en-GB" sz="1800" b="0" i="0" u="none" strike="noStrike" cap="none" dirty="0" err="1">
                <a:solidFill>
                  <a:srgbClr val="121212"/>
                </a:solidFill>
                <a:latin typeface="Arial"/>
                <a:ea typeface="Arial"/>
                <a:cs typeface="Arial"/>
                <a:sym typeface="Arial"/>
              </a:rPr>
              <a:t>kollaborativen</a:t>
            </a:r>
            <a:r>
              <a:rPr lang="en-GB" sz="1800" b="0" i="0" u="none" strike="noStrike" cap="none" dirty="0">
                <a:solidFill>
                  <a:srgbClr val="121212"/>
                </a:solidFill>
                <a:latin typeface="Arial"/>
                <a:ea typeface="Arial"/>
                <a:cs typeface="Arial"/>
                <a:sym typeface="Arial"/>
              </a:rPr>
              <a:t> </a:t>
            </a:r>
            <a:r>
              <a:rPr lang="en-GB" sz="1800" b="0" i="0" u="none" strike="noStrike" cap="none" dirty="0" err="1">
                <a:solidFill>
                  <a:srgbClr val="121212"/>
                </a:solidFill>
                <a:latin typeface="Arial"/>
                <a:ea typeface="Arial"/>
                <a:cs typeface="Arial"/>
                <a:sym typeface="Arial"/>
              </a:rPr>
              <a:t>Lernpraktiken</a:t>
            </a:r>
            <a:r>
              <a:rPr lang="en-GB" sz="1800" b="0" i="0" u="none" strike="noStrike" cap="none" dirty="0">
                <a:solidFill>
                  <a:srgbClr val="121212"/>
                </a:solidFill>
                <a:latin typeface="Arial"/>
                <a:ea typeface="Arial"/>
                <a:cs typeface="Arial"/>
                <a:sym typeface="Arial"/>
              </a:rPr>
              <a:t> </a:t>
            </a:r>
            <a:r>
              <a:rPr lang="en-GB" sz="1800" b="0" i="0" u="none" strike="noStrike" cap="none" dirty="0" err="1">
                <a:solidFill>
                  <a:srgbClr val="121212"/>
                </a:solidFill>
                <a:latin typeface="Arial"/>
                <a:ea typeface="Arial"/>
                <a:cs typeface="Arial"/>
                <a:sym typeface="Arial"/>
              </a:rPr>
              <a:t>verbessert</a:t>
            </a:r>
            <a:r>
              <a:rPr lang="en-GB" sz="1800" b="0" i="0" u="none" strike="noStrike" cap="none" dirty="0">
                <a:solidFill>
                  <a:srgbClr val="121212"/>
                </a:solidFill>
                <a:latin typeface="Arial"/>
                <a:ea typeface="Arial"/>
                <a:cs typeface="Arial"/>
                <a:sym typeface="Arial"/>
              </a:rPr>
              <a:t> und </a:t>
            </a:r>
            <a:r>
              <a:rPr lang="en-GB" sz="1800" b="0" i="0" u="none" strike="noStrike" cap="none" dirty="0" err="1">
                <a:solidFill>
                  <a:srgbClr val="121212"/>
                </a:solidFill>
                <a:latin typeface="Arial"/>
                <a:ea typeface="Arial"/>
                <a:cs typeface="Arial"/>
                <a:sym typeface="Arial"/>
              </a:rPr>
              <a:t>zum</a:t>
            </a:r>
            <a:r>
              <a:rPr lang="en-GB" sz="1800" b="0" i="0" u="none" strike="noStrike" cap="none" dirty="0">
                <a:solidFill>
                  <a:srgbClr val="121212"/>
                </a:solidFill>
                <a:latin typeface="Arial"/>
                <a:ea typeface="Arial"/>
                <a:cs typeface="Arial"/>
                <a:sym typeface="Arial"/>
              </a:rPr>
              <a:t> </a:t>
            </a:r>
            <a:r>
              <a:rPr lang="en-GB" sz="1800" b="0" i="0" u="none" strike="noStrike" cap="none" dirty="0" err="1">
                <a:solidFill>
                  <a:srgbClr val="121212"/>
                </a:solidFill>
                <a:latin typeface="Arial"/>
                <a:ea typeface="Arial"/>
                <a:cs typeface="Arial"/>
                <a:sym typeface="Arial"/>
              </a:rPr>
              <a:t>Erreichen</a:t>
            </a:r>
            <a:r>
              <a:rPr lang="en-GB" sz="1800" b="0" i="0" u="none" strike="noStrike" cap="none" dirty="0">
                <a:solidFill>
                  <a:srgbClr val="121212"/>
                </a:solidFill>
                <a:latin typeface="Arial"/>
                <a:ea typeface="Arial"/>
                <a:cs typeface="Arial"/>
                <a:sym typeface="Arial"/>
              </a:rPr>
              <a:t> der </a:t>
            </a:r>
            <a:r>
              <a:rPr lang="en-GB" sz="1800" b="0" i="0" u="none" strike="noStrike" cap="none" dirty="0" err="1">
                <a:solidFill>
                  <a:srgbClr val="121212"/>
                </a:solidFill>
                <a:latin typeface="Arial"/>
                <a:ea typeface="Arial"/>
                <a:cs typeface="Arial"/>
                <a:sym typeface="Arial"/>
              </a:rPr>
              <a:t>Lernziele</a:t>
            </a:r>
            <a:r>
              <a:rPr lang="en-GB" sz="1800" b="0" i="0" u="none" strike="noStrike" cap="none" dirty="0">
                <a:solidFill>
                  <a:srgbClr val="121212"/>
                </a:solidFill>
                <a:latin typeface="Arial"/>
                <a:ea typeface="Arial"/>
                <a:cs typeface="Arial"/>
                <a:sym typeface="Arial"/>
              </a:rPr>
              <a:t> der Gruppe </a:t>
            </a:r>
            <a:r>
              <a:rPr lang="en-GB" sz="1800" b="0" i="0" u="none" strike="noStrike" cap="none" dirty="0" err="1">
                <a:solidFill>
                  <a:srgbClr val="121212"/>
                </a:solidFill>
                <a:latin typeface="Arial"/>
                <a:ea typeface="Arial"/>
                <a:cs typeface="Arial"/>
                <a:sym typeface="Arial"/>
              </a:rPr>
              <a:t>beiträgt</a:t>
            </a:r>
            <a:r>
              <a:rPr lang="en-GB" sz="1800" b="0" i="0" u="none" strike="noStrike" cap="none" dirty="0">
                <a:solidFill>
                  <a:srgbClr val="121212"/>
                </a:solidFill>
                <a:latin typeface="Arial"/>
                <a:ea typeface="Arial"/>
                <a:cs typeface="Arial"/>
                <a:sym typeface="Arial"/>
              </a:rPr>
              <a:t> </a:t>
            </a:r>
            <a:endParaRPr sz="1200" dirty="0"/>
          </a:p>
          <a:p>
            <a:pPr marL="604519" marR="0" lvl="1" indent="-302260" algn="l" rtl="0">
              <a:lnSpc>
                <a:spcPct val="195950"/>
              </a:lnSpc>
              <a:spcBef>
                <a:spcPts val="0"/>
              </a:spcBef>
              <a:spcAft>
                <a:spcPts val="0"/>
              </a:spcAft>
              <a:buClr>
                <a:srgbClr val="121212"/>
              </a:buClr>
              <a:buSzPts val="2000"/>
              <a:buFont typeface="Arial"/>
              <a:buChar char="•"/>
            </a:pPr>
            <a:r>
              <a:rPr lang="en-GB" sz="1800" b="0" i="0" u="none" strike="noStrike" cap="none" dirty="0" err="1">
                <a:solidFill>
                  <a:srgbClr val="121212"/>
                </a:solidFill>
                <a:latin typeface="Arial"/>
                <a:ea typeface="Arial"/>
                <a:cs typeface="Arial"/>
                <a:sym typeface="Arial"/>
              </a:rPr>
              <a:t>Identifizierung</a:t>
            </a:r>
            <a:r>
              <a:rPr lang="en-GB" sz="1800" b="0" i="0" u="none" strike="noStrike" cap="none" dirty="0">
                <a:solidFill>
                  <a:srgbClr val="121212"/>
                </a:solidFill>
                <a:latin typeface="Arial"/>
                <a:ea typeface="Arial"/>
                <a:cs typeface="Arial"/>
                <a:sym typeface="Arial"/>
              </a:rPr>
              <a:t> und </a:t>
            </a:r>
            <a:r>
              <a:rPr lang="en-GB" sz="1800" b="0" i="0" u="none" strike="noStrike" cap="none" dirty="0" err="1">
                <a:solidFill>
                  <a:srgbClr val="121212"/>
                </a:solidFill>
                <a:latin typeface="Arial"/>
                <a:ea typeface="Arial"/>
                <a:cs typeface="Arial"/>
                <a:sym typeface="Arial"/>
              </a:rPr>
              <a:t>Entwicklung</a:t>
            </a:r>
            <a:r>
              <a:rPr lang="en-GB" sz="1800" b="0" i="0" u="none" strike="noStrike" cap="none" dirty="0">
                <a:solidFill>
                  <a:srgbClr val="121212"/>
                </a:solidFill>
                <a:latin typeface="Arial"/>
                <a:ea typeface="Arial"/>
                <a:cs typeface="Arial"/>
                <a:sym typeface="Arial"/>
              </a:rPr>
              <a:t> von </a:t>
            </a:r>
            <a:r>
              <a:rPr lang="en-GB" sz="1800" b="0" i="0" u="none" strike="noStrike" cap="none" dirty="0" err="1">
                <a:solidFill>
                  <a:srgbClr val="121212"/>
                </a:solidFill>
                <a:latin typeface="Arial"/>
                <a:ea typeface="Arial"/>
                <a:cs typeface="Arial"/>
                <a:sym typeface="Arial"/>
              </a:rPr>
              <a:t>Strategien</a:t>
            </a:r>
            <a:r>
              <a:rPr lang="en-GB" sz="1800" b="0" i="0" u="none" strike="noStrike" cap="none" dirty="0">
                <a:solidFill>
                  <a:srgbClr val="121212"/>
                </a:solidFill>
                <a:latin typeface="Arial"/>
                <a:ea typeface="Arial"/>
                <a:cs typeface="Arial"/>
                <a:sym typeface="Arial"/>
              </a:rPr>
              <a:t> </a:t>
            </a:r>
            <a:r>
              <a:rPr lang="en-GB" sz="1800" b="0" i="0" u="none" strike="noStrike" cap="none" dirty="0" err="1">
                <a:solidFill>
                  <a:srgbClr val="121212"/>
                </a:solidFill>
                <a:latin typeface="Arial"/>
                <a:ea typeface="Arial"/>
                <a:cs typeface="Arial"/>
                <a:sym typeface="Arial"/>
              </a:rPr>
              <a:t>zur</a:t>
            </a:r>
            <a:r>
              <a:rPr lang="en-GB" sz="1800" b="0" i="0" u="none" strike="noStrike" cap="none" dirty="0">
                <a:solidFill>
                  <a:srgbClr val="121212"/>
                </a:solidFill>
                <a:latin typeface="Arial"/>
                <a:ea typeface="Arial"/>
                <a:cs typeface="Arial"/>
                <a:sym typeface="Arial"/>
              </a:rPr>
              <a:t> </a:t>
            </a:r>
            <a:r>
              <a:rPr lang="en-GB" sz="1800" b="0" i="0" u="none" strike="noStrike" cap="none" dirty="0" err="1">
                <a:solidFill>
                  <a:srgbClr val="121212"/>
                </a:solidFill>
                <a:latin typeface="Arial"/>
                <a:ea typeface="Arial"/>
                <a:cs typeface="Arial"/>
                <a:sym typeface="Arial"/>
              </a:rPr>
              <a:t>Überwindung</a:t>
            </a:r>
            <a:r>
              <a:rPr lang="en-GB" sz="1800" b="0" i="0" u="none" strike="noStrike" cap="none" dirty="0">
                <a:solidFill>
                  <a:srgbClr val="121212"/>
                </a:solidFill>
                <a:latin typeface="Arial"/>
                <a:ea typeface="Arial"/>
                <a:cs typeface="Arial"/>
                <a:sym typeface="Arial"/>
              </a:rPr>
              <a:t> von </a:t>
            </a:r>
            <a:r>
              <a:rPr lang="en-GB" sz="1800" b="0" i="0" u="none" strike="noStrike" cap="none" dirty="0" err="1">
                <a:solidFill>
                  <a:srgbClr val="121212"/>
                </a:solidFill>
                <a:latin typeface="Arial"/>
                <a:ea typeface="Arial"/>
                <a:cs typeface="Arial"/>
                <a:sym typeface="Arial"/>
              </a:rPr>
              <a:t>Herausforderungen</a:t>
            </a:r>
            <a:r>
              <a:rPr lang="en-GB" sz="1800" b="0" i="0" u="none" strike="noStrike" cap="none" dirty="0">
                <a:solidFill>
                  <a:srgbClr val="121212"/>
                </a:solidFill>
                <a:latin typeface="Arial"/>
                <a:ea typeface="Arial"/>
                <a:cs typeface="Arial"/>
                <a:sym typeface="Arial"/>
              </a:rPr>
              <a:t>, die </a:t>
            </a:r>
            <a:r>
              <a:rPr lang="en-GB" sz="1800" b="0" i="0" u="none" strike="noStrike" cap="none" dirty="0" err="1">
                <a:solidFill>
                  <a:srgbClr val="121212"/>
                </a:solidFill>
                <a:latin typeface="Arial"/>
                <a:ea typeface="Arial"/>
                <a:cs typeface="Arial"/>
                <a:sym typeface="Arial"/>
              </a:rPr>
              <a:t>die</a:t>
            </a:r>
            <a:r>
              <a:rPr lang="en-GB" sz="1800" b="0" i="0" u="none" strike="noStrike" cap="none" dirty="0">
                <a:solidFill>
                  <a:srgbClr val="121212"/>
                </a:solidFill>
                <a:latin typeface="Arial"/>
                <a:ea typeface="Arial"/>
                <a:cs typeface="Arial"/>
                <a:sym typeface="Arial"/>
              </a:rPr>
              <a:t> Technologie für das </a:t>
            </a:r>
            <a:r>
              <a:rPr lang="en-GB" sz="1800" b="0" i="0" u="none" strike="noStrike" cap="none" dirty="0" err="1">
                <a:solidFill>
                  <a:srgbClr val="121212"/>
                </a:solidFill>
                <a:latin typeface="Arial"/>
                <a:ea typeface="Arial"/>
                <a:cs typeface="Arial"/>
                <a:sym typeface="Arial"/>
              </a:rPr>
              <a:t>gemeinsame</a:t>
            </a:r>
            <a:r>
              <a:rPr lang="en-GB" sz="1800" b="0" i="0" u="none" strike="noStrike" cap="none" dirty="0">
                <a:solidFill>
                  <a:srgbClr val="121212"/>
                </a:solidFill>
                <a:latin typeface="Arial"/>
                <a:ea typeface="Arial"/>
                <a:cs typeface="Arial"/>
                <a:sym typeface="Arial"/>
              </a:rPr>
              <a:t> </a:t>
            </a:r>
            <a:r>
              <a:rPr lang="en-GB" sz="1800" b="0" i="0" u="none" strike="noStrike" cap="none" dirty="0" err="1">
                <a:solidFill>
                  <a:srgbClr val="121212"/>
                </a:solidFill>
                <a:latin typeface="Arial"/>
                <a:ea typeface="Arial"/>
                <a:cs typeface="Arial"/>
                <a:sym typeface="Arial"/>
              </a:rPr>
              <a:t>Lernen</a:t>
            </a:r>
            <a:r>
              <a:rPr lang="en-GB" sz="1800" b="0" i="0" u="none" strike="noStrike" cap="none" dirty="0">
                <a:solidFill>
                  <a:srgbClr val="121212"/>
                </a:solidFill>
                <a:latin typeface="Arial"/>
                <a:ea typeface="Arial"/>
                <a:cs typeface="Arial"/>
                <a:sym typeface="Arial"/>
              </a:rPr>
              <a:t> </a:t>
            </a:r>
            <a:r>
              <a:rPr lang="en-GB" sz="1800" b="0" i="0" u="none" strike="noStrike" cap="none" dirty="0" err="1">
                <a:solidFill>
                  <a:srgbClr val="121212"/>
                </a:solidFill>
                <a:latin typeface="Arial"/>
                <a:ea typeface="Arial"/>
                <a:cs typeface="Arial"/>
                <a:sym typeface="Arial"/>
              </a:rPr>
              <a:t>mit</a:t>
            </a:r>
            <a:r>
              <a:rPr lang="en-GB" sz="1800" b="0" i="0" u="none" strike="noStrike" cap="none" dirty="0">
                <a:solidFill>
                  <a:srgbClr val="121212"/>
                </a:solidFill>
                <a:latin typeface="Arial"/>
                <a:ea typeface="Arial"/>
                <a:cs typeface="Arial"/>
                <a:sym typeface="Arial"/>
              </a:rPr>
              <a:t> </a:t>
            </a:r>
            <a:r>
              <a:rPr lang="en-GB" sz="1800" b="0" i="0" u="none" strike="noStrike" cap="none" dirty="0" err="1">
                <a:solidFill>
                  <a:srgbClr val="121212"/>
                </a:solidFill>
                <a:latin typeface="Arial"/>
                <a:ea typeface="Arial"/>
                <a:cs typeface="Arial"/>
                <a:sym typeface="Arial"/>
              </a:rPr>
              <a:t>sich</a:t>
            </a:r>
            <a:r>
              <a:rPr lang="en-GB" sz="1800" b="0" i="0" u="none" strike="noStrike" cap="none" dirty="0">
                <a:solidFill>
                  <a:srgbClr val="121212"/>
                </a:solidFill>
                <a:latin typeface="Arial"/>
                <a:ea typeface="Arial"/>
                <a:cs typeface="Arial"/>
                <a:sym typeface="Arial"/>
              </a:rPr>
              <a:t> </a:t>
            </a:r>
            <a:r>
              <a:rPr lang="en-GB" sz="1800" b="0" i="0" u="none" strike="noStrike" cap="none" dirty="0" err="1">
                <a:solidFill>
                  <a:srgbClr val="121212"/>
                </a:solidFill>
                <a:latin typeface="Arial"/>
                <a:ea typeface="Arial"/>
                <a:cs typeface="Arial"/>
                <a:sym typeface="Arial"/>
              </a:rPr>
              <a:t>bringen</a:t>
            </a:r>
            <a:r>
              <a:rPr lang="en-GB" sz="1800" b="0" i="0" u="none" strike="noStrike" cap="none" dirty="0">
                <a:solidFill>
                  <a:srgbClr val="121212"/>
                </a:solidFill>
                <a:latin typeface="Arial"/>
                <a:ea typeface="Arial"/>
                <a:cs typeface="Arial"/>
                <a:sym typeface="Arial"/>
              </a:rPr>
              <a:t> </a:t>
            </a:r>
            <a:r>
              <a:rPr lang="en-GB" sz="1800" b="0" i="0" u="none" strike="noStrike" cap="none" dirty="0" err="1">
                <a:solidFill>
                  <a:srgbClr val="121212"/>
                </a:solidFill>
                <a:latin typeface="Arial"/>
                <a:ea typeface="Arial"/>
                <a:cs typeface="Arial"/>
                <a:sym typeface="Arial"/>
              </a:rPr>
              <a:t>kann</a:t>
            </a:r>
            <a:r>
              <a:rPr lang="en-GB" sz="1800" b="0" i="0" u="none" strike="noStrike" cap="none" dirty="0">
                <a:solidFill>
                  <a:srgbClr val="121212"/>
                </a:solidFill>
                <a:latin typeface="Arial"/>
                <a:ea typeface="Arial"/>
                <a:cs typeface="Arial"/>
                <a:sym typeface="Arial"/>
              </a:rPr>
              <a:t>, um </a:t>
            </a:r>
            <a:r>
              <a:rPr lang="en-GB" sz="1800" b="0" i="0" u="none" strike="noStrike" cap="none" dirty="0" err="1">
                <a:solidFill>
                  <a:srgbClr val="121212"/>
                </a:solidFill>
                <a:latin typeface="Arial"/>
                <a:ea typeface="Arial"/>
                <a:cs typeface="Arial"/>
                <a:sym typeface="Arial"/>
              </a:rPr>
              <a:t>sicherzustellen</a:t>
            </a:r>
            <a:r>
              <a:rPr lang="en-GB" sz="1800" b="0" i="0" u="none" strike="noStrike" cap="none" dirty="0">
                <a:solidFill>
                  <a:srgbClr val="121212"/>
                </a:solidFill>
                <a:latin typeface="Arial"/>
                <a:ea typeface="Arial"/>
                <a:cs typeface="Arial"/>
                <a:sym typeface="Arial"/>
              </a:rPr>
              <a:t>, </a:t>
            </a:r>
            <a:r>
              <a:rPr lang="en-GB" sz="1800" b="0" i="0" u="none" strike="noStrike" cap="none" dirty="0" err="1">
                <a:solidFill>
                  <a:srgbClr val="121212"/>
                </a:solidFill>
                <a:latin typeface="Arial"/>
                <a:ea typeface="Arial"/>
                <a:cs typeface="Arial"/>
                <a:sym typeface="Arial"/>
              </a:rPr>
              <a:t>dass</a:t>
            </a:r>
            <a:r>
              <a:rPr lang="en-GB" sz="1800" b="0" i="0" u="none" strike="noStrike" cap="none" dirty="0">
                <a:solidFill>
                  <a:srgbClr val="121212"/>
                </a:solidFill>
                <a:latin typeface="Arial"/>
                <a:ea typeface="Arial"/>
                <a:cs typeface="Arial"/>
                <a:sym typeface="Arial"/>
              </a:rPr>
              <a:t> alle </a:t>
            </a:r>
            <a:r>
              <a:rPr lang="en-GB" sz="1800" b="0" i="0" u="none" strike="noStrike" cap="none" dirty="0" err="1">
                <a:solidFill>
                  <a:srgbClr val="121212"/>
                </a:solidFill>
                <a:latin typeface="Arial"/>
                <a:ea typeface="Arial"/>
                <a:cs typeface="Arial"/>
                <a:sym typeface="Arial"/>
              </a:rPr>
              <a:t>Lernenden</a:t>
            </a:r>
            <a:r>
              <a:rPr lang="en-GB" sz="1800" b="0" i="0" u="none" strike="noStrike" cap="none" dirty="0">
                <a:solidFill>
                  <a:srgbClr val="121212"/>
                </a:solidFill>
                <a:latin typeface="Arial"/>
                <a:ea typeface="Arial"/>
                <a:cs typeface="Arial"/>
                <a:sym typeface="Arial"/>
              </a:rPr>
              <a:t> in der </a:t>
            </a:r>
            <a:r>
              <a:rPr lang="en-GB" sz="1800" b="0" i="0" u="none" strike="noStrike" cap="none" dirty="0" err="1">
                <a:solidFill>
                  <a:srgbClr val="121212"/>
                </a:solidFill>
                <a:latin typeface="Arial"/>
                <a:ea typeface="Arial"/>
                <a:cs typeface="Arial"/>
                <a:sym typeface="Arial"/>
              </a:rPr>
              <a:t>beruflichen</a:t>
            </a:r>
            <a:r>
              <a:rPr lang="en-GB" sz="1800" b="0" i="0" u="none" strike="noStrike" cap="none" dirty="0">
                <a:solidFill>
                  <a:srgbClr val="121212"/>
                </a:solidFill>
                <a:latin typeface="Arial"/>
                <a:ea typeface="Arial"/>
                <a:cs typeface="Arial"/>
                <a:sym typeface="Arial"/>
              </a:rPr>
              <a:t> </a:t>
            </a:r>
            <a:r>
              <a:rPr lang="en-GB" sz="1800" b="0" i="0" u="none" strike="noStrike" cap="none" dirty="0" err="1">
                <a:solidFill>
                  <a:srgbClr val="121212"/>
                </a:solidFill>
                <a:latin typeface="Arial"/>
                <a:ea typeface="Arial"/>
                <a:cs typeface="Arial"/>
                <a:sym typeface="Arial"/>
              </a:rPr>
              <a:t>Bildung</a:t>
            </a:r>
            <a:r>
              <a:rPr lang="en-GB" sz="1800" b="0" i="0" u="none" strike="noStrike" cap="none" dirty="0">
                <a:solidFill>
                  <a:srgbClr val="121212"/>
                </a:solidFill>
                <a:latin typeface="Arial"/>
                <a:ea typeface="Arial"/>
                <a:cs typeface="Arial"/>
                <a:sym typeface="Arial"/>
              </a:rPr>
              <a:t> </a:t>
            </a:r>
            <a:r>
              <a:rPr lang="en-GB" sz="1800" b="0" i="0" u="none" strike="noStrike" cap="none" dirty="0" err="1">
                <a:solidFill>
                  <a:srgbClr val="121212"/>
                </a:solidFill>
                <a:latin typeface="Arial"/>
                <a:ea typeface="Arial"/>
                <a:cs typeface="Arial"/>
                <a:sym typeface="Arial"/>
              </a:rPr>
              <a:t>umfassend</a:t>
            </a:r>
            <a:r>
              <a:rPr lang="en-GB" sz="1800" b="0" i="0" u="none" strike="noStrike" cap="none" dirty="0">
                <a:solidFill>
                  <a:srgbClr val="121212"/>
                </a:solidFill>
                <a:latin typeface="Arial"/>
                <a:ea typeface="Arial"/>
                <a:cs typeface="Arial"/>
                <a:sym typeface="Arial"/>
              </a:rPr>
              <a:t> und </a:t>
            </a:r>
            <a:r>
              <a:rPr lang="en-GB" sz="1800" b="0" i="0" u="none" strike="noStrike" cap="none" dirty="0" err="1">
                <a:solidFill>
                  <a:srgbClr val="121212"/>
                </a:solidFill>
                <a:latin typeface="Arial"/>
                <a:ea typeface="Arial"/>
                <a:cs typeface="Arial"/>
                <a:sym typeface="Arial"/>
              </a:rPr>
              <a:t>gleichberechtigt</a:t>
            </a:r>
            <a:r>
              <a:rPr lang="en-GB" sz="1800" b="0" i="0" u="none" strike="noStrike" cap="none" dirty="0">
                <a:solidFill>
                  <a:srgbClr val="121212"/>
                </a:solidFill>
                <a:latin typeface="Arial"/>
                <a:ea typeface="Arial"/>
                <a:cs typeface="Arial"/>
                <a:sym typeface="Arial"/>
              </a:rPr>
              <a:t> </a:t>
            </a:r>
            <a:r>
              <a:rPr lang="en-GB" sz="1800" b="0" i="0" u="none" strike="noStrike" cap="none" dirty="0" err="1">
                <a:solidFill>
                  <a:srgbClr val="121212"/>
                </a:solidFill>
                <a:latin typeface="Arial"/>
                <a:ea typeface="Arial"/>
                <a:cs typeface="Arial"/>
                <a:sym typeface="Arial"/>
              </a:rPr>
              <a:t>teilnehmen</a:t>
            </a:r>
            <a:r>
              <a:rPr lang="en-GB" sz="1800" b="0" i="0" u="none" strike="noStrike" cap="none" dirty="0">
                <a:solidFill>
                  <a:srgbClr val="121212"/>
                </a:solidFill>
                <a:latin typeface="Arial"/>
                <a:ea typeface="Arial"/>
                <a:cs typeface="Arial"/>
                <a:sym typeface="Arial"/>
              </a:rPr>
              <a:t> </a:t>
            </a:r>
            <a:r>
              <a:rPr lang="en-GB" sz="1800" b="0" i="0" u="none" strike="noStrike" cap="none" dirty="0" err="1">
                <a:solidFill>
                  <a:srgbClr val="121212"/>
                </a:solidFill>
                <a:latin typeface="Arial"/>
                <a:ea typeface="Arial"/>
                <a:cs typeface="Arial"/>
                <a:sym typeface="Arial"/>
              </a:rPr>
              <a:t>können</a:t>
            </a:r>
            <a:endParaRPr sz="1200" dirty="0"/>
          </a:p>
          <a:p>
            <a:pPr marL="604519" marR="0" lvl="1" indent="-175260" algn="l" rtl="0">
              <a:lnSpc>
                <a:spcPct val="195950"/>
              </a:lnSpc>
              <a:spcBef>
                <a:spcPts val="0"/>
              </a:spcBef>
              <a:spcAft>
                <a:spcPts val="0"/>
              </a:spcAft>
              <a:buClr>
                <a:schemeClr val="dk1"/>
              </a:buClr>
              <a:buSzPts val="2000"/>
              <a:buFont typeface="Arial"/>
              <a:buNone/>
            </a:pPr>
            <a:endParaRPr sz="1800" b="0" i="0" u="none" strike="noStrike" cap="none" dirty="0">
              <a:solidFill>
                <a:srgbClr val="121212"/>
              </a:solidFill>
              <a:latin typeface="Arial"/>
              <a:ea typeface="Arial"/>
              <a:cs typeface="Arial"/>
              <a:sym typeface="Arial"/>
            </a:endParaRPr>
          </a:p>
          <a:p>
            <a:pPr marL="604519" marR="0" lvl="1" indent="-175260" algn="l" rtl="0">
              <a:lnSpc>
                <a:spcPct val="195950"/>
              </a:lnSpc>
              <a:spcBef>
                <a:spcPts val="0"/>
              </a:spcBef>
              <a:spcAft>
                <a:spcPts val="0"/>
              </a:spcAft>
              <a:buClr>
                <a:schemeClr val="dk1"/>
              </a:buClr>
              <a:buSzPts val="2000"/>
              <a:buFont typeface="Arial"/>
              <a:buNone/>
            </a:pPr>
            <a:endParaRPr sz="1800" b="0" i="0" u="none" strike="noStrike" cap="none" dirty="0">
              <a:solidFill>
                <a:srgbClr val="121212"/>
              </a:solidFill>
              <a:latin typeface="Arial"/>
              <a:ea typeface="Arial"/>
              <a:cs typeface="Arial"/>
              <a:sym typeface="Arial"/>
            </a:endParaRPr>
          </a:p>
        </p:txBody>
      </p:sp>
      <p:sp>
        <p:nvSpPr>
          <p:cNvPr id="99" name="Google Shape;99;p2"/>
          <p:cNvSpPr/>
          <p:nvPr/>
        </p:nvSpPr>
        <p:spPr>
          <a:xfrm>
            <a:off x="9144000" y="3783991"/>
            <a:ext cx="9144000" cy="650300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0" name="Google Shape;100;p2"/>
          <p:cNvSpPr/>
          <p:nvPr/>
        </p:nvSpPr>
        <p:spPr>
          <a:xfrm>
            <a:off x="9144000" y="0"/>
            <a:ext cx="9144000" cy="5143500"/>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1" name="Google Shape;101;p2"/>
          <p:cNvSpPr/>
          <p:nvPr/>
        </p:nvSpPr>
        <p:spPr>
          <a:xfrm rot="5400000">
            <a:off x="9144000" y="7702914"/>
            <a:ext cx="2584086" cy="2584086"/>
          </a:xfrm>
          <a:custGeom>
            <a:avLst/>
            <a:gdLst/>
            <a:ahLst/>
            <a:cxnLst/>
            <a:rect l="l" t="t" r="r" b="b"/>
            <a:pathLst>
              <a:path w="2584086" h="2584086" extrusionOk="0">
                <a:moveTo>
                  <a:pt x="0" y="0"/>
                </a:moveTo>
                <a:lnTo>
                  <a:pt x="2584086" y="0"/>
                </a:lnTo>
                <a:lnTo>
                  <a:pt x="2584086" y="2584086"/>
                </a:lnTo>
                <a:lnTo>
                  <a:pt x="0" y="2584086"/>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2" name="Google Shape;102;p2"/>
          <p:cNvSpPr/>
          <p:nvPr/>
        </p:nvSpPr>
        <p:spPr>
          <a:xfrm rot="-5400000">
            <a:off x="15703914" y="0"/>
            <a:ext cx="2584086" cy="2584086"/>
          </a:xfrm>
          <a:custGeom>
            <a:avLst/>
            <a:gdLst/>
            <a:ahLst/>
            <a:cxnLst/>
            <a:rect l="l" t="t" r="r" b="b"/>
            <a:pathLst>
              <a:path w="2584086" h="2584086" extrusionOk="0">
                <a:moveTo>
                  <a:pt x="0" y="0"/>
                </a:moveTo>
                <a:lnTo>
                  <a:pt x="2584086" y="0"/>
                </a:lnTo>
                <a:lnTo>
                  <a:pt x="2584086" y="2584086"/>
                </a:lnTo>
                <a:lnTo>
                  <a:pt x="0" y="2584086"/>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3" name="Google Shape;103;p2"/>
          <p:cNvSpPr/>
          <p:nvPr/>
        </p:nvSpPr>
        <p:spPr>
          <a:xfrm>
            <a:off x="11243339" y="2258982"/>
            <a:ext cx="4945322" cy="5769036"/>
          </a:xfrm>
          <a:custGeom>
            <a:avLst/>
            <a:gdLst/>
            <a:ahLst/>
            <a:cxnLst/>
            <a:rect l="l" t="t" r="r" b="b"/>
            <a:pathLst>
              <a:path w="4945322" h="5769036" extrusionOk="0">
                <a:moveTo>
                  <a:pt x="0" y="0"/>
                </a:moveTo>
                <a:lnTo>
                  <a:pt x="4945322" y="0"/>
                </a:lnTo>
                <a:lnTo>
                  <a:pt x="4945322" y="5769036"/>
                </a:lnTo>
                <a:lnTo>
                  <a:pt x="0" y="5769036"/>
                </a:lnTo>
                <a:lnTo>
                  <a:pt x="0" y="0"/>
                </a:lnTo>
                <a:close/>
              </a:path>
            </a:pathLst>
          </a:custGeom>
          <a:blipFill rotWithShape="1">
            <a:blip r:embed="rId5">
              <a:alphaModFix/>
            </a:blip>
            <a:stretch>
              <a:fillRect l="-37489" r="-37489"/>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4" name="Google Shape;104;p2"/>
          <p:cNvSpPr/>
          <p:nvPr/>
        </p:nvSpPr>
        <p:spPr>
          <a:xfrm>
            <a:off x="385759" y="8288550"/>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06" name="Google Shape;106;p2"/>
          <p:cNvPicPr preferRelativeResize="0"/>
          <p:nvPr/>
        </p:nvPicPr>
        <p:blipFill rotWithShape="1">
          <a:blip r:embed="rId7">
            <a:alphaModFix/>
          </a:blip>
          <a:srcRect/>
          <a:stretch/>
        </p:blipFill>
        <p:spPr>
          <a:xfrm>
            <a:off x="5693740" y="9140033"/>
            <a:ext cx="1727565" cy="628205"/>
          </a:xfrm>
          <a:prstGeom prst="rect">
            <a:avLst/>
          </a:prstGeom>
          <a:noFill/>
          <a:ln>
            <a:noFill/>
          </a:ln>
        </p:spPr>
      </p:pic>
      <p:pic>
        <p:nvPicPr>
          <p:cNvPr id="2" name="Picture 1" descr="Blue text on a white background&#10;&#10;Description automatically generated">
            <a:extLst>
              <a:ext uri="{FF2B5EF4-FFF2-40B4-BE49-F238E27FC236}">
                <a16:creationId xmlns:a16="http://schemas.microsoft.com/office/drawing/2014/main" id="{E7F16551-5EF8-1A2C-6FE9-3F260F331BE7}"/>
              </a:ext>
            </a:extLst>
          </p:cNvPr>
          <p:cNvPicPr>
            <a:picLocks noChangeAspect="1"/>
          </p:cNvPicPr>
          <p:nvPr/>
        </p:nvPicPr>
        <p:blipFill>
          <a:blip r:embed="rId8"/>
          <a:stretch>
            <a:fillRect/>
          </a:stretch>
        </p:blipFill>
        <p:spPr>
          <a:xfrm>
            <a:off x="2852772" y="9191775"/>
            <a:ext cx="2501104" cy="52472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474"/>
        <p:cNvGrpSpPr/>
        <p:nvPr/>
      </p:nvGrpSpPr>
      <p:grpSpPr>
        <a:xfrm>
          <a:off x="0" y="0"/>
          <a:ext cx="0" cy="0"/>
          <a:chOff x="0" y="0"/>
          <a:chExt cx="0" cy="0"/>
        </a:xfrm>
      </p:grpSpPr>
      <p:sp>
        <p:nvSpPr>
          <p:cNvPr id="475" name="Google Shape;475;p20"/>
          <p:cNvSpPr/>
          <p:nvPr/>
        </p:nvSpPr>
        <p:spPr>
          <a:xfrm>
            <a:off x="17044742" y="-150232"/>
            <a:ext cx="1246758" cy="8963824"/>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6" name="Google Shape;476;p20"/>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7" name="Google Shape;477;p20"/>
          <p:cNvSpPr txBox="1"/>
          <p:nvPr/>
        </p:nvSpPr>
        <p:spPr>
          <a:xfrm>
            <a:off x="793856" y="776393"/>
            <a:ext cx="12181388" cy="812530"/>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None/>
            </a:pPr>
            <a:r>
              <a:rPr lang="en-GB" sz="4800" dirty="0">
                <a:solidFill>
                  <a:srgbClr val="033C5B"/>
                </a:solidFill>
                <a:latin typeface="Arial"/>
                <a:ea typeface="Arial"/>
                <a:cs typeface="Arial"/>
                <a:sym typeface="Arial"/>
              </a:rPr>
              <a:t>Technologie-</a:t>
            </a:r>
            <a:r>
              <a:rPr lang="en-GB" sz="4800" dirty="0" err="1">
                <a:solidFill>
                  <a:srgbClr val="033C5B"/>
                </a:solidFill>
                <a:latin typeface="Arial"/>
                <a:ea typeface="Arial"/>
                <a:cs typeface="Arial"/>
                <a:sym typeface="Arial"/>
              </a:rPr>
              <a:t>Integrationsmatrix</a:t>
            </a:r>
            <a:endParaRPr sz="4800" dirty="0">
              <a:solidFill>
                <a:srgbClr val="033C5B"/>
              </a:solidFill>
              <a:latin typeface="Arial"/>
              <a:ea typeface="Arial"/>
              <a:cs typeface="Arial"/>
              <a:sym typeface="Arial"/>
            </a:endParaRPr>
          </a:p>
        </p:txBody>
      </p:sp>
      <p:sp>
        <p:nvSpPr>
          <p:cNvPr id="478" name="Google Shape;478;p20"/>
          <p:cNvSpPr/>
          <p:nvPr/>
        </p:nvSpPr>
        <p:spPr>
          <a:xfrm>
            <a:off x="16826047" y="607663"/>
            <a:ext cx="842075" cy="842075"/>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9" name="Google Shape;479;p20"/>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0" name="Google Shape;480;p20"/>
          <p:cNvSpPr txBox="1"/>
          <p:nvPr/>
        </p:nvSpPr>
        <p:spPr>
          <a:xfrm>
            <a:off x="780001" y="8426253"/>
            <a:ext cx="9144000"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i="1">
                <a:solidFill>
                  <a:schemeClr val="dk1"/>
                </a:solidFill>
                <a:latin typeface="Calibri"/>
                <a:ea typeface="Calibri"/>
                <a:cs typeface="Calibri"/>
                <a:sym typeface="Calibri"/>
              </a:rPr>
              <a:t>Quelle: </a:t>
            </a:r>
            <a:r>
              <a:rPr lang="en-GB" sz="1600" i="1" u="sng">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a:t>
            </a:r>
            <a:r>
              <a:rPr lang="en-GB" sz="1600" i="1">
                <a:solidFill>
                  <a:schemeClr val="dk1"/>
                </a:solidFill>
                <a:latin typeface="Calibri"/>
                <a:ea typeface="Calibri"/>
                <a:cs typeface="Calibri"/>
                <a:sym typeface="Calibri"/>
              </a:rPr>
              <a:t>//fcit.usf.edu/matrix/matrix/ </a:t>
            </a:r>
            <a:endParaRPr sz="1600" i="1">
              <a:solidFill>
                <a:schemeClr val="dk1"/>
              </a:solidFill>
              <a:latin typeface="Calibri"/>
              <a:ea typeface="Calibri"/>
              <a:cs typeface="Calibri"/>
              <a:sym typeface="Calibri"/>
            </a:endParaRPr>
          </a:p>
        </p:txBody>
      </p:sp>
      <p:sp>
        <p:nvSpPr>
          <p:cNvPr id="481" name="Google Shape;481;p20"/>
          <p:cNvSpPr txBox="1"/>
          <p:nvPr/>
        </p:nvSpPr>
        <p:spPr>
          <a:xfrm>
            <a:off x="793856" y="1965584"/>
            <a:ext cx="15465917" cy="2175917"/>
          </a:xfrm>
          <a:prstGeom prst="rect">
            <a:avLst/>
          </a:prstGeom>
          <a:noFill/>
          <a:ln>
            <a:noFill/>
          </a:ln>
        </p:spPr>
        <p:txBody>
          <a:bodyPr spcFirstLastPara="1" wrap="square" lIns="0" tIns="0" rIns="0" bIns="0" anchor="t" anchorCtr="0">
            <a:spAutoFit/>
          </a:bodyPr>
          <a:lstStyle/>
          <a:p>
            <a:pPr marL="0" marR="0" lvl="0" indent="0" algn="l" rtl="0">
              <a:lnSpc>
                <a:spcPct val="101083"/>
              </a:lnSpc>
              <a:spcBef>
                <a:spcPts val="0"/>
              </a:spcBef>
              <a:spcAft>
                <a:spcPts val="0"/>
              </a:spcAft>
              <a:buNone/>
            </a:pPr>
            <a:r>
              <a:rPr lang="en-GB" sz="2800" dirty="0">
                <a:solidFill>
                  <a:srgbClr val="121212"/>
                </a:solidFill>
                <a:latin typeface="Arial"/>
                <a:ea typeface="Arial"/>
                <a:cs typeface="Arial"/>
                <a:sym typeface="Arial"/>
              </a:rPr>
              <a:t>Die Technologie-</a:t>
            </a:r>
            <a:r>
              <a:rPr lang="en-GB" sz="2800" dirty="0" err="1">
                <a:solidFill>
                  <a:srgbClr val="121212"/>
                </a:solidFill>
                <a:latin typeface="Arial"/>
                <a:ea typeface="Arial"/>
                <a:cs typeface="Arial"/>
                <a:sym typeface="Arial"/>
              </a:rPr>
              <a:t>Integrationsmatrix</a:t>
            </a:r>
            <a:r>
              <a:rPr lang="en-GB" sz="2800" dirty="0">
                <a:solidFill>
                  <a:srgbClr val="121212"/>
                </a:solidFill>
                <a:latin typeface="Arial"/>
                <a:ea typeface="Arial"/>
                <a:cs typeface="Arial"/>
                <a:sym typeface="Arial"/>
              </a:rPr>
              <a:t> (TIM) </a:t>
            </a:r>
            <a:r>
              <a:rPr lang="en-GB" sz="2800" dirty="0" err="1">
                <a:solidFill>
                  <a:srgbClr val="121212"/>
                </a:solidFill>
                <a:latin typeface="Arial"/>
                <a:ea typeface="Arial"/>
                <a:cs typeface="Arial"/>
                <a:sym typeface="Arial"/>
              </a:rPr>
              <a:t>bietet</a:t>
            </a:r>
            <a:r>
              <a:rPr lang="en-GB" sz="2800" dirty="0">
                <a:solidFill>
                  <a:srgbClr val="121212"/>
                </a:solidFill>
                <a:latin typeface="Arial"/>
                <a:ea typeface="Arial"/>
                <a:cs typeface="Arial"/>
                <a:sym typeface="Arial"/>
              </a:rPr>
              <a:t> </a:t>
            </a:r>
            <a:r>
              <a:rPr lang="en-GB" sz="2800" dirty="0" err="1">
                <a:solidFill>
                  <a:srgbClr val="121212"/>
                </a:solidFill>
                <a:latin typeface="Arial"/>
                <a:ea typeface="Arial"/>
                <a:cs typeface="Arial"/>
                <a:sym typeface="Arial"/>
              </a:rPr>
              <a:t>einen</a:t>
            </a:r>
            <a:r>
              <a:rPr lang="en-GB" sz="2800" dirty="0">
                <a:solidFill>
                  <a:srgbClr val="121212"/>
                </a:solidFill>
                <a:latin typeface="Arial"/>
                <a:ea typeface="Arial"/>
                <a:cs typeface="Arial"/>
                <a:sym typeface="Arial"/>
              </a:rPr>
              <a:t> </a:t>
            </a:r>
            <a:r>
              <a:rPr lang="en-GB" sz="2800" dirty="0" err="1">
                <a:solidFill>
                  <a:srgbClr val="121212"/>
                </a:solidFill>
                <a:latin typeface="Arial"/>
                <a:ea typeface="Arial"/>
                <a:cs typeface="Arial"/>
                <a:sym typeface="Arial"/>
              </a:rPr>
              <a:t>Rahmen</a:t>
            </a:r>
            <a:r>
              <a:rPr lang="en-GB" sz="2800" dirty="0">
                <a:solidFill>
                  <a:srgbClr val="121212"/>
                </a:solidFill>
                <a:latin typeface="Arial"/>
                <a:ea typeface="Arial"/>
                <a:cs typeface="Arial"/>
                <a:sym typeface="Arial"/>
              </a:rPr>
              <a:t> für die </a:t>
            </a:r>
            <a:r>
              <a:rPr lang="en-GB" sz="2800" dirty="0" err="1">
                <a:solidFill>
                  <a:srgbClr val="121212"/>
                </a:solidFill>
                <a:latin typeface="Arial"/>
                <a:ea typeface="Arial"/>
                <a:cs typeface="Arial"/>
                <a:sym typeface="Arial"/>
              </a:rPr>
              <a:t>Beschreibung</a:t>
            </a:r>
            <a:r>
              <a:rPr lang="en-GB" sz="2800" dirty="0">
                <a:solidFill>
                  <a:srgbClr val="121212"/>
                </a:solidFill>
                <a:latin typeface="Arial"/>
                <a:ea typeface="Arial"/>
                <a:cs typeface="Arial"/>
                <a:sym typeface="Arial"/>
              </a:rPr>
              <a:t> und den </a:t>
            </a:r>
            <a:r>
              <a:rPr lang="en-GB" sz="2800" dirty="0" err="1">
                <a:solidFill>
                  <a:srgbClr val="121212"/>
                </a:solidFill>
                <a:latin typeface="Arial"/>
                <a:ea typeface="Arial"/>
                <a:cs typeface="Arial"/>
                <a:sym typeface="Arial"/>
              </a:rPr>
              <a:t>gezielten</a:t>
            </a:r>
            <a:r>
              <a:rPr lang="en-GB" sz="2800" dirty="0">
                <a:solidFill>
                  <a:srgbClr val="121212"/>
                </a:solidFill>
                <a:latin typeface="Arial"/>
                <a:ea typeface="Arial"/>
                <a:cs typeface="Arial"/>
                <a:sym typeface="Arial"/>
              </a:rPr>
              <a:t> </a:t>
            </a:r>
            <a:r>
              <a:rPr lang="en-GB" sz="2800" dirty="0" err="1">
                <a:solidFill>
                  <a:srgbClr val="121212"/>
                </a:solidFill>
                <a:latin typeface="Arial"/>
                <a:ea typeface="Arial"/>
                <a:cs typeface="Arial"/>
                <a:sym typeface="Arial"/>
              </a:rPr>
              <a:t>Einsatz</a:t>
            </a:r>
            <a:r>
              <a:rPr lang="en-GB" sz="2800" dirty="0">
                <a:solidFill>
                  <a:srgbClr val="121212"/>
                </a:solidFill>
                <a:latin typeface="Arial"/>
                <a:ea typeface="Arial"/>
                <a:cs typeface="Arial"/>
                <a:sym typeface="Arial"/>
              </a:rPr>
              <a:t> von Technologie </a:t>
            </a:r>
            <a:r>
              <a:rPr lang="en-GB" sz="2800" dirty="0" err="1">
                <a:solidFill>
                  <a:srgbClr val="121212"/>
                </a:solidFill>
                <a:latin typeface="Arial"/>
                <a:ea typeface="Arial"/>
                <a:cs typeface="Arial"/>
                <a:sym typeface="Arial"/>
              </a:rPr>
              <a:t>zur</a:t>
            </a:r>
            <a:r>
              <a:rPr lang="en-GB" sz="2800" dirty="0">
                <a:solidFill>
                  <a:srgbClr val="121212"/>
                </a:solidFill>
                <a:latin typeface="Arial"/>
                <a:ea typeface="Arial"/>
                <a:cs typeface="Arial"/>
                <a:sym typeface="Arial"/>
              </a:rPr>
              <a:t> </a:t>
            </a:r>
            <a:r>
              <a:rPr lang="en-GB" sz="2800" dirty="0" err="1">
                <a:solidFill>
                  <a:srgbClr val="121212"/>
                </a:solidFill>
                <a:latin typeface="Arial"/>
                <a:ea typeface="Arial"/>
                <a:cs typeface="Arial"/>
                <a:sym typeface="Arial"/>
              </a:rPr>
              <a:t>Verbesserung</a:t>
            </a:r>
            <a:r>
              <a:rPr lang="en-GB" sz="2800" dirty="0">
                <a:solidFill>
                  <a:srgbClr val="121212"/>
                </a:solidFill>
                <a:latin typeface="Arial"/>
                <a:ea typeface="Arial"/>
                <a:cs typeface="Arial"/>
                <a:sym typeface="Arial"/>
              </a:rPr>
              <a:t> des </a:t>
            </a:r>
            <a:r>
              <a:rPr lang="en-GB" sz="2800" dirty="0" err="1">
                <a:solidFill>
                  <a:srgbClr val="121212"/>
                </a:solidFill>
                <a:latin typeface="Arial"/>
                <a:ea typeface="Arial"/>
                <a:cs typeface="Arial"/>
                <a:sym typeface="Arial"/>
              </a:rPr>
              <a:t>Lernens</a:t>
            </a:r>
            <a:r>
              <a:rPr lang="en-GB" sz="2800" dirty="0">
                <a:solidFill>
                  <a:srgbClr val="121212"/>
                </a:solidFill>
                <a:latin typeface="Arial"/>
                <a:ea typeface="Arial"/>
                <a:cs typeface="Arial"/>
                <a:sym typeface="Arial"/>
              </a:rPr>
              <a:t>. Die TIM </a:t>
            </a:r>
            <a:r>
              <a:rPr lang="en-GB" sz="2800" dirty="0" err="1">
                <a:solidFill>
                  <a:srgbClr val="121212"/>
                </a:solidFill>
                <a:latin typeface="Arial"/>
                <a:ea typeface="Arial"/>
                <a:cs typeface="Arial"/>
                <a:sym typeface="Arial"/>
              </a:rPr>
              <a:t>umfasst</a:t>
            </a:r>
            <a:r>
              <a:rPr lang="en-GB" sz="2800" dirty="0">
                <a:solidFill>
                  <a:srgbClr val="121212"/>
                </a:solidFill>
                <a:latin typeface="Arial"/>
                <a:ea typeface="Arial"/>
                <a:cs typeface="Arial"/>
                <a:sym typeface="Arial"/>
              </a:rPr>
              <a:t> </a:t>
            </a:r>
            <a:r>
              <a:rPr lang="en-GB" sz="2800" dirty="0" err="1">
                <a:solidFill>
                  <a:srgbClr val="121212"/>
                </a:solidFill>
                <a:latin typeface="Arial"/>
                <a:ea typeface="Arial"/>
                <a:cs typeface="Arial"/>
                <a:sym typeface="Arial"/>
              </a:rPr>
              <a:t>fünf</a:t>
            </a:r>
            <a:r>
              <a:rPr lang="en-GB" sz="2800" dirty="0">
                <a:solidFill>
                  <a:srgbClr val="121212"/>
                </a:solidFill>
                <a:latin typeface="Arial"/>
                <a:ea typeface="Arial"/>
                <a:cs typeface="Arial"/>
                <a:sym typeface="Arial"/>
              </a:rPr>
              <a:t> </a:t>
            </a:r>
            <a:r>
              <a:rPr lang="en-GB" sz="2800" dirty="0" err="1">
                <a:solidFill>
                  <a:srgbClr val="121212"/>
                </a:solidFill>
                <a:latin typeface="Arial"/>
                <a:ea typeface="Arial"/>
                <a:cs typeface="Arial"/>
                <a:sym typeface="Arial"/>
              </a:rPr>
              <a:t>voneinander</a:t>
            </a:r>
            <a:r>
              <a:rPr lang="en-GB" sz="2800" dirty="0">
                <a:solidFill>
                  <a:srgbClr val="121212"/>
                </a:solidFill>
                <a:latin typeface="Arial"/>
                <a:ea typeface="Arial"/>
                <a:cs typeface="Arial"/>
                <a:sym typeface="Arial"/>
              </a:rPr>
              <a:t> </a:t>
            </a:r>
            <a:r>
              <a:rPr lang="en-GB" sz="2800" dirty="0" err="1">
                <a:solidFill>
                  <a:srgbClr val="121212"/>
                </a:solidFill>
                <a:latin typeface="Arial"/>
                <a:ea typeface="Arial"/>
                <a:cs typeface="Arial"/>
                <a:sym typeface="Arial"/>
              </a:rPr>
              <a:t>abhängige</a:t>
            </a:r>
            <a:r>
              <a:rPr lang="en-GB" sz="2800" dirty="0">
                <a:solidFill>
                  <a:srgbClr val="121212"/>
                </a:solidFill>
                <a:latin typeface="Arial"/>
                <a:ea typeface="Arial"/>
                <a:cs typeface="Arial"/>
                <a:sym typeface="Arial"/>
              </a:rPr>
              <a:t> </a:t>
            </a:r>
            <a:r>
              <a:rPr lang="en-GB" sz="2800" dirty="0" err="1">
                <a:solidFill>
                  <a:srgbClr val="121212"/>
                </a:solidFill>
                <a:latin typeface="Arial"/>
                <a:ea typeface="Arial"/>
                <a:cs typeface="Arial"/>
                <a:sym typeface="Arial"/>
              </a:rPr>
              <a:t>Merkmale</a:t>
            </a:r>
            <a:r>
              <a:rPr lang="en-GB" sz="2800" dirty="0">
                <a:solidFill>
                  <a:srgbClr val="121212"/>
                </a:solidFill>
                <a:latin typeface="Arial"/>
                <a:ea typeface="Arial"/>
                <a:cs typeface="Arial"/>
                <a:sym typeface="Arial"/>
              </a:rPr>
              <a:t> </a:t>
            </a:r>
            <a:r>
              <a:rPr lang="en-GB" sz="2800" dirty="0" err="1">
                <a:solidFill>
                  <a:srgbClr val="121212"/>
                </a:solidFill>
                <a:latin typeface="Arial"/>
                <a:ea typeface="Arial"/>
                <a:cs typeface="Arial"/>
                <a:sym typeface="Arial"/>
              </a:rPr>
              <a:t>sinnvoller</a:t>
            </a:r>
            <a:r>
              <a:rPr lang="en-GB" sz="2800" dirty="0">
                <a:solidFill>
                  <a:srgbClr val="121212"/>
                </a:solidFill>
                <a:latin typeface="Arial"/>
                <a:ea typeface="Arial"/>
                <a:cs typeface="Arial"/>
                <a:sym typeface="Arial"/>
              </a:rPr>
              <a:t> </a:t>
            </a:r>
            <a:r>
              <a:rPr lang="en-GB" sz="2800" dirty="0" err="1">
                <a:solidFill>
                  <a:srgbClr val="121212"/>
                </a:solidFill>
                <a:latin typeface="Arial"/>
                <a:ea typeface="Arial"/>
                <a:cs typeface="Arial"/>
                <a:sym typeface="Arial"/>
              </a:rPr>
              <a:t>Lernumgebungen</a:t>
            </a:r>
            <a:r>
              <a:rPr lang="en-GB" sz="2800" dirty="0">
                <a:solidFill>
                  <a:srgbClr val="121212"/>
                </a:solidFill>
                <a:latin typeface="Arial"/>
                <a:ea typeface="Arial"/>
                <a:cs typeface="Arial"/>
                <a:sym typeface="Arial"/>
              </a:rPr>
              <a:t>: </a:t>
            </a:r>
            <a:r>
              <a:rPr lang="en-GB" sz="2800" dirty="0" err="1">
                <a:solidFill>
                  <a:srgbClr val="121212"/>
                </a:solidFill>
                <a:latin typeface="Arial"/>
                <a:ea typeface="Arial"/>
                <a:cs typeface="Arial"/>
                <a:sym typeface="Arial"/>
              </a:rPr>
              <a:t>aktiv</a:t>
            </a:r>
            <a:r>
              <a:rPr lang="en-GB" sz="2800" dirty="0">
                <a:solidFill>
                  <a:srgbClr val="121212"/>
                </a:solidFill>
                <a:latin typeface="Arial"/>
                <a:ea typeface="Arial"/>
                <a:cs typeface="Arial"/>
                <a:sym typeface="Arial"/>
              </a:rPr>
              <a:t>, </a:t>
            </a:r>
            <a:r>
              <a:rPr lang="en-GB" sz="2800" dirty="0" err="1">
                <a:solidFill>
                  <a:srgbClr val="121212"/>
                </a:solidFill>
                <a:latin typeface="Arial"/>
                <a:ea typeface="Arial"/>
                <a:cs typeface="Arial"/>
                <a:sym typeface="Arial"/>
              </a:rPr>
              <a:t>kooperativ</a:t>
            </a:r>
            <a:r>
              <a:rPr lang="en-GB" sz="2800" dirty="0">
                <a:solidFill>
                  <a:srgbClr val="121212"/>
                </a:solidFill>
                <a:latin typeface="Arial"/>
                <a:ea typeface="Arial"/>
                <a:cs typeface="Arial"/>
                <a:sym typeface="Arial"/>
              </a:rPr>
              <a:t>, </a:t>
            </a:r>
            <a:r>
              <a:rPr lang="en-GB" sz="2800" dirty="0" err="1">
                <a:solidFill>
                  <a:srgbClr val="121212"/>
                </a:solidFill>
                <a:latin typeface="Arial"/>
                <a:ea typeface="Arial"/>
                <a:cs typeface="Arial"/>
                <a:sym typeface="Arial"/>
              </a:rPr>
              <a:t>konstruktiv</a:t>
            </a:r>
            <a:r>
              <a:rPr lang="en-GB" sz="2800" dirty="0">
                <a:solidFill>
                  <a:srgbClr val="121212"/>
                </a:solidFill>
                <a:latin typeface="Arial"/>
                <a:ea typeface="Arial"/>
                <a:cs typeface="Arial"/>
                <a:sym typeface="Arial"/>
              </a:rPr>
              <a:t>, </a:t>
            </a:r>
            <a:r>
              <a:rPr lang="en-GB" sz="2800" dirty="0" err="1">
                <a:solidFill>
                  <a:srgbClr val="121212"/>
                </a:solidFill>
                <a:latin typeface="Arial"/>
                <a:ea typeface="Arial"/>
                <a:cs typeface="Arial"/>
                <a:sym typeface="Arial"/>
              </a:rPr>
              <a:t>authentisch</a:t>
            </a:r>
            <a:r>
              <a:rPr lang="en-GB" sz="2800" dirty="0">
                <a:solidFill>
                  <a:srgbClr val="121212"/>
                </a:solidFill>
                <a:latin typeface="Arial"/>
                <a:ea typeface="Arial"/>
                <a:cs typeface="Arial"/>
                <a:sym typeface="Arial"/>
              </a:rPr>
              <a:t> und </a:t>
            </a:r>
            <a:r>
              <a:rPr lang="en-GB" sz="2800" dirty="0" err="1">
                <a:solidFill>
                  <a:srgbClr val="121212"/>
                </a:solidFill>
                <a:latin typeface="Arial"/>
                <a:ea typeface="Arial"/>
                <a:cs typeface="Arial"/>
                <a:sym typeface="Arial"/>
              </a:rPr>
              <a:t>zielgerichtet</a:t>
            </a:r>
            <a:r>
              <a:rPr lang="en-GB" sz="2800" dirty="0">
                <a:solidFill>
                  <a:srgbClr val="121212"/>
                </a:solidFill>
                <a:latin typeface="Arial"/>
                <a:ea typeface="Arial"/>
                <a:cs typeface="Arial"/>
                <a:sym typeface="Arial"/>
              </a:rPr>
              <a:t>. </a:t>
            </a:r>
            <a:r>
              <a:rPr lang="en-GB" sz="2800" dirty="0" err="1">
                <a:solidFill>
                  <a:srgbClr val="121212"/>
                </a:solidFill>
                <a:latin typeface="Arial"/>
                <a:ea typeface="Arial"/>
                <a:cs typeface="Arial"/>
                <a:sym typeface="Arial"/>
              </a:rPr>
              <a:t>Diese</a:t>
            </a:r>
            <a:r>
              <a:rPr lang="en-GB" sz="2800" dirty="0">
                <a:solidFill>
                  <a:srgbClr val="121212"/>
                </a:solidFill>
                <a:latin typeface="Arial"/>
                <a:ea typeface="Arial"/>
                <a:cs typeface="Arial"/>
                <a:sym typeface="Arial"/>
              </a:rPr>
              <a:t> </a:t>
            </a:r>
            <a:r>
              <a:rPr lang="en-GB" sz="2800" dirty="0" err="1">
                <a:solidFill>
                  <a:srgbClr val="121212"/>
                </a:solidFill>
                <a:latin typeface="Arial"/>
                <a:ea typeface="Arial"/>
                <a:cs typeface="Arial"/>
                <a:sym typeface="Arial"/>
              </a:rPr>
              <a:t>Merkmale</a:t>
            </a:r>
            <a:r>
              <a:rPr lang="en-GB" sz="2800" dirty="0">
                <a:solidFill>
                  <a:srgbClr val="121212"/>
                </a:solidFill>
                <a:latin typeface="Arial"/>
                <a:ea typeface="Arial"/>
                <a:cs typeface="Arial"/>
                <a:sym typeface="Arial"/>
              </a:rPr>
              <a:t> </a:t>
            </a:r>
            <a:r>
              <a:rPr lang="en-GB" sz="2800" dirty="0" err="1">
                <a:solidFill>
                  <a:srgbClr val="121212"/>
                </a:solidFill>
                <a:latin typeface="Arial"/>
                <a:ea typeface="Arial"/>
                <a:cs typeface="Arial"/>
                <a:sym typeface="Arial"/>
              </a:rPr>
              <a:t>werden</a:t>
            </a:r>
            <a:r>
              <a:rPr lang="en-GB" sz="2800" dirty="0">
                <a:solidFill>
                  <a:srgbClr val="121212"/>
                </a:solidFill>
                <a:latin typeface="Arial"/>
                <a:ea typeface="Arial"/>
                <a:cs typeface="Arial"/>
                <a:sym typeface="Arial"/>
              </a:rPr>
              <a:t> </a:t>
            </a:r>
            <a:r>
              <a:rPr lang="en-GB" sz="2800" dirty="0" err="1">
                <a:solidFill>
                  <a:srgbClr val="121212"/>
                </a:solidFill>
                <a:latin typeface="Arial"/>
                <a:ea typeface="Arial"/>
                <a:cs typeface="Arial"/>
                <a:sym typeface="Arial"/>
              </a:rPr>
              <a:t>mit</a:t>
            </a:r>
            <a:r>
              <a:rPr lang="en-GB" sz="2800" dirty="0">
                <a:solidFill>
                  <a:srgbClr val="121212"/>
                </a:solidFill>
                <a:latin typeface="Arial"/>
                <a:ea typeface="Arial"/>
                <a:cs typeface="Arial"/>
                <a:sym typeface="Arial"/>
              </a:rPr>
              <a:t> </a:t>
            </a:r>
            <a:r>
              <a:rPr lang="en-GB" sz="2800" dirty="0" err="1">
                <a:solidFill>
                  <a:srgbClr val="121212"/>
                </a:solidFill>
                <a:latin typeface="Arial"/>
                <a:ea typeface="Arial"/>
                <a:cs typeface="Arial"/>
                <a:sym typeface="Arial"/>
              </a:rPr>
              <a:t>fünf</a:t>
            </a:r>
            <a:r>
              <a:rPr lang="en-GB" sz="2800" dirty="0">
                <a:solidFill>
                  <a:srgbClr val="121212"/>
                </a:solidFill>
                <a:latin typeface="Arial"/>
                <a:ea typeface="Arial"/>
                <a:cs typeface="Arial"/>
                <a:sym typeface="Arial"/>
              </a:rPr>
              <a:t> </a:t>
            </a:r>
            <a:r>
              <a:rPr lang="en-GB" sz="2800" dirty="0" err="1">
                <a:solidFill>
                  <a:srgbClr val="121212"/>
                </a:solidFill>
                <a:latin typeface="Arial"/>
                <a:ea typeface="Arial"/>
                <a:cs typeface="Arial"/>
                <a:sym typeface="Arial"/>
              </a:rPr>
              <a:t>Stufen</a:t>
            </a:r>
            <a:r>
              <a:rPr lang="en-GB" sz="2800" dirty="0">
                <a:solidFill>
                  <a:srgbClr val="121212"/>
                </a:solidFill>
                <a:latin typeface="Arial"/>
                <a:ea typeface="Arial"/>
                <a:cs typeface="Arial"/>
                <a:sym typeface="Arial"/>
              </a:rPr>
              <a:t> der </a:t>
            </a:r>
            <a:r>
              <a:rPr lang="en-GB" sz="2800" dirty="0" err="1">
                <a:solidFill>
                  <a:srgbClr val="121212"/>
                </a:solidFill>
                <a:latin typeface="Arial"/>
                <a:ea typeface="Arial"/>
                <a:cs typeface="Arial"/>
                <a:sym typeface="Arial"/>
              </a:rPr>
              <a:t>Technologieintegration</a:t>
            </a:r>
            <a:r>
              <a:rPr lang="en-GB" sz="2800" dirty="0">
                <a:solidFill>
                  <a:srgbClr val="121212"/>
                </a:solidFill>
                <a:latin typeface="Arial"/>
                <a:ea typeface="Arial"/>
                <a:cs typeface="Arial"/>
                <a:sym typeface="Arial"/>
              </a:rPr>
              <a:t> in </a:t>
            </a:r>
            <a:r>
              <a:rPr lang="en-GB" sz="2800" dirty="0" err="1">
                <a:solidFill>
                  <a:srgbClr val="121212"/>
                </a:solidFill>
                <a:latin typeface="Arial"/>
                <a:ea typeface="Arial"/>
                <a:cs typeface="Arial"/>
                <a:sym typeface="Arial"/>
              </a:rPr>
              <a:t>Verbindung</a:t>
            </a:r>
            <a:r>
              <a:rPr lang="en-GB" sz="2800" dirty="0">
                <a:solidFill>
                  <a:srgbClr val="121212"/>
                </a:solidFill>
                <a:latin typeface="Arial"/>
                <a:ea typeface="Arial"/>
                <a:cs typeface="Arial"/>
                <a:sym typeface="Arial"/>
              </a:rPr>
              <a:t> </a:t>
            </a:r>
            <a:r>
              <a:rPr lang="en-GB" sz="2800" dirty="0" err="1">
                <a:solidFill>
                  <a:srgbClr val="121212"/>
                </a:solidFill>
                <a:latin typeface="Arial"/>
                <a:ea typeface="Arial"/>
                <a:cs typeface="Arial"/>
                <a:sym typeface="Arial"/>
              </a:rPr>
              <a:t>gebracht</a:t>
            </a:r>
            <a:r>
              <a:rPr lang="en-GB" sz="2800" dirty="0">
                <a:solidFill>
                  <a:srgbClr val="121212"/>
                </a:solidFill>
                <a:latin typeface="Arial"/>
                <a:ea typeface="Arial"/>
                <a:cs typeface="Arial"/>
                <a:sym typeface="Arial"/>
              </a:rPr>
              <a:t>: </a:t>
            </a:r>
            <a:r>
              <a:rPr lang="en-GB" sz="2800" dirty="0" err="1">
                <a:solidFill>
                  <a:srgbClr val="121212"/>
                </a:solidFill>
                <a:latin typeface="Arial"/>
                <a:ea typeface="Arial"/>
                <a:cs typeface="Arial"/>
                <a:sym typeface="Arial"/>
              </a:rPr>
              <a:t>Einführung</a:t>
            </a:r>
            <a:r>
              <a:rPr lang="en-GB" sz="2800" dirty="0">
                <a:solidFill>
                  <a:srgbClr val="121212"/>
                </a:solidFill>
                <a:latin typeface="Arial"/>
                <a:ea typeface="Arial"/>
                <a:cs typeface="Arial"/>
                <a:sym typeface="Arial"/>
              </a:rPr>
              <a:t>, </a:t>
            </a:r>
            <a:r>
              <a:rPr lang="en-GB" sz="2800" dirty="0" err="1">
                <a:solidFill>
                  <a:srgbClr val="121212"/>
                </a:solidFill>
                <a:latin typeface="Arial"/>
                <a:ea typeface="Arial"/>
                <a:cs typeface="Arial"/>
                <a:sym typeface="Arial"/>
              </a:rPr>
              <a:t>Übernahme</a:t>
            </a:r>
            <a:r>
              <a:rPr lang="en-GB" sz="2800" dirty="0">
                <a:solidFill>
                  <a:srgbClr val="121212"/>
                </a:solidFill>
                <a:latin typeface="Arial"/>
                <a:ea typeface="Arial"/>
                <a:cs typeface="Arial"/>
                <a:sym typeface="Arial"/>
              </a:rPr>
              <a:t>, </a:t>
            </a:r>
            <a:r>
              <a:rPr lang="en-GB" sz="2800" dirty="0" err="1">
                <a:solidFill>
                  <a:srgbClr val="121212"/>
                </a:solidFill>
                <a:latin typeface="Arial"/>
                <a:ea typeface="Arial"/>
                <a:cs typeface="Arial"/>
                <a:sym typeface="Arial"/>
              </a:rPr>
              <a:t>Anpassung</a:t>
            </a:r>
            <a:r>
              <a:rPr lang="en-GB" sz="2800" dirty="0">
                <a:solidFill>
                  <a:srgbClr val="121212"/>
                </a:solidFill>
                <a:latin typeface="Arial"/>
                <a:ea typeface="Arial"/>
                <a:cs typeface="Arial"/>
                <a:sym typeface="Arial"/>
              </a:rPr>
              <a:t>, </a:t>
            </a:r>
            <a:r>
              <a:rPr lang="en-GB" sz="2800" dirty="0" err="1">
                <a:solidFill>
                  <a:srgbClr val="121212"/>
                </a:solidFill>
                <a:latin typeface="Arial"/>
                <a:ea typeface="Arial"/>
                <a:cs typeface="Arial"/>
                <a:sym typeface="Arial"/>
              </a:rPr>
              <a:t>Durchdringung</a:t>
            </a:r>
            <a:r>
              <a:rPr lang="en-GB" sz="2800" dirty="0">
                <a:solidFill>
                  <a:srgbClr val="121212"/>
                </a:solidFill>
                <a:latin typeface="Arial"/>
                <a:ea typeface="Arial"/>
                <a:cs typeface="Arial"/>
                <a:sym typeface="Arial"/>
              </a:rPr>
              <a:t> und </a:t>
            </a:r>
            <a:r>
              <a:rPr lang="en-GB" sz="2800" dirty="0" err="1">
                <a:solidFill>
                  <a:srgbClr val="121212"/>
                </a:solidFill>
                <a:latin typeface="Arial"/>
                <a:ea typeface="Arial"/>
                <a:cs typeface="Arial"/>
                <a:sym typeface="Arial"/>
              </a:rPr>
              <a:t>Umgestaltung</a:t>
            </a:r>
            <a:r>
              <a:rPr lang="en-GB" sz="2800" dirty="0">
                <a:solidFill>
                  <a:srgbClr val="121212"/>
                </a:solidFill>
                <a:latin typeface="Arial"/>
                <a:ea typeface="Arial"/>
                <a:cs typeface="Arial"/>
                <a:sym typeface="Arial"/>
              </a:rPr>
              <a:t>. </a:t>
            </a:r>
            <a:endParaRPr sz="2800" dirty="0"/>
          </a:p>
        </p:txBody>
      </p:sp>
      <p:pic>
        <p:nvPicPr>
          <p:cNvPr id="482" name="Google Shape;482;p20"/>
          <p:cNvPicPr preferRelativeResize="0"/>
          <p:nvPr/>
        </p:nvPicPr>
        <p:blipFill rotWithShape="1">
          <a:blip r:embed="rId4">
            <a:alphaModFix/>
          </a:blip>
          <a:srcRect/>
          <a:stretch/>
        </p:blipFill>
        <p:spPr>
          <a:xfrm>
            <a:off x="2430814" y="4750683"/>
            <a:ext cx="12192000" cy="3489333"/>
          </a:xfrm>
          <a:prstGeom prst="rect">
            <a:avLst/>
          </a:prstGeom>
          <a:noFill/>
          <a:ln>
            <a:noFill/>
          </a:ln>
        </p:spPr>
      </p:pic>
      <p:sp>
        <p:nvSpPr>
          <p:cNvPr id="483" name="Google Shape;483;p20"/>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5" name="Google Shape;485;p20"/>
          <p:cNvSpPr txBox="1"/>
          <p:nvPr/>
        </p:nvSpPr>
        <p:spPr>
          <a:xfrm>
            <a:off x="5150666" y="9207911"/>
            <a:ext cx="10227062" cy="759119"/>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GB" sz="1400">
                <a:solidFill>
                  <a:srgbClr val="121212"/>
                </a:solidFill>
                <a:latin typeface="Arial"/>
                <a:ea typeface="Arial"/>
                <a:cs typeface="Arial"/>
                <a:sym typeface="Arial"/>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a:p>
        </p:txBody>
      </p:sp>
      <p:pic>
        <p:nvPicPr>
          <p:cNvPr id="486" name="Google Shape;486;p20"/>
          <p:cNvPicPr preferRelativeResize="0"/>
          <p:nvPr/>
        </p:nvPicPr>
        <p:blipFill rotWithShape="1">
          <a:blip r:embed="rId6">
            <a:alphaModFix/>
          </a:blip>
          <a:srcRect/>
          <a:stretch/>
        </p:blipFill>
        <p:spPr>
          <a:xfrm>
            <a:off x="15697200" y="9183021"/>
            <a:ext cx="1727565" cy="628205"/>
          </a:xfrm>
          <a:prstGeom prst="rect">
            <a:avLst/>
          </a:prstGeom>
          <a:noFill/>
          <a:ln>
            <a:noFill/>
          </a:ln>
        </p:spPr>
      </p:pic>
      <p:pic>
        <p:nvPicPr>
          <p:cNvPr id="2" name="Picture 1" descr="Blue text on a white background&#10;&#10;Description automatically generated">
            <a:extLst>
              <a:ext uri="{FF2B5EF4-FFF2-40B4-BE49-F238E27FC236}">
                <a16:creationId xmlns:a16="http://schemas.microsoft.com/office/drawing/2014/main" id="{098C0828-612D-3F28-E315-5A67E65C49A5}"/>
              </a:ext>
            </a:extLst>
          </p:cNvPr>
          <p:cNvPicPr>
            <a:picLocks noChangeAspect="1"/>
          </p:cNvPicPr>
          <p:nvPr/>
        </p:nvPicPr>
        <p:blipFill>
          <a:blip r:embed="rId7"/>
          <a:stretch>
            <a:fillRect/>
          </a:stretch>
        </p:blipFill>
        <p:spPr>
          <a:xfrm>
            <a:off x="2890312" y="9306314"/>
            <a:ext cx="2160232" cy="453206"/>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490"/>
        <p:cNvGrpSpPr/>
        <p:nvPr/>
      </p:nvGrpSpPr>
      <p:grpSpPr>
        <a:xfrm>
          <a:off x="0" y="0"/>
          <a:ext cx="0" cy="0"/>
          <a:chOff x="0" y="0"/>
          <a:chExt cx="0" cy="0"/>
        </a:xfrm>
      </p:grpSpPr>
      <p:sp>
        <p:nvSpPr>
          <p:cNvPr id="491" name="Google Shape;491;p21"/>
          <p:cNvSpPr/>
          <p:nvPr/>
        </p:nvSpPr>
        <p:spPr>
          <a:xfrm>
            <a:off x="17044742" y="-150232"/>
            <a:ext cx="1246758" cy="8963824"/>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2" name="Google Shape;492;p21"/>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3" name="Google Shape;493;p21"/>
          <p:cNvSpPr txBox="1"/>
          <p:nvPr/>
        </p:nvSpPr>
        <p:spPr>
          <a:xfrm>
            <a:off x="793856" y="776393"/>
            <a:ext cx="12181388" cy="812530"/>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None/>
            </a:pPr>
            <a:r>
              <a:rPr lang="en-GB" sz="4800" dirty="0">
                <a:solidFill>
                  <a:srgbClr val="033C5B"/>
                </a:solidFill>
                <a:latin typeface="Arial"/>
                <a:ea typeface="Arial"/>
                <a:cs typeface="Arial"/>
                <a:sym typeface="Arial"/>
              </a:rPr>
              <a:t>Technologie-</a:t>
            </a:r>
            <a:r>
              <a:rPr lang="en-GB" sz="4800" dirty="0" err="1">
                <a:solidFill>
                  <a:srgbClr val="033C5B"/>
                </a:solidFill>
                <a:latin typeface="Arial"/>
                <a:ea typeface="Arial"/>
                <a:cs typeface="Arial"/>
                <a:sym typeface="Arial"/>
              </a:rPr>
              <a:t>Integrationsmatrix</a:t>
            </a:r>
            <a:endParaRPr sz="4800" dirty="0">
              <a:solidFill>
                <a:srgbClr val="033C5B"/>
              </a:solidFill>
              <a:latin typeface="Arial"/>
              <a:ea typeface="Arial"/>
              <a:cs typeface="Arial"/>
              <a:sym typeface="Arial"/>
            </a:endParaRPr>
          </a:p>
        </p:txBody>
      </p:sp>
      <p:sp>
        <p:nvSpPr>
          <p:cNvPr id="494" name="Google Shape;494;p21"/>
          <p:cNvSpPr/>
          <p:nvPr/>
        </p:nvSpPr>
        <p:spPr>
          <a:xfrm>
            <a:off x="16826047" y="607663"/>
            <a:ext cx="842075" cy="842075"/>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5" name="Google Shape;495;p21"/>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6" name="Google Shape;496;p21"/>
          <p:cNvSpPr txBox="1"/>
          <p:nvPr/>
        </p:nvSpPr>
        <p:spPr>
          <a:xfrm>
            <a:off x="780001" y="8426253"/>
            <a:ext cx="9144000"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i="1">
                <a:solidFill>
                  <a:schemeClr val="dk1"/>
                </a:solidFill>
                <a:latin typeface="Calibri"/>
                <a:ea typeface="Calibri"/>
                <a:cs typeface="Calibri"/>
                <a:sym typeface="Calibri"/>
              </a:rPr>
              <a:t>Quelle: </a:t>
            </a:r>
            <a:r>
              <a:rPr lang="en-GB" sz="1600" i="1" u="sng">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a:t>
            </a:r>
            <a:r>
              <a:rPr lang="en-GB" sz="1600" i="1">
                <a:solidFill>
                  <a:schemeClr val="dk1"/>
                </a:solidFill>
                <a:latin typeface="Calibri"/>
                <a:ea typeface="Calibri"/>
                <a:cs typeface="Calibri"/>
                <a:sym typeface="Calibri"/>
              </a:rPr>
              <a:t>//fcit.usf.edu/matrix/matrix/ </a:t>
            </a:r>
            <a:endParaRPr sz="1600" i="1">
              <a:solidFill>
                <a:schemeClr val="dk1"/>
              </a:solidFill>
              <a:latin typeface="Calibri"/>
              <a:ea typeface="Calibri"/>
              <a:cs typeface="Calibri"/>
              <a:sym typeface="Calibri"/>
            </a:endParaRPr>
          </a:p>
        </p:txBody>
      </p:sp>
      <p:sp>
        <p:nvSpPr>
          <p:cNvPr id="497" name="Google Shape;497;p21"/>
          <p:cNvSpPr txBox="1"/>
          <p:nvPr/>
        </p:nvSpPr>
        <p:spPr>
          <a:xfrm>
            <a:off x="793856" y="1965584"/>
            <a:ext cx="15465917" cy="1740733"/>
          </a:xfrm>
          <a:prstGeom prst="rect">
            <a:avLst/>
          </a:prstGeom>
          <a:noFill/>
          <a:ln>
            <a:noFill/>
          </a:ln>
        </p:spPr>
        <p:txBody>
          <a:bodyPr spcFirstLastPara="1" wrap="square" lIns="0" tIns="0" rIns="0" bIns="0" anchor="t" anchorCtr="0">
            <a:spAutoFit/>
          </a:bodyPr>
          <a:lstStyle/>
          <a:p>
            <a:pPr marL="0" marR="0" lvl="0" indent="0" algn="l" rtl="0">
              <a:lnSpc>
                <a:spcPct val="101083"/>
              </a:lnSpc>
              <a:spcBef>
                <a:spcPts val="0"/>
              </a:spcBef>
              <a:spcAft>
                <a:spcPts val="0"/>
              </a:spcAft>
              <a:buNone/>
            </a:pPr>
            <a:r>
              <a:rPr lang="en-GB" sz="2800" dirty="0">
                <a:solidFill>
                  <a:srgbClr val="121212"/>
                </a:solidFill>
                <a:latin typeface="Arial"/>
                <a:ea typeface="Arial"/>
                <a:cs typeface="Arial"/>
                <a:sym typeface="Arial"/>
              </a:rPr>
              <a:t>Die </a:t>
            </a:r>
            <a:r>
              <a:rPr lang="en-GB" sz="2800" dirty="0" err="1">
                <a:solidFill>
                  <a:srgbClr val="121212"/>
                </a:solidFill>
                <a:latin typeface="Arial"/>
                <a:ea typeface="Arial"/>
                <a:cs typeface="Arial"/>
                <a:sym typeface="Arial"/>
              </a:rPr>
              <a:t>fünf</a:t>
            </a:r>
            <a:r>
              <a:rPr lang="en-GB" sz="2800" dirty="0">
                <a:solidFill>
                  <a:srgbClr val="121212"/>
                </a:solidFill>
                <a:latin typeface="Arial"/>
                <a:ea typeface="Arial"/>
                <a:cs typeface="Arial"/>
                <a:sym typeface="Arial"/>
              </a:rPr>
              <a:t> </a:t>
            </a:r>
            <a:r>
              <a:rPr lang="en-GB" sz="2800" dirty="0" err="1">
                <a:solidFill>
                  <a:srgbClr val="121212"/>
                </a:solidFill>
                <a:latin typeface="Arial"/>
                <a:ea typeface="Arial"/>
                <a:cs typeface="Arial"/>
                <a:sym typeface="Arial"/>
              </a:rPr>
              <a:t>Merkmale</a:t>
            </a:r>
            <a:r>
              <a:rPr lang="en-GB" sz="2800" dirty="0">
                <a:solidFill>
                  <a:srgbClr val="121212"/>
                </a:solidFill>
                <a:latin typeface="Arial"/>
                <a:ea typeface="Arial"/>
                <a:cs typeface="Arial"/>
                <a:sym typeface="Arial"/>
              </a:rPr>
              <a:t> </a:t>
            </a:r>
            <a:r>
              <a:rPr lang="en-GB" sz="2800" dirty="0" err="1">
                <a:solidFill>
                  <a:srgbClr val="121212"/>
                </a:solidFill>
                <a:latin typeface="Arial"/>
                <a:ea typeface="Arial"/>
                <a:cs typeface="Arial"/>
                <a:sym typeface="Arial"/>
              </a:rPr>
              <a:t>sinnvoller</a:t>
            </a:r>
            <a:r>
              <a:rPr lang="en-GB" sz="2800" dirty="0">
                <a:solidFill>
                  <a:srgbClr val="121212"/>
                </a:solidFill>
                <a:latin typeface="Arial"/>
                <a:ea typeface="Arial"/>
                <a:cs typeface="Arial"/>
                <a:sym typeface="Arial"/>
              </a:rPr>
              <a:t> </a:t>
            </a:r>
            <a:r>
              <a:rPr lang="en-GB" sz="2800" dirty="0" err="1">
                <a:solidFill>
                  <a:srgbClr val="121212"/>
                </a:solidFill>
                <a:latin typeface="Arial"/>
                <a:ea typeface="Arial"/>
                <a:cs typeface="Arial"/>
                <a:sym typeface="Arial"/>
              </a:rPr>
              <a:t>Lernumgebungen</a:t>
            </a:r>
            <a:r>
              <a:rPr lang="en-GB" sz="2800" dirty="0">
                <a:solidFill>
                  <a:srgbClr val="121212"/>
                </a:solidFill>
                <a:latin typeface="Arial"/>
                <a:ea typeface="Arial"/>
                <a:cs typeface="Arial"/>
                <a:sym typeface="Arial"/>
              </a:rPr>
              <a:t> und die </a:t>
            </a:r>
            <a:r>
              <a:rPr lang="en-GB" sz="2800" dirty="0" err="1">
                <a:solidFill>
                  <a:srgbClr val="121212"/>
                </a:solidFill>
                <a:latin typeface="Arial"/>
                <a:ea typeface="Arial"/>
                <a:cs typeface="Arial"/>
                <a:sym typeface="Arial"/>
              </a:rPr>
              <a:t>fünf</a:t>
            </a:r>
            <a:r>
              <a:rPr lang="en-GB" sz="2800" dirty="0">
                <a:solidFill>
                  <a:srgbClr val="121212"/>
                </a:solidFill>
                <a:latin typeface="Arial"/>
                <a:ea typeface="Arial"/>
                <a:cs typeface="Arial"/>
                <a:sym typeface="Arial"/>
              </a:rPr>
              <a:t> </a:t>
            </a:r>
            <a:r>
              <a:rPr lang="en-GB" sz="2800" dirty="0" err="1">
                <a:solidFill>
                  <a:srgbClr val="121212"/>
                </a:solidFill>
                <a:latin typeface="Arial"/>
                <a:ea typeface="Arial"/>
                <a:cs typeface="Arial"/>
                <a:sym typeface="Arial"/>
              </a:rPr>
              <a:t>Stufen</a:t>
            </a:r>
            <a:r>
              <a:rPr lang="en-GB" sz="2800" dirty="0">
                <a:solidFill>
                  <a:srgbClr val="121212"/>
                </a:solidFill>
                <a:latin typeface="Arial"/>
                <a:ea typeface="Arial"/>
                <a:cs typeface="Arial"/>
                <a:sym typeface="Arial"/>
              </a:rPr>
              <a:t> der </a:t>
            </a:r>
            <a:r>
              <a:rPr lang="en-GB" sz="2800" dirty="0" err="1">
                <a:solidFill>
                  <a:srgbClr val="121212"/>
                </a:solidFill>
                <a:latin typeface="Arial"/>
                <a:ea typeface="Arial"/>
                <a:cs typeface="Arial"/>
                <a:sym typeface="Arial"/>
              </a:rPr>
              <a:t>Technologieintegration</a:t>
            </a:r>
            <a:r>
              <a:rPr lang="en-GB" sz="2800" dirty="0">
                <a:solidFill>
                  <a:srgbClr val="121212"/>
                </a:solidFill>
                <a:latin typeface="Arial"/>
                <a:ea typeface="Arial"/>
                <a:cs typeface="Arial"/>
                <a:sym typeface="Arial"/>
              </a:rPr>
              <a:t> </a:t>
            </a:r>
            <a:r>
              <a:rPr lang="en-GB" sz="2800" dirty="0" err="1">
                <a:solidFill>
                  <a:srgbClr val="121212"/>
                </a:solidFill>
                <a:latin typeface="Arial"/>
                <a:ea typeface="Arial"/>
                <a:cs typeface="Arial"/>
                <a:sym typeface="Arial"/>
              </a:rPr>
              <a:t>ergeben</a:t>
            </a:r>
            <a:r>
              <a:rPr lang="en-GB" sz="2800" dirty="0">
                <a:solidFill>
                  <a:srgbClr val="121212"/>
                </a:solidFill>
                <a:latin typeface="Arial"/>
                <a:ea typeface="Arial"/>
                <a:cs typeface="Arial"/>
                <a:sym typeface="Arial"/>
              </a:rPr>
              <a:t> </a:t>
            </a:r>
            <a:r>
              <a:rPr lang="en-GB" sz="2800" dirty="0" err="1">
                <a:solidFill>
                  <a:srgbClr val="121212"/>
                </a:solidFill>
                <a:latin typeface="Arial"/>
                <a:ea typeface="Arial"/>
                <a:cs typeface="Arial"/>
                <a:sym typeface="Arial"/>
              </a:rPr>
              <a:t>zusammen</a:t>
            </a:r>
            <a:r>
              <a:rPr lang="en-GB" sz="2800" dirty="0">
                <a:solidFill>
                  <a:srgbClr val="121212"/>
                </a:solidFill>
                <a:latin typeface="Arial"/>
                <a:ea typeface="Arial"/>
                <a:cs typeface="Arial"/>
                <a:sym typeface="Arial"/>
              </a:rPr>
              <a:t> </a:t>
            </a:r>
            <a:r>
              <a:rPr lang="en-GB" sz="2800" dirty="0" err="1">
                <a:solidFill>
                  <a:srgbClr val="121212"/>
                </a:solidFill>
                <a:latin typeface="Arial"/>
                <a:ea typeface="Arial"/>
                <a:cs typeface="Arial"/>
                <a:sym typeface="Arial"/>
              </a:rPr>
              <a:t>eine</a:t>
            </a:r>
            <a:r>
              <a:rPr lang="en-GB" sz="2800" dirty="0">
                <a:solidFill>
                  <a:srgbClr val="121212"/>
                </a:solidFill>
                <a:latin typeface="Arial"/>
                <a:ea typeface="Arial"/>
                <a:cs typeface="Arial"/>
                <a:sym typeface="Arial"/>
              </a:rPr>
              <a:t> Matrix </a:t>
            </a:r>
            <a:r>
              <a:rPr lang="en-GB" sz="2800" dirty="0" err="1">
                <a:solidFill>
                  <a:srgbClr val="121212"/>
                </a:solidFill>
                <a:latin typeface="Arial"/>
                <a:ea typeface="Arial"/>
                <a:cs typeface="Arial"/>
                <a:sym typeface="Arial"/>
              </a:rPr>
              <a:t>mit</a:t>
            </a:r>
            <a:r>
              <a:rPr lang="en-GB" sz="2800" dirty="0">
                <a:solidFill>
                  <a:srgbClr val="121212"/>
                </a:solidFill>
                <a:latin typeface="Arial"/>
                <a:ea typeface="Arial"/>
                <a:cs typeface="Arial"/>
                <a:sym typeface="Arial"/>
              </a:rPr>
              <a:t> 25 </a:t>
            </a:r>
            <a:r>
              <a:rPr lang="en-GB" sz="2800" dirty="0" err="1">
                <a:solidFill>
                  <a:srgbClr val="121212"/>
                </a:solidFill>
                <a:latin typeface="Arial"/>
                <a:ea typeface="Arial"/>
                <a:cs typeface="Arial"/>
                <a:sym typeface="Arial"/>
              </a:rPr>
              <a:t>Feldern</a:t>
            </a:r>
            <a:r>
              <a:rPr lang="en-GB" sz="2800" dirty="0">
                <a:solidFill>
                  <a:srgbClr val="121212"/>
                </a:solidFill>
                <a:latin typeface="Arial"/>
                <a:ea typeface="Arial"/>
                <a:cs typeface="Arial"/>
                <a:sym typeface="Arial"/>
              </a:rPr>
              <a:t>. Alle TIM-</a:t>
            </a:r>
            <a:r>
              <a:rPr lang="en-GB" sz="2800" dirty="0" err="1">
                <a:solidFill>
                  <a:srgbClr val="121212"/>
                </a:solidFill>
                <a:latin typeface="Arial"/>
                <a:ea typeface="Arial"/>
                <a:cs typeface="Arial"/>
                <a:sym typeface="Arial"/>
              </a:rPr>
              <a:t>Deskriptoren</a:t>
            </a:r>
            <a:r>
              <a:rPr lang="en-GB" sz="2800" dirty="0">
                <a:solidFill>
                  <a:srgbClr val="121212"/>
                </a:solidFill>
                <a:latin typeface="Arial"/>
                <a:ea typeface="Arial"/>
                <a:cs typeface="Arial"/>
                <a:sym typeface="Arial"/>
              </a:rPr>
              <a:t> </a:t>
            </a:r>
            <a:r>
              <a:rPr lang="en-GB" sz="2800" dirty="0" err="1">
                <a:solidFill>
                  <a:srgbClr val="121212"/>
                </a:solidFill>
                <a:latin typeface="Arial"/>
                <a:ea typeface="Arial"/>
                <a:cs typeface="Arial"/>
                <a:sym typeface="Arial"/>
              </a:rPr>
              <a:t>lassen</a:t>
            </a:r>
            <a:r>
              <a:rPr lang="en-GB" sz="2800" dirty="0">
                <a:solidFill>
                  <a:srgbClr val="121212"/>
                </a:solidFill>
                <a:latin typeface="Arial"/>
                <a:ea typeface="Arial"/>
                <a:cs typeface="Arial"/>
                <a:sym typeface="Arial"/>
              </a:rPr>
              <a:t> </a:t>
            </a:r>
            <a:r>
              <a:rPr lang="en-GB" sz="2800" dirty="0" err="1">
                <a:solidFill>
                  <a:srgbClr val="121212"/>
                </a:solidFill>
                <a:latin typeface="Arial"/>
                <a:ea typeface="Arial"/>
                <a:cs typeface="Arial"/>
                <a:sym typeface="Arial"/>
              </a:rPr>
              <a:t>sich</a:t>
            </a:r>
            <a:r>
              <a:rPr lang="en-GB" sz="2800" dirty="0">
                <a:solidFill>
                  <a:srgbClr val="121212"/>
                </a:solidFill>
                <a:latin typeface="Arial"/>
                <a:ea typeface="Arial"/>
                <a:cs typeface="Arial"/>
                <a:sym typeface="Arial"/>
              </a:rPr>
              <a:t> </a:t>
            </a:r>
            <a:r>
              <a:rPr lang="en-GB" sz="2800" dirty="0" err="1">
                <a:solidFill>
                  <a:srgbClr val="121212"/>
                </a:solidFill>
                <a:latin typeface="Arial"/>
                <a:ea typeface="Arial"/>
                <a:cs typeface="Arial"/>
                <a:sym typeface="Arial"/>
              </a:rPr>
              <a:t>gleichermaßen</a:t>
            </a:r>
            <a:r>
              <a:rPr lang="en-GB" sz="2800" dirty="0">
                <a:solidFill>
                  <a:srgbClr val="121212"/>
                </a:solidFill>
                <a:latin typeface="Arial"/>
                <a:ea typeface="Arial"/>
                <a:cs typeface="Arial"/>
                <a:sym typeface="Arial"/>
              </a:rPr>
              <a:t> gut auf Online- und </a:t>
            </a:r>
            <a:r>
              <a:rPr lang="en-GB" sz="2800" dirty="0" err="1">
                <a:solidFill>
                  <a:srgbClr val="121212"/>
                </a:solidFill>
                <a:latin typeface="Arial"/>
                <a:ea typeface="Arial"/>
                <a:cs typeface="Arial"/>
                <a:sym typeface="Arial"/>
              </a:rPr>
              <a:t>Präsenzunterricht</a:t>
            </a:r>
            <a:r>
              <a:rPr lang="en-GB" sz="2800" dirty="0">
                <a:solidFill>
                  <a:srgbClr val="121212"/>
                </a:solidFill>
                <a:latin typeface="Arial"/>
                <a:ea typeface="Arial"/>
                <a:cs typeface="Arial"/>
                <a:sym typeface="Arial"/>
              </a:rPr>
              <a:t> </a:t>
            </a:r>
            <a:r>
              <a:rPr lang="en-GB" sz="2800" dirty="0" err="1">
                <a:solidFill>
                  <a:srgbClr val="121212"/>
                </a:solidFill>
                <a:latin typeface="Arial"/>
                <a:ea typeface="Arial"/>
                <a:cs typeface="Arial"/>
                <a:sym typeface="Arial"/>
              </a:rPr>
              <a:t>anwenden</a:t>
            </a:r>
            <a:r>
              <a:rPr lang="en-GB" sz="2800" dirty="0">
                <a:solidFill>
                  <a:srgbClr val="121212"/>
                </a:solidFill>
                <a:latin typeface="Arial"/>
                <a:ea typeface="Arial"/>
                <a:cs typeface="Arial"/>
                <a:sym typeface="Arial"/>
              </a:rPr>
              <a:t>. Das TIM </a:t>
            </a:r>
            <a:r>
              <a:rPr lang="en-GB" sz="2800" dirty="0" err="1">
                <a:solidFill>
                  <a:srgbClr val="121212"/>
                </a:solidFill>
                <a:latin typeface="Arial"/>
                <a:ea typeface="Arial"/>
                <a:cs typeface="Arial"/>
                <a:sym typeface="Arial"/>
              </a:rPr>
              <a:t>wurde</a:t>
            </a:r>
            <a:r>
              <a:rPr lang="en-GB" sz="2800" dirty="0">
                <a:solidFill>
                  <a:srgbClr val="121212"/>
                </a:solidFill>
                <a:latin typeface="Arial"/>
                <a:ea typeface="Arial"/>
                <a:cs typeface="Arial"/>
                <a:sym typeface="Arial"/>
              </a:rPr>
              <a:t> 2005 </a:t>
            </a:r>
            <a:r>
              <a:rPr lang="en-GB" sz="2800" dirty="0" err="1">
                <a:solidFill>
                  <a:srgbClr val="121212"/>
                </a:solidFill>
                <a:latin typeface="Arial"/>
                <a:ea typeface="Arial"/>
                <a:cs typeface="Arial"/>
                <a:sym typeface="Arial"/>
              </a:rPr>
              <a:t>vom</a:t>
            </a:r>
            <a:r>
              <a:rPr lang="en-GB" sz="2800" dirty="0">
                <a:solidFill>
                  <a:srgbClr val="121212"/>
                </a:solidFill>
                <a:latin typeface="Arial"/>
                <a:ea typeface="Arial"/>
                <a:cs typeface="Arial"/>
                <a:sym typeface="Arial"/>
              </a:rPr>
              <a:t> Florida </a:t>
            </a:r>
            <a:r>
              <a:rPr lang="en-GB" sz="2800" dirty="0" err="1">
                <a:solidFill>
                  <a:srgbClr val="121212"/>
                </a:solidFill>
                <a:latin typeface="Arial"/>
                <a:ea typeface="Arial"/>
                <a:cs typeface="Arial"/>
                <a:sym typeface="Arial"/>
              </a:rPr>
              <a:t>Center</a:t>
            </a:r>
            <a:r>
              <a:rPr lang="en-GB" sz="2800" dirty="0">
                <a:solidFill>
                  <a:srgbClr val="121212"/>
                </a:solidFill>
                <a:latin typeface="Arial"/>
                <a:ea typeface="Arial"/>
                <a:cs typeface="Arial"/>
                <a:sym typeface="Arial"/>
              </a:rPr>
              <a:t> for Instructional Technology (FCIT) </a:t>
            </a:r>
            <a:r>
              <a:rPr lang="en-GB" sz="2800" dirty="0" err="1">
                <a:solidFill>
                  <a:srgbClr val="121212"/>
                </a:solidFill>
                <a:latin typeface="Arial"/>
                <a:ea typeface="Arial"/>
                <a:cs typeface="Arial"/>
                <a:sym typeface="Arial"/>
              </a:rPr>
              <a:t>entwickelt</a:t>
            </a:r>
            <a:r>
              <a:rPr lang="en-GB" sz="2800" dirty="0">
                <a:solidFill>
                  <a:srgbClr val="121212"/>
                </a:solidFill>
                <a:latin typeface="Arial"/>
                <a:ea typeface="Arial"/>
                <a:cs typeface="Arial"/>
                <a:sym typeface="Arial"/>
              </a:rPr>
              <a:t> und </a:t>
            </a:r>
            <a:r>
              <a:rPr lang="en-GB" sz="2800" dirty="0" err="1">
                <a:solidFill>
                  <a:srgbClr val="121212"/>
                </a:solidFill>
                <a:latin typeface="Arial"/>
                <a:ea typeface="Arial"/>
                <a:cs typeface="Arial"/>
                <a:sym typeface="Arial"/>
              </a:rPr>
              <a:t>liegt</a:t>
            </a:r>
            <a:r>
              <a:rPr lang="en-GB" sz="2800" dirty="0">
                <a:solidFill>
                  <a:srgbClr val="121212"/>
                </a:solidFill>
                <a:latin typeface="Arial"/>
                <a:ea typeface="Arial"/>
                <a:cs typeface="Arial"/>
                <a:sym typeface="Arial"/>
              </a:rPr>
              <a:t> nun in der </a:t>
            </a:r>
            <a:r>
              <a:rPr lang="en-GB" sz="2800" dirty="0" err="1">
                <a:solidFill>
                  <a:srgbClr val="121212"/>
                </a:solidFill>
                <a:latin typeface="Arial"/>
                <a:ea typeface="Arial"/>
                <a:cs typeface="Arial"/>
                <a:sym typeface="Arial"/>
              </a:rPr>
              <a:t>dritten</a:t>
            </a:r>
            <a:r>
              <a:rPr lang="en-GB" sz="2800" dirty="0">
                <a:solidFill>
                  <a:srgbClr val="121212"/>
                </a:solidFill>
                <a:latin typeface="Arial"/>
                <a:ea typeface="Arial"/>
                <a:cs typeface="Arial"/>
                <a:sym typeface="Arial"/>
              </a:rPr>
              <a:t> </a:t>
            </a:r>
            <a:r>
              <a:rPr lang="en-GB" sz="2800" dirty="0" err="1">
                <a:solidFill>
                  <a:srgbClr val="121212"/>
                </a:solidFill>
                <a:latin typeface="Arial"/>
                <a:ea typeface="Arial"/>
                <a:cs typeface="Arial"/>
                <a:sym typeface="Arial"/>
              </a:rPr>
              <a:t>Auflage</a:t>
            </a:r>
            <a:r>
              <a:rPr lang="en-GB" sz="2800" dirty="0">
                <a:solidFill>
                  <a:srgbClr val="121212"/>
                </a:solidFill>
                <a:latin typeface="Arial"/>
                <a:ea typeface="Arial"/>
                <a:cs typeface="Arial"/>
                <a:sym typeface="Arial"/>
              </a:rPr>
              <a:t> (2019) </a:t>
            </a:r>
            <a:r>
              <a:rPr lang="en-GB" sz="2800" dirty="0" err="1">
                <a:solidFill>
                  <a:srgbClr val="121212"/>
                </a:solidFill>
                <a:latin typeface="Arial"/>
                <a:ea typeface="Arial"/>
                <a:cs typeface="Arial"/>
                <a:sym typeface="Arial"/>
              </a:rPr>
              <a:t>vor</a:t>
            </a:r>
            <a:r>
              <a:rPr lang="en-GB" sz="2800" dirty="0">
                <a:solidFill>
                  <a:srgbClr val="121212"/>
                </a:solidFill>
                <a:latin typeface="Arial"/>
                <a:ea typeface="Arial"/>
                <a:cs typeface="Arial"/>
                <a:sym typeface="Arial"/>
              </a:rPr>
              <a:t>.</a:t>
            </a:r>
            <a:endParaRPr sz="2800" dirty="0">
              <a:solidFill>
                <a:srgbClr val="121212"/>
              </a:solidFill>
              <a:latin typeface="Arial"/>
              <a:ea typeface="Arial"/>
              <a:cs typeface="Arial"/>
              <a:sym typeface="Arial"/>
            </a:endParaRPr>
          </a:p>
        </p:txBody>
      </p:sp>
      <p:pic>
        <p:nvPicPr>
          <p:cNvPr id="498" name="Google Shape;498;p21"/>
          <p:cNvPicPr preferRelativeResize="0"/>
          <p:nvPr/>
        </p:nvPicPr>
        <p:blipFill rotWithShape="1">
          <a:blip r:embed="rId4">
            <a:alphaModFix/>
          </a:blip>
          <a:srcRect/>
          <a:stretch/>
        </p:blipFill>
        <p:spPr>
          <a:xfrm>
            <a:off x="5514894" y="3943866"/>
            <a:ext cx="9448800" cy="4623800"/>
          </a:xfrm>
          <a:prstGeom prst="rect">
            <a:avLst/>
          </a:prstGeom>
          <a:noFill/>
          <a:ln>
            <a:noFill/>
          </a:ln>
        </p:spPr>
      </p:pic>
      <p:sp>
        <p:nvSpPr>
          <p:cNvPr id="499" name="Google Shape;499;p21"/>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1" name="Google Shape;501;p21"/>
          <p:cNvSpPr txBox="1"/>
          <p:nvPr/>
        </p:nvSpPr>
        <p:spPr>
          <a:xfrm>
            <a:off x="5150666" y="9207911"/>
            <a:ext cx="10227062" cy="759119"/>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GB" sz="1400">
                <a:solidFill>
                  <a:srgbClr val="121212"/>
                </a:solidFill>
                <a:latin typeface="Arial"/>
                <a:ea typeface="Arial"/>
                <a:cs typeface="Arial"/>
                <a:sym typeface="Arial"/>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a:p>
        </p:txBody>
      </p:sp>
      <p:pic>
        <p:nvPicPr>
          <p:cNvPr id="502" name="Google Shape;502;p21"/>
          <p:cNvPicPr preferRelativeResize="0"/>
          <p:nvPr/>
        </p:nvPicPr>
        <p:blipFill rotWithShape="1">
          <a:blip r:embed="rId6">
            <a:alphaModFix/>
          </a:blip>
          <a:srcRect/>
          <a:stretch/>
        </p:blipFill>
        <p:spPr>
          <a:xfrm>
            <a:off x="15697200" y="9183021"/>
            <a:ext cx="1727565" cy="628205"/>
          </a:xfrm>
          <a:prstGeom prst="rect">
            <a:avLst/>
          </a:prstGeom>
          <a:noFill/>
          <a:ln>
            <a:noFill/>
          </a:ln>
        </p:spPr>
      </p:pic>
      <p:pic>
        <p:nvPicPr>
          <p:cNvPr id="2" name="Picture 1" descr="Blue text on a white background&#10;&#10;Description automatically generated">
            <a:extLst>
              <a:ext uri="{FF2B5EF4-FFF2-40B4-BE49-F238E27FC236}">
                <a16:creationId xmlns:a16="http://schemas.microsoft.com/office/drawing/2014/main" id="{707E472A-9472-AD7E-3692-F6ED5301F362}"/>
              </a:ext>
            </a:extLst>
          </p:cNvPr>
          <p:cNvPicPr>
            <a:picLocks noChangeAspect="1"/>
          </p:cNvPicPr>
          <p:nvPr/>
        </p:nvPicPr>
        <p:blipFill>
          <a:blip r:embed="rId7"/>
          <a:stretch>
            <a:fillRect/>
          </a:stretch>
        </p:blipFill>
        <p:spPr>
          <a:xfrm>
            <a:off x="2890312" y="9306314"/>
            <a:ext cx="2160232" cy="453206"/>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506"/>
        <p:cNvGrpSpPr/>
        <p:nvPr/>
      </p:nvGrpSpPr>
      <p:grpSpPr>
        <a:xfrm>
          <a:off x="0" y="0"/>
          <a:ext cx="0" cy="0"/>
          <a:chOff x="0" y="0"/>
          <a:chExt cx="0" cy="0"/>
        </a:xfrm>
      </p:grpSpPr>
      <p:sp>
        <p:nvSpPr>
          <p:cNvPr id="507" name="Google Shape;507;p22"/>
          <p:cNvSpPr/>
          <p:nvPr/>
        </p:nvSpPr>
        <p:spPr>
          <a:xfrm>
            <a:off x="17044742" y="-150232"/>
            <a:ext cx="1246758" cy="8963824"/>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8" name="Google Shape;508;p22"/>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9" name="Google Shape;509;p22"/>
          <p:cNvSpPr txBox="1"/>
          <p:nvPr/>
        </p:nvSpPr>
        <p:spPr>
          <a:xfrm>
            <a:off x="793856" y="776393"/>
            <a:ext cx="12181388" cy="812530"/>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None/>
            </a:pPr>
            <a:r>
              <a:rPr lang="en-GB" sz="4800" dirty="0">
                <a:solidFill>
                  <a:srgbClr val="033C5B"/>
                </a:solidFill>
                <a:latin typeface="Arial"/>
                <a:ea typeface="Arial"/>
                <a:cs typeface="Arial"/>
                <a:sym typeface="Arial"/>
              </a:rPr>
              <a:t>Technologie-</a:t>
            </a:r>
            <a:r>
              <a:rPr lang="en-GB" sz="4800" dirty="0" err="1">
                <a:solidFill>
                  <a:srgbClr val="033C5B"/>
                </a:solidFill>
                <a:latin typeface="Arial"/>
                <a:ea typeface="Arial"/>
                <a:cs typeface="Arial"/>
                <a:sym typeface="Arial"/>
              </a:rPr>
              <a:t>Integrationsmatrix</a:t>
            </a:r>
            <a:endParaRPr sz="4800" dirty="0">
              <a:solidFill>
                <a:srgbClr val="033C5B"/>
              </a:solidFill>
              <a:latin typeface="Arial"/>
              <a:ea typeface="Arial"/>
              <a:cs typeface="Arial"/>
              <a:sym typeface="Arial"/>
            </a:endParaRPr>
          </a:p>
        </p:txBody>
      </p:sp>
      <p:sp>
        <p:nvSpPr>
          <p:cNvPr id="510" name="Google Shape;510;p22"/>
          <p:cNvSpPr/>
          <p:nvPr/>
        </p:nvSpPr>
        <p:spPr>
          <a:xfrm>
            <a:off x="16826047" y="607663"/>
            <a:ext cx="842075" cy="842075"/>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1" name="Google Shape;511;p22"/>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512" name="Google Shape;512;p22"/>
          <p:cNvPicPr preferRelativeResize="0"/>
          <p:nvPr/>
        </p:nvPicPr>
        <p:blipFill rotWithShape="1">
          <a:blip r:embed="rId3">
            <a:alphaModFix/>
          </a:blip>
          <a:srcRect/>
          <a:stretch/>
        </p:blipFill>
        <p:spPr>
          <a:xfrm>
            <a:off x="2890312" y="1786028"/>
            <a:ext cx="10875485" cy="6965797"/>
          </a:xfrm>
          <a:prstGeom prst="rect">
            <a:avLst/>
          </a:prstGeom>
          <a:noFill/>
          <a:ln>
            <a:noFill/>
          </a:ln>
        </p:spPr>
      </p:pic>
      <p:sp>
        <p:nvSpPr>
          <p:cNvPr id="513" name="Google Shape;513;p22"/>
          <p:cNvSpPr txBox="1"/>
          <p:nvPr/>
        </p:nvSpPr>
        <p:spPr>
          <a:xfrm>
            <a:off x="13744188" y="8382493"/>
            <a:ext cx="9144000"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i="1">
                <a:solidFill>
                  <a:schemeClr val="dk1"/>
                </a:solidFill>
                <a:latin typeface="Calibri"/>
                <a:ea typeface="Calibri"/>
                <a:cs typeface="Calibri"/>
                <a:sym typeface="Calibri"/>
              </a:rPr>
              <a:t>Quelle: </a:t>
            </a:r>
            <a:r>
              <a:rPr lang="en-GB" sz="1600" i="1" u="sng">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a:t>
            </a:r>
            <a:r>
              <a:rPr lang="en-GB" sz="1600" i="1">
                <a:solidFill>
                  <a:schemeClr val="dk1"/>
                </a:solidFill>
                <a:latin typeface="Calibri"/>
                <a:ea typeface="Calibri"/>
                <a:cs typeface="Calibri"/>
                <a:sym typeface="Calibri"/>
              </a:rPr>
              <a:t>//fcit.usf.edu/matrix/ </a:t>
            </a:r>
            <a:endParaRPr sz="1600" i="1">
              <a:solidFill>
                <a:schemeClr val="dk1"/>
              </a:solidFill>
              <a:latin typeface="Calibri"/>
              <a:ea typeface="Calibri"/>
              <a:cs typeface="Calibri"/>
              <a:sym typeface="Calibri"/>
            </a:endParaRPr>
          </a:p>
        </p:txBody>
      </p:sp>
      <p:sp>
        <p:nvSpPr>
          <p:cNvPr id="514" name="Google Shape;514;p22"/>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6" name="Google Shape;516;p22"/>
          <p:cNvSpPr txBox="1"/>
          <p:nvPr/>
        </p:nvSpPr>
        <p:spPr>
          <a:xfrm>
            <a:off x="5150666" y="9207911"/>
            <a:ext cx="10227062" cy="759119"/>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GB" sz="1400">
                <a:solidFill>
                  <a:srgbClr val="121212"/>
                </a:solidFill>
                <a:latin typeface="Arial"/>
                <a:ea typeface="Arial"/>
                <a:cs typeface="Arial"/>
                <a:sym typeface="Arial"/>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a:p>
        </p:txBody>
      </p:sp>
      <p:pic>
        <p:nvPicPr>
          <p:cNvPr id="517" name="Google Shape;517;p22"/>
          <p:cNvPicPr preferRelativeResize="0"/>
          <p:nvPr/>
        </p:nvPicPr>
        <p:blipFill rotWithShape="1">
          <a:blip r:embed="rId6">
            <a:alphaModFix/>
          </a:blip>
          <a:srcRect/>
          <a:stretch/>
        </p:blipFill>
        <p:spPr>
          <a:xfrm>
            <a:off x="15697200" y="9183021"/>
            <a:ext cx="1727565" cy="628205"/>
          </a:xfrm>
          <a:prstGeom prst="rect">
            <a:avLst/>
          </a:prstGeom>
          <a:noFill/>
          <a:ln>
            <a:noFill/>
          </a:ln>
        </p:spPr>
      </p:pic>
      <p:pic>
        <p:nvPicPr>
          <p:cNvPr id="2" name="Picture 1" descr="Blue text on a white background&#10;&#10;Description automatically generated">
            <a:extLst>
              <a:ext uri="{FF2B5EF4-FFF2-40B4-BE49-F238E27FC236}">
                <a16:creationId xmlns:a16="http://schemas.microsoft.com/office/drawing/2014/main" id="{A339CA7E-8CAB-7909-FD34-A027CC5A82B2}"/>
              </a:ext>
            </a:extLst>
          </p:cNvPr>
          <p:cNvPicPr>
            <a:picLocks noChangeAspect="1"/>
          </p:cNvPicPr>
          <p:nvPr/>
        </p:nvPicPr>
        <p:blipFill>
          <a:blip r:embed="rId7"/>
          <a:stretch>
            <a:fillRect/>
          </a:stretch>
        </p:blipFill>
        <p:spPr>
          <a:xfrm>
            <a:off x="2890312" y="9306314"/>
            <a:ext cx="2160232" cy="453206"/>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521"/>
        <p:cNvGrpSpPr/>
        <p:nvPr/>
      </p:nvGrpSpPr>
      <p:grpSpPr>
        <a:xfrm>
          <a:off x="0" y="0"/>
          <a:ext cx="0" cy="0"/>
          <a:chOff x="0" y="0"/>
          <a:chExt cx="0" cy="0"/>
        </a:xfrm>
      </p:grpSpPr>
      <p:sp>
        <p:nvSpPr>
          <p:cNvPr id="522" name="Google Shape;522;p23"/>
          <p:cNvSpPr/>
          <p:nvPr/>
        </p:nvSpPr>
        <p:spPr>
          <a:xfrm>
            <a:off x="17044742" y="-150232"/>
            <a:ext cx="1246758" cy="8963824"/>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3" name="Google Shape;523;p23"/>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4" name="Google Shape;524;p23"/>
          <p:cNvSpPr txBox="1"/>
          <p:nvPr/>
        </p:nvSpPr>
        <p:spPr>
          <a:xfrm>
            <a:off x="793856" y="776393"/>
            <a:ext cx="12181388" cy="1625060"/>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None/>
            </a:pPr>
            <a:r>
              <a:rPr lang="en-GB" sz="4800" dirty="0" err="1">
                <a:solidFill>
                  <a:srgbClr val="033C5B"/>
                </a:solidFill>
                <a:latin typeface="Arial"/>
                <a:ea typeface="Arial"/>
                <a:cs typeface="Arial"/>
                <a:sym typeface="Arial"/>
              </a:rPr>
              <a:t>Fallstudien</a:t>
            </a:r>
            <a:r>
              <a:rPr lang="en-GB" sz="4800" dirty="0">
                <a:solidFill>
                  <a:srgbClr val="033C5B"/>
                </a:solidFill>
                <a:latin typeface="Arial"/>
                <a:ea typeface="Arial"/>
                <a:cs typeface="Arial"/>
                <a:sym typeface="Arial"/>
              </a:rPr>
              <a:t> </a:t>
            </a:r>
            <a:r>
              <a:rPr lang="en-GB" sz="4800" dirty="0" err="1">
                <a:solidFill>
                  <a:srgbClr val="033C5B"/>
                </a:solidFill>
                <a:latin typeface="Arial"/>
                <a:ea typeface="Arial"/>
                <a:cs typeface="Arial"/>
                <a:sym typeface="Arial"/>
              </a:rPr>
              <a:t>zur</a:t>
            </a:r>
            <a:r>
              <a:rPr lang="en-GB" sz="4800" dirty="0">
                <a:solidFill>
                  <a:srgbClr val="033C5B"/>
                </a:solidFill>
                <a:latin typeface="Arial"/>
                <a:ea typeface="Arial"/>
                <a:cs typeface="Arial"/>
                <a:sym typeface="Arial"/>
              </a:rPr>
              <a:t> Integration von </a:t>
            </a:r>
            <a:r>
              <a:rPr lang="en-GB" sz="4800" dirty="0" err="1">
                <a:solidFill>
                  <a:srgbClr val="033C5B"/>
                </a:solidFill>
                <a:latin typeface="Arial"/>
                <a:ea typeface="Arial"/>
                <a:cs typeface="Arial"/>
                <a:sym typeface="Arial"/>
              </a:rPr>
              <a:t>Berufsbildungstechnologie</a:t>
            </a:r>
            <a:endParaRPr sz="4800" dirty="0">
              <a:solidFill>
                <a:srgbClr val="033C5B"/>
              </a:solidFill>
              <a:latin typeface="Arial"/>
              <a:ea typeface="Arial"/>
              <a:cs typeface="Arial"/>
              <a:sym typeface="Arial"/>
            </a:endParaRPr>
          </a:p>
        </p:txBody>
      </p:sp>
      <p:sp>
        <p:nvSpPr>
          <p:cNvPr id="525" name="Google Shape;525;p23"/>
          <p:cNvSpPr/>
          <p:nvPr/>
        </p:nvSpPr>
        <p:spPr>
          <a:xfrm>
            <a:off x="16826047" y="607663"/>
            <a:ext cx="842075" cy="842075"/>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6" name="Google Shape;526;p23"/>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527" name="Google Shape;527;p23"/>
          <p:cNvPicPr preferRelativeResize="0"/>
          <p:nvPr/>
        </p:nvPicPr>
        <p:blipFill rotWithShape="1">
          <a:blip r:embed="rId3">
            <a:alphaModFix/>
          </a:blip>
          <a:srcRect/>
          <a:stretch/>
        </p:blipFill>
        <p:spPr>
          <a:xfrm>
            <a:off x="793855" y="2773478"/>
            <a:ext cx="2934109" cy="1390844"/>
          </a:xfrm>
          <a:prstGeom prst="rect">
            <a:avLst/>
          </a:prstGeom>
          <a:noFill/>
          <a:ln>
            <a:noFill/>
          </a:ln>
        </p:spPr>
      </p:pic>
      <p:pic>
        <p:nvPicPr>
          <p:cNvPr id="528" name="Google Shape;528;p23"/>
          <p:cNvPicPr preferRelativeResize="0"/>
          <p:nvPr/>
        </p:nvPicPr>
        <p:blipFill rotWithShape="1">
          <a:blip r:embed="rId4">
            <a:alphaModFix/>
          </a:blip>
          <a:srcRect/>
          <a:stretch/>
        </p:blipFill>
        <p:spPr>
          <a:xfrm>
            <a:off x="6019800" y="2836150"/>
            <a:ext cx="9304872" cy="5505448"/>
          </a:xfrm>
          <a:prstGeom prst="rect">
            <a:avLst/>
          </a:prstGeom>
          <a:noFill/>
          <a:ln>
            <a:noFill/>
          </a:ln>
        </p:spPr>
      </p:pic>
      <p:sp>
        <p:nvSpPr>
          <p:cNvPr id="529" name="Google Shape;529;p23"/>
          <p:cNvSpPr txBox="1"/>
          <p:nvPr/>
        </p:nvSpPr>
        <p:spPr>
          <a:xfrm>
            <a:off x="823527" y="4331680"/>
            <a:ext cx="4358073"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Calibri"/>
                <a:ea typeface="Calibri"/>
                <a:cs typeface="Calibri"/>
                <a:sym typeface="Calibri"/>
              </a:rPr>
              <a:t>Mehr Informationen hier: </a:t>
            </a:r>
            <a:r>
              <a:rPr lang="en-GB" sz="1800" u="sng">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https:</a:t>
            </a:r>
            <a:r>
              <a:rPr lang="en-GB" sz="1800">
                <a:solidFill>
                  <a:schemeClr val="dk1"/>
                </a:solidFill>
                <a:latin typeface="Calibri"/>
                <a:ea typeface="Calibri"/>
                <a:cs typeface="Calibri"/>
                <a:sym typeface="Calibri"/>
              </a:rPr>
              <a:t>//mimbus.com/en/our-solutions/ </a:t>
            </a:r>
            <a:endParaRPr sz="1800">
              <a:solidFill>
                <a:schemeClr val="dk1"/>
              </a:solidFill>
              <a:latin typeface="Calibri"/>
              <a:ea typeface="Calibri"/>
              <a:cs typeface="Calibri"/>
              <a:sym typeface="Calibri"/>
            </a:endParaRPr>
          </a:p>
        </p:txBody>
      </p:sp>
      <p:sp>
        <p:nvSpPr>
          <p:cNvPr id="530" name="Google Shape;530;p23"/>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2" name="Google Shape;532;p23"/>
          <p:cNvSpPr txBox="1"/>
          <p:nvPr/>
        </p:nvSpPr>
        <p:spPr>
          <a:xfrm>
            <a:off x="5150666" y="9207911"/>
            <a:ext cx="10227062" cy="759119"/>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GB" sz="1400">
                <a:solidFill>
                  <a:srgbClr val="121212"/>
                </a:solidFill>
                <a:latin typeface="Arial"/>
                <a:ea typeface="Arial"/>
                <a:cs typeface="Arial"/>
                <a:sym typeface="Arial"/>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a:p>
        </p:txBody>
      </p:sp>
      <p:pic>
        <p:nvPicPr>
          <p:cNvPr id="533" name="Google Shape;533;p23"/>
          <p:cNvPicPr preferRelativeResize="0"/>
          <p:nvPr/>
        </p:nvPicPr>
        <p:blipFill rotWithShape="1">
          <a:blip r:embed="rId7">
            <a:alphaModFix/>
          </a:blip>
          <a:srcRect/>
          <a:stretch/>
        </p:blipFill>
        <p:spPr>
          <a:xfrm>
            <a:off x="15697200" y="9183021"/>
            <a:ext cx="1727565" cy="628205"/>
          </a:xfrm>
          <a:prstGeom prst="rect">
            <a:avLst/>
          </a:prstGeom>
          <a:noFill/>
          <a:ln>
            <a:noFill/>
          </a:ln>
        </p:spPr>
      </p:pic>
      <p:pic>
        <p:nvPicPr>
          <p:cNvPr id="2" name="Picture 1" descr="Blue text on a white background&#10;&#10;Description automatically generated">
            <a:extLst>
              <a:ext uri="{FF2B5EF4-FFF2-40B4-BE49-F238E27FC236}">
                <a16:creationId xmlns:a16="http://schemas.microsoft.com/office/drawing/2014/main" id="{981AD813-3254-6CE8-F145-04D7E7716766}"/>
              </a:ext>
            </a:extLst>
          </p:cNvPr>
          <p:cNvPicPr>
            <a:picLocks noChangeAspect="1"/>
          </p:cNvPicPr>
          <p:nvPr/>
        </p:nvPicPr>
        <p:blipFill>
          <a:blip r:embed="rId8"/>
          <a:stretch>
            <a:fillRect/>
          </a:stretch>
        </p:blipFill>
        <p:spPr>
          <a:xfrm>
            <a:off x="2890312" y="9306314"/>
            <a:ext cx="2160232" cy="453206"/>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537"/>
        <p:cNvGrpSpPr/>
        <p:nvPr/>
      </p:nvGrpSpPr>
      <p:grpSpPr>
        <a:xfrm>
          <a:off x="0" y="0"/>
          <a:ext cx="0" cy="0"/>
          <a:chOff x="0" y="0"/>
          <a:chExt cx="0" cy="0"/>
        </a:xfrm>
      </p:grpSpPr>
      <p:sp>
        <p:nvSpPr>
          <p:cNvPr id="538" name="Google Shape;538;p24"/>
          <p:cNvSpPr/>
          <p:nvPr/>
        </p:nvSpPr>
        <p:spPr>
          <a:xfrm>
            <a:off x="17044742" y="-150232"/>
            <a:ext cx="1246758" cy="8963824"/>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9" name="Google Shape;539;p24"/>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0" name="Google Shape;540;p24"/>
          <p:cNvSpPr txBox="1"/>
          <p:nvPr/>
        </p:nvSpPr>
        <p:spPr>
          <a:xfrm>
            <a:off x="793856" y="776393"/>
            <a:ext cx="12181388" cy="1625060"/>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None/>
            </a:pPr>
            <a:r>
              <a:rPr lang="en-GB" sz="4800" dirty="0" err="1">
                <a:solidFill>
                  <a:srgbClr val="033C5B"/>
                </a:solidFill>
                <a:latin typeface="Arial"/>
                <a:ea typeface="Arial"/>
                <a:cs typeface="Arial"/>
                <a:sym typeface="Arial"/>
              </a:rPr>
              <a:t>Fallstudien</a:t>
            </a:r>
            <a:r>
              <a:rPr lang="en-GB" sz="4800" dirty="0">
                <a:solidFill>
                  <a:srgbClr val="033C5B"/>
                </a:solidFill>
                <a:latin typeface="Arial"/>
                <a:ea typeface="Arial"/>
                <a:cs typeface="Arial"/>
                <a:sym typeface="Arial"/>
              </a:rPr>
              <a:t> </a:t>
            </a:r>
            <a:r>
              <a:rPr lang="en-GB" sz="4800" dirty="0" err="1">
                <a:solidFill>
                  <a:srgbClr val="033C5B"/>
                </a:solidFill>
                <a:latin typeface="Arial"/>
                <a:ea typeface="Arial"/>
                <a:cs typeface="Arial"/>
                <a:sym typeface="Arial"/>
              </a:rPr>
              <a:t>zur</a:t>
            </a:r>
            <a:r>
              <a:rPr lang="en-GB" sz="4800" dirty="0">
                <a:solidFill>
                  <a:srgbClr val="033C5B"/>
                </a:solidFill>
                <a:latin typeface="Arial"/>
                <a:ea typeface="Arial"/>
                <a:cs typeface="Arial"/>
                <a:sym typeface="Arial"/>
              </a:rPr>
              <a:t> Integration von </a:t>
            </a:r>
            <a:r>
              <a:rPr lang="en-GB" sz="4800" dirty="0" err="1">
                <a:solidFill>
                  <a:srgbClr val="033C5B"/>
                </a:solidFill>
                <a:latin typeface="Arial"/>
                <a:ea typeface="Arial"/>
                <a:cs typeface="Arial"/>
                <a:sym typeface="Arial"/>
              </a:rPr>
              <a:t>Berufsbildungstechnologie</a:t>
            </a:r>
            <a:endParaRPr sz="4800" dirty="0">
              <a:solidFill>
                <a:srgbClr val="033C5B"/>
              </a:solidFill>
              <a:latin typeface="Arial"/>
              <a:ea typeface="Arial"/>
              <a:cs typeface="Arial"/>
              <a:sym typeface="Arial"/>
            </a:endParaRPr>
          </a:p>
        </p:txBody>
      </p:sp>
      <p:sp>
        <p:nvSpPr>
          <p:cNvPr id="541" name="Google Shape;541;p24"/>
          <p:cNvSpPr/>
          <p:nvPr/>
        </p:nvSpPr>
        <p:spPr>
          <a:xfrm>
            <a:off x="16826047" y="607663"/>
            <a:ext cx="842075" cy="842075"/>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2" name="Google Shape;542;p24"/>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3" name="Google Shape;543;p24"/>
          <p:cNvSpPr txBox="1"/>
          <p:nvPr/>
        </p:nvSpPr>
        <p:spPr>
          <a:xfrm>
            <a:off x="823527" y="4331680"/>
            <a:ext cx="435807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Calibri"/>
                <a:ea typeface="Calibri"/>
                <a:cs typeface="Calibri"/>
                <a:sym typeface="Calibri"/>
              </a:rPr>
              <a:t>Mehr Informationen hier: </a:t>
            </a:r>
            <a:r>
              <a:rPr lang="en-GB" sz="1800" u="sng">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a:t>
            </a:r>
            <a:r>
              <a:rPr lang="en-GB" sz="1800">
                <a:solidFill>
                  <a:schemeClr val="dk1"/>
                </a:solidFill>
                <a:latin typeface="Calibri"/>
                <a:ea typeface="Calibri"/>
                <a:cs typeface="Calibri"/>
                <a:sym typeface="Calibri"/>
              </a:rPr>
              <a:t>//tvet-academy.de/ </a:t>
            </a:r>
            <a:endParaRPr sz="1800">
              <a:solidFill>
                <a:schemeClr val="dk1"/>
              </a:solidFill>
              <a:latin typeface="Calibri"/>
              <a:ea typeface="Calibri"/>
              <a:cs typeface="Calibri"/>
              <a:sym typeface="Calibri"/>
            </a:endParaRPr>
          </a:p>
        </p:txBody>
      </p:sp>
      <p:pic>
        <p:nvPicPr>
          <p:cNvPr id="544" name="Google Shape;544;p24"/>
          <p:cNvPicPr preferRelativeResize="0"/>
          <p:nvPr/>
        </p:nvPicPr>
        <p:blipFill rotWithShape="1">
          <a:blip r:embed="rId4">
            <a:alphaModFix/>
          </a:blip>
          <a:srcRect t="11209"/>
          <a:stretch/>
        </p:blipFill>
        <p:spPr>
          <a:xfrm>
            <a:off x="914400" y="2721311"/>
            <a:ext cx="2591162" cy="998094"/>
          </a:xfrm>
          <a:prstGeom prst="rect">
            <a:avLst/>
          </a:prstGeom>
          <a:noFill/>
          <a:ln>
            <a:noFill/>
          </a:ln>
        </p:spPr>
      </p:pic>
      <p:pic>
        <p:nvPicPr>
          <p:cNvPr id="545" name="Google Shape;545;p24"/>
          <p:cNvPicPr preferRelativeResize="0"/>
          <p:nvPr/>
        </p:nvPicPr>
        <p:blipFill rotWithShape="1">
          <a:blip r:embed="rId5">
            <a:alphaModFix/>
          </a:blip>
          <a:srcRect/>
          <a:stretch/>
        </p:blipFill>
        <p:spPr>
          <a:xfrm>
            <a:off x="6226659" y="2954531"/>
            <a:ext cx="9716157" cy="5175993"/>
          </a:xfrm>
          <a:prstGeom prst="rect">
            <a:avLst/>
          </a:prstGeom>
          <a:noFill/>
          <a:ln>
            <a:noFill/>
          </a:ln>
        </p:spPr>
      </p:pic>
      <p:sp>
        <p:nvSpPr>
          <p:cNvPr id="546" name="Google Shape;546;p24"/>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8" name="Google Shape;548;p24"/>
          <p:cNvSpPr txBox="1"/>
          <p:nvPr/>
        </p:nvSpPr>
        <p:spPr>
          <a:xfrm>
            <a:off x="5150666" y="9207911"/>
            <a:ext cx="10227062" cy="759119"/>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GB" sz="1400">
                <a:solidFill>
                  <a:srgbClr val="121212"/>
                </a:solidFill>
                <a:latin typeface="Arial"/>
                <a:ea typeface="Arial"/>
                <a:cs typeface="Arial"/>
                <a:sym typeface="Arial"/>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a:p>
        </p:txBody>
      </p:sp>
      <p:pic>
        <p:nvPicPr>
          <p:cNvPr id="549" name="Google Shape;549;p24"/>
          <p:cNvPicPr preferRelativeResize="0"/>
          <p:nvPr/>
        </p:nvPicPr>
        <p:blipFill rotWithShape="1">
          <a:blip r:embed="rId7">
            <a:alphaModFix/>
          </a:blip>
          <a:srcRect/>
          <a:stretch/>
        </p:blipFill>
        <p:spPr>
          <a:xfrm>
            <a:off x="15697200" y="9183021"/>
            <a:ext cx="1727565" cy="628205"/>
          </a:xfrm>
          <a:prstGeom prst="rect">
            <a:avLst/>
          </a:prstGeom>
          <a:noFill/>
          <a:ln>
            <a:noFill/>
          </a:ln>
        </p:spPr>
      </p:pic>
      <p:pic>
        <p:nvPicPr>
          <p:cNvPr id="2" name="Picture 1" descr="Blue text on a white background&#10;&#10;Description automatically generated">
            <a:extLst>
              <a:ext uri="{FF2B5EF4-FFF2-40B4-BE49-F238E27FC236}">
                <a16:creationId xmlns:a16="http://schemas.microsoft.com/office/drawing/2014/main" id="{99D31B92-0C7C-4AC6-E9DF-9F64EFB963F9}"/>
              </a:ext>
            </a:extLst>
          </p:cNvPr>
          <p:cNvPicPr>
            <a:picLocks noChangeAspect="1"/>
          </p:cNvPicPr>
          <p:nvPr/>
        </p:nvPicPr>
        <p:blipFill>
          <a:blip r:embed="rId8"/>
          <a:stretch>
            <a:fillRect/>
          </a:stretch>
        </p:blipFill>
        <p:spPr>
          <a:xfrm>
            <a:off x="2890312" y="9306314"/>
            <a:ext cx="2160232" cy="453206"/>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553"/>
        <p:cNvGrpSpPr/>
        <p:nvPr/>
      </p:nvGrpSpPr>
      <p:grpSpPr>
        <a:xfrm>
          <a:off x="0" y="0"/>
          <a:ext cx="0" cy="0"/>
          <a:chOff x="0" y="0"/>
          <a:chExt cx="0" cy="0"/>
        </a:xfrm>
      </p:grpSpPr>
      <p:sp>
        <p:nvSpPr>
          <p:cNvPr id="554" name="Google Shape;554;p25"/>
          <p:cNvSpPr/>
          <p:nvPr/>
        </p:nvSpPr>
        <p:spPr>
          <a:xfrm>
            <a:off x="17044742" y="-150232"/>
            <a:ext cx="1246758" cy="8963824"/>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5" name="Google Shape;555;p25"/>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6" name="Google Shape;556;p25"/>
          <p:cNvSpPr txBox="1"/>
          <p:nvPr/>
        </p:nvSpPr>
        <p:spPr>
          <a:xfrm>
            <a:off x="793856" y="776393"/>
            <a:ext cx="12181388" cy="1184812"/>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None/>
            </a:pPr>
            <a:r>
              <a:rPr lang="en-GB" sz="6999" b="1" dirty="0" err="1">
                <a:solidFill>
                  <a:srgbClr val="033C5B"/>
                </a:solidFill>
                <a:latin typeface="Arial"/>
                <a:ea typeface="Arial"/>
                <a:cs typeface="Arial"/>
                <a:sym typeface="Arial"/>
              </a:rPr>
              <a:t>Herausforderungen</a:t>
            </a:r>
            <a:endParaRPr sz="6999" b="1" dirty="0">
              <a:solidFill>
                <a:srgbClr val="033C5B"/>
              </a:solidFill>
              <a:latin typeface="Arial"/>
              <a:ea typeface="Arial"/>
              <a:cs typeface="Arial"/>
              <a:sym typeface="Arial"/>
            </a:endParaRPr>
          </a:p>
        </p:txBody>
      </p:sp>
      <p:sp>
        <p:nvSpPr>
          <p:cNvPr id="557" name="Google Shape;557;p25"/>
          <p:cNvSpPr/>
          <p:nvPr/>
        </p:nvSpPr>
        <p:spPr>
          <a:xfrm>
            <a:off x="16826047" y="607663"/>
            <a:ext cx="842075" cy="842075"/>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8" name="Google Shape;558;p25"/>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9" name="Google Shape;559;p25"/>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1" name="Google Shape;561;p25"/>
          <p:cNvSpPr txBox="1"/>
          <p:nvPr/>
        </p:nvSpPr>
        <p:spPr>
          <a:xfrm>
            <a:off x="5150666" y="9207911"/>
            <a:ext cx="10227062" cy="759119"/>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GB" sz="1400">
                <a:solidFill>
                  <a:srgbClr val="121212"/>
                </a:solidFill>
                <a:latin typeface="Arial"/>
                <a:ea typeface="Arial"/>
                <a:cs typeface="Arial"/>
                <a:sym typeface="Arial"/>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a:p>
        </p:txBody>
      </p:sp>
      <p:pic>
        <p:nvPicPr>
          <p:cNvPr id="562" name="Google Shape;562;p25"/>
          <p:cNvPicPr preferRelativeResize="0"/>
          <p:nvPr/>
        </p:nvPicPr>
        <p:blipFill rotWithShape="1">
          <a:blip r:embed="rId4">
            <a:alphaModFix/>
          </a:blip>
          <a:srcRect/>
          <a:stretch/>
        </p:blipFill>
        <p:spPr>
          <a:xfrm>
            <a:off x="15697200" y="9183021"/>
            <a:ext cx="1727565" cy="628205"/>
          </a:xfrm>
          <a:prstGeom prst="rect">
            <a:avLst/>
          </a:prstGeom>
          <a:noFill/>
          <a:ln>
            <a:noFill/>
          </a:ln>
        </p:spPr>
      </p:pic>
      <p:grpSp>
        <p:nvGrpSpPr>
          <p:cNvPr id="563" name="Google Shape;563;p25"/>
          <p:cNvGrpSpPr/>
          <p:nvPr/>
        </p:nvGrpSpPr>
        <p:grpSpPr>
          <a:xfrm>
            <a:off x="812621" y="1789292"/>
            <a:ext cx="14808380" cy="4171474"/>
            <a:chOff x="0" y="3264"/>
            <a:chExt cx="14808380" cy="4171474"/>
          </a:xfrm>
        </p:grpSpPr>
        <p:sp>
          <p:nvSpPr>
            <p:cNvPr id="564" name="Google Shape;564;p25"/>
            <p:cNvSpPr/>
            <p:nvPr/>
          </p:nvSpPr>
          <p:spPr>
            <a:xfrm>
              <a:off x="0" y="3264"/>
              <a:ext cx="14808380" cy="695245"/>
            </a:xfrm>
            <a:prstGeom prst="roundRect">
              <a:avLst>
                <a:gd name="adj" fmla="val 10000"/>
              </a:avLst>
            </a:prstGeom>
            <a:solidFill>
              <a:srgbClr val="FBDC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25"/>
            <p:cNvSpPr/>
            <p:nvPr/>
          </p:nvSpPr>
          <p:spPr>
            <a:xfrm>
              <a:off x="210311" y="159694"/>
              <a:ext cx="382385" cy="382385"/>
            </a:xfrm>
            <a:prstGeom prst="rect">
              <a:avLst/>
            </a:prstGeom>
            <a:blipFill rotWithShape="1">
              <a:blip r:embed="rId5">
                <a:alphaModFix/>
              </a:blip>
              <a:stretch>
                <a:fillRect/>
              </a:stretch>
            </a:blip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25"/>
            <p:cNvSpPr/>
            <p:nvPr/>
          </p:nvSpPr>
          <p:spPr>
            <a:xfrm>
              <a:off x="803008" y="3264"/>
              <a:ext cx="14005371" cy="69524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25"/>
            <p:cNvSpPr txBox="1"/>
            <p:nvPr/>
          </p:nvSpPr>
          <p:spPr>
            <a:xfrm>
              <a:off x="803008" y="3264"/>
              <a:ext cx="14005371" cy="695245"/>
            </a:xfrm>
            <a:prstGeom prst="rect">
              <a:avLst/>
            </a:prstGeom>
            <a:noFill/>
            <a:ln>
              <a:noFill/>
            </a:ln>
          </p:spPr>
          <p:txBody>
            <a:bodyPr spcFirstLastPara="1" wrap="square" lIns="73575" tIns="73575" rIns="73575" bIns="73575" anchor="ctr" anchorCtr="0">
              <a:noAutofit/>
            </a:bodyPr>
            <a:lstStyle/>
            <a:p>
              <a:pPr marL="0" marR="0" lvl="0" indent="0" algn="l" rtl="0">
                <a:lnSpc>
                  <a:spcPct val="100000"/>
                </a:lnSpc>
                <a:spcBef>
                  <a:spcPts val="0"/>
                </a:spcBef>
                <a:spcAft>
                  <a:spcPts val="0"/>
                </a:spcAft>
                <a:buClr>
                  <a:schemeClr val="dk1"/>
                </a:buClr>
                <a:buSzPts val="2400"/>
                <a:buFont typeface="Calibri"/>
                <a:buNone/>
              </a:pPr>
              <a:r>
                <a:rPr lang="en-GB" sz="2400" b="1">
                  <a:solidFill>
                    <a:schemeClr val="dk1"/>
                  </a:solidFill>
                  <a:latin typeface="Calibri"/>
                  <a:ea typeface="Calibri"/>
                  <a:cs typeface="Calibri"/>
                  <a:sym typeface="Calibri"/>
                </a:rPr>
                <a:t>Begrenzte Ressourcen</a:t>
              </a:r>
              <a:r>
                <a:rPr lang="en-GB" sz="2400">
                  <a:solidFill>
                    <a:schemeClr val="dk1"/>
                  </a:solidFill>
                  <a:latin typeface="Calibri"/>
                  <a:ea typeface="Calibri"/>
                  <a:cs typeface="Calibri"/>
                  <a:sym typeface="Calibri"/>
                </a:rPr>
                <a:t>: Begrenzte Budgets und Ressourcen für neue Technologien.</a:t>
              </a:r>
              <a:endParaRPr sz="2400">
                <a:solidFill>
                  <a:schemeClr val="dk1"/>
                </a:solidFill>
                <a:latin typeface="Calibri"/>
                <a:ea typeface="Calibri"/>
                <a:cs typeface="Calibri"/>
                <a:sym typeface="Calibri"/>
              </a:endParaRPr>
            </a:p>
          </p:txBody>
        </p:sp>
        <p:sp>
          <p:nvSpPr>
            <p:cNvPr id="568" name="Google Shape;568;p25"/>
            <p:cNvSpPr/>
            <p:nvPr/>
          </p:nvSpPr>
          <p:spPr>
            <a:xfrm>
              <a:off x="0" y="872321"/>
              <a:ext cx="14808380" cy="695245"/>
            </a:xfrm>
            <a:prstGeom prst="roundRect">
              <a:avLst>
                <a:gd name="adj" fmla="val 10000"/>
              </a:avLst>
            </a:prstGeom>
            <a:solidFill>
              <a:srgbClr val="FBDC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25"/>
            <p:cNvSpPr/>
            <p:nvPr/>
          </p:nvSpPr>
          <p:spPr>
            <a:xfrm>
              <a:off x="210311" y="1028751"/>
              <a:ext cx="382385" cy="382385"/>
            </a:xfrm>
            <a:prstGeom prst="rect">
              <a:avLst/>
            </a:prstGeom>
            <a:blipFill rotWithShape="1">
              <a:blip r:embed="rId6">
                <a:alphaModFix/>
              </a:blip>
              <a:stretch>
                <a:fillRect/>
              </a:stretch>
            </a:blip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25"/>
            <p:cNvSpPr/>
            <p:nvPr/>
          </p:nvSpPr>
          <p:spPr>
            <a:xfrm>
              <a:off x="803008" y="872321"/>
              <a:ext cx="14005371" cy="69524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25"/>
            <p:cNvSpPr txBox="1"/>
            <p:nvPr/>
          </p:nvSpPr>
          <p:spPr>
            <a:xfrm>
              <a:off x="803008" y="872321"/>
              <a:ext cx="14005371" cy="695245"/>
            </a:xfrm>
            <a:prstGeom prst="rect">
              <a:avLst/>
            </a:prstGeom>
            <a:noFill/>
            <a:ln>
              <a:noFill/>
            </a:ln>
          </p:spPr>
          <p:txBody>
            <a:bodyPr spcFirstLastPara="1" wrap="square" lIns="73575" tIns="73575" rIns="73575" bIns="73575" anchor="ctr" anchorCtr="0">
              <a:noAutofit/>
            </a:bodyPr>
            <a:lstStyle/>
            <a:p>
              <a:pPr marL="0" marR="0" lvl="0" indent="0" algn="l" rtl="0">
                <a:lnSpc>
                  <a:spcPct val="100000"/>
                </a:lnSpc>
                <a:spcBef>
                  <a:spcPts val="0"/>
                </a:spcBef>
                <a:spcAft>
                  <a:spcPts val="0"/>
                </a:spcAft>
                <a:buClr>
                  <a:schemeClr val="dk1"/>
                </a:buClr>
                <a:buSzPts val="2400"/>
                <a:buFont typeface="Calibri"/>
                <a:buNone/>
              </a:pPr>
              <a:r>
                <a:rPr lang="en-GB" sz="2400" b="1">
                  <a:solidFill>
                    <a:schemeClr val="dk1"/>
                  </a:solidFill>
                  <a:latin typeface="Calibri"/>
                  <a:ea typeface="Calibri"/>
                  <a:cs typeface="Calibri"/>
                  <a:sym typeface="Calibri"/>
                </a:rPr>
                <a:t>Widerstände gegen Veränderungen</a:t>
              </a:r>
              <a:r>
                <a:rPr lang="en-GB" sz="2400">
                  <a:solidFill>
                    <a:schemeClr val="dk1"/>
                  </a:solidFill>
                  <a:latin typeface="Calibri"/>
                  <a:ea typeface="Calibri"/>
                  <a:cs typeface="Calibri"/>
                  <a:sym typeface="Calibri"/>
                </a:rPr>
                <a:t>: Einige Pädagogen und Einrichtungen zögern, neue Technologien zu übernehmen.</a:t>
              </a:r>
              <a:endParaRPr sz="2400">
                <a:solidFill>
                  <a:schemeClr val="dk1"/>
                </a:solidFill>
                <a:latin typeface="Calibri"/>
                <a:ea typeface="Calibri"/>
                <a:cs typeface="Calibri"/>
                <a:sym typeface="Calibri"/>
              </a:endParaRPr>
            </a:p>
          </p:txBody>
        </p:sp>
        <p:sp>
          <p:nvSpPr>
            <p:cNvPr id="572" name="Google Shape;572;p25"/>
            <p:cNvSpPr/>
            <p:nvPr/>
          </p:nvSpPr>
          <p:spPr>
            <a:xfrm>
              <a:off x="0" y="1741378"/>
              <a:ext cx="14808380" cy="695245"/>
            </a:xfrm>
            <a:prstGeom prst="roundRect">
              <a:avLst>
                <a:gd name="adj" fmla="val 10000"/>
              </a:avLst>
            </a:prstGeom>
            <a:solidFill>
              <a:srgbClr val="FBDC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25"/>
            <p:cNvSpPr/>
            <p:nvPr/>
          </p:nvSpPr>
          <p:spPr>
            <a:xfrm>
              <a:off x="210311" y="1897808"/>
              <a:ext cx="382385" cy="382385"/>
            </a:xfrm>
            <a:prstGeom prst="rect">
              <a:avLst/>
            </a:prstGeom>
            <a:blipFill rotWithShape="1">
              <a:blip r:embed="rId7">
                <a:alphaModFix/>
              </a:blip>
              <a:stretch>
                <a:fillRect/>
              </a:stretch>
            </a:blip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25"/>
            <p:cNvSpPr/>
            <p:nvPr/>
          </p:nvSpPr>
          <p:spPr>
            <a:xfrm>
              <a:off x="803008" y="1741378"/>
              <a:ext cx="14005371" cy="69524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25"/>
            <p:cNvSpPr txBox="1"/>
            <p:nvPr/>
          </p:nvSpPr>
          <p:spPr>
            <a:xfrm>
              <a:off x="803008" y="1741378"/>
              <a:ext cx="14005371" cy="695245"/>
            </a:xfrm>
            <a:prstGeom prst="rect">
              <a:avLst/>
            </a:prstGeom>
            <a:noFill/>
            <a:ln>
              <a:noFill/>
            </a:ln>
          </p:spPr>
          <p:txBody>
            <a:bodyPr spcFirstLastPara="1" wrap="square" lIns="73575" tIns="73575" rIns="73575" bIns="73575" anchor="ctr" anchorCtr="0">
              <a:noAutofit/>
            </a:bodyPr>
            <a:lstStyle/>
            <a:p>
              <a:pPr marL="0" marR="0" lvl="0" indent="0" algn="l" rtl="0">
                <a:lnSpc>
                  <a:spcPct val="100000"/>
                </a:lnSpc>
                <a:spcBef>
                  <a:spcPts val="0"/>
                </a:spcBef>
                <a:spcAft>
                  <a:spcPts val="0"/>
                </a:spcAft>
                <a:buClr>
                  <a:schemeClr val="dk1"/>
                </a:buClr>
                <a:buSzPts val="2400"/>
                <a:buFont typeface="Calibri"/>
                <a:buNone/>
              </a:pPr>
              <a:r>
                <a:rPr lang="en-GB" sz="2400" b="1">
                  <a:solidFill>
                    <a:schemeClr val="dk1"/>
                  </a:solidFill>
                  <a:latin typeface="Calibri"/>
                  <a:ea typeface="Calibri"/>
                  <a:cs typeface="Calibri"/>
                  <a:sym typeface="Calibri"/>
                </a:rPr>
                <a:t>Qualifikationsdefizite</a:t>
              </a:r>
              <a:r>
                <a:rPr lang="en-GB" sz="2400">
                  <a:solidFill>
                    <a:schemeClr val="dk1"/>
                  </a:solidFill>
                  <a:latin typeface="Calibri"/>
                  <a:ea typeface="Calibri"/>
                  <a:cs typeface="Calibri"/>
                  <a:sym typeface="Calibri"/>
                </a:rPr>
                <a:t>: Schulungsbedarf für die effektive Nutzung fortgeschrittener Technologien.</a:t>
              </a:r>
              <a:endParaRPr sz="2400">
                <a:solidFill>
                  <a:schemeClr val="dk1"/>
                </a:solidFill>
                <a:latin typeface="Calibri"/>
                <a:ea typeface="Calibri"/>
                <a:cs typeface="Calibri"/>
                <a:sym typeface="Calibri"/>
              </a:endParaRPr>
            </a:p>
          </p:txBody>
        </p:sp>
        <p:sp>
          <p:nvSpPr>
            <p:cNvPr id="576" name="Google Shape;576;p25"/>
            <p:cNvSpPr/>
            <p:nvPr/>
          </p:nvSpPr>
          <p:spPr>
            <a:xfrm>
              <a:off x="0" y="2610435"/>
              <a:ext cx="14808380" cy="695245"/>
            </a:xfrm>
            <a:prstGeom prst="roundRect">
              <a:avLst>
                <a:gd name="adj" fmla="val 10000"/>
              </a:avLst>
            </a:prstGeom>
            <a:solidFill>
              <a:srgbClr val="FBDC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25"/>
            <p:cNvSpPr/>
            <p:nvPr/>
          </p:nvSpPr>
          <p:spPr>
            <a:xfrm>
              <a:off x="210311" y="2766866"/>
              <a:ext cx="382385" cy="382385"/>
            </a:xfrm>
            <a:prstGeom prst="rect">
              <a:avLst/>
            </a:prstGeom>
            <a:blipFill rotWithShape="1">
              <a:blip r:embed="rId8">
                <a:alphaModFix/>
              </a:blip>
              <a:stretch>
                <a:fillRect/>
              </a:stretch>
            </a:blip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25"/>
            <p:cNvSpPr/>
            <p:nvPr/>
          </p:nvSpPr>
          <p:spPr>
            <a:xfrm>
              <a:off x="803008" y="2610435"/>
              <a:ext cx="14005371" cy="69524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25"/>
            <p:cNvSpPr txBox="1"/>
            <p:nvPr/>
          </p:nvSpPr>
          <p:spPr>
            <a:xfrm>
              <a:off x="803008" y="2610435"/>
              <a:ext cx="14005371" cy="695245"/>
            </a:xfrm>
            <a:prstGeom prst="rect">
              <a:avLst/>
            </a:prstGeom>
            <a:noFill/>
            <a:ln>
              <a:noFill/>
            </a:ln>
          </p:spPr>
          <p:txBody>
            <a:bodyPr spcFirstLastPara="1" wrap="square" lIns="73575" tIns="73575" rIns="73575" bIns="73575" anchor="ctr" anchorCtr="0">
              <a:noAutofit/>
            </a:bodyPr>
            <a:lstStyle/>
            <a:p>
              <a:pPr marL="0" marR="0" lvl="0" indent="0" algn="l" rtl="0">
                <a:lnSpc>
                  <a:spcPct val="100000"/>
                </a:lnSpc>
                <a:spcBef>
                  <a:spcPts val="0"/>
                </a:spcBef>
                <a:spcAft>
                  <a:spcPts val="0"/>
                </a:spcAft>
                <a:buClr>
                  <a:schemeClr val="dk1"/>
                </a:buClr>
                <a:buSzPts val="2400"/>
                <a:buFont typeface="Calibri"/>
                <a:buNone/>
              </a:pPr>
              <a:r>
                <a:rPr lang="en-GB" sz="2400" b="1">
                  <a:solidFill>
                    <a:schemeClr val="dk1"/>
                  </a:solidFill>
                  <a:latin typeface="Calibri"/>
                  <a:ea typeface="Calibri"/>
                  <a:cs typeface="Calibri"/>
                  <a:sym typeface="Calibri"/>
                </a:rPr>
                <a:t>Gleichheit und Zugang</a:t>
              </a:r>
              <a:r>
                <a:rPr lang="en-GB" sz="2400">
                  <a:solidFill>
                    <a:schemeClr val="dk1"/>
                  </a:solidFill>
                  <a:latin typeface="Calibri"/>
                  <a:ea typeface="Calibri"/>
                  <a:cs typeface="Calibri"/>
                  <a:sym typeface="Calibri"/>
                </a:rPr>
                <a:t>: Die digitale Kluft kann einen gleichberechtigten Zugang zu technologischen Ressourcen verhindern.</a:t>
              </a:r>
              <a:endParaRPr sz="2400">
                <a:solidFill>
                  <a:schemeClr val="dk1"/>
                </a:solidFill>
                <a:latin typeface="Calibri"/>
                <a:ea typeface="Calibri"/>
                <a:cs typeface="Calibri"/>
                <a:sym typeface="Calibri"/>
              </a:endParaRPr>
            </a:p>
          </p:txBody>
        </p:sp>
        <p:sp>
          <p:nvSpPr>
            <p:cNvPr id="580" name="Google Shape;580;p25"/>
            <p:cNvSpPr/>
            <p:nvPr/>
          </p:nvSpPr>
          <p:spPr>
            <a:xfrm>
              <a:off x="0" y="3479493"/>
              <a:ext cx="14808380" cy="695245"/>
            </a:xfrm>
            <a:prstGeom prst="roundRect">
              <a:avLst>
                <a:gd name="adj" fmla="val 10000"/>
              </a:avLst>
            </a:prstGeom>
            <a:solidFill>
              <a:srgbClr val="FBDC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25"/>
            <p:cNvSpPr/>
            <p:nvPr/>
          </p:nvSpPr>
          <p:spPr>
            <a:xfrm>
              <a:off x="210311" y="3635923"/>
              <a:ext cx="382385" cy="382385"/>
            </a:xfrm>
            <a:prstGeom prst="rect">
              <a:avLst/>
            </a:prstGeom>
            <a:blipFill rotWithShape="1">
              <a:blip r:embed="rId9">
                <a:alphaModFix/>
              </a:blip>
              <a:stretch>
                <a:fillRect/>
              </a:stretch>
            </a:blip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25"/>
            <p:cNvSpPr/>
            <p:nvPr/>
          </p:nvSpPr>
          <p:spPr>
            <a:xfrm>
              <a:off x="803008" y="3479493"/>
              <a:ext cx="14005371" cy="69524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25"/>
            <p:cNvSpPr txBox="1"/>
            <p:nvPr/>
          </p:nvSpPr>
          <p:spPr>
            <a:xfrm>
              <a:off x="803008" y="3479493"/>
              <a:ext cx="14005371" cy="695245"/>
            </a:xfrm>
            <a:prstGeom prst="rect">
              <a:avLst/>
            </a:prstGeom>
            <a:noFill/>
            <a:ln>
              <a:noFill/>
            </a:ln>
          </p:spPr>
          <p:txBody>
            <a:bodyPr spcFirstLastPara="1" wrap="square" lIns="73575" tIns="73575" rIns="73575" bIns="73575" anchor="ctr" anchorCtr="0">
              <a:noAutofit/>
            </a:bodyPr>
            <a:lstStyle/>
            <a:p>
              <a:pPr marL="0" marR="0" lvl="0" indent="0" algn="l" rtl="0">
                <a:lnSpc>
                  <a:spcPct val="100000"/>
                </a:lnSpc>
                <a:spcBef>
                  <a:spcPts val="0"/>
                </a:spcBef>
                <a:spcAft>
                  <a:spcPts val="0"/>
                </a:spcAft>
                <a:buClr>
                  <a:schemeClr val="dk1"/>
                </a:buClr>
                <a:buSzPts val="2400"/>
                <a:buFont typeface="Calibri"/>
                <a:buNone/>
              </a:pPr>
              <a:r>
                <a:rPr lang="en-GB" sz="2400" b="1">
                  <a:solidFill>
                    <a:schemeClr val="dk1"/>
                  </a:solidFill>
                  <a:latin typeface="Calibri"/>
                  <a:ea typeface="Calibri"/>
                  <a:cs typeface="Calibri"/>
                  <a:sym typeface="Calibri"/>
                </a:rPr>
                <a:t>Zwänge der Infrastruktur</a:t>
              </a:r>
              <a:r>
                <a:rPr lang="en-GB" sz="2400">
                  <a:solidFill>
                    <a:schemeClr val="dk1"/>
                  </a:solidFill>
                  <a:latin typeface="Calibri"/>
                  <a:ea typeface="Calibri"/>
                  <a:cs typeface="Calibri"/>
                  <a:sym typeface="Calibri"/>
                </a:rPr>
                <a:t>: Bedeutung einer zuverlässigen Infrastruktur für die technische Umsetzung.</a:t>
              </a:r>
              <a:endParaRPr sz="2400">
                <a:solidFill>
                  <a:schemeClr val="dk1"/>
                </a:solidFill>
                <a:latin typeface="Calibri"/>
                <a:ea typeface="Calibri"/>
                <a:cs typeface="Calibri"/>
                <a:sym typeface="Calibri"/>
              </a:endParaRPr>
            </a:p>
          </p:txBody>
        </p:sp>
      </p:grpSp>
      <p:pic>
        <p:nvPicPr>
          <p:cNvPr id="2" name="Picture 1" descr="Blue text on a white background&#10;&#10;Description automatically generated">
            <a:extLst>
              <a:ext uri="{FF2B5EF4-FFF2-40B4-BE49-F238E27FC236}">
                <a16:creationId xmlns:a16="http://schemas.microsoft.com/office/drawing/2014/main" id="{0D047622-3AA8-610F-F9CE-C0082016D3E9}"/>
              </a:ext>
            </a:extLst>
          </p:cNvPr>
          <p:cNvPicPr>
            <a:picLocks noChangeAspect="1"/>
          </p:cNvPicPr>
          <p:nvPr/>
        </p:nvPicPr>
        <p:blipFill>
          <a:blip r:embed="rId10"/>
          <a:stretch>
            <a:fillRect/>
          </a:stretch>
        </p:blipFill>
        <p:spPr>
          <a:xfrm>
            <a:off x="2890312" y="9306314"/>
            <a:ext cx="2160232" cy="453206"/>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587"/>
        <p:cNvGrpSpPr/>
        <p:nvPr/>
      </p:nvGrpSpPr>
      <p:grpSpPr>
        <a:xfrm>
          <a:off x="0" y="0"/>
          <a:ext cx="0" cy="0"/>
          <a:chOff x="0" y="0"/>
          <a:chExt cx="0" cy="0"/>
        </a:xfrm>
      </p:grpSpPr>
      <p:sp>
        <p:nvSpPr>
          <p:cNvPr id="588" name="Google Shape;588;p26"/>
          <p:cNvSpPr/>
          <p:nvPr/>
        </p:nvSpPr>
        <p:spPr>
          <a:xfrm>
            <a:off x="17044742" y="-150232"/>
            <a:ext cx="1246758" cy="8963824"/>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9" name="Google Shape;589;p26"/>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0" name="Google Shape;590;p26"/>
          <p:cNvSpPr txBox="1"/>
          <p:nvPr/>
        </p:nvSpPr>
        <p:spPr>
          <a:xfrm>
            <a:off x="793856" y="776393"/>
            <a:ext cx="12181388" cy="1625060"/>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None/>
            </a:pPr>
            <a:r>
              <a:rPr lang="en-GB" sz="4800" dirty="0" err="1">
                <a:solidFill>
                  <a:srgbClr val="033C5B"/>
                </a:solidFill>
                <a:latin typeface="Arial"/>
                <a:ea typeface="Arial"/>
                <a:cs typeface="Arial"/>
                <a:sym typeface="Arial"/>
              </a:rPr>
              <a:t>Überwindung</a:t>
            </a:r>
            <a:r>
              <a:rPr lang="en-GB" sz="4800" dirty="0">
                <a:solidFill>
                  <a:srgbClr val="033C5B"/>
                </a:solidFill>
                <a:latin typeface="Arial"/>
                <a:ea typeface="Arial"/>
                <a:cs typeface="Arial"/>
                <a:sym typeface="Arial"/>
              </a:rPr>
              <a:t> von </a:t>
            </a:r>
            <a:r>
              <a:rPr lang="en-GB" sz="4800" dirty="0" err="1">
                <a:solidFill>
                  <a:srgbClr val="033C5B"/>
                </a:solidFill>
                <a:latin typeface="Arial"/>
                <a:ea typeface="Arial"/>
                <a:cs typeface="Arial"/>
                <a:sym typeface="Arial"/>
              </a:rPr>
              <a:t>Hindernissen</a:t>
            </a:r>
            <a:r>
              <a:rPr lang="en-GB" sz="4800" dirty="0">
                <a:solidFill>
                  <a:srgbClr val="033C5B"/>
                </a:solidFill>
                <a:latin typeface="Arial"/>
                <a:ea typeface="Arial"/>
                <a:cs typeface="Arial"/>
                <a:sym typeface="Arial"/>
              </a:rPr>
              <a:t> </a:t>
            </a:r>
            <a:r>
              <a:rPr lang="en-GB" sz="4800" dirty="0" err="1">
                <a:solidFill>
                  <a:srgbClr val="033C5B"/>
                </a:solidFill>
                <a:latin typeface="Arial"/>
                <a:ea typeface="Arial"/>
                <a:cs typeface="Arial"/>
                <a:sym typeface="Arial"/>
              </a:rPr>
              <a:t>bei</a:t>
            </a:r>
            <a:r>
              <a:rPr lang="en-GB" sz="4800" dirty="0">
                <a:solidFill>
                  <a:srgbClr val="033C5B"/>
                </a:solidFill>
                <a:latin typeface="Arial"/>
                <a:ea typeface="Arial"/>
                <a:cs typeface="Arial"/>
                <a:sym typeface="Arial"/>
              </a:rPr>
              <a:t> der </a:t>
            </a:r>
            <a:r>
              <a:rPr lang="en-GB" sz="4800" dirty="0" err="1">
                <a:solidFill>
                  <a:srgbClr val="033C5B"/>
                </a:solidFill>
                <a:latin typeface="Arial"/>
                <a:ea typeface="Arial"/>
                <a:cs typeface="Arial"/>
                <a:sym typeface="Arial"/>
              </a:rPr>
              <a:t>Technologieeinführung</a:t>
            </a:r>
            <a:endParaRPr sz="4800" dirty="0">
              <a:solidFill>
                <a:srgbClr val="033C5B"/>
              </a:solidFill>
              <a:latin typeface="Arial"/>
              <a:ea typeface="Arial"/>
              <a:cs typeface="Arial"/>
              <a:sym typeface="Arial"/>
            </a:endParaRPr>
          </a:p>
        </p:txBody>
      </p:sp>
      <p:sp>
        <p:nvSpPr>
          <p:cNvPr id="591" name="Google Shape;591;p26"/>
          <p:cNvSpPr/>
          <p:nvPr/>
        </p:nvSpPr>
        <p:spPr>
          <a:xfrm>
            <a:off x="16826047" y="607663"/>
            <a:ext cx="842075" cy="842075"/>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2" name="Google Shape;592;p26"/>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3" name="Google Shape;593;p26"/>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5" name="Google Shape;595;p26"/>
          <p:cNvSpPr txBox="1"/>
          <p:nvPr/>
        </p:nvSpPr>
        <p:spPr>
          <a:xfrm>
            <a:off x="5150666" y="9207911"/>
            <a:ext cx="10227062" cy="759119"/>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GB" sz="1400">
                <a:solidFill>
                  <a:srgbClr val="121212"/>
                </a:solidFill>
                <a:latin typeface="Arial"/>
                <a:ea typeface="Arial"/>
                <a:cs typeface="Arial"/>
                <a:sym typeface="Arial"/>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a:p>
        </p:txBody>
      </p:sp>
      <p:pic>
        <p:nvPicPr>
          <p:cNvPr id="596" name="Google Shape;596;p26"/>
          <p:cNvPicPr preferRelativeResize="0"/>
          <p:nvPr/>
        </p:nvPicPr>
        <p:blipFill rotWithShape="1">
          <a:blip r:embed="rId4">
            <a:alphaModFix/>
          </a:blip>
          <a:srcRect/>
          <a:stretch/>
        </p:blipFill>
        <p:spPr>
          <a:xfrm>
            <a:off x="15697200" y="9183021"/>
            <a:ext cx="1727565" cy="628205"/>
          </a:xfrm>
          <a:prstGeom prst="rect">
            <a:avLst/>
          </a:prstGeom>
          <a:noFill/>
          <a:ln>
            <a:noFill/>
          </a:ln>
        </p:spPr>
      </p:pic>
      <p:grpSp>
        <p:nvGrpSpPr>
          <p:cNvPr id="597" name="Google Shape;597;p26"/>
          <p:cNvGrpSpPr/>
          <p:nvPr/>
        </p:nvGrpSpPr>
        <p:grpSpPr>
          <a:xfrm>
            <a:off x="1063037" y="3519968"/>
            <a:ext cx="15200498" cy="3424123"/>
            <a:chOff x="269181" y="607772"/>
            <a:chExt cx="15200498" cy="3424123"/>
          </a:xfrm>
        </p:grpSpPr>
        <p:sp>
          <p:nvSpPr>
            <p:cNvPr id="598" name="Google Shape;598;p26"/>
            <p:cNvSpPr/>
            <p:nvPr/>
          </p:nvSpPr>
          <p:spPr>
            <a:xfrm>
              <a:off x="269181" y="607772"/>
              <a:ext cx="1317690" cy="1317690"/>
            </a:xfrm>
            <a:prstGeom prst="ellipse">
              <a:avLst/>
            </a:prstGeom>
            <a:solidFill>
              <a:srgbClr val="FBDC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26"/>
            <p:cNvSpPr/>
            <p:nvPr/>
          </p:nvSpPr>
          <p:spPr>
            <a:xfrm>
              <a:off x="545896" y="884486"/>
              <a:ext cx="764260" cy="764260"/>
            </a:xfrm>
            <a:prstGeom prst="rect">
              <a:avLst/>
            </a:prstGeom>
            <a:blipFill rotWithShape="1">
              <a:blip r:embed="rId5">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26"/>
            <p:cNvSpPr/>
            <p:nvPr/>
          </p:nvSpPr>
          <p:spPr>
            <a:xfrm>
              <a:off x="1869234" y="607772"/>
              <a:ext cx="3105984" cy="131769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26"/>
            <p:cNvSpPr txBox="1"/>
            <p:nvPr/>
          </p:nvSpPr>
          <p:spPr>
            <a:xfrm>
              <a:off x="1869234" y="607772"/>
              <a:ext cx="3105984" cy="131769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dk1"/>
                </a:buClr>
                <a:buSzPts val="2000"/>
                <a:buFont typeface="Calibri"/>
                <a:buNone/>
              </a:pPr>
              <a:r>
                <a:rPr lang="en-GB" sz="2000" b="1">
                  <a:solidFill>
                    <a:schemeClr val="dk1"/>
                  </a:solidFill>
                  <a:latin typeface="Calibri"/>
                  <a:ea typeface="Calibri"/>
                  <a:cs typeface="Calibri"/>
                  <a:sym typeface="Calibri"/>
                </a:rPr>
                <a:t>Strategische Partnerschaften</a:t>
              </a:r>
              <a:r>
                <a:rPr lang="en-GB" sz="2000">
                  <a:solidFill>
                    <a:schemeClr val="dk1"/>
                  </a:solidFill>
                  <a:latin typeface="Calibri"/>
                  <a:ea typeface="Calibri"/>
                  <a:cs typeface="Calibri"/>
                  <a:sym typeface="Calibri"/>
                </a:rPr>
                <a:t>: Beziehungen zu Technologieunternehmen und kommunalen Organisationen für Ressourcen und Unterstützung.</a:t>
              </a:r>
              <a:endParaRPr sz="2000">
                <a:solidFill>
                  <a:schemeClr val="dk1"/>
                </a:solidFill>
                <a:latin typeface="Calibri"/>
                <a:ea typeface="Calibri"/>
                <a:cs typeface="Calibri"/>
                <a:sym typeface="Calibri"/>
              </a:endParaRPr>
            </a:p>
          </p:txBody>
        </p:sp>
        <p:sp>
          <p:nvSpPr>
            <p:cNvPr id="602" name="Google Shape;602;p26"/>
            <p:cNvSpPr/>
            <p:nvPr/>
          </p:nvSpPr>
          <p:spPr>
            <a:xfrm>
              <a:off x="5516412" y="607772"/>
              <a:ext cx="1317690" cy="1317690"/>
            </a:xfrm>
            <a:prstGeom prst="ellipse">
              <a:avLst/>
            </a:prstGeom>
            <a:solidFill>
              <a:srgbClr val="FBDC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26"/>
            <p:cNvSpPr/>
            <p:nvPr/>
          </p:nvSpPr>
          <p:spPr>
            <a:xfrm>
              <a:off x="5793127" y="884486"/>
              <a:ext cx="764260" cy="764260"/>
            </a:xfrm>
            <a:prstGeom prst="rect">
              <a:avLst/>
            </a:prstGeom>
            <a:blipFill rotWithShape="1">
              <a:blip r:embed="rId6">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26"/>
            <p:cNvSpPr/>
            <p:nvPr/>
          </p:nvSpPr>
          <p:spPr>
            <a:xfrm>
              <a:off x="7116464" y="607772"/>
              <a:ext cx="3105984" cy="131769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26"/>
            <p:cNvSpPr txBox="1"/>
            <p:nvPr/>
          </p:nvSpPr>
          <p:spPr>
            <a:xfrm>
              <a:off x="7116464" y="607772"/>
              <a:ext cx="3105984" cy="131769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dk1"/>
                </a:buClr>
                <a:buSzPts val="2000"/>
                <a:buFont typeface="Calibri"/>
                <a:buNone/>
              </a:pPr>
              <a:r>
                <a:rPr lang="en-GB" sz="2000" b="1">
                  <a:solidFill>
                    <a:schemeClr val="dk1"/>
                  </a:solidFill>
                  <a:latin typeface="Calibri"/>
                  <a:ea typeface="Calibri"/>
                  <a:cs typeface="Calibri"/>
                  <a:sym typeface="Calibri"/>
                </a:rPr>
                <a:t>Berufliche Entwicklung</a:t>
              </a:r>
              <a:r>
                <a:rPr lang="en-GB" sz="2000">
                  <a:solidFill>
                    <a:schemeClr val="dk1"/>
                  </a:solidFill>
                  <a:latin typeface="Calibri"/>
                  <a:ea typeface="Calibri"/>
                  <a:cs typeface="Calibri"/>
                  <a:sym typeface="Calibri"/>
                </a:rPr>
                <a:t>: Regelmäßige, umfassende Schulungs- und Weiterbildungsprogramme für Lehrkräfte und Verwaltungsangestellte.</a:t>
              </a:r>
              <a:endParaRPr sz="2000">
                <a:solidFill>
                  <a:schemeClr val="dk1"/>
                </a:solidFill>
                <a:latin typeface="Calibri"/>
                <a:ea typeface="Calibri"/>
                <a:cs typeface="Calibri"/>
                <a:sym typeface="Calibri"/>
              </a:endParaRPr>
            </a:p>
          </p:txBody>
        </p:sp>
        <p:sp>
          <p:nvSpPr>
            <p:cNvPr id="606" name="Google Shape;606;p26"/>
            <p:cNvSpPr/>
            <p:nvPr/>
          </p:nvSpPr>
          <p:spPr>
            <a:xfrm>
              <a:off x="10763642" y="607772"/>
              <a:ext cx="1317690" cy="1317690"/>
            </a:xfrm>
            <a:prstGeom prst="ellipse">
              <a:avLst/>
            </a:prstGeom>
            <a:solidFill>
              <a:srgbClr val="FBDC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26"/>
            <p:cNvSpPr/>
            <p:nvPr/>
          </p:nvSpPr>
          <p:spPr>
            <a:xfrm>
              <a:off x="11040357" y="884486"/>
              <a:ext cx="764260" cy="764260"/>
            </a:xfrm>
            <a:prstGeom prst="rect">
              <a:avLst/>
            </a:prstGeom>
            <a:blipFill rotWithShape="1">
              <a:blip r:embed="rId7">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26"/>
            <p:cNvSpPr/>
            <p:nvPr/>
          </p:nvSpPr>
          <p:spPr>
            <a:xfrm>
              <a:off x="12363695" y="607772"/>
              <a:ext cx="3105984" cy="131769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26"/>
            <p:cNvSpPr txBox="1"/>
            <p:nvPr/>
          </p:nvSpPr>
          <p:spPr>
            <a:xfrm>
              <a:off x="12363695" y="607772"/>
              <a:ext cx="3105984" cy="131769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dk1"/>
                </a:buClr>
                <a:buSzPts val="2000"/>
                <a:buFont typeface="Calibri"/>
                <a:buNone/>
              </a:pPr>
              <a:r>
                <a:rPr lang="en-GB" sz="2000" b="1">
                  <a:solidFill>
                    <a:schemeClr val="dk1"/>
                  </a:solidFill>
                  <a:latin typeface="Calibri"/>
                  <a:ea typeface="Calibri"/>
                  <a:cs typeface="Calibri"/>
                  <a:sym typeface="Calibri"/>
                </a:rPr>
                <a:t>Politische Lobbyarbeit</a:t>
              </a:r>
              <a:r>
                <a:rPr lang="en-GB" sz="2000">
                  <a:solidFill>
                    <a:schemeClr val="dk1"/>
                  </a:solidFill>
                  <a:latin typeface="Calibri"/>
                  <a:ea typeface="Calibri"/>
                  <a:cs typeface="Calibri"/>
                  <a:sym typeface="Calibri"/>
                </a:rPr>
                <a:t>: Setzen Sie sich für politische Veränderungen ein, die Finanzmittel und Ressourcen für die technische Aufrüstung bereitstellen.</a:t>
              </a:r>
              <a:endParaRPr sz="2000">
                <a:solidFill>
                  <a:schemeClr val="dk1"/>
                </a:solidFill>
                <a:latin typeface="Calibri"/>
                <a:ea typeface="Calibri"/>
                <a:cs typeface="Calibri"/>
                <a:sym typeface="Calibri"/>
              </a:endParaRPr>
            </a:p>
          </p:txBody>
        </p:sp>
        <p:sp>
          <p:nvSpPr>
            <p:cNvPr id="610" name="Google Shape;610;p26"/>
            <p:cNvSpPr/>
            <p:nvPr/>
          </p:nvSpPr>
          <p:spPr>
            <a:xfrm>
              <a:off x="269181" y="2714205"/>
              <a:ext cx="1317690" cy="1317690"/>
            </a:xfrm>
            <a:prstGeom prst="ellipse">
              <a:avLst/>
            </a:prstGeom>
            <a:solidFill>
              <a:srgbClr val="FBDC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26"/>
            <p:cNvSpPr/>
            <p:nvPr/>
          </p:nvSpPr>
          <p:spPr>
            <a:xfrm>
              <a:off x="545896" y="2990920"/>
              <a:ext cx="764260" cy="764260"/>
            </a:xfrm>
            <a:prstGeom prst="rect">
              <a:avLst/>
            </a:prstGeom>
            <a:blipFill rotWithShape="1">
              <a:blip r:embed="rId8">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26"/>
            <p:cNvSpPr/>
            <p:nvPr/>
          </p:nvSpPr>
          <p:spPr>
            <a:xfrm>
              <a:off x="1869234" y="2714205"/>
              <a:ext cx="3105984" cy="131769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26"/>
            <p:cNvSpPr txBox="1"/>
            <p:nvPr/>
          </p:nvSpPr>
          <p:spPr>
            <a:xfrm>
              <a:off x="1869234" y="2714205"/>
              <a:ext cx="3105984" cy="131769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dk1"/>
                </a:buClr>
                <a:buSzPts val="2000"/>
                <a:buFont typeface="Calibri"/>
                <a:buNone/>
              </a:pPr>
              <a:r>
                <a:rPr lang="en-GB" sz="2000" b="1">
                  <a:solidFill>
                    <a:schemeClr val="dk1"/>
                  </a:solidFill>
                  <a:latin typeface="Calibri"/>
                  <a:ea typeface="Calibri"/>
                  <a:cs typeface="Calibri"/>
                  <a:sym typeface="Calibri"/>
                </a:rPr>
                <a:t>Engagement der Gemeinschaft</a:t>
              </a:r>
              <a:r>
                <a:rPr lang="en-GB" sz="2000">
                  <a:solidFill>
                    <a:schemeClr val="dk1"/>
                  </a:solidFill>
                  <a:latin typeface="Calibri"/>
                  <a:ea typeface="Calibri"/>
                  <a:cs typeface="Calibri"/>
                  <a:sym typeface="Calibri"/>
                </a:rPr>
                <a:t>: Einbindung der Gemeinschaft bei der Suche nach innovativen Lösungen für Zugang und Gleichberechtigung.</a:t>
              </a:r>
              <a:endParaRPr sz="2000">
                <a:solidFill>
                  <a:schemeClr val="dk1"/>
                </a:solidFill>
                <a:latin typeface="Calibri"/>
                <a:ea typeface="Calibri"/>
                <a:cs typeface="Calibri"/>
                <a:sym typeface="Calibri"/>
              </a:endParaRPr>
            </a:p>
          </p:txBody>
        </p:sp>
        <p:sp>
          <p:nvSpPr>
            <p:cNvPr id="614" name="Google Shape;614;p26"/>
            <p:cNvSpPr/>
            <p:nvPr/>
          </p:nvSpPr>
          <p:spPr>
            <a:xfrm>
              <a:off x="5516412" y="2714205"/>
              <a:ext cx="1317690" cy="1317690"/>
            </a:xfrm>
            <a:prstGeom prst="ellipse">
              <a:avLst/>
            </a:prstGeom>
            <a:solidFill>
              <a:srgbClr val="FBDC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26"/>
            <p:cNvSpPr/>
            <p:nvPr/>
          </p:nvSpPr>
          <p:spPr>
            <a:xfrm>
              <a:off x="5793127" y="2990920"/>
              <a:ext cx="764260" cy="764260"/>
            </a:xfrm>
            <a:prstGeom prst="rect">
              <a:avLst/>
            </a:prstGeom>
            <a:blipFill rotWithShape="1">
              <a:blip r:embed="rId9">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26"/>
            <p:cNvSpPr/>
            <p:nvPr/>
          </p:nvSpPr>
          <p:spPr>
            <a:xfrm>
              <a:off x="7116464" y="2714205"/>
              <a:ext cx="3105984" cy="131769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26"/>
            <p:cNvSpPr txBox="1"/>
            <p:nvPr/>
          </p:nvSpPr>
          <p:spPr>
            <a:xfrm>
              <a:off x="7116464" y="2714205"/>
              <a:ext cx="3105984" cy="131769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dk1"/>
                </a:buClr>
                <a:buSzPts val="2000"/>
                <a:buFont typeface="Calibri"/>
                <a:buNone/>
              </a:pPr>
              <a:r>
                <a:rPr lang="en-GB" sz="2000" b="1">
                  <a:solidFill>
                    <a:schemeClr val="dk1"/>
                  </a:solidFill>
                  <a:latin typeface="Calibri"/>
                  <a:ea typeface="Calibri"/>
                  <a:cs typeface="Calibri"/>
                  <a:sym typeface="Calibri"/>
                </a:rPr>
                <a:t>Schrittweise Umsetzung</a:t>
              </a:r>
              <a:r>
                <a:rPr lang="en-GB" sz="2000">
                  <a:solidFill>
                    <a:schemeClr val="dk1"/>
                  </a:solidFill>
                  <a:latin typeface="Calibri"/>
                  <a:ea typeface="Calibri"/>
                  <a:cs typeface="Calibri"/>
                  <a:sym typeface="Calibri"/>
                </a:rPr>
                <a:t>: Einführung eines schrittweisen Ansatzes für die Technologieintegration zur Abfederung von Infrastrukturschocks.</a:t>
              </a:r>
              <a:endParaRPr sz="2000">
                <a:solidFill>
                  <a:schemeClr val="dk1"/>
                </a:solidFill>
                <a:latin typeface="Calibri"/>
                <a:ea typeface="Calibri"/>
                <a:cs typeface="Calibri"/>
                <a:sym typeface="Calibri"/>
              </a:endParaRPr>
            </a:p>
          </p:txBody>
        </p:sp>
      </p:grpSp>
      <p:pic>
        <p:nvPicPr>
          <p:cNvPr id="2" name="Picture 1" descr="Blue text on a white background&#10;&#10;Description automatically generated">
            <a:extLst>
              <a:ext uri="{FF2B5EF4-FFF2-40B4-BE49-F238E27FC236}">
                <a16:creationId xmlns:a16="http://schemas.microsoft.com/office/drawing/2014/main" id="{477424C2-E05B-6CDD-79B4-ACB49457897D}"/>
              </a:ext>
            </a:extLst>
          </p:cNvPr>
          <p:cNvPicPr>
            <a:picLocks noChangeAspect="1"/>
          </p:cNvPicPr>
          <p:nvPr/>
        </p:nvPicPr>
        <p:blipFill>
          <a:blip r:embed="rId10"/>
          <a:stretch>
            <a:fillRect/>
          </a:stretch>
        </p:blipFill>
        <p:spPr>
          <a:xfrm>
            <a:off x="2890312" y="9306314"/>
            <a:ext cx="2160232" cy="453206"/>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21"/>
        <p:cNvGrpSpPr/>
        <p:nvPr/>
      </p:nvGrpSpPr>
      <p:grpSpPr>
        <a:xfrm>
          <a:off x="0" y="0"/>
          <a:ext cx="0" cy="0"/>
          <a:chOff x="0" y="0"/>
          <a:chExt cx="0" cy="0"/>
        </a:xfrm>
      </p:grpSpPr>
      <p:sp>
        <p:nvSpPr>
          <p:cNvPr id="622" name="Google Shape;622;p27"/>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23" name="Google Shape;623;p27"/>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24" name="Google Shape;624;p27"/>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25" name="Google Shape;625;p27"/>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26" name="Google Shape;626;p27"/>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27" name="Google Shape;627;p27"/>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28" name="Google Shape;628;p27"/>
          <p:cNvSpPr txBox="1"/>
          <p:nvPr/>
        </p:nvSpPr>
        <p:spPr>
          <a:xfrm>
            <a:off x="992244" y="958051"/>
            <a:ext cx="12181388" cy="1189236"/>
          </a:xfrm>
          <a:prstGeom prst="rect">
            <a:avLst/>
          </a:prstGeom>
          <a:noFill/>
          <a:ln>
            <a:noFill/>
          </a:ln>
        </p:spPr>
        <p:txBody>
          <a:bodyPr spcFirstLastPara="1" wrap="square" lIns="0" tIns="0" rIns="0" bIns="0" anchor="t" anchorCtr="0">
            <a:spAutoFit/>
          </a:bodyPr>
          <a:lstStyle/>
          <a:p>
            <a:pPr marL="0" marR="0" lvl="0" indent="0" algn="l" rtl="0">
              <a:lnSpc>
                <a:spcPct val="161316"/>
              </a:lnSpc>
              <a:spcBef>
                <a:spcPts val="0"/>
              </a:spcBef>
              <a:spcAft>
                <a:spcPts val="0"/>
              </a:spcAft>
              <a:buNone/>
            </a:pPr>
            <a:r>
              <a:rPr lang="en-GB" sz="4800" dirty="0">
                <a:solidFill>
                  <a:srgbClr val="033C5B"/>
                </a:solidFill>
                <a:latin typeface="Arial"/>
                <a:ea typeface="Arial"/>
                <a:cs typeface="Arial"/>
                <a:sym typeface="Arial"/>
              </a:rPr>
              <a:t>Technologie-Tools für die Zusammenarbeit</a:t>
            </a:r>
            <a:endParaRPr sz="4800" dirty="0">
              <a:solidFill>
                <a:srgbClr val="033C5B"/>
              </a:solidFill>
              <a:latin typeface="Arial"/>
              <a:ea typeface="Arial"/>
              <a:cs typeface="Arial"/>
              <a:sym typeface="Arial"/>
            </a:endParaRPr>
          </a:p>
        </p:txBody>
      </p:sp>
      <p:sp>
        <p:nvSpPr>
          <p:cNvPr id="629" name="Google Shape;629;p27"/>
          <p:cNvSpPr txBox="1"/>
          <p:nvPr/>
        </p:nvSpPr>
        <p:spPr>
          <a:xfrm>
            <a:off x="2078398" y="1991766"/>
            <a:ext cx="3291413" cy="961674"/>
          </a:xfrm>
          <a:prstGeom prst="rect">
            <a:avLst/>
          </a:prstGeom>
          <a:noFill/>
          <a:ln>
            <a:noFill/>
          </a:ln>
        </p:spPr>
        <p:txBody>
          <a:bodyPr spcFirstLastPara="1" wrap="square" lIns="0" tIns="0" rIns="0" bIns="0" anchor="t" anchorCtr="0">
            <a:spAutoFit/>
          </a:bodyPr>
          <a:lstStyle/>
          <a:p>
            <a:pPr marL="0" marR="0" lvl="0" indent="0" algn="l" rtl="0">
              <a:lnSpc>
                <a:spcPct val="91000"/>
              </a:lnSpc>
              <a:spcBef>
                <a:spcPts val="0"/>
              </a:spcBef>
              <a:spcAft>
                <a:spcPts val="0"/>
              </a:spcAft>
              <a:buNone/>
            </a:pPr>
            <a:r>
              <a:rPr lang="en-GB" sz="4000" b="1" dirty="0">
                <a:solidFill>
                  <a:srgbClr val="121212"/>
                </a:solidFill>
                <a:latin typeface="Arial"/>
                <a:ea typeface="Arial"/>
                <a:cs typeface="Arial"/>
                <a:sym typeface="Arial"/>
              </a:rPr>
              <a:t>APPS &amp; </a:t>
            </a:r>
            <a:r>
              <a:rPr lang="en-GB" sz="4000" b="1" dirty="0" err="1">
                <a:solidFill>
                  <a:srgbClr val="121212"/>
                </a:solidFill>
                <a:latin typeface="Arial"/>
                <a:ea typeface="Arial"/>
                <a:cs typeface="Arial"/>
                <a:sym typeface="Arial"/>
              </a:rPr>
              <a:t>Plattformen</a:t>
            </a:r>
            <a:endParaRPr sz="4000" dirty="0">
              <a:solidFill>
                <a:srgbClr val="121212"/>
              </a:solidFill>
              <a:latin typeface="Arial"/>
              <a:ea typeface="Arial"/>
              <a:cs typeface="Arial"/>
              <a:sym typeface="Arial"/>
            </a:endParaRPr>
          </a:p>
        </p:txBody>
      </p:sp>
      <p:sp>
        <p:nvSpPr>
          <p:cNvPr id="630" name="Google Shape;630;p27"/>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631" name="Google Shape;631;p27" descr="Lights On with solid fill"/>
          <p:cNvPicPr preferRelativeResize="0"/>
          <p:nvPr/>
        </p:nvPicPr>
        <p:blipFill rotWithShape="1">
          <a:blip r:embed="rId4">
            <a:alphaModFix/>
          </a:blip>
          <a:srcRect/>
          <a:stretch/>
        </p:blipFill>
        <p:spPr>
          <a:xfrm>
            <a:off x="718757" y="1656219"/>
            <a:ext cx="1246758" cy="1246758"/>
          </a:xfrm>
          <a:prstGeom prst="rect">
            <a:avLst/>
          </a:prstGeom>
          <a:noFill/>
          <a:ln>
            <a:noFill/>
          </a:ln>
        </p:spPr>
      </p:pic>
      <p:sp>
        <p:nvSpPr>
          <p:cNvPr id="632" name="Google Shape;632;p27"/>
          <p:cNvSpPr txBox="1"/>
          <p:nvPr/>
        </p:nvSpPr>
        <p:spPr>
          <a:xfrm>
            <a:off x="1607077" y="3196014"/>
            <a:ext cx="7905414" cy="521373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GB" sz="2200" b="1" dirty="0">
                <a:solidFill>
                  <a:srgbClr val="121212"/>
                </a:solidFill>
                <a:latin typeface="Arial"/>
                <a:ea typeface="Arial"/>
                <a:cs typeface="Arial"/>
                <a:sym typeface="Arial"/>
              </a:rPr>
              <a:t>Kollaboration und </a:t>
            </a:r>
            <a:r>
              <a:rPr lang="en-GB" sz="2200" b="1" dirty="0" err="1">
                <a:solidFill>
                  <a:srgbClr val="121212"/>
                </a:solidFill>
                <a:latin typeface="Arial"/>
                <a:ea typeface="Arial"/>
                <a:cs typeface="Arial"/>
                <a:sym typeface="Arial"/>
              </a:rPr>
              <a:t>Teamarbeit</a:t>
            </a:r>
            <a:endParaRPr sz="2200" dirty="0"/>
          </a:p>
          <a:p>
            <a:pPr marL="457200" marR="0" lvl="0" indent="-457200" algn="l" rtl="0">
              <a:lnSpc>
                <a:spcPct val="140000"/>
              </a:lnSpc>
              <a:spcBef>
                <a:spcPts val="0"/>
              </a:spcBef>
              <a:spcAft>
                <a:spcPts val="0"/>
              </a:spcAft>
              <a:buClr>
                <a:srgbClr val="121212"/>
              </a:buClr>
              <a:buSzPts val="2600"/>
              <a:buFont typeface="Arial"/>
              <a:buChar char="•"/>
            </a:pPr>
            <a:r>
              <a:rPr lang="en-GB" sz="2200" u="sng" dirty="0">
                <a:solidFill>
                  <a:srgbClr val="121212"/>
                </a:solidFill>
                <a:latin typeface="Arial"/>
                <a:ea typeface="Arial"/>
                <a:cs typeface="Arial"/>
                <a:sym typeface="Arial"/>
                <a:hlinkClick r:id="rId5">
                  <a:extLst>
                    <a:ext uri="{A12FA001-AC4F-418D-AE19-62706E023703}">
                      <ahyp:hlinkClr xmlns:ahyp="http://schemas.microsoft.com/office/drawing/2018/hyperlinkcolor" val="tx"/>
                    </a:ext>
                  </a:extLst>
                </a:hlinkClick>
              </a:rPr>
              <a:t>Slack</a:t>
            </a:r>
            <a:r>
              <a:rPr lang="en-GB" sz="2200" dirty="0">
                <a:solidFill>
                  <a:srgbClr val="121212"/>
                </a:solidFill>
                <a:latin typeface="Arial"/>
                <a:ea typeface="Arial"/>
                <a:cs typeface="Arial"/>
                <a:sym typeface="Arial"/>
              </a:rPr>
              <a:t>: Eine Messaging-App, die </a:t>
            </a:r>
            <a:r>
              <a:rPr lang="en-GB" sz="2200" dirty="0" err="1">
                <a:solidFill>
                  <a:srgbClr val="121212"/>
                </a:solidFill>
                <a:latin typeface="Arial"/>
                <a:ea typeface="Arial"/>
                <a:cs typeface="Arial"/>
                <a:sym typeface="Arial"/>
              </a:rPr>
              <a:t>die</a:t>
            </a:r>
            <a:r>
              <a:rPr lang="en-GB" sz="2200" dirty="0">
                <a:solidFill>
                  <a:srgbClr val="121212"/>
                </a:solidFill>
                <a:latin typeface="Arial"/>
                <a:ea typeface="Arial"/>
                <a:cs typeface="Arial"/>
                <a:sym typeface="Arial"/>
              </a:rPr>
              <a:t> </a:t>
            </a:r>
            <a:r>
              <a:rPr lang="en-GB" sz="2200" dirty="0" err="1">
                <a:solidFill>
                  <a:srgbClr val="121212"/>
                </a:solidFill>
                <a:latin typeface="Arial"/>
                <a:ea typeface="Arial"/>
                <a:cs typeface="Arial"/>
                <a:sym typeface="Arial"/>
              </a:rPr>
              <a:t>Kommunikation</a:t>
            </a:r>
            <a:r>
              <a:rPr lang="en-GB" sz="2200" dirty="0">
                <a:solidFill>
                  <a:srgbClr val="121212"/>
                </a:solidFill>
                <a:latin typeface="Arial"/>
                <a:ea typeface="Arial"/>
                <a:cs typeface="Arial"/>
                <a:sym typeface="Arial"/>
              </a:rPr>
              <a:t> und Zusammenarbeit </a:t>
            </a:r>
            <a:r>
              <a:rPr lang="en-GB" sz="2200" dirty="0" err="1">
                <a:solidFill>
                  <a:srgbClr val="121212"/>
                </a:solidFill>
                <a:latin typeface="Arial"/>
                <a:ea typeface="Arial"/>
                <a:cs typeface="Arial"/>
                <a:sym typeface="Arial"/>
              </a:rPr>
              <a:t>im</a:t>
            </a:r>
            <a:r>
              <a:rPr lang="en-GB" sz="2200" dirty="0">
                <a:solidFill>
                  <a:srgbClr val="121212"/>
                </a:solidFill>
                <a:latin typeface="Arial"/>
                <a:ea typeface="Arial"/>
                <a:cs typeface="Arial"/>
                <a:sym typeface="Arial"/>
              </a:rPr>
              <a:t> Team </a:t>
            </a:r>
            <a:r>
              <a:rPr lang="en-GB" sz="2200" dirty="0" err="1">
                <a:solidFill>
                  <a:srgbClr val="121212"/>
                </a:solidFill>
                <a:latin typeface="Arial"/>
                <a:ea typeface="Arial"/>
                <a:cs typeface="Arial"/>
                <a:sym typeface="Arial"/>
              </a:rPr>
              <a:t>durch</a:t>
            </a:r>
            <a:r>
              <a:rPr lang="en-GB" sz="2200" dirty="0">
                <a:solidFill>
                  <a:srgbClr val="121212"/>
                </a:solidFill>
                <a:latin typeface="Arial"/>
                <a:ea typeface="Arial"/>
                <a:cs typeface="Arial"/>
                <a:sym typeface="Arial"/>
              </a:rPr>
              <a:t> </a:t>
            </a:r>
            <a:r>
              <a:rPr lang="en-GB" sz="2200" dirty="0" err="1">
                <a:solidFill>
                  <a:srgbClr val="121212"/>
                </a:solidFill>
                <a:latin typeface="Arial"/>
                <a:ea typeface="Arial"/>
                <a:cs typeface="Arial"/>
                <a:sym typeface="Arial"/>
              </a:rPr>
              <a:t>Kanäle</a:t>
            </a:r>
            <a:r>
              <a:rPr lang="en-GB" sz="2200" dirty="0">
                <a:solidFill>
                  <a:srgbClr val="121212"/>
                </a:solidFill>
                <a:latin typeface="Arial"/>
                <a:ea typeface="Arial"/>
                <a:cs typeface="Arial"/>
                <a:sym typeface="Arial"/>
              </a:rPr>
              <a:t> für </a:t>
            </a:r>
            <a:r>
              <a:rPr lang="en-GB" sz="2200" dirty="0" err="1">
                <a:solidFill>
                  <a:srgbClr val="121212"/>
                </a:solidFill>
                <a:latin typeface="Arial"/>
                <a:ea typeface="Arial"/>
                <a:cs typeface="Arial"/>
                <a:sym typeface="Arial"/>
              </a:rPr>
              <a:t>bestimmte</a:t>
            </a:r>
            <a:r>
              <a:rPr lang="en-GB" sz="2200" dirty="0">
                <a:solidFill>
                  <a:srgbClr val="121212"/>
                </a:solidFill>
                <a:latin typeface="Arial"/>
                <a:ea typeface="Arial"/>
                <a:cs typeface="Arial"/>
                <a:sym typeface="Arial"/>
              </a:rPr>
              <a:t> </a:t>
            </a:r>
            <a:r>
              <a:rPr lang="en-GB" sz="2200" dirty="0" err="1">
                <a:solidFill>
                  <a:srgbClr val="121212"/>
                </a:solidFill>
                <a:latin typeface="Arial"/>
                <a:ea typeface="Arial"/>
                <a:cs typeface="Arial"/>
                <a:sym typeface="Arial"/>
              </a:rPr>
              <a:t>Themen</a:t>
            </a:r>
            <a:r>
              <a:rPr lang="en-GB" sz="2200" dirty="0">
                <a:solidFill>
                  <a:srgbClr val="121212"/>
                </a:solidFill>
                <a:latin typeface="Arial"/>
                <a:ea typeface="Arial"/>
                <a:cs typeface="Arial"/>
                <a:sym typeface="Arial"/>
              </a:rPr>
              <a:t> </a:t>
            </a:r>
            <a:r>
              <a:rPr lang="en-GB" sz="2200" dirty="0" err="1">
                <a:solidFill>
                  <a:srgbClr val="121212"/>
                </a:solidFill>
                <a:latin typeface="Arial"/>
                <a:ea typeface="Arial"/>
                <a:cs typeface="Arial"/>
                <a:sym typeface="Arial"/>
              </a:rPr>
              <a:t>oder</a:t>
            </a:r>
            <a:r>
              <a:rPr lang="en-GB" sz="2200" dirty="0">
                <a:solidFill>
                  <a:srgbClr val="121212"/>
                </a:solidFill>
                <a:latin typeface="Arial"/>
                <a:ea typeface="Arial"/>
                <a:cs typeface="Arial"/>
                <a:sym typeface="Arial"/>
              </a:rPr>
              <a:t> </a:t>
            </a:r>
            <a:r>
              <a:rPr lang="en-GB" sz="2200" dirty="0" err="1">
                <a:solidFill>
                  <a:srgbClr val="121212"/>
                </a:solidFill>
                <a:latin typeface="Arial"/>
                <a:ea typeface="Arial"/>
                <a:cs typeface="Arial"/>
                <a:sym typeface="Arial"/>
              </a:rPr>
              <a:t>Projekte</a:t>
            </a:r>
            <a:r>
              <a:rPr lang="en-GB" sz="2200" dirty="0">
                <a:solidFill>
                  <a:srgbClr val="121212"/>
                </a:solidFill>
                <a:latin typeface="Arial"/>
                <a:ea typeface="Arial"/>
                <a:cs typeface="Arial"/>
                <a:sym typeface="Arial"/>
              </a:rPr>
              <a:t> </a:t>
            </a:r>
            <a:r>
              <a:rPr lang="en-GB" sz="2200" dirty="0" err="1">
                <a:solidFill>
                  <a:srgbClr val="121212"/>
                </a:solidFill>
                <a:latin typeface="Arial"/>
                <a:ea typeface="Arial"/>
                <a:cs typeface="Arial"/>
                <a:sym typeface="Arial"/>
              </a:rPr>
              <a:t>erleichtert</a:t>
            </a:r>
            <a:r>
              <a:rPr lang="en-GB" sz="2200" dirty="0">
                <a:solidFill>
                  <a:srgbClr val="121212"/>
                </a:solidFill>
                <a:latin typeface="Arial"/>
                <a:ea typeface="Arial"/>
                <a:cs typeface="Arial"/>
                <a:sym typeface="Arial"/>
              </a:rPr>
              <a:t>.</a:t>
            </a:r>
            <a:endParaRPr sz="2200" dirty="0"/>
          </a:p>
          <a:p>
            <a:pPr marL="457200" marR="0" lvl="0" indent="-457200" algn="l" rtl="0">
              <a:lnSpc>
                <a:spcPct val="140000"/>
              </a:lnSpc>
              <a:spcBef>
                <a:spcPts val="0"/>
              </a:spcBef>
              <a:spcAft>
                <a:spcPts val="0"/>
              </a:spcAft>
              <a:buClr>
                <a:srgbClr val="121212"/>
              </a:buClr>
              <a:buSzPts val="2600"/>
              <a:buFont typeface="Arial"/>
              <a:buChar char="•"/>
            </a:pPr>
            <a:r>
              <a:rPr lang="en-GB" sz="2200" u="sng" dirty="0">
                <a:solidFill>
                  <a:srgbClr val="121212"/>
                </a:solidFill>
                <a:latin typeface="Arial"/>
                <a:ea typeface="Arial"/>
                <a:cs typeface="Arial"/>
                <a:sym typeface="Arial"/>
                <a:hlinkClick r:id="rId6">
                  <a:extLst>
                    <a:ext uri="{A12FA001-AC4F-418D-AE19-62706E023703}">
                      <ahyp:hlinkClr xmlns:ahyp="http://schemas.microsoft.com/office/drawing/2018/hyperlinkcolor" val="tx"/>
                    </a:ext>
                  </a:extLst>
                </a:hlinkClick>
              </a:rPr>
              <a:t>Trello</a:t>
            </a:r>
            <a:r>
              <a:rPr lang="en-GB" sz="2200" dirty="0">
                <a:solidFill>
                  <a:srgbClr val="121212"/>
                </a:solidFill>
                <a:latin typeface="Arial"/>
                <a:ea typeface="Arial"/>
                <a:cs typeface="Arial"/>
                <a:sym typeface="Arial"/>
              </a:rPr>
              <a:t>: Ein </a:t>
            </a:r>
            <a:r>
              <a:rPr lang="en-GB" sz="2200" dirty="0" err="1">
                <a:solidFill>
                  <a:srgbClr val="121212"/>
                </a:solidFill>
                <a:latin typeface="Arial"/>
                <a:ea typeface="Arial"/>
                <a:cs typeface="Arial"/>
                <a:sym typeface="Arial"/>
              </a:rPr>
              <a:t>Projektmanagement</a:t>
            </a:r>
            <a:r>
              <a:rPr lang="en-GB" sz="2200" dirty="0">
                <a:solidFill>
                  <a:srgbClr val="121212"/>
                </a:solidFill>
                <a:latin typeface="Arial"/>
                <a:ea typeface="Arial"/>
                <a:cs typeface="Arial"/>
                <a:sym typeface="Arial"/>
              </a:rPr>
              <a:t>-Tool, </a:t>
            </a:r>
            <a:r>
              <a:rPr lang="en-GB" sz="2200" dirty="0" err="1">
                <a:solidFill>
                  <a:srgbClr val="121212"/>
                </a:solidFill>
                <a:latin typeface="Arial"/>
                <a:ea typeface="Arial"/>
                <a:cs typeface="Arial"/>
                <a:sym typeface="Arial"/>
              </a:rPr>
              <a:t>mit</a:t>
            </a:r>
            <a:r>
              <a:rPr lang="en-GB" sz="2200" dirty="0">
                <a:solidFill>
                  <a:srgbClr val="121212"/>
                </a:solidFill>
                <a:latin typeface="Arial"/>
                <a:ea typeface="Arial"/>
                <a:cs typeface="Arial"/>
                <a:sym typeface="Arial"/>
              </a:rPr>
              <a:t> </a:t>
            </a:r>
            <a:r>
              <a:rPr lang="en-GB" sz="2200" dirty="0" err="1">
                <a:solidFill>
                  <a:srgbClr val="121212"/>
                </a:solidFill>
                <a:latin typeface="Arial"/>
                <a:ea typeface="Arial"/>
                <a:cs typeface="Arial"/>
                <a:sym typeface="Arial"/>
              </a:rPr>
              <a:t>dem</a:t>
            </a:r>
            <a:r>
              <a:rPr lang="en-GB" sz="2200" dirty="0">
                <a:solidFill>
                  <a:srgbClr val="121212"/>
                </a:solidFill>
                <a:latin typeface="Arial"/>
                <a:ea typeface="Arial"/>
                <a:cs typeface="Arial"/>
                <a:sym typeface="Arial"/>
              </a:rPr>
              <a:t> Teams </a:t>
            </a:r>
            <a:r>
              <a:rPr lang="en-GB" sz="2200" dirty="0" err="1">
                <a:solidFill>
                  <a:srgbClr val="121212"/>
                </a:solidFill>
                <a:latin typeface="Arial"/>
                <a:ea typeface="Arial"/>
                <a:cs typeface="Arial"/>
                <a:sym typeface="Arial"/>
              </a:rPr>
              <a:t>Projekte</a:t>
            </a:r>
            <a:r>
              <a:rPr lang="en-GB" sz="2200" dirty="0">
                <a:solidFill>
                  <a:srgbClr val="121212"/>
                </a:solidFill>
                <a:latin typeface="Arial"/>
                <a:ea typeface="Arial"/>
                <a:cs typeface="Arial"/>
                <a:sym typeface="Arial"/>
              </a:rPr>
              <a:t> in Boards, Listen und </a:t>
            </a:r>
            <a:r>
              <a:rPr lang="en-GB" sz="2200" dirty="0" err="1">
                <a:solidFill>
                  <a:srgbClr val="121212"/>
                </a:solidFill>
                <a:latin typeface="Arial"/>
                <a:ea typeface="Arial"/>
                <a:cs typeface="Arial"/>
                <a:sym typeface="Arial"/>
              </a:rPr>
              <a:t>Karten</a:t>
            </a:r>
            <a:r>
              <a:rPr lang="en-GB" sz="2200" dirty="0">
                <a:solidFill>
                  <a:srgbClr val="121212"/>
                </a:solidFill>
                <a:latin typeface="Arial"/>
                <a:ea typeface="Arial"/>
                <a:cs typeface="Arial"/>
                <a:sym typeface="Arial"/>
              </a:rPr>
              <a:t> </a:t>
            </a:r>
            <a:r>
              <a:rPr lang="en-GB" sz="2200" dirty="0" err="1">
                <a:solidFill>
                  <a:srgbClr val="121212"/>
                </a:solidFill>
                <a:latin typeface="Arial"/>
                <a:ea typeface="Arial"/>
                <a:cs typeface="Arial"/>
                <a:sym typeface="Arial"/>
              </a:rPr>
              <a:t>organisieren</a:t>
            </a:r>
            <a:r>
              <a:rPr lang="en-GB" sz="2200" dirty="0">
                <a:solidFill>
                  <a:srgbClr val="121212"/>
                </a:solidFill>
                <a:latin typeface="Arial"/>
                <a:ea typeface="Arial"/>
                <a:cs typeface="Arial"/>
                <a:sym typeface="Arial"/>
              </a:rPr>
              <a:t> </a:t>
            </a:r>
            <a:r>
              <a:rPr lang="en-GB" sz="2200" dirty="0" err="1">
                <a:solidFill>
                  <a:srgbClr val="121212"/>
                </a:solidFill>
                <a:latin typeface="Arial"/>
                <a:ea typeface="Arial"/>
                <a:cs typeface="Arial"/>
                <a:sym typeface="Arial"/>
              </a:rPr>
              <a:t>können</a:t>
            </a:r>
            <a:r>
              <a:rPr lang="en-GB" sz="2200" dirty="0">
                <a:solidFill>
                  <a:srgbClr val="121212"/>
                </a:solidFill>
                <a:latin typeface="Arial"/>
                <a:ea typeface="Arial"/>
                <a:cs typeface="Arial"/>
                <a:sym typeface="Arial"/>
              </a:rPr>
              <a:t>, um den </a:t>
            </a:r>
            <a:r>
              <a:rPr lang="en-GB" sz="2200" dirty="0" err="1">
                <a:solidFill>
                  <a:srgbClr val="121212"/>
                </a:solidFill>
                <a:latin typeface="Arial"/>
                <a:ea typeface="Arial"/>
                <a:cs typeface="Arial"/>
                <a:sym typeface="Arial"/>
              </a:rPr>
              <a:t>Fortschritt</a:t>
            </a:r>
            <a:r>
              <a:rPr lang="en-GB" sz="2200" dirty="0">
                <a:solidFill>
                  <a:srgbClr val="121212"/>
                </a:solidFill>
                <a:latin typeface="Arial"/>
                <a:ea typeface="Arial"/>
                <a:cs typeface="Arial"/>
                <a:sym typeface="Arial"/>
              </a:rPr>
              <a:t> </a:t>
            </a:r>
            <a:r>
              <a:rPr lang="en-GB" sz="2200" dirty="0" err="1">
                <a:solidFill>
                  <a:srgbClr val="121212"/>
                </a:solidFill>
                <a:latin typeface="Arial"/>
                <a:ea typeface="Arial"/>
                <a:cs typeface="Arial"/>
                <a:sym typeface="Arial"/>
              </a:rPr>
              <a:t>zu</a:t>
            </a:r>
            <a:r>
              <a:rPr lang="en-GB" sz="2200" dirty="0">
                <a:solidFill>
                  <a:srgbClr val="121212"/>
                </a:solidFill>
                <a:latin typeface="Arial"/>
                <a:ea typeface="Arial"/>
                <a:cs typeface="Arial"/>
                <a:sym typeface="Arial"/>
              </a:rPr>
              <a:t> </a:t>
            </a:r>
            <a:r>
              <a:rPr lang="en-GB" sz="2200" dirty="0" err="1">
                <a:solidFill>
                  <a:srgbClr val="121212"/>
                </a:solidFill>
                <a:latin typeface="Arial"/>
                <a:ea typeface="Arial"/>
                <a:cs typeface="Arial"/>
                <a:sym typeface="Arial"/>
              </a:rPr>
              <a:t>verfolgen</a:t>
            </a:r>
            <a:r>
              <a:rPr lang="en-GB" sz="2200" dirty="0">
                <a:solidFill>
                  <a:srgbClr val="121212"/>
                </a:solidFill>
                <a:latin typeface="Arial"/>
                <a:ea typeface="Arial"/>
                <a:cs typeface="Arial"/>
                <a:sym typeface="Arial"/>
              </a:rPr>
              <a:t> und </a:t>
            </a:r>
            <a:r>
              <a:rPr lang="en-GB" sz="2200" dirty="0" err="1">
                <a:solidFill>
                  <a:srgbClr val="121212"/>
                </a:solidFill>
                <a:latin typeface="Arial"/>
                <a:ea typeface="Arial"/>
                <a:cs typeface="Arial"/>
                <a:sym typeface="Arial"/>
              </a:rPr>
              <a:t>gemeinsam</a:t>
            </a:r>
            <a:r>
              <a:rPr lang="en-GB" sz="2200" dirty="0">
                <a:solidFill>
                  <a:srgbClr val="121212"/>
                </a:solidFill>
                <a:latin typeface="Arial"/>
                <a:ea typeface="Arial"/>
                <a:cs typeface="Arial"/>
                <a:sym typeface="Arial"/>
              </a:rPr>
              <a:t> an </a:t>
            </a:r>
            <a:r>
              <a:rPr lang="en-GB" sz="2200" dirty="0" err="1">
                <a:solidFill>
                  <a:srgbClr val="121212"/>
                </a:solidFill>
                <a:latin typeface="Arial"/>
                <a:ea typeface="Arial"/>
                <a:cs typeface="Arial"/>
                <a:sym typeface="Arial"/>
              </a:rPr>
              <a:t>Aufgaben</a:t>
            </a:r>
            <a:r>
              <a:rPr lang="en-GB" sz="2200" dirty="0">
                <a:solidFill>
                  <a:srgbClr val="121212"/>
                </a:solidFill>
                <a:latin typeface="Arial"/>
                <a:ea typeface="Arial"/>
                <a:cs typeface="Arial"/>
                <a:sym typeface="Arial"/>
              </a:rPr>
              <a:t> </a:t>
            </a:r>
            <a:r>
              <a:rPr lang="en-GB" sz="2200" dirty="0" err="1">
                <a:solidFill>
                  <a:srgbClr val="121212"/>
                </a:solidFill>
                <a:latin typeface="Arial"/>
                <a:ea typeface="Arial"/>
                <a:cs typeface="Arial"/>
                <a:sym typeface="Arial"/>
              </a:rPr>
              <a:t>zu</a:t>
            </a:r>
            <a:r>
              <a:rPr lang="en-GB" sz="2200" dirty="0">
                <a:solidFill>
                  <a:srgbClr val="121212"/>
                </a:solidFill>
                <a:latin typeface="Arial"/>
                <a:ea typeface="Arial"/>
                <a:cs typeface="Arial"/>
                <a:sym typeface="Arial"/>
              </a:rPr>
              <a:t> </a:t>
            </a:r>
            <a:r>
              <a:rPr lang="en-GB" sz="2200" dirty="0" err="1">
                <a:solidFill>
                  <a:srgbClr val="121212"/>
                </a:solidFill>
                <a:latin typeface="Arial"/>
                <a:ea typeface="Arial"/>
                <a:cs typeface="Arial"/>
                <a:sym typeface="Arial"/>
              </a:rPr>
              <a:t>arbeiten</a:t>
            </a:r>
            <a:r>
              <a:rPr lang="en-GB" sz="2200" dirty="0">
                <a:solidFill>
                  <a:srgbClr val="121212"/>
                </a:solidFill>
                <a:latin typeface="Arial"/>
                <a:ea typeface="Arial"/>
                <a:cs typeface="Arial"/>
                <a:sym typeface="Arial"/>
              </a:rPr>
              <a:t>.</a:t>
            </a:r>
            <a:endParaRPr sz="2200" dirty="0"/>
          </a:p>
          <a:p>
            <a:pPr marL="457200" marR="0" lvl="0" indent="-457200" algn="l" rtl="0">
              <a:lnSpc>
                <a:spcPct val="140000"/>
              </a:lnSpc>
              <a:spcBef>
                <a:spcPts val="0"/>
              </a:spcBef>
              <a:spcAft>
                <a:spcPts val="0"/>
              </a:spcAft>
              <a:buClr>
                <a:srgbClr val="121212"/>
              </a:buClr>
              <a:buSzPts val="2600"/>
              <a:buFont typeface="Arial"/>
              <a:buChar char="•"/>
            </a:pPr>
            <a:r>
              <a:rPr lang="en-GB" sz="2200" u="sng" dirty="0">
                <a:solidFill>
                  <a:srgbClr val="121212"/>
                </a:solidFill>
                <a:latin typeface="Arial"/>
                <a:ea typeface="Arial"/>
                <a:cs typeface="Arial"/>
                <a:sym typeface="Arial"/>
                <a:hlinkClick r:id="rId7">
                  <a:extLst>
                    <a:ext uri="{A12FA001-AC4F-418D-AE19-62706E023703}">
                      <ahyp:hlinkClr xmlns:ahyp="http://schemas.microsoft.com/office/drawing/2018/hyperlinkcolor" val="tx"/>
                    </a:ext>
                  </a:extLst>
                </a:hlinkClick>
              </a:rPr>
              <a:t>Microsoft Teams</a:t>
            </a:r>
            <a:r>
              <a:rPr lang="en-GB" sz="2200" dirty="0">
                <a:solidFill>
                  <a:srgbClr val="121212"/>
                </a:solidFill>
                <a:latin typeface="Arial"/>
                <a:ea typeface="Arial"/>
                <a:cs typeface="Arial"/>
                <a:sym typeface="Arial"/>
              </a:rPr>
              <a:t>: </a:t>
            </a:r>
            <a:r>
              <a:rPr lang="en-GB" sz="2200" dirty="0" err="1">
                <a:solidFill>
                  <a:srgbClr val="121212"/>
                </a:solidFill>
                <a:latin typeface="Arial"/>
                <a:ea typeface="Arial"/>
                <a:cs typeface="Arial"/>
                <a:sym typeface="Arial"/>
              </a:rPr>
              <a:t>Kombiniert</a:t>
            </a:r>
            <a:r>
              <a:rPr lang="en-GB" sz="2200" dirty="0">
                <a:solidFill>
                  <a:srgbClr val="121212"/>
                </a:solidFill>
                <a:latin typeface="Arial"/>
                <a:ea typeface="Arial"/>
                <a:cs typeface="Arial"/>
                <a:sym typeface="Arial"/>
              </a:rPr>
              <a:t> </a:t>
            </a:r>
            <a:r>
              <a:rPr lang="en-GB" sz="2200" dirty="0" err="1">
                <a:solidFill>
                  <a:srgbClr val="121212"/>
                </a:solidFill>
                <a:latin typeface="Arial"/>
                <a:ea typeface="Arial"/>
                <a:cs typeface="Arial"/>
                <a:sym typeface="Arial"/>
              </a:rPr>
              <a:t>Arbeitsplatz</a:t>
            </a:r>
            <a:r>
              <a:rPr lang="en-GB" sz="2200" dirty="0">
                <a:solidFill>
                  <a:srgbClr val="121212"/>
                </a:solidFill>
                <a:latin typeface="Arial"/>
                <a:ea typeface="Arial"/>
                <a:cs typeface="Arial"/>
                <a:sym typeface="Arial"/>
              </a:rPr>
              <a:t>-Chat, Meetings, </a:t>
            </a:r>
            <a:r>
              <a:rPr lang="en-GB" sz="2200" dirty="0" err="1">
                <a:solidFill>
                  <a:srgbClr val="121212"/>
                </a:solidFill>
                <a:latin typeface="Arial"/>
                <a:ea typeface="Arial"/>
                <a:cs typeface="Arial"/>
                <a:sym typeface="Arial"/>
              </a:rPr>
              <a:t>Notizen</a:t>
            </a:r>
            <a:r>
              <a:rPr lang="en-GB" sz="2200" dirty="0">
                <a:solidFill>
                  <a:srgbClr val="121212"/>
                </a:solidFill>
                <a:latin typeface="Arial"/>
                <a:ea typeface="Arial"/>
                <a:cs typeface="Arial"/>
                <a:sym typeface="Arial"/>
              </a:rPr>
              <a:t> und </a:t>
            </a:r>
            <a:r>
              <a:rPr lang="en-GB" sz="2200" dirty="0" err="1">
                <a:solidFill>
                  <a:srgbClr val="121212"/>
                </a:solidFill>
                <a:latin typeface="Arial"/>
                <a:ea typeface="Arial"/>
                <a:cs typeface="Arial"/>
                <a:sym typeface="Arial"/>
              </a:rPr>
              <a:t>Anhänge</a:t>
            </a:r>
            <a:r>
              <a:rPr lang="en-GB" sz="2200" dirty="0">
                <a:solidFill>
                  <a:srgbClr val="121212"/>
                </a:solidFill>
                <a:latin typeface="Arial"/>
                <a:ea typeface="Arial"/>
                <a:cs typeface="Arial"/>
                <a:sym typeface="Arial"/>
              </a:rPr>
              <a:t>. Es </a:t>
            </a:r>
            <a:r>
              <a:rPr lang="en-GB" sz="2200" dirty="0" err="1">
                <a:solidFill>
                  <a:srgbClr val="121212"/>
                </a:solidFill>
                <a:latin typeface="Arial"/>
                <a:ea typeface="Arial"/>
                <a:cs typeface="Arial"/>
                <a:sym typeface="Arial"/>
              </a:rPr>
              <a:t>lässt</a:t>
            </a:r>
            <a:r>
              <a:rPr lang="en-GB" sz="2200" dirty="0">
                <a:solidFill>
                  <a:srgbClr val="121212"/>
                </a:solidFill>
                <a:latin typeface="Arial"/>
                <a:ea typeface="Arial"/>
                <a:cs typeface="Arial"/>
                <a:sym typeface="Arial"/>
              </a:rPr>
              <a:t> </a:t>
            </a:r>
            <a:r>
              <a:rPr lang="en-GB" sz="2200" dirty="0" err="1">
                <a:solidFill>
                  <a:srgbClr val="121212"/>
                </a:solidFill>
                <a:latin typeface="Arial"/>
                <a:ea typeface="Arial"/>
                <a:cs typeface="Arial"/>
                <a:sym typeface="Arial"/>
              </a:rPr>
              <a:t>sich</a:t>
            </a:r>
            <a:r>
              <a:rPr lang="en-GB" sz="2200" dirty="0">
                <a:solidFill>
                  <a:srgbClr val="121212"/>
                </a:solidFill>
                <a:latin typeface="Arial"/>
                <a:ea typeface="Arial"/>
                <a:cs typeface="Arial"/>
                <a:sym typeface="Arial"/>
              </a:rPr>
              <a:t> in Office 365 </a:t>
            </a:r>
            <a:r>
              <a:rPr lang="en-GB" sz="2200" dirty="0" err="1">
                <a:solidFill>
                  <a:srgbClr val="121212"/>
                </a:solidFill>
                <a:latin typeface="Arial"/>
                <a:ea typeface="Arial"/>
                <a:cs typeface="Arial"/>
                <a:sym typeface="Arial"/>
              </a:rPr>
              <a:t>integrieren</a:t>
            </a:r>
            <a:r>
              <a:rPr lang="en-GB" sz="2200" dirty="0">
                <a:solidFill>
                  <a:srgbClr val="121212"/>
                </a:solidFill>
                <a:latin typeface="Arial"/>
                <a:ea typeface="Arial"/>
                <a:cs typeface="Arial"/>
                <a:sym typeface="Arial"/>
              </a:rPr>
              <a:t> und </a:t>
            </a:r>
            <a:r>
              <a:rPr lang="en-GB" sz="2200" dirty="0" err="1">
                <a:solidFill>
                  <a:srgbClr val="121212"/>
                </a:solidFill>
                <a:latin typeface="Arial"/>
                <a:ea typeface="Arial"/>
                <a:cs typeface="Arial"/>
                <a:sym typeface="Arial"/>
              </a:rPr>
              <a:t>unterstützt</a:t>
            </a:r>
            <a:r>
              <a:rPr lang="en-GB" sz="2200" dirty="0">
                <a:solidFill>
                  <a:srgbClr val="121212"/>
                </a:solidFill>
                <a:latin typeface="Arial"/>
                <a:ea typeface="Arial"/>
                <a:cs typeface="Arial"/>
                <a:sym typeface="Arial"/>
              </a:rPr>
              <a:t> die Zusammenarbeit </a:t>
            </a:r>
            <a:r>
              <a:rPr lang="en-GB" sz="2200" dirty="0" err="1">
                <a:solidFill>
                  <a:srgbClr val="121212"/>
                </a:solidFill>
                <a:latin typeface="Arial"/>
                <a:ea typeface="Arial"/>
                <a:cs typeface="Arial"/>
                <a:sym typeface="Arial"/>
              </a:rPr>
              <a:t>im</a:t>
            </a:r>
            <a:r>
              <a:rPr lang="en-GB" sz="2200" dirty="0">
                <a:solidFill>
                  <a:srgbClr val="121212"/>
                </a:solidFill>
                <a:latin typeface="Arial"/>
                <a:ea typeface="Arial"/>
                <a:cs typeface="Arial"/>
                <a:sym typeface="Arial"/>
              </a:rPr>
              <a:t> </a:t>
            </a:r>
            <a:r>
              <a:rPr lang="en-GB" sz="2200" dirty="0" err="1">
                <a:solidFill>
                  <a:srgbClr val="121212"/>
                </a:solidFill>
                <a:latin typeface="Arial"/>
                <a:ea typeface="Arial"/>
                <a:cs typeface="Arial"/>
                <a:sym typeface="Arial"/>
              </a:rPr>
              <a:t>Klassenzimmer</a:t>
            </a:r>
            <a:r>
              <a:rPr lang="en-GB" sz="2200" dirty="0">
                <a:solidFill>
                  <a:srgbClr val="121212"/>
                </a:solidFill>
                <a:latin typeface="Arial"/>
                <a:ea typeface="Arial"/>
                <a:cs typeface="Arial"/>
                <a:sym typeface="Arial"/>
              </a:rPr>
              <a:t>.</a:t>
            </a:r>
            <a:endParaRPr sz="2200" dirty="0">
              <a:solidFill>
                <a:srgbClr val="121212"/>
              </a:solidFill>
              <a:latin typeface="Arial"/>
              <a:ea typeface="Arial"/>
              <a:cs typeface="Arial"/>
              <a:sym typeface="Arial"/>
            </a:endParaRPr>
          </a:p>
        </p:txBody>
      </p:sp>
      <p:pic>
        <p:nvPicPr>
          <p:cNvPr id="633" name="Google Shape;633;p27"/>
          <p:cNvPicPr preferRelativeResize="0"/>
          <p:nvPr/>
        </p:nvPicPr>
        <p:blipFill rotWithShape="1">
          <a:blip r:embed="rId8">
            <a:alphaModFix/>
          </a:blip>
          <a:srcRect/>
          <a:stretch/>
        </p:blipFill>
        <p:spPr>
          <a:xfrm>
            <a:off x="633514" y="3562384"/>
            <a:ext cx="1091212" cy="1071834"/>
          </a:xfrm>
          <a:prstGeom prst="rect">
            <a:avLst/>
          </a:prstGeom>
          <a:noFill/>
          <a:ln>
            <a:noFill/>
          </a:ln>
        </p:spPr>
      </p:pic>
      <p:pic>
        <p:nvPicPr>
          <p:cNvPr id="634" name="Google Shape;634;p27"/>
          <p:cNvPicPr preferRelativeResize="0"/>
          <p:nvPr/>
        </p:nvPicPr>
        <p:blipFill rotWithShape="1">
          <a:blip r:embed="rId9">
            <a:alphaModFix/>
          </a:blip>
          <a:srcRect/>
          <a:stretch/>
        </p:blipFill>
        <p:spPr>
          <a:xfrm>
            <a:off x="801594" y="5040089"/>
            <a:ext cx="961316" cy="962544"/>
          </a:xfrm>
          <a:prstGeom prst="rect">
            <a:avLst/>
          </a:prstGeom>
          <a:noFill/>
          <a:ln>
            <a:noFill/>
          </a:ln>
        </p:spPr>
      </p:pic>
      <p:pic>
        <p:nvPicPr>
          <p:cNvPr id="635" name="Google Shape;635;p27"/>
          <p:cNvPicPr preferRelativeResize="0"/>
          <p:nvPr/>
        </p:nvPicPr>
        <p:blipFill rotWithShape="1">
          <a:blip r:embed="rId10">
            <a:alphaModFix/>
          </a:blip>
          <a:srcRect/>
          <a:stretch/>
        </p:blipFill>
        <p:spPr>
          <a:xfrm>
            <a:off x="640141" y="6582425"/>
            <a:ext cx="1128390" cy="1051274"/>
          </a:xfrm>
          <a:prstGeom prst="rect">
            <a:avLst/>
          </a:prstGeom>
          <a:noFill/>
          <a:ln>
            <a:noFill/>
          </a:ln>
        </p:spPr>
      </p:pic>
      <p:sp>
        <p:nvSpPr>
          <p:cNvPr id="636" name="Google Shape;636;p27"/>
          <p:cNvSpPr txBox="1"/>
          <p:nvPr/>
        </p:nvSpPr>
        <p:spPr>
          <a:xfrm>
            <a:off x="9876464" y="2862566"/>
            <a:ext cx="8101799" cy="521373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GB" sz="2200" b="1" dirty="0" err="1">
                <a:solidFill>
                  <a:srgbClr val="121212"/>
                </a:solidFill>
                <a:latin typeface="Arial"/>
                <a:ea typeface="Arial"/>
                <a:cs typeface="Arial"/>
                <a:sym typeface="Arial"/>
              </a:rPr>
              <a:t>Offene</a:t>
            </a:r>
            <a:r>
              <a:rPr lang="en-GB" sz="2200" b="1" dirty="0">
                <a:solidFill>
                  <a:srgbClr val="121212"/>
                </a:solidFill>
                <a:latin typeface="Arial"/>
                <a:ea typeface="Arial"/>
                <a:cs typeface="Arial"/>
                <a:sym typeface="Arial"/>
              </a:rPr>
              <a:t> </a:t>
            </a:r>
            <a:r>
              <a:rPr lang="en-GB" sz="2200" b="1" dirty="0" err="1">
                <a:solidFill>
                  <a:srgbClr val="121212"/>
                </a:solidFill>
                <a:latin typeface="Arial"/>
                <a:ea typeface="Arial"/>
                <a:cs typeface="Arial"/>
                <a:sym typeface="Arial"/>
              </a:rPr>
              <a:t>Kommunikation</a:t>
            </a:r>
            <a:r>
              <a:rPr lang="en-GB" sz="2200" b="1" dirty="0">
                <a:solidFill>
                  <a:srgbClr val="121212"/>
                </a:solidFill>
                <a:latin typeface="Arial"/>
                <a:ea typeface="Arial"/>
                <a:cs typeface="Arial"/>
                <a:sym typeface="Arial"/>
              </a:rPr>
              <a:t> und Feedback</a:t>
            </a:r>
            <a:endParaRPr sz="2200" dirty="0"/>
          </a:p>
          <a:p>
            <a:pPr marL="457200" marR="0" lvl="0" indent="-457200" algn="l" rtl="0">
              <a:lnSpc>
                <a:spcPct val="140000"/>
              </a:lnSpc>
              <a:spcBef>
                <a:spcPts val="0"/>
              </a:spcBef>
              <a:spcAft>
                <a:spcPts val="0"/>
              </a:spcAft>
              <a:buClr>
                <a:srgbClr val="121212"/>
              </a:buClr>
              <a:buSzPts val="2600"/>
              <a:buFont typeface="Arial"/>
              <a:buChar char="•"/>
            </a:pPr>
            <a:r>
              <a:rPr lang="en-GB" sz="2200" u="sng" dirty="0">
                <a:solidFill>
                  <a:srgbClr val="121212"/>
                </a:solidFill>
                <a:latin typeface="Arial"/>
                <a:ea typeface="Arial"/>
                <a:cs typeface="Arial"/>
                <a:sym typeface="Arial"/>
                <a:hlinkClick r:id="rId11">
                  <a:extLst>
                    <a:ext uri="{A12FA001-AC4F-418D-AE19-62706E023703}">
                      <ahyp:hlinkClr xmlns:ahyp="http://schemas.microsoft.com/office/drawing/2018/hyperlinkcolor" val="tx"/>
                    </a:ext>
                  </a:extLst>
                </a:hlinkClick>
              </a:rPr>
              <a:t>Google </a:t>
            </a:r>
            <a:r>
              <a:rPr lang="en-GB" sz="2200" u="sng" dirty="0">
                <a:solidFill>
                  <a:srgbClr val="121212"/>
                </a:solidFill>
                <a:latin typeface="Arial"/>
                <a:ea typeface="Arial"/>
                <a:cs typeface="Arial"/>
                <a:sym typeface="Arial"/>
              </a:rPr>
              <a:t>Docs</a:t>
            </a:r>
            <a:r>
              <a:rPr lang="en-GB" sz="2200" dirty="0">
                <a:solidFill>
                  <a:srgbClr val="121212"/>
                </a:solidFill>
                <a:latin typeface="Arial"/>
                <a:ea typeface="Arial"/>
                <a:cs typeface="Arial"/>
                <a:sym typeface="Arial"/>
              </a:rPr>
              <a:t>: Ein </a:t>
            </a:r>
            <a:r>
              <a:rPr lang="en-GB" sz="2200" dirty="0" err="1">
                <a:solidFill>
                  <a:srgbClr val="121212"/>
                </a:solidFill>
                <a:latin typeface="Arial"/>
                <a:ea typeface="Arial"/>
                <a:cs typeface="Arial"/>
                <a:sym typeface="Arial"/>
              </a:rPr>
              <a:t>benutzerfreundliches</a:t>
            </a:r>
            <a:r>
              <a:rPr lang="en-GB" sz="2200" dirty="0">
                <a:solidFill>
                  <a:srgbClr val="121212"/>
                </a:solidFill>
                <a:latin typeface="Arial"/>
                <a:ea typeface="Arial"/>
                <a:cs typeface="Arial"/>
                <a:sym typeface="Arial"/>
              </a:rPr>
              <a:t> Tool </a:t>
            </a:r>
            <a:r>
              <a:rPr lang="en-GB" sz="2200" dirty="0" err="1">
                <a:solidFill>
                  <a:srgbClr val="121212"/>
                </a:solidFill>
                <a:latin typeface="Arial"/>
                <a:ea typeface="Arial"/>
                <a:cs typeface="Arial"/>
                <a:sym typeface="Arial"/>
              </a:rPr>
              <a:t>zum</a:t>
            </a:r>
            <a:r>
              <a:rPr lang="en-GB" sz="2200" dirty="0">
                <a:solidFill>
                  <a:srgbClr val="121212"/>
                </a:solidFill>
                <a:latin typeface="Arial"/>
                <a:ea typeface="Arial"/>
                <a:cs typeface="Arial"/>
                <a:sym typeface="Arial"/>
              </a:rPr>
              <a:t> </a:t>
            </a:r>
            <a:r>
              <a:rPr lang="en-GB" sz="2200" dirty="0" err="1">
                <a:solidFill>
                  <a:srgbClr val="121212"/>
                </a:solidFill>
                <a:latin typeface="Arial"/>
                <a:ea typeface="Arial"/>
                <a:cs typeface="Arial"/>
                <a:sym typeface="Arial"/>
              </a:rPr>
              <a:t>Erstellen</a:t>
            </a:r>
            <a:r>
              <a:rPr lang="en-GB" sz="2200" dirty="0">
                <a:solidFill>
                  <a:srgbClr val="121212"/>
                </a:solidFill>
                <a:latin typeface="Arial"/>
                <a:ea typeface="Arial"/>
                <a:cs typeface="Arial"/>
                <a:sym typeface="Arial"/>
              </a:rPr>
              <a:t> von Feedback-</a:t>
            </a:r>
            <a:r>
              <a:rPr lang="en-GB" sz="2200" dirty="0" err="1">
                <a:solidFill>
                  <a:srgbClr val="121212"/>
                </a:solidFill>
                <a:latin typeface="Arial"/>
                <a:ea typeface="Arial"/>
                <a:cs typeface="Arial"/>
                <a:sym typeface="Arial"/>
              </a:rPr>
              <a:t>Formularen</a:t>
            </a:r>
            <a:r>
              <a:rPr lang="en-GB" sz="2200" dirty="0">
                <a:solidFill>
                  <a:srgbClr val="121212"/>
                </a:solidFill>
                <a:latin typeface="Arial"/>
                <a:ea typeface="Arial"/>
                <a:cs typeface="Arial"/>
                <a:sym typeface="Arial"/>
              </a:rPr>
              <a:t>, </a:t>
            </a:r>
            <a:r>
              <a:rPr lang="en-GB" sz="2200" dirty="0" err="1">
                <a:solidFill>
                  <a:srgbClr val="121212"/>
                </a:solidFill>
                <a:latin typeface="Arial"/>
                <a:ea typeface="Arial"/>
                <a:cs typeface="Arial"/>
                <a:sym typeface="Arial"/>
              </a:rPr>
              <a:t>Umfragen</a:t>
            </a:r>
            <a:r>
              <a:rPr lang="en-GB" sz="2200" dirty="0">
                <a:solidFill>
                  <a:srgbClr val="121212"/>
                </a:solidFill>
                <a:latin typeface="Arial"/>
                <a:ea typeface="Arial"/>
                <a:cs typeface="Arial"/>
                <a:sym typeface="Arial"/>
              </a:rPr>
              <a:t> und Quiz, um </a:t>
            </a:r>
            <a:r>
              <a:rPr lang="en-GB" sz="2200" dirty="0" err="1">
                <a:solidFill>
                  <a:srgbClr val="121212"/>
                </a:solidFill>
                <a:latin typeface="Arial"/>
                <a:ea typeface="Arial"/>
                <a:cs typeface="Arial"/>
                <a:sym typeface="Arial"/>
              </a:rPr>
              <a:t>Erkenntnisse</a:t>
            </a:r>
            <a:r>
              <a:rPr lang="en-GB" sz="2200" dirty="0">
                <a:solidFill>
                  <a:srgbClr val="121212"/>
                </a:solidFill>
                <a:latin typeface="Arial"/>
                <a:ea typeface="Arial"/>
                <a:cs typeface="Arial"/>
                <a:sym typeface="Arial"/>
              </a:rPr>
              <a:t> von </a:t>
            </a:r>
            <a:r>
              <a:rPr lang="en-GB" sz="2200" dirty="0" err="1">
                <a:solidFill>
                  <a:srgbClr val="121212"/>
                </a:solidFill>
                <a:latin typeface="Arial"/>
                <a:ea typeface="Arial"/>
                <a:cs typeface="Arial"/>
                <a:sym typeface="Arial"/>
              </a:rPr>
              <a:t>Lernenden</a:t>
            </a:r>
            <a:r>
              <a:rPr lang="en-GB" sz="2200" dirty="0">
                <a:solidFill>
                  <a:srgbClr val="121212"/>
                </a:solidFill>
                <a:latin typeface="Arial"/>
                <a:ea typeface="Arial"/>
                <a:cs typeface="Arial"/>
                <a:sym typeface="Arial"/>
              </a:rPr>
              <a:t> und </a:t>
            </a:r>
            <a:r>
              <a:rPr lang="en-GB" sz="2200" dirty="0" err="1">
                <a:solidFill>
                  <a:srgbClr val="121212"/>
                </a:solidFill>
                <a:latin typeface="Arial"/>
                <a:ea typeface="Arial"/>
                <a:cs typeface="Arial"/>
                <a:sym typeface="Arial"/>
              </a:rPr>
              <a:t>Mitarbeitern</a:t>
            </a:r>
            <a:r>
              <a:rPr lang="en-GB" sz="2200" dirty="0">
                <a:solidFill>
                  <a:srgbClr val="121212"/>
                </a:solidFill>
                <a:latin typeface="Arial"/>
                <a:ea typeface="Arial"/>
                <a:cs typeface="Arial"/>
                <a:sym typeface="Arial"/>
              </a:rPr>
              <a:t> </a:t>
            </a:r>
            <a:r>
              <a:rPr lang="en-GB" sz="2200" dirty="0" err="1">
                <a:solidFill>
                  <a:srgbClr val="121212"/>
                </a:solidFill>
                <a:latin typeface="Arial"/>
                <a:ea typeface="Arial"/>
                <a:cs typeface="Arial"/>
                <a:sym typeface="Arial"/>
              </a:rPr>
              <a:t>zu</a:t>
            </a:r>
            <a:r>
              <a:rPr lang="en-GB" sz="2200" dirty="0">
                <a:solidFill>
                  <a:srgbClr val="121212"/>
                </a:solidFill>
                <a:latin typeface="Arial"/>
                <a:ea typeface="Arial"/>
                <a:cs typeface="Arial"/>
                <a:sym typeface="Arial"/>
              </a:rPr>
              <a:t> </a:t>
            </a:r>
            <a:r>
              <a:rPr lang="en-GB" sz="2200" dirty="0" err="1">
                <a:solidFill>
                  <a:srgbClr val="121212"/>
                </a:solidFill>
                <a:latin typeface="Arial"/>
                <a:ea typeface="Arial"/>
                <a:cs typeface="Arial"/>
                <a:sym typeface="Arial"/>
              </a:rPr>
              <a:t>sammeln</a:t>
            </a:r>
            <a:r>
              <a:rPr lang="en-GB" sz="2200" dirty="0">
                <a:solidFill>
                  <a:srgbClr val="121212"/>
                </a:solidFill>
                <a:latin typeface="Arial"/>
                <a:ea typeface="Arial"/>
                <a:cs typeface="Arial"/>
                <a:sym typeface="Arial"/>
              </a:rPr>
              <a:t>.</a:t>
            </a:r>
            <a:endParaRPr sz="2200" dirty="0"/>
          </a:p>
          <a:p>
            <a:pPr marL="457200" marR="0" lvl="0" indent="-457200" algn="l" rtl="0">
              <a:lnSpc>
                <a:spcPct val="140000"/>
              </a:lnSpc>
              <a:spcBef>
                <a:spcPts val="0"/>
              </a:spcBef>
              <a:spcAft>
                <a:spcPts val="0"/>
              </a:spcAft>
              <a:buClr>
                <a:srgbClr val="121212"/>
              </a:buClr>
              <a:buSzPts val="2600"/>
              <a:buFont typeface="Arial"/>
              <a:buChar char="•"/>
            </a:pPr>
            <a:r>
              <a:rPr lang="en-GB" sz="2200" u="sng" dirty="0" err="1">
                <a:solidFill>
                  <a:srgbClr val="121212"/>
                </a:solidFill>
                <a:latin typeface="Arial"/>
                <a:ea typeface="Arial"/>
                <a:cs typeface="Arial"/>
                <a:sym typeface="Arial"/>
                <a:hlinkClick r:id="rId12">
                  <a:extLst>
                    <a:ext uri="{A12FA001-AC4F-418D-AE19-62706E023703}">
                      <ahyp:hlinkClr xmlns:ahyp="http://schemas.microsoft.com/office/drawing/2018/hyperlinkcolor" val="tx"/>
                    </a:ext>
                  </a:extLst>
                </a:hlinkClick>
              </a:rPr>
              <a:t>Mentimeter</a:t>
            </a:r>
            <a:r>
              <a:rPr lang="en-GB" sz="2200" dirty="0">
                <a:solidFill>
                  <a:srgbClr val="121212"/>
                </a:solidFill>
                <a:latin typeface="Arial"/>
                <a:ea typeface="Arial"/>
                <a:cs typeface="Arial"/>
                <a:sym typeface="Arial"/>
              </a:rPr>
              <a:t>: Eine </a:t>
            </a:r>
            <a:r>
              <a:rPr lang="en-GB" sz="2200" dirty="0" err="1">
                <a:solidFill>
                  <a:srgbClr val="121212"/>
                </a:solidFill>
                <a:latin typeface="Arial"/>
                <a:ea typeface="Arial"/>
                <a:cs typeface="Arial"/>
                <a:sym typeface="Arial"/>
              </a:rPr>
              <a:t>interaktive</a:t>
            </a:r>
            <a:r>
              <a:rPr lang="en-GB" sz="2200" dirty="0">
                <a:solidFill>
                  <a:srgbClr val="121212"/>
                </a:solidFill>
                <a:latin typeface="Arial"/>
                <a:ea typeface="Arial"/>
                <a:cs typeface="Arial"/>
                <a:sym typeface="Arial"/>
              </a:rPr>
              <a:t> </a:t>
            </a:r>
            <a:r>
              <a:rPr lang="en-GB" sz="2200" dirty="0" err="1">
                <a:solidFill>
                  <a:srgbClr val="121212"/>
                </a:solidFill>
                <a:latin typeface="Arial"/>
                <a:ea typeface="Arial"/>
                <a:cs typeface="Arial"/>
                <a:sym typeface="Arial"/>
              </a:rPr>
              <a:t>Präsentationssoftware</a:t>
            </a:r>
            <a:r>
              <a:rPr lang="en-GB" sz="2200" dirty="0">
                <a:solidFill>
                  <a:srgbClr val="121212"/>
                </a:solidFill>
                <a:latin typeface="Arial"/>
                <a:ea typeface="Arial"/>
                <a:cs typeface="Arial"/>
                <a:sym typeface="Arial"/>
              </a:rPr>
              <a:t>, die </a:t>
            </a:r>
            <a:r>
              <a:rPr lang="en-GB" sz="2200" dirty="0" err="1">
                <a:solidFill>
                  <a:srgbClr val="121212"/>
                </a:solidFill>
                <a:latin typeface="Arial"/>
                <a:ea typeface="Arial"/>
                <a:cs typeface="Arial"/>
                <a:sym typeface="Arial"/>
              </a:rPr>
              <a:t>Echtzeit</a:t>
            </a:r>
            <a:r>
              <a:rPr lang="en-GB" sz="2200" dirty="0">
                <a:solidFill>
                  <a:srgbClr val="121212"/>
                </a:solidFill>
                <a:latin typeface="Arial"/>
                <a:ea typeface="Arial"/>
                <a:cs typeface="Arial"/>
                <a:sym typeface="Arial"/>
              </a:rPr>
              <a:t>-Feedback, </a:t>
            </a:r>
            <a:r>
              <a:rPr lang="en-GB" sz="2200" dirty="0" err="1">
                <a:solidFill>
                  <a:srgbClr val="121212"/>
                </a:solidFill>
                <a:latin typeface="Arial"/>
                <a:ea typeface="Arial"/>
                <a:cs typeface="Arial"/>
                <a:sym typeface="Arial"/>
              </a:rPr>
              <a:t>Umfragen</a:t>
            </a:r>
            <a:r>
              <a:rPr lang="en-GB" sz="2200" dirty="0">
                <a:solidFill>
                  <a:srgbClr val="121212"/>
                </a:solidFill>
                <a:latin typeface="Arial"/>
                <a:ea typeface="Arial"/>
                <a:cs typeface="Arial"/>
                <a:sym typeface="Arial"/>
              </a:rPr>
              <a:t> und </a:t>
            </a:r>
            <a:r>
              <a:rPr lang="en-GB" sz="2200" dirty="0" err="1">
                <a:solidFill>
                  <a:srgbClr val="121212"/>
                </a:solidFill>
                <a:latin typeface="Arial"/>
                <a:ea typeface="Arial"/>
                <a:cs typeface="Arial"/>
                <a:sym typeface="Arial"/>
              </a:rPr>
              <a:t>Fragerunden</a:t>
            </a:r>
            <a:r>
              <a:rPr lang="en-GB" sz="2200" dirty="0">
                <a:solidFill>
                  <a:srgbClr val="121212"/>
                </a:solidFill>
                <a:latin typeface="Arial"/>
                <a:ea typeface="Arial"/>
                <a:cs typeface="Arial"/>
                <a:sym typeface="Arial"/>
              </a:rPr>
              <a:t> </a:t>
            </a:r>
            <a:r>
              <a:rPr lang="en-GB" sz="2200" dirty="0" err="1">
                <a:solidFill>
                  <a:srgbClr val="121212"/>
                </a:solidFill>
                <a:latin typeface="Arial"/>
                <a:ea typeface="Arial"/>
                <a:cs typeface="Arial"/>
                <a:sym typeface="Arial"/>
              </a:rPr>
              <a:t>ermöglicht</a:t>
            </a:r>
            <a:r>
              <a:rPr lang="en-GB" sz="2200" dirty="0">
                <a:solidFill>
                  <a:srgbClr val="121212"/>
                </a:solidFill>
                <a:latin typeface="Arial"/>
                <a:ea typeface="Arial"/>
                <a:cs typeface="Arial"/>
                <a:sym typeface="Arial"/>
              </a:rPr>
              <a:t> und so das Engagement und die </a:t>
            </a:r>
            <a:r>
              <a:rPr lang="en-GB" sz="2200" dirty="0" err="1">
                <a:solidFill>
                  <a:srgbClr val="121212"/>
                </a:solidFill>
                <a:latin typeface="Arial"/>
                <a:ea typeface="Arial"/>
                <a:cs typeface="Arial"/>
                <a:sym typeface="Arial"/>
              </a:rPr>
              <a:t>Kommunikation</a:t>
            </a:r>
            <a:r>
              <a:rPr lang="en-GB" sz="2200" dirty="0">
                <a:solidFill>
                  <a:srgbClr val="121212"/>
                </a:solidFill>
                <a:latin typeface="Arial"/>
                <a:ea typeface="Arial"/>
                <a:cs typeface="Arial"/>
                <a:sym typeface="Arial"/>
              </a:rPr>
              <a:t> </a:t>
            </a:r>
            <a:r>
              <a:rPr lang="en-GB" sz="2200" dirty="0" err="1">
                <a:solidFill>
                  <a:srgbClr val="121212"/>
                </a:solidFill>
                <a:latin typeface="Arial"/>
                <a:ea typeface="Arial"/>
                <a:cs typeface="Arial"/>
                <a:sym typeface="Arial"/>
              </a:rPr>
              <a:t>fördert</a:t>
            </a:r>
            <a:r>
              <a:rPr lang="en-GB" sz="2200" dirty="0">
                <a:solidFill>
                  <a:srgbClr val="121212"/>
                </a:solidFill>
                <a:latin typeface="Arial"/>
                <a:ea typeface="Arial"/>
                <a:cs typeface="Arial"/>
                <a:sym typeface="Arial"/>
              </a:rPr>
              <a:t>.</a:t>
            </a:r>
            <a:endParaRPr sz="2200" dirty="0"/>
          </a:p>
          <a:p>
            <a:pPr marL="457200" marR="0" lvl="0" indent="-457200" algn="l" rtl="0">
              <a:lnSpc>
                <a:spcPct val="140000"/>
              </a:lnSpc>
              <a:spcBef>
                <a:spcPts val="0"/>
              </a:spcBef>
              <a:spcAft>
                <a:spcPts val="0"/>
              </a:spcAft>
              <a:buClr>
                <a:srgbClr val="121212"/>
              </a:buClr>
              <a:buSzPts val="2600"/>
              <a:buFont typeface="Arial"/>
              <a:buChar char="•"/>
            </a:pPr>
            <a:r>
              <a:rPr lang="en-GB" sz="2200" u="sng" dirty="0" err="1">
                <a:solidFill>
                  <a:srgbClr val="121212"/>
                </a:solidFill>
                <a:latin typeface="Arial"/>
                <a:ea typeface="Arial"/>
                <a:cs typeface="Arial"/>
                <a:sym typeface="Arial"/>
                <a:hlinkClick r:id="rId13">
                  <a:extLst>
                    <a:ext uri="{A12FA001-AC4F-418D-AE19-62706E023703}">
                      <ahyp:hlinkClr xmlns:ahyp="http://schemas.microsoft.com/office/drawing/2018/hyperlinkcolor" val="tx"/>
                    </a:ext>
                  </a:extLst>
                </a:hlinkClick>
              </a:rPr>
              <a:t>Slido</a:t>
            </a:r>
            <a:r>
              <a:rPr lang="en-GB" sz="2200" dirty="0">
                <a:solidFill>
                  <a:srgbClr val="121212"/>
                </a:solidFill>
                <a:latin typeface="Arial"/>
                <a:ea typeface="Arial"/>
                <a:cs typeface="Arial"/>
                <a:sym typeface="Arial"/>
              </a:rPr>
              <a:t>: Eine </a:t>
            </a:r>
            <a:r>
              <a:rPr lang="en-GB" sz="2200" dirty="0" err="1">
                <a:solidFill>
                  <a:srgbClr val="121212"/>
                </a:solidFill>
                <a:latin typeface="Arial"/>
                <a:ea typeface="Arial"/>
                <a:cs typeface="Arial"/>
                <a:sym typeface="Arial"/>
              </a:rPr>
              <a:t>Plattform</a:t>
            </a:r>
            <a:r>
              <a:rPr lang="en-GB" sz="2200" dirty="0">
                <a:solidFill>
                  <a:srgbClr val="121212"/>
                </a:solidFill>
                <a:latin typeface="Arial"/>
                <a:ea typeface="Arial"/>
                <a:cs typeface="Arial"/>
                <a:sym typeface="Arial"/>
              </a:rPr>
              <a:t> für </a:t>
            </a:r>
            <a:r>
              <a:rPr lang="en-GB" sz="2200" dirty="0" err="1">
                <a:solidFill>
                  <a:srgbClr val="121212"/>
                </a:solidFill>
                <a:latin typeface="Arial"/>
                <a:ea typeface="Arial"/>
                <a:cs typeface="Arial"/>
                <a:sym typeface="Arial"/>
              </a:rPr>
              <a:t>Fragen</a:t>
            </a:r>
            <a:r>
              <a:rPr lang="en-GB" sz="2200" dirty="0">
                <a:solidFill>
                  <a:srgbClr val="121212"/>
                </a:solidFill>
                <a:latin typeface="Arial"/>
                <a:ea typeface="Arial"/>
                <a:cs typeface="Arial"/>
                <a:sym typeface="Arial"/>
              </a:rPr>
              <a:t> und </a:t>
            </a:r>
            <a:r>
              <a:rPr lang="en-GB" sz="2200" dirty="0" err="1">
                <a:solidFill>
                  <a:srgbClr val="121212"/>
                </a:solidFill>
                <a:latin typeface="Arial"/>
                <a:ea typeface="Arial"/>
                <a:cs typeface="Arial"/>
                <a:sym typeface="Arial"/>
              </a:rPr>
              <a:t>Abstimmungen</a:t>
            </a:r>
            <a:r>
              <a:rPr lang="en-GB" sz="2200" dirty="0">
                <a:solidFill>
                  <a:srgbClr val="121212"/>
                </a:solidFill>
                <a:latin typeface="Arial"/>
                <a:ea typeface="Arial"/>
                <a:cs typeface="Arial"/>
                <a:sym typeface="Arial"/>
              </a:rPr>
              <a:t>, die </a:t>
            </a:r>
            <a:r>
              <a:rPr lang="en-GB" sz="2200" dirty="0" err="1">
                <a:solidFill>
                  <a:srgbClr val="121212"/>
                </a:solidFill>
                <a:latin typeface="Arial"/>
                <a:ea typeface="Arial"/>
                <a:cs typeface="Arial"/>
                <a:sym typeface="Arial"/>
              </a:rPr>
              <a:t>eine</a:t>
            </a:r>
            <a:r>
              <a:rPr lang="en-GB" sz="2200" dirty="0">
                <a:solidFill>
                  <a:srgbClr val="121212"/>
                </a:solidFill>
                <a:latin typeface="Arial"/>
                <a:ea typeface="Arial"/>
                <a:cs typeface="Arial"/>
                <a:sym typeface="Arial"/>
              </a:rPr>
              <a:t> </a:t>
            </a:r>
            <a:r>
              <a:rPr lang="en-GB" sz="2200" dirty="0" err="1">
                <a:solidFill>
                  <a:srgbClr val="121212"/>
                </a:solidFill>
                <a:latin typeface="Arial"/>
                <a:ea typeface="Arial"/>
                <a:cs typeface="Arial"/>
                <a:sym typeface="Arial"/>
              </a:rPr>
              <a:t>offene</a:t>
            </a:r>
            <a:r>
              <a:rPr lang="en-GB" sz="2200" dirty="0">
                <a:solidFill>
                  <a:srgbClr val="121212"/>
                </a:solidFill>
                <a:latin typeface="Arial"/>
                <a:ea typeface="Arial"/>
                <a:cs typeface="Arial"/>
                <a:sym typeface="Arial"/>
              </a:rPr>
              <a:t> </a:t>
            </a:r>
            <a:r>
              <a:rPr lang="en-GB" sz="2200" dirty="0" err="1">
                <a:solidFill>
                  <a:srgbClr val="121212"/>
                </a:solidFill>
                <a:latin typeface="Arial"/>
                <a:ea typeface="Arial"/>
                <a:cs typeface="Arial"/>
                <a:sym typeface="Arial"/>
              </a:rPr>
              <a:t>Kommunikation</a:t>
            </a:r>
            <a:r>
              <a:rPr lang="en-GB" sz="2200" dirty="0">
                <a:solidFill>
                  <a:srgbClr val="121212"/>
                </a:solidFill>
                <a:latin typeface="Arial"/>
                <a:ea typeface="Arial"/>
                <a:cs typeface="Arial"/>
                <a:sym typeface="Arial"/>
              </a:rPr>
              <a:t> </a:t>
            </a:r>
            <a:r>
              <a:rPr lang="en-GB" sz="2200" dirty="0" err="1">
                <a:solidFill>
                  <a:srgbClr val="121212"/>
                </a:solidFill>
                <a:latin typeface="Arial"/>
                <a:ea typeface="Arial"/>
                <a:cs typeface="Arial"/>
                <a:sym typeface="Arial"/>
              </a:rPr>
              <a:t>während</a:t>
            </a:r>
            <a:r>
              <a:rPr lang="en-GB" sz="2200" dirty="0">
                <a:solidFill>
                  <a:srgbClr val="121212"/>
                </a:solidFill>
                <a:latin typeface="Arial"/>
                <a:ea typeface="Arial"/>
                <a:cs typeface="Arial"/>
                <a:sym typeface="Arial"/>
              </a:rPr>
              <a:t> des </a:t>
            </a:r>
            <a:r>
              <a:rPr lang="en-GB" sz="2200" dirty="0" err="1">
                <a:solidFill>
                  <a:srgbClr val="121212"/>
                </a:solidFill>
                <a:latin typeface="Arial"/>
                <a:ea typeface="Arial"/>
                <a:cs typeface="Arial"/>
                <a:sym typeface="Arial"/>
              </a:rPr>
              <a:t>Unterrichts</a:t>
            </a:r>
            <a:r>
              <a:rPr lang="en-GB" sz="2200" dirty="0">
                <a:solidFill>
                  <a:srgbClr val="121212"/>
                </a:solidFill>
                <a:latin typeface="Arial"/>
                <a:ea typeface="Arial"/>
                <a:cs typeface="Arial"/>
                <a:sym typeface="Arial"/>
              </a:rPr>
              <a:t> und der </a:t>
            </a:r>
            <a:r>
              <a:rPr lang="en-GB" sz="2200" dirty="0" err="1">
                <a:solidFill>
                  <a:srgbClr val="121212"/>
                </a:solidFill>
                <a:latin typeface="Arial"/>
                <a:ea typeface="Arial"/>
                <a:cs typeface="Arial"/>
                <a:sym typeface="Arial"/>
              </a:rPr>
              <a:t>Sitzungen</a:t>
            </a:r>
            <a:r>
              <a:rPr lang="en-GB" sz="2200" dirty="0">
                <a:solidFill>
                  <a:srgbClr val="121212"/>
                </a:solidFill>
                <a:latin typeface="Arial"/>
                <a:ea typeface="Arial"/>
                <a:cs typeface="Arial"/>
                <a:sym typeface="Arial"/>
              </a:rPr>
              <a:t> </a:t>
            </a:r>
            <a:r>
              <a:rPr lang="en-GB" sz="2200" dirty="0" err="1">
                <a:solidFill>
                  <a:srgbClr val="121212"/>
                </a:solidFill>
                <a:latin typeface="Arial"/>
                <a:ea typeface="Arial"/>
                <a:cs typeface="Arial"/>
                <a:sym typeface="Arial"/>
              </a:rPr>
              <a:t>ermöglicht</a:t>
            </a:r>
            <a:r>
              <a:rPr lang="en-GB" sz="2200" dirty="0">
                <a:solidFill>
                  <a:srgbClr val="121212"/>
                </a:solidFill>
                <a:latin typeface="Arial"/>
                <a:ea typeface="Arial"/>
                <a:cs typeface="Arial"/>
                <a:sym typeface="Arial"/>
              </a:rPr>
              <a:t>, so </a:t>
            </a:r>
            <a:r>
              <a:rPr lang="en-GB" sz="2200" dirty="0" err="1">
                <a:solidFill>
                  <a:srgbClr val="121212"/>
                </a:solidFill>
                <a:latin typeface="Arial"/>
                <a:ea typeface="Arial"/>
                <a:cs typeface="Arial"/>
                <a:sym typeface="Arial"/>
              </a:rPr>
              <a:t>dass</a:t>
            </a:r>
            <a:r>
              <a:rPr lang="en-GB" sz="2200" dirty="0">
                <a:solidFill>
                  <a:srgbClr val="121212"/>
                </a:solidFill>
                <a:latin typeface="Arial"/>
                <a:ea typeface="Arial"/>
                <a:cs typeface="Arial"/>
                <a:sym typeface="Arial"/>
              </a:rPr>
              <a:t> </a:t>
            </a:r>
            <a:r>
              <a:rPr lang="en-GB" sz="2200" dirty="0" err="1">
                <a:solidFill>
                  <a:srgbClr val="121212"/>
                </a:solidFill>
                <a:latin typeface="Arial"/>
                <a:ea typeface="Arial"/>
                <a:cs typeface="Arial"/>
                <a:sym typeface="Arial"/>
              </a:rPr>
              <a:t>jeder</a:t>
            </a:r>
            <a:r>
              <a:rPr lang="en-GB" sz="2200" dirty="0">
                <a:solidFill>
                  <a:srgbClr val="121212"/>
                </a:solidFill>
                <a:latin typeface="Arial"/>
                <a:ea typeface="Arial"/>
                <a:cs typeface="Arial"/>
                <a:sym typeface="Arial"/>
              </a:rPr>
              <a:t> seine Gedanken und </a:t>
            </a:r>
            <a:r>
              <a:rPr lang="en-GB" sz="2200" dirty="0" err="1">
                <a:solidFill>
                  <a:srgbClr val="121212"/>
                </a:solidFill>
                <a:latin typeface="Arial"/>
                <a:ea typeface="Arial"/>
                <a:cs typeface="Arial"/>
                <a:sym typeface="Arial"/>
              </a:rPr>
              <a:t>Fragen</a:t>
            </a:r>
            <a:r>
              <a:rPr lang="en-GB" sz="2200" dirty="0">
                <a:solidFill>
                  <a:srgbClr val="121212"/>
                </a:solidFill>
                <a:latin typeface="Arial"/>
                <a:ea typeface="Arial"/>
                <a:cs typeface="Arial"/>
                <a:sym typeface="Arial"/>
              </a:rPr>
              <a:t> </a:t>
            </a:r>
            <a:r>
              <a:rPr lang="en-GB" sz="2200" dirty="0" err="1">
                <a:solidFill>
                  <a:srgbClr val="121212"/>
                </a:solidFill>
                <a:latin typeface="Arial"/>
                <a:ea typeface="Arial"/>
                <a:cs typeface="Arial"/>
                <a:sym typeface="Arial"/>
              </a:rPr>
              <a:t>mitteilen</a:t>
            </a:r>
            <a:r>
              <a:rPr lang="en-GB" sz="2200" dirty="0">
                <a:solidFill>
                  <a:srgbClr val="121212"/>
                </a:solidFill>
                <a:latin typeface="Arial"/>
                <a:ea typeface="Arial"/>
                <a:cs typeface="Arial"/>
                <a:sym typeface="Arial"/>
              </a:rPr>
              <a:t> </a:t>
            </a:r>
            <a:r>
              <a:rPr lang="en-GB" sz="2200" dirty="0" err="1">
                <a:solidFill>
                  <a:srgbClr val="121212"/>
                </a:solidFill>
                <a:latin typeface="Arial"/>
                <a:ea typeface="Arial"/>
                <a:cs typeface="Arial"/>
                <a:sym typeface="Arial"/>
              </a:rPr>
              <a:t>kann</a:t>
            </a:r>
            <a:r>
              <a:rPr lang="en-GB" sz="2200" dirty="0">
                <a:solidFill>
                  <a:srgbClr val="121212"/>
                </a:solidFill>
                <a:latin typeface="Arial"/>
                <a:ea typeface="Arial"/>
                <a:cs typeface="Arial"/>
                <a:sym typeface="Arial"/>
              </a:rPr>
              <a:t>.</a:t>
            </a:r>
            <a:endParaRPr sz="2200" dirty="0">
              <a:solidFill>
                <a:srgbClr val="121212"/>
              </a:solidFill>
              <a:latin typeface="Arial"/>
              <a:ea typeface="Arial"/>
              <a:cs typeface="Arial"/>
              <a:sym typeface="Arial"/>
            </a:endParaRPr>
          </a:p>
        </p:txBody>
      </p:sp>
      <p:pic>
        <p:nvPicPr>
          <p:cNvPr id="637" name="Google Shape;637;p27"/>
          <p:cNvPicPr preferRelativeResize="0"/>
          <p:nvPr/>
        </p:nvPicPr>
        <p:blipFill rotWithShape="1">
          <a:blip r:embed="rId14">
            <a:alphaModFix/>
          </a:blip>
          <a:srcRect/>
          <a:stretch/>
        </p:blipFill>
        <p:spPr>
          <a:xfrm>
            <a:off x="9144000" y="3371356"/>
            <a:ext cx="1039970" cy="1062308"/>
          </a:xfrm>
          <a:prstGeom prst="rect">
            <a:avLst/>
          </a:prstGeom>
          <a:noFill/>
          <a:ln>
            <a:noFill/>
          </a:ln>
        </p:spPr>
      </p:pic>
      <p:pic>
        <p:nvPicPr>
          <p:cNvPr id="638" name="Google Shape;638;p27"/>
          <p:cNvPicPr preferRelativeResize="0"/>
          <p:nvPr/>
        </p:nvPicPr>
        <p:blipFill rotWithShape="1">
          <a:blip r:embed="rId15">
            <a:alphaModFix/>
          </a:blip>
          <a:srcRect/>
          <a:stretch/>
        </p:blipFill>
        <p:spPr>
          <a:xfrm>
            <a:off x="9376966" y="4676539"/>
            <a:ext cx="830298" cy="933921"/>
          </a:xfrm>
          <a:prstGeom prst="rect">
            <a:avLst/>
          </a:prstGeom>
          <a:noFill/>
          <a:ln>
            <a:noFill/>
          </a:ln>
        </p:spPr>
      </p:pic>
      <p:pic>
        <p:nvPicPr>
          <p:cNvPr id="639" name="Google Shape;639;p27"/>
          <p:cNvPicPr preferRelativeResize="0"/>
          <p:nvPr/>
        </p:nvPicPr>
        <p:blipFill rotWithShape="1">
          <a:blip r:embed="rId16">
            <a:alphaModFix/>
          </a:blip>
          <a:srcRect/>
          <a:stretch/>
        </p:blipFill>
        <p:spPr>
          <a:xfrm>
            <a:off x="9282624" y="6002633"/>
            <a:ext cx="924640" cy="868029"/>
          </a:xfrm>
          <a:prstGeom prst="rect">
            <a:avLst/>
          </a:prstGeom>
          <a:noFill/>
          <a:ln>
            <a:noFill/>
          </a:ln>
        </p:spPr>
      </p:pic>
      <p:sp>
        <p:nvSpPr>
          <p:cNvPr id="640" name="Google Shape;640;p27"/>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17">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42" name="Google Shape;642;p27"/>
          <p:cNvSpPr txBox="1"/>
          <p:nvPr/>
        </p:nvSpPr>
        <p:spPr>
          <a:xfrm>
            <a:off x="5150666" y="9207911"/>
            <a:ext cx="10227062" cy="759119"/>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GB" sz="1400">
                <a:solidFill>
                  <a:srgbClr val="121212"/>
                </a:solidFill>
                <a:latin typeface="Arial"/>
                <a:ea typeface="Arial"/>
                <a:cs typeface="Arial"/>
                <a:sym typeface="Arial"/>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a:p>
        </p:txBody>
      </p:sp>
      <p:pic>
        <p:nvPicPr>
          <p:cNvPr id="643" name="Google Shape;643;p27"/>
          <p:cNvPicPr preferRelativeResize="0"/>
          <p:nvPr/>
        </p:nvPicPr>
        <p:blipFill rotWithShape="1">
          <a:blip r:embed="rId18">
            <a:alphaModFix/>
          </a:blip>
          <a:srcRect/>
          <a:stretch/>
        </p:blipFill>
        <p:spPr>
          <a:xfrm>
            <a:off x="15697200" y="9183021"/>
            <a:ext cx="1727565" cy="628205"/>
          </a:xfrm>
          <a:prstGeom prst="rect">
            <a:avLst/>
          </a:prstGeom>
          <a:noFill/>
          <a:ln>
            <a:noFill/>
          </a:ln>
        </p:spPr>
      </p:pic>
      <p:pic>
        <p:nvPicPr>
          <p:cNvPr id="2" name="Picture 1" descr="Blue text on a white background&#10;&#10;Description automatically generated">
            <a:extLst>
              <a:ext uri="{FF2B5EF4-FFF2-40B4-BE49-F238E27FC236}">
                <a16:creationId xmlns:a16="http://schemas.microsoft.com/office/drawing/2014/main" id="{A20B5587-51D9-E2A3-8188-D291456C0C1A}"/>
              </a:ext>
            </a:extLst>
          </p:cNvPr>
          <p:cNvPicPr>
            <a:picLocks noChangeAspect="1"/>
          </p:cNvPicPr>
          <p:nvPr/>
        </p:nvPicPr>
        <p:blipFill>
          <a:blip r:embed="rId19"/>
          <a:stretch>
            <a:fillRect/>
          </a:stretch>
        </p:blipFill>
        <p:spPr>
          <a:xfrm>
            <a:off x="2890312" y="9306314"/>
            <a:ext cx="2160232" cy="453206"/>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47"/>
        <p:cNvGrpSpPr/>
        <p:nvPr/>
      </p:nvGrpSpPr>
      <p:grpSpPr>
        <a:xfrm>
          <a:off x="0" y="0"/>
          <a:ext cx="0" cy="0"/>
          <a:chOff x="0" y="0"/>
          <a:chExt cx="0" cy="0"/>
        </a:xfrm>
      </p:grpSpPr>
      <p:sp>
        <p:nvSpPr>
          <p:cNvPr id="648" name="Google Shape;648;p28"/>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49" name="Google Shape;649;p28"/>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50" name="Google Shape;650;p28"/>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51" name="Google Shape;651;p28"/>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52" name="Google Shape;652;p28"/>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53" name="Google Shape;653;p28"/>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54" name="Google Shape;654;p28"/>
          <p:cNvSpPr txBox="1"/>
          <p:nvPr/>
        </p:nvSpPr>
        <p:spPr>
          <a:xfrm>
            <a:off x="982206" y="1235647"/>
            <a:ext cx="12181388" cy="1189236"/>
          </a:xfrm>
          <a:prstGeom prst="rect">
            <a:avLst/>
          </a:prstGeom>
          <a:noFill/>
          <a:ln>
            <a:noFill/>
          </a:ln>
        </p:spPr>
        <p:txBody>
          <a:bodyPr spcFirstLastPara="1" wrap="square" lIns="0" tIns="0" rIns="0" bIns="0" anchor="t" anchorCtr="0">
            <a:spAutoFit/>
          </a:bodyPr>
          <a:lstStyle/>
          <a:p>
            <a:pPr marL="0" marR="0" lvl="0" indent="0" algn="l" rtl="0">
              <a:lnSpc>
                <a:spcPct val="161316"/>
              </a:lnSpc>
              <a:spcBef>
                <a:spcPts val="0"/>
              </a:spcBef>
              <a:spcAft>
                <a:spcPts val="0"/>
              </a:spcAft>
              <a:buNone/>
            </a:pPr>
            <a:r>
              <a:rPr lang="en-GB" sz="4800" dirty="0" err="1">
                <a:solidFill>
                  <a:srgbClr val="033C5B"/>
                </a:solidFill>
                <a:latin typeface="Arial"/>
                <a:ea typeface="Arial"/>
                <a:cs typeface="Arial"/>
                <a:sym typeface="Arial"/>
              </a:rPr>
              <a:t>Werkzeuge</a:t>
            </a:r>
            <a:r>
              <a:rPr lang="en-GB" sz="4800" dirty="0">
                <a:solidFill>
                  <a:srgbClr val="033C5B"/>
                </a:solidFill>
                <a:latin typeface="Arial"/>
                <a:ea typeface="Arial"/>
                <a:cs typeface="Arial"/>
                <a:sym typeface="Arial"/>
              </a:rPr>
              <a:t> und </a:t>
            </a:r>
            <a:r>
              <a:rPr lang="en-GB" sz="4800" dirty="0" err="1">
                <a:solidFill>
                  <a:srgbClr val="033C5B"/>
                </a:solidFill>
                <a:latin typeface="Arial"/>
                <a:ea typeface="Arial"/>
                <a:cs typeface="Arial"/>
                <a:sym typeface="Arial"/>
              </a:rPr>
              <a:t>Plattformen</a:t>
            </a:r>
            <a:endParaRPr sz="4800" dirty="0">
              <a:solidFill>
                <a:srgbClr val="033C5B"/>
              </a:solidFill>
              <a:latin typeface="Arial"/>
              <a:ea typeface="Arial"/>
              <a:cs typeface="Arial"/>
              <a:sym typeface="Arial"/>
            </a:endParaRPr>
          </a:p>
        </p:txBody>
      </p:sp>
      <p:sp>
        <p:nvSpPr>
          <p:cNvPr id="655" name="Google Shape;655;p28"/>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656" name="Google Shape;656;p28" descr="Lights On with solid fill"/>
          <p:cNvPicPr preferRelativeResize="0"/>
          <p:nvPr/>
        </p:nvPicPr>
        <p:blipFill rotWithShape="1">
          <a:blip r:embed="rId4">
            <a:alphaModFix/>
          </a:blip>
          <a:srcRect/>
          <a:stretch/>
        </p:blipFill>
        <p:spPr>
          <a:xfrm>
            <a:off x="8727101" y="1246759"/>
            <a:ext cx="1246758" cy="1246758"/>
          </a:xfrm>
          <a:prstGeom prst="rect">
            <a:avLst/>
          </a:prstGeom>
          <a:noFill/>
          <a:ln>
            <a:noFill/>
          </a:ln>
        </p:spPr>
      </p:pic>
      <p:sp>
        <p:nvSpPr>
          <p:cNvPr id="657" name="Google Shape;657;p28"/>
          <p:cNvSpPr txBox="1"/>
          <p:nvPr/>
        </p:nvSpPr>
        <p:spPr>
          <a:xfrm>
            <a:off x="1100259" y="2770096"/>
            <a:ext cx="7650079" cy="4481227"/>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GB" sz="2600" b="1" dirty="0">
                <a:solidFill>
                  <a:srgbClr val="121212"/>
                </a:solidFill>
                <a:latin typeface="Arial"/>
                <a:ea typeface="Arial"/>
                <a:cs typeface="Arial"/>
                <a:sym typeface="Arial"/>
              </a:rPr>
              <a:t>Tools für </a:t>
            </a:r>
            <a:r>
              <a:rPr lang="en-GB" sz="2600" b="1" dirty="0" err="1">
                <a:solidFill>
                  <a:srgbClr val="121212"/>
                </a:solidFill>
                <a:latin typeface="Arial"/>
                <a:ea typeface="Arial"/>
                <a:cs typeface="Arial"/>
                <a:sym typeface="Arial"/>
              </a:rPr>
              <a:t>künstliche</a:t>
            </a:r>
            <a:r>
              <a:rPr lang="en-GB" sz="2600" b="1" dirty="0">
                <a:solidFill>
                  <a:srgbClr val="121212"/>
                </a:solidFill>
                <a:latin typeface="Arial"/>
                <a:ea typeface="Arial"/>
                <a:cs typeface="Arial"/>
                <a:sym typeface="Arial"/>
              </a:rPr>
              <a:t> </a:t>
            </a:r>
            <a:r>
              <a:rPr lang="en-GB" sz="2600" b="1" dirty="0" err="1">
                <a:solidFill>
                  <a:srgbClr val="121212"/>
                </a:solidFill>
                <a:latin typeface="Arial"/>
                <a:ea typeface="Arial"/>
                <a:cs typeface="Arial"/>
                <a:sym typeface="Arial"/>
              </a:rPr>
              <a:t>Intelligenz</a:t>
            </a:r>
            <a:r>
              <a:rPr lang="en-GB" sz="2600" b="1" dirty="0">
                <a:solidFill>
                  <a:srgbClr val="121212"/>
                </a:solidFill>
                <a:latin typeface="Arial"/>
                <a:ea typeface="Arial"/>
                <a:cs typeface="Arial"/>
                <a:sym typeface="Arial"/>
              </a:rPr>
              <a:t> (AI)</a:t>
            </a:r>
            <a:endParaRPr dirty="0"/>
          </a:p>
          <a:p>
            <a:pPr marL="457200" marR="0" lvl="0" indent="-457200" algn="l" rtl="0">
              <a:lnSpc>
                <a:spcPct val="140000"/>
              </a:lnSpc>
              <a:spcBef>
                <a:spcPts val="0"/>
              </a:spcBef>
              <a:spcAft>
                <a:spcPts val="0"/>
              </a:spcAft>
              <a:buClr>
                <a:srgbClr val="121212"/>
              </a:buClr>
              <a:buSzPts val="2600"/>
              <a:buFont typeface="Arial"/>
              <a:buChar char="•"/>
            </a:pPr>
            <a:r>
              <a:rPr lang="en-GB" sz="2600" u="sng" dirty="0">
                <a:solidFill>
                  <a:srgbClr val="121212"/>
                </a:solidFill>
                <a:latin typeface="Arial"/>
                <a:ea typeface="Arial"/>
                <a:cs typeface="Arial"/>
                <a:sym typeface="Arial"/>
                <a:hlinkClick r:id="rId5">
                  <a:extLst>
                    <a:ext uri="{A12FA001-AC4F-418D-AE19-62706E023703}">
                      <ahyp:hlinkClr xmlns:ahyp="http://schemas.microsoft.com/office/drawing/2018/hyperlinkcolor" val="tx"/>
                    </a:ext>
                  </a:extLst>
                </a:hlinkClick>
              </a:rPr>
              <a:t>Squirrel AI</a:t>
            </a:r>
            <a:r>
              <a:rPr lang="en-GB" sz="2600" dirty="0">
                <a:solidFill>
                  <a:srgbClr val="121212"/>
                </a:solidFill>
                <a:latin typeface="Arial"/>
                <a:ea typeface="Arial"/>
                <a:cs typeface="Arial"/>
                <a:sym typeface="Arial"/>
              </a:rPr>
              <a:t>: Eine adaptive </a:t>
            </a:r>
            <a:r>
              <a:rPr lang="en-GB" sz="2600" dirty="0" err="1">
                <a:solidFill>
                  <a:srgbClr val="121212"/>
                </a:solidFill>
                <a:latin typeface="Arial"/>
                <a:ea typeface="Arial"/>
                <a:cs typeface="Arial"/>
                <a:sym typeface="Arial"/>
              </a:rPr>
              <a:t>Lernplattform</a:t>
            </a:r>
            <a:r>
              <a:rPr lang="en-GB" sz="2600" dirty="0">
                <a:solidFill>
                  <a:srgbClr val="121212"/>
                </a:solidFill>
                <a:latin typeface="Arial"/>
                <a:ea typeface="Arial"/>
                <a:cs typeface="Arial"/>
                <a:sym typeface="Arial"/>
              </a:rPr>
              <a:t>, die </a:t>
            </a:r>
            <a:r>
              <a:rPr lang="en-GB" sz="2600" dirty="0" err="1">
                <a:solidFill>
                  <a:srgbClr val="121212"/>
                </a:solidFill>
                <a:latin typeface="Arial"/>
                <a:ea typeface="Arial"/>
                <a:cs typeface="Arial"/>
                <a:sym typeface="Arial"/>
              </a:rPr>
              <a:t>die</a:t>
            </a:r>
            <a:r>
              <a:rPr lang="en-GB" sz="2600" dirty="0">
                <a:solidFill>
                  <a:srgbClr val="121212"/>
                </a:solidFill>
                <a:latin typeface="Arial"/>
                <a:ea typeface="Arial"/>
                <a:cs typeface="Arial"/>
                <a:sym typeface="Arial"/>
              </a:rPr>
              <a:t> </a:t>
            </a:r>
            <a:r>
              <a:rPr lang="en-GB" sz="2600" dirty="0" err="1">
                <a:solidFill>
                  <a:srgbClr val="121212"/>
                </a:solidFill>
                <a:latin typeface="Arial"/>
                <a:ea typeface="Arial"/>
                <a:cs typeface="Arial"/>
                <a:sym typeface="Arial"/>
              </a:rPr>
              <a:t>Bildungsinhalte</a:t>
            </a:r>
            <a:r>
              <a:rPr lang="en-GB" sz="2600" dirty="0">
                <a:solidFill>
                  <a:srgbClr val="121212"/>
                </a:solidFill>
                <a:latin typeface="Arial"/>
                <a:ea typeface="Arial"/>
                <a:cs typeface="Arial"/>
                <a:sym typeface="Arial"/>
              </a:rPr>
              <a:t> für </a:t>
            </a:r>
            <a:r>
              <a:rPr lang="en-GB" sz="2600" dirty="0" err="1">
                <a:solidFill>
                  <a:srgbClr val="121212"/>
                </a:solidFill>
                <a:latin typeface="Arial"/>
                <a:ea typeface="Arial"/>
                <a:cs typeface="Arial"/>
                <a:sym typeface="Arial"/>
              </a:rPr>
              <a:t>jeden</a:t>
            </a:r>
            <a:r>
              <a:rPr lang="en-GB" sz="2600" dirty="0">
                <a:solidFill>
                  <a:srgbClr val="121212"/>
                </a:solidFill>
                <a:latin typeface="Arial"/>
                <a:ea typeface="Arial"/>
                <a:cs typeface="Arial"/>
                <a:sym typeface="Arial"/>
              </a:rPr>
              <a:t> </a:t>
            </a:r>
            <a:r>
              <a:rPr lang="en-GB" sz="2600" dirty="0" err="1">
                <a:solidFill>
                  <a:srgbClr val="121212"/>
                </a:solidFill>
                <a:latin typeface="Arial"/>
                <a:ea typeface="Arial"/>
                <a:cs typeface="Arial"/>
                <a:sym typeface="Arial"/>
              </a:rPr>
              <a:t>Lernenden</a:t>
            </a:r>
            <a:r>
              <a:rPr lang="en-GB" sz="2600" dirty="0">
                <a:solidFill>
                  <a:srgbClr val="121212"/>
                </a:solidFill>
                <a:latin typeface="Arial"/>
                <a:ea typeface="Arial"/>
                <a:cs typeface="Arial"/>
                <a:sym typeface="Arial"/>
              </a:rPr>
              <a:t> </a:t>
            </a:r>
            <a:r>
              <a:rPr lang="en-GB" sz="2600" dirty="0" err="1">
                <a:solidFill>
                  <a:srgbClr val="121212"/>
                </a:solidFill>
                <a:latin typeface="Arial"/>
                <a:ea typeface="Arial"/>
                <a:cs typeface="Arial"/>
                <a:sym typeface="Arial"/>
              </a:rPr>
              <a:t>personalisiert</a:t>
            </a:r>
            <a:endParaRPr dirty="0"/>
          </a:p>
          <a:p>
            <a:pPr marL="457200" marR="0" lvl="0" indent="-292100" algn="l" rtl="0">
              <a:lnSpc>
                <a:spcPct val="140000"/>
              </a:lnSpc>
              <a:spcBef>
                <a:spcPts val="0"/>
              </a:spcBef>
              <a:spcAft>
                <a:spcPts val="0"/>
              </a:spcAft>
              <a:buClr>
                <a:schemeClr val="dk1"/>
              </a:buClr>
              <a:buSzPts val="2600"/>
              <a:buFont typeface="Arial"/>
              <a:buNone/>
            </a:pPr>
            <a:endParaRPr sz="2600" dirty="0">
              <a:solidFill>
                <a:srgbClr val="121212"/>
              </a:solidFill>
              <a:latin typeface="Arial"/>
              <a:ea typeface="Arial"/>
              <a:cs typeface="Arial"/>
              <a:sym typeface="Arial"/>
            </a:endParaRPr>
          </a:p>
          <a:p>
            <a:pPr marL="457200" marR="0" lvl="0" indent="-457200" algn="l" rtl="0">
              <a:lnSpc>
                <a:spcPct val="140000"/>
              </a:lnSpc>
              <a:spcBef>
                <a:spcPts val="0"/>
              </a:spcBef>
              <a:spcAft>
                <a:spcPts val="0"/>
              </a:spcAft>
              <a:buClr>
                <a:srgbClr val="121212"/>
              </a:buClr>
              <a:buSzPts val="2600"/>
              <a:buFont typeface="Arial"/>
              <a:buChar char="•"/>
            </a:pPr>
            <a:r>
              <a:rPr lang="en-GB" sz="2600" u="sng" dirty="0" err="1">
                <a:solidFill>
                  <a:srgbClr val="121212"/>
                </a:solidFill>
                <a:latin typeface="Arial"/>
                <a:ea typeface="Arial"/>
                <a:cs typeface="Arial"/>
                <a:sym typeface="Arial"/>
                <a:hlinkClick r:id="rId6">
                  <a:extLst>
                    <a:ext uri="{A12FA001-AC4F-418D-AE19-62706E023703}">
                      <ahyp:hlinkClr xmlns:ahyp="http://schemas.microsoft.com/office/drawing/2018/hyperlinkcolor" val="tx"/>
                    </a:ext>
                  </a:extLst>
                </a:hlinkClick>
              </a:rPr>
              <a:t>Jahrhundert</a:t>
            </a:r>
            <a:r>
              <a:rPr lang="en-GB" sz="2600" u="sng" dirty="0">
                <a:solidFill>
                  <a:srgbClr val="121212"/>
                </a:solidFill>
                <a:latin typeface="Arial"/>
                <a:ea typeface="Arial"/>
                <a:cs typeface="Arial"/>
                <a:sym typeface="Arial"/>
                <a:hlinkClick r:id="rId6">
                  <a:extLst>
                    <a:ext uri="{A12FA001-AC4F-418D-AE19-62706E023703}">
                      <ahyp:hlinkClr xmlns:ahyp="http://schemas.microsoft.com/office/drawing/2018/hyperlinkcolor" val="tx"/>
                    </a:ext>
                  </a:extLst>
                </a:hlinkClick>
              </a:rPr>
              <a:t>-Technologie</a:t>
            </a:r>
            <a:r>
              <a:rPr lang="en-GB" sz="2600" dirty="0">
                <a:solidFill>
                  <a:srgbClr val="121212"/>
                </a:solidFill>
                <a:latin typeface="Arial"/>
                <a:ea typeface="Arial"/>
                <a:cs typeface="Arial"/>
                <a:sym typeface="Arial"/>
              </a:rPr>
              <a:t>: </a:t>
            </a:r>
            <a:r>
              <a:rPr lang="en-GB" sz="2600" dirty="0" err="1">
                <a:solidFill>
                  <a:srgbClr val="121212"/>
                </a:solidFill>
                <a:latin typeface="Arial"/>
                <a:ea typeface="Arial"/>
                <a:cs typeface="Arial"/>
                <a:sym typeface="Arial"/>
              </a:rPr>
              <a:t>Nutzt</a:t>
            </a:r>
            <a:r>
              <a:rPr lang="en-GB" sz="2600" dirty="0">
                <a:solidFill>
                  <a:srgbClr val="121212"/>
                </a:solidFill>
                <a:latin typeface="Arial"/>
                <a:ea typeface="Arial"/>
                <a:cs typeface="Arial"/>
                <a:sym typeface="Arial"/>
              </a:rPr>
              <a:t> KI, um </a:t>
            </a:r>
            <a:r>
              <a:rPr lang="en-GB" sz="2600" dirty="0" err="1">
                <a:solidFill>
                  <a:srgbClr val="121212"/>
                </a:solidFill>
                <a:latin typeface="Arial"/>
                <a:ea typeface="Arial"/>
                <a:cs typeface="Arial"/>
                <a:sym typeface="Arial"/>
              </a:rPr>
              <a:t>Lernpfade</a:t>
            </a:r>
            <a:r>
              <a:rPr lang="en-GB" sz="2600" dirty="0">
                <a:solidFill>
                  <a:srgbClr val="121212"/>
                </a:solidFill>
                <a:latin typeface="Arial"/>
                <a:ea typeface="Arial"/>
                <a:cs typeface="Arial"/>
                <a:sym typeface="Arial"/>
              </a:rPr>
              <a:t> für </a:t>
            </a:r>
            <a:r>
              <a:rPr lang="en-GB" sz="2600" dirty="0" err="1">
                <a:solidFill>
                  <a:srgbClr val="121212"/>
                </a:solidFill>
                <a:latin typeface="Arial"/>
                <a:ea typeface="Arial"/>
                <a:cs typeface="Arial"/>
                <a:sym typeface="Arial"/>
              </a:rPr>
              <a:t>Schüler</a:t>
            </a:r>
            <a:r>
              <a:rPr lang="en-GB" sz="2600" dirty="0">
                <a:solidFill>
                  <a:srgbClr val="121212"/>
                </a:solidFill>
                <a:latin typeface="Arial"/>
                <a:ea typeface="Arial"/>
                <a:cs typeface="Arial"/>
                <a:sym typeface="Arial"/>
              </a:rPr>
              <a:t> in </a:t>
            </a:r>
            <a:r>
              <a:rPr lang="en-GB" sz="2600" dirty="0" err="1">
                <a:solidFill>
                  <a:srgbClr val="121212"/>
                </a:solidFill>
                <a:latin typeface="Arial"/>
                <a:ea typeface="Arial"/>
                <a:cs typeface="Arial"/>
                <a:sym typeface="Arial"/>
              </a:rPr>
              <a:t>Kernfächern</a:t>
            </a:r>
            <a:r>
              <a:rPr lang="en-GB" sz="2600" dirty="0">
                <a:solidFill>
                  <a:srgbClr val="121212"/>
                </a:solidFill>
                <a:latin typeface="Arial"/>
                <a:ea typeface="Arial"/>
                <a:cs typeface="Arial"/>
                <a:sym typeface="Arial"/>
              </a:rPr>
              <a:t> </a:t>
            </a:r>
            <a:r>
              <a:rPr lang="en-GB" sz="2600" dirty="0" err="1">
                <a:solidFill>
                  <a:srgbClr val="121212"/>
                </a:solidFill>
                <a:latin typeface="Arial"/>
                <a:ea typeface="Arial"/>
                <a:cs typeface="Arial"/>
                <a:sym typeface="Arial"/>
              </a:rPr>
              <a:t>anzupassen</a:t>
            </a:r>
            <a:r>
              <a:rPr lang="en-GB" sz="2600" dirty="0">
                <a:solidFill>
                  <a:srgbClr val="121212"/>
                </a:solidFill>
                <a:latin typeface="Arial"/>
                <a:ea typeface="Arial"/>
                <a:cs typeface="Arial"/>
                <a:sym typeface="Arial"/>
              </a:rPr>
              <a:t>.</a:t>
            </a:r>
            <a:endParaRPr sz="2600" dirty="0">
              <a:solidFill>
                <a:srgbClr val="121212"/>
              </a:solidFill>
              <a:latin typeface="Arial"/>
              <a:ea typeface="Arial"/>
              <a:cs typeface="Arial"/>
              <a:sym typeface="Arial"/>
            </a:endParaRPr>
          </a:p>
        </p:txBody>
      </p:sp>
      <p:sp>
        <p:nvSpPr>
          <p:cNvPr id="658" name="Google Shape;658;p28"/>
          <p:cNvSpPr txBox="1"/>
          <p:nvPr/>
        </p:nvSpPr>
        <p:spPr>
          <a:xfrm>
            <a:off x="9839286" y="2742727"/>
            <a:ext cx="8101799" cy="3216201"/>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GB" sz="2600" b="1">
                <a:solidFill>
                  <a:srgbClr val="121212"/>
                </a:solidFill>
                <a:latin typeface="Arial"/>
                <a:ea typeface="Arial"/>
                <a:cs typeface="Arial"/>
                <a:sym typeface="Arial"/>
              </a:rPr>
              <a:t>Tools für virtuelle Realität (VR) und Augmented Reality (AR)</a:t>
            </a:r>
            <a:endParaRPr/>
          </a:p>
          <a:p>
            <a:pPr marL="457200" marR="0" lvl="0" indent="-457200" algn="l" rtl="0">
              <a:lnSpc>
                <a:spcPct val="140000"/>
              </a:lnSpc>
              <a:spcBef>
                <a:spcPts val="0"/>
              </a:spcBef>
              <a:spcAft>
                <a:spcPts val="0"/>
              </a:spcAft>
              <a:buClr>
                <a:srgbClr val="121212"/>
              </a:buClr>
              <a:buSzPts val="2600"/>
              <a:buFont typeface="Arial"/>
              <a:buChar char="•"/>
            </a:pPr>
            <a:r>
              <a:rPr lang="en-GB" sz="2600">
                <a:solidFill>
                  <a:srgbClr val="121212"/>
                </a:solidFill>
                <a:latin typeface="Arial"/>
                <a:ea typeface="Arial"/>
                <a:cs typeface="Arial"/>
                <a:sym typeface="Arial"/>
              </a:rPr>
              <a:t>Google Cardboard: Eine erschwingliche VR-Lösung, die mit Smartphones funktioniert.</a:t>
            </a:r>
            <a:endParaRPr/>
          </a:p>
          <a:p>
            <a:pPr marL="457200" marR="0" lvl="0" indent="-457200" algn="l" rtl="0">
              <a:lnSpc>
                <a:spcPct val="140000"/>
              </a:lnSpc>
              <a:spcBef>
                <a:spcPts val="0"/>
              </a:spcBef>
              <a:spcAft>
                <a:spcPts val="0"/>
              </a:spcAft>
              <a:buClr>
                <a:srgbClr val="121212"/>
              </a:buClr>
              <a:buSzPts val="2600"/>
              <a:buFont typeface="Arial"/>
              <a:buChar char="•"/>
            </a:pPr>
            <a:r>
              <a:rPr lang="en-GB" sz="2600" u="sng">
                <a:solidFill>
                  <a:srgbClr val="121212"/>
                </a:solidFill>
                <a:latin typeface="Arial"/>
                <a:ea typeface="Arial"/>
                <a:cs typeface="Arial"/>
                <a:sym typeface="Arial"/>
                <a:hlinkClick r:id="rId7">
                  <a:extLst>
                    <a:ext uri="{A12FA001-AC4F-418D-AE19-62706E023703}">
                      <ahyp:hlinkClr xmlns:ahyp="http://schemas.microsoft.com/office/drawing/2018/hyperlinkcolor" val="tx"/>
                    </a:ext>
                  </a:extLst>
                </a:hlinkClick>
              </a:rPr>
              <a:t>Microsoft HoloLens</a:t>
            </a:r>
            <a:r>
              <a:rPr lang="en-GB" sz="2600">
                <a:solidFill>
                  <a:srgbClr val="121212"/>
                </a:solidFill>
                <a:latin typeface="Arial"/>
                <a:ea typeface="Arial"/>
                <a:cs typeface="Arial"/>
                <a:sym typeface="Arial"/>
              </a:rPr>
              <a:t>: Ein AR-Headset für Mixed-Reality-Erlebnisse.</a:t>
            </a:r>
            <a:endParaRPr/>
          </a:p>
          <a:p>
            <a:pPr marL="457200" marR="0" lvl="0" indent="-457200" algn="l" rtl="0">
              <a:lnSpc>
                <a:spcPct val="140000"/>
              </a:lnSpc>
              <a:spcBef>
                <a:spcPts val="0"/>
              </a:spcBef>
              <a:spcAft>
                <a:spcPts val="0"/>
              </a:spcAft>
              <a:buClr>
                <a:srgbClr val="121212"/>
              </a:buClr>
              <a:buSzPts val="2600"/>
              <a:buFont typeface="Arial"/>
              <a:buChar char="•"/>
            </a:pPr>
            <a:r>
              <a:rPr lang="en-GB" sz="2600" u="sng">
                <a:solidFill>
                  <a:srgbClr val="121212"/>
                </a:solidFill>
                <a:latin typeface="Arial"/>
                <a:ea typeface="Arial"/>
                <a:cs typeface="Arial"/>
                <a:sym typeface="Arial"/>
                <a:hlinkClick r:id="rId8">
                  <a:extLst>
                    <a:ext uri="{A12FA001-AC4F-418D-AE19-62706E023703}">
                      <ahyp:hlinkClr xmlns:ahyp="http://schemas.microsoft.com/office/drawing/2018/hyperlinkcolor" val="tx"/>
                    </a:ext>
                  </a:extLst>
                </a:hlinkClick>
              </a:rPr>
              <a:t>zSpace</a:t>
            </a:r>
            <a:r>
              <a:rPr lang="en-GB" sz="2600">
                <a:solidFill>
                  <a:srgbClr val="121212"/>
                </a:solidFill>
                <a:latin typeface="Arial"/>
                <a:ea typeface="Arial"/>
                <a:cs typeface="Arial"/>
                <a:sym typeface="Arial"/>
              </a:rPr>
              <a:t>: Bietet AR/VR-Lernerfahrungen auf einem Desktop-Computer.</a:t>
            </a:r>
            <a:endParaRPr/>
          </a:p>
        </p:txBody>
      </p:sp>
      <p:pic>
        <p:nvPicPr>
          <p:cNvPr id="659" name="Google Shape;659;p28"/>
          <p:cNvPicPr preferRelativeResize="0"/>
          <p:nvPr/>
        </p:nvPicPr>
        <p:blipFill rotWithShape="1">
          <a:blip r:embed="rId9">
            <a:alphaModFix/>
          </a:blip>
          <a:srcRect/>
          <a:stretch/>
        </p:blipFill>
        <p:spPr>
          <a:xfrm>
            <a:off x="106534" y="3282574"/>
            <a:ext cx="1391874" cy="601343"/>
          </a:xfrm>
          <a:prstGeom prst="rect">
            <a:avLst/>
          </a:prstGeom>
          <a:noFill/>
          <a:ln>
            <a:noFill/>
          </a:ln>
        </p:spPr>
      </p:pic>
      <p:pic>
        <p:nvPicPr>
          <p:cNvPr id="660" name="Google Shape;660;p28"/>
          <p:cNvPicPr preferRelativeResize="0"/>
          <p:nvPr/>
        </p:nvPicPr>
        <p:blipFill rotWithShape="1">
          <a:blip r:embed="rId10">
            <a:alphaModFix/>
          </a:blip>
          <a:srcRect/>
          <a:stretch/>
        </p:blipFill>
        <p:spPr>
          <a:xfrm>
            <a:off x="90962" y="5569477"/>
            <a:ext cx="1423017" cy="444259"/>
          </a:xfrm>
          <a:prstGeom prst="rect">
            <a:avLst/>
          </a:prstGeom>
          <a:noFill/>
          <a:ln>
            <a:noFill/>
          </a:ln>
        </p:spPr>
      </p:pic>
      <p:pic>
        <p:nvPicPr>
          <p:cNvPr id="661" name="Google Shape;661;p28"/>
          <p:cNvPicPr preferRelativeResize="0"/>
          <p:nvPr/>
        </p:nvPicPr>
        <p:blipFill rotWithShape="1">
          <a:blip r:embed="rId11">
            <a:alphaModFix/>
          </a:blip>
          <a:srcRect/>
          <a:stretch/>
        </p:blipFill>
        <p:spPr>
          <a:xfrm>
            <a:off x="8868598" y="3938142"/>
            <a:ext cx="1395599" cy="395363"/>
          </a:xfrm>
          <a:prstGeom prst="rect">
            <a:avLst/>
          </a:prstGeom>
          <a:noFill/>
          <a:ln>
            <a:noFill/>
          </a:ln>
        </p:spPr>
      </p:pic>
      <p:pic>
        <p:nvPicPr>
          <p:cNvPr id="662" name="Google Shape;662;p28"/>
          <p:cNvPicPr preferRelativeResize="0"/>
          <p:nvPr/>
        </p:nvPicPr>
        <p:blipFill rotWithShape="1">
          <a:blip r:embed="rId12">
            <a:alphaModFix/>
          </a:blip>
          <a:srcRect/>
          <a:stretch/>
        </p:blipFill>
        <p:spPr>
          <a:xfrm>
            <a:off x="8810018" y="6183904"/>
            <a:ext cx="1262238" cy="409632"/>
          </a:xfrm>
          <a:prstGeom prst="rect">
            <a:avLst/>
          </a:prstGeom>
          <a:noFill/>
          <a:ln>
            <a:noFill/>
          </a:ln>
        </p:spPr>
      </p:pic>
      <p:sp>
        <p:nvSpPr>
          <p:cNvPr id="663" name="Google Shape;663;p28"/>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1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65" name="Google Shape;665;p28"/>
          <p:cNvSpPr txBox="1"/>
          <p:nvPr/>
        </p:nvSpPr>
        <p:spPr>
          <a:xfrm>
            <a:off x="5150666" y="9207911"/>
            <a:ext cx="10227062" cy="759119"/>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GB" sz="1400">
                <a:solidFill>
                  <a:srgbClr val="121212"/>
                </a:solidFill>
                <a:latin typeface="Arial"/>
                <a:ea typeface="Arial"/>
                <a:cs typeface="Arial"/>
                <a:sym typeface="Arial"/>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a:p>
        </p:txBody>
      </p:sp>
      <p:pic>
        <p:nvPicPr>
          <p:cNvPr id="666" name="Google Shape;666;p28"/>
          <p:cNvPicPr preferRelativeResize="0"/>
          <p:nvPr/>
        </p:nvPicPr>
        <p:blipFill rotWithShape="1">
          <a:blip r:embed="rId14">
            <a:alphaModFix/>
          </a:blip>
          <a:srcRect/>
          <a:stretch/>
        </p:blipFill>
        <p:spPr>
          <a:xfrm>
            <a:off x="15697200" y="9183021"/>
            <a:ext cx="1727565" cy="628205"/>
          </a:xfrm>
          <a:prstGeom prst="rect">
            <a:avLst/>
          </a:prstGeom>
          <a:noFill/>
          <a:ln>
            <a:noFill/>
          </a:ln>
        </p:spPr>
      </p:pic>
      <p:pic>
        <p:nvPicPr>
          <p:cNvPr id="2" name="Picture 1" descr="Blue text on a white background&#10;&#10;Description automatically generated">
            <a:extLst>
              <a:ext uri="{FF2B5EF4-FFF2-40B4-BE49-F238E27FC236}">
                <a16:creationId xmlns:a16="http://schemas.microsoft.com/office/drawing/2014/main" id="{E906272E-478C-4597-DDFD-BF7BEDFFED3C}"/>
              </a:ext>
            </a:extLst>
          </p:cNvPr>
          <p:cNvPicPr>
            <a:picLocks noChangeAspect="1"/>
          </p:cNvPicPr>
          <p:nvPr/>
        </p:nvPicPr>
        <p:blipFill>
          <a:blip r:embed="rId15"/>
          <a:stretch>
            <a:fillRect/>
          </a:stretch>
        </p:blipFill>
        <p:spPr>
          <a:xfrm>
            <a:off x="2890312" y="9306314"/>
            <a:ext cx="2160232" cy="453206"/>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70"/>
        <p:cNvGrpSpPr/>
        <p:nvPr/>
      </p:nvGrpSpPr>
      <p:grpSpPr>
        <a:xfrm>
          <a:off x="0" y="0"/>
          <a:ext cx="0" cy="0"/>
          <a:chOff x="0" y="0"/>
          <a:chExt cx="0" cy="0"/>
        </a:xfrm>
      </p:grpSpPr>
      <p:sp>
        <p:nvSpPr>
          <p:cNvPr id="671" name="Google Shape;671;p29"/>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72" name="Google Shape;672;p29"/>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73" name="Google Shape;673;p29"/>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74" name="Google Shape;674;p29"/>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75" name="Google Shape;675;p29"/>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76" name="Google Shape;676;p29"/>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77" name="Google Shape;677;p29"/>
          <p:cNvSpPr txBox="1"/>
          <p:nvPr/>
        </p:nvSpPr>
        <p:spPr>
          <a:xfrm>
            <a:off x="818920" y="1579139"/>
            <a:ext cx="12181388" cy="1163588"/>
          </a:xfrm>
          <a:prstGeom prst="rect">
            <a:avLst/>
          </a:prstGeom>
          <a:noFill/>
          <a:ln>
            <a:noFill/>
          </a:ln>
        </p:spPr>
        <p:txBody>
          <a:bodyPr spcFirstLastPara="1" wrap="square" lIns="0" tIns="0" rIns="0" bIns="0" anchor="t" anchorCtr="0">
            <a:spAutoFit/>
          </a:bodyPr>
          <a:lstStyle/>
          <a:p>
            <a:pPr marL="0" marR="0" lvl="0" indent="0" algn="l" rtl="0">
              <a:lnSpc>
                <a:spcPct val="161316"/>
              </a:lnSpc>
              <a:spcBef>
                <a:spcPts val="0"/>
              </a:spcBef>
              <a:spcAft>
                <a:spcPts val="0"/>
              </a:spcAft>
              <a:buNone/>
            </a:pPr>
            <a:r>
              <a:rPr lang="en-GB" sz="6000">
                <a:solidFill>
                  <a:srgbClr val="033C5B"/>
                </a:solidFill>
                <a:latin typeface="Arial"/>
                <a:ea typeface="Arial"/>
                <a:cs typeface="Arial"/>
                <a:sym typeface="Arial"/>
              </a:rPr>
              <a:t>Werkzeuge und Plattformen</a:t>
            </a:r>
            <a:endParaRPr sz="6000">
              <a:solidFill>
                <a:srgbClr val="033C5B"/>
              </a:solidFill>
              <a:latin typeface="Arial"/>
              <a:ea typeface="Arial"/>
              <a:cs typeface="Arial"/>
              <a:sym typeface="Arial"/>
            </a:endParaRPr>
          </a:p>
        </p:txBody>
      </p:sp>
      <p:sp>
        <p:nvSpPr>
          <p:cNvPr id="678" name="Google Shape;678;p29"/>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679" name="Google Shape;679;p29" descr="Lights On with solid fill"/>
          <p:cNvPicPr preferRelativeResize="0"/>
          <p:nvPr/>
        </p:nvPicPr>
        <p:blipFill rotWithShape="1">
          <a:blip r:embed="rId4">
            <a:alphaModFix/>
          </a:blip>
          <a:srcRect/>
          <a:stretch/>
        </p:blipFill>
        <p:spPr>
          <a:xfrm>
            <a:off x="7395237" y="1537554"/>
            <a:ext cx="1246758" cy="1246758"/>
          </a:xfrm>
          <a:prstGeom prst="rect">
            <a:avLst/>
          </a:prstGeom>
          <a:noFill/>
          <a:ln>
            <a:noFill/>
          </a:ln>
        </p:spPr>
      </p:pic>
      <p:sp>
        <p:nvSpPr>
          <p:cNvPr id="680" name="Google Shape;680;p29"/>
          <p:cNvSpPr txBox="1"/>
          <p:nvPr/>
        </p:nvSpPr>
        <p:spPr>
          <a:xfrm>
            <a:off x="1100259" y="2770096"/>
            <a:ext cx="7348456" cy="4601196"/>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GB" sz="2600" b="1">
                <a:solidFill>
                  <a:srgbClr val="121212"/>
                </a:solidFill>
                <a:latin typeface="Arial"/>
                <a:ea typeface="Arial"/>
                <a:cs typeface="Arial"/>
                <a:sym typeface="Arial"/>
              </a:rPr>
              <a:t>Lernmanagement-Systeme (LMS)</a:t>
            </a:r>
            <a:endParaRPr/>
          </a:p>
          <a:p>
            <a:pPr marL="457200" marR="0" lvl="0" indent="-457200" algn="l" rtl="0">
              <a:lnSpc>
                <a:spcPct val="140000"/>
              </a:lnSpc>
              <a:spcBef>
                <a:spcPts val="0"/>
              </a:spcBef>
              <a:spcAft>
                <a:spcPts val="0"/>
              </a:spcAft>
              <a:buClr>
                <a:srgbClr val="121212"/>
              </a:buClr>
              <a:buSzPts val="2600"/>
              <a:buFont typeface="Arial"/>
              <a:buChar char="•"/>
            </a:pPr>
            <a:r>
              <a:rPr lang="en-GB" sz="2600" u="sng">
                <a:solidFill>
                  <a:srgbClr val="121212"/>
                </a:solidFill>
                <a:latin typeface="Arial"/>
                <a:ea typeface="Arial"/>
                <a:cs typeface="Arial"/>
                <a:sym typeface="Arial"/>
                <a:hlinkClick r:id="rId5">
                  <a:extLst>
                    <a:ext uri="{A12FA001-AC4F-418D-AE19-62706E023703}">
                      <ahyp:hlinkClr xmlns:ahyp="http://schemas.microsoft.com/office/drawing/2018/hyperlinkcolor" val="tx"/>
                    </a:ext>
                  </a:extLst>
                </a:hlinkClick>
              </a:rPr>
              <a:t>Canvas</a:t>
            </a:r>
            <a:r>
              <a:rPr lang="en-GB" sz="2600">
                <a:solidFill>
                  <a:srgbClr val="121212"/>
                </a:solidFill>
                <a:latin typeface="Arial"/>
                <a:ea typeface="Arial"/>
                <a:cs typeface="Arial"/>
                <a:sym typeface="Arial"/>
              </a:rPr>
              <a:t>: Ein webbasiertes LMS, das Lehren und Lernen einfacher macht.</a:t>
            </a:r>
            <a:endParaRPr/>
          </a:p>
          <a:p>
            <a:pPr marL="457200" marR="0" lvl="0" indent="-457200" algn="l" rtl="0">
              <a:lnSpc>
                <a:spcPct val="140000"/>
              </a:lnSpc>
              <a:spcBef>
                <a:spcPts val="0"/>
              </a:spcBef>
              <a:spcAft>
                <a:spcPts val="0"/>
              </a:spcAft>
              <a:buClr>
                <a:srgbClr val="121212"/>
              </a:buClr>
              <a:buSzPts val="2600"/>
              <a:buFont typeface="Arial"/>
              <a:buChar char="•"/>
            </a:pPr>
            <a:r>
              <a:rPr lang="en-GB" sz="2600" u="sng">
                <a:solidFill>
                  <a:srgbClr val="121212"/>
                </a:solidFill>
                <a:latin typeface="Arial"/>
                <a:ea typeface="Arial"/>
                <a:cs typeface="Arial"/>
                <a:sym typeface="Arial"/>
                <a:hlinkClick r:id="rId6">
                  <a:extLst>
                    <a:ext uri="{A12FA001-AC4F-418D-AE19-62706E023703}">
                      <ahyp:hlinkClr xmlns:ahyp="http://schemas.microsoft.com/office/drawing/2018/hyperlinkcolor" val="tx"/>
                    </a:ext>
                  </a:extLst>
                </a:hlinkClick>
              </a:rPr>
              <a:t>Moodle</a:t>
            </a:r>
            <a:r>
              <a:rPr lang="en-GB" sz="2600">
                <a:solidFill>
                  <a:srgbClr val="121212"/>
                </a:solidFill>
                <a:latin typeface="Arial"/>
                <a:ea typeface="Arial"/>
                <a:cs typeface="Arial"/>
                <a:sym typeface="Arial"/>
              </a:rPr>
              <a:t>: Eine Open-Source-Lernplattform, die Lehrkräften, Administratoren und Lernenden ein einziges robustes, sicheres und integriertes System bietet.</a:t>
            </a:r>
            <a:endParaRPr/>
          </a:p>
          <a:p>
            <a:pPr marL="457200" marR="0" lvl="0" indent="-457200" algn="l" rtl="0">
              <a:lnSpc>
                <a:spcPct val="140000"/>
              </a:lnSpc>
              <a:spcBef>
                <a:spcPts val="0"/>
              </a:spcBef>
              <a:spcAft>
                <a:spcPts val="0"/>
              </a:spcAft>
              <a:buClr>
                <a:srgbClr val="121212"/>
              </a:buClr>
              <a:buSzPts val="2600"/>
              <a:buFont typeface="Arial"/>
              <a:buChar char="•"/>
            </a:pPr>
            <a:r>
              <a:rPr lang="en-GB" sz="2600" u="sng">
                <a:solidFill>
                  <a:srgbClr val="121212"/>
                </a:solidFill>
                <a:latin typeface="Arial"/>
                <a:ea typeface="Arial"/>
                <a:cs typeface="Arial"/>
                <a:sym typeface="Arial"/>
                <a:hlinkClick r:id="rId7">
                  <a:extLst>
                    <a:ext uri="{A12FA001-AC4F-418D-AE19-62706E023703}">
                      <ahyp:hlinkClr xmlns:ahyp="http://schemas.microsoft.com/office/drawing/2018/hyperlinkcolor" val="tx"/>
                    </a:ext>
                  </a:extLst>
                </a:hlinkClick>
              </a:rPr>
              <a:t>Schoology</a:t>
            </a:r>
            <a:r>
              <a:rPr lang="en-GB" sz="2600">
                <a:solidFill>
                  <a:srgbClr val="121212"/>
                </a:solidFill>
                <a:latin typeface="Arial"/>
                <a:ea typeface="Arial"/>
                <a:cs typeface="Arial"/>
                <a:sym typeface="Arial"/>
              </a:rPr>
              <a:t>: Kombiniert LMS mit sozialen Netzwerken, um eine ansprechende Lernumgebung zu schaffen.</a:t>
            </a:r>
            <a:endParaRPr/>
          </a:p>
        </p:txBody>
      </p:sp>
      <p:sp>
        <p:nvSpPr>
          <p:cNvPr id="681" name="Google Shape;681;p29"/>
          <p:cNvSpPr txBox="1"/>
          <p:nvPr/>
        </p:nvSpPr>
        <p:spPr>
          <a:xfrm>
            <a:off x="10116877" y="2742727"/>
            <a:ext cx="8101799" cy="5816977"/>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GB" sz="2400" b="1" dirty="0">
                <a:solidFill>
                  <a:srgbClr val="121212"/>
                </a:solidFill>
                <a:latin typeface="Arial"/>
                <a:ea typeface="Arial"/>
                <a:cs typeface="Arial"/>
                <a:sym typeface="Arial"/>
              </a:rPr>
              <a:t>Tools für die </a:t>
            </a:r>
            <a:r>
              <a:rPr lang="en-GB" sz="2400" b="1" dirty="0" err="1">
                <a:solidFill>
                  <a:srgbClr val="121212"/>
                </a:solidFill>
                <a:latin typeface="Arial"/>
                <a:ea typeface="Arial"/>
                <a:cs typeface="Arial"/>
                <a:sym typeface="Arial"/>
              </a:rPr>
              <a:t>Erstellung</a:t>
            </a:r>
            <a:r>
              <a:rPr lang="en-GB" sz="2400" b="1" dirty="0">
                <a:solidFill>
                  <a:srgbClr val="121212"/>
                </a:solidFill>
                <a:latin typeface="Arial"/>
                <a:ea typeface="Arial"/>
                <a:cs typeface="Arial"/>
                <a:sym typeface="Arial"/>
              </a:rPr>
              <a:t> von </a:t>
            </a:r>
            <a:r>
              <a:rPr lang="en-GB" sz="2400" b="1" dirty="0" err="1">
                <a:solidFill>
                  <a:srgbClr val="121212"/>
                </a:solidFill>
                <a:latin typeface="Arial"/>
                <a:ea typeface="Arial"/>
                <a:cs typeface="Arial"/>
                <a:sym typeface="Arial"/>
              </a:rPr>
              <a:t>Inhalten</a:t>
            </a:r>
            <a:r>
              <a:rPr lang="en-GB" sz="2400" b="1" dirty="0">
                <a:solidFill>
                  <a:srgbClr val="121212"/>
                </a:solidFill>
                <a:latin typeface="Arial"/>
                <a:ea typeface="Arial"/>
                <a:cs typeface="Arial"/>
                <a:sym typeface="Arial"/>
              </a:rPr>
              <a:t> und </a:t>
            </a:r>
            <a:r>
              <a:rPr lang="en-GB" sz="2400" b="1" dirty="0" err="1">
                <a:solidFill>
                  <a:srgbClr val="121212"/>
                </a:solidFill>
                <a:latin typeface="Arial"/>
                <a:ea typeface="Arial"/>
                <a:cs typeface="Arial"/>
                <a:sym typeface="Arial"/>
              </a:rPr>
              <a:t>Lehrmaterial</a:t>
            </a:r>
            <a:endParaRPr sz="1200" dirty="0"/>
          </a:p>
          <a:p>
            <a:pPr marL="457200" marR="0" lvl="0" indent="-457200" algn="l" rtl="0">
              <a:lnSpc>
                <a:spcPct val="140000"/>
              </a:lnSpc>
              <a:spcBef>
                <a:spcPts val="0"/>
              </a:spcBef>
              <a:spcAft>
                <a:spcPts val="0"/>
              </a:spcAft>
              <a:buClr>
                <a:srgbClr val="121212"/>
              </a:buClr>
              <a:buSzPts val="2600"/>
              <a:buFont typeface="Arial"/>
              <a:buChar char="•"/>
            </a:pPr>
            <a:r>
              <a:rPr lang="en-GB" sz="2400" u="sng" dirty="0">
                <a:solidFill>
                  <a:srgbClr val="121212"/>
                </a:solidFill>
                <a:latin typeface="Arial"/>
                <a:ea typeface="Arial"/>
                <a:cs typeface="Arial"/>
                <a:sym typeface="Arial"/>
                <a:hlinkClick r:id="rId8">
                  <a:extLst>
                    <a:ext uri="{A12FA001-AC4F-418D-AE19-62706E023703}">
                      <ahyp:hlinkClr xmlns:ahyp="http://schemas.microsoft.com/office/drawing/2018/hyperlinkcolor" val="tx"/>
                    </a:ext>
                  </a:extLst>
                </a:hlinkClick>
              </a:rPr>
              <a:t>Articulate 360</a:t>
            </a:r>
            <a:r>
              <a:rPr lang="en-GB" sz="2400" dirty="0">
                <a:solidFill>
                  <a:srgbClr val="121212"/>
                </a:solidFill>
                <a:latin typeface="Arial"/>
                <a:ea typeface="Arial"/>
                <a:cs typeface="Arial"/>
                <a:sym typeface="Arial"/>
              </a:rPr>
              <a:t>: Eine Suite von Tools </a:t>
            </a:r>
            <a:r>
              <a:rPr lang="en-GB" sz="2400" dirty="0" err="1">
                <a:solidFill>
                  <a:srgbClr val="121212"/>
                </a:solidFill>
                <a:latin typeface="Arial"/>
                <a:ea typeface="Arial"/>
                <a:cs typeface="Arial"/>
                <a:sym typeface="Arial"/>
              </a:rPr>
              <a:t>zur</a:t>
            </a:r>
            <a:r>
              <a:rPr lang="en-GB" sz="2400" dirty="0">
                <a:solidFill>
                  <a:srgbClr val="121212"/>
                </a:solidFill>
                <a:latin typeface="Arial"/>
                <a:ea typeface="Arial"/>
                <a:cs typeface="Arial"/>
                <a:sym typeface="Arial"/>
              </a:rPr>
              <a:t> </a:t>
            </a:r>
            <a:r>
              <a:rPr lang="en-GB" sz="2400" dirty="0" err="1">
                <a:solidFill>
                  <a:srgbClr val="121212"/>
                </a:solidFill>
                <a:latin typeface="Arial"/>
                <a:ea typeface="Arial"/>
                <a:cs typeface="Arial"/>
                <a:sym typeface="Arial"/>
              </a:rPr>
              <a:t>Erstellung</a:t>
            </a:r>
            <a:r>
              <a:rPr lang="en-GB" sz="2400" dirty="0">
                <a:solidFill>
                  <a:srgbClr val="121212"/>
                </a:solidFill>
                <a:latin typeface="Arial"/>
                <a:ea typeface="Arial"/>
                <a:cs typeface="Arial"/>
                <a:sym typeface="Arial"/>
              </a:rPr>
              <a:t> von </a:t>
            </a:r>
            <a:r>
              <a:rPr lang="en-GB" sz="2400" dirty="0" err="1">
                <a:solidFill>
                  <a:srgbClr val="121212"/>
                </a:solidFill>
                <a:latin typeface="Arial"/>
                <a:ea typeface="Arial"/>
                <a:cs typeface="Arial"/>
                <a:sym typeface="Arial"/>
              </a:rPr>
              <a:t>Kursen</a:t>
            </a:r>
            <a:r>
              <a:rPr lang="en-GB" sz="2400" dirty="0">
                <a:solidFill>
                  <a:srgbClr val="121212"/>
                </a:solidFill>
                <a:latin typeface="Arial"/>
                <a:ea typeface="Arial"/>
                <a:cs typeface="Arial"/>
                <a:sym typeface="Arial"/>
              </a:rPr>
              <a:t>, </a:t>
            </a:r>
            <a:r>
              <a:rPr lang="en-GB" sz="2400" dirty="0" err="1">
                <a:solidFill>
                  <a:srgbClr val="121212"/>
                </a:solidFill>
                <a:latin typeface="Arial"/>
                <a:ea typeface="Arial"/>
                <a:cs typeface="Arial"/>
                <a:sym typeface="Arial"/>
              </a:rPr>
              <a:t>einschließlich</a:t>
            </a:r>
            <a:r>
              <a:rPr lang="en-GB" sz="2400" dirty="0">
                <a:solidFill>
                  <a:srgbClr val="121212"/>
                </a:solidFill>
                <a:latin typeface="Arial"/>
                <a:ea typeface="Arial"/>
                <a:cs typeface="Arial"/>
                <a:sym typeface="Arial"/>
              </a:rPr>
              <a:t> </a:t>
            </a:r>
            <a:r>
              <a:rPr lang="en-GB" sz="2400" dirty="0" err="1">
                <a:solidFill>
                  <a:srgbClr val="121212"/>
                </a:solidFill>
                <a:latin typeface="Arial"/>
                <a:ea typeface="Arial"/>
                <a:cs typeface="Arial"/>
                <a:sym typeface="Arial"/>
              </a:rPr>
              <a:t>interaktiver</a:t>
            </a:r>
            <a:r>
              <a:rPr lang="en-GB" sz="2400" dirty="0">
                <a:solidFill>
                  <a:srgbClr val="121212"/>
                </a:solidFill>
                <a:latin typeface="Arial"/>
                <a:ea typeface="Arial"/>
                <a:cs typeface="Arial"/>
                <a:sym typeface="Arial"/>
              </a:rPr>
              <a:t> </a:t>
            </a:r>
            <a:r>
              <a:rPr lang="en-GB" sz="2400" dirty="0" err="1">
                <a:solidFill>
                  <a:srgbClr val="121212"/>
                </a:solidFill>
                <a:latin typeface="Arial"/>
                <a:ea typeface="Arial"/>
                <a:cs typeface="Arial"/>
                <a:sym typeface="Arial"/>
              </a:rPr>
              <a:t>Kurse</a:t>
            </a:r>
            <a:r>
              <a:rPr lang="en-GB" sz="2400" dirty="0">
                <a:solidFill>
                  <a:srgbClr val="121212"/>
                </a:solidFill>
                <a:latin typeface="Arial"/>
                <a:ea typeface="Arial"/>
                <a:cs typeface="Arial"/>
                <a:sym typeface="Arial"/>
              </a:rPr>
              <a:t> und </a:t>
            </a:r>
            <a:r>
              <a:rPr lang="en-GB" sz="2400" dirty="0" err="1">
                <a:solidFill>
                  <a:srgbClr val="121212"/>
                </a:solidFill>
                <a:latin typeface="Arial"/>
                <a:ea typeface="Arial"/>
                <a:cs typeface="Arial"/>
                <a:sym typeface="Arial"/>
              </a:rPr>
              <a:t>benutzerdefinierter</a:t>
            </a:r>
            <a:r>
              <a:rPr lang="en-GB" sz="2400" dirty="0">
                <a:solidFill>
                  <a:srgbClr val="121212"/>
                </a:solidFill>
                <a:latin typeface="Arial"/>
                <a:ea typeface="Arial"/>
                <a:cs typeface="Arial"/>
                <a:sym typeface="Arial"/>
              </a:rPr>
              <a:t> </a:t>
            </a:r>
            <a:r>
              <a:rPr lang="en-GB" sz="2400" dirty="0" err="1">
                <a:solidFill>
                  <a:srgbClr val="121212"/>
                </a:solidFill>
                <a:latin typeface="Arial"/>
                <a:ea typeface="Arial"/>
                <a:cs typeface="Arial"/>
                <a:sym typeface="Arial"/>
              </a:rPr>
              <a:t>Lerninhalte</a:t>
            </a:r>
            <a:r>
              <a:rPr lang="en-GB" sz="2400" dirty="0">
                <a:solidFill>
                  <a:srgbClr val="121212"/>
                </a:solidFill>
                <a:latin typeface="Arial"/>
                <a:ea typeface="Arial"/>
                <a:cs typeface="Arial"/>
                <a:sym typeface="Arial"/>
              </a:rPr>
              <a:t>.</a:t>
            </a:r>
            <a:endParaRPr sz="1200" dirty="0"/>
          </a:p>
          <a:p>
            <a:pPr marL="457200" marR="0" lvl="0" indent="-457200" algn="l" rtl="0">
              <a:lnSpc>
                <a:spcPct val="140000"/>
              </a:lnSpc>
              <a:spcBef>
                <a:spcPts val="0"/>
              </a:spcBef>
              <a:spcAft>
                <a:spcPts val="0"/>
              </a:spcAft>
              <a:buClr>
                <a:srgbClr val="121212"/>
              </a:buClr>
              <a:buSzPts val="2600"/>
              <a:buFont typeface="Arial"/>
              <a:buChar char="•"/>
            </a:pPr>
            <a:r>
              <a:rPr lang="en-GB" sz="2400" u="sng" dirty="0">
                <a:solidFill>
                  <a:srgbClr val="121212"/>
                </a:solidFill>
                <a:latin typeface="Arial"/>
                <a:ea typeface="Arial"/>
                <a:cs typeface="Arial"/>
                <a:sym typeface="Arial"/>
                <a:hlinkClick r:id="rId9">
                  <a:extLst>
                    <a:ext uri="{A12FA001-AC4F-418D-AE19-62706E023703}">
                      <ahyp:hlinkClr xmlns:ahyp="http://schemas.microsoft.com/office/drawing/2018/hyperlinkcolor" val="tx"/>
                    </a:ext>
                  </a:extLst>
                </a:hlinkClick>
              </a:rPr>
              <a:t>Adobe Captivate</a:t>
            </a:r>
            <a:r>
              <a:rPr lang="en-GB" sz="2400" dirty="0">
                <a:solidFill>
                  <a:srgbClr val="121212"/>
                </a:solidFill>
                <a:latin typeface="Arial"/>
                <a:ea typeface="Arial"/>
                <a:cs typeface="Arial"/>
                <a:sym typeface="Arial"/>
              </a:rPr>
              <a:t>: Ein </a:t>
            </a:r>
            <a:r>
              <a:rPr lang="en-GB" sz="2400" dirty="0" err="1">
                <a:solidFill>
                  <a:srgbClr val="121212"/>
                </a:solidFill>
                <a:latin typeface="Arial"/>
                <a:ea typeface="Arial"/>
                <a:cs typeface="Arial"/>
                <a:sym typeface="Arial"/>
              </a:rPr>
              <a:t>Werkzeug</a:t>
            </a:r>
            <a:r>
              <a:rPr lang="en-GB" sz="2400" dirty="0">
                <a:solidFill>
                  <a:srgbClr val="121212"/>
                </a:solidFill>
                <a:latin typeface="Arial"/>
                <a:ea typeface="Arial"/>
                <a:cs typeface="Arial"/>
                <a:sym typeface="Arial"/>
              </a:rPr>
              <a:t> </a:t>
            </a:r>
            <a:r>
              <a:rPr lang="en-GB" sz="2400" dirty="0" err="1">
                <a:solidFill>
                  <a:srgbClr val="121212"/>
                </a:solidFill>
                <a:latin typeface="Arial"/>
                <a:ea typeface="Arial"/>
                <a:cs typeface="Arial"/>
                <a:sym typeface="Arial"/>
              </a:rPr>
              <a:t>zur</a:t>
            </a:r>
            <a:r>
              <a:rPr lang="en-GB" sz="2400" dirty="0">
                <a:solidFill>
                  <a:srgbClr val="121212"/>
                </a:solidFill>
                <a:latin typeface="Arial"/>
                <a:ea typeface="Arial"/>
                <a:cs typeface="Arial"/>
                <a:sym typeface="Arial"/>
              </a:rPr>
              <a:t> </a:t>
            </a:r>
            <a:r>
              <a:rPr lang="en-GB" sz="2400" dirty="0" err="1">
                <a:solidFill>
                  <a:srgbClr val="121212"/>
                </a:solidFill>
                <a:latin typeface="Arial"/>
                <a:ea typeface="Arial"/>
                <a:cs typeface="Arial"/>
                <a:sym typeface="Arial"/>
              </a:rPr>
              <a:t>Erstellung</a:t>
            </a:r>
            <a:r>
              <a:rPr lang="en-GB" sz="2400" dirty="0">
                <a:solidFill>
                  <a:srgbClr val="121212"/>
                </a:solidFill>
                <a:latin typeface="Arial"/>
                <a:ea typeface="Arial"/>
                <a:cs typeface="Arial"/>
                <a:sym typeface="Arial"/>
              </a:rPr>
              <a:t> von E-Learning-</a:t>
            </a:r>
            <a:r>
              <a:rPr lang="en-GB" sz="2400" dirty="0" err="1">
                <a:solidFill>
                  <a:srgbClr val="121212"/>
                </a:solidFill>
                <a:latin typeface="Arial"/>
                <a:ea typeface="Arial"/>
                <a:cs typeface="Arial"/>
                <a:sym typeface="Arial"/>
              </a:rPr>
              <a:t>Inhalten</a:t>
            </a:r>
            <a:r>
              <a:rPr lang="en-GB" sz="2400" dirty="0">
                <a:solidFill>
                  <a:srgbClr val="121212"/>
                </a:solidFill>
                <a:latin typeface="Arial"/>
                <a:ea typeface="Arial"/>
                <a:cs typeface="Arial"/>
                <a:sym typeface="Arial"/>
              </a:rPr>
              <a:t> </a:t>
            </a:r>
            <a:r>
              <a:rPr lang="en-GB" sz="2400" dirty="0" err="1">
                <a:solidFill>
                  <a:srgbClr val="121212"/>
                </a:solidFill>
                <a:latin typeface="Arial"/>
                <a:ea typeface="Arial"/>
                <a:cs typeface="Arial"/>
                <a:sym typeface="Arial"/>
              </a:rPr>
              <a:t>wie</a:t>
            </a:r>
            <a:r>
              <a:rPr lang="en-GB" sz="2400" dirty="0">
                <a:solidFill>
                  <a:srgbClr val="121212"/>
                </a:solidFill>
                <a:latin typeface="Arial"/>
                <a:ea typeface="Arial"/>
                <a:cs typeface="Arial"/>
                <a:sym typeface="Arial"/>
              </a:rPr>
              <a:t> Software-</a:t>
            </a:r>
            <a:r>
              <a:rPr lang="en-GB" sz="2400" dirty="0" err="1">
                <a:solidFill>
                  <a:srgbClr val="121212"/>
                </a:solidFill>
                <a:latin typeface="Arial"/>
                <a:ea typeface="Arial"/>
                <a:cs typeface="Arial"/>
                <a:sym typeface="Arial"/>
              </a:rPr>
              <a:t>Demonstrationen</a:t>
            </a:r>
            <a:r>
              <a:rPr lang="en-GB" sz="2400" dirty="0">
                <a:solidFill>
                  <a:srgbClr val="121212"/>
                </a:solidFill>
                <a:latin typeface="Arial"/>
                <a:ea typeface="Arial"/>
                <a:cs typeface="Arial"/>
                <a:sym typeface="Arial"/>
              </a:rPr>
              <a:t>, Software-</a:t>
            </a:r>
            <a:r>
              <a:rPr lang="en-GB" sz="2400" dirty="0" err="1">
                <a:solidFill>
                  <a:srgbClr val="121212"/>
                </a:solidFill>
                <a:latin typeface="Arial"/>
                <a:ea typeface="Arial"/>
                <a:cs typeface="Arial"/>
                <a:sym typeface="Arial"/>
              </a:rPr>
              <a:t>Simulationen</a:t>
            </a:r>
            <a:r>
              <a:rPr lang="en-GB" sz="2400" dirty="0">
                <a:solidFill>
                  <a:srgbClr val="121212"/>
                </a:solidFill>
                <a:latin typeface="Arial"/>
                <a:ea typeface="Arial"/>
                <a:cs typeface="Arial"/>
                <a:sym typeface="Arial"/>
              </a:rPr>
              <a:t>, </a:t>
            </a:r>
            <a:r>
              <a:rPr lang="en-GB" sz="2400" dirty="0" err="1">
                <a:solidFill>
                  <a:srgbClr val="121212"/>
                </a:solidFill>
                <a:latin typeface="Arial"/>
                <a:ea typeface="Arial"/>
                <a:cs typeface="Arial"/>
                <a:sym typeface="Arial"/>
              </a:rPr>
              <a:t>verzweigten</a:t>
            </a:r>
            <a:r>
              <a:rPr lang="en-GB" sz="2400" dirty="0">
                <a:solidFill>
                  <a:srgbClr val="121212"/>
                </a:solidFill>
                <a:latin typeface="Arial"/>
                <a:ea typeface="Arial"/>
                <a:cs typeface="Arial"/>
                <a:sym typeface="Arial"/>
              </a:rPr>
              <a:t> </a:t>
            </a:r>
            <a:r>
              <a:rPr lang="en-GB" sz="2400" dirty="0" err="1">
                <a:solidFill>
                  <a:srgbClr val="121212"/>
                </a:solidFill>
                <a:latin typeface="Arial"/>
                <a:ea typeface="Arial"/>
                <a:cs typeface="Arial"/>
                <a:sym typeface="Arial"/>
              </a:rPr>
              <a:t>Szenarien</a:t>
            </a:r>
            <a:r>
              <a:rPr lang="en-GB" sz="2400" dirty="0">
                <a:solidFill>
                  <a:srgbClr val="121212"/>
                </a:solidFill>
                <a:latin typeface="Arial"/>
                <a:ea typeface="Arial"/>
                <a:cs typeface="Arial"/>
                <a:sym typeface="Arial"/>
              </a:rPr>
              <a:t> und </a:t>
            </a:r>
            <a:r>
              <a:rPr lang="en-GB" sz="2400" dirty="0" err="1">
                <a:solidFill>
                  <a:srgbClr val="121212"/>
                </a:solidFill>
                <a:latin typeface="Arial"/>
                <a:ea typeface="Arial"/>
                <a:cs typeface="Arial"/>
                <a:sym typeface="Arial"/>
              </a:rPr>
              <a:t>randomisierten</a:t>
            </a:r>
            <a:r>
              <a:rPr lang="en-GB" sz="2400" dirty="0">
                <a:solidFill>
                  <a:srgbClr val="121212"/>
                </a:solidFill>
                <a:latin typeface="Arial"/>
                <a:ea typeface="Arial"/>
                <a:cs typeface="Arial"/>
                <a:sym typeface="Arial"/>
              </a:rPr>
              <a:t> </a:t>
            </a:r>
            <a:r>
              <a:rPr lang="en-GB" sz="2400" dirty="0" err="1">
                <a:solidFill>
                  <a:srgbClr val="121212"/>
                </a:solidFill>
                <a:latin typeface="Arial"/>
                <a:ea typeface="Arial"/>
                <a:cs typeface="Arial"/>
                <a:sym typeface="Arial"/>
              </a:rPr>
              <a:t>Quizfragen</a:t>
            </a:r>
            <a:r>
              <a:rPr lang="en-GB" sz="2400" dirty="0">
                <a:solidFill>
                  <a:srgbClr val="121212"/>
                </a:solidFill>
                <a:latin typeface="Arial"/>
                <a:ea typeface="Arial"/>
                <a:cs typeface="Arial"/>
                <a:sym typeface="Arial"/>
              </a:rPr>
              <a:t>.</a:t>
            </a:r>
            <a:endParaRPr sz="1200" dirty="0"/>
          </a:p>
          <a:p>
            <a:pPr marL="457200" marR="0" lvl="0" indent="-457200" algn="l" rtl="0">
              <a:lnSpc>
                <a:spcPct val="140000"/>
              </a:lnSpc>
              <a:spcBef>
                <a:spcPts val="0"/>
              </a:spcBef>
              <a:spcAft>
                <a:spcPts val="0"/>
              </a:spcAft>
              <a:buClr>
                <a:srgbClr val="121212"/>
              </a:buClr>
              <a:buSzPts val="2600"/>
              <a:buFont typeface="Arial"/>
              <a:buChar char="•"/>
            </a:pPr>
            <a:r>
              <a:rPr lang="en-GB" sz="2400" u="sng" dirty="0">
                <a:solidFill>
                  <a:srgbClr val="121212"/>
                </a:solidFill>
                <a:latin typeface="Arial"/>
                <a:ea typeface="Arial"/>
                <a:cs typeface="Arial"/>
                <a:sym typeface="Arial"/>
                <a:hlinkClick r:id="rId10">
                  <a:extLst>
                    <a:ext uri="{A12FA001-AC4F-418D-AE19-62706E023703}">
                      <ahyp:hlinkClr xmlns:ahyp="http://schemas.microsoft.com/office/drawing/2018/hyperlinkcolor" val="tx"/>
                    </a:ext>
                  </a:extLst>
                </a:hlinkClick>
              </a:rPr>
              <a:t>Camtasia</a:t>
            </a:r>
            <a:r>
              <a:rPr lang="en-GB" sz="2400" dirty="0">
                <a:solidFill>
                  <a:srgbClr val="121212"/>
                </a:solidFill>
                <a:latin typeface="Arial"/>
                <a:ea typeface="Arial"/>
                <a:cs typeface="Arial"/>
                <a:sym typeface="Arial"/>
              </a:rPr>
              <a:t>: Ein </a:t>
            </a:r>
            <a:r>
              <a:rPr lang="en-GB" sz="2400" dirty="0" err="1">
                <a:solidFill>
                  <a:srgbClr val="121212"/>
                </a:solidFill>
                <a:latin typeface="Arial"/>
                <a:ea typeface="Arial"/>
                <a:cs typeface="Arial"/>
                <a:sym typeface="Arial"/>
              </a:rPr>
              <a:t>Bildschirmaufzeichnungs</a:t>
            </a:r>
            <a:r>
              <a:rPr lang="en-GB" sz="2400" dirty="0">
                <a:solidFill>
                  <a:srgbClr val="121212"/>
                </a:solidFill>
                <a:latin typeface="Arial"/>
                <a:ea typeface="Arial"/>
                <a:cs typeface="Arial"/>
                <a:sym typeface="Arial"/>
              </a:rPr>
              <a:t>- und </a:t>
            </a:r>
            <a:r>
              <a:rPr lang="en-GB" sz="2400" dirty="0" err="1">
                <a:solidFill>
                  <a:srgbClr val="121212"/>
                </a:solidFill>
                <a:latin typeface="Arial"/>
                <a:ea typeface="Arial"/>
                <a:cs typeface="Arial"/>
                <a:sym typeface="Arial"/>
              </a:rPr>
              <a:t>Videoeditor</a:t>
            </a:r>
            <a:r>
              <a:rPr lang="en-GB" sz="2400" dirty="0">
                <a:solidFill>
                  <a:srgbClr val="121212"/>
                </a:solidFill>
                <a:latin typeface="Arial"/>
                <a:ea typeface="Arial"/>
                <a:cs typeface="Arial"/>
                <a:sym typeface="Arial"/>
              </a:rPr>
              <a:t>, der für die </a:t>
            </a:r>
            <a:r>
              <a:rPr lang="en-GB" sz="2400" dirty="0" err="1">
                <a:solidFill>
                  <a:srgbClr val="121212"/>
                </a:solidFill>
                <a:latin typeface="Arial"/>
                <a:ea typeface="Arial"/>
                <a:cs typeface="Arial"/>
                <a:sym typeface="Arial"/>
              </a:rPr>
              <a:t>Erstellung</a:t>
            </a:r>
            <a:r>
              <a:rPr lang="en-GB" sz="2400" dirty="0">
                <a:solidFill>
                  <a:srgbClr val="121212"/>
                </a:solidFill>
                <a:latin typeface="Arial"/>
                <a:ea typeface="Arial"/>
                <a:cs typeface="Arial"/>
                <a:sym typeface="Arial"/>
              </a:rPr>
              <a:t> von </a:t>
            </a:r>
            <a:r>
              <a:rPr lang="en-GB" sz="2400" dirty="0" err="1">
                <a:solidFill>
                  <a:srgbClr val="121212"/>
                </a:solidFill>
                <a:latin typeface="Arial"/>
                <a:ea typeface="Arial"/>
                <a:cs typeface="Arial"/>
                <a:sym typeface="Arial"/>
              </a:rPr>
              <a:t>Lehrvideos</a:t>
            </a:r>
            <a:r>
              <a:rPr lang="en-GB" sz="2400" dirty="0">
                <a:solidFill>
                  <a:srgbClr val="121212"/>
                </a:solidFill>
                <a:latin typeface="Arial"/>
                <a:ea typeface="Arial"/>
                <a:cs typeface="Arial"/>
                <a:sym typeface="Arial"/>
              </a:rPr>
              <a:t> </a:t>
            </a:r>
            <a:r>
              <a:rPr lang="en-GB" sz="2400" dirty="0" err="1">
                <a:solidFill>
                  <a:srgbClr val="121212"/>
                </a:solidFill>
                <a:latin typeface="Arial"/>
                <a:ea typeface="Arial"/>
                <a:cs typeface="Arial"/>
                <a:sym typeface="Arial"/>
              </a:rPr>
              <a:t>nützlich</a:t>
            </a:r>
            <a:r>
              <a:rPr lang="en-GB" sz="2400" dirty="0">
                <a:solidFill>
                  <a:srgbClr val="121212"/>
                </a:solidFill>
                <a:latin typeface="Arial"/>
                <a:ea typeface="Arial"/>
                <a:cs typeface="Arial"/>
                <a:sym typeface="Arial"/>
              </a:rPr>
              <a:t> </a:t>
            </a:r>
            <a:r>
              <a:rPr lang="en-GB" sz="2400" dirty="0" err="1">
                <a:solidFill>
                  <a:srgbClr val="121212"/>
                </a:solidFill>
                <a:latin typeface="Arial"/>
                <a:ea typeface="Arial"/>
                <a:cs typeface="Arial"/>
                <a:sym typeface="Arial"/>
              </a:rPr>
              <a:t>ist</a:t>
            </a:r>
            <a:r>
              <a:rPr lang="en-GB" sz="2400" dirty="0">
                <a:solidFill>
                  <a:srgbClr val="121212"/>
                </a:solidFill>
                <a:latin typeface="Arial"/>
                <a:ea typeface="Arial"/>
                <a:cs typeface="Arial"/>
                <a:sym typeface="Arial"/>
              </a:rPr>
              <a:t>.</a:t>
            </a:r>
            <a:endParaRPr sz="1200" dirty="0"/>
          </a:p>
        </p:txBody>
      </p:sp>
      <p:pic>
        <p:nvPicPr>
          <p:cNvPr id="682" name="Google Shape;682;p29"/>
          <p:cNvPicPr preferRelativeResize="0"/>
          <p:nvPr/>
        </p:nvPicPr>
        <p:blipFill rotWithShape="1">
          <a:blip r:embed="rId11">
            <a:alphaModFix/>
          </a:blip>
          <a:srcRect/>
          <a:stretch/>
        </p:blipFill>
        <p:spPr>
          <a:xfrm>
            <a:off x="-73379" y="3363253"/>
            <a:ext cx="1507015" cy="386792"/>
          </a:xfrm>
          <a:prstGeom prst="rect">
            <a:avLst/>
          </a:prstGeom>
          <a:noFill/>
          <a:ln>
            <a:noFill/>
          </a:ln>
        </p:spPr>
      </p:pic>
      <p:pic>
        <p:nvPicPr>
          <p:cNvPr id="683" name="Google Shape;683;p29"/>
          <p:cNvPicPr preferRelativeResize="0"/>
          <p:nvPr/>
        </p:nvPicPr>
        <p:blipFill rotWithShape="1">
          <a:blip r:embed="rId12">
            <a:alphaModFix/>
          </a:blip>
          <a:srcRect/>
          <a:stretch/>
        </p:blipFill>
        <p:spPr>
          <a:xfrm>
            <a:off x="47668" y="4457635"/>
            <a:ext cx="1414383" cy="473054"/>
          </a:xfrm>
          <a:prstGeom prst="rect">
            <a:avLst/>
          </a:prstGeom>
          <a:noFill/>
          <a:ln>
            <a:noFill/>
          </a:ln>
        </p:spPr>
      </p:pic>
      <p:pic>
        <p:nvPicPr>
          <p:cNvPr id="684" name="Google Shape;684;p29"/>
          <p:cNvPicPr preferRelativeResize="0"/>
          <p:nvPr/>
        </p:nvPicPr>
        <p:blipFill rotWithShape="1">
          <a:blip r:embed="rId13">
            <a:alphaModFix/>
          </a:blip>
          <a:srcRect/>
          <a:stretch/>
        </p:blipFill>
        <p:spPr>
          <a:xfrm>
            <a:off x="111737" y="6763507"/>
            <a:ext cx="1423348" cy="395571"/>
          </a:xfrm>
          <a:prstGeom prst="rect">
            <a:avLst/>
          </a:prstGeom>
          <a:noFill/>
          <a:ln>
            <a:noFill/>
          </a:ln>
        </p:spPr>
      </p:pic>
      <p:pic>
        <p:nvPicPr>
          <p:cNvPr id="685" name="Google Shape;685;p29"/>
          <p:cNvPicPr preferRelativeResize="0"/>
          <p:nvPr/>
        </p:nvPicPr>
        <p:blipFill rotWithShape="1">
          <a:blip r:embed="rId14">
            <a:alphaModFix/>
          </a:blip>
          <a:srcRect/>
          <a:stretch/>
        </p:blipFill>
        <p:spPr>
          <a:xfrm>
            <a:off x="8681688" y="3376252"/>
            <a:ext cx="1752961" cy="373793"/>
          </a:xfrm>
          <a:prstGeom prst="rect">
            <a:avLst/>
          </a:prstGeom>
          <a:noFill/>
          <a:ln>
            <a:noFill/>
          </a:ln>
        </p:spPr>
      </p:pic>
      <p:pic>
        <p:nvPicPr>
          <p:cNvPr id="686" name="Google Shape;686;p29"/>
          <p:cNvPicPr preferRelativeResize="0"/>
          <p:nvPr/>
        </p:nvPicPr>
        <p:blipFill rotWithShape="1">
          <a:blip r:embed="rId15">
            <a:alphaModFix/>
          </a:blip>
          <a:srcRect/>
          <a:stretch/>
        </p:blipFill>
        <p:spPr>
          <a:xfrm>
            <a:off x="9276616" y="4730643"/>
            <a:ext cx="1214575" cy="492871"/>
          </a:xfrm>
          <a:prstGeom prst="rect">
            <a:avLst/>
          </a:prstGeom>
          <a:noFill/>
          <a:ln>
            <a:noFill/>
          </a:ln>
        </p:spPr>
      </p:pic>
      <p:pic>
        <p:nvPicPr>
          <p:cNvPr id="687" name="Google Shape;687;p29"/>
          <p:cNvPicPr preferRelativeResize="0"/>
          <p:nvPr/>
        </p:nvPicPr>
        <p:blipFill rotWithShape="1">
          <a:blip r:embed="rId16">
            <a:alphaModFix/>
          </a:blip>
          <a:srcRect/>
          <a:stretch/>
        </p:blipFill>
        <p:spPr>
          <a:xfrm>
            <a:off x="8820365" y="6828667"/>
            <a:ext cx="1614284" cy="437847"/>
          </a:xfrm>
          <a:prstGeom prst="rect">
            <a:avLst/>
          </a:prstGeom>
          <a:noFill/>
          <a:ln>
            <a:noFill/>
          </a:ln>
        </p:spPr>
      </p:pic>
      <p:sp>
        <p:nvSpPr>
          <p:cNvPr id="688" name="Google Shape;688;p29"/>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17">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90" name="Google Shape;690;p29"/>
          <p:cNvSpPr txBox="1"/>
          <p:nvPr/>
        </p:nvSpPr>
        <p:spPr>
          <a:xfrm>
            <a:off x="5150666" y="9207911"/>
            <a:ext cx="10227062" cy="759119"/>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GB" sz="1400">
                <a:solidFill>
                  <a:srgbClr val="121212"/>
                </a:solidFill>
                <a:latin typeface="Arial"/>
                <a:ea typeface="Arial"/>
                <a:cs typeface="Arial"/>
                <a:sym typeface="Arial"/>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a:p>
        </p:txBody>
      </p:sp>
      <p:pic>
        <p:nvPicPr>
          <p:cNvPr id="691" name="Google Shape;691;p29"/>
          <p:cNvPicPr preferRelativeResize="0"/>
          <p:nvPr/>
        </p:nvPicPr>
        <p:blipFill rotWithShape="1">
          <a:blip r:embed="rId18">
            <a:alphaModFix/>
          </a:blip>
          <a:srcRect/>
          <a:stretch/>
        </p:blipFill>
        <p:spPr>
          <a:xfrm>
            <a:off x="15697200" y="9183021"/>
            <a:ext cx="1727565" cy="628205"/>
          </a:xfrm>
          <a:prstGeom prst="rect">
            <a:avLst/>
          </a:prstGeom>
          <a:noFill/>
          <a:ln>
            <a:noFill/>
          </a:ln>
        </p:spPr>
      </p:pic>
      <p:pic>
        <p:nvPicPr>
          <p:cNvPr id="2" name="Picture 1" descr="Blue text on a white background&#10;&#10;Description automatically generated">
            <a:extLst>
              <a:ext uri="{FF2B5EF4-FFF2-40B4-BE49-F238E27FC236}">
                <a16:creationId xmlns:a16="http://schemas.microsoft.com/office/drawing/2014/main" id="{AC9D3CC9-D755-8A4F-B9B1-7DB3D42F95EE}"/>
              </a:ext>
            </a:extLst>
          </p:cNvPr>
          <p:cNvPicPr>
            <a:picLocks noChangeAspect="1"/>
          </p:cNvPicPr>
          <p:nvPr/>
        </p:nvPicPr>
        <p:blipFill>
          <a:blip r:embed="rId19"/>
          <a:stretch>
            <a:fillRect/>
          </a:stretch>
        </p:blipFill>
        <p:spPr>
          <a:xfrm>
            <a:off x="2890312" y="9306314"/>
            <a:ext cx="2160232" cy="453206"/>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110"/>
        <p:cNvGrpSpPr/>
        <p:nvPr/>
      </p:nvGrpSpPr>
      <p:grpSpPr>
        <a:xfrm>
          <a:off x="0" y="0"/>
          <a:ext cx="0" cy="0"/>
          <a:chOff x="0" y="0"/>
          <a:chExt cx="0" cy="0"/>
        </a:xfrm>
      </p:grpSpPr>
      <p:sp>
        <p:nvSpPr>
          <p:cNvPr id="111" name="Google Shape;111;p3"/>
          <p:cNvSpPr/>
          <p:nvPr/>
        </p:nvSpPr>
        <p:spPr>
          <a:xfrm>
            <a:off x="17044742" y="-150232"/>
            <a:ext cx="1246758" cy="8963824"/>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2" name="Google Shape;112;p3"/>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3" name="Google Shape;113;p3"/>
          <p:cNvSpPr txBox="1"/>
          <p:nvPr/>
        </p:nvSpPr>
        <p:spPr>
          <a:xfrm>
            <a:off x="793856" y="776393"/>
            <a:ext cx="15208144" cy="1997085"/>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None/>
            </a:pPr>
            <a:r>
              <a:rPr lang="en-GB" sz="6999">
                <a:solidFill>
                  <a:srgbClr val="033C5B"/>
                </a:solidFill>
                <a:latin typeface="Arial"/>
                <a:ea typeface="Arial"/>
                <a:cs typeface="Arial"/>
                <a:sym typeface="Arial"/>
              </a:rPr>
              <a:t>Einführung </a:t>
            </a:r>
            <a:endParaRPr/>
          </a:p>
          <a:p>
            <a:pPr marL="0" marR="0" lvl="0" indent="0" algn="l" rtl="0">
              <a:lnSpc>
                <a:spcPct val="110001"/>
              </a:lnSpc>
              <a:spcBef>
                <a:spcPts val="0"/>
              </a:spcBef>
              <a:spcAft>
                <a:spcPts val="0"/>
              </a:spcAft>
              <a:buNone/>
            </a:pPr>
            <a:r>
              <a:rPr lang="en-GB" sz="6999">
                <a:solidFill>
                  <a:srgbClr val="033C5B"/>
                </a:solidFill>
                <a:latin typeface="Arial"/>
                <a:ea typeface="Arial"/>
                <a:cs typeface="Arial"/>
                <a:sym typeface="Arial"/>
              </a:rPr>
              <a:t>Die Rolle der Technologie</a:t>
            </a:r>
            <a:endParaRPr/>
          </a:p>
        </p:txBody>
      </p:sp>
      <p:sp>
        <p:nvSpPr>
          <p:cNvPr id="114" name="Google Shape;114;p3"/>
          <p:cNvSpPr txBox="1"/>
          <p:nvPr/>
        </p:nvSpPr>
        <p:spPr>
          <a:xfrm>
            <a:off x="793856" y="3534502"/>
            <a:ext cx="15465917" cy="1869679"/>
          </a:xfrm>
          <a:prstGeom prst="rect">
            <a:avLst/>
          </a:prstGeom>
          <a:noFill/>
          <a:ln>
            <a:noFill/>
          </a:ln>
        </p:spPr>
        <p:txBody>
          <a:bodyPr spcFirstLastPara="1" wrap="square" lIns="0" tIns="0" rIns="0" bIns="0" anchor="t" anchorCtr="0">
            <a:spAutoFit/>
          </a:bodyPr>
          <a:lstStyle/>
          <a:p>
            <a:pPr marL="571500" marR="0" lvl="0" indent="-571500" algn="l" rtl="0">
              <a:lnSpc>
                <a:spcPct val="101083"/>
              </a:lnSpc>
              <a:spcBef>
                <a:spcPts val="0"/>
              </a:spcBef>
              <a:spcAft>
                <a:spcPts val="0"/>
              </a:spcAft>
              <a:buClr>
                <a:srgbClr val="121212"/>
              </a:buClr>
              <a:buSzPts val="3600"/>
              <a:buFont typeface="Arial"/>
              <a:buChar char="•"/>
            </a:pPr>
            <a:r>
              <a:rPr lang="en-GB" sz="3600" dirty="0" err="1">
                <a:solidFill>
                  <a:srgbClr val="121212"/>
                </a:solidFill>
                <a:latin typeface="Arial"/>
                <a:ea typeface="Arial"/>
                <a:cs typeface="Arial"/>
                <a:sym typeface="Arial"/>
              </a:rPr>
              <a:t>Wirkt</a:t>
            </a:r>
            <a:r>
              <a:rPr lang="en-GB" sz="3600" dirty="0">
                <a:solidFill>
                  <a:srgbClr val="121212"/>
                </a:solidFill>
                <a:latin typeface="Arial"/>
                <a:ea typeface="Arial"/>
                <a:cs typeface="Arial"/>
                <a:sym typeface="Arial"/>
              </a:rPr>
              <a:t> </a:t>
            </a:r>
            <a:r>
              <a:rPr lang="en-GB" sz="3600" dirty="0" err="1">
                <a:solidFill>
                  <a:srgbClr val="121212"/>
                </a:solidFill>
                <a:latin typeface="Arial"/>
                <a:ea typeface="Arial"/>
                <a:cs typeface="Arial"/>
                <a:sym typeface="Arial"/>
              </a:rPr>
              <a:t>als</a:t>
            </a:r>
            <a:r>
              <a:rPr lang="en-GB" sz="3600" dirty="0">
                <a:solidFill>
                  <a:srgbClr val="121212"/>
                </a:solidFill>
                <a:latin typeface="Arial"/>
                <a:ea typeface="Arial"/>
                <a:cs typeface="Arial"/>
                <a:sym typeface="Arial"/>
              </a:rPr>
              <a:t> </a:t>
            </a:r>
            <a:r>
              <a:rPr lang="en-GB" sz="3600" dirty="0" err="1">
                <a:solidFill>
                  <a:srgbClr val="121212"/>
                </a:solidFill>
                <a:latin typeface="Arial"/>
                <a:ea typeface="Arial"/>
                <a:cs typeface="Arial"/>
                <a:sym typeface="Arial"/>
              </a:rPr>
              <a:t>Vermittler</a:t>
            </a:r>
            <a:r>
              <a:rPr lang="en-GB" sz="3600" dirty="0">
                <a:solidFill>
                  <a:srgbClr val="121212"/>
                </a:solidFill>
                <a:latin typeface="Arial"/>
                <a:ea typeface="Arial"/>
                <a:cs typeface="Arial"/>
                <a:sym typeface="Arial"/>
              </a:rPr>
              <a:t> </a:t>
            </a:r>
            <a:r>
              <a:rPr lang="en-GB" sz="3600" dirty="0" err="1">
                <a:solidFill>
                  <a:srgbClr val="121212"/>
                </a:solidFill>
                <a:latin typeface="Arial"/>
                <a:ea typeface="Arial"/>
                <a:cs typeface="Arial"/>
                <a:sym typeface="Arial"/>
              </a:rPr>
              <a:t>innovativer</a:t>
            </a:r>
            <a:r>
              <a:rPr lang="en-GB" sz="3600" dirty="0">
                <a:solidFill>
                  <a:srgbClr val="121212"/>
                </a:solidFill>
                <a:latin typeface="Arial"/>
                <a:ea typeface="Arial"/>
                <a:cs typeface="Arial"/>
                <a:sym typeface="Arial"/>
              </a:rPr>
              <a:t> Lehr- und </a:t>
            </a:r>
            <a:r>
              <a:rPr lang="en-GB" sz="3600" dirty="0" err="1">
                <a:solidFill>
                  <a:srgbClr val="121212"/>
                </a:solidFill>
                <a:latin typeface="Arial"/>
                <a:ea typeface="Arial"/>
                <a:cs typeface="Arial"/>
                <a:sym typeface="Arial"/>
              </a:rPr>
              <a:t>Lernmethoden</a:t>
            </a:r>
            <a:r>
              <a:rPr lang="en-GB" sz="3600" dirty="0">
                <a:solidFill>
                  <a:srgbClr val="121212"/>
                </a:solidFill>
                <a:latin typeface="Arial"/>
                <a:ea typeface="Arial"/>
                <a:cs typeface="Arial"/>
                <a:sym typeface="Arial"/>
              </a:rPr>
              <a:t>.</a:t>
            </a:r>
            <a:endParaRPr dirty="0"/>
          </a:p>
          <a:p>
            <a:pPr marL="571500" marR="0" lvl="0" indent="-571500" algn="l" rtl="0">
              <a:lnSpc>
                <a:spcPct val="101083"/>
              </a:lnSpc>
              <a:spcBef>
                <a:spcPts val="0"/>
              </a:spcBef>
              <a:spcAft>
                <a:spcPts val="0"/>
              </a:spcAft>
              <a:buClr>
                <a:srgbClr val="121212"/>
              </a:buClr>
              <a:buSzPts val="3600"/>
              <a:buFont typeface="Arial"/>
              <a:buChar char="•"/>
            </a:pPr>
            <a:r>
              <a:rPr lang="en-GB" sz="3600" dirty="0" err="1">
                <a:solidFill>
                  <a:srgbClr val="121212"/>
                </a:solidFill>
                <a:latin typeface="Arial"/>
                <a:ea typeface="Arial"/>
                <a:cs typeface="Arial"/>
                <a:sym typeface="Arial"/>
              </a:rPr>
              <a:t>Bietet</a:t>
            </a:r>
            <a:r>
              <a:rPr lang="en-GB" sz="3600" dirty="0">
                <a:solidFill>
                  <a:srgbClr val="121212"/>
                </a:solidFill>
                <a:latin typeface="Arial"/>
                <a:ea typeface="Arial"/>
                <a:cs typeface="Arial"/>
                <a:sym typeface="Arial"/>
              </a:rPr>
              <a:t> </a:t>
            </a:r>
            <a:r>
              <a:rPr lang="en-GB" sz="3600" dirty="0" err="1">
                <a:solidFill>
                  <a:srgbClr val="121212"/>
                </a:solidFill>
                <a:latin typeface="Arial"/>
                <a:ea typeface="Arial"/>
                <a:cs typeface="Arial"/>
                <a:sym typeface="Arial"/>
              </a:rPr>
              <a:t>Plattformen</a:t>
            </a:r>
            <a:r>
              <a:rPr lang="en-GB" sz="3600" dirty="0">
                <a:solidFill>
                  <a:srgbClr val="121212"/>
                </a:solidFill>
                <a:latin typeface="Arial"/>
                <a:ea typeface="Arial"/>
                <a:cs typeface="Arial"/>
                <a:sym typeface="Arial"/>
              </a:rPr>
              <a:t> für die Zusammenarbeit und </a:t>
            </a:r>
            <a:r>
              <a:rPr lang="en-GB" sz="3600" dirty="0" err="1">
                <a:solidFill>
                  <a:srgbClr val="121212"/>
                </a:solidFill>
                <a:latin typeface="Arial"/>
                <a:ea typeface="Arial"/>
                <a:cs typeface="Arial"/>
                <a:sym typeface="Arial"/>
              </a:rPr>
              <a:t>Kommunikation</a:t>
            </a:r>
            <a:r>
              <a:rPr lang="en-GB" sz="3600" dirty="0">
                <a:solidFill>
                  <a:srgbClr val="121212"/>
                </a:solidFill>
                <a:latin typeface="Arial"/>
                <a:ea typeface="Arial"/>
                <a:cs typeface="Arial"/>
                <a:sym typeface="Arial"/>
              </a:rPr>
              <a:t> </a:t>
            </a:r>
            <a:r>
              <a:rPr lang="en-GB" sz="3600" dirty="0" err="1">
                <a:solidFill>
                  <a:srgbClr val="121212"/>
                </a:solidFill>
                <a:latin typeface="Arial"/>
                <a:ea typeface="Arial"/>
                <a:cs typeface="Arial"/>
                <a:sym typeface="Arial"/>
              </a:rPr>
              <a:t>zwischen</a:t>
            </a:r>
            <a:r>
              <a:rPr lang="en-GB" sz="3600" dirty="0">
                <a:solidFill>
                  <a:srgbClr val="121212"/>
                </a:solidFill>
                <a:latin typeface="Arial"/>
                <a:ea typeface="Arial"/>
                <a:cs typeface="Arial"/>
                <a:sym typeface="Arial"/>
              </a:rPr>
              <a:t> </a:t>
            </a:r>
            <a:r>
              <a:rPr lang="en-GB" sz="3600" dirty="0" err="1">
                <a:solidFill>
                  <a:srgbClr val="121212"/>
                </a:solidFill>
                <a:latin typeface="Arial"/>
                <a:ea typeface="Arial"/>
                <a:cs typeface="Arial"/>
                <a:sym typeface="Arial"/>
              </a:rPr>
              <a:t>Lehrenden</a:t>
            </a:r>
            <a:r>
              <a:rPr lang="en-GB" sz="3600" dirty="0">
                <a:solidFill>
                  <a:srgbClr val="121212"/>
                </a:solidFill>
                <a:latin typeface="Arial"/>
                <a:ea typeface="Arial"/>
                <a:cs typeface="Arial"/>
                <a:sym typeface="Arial"/>
              </a:rPr>
              <a:t> und </a:t>
            </a:r>
            <a:r>
              <a:rPr lang="en-GB" sz="3600" dirty="0" err="1">
                <a:solidFill>
                  <a:srgbClr val="121212"/>
                </a:solidFill>
                <a:latin typeface="Arial"/>
                <a:ea typeface="Arial"/>
                <a:cs typeface="Arial"/>
                <a:sym typeface="Arial"/>
              </a:rPr>
              <a:t>Lernenden</a:t>
            </a:r>
            <a:r>
              <a:rPr lang="en-GB" sz="3600" dirty="0">
                <a:solidFill>
                  <a:srgbClr val="121212"/>
                </a:solidFill>
                <a:latin typeface="Arial"/>
                <a:ea typeface="Arial"/>
                <a:cs typeface="Arial"/>
                <a:sym typeface="Arial"/>
              </a:rPr>
              <a:t>.</a:t>
            </a:r>
            <a:endParaRPr dirty="0"/>
          </a:p>
          <a:p>
            <a:pPr marL="571500" marR="0" lvl="0" indent="-571500" algn="l" rtl="0">
              <a:lnSpc>
                <a:spcPct val="101083"/>
              </a:lnSpc>
              <a:spcBef>
                <a:spcPts val="0"/>
              </a:spcBef>
              <a:spcAft>
                <a:spcPts val="0"/>
              </a:spcAft>
              <a:buClr>
                <a:srgbClr val="121212"/>
              </a:buClr>
              <a:buSzPts val="3600"/>
              <a:buFont typeface="Arial"/>
              <a:buChar char="•"/>
            </a:pPr>
            <a:r>
              <a:rPr lang="en-GB" sz="3600" dirty="0" err="1">
                <a:solidFill>
                  <a:srgbClr val="121212"/>
                </a:solidFill>
                <a:latin typeface="Arial"/>
                <a:ea typeface="Arial"/>
                <a:cs typeface="Arial"/>
                <a:sym typeface="Arial"/>
              </a:rPr>
              <a:t>Verbessert</a:t>
            </a:r>
            <a:r>
              <a:rPr lang="en-GB" sz="3600" dirty="0">
                <a:solidFill>
                  <a:srgbClr val="121212"/>
                </a:solidFill>
                <a:latin typeface="Arial"/>
                <a:ea typeface="Arial"/>
                <a:cs typeface="Arial"/>
                <a:sym typeface="Arial"/>
              </a:rPr>
              <a:t> den </a:t>
            </a:r>
            <a:r>
              <a:rPr lang="en-GB" sz="3600" dirty="0" err="1">
                <a:solidFill>
                  <a:srgbClr val="121212"/>
                </a:solidFill>
                <a:latin typeface="Arial"/>
                <a:ea typeface="Arial"/>
                <a:cs typeface="Arial"/>
                <a:sym typeface="Arial"/>
              </a:rPr>
              <a:t>Zugang</a:t>
            </a:r>
            <a:r>
              <a:rPr lang="en-GB" sz="3600" dirty="0">
                <a:solidFill>
                  <a:srgbClr val="121212"/>
                </a:solidFill>
                <a:latin typeface="Arial"/>
                <a:ea typeface="Arial"/>
                <a:cs typeface="Arial"/>
                <a:sym typeface="Arial"/>
              </a:rPr>
              <a:t> </a:t>
            </a:r>
            <a:r>
              <a:rPr lang="en-GB" sz="3600" dirty="0" err="1">
                <a:solidFill>
                  <a:srgbClr val="121212"/>
                </a:solidFill>
                <a:latin typeface="Arial"/>
                <a:ea typeface="Arial"/>
                <a:cs typeface="Arial"/>
                <a:sym typeface="Arial"/>
              </a:rPr>
              <a:t>zu</a:t>
            </a:r>
            <a:r>
              <a:rPr lang="en-GB" sz="3600" dirty="0">
                <a:solidFill>
                  <a:srgbClr val="121212"/>
                </a:solidFill>
                <a:latin typeface="Arial"/>
                <a:ea typeface="Arial"/>
                <a:cs typeface="Arial"/>
                <a:sym typeface="Arial"/>
              </a:rPr>
              <a:t> </a:t>
            </a:r>
            <a:r>
              <a:rPr lang="en-GB" sz="3600" dirty="0" err="1">
                <a:solidFill>
                  <a:srgbClr val="121212"/>
                </a:solidFill>
                <a:latin typeface="Arial"/>
                <a:ea typeface="Arial"/>
                <a:cs typeface="Arial"/>
                <a:sym typeface="Arial"/>
              </a:rPr>
              <a:t>branchenüblichen</a:t>
            </a:r>
            <a:r>
              <a:rPr lang="en-GB" sz="3600" dirty="0">
                <a:solidFill>
                  <a:srgbClr val="121212"/>
                </a:solidFill>
                <a:latin typeface="Arial"/>
                <a:ea typeface="Arial"/>
                <a:cs typeface="Arial"/>
                <a:sym typeface="Arial"/>
              </a:rPr>
              <a:t> </a:t>
            </a:r>
            <a:r>
              <a:rPr lang="en-GB" sz="3600" dirty="0" err="1">
                <a:solidFill>
                  <a:srgbClr val="121212"/>
                </a:solidFill>
                <a:latin typeface="Arial"/>
                <a:ea typeface="Arial"/>
                <a:cs typeface="Arial"/>
                <a:sym typeface="Arial"/>
              </a:rPr>
              <a:t>Verfahren</a:t>
            </a:r>
            <a:r>
              <a:rPr lang="en-GB" sz="3600" dirty="0">
                <a:solidFill>
                  <a:srgbClr val="121212"/>
                </a:solidFill>
                <a:latin typeface="Arial"/>
                <a:ea typeface="Arial"/>
                <a:cs typeface="Arial"/>
                <a:sym typeface="Arial"/>
              </a:rPr>
              <a:t> und </a:t>
            </a:r>
            <a:r>
              <a:rPr lang="en-GB" sz="3600" dirty="0" err="1">
                <a:solidFill>
                  <a:srgbClr val="121212"/>
                </a:solidFill>
                <a:latin typeface="Arial"/>
                <a:ea typeface="Arial"/>
                <a:cs typeface="Arial"/>
                <a:sym typeface="Arial"/>
              </a:rPr>
              <a:t>Ressourcen</a:t>
            </a:r>
            <a:r>
              <a:rPr lang="en-GB" sz="3600" dirty="0">
                <a:solidFill>
                  <a:srgbClr val="121212"/>
                </a:solidFill>
                <a:latin typeface="Arial"/>
                <a:ea typeface="Arial"/>
                <a:cs typeface="Arial"/>
                <a:sym typeface="Arial"/>
              </a:rPr>
              <a:t>.</a:t>
            </a:r>
            <a:endParaRPr dirty="0"/>
          </a:p>
        </p:txBody>
      </p:sp>
      <p:sp>
        <p:nvSpPr>
          <p:cNvPr id="115" name="Google Shape;115;p3"/>
          <p:cNvSpPr/>
          <p:nvPr/>
        </p:nvSpPr>
        <p:spPr>
          <a:xfrm>
            <a:off x="16826047" y="607663"/>
            <a:ext cx="842075" cy="842075"/>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6" name="Google Shape;116;p3"/>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7" name="Google Shape;117;p3"/>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9" name="Google Shape;119;p3"/>
          <p:cNvSpPr txBox="1"/>
          <p:nvPr/>
        </p:nvSpPr>
        <p:spPr>
          <a:xfrm>
            <a:off x="5150666" y="9207911"/>
            <a:ext cx="10227062" cy="759119"/>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GB" sz="1400">
                <a:solidFill>
                  <a:srgbClr val="121212"/>
                </a:solidFill>
                <a:latin typeface="Arial"/>
                <a:ea typeface="Arial"/>
                <a:cs typeface="Arial"/>
                <a:sym typeface="Arial"/>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a:p>
        </p:txBody>
      </p:sp>
      <p:pic>
        <p:nvPicPr>
          <p:cNvPr id="120" name="Google Shape;120;p3"/>
          <p:cNvPicPr preferRelativeResize="0"/>
          <p:nvPr/>
        </p:nvPicPr>
        <p:blipFill rotWithShape="1">
          <a:blip r:embed="rId4">
            <a:alphaModFix/>
          </a:blip>
          <a:srcRect/>
          <a:stretch/>
        </p:blipFill>
        <p:spPr>
          <a:xfrm>
            <a:off x="15697200" y="9183021"/>
            <a:ext cx="1727565" cy="628205"/>
          </a:xfrm>
          <a:prstGeom prst="rect">
            <a:avLst/>
          </a:prstGeom>
          <a:noFill/>
          <a:ln>
            <a:noFill/>
          </a:ln>
        </p:spPr>
      </p:pic>
      <p:pic>
        <p:nvPicPr>
          <p:cNvPr id="2" name="Picture 1" descr="Blue text on a white background&#10;&#10;Description automatically generated">
            <a:extLst>
              <a:ext uri="{FF2B5EF4-FFF2-40B4-BE49-F238E27FC236}">
                <a16:creationId xmlns:a16="http://schemas.microsoft.com/office/drawing/2014/main" id="{D23B3167-7AC8-36E7-9C16-637AE78FB745}"/>
              </a:ext>
            </a:extLst>
          </p:cNvPr>
          <p:cNvPicPr>
            <a:picLocks noChangeAspect="1"/>
          </p:cNvPicPr>
          <p:nvPr/>
        </p:nvPicPr>
        <p:blipFill>
          <a:blip r:embed="rId5"/>
          <a:stretch>
            <a:fillRect/>
          </a:stretch>
        </p:blipFill>
        <p:spPr>
          <a:xfrm>
            <a:off x="2890312" y="9377969"/>
            <a:ext cx="2160232" cy="453206"/>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95"/>
        <p:cNvGrpSpPr/>
        <p:nvPr/>
      </p:nvGrpSpPr>
      <p:grpSpPr>
        <a:xfrm>
          <a:off x="0" y="0"/>
          <a:ext cx="0" cy="0"/>
          <a:chOff x="0" y="0"/>
          <a:chExt cx="0" cy="0"/>
        </a:xfrm>
      </p:grpSpPr>
      <p:sp>
        <p:nvSpPr>
          <p:cNvPr id="696" name="Google Shape;696;p30"/>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97" name="Google Shape;697;p30"/>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98" name="Google Shape;698;p30"/>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99" name="Google Shape;699;p30"/>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00" name="Google Shape;700;p30"/>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01" name="Google Shape;701;p30"/>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02" name="Google Shape;702;p30"/>
          <p:cNvSpPr txBox="1"/>
          <p:nvPr/>
        </p:nvSpPr>
        <p:spPr>
          <a:xfrm>
            <a:off x="818920" y="1579139"/>
            <a:ext cx="12181388" cy="1163588"/>
          </a:xfrm>
          <a:prstGeom prst="rect">
            <a:avLst/>
          </a:prstGeom>
          <a:noFill/>
          <a:ln>
            <a:noFill/>
          </a:ln>
        </p:spPr>
        <p:txBody>
          <a:bodyPr spcFirstLastPara="1" wrap="square" lIns="0" tIns="0" rIns="0" bIns="0" anchor="t" anchorCtr="0">
            <a:spAutoFit/>
          </a:bodyPr>
          <a:lstStyle/>
          <a:p>
            <a:pPr marL="0" marR="0" lvl="0" indent="0" algn="l" rtl="0">
              <a:lnSpc>
                <a:spcPct val="161316"/>
              </a:lnSpc>
              <a:spcBef>
                <a:spcPts val="0"/>
              </a:spcBef>
              <a:spcAft>
                <a:spcPts val="0"/>
              </a:spcAft>
              <a:buNone/>
            </a:pPr>
            <a:r>
              <a:rPr lang="en-GB" sz="6000">
                <a:solidFill>
                  <a:srgbClr val="033C5B"/>
                </a:solidFill>
                <a:latin typeface="Arial"/>
                <a:ea typeface="Arial"/>
                <a:cs typeface="Arial"/>
                <a:sym typeface="Arial"/>
              </a:rPr>
              <a:t>Werkzeuge und Plattformen</a:t>
            </a:r>
            <a:endParaRPr sz="6000">
              <a:solidFill>
                <a:srgbClr val="033C5B"/>
              </a:solidFill>
              <a:latin typeface="Arial"/>
              <a:ea typeface="Arial"/>
              <a:cs typeface="Arial"/>
              <a:sym typeface="Arial"/>
            </a:endParaRPr>
          </a:p>
        </p:txBody>
      </p:sp>
      <p:sp>
        <p:nvSpPr>
          <p:cNvPr id="703" name="Google Shape;703;p30"/>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704" name="Google Shape;704;p30" descr="Lights On with solid fill"/>
          <p:cNvPicPr preferRelativeResize="0"/>
          <p:nvPr/>
        </p:nvPicPr>
        <p:blipFill rotWithShape="1">
          <a:blip r:embed="rId4">
            <a:alphaModFix/>
          </a:blip>
          <a:srcRect/>
          <a:stretch/>
        </p:blipFill>
        <p:spPr>
          <a:xfrm>
            <a:off x="10264197" y="1444854"/>
            <a:ext cx="1246758" cy="1246758"/>
          </a:xfrm>
          <a:prstGeom prst="rect">
            <a:avLst/>
          </a:prstGeom>
          <a:noFill/>
          <a:ln>
            <a:noFill/>
          </a:ln>
        </p:spPr>
      </p:pic>
      <p:sp>
        <p:nvSpPr>
          <p:cNvPr id="705" name="Google Shape;705;p30"/>
          <p:cNvSpPr txBox="1"/>
          <p:nvPr/>
        </p:nvSpPr>
        <p:spPr>
          <a:xfrm>
            <a:off x="2002024" y="2877012"/>
            <a:ext cx="7348456" cy="2754537"/>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GB" sz="2600" b="1" dirty="0" err="1">
                <a:solidFill>
                  <a:srgbClr val="121212"/>
                </a:solidFill>
                <a:latin typeface="Arial"/>
                <a:ea typeface="Arial"/>
                <a:cs typeface="Arial"/>
                <a:sym typeface="Arial"/>
              </a:rPr>
              <a:t>Bewertungs</a:t>
            </a:r>
            <a:r>
              <a:rPr lang="en-GB" sz="2600" b="1" dirty="0">
                <a:solidFill>
                  <a:srgbClr val="121212"/>
                </a:solidFill>
                <a:latin typeface="Arial"/>
                <a:ea typeface="Arial"/>
                <a:cs typeface="Arial"/>
                <a:sym typeface="Arial"/>
              </a:rPr>
              <a:t>- und Feedback-Tools</a:t>
            </a:r>
            <a:endParaRPr dirty="0"/>
          </a:p>
          <a:p>
            <a:pPr marL="457200" marR="0" lvl="0" indent="-457200" algn="l" rtl="0">
              <a:lnSpc>
                <a:spcPct val="140000"/>
              </a:lnSpc>
              <a:spcBef>
                <a:spcPts val="0"/>
              </a:spcBef>
              <a:spcAft>
                <a:spcPts val="0"/>
              </a:spcAft>
              <a:buClr>
                <a:srgbClr val="121212"/>
              </a:buClr>
              <a:buSzPts val="2600"/>
              <a:buFont typeface="Arial"/>
              <a:buChar char="•"/>
            </a:pPr>
            <a:r>
              <a:rPr lang="en-GB" sz="2600" u="sng" dirty="0">
                <a:solidFill>
                  <a:srgbClr val="121212"/>
                </a:solidFill>
                <a:latin typeface="Arial"/>
                <a:ea typeface="Arial"/>
                <a:cs typeface="Arial"/>
                <a:sym typeface="Arial"/>
                <a:hlinkClick r:id="rId5">
                  <a:extLst>
                    <a:ext uri="{A12FA001-AC4F-418D-AE19-62706E023703}">
                      <ahyp:hlinkClr xmlns:ahyp="http://schemas.microsoft.com/office/drawing/2018/hyperlinkcolor" val="tx"/>
                    </a:ext>
                  </a:extLst>
                </a:hlinkClick>
              </a:rPr>
              <a:t>Turnitin</a:t>
            </a:r>
            <a:r>
              <a:rPr lang="en-GB" sz="2600" dirty="0">
                <a:solidFill>
                  <a:srgbClr val="121212"/>
                </a:solidFill>
                <a:latin typeface="Arial"/>
                <a:ea typeface="Arial"/>
                <a:cs typeface="Arial"/>
                <a:sym typeface="Arial"/>
              </a:rPr>
              <a:t>: </a:t>
            </a:r>
            <a:r>
              <a:rPr lang="en-GB" sz="2600" dirty="0" err="1">
                <a:solidFill>
                  <a:srgbClr val="121212"/>
                </a:solidFill>
                <a:latin typeface="Arial"/>
                <a:ea typeface="Arial"/>
                <a:cs typeface="Arial"/>
                <a:sym typeface="Arial"/>
              </a:rPr>
              <a:t>Bietet</a:t>
            </a:r>
            <a:r>
              <a:rPr lang="en-GB" sz="2600" dirty="0">
                <a:solidFill>
                  <a:srgbClr val="121212"/>
                </a:solidFill>
                <a:latin typeface="Arial"/>
                <a:ea typeface="Arial"/>
                <a:cs typeface="Arial"/>
                <a:sym typeface="Arial"/>
              </a:rPr>
              <a:t> </a:t>
            </a:r>
            <a:r>
              <a:rPr lang="en-GB" sz="2600" dirty="0" err="1">
                <a:solidFill>
                  <a:srgbClr val="121212"/>
                </a:solidFill>
                <a:latin typeface="Arial"/>
                <a:ea typeface="Arial"/>
                <a:cs typeface="Arial"/>
                <a:sym typeface="Arial"/>
              </a:rPr>
              <a:t>Dienste</a:t>
            </a:r>
            <a:r>
              <a:rPr lang="en-GB" sz="2600" dirty="0">
                <a:solidFill>
                  <a:srgbClr val="121212"/>
                </a:solidFill>
                <a:latin typeface="Arial"/>
                <a:ea typeface="Arial"/>
                <a:cs typeface="Arial"/>
                <a:sym typeface="Arial"/>
              </a:rPr>
              <a:t> für </a:t>
            </a:r>
            <a:r>
              <a:rPr lang="en-GB" sz="2600" dirty="0" err="1">
                <a:solidFill>
                  <a:srgbClr val="121212"/>
                </a:solidFill>
                <a:latin typeface="Arial"/>
                <a:ea typeface="Arial"/>
                <a:cs typeface="Arial"/>
                <a:sym typeface="Arial"/>
              </a:rPr>
              <a:t>akademisches</a:t>
            </a:r>
            <a:r>
              <a:rPr lang="en-GB" sz="2600" dirty="0">
                <a:solidFill>
                  <a:srgbClr val="121212"/>
                </a:solidFill>
                <a:latin typeface="Arial"/>
                <a:ea typeface="Arial"/>
                <a:cs typeface="Arial"/>
                <a:sym typeface="Arial"/>
              </a:rPr>
              <a:t> </a:t>
            </a:r>
            <a:r>
              <a:rPr lang="en-GB" sz="2600" dirty="0" err="1">
                <a:solidFill>
                  <a:srgbClr val="121212"/>
                </a:solidFill>
                <a:latin typeface="Arial"/>
                <a:ea typeface="Arial"/>
                <a:cs typeface="Arial"/>
                <a:sym typeface="Arial"/>
              </a:rPr>
              <a:t>Schreiben</a:t>
            </a:r>
            <a:r>
              <a:rPr lang="en-GB" sz="2600" dirty="0">
                <a:solidFill>
                  <a:srgbClr val="121212"/>
                </a:solidFill>
                <a:latin typeface="Arial"/>
                <a:ea typeface="Arial"/>
                <a:cs typeface="Arial"/>
                <a:sym typeface="Arial"/>
              </a:rPr>
              <a:t> und Feedback, </a:t>
            </a:r>
            <a:r>
              <a:rPr lang="en-GB" sz="2600" dirty="0" err="1">
                <a:solidFill>
                  <a:srgbClr val="121212"/>
                </a:solidFill>
                <a:latin typeface="Arial"/>
                <a:ea typeface="Arial"/>
                <a:cs typeface="Arial"/>
                <a:sym typeface="Arial"/>
              </a:rPr>
              <a:t>einschließlich</a:t>
            </a:r>
            <a:r>
              <a:rPr lang="en-GB" sz="2600" dirty="0">
                <a:solidFill>
                  <a:srgbClr val="121212"/>
                </a:solidFill>
                <a:latin typeface="Arial"/>
                <a:ea typeface="Arial"/>
                <a:cs typeface="Arial"/>
                <a:sym typeface="Arial"/>
              </a:rPr>
              <a:t> </a:t>
            </a:r>
            <a:r>
              <a:rPr lang="en-GB" sz="2600" dirty="0" err="1">
                <a:solidFill>
                  <a:srgbClr val="121212"/>
                </a:solidFill>
                <a:latin typeface="Arial"/>
                <a:ea typeface="Arial"/>
                <a:cs typeface="Arial"/>
                <a:sym typeface="Arial"/>
              </a:rPr>
              <a:t>Plagiatserkennung</a:t>
            </a:r>
            <a:r>
              <a:rPr lang="en-GB" sz="2600" dirty="0">
                <a:solidFill>
                  <a:srgbClr val="121212"/>
                </a:solidFill>
                <a:latin typeface="Arial"/>
                <a:ea typeface="Arial"/>
                <a:cs typeface="Arial"/>
                <a:sym typeface="Arial"/>
              </a:rPr>
              <a:t>.</a:t>
            </a:r>
            <a:endParaRPr dirty="0"/>
          </a:p>
          <a:p>
            <a:pPr marL="457200" marR="0" lvl="0" indent="-457200" algn="l" rtl="0">
              <a:lnSpc>
                <a:spcPct val="140000"/>
              </a:lnSpc>
              <a:spcBef>
                <a:spcPts val="0"/>
              </a:spcBef>
              <a:spcAft>
                <a:spcPts val="0"/>
              </a:spcAft>
              <a:buClr>
                <a:srgbClr val="121212"/>
              </a:buClr>
              <a:buSzPts val="2600"/>
              <a:buFont typeface="Arial"/>
              <a:buChar char="•"/>
            </a:pPr>
            <a:r>
              <a:rPr lang="en-GB" sz="2600" u="sng" dirty="0">
                <a:solidFill>
                  <a:srgbClr val="121212"/>
                </a:solidFill>
                <a:latin typeface="Arial"/>
                <a:ea typeface="Arial"/>
                <a:cs typeface="Arial"/>
                <a:sym typeface="Arial"/>
                <a:hlinkClick r:id="rId6">
                  <a:extLst>
                    <a:ext uri="{A12FA001-AC4F-418D-AE19-62706E023703}">
                      <ahyp:hlinkClr xmlns:ahyp="http://schemas.microsoft.com/office/drawing/2018/hyperlinkcolor" val="tx"/>
                    </a:ext>
                  </a:extLst>
                </a:hlinkClick>
              </a:rPr>
              <a:t>Socrative</a:t>
            </a:r>
            <a:r>
              <a:rPr lang="en-GB" sz="2600" dirty="0">
                <a:solidFill>
                  <a:srgbClr val="121212"/>
                </a:solidFill>
                <a:latin typeface="Arial"/>
                <a:ea typeface="Arial"/>
                <a:cs typeface="Arial"/>
                <a:sym typeface="Arial"/>
              </a:rPr>
              <a:t>: </a:t>
            </a:r>
            <a:r>
              <a:rPr lang="en-GB" sz="2600" dirty="0" err="1">
                <a:solidFill>
                  <a:srgbClr val="121212"/>
                </a:solidFill>
                <a:latin typeface="Arial"/>
                <a:ea typeface="Arial"/>
                <a:cs typeface="Arial"/>
                <a:sym typeface="Arial"/>
              </a:rPr>
              <a:t>Ermöglicht</a:t>
            </a:r>
            <a:r>
              <a:rPr lang="en-GB" sz="2600" dirty="0">
                <a:solidFill>
                  <a:srgbClr val="121212"/>
                </a:solidFill>
                <a:latin typeface="Arial"/>
                <a:ea typeface="Arial"/>
                <a:cs typeface="Arial"/>
                <a:sym typeface="Arial"/>
              </a:rPr>
              <a:t> </a:t>
            </a:r>
            <a:r>
              <a:rPr lang="en-GB" sz="2600" dirty="0" err="1">
                <a:solidFill>
                  <a:srgbClr val="121212"/>
                </a:solidFill>
                <a:latin typeface="Arial"/>
                <a:ea typeface="Arial"/>
                <a:cs typeface="Arial"/>
                <a:sym typeface="Arial"/>
              </a:rPr>
              <a:t>Lehrkräften</a:t>
            </a:r>
            <a:r>
              <a:rPr lang="en-GB" sz="2600" dirty="0">
                <a:solidFill>
                  <a:srgbClr val="121212"/>
                </a:solidFill>
                <a:latin typeface="Arial"/>
                <a:ea typeface="Arial"/>
                <a:cs typeface="Arial"/>
                <a:sym typeface="Arial"/>
              </a:rPr>
              <a:t> die </a:t>
            </a:r>
            <a:r>
              <a:rPr lang="en-GB" sz="2600" dirty="0" err="1">
                <a:solidFill>
                  <a:srgbClr val="121212"/>
                </a:solidFill>
                <a:latin typeface="Arial"/>
                <a:ea typeface="Arial"/>
                <a:cs typeface="Arial"/>
                <a:sym typeface="Arial"/>
              </a:rPr>
              <a:t>Erstellung</a:t>
            </a:r>
            <a:r>
              <a:rPr lang="en-GB" sz="2600" dirty="0">
                <a:solidFill>
                  <a:srgbClr val="121212"/>
                </a:solidFill>
                <a:latin typeface="Arial"/>
                <a:ea typeface="Arial"/>
                <a:cs typeface="Arial"/>
                <a:sym typeface="Arial"/>
              </a:rPr>
              <a:t> von </a:t>
            </a:r>
            <a:r>
              <a:rPr lang="en-GB" sz="2600" dirty="0" err="1">
                <a:solidFill>
                  <a:srgbClr val="121212"/>
                </a:solidFill>
                <a:latin typeface="Arial"/>
                <a:ea typeface="Arial"/>
                <a:cs typeface="Arial"/>
                <a:sym typeface="Arial"/>
              </a:rPr>
              <a:t>Bewertungen</a:t>
            </a:r>
            <a:r>
              <a:rPr lang="en-GB" sz="2600" dirty="0">
                <a:solidFill>
                  <a:srgbClr val="121212"/>
                </a:solidFill>
                <a:latin typeface="Arial"/>
                <a:ea typeface="Arial"/>
                <a:cs typeface="Arial"/>
                <a:sym typeface="Arial"/>
              </a:rPr>
              <a:t>, auf die </a:t>
            </a:r>
            <a:r>
              <a:rPr lang="en-GB" sz="2600" dirty="0" err="1">
                <a:solidFill>
                  <a:srgbClr val="121212"/>
                </a:solidFill>
                <a:latin typeface="Arial"/>
                <a:ea typeface="Arial"/>
                <a:cs typeface="Arial"/>
                <a:sym typeface="Arial"/>
              </a:rPr>
              <a:t>Schüler</a:t>
            </a:r>
            <a:r>
              <a:rPr lang="en-GB" sz="2600" dirty="0">
                <a:solidFill>
                  <a:srgbClr val="121212"/>
                </a:solidFill>
                <a:latin typeface="Arial"/>
                <a:ea typeface="Arial"/>
                <a:cs typeface="Arial"/>
                <a:sym typeface="Arial"/>
              </a:rPr>
              <a:t> von </a:t>
            </a:r>
            <a:r>
              <a:rPr lang="en-GB" sz="2600" dirty="0" err="1">
                <a:solidFill>
                  <a:srgbClr val="121212"/>
                </a:solidFill>
                <a:latin typeface="Arial"/>
                <a:ea typeface="Arial"/>
                <a:cs typeface="Arial"/>
                <a:sym typeface="Arial"/>
              </a:rPr>
              <a:t>jedem</a:t>
            </a:r>
            <a:r>
              <a:rPr lang="en-GB" sz="2600" dirty="0">
                <a:solidFill>
                  <a:srgbClr val="121212"/>
                </a:solidFill>
                <a:latin typeface="Arial"/>
                <a:ea typeface="Arial"/>
                <a:cs typeface="Arial"/>
                <a:sym typeface="Arial"/>
              </a:rPr>
              <a:t> </a:t>
            </a:r>
            <a:r>
              <a:rPr lang="en-GB" sz="2600" dirty="0" err="1">
                <a:solidFill>
                  <a:srgbClr val="121212"/>
                </a:solidFill>
                <a:latin typeface="Arial"/>
                <a:ea typeface="Arial"/>
                <a:cs typeface="Arial"/>
                <a:sym typeface="Arial"/>
              </a:rPr>
              <a:t>Gerät</a:t>
            </a:r>
            <a:r>
              <a:rPr lang="en-GB" sz="2600" dirty="0">
                <a:solidFill>
                  <a:srgbClr val="121212"/>
                </a:solidFill>
                <a:latin typeface="Arial"/>
                <a:ea typeface="Arial"/>
                <a:cs typeface="Arial"/>
                <a:sym typeface="Arial"/>
              </a:rPr>
              <a:t> </a:t>
            </a:r>
            <a:r>
              <a:rPr lang="en-GB" sz="2600" dirty="0" err="1">
                <a:solidFill>
                  <a:srgbClr val="121212"/>
                </a:solidFill>
                <a:latin typeface="Arial"/>
                <a:ea typeface="Arial"/>
                <a:cs typeface="Arial"/>
                <a:sym typeface="Arial"/>
              </a:rPr>
              <a:t>aus</a:t>
            </a:r>
            <a:r>
              <a:rPr lang="en-GB" sz="2600" dirty="0">
                <a:solidFill>
                  <a:srgbClr val="121212"/>
                </a:solidFill>
                <a:latin typeface="Arial"/>
                <a:ea typeface="Arial"/>
                <a:cs typeface="Arial"/>
                <a:sym typeface="Arial"/>
              </a:rPr>
              <a:t> </a:t>
            </a:r>
            <a:r>
              <a:rPr lang="en-GB" sz="2600" dirty="0" err="1">
                <a:solidFill>
                  <a:srgbClr val="121212"/>
                </a:solidFill>
                <a:latin typeface="Arial"/>
                <a:ea typeface="Arial"/>
                <a:cs typeface="Arial"/>
                <a:sym typeface="Arial"/>
              </a:rPr>
              <a:t>zugreifen</a:t>
            </a:r>
            <a:r>
              <a:rPr lang="en-GB" sz="2600" dirty="0">
                <a:solidFill>
                  <a:srgbClr val="121212"/>
                </a:solidFill>
                <a:latin typeface="Arial"/>
                <a:ea typeface="Arial"/>
                <a:cs typeface="Arial"/>
                <a:sym typeface="Arial"/>
              </a:rPr>
              <a:t> </a:t>
            </a:r>
            <a:r>
              <a:rPr lang="en-GB" sz="2600" dirty="0" err="1">
                <a:solidFill>
                  <a:srgbClr val="121212"/>
                </a:solidFill>
                <a:latin typeface="Arial"/>
                <a:ea typeface="Arial"/>
                <a:cs typeface="Arial"/>
                <a:sym typeface="Arial"/>
              </a:rPr>
              <a:t>können</a:t>
            </a:r>
            <a:r>
              <a:rPr lang="en-GB" sz="2600" dirty="0">
                <a:solidFill>
                  <a:srgbClr val="121212"/>
                </a:solidFill>
                <a:latin typeface="Arial"/>
                <a:ea typeface="Arial"/>
                <a:cs typeface="Arial"/>
                <a:sym typeface="Arial"/>
              </a:rPr>
              <a:t>.</a:t>
            </a:r>
            <a:endParaRPr dirty="0"/>
          </a:p>
        </p:txBody>
      </p:sp>
      <p:pic>
        <p:nvPicPr>
          <p:cNvPr id="706" name="Google Shape;706;p30"/>
          <p:cNvPicPr preferRelativeResize="0"/>
          <p:nvPr/>
        </p:nvPicPr>
        <p:blipFill rotWithShape="1">
          <a:blip r:embed="rId7">
            <a:alphaModFix/>
          </a:blip>
          <a:srcRect/>
          <a:stretch/>
        </p:blipFill>
        <p:spPr>
          <a:xfrm>
            <a:off x="907111" y="3414510"/>
            <a:ext cx="1283325" cy="567237"/>
          </a:xfrm>
          <a:prstGeom prst="rect">
            <a:avLst/>
          </a:prstGeom>
          <a:noFill/>
          <a:ln>
            <a:noFill/>
          </a:ln>
        </p:spPr>
      </p:pic>
      <p:pic>
        <p:nvPicPr>
          <p:cNvPr id="707" name="Google Shape;707;p30"/>
          <p:cNvPicPr preferRelativeResize="0"/>
          <p:nvPr/>
        </p:nvPicPr>
        <p:blipFill rotWithShape="1">
          <a:blip r:embed="rId8">
            <a:alphaModFix/>
          </a:blip>
          <a:srcRect/>
          <a:stretch/>
        </p:blipFill>
        <p:spPr>
          <a:xfrm>
            <a:off x="891970" y="5212471"/>
            <a:ext cx="1224806" cy="419078"/>
          </a:xfrm>
          <a:prstGeom prst="rect">
            <a:avLst/>
          </a:prstGeom>
          <a:noFill/>
          <a:ln>
            <a:noFill/>
          </a:ln>
        </p:spPr>
      </p:pic>
      <p:sp>
        <p:nvSpPr>
          <p:cNvPr id="708" name="Google Shape;708;p30"/>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9">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10" name="Google Shape;710;p30"/>
          <p:cNvSpPr txBox="1"/>
          <p:nvPr/>
        </p:nvSpPr>
        <p:spPr>
          <a:xfrm>
            <a:off x="5150666" y="9207911"/>
            <a:ext cx="10227062" cy="759119"/>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GB" sz="1400">
                <a:solidFill>
                  <a:srgbClr val="121212"/>
                </a:solidFill>
                <a:latin typeface="Arial"/>
                <a:ea typeface="Arial"/>
                <a:cs typeface="Arial"/>
                <a:sym typeface="Arial"/>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a:p>
        </p:txBody>
      </p:sp>
      <p:pic>
        <p:nvPicPr>
          <p:cNvPr id="711" name="Google Shape;711;p30"/>
          <p:cNvPicPr preferRelativeResize="0"/>
          <p:nvPr/>
        </p:nvPicPr>
        <p:blipFill rotWithShape="1">
          <a:blip r:embed="rId10">
            <a:alphaModFix/>
          </a:blip>
          <a:srcRect/>
          <a:stretch/>
        </p:blipFill>
        <p:spPr>
          <a:xfrm>
            <a:off x="15697200" y="9183021"/>
            <a:ext cx="1727565" cy="628205"/>
          </a:xfrm>
          <a:prstGeom prst="rect">
            <a:avLst/>
          </a:prstGeom>
          <a:noFill/>
          <a:ln>
            <a:noFill/>
          </a:ln>
        </p:spPr>
      </p:pic>
      <p:pic>
        <p:nvPicPr>
          <p:cNvPr id="2" name="Picture 1" descr="Blue text on a white background&#10;&#10;Description automatically generated">
            <a:extLst>
              <a:ext uri="{FF2B5EF4-FFF2-40B4-BE49-F238E27FC236}">
                <a16:creationId xmlns:a16="http://schemas.microsoft.com/office/drawing/2014/main" id="{CF96973E-6199-2C34-2F39-4D8EE4C9F8BE}"/>
              </a:ext>
            </a:extLst>
          </p:cNvPr>
          <p:cNvPicPr>
            <a:picLocks noChangeAspect="1"/>
          </p:cNvPicPr>
          <p:nvPr/>
        </p:nvPicPr>
        <p:blipFill>
          <a:blip r:embed="rId11"/>
          <a:stretch>
            <a:fillRect/>
          </a:stretch>
        </p:blipFill>
        <p:spPr>
          <a:xfrm>
            <a:off x="2890312" y="9306314"/>
            <a:ext cx="2160232" cy="453206"/>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715"/>
        <p:cNvGrpSpPr/>
        <p:nvPr/>
      </p:nvGrpSpPr>
      <p:grpSpPr>
        <a:xfrm>
          <a:off x="0" y="0"/>
          <a:ext cx="0" cy="0"/>
          <a:chOff x="0" y="0"/>
          <a:chExt cx="0" cy="0"/>
        </a:xfrm>
      </p:grpSpPr>
      <p:sp>
        <p:nvSpPr>
          <p:cNvPr id="716" name="Google Shape;716;p31"/>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17" name="Google Shape;717;p31"/>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18" name="Google Shape;718;p31"/>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19" name="Google Shape;719;p31"/>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20" name="Google Shape;720;p31"/>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21" name="Google Shape;721;p31"/>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22" name="Google Shape;722;p31"/>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23" name="Google Shape;723;p31"/>
          <p:cNvSpPr txBox="1"/>
          <p:nvPr/>
        </p:nvSpPr>
        <p:spPr>
          <a:xfrm>
            <a:off x="818920" y="1579139"/>
            <a:ext cx="14421080" cy="135421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GB" sz="4400">
                <a:solidFill>
                  <a:srgbClr val="033C5B"/>
                </a:solidFill>
                <a:latin typeface="Arial"/>
                <a:ea typeface="Arial"/>
                <a:cs typeface="Arial"/>
                <a:sym typeface="Arial"/>
              </a:rPr>
              <a:t>Was ist bei der Auswahl von Technologie-Tools für die Zusammenarbeit zu beachten?</a:t>
            </a:r>
            <a:endParaRPr sz="4400">
              <a:solidFill>
                <a:srgbClr val="033C5B"/>
              </a:solidFill>
              <a:latin typeface="Arial"/>
              <a:ea typeface="Arial"/>
              <a:cs typeface="Arial"/>
              <a:sym typeface="Arial"/>
            </a:endParaRPr>
          </a:p>
        </p:txBody>
      </p:sp>
      <p:sp>
        <p:nvSpPr>
          <p:cNvPr id="724" name="Google Shape;724;p31"/>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25" name="Google Shape;725;p31"/>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27" name="Google Shape;727;p31"/>
          <p:cNvSpPr txBox="1"/>
          <p:nvPr/>
        </p:nvSpPr>
        <p:spPr>
          <a:xfrm>
            <a:off x="5150666" y="9207911"/>
            <a:ext cx="10227062" cy="759119"/>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GB" sz="1400">
                <a:solidFill>
                  <a:srgbClr val="121212"/>
                </a:solidFill>
                <a:latin typeface="Arial"/>
                <a:ea typeface="Arial"/>
                <a:cs typeface="Arial"/>
                <a:sym typeface="Arial"/>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a:p>
        </p:txBody>
      </p:sp>
      <p:pic>
        <p:nvPicPr>
          <p:cNvPr id="728" name="Google Shape;728;p31"/>
          <p:cNvPicPr preferRelativeResize="0"/>
          <p:nvPr/>
        </p:nvPicPr>
        <p:blipFill rotWithShape="1">
          <a:blip r:embed="rId5">
            <a:alphaModFix/>
          </a:blip>
          <a:srcRect/>
          <a:stretch/>
        </p:blipFill>
        <p:spPr>
          <a:xfrm>
            <a:off x="15697200" y="9183021"/>
            <a:ext cx="1727565" cy="628205"/>
          </a:xfrm>
          <a:prstGeom prst="rect">
            <a:avLst/>
          </a:prstGeom>
          <a:noFill/>
          <a:ln>
            <a:noFill/>
          </a:ln>
        </p:spPr>
      </p:pic>
      <p:grpSp>
        <p:nvGrpSpPr>
          <p:cNvPr id="729" name="Google Shape;729;p31"/>
          <p:cNvGrpSpPr/>
          <p:nvPr/>
        </p:nvGrpSpPr>
        <p:grpSpPr>
          <a:xfrm>
            <a:off x="1033271" y="3423969"/>
            <a:ext cx="15593938" cy="2734554"/>
            <a:chOff x="4571" y="399570"/>
            <a:chExt cx="15593938" cy="2417060"/>
          </a:xfrm>
        </p:grpSpPr>
        <p:sp>
          <p:nvSpPr>
            <p:cNvPr id="730" name="Google Shape;730;p31"/>
            <p:cNvSpPr/>
            <p:nvPr/>
          </p:nvSpPr>
          <p:spPr>
            <a:xfrm>
              <a:off x="4571" y="399570"/>
              <a:ext cx="3263847" cy="2072543"/>
            </a:xfrm>
            <a:prstGeom prst="roundRect">
              <a:avLst>
                <a:gd name="adj" fmla="val 10000"/>
              </a:avLst>
            </a:prstGeom>
            <a:gradFill>
              <a:gsLst>
                <a:gs pos="0">
                  <a:srgbClr val="C86B1D"/>
                </a:gs>
                <a:gs pos="80000">
                  <a:srgbClr val="FF8D25"/>
                </a:gs>
                <a:gs pos="100000">
                  <a:srgbClr val="FF8D22"/>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31"/>
            <p:cNvSpPr/>
            <p:nvPr/>
          </p:nvSpPr>
          <p:spPr>
            <a:xfrm>
              <a:off x="367220" y="744087"/>
              <a:ext cx="3263847" cy="2072543"/>
            </a:xfrm>
            <a:prstGeom prst="roundRect">
              <a:avLst>
                <a:gd name="adj" fmla="val 10000"/>
              </a:avLst>
            </a:prstGeom>
            <a:solidFill>
              <a:schemeClr val="lt1">
                <a:alpha val="89803"/>
              </a:schemeClr>
            </a:solidFill>
            <a:ln w="9525" cap="flat" cmpd="sng">
              <a:solidFill>
                <a:srgbClr val="F79543"/>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31"/>
            <p:cNvSpPr txBox="1"/>
            <p:nvPr/>
          </p:nvSpPr>
          <p:spPr>
            <a:xfrm>
              <a:off x="427923" y="804790"/>
              <a:ext cx="3142441" cy="1951137"/>
            </a:xfrm>
            <a:prstGeom prst="rect">
              <a:avLst/>
            </a:prstGeom>
            <a:noFill/>
            <a:ln>
              <a:noFill/>
            </a:ln>
          </p:spPr>
          <p:txBody>
            <a:bodyPr spcFirstLastPara="1" wrap="square" lIns="80000" tIns="80000" rIns="80000" bIns="80000" anchor="ctr" anchorCtr="0">
              <a:noAutofit/>
            </a:bodyPr>
            <a:lstStyle/>
            <a:p>
              <a:pPr marL="0" marR="0" lvl="0" indent="0" algn="ctr" rtl="0">
                <a:lnSpc>
                  <a:spcPct val="90000"/>
                </a:lnSpc>
                <a:spcBef>
                  <a:spcPts val="0"/>
                </a:spcBef>
                <a:spcAft>
                  <a:spcPts val="0"/>
                </a:spcAft>
                <a:buClr>
                  <a:schemeClr val="dk1"/>
                </a:buClr>
                <a:buSzPts val="2100"/>
                <a:buFont typeface="Calibri"/>
                <a:buNone/>
              </a:pPr>
              <a:r>
                <a:rPr lang="en-GB" sz="2100" b="1">
                  <a:solidFill>
                    <a:schemeClr val="dk1"/>
                  </a:solidFill>
                  <a:latin typeface="Calibri"/>
                  <a:ea typeface="Calibri"/>
                  <a:cs typeface="Calibri"/>
                  <a:sym typeface="Calibri"/>
                </a:rPr>
                <a:t>Relevanz: Wählen Sie Instrumente, die für die Branche, auf die sich das Berufsbildungsprogramm konzentriert, relevant sind.</a:t>
              </a:r>
              <a:endParaRPr sz="2100">
                <a:solidFill>
                  <a:schemeClr val="dk1"/>
                </a:solidFill>
                <a:latin typeface="Calibri"/>
                <a:ea typeface="Calibri"/>
                <a:cs typeface="Calibri"/>
                <a:sym typeface="Calibri"/>
              </a:endParaRPr>
            </a:p>
          </p:txBody>
        </p:sp>
        <p:sp>
          <p:nvSpPr>
            <p:cNvPr id="733" name="Google Shape;733;p31"/>
            <p:cNvSpPr/>
            <p:nvPr/>
          </p:nvSpPr>
          <p:spPr>
            <a:xfrm>
              <a:off x="3993718" y="399570"/>
              <a:ext cx="3263847" cy="2072543"/>
            </a:xfrm>
            <a:prstGeom prst="roundRect">
              <a:avLst>
                <a:gd name="adj" fmla="val 10000"/>
              </a:avLst>
            </a:prstGeom>
            <a:gradFill>
              <a:gsLst>
                <a:gs pos="0">
                  <a:srgbClr val="C86B1D"/>
                </a:gs>
                <a:gs pos="80000">
                  <a:srgbClr val="FF8D25"/>
                </a:gs>
                <a:gs pos="100000">
                  <a:srgbClr val="FF8D22"/>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31"/>
            <p:cNvSpPr/>
            <p:nvPr/>
          </p:nvSpPr>
          <p:spPr>
            <a:xfrm>
              <a:off x="4356368" y="744087"/>
              <a:ext cx="3263847" cy="2072543"/>
            </a:xfrm>
            <a:prstGeom prst="roundRect">
              <a:avLst>
                <a:gd name="adj" fmla="val 10000"/>
              </a:avLst>
            </a:prstGeom>
            <a:solidFill>
              <a:schemeClr val="lt1">
                <a:alpha val="89803"/>
              </a:schemeClr>
            </a:solidFill>
            <a:ln w="9525" cap="flat" cmpd="sng">
              <a:solidFill>
                <a:srgbClr val="F79543"/>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31"/>
            <p:cNvSpPr txBox="1"/>
            <p:nvPr/>
          </p:nvSpPr>
          <p:spPr>
            <a:xfrm>
              <a:off x="4417071" y="804790"/>
              <a:ext cx="3142441" cy="1951137"/>
            </a:xfrm>
            <a:prstGeom prst="rect">
              <a:avLst/>
            </a:prstGeom>
            <a:noFill/>
            <a:ln>
              <a:noFill/>
            </a:ln>
          </p:spPr>
          <p:txBody>
            <a:bodyPr spcFirstLastPara="1" wrap="square" lIns="80000" tIns="80000" rIns="80000" bIns="80000" anchor="ctr" anchorCtr="0">
              <a:noAutofit/>
            </a:bodyPr>
            <a:lstStyle/>
            <a:p>
              <a:pPr marL="0" marR="0" lvl="0" indent="0" algn="ctr" rtl="0">
                <a:lnSpc>
                  <a:spcPct val="90000"/>
                </a:lnSpc>
                <a:spcBef>
                  <a:spcPts val="0"/>
                </a:spcBef>
                <a:spcAft>
                  <a:spcPts val="0"/>
                </a:spcAft>
                <a:buClr>
                  <a:schemeClr val="dk1"/>
                </a:buClr>
                <a:buSzPts val="2100"/>
                <a:buFont typeface="Calibri"/>
                <a:buNone/>
              </a:pPr>
              <a:r>
                <a:rPr lang="en-GB" sz="2100" b="1">
                  <a:solidFill>
                    <a:schemeClr val="dk1"/>
                  </a:solidFill>
                  <a:latin typeface="Calibri"/>
                  <a:ea typeface="Calibri"/>
                  <a:cs typeface="Calibri"/>
                  <a:sym typeface="Calibri"/>
                </a:rPr>
                <a:t>Zugänglichkeit: Stellen Sie sicher, dass die gewählte Technologie für alle Schüler zugänglich ist, auch für Menschen mit Behinderungen.</a:t>
              </a:r>
              <a:endParaRPr sz="2100">
                <a:solidFill>
                  <a:schemeClr val="dk1"/>
                </a:solidFill>
                <a:latin typeface="Calibri"/>
                <a:ea typeface="Calibri"/>
                <a:cs typeface="Calibri"/>
                <a:sym typeface="Calibri"/>
              </a:endParaRPr>
            </a:p>
          </p:txBody>
        </p:sp>
        <p:sp>
          <p:nvSpPr>
            <p:cNvPr id="736" name="Google Shape;736;p31"/>
            <p:cNvSpPr/>
            <p:nvPr/>
          </p:nvSpPr>
          <p:spPr>
            <a:xfrm>
              <a:off x="7982865" y="399570"/>
              <a:ext cx="3263847" cy="2072543"/>
            </a:xfrm>
            <a:prstGeom prst="roundRect">
              <a:avLst>
                <a:gd name="adj" fmla="val 10000"/>
              </a:avLst>
            </a:prstGeom>
            <a:gradFill>
              <a:gsLst>
                <a:gs pos="0">
                  <a:srgbClr val="C86B1D"/>
                </a:gs>
                <a:gs pos="80000">
                  <a:srgbClr val="FF8D25"/>
                </a:gs>
                <a:gs pos="100000">
                  <a:srgbClr val="FF8D22"/>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31"/>
            <p:cNvSpPr/>
            <p:nvPr/>
          </p:nvSpPr>
          <p:spPr>
            <a:xfrm>
              <a:off x="8345515" y="744087"/>
              <a:ext cx="3263847" cy="2072543"/>
            </a:xfrm>
            <a:prstGeom prst="roundRect">
              <a:avLst>
                <a:gd name="adj" fmla="val 10000"/>
              </a:avLst>
            </a:prstGeom>
            <a:solidFill>
              <a:schemeClr val="lt1">
                <a:alpha val="89803"/>
              </a:schemeClr>
            </a:solidFill>
            <a:ln w="9525" cap="flat" cmpd="sng">
              <a:solidFill>
                <a:srgbClr val="F79543"/>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31"/>
            <p:cNvSpPr txBox="1"/>
            <p:nvPr/>
          </p:nvSpPr>
          <p:spPr>
            <a:xfrm>
              <a:off x="8406218" y="804790"/>
              <a:ext cx="3142441" cy="1951137"/>
            </a:xfrm>
            <a:prstGeom prst="rect">
              <a:avLst/>
            </a:prstGeom>
            <a:noFill/>
            <a:ln>
              <a:noFill/>
            </a:ln>
          </p:spPr>
          <p:txBody>
            <a:bodyPr spcFirstLastPara="1" wrap="square" lIns="80000" tIns="80000" rIns="80000" bIns="80000" anchor="ctr" anchorCtr="0">
              <a:noAutofit/>
            </a:bodyPr>
            <a:lstStyle/>
            <a:p>
              <a:pPr marL="0" marR="0" lvl="0" indent="0" algn="ctr" rtl="0">
                <a:lnSpc>
                  <a:spcPct val="90000"/>
                </a:lnSpc>
                <a:spcBef>
                  <a:spcPts val="0"/>
                </a:spcBef>
                <a:spcAft>
                  <a:spcPts val="0"/>
                </a:spcAft>
                <a:buClr>
                  <a:schemeClr val="dk1"/>
                </a:buClr>
                <a:buSzPts val="2100"/>
                <a:buFont typeface="Calibri"/>
                <a:buNone/>
              </a:pPr>
              <a:r>
                <a:rPr lang="en-GB" sz="2100" b="1">
                  <a:solidFill>
                    <a:schemeClr val="dk1"/>
                  </a:solidFill>
                  <a:latin typeface="Calibri"/>
                  <a:ea typeface="Calibri"/>
                  <a:cs typeface="Calibri"/>
                  <a:sym typeface="Calibri"/>
                </a:rPr>
                <a:t>Benutzerfreundlichkeit: Wählen Sie Tools, die intuitiv und einfach zu bedienen sind, um die Lernkurve und technische Hürden zu minimieren.</a:t>
              </a:r>
              <a:endParaRPr sz="2100">
                <a:solidFill>
                  <a:schemeClr val="dk1"/>
                </a:solidFill>
                <a:latin typeface="Calibri"/>
                <a:ea typeface="Calibri"/>
                <a:cs typeface="Calibri"/>
                <a:sym typeface="Calibri"/>
              </a:endParaRPr>
            </a:p>
          </p:txBody>
        </p:sp>
        <p:sp>
          <p:nvSpPr>
            <p:cNvPr id="739" name="Google Shape;739;p31"/>
            <p:cNvSpPr/>
            <p:nvPr/>
          </p:nvSpPr>
          <p:spPr>
            <a:xfrm>
              <a:off x="11972013" y="399570"/>
              <a:ext cx="3263847" cy="2072543"/>
            </a:xfrm>
            <a:prstGeom prst="roundRect">
              <a:avLst>
                <a:gd name="adj" fmla="val 10000"/>
              </a:avLst>
            </a:prstGeom>
            <a:gradFill>
              <a:gsLst>
                <a:gs pos="0">
                  <a:srgbClr val="C86B1D"/>
                </a:gs>
                <a:gs pos="80000">
                  <a:srgbClr val="FF8D25"/>
                </a:gs>
                <a:gs pos="100000">
                  <a:srgbClr val="FF8D22"/>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31"/>
            <p:cNvSpPr/>
            <p:nvPr/>
          </p:nvSpPr>
          <p:spPr>
            <a:xfrm>
              <a:off x="12334662" y="744087"/>
              <a:ext cx="3263847" cy="2072543"/>
            </a:xfrm>
            <a:prstGeom prst="roundRect">
              <a:avLst>
                <a:gd name="adj" fmla="val 10000"/>
              </a:avLst>
            </a:prstGeom>
            <a:solidFill>
              <a:schemeClr val="lt1">
                <a:alpha val="89803"/>
              </a:schemeClr>
            </a:solidFill>
            <a:ln w="9525" cap="flat" cmpd="sng">
              <a:solidFill>
                <a:srgbClr val="F79543"/>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31"/>
            <p:cNvSpPr txBox="1"/>
            <p:nvPr/>
          </p:nvSpPr>
          <p:spPr>
            <a:xfrm>
              <a:off x="12395365" y="804790"/>
              <a:ext cx="3142441" cy="1951137"/>
            </a:xfrm>
            <a:prstGeom prst="rect">
              <a:avLst/>
            </a:prstGeom>
            <a:noFill/>
            <a:ln>
              <a:noFill/>
            </a:ln>
          </p:spPr>
          <p:txBody>
            <a:bodyPr spcFirstLastPara="1" wrap="square" lIns="80000" tIns="80000" rIns="80000" bIns="80000" anchor="ctr" anchorCtr="0">
              <a:noAutofit/>
            </a:bodyPr>
            <a:lstStyle/>
            <a:p>
              <a:pPr marL="0" marR="0" lvl="0" indent="0" algn="ctr" rtl="0">
                <a:lnSpc>
                  <a:spcPct val="90000"/>
                </a:lnSpc>
                <a:spcBef>
                  <a:spcPts val="0"/>
                </a:spcBef>
                <a:spcAft>
                  <a:spcPts val="0"/>
                </a:spcAft>
                <a:buClr>
                  <a:schemeClr val="dk1"/>
                </a:buClr>
                <a:buSzPts val="2100"/>
                <a:buFont typeface="Calibri"/>
                <a:buNone/>
              </a:pPr>
              <a:r>
                <a:rPr lang="en-GB" sz="2100" b="1" dirty="0" err="1">
                  <a:solidFill>
                    <a:schemeClr val="dk1"/>
                  </a:solidFill>
                  <a:latin typeface="Calibri"/>
                  <a:ea typeface="Calibri"/>
                  <a:cs typeface="Calibri"/>
                  <a:sym typeface="Calibri"/>
                </a:rPr>
                <a:t>Datenschutz</a:t>
              </a:r>
              <a:r>
                <a:rPr lang="en-GB" sz="2100" b="1" dirty="0">
                  <a:solidFill>
                    <a:schemeClr val="dk1"/>
                  </a:solidFill>
                  <a:latin typeface="Calibri"/>
                  <a:ea typeface="Calibri"/>
                  <a:cs typeface="Calibri"/>
                  <a:sym typeface="Calibri"/>
                </a:rPr>
                <a:t> und Sicherheit: </a:t>
              </a:r>
              <a:r>
                <a:rPr lang="en-GB" sz="2100" b="1" dirty="0" err="1">
                  <a:solidFill>
                    <a:schemeClr val="dk1"/>
                  </a:solidFill>
                  <a:latin typeface="Calibri"/>
                  <a:ea typeface="Calibri"/>
                  <a:cs typeface="Calibri"/>
                  <a:sym typeface="Calibri"/>
                </a:rPr>
                <a:t>Bevorzugen</a:t>
              </a:r>
              <a:r>
                <a:rPr lang="en-GB" sz="2100" b="1" dirty="0">
                  <a:solidFill>
                    <a:schemeClr val="dk1"/>
                  </a:solidFill>
                  <a:latin typeface="Calibri"/>
                  <a:ea typeface="Calibri"/>
                  <a:cs typeface="Calibri"/>
                  <a:sym typeface="Calibri"/>
                </a:rPr>
                <a:t> Sie Tools, die </a:t>
              </a:r>
              <a:r>
                <a:rPr lang="en-GB" sz="2100" b="1" dirty="0" err="1">
                  <a:solidFill>
                    <a:schemeClr val="dk1"/>
                  </a:solidFill>
                  <a:latin typeface="Calibri"/>
                  <a:ea typeface="Calibri"/>
                  <a:cs typeface="Calibri"/>
                  <a:sym typeface="Calibri"/>
                </a:rPr>
                <a:t>die</a:t>
              </a:r>
              <a:r>
                <a:rPr lang="en-GB" sz="2100" b="1" dirty="0">
                  <a:solidFill>
                    <a:schemeClr val="dk1"/>
                  </a:solidFill>
                  <a:latin typeface="Calibri"/>
                  <a:ea typeface="Calibri"/>
                  <a:cs typeface="Calibri"/>
                  <a:sym typeface="Calibri"/>
                </a:rPr>
                <a:t> </a:t>
              </a:r>
              <a:r>
                <a:rPr lang="en-GB" sz="2100" b="1" dirty="0" err="1">
                  <a:solidFill>
                    <a:schemeClr val="dk1"/>
                  </a:solidFill>
                  <a:latin typeface="Calibri"/>
                  <a:ea typeface="Calibri"/>
                  <a:cs typeface="Calibri"/>
                  <a:sym typeface="Calibri"/>
                </a:rPr>
                <a:t>Datenschutzgesetze</a:t>
              </a:r>
              <a:r>
                <a:rPr lang="en-GB" sz="2100" b="1" dirty="0">
                  <a:solidFill>
                    <a:schemeClr val="dk1"/>
                  </a:solidFill>
                  <a:latin typeface="Calibri"/>
                  <a:ea typeface="Calibri"/>
                  <a:cs typeface="Calibri"/>
                  <a:sym typeface="Calibri"/>
                </a:rPr>
                <a:t> </a:t>
              </a:r>
              <a:r>
                <a:rPr lang="en-GB" sz="2100" b="1" dirty="0" err="1">
                  <a:solidFill>
                    <a:schemeClr val="dk1"/>
                  </a:solidFill>
                  <a:latin typeface="Calibri"/>
                  <a:ea typeface="Calibri"/>
                  <a:cs typeface="Calibri"/>
                  <a:sym typeface="Calibri"/>
                </a:rPr>
                <a:t>einhalten</a:t>
              </a:r>
              <a:r>
                <a:rPr lang="en-GB" sz="2100" b="1" dirty="0">
                  <a:solidFill>
                    <a:schemeClr val="dk1"/>
                  </a:solidFill>
                  <a:latin typeface="Calibri"/>
                  <a:ea typeface="Calibri"/>
                  <a:cs typeface="Calibri"/>
                  <a:sym typeface="Calibri"/>
                </a:rPr>
                <a:t> und die Sicherheit der </a:t>
              </a:r>
              <a:r>
                <a:rPr lang="en-GB" sz="2100" b="1" dirty="0" err="1">
                  <a:solidFill>
                    <a:schemeClr val="dk1"/>
                  </a:solidFill>
                  <a:latin typeface="Calibri"/>
                  <a:ea typeface="Calibri"/>
                  <a:cs typeface="Calibri"/>
                  <a:sym typeface="Calibri"/>
                </a:rPr>
                <a:t>Schülerarbeiten</a:t>
              </a:r>
              <a:r>
                <a:rPr lang="en-GB" sz="2100" b="1" dirty="0">
                  <a:solidFill>
                    <a:schemeClr val="dk1"/>
                  </a:solidFill>
                  <a:latin typeface="Calibri"/>
                  <a:ea typeface="Calibri"/>
                  <a:cs typeface="Calibri"/>
                  <a:sym typeface="Calibri"/>
                </a:rPr>
                <a:t> </a:t>
              </a:r>
              <a:r>
                <a:rPr lang="en-GB" sz="2100" b="1" dirty="0" err="1">
                  <a:solidFill>
                    <a:schemeClr val="dk1"/>
                  </a:solidFill>
                  <a:latin typeface="Calibri"/>
                  <a:ea typeface="Calibri"/>
                  <a:cs typeface="Calibri"/>
                  <a:sym typeface="Calibri"/>
                </a:rPr>
                <a:t>gewährleisten</a:t>
              </a:r>
              <a:r>
                <a:rPr lang="en-GB" sz="2100" b="1" dirty="0">
                  <a:solidFill>
                    <a:schemeClr val="dk1"/>
                  </a:solidFill>
                  <a:latin typeface="Calibri"/>
                  <a:ea typeface="Calibri"/>
                  <a:cs typeface="Calibri"/>
                  <a:sym typeface="Calibri"/>
                </a:rPr>
                <a:t>.</a:t>
              </a:r>
              <a:endParaRPr sz="2100" dirty="0">
                <a:solidFill>
                  <a:schemeClr val="dk1"/>
                </a:solidFill>
                <a:latin typeface="Calibri"/>
                <a:ea typeface="Calibri"/>
                <a:cs typeface="Calibri"/>
                <a:sym typeface="Calibri"/>
              </a:endParaRPr>
            </a:p>
          </p:txBody>
        </p:sp>
      </p:grpSp>
      <p:pic>
        <p:nvPicPr>
          <p:cNvPr id="2" name="Picture 1" descr="Blue text on a white background&#10;&#10;Description automatically generated">
            <a:extLst>
              <a:ext uri="{FF2B5EF4-FFF2-40B4-BE49-F238E27FC236}">
                <a16:creationId xmlns:a16="http://schemas.microsoft.com/office/drawing/2014/main" id="{B9E76220-6498-BC9C-BF75-6B39FC323A7D}"/>
              </a:ext>
            </a:extLst>
          </p:cNvPr>
          <p:cNvPicPr>
            <a:picLocks noChangeAspect="1"/>
          </p:cNvPicPr>
          <p:nvPr/>
        </p:nvPicPr>
        <p:blipFill>
          <a:blip r:embed="rId6"/>
          <a:stretch>
            <a:fillRect/>
          </a:stretch>
        </p:blipFill>
        <p:spPr>
          <a:xfrm>
            <a:off x="2890312" y="9306314"/>
            <a:ext cx="2160232" cy="453206"/>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745"/>
        <p:cNvGrpSpPr/>
        <p:nvPr/>
      </p:nvGrpSpPr>
      <p:grpSpPr>
        <a:xfrm>
          <a:off x="0" y="0"/>
          <a:ext cx="0" cy="0"/>
          <a:chOff x="0" y="0"/>
          <a:chExt cx="0" cy="0"/>
        </a:xfrm>
      </p:grpSpPr>
      <p:sp>
        <p:nvSpPr>
          <p:cNvPr id="746" name="Google Shape;746;p32"/>
          <p:cNvSpPr/>
          <p:nvPr/>
        </p:nvSpPr>
        <p:spPr>
          <a:xfrm>
            <a:off x="-130877" y="-38241"/>
            <a:ext cx="2766824" cy="5218616"/>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47" name="Google Shape;747;p32"/>
          <p:cNvSpPr/>
          <p:nvPr/>
        </p:nvSpPr>
        <p:spPr>
          <a:xfrm rot="5400000">
            <a:off x="0" y="2507553"/>
            <a:ext cx="2635947" cy="2635947"/>
          </a:xfrm>
          <a:custGeom>
            <a:avLst/>
            <a:gdLst/>
            <a:ahLst/>
            <a:cxnLst/>
            <a:rect l="l" t="t" r="r" b="b"/>
            <a:pathLst>
              <a:path w="2635947" h="2635947" extrusionOk="0">
                <a:moveTo>
                  <a:pt x="0" y="0"/>
                </a:moveTo>
                <a:lnTo>
                  <a:pt x="2635947" y="0"/>
                </a:lnTo>
                <a:lnTo>
                  <a:pt x="2635947" y="2635947"/>
                </a:lnTo>
                <a:lnTo>
                  <a:pt x="0" y="2635947"/>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48" name="Google Shape;748;p32"/>
          <p:cNvSpPr/>
          <p:nvPr/>
        </p:nvSpPr>
        <p:spPr>
          <a:xfrm>
            <a:off x="-130877" y="5143500"/>
            <a:ext cx="2766824" cy="3665330"/>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49" name="Google Shape;749;p32"/>
          <p:cNvSpPr/>
          <p:nvPr/>
        </p:nvSpPr>
        <p:spPr>
          <a:xfrm rot="5400000" flipH="1">
            <a:off x="0" y="5143500"/>
            <a:ext cx="2635947" cy="2635947"/>
          </a:xfrm>
          <a:custGeom>
            <a:avLst/>
            <a:gdLst/>
            <a:ahLst/>
            <a:cxnLst/>
            <a:rect l="l" t="t" r="r" b="b"/>
            <a:pathLst>
              <a:path w="2635947" h="2635947" extrusionOk="0">
                <a:moveTo>
                  <a:pt x="2635947" y="0"/>
                </a:moveTo>
                <a:lnTo>
                  <a:pt x="0" y="0"/>
                </a:lnTo>
                <a:lnTo>
                  <a:pt x="0" y="2635947"/>
                </a:lnTo>
                <a:lnTo>
                  <a:pt x="2635947" y="2635947"/>
                </a:lnTo>
                <a:lnTo>
                  <a:pt x="2635947"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50" name="Google Shape;750;p32"/>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51" name="Google Shape;751;p32"/>
          <p:cNvSpPr/>
          <p:nvPr/>
        </p:nvSpPr>
        <p:spPr>
          <a:xfrm>
            <a:off x="14903577" y="4232068"/>
            <a:ext cx="2355723" cy="4114800"/>
          </a:xfrm>
          <a:custGeom>
            <a:avLst/>
            <a:gdLst/>
            <a:ahLst/>
            <a:cxnLst/>
            <a:rect l="l" t="t" r="r" b="b"/>
            <a:pathLst>
              <a:path w="2355723" h="4114800" extrusionOk="0">
                <a:moveTo>
                  <a:pt x="0" y="0"/>
                </a:moveTo>
                <a:lnTo>
                  <a:pt x="2355723" y="0"/>
                </a:lnTo>
                <a:lnTo>
                  <a:pt x="2355723" y="4114800"/>
                </a:lnTo>
                <a:lnTo>
                  <a:pt x="0" y="411480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52" name="Google Shape;752;p32"/>
          <p:cNvSpPr txBox="1"/>
          <p:nvPr/>
        </p:nvSpPr>
        <p:spPr>
          <a:xfrm>
            <a:off x="3058697" y="773904"/>
            <a:ext cx="13265244" cy="1184812"/>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None/>
            </a:pPr>
            <a:r>
              <a:rPr lang="en-GB" sz="6999" dirty="0">
                <a:solidFill>
                  <a:srgbClr val="033C5B"/>
                </a:solidFill>
                <a:latin typeface="Arial"/>
                <a:ea typeface="Arial"/>
                <a:cs typeface="Arial"/>
                <a:sym typeface="Arial"/>
              </a:rPr>
              <a:t>Reflexion</a:t>
            </a:r>
            <a:r>
              <a:rPr lang="tr-TR" sz="6999" dirty="0">
                <a:solidFill>
                  <a:srgbClr val="033C5B"/>
                </a:solidFill>
                <a:latin typeface="Arial"/>
                <a:ea typeface="Arial"/>
                <a:cs typeface="Arial"/>
                <a:sym typeface="Arial"/>
              </a:rPr>
              <a:t>sa</a:t>
            </a:r>
            <a:r>
              <a:rPr lang="en-GB" sz="6999" dirty="0" err="1">
                <a:solidFill>
                  <a:srgbClr val="033C5B"/>
                </a:solidFill>
                <a:latin typeface="Arial"/>
                <a:ea typeface="Arial"/>
                <a:cs typeface="Arial"/>
                <a:sym typeface="Arial"/>
              </a:rPr>
              <a:t>ktivität</a:t>
            </a:r>
            <a:endParaRPr dirty="0"/>
          </a:p>
        </p:txBody>
      </p:sp>
      <p:sp>
        <p:nvSpPr>
          <p:cNvPr id="753" name="Google Shape;753;p32"/>
          <p:cNvSpPr txBox="1"/>
          <p:nvPr/>
        </p:nvSpPr>
        <p:spPr>
          <a:xfrm>
            <a:off x="3058697" y="2006533"/>
            <a:ext cx="11844880" cy="6161687"/>
          </a:xfrm>
          <a:prstGeom prst="rect">
            <a:avLst/>
          </a:prstGeom>
          <a:noFill/>
          <a:ln>
            <a:noFill/>
          </a:ln>
        </p:spPr>
        <p:txBody>
          <a:bodyPr spcFirstLastPara="1" wrap="square" lIns="0" tIns="0" rIns="0" bIns="0" anchor="t" anchorCtr="0">
            <a:spAutoFit/>
          </a:bodyPr>
          <a:lstStyle/>
          <a:p>
            <a:pPr marL="457200" marR="0" lvl="0" indent="-457200" algn="l" rtl="0">
              <a:lnSpc>
                <a:spcPct val="140015"/>
              </a:lnSpc>
              <a:spcBef>
                <a:spcPts val="0"/>
              </a:spcBef>
              <a:spcAft>
                <a:spcPts val="0"/>
              </a:spcAft>
              <a:buClr>
                <a:srgbClr val="121212"/>
              </a:buClr>
              <a:buSzPts val="2599"/>
              <a:buFont typeface="Arial" panose="020B0604020202020204" pitchFamily="34" charset="0"/>
              <a:buChar char="•"/>
            </a:pPr>
            <a:r>
              <a:rPr lang="en-GB" sz="2200" dirty="0" err="1">
                <a:solidFill>
                  <a:srgbClr val="121212"/>
                </a:solidFill>
                <a:latin typeface="Arial"/>
                <a:ea typeface="Arial"/>
                <a:cs typeface="Arial"/>
                <a:sym typeface="Arial"/>
              </a:rPr>
              <a:t>Überlegen</a:t>
            </a:r>
            <a:r>
              <a:rPr lang="en-GB" sz="2200" dirty="0">
                <a:solidFill>
                  <a:srgbClr val="121212"/>
                </a:solidFill>
                <a:latin typeface="Arial"/>
                <a:ea typeface="Arial"/>
                <a:cs typeface="Arial"/>
                <a:sym typeface="Arial"/>
              </a:rPr>
              <a:t> Sie, </a:t>
            </a:r>
            <a:r>
              <a:rPr lang="en-GB" sz="2200" dirty="0" err="1">
                <a:solidFill>
                  <a:srgbClr val="121212"/>
                </a:solidFill>
                <a:latin typeface="Arial"/>
                <a:ea typeface="Arial"/>
                <a:cs typeface="Arial"/>
                <a:sym typeface="Arial"/>
              </a:rPr>
              <a:t>wie</a:t>
            </a:r>
            <a:r>
              <a:rPr lang="en-GB" sz="2200" dirty="0">
                <a:solidFill>
                  <a:srgbClr val="121212"/>
                </a:solidFill>
                <a:latin typeface="Arial"/>
                <a:ea typeface="Arial"/>
                <a:cs typeface="Arial"/>
                <a:sym typeface="Arial"/>
              </a:rPr>
              <a:t> die </a:t>
            </a:r>
            <a:r>
              <a:rPr lang="en-GB" sz="2200" dirty="0" err="1">
                <a:solidFill>
                  <a:srgbClr val="121212"/>
                </a:solidFill>
                <a:latin typeface="Arial"/>
                <a:ea typeface="Arial"/>
                <a:cs typeface="Arial"/>
                <a:sym typeface="Arial"/>
              </a:rPr>
              <a:t>Technologien</a:t>
            </a:r>
            <a:r>
              <a:rPr lang="en-GB" sz="2200" dirty="0">
                <a:solidFill>
                  <a:srgbClr val="121212"/>
                </a:solidFill>
                <a:latin typeface="Arial"/>
                <a:ea typeface="Arial"/>
                <a:cs typeface="Arial"/>
                <a:sym typeface="Arial"/>
              </a:rPr>
              <a:t>, die Sie in </a:t>
            </a:r>
            <a:r>
              <a:rPr lang="en-GB" sz="2200" dirty="0" err="1">
                <a:solidFill>
                  <a:srgbClr val="121212"/>
                </a:solidFill>
                <a:latin typeface="Arial"/>
                <a:ea typeface="Arial"/>
                <a:cs typeface="Arial"/>
                <a:sym typeface="Arial"/>
              </a:rPr>
              <a:t>Ihr</a:t>
            </a:r>
            <a:r>
              <a:rPr lang="en-GB" sz="2200" dirty="0">
                <a:solidFill>
                  <a:srgbClr val="121212"/>
                </a:solidFill>
                <a:latin typeface="Arial"/>
                <a:ea typeface="Arial"/>
                <a:cs typeface="Arial"/>
                <a:sym typeface="Arial"/>
              </a:rPr>
              <a:t> </a:t>
            </a:r>
            <a:r>
              <a:rPr lang="en-GB" sz="2200" dirty="0" err="1">
                <a:solidFill>
                  <a:srgbClr val="121212"/>
                </a:solidFill>
                <a:latin typeface="Arial"/>
                <a:ea typeface="Arial"/>
                <a:cs typeface="Arial"/>
                <a:sym typeface="Arial"/>
              </a:rPr>
              <a:t>Berufsbildungsprogramm</a:t>
            </a:r>
            <a:r>
              <a:rPr lang="en-GB" sz="2200" dirty="0">
                <a:solidFill>
                  <a:srgbClr val="121212"/>
                </a:solidFill>
                <a:latin typeface="Arial"/>
                <a:ea typeface="Arial"/>
                <a:cs typeface="Arial"/>
                <a:sym typeface="Arial"/>
              </a:rPr>
              <a:t> </a:t>
            </a:r>
            <a:r>
              <a:rPr lang="en-GB" sz="2200" dirty="0" err="1">
                <a:solidFill>
                  <a:srgbClr val="121212"/>
                </a:solidFill>
                <a:latin typeface="Arial"/>
                <a:ea typeface="Arial"/>
                <a:cs typeface="Arial"/>
                <a:sym typeface="Arial"/>
              </a:rPr>
              <a:t>integriert</a:t>
            </a:r>
            <a:r>
              <a:rPr lang="en-GB" sz="2200" dirty="0">
                <a:solidFill>
                  <a:srgbClr val="121212"/>
                </a:solidFill>
                <a:latin typeface="Arial"/>
                <a:ea typeface="Arial"/>
                <a:cs typeface="Arial"/>
                <a:sym typeface="Arial"/>
              </a:rPr>
              <a:t> </a:t>
            </a:r>
            <a:r>
              <a:rPr lang="en-GB" sz="2200" dirty="0" err="1">
                <a:solidFill>
                  <a:srgbClr val="121212"/>
                </a:solidFill>
                <a:latin typeface="Arial"/>
                <a:ea typeface="Arial"/>
                <a:cs typeface="Arial"/>
                <a:sym typeface="Arial"/>
              </a:rPr>
              <a:t>haben</a:t>
            </a:r>
            <a:r>
              <a:rPr lang="en-GB" sz="2200" dirty="0">
                <a:solidFill>
                  <a:srgbClr val="121212"/>
                </a:solidFill>
                <a:latin typeface="Arial"/>
                <a:ea typeface="Arial"/>
                <a:cs typeface="Arial"/>
                <a:sym typeface="Arial"/>
              </a:rPr>
              <a:t>, </a:t>
            </a:r>
            <a:r>
              <a:rPr lang="en-GB" sz="2200" dirty="0" err="1">
                <a:solidFill>
                  <a:srgbClr val="121212"/>
                </a:solidFill>
                <a:latin typeface="Arial"/>
                <a:ea typeface="Arial"/>
                <a:cs typeface="Arial"/>
                <a:sym typeface="Arial"/>
              </a:rPr>
              <a:t>mit</a:t>
            </a:r>
            <a:r>
              <a:rPr lang="en-GB" sz="2200" dirty="0">
                <a:solidFill>
                  <a:srgbClr val="121212"/>
                </a:solidFill>
                <a:latin typeface="Arial"/>
                <a:ea typeface="Arial"/>
                <a:cs typeface="Arial"/>
                <a:sym typeface="Arial"/>
              </a:rPr>
              <a:t> den </a:t>
            </a:r>
            <a:r>
              <a:rPr lang="en-GB" sz="2200" dirty="0" err="1">
                <a:solidFill>
                  <a:srgbClr val="121212"/>
                </a:solidFill>
                <a:latin typeface="Arial"/>
                <a:ea typeface="Arial"/>
                <a:cs typeface="Arial"/>
                <a:sym typeface="Arial"/>
              </a:rPr>
              <a:t>aktuellen</a:t>
            </a:r>
            <a:r>
              <a:rPr lang="en-GB" sz="2200" dirty="0">
                <a:solidFill>
                  <a:srgbClr val="121212"/>
                </a:solidFill>
                <a:latin typeface="Arial"/>
                <a:ea typeface="Arial"/>
                <a:cs typeface="Arial"/>
                <a:sym typeface="Arial"/>
              </a:rPr>
              <a:t> </a:t>
            </a:r>
            <a:r>
              <a:rPr lang="en-GB" sz="2200" dirty="0" err="1">
                <a:solidFill>
                  <a:srgbClr val="121212"/>
                </a:solidFill>
                <a:latin typeface="Arial"/>
                <a:ea typeface="Arial"/>
                <a:cs typeface="Arial"/>
                <a:sym typeface="Arial"/>
              </a:rPr>
              <a:t>Industriestandards</a:t>
            </a:r>
            <a:r>
              <a:rPr lang="en-GB" sz="2200" dirty="0">
                <a:solidFill>
                  <a:srgbClr val="121212"/>
                </a:solidFill>
                <a:latin typeface="Arial"/>
                <a:ea typeface="Arial"/>
                <a:cs typeface="Arial"/>
                <a:sym typeface="Arial"/>
              </a:rPr>
              <a:t> und -</a:t>
            </a:r>
            <a:r>
              <a:rPr lang="en-GB" sz="2200" dirty="0" err="1">
                <a:solidFill>
                  <a:srgbClr val="121212"/>
                </a:solidFill>
                <a:latin typeface="Arial"/>
                <a:ea typeface="Arial"/>
                <a:cs typeface="Arial"/>
                <a:sym typeface="Arial"/>
              </a:rPr>
              <a:t>praktiken</a:t>
            </a:r>
            <a:r>
              <a:rPr lang="en-GB" sz="2200" dirty="0">
                <a:solidFill>
                  <a:srgbClr val="121212"/>
                </a:solidFill>
                <a:latin typeface="Arial"/>
                <a:ea typeface="Arial"/>
                <a:cs typeface="Arial"/>
                <a:sym typeface="Arial"/>
              </a:rPr>
              <a:t> </a:t>
            </a:r>
            <a:r>
              <a:rPr lang="en-GB" sz="2200" dirty="0" err="1">
                <a:solidFill>
                  <a:srgbClr val="121212"/>
                </a:solidFill>
                <a:latin typeface="Arial"/>
                <a:ea typeface="Arial"/>
                <a:cs typeface="Arial"/>
                <a:sym typeface="Arial"/>
              </a:rPr>
              <a:t>übereinstimmen</a:t>
            </a:r>
            <a:r>
              <a:rPr lang="en-GB" sz="2200" dirty="0">
                <a:solidFill>
                  <a:srgbClr val="121212"/>
                </a:solidFill>
                <a:latin typeface="Arial"/>
                <a:ea typeface="Arial"/>
                <a:cs typeface="Arial"/>
                <a:sym typeface="Arial"/>
              </a:rPr>
              <a:t>. Wie hat die Technologie den </a:t>
            </a:r>
            <a:r>
              <a:rPr lang="en-GB" sz="2200" dirty="0" err="1">
                <a:solidFill>
                  <a:srgbClr val="121212"/>
                </a:solidFill>
                <a:latin typeface="Arial"/>
                <a:ea typeface="Arial"/>
                <a:cs typeface="Arial"/>
                <a:sym typeface="Arial"/>
              </a:rPr>
              <a:t>Schülern</a:t>
            </a:r>
            <a:r>
              <a:rPr lang="en-GB" sz="2200" dirty="0">
                <a:solidFill>
                  <a:srgbClr val="121212"/>
                </a:solidFill>
                <a:latin typeface="Arial"/>
                <a:ea typeface="Arial"/>
                <a:cs typeface="Arial"/>
                <a:sym typeface="Arial"/>
              </a:rPr>
              <a:t> </a:t>
            </a:r>
            <a:r>
              <a:rPr lang="en-GB" sz="2200" dirty="0" err="1">
                <a:solidFill>
                  <a:srgbClr val="121212"/>
                </a:solidFill>
                <a:latin typeface="Arial"/>
                <a:ea typeface="Arial"/>
                <a:cs typeface="Arial"/>
                <a:sym typeface="Arial"/>
              </a:rPr>
              <a:t>geholfen</a:t>
            </a:r>
            <a:r>
              <a:rPr lang="en-GB" sz="2200" dirty="0">
                <a:solidFill>
                  <a:srgbClr val="121212"/>
                </a:solidFill>
                <a:latin typeface="Arial"/>
                <a:ea typeface="Arial"/>
                <a:cs typeface="Arial"/>
                <a:sym typeface="Arial"/>
              </a:rPr>
              <a:t>, </a:t>
            </a:r>
            <a:r>
              <a:rPr lang="en-GB" sz="2200" dirty="0" err="1">
                <a:solidFill>
                  <a:srgbClr val="121212"/>
                </a:solidFill>
                <a:latin typeface="Arial"/>
                <a:ea typeface="Arial"/>
                <a:cs typeface="Arial"/>
                <a:sym typeface="Arial"/>
              </a:rPr>
              <a:t>Fähigkeiten</a:t>
            </a:r>
            <a:r>
              <a:rPr lang="en-GB" sz="2200" dirty="0">
                <a:solidFill>
                  <a:srgbClr val="121212"/>
                </a:solidFill>
                <a:latin typeface="Arial"/>
                <a:ea typeface="Arial"/>
                <a:cs typeface="Arial"/>
                <a:sym typeface="Arial"/>
              </a:rPr>
              <a:t> </a:t>
            </a:r>
            <a:r>
              <a:rPr lang="en-GB" sz="2200" dirty="0" err="1">
                <a:solidFill>
                  <a:srgbClr val="121212"/>
                </a:solidFill>
                <a:latin typeface="Arial"/>
                <a:ea typeface="Arial"/>
                <a:cs typeface="Arial"/>
                <a:sym typeface="Arial"/>
              </a:rPr>
              <a:t>zu</a:t>
            </a:r>
            <a:r>
              <a:rPr lang="en-GB" sz="2200" dirty="0">
                <a:solidFill>
                  <a:srgbClr val="121212"/>
                </a:solidFill>
                <a:latin typeface="Arial"/>
                <a:ea typeface="Arial"/>
                <a:cs typeface="Arial"/>
                <a:sym typeface="Arial"/>
              </a:rPr>
              <a:t> </a:t>
            </a:r>
            <a:r>
              <a:rPr lang="en-GB" sz="2200" dirty="0" err="1">
                <a:solidFill>
                  <a:srgbClr val="121212"/>
                </a:solidFill>
                <a:latin typeface="Arial"/>
                <a:ea typeface="Arial"/>
                <a:cs typeface="Arial"/>
                <a:sym typeface="Arial"/>
              </a:rPr>
              <a:t>entwickeln</a:t>
            </a:r>
            <a:r>
              <a:rPr lang="en-GB" sz="2200" dirty="0">
                <a:solidFill>
                  <a:srgbClr val="121212"/>
                </a:solidFill>
                <a:latin typeface="Arial"/>
                <a:ea typeface="Arial"/>
                <a:cs typeface="Arial"/>
                <a:sym typeface="Arial"/>
              </a:rPr>
              <a:t>, die </a:t>
            </a:r>
            <a:r>
              <a:rPr lang="en-GB" sz="2200" dirty="0" err="1">
                <a:solidFill>
                  <a:srgbClr val="121212"/>
                </a:solidFill>
                <a:latin typeface="Arial"/>
                <a:ea typeface="Arial"/>
                <a:cs typeface="Arial"/>
                <a:sym typeface="Arial"/>
              </a:rPr>
              <a:t>direkt</a:t>
            </a:r>
            <a:r>
              <a:rPr lang="en-GB" sz="2200" dirty="0">
                <a:solidFill>
                  <a:srgbClr val="121212"/>
                </a:solidFill>
                <a:latin typeface="Arial"/>
                <a:ea typeface="Arial"/>
                <a:cs typeface="Arial"/>
                <a:sym typeface="Arial"/>
              </a:rPr>
              <a:t> auf </a:t>
            </a:r>
            <a:r>
              <a:rPr lang="en-GB" sz="2200" dirty="0" err="1">
                <a:solidFill>
                  <a:srgbClr val="121212"/>
                </a:solidFill>
                <a:latin typeface="Arial"/>
                <a:ea typeface="Arial"/>
                <a:cs typeface="Arial"/>
                <a:sym typeface="Arial"/>
              </a:rPr>
              <a:t>ihre</a:t>
            </a:r>
            <a:r>
              <a:rPr lang="en-GB" sz="2200" dirty="0">
                <a:solidFill>
                  <a:srgbClr val="121212"/>
                </a:solidFill>
                <a:latin typeface="Arial"/>
                <a:ea typeface="Arial"/>
                <a:cs typeface="Arial"/>
                <a:sym typeface="Arial"/>
              </a:rPr>
              <a:t> </a:t>
            </a:r>
            <a:r>
              <a:rPr lang="en-GB" sz="2200" dirty="0" err="1">
                <a:solidFill>
                  <a:srgbClr val="121212"/>
                </a:solidFill>
                <a:latin typeface="Arial"/>
                <a:ea typeface="Arial"/>
                <a:cs typeface="Arial"/>
                <a:sym typeface="Arial"/>
              </a:rPr>
              <a:t>zukünftige</a:t>
            </a:r>
            <a:r>
              <a:rPr lang="en-GB" sz="2200" dirty="0">
                <a:solidFill>
                  <a:srgbClr val="121212"/>
                </a:solidFill>
                <a:latin typeface="Arial"/>
                <a:ea typeface="Arial"/>
                <a:cs typeface="Arial"/>
                <a:sym typeface="Arial"/>
              </a:rPr>
              <a:t> </a:t>
            </a:r>
            <a:r>
              <a:rPr lang="en-GB" sz="2200" dirty="0" err="1">
                <a:solidFill>
                  <a:srgbClr val="121212"/>
                </a:solidFill>
                <a:latin typeface="Arial"/>
                <a:ea typeface="Arial"/>
                <a:cs typeface="Arial"/>
                <a:sym typeface="Arial"/>
              </a:rPr>
              <a:t>Karriere</a:t>
            </a:r>
            <a:r>
              <a:rPr lang="en-GB" sz="2200" dirty="0">
                <a:solidFill>
                  <a:srgbClr val="121212"/>
                </a:solidFill>
                <a:latin typeface="Arial"/>
                <a:ea typeface="Arial"/>
                <a:cs typeface="Arial"/>
                <a:sym typeface="Arial"/>
              </a:rPr>
              <a:t> </a:t>
            </a:r>
            <a:r>
              <a:rPr lang="en-GB" sz="2200" dirty="0" err="1">
                <a:solidFill>
                  <a:srgbClr val="121212"/>
                </a:solidFill>
                <a:latin typeface="Arial"/>
                <a:ea typeface="Arial"/>
                <a:cs typeface="Arial"/>
                <a:sym typeface="Arial"/>
              </a:rPr>
              <a:t>anwendbar</a:t>
            </a:r>
            <a:r>
              <a:rPr lang="en-GB" sz="2200" dirty="0">
                <a:solidFill>
                  <a:srgbClr val="121212"/>
                </a:solidFill>
                <a:latin typeface="Arial"/>
                <a:ea typeface="Arial"/>
                <a:cs typeface="Arial"/>
                <a:sym typeface="Arial"/>
              </a:rPr>
              <a:t> </a:t>
            </a:r>
            <a:r>
              <a:rPr lang="en-GB" sz="2200" dirty="0" err="1">
                <a:solidFill>
                  <a:srgbClr val="121212"/>
                </a:solidFill>
                <a:latin typeface="Arial"/>
                <a:ea typeface="Arial"/>
                <a:cs typeface="Arial"/>
                <a:sym typeface="Arial"/>
              </a:rPr>
              <a:t>sind</a:t>
            </a:r>
            <a:r>
              <a:rPr lang="en-GB" sz="2200" dirty="0">
                <a:solidFill>
                  <a:srgbClr val="121212"/>
                </a:solidFill>
                <a:latin typeface="Arial"/>
                <a:ea typeface="Arial"/>
                <a:cs typeface="Arial"/>
                <a:sym typeface="Arial"/>
              </a:rPr>
              <a:t>?</a:t>
            </a:r>
            <a:endParaRPr lang="tr-TR" sz="2200" dirty="0"/>
          </a:p>
          <a:p>
            <a:pPr marL="457200" marR="0" lvl="0" indent="-457200" algn="l" rtl="0">
              <a:lnSpc>
                <a:spcPct val="140015"/>
              </a:lnSpc>
              <a:spcBef>
                <a:spcPts val="0"/>
              </a:spcBef>
              <a:spcAft>
                <a:spcPts val="0"/>
              </a:spcAft>
              <a:buClr>
                <a:srgbClr val="121212"/>
              </a:buClr>
              <a:buSzPts val="2599"/>
              <a:buFont typeface="Arial" panose="020B0604020202020204" pitchFamily="34" charset="0"/>
              <a:buChar char="•"/>
            </a:pPr>
            <a:r>
              <a:rPr lang="en-GB" sz="2200" dirty="0" err="1">
                <a:solidFill>
                  <a:srgbClr val="121212"/>
                </a:solidFill>
                <a:latin typeface="Arial"/>
                <a:ea typeface="Arial"/>
                <a:cs typeface="Arial"/>
                <a:sym typeface="Arial"/>
              </a:rPr>
              <a:t>Denken</a:t>
            </a:r>
            <a:r>
              <a:rPr lang="en-GB" sz="2200" dirty="0">
                <a:solidFill>
                  <a:srgbClr val="121212"/>
                </a:solidFill>
                <a:latin typeface="Arial"/>
                <a:ea typeface="Arial"/>
                <a:cs typeface="Arial"/>
                <a:sym typeface="Arial"/>
              </a:rPr>
              <a:t> Sie </a:t>
            </a:r>
            <a:r>
              <a:rPr lang="en-GB" sz="2200" dirty="0" err="1">
                <a:solidFill>
                  <a:srgbClr val="121212"/>
                </a:solidFill>
                <a:latin typeface="Arial"/>
                <a:ea typeface="Arial"/>
                <a:cs typeface="Arial"/>
                <a:sym typeface="Arial"/>
              </a:rPr>
              <a:t>über</a:t>
            </a:r>
            <a:r>
              <a:rPr lang="en-GB" sz="2200" dirty="0">
                <a:solidFill>
                  <a:srgbClr val="121212"/>
                </a:solidFill>
                <a:latin typeface="Arial"/>
                <a:ea typeface="Arial"/>
                <a:cs typeface="Arial"/>
                <a:sym typeface="Arial"/>
              </a:rPr>
              <a:t> die </a:t>
            </a:r>
            <a:r>
              <a:rPr lang="en-GB" sz="2200" dirty="0" err="1">
                <a:solidFill>
                  <a:srgbClr val="121212"/>
                </a:solidFill>
                <a:latin typeface="Arial"/>
                <a:ea typeface="Arial"/>
                <a:cs typeface="Arial"/>
                <a:sym typeface="Arial"/>
              </a:rPr>
              <a:t>gemeinsamen</a:t>
            </a:r>
            <a:r>
              <a:rPr lang="en-GB" sz="2200" dirty="0">
                <a:solidFill>
                  <a:srgbClr val="121212"/>
                </a:solidFill>
                <a:latin typeface="Arial"/>
                <a:ea typeface="Arial"/>
                <a:cs typeface="Arial"/>
                <a:sym typeface="Arial"/>
              </a:rPr>
              <a:t> </a:t>
            </a:r>
            <a:r>
              <a:rPr lang="en-GB" sz="2200" dirty="0" err="1">
                <a:solidFill>
                  <a:srgbClr val="121212"/>
                </a:solidFill>
                <a:latin typeface="Arial"/>
                <a:ea typeface="Arial"/>
                <a:cs typeface="Arial"/>
                <a:sym typeface="Arial"/>
              </a:rPr>
              <a:t>Projekte</a:t>
            </a:r>
            <a:r>
              <a:rPr lang="en-GB" sz="2200" dirty="0">
                <a:solidFill>
                  <a:srgbClr val="121212"/>
                </a:solidFill>
                <a:latin typeface="Arial"/>
                <a:ea typeface="Arial"/>
                <a:cs typeface="Arial"/>
                <a:sym typeface="Arial"/>
              </a:rPr>
              <a:t> und </a:t>
            </a:r>
            <a:r>
              <a:rPr lang="en-GB" sz="2200" dirty="0" err="1">
                <a:solidFill>
                  <a:srgbClr val="121212"/>
                </a:solidFill>
                <a:latin typeface="Arial"/>
                <a:ea typeface="Arial"/>
                <a:cs typeface="Arial"/>
                <a:sym typeface="Arial"/>
              </a:rPr>
              <a:t>Aktivitäten</a:t>
            </a:r>
            <a:r>
              <a:rPr lang="en-GB" sz="2200" dirty="0">
                <a:solidFill>
                  <a:srgbClr val="121212"/>
                </a:solidFill>
                <a:latin typeface="Arial"/>
                <a:ea typeface="Arial"/>
                <a:cs typeface="Arial"/>
                <a:sym typeface="Arial"/>
              </a:rPr>
              <a:t> </a:t>
            </a:r>
            <a:r>
              <a:rPr lang="en-GB" sz="2200" dirty="0" err="1">
                <a:solidFill>
                  <a:srgbClr val="121212"/>
                </a:solidFill>
                <a:latin typeface="Arial"/>
                <a:ea typeface="Arial"/>
                <a:cs typeface="Arial"/>
                <a:sym typeface="Arial"/>
              </a:rPr>
              <a:t>nach</a:t>
            </a:r>
            <a:r>
              <a:rPr lang="en-GB" sz="2200" dirty="0">
                <a:solidFill>
                  <a:srgbClr val="121212"/>
                </a:solidFill>
                <a:latin typeface="Arial"/>
                <a:ea typeface="Arial"/>
                <a:cs typeface="Arial"/>
                <a:sym typeface="Arial"/>
              </a:rPr>
              <a:t>, die </a:t>
            </a:r>
            <a:r>
              <a:rPr lang="en-GB" sz="2200" dirty="0" err="1">
                <a:solidFill>
                  <a:srgbClr val="121212"/>
                </a:solidFill>
                <a:latin typeface="Arial"/>
                <a:ea typeface="Arial"/>
                <a:cs typeface="Arial"/>
                <a:sym typeface="Arial"/>
              </a:rPr>
              <a:t>durch</a:t>
            </a:r>
            <a:r>
              <a:rPr lang="en-GB" sz="2200" dirty="0">
                <a:solidFill>
                  <a:srgbClr val="121212"/>
                </a:solidFill>
                <a:latin typeface="Arial"/>
                <a:ea typeface="Arial"/>
                <a:cs typeface="Arial"/>
                <a:sym typeface="Arial"/>
              </a:rPr>
              <a:t> die Technologie in </a:t>
            </a:r>
            <a:r>
              <a:rPr lang="en-GB" sz="2200" dirty="0" err="1">
                <a:solidFill>
                  <a:srgbClr val="121212"/>
                </a:solidFill>
                <a:latin typeface="Arial"/>
                <a:ea typeface="Arial"/>
                <a:cs typeface="Arial"/>
                <a:sym typeface="Arial"/>
              </a:rPr>
              <a:t>Ihrem</a:t>
            </a:r>
            <a:r>
              <a:rPr lang="en-GB" sz="2200" dirty="0">
                <a:solidFill>
                  <a:srgbClr val="121212"/>
                </a:solidFill>
                <a:latin typeface="Arial"/>
                <a:ea typeface="Arial"/>
                <a:cs typeface="Arial"/>
                <a:sym typeface="Arial"/>
              </a:rPr>
              <a:t> </a:t>
            </a:r>
            <a:r>
              <a:rPr lang="en-GB" sz="2200" dirty="0" err="1">
                <a:solidFill>
                  <a:srgbClr val="121212"/>
                </a:solidFill>
                <a:latin typeface="Arial"/>
                <a:ea typeface="Arial"/>
                <a:cs typeface="Arial"/>
                <a:sym typeface="Arial"/>
              </a:rPr>
              <a:t>Unterricht</a:t>
            </a:r>
            <a:r>
              <a:rPr lang="en-GB" sz="2200" dirty="0">
                <a:solidFill>
                  <a:srgbClr val="121212"/>
                </a:solidFill>
                <a:latin typeface="Arial"/>
                <a:ea typeface="Arial"/>
                <a:cs typeface="Arial"/>
                <a:sym typeface="Arial"/>
              </a:rPr>
              <a:t> </a:t>
            </a:r>
            <a:r>
              <a:rPr lang="en-GB" sz="2200" dirty="0" err="1">
                <a:solidFill>
                  <a:srgbClr val="121212"/>
                </a:solidFill>
                <a:latin typeface="Arial"/>
                <a:ea typeface="Arial"/>
                <a:cs typeface="Arial"/>
                <a:sym typeface="Arial"/>
              </a:rPr>
              <a:t>erleichtert</a:t>
            </a:r>
            <a:r>
              <a:rPr lang="en-GB" sz="2200" dirty="0">
                <a:solidFill>
                  <a:srgbClr val="121212"/>
                </a:solidFill>
                <a:latin typeface="Arial"/>
                <a:ea typeface="Arial"/>
                <a:cs typeface="Arial"/>
                <a:sym typeface="Arial"/>
              </a:rPr>
              <a:t> </a:t>
            </a:r>
            <a:r>
              <a:rPr lang="en-GB" sz="2200" dirty="0" err="1">
                <a:solidFill>
                  <a:srgbClr val="121212"/>
                </a:solidFill>
                <a:latin typeface="Arial"/>
                <a:ea typeface="Arial"/>
                <a:cs typeface="Arial"/>
                <a:sym typeface="Arial"/>
              </a:rPr>
              <a:t>werden</a:t>
            </a:r>
            <a:r>
              <a:rPr lang="en-GB" sz="2200" dirty="0">
                <a:solidFill>
                  <a:srgbClr val="121212"/>
                </a:solidFill>
                <a:latin typeface="Arial"/>
                <a:ea typeface="Arial"/>
                <a:cs typeface="Arial"/>
                <a:sym typeface="Arial"/>
              </a:rPr>
              <a:t>. Auf </a:t>
            </a:r>
            <a:r>
              <a:rPr lang="en-GB" sz="2200" dirty="0" err="1">
                <a:solidFill>
                  <a:srgbClr val="121212"/>
                </a:solidFill>
                <a:latin typeface="Arial"/>
                <a:ea typeface="Arial"/>
                <a:cs typeface="Arial"/>
                <a:sym typeface="Arial"/>
              </a:rPr>
              <a:t>welche</a:t>
            </a:r>
            <a:r>
              <a:rPr lang="en-GB" sz="2200" dirty="0">
                <a:solidFill>
                  <a:srgbClr val="121212"/>
                </a:solidFill>
                <a:latin typeface="Arial"/>
                <a:ea typeface="Arial"/>
                <a:cs typeface="Arial"/>
                <a:sym typeface="Arial"/>
              </a:rPr>
              <a:t> Weise hat die Technologie die </a:t>
            </a:r>
            <a:r>
              <a:rPr lang="en-GB" sz="2200" dirty="0" err="1">
                <a:solidFill>
                  <a:srgbClr val="121212"/>
                </a:solidFill>
                <a:latin typeface="Arial"/>
                <a:ea typeface="Arial"/>
                <a:cs typeface="Arial"/>
                <a:sym typeface="Arial"/>
              </a:rPr>
              <a:t>effektive</a:t>
            </a:r>
            <a:r>
              <a:rPr lang="en-GB" sz="2200" dirty="0">
                <a:solidFill>
                  <a:srgbClr val="121212"/>
                </a:solidFill>
                <a:latin typeface="Arial"/>
                <a:ea typeface="Arial"/>
                <a:cs typeface="Arial"/>
                <a:sym typeface="Arial"/>
              </a:rPr>
              <a:t> Zusammenarbeit </a:t>
            </a:r>
            <a:r>
              <a:rPr lang="en-GB" sz="2200" dirty="0" err="1">
                <a:solidFill>
                  <a:srgbClr val="121212"/>
                </a:solidFill>
                <a:latin typeface="Arial"/>
                <a:ea typeface="Arial"/>
                <a:cs typeface="Arial"/>
                <a:sym typeface="Arial"/>
              </a:rPr>
              <a:t>zwischen</a:t>
            </a:r>
            <a:r>
              <a:rPr lang="en-GB" sz="2200" dirty="0">
                <a:solidFill>
                  <a:srgbClr val="121212"/>
                </a:solidFill>
                <a:latin typeface="Arial"/>
                <a:ea typeface="Arial"/>
                <a:cs typeface="Arial"/>
                <a:sym typeface="Arial"/>
              </a:rPr>
              <a:t> den </a:t>
            </a:r>
            <a:r>
              <a:rPr lang="en-GB" sz="2200" dirty="0" err="1">
                <a:solidFill>
                  <a:srgbClr val="121212"/>
                </a:solidFill>
                <a:latin typeface="Arial"/>
                <a:ea typeface="Arial"/>
                <a:cs typeface="Arial"/>
                <a:sym typeface="Arial"/>
              </a:rPr>
              <a:t>Schülern</a:t>
            </a:r>
            <a:r>
              <a:rPr lang="en-GB" sz="2200" dirty="0">
                <a:solidFill>
                  <a:srgbClr val="121212"/>
                </a:solidFill>
                <a:latin typeface="Arial"/>
                <a:ea typeface="Arial"/>
                <a:cs typeface="Arial"/>
                <a:sym typeface="Arial"/>
              </a:rPr>
              <a:t> </a:t>
            </a:r>
            <a:r>
              <a:rPr lang="en-GB" sz="2200" dirty="0" err="1">
                <a:solidFill>
                  <a:srgbClr val="121212"/>
                </a:solidFill>
                <a:latin typeface="Arial"/>
                <a:ea typeface="Arial"/>
                <a:cs typeface="Arial"/>
                <a:sym typeface="Arial"/>
              </a:rPr>
              <a:t>unterstützt</a:t>
            </a:r>
            <a:r>
              <a:rPr lang="en-GB" sz="2200" dirty="0">
                <a:solidFill>
                  <a:srgbClr val="121212"/>
                </a:solidFill>
                <a:latin typeface="Arial"/>
                <a:ea typeface="Arial"/>
                <a:cs typeface="Arial"/>
                <a:sym typeface="Arial"/>
              </a:rPr>
              <a:t>, und wo </a:t>
            </a:r>
            <a:r>
              <a:rPr lang="en-GB" sz="2200" dirty="0" err="1">
                <a:solidFill>
                  <a:srgbClr val="121212"/>
                </a:solidFill>
                <a:latin typeface="Arial"/>
                <a:ea typeface="Arial"/>
                <a:cs typeface="Arial"/>
                <a:sym typeface="Arial"/>
              </a:rPr>
              <a:t>gibt</a:t>
            </a:r>
            <a:r>
              <a:rPr lang="en-GB" sz="2200" dirty="0">
                <a:solidFill>
                  <a:srgbClr val="121212"/>
                </a:solidFill>
                <a:latin typeface="Arial"/>
                <a:ea typeface="Arial"/>
                <a:cs typeface="Arial"/>
                <a:sym typeface="Arial"/>
              </a:rPr>
              <a:t> es </a:t>
            </a:r>
            <a:r>
              <a:rPr lang="en-GB" sz="2200" dirty="0" err="1">
                <a:solidFill>
                  <a:srgbClr val="121212"/>
                </a:solidFill>
                <a:latin typeface="Arial"/>
                <a:ea typeface="Arial"/>
                <a:cs typeface="Arial"/>
                <a:sym typeface="Arial"/>
              </a:rPr>
              <a:t>Verbesserungsmöglichkeiten</a:t>
            </a:r>
            <a:r>
              <a:rPr lang="en-GB" sz="2200" dirty="0">
                <a:solidFill>
                  <a:srgbClr val="121212"/>
                </a:solidFill>
                <a:latin typeface="Arial"/>
                <a:ea typeface="Arial"/>
                <a:cs typeface="Arial"/>
                <a:sym typeface="Arial"/>
              </a:rPr>
              <a:t>?</a:t>
            </a:r>
            <a:endParaRPr lang="tr-TR" sz="2200" dirty="0"/>
          </a:p>
          <a:p>
            <a:pPr marL="457200" marR="0" lvl="0" indent="-457200" algn="l" rtl="0">
              <a:lnSpc>
                <a:spcPct val="140015"/>
              </a:lnSpc>
              <a:spcBef>
                <a:spcPts val="0"/>
              </a:spcBef>
              <a:spcAft>
                <a:spcPts val="0"/>
              </a:spcAft>
              <a:buClr>
                <a:srgbClr val="121212"/>
              </a:buClr>
              <a:buSzPts val="2599"/>
              <a:buFont typeface="Arial" panose="020B0604020202020204" pitchFamily="34" charset="0"/>
              <a:buChar char="•"/>
            </a:pPr>
            <a:r>
              <a:rPr lang="en-GB" sz="2200" dirty="0" err="1">
                <a:solidFill>
                  <a:srgbClr val="121212"/>
                </a:solidFill>
                <a:latin typeface="Arial"/>
                <a:ea typeface="Arial"/>
                <a:cs typeface="Arial"/>
                <a:sym typeface="Arial"/>
              </a:rPr>
              <a:t>Überlegen</a:t>
            </a:r>
            <a:r>
              <a:rPr lang="en-GB" sz="2200" dirty="0">
                <a:solidFill>
                  <a:srgbClr val="121212"/>
                </a:solidFill>
                <a:latin typeface="Arial"/>
                <a:ea typeface="Arial"/>
                <a:cs typeface="Arial"/>
                <a:sym typeface="Arial"/>
              </a:rPr>
              <a:t> Sie, </a:t>
            </a:r>
            <a:r>
              <a:rPr lang="en-GB" sz="2200" dirty="0" err="1">
                <a:solidFill>
                  <a:srgbClr val="121212"/>
                </a:solidFill>
                <a:latin typeface="Arial"/>
                <a:ea typeface="Arial"/>
                <a:cs typeface="Arial"/>
                <a:sym typeface="Arial"/>
              </a:rPr>
              <a:t>welchen</a:t>
            </a:r>
            <a:r>
              <a:rPr lang="en-GB" sz="2200" dirty="0">
                <a:solidFill>
                  <a:srgbClr val="121212"/>
                </a:solidFill>
                <a:latin typeface="Arial"/>
                <a:ea typeface="Arial"/>
                <a:cs typeface="Arial"/>
                <a:sym typeface="Arial"/>
              </a:rPr>
              <a:t> </a:t>
            </a:r>
            <a:r>
              <a:rPr lang="en-GB" sz="2200" dirty="0" err="1">
                <a:solidFill>
                  <a:srgbClr val="121212"/>
                </a:solidFill>
                <a:latin typeface="Arial"/>
                <a:ea typeface="Arial"/>
                <a:cs typeface="Arial"/>
                <a:sym typeface="Arial"/>
              </a:rPr>
              <a:t>Herausforderungen</a:t>
            </a:r>
            <a:r>
              <a:rPr lang="en-GB" sz="2200" dirty="0">
                <a:solidFill>
                  <a:srgbClr val="121212"/>
                </a:solidFill>
                <a:latin typeface="Arial"/>
                <a:ea typeface="Arial"/>
                <a:cs typeface="Arial"/>
                <a:sym typeface="Arial"/>
              </a:rPr>
              <a:t> Sie </a:t>
            </a:r>
            <a:r>
              <a:rPr lang="en-GB" sz="2200" dirty="0" err="1">
                <a:solidFill>
                  <a:srgbClr val="121212"/>
                </a:solidFill>
                <a:latin typeface="Arial"/>
                <a:ea typeface="Arial"/>
                <a:cs typeface="Arial"/>
                <a:sym typeface="Arial"/>
              </a:rPr>
              <a:t>bei</a:t>
            </a:r>
            <a:r>
              <a:rPr lang="en-GB" sz="2200" dirty="0">
                <a:solidFill>
                  <a:srgbClr val="121212"/>
                </a:solidFill>
                <a:latin typeface="Arial"/>
                <a:ea typeface="Arial"/>
                <a:cs typeface="Arial"/>
                <a:sym typeface="Arial"/>
              </a:rPr>
              <a:t> der Integration von Technologie in </a:t>
            </a:r>
            <a:r>
              <a:rPr lang="en-GB" sz="2200" dirty="0" err="1">
                <a:solidFill>
                  <a:srgbClr val="121212"/>
                </a:solidFill>
                <a:latin typeface="Arial"/>
                <a:ea typeface="Arial"/>
                <a:cs typeface="Arial"/>
                <a:sym typeface="Arial"/>
              </a:rPr>
              <a:t>Ihr</a:t>
            </a:r>
            <a:r>
              <a:rPr lang="en-GB" sz="2200" dirty="0">
                <a:solidFill>
                  <a:srgbClr val="121212"/>
                </a:solidFill>
                <a:latin typeface="Arial"/>
                <a:ea typeface="Arial"/>
                <a:cs typeface="Arial"/>
                <a:sym typeface="Arial"/>
              </a:rPr>
              <a:t> </a:t>
            </a:r>
            <a:r>
              <a:rPr lang="en-GB" sz="2200" dirty="0" err="1">
                <a:solidFill>
                  <a:srgbClr val="121212"/>
                </a:solidFill>
                <a:latin typeface="Arial"/>
                <a:ea typeface="Arial"/>
                <a:cs typeface="Arial"/>
                <a:sym typeface="Arial"/>
              </a:rPr>
              <a:t>Berufsbildungsprogramm</a:t>
            </a:r>
            <a:r>
              <a:rPr lang="en-GB" sz="2200" dirty="0">
                <a:solidFill>
                  <a:srgbClr val="121212"/>
                </a:solidFill>
                <a:latin typeface="Arial"/>
                <a:ea typeface="Arial"/>
                <a:cs typeface="Arial"/>
                <a:sym typeface="Arial"/>
              </a:rPr>
              <a:t> </a:t>
            </a:r>
            <a:r>
              <a:rPr lang="en-GB" sz="2200" dirty="0" err="1">
                <a:solidFill>
                  <a:srgbClr val="121212"/>
                </a:solidFill>
                <a:latin typeface="Arial"/>
                <a:ea typeface="Arial"/>
                <a:cs typeface="Arial"/>
                <a:sym typeface="Arial"/>
              </a:rPr>
              <a:t>begegnet</a:t>
            </a:r>
            <a:r>
              <a:rPr lang="en-GB" sz="2200" dirty="0">
                <a:solidFill>
                  <a:srgbClr val="121212"/>
                </a:solidFill>
                <a:latin typeface="Arial"/>
                <a:ea typeface="Arial"/>
                <a:cs typeface="Arial"/>
                <a:sym typeface="Arial"/>
              </a:rPr>
              <a:t> </a:t>
            </a:r>
            <a:r>
              <a:rPr lang="en-GB" sz="2200" dirty="0" err="1">
                <a:solidFill>
                  <a:srgbClr val="121212"/>
                </a:solidFill>
                <a:latin typeface="Arial"/>
                <a:ea typeface="Arial"/>
                <a:cs typeface="Arial"/>
                <a:sym typeface="Arial"/>
              </a:rPr>
              <a:t>sind</a:t>
            </a:r>
            <a:r>
              <a:rPr lang="en-GB" sz="2200" dirty="0">
                <a:solidFill>
                  <a:srgbClr val="121212"/>
                </a:solidFill>
                <a:latin typeface="Arial"/>
                <a:ea typeface="Arial"/>
                <a:cs typeface="Arial"/>
                <a:sym typeface="Arial"/>
              </a:rPr>
              <a:t>. </a:t>
            </a:r>
            <a:r>
              <a:rPr lang="en-GB" sz="2200" dirty="0" err="1">
                <a:solidFill>
                  <a:srgbClr val="121212"/>
                </a:solidFill>
                <a:latin typeface="Arial"/>
                <a:ea typeface="Arial"/>
                <a:cs typeface="Arial"/>
                <a:sym typeface="Arial"/>
              </a:rPr>
              <a:t>Welche</a:t>
            </a:r>
            <a:r>
              <a:rPr lang="en-GB" sz="2200" dirty="0">
                <a:solidFill>
                  <a:srgbClr val="121212"/>
                </a:solidFill>
                <a:latin typeface="Arial"/>
                <a:ea typeface="Arial"/>
                <a:cs typeface="Arial"/>
                <a:sym typeface="Arial"/>
              </a:rPr>
              <a:t> </a:t>
            </a:r>
            <a:r>
              <a:rPr lang="en-GB" sz="2200" dirty="0" err="1">
                <a:solidFill>
                  <a:srgbClr val="121212"/>
                </a:solidFill>
                <a:latin typeface="Arial"/>
                <a:ea typeface="Arial"/>
                <a:cs typeface="Arial"/>
                <a:sym typeface="Arial"/>
              </a:rPr>
              <a:t>Strategien</a:t>
            </a:r>
            <a:r>
              <a:rPr lang="en-GB" sz="2200" dirty="0">
                <a:solidFill>
                  <a:srgbClr val="121212"/>
                </a:solidFill>
                <a:latin typeface="Arial"/>
                <a:ea typeface="Arial"/>
                <a:cs typeface="Arial"/>
                <a:sym typeface="Arial"/>
              </a:rPr>
              <a:t> </a:t>
            </a:r>
            <a:r>
              <a:rPr lang="en-GB" sz="2200" dirty="0" err="1">
                <a:solidFill>
                  <a:srgbClr val="121212"/>
                </a:solidFill>
                <a:latin typeface="Arial"/>
                <a:ea typeface="Arial"/>
                <a:cs typeface="Arial"/>
                <a:sym typeface="Arial"/>
              </a:rPr>
              <a:t>haben</a:t>
            </a:r>
            <a:r>
              <a:rPr lang="en-GB" sz="2200" dirty="0">
                <a:solidFill>
                  <a:srgbClr val="121212"/>
                </a:solidFill>
                <a:latin typeface="Arial"/>
                <a:ea typeface="Arial"/>
                <a:cs typeface="Arial"/>
                <a:sym typeface="Arial"/>
              </a:rPr>
              <a:t> Sie </a:t>
            </a:r>
            <a:r>
              <a:rPr lang="en-GB" sz="2200" dirty="0" err="1">
                <a:solidFill>
                  <a:srgbClr val="121212"/>
                </a:solidFill>
                <a:latin typeface="Arial"/>
                <a:ea typeface="Arial"/>
                <a:cs typeface="Arial"/>
                <a:sym typeface="Arial"/>
              </a:rPr>
              <a:t>angewandt</a:t>
            </a:r>
            <a:r>
              <a:rPr lang="en-GB" sz="2200" dirty="0">
                <a:solidFill>
                  <a:srgbClr val="121212"/>
                </a:solidFill>
                <a:latin typeface="Arial"/>
                <a:ea typeface="Arial"/>
                <a:cs typeface="Arial"/>
                <a:sym typeface="Arial"/>
              </a:rPr>
              <a:t>, um </a:t>
            </a:r>
            <a:r>
              <a:rPr lang="en-GB" sz="2200" dirty="0" err="1">
                <a:solidFill>
                  <a:srgbClr val="121212"/>
                </a:solidFill>
                <a:latin typeface="Arial"/>
                <a:ea typeface="Arial"/>
                <a:cs typeface="Arial"/>
                <a:sym typeface="Arial"/>
              </a:rPr>
              <a:t>diese</a:t>
            </a:r>
            <a:r>
              <a:rPr lang="en-GB" sz="2200" dirty="0">
                <a:solidFill>
                  <a:srgbClr val="121212"/>
                </a:solidFill>
                <a:latin typeface="Arial"/>
                <a:ea typeface="Arial"/>
                <a:cs typeface="Arial"/>
                <a:sym typeface="Arial"/>
              </a:rPr>
              <a:t> </a:t>
            </a:r>
            <a:r>
              <a:rPr lang="en-GB" sz="2200" dirty="0" err="1">
                <a:solidFill>
                  <a:srgbClr val="121212"/>
                </a:solidFill>
                <a:latin typeface="Arial"/>
                <a:ea typeface="Arial"/>
                <a:cs typeface="Arial"/>
                <a:sym typeface="Arial"/>
              </a:rPr>
              <a:t>Herausforderungen</a:t>
            </a:r>
            <a:r>
              <a:rPr lang="en-GB" sz="2200" dirty="0">
                <a:solidFill>
                  <a:srgbClr val="121212"/>
                </a:solidFill>
                <a:latin typeface="Arial"/>
                <a:ea typeface="Arial"/>
                <a:cs typeface="Arial"/>
                <a:sym typeface="Arial"/>
              </a:rPr>
              <a:t> </a:t>
            </a:r>
            <a:r>
              <a:rPr lang="en-GB" sz="2200" dirty="0" err="1">
                <a:solidFill>
                  <a:srgbClr val="121212"/>
                </a:solidFill>
                <a:latin typeface="Arial"/>
                <a:ea typeface="Arial"/>
                <a:cs typeface="Arial"/>
                <a:sym typeface="Arial"/>
              </a:rPr>
              <a:t>zu</a:t>
            </a:r>
            <a:r>
              <a:rPr lang="en-GB" sz="2200" dirty="0">
                <a:solidFill>
                  <a:srgbClr val="121212"/>
                </a:solidFill>
                <a:latin typeface="Arial"/>
                <a:ea typeface="Arial"/>
                <a:cs typeface="Arial"/>
                <a:sym typeface="Arial"/>
              </a:rPr>
              <a:t> </a:t>
            </a:r>
            <a:r>
              <a:rPr lang="en-GB" sz="2200" dirty="0" err="1">
                <a:solidFill>
                  <a:srgbClr val="121212"/>
                </a:solidFill>
                <a:latin typeface="Arial"/>
                <a:ea typeface="Arial"/>
                <a:cs typeface="Arial"/>
                <a:sym typeface="Arial"/>
              </a:rPr>
              <a:t>bewältigen</a:t>
            </a:r>
            <a:r>
              <a:rPr lang="en-GB" sz="2200" dirty="0">
                <a:solidFill>
                  <a:srgbClr val="121212"/>
                </a:solidFill>
                <a:latin typeface="Arial"/>
                <a:ea typeface="Arial"/>
                <a:cs typeface="Arial"/>
                <a:sym typeface="Arial"/>
              </a:rPr>
              <a:t>, und was </a:t>
            </a:r>
            <a:r>
              <a:rPr lang="en-GB" sz="2200" dirty="0" err="1">
                <a:solidFill>
                  <a:srgbClr val="121212"/>
                </a:solidFill>
                <a:latin typeface="Arial"/>
                <a:ea typeface="Arial"/>
                <a:cs typeface="Arial"/>
                <a:sym typeface="Arial"/>
              </a:rPr>
              <a:t>haben</a:t>
            </a:r>
            <a:r>
              <a:rPr lang="en-GB" sz="2200" dirty="0">
                <a:solidFill>
                  <a:srgbClr val="121212"/>
                </a:solidFill>
                <a:latin typeface="Arial"/>
                <a:ea typeface="Arial"/>
                <a:cs typeface="Arial"/>
                <a:sym typeface="Arial"/>
              </a:rPr>
              <a:t> Sie </a:t>
            </a:r>
            <a:r>
              <a:rPr lang="en-GB" sz="2200" dirty="0" err="1">
                <a:solidFill>
                  <a:srgbClr val="121212"/>
                </a:solidFill>
                <a:latin typeface="Arial"/>
                <a:ea typeface="Arial"/>
                <a:cs typeface="Arial"/>
                <a:sym typeface="Arial"/>
              </a:rPr>
              <a:t>aus</a:t>
            </a:r>
            <a:r>
              <a:rPr lang="en-GB" sz="2200" dirty="0">
                <a:solidFill>
                  <a:srgbClr val="121212"/>
                </a:solidFill>
                <a:latin typeface="Arial"/>
                <a:ea typeface="Arial"/>
                <a:cs typeface="Arial"/>
                <a:sym typeface="Arial"/>
              </a:rPr>
              <a:t> </a:t>
            </a:r>
            <a:r>
              <a:rPr lang="en-GB" sz="2200" dirty="0" err="1">
                <a:solidFill>
                  <a:srgbClr val="121212"/>
                </a:solidFill>
                <a:latin typeface="Arial"/>
                <a:ea typeface="Arial"/>
                <a:cs typeface="Arial"/>
                <a:sym typeface="Arial"/>
              </a:rPr>
              <a:t>diesen</a:t>
            </a:r>
            <a:r>
              <a:rPr lang="en-GB" sz="2200" dirty="0">
                <a:solidFill>
                  <a:srgbClr val="121212"/>
                </a:solidFill>
                <a:latin typeface="Arial"/>
                <a:ea typeface="Arial"/>
                <a:cs typeface="Arial"/>
                <a:sym typeface="Arial"/>
              </a:rPr>
              <a:t> </a:t>
            </a:r>
            <a:r>
              <a:rPr lang="en-GB" sz="2200" dirty="0" err="1">
                <a:solidFill>
                  <a:srgbClr val="121212"/>
                </a:solidFill>
                <a:latin typeface="Arial"/>
                <a:ea typeface="Arial"/>
                <a:cs typeface="Arial"/>
                <a:sym typeface="Arial"/>
              </a:rPr>
              <a:t>Erfahrungen</a:t>
            </a:r>
            <a:r>
              <a:rPr lang="en-GB" sz="2200" dirty="0">
                <a:solidFill>
                  <a:srgbClr val="121212"/>
                </a:solidFill>
                <a:latin typeface="Arial"/>
                <a:ea typeface="Arial"/>
                <a:cs typeface="Arial"/>
                <a:sym typeface="Arial"/>
              </a:rPr>
              <a:t> </a:t>
            </a:r>
            <a:r>
              <a:rPr lang="en-GB" sz="2200" dirty="0" err="1">
                <a:solidFill>
                  <a:srgbClr val="121212"/>
                </a:solidFill>
                <a:latin typeface="Arial"/>
                <a:ea typeface="Arial"/>
                <a:cs typeface="Arial"/>
                <a:sym typeface="Arial"/>
              </a:rPr>
              <a:t>gelernt</a:t>
            </a:r>
            <a:r>
              <a:rPr lang="en-GB" sz="2200" dirty="0">
                <a:solidFill>
                  <a:srgbClr val="121212"/>
                </a:solidFill>
                <a:latin typeface="Arial"/>
                <a:ea typeface="Arial"/>
                <a:cs typeface="Arial"/>
                <a:sym typeface="Arial"/>
              </a:rPr>
              <a:t>, das </a:t>
            </a:r>
            <a:r>
              <a:rPr lang="en-GB" sz="2200" dirty="0" err="1">
                <a:solidFill>
                  <a:srgbClr val="121212"/>
                </a:solidFill>
                <a:latin typeface="Arial"/>
                <a:ea typeface="Arial"/>
                <a:cs typeface="Arial"/>
                <a:sym typeface="Arial"/>
              </a:rPr>
              <a:t>Ihnen</a:t>
            </a:r>
            <a:r>
              <a:rPr lang="en-GB" sz="2200" dirty="0">
                <a:solidFill>
                  <a:srgbClr val="121212"/>
                </a:solidFill>
                <a:latin typeface="Arial"/>
                <a:ea typeface="Arial"/>
                <a:cs typeface="Arial"/>
                <a:sym typeface="Arial"/>
              </a:rPr>
              <a:t> </a:t>
            </a:r>
            <a:r>
              <a:rPr lang="en-GB" sz="2200" dirty="0" err="1">
                <a:solidFill>
                  <a:srgbClr val="121212"/>
                </a:solidFill>
                <a:latin typeface="Arial"/>
                <a:ea typeface="Arial"/>
                <a:cs typeface="Arial"/>
                <a:sym typeface="Arial"/>
              </a:rPr>
              <a:t>bei</a:t>
            </a:r>
            <a:r>
              <a:rPr lang="en-GB" sz="2200" dirty="0">
                <a:solidFill>
                  <a:srgbClr val="121212"/>
                </a:solidFill>
                <a:latin typeface="Arial"/>
                <a:ea typeface="Arial"/>
                <a:cs typeface="Arial"/>
                <a:sym typeface="Arial"/>
              </a:rPr>
              <a:t> </a:t>
            </a:r>
            <a:r>
              <a:rPr lang="en-GB" sz="2200" dirty="0" err="1">
                <a:solidFill>
                  <a:srgbClr val="121212"/>
                </a:solidFill>
                <a:latin typeface="Arial"/>
                <a:ea typeface="Arial"/>
                <a:cs typeface="Arial"/>
                <a:sym typeface="Arial"/>
              </a:rPr>
              <a:t>zukünftigen</a:t>
            </a:r>
            <a:r>
              <a:rPr lang="en-GB" sz="2200" dirty="0">
                <a:solidFill>
                  <a:srgbClr val="121212"/>
                </a:solidFill>
                <a:latin typeface="Arial"/>
                <a:ea typeface="Arial"/>
                <a:cs typeface="Arial"/>
                <a:sym typeface="Arial"/>
              </a:rPr>
              <a:t> </a:t>
            </a:r>
            <a:r>
              <a:rPr lang="en-GB" sz="2200" dirty="0" err="1">
                <a:solidFill>
                  <a:srgbClr val="121212"/>
                </a:solidFill>
                <a:latin typeface="Arial"/>
                <a:ea typeface="Arial"/>
                <a:cs typeface="Arial"/>
                <a:sym typeface="Arial"/>
              </a:rPr>
              <a:t>Bemühungen</a:t>
            </a:r>
            <a:r>
              <a:rPr lang="en-GB" sz="2200" dirty="0">
                <a:solidFill>
                  <a:srgbClr val="121212"/>
                </a:solidFill>
                <a:latin typeface="Arial"/>
                <a:ea typeface="Arial"/>
                <a:cs typeface="Arial"/>
                <a:sym typeface="Arial"/>
              </a:rPr>
              <a:t> um die Integration von Technologie </a:t>
            </a:r>
            <a:r>
              <a:rPr lang="en-GB" sz="2200" dirty="0" err="1">
                <a:solidFill>
                  <a:srgbClr val="121212"/>
                </a:solidFill>
                <a:latin typeface="Arial"/>
                <a:ea typeface="Arial"/>
                <a:cs typeface="Arial"/>
                <a:sym typeface="Arial"/>
              </a:rPr>
              <a:t>helfen</a:t>
            </a:r>
            <a:r>
              <a:rPr lang="en-GB" sz="2200" dirty="0">
                <a:solidFill>
                  <a:srgbClr val="121212"/>
                </a:solidFill>
                <a:latin typeface="Arial"/>
                <a:ea typeface="Arial"/>
                <a:cs typeface="Arial"/>
                <a:sym typeface="Arial"/>
              </a:rPr>
              <a:t> </a:t>
            </a:r>
            <a:r>
              <a:rPr lang="en-GB" sz="2200" dirty="0" err="1">
                <a:solidFill>
                  <a:srgbClr val="121212"/>
                </a:solidFill>
                <a:latin typeface="Arial"/>
                <a:ea typeface="Arial"/>
                <a:cs typeface="Arial"/>
                <a:sym typeface="Arial"/>
              </a:rPr>
              <a:t>könnte</a:t>
            </a:r>
            <a:r>
              <a:rPr lang="en-GB" sz="2200" dirty="0">
                <a:solidFill>
                  <a:srgbClr val="121212"/>
                </a:solidFill>
                <a:latin typeface="Arial"/>
                <a:ea typeface="Arial"/>
                <a:cs typeface="Arial"/>
                <a:sym typeface="Arial"/>
              </a:rPr>
              <a:t>?</a:t>
            </a:r>
            <a:endParaRPr sz="2200" dirty="0">
              <a:solidFill>
                <a:srgbClr val="121212"/>
              </a:solidFill>
              <a:latin typeface="Arial"/>
              <a:ea typeface="Arial"/>
              <a:cs typeface="Arial"/>
              <a:sym typeface="Arial"/>
            </a:endParaRPr>
          </a:p>
        </p:txBody>
      </p:sp>
      <p:sp>
        <p:nvSpPr>
          <p:cNvPr id="754" name="Google Shape;754;p32"/>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56" name="Google Shape;756;p32"/>
          <p:cNvSpPr txBox="1"/>
          <p:nvPr/>
        </p:nvSpPr>
        <p:spPr>
          <a:xfrm>
            <a:off x="5150666" y="9207911"/>
            <a:ext cx="10227062" cy="759119"/>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GB" sz="1400">
                <a:solidFill>
                  <a:srgbClr val="121212"/>
                </a:solidFill>
                <a:latin typeface="Arial"/>
                <a:ea typeface="Arial"/>
                <a:cs typeface="Arial"/>
                <a:sym typeface="Arial"/>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a:p>
        </p:txBody>
      </p:sp>
      <p:pic>
        <p:nvPicPr>
          <p:cNvPr id="757" name="Google Shape;757;p32"/>
          <p:cNvPicPr preferRelativeResize="0"/>
          <p:nvPr/>
        </p:nvPicPr>
        <p:blipFill rotWithShape="1">
          <a:blip r:embed="rId7">
            <a:alphaModFix/>
          </a:blip>
          <a:srcRect/>
          <a:stretch/>
        </p:blipFill>
        <p:spPr>
          <a:xfrm>
            <a:off x="15697200" y="9183021"/>
            <a:ext cx="1727565" cy="628205"/>
          </a:xfrm>
          <a:prstGeom prst="rect">
            <a:avLst/>
          </a:prstGeom>
          <a:noFill/>
          <a:ln>
            <a:noFill/>
          </a:ln>
        </p:spPr>
      </p:pic>
      <p:pic>
        <p:nvPicPr>
          <p:cNvPr id="2" name="Picture 1" descr="Blue text on a white background&#10;&#10;Description automatically generated">
            <a:extLst>
              <a:ext uri="{FF2B5EF4-FFF2-40B4-BE49-F238E27FC236}">
                <a16:creationId xmlns:a16="http://schemas.microsoft.com/office/drawing/2014/main" id="{3F0021F1-20E8-6D45-9098-67C4BC5A5DC2}"/>
              </a:ext>
            </a:extLst>
          </p:cNvPr>
          <p:cNvPicPr>
            <a:picLocks noChangeAspect="1"/>
          </p:cNvPicPr>
          <p:nvPr/>
        </p:nvPicPr>
        <p:blipFill>
          <a:blip r:embed="rId8"/>
          <a:stretch>
            <a:fillRect/>
          </a:stretch>
        </p:blipFill>
        <p:spPr>
          <a:xfrm>
            <a:off x="2890312" y="9306314"/>
            <a:ext cx="2160232" cy="453206"/>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761"/>
        <p:cNvGrpSpPr/>
        <p:nvPr/>
      </p:nvGrpSpPr>
      <p:grpSpPr>
        <a:xfrm>
          <a:off x="0" y="0"/>
          <a:ext cx="0" cy="0"/>
          <a:chOff x="0" y="0"/>
          <a:chExt cx="0" cy="0"/>
        </a:xfrm>
      </p:grpSpPr>
      <p:sp>
        <p:nvSpPr>
          <p:cNvPr id="762" name="Google Shape;762;p33"/>
          <p:cNvSpPr txBox="1"/>
          <p:nvPr/>
        </p:nvSpPr>
        <p:spPr>
          <a:xfrm>
            <a:off x="1337656" y="966416"/>
            <a:ext cx="11834641" cy="1009635"/>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None/>
            </a:pPr>
            <a:r>
              <a:rPr lang="en-GB" sz="6999">
                <a:solidFill>
                  <a:srgbClr val="033C5B"/>
                </a:solidFill>
                <a:latin typeface="Arial"/>
                <a:ea typeface="Arial"/>
                <a:cs typeface="Arial"/>
                <a:sym typeface="Arial"/>
              </a:rPr>
              <a:t>Zusätzliche Ressourcen</a:t>
            </a:r>
            <a:endParaRPr/>
          </a:p>
        </p:txBody>
      </p:sp>
      <p:sp>
        <p:nvSpPr>
          <p:cNvPr id="763" name="Google Shape;763;p33"/>
          <p:cNvSpPr txBox="1"/>
          <p:nvPr/>
        </p:nvSpPr>
        <p:spPr>
          <a:xfrm>
            <a:off x="1561782" y="2256647"/>
            <a:ext cx="14973618" cy="4601196"/>
          </a:xfrm>
          <a:prstGeom prst="rect">
            <a:avLst/>
          </a:prstGeom>
          <a:noFill/>
          <a:ln>
            <a:noFill/>
          </a:ln>
        </p:spPr>
        <p:txBody>
          <a:bodyPr spcFirstLastPara="1" wrap="square" lIns="0" tIns="0" rIns="0" bIns="0" anchor="t" anchorCtr="0">
            <a:spAutoFit/>
          </a:bodyPr>
          <a:lstStyle/>
          <a:p>
            <a:pPr marL="457200" marR="0" lvl="0" indent="-457200" algn="l" rtl="0">
              <a:lnSpc>
                <a:spcPct val="140000"/>
              </a:lnSpc>
              <a:spcBef>
                <a:spcPts val="0"/>
              </a:spcBef>
              <a:spcAft>
                <a:spcPts val="0"/>
              </a:spcAft>
              <a:buClr>
                <a:srgbClr val="121212"/>
              </a:buClr>
              <a:buSzPts val="2600"/>
              <a:buFont typeface="Arial"/>
              <a:buChar char="•"/>
            </a:pPr>
            <a:r>
              <a:rPr lang="en-GB" sz="2600" u="sng">
                <a:solidFill>
                  <a:srgbClr val="121212"/>
                </a:solidFill>
                <a:latin typeface="Arial"/>
                <a:ea typeface="Arial"/>
                <a:cs typeface="Arial"/>
                <a:sym typeface="Arial"/>
                <a:hlinkClick r:id="rId3">
                  <a:extLst>
                    <a:ext uri="{A12FA001-AC4F-418D-AE19-62706E023703}">
                      <ahyp:hlinkClr xmlns:ahyp="http://schemas.microsoft.com/office/drawing/2018/hyperlinkcolor" val="tx"/>
                    </a:ext>
                  </a:extLst>
                </a:hlinkClick>
              </a:rPr>
              <a:t>Gemeinsame Herausforderungen bei der Integration von Technologie in die Berufsbildung</a:t>
            </a:r>
            <a:endParaRPr sz="2600">
              <a:solidFill>
                <a:srgbClr val="121212"/>
              </a:solidFill>
              <a:latin typeface="Arial"/>
              <a:ea typeface="Arial"/>
              <a:cs typeface="Arial"/>
              <a:sym typeface="Arial"/>
            </a:endParaRPr>
          </a:p>
          <a:p>
            <a:pPr marL="457200" marR="0" lvl="0" indent="-457200" algn="l" rtl="0">
              <a:lnSpc>
                <a:spcPct val="140000"/>
              </a:lnSpc>
              <a:spcBef>
                <a:spcPts val="0"/>
              </a:spcBef>
              <a:spcAft>
                <a:spcPts val="0"/>
              </a:spcAft>
              <a:buClr>
                <a:srgbClr val="121212"/>
              </a:buClr>
              <a:buSzPts val="2600"/>
              <a:buFont typeface="Arial"/>
              <a:buChar char="•"/>
            </a:pPr>
            <a:r>
              <a:rPr lang="en-GB" sz="2600" u="sng">
                <a:solidFill>
                  <a:srgbClr val="121212"/>
                </a:solidFill>
                <a:latin typeface="Arial"/>
                <a:ea typeface="Arial"/>
                <a:cs typeface="Arial"/>
                <a:sym typeface="Arial"/>
                <a:hlinkClick r:id="rId4">
                  <a:extLst>
                    <a:ext uri="{A12FA001-AC4F-418D-AE19-62706E023703}">
                      <ahyp:hlinkClr xmlns:ahyp="http://schemas.microsoft.com/office/drawing/2018/hyperlinkcolor" val="tx"/>
                    </a:ext>
                  </a:extLst>
                </a:hlinkClick>
              </a:rPr>
              <a:t>Berufsschullehrer und Ausbilder in einer sich wandelnden Welt: das Gebot einer qualitativ hochwertigen Lehrkraftausbildung (ilo.org)</a:t>
            </a:r>
            <a:endParaRPr sz="2600">
              <a:solidFill>
                <a:srgbClr val="121212"/>
              </a:solidFill>
              <a:latin typeface="Arial"/>
              <a:ea typeface="Arial"/>
              <a:cs typeface="Arial"/>
              <a:sym typeface="Arial"/>
            </a:endParaRPr>
          </a:p>
          <a:p>
            <a:pPr marL="457200" marR="0" lvl="0" indent="-457200" algn="l" rtl="0">
              <a:lnSpc>
                <a:spcPct val="140000"/>
              </a:lnSpc>
              <a:spcBef>
                <a:spcPts val="0"/>
              </a:spcBef>
              <a:spcAft>
                <a:spcPts val="0"/>
              </a:spcAft>
              <a:buClr>
                <a:srgbClr val="121212"/>
              </a:buClr>
              <a:buSzPts val="2600"/>
              <a:buFont typeface="Arial"/>
              <a:buChar char="•"/>
            </a:pPr>
            <a:r>
              <a:rPr lang="en-GB" sz="2600" u="sng">
                <a:solidFill>
                  <a:srgbClr val="121212"/>
                </a:solidFill>
                <a:latin typeface="Arial"/>
                <a:ea typeface="Arial"/>
                <a:cs typeface="Arial"/>
                <a:sym typeface="Arial"/>
                <a:hlinkClick r:id="rId5">
                  <a:extLst>
                    <a:ext uri="{A12FA001-AC4F-418D-AE19-62706E023703}">
                      <ahyp:hlinkClr xmlns:ahyp="http://schemas.microsoft.com/office/drawing/2018/hyperlinkcolor" val="tx"/>
                    </a:ext>
                  </a:extLst>
                </a:hlinkClick>
              </a:rPr>
              <a:t>IKT-Kompetenzrahmen für die Nutzung von OER durch Lehrkräfte</a:t>
            </a:r>
            <a:endParaRPr sz="2600">
              <a:solidFill>
                <a:srgbClr val="121212"/>
              </a:solidFill>
              <a:latin typeface="Arial"/>
              <a:ea typeface="Arial"/>
              <a:cs typeface="Arial"/>
              <a:sym typeface="Arial"/>
            </a:endParaRPr>
          </a:p>
          <a:p>
            <a:pPr marL="457200" marR="0" lvl="0" indent="-457200" algn="l" rtl="0">
              <a:lnSpc>
                <a:spcPct val="140000"/>
              </a:lnSpc>
              <a:spcBef>
                <a:spcPts val="0"/>
              </a:spcBef>
              <a:spcAft>
                <a:spcPts val="0"/>
              </a:spcAft>
              <a:buClr>
                <a:srgbClr val="121212"/>
              </a:buClr>
              <a:buSzPts val="2600"/>
              <a:buFont typeface="Arial"/>
              <a:buChar char="•"/>
            </a:pPr>
            <a:r>
              <a:rPr lang="en-GB" sz="2600" u="sng">
                <a:solidFill>
                  <a:srgbClr val="121212"/>
                </a:solidFill>
                <a:latin typeface="Arial"/>
                <a:ea typeface="Arial"/>
                <a:cs typeface="Arial"/>
                <a:sym typeface="Arial"/>
                <a:hlinkClick r:id="rId6">
                  <a:extLst>
                    <a:ext uri="{A12FA001-AC4F-418D-AE19-62706E023703}">
                      <ahyp:hlinkClr xmlns:ahyp="http://schemas.microsoft.com/office/drawing/2018/hyperlinkcolor" val="tx"/>
                    </a:ext>
                  </a:extLst>
                </a:hlinkClick>
              </a:rPr>
              <a:t>Digitale Transformation der Berufsbildungs- und Qualifikationsentwicklungssysteme in Afrika</a:t>
            </a:r>
            <a:endParaRPr sz="2600">
              <a:solidFill>
                <a:srgbClr val="121212"/>
              </a:solidFill>
              <a:latin typeface="Arial"/>
              <a:ea typeface="Arial"/>
              <a:cs typeface="Arial"/>
              <a:sym typeface="Arial"/>
            </a:endParaRPr>
          </a:p>
          <a:p>
            <a:pPr marL="457200" marR="0" lvl="0" indent="-457200" algn="l" rtl="0">
              <a:lnSpc>
                <a:spcPct val="140000"/>
              </a:lnSpc>
              <a:spcBef>
                <a:spcPts val="0"/>
              </a:spcBef>
              <a:spcAft>
                <a:spcPts val="0"/>
              </a:spcAft>
              <a:buClr>
                <a:srgbClr val="121212"/>
              </a:buClr>
              <a:buSzPts val="2600"/>
              <a:buFont typeface="Arial"/>
              <a:buChar char="•"/>
            </a:pPr>
            <a:r>
              <a:rPr lang="en-GB" sz="2600" u="sng">
                <a:solidFill>
                  <a:srgbClr val="121212"/>
                </a:solidFill>
                <a:latin typeface="Arial"/>
                <a:ea typeface="Arial"/>
                <a:cs typeface="Arial"/>
                <a:sym typeface="Arial"/>
                <a:hlinkClick r:id="rId7">
                  <a:extLst>
                    <a:ext uri="{A12FA001-AC4F-418D-AE19-62706E023703}">
                      <ahyp:hlinkClr xmlns:ahyp="http://schemas.microsoft.com/office/drawing/2018/hyperlinkcolor" val="tx"/>
                    </a:ext>
                  </a:extLst>
                </a:hlinkClick>
              </a:rPr>
              <a:t>TVET: Gerüst für digitale Kompetenzen in der Zukunft</a:t>
            </a:r>
            <a:endParaRPr sz="2600">
              <a:solidFill>
                <a:srgbClr val="121212"/>
              </a:solidFill>
              <a:latin typeface="Arial"/>
              <a:ea typeface="Arial"/>
              <a:cs typeface="Arial"/>
              <a:sym typeface="Arial"/>
            </a:endParaRPr>
          </a:p>
          <a:p>
            <a:pPr marL="457200" marR="0" lvl="0" indent="-457200" algn="l" rtl="0">
              <a:lnSpc>
                <a:spcPct val="140000"/>
              </a:lnSpc>
              <a:spcBef>
                <a:spcPts val="0"/>
              </a:spcBef>
              <a:spcAft>
                <a:spcPts val="0"/>
              </a:spcAft>
              <a:buClr>
                <a:srgbClr val="121212"/>
              </a:buClr>
              <a:buSzPts val="2600"/>
              <a:buFont typeface="Arial"/>
              <a:buChar char="•"/>
            </a:pPr>
            <a:r>
              <a:rPr lang="en-GB" sz="2600" u="sng">
                <a:solidFill>
                  <a:srgbClr val="121212"/>
                </a:solidFill>
                <a:latin typeface="Arial"/>
                <a:ea typeface="Arial"/>
                <a:cs typeface="Arial"/>
                <a:sym typeface="Arial"/>
                <a:hlinkClick r:id="rId8">
                  <a:extLst>
                    <a:ext uri="{A12FA001-AC4F-418D-AE19-62706E023703}">
                      <ahyp:hlinkClr xmlns:ahyp="http://schemas.microsoft.com/office/drawing/2018/hyperlinkcolor" val="tx"/>
                    </a:ext>
                  </a:extLst>
                </a:hlinkClick>
              </a:rPr>
              <a:t>Studie zur Erfassung von Trends: Entwicklung digitaler Kompetenzen in der TVET-Lehrkraftausbildung</a:t>
            </a:r>
            <a:endParaRPr sz="2600">
              <a:solidFill>
                <a:srgbClr val="121212"/>
              </a:solidFill>
              <a:latin typeface="Arial"/>
              <a:ea typeface="Arial"/>
              <a:cs typeface="Arial"/>
              <a:sym typeface="Arial"/>
            </a:endParaRPr>
          </a:p>
          <a:p>
            <a:pPr marL="457200" marR="0" lvl="0" indent="-457200" algn="l" rtl="0">
              <a:lnSpc>
                <a:spcPct val="140000"/>
              </a:lnSpc>
              <a:spcBef>
                <a:spcPts val="0"/>
              </a:spcBef>
              <a:spcAft>
                <a:spcPts val="0"/>
              </a:spcAft>
              <a:buClr>
                <a:srgbClr val="121212"/>
              </a:buClr>
              <a:buSzPts val="2600"/>
              <a:buFont typeface="Arial"/>
              <a:buChar char="•"/>
            </a:pPr>
            <a:r>
              <a:rPr lang="en-GB" sz="2600" u="sng">
                <a:solidFill>
                  <a:srgbClr val="121212"/>
                </a:solidFill>
                <a:latin typeface="Arial"/>
                <a:ea typeface="Arial"/>
                <a:cs typeface="Arial"/>
                <a:sym typeface="Arial"/>
                <a:hlinkClick r:id="rId9">
                  <a:extLst>
                    <a:ext uri="{A12FA001-AC4F-418D-AE19-62706E023703}">
                      <ahyp:hlinkClr xmlns:ahyp="http://schemas.microsoft.com/office/drawing/2018/hyperlinkcolor" val="tx"/>
                    </a:ext>
                  </a:extLst>
                </a:hlinkClick>
              </a:rPr>
              <a:t>Kurzdarstellung der Politik: Nutzung digitaler Referenzen, um die Versprechen der TVET zu erfüllen; Technische und berufliche Bildung und Ausbildung</a:t>
            </a:r>
            <a:endParaRPr sz="2600">
              <a:solidFill>
                <a:srgbClr val="121212"/>
              </a:solidFill>
              <a:latin typeface="Arial"/>
              <a:ea typeface="Arial"/>
              <a:cs typeface="Arial"/>
              <a:sym typeface="Arial"/>
            </a:endParaRPr>
          </a:p>
          <a:p>
            <a:pPr marL="457200" marR="0" lvl="0" indent="-292100" algn="l" rtl="0">
              <a:lnSpc>
                <a:spcPct val="140000"/>
              </a:lnSpc>
              <a:spcBef>
                <a:spcPts val="0"/>
              </a:spcBef>
              <a:spcAft>
                <a:spcPts val="0"/>
              </a:spcAft>
              <a:buClr>
                <a:schemeClr val="dk1"/>
              </a:buClr>
              <a:buSzPts val="2600"/>
              <a:buFont typeface="Arial"/>
              <a:buNone/>
            </a:pPr>
            <a:endParaRPr sz="2600">
              <a:solidFill>
                <a:srgbClr val="121212"/>
              </a:solidFill>
              <a:latin typeface="Arial"/>
              <a:ea typeface="Arial"/>
              <a:cs typeface="Arial"/>
              <a:sym typeface="Arial"/>
            </a:endParaRPr>
          </a:p>
        </p:txBody>
      </p:sp>
      <p:sp>
        <p:nvSpPr>
          <p:cNvPr id="764" name="Google Shape;764;p33"/>
          <p:cNvSpPr/>
          <p:nvPr/>
        </p:nvSpPr>
        <p:spPr>
          <a:xfrm>
            <a:off x="17259300" y="-150232"/>
            <a:ext cx="1032201" cy="8963824"/>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65" name="Google Shape;765;p33"/>
          <p:cNvSpPr/>
          <p:nvPr/>
        </p:nvSpPr>
        <p:spPr>
          <a:xfrm>
            <a:off x="0" y="-75116"/>
            <a:ext cx="1028700" cy="888870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66" name="Google Shape;766;p33"/>
          <p:cNvSpPr/>
          <p:nvPr/>
        </p:nvSpPr>
        <p:spPr>
          <a:xfrm rot="5400000">
            <a:off x="-824" y="824"/>
            <a:ext cx="1030349" cy="1028700"/>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67" name="Google Shape;767;p33"/>
          <p:cNvSpPr/>
          <p:nvPr/>
        </p:nvSpPr>
        <p:spPr>
          <a:xfrm>
            <a:off x="0" y="5257590"/>
            <a:ext cx="1028700" cy="3556002"/>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68" name="Google Shape;768;p33"/>
          <p:cNvSpPr/>
          <p:nvPr/>
        </p:nvSpPr>
        <p:spPr>
          <a:xfrm>
            <a:off x="17259300" y="5257590"/>
            <a:ext cx="1028700" cy="3556002"/>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69" name="Google Shape;769;p33"/>
          <p:cNvSpPr/>
          <p:nvPr/>
        </p:nvSpPr>
        <p:spPr>
          <a:xfrm rot="10800000">
            <a:off x="17257651" y="1649"/>
            <a:ext cx="1030349" cy="1028700"/>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70" name="Google Shape;770;p33"/>
          <p:cNvSpPr/>
          <p:nvPr/>
        </p:nvSpPr>
        <p:spPr>
          <a:xfrm>
            <a:off x="310962" y="9525000"/>
            <a:ext cx="406777" cy="406777"/>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71" name="Google Shape;771;p33"/>
          <p:cNvSpPr/>
          <p:nvPr/>
        </p:nvSpPr>
        <p:spPr>
          <a:xfrm>
            <a:off x="17572012" y="9525000"/>
            <a:ext cx="406777" cy="406777"/>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72" name="Google Shape;772;p33"/>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73" name="Google Shape;773;p33"/>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10">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75" name="Google Shape;775;p33"/>
          <p:cNvSpPr txBox="1"/>
          <p:nvPr/>
        </p:nvSpPr>
        <p:spPr>
          <a:xfrm>
            <a:off x="5150666" y="9207911"/>
            <a:ext cx="10227062" cy="759119"/>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GB" sz="1400">
                <a:solidFill>
                  <a:srgbClr val="121212"/>
                </a:solidFill>
                <a:latin typeface="Arial"/>
                <a:ea typeface="Arial"/>
                <a:cs typeface="Arial"/>
                <a:sym typeface="Arial"/>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a:p>
        </p:txBody>
      </p:sp>
      <p:pic>
        <p:nvPicPr>
          <p:cNvPr id="776" name="Google Shape;776;p33"/>
          <p:cNvPicPr preferRelativeResize="0"/>
          <p:nvPr/>
        </p:nvPicPr>
        <p:blipFill rotWithShape="1">
          <a:blip r:embed="rId11">
            <a:alphaModFix/>
          </a:blip>
          <a:srcRect/>
          <a:stretch/>
        </p:blipFill>
        <p:spPr>
          <a:xfrm>
            <a:off x="15697200" y="9183021"/>
            <a:ext cx="1727565" cy="628205"/>
          </a:xfrm>
          <a:prstGeom prst="rect">
            <a:avLst/>
          </a:prstGeom>
          <a:noFill/>
          <a:ln>
            <a:noFill/>
          </a:ln>
        </p:spPr>
      </p:pic>
      <p:pic>
        <p:nvPicPr>
          <p:cNvPr id="2" name="Picture 1" descr="Blue text on a white background&#10;&#10;Description automatically generated">
            <a:extLst>
              <a:ext uri="{FF2B5EF4-FFF2-40B4-BE49-F238E27FC236}">
                <a16:creationId xmlns:a16="http://schemas.microsoft.com/office/drawing/2014/main" id="{9DA4E1C3-F763-124A-C96A-3A1CB0C32207}"/>
              </a:ext>
            </a:extLst>
          </p:cNvPr>
          <p:cNvPicPr>
            <a:picLocks noChangeAspect="1"/>
          </p:cNvPicPr>
          <p:nvPr/>
        </p:nvPicPr>
        <p:blipFill>
          <a:blip r:embed="rId12"/>
          <a:stretch>
            <a:fillRect/>
          </a:stretch>
        </p:blipFill>
        <p:spPr>
          <a:xfrm>
            <a:off x="2890312" y="9306314"/>
            <a:ext cx="2160232" cy="453206"/>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124"/>
        <p:cNvGrpSpPr/>
        <p:nvPr/>
      </p:nvGrpSpPr>
      <p:grpSpPr>
        <a:xfrm>
          <a:off x="0" y="0"/>
          <a:ext cx="0" cy="0"/>
          <a:chOff x="0" y="0"/>
          <a:chExt cx="0" cy="0"/>
        </a:xfrm>
      </p:grpSpPr>
      <p:sp>
        <p:nvSpPr>
          <p:cNvPr id="125" name="Google Shape;125;p4"/>
          <p:cNvSpPr/>
          <p:nvPr/>
        </p:nvSpPr>
        <p:spPr>
          <a:xfrm>
            <a:off x="17044742" y="-150232"/>
            <a:ext cx="1246758" cy="8963824"/>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6" name="Google Shape;126;p4"/>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7" name="Google Shape;127;p4"/>
          <p:cNvSpPr txBox="1"/>
          <p:nvPr/>
        </p:nvSpPr>
        <p:spPr>
          <a:xfrm>
            <a:off x="508526" y="719098"/>
            <a:ext cx="19420915" cy="1611531"/>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None/>
            </a:pPr>
            <a:r>
              <a:rPr lang="en-GB" sz="4400" b="1" dirty="0" err="1">
                <a:solidFill>
                  <a:srgbClr val="033C5B"/>
                </a:solidFill>
                <a:latin typeface="Arial"/>
                <a:ea typeface="Arial"/>
                <a:cs typeface="Arial"/>
                <a:sym typeface="Arial"/>
              </a:rPr>
              <a:t>Einführung</a:t>
            </a:r>
            <a:r>
              <a:rPr lang="en-GB" sz="4400" b="1" dirty="0">
                <a:solidFill>
                  <a:srgbClr val="033C5B"/>
                </a:solidFill>
                <a:latin typeface="Arial"/>
                <a:ea typeface="Arial"/>
                <a:cs typeface="Arial"/>
                <a:sym typeface="Arial"/>
              </a:rPr>
              <a:t> </a:t>
            </a:r>
            <a:endParaRPr sz="4400" b="1" dirty="0"/>
          </a:p>
          <a:p>
            <a:pPr marL="0" marR="0" lvl="0" indent="0" algn="l" rtl="0">
              <a:lnSpc>
                <a:spcPct val="128316"/>
              </a:lnSpc>
              <a:spcBef>
                <a:spcPts val="0"/>
              </a:spcBef>
              <a:spcAft>
                <a:spcPts val="0"/>
              </a:spcAft>
              <a:buNone/>
            </a:pPr>
            <a:r>
              <a:rPr lang="en-GB" sz="4400" b="1" dirty="0">
                <a:solidFill>
                  <a:srgbClr val="033C5B"/>
                </a:solidFill>
                <a:latin typeface="Arial"/>
                <a:ea typeface="Arial"/>
                <a:cs typeface="Arial"/>
                <a:sym typeface="Arial"/>
              </a:rPr>
              <a:t>Die Rolle der (</a:t>
            </a:r>
            <a:r>
              <a:rPr lang="en-GB" sz="4400" b="1" dirty="0" err="1">
                <a:solidFill>
                  <a:srgbClr val="033C5B"/>
                </a:solidFill>
                <a:latin typeface="Arial"/>
                <a:ea typeface="Arial"/>
                <a:cs typeface="Arial"/>
                <a:sym typeface="Arial"/>
              </a:rPr>
              <a:t>neuen</a:t>
            </a:r>
            <a:r>
              <a:rPr lang="en-GB" sz="4400" b="1" dirty="0">
                <a:solidFill>
                  <a:srgbClr val="033C5B"/>
                </a:solidFill>
                <a:latin typeface="Arial"/>
                <a:ea typeface="Arial"/>
                <a:cs typeface="Arial"/>
                <a:sym typeface="Arial"/>
              </a:rPr>
              <a:t>) Technologie in der </a:t>
            </a:r>
            <a:r>
              <a:rPr lang="en-GB" sz="4400" b="1" dirty="0" err="1">
                <a:solidFill>
                  <a:srgbClr val="033C5B"/>
                </a:solidFill>
                <a:latin typeface="Arial"/>
                <a:ea typeface="Arial"/>
                <a:cs typeface="Arial"/>
                <a:sym typeface="Arial"/>
              </a:rPr>
              <a:t>Berufsbildung</a:t>
            </a:r>
            <a:endParaRPr sz="4400" b="1" dirty="0">
              <a:solidFill>
                <a:srgbClr val="033C5B"/>
              </a:solidFill>
              <a:latin typeface="Arial"/>
              <a:ea typeface="Arial"/>
              <a:cs typeface="Arial"/>
              <a:sym typeface="Arial"/>
            </a:endParaRPr>
          </a:p>
        </p:txBody>
      </p:sp>
      <p:sp>
        <p:nvSpPr>
          <p:cNvPr id="128" name="Google Shape;128;p4"/>
          <p:cNvSpPr/>
          <p:nvPr/>
        </p:nvSpPr>
        <p:spPr>
          <a:xfrm>
            <a:off x="16826047" y="607663"/>
            <a:ext cx="842075" cy="842075"/>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9" name="Google Shape;129;p4"/>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0" name="Google Shape;130;p4"/>
          <p:cNvSpPr txBox="1"/>
          <p:nvPr/>
        </p:nvSpPr>
        <p:spPr>
          <a:xfrm>
            <a:off x="1360130" y="8199893"/>
            <a:ext cx="15465917" cy="869405"/>
          </a:xfrm>
          <a:prstGeom prst="rect">
            <a:avLst/>
          </a:prstGeom>
          <a:noFill/>
          <a:ln>
            <a:noFill/>
          </a:ln>
        </p:spPr>
        <p:txBody>
          <a:bodyPr spcFirstLastPara="1" wrap="square" lIns="0" tIns="0" rIns="0" bIns="0" anchor="t" anchorCtr="0">
            <a:spAutoFit/>
          </a:bodyPr>
          <a:lstStyle/>
          <a:p>
            <a:pPr marL="0" marR="0" lvl="0" indent="0" algn="l" rtl="0">
              <a:lnSpc>
                <a:spcPct val="202166"/>
              </a:lnSpc>
              <a:spcBef>
                <a:spcPts val="0"/>
              </a:spcBef>
              <a:spcAft>
                <a:spcPts val="0"/>
              </a:spcAft>
              <a:buNone/>
            </a:pPr>
            <a:r>
              <a:rPr lang="en-GB" sz="1600" i="1" dirty="0">
                <a:solidFill>
                  <a:srgbClr val="121212"/>
                </a:solidFill>
                <a:latin typeface="Arial"/>
                <a:ea typeface="Arial"/>
                <a:cs typeface="Arial"/>
                <a:sym typeface="Arial"/>
              </a:rPr>
              <a:t>Quelle: </a:t>
            </a:r>
            <a:r>
              <a:rPr lang="en-GB" sz="1800" i="1" u="sng" dirty="0">
                <a:solidFill>
                  <a:srgbClr val="0000FF"/>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https://unevoc.unesco.org/home/ICT+in+TVET</a:t>
            </a:r>
            <a:endParaRPr sz="1800" i="1" dirty="0">
              <a:solidFill>
                <a:schemeClr val="dk1"/>
              </a:solidFill>
              <a:latin typeface="Calibri"/>
              <a:ea typeface="Calibri"/>
              <a:cs typeface="Calibri"/>
              <a:sym typeface="Calibri"/>
            </a:endParaRPr>
          </a:p>
          <a:p>
            <a:pPr marL="0" marR="0" lvl="0" indent="0" algn="l" rtl="0">
              <a:lnSpc>
                <a:spcPct val="227437"/>
              </a:lnSpc>
              <a:spcBef>
                <a:spcPts val="0"/>
              </a:spcBef>
              <a:spcAft>
                <a:spcPts val="0"/>
              </a:spcAft>
              <a:buNone/>
            </a:pPr>
            <a:r>
              <a:rPr lang="en-GB" sz="1600" i="1" dirty="0">
                <a:solidFill>
                  <a:srgbClr val="121212"/>
                </a:solidFill>
                <a:latin typeface="Arial"/>
                <a:ea typeface="Arial"/>
                <a:cs typeface="Arial"/>
                <a:sym typeface="Arial"/>
              </a:rPr>
              <a:t>  </a:t>
            </a:r>
            <a:endParaRPr dirty="0"/>
          </a:p>
        </p:txBody>
      </p:sp>
      <p:sp>
        <p:nvSpPr>
          <p:cNvPr id="131" name="Google Shape;131;p4"/>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3" name="Google Shape;133;p4"/>
          <p:cNvSpPr txBox="1"/>
          <p:nvPr/>
        </p:nvSpPr>
        <p:spPr>
          <a:xfrm>
            <a:off x="5150666" y="9207911"/>
            <a:ext cx="10227062" cy="759119"/>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GB" sz="1400">
                <a:solidFill>
                  <a:srgbClr val="121212"/>
                </a:solidFill>
                <a:latin typeface="Arial"/>
                <a:ea typeface="Arial"/>
                <a:cs typeface="Arial"/>
                <a:sym typeface="Arial"/>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a:p>
        </p:txBody>
      </p:sp>
      <p:pic>
        <p:nvPicPr>
          <p:cNvPr id="134" name="Google Shape;134;p4"/>
          <p:cNvPicPr preferRelativeResize="0"/>
          <p:nvPr/>
        </p:nvPicPr>
        <p:blipFill rotWithShape="1">
          <a:blip r:embed="rId5">
            <a:alphaModFix/>
          </a:blip>
          <a:srcRect/>
          <a:stretch/>
        </p:blipFill>
        <p:spPr>
          <a:xfrm>
            <a:off x="15697200" y="9183021"/>
            <a:ext cx="1727565" cy="628205"/>
          </a:xfrm>
          <a:prstGeom prst="rect">
            <a:avLst/>
          </a:prstGeom>
          <a:noFill/>
          <a:ln>
            <a:noFill/>
          </a:ln>
        </p:spPr>
      </p:pic>
      <p:grpSp>
        <p:nvGrpSpPr>
          <p:cNvPr id="135" name="Google Shape;135;p4"/>
          <p:cNvGrpSpPr/>
          <p:nvPr/>
        </p:nvGrpSpPr>
        <p:grpSpPr>
          <a:xfrm>
            <a:off x="781346" y="2724032"/>
            <a:ext cx="15465916" cy="4639667"/>
            <a:chOff x="0" y="0"/>
            <a:chExt cx="15465916" cy="4639667"/>
          </a:xfrm>
        </p:grpSpPr>
        <p:sp>
          <p:nvSpPr>
            <p:cNvPr id="136" name="Google Shape;136;p4"/>
            <p:cNvSpPr/>
            <p:nvPr/>
          </p:nvSpPr>
          <p:spPr>
            <a:xfrm>
              <a:off x="0" y="0"/>
              <a:ext cx="12372733" cy="1020726"/>
            </a:xfrm>
            <a:prstGeom prst="roundRect">
              <a:avLst>
                <a:gd name="adj" fmla="val 10000"/>
              </a:avLst>
            </a:prstGeom>
            <a:solidFill>
              <a:srgbClr val="F7954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4"/>
            <p:cNvSpPr txBox="1"/>
            <p:nvPr/>
          </p:nvSpPr>
          <p:spPr>
            <a:xfrm>
              <a:off x="29896" y="29896"/>
              <a:ext cx="11185038" cy="960934"/>
            </a:xfrm>
            <a:prstGeom prst="rect">
              <a:avLst/>
            </a:prstGeom>
            <a:noFill/>
            <a:ln>
              <a:noFill/>
            </a:ln>
          </p:spPr>
          <p:txBody>
            <a:bodyPr spcFirstLastPara="1" wrap="square" lIns="87625" tIns="87625" rIns="87625" bIns="87625" anchor="ctr" anchorCtr="0">
              <a:noAutofit/>
            </a:bodyPr>
            <a:lstStyle/>
            <a:p>
              <a:pPr marL="0" marR="0" lvl="0" indent="0" algn="l" rtl="0">
                <a:lnSpc>
                  <a:spcPct val="90000"/>
                </a:lnSpc>
                <a:spcBef>
                  <a:spcPts val="0"/>
                </a:spcBef>
                <a:spcAft>
                  <a:spcPts val="0"/>
                </a:spcAft>
                <a:buClr>
                  <a:schemeClr val="lt1"/>
                </a:buClr>
                <a:buSzPts val="2300"/>
                <a:buFont typeface="Calibri"/>
                <a:buNone/>
              </a:pPr>
              <a:r>
                <a:rPr lang="en-GB" sz="2300">
                  <a:solidFill>
                    <a:schemeClr val="lt1"/>
                  </a:solidFill>
                  <a:latin typeface="Calibri"/>
                  <a:ea typeface="Calibri"/>
                  <a:cs typeface="Calibri"/>
                  <a:sym typeface="Calibri"/>
                </a:rPr>
                <a:t>Die digitale Transformation erfordert einen allgemeinen Qualifikationswandel, wobei die Informations- und Kommunikationstechnologie (IKT) eine entscheidende Rolle bei der Verwirklichung der Ziele für nachhaltige Entwicklung spielt.</a:t>
              </a:r>
              <a:endParaRPr sz="2300">
                <a:solidFill>
                  <a:schemeClr val="lt1"/>
                </a:solidFill>
                <a:latin typeface="Calibri"/>
                <a:ea typeface="Calibri"/>
                <a:cs typeface="Calibri"/>
                <a:sym typeface="Calibri"/>
              </a:endParaRPr>
            </a:p>
          </p:txBody>
        </p:sp>
        <p:sp>
          <p:nvSpPr>
            <p:cNvPr id="138" name="Google Shape;138;p4"/>
            <p:cNvSpPr/>
            <p:nvPr/>
          </p:nvSpPr>
          <p:spPr>
            <a:xfrm>
              <a:off x="1036216" y="1206313"/>
              <a:ext cx="12372733" cy="1020726"/>
            </a:xfrm>
            <a:prstGeom prst="roundRect">
              <a:avLst>
                <a:gd name="adj" fmla="val 10000"/>
              </a:avLst>
            </a:prstGeom>
            <a:solidFill>
              <a:srgbClr val="F7954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4"/>
            <p:cNvSpPr txBox="1"/>
            <p:nvPr/>
          </p:nvSpPr>
          <p:spPr>
            <a:xfrm>
              <a:off x="1066112" y="1236209"/>
              <a:ext cx="10613252" cy="960934"/>
            </a:xfrm>
            <a:prstGeom prst="rect">
              <a:avLst/>
            </a:prstGeom>
            <a:noFill/>
            <a:ln>
              <a:noFill/>
            </a:ln>
          </p:spPr>
          <p:txBody>
            <a:bodyPr spcFirstLastPara="1" wrap="square" lIns="87625" tIns="87625" rIns="87625" bIns="87625" anchor="ctr" anchorCtr="0">
              <a:noAutofit/>
            </a:bodyPr>
            <a:lstStyle/>
            <a:p>
              <a:pPr marL="0" marR="0" lvl="0" indent="0" algn="l" rtl="0">
                <a:lnSpc>
                  <a:spcPct val="90000"/>
                </a:lnSpc>
                <a:spcBef>
                  <a:spcPts val="0"/>
                </a:spcBef>
                <a:spcAft>
                  <a:spcPts val="0"/>
                </a:spcAft>
                <a:buClr>
                  <a:schemeClr val="lt1"/>
                </a:buClr>
                <a:buSzPts val="2300"/>
                <a:buFont typeface="Calibri"/>
                <a:buNone/>
              </a:pPr>
              <a:r>
                <a:rPr lang="en-GB" sz="2300">
                  <a:solidFill>
                    <a:schemeClr val="lt1"/>
                  </a:solidFill>
                  <a:latin typeface="Calibri"/>
                  <a:ea typeface="Calibri"/>
                  <a:cs typeface="Calibri"/>
                  <a:sym typeface="Calibri"/>
                </a:rPr>
                <a:t>Zu einer modernen Vorbereitung auf die Arbeitswelt gehört, dass die Technologie als Schlüsselfaktor in der Bildung und nicht als zusätzliches Element betrachtet wird, was auch von Bill Gates betont wird.</a:t>
              </a:r>
              <a:endParaRPr sz="2300">
                <a:solidFill>
                  <a:schemeClr val="lt1"/>
                </a:solidFill>
                <a:latin typeface="Calibri"/>
                <a:ea typeface="Calibri"/>
                <a:cs typeface="Calibri"/>
                <a:sym typeface="Calibri"/>
              </a:endParaRPr>
            </a:p>
          </p:txBody>
        </p:sp>
        <p:sp>
          <p:nvSpPr>
            <p:cNvPr id="140" name="Google Shape;140;p4"/>
            <p:cNvSpPr/>
            <p:nvPr/>
          </p:nvSpPr>
          <p:spPr>
            <a:xfrm>
              <a:off x="2056966" y="2412627"/>
              <a:ext cx="12372733" cy="1020726"/>
            </a:xfrm>
            <a:prstGeom prst="roundRect">
              <a:avLst>
                <a:gd name="adj" fmla="val 10000"/>
              </a:avLst>
            </a:prstGeom>
            <a:solidFill>
              <a:srgbClr val="F7954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4"/>
            <p:cNvSpPr txBox="1"/>
            <p:nvPr/>
          </p:nvSpPr>
          <p:spPr>
            <a:xfrm>
              <a:off x="2086862" y="2442523"/>
              <a:ext cx="10628718" cy="960934"/>
            </a:xfrm>
            <a:prstGeom prst="rect">
              <a:avLst/>
            </a:prstGeom>
            <a:noFill/>
            <a:ln>
              <a:noFill/>
            </a:ln>
          </p:spPr>
          <p:txBody>
            <a:bodyPr spcFirstLastPara="1" wrap="square" lIns="87625" tIns="87625" rIns="87625" bIns="87625" anchor="ctr" anchorCtr="0">
              <a:noAutofit/>
            </a:bodyPr>
            <a:lstStyle/>
            <a:p>
              <a:pPr marL="0" marR="0" lvl="0" indent="0" algn="l" rtl="0">
                <a:lnSpc>
                  <a:spcPct val="90000"/>
                </a:lnSpc>
                <a:spcBef>
                  <a:spcPts val="0"/>
                </a:spcBef>
                <a:spcAft>
                  <a:spcPts val="0"/>
                </a:spcAft>
                <a:buClr>
                  <a:schemeClr val="lt1"/>
                </a:buClr>
                <a:buSzPts val="2300"/>
                <a:buFont typeface="Calibri"/>
                <a:buNone/>
              </a:pPr>
              <a:r>
                <a:rPr lang="en-GB" sz="2300">
                  <a:solidFill>
                    <a:schemeClr val="lt1"/>
                  </a:solidFill>
                  <a:latin typeface="Calibri"/>
                  <a:ea typeface="Calibri"/>
                  <a:cs typeface="Calibri"/>
                  <a:sym typeface="Calibri"/>
                </a:rPr>
                <a:t>Bildungseinrichtungen und ihre Mitarbeiter müssen ihre Lehrstrategien und -materialien an ein technologieabhängiges Lernumfeld anpassen. </a:t>
              </a:r>
              <a:endParaRPr sz="2300">
                <a:solidFill>
                  <a:schemeClr val="lt1"/>
                </a:solidFill>
                <a:latin typeface="Calibri"/>
                <a:ea typeface="Calibri"/>
                <a:cs typeface="Calibri"/>
                <a:sym typeface="Calibri"/>
              </a:endParaRPr>
            </a:p>
          </p:txBody>
        </p:sp>
        <p:sp>
          <p:nvSpPr>
            <p:cNvPr id="142" name="Google Shape;142;p4"/>
            <p:cNvSpPr/>
            <p:nvPr/>
          </p:nvSpPr>
          <p:spPr>
            <a:xfrm>
              <a:off x="3093183" y="3618941"/>
              <a:ext cx="12372733" cy="1020726"/>
            </a:xfrm>
            <a:prstGeom prst="roundRect">
              <a:avLst>
                <a:gd name="adj" fmla="val 10000"/>
              </a:avLst>
            </a:prstGeom>
            <a:solidFill>
              <a:srgbClr val="F7954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4"/>
            <p:cNvSpPr txBox="1"/>
            <p:nvPr/>
          </p:nvSpPr>
          <p:spPr>
            <a:xfrm>
              <a:off x="3123079" y="3648837"/>
              <a:ext cx="10613252" cy="960934"/>
            </a:xfrm>
            <a:prstGeom prst="rect">
              <a:avLst/>
            </a:prstGeom>
            <a:noFill/>
            <a:ln>
              <a:noFill/>
            </a:ln>
          </p:spPr>
          <p:txBody>
            <a:bodyPr spcFirstLastPara="1" wrap="square" lIns="87625" tIns="87625" rIns="87625" bIns="87625" anchor="ctr" anchorCtr="0">
              <a:noAutofit/>
            </a:bodyPr>
            <a:lstStyle/>
            <a:p>
              <a:pPr marL="0" marR="0" lvl="0" indent="0" algn="l" rtl="0">
                <a:lnSpc>
                  <a:spcPct val="90000"/>
                </a:lnSpc>
                <a:spcBef>
                  <a:spcPts val="0"/>
                </a:spcBef>
                <a:spcAft>
                  <a:spcPts val="0"/>
                </a:spcAft>
                <a:buClr>
                  <a:schemeClr val="lt1"/>
                </a:buClr>
                <a:buSzPts val="2300"/>
                <a:buFont typeface="Calibri"/>
                <a:buNone/>
              </a:pPr>
              <a:r>
                <a:rPr lang="en-GB" sz="2300">
                  <a:solidFill>
                    <a:schemeClr val="lt1"/>
                  </a:solidFill>
                  <a:latin typeface="Calibri"/>
                  <a:ea typeface="Calibri"/>
                  <a:cs typeface="Calibri"/>
                  <a:sym typeface="Calibri"/>
                </a:rPr>
                <a:t>In dem Maße, wie die Technologie das Bildungswesen umgestaltet, ändert sich die Rolle der Lehrer und Ausbilder, wobei ihre zentrale Rolle bei der Integration von IKT hervorgehoben wird.</a:t>
              </a:r>
              <a:endParaRPr sz="2300">
                <a:solidFill>
                  <a:schemeClr val="lt1"/>
                </a:solidFill>
                <a:latin typeface="Calibri"/>
                <a:ea typeface="Calibri"/>
                <a:cs typeface="Calibri"/>
                <a:sym typeface="Calibri"/>
              </a:endParaRPr>
            </a:p>
          </p:txBody>
        </p:sp>
        <p:sp>
          <p:nvSpPr>
            <p:cNvPr id="144" name="Google Shape;144;p4"/>
            <p:cNvSpPr/>
            <p:nvPr/>
          </p:nvSpPr>
          <p:spPr>
            <a:xfrm>
              <a:off x="11709261" y="781784"/>
              <a:ext cx="663472" cy="663472"/>
            </a:xfrm>
            <a:prstGeom prst="downArrow">
              <a:avLst>
                <a:gd name="adj1" fmla="val 55000"/>
                <a:gd name="adj2" fmla="val 45000"/>
              </a:avLst>
            </a:prstGeom>
            <a:solidFill>
              <a:srgbClr val="FBDCCE">
                <a:alpha val="89803"/>
              </a:srgbClr>
            </a:solidFill>
            <a:ln w="25400" cap="flat" cmpd="sng">
              <a:solidFill>
                <a:srgbClr val="FBDCCE">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4"/>
            <p:cNvSpPr txBox="1"/>
            <p:nvPr/>
          </p:nvSpPr>
          <p:spPr>
            <a:xfrm>
              <a:off x="11858542" y="781784"/>
              <a:ext cx="364910" cy="499263"/>
            </a:xfrm>
            <a:prstGeom prst="rect">
              <a:avLst/>
            </a:prstGeom>
            <a:noFill/>
            <a:ln>
              <a:noFill/>
            </a:ln>
          </p:spPr>
          <p:txBody>
            <a:bodyPr spcFirstLastPara="1" wrap="square" lIns="38100" tIns="38100" rIns="38100" bIns="38100" anchor="ctr" anchorCtr="0">
              <a:noAutofit/>
            </a:bodyPr>
            <a:lstStyle/>
            <a:p>
              <a:pPr marL="0" marR="0" lvl="0" indent="0" algn="ctr" rtl="0">
                <a:lnSpc>
                  <a:spcPct val="90000"/>
                </a:lnSpc>
                <a:spcBef>
                  <a:spcPts val="0"/>
                </a:spcBef>
                <a:spcAft>
                  <a:spcPts val="0"/>
                </a:spcAft>
                <a:buClr>
                  <a:schemeClr val="dk1"/>
                </a:buClr>
                <a:buSzPts val="3000"/>
                <a:buFont typeface="Calibri"/>
                <a:buNone/>
              </a:pPr>
              <a:endParaRPr sz="3000">
                <a:solidFill>
                  <a:schemeClr val="dk1"/>
                </a:solidFill>
                <a:latin typeface="Calibri"/>
                <a:ea typeface="Calibri"/>
                <a:cs typeface="Calibri"/>
                <a:sym typeface="Calibri"/>
              </a:endParaRPr>
            </a:p>
          </p:txBody>
        </p:sp>
        <p:sp>
          <p:nvSpPr>
            <p:cNvPr id="146" name="Google Shape;146;p4"/>
            <p:cNvSpPr/>
            <p:nvPr/>
          </p:nvSpPr>
          <p:spPr>
            <a:xfrm>
              <a:off x="12745477" y="1988097"/>
              <a:ext cx="663472" cy="663472"/>
            </a:xfrm>
            <a:prstGeom prst="downArrow">
              <a:avLst>
                <a:gd name="adj1" fmla="val 55000"/>
                <a:gd name="adj2" fmla="val 45000"/>
              </a:avLst>
            </a:prstGeom>
            <a:solidFill>
              <a:srgbClr val="FBDCCE">
                <a:alpha val="89803"/>
              </a:srgbClr>
            </a:solidFill>
            <a:ln w="25400" cap="flat" cmpd="sng">
              <a:solidFill>
                <a:srgbClr val="FBDCCE">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4"/>
            <p:cNvSpPr txBox="1"/>
            <p:nvPr/>
          </p:nvSpPr>
          <p:spPr>
            <a:xfrm>
              <a:off x="12894758" y="1988097"/>
              <a:ext cx="364910" cy="499263"/>
            </a:xfrm>
            <a:prstGeom prst="rect">
              <a:avLst/>
            </a:prstGeom>
            <a:noFill/>
            <a:ln>
              <a:noFill/>
            </a:ln>
          </p:spPr>
          <p:txBody>
            <a:bodyPr spcFirstLastPara="1" wrap="square" lIns="38100" tIns="38100" rIns="38100" bIns="38100" anchor="ctr" anchorCtr="0">
              <a:noAutofit/>
            </a:bodyPr>
            <a:lstStyle/>
            <a:p>
              <a:pPr marL="0" marR="0" lvl="0" indent="0" algn="ctr" rtl="0">
                <a:lnSpc>
                  <a:spcPct val="90000"/>
                </a:lnSpc>
                <a:spcBef>
                  <a:spcPts val="0"/>
                </a:spcBef>
                <a:spcAft>
                  <a:spcPts val="0"/>
                </a:spcAft>
                <a:buClr>
                  <a:schemeClr val="dk1"/>
                </a:buClr>
                <a:buSzPts val="3000"/>
                <a:buFont typeface="Calibri"/>
                <a:buNone/>
              </a:pPr>
              <a:endParaRPr sz="3000">
                <a:solidFill>
                  <a:schemeClr val="dk1"/>
                </a:solidFill>
                <a:latin typeface="Calibri"/>
                <a:ea typeface="Calibri"/>
                <a:cs typeface="Calibri"/>
                <a:sym typeface="Calibri"/>
              </a:endParaRPr>
            </a:p>
          </p:txBody>
        </p:sp>
        <p:sp>
          <p:nvSpPr>
            <p:cNvPr id="148" name="Google Shape;148;p4"/>
            <p:cNvSpPr/>
            <p:nvPr/>
          </p:nvSpPr>
          <p:spPr>
            <a:xfrm>
              <a:off x="13766228" y="3194411"/>
              <a:ext cx="663472" cy="663472"/>
            </a:xfrm>
            <a:prstGeom prst="downArrow">
              <a:avLst>
                <a:gd name="adj1" fmla="val 55000"/>
                <a:gd name="adj2" fmla="val 45000"/>
              </a:avLst>
            </a:prstGeom>
            <a:solidFill>
              <a:srgbClr val="FBDCCE">
                <a:alpha val="89803"/>
              </a:srgbClr>
            </a:solidFill>
            <a:ln w="25400" cap="flat" cmpd="sng">
              <a:solidFill>
                <a:srgbClr val="FBDCCE">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4"/>
            <p:cNvSpPr txBox="1"/>
            <p:nvPr/>
          </p:nvSpPr>
          <p:spPr>
            <a:xfrm>
              <a:off x="13915509" y="3194411"/>
              <a:ext cx="364910" cy="499263"/>
            </a:xfrm>
            <a:prstGeom prst="rect">
              <a:avLst/>
            </a:prstGeom>
            <a:noFill/>
            <a:ln>
              <a:noFill/>
            </a:ln>
          </p:spPr>
          <p:txBody>
            <a:bodyPr spcFirstLastPara="1" wrap="square" lIns="38100" tIns="38100" rIns="38100" bIns="38100" anchor="ctr" anchorCtr="0">
              <a:noAutofit/>
            </a:bodyPr>
            <a:lstStyle/>
            <a:p>
              <a:pPr marL="0" marR="0" lvl="0" indent="0" algn="ctr" rtl="0">
                <a:lnSpc>
                  <a:spcPct val="90000"/>
                </a:lnSpc>
                <a:spcBef>
                  <a:spcPts val="0"/>
                </a:spcBef>
                <a:spcAft>
                  <a:spcPts val="0"/>
                </a:spcAft>
                <a:buClr>
                  <a:schemeClr val="dk1"/>
                </a:buClr>
                <a:buSzPts val="3000"/>
                <a:buFont typeface="Calibri"/>
                <a:buNone/>
              </a:pPr>
              <a:endParaRPr sz="3000">
                <a:solidFill>
                  <a:schemeClr val="dk1"/>
                </a:solidFill>
                <a:latin typeface="Calibri"/>
                <a:ea typeface="Calibri"/>
                <a:cs typeface="Calibri"/>
                <a:sym typeface="Calibri"/>
              </a:endParaRPr>
            </a:p>
          </p:txBody>
        </p:sp>
      </p:grpSp>
      <p:pic>
        <p:nvPicPr>
          <p:cNvPr id="3" name="Picture 2" descr="Blue text on a white background&#10;&#10;Description automatically generated">
            <a:extLst>
              <a:ext uri="{FF2B5EF4-FFF2-40B4-BE49-F238E27FC236}">
                <a16:creationId xmlns:a16="http://schemas.microsoft.com/office/drawing/2014/main" id="{1BEDF35C-4157-9A0F-07EB-F787D908DF5B}"/>
              </a:ext>
            </a:extLst>
          </p:cNvPr>
          <p:cNvPicPr>
            <a:picLocks noChangeAspect="1"/>
          </p:cNvPicPr>
          <p:nvPr/>
        </p:nvPicPr>
        <p:blipFill>
          <a:blip r:embed="rId6"/>
          <a:stretch>
            <a:fillRect/>
          </a:stretch>
        </p:blipFill>
        <p:spPr>
          <a:xfrm>
            <a:off x="2890312" y="9377969"/>
            <a:ext cx="2160232" cy="453206"/>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153"/>
        <p:cNvGrpSpPr/>
        <p:nvPr/>
      </p:nvGrpSpPr>
      <p:grpSpPr>
        <a:xfrm>
          <a:off x="0" y="0"/>
          <a:ext cx="0" cy="0"/>
          <a:chOff x="0" y="0"/>
          <a:chExt cx="0" cy="0"/>
        </a:xfrm>
      </p:grpSpPr>
      <p:sp>
        <p:nvSpPr>
          <p:cNvPr id="154" name="Google Shape;154;p5"/>
          <p:cNvSpPr/>
          <p:nvPr/>
        </p:nvSpPr>
        <p:spPr>
          <a:xfrm>
            <a:off x="17044742" y="-150232"/>
            <a:ext cx="1246758" cy="8963824"/>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5" name="Google Shape;155;p5"/>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6" name="Google Shape;156;p5"/>
          <p:cNvSpPr txBox="1"/>
          <p:nvPr/>
        </p:nvSpPr>
        <p:spPr>
          <a:xfrm>
            <a:off x="793856" y="776393"/>
            <a:ext cx="15208144" cy="1611531"/>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None/>
            </a:pPr>
            <a:r>
              <a:rPr lang="en-GB" sz="4400" b="1" dirty="0" err="1">
                <a:solidFill>
                  <a:srgbClr val="033C5B"/>
                </a:solidFill>
                <a:latin typeface="Arial"/>
                <a:ea typeface="Arial"/>
                <a:cs typeface="Arial"/>
                <a:sym typeface="Arial"/>
              </a:rPr>
              <a:t>Einführung</a:t>
            </a:r>
            <a:r>
              <a:rPr lang="en-GB" sz="4400" b="1" dirty="0">
                <a:solidFill>
                  <a:srgbClr val="033C5B"/>
                </a:solidFill>
                <a:latin typeface="Arial"/>
                <a:ea typeface="Arial"/>
                <a:cs typeface="Arial"/>
                <a:sym typeface="Arial"/>
              </a:rPr>
              <a:t> </a:t>
            </a:r>
            <a:endParaRPr sz="4400" b="1" dirty="0"/>
          </a:p>
          <a:p>
            <a:pPr marL="0" marR="0" lvl="0" indent="0" algn="l" rtl="0">
              <a:lnSpc>
                <a:spcPct val="128316"/>
              </a:lnSpc>
              <a:spcBef>
                <a:spcPts val="0"/>
              </a:spcBef>
              <a:spcAft>
                <a:spcPts val="0"/>
              </a:spcAft>
              <a:buNone/>
            </a:pPr>
            <a:r>
              <a:rPr lang="en-GB" sz="4400" b="1" dirty="0">
                <a:solidFill>
                  <a:srgbClr val="033C5B"/>
                </a:solidFill>
                <a:latin typeface="Arial"/>
                <a:ea typeface="Arial"/>
                <a:cs typeface="Arial"/>
                <a:sym typeface="Arial"/>
              </a:rPr>
              <a:t>Die Rolle der (</a:t>
            </a:r>
            <a:r>
              <a:rPr lang="en-GB" sz="4400" b="1" dirty="0" err="1">
                <a:solidFill>
                  <a:srgbClr val="033C5B"/>
                </a:solidFill>
                <a:latin typeface="Arial"/>
                <a:ea typeface="Arial"/>
                <a:cs typeface="Arial"/>
                <a:sym typeface="Arial"/>
              </a:rPr>
              <a:t>neuen</a:t>
            </a:r>
            <a:r>
              <a:rPr lang="en-GB" sz="4400" b="1" dirty="0">
                <a:solidFill>
                  <a:srgbClr val="033C5B"/>
                </a:solidFill>
                <a:latin typeface="Arial"/>
                <a:ea typeface="Arial"/>
                <a:cs typeface="Arial"/>
                <a:sym typeface="Arial"/>
              </a:rPr>
              <a:t>) Technologie in der </a:t>
            </a:r>
            <a:r>
              <a:rPr lang="en-GB" sz="4400" b="1" dirty="0" err="1">
                <a:solidFill>
                  <a:srgbClr val="033C5B"/>
                </a:solidFill>
                <a:latin typeface="Arial"/>
                <a:ea typeface="Arial"/>
                <a:cs typeface="Arial"/>
                <a:sym typeface="Arial"/>
              </a:rPr>
              <a:t>Berufsbildung</a:t>
            </a:r>
            <a:endParaRPr sz="4400" b="1" dirty="0">
              <a:solidFill>
                <a:srgbClr val="033C5B"/>
              </a:solidFill>
              <a:latin typeface="Arial"/>
              <a:ea typeface="Arial"/>
              <a:cs typeface="Arial"/>
              <a:sym typeface="Arial"/>
            </a:endParaRPr>
          </a:p>
        </p:txBody>
      </p:sp>
      <p:sp>
        <p:nvSpPr>
          <p:cNvPr id="157" name="Google Shape;157;p5"/>
          <p:cNvSpPr/>
          <p:nvPr/>
        </p:nvSpPr>
        <p:spPr>
          <a:xfrm>
            <a:off x="16826047" y="607663"/>
            <a:ext cx="842075" cy="842075"/>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8" name="Google Shape;158;p5"/>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9" name="Google Shape;159;p5"/>
          <p:cNvSpPr txBox="1"/>
          <p:nvPr/>
        </p:nvSpPr>
        <p:spPr>
          <a:xfrm>
            <a:off x="1360130" y="8385301"/>
            <a:ext cx="15465917" cy="869405"/>
          </a:xfrm>
          <a:prstGeom prst="rect">
            <a:avLst/>
          </a:prstGeom>
          <a:noFill/>
          <a:ln>
            <a:noFill/>
          </a:ln>
        </p:spPr>
        <p:txBody>
          <a:bodyPr spcFirstLastPara="1" wrap="square" lIns="0" tIns="0" rIns="0" bIns="0" anchor="t" anchorCtr="0">
            <a:spAutoFit/>
          </a:bodyPr>
          <a:lstStyle/>
          <a:p>
            <a:pPr marL="0" marR="0" lvl="0" indent="0" algn="l" rtl="0">
              <a:lnSpc>
                <a:spcPct val="202166"/>
              </a:lnSpc>
              <a:spcBef>
                <a:spcPts val="0"/>
              </a:spcBef>
              <a:spcAft>
                <a:spcPts val="0"/>
              </a:spcAft>
              <a:buNone/>
            </a:pPr>
            <a:r>
              <a:rPr lang="en-GB" sz="1600" i="1">
                <a:solidFill>
                  <a:srgbClr val="121212"/>
                </a:solidFill>
                <a:latin typeface="Arial"/>
                <a:ea typeface="Arial"/>
                <a:cs typeface="Arial"/>
                <a:sym typeface="Arial"/>
              </a:rPr>
              <a:t>Quelle: </a:t>
            </a:r>
            <a:r>
              <a:rPr lang="en-GB" sz="1800" i="1" u="sng">
                <a:solidFill>
                  <a:srgbClr val="0000FF"/>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https://unevoc.unesco.org/home/ICT+in+TVET</a:t>
            </a:r>
            <a:endParaRPr sz="1800" i="1">
              <a:solidFill>
                <a:schemeClr val="dk1"/>
              </a:solidFill>
              <a:latin typeface="Calibri"/>
              <a:ea typeface="Calibri"/>
              <a:cs typeface="Calibri"/>
              <a:sym typeface="Calibri"/>
            </a:endParaRPr>
          </a:p>
          <a:p>
            <a:pPr marL="0" marR="0" lvl="0" indent="0" algn="l" rtl="0">
              <a:lnSpc>
                <a:spcPct val="227437"/>
              </a:lnSpc>
              <a:spcBef>
                <a:spcPts val="0"/>
              </a:spcBef>
              <a:spcAft>
                <a:spcPts val="0"/>
              </a:spcAft>
              <a:buNone/>
            </a:pPr>
            <a:r>
              <a:rPr lang="en-GB" sz="1600" i="1">
                <a:solidFill>
                  <a:srgbClr val="121212"/>
                </a:solidFill>
                <a:latin typeface="Arial"/>
                <a:ea typeface="Arial"/>
                <a:cs typeface="Arial"/>
                <a:sym typeface="Arial"/>
              </a:rPr>
              <a:t>  </a:t>
            </a:r>
            <a:endParaRPr/>
          </a:p>
        </p:txBody>
      </p:sp>
      <p:pic>
        <p:nvPicPr>
          <p:cNvPr id="160" name="Google Shape;160;p5"/>
          <p:cNvPicPr preferRelativeResize="0"/>
          <p:nvPr/>
        </p:nvPicPr>
        <p:blipFill rotWithShape="1">
          <a:blip r:embed="rId4">
            <a:alphaModFix/>
          </a:blip>
          <a:srcRect b="6091"/>
          <a:stretch/>
        </p:blipFill>
        <p:spPr>
          <a:xfrm>
            <a:off x="1311424" y="3565752"/>
            <a:ext cx="14173007" cy="2726088"/>
          </a:xfrm>
          <a:prstGeom prst="rect">
            <a:avLst/>
          </a:prstGeom>
          <a:noFill/>
          <a:ln>
            <a:noFill/>
          </a:ln>
        </p:spPr>
      </p:pic>
      <p:sp>
        <p:nvSpPr>
          <p:cNvPr id="161" name="Google Shape;161;p5"/>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3" name="Google Shape;163;p5"/>
          <p:cNvSpPr txBox="1"/>
          <p:nvPr/>
        </p:nvSpPr>
        <p:spPr>
          <a:xfrm>
            <a:off x="5150666" y="9207911"/>
            <a:ext cx="10227062" cy="759119"/>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GB" sz="1400">
                <a:solidFill>
                  <a:srgbClr val="121212"/>
                </a:solidFill>
                <a:latin typeface="Arial"/>
                <a:ea typeface="Arial"/>
                <a:cs typeface="Arial"/>
                <a:sym typeface="Arial"/>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a:p>
        </p:txBody>
      </p:sp>
      <p:pic>
        <p:nvPicPr>
          <p:cNvPr id="164" name="Google Shape;164;p5"/>
          <p:cNvPicPr preferRelativeResize="0"/>
          <p:nvPr/>
        </p:nvPicPr>
        <p:blipFill rotWithShape="1">
          <a:blip r:embed="rId6">
            <a:alphaModFix/>
          </a:blip>
          <a:srcRect/>
          <a:stretch/>
        </p:blipFill>
        <p:spPr>
          <a:xfrm>
            <a:off x="15697200" y="9183021"/>
            <a:ext cx="1727565" cy="628205"/>
          </a:xfrm>
          <a:prstGeom prst="rect">
            <a:avLst/>
          </a:prstGeom>
          <a:noFill/>
          <a:ln>
            <a:noFill/>
          </a:ln>
        </p:spPr>
      </p:pic>
      <p:pic>
        <p:nvPicPr>
          <p:cNvPr id="2" name="Picture 1" descr="Blue text on a white background&#10;&#10;Description automatically generated">
            <a:extLst>
              <a:ext uri="{FF2B5EF4-FFF2-40B4-BE49-F238E27FC236}">
                <a16:creationId xmlns:a16="http://schemas.microsoft.com/office/drawing/2014/main" id="{02FB3F69-9713-02E3-8C7D-CBA3E3B3FA61}"/>
              </a:ext>
            </a:extLst>
          </p:cNvPr>
          <p:cNvPicPr>
            <a:picLocks noChangeAspect="1"/>
          </p:cNvPicPr>
          <p:nvPr/>
        </p:nvPicPr>
        <p:blipFill>
          <a:blip r:embed="rId7"/>
          <a:stretch>
            <a:fillRect/>
          </a:stretch>
        </p:blipFill>
        <p:spPr>
          <a:xfrm>
            <a:off x="2890312" y="9377969"/>
            <a:ext cx="2160232" cy="453206"/>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168"/>
        <p:cNvGrpSpPr/>
        <p:nvPr/>
      </p:nvGrpSpPr>
      <p:grpSpPr>
        <a:xfrm>
          <a:off x="0" y="0"/>
          <a:ext cx="0" cy="0"/>
          <a:chOff x="0" y="0"/>
          <a:chExt cx="0" cy="0"/>
        </a:xfrm>
      </p:grpSpPr>
      <p:sp>
        <p:nvSpPr>
          <p:cNvPr id="169" name="Google Shape;169;p6"/>
          <p:cNvSpPr/>
          <p:nvPr/>
        </p:nvSpPr>
        <p:spPr>
          <a:xfrm>
            <a:off x="17044742" y="-150232"/>
            <a:ext cx="1246758" cy="8963824"/>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0" name="Google Shape;170;p6"/>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1" name="Google Shape;171;p6"/>
          <p:cNvSpPr txBox="1"/>
          <p:nvPr/>
        </p:nvSpPr>
        <p:spPr>
          <a:xfrm>
            <a:off x="793856" y="776393"/>
            <a:ext cx="15208144" cy="1611531"/>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None/>
            </a:pPr>
            <a:r>
              <a:rPr lang="en-GB" sz="4400" b="1" dirty="0" err="1">
                <a:solidFill>
                  <a:srgbClr val="033C5B"/>
                </a:solidFill>
                <a:latin typeface="Arial"/>
                <a:ea typeface="Arial"/>
                <a:cs typeface="Arial"/>
                <a:sym typeface="Arial"/>
              </a:rPr>
              <a:t>Einführung</a:t>
            </a:r>
            <a:r>
              <a:rPr lang="en-GB" sz="4400" b="1" dirty="0">
                <a:solidFill>
                  <a:srgbClr val="033C5B"/>
                </a:solidFill>
                <a:latin typeface="Arial"/>
                <a:ea typeface="Arial"/>
                <a:cs typeface="Arial"/>
                <a:sym typeface="Arial"/>
              </a:rPr>
              <a:t> </a:t>
            </a:r>
            <a:endParaRPr sz="4400" b="1" dirty="0"/>
          </a:p>
          <a:p>
            <a:pPr marL="0" marR="0" lvl="0" indent="0" algn="l" rtl="0">
              <a:lnSpc>
                <a:spcPct val="128316"/>
              </a:lnSpc>
              <a:spcBef>
                <a:spcPts val="0"/>
              </a:spcBef>
              <a:spcAft>
                <a:spcPts val="0"/>
              </a:spcAft>
              <a:buNone/>
            </a:pPr>
            <a:r>
              <a:rPr lang="en-GB" sz="4400" b="1" dirty="0">
                <a:solidFill>
                  <a:srgbClr val="033C5B"/>
                </a:solidFill>
                <a:latin typeface="Arial"/>
                <a:ea typeface="Arial"/>
                <a:cs typeface="Arial"/>
                <a:sym typeface="Arial"/>
              </a:rPr>
              <a:t>Die Rolle der (</a:t>
            </a:r>
            <a:r>
              <a:rPr lang="en-GB" sz="4400" b="1" dirty="0" err="1">
                <a:solidFill>
                  <a:srgbClr val="033C5B"/>
                </a:solidFill>
                <a:latin typeface="Arial"/>
                <a:ea typeface="Arial"/>
                <a:cs typeface="Arial"/>
                <a:sym typeface="Arial"/>
              </a:rPr>
              <a:t>neuen</a:t>
            </a:r>
            <a:r>
              <a:rPr lang="en-GB" sz="4400" b="1" dirty="0">
                <a:solidFill>
                  <a:srgbClr val="033C5B"/>
                </a:solidFill>
                <a:latin typeface="Arial"/>
                <a:ea typeface="Arial"/>
                <a:cs typeface="Arial"/>
                <a:sym typeface="Arial"/>
              </a:rPr>
              <a:t>) Technologie in der </a:t>
            </a:r>
            <a:r>
              <a:rPr lang="en-GB" sz="4400" b="1" dirty="0" err="1">
                <a:solidFill>
                  <a:srgbClr val="033C5B"/>
                </a:solidFill>
                <a:latin typeface="Arial"/>
                <a:ea typeface="Arial"/>
                <a:cs typeface="Arial"/>
                <a:sym typeface="Arial"/>
              </a:rPr>
              <a:t>Berufsbildung</a:t>
            </a:r>
            <a:endParaRPr sz="4400" b="1" dirty="0">
              <a:solidFill>
                <a:srgbClr val="033C5B"/>
              </a:solidFill>
              <a:latin typeface="Arial"/>
              <a:ea typeface="Arial"/>
              <a:cs typeface="Arial"/>
              <a:sym typeface="Arial"/>
            </a:endParaRPr>
          </a:p>
        </p:txBody>
      </p:sp>
      <p:sp>
        <p:nvSpPr>
          <p:cNvPr id="172" name="Google Shape;172;p6"/>
          <p:cNvSpPr/>
          <p:nvPr/>
        </p:nvSpPr>
        <p:spPr>
          <a:xfrm>
            <a:off x="16826047" y="607663"/>
            <a:ext cx="842075" cy="842075"/>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3" name="Google Shape;173;p6"/>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4" name="Google Shape;174;p6"/>
          <p:cNvSpPr txBox="1"/>
          <p:nvPr/>
        </p:nvSpPr>
        <p:spPr>
          <a:xfrm>
            <a:off x="1360130" y="8385301"/>
            <a:ext cx="15465917" cy="869405"/>
          </a:xfrm>
          <a:prstGeom prst="rect">
            <a:avLst/>
          </a:prstGeom>
          <a:noFill/>
          <a:ln>
            <a:noFill/>
          </a:ln>
        </p:spPr>
        <p:txBody>
          <a:bodyPr spcFirstLastPara="1" wrap="square" lIns="0" tIns="0" rIns="0" bIns="0" anchor="t" anchorCtr="0">
            <a:spAutoFit/>
          </a:bodyPr>
          <a:lstStyle/>
          <a:p>
            <a:pPr marL="0" marR="0" lvl="0" indent="0" algn="l" rtl="0">
              <a:lnSpc>
                <a:spcPct val="202166"/>
              </a:lnSpc>
              <a:spcBef>
                <a:spcPts val="0"/>
              </a:spcBef>
              <a:spcAft>
                <a:spcPts val="0"/>
              </a:spcAft>
              <a:buNone/>
            </a:pPr>
            <a:r>
              <a:rPr lang="en-GB" sz="1600" i="1">
                <a:solidFill>
                  <a:srgbClr val="121212"/>
                </a:solidFill>
                <a:latin typeface="Arial"/>
                <a:ea typeface="Arial"/>
                <a:cs typeface="Arial"/>
                <a:sym typeface="Arial"/>
              </a:rPr>
              <a:t>Quelle: </a:t>
            </a:r>
            <a:r>
              <a:rPr lang="en-GB" sz="1800" i="1" u="sng">
                <a:solidFill>
                  <a:srgbClr val="0000FF"/>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https://unevoc.unesco.org/home/ICT+in+TVET</a:t>
            </a:r>
            <a:endParaRPr sz="1800" i="1">
              <a:solidFill>
                <a:schemeClr val="dk1"/>
              </a:solidFill>
              <a:latin typeface="Calibri"/>
              <a:ea typeface="Calibri"/>
              <a:cs typeface="Calibri"/>
              <a:sym typeface="Calibri"/>
            </a:endParaRPr>
          </a:p>
          <a:p>
            <a:pPr marL="0" marR="0" lvl="0" indent="0" algn="l" rtl="0">
              <a:lnSpc>
                <a:spcPct val="227437"/>
              </a:lnSpc>
              <a:spcBef>
                <a:spcPts val="0"/>
              </a:spcBef>
              <a:spcAft>
                <a:spcPts val="0"/>
              </a:spcAft>
              <a:buNone/>
            </a:pPr>
            <a:r>
              <a:rPr lang="en-GB" sz="1600" i="1">
                <a:solidFill>
                  <a:srgbClr val="121212"/>
                </a:solidFill>
                <a:latin typeface="Arial"/>
                <a:ea typeface="Arial"/>
                <a:cs typeface="Arial"/>
                <a:sym typeface="Arial"/>
              </a:rPr>
              <a:t>  </a:t>
            </a:r>
            <a:endParaRPr/>
          </a:p>
        </p:txBody>
      </p:sp>
      <p:grpSp>
        <p:nvGrpSpPr>
          <p:cNvPr id="175" name="Google Shape;175;p6"/>
          <p:cNvGrpSpPr/>
          <p:nvPr/>
        </p:nvGrpSpPr>
        <p:grpSpPr>
          <a:xfrm>
            <a:off x="781346" y="2724032"/>
            <a:ext cx="15465916" cy="4639667"/>
            <a:chOff x="0" y="0"/>
            <a:chExt cx="15465916" cy="4639667"/>
          </a:xfrm>
        </p:grpSpPr>
        <p:sp>
          <p:nvSpPr>
            <p:cNvPr id="176" name="Google Shape;176;p6"/>
            <p:cNvSpPr/>
            <p:nvPr/>
          </p:nvSpPr>
          <p:spPr>
            <a:xfrm>
              <a:off x="0" y="0"/>
              <a:ext cx="12372733" cy="1020726"/>
            </a:xfrm>
            <a:prstGeom prst="roundRect">
              <a:avLst>
                <a:gd name="adj" fmla="val 10000"/>
              </a:avLst>
            </a:prstGeom>
            <a:solidFill>
              <a:srgbClr val="F7954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6"/>
            <p:cNvSpPr txBox="1"/>
            <p:nvPr/>
          </p:nvSpPr>
          <p:spPr>
            <a:xfrm>
              <a:off x="29896" y="29896"/>
              <a:ext cx="11185038" cy="960934"/>
            </a:xfrm>
            <a:prstGeom prst="rect">
              <a:avLst/>
            </a:prstGeom>
            <a:noFill/>
            <a:ln>
              <a:noFill/>
            </a:ln>
          </p:spPr>
          <p:txBody>
            <a:bodyPr spcFirstLastPara="1" wrap="square" lIns="95250" tIns="95250" rIns="95250" bIns="95250" anchor="ctr" anchorCtr="0">
              <a:noAutofit/>
            </a:bodyPr>
            <a:lstStyle/>
            <a:p>
              <a:pPr marL="0" marR="0" lvl="0" indent="0" algn="l" rtl="0">
                <a:lnSpc>
                  <a:spcPct val="90000"/>
                </a:lnSpc>
                <a:spcBef>
                  <a:spcPts val="0"/>
                </a:spcBef>
                <a:spcAft>
                  <a:spcPts val="0"/>
                </a:spcAft>
                <a:buClr>
                  <a:schemeClr val="lt1"/>
                </a:buClr>
                <a:buSzPts val="2500"/>
                <a:buFont typeface="Calibri"/>
                <a:buNone/>
              </a:pPr>
              <a:r>
                <a:rPr lang="en-GB" sz="2500">
                  <a:solidFill>
                    <a:schemeClr val="lt1"/>
                  </a:solidFill>
                  <a:latin typeface="Calibri"/>
                  <a:ea typeface="Calibri"/>
                  <a:cs typeface="Calibri"/>
                  <a:sym typeface="Calibri"/>
                </a:rPr>
                <a:t>Der Hauptvorteil der IKT liegt in ihrem Potenzial, Bildung und Ausbildung weltweit zu vernetzen und zugänglich zu machen, was zu einer weltweiten Nachfrage nach aktuellen technologischen Fähigkeiten führt.</a:t>
              </a:r>
              <a:endParaRPr sz="2500">
                <a:solidFill>
                  <a:schemeClr val="lt1"/>
                </a:solidFill>
                <a:latin typeface="Calibri"/>
                <a:ea typeface="Calibri"/>
                <a:cs typeface="Calibri"/>
                <a:sym typeface="Calibri"/>
              </a:endParaRPr>
            </a:p>
          </p:txBody>
        </p:sp>
        <p:sp>
          <p:nvSpPr>
            <p:cNvPr id="178" name="Google Shape;178;p6"/>
            <p:cNvSpPr/>
            <p:nvPr/>
          </p:nvSpPr>
          <p:spPr>
            <a:xfrm>
              <a:off x="1036216" y="1206313"/>
              <a:ext cx="12372733" cy="1020726"/>
            </a:xfrm>
            <a:prstGeom prst="roundRect">
              <a:avLst>
                <a:gd name="adj" fmla="val 10000"/>
              </a:avLst>
            </a:prstGeom>
            <a:solidFill>
              <a:srgbClr val="F7954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6"/>
            <p:cNvSpPr txBox="1"/>
            <p:nvPr/>
          </p:nvSpPr>
          <p:spPr>
            <a:xfrm>
              <a:off x="1066112" y="1236209"/>
              <a:ext cx="10613252" cy="960934"/>
            </a:xfrm>
            <a:prstGeom prst="rect">
              <a:avLst/>
            </a:prstGeom>
            <a:noFill/>
            <a:ln>
              <a:noFill/>
            </a:ln>
          </p:spPr>
          <p:txBody>
            <a:bodyPr spcFirstLastPara="1" wrap="square" lIns="95250" tIns="95250" rIns="95250" bIns="95250" anchor="ctr" anchorCtr="0">
              <a:noAutofit/>
            </a:bodyPr>
            <a:lstStyle/>
            <a:p>
              <a:pPr marL="0" marR="0" lvl="0" indent="0" algn="l" rtl="0">
                <a:lnSpc>
                  <a:spcPct val="90000"/>
                </a:lnSpc>
                <a:spcBef>
                  <a:spcPts val="0"/>
                </a:spcBef>
                <a:spcAft>
                  <a:spcPts val="0"/>
                </a:spcAft>
                <a:buClr>
                  <a:schemeClr val="lt1"/>
                </a:buClr>
                <a:buSzPts val="2500"/>
                <a:buFont typeface="Calibri"/>
                <a:buNone/>
              </a:pPr>
              <a:r>
                <a:rPr lang="en-GB" sz="2500">
                  <a:solidFill>
                    <a:schemeClr val="lt1"/>
                  </a:solidFill>
                  <a:latin typeface="Calibri"/>
                  <a:ea typeface="Calibri"/>
                  <a:cs typeface="Calibri"/>
                  <a:sym typeface="Calibri"/>
                </a:rPr>
                <a:t>Damit diese Berufsbildungssysteme in einer sich rasch verändernden Welt offen und anpassungsfähig bleiben, ist die Förderung einer Kultur der Zusammenarbeit unerlässlich.</a:t>
              </a:r>
              <a:endParaRPr sz="2500">
                <a:solidFill>
                  <a:schemeClr val="lt1"/>
                </a:solidFill>
                <a:latin typeface="Calibri"/>
                <a:ea typeface="Calibri"/>
                <a:cs typeface="Calibri"/>
                <a:sym typeface="Calibri"/>
              </a:endParaRPr>
            </a:p>
          </p:txBody>
        </p:sp>
        <p:sp>
          <p:nvSpPr>
            <p:cNvPr id="180" name="Google Shape;180;p6"/>
            <p:cNvSpPr/>
            <p:nvPr/>
          </p:nvSpPr>
          <p:spPr>
            <a:xfrm>
              <a:off x="2056966" y="2412627"/>
              <a:ext cx="12372733" cy="1020726"/>
            </a:xfrm>
            <a:prstGeom prst="roundRect">
              <a:avLst>
                <a:gd name="adj" fmla="val 10000"/>
              </a:avLst>
            </a:prstGeom>
            <a:solidFill>
              <a:srgbClr val="F7954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6"/>
            <p:cNvSpPr txBox="1"/>
            <p:nvPr/>
          </p:nvSpPr>
          <p:spPr>
            <a:xfrm>
              <a:off x="2086862" y="2442523"/>
              <a:ext cx="10628718" cy="960934"/>
            </a:xfrm>
            <a:prstGeom prst="rect">
              <a:avLst/>
            </a:prstGeom>
            <a:noFill/>
            <a:ln>
              <a:noFill/>
            </a:ln>
          </p:spPr>
          <p:txBody>
            <a:bodyPr spcFirstLastPara="1" wrap="square" lIns="95250" tIns="95250" rIns="95250" bIns="95250" anchor="ctr" anchorCtr="0">
              <a:noAutofit/>
            </a:bodyPr>
            <a:lstStyle/>
            <a:p>
              <a:pPr marL="0" marR="0" lvl="0" indent="0" algn="l" rtl="0">
                <a:lnSpc>
                  <a:spcPct val="90000"/>
                </a:lnSpc>
                <a:spcBef>
                  <a:spcPts val="0"/>
                </a:spcBef>
                <a:spcAft>
                  <a:spcPts val="0"/>
                </a:spcAft>
                <a:buClr>
                  <a:schemeClr val="lt1"/>
                </a:buClr>
                <a:buSzPts val="2500"/>
                <a:buFont typeface="Calibri"/>
                <a:buNone/>
              </a:pPr>
              <a:r>
                <a:rPr lang="en-GB" sz="2500">
                  <a:solidFill>
                    <a:schemeClr val="lt1"/>
                  </a:solidFill>
                  <a:latin typeface="Calibri"/>
                  <a:ea typeface="Calibri"/>
                  <a:cs typeface="Calibri"/>
                  <a:sym typeface="Calibri"/>
                </a:rPr>
                <a:t>Die Vernetzung, sowohl online als auch offline, ist in der heutigen schnelllebigen Welt des Wandels eine wichtige Ressource für Berufsschüler und die breite Öffentlichkeit.</a:t>
              </a:r>
              <a:endParaRPr sz="2500">
                <a:solidFill>
                  <a:schemeClr val="lt1"/>
                </a:solidFill>
                <a:latin typeface="Calibri"/>
                <a:ea typeface="Calibri"/>
                <a:cs typeface="Calibri"/>
                <a:sym typeface="Calibri"/>
              </a:endParaRPr>
            </a:p>
          </p:txBody>
        </p:sp>
        <p:sp>
          <p:nvSpPr>
            <p:cNvPr id="182" name="Google Shape;182;p6"/>
            <p:cNvSpPr/>
            <p:nvPr/>
          </p:nvSpPr>
          <p:spPr>
            <a:xfrm>
              <a:off x="3093183" y="3618941"/>
              <a:ext cx="12372733" cy="1020726"/>
            </a:xfrm>
            <a:prstGeom prst="roundRect">
              <a:avLst>
                <a:gd name="adj" fmla="val 10000"/>
              </a:avLst>
            </a:prstGeom>
            <a:solidFill>
              <a:srgbClr val="F7954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6"/>
            <p:cNvSpPr txBox="1"/>
            <p:nvPr/>
          </p:nvSpPr>
          <p:spPr>
            <a:xfrm>
              <a:off x="3123079" y="3648837"/>
              <a:ext cx="10613252" cy="960934"/>
            </a:xfrm>
            <a:prstGeom prst="rect">
              <a:avLst/>
            </a:prstGeom>
            <a:noFill/>
            <a:ln>
              <a:noFill/>
            </a:ln>
          </p:spPr>
          <p:txBody>
            <a:bodyPr spcFirstLastPara="1" wrap="square" lIns="95250" tIns="95250" rIns="95250" bIns="95250" anchor="ctr" anchorCtr="0">
              <a:noAutofit/>
            </a:bodyPr>
            <a:lstStyle/>
            <a:p>
              <a:pPr marL="0" marR="0" lvl="0" indent="0" algn="l" rtl="0">
                <a:lnSpc>
                  <a:spcPct val="90000"/>
                </a:lnSpc>
                <a:spcBef>
                  <a:spcPts val="0"/>
                </a:spcBef>
                <a:spcAft>
                  <a:spcPts val="0"/>
                </a:spcAft>
                <a:buClr>
                  <a:schemeClr val="lt1"/>
                </a:buClr>
                <a:buSzPts val="2500"/>
                <a:buFont typeface="Calibri"/>
                <a:buNone/>
              </a:pPr>
              <a:r>
                <a:rPr lang="en-GB" sz="2500">
                  <a:solidFill>
                    <a:schemeClr val="lt1"/>
                  </a:solidFill>
                  <a:latin typeface="Calibri"/>
                  <a:ea typeface="Calibri"/>
                  <a:cs typeface="Calibri"/>
                  <a:sym typeface="Calibri"/>
                </a:rPr>
                <a:t>Offene Bildungsressourcen (OER) können den Zugang zu nützlichen Materialien in der beruflichen Bildung erheblich verbessern.</a:t>
              </a:r>
              <a:endParaRPr sz="2500">
                <a:solidFill>
                  <a:schemeClr val="lt1"/>
                </a:solidFill>
                <a:latin typeface="Calibri"/>
                <a:ea typeface="Calibri"/>
                <a:cs typeface="Calibri"/>
                <a:sym typeface="Calibri"/>
              </a:endParaRPr>
            </a:p>
          </p:txBody>
        </p:sp>
        <p:sp>
          <p:nvSpPr>
            <p:cNvPr id="184" name="Google Shape;184;p6"/>
            <p:cNvSpPr/>
            <p:nvPr/>
          </p:nvSpPr>
          <p:spPr>
            <a:xfrm>
              <a:off x="11709261" y="781784"/>
              <a:ext cx="663472" cy="663472"/>
            </a:xfrm>
            <a:prstGeom prst="downArrow">
              <a:avLst>
                <a:gd name="adj1" fmla="val 55000"/>
                <a:gd name="adj2" fmla="val 45000"/>
              </a:avLst>
            </a:prstGeom>
            <a:solidFill>
              <a:srgbClr val="FBDCCE">
                <a:alpha val="89803"/>
              </a:srgbClr>
            </a:solidFill>
            <a:ln w="25400" cap="flat" cmpd="sng">
              <a:solidFill>
                <a:srgbClr val="FBDCCE">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6"/>
            <p:cNvSpPr txBox="1"/>
            <p:nvPr/>
          </p:nvSpPr>
          <p:spPr>
            <a:xfrm>
              <a:off x="11858542" y="781784"/>
              <a:ext cx="364910" cy="499263"/>
            </a:xfrm>
            <a:prstGeom prst="rect">
              <a:avLst/>
            </a:prstGeom>
            <a:noFill/>
            <a:ln>
              <a:noFill/>
            </a:ln>
          </p:spPr>
          <p:txBody>
            <a:bodyPr spcFirstLastPara="1" wrap="square" lIns="38100" tIns="38100" rIns="38100" bIns="38100" anchor="ctr" anchorCtr="0">
              <a:noAutofit/>
            </a:bodyPr>
            <a:lstStyle/>
            <a:p>
              <a:pPr marL="0" marR="0" lvl="0" indent="0" algn="ctr" rtl="0">
                <a:lnSpc>
                  <a:spcPct val="90000"/>
                </a:lnSpc>
                <a:spcBef>
                  <a:spcPts val="0"/>
                </a:spcBef>
                <a:spcAft>
                  <a:spcPts val="0"/>
                </a:spcAft>
                <a:buClr>
                  <a:schemeClr val="dk1"/>
                </a:buClr>
                <a:buSzPts val="3000"/>
                <a:buFont typeface="Calibri"/>
                <a:buNone/>
              </a:pPr>
              <a:endParaRPr sz="3000">
                <a:solidFill>
                  <a:schemeClr val="dk1"/>
                </a:solidFill>
                <a:latin typeface="Calibri"/>
                <a:ea typeface="Calibri"/>
                <a:cs typeface="Calibri"/>
                <a:sym typeface="Calibri"/>
              </a:endParaRPr>
            </a:p>
          </p:txBody>
        </p:sp>
        <p:sp>
          <p:nvSpPr>
            <p:cNvPr id="186" name="Google Shape;186;p6"/>
            <p:cNvSpPr/>
            <p:nvPr/>
          </p:nvSpPr>
          <p:spPr>
            <a:xfrm>
              <a:off x="12745477" y="1988097"/>
              <a:ext cx="663472" cy="663472"/>
            </a:xfrm>
            <a:prstGeom prst="downArrow">
              <a:avLst>
                <a:gd name="adj1" fmla="val 55000"/>
                <a:gd name="adj2" fmla="val 45000"/>
              </a:avLst>
            </a:prstGeom>
            <a:solidFill>
              <a:srgbClr val="FBDCCE">
                <a:alpha val="89803"/>
              </a:srgbClr>
            </a:solidFill>
            <a:ln w="25400" cap="flat" cmpd="sng">
              <a:solidFill>
                <a:srgbClr val="FBDCCE">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6"/>
            <p:cNvSpPr txBox="1"/>
            <p:nvPr/>
          </p:nvSpPr>
          <p:spPr>
            <a:xfrm>
              <a:off x="12894758" y="1988097"/>
              <a:ext cx="364910" cy="499263"/>
            </a:xfrm>
            <a:prstGeom prst="rect">
              <a:avLst/>
            </a:prstGeom>
            <a:noFill/>
            <a:ln>
              <a:noFill/>
            </a:ln>
          </p:spPr>
          <p:txBody>
            <a:bodyPr spcFirstLastPara="1" wrap="square" lIns="38100" tIns="38100" rIns="38100" bIns="38100" anchor="ctr" anchorCtr="0">
              <a:noAutofit/>
            </a:bodyPr>
            <a:lstStyle/>
            <a:p>
              <a:pPr marL="0" marR="0" lvl="0" indent="0" algn="ctr" rtl="0">
                <a:lnSpc>
                  <a:spcPct val="90000"/>
                </a:lnSpc>
                <a:spcBef>
                  <a:spcPts val="0"/>
                </a:spcBef>
                <a:spcAft>
                  <a:spcPts val="0"/>
                </a:spcAft>
                <a:buClr>
                  <a:schemeClr val="dk1"/>
                </a:buClr>
                <a:buSzPts val="3000"/>
                <a:buFont typeface="Calibri"/>
                <a:buNone/>
              </a:pPr>
              <a:endParaRPr sz="3000">
                <a:solidFill>
                  <a:schemeClr val="dk1"/>
                </a:solidFill>
                <a:latin typeface="Calibri"/>
                <a:ea typeface="Calibri"/>
                <a:cs typeface="Calibri"/>
                <a:sym typeface="Calibri"/>
              </a:endParaRPr>
            </a:p>
          </p:txBody>
        </p:sp>
        <p:sp>
          <p:nvSpPr>
            <p:cNvPr id="188" name="Google Shape;188;p6"/>
            <p:cNvSpPr/>
            <p:nvPr/>
          </p:nvSpPr>
          <p:spPr>
            <a:xfrm>
              <a:off x="13766228" y="3194411"/>
              <a:ext cx="663472" cy="663472"/>
            </a:xfrm>
            <a:prstGeom prst="downArrow">
              <a:avLst>
                <a:gd name="adj1" fmla="val 55000"/>
                <a:gd name="adj2" fmla="val 45000"/>
              </a:avLst>
            </a:prstGeom>
            <a:solidFill>
              <a:srgbClr val="FBDCCE">
                <a:alpha val="89803"/>
              </a:srgbClr>
            </a:solidFill>
            <a:ln w="25400" cap="flat" cmpd="sng">
              <a:solidFill>
                <a:srgbClr val="FBDCCE">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6"/>
            <p:cNvSpPr txBox="1"/>
            <p:nvPr/>
          </p:nvSpPr>
          <p:spPr>
            <a:xfrm>
              <a:off x="13915509" y="3194411"/>
              <a:ext cx="364910" cy="499263"/>
            </a:xfrm>
            <a:prstGeom prst="rect">
              <a:avLst/>
            </a:prstGeom>
            <a:noFill/>
            <a:ln>
              <a:noFill/>
            </a:ln>
          </p:spPr>
          <p:txBody>
            <a:bodyPr spcFirstLastPara="1" wrap="square" lIns="38100" tIns="38100" rIns="38100" bIns="38100" anchor="ctr" anchorCtr="0">
              <a:noAutofit/>
            </a:bodyPr>
            <a:lstStyle/>
            <a:p>
              <a:pPr marL="0" marR="0" lvl="0" indent="0" algn="ctr" rtl="0">
                <a:lnSpc>
                  <a:spcPct val="90000"/>
                </a:lnSpc>
                <a:spcBef>
                  <a:spcPts val="0"/>
                </a:spcBef>
                <a:spcAft>
                  <a:spcPts val="0"/>
                </a:spcAft>
                <a:buClr>
                  <a:schemeClr val="dk1"/>
                </a:buClr>
                <a:buSzPts val="3000"/>
                <a:buFont typeface="Calibri"/>
                <a:buNone/>
              </a:pPr>
              <a:endParaRPr sz="3000">
                <a:solidFill>
                  <a:schemeClr val="dk1"/>
                </a:solidFill>
                <a:latin typeface="Calibri"/>
                <a:ea typeface="Calibri"/>
                <a:cs typeface="Calibri"/>
                <a:sym typeface="Calibri"/>
              </a:endParaRPr>
            </a:p>
          </p:txBody>
        </p:sp>
      </p:grpSp>
      <p:sp>
        <p:nvSpPr>
          <p:cNvPr id="190" name="Google Shape;190;p6"/>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2" name="Google Shape;192;p6"/>
          <p:cNvSpPr txBox="1"/>
          <p:nvPr/>
        </p:nvSpPr>
        <p:spPr>
          <a:xfrm>
            <a:off x="5150666" y="9207911"/>
            <a:ext cx="10227062" cy="759119"/>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GB" sz="1400">
                <a:solidFill>
                  <a:srgbClr val="121212"/>
                </a:solidFill>
                <a:latin typeface="Arial"/>
                <a:ea typeface="Arial"/>
                <a:cs typeface="Arial"/>
                <a:sym typeface="Arial"/>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a:p>
        </p:txBody>
      </p:sp>
      <p:pic>
        <p:nvPicPr>
          <p:cNvPr id="193" name="Google Shape;193;p6"/>
          <p:cNvPicPr preferRelativeResize="0"/>
          <p:nvPr/>
        </p:nvPicPr>
        <p:blipFill rotWithShape="1">
          <a:blip r:embed="rId5">
            <a:alphaModFix/>
          </a:blip>
          <a:srcRect/>
          <a:stretch/>
        </p:blipFill>
        <p:spPr>
          <a:xfrm>
            <a:off x="15697200" y="9183021"/>
            <a:ext cx="1727565" cy="628205"/>
          </a:xfrm>
          <a:prstGeom prst="rect">
            <a:avLst/>
          </a:prstGeom>
          <a:noFill/>
          <a:ln>
            <a:noFill/>
          </a:ln>
        </p:spPr>
      </p:pic>
      <p:pic>
        <p:nvPicPr>
          <p:cNvPr id="2" name="Picture 1" descr="Blue text on a white background&#10;&#10;Description automatically generated">
            <a:extLst>
              <a:ext uri="{FF2B5EF4-FFF2-40B4-BE49-F238E27FC236}">
                <a16:creationId xmlns:a16="http://schemas.microsoft.com/office/drawing/2014/main" id="{EA54DAA8-0BAC-74C6-9BB0-A853948CEFBA}"/>
              </a:ext>
            </a:extLst>
          </p:cNvPr>
          <p:cNvPicPr>
            <a:picLocks noChangeAspect="1"/>
          </p:cNvPicPr>
          <p:nvPr/>
        </p:nvPicPr>
        <p:blipFill>
          <a:blip r:embed="rId6"/>
          <a:stretch>
            <a:fillRect/>
          </a:stretch>
        </p:blipFill>
        <p:spPr>
          <a:xfrm>
            <a:off x="2890312" y="9377969"/>
            <a:ext cx="2160232" cy="453206"/>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197"/>
        <p:cNvGrpSpPr/>
        <p:nvPr/>
      </p:nvGrpSpPr>
      <p:grpSpPr>
        <a:xfrm>
          <a:off x="0" y="0"/>
          <a:ext cx="0" cy="0"/>
          <a:chOff x="0" y="0"/>
          <a:chExt cx="0" cy="0"/>
        </a:xfrm>
      </p:grpSpPr>
      <p:sp>
        <p:nvSpPr>
          <p:cNvPr id="198" name="Google Shape;198;p7"/>
          <p:cNvSpPr/>
          <p:nvPr/>
        </p:nvSpPr>
        <p:spPr>
          <a:xfrm>
            <a:off x="17044742" y="-150232"/>
            <a:ext cx="1246758" cy="8963824"/>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9" name="Google Shape;199;p7"/>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0" name="Google Shape;200;p7"/>
          <p:cNvSpPr txBox="1"/>
          <p:nvPr/>
        </p:nvSpPr>
        <p:spPr>
          <a:xfrm>
            <a:off x="793856" y="776393"/>
            <a:ext cx="15208144" cy="1611531"/>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None/>
            </a:pPr>
            <a:r>
              <a:rPr lang="en-GB" sz="4400" b="1" dirty="0" err="1">
                <a:solidFill>
                  <a:srgbClr val="033C5B"/>
                </a:solidFill>
                <a:latin typeface="Arial"/>
                <a:ea typeface="Arial"/>
                <a:cs typeface="Arial"/>
                <a:sym typeface="Arial"/>
              </a:rPr>
              <a:t>Einführung</a:t>
            </a:r>
            <a:r>
              <a:rPr lang="en-GB" sz="4400" b="1" dirty="0">
                <a:solidFill>
                  <a:srgbClr val="033C5B"/>
                </a:solidFill>
                <a:latin typeface="Arial"/>
                <a:ea typeface="Arial"/>
                <a:cs typeface="Arial"/>
                <a:sym typeface="Arial"/>
              </a:rPr>
              <a:t> </a:t>
            </a:r>
            <a:endParaRPr sz="4400" b="1" dirty="0"/>
          </a:p>
          <a:p>
            <a:pPr marL="0" marR="0" lvl="0" indent="0" algn="l" rtl="0">
              <a:lnSpc>
                <a:spcPct val="128316"/>
              </a:lnSpc>
              <a:spcBef>
                <a:spcPts val="0"/>
              </a:spcBef>
              <a:spcAft>
                <a:spcPts val="0"/>
              </a:spcAft>
              <a:buNone/>
            </a:pPr>
            <a:r>
              <a:rPr lang="en-GB" sz="4400" b="1" dirty="0">
                <a:solidFill>
                  <a:srgbClr val="033C5B"/>
                </a:solidFill>
                <a:latin typeface="Arial"/>
                <a:ea typeface="Arial"/>
                <a:cs typeface="Arial"/>
                <a:sym typeface="Arial"/>
              </a:rPr>
              <a:t>Die Rolle der (</a:t>
            </a:r>
            <a:r>
              <a:rPr lang="en-GB" sz="4400" b="1" dirty="0" err="1">
                <a:solidFill>
                  <a:srgbClr val="033C5B"/>
                </a:solidFill>
                <a:latin typeface="Arial"/>
                <a:ea typeface="Arial"/>
                <a:cs typeface="Arial"/>
                <a:sym typeface="Arial"/>
              </a:rPr>
              <a:t>neuen</a:t>
            </a:r>
            <a:r>
              <a:rPr lang="en-GB" sz="4400" b="1" dirty="0">
                <a:solidFill>
                  <a:srgbClr val="033C5B"/>
                </a:solidFill>
                <a:latin typeface="Arial"/>
                <a:ea typeface="Arial"/>
                <a:cs typeface="Arial"/>
                <a:sym typeface="Arial"/>
              </a:rPr>
              <a:t>) Technologie in der </a:t>
            </a:r>
            <a:r>
              <a:rPr lang="en-GB" sz="4400" b="1" dirty="0" err="1">
                <a:solidFill>
                  <a:srgbClr val="033C5B"/>
                </a:solidFill>
                <a:latin typeface="Arial"/>
                <a:ea typeface="Arial"/>
                <a:cs typeface="Arial"/>
                <a:sym typeface="Arial"/>
              </a:rPr>
              <a:t>Berufsbildung</a:t>
            </a:r>
            <a:endParaRPr sz="4400" b="1" dirty="0">
              <a:solidFill>
                <a:srgbClr val="033C5B"/>
              </a:solidFill>
              <a:latin typeface="Arial"/>
              <a:ea typeface="Arial"/>
              <a:cs typeface="Arial"/>
              <a:sym typeface="Arial"/>
            </a:endParaRPr>
          </a:p>
        </p:txBody>
      </p:sp>
      <p:sp>
        <p:nvSpPr>
          <p:cNvPr id="201" name="Google Shape;201;p7"/>
          <p:cNvSpPr/>
          <p:nvPr/>
        </p:nvSpPr>
        <p:spPr>
          <a:xfrm>
            <a:off x="16826047" y="607663"/>
            <a:ext cx="842075" cy="842075"/>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2" name="Google Shape;202;p7"/>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203" name="Google Shape;203;p7"/>
          <p:cNvGrpSpPr/>
          <p:nvPr/>
        </p:nvGrpSpPr>
        <p:grpSpPr>
          <a:xfrm>
            <a:off x="781346" y="2726966"/>
            <a:ext cx="16439854" cy="6003405"/>
            <a:chOff x="0" y="2934"/>
            <a:chExt cx="16439854" cy="6003405"/>
          </a:xfrm>
        </p:grpSpPr>
        <p:cxnSp>
          <p:nvCxnSpPr>
            <p:cNvPr id="204" name="Google Shape;204;p7"/>
            <p:cNvCxnSpPr/>
            <p:nvPr/>
          </p:nvCxnSpPr>
          <p:spPr>
            <a:xfrm>
              <a:off x="0" y="2934"/>
              <a:ext cx="16439854" cy="0"/>
            </a:xfrm>
            <a:prstGeom prst="straightConnector1">
              <a:avLst/>
            </a:prstGeom>
            <a:solidFill>
              <a:srgbClr val="DF873F"/>
            </a:solidFill>
            <a:ln w="25400" cap="flat" cmpd="sng">
              <a:solidFill>
                <a:srgbClr val="DF873F"/>
              </a:solidFill>
              <a:prstDash val="solid"/>
              <a:round/>
              <a:headEnd type="none" w="sm" len="sm"/>
              <a:tailEnd type="none" w="sm" len="sm"/>
            </a:ln>
          </p:spPr>
        </p:cxnSp>
        <p:sp>
          <p:nvSpPr>
            <p:cNvPr id="205" name="Google Shape;205;p7"/>
            <p:cNvSpPr/>
            <p:nvPr/>
          </p:nvSpPr>
          <p:spPr>
            <a:xfrm>
              <a:off x="0" y="2934"/>
              <a:ext cx="3287970" cy="200113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7"/>
            <p:cNvSpPr txBox="1"/>
            <p:nvPr/>
          </p:nvSpPr>
          <p:spPr>
            <a:xfrm>
              <a:off x="0" y="2934"/>
              <a:ext cx="3287970" cy="2001135"/>
            </a:xfrm>
            <a:prstGeom prst="rect">
              <a:avLst/>
            </a:prstGeom>
            <a:noFill/>
            <a:ln>
              <a:noFill/>
            </a:ln>
          </p:spPr>
          <p:txBody>
            <a:bodyPr spcFirstLastPara="1" wrap="square" lIns="140950" tIns="140950" rIns="140950" bIns="140950" anchor="t" anchorCtr="0">
              <a:noAutofit/>
            </a:bodyPr>
            <a:lstStyle/>
            <a:p>
              <a:pPr marL="0" marR="0" lvl="0" indent="0" algn="l" rtl="0">
                <a:lnSpc>
                  <a:spcPct val="90000"/>
                </a:lnSpc>
                <a:spcBef>
                  <a:spcPts val="0"/>
                </a:spcBef>
                <a:spcAft>
                  <a:spcPts val="0"/>
                </a:spcAft>
                <a:buClr>
                  <a:schemeClr val="dk1"/>
                </a:buClr>
                <a:buSzPts val="3700"/>
                <a:buFont typeface="Calibri"/>
                <a:buNone/>
              </a:pPr>
              <a:r>
                <a:rPr lang="en-GB" sz="2800" b="1" dirty="0">
                  <a:solidFill>
                    <a:schemeClr val="dk1"/>
                  </a:solidFill>
                  <a:latin typeface="Calibri"/>
                  <a:ea typeface="Calibri"/>
                  <a:cs typeface="Calibri"/>
                  <a:sym typeface="Calibri"/>
                </a:rPr>
                <a:t>Technologie </a:t>
              </a:r>
              <a:r>
                <a:rPr lang="en-GB" sz="2800" b="1" dirty="0" err="1">
                  <a:solidFill>
                    <a:schemeClr val="dk1"/>
                  </a:solidFill>
                  <a:latin typeface="Calibri"/>
                  <a:ea typeface="Calibri"/>
                  <a:cs typeface="Calibri"/>
                  <a:sym typeface="Calibri"/>
                </a:rPr>
                <a:t>als</a:t>
              </a:r>
              <a:r>
                <a:rPr lang="en-GB" sz="2800" b="1" dirty="0">
                  <a:solidFill>
                    <a:schemeClr val="dk1"/>
                  </a:solidFill>
                  <a:latin typeface="Calibri"/>
                  <a:ea typeface="Calibri"/>
                  <a:cs typeface="Calibri"/>
                  <a:sym typeface="Calibri"/>
                </a:rPr>
                <a:t> </a:t>
              </a:r>
              <a:r>
                <a:rPr lang="en-GB" sz="2800" b="1" dirty="0" err="1">
                  <a:solidFill>
                    <a:schemeClr val="dk1"/>
                  </a:solidFill>
                  <a:latin typeface="Calibri"/>
                  <a:ea typeface="Calibri"/>
                  <a:cs typeface="Calibri"/>
                  <a:sym typeface="Calibri"/>
                </a:rPr>
                <a:t>Ermöglicher</a:t>
              </a:r>
              <a:r>
                <a:rPr lang="en-GB" sz="2800" b="1" dirty="0">
                  <a:solidFill>
                    <a:schemeClr val="dk1"/>
                  </a:solidFill>
                  <a:latin typeface="Calibri"/>
                  <a:ea typeface="Calibri"/>
                  <a:cs typeface="Calibri"/>
                  <a:sym typeface="Calibri"/>
                </a:rPr>
                <a:t> der Zusammenarbeit:</a:t>
              </a:r>
              <a:endParaRPr sz="2800" dirty="0">
                <a:solidFill>
                  <a:schemeClr val="dk1"/>
                </a:solidFill>
                <a:latin typeface="Calibri"/>
                <a:ea typeface="Calibri"/>
                <a:cs typeface="Calibri"/>
                <a:sym typeface="Calibri"/>
              </a:endParaRPr>
            </a:p>
          </p:txBody>
        </p:sp>
        <p:sp>
          <p:nvSpPr>
            <p:cNvPr id="207" name="Google Shape;207;p7"/>
            <p:cNvSpPr/>
            <p:nvPr/>
          </p:nvSpPr>
          <p:spPr>
            <a:xfrm>
              <a:off x="3534568" y="49444"/>
              <a:ext cx="12905285" cy="93021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7"/>
            <p:cNvSpPr txBox="1"/>
            <p:nvPr/>
          </p:nvSpPr>
          <p:spPr>
            <a:xfrm>
              <a:off x="3534568" y="49444"/>
              <a:ext cx="12905285" cy="930215"/>
            </a:xfrm>
            <a:prstGeom prst="rect">
              <a:avLst/>
            </a:prstGeom>
            <a:noFill/>
            <a:ln>
              <a:noFill/>
            </a:ln>
          </p:spPr>
          <p:txBody>
            <a:bodyPr spcFirstLastPara="1" wrap="square" lIns="99050" tIns="99050" rIns="99050" bIns="99050" anchor="t" anchorCtr="0">
              <a:noAutofit/>
            </a:bodyPr>
            <a:lstStyle/>
            <a:p>
              <a:pPr marL="0" marR="0" lvl="0" indent="0" algn="l" rtl="0">
                <a:lnSpc>
                  <a:spcPct val="90000"/>
                </a:lnSpc>
                <a:spcBef>
                  <a:spcPts val="0"/>
                </a:spcBef>
                <a:spcAft>
                  <a:spcPts val="0"/>
                </a:spcAft>
                <a:buClr>
                  <a:schemeClr val="dk1"/>
                </a:buClr>
                <a:buSzPts val="2600"/>
                <a:buFont typeface="Calibri"/>
                <a:buNone/>
              </a:pPr>
              <a:r>
                <a:rPr lang="en-GB" sz="2600">
                  <a:solidFill>
                    <a:schemeClr val="dk1"/>
                  </a:solidFill>
                  <a:latin typeface="Calibri"/>
                  <a:ea typeface="Calibri"/>
                  <a:cs typeface="Calibri"/>
                  <a:sym typeface="Calibri"/>
                </a:rPr>
                <a:t>Ermöglicht Teamarbeit und Projektmanagement in Echtzeit und spiegelt so die Zusammenarbeit an modernen Arbeitsplätzen wider.</a:t>
              </a:r>
              <a:endParaRPr sz="2600">
                <a:solidFill>
                  <a:schemeClr val="dk1"/>
                </a:solidFill>
                <a:latin typeface="Calibri"/>
                <a:ea typeface="Calibri"/>
                <a:cs typeface="Calibri"/>
                <a:sym typeface="Calibri"/>
              </a:endParaRPr>
            </a:p>
          </p:txBody>
        </p:sp>
        <p:cxnSp>
          <p:nvCxnSpPr>
            <p:cNvPr id="209" name="Google Shape;209;p7"/>
            <p:cNvCxnSpPr/>
            <p:nvPr/>
          </p:nvCxnSpPr>
          <p:spPr>
            <a:xfrm>
              <a:off x="3287970" y="979660"/>
              <a:ext cx="13151883" cy="0"/>
            </a:xfrm>
            <a:prstGeom prst="straightConnector1">
              <a:avLst/>
            </a:prstGeom>
            <a:solidFill>
              <a:srgbClr val="F79543"/>
            </a:solidFill>
            <a:ln w="25400" cap="flat" cmpd="sng">
              <a:solidFill>
                <a:srgbClr val="F79543"/>
              </a:solidFill>
              <a:prstDash val="solid"/>
              <a:round/>
              <a:headEnd type="none" w="sm" len="sm"/>
              <a:tailEnd type="none" w="sm" len="sm"/>
            </a:ln>
          </p:spPr>
        </p:cxnSp>
        <p:sp>
          <p:nvSpPr>
            <p:cNvPr id="210" name="Google Shape;210;p7"/>
            <p:cNvSpPr/>
            <p:nvPr/>
          </p:nvSpPr>
          <p:spPr>
            <a:xfrm>
              <a:off x="3534568" y="1026170"/>
              <a:ext cx="12905285" cy="93021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7"/>
            <p:cNvSpPr txBox="1"/>
            <p:nvPr/>
          </p:nvSpPr>
          <p:spPr>
            <a:xfrm>
              <a:off x="3534568" y="1026170"/>
              <a:ext cx="12905285" cy="930215"/>
            </a:xfrm>
            <a:prstGeom prst="rect">
              <a:avLst/>
            </a:prstGeom>
            <a:noFill/>
            <a:ln>
              <a:noFill/>
            </a:ln>
          </p:spPr>
          <p:txBody>
            <a:bodyPr spcFirstLastPara="1" wrap="square" lIns="99050" tIns="99050" rIns="99050" bIns="99050" anchor="t" anchorCtr="0">
              <a:noAutofit/>
            </a:bodyPr>
            <a:lstStyle/>
            <a:p>
              <a:pPr marL="0" marR="0" lvl="0" indent="0" algn="l" rtl="0">
                <a:lnSpc>
                  <a:spcPct val="90000"/>
                </a:lnSpc>
                <a:spcBef>
                  <a:spcPts val="0"/>
                </a:spcBef>
                <a:spcAft>
                  <a:spcPts val="0"/>
                </a:spcAft>
                <a:buClr>
                  <a:schemeClr val="dk1"/>
                </a:buClr>
                <a:buSzPts val="2600"/>
                <a:buFont typeface="Calibri"/>
                <a:buNone/>
              </a:pPr>
              <a:r>
                <a:rPr lang="en-GB" sz="2600">
                  <a:solidFill>
                    <a:schemeClr val="dk1"/>
                  </a:solidFill>
                  <a:latin typeface="Calibri"/>
                  <a:ea typeface="Calibri"/>
                  <a:cs typeface="Calibri"/>
                  <a:sym typeface="Calibri"/>
                </a:rPr>
                <a:t>Bietet virtuelle Räume, in denen Lernende kooperativ lernen und geografische Barrieren überwinden können.</a:t>
              </a:r>
              <a:endParaRPr sz="2600">
                <a:solidFill>
                  <a:schemeClr val="dk1"/>
                </a:solidFill>
                <a:latin typeface="Calibri"/>
                <a:ea typeface="Calibri"/>
                <a:cs typeface="Calibri"/>
                <a:sym typeface="Calibri"/>
              </a:endParaRPr>
            </a:p>
          </p:txBody>
        </p:sp>
        <p:cxnSp>
          <p:nvCxnSpPr>
            <p:cNvPr id="212" name="Google Shape;212;p7"/>
            <p:cNvCxnSpPr/>
            <p:nvPr/>
          </p:nvCxnSpPr>
          <p:spPr>
            <a:xfrm>
              <a:off x="3287970" y="1956386"/>
              <a:ext cx="13151883" cy="0"/>
            </a:xfrm>
            <a:prstGeom prst="straightConnector1">
              <a:avLst/>
            </a:prstGeom>
            <a:solidFill>
              <a:srgbClr val="F79543"/>
            </a:solidFill>
            <a:ln w="25400" cap="flat" cmpd="sng">
              <a:solidFill>
                <a:srgbClr val="F79543"/>
              </a:solidFill>
              <a:prstDash val="solid"/>
              <a:round/>
              <a:headEnd type="none" w="sm" len="sm"/>
              <a:tailEnd type="none" w="sm" len="sm"/>
            </a:ln>
          </p:spPr>
        </p:cxnSp>
        <p:cxnSp>
          <p:nvCxnSpPr>
            <p:cNvPr id="213" name="Google Shape;213;p7"/>
            <p:cNvCxnSpPr/>
            <p:nvPr/>
          </p:nvCxnSpPr>
          <p:spPr>
            <a:xfrm>
              <a:off x="0" y="2004069"/>
              <a:ext cx="16439854" cy="0"/>
            </a:xfrm>
            <a:prstGeom prst="straightConnector1">
              <a:avLst/>
            </a:prstGeom>
            <a:solidFill>
              <a:srgbClr val="EE9E6B"/>
            </a:solidFill>
            <a:ln w="25400" cap="flat" cmpd="sng">
              <a:solidFill>
                <a:srgbClr val="EE9E6B"/>
              </a:solidFill>
              <a:prstDash val="solid"/>
              <a:round/>
              <a:headEnd type="none" w="sm" len="sm"/>
              <a:tailEnd type="none" w="sm" len="sm"/>
            </a:ln>
          </p:spPr>
        </p:cxnSp>
        <p:sp>
          <p:nvSpPr>
            <p:cNvPr id="214" name="Google Shape;214;p7"/>
            <p:cNvSpPr/>
            <p:nvPr/>
          </p:nvSpPr>
          <p:spPr>
            <a:xfrm>
              <a:off x="0" y="2004069"/>
              <a:ext cx="3287970" cy="200113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7"/>
            <p:cNvSpPr txBox="1"/>
            <p:nvPr/>
          </p:nvSpPr>
          <p:spPr>
            <a:xfrm>
              <a:off x="0" y="2004069"/>
              <a:ext cx="3287970" cy="2001135"/>
            </a:xfrm>
            <a:prstGeom prst="rect">
              <a:avLst/>
            </a:prstGeom>
            <a:noFill/>
            <a:ln>
              <a:noFill/>
            </a:ln>
          </p:spPr>
          <p:txBody>
            <a:bodyPr spcFirstLastPara="1" wrap="square" lIns="140950" tIns="140950" rIns="140950" bIns="140950" anchor="t" anchorCtr="0">
              <a:noAutofit/>
            </a:bodyPr>
            <a:lstStyle/>
            <a:p>
              <a:pPr marL="0" marR="0" lvl="0" indent="0" algn="l" rtl="0">
                <a:lnSpc>
                  <a:spcPct val="90000"/>
                </a:lnSpc>
                <a:spcBef>
                  <a:spcPts val="0"/>
                </a:spcBef>
                <a:spcAft>
                  <a:spcPts val="0"/>
                </a:spcAft>
                <a:buClr>
                  <a:schemeClr val="dk1"/>
                </a:buClr>
                <a:buSzPts val="3700"/>
                <a:buFont typeface="Calibri"/>
                <a:buNone/>
              </a:pPr>
              <a:r>
                <a:rPr lang="en-GB" sz="2800" b="1" dirty="0" err="1">
                  <a:solidFill>
                    <a:schemeClr val="dk1"/>
                  </a:solidFill>
                  <a:latin typeface="Calibri"/>
                  <a:ea typeface="Calibri"/>
                  <a:cs typeface="Calibri"/>
                  <a:sym typeface="Calibri"/>
                </a:rPr>
                <a:t>Unterstützung</a:t>
              </a:r>
              <a:r>
                <a:rPr lang="en-GB" sz="2800" b="1" dirty="0">
                  <a:solidFill>
                    <a:schemeClr val="dk1"/>
                  </a:solidFill>
                  <a:latin typeface="Calibri"/>
                  <a:ea typeface="Calibri"/>
                  <a:cs typeface="Calibri"/>
                  <a:sym typeface="Calibri"/>
                </a:rPr>
                <a:t> des </a:t>
              </a:r>
              <a:r>
                <a:rPr lang="en-GB" sz="2800" b="1" dirty="0" err="1">
                  <a:solidFill>
                    <a:schemeClr val="dk1"/>
                  </a:solidFill>
                  <a:latin typeface="Calibri"/>
                  <a:ea typeface="Calibri"/>
                  <a:cs typeface="Calibri"/>
                  <a:sym typeface="Calibri"/>
                </a:rPr>
                <a:t>personalisierten</a:t>
              </a:r>
              <a:r>
                <a:rPr lang="en-GB" sz="2800" b="1" dirty="0">
                  <a:solidFill>
                    <a:schemeClr val="dk1"/>
                  </a:solidFill>
                  <a:latin typeface="Calibri"/>
                  <a:ea typeface="Calibri"/>
                  <a:cs typeface="Calibri"/>
                  <a:sym typeface="Calibri"/>
                </a:rPr>
                <a:t> </a:t>
              </a:r>
              <a:r>
                <a:rPr lang="en-GB" sz="2800" b="1" dirty="0" err="1">
                  <a:solidFill>
                    <a:schemeClr val="dk1"/>
                  </a:solidFill>
                  <a:latin typeface="Calibri"/>
                  <a:ea typeface="Calibri"/>
                  <a:cs typeface="Calibri"/>
                  <a:sym typeface="Calibri"/>
                </a:rPr>
                <a:t>Lernens</a:t>
              </a:r>
              <a:r>
                <a:rPr lang="en-GB" sz="2800" b="1" dirty="0">
                  <a:solidFill>
                    <a:schemeClr val="dk1"/>
                  </a:solidFill>
                  <a:latin typeface="Calibri"/>
                  <a:ea typeface="Calibri"/>
                  <a:cs typeface="Calibri"/>
                  <a:sym typeface="Calibri"/>
                </a:rPr>
                <a:t>:</a:t>
              </a:r>
              <a:endParaRPr sz="2800" dirty="0">
                <a:solidFill>
                  <a:schemeClr val="dk1"/>
                </a:solidFill>
                <a:latin typeface="Calibri"/>
                <a:ea typeface="Calibri"/>
                <a:cs typeface="Calibri"/>
                <a:sym typeface="Calibri"/>
              </a:endParaRPr>
            </a:p>
          </p:txBody>
        </p:sp>
        <p:sp>
          <p:nvSpPr>
            <p:cNvPr id="216" name="Google Shape;216;p7"/>
            <p:cNvSpPr/>
            <p:nvPr/>
          </p:nvSpPr>
          <p:spPr>
            <a:xfrm>
              <a:off x="3534568" y="2050580"/>
              <a:ext cx="12905285" cy="93021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7"/>
            <p:cNvSpPr txBox="1"/>
            <p:nvPr/>
          </p:nvSpPr>
          <p:spPr>
            <a:xfrm>
              <a:off x="3534568" y="2050580"/>
              <a:ext cx="12905285" cy="930215"/>
            </a:xfrm>
            <a:prstGeom prst="rect">
              <a:avLst/>
            </a:prstGeom>
            <a:noFill/>
            <a:ln>
              <a:noFill/>
            </a:ln>
          </p:spPr>
          <p:txBody>
            <a:bodyPr spcFirstLastPara="1" wrap="square" lIns="99050" tIns="99050" rIns="99050" bIns="99050" anchor="t" anchorCtr="0">
              <a:noAutofit/>
            </a:bodyPr>
            <a:lstStyle/>
            <a:p>
              <a:pPr marL="0" marR="0" lvl="0" indent="0" algn="l" rtl="0">
                <a:lnSpc>
                  <a:spcPct val="90000"/>
                </a:lnSpc>
                <a:spcBef>
                  <a:spcPts val="0"/>
                </a:spcBef>
                <a:spcAft>
                  <a:spcPts val="0"/>
                </a:spcAft>
                <a:buClr>
                  <a:schemeClr val="dk1"/>
                </a:buClr>
                <a:buSzPts val="2600"/>
                <a:buFont typeface="Calibri"/>
                <a:buNone/>
              </a:pPr>
              <a:r>
                <a:rPr lang="en-GB" sz="2600">
                  <a:solidFill>
                    <a:schemeClr val="dk1"/>
                  </a:solidFill>
                  <a:latin typeface="Calibri"/>
                  <a:ea typeface="Calibri"/>
                  <a:cs typeface="Calibri"/>
                  <a:sym typeface="Calibri"/>
                </a:rPr>
                <a:t>Ermöglicht adaptive Lernerfahrungen, die auf die individuellen Bedürfnisse und das Tempo der Schüler abgestimmt sind.</a:t>
              </a:r>
              <a:endParaRPr sz="2600">
                <a:solidFill>
                  <a:schemeClr val="dk1"/>
                </a:solidFill>
                <a:latin typeface="Calibri"/>
                <a:ea typeface="Calibri"/>
                <a:cs typeface="Calibri"/>
                <a:sym typeface="Calibri"/>
              </a:endParaRPr>
            </a:p>
          </p:txBody>
        </p:sp>
        <p:cxnSp>
          <p:nvCxnSpPr>
            <p:cNvPr id="218" name="Google Shape;218;p7"/>
            <p:cNvCxnSpPr/>
            <p:nvPr/>
          </p:nvCxnSpPr>
          <p:spPr>
            <a:xfrm>
              <a:off x="3287970" y="2980795"/>
              <a:ext cx="13151883" cy="0"/>
            </a:xfrm>
            <a:prstGeom prst="straightConnector1">
              <a:avLst/>
            </a:prstGeom>
            <a:solidFill>
              <a:srgbClr val="F79543"/>
            </a:solidFill>
            <a:ln w="25400" cap="flat" cmpd="sng">
              <a:solidFill>
                <a:srgbClr val="F79543"/>
              </a:solidFill>
              <a:prstDash val="solid"/>
              <a:round/>
              <a:headEnd type="none" w="sm" len="sm"/>
              <a:tailEnd type="none" w="sm" len="sm"/>
            </a:ln>
          </p:spPr>
        </p:cxnSp>
        <p:sp>
          <p:nvSpPr>
            <p:cNvPr id="219" name="Google Shape;219;p7"/>
            <p:cNvSpPr/>
            <p:nvPr/>
          </p:nvSpPr>
          <p:spPr>
            <a:xfrm>
              <a:off x="3534568" y="3027306"/>
              <a:ext cx="12905285" cy="93021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7"/>
            <p:cNvSpPr txBox="1"/>
            <p:nvPr/>
          </p:nvSpPr>
          <p:spPr>
            <a:xfrm>
              <a:off x="3534568" y="3027306"/>
              <a:ext cx="12905285" cy="930215"/>
            </a:xfrm>
            <a:prstGeom prst="rect">
              <a:avLst/>
            </a:prstGeom>
            <a:noFill/>
            <a:ln>
              <a:noFill/>
            </a:ln>
          </p:spPr>
          <p:txBody>
            <a:bodyPr spcFirstLastPara="1" wrap="square" lIns="99050" tIns="99050" rIns="99050" bIns="99050" anchor="t" anchorCtr="0">
              <a:noAutofit/>
            </a:bodyPr>
            <a:lstStyle/>
            <a:p>
              <a:pPr marL="0" marR="0" lvl="0" indent="0" algn="l" rtl="0">
                <a:lnSpc>
                  <a:spcPct val="90000"/>
                </a:lnSpc>
                <a:spcBef>
                  <a:spcPts val="0"/>
                </a:spcBef>
                <a:spcAft>
                  <a:spcPts val="0"/>
                </a:spcAft>
                <a:buClr>
                  <a:schemeClr val="dk1"/>
                </a:buClr>
                <a:buSzPts val="2600"/>
                <a:buFont typeface="Calibri"/>
                <a:buNone/>
              </a:pPr>
              <a:r>
                <a:rPr lang="en-GB" sz="2600">
                  <a:solidFill>
                    <a:schemeClr val="dk1"/>
                  </a:solidFill>
                  <a:latin typeface="Calibri"/>
                  <a:ea typeface="Calibri"/>
                  <a:cs typeface="Calibri"/>
                  <a:sym typeface="Calibri"/>
                </a:rPr>
                <a:t>Hilft bei der Verfolgung von Fortschritten und gibt personalisiertes Feedback durch Lernanalysen.</a:t>
              </a:r>
              <a:endParaRPr sz="2600">
                <a:solidFill>
                  <a:schemeClr val="dk1"/>
                </a:solidFill>
                <a:latin typeface="Calibri"/>
                <a:ea typeface="Calibri"/>
                <a:cs typeface="Calibri"/>
                <a:sym typeface="Calibri"/>
              </a:endParaRPr>
            </a:p>
          </p:txBody>
        </p:sp>
        <p:cxnSp>
          <p:nvCxnSpPr>
            <p:cNvPr id="221" name="Google Shape;221;p7"/>
            <p:cNvCxnSpPr/>
            <p:nvPr/>
          </p:nvCxnSpPr>
          <p:spPr>
            <a:xfrm>
              <a:off x="3287970" y="3957521"/>
              <a:ext cx="13151883" cy="0"/>
            </a:xfrm>
            <a:prstGeom prst="straightConnector1">
              <a:avLst/>
            </a:prstGeom>
            <a:solidFill>
              <a:srgbClr val="F79543"/>
            </a:solidFill>
            <a:ln w="25400" cap="flat" cmpd="sng">
              <a:solidFill>
                <a:srgbClr val="F79543"/>
              </a:solidFill>
              <a:prstDash val="solid"/>
              <a:round/>
              <a:headEnd type="none" w="sm" len="sm"/>
              <a:tailEnd type="none" w="sm" len="sm"/>
            </a:ln>
          </p:spPr>
        </p:cxnSp>
        <p:cxnSp>
          <p:nvCxnSpPr>
            <p:cNvPr id="222" name="Google Shape;222;p7"/>
            <p:cNvCxnSpPr/>
            <p:nvPr/>
          </p:nvCxnSpPr>
          <p:spPr>
            <a:xfrm>
              <a:off x="0" y="4005204"/>
              <a:ext cx="16439854" cy="0"/>
            </a:xfrm>
            <a:prstGeom prst="straightConnector1">
              <a:avLst/>
            </a:prstGeom>
            <a:solidFill>
              <a:srgbClr val="F9BD9D"/>
            </a:solidFill>
            <a:ln w="25400" cap="flat" cmpd="sng">
              <a:solidFill>
                <a:srgbClr val="F9BD9D"/>
              </a:solidFill>
              <a:prstDash val="solid"/>
              <a:round/>
              <a:headEnd type="none" w="sm" len="sm"/>
              <a:tailEnd type="none" w="sm" len="sm"/>
            </a:ln>
          </p:spPr>
        </p:cxnSp>
        <p:sp>
          <p:nvSpPr>
            <p:cNvPr id="223" name="Google Shape;223;p7"/>
            <p:cNvSpPr/>
            <p:nvPr/>
          </p:nvSpPr>
          <p:spPr>
            <a:xfrm>
              <a:off x="0" y="4005204"/>
              <a:ext cx="3287970" cy="200113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7"/>
            <p:cNvSpPr txBox="1"/>
            <p:nvPr/>
          </p:nvSpPr>
          <p:spPr>
            <a:xfrm>
              <a:off x="0" y="4005204"/>
              <a:ext cx="3287970" cy="2001135"/>
            </a:xfrm>
            <a:prstGeom prst="rect">
              <a:avLst/>
            </a:prstGeom>
            <a:noFill/>
            <a:ln>
              <a:noFill/>
            </a:ln>
          </p:spPr>
          <p:txBody>
            <a:bodyPr spcFirstLastPara="1" wrap="square" lIns="140950" tIns="140950" rIns="140950" bIns="140950" anchor="t" anchorCtr="0">
              <a:noAutofit/>
            </a:bodyPr>
            <a:lstStyle/>
            <a:p>
              <a:pPr marL="0" marR="0" lvl="0" indent="0" algn="l" rtl="0">
                <a:lnSpc>
                  <a:spcPct val="90000"/>
                </a:lnSpc>
                <a:spcBef>
                  <a:spcPts val="0"/>
                </a:spcBef>
                <a:spcAft>
                  <a:spcPts val="0"/>
                </a:spcAft>
                <a:buClr>
                  <a:schemeClr val="dk1"/>
                </a:buClr>
                <a:buSzPts val="3700"/>
                <a:buFont typeface="Calibri"/>
                <a:buNone/>
              </a:pPr>
              <a:r>
                <a:rPr lang="en-GB" sz="2800" b="1" dirty="0" err="1">
                  <a:solidFill>
                    <a:schemeClr val="dk1"/>
                  </a:solidFill>
                  <a:latin typeface="Calibri"/>
                  <a:ea typeface="Calibri"/>
                  <a:cs typeface="Calibri"/>
                  <a:sym typeface="Calibri"/>
                </a:rPr>
                <a:t>Überbrückung</a:t>
              </a:r>
              <a:r>
                <a:rPr lang="en-GB" sz="2800" b="1" dirty="0">
                  <a:solidFill>
                    <a:schemeClr val="dk1"/>
                  </a:solidFill>
                  <a:latin typeface="Calibri"/>
                  <a:ea typeface="Calibri"/>
                  <a:cs typeface="Calibri"/>
                  <a:sym typeface="Calibri"/>
                </a:rPr>
                <a:t> der </a:t>
              </a:r>
              <a:r>
                <a:rPr lang="en-GB" sz="2800" b="1" dirty="0" err="1">
                  <a:solidFill>
                    <a:schemeClr val="dk1"/>
                  </a:solidFill>
                  <a:latin typeface="Calibri"/>
                  <a:ea typeface="Calibri"/>
                  <a:cs typeface="Calibri"/>
                  <a:sym typeface="Calibri"/>
                </a:rPr>
                <a:t>Qualifikationslücke</a:t>
              </a:r>
              <a:r>
                <a:rPr lang="en-GB" sz="2800" b="1" dirty="0">
                  <a:solidFill>
                    <a:schemeClr val="dk1"/>
                  </a:solidFill>
                  <a:latin typeface="Calibri"/>
                  <a:ea typeface="Calibri"/>
                  <a:cs typeface="Calibri"/>
                  <a:sym typeface="Calibri"/>
                </a:rPr>
                <a:t>:</a:t>
              </a:r>
              <a:endParaRPr sz="2800" dirty="0">
                <a:solidFill>
                  <a:schemeClr val="dk1"/>
                </a:solidFill>
                <a:latin typeface="Calibri"/>
                <a:ea typeface="Calibri"/>
                <a:cs typeface="Calibri"/>
                <a:sym typeface="Calibri"/>
              </a:endParaRPr>
            </a:p>
          </p:txBody>
        </p:sp>
        <p:sp>
          <p:nvSpPr>
            <p:cNvPr id="225" name="Google Shape;225;p7"/>
            <p:cNvSpPr/>
            <p:nvPr/>
          </p:nvSpPr>
          <p:spPr>
            <a:xfrm>
              <a:off x="3534568" y="4051715"/>
              <a:ext cx="12905285" cy="93021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7"/>
            <p:cNvSpPr txBox="1"/>
            <p:nvPr/>
          </p:nvSpPr>
          <p:spPr>
            <a:xfrm>
              <a:off x="3534568" y="4051715"/>
              <a:ext cx="12905285" cy="930215"/>
            </a:xfrm>
            <a:prstGeom prst="rect">
              <a:avLst/>
            </a:prstGeom>
            <a:noFill/>
            <a:ln>
              <a:noFill/>
            </a:ln>
          </p:spPr>
          <p:txBody>
            <a:bodyPr spcFirstLastPara="1" wrap="square" lIns="99050" tIns="99050" rIns="99050" bIns="99050" anchor="t" anchorCtr="0">
              <a:noAutofit/>
            </a:bodyPr>
            <a:lstStyle/>
            <a:p>
              <a:pPr marL="0" marR="0" lvl="0" indent="0" algn="l" rtl="0">
                <a:lnSpc>
                  <a:spcPct val="90000"/>
                </a:lnSpc>
                <a:spcBef>
                  <a:spcPts val="0"/>
                </a:spcBef>
                <a:spcAft>
                  <a:spcPts val="0"/>
                </a:spcAft>
                <a:buClr>
                  <a:schemeClr val="dk1"/>
                </a:buClr>
                <a:buSzPts val="2600"/>
                <a:buFont typeface="Calibri"/>
                <a:buNone/>
              </a:pPr>
              <a:r>
                <a:rPr lang="en-GB" sz="2600">
                  <a:solidFill>
                    <a:schemeClr val="dk1"/>
                  </a:solidFill>
                  <a:latin typeface="Calibri"/>
                  <a:ea typeface="Calibri"/>
                  <a:cs typeface="Calibri"/>
                  <a:sym typeface="Calibri"/>
                </a:rPr>
                <a:t>Bereitet die Lernenden auf die digitalen Kompetenzen vor, die auf dem heutigen Arbeitsmarkt erforderlich sind.</a:t>
              </a:r>
              <a:endParaRPr sz="2600">
                <a:solidFill>
                  <a:schemeClr val="dk1"/>
                </a:solidFill>
                <a:latin typeface="Calibri"/>
                <a:ea typeface="Calibri"/>
                <a:cs typeface="Calibri"/>
                <a:sym typeface="Calibri"/>
              </a:endParaRPr>
            </a:p>
          </p:txBody>
        </p:sp>
        <p:cxnSp>
          <p:nvCxnSpPr>
            <p:cNvPr id="227" name="Google Shape;227;p7"/>
            <p:cNvCxnSpPr/>
            <p:nvPr/>
          </p:nvCxnSpPr>
          <p:spPr>
            <a:xfrm>
              <a:off x="3287970" y="4981930"/>
              <a:ext cx="13151883" cy="0"/>
            </a:xfrm>
            <a:prstGeom prst="straightConnector1">
              <a:avLst/>
            </a:prstGeom>
            <a:solidFill>
              <a:srgbClr val="F79543"/>
            </a:solidFill>
            <a:ln w="25400" cap="flat" cmpd="sng">
              <a:solidFill>
                <a:srgbClr val="F79543"/>
              </a:solidFill>
              <a:prstDash val="solid"/>
              <a:round/>
              <a:headEnd type="none" w="sm" len="sm"/>
              <a:tailEnd type="none" w="sm" len="sm"/>
            </a:ln>
          </p:spPr>
        </p:cxnSp>
        <p:sp>
          <p:nvSpPr>
            <p:cNvPr id="228" name="Google Shape;228;p7"/>
            <p:cNvSpPr/>
            <p:nvPr/>
          </p:nvSpPr>
          <p:spPr>
            <a:xfrm>
              <a:off x="3534568" y="5028441"/>
              <a:ext cx="12905285" cy="93021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7"/>
            <p:cNvSpPr txBox="1"/>
            <p:nvPr/>
          </p:nvSpPr>
          <p:spPr>
            <a:xfrm>
              <a:off x="3534568" y="5028441"/>
              <a:ext cx="12905285" cy="930215"/>
            </a:xfrm>
            <a:prstGeom prst="rect">
              <a:avLst/>
            </a:prstGeom>
            <a:noFill/>
            <a:ln>
              <a:noFill/>
            </a:ln>
          </p:spPr>
          <p:txBody>
            <a:bodyPr spcFirstLastPara="1" wrap="square" lIns="99050" tIns="99050" rIns="99050" bIns="99050" anchor="t" anchorCtr="0">
              <a:noAutofit/>
            </a:bodyPr>
            <a:lstStyle/>
            <a:p>
              <a:pPr marL="0" marR="0" lvl="0" indent="0" algn="l" rtl="0">
                <a:lnSpc>
                  <a:spcPct val="90000"/>
                </a:lnSpc>
                <a:spcBef>
                  <a:spcPts val="0"/>
                </a:spcBef>
                <a:spcAft>
                  <a:spcPts val="0"/>
                </a:spcAft>
                <a:buClr>
                  <a:schemeClr val="dk1"/>
                </a:buClr>
                <a:buSzPts val="2600"/>
                <a:buFont typeface="Calibri"/>
                <a:buNone/>
              </a:pPr>
              <a:r>
                <a:rPr lang="en-GB" sz="2600">
                  <a:solidFill>
                    <a:schemeClr val="dk1"/>
                  </a:solidFill>
                  <a:latin typeface="Calibri"/>
                  <a:ea typeface="Calibri"/>
                  <a:cs typeface="Calibri"/>
                  <a:sym typeface="Calibri"/>
                </a:rPr>
                <a:t>Verbindet akademisches Lernen mit praktischer Anwendung in der Industrie durch Simulationen und virtuelle Labore.</a:t>
              </a:r>
              <a:endParaRPr sz="2600">
                <a:solidFill>
                  <a:schemeClr val="dk1"/>
                </a:solidFill>
                <a:latin typeface="Calibri"/>
                <a:ea typeface="Calibri"/>
                <a:cs typeface="Calibri"/>
                <a:sym typeface="Calibri"/>
              </a:endParaRPr>
            </a:p>
          </p:txBody>
        </p:sp>
        <p:cxnSp>
          <p:nvCxnSpPr>
            <p:cNvPr id="230" name="Google Shape;230;p7"/>
            <p:cNvCxnSpPr/>
            <p:nvPr/>
          </p:nvCxnSpPr>
          <p:spPr>
            <a:xfrm>
              <a:off x="3287970" y="5958656"/>
              <a:ext cx="13151883" cy="0"/>
            </a:xfrm>
            <a:prstGeom prst="straightConnector1">
              <a:avLst/>
            </a:prstGeom>
            <a:solidFill>
              <a:srgbClr val="F79543"/>
            </a:solidFill>
            <a:ln w="25400" cap="flat" cmpd="sng">
              <a:solidFill>
                <a:srgbClr val="F79543"/>
              </a:solidFill>
              <a:prstDash val="solid"/>
              <a:round/>
              <a:headEnd type="none" w="sm" len="sm"/>
              <a:tailEnd type="none" w="sm" len="sm"/>
            </a:ln>
          </p:spPr>
        </p:cxnSp>
      </p:grpSp>
      <p:sp>
        <p:nvSpPr>
          <p:cNvPr id="231" name="Google Shape;231;p7"/>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3" name="Google Shape;233;p7"/>
          <p:cNvSpPr txBox="1"/>
          <p:nvPr/>
        </p:nvSpPr>
        <p:spPr>
          <a:xfrm>
            <a:off x="5150666" y="9207911"/>
            <a:ext cx="10227062" cy="759119"/>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GB" sz="1400">
                <a:solidFill>
                  <a:srgbClr val="121212"/>
                </a:solidFill>
                <a:latin typeface="Arial"/>
                <a:ea typeface="Arial"/>
                <a:cs typeface="Arial"/>
                <a:sym typeface="Arial"/>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a:p>
        </p:txBody>
      </p:sp>
      <p:pic>
        <p:nvPicPr>
          <p:cNvPr id="234" name="Google Shape;234;p7"/>
          <p:cNvPicPr preferRelativeResize="0"/>
          <p:nvPr/>
        </p:nvPicPr>
        <p:blipFill rotWithShape="1">
          <a:blip r:embed="rId4">
            <a:alphaModFix/>
          </a:blip>
          <a:srcRect/>
          <a:stretch/>
        </p:blipFill>
        <p:spPr>
          <a:xfrm>
            <a:off x="15697200" y="9183021"/>
            <a:ext cx="1727565" cy="628205"/>
          </a:xfrm>
          <a:prstGeom prst="rect">
            <a:avLst/>
          </a:prstGeom>
          <a:noFill/>
          <a:ln>
            <a:noFill/>
          </a:ln>
        </p:spPr>
      </p:pic>
      <p:pic>
        <p:nvPicPr>
          <p:cNvPr id="2" name="Picture 1" descr="Blue text on a white background&#10;&#10;Description automatically generated">
            <a:extLst>
              <a:ext uri="{FF2B5EF4-FFF2-40B4-BE49-F238E27FC236}">
                <a16:creationId xmlns:a16="http://schemas.microsoft.com/office/drawing/2014/main" id="{E4672F15-077E-9C2C-8A3E-8FBA85DB9095}"/>
              </a:ext>
            </a:extLst>
          </p:cNvPr>
          <p:cNvPicPr>
            <a:picLocks noChangeAspect="1"/>
          </p:cNvPicPr>
          <p:nvPr/>
        </p:nvPicPr>
        <p:blipFill>
          <a:blip r:embed="rId5"/>
          <a:stretch>
            <a:fillRect/>
          </a:stretch>
        </p:blipFill>
        <p:spPr>
          <a:xfrm>
            <a:off x="2890312" y="9377969"/>
            <a:ext cx="2160232" cy="453206"/>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238"/>
        <p:cNvGrpSpPr/>
        <p:nvPr/>
      </p:nvGrpSpPr>
      <p:grpSpPr>
        <a:xfrm>
          <a:off x="0" y="0"/>
          <a:ext cx="0" cy="0"/>
          <a:chOff x="0" y="0"/>
          <a:chExt cx="0" cy="0"/>
        </a:xfrm>
      </p:grpSpPr>
      <p:sp>
        <p:nvSpPr>
          <p:cNvPr id="239" name="Google Shape;239;p8"/>
          <p:cNvSpPr/>
          <p:nvPr/>
        </p:nvSpPr>
        <p:spPr>
          <a:xfrm>
            <a:off x="17044742" y="-150232"/>
            <a:ext cx="1246758" cy="8963824"/>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0" name="Google Shape;240;p8"/>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1" name="Google Shape;241;p8"/>
          <p:cNvSpPr txBox="1"/>
          <p:nvPr/>
        </p:nvSpPr>
        <p:spPr>
          <a:xfrm>
            <a:off x="458359" y="503204"/>
            <a:ext cx="15208144" cy="1611531"/>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None/>
            </a:pPr>
            <a:r>
              <a:rPr lang="en-GB" sz="4400" b="1" dirty="0" err="1">
                <a:solidFill>
                  <a:srgbClr val="033C5B"/>
                </a:solidFill>
                <a:latin typeface="Arial"/>
                <a:ea typeface="Arial"/>
                <a:cs typeface="Arial"/>
                <a:sym typeface="Arial"/>
              </a:rPr>
              <a:t>Einführung</a:t>
            </a:r>
            <a:r>
              <a:rPr lang="en-GB" sz="4400" b="1" dirty="0">
                <a:solidFill>
                  <a:srgbClr val="033C5B"/>
                </a:solidFill>
                <a:latin typeface="Arial"/>
                <a:ea typeface="Arial"/>
                <a:cs typeface="Arial"/>
                <a:sym typeface="Arial"/>
              </a:rPr>
              <a:t> </a:t>
            </a:r>
            <a:endParaRPr sz="4400" b="1" dirty="0"/>
          </a:p>
          <a:p>
            <a:pPr marL="0" marR="0" lvl="0" indent="0" algn="l" rtl="0">
              <a:lnSpc>
                <a:spcPct val="128316"/>
              </a:lnSpc>
              <a:spcBef>
                <a:spcPts val="0"/>
              </a:spcBef>
              <a:spcAft>
                <a:spcPts val="0"/>
              </a:spcAft>
              <a:buNone/>
            </a:pPr>
            <a:r>
              <a:rPr lang="en-GB" sz="4400" b="1" dirty="0">
                <a:solidFill>
                  <a:srgbClr val="033C5B"/>
                </a:solidFill>
                <a:latin typeface="Arial"/>
                <a:ea typeface="Arial"/>
                <a:cs typeface="Arial"/>
                <a:sym typeface="Arial"/>
              </a:rPr>
              <a:t>Die Rolle der (</a:t>
            </a:r>
            <a:r>
              <a:rPr lang="en-GB" sz="4400" b="1" dirty="0" err="1">
                <a:solidFill>
                  <a:srgbClr val="033C5B"/>
                </a:solidFill>
                <a:latin typeface="Arial"/>
                <a:ea typeface="Arial"/>
                <a:cs typeface="Arial"/>
                <a:sym typeface="Arial"/>
              </a:rPr>
              <a:t>neuen</a:t>
            </a:r>
            <a:r>
              <a:rPr lang="en-GB" sz="4400" b="1" dirty="0">
                <a:solidFill>
                  <a:srgbClr val="033C5B"/>
                </a:solidFill>
                <a:latin typeface="Arial"/>
                <a:ea typeface="Arial"/>
                <a:cs typeface="Arial"/>
                <a:sym typeface="Arial"/>
              </a:rPr>
              <a:t>) Technologie in der </a:t>
            </a:r>
            <a:r>
              <a:rPr lang="en-GB" sz="4400" b="1" dirty="0" err="1">
                <a:solidFill>
                  <a:srgbClr val="033C5B"/>
                </a:solidFill>
                <a:latin typeface="Arial"/>
                <a:ea typeface="Arial"/>
                <a:cs typeface="Arial"/>
                <a:sym typeface="Arial"/>
              </a:rPr>
              <a:t>Berufsbildung</a:t>
            </a:r>
            <a:endParaRPr sz="4400" b="1" dirty="0">
              <a:solidFill>
                <a:srgbClr val="033C5B"/>
              </a:solidFill>
              <a:latin typeface="Arial"/>
              <a:ea typeface="Arial"/>
              <a:cs typeface="Arial"/>
              <a:sym typeface="Arial"/>
            </a:endParaRPr>
          </a:p>
        </p:txBody>
      </p:sp>
      <p:sp>
        <p:nvSpPr>
          <p:cNvPr id="242" name="Google Shape;242;p8"/>
          <p:cNvSpPr txBox="1"/>
          <p:nvPr/>
        </p:nvSpPr>
        <p:spPr>
          <a:xfrm>
            <a:off x="495541" y="2294629"/>
            <a:ext cx="16439854" cy="2456122"/>
          </a:xfrm>
          <a:prstGeom prst="rect">
            <a:avLst/>
          </a:prstGeom>
          <a:noFill/>
          <a:ln>
            <a:noFill/>
          </a:ln>
        </p:spPr>
        <p:txBody>
          <a:bodyPr spcFirstLastPara="1" wrap="square" lIns="0" tIns="0" rIns="0" bIns="0" anchor="t" anchorCtr="0">
            <a:spAutoFit/>
          </a:bodyPr>
          <a:lstStyle/>
          <a:p>
            <a:pPr marL="0" marR="0" lvl="0" indent="0" algn="l" rtl="0">
              <a:lnSpc>
                <a:spcPct val="113718"/>
              </a:lnSpc>
              <a:spcBef>
                <a:spcPts val="0"/>
              </a:spcBef>
              <a:spcAft>
                <a:spcPts val="0"/>
              </a:spcAft>
              <a:buNone/>
            </a:pPr>
            <a:r>
              <a:rPr lang="en-GB" sz="2800" dirty="0" err="1">
                <a:solidFill>
                  <a:srgbClr val="121212"/>
                </a:solidFill>
                <a:latin typeface="Arial"/>
                <a:ea typeface="Arial"/>
                <a:cs typeface="Arial"/>
                <a:sym typeface="Arial"/>
              </a:rPr>
              <a:t>Förderung</a:t>
            </a:r>
            <a:r>
              <a:rPr lang="en-GB" sz="2800" dirty="0">
                <a:solidFill>
                  <a:srgbClr val="121212"/>
                </a:solidFill>
                <a:latin typeface="Arial"/>
                <a:ea typeface="Arial"/>
                <a:cs typeface="Arial"/>
                <a:sym typeface="Arial"/>
              </a:rPr>
              <a:t> der </a:t>
            </a:r>
            <a:r>
              <a:rPr lang="en-GB" sz="2800" dirty="0" err="1">
                <a:solidFill>
                  <a:srgbClr val="121212"/>
                </a:solidFill>
                <a:latin typeface="Arial"/>
                <a:ea typeface="Arial"/>
                <a:cs typeface="Arial"/>
                <a:sym typeface="Arial"/>
              </a:rPr>
              <a:t>kontinuierlichen</a:t>
            </a:r>
            <a:r>
              <a:rPr lang="en-GB" sz="2800" dirty="0">
                <a:solidFill>
                  <a:srgbClr val="121212"/>
                </a:solidFill>
                <a:latin typeface="Arial"/>
                <a:ea typeface="Arial"/>
                <a:cs typeface="Arial"/>
                <a:sym typeface="Arial"/>
              </a:rPr>
              <a:t> </a:t>
            </a:r>
            <a:r>
              <a:rPr lang="en-GB" sz="2800" dirty="0" err="1">
                <a:solidFill>
                  <a:srgbClr val="121212"/>
                </a:solidFill>
                <a:latin typeface="Arial"/>
                <a:ea typeface="Arial"/>
                <a:cs typeface="Arial"/>
                <a:sym typeface="Arial"/>
              </a:rPr>
              <a:t>beruflichen</a:t>
            </a:r>
            <a:r>
              <a:rPr lang="en-GB" sz="2800" dirty="0">
                <a:solidFill>
                  <a:srgbClr val="121212"/>
                </a:solidFill>
                <a:latin typeface="Arial"/>
                <a:ea typeface="Arial"/>
                <a:cs typeface="Arial"/>
                <a:sym typeface="Arial"/>
              </a:rPr>
              <a:t> </a:t>
            </a:r>
            <a:r>
              <a:rPr lang="en-GB" sz="2800" dirty="0" err="1">
                <a:solidFill>
                  <a:srgbClr val="121212"/>
                </a:solidFill>
                <a:latin typeface="Arial"/>
                <a:ea typeface="Arial"/>
                <a:cs typeface="Arial"/>
                <a:sym typeface="Arial"/>
              </a:rPr>
              <a:t>Entwicklung</a:t>
            </a:r>
            <a:r>
              <a:rPr lang="en-GB" sz="2800" dirty="0">
                <a:solidFill>
                  <a:srgbClr val="121212"/>
                </a:solidFill>
                <a:latin typeface="Arial"/>
                <a:ea typeface="Arial"/>
                <a:cs typeface="Arial"/>
                <a:sym typeface="Arial"/>
              </a:rPr>
              <a:t>:</a:t>
            </a:r>
            <a:endParaRPr sz="2800" dirty="0"/>
          </a:p>
          <a:p>
            <a:pPr marL="457200" marR="0" lvl="0" indent="-457200" algn="l" rtl="0">
              <a:lnSpc>
                <a:spcPct val="113718"/>
              </a:lnSpc>
              <a:spcBef>
                <a:spcPts val="0"/>
              </a:spcBef>
              <a:spcAft>
                <a:spcPts val="0"/>
              </a:spcAft>
              <a:buClr>
                <a:srgbClr val="121212"/>
              </a:buClr>
              <a:buSzPts val="3200"/>
              <a:buFont typeface="Arial"/>
              <a:buChar char="•"/>
            </a:pPr>
            <a:r>
              <a:rPr lang="en-GB" sz="2800" dirty="0" err="1">
                <a:solidFill>
                  <a:srgbClr val="121212"/>
                </a:solidFill>
                <a:latin typeface="Arial"/>
                <a:ea typeface="Arial"/>
                <a:cs typeface="Arial"/>
                <a:sym typeface="Arial"/>
              </a:rPr>
              <a:t>Förderung</a:t>
            </a:r>
            <a:r>
              <a:rPr lang="en-GB" sz="2800" dirty="0">
                <a:solidFill>
                  <a:srgbClr val="121212"/>
                </a:solidFill>
                <a:latin typeface="Arial"/>
                <a:ea typeface="Arial"/>
                <a:cs typeface="Arial"/>
                <a:sym typeface="Arial"/>
              </a:rPr>
              <a:t> des </a:t>
            </a:r>
            <a:r>
              <a:rPr lang="en-GB" sz="2800" dirty="0" err="1">
                <a:solidFill>
                  <a:srgbClr val="121212"/>
                </a:solidFill>
                <a:latin typeface="Arial"/>
                <a:ea typeface="Arial"/>
                <a:cs typeface="Arial"/>
                <a:sym typeface="Arial"/>
              </a:rPr>
              <a:t>lebenslangen</a:t>
            </a:r>
            <a:r>
              <a:rPr lang="en-GB" sz="2800" dirty="0">
                <a:solidFill>
                  <a:srgbClr val="121212"/>
                </a:solidFill>
                <a:latin typeface="Arial"/>
                <a:ea typeface="Arial"/>
                <a:cs typeface="Arial"/>
                <a:sym typeface="Arial"/>
              </a:rPr>
              <a:t> </a:t>
            </a:r>
            <a:r>
              <a:rPr lang="en-GB" sz="2800" dirty="0" err="1">
                <a:solidFill>
                  <a:srgbClr val="121212"/>
                </a:solidFill>
                <a:latin typeface="Arial"/>
                <a:ea typeface="Arial"/>
                <a:cs typeface="Arial"/>
                <a:sym typeface="Arial"/>
              </a:rPr>
              <a:t>Lernens</a:t>
            </a:r>
            <a:r>
              <a:rPr lang="en-GB" sz="2800" dirty="0">
                <a:solidFill>
                  <a:srgbClr val="121212"/>
                </a:solidFill>
                <a:latin typeface="Arial"/>
                <a:ea typeface="Arial"/>
                <a:cs typeface="Arial"/>
                <a:sym typeface="Arial"/>
              </a:rPr>
              <a:t> und der </a:t>
            </a:r>
            <a:r>
              <a:rPr lang="en-GB" sz="2800" dirty="0" err="1">
                <a:solidFill>
                  <a:srgbClr val="121212"/>
                </a:solidFill>
                <a:latin typeface="Arial"/>
                <a:ea typeface="Arial"/>
                <a:cs typeface="Arial"/>
                <a:sym typeface="Arial"/>
              </a:rPr>
              <a:t>Aktualisierung</a:t>
            </a:r>
            <a:r>
              <a:rPr lang="en-GB" sz="2800" dirty="0">
                <a:solidFill>
                  <a:srgbClr val="121212"/>
                </a:solidFill>
                <a:latin typeface="Arial"/>
                <a:ea typeface="Arial"/>
                <a:cs typeface="Arial"/>
                <a:sym typeface="Arial"/>
              </a:rPr>
              <a:t> der </a:t>
            </a:r>
            <a:r>
              <a:rPr lang="en-GB" sz="2800" dirty="0" err="1">
                <a:solidFill>
                  <a:srgbClr val="121212"/>
                </a:solidFill>
                <a:latin typeface="Arial"/>
                <a:ea typeface="Arial"/>
                <a:cs typeface="Arial"/>
                <a:sym typeface="Arial"/>
              </a:rPr>
              <a:t>Fähigkeiten</a:t>
            </a:r>
            <a:r>
              <a:rPr lang="en-GB" sz="2800" dirty="0">
                <a:solidFill>
                  <a:srgbClr val="121212"/>
                </a:solidFill>
                <a:latin typeface="Arial"/>
                <a:ea typeface="Arial"/>
                <a:cs typeface="Arial"/>
                <a:sym typeface="Arial"/>
              </a:rPr>
              <a:t> von </a:t>
            </a:r>
            <a:r>
              <a:rPr lang="en-GB" sz="2800" dirty="0" err="1">
                <a:solidFill>
                  <a:srgbClr val="121212"/>
                </a:solidFill>
                <a:latin typeface="Arial"/>
                <a:ea typeface="Arial"/>
                <a:cs typeface="Arial"/>
                <a:sym typeface="Arial"/>
              </a:rPr>
              <a:t>Pädagogen</a:t>
            </a:r>
            <a:r>
              <a:rPr lang="en-GB" sz="2800" dirty="0">
                <a:solidFill>
                  <a:srgbClr val="121212"/>
                </a:solidFill>
                <a:latin typeface="Arial"/>
                <a:ea typeface="Arial"/>
                <a:cs typeface="Arial"/>
                <a:sym typeface="Arial"/>
              </a:rPr>
              <a:t> </a:t>
            </a:r>
            <a:r>
              <a:rPr lang="en-GB" sz="2800" dirty="0" err="1">
                <a:solidFill>
                  <a:srgbClr val="121212"/>
                </a:solidFill>
                <a:latin typeface="Arial"/>
                <a:ea typeface="Arial"/>
                <a:cs typeface="Arial"/>
                <a:sym typeface="Arial"/>
              </a:rPr>
              <a:t>durch</a:t>
            </a:r>
            <a:r>
              <a:rPr lang="en-GB" sz="2800" dirty="0">
                <a:solidFill>
                  <a:srgbClr val="121212"/>
                </a:solidFill>
                <a:latin typeface="Arial"/>
                <a:ea typeface="Arial"/>
                <a:cs typeface="Arial"/>
                <a:sym typeface="Arial"/>
              </a:rPr>
              <a:t> Online-</a:t>
            </a:r>
            <a:r>
              <a:rPr lang="en-GB" sz="2800" dirty="0" err="1">
                <a:solidFill>
                  <a:srgbClr val="121212"/>
                </a:solidFill>
                <a:latin typeface="Arial"/>
                <a:ea typeface="Arial"/>
                <a:cs typeface="Arial"/>
                <a:sym typeface="Arial"/>
              </a:rPr>
              <a:t>Kurse</a:t>
            </a:r>
            <a:r>
              <a:rPr lang="en-GB" sz="2800" dirty="0">
                <a:solidFill>
                  <a:srgbClr val="121212"/>
                </a:solidFill>
                <a:latin typeface="Arial"/>
                <a:ea typeface="Arial"/>
                <a:cs typeface="Arial"/>
                <a:sym typeface="Arial"/>
              </a:rPr>
              <a:t> und </a:t>
            </a:r>
            <a:r>
              <a:rPr lang="en-GB" sz="2800" dirty="0" err="1">
                <a:solidFill>
                  <a:srgbClr val="121212"/>
                </a:solidFill>
                <a:latin typeface="Arial"/>
                <a:ea typeface="Arial"/>
                <a:cs typeface="Arial"/>
                <a:sym typeface="Arial"/>
              </a:rPr>
              <a:t>berufliche</a:t>
            </a:r>
            <a:r>
              <a:rPr lang="en-GB" sz="2800" dirty="0">
                <a:solidFill>
                  <a:srgbClr val="121212"/>
                </a:solidFill>
                <a:latin typeface="Arial"/>
                <a:ea typeface="Arial"/>
                <a:cs typeface="Arial"/>
                <a:sym typeface="Arial"/>
              </a:rPr>
              <a:t> </a:t>
            </a:r>
            <a:r>
              <a:rPr lang="en-GB" sz="2800" dirty="0" err="1">
                <a:solidFill>
                  <a:srgbClr val="121212"/>
                </a:solidFill>
                <a:latin typeface="Arial"/>
                <a:ea typeface="Arial"/>
                <a:cs typeface="Arial"/>
                <a:sym typeface="Arial"/>
              </a:rPr>
              <a:t>Netzwerke</a:t>
            </a:r>
            <a:r>
              <a:rPr lang="en-GB" sz="2800" dirty="0">
                <a:solidFill>
                  <a:srgbClr val="121212"/>
                </a:solidFill>
                <a:latin typeface="Arial"/>
                <a:ea typeface="Arial"/>
                <a:cs typeface="Arial"/>
                <a:sym typeface="Arial"/>
              </a:rPr>
              <a:t>.</a:t>
            </a:r>
            <a:endParaRPr sz="2800" dirty="0"/>
          </a:p>
          <a:p>
            <a:pPr marL="457200" marR="0" lvl="0" indent="-457200" algn="l" rtl="0">
              <a:lnSpc>
                <a:spcPct val="113718"/>
              </a:lnSpc>
              <a:spcBef>
                <a:spcPts val="0"/>
              </a:spcBef>
              <a:spcAft>
                <a:spcPts val="0"/>
              </a:spcAft>
              <a:buClr>
                <a:srgbClr val="121212"/>
              </a:buClr>
              <a:buSzPts val="3200"/>
              <a:buFont typeface="Arial"/>
              <a:buChar char="•"/>
            </a:pPr>
            <a:r>
              <a:rPr lang="en-GB" sz="2800" dirty="0" err="1">
                <a:solidFill>
                  <a:srgbClr val="121212"/>
                </a:solidFill>
                <a:latin typeface="Arial"/>
                <a:ea typeface="Arial"/>
                <a:cs typeface="Arial"/>
                <a:sym typeface="Arial"/>
              </a:rPr>
              <a:t>Bietet</a:t>
            </a:r>
            <a:r>
              <a:rPr lang="en-GB" sz="2800" dirty="0">
                <a:solidFill>
                  <a:srgbClr val="121212"/>
                </a:solidFill>
                <a:latin typeface="Arial"/>
                <a:ea typeface="Arial"/>
                <a:cs typeface="Arial"/>
                <a:sym typeface="Arial"/>
              </a:rPr>
              <a:t> </a:t>
            </a:r>
            <a:r>
              <a:rPr lang="en-GB" sz="2800" dirty="0" err="1">
                <a:solidFill>
                  <a:srgbClr val="121212"/>
                </a:solidFill>
                <a:latin typeface="Arial"/>
                <a:ea typeface="Arial"/>
                <a:cs typeface="Arial"/>
                <a:sym typeface="Arial"/>
              </a:rPr>
              <a:t>Pädagogen</a:t>
            </a:r>
            <a:r>
              <a:rPr lang="en-GB" sz="2800" dirty="0">
                <a:solidFill>
                  <a:srgbClr val="121212"/>
                </a:solidFill>
                <a:latin typeface="Arial"/>
                <a:ea typeface="Arial"/>
                <a:cs typeface="Arial"/>
                <a:sym typeface="Arial"/>
              </a:rPr>
              <a:t> </a:t>
            </a:r>
            <a:r>
              <a:rPr lang="en-GB" sz="2800" dirty="0" err="1">
                <a:solidFill>
                  <a:srgbClr val="121212"/>
                </a:solidFill>
                <a:latin typeface="Arial"/>
                <a:ea typeface="Arial"/>
                <a:cs typeface="Arial"/>
                <a:sym typeface="Arial"/>
              </a:rPr>
              <a:t>Werkzeuge</a:t>
            </a:r>
            <a:r>
              <a:rPr lang="en-GB" sz="2800" dirty="0">
                <a:solidFill>
                  <a:srgbClr val="121212"/>
                </a:solidFill>
                <a:latin typeface="Arial"/>
                <a:ea typeface="Arial"/>
                <a:cs typeface="Arial"/>
                <a:sym typeface="Arial"/>
              </a:rPr>
              <a:t>, um </a:t>
            </a:r>
            <a:r>
              <a:rPr lang="en-GB" sz="2800" dirty="0" err="1">
                <a:solidFill>
                  <a:srgbClr val="121212"/>
                </a:solidFill>
                <a:latin typeface="Arial"/>
                <a:ea typeface="Arial"/>
                <a:cs typeface="Arial"/>
                <a:sym typeface="Arial"/>
              </a:rPr>
              <a:t>mit</a:t>
            </a:r>
            <a:r>
              <a:rPr lang="en-GB" sz="2800" dirty="0">
                <a:solidFill>
                  <a:srgbClr val="121212"/>
                </a:solidFill>
                <a:latin typeface="Arial"/>
                <a:ea typeface="Arial"/>
                <a:cs typeface="Arial"/>
                <a:sym typeface="Arial"/>
              </a:rPr>
              <a:t> </a:t>
            </a:r>
            <a:r>
              <a:rPr lang="en-GB" sz="2800" dirty="0" err="1">
                <a:solidFill>
                  <a:srgbClr val="121212"/>
                </a:solidFill>
                <a:latin typeface="Arial"/>
                <a:ea typeface="Arial"/>
                <a:cs typeface="Arial"/>
                <a:sym typeface="Arial"/>
              </a:rPr>
              <a:t>Bildungstrends</a:t>
            </a:r>
            <a:r>
              <a:rPr lang="en-GB" sz="2800" dirty="0">
                <a:solidFill>
                  <a:srgbClr val="121212"/>
                </a:solidFill>
                <a:latin typeface="Arial"/>
                <a:ea typeface="Arial"/>
                <a:cs typeface="Arial"/>
                <a:sym typeface="Arial"/>
              </a:rPr>
              <a:t> und </a:t>
            </a:r>
            <a:r>
              <a:rPr lang="en-GB" sz="2800" dirty="0" err="1">
                <a:solidFill>
                  <a:srgbClr val="121212"/>
                </a:solidFill>
                <a:latin typeface="Arial"/>
                <a:ea typeface="Arial"/>
                <a:cs typeface="Arial"/>
                <a:sym typeface="Arial"/>
              </a:rPr>
              <a:t>Fortschritten</a:t>
            </a:r>
            <a:r>
              <a:rPr lang="en-GB" sz="2800" dirty="0">
                <a:solidFill>
                  <a:srgbClr val="121212"/>
                </a:solidFill>
                <a:latin typeface="Arial"/>
                <a:ea typeface="Arial"/>
                <a:cs typeface="Arial"/>
                <a:sym typeface="Arial"/>
              </a:rPr>
              <a:t> in der Branche Schritt </a:t>
            </a:r>
            <a:r>
              <a:rPr lang="en-GB" sz="2800" dirty="0" err="1">
                <a:solidFill>
                  <a:srgbClr val="121212"/>
                </a:solidFill>
                <a:latin typeface="Arial"/>
                <a:ea typeface="Arial"/>
                <a:cs typeface="Arial"/>
                <a:sym typeface="Arial"/>
              </a:rPr>
              <a:t>zu</a:t>
            </a:r>
            <a:r>
              <a:rPr lang="en-GB" sz="2800" dirty="0">
                <a:solidFill>
                  <a:srgbClr val="121212"/>
                </a:solidFill>
                <a:latin typeface="Arial"/>
                <a:ea typeface="Arial"/>
                <a:cs typeface="Arial"/>
                <a:sym typeface="Arial"/>
              </a:rPr>
              <a:t> </a:t>
            </a:r>
            <a:r>
              <a:rPr lang="en-GB" sz="2800" dirty="0" err="1">
                <a:solidFill>
                  <a:srgbClr val="121212"/>
                </a:solidFill>
                <a:latin typeface="Arial"/>
                <a:ea typeface="Arial"/>
                <a:cs typeface="Arial"/>
                <a:sym typeface="Arial"/>
              </a:rPr>
              <a:t>halten</a:t>
            </a:r>
            <a:r>
              <a:rPr lang="en-GB" sz="2800" dirty="0">
                <a:solidFill>
                  <a:srgbClr val="121212"/>
                </a:solidFill>
                <a:latin typeface="Arial"/>
                <a:ea typeface="Arial"/>
                <a:cs typeface="Arial"/>
                <a:sym typeface="Arial"/>
              </a:rPr>
              <a:t>.</a:t>
            </a:r>
            <a:endParaRPr sz="2800" dirty="0">
              <a:solidFill>
                <a:srgbClr val="121212"/>
              </a:solidFill>
              <a:latin typeface="Arial"/>
              <a:ea typeface="Arial"/>
              <a:cs typeface="Arial"/>
              <a:sym typeface="Arial"/>
            </a:endParaRPr>
          </a:p>
        </p:txBody>
      </p:sp>
      <p:sp>
        <p:nvSpPr>
          <p:cNvPr id="243" name="Google Shape;243;p8"/>
          <p:cNvSpPr/>
          <p:nvPr/>
        </p:nvSpPr>
        <p:spPr>
          <a:xfrm>
            <a:off x="16826047" y="607663"/>
            <a:ext cx="842075" cy="842075"/>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4" name="Google Shape;244;p8"/>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245" name="Google Shape;245;p8" title="Transforming Technical and Vocational Education and Training for successful and just transitions"/>
          <p:cNvPicPr preferRelativeResize="0"/>
          <p:nvPr/>
        </p:nvPicPr>
        <p:blipFill rotWithShape="1">
          <a:blip r:embed="rId3">
            <a:alphaModFix/>
          </a:blip>
          <a:srcRect/>
          <a:stretch/>
        </p:blipFill>
        <p:spPr>
          <a:xfrm>
            <a:off x="4143084" y="4331680"/>
            <a:ext cx="7620000" cy="4305300"/>
          </a:xfrm>
          <a:prstGeom prst="rect">
            <a:avLst/>
          </a:prstGeom>
          <a:noFill/>
          <a:ln>
            <a:noFill/>
          </a:ln>
        </p:spPr>
      </p:pic>
      <p:sp>
        <p:nvSpPr>
          <p:cNvPr id="246" name="Google Shape;246;p8"/>
          <p:cNvSpPr txBox="1"/>
          <p:nvPr/>
        </p:nvSpPr>
        <p:spPr>
          <a:xfrm>
            <a:off x="11872431" y="8389204"/>
            <a:ext cx="91440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i="1">
                <a:solidFill>
                  <a:schemeClr val="dk1"/>
                </a:solidFill>
                <a:latin typeface="Calibri"/>
                <a:ea typeface="Calibri"/>
                <a:cs typeface="Calibri"/>
                <a:sym typeface="Calibri"/>
              </a:rPr>
              <a:t>Quelle: </a:t>
            </a:r>
            <a:r>
              <a:rPr lang="en-GB" sz="1800" i="1" u="sng">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a:t>
            </a:r>
            <a:r>
              <a:rPr lang="en-GB" sz="1800" i="1">
                <a:solidFill>
                  <a:schemeClr val="dk1"/>
                </a:solidFill>
                <a:latin typeface="Calibri"/>
                <a:ea typeface="Calibri"/>
                <a:cs typeface="Calibri"/>
                <a:sym typeface="Calibri"/>
              </a:rPr>
              <a:t>//youtu.be/b29HEC5WL9M?feature=shared </a:t>
            </a:r>
            <a:endParaRPr sz="1800" i="1">
              <a:solidFill>
                <a:schemeClr val="dk1"/>
              </a:solidFill>
              <a:latin typeface="Calibri"/>
              <a:ea typeface="Calibri"/>
              <a:cs typeface="Calibri"/>
              <a:sym typeface="Calibri"/>
            </a:endParaRPr>
          </a:p>
        </p:txBody>
      </p:sp>
      <p:sp>
        <p:nvSpPr>
          <p:cNvPr id="247" name="Google Shape;247;p8"/>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9" name="Google Shape;249;p8"/>
          <p:cNvSpPr txBox="1"/>
          <p:nvPr/>
        </p:nvSpPr>
        <p:spPr>
          <a:xfrm>
            <a:off x="5150666" y="9207911"/>
            <a:ext cx="10227062" cy="759119"/>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GB" sz="1400">
                <a:solidFill>
                  <a:srgbClr val="121212"/>
                </a:solidFill>
                <a:latin typeface="Arial"/>
                <a:ea typeface="Arial"/>
                <a:cs typeface="Arial"/>
                <a:sym typeface="Arial"/>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a:p>
        </p:txBody>
      </p:sp>
      <p:pic>
        <p:nvPicPr>
          <p:cNvPr id="250" name="Google Shape;250;p8"/>
          <p:cNvPicPr preferRelativeResize="0"/>
          <p:nvPr/>
        </p:nvPicPr>
        <p:blipFill rotWithShape="1">
          <a:blip r:embed="rId6">
            <a:alphaModFix/>
          </a:blip>
          <a:srcRect/>
          <a:stretch/>
        </p:blipFill>
        <p:spPr>
          <a:xfrm>
            <a:off x="15697200" y="9183021"/>
            <a:ext cx="1727565" cy="628205"/>
          </a:xfrm>
          <a:prstGeom prst="rect">
            <a:avLst/>
          </a:prstGeom>
          <a:noFill/>
          <a:ln>
            <a:noFill/>
          </a:ln>
        </p:spPr>
      </p:pic>
      <p:pic>
        <p:nvPicPr>
          <p:cNvPr id="2" name="Picture 1" descr="Blue text on a white background&#10;&#10;Description automatically generated">
            <a:extLst>
              <a:ext uri="{FF2B5EF4-FFF2-40B4-BE49-F238E27FC236}">
                <a16:creationId xmlns:a16="http://schemas.microsoft.com/office/drawing/2014/main" id="{BC6C0320-3770-F800-50DF-7EC267512EAA}"/>
              </a:ext>
            </a:extLst>
          </p:cNvPr>
          <p:cNvPicPr>
            <a:picLocks noChangeAspect="1"/>
          </p:cNvPicPr>
          <p:nvPr/>
        </p:nvPicPr>
        <p:blipFill>
          <a:blip r:embed="rId7"/>
          <a:stretch>
            <a:fillRect/>
          </a:stretch>
        </p:blipFill>
        <p:spPr>
          <a:xfrm>
            <a:off x="2890312" y="9377969"/>
            <a:ext cx="2160232" cy="45320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5"/>
                                        </p:tgtEl>
                                        <p:attrNameLst>
                                          <p:attrName>style.visibility</p:attrName>
                                        </p:attrNameLst>
                                      </p:cBhvr>
                                      <p:to>
                                        <p:strVal val="visible"/>
                                      </p:to>
                                    </p:set>
                                    <p:animEffect transition="in" filter="fade">
                                      <p:cBhvr>
                                        <p:cTn id="7" dur="1"/>
                                        <p:tgtEl>
                                          <p:spTgt spid="2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254"/>
        <p:cNvGrpSpPr/>
        <p:nvPr/>
      </p:nvGrpSpPr>
      <p:grpSpPr>
        <a:xfrm>
          <a:off x="0" y="0"/>
          <a:ext cx="0" cy="0"/>
          <a:chOff x="0" y="0"/>
          <a:chExt cx="0" cy="0"/>
        </a:xfrm>
      </p:grpSpPr>
      <p:sp>
        <p:nvSpPr>
          <p:cNvPr id="255" name="Google Shape;255;p9"/>
          <p:cNvSpPr/>
          <p:nvPr/>
        </p:nvSpPr>
        <p:spPr>
          <a:xfrm>
            <a:off x="17044742" y="-150232"/>
            <a:ext cx="1246758" cy="8963824"/>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6" name="Google Shape;256;p9"/>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7" name="Google Shape;257;p9"/>
          <p:cNvSpPr txBox="1"/>
          <p:nvPr/>
        </p:nvSpPr>
        <p:spPr>
          <a:xfrm>
            <a:off x="418803" y="218444"/>
            <a:ext cx="16282883" cy="1184940"/>
          </a:xfrm>
          <a:prstGeom prst="rect">
            <a:avLst/>
          </a:prstGeom>
          <a:noFill/>
          <a:ln>
            <a:noFill/>
          </a:ln>
        </p:spPr>
        <p:txBody>
          <a:bodyPr spcFirstLastPara="1" wrap="square" lIns="0" tIns="0" rIns="0" bIns="0" anchor="t" anchorCtr="0">
            <a:spAutoFit/>
          </a:bodyPr>
          <a:lstStyle/>
          <a:p>
            <a:pPr marL="0" marR="0" lvl="0" indent="0" algn="l" rtl="0">
              <a:lnSpc>
                <a:spcPct val="174977"/>
              </a:lnSpc>
              <a:spcBef>
                <a:spcPts val="0"/>
              </a:spcBef>
              <a:spcAft>
                <a:spcPts val="0"/>
              </a:spcAft>
              <a:buNone/>
            </a:pPr>
            <a:r>
              <a:rPr lang="en-GB" sz="4400" b="1" dirty="0" err="1">
                <a:solidFill>
                  <a:srgbClr val="033C5B"/>
                </a:solidFill>
                <a:latin typeface="Arial"/>
                <a:ea typeface="Arial"/>
                <a:cs typeface="Arial"/>
                <a:sym typeface="Arial"/>
              </a:rPr>
              <a:t>Vorteile</a:t>
            </a:r>
            <a:r>
              <a:rPr lang="en-GB" sz="4400" b="1" dirty="0">
                <a:solidFill>
                  <a:srgbClr val="033C5B"/>
                </a:solidFill>
                <a:latin typeface="Arial"/>
                <a:ea typeface="Arial"/>
                <a:cs typeface="Arial"/>
                <a:sym typeface="Arial"/>
              </a:rPr>
              <a:t> der Technologie für </a:t>
            </a:r>
            <a:r>
              <a:rPr lang="en-GB" sz="4400" b="1" dirty="0" err="1">
                <a:solidFill>
                  <a:srgbClr val="033C5B"/>
                </a:solidFill>
                <a:latin typeface="Arial"/>
                <a:ea typeface="Arial"/>
                <a:cs typeface="Arial"/>
                <a:sym typeface="Arial"/>
              </a:rPr>
              <a:t>Lehrende</a:t>
            </a:r>
            <a:r>
              <a:rPr lang="en-GB" sz="4400" b="1" dirty="0">
                <a:solidFill>
                  <a:srgbClr val="033C5B"/>
                </a:solidFill>
                <a:latin typeface="Arial"/>
                <a:ea typeface="Arial"/>
                <a:cs typeface="Arial"/>
                <a:sym typeface="Arial"/>
              </a:rPr>
              <a:t> und </a:t>
            </a:r>
            <a:r>
              <a:rPr lang="en-GB" sz="4400" b="1" dirty="0" err="1">
                <a:solidFill>
                  <a:srgbClr val="033C5B"/>
                </a:solidFill>
                <a:latin typeface="Arial"/>
                <a:ea typeface="Arial"/>
                <a:cs typeface="Arial"/>
                <a:sym typeface="Arial"/>
              </a:rPr>
              <a:t>Lernende</a:t>
            </a:r>
            <a:endParaRPr sz="4400" b="1" dirty="0">
              <a:solidFill>
                <a:srgbClr val="033C5B"/>
              </a:solidFill>
              <a:latin typeface="Arial"/>
              <a:ea typeface="Arial"/>
              <a:cs typeface="Arial"/>
              <a:sym typeface="Arial"/>
            </a:endParaRPr>
          </a:p>
        </p:txBody>
      </p:sp>
      <p:sp>
        <p:nvSpPr>
          <p:cNvPr id="258" name="Google Shape;258;p9"/>
          <p:cNvSpPr txBox="1"/>
          <p:nvPr/>
        </p:nvSpPr>
        <p:spPr>
          <a:xfrm>
            <a:off x="279548" y="1559299"/>
            <a:ext cx="5210451" cy="453907"/>
          </a:xfrm>
          <a:prstGeom prst="rect">
            <a:avLst/>
          </a:prstGeom>
          <a:noFill/>
          <a:ln>
            <a:noFill/>
          </a:ln>
        </p:spPr>
        <p:txBody>
          <a:bodyPr spcFirstLastPara="1" wrap="square" lIns="0" tIns="0" rIns="0" bIns="0" anchor="t" anchorCtr="0">
            <a:spAutoFit/>
          </a:bodyPr>
          <a:lstStyle/>
          <a:p>
            <a:pPr marL="0" marR="0" lvl="0" indent="0" algn="ctr" rtl="0">
              <a:lnSpc>
                <a:spcPct val="129964"/>
              </a:lnSpc>
              <a:spcBef>
                <a:spcPts val="0"/>
              </a:spcBef>
              <a:spcAft>
                <a:spcPts val="0"/>
              </a:spcAft>
              <a:buNone/>
            </a:pPr>
            <a:r>
              <a:rPr lang="en-GB" sz="2800" b="1" dirty="0">
                <a:solidFill>
                  <a:srgbClr val="121212"/>
                </a:solidFill>
                <a:latin typeface="Arial"/>
                <a:ea typeface="Arial"/>
                <a:cs typeface="Arial"/>
                <a:sym typeface="Arial"/>
              </a:rPr>
              <a:t>Zusammenarbeit</a:t>
            </a:r>
            <a:endParaRPr sz="2800" dirty="0">
              <a:solidFill>
                <a:srgbClr val="121212"/>
              </a:solidFill>
              <a:latin typeface="Arial"/>
              <a:ea typeface="Arial"/>
              <a:cs typeface="Arial"/>
              <a:sym typeface="Arial"/>
            </a:endParaRPr>
          </a:p>
        </p:txBody>
      </p:sp>
      <p:sp>
        <p:nvSpPr>
          <p:cNvPr id="259" name="Google Shape;259;p9"/>
          <p:cNvSpPr/>
          <p:nvPr/>
        </p:nvSpPr>
        <p:spPr>
          <a:xfrm>
            <a:off x="16826047" y="607663"/>
            <a:ext cx="842075" cy="842075"/>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0" name="Google Shape;260;p9"/>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1" name="Google Shape;261;p9"/>
          <p:cNvSpPr txBox="1"/>
          <p:nvPr/>
        </p:nvSpPr>
        <p:spPr>
          <a:xfrm>
            <a:off x="6078362" y="1559299"/>
            <a:ext cx="5210451" cy="453907"/>
          </a:xfrm>
          <a:prstGeom prst="rect">
            <a:avLst/>
          </a:prstGeom>
          <a:noFill/>
          <a:ln>
            <a:noFill/>
          </a:ln>
        </p:spPr>
        <p:txBody>
          <a:bodyPr spcFirstLastPara="1" wrap="square" lIns="0" tIns="0" rIns="0" bIns="0" anchor="t" anchorCtr="0">
            <a:spAutoFit/>
          </a:bodyPr>
          <a:lstStyle/>
          <a:p>
            <a:pPr marL="0" marR="0" lvl="0" indent="0" algn="ctr" rtl="0">
              <a:lnSpc>
                <a:spcPct val="129964"/>
              </a:lnSpc>
              <a:spcBef>
                <a:spcPts val="0"/>
              </a:spcBef>
              <a:spcAft>
                <a:spcPts val="0"/>
              </a:spcAft>
              <a:buNone/>
            </a:pPr>
            <a:r>
              <a:rPr lang="en-GB" sz="2800" b="1">
                <a:solidFill>
                  <a:srgbClr val="121212"/>
                </a:solidFill>
                <a:latin typeface="Arial"/>
                <a:ea typeface="Arial"/>
                <a:cs typeface="Arial"/>
                <a:sym typeface="Arial"/>
              </a:rPr>
              <a:t>Kontinuierliche Qualifikationsentwicklung</a:t>
            </a:r>
            <a:endParaRPr sz="2800">
              <a:solidFill>
                <a:srgbClr val="121212"/>
              </a:solidFill>
              <a:latin typeface="Arial"/>
              <a:ea typeface="Arial"/>
              <a:cs typeface="Arial"/>
              <a:sym typeface="Arial"/>
            </a:endParaRPr>
          </a:p>
        </p:txBody>
      </p:sp>
      <p:sp>
        <p:nvSpPr>
          <p:cNvPr id="262" name="Google Shape;262;p9"/>
          <p:cNvSpPr txBox="1"/>
          <p:nvPr/>
        </p:nvSpPr>
        <p:spPr>
          <a:xfrm>
            <a:off x="11585570" y="3009318"/>
            <a:ext cx="5210451" cy="453907"/>
          </a:xfrm>
          <a:prstGeom prst="rect">
            <a:avLst/>
          </a:prstGeom>
          <a:noFill/>
          <a:ln>
            <a:noFill/>
          </a:ln>
        </p:spPr>
        <p:txBody>
          <a:bodyPr spcFirstLastPara="1" wrap="square" lIns="0" tIns="0" rIns="0" bIns="0" anchor="t" anchorCtr="0">
            <a:spAutoFit/>
          </a:bodyPr>
          <a:lstStyle/>
          <a:p>
            <a:pPr marL="0" marR="0" lvl="0" indent="0" algn="ctr" rtl="0">
              <a:lnSpc>
                <a:spcPct val="129964"/>
              </a:lnSpc>
              <a:spcBef>
                <a:spcPts val="0"/>
              </a:spcBef>
              <a:spcAft>
                <a:spcPts val="0"/>
              </a:spcAft>
              <a:buNone/>
            </a:pPr>
            <a:r>
              <a:rPr lang="en-GB" sz="2800" b="1">
                <a:solidFill>
                  <a:srgbClr val="121212"/>
                </a:solidFill>
                <a:latin typeface="Arial"/>
                <a:ea typeface="Arial"/>
                <a:cs typeface="Arial"/>
                <a:sym typeface="Arial"/>
              </a:rPr>
              <a:t>Flexibilität und Zugänglichkeit</a:t>
            </a:r>
            <a:endParaRPr sz="2800">
              <a:solidFill>
                <a:srgbClr val="121212"/>
              </a:solidFill>
              <a:latin typeface="Arial"/>
              <a:ea typeface="Arial"/>
              <a:cs typeface="Arial"/>
              <a:sym typeface="Arial"/>
            </a:endParaRPr>
          </a:p>
        </p:txBody>
      </p:sp>
      <p:pic>
        <p:nvPicPr>
          <p:cNvPr id="263" name="Google Shape;263;p9" descr="Classroom outline"/>
          <p:cNvPicPr preferRelativeResize="0"/>
          <p:nvPr/>
        </p:nvPicPr>
        <p:blipFill rotWithShape="1">
          <a:blip r:embed="rId3">
            <a:alphaModFix/>
          </a:blip>
          <a:srcRect/>
          <a:stretch/>
        </p:blipFill>
        <p:spPr>
          <a:xfrm>
            <a:off x="1863794" y="1920854"/>
            <a:ext cx="1788636" cy="1788636"/>
          </a:xfrm>
          <a:prstGeom prst="rect">
            <a:avLst/>
          </a:prstGeom>
          <a:noFill/>
          <a:ln>
            <a:noFill/>
          </a:ln>
        </p:spPr>
      </p:pic>
      <p:pic>
        <p:nvPicPr>
          <p:cNvPr id="264" name="Google Shape;264;p9" descr="Users with solid fill"/>
          <p:cNvPicPr preferRelativeResize="0"/>
          <p:nvPr/>
        </p:nvPicPr>
        <p:blipFill rotWithShape="1">
          <a:blip r:embed="rId4">
            <a:alphaModFix/>
          </a:blip>
          <a:srcRect/>
          <a:stretch/>
        </p:blipFill>
        <p:spPr>
          <a:xfrm>
            <a:off x="13296477" y="3578582"/>
            <a:ext cx="1788636" cy="1788636"/>
          </a:xfrm>
          <a:prstGeom prst="rect">
            <a:avLst/>
          </a:prstGeom>
          <a:noFill/>
          <a:ln>
            <a:noFill/>
          </a:ln>
        </p:spPr>
      </p:pic>
      <p:sp>
        <p:nvSpPr>
          <p:cNvPr id="265" name="Google Shape;265;p9"/>
          <p:cNvSpPr txBox="1"/>
          <p:nvPr/>
        </p:nvSpPr>
        <p:spPr>
          <a:xfrm>
            <a:off x="279547" y="3607705"/>
            <a:ext cx="5210451" cy="5041380"/>
          </a:xfrm>
          <a:prstGeom prst="rect">
            <a:avLst/>
          </a:prstGeom>
          <a:noFill/>
          <a:ln>
            <a:noFill/>
          </a:ln>
        </p:spPr>
        <p:txBody>
          <a:bodyPr spcFirstLastPara="1" wrap="square" lIns="0" tIns="0" rIns="0" bIns="0" anchor="t" anchorCtr="0">
            <a:spAutoFit/>
          </a:bodyPr>
          <a:lstStyle/>
          <a:p>
            <a:pPr marL="0" marR="0" lvl="0" indent="0" algn="ctr" rtl="0">
              <a:lnSpc>
                <a:spcPct val="181950"/>
              </a:lnSpc>
              <a:spcBef>
                <a:spcPts val="0"/>
              </a:spcBef>
              <a:spcAft>
                <a:spcPts val="0"/>
              </a:spcAft>
              <a:buNone/>
            </a:pPr>
            <a:r>
              <a:rPr lang="en-GB" sz="2000" dirty="0">
                <a:solidFill>
                  <a:srgbClr val="121212"/>
                </a:solidFill>
                <a:latin typeface="Arial"/>
                <a:ea typeface="Arial"/>
                <a:cs typeface="Arial"/>
                <a:sym typeface="Arial"/>
              </a:rPr>
              <a:t>Tools </a:t>
            </a:r>
            <a:r>
              <a:rPr lang="en-GB" sz="2000" dirty="0" err="1">
                <a:solidFill>
                  <a:srgbClr val="121212"/>
                </a:solidFill>
                <a:latin typeface="Arial"/>
                <a:ea typeface="Arial"/>
                <a:cs typeface="Arial"/>
                <a:sym typeface="Arial"/>
              </a:rPr>
              <a:t>wie</a:t>
            </a:r>
            <a:r>
              <a:rPr lang="en-GB" sz="2000" dirty="0">
                <a:solidFill>
                  <a:srgbClr val="121212"/>
                </a:solidFill>
                <a:latin typeface="Arial"/>
                <a:ea typeface="Arial"/>
                <a:cs typeface="Arial"/>
                <a:sym typeface="Arial"/>
              </a:rPr>
              <a:t> Microsoft Teams und Google Workspace </a:t>
            </a:r>
            <a:r>
              <a:rPr lang="en-GB" sz="2000" dirty="0" err="1">
                <a:solidFill>
                  <a:srgbClr val="121212"/>
                </a:solidFill>
                <a:latin typeface="Arial"/>
                <a:ea typeface="Arial"/>
                <a:cs typeface="Arial"/>
                <a:sym typeface="Arial"/>
              </a:rPr>
              <a:t>fördern</a:t>
            </a:r>
            <a:r>
              <a:rPr lang="en-GB" sz="2000" dirty="0">
                <a:solidFill>
                  <a:srgbClr val="121212"/>
                </a:solidFill>
                <a:latin typeface="Arial"/>
                <a:ea typeface="Arial"/>
                <a:cs typeface="Arial"/>
                <a:sym typeface="Arial"/>
              </a:rPr>
              <a:t> die Zusammenarbeit, </a:t>
            </a:r>
            <a:r>
              <a:rPr lang="en-GB" sz="2000" dirty="0" err="1">
                <a:solidFill>
                  <a:srgbClr val="121212"/>
                </a:solidFill>
                <a:latin typeface="Arial"/>
                <a:ea typeface="Arial"/>
                <a:cs typeface="Arial"/>
                <a:sym typeface="Arial"/>
              </a:rPr>
              <a:t>indem</a:t>
            </a:r>
            <a:r>
              <a:rPr lang="en-GB" sz="2000" dirty="0">
                <a:solidFill>
                  <a:srgbClr val="121212"/>
                </a:solidFill>
                <a:latin typeface="Arial"/>
                <a:ea typeface="Arial"/>
                <a:cs typeface="Arial"/>
                <a:sym typeface="Arial"/>
              </a:rPr>
              <a:t> </a:t>
            </a:r>
            <a:r>
              <a:rPr lang="en-GB" sz="2000" dirty="0" err="1">
                <a:solidFill>
                  <a:srgbClr val="121212"/>
                </a:solidFill>
                <a:latin typeface="Arial"/>
                <a:ea typeface="Arial"/>
                <a:cs typeface="Arial"/>
                <a:sym typeface="Arial"/>
              </a:rPr>
              <a:t>sie</a:t>
            </a:r>
            <a:r>
              <a:rPr lang="en-GB" sz="2000" dirty="0">
                <a:solidFill>
                  <a:srgbClr val="121212"/>
                </a:solidFill>
                <a:latin typeface="Arial"/>
                <a:ea typeface="Arial"/>
                <a:cs typeface="Arial"/>
                <a:sym typeface="Arial"/>
              </a:rPr>
              <a:t> es den </a:t>
            </a:r>
            <a:r>
              <a:rPr lang="en-GB" sz="2000" dirty="0" err="1">
                <a:solidFill>
                  <a:srgbClr val="121212"/>
                </a:solidFill>
                <a:latin typeface="Arial"/>
                <a:ea typeface="Arial"/>
                <a:cs typeface="Arial"/>
                <a:sym typeface="Arial"/>
              </a:rPr>
              <a:t>Lernenden</a:t>
            </a:r>
            <a:r>
              <a:rPr lang="en-GB" sz="2000" dirty="0">
                <a:solidFill>
                  <a:srgbClr val="121212"/>
                </a:solidFill>
                <a:latin typeface="Arial"/>
                <a:ea typeface="Arial"/>
                <a:cs typeface="Arial"/>
                <a:sym typeface="Arial"/>
              </a:rPr>
              <a:t> </a:t>
            </a:r>
            <a:r>
              <a:rPr lang="en-GB" sz="2000" dirty="0" err="1">
                <a:solidFill>
                  <a:srgbClr val="121212"/>
                </a:solidFill>
                <a:latin typeface="Arial"/>
                <a:ea typeface="Arial"/>
                <a:cs typeface="Arial"/>
                <a:sym typeface="Arial"/>
              </a:rPr>
              <a:t>ermöglichen</a:t>
            </a:r>
            <a:r>
              <a:rPr lang="en-GB" sz="2000" dirty="0">
                <a:solidFill>
                  <a:srgbClr val="121212"/>
                </a:solidFill>
                <a:latin typeface="Arial"/>
                <a:ea typeface="Arial"/>
                <a:cs typeface="Arial"/>
                <a:sym typeface="Arial"/>
              </a:rPr>
              <a:t>, </a:t>
            </a:r>
            <a:r>
              <a:rPr lang="en-GB" sz="2000" dirty="0" err="1">
                <a:solidFill>
                  <a:srgbClr val="121212"/>
                </a:solidFill>
                <a:latin typeface="Arial"/>
                <a:ea typeface="Arial"/>
                <a:cs typeface="Arial"/>
                <a:sym typeface="Arial"/>
              </a:rPr>
              <a:t>unabhängig</a:t>
            </a:r>
            <a:r>
              <a:rPr lang="en-GB" sz="2000" dirty="0">
                <a:solidFill>
                  <a:srgbClr val="121212"/>
                </a:solidFill>
                <a:latin typeface="Arial"/>
                <a:ea typeface="Arial"/>
                <a:cs typeface="Arial"/>
                <a:sym typeface="Arial"/>
              </a:rPr>
              <a:t> von </a:t>
            </a:r>
            <a:r>
              <a:rPr lang="en-GB" sz="2000" dirty="0" err="1">
                <a:solidFill>
                  <a:srgbClr val="121212"/>
                </a:solidFill>
                <a:latin typeface="Arial"/>
                <a:ea typeface="Arial"/>
                <a:cs typeface="Arial"/>
                <a:sym typeface="Arial"/>
              </a:rPr>
              <a:t>ihrem</a:t>
            </a:r>
            <a:r>
              <a:rPr lang="en-GB" sz="2000" dirty="0">
                <a:solidFill>
                  <a:srgbClr val="121212"/>
                </a:solidFill>
                <a:latin typeface="Arial"/>
                <a:ea typeface="Arial"/>
                <a:cs typeface="Arial"/>
                <a:sym typeface="Arial"/>
              </a:rPr>
              <a:t> </a:t>
            </a:r>
            <a:r>
              <a:rPr lang="en-GB" sz="2000" dirty="0" err="1">
                <a:solidFill>
                  <a:srgbClr val="121212"/>
                </a:solidFill>
                <a:latin typeface="Arial"/>
                <a:ea typeface="Arial"/>
                <a:cs typeface="Arial"/>
                <a:sym typeface="Arial"/>
              </a:rPr>
              <a:t>physischen</a:t>
            </a:r>
            <a:r>
              <a:rPr lang="en-GB" sz="2000" dirty="0">
                <a:solidFill>
                  <a:srgbClr val="121212"/>
                </a:solidFill>
                <a:latin typeface="Arial"/>
                <a:ea typeface="Arial"/>
                <a:cs typeface="Arial"/>
                <a:sym typeface="Arial"/>
              </a:rPr>
              <a:t> </a:t>
            </a:r>
            <a:r>
              <a:rPr lang="en-GB" sz="2000" dirty="0" err="1">
                <a:solidFill>
                  <a:srgbClr val="121212"/>
                </a:solidFill>
                <a:latin typeface="Arial"/>
                <a:ea typeface="Arial"/>
                <a:cs typeface="Arial"/>
                <a:sym typeface="Arial"/>
              </a:rPr>
              <a:t>Standort</a:t>
            </a:r>
            <a:r>
              <a:rPr lang="en-GB" sz="2000" dirty="0">
                <a:solidFill>
                  <a:srgbClr val="121212"/>
                </a:solidFill>
                <a:latin typeface="Arial"/>
                <a:ea typeface="Arial"/>
                <a:cs typeface="Arial"/>
                <a:sym typeface="Arial"/>
              </a:rPr>
              <a:t> </a:t>
            </a:r>
            <a:r>
              <a:rPr lang="en-GB" sz="2000" dirty="0" err="1">
                <a:solidFill>
                  <a:srgbClr val="121212"/>
                </a:solidFill>
                <a:latin typeface="Arial"/>
                <a:ea typeface="Arial"/>
                <a:cs typeface="Arial"/>
                <a:sym typeface="Arial"/>
              </a:rPr>
              <a:t>gemeinsam</a:t>
            </a:r>
            <a:r>
              <a:rPr lang="en-GB" sz="2000" dirty="0">
                <a:solidFill>
                  <a:srgbClr val="121212"/>
                </a:solidFill>
                <a:latin typeface="Arial"/>
                <a:ea typeface="Arial"/>
                <a:cs typeface="Arial"/>
                <a:sym typeface="Arial"/>
              </a:rPr>
              <a:t> an </a:t>
            </a:r>
            <a:r>
              <a:rPr lang="en-GB" sz="2000" dirty="0" err="1">
                <a:solidFill>
                  <a:srgbClr val="121212"/>
                </a:solidFill>
                <a:latin typeface="Arial"/>
                <a:ea typeface="Arial"/>
                <a:cs typeface="Arial"/>
                <a:sym typeface="Arial"/>
              </a:rPr>
              <a:t>Projekten</a:t>
            </a:r>
            <a:r>
              <a:rPr lang="en-GB" sz="2000" dirty="0">
                <a:solidFill>
                  <a:srgbClr val="121212"/>
                </a:solidFill>
                <a:latin typeface="Arial"/>
                <a:ea typeface="Arial"/>
                <a:cs typeface="Arial"/>
                <a:sym typeface="Arial"/>
              </a:rPr>
              <a:t> </a:t>
            </a:r>
            <a:r>
              <a:rPr lang="en-GB" sz="2000" dirty="0" err="1">
                <a:solidFill>
                  <a:srgbClr val="121212"/>
                </a:solidFill>
                <a:latin typeface="Arial"/>
                <a:ea typeface="Arial"/>
                <a:cs typeface="Arial"/>
                <a:sym typeface="Arial"/>
              </a:rPr>
              <a:t>zu</a:t>
            </a:r>
            <a:r>
              <a:rPr lang="en-GB" sz="2000" dirty="0">
                <a:solidFill>
                  <a:srgbClr val="121212"/>
                </a:solidFill>
                <a:latin typeface="Arial"/>
                <a:ea typeface="Arial"/>
                <a:cs typeface="Arial"/>
                <a:sym typeface="Arial"/>
              </a:rPr>
              <a:t> </a:t>
            </a:r>
            <a:r>
              <a:rPr lang="en-GB" sz="2000" dirty="0" err="1">
                <a:solidFill>
                  <a:srgbClr val="121212"/>
                </a:solidFill>
                <a:latin typeface="Arial"/>
                <a:ea typeface="Arial"/>
                <a:cs typeface="Arial"/>
                <a:sym typeface="Arial"/>
              </a:rPr>
              <a:t>arbeiten</a:t>
            </a:r>
            <a:r>
              <a:rPr lang="en-GB" sz="2000" dirty="0">
                <a:solidFill>
                  <a:srgbClr val="121212"/>
                </a:solidFill>
                <a:latin typeface="Arial"/>
                <a:ea typeface="Arial"/>
                <a:cs typeface="Arial"/>
                <a:sym typeface="Arial"/>
              </a:rPr>
              <a:t>.</a:t>
            </a:r>
            <a:endParaRPr sz="2000" dirty="0"/>
          </a:p>
          <a:p>
            <a:pPr marL="0" marR="0" lvl="0" indent="0" algn="ctr" rtl="0">
              <a:lnSpc>
                <a:spcPct val="181950"/>
              </a:lnSpc>
              <a:spcBef>
                <a:spcPts val="0"/>
              </a:spcBef>
              <a:spcAft>
                <a:spcPts val="0"/>
              </a:spcAft>
              <a:buNone/>
            </a:pPr>
            <a:r>
              <a:rPr lang="en-GB" sz="2000" dirty="0" err="1">
                <a:solidFill>
                  <a:srgbClr val="121212"/>
                </a:solidFill>
                <a:latin typeface="Arial"/>
                <a:ea typeface="Arial"/>
                <a:cs typeface="Arial"/>
                <a:sym typeface="Arial"/>
              </a:rPr>
              <a:t>Pädagogen</a:t>
            </a:r>
            <a:r>
              <a:rPr lang="en-GB" sz="2000" dirty="0">
                <a:solidFill>
                  <a:srgbClr val="121212"/>
                </a:solidFill>
                <a:latin typeface="Arial"/>
                <a:ea typeface="Arial"/>
                <a:cs typeface="Arial"/>
                <a:sym typeface="Arial"/>
              </a:rPr>
              <a:t> </a:t>
            </a:r>
            <a:r>
              <a:rPr lang="en-GB" sz="2000" dirty="0" err="1">
                <a:solidFill>
                  <a:srgbClr val="121212"/>
                </a:solidFill>
                <a:latin typeface="Arial"/>
                <a:ea typeface="Arial"/>
                <a:cs typeface="Arial"/>
                <a:sym typeface="Arial"/>
              </a:rPr>
              <a:t>können</a:t>
            </a:r>
            <a:r>
              <a:rPr lang="en-GB" sz="2000" dirty="0">
                <a:solidFill>
                  <a:srgbClr val="121212"/>
                </a:solidFill>
                <a:latin typeface="Arial"/>
                <a:ea typeface="Arial"/>
                <a:cs typeface="Arial"/>
                <a:sym typeface="Arial"/>
              </a:rPr>
              <a:t> die </a:t>
            </a:r>
            <a:r>
              <a:rPr lang="en-GB" sz="2000" dirty="0" err="1">
                <a:solidFill>
                  <a:srgbClr val="121212"/>
                </a:solidFill>
                <a:latin typeface="Arial"/>
                <a:ea typeface="Arial"/>
                <a:cs typeface="Arial"/>
                <a:sym typeface="Arial"/>
              </a:rPr>
              <a:t>Gruppenarbeit</a:t>
            </a:r>
            <a:r>
              <a:rPr lang="en-GB" sz="2000" dirty="0">
                <a:solidFill>
                  <a:srgbClr val="121212"/>
                </a:solidFill>
                <a:latin typeface="Arial"/>
                <a:ea typeface="Arial"/>
                <a:cs typeface="Arial"/>
                <a:sym typeface="Arial"/>
              </a:rPr>
              <a:t> </a:t>
            </a:r>
            <a:r>
              <a:rPr lang="en-GB" sz="2000" dirty="0" err="1">
                <a:solidFill>
                  <a:srgbClr val="121212"/>
                </a:solidFill>
                <a:latin typeface="Arial"/>
                <a:ea typeface="Arial"/>
                <a:cs typeface="Arial"/>
                <a:sym typeface="Arial"/>
              </a:rPr>
              <a:t>effizienter</a:t>
            </a:r>
            <a:r>
              <a:rPr lang="en-GB" sz="2000" dirty="0">
                <a:solidFill>
                  <a:srgbClr val="121212"/>
                </a:solidFill>
                <a:latin typeface="Arial"/>
                <a:ea typeface="Arial"/>
                <a:cs typeface="Arial"/>
                <a:sym typeface="Arial"/>
              </a:rPr>
              <a:t> </a:t>
            </a:r>
            <a:r>
              <a:rPr lang="en-GB" sz="2000" dirty="0" err="1">
                <a:solidFill>
                  <a:srgbClr val="121212"/>
                </a:solidFill>
                <a:latin typeface="Arial"/>
                <a:ea typeface="Arial"/>
                <a:cs typeface="Arial"/>
                <a:sym typeface="Arial"/>
              </a:rPr>
              <a:t>überwachen</a:t>
            </a:r>
            <a:r>
              <a:rPr lang="en-GB" sz="2000" dirty="0">
                <a:solidFill>
                  <a:srgbClr val="121212"/>
                </a:solidFill>
                <a:latin typeface="Arial"/>
                <a:ea typeface="Arial"/>
                <a:cs typeface="Arial"/>
                <a:sym typeface="Arial"/>
              </a:rPr>
              <a:t> und die Zusammenarbeit </a:t>
            </a:r>
            <a:r>
              <a:rPr lang="en-GB" sz="2000" dirty="0" err="1">
                <a:solidFill>
                  <a:srgbClr val="121212"/>
                </a:solidFill>
                <a:latin typeface="Arial"/>
                <a:ea typeface="Arial"/>
                <a:cs typeface="Arial"/>
                <a:sym typeface="Arial"/>
              </a:rPr>
              <a:t>außerhalb</a:t>
            </a:r>
            <a:r>
              <a:rPr lang="en-GB" sz="2000" dirty="0">
                <a:solidFill>
                  <a:srgbClr val="121212"/>
                </a:solidFill>
                <a:latin typeface="Arial"/>
                <a:ea typeface="Arial"/>
                <a:cs typeface="Arial"/>
                <a:sym typeface="Arial"/>
              </a:rPr>
              <a:t> der </a:t>
            </a:r>
            <a:r>
              <a:rPr lang="en-GB" sz="2000" dirty="0" err="1">
                <a:solidFill>
                  <a:srgbClr val="121212"/>
                </a:solidFill>
                <a:latin typeface="Arial"/>
                <a:ea typeface="Arial"/>
                <a:cs typeface="Arial"/>
                <a:sym typeface="Arial"/>
              </a:rPr>
              <a:t>traditionellen</a:t>
            </a:r>
            <a:r>
              <a:rPr lang="en-GB" sz="2000" dirty="0">
                <a:solidFill>
                  <a:srgbClr val="121212"/>
                </a:solidFill>
                <a:latin typeface="Arial"/>
                <a:ea typeface="Arial"/>
                <a:cs typeface="Arial"/>
                <a:sym typeface="Arial"/>
              </a:rPr>
              <a:t> </a:t>
            </a:r>
            <a:r>
              <a:rPr lang="en-GB" sz="2000" dirty="0" err="1">
                <a:solidFill>
                  <a:srgbClr val="121212"/>
                </a:solidFill>
                <a:latin typeface="Arial"/>
                <a:ea typeface="Arial"/>
                <a:cs typeface="Arial"/>
                <a:sym typeface="Arial"/>
              </a:rPr>
              <a:t>Unterrichtszeiten</a:t>
            </a:r>
            <a:r>
              <a:rPr lang="en-GB" sz="2000" dirty="0">
                <a:solidFill>
                  <a:srgbClr val="121212"/>
                </a:solidFill>
                <a:latin typeface="Arial"/>
                <a:ea typeface="Arial"/>
                <a:cs typeface="Arial"/>
                <a:sym typeface="Arial"/>
              </a:rPr>
              <a:t> </a:t>
            </a:r>
            <a:r>
              <a:rPr lang="en-GB" sz="2000" dirty="0" err="1">
                <a:solidFill>
                  <a:srgbClr val="121212"/>
                </a:solidFill>
                <a:latin typeface="Arial"/>
                <a:ea typeface="Arial"/>
                <a:cs typeface="Arial"/>
                <a:sym typeface="Arial"/>
              </a:rPr>
              <a:t>erleichtern</a:t>
            </a:r>
            <a:r>
              <a:rPr lang="en-GB" sz="2000" dirty="0">
                <a:solidFill>
                  <a:srgbClr val="121212"/>
                </a:solidFill>
                <a:latin typeface="Arial"/>
                <a:ea typeface="Arial"/>
                <a:cs typeface="Arial"/>
                <a:sym typeface="Arial"/>
              </a:rPr>
              <a:t>.</a:t>
            </a:r>
            <a:endParaRPr sz="2000" dirty="0">
              <a:solidFill>
                <a:srgbClr val="121212"/>
              </a:solidFill>
              <a:latin typeface="Arial"/>
              <a:ea typeface="Arial"/>
              <a:cs typeface="Arial"/>
              <a:sym typeface="Arial"/>
            </a:endParaRPr>
          </a:p>
        </p:txBody>
      </p:sp>
      <p:sp>
        <p:nvSpPr>
          <p:cNvPr id="266" name="Google Shape;266;p9"/>
          <p:cNvSpPr txBox="1"/>
          <p:nvPr/>
        </p:nvSpPr>
        <p:spPr>
          <a:xfrm>
            <a:off x="6113531" y="3607705"/>
            <a:ext cx="5210451" cy="5041380"/>
          </a:xfrm>
          <a:prstGeom prst="rect">
            <a:avLst/>
          </a:prstGeom>
          <a:noFill/>
          <a:ln>
            <a:noFill/>
          </a:ln>
        </p:spPr>
        <p:txBody>
          <a:bodyPr spcFirstLastPara="1" wrap="square" lIns="0" tIns="0" rIns="0" bIns="0" anchor="t" anchorCtr="0">
            <a:spAutoFit/>
          </a:bodyPr>
          <a:lstStyle/>
          <a:p>
            <a:pPr marL="0" marR="0" lvl="0" indent="0" algn="ctr" rtl="0">
              <a:lnSpc>
                <a:spcPct val="181950"/>
              </a:lnSpc>
              <a:spcBef>
                <a:spcPts val="0"/>
              </a:spcBef>
              <a:spcAft>
                <a:spcPts val="0"/>
              </a:spcAft>
              <a:buNone/>
            </a:pPr>
            <a:r>
              <a:rPr lang="en-GB" sz="2000" dirty="0">
                <a:solidFill>
                  <a:srgbClr val="121212"/>
                </a:solidFill>
                <a:latin typeface="Arial"/>
                <a:ea typeface="Arial"/>
                <a:cs typeface="Arial"/>
                <a:sym typeface="Arial"/>
              </a:rPr>
              <a:t>Online-</a:t>
            </a:r>
            <a:r>
              <a:rPr lang="en-GB" sz="2000" dirty="0" err="1">
                <a:solidFill>
                  <a:srgbClr val="121212"/>
                </a:solidFill>
                <a:latin typeface="Arial"/>
                <a:ea typeface="Arial"/>
                <a:cs typeface="Arial"/>
                <a:sym typeface="Arial"/>
              </a:rPr>
              <a:t>Plattformen</a:t>
            </a:r>
            <a:r>
              <a:rPr lang="en-GB" sz="2000" dirty="0">
                <a:solidFill>
                  <a:srgbClr val="121212"/>
                </a:solidFill>
                <a:latin typeface="Arial"/>
                <a:ea typeface="Arial"/>
                <a:cs typeface="Arial"/>
                <a:sym typeface="Arial"/>
              </a:rPr>
              <a:t> </a:t>
            </a:r>
            <a:r>
              <a:rPr lang="en-GB" sz="2000" dirty="0" err="1">
                <a:solidFill>
                  <a:srgbClr val="121212"/>
                </a:solidFill>
                <a:latin typeface="Arial"/>
                <a:ea typeface="Arial"/>
                <a:cs typeface="Arial"/>
                <a:sym typeface="Arial"/>
              </a:rPr>
              <a:t>bieten</a:t>
            </a:r>
            <a:r>
              <a:rPr lang="en-GB" sz="2000" dirty="0">
                <a:solidFill>
                  <a:srgbClr val="121212"/>
                </a:solidFill>
                <a:latin typeface="Arial"/>
                <a:ea typeface="Arial"/>
                <a:cs typeface="Arial"/>
                <a:sym typeface="Arial"/>
              </a:rPr>
              <a:t> </a:t>
            </a:r>
            <a:r>
              <a:rPr lang="en-GB" sz="2000" dirty="0" err="1">
                <a:solidFill>
                  <a:srgbClr val="121212"/>
                </a:solidFill>
                <a:latin typeface="Arial"/>
                <a:ea typeface="Arial"/>
                <a:cs typeface="Arial"/>
                <a:sym typeface="Arial"/>
              </a:rPr>
              <a:t>Lernenden</a:t>
            </a:r>
            <a:r>
              <a:rPr lang="en-GB" sz="2000" dirty="0">
                <a:solidFill>
                  <a:srgbClr val="121212"/>
                </a:solidFill>
                <a:latin typeface="Arial"/>
                <a:ea typeface="Arial"/>
                <a:cs typeface="Arial"/>
                <a:sym typeface="Arial"/>
              </a:rPr>
              <a:t> und </a:t>
            </a:r>
            <a:r>
              <a:rPr lang="en-GB" sz="2000" dirty="0" err="1">
                <a:solidFill>
                  <a:srgbClr val="121212"/>
                </a:solidFill>
                <a:latin typeface="Arial"/>
                <a:ea typeface="Arial"/>
                <a:cs typeface="Arial"/>
                <a:sym typeface="Arial"/>
              </a:rPr>
              <a:t>Lehrenden</a:t>
            </a:r>
            <a:r>
              <a:rPr lang="en-GB" sz="2000" dirty="0">
                <a:solidFill>
                  <a:srgbClr val="121212"/>
                </a:solidFill>
                <a:latin typeface="Arial"/>
                <a:ea typeface="Arial"/>
                <a:cs typeface="Arial"/>
                <a:sym typeface="Arial"/>
              </a:rPr>
              <a:t> </a:t>
            </a:r>
            <a:r>
              <a:rPr lang="en-GB" sz="2000" dirty="0" err="1">
                <a:solidFill>
                  <a:srgbClr val="121212"/>
                </a:solidFill>
                <a:latin typeface="Arial"/>
                <a:ea typeface="Arial"/>
                <a:cs typeface="Arial"/>
                <a:sym typeface="Arial"/>
              </a:rPr>
              <a:t>gleichermaßen</a:t>
            </a:r>
            <a:r>
              <a:rPr lang="en-GB" sz="2000" dirty="0">
                <a:solidFill>
                  <a:srgbClr val="121212"/>
                </a:solidFill>
                <a:latin typeface="Arial"/>
                <a:ea typeface="Arial"/>
                <a:cs typeface="Arial"/>
                <a:sym typeface="Arial"/>
              </a:rPr>
              <a:t> die </a:t>
            </a:r>
            <a:r>
              <a:rPr lang="en-GB" sz="2000" dirty="0" err="1">
                <a:solidFill>
                  <a:srgbClr val="121212"/>
                </a:solidFill>
                <a:latin typeface="Arial"/>
                <a:ea typeface="Arial"/>
                <a:cs typeface="Arial"/>
                <a:sym typeface="Arial"/>
              </a:rPr>
              <a:t>Möglichkeit</a:t>
            </a:r>
            <a:r>
              <a:rPr lang="en-GB" sz="2000" dirty="0">
                <a:solidFill>
                  <a:srgbClr val="121212"/>
                </a:solidFill>
                <a:latin typeface="Arial"/>
                <a:ea typeface="Arial"/>
                <a:cs typeface="Arial"/>
                <a:sym typeface="Arial"/>
              </a:rPr>
              <a:t>, </a:t>
            </a:r>
            <a:r>
              <a:rPr lang="en-GB" sz="2000" dirty="0" err="1">
                <a:solidFill>
                  <a:srgbClr val="121212"/>
                </a:solidFill>
                <a:latin typeface="Arial"/>
                <a:ea typeface="Arial"/>
                <a:cs typeface="Arial"/>
                <a:sym typeface="Arial"/>
              </a:rPr>
              <a:t>sich</a:t>
            </a:r>
            <a:r>
              <a:rPr lang="en-GB" sz="2000" dirty="0">
                <a:solidFill>
                  <a:srgbClr val="121212"/>
                </a:solidFill>
                <a:latin typeface="Arial"/>
                <a:ea typeface="Arial"/>
                <a:cs typeface="Arial"/>
                <a:sym typeface="Arial"/>
              </a:rPr>
              <a:t> </a:t>
            </a:r>
            <a:r>
              <a:rPr lang="en-GB" sz="2000" dirty="0" err="1">
                <a:solidFill>
                  <a:srgbClr val="121212"/>
                </a:solidFill>
                <a:latin typeface="Arial"/>
                <a:ea typeface="Arial"/>
                <a:cs typeface="Arial"/>
                <a:sym typeface="Arial"/>
              </a:rPr>
              <a:t>durch</a:t>
            </a:r>
            <a:r>
              <a:rPr lang="en-GB" sz="2000" dirty="0">
                <a:solidFill>
                  <a:srgbClr val="121212"/>
                </a:solidFill>
                <a:latin typeface="Arial"/>
                <a:ea typeface="Arial"/>
                <a:cs typeface="Arial"/>
                <a:sym typeface="Arial"/>
              </a:rPr>
              <a:t> </a:t>
            </a:r>
            <a:r>
              <a:rPr lang="en-GB" sz="2000" dirty="0" err="1">
                <a:solidFill>
                  <a:srgbClr val="121212"/>
                </a:solidFill>
                <a:latin typeface="Arial"/>
                <a:ea typeface="Arial"/>
                <a:cs typeface="Arial"/>
                <a:sym typeface="Arial"/>
              </a:rPr>
              <a:t>Kurse</a:t>
            </a:r>
            <a:r>
              <a:rPr lang="en-GB" sz="2000" dirty="0">
                <a:solidFill>
                  <a:srgbClr val="121212"/>
                </a:solidFill>
                <a:latin typeface="Arial"/>
                <a:ea typeface="Arial"/>
                <a:cs typeface="Arial"/>
                <a:sym typeface="Arial"/>
              </a:rPr>
              <a:t> und </a:t>
            </a:r>
            <a:r>
              <a:rPr lang="en-GB" sz="2000" dirty="0" err="1">
                <a:solidFill>
                  <a:srgbClr val="121212"/>
                </a:solidFill>
                <a:latin typeface="Arial"/>
                <a:ea typeface="Arial"/>
                <a:cs typeface="Arial"/>
                <a:sym typeface="Arial"/>
              </a:rPr>
              <a:t>Zertifizierungen</a:t>
            </a:r>
            <a:r>
              <a:rPr lang="en-GB" sz="2000" dirty="0">
                <a:solidFill>
                  <a:srgbClr val="121212"/>
                </a:solidFill>
                <a:latin typeface="Arial"/>
                <a:ea typeface="Arial"/>
                <a:cs typeface="Arial"/>
                <a:sym typeface="Arial"/>
              </a:rPr>
              <a:t> </a:t>
            </a:r>
            <a:r>
              <a:rPr lang="en-GB" sz="2000" dirty="0" err="1">
                <a:solidFill>
                  <a:srgbClr val="121212"/>
                </a:solidFill>
                <a:latin typeface="Arial"/>
                <a:ea typeface="Arial"/>
                <a:cs typeface="Arial"/>
                <a:sym typeface="Arial"/>
              </a:rPr>
              <a:t>beruflich</a:t>
            </a:r>
            <a:r>
              <a:rPr lang="en-GB" sz="2000" dirty="0">
                <a:solidFill>
                  <a:srgbClr val="121212"/>
                </a:solidFill>
                <a:latin typeface="Arial"/>
                <a:ea typeface="Arial"/>
                <a:cs typeface="Arial"/>
                <a:sym typeface="Arial"/>
              </a:rPr>
              <a:t> </a:t>
            </a:r>
            <a:r>
              <a:rPr lang="en-GB" sz="2000" dirty="0" err="1">
                <a:solidFill>
                  <a:srgbClr val="121212"/>
                </a:solidFill>
                <a:latin typeface="Arial"/>
                <a:ea typeface="Arial"/>
                <a:cs typeface="Arial"/>
                <a:sym typeface="Arial"/>
              </a:rPr>
              <a:t>weiterzuentwickeln</a:t>
            </a:r>
            <a:r>
              <a:rPr lang="en-GB" sz="2000" dirty="0">
                <a:solidFill>
                  <a:srgbClr val="121212"/>
                </a:solidFill>
                <a:latin typeface="Arial"/>
                <a:ea typeface="Arial"/>
                <a:cs typeface="Arial"/>
                <a:sym typeface="Arial"/>
              </a:rPr>
              <a:t> und </a:t>
            </a:r>
            <a:r>
              <a:rPr lang="en-GB" sz="2000" dirty="0" err="1">
                <a:solidFill>
                  <a:srgbClr val="121212"/>
                </a:solidFill>
                <a:latin typeface="Arial"/>
                <a:ea typeface="Arial"/>
                <a:cs typeface="Arial"/>
                <a:sym typeface="Arial"/>
              </a:rPr>
              <a:t>zu</a:t>
            </a:r>
            <a:r>
              <a:rPr lang="en-GB" sz="2000" dirty="0">
                <a:solidFill>
                  <a:srgbClr val="121212"/>
                </a:solidFill>
                <a:latin typeface="Arial"/>
                <a:ea typeface="Arial"/>
                <a:cs typeface="Arial"/>
                <a:sym typeface="Arial"/>
              </a:rPr>
              <a:t> </a:t>
            </a:r>
            <a:r>
              <a:rPr lang="en-GB" sz="2000" dirty="0" err="1">
                <a:solidFill>
                  <a:srgbClr val="121212"/>
                </a:solidFill>
                <a:latin typeface="Arial"/>
                <a:ea typeface="Arial"/>
                <a:cs typeface="Arial"/>
                <a:sym typeface="Arial"/>
              </a:rPr>
              <a:t>qualifizieren</a:t>
            </a:r>
            <a:r>
              <a:rPr lang="en-GB" sz="2000" dirty="0">
                <a:solidFill>
                  <a:srgbClr val="121212"/>
                </a:solidFill>
                <a:latin typeface="Arial"/>
                <a:ea typeface="Arial"/>
                <a:cs typeface="Arial"/>
                <a:sym typeface="Arial"/>
              </a:rPr>
              <a:t>.</a:t>
            </a:r>
            <a:endParaRPr dirty="0"/>
          </a:p>
          <a:p>
            <a:pPr marL="0" marR="0" lvl="0" indent="0" algn="ctr" rtl="0">
              <a:lnSpc>
                <a:spcPct val="181950"/>
              </a:lnSpc>
              <a:spcBef>
                <a:spcPts val="0"/>
              </a:spcBef>
              <a:spcAft>
                <a:spcPts val="0"/>
              </a:spcAft>
              <a:buNone/>
            </a:pPr>
            <a:r>
              <a:rPr lang="en-GB" sz="2000" dirty="0">
                <a:solidFill>
                  <a:srgbClr val="121212"/>
                </a:solidFill>
                <a:latin typeface="Arial"/>
                <a:ea typeface="Arial"/>
                <a:cs typeface="Arial"/>
                <a:sym typeface="Arial"/>
              </a:rPr>
              <a:t>Die Technologie </a:t>
            </a:r>
            <a:r>
              <a:rPr lang="en-GB" sz="2000" dirty="0" err="1">
                <a:solidFill>
                  <a:srgbClr val="121212"/>
                </a:solidFill>
                <a:latin typeface="Arial"/>
                <a:ea typeface="Arial"/>
                <a:cs typeface="Arial"/>
                <a:sym typeface="Arial"/>
              </a:rPr>
              <a:t>ermöglicht</a:t>
            </a:r>
            <a:r>
              <a:rPr lang="en-GB" sz="2000" dirty="0">
                <a:solidFill>
                  <a:srgbClr val="121212"/>
                </a:solidFill>
                <a:latin typeface="Arial"/>
                <a:ea typeface="Arial"/>
                <a:cs typeface="Arial"/>
                <a:sym typeface="Arial"/>
              </a:rPr>
              <a:t> den </a:t>
            </a:r>
            <a:r>
              <a:rPr lang="en-GB" sz="2000" dirty="0" err="1">
                <a:solidFill>
                  <a:srgbClr val="121212"/>
                </a:solidFill>
                <a:latin typeface="Arial"/>
                <a:ea typeface="Arial"/>
                <a:cs typeface="Arial"/>
                <a:sym typeface="Arial"/>
              </a:rPr>
              <a:t>kontinuierlichen</a:t>
            </a:r>
            <a:r>
              <a:rPr lang="en-GB" sz="2000" dirty="0">
                <a:solidFill>
                  <a:srgbClr val="121212"/>
                </a:solidFill>
                <a:latin typeface="Arial"/>
                <a:ea typeface="Arial"/>
                <a:cs typeface="Arial"/>
                <a:sym typeface="Arial"/>
              </a:rPr>
              <a:t> </a:t>
            </a:r>
            <a:r>
              <a:rPr lang="en-GB" sz="2000" dirty="0" err="1">
                <a:solidFill>
                  <a:srgbClr val="121212"/>
                </a:solidFill>
                <a:latin typeface="Arial"/>
                <a:ea typeface="Arial"/>
                <a:cs typeface="Arial"/>
                <a:sym typeface="Arial"/>
              </a:rPr>
              <a:t>Erwerb</a:t>
            </a:r>
            <a:r>
              <a:rPr lang="en-GB" sz="2000" dirty="0">
                <a:solidFill>
                  <a:srgbClr val="121212"/>
                </a:solidFill>
                <a:latin typeface="Arial"/>
                <a:ea typeface="Arial"/>
                <a:cs typeface="Arial"/>
                <a:sym typeface="Arial"/>
              </a:rPr>
              <a:t> </a:t>
            </a:r>
            <a:r>
              <a:rPr lang="en-GB" sz="2000" dirty="0" err="1">
                <a:solidFill>
                  <a:srgbClr val="121212"/>
                </a:solidFill>
                <a:latin typeface="Arial"/>
                <a:ea typeface="Arial"/>
                <a:cs typeface="Arial"/>
                <a:sym typeface="Arial"/>
              </a:rPr>
              <a:t>neuer</a:t>
            </a:r>
            <a:r>
              <a:rPr lang="en-GB" sz="2000" dirty="0">
                <a:solidFill>
                  <a:srgbClr val="121212"/>
                </a:solidFill>
                <a:latin typeface="Arial"/>
                <a:ea typeface="Arial"/>
                <a:cs typeface="Arial"/>
                <a:sym typeface="Arial"/>
              </a:rPr>
              <a:t> </a:t>
            </a:r>
            <a:r>
              <a:rPr lang="en-GB" sz="2000" dirty="0" err="1">
                <a:solidFill>
                  <a:srgbClr val="121212"/>
                </a:solidFill>
                <a:latin typeface="Arial"/>
                <a:ea typeface="Arial"/>
                <a:cs typeface="Arial"/>
                <a:sym typeface="Arial"/>
              </a:rPr>
              <a:t>Kompetenzen</a:t>
            </a:r>
            <a:r>
              <a:rPr lang="en-GB" sz="2000" dirty="0">
                <a:solidFill>
                  <a:srgbClr val="121212"/>
                </a:solidFill>
                <a:latin typeface="Arial"/>
                <a:ea typeface="Arial"/>
                <a:cs typeface="Arial"/>
                <a:sym typeface="Arial"/>
              </a:rPr>
              <a:t>, die auf </a:t>
            </a:r>
            <a:r>
              <a:rPr lang="en-GB" sz="2000" dirty="0" err="1">
                <a:solidFill>
                  <a:srgbClr val="121212"/>
                </a:solidFill>
                <a:latin typeface="Arial"/>
                <a:ea typeface="Arial"/>
                <a:cs typeface="Arial"/>
                <a:sym typeface="Arial"/>
              </a:rPr>
              <a:t>dem</a:t>
            </a:r>
            <a:r>
              <a:rPr lang="en-GB" sz="2000" dirty="0">
                <a:solidFill>
                  <a:srgbClr val="121212"/>
                </a:solidFill>
                <a:latin typeface="Arial"/>
                <a:ea typeface="Arial"/>
                <a:cs typeface="Arial"/>
                <a:sym typeface="Arial"/>
              </a:rPr>
              <a:t> </a:t>
            </a:r>
            <a:r>
              <a:rPr lang="en-GB" sz="2000" dirty="0" err="1">
                <a:solidFill>
                  <a:srgbClr val="121212"/>
                </a:solidFill>
                <a:latin typeface="Arial"/>
                <a:ea typeface="Arial"/>
                <a:cs typeface="Arial"/>
                <a:sym typeface="Arial"/>
              </a:rPr>
              <a:t>sich</a:t>
            </a:r>
            <a:r>
              <a:rPr lang="en-GB" sz="2000" dirty="0">
                <a:solidFill>
                  <a:srgbClr val="121212"/>
                </a:solidFill>
                <a:latin typeface="Arial"/>
                <a:ea typeface="Arial"/>
                <a:cs typeface="Arial"/>
                <a:sym typeface="Arial"/>
              </a:rPr>
              <a:t> schnell </a:t>
            </a:r>
            <a:r>
              <a:rPr lang="en-GB" sz="2000" dirty="0" err="1">
                <a:solidFill>
                  <a:srgbClr val="121212"/>
                </a:solidFill>
                <a:latin typeface="Arial"/>
                <a:ea typeface="Arial"/>
                <a:cs typeface="Arial"/>
                <a:sym typeface="Arial"/>
              </a:rPr>
              <a:t>verändernden</a:t>
            </a:r>
            <a:r>
              <a:rPr lang="en-GB" sz="2000" dirty="0">
                <a:solidFill>
                  <a:srgbClr val="121212"/>
                </a:solidFill>
                <a:latin typeface="Arial"/>
                <a:ea typeface="Arial"/>
                <a:cs typeface="Arial"/>
                <a:sym typeface="Arial"/>
              </a:rPr>
              <a:t> </a:t>
            </a:r>
            <a:r>
              <a:rPr lang="en-GB" sz="2000" dirty="0" err="1">
                <a:solidFill>
                  <a:srgbClr val="121212"/>
                </a:solidFill>
                <a:latin typeface="Arial"/>
                <a:ea typeface="Arial"/>
                <a:cs typeface="Arial"/>
                <a:sym typeface="Arial"/>
              </a:rPr>
              <a:t>Arbeitsmarkt</a:t>
            </a:r>
            <a:r>
              <a:rPr lang="en-GB" sz="2000" dirty="0">
                <a:solidFill>
                  <a:srgbClr val="121212"/>
                </a:solidFill>
                <a:latin typeface="Arial"/>
                <a:ea typeface="Arial"/>
                <a:cs typeface="Arial"/>
                <a:sym typeface="Arial"/>
              </a:rPr>
              <a:t> </a:t>
            </a:r>
            <a:r>
              <a:rPr lang="en-GB" sz="2000" dirty="0" err="1">
                <a:solidFill>
                  <a:srgbClr val="121212"/>
                </a:solidFill>
                <a:latin typeface="Arial"/>
                <a:ea typeface="Arial"/>
                <a:cs typeface="Arial"/>
                <a:sym typeface="Arial"/>
              </a:rPr>
              <a:t>unerlässlich</a:t>
            </a:r>
            <a:r>
              <a:rPr lang="en-GB" sz="2000" dirty="0">
                <a:solidFill>
                  <a:srgbClr val="121212"/>
                </a:solidFill>
                <a:latin typeface="Arial"/>
                <a:ea typeface="Arial"/>
                <a:cs typeface="Arial"/>
                <a:sym typeface="Arial"/>
              </a:rPr>
              <a:t> </a:t>
            </a:r>
            <a:r>
              <a:rPr lang="en-GB" sz="2000" dirty="0" err="1">
                <a:solidFill>
                  <a:srgbClr val="121212"/>
                </a:solidFill>
                <a:latin typeface="Arial"/>
                <a:ea typeface="Arial"/>
                <a:cs typeface="Arial"/>
                <a:sym typeface="Arial"/>
              </a:rPr>
              <a:t>sind</a:t>
            </a:r>
            <a:endParaRPr sz="2000" dirty="0">
              <a:solidFill>
                <a:srgbClr val="121212"/>
              </a:solidFill>
              <a:latin typeface="Arial"/>
              <a:ea typeface="Arial"/>
              <a:cs typeface="Arial"/>
              <a:sym typeface="Arial"/>
            </a:endParaRPr>
          </a:p>
        </p:txBody>
      </p:sp>
      <p:sp>
        <p:nvSpPr>
          <p:cNvPr id="267" name="Google Shape;267;p9"/>
          <p:cNvSpPr txBox="1"/>
          <p:nvPr/>
        </p:nvSpPr>
        <p:spPr>
          <a:xfrm>
            <a:off x="11707621" y="5165635"/>
            <a:ext cx="4509924" cy="2800767"/>
          </a:xfrm>
          <a:prstGeom prst="rect">
            <a:avLst/>
          </a:prstGeom>
          <a:noFill/>
          <a:ln>
            <a:noFill/>
          </a:ln>
        </p:spPr>
        <p:txBody>
          <a:bodyPr spcFirstLastPara="1" wrap="square" lIns="0" tIns="0" rIns="0" bIns="0" anchor="t" anchorCtr="0">
            <a:spAutoFit/>
          </a:bodyPr>
          <a:lstStyle/>
          <a:p>
            <a:pPr marL="0" marR="0" lvl="0" indent="0" algn="ctr" rtl="0">
              <a:lnSpc>
                <a:spcPct val="181950"/>
              </a:lnSpc>
              <a:spcBef>
                <a:spcPts val="0"/>
              </a:spcBef>
              <a:spcAft>
                <a:spcPts val="0"/>
              </a:spcAft>
              <a:buNone/>
            </a:pPr>
            <a:r>
              <a:rPr lang="en-GB" sz="2000" dirty="0">
                <a:solidFill>
                  <a:srgbClr val="121212"/>
                </a:solidFill>
                <a:latin typeface="Arial"/>
                <a:ea typeface="Arial"/>
                <a:cs typeface="Arial"/>
                <a:sym typeface="Arial"/>
              </a:rPr>
              <a:t>Online-</a:t>
            </a:r>
            <a:r>
              <a:rPr lang="en-GB" sz="2000" dirty="0" err="1">
                <a:solidFill>
                  <a:srgbClr val="121212"/>
                </a:solidFill>
                <a:latin typeface="Arial"/>
                <a:ea typeface="Arial"/>
                <a:cs typeface="Arial"/>
                <a:sym typeface="Arial"/>
              </a:rPr>
              <a:t>Ressourcen</a:t>
            </a:r>
            <a:r>
              <a:rPr lang="en-GB" sz="2000" dirty="0">
                <a:solidFill>
                  <a:srgbClr val="121212"/>
                </a:solidFill>
                <a:latin typeface="Arial"/>
                <a:ea typeface="Arial"/>
                <a:cs typeface="Arial"/>
                <a:sym typeface="Arial"/>
              </a:rPr>
              <a:t> und E-Learning-</a:t>
            </a:r>
            <a:r>
              <a:rPr lang="en-GB" sz="2000" dirty="0" err="1">
                <a:solidFill>
                  <a:srgbClr val="121212"/>
                </a:solidFill>
                <a:latin typeface="Arial"/>
                <a:ea typeface="Arial"/>
                <a:cs typeface="Arial"/>
                <a:sym typeface="Arial"/>
              </a:rPr>
              <a:t>Plattformen</a:t>
            </a:r>
            <a:r>
              <a:rPr lang="en-GB" sz="2000" dirty="0">
                <a:solidFill>
                  <a:srgbClr val="121212"/>
                </a:solidFill>
                <a:latin typeface="Arial"/>
                <a:ea typeface="Arial"/>
                <a:cs typeface="Arial"/>
                <a:sym typeface="Arial"/>
              </a:rPr>
              <a:t> </a:t>
            </a:r>
            <a:r>
              <a:rPr lang="en-GB" sz="2000" dirty="0" err="1">
                <a:solidFill>
                  <a:srgbClr val="121212"/>
                </a:solidFill>
                <a:latin typeface="Arial"/>
                <a:ea typeface="Arial"/>
                <a:cs typeface="Arial"/>
                <a:sym typeface="Arial"/>
              </a:rPr>
              <a:t>bieten</a:t>
            </a:r>
            <a:r>
              <a:rPr lang="en-GB" sz="2000" dirty="0">
                <a:solidFill>
                  <a:srgbClr val="121212"/>
                </a:solidFill>
                <a:latin typeface="Arial"/>
                <a:ea typeface="Arial"/>
                <a:cs typeface="Arial"/>
                <a:sym typeface="Arial"/>
              </a:rPr>
              <a:t> den </a:t>
            </a:r>
            <a:r>
              <a:rPr lang="en-GB" sz="2000" dirty="0" err="1">
                <a:solidFill>
                  <a:srgbClr val="121212"/>
                </a:solidFill>
                <a:latin typeface="Arial"/>
                <a:ea typeface="Arial"/>
                <a:cs typeface="Arial"/>
                <a:sym typeface="Arial"/>
              </a:rPr>
              <a:t>Lernenden</a:t>
            </a:r>
            <a:r>
              <a:rPr lang="en-GB" sz="2000" dirty="0">
                <a:solidFill>
                  <a:srgbClr val="121212"/>
                </a:solidFill>
                <a:latin typeface="Arial"/>
                <a:ea typeface="Arial"/>
                <a:cs typeface="Arial"/>
                <a:sym typeface="Arial"/>
              </a:rPr>
              <a:t> die </a:t>
            </a:r>
            <a:r>
              <a:rPr lang="en-GB" sz="2000" dirty="0" err="1">
                <a:solidFill>
                  <a:srgbClr val="121212"/>
                </a:solidFill>
                <a:latin typeface="Arial"/>
                <a:ea typeface="Arial"/>
                <a:cs typeface="Arial"/>
                <a:sym typeface="Arial"/>
              </a:rPr>
              <a:t>Flexibilität</a:t>
            </a:r>
            <a:r>
              <a:rPr lang="en-GB" sz="2000" dirty="0">
                <a:solidFill>
                  <a:srgbClr val="121212"/>
                </a:solidFill>
                <a:latin typeface="Arial"/>
                <a:ea typeface="Arial"/>
                <a:cs typeface="Arial"/>
                <a:sym typeface="Arial"/>
              </a:rPr>
              <a:t>, </a:t>
            </a:r>
            <a:r>
              <a:rPr lang="en-GB" sz="2000" dirty="0" err="1">
                <a:solidFill>
                  <a:srgbClr val="121212"/>
                </a:solidFill>
                <a:latin typeface="Arial"/>
                <a:ea typeface="Arial"/>
                <a:cs typeface="Arial"/>
                <a:sym typeface="Arial"/>
              </a:rPr>
              <a:t>jederzeit</a:t>
            </a:r>
            <a:r>
              <a:rPr lang="en-GB" sz="2000" dirty="0">
                <a:solidFill>
                  <a:srgbClr val="121212"/>
                </a:solidFill>
                <a:latin typeface="Arial"/>
                <a:ea typeface="Arial"/>
                <a:cs typeface="Arial"/>
                <a:sym typeface="Arial"/>
              </a:rPr>
              <a:t> und </a:t>
            </a:r>
            <a:r>
              <a:rPr lang="en-GB" sz="2000" dirty="0" err="1">
                <a:solidFill>
                  <a:srgbClr val="121212"/>
                </a:solidFill>
                <a:latin typeface="Arial"/>
                <a:ea typeface="Arial"/>
                <a:cs typeface="Arial"/>
                <a:sym typeface="Arial"/>
              </a:rPr>
              <a:t>überall</a:t>
            </a:r>
            <a:r>
              <a:rPr lang="en-GB" sz="2000" dirty="0">
                <a:solidFill>
                  <a:srgbClr val="121212"/>
                </a:solidFill>
                <a:latin typeface="Arial"/>
                <a:ea typeface="Arial"/>
                <a:cs typeface="Arial"/>
                <a:sym typeface="Arial"/>
              </a:rPr>
              <a:t> </a:t>
            </a:r>
            <a:r>
              <a:rPr lang="en-GB" sz="2000" dirty="0" err="1">
                <a:solidFill>
                  <a:srgbClr val="121212"/>
                </a:solidFill>
                <a:latin typeface="Arial"/>
                <a:ea typeface="Arial"/>
                <a:cs typeface="Arial"/>
                <a:sym typeface="Arial"/>
              </a:rPr>
              <a:t>zu</a:t>
            </a:r>
            <a:r>
              <a:rPr lang="en-GB" sz="2000" dirty="0">
                <a:solidFill>
                  <a:srgbClr val="121212"/>
                </a:solidFill>
                <a:latin typeface="Arial"/>
                <a:ea typeface="Arial"/>
                <a:cs typeface="Arial"/>
                <a:sym typeface="Arial"/>
              </a:rPr>
              <a:t> </a:t>
            </a:r>
            <a:r>
              <a:rPr lang="en-GB" sz="2000" dirty="0" err="1">
                <a:solidFill>
                  <a:srgbClr val="121212"/>
                </a:solidFill>
                <a:latin typeface="Arial"/>
                <a:ea typeface="Arial"/>
                <a:cs typeface="Arial"/>
                <a:sym typeface="Arial"/>
              </a:rPr>
              <a:t>lernen</a:t>
            </a:r>
            <a:r>
              <a:rPr lang="en-GB" sz="2000" dirty="0">
                <a:solidFill>
                  <a:srgbClr val="121212"/>
                </a:solidFill>
                <a:latin typeface="Arial"/>
                <a:ea typeface="Arial"/>
                <a:cs typeface="Arial"/>
                <a:sym typeface="Arial"/>
              </a:rPr>
              <a:t>, und </a:t>
            </a:r>
            <a:r>
              <a:rPr lang="en-GB" sz="2000" dirty="0" err="1">
                <a:solidFill>
                  <a:srgbClr val="121212"/>
                </a:solidFill>
                <a:latin typeface="Arial"/>
                <a:ea typeface="Arial"/>
                <a:cs typeface="Arial"/>
                <a:sym typeface="Arial"/>
              </a:rPr>
              <a:t>erweitern</a:t>
            </a:r>
            <a:r>
              <a:rPr lang="en-GB" sz="2000" dirty="0">
                <a:solidFill>
                  <a:srgbClr val="121212"/>
                </a:solidFill>
                <a:latin typeface="Arial"/>
                <a:ea typeface="Arial"/>
                <a:cs typeface="Arial"/>
                <a:sym typeface="Arial"/>
              </a:rPr>
              <a:t> den </a:t>
            </a:r>
            <a:r>
              <a:rPr lang="en-GB" sz="2000" dirty="0" err="1">
                <a:solidFill>
                  <a:srgbClr val="121212"/>
                </a:solidFill>
                <a:latin typeface="Arial"/>
                <a:ea typeface="Arial"/>
                <a:cs typeface="Arial"/>
                <a:sym typeface="Arial"/>
              </a:rPr>
              <a:t>Zugang</a:t>
            </a:r>
            <a:r>
              <a:rPr lang="en-GB" sz="2000" dirty="0">
                <a:solidFill>
                  <a:srgbClr val="121212"/>
                </a:solidFill>
                <a:latin typeface="Arial"/>
                <a:ea typeface="Arial"/>
                <a:cs typeface="Arial"/>
                <a:sym typeface="Arial"/>
              </a:rPr>
              <a:t> </a:t>
            </a:r>
            <a:r>
              <a:rPr lang="en-GB" sz="2000" dirty="0" err="1">
                <a:solidFill>
                  <a:srgbClr val="121212"/>
                </a:solidFill>
                <a:latin typeface="Arial"/>
                <a:ea typeface="Arial"/>
                <a:cs typeface="Arial"/>
                <a:sym typeface="Arial"/>
              </a:rPr>
              <a:t>zur</a:t>
            </a:r>
            <a:r>
              <a:rPr lang="en-GB" sz="2000" dirty="0">
                <a:solidFill>
                  <a:srgbClr val="121212"/>
                </a:solidFill>
                <a:latin typeface="Arial"/>
                <a:ea typeface="Arial"/>
                <a:cs typeface="Arial"/>
                <a:sym typeface="Arial"/>
              </a:rPr>
              <a:t> </a:t>
            </a:r>
            <a:r>
              <a:rPr lang="en-GB" sz="2000" dirty="0" err="1">
                <a:solidFill>
                  <a:srgbClr val="121212"/>
                </a:solidFill>
                <a:latin typeface="Arial"/>
                <a:ea typeface="Arial"/>
                <a:cs typeface="Arial"/>
                <a:sym typeface="Arial"/>
              </a:rPr>
              <a:t>Bildung</a:t>
            </a:r>
            <a:endParaRPr sz="2000" dirty="0">
              <a:solidFill>
                <a:srgbClr val="121212"/>
              </a:solidFill>
              <a:latin typeface="Arial"/>
              <a:ea typeface="Arial"/>
              <a:cs typeface="Arial"/>
              <a:sym typeface="Arial"/>
            </a:endParaRPr>
          </a:p>
        </p:txBody>
      </p:sp>
      <p:pic>
        <p:nvPicPr>
          <p:cNvPr id="268" name="Google Shape;268;p9" descr="Business Growth with solid fill"/>
          <p:cNvPicPr preferRelativeResize="0"/>
          <p:nvPr/>
        </p:nvPicPr>
        <p:blipFill rotWithShape="1">
          <a:blip r:embed="rId5">
            <a:alphaModFix/>
          </a:blip>
          <a:srcRect/>
          <a:stretch/>
        </p:blipFill>
        <p:spPr>
          <a:xfrm>
            <a:off x="7853777" y="2391478"/>
            <a:ext cx="1595124" cy="1595124"/>
          </a:xfrm>
          <a:prstGeom prst="rect">
            <a:avLst/>
          </a:prstGeom>
          <a:noFill/>
          <a:ln>
            <a:noFill/>
          </a:ln>
        </p:spPr>
      </p:pic>
      <p:sp>
        <p:nvSpPr>
          <p:cNvPr id="269" name="Google Shape;269;p9"/>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1" name="Google Shape;271;p9"/>
          <p:cNvSpPr txBox="1"/>
          <p:nvPr/>
        </p:nvSpPr>
        <p:spPr>
          <a:xfrm>
            <a:off x="5150666" y="9207911"/>
            <a:ext cx="10227062" cy="759119"/>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GB" sz="1400">
                <a:solidFill>
                  <a:srgbClr val="121212"/>
                </a:solidFill>
                <a:latin typeface="Arial"/>
                <a:ea typeface="Arial"/>
                <a:cs typeface="Arial"/>
                <a:sym typeface="Arial"/>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a:p>
        </p:txBody>
      </p:sp>
      <p:pic>
        <p:nvPicPr>
          <p:cNvPr id="272" name="Google Shape;272;p9"/>
          <p:cNvPicPr preferRelativeResize="0"/>
          <p:nvPr/>
        </p:nvPicPr>
        <p:blipFill rotWithShape="1">
          <a:blip r:embed="rId7">
            <a:alphaModFix/>
          </a:blip>
          <a:srcRect/>
          <a:stretch/>
        </p:blipFill>
        <p:spPr>
          <a:xfrm>
            <a:off x="15697200" y="9183021"/>
            <a:ext cx="1727565" cy="628205"/>
          </a:xfrm>
          <a:prstGeom prst="rect">
            <a:avLst/>
          </a:prstGeom>
          <a:noFill/>
          <a:ln>
            <a:noFill/>
          </a:ln>
        </p:spPr>
      </p:pic>
      <p:pic>
        <p:nvPicPr>
          <p:cNvPr id="2" name="Picture 1" descr="Blue text on a white background&#10;&#10;Description automatically generated">
            <a:extLst>
              <a:ext uri="{FF2B5EF4-FFF2-40B4-BE49-F238E27FC236}">
                <a16:creationId xmlns:a16="http://schemas.microsoft.com/office/drawing/2014/main" id="{FB5CC321-ECCB-924E-CFA8-26B6C9200ED9}"/>
              </a:ext>
            </a:extLst>
          </p:cNvPr>
          <p:cNvPicPr>
            <a:picLocks noChangeAspect="1"/>
          </p:cNvPicPr>
          <p:nvPr/>
        </p:nvPicPr>
        <p:blipFill>
          <a:blip r:embed="rId8"/>
          <a:stretch>
            <a:fillRect/>
          </a:stretch>
        </p:blipFill>
        <p:spPr>
          <a:xfrm>
            <a:off x="2890312" y="9377969"/>
            <a:ext cx="2160232" cy="45320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4624</Words>
  <Application>Microsoft Office PowerPoint</Application>
  <PresentationFormat>Custom</PresentationFormat>
  <Paragraphs>231</Paragraphs>
  <Slides>33</Slides>
  <Notes>33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33</vt:i4>
      </vt:variant>
    </vt:vector>
  </HeadingPairs>
  <TitlesOfParts>
    <vt:vector size="36"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stsal</dc:creator>
  <cp:keywords>, docId:07525AFCD66876D12D916FED81A57849</cp:keywords>
  <cp:lastModifiedBy>Sotiria Tsalamani</cp:lastModifiedBy>
  <cp:revision>2</cp:revision>
  <dcterms:created xsi:type="dcterms:W3CDTF">2006-08-16T00:00:00Z</dcterms:created>
  <dcterms:modified xsi:type="dcterms:W3CDTF">2024-11-08T18:06:05Z</dcterms:modified>
</cp:coreProperties>
</file>