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No5Rh3dE/1Fptv/TZRVZmYHZl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4"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PBIYIuaA4LI?feature=shar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utocove.eu/" TargetMode="External"/><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thomasmore.be/en/educations/degree-students/automotive-technology/automotive-technology/sint-katelijne-waver/full-program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cuvet.eu/docs/IncuVET_VEGGIE-FOOD_Gamarra_Spain_EN.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hyperlink" Target="https://experientiallearninginstitute.org/what-is-experiential-learni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hyperlink" Target="https://www.mcw.edu/-/media/MCW/Education/Academic-Affairs/OEI/Faculty-Quick-Guides/Cognitive-Apprenticeship-Theory.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hyperlink" Target="https://www.communityofpractice.ca/background/what-is-a-community-of-practice/#:~:text=A%20community%20of%20practice%20(CoP,both%20individual%20and%20group%20goa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slido.com/?experience_id=240323-z"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en-us%2Fmicrosoft-teams%2Fgroup-chat-software" TargetMode="External"/><Relationship Id="rId12" Type="http://schemas.openxmlformats.org/officeDocument/2006/relationships/hyperlink" Target="https://www.mentimeter.com/" TargetMode="External"/><Relationship Id="rId17" Type="http://schemas.openxmlformats.org/officeDocument/2006/relationships/image" Target="../media/image1.png"/><Relationship Id="rId2" Type="http://schemas.openxmlformats.org/officeDocument/2006/relationships/notesSlide" Target="../notesSlides/notesSlide17.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1" Type="http://schemas.openxmlformats.org/officeDocument/2006/relationships/hyperlink" Target="https://www.google.com/forms/about/" TargetMode="External"/><Relationship Id="rId5" Type="http://schemas.openxmlformats.org/officeDocument/2006/relationships/hyperlink" Target="https://slack.com/" TargetMode="External"/><Relationship Id="rId15" Type="http://schemas.openxmlformats.org/officeDocument/2006/relationships/image" Target="../media/image27.png"/><Relationship Id="rId10" Type="http://schemas.openxmlformats.org/officeDocument/2006/relationships/image" Target="../media/image25.png"/><Relationship Id="rId19"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s://us05web.zoom.us/signin#/login" TargetMode="External"/><Relationship Id="rId13" Type="http://schemas.openxmlformats.org/officeDocument/2006/relationships/image" Target="../media/image30.png"/><Relationship Id="rId1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www.articulate.com/lp/360/tr-course/?utm_source=google-sem&amp;utm_medium=cpc&amp;utm_term=course%20creation%20platforms&amp;utm_campaign=ggl%7Csem%7Cnbrd%7CA360%7Ceu-t1%7CCourse%7CBroad%7C24p%7CCourseQualified&amp;utm_content=1001&amp;lqid=engine:google%7Ccampaignid:20038889666%7Cadid:686260030460%7Cgclid:CjwKCAjw1NK4BhAwEiwAVUHPUMQtUBqXEgy66e_QnaIUjMvXNKek1sLRC-2g7UbTYXRhDSoIvp0IrRoCJoUQAvD_BwE&amp;gad_source=1&amp;gclid=CjwKCAjw1NK4BhAwEiwAVUHPUMQtUBqXEgy66e_QnaIUjMvXNKek1sLRC-2g7UbTYXRhDSoIvp0IrRoCJoUQAvD_BwE" TargetMode="External"/><Relationship Id="rId12" Type="http://schemas.openxmlformats.org/officeDocument/2006/relationships/hyperlink" Target="https://jamboard.google.com/" TargetMode="External"/><Relationship Id="rId17" Type="http://schemas.openxmlformats.org/officeDocument/2006/relationships/image" Target="../media/image34.png"/><Relationship Id="rId2" Type="http://schemas.openxmlformats.org/officeDocument/2006/relationships/notesSlide" Target="../notesSlides/notesSlide18.xml"/><Relationship Id="rId16" Type="http://schemas.openxmlformats.org/officeDocument/2006/relationships/image" Target="../media/image33.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blackboard.com/" TargetMode="External"/><Relationship Id="rId11" Type="http://schemas.openxmlformats.org/officeDocument/2006/relationships/hyperlink" Target="https://miro.com/login/" TargetMode="External"/><Relationship Id="rId5" Type="http://schemas.openxmlformats.org/officeDocument/2006/relationships/hyperlink" Target="https://moodle.org/" TargetMode="External"/><Relationship Id="rId15" Type="http://schemas.openxmlformats.org/officeDocument/2006/relationships/image" Target="../media/image32.png"/><Relationship Id="rId10" Type="http://schemas.openxmlformats.org/officeDocument/2006/relationships/image" Target="../media/image29.png"/><Relationship Id="rId19"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hyperlink" Target="https://tatrck.com/redir/clickGate.php?u=u68EH62H&amp;p=9z7K3hGCLg&amp;m=30&amp;url=https%3A%2F%2Fwww.microsoft.com%2Fen-us%2Fmicrosoft-teams%2Flog-in" TargetMode="External"/><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www.cedefop.europa.eu/files/5590_en.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png"/><Relationship Id="rId4" Type="http://schemas.openxmlformats.org/officeDocument/2006/relationships/hyperlink" Target="https://tvet-online.asia/21/designing-a-model-of-strategic-partnership-between-the-vocational-skills-development-system-and-industry-case-study-in-vietnam/" TargetMode="Externa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www.cedefop.europa.eu/files/5590_en.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png"/><Relationship Id="rId4" Type="http://schemas.openxmlformats.org/officeDocument/2006/relationships/hyperlink" Target="https://tvet-online.asia/21/designing-a-model-of-strategic-partnership-between-the-vocational-skills-development-system-and-industry-case-study-in-vietnam/" TargetMode="Externa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9.png"/><Relationship Id="rId12"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1.png"/><Relationship Id="rId5" Type="http://schemas.openxmlformats.org/officeDocument/2006/relationships/image" Target="../media/image37.png"/><Relationship Id="rId10"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edefop.europa.eu/files/5590_en.pdf"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rvet-journal.springeropen.com/articles/10.1186/s40461-021-00117-z" TargetMode="External"/><Relationship Id="rId4" Type="http://schemas.openxmlformats.org/officeDocument/2006/relationships/hyperlink" Target="https://watermark.silverchair.com/020070_1_online.pdf?token=AQECAHi208BE49Ooan9kkhW_Ercy7Dm3ZL_9Cf3qfKAc485ysgAABX4wggV6BgkqhkiG9w0BBwagggVrMIIFZwIBADCCBWAGCSqGSIb3DQEHATAeBglghkgBZQMEAS4wEQQMerrNLO7cyr09t3nCAgEQgIIFMcjrP7CtPw37vm4bhDnhTE9sxL5u4aJcUNj7MaMNKgp-m883SOU6wZ8O-sPcEsu7ouauhMSJ21isXtjwnbL3eMiW2m1oHgihp12KRpr_7-eSyiyctBZigeB247_huowDiD0dNKG_GQy3-BN5pYW7Us8qmmL1-OilT0QVH3V-14gy61iPlRQ53lqIEYXzAPSFv9xC6MmmS3RdNlhtg1DBO75pAyJw5HgDGZ--rS4ZB2ADtyW4-rU4z2v5yvgIpCbz_vbefuE5trFhgZutWK_X_H1Uzu0MQ8KyF8oPKp1GjeH9hHUl6NMBEjhYA96hD7-J3995lxuCqH7ffuMp7MOMh28FPyA02bJ-0FBrv2_PQxsb4z7X2zz9Wnlp2R-BL8R-oupyPgclb9eVrRmH8b6yOQ-kRdpFqb2uF0sO9OexS0qtWXPINE9sK0AvxgSmrnWgrjEALH9_oOJP1zp-j6kiYAZVLbsiyhfc0Joc9XLxpJcrrs91eQFw9JMf0j0DarB356C6UGRFGfni5AtAHibWchi-ah-idjbx-2Pt7wafdH1B4FqC_LCb1y1HasltpgQzXFN5ikvOuyRDcgxSradTuvwI7Aaq8Voorx1P7eDnjAnqMeYzMRyJ1_FcsW6Omn2oWfFoCwcxvQwNgtblGFy4WqTttbwlgYAVb96tg7YHuUafkPwTHWjv_gk5sRs3Kqv_THCQ29_kcHpX58LWRbQgPqF1KJ-t4Hn2H0HViWM0yD_Om9UMsSKSOfglMVA8vY4BUZx41mAQWnavZD6E5yRSOFvW1bN_VnsRyKhkzRS0CC_aH9tK39M31IP8NJRjQGWyYG1G555YrsY16R3MTbjhU442W7rohaCorquU94g0b4E9X4BSAkTDNW9Pl5-3bFA-4tyFyZ59sFjYACa0JkgcWzEBn3iSee202w4LVgdygQsfmICI0CbAlpOywEUvUDv_10IrZqRAr0XX1GFHWxPvWxyykytMBpUlIJHXHv7zGIBBOKf5bD7Fa4AhUqXb89sSvXxoVHAc1YbSrZlIIMKI1-griYFT_o-NHl-mHiZujoGYw-jF8vL32OeBEwFwdzLQVTCkmCgx9BOypPfcXEK3aMA3OK7YQkhdgspcdAMVc-wol4GHQu1YJBFo6oRW9VamjIBSK6x8_fGWiCq9Bu0Ti3eUq6t3XA4UuMNU2NUUHl6koBGQ3_0iSVzSb9ywfPFI6SN9xXsTCGyvlKCcW7xbg_Bf0e7V6lGc8Ipqzn8KVc89o7Vb5NfK2cCq27UDQGMe-qFXSOR3WANcR02519_vSRHCy2nXO4ArIjNxDtUoOsOnGeONlcN-Co7EIL2d6YnFEje8BOs-w-M0rch61SjTOL2Oc1hLRoPDm1aflyuR_IRRiibcJ3bdkX4p8YSEWxLsZ-4tbmlFpp3lKhOzW8UztwakQ3Z1f8txwk-x0GRC8RyPSBND9EUH3WxODfuUO-pwk-TlwiaA7ZYTT8Gmua03awFpliY1iUpEY51MtD_z9lTK2MLJA4E28aZslvhI6aN3PIezW0MumiJw3wYqKQzn5biSuJS8iBMYcWRZVqNyWtqXzHXUKa_utLkOnx5ZlayfF5Z7vlwCFISfnITmFd7ZCg-9-qGWni_ZGDLUD9FHxriXDuWh0vYG-ex_RB_b5C6MQdqJu_MKo2aKmkZcSK5U4SV8bJHSPGqQI76gMeTy2LZDvMrgoyZfakDcsnIN4EbWG0AzpxWUemvugePOi_z0Ayn0dqXjptXp0mcx9httXnjWw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hyperlink" Target="https://youtu.be/QVMoKmFiW64?feature=shar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cedefop.europa.eu/en/projects/changing-nature-and-role-vocational-education-and-training-vet-europ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63573"/>
            <a:ext cx="9410026" cy="397031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b="1" i="0" u="none" strike="noStrike" cap="none" dirty="0">
                <a:solidFill>
                  <a:srgbClr val="FB8709"/>
                </a:solidFill>
                <a:latin typeface="Arial"/>
                <a:ea typeface="Arial"/>
                <a:cs typeface="Arial"/>
                <a:sym typeface="Arial"/>
              </a:rPr>
              <a:t>Modul 7: Eine </a:t>
            </a:r>
            <a:r>
              <a:rPr lang="en-GB" sz="3600" b="1" i="0" u="none" strike="noStrike" cap="none" dirty="0" err="1">
                <a:solidFill>
                  <a:srgbClr val="FB8709"/>
                </a:solidFill>
                <a:latin typeface="Arial"/>
                <a:ea typeface="Arial"/>
                <a:cs typeface="Arial"/>
                <a:sym typeface="Arial"/>
              </a:rPr>
              <a:t>Lerngemeinschaft</a:t>
            </a:r>
            <a:r>
              <a:rPr lang="en-GB" sz="3600" b="1" i="0" u="none" strike="noStrike" cap="none" dirty="0">
                <a:solidFill>
                  <a:srgbClr val="FB8709"/>
                </a:solidFill>
                <a:latin typeface="Arial"/>
                <a:ea typeface="Arial"/>
                <a:cs typeface="Arial"/>
                <a:sym typeface="Arial"/>
              </a:rPr>
              <a:t> </a:t>
            </a:r>
            <a:r>
              <a:rPr lang="en-GB" sz="3600" b="1" i="0" u="none" strike="noStrike" cap="none" dirty="0" err="1">
                <a:solidFill>
                  <a:srgbClr val="FB8709"/>
                </a:solidFill>
                <a:latin typeface="Arial"/>
                <a:ea typeface="Arial"/>
                <a:cs typeface="Arial"/>
                <a:sym typeface="Arial"/>
              </a:rPr>
              <a:t>kultivieren</a:t>
            </a:r>
            <a:r>
              <a:rPr lang="en-GB" sz="3600" b="1" i="0" u="none" strike="noStrike" cap="none" dirty="0">
                <a:solidFill>
                  <a:srgbClr val="FB8709"/>
                </a:solidFill>
                <a:latin typeface="Arial"/>
                <a:ea typeface="Arial"/>
                <a:cs typeface="Arial"/>
                <a:sym typeface="Arial"/>
              </a:rPr>
              <a:t>: </a:t>
            </a:r>
            <a:r>
              <a:rPr lang="en-GB" sz="3600" b="1" i="0" u="none" strike="noStrike" cap="none" dirty="0" err="1">
                <a:solidFill>
                  <a:srgbClr val="FB8709"/>
                </a:solidFill>
                <a:latin typeface="Arial"/>
                <a:ea typeface="Arial"/>
                <a:cs typeface="Arial"/>
                <a:sym typeface="Arial"/>
              </a:rPr>
              <a:t>Kontextspezifische</a:t>
            </a:r>
            <a:r>
              <a:rPr lang="en-GB" sz="3600" b="1" i="0" u="none" strike="noStrike" cap="none" dirty="0">
                <a:solidFill>
                  <a:srgbClr val="FB8709"/>
                </a:solidFill>
                <a:latin typeface="Arial"/>
                <a:ea typeface="Arial"/>
                <a:cs typeface="Arial"/>
                <a:sym typeface="Arial"/>
              </a:rPr>
              <a:t> </a:t>
            </a:r>
            <a:r>
              <a:rPr lang="en-GB" sz="3600" b="1" i="0" u="none" strike="noStrike" cap="none" dirty="0" err="1">
                <a:solidFill>
                  <a:srgbClr val="FB8709"/>
                </a:solidFill>
                <a:latin typeface="Arial"/>
                <a:ea typeface="Arial"/>
                <a:cs typeface="Arial"/>
                <a:sym typeface="Arial"/>
              </a:rPr>
              <a:t>Umsetzung</a:t>
            </a:r>
            <a:r>
              <a:rPr lang="en-GB" sz="3600" b="1" i="0" u="none" strike="noStrike" cap="none" dirty="0">
                <a:solidFill>
                  <a:srgbClr val="FB8709"/>
                </a:solidFill>
                <a:latin typeface="Arial"/>
                <a:ea typeface="Arial"/>
                <a:cs typeface="Arial"/>
                <a:sym typeface="Arial"/>
              </a:rPr>
              <a:t> </a:t>
            </a:r>
            <a:r>
              <a:rPr lang="en-GB" sz="3600" b="1" i="0" u="none" strike="noStrike" cap="none" dirty="0" err="1">
                <a:solidFill>
                  <a:srgbClr val="FB8709"/>
                </a:solidFill>
                <a:latin typeface="Arial"/>
                <a:ea typeface="Arial"/>
                <a:cs typeface="Arial"/>
                <a:sym typeface="Arial"/>
              </a:rPr>
              <a:t>im</a:t>
            </a:r>
            <a:r>
              <a:rPr lang="en-GB" sz="3600" b="1" i="0" u="none" strike="noStrike" cap="none" dirty="0">
                <a:solidFill>
                  <a:srgbClr val="FB8709"/>
                </a:solidFill>
                <a:latin typeface="Arial"/>
                <a:ea typeface="Arial"/>
                <a:cs typeface="Arial"/>
                <a:sym typeface="Arial"/>
              </a:rPr>
              <a:t> </a:t>
            </a:r>
            <a:r>
              <a:rPr lang="en-GB" sz="3600" b="1" i="0" u="none" strike="noStrike" cap="none" dirty="0" err="1">
                <a:solidFill>
                  <a:srgbClr val="FB8709"/>
                </a:solidFill>
                <a:latin typeface="Arial"/>
                <a:ea typeface="Arial"/>
                <a:cs typeface="Arial"/>
                <a:sym typeface="Arial"/>
              </a:rPr>
              <a:t>Berufsbildungsbereich</a:t>
            </a:r>
            <a:endParaRPr sz="1200" b="1" dirty="0"/>
          </a:p>
          <a:p>
            <a:pPr marL="0" marR="0" lvl="0" indent="0" algn="l" rtl="0">
              <a:spcBef>
                <a:spcPts val="0"/>
              </a:spcBef>
              <a:spcAft>
                <a:spcPts val="0"/>
              </a:spcAft>
              <a:buNone/>
            </a:pPr>
            <a:r>
              <a:rPr lang="en-GB" sz="4800" b="1" dirty="0" err="1">
                <a:solidFill>
                  <a:srgbClr val="053249"/>
                </a:solidFill>
              </a:rPr>
              <a:t>Enheit</a:t>
            </a:r>
            <a:r>
              <a:rPr lang="en-GB" sz="4800" b="1" dirty="0">
                <a:solidFill>
                  <a:srgbClr val="053249"/>
                </a:solidFill>
              </a:rPr>
              <a:t> 2 -</a:t>
            </a:r>
            <a:r>
              <a:rPr lang="en-GB" sz="4800" b="1" dirty="0">
                <a:solidFill>
                  <a:srgbClr val="053249"/>
                </a:solidFill>
                <a:latin typeface="Arial"/>
                <a:ea typeface="Arial"/>
                <a:cs typeface="Arial"/>
                <a:sym typeface="Arial"/>
              </a:rPr>
              <a:t> </a:t>
            </a:r>
            <a:r>
              <a:rPr lang="en-GB" sz="4800" b="1" dirty="0" err="1">
                <a:solidFill>
                  <a:srgbClr val="053249"/>
                </a:solidFill>
                <a:latin typeface="Arial"/>
                <a:ea typeface="Arial"/>
                <a:cs typeface="Arial"/>
                <a:sym typeface="Arial"/>
              </a:rPr>
              <a:t>Anpassung</a:t>
            </a:r>
            <a:r>
              <a:rPr lang="en-GB" sz="4800" b="1" dirty="0">
                <a:solidFill>
                  <a:srgbClr val="053249"/>
                </a:solidFill>
                <a:latin typeface="Arial"/>
                <a:ea typeface="Arial"/>
                <a:cs typeface="Arial"/>
                <a:sym typeface="Arial"/>
              </a:rPr>
              <a:t> der </a:t>
            </a:r>
            <a:r>
              <a:rPr lang="en-GB" sz="4800" b="1" dirty="0" err="1">
                <a:solidFill>
                  <a:srgbClr val="053249"/>
                </a:solidFill>
                <a:latin typeface="Arial"/>
                <a:ea typeface="Arial"/>
                <a:cs typeface="Arial"/>
                <a:sym typeface="Arial"/>
              </a:rPr>
              <a:t>kooperativen</a:t>
            </a:r>
            <a:r>
              <a:rPr lang="en-GB" sz="4800" b="1" dirty="0">
                <a:solidFill>
                  <a:srgbClr val="053249"/>
                </a:solidFill>
                <a:latin typeface="Arial"/>
                <a:ea typeface="Arial"/>
                <a:cs typeface="Arial"/>
                <a:sym typeface="Arial"/>
              </a:rPr>
              <a:t> </a:t>
            </a:r>
            <a:r>
              <a:rPr lang="en-GB" sz="4800" b="1" dirty="0" err="1">
                <a:solidFill>
                  <a:srgbClr val="053249"/>
                </a:solidFill>
                <a:latin typeface="Arial"/>
                <a:ea typeface="Arial"/>
                <a:cs typeface="Arial"/>
                <a:sym typeface="Arial"/>
              </a:rPr>
              <a:t>Lehrmethoden</a:t>
            </a:r>
            <a:r>
              <a:rPr lang="en-GB" sz="4800" b="1" dirty="0">
                <a:solidFill>
                  <a:srgbClr val="053249"/>
                </a:solidFill>
                <a:latin typeface="Arial"/>
                <a:ea typeface="Arial"/>
                <a:cs typeface="Arial"/>
                <a:sym typeface="Arial"/>
              </a:rPr>
              <a:t> an das </a:t>
            </a:r>
            <a:r>
              <a:rPr lang="en-GB" sz="4800" b="1" dirty="0" err="1">
                <a:solidFill>
                  <a:srgbClr val="053249"/>
                </a:solidFill>
                <a:latin typeface="Arial"/>
                <a:ea typeface="Arial"/>
                <a:cs typeface="Arial"/>
                <a:sym typeface="Arial"/>
              </a:rPr>
              <a:t>Berufsbildungsumfeld</a:t>
            </a:r>
            <a:endParaRPr sz="4800" b="1"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dirty="0" err="1">
                <a:solidFill>
                  <a:srgbClr val="053249"/>
                </a:solidFill>
                <a:latin typeface="Arial"/>
                <a:ea typeface="Arial"/>
                <a:cs typeface="Arial"/>
                <a:sym typeface="Arial"/>
              </a:rPr>
              <a:t>CollaboratiVET-Lehrplan</a:t>
            </a:r>
            <a:r>
              <a:rPr lang="en-GB" sz="3499" dirty="0">
                <a:solidFill>
                  <a:srgbClr val="053249"/>
                </a:solidFill>
                <a:latin typeface="Arial"/>
                <a:ea typeface="Arial"/>
                <a:cs typeface="Arial"/>
                <a:sym typeface="Arial"/>
              </a:rPr>
              <a:t> für </a:t>
            </a:r>
            <a:r>
              <a:rPr lang="en-GB" sz="3499" dirty="0" err="1">
                <a:solidFill>
                  <a:srgbClr val="053249"/>
                </a:solidFill>
                <a:latin typeface="Arial"/>
                <a:ea typeface="Arial"/>
                <a:cs typeface="Arial"/>
                <a:sym typeface="Arial"/>
              </a:rPr>
              <a:t>Lehrkraft</a:t>
            </a:r>
            <a:r>
              <a:rPr lang="tr-TR" sz="3499" dirty="0">
                <a:solidFill>
                  <a:srgbClr val="053249"/>
                </a:solidFill>
                <a:latin typeface="Arial"/>
                <a:ea typeface="Arial"/>
                <a:cs typeface="Arial"/>
                <a:sym typeface="Arial"/>
              </a:rPr>
              <a:t> </a:t>
            </a:r>
            <a:r>
              <a:rPr lang="en-GB" sz="3499" dirty="0">
                <a:solidFill>
                  <a:srgbClr val="053249"/>
                </a:solidFill>
                <a:latin typeface="Arial"/>
                <a:ea typeface="Arial"/>
                <a:cs typeface="Arial"/>
                <a:sym typeface="Arial"/>
              </a:rPr>
              <a:t>/</a:t>
            </a:r>
            <a:r>
              <a:rPr lang="en-GB" sz="3499" dirty="0" err="1">
                <a:solidFill>
                  <a:srgbClr val="053249"/>
                </a:solidFill>
                <a:latin typeface="Arial"/>
                <a:ea typeface="Arial"/>
                <a:cs typeface="Arial"/>
                <a:sym typeface="Arial"/>
              </a:rPr>
              <a:t>Ausbilder</a:t>
            </a:r>
            <a:r>
              <a:rPr lang="tr-TR" sz="3499" dirty="0">
                <a:solidFill>
                  <a:srgbClr val="053249"/>
                </a:solidFill>
                <a:latin typeface="Arial"/>
                <a:ea typeface="Arial"/>
                <a:cs typeface="Arial"/>
                <a:sym typeface="Arial"/>
              </a:rPr>
              <a:t> </a:t>
            </a:r>
            <a:r>
              <a:rPr lang="en-GB" sz="3499" dirty="0">
                <a:solidFill>
                  <a:srgbClr val="053249"/>
                </a:solidFill>
                <a:latin typeface="Arial"/>
                <a:ea typeface="Arial"/>
                <a:cs typeface="Arial"/>
                <a:sym typeface="Arial"/>
              </a:rPr>
              <a:t>/</a:t>
            </a:r>
            <a:r>
              <a:rPr lang="en-GB" sz="3499" dirty="0" err="1">
                <a:solidFill>
                  <a:srgbClr val="053249"/>
                </a:solidFill>
                <a:latin typeface="Arial"/>
                <a:ea typeface="Arial"/>
                <a:cs typeface="Arial"/>
                <a:sym typeface="Arial"/>
              </a:rPr>
              <a:t>Erzieher</a:t>
            </a:r>
            <a:r>
              <a:rPr lang="en-GB" sz="3499" dirty="0">
                <a:solidFill>
                  <a:srgbClr val="053249"/>
                </a:solidFill>
                <a:latin typeface="Arial"/>
                <a:ea typeface="Arial"/>
                <a:cs typeface="Arial"/>
                <a:sym typeface="Arial"/>
              </a:rPr>
              <a:t> in der </a:t>
            </a:r>
            <a:r>
              <a:rPr lang="en-GB" sz="3499" dirty="0" err="1">
                <a:solidFill>
                  <a:srgbClr val="053249"/>
                </a:solidFill>
                <a:latin typeface="Arial"/>
                <a:ea typeface="Arial"/>
                <a:cs typeface="Arial"/>
                <a:sym typeface="Arial"/>
              </a:rPr>
              <a:t>beruflichen</a:t>
            </a:r>
            <a:r>
              <a:rPr lang="en-GB" sz="3499" dirty="0">
                <a:solidFill>
                  <a:srgbClr val="053249"/>
                </a:solidFill>
                <a:latin typeface="Arial"/>
                <a:ea typeface="Arial"/>
                <a:cs typeface="Arial"/>
                <a:sym typeface="Arial"/>
              </a:rPr>
              <a:t> </a:t>
            </a:r>
            <a:r>
              <a:rPr lang="en-GB" sz="3499" dirty="0" err="1">
                <a:solidFill>
                  <a:srgbClr val="053249"/>
                </a:solidFill>
                <a:latin typeface="Arial"/>
                <a:ea typeface="Arial"/>
                <a:cs typeface="Arial"/>
                <a:sym typeface="Arial"/>
              </a:rPr>
              <a:t>Bildung</a:t>
            </a:r>
            <a:r>
              <a:rPr lang="en-GB" sz="3499" dirty="0">
                <a:solidFill>
                  <a:srgbClr val="053249"/>
                </a:solidFill>
                <a:latin typeface="Arial"/>
                <a:ea typeface="Arial"/>
                <a:cs typeface="Arial"/>
                <a:sym typeface="Arial"/>
              </a:rPr>
              <a:t> </a:t>
            </a:r>
            <a:endParaRPr dirty="0"/>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6915595" y="9372641"/>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33A2E214-A8DA-F7A1-4FFC-CE5597E231E6}"/>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F6AC48CE-A3B2-DD06-C281-F7239A45F25B}"/>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2"/>
        <p:cNvGrpSpPr/>
        <p:nvPr/>
      </p:nvGrpSpPr>
      <p:grpSpPr>
        <a:xfrm>
          <a:off x="0" y="0"/>
          <a:ext cx="0" cy="0"/>
          <a:chOff x="0" y="0"/>
          <a:chExt cx="0" cy="0"/>
        </a:xfrm>
      </p:grpSpPr>
      <p:sp>
        <p:nvSpPr>
          <p:cNvPr id="263" name="Google Shape;263;p1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0"/>
          <p:cNvSpPr txBox="1"/>
          <p:nvPr/>
        </p:nvSpPr>
        <p:spPr>
          <a:xfrm>
            <a:off x="793855" y="776393"/>
            <a:ext cx="17918687"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b="1" dirty="0" err="1">
                <a:solidFill>
                  <a:srgbClr val="033C5B"/>
                </a:solidFill>
                <a:latin typeface="Arial"/>
                <a:ea typeface="Arial"/>
                <a:cs typeface="Arial"/>
                <a:sym typeface="Arial"/>
              </a:rPr>
              <a:t>Maßgeschneiderter</a:t>
            </a:r>
            <a:r>
              <a:rPr lang="en-GB" sz="3600" b="1" dirty="0">
                <a:solidFill>
                  <a:srgbClr val="033C5B"/>
                </a:solidFill>
                <a:latin typeface="Arial"/>
                <a:ea typeface="Arial"/>
                <a:cs typeface="Arial"/>
                <a:sym typeface="Arial"/>
              </a:rPr>
              <a:t> </a:t>
            </a:r>
            <a:r>
              <a:rPr lang="en-GB" sz="3600" b="1" dirty="0" err="1">
                <a:solidFill>
                  <a:srgbClr val="033C5B"/>
                </a:solidFill>
                <a:latin typeface="Arial"/>
                <a:ea typeface="Arial"/>
                <a:cs typeface="Arial"/>
                <a:sym typeface="Arial"/>
              </a:rPr>
              <a:t>kooperativer</a:t>
            </a:r>
            <a:r>
              <a:rPr lang="en-GB" sz="3600" b="1" dirty="0">
                <a:solidFill>
                  <a:srgbClr val="033C5B"/>
                </a:solidFill>
                <a:latin typeface="Arial"/>
                <a:ea typeface="Arial"/>
                <a:cs typeface="Arial"/>
                <a:sym typeface="Arial"/>
              </a:rPr>
              <a:t> </a:t>
            </a:r>
            <a:r>
              <a:rPr lang="en-GB" sz="3600" b="1" dirty="0" err="1">
                <a:solidFill>
                  <a:srgbClr val="033C5B"/>
                </a:solidFill>
                <a:latin typeface="Arial"/>
                <a:ea typeface="Arial"/>
                <a:cs typeface="Arial"/>
                <a:sym typeface="Arial"/>
              </a:rPr>
              <a:t>Unterricht</a:t>
            </a:r>
            <a:r>
              <a:rPr lang="en-GB" sz="3600" b="1" dirty="0">
                <a:solidFill>
                  <a:srgbClr val="033C5B"/>
                </a:solidFill>
                <a:latin typeface="Arial"/>
                <a:ea typeface="Arial"/>
                <a:cs typeface="Arial"/>
                <a:sym typeface="Arial"/>
              </a:rPr>
              <a:t> </a:t>
            </a:r>
            <a:r>
              <a:rPr lang="en-GB" sz="3600" b="1" dirty="0" err="1">
                <a:solidFill>
                  <a:srgbClr val="033C5B"/>
                </a:solidFill>
                <a:latin typeface="Arial"/>
                <a:ea typeface="Arial"/>
                <a:cs typeface="Arial"/>
                <a:sym typeface="Arial"/>
              </a:rPr>
              <a:t>im</a:t>
            </a:r>
            <a:r>
              <a:rPr lang="en-GB" sz="3600" b="1" dirty="0">
                <a:solidFill>
                  <a:srgbClr val="033C5B"/>
                </a:solidFill>
                <a:latin typeface="Arial"/>
                <a:ea typeface="Arial"/>
                <a:cs typeface="Arial"/>
                <a:sym typeface="Arial"/>
              </a:rPr>
              <a:t> </a:t>
            </a:r>
            <a:r>
              <a:rPr lang="en-GB" sz="3600" b="1" dirty="0" err="1">
                <a:solidFill>
                  <a:srgbClr val="033C5B"/>
                </a:solidFill>
                <a:latin typeface="Arial"/>
                <a:ea typeface="Arial"/>
                <a:cs typeface="Arial"/>
                <a:sym typeface="Arial"/>
              </a:rPr>
              <a:t>Berufsbildungsumfeld</a:t>
            </a:r>
            <a:endParaRPr sz="3600" b="1" dirty="0"/>
          </a:p>
          <a:p>
            <a:pPr marL="0" marR="0" lvl="0" indent="0" algn="l" rtl="0">
              <a:spcBef>
                <a:spcPts val="0"/>
              </a:spcBef>
              <a:spcAft>
                <a:spcPts val="0"/>
              </a:spcAft>
              <a:buNone/>
            </a:pPr>
            <a:r>
              <a:rPr lang="en-GB" sz="3600" b="1" dirty="0">
                <a:solidFill>
                  <a:srgbClr val="033C5B"/>
                </a:solidFill>
                <a:latin typeface="Arial"/>
                <a:ea typeface="Arial"/>
                <a:cs typeface="Arial"/>
                <a:sym typeface="Arial"/>
              </a:rPr>
              <a:t>WIE?</a:t>
            </a:r>
            <a:endParaRPr sz="3600" b="1" dirty="0">
              <a:solidFill>
                <a:srgbClr val="033C5B"/>
              </a:solidFill>
              <a:latin typeface="Arial"/>
              <a:ea typeface="Arial"/>
              <a:cs typeface="Arial"/>
              <a:sym typeface="Arial"/>
            </a:endParaRPr>
          </a:p>
        </p:txBody>
      </p:sp>
      <p:sp>
        <p:nvSpPr>
          <p:cNvPr id="266" name="Google Shape;266;p1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8" name="Google Shape;268;p10" title="Creating a Collaborative Learning Environment"/>
          <p:cNvPicPr preferRelativeResize="0"/>
          <p:nvPr/>
        </p:nvPicPr>
        <p:blipFill rotWithShape="1">
          <a:blip r:embed="rId3">
            <a:alphaModFix/>
          </a:blip>
          <a:srcRect/>
          <a:stretch/>
        </p:blipFill>
        <p:spPr>
          <a:xfrm>
            <a:off x="3581077" y="1727893"/>
            <a:ext cx="8839200" cy="6629400"/>
          </a:xfrm>
          <a:prstGeom prst="rect">
            <a:avLst/>
          </a:prstGeom>
          <a:noFill/>
          <a:ln>
            <a:noFill/>
          </a:ln>
        </p:spPr>
      </p:pic>
      <p:sp>
        <p:nvSpPr>
          <p:cNvPr id="269" name="Google Shape;269;p10"/>
          <p:cNvSpPr txBox="1"/>
          <p:nvPr/>
        </p:nvSpPr>
        <p:spPr>
          <a:xfrm>
            <a:off x="3921361" y="8434403"/>
            <a:ext cx="1218138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400" i="1">
                <a:solidFill>
                  <a:srgbClr val="033C5B"/>
                </a:solidFill>
                <a:latin typeface="Arial"/>
                <a:ea typeface="Arial"/>
                <a:cs typeface="Arial"/>
                <a:sym typeface="Arial"/>
              </a:rPr>
              <a:t>Quelle: </a:t>
            </a:r>
            <a:r>
              <a:rPr lang="en-GB" sz="1400" i="1" u="sng">
                <a:solidFill>
                  <a:srgbClr val="033C5B"/>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1400" i="1">
                <a:solidFill>
                  <a:srgbClr val="033C5B"/>
                </a:solidFill>
                <a:latin typeface="Arial"/>
                <a:ea typeface="Arial"/>
                <a:cs typeface="Arial"/>
                <a:sym typeface="Arial"/>
              </a:rPr>
              <a:t>//youtu.be/PBIYIuaA4LI?feature=shared  </a:t>
            </a:r>
            <a:endParaRPr sz="1600" i="1">
              <a:solidFill>
                <a:srgbClr val="033C5B"/>
              </a:solidFill>
              <a:latin typeface="Arial"/>
              <a:ea typeface="Arial"/>
              <a:cs typeface="Arial"/>
              <a:sym typeface="Arial"/>
            </a:endParaRPr>
          </a:p>
        </p:txBody>
      </p:sp>
      <p:sp>
        <p:nvSpPr>
          <p:cNvPr id="270" name="Google Shape;270;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73" name="Google Shape;273;p10"/>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78F2F6E-B991-3143-C09F-6A83EB38A8DD}"/>
              </a:ext>
            </a:extLst>
          </p:cNvPr>
          <p:cNvPicPr>
            <a:picLocks noChangeAspect="1"/>
          </p:cNvPicPr>
          <p:nvPr/>
        </p:nvPicPr>
        <p:blipFill>
          <a:blip r:embed="rId7"/>
          <a:stretch>
            <a:fillRect/>
          </a:stretch>
        </p:blipFill>
        <p:spPr>
          <a:xfrm>
            <a:off x="2983728" y="9322353"/>
            <a:ext cx="2073522" cy="435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1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1"/>
          <p:cNvSpPr txBox="1"/>
          <p:nvPr/>
        </p:nvSpPr>
        <p:spPr>
          <a:xfrm>
            <a:off x="793856" y="776393"/>
            <a:ext cx="13375298"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b="1" dirty="0" err="1">
                <a:solidFill>
                  <a:srgbClr val="033C5B"/>
                </a:solidFill>
                <a:latin typeface="Arial"/>
                <a:ea typeface="Arial"/>
                <a:cs typeface="Arial"/>
                <a:sym typeface="Arial"/>
              </a:rPr>
              <a:t>Beispiele</a:t>
            </a:r>
            <a:r>
              <a:rPr lang="en-GB" sz="3600" b="1" dirty="0">
                <a:solidFill>
                  <a:srgbClr val="033C5B"/>
                </a:solidFill>
                <a:latin typeface="Arial"/>
                <a:ea typeface="Arial"/>
                <a:cs typeface="Arial"/>
                <a:sym typeface="Arial"/>
              </a:rPr>
              <a:t> - </a:t>
            </a:r>
            <a:r>
              <a:rPr lang="en-GB" sz="3600" b="1" dirty="0" err="1">
                <a:solidFill>
                  <a:srgbClr val="033C5B"/>
                </a:solidFill>
                <a:latin typeface="Arial"/>
                <a:ea typeface="Arial"/>
                <a:cs typeface="Arial"/>
                <a:sym typeface="Arial"/>
              </a:rPr>
              <a:t>Fälle</a:t>
            </a:r>
            <a:r>
              <a:rPr lang="en-GB" sz="3600" b="1" dirty="0">
                <a:solidFill>
                  <a:srgbClr val="033C5B"/>
                </a:solidFill>
                <a:latin typeface="Arial"/>
                <a:ea typeface="Arial"/>
                <a:cs typeface="Arial"/>
                <a:sym typeface="Arial"/>
              </a:rPr>
              <a:t> von </a:t>
            </a:r>
            <a:r>
              <a:rPr lang="en-GB" sz="3600" b="1" dirty="0" err="1">
                <a:solidFill>
                  <a:srgbClr val="033C5B"/>
                </a:solidFill>
                <a:latin typeface="Arial"/>
                <a:ea typeface="Arial"/>
                <a:cs typeface="Arial"/>
                <a:sym typeface="Arial"/>
              </a:rPr>
              <a:t>maßgeschneidertem</a:t>
            </a:r>
            <a:r>
              <a:rPr lang="en-GB" sz="3600" b="1" dirty="0">
                <a:solidFill>
                  <a:srgbClr val="033C5B"/>
                </a:solidFill>
                <a:latin typeface="Arial"/>
                <a:ea typeface="Arial"/>
                <a:cs typeface="Arial"/>
                <a:sym typeface="Arial"/>
              </a:rPr>
              <a:t> </a:t>
            </a:r>
            <a:r>
              <a:rPr lang="en-GB" sz="3600" b="1" dirty="0" err="1">
                <a:solidFill>
                  <a:srgbClr val="033C5B"/>
                </a:solidFill>
                <a:latin typeface="Arial"/>
                <a:ea typeface="Arial"/>
                <a:cs typeface="Arial"/>
                <a:sym typeface="Arial"/>
              </a:rPr>
              <a:t>kooperativem</a:t>
            </a:r>
            <a:r>
              <a:rPr lang="en-GB" sz="3600" b="1" dirty="0">
                <a:solidFill>
                  <a:srgbClr val="033C5B"/>
                </a:solidFill>
                <a:latin typeface="Arial"/>
                <a:ea typeface="Arial"/>
                <a:cs typeface="Arial"/>
                <a:sym typeface="Arial"/>
              </a:rPr>
              <a:t> </a:t>
            </a:r>
            <a:r>
              <a:rPr lang="en-GB" sz="3600" b="1" dirty="0" err="1">
                <a:solidFill>
                  <a:srgbClr val="033C5B"/>
                </a:solidFill>
                <a:latin typeface="Arial"/>
                <a:ea typeface="Arial"/>
                <a:cs typeface="Arial"/>
                <a:sym typeface="Arial"/>
              </a:rPr>
              <a:t>Unterricht</a:t>
            </a:r>
            <a:r>
              <a:rPr lang="en-GB" sz="3600" b="1" dirty="0">
                <a:solidFill>
                  <a:srgbClr val="033C5B"/>
                </a:solidFill>
                <a:latin typeface="Arial"/>
                <a:ea typeface="Arial"/>
                <a:cs typeface="Arial"/>
                <a:sym typeface="Arial"/>
              </a:rPr>
              <a:t> in der </a:t>
            </a:r>
            <a:r>
              <a:rPr lang="en-GB" sz="3600" b="1" dirty="0" err="1">
                <a:solidFill>
                  <a:srgbClr val="033C5B"/>
                </a:solidFill>
                <a:latin typeface="Arial"/>
                <a:ea typeface="Arial"/>
                <a:cs typeface="Arial"/>
                <a:sym typeface="Arial"/>
              </a:rPr>
              <a:t>Berufsbildung</a:t>
            </a:r>
            <a:endParaRPr sz="3600" b="1" dirty="0">
              <a:solidFill>
                <a:srgbClr val="033C5B"/>
              </a:solidFill>
              <a:latin typeface="Arial"/>
              <a:ea typeface="Arial"/>
              <a:cs typeface="Arial"/>
              <a:sym typeface="Arial"/>
            </a:endParaRPr>
          </a:p>
        </p:txBody>
      </p:sp>
      <p:sp>
        <p:nvSpPr>
          <p:cNvPr id="281" name="Google Shape;281;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1"/>
          <p:cNvSpPr txBox="1"/>
          <p:nvPr/>
        </p:nvSpPr>
        <p:spPr>
          <a:xfrm>
            <a:off x="784579" y="2102618"/>
            <a:ext cx="12529771" cy="1119153"/>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400" b="1" u="sng" dirty="0" err="1">
                <a:solidFill>
                  <a:srgbClr val="121212"/>
                </a:solidFill>
                <a:latin typeface="Arial"/>
                <a:ea typeface="Arial"/>
                <a:cs typeface="Arial"/>
                <a:sym typeface="Arial"/>
              </a:rPr>
              <a:t>Industriespezifische</a:t>
            </a:r>
            <a:r>
              <a:rPr lang="en-GB" sz="2400" b="1" u="sng" dirty="0">
                <a:solidFill>
                  <a:srgbClr val="121212"/>
                </a:solidFill>
                <a:latin typeface="Arial"/>
                <a:ea typeface="Arial"/>
                <a:cs typeface="Arial"/>
                <a:sym typeface="Arial"/>
              </a:rPr>
              <a:t> </a:t>
            </a:r>
            <a:r>
              <a:rPr lang="en-GB" sz="2400" b="1" u="sng" dirty="0" err="1">
                <a:solidFill>
                  <a:srgbClr val="121212"/>
                </a:solidFill>
                <a:latin typeface="Arial"/>
                <a:ea typeface="Arial"/>
                <a:cs typeface="Arial"/>
                <a:sym typeface="Arial"/>
              </a:rPr>
              <a:t>Projekte</a:t>
            </a:r>
            <a:r>
              <a:rPr lang="en-GB" sz="2400" b="1" u="sng" dirty="0">
                <a:solidFill>
                  <a:srgbClr val="121212"/>
                </a:solidFill>
                <a:latin typeface="Arial"/>
                <a:ea typeface="Arial"/>
                <a:cs typeface="Arial"/>
                <a:sym typeface="Arial"/>
              </a:rPr>
              <a:t> </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Studierende</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Automobilbranche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arbeiten</a:t>
            </a:r>
            <a:r>
              <a:rPr lang="en-GB" sz="2400" b="1" dirty="0">
                <a:solidFill>
                  <a:srgbClr val="121212"/>
                </a:solidFill>
                <a:latin typeface="Arial"/>
                <a:ea typeface="Arial"/>
                <a:cs typeface="Arial"/>
                <a:sym typeface="Arial"/>
              </a:rPr>
              <a:t> in Teams, um </a:t>
            </a:r>
            <a:r>
              <a:rPr lang="en-GB" sz="2400" b="1" dirty="0" err="1">
                <a:solidFill>
                  <a:srgbClr val="121212"/>
                </a:solidFill>
                <a:latin typeface="Arial"/>
                <a:ea typeface="Arial"/>
                <a:cs typeface="Arial"/>
                <a:sym typeface="Arial"/>
              </a:rPr>
              <a:t>unter</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Anleitung</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eines</a:t>
            </a:r>
            <a:r>
              <a:rPr lang="en-GB" sz="2400" b="1" dirty="0">
                <a:solidFill>
                  <a:srgbClr val="121212"/>
                </a:solidFill>
                <a:latin typeface="Arial"/>
                <a:ea typeface="Arial"/>
                <a:cs typeface="Arial"/>
                <a:sym typeface="Arial"/>
              </a:rPr>
              <a:t> Mentors </a:t>
            </a:r>
            <a:r>
              <a:rPr lang="en-GB" sz="2400" b="1" dirty="0" err="1">
                <a:solidFill>
                  <a:srgbClr val="121212"/>
                </a:solidFill>
                <a:latin typeface="Arial"/>
                <a:ea typeface="Arial"/>
                <a:cs typeface="Arial"/>
                <a:sym typeface="Arial"/>
              </a:rPr>
              <a:t>aus</a:t>
            </a:r>
            <a:r>
              <a:rPr lang="en-GB" sz="2400" b="1" dirty="0">
                <a:solidFill>
                  <a:srgbClr val="121212"/>
                </a:solidFill>
                <a:latin typeface="Arial"/>
                <a:ea typeface="Arial"/>
                <a:cs typeface="Arial"/>
                <a:sym typeface="Arial"/>
              </a:rPr>
              <a:t> der Branche </a:t>
            </a:r>
            <a:r>
              <a:rPr lang="en-GB" sz="2400" b="1" dirty="0" err="1">
                <a:solidFill>
                  <a:srgbClr val="121212"/>
                </a:solidFill>
                <a:latin typeface="Arial"/>
                <a:ea typeface="Arial"/>
                <a:cs typeface="Arial"/>
                <a:sym typeface="Arial"/>
              </a:rPr>
              <a:t>ein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echtes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Autoproblem</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zu</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diagnostizieren</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zu</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reparieren</a:t>
            </a:r>
            <a:r>
              <a:rPr lang="en-GB" sz="2400" b="1" dirty="0">
                <a:solidFill>
                  <a:srgbClr val="121212"/>
                </a:solidFill>
                <a:latin typeface="Arial"/>
                <a:ea typeface="Arial"/>
                <a:cs typeface="Arial"/>
                <a:sym typeface="Arial"/>
              </a:rPr>
              <a:t>.</a:t>
            </a:r>
            <a:endParaRPr sz="2400" dirty="0">
              <a:solidFill>
                <a:srgbClr val="121212"/>
              </a:solidFill>
              <a:latin typeface="Arial"/>
              <a:ea typeface="Arial"/>
              <a:cs typeface="Arial"/>
              <a:sym typeface="Arial"/>
            </a:endParaRPr>
          </a:p>
        </p:txBody>
      </p:sp>
      <p:sp>
        <p:nvSpPr>
          <p:cNvPr id="284" name="Google Shape;284;p11"/>
          <p:cNvSpPr txBox="1"/>
          <p:nvPr/>
        </p:nvSpPr>
        <p:spPr>
          <a:xfrm>
            <a:off x="821152" y="3335688"/>
            <a:ext cx="15790448" cy="443198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GB" sz="2400" dirty="0">
                <a:solidFill>
                  <a:srgbClr val="033C5B"/>
                </a:solidFill>
                <a:latin typeface="Arial"/>
                <a:ea typeface="Arial"/>
                <a:cs typeface="Arial"/>
                <a:sym typeface="Arial"/>
              </a:rPr>
              <a:t>AUTOCOVE 2.0</a:t>
            </a:r>
            <a:endParaRPr sz="2400" dirty="0"/>
          </a:p>
          <a:p>
            <a:pPr marL="0" marR="0" lvl="0" indent="0" algn="just" rtl="0">
              <a:spcBef>
                <a:spcPts val="0"/>
              </a:spcBef>
              <a:spcAft>
                <a:spcPts val="0"/>
              </a:spcAft>
              <a:buNone/>
            </a:pPr>
            <a:r>
              <a:rPr lang="en-GB" sz="2400" b="1" dirty="0">
                <a:solidFill>
                  <a:srgbClr val="121212"/>
                </a:solidFill>
                <a:latin typeface="Arial"/>
                <a:ea typeface="Arial"/>
                <a:cs typeface="Arial"/>
                <a:sym typeface="Arial"/>
              </a:rPr>
              <a:t>Auto-Cove 2.0 </a:t>
            </a:r>
            <a:r>
              <a:rPr lang="en-GB" sz="2400" b="1" dirty="0" err="1">
                <a:solidFill>
                  <a:srgbClr val="121212"/>
                </a:solidFill>
                <a:latin typeface="Arial"/>
                <a:ea typeface="Arial"/>
                <a:cs typeface="Arial"/>
                <a:sym typeface="Arial"/>
              </a:rPr>
              <a:t>ist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ein</a:t>
            </a:r>
            <a:r>
              <a:rPr lang="en-GB" sz="2400" b="1" dirty="0">
                <a:solidFill>
                  <a:srgbClr val="121212"/>
                </a:solidFill>
                <a:latin typeface="Arial"/>
                <a:ea typeface="Arial"/>
                <a:cs typeface="Arial"/>
                <a:sym typeface="Arial"/>
              </a:rPr>
              <a:t> Projekt der Centres of Vocational Excellence (</a:t>
            </a:r>
            <a:r>
              <a:rPr lang="en-GB" sz="2400" b="1" dirty="0" err="1">
                <a:solidFill>
                  <a:srgbClr val="121212"/>
                </a:solidFill>
                <a:latin typeface="Arial"/>
                <a:ea typeface="Arial"/>
                <a:cs typeface="Arial"/>
                <a:sym typeface="Arial"/>
              </a:rPr>
              <a:t>CoVE</a:t>
            </a:r>
            <a:r>
              <a:rPr lang="en-GB" sz="2400" b="1" dirty="0">
                <a:solidFill>
                  <a:srgbClr val="121212"/>
                </a:solidFill>
                <a:latin typeface="Arial"/>
                <a:ea typeface="Arial"/>
                <a:cs typeface="Arial"/>
                <a:sym typeface="Arial"/>
              </a:rPr>
              <a:t>), in </a:t>
            </a:r>
            <a:r>
              <a:rPr lang="en-GB" sz="2400" b="1" dirty="0" err="1">
                <a:solidFill>
                  <a:srgbClr val="121212"/>
                </a:solidFill>
                <a:latin typeface="Arial"/>
                <a:ea typeface="Arial"/>
                <a:cs typeface="Arial"/>
                <a:sym typeface="Arial"/>
              </a:rPr>
              <a:t>dem</a:t>
            </a:r>
            <a:r>
              <a:rPr lang="en-GB" sz="2400" b="1" dirty="0">
                <a:solidFill>
                  <a:srgbClr val="121212"/>
                </a:solidFill>
                <a:latin typeface="Arial"/>
                <a:ea typeface="Arial"/>
                <a:cs typeface="Arial"/>
                <a:sym typeface="Arial"/>
              </a:rPr>
              <a:t> das </a:t>
            </a:r>
            <a:r>
              <a:rPr lang="en-GB" sz="2400" b="1" dirty="0" err="1">
                <a:solidFill>
                  <a:srgbClr val="121212"/>
                </a:solidFill>
                <a:latin typeface="Arial"/>
                <a:ea typeface="Arial"/>
                <a:cs typeface="Arial"/>
                <a:sym typeface="Arial"/>
              </a:rPr>
              <a:t>Konsortium</a:t>
            </a:r>
            <a:r>
              <a:rPr lang="en-GB" sz="2400" b="1" dirty="0">
                <a:solidFill>
                  <a:srgbClr val="121212"/>
                </a:solidFill>
                <a:latin typeface="Arial"/>
                <a:ea typeface="Arial"/>
                <a:cs typeface="Arial"/>
                <a:sym typeface="Arial"/>
              </a:rPr>
              <a:t> in </a:t>
            </a:r>
            <a:r>
              <a:rPr lang="en-GB" sz="2400" b="1" dirty="0" err="1">
                <a:solidFill>
                  <a:srgbClr val="121212"/>
                </a:solidFill>
                <a:latin typeface="Arial"/>
                <a:ea typeface="Arial"/>
                <a:cs typeface="Arial"/>
                <a:sym typeface="Arial"/>
              </a:rPr>
              <a:t>eigenem</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Namen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gegen</a:t>
            </a:r>
            <a:r>
              <a:rPr lang="en-GB" sz="2400" b="1" dirty="0">
                <a:solidFill>
                  <a:srgbClr val="121212"/>
                </a:solidFill>
                <a:latin typeface="Arial"/>
                <a:ea typeface="Arial"/>
                <a:cs typeface="Arial"/>
                <a:sym typeface="Arial"/>
              </a:rPr>
              <a:t> den </a:t>
            </a:r>
            <a:r>
              <a:rPr lang="en-GB" sz="2400" b="1" dirty="0" err="1">
                <a:solidFill>
                  <a:srgbClr val="121212"/>
                </a:solidFill>
                <a:latin typeface="Arial"/>
                <a:ea typeface="Arial"/>
                <a:cs typeface="Arial"/>
                <a:sym typeface="Arial"/>
              </a:rPr>
              <a:t>Klimawandel</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kämpft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indem</a:t>
            </a:r>
            <a:r>
              <a:rPr lang="en-GB" sz="2400" b="1" dirty="0">
                <a:solidFill>
                  <a:srgbClr val="121212"/>
                </a:solidFill>
                <a:latin typeface="Arial"/>
                <a:ea typeface="Arial"/>
                <a:cs typeface="Arial"/>
                <a:sym typeface="Arial"/>
              </a:rPr>
              <a:t> es den </a:t>
            </a:r>
            <a:r>
              <a:rPr lang="en-GB" sz="2400" b="1" dirty="0" err="1">
                <a:solidFill>
                  <a:srgbClr val="121212"/>
                </a:solidFill>
                <a:latin typeface="Arial"/>
                <a:ea typeface="Arial"/>
                <a:cs typeface="Arial"/>
                <a:sym typeface="Arial"/>
              </a:rPr>
              <a:t>europäischen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Bildungs</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Ausbildungsbereich</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im</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Fahrzeugsektor</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Berufsbildung</a:t>
            </a:r>
            <a:r>
              <a:rPr lang="en-GB" sz="2400" b="1" dirty="0">
                <a:solidFill>
                  <a:srgbClr val="121212"/>
                </a:solidFill>
                <a:latin typeface="Arial"/>
                <a:ea typeface="Arial"/>
                <a:cs typeface="Arial"/>
                <a:sym typeface="Arial"/>
              </a:rPr>
              <a:t> in </a:t>
            </a:r>
            <a:r>
              <a:rPr lang="en-GB" sz="2400" b="1" dirty="0" err="1">
                <a:solidFill>
                  <a:srgbClr val="121212"/>
                </a:solidFill>
                <a:latin typeface="Arial"/>
                <a:ea typeface="Arial"/>
                <a:cs typeface="Arial"/>
                <a:sym typeface="Arial"/>
              </a:rPr>
              <a:t>Richtung</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umweltfreundlicherer</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Innovationen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entwickelt</a:t>
            </a:r>
            <a:r>
              <a:rPr lang="en-GB" sz="2400" b="1" dirty="0">
                <a:solidFill>
                  <a:srgbClr val="121212"/>
                </a:solidFill>
                <a:latin typeface="Arial"/>
                <a:ea typeface="Arial"/>
                <a:cs typeface="Arial"/>
                <a:sym typeface="Arial"/>
              </a:rPr>
              <a:t>. In der </a:t>
            </a:r>
            <a:r>
              <a:rPr lang="en-GB" sz="2400" b="1" dirty="0" err="1">
                <a:solidFill>
                  <a:srgbClr val="121212"/>
                </a:solidFill>
                <a:latin typeface="Arial"/>
                <a:ea typeface="Arial"/>
                <a:cs typeface="Arial"/>
                <a:sym typeface="Arial"/>
              </a:rPr>
              <a:t>Automobilbranche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sind</a:t>
            </a:r>
            <a:r>
              <a:rPr lang="en-GB" sz="2400" b="1" dirty="0">
                <a:solidFill>
                  <a:srgbClr val="121212"/>
                </a:solidFill>
                <a:latin typeface="Arial"/>
                <a:ea typeface="Arial"/>
                <a:cs typeface="Arial"/>
                <a:sym typeface="Arial"/>
              </a:rPr>
              <a:t> 14,6 </a:t>
            </a:r>
            <a:r>
              <a:rPr lang="en-GB" sz="2400" b="1" dirty="0" err="1">
                <a:solidFill>
                  <a:srgbClr val="121212"/>
                </a:solidFill>
                <a:latin typeface="Arial"/>
                <a:ea typeface="Arial"/>
                <a:cs typeface="Arial"/>
                <a:sym typeface="Arial"/>
              </a:rPr>
              <a:t>Millionen</a:t>
            </a:r>
            <a:r>
              <a:rPr lang="en-GB" sz="2400" b="1" dirty="0">
                <a:solidFill>
                  <a:srgbClr val="121212"/>
                </a:solidFill>
                <a:latin typeface="Arial"/>
                <a:ea typeface="Arial"/>
                <a:cs typeface="Arial"/>
                <a:sym typeface="Arial"/>
              </a:rPr>
              <a:t> Menschen in Europa </a:t>
            </a:r>
            <a:r>
              <a:rPr lang="en-GB" sz="2400" b="1" dirty="0" err="1">
                <a:solidFill>
                  <a:srgbClr val="121212"/>
                </a:solidFill>
                <a:latin typeface="Arial"/>
                <a:ea typeface="Arial"/>
                <a:cs typeface="Arial"/>
                <a:sym typeface="Arial"/>
              </a:rPr>
              <a:t>beschäftigt</a:t>
            </a:r>
            <a:r>
              <a:rPr lang="en-GB" sz="2400" b="1" dirty="0">
                <a:solidFill>
                  <a:srgbClr val="121212"/>
                </a:solidFill>
                <a:latin typeface="Arial"/>
                <a:ea typeface="Arial"/>
                <a:cs typeface="Arial"/>
                <a:sym typeface="Arial"/>
              </a:rPr>
              <a:t>, und die </a:t>
            </a:r>
            <a:r>
              <a:rPr lang="en-GB" sz="2400" b="1" dirty="0" err="1">
                <a:solidFill>
                  <a:srgbClr val="121212"/>
                </a:solidFill>
                <a:latin typeface="Arial"/>
                <a:ea typeface="Arial"/>
                <a:cs typeface="Arial"/>
                <a:sym typeface="Arial"/>
              </a:rPr>
              <a:t>gesamte</a:t>
            </a:r>
            <a:r>
              <a:rPr lang="en-GB" sz="2400" b="1" dirty="0">
                <a:solidFill>
                  <a:srgbClr val="121212"/>
                </a:solidFill>
                <a:latin typeface="Arial"/>
                <a:ea typeface="Arial"/>
                <a:cs typeface="Arial"/>
                <a:sym typeface="Arial"/>
              </a:rPr>
              <a:t> Branche </a:t>
            </a:r>
            <a:r>
              <a:rPr lang="en-GB" sz="2400" b="1" dirty="0" err="1">
                <a:solidFill>
                  <a:srgbClr val="121212"/>
                </a:solidFill>
                <a:latin typeface="Arial"/>
                <a:ea typeface="Arial"/>
                <a:cs typeface="Arial"/>
                <a:sym typeface="Arial"/>
              </a:rPr>
              <a:t>befindet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sich</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inmitten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eines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gewaltigen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technologischen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Wandels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Weitere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Informationen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finden</a:t>
            </a:r>
            <a:r>
              <a:rPr lang="en-GB" sz="2400" b="1" dirty="0">
                <a:solidFill>
                  <a:srgbClr val="121212"/>
                </a:solidFill>
                <a:latin typeface="Arial"/>
                <a:ea typeface="Arial"/>
                <a:cs typeface="Arial"/>
                <a:sym typeface="Arial"/>
              </a:rPr>
              <a:t> Sie </a:t>
            </a:r>
            <a:r>
              <a:rPr lang="en-GB" sz="2400" b="1" u="sng" dirty="0" err="1">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hier</a:t>
            </a:r>
            <a:r>
              <a:rPr lang="en-GB" sz="2400" b="1" dirty="0">
                <a:solidFill>
                  <a:srgbClr val="121212"/>
                </a:solidFill>
                <a:latin typeface="Arial"/>
                <a:ea typeface="Arial"/>
                <a:cs typeface="Arial"/>
                <a:sym typeface="Arial"/>
              </a:rPr>
              <a:t>.</a:t>
            </a:r>
            <a:endParaRPr sz="2400" dirty="0"/>
          </a:p>
          <a:p>
            <a:pPr marL="0" marR="0" lvl="0" indent="0" algn="just" rtl="0">
              <a:spcBef>
                <a:spcPts val="0"/>
              </a:spcBef>
              <a:spcAft>
                <a:spcPts val="0"/>
              </a:spcAft>
              <a:buNone/>
            </a:pPr>
            <a:r>
              <a:rPr lang="en-GB" sz="2400" dirty="0" err="1">
                <a:solidFill>
                  <a:srgbClr val="033C5B"/>
                </a:solidFill>
                <a:latin typeface="Arial"/>
                <a:ea typeface="Arial"/>
                <a:cs typeface="Arial"/>
                <a:sym typeface="Arial"/>
              </a:rPr>
              <a:t>Studiengang</a:t>
            </a:r>
            <a:r>
              <a:rPr lang="en-GB" sz="2400" dirty="0">
                <a:solidFill>
                  <a:srgbClr val="033C5B"/>
                </a:solidFill>
                <a:latin typeface="Arial"/>
                <a:ea typeface="Arial"/>
                <a:cs typeface="Arial"/>
                <a:sym typeface="Arial"/>
              </a:rPr>
              <a:t> </a:t>
            </a:r>
            <a:r>
              <a:rPr lang="en-GB" sz="2400" dirty="0" err="1">
                <a:solidFill>
                  <a:srgbClr val="033C5B"/>
                </a:solidFill>
                <a:latin typeface="Arial"/>
                <a:ea typeface="Arial"/>
                <a:cs typeface="Arial"/>
                <a:sym typeface="Arial"/>
              </a:rPr>
              <a:t>Automobiltechnik</a:t>
            </a:r>
            <a:r>
              <a:rPr lang="en-GB" sz="2400" dirty="0">
                <a:solidFill>
                  <a:srgbClr val="033C5B"/>
                </a:solidFill>
                <a:latin typeface="Arial"/>
                <a:ea typeface="Arial"/>
                <a:cs typeface="Arial"/>
                <a:sym typeface="Arial"/>
              </a:rPr>
              <a:t> an der Thomas More University of Applied Sciences in </a:t>
            </a:r>
            <a:r>
              <a:rPr lang="en-GB" sz="2400" dirty="0" err="1">
                <a:solidFill>
                  <a:srgbClr val="033C5B"/>
                </a:solidFill>
                <a:latin typeface="Arial"/>
                <a:ea typeface="Arial"/>
                <a:cs typeface="Arial"/>
                <a:sym typeface="Arial"/>
              </a:rPr>
              <a:t>Belgien</a:t>
            </a:r>
            <a:endParaRPr sz="2400" dirty="0"/>
          </a:p>
          <a:p>
            <a:pPr marL="0" marR="0" lvl="0" indent="0" algn="just" rtl="0">
              <a:spcBef>
                <a:spcPts val="0"/>
              </a:spcBef>
              <a:spcAft>
                <a:spcPts val="0"/>
              </a:spcAft>
              <a:buNone/>
            </a:pPr>
            <a:r>
              <a:rPr lang="en-GB" sz="2400" b="1" dirty="0">
                <a:solidFill>
                  <a:srgbClr val="121212"/>
                </a:solidFill>
                <a:latin typeface="Arial"/>
                <a:ea typeface="Arial"/>
                <a:cs typeface="Arial"/>
                <a:sym typeface="Arial"/>
              </a:rPr>
              <a:t>Ein </a:t>
            </a:r>
            <a:r>
              <a:rPr lang="en-GB" sz="2400" b="1" dirty="0" err="1">
                <a:solidFill>
                  <a:srgbClr val="121212"/>
                </a:solidFill>
                <a:latin typeface="Arial"/>
                <a:ea typeface="Arial"/>
                <a:cs typeface="Arial"/>
                <a:sym typeface="Arial"/>
              </a:rPr>
              <a:t>hervorragendes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Beispiel</a:t>
            </a:r>
            <a:r>
              <a:rPr lang="en-GB" sz="2400" b="1" dirty="0">
                <a:solidFill>
                  <a:srgbClr val="121212"/>
                </a:solidFill>
                <a:latin typeface="Arial"/>
                <a:ea typeface="Arial"/>
                <a:cs typeface="Arial"/>
                <a:sym typeface="Arial"/>
              </a:rPr>
              <a:t> für </a:t>
            </a:r>
            <a:r>
              <a:rPr lang="en-GB" sz="2400" b="1" dirty="0" err="1">
                <a:solidFill>
                  <a:srgbClr val="121212"/>
                </a:solidFill>
                <a:latin typeface="Arial"/>
                <a:ea typeface="Arial"/>
                <a:cs typeface="Arial"/>
                <a:sym typeface="Arial"/>
              </a:rPr>
              <a:t>eine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Berufsausbildung</a:t>
            </a:r>
            <a:r>
              <a:rPr lang="en-GB" sz="2400" b="1" dirty="0">
                <a:solidFill>
                  <a:srgbClr val="121212"/>
                </a:solidFill>
                <a:latin typeface="Arial"/>
                <a:ea typeface="Arial"/>
                <a:cs typeface="Arial"/>
                <a:sym typeface="Arial"/>
              </a:rPr>
              <a:t> in Europa, </a:t>
            </a:r>
            <a:r>
              <a:rPr lang="en-GB" sz="2400" b="1" dirty="0" err="1">
                <a:solidFill>
                  <a:srgbClr val="121212"/>
                </a:solidFill>
                <a:latin typeface="Arial"/>
                <a:ea typeface="Arial"/>
                <a:cs typeface="Arial"/>
                <a:sym typeface="Arial"/>
              </a:rPr>
              <a:t>bei</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Studierende</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Automobilbranche</a:t>
            </a:r>
            <a:r>
              <a:rPr lang="en-GB" sz="2400" b="1" dirty="0">
                <a:solidFill>
                  <a:srgbClr val="121212"/>
                </a:solidFill>
                <a:latin typeface="Arial"/>
                <a:ea typeface="Arial"/>
                <a:cs typeface="Arial"/>
                <a:sym typeface="Arial"/>
              </a:rPr>
              <a:t> in Teams </a:t>
            </a:r>
            <a:r>
              <a:rPr lang="en-GB" sz="2400" b="1" dirty="0" err="1">
                <a:solidFill>
                  <a:srgbClr val="121212"/>
                </a:solidFill>
                <a:latin typeface="Arial"/>
                <a:ea typeface="Arial"/>
                <a:cs typeface="Arial"/>
                <a:sym typeface="Arial"/>
              </a:rPr>
              <a:t>arbeiten</a:t>
            </a:r>
            <a:r>
              <a:rPr lang="en-GB" sz="2400" b="1" dirty="0">
                <a:solidFill>
                  <a:srgbClr val="121212"/>
                </a:solidFill>
                <a:latin typeface="Arial"/>
                <a:ea typeface="Arial"/>
                <a:cs typeface="Arial"/>
                <a:sym typeface="Arial"/>
              </a:rPr>
              <a:t>, um </a:t>
            </a:r>
            <a:r>
              <a:rPr lang="en-GB" sz="2400" b="1" dirty="0" err="1">
                <a:solidFill>
                  <a:srgbClr val="121212"/>
                </a:solidFill>
                <a:latin typeface="Arial"/>
                <a:ea typeface="Arial"/>
                <a:cs typeface="Arial"/>
                <a:sym typeface="Arial"/>
              </a:rPr>
              <a:t>unter</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Anleitung</a:t>
            </a:r>
            <a:r>
              <a:rPr lang="en-GB" sz="2400" b="1" dirty="0">
                <a:solidFill>
                  <a:srgbClr val="121212"/>
                </a:solidFill>
                <a:latin typeface="Arial"/>
                <a:ea typeface="Arial"/>
                <a:cs typeface="Arial"/>
                <a:sym typeface="Arial"/>
              </a:rPr>
              <a:t> von </a:t>
            </a:r>
            <a:r>
              <a:rPr lang="en-GB" sz="2400" b="1" dirty="0" err="1">
                <a:solidFill>
                  <a:srgbClr val="121212"/>
                </a:solidFill>
                <a:latin typeface="Arial"/>
                <a:ea typeface="Arial"/>
                <a:cs typeface="Arial"/>
                <a:sym typeface="Arial"/>
              </a:rPr>
              <a:t>Mentoren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aus</a:t>
            </a:r>
            <a:r>
              <a:rPr lang="en-GB" sz="2400" b="1" dirty="0">
                <a:solidFill>
                  <a:srgbClr val="121212"/>
                </a:solidFill>
                <a:latin typeface="Arial"/>
                <a:ea typeface="Arial"/>
                <a:cs typeface="Arial"/>
                <a:sym typeface="Arial"/>
              </a:rPr>
              <a:t> der Industrie </a:t>
            </a:r>
            <a:r>
              <a:rPr lang="en-GB" sz="2400" b="1" dirty="0" err="1">
                <a:solidFill>
                  <a:srgbClr val="121212"/>
                </a:solidFill>
                <a:latin typeface="Arial"/>
                <a:ea typeface="Arial"/>
                <a:cs typeface="Arial"/>
                <a:sym typeface="Arial"/>
              </a:rPr>
              <a:t>echte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Autoprobleme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zu</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diagnostizieren</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zu</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reparieren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ist</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Studiengang</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Automobiltechnik</a:t>
            </a:r>
            <a:r>
              <a:rPr lang="en-GB" sz="2400" b="1" dirty="0">
                <a:solidFill>
                  <a:srgbClr val="121212"/>
                </a:solidFill>
                <a:latin typeface="Arial"/>
                <a:ea typeface="Arial"/>
                <a:cs typeface="Arial"/>
                <a:sym typeface="Arial"/>
              </a:rPr>
              <a:t> an der Thomas More University of Applied Sciences in </a:t>
            </a:r>
            <a:r>
              <a:rPr lang="en-GB" sz="2400" b="1" dirty="0" err="1">
                <a:solidFill>
                  <a:srgbClr val="121212"/>
                </a:solidFill>
                <a:latin typeface="Arial"/>
                <a:ea typeface="Arial"/>
                <a:cs typeface="Arial"/>
                <a:sym typeface="Arial"/>
              </a:rPr>
              <a:t>Belgien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Weitere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Informationen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finden</a:t>
            </a:r>
            <a:r>
              <a:rPr lang="en-GB" sz="2400" b="1" dirty="0">
                <a:solidFill>
                  <a:srgbClr val="121212"/>
                </a:solidFill>
                <a:latin typeface="Arial"/>
                <a:ea typeface="Arial"/>
                <a:cs typeface="Arial"/>
                <a:sym typeface="Arial"/>
              </a:rPr>
              <a:t> Sie </a:t>
            </a:r>
            <a:r>
              <a:rPr lang="en-GB" sz="2400" b="1" u="sng" dirty="0" err="1">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hier</a:t>
            </a:r>
            <a:r>
              <a:rPr lang="en-GB" sz="2400" b="1" dirty="0">
                <a:solidFill>
                  <a:srgbClr val="121212"/>
                </a:solidFill>
                <a:latin typeface="Arial"/>
                <a:ea typeface="Arial"/>
                <a:cs typeface="Arial"/>
                <a:sym typeface="Arial"/>
              </a:rPr>
              <a:t>.</a:t>
            </a:r>
            <a:endParaRPr sz="2400" b="1" dirty="0">
              <a:solidFill>
                <a:srgbClr val="121212"/>
              </a:solidFill>
              <a:latin typeface="Arial"/>
              <a:ea typeface="Arial"/>
              <a:cs typeface="Arial"/>
              <a:sym typeface="Arial"/>
            </a:endParaRPr>
          </a:p>
        </p:txBody>
      </p:sp>
      <p:sp>
        <p:nvSpPr>
          <p:cNvPr id="285" name="Google Shape;285;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88" name="Google Shape;288;p11"/>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5E6128D-2929-7154-7334-87379CE02C25}"/>
              </a:ext>
            </a:extLst>
          </p:cNvPr>
          <p:cNvPicPr>
            <a:picLocks noChangeAspect="1"/>
          </p:cNvPicPr>
          <p:nvPr/>
        </p:nvPicPr>
        <p:blipFill>
          <a:blip r:embed="rId7"/>
          <a:stretch>
            <a:fillRect/>
          </a:stretch>
        </p:blipFill>
        <p:spPr>
          <a:xfrm>
            <a:off x="2983728" y="9322353"/>
            <a:ext cx="2073522" cy="4350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2"/>
        <p:cNvGrpSpPr/>
        <p:nvPr/>
      </p:nvGrpSpPr>
      <p:grpSpPr>
        <a:xfrm>
          <a:off x="0" y="0"/>
          <a:ext cx="0" cy="0"/>
          <a:chOff x="0" y="0"/>
          <a:chExt cx="0" cy="0"/>
        </a:xfrm>
      </p:grpSpPr>
      <p:sp>
        <p:nvSpPr>
          <p:cNvPr id="293" name="Google Shape;293;p1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2"/>
          <p:cNvSpPr txBox="1"/>
          <p:nvPr/>
        </p:nvSpPr>
        <p:spPr>
          <a:xfrm>
            <a:off x="793856" y="776393"/>
            <a:ext cx="13379344"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dirty="0" err="1">
                <a:solidFill>
                  <a:srgbClr val="033C5B"/>
                </a:solidFill>
                <a:latin typeface="Arial"/>
                <a:ea typeface="Arial"/>
                <a:cs typeface="Arial"/>
                <a:sym typeface="Arial"/>
              </a:rPr>
              <a:t>Beispiele</a:t>
            </a:r>
            <a:r>
              <a:rPr lang="en-GB" sz="4000" dirty="0">
                <a:solidFill>
                  <a:srgbClr val="033C5B"/>
                </a:solidFill>
                <a:latin typeface="Arial"/>
                <a:ea typeface="Arial"/>
                <a:cs typeface="Arial"/>
                <a:sym typeface="Arial"/>
              </a:rPr>
              <a:t> - </a:t>
            </a:r>
            <a:r>
              <a:rPr lang="en-GB" sz="4000" dirty="0" err="1">
                <a:solidFill>
                  <a:srgbClr val="033C5B"/>
                </a:solidFill>
                <a:latin typeface="Arial"/>
                <a:ea typeface="Arial"/>
                <a:cs typeface="Arial"/>
                <a:sym typeface="Arial"/>
              </a:rPr>
              <a:t>Fälle</a:t>
            </a:r>
            <a:r>
              <a:rPr lang="en-GB" sz="4000" dirty="0">
                <a:solidFill>
                  <a:srgbClr val="033C5B"/>
                </a:solidFill>
                <a:latin typeface="Arial"/>
                <a:ea typeface="Arial"/>
                <a:cs typeface="Arial"/>
                <a:sym typeface="Arial"/>
              </a:rPr>
              <a:t> von </a:t>
            </a:r>
            <a:r>
              <a:rPr lang="en-GB" sz="4000" dirty="0" err="1">
                <a:solidFill>
                  <a:srgbClr val="033C5B"/>
                </a:solidFill>
                <a:latin typeface="Arial"/>
                <a:ea typeface="Arial"/>
                <a:cs typeface="Arial"/>
                <a:sym typeface="Arial"/>
              </a:rPr>
              <a:t>maßgeschneidertem</a:t>
            </a:r>
            <a:r>
              <a:rPr lang="en-GB" sz="4000" dirty="0">
                <a:solidFill>
                  <a:srgbClr val="033C5B"/>
                </a:solidFill>
                <a:latin typeface="Arial"/>
                <a:ea typeface="Arial"/>
                <a:cs typeface="Arial"/>
                <a:sym typeface="Arial"/>
              </a:rPr>
              <a:t> </a:t>
            </a:r>
            <a:r>
              <a:rPr lang="en-GB" sz="4000" dirty="0" err="1">
                <a:solidFill>
                  <a:srgbClr val="033C5B"/>
                </a:solidFill>
                <a:latin typeface="Arial"/>
                <a:ea typeface="Arial"/>
                <a:cs typeface="Arial"/>
                <a:sym typeface="Arial"/>
              </a:rPr>
              <a:t>kooperativem</a:t>
            </a:r>
            <a:r>
              <a:rPr lang="en-GB" sz="4000" dirty="0">
                <a:solidFill>
                  <a:srgbClr val="033C5B"/>
                </a:solidFill>
                <a:latin typeface="Arial"/>
                <a:ea typeface="Arial"/>
                <a:cs typeface="Arial"/>
                <a:sym typeface="Arial"/>
              </a:rPr>
              <a:t> </a:t>
            </a:r>
            <a:r>
              <a:rPr lang="en-GB" sz="4000" dirty="0" err="1">
                <a:solidFill>
                  <a:srgbClr val="033C5B"/>
                </a:solidFill>
                <a:latin typeface="Arial"/>
                <a:ea typeface="Arial"/>
                <a:cs typeface="Arial"/>
                <a:sym typeface="Arial"/>
              </a:rPr>
              <a:t>Unterricht</a:t>
            </a:r>
            <a:r>
              <a:rPr lang="en-GB" sz="4000" dirty="0">
                <a:solidFill>
                  <a:srgbClr val="033C5B"/>
                </a:solidFill>
                <a:latin typeface="Arial"/>
                <a:ea typeface="Arial"/>
                <a:cs typeface="Arial"/>
                <a:sym typeface="Arial"/>
              </a:rPr>
              <a:t> in der </a:t>
            </a:r>
            <a:r>
              <a:rPr lang="en-GB" sz="4000" dirty="0" err="1">
                <a:solidFill>
                  <a:srgbClr val="033C5B"/>
                </a:solidFill>
                <a:latin typeface="Arial"/>
                <a:ea typeface="Arial"/>
                <a:cs typeface="Arial"/>
                <a:sym typeface="Arial"/>
              </a:rPr>
              <a:t>Berufsbildung</a:t>
            </a:r>
            <a:endParaRPr sz="4400" dirty="0">
              <a:solidFill>
                <a:srgbClr val="033C5B"/>
              </a:solidFill>
              <a:latin typeface="Arial"/>
              <a:ea typeface="Arial"/>
              <a:cs typeface="Arial"/>
              <a:sym typeface="Arial"/>
            </a:endParaRPr>
          </a:p>
        </p:txBody>
      </p:sp>
      <p:sp>
        <p:nvSpPr>
          <p:cNvPr id="296" name="Google Shape;296;p1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2"/>
          <p:cNvSpPr txBox="1"/>
          <p:nvPr/>
        </p:nvSpPr>
        <p:spPr>
          <a:xfrm>
            <a:off x="793856" y="1980905"/>
            <a:ext cx="12529771" cy="1119153"/>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400" b="1" u="sng" dirty="0" err="1">
                <a:solidFill>
                  <a:srgbClr val="121212"/>
                </a:solidFill>
                <a:latin typeface="Arial"/>
                <a:ea typeface="Arial"/>
                <a:cs typeface="Arial"/>
                <a:sym typeface="Arial"/>
              </a:rPr>
              <a:t>Fachübergreifende</a:t>
            </a:r>
            <a:r>
              <a:rPr lang="en-GB" sz="2400" b="1" u="sng" dirty="0">
                <a:solidFill>
                  <a:srgbClr val="121212"/>
                </a:solidFill>
                <a:latin typeface="Arial"/>
                <a:ea typeface="Arial"/>
                <a:cs typeface="Arial"/>
                <a:sym typeface="Arial"/>
              </a:rPr>
              <a:t> Zusammenarbeit</a:t>
            </a:r>
            <a:r>
              <a:rPr lang="tr-TR" sz="2400" b="1" u="sng" dirty="0">
                <a:solidFill>
                  <a:srgbClr val="121212"/>
                </a:solidFill>
                <a:latin typeface="Arial"/>
                <a:ea typeface="Arial"/>
                <a:cs typeface="Arial"/>
                <a:sym typeface="Arial"/>
              </a:rPr>
              <a:t> </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Studierende</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Fachrichtung</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Kulinarik</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Wirtschaft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arbeiten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gemeinsam</a:t>
            </a:r>
            <a:r>
              <a:rPr lang="en-GB" sz="2400" b="1" dirty="0">
                <a:solidFill>
                  <a:srgbClr val="121212"/>
                </a:solidFill>
                <a:latin typeface="Arial"/>
                <a:ea typeface="Arial"/>
                <a:cs typeface="Arial"/>
                <a:sym typeface="Arial"/>
              </a:rPr>
              <a:t> an der </a:t>
            </a:r>
            <a:r>
              <a:rPr lang="en-GB" sz="2400" b="1" dirty="0" err="1">
                <a:solidFill>
                  <a:srgbClr val="121212"/>
                </a:solidFill>
                <a:latin typeface="Arial"/>
                <a:ea typeface="Arial"/>
                <a:cs typeface="Arial"/>
                <a:sym typeface="Arial"/>
              </a:rPr>
              <a:t>Entwicklung</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eines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Restaurantkonzepts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einer</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Speisekarte</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eines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Geschäftsplans</a:t>
            </a:r>
            <a:r>
              <a:rPr lang="en-GB" sz="2400" b="1" dirty="0">
                <a:solidFill>
                  <a:srgbClr val="121212"/>
                </a:solidFill>
                <a:latin typeface="Arial"/>
                <a:ea typeface="Arial"/>
                <a:cs typeface="Arial"/>
                <a:sym typeface="Arial"/>
              </a:rPr>
              <a:t>.</a:t>
            </a:r>
            <a:endParaRPr sz="2400" dirty="0"/>
          </a:p>
        </p:txBody>
      </p:sp>
      <p:sp>
        <p:nvSpPr>
          <p:cNvPr id="299" name="Google Shape;299;p12"/>
          <p:cNvSpPr txBox="1"/>
          <p:nvPr/>
        </p:nvSpPr>
        <p:spPr>
          <a:xfrm>
            <a:off x="793856" y="3341978"/>
            <a:ext cx="11444724"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200">
                <a:solidFill>
                  <a:srgbClr val="033C5B"/>
                </a:solidFill>
                <a:latin typeface="Arial"/>
                <a:ea typeface="Arial"/>
                <a:cs typeface="Arial"/>
                <a:sym typeface="Arial"/>
              </a:rPr>
              <a:t>Veggie-Food-Projekt der Gamarra Culinary School in Spanien</a:t>
            </a:r>
            <a:endParaRPr sz="3200">
              <a:solidFill>
                <a:srgbClr val="033C5B"/>
              </a:solidFill>
              <a:latin typeface="Arial"/>
              <a:ea typeface="Arial"/>
              <a:cs typeface="Arial"/>
              <a:sym typeface="Arial"/>
            </a:endParaRPr>
          </a:p>
        </p:txBody>
      </p:sp>
      <p:sp>
        <p:nvSpPr>
          <p:cNvPr id="300" name="Google Shape;300;p12"/>
          <p:cNvSpPr txBox="1"/>
          <p:nvPr/>
        </p:nvSpPr>
        <p:spPr>
          <a:xfrm>
            <a:off x="821151" y="4076341"/>
            <a:ext cx="15561849" cy="2880789"/>
          </a:xfrm>
          <a:prstGeom prst="rect">
            <a:avLst/>
          </a:prstGeom>
          <a:noFill/>
          <a:ln>
            <a:noFill/>
          </a:ln>
        </p:spPr>
        <p:txBody>
          <a:bodyPr spcFirstLastPara="1" wrap="square" lIns="0" tIns="0" rIns="0" bIns="0" anchor="t" anchorCtr="0">
            <a:spAutoFit/>
          </a:bodyPr>
          <a:lstStyle/>
          <a:p>
            <a:pPr marL="0" marR="0" lvl="0" indent="0" algn="l" rtl="0">
              <a:lnSpc>
                <a:spcPct val="129964"/>
              </a:lnSpc>
              <a:spcBef>
                <a:spcPts val="0"/>
              </a:spcBef>
              <a:spcAft>
                <a:spcPts val="0"/>
              </a:spcAft>
              <a:buNone/>
            </a:pPr>
            <a:r>
              <a:rPr lang="en-GB" sz="2400" b="1" dirty="0">
                <a:solidFill>
                  <a:srgbClr val="121212"/>
                </a:solidFill>
                <a:latin typeface="Arial"/>
                <a:ea typeface="Arial"/>
                <a:cs typeface="Arial"/>
                <a:sym typeface="Arial"/>
              </a:rPr>
              <a:t>Eine </a:t>
            </a:r>
            <a:r>
              <a:rPr lang="en-GB" sz="2400" b="1" dirty="0" err="1">
                <a:solidFill>
                  <a:srgbClr val="121212"/>
                </a:solidFill>
                <a:latin typeface="Arial"/>
                <a:ea typeface="Arial"/>
                <a:cs typeface="Arial"/>
                <a:sym typeface="Arial"/>
              </a:rPr>
              <a:t>bemerkenswerte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Fallstudie</a:t>
            </a:r>
            <a:r>
              <a:rPr lang="en-GB" sz="2400" b="1" dirty="0">
                <a:solidFill>
                  <a:srgbClr val="121212"/>
                </a:solidFill>
                <a:latin typeface="Arial"/>
                <a:ea typeface="Arial"/>
                <a:cs typeface="Arial"/>
                <a:sym typeface="Arial"/>
              </a:rPr>
              <a:t>, die </a:t>
            </a:r>
            <a:r>
              <a:rPr lang="en-GB" sz="2400" b="1" dirty="0" err="1">
                <a:solidFill>
                  <a:srgbClr val="121212"/>
                </a:solidFill>
                <a:latin typeface="Arial"/>
                <a:ea typeface="Arial"/>
                <a:cs typeface="Arial"/>
                <a:sym typeface="Arial"/>
              </a:rPr>
              <a:t>die</a:t>
            </a:r>
            <a:r>
              <a:rPr lang="en-GB" sz="2400" b="1" dirty="0">
                <a:solidFill>
                  <a:srgbClr val="121212"/>
                </a:solidFill>
                <a:latin typeface="Arial"/>
                <a:ea typeface="Arial"/>
                <a:cs typeface="Arial"/>
                <a:sym typeface="Arial"/>
              </a:rPr>
              <a:t> Zusammenarbeit </a:t>
            </a:r>
            <a:r>
              <a:rPr lang="en-GB" sz="2400" b="1" dirty="0" err="1">
                <a:solidFill>
                  <a:srgbClr val="121212"/>
                </a:solidFill>
                <a:latin typeface="Arial"/>
                <a:ea typeface="Arial"/>
                <a:cs typeface="Arial"/>
                <a:sym typeface="Arial"/>
              </a:rPr>
              <a:t>zwischen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Studenten</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Kochkunst</a:t>
            </a:r>
            <a:r>
              <a:rPr lang="en-GB" sz="2400" b="1" dirty="0">
                <a:solidFill>
                  <a:srgbClr val="121212"/>
                </a:solidFill>
                <a:latin typeface="Arial"/>
                <a:ea typeface="Arial"/>
                <a:cs typeface="Arial"/>
                <a:sym typeface="Arial"/>
              </a:rPr>
              <a:t> und der </a:t>
            </a:r>
            <a:r>
              <a:rPr lang="en-GB" sz="2400" b="1" dirty="0" err="1">
                <a:solidFill>
                  <a:srgbClr val="121212"/>
                </a:solidFill>
                <a:latin typeface="Arial"/>
                <a:ea typeface="Arial"/>
                <a:cs typeface="Arial"/>
                <a:sym typeface="Arial"/>
              </a:rPr>
              <a:t>Wirtschaft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bei</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Entwicklung</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eines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Restaurantkonzepts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einer</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Speisekarte</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eines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Geschäftsplans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veranschaulicht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ist</a:t>
            </a:r>
            <a:r>
              <a:rPr lang="en-GB" sz="2400" b="1" dirty="0">
                <a:solidFill>
                  <a:srgbClr val="121212"/>
                </a:solidFill>
                <a:latin typeface="Arial"/>
                <a:ea typeface="Arial"/>
                <a:cs typeface="Arial"/>
                <a:sym typeface="Arial"/>
              </a:rPr>
              <a:t> das Veggie-Food-Projekt der Gamarra Culinary School in </a:t>
            </a:r>
            <a:r>
              <a:rPr lang="en-GB" sz="2400" b="1" dirty="0" err="1">
                <a:solidFill>
                  <a:srgbClr val="121212"/>
                </a:solidFill>
                <a:latin typeface="Arial"/>
                <a:ea typeface="Arial"/>
                <a:cs typeface="Arial"/>
                <a:sym typeface="Arial"/>
              </a:rPr>
              <a:t>Spanien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Im</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Rahmen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dieser</a:t>
            </a:r>
            <a:r>
              <a:rPr lang="en-GB" sz="2400" b="1" dirty="0">
                <a:solidFill>
                  <a:srgbClr val="121212"/>
                </a:solidFill>
                <a:latin typeface="Arial"/>
                <a:ea typeface="Arial"/>
                <a:cs typeface="Arial"/>
                <a:sym typeface="Arial"/>
              </a:rPr>
              <a:t> Initiative </a:t>
            </a:r>
            <a:r>
              <a:rPr lang="en-GB" sz="2400" b="1" dirty="0" err="1">
                <a:solidFill>
                  <a:srgbClr val="121212"/>
                </a:solidFill>
                <a:latin typeface="Arial"/>
                <a:ea typeface="Arial"/>
                <a:cs typeface="Arial"/>
                <a:sym typeface="Arial"/>
              </a:rPr>
              <a:t>arbeiten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Studenten</a:t>
            </a:r>
            <a:r>
              <a:rPr lang="en-GB" sz="2400" b="1" dirty="0">
                <a:solidFill>
                  <a:srgbClr val="121212"/>
                </a:solidFill>
                <a:latin typeface="Arial"/>
                <a:ea typeface="Arial"/>
                <a:cs typeface="Arial"/>
                <a:sym typeface="Arial"/>
              </a:rPr>
              <a:t> der </a:t>
            </a:r>
            <a:r>
              <a:rPr lang="en-GB" sz="2400" b="1" dirty="0" err="1">
                <a:solidFill>
                  <a:srgbClr val="121212"/>
                </a:solidFill>
                <a:latin typeface="Arial"/>
                <a:ea typeface="Arial"/>
                <a:cs typeface="Arial"/>
                <a:sym typeface="Arial"/>
              </a:rPr>
              <a:t>höheren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Ausbildungsstufen</a:t>
            </a:r>
            <a:r>
              <a:rPr lang="en-GB" sz="2400" b="1" dirty="0">
                <a:solidFill>
                  <a:srgbClr val="121212"/>
                </a:solidFill>
                <a:latin typeface="Arial"/>
                <a:ea typeface="Arial"/>
                <a:cs typeface="Arial"/>
                <a:sym typeface="Arial"/>
              </a:rPr>
              <a:t> für </a:t>
            </a:r>
            <a:r>
              <a:rPr lang="en-GB" sz="2400" b="1" dirty="0" err="1">
                <a:solidFill>
                  <a:srgbClr val="121212"/>
                </a:solidFill>
                <a:latin typeface="Arial"/>
                <a:ea typeface="Arial"/>
                <a:cs typeface="Arial"/>
                <a:sym typeface="Arial"/>
              </a:rPr>
              <a:t>kulinarisches</a:t>
            </a:r>
            <a:r>
              <a:rPr lang="en-GB" sz="2400" b="1" dirty="0">
                <a:solidFill>
                  <a:srgbClr val="121212"/>
                </a:solidFill>
                <a:latin typeface="Arial"/>
                <a:ea typeface="Arial"/>
                <a:cs typeface="Arial"/>
                <a:sym typeface="Arial"/>
              </a:rPr>
              <a:t> Management und </a:t>
            </a:r>
            <a:r>
              <a:rPr lang="en-GB" sz="2400" b="1" dirty="0" err="1">
                <a:solidFill>
                  <a:srgbClr val="121212"/>
                </a:solidFill>
                <a:latin typeface="Arial"/>
                <a:ea typeface="Arial"/>
                <a:cs typeface="Arial"/>
                <a:sym typeface="Arial"/>
              </a:rPr>
              <a:t>Betriebswirtschaft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zusammen</a:t>
            </a:r>
            <a:r>
              <a:rPr lang="en-GB" sz="2400" b="1" dirty="0">
                <a:solidFill>
                  <a:srgbClr val="121212"/>
                </a:solidFill>
                <a:latin typeface="Arial"/>
                <a:ea typeface="Arial"/>
                <a:cs typeface="Arial"/>
                <a:sym typeface="Arial"/>
              </a:rPr>
              <a:t>, um </a:t>
            </a:r>
            <a:r>
              <a:rPr lang="en-GB" sz="2400" b="1" dirty="0" err="1">
                <a:solidFill>
                  <a:srgbClr val="121212"/>
                </a:solidFill>
                <a:latin typeface="Arial"/>
                <a:ea typeface="Arial"/>
                <a:cs typeface="Arial"/>
                <a:sym typeface="Arial"/>
              </a:rPr>
              <a:t>ein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tragfähiges</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Restaurantkonzept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mit</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Schwerpunkt</a:t>
            </a:r>
            <a:r>
              <a:rPr lang="en-GB" sz="2400" b="1" dirty="0">
                <a:solidFill>
                  <a:srgbClr val="121212"/>
                </a:solidFill>
                <a:latin typeface="Arial"/>
                <a:ea typeface="Arial"/>
                <a:cs typeface="Arial"/>
                <a:sym typeface="Arial"/>
              </a:rPr>
              <a:t> auf </a:t>
            </a:r>
            <a:r>
              <a:rPr lang="en-GB" sz="2400" b="1" dirty="0" err="1">
                <a:solidFill>
                  <a:srgbClr val="121212"/>
                </a:solidFill>
                <a:latin typeface="Arial"/>
                <a:ea typeface="Arial"/>
                <a:cs typeface="Arial"/>
                <a:sym typeface="Arial"/>
              </a:rPr>
              <a:t>gesunder</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pflanzlicher</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Küche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zu</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entwickeln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Weitere</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Informationen</a:t>
            </a:r>
            <a:r>
              <a:rPr lang="en-GB" sz="2400" b="1" dirty="0">
                <a:solidFill>
                  <a:srgbClr val="121212"/>
                </a:solidFill>
                <a:latin typeface="Arial"/>
                <a:ea typeface="Arial"/>
                <a:cs typeface="Arial"/>
                <a:sym typeface="Arial"/>
              </a:rPr>
              <a:t> </a:t>
            </a:r>
            <a:r>
              <a:rPr lang="en-GB" sz="2400" b="1" dirty="0" err="1">
                <a:solidFill>
                  <a:srgbClr val="121212"/>
                </a:solidFill>
                <a:latin typeface="Arial"/>
                <a:ea typeface="Arial"/>
                <a:cs typeface="Arial"/>
                <a:sym typeface="Arial"/>
              </a:rPr>
              <a:t>finden</a:t>
            </a:r>
            <a:r>
              <a:rPr lang="en-GB" sz="2400" b="1" dirty="0">
                <a:solidFill>
                  <a:srgbClr val="121212"/>
                </a:solidFill>
                <a:latin typeface="Arial"/>
                <a:ea typeface="Arial"/>
                <a:cs typeface="Arial"/>
                <a:sym typeface="Arial"/>
              </a:rPr>
              <a:t> Sie </a:t>
            </a:r>
            <a:r>
              <a:rPr lang="en-GB" sz="2400" b="1" u="sng" dirty="0" err="1">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hier</a:t>
            </a:r>
            <a:r>
              <a:rPr lang="en-GB" sz="2400" b="1" dirty="0">
                <a:solidFill>
                  <a:srgbClr val="121212"/>
                </a:solidFill>
                <a:latin typeface="Arial"/>
                <a:ea typeface="Arial"/>
                <a:cs typeface="Arial"/>
                <a:sym typeface="Arial"/>
              </a:rPr>
              <a:t>.</a:t>
            </a:r>
            <a:endParaRPr sz="2400" dirty="0"/>
          </a:p>
        </p:txBody>
      </p:sp>
      <p:sp>
        <p:nvSpPr>
          <p:cNvPr id="301" name="Google Shape;301;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04" name="Google Shape;304;p12"/>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B1C9A61-CC06-870B-F938-01866A4183B1}"/>
              </a:ext>
            </a:extLst>
          </p:cNvPr>
          <p:cNvPicPr>
            <a:picLocks noChangeAspect="1"/>
          </p:cNvPicPr>
          <p:nvPr/>
        </p:nvPicPr>
        <p:blipFill>
          <a:blip r:embed="rId6"/>
          <a:stretch>
            <a:fillRect/>
          </a:stretch>
        </p:blipFill>
        <p:spPr>
          <a:xfrm>
            <a:off x="2983728" y="9322353"/>
            <a:ext cx="2073522" cy="4350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3"/>
          <p:cNvSpPr txBox="1"/>
          <p:nvPr/>
        </p:nvSpPr>
        <p:spPr>
          <a:xfrm>
            <a:off x="818920" y="1369226"/>
            <a:ext cx="16545270" cy="276998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dirty="0" err="1">
                <a:solidFill>
                  <a:srgbClr val="033C5B"/>
                </a:solidFill>
                <a:latin typeface="Arial"/>
                <a:ea typeface="Arial"/>
                <a:cs typeface="Arial"/>
                <a:sym typeface="Arial"/>
              </a:rPr>
              <a:t>Anpassung</a:t>
            </a:r>
            <a:r>
              <a:rPr lang="en-GB" sz="6000" dirty="0">
                <a:solidFill>
                  <a:srgbClr val="033C5B"/>
                </a:solidFill>
                <a:latin typeface="Arial"/>
                <a:ea typeface="Arial"/>
                <a:cs typeface="Arial"/>
                <a:sym typeface="Arial"/>
              </a:rPr>
              <a:t> der </a:t>
            </a:r>
            <a:r>
              <a:rPr lang="en-GB" sz="6000" dirty="0" err="1">
                <a:solidFill>
                  <a:srgbClr val="033C5B"/>
                </a:solidFill>
                <a:latin typeface="Arial"/>
                <a:ea typeface="Arial"/>
                <a:cs typeface="Arial"/>
                <a:sym typeface="Arial"/>
              </a:rPr>
              <a:t>Methoden</a:t>
            </a:r>
            <a:r>
              <a:rPr lang="en-GB" sz="6000" dirty="0">
                <a:solidFill>
                  <a:srgbClr val="033C5B"/>
                </a:solidFill>
                <a:latin typeface="Arial"/>
                <a:ea typeface="Arial"/>
                <a:cs typeface="Arial"/>
                <a:sym typeface="Arial"/>
              </a:rPr>
              <a:t> für die </a:t>
            </a:r>
            <a:r>
              <a:rPr lang="en-GB" sz="6000" dirty="0" err="1">
                <a:solidFill>
                  <a:srgbClr val="033C5B"/>
                </a:solidFill>
                <a:latin typeface="Arial"/>
                <a:ea typeface="Arial"/>
                <a:cs typeface="Arial"/>
                <a:sym typeface="Arial"/>
              </a:rPr>
              <a:t>Berufsbildung</a:t>
            </a:r>
            <a:r>
              <a:rPr lang="en-GB" sz="6000" dirty="0">
                <a:solidFill>
                  <a:srgbClr val="033C5B"/>
                </a:solidFill>
                <a:latin typeface="Arial"/>
                <a:ea typeface="Arial"/>
                <a:cs typeface="Arial"/>
                <a:sym typeface="Arial"/>
              </a:rPr>
              <a:t> - </a:t>
            </a:r>
            <a:r>
              <a:rPr lang="en-GB" sz="6000" dirty="0" err="1">
                <a:solidFill>
                  <a:srgbClr val="033C5B"/>
                </a:solidFill>
                <a:latin typeface="Arial"/>
                <a:ea typeface="Arial"/>
                <a:cs typeface="Arial"/>
                <a:sym typeface="Arial"/>
              </a:rPr>
              <a:t>Theoretischer</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Rahmen</a:t>
            </a:r>
            <a:endParaRPr dirty="0"/>
          </a:p>
          <a:p>
            <a:pPr marL="0" marR="0" lvl="0" indent="0" algn="l" rtl="0">
              <a:spcBef>
                <a:spcPts val="0"/>
              </a:spcBef>
              <a:spcAft>
                <a:spcPts val="0"/>
              </a:spcAft>
              <a:buNone/>
            </a:pPr>
            <a:endParaRPr sz="6000" dirty="0">
              <a:solidFill>
                <a:srgbClr val="033C5B"/>
              </a:solidFill>
              <a:latin typeface="Arial"/>
              <a:ea typeface="Arial"/>
              <a:cs typeface="Arial"/>
              <a:sym typeface="Arial"/>
            </a:endParaRPr>
          </a:p>
        </p:txBody>
      </p:sp>
      <p:sp>
        <p:nvSpPr>
          <p:cNvPr id="317" name="Google Shape;317;p13"/>
          <p:cNvSpPr txBox="1"/>
          <p:nvPr/>
        </p:nvSpPr>
        <p:spPr>
          <a:xfrm>
            <a:off x="923810" y="3188947"/>
            <a:ext cx="8220190" cy="542917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u="sng" dirty="0" err="1">
                <a:solidFill>
                  <a:srgbClr val="121212"/>
                </a:solidFill>
                <a:latin typeface="Arial"/>
                <a:ea typeface="Arial"/>
                <a:cs typeface="Arial"/>
                <a:sym typeface="Arial"/>
              </a:rPr>
              <a:t>Erfahrungsorientiertes</a:t>
            </a:r>
            <a:r>
              <a:rPr lang="en-GB" sz="2400" b="1" u="sng" dirty="0">
                <a:solidFill>
                  <a:srgbClr val="121212"/>
                </a:solidFill>
                <a:latin typeface="Arial"/>
                <a:ea typeface="Arial"/>
                <a:cs typeface="Arial"/>
                <a:sym typeface="Arial"/>
              </a:rPr>
              <a:t> </a:t>
            </a:r>
            <a:r>
              <a:rPr lang="en-GB" sz="2400" b="1" u="sng" dirty="0" err="1">
                <a:solidFill>
                  <a:srgbClr val="121212"/>
                </a:solidFill>
                <a:latin typeface="Arial"/>
                <a:ea typeface="Arial"/>
                <a:cs typeface="Arial"/>
                <a:sym typeface="Arial"/>
              </a:rPr>
              <a:t>Lernen</a:t>
            </a:r>
            <a:endParaRPr sz="24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Hauptbefürworter</a:t>
            </a:r>
            <a:r>
              <a:rPr lang="en-GB" sz="2400" dirty="0">
                <a:solidFill>
                  <a:srgbClr val="121212"/>
                </a:solidFill>
                <a:latin typeface="Arial"/>
                <a:ea typeface="Arial"/>
                <a:cs typeface="Arial"/>
                <a:sym typeface="Arial"/>
              </a:rPr>
              <a:t>: David A. Kolb</a:t>
            </a:r>
            <a:endParaRPr sz="24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Konzept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Lernen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ist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ein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Prozess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bei</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dem</a:t>
            </a:r>
            <a:r>
              <a:rPr lang="en-GB" sz="2400" dirty="0">
                <a:solidFill>
                  <a:srgbClr val="121212"/>
                </a:solidFill>
                <a:latin typeface="Arial"/>
                <a:ea typeface="Arial"/>
                <a:cs typeface="Arial"/>
                <a:sym typeface="Arial"/>
              </a:rPr>
              <a:t> Wissen </a:t>
            </a:r>
            <a:r>
              <a:rPr lang="en-GB" sz="2400" dirty="0" err="1">
                <a:solidFill>
                  <a:srgbClr val="121212"/>
                </a:solidFill>
                <a:latin typeface="Arial"/>
                <a:ea typeface="Arial"/>
                <a:cs typeface="Arial"/>
                <a:sym typeface="Arial"/>
              </a:rPr>
              <a:t>durch</a:t>
            </a:r>
            <a:r>
              <a:rPr lang="en-GB" sz="2400" dirty="0">
                <a:solidFill>
                  <a:srgbClr val="121212"/>
                </a:solidFill>
                <a:latin typeface="Arial"/>
                <a:ea typeface="Arial"/>
                <a:cs typeface="Arial"/>
                <a:sym typeface="Arial"/>
              </a:rPr>
              <a:t> die </a:t>
            </a:r>
            <a:r>
              <a:rPr lang="en-GB" sz="2400" dirty="0" err="1">
                <a:solidFill>
                  <a:srgbClr val="121212"/>
                </a:solidFill>
                <a:latin typeface="Arial"/>
                <a:ea typeface="Arial"/>
                <a:cs typeface="Arial"/>
                <a:sym typeface="Arial"/>
              </a:rPr>
              <a:t>Umwandlung</a:t>
            </a:r>
            <a:r>
              <a:rPr lang="en-GB" sz="2400" dirty="0">
                <a:solidFill>
                  <a:srgbClr val="121212"/>
                </a:solidFill>
                <a:latin typeface="Arial"/>
                <a:ea typeface="Arial"/>
                <a:cs typeface="Arial"/>
                <a:sym typeface="Arial"/>
              </a:rPr>
              <a:t> von </a:t>
            </a:r>
            <a:r>
              <a:rPr lang="en-GB" sz="2400" dirty="0" err="1">
                <a:solidFill>
                  <a:srgbClr val="121212"/>
                </a:solidFill>
                <a:latin typeface="Arial"/>
                <a:ea typeface="Arial"/>
                <a:cs typeface="Arial"/>
                <a:sym typeface="Arial"/>
              </a:rPr>
              <a:t>Erfahrungen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entsteht</a:t>
            </a:r>
            <a:r>
              <a:rPr lang="en-GB" sz="2400" dirty="0">
                <a:solidFill>
                  <a:srgbClr val="121212"/>
                </a:solidFill>
                <a:latin typeface="Arial"/>
                <a:ea typeface="Arial"/>
                <a:cs typeface="Arial"/>
                <a:sym typeface="Arial"/>
              </a:rPr>
              <a:t>.</a:t>
            </a:r>
            <a:endParaRPr sz="24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Anwendung</a:t>
            </a:r>
            <a:r>
              <a:rPr lang="en-GB" sz="2400" dirty="0">
                <a:solidFill>
                  <a:srgbClr val="121212"/>
                </a:solidFill>
                <a:latin typeface="Arial"/>
                <a:ea typeface="Arial"/>
                <a:cs typeface="Arial"/>
                <a:sym typeface="Arial"/>
              </a:rPr>
              <a:t> in der </a:t>
            </a:r>
            <a:r>
              <a:rPr lang="en-GB" sz="2400" dirty="0" err="1">
                <a:solidFill>
                  <a:srgbClr val="121212"/>
                </a:solidFill>
                <a:latin typeface="Arial"/>
                <a:ea typeface="Arial"/>
                <a:cs typeface="Arial"/>
                <a:sym typeface="Arial"/>
              </a:rPr>
              <a:t>Berufsbildung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Gemeinsame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Projekte</a:t>
            </a:r>
            <a:r>
              <a:rPr lang="en-GB" sz="2400" dirty="0">
                <a:solidFill>
                  <a:srgbClr val="121212"/>
                </a:solidFill>
                <a:latin typeface="Arial"/>
                <a:ea typeface="Arial"/>
                <a:cs typeface="Arial"/>
                <a:sym typeface="Arial"/>
              </a:rPr>
              <a:t> in der </a:t>
            </a:r>
            <a:r>
              <a:rPr lang="en-GB" sz="2400" dirty="0" err="1">
                <a:solidFill>
                  <a:srgbClr val="121212"/>
                </a:solidFill>
                <a:latin typeface="Arial"/>
                <a:ea typeface="Arial"/>
                <a:cs typeface="Arial"/>
                <a:sym typeface="Arial"/>
              </a:rPr>
              <a:t>Berufsbildung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ermöglichen</a:t>
            </a:r>
            <a:r>
              <a:rPr lang="en-GB" sz="2400" dirty="0">
                <a:solidFill>
                  <a:srgbClr val="121212"/>
                </a:solidFill>
                <a:latin typeface="Arial"/>
                <a:ea typeface="Arial"/>
                <a:cs typeface="Arial"/>
                <a:sym typeface="Arial"/>
              </a:rPr>
              <a:t> es den </a:t>
            </a:r>
            <a:r>
              <a:rPr lang="en-GB" sz="2400" dirty="0" err="1">
                <a:solidFill>
                  <a:srgbClr val="121212"/>
                </a:solidFill>
                <a:latin typeface="Arial"/>
                <a:ea typeface="Arial"/>
                <a:cs typeface="Arial"/>
                <a:sym typeface="Arial"/>
              </a:rPr>
              <a:t>Schülern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aus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Erfahrungen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lernen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sie</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gemeinsam</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reflektieren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wodurch</a:t>
            </a:r>
            <a:r>
              <a:rPr lang="en-GB" sz="2400" dirty="0">
                <a:solidFill>
                  <a:srgbClr val="121212"/>
                </a:solidFill>
                <a:latin typeface="Arial"/>
                <a:ea typeface="Arial"/>
                <a:cs typeface="Arial"/>
                <a:sym typeface="Arial"/>
              </a:rPr>
              <a:t> das </a:t>
            </a:r>
            <a:r>
              <a:rPr lang="en-GB" sz="2400" dirty="0" err="1">
                <a:solidFill>
                  <a:srgbClr val="121212"/>
                </a:solidFill>
                <a:latin typeface="Arial"/>
                <a:ea typeface="Arial"/>
                <a:cs typeface="Arial"/>
                <a:sym typeface="Arial"/>
              </a:rPr>
              <a:t>Verständnis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vertieft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wird</a:t>
            </a:r>
            <a:r>
              <a:rPr lang="en-GB" sz="2400" dirty="0">
                <a:solidFill>
                  <a:srgbClr val="121212"/>
                </a:solidFill>
                <a:latin typeface="Arial"/>
                <a:ea typeface="Arial"/>
                <a:cs typeface="Arial"/>
                <a:sym typeface="Arial"/>
              </a:rPr>
              <a:t>.</a:t>
            </a:r>
          </a:p>
          <a:p>
            <a:pPr marR="0" lvl="0" algn="l" rtl="0">
              <a:lnSpc>
                <a:spcPct val="140000"/>
              </a:lnSpc>
              <a:spcBef>
                <a:spcPts val="0"/>
              </a:spcBef>
              <a:spcAft>
                <a:spcPts val="0"/>
              </a:spcAft>
              <a:buClr>
                <a:srgbClr val="121212"/>
              </a:buClr>
              <a:buSzPts val="2600"/>
            </a:pPr>
            <a:endParaRPr sz="2400" b="1" dirty="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r>
              <a:rPr lang="en-GB" sz="1800" dirty="0" err="1">
                <a:solidFill>
                  <a:srgbClr val="121212"/>
                </a:solidFill>
                <a:latin typeface="Arial"/>
                <a:ea typeface="Arial"/>
                <a:cs typeface="Arial"/>
                <a:sym typeface="Arial"/>
              </a:rPr>
              <a:t>Weitere</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Informationen</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zum</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Erfahrungslernen</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finden</a:t>
            </a:r>
            <a:r>
              <a:rPr lang="en-GB" sz="1800" dirty="0">
                <a:solidFill>
                  <a:srgbClr val="121212"/>
                </a:solidFill>
                <a:latin typeface="Arial"/>
                <a:ea typeface="Arial"/>
                <a:cs typeface="Arial"/>
                <a:sym typeface="Arial"/>
              </a:rPr>
              <a:t> Sie </a:t>
            </a:r>
            <a:r>
              <a:rPr lang="en-GB" sz="1800" dirty="0" err="1">
                <a:solidFill>
                  <a:srgbClr val="121212"/>
                </a:solidFill>
                <a:latin typeface="Arial"/>
                <a:ea typeface="Arial"/>
                <a:cs typeface="Arial"/>
                <a:sym typeface="Arial"/>
              </a:rPr>
              <a:t>hier</a:t>
            </a:r>
            <a:r>
              <a:rPr lang="en-GB" sz="1800" dirty="0">
                <a:solidFill>
                  <a:srgbClr val="121212"/>
                </a:solidFill>
                <a:latin typeface="Arial"/>
                <a:ea typeface="Arial"/>
                <a:cs typeface="Arial"/>
                <a:sym typeface="Arial"/>
              </a:rPr>
              <a:t>: </a:t>
            </a:r>
            <a:r>
              <a:rPr lang="en-GB" sz="1800" u="sng" dirty="0">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1800" dirty="0">
                <a:solidFill>
                  <a:srgbClr val="121212"/>
                </a:solidFill>
                <a:latin typeface="Arial"/>
                <a:ea typeface="Arial"/>
                <a:cs typeface="Arial"/>
                <a:sym typeface="Arial"/>
              </a:rPr>
              <a:t>//experientiallearninginstitute.org/what-is-experiential-learning/ </a:t>
            </a:r>
            <a:endParaRPr sz="1800" dirty="0"/>
          </a:p>
        </p:txBody>
      </p:sp>
      <p:sp>
        <p:nvSpPr>
          <p:cNvPr id="318" name="Google Shape;318;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9" name="Google Shape;319;p13" descr="A diagram of learning cycle&#10;&#10;Description automatically generated"/>
          <p:cNvPicPr preferRelativeResize="0"/>
          <p:nvPr/>
        </p:nvPicPr>
        <p:blipFill rotWithShape="1">
          <a:blip r:embed="rId5">
            <a:alphaModFix/>
          </a:blip>
          <a:srcRect/>
          <a:stretch/>
        </p:blipFill>
        <p:spPr>
          <a:xfrm>
            <a:off x="9710427" y="2498169"/>
            <a:ext cx="5715000" cy="5715000"/>
          </a:xfrm>
          <a:prstGeom prst="rect">
            <a:avLst/>
          </a:prstGeom>
          <a:noFill/>
          <a:ln>
            <a:noFill/>
          </a:ln>
        </p:spPr>
      </p:pic>
      <p:sp>
        <p:nvSpPr>
          <p:cNvPr id="320" name="Google Shape;320;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23" name="Google Shape;323;p13"/>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65CD8D8-02D5-E8B1-5DE0-D7C5135CFACF}"/>
              </a:ext>
            </a:extLst>
          </p:cNvPr>
          <p:cNvPicPr>
            <a:picLocks noChangeAspect="1"/>
          </p:cNvPicPr>
          <p:nvPr/>
        </p:nvPicPr>
        <p:blipFill>
          <a:blip r:embed="rId8"/>
          <a:stretch>
            <a:fillRect/>
          </a:stretch>
        </p:blipFill>
        <p:spPr>
          <a:xfrm>
            <a:off x="2983728" y="9322353"/>
            <a:ext cx="2073522" cy="4350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4"/>
          <p:cNvSpPr txBox="1"/>
          <p:nvPr/>
        </p:nvSpPr>
        <p:spPr>
          <a:xfrm>
            <a:off x="864235" y="1280213"/>
            <a:ext cx="17685022" cy="276998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dirty="0" err="1">
                <a:solidFill>
                  <a:srgbClr val="033C5B"/>
                </a:solidFill>
                <a:latin typeface="Arial"/>
                <a:ea typeface="Arial"/>
                <a:cs typeface="Arial"/>
                <a:sym typeface="Arial"/>
              </a:rPr>
              <a:t>Anpassung</a:t>
            </a:r>
            <a:r>
              <a:rPr lang="en-GB" sz="6000" dirty="0">
                <a:solidFill>
                  <a:srgbClr val="033C5B"/>
                </a:solidFill>
                <a:latin typeface="Arial"/>
                <a:ea typeface="Arial"/>
                <a:cs typeface="Arial"/>
                <a:sym typeface="Arial"/>
              </a:rPr>
              <a:t> der </a:t>
            </a:r>
            <a:r>
              <a:rPr lang="en-GB" sz="6000" dirty="0" err="1">
                <a:solidFill>
                  <a:srgbClr val="033C5B"/>
                </a:solidFill>
                <a:latin typeface="Arial"/>
                <a:ea typeface="Arial"/>
                <a:cs typeface="Arial"/>
                <a:sym typeface="Arial"/>
              </a:rPr>
              <a:t>Methoden</a:t>
            </a:r>
            <a:r>
              <a:rPr lang="en-GB" sz="6000" dirty="0">
                <a:solidFill>
                  <a:srgbClr val="033C5B"/>
                </a:solidFill>
                <a:latin typeface="Arial"/>
                <a:ea typeface="Arial"/>
                <a:cs typeface="Arial"/>
                <a:sym typeface="Arial"/>
              </a:rPr>
              <a:t> für die </a:t>
            </a:r>
            <a:r>
              <a:rPr lang="en-GB" sz="6000" dirty="0" err="1">
                <a:solidFill>
                  <a:srgbClr val="033C5B"/>
                </a:solidFill>
                <a:latin typeface="Arial"/>
                <a:ea typeface="Arial"/>
                <a:cs typeface="Arial"/>
                <a:sym typeface="Arial"/>
              </a:rPr>
              <a:t>Berufsbildung</a:t>
            </a:r>
            <a:r>
              <a:rPr lang="en-GB" sz="6000" dirty="0">
                <a:solidFill>
                  <a:srgbClr val="033C5B"/>
                </a:solidFill>
                <a:latin typeface="Arial"/>
                <a:ea typeface="Arial"/>
                <a:cs typeface="Arial"/>
                <a:sym typeface="Arial"/>
              </a:rPr>
              <a:t> - </a:t>
            </a:r>
            <a:r>
              <a:rPr lang="en-GB" sz="6000" dirty="0" err="1">
                <a:solidFill>
                  <a:srgbClr val="033C5B"/>
                </a:solidFill>
                <a:latin typeface="Arial"/>
                <a:ea typeface="Arial"/>
                <a:cs typeface="Arial"/>
                <a:sym typeface="Arial"/>
              </a:rPr>
              <a:t>Theoretischer</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Rahmen</a:t>
            </a:r>
            <a:endParaRPr dirty="0"/>
          </a:p>
          <a:p>
            <a:pPr marL="0" marR="0" lvl="0" indent="0" algn="l" rtl="0">
              <a:spcBef>
                <a:spcPts val="0"/>
              </a:spcBef>
              <a:spcAft>
                <a:spcPts val="0"/>
              </a:spcAft>
              <a:buNone/>
            </a:pPr>
            <a:endParaRPr sz="6000" dirty="0">
              <a:solidFill>
                <a:srgbClr val="033C5B"/>
              </a:solidFill>
              <a:latin typeface="Arial"/>
              <a:ea typeface="Arial"/>
              <a:cs typeface="Arial"/>
              <a:sym typeface="Arial"/>
            </a:endParaRPr>
          </a:p>
        </p:txBody>
      </p:sp>
      <p:sp>
        <p:nvSpPr>
          <p:cNvPr id="336" name="Google Shape;336;p14"/>
          <p:cNvSpPr txBox="1"/>
          <p:nvPr/>
        </p:nvSpPr>
        <p:spPr>
          <a:xfrm>
            <a:off x="1028699" y="3024399"/>
            <a:ext cx="8490439" cy="590315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200" b="1" dirty="0" err="1">
                <a:solidFill>
                  <a:srgbClr val="121212"/>
                </a:solidFill>
                <a:latin typeface="Arial"/>
                <a:ea typeface="Arial"/>
                <a:cs typeface="Arial"/>
                <a:sym typeface="Arial"/>
              </a:rPr>
              <a:t>Kognitive</a:t>
            </a:r>
            <a:r>
              <a:rPr lang="en-GB" sz="2200" b="1" dirty="0">
                <a:solidFill>
                  <a:srgbClr val="121212"/>
                </a:solidFill>
                <a:latin typeface="Arial"/>
                <a:ea typeface="Arial"/>
                <a:cs typeface="Arial"/>
                <a:sym typeface="Arial"/>
              </a:rPr>
              <a:t> </a:t>
            </a:r>
            <a:r>
              <a:rPr lang="en-GB" sz="2200" b="1" dirty="0" err="1">
                <a:solidFill>
                  <a:srgbClr val="121212"/>
                </a:solidFill>
                <a:latin typeface="Arial"/>
                <a:ea typeface="Arial"/>
                <a:cs typeface="Arial"/>
                <a:sym typeface="Arial"/>
              </a:rPr>
              <a:t>Ausbildung</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dirty="0" err="1">
                <a:solidFill>
                  <a:srgbClr val="121212"/>
                </a:solidFill>
                <a:latin typeface="Arial"/>
                <a:ea typeface="Arial"/>
                <a:cs typeface="Arial"/>
                <a:sym typeface="Arial"/>
              </a:rPr>
              <a:t>Hauptbefürworter</a:t>
            </a:r>
            <a:r>
              <a:rPr lang="en-GB" sz="2200" dirty="0">
                <a:solidFill>
                  <a:srgbClr val="121212"/>
                </a:solidFill>
                <a:latin typeface="Arial"/>
                <a:ea typeface="Arial"/>
                <a:cs typeface="Arial"/>
                <a:sym typeface="Arial"/>
              </a:rPr>
              <a:t>: Allan Collins</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dirty="0" err="1">
                <a:solidFill>
                  <a:srgbClr val="121212"/>
                </a:solidFill>
                <a:latin typeface="Arial"/>
                <a:ea typeface="Arial"/>
                <a:cs typeface="Arial"/>
                <a:sym typeface="Arial"/>
              </a:rPr>
              <a:t>Konzept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Kognitive</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metakognitive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Fähigkeiten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werden</a:t>
            </a:r>
            <a:r>
              <a:rPr lang="en-GB" sz="2200" dirty="0">
                <a:solidFill>
                  <a:srgbClr val="121212"/>
                </a:solidFill>
                <a:latin typeface="Arial"/>
                <a:ea typeface="Arial"/>
                <a:cs typeface="Arial"/>
                <a:sym typeface="Arial"/>
              </a:rPr>
              <a:t> in </a:t>
            </a:r>
            <a:r>
              <a:rPr lang="en-GB" sz="2200" dirty="0" err="1">
                <a:solidFill>
                  <a:srgbClr val="121212"/>
                </a:solidFill>
                <a:latin typeface="Arial"/>
                <a:ea typeface="Arial"/>
                <a:cs typeface="Arial"/>
                <a:sym typeface="Arial"/>
              </a:rPr>
              <a:t>einem</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Lehrlingsmodell</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vermittelt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bei</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dem</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Lernenden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authentische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Aufgaben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unter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fachkundiger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Anleitung</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bearbeiten</a:t>
            </a:r>
            <a:r>
              <a:rPr lang="en-GB" sz="2200" dirty="0">
                <a:solidFill>
                  <a:srgbClr val="121212"/>
                </a:solidFill>
                <a:latin typeface="Arial"/>
                <a:ea typeface="Arial"/>
                <a:cs typeface="Arial"/>
                <a:sym typeface="Arial"/>
              </a:rPr>
              <a:t>.</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dirty="0" err="1">
                <a:solidFill>
                  <a:srgbClr val="121212"/>
                </a:solidFill>
                <a:latin typeface="Arial"/>
                <a:ea typeface="Arial"/>
                <a:cs typeface="Arial"/>
                <a:sym typeface="Arial"/>
              </a:rPr>
              <a:t>Anwendung</a:t>
            </a:r>
            <a:r>
              <a:rPr lang="en-GB" sz="2200" dirty="0">
                <a:solidFill>
                  <a:srgbClr val="121212"/>
                </a:solidFill>
                <a:latin typeface="Arial"/>
                <a:ea typeface="Arial"/>
                <a:cs typeface="Arial"/>
                <a:sym typeface="Arial"/>
              </a:rPr>
              <a:t> in der </a:t>
            </a:r>
            <a:r>
              <a:rPr lang="en-GB" sz="2200" dirty="0" err="1">
                <a:solidFill>
                  <a:srgbClr val="121212"/>
                </a:solidFill>
                <a:latin typeface="Arial"/>
                <a:ea typeface="Arial"/>
                <a:cs typeface="Arial"/>
                <a:sym typeface="Arial"/>
              </a:rPr>
              <a:t>Berufsbildung</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Ausbilder</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Fachleute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aus</a:t>
            </a:r>
            <a:r>
              <a:rPr lang="en-GB" sz="2200" dirty="0">
                <a:solidFill>
                  <a:srgbClr val="121212"/>
                </a:solidFill>
                <a:latin typeface="Arial"/>
                <a:ea typeface="Arial"/>
                <a:cs typeface="Arial"/>
                <a:sym typeface="Arial"/>
              </a:rPr>
              <a:t> der Industrie </a:t>
            </a:r>
            <a:r>
              <a:rPr lang="en-GB" sz="2200" dirty="0" err="1">
                <a:solidFill>
                  <a:srgbClr val="121212"/>
                </a:solidFill>
                <a:latin typeface="Arial"/>
                <a:ea typeface="Arial"/>
                <a:cs typeface="Arial"/>
                <a:sym typeface="Arial"/>
              </a:rPr>
              <a:t>leiten</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Lernenden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durch</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authentische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Aufgaben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bieten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eine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Unterstützung</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mit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zunehmender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Kompetenz</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abnimmt</a:t>
            </a:r>
            <a:r>
              <a:rPr lang="en-GB" sz="2200" dirty="0">
                <a:solidFill>
                  <a:srgbClr val="121212"/>
                </a:solidFill>
                <a:latin typeface="Arial"/>
                <a:ea typeface="Arial"/>
                <a:cs typeface="Arial"/>
                <a:sym typeface="Arial"/>
              </a:rPr>
              <a:t>.</a:t>
            </a:r>
          </a:p>
          <a:p>
            <a:pPr marR="0" lvl="0" algn="l" rtl="0">
              <a:lnSpc>
                <a:spcPct val="140000"/>
              </a:lnSpc>
              <a:spcBef>
                <a:spcPts val="0"/>
              </a:spcBef>
              <a:spcAft>
                <a:spcPts val="0"/>
              </a:spcAft>
              <a:buClr>
                <a:srgbClr val="121212"/>
              </a:buClr>
              <a:buSzPts val="2600"/>
            </a:pPr>
            <a:endParaRPr lang="tr-TR" sz="2200" dirty="0"/>
          </a:p>
          <a:p>
            <a:pPr marR="0" lvl="0" algn="l" rtl="0">
              <a:lnSpc>
                <a:spcPct val="140000"/>
              </a:lnSpc>
              <a:spcBef>
                <a:spcPts val="0"/>
              </a:spcBef>
              <a:spcAft>
                <a:spcPts val="0"/>
              </a:spcAft>
              <a:buClr>
                <a:srgbClr val="121212"/>
              </a:buClr>
              <a:buSzPts val="2600"/>
            </a:pPr>
            <a:r>
              <a:rPr lang="en-GB" sz="2200" b="1"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Weitere</a:t>
            </a:r>
            <a:r>
              <a:rPr lang="en-GB" sz="1600"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Informationen</a:t>
            </a:r>
            <a:r>
              <a:rPr lang="en-GB" sz="1600"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zum</a:t>
            </a:r>
            <a:r>
              <a:rPr lang="en-GB" sz="1600" dirty="0">
                <a:solidFill>
                  <a:srgbClr val="121212"/>
                </a:solidFill>
                <a:latin typeface="Arial"/>
                <a:ea typeface="Arial"/>
                <a:cs typeface="Arial"/>
                <a:sym typeface="Arial"/>
              </a:rPr>
              <a:t> Cognitive Apprenticeship Framework </a:t>
            </a:r>
            <a:r>
              <a:rPr lang="en-GB" sz="1600" dirty="0" err="1">
                <a:solidFill>
                  <a:srgbClr val="121212"/>
                </a:solidFill>
                <a:latin typeface="Arial"/>
                <a:ea typeface="Arial"/>
                <a:cs typeface="Arial"/>
                <a:sym typeface="Arial"/>
              </a:rPr>
              <a:t>finden</a:t>
            </a:r>
            <a:r>
              <a:rPr lang="en-GB" sz="1600" dirty="0">
                <a:solidFill>
                  <a:srgbClr val="121212"/>
                </a:solidFill>
                <a:latin typeface="Arial"/>
                <a:ea typeface="Arial"/>
                <a:cs typeface="Arial"/>
                <a:sym typeface="Arial"/>
              </a:rPr>
              <a:t> Sie </a:t>
            </a:r>
            <a:r>
              <a:rPr lang="en-GB" sz="1600" dirty="0" err="1">
                <a:solidFill>
                  <a:srgbClr val="121212"/>
                </a:solidFill>
                <a:latin typeface="Arial"/>
                <a:ea typeface="Arial"/>
                <a:cs typeface="Arial"/>
                <a:sym typeface="Arial"/>
              </a:rPr>
              <a:t>hier</a:t>
            </a:r>
            <a:r>
              <a:rPr lang="en-GB" sz="1600" dirty="0">
                <a:solidFill>
                  <a:srgbClr val="121212"/>
                </a:solidFill>
                <a:latin typeface="Arial"/>
                <a:ea typeface="Arial"/>
                <a:cs typeface="Arial"/>
                <a:sym typeface="Arial"/>
              </a:rPr>
              <a:t>: </a:t>
            </a:r>
            <a:r>
              <a:rPr lang="en-GB" sz="1600" u="sng" dirty="0">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1600" dirty="0">
                <a:solidFill>
                  <a:srgbClr val="121212"/>
                </a:solidFill>
                <a:latin typeface="Arial"/>
                <a:ea typeface="Arial"/>
                <a:cs typeface="Arial"/>
                <a:sym typeface="Arial"/>
              </a:rPr>
              <a:t>//www.mcw.edu/-/media/MCW/Education/Academic-Affairs/OEI/Faculty-Quick-Guides/Cognitive-Apprenticeship-Theory.pdf </a:t>
            </a:r>
            <a:endParaRPr sz="2200" dirty="0"/>
          </a:p>
        </p:txBody>
      </p:sp>
      <p:sp>
        <p:nvSpPr>
          <p:cNvPr id="337" name="Google Shape;337;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8" name="Google Shape;338;p14" descr="A diagram of a skill&#10;&#10;Description automatically generated with medium confidence"/>
          <p:cNvPicPr preferRelativeResize="0"/>
          <p:nvPr/>
        </p:nvPicPr>
        <p:blipFill rotWithShape="1">
          <a:blip r:embed="rId5">
            <a:alphaModFix/>
          </a:blip>
          <a:srcRect/>
          <a:stretch/>
        </p:blipFill>
        <p:spPr>
          <a:xfrm>
            <a:off x="9706521" y="3091040"/>
            <a:ext cx="8072954" cy="4429352"/>
          </a:xfrm>
          <a:prstGeom prst="rect">
            <a:avLst/>
          </a:prstGeom>
          <a:noFill/>
          <a:ln>
            <a:noFill/>
          </a:ln>
        </p:spPr>
      </p:pic>
      <p:sp>
        <p:nvSpPr>
          <p:cNvPr id="339" name="Google Shape;339;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42" name="Google Shape;342;p14"/>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63C6792-F505-0F4B-8FD4-E853CFF50249}"/>
              </a:ext>
            </a:extLst>
          </p:cNvPr>
          <p:cNvPicPr>
            <a:picLocks noChangeAspect="1"/>
          </p:cNvPicPr>
          <p:nvPr/>
        </p:nvPicPr>
        <p:blipFill>
          <a:blip r:embed="rId8"/>
          <a:stretch>
            <a:fillRect/>
          </a:stretch>
        </p:blipFill>
        <p:spPr>
          <a:xfrm>
            <a:off x="2983728" y="9322353"/>
            <a:ext cx="2073522" cy="4350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15"/>
          <p:cNvSpPr txBox="1"/>
          <p:nvPr/>
        </p:nvSpPr>
        <p:spPr>
          <a:xfrm>
            <a:off x="1034589" y="1428260"/>
            <a:ext cx="16218821"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Methoden</a:t>
            </a:r>
            <a:r>
              <a:rPr lang="en-GB" sz="6000" dirty="0">
                <a:solidFill>
                  <a:srgbClr val="033C5B"/>
                </a:solidFill>
                <a:latin typeface="Arial"/>
                <a:ea typeface="Arial"/>
                <a:cs typeface="Arial"/>
                <a:sym typeface="Arial"/>
              </a:rPr>
              <a:t> für die </a:t>
            </a:r>
            <a:r>
              <a:rPr lang="en-GB" sz="6000" dirty="0" err="1">
                <a:solidFill>
                  <a:srgbClr val="033C5B"/>
                </a:solidFill>
                <a:latin typeface="Arial"/>
                <a:ea typeface="Arial"/>
                <a:cs typeface="Arial"/>
                <a:sym typeface="Arial"/>
              </a:rPr>
              <a:t>Berufsbildung</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anpassen</a:t>
            </a:r>
            <a:endParaRPr sz="6000" dirty="0">
              <a:solidFill>
                <a:srgbClr val="033C5B"/>
              </a:solidFill>
              <a:latin typeface="Arial"/>
              <a:ea typeface="Arial"/>
              <a:cs typeface="Arial"/>
              <a:sym typeface="Arial"/>
            </a:endParaRPr>
          </a:p>
        </p:txBody>
      </p:sp>
      <p:sp>
        <p:nvSpPr>
          <p:cNvPr id="355" name="Google Shape;355;p15"/>
          <p:cNvSpPr txBox="1"/>
          <p:nvPr/>
        </p:nvSpPr>
        <p:spPr>
          <a:xfrm>
            <a:off x="990599" y="2840960"/>
            <a:ext cx="10798630" cy="56058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Gemeinschaften</a:t>
            </a:r>
            <a:r>
              <a:rPr lang="en-GB" sz="2400" b="1" dirty="0">
                <a:solidFill>
                  <a:srgbClr val="121212"/>
                </a:solidFill>
                <a:latin typeface="Arial"/>
                <a:ea typeface="Arial"/>
                <a:cs typeface="Arial"/>
                <a:sym typeface="Arial"/>
              </a:rPr>
              <a:t> der Praxis</a:t>
            </a:r>
            <a:endParaRPr sz="24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Hauptbefürworter</a:t>
            </a:r>
            <a:r>
              <a:rPr lang="en-GB" sz="2400" dirty="0">
                <a:solidFill>
                  <a:srgbClr val="121212"/>
                </a:solidFill>
                <a:latin typeface="Arial"/>
                <a:ea typeface="Arial"/>
                <a:cs typeface="Arial"/>
                <a:sym typeface="Arial"/>
              </a:rPr>
              <a:t>: Etienne Wenger und William Snyder</a:t>
            </a:r>
            <a:endParaRPr sz="24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Konzept</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Lernen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als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Teilhabe</a:t>
            </a:r>
            <a:r>
              <a:rPr lang="en-GB" sz="2400" dirty="0">
                <a:solidFill>
                  <a:srgbClr val="121212"/>
                </a:solidFill>
                <a:latin typeface="Arial"/>
                <a:ea typeface="Arial"/>
                <a:cs typeface="Arial"/>
                <a:sym typeface="Arial"/>
              </a:rPr>
              <a:t> an den </a:t>
            </a:r>
            <a:r>
              <a:rPr lang="en-GB" sz="2400" dirty="0" err="1">
                <a:solidFill>
                  <a:srgbClr val="121212"/>
                </a:solidFill>
                <a:latin typeface="Arial"/>
                <a:ea typeface="Arial"/>
                <a:cs typeface="Arial"/>
                <a:sym typeface="Arial"/>
              </a:rPr>
              <a:t>gemeinschaftlichen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Praktiken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einer</a:t>
            </a:r>
            <a:r>
              <a:rPr lang="en-GB" sz="2400" dirty="0">
                <a:solidFill>
                  <a:srgbClr val="121212"/>
                </a:solidFill>
                <a:latin typeface="Arial"/>
                <a:ea typeface="Arial"/>
                <a:cs typeface="Arial"/>
                <a:sym typeface="Arial"/>
              </a:rPr>
              <a:t> Gemeinschaft, die </a:t>
            </a:r>
            <a:r>
              <a:rPr lang="en-GB" sz="2400" dirty="0" err="1">
                <a:solidFill>
                  <a:srgbClr val="121212"/>
                </a:solidFill>
                <a:latin typeface="Arial"/>
                <a:ea typeface="Arial"/>
                <a:cs typeface="Arial"/>
                <a:sym typeface="Arial"/>
              </a:rPr>
              <a:t>sich</a:t>
            </a:r>
            <a:r>
              <a:rPr lang="en-GB" sz="2400" dirty="0">
                <a:solidFill>
                  <a:srgbClr val="121212"/>
                </a:solidFill>
                <a:latin typeface="Arial"/>
                <a:ea typeface="Arial"/>
                <a:cs typeface="Arial"/>
                <a:sym typeface="Arial"/>
              </a:rPr>
              <a:t> in </a:t>
            </a:r>
            <a:r>
              <a:rPr lang="en-GB" sz="2400" dirty="0" err="1">
                <a:solidFill>
                  <a:srgbClr val="121212"/>
                </a:solidFill>
                <a:latin typeface="Arial"/>
                <a:ea typeface="Arial"/>
                <a:cs typeface="Arial"/>
                <a:sym typeface="Arial"/>
              </a:rPr>
              <a:t>einem</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gemeinsamen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Bereich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menschlichen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Strebens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engagiert</a:t>
            </a:r>
            <a:r>
              <a:rPr lang="en-GB" sz="2400" dirty="0">
                <a:solidFill>
                  <a:srgbClr val="121212"/>
                </a:solidFill>
                <a:latin typeface="Arial"/>
                <a:ea typeface="Arial"/>
                <a:cs typeface="Arial"/>
                <a:sym typeface="Arial"/>
              </a:rPr>
              <a:t>.</a:t>
            </a:r>
            <a:endParaRPr sz="2400" dirty="0"/>
          </a:p>
          <a:p>
            <a:pPr marL="457200" marR="0" lvl="0" indent="-457200" algn="l" rtl="0">
              <a:lnSpc>
                <a:spcPct val="140000"/>
              </a:lnSpc>
              <a:spcBef>
                <a:spcPts val="0"/>
              </a:spcBef>
              <a:spcAft>
                <a:spcPts val="0"/>
              </a:spcAft>
              <a:buClr>
                <a:srgbClr val="121212"/>
              </a:buClr>
              <a:buSzPts val="2600"/>
              <a:buFont typeface="Arial"/>
              <a:buChar char="•"/>
            </a:pPr>
            <a:r>
              <a:rPr lang="en-GB" sz="2400" dirty="0" err="1">
                <a:solidFill>
                  <a:srgbClr val="121212"/>
                </a:solidFill>
                <a:latin typeface="Arial"/>
                <a:ea typeface="Arial"/>
                <a:cs typeface="Arial"/>
                <a:sym typeface="Arial"/>
              </a:rPr>
              <a:t>Anwendung</a:t>
            </a:r>
            <a:r>
              <a:rPr lang="en-GB" sz="2400" dirty="0">
                <a:solidFill>
                  <a:srgbClr val="121212"/>
                </a:solidFill>
                <a:latin typeface="Arial"/>
                <a:ea typeface="Arial"/>
                <a:cs typeface="Arial"/>
                <a:sym typeface="Arial"/>
              </a:rPr>
              <a:t> in der </a:t>
            </a:r>
            <a:r>
              <a:rPr lang="en-GB" sz="2400" dirty="0" err="1">
                <a:solidFill>
                  <a:srgbClr val="121212"/>
                </a:solidFill>
                <a:latin typeface="Arial"/>
                <a:ea typeface="Arial"/>
                <a:cs typeface="Arial"/>
                <a:sym typeface="Arial"/>
              </a:rPr>
              <a:t>Berufsbildung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Förderung</a:t>
            </a:r>
            <a:r>
              <a:rPr lang="en-GB" sz="2400" dirty="0">
                <a:solidFill>
                  <a:srgbClr val="121212"/>
                </a:solidFill>
                <a:latin typeface="Arial"/>
                <a:ea typeface="Arial"/>
                <a:cs typeface="Arial"/>
                <a:sym typeface="Arial"/>
              </a:rPr>
              <a:t> der </a:t>
            </a:r>
            <a:r>
              <a:rPr lang="en-GB" sz="2400" dirty="0" err="1">
                <a:solidFill>
                  <a:srgbClr val="121212"/>
                </a:solidFill>
                <a:latin typeface="Arial"/>
                <a:ea typeface="Arial"/>
                <a:cs typeface="Arial"/>
                <a:sym typeface="Arial"/>
              </a:rPr>
              <a:t>Bildung</a:t>
            </a:r>
            <a:r>
              <a:rPr lang="en-GB" sz="2400" dirty="0">
                <a:solidFill>
                  <a:srgbClr val="121212"/>
                </a:solidFill>
                <a:latin typeface="Arial"/>
                <a:ea typeface="Arial"/>
                <a:cs typeface="Arial"/>
                <a:sym typeface="Arial"/>
              </a:rPr>
              <a:t> von </a:t>
            </a:r>
            <a:r>
              <a:rPr lang="en-GB" sz="2400" dirty="0" err="1">
                <a:solidFill>
                  <a:srgbClr val="121212"/>
                </a:solidFill>
                <a:latin typeface="Arial"/>
                <a:ea typeface="Arial"/>
                <a:cs typeface="Arial"/>
                <a:sym typeface="Arial"/>
              </a:rPr>
              <a:t>Lerngemeinschaften</a:t>
            </a:r>
            <a:r>
              <a:rPr lang="en-GB" sz="2400" dirty="0">
                <a:solidFill>
                  <a:srgbClr val="121212"/>
                </a:solidFill>
                <a:latin typeface="Arial"/>
                <a:ea typeface="Arial"/>
                <a:cs typeface="Arial"/>
                <a:sym typeface="Arial"/>
              </a:rPr>
              <a:t>, in </a:t>
            </a:r>
            <a:r>
              <a:rPr lang="en-GB" sz="2400" dirty="0" err="1">
                <a:solidFill>
                  <a:srgbClr val="121212"/>
                </a:solidFill>
                <a:latin typeface="Arial"/>
                <a:ea typeface="Arial"/>
                <a:cs typeface="Arial"/>
                <a:sym typeface="Arial"/>
              </a:rPr>
              <a:t>denen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Auszubildende</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Ausbilder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kontinuierlich</a:t>
            </a:r>
            <a:r>
              <a:rPr lang="en-GB" sz="2400" dirty="0">
                <a:solidFill>
                  <a:srgbClr val="121212"/>
                </a:solidFill>
                <a:latin typeface="Arial"/>
                <a:ea typeface="Arial"/>
                <a:cs typeface="Arial"/>
                <a:sym typeface="Arial"/>
              </a:rPr>
              <a:t> Wissen und </a:t>
            </a:r>
            <a:r>
              <a:rPr lang="en-GB" sz="2400" dirty="0" err="1">
                <a:solidFill>
                  <a:srgbClr val="121212"/>
                </a:solidFill>
                <a:latin typeface="Arial"/>
                <a:ea typeface="Arial"/>
                <a:cs typeface="Arial"/>
                <a:sym typeface="Arial"/>
              </a:rPr>
              <a:t>Fähigkeiten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austauschen</a:t>
            </a:r>
            <a:r>
              <a:rPr lang="en-GB" sz="2400" dirty="0">
                <a:solidFill>
                  <a:srgbClr val="121212"/>
                </a:solidFill>
                <a:latin typeface="Arial"/>
                <a:ea typeface="Arial"/>
                <a:cs typeface="Arial"/>
                <a:sym typeface="Arial"/>
              </a:rPr>
              <a:t>.</a:t>
            </a:r>
          </a:p>
          <a:p>
            <a:pPr marR="0" lvl="0" algn="l" rtl="0">
              <a:lnSpc>
                <a:spcPct val="140000"/>
              </a:lnSpc>
              <a:spcBef>
                <a:spcPts val="0"/>
              </a:spcBef>
              <a:spcAft>
                <a:spcPts val="0"/>
              </a:spcAft>
              <a:buClr>
                <a:srgbClr val="121212"/>
              </a:buClr>
              <a:buSzPts val="2600"/>
            </a:pPr>
            <a:endParaRPr sz="2400" dirty="0"/>
          </a:p>
          <a:p>
            <a:pPr marL="0" marR="0" lvl="0" indent="0" algn="l" rtl="0">
              <a:lnSpc>
                <a:spcPct val="182000"/>
              </a:lnSpc>
              <a:spcBef>
                <a:spcPts val="0"/>
              </a:spcBef>
              <a:spcAft>
                <a:spcPts val="0"/>
              </a:spcAft>
              <a:buNone/>
            </a:pPr>
            <a:r>
              <a:rPr lang="en-GB" sz="1600" dirty="0" err="1">
                <a:solidFill>
                  <a:srgbClr val="121212"/>
                </a:solidFill>
                <a:latin typeface="Arial"/>
                <a:ea typeface="Arial"/>
                <a:cs typeface="Arial"/>
                <a:sym typeface="Arial"/>
              </a:rPr>
              <a:t>Weitere</a:t>
            </a:r>
            <a:r>
              <a:rPr lang="en-GB" sz="1600"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Informationen</a:t>
            </a:r>
            <a:r>
              <a:rPr lang="en-GB" sz="1600"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finden</a:t>
            </a:r>
            <a:r>
              <a:rPr lang="en-GB" sz="1600" dirty="0">
                <a:solidFill>
                  <a:srgbClr val="121212"/>
                </a:solidFill>
                <a:latin typeface="Arial"/>
                <a:ea typeface="Arial"/>
                <a:cs typeface="Arial"/>
                <a:sym typeface="Arial"/>
              </a:rPr>
              <a:t> Sie </a:t>
            </a:r>
            <a:r>
              <a:rPr lang="en-GB" sz="1600" dirty="0" err="1">
                <a:solidFill>
                  <a:srgbClr val="121212"/>
                </a:solidFill>
                <a:latin typeface="Arial"/>
                <a:ea typeface="Arial"/>
                <a:cs typeface="Arial"/>
                <a:sym typeface="Arial"/>
              </a:rPr>
              <a:t>hier</a:t>
            </a:r>
            <a:r>
              <a:rPr lang="en-GB" sz="1600" dirty="0">
                <a:solidFill>
                  <a:srgbClr val="121212"/>
                </a:solidFill>
                <a:latin typeface="Arial"/>
                <a:ea typeface="Arial"/>
                <a:cs typeface="Arial"/>
                <a:sym typeface="Arial"/>
              </a:rPr>
              <a:t>: </a:t>
            </a:r>
            <a:r>
              <a:rPr lang="en-GB" sz="1600" u="sng" dirty="0">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https://www.communityofpractice.ca/background/what-is-a-community-of-practice/#:~:text=A%20community%20of%20practice%20(CoP,sowohl%20individuelle%20als%20Gruppenziele%20</a:t>
            </a:r>
            <a:r>
              <a:rPr lang="en-GB" sz="1800" dirty="0">
                <a:solidFill>
                  <a:srgbClr val="121212"/>
                </a:solidFill>
                <a:latin typeface="Arial"/>
                <a:ea typeface="Arial"/>
                <a:cs typeface="Arial"/>
                <a:sym typeface="Arial"/>
              </a:rPr>
              <a:t>. </a:t>
            </a:r>
            <a:endParaRPr sz="1800" dirty="0">
              <a:solidFill>
                <a:srgbClr val="121212"/>
              </a:solidFill>
              <a:latin typeface="Arial"/>
              <a:ea typeface="Arial"/>
              <a:cs typeface="Arial"/>
              <a:sym typeface="Arial"/>
            </a:endParaRPr>
          </a:p>
        </p:txBody>
      </p:sp>
      <p:sp>
        <p:nvSpPr>
          <p:cNvPr id="356" name="Google Shape;35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7" name="Google Shape;357;p15" descr="A diagram of a community of practice&#10;&#10;Description automatically generated"/>
          <p:cNvPicPr preferRelativeResize="0"/>
          <p:nvPr/>
        </p:nvPicPr>
        <p:blipFill rotWithShape="1">
          <a:blip r:embed="rId5">
            <a:alphaModFix/>
          </a:blip>
          <a:srcRect/>
          <a:stretch/>
        </p:blipFill>
        <p:spPr>
          <a:xfrm>
            <a:off x="10966001" y="2650850"/>
            <a:ext cx="6071740" cy="4985299"/>
          </a:xfrm>
          <a:prstGeom prst="rect">
            <a:avLst/>
          </a:prstGeom>
          <a:noFill/>
          <a:ln>
            <a:noFill/>
          </a:ln>
        </p:spPr>
      </p:pic>
      <p:sp>
        <p:nvSpPr>
          <p:cNvPr id="358" name="Google Shape;358;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61" name="Google Shape;361;p15"/>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6B1100E-2845-7100-5D8E-0316F9A0C897}"/>
              </a:ext>
            </a:extLst>
          </p:cNvPr>
          <p:cNvPicPr>
            <a:picLocks noChangeAspect="1"/>
          </p:cNvPicPr>
          <p:nvPr/>
        </p:nvPicPr>
        <p:blipFill>
          <a:blip r:embed="rId8"/>
          <a:stretch>
            <a:fillRect/>
          </a:stretch>
        </p:blipFill>
        <p:spPr>
          <a:xfrm>
            <a:off x="2983728" y="9322353"/>
            <a:ext cx="2073522" cy="4350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6"/>
          <p:cNvSpPr txBox="1"/>
          <p:nvPr/>
        </p:nvSpPr>
        <p:spPr>
          <a:xfrm>
            <a:off x="818919" y="1579139"/>
            <a:ext cx="16960555"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Umsetzung</a:t>
            </a:r>
            <a:r>
              <a:rPr lang="en-GB" sz="6000" dirty="0">
                <a:solidFill>
                  <a:srgbClr val="033C5B"/>
                </a:solidFill>
                <a:latin typeface="Arial"/>
                <a:ea typeface="Arial"/>
                <a:cs typeface="Arial"/>
                <a:sym typeface="Arial"/>
              </a:rPr>
              <a:t> des </a:t>
            </a:r>
            <a:r>
              <a:rPr lang="en-GB" sz="6000" dirty="0" err="1">
                <a:solidFill>
                  <a:srgbClr val="033C5B"/>
                </a:solidFill>
                <a:latin typeface="Arial"/>
                <a:ea typeface="Arial"/>
                <a:cs typeface="Arial"/>
                <a:sym typeface="Arial"/>
              </a:rPr>
              <a:t>kooperativen</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Unterrichts</a:t>
            </a:r>
            <a:endParaRPr sz="6000" dirty="0">
              <a:solidFill>
                <a:srgbClr val="033C5B"/>
              </a:solidFill>
              <a:latin typeface="Arial"/>
              <a:ea typeface="Arial"/>
              <a:cs typeface="Arial"/>
              <a:sym typeface="Arial"/>
            </a:endParaRPr>
          </a:p>
        </p:txBody>
      </p:sp>
      <p:sp>
        <p:nvSpPr>
          <p:cNvPr id="374" name="Google Shape;374;p16"/>
          <p:cNvSpPr txBox="1"/>
          <p:nvPr/>
        </p:nvSpPr>
        <p:spPr>
          <a:xfrm>
            <a:off x="2097434" y="3188644"/>
            <a:ext cx="3291413" cy="500009"/>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TIPPS</a:t>
            </a:r>
            <a:endParaRPr sz="4000">
              <a:solidFill>
                <a:srgbClr val="121212"/>
              </a:solidFill>
              <a:latin typeface="Arial"/>
              <a:ea typeface="Arial"/>
              <a:cs typeface="Arial"/>
              <a:sym typeface="Arial"/>
            </a:endParaRPr>
          </a:p>
        </p:txBody>
      </p:sp>
      <p:sp>
        <p:nvSpPr>
          <p:cNvPr id="375" name="Google Shape;375;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6" name="Google Shape;376;p16" descr="Lights On with solid fill"/>
          <p:cNvPicPr preferRelativeResize="0"/>
          <p:nvPr/>
        </p:nvPicPr>
        <p:blipFill rotWithShape="1">
          <a:blip r:embed="rId4">
            <a:alphaModFix/>
          </a:blip>
          <a:srcRect/>
          <a:stretch/>
        </p:blipFill>
        <p:spPr>
          <a:xfrm>
            <a:off x="815419" y="2547228"/>
            <a:ext cx="1246758" cy="1246758"/>
          </a:xfrm>
          <a:prstGeom prst="rect">
            <a:avLst/>
          </a:prstGeom>
          <a:noFill/>
          <a:ln>
            <a:noFill/>
          </a:ln>
        </p:spPr>
      </p:pic>
      <p:sp>
        <p:nvSpPr>
          <p:cNvPr id="377" name="Google Shape;377;p16"/>
          <p:cNvSpPr txBox="1"/>
          <p:nvPr/>
        </p:nvSpPr>
        <p:spPr>
          <a:xfrm>
            <a:off x="1545693" y="3894912"/>
            <a:ext cx="15272735" cy="5041380"/>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Relevanz</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gewährleisten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Schneiden</a:t>
            </a:r>
            <a:r>
              <a:rPr lang="en-GB" sz="2600" dirty="0">
                <a:solidFill>
                  <a:srgbClr val="121212"/>
                </a:solidFill>
                <a:latin typeface="Arial"/>
                <a:ea typeface="Arial"/>
                <a:cs typeface="Arial"/>
                <a:sym typeface="Arial"/>
              </a:rPr>
              <a:t> Sie </a:t>
            </a:r>
            <a:r>
              <a:rPr lang="en-GB" sz="2600" dirty="0" err="1">
                <a:solidFill>
                  <a:srgbClr val="121212"/>
                </a:solidFill>
                <a:latin typeface="Arial"/>
                <a:ea typeface="Arial"/>
                <a:cs typeface="Arial"/>
                <a:sym typeface="Arial"/>
              </a:rPr>
              <a:t>Kooperationsprojekte</a:t>
            </a:r>
            <a:r>
              <a:rPr lang="en-GB" sz="2600" dirty="0">
                <a:solidFill>
                  <a:srgbClr val="121212"/>
                </a:solidFill>
                <a:latin typeface="Arial"/>
                <a:ea typeface="Arial"/>
                <a:cs typeface="Arial"/>
                <a:sym typeface="Arial"/>
              </a:rPr>
              <a:t> so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dass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sie</a:t>
            </a:r>
            <a:r>
              <a:rPr lang="en-GB" sz="2600" dirty="0">
                <a:solidFill>
                  <a:srgbClr val="121212"/>
                </a:solidFill>
                <a:latin typeface="Arial"/>
                <a:ea typeface="Arial"/>
                <a:cs typeface="Arial"/>
                <a:sym typeface="Arial"/>
              </a:rPr>
              <a:t> den </a:t>
            </a:r>
            <a:r>
              <a:rPr lang="en-GB" sz="2600" dirty="0" err="1">
                <a:solidFill>
                  <a:srgbClr val="121212"/>
                </a:solidFill>
                <a:latin typeface="Arial"/>
                <a:ea typeface="Arial"/>
                <a:cs typeface="Arial"/>
                <a:sym typeface="Arial"/>
              </a:rPr>
              <a:t>aktuellen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Praktiken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Technologien</a:t>
            </a:r>
            <a:r>
              <a:rPr lang="en-GB" sz="2600" dirty="0">
                <a:solidFill>
                  <a:srgbClr val="121212"/>
                </a:solidFill>
                <a:latin typeface="Arial"/>
                <a:ea typeface="Arial"/>
                <a:cs typeface="Arial"/>
                <a:sym typeface="Arial"/>
              </a:rPr>
              <a:t> der Branche </a:t>
            </a:r>
            <a:r>
              <a:rPr lang="en-GB" sz="2600" dirty="0" err="1">
                <a:solidFill>
                  <a:srgbClr val="121212"/>
                </a:solidFill>
                <a:latin typeface="Arial"/>
                <a:ea typeface="Arial"/>
                <a:cs typeface="Arial"/>
                <a:sym typeface="Arial"/>
              </a:rPr>
              <a:t>entsprechen</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Förderung</a:t>
            </a:r>
            <a:r>
              <a:rPr lang="en-GB" sz="2600" dirty="0">
                <a:solidFill>
                  <a:srgbClr val="121212"/>
                </a:solidFill>
                <a:latin typeface="Arial"/>
                <a:ea typeface="Arial"/>
                <a:cs typeface="Arial"/>
                <a:sym typeface="Arial"/>
              </a:rPr>
              <a:t> der </a:t>
            </a:r>
            <a:r>
              <a:rPr lang="en-GB" sz="2600" dirty="0" err="1">
                <a:solidFill>
                  <a:srgbClr val="121212"/>
                </a:solidFill>
                <a:latin typeface="Arial"/>
                <a:ea typeface="Arial"/>
                <a:cs typeface="Arial"/>
                <a:sym typeface="Arial"/>
              </a:rPr>
              <a:t>Handlungskompetenz</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Ermutigen</a:t>
            </a:r>
            <a:r>
              <a:rPr lang="en-GB" sz="2600" dirty="0">
                <a:solidFill>
                  <a:srgbClr val="121212"/>
                </a:solidFill>
                <a:latin typeface="Arial"/>
                <a:ea typeface="Arial"/>
                <a:cs typeface="Arial"/>
                <a:sym typeface="Arial"/>
              </a:rPr>
              <a:t> Sie die </a:t>
            </a:r>
            <a:r>
              <a:rPr lang="en-GB" sz="2600" dirty="0" err="1">
                <a:solidFill>
                  <a:srgbClr val="121212"/>
                </a:solidFill>
                <a:latin typeface="Arial"/>
                <a:ea typeface="Arial"/>
                <a:cs typeface="Arial"/>
                <a:sym typeface="Arial"/>
              </a:rPr>
              <a:t>Schülerinnen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Schüler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ihr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Lernen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selbst</a:t>
            </a:r>
            <a:r>
              <a:rPr lang="en-GB" sz="2600" dirty="0">
                <a:solidFill>
                  <a:srgbClr val="121212"/>
                </a:solidFill>
                <a:latin typeface="Arial"/>
                <a:ea typeface="Arial"/>
                <a:cs typeface="Arial"/>
                <a:sym typeface="Arial"/>
              </a:rPr>
              <a:t> in die Hand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nehmen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indem</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sie</a:t>
            </a:r>
            <a:r>
              <a:rPr lang="en-GB" sz="2600" dirty="0">
                <a:solidFill>
                  <a:srgbClr val="121212"/>
                </a:solidFill>
                <a:latin typeface="Arial"/>
                <a:ea typeface="Arial"/>
                <a:cs typeface="Arial"/>
                <a:sym typeface="Arial"/>
              </a:rPr>
              <a:t> die </a:t>
            </a:r>
            <a:r>
              <a:rPr lang="en-GB" sz="2600" dirty="0" err="1">
                <a:solidFill>
                  <a:srgbClr val="121212"/>
                </a:solidFill>
                <a:latin typeface="Arial"/>
                <a:ea typeface="Arial"/>
                <a:cs typeface="Arial"/>
                <a:sym typeface="Arial"/>
              </a:rPr>
              <a:t>Projektthemen</a:t>
            </a:r>
            <a:r>
              <a:rPr lang="en-GB" sz="2600" dirty="0">
                <a:solidFill>
                  <a:srgbClr val="121212"/>
                </a:solidFill>
                <a:latin typeface="Arial"/>
                <a:ea typeface="Arial"/>
                <a:cs typeface="Arial"/>
                <a:sym typeface="Arial"/>
              </a:rPr>
              <a:t> und Rollen </a:t>
            </a:r>
            <a:r>
              <a:rPr lang="en-GB" sz="2600" dirty="0" err="1">
                <a:solidFill>
                  <a:srgbClr val="121212"/>
                </a:solidFill>
                <a:latin typeface="Arial"/>
                <a:ea typeface="Arial"/>
                <a:cs typeface="Arial"/>
                <a:sym typeface="Arial"/>
              </a:rPr>
              <a:t>selbst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wählen</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Reflektieren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anpassen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Nutzen</a:t>
            </a:r>
            <a:r>
              <a:rPr lang="en-GB" sz="2600" dirty="0">
                <a:solidFill>
                  <a:srgbClr val="121212"/>
                </a:solidFill>
                <a:latin typeface="Arial"/>
                <a:ea typeface="Arial"/>
                <a:cs typeface="Arial"/>
                <a:sym typeface="Arial"/>
              </a:rPr>
              <a:t> Sie </a:t>
            </a:r>
            <a:r>
              <a:rPr lang="en-GB" sz="2600" dirty="0" err="1">
                <a:solidFill>
                  <a:srgbClr val="121212"/>
                </a:solidFill>
                <a:latin typeface="Arial"/>
                <a:ea typeface="Arial"/>
                <a:cs typeface="Arial"/>
                <a:sym typeface="Arial"/>
              </a:rPr>
              <a:t>regelmäßige</a:t>
            </a:r>
            <a:r>
              <a:rPr lang="en-GB" sz="2600" dirty="0">
                <a:solidFill>
                  <a:srgbClr val="121212"/>
                </a:solidFill>
                <a:latin typeface="Arial"/>
                <a:ea typeface="Arial"/>
                <a:cs typeface="Arial"/>
                <a:sym typeface="Arial"/>
              </a:rPr>
              <a:t> Feedback-</a:t>
            </a:r>
            <a:r>
              <a:rPr lang="en-GB" sz="2600" dirty="0" err="1">
                <a:solidFill>
                  <a:srgbClr val="121212"/>
                </a:solidFill>
                <a:latin typeface="Arial"/>
                <a:ea typeface="Arial"/>
                <a:cs typeface="Arial"/>
                <a:sym typeface="Arial"/>
              </a:rPr>
              <a:t>Sitzungen</a:t>
            </a:r>
            <a:r>
              <a:rPr lang="en-GB" sz="2600" dirty="0">
                <a:solidFill>
                  <a:srgbClr val="121212"/>
                </a:solidFill>
                <a:latin typeface="Arial"/>
                <a:ea typeface="Arial"/>
                <a:cs typeface="Arial"/>
                <a:sym typeface="Arial"/>
              </a:rPr>
              <a:t>, um die </a:t>
            </a:r>
            <a:r>
              <a:rPr lang="en-GB" sz="2600" dirty="0" err="1">
                <a:solidFill>
                  <a:srgbClr val="121212"/>
                </a:solidFill>
                <a:latin typeface="Arial"/>
                <a:ea typeface="Arial"/>
                <a:cs typeface="Arial"/>
                <a:sym typeface="Arial"/>
              </a:rPr>
              <a:t>Methoden</a:t>
            </a:r>
            <a:r>
              <a:rPr lang="en-GB" sz="2600" dirty="0">
                <a:solidFill>
                  <a:srgbClr val="121212"/>
                </a:solidFill>
                <a:latin typeface="Arial"/>
                <a:ea typeface="Arial"/>
                <a:cs typeface="Arial"/>
                <a:sym typeface="Arial"/>
              </a:rPr>
              <a:t> der Zusammenarbeit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verfeinern</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sicherzustellen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dass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sie</a:t>
            </a:r>
            <a:r>
              <a:rPr lang="en-GB" sz="2600" dirty="0">
                <a:solidFill>
                  <a:srgbClr val="121212"/>
                </a:solidFill>
                <a:latin typeface="Arial"/>
                <a:ea typeface="Arial"/>
                <a:cs typeface="Arial"/>
                <a:sym typeface="Arial"/>
              </a:rPr>
              <a:t> den </a:t>
            </a:r>
            <a:r>
              <a:rPr lang="en-GB" sz="2600" dirty="0" err="1">
                <a:solidFill>
                  <a:srgbClr val="121212"/>
                </a:solidFill>
                <a:latin typeface="Arial"/>
                <a:ea typeface="Arial"/>
                <a:cs typeface="Arial"/>
                <a:sym typeface="Arial"/>
              </a:rPr>
              <a:t>Bedürfnissen</a:t>
            </a:r>
            <a:r>
              <a:rPr lang="en-GB" sz="2600" dirty="0">
                <a:solidFill>
                  <a:srgbClr val="121212"/>
                </a:solidFill>
                <a:latin typeface="Arial"/>
                <a:ea typeface="Arial"/>
                <a:cs typeface="Arial"/>
                <a:sym typeface="Arial"/>
              </a:rPr>
              <a:t> der </a:t>
            </a:r>
            <a:r>
              <a:rPr lang="en-GB" sz="2600" dirty="0" err="1">
                <a:solidFill>
                  <a:srgbClr val="121212"/>
                </a:solidFill>
                <a:latin typeface="Arial"/>
                <a:ea typeface="Arial"/>
                <a:cs typeface="Arial"/>
                <a:sym typeface="Arial"/>
              </a:rPr>
              <a:t>Lernenden</a:t>
            </a:r>
            <a:r>
              <a:rPr lang="en-GB" sz="2600" dirty="0">
                <a:solidFill>
                  <a:srgbClr val="121212"/>
                </a:solidFill>
                <a:latin typeface="Arial"/>
                <a:ea typeface="Arial"/>
                <a:cs typeface="Arial"/>
                <a:sym typeface="Arial"/>
              </a:rPr>
              <a:t> und der Branche </a:t>
            </a:r>
            <a:r>
              <a:rPr lang="en-GB" sz="2600" dirty="0" err="1">
                <a:solidFill>
                  <a:srgbClr val="121212"/>
                </a:solidFill>
                <a:latin typeface="Arial"/>
                <a:ea typeface="Arial"/>
                <a:cs typeface="Arial"/>
                <a:sym typeface="Arial"/>
              </a:rPr>
              <a:t>entsprechen</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Technologie </a:t>
            </a:r>
            <a:r>
              <a:rPr lang="en-GB" sz="2600" dirty="0" err="1">
                <a:solidFill>
                  <a:srgbClr val="121212"/>
                </a:solidFill>
                <a:latin typeface="Arial"/>
                <a:ea typeface="Arial"/>
                <a:cs typeface="Arial"/>
                <a:sym typeface="Arial"/>
              </a:rPr>
              <a:t>nutzen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Nutzen</a:t>
            </a:r>
            <a:r>
              <a:rPr lang="en-GB" sz="2600" dirty="0">
                <a:solidFill>
                  <a:srgbClr val="121212"/>
                </a:solidFill>
                <a:latin typeface="Arial"/>
                <a:ea typeface="Arial"/>
                <a:cs typeface="Arial"/>
                <a:sym typeface="Arial"/>
              </a:rPr>
              <a:t> Sie die in der Branche </a:t>
            </a:r>
            <a:r>
              <a:rPr lang="en-GB" sz="2600" dirty="0" err="1">
                <a:solidFill>
                  <a:srgbClr val="121212"/>
                </a:solidFill>
                <a:latin typeface="Arial"/>
                <a:ea typeface="Arial"/>
                <a:cs typeface="Arial"/>
                <a:sym typeface="Arial"/>
              </a:rPr>
              <a:t>weit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verbreiteten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digitalen</a:t>
            </a:r>
            <a:r>
              <a:rPr lang="en-GB" sz="2600" dirty="0">
                <a:solidFill>
                  <a:srgbClr val="121212"/>
                </a:solidFill>
                <a:latin typeface="Arial"/>
                <a:ea typeface="Arial"/>
                <a:cs typeface="Arial"/>
                <a:sym typeface="Arial"/>
              </a:rPr>
              <a:t> Tools, um die Zusammenarbeit und das </a:t>
            </a:r>
            <a:r>
              <a:rPr lang="en-GB" sz="2600" dirty="0" err="1">
                <a:solidFill>
                  <a:srgbClr val="121212"/>
                </a:solidFill>
                <a:latin typeface="Arial"/>
                <a:ea typeface="Arial"/>
                <a:cs typeface="Arial"/>
                <a:sym typeface="Arial"/>
              </a:rPr>
              <a:t>Projektmanagement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erleichtern</a:t>
            </a:r>
            <a:r>
              <a:rPr lang="en-GB" sz="2600" dirty="0">
                <a:solidFill>
                  <a:srgbClr val="121212"/>
                </a:solidFill>
                <a:latin typeface="Arial"/>
                <a:ea typeface="Arial"/>
                <a:cs typeface="Arial"/>
                <a:sym typeface="Arial"/>
              </a:rPr>
              <a:t>.</a:t>
            </a:r>
            <a:endParaRPr sz="2600" dirty="0">
              <a:solidFill>
                <a:srgbClr val="121212"/>
              </a:solidFill>
              <a:latin typeface="Arial"/>
              <a:ea typeface="Arial"/>
              <a:cs typeface="Arial"/>
              <a:sym typeface="Arial"/>
            </a:endParaRPr>
          </a:p>
        </p:txBody>
      </p:sp>
      <p:sp>
        <p:nvSpPr>
          <p:cNvPr id="378" name="Google Shape;378;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81" name="Google Shape;381;p16"/>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50F7213-4AA1-36E2-3F32-F9418263FAD5}"/>
              </a:ext>
            </a:extLst>
          </p:cNvPr>
          <p:cNvPicPr>
            <a:picLocks noChangeAspect="1"/>
          </p:cNvPicPr>
          <p:nvPr/>
        </p:nvPicPr>
        <p:blipFill>
          <a:blip r:embed="rId7"/>
          <a:stretch>
            <a:fillRect/>
          </a:stretch>
        </p:blipFill>
        <p:spPr>
          <a:xfrm>
            <a:off x="2983728" y="9322353"/>
            <a:ext cx="2073522" cy="4350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7"/>
          <p:cNvSpPr txBox="1"/>
          <p:nvPr/>
        </p:nvSpPr>
        <p:spPr>
          <a:xfrm>
            <a:off x="815419" y="1109694"/>
            <a:ext cx="17844637"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a:solidFill>
                  <a:srgbClr val="033C5B"/>
                </a:solidFill>
                <a:latin typeface="Arial"/>
                <a:ea typeface="Arial"/>
                <a:cs typeface="Arial"/>
                <a:sym typeface="Arial"/>
              </a:rPr>
              <a:t>Technologie-Tools für die Zusammenarbeit</a:t>
            </a:r>
            <a:endParaRPr sz="6000" dirty="0">
              <a:solidFill>
                <a:srgbClr val="033C5B"/>
              </a:solidFill>
              <a:latin typeface="Arial"/>
              <a:ea typeface="Arial"/>
              <a:cs typeface="Arial"/>
              <a:sym typeface="Arial"/>
            </a:endParaRPr>
          </a:p>
        </p:txBody>
      </p:sp>
      <p:sp>
        <p:nvSpPr>
          <p:cNvPr id="393" name="Google Shape;393;p17"/>
          <p:cNvSpPr txBox="1"/>
          <p:nvPr/>
        </p:nvSpPr>
        <p:spPr>
          <a:xfrm>
            <a:off x="2166968" y="2458212"/>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APPS &amp; Plattformen</a:t>
            </a:r>
            <a:endParaRPr sz="4000">
              <a:solidFill>
                <a:srgbClr val="121212"/>
              </a:solidFill>
              <a:latin typeface="Arial"/>
              <a:ea typeface="Arial"/>
              <a:cs typeface="Arial"/>
              <a:sym typeface="Arial"/>
            </a:endParaRPr>
          </a:p>
        </p:txBody>
      </p:sp>
      <p:sp>
        <p:nvSpPr>
          <p:cNvPr id="394" name="Google Shape;394;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5" name="Google Shape;395;p17" descr="Lights On with solid fill"/>
          <p:cNvPicPr preferRelativeResize="0"/>
          <p:nvPr/>
        </p:nvPicPr>
        <p:blipFill rotWithShape="1">
          <a:blip r:embed="rId4">
            <a:alphaModFix/>
          </a:blip>
          <a:srcRect/>
          <a:stretch/>
        </p:blipFill>
        <p:spPr>
          <a:xfrm>
            <a:off x="815419" y="2329766"/>
            <a:ext cx="1246758" cy="1246758"/>
          </a:xfrm>
          <a:prstGeom prst="rect">
            <a:avLst/>
          </a:prstGeom>
          <a:noFill/>
          <a:ln>
            <a:noFill/>
          </a:ln>
        </p:spPr>
      </p:pic>
      <p:sp>
        <p:nvSpPr>
          <p:cNvPr id="396" name="Google Shape;396;p17"/>
          <p:cNvSpPr txBox="1"/>
          <p:nvPr/>
        </p:nvSpPr>
        <p:spPr>
          <a:xfrm>
            <a:off x="1333099" y="3997095"/>
            <a:ext cx="7905414" cy="4308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000" b="1" dirty="0">
                <a:solidFill>
                  <a:srgbClr val="121212"/>
                </a:solidFill>
                <a:latin typeface="Arial"/>
                <a:ea typeface="Arial"/>
                <a:cs typeface="Arial"/>
                <a:sym typeface="Arial"/>
              </a:rPr>
              <a:t>Kollaboration und </a:t>
            </a:r>
            <a:r>
              <a:rPr lang="en-GB" sz="2000" b="1" dirty="0" err="1">
                <a:solidFill>
                  <a:srgbClr val="121212"/>
                </a:solidFill>
                <a:latin typeface="Arial"/>
                <a:ea typeface="Arial"/>
                <a:cs typeface="Arial"/>
                <a:sym typeface="Arial"/>
              </a:rPr>
              <a:t>Teamarbeit</a:t>
            </a:r>
            <a:endParaRPr sz="20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Slack</a:t>
            </a:r>
            <a:r>
              <a:rPr lang="en-GB" sz="2000" dirty="0">
                <a:solidFill>
                  <a:srgbClr val="121212"/>
                </a:solidFill>
                <a:latin typeface="Arial"/>
                <a:ea typeface="Arial"/>
                <a:cs typeface="Arial"/>
                <a:sym typeface="Arial"/>
              </a:rPr>
              <a:t>: Eine Messaging-App, die </a:t>
            </a:r>
            <a:r>
              <a:rPr lang="en-GB" sz="2000" dirty="0" err="1">
                <a:solidFill>
                  <a:srgbClr val="121212"/>
                </a:solidFill>
                <a:latin typeface="Arial"/>
                <a:ea typeface="Arial"/>
                <a:cs typeface="Arial"/>
                <a:sym typeface="Arial"/>
              </a:rPr>
              <a:t>die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Kommunikation</a:t>
            </a:r>
            <a:r>
              <a:rPr lang="en-GB" sz="2000" dirty="0">
                <a:solidFill>
                  <a:srgbClr val="121212"/>
                </a:solidFill>
                <a:latin typeface="Arial"/>
                <a:ea typeface="Arial"/>
                <a:cs typeface="Arial"/>
                <a:sym typeface="Arial"/>
              </a:rPr>
              <a:t> und Zusammenarbeit </a:t>
            </a:r>
            <a:r>
              <a:rPr lang="en-GB" sz="2000" dirty="0" err="1">
                <a:solidFill>
                  <a:srgbClr val="121212"/>
                </a:solidFill>
                <a:latin typeface="Arial"/>
                <a:ea typeface="Arial"/>
                <a:cs typeface="Arial"/>
                <a:sym typeface="Arial"/>
              </a:rPr>
              <a:t>im</a:t>
            </a:r>
            <a:r>
              <a:rPr lang="en-GB" sz="2000" dirty="0">
                <a:solidFill>
                  <a:srgbClr val="121212"/>
                </a:solidFill>
                <a:latin typeface="Arial"/>
                <a:ea typeface="Arial"/>
                <a:cs typeface="Arial"/>
                <a:sym typeface="Arial"/>
              </a:rPr>
              <a:t> Team </a:t>
            </a:r>
            <a:r>
              <a:rPr lang="en-GB" sz="2000" dirty="0" err="1">
                <a:solidFill>
                  <a:srgbClr val="121212"/>
                </a:solidFill>
                <a:latin typeface="Arial"/>
                <a:ea typeface="Arial"/>
                <a:cs typeface="Arial"/>
                <a:sym typeface="Arial"/>
              </a:rPr>
              <a:t>durch</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Kanäle</a:t>
            </a:r>
            <a:r>
              <a:rPr lang="en-GB" sz="2000" dirty="0">
                <a:solidFill>
                  <a:srgbClr val="121212"/>
                </a:solidFill>
                <a:latin typeface="Arial"/>
                <a:ea typeface="Arial"/>
                <a:cs typeface="Arial"/>
                <a:sym typeface="Arial"/>
              </a:rPr>
              <a:t> für </a:t>
            </a:r>
            <a:r>
              <a:rPr lang="en-GB" sz="2000" dirty="0" err="1">
                <a:solidFill>
                  <a:srgbClr val="121212"/>
                </a:solidFill>
                <a:latin typeface="Arial"/>
                <a:ea typeface="Arial"/>
                <a:cs typeface="Arial"/>
                <a:sym typeface="Arial"/>
              </a:rPr>
              <a:t>bestimmte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Themen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oder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Projekte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erleichtert</a:t>
            </a:r>
            <a:r>
              <a:rPr lang="en-GB" sz="2000" dirty="0">
                <a:solidFill>
                  <a:srgbClr val="121212"/>
                </a:solidFill>
                <a:latin typeface="Arial"/>
                <a:ea typeface="Arial"/>
                <a:cs typeface="Arial"/>
                <a:sym typeface="Arial"/>
              </a:rPr>
              <a:t>.</a:t>
            </a:r>
            <a:endParaRPr sz="20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Trello</a:t>
            </a:r>
            <a:r>
              <a:rPr lang="en-GB" sz="2000" dirty="0">
                <a:solidFill>
                  <a:srgbClr val="121212"/>
                </a:solidFill>
                <a:latin typeface="Arial"/>
                <a:ea typeface="Arial"/>
                <a:cs typeface="Arial"/>
                <a:sym typeface="Arial"/>
              </a:rPr>
              <a:t>: Ein </a:t>
            </a:r>
            <a:r>
              <a:rPr lang="en-GB" sz="2000" dirty="0" err="1">
                <a:solidFill>
                  <a:srgbClr val="121212"/>
                </a:solidFill>
                <a:latin typeface="Arial"/>
                <a:ea typeface="Arial"/>
                <a:cs typeface="Arial"/>
                <a:sym typeface="Arial"/>
              </a:rPr>
              <a:t>Projektmanagement</a:t>
            </a:r>
            <a:r>
              <a:rPr lang="en-GB" sz="2000" dirty="0">
                <a:solidFill>
                  <a:srgbClr val="121212"/>
                </a:solidFill>
                <a:latin typeface="Arial"/>
                <a:ea typeface="Arial"/>
                <a:cs typeface="Arial"/>
                <a:sym typeface="Arial"/>
              </a:rPr>
              <a:t>-Tool, </a:t>
            </a:r>
            <a:r>
              <a:rPr lang="en-GB" sz="2000" dirty="0" err="1">
                <a:solidFill>
                  <a:srgbClr val="121212"/>
                </a:solidFill>
                <a:latin typeface="Arial"/>
                <a:ea typeface="Arial"/>
                <a:cs typeface="Arial"/>
                <a:sym typeface="Arial"/>
              </a:rPr>
              <a:t>mit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dem</a:t>
            </a:r>
            <a:r>
              <a:rPr lang="en-GB" sz="2000" dirty="0">
                <a:solidFill>
                  <a:srgbClr val="121212"/>
                </a:solidFill>
                <a:latin typeface="Arial"/>
                <a:ea typeface="Arial"/>
                <a:cs typeface="Arial"/>
                <a:sym typeface="Arial"/>
              </a:rPr>
              <a:t> Teams </a:t>
            </a:r>
            <a:r>
              <a:rPr lang="en-GB" sz="2000" dirty="0" err="1">
                <a:solidFill>
                  <a:srgbClr val="121212"/>
                </a:solidFill>
                <a:latin typeface="Arial"/>
                <a:ea typeface="Arial"/>
                <a:cs typeface="Arial"/>
                <a:sym typeface="Arial"/>
              </a:rPr>
              <a:t>Projekte</a:t>
            </a:r>
            <a:r>
              <a:rPr lang="en-GB" sz="2000" dirty="0">
                <a:solidFill>
                  <a:srgbClr val="121212"/>
                </a:solidFill>
                <a:latin typeface="Arial"/>
                <a:ea typeface="Arial"/>
                <a:cs typeface="Arial"/>
                <a:sym typeface="Arial"/>
              </a:rPr>
              <a:t> in Boards, Listen und </a:t>
            </a:r>
            <a:r>
              <a:rPr lang="en-GB" sz="2000" dirty="0" err="1">
                <a:solidFill>
                  <a:srgbClr val="121212"/>
                </a:solidFill>
                <a:latin typeface="Arial"/>
                <a:ea typeface="Arial"/>
                <a:cs typeface="Arial"/>
                <a:sym typeface="Arial"/>
              </a:rPr>
              <a:t>Karten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organisieren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können</a:t>
            </a:r>
            <a:r>
              <a:rPr lang="en-GB" sz="2000" dirty="0">
                <a:solidFill>
                  <a:srgbClr val="121212"/>
                </a:solidFill>
                <a:latin typeface="Arial"/>
                <a:ea typeface="Arial"/>
                <a:cs typeface="Arial"/>
                <a:sym typeface="Arial"/>
              </a:rPr>
              <a:t>, um den </a:t>
            </a:r>
            <a:r>
              <a:rPr lang="en-GB" sz="2000" dirty="0" err="1">
                <a:solidFill>
                  <a:srgbClr val="121212"/>
                </a:solidFill>
                <a:latin typeface="Arial"/>
                <a:ea typeface="Arial"/>
                <a:cs typeface="Arial"/>
                <a:sym typeface="Arial"/>
              </a:rPr>
              <a:t>Fortschritt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verfolgen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gemeinsam</a:t>
            </a:r>
            <a:r>
              <a:rPr lang="en-GB" sz="2000" dirty="0">
                <a:solidFill>
                  <a:srgbClr val="121212"/>
                </a:solidFill>
                <a:latin typeface="Arial"/>
                <a:ea typeface="Arial"/>
                <a:cs typeface="Arial"/>
                <a:sym typeface="Arial"/>
              </a:rPr>
              <a:t> an </a:t>
            </a:r>
            <a:r>
              <a:rPr lang="en-GB" sz="2000" dirty="0" err="1">
                <a:solidFill>
                  <a:srgbClr val="121212"/>
                </a:solidFill>
                <a:latin typeface="Arial"/>
                <a:ea typeface="Arial"/>
                <a:cs typeface="Arial"/>
                <a:sym typeface="Arial"/>
              </a:rPr>
              <a:t>Aufgaben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arbeiten</a:t>
            </a:r>
            <a:r>
              <a:rPr lang="en-GB" sz="2000" dirty="0">
                <a:solidFill>
                  <a:srgbClr val="121212"/>
                </a:solidFill>
                <a:latin typeface="Arial"/>
                <a:ea typeface="Arial"/>
                <a:cs typeface="Arial"/>
                <a:sym typeface="Arial"/>
              </a:rPr>
              <a:t>.</a:t>
            </a:r>
            <a:endParaRPr sz="20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Kombiniert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Arbeitsplatz</a:t>
            </a:r>
            <a:r>
              <a:rPr lang="en-GB" sz="2000" dirty="0">
                <a:solidFill>
                  <a:srgbClr val="121212"/>
                </a:solidFill>
                <a:latin typeface="Arial"/>
                <a:ea typeface="Arial"/>
                <a:cs typeface="Arial"/>
                <a:sym typeface="Arial"/>
              </a:rPr>
              <a:t>-Chat, Meetings, </a:t>
            </a:r>
            <a:r>
              <a:rPr lang="en-GB" sz="2000" dirty="0" err="1">
                <a:solidFill>
                  <a:srgbClr val="121212"/>
                </a:solidFill>
                <a:latin typeface="Arial"/>
                <a:ea typeface="Arial"/>
                <a:cs typeface="Arial"/>
                <a:sym typeface="Arial"/>
              </a:rPr>
              <a:t>Notizen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Anhänge</a:t>
            </a:r>
            <a:r>
              <a:rPr lang="en-GB" sz="2000" dirty="0">
                <a:solidFill>
                  <a:srgbClr val="121212"/>
                </a:solidFill>
                <a:latin typeface="Arial"/>
                <a:ea typeface="Arial"/>
                <a:cs typeface="Arial"/>
                <a:sym typeface="Arial"/>
              </a:rPr>
              <a:t>. Es </a:t>
            </a:r>
            <a:r>
              <a:rPr lang="en-GB" sz="2000" dirty="0" err="1">
                <a:solidFill>
                  <a:srgbClr val="121212"/>
                </a:solidFill>
                <a:latin typeface="Arial"/>
                <a:ea typeface="Arial"/>
                <a:cs typeface="Arial"/>
                <a:sym typeface="Arial"/>
              </a:rPr>
              <a:t>lässt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sich</a:t>
            </a:r>
            <a:r>
              <a:rPr lang="en-GB" sz="2000" dirty="0">
                <a:solidFill>
                  <a:srgbClr val="121212"/>
                </a:solidFill>
                <a:latin typeface="Arial"/>
                <a:ea typeface="Arial"/>
                <a:cs typeface="Arial"/>
                <a:sym typeface="Arial"/>
              </a:rPr>
              <a:t> in Office 365 </a:t>
            </a:r>
            <a:r>
              <a:rPr lang="en-GB" sz="2000" dirty="0" err="1">
                <a:solidFill>
                  <a:srgbClr val="121212"/>
                </a:solidFill>
                <a:latin typeface="Arial"/>
                <a:ea typeface="Arial"/>
                <a:cs typeface="Arial"/>
                <a:sym typeface="Arial"/>
              </a:rPr>
              <a:t>integrieren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unterstützt</a:t>
            </a:r>
            <a:r>
              <a:rPr lang="en-GB" sz="2000" dirty="0">
                <a:solidFill>
                  <a:srgbClr val="121212"/>
                </a:solidFill>
                <a:latin typeface="Arial"/>
                <a:ea typeface="Arial"/>
                <a:cs typeface="Arial"/>
                <a:sym typeface="Arial"/>
              </a:rPr>
              <a:t> die Zusammenarbeit </a:t>
            </a:r>
            <a:r>
              <a:rPr lang="en-GB" sz="2000" dirty="0" err="1">
                <a:solidFill>
                  <a:srgbClr val="121212"/>
                </a:solidFill>
                <a:latin typeface="Arial"/>
                <a:ea typeface="Arial"/>
                <a:cs typeface="Arial"/>
                <a:sym typeface="Arial"/>
              </a:rPr>
              <a:t>im</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Klassenzimmer</a:t>
            </a:r>
            <a:r>
              <a:rPr lang="en-GB" sz="2000" dirty="0">
                <a:solidFill>
                  <a:srgbClr val="121212"/>
                </a:solidFill>
                <a:latin typeface="Arial"/>
                <a:ea typeface="Arial"/>
                <a:cs typeface="Arial"/>
                <a:sym typeface="Arial"/>
              </a:rPr>
              <a:t>.</a:t>
            </a:r>
            <a:endParaRPr sz="2000" dirty="0">
              <a:solidFill>
                <a:srgbClr val="121212"/>
              </a:solidFill>
              <a:latin typeface="Arial"/>
              <a:ea typeface="Arial"/>
              <a:cs typeface="Arial"/>
              <a:sym typeface="Arial"/>
            </a:endParaRPr>
          </a:p>
        </p:txBody>
      </p:sp>
      <p:pic>
        <p:nvPicPr>
          <p:cNvPr id="397" name="Google Shape;397;p17"/>
          <p:cNvPicPr preferRelativeResize="0"/>
          <p:nvPr/>
        </p:nvPicPr>
        <p:blipFill rotWithShape="1">
          <a:blip r:embed="rId8">
            <a:alphaModFix/>
          </a:blip>
          <a:srcRect/>
          <a:stretch/>
        </p:blipFill>
        <p:spPr>
          <a:xfrm>
            <a:off x="604934" y="4425583"/>
            <a:ext cx="1091212" cy="1071834"/>
          </a:xfrm>
          <a:prstGeom prst="rect">
            <a:avLst/>
          </a:prstGeom>
          <a:noFill/>
          <a:ln>
            <a:noFill/>
          </a:ln>
        </p:spPr>
      </p:pic>
      <p:pic>
        <p:nvPicPr>
          <p:cNvPr id="398" name="Google Shape;398;p17"/>
          <p:cNvPicPr preferRelativeResize="0"/>
          <p:nvPr/>
        </p:nvPicPr>
        <p:blipFill rotWithShape="1">
          <a:blip r:embed="rId9">
            <a:alphaModFix/>
          </a:blip>
          <a:srcRect/>
          <a:stretch/>
        </p:blipFill>
        <p:spPr>
          <a:xfrm>
            <a:off x="642331" y="5861417"/>
            <a:ext cx="961316" cy="962544"/>
          </a:xfrm>
          <a:prstGeom prst="rect">
            <a:avLst/>
          </a:prstGeom>
          <a:noFill/>
          <a:ln>
            <a:noFill/>
          </a:ln>
        </p:spPr>
      </p:pic>
      <p:pic>
        <p:nvPicPr>
          <p:cNvPr id="399" name="Google Shape;399;p17"/>
          <p:cNvPicPr preferRelativeResize="0"/>
          <p:nvPr/>
        </p:nvPicPr>
        <p:blipFill rotWithShape="1">
          <a:blip r:embed="rId10">
            <a:alphaModFix/>
          </a:blip>
          <a:srcRect/>
          <a:stretch/>
        </p:blipFill>
        <p:spPr>
          <a:xfrm>
            <a:off x="506122" y="7079708"/>
            <a:ext cx="1128390" cy="1051274"/>
          </a:xfrm>
          <a:prstGeom prst="rect">
            <a:avLst/>
          </a:prstGeom>
          <a:noFill/>
          <a:ln>
            <a:noFill/>
          </a:ln>
        </p:spPr>
      </p:pic>
      <p:sp>
        <p:nvSpPr>
          <p:cNvPr id="400" name="Google Shape;400;p17"/>
          <p:cNvSpPr txBox="1"/>
          <p:nvPr/>
        </p:nvSpPr>
        <p:spPr>
          <a:xfrm>
            <a:off x="9966678" y="3705949"/>
            <a:ext cx="8101799" cy="52137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200" b="1" dirty="0" err="1">
                <a:solidFill>
                  <a:srgbClr val="121212"/>
                </a:solidFill>
                <a:latin typeface="Arial"/>
                <a:ea typeface="Arial"/>
                <a:cs typeface="Arial"/>
                <a:sym typeface="Arial"/>
              </a:rPr>
              <a:t>Offene</a:t>
            </a:r>
            <a:r>
              <a:rPr lang="en-GB" sz="2200" b="1" dirty="0">
                <a:solidFill>
                  <a:srgbClr val="121212"/>
                </a:solidFill>
                <a:latin typeface="Arial"/>
                <a:ea typeface="Arial"/>
                <a:cs typeface="Arial"/>
                <a:sym typeface="Arial"/>
              </a:rPr>
              <a:t> </a:t>
            </a:r>
            <a:r>
              <a:rPr lang="en-GB" sz="2200" b="1" dirty="0" err="1">
                <a:solidFill>
                  <a:srgbClr val="121212"/>
                </a:solidFill>
                <a:latin typeface="Arial"/>
                <a:ea typeface="Arial"/>
                <a:cs typeface="Arial"/>
                <a:sym typeface="Arial"/>
              </a:rPr>
              <a:t>Kommunikation</a:t>
            </a:r>
            <a:r>
              <a:rPr lang="en-GB" sz="2200" b="1" dirty="0">
                <a:solidFill>
                  <a:srgbClr val="121212"/>
                </a:solidFill>
                <a:latin typeface="Arial"/>
                <a:ea typeface="Arial"/>
                <a:cs typeface="Arial"/>
                <a:sym typeface="Arial"/>
              </a:rPr>
              <a:t> und Feedback</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Google </a:t>
            </a:r>
            <a:r>
              <a:rPr lang="en-GB" sz="2200" u="sng" dirty="0" err="1">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Formulare</a:t>
            </a:r>
            <a:r>
              <a:rPr lang="en-GB" sz="2200" dirty="0">
                <a:solidFill>
                  <a:srgbClr val="121212"/>
                </a:solidFill>
                <a:latin typeface="Arial"/>
                <a:ea typeface="Arial"/>
                <a:cs typeface="Arial"/>
                <a:sym typeface="Arial"/>
              </a:rPr>
              <a:t>: Ein </a:t>
            </a:r>
            <a:r>
              <a:rPr lang="en-GB" sz="2200" dirty="0" err="1">
                <a:solidFill>
                  <a:srgbClr val="121212"/>
                </a:solidFill>
                <a:latin typeface="Arial"/>
                <a:ea typeface="Arial"/>
                <a:cs typeface="Arial"/>
                <a:sym typeface="Arial"/>
              </a:rPr>
              <a:t>benutzerfreundliches</a:t>
            </a:r>
            <a:r>
              <a:rPr lang="en-GB" sz="2200" dirty="0">
                <a:solidFill>
                  <a:srgbClr val="121212"/>
                </a:solidFill>
                <a:latin typeface="Arial"/>
                <a:ea typeface="Arial"/>
                <a:cs typeface="Arial"/>
                <a:sym typeface="Arial"/>
              </a:rPr>
              <a:t> Tool </a:t>
            </a:r>
            <a:r>
              <a:rPr lang="en-GB" sz="2200" dirty="0" err="1">
                <a:solidFill>
                  <a:srgbClr val="121212"/>
                </a:solidFill>
                <a:latin typeface="Arial"/>
                <a:ea typeface="Arial"/>
                <a:cs typeface="Arial"/>
                <a:sym typeface="Arial"/>
              </a:rPr>
              <a:t>zum</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Erstellen</a:t>
            </a:r>
            <a:r>
              <a:rPr lang="en-GB" sz="2200" dirty="0">
                <a:solidFill>
                  <a:srgbClr val="121212"/>
                </a:solidFill>
                <a:latin typeface="Arial"/>
                <a:ea typeface="Arial"/>
                <a:cs typeface="Arial"/>
                <a:sym typeface="Arial"/>
              </a:rPr>
              <a:t> von Feedback-</a:t>
            </a:r>
            <a:r>
              <a:rPr lang="en-GB" sz="2200" dirty="0" err="1">
                <a:solidFill>
                  <a:srgbClr val="121212"/>
                </a:solidFill>
                <a:latin typeface="Arial"/>
                <a:ea typeface="Arial"/>
                <a:cs typeface="Arial"/>
                <a:sym typeface="Arial"/>
              </a:rPr>
              <a:t>Formularen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Umfragen</a:t>
            </a:r>
            <a:r>
              <a:rPr lang="en-GB" sz="2200" dirty="0">
                <a:solidFill>
                  <a:srgbClr val="121212"/>
                </a:solidFill>
                <a:latin typeface="Arial"/>
                <a:ea typeface="Arial"/>
                <a:cs typeface="Arial"/>
                <a:sym typeface="Arial"/>
              </a:rPr>
              <a:t> und Quiz, um </a:t>
            </a:r>
            <a:r>
              <a:rPr lang="en-GB" sz="2200" dirty="0" err="1">
                <a:solidFill>
                  <a:srgbClr val="121212"/>
                </a:solidFill>
                <a:latin typeface="Arial"/>
                <a:ea typeface="Arial"/>
                <a:cs typeface="Arial"/>
                <a:sym typeface="Arial"/>
              </a:rPr>
              <a:t>Erkenntnisse</a:t>
            </a:r>
            <a:r>
              <a:rPr lang="en-GB" sz="2200" dirty="0">
                <a:solidFill>
                  <a:srgbClr val="121212"/>
                </a:solidFill>
                <a:latin typeface="Arial"/>
                <a:ea typeface="Arial"/>
                <a:cs typeface="Arial"/>
                <a:sym typeface="Arial"/>
              </a:rPr>
              <a:t> von </a:t>
            </a:r>
            <a:r>
              <a:rPr lang="en-GB" sz="2200" dirty="0" err="1">
                <a:solidFill>
                  <a:srgbClr val="121212"/>
                </a:solidFill>
                <a:latin typeface="Arial"/>
                <a:ea typeface="Arial"/>
                <a:cs typeface="Arial"/>
                <a:sym typeface="Arial"/>
              </a:rPr>
              <a:t>Lernenden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Mitarbeitern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sammeln</a:t>
            </a:r>
            <a:r>
              <a:rPr lang="en-GB" sz="2200" dirty="0">
                <a:solidFill>
                  <a:srgbClr val="121212"/>
                </a:solidFill>
                <a:latin typeface="Arial"/>
                <a:ea typeface="Arial"/>
                <a:cs typeface="Arial"/>
                <a:sym typeface="Arial"/>
              </a:rPr>
              <a:t>.</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Mentimeter</a:t>
            </a:r>
            <a:r>
              <a:rPr lang="en-GB" sz="2200" dirty="0">
                <a:solidFill>
                  <a:srgbClr val="121212"/>
                </a:solidFill>
                <a:latin typeface="Arial"/>
                <a:ea typeface="Arial"/>
                <a:cs typeface="Arial"/>
                <a:sym typeface="Arial"/>
              </a:rPr>
              <a:t>: Eine </a:t>
            </a:r>
            <a:r>
              <a:rPr lang="en-GB" sz="2200" dirty="0" err="1">
                <a:solidFill>
                  <a:srgbClr val="121212"/>
                </a:solidFill>
                <a:latin typeface="Arial"/>
                <a:ea typeface="Arial"/>
                <a:cs typeface="Arial"/>
                <a:sym typeface="Arial"/>
              </a:rPr>
              <a:t>interaktive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Präsentationssoftware</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Echtzeit</a:t>
            </a:r>
            <a:r>
              <a:rPr lang="en-GB" sz="2200" dirty="0">
                <a:solidFill>
                  <a:srgbClr val="121212"/>
                </a:solidFill>
                <a:latin typeface="Arial"/>
                <a:ea typeface="Arial"/>
                <a:cs typeface="Arial"/>
                <a:sym typeface="Arial"/>
              </a:rPr>
              <a:t>-Feedback, </a:t>
            </a:r>
            <a:r>
              <a:rPr lang="en-GB" sz="2200" dirty="0" err="1">
                <a:solidFill>
                  <a:srgbClr val="121212"/>
                </a:solidFill>
                <a:latin typeface="Arial"/>
                <a:ea typeface="Arial"/>
                <a:cs typeface="Arial"/>
                <a:sym typeface="Arial"/>
              </a:rPr>
              <a:t>Umfragen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Fragerunden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ermöglicht</a:t>
            </a:r>
            <a:r>
              <a:rPr lang="en-GB" sz="2200" dirty="0">
                <a:solidFill>
                  <a:srgbClr val="121212"/>
                </a:solidFill>
                <a:latin typeface="Arial"/>
                <a:ea typeface="Arial"/>
                <a:cs typeface="Arial"/>
                <a:sym typeface="Arial"/>
              </a:rPr>
              <a:t> und so das Engagement und die </a:t>
            </a:r>
            <a:r>
              <a:rPr lang="en-GB" sz="2200" dirty="0" err="1">
                <a:solidFill>
                  <a:srgbClr val="121212"/>
                </a:solidFill>
                <a:latin typeface="Arial"/>
                <a:ea typeface="Arial"/>
                <a:cs typeface="Arial"/>
                <a:sym typeface="Arial"/>
              </a:rPr>
              <a:t>Kommunikation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fördert</a:t>
            </a:r>
            <a:r>
              <a:rPr lang="en-GB" sz="2200" dirty="0">
                <a:solidFill>
                  <a:srgbClr val="121212"/>
                </a:solidFill>
                <a:latin typeface="Arial"/>
                <a:ea typeface="Arial"/>
                <a:cs typeface="Arial"/>
                <a:sym typeface="Arial"/>
              </a:rPr>
              <a:t>.</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err="1">
                <a:solidFill>
                  <a:srgbClr val="121212"/>
                </a:solidFill>
                <a:latin typeface="Arial"/>
                <a:ea typeface="Arial"/>
                <a:cs typeface="Arial"/>
                <a:sym typeface="Arial"/>
                <a:hlinkClick r:id="rId13">
                  <a:extLst>
                    <a:ext uri="{A12FA001-AC4F-418D-AE19-62706E023703}">
                      <ahyp:hlinkClr xmlns:ahyp="http://schemas.microsoft.com/office/drawing/2018/hyperlinkcolor" val="tx"/>
                    </a:ext>
                  </a:extLst>
                </a:hlinkClick>
              </a:rPr>
              <a:t>Slido</a:t>
            </a:r>
            <a:r>
              <a:rPr lang="en-GB" sz="2200" dirty="0">
                <a:solidFill>
                  <a:srgbClr val="121212"/>
                </a:solidFill>
                <a:latin typeface="Arial"/>
                <a:ea typeface="Arial"/>
                <a:cs typeface="Arial"/>
                <a:sym typeface="Arial"/>
              </a:rPr>
              <a:t>: Eine </a:t>
            </a:r>
            <a:r>
              <a:rPr lang="en-GB" sz="2200" dirty="0" err="1">
                <a:solidFill>
                  <a:srgbClr val="121212"/>
                </a:solidFill>
                <a:latin typeface="Arial"/>
                <a:ea typeface="Arial"/>
                <a:cs typeface="Arial"/>
                <a:sym typeface="Arial"/>
              </a:rPr>
              <a:t>Plattform</a:t>
            </a:r>
            <a:r>
              <a:rPr lang="en-GB" sz="2200" dirty="0">
                <a:solidFill>
                  <a:srgbClr val="121212"/>
                </a:solidFill>
                <a:latin typeface="Arial"/>
                <a:ea typeface="Arial"/>
                <a:cs typeface="Arial"/>
                <a:sym typeface="Arial"/>
              </a:rPr>
              <a:t> für </a:t>
            </a:r>
            <a:r>
              <a:rPr lang="en-GB" sz="2200" dirty="0" err="1">
                <a:solidFill>
                  <a:srgbClr val="121212"/>
                </a:solidFill>
                <a:latin typeface="Arial"/>
                <a:ea typeface="Arial"/>
                <a:cs typeface="Arial"/>
                <a:sym typeface="Arial"/>
              </a:rPr>
              <a:t>Fragen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Abstimmungen</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eine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offene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Kommunikation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während</a:t>
            </a:r>
            <a:r>
              <a:rPr lang="en-GB" sz="2200" dirty="0">
                <a:solidFill>
                  <a:srgbClr val="121212"/>
                </a:solidFill>
                <a:latin typeface="Arial"/>
                <a:ea typeface="Arial"/>
                <a:cs typeface="Arial"/>
                <a:sym typeface="Arial"/>
              </a:rPr>
              <a:t> des </a:t>
            </a:r>
            <a:r>
              <a:rPr lang="en-GB" sz="2200" dirty="0" err="1">
                <a:solidFill>
                  <a:srgbClr val="121212"/>
                </a:solidFill>
                <a:latin typeface="Arial"/>
                <a:ea typeface="Arial"/>
                <a:cs typeface="Arial"/>
                <a:sym typeface="Arial"/>
              </a:rPr>
              <a:t>Unterrichts</a:t>
            </a:r>
            <a:r>
              <a:rPr lang="en-GB" sz="2200" dirty="0">
                <a:solidFill>
                  <a:srgbClr val="121212"/>
                </a:solidFill>
                <a:latin typeface="Arial"/>
                <a:ea typeface="Arial"/>
                <a:cs typeface="Arial"/>
                <a:sym typeface="Arial"/>
              </a:rPr>
              <a:t> und der </a:t>
            </a:r>
            <a:r>
              <a:rPr lang="en-GB" sz="2200" dirty="0" err="1">
                <a:solidFill>
                  <a:srgbClr val="121212"/>
                </a:solidFill>
                <a:latin typeface="Arial"/>
                <a:ea typeface="Arial"/>
                <a:cs typeface="Arial"/>
                <a:sym typeface="Arial"/>
              </a:rPr>
              <a:t>Sitzungen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ermöglicht</a:t>
            </a:r>
            <a:r>
              <a:rPr lang="en-GB" sz="2200" dirty="0">
                <a:solidFill>
                  <a:srgbClr val="121212"/>
                </a:solidFill>
                <a:latin typeface="Arial"/>
                <a:ea typeface="Arial"/>
                <a:cs typeface="Arial"/>
                <a:sym typeface="Arial"/>
              </a:rPr>
              <a:t>, so </a:t>
            </a:r>
            <a:r>
              <a:rPr lang="en-GB" sz="2200" dirty="0" err="1">
                <a:solidFill>
                  <a:srgbClr val="121212"/>
                </a:solidFill>
                <a:latin typeface="Arial"/>
                <a:ea typeface="Arial"/>
                <a:cs typeface="Arial"/>
                <a:sym typeface="Arial"/>
              </a:rPr>
              <a:t>dass</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jeder</a:t>
            </a:r>
            <a:r>
              <a:rPr lang="en-GB" sz="2200" dirty="0">
                <a:solidFill>
                  <a:srgbClr val="121212"/>
                </a:solidFill>
                <a:latin typeface="Arial"/>
                <a:ea typeface="Arial"/>
                <a:cs typeface="Arial"/>
                <a:sym typeface="Arial"/>
              </a:rPr>
              <a:t> seine Gedanken und </a:t>
            </a:r>
            <a:r>
              <a:rPr lang="en-GB" sz="2200" dirty="0" err="1">
                <a:solidFill>
                  <a:srgbClr val="121212"/>
                </a:solidFill>
                <a:latin typeface="Arial"/>
                <a:ea typeface="Arial"/>
                <a:cs typeface="Arial"/>
                <a:sym typeface="Arial"/>
              </a:rPr>
              <a:t>Fragen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mitteilen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kann</a:t>
            </a:r>
            <a:r>
              <a:rPr lang="en-GB" sz="2200" dirty="0">
                <a:solidFill>
                  <a:srgbClr val="121212"/>
                </a:solidFill>
                <a:latin typeface="Arial"/>
                <a:ea typeface="Arial"/>
                <a:cs typeface="Arial"/>
                <a:sym typeface="Arial"/>
              </a:rPr>
              <a:t>.</a:t>
            </a:r>
            <a:endParaRPr sz="2200" dirty="0">
              <a:solidFill>
                <a:srgbClr val="121212"/>
              </a:solidFill>
              <a:latin typeface="Arial"/>
              <a:ea typeface="Arial"/>
              <a:cs typeface="Arial"/>
              <a:sym typeface="Arial"/>
            </a:endParaRPr>
          </a:p>
        </p:txBody>
      </p:sp>
      <p:pic>
        <p:nvPicPr>
          <p:cNvPr id="401" name="Google Shape;401;p17"/>
          <p:cNvPicPr preferRelativeResize="0"/>
          <p:nvPr/>
        </p:nvPicPr>
        <p:blipFill rotWithShape="1">
          <a:blip r:embed="rId14">
            <a:alphaModFix/>
          </a:blip>
          <a:srcRect/>
          <a:stretch/>
        </p:blipFill>
        <p:spPr>
          <a:xfrm>
            <a:off x="9297013" y="4312165"/>
            <a:ext cx="1039970" cy="1062308"/>
          </a:xfrm>
          <a:prstGeom prst="rect">
            <a:avLst/>
          </a:prstGeom>
          <a:noFill/>
          <a:ln>
            <a:noFill/>
          </a:ln>
        </p:spPr>
      </p:pic>
      <p:pic>
        <p:nvPicPr>
          <p:cNvPr id="402" name="Google Shape;402;p17"/>
          <p:cNvPicPr preferRelativeResize="0"/>
          <p:nvPr/>
        </p:nvPicPr>
        <p:blipFill rotWithShape="1">
          <a:blip r:embed="rId15">
            <a:alphaModFix/>
          </a:blip>
          <a:srcRect/>
          <a:stretch/>
        </p:blipFill>
        <p:spPr>
          <a:xfrm>
            <a:off x="9417689" y="5610108"/>
            <a:ext cx="830298" cy="933921"/>
          </a:xfrm>
          <a:prstGeom prst="rect">
            <a:avLst/>
          </a:prstGeom>
          <a:noFill/>
          <a:ln>
            <a:noFill/>
          </a:ln>
        </p:spPr>
      </p:pic>
      <p:pic>
        <p:nvPicPr>
          <p:cNvPr id="403" name="Google Shape;403;p17"/>
          <p:cNvPicPr preferRelativeResize="0"/>
          <p:nvPr/>
        </p:nvPicPr>
        <p:blipFill rotWithShape="1">
          <a:blip r:embed="rId16">
            <a:alphaModFix/>
          </a:blip>
          <a:srcRect/>
          <a:stretch/>
        </p:blipFill>
        <p:spPr>
          <a:xfrm>
            <a:off x="9356252" y="6940178"/>
            <a:ext cx="924640" cy="868029"/>
          </a:xfrm>
          <a:prstGeom prst="rect">
            <a:avLst/>
          </a:prstGeom>
          <a:noFill/>
          <a:ln>
            <a:noFill/>
          </a:ln>
        </p:spPr>
      </p:pic>
      <p:sp>
        <p:nvSpPr>
          <p:cNvPr id="404" name="Google Shape;404;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07" name="Google Shape;407;p17"/>
          <p:cNvPicPr preferRelativeResize="0"/>
          <p:nvPr/>
        </p:nvPicPr>
        <p:blipFill rotWithShape="1">
          <a:blip r:embed="rId1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C31E34E-B9BD-21D9-E2CE-BEF7737BA28E}"/>
              </a:ext>
            </a:extLst>
          </p:cNvPr>
          <p:cNvPicPr>
            <a:picLocks noChangeAspect="1"/>
          </p:cNvPicPr>
          <p:nvPr/>
        </p:nvPicPr>
        <p:blipFill>
          <a:blip r:embed="rId19"/>
          <a:stretch>
            <a:fillRect/>
          </a:stretch>
        </p:blipFill>
        <p:spPr>
          <a:xfrm>
            <a:off x="2983728" y="9322353"/>
            <a:ext cx="2073522" cy="4350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8"/>
          <p:cNvSpPr txBox="1"/>
          <p:nvPr/>
        </p:nvSpPr>
        <p:spPr>
          <a:xfrm>
            <a:off x="818920" y="1284185"/>
            <a:ext cx="17469080"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b="1" dirty="0">
                <a:solidFill>
                  <a:srgbClr val="033C5B"/>
                </a:solidFill>
                <a:latin typeface="Arial"/>
                <a:ea typeface="Arial"/>
                <a:cs typeface="Arial"/>
                <a:sym typeface="Arial"/>
              </a:rPr>
              <a:t>Technologie-Tools für die Zusammenarbeit</a:t>
            </a:r>
            <a:endParaRPr sz="6000" b="1" dirty="0">
              <a:solidFill>
                <a:srgbClr val="033C5B"/>
              </a:solidFill>
              <a:latin typeface="Arial"/>
              <a:ea typeface="Arial"/>
              <a:cs typeface="Arial"/>
              <a:sym typeface="Arial"/>
            </a:endParaRPr>
          </a:p>
        </p:txBody>
      </p:sp>
      <p:sp>
        <p:nvSpPr>
          <p:cNvPr id="419" name="Google Shape;419;p18"/>
          <p:cNvSpPr txBox="1"/>
          <p:nvPr/>
        </p:nvSpPr>
        <p:spPr>
          <a:xfrm>
            <a:off x="2175060" y="2882775"/>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APPS &amp; Plattformen</a:t>
            </a:r>
            <a:endParaRPr sz="4000">
              <a:solidFill>
                <a:srgbClr val="121212"/>
              </a:solidFill>
              <a:latin typeface="Arial"/>
              <a:ea typeface="Arial"/>
              <a:cs typeface="Arial"/>
              <a:sym typeface="Arial"/>
            </a:endParaRPr>
          </a:p>
        </p:txBody>
      </p:sp>
      <p:sp>
        <p:nvSpPr>
          <p:cNvPr id="420" name="Google Shape;420;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1" name="Google Shape;421;p18" descr="Lights On with solid fill"/>
          <p:cNvPicPr preferRelativeResize="0"/>
          <p:nvPr/>
        </p:nvPicPr>
        <p:blipFill rotWithShape="1">
          <a:blip r:embed="rId4">
            <a:alphaModFix/>
          </a:blip>
          <a:srcRect/>
          <a:stretch/>
        </p:blipFill>
        <p:spPr>
          <a:xfrm>
            <a:off x="815419" y="2547228"/>
            <a:ext cx="1246758" cy="1246758"/>
          </a:xfrm>
          <a:prstGeom prst="rect">
            <a:avLst/>
          </a:prstGeom>
          <a:noFill/>
          <a:ln>
            <a:noFill/>
          </a:ln>
        </p:spPr>
      </p:pic>
      <p:sp>
        <p:nvSpPr>
          <p:cNvPr id="422" name="Google Shape;422;p18"/>
          <p:cNvSpPr txBox="1"/>
          <p:nvPr/>
        </p:nvSpPr>
        <p:spPr>
          <a:xfrm>
            <a:off x="2106036" y="3915769"/>
            <a:ext cx="7905414" cy="2292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Virtuelle</a:t>
            </a:r>
            <a:r>
              <a:rPr lang="en-GB" sz="2600" b="1" dirty="0">
                <a:solidFill>
                  <a:srgbClr val="121212"/>
                </a:solidFill>
                <a:latin typeface="Arial"/>
                <a:ea typeface="Arial"/>
                <a:cs typeface="Arial"/>
                <a:sym typeface="Arial"/>
              </a:rPr>
              <a:t> </a:t>
            </a:r>
            <a:r>
              <a:rPr lang="en-GB" sz="2600" b="1" dirty="0" err="1">
                <a:solidFill>
                  <a:srgbClr val="121212"/>
                </a:solidFill>
                <a:latin typeface="Arial"/>
                <a:ea typeface="Arial"/>
                <a:cs typeface="Arial"/>
                <a:sym typeface="Arial"/>
              </a:rPr>
              <a:t>Lernumgebungen</a:t>
            </a:r>
            <a:r>
              <a:rPr lang="en-GB" sz="2600" b="1" dirty="0">
                <a:solidFill>
                  <a:srgbClr val="121212"/>
                </a:solidFill>
                <a:latin typeface="Arial"/>
                <a:ea typeface="Arial"/>
                <a:cs typeface="Arial"/>
                <a:sym typeface="Arial"/>
              </a:rPr>
              <a:t> (VLEs)</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Moodle</a:t>
            </a:r>
            <a:endParaRPr sz="26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Schwarzes Brett</a:t>
            </a:r>
            <a:r>
              <a:rPr lang="en-GB" sz="2600" u="sng" dirty="0">
                <a:solidFill>
                  <a:srgbClr val="121212"/>
                </a:solidFill>
                <a:latin typeface="Arial"/>
                <a:ea typeface="Arial"/>
                <a:cs typeface="Arial"/>
                <a:sym typeface="Arial"/>
              </a:rPr>
              <a:t> </a:t>
            </a:r>
            <a:endParaRPr sz="26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7"/>
              </a:rPr>
              <a:t>Articulate 360</a:t>
            </a:r>
            <a:endParaRPr sz="2600" dirty="0">
              <a:solidFill>
                <a:srgbClr val="121212"/>
              </a:solidFill>
              <a:latin typeface="Arial"/>
              <a:ea typeface="Arial"/>
              <a:cs typeface="Arial"/>
              <a:sym typeface="Arial"/>
            </a:endParaRPr>
          </a:p>
        </p:txBody>
      </p:sp>
      <p:sp>
        <p:nvSpPr>
          <p:cNvPr id="423" name="Google Shape;423;p18"/>
          <p:cNvSpPr txBox="1"/>
          <p:nvPr/>
        </p:nvSpPr>
        <p:spPr>
          <a:xfrm>
            <a:off x="9973126" y="3753575"/>
            <a:ext cx="8101799" cy="183120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Plattformen für Videokonferenzen:</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Vergrößern</a:t>
            </a:r>
            <a:endParaRPr sz="260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Microsoft Teams</a:t>
            </a:r>
            <a:endParaRPr sz="2600">
              <a:solidFill>
                <a:srgbClr val="121212"/>
              </a:solidFill>
              <a:latin typeface="Arial"/>
              <a:ea typeface="Arial"/>
              <a:cs typeface="Arial"/>
              <a:sym typeface="Arial"/>
            </a:endParaRPr>
          </a:p>
        </p:txBody>
      </p:sp>
      <p:pic>
        <p:nvPicPr>
          <p:cNvPr id="424" name="Google Shape;424;p18"/>
          <p:cNvPicPr preferRelativeResize="0"/>
          <p:nvPr/>
        </p:nvPicPr>
        <p:blipFill rotWithShape="1">
          <a:blip r:embed="rId10">
            <a:alphaModFix/>
          </a:blip>
          <a:srcRect/>
          <a:stretch/>
        </p:blipFill>
        <p:spPr>
          <a:xfrm>
            <a:off x="1101347" y="4604268"/>
            <a:ext cx="1246758" cy="410653"/>
          </a:xfrm>
          <a:prstGeom prst="rect">
            <a:avLst/>
          </a:prstGeom>
          <a:noFill/>
          <a:ln>
            <a:noFill/>
          </a:ln>
        </p:spPr>
      </p:pic>
      <p:sp>
        <p:nvSpPr>
          <p:cNvPr id="425" name="Google Shape;425;p18"/>
          <p:cNvSpPr txBox="1"/>
          <p:nvPr/>
        </p:nvSpPr>
        <p:spPr>
          <a:xfrm>
            <a:off x="2067712" y="6257242"/>
            <a:ext cx="7905414" cy="224061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Interaktive</a:t>
            </a:r>
            <a:r>
              <a:rPr lang="en-GB" sz="2600" b="1" dirty="0">
                <a:solidFill>
                  <a:srgbClr val="121212"/>
                </a:solidFill>
                <a:latin typeface="Arial"/>
                <a:ea typeface="Arial"/>
                <a:cs typeface="Arial"/>
                <a:sym typeface="Arial"/>
              </a:rPr>
              <a:t> Whiteboards und </a:t>
            </a:r>
            <a:r>
              <a:rPr lang="en-GB" sz="2600" b="1" dirty="0" err="1">
                <a:solidFill>
                  <a:srgbClr val="121212"/>
                </a:solidFill>
                <a:latin typeface="Arial"/>
                <a:ea typeface="Arial"/>
                <a:cs typeface="Arial"/>
                <a:sym typeface="Arial"/>
              </a:rPr>
              <a:t>Werkzeuge</a:t>
            </a:r>
            <a:r>
              <a:rPr lang="en-GB" sz="2600" b="1" dirty="0">
                <a:solidFill>
                  <a:srgbClr val="121212"/>
                </a:solidFill>
                <a:latin typeface="Arial"/>
                <a:ea typeface="Arial"/>
                <a:cs typeface="Arial"/>
                <a:sym typeface="Arial"/>
              </a:rPr>
              <a:t> für das Brainstorming</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Miro</a:t>
            </a:r>
            <a:endParaRPr sz="26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Jamboard</a:t>
            </a:r>
            <a:endParaRPr sz="2600" dirty="0">
              <a:solidFill>
                <a:srgbClr val="121212"/>
              </a:solidFill>
              <a:latin typeface="Arial"/>
              <a:ea typeface="Arial"/>
              <a:cs typeface="Arial"/>
              <a:sym typeface="Arial"/>
            </a:endParaRPr>
          </a:p>
        </p:txBody>
      </p:sp>
      <p:pic>
        <p:nvPicPr>
          <p:cNvPr id="426" name="Google Shape;426;p18"/>
          <p:cNvPicPr preferRelativeResize="0"/>
          <p:nvPr/>
        </p:nvPicPr>
        <p:blipFill rotWithShape="1">
          <a:blip r:embed="rId13">
            <a:alphaModFix/>
          </a:blip>
          <a:srcRect/>
          <a:stretch/>
        </p:blipFill>
        <p:spPr>
          <a:xfrm>
            <a:off x="1217638" y="7320547"/>
            <a:ext cx="1025245" cy="438821"/>
          </a:xfrm>
          <a:prstGeom prst="rect">
            <a:avLst/>
          </a:prstGeom>
          <a:noFill/>
          <a:ln>
            <a:noFill/>
          </a:ln>
        </p:spPr>
      </p:pic>
      <p:pic>
        <p:nvPicPr>
          <p:cNvPr id="427" name="Google Shape;427;p18"/>
          <p:cNvPicPr preferRelativeResize="0"/>
          <p:nvPr/>
        </p:nvPicPr>
        <p:blipFill rotWithShape="1">
          <a:blip r:embed="rId14">
            <a:alphaModFix/>
          </a:blip>
          <a:srcRect/>
          <a:stretch/>
        </p:blipFill>
        <p:spPr>
          <a:xfrm>
            <a:off x="602293" y="8034242"/>
            <a:ext cx="1639243" cy="315738"/>
          </a:xfrm>
          <a:prstGeom prst="rect">
            <a:avLst/>
          </a:prstGeom>
          <a:noFill/>
          <a:ln>
            <a:noFill/>
          </a:ln>
        </p:spPr>
      </p:pic>
      <p:pic>
        <p:nvPicPr>
          <p:cNvPr id="428" name="Google Shape;428;p18"/>
          <p:cNvPicPr preferRelativeResize="0"/>
          <p:nvPr/>
        </p:nvPicPr>
        <p:blipFill rotWithShape="1">
          <a:blip r:embed="rId15">
            <a:alphaModFix/>
          </a:blip>
          <a:srcRect/>
          <a:stretch/>
        </p:blipFill>
        <p:spPr>
          <a:xfrm>
            <a:off x="9114374" y="4339893"/>
            <a:ext cx="1233659" cy="481079"/>
          </a:xfrm>
          <a:prstGeom prst="rect">
            <a:avLst/>
          </a:prstGeom>
          <a:noFill/>
          <a:ln>
            <a:noFill/>
          </a:ln>
        </p:spPr>
      </p:pic>
      <p:pic>
        <p:nvPicPr>
          <p:cNvPr id="429" name="Google Shape;429;p18"/>
          <p:cNvPicPr preferRelativeResize="0"/>
          <p:nvPr/>
        </p:nvPicPr>
        <p:blipFill rotWithShape="1">
          <a:blip r:embed="rId16">
            <a:alphaModFix/>
          </a:blip>
          <a:srcRect/>
          <a:stretch/>
        </p:blipFill>
        <p:spPr>
          <a:xfrm>
            <a:off x="9361697" y="5190400"/>
            <a:ext cx="739014" cy="717278"/>
          </a:xfrm>
          <a:prstGeom prst="rect">
            <a:avLst/>
          </a:prstGeom>
          <a:noFill/>
          <a:ln>
            <a:noFill/>
          </a:ln>
        </p:spPr>
      </p:pic>
      <p:pic>
        <p:nvPicPr>
          <p:cNvPr id="430" name="Google Shape;430;p18"/>
          <p:cNvPicPr preferRelativeResize="0"/>
          <p:nvPr/>
        </p:nvPicPr>
        <p:blipFill rotWithShape="1">
          <a:blip r:embed="rId17">
            <a:alphaModFix/>
          </a:blip>
          <a:srcRect/>
          <a:stretch/>
        </p:blipFill>
        <p:spPr>
          <a:xfrm>
            <a:off x="746105" y="5644884"/>
            <a:ext cx="1602000" cy="524793"/>
          </a:xfrm>
          <a:prstGeom prst="rect">
            <a:avLst/>
          </a:prstGeom>
          <a:noFill/>
          <a:ln>
            <a:noFill/>
          </a:ln>
        </p:spPr>
      </p:pic>
      <p:sp>
        <p:nvSpPr>
          <p:cNvPr id="431" name="Google Shape;431;p18"/>
          <p:cNvSpPr/>
          <p:nvPr/>
        </p:nvSpPr>
        <p:spPr>
          <a:xfrm>
            <a:off x="543908" y="8395574"/>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34" name="Google Shape;434;p18"/>
          <p:cNvPicPr preferRelativeResize="0"/>
          <p:nvPr/>
        </p:nvPicPr>
        <p:blipFill rotWithShape="1">
          <a:blip r:embed="rId19">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71A90FF-96FA-6655-F825-35B73034F7C4}"/>
              </a:ext>
            </a:extLst>
          </p:cNvPr>
          <p:cNvPicPr>
            <a:picLocks noChangeAspect="1"/>
          </p:cNvPicPr>
          <p:nvPr/>
        </p:nvPicPr>
        <p:blipFill>
          <a:blip r:embed="rId20"/>
          <a:stretch>
            <a:fillRect/>
          </a:stretch>
        </p:blipFill>
        <p:spPr>
          <a:xfrm>
            <a:off x="2983728" y="9322353"/>
            <a:ext cx="2073522" cy="4350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9"/>
          <p:cNvSpPr txBox="1"/>
          <p:nvPr/>
        </p:nvSpPr>
        <p:spPr>
          <a:xfrm>
            <a:off x="818920" y="1579139"/>
            <a:ext cx="14421080"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dirty="0">
                <a:solidFill>
                  <a:srgbClr val="033C5B"/>
                </a:solidFill>
                <a:latin typeface="Arial"/>
                <a:ea typeface="Arial"/>
                <a:cs typeface="Arial"/>
                <a:sym typeface="Arial"/>
              </a:rPr>
              <a:t>Was </a:t>
            </a:r>
            <a:r>
              <a:rPr lang="en-GB" sz="4400" b="1" dirty="0" err="1">
                <a:solidFill>
                  <a:srgbClr val="033C5B"/>
                </a:solidFill>
                <a:latin typeface="Arial"/>
                <a:ea typeface="Arial"/>
                <a:cs typeface="Arial"/>
                <a:sym typeface="Arial"/>
              </a:rPr>
              <a:t>ist</a:t>
            </a:r>
            <a:r>
              <a:rPr lang="en-GB" sz="4400" b="1" dirty="0">
                <a:solidFill>
                  <a:srgbClr val="033C5B"/>
                </a:solidFill>
                <a:latin typeface="Arial"/>
                <a:ea typeface="Arial"/>
                <a:cs typeface="Arial"/>
                <a:sym typeface="Arial"/>
              </a:rPr>
              <a:t> </a:t>
            </a:r>
            <a:r>
              <a:rPr lang="en-GB" sz="4400" b="1" dirty="0" err="1">
                <a:solidFill>
                  <a:srgbClr val="033C5B"/>
                </a:solidFill>
                <a:latin typeface="Arial"/>
                <a:ea typeface="Arial"/>
                <a:cs typeface="Arial"/>
                <a:sym typeface="Arial"/>
              </a:rPr>
              <a:t>bei</a:t>
            </a:r>
            <a:r>
              <a:rPr lang="en-GB" sz="4400" b="1" dirty="0">
                <a:solidFill>
                  <a:srgbClr val="033C5B"/>
                </a:solidFill>
                <a:latin typeface="Arial"/>
                <a:ea typeface="Arial"/>
                <a:cs typeface="Arial"/>
                <a:sym typeface="Arial"/>
              </a:rPr>
              <a:t> der </a:t>
            </a:r>
            <a:r>
              <a:rPr lang="en-GB" sz="4400" b="1" dirty="0" err="1">
                <a:solidFill>
                  <a:srgbClr val="033C5B"/>
                </a:solidFill>
                <a:latin typeface="Arial"/>
                <a:ea typeface="Arial"/>
                <a:cs typeface="Arial"/>
                <a:sym typeface="Arial"/>
              </a:rPr>
              <a:t>Auswahl</a:t>
            </a:r>
            <a:r>
              <a:rPr lang="en-GB" sz="4400" b="1" dirty="0">
                <a:solidFill>
                  <a:srgbClr val="033C5B"/>
                </a:solidFill>
                <a:latin typeface="Arial"/>
                <a:ea typeface="Arial"/>
                <a:cs typeface="Arial"/>
                <a:sym typeface="Arial"/>
              </a:rPr>
              <a:t> von Technologie-Tools für die Zusammenarbeit </a:t>
            </a:r>
            <a:r>
              <a:rPr lang="en-GB" sz="4400" b="1" dirty="0" err="1">
                <a:solidFill>
                  <a:srgbClr val="033C5B"/>
                </a:solidFill>
                <a:latin typeface="Arial"/>
                <a:ea typeface="Arial"/>
                <a:cs typeface="Arial"/>
                <a:sym typeface="Arial"/>
              </a:rPr>
              <a:t>zu</a:t>
            </a:r>
            <a:r>
              <a:rPr lang="en-GB" sz="4400" b="1" dirty="0">
                <a:solidFill>
                  <a:srgbClr val="033C5B"/>
                </a:solidFill>
                <a:latin typeface="Arial"/>
                <a:ea typeface="Arial"/>
                <a:cs typeface="Arial"/>
                <a:sym typeface="Arial"/>
              </a:rPr>
              <a:t> </a:t>
            </a:r>
            <a:r>
              <a:rPr lang="en-GB" sz="4400" b="1" dirty="0" err="1">
                <a:solidFill>
                  <a:srgbClr val="033C5B"/>
                </a:solidFill>
                <a:latin typeface="Arial"/>
                <a:ea typeface="Arial"/>
                <a:cs typeface="Arial"/>
                <a:sym typeface="Arial"/>
              </a:rPr>
              <a:t>beachten</a:t>
            </a:r>
            <a:r>
              <a:rPr lang="en-GB" sz="4400" b="1" dirty="0">
                <a:solidFill>
                  <a:srgbClr val="033C5B"/>
                </a:solidFill>
                <a:latin typeface="Arial"/>
                <a:ea typeface="Arial"/>
                <a:cs typeface="Arial"/>
                <a:sym typeface="Arial"/>
              </a:rPr>
              <a:t>?</a:t>
            </a:r>
            <a:endParaRPr sz="4400" b="1" dirty="0">
              <a:solidFill>
                <a:srgbClr val="033C5B"/>
              </a:solidFill>
              <a:latin typeface="Arial"/>
              <a:ea typeface="Arial"/>
              <a:cs typeface="Arial"/>
              <a:sym typeface="Arial"/>
            </a:endParaRPr>
          </a:p>
        </p:txBody>
      </p:sp>
      <p:sp>
        <p:nvSpPr>
          <p:cNvPr id="447" name="Google Shape;447;p19"/>
          <p:cNvSpPr txBox="1"/>
          <p:nvPr/>
        </p:nvSpPr>
        <p:spPr>
          <a:xfrm>
            <a:off x="1028700" y="3024399"/>
            <a:ext cx="15603082" cy="4481227"/>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Relevanz</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Wählen</a:t>
            </a:r>
            <a:r>
              <a:rPr lang="en-GB" sz="2600" dirty="0">
                <a:solidFill>
                  <a:srgbClr val="121212"/>
                </a:solidFill>
                <a:latin typeface="Arial"/>
                <a:ea typeface="Arial"/>
                <a:cs typeface="Arial"/>
                <a:sym typeface="Arial"/>
              </a:rPr>
              <a:t> Sie </a:t>
            </a:r>
            <a:r>
              <a:rPr lang="en-GB" sz="2600" dirty="0" err="1">
                <a:solidFill>
                  <a:srgbClr val="121212"/>
                </a:solidFill>
                <a:latin typeface="Arial"/>
                <a:ea typeface="Arial"/>
                <a:cs typeface="Arial"/>
                <a:sym typeface="Arial"/>
              </a:rPr>
              <a:t>Instrumente</a:t>
            </a:r>
            <a:r>
              <a:rPr lang="en-GB" sz="2600" dirty="0">
                <a:solidFill>
                  <a:srgbClr val="121212"/>
                </a:solidFill>
                <a:latin typeface="Arial"/>
                <a:ea typeface="Arial"/>
                <a:cs typeface="Arial"/>
                <a:sym typeface="Arial"/>
              </a:rPr>
              <a:t>, die für die Branche, auf die </a:t>
            </a:r>
            <a:r>
              <a:rPr lang="en-GB" sz="2600" dirty="0" err="1">
                <a:solidFill>
                  <a:srgbClr val="121212"/>
                </a:solidFill>
                <a:latin typeface="Arial"/>
                <a:ea typeface="Arial"/>
                <a:cs typeface="Arial"/>
                <a:sym typeface="Arial"/>
              </a:rPr>
              <a:t>sich</a:t>
            </a:r>
            <a:r>
              <a:rPr lang="en-GB" sz="2600" dirty="0">
                <a:solidFill>
                  <a:srgbClr val="121212"/>
                </a:solidFill>
                <a:latin typeface="Arial"/>
                <a:ea typeface="Arial"/>
                <a:cs typeface="Arial"/>
                <a:sym typeface="Arial"/>
              </a:rPr>
              <a:t> das </a:t>
            </a:r>
            <a:r>
              <a:rPr lang="en-GB" sz="2600" dirty="0" err="1">
                <a:solidFill>
                  <a:srgbClr val="121212"/>
                </a:solidFill>
                <a:latin typeface="Arial"/>
                <a:ea typeface="Arial"/>
                <a:cs typeface="Arial"/>
                <a:sym typeface="Arial"/>
              </a:rPr>
              <a:t>Berufsbildungsprogramm</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konzentriert</a:t>
            </a:r>
            <a:r>
              <a:rPr lang="en-GB" sz="2600" dirty="0">
                <a:solidFill>
                  <a:srgbClr val="121212"/>
                </a:solidFill>
                <a:latin typeface="Arial"/>
                <a:ea typeface="Arial"/>
                <a:cs typeface="Arial"/>
                <a:sym typeface="Arial"/>
              </a:rPr>
              <a:t>, relevant </a:t>
            </a:r>
            <a:r>
              <a:rPr lang="en-GB" sz="2600" dirty="0" err="1">
                <a:solidFill>
                  <a:srgbClr val="121212"/>
                </a:solidFill>
                <a:latin typeface="Arial"/>
                <a:ea typeface="Arial"/>
                <a:cs typeface="Arial"/>
                <a:sym typeface="Arial"/>
              </a:rPr>
              <a:t>sind</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Zugänglichkeit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Stellen</a:t>
            </a:r>
            <a:r>
              <a:rPr lang="en-GB" sz="2600" dirty="0">
                <a:solidFill>
                  <a:srgbClr val="121212"/>
                </a:solidFill>
                <a:latin typeface="Arial"/>
                <a:ea typeface="Arial"/>
                <a:cs typeface="Arial"/>
                <a:sym typeface="Arial"/>
              </a:rPr>
              <a:t> Sie </a:t>
            </a:r>
            <a:r>
              <a:rPr lang="en-GB" sz="2600" dirty="0" err="1">
                <a:solidFill>
                  <a:srgbClr val="121212"/>
                </a:solidFill>
                <a:latin typeface="Arial"/>
                <a:ea typeface="Arial"/>
                <a:cs typeface="Arial"/>
                <a:sym typeface="Arial"/>
              </a:rPr>
              <a:t>sicher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dass</a:t>
            </a:r>
            <a:r>
              <a:rPr lang="en-GB" sz="2600" dirty="0">
                <a:solidFill>
                  <a:srgbClr val="121212"/>
                </a:solidFill>
                <a:latin typeface="Arial"/>
                <a:ea typeface="Arial"/>
                <a:cs typeface="Arial"/>
                <a:sym typeface="Arial"/>
              </a:rPr>
              <a:t> die </a:t>
            </a:r>
            <a:r>
              <a:rPr lang="en-GB" sz="2600" dirty="0" err="1">
                <a:solidFill>
                  <a:srgbClr val="121212"/>
                </a:solidFill>
                <a:latin typeface="Arial"/>
                <a:ea typeface="Arial"/>
                <a:cs typeface="Arial"/>
                <a:sym typeface="Arial"/>
              </a:rPr>
              <a:t>gewählte</a:t>
            </a:r>
            <a:r>
              <a:rPr lang="en-GB" sz="2600" dirty="0">
                <a:solidFill>
                  <a:srgbClr val="121212"/>
                </a:solidFill>
                <a:latin typeface="Arial"/>
                <a:ea typeface="Arial"/>
                <a:cs typeface="Arial"/>
                <a:sym typeface="Arial"/>
              </a:rPr>
              <a:t> Technologie für alle </a:t>
            </a:r>
            <a:r>
              <a:rPr lang="en-GB" sz="2600" dirty="0" err="1">
                <a:solidFill>
                  <a:srgbClr val="121212"/>
                </a:solidFill>
                <a:latin typeface="Arial"/>
                <a:ea typeface="Arial"/>
                <a:cs typeface="Arial"/>
                <a:sym typeface="Arial"/>
              </a:rPr>
              <a:t>Schüler</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zugänglich</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ist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auch</a:t>
            </a:r>
            <a:r>
              <a:rPr lang="en-GB" sz="2600" dirty="0">
                <a:solidFill>
                  <a:srgbClr val="121212"/>
                </a:solidFill>
                <a:latin typeface="Arial"/>
                <a:ea typeface="Arial"/>
                <a:cs typeface="Arial"/>
                <a:sym typeface="Arial"/>
              </a:rPr>
              <a:t> für Menschen </a:t>
            </a:r>
            <a:r>
              <a:rPr lang="en-GB" sz="2600" dirty="0" err="1">
                <a:solidFill>
                  <a:srgbClr val="121212"/>
                </a:solidFill>
                <a:latin typeface="Arial"/>
                <a:ea typeface="Arial"/>
                <a:cs typeface="Arial"/>
                <a:sym typeface="Arial"/>
              </a:rPr>
              <a:t>mit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Behinderungen</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Benutzerfreundlichkeit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Wählen</a:t>
            </a:r>
            <a:r>
              <a:rPr lang="en-GB" sz="2600" dirty="0">
                <a:solidFill>
                  <a:srgbClr val="121212"/>
                </a:solidFill>
                <a:latin typeface="Arial"/>
                <a:ea typeface="Arial"/>
                <a:cs typeface="Arial"/>
                <a:sym typeface="Arial"/>
              </a:rPr>
              <a:t> Sie Tools, die </a:t>
            </a:r>
            <a:r>
              <a:rPr lang="en-GB" sz="2600" dirty="0" err="1">
                <a:solidFill>
                  <a:srgbClr val="121212"/>
                </a:solidFill>
                <a:latin typeface="Arial"/>
                <a:ea typeface="Arial"/>
                <a:cs typeface="Arial"/>
                <a:sym typeface="Arial"/>
              </a:rPr>
              <a:t>intuitiv</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einfach</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bedienen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sind</a:t>
            </a:r>
            <a:r>
              <a:rPr lang="en-GB" sz="2600" dirty="0">
                <a:solidFill>
                  <a:srgbClr val="121212"/>
                </a:solidFill>
                <a:latin typeface="Arial"/>
                <a:ea typeface="Arial"/>
                <a:cs typeface="Arial"/>
                <a:sym typeface="Arial"/>
              </a:rPr>
              <a:t>, um die </a:t>
            </a:r>
            <a:r>
              <a:rPr lang="en-GB" sz="2600" dirty="0" err="1">
                <a:solidFill>
                  <a:srgbClr val="121212"/>
                </a:solidFill>
                <a:latin typeface="Arial"/>
                <a:ea typeface="Arial"/>
                <a:cs typeface="Arial"/>
                <a:sym typeface="Arial"/>
              </a:rPr>
              <a:t>Lernkurve</a:t>
            </a:r>
            <a:r>
              <a:rPr lang="en-GB" sz="2600" dirty="0">
                <a:solidFill>
                  <a:srgbClr val="121212"/>
                </a:solidFill>
                <a:latin typeface="Arial"/>
                <a:ea typeface="Arial"/>
                <a:cs typeface="Arial"/>
                <a:sym typeface="Arial"/>
              </a:rPr>
              <a:t> und </a:t>
            </a:r>
            <a:r>
              <a:rPr lang="en-GB" sz="2600" dirty="0" err="1">
                <a:solidFill>
                  <a:srgbClr val="121212"/>
                </a:solidFill>
                <a:latin typeface="Arial"/>
                <a:ea typeface="Arial"/>
                <a:cs typeface="Arial"/>
                <a:sym typeface="Arial"/>
              </a:rPr>
              <a:t>technische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Hürden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zu</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minimieren</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err="1">
                <a:solidFill>
                  <a:srgbClr val="121212"/>
                </a:solidFill>
                <a:latin typeface="Arial"/>
                <a:ea typeface="Arial"/>
                <a:cs typeface="Arial"/>
                <a:sym typeface="Arial"/>
              </a:rPr>
              <a:t>Datenschutz</a:t>
            </a:r>
            <a:r>
              <a:rPr lang="en-GB" sz="2600" dirty="0">
                <a:solidFill>
                  <a:srgbClr val="121212"/>
                </a:solidFill>
                <a:latin typeface="Arial"/>
                <a:ea typeface="Arial"/>
                <a:cs typeface="Arial"/>
                <a:sym typeface="Arial"/>
              </a:rPr>
              <a:t> und Sicherheit: </a:t>
            </a:r>
            <a:r>
              <a:rPr lang="en-GB" sz="2600" dirty="0" err="1">
                <a:solidFill>
                  <a:srgbClr val="121212"/>
                </a:solidFill>
                <a:latin typeface="Arial"/>
                <a:ea typeface="Arial"/>
                <a:cs typeface="Arial"/>
                <a:sym typeface="Arial"/>
              </a:rPr>
              <a:t>Bevorzugen</a:t>
            </a:r>
            <a:r>
              <a:rPr lang="en-GB" sz="2600" dirty="0">
                <a:solidFill>
                  <a:srgbClr val="121212"/>
                </a:solidFill>
                <a:latin typeface="Arial"/>
                <a:ea typeface="Arial"/>
                <a:cs typeface="Arial"/>
                <a:sym typeface="Arial"/>
              </a:rPr>
              <a:t> Sie Tools, die </a:t>
            </a:r>
            <a:r>
              <a:rPr lang="en-GB" sz="2600" dirty="0" err="1">
                <a:solidFill>
                  <a:srgbClr val="121212"/>
                </a:solidFill>
                <a:latin typeface="Arial"/>
                <a:ea typeface="Arial"/>
                <a:cs typeface="Arial"/>
                <a:sym typeface="Arial"/>
              </a:rPr>
              <a:t>die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Datenschutzgesetze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einhalten</a:t>
            </a:r>
            <a:r>
              <a:rPr lang="en-GB" sz="2600" dirty="0">
                <a:solidFill>
                  <a:srgbClr val="121212"/>
                </a:solidFill>
                <a:latin typeface="Arial"/>
                <a:ea typeface="Arial"/>
                <a:cs typeface="Arial"/>
                <a:sym typeface="Arial"/>
              </a:rPr>
              <a:t> und die Sicherheit der </a:t>
            </a:r>
            <a:r>
              <a:rPr lang="en-GB" sz="2600" dirty="0" err="1">
                <a:solidFill>
                  <a:srgbClr val="121212"/>
                </a:solidFill>
                <a:latin typeface="Arial"/>
                <a:ea typeface="Arial"/>
                <a:cs typeface="Arial"/>
                <a:sym typeface="Arial"/>
              </a:rPr>
              <a:t>Schülerarbeiten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gewährleisten</a:t>
            </a:r>
            <a:r>
              <a:rPr lang="en-GB" sz="2600" dirty="0">
                <a:solidFill>
                  <a:srgbClr val="121212"/>
                </a:solidFill>
                <a:latin typeface="Arial"/>
                <a:ea typeface="Arial"/>
                <a:cs typeface="Arial"/>
                <a:sym typeface="Arial"/>
              </a:rPr>
              <a:t>.</a:t>
            </a:r>
            <a:endParaRPr sz="2600" dirty="0">
              <a:solidFill>
                <a:srgbClr val="121212"/>
              </a:solidFill>
              <a:latin typeface="Arial"/>
              <a:ea typeface="Arial"/>
              <a:cs typeface="Arial"/>
              <a:sym typeface="Arial"/>
            </a:endParaRPr>
          </a:p>
        </p:txBody>
      </p:sp>
      <p:sp>
        <p:nvSpPr>
          <p:cNvPr id="448" name="Google Shape;448;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52" name="Google Shape;452;p19"/>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B71F5FF-0C03-71F4-3097-B6ED6B6D7B72}"/>
              </a:ext>
            </a:extLst>
          </p:cNvPr>
          <p:cNvPicPr>
            <a:picLocks noChangeAspect="1"/>
          </p:cNvPicPr>
          <p:nvPr/>
        </p:nvPicPr>
        <p:blipFill>
          <a:blip r:embed="rId6"/>
          <a:stretch>
            <a:fillRect/>
          </a:stretch>
        </p:blipFill>
        <p:spPr>
          <a:xfrm>
            <a:off x="2983728" y="9322353"/>
            <a:ext cx="2073522" cy="4350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104045" y="483094"/>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999" dirty="0" err="1">
                <a:solidFill>
                  <a:srgbClr val="033C5B"/>
                </a:solidFill>
                <a:latin typeface="Arial"/>
                <a:ea typeface="Arial"/>
                <a:cs typeface="Arial"/>
                <a:sym typeface="Arial"/>
              </a:rPr>
              <a:t>Lernziele</a:t>
            </a:r>
            <a:endParaRPr dirty="0"/>
          </a:p>
        </p:txBody>
      </p:sp>
      <p:sp>
        <p:nvSpPr>
          <p:cNvPr id="98" name="Google Shape;98;p2"/>
          <p:cNvSpPr txBox="1"/>
          <p:nvPr/>
        </p:nvSpPr>
        <p:spPr>
          <a:xfrm>
            <a:off x="740075" y="1681172"/>
            <a:ext cx="8403926" cy="8402300"/>
          </a:xfrm>
          <a:prstGeom prst="rect">
            <a:avLst/>
          </a:prstGeom>
          <a:noFill/>
          <a:ln>
            <a:noFill/>
          </a:ln>
        </p:spPr>
        <p:txBody>
          <a:bodyPr spcFirstLastPara="1" wrap="square" lIns="0" tIns="0" rIns="0" bIns="0" anchor="t" anchorCtr="0">
            <a:spAutoFit/>
          </a:bodyPr>
          <a:lstStyle/>
          <a:p>
            <a:pPr marL="302259" marR="0" lvl="1" indent="0" algn="l" rtl="0">
              <a:lnSpc>
                <a:spcPct val="140014"/>
              </a:lnSpc>
              <a:spcBef>
                <a:spcPts val="0"/>
              </a:spcBef>
              <a:spcAft>
                <a:spcPts val="0"/>
              </a:spcAft>
              <a:buNone/>
            </a:pPr>
            <a:r>
              <a:rPr lang="en-GB" sz="2600" b="0" i="0" u="none" strike="noStrike" cap="none" dirty="0">
                <a:solidFill>
                  <a:srgbClr val="121212"/>
                </a:solidFill>
                <a:latin typeface="Arial"/>
                <a:ea typeface="Arial"/>
                <a:cs typeface="Arial"/>
                <a:sym typeface="Arial"/>
              </a:rPr>
              <a:t>Am Ende </a:t>
            </a:r>
            <a:r>
              <a:rPr lang="en-GB" sz="2600" b="0" i="0" u="none" strike="noStrike" cap="none" dirty="0" err="1">
                <a:solidFill>
                  <a:srgbClr val="121212"/>
                </a:solidFill>
                <a:latin typeface="Arial"/>
                <a:ea typeface="Arial"/>
                <a:cs typeface="Arial"/>
                <a:sym typeface="Arial"/>
              </a:rPr>
              <a:t>dieser</a:t>
            </a:r>
            <a:r>
              <a:rPr lang="en-GB" sz="2600" b="0" i="0" u="none" strike="noStrike" cap="none" dirty="0">
                <a:solidFill>
                  <a:srgbClr val="121212"/>
                </a:solidFill>
                <a:latin typeface="Arial"/>
                <a:ea typeface="Arial"/>
                <a:cs typeface="Arial"/>
                <a:sym typeface="Arial"/>
              </a:rPr>
              <a:t> Einheit </a:t>
            </a:r>
            <a:r>
              <a:rPr lang="en-GB" sz="2600" b="0" i="0" u="none" strike="noStrike" cap="none" dirty="0" err="1">
                <a:solidFill>
                  <a:srgbClr val="121212"/>
                </a:solidFill>
                <a:latin typeface="Arial"/>
                <a:ea typeface="Arial"/>
                <a:cs typeface="Arial"/>
                <a:sym typeface="Arial"/>
              </a:rPr>
              <a:t>werden</a:t>
            </a:r>
            <a:r>
              <a:rPr lang="en-GB" sz="2600" b="0" i="0" u="none" strike="noStrike" cap="none" dirty="0">
                <a:solidFill>
                  <a:srgbClr val="121212"/>
                </a:solidFill>
                <a:latin typeface="Arial"/>
                <a:ea typeface="Arial"/>
                <a:cs typeface="Arial"/>
                <a:sym typeface="Arial"/>
              </a:rPr>
              <a:t> die </a:t>
            </a:r>
            <a:r>
              <a:rPr lang="en-GB" sz="2600" b="0" i="0" u="none" strike="noStrike" cap="none" dirty="0" err="1">
                <a:solidFill>
                  <a:srgbClr val="121212"/>
                </a:solidFill>
                <a:latin typeface="Arial"/>
                <a:ea typeface="Arial"/>
                <a:cs typeface="Arial"/>
                <a:sym typeface="Arial"/>
              </a:rPr>
              <a:t>Teilnehmer</a:t>
            </a:r>
            <a:r>
              <a:rPr lang="en-GB" sz="2600" b="0" i="0" u="none" strike="noStrike" cap="none" dirty="0">
                <a:solidFill>
                  <a:srgbClr val="121212"/>
                </a:solidFill>
                <a:latin typeface="Arial"/>
                <a:ea typeface="Arial"/>
                <a:cs typeface="Arial"/>
                <a:sym typeface="Arial"/>
              </a:rPr>
              <a:t> in der Lage sein:</a:t>
            </a:r>
            <a:endParaRPr sz="2600" b="0" i="0" u="none" strike="noStrike" cap="none" dirty="0">
              <a:solidFill>
                <a:srgbClr val="121212"/>
              </a:solidFill>
              <a:latin typeface="Arial"/>
              <a:ea typeface="Arial"/>
              <a:cs typeface="Arial"/>
              <a:sym typeface="Arial"/>
            </a:endParaRPr>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err="1">
                <a:solidFill>
                  <a:srgbClr val="121212"/>
                </a:solidFill>
                <a:latin typeface="Arial"/>
                <a:ea typeface="Arial"/>
                <a:cs typeface="Arial"/>
                <a:sym typeface="Arial"/>
              </a:rPr>
              <a:t>Identifizierung</a:t>
            </a:r>
            <a:r>
              <a:rPr lang="en-GB" sz="2600" b="0" i="0" u="none" strike="noStrike" cap="none" dirty="0">
                <a:solidFill>
                  <a:srgbClr val="121212"/>
                </a:solidFill>
                <a:latin typeface="Arial"/>
                <a:ea typeface="Arial"/>
                <a:cs typeface="Arial"/>
                <a:sym typeface="Arial"/>
              </a:rPr>
              <a:t> und </a:t>
            </a:r>
            <a:r>
              <a:rPr lang="en-GB" sz="2600" b="0" i="0" u="none" strike="noStrike" cap="none" dirty="0" err="1">
                <a:solidFill>
                  <a:srgbClr val="121212"/>
                </a:solidFill>
                <a:latin typeface="Arial"/>
                <a:ea typeface="Arial"/>
                <a:cs typeface="Arial"/>
                <a:sym typeface="Arial"/>
              </a:rPr>
              <a:t>Erläuterung</a:t>
            </a:r>
            <a:r>
              <a:rPr lang="en-GB" sz="2600" b="0" i="0" u="none" strike="noStrike" cap="none" dirty="0">
                <a:solidFill>
                  <a:srgbClr val="121212"/>
                </a:solidFill>
                <a:latin typeface="Arial"/>
                <a:ea typeface="Arial"/>
                <a:cs typeface="Arial"/>
                <a:sym typeface="Arial"/>
              </a:rPr>
              <a:t> der </a:t>
            </a:r>
            <a:r>
              <a:rPr lang="en-GB" sz="2600" b="0" i="0" u="none" strike="noStrike" cap="none" dirty="0" err="1">
                <a:solidFill>
                  <a:srgbClr val="121212"/>
                </a:solidFill>
                <a:latin typeface="Arial"/>
                <a:ea typeface="Arial"/>
                <a:cs typeface="Arial"/>
                <a:sym typeface="Arial"/>
              </a:rPr>
              <a:t>einzigartigen</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Merkmale</a:t>
            </a:r>
            <a:r>
              <a:rPr lang="en-GB" sz="2600" b="0" i="0" u="none" strike="noStrike" cap="none" dirty="0">
                <a:solidFill>
                  <a:srgbClr val="121212"/>
                </a:solidFill>
                <a:latin typeface="Arial"/>
                <a:ea typeface="Arial"/>
                <a:cs typeface="Arial"/>
                <a:sym typeface="Arial"/>
              </a:rPr>
              <a:t> von </a:t>
            </a:r>
            <a:r>
              <a:rPr lang="en-GB" sz="2600" b="0" i="0" u="none" strike="noStrike" cap="none" dirty="0" err="1">
                <a:solidFill>
                  <a:srgbClr val="121212"/>
                </a:solidFill>
                <a:latin typeface="Arial"/>
                <a:ea typeface="Arial"/>
                <a:cs typeface="Arial"/>
                <a:sym typeface="Arial"/>
              </a:rPr>
              <a:t>Lerngemeinschaften</a:t>
            </a:r>
            <a:r>
              <a:rPr lang="en-GB" sz="2600" b="0" i="0" u="none" strike="noStrike" cap="none" dirty="0">
                <a:solidFill>
                  <a:srgbClr val="121212"/>
                </a:solidFill>
                <a:latin typeface="Arial"/>
                <a:ea typeface="Arial"/>
                <a:cs typeface="Arial"/>
                <a:sym typeface="Arial"/>
              </a:rPr>
              <a:t> in der </a:t>
            </a:r>
            <a:r>
              <a:rPr lang="en-GB" sz="2600" b="0" i="0" u="none" strike="noStrike" cap="none" dirty="0" err="1">
                <a:solidFill>
                  <a:srgbClr val="121212"/>
                </a:solidFill>
                <a:latin typeface="Arial"/>
                <a:ea typeface="Arial"/>
                <a:cs typeface="Arial"/>
                <a:sym typeface="Arial"/>
              </a:rPr>
              <a:t>Berufsbildung</a:t>
            </a:r>
            <a:endParaRPr sz="2600" dirty="0"/>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a:solidFill>
                  <a:srgbClr val="121212"/>
                </a:solidFill>
                <a:latin typeface="Arial"/>
                <a:ea typeface="Arial"/>
                <a:cs typeface="Arial"/>
                <a:sym typeface="Arial"/>
              </a:rPr>
              <a:t>Verstehen und </a:t>
            </a:r>
            <a:r>
              <a:rPr lang="en-GB" sz="2600" b="0" i="0" u="none" strike="noStrike" cap="none" dirty="0" err="1">
                <a:solidFill>
                  <a:srgbClr val="121212"/>
                </a:solidFill>
                <a:latin typeface="Arial"/>
                <a:ea typeface="Arial"/>
                <a:cs typeface="Arial"/>
                <a:sym typeface="Arial"/>
              </a:rPr>
              <a:t>Anwenden</a:t>
            </a:r>
            <a:r>
              <a:rPr lang="en-GB" sz="2600" b="0" i="0" u="none" strike="noStrike" cap="none" dirty="0">
                <a:solidFill>
                  <a:srgbClr val="121212"/>
                </a:solidFill>
                <a:latin typeface="Arial"/>
                <a:ea typeface="Arial"/>
                <a:cs typeface="Arial"/>
                <a:sym typeface="Arial"/>
              </a:rPr>
              <a:t> der </a:t>
            </a:r>
            <a:r>
              <a:rPr lang="en-GB" sz="2600" b="0" i="0" u="none" strike="noStrike" cap="none" dirty="0" err="1">
                <a:solidFill>
                  <a:srgbClr val="121212"/>
                </a:solidFill>
                <a:latin typeface="Arial"/>
                <a:ea typeface="Arial"/>
                <a:cs typeface="Arial"/>
                <a:sym typeface="Arial"/>
              </a:rPr>
              <a:t>Prinzipien</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einer</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flexiblen</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Lernumgebung</a:t>
            </a:r>
            <a:endParaRPr sz="2600" dirty="0"/>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err="1">
                <a:solidFill>
                  <a:srgbClr val="121212"/>
                </a:solidFill>
                <a:latin typeface="Arial"/>
                <a:ea typeface="Arial"/>
                <a:cs typeface="Arial"/>
                <a:sym typeface="Arial"/>
              </a:rPr>
              <a:t>Förderung</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einer</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positiven</a:t>
            </a:r>
            <a:r>
              <a:rPr lang="en-GB" sz="2600" b="0" i="0" u="none" strike="noStrike" cap="none" dirty="0">
                <a:solidFill>
                  <a:srgbClr val="121212"/>
                </a:solidFill>
                <a:latin typeface="Arial"/>
                <a:ea typeface="Arial"/>
                <a:cs typeface="Arial"/>
                <a:sym typeface="Arial"/>
              </a:rPr>
              <a:t> und </a:t>
            </a:r>
            <a:r>
              <a:rPr lang="en-GB" sz="2600" b="0" i="0" u="none" strike="noStrike" cap="none" dirty="0" err="1">
                <a:solidFill>
                  <a:srgbClr val="121212"/>
                </a:solidFill>
                <a:latin typeface="Arial"/>
                <a:ea typeface="Arial"/>
                <a:cs typeface="Arial"/>
                <a:sym typeface="Arial"/>
              </a:rPr>
              <a:t>integrativen</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Lernkultur</a:t>
            </a:r>
            <a:endParaRPr sz="2600" dirty="0"/>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err="1">
                <a:solidFill>
                  <a:srgbClr val="121212"/>
                </a:solidFill>
                <a:latin typeface="Arial"/>
                <a:ea typeface="Arial"/>
                <a:cs typeface="Arial"/>
                <a:sym typeface="Arial"/>
              </a:rPr>
              <a:t>Angleichung</a:t>
            </a:r>
            <a:r>
              <a:rPr lang="en-GB" sz="2600" b="0" i="0" u="none" strike="noStrike" cap="none" dirty="0">
                <a:solidFill>
                  <a:srgbClr val="121212"/>
                </a:solidFill>
                <a:latin typeface="Arial"/>
                <a:ea typeface="Arial"/>
                <a:cs typeface="Arial"/>
                <a:sym typeface="Arial"/>
              </a:rPr>
              <a:t> der </a:t>
            </a:r>
            <a:r>
              <a:rPr lang="en-GB" sz="2600" b="0" i="0" u="none" strike="noStrike" cap="none" dirty="0" err="1">
                <a:solidFill>
                  <a:srgbClr val="121212"/>
                </a:solidFill>
                <a:latin typeface="Arial"/>
                <a:ea typeface="Arial"/>
                <a:cs typeface="Arial"/>
                <a:sym typeface="Arial"/>
              </a:rPr>
              <a:t>Berufsbildungsinhalte</a:t>
            </a:r>
            <a:r>
              <a:rPr lang="en-GB" sz="2600" b="0" i="0" u="none" strike="noStrike" cap="none" dirty="0">
                <a:solidFill>
                  <a:srgbClr val="121212"/>
                </a:solidFill>
                <a:latin typeface="Arial"/>
                <a:ea typeface="Arial"/>
                <a:cs typeface="Arial"/>
                <a:sym typeface="Arial"/>
              </a:rPr>
              <a:t> an die </a:t>
            </a:r>
            <a:r>
              <a:rPr lang="en-GB" sz="2600" b="0" i="0" u="none" strike="noStrike" cap="none" dirty="0" err="1">
                <a:solidFill>
                  <a:srgbClr val="121212"/>
                </a:solidFill>
                <a:latin typeface="Arial"/>
                <a:ea typeface="Arial"/>
                <a:cs typeface="Arial"/>
                <a:sym typeface="Arial"/>
              </a:rPr>
              <a:t>Industrienormen</a:t>
            </a:r>
            <a:r>
              <a:rPr lang="en-GB" sz="2600" b="0" i="0" u="none" strike="noStrike" cap="none" dirty="0">
                <a:solidFill>
                  <a:srgbClr val="121212"/>
                </a:solidFill>
                <a:latin typeface="Arial"/>
                <a:ea typeface="Arial"/>
                <a:cs typeface="Arial"/>
                <a:sym typeface="Arial"/>
              </a:rPr>
              <a:t> und die </a:t>
            </a:r>
            <a:r>
              <a:rPr lang="en-GB" sz="2600" b="0" i="0" u="none" strike="noStrike" cap="none" dirty="0" err="1">
                <a:solidFill>
                  <a:srgbClr val="121212"/>
                </a:solidFill>
                <a:latin typeface="Arial"/>
                <a:ea typeface="Arial"/>
                <a:cs typeface="Arial"/>
                <a:sym typeface="Arial"/>
              </a:rPr>
              <a:t>Bedürfnisse</a:t>
            </a:r>
            <a:r>
              <a:rPr lang="en-GB" sz="2600" b="0" i="0" u="none" strike="noStrike" cap="none" dirty="0">
                <a:solidFill>
                  <a:srgbClr val="121212"/>
                </a:solidFill>
                <a:latin typeface="Arial"/>
                <a:ea typeface="Arial"/>
                <a:cs typeface="Arial"/>
                <a:sym typeface="Arial"/>
              </a:rPr>
              <a:t> des </a:t>
            </a:r>
            <a:r>
              <a:rPr lang="en-GB" sz="2600" b="0" i="0" u="none" strike="noStrike" cap="none" dirty="0" err="1">
                <a:solidFill>
                  <a:srgbClr val="121212"/>
                </a:solidFill>
                <a:latin typeface="Arial"/>
                <a:ea typeface="Arial"/>
                <a:cs typeface="Arial"/>
                <a:sym typeface="Arial"/>
              </a:rPr>
              <a:t>Arbeitsmarktes</a:t>
            </a:r>
            <a:endParaRPr sz="2600" dirty="0"/>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err="1">
                <a:solidFill>
                  <a:srgbClr val="121212"/>
                </a:solidFill>
                <a:latin typeface="Arial"/>
                <a:ea typeface="Arial"/>
                <a:cs typeface="Arial"/>
                <a:sym typeface="Arial"/>
              </a:rPr>
              <a:t>Herausforderungen</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meistern</a:t>
            </a:r>
            <a:r>
              <a:rPr lang="en-GB" sz="2600" b="0" i="0" u="none" strike="noStrike" cap="none" dirty="0">
                <a:solidFill>
                  <a:srgbClr val="121212"/>
                </a:solidFill>
                <a:latin typeface="Arial"/>
                <a:ea typeface="Arial"/>
                <a:cs typeface="Arial"/>
                <a:sym typeface="Arial"/>
              </a:rPr>
              <a:t> und </a:t>
            </a:r>
            <a:r>
              <a:rPr lang="en-GB" sz="2600" b="0" i="0" u="none" strike="noStrike" cap="none" dirty="0" err="1">
                <a:solidFill>
                  <a:srgbClr val="121212"/>
                </a:solidFill>
                <a:latin typeface="Arial"/>
                <a:ea typeface="Arial"/>
                <a:cs typeface="Arial"/>
                <a:sym typeface="Arial"/>
              </a:rPr>
              <a:t>Chancen</a:t>
            </a:r>
            <a:r>
              <a:rPr lang="en-GB" sz="2600" b="0" i="0" u="none" strike="noStrike" cap="none" dirty="0">
                <a:solidFill>
                  <a:srgbClr val="121212"/>
                </a:solidFill>
                <a:latin typeface="Arial"/>
                <a:ea typeface="Arial"/>
                <a:cs typeface="Arial"/>
                <a:sym typeface="Arial"/>
              </a:rPr>
              <a:t> in </a:t>
            </a:r>
            <a:r>
              <a:rPr lang="en-GB" sz="2600" b="0" i="0" u="none" strike="noStrike" cap="none" dirty="0" err="1">
                <a:solidFill>
                  <a:srgbClr val="121212"/>
                </a:solidFill>
                <a:latin typeface="Arial"/>
                <a:ea typeface="Arial"/>
                <a:cs typeface="Arial"/>
                <a:sym typeface="Arial"/>
              </a:rPr>
              <a:t>Berufsbildungs-Lerngemeinschaften</a:t>
            </a:r>
            <a:r>
              <a:rPr lang="en-GB" sz="2600" b="0" i="0" u="none" strike="noStrike" cap="none" dirty="0">
                <a:solidFill>
                  <a:srgbClr val="121212"/>
                </a:solidFill>
                <a:latin typeface="Arial"/>
                <a:ea typeface="Arial"/>
                <a:cs typeface="Arial"/>
                <a:sym typeface="Arial"/>
              </a:rPr>
              <a:t> </a:t>
            </a:r>
            <a:r>
              <a:rPr lang="en-GB" sz="2600" b="0" i="0" u="none" strike="noStrike" cap="none" dirty="0" err="1">
                <a:solidFill>
                  <a:srgbClr val="121212"/>
                </a:solidFill>
                <a:latin typeface="Arial"/>
                <a:ea typeface="Arial"/>
                <a:cs typeface="Arial"/>
                <a:sym typeface="Arial"/>
              </a:rPr>
              <a:t>nutzen</a:t>
            </a:r>
            <a:endParaRPr sz="2600" dirty="0"/>
          </a:p>
          <a:p>
            <a:pPr marL="604519" marR="0" lvl="1" indent="-124523" algn="l" rtl="0">
              <a:lnSpc>
                <a:spcPct val="140014"/>
              </a:lnSpc>
              <a:spcBef>
                <a:spcPts val="0"/>
              </a:spcBef>
              <a:spcAft>
                <a:spcPts val="0"/>
              </a:spcAft>
              <a:buClr>
                <a:schemeClr val="dk1"/>
              </a:buClr>
              <a:buSzPts val="2799"/>
              <a:buFont typeface="Arial"/>
              <a:buNone/>
            </a:pPr>
            <a:endParaRPr sz="2600" b="0" i="0" u="none" strike="noStrike" cap="none" dirty="0">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chemeClr val="dk1"/>
              </a:buClr>
              <a:buSzPts val="2799"/>
              <a:buFont typeface="Arial"/>
              <a:buNone/>
            </a:pPr>
            <a:endParaRPr sz="2600"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7">
            <a:alphaModFix/>
          </a:blip>
          <a:srcRect/>
          <a:stretch/>
        </p:blipFill>
        <p:spPr>
          <a:xfrm>
            <a:off x="5601358" y="9186787"/>
            <a:ext cx="1470418" cy="534697"/>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844AE7B-123D-D863-4549-809EBFFD04D1}"/>
              </a:ext>
            </a:extLst>
          </p:cNvPr>
          <p:cNvPicPr>
            <a:picLocks noChangeAspect="1"/>
          </p:cNvPicPr>
          <p:nvPr/>
        </p:nvPicPr>
        <p:blipFill>
          <a:blip r:embed="rId8"/>
          <a:stretch>
            <a:fillRect/>
          </a:stretch>
        </p:blipFill>
        <p:spPr>
          <a:xfrm>
            <a:off x="2734640" y="9186786"/>
            <a:ext cx="2548666" cy="53469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20"/>
          <p:cNvSpPr txBox="1"/>
          <p:nvPr/>
        </p:nvSpPr>
        <p:spPr>
          <a:xfrm>
            <a:off x="815419" y="1450945"/>
            <a:ext cx="12181388"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b="1" dirty="0" err="1">
                <a:solidFill>
                  <a:srgbClr val="033C5B"/>
                </a:solidFill>
                <a:latin typeface="Arial"/>
                <a:ea typeface="Arial"/>
                <a:cs typeface="Arial"/>
                <a:sym typeface="Arial"/>
              </a:rPr>
              <a:t>Fallstudie</a:t>
            </a:r>
            <a:r>
              <a:rPr lang="en-GB" sz="6000" b="1" dirty="0">
                <a:solidFill>
                  <a:srgbClr val="033C5B"/>
                </a:solidFill>
                <a:latin typeface="Arial"/>
                <a:ea typeface="Arial"/>
                <a:cs typeface="Arial"/>
                <a:sym typeface="Arial"/>
              </a:rPr>
              <a:t> - </a:t>
            </a:r>
            <a:r>
              <a:rPr lang="en-GB" sz="6000" b="1" dirty="0" err="1">
                <a:solidFill>
                  <a:srgbClr val="033C5B"/>
                </a:solidFill>
                <a:latin typeface="Arial"/>
                <a:ea typeface="Arial"/>
                <a:cs typeface="Arial"/>
                <a:sym typeface="Arial"/>
              </a:rPr>
              <a:t>Beispiele</a:t>
            </a:r>
            <a:endParaRPr sz="6000" b="1" dirty="0">
              <a:solidFill>
                <a:srgbClr val="033C5B"/>
              </a:solidFill>
              <a:latin typeface="Arial"/>
              <a:ea typeface="Arial"/>
              <a:cs typeface="Arial"/>
              <a:sym typeface="Arial"/>
            </a:endParaRPr>
          </a:p>
        </p:txBody>
      </p:sp>
      <p:sp>
        <p:nvSpPr>
          <p:cNvPr id="465" name="Google Shape;465;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20"/>
          <p:cNvSpPr txBox="1"/>
          <p:nvPr/>
        </p:nvSpPr>
        <p:spPr>
          <a:xfrm>
            <a:off x="797311" y="7710000"/>
            <a:ext cx="76252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//tvet-online.asia/21/designing-a-model-of-strategic-partnership-between-the-vocational-skills-development-system-and-industry-case-study-in-vietnam/ </a:t>
            </a:r>
            <a:endParaRPr sz="1600" i="1">
              <a:solidFill>
                <a:schemeClr val="dk1"/>
              </a:solidFill>
              <a:latin typeface="Calibri"/>
              <a:ea typeface="Calibri"/>
              <a:cs typeface="Calibri"/>
              <a:sym typeface="Calibri"/>
            </a:endParaRPr>
          </a:p>
        </p:txBody>
      </p:sp>
      <p:pic>
        <p:nvPicPr>
          <p:cNvPr id="467" name="Google Shape;467;p20"/>
          <p:cNvPicPr preferRelativeResize="0"/>
          <p:nvPr/>
        </p:nvPicPr>
        <p:blipFill rotWithShape="1">
          <a:blip r:embed="rId5">
            <a:alphaModFix/>
          </a:blip>
          <a:srcRect/>
          <a:stretch/>
        </p:blipFill>
        <p:spPr>
          <a:xfrm>
            <a:off x="815419" y="2474345"/>
            <a:ext cx="8237926" cy="5248944"/>
          </a:xfrm>
          <a:prstGeom prst="rect">
            <a:avLst/>
          </a:prstGeom>
          <a:noFill/>
          <a:ln>
            <a:noFill/>
          </a:ln>
        </p:spPr>
      </p:pic>
      <p:pic>
        <p:nvPicPr>
          <p:cNvPr id="468" name="Google Shape;468;p20"/>
          <p:cNvPicPr preferRelativeResize="0"/>
          <p:nvPr/>
        </p:nvPicPr>
        <p:blipFill rotWithShape="1">
          <a:blip r:embed="rId6">
            <a:alphaModFix/>
          </a:blip>
          <a:srcRect/>
          <a:stretch/>
        </p:blipFill>
        <p:spPr>
          <a:xfrm>
            <a:off x="9459304" y="2502469"/>
            <a:ext cx="5700041" cy="2476920"/>
          </a:xfrm>
          <a:prstGeom prst="rect">
            <a:avLst/>
          </a:prstGeom>
          <a:noFill/>
          <a:ln>
            <a:noFill/>
          </a:ln>
        </p:spPr>
      </p:pic>
      <p:sp>
        <p:nvSpPr>
          <p:cNvPr id="469" name="Google Shape;469;p20"/>
          <p:cNvSpPr txBox="1"/>
          <p:nvPr/>
        </p:nvSpPr>
        <p:spPr>
          <a:xfrm>
            <a:off x="9677400" y="4958229"/>
            <a:ext cx="76252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//www.cedefop.europa.eu/files/5590_en.pdf </a:t>
            </a:r>
            <a:endParaRPr sz="1600" i="1">
              <a:solidFill>
                <a:schemeClr val="dk1"/>
              </a:solidFill>
              <a:latin typeface="Calibri"/>
              <a:ea typeface="Calibri"/>
              <a:cs typeface="Calibri"/>
              <a:sym typeface="Calibri"/>
            </a:endParaRPr>
          </a:p>
        </p:txBody>
      </p:sp>
      <p:sp>
        <p:nvSpPr>
          <p:cNvPr id="470" name="Google Shape;470;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73" name="Google Shape;473;p20"/>
          <p:cNvPicPr preferRelativeResize="0"/>
          <p:nvPr/>
        </p:nvPicPr>
        <p:blipFill rotWithShape="1">
          <a:blip r:embed="rId9">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4D93B99-E905-128D-7352-82348133AADE}"/>
              </a:ext>
            </a:extLst>
          </p:cNvPr>
          <p:cNvPicPr>
            <a:picLocks noChangeAspect="1"/>
          </p:cNvPicPr>
          <p:nvPr/>
        </p:nvPicPr>
        <p:blipFill>
          <a:blip r:embed="rId10"/>
          <a:stretch>
            <a:fillRect/>
          </a:stretch>
        </p:blipFill>
        <p:spPr>
          <a:xfrm>
            <a:off x="2983728" y="9322353"/>
            <a:ext cx="2073522" cy="4350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21"/>
          <p:cNvSpPr txBox="1"/>
          <p:nvPr/>
        </p:nvSpPr>
        <p:spPr>
          <a:xfrm>
            <a:off x="818920" y="1579139"/>
            <a:ext cx="12181388"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b="1" dirty="0" err="1">
                <a:solidFill>
                  <a:srgbClr val="033C5B"/>
                </a:solidFill>
                <a:latin typeface="Arial"/>
                <a:ea typeface="Arial"/>
                <a:cs typeface="Arial"/>
                <a:sym typeface="Arial"/>
              </a:rPr>
              <a:t>Fallstudie</a:t>
            </a:r>
            <a:r>
              <a:rPr lang="en-GB" sz="6000" b="1" dirty="0">
                <a:solidFill>
                  <a:srgbClr val="033C5B"/>
                </a:solidFill>
                <a:latin typeface="Arial"/>
                <a:ea typeface="Arial"/>
                <a:cs typeface="Arial"/>
                <a:sym typeface="Arial"/>
              </a:rPr>
              <a:t> - </a:t>
            </a:r>
            <a:r>
              <a:rPr lang="en-GB" sz="6000" b="1" dirty="0" err="1">
                <a:solidFill>
                  <a:srgbClr val="033C5B"/>
                </a:solidFill>
                <a:latin typeface="Arial"/>
                <a:ea typeface="Arial"/>
                <a:cs typeface="Arial"/>
                <a:sym typeface="Arial"/>
              </a:rPr>
              <a:t>Beispiele</a:t>
            </a:r>
            <a:endParaRPr sz="6000" b="1" dirty="0">
              <a:solidFill>
                <a:srgbClr val="033C5B"/>
              </a:solidFill>
              <a:latin typeface="Arial"/>
              <a:ea typeface="Arial"/>
              <a:cs typeface="Arial"/>
              <a:sym typeface="Arial"/>
            </a:endParaRPr>
          </a:p>
        </p:txBody>
      </p:sp>
      <p:sp>
        <p:nvSpPr>
          <p:cNvPr id="486" name="Google Shape;486;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1"/>
          <p:cNvSpPr txBox="1"/>
          <p:nvPr/>
        </p:nvSpPr>
        <p:spPr>
          <a:xfrm>
            <a:off x="797311" y="7710000"/>
            <a:ext cx="76252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//tvet-online.asia/21/designing-a-model-of-strategic-partnership-between-the-vocational-skills-development-system-and-industry-case-study-in-vietnam/ </a:t>
            </a:r>
            <a:endParaRPr sz="1600" i="1">
              <a:solidFill>
                <a:schemeClr val="dk1"/>
              </a:solidFill>
              <a:latin typeface="Calibri"/>
              <a:ea typeface="Calibri"/>
              <a:cs typeface="Calibri"/>
              <a:sym typeface="Calibri"/>
            </a:endParaRPr>
          </a:p>
        </p:txBody>
      </p:sp>
      <p:pic>
        <p:nvPicPr>
          <p:cNvPr id="488" name="Google Shape;488;p21"/>
          <p:cNvPicPr preferRelativeResize="0"/>
          <p:nvPr/>
        </p:nvPicPr>
        <p:blipFill rotWithShape="1">
          <a:blip r:embed="rId5">
            <a:alphaModFix/>
          </a:blip>
          <a:srcRect/>
          <a:stretch/>
        </p:blipFill>
        <p:spPr>
          <a:xfrm>
            <a:off x="815419" y="2474345"/>
            <a:ext cx="8237926" cy="5248944"/>
          </a:xfrm>
          <a:prstGeom prst="rect">
            <a:avLst/>
          </a:prstGeom>
          <a:noFill/>
          <a:ln>
            <a:noFill/>
          </a:ln>
        </p:spPr>
      </p:pic>
      <p:pic>
        <p:nvPicPr>
          <p:cNvPr id="489" name="Google Shape;489;p21"/>
          <p:cNvPicPr preferRelativeResize="0"/>
          <p:nvPr/>
        </p:nvPicPr>
        <p:blipFill rotWithShape="1">
          <a:blip r:embed="rId6">
            <a:alphaModFix/>
          </a:blip>
          <a:srcRect/>
          <a:stretch/>
        </p:blipFill>
        <p:spPr>
          <a:xfrm>
            <a:off x="9459304" y="2502469"/>
            <a:ext cx="5700041" cy="2476920"/>
          </a:xfrm>
          <a:prstGeom prst="rect">
            <a:avLst/>
          </a:prstGeom>
          <a:noFill/>
          <a:ln>
            <a:noFill/>
          </a:ln>
        </p:spPr>
      </p:pic>
      <p:sp>
        <p:nvSpPr>
          <p:cNvPr id="490" name="Google Shape;490;p21"/>
          <p:cNvSpPr txBox="1"/>
          <p:nvPr/>
        </p:nvSpPr>
        <p:spPr>
          <a:xfrm>
            <a:off x="9677400" y="4958229"/>
            <a:ext cx="76252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//www.cedefop.europa.eu/files/5590_en.pdf </a:t>
            </a:r>
            <a:endParaRPr sz="1600" i="1">
              <a:solidFill>
                <a:schemeClr val="dk1"/>
              </a:solidFill>
              <a:latin typeface="Calibri"/>
              <a:ea typeface="Calibri"/>
              <a:cs typeface="Calibri"/>
              <a:sym typeface="Calibri"/>
            </a:endParaRPr>
          </a:p>
        </p:txBody>
      </p:sp>
      <p:sp>
        <p:nvSpPr>
          <p:cNvPr id="491" name="Google Shape;491;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94" name="Google Shape;494;p21"/>
          <p:cNvPicPr preferRelativeResize="0"/>
          <p:nvPr/>
        </p:nvPicPr>
        <p:blipFill rotWithShape="1">
          <a:blip r:embed="rId9">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DB1C2DF-C35D-34F1-457A-238EF1612424}"/>
              </a:ext>
            </a:extLst>
          </p:cNvPr>
          <p:cNvPicPr>
            <a:picLocks noChangeAspect="1"/>
          </p:cNvPicPr>
          <p:nvPr/>
        </p:nvPicPr>
        <p:blipFill>
          <a:blip r:embed="rId10"/>
          <a:stretch>
            <a:fillRect/>
          </a:stretch>
        </p:blipFill>
        <p:spPr>
          <a:xfrm>
            <a:off x="2983728" y="9322353"/>
            <a:ext cx="2073522" cy="4350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22"/>
          <p:cNvSpPr txBox="1"/>
          <p:nvPr/>
        </p:nvSpPr>
        <p:spPr>
          <a:xfrm>
            <a:off x="1079718" y="1289431"/>
            <a:ext cx="15106880"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Erstellung</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Ihres</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gemeinsamen</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Lehrplans</a:t>
            </a:r>
            <a:endParaRPr sz="6000" dirty="0">
              <a:solidFill>
                <a:srgbClr val="033C5B"/>
              </a:solidFill>
              <a:latin typeface="Arial"/>
              <a:ea typeface="Arial"/>
              <a:cs typeface="Arial"/>
              <a:sym typeface="Arial"/>
            </a:endParaRPr>
          </a:p>
        </p:txBody>
      </p:sp>
      <p:sp>
        <p:nvSpPr>
          <p:cNvPr id="507" name="Google Shape;507;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8" name="Google Shape;508;p22" descr="Lights On with solid fill"/>
          <p:cNvPicPr preferRelativeResize="0"/>
          <p:nvPr/>
        </p:nvPicPr>
        <p:blipFill rotWithShape="1">
          <a:blip r:embed="rId4">
            <a:alphaModFix/>
          </a:blip>
          <a:srcRect/>
          <a:stretch/>
        </p:blipFill>
        <p:spPr>
          <a:xfrm>
            <a:off x="458250" y="1897745"/>
            <a:ext cx="621468" cy="621468"/>
          </a:xfrm>
          <a:prstGeom prst="rect">
            <a:avLst/>
          </a:prstGeom>
          <a:noFill/>
          <a:ln>
            <a:noFill/>
          </a:ln>
        </p:spPr>
      </p:pic>
      <p:grpSp>
        <p:nvGrpSpPr>
          <p:cNvPr id="509" name="Google Shape;509;p22"/>
          <p:cNvGrpSpPr/>
          <p:nvPr/>
        </p:nvGrpSpPr>
        <p:grpSpPr>
          <a:xfrm>
            <a:off x="724582" y="2800283"/>
            <a:ext cx="15492047" cy="5520951"/>
            <a:chOff x="0" y="1787"/>
            <a:chExt cx="15492047" cy="5520951"/>
          </a:xfrm>
        </p:grpSpPr>
        <p:sp>
          <p:nvSpPr>
            <p:cNvPr id="510" name="Google Shape;510;p22"/>
            <p:cNvSpPr/>
            <p:nvPr/>
          </p:nvSpPr>
          <p:spPr>
            <a:xfrm>
              <a:off x="0" y="1787"/>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230356" y="173126"/>
              <a:ext cx="418830" cy="41883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879544" y="1787"/>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txBox="1"/>
            <p:nvPr/>
          </p:nvSpPr>
          <p:spPr>
            <a:xfrm>
              <a:off x="879544" y="1787"/>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Definieren Sie Ziele für die Zusammenarbeit: Legen Sie klare, messbare Ziele fest, was mit den gemeinsamen Aktivitäten in Bezug auf Lernergebnisse und Kompetenzentwicklung erreicht werden soll.</a:t>
              </a:r>
              <a:endParaRPr sz="1900">
                <a:solidFill>
                  <a:schemeClr val="dk1"/>
                </a:solidFill>
                <a:latin typeface="Calibri"/>
                <a:ea typeface="Calibri"/>
                <a:cs typeface="Calibri"/>
                <a:sym typeface="Calibri"/>
              </a:endParaRPr>
            </a:p>
          </p:txBody>
        </p:sp>
        <p:sp>
          <p:nvSpPr>
            <p:cNvPr id="514" name="Google Shape;514;p22"/>
            <p:cNvSpPr/>
            <p:nvPr/>
          </p:nvSpPr>
          <p:spPr>
            <a:xfrm>
              <a:off x="0" y="953675"/>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230356" y="1125015"/>
              <a:ext cx="418830" cy="41883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879544" y="953675"/>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txBox="1"/>
            <p:nvPr/>
          </p:nvSpPr>
          <p:spPr>
            <a:xfrm>
              <a:off x="879544" y="953675"/>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Wählen Sie das richtige Format: Entscheiden Sie sich für ein kollaboratives Unterrichtsformat - Peer Learning, Teamprojekte, gemeinsame Problemlösungssitzungen oder fächerübergreifendes Arbeiten.</a:t>
              </a:r>
              <a:endParaRPr sz="1900">
                <a:solidFill>
                  <a:schemeClr val="dk1"/>
                </a:solidFill>
                <a:latin typeface="Calibri"/>
                <a:ea typeface="Calibri"/>
                <a:cs typeface="Calibri"/>
                <a:sym typeface="Calibri"/>
              </a:endParaRPr>
            </a:p>
          </p:txBody>
        </p:sp>
        <p:sp>
          <p:nvSpPr>
            <p:cNvPr id="518" name="Google Shape;518;p22"/>
            <p:cNvSpPr/>
            <p:nvPr/>
          </p:nvSpPr>
          <p:spPr>
            <a:xfrm>
              <a:off x="0" y="1905563"/>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230356" y="2076903"/>
              <a:ext cx="418830" cy="41883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879544" y="1905563"/>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txBox="1"/>
            <p:nvPr/>
          </p:nvSpPr>
          <p:spPr>
            <a:xfrm>
              <a:off x="879544" y="1905563"/>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Geeignete Technologie-Tools auswählen: Wählen Sie Technologieplattformen, die die Ziele der Zusammenarbeit unterstützen, z. B. Kommunikationswerkzeuge, Projektmanagement-Software oder virtuelle Simulationen.</a:t>
              </a:r>
              <a:endParaRPr sz="1900">
                <a:solidFill>
                  <a:schemeClr val="dk1"/>
                </a:solidFill>
                <a:latin typeface="Calibri"/>
                <a:ea typeface="Calibri"/>
                <a:cs typeface="Calibri"/>
                <a:sym typeface="Calibri"/>
              </a:endParaRPr>
            </a:p>
          </p:txBody>
        </p:sp>
        <p:sp>
          <p:nvSpPr>
            <p:cNvPr id="522" name="Google Shape;522;p22"/>
            <p:cNvSpPr/>
            <p:nvPr/>
          </p:nvSpPr>
          <p:spPr>
            <a:xfrm>
              <a:off x="0" y="2857451"/>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230356" y="3028791"/>
              <a:ext cx="418830" cy="41883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879544" y="2857451"/>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txBox="1"/>
            <p:nvPr/>
          </p:nvSpPr>
          <p:spPr>
            <a:xfrm>
              <a:off x="879544" y="2857451"/>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Plan für Bewertung und Feedback: Entwickeln Sie Kriterien für die Bewertung der gemeinsamen Arbeit, einschließlich der Beurteilung durch andere Teilnehmer und reflektierender Bewertungen. Planen Sie regelmäßige Überprüfungen des Gruppenfortschritts.</a:t>
              </a:r>
              <a:endParaRPr sz="1900">
                <a:solidFill>
                  <a:schemeClr val="dk1"/>
                </a:solidFill>
                <a:latin typeface="Calibri"/>
                <a:ea typeface="Calibri"/>
                <a:cs typeface="Calibri"/>
                <a:sym typeface="Calibri"/>
              </a:endParaRPr>
            </a:p>
          </p:txBody>
        </p:sp>
        <p:sp>
          <p:nvSpPr>
            <p:cNvPr id="526" name="Google Shape;526;p22"/>
            <p:cNvSpPr/>
            <p:nvPr/>
          </p:nvSpPr>
          <p:spPr>
            <a:xfrm>
              <a:off x="0" y="3809340"/>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230356" y="3980679"/>
              <a:ext cx="418830" cy="41883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879544" y="3809340"/>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txBox="1"/>
            <p:nvPr/>
          </p:nvSpPr>
          <p:spPr>
            <a:xfrm>
              <a:off x="879544" y="3809340"/>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Kommunizieren Sie mit den Beteiligten: Sprechen Sie mit allen Beteiligten, einschließlich Lernenden, anderen Lehrkräften und Partnern aus der Wirtschaft, um den Plan zu erläutern und Anregungen zu sammeln.</a:t>
              </a:r>
              <a:endParaRPr sz="1900">
                <a:solidFill>
                  <a:schemeClr val="dk1"/>
                </a:solidFill>
                <a:latin typeface="Calibri"/>
                <a:ea typeface="Calibri"/>
                <a:cs typeface="Calibri"/>
                <a:sym typeface="Calibri"/>
              </a:endParaRPr>
            </a:p>
          </p:txBody>
        </p:sp>
        <p:sp>
          <p:nvSpPr>
            <p:cNvPr id="530" name="Google Shape;530;p22"/>
            <p:cNvSpPr/>
            <p:nvPr/>
          </p:nvSpPr>
          <p:spPr>
            <a:xfrm>
              <a:off x="0" y="4761228"/>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230356" y="4932568"/>
              <a:ext cx="418830" cy="41883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879544" y="4761228"/>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txBox="1"/>
            <p:nvPr/>
          </p:nvSpPr>
          <p:spPr>
            <a:xfrm>
              <a:off x="879544" y="4761228"/>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Überprüfen und anpassen: Überprüfen Sie nach der Umsetzung die Effektivität der gemeinsamen Unterrichtsaktivitäten und passen Sie sie bei Bedarf auf der Grundlage von Feedback und Ergebnissen an.</a:t>
              </a:r>
              <a:endParaRPr sz="1900">
                <a:solidFill>
                  <a:schemeClr val="dk1"/>
                </a:solidFill>
                <a:latin typeface="Calibri"/>
                <a:ea typeface="Calibri"/>
                <a:cs typeface="Calibri"/>
                <a:sym typeface="Calibri"/>
              </a:endParaRPr>
            </a:p>
          </p:txBody>
        </p:sp>
      </p:grpSp>
      <p:sp>
        <p:nvSpPr>
          <p:cNvPr id="534" name="Google Shape;53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37" name="Google Shape;537;p22"/>
          <p:cNvPicPr preferRelativeResize="0"/>
          <p:nvPr/>
        </p:nvPicPr>
        <p:blipFill rotWithShape="1">
          <a:blip r:embed="rId12">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970D136-13D2-F13A-087D-D4D37647181E}"/>
              </a:ext>
            </a:extLst>
          </p:cNvPr>
          <p:cNvPicPr>
            <a:picLocks noChangeAspect="1"/>
          </p:cNvPicPr>
          <p:nvPr/>
        </p:nvPicPr>
        <p:blipFill>
          <a:blip r:embed="rId13"/>
          <a:stretch>
            <a:fillRect/>
          </a:stretch>
        </p:blipFill>
        <p:spPr>
          <a:xfrm>
            <a:off x="2983728" y="9322353"/>
            <a:ext cx="2073522" cy="4350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41"/>
        <p:cNvGrpSpPr/>
        <p:nvPr/>
      </p:nvGrpSpPr>
      <p:grpSpPr>
        <a:xfrm>
          <a:off x="0" y="0"/>
          <a:ext cx="0" cy="0"/>
          <a:chOff x="0" y="0"/>
          <a:chExt cx="0" cy="0"/>
        </a:xfrm>
      </p:grpSpPr>
      <p:sp>
        <p:nvSpPr>
          <p:cNvPr id="542" name="Google Shape;542;p23"/>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3"/>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23"/>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23"/>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3"/>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3"/>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Reflexion</a:t>
            </a:r>
            <a:r>
              <a:rPr lang="tr-TR" sz="6999" dirty="0">
                <a:solidFill>
                  <a:srgbClr val="033C5B"/>
                </a:solidFill>
              </a:rPr>
              <a:t>sa</a:t>
            </a:r>
            <a:r>
              <a:rPr lang="en-GB" sz="6999" dirty="0" err="1">
                <a:solidFill>
                  <a:srgbClr val="033C5B"/>
                </a:solidFill>
                <a:latin typeface="Arial"/>
                <a:ea typeface="Arial"/>
                <a:cs typeface="Arial"/>
                <a:sym typeface="Arial"/>
              </a:rPr>
              <a:t>ktivität</a:t>
            </a:r>
            <a:endParaRPr dirty="0"/>
          </a:p>
        </p:txBody>
      </p:sp>
      <p:sp>
        <p:nvSpPr>
          <p:cNvPr id="549" name="Google Shape;549;p23"/>
          <p:cNvSpPr txBox="1"/>
          <p:nvPr/>
        </p:nvSpPr>
        <p:spPr>
          <a:xfrm>
            <a:off x="3058697" y="2006533"/>
            <a:ext cx="11844880" cy="6635663"/>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200" dirty="0">
                <a:solidFill>
                  <a:srgbClr val="121212"/>
                </a:solidFill>
                <a:latin typeface="Arial"/>
                <a:ea typeface="Arial"/>
                <a:cs typeface="Arial"/>
                <a:sym typeface="Arial"/>
              </a:rPr>
              <a:t>Auf </a:t>
            </a:r>
            <a:r>
              <a:rPr lang="en-GB" sz="2200" dirty="0" err="1">
                <a:solidFill>
                  <a:srgbClr val="121212"/>
                </a:solidFill>
                <a:latin typeface="Arial"/>
                <a:ea typeface="Arial"/>
                <a:cs typeface="Arial"/>
                <a:sym typeface="Arial"/>
              </a:rPr>
              <a:t>welche</a:t>
            </a:r>
            <a:r>
              <a:rPr lang="en-GB" sz="2200" dirty="0">
                <a:solidFill>
                  <a:srgbClr val="121212"/>
                </a:solidFill>
                <a:latin typeface="Arial"/>
                <a:ea typeface="Arial"/>
                <a:cs typeface="Arial"/>
                <a:sym typeface="Arial"/>
              </a:rPr>
              <a:t> Weise </a:t>
            </a:r>
            <a:r>
              <a:rPr lang="en-GB" sz="2200" dirty="0" err="1">
                <a:solidFill>
                  <a:srgbClr val="121212"/>
                </a:solidFill>
                <a:latin typeface="Arial"/>
                <a:ea typeface="Arial"/>
                <a:cs typeface="Arial"/>
                <a:sym typeface="Arial"/>
              </a:rPr>
              <a:t>haben</a:t>
            </a:r>
            <a:r>
              <a:rPr lang="en-GB" sz="2200" dirty="0">
                <a:solidFill>
                  <a:srgbClr val="121212"/>
                </a:solidFill>
                <a:latin typeface="Arial"/>
                <a:ea typeface="Arial"/>
                <a:cs typeface="Arial"/>
                <a:sym typeface="Arial"/>
              </a:rPr>
              <a:t> Sie </a:t>
            </a:r>
            <a:r>
              <a:rPr lang="en-GB" sz="2200" dirty="0" err="1">
                <a:solidFill>
                  <a:srgbClr val="121212"/>
                </a:solidFill>
                <a:latin typeface="Arial"/>
                <a:ea typeface="Arial"/>
                <a:cs typeface="Arial"/>
                <a:sym typeface="Arial"/>
              </a:rPr>
              <a:t>erfolgreich</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kollaborative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Lehrmethoden</a:t>
            </a:r>
            <a:r>
              <a:rPr lang="en-GB" sz="2200" dirty="0">
                <a:solidFill>
                  <a:srgbClr val="121212"/>
                </a:solidFill>
                <a:latin typeface="Arial"/>
                <a:ea typeface="Arial"/>
                <a:cs typeface="Arial"/>
                <a:sym typeface="Arial"/>
              </a:rPr>
              <a:t> in </a:t>
            </a:r>
            <a:r>
              <a:rPr lang="en-GB" sz="2200" dirty="0" err="1">
                <a:solidFill>
                  <a:srgbClr val="121212"/>
                </a:solidFill>
                <a:latin typeface="Arial"/>
                <a:ea typeface="Arial"/>
                <a:cs typeface="Arial"/>
                <a:sym typeface="Arial"/>
              </a:rPr>
              <a:t>Ihrem</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Berufsbildungsunterricht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eingesetzt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Berücksichtigen</a:t>
            </a:r>
            <a:r>
              <a:rPr lang="en-GB" sz="2200" dirty="0">
                <a:solidFill>
                  <a:srgbClr val="121212"/>
                </a:solidFill>
                <a:latin typeface="Arial"/>
                <a:ea typeface="Arial"/>
                <a:cs typeface="Arial"/>
                <a:sym typeface="Arial"/>
              </a:rPr>
              <a:t> Sie die </a:t>
            </a:r>
            <a:r>
              <a:rPr lang="en-GB" sz="2200" dirty="0" err="1">
                <a:solidFill>
                  <a:srgbClr val="121212"/>
                </a:solidFill>
                <a:latin typeface="Arial"/>
                <a:ea typeface="Arial"/>
                <a:cs typeface="Arial"/>
                <a:sym typeface="Arial"/>
              </a:rPr>
              <a:t>Ausrichtung</a:t>
            </a:r>
            <a:r>
              <a:rPr lang="en-GB" sz="2200" dirty="0">
                <a:solidFill>
                  <a:srgbClr val="121212"/>
                </a:solidFill>
                <a:latin typeface="Arial"/>
                <a:ea typeface="Arial"/>
                <a:cs typeface="Arial"/>
                <a:sym typeface="Arial"/>
              </a:rPr>
              <a:t> der </a:t>
            </a:r>
            <a:r>
              <a:rPr lang="en-GB" sz="2200" dirty="0" err="1">
                <a:solidFill>
                  <a:srgbClr val="121212"/>
                </a:solidFill>
                <a:latin typeface="Arial"/>
                <a:ea typeface="Arial"/>
                <a:cs typeface="Arial"/>
                <a:sym typeface="Arial"/>
              </a:rPr>
              <a:t>kollaborativen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Aktivitäten</a:t>
            </a:r>
            <a:r>
              <a:rPr lang="en-GB" sz="2200" dirty="0">
                <a:solidFill>
                  <a:srgbClr val="121212"/>
                </a:solidFill>
                <a:latin typeface="Arial"/>
                <a:ea typeface="Arial"/>
                <a:cs typeface="Arial"/>
                <a:sym typeface="Arial"/>
              </a:rPr>
              <a:t> an den </a:t>
            </a:r>
            <a:r>
              <a:rPr lang="en-GB" sz="2200" dirty="0" err="1">
                <a:solidFill>
                  <a:srgbClr val="121212"/>
                </a:solidFill>
                <a:latin typeface="Arial"/>
                <a:ea typeface="Arial"/>
                <a:cs typeface="Arial"/>
                <a:sym typeface="Arial"/>
              </a:rPr>
              <a:t>Praktiken</a:t>
            </a:r>
            <a:r>
              <a:rPr lang="en-GB" sz="2200" dirty="0">
                <a:solidFill>
                  <a:srgbClr val="121212"/>
                </a:solidFill>
                <a:latin typeface="Arial"/>
                <a:ea typeface="Arial"/>
                <a:cs typeface="Arial"/>
                <a:sym typeface="Arial"/>
              </a:rPr>
              <a:t> der Industrie, die </a:t>
            </a:r>
            <a:r>
              <a:rPr lang="en-GB" sz="2200" dirty="0" err="1">
                <a:solidFill>
                  <a:srgbClr val="121212"/>
                </a:solidFill>
                <a:latin typeface="Arial"/>
                <a:ea typeface="Arial"/>
                <a:cs typeface="Arial"/>
                <a:sym typeface="Arial"/>
              </a:rPr>
              <a:t>Wirksamkeit</a:t>
            </a:r>
            <a:r>
              <a:rPr lang="en-GB" sz="2200" dirty="0">
                <a:solidFill>
                  <a:srgbClr val="121212"/>
                </a:solidFill>
                <a:latin typeface="Arial"/>
                <a:ea typeface="Arial"/>
                <a:cs typeface="Arial"/>
                <a:sym typeface="Arial"/>
              </a:rPr>
              <a:t> der </a:t>
            </a:r>
            <a:r>
              <a:rPr lang="en-GB" sz="2200" dirty="0" err="1">
                <a:solidFill>
                  <a:srgbClr val="121212"/>
                </a:solidFill>
                <a:latin typeface="Arial"/>
                <a:ea typeface="Arial"/>
                <a:cs typeface="Arial"/>
                <a:sym typeface="Arial"/>
              </a:rPr>
              <a:t>gewählten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Unterrichtsformate</a:t>
            </a:r>
            <a:r>
              <a:rPr lang="en-GB" sz="2200" dirty="0">
                <a:solidFill>
                  <a:srgbClr val="121212"/>
                </a:solidFill>
                <a:latin typeface="Arial"/>
                <a:ea typeface="Arial"/>
                <a:cs typeface="Arial"/>
                <a:sym typeface="Arial"/>
              </a:rPr>
              <a:t> und die von </a:t>
            </a:r>
            <a:r>
              <a:rPr lang="en-GB" sz="2200" dirty="0" err="1">
                <a:solidFill>
                  <a:srgbClr val="121212"/>
                </a:solidFill>
                <a:latin typeface="Arial"/>
                <a:ea typeface="Arial"/>
                <a:cs typeface="Arial"/>
                <a:sym typeface="Arial"/>
              </a:rPr>
              <a:t>Ihnen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verwendeten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Strategien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aktiven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Beteiligung</a:t>
            </a:r>
            <a:r>
              <a:rPr lang="en-GB" sz="2200" dirty="0">
                <a:solidFill>
                  <a:srgbClr val="121212"/>
                </a:solidFill>
                <a:latin typeface="Arial"/>
                <a:ea typeface="Arial"/>
                <a:cs typeface="Arial"/>
                <a:sym typeface="Arial"/>
              </a:rPr>
              <a:t>.</a:t>
            </a:r>
            <a:endParaRPr lang="tr-TR" sz="2200"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200" dirty="0">
                <a:solidFill>
                  <a:srgbClr val="121212"/>
                </a:solidFill>
                <a:latin typeface="Arial"/>
                <a:ea typeface="Arial"/>
                <a:cs typeface="Arial"/>
                <a:sym typeface="Arial"/>
              </a:rPr>
              <a:t>Wenn Sie </a:t>
            </a:r>
            <a:r>
              <a:rPr lang="en-GB" sz="2200" dirty="0" err="1">
                <a:solidFill>
                  <a:srgbClr val="121212"/>
                </a:solidFill>
                <a:latin typeface="Arial"/>
                <a:ea typeface="Arial"/>
                <a:cs typeface="Arial"/>
                <a:sym typeface="Arial"/>
              </a:rPr>
              <a:t>darüber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nachdenken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welche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Aspekte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Ihres</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kollaborativen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Unterrichtsansatzes</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könnten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verbessert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werden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Gibt</a:t>
            </a:r>
            <a:r>
              <a:rPr lang="en-GB" sz="2200" dirty="0">
                <a:solidFill>
                  <a:srgbClr val="121212"/>
                </a:solidFill>
                <a:latin typeface="Arial"/>
                <a:ea typeface="Arial"/>
                <a:cs typeface="Arial"/>
                <a:sym typeface="Arial"/>
              </a:rPr>
              <a:t> es </a:t>
            </a:r>
            <a:r>
              <a:rPr lang="en-GB" sz="2200" dirty="0" err="1">
                <a:solidFill>
                  <a:srgbClr val="121212"/>
                </a:solidFill>
                <a:latin typeface="Arial"/>
                <a:ea typeface="Arial"/>
                <a:cs typeface="Arial"/>
                <a:sym typeface="Arial"/>
              </a:rPr>
              <a:t>Herausforderungen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bei</a:t>
            </a:r>
            <a:r>
              <a:rPr lang="en-GB" sz="2200" dirty="0">
                <a:solidFill>
                  <a:srgbClr val="121212"/>
                </a:solidFill>
                <a:latin typeface="Arial"/>
                <a:ea typeface="Arial"/>
                <a:cs typeface="Arial"/>
                <a:sym typeface="Arial"/>
              </a:rPr>
              <a:t> der </a:t>
            </a:r>
            <a:r>
              <a:rPr lang="en-GB" sz="2200" dirty="0" err="1">
                <a:solidFill>
                  <a:srgbClr val="121212"/>
                </a:solidFill>
                <a:latin typeface="Arial"/>
                <a:ea typeface="Arial"/>
                <a:cs typeface="Arial"/>
                <a:sym typeface="Arial"/>
              </a:rPr>
              <a:t>Rollenverteilung</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zwischen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Lehrenden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Lernenden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bei</a:t>
            </a:r>
            <a:r>
              <a:rPr lang="en-GB" sz="2200" dirty="0">
                <a:solidFill>
                  <a:srgbClr val="121212"/>
                </a:solidFill>
                <a:latin typeface="Arial"/>
                <a:ea typeface="Arial"/>
                <a:cs typeface="Arial"/>
                <a:sym typeface="Arial"/>
              </a:rPr>
              <a:t> der Integration </a:t>
            </a:r>
            <a:r>
              <a:rPr lang="en-GB" sz="2200" dirty="0" err="1">
                <a:solidFill>
                  <a:srgbClr val="121212"/>
                </a:solidFill>
                <a:latin typeface="Arial"/>
                <a:ea typeface="Arial"/>
                <a:cs typeface="Arial"/>
                <a:sym typeface="Arial"/>
              </a:rPr>
              <a:t>technologischer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Hilfsmittel</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oder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bei</a:t>
            </a:r>
            <a:r>
              <a:rPr lang="en-GB" sz="2200" dirty="0">
                <a:solidFill>
                  <a:srgbClr val="121212"/>
                </a:solidFill>
                <a:latin typeface="Arial"/>
                <a:ea typeface="Arial"/>
                <a:cs typeface="Arial"/>
                <a:sym typeface="Arial"/>
              </a:rPr>
              <a:t> der </a:t>
            </a:r>
            <a:r>
              <a:rPr lang="en-GB" sz="2200" dirty="0" err="1">
                <a:solidFill>
                  <a:srgbClr val="121212"/>
                </a:solidFill>
                <a:latin typeface="Arial"/>
                <a:ea typeface="Arial"/>
                <a:cs typeface="Arial"/>
                <a:sym typeface="Arial"/>
              </a:rPr>
              <a:t>Effektivität</a:t>
            </a:r>
            <a:r>
              <a:rPr lang="en-GB" sz="2200" dirty="0">
                <a:solidFill>
                  <a:srgbClr val="121212"/>
                </a:solidFill>
                <a:latin typeface="Arial"/>
                <a:ea typeface="Arial"/>
                <a:cs typeface="Arial"/>
                <a:sym typeface="Arial"/>
              </a:rPr>
              <a:t> der </a:t>
            </a:r>
            <a:r>
              <a:rPr lang="en-GB" sz="2200" dirty="0" err="1">
                <a:solidFill>
                  <a:srgbClr val="121212"/>
                </a:solidFill>
                <a:latin typeface="Arial"/>
                <a:ea typeface="Arial"/>
                <a:cs typeface="Arial"/>
                <a:sym typeface="Arial"/>
              </a:rPr>
              <a:t>kollaborativen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Bewertungsstrategien</a:t>
            </a:r>
            <a:r>
              <a:rPr lang="en-GB" sz="2200" dirty="0">
                <a:solidFill>
                  <a:srgbClr val="121212"/>
                </a:solidFill>
                <a:latin typeface="Arial"/>
                <a:ea typeface="Arial"/>
                <a:cs typeface="Arial"/>
                <a:sym typeface="Arial"/>
              </a:rPr>
              <a:t>?</a:t>
            </a:r>
            <a:endParaRPr lang="tr-TR" sz="2200"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200" dirty="0" err="1">
                <a:solidFill>
                  <a:srgbClr val="121212"/>
                </a:solidFill>
                <a:latin typeface="Arial"/>
                <a:ea typeface="Arial"/>
                <a:cs typeface="Arial"/>
                <a:sym typeface="Arial"/>
              </a:rPr>
              <a:t>Welche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innovativen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Lösungen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oder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Strategien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könnten</a:t>
            </a:r>
            <a:r>
              <a:rPr lang="en-GB" sz="2200" dirty="0">
                <a:solidFill>
                  <a:srgbClr val="121212"/>
                </a:solidFill>
                <a:latin typeface="Arial"/>
                <a:ea typeface="Arial"/>
                <a:cs typeface="Arial"/>
                <a:sym typeface="Arial"/>
              </a:rPr>
              <a:t> Sie auf der </a:t>
            </a:r>
            <a:r>
              <a:rPr lang="en-GB" sz="2200" dirty="0" err="1">
                <a:solidFill>
                  <a:srgbClr val="121212"/>
                </a:solidFill>
                <a:latin typeface="Arial"/>
                <a:ea typeface="Arial"/>
                <a:cs typeface="Arial"/>
                <a:sym typeface="Arial"/>
              </a:rPr>
              <a:t>Grundlage</a:t>
            </a:r>
            <a:r>
              <a:rPr lang="en-GB" sz="2200" dirty="0">
                <a:solidFill>
                  <a:srgbClr val="121212"/>
                </a:solidFill>
                <a:latin typeface="Arial"/>
                <a:ea typeface="Arial"/>
                <a:cs typeface="Arial"/>
                <a:sym typeface="Arial"/>
              </a:rPr>
              <a:t> der </a:t>
            </a:r>
            <a:r>
              <a:rPr lang="en-GB" sz="2200" dirty="0" err="1">
                <a:solidFill>
                  <a:srgbClr val="121212"/>
                </a:solidFill>
                <a:latin typeface="Arial"/>
                <a:ea typeface="Arial"/>
                <a:cs typeface="Arial"/>
                <a:sym typeface="Arial"/>
              </a:rPr>
              <a:t>potenziellen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Verbesserungsbereiche</a:t>
            </a:r>
            <a:r>
              <a:rPr lang="en-GB" sz="2200" dirty="0">
                <a:solidFill>
                  <a:srgbClr val="121212"/>
                </a:solidFill>
                <a:latin typeface="Arial"/>
                <a:ea typeface="Arial"/>
                <a:cs typeface="Arial"/>
                <a:sym typeface="Arial"/>
              </a:rPr>
              <a:t> für </a:t>
            </a:r>
            <a:r>
              <a:rPr lang="en-GB" sz="2200" dirty="0" err="1">
                <a:solidFill>
                  <a:srgbClr val="121212"/>
                </a:solidFill>
                <a:latin typeface="Arial"/>
                <a:ea typeface="Arial"/>
                <a:cs typeface="Arial"/>
                <a:sym typeface="Arial"/>
              </a:rPr>
              <a:t>Ihre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kollaborativen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Lehrmethoden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umsetzen</a:t>
            </a:r>
            <a:r>
              <a:rPr lang="en-GB" sz="2200" dirty="0">
                <a:solidFill>
                  <a:srgbClr val="121212"/>
                </a:solidFill>
                <a:latin typeface="Arial"/>
                <a:ea typeface="Arial"/>
                <a:cs typeface="Arial"/>
                <a:sym typeface="Arial"/>
              </a:rPr>
              <a:t>? Dies </a:t>
            </a:r>
            <a:r>
              <a:rPr lang="en-GB" sz="2200" dirty="0" err="1">
                <a:solidFill>
                  <a:srgbClr val="121212"/>
                </a:solidFill>
                <a:latin typeface="Arial"/>
                <a:ea typeface="Arial"/>
                <a:cs typeface="Arial"/>
                <a:sym typeface="Arial"/>
              </a:rPr>
              <a:t>könnte</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Erforschung</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neuer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technologischer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Plattformen</a:t>
            </a:r>
            <a:r>
              <a:rPr lang="en-GB" sz="2200" dirty="0">
                <a:solidFill>
                  <a:srgbClr val="121212"/>
                </a:solidFill>
                <a:latin typeface="Arial"/>
                <a:ea typeface="Arial"/>
                <a:cs typeface="Arial"/>
                <a:sym typeface="Arial"/>
              </a:rPr>
              <a:t> für die Zusammenarbeit, das </a:t>
            </a:r>
            <a:r>
              <a:rPr lang="en-GB" sz="2200" dirty="0" err="1">
                <a:solidFill>
                  <a:srgbClr val="121212"/>
                </a:solidFill>
                <a:latin typeface="Arial"/>
                <a:ea typeface="Arial"/>
                <a:cs typeface="Arial"/>
                <a:sym typeface="Arial"/>
              </a:rPr>
              <a:t>Experimentieren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mit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verschiedenen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Projektmanagementtechniken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oder</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Entwicklung</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robusterer</a:t>
            </a:r>
            <a:r>
              <a:rPr lang="en-GB" sz="2200" dirty="0">
                <a:solidFill>
                  <a:srgbClr val="121212"/>
                </a:solidFill>
                <a:latin typeface="Arial"/>
                <a:ea typeface="Arial"/>
                <a:cs typeface="Arial"/>
                <a:sym typeface="Arial"/>
              </a:rPr>
              <a:t> Peer-Feedback-</a:t>
            </a:r>
            <a:r>
              <a:rPr lang="en-GB" sz="2200" dirty="0" err="1">
                <a:solidFill>
                  <a:srgbClr val="121212"/>
                </a:solidFill>
                <a:latin typeface="Arial"/>
                <a:ea typeface="Arial"/>
                <a:cs typeface="Arial"/>
                <a:sym typeface="Arial"/>
              </a:rPr>
              <a:t>Systeme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beinhalten</a:t>
            </a:r>
            <a:r>
              <a:rPr lang="en-GB" sz="2200" dirty="0">
                <a:solidFill>
                  <a:srgbClr val="121212"/>
                </a:solidFill>
                <a:latin typeface="Arial"/>
                <a:ea typeface="Arial"/>
                <a:cs typeface="Arial"/>
                <a:sym typeface="Arial"/>
              </a:rPr>
              <a:t>.</a:t>
            </a:r>
            <a:endParaRPr sz="2200" dirty="0"/>
          </a:p>
          <a:p>
            <a:pPr marL="457200" marR="0" lvl="0" indent="-292163" algn="l" rtl="0">
              <a:lnSpc>
                <a:spcPct val="140015"/>
              </a:lnSpc>
              <a:spcBef>
                <a:spcPts val="0"/>
              </a:spcBef>
              <a:spcAft>
                <a:spcPts val="0"/>
              </a:spcAft>
              <a:buClr>
                <a:schemeClr val="dk1"/>
              </a:buClr>
              <a:buSzPts val="2599"/>
              <a:buFont typeface="Noto Sans Symbols"/>
              <a:buNone/>
            </a:pPr>
            <a:endParaRPr sz="2200" dirty="0">
              <a:solidFill>
                <a:srgbClr val="121212"/>
              </a:solidFill>
              <a:latin typeface="Arial"/>
              <a:ea typeface="Arial"/>
              <a:cs typeface="Arial"/>
              <a:sym typeface="Arial"/>
            </a:endParaRPr>
          </a:p>
        </p:txBody>
      </p:sp>
      <p:sp>
        <p:nvSpPr>
          <p:cNvPr id="550" name="Google Shape;550;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53" name="Google Shape;553;p23"/>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97A3586-D3AB-11D0-CA68-90685FDDA885}"/>
              </a:ext>
            </a:extLst>
          </p:cNvPr>
          <p:cNvPicPr>
            <a:picLocks noChangeAspect="1"/>
          </p:cNvPicPr>
          <p:nvPr/>
        </p:nvPicPr>
        <p:blipFill>
          <a:blip r:embed="rId8"/>
          <a:stretch>
            <a:fillRect/>
          </a:stretch>
        </p:blipFill>
        <p:spPr>
          <a:xfrm>
            <a:off x="2983728" y="9322353"/>
            <a:ext cx="2073522" cy="4350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7"/>
        <p:cNvGrpSpPr/>
        <p:nvPr/>
      </p:nvGrpSpPr>
      <p:grpSpPr>
        <a:xfrm>
          <a:off x="0" y="0"/>
          <a:ext cx="0" cy="0"/>
          <a:chOff x="0" y="0"/>
          <a:chExt cx="0" cy="0"/>
        </a:xfrm>
      </p:grpSpPr>
      <p:sp>
        <p:nvSpPr>
          <p:cNvPr id="558" name="Google Shape;558;p24"/>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Zusätzliche Ressourcen</a:t>
            </a:r>
            <a:endParaRPr/>
          </a:p>
        </p:txBody>
      </p:sp>
      <p:sp>
        <p:nvSpPr>
          <p:cNvPr id="559" name="Google Shape;559;p24"/>
          <p:cNvSpPr txBox="1"/>
          <p:nvPr/>
        </p:nvSpPr>
        <p:spPr>
          <a:xfrm>
            <a:off x="1561782" y="2256647"/>
            <a:ext cx="14973618" cy="1831207"/>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Die Zukunft der Berufsbildung in der EU</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Kollaborative Lernumgebung in der beruflichen Bildung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Praktiken und Strategien zur Verbesserung des Lernens durch Zusammenarbeit zwischen Berufsbildungseinrichtungen für Lehrkraft und Arbeitsplätzen</a:t>
            </a:r>
            <a:endParaRPr sz="2600">
              <a:solidFill>
                <a:srgbClr val="121212"/>
              </a:solidFill>
              <a:latin typeface="Arial"/>
              <a:ea typeface="Arial"/>
              <a:cs typeface="Arial"/>
              <a:sym typeface="Arial"/>
            </a:endParaRPr>
          </a:p>
        </p:txBody>
      </p:sp>
      <p:sp>
        <p:nvSpPr>
          <p:cNvPr id="560" name="Google Shape;560;p24"/>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4"/>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24"/>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24"/>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24"/>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24"/>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4"/>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4"/>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72" name="Google Shape;572;p24"/>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F4BA640-CF1E-EC17-6321-8B832119C2AD}"/>
              </a:ext>
            </a:extLst>
          </p:cNvPr>
          <p:cNvPicPr>
            <a:picLocks noChangeAspect="1"/>
          </p:cNvPicPr>
          <p:nvPr/>
        </p:nvPicPr>
        <p:blipFill>
          <a:blip r:embed="rId8"/>
          <a:stretch>
            <a:fillRect/>
          </a:stretch>
        </p:blipFill>
        <p:spPr>
          <a:xfrm>
            <a:off x="2983728" y="9322353"/>
            <a:ext cx="2073522" cy="4350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txBox="1"/>
          <p:nvPr/>
        </p:nvSpPr>
        <p:spPr>
          <a:xfrm>
            <a:off x="793856" y="776393"/>
            <a:ext cx="13294378" cy="81253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b="1" dirty="0" err="1">
                <a:solidFill>
                  <a:srgbClr val="033C5B"/>
                </a:solidFill>
                <a:latin typeface="Arial"/>
                <a:ea typeface="Arial"/>
                <a:cs typeface="Arial"/>
                <a:sym typeface="Arial"/>
              </a:rPr>
              <a:t>Einführung</a:t>
            </a:r>
            <a:r>
              <a:rPr lang="en-GB" sz="4800" b="1" dirty="0">
                <a:solidFill>
                  <a:srgbClr val="033C5B"/>
                </a:solidFill>
                <a:latin typeface="Arial"/>
                <a:ea typeface="Arial"/>
                <a:cs typeface="Arial"/>
                <a:sym typeface="Arial"/>
              </a:rPr>
              <a:t> in den </a:t>
            </a:r>
            <a:r>
              <a:rPr lang="en-GB" sz="4800" b="1" dirty="0" err="1">
                <a:solidFill>
                  <a:srgbClr val="033C5B"/>
                </a:solidFill>
                <a:latin typeface="Arial"/>
                <a:ea typeface="Arial"/>
                <a:cs typeface="Arial"/>
                <a:sym typeface="Arial"/>
              </a:rPr>
              <a:t>kooperativen</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Unterricht</a:t>
            </a:r>
            <a:endParaRPr sz="4800" b="1" dirty="0"/>
          </a:p>
        </p:txBody>
      </p:sp>
      <p:sp>
        <p:nvSpPr>
          <p:cNvPr id="114" name="Google Shape;114;p3"/>
          <p:cNvSpPr txBox="1"/>
          <p:nvPr/>
        </p:nvSpPr>
        <p:spPr>
          <a:xfrm>
            <a:off x="508526" y="2159555"/>
            <a:ext cx="15317826" cy="2797561"/>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3600" dirty="0" err="1">
                <a:solidFill>
                  <a:srgbClr val="121212"/>
                </a:solidFill>
                <a:latin typeface="Arial"/>
                <a:ea typeface="Arial"/>
                <a:cs typeface="Arial"/>
                <a:sym typeface="Arial"/>
              </a:rPr>
              <a:t>Beim</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kooperativen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Unterricht</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arbeiten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zwei</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oder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mehr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Lehrkräfte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zusammen</a:t>
            </a:r>
            <a:r>
              <a:rPr lang="en-GB" sz="3600" dirty="0">
                <a:solidFill>
                  <a:srgbClr val="121212"/>
                </a:solidFill>
                <a:latin typeface="Arial"/>
                <a:ea typeface="Arial"/>
                <a:cs typeface="Arial"/>
                <a:sym typeface="Arial"/>
              </a:rPr>
              <a:t>, um </a:t>
            </a:r>
            <a:r>
              <a:rPr lang="en-GB" sz="3600" dirty="0" err="1">
                <a:solidFill>
                  <a:srgbClr val="121212"/>
                </a:solidFill>
                <a:latin typeface="Arial"/>
                <a:ea typeface="Arial"/>
                <a:cs typeface="Arial"/>
                <a:sym typeface="Arial"/>
              </a:rPr>
              <a:t>einen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Kurs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oder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einen</a:t>
            </a:r>
            <a:r>
              <a:rPr lang="en-GB" sz="3600" dirty="0">
                <a:solidFill>
                  <a:srgbClr val="121212"/>
                </a:solidFill>
                <a:latin typeface="Arial"/>
                <a:ea typeface="Arial"/>
                <a:cs typeface="Arial"/>
                <a:sym typeface="Arial"/>
              </a:rPr>
              <a:t> Teil </a:t>
            </a:r>
            <a:r>
              <a:rPr lang="en-GB" sz="3600" dirty="0" err="1">
                <a:solidFill>
                  <a:srgbClr val="121212"/>
                </a:solidFill>
                <a:latin typeface="Arial"/>
                <a:ea typeface="Arial"/>
                <a:cs typeface="Arial"/>
                <a:sym typeface="Arial"/>
              </a:rPr>
              <a:t>eines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Kurses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zu</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planen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zu</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unterrichten</a:t>
            </a:r>
            <a:r>
              <a:rPr lang="en-GB" sz="3600" dirty="0">
                <a:solidFill>
                  <a:srgbClr val="121212"/>
                </a:solidFill>
                <a:latin typeface="Arial"/>
                <a:ea typeface="Arial"/>
                <a:cs typeface="Arial"/>
                <a:sym typeface="Arial"/>
              </a:rPr>
              <a:t> und </a:t>
            </a:r>
            <a:r>
              <a:rPr lang="en-GB" sz="3600" dirty="0" err="1">
                <a:solidFill>
                  <a:srgbClr val="121212"/>
                </a:solidFill>
                <a:latin typeface="Arial"/>
                <a:ea typeface="Arial"/>
                <a:cs typeface="Arial"/>
                <a:sym typeface="Arial"/>
              </a:rPr>
              <a:t>zu</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bewerten</a:t>
            </a:r>
            <a:r>
              <a:rPr lang="en-GB" sz="3600" dirty="0">
                <a:solidFill>
                  <a:srgbClr val="121212"/>
                </a:solidFill>
                <a:latin typeface="Arial"/>
                <a:ea typeface="Arial"/>
                <a:cs typeface="Arial"/>
                <a:sym typeface="Arial"/>
              </a:rPr>
              <a:t>. Er </a:t>
            </a:r>
            <a:r>
              <a:rPr lang="en-GB" sz="3600" dirty="0" err="1">
                <a:solidFill>
                  <a:srgbClr val="121212"/>
                </a:solidFill>
                <a:latin typeface="Arial"/>
                <a:ea typeface="Arial"/>
                <a:cs typeface="Arial"/>
                <a:sym typeface="Arial"/>
              </a:rPr>
              <a:t>umfasst</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auch</a:t>
            </a:r>
            <a:r>
              <a:rPr lang="en-GB" sz="3600" dirty="0">
                <a:solidFill>
                  <a:srgbClr val="121212"/>
                </a:solidFill>
                <a:latin typeface="Arial"/>
                <a:ea typeface="Arial"/>
                <a:cs typeface="Arial"/>
                <a:sym typeface="Arial"/>
              </a:rPr>
              <a:t> das </a:t>
            </a:r>
            <a:r>
              <a:rPr lang="en-GB" sz="3600" dirty="0" err="1">
                <a:solidFill>
                  <a:srgbClr val="121212"/>
                </a:solidFill>
                <a:latin typeface="Arial"/>
                <a:ea typeface="Arial"/>
                <a:cs typeface="Arial"/>
                <a:sym typeface="Arial"/>
              </a:rPr>
              <a:t>gemeinsame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Lernen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bei</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dem</a:t>
            </a:r>
            <a:r>
              <a:rPr lang="en-GB" sz="3600" dirty="0">
                <a:solidFill>
                  <a:srgbClr val="121212"/>
                </a:solidFill>
                <a:latin typeface="Arial"/>
                <a:ea typeface="Arial"/>
                <a:cs typeface="Arial"/>
                <a:sym typeface="Arial"/>
              </a:rPr>
              <a:t> die </a:t>
            </a:r>
            <a:r>
              <a:rPr lang="en-GB" sz="3600" dirty="0" err="1">
                <a:solidFill>
                  <a:srgbClr val="121212"/>
                </a:solidFill>
                <a:latin typeface="Arial"/>
                <a:ea typeface="Arial"/>
                <a:cs typeface="Arial"/>
                <a:sym typeface="Arial"/>
              </a:rPr>
              <a:t>Schüler</a:t>
            </a:r>
            <a:r>
              <a:rPr lang="en-GB" sz="3600" dirty="0">
                <a:solidFill>
                  <a:srgbClr val="121212"/>
                </a:solidFill>
                <a:latin typeface="Arial"/>
                <a:ea typeface="Arial"/>
                <a:cs typeface="Arial"/>
                <a:sym typeface="Arial"/>
              </a:rPr>
              <a:t> in Gruppen </a:t>
            </a:r>
            <a:r>
              <a:rPr lang="en-GB" sz="3600" dirty="0" err="1">
                <a:solidFill>
                  <a:srgbClr val="121212"/>
                </a:solidFill>
                <a:latin typeface="Arial"/>
                <a:ea typeface="Arial"/>
                <a:cs typeface="Arial"/>
                <a:sym typeface="Arial"/>
              </a:rPr>
              <a:t>arbeiten</a:t>
            </a:r>
            <a:r>
              <a:rPr lang="en-GB" sz="3600" dirty="0">
                <a:solidFill>
                  <a:srgbClr val="121212"/>
                </a:solidFill>
                <a:latin typeface="Arial"/>
                <a:ea typeface="Arial"/>
                <a:cs typeface="Arial"/>
                <a:sym typeface="Arial"/>
              </a:rPr>
              <a:t>, um </a:t>
            </a:r>
            <a:r>
              <a:rPr lang="en-GB" sz="3600" dirty="0" err="1">
                <a:solidFill>
                  <a:srgbClr val="121212"/>
                </a:solidFill>
                <a:latin typeface="Arial"/>
                <a:ea typeface="Arial"/>
                <a:cs typeface="Arial"/>
                <a:sym typeface="Arial"/>
              </a:rPr>
              <a:t>Probleme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zu</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lösen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Projekte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durchzuführen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oder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neue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Konzepte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zu</a:t>
            </a:r>
            <a:r>
              <a:rPr lang="en-GB" sz="3600" dirty="0">
                <a:solidFill>
                  <a:srgbClr val="121212"/>
                </a:solidFill>
                <a:latin typeface="Arial"/>
                <a:ea typeface="Arial"/>
                <a:cs typeface="Arial"/>
                <a:sym typeface="Arial"/>
              </a:rPr>
              <a:t> verstehen.</a:t>
            </a:r>
            <a:endParaRPr sz="3600" dirty="0">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txBox="1"/>
          <p:nvPr/>
        </p:nvSpPr>
        <p:spPr>
          <a:xfrm>
            <a:off x="3400320" y="5527748"/>
            <a:ext cx="15465917" cy="484684"/>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b="1" dirty="0">
                <a:solidFill>
                  <a:srgbClr val="121212"/>
                </a:solidFill>
                <a:latin typeface="Arial"/>
                <a:ea typeface="Arial"/>
                <a:cs typeface="Arial"/>
                <a:sym typeface="Arial"/>
              </a:rPr>
              <a:t>Was </a:t>
            </a:r>
            <a:r>
              <a:rPr lang="en-GB" sz="3600" b="1" dirty="0" err="1">
                <a:solidFill>
                  <a:srgbClr val="121212"/>
                </a:solidFill>
                <a:latin typeface="Arial"/>
                <a:ea typeface="Arial"/>
                <a:cs typeface="Arial"/>
                <a:sym typeface="Arial"/>
              </a:rPr>
              <a:t>sind</a:t>
            </a:r>
            <a:r>
              <a:rPr lang="en-GB" sz="3600" b="1" dirty="0">
                <a:solidFill>
                  <a:srgbClr val="121212"/>
                </a:solidFill>
                <a:latin typeface="Arial"/>
                <a:ea typeface="Arial"/>
                <a:cs typeface="Arial"/>
                <a:sym typeface="Arial"/>
              </a:rPr>
              <a:t> die </a:t>
            </a:r>
            <a:r>
              <a:rPr lang="en-GB" sz="3600" b="1" dirty="0" err="1">
                <a:solidFill>
                  <a:srgbClr val="121212"/>
                </a:solidFill>
                <a:latin typeface="Arial"/>
                <a:ea typeface="Arial"/>
                <a:cs typeface="Arial"/>
                <a:sym typeface="Arial"/>
              </a:rPr>
              <a:t>wichtigsten</a:t>
            </a:r>
            <a:r>
              <a:rPr lang="en-GB" sz="3600" b="1" dirty="0">
                <a:solidFill>
                  <a:srgbClr val="121212"/>
                </a:solidFill>
                <a:latin typeface="Arial"/>
                <a:ea typeface="Arial"/>
                <a:cs typeface="Arial"/>
                <a:sym typeface="Arial"/>
              </a:rPr>
              <a:t> </a:t>
            </a:r>
            <a:r>
              <a:rPr lang="en-GB" sz="3600" b="1" dirty="0" err="1">
                <a:solidFill>
                  <a:srgbClr val="121212"/>
                </a:solidFill>
                <a:latin typeface="Arial"/>
                <a:ea typeface="Arial"/>
                <a:cs typeface="Arial"/>
                <a:sym typeface="Arial"/>
              </a:rPr>
              <a:t>Komponenten</a:t>
            </a:r>
            <a:r>
              <a:rPr lang="en-GB" sz="3600" b="1" dirty="0">
                <a:solidFill>
                  <a:srgbClr val="121212"/>
                </a:solidFill>
                <a:latin typeface="Arial"/>
                <a:ea typeface="Arial"/>
                <a:cs typeface="Arial"/>
                <a:sym typeface="Arial"/>
              </a:rPr>
              <a:t>?</a:t>
            </a:r>
            <a:endParaRPr sz="3600" b="1" dirty="0">
              <a:solidFill>
                <a:srgbClr val="121212"/>
              </a:solidFill>
              <a:latin typeface="Arial"/>
              <a:ea typeface="Arial"/>
              <a:cs typeface="Arial"/>
              <a:sym typeface="Arial"/>
            </a:endParaRPr>
          </a:p>
        </p:txBody>
      </p:sp>
      <p:sp>
        <p:nvSpPr>
          <p:cNvPr id="118" name="Google Shape;118;p3"/>
          <p:cNvSpPr txBox="1"/>
          <p:nvPr/>
        </p:nvSpPr>
        <p:spPr>
          <a:xfrm>
            <a:off x="559140" y="6642019"/>
            <a:ext cx="15465917" cy="946349"/>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3600" dirty="0" err="1">
                <a:solidFill>
                  <a:srgbClr val="121212"/>
                </a:solidFill>
                <a:latin typeface="Arial"/>
                <a:ea typeface="Arial"/>
                <a:cs typeface="Arial"/>
                <a:sym typeface="Arial"/>
              </a:rPr>
              <a:t>Gemeinsame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Ziele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kollektive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Verantwortung</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kooperative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Planung</a:t>
            </a:r>
            <a:r>
              <a:rPr lang="en-GB" sz="3600" dirty="0">
                <a:solidFill>
                  <a:srgbClr val="121212"/>
                </a:solidFill>
                <a:latin typeface="Arial"/>
                <a:ea typeface="Arial"/>
                <a:cs typeface="Arial"/>
                <a:sym typeface="Arial"/>
              </a:rPr>
              <a:t> und </a:t>
            </a:r>
            <a:r>
              <a:rPr lang="en-GB" sz="3600" dirty="0" err="1">
                <a:solidFill>
                  <a:srgbClr val="121212"/>
                </a:solidFill>
                <a:latin typeface="Arial"/>
                <a:ea typeface="Arial"/>
                <a:cs typeface="Arial"/>
                <a:sym typeface="Arial"/>
              </a:rPr>
              <a:t>Vorbereitung</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gemeinsamer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Unterricht</a:t>
            </a:r>
            <a:r>
              <a:rPr lang="en-GB" sz="3600" dirty="0">
                <a:solidFill>
                  <a:srgbClr val="121212"/>
                </a:solidFill>
                <a:latin typeface="Arial"/>
                <a:ea typeface="Arial"/>
                <a:cs typeface="Arial"/>
                <a:sym typeface="Arial"/>
              </a:rPr>
              <a:t> und </a:t>
            </a:r>
            <a:r>
              <a:rPr lang="en-GB" sz="3600" dirty="0" err="1">
                <a:solidFill>
                  <a:srgbClr val="121212"/>
                </a:solidFill>
                <a:latin typeface="Arial"/>
                <a:ea typeface="Arial"/>
                <a:cs typeface="Arial"/>
                <a:sym typeface="Arial"/>
              </a:rPr>
              <a:t>reflektierte</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Bewertungsmethoden</a:t>
            </a:r>
            <a:r>
              <a:rPr lang="en-GB" sz="3600" dirty="0">
                <a:solidFill>
                  <a:srgbClr val="121212"/>
                </a:solidFill>
                <a:latin typeface="Arial"/>
                <a:ea typeface="Arial"/>
                <a:cs typeface="Arial"/>
                <a:sym typeface="Arial"/>
              </a:rPr>
              <a:t>.</a:t>
            </a:r>
            <a:endParaRPr sz="3600" dirty="0">
              <a:solidFill>
                <a:srgbClr val="121212"/>
              </a:solidFill>
              <a:latin typeface="Arial"/>
              <a:ea typeface="Arial"/>
              <a:cs typeface="Arial"/>
              <a:sym typeface="Arial"/>
            </a:endParaRPr>
          </a:p>
        </p:txBody>
      </p:sp>
      <p:sp>
        <p:nvSpPr>
          <p:cNvPr id="119" name="Google Shape;119;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22" name="Google Shape;122;p3"/>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8249CDA-D45A-DDB9-40A0-1A2D40BDA555}"/>
              </a:ext>
            </a:extLst>
          </p:cNvPr>
          <p:cNvPicPr>
            <a:picLocks noChangeAspect="1"/>
          </p:cNvPicPr>
          <p:nvPr/>
        </p:nvPicPr>
        <p:blipFill>
          <a:blip r:embed="rId5"/>
          <a:stretch>
            <a:fillRect/>
          </a:stretch>
        </p:blipFill>
        <p:spPr>
          <a:xfrm>
            <a:off x="2949154" y="9361704"/>
            <a:ext cx="2142670" cy="4495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p:cNvSpPr txBox="1"/>
          <p:nvPr/>
        </p:nvSpPr>
        <p:spPr>
          <a:xfrm>
            <a:off x="818920" y="1579139"/>
            <a:ext cx="14573480"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Kollaborative Lehrmethoden</a:t>
            </a:r>
            <a:endParaRPr sz="6000">
              <a:solidFill>
                <a:srgbClr val="033C5B"/>
              </a:solidFill>
              <a:latin typeface="Arial"/>
              <a:ea typeface="Arial"/>
              <a:cs typeface="Arial"/>
              <a:sym typeface="Arial"/>
            </a:endParaRPr>
          </a:p>
        </p:txBody>
      </p:sp>
      <p:sp>
        <p:nvSpPr>
          <p:cNvPr id="135" name="Google Shape;135;p4"/>
          <p:cNvSpPr txBox="1"/>
          <p:nvPr/>
        </p:nvSpPr>
        <p:spPr>
          <a:xfrm>
            <a:off x="5181600" y="8052065"/>
            <a:ext cx="15603082" cy="423129"/>
          </a:xfrm>
          <a:prstGeom prst="rect">
            <a:avLst/>
          </a:prstGeom>
          <a:noFill/>
          <a:ln>
            <a:noFill/>
          </a:ln>
        </p:spPr>
        <p:txBody>
          <a:bodyPr spcFirstLastPara="1" wrap="square" lIns="0" tIns="0" rIns="0" bIns="0" anchor="t" anchorCtr="0">
            <a:spAutoFit/>
          </a:bodyPr>
          <a:lstStyle/>
          <a:p>
            <a:pPr marL="0" marR="0" lvl="0" indent="0" algn="l" rtl="0">
              <a:lnSpc>
                <a:spcPct val="202222"/>
              </a:lnSpc>
              <a:spcBef>
                <a:spcPts val="0"/>
              </a:spcBef>
              <a:spcAft>
                <a:spcPts val="0"/>
              </a:spcAft>
              <a:buNone/>
            </a:pPr>
            <a:r>
              <a:rPr lang="en-GB" sz="1800" b="1" i="1">
                <a:solidFill>
                  <a:srgbClr val="121212"/>
                </a:solidFill>
                <a:latin typeface="Arial"/>
                <a:ea typeface="Arial"/>
                <a:cs typeface="Arial"/>
                <a:sym typeface="Arial"/>
              </a:rPr>
              <a:t>Quelle: </a:t>
            </a:r>
            <a:r>
              <a:rPr lang="en-GB" sz="1800" b="1" i="1"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https://youtu.be/QVMoKmFiW64?feature=shared ?</a:t>
            </a:r>
            <a:r>
              <a:rPr lang="en-GB" sz="1800" b="1" i="1">
                <a:solidFill>
                  <a:srgbClr val="121212"/>
                </a:solidFill>
                <a:latin typeface="Arial"/>
                <a:ea typeface="Arial"/>
                <a:cs typeface="Arial"/>
                <a:sym typeface="Arial"/>
              </a:rPr>
              <a:t>feature=shared </a:t>
            </a:r>
            <a:endParaRPr sz="1800" i="1">
              <a:solidFill>
                <a:srgbClr val="121212"/>
              </a:solidFill>
              <a:latin typeface="Arial"/>
              <a:ea typeface="Arial"/>
              <a:cs typeface="Arial"/>
              <a:sym typeface="Arial"/>
            </a:endParaRPr>
          </a:p>
        </p:txBody>
      </p:sp>
      <p:sp>
        <p:nvSpPr>
          <p:cNvPr id="136" name="Google Shape;136;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7" name="Google Shape;137;p4" title="Collaborative Learning Methodologies"/>
          <p:cNvPicPr preferRelativeResize="0"/>
          <p:nvPr/>
        </p:nvPicPr>
        <p:blipFill rotWithShape="1">
          <a:blip r:embed="rId5">
            <a:alphaModFix/>
          </a:blip>
          <a:srcRect/>
          <a:stretch/>
        </p:blipFill>
        <p:spPr>
          <a:xfrm>
            <a:off x="4357949" y="2814141"/>
            <a:ext cx="9144265" cy="5166510"/>
          </a:xfrm>
          <a:prstGeom prst="rect">
            <a:avLst/>
          </a:prstGeom>
          <a:noFill/>
          <a:ln>
            <a:noFill/>
          </a:ln>
        </p:spPr>
      </p:pic>
      <p:sp>
        <p:nvSpPr>
          <p:cNvPr id="138" name="Google Shape;138;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41" name="Google Shape;141;p4"/>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A0D5562-4324-880C-2144-62D497F5F3D3}"/>
              </a:ext>
            </a:extLst>
          </p:cNvPr>
          <p:cNvPicPr>
            <a:picLocks noChangeAspect="1"/>
          </p:cNvPicPr>
          <p:nvPr/>
        </p:nvPicPr>
        <p:blipFill>
          <a:blip r:embed="rId8"/>
          <a:stretch>
            <a:fillRect/>
          </a:stretch>
        </p:blipFill>
        <p:spPr>
          <a:xfrm>
            <a:off x="2887308" y="9365749"/>
            <a:ext cx="2331172" cy="489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5"/>
        <p:cNvGrpSpPr/>
        <p:nvPr/>
      </p:nvGrpSpPr>
      <p:grpSpPr>
        <a:xfrm>
          <a:off x="0" y="0"/>
          <a:ext cx="0" cy="0"/>
          <a:chOff x="0" y="0"/>
          <a:chExt cx="0" cy="0"/>
        </a:xfrm>
      </p:grpSpPr>
      <p:sp>
        <p:nvSpPr>
          <p:cNvPr id="146" name="Google Shape;146;p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5"/>
          <p:cNvSpPr txBox="1"/>
          <p:nvPr/>
        </p:nvSpPr>
        <p:spPr>
          <a:xfrm>
            <a:off x="793855" y="776393"/>
            <a:ext cx="17820715" cy="81253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b="1" dirty="0" err="1">
                <a:solidFill>
                  <a:srgbClr val="033C5B"/>
                </a:solidFill>
                <a:latin typeface="Arial"/>
                <a:ea typeface="Arial"/>
                <a:cs typeface="Arial"/>
                <a:sym typeface="Arial"/>
              </a:rPr>
              <a:t>Überblick</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über</a:t>
            </a:r>
            <a:r>
              <a:rPr lang="en-GB" sz="4800" b="1" dirty="0">
                <a:solidFill>
                  <a:srgbClr val="033C5B"/>
                </a:solidFill>
                <a:latin typeface="Arial"/>
                <a:ea typeface="Arial"/>
                <a:cs typeface="Arial"/>
                <a:sym typeface="Arial"/>
              </a:rPr>
              <a:t> das </a:t>
            </a:r>
            <a:r>
              <a:rPr lang="en-GB" sz="4800" b="1" dirty="0" err="1">
                <a:solidFill>
                  <a:srgbClr val="033C5B"/>
                </a:solidFill>
                <a:latin typeface="Arial"/>
                <a:ea typeface="Arial"/>
                <a:cs typeface="Arial"/>
                <a:sym typeface="Arial"/>
              </a:rPr>
              <a:t>Berufsbildungsumfeld</a:t>
            </a:r>
            <a:endParaRPr sz="4800" b="1" dirty="0">
              <a:solidFill>
                <a:srgbClr val="033C5B"/>
              </a:solidFill>
              <a:latin typeface="Arial"/>
              <a:ea typeface="Arial"/>
              <a:cs typeface="Arial"/>
              <a:sym typeface="Arial"/>
            </a:endParaRPr>
          </a:p>
        </p:txBody>
      </p:sp>
      <p:sp>
        <p:nvSpPr>
          <p:cNvPr id="149" name="Google Shape;149;p5"/>
          <p:cNvSpPr txBox="1"/>
          <p:nvPr/>
        </p:nvSpPr>
        <p:spPr>
          <a:xfrm>
            <a:off x="787942" y="2103306"/>
            <a:ext cx="9704033" cy="5894691"/>
          </a:xfrm>
          <a:prstGeom prst="rect">
            <a:avLst/>
          </a:prstGeom>
          <a:noFill/>
          <a:ln>
            <a:noFill/>
          </a:ln>
        </p:spPr>
        <p:txBody>
          <a:bodyPr spcFirstLastPara="1" wrap="square" lIns="0" tIns="0" rIns="0" bIns="0" anchor="t" anchorCtr="0">
            <a:spAutoFit/>
          </a:bodyPr>
          <a:lstStyle/>
          <a:p>
            <a:pPr marL="571500" marR="0" lvl="0" indent="-571500" algn="l" rtl="0">
              <a:lnSpc>
                <a:spcPct val="113718"/>
              </a:lnSpc>
              <a:spcBef>
                <a:spcPts val="0"/>
              </a:spcBef>
              <a:spcAft>
                <a:spcPts val="0"/>
              </a:spcAft>
              <a:buClr>
                <a:srgbClr val="121212"/>
              </a:buClr>
              <a:buSzPts val="3200"/>
              <a:buFont typeface="Arial"/>
              <a:buChar char="•"/>
            </a:pPr>
            <a:r>
              <a:rPr lang="en-GB" sz="2800" dirty="0">
                <a:solidFill>
                  <a:srgbClr val="121212"/>
                </a:solidFill>
                <a:latin typeface="Arial"/>
                <a:ea typeface="Arial"/>
                <a:cs typeface="Arial"/>
                <a:sym typeface="Arial"/>
              </a:rPr>
              <a:t>Die </a:t>
            </a:r>
            <a:r>
              <a:rPr lang="en-GB" sz="2800" dirty="0" err="1">
                <a:solidFill>
                  <a:srgbClr val="121212"/>
                </a:solidFill>
                <a:latin typeface="Arial"/>
                <a:ea typeface="Arial"/>
                <a:cs typeface="Arial"/>
                <a:sym typeface="Arial"/>
              </a:rPr>
              <a:t>spezifischen</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dynamischen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Umfelder</a:t>
            </a:r>
            <a:r>
              <a:rPr lang="en-GB" sz="2800" dirty="0">
                <a:solidFill>
                  <a:srgbClr val="121212"/>
                </a:solidFill>
                <a:latin typeface="Arial"/>
                <a:ea typeface="Arial"/>
                <a:cs typeface="Arial"/>
                <a:sym typeface="Arial"/>
              </a:rPr>
              <a:t>, in </a:t>
            </a:r>
            <a:r>
              <a:rPr lang="en-GB" sz="2800" dirty="0" err="1">
                <a:solidFill>
                  <a:srgbClr val="121212"/>
                </a:solidFill>
                <a:latin typeface="Arial"/>
                <a:ea typeface="Arial"/>
                <a:cs typeface="Arial"/>
                <a:sym typeface="Arial"/>
              </a:rPr>
              <a:t>denen</a:t>
            </a:r>
            <a:r>
              <a:rPr lang="en-GB" sz="2800" dirty="0">
                <a:solidFill>
                  <a:srgbClr val="121212"/>
                </a:solidFill>
                <a:latin typeface="Arial"/>
                <a:ea typeface="Arial"/>
                <a:cs typeface="Arial"/>
                <a:sym typeface="Arial"/>
              </a:rPr>
              <a:t> die </a:t>
            </a:r>
            <a:r>
              <a:rPr lang="en-GB" sz="2800" dirty="0" err="1">
                <a:solidFill>
                  <a:srgbClr val="121212"/>
                </a:solidFill>
                <a:latin typeface="Arial"/>
                <a:ea typeface="Arial"/>
                <a:cs typeface="Arial"/>
                <a:sym typeface="Arial"/>
              </a:rPr>
              <a:t>berufsbildenden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Schulen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arbeiten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beeinflussen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sie</a:t>
            </a:r>
            <a:r>
              <a:rPr lang="en-GB" sz="2800" dirty="0">
                <a:solidFill>
                  <a:srgbClr val="121212"/>
                </a:solidFill>
                <a:latin typeface="Arial"/>
                <a:ea typeface="Arial"/>
                <a:cs typeface="Arial"/>
                <a:sym typeface="Arial"/>
              </a:rPr>
              <a:t> auf </a:t>
            </a:r>
            <a:r>
              <a:rPr lang="en-GB" sz="2800" dirty="0" err="1">
                <a:solidFill>
                  <a:srgbClr val="121212"/>
                </a:solidFill>
                <a:latin typeface="Arial"/>
                <a:ea typeface="Arial"/>
                <a:cs typeface="Arial"/>
                <a:sym typeface="Arial"/>
              </a:rPr>
              <a:t>verschiedenen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Ebenen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gesellschaftlich</a:t>
            </a:r>
            <a:r>
              <a:rPr lang="en-GB" sz="2800" dirty="0">
                <a:solidFill>
                  <a:srgbClr val="121212"/>
                </a:solidFill>
                <a:latin typeface="Arial"/>
                <a:ea typeface="Arial"/>
                <a:cs typeface="Arial"/>
                <a:sym typeface="Arial"/>
              </a:rPr>
              <a:t>, national, regional, </a:t>
            </a:r>
            <a:r>
              <a:rPr lang="en-GB" sz="2800" dirty="0" err="1">
                <a:solidFill>
                  <a:srgbClr val="121212"/>
                </a:solidFill>
                <a:latin typeface="Arial"/>
                <a:ea typeface="Arial"/>
                <a:cs typeface="Arial"/>
                <a:sym typeface="Arial"/>
              </a:rPr>
              <a:t>industriell</a:t>
            </a:r>
            <a:endParaRPr sz="2800" dirty="0"/>
          </a:p>
          <a:p>
            <a:pPr marL="571500" marR="0" lvl="0" indent="-571500" algn="l" rtl="0">
              <a:lnSpc>
                <a:spcPct val="113718"/>
              </a:lnSpc>
              <a:spcBef>
                <a:spcPts val="0"/>
              </a:spcBef>
              <a:spcAft>
                <a:spcPts val="0"/>
              </a:spcAft>
              <a:buClr>
                <a:srgbClr val="121212"/>
              </a:buClr>
              <a:buSzPts val="3200"/>
              <a:buFont typeface="Arial"/>
              <a:buChar char="•"/>
            </a:pPr>
            <a:r>
              <a:rPr lang="en-GB" sz="2800" dirty="0">
                <a:solidFill>
                  <a:srgbClr val="121212"/>
                </a:solidFill>
                <a:latin typeface="Arial"/>
                <a:ea typeface="Arial"/>
                <a:cs typeface="Arial"/>
                <a:sym typeface="Arial"/>
              </a:rPr>
              <a:t>Sie </a:t>
            </a:r>
            <a:r>
              <a:rPr lang="en-GB" sz="2800" dirty="0" err="1">
                <a:solidFill>
                  <a:srgbClr val="121212"/>
                </a:solidFill>
                <a:latin typeface="Arial"/>
                <a:ea typeface="Arial"/>
                <a:cs typeface="Arial"/>
                <a:sym typeface="Arial"/>
              </a:rPr>
              <a:t>wird</a:t>
            </a:r>
            <a:r>
              <a:rPr lang="en-GB" sz="2800" dirty="0">
                <a:solidFill>
                  <a:srgbClr val="121212"/>
                </a:solidFill>
                <a:latin typeface="Arial"/>
                <a:ea typeface="Arial"/>
                <a:cs typeface="Arial"/>
                <a:sym typeface="Arial"/>
              </a:rPr>
              <a:t> von </a:t>
            </a:r>
            <a:r>
              <a:rPr lang="en-GB" sz="2800" dirty="0" err="1">
                <a:solidFill>
                  <a:srgbClr val="121212"/>
                </a:solidFill>
                <a:latin typeface="Arial"/>
                <a:ea typeface="Arial"/>
                <a:cs typeface="Arial"/>
                <a:sym typeface="Arial"/>
              </a:rPr>
              <a:t>verschiedenen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Akteuren</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Institutionen</a:t>
            </a:r>
            <a:r>
              <a:rPr lang="en-GB" sz="2800" dirty="0">
                <a:solidFill>
                  <a:srgbClr val="121212"/>
                </a:solidFill>
                <a:latin typeface="Arial"/>
                <a:ea typeface="Arial"/>
                <a:cs typeface="Arial"/>
                <a:sym typeface="Arial"/>
              </a:rPr>
              <a:t> auf </a:t>
            </a:r>
            <a:r>
              <a:rPr lang="en-GB" sz="2800" dirty="0" err="1">
                <a:solidFill>
                  <a:srgbClr val="121212"/>
                </a:solidFill>
                <a:latin typeface="Arial"/>
                <a:ea typeface="Arial"/>
                <a:cs typeface="Arial"/>
                <a:sym typeface="Arial"/>
              </a:rPr>
              <a:t>nationaler</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internationaler</a:t>
            </a:r>
            <a:r>
              <a:rPr lang="en-GB" sz="2800" dirty="0">
                <a:solidFill>
                  <a:srgbClr val="121212"/>
                </a:solidFill>
                <a:latin typeface="Arial"/>
                <a:ea typeface="Arial"/>
                <a:cs typeface="Arial"/>
                <a:sym typeface="Arial"/>
              </a:rPr>
              <a:t> Ebene </a:t>
            </a:r>
            <a:r>
              <a:rPr lang="en-GB" sz="2800" dirty="0" err="1">
                <a:solidFill>
                  <a:srgbClr val="121212"/>
                </a:solidFill>
                <a:latin typeface="Arial"/>
                <a:ea typeface="Arial"/>
                <a:cs typeface="Arial"/>
                <a:sym typeface="Arial"/>
              </a:rPr>
              <a:t>angeboten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sowohl</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innerhalb</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als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auch</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außerhalb</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formalen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allgemeinen</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beruflichen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Bildung</a:t>
            </a:r>
            <a:r>
              <a:rPr lang="en-GB" sz="2800" dirty="0">
                <a:solidFill>
                  <a:srgbClr val="121212"/>
                </a:solidFill>
                <a:latin typeface="Arial"/>
                <a:ea typeface="Arial"/>
                <a:cs typeface="Arial"/>
                <a:sym typeface="Arial"/>
              </a:rPr>
              <a:t>.</a:t>
            </a:r>
            <a:endParaRPr sz="2800" dirty="0"/>
          </a:p>
          <a:p>
            <a:pPr marL="571500" marR="0" lvl="0" indent="-571500" algn="l" rtl="0">
              <a:lnSpc>
                <a:spcPct val="113718"/>
              </a:lnSpc>
              <a:spcBef>
                <a:spcPts val="0"/>
              </a:spcBef>
              <a:spcAft>
                <a:spcPts val="0"/>
              </a:spcAft>
              <a:buClr>
                <a:srgbClr val="121212"/>
              </a:buClr>
              <a:buSzPts val="3200"/>
              <a:buFont typeface="Arial"/>
              <a:buChar char="•"/>
            </a:pPr>
            <a:r>
              <a:rPr lang="en-GB" sz="2800" dirty="0">
                <a:solidFill>
                  <a:srgbClr val="121212"/>
                </a:solidFill>
                <a:latin typeface="Arial"/>
                <a:ea typeface="Arial"/>
                <a:cs typeface="Arial"/>
                <a:sym typeface="Arial"/>
              </a:rPr>
              <a:t>Die </a:t>
            </a:r>
            <a:r>
              <a:rPr lang="en-GB" sz="2800" dirty="0" err="1">
                <a:solidFill>
                  <a:srgbClr val="121212"/>
                </a:solidFill>
                <a:latin typeface="Arial"/>
                <a:ea typeface="Arial"/>
                <a:cs typeface="Arial"/>
                <a:sym typeface="Arial"/>
              </a:rPr>
              <a:t>dezentrale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Struktur</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beruflichen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Weiterbildung</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stellt</a:t>
            </a:r>
            <a:r>
              <a:rPr lang="en-GB" sz="2800" dirty="0">
                <a:solidFill>
                  <a:srgbClr val="121212"/>
                </a:solidFill>
                <a:latin typeface="Arial"/>
                <a:ea typeface="Arial"/>
                <a:cs typeface="Arial"/>
                <a:sym typeface="Arial"/>
              </a:rPr>
              <a:t> in </a:t>
            </a:r>
            <a:r>
              <a:rPr lang="en-GB" sz="2800" dirty="0" err="1">
                <a:solidFill>
                  <a:srgbClr val="121212"/>
                </a:solidFill>
                <a:latin typeface="Arial"/>
                <a:ea typeface="Arial"/>
                <a:cs typeface="Arial"/>
                <a:sym typeface="Arial"/>
              </a:rPr>
              <a:t>jedem</a:t>
            </a:r>
            <a:r>
              <a:rPr lang="en-GB" sz="2800" dirty="0">
                <a:solidFill>
                  <a:srgbClr val="121212"/>
                </a:solidFill>
                <a:latin typeface="Arial"/>
                <a:ea typeface="Arial"/>
                <a:cs typeface="Arial"/>
                <a:sym typeface="Arial"/>
              </a:rPr>
              <a:t> Land </a:t>
            </a:r>
            <a:r>
              <a:rPr lang="en-GB" sz="2800" dirty="0" err="1">
                <a:solidFill>
                  <a:srgbClr val="121212"/>
                </a:solidFill>
                <a:latin typeface="Arial"/>
                <a:ea typeface="Arial"/>
                <a:cs typeface="Arial"/>
                <a:sym typeface="Arial"/>
              </a:rPr>
              <a:t>eine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Schwierigkeit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dar</a:t>
            </a:r>
            <a:r>
              <a:rPr lang="en-GB" sz="2800" dirty="0">
                <a:solidFill>
                  <a:srgbClr val="121212"/>
                </a:solidFill>
                <a:latin typeface="Arial"/>
                <a:ea typeface="Arial"/>
                <a:cs typeface="Arial"/>
                <a:sym typeface="Arial"/>
              </a:rPr>
              <a:t>.</a:t>
            </a:r>
            <a:endParaRPr sz="2800" dirty="0"/>
          </a:p>
          <a:p>
            <a:pPr marL="571500" marR="0" lvl="0" indent="-571500" algn="l" rtl="0">
              <a:lnSpc>
                <a:spcPct val="113718"/>
              </a:lnSpc>
              <a:spcBef>
                <a:spcPts val="0"/>
              </a:spcBef>
              <a:spcAft>
                <a:spcPts val="0"/>
              </a:spcAft>
              <a:buClr>
                <a:srgbClr val="121212"/>
              </a:buClr>
              <a:buSzPts val="3200"/>
              <a:buFont typeface="Arial"/>
              <a:buChar char="•"/>
            </a:pPr>
            <a:r>
              <a:rPr lang="en-GB" sz="2800" dirty="0">
                <a:solidFill>
                  <a:srgbClr val="121212"/>
                </a:solidFill>
                <a:latin typeface="Arial"/>
                <a:ea typeface="Arial"/>
                <a:cs typeface="Arial"/>
                <a:sym typeface="Arial"/>
              </a:rPr>
              <a:t>Sie </a:t>
            </a:r>
            <a:r>
              <a:rPr lang="en-GB" sz="2800" dirty="0" err="1">
                <a:solidFill>
                  <a:srgbClr val="121212"/>
                </a:solidFill>
                <a:latin typeface="Arial"/>
                <a:ea typeface="Arial"/>
                <a:cs typeface="Arial"/>
                <a:sym typeface="Arial"/>
              </a:rPr>
              <a:t>ist</a:t>
            </a:r>
            <a:r>
              <a:rPr lang="en-GB" sz="2800" dirty="0">
                <a:solidFill>
                  <a:srgbClr val="121212"/>
                </a:solidFill>
                <a:latin typeface="Arial"/>
                <a:ea typeface="Arial"/>
                <a:cs typeface="Arial"/>
                <a:sym typeface="Arial"/>
              </a:rPr>
              <a:t> von </a:t>
            </a:r>
            <a:r>
              <a:rPr lang="en-GB" sz="2800" dirty="0" err="1">
                <a:solidFill>
                  <a:srgbClr val="121212"/>
                </a:solidFill>
                <a:latin typeface="Arial"/>
                <a:ea typeface="Arial"/>
                <a:cs typeface="Arial"/>
                <a:sym typeface="Arial"/>
              </a:rPr>
              <a:t>Natur</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aus</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mit</a:t>
            </a:r>
            <a:r>
              <a:rPr lang="en-GB" sz="2800" dirty="0">
                <a:solidFill>
                  <a:srgbClr val="121212"/>
                </a:solidFill>
                <a:latin typeface="Arial"/>
                <a:ea typeface="Arial"/>
                <a:cs typeface="Arial"/>
                <a:sym typeface="Arial"/>
              </a:rPr>
              <a:t> den </a:t>
            </a:r>
            <a:r>
              <a:rPr lang="en-GB" sz="2800" dirty="0" err="1">
                <a:solidFill>
                  <a:srgbClr val="121212"/>
                </a:solidFill>
                <a:latin typeface="Arial"/>
                <a:ea typeface="Arial"/>
                <a:cs typeface="Arial"/>
                <a:sym typeface="Arial"/>
              </a:rPr>
              <a:t>Arbeitsmärkten</a:t>
            </a:r>
            <a:r>
              <a:rPr lang="en-GB" sz="2800" dirty="0">
                <a:solidFill>
                  <a:srgbClr val="121212"/>
                </a:solidFill>
                <a:latin typeface="Arial"/>
                <a:ea typeface="Arial"/>
                <a:cs typeface="Arial"/>
                <a:sym typeface="Arial"/>
              </a:rPr>
              <a:t> auf </a:t>
            </a:r>
            <a:r>
              <a:rPr lang="en-GB" sz="2800" dirty="0" err="1">
                <a:solidFill>
                  <a:srgbClr val="121212"/>
                </a:solidFill>
                <a:latin typeface="Arial"/>
                <a:ea typeface="Arial"/>
                <a:cs typeface="Arial"/>
                <a:sym typeface="Arial"/>
              </a:rPr>
              <a:t>nationaler</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sektoraler</a:t>
            </a:r>
            <a:r>
              <a:rPr lang="en-GB" sz="2800" dirty="0">
                <a:solidFill>
                  <a:srgbClr val="121212"/>
                </a:solidFill>
                <a:latin typeface="Arial"/>
                <a:ea typeface="Arial"/>
                <a:cs typeface="Arial"/>
                <a:sym typeface="Arial"/>
              </a:rPr>
              <a:t> Ebene </a:t>
            </a:r>
            <a:r>
              <a:rPr lang="en-GB" sz="2800" dirty="0" err="1">
                <a:solidFill>
                  <a:srgbClr val="121212"/>
                </a:solidFill>
                <a:latin typeface="Arial"/>
                <a:ea typeface="Arial"/>
                <a:cs typeface="Arial"/>
                <a:sym typeface="Arial"/>
              </a:rPr>
              <a:t>verbunden</a:t>
            </a:r>
            <a:r>
              <a:rPr lang="en-GB" sz="2800" dirty="0">
                <a:solidFill>
                  <a:srgbClr val="121212"/>
                </a:solidFill>
                <a:latin typeface="Arial"/>
                <a:ea typeface="Arial"/>
                <a:cs typeface="Arial"/>
                <a:sym typeface="Arial"/>
              </a:rPr>
              <a:t>.</a:t>
            </a:r>
            <a:endParaRPr sz="2800" dirty="0"/>
          </a:p>
        </p:txBody>
      </p:sp>
      <p:sp>
        <p:nvSpPr>
          <p:cNvPr id="150" name="Google Shape;150;p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2" name="Google Shape;152;p5" descr="A diagram of a variety of blue circles and white text&#10;&#10;Description automatically generated"/>
          <p:cNvPicPr preferRelativeResize="0"/>
          <p:nvPr/>
        </p:nvPicPr>
        <p:blipFill rotWithShape="1">
          <a:blip r:embed="rId3">
            <a:alphaModFix/>
          </a:blip>
          <a:srcRect t="6392"/>
          <a:stretch/>
        </p:blipFill>
        <p:spPr>
          <a:xfrm>
            <a:off x="10491976" y="2586607"/>
            <a:ext cx="5792470" cy="4412814"/>
          </a:xfrm>
          <a:prstGeom prst="rect">
            <a:avLst/>
          </a:prstGeom>
          <a:noFill/>
          <a:ln>
            <a:noFill/>
          </a:ln>
        </p:spPr>
      </p:pic>
      <p:sp>
        <p:nvSpPr>
          <p:cNvPr id="153" name="Google Shape;153;p5"/>
          <p:cNvSpPr txBox="1"/>
          <p:nvPr/>
        </p:nvSpPr>
        <p:spPr>
          <a:xfrm>
            <a:off x="10590376" y="7125572"/>
            <a:ext cx="6742777"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800" i="1">
                <a:solidFill>
                  <a:srgbClr val="121212"/>
                </a:solidFill>
                <a:latin typeface="Arial"/>
                <a:ea typeface="Arial"/>
                <a:cs typeface="Arial"/>
                <a:sym typeface="Arial"/>
              </a:rPr>
              <a:t>Quelle: </a:t>
            </a:r>
            <a:r>
              <a:rPr lang="en-GB" sz="1800" i="1"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1800" i="1">
                <a:solidFill>
                  <a:srgbClr val="121212"/>
                </a:solidFill>
                <a:latin typeface="Arial"/>
                <a:ea typeface="Arial"/>
                <a:cs typeface="Arial"/>
                <a:sym typeface="Arial"/>
              </a:rPr>
              <a:t>//www.cedefop.europa.eu/en/projects/changing-nature-and-role-vocational-education-and-training-vet-europe </a:t>
            </a:r>
            <a:endParaRPr/>
          </a:p>
        </p:txBody>
      </p:sp>
      <p:sp>
        <p:nvSpPr>
          <p:cNvPr id="154" name="Google Shape;154;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57" name="Google Shape;157;p5"/>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7A70D9D-E113-E599-912B-FF4192566C38}"/>
              </a:ext>
            </a:extLst>
          </p:cNvPr>
          <p:cNvPicPr>
            <a:picLocks noChangeAspect="1"/>
          </p:cNvPicPr>
          <p:nvPr/>
        </p:nvPicPr>
        <p:blipFill>
          <a:blip r:embed="rId7"/>
          <a:stretch>
            <a:fillRect/>
          </a:stretch>
        </p:blipFill>
        <p:spPr>
          <a:xfrm>
            <a:off x="2983728" y="9322353"/>
            <a:ext cx="2073522" cy="4350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1"/>
        <p:cNvGrpSpPr/>
        <p:nvPr/>
      </p:nvGrpSpPr>
      <p:grpSpPr>
        <a:xfrm>
          <a:off x="0" y="0"/>
          <a:ext cx="0" cy="0"/>
          <a:chOff x="0" y="0"/>
          <a:chExt cx="0" cy="0"/>
        </a:xfrm>
      </p:grpSpPr>
      <p:sp>
        <p:nvSpPr>
          <p:cNvPr id="162" name="Google Shape;162;p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6"/>
          <p:cNvSpPr txBox="1"/>
          <p:nvPr/>
        </p:nvSpPr>
        <p:spPr>
          <a:xfrm>
            <a:off x="793856" y="776393"/>
            <a:ext cx="12181388" cy="20313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b="1" dirty="0" err="1">
                <a:solidFill>
                  <a:srgbClr val="033C5B"/>
                </a:solidFill>
                <a:latin typeface="Arial"/>
                <a:ea typeface="Arial"/>
                <a:cs typeface="Arial"/>
                <a:sym typeface="Arial"/>
              </a:rPr>
              <a:t>Vorteile</a:t>
            </a:r>
            <a:r>
              <a:rPr lang="en-GB" sz="6000" b="1" dirty="0">
                <a:solidFill>
                  <a:srgbClr val="033C5B"/>
                </a:solidFill>
                <a:latin typeface="Arial"/>
                <a:ea typeface="Arial"/>
                <a:cs typeface="Arial"/>
                <a:sym typeface="Arial"/>
              </a:rPr>
              <a:t> des </a:t>
            </a:r>
            <a:r>
              <a:rPr lang="en-GB" sz="6000" b="1" dirty="0" err="1">
                <a:solidFill>
                  <a:srgbClr val="033C5B"/>
                </a:solidFill>
                <a:latin typeface="Arial"/>
                <a:ea typeface="Arial"/>
                <a:cs typeface="Arial"/>
                <a:sym typeface="Arial"/>
              </a:rPr>
              <a:t>kooperativen</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Unterrichts</a:t>
            </a:r>
            <a:r>
              <a:rPr lang="en-GB" sz="6000" b="1" dirty="0">
                <a:solidFill>
                  <a:srgbClr val="033C5B"/>
                </a:solidFill>
                <a:latin typeface="Arial"/>
                <a:ea typeface="Arial"/>
                <a:cs typeface="Arial"/>
                <a:sym typeface="Arial"/>
              </a:rPr>
              <a:t> in der </a:t>
            </a:r>
            <a:r>
              <a:rPr lang="en-GB" sz="6000" b="1" dirty="0" err="1">
                <a:solidFill>
                  <a:srgbClr val="033C5B"/>
                </a:solidFill>
                <a:latin typeface="Arial"/>
                <a:ea typeface="Arial"/>
                <a:cs typeface="Arial"/>
                <a:sym typeface="Arial"/>
              </a:rPr>
              <a:t>Berufsbildung</a:t>
            </a:r>
            <a:endParaRPr sz="6000" b="1" dirty="0">
              <a:solidFill>
                <a:srgbClr val="033C5B"/>
              </a:solidFill>
              <a:latin typeface="Arial"/>
              <a:ea typeface="Arial"/>
              <a:cs typeface="Arial"/>
              <a:sym typeface="Arial"/>
            </a:endParaRPr>
          </a:p>
        </p:txBody>
      </p:sp>
      <p:sp>
        <p:nvSpPr>
          <p:cNvPr id="165" name="Google Shape;165;p6"/>
          <p:cNvSpPr txBox="1"/>
          <p:nvPr/>
        </p:nvSpPr>
        <p:spPr>
          <a:xfrm>
            <a:off x="559139" y="4954069"/>
            <a:ext cx="5210451" cy="3520964"/>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200" b="1" dirty="0">
                <a:solidFill>
                  <a:srgbClr val="121212"/>
                </a:solidFill>
                <a:latin typeface="Arial"/>
                <a:ea typeface="Arial"/>
                <a:cs typeface="Arial"/>
                <a:sym typeface="Arial"/>
              </a:rPr>
              <a:t>Für </a:t>
            </a:r>
            <a:r>
              <a:rPr lang="en-GB" sz="2200" b="1" dirty="0" err="1">
                <a:solidFill>
                  <a:srgbClr val="121212"/>
                </a:solidFill>
                <a:latin typeface="Arial"/>
                <a:ea typeface="Arial"/>
                <a:cs typeface="Arial"/>
                <a:sym typeface="Arial"/>
              </a:rPr>
              <a:t>Pädagogen</a:t>
            </a:r>
            <a:r>
              <a:rPr lang="en-GB" sz="2200" b="1" dirty="0">
                <a:solidFill>
                  <a:srgbClr val="121212"/>
                </a:solidFill>
                <a:latin typeface="Arial"/>
                <a:ea typeface="Arial"/>
                <a:cs typeface="Arial"/>
                <a:sym typeface="Arial"/>
              </a:rPr>
              <a:t>: </a:t>
            </a:r>
            <a:endParaRPr sz="2200" dirty="0"/>
          </a:p>
          <a:p>
            <a:pPr marL="0" marR="0" lvl="0" indent="0" algn="ctr" rtl="0">
              <a:lnSpc>
                <a:spcPct val="129964"/>
              </a:lnSpc>
              <a:spcBef>
                <a:spcPts val="0"/>
              </a:spcBef>
              <a:spcAft>
                <a:spcPts val="0"/>
              </a:spcAft>
              <a:buNone/>
            </a:pPr>
            <a:r>
              <a:rPr lang="en-GB" sz="2200" dirty="0" err="1">
                <a:solidFill>
                  <a:srgbClr val="121212"/>
                </a:solidFill>
                <a:latin typeface="Arial"/>
                <a:ea typeface="Arial"/>
                <a:cs typeface="Arial"/>
                <a:sym typeface="Arial"/>
              </a:rPr>
              <a:t>Fördert</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berufliche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Entwicklung</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durch</a:t>
            </a:r>
            <a:r>
              <a:rPr lang="en-GB" sz="2200" dirty="0">
                <a:solidFill>
                  <a:srgbClr val="121212"/>
                </a:solidFill>
                <a:latin typeface="Arial"/>
                <a:ea typeface="Arial"/>
                <a:cs typeface="Arial"/>
                <a:sym typeface="Arial"/>
              </a:rPr>
              <a:t> den </a:t>
            </a:r>
            <a:r>
              <a:rPr lang="en-GB" sz="2200" dirty="0" err="1">
                <a:solidFill>
                  <a:srgbClr val="121212"/>
                </a:solidFill>
                <a:latin typeface="Arial"/>
                <a:ea typeface="Arial"/>
                <a:cs typeface="Arial"/>
                <a:sym typeface="Arial"/>
              </a:rPr>
              <a:t>Austausch</a:t>
            </a:r>
            <a:r>
              <a:rPr lang="en-GB" sz="2200" dirty="0">
                <a:solidFill>
                  <a:srgbClr val="121212"/>
                </a:solidFill>
                <a:latin typeface="Arial"/>
                <a:ea typeface="Arial"/>
                <a:cs typeface="Arial"/>
                <a:sym typeface="Arial"/>
              </a:rPr>
              <a:t> von Wissen und </a:t>
            </a:r>
            <a:r>
              <a:rPr lang="en-GB" sz="2200" dirty="0" err="1">
                <a:solidFill>
                  <a:srgbClr val="121212"/>
                </a:solidFill>
                <a:latin typeface="Arial"/>
                <a:ea typeface="Arial"/>
                <a:cs typeface="Arial"/>
                <a:sym typeface="Arial"/>
              </a:rPr>
              <a:t>Erfahrungen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reduziert</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Arbeitsbelastung</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durch</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Aufteilung</a:t>
            </a:r>
            <a:r>
              <a:rPr lang="en-GB" sz="2200" dirty="0">
                <a:solidFill>
                  <a:srgbClr val="121212"/>
                </a:solidFill>
                <a:latin typeface="Arial"/>
                <a:ea typeface="Arial"/>
                <a:cs typeface="Arial"/>
                <a:sym typeface="Arial"/>
              </a:rPr>
              <a:t> von </a:t>
            </a:r>
            <a:r>
              <a:rPr lang="en-GB" sz="2200" dirty="0" err="1">
                <a:solidFill>
                  <a:srgbClr val="121212"/>
                </a:solidFill>
                <a:latin typeface="Arial"/>
                <a:ea typeface="Arial"/>
                <a:cs typeface="Arial"/>
                <a:sym typeface="Arial"/>
              </a:rPr>
              <a:t>Verantwortlichkeiten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erhöht</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Arbeitszufriedenheit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durch</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eine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unterstützende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Lehrgemeinschaft</a:t>
            </a:r>
            <a:r>
              <a:rPr lang="en-GB" sz="2200" dirty="0">
                <a:solidFill>
                  <a:srgbClr val="121212"/>
                </a:solidFill>
                <a:latin typeface="Arial"/>
                <a:ea typeface="Arial"/>
                <a:cs typeface="Arial"/>
                <a:sym typeface="Arial"/>
              </a:rPr>
              <a:t>.</a:t>
            </a:r>
            <a:endParaRPr sz="2200" dirty="0">
              <a:solidFill>
                <a:srgbClr val="121212"/>
              </a:solidFill>
              <a:latin typeface="Arial"/>
              <a:ea typeface="Arial"/>
              <a:cs typeface="Arial"/>
              <a:sym typeface="Arial"/>
            </a:endParaRPr>
          </a:p>
        </p:txBody>
      </p:sp>
      <p:sp>
        <p:nvSpPr>
          <p:cNvPr id="166" name="Google Shape;166;p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6"/>
          <p:cNvSpPr txBox="1"/>
          <p:nvPr/>
        </p:nvSpPr>
        <p:spPr>
          <a:xfrm>
            <a:off x="6437142" y="4954069"/>
            <a:ext cx="5210451" cy="3520964"/>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de-DE" sz="2200" b="1" dirty="0">
                <a:solidFill>
                  <a:srgbClr val="121212"/>
                </a:solidFill>
                <a:latin typeface="Arial"/>
                <a:ea typeface="Arial"/>
                <a:cs typeface="Arial"/>
                <a:sym typeface="Arial"/>
              </a:rPr>
              <a:t>Für Lernende: </a:t>
            </a:r>
            <a:endParaRPr lang="de-DE" sz="2200" dirty="0"/>
          </a:p>
          <a:p>
            <a:pPr marL="0" marR="0" lvl="0" indent="0" algn="ctr" rtl="0">
              <a:lnSpc>
                <a:spcPct val="129964"/>
              </a:lnSpc>
              <a:spcBef>
                <a:spcPts val="0"/>
              </a:spcBef>
              <a:spcAft>
                <a:spcPts val="0"/>
              </a:spcAft>
              <a:buNone/>
            </a:pPr>
            <a:r>
              <a:rPr lang="de-DE" sz="2200" dirty="0">
                <a:solidFill>
                  <a:srgbClr val="121212"/>
                </a:solidFill>
                <a:latin typeface="Arial"/>
                <a:ea typeface="Arial"/>
                <a:cs typeface="Arial"/>
                <a:sym typeface="Arial"/>
              </a:rPr>
              <a:t>Verbessert das Engagement und die Motivation, fördert das Verständnis durch unterschiedliche Perspektiven und Unterrichtsstile und baut wichtige Fähigkeiten wie Kommunikation, Zusammenarbeit und kritisches Denken auf.</a:t>
            </a:r>
          </a:p>
        </p:txBody>
      </p:sp>
      <p:sp>
        <p:nvSpPr>
          <p:cNvPr id="169" name="Google Shape;169;p6"/>
          <p:cNvSpPr txBox="1"/>
          <p:nvPr/>
        </p:nvSpPr>
        <p:spPr>
          <a:xfrm>
            <a:off x="11866288" y="4954069"/>
            <a:ext cx="5210451" cy="2640723"/>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200" b="1" dirty="0">
                <a:solidFill>
                  <a:srgbClr val="121212"/>
                </a:solidFill>
                <a:latin typeface="Arial"/>
                <a:ea typeface="Arial"/>
                <a:cs typeface="Arial"/>
                <a:sym typeface="Arial"/>
              </a:rPr>
              <a:t>Für </a:t>
            </a:r>
            <a:r>
              <a:rPr lang="en-GB" sz="2200" b="1" dirty="0" err="1">
                <a:solidFill>
                  <a:srgbClr val="121212"/>
                </a:solidFill>
                <a:latin typeface="Arial"/>
                <a:ea typeface="Arial"/>
                <a:cs typeface="Arial"/>
                <a:sym typeface="Arial"/>
              </a:rPr>
              <a:t>Berufsbildungsprogramme</a:t>
            </a:r>
            <a:r>
              <a:rPr lang="en-GB" sz="2200" b="1" dirty="0">
                <a:solidFill>
                  <a:srgbClr val="121212"/>
                </a:solidFill>
                <a:latin typeface="Arial"/>
                <a:ea typeface="Arial"/>
                <a:cs typeface="Arial"/>
                <a:sym typeface="Arial"/>
              </a:rPr>
              <a:t>: </a:t>
            </a:r>
            <a:endParaRPr sz="2200" dirty="0"/>
          </a:p>
          <a:p>
            <a:pPr marL="0" marR="0" lvl="0" indent="0" algn="ctr" rtl="0">
              <a:lnSpc>
                <a:spcPct val="129964"/>
              </a:lnSpc>
              <a:spcBef>
                <a:spcPts val="0"/>
              </a:spcBef>
              <a:spcAft>
                <a:spcPts val="0"/>
              </a:spcAft>
              <a:buNone/>
            </a:pPr>
            <a:r>
              <a:rPr lang="en-GB" sz="2200" dirty="0">
                <a:solidFill>
                  <a:srgbClr val="121212"/>
                </a:solidFill>
                <a:latin typeface="Arial"/>
                <a:ea typeface="Arial"/>
                <a:cs typeface="Arial"/>
                <a:sym typeface="Arial"/>
              </a:rPr>
              <a:t>Es </a:t>
            </a:r>
            <a:r>
              <a:rPr lang="en-GB" sz="2200" dirty="0" err="1">
                <a:solidFill>
                  <a:srgbClr val="121212"/>
                </a:solidFill>
                <a:latin typeface="Arial"/>
                <a:ea typeface="Arial"/>
                <a:cs typeface="Arial"/>
                <a:sym typeface="Arial"/>
              </a:rPr>
              <a:t>stärkt</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Qualität</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Relevanz</a:t>
            </a:r>
            <a:r>
              <a:rPr lang="en-GB" sz="2200" dirty="0">
                <a:solidFill>
                  <a:srgbClr val="121212"/>
                </a:solidFill>
                <a:latin typeface="Arial"/>
                <a:ea typeface="Arial"/>
                <a:cs typeface="Arial"/>
                <a:sym typeface="Arial"/>
              </a:rPr>
              <a:t> des </a:t>
            </a:r>
            <a:r>
              <a:rPr lang="en-GB" sz="2200" dirty="0" err="1">
                <a:solidFill>
                  <a:srgbClr val="121212"/>
                </a:solidFill>
                <a:latin typeface="Arial"/>
                <a:ea typeface="Arial"/>
                <a:cs typeface="Arial"/>
                <a:sym typeface="Arial"/>
              </a:rPr>
              <a:t>Programms</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erhöht</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Flexibilität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bei</a:t>
            </a:r>
            <a:r>
              <a:rPr lang="en-GB" sz="2200" dirty="0">
                <a:solidFill>
                  <a:srgbClr val="121212"/>
                </a:solidFill>
                <a:latin typeface="Arial"/>
                <a:ea typeface="Arial"/>
                <a:cs typeface="Arial"/>
                <a:sym typeface="Arial"/>
              </a:rPr>
              <a:t> der </a:t>
            </a:r>
            <a:r>
              <a:rPr lang="en-GB" sz="2200" dirty="0" err="1">
                <a:solidFill>
                  <a:srgbClr val="121212"/>
                </a:solidFill>
                <a:latin typeface="Arial"/>
                <a:ea typeface="Arial"/>
                <a:cs typeface="Arial"/>
                <a:sym typeface="Arial"/>
              </a:rPr>
              <a:t>Durchführung</a:t>
            </a:r>
            <a:r>
              <a:rPr lang="en-GB" sz="2200" dirty="0">
                <a:solidFill>
                  <a:srgbClr val="121212"/>
                </a:solidFill>
                <a:latin typeface="Arial"/>
                <a:ea typeface="Arial"/>
                <a:cs typeface="Arial"/>
                <a:sym typeface="Arial"/>
              </a:rPr>
              <a:t> des </a:t>
            </a:r>
            <a:r>
              <a:rPr lang="en-GB" sz="2200" dirty="0" err="1">
                <a:solidFill>
                  <a:srgbClr val="121212"/>
                </a:solidFill>
                <a:latin typeface="Arial"/>
                <a:ea typeface="Arial"/>
                <a:cs typeface="Arial"/>
                <a:sym typeface="Arial"/>
              </a:rPr>
              <a:t>Lehrplans</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fördert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eine</a:t>
            </a:r>
            <a:r>
              <a:rPr lang="en-GB" sz="2200" dirty="0">
                <a:solidFill>
                  <a:srgbClr val="121212"/>
                </a:solidFill>
                <a:latin typeface="Arial"/>
                <a:ea typeface="Arial"/>
                <a:cs typeface="Arial"/>
                <a:sym typeface="Arial"/>
              </a:rPr>
              <a:t> Kultur der </a:t>
            </a:r>
            <a:r>
              <a:rPr lang="en-GB" sz="2200" dirty="0" err="1">
                <a:solidFill>
                  <a:srgbClr val="121212"/>
                </a:solidFill>
                <a:latin typeface="Arial"/>
                <a:ea typeface="Arial"/>
                <a:cs typeface="Arial"/>
                <a:sym typeface="Arial"/>
              </a:rPr>
              <a:t>kontinuierlichen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Verbesserung</a:t>
            </a:r>
            <a:r>
              <a:rPr lang="en-GB" sz="2200" dirty="0">
                <a:solidFill>
                  <a:srgbClr val="121212"/>
                </a:solidFill>
                <a:latin typeface="Arial"/>
                <a:ea typeface="Arial"/>
                <a:cs typeface="Arial"/>
                <a:sym typeface="Arial"/>
              </a:rPr>
              <a:t> und Innovation.</a:t>
            </a:r>
            <a:endParaRPr sz="2200" dirty="0">
              <a:solidFill>
                <a:srgbClr val="121212"/>
              </a:solidFill>
              <a:latin typeface="Arial"/>
              <a:ea typeface="Arial"/>
              <a:cs typeface="Arial"/>
              <a:sym typeface="Arial"/>
            </a:endParaRPr>
          </a:p>
        </p:txBody>
      </p:sp>
      <p:pic>
        <p:nvPicPr>
          <p:cNvPr id="170" name="Google Shape;170;p6" descr="Classroom outline"/>
          <p:cNvPicPr preferRelativeResize="0"/>
          <p:nvPr/>
        </p:nvPicPr>
        <p:blipFill rotWithShape="1">
          <a:blip r:embed="rId3">
            <a:alphaModFix/>
          </a:blip>
          <a:srcRect/>
          <a:stretch/>
        </p:blipFill>
        <p:spPr>
          <a:xfrm>
            <a:off x="2270046" y="3165433"/>
            <a:ext cx="1788636" cy="1788636"/>
          </a:xfrm>
          <a:prstGeom prst="rect">
            <a:avLst/>
          </a:prstGeom>
          <a:noFill/>
          <a:ln>
            <a:noFill/>
          </a:ln>
        </p:spPr>
      </p:pic>
      <p:pic>
        <p:nvPicPr>
          <p:cNvPr id="171" name="Google Shape;171;p6" descr="Users with solid fill"/>
          <p:cNvPicPr preferRelativeResize="0"/>
          <p:nvPr/>
        </p:nvPicPr>
        <p:blipFill rotWithShape="1">
          <a:blip r:embed="rId4">
            <a:alphaModFix/>
          </a:blip>
          <a:srcRect/>
          <a:stretch/>
        </p:blipFill>
        <p:spPr>
          <a:xfrm>
            <a:off x="8115905" y="3354864"/>
            <a:ext cx="1788636" cy="1788636"/>
          </a:xfrm>
          <a:prstGeom prst="rect">
            <a:avLst/>
          </a:prstGeom>
          <a:noFill/>
          <a:ln>
            <a:noFill/>
          </a:ln>
        </p:spPr>
      </p:pic>
      <p:pic>
        <p:nvPicPr>
          <p:cNvPr id="172" name="Google Shape;172;p6" descr="Schoolhouse with solid fill"/>
          <p:cNvPicPr preferRelativeResize="0"/>
          <p:nvPr/>
        </p:nvPicPr>
        <p:blipFill rotWithShape="1">
          <a:blip r:embed="rId5">
            <a:alphaModFix/>
          </a:blip>
          <a:srcRect/>
          <a:stretch/>
        </p:blipFill>
        <p:spPr>
          <a:xfrm>
            <a:off x="13373402" y="2933700"/>
            <a:ext cx="2209800" cy="2209800"/>
          </a:xfrm>
          <a:prstGeom prst="rect">
            <a:avLst/>
          </a:prstGeom>
          <a:noFill/>
          <a:ln>
            <a:noFill/>
          </a:ln>
        </p:spPr>
      </p:pic>
      <p:sp>
        <p:nvSpPr>
          <p:cNvPr id="173" name="Google Shape;17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76" name="Google Shape;176;p6"/>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DEA8F4D-B882-DA41-907E-1FE814628DB0}"/>
              </a:ext>
            </a:extLst>
          </p:cNvPr>
          <p:cNvPicPr>
            <a:picLocks noChangeAspect="1"/>
          </p:cNvPicPr>
          <p:nvPr/>
        </p:nvPicPr>
        <p:blipFill>
          <a:blip r:embed="rId8"/>
          <a:stretch>
            <a:fillRect/>
          </a:stretch>
        </p:blipFill>
        <p:spPr>
          <a:xfrm>
            <a:off x="2983728" y="9322353"/>
            <a:ext cx="2073522" cy="4350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0"/>
        <p:cNvGrpSpPr/>
        <p:nvPr/>
      </p:nvGrpSpPr>
      <p:grpSpPr>
        <a:xfrm>
          <a:off x="0" y="0"/>
          <a:ext cx="0" cy="0"/>
          <a:chOff x="0" y="0"/>
          <a:chExt cx="0" cy="0"/>
        </a:xfrm>
      </p:grpSpPr>
      <p:sp>
        <p:nvSpPr>
          <p:cNvPr id="181" name="Google Shape;181;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93855" y="776393"/>
            <a:ext cx="15297199"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1" dirty="0" err="1">
                <a:solidFill>
                  <a:srgbClr val="033C5B"/>
                </a:solidFill>
                <a:latin typeface="Arial"/>
                <a:ea typeface="Arial"/>
                <a:cs typeface="Arial"/>
                <a:sym typeface="Arial"/>
              </a:rPr>
              <a:t>Maßgeschneiderter</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kooperativer</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Unterricht</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im</a:t>
            </a:r>
            <a:r>
              <a:rPr lang="en-GB" sz="6999" b="1" dirty="0">
                <a:solidFill>
                  <a:srgbClr val="033C5B"/>
                </a:solidFill>
                <a:latin typeface="Arial"/>
                <a:ea typeface="Arial"/>
                <a:cs typeface="Arial"/>
                <a:sym typeface="Arial"/>
              </a:rPr>
              <a:t> </a:t>
            </a:r>
            <a:r>
              <a:rPr lang="en-GB" sz="6999" b="1" dirty="0" err="1">
                <a:solidFill>
                  <a:srgbClr val="033C5B"/>
                </a:solidFill>
                <a:latin typeface="Arial"/>
                <a:ea typeface="Arial"/>
                <a:cs typeface="Arial"/>
                <a:sym typeface="Arial"/>
              </a:rPr>
              <a:t>Berufsbildungsumfeld</a:t>
            </a:r>
            <a:endParaRPr sz="6999" b="1" dirty="0">
              <a:solidFill>
                <a:srgbClr val="033C5B"/>
              </a:solidFill>
              <a:latin typeface="Arial"/>
              <a:ea typeface="Arial"/>
              <a:cs typeface="Arial"/>
              <a:sym typeface="Arial"/>
            </a:endParaRPr>
          </a:p>
        </p:txBody>
      </p:sp>
      <p:sp>
        <p:nvSpPr>
          <p:cNvPr id="184" name="Google Shape;184;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93856" y="8212343"/>
            <a:ext cx="15465917"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800" i="1">
                <a:solidFill>
                  <a:srgbClr val="121212"/>
                </a:solidFill>
                <a:latin typeface="Arial"/>
                <a:ea typeface="Arial"/>
                <a:cs typeface="Arial"/>
                <a:sym typeface="Arial"/>
              </a:rPr>
              <a:t>Quelle: Słowikowski, M., Pilat, Z., Smater, M., &amp; Zieliński, J. (2018). Kollaborative Lernumgebung in der beruflichen Bildung. In AIP Conference Proceedings (Vol. 2029, No. 1). AIP Publishing. https://doi.org/10.1063/1.5066532 </a:t>
            </a:r>
            <a:endParaRPr/>
          </a:p>
        </p:txBody>
      </p:sp>
      <p:grpSp>
        <p:nvGrpSpPr>
          <p:cNvPr id="187" name="Google Shape;187;p7"/>
          <p:cNvGrpSpPr/>
          <p:nvPr/>
        </p:nvGrpSpPr>
        <p:grpSpPr>
          <a:xfrm>
            <a:off x="962573" y="3782423"/>
            <a:ext cx="15128482" cy="3453055"/>
            <a:chOff x="168717" y="824138"/>
            <a:chExt cx="15128482" cy="3453055"/>
          </a:xfrm>
        </p:grpSpPr>
        <p:sp>
          <p:nvSpPr>
            <p:cNvPr id="188" name="Google Shape;188;p7"/>
            <p:cNvSpPr/>
            <p:nvPr/>
          </p:nvSpPr>
          <p:spPr>
            <a:xfrm>
              <a:off x="898599" y="824138"/>
              <a:ext cx="1194353" cy="1194353"/>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8717"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txBox="1"/>
            <p:nvPr/>
          </p:nvSpPr>
          <p:spPr>
            <a:xfrm>
              <a:off x="168717"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Jüngste Studien deuten auf einen kulturellen Wandel in der Bildung hin, weg vom individuellen Lernen hin zu einem stärker kooperativen Ansatz.</a:t>
              </a:r>
              <a:endParaRPr sz="1600">
                <a:solidFill>
                  <a:schemeClr val="dk1"/>
                </a:solidFill>
                <a:latin typeface="Calibri"/>
                <a:ea typeface="Calibri"/>
                <a:cs typeface="Calibri"/>
                <a:sym typeface="Calibri"/>
              </a:endParaRPr>
            </a:p>
          </p:txBody>
        </p:sp>
        <p:sp>
          <p:nvSpPr>
            <p:cNvPr id="191" name="Google Shape;191;p7"/>
            <p:cNvSpPr/>
            <p:nvPr/>
          </p:nvSpPr>
          <p:spPr>
            <a:xfrm>
              <a:off x="4017190" y="824138"/>
              <a:ext cx="1194353" cy="1194353"/>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3287307"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txBox="1"/>
            <p:nvPr/>
          </p:nvSpPr>
          <p:spPr>
            <a:xfrm>
              <a:off x="3287307"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Es ist erwiesen, dass Lehrmethoden, die die Schüler aktiv in die Zusammenarbeit einbeziehen, sowohl die Lernergebnisse als auch die beruflichen Fähigkeiten verbessern.</a:t>
              </a:r>
              <a:endParaRPr sz="1600">
                <a:solidFill>
                  <a:schemeClr val="dk1"/>
                </a:solidFill>
                <a:latin typeface="Calibri"/>
                <a:ea typeface="Calibri"/>
                <a:cs typeface="Calibri"/>
                <a:sym typeface="Calibri"/>
              </a:endParaRPr>
            </a:p>
          </p:txBody>
        </p:sp>
        <p:sp>
          <p:nvSpPr>
            <p:cNvPr id="194" name="Google Shape;194;p7"/>
            <p:cNvSpPr/>
            <p:nvPr/>
          </p:nvSpPr>
          <p:spPr>
            <a:xfrm>
              <a:off x="7135781" y="824138"/>
              <a:ext cx="1194353" cy="1194353"/>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6405898"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txBox="1"/>
            <p:nvPr/>
          </p:nvSpPr>
          <p:spPr>
            <a:xfrm>
              <a:off x="6405898"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Diese Ansätze zielen darauf ab, die gegenseitige Unterstützung, die Eigenverantwortung, die Fähigkeit der Schüler zur Zusammenarbeit und die Gruppendynamik zu fördern.</a:t>
              </a:r>
              <a:endParaRPr sz="1600">
                <a:solidFill>
                  <a:schemeClr val="dk1"/>
                </a:solidFill>
                <a:latin typeface="Calibri"/>
                <a:ea typeface="Calibri"/>
                <a:cs typeface="Calibri"/>
                <a:sym typeface="Calibri"/>
              </a:endParaRPr>
            </a:p>
          </p:txBody>
        </p:sp>
        <p:sp>
          <p:nvSpPr>
            <p:cNvPr id="197" name="Google Shape;197;p7"/>
            <p:cNvSpPr/>
            <p:nvPr/>
          </p:nvSpPr>
          <p:spPr>
            <a:xfrm>
              <a:off x="10254372" y="824138"/>
              <a:ext cx="1194353" cy="1194353"/>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9524489"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txBox="1"/>
            <p:nvPr/>
          </p:nvSpPr>
          <p:spPr>
            <a:xfrm>
              <a:off x="9524489"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Trotz dieser Erkenntnisse haben zahlreiche Pädagogen und Einrichtungen, auch in der Berufsbildung und im akademischen Bereich, diese Methoden noch nicht vollständig übernommen.</a:t>
              </a:r>
              <a:endParaRPr sz="1600">
                <a:solidFill>
                  <a:schemeClr val="dk1"/>
                </a:solidFill>
                <a:latin typeface="Calibri"/>
                <a:ea typeface="Calibri"/>
                <a:cs typeface="Calibri"/>
                <a:sym typeface="Calibri"/>
              </a:endParaRPr>
            </a:p>
          </p:txBody>
        </p:sp>
        <p:sp>
          <p:nvSpPr>
            <p:cNvPr id="200" name="Google Shape;200;p7"/>
            <p:cNvSpPr/>
            <p:nvPr/>
          </p:nvSpPr>
          <p:spPr>
            <a:xfrm>
              <a:off x="13372963" y="824138"/>
              <a:ext cx="1194353" cy="1194353"/>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2643080"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txBox="1"/>
            <p:nvPr/>
          </p:nvSpPr>
          <p:spPr>
            <a:xfrm>
              <a:off x="12643080"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Als Hindernis bei der Einführung dieser fortschrittlichen Lehransätze wird häufig die Notwendigkeit einer größeren Unterstützung durch Gleichrangige (Experten, Verwalter, Mitarbeiter, IT) genannt.</a:t>
              </a:r>
              <a:endParaRPr sz="1600">
                <a:solidFill>
                  <a:schemeClr val="dk1"/>
                </a:solidFill>
                <a:latin typeface="Calibri"/>
                <a:ea typeface="Calibri"/>
                <a:cs typeface="Calibri"/>
                <a:sym typeface="Calibri"/>
              </a:endParaRPr>
            </a:p>
          </p:txBody>
        </p:sp>
      </p:grpSp>
      <p:sp>
        <p:nvSpPr>
          <p:cNvPr id="203" name="Google Shape;203;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06" name="Google Shape;206;p7"/>
          <p:cNvPicPr preferRelativeResize="0"/>
          <p:nvPr/>
        </p:nvPicPr>
        <p:blipFill rotWithShape="1">
          <a:blip r:embed="rId9">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76D54FC-7A29-41EB-8E10-0EF0D0083BF8}"/>
              </a:ext>
            </a:extLst>
          </p:cNvPr>
          <p:cNvPicPr>
            <a:picLocks noChangeAspect="1"/>
          </p:cNvPicPr>
          <p:nvPr/>
        </p:nvPicPr>
        <p:blipFill>
          <a:blip r:embed="rId10"/>
          <a:stretch>
            <a:fillRect/>
          </a:stretch>
        </p:blipFill>
        <p:spPr>
          <a:xfrm>
            <a:off x="2983728" y="9322353"/>
            <a:ext cx="2073522" cy="4350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0"/>
        <p:cNvGrpSpPr/>
        <p:nvPr/>
      </p:nvGrpSpPr>
      <p:grpSpPr>
        <a:xfrm>
          <a:off x="0" y="0"/>
          <a:ext cx="0" cy="0"/>
          <a:chOff x="0" y="0"/>
          <a:chExt cx="0" cy="0"/>
        </a:xfrm>
      </p:grpSpPr>
      <p:sp>
        <p:nvSpPr>
          <p:cNvPr id="211" name="Google Shape;211;p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8"/>
          <p:cNvSpPr txBox="1"/>
          <p:nvPr/>
        </p:nvSpPr>
        <p:spPr>
          <a:xfrm>
            <a:off x="710771" y="574349"/>
            <a:ext cx="14903344" cy="20313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b="1" dirty="0" err="1">
                <a:solidFill>
                  <a:srgbClr val="033C5B"/>
                </a:solidFill>
                <a:latin typeface="Arial"/>
                <a:ea typeface="Arial"/>
                <a:cs typeface="Arial"/>
                <a:sym typeface="Arial"/>
              </a:rPr>
              <a:t>Maßgeschneiderter</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kooperativer</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Unterricht</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im</a:t>
            </a:r>
            <a:r>
              <a:rPr lang="en-GB" sz="6000" b="1" dirty="0">
                <a:solidFill>
                  <a:srgbClr val="033C5B"/>
                </a:solidFill>
                <a:latin typeface="Arial"/>
                <a:ea typeface="Arial"/>
                <a:cs typeface="Arial"/>
                <a:sym typeface="Arial"/>
              </a:rPr>
              <a:t> </a:t>
            </a:r>
            <a:r>
              <a:rPr lang="en-GB" sz="6000" b="1" dirty="0" err="1">
                <a:solidFill>
                  <a:srgbClr val="033C5B"/>
                </a:solidFill>
                <a:latin typeface="Arial"/>
                <a:ea typeface="Arial"/>
                <a:cs typeface="Arial"/>
                <a:sym typeface="Arial"/>
              </a:rPr>
              <a:t>Berufsbildungsumfeld</a:t>
            </a:r>
            <a:endParaRPr sz="6000" b="1" dirty="0">
              <a:solidFill>
                <a:srgbClr val="033C5B"/>
              </a:solidFill>
              <a:latin typeface="Arial"/>
              <a:ea typeface="Arial"/>
              <a:cs typeface="Arial"/>
              <a:sym typeface="Arial"/>
            </a:endParaRPr>
          </a:p>
        </p:txBody>
      </p:sp>
      <p:sp>
        <p:nvSpPr>
          <p:cNvPr id="214" name="Google Shape;214;p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16" name="Google Shape;216;p8"/>
          <p:cNvGrpSpPr/>
          <p:nvPr/>
        </p:nvGrpSpPr>
        <p:grpSpPr>
          <a:xfrm>
            <a:off x="2461846" y="3052146"/>
            <a:ext cx="9958431" cy="5101185"/>
            <a:chOff x="4453625" y="73"/>
            <a:chExt cx="6558666" cy="5101185"/>
          </a:xfrm>
        </p:grpSpPr>
        <p:sp>
          <p:nvSpPr>
            <p:cNvPr id="217" name="Google Shape;217;p8"/>
            <p:cNvSpPr/>
            <p:nvPr/>
          </p:nvSpPr>
          <p:spPr>
            <a:xfrm>
              <a:off x="4453625" y="73"/>
              <a:ext cx="2914962" cy="1457481"/>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txBox="1"/>
            <p:nvPr/>
          </p:nvSpPr>
          <p:spPr>
            <a:xfrm>
              <a:off x="4496313" y="42761"/>
              <a:ext cx="2829586" cy="1372105"/>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400" b="1" dirty="0">
                  <a:solidFill>
                    <a:schemeClr val="lt1"/>
                  </a:solidFill>
                  <a:latin typeface="Calibri"/>
                  <a:ea typeface="Calibri"/>
                  <a:cs typeface="Calibri"/>
                  <a:sym typeface="Calibri"/>
                </a:rPr>
                <a:t>Die </a:t>
              </a:r>
              <a:r>
                <a:rPr lang="en-GB" sz="2400" b="1" dirty="0" err="1">
                  <a:solidFill>
                    <a:schemeClr val="lt1"/>
                  </a:solidFill>
                  <a:latin typeface="Calibri"/>
                  <a:ea typeface="Calibri"/>
                  <a:cs typeface="Calibri"/>
                  <a:sym typeface="Calibri"/>
                </a:rPr>
                <a:t>Bedürfnisse</a:t>
              </a:r>
              <a:r>
                <a:rPr lang="en-GB" sz="2400" b="1" dirty="0">
                  <a:solidFill>
                    <a:schemeClr val="lt1"/>
                  </a:solidFill>
                  <a:latin typeface="Calibri"/>
                  <a:ea typeface="Calibri"/>
                  <a:cs typeface="Calibri"/>
                  <a:sym typeface="Calibri"/>
                </a:rPr>
                <a:t> der </a:t>
              </a:r>
              <a:r>
                <a:rPr lang="en-GB" sz="2400" b="1" dirty="0" err="1">
                  <a:solidFill>
                    <a:schemeClr val="lt1"/>
                  </a:solidFill>
                  <a:latin typeface="Calibri"/>
                  <a:ea typeface="Calibri"/>
                  <a:cs typeface="Calibri"/>
                  <a:sym typeface="Calibri"/>
                </a:rPr>
                <a:t>Lernenden</a:t>
              </a:r>
              <a:r>
                <a:rPr lang="en-GB" sz="2400" b="1" dirty="0">
                  <a:solidFill>
                    <a:schemeClr val="lt1"/>
                  </a:solidFill>
                  <a:latin typeface="Calibri"/>
                  <a:ea typeface="Calibri"/>
                  <a:cs typeface="Calibri"/>
                  <a:sym typeface="Calibri"/>
                </a:rPr>
                <a:t> in der </a:t>
              </a:r>
              <a:r>
                <a:rPr lang="en-GB" sz="2400" b="1" dirty="0" err="1">
                  <a:solidFill>
                    <a:schemeClr val="lt1"/>
                  </a:solidFill>
                  <a:latin typeface="Calibri"/>
                  <a:ea typeface="Calibri"/>
                  <a:cs typeface="Calibri"/>
                  <a:sym typeface="Calibri"/>
                </a:rPr>
                <a:t>Berufsbildung</a:t>
              </a:r>
              <a:r>
                <a:rPr lang="en-GB" sz="2400" b="1" dirty="0">
                  <a:solidFill>
                    <a:schemeClr val="lt1"/>
                  </a:solidFill>
                  <a:latin typeface="Calibri"/>
                  <a:ea typeface="Calibri"/>
                  <a:cs typeface="Calibri"/>
                  <a:sym typeface="Calibri"/>
                </a:rPr>
                <a:t> verstehen</a:t>
              </a:r>
              <a:r>
                <a:rPr lang="en-GB" sz="2800" b="1" dirty="0">
                  <a:solidFill>
                    <a:schemeClr val="lt1"/>
                  </a:solidFill>
                  <a:latin typeface="Calibri"/>
                  <a:ea typeface="Calibri"/>
                  <a:cs typeface="Calibri"/>
                  <a:sym typeface="Calibri"/>
                </a:rPr>
                <a:t>:</a:t>
              </a:r>
              <a:endParaRPr sz="2800" dirty="0">
                <a:solidFill>
                  <a:schemeClr val="lt1"/>
                </a:solidFill>
                <a:latin typeface="Calibri"/>
                <a:ea typeface="Calibri"/>
                <a:cs typeface="Calibri"/>
                <a:sym typeface="Calibri"/>
              </a:endParaRPr>
            </a:p>
          </p:txBody>
        </p:sp>
        <p:sp>
          <p:nvSpPr>
            <p:cNvPr id="219" name="Google Shape;219;p8"/>
            <p:cNvSpPr/>
            <p:nvPr/>
          </p:nvSpPr>
          <p:spPr>
            <a:xfrm>
              <a:off x="4745121" y="1457555"/>
              <a:ext cx="291496" cy="1093111"/>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US"/>
            </a:p>
          </p:txBody>
        </p:sp>
        <p:sp>
          <p:nvSpPr>
            <p:cNvPr id="220" name="Google Shape;220;p8"/>
            <p:cNvSpPr/>
            <p:nvPr/>
          </p:nvSpPr>
          <p:spPr>
            <a:xfrm>
              <a:off x="5036617" y="1821925"/>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txBox="1"/>
            <p:nvPr/>
          </p:nvSpPr>
          <p:spPr>
            <a:xfrm>
              <a:off x="5079305" y="1864613"/>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800" dirty="0" err="1">
                  <a:solidFill>
                    <a:schemeClr val="dk1"/>
                  </a:solidFill>
                  <a:latin typeface="Calibri"/>
                  <a:ea typeface="Calibri"/>
                  <a:cs typeface="Calibri"/>
                  <a:sym typeface="Calibri"/>
                </a:rPr>
                <a:t>Kontextuelles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Lernen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Fähigkeiten</a:t>
              </a:r>
              <a:r>
                <a:rPr lang="en-GB" sz="1800" dirty="0">
                  <a:solidFill>
                    <a:schemeClr val="dk1"/>
                  </a:solidFill>
                  <a:latin typeface="Calibri"/>
                  <a:ea typeface="Calibri"/>
                  <a:cs typeface="Calibri"/>
                  <a:sym typeface="Calibri"/>
                </a:rPr>
                <a:t> und </a:t>
              </a:r>
              <a:r>
                <a:rPr lang="en-GB" sz="1800" dirty="0" err="1">
                  <a:solidFill>
                    <a:schemeClr val="dk1"/>
                  </a:solidFill>
                  <a:latin typeface="Calibri"/>
                  <a:ea typeface="Calibri"/>
                  <a:cs typeface="Calibri"/>
                  <a:sym typeface="Calibri"/>
                </a:rPr>
                <a:t>Kenntnisse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werden</a:t>
              </a:r>
              <a:r>
                <a:rPr lang="en-GB" sz="1800" dirty="0">
                  <a:solidFill>
                    <a:schemeClr val="dk1"/>
                  </a:solidFill>
                  <a:latin typeface="Calibri"/>
                  <a:ea typeface="Calibri"/>
                  <a:cs typeface="Calibri"/>
                  <a:sym typeface="Calibri"/>
                </a:rPr>
                <a:t> in </a:t>
              </a:r>
              <a:r>
                <a:rPr lang="en-GB" sz="1800" dirty="0" err="1">
                  <a:solidFill>
                    <a:schemeClr val="dk1"/>
                  </a:solidFill>
                  <a:latin typeface="Calibri"/>
                  <a:ea typeface="Calibri"/>
                  <a:cs typeface="Calibri"/>
                  <a:sym typeface="Calibri"/>
                </a:rPr>
                <a:t>einer</a:t>
              </a:r>
              <a:r>
                <a:rPr lang="en-GB" sz="1800" dirty="0">
                  <a:solidFill>
                    <a:schemeClr val="dk1"/>
                  </a:solidFill>
                  <a:latin typeface="Calibri"/>
                  <a:ea typeface="Calibri"/>
                  <a:cs typeface="Calibri"/>
                  <a:sym typeface="Calibri"/>
                </a:rPr>
                <a:t> Weise </a:t>
              </a:r>
              <a:r>
                <a:rPr lang="en-GB" sz="1800" dirty="0" err="1">
                  <a:solidFill>
                    <a:schemeClr val="dk1"/>
                  </a:solidFill>
                  <a:latin typeface="Calibri"/>
                  <a:ea typeface="Calibri"/>
                  <a:cs typeface="Calibri"/>
                  <a:sym typeface="Calibri"/>
                </a:rPr>
                <a:t>vermittelt</a:t>
              </a:r>
              <a:r>
                <a:rPr lang="en-GB" sz="1800" dirty="0">
                  <a:solidFill>
                    <a:schemeClr val="dk1"/>
                  </a:solidFill>
                  <a:latin typeface="Calibri"/>
                  <a:ea typeface="Calibri"/>
                  <a:cs typeface="Calibri"/>
                  <a:sym typeface="Calibri"/>
                </a:rPr>
                <a:t>, die für den </a:t>
              </a:r>
              <a:r>
                <a:rPr lang="en-GB" sz="1800" dirty="0" err="1">
                  <a:solidFill>
                    <a:schemeClr val="dk1"/>
                  </a:solidFill>
                  <a:latin typeface="Calibri"/>
                  <a:ea typeface="Calibri"/>
                  <a:cs typeface="Calibri"/>
                  <a:sym typeface="Calibri"/>
                </a:rPr>
                <a:t>Arbeitsplatz</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direkt</a:t>
              </a:r>
              <a:r>
                <a:rPr lang="en-GB" sz="1800" dirty="0">
                  <a:solidFill>
                    <a:schemeClr val="dk1"/>
                  </a:solidFill>
                  <a:latin typeface="Calibri"/>
                  <a:ea typeface="Calibri"/>
                  <a:cs typeface="Calibri"/>
                  <a:sym typeface="Calibri"/>
                </a:rPr>
                <a:t> relevant </a:t>
              </a:r>
              <a:r>
                <a:rPr lang="en-GB" sz="1800" dirty="0" err="1">
                  <a:solidFill>
                    <a:schemeClr val="dk1"/>
                  </a:solidFill>
                  <a:latin typeface="Calibri"/>
                  <a:ea typeface="Calibri"/>
                  <a:cs typeface="Calibri"/>
                  <a:sym typeface="Calibri"/>
                </a:rPr>
                <a:t>ist</a:t>
              </a:r>
              <a:r>
                <a:rPr lang="en-GB"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222" name="Google Shape;222;p8"/>
            <p:cNvSpPr/>
            <p:nvPr/>
          </p:nvSpPr>
          <p:spPr>
            <a:xfrm>
              <a:off x="4745121" y="1457555"/>
              <a:ext cx="291496" cy="2914962"/>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US"/>
            </a:p>
          </p:txBody>
        </p:sp>
        <p:sp>
          <p:nvSpPr>
            <p:cNvPr id="223" name="Google Shape;223;p8"/>
            <p:cNvSpPr/>
            <p:nvPr/>
          </p:nvSpPr>
          <p:spPr>
            <a:xfrm>
              <a:off x="5036617" y="3643777"/>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8"/>
            <p:cNvSpPr txBox="1"/>
            <p:nvPr/>
          </p:nvSpPr>
          <p:spPr>
            <a:xfrm>
              <a:off x="5079305" y="3686465"/>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600" dirty="0" err="1">
                  <a:solidFill>
                    <a:schemeClr val="dk1"/>
                  </a:solidFill>
                  <a:latin typeface="Calibri"/>
                  <a:ea typeface="Calibri"/>
                  <a:cs typeface="Calibri"/>
                  <a:sym typeface="Calibri"/>
                </a:rPr>
                <a:t>Praktische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Anwendung</a:t>
              </a:r>
              <a:r>
                <a:rPr lang="en-GB" sz="1600" dirty="0">
                  <a:solidFill>
                    <a:schemeClr val="dk1"/>
                  </a:solidFill>
                  <a:latin typeface="Calibri"/>
                  <a:ea typeface="Calibri"/>
                  <a:cs typeface="Calibri"/>
                  <a:sym typeface="Calibri"/>
                </a:rPr>
                <a:t>: Der </a:t>
              </a:r>
              <a:r>
                <a:rPr lang="en-GB" sz="1600" dirty="0" err="1">
                  <a:solidFill>
                    <a:schemeClr val="dk1"/>
                  </a:solidFill>
                  <a:latin typeface="Calibri"/>
                  <a:ea typeface="Calibri"/>
                  <a:cs typeface="Calibri"/>
                  <a:sym typeface="Calibri"/>
                </a:rPr>
                <a:t>kooperative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Unterricht</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sollte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praktische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Projekte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beinhalten</a:t>
              </a:r>
              <a:r>
                <a:rPr lang="en-GB" sz="1600" dirty="0">
                  <a:solidFill>
                    <a:schemeClr val="dk1"/>
                  </a:solidFill>
                  <a:latin typeface="Calibri"/>
                  <a:ea typeface="Calibri"/>
                  <a:cs typeface="Calibri"/>
                  <a:sym typeface="Calibri"/>
                </a:rPr>
                <a:t>, die </a:t>
              </a:r>
              <a:r>
                <a:rPr lang="en-GB" sz="1600" dirty="0" err="1">
                  <a:solidFill>
                    <a:schemeClr val="dk1"/>
                  </a:solidFill>
                  <a:latin typeface="Calibri"/>
                  <a:ea typeface="Calibri"/>
                  <a:cs typeface="Calibri"/>
                  <a:sym typeface="Calibri"/>
                </a:rPr>
                <a:t>reale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Aufgaben</a:t>
              </a:r>
              <a:r>
                <a:rPr lang="en-GB" sz="1600" dirty="0">
                  <a:solidFill>
                    <a:schemeClr val="dk1"/>
                  </a:solidFill>
                  <a:latin typeface="Calibri"/>
                  <a:ea typeface="Calibri"/>
                  <a:cs typeface="Calibri"/>
                  <a:sym typeface="Calibri"/>
                </a:rPr>
                <a:t> und </a:t>
              </a:r>
              <a:r>
                <a:rPr lang="en-GB" sz="1600" dirty="0" err="1">
                  <a:solidFill>
                    <a:schemeClr val="dk1"/>
                  </a:solidFill>
                  <a:latin typeface="Calibri"/>
                  <a:ea typeface="Calibri"/>
                  <a:cs typeface="Calibri"/>
                  <a:sym typeface="Calibri"/>
                </a:rPr>
                <a:t>Herausforderungen</a:t>
              </a:r>
              <a:r>
                <a:rPr lang="en-GB" sz="1600" dirty="0">
                  <a:solidFill>
                    <a:schemeClr val="dk1"/>
                  </a:solidFill>
                  <a:latin typeface="Calibri"/>
                  <a:ea typeface="Calibri"/>
                  <a:cs typeface="Calibri"/>
                  <a:sym typeface="Calibri"/>
                </a:rPr>
                <a:t> in </a:t>
              </a:r>
              <a:r>
                <a:rPr lang="en-GB" sz="1600" dirty="0" err="1">
                  <a:solidFill>
                    <a:schemeClr val="dk1"/>
                  </a:solidFill>
                  <a:latin typeface="Calibri"/>
                  <a:ea typeface="Calibri"/>
                  <a:cs typeface="Calibri"/>
                  <a:sym typeface="Calibri"/>
                </a:rPr>
                <a:t>bestimmten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Berufen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widerspiegeln</a:t>
              </a:r>
              <a:r>
                <a:rPr lang="en-GB"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225" name="Google Shape;225;p8"/>
            <p:cNvSpPr/>
            <p:nvPr/>
          </p:nvSpPr>
          <p:spPr>
            <a:xfrm>
              <a:off x="8097328" y="73"/>
              <a:ext cx="2914962" cy="1457481"/>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txBox="1"/>
            <p:nvPr/>
          </p:nvSpPr>
          <p:spPr>
            <a:xfrm>
              <a:off x="8140016" y="42761"/>
              <a:ext cx="2829586" cy="1372105"/>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400" b="1" dirty="0" err="1">
                  <a:solidFill>
                    <a:schemeClr val="lt1"/>
                  </a:solidFill>
                  <a:latin typeface="Calibri"/>
                  <a:ea typeface="Calibri"/>
                  <a:cs typeface="Calibri"/>
                  <a:sym typeface="Calibri"/>
                </a:rPr>
                <a:t>Anpassung</a:t>
              </a:r>
              <a:r>
                <a:rPr lang="en-GB" sz="2400" b="1" dirty="0">
                  <a:solidFill>
                    <a:schemeClr val="lt1"/>
                  </a:solidFill>
                  <a:latin typeface="Calibri"/>
                  <a:ea typeface="Calibri"/>
                  <a:cs typeface="Calibri"/>
                  <a:sym typeface="Calibri"/>
                </a:rPr>
                <a:t> der </a:t>
              </a:r>
              <a:r>
                <a:rPr lang="en-GB" sz="2400" b="1" dirty="0" err="1">
                  <a:solidFill>
                    <a:schemeClr val="lt1"/>
                  </a:solidFill>
                  <a:latin typeface="Calibri"/>
                  <a:ea typeface="Calibri"/>
                  <a:cs typeface="Calibri"/>
                  <a:sym typeface="Calibri"/>
                </a:rPr>
                <a:t>Lehrmethoden</a:t>
              </a:r>
              <a:r>
                <a:rPr lang="en-GB" sz="2800" b="1" dirty="0">
                  <a:solidFill>
                    <a:schemeClr val="lt1"/>
                  </a:solidFill>
                  <a:latin typeface="Calibri"/>
                  <a:ea typeface="Calibri"/>
                  <a:cs typeface="Calibri"/>
                  <a:sym typeface="Calibri"/>
                </a:rPr>
                <a:t>:</a:t>
              </a:r>
              <a:endParaRPr sz="2800" dirty="0">
                <a:solidFill>
                  <a:schemeClr val="lt1"/>
                </a:solidFill>
                <a:latin typeface="Calibri"/>
                <a:ea typeface="Calibri"/>
                <a:cs typeface="Calibri"/>
                <a:sym typeface="Calibri"/>
              </a:endParaRPr>
            </a:p>
          </p:txBody>
        </p:sp>
        <p:sp>
          <p:nvSpPr>
            <p:cNvPr id="227" name="Google Shape;227;p8"/>
            <p:cNvSpPr/>
            <p:nvPr/>
          </p:nvSpPr>
          <p:spPr>
            <a:xfrm>
              <a:off x="8388825" y="1457555"/>
              <a:ext cx="291496" cy="1093111"/>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US"/>
            </a:p>
          </p:txBody>
        </p:sp>
        <p:sp>
          <p:nvSpPr>
            <p:cNvPr id="228" name="Google Shape;228;p8"/>
            <p:cNvSpPr/>
            <p:nvPr/>
          </p:nvSpPr>
          <p:spPr>
            <a:xfrm>
              <a:off x="8680321" y="1821925"/>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txBox="1"/>
            <p:nvPr/>
          </p:nvSpPr>
          <p:spPr>
            <a:xfrm>
              <a:off x="8723009" y="1864613"/>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800">
                  <a:solidFill>
                    <a:schemeClr val="dk1"/>
                  </a:solidFill>
                  <a:latin typeface="Calibri"/>
                  <a:ea typeface="Calibri"/>
                  <a:cs typeface="Calibri"/>
                  <a:sym typeface="Calibri"/>
                </a:rPr>
                <a:t>Interdisziplinärer Ansatz: Nutzen Sie Teamteaching, um verschiedene Fachleute für eine integrierte Lernerfahrung zusammenzubringen.</a:t>
              </a:r>
              <a:endParaRPr sz="1800">
                <a:solidFill>
                  <a:schemeClr val="dk1"/>
                </a:solidFill>
                <a:latin typeface="Calibri"/>
                <a:ea typeface="Calibri"/>
                <a:cs typeface="Calibri"/>
                <a:sym typeface="Calibri"/>
              </a:endParaRPr>
            </a:p>
          </p:txBody>
        </p:sp>
        <p:sp>
          <p:nvSpPr>
            <p:cNvPr id="230" name="Google Shape;230;p8"/>
            <p:cNvSpPr/>
            <p:nvPr/>
          </p:nvSpPr>
          <p:spPr>
            <a:xfrm>
              <a:off x="8388825" y="1457555"/>
              <a:ext cx="291496" cy="2914962"/>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US"/>
            </a:p>
          </p:txBody>
        </p:sp>
        <p:sp>
          <p:nvSpPr>
            <p:cNvPr id="231" name="Google Shape;231;p8"/>
            <p:cNvSpPr/>
            <p:nvPr/>
          </p:nvSpPr>
          <p:spPr>
            <a:xfrm>
              <a:off x="8680321" y="3643777"/>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txBox="1"/>
            <p:nvPr/>
          </p:nvSpPr>
          <p:spPr>
            <a:xfrm>
              <a:off x="8723009" y="3686465"/>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800">
                  <a:solidFill>
                    <a:schemeClr val="dk1"/>
                  </a:solidFill>
                  <a:latin typeface="Calibri"/>
                  <a:ea typeface="Calibri"/>
                  <a:cs typeface="Calibri"/>
                  <a:sym typeface="Calibri"/>
                </a:rPr>
                <a:t>Peer Learning: Ermutigen Sie die Lernenden, voneinander zu lernen und zu lehren, um den kooperativen Charakter des Arbeitsplatzes widerzuspiegeln.</a:t>
              </a:r>
              <a:endParaRPr sz="1800">
                <a:solidFill>
                  <a:schemeClr val="dk1"/>
                </a:solidFill>
                <a:latin typeface="Calibri"/>
                <a:ea typeface="Calibri"/>
                <a:cs typeface="Calibri"/>
                <a:sym typeface="Calibri"/>
              </a:endParaRPr>
            </a:p>
          </p:txBody>
        </p:sp>
      </p:grpSp>
      <p:sp>
        <p:nvSpPr>
          <p:cNvPr id="233" name="Google Shape;233;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36" name="Google Shape;236;p8"/>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58ADC43-E2E4-FDEF-FDC8-615287C5E81E}"/>
              </a:ext>
            </a:extLst>
          </p:cNvPr>
          <p:cNvPicPr>
            <a:picLocks noChangeAspect="1"/>
          </p:cNvPicPr>
          <p:nvPr/>
        </p:nvPicPr>
        <p:blipFill>
          <a:blip r:embed="rId5"/>
          <a:stretch>
            <a:fillRect/>
          </a:stretch>
        </p:blipFill>
        <p:spPr>
          <a:xfrm>
            <a:off x="2983728" y="9322353"/>
            <a:ext cx="2073522" cy="4350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0"/>
        <p:cNvGrpSpPr/>
        <p:nvPr/>
      </p:nvGrpSpPr>
      <p:grpSpPr>
        <a:xfrm>
          <a:off x="0" y="0"/>
          <a:ext cx="0" cy="0"/>
          <a:chOff x="0" y="0"/>
          <a:chExt cx="0" cy="0"/>
        </a:xfrm>
      </p:grpSpPr>
      <p:sp>
        <p:nvSpPr>
          <p:cNvPr id="241" name="Google Shape;241;p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793856" y="776393"/>
            <a:ext cx="12181388" cy="16250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b="1" dirty="0" err="1">
                <a:solidFill>
                  <a:srgbClr val="033C5B"/>
                </a:solidFill>
                <a:latin typeface="Arial"/>
                <a:ea typeface="Arial"/>
                <a:cs typeface="Arial"/>
                <a:sym typeface="Arial"/>
              </a:rPr>
              <a:t>Maßgeschneiderter</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kooperativer</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Unterricht</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im</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Berufsbildungsumfeld</a:t>
            </a:r>
            <a:endParaRPr sz="4800" b="1" dirty="0">
              <a:solidFill>
                <a:srgbClr val="033C5B"/>
              </a:solidFill>
              <a:latin typeface="Arial"/>
              <a:ea typeface="Arial"/>
              <a:cs typeface="Arial"/>
              <a:sym typeface="Arial"/>
            </a:endParaRPr>
          </a:p>
        </p:txBody>
      </p:sp>
      <p:sp>
        <p:nvSpPr>
          <p:cNvPr id="244" name="Google Shape;244;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6" name="Google Shape;246;p9"/>
          <p:cNvGrpSpPr/>
          <p:nvPr/>
        </p:nvGrpSpPr>
        <p:grpSpPr>
          <a:xfrm>
            <a:off x="793856" y="2968089"/>
            <a:ext cx="16416458" cy="5451211"/>
            <a:chOff x="0" y="55893"/>
            <a:chExt cx="16416458" cy="5451211"/>
          </a:xfrm>
        </p:grpSpPr>
        <p:sp>
          <p:nvSpPr>
            <p:cNvPr id="247" name="Google Shape;247;p9"/>
            <p:cNvSpPr/>
            <p:nvPr/>
          </p:nvSpPr>
          <p:spPr>
            <a:xfrm>
              <a:off x="0" y="55893"/>
              <a:ext cx="15738861" cy="887445"/>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txBox="1"/>
            <p:nvPr/>
          </p:nvSpPr>
          <p:spPr>
            <a:xfrm>
              <a:off x="43321" y="99214"/>
              <a:ext cx="15652219"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GB" sz="3700" b="1">
                  <a:solidFill>
                    <a:schemeClr val="lt1"/>
                  </a:solidFill>
                  <a:latin typeface="Calibri"/>
                  <a:ea typeface="Calibri"/>
                  <a:cs typeface="Calibri"/>
                  <a:sym typeface="Calibri"/>
                </a:rPr>
                <a:t>Nutzung der Technologie:</a:t>
              </a:r>
              <a:endParaRPr sz="3700">
                <a:solidFill>
                  <a:schemeClr val="lt1"/>
                </a:solidFill>
                <a:latin typeface="Calibri"/>
                <a:ea typeface="Calibri"/>
                <a:cs typeface="Calibri"/>
                <a:sym typeface="Calibri"/>
              </a:endParaRPr>
            </a:p>
          </p:txBody>
        </p:sp>
        <p:sp>
          <p:nvSpPr>
            <p:cNvPr id="249" name="Google Shape;249;p9"/>
            <p:cNvSpPr/>
            <p:nvPr/>
          </p:nvSpPr>
          <p:spPr>
            <a:xfrm>
              <a:off x="0" y="943339"/>
              <a:ext cx="15738861" cy="1838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txBox="1"/>
            <p:nvPr/>
          </p:nvSpPr>
          <p:spPr>
            <a:xfrm>
              <a:off x="0" y="943339"/>
              <a:ext cx="16416458" cy="1838160"/>
            </a:xfrm>
            <a:prstGeom prst="rect">
              <a:avLst/>
            </a:prstGeom>
            <a:noFill/>
            <a:ln>
              <a:noFill/>
            </a:ln>
          </p:spPr>
          <p:txBody>
            <a:bodyPr spcFirstLastPara="1" wrap="square" lIns="499700" tIns="46975" rIns="263125" bIns="46975" anchor="t" anchorCtr="0">
              <a:noAutofit/>
            </a:bodyPr>
            <a:lstStyle/>
            <a:p>
              <a:pPr marL="285750" marR="0" lvl="1" indent="-285750" algn="l" rtl="0">
                <a:lnSpc>
                  <a:spcPct val="90000"/>
                </a:lnSpc>
                <a:spcBef>
                  <a:spcPts val="0"/>
                </a:spcBef>
                <a:spcAft>
                  <a:spcPts val="0"/>
                </a:spcAft>
                <a:buClr>
                  <a:schemeClr val="dk1"/>
                </a:buClr>
                <a:buSzPts val="2900"/>
                <a:buFont typeface="Calibri"/>
                <a:buChar char="•"/>
              </a:pPr>
              <a:r>
                <a:rPr lang="en-GB" sz="2900" b="0" i="0" u="none" strike="noStrike" cap="none" dirty="0" err="1">
                  <a:solidFill>
                    <a:schemeClr val="dk1"/>
                  </a:solidFill>
                  <a:latin typeface="Calibri"/>
                  <a:ea typeface="Calibri"/>
                  <a:cs typeface="Calibri"/>
                  <a:sym typeface="Calibri"/>
                </a:rPr>
                <a:t>Werkzeuge</a:t>
              </a:r>
              <a:r>
                <a:rPr lang="en-GB" sz="2900" b="0" i="0" u="none" strike="noStrike" cap="none" dirty="0">
                  <a:solidFill>
                    <a:schemeClr val="dk1"/>
                  </a:solidFill>
                  <a:latin typeface="Calibri"/>
                  <a:ea typeface="Calibri"/>
                  <a:cs typeface="Calibri"/>
                  <a:sym typeface="Calibri"/>
                </a:rPr>
                <a:t> für die </a:t>
              </a:r>
              <a:r>
                <a:rPr lang="en-GB" sz="2900" b="0" i="0" u="none" strike="noStrike" cap="none" dirty="0" err="1">
                  <a:solidFill>
                    <a:schemeClr val="dk1"/>
                  </a:solidFill>
                  <a:latin typeface="Calibri"/>
                  <a:ea typeface="Calibri"/>
                  <a:cs typeface="Calibri"/>
                  <a:sym typeface="Calibri"/>
                </a:rPr>
                <a:t>digitale</a:t>
              </a:r>
              <a:r>
                <a:rPr lang="en-GB" sz="2900" b="0" i="0" u="none" strike="noStrike" cap="none" dirty="0">
                  <a:solidFill>
                    <a:schemeClr val="dk1"/>
                  </a:solidFill>
                  <a:latin typeface="Calibri"/>
                  <a:ea typeface="Calibri"/>
                  <a:cs typeface="Calibri"/>
                  <a:sym typeface="Calibri"/>
                </a:rPr>
                <a:t> Zusammenarbeit: </a:t>
              </a:r>
              <a:r>
                <a:rPr lang="en-GB" sz="2900" b="0" i="0" u="none" strike="noStrike" cap="none" dirty="0" err="1">
                  <a:solidFill>
                    <a:schemeClr val="dk1"/>
                  </a:solidFill>
                  <a:latin typeface="Calibri"/>
                  <a:ea typeface="Calibri"/>
                  <a:cs typeface="Calibri"/>
                  <a:sym typeface="Calibri"/>
                </a:rPr>
                <a:t>Führen</a:t>
              </a:r>
              <a:r>
                <a:rPr lang="en-GB" sz="2900" b="0" i="0" u="none" strike="noStrike" cap="none" dirty="0">
                  <a:solidFill>
                    <a:schemeClr val="dk1"/>
                  </a:solidFill>
                  <a:latin typeface="Calibri"/>
                  <a:ea typeface="Calibri"/>
                  <a:cs typeface="Calibri"/>
                  <a:sym typeface="Calibri"/>
                </a:rPr>
                <a:t> Sie </a:t>
              </a:r>
              <a:r>
                <a:rPr lang="en-GB" sz="2900" b="0" i="0" u="none" strike="noStrike" cap="none" dirty="0" err="1">
                  <a:solidFill>
                    <a:schemeClr val="dk1"/>
                  </a:solidFill>
                  <a:latin typeface="Calibri"/>
                  <a:ea typeface="Calibri"/>
                  <a:cs typeface="Calibri"/>
                  <a:sym typeface="Calibri"/>
                </a:rPr>
                <a:t>Plattformen</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wie</a:t>
              </a:r>
              <a:r>
                <a:rPr lang="en-GB" sz="2900" b="0" i="0" u="none" strike="noStrike" cap="none" dirty="0">
                  <a:solidFill>
                    <a:schemeClr val="dk1"/>
                  </a:solidFill>
                  <a:latin typeface="Calibri"/>
                  <a:ea typeface="Calibri"/>
                  <a:cs typeface="Calibri"/>
                  <a:sym typeface="Calibri"/>
                </a:rPr>
                <a:t> Microsoft Teams </a:t>
              </a:r>
              <a:r>
                <a:rPr lang="en-GB" sz="2900" b="0" i="0" u="none" strike="noStrike" cap="none" dirty="0" err="1">
                  <a:solidFill>
                    <a:schemeClr val="dk1"/>
                  </a:solidFill>
                  <a:latin typeface="Calibri"/>
                  <a:ea typeface="Calibri"/>
                  <a:cs typeface="Calibri"/>
                  <a:sym typeface="Calibri"/>
                </a:rPr>
                <a:t>oder</a:t>
              </a:r>
              <a:r>
                <a:rPr lang="en-GB" sz="2900" b="0" i="0" u="none" strike="noStrike" cap="none" dirty="0">
                  <a:solidFill>
                    <a:schemeClr val="dk1"/>
                  </a:solidFill>
                  <a:latin typeface="Calibri"/>
                  <a:ea typeface="Calibri"/>
                  <a:cs typeface="Calibri"/>
                  <a:sym typeface="Calibri"/>
                </a:rPr>
                <a:t> Slack für </a:t>
              </a:r>
              <a:r>
                <a:rPr lang="en-GB" sz="2900" b="0" i="0" u="none" strike="noStrike" cap="none" dirty="0" err="1">
                  <a:solidFill>
                    <a:schemeClr val="dk1"/>
                  </a:solidFill>
                  <a:latin typeface="Calibri"/>
                  <a:ea typeface="Calibri"/>
                  <a:cs typeface="Calibri"/>
                  <a:sym typeface="Calibri"/>
                </a:rPr>
                <a:t>Gruppenprojekte</a:t>
              </a:r>
              <a:r>
                <a:rPr lang="en-GB" sz="2900" b="0" i="0" u="none" strike="noStrike" cap="none" dirty="0">
                  <a:solidFill>
                    <a:schemeClr val="dk1"/>
                  </a:solidFill>
                  <a:latin typeface="Calibri"/>
                  <a:ea typeface="Calibri"/>
                  <a:cs typeface="Calibri"/>
                  <a:sym typeface="Calibri"/>
                </a:rPr>
                <a:t> und </a:t>
              </a:r>
              <a:r>
                <a:rPr lang="en-GB" sz="2900" b="0" i="0" u="none" strike="noStrike" cap="none" dirty="0" err="1">
                  <a:solidFill>
                    <a:schemeClr val="dk1"/>
                  </a:solidFill>
                  <a:latin typeface="Calibri"/>
                  <a:ea typeface="Calibri"/>
                  <a:cs typeface="Calibri"/>
                  <a:sym typeface="Calibri"/>
                </a:rPr>
                <a:t>Kommunikation</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ein</a:t>
              </a:r>
              <a:r>
                <a:rPr lang="en-GB" sz="2900" b="0" i="0" u="none" strike="noStrike" cap="none" dirty="0">
                  <a:solidFill>
                    <a:schemeClr val="dk1"/>
                  </a:solidFill>
                  <a:latin typeface="Calibri"/>
                  <a:ea typeface="Calibri"/>
                  <a:cs typeface="Calibri"/>
                  <a:sym typeface="Calibri"/>
                </a:rPr>
                <a:t>, um </a:t>
              </a:r>
              <a:r>
                <a:rPr lang="en-GB" sz="2900" b="0" i="0" u="none" strike="noStrike" cap="none" dirty="0" err="1">
                  <a:solidFill>
                    <a:schemeClr val="dk1"/>
                  </a:solidFill>
                  <a:latin typeface="Calibri"/>
                  <a:ea typeface="Calibri"/>
                  <a:cs typeface="Calibri"/>
                  <a:sym typeface="Calibri"/>
                </a:rPr>
                <a:t>moderne</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Arbeitsumgebungen</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zu</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simulieren</a:t>
              </a:r>
              <a:r>
                <a:rPr lang="en-GB" sz="2900" b="0" i="0" u="none" strike="noStrike" cap="none" dirty="0">
                  <a:solidFill>
                    <a:schemeClr val="dk1"/>
                  </a:solidFill>
                  <a:latin typeface="Calibri"/>
                  <a:ea typeface="Calibri"/>
                  <a:cs typeface="Calibri"/>
                  <a:sym typeface="Calibri"/>
                </a:rPr>
                <a:t>.</a:t>
              </a:r>
              <a:endParaRPr sz="29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580"/>
                </a:spcBef>
                <a:spcAft>
                  <a:spcPts val="0"/>
                </a:spcAft>
                <a:buClr>
                  <a:schemeClr val="dk1"/>
                </a:buClr>
                <a:buSzPts val="2900"/>
                <a:buFont typeface="Calibri"/>
                <a:buChar char="•"/>
              </a:pPr>
              <a:r>
                <a:rPr lang="en-GB" sz="2900" b="0" i="0" u="none" strike="noStrike" cap="none" dirty="0">
                  <a:solidFill>
                    <a:schemeClr val="dk1"/>
                  </a:solidFill>
                  <a:latin typeface="Calibri"/>
                  <a:ea typeface="Calibri"/>
                  <a:cs typeface="Calibri"/>
                  <a:sym typeface="Calibri"/>
                </a:rPr>
                <a:t>Online-</a:t>
              </a:r>
              <a:r>
                <a:rPr lang="en-GB" sz="2900" b="0" i="0" u="none" strike="noStrike" cap="none" dirty="0" err="1">
                  <a:solidFill>
                    <a:schemeClr val="dk1"/>
                  </a:solidFill>
                  <a:latin typeface="Calibri"/>
                  <a:ea typeface="Calibri"/>
                  <a:cs typeface="Calibri"/>
                  <a:sym typeface="Calibri"/>
                </a:rPr>
                <a:t>Simulationen</a:t>
              </a:r>
              <a:r>
                <a:rPr lang="en-GB" sz="2900" b="0" i="0" u="none" strike="noStrike" cap="none" dirty="0">
                  <a:solidFill>
                    <a:schemeClr val="dk1"/>
                  </a:solidFill>
                  <a:latin typeface="Calibri"/>
                  <a:ea typeface="Calibri"/>
                  <a:cs typeface="Calibri"/>
                  <a:sym typeface="Calibri"/>
                </a:rPr>
                <a:t> und VR: </a:t>
              </a:r>
              <a:r>
                <a:rPr lang="en-GB" sz="2900" b="0" i="0" u="none" strike="noStrike" cap="none" dirty="0" err="1">
                  <a:solidFill>
                    <a:schemeClr val="dk1"/>
                  </a:solidFill>
                  <a:latin typeface="Calibri"/>
                  <a:ea typeface="Calibri"/>
                  <a:cs typeface="Calibri"/>
                  <a:sym typeface="Calibri"/>
                </a:rPr>
                <a:t>Nutzen</a:t>
              </a:r>
              <a:r>
                <a:rPr lang="en-GB" sz="2900" b="0" i="0" u="none" strike="noStrike" cap="none" dirty="0">
                  <a:solidFill>
                    <a:schemeClr val="dk1"/>
                  </a:solidFill>
                  <a:latin typeface="Calibri"/>
                  <a:ea typeface="Calibri"/>
                  <a:cs typeface="Calibri"/>
                  <a:sym typeface="Calibri"/>
                </a:rPr>
                <a:t> Sie die Technologie, um </a:t>
              </a:r>
              <a:r>
                <a:rPr lang="en-GB" sz="2900" b="0" i="0" u="none" strike="noStrike" cap="none" dirty="0" err="1">
                  <a:solidFill>
                    <a:schemeClr val="dk1"/>
                  </a:solidFill>
                  <a:latin typeface="Calibri"/>
                  <a:ea typeface="Calibri"/>
                  <a:cs typeface="Calibri"/>
                  <a:sym typeface="Calibri"/>
                </a:rPr>
                <a:t>Simulationen</a:t>
              </a:r>
              <a:r>
                <a:rPr lang="en-GB" sz="2900" b="0" i="0" u="none" strike="noStrike" cap="none" dirty="0">
                  <a:solidFill>
                    <a:schemeClr val="dk1"/>
                  </a:solidFill>
                  <a:latin typeface="Calibri"/>
                  <a:ea typeface="Calibri"/>
                  <a:cs typeface="Calibri"/>
                  <a:sym typeface="Calibri"/>
                </a:rPr>
                <a:t> von </a:t>
              </a:r>
              <a:r>
                <a:rPr lang="en-GB" sz="2900" b="0" i="0" u="none" strike="noStrike" cap="none" dirty="0" err="1">
                  <a:solidFill>
                    <a:schemeClr val="dk1"/>
                  </a:solidFill>
                  <a:latin typeface="Calibri"/>
                  <a:ea typeface="Calibri"/>
                  <a:cs typeface="Calibri"/>
                  <a:sym typeface="Calibri"/>
                </a:rPr>
                <a:t>Arbeitsplatzszenarien</a:t>
              </a:r>
              <a:r>
                <a:rPr lang="en-GB" sz="2900" b="0" i="0" u="none" strike="noStrike" cap="none" dirty="0">
                  <a:solidFill>
                    <a:schemeClr val="dk1"/>
                  </a:solidFill>
                  <a:latin typeface="Calibri"/>
                  <a:ea typeface="Calibri"/>
                  <a:cs typeface="Calibri"/>
                  <a:sym typeface="Calibri"/>
                </a:rPr>
                <a:t> für die </a:t>
              </a:r>
              <a:r>
                <a:rPr lang="en-GB" sz="2900" b="0" i="0" u="none" strike="noStrike" cap="none" dirty="0" err="1">
                  <a:solidFill>
                    <a:schemeClr val="dk1"/>
                  </a:solidFill>
                  <a:latin typeface="Calibri"/>
                  <a:ea typeface="Calibri"/>
                  <a:cs typeface="Calibri"/>
                  <a:sym typeface="Calibri"/>
                </a:rPr>
                <a:t>gemeinsame</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Problemlösung</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zu</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erstellen</a:t>
              </a:r>
              <a:r>
                <a:rPr lang="en-GB" sz="2900" b="0" i="0" u="none" strike="noStrike" cap="none" dirty="0">
                  <a:solidFill>
                    <a:schemeClr val="dk1"/>
                  </a:solidFill>
                  <a:latin typeface="Calibri"/>
                  <a:ea typeface="Calibri"/>
                  <a:cs typeface="Calibri"/>
                  <a:sym typeface="Calibri"/>
                </a:rPr>
                <a:t>.</a:t>
              </a:r>
              <a:endParaRPr sz="2900" b="0" i="0" u="none" strike="noStrike" cap="none" dirty="0">
                <a:solidFill>
                  <a:schemeClr val="dk1"/>
                </a:solidFill>
                <a:latin typeface="Calibri"/>
                <a:ea typeface="Calibri"/>
                <a:cs typeface="Calibri"/>
                <a:sym typeface="Calibri"/>
              </a:endParaRPr>
            </a:p>
          </p:txBody>
        </p:sp>
        <p:sp>
          <p:nvSpPr>
            <p:cNvPr id="251" name="Google Shape;251;p9"/>
            <p:cNvSpPr/>
            <p:nvPr/>
          </p:nvSpPr>
          <p:spPr>
            <a:xfrm>
              <a:off x="0" y="2781499"/>
              <a:ext cx="15738861" cy="887445"/>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txBox="1"/>
            <p:nvPr/>
          </p:nvSpPr>
          <p:spPr>
            <a:xfrm>
              <a:off x="43321" y="2824820"/>
              <a:ext cx="15652219"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GB" sz="3700" b="1">
                  <a:solidFill>
                    <a:schemeClr val="lt1"/>
                  </a:solidFill>
                  <a:latin typeface="Calibri"/>
                  <a:ea typeface="Calibri"/>
                  <a:cs typeface="Calibri"/>
                  <a:sym typeface="Calibri"/>
                </a:rPr>
                <a:t>Förderung der Entwicklung von Soft Skills:</a:t>
              </a:r>
              <a:endParaRPr sz="3700">
                <a:solidFill>
                  <a:schemeClr val="lt1"/>
                </a:solidFill>
                <a:latin typeface="Calibri"/>
                <a:ea typeface="Calibri"/>
                <a:cs typeface="Calibri"/>
                <a:sym typeface="Calibri"/>
              </a:endParaRPr>
            </a:p>
          </p:txBody>
        </p:sp>
        <p:sp>
          <p:nvSpPr>
            <p:cNvPr id="253" name="Google Shape;253;p9"/>
            <p:cNvSpPr/>
            <p:nvPr/>
          </p:nvSpPr>
          <p:spPr>
            <a:xfrm>
              <a:off x="0" y="3668944"/>
              <a:ext cx="15738861" cy="1838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txBox="1"/>
            <p:nvPr/>
          </p:nvSpPr>
          <p:spPr>
            <a:xfrm>
              <a:off x="0" y="3668944"/>
              <a:ext cx="16250885" cy="1838160"/>
            </a:xfrm>
            <a:prstGeom prst="rect">
              <a:avLst/>
            </a:prstGeom>
            <a:noFill/>
            <a:ln>
              <a:noFill/>
            </a:ln>
          </p:spPr>
          <p:txBody>
            <a:bodyPr spcFirstLastPara="1" wrap="square" lIns="499700" tIns="46975" rIns="263125" bIns="46975" anchor="t" anchorCtr="0">
              <a:noAutofit/>
            </a:bodyPr>
            <a:lstStyle/>
            <a:p>
              <a:pPr marL="285750" marR="0" lvl="1" indent="-285750" algn="l" rtl="0">
                <a:lnSpc>
                  <a:spcPct val="90000"/>
                </a:lnSpc>
                <a:spcBef>
                  <a:spcPts val="0"/>
                </a:spcBef>
                <a:spcAft>
                  <a:spcPts val="0"/>
                </a:spcAft>
                <a:buClr>
                  <a:schemeClr val="dk1"/>
                </a:buClr>
                <a:buSzPts val="2900"/>
                <a:buFont typeface="Calibri"/>
                <a:buChar char="•"/>
              </a:pPr>
              <a:r>
                <a:rPr lang="en-GB" sz="2900" b="0" i="0" u="none" strike="noStrike" cap="none" dirty="0" err="1">
                  <a:solidFill>
                    <a:schemeClr val="dk1"/>
                  </a:solidFill>
                  <a:latin typeface="Calibri"/>
                  <a:ea typeface="Calibri"/>
                  <a:cs typeface="Calibri"/>
                  <a:sym typeface="Calibri"/>
                </a:rPr>
                <a:t>Kommunikation</a:t>
              </a:r>
              <a:r>
                <a:rPr lang="en-GB" sz="2900" b="0" i="0" u="none" strike="noStrike" cap="none" dirty="0">
                  <a:solidFill>
                    <a:schemeClr val="dk1"/>
                  </a:solidFill>
                  <a:latin typeface="Calibri"/>
                  <a:ea typeface="Calibri"/>
                  <a:cs typeface="Calibri"/>
                  <a:sym typeface="Calibri"/>
                </a:rPr>
                <a:t> und </a:t>
              </a:r>
              <a:r>
                <a:rPr lang="en-GB" sz="2900" b="0" i="0" u="none" strike="noStrike" cap="none" dirty="0" err="1">
                  <a:solidFill>
                    <a:schemeClr val="dk1"/>
                  </a:solidFill>
                  <a:latin typeface="Calibri"/>
                  <a:ea typeface="Calibri"/>
                  <a:cs typeface="Calibri"/>
                  <a:sym typeface="Calibri"/>
                </a:rPr>
                <a:t>Teamarbeit</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Strukturieren</a:t>
              </a:r>
              <a:r>
                <a:rPr lang="en-GB" sz="2900" b="0" i="0" u="none" strike="noStrike" cap="none" dirty="0">
                  <a:solidFill>
                    <a:schemeClr val="dk1"/>
                  </a:solidFill>
                  <a:latin typeface="Calibri"/>
                  <a:ea typeface="Calibri"/>
                  <a:cs typeface="Calibri"/>
                  <a:sym typeface="Calibri"/>
                </a:rPr>
                <a:t> Sie </a:t>
              </a:r>
              <a:r>
                <a:rPr lang="en-GB" sz="2900" b="0" i="0" u="none" strike="noStrike" cap="none" dirty="0" err="1">
                  <a:solidFill>
                    <a:schemeClr val="dk1"/>
                  </a:solidFill>
                  <a:latin typeface="Calibri"/>
                  <a:ea typeface="Calibri"/>
                  <a:cs typeface="Calibri"/>
                  <a:sym typeface="Calibri"/>
                </a:rPr>
                <a:t>Aktivitäten</a:t>
              </a:r>
              <a:r>
                <a:rPr lang="en-GB" sz="2900" b="0" i="0" u="none" strike="noStrike" cap="none" dirty="0">
                  <a:solidFill>
                    <a:schemeClr val="dk1"/>
                  </a:solidFill>
                  <a:latin typeface="Calibri"/>
                  <a:ea typeface="Calibri"/>
                  <a:cs typeface="Calibri"/>
                  <a:sym typeface="Calibri"/>
                </a:rPr>
                <a:t>, die von den </a:t>
              </a:r>
              <a:r>
                <a:rPr lang="en-GB" sz="2900" b="0" i="0" u="none" strike="noStrike" cap="none" dirty="0" err="1">
                  <a:solidFill>
                    <a:schemeClr val="dk1"/>
                  </a:solidFill>
                  <a:latin typeface="Calibri"/>
                  <a:ea typeface="Calibri"/>
                  <a:cs typeface="Calibri"/>
                  <a:sym typeface="Calibri"/>
                </a:rPr>
                <a:t>Lernenden</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verlangen</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Kommunikation</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Verhandlung</a:t>
              </a:r>
              <a:r>
                <a:rPr lang="en-GB" sz="2900" b="0" i="0" u="none" strike="noStrike" cap="none" dirty="0">
                  <a:solidFill>
                    <a:schemeClr val="dk1"/>
                  </a:solidFill>
                  <a:latin typeface="Calibri"/>
                  <a:ea typeface="Calibri"/>
                  <a:cs typeface="Calibri"/>
                  <a:sym typeface="Calibri"/>
                </a:rPr>
                <a:t> und </a:t>
              </a:r>
              <a:r>
                <a:rPr lang="en-GB" sz="2900" b="0" i="0" u="none" strike="noStrike" cap="none" dirty="0" err="1">
                  <a:solidFill>
                    <a:schemeClr val="dk1"/>
                  </a:solidFill>
                  <a:latin typeface="Calibri"/>
                  <a:ea typeface="Calibri"/>
                  <a:cs typeface="Calibri"/>
                  <a:sym typeface="Calibri"/>
                </a:rPr>
                <a:t>Teamarbeit</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zu</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üben</a:t>
              </a:r>
              <a:r>
                <a:rPr lang="en-GB" sz="2900" b="0" i="0" u="none" strike="noStrike" cap="none" dirty="0">
                  <a:solidFill>
                    <a:schemeClr val="dk1"/>
                  </a:solidFill>
                  <a:latin typeface="Calibri"/>
                  <a:ea typeface="Calibri"/>
                  <a:cs typeface="Calibri"/>
                  <a:sym typeface="Calibri"/>
                </a:rPr>
                <a:t>, die </a:t>
              </a:r>
              <a:r>
                <a:rPr lang="en-GB" sz="2900" b="0" i="0" u="none" strike="noStrike" cap="none" dirty="0" err="1">
                  <a:solidFill>
                    <a:schemeClr val="dk1"/>
                  </a:solidFill>
                  <a:latin typeface="Calibri"/>
                  <a:ea typeface="Calibri"/>
                  <a:cs typeface="Calibri"/>
                  <a:sym typeface="Calibri"/>
                </a:rPr>
                <a:t>im</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Berufsbildungssektor</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entscheidend</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sind</a:t>
              </a:r>
              <a:r>
                <a:rPr lang="en-GB" sz="2900" b="0" i="0" u="none" strike="noStrike" cap="none" dirty="0">
                  <a:solidFill>
                    <a:schemeClr val="dk1"/>
                  </a:solidFill>
                  <a:latin typeface="Calibri"/>
                  <a:ea typeface="Calibri"/>
                  <a:cs typeface="Calibri"/>
                  <a:sym typeface="Calibri"/>
                </a:rPr>
                <a:t>.</a:t>
              </a:r>
              <a:endParaRPr sz="29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580"/>
                </a:spcBef>
                <a:spcAft>
                  <a:spcPts val="0"/>
                </a:spcAft>
                <a:buClr>
                  <a:schemeClr val="dk1"/>
                </a:buClr>
                <a:buSzPts val="2900"/>
                <a:buFont typeface="Calibri"/>
                <a:buChar char="•"/>
              </a:pPr>
              <a:r>
                <a:rPr lang="en-GB" sz="2900" b="0" i="0" u="none" strike="noStrike" cap="none" dirty="0" err="1">
                  <a:solidFill>
                    <a:schemeClr val="dk1"/>
                  </a:solidFill>
                  <a:latin typeface="Calibri"/>
                  <a:ea typeface="Calibri"/>
                  <a:cs typeface="Calibri"/>
                  <a:sym typeface="Calibri"/>
                </a:rPr>
                <a:t>Führungsqualitäten</a:t>
              </a:r>
              <a:r>
                <a:rPr lang="en-GB" sz="2900" b="0" i="0" u="none" strike="noStrike" cap="none" dirty="0">
                  <a:solidFill>
                    <a:schemeClr val="dk1"/>
                  </a:solidFill>
                  <a:latin typeface="Calibri"/>
                  <a:ea typeface="Calibri"/>
                  <a:cs typeface="Calibri"/>
                  <a:sym typeface="Calibri"/>
                </a:rPr>
                <a:t> und Initiative: </a:t>
              </a:r>
              <a:r>
                <a:rPr lang="en-GB" sz="2900" b="0" i="0" u="none" strike="noStrike" cap="none" dirty="0" err="1">
                  <a:solidFill>
                    <a:schemeClr val="dk1"/>
                  </a:solidFill>
                  <a:latin typeface="Calibri"/>
                  <a:ea typeface="Calibri"/>
                  <a:cs typeface="Calibri"/>
                  <a:sym typeface="Calibri"/>
                </a:rPr>
                <a:t>Schaffen</a:t>
              </a:r>
              <a:r>
                <a:rPr lang="en-GB" sz="2900" b="0" i="0" u="none" strike="noStrike" cap="none" dirty="0">
                  <a:solidFill>
                    <a:schemeClr val="dk1"/>
                  </a:solidFill>
                  <a:latin typeface="Calibri"/>
                  <a:ea typeface="Calibri"/>
                  <a:cs typeface="Calibri"/>
                  <a:sym typeface="Calibri"/>
                </a:rPr>
                <a:t> Sie </a:t>
              </a:r>
              <a:r>
                <a:rPr lang="en-GB" sz="2900" b="0" i="0" u="none" strike="noStrike" cap="none" dirty="0" err="1">
                  <a:solidFill>
                    <a:schemeClr val="dk1"/>
                  </a:solidFill>
                  <a:latin typeface="Calibri"/>
                  <a:ea typeface="Calibri"/>
                  <a:cs typeface="Calibri"/>
                  <a:sym typeface="Calibri"/>
                </a:rPr>
                <a:t>Gelegenheiten</a:t>
              </a:r>
              <a:r>
                <a:rPr lang="en-GB" sz="2900" b="0" i="0" u="none" strike="noStrike" cap="none" dirty="0">
                  <a:solidFill>
                    <a:schemeClr val="dk1"/>
                  </a:solidFill>
                  <a:latin typeface="Calibri"/>
                  <a:ea typeface="Calibri"/>
                  <a:cs typeface="Calibri"/>
                  <a:sym typeface="Calibri"/>
                </a:rPr>
                <a:t> für die </a:t>
              </a:r>
              <a:r>
                <a:rPr lang="en-GB" sz="2900" b="0" i="0" u="none" strike="noStrike" cap="none" dirty="0" err="1">
                  <a:solidFill>
                    <a:schemeClr val="dk1"/>
                  </a:solidFill>
                  <a:latin typeface="Calibri"/>
                  <a:ea typeface="Calibri"/>
                  <a:cs typeface="Calibri"/>
                  <a:sym typeface="Calibri"/>
                </a:rPr>
                <a:t>Lernenden</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Projekte</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oder</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Teile</a:t>
              </a:r>
              <a:r>
                <a:rPr lang="en-GB" sz="2900" b="0" i="0" u="none" strike="noStrike" cap="none" dirty="0">
                  <a:solidFill>
                    <a:schemeClr val="dk1"/>
                  </a:solidFill>
                  <a:latin typeface="Calibri"/>
                  <a:ea typeface="Calibri"/>
                  <a:cs typeface="Calibri"/>
                  <a:sym typeface="Calibri"/>
                </a:rPr>
                <a:t> der </a:t>
              </a:r>
              <a:r>
                <a:rPr lang="en-GB" sz="2900" b="0" i="0" u="none" strike="noStrike" cap="none" dirty="0" err="1">
                  <a:solidFill>
                    <a:schemeClr val="dk1"/>
                  </a:solidFill>
                  <a:latin typeface="Calibri"/>
                  <a:ea typeface="Calibri"/>
                  <a:cs typeface="Calibri"/>
                  <a:sym typeface="Calibri"/>
                </a:rPr>
                <a:t>Ausbildung</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zu</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leiten</a:t>
              </a:r>
              <a:r>
                <a:rPr lang="en-GB" sz="2900" b="0" i="0" u="none" strike="noStrike" cap="none" dirty="0">
                  <a:solidFill>
                    <a:schemeClr val="dk1"/>
                  </a:solidFill>
                  <a:latin typeface="Calibri"/>
                  <a:ea typeface="Calibri"/>
                  <a:cs typeface="Calibri"/>
                  <a:sym typeface="Calibri"/>
                </a:rPr>
                <a:t> und so </a:t>
              </a:r>
              <a:r>
                <a:rPr lang="en-GB" sz="2900" b="0" i="0" u="none" strike="noStrike" cap="none" dirty="0" err="1">
                  <a:solidFill>
                    <a:schemeClr val="dk1"/>
                  </a:solidFill>
                  <a:latin typeface="Calibri"/>
                  <a:ea typeface="Calibri"/>
                  <a:cs typeface="Calibri"/>
                  <a:sym typeface="Calibri"/>
                </a:rPr>
                <a:t>ihre</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Fähigkeiten</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zur</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Führung</a:t>
              </a:r>
              <a:r>
                <a:rPr lang="en-GB" sz="2900" b="0" i="0" u="none" strike="noStrike" cap="none" dirty="0">
                  <a:solidFill>
                    <a:schemeClr val="dk1"/>
                  </a:solidFill>
                  <a:latin typeface="Calibri"/>
                  <a:ea typeface="Calibri"/>
                  <a:cs typeface="Calibri"/>
                  <a:sym typeface="Calibri"/>
                </a:rPr>
                <a:t> und </a:t>
              </a:r>
              <a:r>
                <a:rPr lang="en-GB" sz="2900" b="0" i="0" u="none" strike="noStrike" cap="none" dirty="0" err="1">
                  <a:solidFill>
                    <a:schemeClr val="dk1"/>
                  </a:solidFill>
                  <a:latin typeface="Calibri"/>
                  <a:ea typeface="Calibri"/>
                  <a:cs typeface="Calibri"/>
                  <a:sym typeface="Calibri"/>
                </a:rPr>
                <a:t>Eigeninitiative</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zu</a:t>
              </a:r>
              <a:r>
                <a:rPr lang="en-GB" sz="2900" b="0" i="0" u="none" strike="noStrike" cap="none" dirty="0">
                  <a:solidFill>
                    <a:schemeClr val="dk1"/>
                  </a:solidFill>
                  <a:latin typeface="Calibri"/>
                  <a:ea typeface="Calibri"/>
                  <a:cs typeface="Calibri"/>
                  <a:sym typeface="Calibri"/>
                </a:rPr>
                <a:t> </a:t>
              </a:r>
              <a:r>
                <a:rPr lang="en-GB" sz="2900" b="0" i="0" u="none" strike="noStrike" cap="none" dirty="0" err="1">
                  <a:solidFill>
                    <a:schemeClr val="dk1"/>
                  </a:solidFill>
                  <a:latin typeface="Calibri"/>
                  <a:ea typeface="Calibri"/>
                  <a:cs typeface="Calibri"/>
                  <a:sym typeface="Calibri"/>
                </a:rPr>
                <a:t>entwickeln</a:t>
              </a:r>
              <a:r>
                <a:rPr lang="en-GB" sz="2900" b="0" i="0" u="none" strike="noStrike" cap="none" dirty="0">
                  <a:solidFill>
                    <a:schemeClr val="dk1"/>
                  </a:solidFill>
                  <a:latin typeface="Calibri"/>
                  <a:ea typeface="Calibri"/>
                  <a:cs typeface="Calibri"/>
                  <a:sym typeface="Calibri"/>
                </a:rPr>
                <a:t>.</a:t>
              </a:r>
              <a:endParaRPr sz="2900" b="0" i="0" u="none" strike="noStrike" cap="none" dirty="0">
                <a:solidFill>
                  <a:schemeClr val="dk1"/>
                </a:solidFill>
                <a:latin typeface="Calibri"/>
                <a:ea typeface="Calibri"/>
                <a:cs typeface="Calibri"/>
                <a:sym typeface="Calibri"/>
              </a:endParaRPr>
            </a:p>
          </p:txBody>
        </p:sp>
      </p:grpSp>
      <p:sp>
        <p:nvSpPr>
          <p:cNvPr id="255" name="Google Shape;255;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58" name="Google Shape;258;p9"/>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0597B01-4FEF-EEAE-EC73-A894F5CF5C36}"/>
              </a:ext>
            </a:extLst>
          </p:cNvPr>
          <p:cNvPicPr>
            <a:picLocks noChangeAspect="1"/>
          </p:cNvPicPr>
          <p:nvPr/>
        </p:nvPicPr>
        <p:blipFill>
          <a:blip r:embed="rId5"/>
          <a:stretch>
            <a:fillRect/>
          </a:stretch>
        </p:blipFill>
        <p:spPr>
          <a:xfrm>
            <a:off x="2983728" y="9322353"/>
            <a:ext cx="2073522" cy="4350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3457</Words>
  <Application>Microsoft Office PowerPoint</Application>
  <PresentationFormat>Custom</PresentationFormat>
  <Paragraphs>162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keywords>, docId:4BFC63417FD1DAF02CF23F22FC5C68B7</cp:keywords>
  <cp:lastModifiedBy>Sotiria Tsalamani</cp:lastModifiedBy>
  <cp:revision>2</cp:revision>
  <dcterms:created xsi:type="dcterms:W3CDTF">2006-08-16T00:00:00Z</dcterms:created>
  <dcterms:modified xsi:type="dcterms:W3CDTF">2024-11-08T17:55:27Z</dcterms:modified>
</cp:coreProperties>
</file>