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Roboto Condensed"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BcYM69KKxgllPS/uTOa5a9iWD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eumonitor.eu/9353000/1/j4nvhdlglbmvdzx_j9vvik7m1c3gyxp/vla0ekyy79qj" TargetMode="External"/><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education.ec.europa.eu/education-levels/vocational-education-and-training/about-vocational-education-and-training" TargetMode="External"/><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hyperlink" Target="https://www.coe.int/en/web/reference-framework-of-competences-for-democratic-culture/-/new-guidance-on-integrating-democratic-competences-in-vocational-education-and-training-announced"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cedefop.europa.eu/en/publications/558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youtu.be/_oPeeFYlvf0?feature=shared"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en-us%2Fmicrosoft-teams%2F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19.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23.png"/><Relationship Id="rId10" Type="http://schemas.openxmlformats.org/officeDocument/2006/relationships/image" Target="../media/image21.png"/><Relationship Id="rId19"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quizlet.com/" TargetMode="External"/><Relationship Id="rId13"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hyperlink" Target="https://info.flip.com/en-us.html" TargetMode="External"/><Relationship Id="rId12" Type="http://schemas.openxmlformats.org/officeDocument/2006/relationships/image" Target="../media/image27.png"/><Relationship Id="rId17" Type="http://schemas.openxmlformats.org/officeDocument/2006/relationships/image" Target="../media/image4.png"/><Relationship Id="rId2" Type="http://schemas.openxmlformats.org/officeDocument/2006/relationships/notesSlide" Target="../notesSlides/notesSlide20.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coursera.org/courseraplus/?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5ImwBhBtEiwAFHDZx1dlVtvjjdIZ0JkSyQXUT3Y1g2yZtlt6Wx1Efg3IBl_l1uPE45IqNRoCa7sQAvD_BwE" TargetMode="External"/><Relationship Id="rId11" Type="http://schemas.openxmlformats.org/officeDocument/2006/relationships/image" Target="../media/image26.png"/><Relationship Id="rId5" Type="http://schemas.openxmlformats.org/officeDocument/2006/relationships/hyperlink" Target="https://learning.linkedin.com/cx/get-started?src=go-pa&amp;trk=sem-ga_campid.11707274770_asid.113135632465_crid.482281950901_kw.linkedin%20learning_d.c_tid.kwd-310582843911_n.g_mt.e_geo.1001010&amp;mcid=6841876146393514212&amp;cid=&amp;gad_source=1&amp;gclid=CjwKCAjw5ImwBhBtEiwAFHDZxxv0dIyairNnP-DUR0_Lwcsjew28AZGJiGurDV2J2lNtRJ6WZHupZRoCeuIQAvD_BwE&amp;gclsrc=aw.ds" TargetMode="External"/><Relationship Id="rId15" Type="http://schemas.openxmlformats.org/officeDocument/2006/relationships/image" Target="../media/image1.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hyperlink" Target="https://voicethread.com/" TargetMode="External"/><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jp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hyperlink" Target="https://www.oecd-ilibrary.org/education/building-future-ready-vocational-education-and-training-systems_48293157-en;jsessionid=WauarKBWjmKbP-_OTpax4_P6ijIHIGHgJkO1bE4x.ip-10-240-5-146"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youtu.be/mh2ozbEgjSE?feature=shared" TargetMode="External"/><Relationship Id="rId5" Type="http://schemas.openxmlformats.org/officeDocument/2006/relationships/image" Target="../media/image34.jpg"/><Relationship Id="rId4" Type="http://schemas.openxmlformats.org/officeDocument/2006/relationships/image" Target="../media/image30.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youtu.be/mh2ozbEgjSE?feature=shared" TargetMode="External"/><Relationship Id="rId5" Type="http://schemas.openxmlformats.org/officeDocument/2006/relationships/image" Target="../media/image34.jpg"/><Relationship Id="rId4" Type="http://schemas.openxmlformats.org/officeDocument/2006/relationships/image" Target="../media/image30.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ec.europa.eu/education-levels/vocational-education-and-training/about-vocational-education-and-training" TargetMode="External"/><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vetjournal.com/tvet-tools/a-conceptual-paper-on-the-roles-of-vocational-education-instructors-in-professional-learning-communities-pl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epale.ec.europa.eu/en/practitioners-in-vet" TargetMode="External"/><Relationship Id="rId7" Type="http://schemas.openxmlformats.org/officeDocument/2006/relationships/hyperlink" Target="https://www.cedefop.europa.eu/en/networks/european-community-learning-provider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lop.edu.au/" TargetMode="Externa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10119734" cy="418576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200" b="1" i="0" u="none" strike="noStrike" cap="none" dirty="0">
                <a:solidFill>
                  <a:srgbClr val="FB8709"/>
                </a:solidFill>
                <a:latin typeface="Arial"/>
                <a:ea typeface="Arial"/>
                <a:cs typeface="Arial"/>
                <a:sym typeface="Arial"/>
              </a:rPr>
              <a:t>Modul 7: Aufbau </a:t>
            </a:r>
            <a:r>
              <a:rPr lang="en-GB" sz="3200" b="1" i="0" u="none" strike="noStrike" cap="none" dirty="0" err="1">
                <a:solidFill>
                  <a:srgbClr val="FB8709"/>
                </a:solidFill>
                <a:latin typeface="Arial"/>
                <a:ea typeface="Arial"/>
                <a:cs typeface="Arial"/>
                <a:sym typeface="Arial"/>
              </a:rPr>
              <a:t>einer</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Lerngemeinschaft</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Kontextspezifische</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Umsetzung</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im</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Berufsbildungsbereich</a:t>
            </a:r>
            <a:endParaRPr sz="1100" b="1" dirty="0"/>
          </a:p>
          <a:p>
            <a:pPr marL="0" marR="0" lvl="0" indent="0" algn="l" rtl="0">
              <a:spcBef>
                <a:spcPts val="0"/>
              </a:spcBef>
              <a:spcAft>
                <a:spcPts val="0"/>
              </a:spcAft>
              <a:buNone/>
            </a:pPr>
            <a:r>
              <a:rPr lang="en-GB" sz="4400" b="1" dirty="0" err="1">
                <a:solidFill>
                  <a:srgbClr val="053249"/>
                </a:solidFill>
              </a:rPr>
              <a:t>Enheit</a:t>
            </a:r>
            <a:r>
              <a:rPr lang="en-GB" sz="4400" b="1" dirty="0">
                <a:solidFill>
                  <a:srgbClr val="053249"/>
                </a:solidFill>
              </a:rPr>
              <a:t> </a:t>
            </a:r>
            <a:r>
              <a:rPr lang="en-GB" sz="4400" b="1" dirty="0">
                <a:solidFill>
                  <a:srgbClr val="053249"/>
                </a:solidFill>
                <a:latin typeface="Arial"/>
                <a:ea typeface="Arial"/>
                <a:cs typeface="Arial"/>
                <a:sym typeface="Arial"/>
              </a:rPr>
              <a:t>1 - </a:t>
            </a:r>
            <a:r>
              <a:rPr lang="en-GB" sz="4400" b="1" dirty="0" err="1">
                <a:solidFill>
                  <a:srgbClr val="053249"/>
                </a:solidFill>
                <a:latin typeface="Arial"/>
                <a:ea typeface="Arial"/>
                <a:cs typeface="Arial"/>
                <a:sym typeface="Arial"/>
              </a:rPr>
              <a:t>Verständnis</a:t>
            </a:r>
            <a:r>
              <a:rPr lang="en-GB" sz="4400" b="1" dirty="0">
                <a:solidFill>
                  <a:srgbClr val="053249"/>
                </a:solidFill>
                <a:latin typeface="Arial"/>
                <a:ea typeface="Arial"/>
                <a:cs typeface="Arial"/>
                <a:sym typeface="Arial"/>
              </a:rPr>
              <a:t> der </a:t>
            </a:r>
            <a:r>
              <a:rPr lang="en-GB" sz="4400" b="1" dirty="0" err="1">
                <a:solidFill>
                  <a:srgbClr val="053249"/>
                </a:solidFill>
                <a:latin typeface="Arial"/>
                <a:ea typeface="Arial"/>
                <a:cs typeface="Arial"/>
                <a:sym typeface="Arial"/>
              </a:rPr>
              <a:t>einzigartigen</a:t>
            </a:r>
            <a:r>
              <a:rPr lang="en-GB" sz="4400" b="1" dirty="0">
                <a:solidFill>
                  <a:srgbClr val="053249"/>
                </a:solidFill>
                <a:latin typeface="Arial"/>
                <a:ea typeface="Arial"/>
                <a:cs typeface="Arial"/>
                <a:sym typeface="Arial"/>
              </a:rPr>
              <a:t> </a:t>
            </a:r>
            <a:r>
              <a:rPr lang="en-GB" sz="4400" b="1" dirty="0" err="1">
                <a:solidFill>
                  <a:srgbClr val="053249"/>
                </a:solidFill>
                <a:latin typeface="Arial"/>
                <a:ea typeface="Arial"/>
                <a:cs typeface="Arial"/>
                <a:sym typeface="Arial"/>
              </a:rPr>
              <a:t>Merkmale</a:t>
            </a:r>
            <a:r>
              <a:rPr lang="en-GB" sz="4400" b="1" dirty="0">
                <a:solidFill>
                  <a:srgbClr val="053249"/>
                </a:solidFill>
                <a:latin typeface="Arial"/>
                <a:ea typeface="Arial"/>
                <a:cs typeface="Arial"/>
                <a:sym typeface="Arial"/>
              </a:rPr>
              <a:t> von </a:t>
            </a:r>
            <a:r>
              <a:rPr lang="en-GB" sz="4400" b="1" dirty="0" err="1">
                <a:solidFill>
                  <a:srgbClr val="053249"/>
                </a:solidFill>
                <a:latin typeface="Arial"/>
                <a:ea typeface="Arial"/>
                <a:cs typeface="Arial"/>
                <a:sym typeface="Arial"/>
              </a:rPr>
              <a:t>Lerngemeinschaften</a:t>
            </a:r>
            <a:r>
              <a:rPr lang="en-GB" sz="4400" b="1" dirty="0">
                <a:solidFill>
                  <a:srgbClr val="053249"/>
                </a:solidFill>
                <a:latin typeface="Arial"/>
                <a:ea typeface="Arial"/>
                <a:cs typeface="Arial"/>
                <a:sym typeface="Arial"/>
              </a:rPr>
              <a:t> in der </a:t>
            </a:r>
            <a:r>
              <a:rPr lang="en-GB" sz="4400" b="1" dirty="0" err="1">
                <a:solidFill>
                  <a:srgbClr val="053249"/>
                </a:solidFill>
                <a:latin typeface="Arial"/>
                <a:ea typeface="Arial"/>
                <a:cs typeface="Arial"/>
                <a:sym typeface="Arial"/>
              </a:rPr>
              <a:t>Berufsbildung</a:t>
            </a:r>
            <a:endParaRPr sz="44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CollaboratiVET-Lehrplan für Lehrkraft /Ausbilder /Erzieher in der beruflichen Bildung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7198817" y="967988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ECB4AC50-359A-6421-BBFA-FEBF700D0805}"/>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0CB099F2-B04D-5309-A3B7-4436B70AC4F4}"/>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3"/>
        <p:cNvGrpSpPr/>
        <p:nvPr/>
      </p:nvGrpSpPr>
      <p:grpSpPr>
        <a:xfrm>
          <a:off x="0" y="0"/>
          <a:ext cx="0" cy="0"/>
          <a:chOff x="0" y="0"/>
          <a:chExt cx="0" cy="0"/>
        </a:xfrm>
      </p:grpSpPr>
      <p:sp>
        <p:nvSpPr>
          <p:cNvPr id="234" name="Google Shape;234;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0"/>
          <p:cNvSpPr txBox="1"/>
          <p:nvPr/>
        </p:nvSpPr>
        <p:spPr>
          <a:xfrm>
            <a:off x="633416" y="121225"/>
            <a:ext cx="12181388" cy="215417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999" b="1" dirty="0">
                <a:solidFill>
                  <a:srgbClr val="033C5B"/>
                </a:solidFill>
                <a:latin typeface="Arial"/>
                <a:ea typeface="Arial"/>
                <a:cs typeface="Arial"/>
                <a:sym typeface="Arial"/>
              </a:rPr>
              <a:t>Die </a:t>
            </a:r>
            <a:r>
              <a:rPr lang="en-GB" sz="6999" b="1" dirty="0" err="1">
                <a:solidFill>
                  <a:srgbClr val="033C5B"/>
                </a:solidFill>
                <a:latin typeface="Arial"/>
                <a:ea typeface="Arial"/>
                <a:cs typeface="Arial"/>
                <a:sym typeface="Arial"/>
              </a:rPr>
              <a:t>Bedeutung</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eines</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flexiblen</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Umfelds</a:t>
            </a:r>
            <a:endParaRPr sz="6999" b="1" dirty="0">
              <a:solidFill>
                <a:srgbClr val="033C5B"/>
              </a:solidFill>
              <a:latin typeface="Arial"/>
              <a:ea typeface="Arial"/>
              <a:cs typeface="Arial"/>
              <a:sym typeface="Arial"/>
            </a:endParaRPr>
          </a:p>
        </p:txBody>
      </p:sp>
      <p:sp>
        <p:nvSpPr>
          <p:cNvPr id="237" name="Google Shape;237;p10"/>
          <p:cNvSpPr txBox="1"/>
          <p:nvPr/>
        </p:nvSpPr>
        <p:spPr>
          <a:xfrm>
            <a:off x="594339" y="2249729"/>
            <a:ext cx="16042955" cy="6719532"/>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599" b="1" dirty="0">
                <a:solidFill>
                  <a:srgbClr val="121212"/>
                </a:solidFill>
                <a:latin typeface="Arial"/>
                <a:ea typeface="Arial"/>
                <a:cs typeface="Arial"/>
                <a:sym typeface="Arial"/>
              </a:rPr>
              <a:t>An die </a:t>
            </a:r>
            <a:r>
              <a:rPr lang="en-GB" sz="2599" b="1" dirty="0" err="1">
                <a:solidFill>
                  <a:srgbClr val="121212"/>
                </a:solidFill>
                <a:latin typeface="Arial"/>
                <a:ea typeface="Arial"/>
                <a:cs typeface="Arial"/>
                <a:sym typeface="Arial"/>
              </a:rPr>
              <a:t>Bedürfnisse</a:t>
            </a:r>
            <a:r>
              <a:rPr lang="en-GB" sz="2599" b="1" dirty="0">
                <a:solidFill>
                  <a:srgbClr val="121212"/>
                </a:solidFill>
                <a:latin typeface="Arial"/>
                <a:ea typeface="Arial"/>
                <a:cs typeface="Arial"/>
                <a:sym typeface="Arial"/>
              </a:rPr>
              <a:t> der </a:t>
            </a:r>
            <a:r>
              <a:rPr lang="en-GB" sz="2599" b="1" dirty="0" err="1">
                <a:solidFill>
                  <a:srgbClr val="121212"/>
                </a:solidFill>
                <a:latin typeface="Arial"/>
                <a:ea typeface="Arial"/>
                <a:cs typeface="Arial"/>
                <a:sym typeface="Arial"/>
              </a:rPr>
              <a:t>Lernenden</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anpassen</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Flexible </a:t>
            </a:r>
            <a:r>
              <a:rPr lang="en-GB" sz="2599" dirty="0" err="1">
                <a:solidFill>
                  <a:srgbClr val="121212"/>
                </a:solidFill>
                <a:latin typeface="Arial"/>
                <a:ea typeface="Arial"/>
                <a:cs typeface="Arial"/>
                <a:sym typeface="Arial"/>
              </a:rPr>
              <a:t>Zeitpläne</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unterschiedliche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Lerngeschwindigkeiten</a:t>
            </a:r>
            <a:r>
              <a:rPr lang="en-GB" sz="2599" dirty="0">
                <a:solidFill>
                  <a:srgbClr val="121212"/>
                </a:solidFill>
                <a:latin typeface="Arial"/>
                <a:ea typeface="Arial"/>
                <a:cs typeface="Arial"/>
                <a:sym typeface="Arial"/>
              </a:rPr>
              <a:t> und -stile </a:t>
            </a:r>
            <a:r>
              <a:rPr lang="en-GB" sz="2599" dirty="0" err="1">
                <a:solidFill>
                  <a:srgbClr val="121212"/>
                </a:solidFill>
                <a:latin typeface="Arial"/>
                <a:ea typeface="Arial"/>
                <a:cs typeface="Arial"/>
                <a:sym typeface="Arial"/>
              </a:rPr>
              <a:t>werden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berücksichtigt</a:t>
            </a:r>
            <a:r>
              <a:rPr lang="en-GB" sz="2599" dirty="0">
                <a:solidFill>
                  <a:srgbClr val="121212"/>
                </a:solidFill>
                <a:latin typeface="Arial"/>
                <a:ea typeface="Arial"/>
                <a:cs typeface="Arial"/>
                <a:sym typeface="Arial"/>
              </a:rPr>
              <a:t>, so </a:t>
            </a:r>
            <a:r>
              <a:rPr lang="en-GB" sz="2599" dirty="0" err="1">
                <a:solidFill>
                  <a:srgbClr val="121212"/>
                </a:solidFill>
                <a:latin typeface="Arial"/>
                <a:ea typeface="Arial"/>
                <a:cs typeface="Arial"/>
                <a:sym typeface="Arial"/>
              </a:rPr>
              <a:t>dass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Bildung</a:t>
            </a:r>
            <a:r>
              <a:rPr lang="en-GB" sz="2599" dirty="0">
                <a:solidFill>
                  <a:srgbClr val="121212"/>
                </a:solidFill>
                <a:latin typeface="Arial"/>
                <a:ea typeface="Arial"/>
                <a:cs typeface="Arial"/>
                <a:sym typeface="Arial"/>
              </a:rPr>
              <a:t> für alle </a:t>
            </a:r>
            <a:r>
              <a:rPr lang="en-GB" sz="2599" dirty="0" err="1">
                <a:solidFill>
                  <a:srgbClr val="121212"/>
                </a:solidFill>
                <a:latin typeface="Arial"/>
                <a:ea typeface="Arial"/>
                <a:cs typeface="Arial"/>
                <a:sym typeface="Arial"/>
              </a:rPr>
              <a:t>zugänglich</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ist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unabhängig</a:t>
            </a:r>
            <a:r>
              <a:rPr lang="en-GB" sz="2599" dirty="0">
                <a:solidFill>
                  <a:srgbClr val="121212"/>
                </a:solidFill>
                <a:latin typeface="Arial"/>
                <a:ea typeface="Arial"/>
                <a:cs typeface="Arial"/>
                <a:sym typeface="Arial"/>
              </a:rPr>
              <a:t> von </a:t>
            </a:r>
            <a:r>
              <a:rPr lang="en-GB" sz="2599" dirty="0" err="1">
                <a:solidFill>
                  <a:srgbClr val="121212"/>
                </a:solidFill>
                <a:latin typeface="Arial"/>
                <a:ea typeface="Arial"/>
                <a:cs typeface="Arial"/>
                <a:sym typeface="Arial"/>
              </a:rPr>
              <a:t>persönlichen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Verpflichtungen</a:t>
            </a:r>
            <a:r>
              <a:rPr lang="en-GB" sz="2599"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Vielfalt</a:t>
            </a:r>
            <a:r>
              <a:rPr lang="en-GB" sz="2599" b="1" dirty="0">
                <a:solidFill>
                  <a:srgbClr val="121212"/>
                </a:solidFill>
                <a:latin typeface="Arial"/>
                <a:ea typeface="Arial"/>
                <a:cs typeface="Arial"/>
                <a:sym typeface="Arial"/>
              </a:rPr>
              <a:t> der </a:t>
            </a:r>
            <a:r>
              <a:rPr lang="en-GB" sz="2599" b="1" dirty="0" err="1">
                <a:solidFill>
                  <a:srgbClr val="121212"/>
                </a:solidFill>
                <a:latin typeface="Arial"/>
                <a:ea typeface="Arial"/>
                <a:cs typeface="Arial"/>
                <a:sym typeface="Arial"/>
              </a:rPr>
              <a:t>Liefermethoden</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Eine </a:t>
            </a:r>
            <a:r>
              <a:rPr lang="en-GB" sz="2599" dirty="0" err="1">
                <a:solidFill>
                  <a:srgbClr val="121212"/>
                </a:solidFill>
                <a:latin typeface="Arial"/>
                <a:ea typeface="Arial"/>
                <a:cs typeface="Arial"/>
                <a:sym typeface="Arial"/>
              </a:rPr>
              <a:t>Mischung</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aus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Präsenz</a:t>
            </a:r>
            <a:r>
              <a:rPr lang="en-GB" sz="2599" dirty="0">
                <a:solidFill>
                  <a:srgbClr val="121212"/>
                </a:solidFill>
                <a:latin typeface="Arial"/>
                <a:ea typeface="Arial"/>
                <a:cs typeface="Arial"/>
                <a:sym typeface="Arial"/>
              </a:rPr>
              <a:t>-, Online- und </a:t>
            </a:r>
            <a:r>
              <a:rPr lang="en-GB" sz="2599" dirty="0" err="1">
                <a:solidFill>
                  <a:srgbClr val="121212"/>
                </a:solidFill>
                <a:latin typeface="Arial"/>
                <a:ea typeface="Arial"/>
                <a:cs typeface="Arial"/>
                <a:sym typeface="Arial"/>
              </a:rPr>
              <a:t>gemischtem</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Lernen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sowie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Schulungen</a:t>
            </a:r>
            <a:r>
              <a:rPr lang="en-GB" sz="2599" dirty="0">
                <a:solidFill>
                  <a:srgbClr val="121212"/>
                </a:solidFill>
                <a:latin typeface="Arial"/>
                <a:ea typeface="Arial"/>
                <a:cs typeface="Arial"/>
                <a:sym typeface="Arial"/>
              </a:rPr>
              <a:t> am </a:t>
            </a:r>
            <a:r>
              <a:rPr lang="en-GB" sz="2599" dirty="0" err="1">
                <a:solidFill>
                  <a:srgbClr val="121212"/>
                </a:solidFill>
                <a:latin typeface="Arial"/>
                <a:ea typeface="Arial"/>
                <a:cs typeface="Arial"/>
                <a:sym typeface="Arial"/>
              </a:rPr>
              <a:t>Arbeitsplatz</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trägt</a:t>
            </a:r>
            <a:r>
              <a:rPr lang="en-GB" sz="2599" dirty="0">
                <a:solidFill>
                  <a:srgbClr val="121212"/>
                </a:solidFill>
                <a:latin typeface="Arial"/>
                <a:ea typeface="Arial"/>
                <a:cs typeface="Arial"/>
                <a:sym typeface="Arial"/>
              </a:rPr>
              <a:t> den </a:t>
            </a:r>
            <a:r>
              <a:rPr lang="en-GB" sz="2599" dirty="0" err="1">
                <a:solidFill>
                  <a:srgbClr val="121212"/>
                </a:solidFill>
                <a:latin typeface="Arial"/>
                <a:ea typeface="Arial"/>
                <a:cs typeface="Arial"/>
                <a:sym typeface="Arial"/>
              </a:rPr>
              <a:t>unterschiedlichen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Präferenzen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Rechnung</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steigert</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Lernbereitschaft</a:t>
            </a:r>
            <a:r>
              <a:rPr lang="en-GB" sz="2599"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Personalisierte</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Lernpfade</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err="1">
                <a:solidFill>
                  <a:srgbClr val="121212"/>
                </a:solidFill>
                <a:latin typeface="Arial"/>
                <a:ea typeface="Arial"/>
                <a:cs typeface="Arial"/>
                <a:sym typeface="Arial"/>
              </a:rPr>
              <a:t>Maßgeschneiderte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Kurse</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Qualifikationen</a:t>
            </a:r>
            <a:r>
              <a:rPr lang="en-GB" sz="2599" dirty="0">
                <a:solidFill>
                  <a:srgbClr val="121212"/>
                </a:solidFill>
                <a:latin typeface="Arial"/>
                <a:ea typeface="Arial"/>
                <a:cs typeface="Arial"/>
                <a:sym typeface="Arial"/>
              </a:rPr>
              <a:t>, die auf </a:t>
            </a:r>
            <a:r>
              <a:rPr lang="en-GB" sz="2599" dirty="0" err="1">
                <a:solidFill>
                  <a:srgbClr val="121212"/>
                </a:solidFill>
                <a:latin typeface="Arial"/>
                <a:ea typeface="Arial"/>
                <a:cs typeface="Arial"/>
                <a:sym typeface="Arial"/>
              </a:rPr>
              <a:t>individuelle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Karriereziele</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Vorkenntnisse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abgestimmt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sind</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sorgen</a:t>
            </a:r>
            <a:r>
              <a:rPr lang="en-GB" sz="2599" dirty="0">
                <a:solidFill>
                  <a:srgbClr val="121212"/>
                </a:solidFill>
                <a:latin typeface="Arial"/>
                <a:ea typeface="Arial"/>
                <a:cs typeface="Arial"/>
                <a:sym typeface="Arial"/>
              </a:rPr>
              <a:t> für </a:t>
            </a:r>
            <a:r>
              <a:rPr lang="en-GB" sz="2599" dirty="0" err="1">
                <a:solidFill>
                  <a:srgbClr val="121212"/>
                </a:solidFill>
                <a:latin typeface="Arial"/>
                <a:ea typeface="Arial"/>
                <a:cs typeface="Arial"/>
                <a:sym typeface="Arial"/>
              </a:rPr>
              <a:t>Relevanz</a:t>
            </a:r>
            <a:r>
              <a:rPr lang="en-GB" sz="2599" dirty="0">
                <a:solidFill>
                  <a:srgbClr val="121212"/>
                </a:solidFill>
                <a:latin typeface="Arial"/>
                <a:ea typeface="Arial"/>
                <a:cs typeface="Arial"/>
                <a:sym typeface="Arial"/>
              </a:rPr>
              <a:t> und Motivation</a:t>
            </a:r>
            <a:r>
              <a:rPr lang="en-GB" sz="2599" b="1"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a:solidFill>
                  <a:srgbClr val="121212"/>
                </a:solidFill>
                <a:latin typeface="Arial"/>
                <a:ea typeface="Arial"/>
                <a:cs typeface="Arial"/>
                <a:sym typeface="Arial"/>
              </a:rPr>
              <a:t>Responsive Curriculum Design:</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err="1">
                <a:solidFill>
                  <a:srgbClr val="121212"/>
                </a:solidFill>
                <a:latin typeface="Arial"/>
                <a:ea typeface="Arial"/>
                <a:cs typeface="Arial"/>
                <a:sym typeface="Arial"/>
              </a:rPr>
              <a:t>Lehrpläne</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sich</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rasch</a:t>
            </a:r>
            <a:r>
              <a:rPr lang="en-GB" sz="2599" dirty="0">
                <a:solidFill>
                  <a:srgbClr val="121212"/>
                </a:solidFill>
                <a:latin typeface="Arial"/>
                <a:ea typeface="Arial"/>
                <a:cs typeface="Arial"/>
                <a:sym typeface="Arial"/>
              </a:rPr>
              <a:t> an die </a:t>
            </a:r>
            <a:r>
              <a:rPr lang="en-GB" sz="2599" dirty="0" err="1">
                <a:solidFill>
                  <a:srgbClr val="121212"/>
                </a:solidFill>
                <a:latin typeface="Arial"/>
                <a:ea typeface="Arial"/>
                <a:cs typeface="Arial"/>
                <a:sym typeface="Arial"/>
              </a:rPr>
              <a:t>sich</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ändernden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Anforderungen</a:t>
            </a:r>
            <a:r>
              <a:rPr lang="en-GB" sz="2599" dirty="0">
                <a:solidFill>
                  <a:srgbClr val="121212"/>
                </a:solidFill>
                <a:latin typeface="Arial"/>
                <a:ea typeface="Arial"/>
                <a:cs typeface="Arial"/>
                <a:sym typeface="Arial"/>
              </a:rPr>
              <a:t> der Branche und der Technologie </a:t>
            </a:r>
            <a:r>
              <a:rPr lang="en-GB" sz="2599" dirty="0" err="1">
                <a:solidFill>
                  <a:srgbClr val="121212"/>
                </a:solidFill>
                <a:latin typeface="Arial"/>
                <a:ea typeface="Arial"/>
                <a:cs typeface="Arial"/>
                <a:sym typeface="Arial"/>
              </a:rPr>
              <a:t>anpassen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gewährleisten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dass</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Lernenden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aktuelle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Kenntnisse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erwerben</a:t>
            </a:r>
            <a:r>
              <a:rPr lang="en-GB" sz="2599" dirty="0">
                <a:solidFill>
                  <a:srgbClr val="121212"/>
                </a:solidFill>
                <a:latin typeface="Arial"/>
                <a:ea typeface="Arial"/>
                <a:cs typeface="Arial"/>
                <a:sym typeface="Arial"/>
              </a:rPr>
              <a:t>.</a:t>
            </a:r>
            <a:endParaRPr dirty="0"/>
          </a:p>
        </p:txBody>
      </p:sp>
      <p:sp>
        <p:nvSpPr>
          <p:cNvPr id="238" name="Google Shape;238;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43" name="Google Shape;243;p10"/>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45EEE13-DB69-66F5-EEE4-6A0191CF0005}"/>
              </a:ext>
            </a:extLst>
          </p:cNvPr>
          <p:cNvPicPr>
            <a:picLocks noChangeAspect="1"/>
          </p:cNvPicPr>
          <p:nvPr/>
        </p:nvPicPr>
        <p:blipFill>
          <a:blip r:embed="rId5"/>
          <a:stretch>
            <a:fillRect/>
          </a:stretch>
        </p:blipFill>
        <p:spPr>
          <a:xfrm>
            <a:off x="2910272" y="9315618"/>
            <a:ext cx="2115882" cy="4439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7"/>
        <p:cNvGrpSpPr/>
        <p:nvPr/>
      </p:nvGrpSpPr>
      <p:grpSpPr>
        <a:xfrm>
          <a:off x="0" y="0"/>
          <a:ext cx="0" cy="0"/>
          <a:chOff x="0" y="0"/>
          <a:chExt cx="0" cy="0"/>
        </a:xfrm>
      </p:grpSpPr>
      <p:sp>
        <p:nvSpPr>
          <p:cNvPr id="248" name="Google Shape;248;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1"/>
          <p:cNvSpPr txBox="1"/>
          <p:nvPr/>
        </p:nvSpPr>
        <p:spPr>
          <a:xfrm>
            <a:off x="449979" y="451195"/>
            <a:ext cx="1218138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a:solidFill>
                  <a:srgbClr val="033C5B"/>
                </a:solidFill>
                <a:latin typeface="Arial"/>
                <a:ea typeface="Arial"/>
                <a:cs typeface="Arial"/>
                <a:sym typeface="Arial"/>
              </a:rPr>
              <a:t>Die </a:t>
            </a:r>
            <a:r>
              <a:rPr lang="en-GB" sz="6999" b="1" dirty="0" err="1">
                <a:solidFill>
                  <a:srgbClr val="033C5B"/>
                </a:solidFill>
                <a:latin typeface="Arial"/>
                <a:ea typeface="Arial"/>
                <a:cs typeface="Arial"/>
                <a:sym typeface="Arial"/>
              </a:rPr>
              <a:t>Bedeutung</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eines</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flexiblen</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Umfelds</a:t>
            </a:r>
            <a:endParaRPr sz="6999" b="1" dirty="0">
              <a:solidFill>
                <a:srgbClr val="033C5B"/>
              </a:solidFill>
              <a:latin typeface="Arial"/>
              <a:ea typeface="Arial"/>
              <a:cs typeface="Arial"/>
              <a:sym typeface="Arial"/>
            </a:endParaRPr>
          </a:p>
        </p:txBody>
      </p:sp>
      <p:sp>
        <p:nvSpPr>
          <p:cNvPr id="251" name="Google Shape;251;p11"/>
          <p:cNvSpPr txBox="1"/>
          <p:nvPr/>
        </p:nvSpPr>
        <p:spPr>
          <a:xfrm>
            <a:off x="1054151" y="3248339"/>
            <a:ext cx="15465917" cy="4139467"/>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Unterstützendes</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Lernumfeld</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Eine Kultur, die das </a:t>
            </a:r>
            <a:r>
              <a:rPr lang="en-GB" sz="2599" dirty="0" err="1">
                <a:solidFill>
                  <a:srgbClr val="121212"/>
                </a:solidFill>
                <a:latin typeface="Arial"/>
                <a:ea typeface="Arial"/>
                <a:cs typeface="Arial"/>
                <a:sym typeface="Arial"/>
              </a:rPr>
              <a:t>Hinterfragen</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Erforschen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fördert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unterstützt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durch</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Dienstleistungen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wie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Nachhilfe</a:t>
            </a:r>
            <a:r>
              <a:rPr lang="en-GB" sz="2599" dirty="0">
                <a:solidFill>
                  <a:srgbClr val="121212"/>
                </a:solidFill>
                <a:latin typeface="Arial"/>
                <a:ea typeface="Arial"/>
                <a:cs typeface="Arial"/>
                <a:sym typeface="Arial"/>
              </a:rPr>
              <a:t> und Mentoring, </a:t>
            </a:r>
            <a:r>
              <a:rPr lang="en-GB" sz="2599" dirty="0" err="1">
                <a:solidFill>
                  <a:srgbClr val="121212"/>
                </a:solidFill>
                <a:latin typeface="Arial"/>
                <a:ea typeface="Arial"/>
                <a:cs typeface="Arial"/>
                <a:sym typeface="Arial"/>
              </a:rPr>
              <a:t>führt</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Lernenden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zum</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Erfolg</a:t>
            </a:r>
            <a:r>
              <a:rPr lang="en-GB" sz="2599"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Verbesserung</a:t>
            </a:r>
            <a:r>
              <a:rPr lang="en-GB" sz="2599" b="1" dirty="0">
                <a:solidFill>
                  <a:srgbClr val="121212"/>
                </a:solidFill>
                <a:latin typeface="Arial"/>
                <a:ea typeface="Arial"/>
                <a:cs typeface="Arial"/>
                <a:sym typeface="Arial"/>
              </a:rPr>
              <a:t> der </a:t>
            </a:r>
            <a:r>
              <a:rPr lang="en-GB" sz="2599" b="1" dirty="0" err="1">
                <a:solidFill>
                  <a:srgbClr val="121212"/>
                </a:solidFill>
                <a:latin typeface="Arial"/>
                <a:ea typeface="Arial"/>
                <a:cs typeface="Arial"/>
                <a:sym typeface="Arial"/>
              </a:rPr>
              <a:t>Zugänglichkeit</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err="1">
                <a:solidFill>
                  <a:srgbClr val="121212"/>
                </a:solidFill>
                <a:latin typeface="Arial"/>
                <a:ea typeface="Arial"/>
                <a:cs typeface="Arial"/>
                <a:sym typeface="Arial"/>
              </a:rPr>
              <a:t>Finanzielle</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physische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Zugangsmaßnahmen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sorgen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dafür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dass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Bildung</a:t>
            </a:r>
            <a:r>
              <a:rPr lang="en-GB" sz="2599" dirty="0">
                <a:solidFill>
                  <a:srgbClr val="121212"/>
                </a:solidFill>
                <a:latin typeface="Arial"/>
                <a:ea typeface="Arial"/>
                <a:cs typeface="Arial"/>
                <a:sym typeface="Arial"/>
              </a:rPr>
              <a:t> für </a:t>
            </a:r>
            <a:r>
              <a:rPr lang="en-GB" sz="2599" dirty="0" err="1">
                <a:solidFill>
                  <a:srgbClr val="121212"/>
                </a:solidFill>
                <a:latin typeface="Arial"/>
                <a:ea typeface="Arial"/>
                <a:cs typeface="Arial"/>
                <a:sym typeface="Arial"/>
              </a:rPr>
              <a:t>Lernende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aller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Schichten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erreichbar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ist</a:t>
            </a:r>
            <a:r>
              <a:rPr lang="en-GB" sz="2599"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Eigenständigkeit</a:t>
            </a:r>
            <a:r>
              <a:rPr lang="en-GB" sz="2599" b="1" dirty="0">
                <a:solidFill>
                  <a:srgbClr val="121212"/>
                </a:solidFill>
                <a:latin typeface="Arial"/>
                <a:ea typeface="Arial"/>
                <a:cs typeface="Arial"/>
                <a:sym typeface="Arial"/>
              </a:rPr>
              <a:t> und </a:t>
            </a:r>
            <a:r>
              <a:rPr lang="en-GB" sz="2599" b="1" dirty="0" err="1">
                <a:solidFill>
                  <a:srgbClr val="121212"/>
                </a:solidFill>
                <a:latin typeface="Arial"/>
                <a:ea typeface="Arial"/>
                <a:cs typeface="Arial"/>
                <a:sym typeface="Arial"/>
              </a:rPr>
              <a:t>Verantwortung</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kultivieren</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Durch die </a:t>
            </a:r>
            <a:r>
              <a:rPr lang="en-GB" sz="2599" dirty="0" err="1">
                <a:solidFill>
                  <a:srgbClr val="121212"/>
                </a:solidFill>
                <a:latin typeface="Arial"/>
                <a:ea typeface="Arial"/>
                <a:cs typeface="Arial"/>
                <a:sym typeface="Arial"/>
              </a:rPr>
              <a:t>Förderung</a:t>
            </a:r>
            <a:r>
              <a:rPr lang="en-GB" sz="2599" dirty="0">
                <a:solidFill>
                  <a:srgbClr val="121212"/>
                </a:solidFill>
                <a:latin typeface="Arial"/>
                <a:ea typeface="Arial"/>
                <a:cs typeface="Arial"/>
                <a:sym typeface="Arial"/>
              </a:rPr>
              <a:t> des </a:t>
            </a:r>
            <a:r>
              <a:rPr lang="en-GB" sz="2599" dirty="0" err="1">
                <a:solidFill>
                  <a:srgbClr val="121212"/>
                </a:solidFill>
                <a:latin typeface="Arial"/>
                <a:ea typeface="Arial"/>
                <a:cs typeface="Arial"/>
                <a:sym typeface="Arial"/>
              </a:rPr>
              <a:t>selbstgesteuerten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Lernens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werden</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Lernenden</a:t>
            </a:r>
            <a:r>
              <a:rPr lang="en-GB" sz="2599" dirty="0">
                <a:solidFill>
                  <a:srgbClr val="121212"/>
                </a:solidFill>
                <a:latin typeface="Arial"/>
                <a:ea typeface="Arial"/>
                <a:cs typeface="Arial"/>
                <a:sym typeface="Arial"/>
              </a:rPr>
              <a:t> auf die </a:t>
            </a:r>
            <a:r>
              <a:rPr lang="en-GB" sz="2599" dirty="0" err="1">
                <a:solidFill>
                  <a:srgbClr val="121212"/>
                </a:solidFill>
                <a:latin typeface="Arial"/>
                <a:ea typeface="Arial"/>
                <a:cs typeface="Arial"/>
                <a:sym typeface="Arial"/>
              </a:rPr>
              <a:t>Autonomie</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Flexibilität</a:t>
            </a:r>
            <a:r>
              <a:rPr lang="en-GB" sz="2599" dirty="0">
                <a:solidFill>
                  <a:srgbClr val="121212"/>
                </a:solidFill>
                <a:latin typeface="Arial"/>
                <a:ea typeface="Arial"/>
                <a:cs typeface="Arial"/>
                <a:sym typeface="Arial"/>
              </a:rPr>
              <a:t> der </a:t>
            </a:r>
            <a:r>
              <a:rPr lang="en-GB" sz="2599" dirty="0" err="1">
                <a:solidFill>
                  <a:srgbClr val="121212"/>
                </a:solidFill>
                <a:latin typeface="Arial"/>
                <a:ea typeface="Arial"/>
                <a:cs typeface="Arial"/>
                <a:sym typeface="Arial"/>
              </a:rPr>
              <a:t>modernen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Arbeitswelt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vorbereitet</a:t>
            </a:r>
            <a:r>
              <a:rPr lang="en-GB" sz="2599" dirty="0">
                <a:solidFill>
                  <a:srgbClr val="121212"/>
                </a:solidFill>
                <a:latin typeface="Arial"/>
                <a:ea typeface="Arial"/>
                <a:cs typeface="Arial"/>
                <a:sym typeface="Arial"/>
              </a:rPr>
              <a:t>.</a:t>
            </a:r>
            <a:endParaRPr dirty="0"/>
          </a:p>
        </p:txBody>
      </p:sp>
      <p:sp>
        <p:nvSpPr>
          <p:cNvPr id="252" name="Google Shape;252;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57" name="Google Shape;257;p11"/>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DE48ADB-AFE9-610D-A4AD-41E33A4C1F3B}"/>
              </a:ext>
            </a:extLst>
          </p:cNvPr>
          <p:cNvPicPr>
            <a:picLocks noChangeAspect="1"/>
          </p:cNvPicPr>
          <p:nvPr/>
        </p:nvPicPr>
        <p:blipFill>
          <a:blip r:embed="rId5"/>
          <a:stretch>
            <a:fillRect/>
          </a:stretch>
        </p:blipFill>
        <p:spPr>
          <a:xfrm>
            <a:off x="2910272" y="9315618"/>
            <a:ext cx="2115882" cy="4439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1"/>
        <p:cNvGrpSpPr/>
        <p:nvPr/>
      </p:nvGrpSpPr>
      <p:grpSpPr>
        <a:xfrm>
          <a:off x="0" y="0"/>
          <a:ext cx="0" cy="0"/>
          <a:chOff x="0" y="0"/>
          <a:chExt cx="0" cy="0"/>
        </a:xfrm>
      </p:grpSpPr>
      <p:sp>
        <p:nvSpPr>
          <p:cNvPr id="262" name="Google Shape;262;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2"/>
          <p:cNvSpPr txBox="1"/>
          <p:nvPr/>
        </p:nvSpPr>
        <p:spPr>
          <a:xfrm>
            <a:off x="793856" y="118294"/>
            <a:ext cx="1218138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a:solidFill>
                  <a:srgbClr val="033C5B"/>
                </a:solidFill>
                <a:latin typeface="Arial"/>
                <a:ea typeface="Arial"/>
                <a:cs typeface="Arial"/>
                <a:sym typeface="Arial"/>
              </a:rPr>
              <a:t>Die </a:t>
            </a:r>
            <a:r>
              <a:rPr lang="en-GB" sz="6999" b="1" dirty="0" err="1">
                <a:solidFill>
                  <a:srgbClr val="033C5B"/>
                </a:solidFill>
                <a:latin typeface="Arial"/>
                <a:ea typeface="Arial"/>
                <a:cs typeface="Arial"/>
                <a:sym typeface="Arial"/>
              </a:rPr>
              <a:t>Bedeutung</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eines</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flexiblen</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Umfelds</a:t>
            </a:r>
            <a:endParaRPr sz="6999" b="1" dirty="0">
              <a:solidFill>
                <a:srgbClr val="033C5B"/>
              </a:solidFill>
              <a:latin typeface="Arial"/>
              <a:ea typeface="Arial"/>
              <a:cs typeface="Arial"/>
              <a:sym typeface="Arial"/>
            </a:endParaRPr>
          </a:p>
        </p:txBody>
      </p:sp>
      <p:sp>
        <p:nvSpPr>
          <p:cNvPr id="265" name="Google Shape;265;p12"/>
          <p:cNvSpPr txBox="1"/>
          <p:nvPr/>
        </p:nvSpPr>
        <p:spPr>
          <a:xfrm>
            <a:off x="585092" y="4241044"/>
            <a:ext cx="6886415" cy="3360920"/>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0" i="0" dirty="0">
                <a:solidFill>
                  <a:schemeClr val="dk1"/>
                </a:solidFill>
                <a:latin typeface="Arial"/>
                <a:ea typeface="Arial"/>
                <a:cs typeface="Arial"/>
                <a:sym typeface="Arial"/>
              </a:rPr>
              <a:t>Die Initiative "</a:t>
            </a:r>
            <a:r>
              <a:rPr lang="en-GB" sz="2800" b="0" i="0" dirty="0" err="1">
                <a:solidFill>
                  <a:schemeClr val="dk1"/>
                </a:solidFill>
                <a:latin typeface="Arial"/>
                <a:ea typeface="Arial"/>
                <a:cs typeface="Arial"/>
                <a:sym typeface="Arial"/>
              </a:rPr>
              <a:t>Europäischer</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Bildungsraum</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zielt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darauf</a:t>
            </a:r>
            <a:r>
              <a:rPr lang="en-GB" sz="2800" b="0" i="0" dirty="0">
                <a:solidFill>
                  <a:schemeClr val="dk1"/>
                </a:solidFill>
                <a:latin typeface="Arial"/>
                <a:ea typeface="Arial"/>
                <a:cs typeface="Arial"/>
                <a:sym typeface="Arial"/>
              </a:rPr>
              <a:t> ab, </a:t>
            </a:r>
            <a:r>
              <a:rPr lang="en-GB" sz="2800" b="0" i="0" dirty="0" err="1">
                <a:solidFill>
                  <a:schemeClr val="dk1"/>
                </a:solidFill>
                <a:latin typeface="Arial"/>
                <a:ea typeface="Arial"/>
                <a:cs typeface="Arial"/>
                <a:sym typeface="Arial"/>
              </a:rPr>
              <a:t>ein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integrativeres</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Bildungssystem</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zu</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schaffen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indem</a:t>
            </a:r>
            <a:r>
              <a:rPr lang="en-GB" sz="2800" b="0" i="0" dirty="0">
                <a:solidFill>
                  <a:schemeClr val="dk1"/>
                </a:solidFill>
                <a:latin typeface="Arial"/>
                <a:ea typeface="Arial"/>
                <a:cs typeface="Arial"/>
                <a:sym typeface="Arial"/>
              </a:rPr>
              <a:t> die </a:t>
            </a:r>
            <a:r>
              <a:rPr lang="en-GB" sz="2800" b="0" i="0" dirty="0" err="1">
                <a:solidFill>
                  <a:schemeClr val="dk1"/>
                </a:solidFill>
                <a:latin typeface="Arial"/>
                <a:ea typeface="Arial"/>
                <a:cs typeface="Arial"/>
                <a:sym typeface="Arial"/>
              </a:rPr>
              <a:t>Flexibilität</a:t>
            </a:r>
            <a:r>
              <a:rPr lang="en-GB" sz="2800" b="0" i="0" dirty="0">
                <a:solidFill>
                  <a:schemeClr val="dk1"/>
                </a:solidFill>
                <a:latin typeface="Arial"/>
                <a:ea typeface="Arial"/>
                <a:cs typeface="Arial"/>
                <a:sym typeface="Arial"/>
              </a:rPr>
              <a:t> der </a:t>
            </a:r>
            <a:r>
              <a:rPr lang="en-GB" sz="2800" b="0" i="0" dirty="0" err="1">
                <a:solidFill>
                  <a:schemeClr val="dk1"/>
                </a:solidFill>
                <a:latin typeface="Arial"/>
                <a:ea typeface="Arial"/>
                <a:cs typeface="Arial"/>
                <a:sym typeface="Arial"/>
              </a:rPr>
              <a:t>Berufsbildungsprogramme</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erhöht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wird</a:t>
            </a:r>
            <a:r>
              <a:rPr lang="en-GB" sz="2800" b="0" i="0" dirty="0">
                <a:solidFill>
                  <a:schemeClr val="dk1"/>
                </a:solidFill>
                <a:latin typeface="Arial"/>
                <a:ea typeface="Arial"/>
                <a:cs typeface="Arial"/>
                <a:sym typeface="Arial"/>
              </a:rPr>
              <a:t>, so </a:t>
            </a:r>
            <a:r>
              <a:rPr lang="en-GB" sz="2800" b="0" i="0" dirty="0" err="1">
                <a:solidFill>
                  <a:schemeClr val="dk1"/>
                </a:solidFill>
                <a:latin typeface="Arial"/>
                <a:ea typeface="Arial"/>
                <a:cs typeface="Arial"/>
                <a:sym typeface="Arial"/>
              </a:rPr>
              <a:t>dass</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sie</a:t>
            </a:r>
            <a:r>
              <a:rPr lang="en-GB" sz="2800" b="0" i="0" dirty="0">
                <a:solidFill>
                  <a:schemeClr val="dk1"/>
                </a:solidFill>
                <a:latin typeface="Arial"/>
                <a:ea typeface="Arial"/>
                <a:cs typeface="Arial"/>
                <a:sym typeface="Arial"/>
              </a:rPr>
              <a:t> für </a:t>
            </a:r>
            <a:r>
              <a:rPr lang="en-GB" sz="2800" b="0" i="0" dirty="0" err="1">
                <a:solidFill>
                  <a:schemeClr val="dk1"/>
                </a:solidFill>
                <a:latin typeface="Arial"/>
                <a:ea typeface="Arial"/>
                <a:cs typeface="Arial"/>
                <a:sym typeface="Arial"/>
              </a:rPr>
              <a:t>ein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breiteres</a:t>
            </a:r>
            <a:r>
              <a:rPr lang="en-GB" sz="2800" b="0" i="0" dirty="0">
                <a:solidFill>
                  <a:schemeClr val="dk1"/>
                </a:solidFill>
                <a:latin typeface="Arial"/>
                <a:ea typeface="Arial"/>
                <a:cs typeface="Arial"/>
                <a:sym typeface="Arial"/>
              </a:rPr>
              <a:t> Spektrum von </a:t>
            </a:r>
            <a:r>
              <a:rPr lang="en-GB" sz="2800" b="0" i="0" dirty="0" err="1">
                <a:solidFill>
                  <a:schemeClr val="dk1"/>
                </a:solidFill>
                <a:latin typeface="Arial"/>
                <a:ea typeface="Arial"/>
                <a:cs typeface="Arial"/>
                <a:sym typeface="Arial"/>
              </a:rPr>
              <a:t>Lernenden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zugänglich</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sind</a:t>
            </a:r>
            <a:r>
              <a:rPr lang="en-GB" sz="2800" b="0" i="0" dirty="0">
                <a:solidFill>
                  <a:schemeClr val="dk1"/>
                </a:solidFill>
                <a:latin typeface="Arial"/>
                <a:ea typeface="Arial"/>
                <a:cs typeface="Arial"/>
                <a:sym typeface="Arial"/>
              </a:rPr>
              <a:t>.</a:t>
            </a:r>
            <a:endParaRPr sz="2599" dirty="0">
              <a:solidFill>
                <a:srgbClr val="121212"/>
              </a:solidFill>
              <a:latin typeface="Arial"/>
              <a:ea typeface="Arial"/>
              <a:cs typeface="Arial"/>
              <a:sym typeface="Arial"/>
            </a:endParaRPr>
          </a:p>
        </p:txBody>
      </p:sp>
      <p:sp>
        <p:nvSpPr>
          <p:cNvPr id="266" name="Google Shape;266;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endParaRPr/>
          </a:p>
        </p:txBody>
      </p:sp>
      <p:pic>
        <p:nvPicPr>
          <p:cNvPr id="271" name="Google Shape;271;p12"/>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72" name="Google Shape;272;p12"/>
          <p:cNvPicPr preferRelativeResize="0"/>
          <p:nvPr/>
        </p:nvPicPr>
        <p:blipFill rotWithShape="1">
          <a:blip r:embed="rId5">
            <a:alphaModFix/>
          </a:blip>
          <a:srcRect/>
          <a:stretch/>
        </p:blipFill>
        <p:spPr>
          <a:xfrm>
            <a:off x="917370" y="2487782"/>
            <a:ext cx="5635047" cy="1597029"/>
          </a:xfrm>
          <a:prstGeom prst="rect">
            <a:avLst/>
          </a:prstGeom>
          <a:noFill/>
          <a:ln>
            <a:noFill/>
          </a:ln>
        </p:spPr>
      </p:pic>
      <p:sp>
        <p:nvSpPr>
          <p:cNvPr id="273" name="Google Shape;273;p12"/>
          <p:cNvSpPr txBox="1"/>
          <p:nvPr/>
        </p:nvSpPr>
        <p:spPr>
          <a:xfrm>
            <a:off x="508526" y="7765460"/>
            <a:ext cx="6254956" cy="994759"/>
          </a:xfrm>
          <a:prstGeom prst="rect">
            <a:avLst/>
          </a:prstGeom>
          <a:noFill/>
          <a:ln>
            <a:noFill/>
          </a:ln>
        </p:spPr>
        <p:txBody>
          <a:bodyPr spcFirstLastPara="1" wrap="square" lIns="0" tIns="0" rIns="0" bIns="0" anchor="t" anchorCtr="0">
            <a:spAutoFit/>
          </a:bodyPr>
          <a:lstStyle/>
          <a:p>
            <a:pPr marL="0" marR="0" lvl="0" indent="0" algn="ctr" rtl="0">
              <a:lnSpc>
                <a:spcPct val="202166"/>
              </a:lnSpc>
              <a:spcBef>
                <a:spcPts val="0"/>
              </a:spcBef>
              <a:spcAft>
                <a:spcPts val="0"/>
              </a:spcAft>
              <a:buNone/>
            </a:pPr>
            <a:r>
              <a:rPr lang="en-GB" sz="1600" b="0" i="1" dirty="0">
                <a:solidFill>
                  <a:schemeClr val="dk1"/>
                </a:solidFill>
                <a:latin typeface="Arial"/>
                <a:ea typeface="Arial"/>
                <a:cs typeface="Arial"/>
                <a:sym typeface="Arial"/>
              </a:rPr>
              <a:t>Link: </a:t>
            </a:r>
            <a:r>
              <a:rPr lang="en-GB" sz="1600" b="0" i="1"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GB" sz="1600" b="0" i="1" dirty="0">
                <a:solidFill>
                  <a:schemeClr val="dk1"/>
                </a:solidFill>
                <a:latin typeface="Arial"/>
                <a:ea typeface="Arial"/>
                <a:cs typeface="Arial"/>
                <a:sym typeface="Arial"/>
              </a:rPr>
              <a:t>//education.ec.europa.eu/education-levels/vocational-education-and-training/about-vocational-education-and-training </a:t>
            </a:r>
            <a:endParaRPr sz="1600" i="1" dirty="0">
              <a:solidFill>
                <a:srgbClr val="121212"/>
              </a:solidFill>
              <a:latin typeface="Arial"/>
              <a:ea typeface="Arial"/>
              <a:cs typeface="Arial"/>
              <a:sym typeface="Arial"/>
            </a:endParaRPr>
          </a:p>
        </p:txBody>
      </p:sp>
      <p:pic>
        <p:nvPicPr>
          <p:cNvPr id="274" name="Google Shape;274;p12"/>
          <p:cNvPicPr preferRelativeResize="0"/>
          <p:nvPr/>
        </p:nvPicPr>
        <p:blipFill rotWithShape="1">
          <a:blip r:embed="rId7">
            <a:alphaModFix/>
          </a:blip>
          <a:srcRect/>
          <a:stretch/>
        </p:blipFill>
        <p:spPr>
          <a:xfrm>
            <a:off x="8173458" y="2510248"/>
            <a:ext cx="4534533" cy="1257475"/>
          </a:xfrm>
          <a:prstGeom prst="rect">
            <a:avLst/>
          </a:prstGeom>
          <a:noFill/>
          <a:ln>
            <a:noFill/>
          </a:ln>
        </p:spPr>
      </p:pic>
      <p:sp>
        <p:nvSpPr>
          <p:cNvPr id="275" name="Google Shape;275;p12"/>
          <p:cNvSpPr txBox="1"/>
          <p:nvPr/>
        </p:nvSpPr>
        <p:spPr>
          <a:xfrm>
            <a:off x="7538938" y="3986042"/>
            <a:ext cx="6254956" cy="1835759"/>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0" i="0" dirty="0">
                <a:solidFill>
                  <a:schemeClr val="dk1"/>
                </a:solidFill>
                <a:latin typeface="Arial"/>
                <a:ea typeface="Arial"/>
                <a:cs typeface="Arial"/>
                <a:sym typeface="Arial"/>
              </a:rPr>
              <a:t>In der </a:t>
            </a:r>
            <a:r>
              <a:rPr lang="en-GB" sz="2800" b="0" i="0" dirty="0" err="1">
                <a:solidFill>
                  <a:schemeClr val="dk1"/>
                </a:solidFill>
                <a:latin typeface="Arial"/>
                <a:ea typeface="Arial"/>
                <a:cs typeface="Arial"/>
                <a:sym typeface="Arial"/>
              </a:rPr>
              <a:t>Empfehlung</a:t>
            </a:r>
            <a:r>
              <a:rPr lang="en-GB" sz="2800" b="0" i="0" dirty="0">
                <a:solidFill>
                  <a:schemeClr val="dk1"/>
                </a:solidFill>
                <a:latin typeface="Arial"/>
                <a:ea typeface="Arial"/>
                <a:cs typeface="Arial"/>
                <a:sym typeface="Arial"/>
              </a:rPr>
              <a:t> des Rates </a:t>
            </a:r>
            <a:r>
              <a:rPr lang="en-GB" sz="2800" b="0" i="0" dirty="0" err="1">
                <a:solidFill>
                  <a:schemeClr val="dk1"/>
                </a:solidFill>
                <a:latin typeface="Arial"/>
                <a:ea typeface="Arial"/>
                <a:cs typeface="Arial"/>
                <a:sym typeface="Arial"/>
              </a:rPr>
              <a:t>zur</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beruflichen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Bildung</a:t>
            </a:r>
            <a:r>
              <a:rPr lang="en-GB" sz="2800" b="0" i="0" dirty="0">
                <a:solidFill>
                  <a:schemeClr val="dk1"/>
                </a:solidFill>
                <a:latin typeface="Arial"/>
                <a:ea typeface="Arial"/>
                <a:cs typeface="Arial"/>
                <a:sym typeface="Arial"/>
              </a:rPr>
              <a:t> für </a:t>
            </a:r>
            <a:r>
              <a:rPr lang="en-GB" sz="2800" b="0" i="0" dirty="0" err="1">
                <a:solidFill>
                  <a:schemeClr val="dk1"/>
                </a:solidFill>
                <a:latin typeface="Arial"/>
                <a:ea typeface="Arial"/>
                <a:cs typeface="Arial"/>
                <a:sym typeface="Arial"/>
              </a:rPr>
              <a:t>nachhaltige</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Wettbewerbsfähigkeit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werden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Grundsätze</a:t>
            </a:r>
            <a:r>
              <a:rPr lang="en-GB" sz="2800" b="0" i="0" dirty="0">
                <a:solidFill>
                  <a:schemeClr val="dk1"/>
                </a:solidFill>
                <a:latin typeface="Arial"/>
                <a:ea typeface="Arial"/>
                <a:cs typeface="Arial"/>
                <a:sym typeface="Arial"/>
              </a:rPr>
              <a:t> für die </a:t>
            </a:r>
            <a:r>
              <a:rPr lang="en-GB" sz="2800" b="0" i="0" dirty="0" err="1">
                <a:solidFill>
                  <a:schemeClr val="dk1"/>
                </a:solidFill>
                <a:latin typeface="Arial"/>
                <a:ea typeface="Arial"/>
                <a:cs typeface="Arial"/>
                <a:sym typeface="Arial"/>
              </a:rPr>
              <a:t>Qualitätssicherung</a:t>
            </a:r>
            <a:r>
              <a:rPr lang="en-GB" sz="2800" b="0" i="0" dirty="0">
                <a:solidFill>
                  <a:schemeClr val="dk1"/>
                </a:solidFill>
                <a:latin typeface="Arial"/>
                <a:ea typeface="Arial"/>
                <a:cs typeface="Arial"/>
                <a:sym typeface="Arial"/>
              </a:rPr>
              <a:t> in </a:t>
            </a:r>
            <a:r>
              <a:rPr lang="en-GB" sz="2800" b="0" i="0" dirty="0" err="1">
                <a:solidFill>
                  <a:schemeClr val="dk1"/>
                </a:solidFill>
                <a:latin typeface="Arial"/>
                <a:ea typeface="Arial"/>
                <a:cs typeface="Arial"/>
                <a:sym typeface="Arial"/>
              </a:rPr>
              <a:t>flexiblen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Berufsbildungssystemen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dargelegt</a:t>
            </a:r>
            <a:endParaRPr sz="2599" dirty="0">
              <a:solidFill>
                <a:srgbClr val="121212"/>
              </a:solidFill>
              <a:latin typeface="Arial"/>
              <a:ea typeface="Arial"/>
              <a:cs typeface="Arial"/>
              <a:sym typeface="Arial"/>
            </a:endParaRPr>
          </a:p>
        </p:txBody>
      </p:sp>
      <p:sp>
        <p:nvSpPr>
          <p:cNvPr id="276" name="Google Shape;276;p12"/>
          <p:cNvSpPr txBox="1"/>
          <p:nvPr/>
        </p:nvSpPr>
        <p:spPr>
          <a:xfrm>
            <a:off x="7390242" y="7250212"/>
            <a:ext cx="6852505" cy="1492140"/>
          </a:xfrm>
          <a:prstGeom prst="rect">
            <a:avLst/>
          </a:prstGeom>
          <a:noFill/>
          <a:ln>
            <a:noFill/>
          </a:ln>
        </p:spPr>
        <p:txBody>
          <a:bodyPr spcFirstLastPara="1" wrap="square" lIns="0" tIns="0" rIns="0" bIns="0" anchor="t" anchorCtr="0">
            <a:spAutoFit/>
          </a:bodyPr>
          <a:lstStyle/>
          <a:p>
            <a:pPr marL="0" marR="0" lvl="0" indent="0" algn="ctr" rtl="0">
              <a:lnSpc>
                <a:spcPct val="202166"/>
              </a:lnSpc>
              <a:spcBef>
                <a:spcPts val="0"/>
              </a:spcBef>
              <a:spcAft>
                <a:spcPts val="0"/>
              </a:spcAft>
              <a:buNone/>
            </a:pPr>
            <a:r>
              <a:rPr lang="en-GB" sz="1600" b="0" i="1" dirty="0">
                <a:solidFill>
                  <a:schemeClr val="dk1"/>
                </a:solidFill>
                <a:latin typeface="Arial"/>
                <a:ea typeface="Arial"/>
                <a:cs typeface="Arial"/>
                <a:sym typeface="Arial"/>
              </a:rPr>
              <a:t>Link: </a:t>
            </a:r>
            <a:r>
              <a:rPr lang="en-GB" sz="1600" b="0" i="1"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GB" sz="1600" b="0" i="1" dirty="0">
                <a:solidFill>
                  <a:schemeClr val="dk1"/>
                </a:solidFill>
                <a:latin typeface="Arial"/>
                <a:ea typeface="Arial"/>
                <a:cs typeface="Arial"/>
                <a:sym typeface="Arial"/>
              </a:rPr>
              <a:t>//www.eumonitor.eu/9353000/1/j4nvhdlglbmvdzx_j9vvik7m1c3gyxp/vla0ekyy79qj </a:t>
            </a:r>
            <a:endParaRPr sz="1600" i="1" dirty="0">
              <a:solidFill>
                <a:srgbClr val="121212"/>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BFA19314-DBD1-47F6-4E92-EB6553FB9350}"/>
              </a:ext>
            </a:extLst>
          </p:cNvPr>
          <p:cNvPicPr>
            <a:picLocks noChangeAspect="1"/>
          </p:cNvPicPr>
          <p:nvPr/>
        </p:nvPicPr>
        <p:blipFill>
          <a:blip r:embed="rId9"/>
          <a:stretch>
            <a:fillRect/>
          </a:stretch>
        </p:blipFill>
        <p:spPr>
          <a:xfrm>
            <a:off x="2910272" y="9315618"/>
            <a:ext cx="2115882" cy="4439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3"/>
          <p:cNvSpPr txBox="1"/>
          <p:nvPr/>
        </p:nvSpPr>
        <p:spPr>
          <a:xfrm>
            <a:off x="818920" y="1579139"/>
            <a:ext cx="150306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Förderung einer positiven Lernkultur</a:t>
            </a:r>
            <a:endParaRPr sz="6000">
              <a:solidFill>
                <a:srgbClr val="033C5B"/>
              </a:solidFill>
              <a:latin typeface="Arial"/>
              <a:ea typeface="Arial"/>
              <a:cs typeface="Arial"/>
              <a:sym typeface="Arial"/>
            </a:endParaRPr>
          </a:p>
        </p:txBody>
      </p:sp>
      <p:sp>
        <p:nvSpPr>
          <p:cNvPr id="289" name="Google Shape;289;p13"/>
          <p:cNvSpPr txBox="1"/>
          <p:nvPr/>
        </p:nvSpPr>
        <p:spPr>
          <a:xfrm>
            <a:off x="1028700" y="3024399"/>
            <a:ext cx="15603082" cy="91242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GB" sz="2800" b="0" i="0">
                <a:solidFill>
                  <a:schemeClr val="dk1"/>
                </a:solidFill>
                <a:latin typeface="Arial"/>
                <a:ea typeface="Arial"/>
                <a:cs typeface="Arial"/>
                <a:sym typeface="Arial"/>
              </a:rPr>
              <a:t>Die Förderung einer positiven Lernkultur in der beruflichen Bildung in Europa ist von entscheidender Bedeutung für die Stärkung des Engagements der Lernenden, die Förderung der Inklusivität und die Vorbereitung der Lernenden auf eine aktive Bürgerschaft.</a:t>
            </a:r>
            <a:endParaRPr sz="2600">
              <a:solidFill>
                <a:srgbClr val="121212"/>
              </a:solidFill>
              <a:latin typeface="Arial"/>
              <a:ea typeface="Arial"/>
              <a:cs typeface="Arial"/>
              <a:sym typeface="Arial"/>
            </a:endParaRPr>
          </a:p>
        </p:txBody>
      </p:sp>
      <p:sp>
        <p:nvSpPr>
          <p:cNvPr id="290" name="Google Shape;290;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94" name="Google Shape;294;p13"/>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95" name="Google Shape;295;p13"/>
          <p:cNvSpPr txBox="1"/>
          <p:nvPr/>
        </p:nvSpPr>
        <p:spPr>
          <a:xfrm>
            <a:off x="1067228" y="4315637"/>
            <a:ext cx="4083438" cy="45076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2800" b="1" i="0">
                <a:solidFill>
                  <a:schemeClr val="dk1"/>
                </a:solidFill>
                <a:latin typeface="Arial"/>
                <a:ea typeface="Arial"/>
                <a:cs typeface="Arial"/>
                <a:sym typeface="Arial"/>
              </a:rPr>
              <a:t>Orientierungshilfe des Europarats</a:t>
            </a:r>
            <a:endParaRPr sz="2600" b="1">
              <a:solidFill>
                <a:srgbClr val="121212"/>
              </a:solidFill>
              <a:latin typeface="Arial"/>
              <a:ea typeface="Arial"/>
              <a:cs typeface="Arial"/>
              <a:sym typeface="Arial"/>
            </a:endParaRPr>
          </a:p>
        </p:txBody>
      </p:sp>
      <p:pic>
        <p:nvPicPr>
          <p:cNvPr id="296" name="Google Shape;296;p13" descr="A blue and white flag with yellow stars and a circle in the middle&#10;&#10;Description automatically generated"/>
          <p:cNvPicPr preferRelativeResize="0"/>
          <p:nvPr/>
        </p:nvPicPr>
        <p:blipFill rotWithShape="1">
          <a:blip r:embed="rId6">
            <a:alphaModFix/>
          </a:blip>
          <a:srcRect/>
          <a:stretch/>
        </p:blipFill>
        <p:spPr>
          <a:xfrm>
            <a:off x="1794504" y="4802029"/>
            <a:ext cx="2219325" cy="1774206"/>
          </a:xfrm>
          <a:prstGeom prst="rect">
            <a:avLst/>
          </a:prstGeom>
          <a:noFill/>
          <a:ln>
            <a:noFill/>
          </a:ln>
        </p:spPr>
      </p:pic>
      <p:sp>
        <p:nvSpPr>
          <p:cNvPr id="297" name="Google Shape;297;p13"/>
          <p:cNvSpPr txBox="1"/>
          <p:nvPr/>
        </p:nvSpPr>
        <p:spPr>
          <a:xfrm>
            <a:off x="409460" y="6590054"/>
            <a:ext cx="5163682" cy="1330492"/>
          </a:xfrm>
          <a:prstGeom prst="rect">
            <a:avLst/>
          </a:prstGeom>
          <a:noFill/>
          <a:ln>
            <a:noFill/>
          </a:ln>
        </p:spPr>
        <p:txBody>
          <a:bodyPr spcFirstLastPara="1" wrap="square" lIns="0" tIns="0" rIns="0" bIns="0" anchor="t" anchorCtr="0">
            <a:spAutoFit/>
          </a:bodyPr>
          <a:lstStyle/>
          <a:p>
            <a:pPr marL="0" marR="0" lvl="0" indent="0" algn="ctr" rtl="0">
              <a:lnSpc>
                <a:spcPct val="202222"/>
              </a:lnSpc>
              <a:spcBef>
                <a:spcPts val="0"/>
              </a:spcBef>
              <a:spcAft>
                <a:spcPts val="0"/>
              </a:spcAft>
              <a:buNone/>
            </a:pPr>
            <a:r>
              <a:rPr lang="en-GB" sz="1800" b="0" i="0">
                <a:solidFill>
                  <a:schemeClr val="dk1"/>
                </a:solidFill>
                <a:latin typeface="Arial"/>
                <a:ea typeface="Arial"/>
                <a:cs typeface="Arial"/>
                <a:sym typeface="Arial"/>
              </a:rPr>
              <a:t>Der Europarat hat einen Leitfaden zur Integration von Kompetenzen für eine demokratische Kultur (CDC) in die Berufsbildung entwickelt.  Weitere Informationen finden Sie </a:t>
            </a:r>
            <a:r>
              <a:rPr lang="en-GB" sz="1800" b="0" i="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hier</a:t>
            </a:r>
            <a:r>
              <a:rPr lang="en-GB" sz="1800" b="0" i="0">
                <a:solidFill>
                  <a:schemeClr val="dk1"/>
                </a:solidFill>
                <a:latin typeface="Arial"/>
                <a:ea typeface="Arial"/>
                <a:cs typeface="Arial"/>
                <a:sym typeface="Arial"/>
              </a:rPr>
              <a:t>.</a:t>
            </a:r>
            <a:endParaRPr/>
          </a:p>
        </p:txBody>
      </p:sp>
      <p:sp>
        <p:nvSpPr>
          <p:cNvPr id="298" name="Google Shape;298;p13"/>
          <p:cNvSpPr txBox="1"/>
          <p:nvPr/>
        </p:nvSpPr>
        <p:spPr>
          <a:xfrm>
            <a:off x="8874398" y="4505013"/>
            <a:ext cx="4083438" cy="450764"/>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GB" sz="2800" b="1" i="0">
                <a:solidFill>
                  <a:schemeClr val="dk1"/>
                </a:solidFill>
                <a:latin typeface="Arial"/>
                <a:ea typeface="Arial"/>
                <a:cs typeface="Arial"/>
                <a:sym typeface="Arial"/>
              </a:rPr>
              <a:t>CEDEFOP</a:t>
            </a:r>
            <a:endParaRPr sz="2600" b="1">
              <a:solidFill>
                <a:srgbClr val="121212"/>
              </a:solidFill>
              <a:latin typeface="Arial"/>
              <a:ea typeface="Arial"/>
              <a:cs typeface="Arial"/>
              <a:sym typeface="Arial"/>
            </a:endParaRPr>
          </a:p>
        </p:txBody>
      </p:sp>
      <p:pic>
        <p:nvPicPr>
          <p:cNvPr id="299" name="Google Shape;299;p13"/>
          <p:cNvPicPr preferRelativeResize="0"/>
          <p:nvPr/>
        </p:nvPicPr>
        <p:blipFill rotWithShape="1">
          <a:blip r:embed="rId8">
            <a:alphaModFix/>
          </a:blip>
          <a:srcRect/>
          <a:stretch/>
        </p:blipFill>
        <p:spPr>
          <a:xfrm>
            <a:off x="9685942" y="5281317"/>
            <a:ext cx="2905424" cy="1175083"/>
          </a:xfrm>
          <a:prstGeom prst="rect">
            <a:avLst/>
          </a:prstGeom>
          <a:noFill/>
          <a:ln>
            <a:noFill/>
          </a:ln>
        </p:spPr>
      </p:pic>
      <p:sp>
        <p:nvSpPr>
          <p:cNvPr id="300" name="Google Shape;300;p13"/>
          <p:cNvSpPr txBox="1"/>
          <p:nvPr/>
        </p:nvSpPr>
        <p:spPr>
          <a:xfrm>
            <a:off x="6971710" y="6450851"/>
            <a:ext cx="7659624" cy="1792157"/>
          </a:xfrm>
          <a:prstGeom prst="rect">
            <a:avLst/>
          </a:prstGeom>
          <a:noFill/>
          <a:ln>
            <a:noFill/>
          </a:ln>
        </p:spPr>
        <p:txBody>
          <a:bodyPr spcFirstLastPara="1" wrap="square" lIns="0" tIns="0" rIns="0" bIns="0" anchor="t" anchorCtr="0">
            <a:spAutoFit/>
          </a:bodyPr>
          <a:lstStyle/>
          <a:p>
            <a:pPr marL="0" marR="0" lvl="0" indent="0" algn="ctr" rtl="0">
              <a:lnSpc>
                <a:spcPct val="202222"/>
              </a:lnSpc>
              <a:spcBef>
                <a:spcPts val="0"/>
              </a:spcBef>
              <a:spcAft>
                <a:spcPts val="0"/>
              </a:spcAft>
              <a:buNone/>
            </a:pPr>
            <a:r>
              <a:rPr lang="en-GB" sz="1800" b="0" i="0">
                <a:solidFill>
                  <a:schemeClr val="dk1"/>
                </a:solidFill>
                <a:latin typeface="Arial"/>
                <a:ea typeface="Arial"/>
                <a:cs typeface="Arial"/>
                <a:sym typeface="Arial"/>
              </a:rPr>
              <a:t>Die Forschungsarbeiten des Cedefop zeigen, wie wichtig es ist, die Allgemeinbildungskomponente in den Berufsbildungsprogrammen zu stärken. Durch die Integration allgemeiner Fähigkeiten in die beruflichen Lehrpläne kann die berufliche Bildung eine ganzheitlichere Bildungserfahrung bieten, die die Beschäftigungs- und Anpassungsfähigkeit verbessert.  Weitere Informationen finden Sie </a:t>
            </a:r>
            <a:r>
              <a:rPr lang="en-GB" sz="1800" b="0" i="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hier</a:t>
            </a:r>
            <a:r>
              <a:rPr lang="en-GB" sz="1800" b="0" i="0">
                <a:solidFill>
                  <a:schemeClr val="dk1"/>
                </a:solidFill>
                <a:latin typeface="Arial"/>
                <a:ea typeface="Arial"/>
                <a:cs typeface="Arial"/>
                <a:sym typeface="Arial"/>
              </a:rPr>
              <a:t>.</a:t>
            </a:r>
            <a:endParaRPr/>
          </a:p>
        </p:txBody>
      </p:sp>
      <p:pic>
        <p:nvPicPr>
          <p:cNvPr id="2" name="Picture 1" descr="Blue text on a white background&#10;&#10;Description automatically generated">
            <a:extLst>
              <a:ext uri="{FF2B5EF4-FFF2-40B4-BE49-F238E27FC236}">
                <a16:creationId xmlns:a16="http://schemas.microsoft.com/office/drawing/2014/main" id="{3CF34D78-FBE8-1D1C-3EC6-EF4230080AD8}"/>
              </a:ext>
            </a:extLst>
          </p:cNvPr>
          <p:cNvPicPr>
            <a:picLocks noChangeAspect="1"/>
          </p:cNvPicPr>
          <p:nvPr/>
        </p:nvPicPr>
        <p:blipFill>
          <a:blip r:embed="rId10"/>
          <a:stretch>
            <a:fillRect/>
          </a:stretch>
        </p:blipFill>
        <p:spPr>
          <a:xfrm>
            <a:off x="2910272" y="9315618"/>
            <a:ext cx="2115882" cy="4439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4"/>
          <p:cNvSpPr txBox="1"/>
          <p:nvPr/>
        </p:nvSpPr>
        <p:spPr>
          <a:xfrm>
            <a:off x="671179" y="939865"/>
            <a:ext cx="16210052"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b="1" dirty="0" err="1">
                <a:solidFill>
                  <a:srgbClr val="033C5B"/>
                </a:solidFill>
                <a:latin typeface="Arial"/>
                <a:ea typeface="Arial"/>
                <a:cs typeface="Arial"/>
                <a:sym typeface="Arial"/>
              </a:rPr>
              <a:t>Förderung</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einer</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positiven</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Lernkultur</a:t>
            </a:r>
            <a:r>
              <a:rPr lang="en-GB" sz="6000" b="1" dirty="0">
                <a:solidFill>
                  <a:srgbClr val="033C5B"/>
                </a:solidFill>
                <a:latin typeface="Arial"/>
                <a:ea typeface="Arial"/>
                <a:cs typeface="Arial"/>
                <a:sym typeface="Arial"/>
              </a:rPr>
              <a:t>: WIE?</a:t>
            </a:r>
            <a:endParaRPr sz="6000" b="1" dirty="0">
              <a:solidFill>
                <a:srgbClr val="033C5B"/>
              </a:solidFill>
              <a:latin typeface="Arial"/>
              <a:ea typeface="Arial"/>
              <a:cs typeface="Arial"/>
              <a:sym typeface="Arial"/>
            </a:endParaRPr>
          </a:p>
        </p:txBody>
      </p:sp>
      <p:sp>
        <p:nvSpPr>
          <p:cNvPr id="313" name="Google Shape;313;p14"/>
          <p:cNvSpPr txBox="1"/>
          <p:nvPr/>
        </p:nvSpPr>
        <p:spPr>
          <a:xfrm>
            <a:off x="818920" y="2384395"/>
            <a:ext cx="15603082" cy="620477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Inklusion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fördern</a:t>
            </a:r>
            <a:r>
              <a:rPr lang="en-GB" sz="2400" b="1" dirty="0">
                <a:solidFill>
                  <a:srgbClr val="121212"/>
                </a:solidFill>
                <a:latin typeface="Arial"/>
                <a:ea typeface="Arial"/>
                <a:cs typeface="Arial"/>
                <a:sym typeface="Arial"/>
              </a:rPr>
              <a:t> und die </a:t>
            </a:r>
            <a:r>
              <a:rPr lang="en-GB" sz="2400" b="1" dirty="0" err="1">
                <a:solidFill>
                  <a:srgbClr val="121212"/>
                </a:solidFill>
                <a:latin typeface="Arial"/>
                <a:ea typeface="Arial"/>
                <a:cs typeface="Arial"/>
                <a:sym typeface="Arial"/>
              </a:rPr>
              <a:t>Vielfalt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würdigen</a:t>
            </a:r>
            <a:r>
              <a:rPr lang="en-GB" sz="2400" b="1"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Durchführung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regelmäßiger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Schulungen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kultureller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Kompetenz</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Inklusion</a:t>
            </a:r>
            <a:r>
              <a:rPr lang="en-GB" sz="2400" dirty="0">
                <a:solidFill>
                  <a:srgbClr val="121212"/>
                </a:solidFill>
                <a:latin typeface="Arial"/>
                <a:ea typeface="Arial"/>
                <a:cs typeface="Arial"/>
                <a:sym typeface="Arial"/>
              </a:rPr>
              <a:t> für Mitarbeiter und </a:t>
            </a:r>
            <a:r>
              <a:rPr lang="en-GB" sz="2400" dirty="0" err="1">
                <a:solidFill>
                  <a:srgbClr val="121212"/>
                </a:solidFill>
                <a:latin typeface="Arial"/>
                <a:ea typeface="Arial"/>
                <a:cs typeface="Arial"/>
                <a:sym typeface="Arial"/>
              </a:rPr>
              <a:t>Lernende</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Schaffen</a:t>
            </a:r>
            <a:r>
              <a:rPr lang="en-GB" sz="2400" dirty="0">
                <a:solidFill>
                  <a:srgbClr val="121212"/>
                </a:solidFill>
                <a:latin typeface="Arial"/>
                <a:ea typeface="Arial"/>
                <a:cs typeface="Arial"/>
                <a:sym typeface="Arial"/>
              </a:rPr>
              <a:t> Sie </a:t>
            </a:r>
            <a:r>
              <a:rPr lang="en-GB" sz="2400" dirty="0" err="1">
                <a:solidFill>
                  <a:srgbClr val="121212"/>
                </a:solidFill>
                <a:latin typeface="Arial"/>
                <a:ea typeface="Arial"/>
                <a:cs typeface="Arial"/>
                <a:sym typeface="Arial"/>
              </a:rPr>
              <a:t>Plattformen</a:t>
            </a:r>
            <a:r>
              <a:rPr lang="en-GB" sz="2400" dirty="0">
                <a:solidFill>
                  <a:srgbClr val="121212"/>
                </a:solidFill>
                <a:latin typeface="Arial"/>
                <a:ea typeface="Arial"/>
                <a:cs typeface="Arial"/>
                <a:sym typeface="Arial"/>
              </a:rPr>
              <a:t> für den </a:t>
            </a:r>
            <a:r>
              <a:rPr lang="en-GB" sz="2400" dirty="0" err="1">
                <a:solidFill>
                  <a:srgbClr val="121212"/>
                </a:solidFill>
                <a:latin typeface="Arial"/>
                <a:ea typeface="Arial"/>
                <a:cs typeface="Arial"/>
                <a:sym typeface="Arial"/>
              </a:rPr>
              <a:t>Austausch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unterschiedlicher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Perspektiven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Erfahrungen</a:t>
            </a:r>
            <a:r>
              <a:rPr lang="en-GB" sz="2400" dirty="0">
                <a:solidFill>
                  <a:srgbClr val="121212"/>
                </a:solidFill>
                <a:latin typeface="Arial"/>
                <a:ea typeface="Arial"/>
                <a:cs typeface="Arial"/>
                <a:sym typeface="Arial"/>
              </a:rPr>
              <a:t>, z. B. </a:t>
            </a:r>
            <a:r>
              <a:rPr lang="en-GB" sz="2400" dirty="0" err="1">
                <a:solidFill>
                  <a:srgbClr val="121212"/>
                </a:solidFill>
                <a:latin typeface="Arial"/>
                <a:ea typeface="Arial"/>
                <a:cs typeface="Arial"/>
                <a:sym typeface="Arial"/>
              </a:rPr>
              <a:t>multikulturelle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Veranstaltungen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oder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Diskussionsforen</a:t>
            </a:r>
            <a:r>
              <a:rPr lang="en-GB" sz="2400" dirty="0">
                <a:solidFill>
                  <a:srgbClr val="121212"/>
                </a:solidFill>
                <a:latin typeface="Arial"/>
                <a:ea typeface="Arial"/>
                <a:cs typeface="Arial"/>
                <a:sym typeface="Arial"/>
              </a:rPr>
              <a:t>.</a:t>
            </a:r>
            <a:endParaRPr sz="1200" dirty="0"/>
          </a:p>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Fördern</a:t>
            </a:r>
            <a:r>
              <a:rPr lang="en-GB" sz="2400" b="1" dirty="0">
                <a:solidFill>
                  <a:srgbClr val="121212"/>
                </a:solidFill>
                <a:latin typeface="Arial"/>
                <a:ea typeface="Arial"/>
                <a:cs typeface="Arial"/>
                <a:sym typeface="Arial"/>
              </a:rPr>
              <a:t> Sie Zusammenarbeit und Teamwork:</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Nutzen</a:t>
            </a:r>
            <a:r>
              <a:rPr lang="en-GB" sz="2400" dirty="0">
                <a:solidFill>
                  <a:srgbClr val="121212"/>
                </a:solidFill>
                <a:latin typeface="Arial"/>
                <a:ea typeface="Arial"/>
                <a:cs typeface="Arial"/>
                <a:sym typeface="Arial"/>
              </a:rPr>
              <a:t> Sie </a:t>
            </a:r>
            <a:r>
              <a:rPr lang="en-GB" sz="2400" dirty="0" err="1">
                <a:solidFill>
                  <a:srgbClr val="121212"/>
                </a:solidFill>
                <a:latin typeface="Arial"/>
                <a:ea typeface="Arial"/>
                <a:cs typeface="Arial"/>
                <a:sym typeface="Arial"/>
              </a:rPr>
              <a:t>projektbasiertes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Lernen</a:t>
            </a:r>
            <a:r>
              <a:rPr lang="en-GB" sz="2400" dirty="0">
                <a:solidFill>
                  <a:srgbClr val="121212"/>
                </a:solidFill>
                <a:latin typeface="Arial"/>
                <a:ea typeface="Arial"/>
                <a:cs typeface="Arial"/>
                <a:sym typeface="Arial"/>
              </a:rPr>
              <a:t>, das </a:t>
            </a:r>
            <a:r>
              <a:rPr lang="en-GB" sz="2400" dirty="0" err="1">
                <a:solidFill>
                  <a:srgbClr val="121212"/>
                </a:solidFill>
                <a:latin typeface="Arial"/>
                <a:ea typeface="Arial"/>
                <a:cs typeface="Arial"/>
                <a:sym typeface="Arial"/>
              </a:rPr>
              <a:t>Teamarbeit</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Problemlösung</a:t>
            </a:r>
            <a:r>
              <a:rPr lang="en-GB" sz="2400" dirty="0">
                <a:solidFill>
                  <a:srgbClr val="121212"/>
                </a:solidFill>
                <a:latin typeface="Arial"/>
                <a:ea typeface="Arial"/>
                <a:cs typeface="Arial"/>
                <a:sym typeface="Arial"/>
              </a:rPr>
              <a:t> in Gruppen </a:t>
            </a:r>
            <a:r>
              <a:rPr lang="en-GB" sz="2400" dirty="0" err="1">
                <a:solidFill>
                  <a:srgbClr val="121212"/>
                </a:solidFill>
                <a:latin typeface="Arial"/>
                <a:ea typeface="Arial"/>
                <a:cs typeface="Arial"/>
                <a:sym typeface="Arial"/>
              </a:rPr>
              <a:t>erfordert</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Richten</a:t>
            </a:r>
            <a:r>
              <a:rPr lang="en-GB" sz="2400" dirty="0">
                <a:solidFill>
                  <a:srgbClr val="121212"/>
                </a:solidFill>
                <a:latin typeface="Arial"/>
                <a:ea typeface="Arial"/>
                <a:cs typeface="Arial"/>
                <a:sym typeface="Arial"/>
              </a:rPr>
              <a:t> Sie Peer-Mentoring-Programme </a:t>
            </a:r>
            <a:r>
              <a:rPr lang="en-GB" sz="2400" dirty="0" err="1">
                <a:solidFill>
                  <a:srgbClr val="121212"/>
                </a:solidFill>
                <a:latin typeface="Arial"/>
                <a:ea typeface="Arial"/>
                <a:cs typeface="Arial"/>
                <a:sym typeface="Arial"/>
              </a:rPr>
              <a:t>ein</a:t>
            </a:r>
            <a:r>
              <a:rPr lang="en-GB" sz="2400" dirty="0">
                <a:solidFill>
                  <a:srgbClr val="121212"/>
                </a:solidFill>
                <a:latin typeface="Arial"/>
                <a:ea typeface="Arial"/>
                <a:cs typeface="Arial"/>
                <a:sym typeface="Arial"/>
              </a:rPr>
              <a:t>, in </a:t>
            </a:r>
            <a:r>
              <a:rPr lang="en-GB" sz="2400" dirty="0" err="1">
                <a:solidFill>
                  <a:srgbClr val="121212"/>
                </a:solidFill>
                <a:latin typeface="Arial"/>
                <a:ea typeface="Arial"/>
                <a:cs typeface="Arial"/>
                <a:sym typeface="Arial"/>
              </a:rPr>
              <a:t>denen</a:t>
            </a:r>
            <a:r>
              <a:rPr lang="en-GB" sz="2400" dirty="0">
                <a:solidFill>
                  <a:srgbClr val="121212"/>
                </a:solidFill>
                <a:latin typeface="Arial"/>
                <a:ea typeface="Arial"/>
                <a:cs typeface="Arial"/>
                <a:sym typeface="Arial"/>
              </a:rPr>
              <a:t> die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ihr</a:t>
            </a:r>
            <a:r>
              <a:rPr lang="en-GB" sz="2400" dirty="0">
                <a:solidFill>
                  <a:srgbClr val="121212"/>
                </a:solidFill>
                <a:latin typeface="Arial"/>
                <a:ea typeface="Arial"/>
                <a:cs typeface="Arial"/>
                <a:sym typeface="Arial"/>
              </a:rPr>
              <a:t> Wissen </a:t>
            </a:r>
            <a:r>
              <a:rPr lang="en-GB" sz="2400" dirty="0" err="1">
                <a:solidFill>
                  <a:srgbClr val="121212"/>
                </a:solidFill>
                <a:latin typeface="Arial"/>
                <a:ea typeface="Arial"/>
                <a:cs typeface="Arial"/>
                <a:sym typeface="Arial"/>
              </a:rPr>
              <a:t>austauschen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sich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gegenseitig</a:t>
            </a:r>
            <a:r>
              <a:rPr lang="en-GB" sz="2400" dirty="0">
                <a:solidFill>
                  <a:srgbClr val="121212"/>
                </a:solidFill>
                <a:latin typeface="Arial"/>
                <a:ea typeface="Arial"/>
                <a:cs typeface="Arial"/>
                <a:sym typeface="Arial"/>
              </a:rPr>
              <a:t> in </a:t>
            </a:r>
            <a:r>
              <a:rPr lang="en-GB" sz="2400" dirty="0" err="1">
                <a:solidFill>
                  <a:srgbClr val="121212"/>
                </a:solidFill>
                <a:latin typeface="Arial"/>
                <a:ea typeface="Arial"/>
                <a:cs typeface="Arial"/>
                <a:sym typeface="Arial"/>
              </a:rPr>
              <a:t>ihrer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Entwicklung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unterstützen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können</a:t>
            </a:r>
            <a:r>
              <a:rPr lang="en-GB" sz="2400" dirty="0">
                <a:solidFill>
                  <a:srgbClr val="121212"/>
                </a:solidFill>
                <a:latin typeface="Arial"/>
                <a:ea typeface="Arial"/>
                <a:cs typeface="Arial"/>
                <a:sym typeface="Arial"/>
              </a:rPr>
              <a:t>.</a:t>
            </a:r>
            <a:endParaRPr sz="1200" dirty="0"/>
          </a:p>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Sorgen</a:t>
            </a:r>
            <a:r>
              <a:rPr lang="en-GB" sz="2400" b="1" dirty="0">
                <a:solidFill>
                  <a:srgbClr val="121212"/>
                </a:solidFill>
                <a:latin typeface="Arial"/>
                <a:ea typeface="Arial"/>
                <a:cs typeface="Arial"/>
                <a:sym typeface="Arial"/>
              </a:rPr>
              <a:t> Sie für </a:t>
            </a:r>
            <a:r>
              <a:rPr lang="en-GB" sz="2400" b="1" dirty="0" err="1">
                <a:solidFill>
                  <a:srgbClr val="121212"/>
                </a:solidFill>
                <a:latin typeface="Arial"/>
                <a:ea typeface="Arial"/>
                <a:cs typeface="Arial"/>
                <a:sym typeface="Arial"/>
              </a:rPr>
              <a:t>eine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offene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Kommunikation</a:t>
            </a:r>
            <a:r>
              <a:rPr lang="en-GB" sz="2400" b="1"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Schaffen</a:t>
            </a:r>
            <a:r>
              <a:rPr lang="en-GB" sz="2400" dirty="0">
                <a:solidFill>
                  <a:srgbClr val="121212"/>
                </a:solidFill>
                <a:latin typeface="Arial"/>
                <a:ea typeface="Arial"/>
                <a:cs typeface="Arial"/>
                <a:sym typeface="Arial"/>
              </a:rPr>
              <a:t> Sie </a:t>
            </a:r>
            <a:r>
              <a:rPr lang="en-GB" sz="2400" dirty="0" err="1">
                <a:solidFill>
                  <a:srgbClr val="121212"/>
                </a:solidFill>
                <a:latin typeface="Arial"/>
                <a:ea typeface="Arial"/>
                <a:cs typeface="Arial"/>
                <a:sym typeface="Arial"/>
              </a:rPr>
              <a:t>klare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Kanäle</a:t>
            </a:r>
            <a:r>
              <a:rPr lang="en-GB" sz="2400" dirty="0">
                <a:solidFill>
                  <a:srgbClr val="121212"/>
                </a:solidFill>
                <a:latin typeface="Arial"/>
                <a:ea typeface="Arial"/>
                <a:cs typeface="Arial"/>
                <a:sym typeface="Arial"/>
              </a:rPr>
              <a:t> für Feedback </a:t>
            </a:r>
            <a:r>
              <a:rPr lang="en-GB" sz="2400" dirty="0" err="1">
                <a:solidFill>
                  <a:srgbClr val="121212"/>
                </a:solidFill>
                <a:latin typeface="Arial"/>
                <a:ea typeface="Arial"/>
                <a:cs typeface="Arial"/>
                <a:sym typeface="Arial"/>
              </a:rPr>
              <a:t>zwischen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Lehrenden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einschließlich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regelmäßiger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Rückmeldungen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offener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Sprechstunden</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Fördern</a:t>
            </a:r>
            <a:r>
              <a:rPr lang="en-GB" sz="2400" dirty="0">
                <a:solidFill>
                  <a:srgbClr val="121212"/>
                </a:solidFill>
                <a:latin typeface="Arial"/>
                <a:ea typeface="Arial"/>
                <a:cs typeface="Arial"/>
                <a:sym typeface="Arial"/>
              </a:rPr>
              <a:t> Sie </a:t>
            </a:r>
            <a:r>
              <a:rPr lang="en-GB" sz="2400" dirty="0" err="1">
                <a:solidFill>
                  <a:srgbClr val="121212"/>
                </a:solidFill>
                <a:latin typeface="Arial"/>
                <a:ea typeface="Arial"/>
                <a:cs typeface="Arial"/>
                <a:sym typeface="Arial"/>
              </a:rPr>
              <a:t>eine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Unterrichtsumgebung</a:t>
            </a:r>
            <a:r>
              <a:rPr lang="en-GB" sz="2400" dirty="0">
                <a:solidFill>
                  <a:srgbClr val="121212"/>
                </a:solidFill>
                <a:latin typeface="Arial"/>
                <a:ea typeface="Arial"/>
                <a:cs typeface="Arial"/>
                <a:sym typeface="Arial"/>
              </a:rPr>
              <a:t>, in der </a:t>
            </a:r>
            <a:r>
              <a:rPr lang="en-GB" sz="2400" dirty="0" err="1">
                <a:solidFill>
                  <a:srgbClr val="121212"/>
                </a:solidFill>
                <a:latin typeface="Arial"/>
                <a:ea typeface="Arial"/>
                <a:cs typeface="Arial"/>
                <a:sym typeface="Arial"/>
              </a:rPr>
              <a:t>Fragen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Neugierde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willkommen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sind</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geschätzt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werden</a:t>
            </a:r>
            <a:r>
              <a:rPr lang="en-GB" sz="2400"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sp>
        <p:nvSpPr>
          <p:cNvPr id="314" name="Google Shape;314;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18" name="Google Shape;318;p14"/>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0BF3ED5-DE3B-18BF-A839-2B41B684491D}"/>
              </a:ext>
            </a:extLst>
          </p:cNvPr>
          <p:cNvPicPr>
            <a:picLocks noChangeAspect="1"/>
          </p:cNvPicPr>
          <p:nvPr/>
        </p:nvPicPr>
        <p:blipFill>
          <a:blip r:embed="rId6"/>
          <a:stretch>
            <a:fillRect/>
          </a:stretch>
        </p:blipFill>
        <p:spPr>
          <a:xfrm>
            <a:off x="2910272" y="9315618"/>
            <a:ext cx="2115882" cy="4439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5"/>
          <p:cNvSpPr txBox="1"/>
          <p:nvPr/>
        </p:nvSpPr>
        <p:spPr>
          <a:xfrm>
            <a:off x="623378" y="1094756"/>
            <a:ext cx="148782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Förderung</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einer</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positiven</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Lernkultur</a:t>
            </a:r>
            <a:r>
              <a:rPr lang="en-GB" sz="6000" dirty="0">
                <a:solidFill>
                  <a:srgbClr val="033C5B"/>
                </a:solidFill>
                <a:latin typeface="Arial"/>
                <a:ea typeface="Arial"/>
                <a:cs typeface="Arial"/>
                <a:sym typeface="Arial"/>
              </a:rPr>
              <a:t>: WIE?</a:t>
            </a:r>
            <a:endParaRPr sz="6000" dirty="0">
              <a:solidFill>
                <a:srgbClr val="033C5B"/>
              </a:solidFill>
              <a:latin typeface="Arial"/>
              <a:ea typeface="Arial"/>
              <a:cs typeface="Arial"/>
              <a:sym typeface="Arial"/>
            </a:endParaRPr>
          </a:p>
        </p:txBody>
      </p:sp>
      <p:sp>
        <p:nvSpPr>
          <p:cNvPr id="331" name="Google Shape;331;p15"/>
          <p:cNvSpPr txBox="1"/>
          <p:nvPr/>
        </p:nvSpPr>
        <p:spPr>
          <a:xfrm>
            <a:off x="957900" y="2613573"/>
            <a:ext cx="15603082" cy="413953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Aufbau von </a:t>
            </a:r>
            <a:r>
              <a:rPr lang="en-GB" sz="2600" b="1" dirty="0" err="1">
                <a:solidFill>
                  <a:srgbClr val="121212"/>
                </a:solidFill>
                <a:latin typeface="Arial"/>
                <a:ea typeface="Arial"/>
                <a:cs typeface="Arial"/>
                <a:sym typeface="Arial"/>
              </a:rPr>
              <a:t>gegenseitigem</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Respekt</a:t>
            </a:r>
            <a:r>
              <a:rPr lang="en-GB" sz="2600" b="1" dirty="0">
                <a:solidFill>
                  <a:srgbClr val="121212"/>
                </a:solidFill>
                <a:latin typeface="Arial"/>
                <a:ea typeface="Arial"/>
                <a:cs typeface="Arial"/>
                <a:sym typeface="Arial"/>
              </a:rPr>
              <a:t> und </a:t>
            </a:r>
            <a:r>
              <a:rPr lang="en-GB" sz="2600" b="1" dirty="0" err="1">
                <a:solidFill>
                  <a:srgbClr val="121212"/>
                </a:solidFill>
                <a:latin typeface="Arial"/>
                <a:ea typeface="Arial"/>
                <a:cs typeface="Arial"/>
                <a:sym typeface="Arial"/>
              </a:rPr>
              <a:t>Vertrauen</a:t>
            </a:r>
            <a:r>
              <a:rPr lang="en-GB" sz="2600" b="1"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Bei </a:t>
            </a:r>
            <a:r>
              <a:rPr lang="en-GB" sz="2600" dirty="0" err="1">
                <a:solidFill>
                  <a:srgbClr val="121212"/>
                </a:solidFill>
                <a:latin typeface="Arial"/>
                <a:ea typeface="Arial"/>
                <a:cs typeface="Arial"/>
                <a:sym typeface="Arial"/>
              </a:rPr>
              <a:t>jeder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Interaktion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respektvolles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Verhalten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Kommunikation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vorleben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damit</a:t>
            </a:r>
            <a:r>
              <a:rPr lang="en-GB" sz="2600" dirty="0">
                <a:solidFill>
                  <a:srgbClr val="121212"/>
                </a:solidFill>
                <a:latin typeface="Arial"/>
                <a:ea typeface="Arial"/>
                <a:cs typeface="Arial"/>
                <a:sym typeface="Arial"/>
              </a:rPr>
              <a:t> den Ton für die </a:t>
            </a:r>
            <a:r>
              <a:rPr lang="en-GB" sz="2600" dirty="0" err="1">
                <a:solidFill>
                  <a:srgbClr val="121212"/>
                </a:solidFill>
                <a:latin typeface="Arial"/>
                <a:ea typeface="Arial"/>
                <a:cs typeface="Arial"/>
                <a:sym typeface="Arial"/>
              </a:rPr>
              <a:t>gesamte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Lerngemeinschaft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angeben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Entwickeln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gemeinsam</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mit</a:t>
            </a:r>
            <a:r>
              <a:rPr lang="en-GB" sz="2600" dirty="0">
                <a:solidFill>
                  <a:srgbClr val="121212"/>
                </a:solidFill>
                <a:latin typeface="Arial"/>
                <a:ea typeface="Arial"/>
                <a:cs typeface="Arial"/>
                <a:sym typeface="Arial"/>
              </a:rPr>
              <a:t> den </a:t>
            </a:r>
            <a:r>
              <a:rPr lang="en-GB" sz="2600" dirty="0" err="1">
                <a:solidFill>
                  <a:srgbClr val="121212"/>
                </a:solidFill>
                <a:latin typeface="Arial"/>
                <a:ea typeface="Arial"/>
                <a:cs typeface="Arial"/>
                <a:sym typeface="Arial"/>
              </a:rPr>
              <a:t>Lernenden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Gemeinschaftsvereinbarungen</a:t>
            </a:r>
            <a:r>
              <a:rPr lang="en-GB" sz="2600" dirty="0">
                <a:solidFill>
                  <a:srgbClr val="121212"/>
                </a:solidFill>
                <a:latin typeface="Arial"/>
                <a:ea typeface="Arial"/>
                <a:cs typeface="Arial"/>
                <a:sym typeface="Arial"/>
              </a:rPr>
              <a:t>, in </a:t>
            </a:r>
            <a:r>
              <a:rPr lang="en-GB" sz="2600" dirty="0" err="1">
                <a:solidFill>
                  <a:srgbClr val="121212"/>
                </a:solidFill>
                <a:latin typeface="Arial"/>
                <a:ea typeface="Arial"/>
                <a:cs typeface="Arial"/>
                <a:sym typeface="Arial"/>
              </a:rPr>
              <a:t>denen</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Erwartungen</a:t>
            </a:r>
            <a:r>
              <a:rPr lang="en-GB" sz="2600" dirty="0">
                <a:solidFill>
                  <a:srgbClr val="121212"/>
                </a:solidFill>
                <a:latin typeface="Arial"/>
                <a:ea typeface="Arial"/>
                <a:cs typeface="Arial"/>
                <a:sym typeface="Arial"/>
              </a:rPr>
              <a:t> an </a:t>
            </a:r>
            <a:r>
              <a:rPr lang="en-GB" sz="2600" dirty="0" err="1">
                <a:solidFill>
                  <a:srgbClr val="121212"/>
                </a:solidFill>
                <a:latin typeface="Arial"/>
                <a:ea typeface="Arial"/>
                <a:cs typeface="Arial"/>
                <a:sym typeface="Arial"/>
              </a:rPr>
              <a:t>gegenseitigen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Respekt</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Vertrauen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formuliert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sind</a:t>
            </a:r>
            <a:r>
              <a:rPr lang="en-GB" sz="2600" dirty="0">
                <a:solidFill>
                  <a:srgbClr val="121212"/>
                </a:solidFill>
                <a:latin typeface="Arial"/>
                <a:ea typeface="Arial"/>
                <a:cs typeface="Arial"/>
                <a:sym typeface="Arial"/>
              </a:rPr>
              <a:t>.</a:t>
            </a:r>
            <a:endParaRPr dirty="0"/>
          </a:p>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Verpflichten</a:t>
            </a:r>
            <a:r>
              <a:rPr lang="en-GB" sz="2600" b="1" dirty="0">
                <a:solidFill>
                  <a:srgbClr val="121212"/>
                </a:solidFill>
                <a:latin typeface="Arial"/>
                <a:ea typeface="Arial"/>
                <a:cs typeface="Arial"/>
                <a:sym typeface="Arial"/>
              </a:rPr>
              <a:t> Sie </a:t>
            </a:r>
            <a:r>
              <a:rPr lang="en-GB" sz="2600" b="1" dirty="0" err="1">
                <a:solidFill>
                  <a:srgbClr val="121212"/>
                </a:solidFill>
                <a:latin typeface="Arial"/>
                <a:ea typeface="Arial"/>
                <a:cs typeface="Arial"/>
                <a:sym typeface="Arial"/>
              </a:rPr>
              <a:t>sich</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zur</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kontinuierlichen</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Verbesserung</a:t>
            </a:r>
            <a:r>
              <a:rPr lang="en-GB" sz="2600" b="1"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Einführung</a:t>
            </a:r>
            <a:r>
              <a:rPr lang="en-GB" sz="2600" dirty="0">
                <a:solidFill>
                  <a:srgbClr val="121212"/>
                </a:solidFill>
                <a:latin typeface="Arial"/>
                <a:ea typeface="Arial"/>
                <a:cs typeface="Arial"/>
                <a:sym typeface="Arial"/>
              </a:rPr>
              <a:t> von </a:t>
            </a:r>
            <a:r>
              <a:rPr lang="en-GB" sz="2600" dirty="0" err="1">
                <a:solidFill>
                  <a:srgbClr val="121212"/>
                </a:solidFill>
                <a:latin typeface="Arial"/>
                <a:ea typeface="Arial"/>
                <a:cs typeface="Arial"/>
                <a:sym typeface="Arial"/>
              </a:rPr>
              <a:t>Reflexionsverfahren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sowohl</a:t>
            </a:r>
            <a:r>
              <a:rPr lang="en-GB" sz="2600" dirty="0">
                <a:solidFill>
                  <a:srgbClr val="121212"/>
                </a:solidFill>
                <a:latin typeface="Arial"/>
                <a:ea typeface="Arial"/>
                <a:cs typeface="Arial"/>
                <a:sym typeface="Arial"/>
              </a:rPr>
              <a:t> für </a:t>
            </a:r>
            <a:r>
              <a:rPr lang="en-GB" sz="2600" dirty="0" err="1">
                <a:solidFill>
                  <a:srgbClr val="121212"/>
                </a:solidFill>
                <a:latin typeface="Arial"/>
                <a:ea typeface="Arial"/>
                <a:cs typeface="Arial"/>
                <a:sym typeface="Arial"/>
              </a:rPr>
              <a:t>Lehrende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als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auch</a:t>
            </a:r>
            <a:r>
              <a:rPr lang="en-GB" sz="2600" dirty="0">
                <a:solidFill>
                  <a:srgbClr val="121212"/>
                </a:solidFill>
                <a:latin typeface="Arial"/>
                <a:ea typeface="Arial"/>
                <a:cs typeface="Arial"/>
                <a:sym typeface="Arial"/>
              </a:rPr>
              <a:t> für </a:t>
            </a:r>
            <a:r>
              <a:rPr lang="en-GB" sz="2600" dirty="0" err="1">
                <a:solidFill>
                  <a:srgbClr val="121212"/>
                </a:solidFill>
                <a:latin typeface="Arial"/>
                <a:ea typeface="Arial"/>
                <a:cs typeface="Arial"/>
                <a:sym typeface="Arial"/>
              </a:rPr>
              <a:t>Lernende</a:t>
            </a:r>
            <a:r>
              <a:rPr lang="en-GB" sz="2600" dirty="0">
                <a:solidFill>
                  <a:srgbClr val="121212"/>
                </a:solidFill>
                <a:latin typeface="Arial"/>
                <a:ea typeface="Arial"/>
                <a:cs typeface="Arial"/>
                <a:sym typeface="Arial"/>
              </a:rPr>
              <a:t>, z. B. </a:t>
            </a:r>
            <a:r>
              <a:rPr lang="en-GB" sz="2600" dirty="0" err="1">
                <a:solidFill>
                  <a:srgbClr val="121212"/>
                </a:solidFill>
                <a:latin typeface="Arial"/>
                <a:ea typeface="Arial"/>
                <a:cs typeface="Arial"/>
                <a:sym typeface="Arial"/>
              </a:rPr>
              <a:t>Lerntagebücher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oder</a:t>
            </a:r>
            <a:r>
              <a:rPr lang="en-GB" sz="2600" dirty="0">
                <a:solidFill>
                  <a:srgbClr val="121212"/>
                </a:solidFill>
                <a:latin typeface="Arial"/>
                <a:ea typeface="Arial"/>
                <a:cs typeface="Arial"/>
                <a:sym typeface="Arial"/>
              </a:rPr>
              <a:t> Feedback-</a:t>
            </a:r>
            <a:r>
              <a:rPr lang="en-GB" sz="2600" dirty="0" err="1">
                <a:solidFill>
                  <a:srgbClr val="121212"/>
                </a:solidFill>
                <a:latin typeface="Arial"/>
                <a:ea typeface="Arial"/>
                <a:cs typeface="Arial"/>
                <a:sym typeface="Arial"/>
              </a:rPr>
              <a:t>Sitzungen</a:t>
            </a:r>
            <a:r>
              <a:rPr lang="en-GB" sz="2600" dirty="0">
                <a:solidFill>
                  <a:srgbClr val="121212"/>
                </a:solidFill>
                <a:latin typeface="Arial"/>
                <a:ea typeface="Arial"/>
                <a:cs typeface="Arial"/>
                <a:sym typeface="Arial"/>
              </a:rPr>
              <a:t>, um </a:t>
            </a:r>
            <a:r>
              <a:rPr lang="en-GB" sz="2600" dirty="0" err="1">
                <a:solidFill>
                  <a:srgbClr val="121212"/>
                </a:solidFill>
                <a:latin typeface="Arial"/>
                <a:ea typeface="Arial"/>
                <a:cs typeface="Arial"/>
                <a:sym typeface="Arial"/>
              </a:rPr>
              <a:t>eine</a:t>
            </a:r>
            <a:r>
              <a:rPr lang="en-GB" sz="2600" dirty="0">
                <a:solidFill>
                  <a:srgbClr val="121212"/>
                </a:solidFill>
                <a:latin typeface="Arial"/>
                <a:ea typeface="Arial"/>
                <a:cs typeface="Arial"/>
                <a:sym typeface="Arial"/>
              </a:rPr>
              <a:t> Kultur der </a:t>
            </a:r>
            <a:r>
              <a:rPr lang="en-GB" sz="2600" dirty="0" err="1">
                <a:solidFill>
                  <a:srgbClr val="121212"/>
                </a:solidFill>
                <a:latin typeface="Arial"/>
                <a:ea typeface="Arial"/>
                <a:cs typeface="Arial"/>
                <a:sym typeface="Arial"/>
              </a:rPr>
              <a:t>Selbstverbesserung</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fördern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Regelmäßige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Aktualisierung</a:t>
            </a:r>
            <a:r>
              <a:rPr lang="en-GB" sz="2600" dirty="0">
                <a:solidFill>
                  <a:srgbClr val="121212"/>
                </a:solidFill>
                <a:latin typeface="Arial"/>
                <a:ea typeface="Arial"/>
                <a:cs typeface="Arial"/>
                <a:sym typeface="Arial"/>
              </a:rPr>
              <a:t> der </a:t>
            </a:r>
            <a:r>
              <a:rPr lang="en-GB" sz="2600" dirty="0" err="1">
                <a:solidFill>
                  <a:srgbClr val="121212"/>
                </a:solidFill>
                <a:latin typeface="Arial"/>
                <a:ea typeface="Arial"/>
                <a:cs typeface="Arial"/>
                <a:sym typeface="Arial"/>
              </a:rPr>
              <a:t>Lehrmethoden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materialien</a:t>
            </a:r>
            <a:r>
              <a:rPr lang="en-GB" sz="2600" dirty="0">
                <a:solidFill>
                  <a:srgbClr val="121212"/>
                </a:solidFill>
                <a:latin typeface="Arial"/>
                <a:ea typeface="Arial"/>
                <a:cs typeface="Arial"/>
                <a:sym typeface="Arial"/>
              </a:rPr>
              <a:t> auf der </a:t>
            </a:r>
            <a:r>
              <a:rPr lang="en-GB" sz="2600" dirty="0" err="1">
                <a:solidFill>
                  <a:srgbClr val="121212"/>
                </a:solidFill>
                <a:latin typeface="Arial"/>
                <a:ea typeface="Arial"/>
                <a:cs typeface="Arial"/>
                <a:sym typeface="Arial"/>
              </a:rPr>
              <a:t>Grundlage</a:t>
            </a:r>
            <a:r>
              <a:rPr lang="en-GB" sz="2600" dirty="0">
                <a:solidFill>
                  <a:srgbClr val="121212"/>
                </a:solidFill>
                <a:latin typeface="Arial"/>
                <a:ea typeface="Arial"/>
                <a:cs typeface="Arial"/>
                <a:sym typeface="Arial"/>
              </a:rPr>
              <a:t> von Feedback und </a:t>
            </a:r>
            <a:r>
              <a:rPr lang="en-GB" sz="2600" dirty="0" err="1">
                <a:solidFill>
                  <a:srgbClr val="121212"/>
                </a:solidFill>
                <a:latin typeface="Arial"/>
                <a:ea typeface="Arial"/>
                <a:cs typeface="Arial"/>
                <a:sym typeface="Arial"/>
              </a:rPr>
              <a:t>neuen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Entwicklungen</a:t>
            </a:r>
            <a:r>
              <a:rPr lang="en-GB" sz="2600" dirty="0">
                <a:solidFill>
                  <a:srgbClr val="121212"/>
                </a:solidFill>
                <a:latin typeface="Arial"/>
                <a:ea typeface="Arial"/>
                <a:cs typeface="Arial"/>
                <a:sym typeface="Arial"/>
              </a:rPr>
              <a:t> in </a:t>
            </a:r>
            <a:r>
              <a:rPr lang="en-GB" sz="2600" dirty="0" err="1">
                <a:solidFill>
                  <a:srgbClr val="121212"/>
                </a:solidFill>
                <a:latin typeface="Arial"/>
                <a:ea typeface="Arial"/>
                <a:cs typeface="Arial"/>
                <a:sym typeface="Arial"/>
              </a:rPr>
              <a:t>diesem</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Bereich</a:t>
            </a:r>
            <a:r>
              <a:rPr lang="en-GB" sz="2600" b="1" dirty="0">
                <a:solidFill>
                  <a:srgbClr val="121212"/>
                </a:solidFill>
                <a:latin typeface="Arial"/>
                <a:ea typeface="Arial"/>
                <a:cs typeface="Arial"/>
                <a:sym typeface="Arial"/>
              </a:rPr>
              <a:t>.</a:t>
            </a:r>
            <a:endParaRPr dirty="0"/>
          </a:p>
        </p:txBody>
      </p:sp>
      <p:sp>
        <p:nvSpPr>
          <p:cNvPr id="332" name="Google Shape;332;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36" name="Google Shape;336;p15"/>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0F259EB-33D2-D598-86DF-AB1095ACDCB7}"/>
              </a:ext>
            </a:extLst>
          </p:cNvPr>
          <p:cNvPicPr>
            <a:picLocks noChangeAspect="1"/>
          </p:cNvPicPr>
          <p:nvPr/>
        </p:nvPicPr>
        <p:blipFill>
          <a:blip r:embed="rId6"/>
          <a:stretch>
            <a:fillRect/>
          </a:stretch>
        </p:blipFill>
        <p:spPr>
          <a:xfrm>
            <a:off x="2910272" y="9315618"/>
            <a:ext cx="2115882" cy="4439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6"/>
          <p:cNvSpPr txBox="1"/>
          <p:nvPr/>
        </p:nvSpPr>
        <p:spPr>
          <a:xfrm>
            <a:off x="714030" y="1132545"/>
            <a:ext cx="16432102"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b="1" dirty="0" err="1">
                <a:solidFill>
                  <a:srgbClr val="033C5B"/>
                </a:solidFill>
                <a:latin typeface="Arial"/>
                <a:ea typeface="Arial"/>
                <a:cs typeface="Arial"/>
                <a:sym typeface="Arial"/>
              </a:rPr>
              <a:t>Förderung</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einer</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positiven</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Lernkultur</a:t>
            </a:r>
            <a:r>
              <a:rPr lang="en-GB" sz="6000" b="1" dirty="0">
                <a:solidFill>
                  <a:srgbClr val="033C5B"/>
                </a:solidFill>
                <a:latin typeface="Arial"/>
                <a:ea typeface="Arial"/>
                <a:cs typeface="Arial"/>
                <a:sym typeface="Arial"/>
              </a:rPr>
              <a:t>: WIE?</a:t>
            </a:r>
            <a:endParaRPr sz="6000" b="1" dirty="0">
              <a:solidFill>
                <a:srgbClr val="033C5B"/>
              </a:solidFill>
              <a:latin typeface="Arial"/>
              <a:ea typeface="Arial"/>
              <a:cs typeface="Arial"/>
              <a:sym typeface="Arial"/>
            </a:endParaRPr>
          </a:p>
        </p:txBody>
      </p:sp>
      <p:sp>
        <p:nvSpPr>
          <p:cNvPr id="349" name="Google Shape;349;p16"/>
          <p:cNvSpPr txBox="1"/>
          <p:nvPr/>
        </p:nvSpPr>
        <p:spPr>
          <a:xfrm>
            <a:off x="1028700" y="2619106"/>
            <a:ext cx="15603082" cy="46011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Bieten</a:t>
            </a:r>
            <a:r>
              <a:rPr lang="en-GB" sz="2600" b="1" dirty="0">
                <a:solidFill>
                  <a:srgbClr val="121212"/>
                </a:solidFill>
                <a:latin typeface="Arial"/>
                <a:ea typeface="Arial"/>
                <a:cs typeface="Arial"/>
                <a:sym typeface="Arial"/>
              </a:rPr>
              <a:t> Sie </a:t>
            </a:r>
            <a:r>
              <a:rPr lang="en-GB" sz="2600" b="1" dirty="0" err="1">
                <a:solidFill>
                  <a:srgbClr val="121212"/>
                </a:solidFill>
                <a:latin typeface="Arial"/>
                <a:ea typeface="Arial"/>
                <a:cs typeface="Arial"/>
                <a:sym typeface="Arial"/>
              </a:rPr>
              <a:t>Unterstützung</a:t>
            </a:r>
            <a:r>
              <a:rPr lang="en-GB" sz="2600" b="1" dirty="0">
                <a:solidFill>
                  <a:srgbClr val="121212"/>
                </a:solidFill>
                <a:latin typeface="Arial"/>
                <a:ea typeface="Arial"/>
                <a:cs typeface="Arial"/>
                <a:sym typeface="Arial"/>
              </a:rPr>
              <a:t> und </a:t>
            </a:r>
            <a:r>
              <a:rPr lang="en-GB" sz="2600" b="1" dirty="0" err="1">
                <a:solidFill>
                  <a:srgbClr val="121212"/>
                </a:solidFill>
                <a:latin typeface="Arial"/>
                <a:ea typeface="Arial"/>
                <a:cs typeface="Arial"/>
                <a:sym typeface="Arial"/>
              </a:rPr>
              <a:t>Ermutigung</a:t>
            </a:r>
            <a:r>
              <a:rPr lang="en-GB" sz="2600" b="1"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Entwicklung</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eines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umfassenden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Unterstützungssystems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einschließlich</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akademischer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Unterstützung</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Berufsberatung</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psychologischer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Betreuung</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Würdigen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feiern</a:t>
            </a:r>
            <a:r>
              <a:rPr lang="en-GB" sz="2600" dirty="0">
                <a:solidFill>
                  <a:srgbClr val="121212"/>
                </a:solidFill>
                <a:latin typeface="Arial"/>
                <a:ea typeface="Arial"/>
                <a:cs typeface="Arial"/>
                <a:sym typeface="Arial"/>
              </a:rPr>
              <a:t> Sie die </a:t>
            </a:r>
            <a:r>
              <a:rPr lang="en-GB" sz="2600" dirty="0" err="1">
                <a:solidFill>
                  <a:srgbClr val="121212"/>
                </a:solidFill>
                <a:latin typeface="Arial"/>
                <a:ea typeface="Arial"/>
                <a:cs typeface="Arial"/>
                <a:sym typeface="Arial"/>
              </a:rPr>
              <a:t>Leistungen</a:t>
            </a:r>
            <a:r>
              <a:rPr lang="en-GB" sz="2600" dirty="0">
                <a:solidFill>
                  <a:srgbClr val="121212"/>
                </a:solidFill>
                <a:latin typeface="Arial"/>
                <a:ea typeface="Arial"/>
                <a:cs typeface="Arial"/>
                <a:sym typeface="Arial"/>
              </a:rPr>
              <a:t> von </a:t>
            </a:r>
            <a:r>
              <a:rPr lang="en-GB" sz="2600" dirty="0" err="1">
                <a:solidFill>
                  <a:srgbClr val="121212"/>
                </a:solidFill>
                <a:latin typeface="Arial"/>
                <a:ea typeface="Arial"/>
                <a:cs typeface="Arial"/>
                <a:sym typeface="Arial"/>
              </a:rPr>
              <a:t>Einzelpersonen</a:t>
            </a:r>
            <a:r>
              <a:rPr lang="en-GB" sz="2600" dirty="0">
                <a:solidFill>
                  <a:srgbClr val="121212"/>
                </a:solidFill>
                <a:latin typeface="Arial"/>
                <a:ea typeface="Arial"/>
                <a:cs typeface="Arial"/>
                <a:sym typeface="Arial"/>
              </a:rPr>
              <a:t> und Gruppen </a:t>
            </a:r>
            <a:r>
              <a:rPr lang="en-GB" sz="2600" dirty="0" err="1">
                <a:solidFill>
                  <a:srgbClr val="121212"/>
                </a:solidFill>
                <a:latin typeface="Arial"/>
                <a:ea typeface="Arial"/>
                <a:cs typeface="Arial"/>
                <a:sym typeface="Arial"/>
              </a:rPr>
              <a:t>regelmäßig</a:t>
            </a:r>
            <a:r>
              <a:rPr lang="en-GB" sz="2600" dirty="0">
                <a:solidFill>
                  <a:srgbClr val="121212"/>
                </a:solidFill>
                <a:latin typeface="Arial"/>
                <a:ea typeface="Arial"/>
                <a:cs typeface="Arial"/>
                <a:sym typeface="Arial"/>
              </a:rPr>
              <a:t> in Form von </a:t>
            </a:r>
            <a:r>
              <a:rPr lang="en-GB" sz="2600" dirty="0" err="1">
                <a:solidFill>
                  <a:srgbClr val="121212"/>
                </a:solidFill>
                <a:latin typeface="Arial"/>
                <a:ea typeface="Arial"/>
                <a:cs typeface="Arial"/>
                <a:sym typeface="Arial"/>
              </a:rPr>
              <a:t>Feierlichkeiten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Newslettern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oder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Anrufen</a:t>
            </a:r>
            <a:r>
              <a:rPr lang="en-GB" sz="2600" dirty="0">
                <a:solidFill>
                  <a:srgbClr val="121212"/>
                </a:solidFill>
                <a:latin typeface="Arial"/>
                <a:ea typeface="Arial"/>
                <a:cs typeface="Arial"/>
                <a:sym typeface="Arial"/>
              </a:rPr>
              <a:t> in den </a:t>
            </a:r>
            <a:r>
              <a:rPr lang="en-GB" sz="2600" dirty="0" err="1">
                <a:solidFill>
                  <a:srgbClr val="121212"/>
                </a:solidFill>
                <a:latin typeface="Arial"/>
                <a:ea typeface="Arial"/>
                <a:cs typeface="Arial"/>
                <a:sym typeface="Arial"/>
              </a:rPr>
              <a:t>sozialen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Medien</a:t>
            </a:r>
            <a:r>
              <a:rPr lang="en-GB" sz="2600" dirty="0">
                <a:solidFill>
                  <a:srgbClr val="121212"/>
                </a:solidFill>
                <a:latin typeface="Arial"/>
                <a:ea typeface="Arial"/>
                <a:cs typeface="Arial"/>
                <a:sym typeface="Arial"/>
              </a:rPr>
              <a:t>.</a:t>
            </a:r>
            <a:endParaRPr dirty="0"/>
          </a:p>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Befähigung</a:t>
            </a:r>
            <a:r>
              <a:rPr lang="en-GB" sz="2600" b="1" dirty="0">
                <a:solidFill>
                  <a:srgbClr val="121212"/>
                </a:solidFill>
                <a:latin typeface="Arial"/>
                <a:ea typeface="Arial"/>
                <a:cs typeface="Arial"/>
                <a:sym typeface="Arial"/>
              </a:rPr>
              <a:t> der </a:t>
            </a:r>
            <a:r>
              <a:rPr lang="en-GB" sz="2600" b="1" dirty="0" err="1">
                <a:solidFill>
                  <a:srgbClr val="121212"/>
                </a:solidFill>
                <a:latin typeface="Arial"/>
                <a:ea typeface="Arial"/>
                <a:cs typeface="Arial"/>
                <a:sym typeface="Arial"/>
              </a:rPr>
              <a:t>Lernenden</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durch</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Eigenverantwortung</a:t>
            </a:r>
            <a:r>
              <a:rPr lang="en-GB" sz="2600" b="1"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Bieten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Wahlmöglichkeiten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bei</a:t>
            </a:r>
            <a:r>
              <a:rPr lang="en-GB" sz="2600" dirty="0">
                <a:solidFill>
                  <a:srgbClr val="121212"/>
                </a:solidFill>
                <a:latin typeface="Arial"/>
                <a:ea typeface="Arial"/>
                <a:cs typeface="Arial"/>
                <a:sym typeface="Arial"/>
              </a:rPr>
              <a:t> den </a:t>
            </a:r>
            <a:r>
              <a:rPr lang="en-GB" sz="2600" dirty="0" err="1">
                <a:solidFill>
                  <a:srgbClr val="121212"/>
                </a:solidFill>
                <a:latin typeface="Arial"/>
                <a:ea typeface="Arial"/>
                <a:cs typeface="Arial"/>
                <a:sym typeface="Arial"/>
              </a:rPr>
              <a:t>Lernthemen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Projektmethoden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Bewertungsarten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damit</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Lernenden</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Kontrolle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über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ihren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Bildungsweg</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haben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Ermutigen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selbstgesteuerten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Lernprojekten</a:t>
            </a:r>
            <a:r>
              <a:rPr lang="en-GB" sz="2600" dirty="0">
                <a:solidFill>
                  <a:srgbClr val="121212"/>
                </a:solidFill>
                <a:latin typeface="Arial"/>
                <a:ea typeface="Arial"/>
                <a:cs typeface="Arial"/>
                <a:sym typeface="Arial"/>
              </a:rPr>
              <a:t>, die es den </a:t>
            </a:r>
            <a:r>
              <a:rPr lang="en-GB" sz="2600" dirty="0" err="1">
                <a:solidFill>
                  <a:srgbClr val="121212"/>
                </a:solidFill>
                <a:latin typeface="Arial"/>
                <a:ea typeface="Arial"/>
                <a:cs typeface="Arial"/>
                <a:sym typeface="Arial"/>
              </a:rPr>
              <a:t>Lernenden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ermöglichen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ihre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Interessen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im</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Rahmen</a:t>
            </a:r>
            <a:r>
              <a:rPr lang="en-GB" sz="2600" dirty="0">
                <a:solidFill>
                  <a:srgbClr val="121212"/>
                </a:solidFill>
                <a:latin typeface="Arial"/>
                <a:ea typeface="Arial"/>
                <a:cs typeface="Arial"/>
                <a:sym typeface="Arial"/>
              </a:rPr>
              <a:t> des </a:t>
            </a:r>
            <a:r>
              <a:rPr lang="en-GB" sz="2600" dirty="0" err="1">
                <a:solidFill>
                  <a:srgbClr val="121212"/>
                </a:solidFill>
                <a:latin typeface="Arial"/>
                <a:ea typeface="Arial"/>
                <a:cs typeface="Arial"/>
                <a:sym typeface="Arial"/>
              </a:rPr>
              <a:t>Lehrplans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erkunden</a:t>
            </a:r>
            <a:r>
              <a:rPr lang="en-GB" sz="2600" dirty="0">
                <a:solidFill>
                  <a:srgbClr val="121212"/>
                </a:solidFill>
                <a:latin typeface="Arial"/>
                <a:ea typeface="Arial"/>
                <a:cs typeface="Arial"/>
                <a:sym typeface="Arial"/>
              </a:rPr>
              <a:t>.</a:t>
            </a:r>
            <a:endParaRPr sz="2600" dirty="0">
              <a:solidFill>
                <a:srgbClr val="121212"/>
              </a:solidFill>
              <a:latin typeface="Arial"/>
              <a:ea typeface="Arial"/>
              <a:cs typeface="Arial"/>
              <a:sym typeface="Arial"/>
            </a:endParaRPr>
          </a:p>
        </p:txBody>
      </p:sp>
      <p:sp>
        <p:nvSpPr>
          <p:cNvPr id="350" name="Google Shape;350;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54" name="Google Shape;354;p16"/>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40D0E49-6151-86E3-4A23-B0CBB5A73286}"/>
              </a:ext>
            </a:extLst>
          </p:cNvPr>
          <p:cNvPicPr>
            <a:picLocks noChangeAspect="1"/>
          </p:cNvPicPr>
          <p:nvPr/>
        </p:nvPicPr>
        <p:blipFill>
          <a:blip r:embed="rId6"/>
          <a:stretch>
            <a:fillRect/>
          </a:stretch>
        </p:blipFill>
        <p:spPr>
          <a:xfrm>
            <a:off x="2910272" y="9315618"/>
            <a:ext cx="2115882" cy="4439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7"/>
          <p:cNvSpPr txBox="1"/>
          <p:nvPr/>
        </p:nvSpPr>
        <p:spPr>
          <a:xfrm>
            <a:off x="815418" y="1338228"/>
            <a:ext cx="14881781"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Förderung</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einer</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positiven</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Lernkultur</a:t>
            </a:r>
            <a:endParaRPr sz="6000" dirty="0">
              <a:solidFill>
                <a:srgbClr val="033C5B"/>
              </a:solidFill>
              <a:latin typeface="Arial"/>
              <a:ea typeface="Arial"/>
              <a:cs typeface="Arial"/>
              <a:sym typeface="Arial"/>
            </a:endParaRPr>
          </a:p>
        </p:txBody>
      </p:sp>
      <p:sp>
        <p:nvSpPr>
          <p:cNvPr id="367" name="Google Shape;367;p17"/>
          <p:cNvSpPr txBox="1"/>
          <p:nvPr/>
        </p:nvSpPr>
        <p:spPr>
          <a:xfrm>
            <a:off x="2097434" y="3188644"/>
            <a:ext cx="3291413" cy="500009"/>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TIPPS</a:t>
            </a:r>
            <a:endParaRPr sz="4000">
              <a:solidFill>
                <a:srgbClr val="121212"/>
              </a:solidFill>
              <a:latin typeface="Arial"/>
              <a:ea typeface="Arial"/>
              <a:cs typeface="Arial"/>
              <a:sym typeface="Arial"/>
            </a:endParaRPr>
          </a:p>
        </p:txBody>
      </p:sp>
      <p:sp>
        <p:nvSpPr>
          <p:cNvPr id="368" name="Google Shape;368;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9" name="Google Shape;369;p17" descr="Lights On with solid fill"/>
          <p:cNvPicPr preferRelativeResize="0"/>
          <p:nvPr/>
        </p:nvPicPr>
        <p:blipFill rotWithShape="1">
          <a:blip r:embed="rId4">
            <a:alphaModFix/>
          </a:blip>
          <a:srcRect/>
          <a:stretch/>
        </p:blipFill>
        <p:spPr>
          <a:xfrm>
            <a:off x="818920" y="2717472"/>
            <a:ext cx="1246758" cy="1246758"/>
          </a:xfrm>
          <a:prstGeom prst="rect">
            <a:avLst/>
          </a:prstGeom>
          <a:noFill/>
          <a:ln>
            <a:noFill/>
          </a:ln>
        </p:spPr>
      </p:pic>
      <p:sp>
        <p:nvSpPr>
          <p:cNvPr id="370" name="Google Shape;370;p17"/>
          <p:cNvSpPr txBox="1"/>
          <p:nvPr/>
        </p:nvSpPr>
        <p:spPr>
          <a:xfrm>
            <a:off x="1545694" y="3894912"/>
            <a:ext cx="12306300" cy="2754537"/>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Fangen Sie klein an: Führen Sie jeweils eine oder zwei Strategien ein, um zu sehen, was für Ihre Lerngemeinschaft am besten funktioniert.</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Feedback einholen: Holen Sie regelmäßig Feedback von Lernenden und Kollegen zur Lernumgebung ein und seien Sie bereit, Anpassungen vorzunehmen.</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Seien Sie geduldig und beharrlich: Der Aufbau einer positiven Lernkultur erfordert Zeit und konsequente Bemühungen. Feiern Sie die kleinen Erfolge auf dem Weg dorthin.</a:t>
            </a:r>
            <a:endParaRPr sz="2600">
              <a:solidFill>
                <a:srgbClr val="121212"/>
              </a:solidFill>
              <a:latin typeface="Arial"/>
              <a:ea typeface="Arial"/>
              <a:cs typeface="Arial"/>
              <a:sym typeface="Arial"/>
            </a:endParaRPr>
          </a:p>
        </p:txBody>
      </p:sp>
      <p:sp>
        <p:nvSpPr>
          <p:cNvPr id="371" name="Google Shape;371;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74" name="Google Shape;374;p17"/>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C96933F-8B65-8A7E-D192-FE961DBE2293}"/>
              </a:ext>
            </a:extLst>
          </p:cNvPr>
          <p:cNvPicPr>
            <a:picLocks noChangeAspect="1"/>
          </p:cNvPicPr>
          <p:nvPr/>
        </p:nvPicPr>
        <p:blipFill>
          <a:blip r:embed="rId7"/>
          <a:stretch>
            <a:fillRect/>
          </a:stretch>
        </p:blipFill>
        <p:spPr>
          <a:xfrm>
            <a:off x="2910272" y="9315618"/>
            <a:ext cx="2115882" cy="4439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8"/>
          <p:cNvSpPr txBox="1"/>
          <p:nvPr/>
        </p:nvSpPr>
        <p:spPr>
          <a:xfrm>
            <a:off x="818920" y="1579139"/>
            <a:ext cx="12181388"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Förderung einer positiven Lernkultur: Fallstudie LinkedIn</a:t>
            </a:r>
            <a:endParaRPr sz="6000">
              <a:solidFill>
                <a:srgbClr val="033C5B"/>
              </a:solidFill>
              <a:latin typeface="Arial"/>
              <a:ea typeface="Arial"/>
              <a:cs typeface="Arial"/>
              <a:sym typeface="Arial"/>
            </a:endParaRPr>
          </a:p>
        </p:txBody>
      </p:sp>
      <p:sp>
        <p:nvSpPr>
          <p:cNvPr id="387" name="Google Shape;387;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8" name="Google Shape;388;p18" title="Creating a Culture of Learning - LinkedIn Case Study"/>
          <p:cNvPicPr preferRelativeResize="0"/>
          <p:nvPr/>
        </p:nvPicPr>
        <p:blipFill rotWithShape="1">
          <a:blip r:embed="rId4">
            <a:alphaModFix/>
          </a:blip>
          <a:srcRect/>
          <a:stretch/>
        </p:blipFill>
        <p:spPr>
          <a:xfrm>
            <a:off x="4428902" y="3316857"/>
            <a:ext cx="9144000" cy="5166360"/>
          </a:xfrm>
          <a:prstGeom prst="rect">
            <a:avLst/>
          </a:prstGeom>
          <a:noFill/>
          <a:ln>
            <a:noFill/>
          </a:ln>
        </p:spPr>
      </p:pic>
      <p:sp>
        <p:nvSpPr>
          <p:cNvPr id="389" name="Google Shape;389;p18"/>
          <p:cNvSpPr txBox="1"/>
          <p:nvPr/>
        </p:nvSpPr>
        <p:spPr>
          <a:xfrm>
            <a:off x="4428902" y="8446677"/>
            <a:ext cx="76252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//youtu.be/_oPeeFYlvf0?feature=shared </a:t>
            </a:r>
            <a:endParaRPr sz="1600" i="1">
              <a:solidFill>
                <a:schemeClr val="dk1"/>
              </a:solidFill>
              <a:latin typeface="Calibri"/>
              <a:ea typeface="Calibri"/>
              <a:cs typeface="Calibri"/>
              <a:sym typeface="Calibri"/>
            </a:endParaRPr>
          </a:p>
        </p:txBody>
      </p:sp>
      <p:sp>
        <p:nvSpPr>
          <p:cNvPr id="390" name="Google Shape;390;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93" name="Google Shape;393;p18"/>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F2A55AF-C601-7AE5-9E51-592F90628266}"/>
              </a:ext>
            </a:extLst>
          </p:cNvPr>
          <p:cNvPicPr>
            <a:picLocks noChangeAspect="1"/>
          </p:cNvPicPr>
          <p:nvPr/>
        </p:nvPicPr>
        <p:blipFill>
          <a:blip r:embed="rId8"/>
          <a:stretch>
            <a:fillRect/>
          </a:stretch>
        </p:blipFill>
        <p:spPr>
          <a:xfrm>
            <a:off x="2910272" y="9315618"/>
            <a:ext cx="2115882" cy="443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1"/>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9"/>
          <p:cNvSpPr txBox="1"/>
          <p:nvPr/>
        </p:nvSpPr>
        <p:spPr>
          <a:xfrm>
            <a:off x="657208" y="959101"/>
            <a:ext cx="17367385"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Förderung</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einer</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positiven</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Lernkultur</a:t>
            </a:r>
            <a:endParaRPr sz="6000" dirty="0">
              <a:solidFill>
                <a:srgbClr val="033C5B"/>
              </a:solidFill>
              <a:latin typeface="Arial"/>
              <a:ea typeface="Arial"/>
              <a:cs typeface="Arial"/>
              <a:sym typeface="Arial"/>
            </a:endParaRPr>
          </a:p>
        </p:txBody>
      </p:sp>
      <p:sp>
        <p:nvSpPr>
          <p:cNvPr id="405" name="Google Shape;405;p19"/>
          <p:cNvSpPr txBox="1"/>
          <p:nvPr/>
        </p:nvSpPr>
        <p:spPr>
          <a:xfrm>
            <a:off x="2146858" y="2342146"/>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dirty="0">
                <a:solidFill>
                  <a:srgbClr val="121212"/>
                </a:solidFill>
                <a:latin typeface="Arial"/>
                <a:ea typeface="Arial"/>
                <a:cs typeface="Arial"/>
                <a:sym typeface="Arial"/>
              </a:rPr>
              <a:t>APPS &amp; </a:t>
            </a:r>
            <a:r>
              <a:rPr lang="en-GB" sz="4000" b="1" dirty="0" err="1">
                <a:solidFill>
                  <a:srgbClr val="121212"/>
                </a:solidFill>
                <a:latin typeface="Arial"/>
                <a:ea typeface="Arial"/>
                <a:cs typeface="Arial"/>
                <a:sym typeface="Arial"/>
              </a:rPr>
              <a:t>Plattformen</a:t>
            </a:r>
            <a:endParaRPr sz="4000" dirty="0">
              <a:solidFill>
                <a:srgbClr val="121212"/>
              </a:solidFill>
              <a:latin typeface="Arial"/>
              <a:ea typeface="Arial"/>
              <a:cs typeface="Arial"/>
              <a:sym typeface="Arial"/>
            </a:endParaRPr>
          </a:p>
        </p:txBody>
      </p:sp>
      <p:sp>
        <p:nvSpPr>
          <p:cNvPr id="406" name="Google Shape;406;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7" name="Google Shape;407;p19" descr="Lights On with solid fill"/>
          <p:cNvPicPr preferRelativeResize="0"/>
          <p:nvPr/>
        </p:nvPicPr>
        <p:blipFill rotWithShape="1">
          <a:blip r:embed="rId4">
            <a:alphaModFix/>
          </a:blip>
          <a:srcRect/>
          <a:stretch/>
        </p:blipFill>
        <p:spPr>
          <a:xfrm>
            <a:off x="783725" y="2088329"/>
            <a:ext cx="1246758" cy="1246758"/>
          </a:xfrm>
          <a:prstGeom prst="rect">
            <a:avLst/>
          </a:prstGeom>
          <a:noFill/>
          <a:ln>
            <a:noFill/>
          </a:ln>
        </p:spPr>
      </p:pic>
      <p:sp>
        <p:nvSpPr>
          <p:cNvPr id="408" name="Google Shape;408;p19"/>
          <p:cNvSpPr txBox="1"/>
          <p:nvPr/>
        </p:nvSpPr>
        <p:spPr>
          <a:xfrm>
            <a:off x="1587498" y="3820162"/>
            <a:ext cx="7603566" cy="47397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a:solidFill>
                  <a:srgbClr val="121212"/>
                </a:solidFill>
                <a:latin typeface="Arial"/>
                <a:ea typeface="Arial"/>
                <a:cs typeface="Arial"/>
                <a:sym typeface="Arial"/>
              </a:rPr>
              <a:t>Kollaboration und </a:t>
            </a:r>
            <a:r>
              <a:rPr lang="en-GB" sz="2000" b="1" dirty="0" err="1">
                <a:solidFill>
                  <a:srgbClr val="121212"/>
                </a:solidFill>
                <a:latin typeface="Arial"/>
                <a:ea typeface="Arial"/>
                <a:cs typeface="Arial"/>
                <a:sym typeface="Arial"/>
              </a:rPr>
              <a:t>Teamarbeit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000" dirty="0">
                <a:solidFill>
                  <a:srgbClr val="121212"/>
                </a:solidFill>
                <a:latin typeface="Arial"/>
                <a:ea typeface="Arial"/>
                <a:cs typeface="Arial"/>
                <a:sym typeface="Arial"/>
              </a:rPr>
              <a:t>: Eine Messaging-App, die </a:t>
            </a:r>
            <a:r>
              <a:rPr lang="en-GB" sz="2000" dirty="0" err="1">
                <a:solidFill>
                  <a:srgbClr val="121212"/>
                </a:solidFill>
                <a:latin typeface="Arial"/>
                <a:ea typeface="Arial"/>
                <a:cs typeface="Arial"/>
                <a:sym typeface="Arial"/>
              </a:rPr>
              <a:t>die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Kommunikation</a:t>
            </a:r>
            <a:r>
              <a:rPr lang="en-GB" sz="2000" dirty="0">
                <a:solidFill>
                  <a:srgbClr val="121212"/>
                </a:solidFill>
                <a:latin typeface="Arial"/>
                <a:ea typeface="Arial"/>
                <a:cs typeface="Arial"/>
                <a:sym typeface="Arial"/>
              </a:rPr>
              <a:t> und Zusammenarbeit </a:t>
            </a:r>
            <a:r>
              <a:rPr lang="en-GB" sz="2000" dirty="0" err="1">
                <a:solidFill>
                  <a:srgbClr val="121212"/>
                </a:solidFill>
                <a:latin typeface="Arial"/>
                <a:ea typeface="Arial"/>
                <a:cs typeface="Arial"/>
                <a:sym typeface="Arial"/>
              </a:rPr>
              <a:t>im</a:t>
            </a:r>
            <a:r>
              <a:rPr lang="en-GB" sz="2000" dirty="0">
                <a:solidFill>
                  <a:srgbClr val="121212"/>
                </a:solidFill>
                <a:latin typeface="Arial"/>
                <a:ea typeface="Arial"/>
                <a:cs typeface="Arial"/>
                <a:sym typeface="Arial"/>
              </a:rPr>
              <a:t> Team </a:t>
            </a:r>
            <a:r>
              <a:rPr lang="en-GB" sz="2000" dirty="0" err="1">
                <a:solidFill>
                  <a:srgbClr val="121212"/>
                </a:solidFill>
                <a:latin typeface="Arial"/>
                <a:ea typeface="Arial"/>
                <a:cs typeface="Arial"/>
                <a:sym typeface="Arial"/>
              </a:rPr>
              <a:t>durch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Kanäle</a:t>
            </a:r>
            <a:r>
              <a:rPr lang="en-GB" sz="2000" dirty="0">
                <a:solidFill>
                  <a:srgbClr val="121212"/>
                </a:solidFill>
                <a:latin typeface="Arial"/>
                <a:ea typeface="Arial"/>
                <a:cs typeface="Arial"/>
                <a:sym typeface="Arial"/>
              </a:rPr>
              <a:t> für </a:t>
            </a:r>
            <a:r>
              <a:rPr lang="en-GB" sz="2000" dirty="0" err="1">
                <a:solidFill>
                  <a:srgbClr val="121212"/>
                </a:solidFill>
                <a:latin typeface="Arial"/>
                <a:ea typeface="Arial"/>
                <a:cs typeface="Arial"/>
                <a:sym typeface="Arial"/>
              </a:rPr>
              <a:t>bestimmte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Themen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oder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Projekte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erleichtert</a:t>
            </a:r>
            <a:r>
              <a:rPr lang="en-GB" sz="2000" dirty="0">
                <a:solidFill>
                  <a:srgbClr val="121212"/>
                </a:solidFill>
                <a:latin typeface="Arial"/>
                <a:ea typeface="Arial"/>
                <a:cs typeface="Arial"/>
                <a:sym typeface="Arial"/>
              </a:rPr>
              <a: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000" dirty="0">
                <a:solidFill>
                  <a:srgbClr val="121212"/>
                </a:solidFill>
                <a:latin typeface="Arial"/>
                <a:ea typeface="Arial"/>
                <a:cs typeface="Arial"/>
                <a:sym typeface="Arial"/>
              </a:rPr>
              <a:t>: Ein </a:t>
            </a:r>
            <a:r>
              <a:rPr lang="en-GB" sz="2000" dirty="0" err="1">
                <a:solidFill>
                  <a:srgbClr val="121212"/>
                </a:solidFill>
                <a:latin typeface="Arial"/>
                <a:ea typeface="Arial"/>
                <a:cs typeface="Arial"/>
                <a:sym typeface="Arial"/>
              </a:rPr>
              <a:t>Projektmanagement</a:t>
            </a:r>
            <a:r>
              <a:rPr lang="en-GB" sz="2000" dirty="0">
                <a:solidFill>
                  <a:srgbClr val="121212"/>
                </a:solidFill>
                <a:latin typeface="Arial"/>
                <a:ea typeface="Arial"/>
                <a:cs typeface="Arial"/>
                <a:sym typeface="Arial"/>
              </a:rPr>
              <a:t>-Tool, </a:t>
            </a:r>
            <a:r>
              <a:rPr lang="en-GB" sz="2000" dirty="0" err="1">
                <a:solidFill>
                  <a:srgbClr val="121212"/>
                </a:solidFill>
                <a:latin typeface="Arial"/>
                <a:ea typeface="Arial"/>
                <a:cs typeface="Arial"/>
                <a:sym typeface="Arial"/>
              </a:rPr>
              <a:t>mit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dem</a:t>
            </a:r>
            <a:r>
              <a:rPr lang="en-GB" sz="2000" dirty="0">
                <a:solidFill>
                  <a:srgbClr val="121212"/>
                </a:solidFill>
                <a:latin typeface="Arial"/>
                <a:ea typeface="Arial"/>
                <a:cs typeface="Arial"/>
                <a:sym typeface="Arial"/>
              </a:rPr>
              <a:t> Teams </a:t>
            </a:r>
            <a:r>
              <a:rPr lang="en-GB" sz="2000" dirty="0" err="1">
                <a:solidFill>
                  <a:srgbClr val="121212"/>
                </a:solidFill>
                <a:latin typeface="Arial"/>
                <a:ea typeface="Arial"/>
                <a:cs typeface="Arial"/>
                <a:sym typeface="Arial"/>
              </a:rPr>
              <a:t>Projekte</a:t>
            </a:r>
            <a:r>
              <a:rPr lang="en-GB" sz="2000" dirty="0">
                <a:solidFill>
                  <a:srgbClr val="121212"/>
                </a:solidFill>
                <a:latin typeface="Arial"/>
                <a:ea typeface="Arial"/>
                <a:cs typeface="Arial"/>
                <a:sym typeface="Arial"/>
              </a:rPr>
              <a:t> in Boards, Listen und </a:t>
            </a:r>
            <a:r>
              <a:rPr lang="en-GB" sz="2000" dirty="0" err="1">
                <a:solidFill>
                  <a:srgbClr val="121212"/>
                </a:solidFill>
                <a:latin typeface="Arial"/>
                <a:ea typeface="Arial"/>
                <a:cs typeface="Arial"/>
                <a:sym typeface="Arial"/>
              </a:rPr>
              <a:t>Karten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organisieren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können</a:t>
            </a:r>
            <a:r>
              <a:rPr lang="en-GB" sz="2000" dirty="0">
                <a:solidFill>
                  <a:srgbClr val="121212"/>
                </a:solidFill>
                <a:latin typeface="Arial"/>
                <a:ea typeface="Arial"/>
                <a:cs typeface="Arial"/>
                <a:sym typeface="Arial"/>
              </a:rPr>
              <a:t>, um den </a:t>
            </a:r>
            <a:r>
              <a:rPr lang="en-GB" sz="2000" dirty="0" err="1">
                <a:solidFill>
                  <a:srgbClr val="121212"/>
                </a:solidFill>
                <a:latin typeface="Arial"/>
                <a:ea typeface="Arial"/>
                <a:cs typeface="Arial"/>
                <a:sym typeface="Arial"/>
              </a:rPr>
              <a:t>Fortschritt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verfolgen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gemeinsam</a:t>
            </a:r>
            <a:r>
              <a:rPr lang="en-GB" sz="2000" dirty="0">
                <a:solidFill>
                  <a:srgbClr val="121212"/>
                </a:solidFill>
                <a:latin typeface="Arial"/>
                <a:ea typeface="Arial"/>
                <a:cs typeface="Arial"/>
                <a:sym typeface="Arial"/>
              </a:rPr>
              <a:t> an </a:t>
            </a:r>
            <a:r>
              <a:rPr lang="en-GB" sz="2000" dirty="0" err="1">
                <a:solidFill>
                  <a:srgbClr val="121212"/>
                </a:solidFill>
                <a:latin typeface="Arial"/>
                <a:ea typeface="Arial"/>
                <a:cs typeface="Arial"/>
                <a:sym typeface="Arial"/>
              </a:rPr>
              <a:t>Aufgaben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arbeiten</a:t>
            </a:r>
            <a:r>
              <a:rPr lang="en-GB" sz="2000" dirty="0">
                <a:solidFill>
                  <a:srgbClr val="121212"/>
                </a:solidFill>
                <a:latin typeface="Arial"/>
                <a:ea typeface="Arial"/>
                <a:cs typeface="Arial"/>
                <a:sym typeface="Arial"/>
              </a:rPr>
              <a: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Kombiniert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Arbeitsplatz</a:t>
            </a:r>
            <a:r>
              <a:rPr lang="en-GB" sz="2000" dirty="0">
                <a:solidFill>
                  <a:srgbClr val="121212"/>
                </a:solidFill>
                <a:latin typeface="Arial"/>
                <a:ea typeface="Arial"/>
                <a:cs typeface="Arial"/>
                <a:sym typeface="Arial"/>
              </a:rPr>
              <a:t>-Chat, Meetings, </a:t>
            </a:r>
            <a:r>
              <a:rPr lang="en-GB" sz="2000" dirty="0" err="1">
                <a:solidFill>
                  <a:srgbClr val="121212"/>
                </a:solidFill>
                <a:latin typeface="Arial"/>
                <a:ea typeface="Arial"/>
                <a:cs typeface="Arial"/>
                <a:sym typeface="Arial"/>
              </a:rPr>
              <a:t>Notizen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Anhänge</a:t>
            </a:r>
            <a:r>
              <a:rPr lang="en-GB" sz="2000" dirty="0">
                <a:solidFill>
                  <a:srgbClr val="121212"/>
                </a:solidFill>
                <a:latin typeface="Arial"/>
                <a:ea typeface="Arial"/>
                <a:cs typeface="Arial"/>
                <a:sym typeface="Arial"/>
              </a:rPr>
              <a:t>. Es </a:t>
            </a:r>
            <a:r>
              <a:rPr lang="en-GB" sz="2000" dirty="0" err="1">
                <a:solidFill>
                  <a:srgbClr val="121212"/>
                </a:solidFill>
                <a:latin typeface="Arial"/>
                <a:ea typeface="Arial"/>
                <a:cs typeface="Arial"/>
                <a:sym typeface="Arial"/>
              </a:rPr>
              <a:t>lässt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sich</a:t>
            </a:r>
            <a:r>
              <a:rPr lang="en-GB" sz="2000" dirty="0">
                <a:solidFill>
                  <a:srgbClr val="121212"/>
                </a:solidFill>
                <a:latin typeface="Arial"/>
                <a:ea typeface="Arial"/>
                <a:cs typeface="Arial"/>
                <a:sym typeface="Arial"/>
              </a:rPr>
              <a:t> in Office 365 </a:t>
            </a:r>
            <a:r>
              <a:rPr lang="en-GB" sz="2000" dirty="0" err="1">
                <a:solidFill>
                  <a:srgbClr val="121212"/>
                </a:solidFill>
                <a:latin typeface="Arial"/>
                <a:ea typeface="Arial"/>
                <a:cs typeface="Arial"/>
                <a:sym typeface="Arial"/>
              </a:rPr>
              <a:t>integrieren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unterstützt</a:t>
            </a:r>
            <a:r>
              <a:rPr lang="en-GB" sz="2000" dirty="0">
                <a:solidFill>
                  <a:srgbClr val="121212"/>
                </a:solidFill>
                <a:latin typeface="Arial"/>
                <a:ea typeface="Arial"/>
                <a:cs typeface="Arial"/>
                <a:sym typeface="Arial"/>
              </a:rPr>
              <a:t> die Zusammenarbeit </a:t>
            </a:r>
            <a:r>
              <a:rPr lang="en-GB" sz="2000" dirty="0" err="1">
                <a:solidFill>
                  <a:srgbClr val="121212"/>
                </a:solidFill>
                <a:latin typeface="Arial"/>
                <a:ea typeface="Arial"/>
                <a:cs typeface="Arial"/>
                <a:sym typeface="Arial"/>
              </a:rPr>
              <a:t>im</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Klassenzimmer</a:t>
            </a:r>
            <a:r>
              <a:rPr lang="en-GB" sz="2000" dirty="0">
                <a:solidFill>
                  <a:srgbClr val="121212"/>
                </a:solidFill>
                <a:latin typeface="Arial"/>
                <a:ea typeface="Arial"/>
                <a:cs typeface="Arial"/>
                <a:sym typeface="Arial"/>
              </a:rPr>
              <a:t>.</a:t>
            </a:r>
            <a:endParaRPr sz="2000" dirty="0">
              <a:solidFill>
                <a:srgbClr val="121212"/>
              </a:solidFill>
              <a:latin typeface="Arial"/>
              <a:ea typeface="Arial"/>
              <a:cs typeface="Arial"/>
              <a:sym typeface="Arial"/>
            </a:endParaRPr>
          </a:p>
        </p:txBody>
      </p:sp>
      <p:pic>
        <p:nvPicPr>
          <p:cNvPr id="409" name="Google Shape;409;p19"/>
          <p:cNvPicPr preferRelativeResize="0"/>
          <p:nvPr/>
        </p:nvPicPr>
        <p:blipFill rotWithShape="1">
          <a:blip r:embed="rId8">
            <a:alphaModFix/>
          </a:blip>
          <a:srcRect/>
          <a:stretch/>
        </p:blipFill>
        <p:spPr>
          <a:xfrm>
            <a:off x="763451" y="4219336"/>
            <a:ext cx="1091212" cy="1071834"/>
          </a:xfrm>
          <a:prstGeom prst="rect">
            <a:avLst/>
          </a:prstGeom>
          <a:noFill/>
          <a:ln>
            <a:noFill/>
          </a:ln>
        </p:spPr>
      </p:pic>
      <p:pic>
        <p:nvPicPr>
          <p:cNvPr id="410" name="Google Shape;410;p19"/>
          <p:cNvPicPr preferRelativeResize="0"/>
          <p:nvPr/>
        </p:nvPicPr>
        <p:blipFill rotWithShape="1">
          <a:blip r:embed="rId9">
            <a:alphaModFix/>
          </a:blip>
          <a:srcRect/>
          <a:stretch/>
        </p:blipFill>
        <p:spPr>
          <a:xfrm>
            <a:off x="828399" y="5608502"/>
            <a:ext cx="961316" cy="962544"/>
          </a:xfrm>
          <a:prstGeom prst="rect">
            <a:avLst/>
          </a:prstGeom>
          <a:noFill/>
          <a:ln>
            <a:noFill/>
          </a:ln>
        </p:spPr>
      </p:pic>
      <p:pic>
        <p:nvPicPr>
          <p:cNvPr id="411" name="Google Shape;411;p19"/>
          <p:cNvPicPr preferRelativeResize="0"/>
          <p:nvPr/>
        </p:nvPicPr>
        <p:blipFill rotWithShape="1">
          <a:blip r:embed="rId10">
            <a:alphaModFix/>
          </a:blip>
          <a:srcRect/>
          <a:stretch/>
        </p:blipFill>
        <p:spPr>
          <a:xfrm>
            <a:off x="726273" y="7136372"/>
            <a:ext cx="1128390" cy="1051274"/>
          </a:xfrm>
          <a:prstGeom prst="rect">
            <a:avLst/>
          </a:prstGeom>
          <a:noFill/>
          <a:ln>
            <a:noFill/>
          </a:ln>
        </p:spPr>
      </p:pic>
      <p:sp>
        <p:nvSpPr>
          <p:cNvPr id="412" name="Google Shape;412;p19"/>
          <p:cNvSpPr txBox="1"/>
          <p:nvPr/>
        </p:nvSpPr>
        <p:spPr>
          <a:xfrm>
            <a:off x="10314194" y="2082227"/>
            <a:ext cx="8101799" cy="672184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Offene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Kommunikation</a:t>
            </a:r>
            <a:r>
              <a:rPr lang="en-GB" sz="2400" b="1" dirty="0">
                <a:solidFill>
                  <a:srgbClr val="121212"/>
                </a:solidFill>
                <a:latin typeface="Arial"/>
                <a:ea typeface="Arial"/>
                <a:cs typeface="Arial"/>
                <a:sym typeface="Arial"/>
              </a:rPr>
              <a:t> und Feedback</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Google </a:t>
            </a:r>
            <a:r>
              <a:rPr lang="en-GB" sz="2400" u="sng" dirty="0">
                <a:solidFill>
                  <a:srgbClr val="121212"/>
                </a:solidFill>
                <a:latin typeface="Arial"/>
                <a:ea typeface="Arial"/>
                <a:cs typeface="Arial"/>
                <a:sym typeface="Arial"/>
              </a:rPr>
              <a:t>Docs</a:t>
            </a:r>
            <a:r>
              <a:rPr lang="en-GB" sz="2400" dirty="0">
                <a:solidFill>
                  <a:srgbClr val="121212"/>
                </a:solidFill>
                <a:latin typeface="Arial"/>
                <a:ea typeface="Arial"/>
                <a:cs typeface="Arial"/>
                <a:sym typeface="Arial"/>
              </a:rPr>
              <a:t>: Ein </a:t>
            </a:r>
            <a:r>
              <a:rPr lang="en-GB" sz="2400" dirty="0" err="1">
                <a:solidFill>
                  <a:srgbClr val="121212"/>
                </a:solidFill>
                <a:latin typeface="Arial"/>
                <a:ea typeface="Arial"/>
                <a:cs typeface="Arial"/>
                <a:sym typeface="Arial"/>
              </a:rPr>
              <a:t>benutzerfreundliches</a:t>
            </a:r>
            <a:r>
              <a:rPr lang="en-GB" sz="2400" dirty="0">
                <a:solidFill>
                  <a:srgbClr val="121212"/>
                </a:solidFill>
                <a:latin typeface="Arial"/>
                <a:ea typeface="Arial"/>
                <a:cs typeface="Arial"/>
                <a:sym typeface="Arial"/>
              </a:rPr>
              <a:t> Tool </a:t>
            </a:r>
            <a:r>
              <a:rPr lang="en-GB" sz="2400" dirty="0" err="1">
                <a:solidFill>
                  <a:srgbClr val="121212"/>
                </a:solidFill>
                <a:latin typeface="Arial"/>
                <a:ea typeface="Arial"/>
                <a:cs typeface="Arial"/>
                <a:sym typeface="Arial"/>
              </a:rPr>
              <a:t>zum</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Erstellen</a:t>
            </a:r>
            <a:r>
              <a:rPr lang="en-GB" sz="2400" dirty="0">
                <a:solidFill>
                  <a:srgbClr val="121212"/>
                </a:solidFill>
                <a:latin typeface="Arial"/>
                <a:ea typeface="Arial"/>
                <a:cs typeface="Arial"/>
                <a:sym typeface="Arial"/>
              </a:rPr>
              <a:t> von Feedback-</a:t>
            </a:r>
            <a:r>
              <a:rPr lang="en-GB" sz="2400" dirty="0" err="1">
                <a:solidFill>
                  <a:srgbClr val="121212"/>
                </a:solidFill>
                <a:latin typeface="Arial"/>
                <a:ea typeface="Arial"/>
                <a:cs typeface="Arial"/>
                <a:sym typeface="Arial"/>
              </a:rPr>
              <a:t>Formularen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Umfragen</a:t>
            </a:r>
            <a:r>
              <a:rPr lang="en-GB" sz="2400" dirty="0">
                <a:solidFill>
                  <a:srgbClr val="121212"/>
                </a:solidFill>
                <a:latin typeface="Arial"/>
                <a:ea typeface="Arial"/>
                <a:cs typeface="Arial"/>
                <a:sym typeface="Arial"/>
              </a:rPr>
              <a:t> und Quiz, um </a:t>
            </a:r>
            <a:r>
              <a:rPr lang="en-GB" sz="2400" dirty="0" err="1">
                <a:solidFill>
                  <a:srgbClr val="121212"/>
                </a:solidFill>
                <a:latin typeface="Arial"/>
                <a:ea typeface="Arial"/>
                <a:cs typeface="Arial"/>
                <a:sym typeface="Arial"/>
              </a:rPr>
              <a:t>Erkenntnisse</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Mitarbeitern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sammeln</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Mentimeter</a:t>
            </a:r>
            <a:r>
              <a:rPr lang="en-GB" sz="2400" dirty="0">
                <a:solidFill>
                  <a:srgbClr val="121212"/>
                </a:solidFill>
                <a:latin typeface="Arial"/>
                <a:ea typeface="Arial"/>
                <a:cs typeface="Arial"/>
                <a:sym typeface="Arial"/>
              </a:rPr>
              <a:t>: Eine </a:t>
            </a:r>
            <a:r>
              <a:rPr lang="en-GB" sz="2400" dirty="0" err="1">
                <a:solidFill>
                  <a:srgbClr val="121212"/>
                </a:solidFill>
                <a:latin typeface="Arial"/>
                <a:ea typeface="Arial"/>
                <a:cs typeface="Arial"/>
                <a:sym typeface="Arial"/>
              </a:rPr>
              <a:t>interaktive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Präsentationssoftware</a:t>
            </a:r>
            <a:r>
              <a:rPr lang="en-GB" sz="2400" dirty="0">
                <a:solidFill>
                  <a:srgbClr val="121212"/>
                </a:solidFill>
                <a:latin typeface="Arial"/>
                <a:ea typeface="Arial"/>
                <a:cs typeface="Arial"/>
                <a:sym typeface="Arial"/>
              </a:rPr>
              <a:t>, die </a:t>
            </a:r>
            <a:r>
              <a:rPr lang="en-GB" sz="2400" dirty="0" err="1">
                <a:solidFill>
                  <a:srgbClr val="121212"/>
                </a:solidFill>
                <a:latin typeface="Arial"/>
                <a:ea typeface="Arial"/>
                <a:cs typeface="Arial"/>
                <a:sym typeface="Arial"/>
              </a:rPr>
              <a:t>Echtzeit</a:t>
            </a:r>
            <a:r>
              <a:rPr lang="en-GB" sz="2400" dirty="0">
                <a:solidFill>
                  <a:srgbClr val="121212"/>
                </a:solidFill>
                <a:latin typeface="Arial"/>
                <a:ea typeface="Arial"/>
                <a:cs typeface="Arial"/>
                <a:sym typeface="Arial"/>
              </a:rPr>
              <a:t>-Feedback, </a:t>
            </a:r>
            <a:r>
              <a:rPr lang="en-GB" sz="2400" dirty="0" err="1">
                <a:solidFill>
                  <a:srgbClr val="121212"/>
                </a:solidFill>
                <a:latin typeface="Arial"/>
                <a:ea typeface="Arial"/>
                <a:cs typeface="Arial"/>
                <a:sym typeface="Arial"/>
              </a:rPr>
              <a:t>Umfragen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Fragerunden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ermöglicht</a:t>
            </a:r>
            <a:r>
              <a:rPr lang="en-GB" sz="2400" dirty="0">
                <a:solidFill>
                  <a:srgbClr val="121212"/>
                </a:solidFill>
                <a:latin typeface="Arial"/>
                <a:ea typeface="Arial"/>
                <a:cs typeface="Arial"/>
                <a:sym typeface="Arial"/>
              </a:rPr>
              <a:t> und so das Engagement und die </a:t>
            </a:r>
            <a:r>
              <a:rPr lang="en-GB" sz="2400" dirty="0" err="1">
                <a:solidFill>
                  <a:srgbClr val="121212"/>
                </a:solidFill>
                <a:latin typeface="Arial"/>
                <a:ea typeface="Arial"/>
                <a:cs typeface="Arial"/>
                <a:sym typeface="Arial"/>
              </a:rPr>
              <a:t>Kommunikation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fördert</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400" dirty="0">
                <a:solidFill>
                  <a:srgbClr val="121212"/>
                </a:solidFill>
                <a:latin typeface="Arial"/>
                <a:ea typeface="Arial"/>
                <a:cs typeface="Arial"/>
                <a:sym typeface="Arial"/>
              </a:rPr>
              <a:t>: Eine </a:t>
            </a:r>
            <a:r>
              <a:rPr lang="en-GB" sz="2400" dirty="0" err="1">
                <a:solidFill>
                  <a:srgbClr val="121212"/>
                </a:solidFill>
                <a:latin typeface="Arial"/>
                <a:ea typeface="Arial"/>
                <a:cs typeface="Arial"/>
                <a:sym typeface="Arial"/>
              </a:rPr>
              <a:t>Plattform</a:t>
            </a:r>
            <a:r>
              <a:rPr lang="en-GB" sz="2400" dirty="0">
                <a:solidFill>
                  <a:srgbClr val="121212"/>
                </a:solidFill>
                <a:latin typeface="Arial"/>
                <a:ea typeface="Arial"/>
                <a:cs typeface="Arial"/>
                <a:sym typeface="Arial"/>
              </a:rPr>
              <a:t> für </a:t>
            </a:r>
            <a:r>
              <a:rPr lang="en-GB" sz="2400" dirty="0" err="1">
                <a:solidFill>
                  <a:srgbClr val="121212"/>
                </a:solidFill>
                <a:latin typeface="Arial"/>
                <a:ea typeface="Arial"/>
                <a:cs typeface="Arial"/>
                <a:sym typeface="Arial"/>
              </a:rPr>
              <a:t>Fragen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Abstimmungen</a:t>
            </a:r>
            <a:r>
              <a:rPr lang="en-GB" sz="2400" dirty="0">
                <a:solidFill>
                  <a:srgbClr val="121212"/>
                </a:solidFill>
                <a:latin typeface="Arial"/>
                <a:ea typeface="Arial"/>
                <a:cs typeface="Arial"/>
                <a:sym typeface="Arial"/>
              </a:rPr>
              <a:t>, die </a:t>
            </a:r>
            <a:r>
              <a:rPr lang="en-GB" sz="2400" dirty="0" err="1">
                <a:solidFill>
                  <a:srgbClr val="121212"/>
                </a:solidFill>
                <a:latin typeface="Arial"/>
                <a:ea typeface="Arial"/>
                <a:cs typeface="Arial"/>
                <a:sym typeface="Arial"/>
              </a:rPr>
              <a:t>eine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offene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Kommunikation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während</a:t>
            </a:r>
            <a:r>
              <a:rPr lang="en-GB" sz="2400" dirty="0">
                <a:solidFill>
                  <a:srgbClr val="121212"/>
                </a:solidFill>
                <a:latin typeface="Arial"/>
                <a:ea typeface="Arial"/>
                <a:cs typeface="Arial"/>
                <a:sym typeface="Arial"/>
              </a:rPr>
              <a:t> des </a:t>
            </a:r>
            <a:r>
              <a:rPr lang="en-GB" sz="2400" dirty="0" err="1">
                <a:solidFill>
                  <a:srgbClr val="121212"/>
                </a:solidFill>
                <a:latin typeface="Arial"/>
                <a:ea typeface="Arial"/>
                <a:cs typeface="Arial"/>
                <a:sym typeface="Arial"/>
              </a:rPr>
              <a:t>Unterrichts</a:t>
            </a:r>
            <a:r>
              <a:rPr lang="en-GB" sz="2400" dirty="0">
                <a:solidFill>
                  <a:srgbClr val="121212"/>
                </a:solidFill>
                <a:latin typeface="Arial"/>
                <a:ea typeface="Arial"/>
                <a:cs typeface="Arial"/>
                <a:sym typeface="Arial"/>
              </a:rPr>
              <a:t> und der </a:t>
            </a:r>
            <a:r>
              <a:rPr lang="en-GB" sz="2400" dirty="0" err="1">
                <a:solidFill>
                  <a:srgbClr val="121212"/>
                </a:solidFill>
                <a:latin typeface="Arial"/>
                <a:ea typeface="Arial"/>
                <a:cs typeface="Arial"/>
                <a:sym typeface="Arial"/>
              </a:rPr>
              <a:t>Sitzungen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ermöglicht</a:t>
            </a:r>
            <a:r>
              <a:rPr lang="en-GB" sz="2400" dirty="0">
                <a:solidFill>
                  <a:srgbClr val="121212"/>
                </a:solidFill>
                <a:latin typeface="Arial"/>
                <a:ea typeface="Arial"/>
                <a:cs typeface="Arial"/>
                <a:sym typeface="Arial"/>
              </a:rPr>
              <a:t>, so </a:t>
            </a:r>
            <a:r>
              <a:rPr lang="en-GB" sz="2400" dirty="0" err="1">
                <a:solidFill>
                  <a:srgbClr val="121212"/>
                </a:solidFill>
                <a:latin typeface="Arial"/>
                <a:ea typeface="Arial"/>
                <a:cs typeface="Arial"/>
                <a:sym typeface="Arial"/>
              </a:rPr>
              <a:t>dass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jeder</a:t>
            </a:r>
            <a:r>
              <a:rPr lang="en-GB" sz="2400" dirty="0">
                <a:solidFill>
                  <a:srgbClr val="121212"/>
                </a:solidFill>
                <a:latin typeface="Arial"/>
                <a:ea typeface="Arial"/>
                <a:cs typeface="Arial"/>
                <a:sym typeface="Arial"/>
              </a:rPr>
              <a:t> seine Gedanken und </a:t>
            </a:r>
            <a:r>
              <a:rPr lang="en-GB" sz="2400" dirty="0" err="1">
                <a:solidFill>
                  <a:srgbClr val="121212"/>
                </a:solidFill>
                <a:latin typeface="Arial"/>
                <a:ea typeface="Arial"/>
                <a:cs typeface="Arial"/>
                <a:sym typeface="Arial"/>
              </a:rPr>
              <a:t>Fragen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mitteilen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kann</a:t>
            </a:r>
            <a:r>
              <a:rPr lang="en-GB" sz="2400"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pic>
        <p:nvPicPr>
          <p:cNvPr id="413" name="Google Shape;413;p19"/>
          <p:cNvPicPr preferRelativeResize="0"/>
          <p:nvPr/>
        </p:nvPicPr>
        <p:blipFill rotWithShape="1">
          <a:blip r:embed="rId14">
            <a:alphaModFix/>
          </a:blip>
          <a:srcRect/>
          <a:stretch/>
        </p:blipFill>
        <p:spPr>
          <a:xfrm>
            <a:off x="9525340" y="2557385"/>
            <a:ext cx="1039970" cy="1062308"/>
          </a:xfrm>
          <a:prstGeom prst="rect">
            <a:avLst/>
          </a:prstGeom>
          <a:noFill/>
          <a:ln>
            <a:noFill/>
          </a:ln>
        </p:spPr>
      </p:pic>
      <p:pic>
        <p:nvPicPr>
          <p:cNvPr id="414" name="Google Shape;414;p19"/>
          <p:cNvPicPr preferRelativeResize="0"/>
          <p:nvPr/>
        </p:nvPicPr>
        <p:blipFill rotWithShape="1">
          <a:blip r:embed="rId15">
            <a:alphaModFix/>
          </a:blip>
          <a:srcRect/>
          <a:stretch/>
        </p:blipFill>
        <p:spPr>
          <a:xfrm>
            <a:off x="9804273" y="4676539"/>
            <a:ext cx="830298" cy="933921"/>
          </a:xfrm>
          <a:prstGeom prst="rect">
            <a:avLst/>
          </a:prstGeom>
          <a:noFill/>
          <a:ln>
            <a:noFill/>
          </a:ln>
        </p:spPr>
      </p:pic>
      <p:pic>
        <p:nvPicPr>
          <p:cNvPr id="415" name="Google Shape;415;p19"/>
          <p:cNvPicPr preferRelativeResize="0"/>
          <p:nvPr/>
        </p:nvPicPr>
        <p:blipFill rotWithShape="1">
          <a:blip r:embed="rId16">
            <a:alphaModFix/>
          </a:blip>
          <a:srcRect/>
          <a:stretch/>
        </p:blipFill>
        <p:spPr>
          <a:xfrm>
            <a:off x="9799765" y="6493922"/>
            <a:ext cx="924640" cy="868029"/>
          </a:xfrm>
          <a:prstGeom prst="rect">
            <a:avLst/>
          </a:prstGeom>
          <a:noFill/>
          <a:ln>
            <a:noFill/>
          </a:ln>
        </p:spPr>
      </p:pic>
      <p:sp>
        <p:nvSpPr>
          <p:cNvPr id="416" name="Google Shape;416;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19" name="Google Shape;419;p19"/>
          <p:cNvPicPr preferRelativeResize="0"/>
          <p:nvPr/>
        </p:nvPicPr>
        <p:blipFill rotWithShape="1">
          <a:blip r:embed="rId1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84E0EB0-7988-F5B3-1958-BFC5D7525440}"/>
              </a:ext>
            </a:extLst>
          </p:cNvPr>
          <p:cNvPicPr>
            <a:picLocks noChangeAspect="1"/>
          </p:cNvPicPr>
          <p:nvPr/>
        </p:nvPicPr>
        <p:blipFill>
          <a:blip r:embed="rId19"/>
          <a:stretch>
            <a:fillRect/>
          </a:stretch>
        </p:blipFill>
        <p:spPr>
          <a:xfrm>
            <a:off x="2910272" y="9315618"/>
            <a:ext cx="2115882" cy="4439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dirty="0" err="1">
                <a:solidFill>
                  <a:srgbClr val="033C5B"/>
                </a:solidFill>
                <a:latin typeface="Arial"/>
                <a:ea typeface="Arial"/>
                <a:cs typeface="Arial"/>
                <a:sym typeface="Arial"/>
              </a:rPr>
              <a:t>Lernziele</a:t>
            </a:r>
            <a:endParaRPr dirty="0"/>
          </a:p>
        </p:txBody>
      </p:sp>
      <p:sp>
        <p:nvSpPr>
          <p:cNvPr id="98" name="Google Shape;98;p2"/>
          <p:cNvSpPr txBox="1"/>
          <p:nvPr/>
        </p:nvSpPr>
        <p:spPr>
          <a:xfrm>
            <a:off x="872920" y="1901330"/>
            <a:ext cx="7886700" cy="7610700"/>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GB" sz="2400" b="0" i="0" u="none" strike="noStrike" cap="none">
                <a:solidFill>
                  <a:srgbClr val="121212"/>
                </a:solidFill>
                <a:latin typeface="Arial"/>
                <a:ea typeface="Arial"/>
                <a:cs typeface="Arial"/>
                <a:sym typeface="Arial"/>
              </a:rPr>
              <a:t>Am Ende dieser Einheit werden die Teilnehmer in der Lage sein:</a:t>
            </a:r>
            <a:endParaRPr sz="2400" b="0" i="0" u="none" strike="noStrike" cap="none">
              <a:solidFill>
                <a:srgbClr val="121212"/>
              </a:solidFill>
              <a:latin typeface="Arial"/>
              <a:ea typeface="Arial"/>
              <a:cs typeface="Arial"/>
              <a:sym typeface="Arial"/>
            </a:endParaRPr>
          </a:p>
          <a:p>
            <a:pPr marL="604519" marR="0" lvl="1" indent="-276923" algn="l" rtl="0">
              <a:lnSpc>
                <a:spcPct val="140014"/>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Identifizierung und Erläuterung der einzigartigen Merkmale von Lerngemeinschaften in der Berufsbildung</a:t>
            </a:r>
            <a:endParaRPr sz="2400"/>
          </a:p>
          <a:p>
            <a:pPr marL="604519" marR="0" lvl="1" indent="-276923" algn="l" rtl="0">
              <a:lnSpc>
                <a:spcPct val="140014"/>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die Grundsätze einer flexiblen Lernumgebung zu verstehen und anzuwenden</a:t>
            </a:r>
            <a:endParaRPr sz="2400"/>
          </a:p>
          <a:p>
            <a:pPr marL="604519" marR="0" lvl="1" indent="-276923" algn="l" rtl="0">
              <a:lnSpc>
                <a:spcPct val="140014"/>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Förderung einer positiven und integrativen Lernkultur</a:t>
            </a:r>
            <a:endParaRPr sz="2400"/>
          </a:p>
          <a:p>
            <a:pPr marL="604519" marR="0" lvl="1" indent="-276923" algn="l" rtl="0">
              <a:lnSpc>
                <a:spcPct val="140014"/>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Angleichung der Berufsbildungsinhalte an die Industriestandards und die Bedürfnisse des Arbeitsmarktes</a:t>
            </a:r>
            <a:endParaRPr sz="2400"/>
          </a:p>
          <a:p>
            <a:pPr marL="604519" marR="0" lvl="1" indent="-276923" algn="l" rtl="0">
              <a:lnSpc>
                <a:spcPct val="140014"/>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Herausforderungen meistern und Chancen in berufsbildenden Lerngemeinschaften nutzen</a:t>
            </a:r>
            <a:endParaRPr sz="2400"/>
          </a:p>
          <a:p>
            <a:pPr marL="604519" marR="0" lvl="1" indent="-124523" algn="l" rtl="0">
              <a:lnSpc>
                <a:spcPct val="140014"/>
              </a:lnSpc>
              <a:spcBef>
                <a:spcPts val="0"/>
              </a:spcBef>
              <a:spcAft>
                <a:spcPts val="0"/>
              </a:spcAft>
              <a:buClr>
                <a:schemeClr val="dk1"/>
              </a:buClr>
              <a:buSzPts val="2799"/>
              <a:buFont typeface="Arial"/>
              <a:buNone/>
            </a:pPr>
            <a:endParaRPr sz="2400" b="0" i="0" u="none" strike="noStrike" cap="none">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chemeClr val="dk1"/>
              </a:buClr>
              <a:buSzPts val="2799"/>
              <a:buFont typeface="Arial"/>
              <a:buNone/>
            </a:pPr>
            <a:endParaRPr sz="2400" b="0" i="0" u="none" strike="noStrike" cap="none">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a:stretch/>
        </p:blipFill>
        <p:spPr>
          <a:xfrm>
            <a:off x="5584271" y="9263660"/>
            <a:ext cx="1047619" cy="38095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3D07ED1-C1CC-A476-9CA5-5C0EE486E0C3}"/>
              </a:ext>
            </a:extLst>
          </p:cNvPr>
          <p:cNvPicPr>
            <a:picLocks noChangeAspect="1"/>
          </p:cNvPicPr>
          <p:nvPr/>
        </p:nvPicPr>
        <p:blipFill>
          <a:blip r:embed="rId8"/>
          <a:stretch>
            <a:fillRect/>
          </a:stretch>
        </p:blipFill>
        <p:spPr>
          <a:xfrm>
            <a:off x="3018839" y="9205188"/>
            <a:ext cx="2373242" cy="4978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0"/>
          <p:cNvSpPr txBox="1"/>
          <p:nvPr/>
        </p:nvSpPr>
        <p:spPr>
          <a:xfrm>
            <a:off x="623378" y="1042856"/>
            <a:ext cx="15498124"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Förderung</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einer</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positiven</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Lernkultur</a:t>
            </a:r>
            <a:endParaRPr sz="6000" dirty="0">
              <a:solidFill>
                <a:srgbClr val="033C5B"/>
              </a:solidFill>
              <a:latin typeface="Arial"/>
              <a:ea typeface="Arial"/>
              <a:cs typeface="Arial"/>
              <a:sym typeface="Arial"/>
            </a:endParaRPr>
          </a:p>
        </p:txBody>
      </p:sp>
      <p:sp>
        <p:nvSpPr>
          <p:cNvPr id="431" name="Google Shape;431;p20"/>
          <p:cNvSpPr txBox="1"/>
          <p:nvPr/>
        </p:nvSpPr>
        <p:spPr>
          <a:xfrm>
            <a:off x="2062177" y="2374073"/>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dirty="0">
                <a:solidFill>
                  <a:srgbClr val="121212"/>
                </a:solidFill>
                <a:latin typeface="Arial"/>
                <a:ea typeface="Arial"/>
                <a:cs typeface="Arial"/>
                <a:sym typeface="Arial"/>
              </a:rPr>
              <a:t>APPS &amp; </a:t>
            </a:r>
            <a:r>
              <a:rPr lang="en-GB" sz="4000" b="1" dirty="0" err="1">
                <a:solidFill>
                  <a:srgbClr val="121212"/>
                </a:solidFill>
                <a:latin typeface="Arial"/>
                <a:ea typeface="Arial"/>
                <a:cs typeface="Arial"/>
                <a:sym typeface="Arial"/>
              </a:rPr>
              <a:t>Plattformen</a:t>
            </a:r>
            <a:endParaRPr sz="4000" dirty="0">
              <a:solidFill>
                <a:srgbClr val="121212"/>
              </a:solidFill>
              <a:latin typeface="Arial"/>
              <a:ea typeface="Arial"/>
              <a:cs typeface="Arial"/>
              <a:sym typeface="Arial"/>
            </a:endParaRPr>
          </a:p>
        </p:txBody>
      </p:sp>
      <p:sp>
        <p:nvSpPr>
          <p:cNvPr id="432" name="Google Shape;432;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3" name="Google Shape;433;p20" descr="Lights On with solid fill"/>
          <p:cNvPicPr preferRelativeResize="0"/>
          <p:nvPr/>
        </p:nvPicPr>
        <p:blipFill rotWithShape="1">
          <a:blip r:embed="rId4">
            <a:alphaModFix/>
          </a:blip>
          <a:srcRect/>
          <a:stretch/>
        </p:blipFill>
        <p:spPr>
          <a:xfrm>
            <a:off x="791647" y="2182796"/>
            <a:ext cx="1246758" cy="1246758"/>
          </a:xfrm>
          <a:prstGeom prst="rect">
            <a:avLst/>
          </a:prstGeom>
          <a:noFill/>
          <a:ln>
            <a:noFill/>
          </a:ln>
        </p:spPr>
      </p:pic>
      <p:sp>
        <p:nvSpPr>
          <p:cNvPr id="434" name="Google Shape;434;p20"/>
          <p:cNvSpPr txBox="1"/>
          <p:nvPr/>
        </p:nvSpPr>
        <p:spPr>
          <a:xfrm>
            <a:off x="1228170" y="3656584"/>
            <a:ext cx="7905414"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Kontinuierliche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Verbesserung</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berufliche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Entwicklung</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LinkedIn </a:t>
            </a:r>
            <a:r>
              <a:rPr lang="en-GB" sz="2400" u="sng" dirty="0" err="1">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Lernen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Bietet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eine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breite</a:t>
            </a:r>
            <a:r>
              <a:rPr lang="en-GB" sz="2400" dirty="0">
                <a:solidFill>
                  <a:srgbClr val="121212"/>
                </a:solidFill>
                <a:latin typeface="Arial"/>
                <a:ea typeface="Arial"/>
                <a:cs typeface="Arial"/>
                <a:sym typeface="Arial"/>
              </a:rPr>
              <a:t> Palette von </a:t>
            </a:r>
            <a:r>
              <a:rPr lang="en-GB" sz="2400" dirty="0" err="1">
                <a:solidFill>
                  <a:srgbClr val="121212"/>
                </a:solidFill>
                <a:latin typeface="Arial"/>
                <a:ea typeface="Arial"/>
                <a:cs typeface="Arial"/>
                <a:sym typeface="Arial"/>
              </a:rPr>
              <a:t>Kursen</a:t>
            </a:r>
            <a:r>
              <a:rPr lang="en-GB" sz="2400" dirty="0">
                <a:solidFill>
                  <a:srgbClr val="121212"/>
                </a:solidFill>
                <a:latin typeface="Arial"/>
                <a:ea typeface="Arial"/>
                <a:cs typeface="Arial"/>
                <a:sym typeface="Arial"/>
              </a:rPr>
              <a:t> in </a:t>
            </a:r>
            <a:r>
              <a:rPr lang="en-GB" sz="2400" dirty="0" err="1">
                <a:solidFill>
                  <a:srgbClr val="121212"/>
                </a:solidFill>
                <a:latin typeface="Arial"/>
                <a:ea typeface="Arial"/>
                <a:cs typeface="Arial"/>
                <a:sym typeface="Arial"/>
              </a:rPr>
              <a:t>verschiedenen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Bereichen</a:t>
            </a:r>
            <a:r>
              <a:rPr lang="en-GB" sz="2400" dirty="0">
                <a:solidFill>
                  <a:srgbClr val="121212"/>
                </a:solidFill>
                <a:latin typeface="Arial"/>
                <a:ea typeface="Arial"/>
                <a:cs typeface="Arial"/>
                <a:sym typeface="Arial"/>
              </a:rPr>
              <a:t> an, </a:t>
            </a:r>
            <a:r>
              <a:rPr lang="en-GB" sz="2400" dirty="0" err="1">
                <a:solidFill>
                  <a:srgbClr val="121212"/>
                </a:solidFill>
                <a:latin typeface="Arial"/>
                <a:ea typeface="Arial"/>
                <a:cs typeface="Arial"/>
                <a:sym typeface="Arial"/>
              </a:rPr>
              <a:t>darunter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pädagogische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Techniken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technologische</a:t>
            </a:r>
            <a:r>
              <a:rPr lang="en-GB" sz="2400" dirty="0">
                <a:solidFill>
                  <a:srgbClr val="121212"/>
                </a:solidFill>
                <a:latin typeface="Arial"/>
                <a:ea typeface="Arial"/>
                <a:cs typeface="Arial"/>
                <a:sym typeface="Arial"/>
              </a:rPr>
              <a:t> Tools und </a:t>
            </a:r>
            <a:r>
              <a:rPr lang="en-GB" sz="2400" dirty="0" err="1">
                <a:solidFill>
                  <a:srgbClr val="121212"/>
                </a:solidFill>
                <a:latin typeface="Arial"/>
                <a:ea typeface="Arial"/>
                <a:cs typeface="Arial"/>
                <a:sym typeface="Arial"/>
              </a:rPr>
              <a:t>branchenspezifische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Kenntnisse</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Coursera</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Bietet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Zugang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Kursen</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Universitäten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Hochschulen</a:t>
            </a:r>
            <a:r>
              <a:rPr lang="en-GB" sz="2400" dirty="0">
                <a:solidFill>
                  <a:srgbClr val="121212"/>
                </a:solidFill>
                <a:latin typeface="Arial"/>
                <a:ea typeface="Arial"/>
                <a:cs typeface="Arial"/>
                <a:sym typeface="Arial"/>
              </a:rPr>
              <a:t> auf der </a:t>
            </a:r>
            <a:r>
              <a:rPr lang="en-GB" sz="2400" dirty="0" err="1">
                <a:solidFill>
                  <a:srgbClr val="121212"/>
                </a:solidFill>
                <a:latin typeface="Arial"/>
                <a:ea typeface="Arial"/>
                <a:cs typeface="Arial"/>
                <a:sym typeface="Arial"/>
              </a:rPr>
              <a:t>ganzen</a:t>
            </a:r>
            <a:r>
              <a:rPr lang="en-GB" sz="2400" dirty="0">
                <a:solidFill>
                  <a:srgbClr val="121212"/>
                </a:solidFill>
                <a:latin typeface="Arial"/>
                <a:ea typeface="Arial"/>
                <a:cs typeface="Arial"/>
                <a:sym typeface="Arial"/>
              </a:rPr>
              <a:t> Welt und </a:t>
            </a:r>
            <a:r>
              <a:rPr lang="en-GB" sz="2400" dirty="0" err="1">
                <a:solidFill>
                  <a:srgbClr val="121212"/>
                </a:solidFill>
                <a:latin typeface="Arial"/>
                <a:ea typeface="Arial"/>
                <a:cs typeface="Arial"/>
                <a:sym typeface="Arial"/>
              </a:rPr>
              <a:t>ermöglicht</a:t>
            </a:r>
            <a:r>
              <a:rPr lang="en-GB" sz="2400" dirty="0">
                <a:solidFill>
                  <a:srgbClr val="121212"/>
                </a:solidFill>
                <a:latin typeface="Arial"/>
                <a:ea typeface="Arial"/>
                <a:cs typeface="Arial"/>
                <a:sym typeface="Arial"/>
              </a:rPr>
              <a:t> es </a:t>
            </a:r>
            <a:r>
              <a:rPr lang="en-GB" sz="2400" dirty="0" err="1">
                <a:solidFill>
                  <a:srgbClr val="121212"/>
                </a:solidFill>
                <a:latin typeface="Arial"/>
                <a:ea typeface="Arial"/>
                <a:cs typeface="Arial"/>
                <a:sym typeface="Arial"/>
              </a:rPr>
              <a:t>Pädagogen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ihre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Kenntnisse</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Fähigkeiten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kontinuierlich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verbessern</a:t>
            </a:r>
            <a:r>
              <a:rPr lang="en-GB" sz="2400" dirty="0">
                <a:solidFill>
                  <a:srgbClr val="121212"/>
                </a:solidFill>
                <a:latin typeface="Arial"/>
                <a:ea typeface="Arial"/>
                <a:cs typeface="Arial"/>
                <a:sym typeface="Arial"/>
              </a:rPr>
              <a:t>.</a:t>
            </a:r>
            <a:endParaRPr sz="1200" dirty="0"/>
          </a:p>
        </p:txBody>
      </p:sp>
      <p:sp>
        <p:nvSpPr>
          <p:cNvPr id="435" name="Google Shape;435;p20"/>
          <p:cNvSpPr txBox="1"/>
          <p:nvPr/>
        </p:nvSpPr>
        <p:spPr>
          <a:xfrm>
            <a:off x="10360195" y="2923735"/>
            <a:ext cx="7107536" cy="560153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err="1">
                <a:solidFill>
                  <a:srgbClr val="121212"/>
                </a:solidFill>
                <a:latin typeface="Arial"/>
                <a:ea typeface="Arial"/>
                <a:cs typeface="Arial"/>
                <a:sym typeface="Arial"/>
              </a:rPr>
              <a:t>Eingliederung</a:t>
            </a:r>
            <a:r>
              <a:rPr lang="en-GB" sz="2000" b="1" dirty="0">
                <a:solidFill>
                  <a:srgbClr val="121212"/>
                </a:solidFill>
                <a:latin typeface="Arial"/>
                <a:ea typeface="Arial"/>
                <a:cs typeface="Arial"/>
                <a:sym typeface="Arial"/>
              </a:rPr>
              <a:t> und </a:t>
            </a:r>
            <a:r>
              <a:rPr lang="en-GB" sz="2000" b="1" dirty="0" err="1">
                <a:solidFill>
                  <a:srgbClr val="121212"/>
                </a:solidFill>
                <a:latin typeface="Arial"/>
                <a:ea typeface="Arial"/>
                <a:cs typeface="Arial"/>
                <a:sym typeface="Arial"/>
              </a:rPr>
              <a:t>Zugänglichkeit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Flipgrid</a:t>
            </a:r>
            <a:r>
              <a:rPr lang="en-GB" sz="2000" dirty="0">
                <a:solidFill>
                  <a:srgbClr val="121212"/>
                </a:solidFill>
                <a:latin typeface="Arial"/>
                <a:ea typeface="Arial"/>
                <a:cs typeface="Arial"/>
                <a:sym typeface="Arial"/>
              </a:rPr>
              <a:t>: Eine </a:t>
            </a:r>
            <a:r>
              <a:rPr lang="en-GB" sz="2000" dirty="0" err="1">
                <a:solidFill>
                  <a:srgbClr val="121212"/>
                </a:solidFill>
                <a:latin typeface="Arial"/>
                <a:ea typeface="Arial"/>
                <a:cs typeface="Arial"/>
                <a:sym typeface="Arial"/>
              </a:rPr>
              <a:t>Plattform</a:t>
            </a:r>
            <a:r>
              <a:rPr lang="en-GB" sz="2000" dirty="0">
                <a:solidFill>
                  <a:srgbClr val="121212"/>
                </a:solidFill>
                <a:latin typeface="Arial"/>
                <a:ea typeface="Arial"/>
                <a:cs typeface="Arial"/>
                <a:sym typeface="Arial"/>
              </a:rPr>
              <a:t> für </a:t>
            </a:r>
            <a:r>
              <a:rPr lang="en-GB" sz="2000" dirty="0" err="1">
                <a:solidFill>
                  <a:srgbClr val="121212"/>
                </a:solidFill>
                <a:latin typeface="Arial"/>
                <a:ea typeface="Arial"/>
                <a:cs typeface="Arial"/>
                <a:sym typeface="Arial"/>
              </a:rPr>
              <a:t>soziales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Lernen</a:t>
            </a:r>
            <a:r>
              <a:rPr lang="en-GB" sz="2000" dirty="0">
                <a:solidFill>
                  <a:srgbClr val="121212"/>
                </a:solidFill>
                <a:latin typeface="Arial"/>
                <a:ea typeface="Arial"/>
                <a:cs typeface="Arial"/>
                <a:sym typeface="Arial"/>
              </a:rPr>
              <a:t>, die es </a:t>
            </a:r>
            <a:r>
              <a:rPr lang="en-GB" sz="2000" dirty="0" err="1">
                <a:solidFill>
                  <a:srgbClr val="121212"/>
                </a:solidFill>
                <a:latin typeface="Arial"/>
                <a:ea typeface="Arial"/>
                <a:cs typeface="Arial"/>
                <a:sym typeface="Arial"/>
              </a:rPr>
              <a:t>Lehrkräften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ermöglicht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Diskussionsanregungen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erstellen</a:t>
            </a:r>
            <a:r>
              <a:rPr lang="en-GB" sz="2000" dirty="0">
                <a:solidFill>
                  <a:srgbClr val="121212"/>
                </a:solidFill>
                <a:latin typeface="Arial"/>
                <a:ea typeface="Arial"/>
                <a:cs typeface="Arial"/>
                <a:sym typeface="Arial"/>
              </a:rPr>
              <a:t>, auf die </a:t>
            </a:r>
            <a:r>
              <a:rPr lang="en-GB" sz="2000" dirty="0" err="1">
                <a:solidFill>
                  <a:srgbClr val="121212"/>
                </a:solidFill>
                <a:latin typeface="Arial"/>
                <a:ea typeface="Arial"/>
                <a:cs typeface="Arial"/>
                <a:sym typeface="Arial"/>
              </a:rPr>
              <a:t>Schüler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mit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kurzen</a:t>
            </a:r>
            <a:r>
              <a:rPr lang="en-GB" sz="2000" dirty="0">
                <a:solidFill>
                  <a:srgbClr val="121212"/>
                </a:solidFill>
                <a:latin typeface="Arial"/>
                <a:ea typeface="Arial"/>
                <a:cs typeface="Arial"/>
                <a:sym typeface="Arial"/>
              </a:rPr>
              <a:t> Videos </a:t>
            </a:r>
            <a:r>
              <a:rPr lang="en-GB" sz="2000" dirty="0" err="1">
                <a:solidFill>
                  <a:srgbClr val="121212"/>
                </a:solidFill>
                <a:latin typeface="Arial"/>
                <a:ea typeface="Arial"/>
                <a:cs typeface="Arial"/>
                <a:sym typeface="Arial"/>
              </a:rPr>
              <a:t>antworten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können</a:t>
            </a:r>
            <a:r>
              <a:rPr lang="en-GB" sz="2000" dirty="0">
                <a:solidFill>
                  <a:srgbClr val="121212"/>
                </a:solidFill>
                <a:latin typeface="Arial"/>
                <a:ea typeface="Arial"/>
                <a:cs typeface="Arial"/>
                <a:sym typeface="Arial"/>
              </a:rPr>
              <a: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Quizlet</a:t>
            </a:r>
            <a:r>
              <a:rPr lang="en-GB" sz="2000" dirty="0">
                <a:solidFill>
                  <a:srgbClr val="121212"/>
                </a:solidFill>
                <a:latin typeface="Arial"/>
                <a:ea typeface="Arial"/>
                <a:cs typeface="Arial"/>
                <a:sym typeface="Arial"/>
              </a:rPr>
              <a:t>: Ein Online-Tool, das </a:t>
            </a:r>
            <a:r>
              <a:rPr lang="en-GB" sz="2000" dirty="0" err="1">
                <a:solidFill>
                  <a:srgbClr val="121212"/>
                </a:solidFill>
                <a:latin typeface="Arial"/>
                <a:ea typeface="Arial"/>
                <a:cs typeface="Arial"/>
                <a:sym typeface="Arial"/>
              </a:rPr>
              <a:t>das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mit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Hilfe</a:t>
            </a:r>
            <a:r>
              <a:rPr lang="en-GB" sz="2000" dirty="0">
                <a:solidFill>
                  <a:srgbClr val="121212"/>
                </a:solidFill>
                <a:latin typeface="Arial"/>
                <a:ea typeface="Arial"/>
                <a:cs typeface="Arial"/>
                <a:sym typeface="Arial"/>
              </a:rPr>
              <a:t> von </a:t>
            </a:r>
            <a:r>
              <a:rPr lang="en-GB" sz="2000" dirty="0" err="1">
                <a:solidFill>
                  <a:srgbClr val="121212"/>
                </a:solidFill>
                <a:latin typeface="Arial"/>
                <a:ea typeface="Arial"/>
                <a:cs typeface="Arial"/>
                <a:sym typeface="Arial"/>
              </a:rPr>
              <a:t>Karteikarten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Spielen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Quizfragen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unterstützt</a:t>
            </a:r>
            <a:r>
              <a:rPr lang="en-GB" sz="2000" dirty="0">
                <a:solidFill>
                  <a:srgbClr val="121212"/>
                </a:solidFill>
                <a:latin typeface="Arial"/>
                <a:ea typeface="Arial"/>
                <a:cs typeface="Arial"/>
                <a:sym typeface="Arial"/>
              </a:rPr>
              <a:t> und den </a:t>
            </a:r>
            <a:r>
              <a:rPr lang="en-GB" sz="2000" dirty="0" err="1">
                <a:solidFill>
                  <a:srgbClr val="121212"/>
                </a:solidFill>
                <a:latin typeface="Arial"/>
                <a:ea typeface="Arial"/>
                <a:cs typeface="Arial"/>
                <a:sym typeface="Arial"/>
              </a:rPr>
              <a:t>Lernstoff</a:t>
            </a:r>
            <a:r>
              <a:rPr lang="en-GB" sz="2000" dirty="0">
                <a:solidFill>
                  <a:srgbClr val="121212"/>
                </a:solidFill>
                <a:latin typeface="Arial"/>
                <a:ea typeface="Arial"/>
                <a:cs typeface="Arial"/>
                <a:sym typeface="Arial"/>
              </a:rPr>
              <a:t> für </a:t>
            </a:r>
            <a:r>
              <a:rPr lang="en-GB" sz="2000" dirty="0" err="1">
                <a:solidFill>
                  <a:srgbClr val="121212"/>
                </a:solidFill>
                <a:latin typeface="Arial"/>
                <a:ea typeface="Arial"/>
                <a:cs typeface="Arial"/>
                <a:sym typeface="Arial"/>
              </a:rPr>
              <a:t>verschiedene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Lernstile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zugänglich</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ansprechend</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macht</a:t>
            </a:r>
            <a:r>
              <a:rPr lang="en-GB" sz="2000" dirty="0">
                <a:solidFill>
                  <a:srgbClr val="121212"/>
                </a:solidFill>
                <a:latin typeface="Arial"/>
                <a:ea typeface="Arial"/>
                <a:cs typeface="Arial"/>
                <a:sym typeface="Arial"/>
              </a:rPr>
              <a: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VoiceThread</a:t>
            </a:r>
            <a:r>
              <a:rPr lang="en-GB" sz="2000" dirty="0">
                <a:solidFill>
                  <a:srgbClr val="121212"/>
                </a:solidFill>
                <a:latin typeface="Arial"/>
                <a:ea typeface="Arial"/>
                <a:cs typeface="Arial"/>
                <a:sym typeface="Arial"/>
              </a:rPr>
              <a:t>: Eine </a:t>
            </a:r>
            <a:r>
              <a:rPr lang="en-GB" sz="2000" dirty="0" err="1">
                <a:solidFill>
                  <a:srgbClr val="121212"/>
                </a:solidFill>
                <a:latin typeface="Arial"/>
                <a:ea typeface="Arial"/>
                <a:cs typeface="Arial"/>
                <a:sym typeface="Arial"/>
              </a:rPr>
              <a:t>kollaborative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multimediale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Diashow</a:t>
            </a:r>
            <a:r>
              <a:rPr lang="en-GB" sz="2000" dirty="0">
                <a:solidFill>
                  <a:srgbClr val="121212"/>
                </a:solidFill>
                <a:latin typeface="Arial"/>
                <a:ea typeface="Arial"/>
                <a:cs typeface="Arial"/>
                <a:sym typeface="Arial"/>
              </a:rPr>
              <a:t>, die es den </a:t>
            </a:r>
            <a:r>
              <a:rPr lang="en-GB" sz="2000" dirty="0" err="1">
                <a:solidFill>
                  <a:srgbClr val="121212"/>
                </a:solidFill>
                <a:latin typeface="Arial"/>
                <a:ea typeface="Arial"/>
                <a:cs typeface="Arial"/>
                <a:sym typeface="Arial"/>
              </a:rPr>
              <a:t>Teilnehmern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ermöglicht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durch</a:t>
            </a:r>
            <a:r>
              <a:rPr lang="en-GB" sz="2000" dirty="0">
                <a:solidFill>
                  <a:srgbClr val="121212"/>
                </a:solidFill>
                <a:latin typeface="Arial"/>
                <a:ea typeface="Arial"/>
                <a:cs typeface="Arial"/>
                <a:sym typeface="Arial"/>
              </a:rPr>
              <a:t> die </a:t>
            </a:r>
            <a:r>
              <a:rPr lang="en-GB" sz="2000" dirty="0" err="1">
                <a:solidFill>
                  <a:srgbClr val="121212"/>
                </a:solidFill>
                <a:latin typeface="Arial"/>
                <a:ea typeface="Arial"/>
                <a:cs typeface="Arial"/>
                <a:sym typeface="Arial"/>
              </a:rPr>
              <a:t>Folien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navigieren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Kommentare</a:t>
            </a:r>
            <a:r>
              <a:rPr lang="en-GB" sz="2000" dirty="0">
                <a:solidFill>
                  <a:srgbClr val="121212"/>
                </a:solidFill>
                <a:latin typeface="Arial"/>
                <a:ea typeface="Arial"/>
                <a:cs typeface="Arial"/>
                <a:sym typeface="Arial"/>
              </a:rPr>
              <a:t> in </a:t>
            </a:r>
            <a:r>
              <a:rPr lang="en-GB" sz="2000" dirty="0" err="1">
                <a:solidFill>
                  <a:srgbClr val="121212"/>
                </a:solidFill>
                <a:latin typeface="Arial"/>
                <a:ea typeface="Arial"/>
                <a:cs typeface="Arial"/>
                <a:sym typeface="Arial"/>
              </a:rPr>
              <a:t>verschiedenen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Formen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hinterlassen</a:t>
            </a:r>
            <a:r>
              <a:rPr lang="en-GB" sz="2000" dirty="0">
                <a:solidFill>
                  <a:srgbClr val="121212"/>
                </a:solidFill>
                <a:latin typeface="Arial"/>
                <a:ea typeface="Arial"/>
                <a:cs typeface="Arial"/>
                <a:sym typeface="Arial"/>
              </a:rPr>
              <a:t> - </a:t>
            </a:r>
            <a:r>
              <a:rPr lang="en-GB" sz="2000" dirty="0" err="1">
                <a:solidFill>
                  <a:srgbClr val="121212"/>
                </a:solidFill>
                <a:latin typeface="Arial"/>
                <a:ea typeface="Arial"/>
                <a:cs typeface="Arial"/>
                <a:sym typeface="Arial"/>
              </a:rPr>
              <a:t>Sprache</a:t>
            </a:r>
            <a:r>
              <a:rPr lang="en-GB" sz="2000" dirty="0">
                <a:solidFill>
                  <a:srgbClr val="121212"/>
                </a:solidFill>
                <a:latin typeface="Arial"/>
                <a:ea typeface="Arial"/>
                <a:cs typeface="Arial"/>
                <a:sym typeface="Arial"/>
              </a:rPr>
              <a:t>, Text, </a:t>
            </a:r>
            <a:r>
              <a:rPr lang="en-GB" sz="2000" dirty="0" err="1">
                <a:solidFill>
                  <a:srgbClr val="121212"/>
                </a:solidFill>
                <a:latin typeface="Arial"/>
                <a:ea typeface="Arial"/>
                <a:cs typeface="Arial"/>
                <a:sym typeface="Arial"/>
              </a:rPr>
              <a:t>Audiodatei</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oder</a:t>
            </a:r>
            <a:r>
              <a:rPr lang="en-GB" sz="2000" dirty="0">
                <a:solidFill>
                  <a:srgbClr val="121212"/>
                </a:solidFill>
                <a:latin typeface="Arial"/>
                <a:ea typeface="Arial"/>
                <a:cs typeface="Arial"/>
                <a:sym typeface="Arial"/>
              </a:rPr>
              <a:t> Video.</a:t>
            </a:r>
            <a:endParaRPr sz="2000" dirty="0">
              <a:solidFill>
                <a:srgbClr val="121212"/>
              </a:solidFill>
              <a:latin typeface="Arial"/>
              <a:ea typeface="Arial"/>
              <a:cs typeface="Arial"/>
              <a:sym typeface="Arial"/>
            </a:endParaRPr>
          </a:p>
        </p:txBody>
      </p:sp>
      <p:pic>
        <p:nvPicPr>
          <p:cNvPr id="436" name="Google Shape;436;p20"/>
          <p:cNvPicPr preferRelativeResize="0"/>
          <p:nvPr/>
        </p:nvPicPr>
        <p:blipFill rotWithShape="1">
          <a:blip r:embed="rId10">
            <a:alphaModFix/>
          </a:blip>
          <a:srcRect l="7783" t="15005" r="5562" b="13754"/>
          <a:stretch/>
        </p:blipFill>
        <p:spPr>
          <a:xfrm>
            <a:off x="374809" y="4859536"/>
            <a:ext cx="1260282" cy="230241"/>
          </a:xfrm>
          <a:prstGeom prst="rect">
            <a:avLst/>
          </a:prstGeom>
          <a:noFill/>
          <a:ln>
            <a:noFill/>
          </a:ln>
        </p:spPr>
      </p:pic>
      <p:pic>
        <p:nvPicPr>
          <p:cNvPr id="437" name="Google Shape;437;p20"/>
          <p:cNvPicPr preferRelativeResize="0"/>
          <p:nvPr/>
        </p:nvPicPr>
        <p:blipFill rotWithShape="1">
          <a:blip r:embed="rId11">
            <a:alphaModFix/>
          </a:blip>
          <a:srcRect/>
          <a:stretch/>
        </p:blipFill>
        <p:spPr>
          <a:xfrm>
            <a:off x="496604" y="6836727"/>
            <a:ext cx="1095115" cy="307117"/>
          </a:xfrm>
          <a:prstGeom prst="rect">
            <a:avLst/>
          </a:prstGeom>
          <a:noFill/>
          <a:ln>
            <a:noFill/>
          </a:ln>
        </p:spPr>
      </p:pic>
      <p:pic>
        <p:nvPicPr>
          <p:cNvPr id="438" name="Google Shape;438;p20"/>
          <p:cNvPicPr preferRelativeResize="0"/>
          <p:nvPr/>
        </p:nvPicPr>
        <p:blipFill rotWithShape="1">
          <a:blip r:embed="rId12">
            <a:alphaModFix/>
          </a:blip>
          <a:srcRect/>
          <a:stretch/>
        </p:blipFill>
        <p:spPr>
          <a:xfrm>
            <a:off x="9294978" y="3472391"/>
            <a:ext cx="1314632" cy="566816"/>
          </a:xfrm>
          <a:prstGeom prst="rect">
            <a:avLst/>
          </a:prstGeom>
          <a:noFill/>
          <a:ln>
            <a:noFill/>
          </a:ln>
        </p:spPr>
      </p:pic>
      <p:pic>
        <p:nvPicPr>
          <p:cNvPr id="439" name="Google Shape;439;p20"/>
          <p:cNvPicPr preferRelativeResize="0"/>
          <p:nvPr/>
        </p:nvPicPr>
        <p:blipFill rotWithShape="1">
          <a:blip r:embed="rId13">
            <a:alphaModFix/>
          </a:blip>
          <a:srcRect/>
          <a:stretch/>
        </p:blipFill>
        <p:spPr>
          <a:xfrm>
            <a:off x="9565674" y="5089777"/>
            <a:ext cx="1109806" cy="404031"/>
          </a:xfrm>
          <a:prstGeom prst="rect">
            <a:avLst/>
          </a:prstGeom>
          <a:noFill/>
          <a:ln>
            <a:noFill/>
          </a:ln>
        </p:spPr>
      </p:pic>
      <p:pic>
        <p:nvPicPr>
          <p:cNvPr id="440" name="Google Shape;440;p20"/>
          <p:cNvPicPr preferRelativeResize="0"/>
          <p:nvPr/>
        </p:nvPicPr>
        <p:blipFill rotWithShape="1">
          <a:blip r:embed="rId14">
            <a:alphaModFix/>
          </a:blip>
          <a:srcRect/>
          <a:stretch/>
        </p:blipFill>
        <p:spPr>
          <a:xfrm>
            <a:off x="10038030" y="6748858"/>
            <a:ext cx="571580" cy="590632"/>
          </a:xfrm>
          <a:prstGeom prst="rect">
            <a:avLst/>
          </a:prstGeom>
          <a:noFill/>
          <a:ln>
            <a:noFill/>
          </a:ln>
        </p:spPr>
      </p:pic>
      <p:sp>
        <p:nvSpPr>
          <p:cNvPr id="441" name="Google Shape;441;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44" name="Google Shape;444;p20"/>
          <p:cNvPicPr preferRelativeResize="0"/>
          <p:nvPr/>
        </p:nvPicPr>
        <p:blipFill rotWithShape="1">
          <a:blip r:embed="rId1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97BEDC9-0B01-229A-A35D-2F2A94F2576C}"/>
              </a:ext>
            </a:extLst>
          </p:cNvPr>
          <p:cNvPicPr>
            <a:picLocks noChangeAspect="1"/>
          </p:cNvPicPr>
          <p:nvPr/>
        </p:nvPicPr>
        <p:blipFill>
          <a:blip r:embed="rId17"/>
          <a:stretch>
            <a:fillRect/>
          </a:stretch>
        </p:blipFill>
        <p:spPr>
          <a:xfrm>
            <a:off x="2910272" y="9315618"/>
            <a:ext cx="2115882" cy="44390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8"/>
        <p:cNvGrpSpPr/>
        <p:nvPr/>
      </p:nvGrpSpPr>
      <p:grpSpPr>
        <a:xfrm>
          <a:off x="0" y="0"/>
          <a:ext cx="0" cy="0"/>
          <a:chOff x="0" y="0"/>
          <a:chExt cx="0" cy="0"/>
        </a:xfrm>
      </p:grpSpPr>
      <p:sp>
        <p:nvSpPr>
          <p:cNvPr id="449" name="Google Shape;449;p21"/>
          <p:cNvSpPr/>
          <p:nvPr/>
        </p:nvSpPr>
        <p:spPr>
          <a:xfrm>
            <a:off x="0" y="0"/>
            <a:ext cx="9144000" cy="880406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21"/>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1"/>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1"/>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1"/>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41" r="-375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1"/>
          <p:cNvSpPr txBox="1"/>
          <p:nvPr/>
        </p:nvSpPr>
        <p:spPr>
          <a:xfrm>
            <a:off x="9613816" y="555369"/>
            <a:ext cx="6457864"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a:solidFill>
                  <a:srgbClr val="033C5B"/>
                </a:solidFill>
                <a:latin typeface="Arial"/>
                <a:ea typeface="Arial"/>
                <a:cs typeface="Arial"/>
                <a:sym typeface="Arial"/>
              </a:rPr>
              <a:t>Internationale Inhalte in die Berufsbildung integrieren</a:t>
            </a:r>
            <a:endParaRPr/>
          </a:p>
        </p:txBody>
      </p:sp>
      <p:sp>
        <p:nvSpPr>
          <p:cNvPr id="455" name="Google Shape;455;p21"/>
          <p:cNvSpPr txBox="1"/>
          <p:nvPr/>
        </p:nvSpPr>
        <p:spPr>
          <a:xfrm>
            <a:off x="9699784" y="2077033"/>
            <a:ext cx="7908277" cy="6032421"/>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000" b="1" dirty="0" err="1">
                <a:solidFill>
                  <a:srgbClr val="121212"/>
                </a:solidFill>
                <a:latin typeface="Arial"/>
                <a:ea typeface="Arial"/>
                <a:cs typeface="Arial"/>
                <a:sym typeface="Arial"/>
              </a:rPr>
              <a:t>Industrierelevanter</a:t>
            </a:r>
            <a:r>
              <a:rPr lang="en-GB" sz="2000" b="1" dirty="0">
                <a:solidFill>
                  <a:srgbClr val="121212"/>
                </a:solidFill>
                <a:latin typeface="Arial"/>
                <a:ea typeface="Arial"/>
                <a:cs typeface="Arial"/>
                <a:sym typeface="Arial"/>
              </a:rPr>
              <a:t> </a:t>
            </a:r>
            <a:r>
              <a:rPr lang="en-GB" sz="2000" b="1" dirty="0" err="1">
                <a:solidFill>
                  <a:srgbClr val="121212"/>
                </a:solidFill>
                <a:latin typeface="Arial"/>
                <a:ea typeface="Arial"/>
                <a:cs typeface="Arial"/>
                <a:sym typeface="Arial"/>
              </a:rPr>
              <a:t>Lehrplan</a:t>
            </a:r>
            <a:r>
              <a:rPr lang="en-GB" sz="2000" b="1" dirty="0">
                <a:solidFill>
                  <a:srgbClr val="121212"/>
                </a:solidFill>
                <a:latin typeface="Arial"/>
                <a:ea typeface="Arial"/>
                <a:cs typeface="Arial"/>
                <a:sym typeface="Arial"/>
              </a:rPr>
              <a:t>:</a:t>
            </a:r>
            <a:endParaRPr sz="1100" dirty="0"/>
          </a:p>
          <a:p>
            <a:pPr marL="457200" marR="0" lvl="0" indent="-457200" algn="l" rtl="0">
              <a:lnSpc>
                <a:spcPct val="140015"/>
              </a:lnSpc>
              <a:spcBef>
                <a:spcPts val="0"/>
              </a:spcBef>
              <a:spcAft>
                <a:spcPts val="0"/>
              </a:spcAft>
              <a:buClr>
                <a:srgbClr val="121212"/>
              </a:buClr>
              <a:buSzPts val="2599"/>
              <a:buFont typeface="Arial"/>
              <a:buChar char="•"/>
            </a:pPr>
            <a:r>
              <a:rPr lang="en-GB" sz="2000" dirty="0">
                <a:solidFill>
                  <a:srgbClr val="121212"/>
                </a:solidFill>
                <a:latin typeface="Arial"/>
                <a:ea typeface="Arial"/>
                <a:cs typeface="Arial"/>
                <a:sym typeface="Arial"/>
              </a:rPr>
              <a:t>Zusammenarbeit </a:t>
            </a:r>
            <a:r>
              <a:rPr lang="en-GB" sz="2000" dirty="0" err="1">
                <a:solidFill>
                  <a:srgbClr val="121212"/>
                </a:solidFill>
                <a:latin typeface="Arial"/>
                <a:ea typeface="Arial"/>
                <a:cs typeface="Arial"/>
                <a:sym typeface="Arial"/>
              </a:rPr>
              <a:t>mit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Partnern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aus</a:t>
            </a:r>
            <a:r>
              <a:rPr lang="en-GB" sz="2000" dirty="0">
                <a:solidFill>
                  <a:srgbClr val="121212"/>
                </a:solidFill>
                <a:latin typeface="Arial"/>
                <a:ea typeface="Arial"/>
                <a:cs typeface="Arial"/>
                <a:sym typeface="Arial"/>
              </a:rPr>
              <a:t> der Industrie, um </a:t>
            </a:r>
            <a:r>
              <a:rPr lang="en-GB" sz="2000" dirty="0" err="1">
                <a:solidFill>
                  <a:srgbClr val="121212"/>
                </a:solidFill>
                <a:latin typeface="Arial"/>
                <a:ea typeface="Arial"/>
                <a:cs typeface="Arial"/>
                <a:sym typeface="Arial"/>
              </a:rPr>
              <a:t>sicherzustellen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dass</a:t>
            </a:r>
            <a:r>
              <a:rPr lang="en-GB" sz="2000" dirty="0">
                <a:solidFill>
                  <a:srgbClr val="121212"/>
                </a:solidFill>
                <a:latin typeface="Arial"/>
                <a:ea typeface="Arial"/>
                <a:cs typeface="Arial"/>
                <a:sym typeface="Arial"/>
              </a:rPr>
              <a:t> der </a:t>
            </a:r>
            <a:r>
              <a:rPr lang="en-GB" sz="2000" dirty="0" err="1">
                <a:solidFill>
                  <a:srgbClr val="121212"/>
                </a:solidFill>
                <a:latin typeface="Arial"/>
                <a:ea typeface="Arial"/>
                <a:cs typeface="Arial"/>
                <a:sym typeface="Arial"/>
              </a:rPr>
              <a:t>Lehrplan</a:t>
            </a:r>
            <a:r>
              <a:rPr lang="en-GB" sz="2000" dirty="0">
                <a:solidFill>
                  <a:srgbClr val="121212"/>
                </a:solidFill>
                <a:latin typeface="Arial"/>
                <a:ea typeface="Arial"/>
                <a:cs typeface="Arial"/>
                <a:sym typeface="Arial"/>
              </a:rPr>
              <a:t> die </a:t>
            </a:r>
            <a:r>
              <a:rPr lang="en-GB" sz="2000" dirty="0" err="1">
                <a:solidFill>
                  <a:srgbClr val="121212"/>
                </a:solidFill>
                <a:latin typeface="Arial"/>
                <a:ea typeface="Arial"/>
                <a:cs typeface="Arial"/>
                <a:sym typeface="Arial"/>
              </a:rPr>
              <a:t>aktuellen</a:t>
            </a:r>
            <a:r>
              <a:rPr lang="en-GB" sz="2000" dirty="0">
                <a:solidFill>
                  <a:srgbClr val="121212"/>
                </a:solidFill>
                <a:latin typeface="Arial"/>
                <a:ea typeface="Arial"/>
                <a:cs typeface="Arial"/>
                <a:sym typeface="Arial"/>
              </a:rPr>
              <a:t> Trends und </a:t>
            </a:r>
            <a:r>
              <a:rPr lang="en-GB" sz="2000" dirty="0" err="1">
                <a:solidFill>
                  <a:srgbClr val="121212"/>
                </a:solidFill>
                <a:latin typeface="Arial"/>
                <a:ea typeface="Arial"/>
                <a:cs typeface="Arial"/>
                <a:sym typeface="Arial"/>
              </a:rPr>
              <a:t>Technologien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widerspiegelt</a:t>
            </a:r>
            <a:r>
              <a:rPr lang="en-GB" sz="2000" dirty="0">
                <a:solidFill>
                  <a:srgbClr val="121212"/>
                </a:solidFill>
                <a:latin typeface="Arial"/>
                <a:ea typeface="Arial"/>
                <a:cs typeface="Arial"/>
                <a:sym typeface="Arial"/>
              </a:rPr>
              <a:t>, und um die </a:t>
            </a:r>
            <a:r>
              <a:rPr lang="en-GB" sz="2000" dirty="0" err="1">
                <a:solidFill>
                  <a:srgbClr val="121212"/>
                </a:solidFill>
                <a:latin typeface="Arial"/>
                <a:ea typeface="Arial"/>
                <a:cs typeface="Arial"/>
                <a:sym typeface="Arial"/>
              </a:rPr>
              <a:t>Kurse</a:t>
            </a:r>
            <a:r>
              <a:rPr lang="en-GB" sz="2000" dirty="0">
                <a:solidFill>
                  <a:srgbClr val="121212"/>
                </a:solidFill>
                <a:latin typeface="Arial"/>
                <a:ea typeface="Arial"/>
                <a:cs typeface="Arial"/>
                <a:sym typeface="Arial"/>
              </a:rPr>
              <a:t> auf die </a:t>
            </a:r>
            <a:r>
              <a:rPr lang="en-GB" sz="2000" dirty="0" err="1">
                <a:solidFill>
                  <a:srgbClr val="121212"/>
                </a:solidFill>
                <a:latin typeface="Arial"/>
                <a:ea typeface="Arial"/>
                <a:cs typeface="Arial"/>
                <a:sym typeface="Arial"/>
              </a:rPr>
              <a:t>Berufslaufbahn</a:t>
            </a:r>
            <a:r>
              <a:rPr lang="en-GB" sz="2000" dirty="0">
                <a:solidFill>
                  <a:srgbClr val="121212"/>
                </a:solidFill>
                <a:latin typeface="Arial"/>
                <a:ea typeface="Arial"/>
                <a:cs typeface="Arial"/>
                <a:sym typeface="Arial"/>
              </a:rPr>
              <a:t> der </a:t>
            </a:r>
            <a:r>
              <a:rPr lang="en-GB" sz="2000" dirty="0" err="1">
                <a:solidFill>
                  <a:srgbClr val="121212"/>
                </a:solidFill>
                <a:latin typeface="Arial"/>
                <a:ea typeface="Arial"/>
                <a:cs typeface="Arial"/>
                <a:sym typeface="Arial"/>
              </a:rPr>
              <a:t>Lernenden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abzustimmen</a:t>
            </a:r>
            <a:r>
              <a:rPr lang="en-GB" sz="2000" dirty="0">
                <a:solidFill>
                  <a:srgbClr val="121212"/>
                </a:solidFill>
                <a:latin typeface="Arial"/>
                <a:ea typeface="Arial"/>
                <a:cs typeface="Arial"/>
                <a:sym typeface="Arial"/>
              </a:rPr>
              <a:t>.</a:t>
            </a:r>
            <a:endParaRPr sz="1100" dirty="0"/>
          </a:p>
          <a:p>
            <a:pPr marL="0" marR="0" lvl="0" indent="0" algn="l" rtl="0">
              <a:lnSpc>
                <a:spcPct val="140015"/>
              </a:lnSpc>
              <a:spcBef>
                <a:spcPts val="0"/>
              </a:spcBef>
              <a:spcAft>
                <a:spcPts val="0"/>
              </a:spcAft>
              <a:buNone/>
            </a:pPr>
            <a:r>
              <a:rPr lang="en-GB" sz="2000" b="1" dirty="0" err="1">
                <a:solidFill>
                  <a:srgbClr val="121212"/>
                </a:solidFill>
                <a:latin typeface="Arial"/>
                <a:ea typeface="Arial"/>
                <a:cs typeface="Arial"/>
                <a:sym typeface="Arial"/>
              </a:rPr>
              <a:t>Entwicklung</a:t>
            </a:r>
            <a:r>
              <a:rPr lang="en-GB" sz="2000" b="1" dirty="0">
                <a:solidFill>
                  <a:srgbClr val="121212"/>
                </a:solidFill>
                <a:latin typeface="Arial"/>
                <a:ea typeface="Arial"/>
                <a:cs typeface="Arial"/>
                <a:sym typeface="Arial"/>
              </a:rPr>
              <a:t> von </a:t>
            </a:r>
            <a:r>
              <a:rPr lang="en-GB" sz="2000" b="1" dirty="0" err="1">
                <a:solidFill>
                  <a:srgbClr val="121212"/>
                </a:solidFill>
                <a:latin typeface="Arial"/>
                <a:ea typeface="Arial"/>
                <a:cs typeface="Arial"/>
                <a:sym typeface="Arial"/>
              </a:rPr>
              <a:t>Fertigkeiten</a:t>
            </a:r>
            <a:r>
              <a:rPr lang="en-GB" sz="2000" b="1" dirty="0">
                <a:solidFill>
                  <a:srgbClr val="121212"/>
                </a:solidFill>
                <a:latin typeface="Arial"/>
                <a:ea typeface="Arial"/>
                <a:cs typeface="Arial"/>
                <a:sym typeface="Arial"/>
              </a:rPr>
              <a:t>:</a:t>
            </a:r>
            <a:endParaRPr sz="1100" dirty="0"/>
          </a:p>
          <a:p>
            <a:pPr marL="457200" marR="0" lvl="0" indent="-457200" algn="l" rtl="0">
              <a:lnSpc>
                <a:spcPct val="140015"/>
              </a:lnSpc>
              <a:spcBef>
                <a:spcPts val="0"/>
              </a:spcBef>
              <a:spcAft>
                <a:spcPts val="0"/>
              </a:spcAft>
              <a:buClr>
                <a:srgbClr val="121212"/>
              </a:buClr>
              <a:buSzPts val="2599"/>
              <a:buFont typeface="Arial"/>
              <a:buChar char="•"/>
            </a:pPr>
            <a:r>
              <a:rPr lang="en-GB" sz="2000" dirty="0" err="1">
                <a:solidFill>
                  <a:srgbClr val="121212"/>
                </a:solidFill>
                <a:latin typeface="Arial"/>
                <a:ea typeface="Arial"/>
                <a:cs typeface="Arial"/>
                <a:sym typeface="Arial"/>
              </a:rPr>
              <a:t>Integrieren</a:t>
            </a:r>
            <a:r>
              <a:rPr lang="en-GB" sz="2000" dirty="0">
                <a:solidFill>
                  <a:srgbClr val="121212"/>
                </a:solidFill>
                <a:latin typeface="Arial"/>
                <a:ea typeface="Arial"/>
                <a:cs typeface="Arial"/>
                <a:sym typeface="Arial"/>
              </a:rPr>
              <a:t> Sie die </a:t>
            </a:r>
            <a:r>
              <a:rPr lang="en-GB" sz="2000" dirty="0" err="1">
                <a:solidFill>
                  <a:srgbClr val="121212"/>
                </a:solidFill>
                <a:latin typeface="Arial"/>
                <a:ea typeface="Arial"/>
                <a:cs typeface="Arial"/>
                <a:sym typeface="Arial"/>
              </a:rPr>
              <a:t>Fähigkeiten</a:t>
            </a:r>
            <a:r>
              <a:rPr lang="en-GB" sz="2000" dirty="0">
                <a:solidFill>
                  <a:srgbClr val="121212"/>
                </a:solidFill>
                <a:latin typeface="Arial"/>
                <a:ea typeface="Arial"/>
                <a:cs typeface="Arial"/>
                <a:sym typeface="Arial"/>
              </a:rPr>
              <a:t> des 21. </a:t>
            </a:r>
            <a:r>
              <a:rPr lang="en-GB" sz="2000" dirty="0" err="1">
                <a:solidFill>
                  <a:srgbClr val="121212"/>
                </a:solidFill>
                <a:latin typeface="Arial"/>
                <a:ea typeface="Arial"/>
                <a:cs typeface="Arial"/>
                <a:sym typeface="Arial"/>
              </a:rPr>
              <a:t>Jahrhunderts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durch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projektbasiertes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indem</a:t>
            </a:r>
            <a:r>
              <a:rPr lang="en-GB" sz="2000" dirty="0">
                <a:solidFill>
                  <a:srgbClr val="121212"/>
                </a:solidFill>
                <a:latin typeface="Arial"/>
                <a:ea typeface="Arial"/>
                <a:cs typeface="Arial"/>
                <a:sym typeface="Arial"/>
              </a:rPr>
              <a:t> Sie </a:t>
            </a:r>
            <a:r>
              <a:rPr lang="en-GB" sz="2000" dirty="0" err="1">
                <a:solidFill>
                  <a:srgbClr val="121212"/>
                </a:solidFill>
                <a:latin typeface="Arial"/>
                <a:ea typeface="Arial"/>
                <a:cs typeface="Arial"/>
                <a:sym typeface="Arial"/>
              </a:rPr>
              <a:t>digitale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Werkzeuge</a:t>
            </a:r>
            <a:r>
              <a:rPr lang="en-GB" sz="2000" dirty="0">
                <a:solidFill>
                  <a:srgbClr val="121212"/>
                </a:solidFill>
                <a:latin typeface="Arial"/>
                <a:ea typeface="Arial"/>
                <a:cs typeface="Arial"/>
                <a:sym typeface="Arial"/>
              </a:rPr>
              <a:t> und immersive </a:t>
            </a:r>
            <a:r>
              <a:rPr lang="en-GB" sz="2000" dirty="0" err="1">
                <a:solidFill>
                  <a:srgbClr val="121212"/>
                </a:solidFill>
                <a:latin typeface="Arial"/>
                <a:ea typeface="Arial"/>
                <a:cs typeface="Arial"/>
                <a:sym typeface="Arial"/>
              </a:rPr>
              <a:t>Technologien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nutzen</a:t>
            </a:r>
            <a:r>
              <a:rPr lang="en-GB" sz="2000" dirty="0">
                <a:solidFill>
                  <a:srgbClr val="121212"/>
                </a:solidFill>
                <a:latin typeface="Arial"/>
                <a:ea typeface="Arial"/>
                <a:cs typeface="Arial"/>
                <a:sym typeface="Arial"/>
              </a:rPr>
              <a:t>, um auf </a:t>
            </a:r>
            <a:r>
              <a:rPr lang="en-GB" sz="2000" dirty="0" err="1">
                <a:solidFill>
                  <a:srgbClr val="121212"/>
                </a:solidFill>
                <a:latin typeface="Arial"/>
                <a:ea typeface="Arial"/>
                <a:cs typeface="Arial"/>
                <a:sym typeface="Arial"/>
              </a:rPr>
              <a:t>unterschiedliche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Lernstile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einzugehen</a:t>
            </a:r>
            <a:r>
              <a:rPr lang="en-GB" sz="2000" dirty="0">
                <a:solidFill>
                  <a:srgbClr val="121212"/>
                </a:solidFill>
                <a:latin typeface="Arial"/>
                <a:ea typeface="Arial"/>
                <a:cs typeface="Arial"/>
                <a:sym typeface="Arial"/>
              </a:rPr>
              <a:t>.</a:t>
            </a:r>
            <a:endParaRPr sz="1100" dirty="0"/>
          </a:p>
          <a:p>
            <a:pPr marL="0" marR="0" lvl="0" indent="0" algn="l" rtl="0">
              <a:lnSpc>
                <a:spcPct val="140015"/>
              </a:lnSpc>
              <a:spcBef>
                <a:spcPts val="0"/>
              </a:spcBef>
              <a:spcAft>
                <a:spcPts val="0"/>
              </a:spcAft>
              <a:buNone/>
            </a:pPr>
            <a:r>
              <a:rPr lang="en-GB" sz="2000" b="1" dirty="0" err="1">
                <a:solidFill>
                  <a:srgbClr val="121212"/>
                </a:solidFill>
                <a:latin typeface="Arial"/>
                <a:ea typeface="Arial"/>
                <a:cs typeface="Arial"/>
                <a:sym typeface="Arial"/>
              </a:rPr>
              <a:t>Personalisiertes</a:t>
            </a:r>
            <a:r>
              <a:rPr lang="en-GB" sz="2000" b="1" dirty="0">
                <a:solidFill>
                  <a:srgbClr val="121212"/>
                </a:solidFill>
                <a:latin typeface="Arial"/>
                <a:ea typeface="Arial"/>
                <a:cs typeface="Arial"/>
                <a:sym typeface="Arial"/>
              </a:rPr>
              <a:t> und </a:t>
            </a:r>
            <a:r>
              <a:rPr lang="en-GB" sz="2000" b="1" dirty="0" err="1">
                <a:solidFill>
                  <a:srgbClr val="121212"/>
                </a:solidFill>
                <a:latin typeface="Arial"/>
                <a:ea typeface="Arial"/>
                <a:cs typeface="Arial"/>
                <a:sym typeface="Arial"/>
              </a:rPr>
              <a:t>kontinuierliches</a:t>
            </a:r>
            <a:r>
              <a:rPr lang="en-GB" sz="2000" b="1" dirty="0">
                <a:solidFill>
                  <a:srgbClr val="121212"/>
                </a:solidFill>
                <a:latin typeface="Arial"/>
                <a:ea typeface="Arial"/>
                <a:cs typeface="Arial"/>
                <a:sym typeface="Arial"/>
              </a:rPr>
              <a:t> </a:t>
            </a:r>
            <a:r>
              <a:rPr lang="en-GB" sz="2000" b="1" dirty="0" err="1">
                <a:solidFill>
                  <a:srgbClr val="121212"/>
                </a:solidFill>
                <a:latin typeface="Arial"/>
                <a:ea typeface="Arial"/>
                <a:cs typeface="Arial"/>
                <a:sym typeface="Arial"/>
              </a:rPr>
              <a:t>Lernen</a:t>
            </a:r>
            <a:r>
              <a:rPr lang="en-GB" sz="2000" b="1" dirty="0">
                <a:solidFill>
                  <a:srgbClr val="121212"/>
                </a:solidFill>
                <a:latin typeface="Arial"/>
                <a:ea typeface="Arial"/>
                <a:cs typeface="Arial"/>
                <a:sym typeface="Arial"/>
              </a:rPr>
              <a:t>:</a:t>
            </a:r>
            <a:endParaRPr sz="1100" dirty="0"/>
          </a:p>
          <a:p>
            <a:pPr marL="457200" marR="0" lvl="0" indent="-457200" algn="l" rtl="0">
              <a:lnSpc>
                <a:spcPct val="140015"/>
              </a:lnSpc>
              <a:spcBef>
                <a:spcPts val="0"/>
              </a:spcBef>
              <a:spcAft>
                <a:spcPts val="0"/>
              </a:spcAft>
              <a:buClr>
                <a:srgbClr val="121212"/>
              </a:buClr>
              <a:buSzPts val="2599"/>
              <a:buFont typeface="Arial"/>
              <a:buChar char="•"/>
            </a:pPr>
            <a:r>
              <a:rPr lang="en-GB" sz="2000" dirty="0" err="1">
                <a:solidFill>
                  <a:srgbClr val="121212"/>
                </a:solidFill>
                <a:latin typeface="Arial"/>
                <a:ea typeface="Arial"/>
                <a:cs typeface="Arial"/>
                <a:sym typeface="Arial"/>
              </a:rPr>
              <a:t>Angebot</a:t>
            </a:r>
            <a:r>
              <a:rPr lang="en-GB" sz="2000" dirty="0">
                <a:solidFill>
                  <a:srgbClr val="121212"/>
                </a:solidFill>
                <a:latin typeface="Arial"/>
                <a:ea typeface="Arial"/>
                <a:cs typeface="Arial"/>
                <a:sym typeface="Arial"/>
              </a:rPr>
              <a:t> von </a:t>
            </a:r>
            <a:r>
              <a:rPr lang="en-GB" sz="2000" dirty="0" err="1">
                <a:solidFill>
                  <a:srgbClr val="121212"/>
                </a:solidFill>
                <a:latin typeface="Arial"/>
                <a:ea typeface="Arial"/>
                <a:cs typeface="Arial"/>
                <a:sym typeface="Arial"/>
              </a:rPr>
              <a:t>adaptiven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Lernwegen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kompetenzbasierten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Bewertungen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Förderung</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einer</a:t>
            </a:r>
            <a:r>
              <a:rPr lang="en-GB" sz="2000" dirty="0">
                <a:solidFill>
                  <a:srgbClr val="121212"/>
                </a:solidFill>
                <a:latin typeface="Arial"/>
                <a:ea typeface="Arial"/>
                <a:cs typeface="Arial"/>
                <a:sym typeface="Arial"/>
              </a:rPr>
              <a:t> Kultur des </a:t>
            </a:r>
            <a:r>
              <a:rPr lang="en-GB" sz="2000" dirty="0" err="1">
                <a:solidFill>
                  <a:srgbClr val="121212"/>
                </a:solidFill>
                <a:latin typeface="Arial"/>
                <a:ea typeface="Arial"/>
                <a:cs typeface="Arial"/>
                <a:sym typeface="Arial"/>
              </a:rPr>
              <a:t>lebenslangen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Lernens</a:t>
            </a:r>
            <a:r>
              <a:rPr lang="en-GB" sz="2000" dirty="0">
                <a:solidFill>
                  <a:srgbClr val="121212"/>
                </a:solidFill>
                <a:latin typeface="Arial"/>
                <a:ea typeface="Arial"/>
                <a:cs typeface="Arial"/>
                <a:sym typeface="Arial"/>
              </a:rPr>
              <a:t> und der </a:t>
            </a:r>
            <a:r>
              <a:rPr lang="en-GB" sz="2000" dirty="0" err="1">
                <a:solidFill>
                  <a:srgbClr val="121212"/>
                </a:solidFill>
                <a:latin typeface="Arial"/>
                <a:ea typeface="Arial"/>
                <a:cs typeface="Arial"/>
                <a:sym typeface="Arial"/>
              </a:rPr>
              <a:t>globalen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Kompetenz</a:t>
            </a:r>
            <a:r>
              <a:rPr lang="en-GB" sz="2000" dirty="0">
                <a:solidFill>
                  <a:srgbClr val="121212"/>
                </a:solidFill>
                <a:latin typeface="Arial"/>
                <a:ea typeface="Arial"/>
                <a:cs typeface="Arial"/>
                <a:sym typeface="Arial"/>
              </a:rPr>
              <a:t>.</a:t>
            </a:r>
            <a:endParaRPr sz="2000" dirty="0">
              <a:solidFill>
                <a:srgbClr val="121212"/>
              </a:solidFill>
              <a:latin typeface="Arial"/>
              <a:ea typeface="Arial"/>
              <a:cs typeface="Arial"/>
              <a:sym typeface="Arial"/>
            </a:endParaRPr>
          </a:p>
        </p:txBody>
      </p:sp>
      <p:sp>
        <p:nvSpPr>
          <p:cNvPr id="456" name="Google Shape;456;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60" name="Google Shape;460;p21"/>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3F40AB3-17BE-9877-24C1-6BA84CF3F2A8}"/>
              </a:ext>
            </a:extLst>
          </p:cNvPr>
          <p:cNvPicPr>
            <a:picLocks noChangeAspect="1"/>
          </p:cNvPicPr>
          <p:nvPr/>
        </p:nvPicPr>
        <p:blipFill>
          <a:blip r:embed="rId8"/>
          <a:stretch>
            <a:fillRect/>
          </a:stretch>
        </p:blipFill>
        <p:spPr>
          <a:xfrm>
            <a:off x="2910272" y="9315618"/>
            <a:ext cx="2115882" cy="4439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4"/>
        <p:cNvGrpSpPr/>
        <p:nvPr/>
      </p:nvGrpSpPr>
      <p:grpSpPr>
        <a:xfrm>
          <a:off x="0" y="0"/>
          <a:ext cx="0" cy="0"/>
          <a:chOff x="0" y="0"/>
          <a:chExt cx="0" cy="0"/>
        </a:xfrm>
      </p:grpSpPr>
      <p:sp>
        <p:nvSpPr>
          <p:cNvPr id="465" name="Google Shape;465;p22"/>
          <p:cNvSpPr/>
          <p:nvPr/>
        </p:nvSpPr>
        <p:spPr>
          <a:xfrm>
            <a:off x="0" y="-1"/>
            <a:ext cx="2667000" cy="881359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22"/>
          <p:cNvSpPr/>
          <p:nvPr/>
        </p:nvSpPr>
        <p:spPr>
          <a:xfrm>
            <a:off x="0" y="1157630"/>
            <a:ext cx="2819400" cy="7655962"/>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22"/>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2"/>
          <p:cNvSpPr/>
          <p:nvPr/>
        </p:nvSpPr>
        <p:spPr>
          <a:xfrm rot="10800000" flipH="1">
            <a:off x="-1166894" y="-487431"/>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2"/>
          <p:cNvSpPr txBox="1"/>
          <p:nvPr/>
        </p:nvSpPr>
        <p:spPr>
          <a:xfrm>
            <a:off x="3155951" y="431458"/>
            <a:ext cx="14268813"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a:solidFill>
                  <a:srgbClr val="033C5B"/>
                </a:solidFill>
                <a:latin typeface="Arial"/>
                <a:ea typeface="Arial"/>
                <a:cs typeface="Arial"/>
                <a:sym typeface="Arial"/>
              </a:rPr>
              <a:t>Internationale Inhalte in die Berufsbildung integrieren</a:t>
            </a:r>
            <a:endParaRPr/>
          </a:p>
          <a:p>
            <a:pPr marL="0" marR="0" lvl="0" indent="0" algn="l" rtl="0">
              <a:spcBef>
                <a:spcPts val="0"/>
              </a:spcBef>
              <a:spcAft>
                <a:spcPts val="0"/>
              </a:spcAft>
              <a:buNone/>
            </a:pPr>
            <a:r>
              <a:rPr lang="en-GB" sz="4000">
                <a:solidFill>
                  <a:srgbClr val="033C5B"/>
                </a:solidFill>
                <a:latin typeface="Arial"/>
                <a:ea typeface="Arial"/>
                <a:cs typeface="Arial"/>
                <a:sym typeface="Arial"/>
              </a:rPr>
              <a:t>Strategien zur Umsetzung</a:t>
            </a:r>
            <a:endParaRPr/>
          </a:p>
        </p:txBody>
      </p:sp>
      <p:sp>
        <p:nvSpPr>
          <p:cNvPr id="470" name="Google Shape;470;p22"/>
          <p:cNvSpPr txBox="1"/>
          <p:nvPr/>
        </p:nvSpPr>
        <p:spPr>
          <a:xfrm>
            <a:off x="3155952" y="1969227"/>
            <a:ext cx="13569411" cy="2754472"/>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a:buChar char="•"/>
            </a:pPr>
            <a:r>
              <a:rPr lang="en-GB" sz="2599">
                <a:solidFill>
                  <a:srgbClr val="121212"/>
                </a:solidFill>
                <a:latin typeface="Arial"/>
                <a:ea typeface="Arial"/>
                <a:cs typeface="Arial"/>
                <a:sym typeface="Arial"/>
              </a:rPr>
              <a:t>Gemeinsame Entwicklung von Inhalten: Enge Zusammenarbeit mit Branchenexperten und Arbeitgebern bei der Entwicklung von Kursinhalten, um sicherzustellen, dass diese den aktuellen und zukünftigen Qualifikationsanforderungen entsprechen.</a:t>
            </a:r>
            <a:endParaRPr/>
          </a:p>
          <a:p>
            <a:pPr marL="457200" marR="0" lvl="0" indent="-457200" algn="l" rtl="0">
              <a:lnSpc>
                <a:spcPct val="140015"/>
              </a:lnSpc>
              <a:spcBef>
                <a:spcPts val="0"/>
              </a:spcBef>
              <a:spcAft>
                <a:spcPts val="0"/>
              </a:spcAft>
              <a:buClr>
                <a:srgbClr val="121212"/>
              </a:buClr>
              <a:buSzPts val="2599"/>
              <a:buFont typeface="Arial"/>
              <a:buChar char="•"/>
            </a:pPr>
            <a:r>
              <a:rPr lang="en-GB" sz="2599">
                <a:solidFill>
                  <a:srgbClr val="121212"/>
                </a:solidFill>
                <a:latin typeface="Arial"/>
                <a:ea typeface="Arial"/>
                <a:cs typeface="Arial"/>
                <a:sym typeface="Arial"/>
              </a:rPr>
              <a:t>Feedback-Schleifen: Einrichtung von Mechanismen für regelmäßiges Feedback von Lernenden und Industriepartnern zur Relevanz und Effektivität der Kursinhalte.</a:t>
            </a:r>
            <a:endParaRPr/>
          </a:p>
          <a:p>
            <a:pPr marL="457200" marR="0" lvl="0" indent="-457200" algn="l" rtl="0">
              <a:lnSpc>
                <a:spcPct val="140015"/>
              </a:lnSpc>
              <a:spcBef>
                <a:spcPts val="0"/>
              </a:spcBef>
              <a:spcAft>
                <a:spcPts val="0"/>
              </a:spcAft>
              <a:buClr>
                <a:srgbClr val="121212"/>
              </a:buClr>
              <a:buSzPts val="2599"/>
              <a:buFont typeface="Arial"/>
              <a:buChar char="•"/>
            </a:pPr>
            <a:r>
              <a:rPr lang="en-GB" sz="2599">
                <a:solidFill>
                  <a:srgbClr val="121212"/>
                </a:solidFill>
                <a:latin typeface="Arial"/>
                <a:ea typeface="Arial"/>
                <a:cs typeface="Arial"/>
                <a:sym typeface="Arial"/>
              </a:rPr>
              <a:t>Kontinuierliche berufliche Entwicklung: Ermutigen Sie die Lehrkräfte, sich ständig über ihre Branche und pädagogische Strategien zu informieren, um die Inhalte aktuell und ansprechend zu halten.</a:t>
            </a:r>
            <a:endParaRPr sz="2599">
              <a:solidFill>
                <a:srgbClr val="121212"/>
              </a:solidFill>
              <a:latin typeface="Arial"/>
              <a:ea typeface="Arial"/>
              <a:cs typeface="Arial"/>
              <a:sym typeface="Arial"/>
            </a:endParaRPr>
          </a:p>
        </p:txBody>
      </p:sp>
      <p:sp>
        <p:nvSpPr>
          <p:cNvPr id="471" name="Google Shape;471;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75" name="Google Shape;475;p2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476" name="Google Shape;476;p22"/>
          <p:cNvGrpSpPr/>
          <p:nvPr/>
        </p:nvGrpSpPr>
        <p:grpSpPr>
          <a:xfrm>
            <a:off x="3848229" y="6693946"/>
            <a:ext cx="12184856" cy="1740693"/>
            <a:chOff x="3571" y="3193653"/>
            <a:chExt cx="12184856" cy="1740693"/>
          </a:xfrm>
        </p:grpSpPr>
        <p:sp>
          <p:nvSpPr>
            <p:cNvPr id="477" name="Google Shape;477;p22"/>
            <p:cNvSpPr/>
            <p:nvPr/>
          </p:nvSpPr>
          <p:spPr>
            <a:xfrm>
              <a:off x="3571" y="3193653"/>
              <a:ext cx="4351734" cy="1740693"/>
            </a:xfrm>
            <a:prstGeom prst="chevron">
              <a:avLst>
                <a:gd name="adj" fmla="val 50000"/>
              </a:avLst>
            </a:prstGeom>
            <a:gradFill>
              <a:gsLst>
                <a:gs pos="0">
                  <a:srgbClr val="924C14"/>
                </a:gs>
                <a:gs pos="80000">
                  <a:srgbClr val="C1641A"/>
                </a:gs>
                <a:gs pos="100000">
                  <a:srgbClr val="C5651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txBox="1"/>
            <p:nvPr/>
          </p:nvSpPr>
          <p:spPr>
            <a:xfrm>
              <a:off x="873918" y="3193653"/>
              <a:ext cx="2611041" cy="174069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dirty="0" err="1">
                  <a:solidFill>
                    <a:schemeClr val="lt1"/>
                  </a:solidFill>
                  <a:latin typeface="Calibri"/>
                  <a:ea typeface="Calibri"/>
                  <a:cs typeface="Calibri"/>
                  <a:sym typeface="Calibri"/>
                </a:rPr>
                <a:t>Gemeinsame</a:t>
              </a:r>
              <a:r>
                <a:rPr lang="en-GB" sz="2000" dirty="0">
                  <a:solidFill>
                    <a:schemeClr val="lt1"/>
                  </a:solidFill>
                  <a:latin typeface="Calibri"/>
                  <a:ea typeface="Calibri"/>
                  <a:cs typeface="Calibri"/>
                  <a:sym typeface="Calibri"/>
                </a:rPr>
                <a:t> </a:t>
              </a:r>
              <a:r>
                <a:rPr lang="en-GB" sz="2000" dirty="0" err="1">
                  <a:solidFill>
                    <a:schemeClr val="lt1"/>
                  </a:solidFill>
                  <a:latin typeface="Calibri"/>
                  <a:ea typeface="Calibri"/>
                  <a:cs typeface="Calibri"/>
                  <a:sym typeface="Calibri"/>
                </a:rPr>
                <a:t>Entwicklung</a:t>
              </a:r>
              <a:r>
                <a:rPr lang="en-GB" sz="2000" dirty="0">
                  <a:solidFill>
                    <a:schemeClr val="lt1"/>
                  </a:solidFill>
                  <a:latin typeface="Calibri"/>
                  <a:ea typeface="Calibri"/>
                  <a:cs typeface="Calibri"/>
                  <a:sym typeface="Calibri"/>
                </a:rPr>
                <a:t> von </a:t>
              </a:r>
              <a:r>
                <a:rPr lang="en-GB" sz="2000" dirty="0" err="1">
                  <a:solidFill>
                    <a:schemeClr val="lt1"/>
                  </a:solidFill>
                  <a:latin typeface="Calibri"/>
                  <a:ea typeface="Calibri"/>
                  <a:cs typeface="Calibri"/>
                  <a:sym typeface="Calibri"/>
                </a:rPr>
                <a:t>Inhalten</a:t>
              </a:r>
              <a:endParaRPr sz="2000" dirty="0">
                <a:solidFill>
                  <a:schemeClr val="lt1"/>
                </a:solidFill>
                <a:latin typeface="Calibri"/>
                <a:ea typeface="Calibri"/>
                <a:cs typeface="Calibri"/>
                <a:sym typeface="Calibri"/>
              </a:endParaRPr>
            </a:p>
          </p:txBody>
        </p:sp>
        <p:sp>
          <p:nvSpPr>
            <p:cNvPr id="479" name="Google Shape;479;p22"/>
            <p:cNvSpPr/>
            <p:nvPr/>
          </p:nvSpPr>
          <p:spPr>
            <a:xfrm>
              <a:off x="3920132" y="3193653"/>
              <a:ext cx="4351734" cy="1740693"/>
            </a:xfrm>
            <a:prstGeom prst="chevron">
              <a:avLst>
                <a:gd name="adj" fmla="val 50000"/>
              </a:avLst>
            </a:prstGeom>
            <a:gradFill>
              <a:gsLst>
                <a:gs pos="0">
                  <a:srgbClr val="BB7650"/>
                </a:gs>
                <a:gs pos="80000">
                  <a:srgbClr val="F69C69"/>
                </a:gs>
                <a:gs pos="100000">
                  <a:srgbClr val="F99C68"/>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txBox="1"/>
            <p:nvPr/>
          </p:nvSpPr>
          <p:spPr>
            <a:xfrm>
              <a:off x="4790479" y="3193653"/>
              <a:ext cx="2611041" cy="174069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Rückkopplungsschleifen</a:t>
              </a:r>
              <a:endParaRPr sz="2000">
                <a:solidFill>
                  <a:schemeClr val="lt1"/>
                </a:solidFill>
                <a:latin typeface="Calibri"/>
                <a:ea typeface="Calibri"/>
                <a:cs typeface="Calibri"/>
                <a:sym typeface="Calibri"/>
              </a:endParaRPr>
            </a:p>
          </p:txBody>
        </p:sp>
        <p:sp>
          <p:nvSpPr>
            <p:cNvPr id="481" name="Google Shape;481;p22"/>
            <p:cNvSpPr/>
            <p:nvPr/>
          </p:nvSpPr>
          <p:spPr>
            <a:xfrm>
              <a:off x="7836693" y="3193653"/>
              <a:ext cx="4351734" cy="1740693"/>
            </a:xfrm>
            <a:prstGeom prst="chevron">
              <a:avLst>
                <a:gd name="adj" fmla="val 50000"/>
              </a:avLst>
            </a:prstGeom>
            <a:gradFill>
              <a:gsLst>
                <a:gs pos="0">
                  <a:srgbClr val="BB7650"/>
                </a:gs>
                <a:gs pos="80000">
                  <a:srgbClr val="F69C69"/>
                </a:gs>
                <a:gs pos="100000">
                  <a:srgbClr val="F99C68"/>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txBox="1"/>
            <p:nvPr/>
          </p:nvSpPr>
          <p:spPr>
            <a:xfrm>
              <a:off x="8707040" y="3193653"/>
              <a:ext cx="2611041" cy="174069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Kontinuierliche berufliche Entwicklung</a:t>
              </a:r>
              <a:endParaRPr sz="2000">
                <a:solidFill>
                  <a:schemeClr val="lt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45E7B686-5D91-4D1F-929C-7387DB15AE31}"/>
              </a:ext>
            </a:extLst>
          </p:cNvPr>
          <p:cNvPicPr>
            <a:picLocks noChangeAspect="1"/>
          </p:cNvPicPr>
          <p:nvPr/>
        </p:nvPicPr>
        <p:blipFill>
          <a:blip r:embed="rId7"/>
          <a:stretch>
            <a:fillRect/>
          </a:stretch>
        </p:blipFill>
        <p:spPr>
          <a:xfrm>
            <a:off x="2910272" y="9315618"/>
            <a:ext cx="2115882" cy="44390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6"/>
        <p:cNvGrpSpPr/>
        <p:nvPr/>
      </p:nvGrpSpPr>
      <p:grpSpPr>
        <a:xfrm>
          <a:off x="0" y="0"/>
          <a:ext cx="0" cy="0"/>
          <a:chOff x="0" y="0"/>
          <a:chExt cx="0" cy="0"/>
        </a:xfrm>
      </p:grpSpPr>
      <p:sp>
        <p:nvSpPr>
          <p:cNvPr id="487" name="Google Shape;487;p23"/>
          <p:cNvSpPr txBox="1"/>
          <p:nvPr/>
        </p:nvSpPr>
        <p:spPr>
          <a:xfrm>
            <a:off x="795293" y="1610892"/>
            <a:ext cx="14177966"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800" b="1" dirty="0" err="1">
                <a:solidFill>
                  <a:srgbClr val="033C5B"/>
                </a:solidFill>
                <a:latin typeface="Arial"/>
                <a:ea typeface="Arial"/>
                <a:cs typeface="Arial"/>
                <a:sym typeface="Arial"/>
              </a:rPr>
              <a:t>Vielfalt</a:t>
            </a:r>
            <a:r>
              <a:rPr lang="en-GB" sz="4800" b="1" dirty="0">
                <a:solidFill>
                  <a:srgbClr val="033C5B"/>
                </a:solidFill>
                <a:latin typeface="Arial"/>
                <a:ea typeface="Arial"/>
                <a:cs typeface="Arial"/>
                <a:sym typeface="Arial"/>
              </a:rPr>
              <a:t> und Integration in </a:t>
            </a:r>
            <a:r>
              <a:rPr lang="en-GB" sz="4800" b="1" dirty="0" err="1">
                <a:solidFill>
                  <a:srgbClr val="033C5B"/>
                </a:solidFill>
                <a:latin typeface="Arial"/>
                <a:ea typeface="Arial"/>
                <a:cs typeface="Arial"/>
                <a:sym typeface="Arial"/>
              </a:rPr>
              <a:t>Berufsbildungs-Lerngemeinschaften</a:t>
            </a:r>
            <a:endParaRPr sz="4800" b="1" dirty="0">
              <a:solidFill>
                <a:srgbClr val="033C5B"/>
              </a:solidFill>
              <a:latin typeface="Arial"/>
              <a:ea typeface="Arial"/>
              <a:cs typeface="Arial"/>
              <a:sym typeface="Arial"/>
            </a:endParaRPr>
          </a:p>
        </p:txBody>
      </p:sp>
      <p:sp>
        <p:nvSpPr>
          <p:cNvPr id="488" name="Google Shape;488;p23"/>
          <p:cNvSpPr/>
          <p:nvPr/>
        </p:nvSpPr>
        <p:spPr>
          <a:xfrm>
            <a:off x="17044742" y="-150232"/>
            <a:ext cx="1246758" cy="895429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23"/>
          <p:cNvSpPr/>
          <p:nvPr/>
        </p:nvSpPr>
        <p:spPr>
          <a:xfrm rot="-5400000">
            <a:off x="8522371" y="-8522371"/>
            <a:ext cx="1246758" cy="18291501"/>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2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2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3"/>
          <p:cNvSpPr txBox="1"/>
          <p:nvPr/>
        </p:nvSpPr>
        <p:spPr>
          <a:xfrm>
            <a:off x="1052146" y="3426624"/>
            <a:ext cx="14744700" cy="4862870"/>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0D0D0D"/>
              </a:buClr>
              <a:buSzPts val="2800"/>
              <a:buFont typeface="Arial"/>
              <a:buChar char="•"/>
            </a:pPr>
            <a:r>
              <a:rPr lang="en-GB" sz="2400" b="0" i="0" dirty="0">
                <a:solidFill>
                  <a:srgbClr val="0D0D0D"/>
                </a:solidFill>
                <a:latin typeface="Arial"/>
                <a:ea typeface="Arial"/>
                <a:cs typeface="Arial"/>
                <a:sym typeface="Arial"/>
              </a:rPr>
              <a:t>Die </a:t>
            </a:r>
            <a:r>
              <a:rPr lang="en-GB" sz="2400" b="0" i="0" dirty="0" err="1">
                <a:solidFill>
                  <a:srgbClr val="0D0D0D"/>
                </a:solidFill>
                <a:latin typeface="Arial"/>
                <a:ea typeface="Arial"/>
                <a:cs typeface="Arial"/>
                <a:sym typeface="Arial"/>
              </a:rPr>
              <a:t>Anerkennung</a:t>
            </a:r>
            <a:r>
              <a:rPr lang="en-GB" sz="2400" b="0" i="0" dirty="0">
                <a:solidFill>
                  <a:srgbClr val="0D0D0D"/>
                </a:solidFill>
                <a:latin typeface="Arial"/>
                <a:ea typeface="Arial"/>
                <a:cs typeface="Arial"/>
                <a:sym typeface="Arial"/>
              </a:rPr>
              <a:t> von </a:t>
            </a:r>
            <a:r>
              <a:rPr lang="en-GB" sz="2400" b="0" i="0" dirty="0" err="1">
                <a:solidFill>
                  <a:srgbClr val="0D0D0D"/>
                </a:solidFill>
                <a:latin typeface="Arial"/>
                <a:ea typeface="Arial"/>
                <a:cs typeface="Arial"/>
                <a:sym typeface="Arial"/>
              </a:rPr>
              <a:t>Vielfalt</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verbessert</a:t>
            </a:r>
            <a:r>
              <a:rPr lang="en-GB" sz="2400" b="0" i="0" dirty="0">
                <a:solidFill>
                  <a:srgbClr val="0D0D0D"/>
                </a:solidFill>
                <a:latin typeface="Arial"/>
                <a:ea typeface="Arial"/>
                <a:cs typeface="Arial"/>
                <a:sym typeface="Arial"/>
              </a:rPr>
              <a:t> das </a:t>
            </a:r>
            <a:r>
              <a:rPr lang="en-GB" sz="2400" b="0" i="0" dirty="0" err="1">
                <a:solidFill>
                  <a:srgbClr val="0D0D0D"/>
                </a:solidFill>
                <a:latin typeface="Arial"/>
                <a:ea typeface="Arial"/>
                <a:cs typeface="Arial"/>
                <a:sym typeface="Arial"/>
              </a:rPr>
              <a:t>Lernen</a:t>
            </a:r>
            <a:r>
              <a:rPr lang="en-GB" sz="2400" b="0" i="0" dirty="0">
                <a:solidFill>
                  <a:srgbClr val="0D0D0D"/>
                </a:solidFill>
                <a:latin typeface="Arial"/>
                <a:ea typeface="Arial"/>
                <a:cs typeface="Arial"/>
                <a:sym typeface="Arial"/>
              </a:rPr>
              <a:t> in der Gemeinschaft </a:t>
            </a:r>
            <a:r>
              <a:rPr lang="en-GB" sz="2400" b="0" i="0" dirty="0" err="1">
                <a:solidFill>
                  <a:srgbClr val="0D0D0D"/>
                </a:solidFill>
                <a:latin typeface="Arial"/>
                <a:ea typeface="Arial"/>
                <a:cs typeface="Arial"/>
                <a:sym typeface="Arial"/>
              </a:rPr>
              <a:t>erheblich</a:t>
            </a:r>
            <a:r>
              <a:rPr lang="en-GB" sz="2400" b="0" i="0" dirty="0">
                <a:solidFill>
                  <a:srgbClr val="0D0D0D"/>
                </a:solidFill>
                <a:latin typeface="Arial"/>
                <a:ea typeface="Arial"/>
                <a:cs typeface="Arial"/>
                <a:sym typeface="Arial"/>
              </a:rPr>
              <a:t>, was </a:t>
            </a:r>
            <a:r>
              <a:rPr lang="en-GB" sz="2400" b="0" i="0" dirty="0" err="1">
                <a:solidFill>
                  <a:srgbClr val="0D0D0D"/>
                </a:solidFill>
                <a:latin typeface="Arial"/>
                <a:ea typeface="Arial"/>
                <a:cs typeface="Arial"/>
                <a:sym typeface="Arial"/>
              </a:rPr>
              <a:t>sich</a:t>
            </a:r>
            <a:r>
              <a:rPr lang="en-GB" sz="2400" b="0" i="0" dirty="0">
                <a:solidFill>
                  <a:srgbClr val="0D0D0D"/>
                </a:solidFill>
                <a:latin typeface="Arial"/>
                <a:ea typeface="Arial"/>
                <a:cs typeface="Arial"/>
                <a:sym typeface="Arial"/>
              </a:rPr>
              <a:t> in der </a:t>
            </a:r>
            <a:r>
              <a:rPr lang="en-GB" sz="2400" b="0" i="0" dirty="0" err="1">
                <a:solidFill>
                  <a:srgbClr val="0D0D0D"/>
                </a:solidFill>
                <a:latin typeface="Arial"/>
                <a:ea typeface="Arial"/>
                <a:cs typeface="Arial"/>
                <a:sym typeface="Arial"/>
              </a:rPr>
              <a:t>Literatur</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zeigt</a:t>
            </a:r>
            <a:r>
              <a:rPr lang="en-GB" sz="2400" b="0" i="0" dirty="0">
                <a:solidFill>
                  <a:srgbClr val="0D0D0D"/>
                </a:solidFill>
                <a:latin typeface="Arial"/>
                <a:ea typeface="Arial"/>
                <a:cs typeface="Arial"/>
                <a:sym typeface="Arial"/>
              </a:rPr>
              <a:t>, die </a:t>
            </a:r>
            <a:r>
              <a:rPr lang="en-GB" sz="2400" b="0" i="0" dirty="0" err="1">
                <a:solidFill>
                  <a:srgbClr val="0D0D0D"/>
                </a:solidFill>
                <a:latin typeface="Arial"/>
                <a:ea typeface="Arial"/>
                <a:cs typeface="Arial"/>
                <a:sym typeface="Arial"/>
              </a:rPr>
              <a:t>Lerngemeinschaften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mit</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einer</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breiteren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Entwicklung</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verbindet</a:t>
            </a:r>
            <a:r>
              <a:rPr lang="en-GB" sz="2400" b="0" i="0" dirty="0">
                <a:solidFill>
                  <a:srgbClr val="0D0D0D"/>
                </a:solidFill>
                <a:latin typeface="Arial"/>
                <a:ea typeface="Arial"/>
                <a:cs typeface="Arial"/>
                <a:sym typeface="Arial"/>
              </a:rPr>
              <a:t>.</a:t>
            </a:r>
            <a:endParaRPr sz="1200" dirty="0"/>
          </a:p>
          <a:p>
            <a:pPr marL="457200" marR="0" lvl="0" indent="-457200" algn="l" rtl="0">
              <a:spcBef>
                <a:spcPts val="0"/>
              </a:spcBef>
              <a:spcAft>
                <a:spcPts val="0"/>
              </a:spcAft>
              <a:buClr>
                <a:srgbClr val="0D0D0D"/>
              </a:buClr>
              <a:buSzPts val="2800"/>
              <a:buFont typeface="Arial"/>
              <a:buChar char="•"/>
            </a:pPr>
            <a:r>
              <a:rPr lang="en-GB" sz="2400" b="0" i="0" dirty="0">
                <a:solidFill>
                  <a:srgbClr val="0D0D0D"/>
                </a:solidFill>
                <a:latin typeface="Arial"/>
                <a:ea typeface="Arial"/>
                <a:cs typeface="Arial"/>
                <a:sym typeface="Arial"/>
              </a:rPr>
              <a:t>Die </a:t>
            </a:r>
            <a:r>
              <a:rPr lang="en-GB" sz="2400" b="0" i="0" dirty="0" err="1">
                <a:solidFill>
                  <a:srgbClr val="0D0D0D"/>
                </a:solidFill>
                <a:latin typeface="Arial"/>
                <a:ea typeface="Arial"/>
                <a:cs typeface="Arial"/>
                <a:sym typeface="Arial"/>
              </a:rPr>
              <a:t>Akzeptanz</a:t>
            </a:r>
            <a:r>
              <a:rPr lang="en-GB" sz="2400" b="0" i="0" dirty="0">
                <a:solidFill>
                  <a:srgbClr val="0D0D0D"/>
                </a:solidFill>
                <a:latin typeface="Arial"/>
                <a:ea typeface="Arial"/>
                <a:cs typeface="Arial"/>
                <a:sym typeface="Arial"/>
              </a:rPr>
              <a:t> von </a:t>
            </a:r>
            <a:r>
              <a:rPr lang="en-GB" sz="2400" b="0" i="0" dirty="0" err="1">
                <a:solidFill>
                  <a:srgbClr val="0D0D0D"/>
                </a:solidFill>
                <a:latin typeface="Arial"/>
                <a:ea typeface="Arial"/>
                <a:cs typeface="Arial"/>
                <a:sym typeface="Arial"/>
              </a:rPr>
              <a:t>Vielfalt</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ist</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mit</a:t>
            </a:r>
            <a:r>
              <a:rPr lang="en-GB" sz="2400" b="0" i="0" dirty="0">
                <a:solidFill>
                  <a:srgbClr val="0D0D0D"/>
                </a:solidFill>
                <a:latin typeface="Arial"/>
                <a:ea typeface="Arial"/>
                <a:cs typeface="Arial"/>
                <a:sym typeface="Arial"/>
              </a:rPr>
              <a:t> der </a:t>
            </a:r>
            <a:r>
              <a:rPr lang="en-GB" sz="2400" b="0" i="0" dirty="0" err="1">
                <a:solidFill>
                  <a:srgbClr val="0D0D0D"/>
                </a:solidFill>
                <a:latin typeface="Arial"/>
                <a:ea typeface="Arial"/>
                <a:cs typeface="Arial"/>
                <a:sym typeface="Arial"/>
              </a:rPr>
              <a:t>Offenheit</a:t>
            </a:r>
            <a:r>
              <a:rPr lang="en-GB" sz="2400" b="0" i="0" dirty="0">
                <a:solidFill>
                  <a:srgbClr val="0D0D0D"/>
                </a:solidFill>
                <a:latin typeface="Arial"/>
                <a:ea typeface="Arial"/>
                <a:cs typeface="Arial"/>
                <a:sym typeface="Arial"/>
              </a:rPr>
              <a:t> für </a:t>
            </a:r>
            <a:r>
              <a:rPr lang="en-GB" sz="2400" b="0" i="0" dirty="0" err="1">
                <a:solidFill>
                  <a:srgbClr val="0D0D0D"/>
                </a:solidFill>
                <a:latin typeface="Arial"/>
                <a:ea typeface="Arial"/>
                <a:cs typeface="Arial"/>
                <a:sym typeface="Arial"/>
              </a:rPr>
              <a:t>neue</a:t>
            </a:r>
            <a:r>
              <a:rPr lang="en-GB" sz="2400" b="0" i="0" dirty="0">
                <a:solidFill>
                  <a:srgbClr val="0D0D0D"/>
                </a:solidFill>
                <a:latin typeface="Arial"/>
                <a:ea typeface="Arial"/>
                <a:cs typeface="Arial"/>
                <a:sym typeface="Arial"/>
              </a:rPr>
              <a:t> Ideen </a:t>
            </a:r>
            <a:r>
              <a:rPr lang="en-GB" sz="2400" b="0" i="0" dirty="0" err="1">
                <a:solidFill>
                  <a:srgbClr val="0D0D0D"/>
                </a:solidFill>
                <a:latin typeface="Arial"/>
                <a:ea typeface="Arial"/>
                <a:cs typeface="Arial"/>
                <a:sym typeface="Arial"/>
              </a:rPr>
              <a:t>verbunden</a:t>
            </a:r>
            <a:r>
              <a:rPr lang="en-GB" sz="2400" b="0" i="0" dirty="0">
                <a:solidFill>
                  <a:srgbClr val="0D0D0D"/>
                </a:solidFill>
                <a:latin typeface="Arial"/>
                <a:ea typeface="Arial"/>
                <a:cs typeface="Arial"/>
                <a:sym typeface="Arial"/>
              </a:rPr>
              <a:t>, die für Gemeinschaft und </a:t>
            </a:r>
            <a:r>
              <a:rPr lang="en-GB" sz="2400" b="0" i="0" dirty="0" err="1">
                <a:solidFill>
                  <a:srgbClr val="0D0D0D"/>
                </a:solidFill>
                <a:latin typeface="Arial"/>
                <a:ea typeface="Arial"/>
                <a:cs typeface="Arial"/>
                <a:sym typeface="Arial"/>
              </a:rPr>
              <a:t>Lernprozesse</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unerlässlich</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ist</a:t>
            </a:r>
            <a:r>
              <a:rPr lang="en-GB" sz="2400" b="0" i="0" dirty="0">
                <a:solidFill>
                  <a:srgbClr val="0D0D0D"/>
                </a:solidFill>
                <a:latin typeface="Arial"/>
                <a:ea typeface="Arial"/>
                <a:cs typeface="Arial"/>
                <a:sym typeface="Arial"/>
              </a:rPr>
              <a:t> (Flora et al., 1996, </a:t>
            </a:r>
            <a:r>
              <a:rPr lang="en-GB" sz="2400" b="0" i="0" dirty="0" err="1">
                <a:solidFill>
                  <a:srgbClr val="0D0D0D"/>
                </a:solidFill>
                <a:latin typeface="Arial"/>
                <a:ea typeface="Arial"/>
                <a:cs typeface="Arial"/>
                <a:sym typeface="Arial"/>
              </a:rPr>
              <a:t>zitiert</a:t>
            </a:r>
            <a:r>
              <a:rPr lang="en-GB" sz="2400" b="0" i="0" dirty="0">
                <a:solidFill>
                  <a:srgbClr val="0D0D0D"/>
                </a:solidFill>
                <a:latin typeface="Arial"/>
                <a:ea typeface="Arial"/>
                <a:cs typeface="Arial"/>
                <a:sym typeface="Arial"/>
              </a:rPr>
              <a:t> in Kilpatrick et al., 2003).</a:t>
            </a:r>
            <a:endParaRPr sz="1200" dirty="0"/>
          </a:p>
          <a:p>
            <a:pPr marL="457200" marR="0" lvl="0" indent="-457200" algn="l" rtl="0">
              <a:spcBef>
                <a:spcPts val="0"/>
              </a:spcBef>
              <a:spcAft>
                <a:spcPts val="0"/>
              </a:spcAft>
              <a:buClr>
                <a:srgbClr val="0D0D0D"/>
              </a:buClr>
              <a:buSzPts val="2800"/>
              <a:buFont typeface="Arial"/>
              <a:buChar char="•"/>
            </a:pPr>
            <a:r>
              <a:rPr lang="en-GB" sz="2400" b="0" i="0" dirty="0">
                <a:solidFill>
                  <a:srgbClr val="0D0D0D"/>
                </a:solidFill>
                <a:latin typeface="Arial"/>
                <a:ea typeface="Arial"/>
                <a:cs typeface="Arial"/>
                <a:sym typeface="Arial"/>
              </a:rPr>
              <a:t>In Europa (Geddes, 1998, </a:t>
            </a:r>
            <a:r>
              <a:rPr lang="en-GB" sz="2400" b="0" i="0" dirty="0" err="1">
                <a:solidFill>
                  <a:srgbClr val="0D0D0D"/>
                </a:solidFill>
                <a:latin typeface="Arial"/>
                <a:ea typeface="Arial"/>
                <a:cs typeface="Arial"/>
                <a:sym typeface="Arial"/>
              </a:rPr>
              <a:t>zitiert</a:t>
            </a:r>
            <a:r>
              <a:rPr lang="en-GB" sz="2400" b="0" i="0" dirty="0">
                <a:solidFill>
                  <a:srgbClr val="0D0D0D"/>
                </a:solidFill>
                <a:latin typeface="Arial"/>
                <a:ea typeface="Arial"/>
                <a:cs typeface="Arial"/>
                <a:sym typeface="Arial"/>
              </a:rPr>
              <a:t> in Kilpatrick et al., 2003) und in den </a:t>
            </a:r>
            <a:r>
              <a:rPr lang="en-GB" sz="2400" b="0" i="0" dirty="0" err="1">
                <a:solidFill>
                  <a:srgbClr val="0D0D0D"/>
                </a:solidFill>
                <a:latin typeface="Arial"/>
                <a:ea typeface="Arial"/>
                <a:cs typeface="Arial"/>
                <a:sym typeface="Arial"/>
              </a:rPr>
              <a:t>Vereinigten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Staaten</a:t>
            </a:r>
            <a:r>
              <a:rPr lang="en-GB" sz="2400" b="0" i="0" dirty="0">
                <a:solidFill>
                  <a:srgbClr val="0D0D0D"/>
                </a:solidFill>
                <a:latin typeface="Arial"/>
                <a:ea typeface="Arial"/>
                <a:cs typeface="Arial"/>
                <a:sym typeface="Arial"/>
              </a:rPr>
              <a:t> (Aigner, Flora &amp; Hernandez, 1999, </a:t>
            </a:r>
            <a:r>
              <a:rPr lang="en-GB" sz="2400" b="0" i="0" dirty="0" err="1">
                <a:solidFill>
                  <a:srgbClr val="0D0D0D"/>
                </a:solidFill>
                <a:latin typeface="Arial"/>
                <a:ea typeface="Arial"/>
                <a:cs typeface="Arial"/>
                <a:sym typeface="Arial"/>
              </a:rPr>
              <a:t>zitiert</a:t>
            </a:r>
            <a:r>
              <a:rPr lang="en-GB" sz="2400" b="0" i="0" dirty="0">
                <a:solidFill>
                  <a:srgbClr val="0D0D0D"/>
                </a:solidFill>
                <a:latin typeface="Arial"/>
                <a:ea typeface="Arial"/>
                <a:cs typeface="Arial"/>
                <a:sym typeface="Arial"/>
              </a:rPr>
              <a:t> in Kilpatrick et al., 2003) </a:t>
            </a:r>
            <a:r>
              <a:rPr lang="en-GB" sz="2400" b="0" i="0" dirty="0" err="1">
                <a:solidFill>
                  <a:srgbClr val="0D0D0D"/>
                </a:solidFill>
                <a:latin typeface="Arial"/>
                <a:ea typeface="Arial"/>
                <a:cs typeface="Arial"/>
                <a:sym typeface="Arial"/>
              </a:rPr>
              <a:t>sind</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Organisationen</a:t>
            </a:r>
            <a:r>
              <a:rPr lang="en-GB" sz="2400" b="0" i="0" dirty="0">
                <a:solidFill>
                  <a:srgbClr val="0D0D0D"/>
                </a:solidFill>
                <a:latin typeface="Arial"/>
                <a:ea typeface="Arial"/>
                <a:cs typeface="Arial"/>
                <a:sym typeface="Arial"/>
              </a:rPr>
              <a:t>, die </a:t>
            </a:r>
            <a:r>
              <a:rPr lang="en-GB" sz="2400" b="0" i="0" dirty="0" err="1">
                <a:solidFill>
                  <a:srgbClr val="0D0D0D"/>
                </a:solidFill>
                <a:latin typeface="Arial"/>
                <a:ea typeface="Arial"/>
                <a:cs typeface="Arial"/>
                <a:sym typeface="Arial"/>
              </a:rPr>
              <a:t>verschiedene</a:t>
            </a:r>
            <a:r>
              <a:rPr lang="en-GB" sz="2400" b="0" i="0" dirty="0">
                <a:solidFill>
                  <a:srgbClr val="0D0D0D"/>
                </a:solidFill>
                <a:latin typeface="Arial"/>
                <a:ea typeface="Arial"/>
                <a:cs typeface="Arial"/>
                <a:sym typeface="Arial"/>
              </a:rPr>
              <a:t> Gruppen </a:t>
            </a:r>
            <a:r>
              <a:rPr lang="en-GB" sz="2400" b="0" i="0" dirty="0" err="1">
                <a:solidFill>
                  <a:srgbClr val="0D0D0D"/>
                </a:solidFill>
                <a:latin typeface="Arial"/>
                <a:ea typeface="Arial"/>
                <a:cs typeface="Arial"/>
                <a:sym typeface="Arial"/>
              </a:rPr>
              <a:t>strukturell</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repräsentieren</a:t>
            </a:r>
            <a:r>
              <a:rPr lang="en-GB" sz="2400" b="0" i="0" dirty="0">
                <a:solidFill>
                  <a:srgbClr val="0D0D0D"/>
                </a:solidFill>
                <a:latin typeface="Arial"/>
                <a:ea typeface="Arial"/>
                <a:cs typeface="Arial"/>
                <a:sym typeface="Arial"/>
              </a:rPr>
              <a:t>, für die </a:t>
            </a:r>
            <a:r>
              <a:rPr lang="en-GB" sz="2400" b="0" i="0" dirty="0" err="1">
                <a:solidFill>
                  <a:srgbClr val="0D0D0D"/>
                </a:solidFill>
                <a:latin typeface="Arial"/>
                <a:ea typeface="Arial"/>
                <a:cs typeface="Arial"/>
                <a:sym typeface="Arial"/>
              </a:rPr>
              <a:t>Entwicklung</a:t>
            </a:r>
            <a:r>
              <a:rPr lang="en-GB" sz="2400" b="0" i="0" dirty="0">
                <a:solidFill>
                  <a:srgbClr val="0D0D0D"/>
                </a:solidFill>
                <a:latin typeface="Arial"/>
                <a:ea typeface="Arial"/>
                <a:cs typeface="Arial"/>
                <a:sym typeface="Arial"/>
              </a:rPr>
              <a:t> der Gemeinschaft </a:t>
            </a:r>
            <a:r>
              <a:rPr lang="en-GB" sz="2400" b="0" i="0" dirty="0" err="1">
                <a:solidFill>
                  <a:srgbClr val="0D0D0D"/>
                </a:solidFill>
                <a:latin typeface="Arial"/>
                <a:ea typeface="Arial"/>
                <a:cs typeface="Arial"/>
                <a:sym typeface="Arial"/>
              </a:rPr>
              <a:t>effektiver</a:t>
            </a:r>
            <a:r>
              <a:rPr lang="en-GB" sz="2400" b="0" i="0" dirty="0">
                <a:solidFill>
                  <a:srgbClr val="0D0D0D"/>
                </a:solidFill>
                <a:latin typeface="Arial"/>
                <a:ea typeface="Arial"/>
                <a:cs typeface="Arial"/>
                <a:sym typeface="Arial"/>
              </a:rPr>
              <a:t>.</a:t>
            </a:r>
            <a:endParaRPr sz="1200" dirty="0"/>
          </a:p>
          <a:p>
            <a:pPr marL="457200" marR="0" lvl="0" indent="-457200" algn="l" rtl="0">
              <a:spcBef>
                <a:spcPts val="0"/>
              </a:spcBef>
              <a:spcAft>
                <a:spcPts val="0"/>
              </a:spcAft>
              <a:buClr>
                <a:srgbClr val="0D0D0D"/>
              </a:buClr>
              <a:buSzPts val="2800"/>
              <a:buFont typeface="Arial"/>
              <a:buChar char="•"/>
            </a:pPr>
            <a:r>
              <a:rPr lang="en-GB" sz="2400" b="0" i="0" dirty="0">
                <a:solidFill>
                  <a:srgbClr val="0D0D0D"/>
                </a:solidFill>
                <a:latin typeface="Arial"/>
                <a:ea typeface="Arial"/>
                <a:cs typeface="Arial"/>
                <a:sym typeface="Arial"/>
              </a:rPr>
              <a:t>In </a:t>
            </a:r>
            <a:r>
              <a:rPr lang="en-GB" sz="2400" b="0" i="0" dirty="0" err="1">
                <a:solidFill>
                  <a:srgbClr val="0D0D0D"/>
                </a:solidFill>
                <a:latin typeface="Arial"/>
                <a:ea typeface="Arial"/>
                <a:cs typeface="Arial"/>
                <a:sym typeface="Arial"/>
              </a:rPr>
              <a:t>pädagogischen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Lerngemeinschaften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stärkt</a:t>
            </a:r>
            <a:r>
              <a:rPr lang="en-GB" sz="2400" b="0" i="0" dirty="0">
                <a:solidFill>
                  <a:srgbClr val="0D0D0D"/>
                </a:solidFill>
                <a:latin typeface="Arial"/>
                <a:ea typeface="Arial"/>
                <a:cs typeface="Arial"/>
                <a:sym typeface="Arial"/>
              </a:rPr>
              <a:t> die Achtung der </a:t>
            </a:r>
            <a:r>
              <a:rPr lang="en-GB" sz="2400" b="0" i="0" dirty="0" err="1">
                <a:solidFill>
                  <a:srgbClr val="0D0D0D"/>
                </a:solidFill>
                <a:latin typeface="Arial"/>
                <a:ea typeface="Arial"/>
                <a:cs typeface="Arial"/>
                <a:sym typeface="Arial"/>
              </a:rPr>
              <a:t>Vielfalt</a:t>
            </a:r>
            <a:r>
              <a:rPr lang="en-GB" sz="2400" b="0" i="0" dirty="0">
                <a:solidFill>
                  <a:srgbClr val="0D0D0D"/>
                </a:solidFill>
                <a:latin typeface="Arial"/>
                <a:ea typeface="Arial"/>
                <a:cs typeface="Arial"/>
                <a:sym typeface="Arial"/>
              </a:rPr>
              <a:t> das </a:t>
            </a:r>
            <a:r>
              <a:rPr lang="en-GB" sz="2400" b="0" i="0" dirty="0" err="1">
                <a:solidFill>
                  <a:srgbClr val="0D0D0D"/>
                </a:solidFill>
                <a:latin typeface="Arial"/>
                <a:ea typeface="Arial"/>
                <a:cs typeface="Arial"/>
                <a:sym typeface="Arial"/>
              </a:rPr>
              <a:t>Vertrauen</a:t>
            </a:r>
            <a:r>
              <a:rPr lang="en-GB" sz="2400" b="0" i="0" dirty="0">
                <a:solidFill>
                  <a:srgbClr val="0D0D0D"/>
                </a:solidFill>
                <a:latin typeface="Arial"/>
                <a:ea typeface="Arial"/>
                <a:cs typeface="Arial"/>
                <a:sym typeface="Arial"/>
              </a:rPr>
              <a:t> und </a:t>
            </a:r>
            <a:r>
              <a:rPr lang="en-GB" sz="2400" b="0" i="0" dirty="0" err="1">
                <a:solidFill>
                  <a:srgbClr val="0D0D0D"/>
                </a:solidFill>
                <a:latin typeface="Arial"/>
                <a:ea typeface="Arial"/>
                <a:cs typeface="Arial"/>
                <a:sym typeface="Arial"/>
              </a:rPr>
              <a:t>fördert</a:t>
            </a:r>
            <a:r>
              <a:rPr lang="en-GB" sz="2400" b="0" i="0" dirty="0">
                <a:solidFill>
                  <a:srgbClr val="0D0D0D"/>
                </a:solidFill>
                <a:latin typeface="Arial"/>
                <a:ea typeface="Arial"/>
                <a:cs typeface="Arial"/>
                <a:sym typeface="Arial"/>
              </a:rPr>
              <a:t> die </a:t>
            </a:r>
            <a:r>
              <a:rPr lang="en-GB" sz="2400" b="0" i="0" dirty="0" err="1">
                <a:solidFill>
                  <a:srgbClr val="0D0D0D"/>
                </a:solidFill>
                <a:latin typeface="Arial"/>
                <a:ea typeface="Arial"/>
                <a:cs typeface="Arial"/>
                <a:sym typeface="Arial"/>
              </a:rPr>
              <a:t>Bereitschaft</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Risiken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einzugehen</a:t>
            </a:r>
            <a:r>
              <a:rPr lang="en-GB" sz="2400" b="0" i="0" dirty="0">
                <a:solidFill>
                  <a:srgbClr val="0D0D0D"/>
                </a:solidFill>
                <a:latin typeface="Arial"/>
                <a:ea typeface="Arial"/>
                <a:cs typeface="Arial"/>
                <a:sym typeface="Arial"/>
              </a:rPr>
              <a:t> (Taylor, 2002, </a:t>
            </a:r>
            <a:r>
              <a:rPr lang="en-GB" sz="2400" b="0" i="0" dirty="0" err="1">
                <a:solidFill>
                  <a:srgbClr val="0D0D0D"/>
                </a:solidFill>
                <a:latin typeface="Arial"/>
                <a:ea typeface="Arial"/>
                <a:cs typeface="Arial"/>
                <a:sym typeface="Arial"/>
              </a:rPr>
              <a:t>zitiert</a:t>
            </a:r>
            <a:r>
              <a:rPr lang="en-GB" sz="2400" b="0" i="0" dirty="0">
                <a:solidFill>
                  <a:srgbClr val="0D0D0D"/>
                </a:solidFill>
                <a:latin typeface="Arial"/>
                <a:ea typeface="Arial"/>
                <a:cs typeface="Arial"/>
                <a:sym typeface="Arial"/>
              </a:rPr>
              <a:t> in Kilpatrick et al., 2003).</a:t>
            </a:r>
            <a:endParaRPr sz="1200" dirty="0"/>
          </a:p>
          <a:p>
            <a:pPr marL="457200" marR="0" lvl="0" indent="-457200" algn="l" rtl="0">
              <a:spcBef>
                <a:spcPts val="0"/>
              </a:spcBef>
              <a:spcAft>
                <a:spcPts val="0"/>
              </a:spcAft>
              <a:buClr>
                <a:srgbClr val="0D0D0D"/>
              </a:buClr>
              <a:buSzPts val="2800"/>
              <a:buFont typeface="Arial"/>
              <a:buChar char="•"/>
            </a:pPr>
            <a:r>
              <a:rPr lang="en-GB" sz="2400" b="0" i="0" dirty="0" err="1">
                <a:solidFill>
                  <a:srgbClr val="0D0D0D"/>
                </a:solidFill>
                <a:latin typeface="Arial"/>
                <a:ea typeface="Arial"/>
                <a:cs typeface="Arial"/>
                <a:sym typeface="Arial"/>
              </a:rPr>
              <a:t>Vertrauen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ist</a:t>
            </a:r>
            <a:r>
              <a:rPr lang="en-GB" sz="2400" b="0" i="0" dirty="0">
                <a:solidFill>
                  <a:srgbClr val="0D0D0D"/>
                </a:solidFill>
                <a:latin typeface="Arial"/>
                <a:ea typeface="Arial"/>
                <a:cs typeface="Arial"/>
                <a:sym typeface="Arial"/>
              </a:rPr>
              <a:t> für </a:t>
            </a:r>
            <a:r>
              <a:rPr lang="en-GB" sz="2400" b="0" i="0" dirty="0" err="1">
                <a:solidFill>
                  <a:srgbClr val="0D0D0D"/>
                </a:solidFill>
                <a:latin typeface="Arial"/>
                <a:ea typeface="Arial"/>
                <a:cs typeface="Arial"/>
                <a:sym typeface="Arial"/>
              </a:rPr>
              <a:t>Pädagogen</a:t>
            </a:r>
            <a:r>
              <a:rPr lang="en-GB" sz="2400" b="0" i="0" dirty="0">
                <a:solidFill>
                  <a:srgbClr val="0D0D0D"/>
                </a:solidFill>
                <a:latin typeface="Arial"/>
                <a:ea typeface="Arial"/>
                <a:cs typeface="Arial"/>
                <a:sym typeface="Arial"/>
              </a:rPr>
              <a:t> von </a:t>
            </a:r>
            <a:r>
              <a:rPr lang="en-GB" sz="2400" b="0" i="0" dirty="0" err="1">
                <a:solidFill>
                  <a:srgbClr val="0D0D0D"/>
                </a:solidFill>
                <a:latin typeface="Arial"/>
                <a:ea typeface="Arial"/>
                <a:cs typeface="Arial"/>
                <a:sym typeface="Arial"/>
              </a:rPr>
              <a:t>entscheidender</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Bedeutung</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damit</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sie</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sich</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sicher</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fühlen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neue</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Ansätze</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auszuprobieren</a:t>
            </a:r>
            <a:r>
              <a:rPr lang="en-GB" sz="2400" b="0" i="0" dirty="0">
                <a:solidFill>
                  <a:srgbClr val="0D0D0D"/>
                </a:solidFill>
                <a:latin typeface="Arial"/>
                <a:ea typeface="Arial"/>
                <a:cs typeface="Arial"/>
                <a:sym typeface="Arial"/>
              </a:rPr>
              <a:t> - </a:t>
            </a:r>
            <a:r>
              <a:rPr lang="en-GB" sz="2400" b="0" i="0" dirty="0" err="1">
                <a:solidFill>
                  <a:srgbClr val="0D0D0D"/>
                </a:solidFill>
                <a:latin typeface="Arial"/>
                <a:ea typeface="Arial"/>
                <a:cs typeface="Arial"/>
                <a:sym typeface="Arial"/>
              </a:rPr>
              <a:t>ein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Prinzip</a:t>
            </a:r>
            <a:r>
              <a:rPr lang="en-GB" sz="2400" b="0" i="0" dirty="0">
                <a:solidFill>
                  <a:srgbClr val="0D0D0D"/>
                </a:solidFill>
                <a:latin typeface="Arial"/>
                <a:ea typeface="Arial"/>
                <a:cs typeface="Arial"/>
                <a:sym typeface="Arial"/>
              </a:rPr>
              <a:t>, das in </a:t>
            </a:r>
            <a:r>
              <a:rPr lang="en-GB" sz="2400" b="0" i="0" dirty="0" err="1">
                <a:solidFill>
                  <a:srgbClr val="0D0D0D"/>
                </a:solidFill>
                <a:latin typeface="Arial"/>
                <a:ea typeface="Arial"/>
                <a:cs typeface="Arial"/>
                <a:sym typeface="Arial"/>
              </a:rPr>
              <a:t>kreativen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Kooperationen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zu</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beobachten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ist</a:t>
            </a:r>
            <a:r>
              <a:rPr lang="en-GB" sz="2400" b="0" i="0" dirty="0">
                <a:solidFill>
                  <a:srgbClr val="0D0D0D"/>
                </a:solidFill>
                <a:latin typeface="Arial"/>
                <a:ea typeface="Arial"/>
                <a:cs typeface="Arial"/>
                <a:sym typeface="Arial"/>
              </a:rPr>
              <a:t>, wo </a:t>
            </a:r>
            <a:r>
              <a:rPr lang="en-GB" sz="2400" b="0" i="0" dirty="0" err="1">
                <a:solidFill>
                  <a:srgbClr val="0D0D0D"/>
                </a:solidFill>
                <a:latin typeface="Arial"/>
                <a:ea typeface="Arial"/>
                <a:cs typeface="Arial"/>
                <a:sym typeface="Arial"/>
              </a:rPr>
              <a:t>geteiltes</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Risiko</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gewagte</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Initiativen</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fördert</a:t>
            </a:r>
            <a:r>
              <a:rPr lang="en-GB" sz="2400" b="0" i="0" dirty="0">
                <a:solidFill>
                  <a:srgbClr val="0D0D0D"/>
                </a:solidFill>
                <a:latin typeface="Arial"/>
                <a:ea typeface="Arial"/>
                <a:cs typeface="Arial"/>
                <a:sym typeface="Arial"/>
              </a:rPr>
              <a:t> (Gruber in John-Steiner, 2000).</a:t>
            </a:r>
            <a:endParaRPr sz="1200" dirty="0"/>
          </a:p>
          <a:p>
            <a:pPr marL="457200" marR="0" lvl="0" indent="-279400" algn="l" rtl="0">
              <a:spcBef>
                <a:spcPts val="0"/>
              </a:spcBef>
              <a:spcAft>
                <a:spcPts val="0"/>
              </a:spcAft>
              <a:buClr>
                <a:schemeClr val="dk1"/>
              </a:buClr>
              <a:buSzPts val="2800"/>
              <a:buFont typeface="Arial"/>
              <a:buNone/>
            </a:pPr>
            <a:endParaRPr sz="2400" b="0" i="0" dirty="0">
              <a:solidFill>
                <a:srgbClr val="0D0D0D"/>
              </a:solidFill>
              <a:latin typeface="Arial"/>
              <a:ea typeface="Arial"/>
              <a:cs typeface="Arial"/>
              <a:sym typeface="Arial"/>
            </a:endParaRPr>
          </a:p>
        </p:txBody>
      </p:sp>
      <p:sp>
        <p:nvSpPr>
          <p:cNvPr id="493" name="Google Shape;493;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97" name="Google Shape;497;p23"/>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12A8FCF-E331-6EA7-4560-1B54C0171A9B}"/>
              </a:ext>
            </a:extLst>
          </p:cNvPr>
          <p:cNvPicPr>
            <a:picLocks noChangeAspect="1"/>
          </p:cNvPicPr>
          <p:nvPr/>
        </p:nvPicPr>
        <p:blipFill>
          <a:blip r:embed="rId6"/>
          <a:stretch>
            <a:fillRect/>
          </a:stretch>
        </p:blipFill>
        <p:spPr>
          <a:xfrm>
            <a:off x="2910272" y="9315618"/>
            <a:ext cx="2115882" cy="4439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1"/>
        <p:cNvGrpSpPr/>
        <p:nvPr/>
      </p:nvGrpSpPr>
      <p:grpSpPr>
        <a:xfrm>
          <a:off x="0" y="0"/>
          <a:ext cx="0" cy="0"/>
          <a:chOff x="0" y="0"/>
          <a:chExt cx="0" cy="0"/>
        </a:xfrm>
      </p:grpSpPr>
      <p:sp>
        <p:nvSpPr>
          <p:cNvPr id="502" name="Google Shape;502;p24"/>
          <p:cNvSpPr txBox="1"/>
          <p:nvPr/>
        </p:nvSpPr>
        <p:spPr>
          <a:xfrm>
            <a:off x="795292" y="1610892"/>
            <a:ext cx="18864307"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a:solidFill>
                  <a:srgbClr val="033C5B"/>
                </a:solidFill>
                <a:latin typeface="Arial"/>
                <a:ea typeface="Arial"/>
                <a:cs typeface="Arial"/>
                <a:sym typeface="Arial"/>
              </a:rPr>
              <a:t>Vielfalt und Integration in Berufsbildungs-Lerngemeinschaften</a:t>
            </a:r>
            <a:endParaRPr sz="4000">
              <a:solidFill>
                <a:srgbClr val="033C5B"/>
              </a:solidFill>
              <a:latin typeface="Arial"/>
              <a:ea typeface="Arial"/>
              <a:cs typeface="Arial"/>
              <a:sym typeface="Arial"/>
            </a:endParaRPr>
          </a:p>
        </p:txBody>
      </p:sp>
      <p:sp>
        <p:nvSpPr>
          <p:cNvPr id="503" name="Google Shape;503;p24"/>
          <p:cNvSpPr/>
          <p:nvPr/>
        </p:nvSpPr>
        <p:spPr>
          <a:xfrm>
            <a:off x="17044742" y="-150232"/>
            <a:ext cx="1246758" cy="895429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24"/>
          <p:cNvSpPr/>
          <p:nvPr/>
        </p:nvSpPr>
        <p:spPr>
          <a:xfrm rot="-5400000">
            <a:off x="8522371" y="-8522371"/>
            <a:ext cx="1246758" cy="18291501"/>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2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2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24"/>
          <p:cNvSpPr txBox="1"/>
          <p:nvPr/>
        </p:nvSpPr>
        <p:spPr>
          <a:xfrm>
            <a:off x="1034160" y="2405871"/>
            <a:ext cx="14744700" cy="8617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i="0" dirty="0">
                <a:solidFill>
                  <a:srgbClr val="0068B6"/>
                </a:solidFill>
                <a:latin typeface="Roboto Condensed"/>
                <a:ea typeface="Roboto Condensed"/>
                <a:cs typeface="Roboto Condensed"/>
                <a:sym typeface="Roboto Condensed"/>
              </a:rPr>
              <a:t>Aufbau </a:t>
            </a:r>
            <a:r>
              <a:rPr lang="en-GB" sz="2800" b="1" i="0" dirty="0" err="1">
                <a:solidFill>
                  <a:srgbClr val="0068B6"/>
                </a:solidFill>
                <a:latin typeface="Roboto Condensed"/>
                <a:ea typeface="Roboto Condensed"/>
                <a:cs typeface="Roboto Condensed"/>
                <a:sym typeface="Roboto Condensed"/>
              </a:rPr>
              <a:t>zukunftsfähiger</a:t>
            </a:r>
            <a:r>
              <a:rPr lang="en-GB" sz="2800" b="1" i="0" dirty="0">
                <a:solidFill>
                  <a:srgbClr val="0068B6"/>
                </a:solidFill>
                <a:latin typeface="Roboto Condensed"/>
                <a:ea typeface="Roboto Condensed"/>
                <a:cs typeface="Roboto Condensed"/>
                <a:sym typeface="Roboto Condensed"/>
              </a:rPr>
              <a:t> </a:t>
            </a:r>
            <a:r>
              <a:rPr lang="en-GB" sz="2800" b="1" i="0" dirty="0" err="1">
                <a:solidFill>
                  <a:srgbClr val="0068B6"/>
                </a:solidFill>
                <a:latin typeface="Roboto Condensed"/>
                <a:ea typeface="Roboto Condensed"/>
                <a:cs typeface="Roboto Condensed"/>
                <a:sym typeface="Roboto Condensed"/>
              </a:rPr>
              <a:t>Systeme</a:t>
            </a:r>
            <a:r>
              <a:rPr lang="en-GB" sz="2800" b="1" i="0" dirty="0">
                <a:solidFill>
                  <a:srgbClr val="0068B6"/>
                </a:solidFill>
                <a:latin typeface="Roboto Condensed"/>
                <a:ea typeface="Roboto Condensed"/>
                <a:cs typeface="Roboto Condensed"/>
                <a:sym typeface="Roboto Condensed"/>
              </a:rPr>
              <a:t> der </a:t>
            </a:r>
            <a:r>
              <a:rPr lang="en-GB" sz="2800" b="1" i="0" dirty="0" err="1">
                <a:solidFill>
                  <a:srgbClr val="0068B6"/>
                </a:solidFill>
                <a:latin typeface="Roboto Condensed"/>
                <a:ea typeface="Roboto Condensed"/>
                <a:cs typeface="Roboto Condensed"/>
                <a:sym typeface="Roboto Condensed"/>
              </a:rPr>
              <a:t>beruflichen</a:t>
            </a:r>
            <a:r>
              <a:rPr lang="en-GB" sz="2800" b="1" i="0" dirty="0">
                <a:solidFill>
                  <a:srgbClr val="0068B6"/>
                </a:solidFill>
                <a:latin typeface="Roboto Condensed"/>
                <a:ea typeface="Roboto Condensed"/>
                <a:cs typeface="Roboto Condensed"/>
                <a:sym typeface="Roboto Condensed"/>
              </a:rPr>
              <a:t> Aus- und </a:t>
            </a:r>
            <a:r>
              <a:rPr lang="en-GB" sz="2800" b="1" i="0" dirty="0" err="1">
                <a:solidFill>
                  <a:srgbClr val="0068B6"/>
                </a:solidFill>
                <a:latin typeface="Roboto Condensed"/>
                <a:ea typeface="Roboto Condensed"/>
                <a:cs typeface="Roboto Condensed"/>
                <a:sym typeface="Roboto Condensed"/>
              </a:rPr>
              <a:t>Weiterbildung</a:t>
            </a:r>
            <a:endParaRPr sz="2800" b="0" i="0" dirty="0">
              <a:solidFill>
                <a:srgbClr val="0D0D0D"/>
              </a:solidFill>
              <a:latin typeface="Arial"/>
              <a:ea typeface="Arial"/>
              <a:cs typeface="Arial"/>
              <a:sym typeface="Arial"/>
            </a:endParaRPr>
          </a:p>
          <a:p>
            <a:pPr marL="0" marR="0" lvl="0" indent="0" algn="l" rtl="0">
              <a:spcBef>
                <a:spcPts val="0"/>
              </a:spcBef>
              <a:spcAft>
                <a:spcPts val="0"/>
              </a:spcAft>
              <a:buNone/>
            </a:pPr>
            <a:endParaRPr sz="2800" b="0" i="0" dirty="0">
              <a:solidFill>
                <a:srgbClr val="0D0D0D"/>
              </a:solidFill>
              <a:latin typeface="Arial"/>
              <a:ea typeface="Arial"/>
              <a:cs typeface="Arial"/>
              <a:sym typeface="Arial"/>
            </a:endParaRPr>
          </a:p>
        </p:txBody>
      </p:sp>
      <p:sp>
        <p:nvSpPr>
          <p:cNvPr id="508" name="Google Shape;508;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12" name="Google Shape;512;p24"/>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513" name="Google Shape;513;p24" descr="A cover of a book&#10;&#10;Description automatically generated"/>
          <p:cNvPicPr preferRelativeResize="0"/>
          <p:nvPr/>
        </p:nvPicPr>
        <p:blipFill rotWithShape="1">
          <a:blip r:embed="rId6">
            <a:alphaModFix/>
          </a:blip>
          <a:srcRect/>
          <a:stretch/>
        </p:blipFill>
        <p:spPr>
          <a:xfrm>
            <a:off x="11430000" y="2992799"/>
            <a:ext cx="3676650" cy="4898595"/>
          </a:xfrm>
          <a:prstGeom prst="rect">
            <a:avLst/>
          </a:prstGeom>
          <a:noFill/>
          <a:ln>
            <a:noFill/>
          </a:ln>
        </p:spPr>
      </p:pic>
      <p:sp>
        <p:nvSpPr>
          <p:cNvPr id="514" name="Google Shape;514;p24"/>
          <p:cNvSpPr txBox="1"/>
          <p:nvPr/>
        </p:nvSpPr>
        <p:spPr>
          <a:xfrm>
            <a:off x="1034160" y="3115415"/>
            <a:ext cx="9805290" cy="34470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0" i="0" dirty="0">
                <a:solidFill>
                  <a:schemeClr val="dk1"/>
                </a:solidFill>
                <a:latin typeface="Arial"/>
                <a:ea typeface="Arial"/>
                <a:cs typeface="Arial"/>
                <a:sym typeface="Arial"/>
              </a:rPr>
              <a:t>Die OECD </a:t>
            </a:r>
            <a:r>
              <a:rPr lang="en-GB" sz="2800" b="0" i="0" dirty="0" err="1">
                <a:solidFill>
                  <a:schemeClr val="dk1"/>
                </a:solidFill>
                <a:latin typeface="Arial"/>
                <a:ea typeface="Arial"/>
                <a:cs typeface="Arial"/>
                <a:sym typeface="Arial"/>
              </a:rPr>
              <a:t>betont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dass</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Berufsbildungsprogramme</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flexibel</a:t>
            </a:r>
            <a:r>
              <a:rPr lang="en-GB" sz="2800" b="0" i="0" dirty="0">
                <a:solidFill>
                  <a:schemeClr val="dk1"/>
                </a:solidFill>
                <a:latin typeface="Arial"/>
                <a:ea typeface="Arial"/>
                <a:cs typeface="Arial"/>
                <a:sym typeface="Arial"/>
              </a:rPr>
              <a:t> sein </a:t>
            </a:r>
            <a:r>
              <a:rPr lang="en-GB" sz="2800" b="0" i="0" dirty="0" err="1">
                <a:solidFill>
                  <a:schemeClr val="dk1"/>
                </a:solidFill>
                <a:latin typeface="Arial"/>
                <a:ea typeface="Arial"/>
                <a:cs typeface="Arial"/>
                <a:sym typeface="Arial"/>
              </a:rPr>
              <a:t>müssen</a:t>
            </a:r>
            <a:r>
              <a:rPr lang="en-GB" sz="2800" b="0" i="0" dirty="0">
                <a:solidFill>
                  <a:schemeClr val="dk1"/>
                </a:solidFill>
                <a:latin typeface="Arial"/>
                <a:ea typeface="Arial"/>
                <a:cs typeface="Arial"/>
                <a:sym typeface="Arial"/>
              </a:rPr>
              <a:t>, um </a:t>
            </a:r>
            <a:r>
              <a:rPr lang="en-GB" sz="2800" b="0" i="0" dirty="0" err="1">
                <a:solidFill>
                  <a:schemeClr val="dk1"/>
                </a:solidFill>
                <a:latin typeface="Arial"/>
                <a:ea typeface="Arial"/>
                <a:cs typeface="Arial"/>
                <a:sym typeface="Arial"/>
              </a:rPr>
              <a:t>Lernenden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mit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unterschiedlichem</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Hintergrund</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gerecht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zu</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werden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einschließlich</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gefährdeter</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Jugendlicher</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Migranten</a:t>
            </a:r>
            <a:r>
              <a:rPr lang="en-GB" sz="2800" b="0" i="0" dirty="0">
                <a:solidFill>
                  <a:schemeClr val="dk1"/>
                </a:solidFill>
                <a:latin typeface="Arial"/>
                <a:ea typeface="Arial"/>
                <a:cs typeface="Arial"/>
                <a:sym typeface="Arial"/>
              </a:rPr>
              <a:t> und </a:t>
            </a:r>
            <a:r>
              <a:rPr lang="en-GB" sz="2800" b="0" i="0" dirty="0" err="1">
                <a:solidFill>
                  <a:schemeClr val="dk1"/>
                </a:solidFill>
                <a:latin typeface="Arial"/>
                <a:ea typeface="Arial"/>
                <a:cs typeface="Arial"/>
                <a:sym typeface="Arial"/>
              </a:rPr>
              <a:t>erwachsener</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Lernender</a:t>
            </a:r>
            <a:r>
              <a:rPr lang="en-GB" sz="2800" b="0" i="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2800" dirty="0">
              <a:solidFill>
                <a:srgbClr val="0D0D0D"/>
              </a:solidFill>
              <a:latin typeface="Arial"/>
              <a:ea typeface="Arial"/>
              <a:cs typeface="Arial"/>
              <a:sym typeface="Arial"/>
            </a:endParaRPr>
          </a:p>
          <a:p>
            <a:pPr marL="0" marR="0" lvl="0" indent="0" algn="l" rtl="0">
              <a:spcBef>
                <a:spcPts val="0"/>
              </a:spcBef>
              <a:spcAft>
                <a:spcPts val="0"/>
              </a:spcAft>
              <a:buNone/>
            </a:pPr>
            <a:r>
              <a:rPr lang="en-GB" sz="2800" b="0" i="0" dirty="0">
                <a:solidFill>
                  <a:srgbClr val="0D0D0D"/>
                </a:solidFill>
                <a:latin typeface="Arial"/>
                <a:ea typeface="Arial"/>
                <a:cs typeface="Arial"/>
                <a:sym typeface="Arial"/>
              </a:rPr>
              <a:t>In </a:t>
            </a:r>
            <a:r>
              <a:rPr lang="en-GB" sz="2800" b="0" i="0" dirty="0" err="1">
                <a:solidFill>
                  <a:srgbClr val="0D0D0D"/>
                </a:solidFill>
                <a:latin typeface="Arial"/>
                <a:ea typeface="Arial"/>
                <a:cs typeface="Arial"/>
                <a:sym typeface="Arial"/>
              </a:rPr>
              <a:t>diesem</a:t>
            </a:r>
            <a:r>
              <a:rPr lang="en-GB" sz="2800" b="0" i="0" dirty="0">
                <a:solidFill>
                  <a:srgbClr val="0D0D0D"/>
                </a:solidFill>
                <a:latin typeface="Arial"/>
                <a:ea typeface="Arial"/>
                <a:cs typeface="Arial"/>
                <a:sym typeface="Arial"/>
              </a:rPr>
              <a:t> </a:t>
            </a:r>
            <a:r>
              <a:rPr lang="en-GB" sz="2800" b="0" i="0" dirty="0" err="1">
                <a:solidFill>
                  <a:srgbClr val="0D0D0D"/>
                </a:solidFill>
                <a:latin typeface="Arial"/>
                <a:ea typeface="Arial"/>
                <a:cs typeface="Arial"/>
                <a:sym typeface="Arial"/>
              </a:rPr>
              <a:t>Bericht</a:t>
            </a:r>
            <a:r>
              <a:rPr lang="en-GB" sz="2800" b="0" i="0" dirty="0">
                <a:solidFill>
                  <a:srgbClr val="0D0D0D"/>
                </a:solidFill>
                <a:latin typeface="Arial"/>
                <a:ea typeface="Arial"/>
                <a:cs typeface="Arial"/>
                <a:sym typeface="Arial"/>
              </a:rPr>
              <a:t> </a:t>
            </a:r>
            <a:r>
              <a:rPr lang="en-GB" sz="2800" b="0" i="0" dirty="0" err="1">
                <a:solidFill>
                  <a:schemeClr val="dk1"/>
                </a:solidFill>
                <a:latin typeface="Arial"/>
                <a:ea typeface="Arial"/>
                <a:cs typeface="Arial"/>
                <a:sym typeface="Arial"/>
              </a:rPr>
              <a:t>werden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Strategien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erörtert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wie</a:t>
            </a:r>
            <a:r>
              <a:rPr lang="en-GB" sz="2800" b="0" i="0" dirty="0">
                <a:solidFill>
                  <a:schemeClr val="dk1"/>
                </a:solidFill>
                <a:latin typeface="Arial"/>
                <a:ea typeface="Arial"/>
                <a:cs typeface="Arial"/>
                <a:sym typeface="Arial"/>
              </a:rPr>
              <a:t> die </a:t>
            </a:r>
            <a:r>
              <a:rPr lang="en-GB" sz="2800" b="0" i="0" dirty="0" err="1">
                <a:solidFill>
                  <a:schemeClr val="dk1"/>
                </a:solidFill>
                <a:latin typeface="Arial"/>
                <a:ea typeface="Arial"/>
                <a:cs typeface="Arial"/>
                <a:sym typeface="Arial"/>
              </a:rPr>
              <a:t>berufliche</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Bildung</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integrativer</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gestaltet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werden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kann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indem</a:t>
            </a:r>
            <a:r>
              <a:rPr lang="en-GB" sz="2800" b="0" i="0" dirty="0">
                <a:solidFill>
                  <a:schemeClr val="dk1"/>
                </a:solidFill>
                <a:latin typeface="Arial"/>
                <a:ea typeface="Arial"/>
                <a:cs typeface="Arial"/>
                <a:sym typeface="Arial"/>
              </a:rPr>
              <a:t> die </a:t>
            </a:r>
            <a:r>
              <a:rPr lang="en-GB" sz="2800" b="0" i="0" dirty="0" err="1">
                <a:solidFill>
                  <a:schemeClr val="dk1"/>
                </a:solidFill>
                <a:latin typeface="Arial"/>
                <a:ea typeface="Arial"/>
                <a:cs typeface="Arial"/>
                <a:sym typeface="Arial"/>
              </a:rPr>
              <a:t>Lehrpläne</a:t>
            </a:r>
            <a:r>
              <a:rPr lang="en-GB" sz="2800" b="0" i="0" dirty="0">
                <a:solidFill>
                  <a:schemeClr val="dk1"/>
                </a:solidFill>
                <a:latin typeface="Arial"/>
                <a:ea typeface="Arial"/>
                <a:cs typeface="Arial"/>
                <a:sym typeface="Arial"/>
              </a:rPr>
              <a:t> und </a:t>
            </a:r>
            <a:r>
              <a:rPr lang="en-GB" sz="2800" b="0" i="0" dirty="0" err="1">
                <a:solidFill>
                  <a:schemeClr val="dk1"/>
                </a:solidFill>
                <a:latin typeface="Arial"/>
                <a:ea typeface="Arial"/>
                <a:cs typeface="Arial"/>
                <a:sym typeface="Arial"/>
              </a:rPr>
              <a:t>Lehrmethoden</a:t>
            </a:r>
            <a:r>
              <a:rPr lang="en-GB" sz="2800" b="0" i="0" dirty="0">
                <a:solidFill>
                  <a:schemeClr val="dk1"/>
                </a:solidFill>
                <a:latin typeface="Arial"/>
                <a:ea typeface="Arial"/>
                <a:cs typeface="Arial"/>
                <a:sym typeface="Arial"/>
              </a:rPr>
              <a:t> an die </a:t>
            </a:r>
            <a:r>
              <a:rPr lang="en-GB" sz="2800" b="0" i="0" dirty="0" err="1">
                <a:solidFill>
                  <a:schemeClr val="dk1"/>
                </a:solidFill>
                <a:latin typeface="Arial"/>
                <a:ea typeface="Arial"/>
                <a:cs typeface="Arial"/>
                <a:sym typeface="Arial"/>
              </a:rPr>
              <a:t>unterschiedlichen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Bedürfnisse</a:t>
            </a:r>
            <a:r>
              <a:rPr lang="en-GB" sz="2800" b="0" i="0" dirty="0">
                <a:solidFill>
                  <a:schemeClr val="dk1"/>
                </a:solidFill>
                <a:latin typeface="Arial"/>
                <a:ea typeface="Arial"/>
                <a:cs typeface="Arial"/>
                <a:sym typeface="Arial"/>
              </a:rPr>
              <a:t> der </a:t>
            </a:r>
            <a:r>
              <a:rPr lang="en-GB" sz="2800" b="0" i="0" dirty="0" err="1">
                <a:solidFill>
                  <a:schemeClr val="dk1"/>
                </a:solidFill>
                <a:latin typeface="Arial"/>
                <a:ea typeface="Arial"/>
                <a:cs typeface="Arial"/>
                <a:sym typeface="Arial"/>
              </a:rPr>
              <a:t>Lernenden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angepasst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werden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Diese</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Flexibilität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ist</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entscheidend</a:t>
            </a:r>
            <a:r>
              <a:rPr lang="en-GB" sz="2800" b="0" i="0" dirty="0">
                <a:solidFill>
                  <a:schemeClr val="dk1"/>
                </a:solidFill>
                <a:latin typeface="Arial"/>
                <a:ea typeface="Arial"/>
                <a:cs typeface="Arial"/>
                <a:sym typeface="Arial"/>
              </a:rPr>
              <a:t>, um </a:t>
            </a:r>
            <a:r>
              <a:rPr lang="en-GB" sz="2800" b="0" i="0" dirty="0" err="1">
                <a:solidFill>
                  <a:schemeClr val="dk1"/>
                </a:solidFill>
                <a:latin typeface="Arial"/>
                <a:ea typeface="Arial"/>
                <a:cs typeface="Arial"/>
                <a:sym typeface="Arial"/>
              </a:rPr>
              <a:t>sicherzustellen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dass</a:t>
            </a:r>
            <a:r>
              <a:rPr lang="en-GB" sz="2800" b="0" i="0" dirty="0">
                <a:solidFill>
                  <a:schemeClr val="dk1"/>
                </a:solidFill>
                <a:latin typeface="Arial"/>
                <a:ea typeface="Arial"/>
                <a:cs typeface="Arial"/>
                <a:sym typeface="Arial"/>
              </a:rPr>
              <a:t> alle </a:t>
            </a:r>
            <a:r>
              <a:rPr lang="en-GB" sz="2800" b="0" i="0" dirty="0" err="1">
                <a:solidFill>
                  <a:schemeClr val="dk1"/>
                </a:solidFill>
                <a:latin typeface="Arial"/>
                <a:ea typeface="Arial"/>
                <a:cs typeface="Arial"/>
                <a:sym typeface="Arial"/>
              </a:rPr>
              <a:t>Lernenden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erfolgreich</a:t>
            </a:r>
            <a:r>
              <a:rPr lang="en-GB" sz="2800" b="0" i="0" dirty="0">
                <a:solidFill>
                  <a:schemeClr val="dk1"/>
                </a:solidFill>
                <a:latin typeface="Arial"/>
                <a:ea typeface="Arial"/>
                <a:cs typeface="Arial"/>
                <a:sym typeface="Arial"/>
              </a:rPr>
              <a:t> an der </a:t>
            </a:r>
            <a:r>
              <a:rPr lang="en-GB" sz="2800" b="0" i="0" dirty="0" err="1">
                <a:solidFill>
                  <a:schemeClr val="dk1"/>
                </a:solidFill>
                <a:latin typeface="Arial"/>
                <a:ea typeface="Arial"/>
                <a:cs typeface="Arial"/>
                <a:sym typeface="Arial"/>
              </a:rPr>
              <a:t>Berufsbildung</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teilnehmen</a:t>
            </a:r>
            <a:r>
              <a:rPr lang="en-GB" sz="2800" b="0" i="0" dirty="0">
                <a:solidFill>
                  <a:schemeClr val="dk1"/>
                </a:solidFill>
                <a:latin typeface="Arial"/>
                <a:ea typeface="Arial"/>
                <a:cs typeface="Arial"/>
                <a:sym typeface="Arial"/>
              </a:rPr>
              <a:t> </a:t>
            </a:r>
            <a:r>
              <a:rPr lang="en-GB" sz="2800" b="0" i="0" dirty="0" err="1">
                <a:solidFill>
                  <a:schemeClr val="dk1"/>
                </a:solidFill>
                <a:latin typeface="Arial"/>
                <a:ea typeface="Arial"/>
                <a:cs typeface="Arial"/>
                <a:sym typeface="Arial"/>
              </a:rPr>
              <a:t>können</a:t>
            </a:r>
            <a:r>
              <a:rPr lang="en-GB" sz="2800" b="0" i="0" dirty="0">
                <a:solidFill>
                  <a:schemeClr val="dk1"/>
                </a:solidFill>
                <a:latin typeface="Arial"/>
                <a:ea typeface="Arial"/>
                <a:cs typeface="Arial"/>
                <a:sym typeface="Arial"/>
              </a:rPr>
              <a:t>.</a:t>
            </a:r>
            <a:endParaRPr sz="2800" b="0" i="0" dirty="0">
              <a:solidFill>
                <a:srgbClr val="0D0D0D"/>
              </a:solidFill>
              <a:latin typeface="Arial"/>
              <a:ea typeface="Arial"/>
              <a:cs typeface="Arial"/>
              <a:sym typeface="Arial"/>
            </a:endParaRPr>
          </a:p>
        </p:txBody>
      </p:sp>
      <p:sp>
        <p:nvSpPr>
          <p:cNvPr id="515" name="Google Shape;515;p24"/>
          <p:cNvSpPr txBox="1"/>
          <p:nvPr/>
        </p:nvSpPr>
        <p:spPr>
          <a:xfrm>
            <a:off x="1034160" y="8214294"/>
            <a:ext cx="9144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Calibri"/>
                <a:ea typeface="Calibri"/>
                <a:cs typeface="Calibri"/>
                <a:sym typeface="Calibri"/>
              </a:rPr>
              <a:t>Quelle: </a:t>
            </a:r>
            <a:r>
              <a:rPr lang="en-GB" sz="14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https://www.oecd-ilibrary.org/education/building-future-ready-vocational-education-and-training-systems_48293157-en;jsessionid=WauarKBWjmKbP-_OTpax4_P6ijIHIGHgJkO1bE4x.</a:t>
            </a:r>
            <a:r>
              <a:rPr lang="en-GB" sz="1400" i="1">
                <a:solidFill>
                  <a:schemeClr val="dk1"/>
                </a:solidFill>
                <a:latin typeface="Calibri"/>
                <a:ea typeface="Calibri"/>
                <a:cs typeface="Calibri"/>
                <a:sym typeface="Calibri"/>
              </a:rPr>
              <a:t>ip-10-240-5-146 </a:t>
            </a:r>
            <a:endParaRPr sz="1400" i="1">
              <a:solidFill>
                <a:schemeClr val="dk1"/>
              </a:solidFill>
              <a:latin typeface="Calibri"/>
              <a:ea typeface="Calibri"/>
              <a:cs typeface="Calibri"/>
              <a:sym typeface="Calibri"/>
            </a:endParaRPr>
          </a:p>
        </p:txBody>
      </p:sp>
      <p:pic>
        <p:nvPicPr>
          <p:cNvPr id="2" name="Picture 1" descr="Blue text on a white background&#10;&#10;Description automatically generated">
            <a:extLst>
              <a:ext uri="{FF2B5EF4-FFF2-40B4-BE49-F238E27FC236}">
                <a16:creationId xmlns:a16="http://schemas.microsoft.com/office/drawing/2014/main" id="{3377B683-152B-F175-AE32-47AE0592B10F}"/>
              </a:ext>
            </a:extLst>
          </p:cNvPr>
          <p:cNvPicPr>
            <a:picLocks noChangeAspect="1"/>
          </p:cNvPicPr>
          <p:nvPr/>
        </p:nvPicPr>
        <p:blipFill>
          <a:blip r:embed="rId8"/>
          <a:stretch>
            <a:fillRect/>
          </a:stretch>
        </p:blipFill>
        <p:spPr>
          <a:xfrm>
            <a:off x="2910272" y="9315618"/>
            <a:ext cx="2115882" cy="4439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19"/>
        <p:cNvGrpSpPr/>
        <p:nvPr/>
      </p:nvGrpSpPr>
      <p:grpSpPr>
        <a:xfrm>
          <a:off x="0" y="0"/>
          <a:ext cx="0" cy="0"/>
          <a:chOff x="0" y="0"/>
          <a:chExt cx="0" cy="0"/>
        </a:xfrm>
      </p:grpSpPr>
      <p:sp>
        <p:nvSpPr>
          <p:cNvPr id="520" name="Google Shape;520;p25"/>
          <p:cNvSpPr txBox="1"/>
          <p:nvPr/>
        </p:nvSpPr>
        <p:spPr>
          <a:xfrm>
            <a:off x="795293" y="1610892"/>
            <a:ext cx="14177966" cy="1163588"/>
          </a:xfrm>
          <a:prstGeom prst="rect">
            <a:avLst/>
          </a:prstGeom>
          <a:noFill/>
          <a:ln>
            <a:noFill/>
          </a:ln>
        </p:spPr>
        <p:txBody>
          <a:bodyPr spcFirstLastPara="1" wrap="square" lIns="0" tIns="0" rIns="0" bIns="0" anchor="t" anchorCtr="0">
            <a:spAutoFit/>
          </a:bodyPr>
          <a:lstStyle/>
          <a:p>
            <a:pPr marL="0" marR="0" lvl="0" indent="0" algn="l" rtl="0">
              <a:lnSpc>
                <a:spcPct val="161333"/>
              </a:lnSpc>
              <a:spcBef>
                <a:spcPts val="0"/>
              </a:spcBef>
              <a:spcAft>
                <a:spcPts val="0"/>
              </a:spcAft>
              <a:buNone/>
            </a:pPr>
            <a:r>
              <a:rPr lang="en-GB" sz="6000">
                <a:solidFill>
                  <a:srgbClr val="033C5B"/>
                </a:solidFill>
                <a:latin typeface="Arial"/>
                <a:ea typeface="Arial"/>
                <a:cs typeface="Arial"/>
                <a:sym typeface="Arial"/>
              </a:rPr>
              <a:t>Förderung spezifischer Fähigkeiten</a:t>
            </a:r>
            <a:endParaRPr/>
          </a:p>
        </p:txBody>
      </p:sp>
      <p:sp>
        <p:nvSpPr>
          <p:cNvPr id="521" name="Google Shape;521;p25"/>
          <p:cNvSpPr/>
          <p:nvPr/>
        </p:nvSpPr>
        <p:spPr>
          <a:xfrm>
            <a:off x="17044742" y="-150232"/>
            <a:ext cx="1246758" cy="895429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25"/>
          <p:cNvSpPr/>
          <p:nvPr/>
        </p:nvSpPr>
        <p:spPr>
          <a:xfrm rot="-5400000">
            <a:off x="8522371" y="-8522371"/>
            <a:ext cx="1246758" cy="18291501"/>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2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25"/>
          <p:cNvSpPr txBox="1"/>
          <p:nvPr/>
        </p:nvSpPr>
        <p:spPr>
          <a:xfrm>
            <a:off x="1028700" y="3024399"/>
            <a:ext cx="12181388" cy="36933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b="1" i="0">
                <a:solidFill>
                  <a:srgbClr val="0D0D0D"/>
                </a:solidFill>
                <a:latin typeface="Arial"/>
                <a:ea typeface="Arial"/>
                <a:cs typeface="Arial"/>
                <a:sym typeface="Arial"/>
              </a:rPr>
              <a:t>Kritisches Denken:</a:t>
            </a:r>
            <a:endParaRPr sz="2000" b="0" i="0">
              <a:solidFill>
                <a:srgbClr val="0D0D0D"/>
              </a:solidFill>
              <a:latin typeface="Arial"/>
              <a:ea typeface="Arial"/>
              <a:cs typeface="Arial"/>
              <a:sym typeface="Arial"/>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Ermutigung zur Problemlösung durch reale Szenarien und Fallstudien.</a:t>
            </a:r>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Verwenden Sie Fragetechniken, die Analyse und Bewertung fördern.</a:t>
            </a:r>
            <a:endParaRPr/>
          </a:p>
          <a:p>
            <a:pPr marL="0" marR="0" lvl="0" indent="0" algn="l" rtl="0">
              <a:spcBef>
                <a:spcPts val="0"/>
              </a:spcBef>
              <a:spcAft>
                <a:spcPts val="0"/>
              </a:spcAft>
              <a:buNone/>
            </a:pPr>
            <a:r>
              <a:rPr lang="en-GB" sz="2000" b="1" i="0">
                <a:solidFill>
                  <a:srgbClr val="0D0D0D"/>
                </a:solidFill>
                <a:latin typeface="Arial"/>
                <a:ea typeface="Arial"/>
                <a:cs typeface="Arial"/>
                <a:sym typeface="Arial"/>
              </a:rPr>
              <a:t>Kommunikation:</a:t>
            </a:r>
            <a:endParaRPr sz="2000" b="0" i="0">
              <a:solidFill>
                <a:srgbClr val="0D0D0D"/>
              </a:solidFill>
              <a:latin typeface="Arial"/>
              <a:ea typeface="Arial"/>
              <a:cs typeface="Arial"/>
              <a:sym typeface="Arial"/>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Durchführung von Projekten, die schriftliche und mündliche Kommunikation erfordern, einschließlich Präsentationen und Berichte.</a:t>
            </a:r>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Förderung der digitalen Kompetenz durch Integration verschiedener technischer Hilfsmittel für die Kommunikation.</a:t>
            </a:r>
            <a:endParaRPr/>
          </a:p>
          <a:p>
            <a:pPr marL="0" marR="0" lvl="0" indent="0" algn="l" rtl="0">
              <a:spcBef>
                <a:spcPts val="0"/>
              </a:spcBef>
              <a:spcAft>
                <a:spcPts val="0"/>
              </a:spcAft>
              <a:buNone/>
            </a:pPr>
            <a:r>
              <a:rPr lang="en-GB" sz="2000" b="1" i="0">
                <a:solidFill>
                  <a:srgbClr val="0D0D0D"/>
                </a:solidFill>
                <a:latin typeface="Arial"/>
                <a:ea typeface="Arial"/>
                <a:cs typeface="Arial"/>
                <a:sym typeface="Arial"/>
              </a:rPr>
              <a:t>Kollaboration:</a:t>
            </a:r>
            <a:endParaRPr sz="2000" b="0" i="0">
              <a:solidFill>
                <a:srgbClr val="0D0D0D"/>
              </a:solidFill>
              <a:latin typeface="Arial"/>
              <a:ea typeface="Arial"/>
              <a:cs typeface="Arial"/>
              <a:sym typeface="Arial"/>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Entwerfen Sie Gruppenprojekte und kollaborative Aufgaben, die Teamarbeit und gegenseitiges Feedback erfordern.</a:t>
            </a:r>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Nutzen Sie Plattformen und Tools für die Zusammenarbeit, um die Teamarbeit aus der Ferne und im Unterricht zu unterstützen.</a:t>
            </a:r>
            <a:endParaRPr/>
          </a:p>
          <a:p>
            <a:pPr marL="0" marR="0" lvl="0" indent="0" algn="l" rtl="0">
              <a:spcBef>
                <a:spcPts val="0"/>
              </a:spcBef>
              <a:spcAft>
                <a:spcPts val="0"/>
              </a:spcAft>
              <a:buNone/>
            </a:pPr>
            <a:r>
              <a:rPr lang="en-GB" sz="2000" b="1" i="0">
                <a:solidFill>
                  <a:srgbClr val="0D0D0D"/>
                </a:solidFill>
                <a:latin typeface="Arial"/>
                <a:ea typeface="Arial"/>
                <a:cs typeface="Arial"/>
                <a:sym typeface="Arial"/>
              </a:rPr>
              <a:t>Kreativität:</a:t>
            </a:r>
            <a:endParaRPr sz="2000" b="0" i="0">
              <a:solidFill>
                <a:srgbClr val="0D0D0D"/>
              </a:solidFill>
              <a:latin typeface="Arial"/>
              <a:ea typeface="Arial"/>
              <a:cs typeface="Arial"/>
              <a:sym typeface="Arial"/>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Fördern Sie Innovationen durch Design-Thinking-Projekte und kreative Problemlösungsaufgaben.</a:t>
            </a:r>
            <a:endParaRPr/>
          </a:p>
          <a:p>
            <a:pPr marL="742950" marR="0" lvl="1" indent="-285750" algn="l" rtl="0">
              <a:spcBef>
                <a:spcPts val="0"/>
              </a:spcBef>
              <a:spcAft>
                <a:spcPts val="0"/>
              </a:spcAft>
              <a:buClr>
                <a:srgbClr val="0D0D0D"/>
              </a:buClr>
              <a:buSzPts val="2000"/>
              <a:buFont typeface="Arial"/>
              <a:buChar char="•"/>
            </a:pPr>
            <a:r>
              <a:rPr lang="en-GB" sz="2000" b="0" i="0" u="none" strike="noStrike" cap="none">
                <a:solidFill>
                  <a:srgbClr val="0D0D0D"/>
                </a:solidFill>
                <a:latin typeface="Arial"/>
                <a:ea typeface="Arial"/>
                <a:cs typeface="Arial"/>
                <a:sym typeface="Arial"/>
              </a:rPr>
              <a:t>Integrieren Sie Aufgaben mit offenem Ende, die persönlichen Ausdruck und Erkundung ermöglichen.</a:t>
            </a:r>
            <a:endParaRPr/>
          </a:p>
        </p:txBody>
      </p:sp>
      <p:sp>
        <p:nvSpPr>
          <p:cNvPr id="526" name="Google Shape;526;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30" name="Google Shape;530;p25"/>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505651F-AA1A-B348-E922-F7EA9B29DC51}"/>
              </a:ext>
            </a:extLst>
          </p:cNvPr>
          <p:cNvPicPr>
            <a:picLocks noChangeAspect="1"/>
          </p:cNvPicPr>
          <p:nvPr/>
        </p:nvPicPr>
        <p:blipFill>
          <a:blip r:embed="rId6"/>
          <a:stretch>
            <a:fillRect/>
          </a:stretch>
        </p:blipFill>
        <p:spPr>
          <a:xfrm>
            <a:off x="2910272" y="9315618"/>
            <a:ext cx="2115882" cy="4439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4"/>
        <p:cNvGrpSpPr/>
        <p:nvPr/>
      </p:nvGrpSpPr>
      <p:grpSpPr>
        <a:xfrm>
          <a:off x="0" y="0"/>
          <a:ext cx="0" cy="0"/>
          <a:chOff x="0" y="0"/>
          <a:chExt cx="0" cy="0"/>
        </a:xfrm>
      </p:grpSpPr>
      <p:sp>
        <p:nvSpPr>
          <p:cNvPr id="535" name="Google Shape;535;p26"/>
          <p:cNvSpPr txBox="1"/>
          <p:nvPr/>
        </p:nvSpPr>
        <p:spPr>
          <a:xfrm>
            <a:off x="3058697" y="773904"/>
            <a:ext cx="13265244"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Herausforderungen und Chancen</a:t>
            </a:r>
            <a:endParaRPr/>
          </a:p>
        </p:txBody>
      </p:sp>
      <p:sp>
        <p:nvSpPr>
          <p:cNvPr id="536" name="Google Shape;536;p2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2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2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6"/>
          <p:cNvSpPr txBox="1"/>
          <p:nvPr/>
        </p:nvSpPr>
        <p:spPr>
          <a:xfrm>
            <a:off x="3058697" y="2006533"/>
            <a:ext cx="7214126" cy="6979218"/>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400" b="1" dirty="0" err="1">
                <a:solidFill>
                  <a:srgbClr val="121212"/>
                </a:solidFill>
                <a:latin typeface="Arial"/>
                <a:ea typeface="Arial"/>
                <a:cs typeface="Arial"/>
                <a:sym typeface="Arial"/>
              </a:rPr>
              <a:t>Gemeinsame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Herausforderungen</a:t>
            </a:r>
            <a:r>
              <a:rPr lang="en-GB" sz="2400" b="1" dirty="0">
                <a:solidFill>
                  <a:srgbClr val="121212"/>
                </a:solidFill>
                <a:latin typeface="Arial"/>
                <a:ea typeface="Arial"/>
                <a:cs typeface="Arial"/>
                <a:sym typeface="Arial"/>
              </a:rPr>
              <a:t> in der </a:t>
            </a:r>
            <a:r>
              <a:rPr lang="en-GB" sz="2400" b="1" dirty="0" err="1">
                <a:solidFill>
                  <a:srgbClr val="121212"/>
                </a:solidFill>
                <a:latin typeface="Arial"/>
                <a:ea typeface="Arial"/>
                <a:cs typeface="Arial"/>
                <a:sym typeface="Arial"/>
              </a:rPr>
              <a:t>Berufsbildung</a:t>
            </a:r>
            <a:r>
              <a:rPr lang="en-GB" sz="2400" b="1"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a:solidFill>
                  <a:srgbClr val="121212"/>
                </a:solidFill>
                <a:latin typeface="Arial"/>
                <a:ea typeface="Arial"/>
                <a:cs typeface="Arial"/>
                <a:sym typeface="Arial"/>
              </a:rPr>
              <a:t>Engagement</a:t>
            </a:r>
            <a:r>
              <a:rPr lang="en-GB" sz="2400" dirty="0">
                <a:solidFill>
                  <a:srgbClr val="121212"/>
                </a:solidFill>
                <a:latin typeface="Arial"/>
                <a:ea typeface="Arial"/>
                <a:cs typeface="Arial"/>
                <a:sym typeface="Arial"/>
              </a:rPr>
              <a:t>: Die Motivation der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aufrechterhalten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insbesondere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bei</a:t>
            </a:r>
            <a:r>
              <a:rPr lang="en-GB" sz="2400" dirty="0">
                <a:solidFill>
                  <a:srgbClr val="121212"/>
                </a:solidFill>
                <a:latin typeface="Arial"/>
                <a:ea typeface="Arial"/>
                <a:cs typeface="Arial"/>
                <a:sym typeface="Arial"/>
              </a:rPr>
              <a:t> Online- </a:t>
            </a:r>
            <a:r>
              <a:rPr lang="en-GB" sz="2400" dirty="0" err="1">
                <a:solidFill>
                  <a:srgbClr val="121212"/>
                </a:solidFill>
                <a:latin typeface="Arial"/>
                <a:ea typeface="Arial"/>
                <a:cs typeface="Arial"/>
                <a:sym typeface="Arial"/>
              </a:rPr>
              <a:t>oder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Hybridmodellen</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err="1">
                <a:solidFill>
                  <a:srgbClr val="121212"/>
                </a:solidFill>
                <a:latin typeface="Arial"/>
                <a:ea typeface="Arial"/>
                <a:cs typeface="Arial"/>
                <a:sym typeface="Arial"/>
              </a:rPr>
              <a:t>Begrenzte</a:t>
            </a:r>
            <a:r>
              <a:rPr lang="en-GB" sz="2400" u="sng" dirty="0">
                <a:solidFill>
                  <a:srgbClr val="121212"/>
                </a:solidFill>
                <a:latin typeface="Arial"/>
                <a:ea typeface="Arial"/>
                <a:cs typeface="Arial"/>
                <a:sym typeface="Arial"/>
              </a:rPr>
              <a:t> </a:t>
            </a:r>
            <a:r>
              <a:rPr lang="en-GB" sz="2400" u="sng" dirty="0" err="1">
                <a:solidFill>
                  <a:srgbClr val="121212"/>
                </a:solidFill>
                <a:latin typeface="Arial"/>
                <a:ea typeface="Arial"/>
                <a:cs typeface="Arial"/>
                <a:sym typeface="Arial"/>
              </a:rPr>
              <a:t>Ressourcen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Zugang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moderner Technologie und </a:t>
            </a:r>
            <a:r>
              <a:rPr lang="en-GB" sz="2400" dirty="0" err="1">
                <a:solidFill>
                  <a:srgbClr val="121212"/>
                </a:solidFill>
                <a:latin typeface="Arial"/>
                <a:ea typeface="Arial"/>
                <a:cs typeface="Arial"/>
                <a:sym typeface="Arial"/>
              </a:rPr>
              <a:t>Industriestandardausrüstung</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err="1">
                <a:solidFill>
                  <a:srgbClr val="121212"/>
                </a:solidFill>
                <a:latin typeface="Arial"/>
                <a:ea typeface="Arial"/>
                <a:cs typeface="Arial"/>
                <a:sym typeface="Arial"/>
              </a:rPr>
              <a:t>Missverhältnis</a:t>
            </a:r>
            <a:r>
              <a:rPr lang="en-GB" sz="2400" u="sng" dirty="0">
                <a:solidFill>
                  <a:srgbClr val="121212"/>
                </a:solidFill>
                <a:latin typeface="Arial"/>
                <a:ea typeface="Arial"/>
                <a:cs typeface="Arial"/>
                <a:sym typeface="Arial"/>
              </a:rPr>
              <a:t> </a:t>
            </a:r>
            <a:r>
              <a:rPr lang="en-GB" sz="2400" u="sng" dirty="0" err="1">
                <a:solidFill>
                  <a:srgbClr val="121212"/>
                </a:solidFill>
                <a:latin typeface="Arial"/>
                <a:ea typeface="Arial"/>
                <a:cs typeface="Arial"/>
                <a:sym typeface="Arial"/>
              </a:rPr>
              <a:t>zwischen</a:t>
            </a:r>
            <a:r>
              <a:rPr lang="en-GB" sz="2400" u="sng" dirty="0">
                <a:solidFill>
                  <a:srgbClr val="121212"/>
                </a:solidFill>
                <a:latin typeface="Arial"/>
                <a:ea typeface="Arial"/>
                <a:cs typeface="Arial"/>
                <a:sym typeface="Arial"/>
              </a:rPr>
              <a:t> den </a:t>
            </a:r>
            <a:r>
              <a:rPr lang="en-GB" sz="2400" u="sng" dirty="0" err="1">
                <a:solidFill>
                  <a:srgbClr val="121212"/>
                </a:solidFill>
                <a:latin typeface="Arial"/>
                <a:ea typeface="Arial"/>
                <a:cs typeface="Arial"/>
                <a:sym typeface="Arial"/>
              </a:rPr>
              <a:t>Qualifikationen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Anpassung</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Lehrpläne</a:t>
            </a:r>
            <a:r>
              <a:rPr lang="en-GB" sz="2400" dirty="0">
                <a:solidFill>
                  <a:srgbClr val="121212"/>
                </a:solidFill>
                <a:latin typeface="Arial"/>
                <a:ea typeface="Arial"/>
                <a:cs typeface="Arial"/>
                <a:sym typeface="Arial"/>
              </a:rPr>
              <a:t> an die </a:t>
            </a:r>
            <a:r>
              <a:rPr lang="en-GB" sz="2400" dirty="0" err="1">
                <a:solidFill>
                  <a:srgbClr val="121212"/>
                </a:solidFill>
                <a:latin typeface="Arial"/>
                <a:ea typeface="Arial"/>
                <a:cs typeface="Arial"/>
                <a:sym typeface="Arial"/>
              </a:rPr>
              <a:t>sich</a:t>
            </a:r>
            <a:r>
              <a:rPr lang="en-GB" sz="2400" dirty="0">
                <a:solidFill>
                  <a:srgbClr val="121212"/>
                </a:solidFill>
                <a:latin typeface="Arial"/>
                <a:ea typeface="Arial"/>
                <a:cs typeface="Arial"/>
                <a:sym typeface="Arial"/>
              </a:rPr>
              <a:t> schnell </a:t>
            </a:r>
            <a:r>
              <a:rPr lang="en-GB" sz="2400" dirty="0" err="1">
                <a:solidFill>
                  <a:srgbClr val="121212"/>
                </a:solidFill>
                <a:latin typeface="Arial"/>
                <a:ea typeface="Arial"/>
                <a:cs typeface="Arial"/>
                <a:sym typeface="Arial"/>
              </a:rPr>
              <a:t>ändernden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Anforderungen</a:t>
            </a:r>
            <a:r>
              <a:rPr lang="en-GB" sz="2400" dirty="0">
                <a:solidFill>
                  <a:srgbClr val="121212"/>
                </a:solidFill>
                <a:latin typeface="Arial"/>
                <a:ea typeface="Arial"/>
                <a:cs typeface="Arial"/>
                <a:sym typeface="Arial"/>
              </a:rPr>
              <a:t> der Industrie.</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err="1">
                <a:solidFill>
                  <a:srgbClr val="121212"/>
                </a:solidFill>
                <a:latin typeface="Arial"/>
                <a:ea typeface="Arial"/>
                <a:cs typeface="Arial"/>
                <a:sym typeface="Arial"/>
              </a:rPr>
              <a:t>Zugänglichkeit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Sicherstellen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dass</a:t>
            </a:r>
            <a:r>
              <a:rPr lang="en-GB" sz="2400" dirty="0">
                <a:solidFill>
                  <a:srgbClr val="121212"/>
                </a:solidFill>
                <a:latin typeface="Arial"/>
                <a:ea typeface="Arial"/>
                <a:cs typeface="Arial"/>
                <a:sym typeface="Arial"/>
              </a:rPr>
              <a:t> alle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gleichen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Zugang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Bildungs</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Ausbildungsmöglichkeiten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haben</a:t>
            </a:r>
            <a:r>
              <a:rPr lang="en-GB" sz="2400"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sp>
        <p:nvSpPr>
          <p:cNvPr id="541" name="Google Shape;541;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2" name="Google Shape;542;p26" title="Vocational education and training - Future challenges"/>
          <p:cNvPicPr preferRelativeResize="0"/>
          <p:nvPr/>
        </p:nvPicPr>
        <p:blipFill rotWithShape="1">
          <a:blip r:embed="rId5">
            <a:alphaModFix/>
          </a:blip>
          <a:srcRect/>
          <a:stretch/>
        </p:blipFill>
        <p:spPr>
          <a:xfrm>
            <a:off x="10272823" y="2571067"/>
            <a:ext cx="7620000" cy="4305300"/>
          </a:xfrm>
          <a:prstGeom prst="rect">
            <a:avLst/>
          </a:prstGeom>
          <a:noFill/>
          <a:ln>
            <a:noFill/>
          </a:ln>
        </p:spPr>
      </p:pic>
      <p:sp>
        <p:nvSpPr>
          <p:cNvPr id="543" name="Google Shape;543;p26"/>
          <p:cNvSpPr txBox="1"/>
          <p:nvPr/>
        </p:nvSpPr>
        <p:spPr>
          <a:xfrm>
            <a:off x="10272823" y="6999012"/>
            <a:ext cx="775848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//youtu.be/mh2ozbEgjSE?feature=shared </a:t>
            </a:r>
            <a:endParaRPr sz="1600" i="1">
              <a:solidFill>
                <a:schemeClr val="dk1"/>
              </a:solidFill>
              <a:latin typeface="Calibri"/>
              <a:ea typeface="Calibri"/>
              <a:cs typeface="Calibri"/>
              <a:sym typeface="Calibri"/>
            </a:endParaRPr>
          </a:p>
        </p:txBody>
      </p:sp>
      <p:sp>
        <p:nvSpPr>
          <p:cNvPr id="544" name="Google Shape;544;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47" name="Google Shape;547;p26"/>
          <p:cNvPicPr preferRelativeResize="0"/>
          <p:nvPr/>
        </p:nvPicPr>
        <p:blipFill rotWithShape="1">
          <a:blip r:embed="rId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375E123-3949-881A-902E-EA1FABB4440B}"/>
              </a:ext>
            </a:extLst>
          </p:cNvPr>
          <p:cNvPicPr>
            <a:picLocks noChangeAspect="1"/>
          </p:cNvPicPr>
          <p:nvPr/>
        </p:nvPicPr>
        <p:blipFill>
          <a:blip r:embed="rId9"/>
          <a:stretch>
            <a:fillRect/>
          </a:stretch>
        </p:blipFill>
        <p:spPr>
          <a:xfrm>
            <a:off x="2910272" y="9315618"/>
            <a:ext cx="2115882" cy="443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1"/>
        <p:cNvGrpSpPr/>
        <p:nvPr/>
      </p:nvGrpSpPr>
      <p:grpSpPr>
        <a:xfrm>
          <a:off x="0" y="0"/>
          <a:ext cx="0" cy="0"/>
          <a:chOff x="0" y="0"/>
          <a:chExt cx="0" cy="0"/>
        </a:xfrm>
      </p:grpSpPr>
      <p:sp>
        <p:nvSpPr>
          <p:cNvPr id="552" name="Google Shape;552;p27"/>
          <p:cNvSpPr txBox="1"/>
          <p:nvPr/>
        </p:nvSpPr>
        <p:spPr>
          <a:xfrm>
            <a:off x="3058697" y="319970"/>
            <a:ext cx="13265244"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Herausforderungen</a:t>
            </a:r>
            <a:r>
              <a:rPr lang="en-GB" sz="6999" dirty="0">
                <a:solidFill>
                  <a:srgbClr val="033C5B"/>
                </a:solidFill>
                <a:latin typeface="Arial"/>
                <a:ea typeface="Arial"/>
                <a:cs typeface="Arial"/>
                <a:sym typeface="Arial"/>
              </a:rPr>
              <a:t> und </a:t>
            </a:r>
            <a:r>
              <a:rPr lang="en-GB" sz="6999" dirty="0" err="1">
                <a:solidFill>
                  <a:srgbClr val="033C5B"/>
                </a:solidFill>
                <a:latin typeface="Arial"/>
                <a:ea typeface="Arial"/>
                <a:cs typeface="Arial"/>
                <a:sym typeface="Arial"/>
              </a:rPr>
              <a:t>Chancen</a:t>
            </a:r>
            <a:endParaRPr dirty="0"/>
          </a:p>
        </p:txBody>
      </p:sp>
      <p:sp>
        <p:nvSpPr>
          <p:cNvPr id="553" name="Google Shape;553;p27"/>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7"/>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27"/>
          <p:cNvSpPr txBox="1"/>
          <p:nvPr/>
        </p:nvSpPr>
        <p:spPr>
          <a:xfrm>
            <a:off x="2766824" y="1447383"/>
            <a:ext cx="7549061" cy="7238905"/>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400" b="1" dirty="0">
                <a:solidFill>
                  <a:srgbClr val="121212"/>
                </a:solidFill>
                <a:latin typeface="Arial"/>
                <a:ea typeface="Arial"/>
                <a:cs typeface="Arial"/>
                <a:sym typeface="Arial"/>
              </a:rPr>
              <a:t>Innovative </a:t>
            </a:r>
            <a:r>
              <a:rPr lang="en-GB" sz="2400" b="1" dirty="0" err="1">
                <a:solidFill>
                  <a:srgbClr val="121212"/>
                </a:solidFill>
                <a:latin typeface="Arial"/>
                <a:ea typeface="Arial"/>
                <a:cs typeface="Arial"/>
                <a:sym typeface="Arial"/>
              </a:rPr>
              <a:t>Lösungen</a:t>
            </a:r>
            <a:r>
              <a:rPr lang="en-GB" sz="2400" b="1"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err="1">
                <a:solidFill>
                  <a:srgbClr val="121212"/>
                </a:solidFill>
                <a:latin typeface="Arial"/>
                <a:ea typeface="Arial"/>
                <a:cs typeface="Arial"/>
                <a:sym typeface="Arial"/>
              </a:rPr>
              <a:t>Digitale</a:t>
            </a:r>
            <a:r>
              <a:rPr lang="en-GB" sz="2400" u="sng" dirty="0">
                <a:solidFill>
                  <a:srgbClr val="121212"/>
                </a:solidFill>
                <a:latin typeface="Arial"/>
                <a:ea typeface="Arial"/>
                <a:cs typeface="Arial"/>
                <a:sym typeface="Arial"/>
              </a:rPr>
              <a:t> Tools für </a:t>
            </a:r>
            <a:r>
              <a:rPr lang="en-GB" sz="2400" u="sng" dirty="0" err="1">
                <a:solidFill>
                  <a:srgbClr val="121212"/>
                </a:solidFill>
                <a:latin typeface="Arial"/>
                <a:ea typeface="Arial"/>
                <a:cs typeface="Arial"/>
                <a:sym typeface="Arial"/>
              </a:rPr>
              <a:t>mehr</a:t>
            </a:r>
            <a:r>
              <a:rPr lang="en-GB" sz="2400" u="sng" dirty="0">
                <a:solidFill>
                  <a:srgbClr val="121212"/>
                </a:solidFill>
                <a:latin typeface="Arial"/>
                <a:ea typeface="Arial"/>
                <a:cs typeface="Arial"/>
                <a:sym typeface="Arial"/>
              </a:rPr>
              <a:t> Engagement</a:t>
            </a:r>
            <a:r>
              <a:rPr lang="en-GB" sz="2400" dirty="0">
                <a:solidFill>
                  <a:srgbClr val="121212"/>
                </a:solidFill>
                <a:latin typeface="Arial"/>
                <a:ea typeface="Arial"/>
                <a:cs typeface="Arial"/>
                <a:sym typeface="Arial"/>
              </a:rPr>
              <a:t>: Gamification, </a:t>
            </a:r>
            <a:r>
              <a:rPr lang="en-GB" sz="2400" dirty="0" err="1">
                <a:solidFill>
                  <a:srgbClr val="121212"/>
                </a:solidFill>
                <a:latin typeface="Arial"/>
                <a:ea typeface="Arial"/>
                <a:cs typeface="Arial"/>
                <a:sym typeface="Arial"/>
              </a:rPr>
              <a:t>interaktive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Simulationen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virtuelle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Realität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Steigerung</a:t>
            </a:r>
            <a:r>
              <a:rPr lang="en-GB" sz="2400" dirty="0">
                <a:solidFill>
                  <a:srgbClr val="121212"/>
                </a:solidFill>
                <a:latin typeface="Arial"/>
                <a:ea typeface="Arial"/>
                <a:cs typeface="Arial"/>
                <a:sym typeface="Arial"/>
              </a:rPr>
              <a:t> der Motivation der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err="1">
                <a:solidFill>
                  <a:srgbClr val="121212"/>
                </a:solidFill>
                <a:latin typeface="Arial"/>
                <a:ea typeface="Arial"/>
                <a:cs typeface="Arial"/>
                <a:sym typeface="Arial"/>
              </a:rPr>
              <a:t>Partnerschaften</a:t>
            </a:r>
            <a:r>
              <a:rPr lang="en-GB" sz="2400" u="sng" dirty="0">
                <a:solidFill>
                  <a:srgbClr val="121212"/>
                </a:solidFill>
                <a:latin typeface="Arial"/>
                <a:ea typeface="Arial"/>
                <a:cs typeface="Arial"/>
                <a:sym typeface="Arial"/>
              </a:rPr>
              <a:t> für </a:t>
            </a:r>
            <a:r>
              <a:rPr lang="en-GB" sz="2400" u="sng" dirty="0" err="1">
                <a:solidFill>
                  <a:srgbClr val="121212"/>
                </a:solidFill>
                <a:latin typeface="Arial"/>
                <a:ea typeface="Arial"/>
                <a:cs typeface="Arial"/>
                <a:sym typeface="Arial"/>
              </a:rPr>
              <a:t>Ressourcen</a:t>
            </a:r>
            <a:r>
              <a:rPr lang="en-GB" sz="2400" dirty="0">
                <a:solidFill>
                  <a:srgbClr val="121212"/>
                </a:solidFill>
                <a:latin typeface="Arial"/>
                <a:ea typeface="Arial"/>
                <a:cs typeface="Arial"/>
                <a:sym typeface="Arial"/>
              </a:rPr>
              <a:t>: Zusammenarbeit </a:t>
            </a:r>
            <a:r>
              <a:rPr lang="en-GB" sz="2400" dirty="0" err="1">
                <a:solidFill>
                  <a:srgbClr val="121212"/>
                </a:solidFill>
                <a:latin typeface="Arial"/>
                <a:ea typeface="Arial"/>
                <a:cs typeface="Arial"/>
                <a:sym typeface="Arial"/>
              </a:rPr>
              <a:t>mit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Industrien</a:t>
            </a:r>
            <a:r>
              <a:rPr lang="en-GB" sz="2400" dirty="0">
                <a:solidFill>
                  <a:srgbClr val="121212"/>
                </a:solidFill>
                <a:latin typeface="Arial"/>
                <a:ea typeface="Arial"/>
                <a:cs typeface="Arial"/>
                <a:sym typeface="Arial"/>
              </a:rPr>
              <a:t> und Gemeinden, um </a:t>
            </a:r>
            <a:r>
              <a:rPr lang="en-GB" sz="2400" dirty="0" err="1">
                <a:solidFill>
                  <a:srgbClr val="121212"/>
                </a:solidFill>
                <a:latin typeface="Arial"/>
                <a:ea typeface="Arial"/>
                <a:cs typeface="Arial"/>
                <a:sym typeface="Arial"/>
              </a:rPr>
              <a:t>relevante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Ausrüstung</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Erfahrungen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bereitzustellen</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a:solidFill>
                  <a:srgbClr val="121212"/>
                </a:solidFill>
                <a:latin typeface="Arial"/>
                <a:ea typeface="Arial"/>
                <a:cs typeface="Arial"/>
                <a:sym typeface="Arial"/>
              </a:rPr>
              <a:t>Agile </a:t>
            </a:r>
            <a:r>
              <a:rPr lang="en-GB" sz="2400" u="sng" dirty="0" err="1">
                <a:solidFill>
                  <a:srgbClr val="121212"/>
                </a:solidFill>
                <a:latin typeface="Arial"/>
                <a:ea typeface="Arial"/>
                <a:cs typeface="Arial"/>
                <a:sym typeface="Arial"/>
              </a:rPr>
              <a:t>Lehrplangestaltung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Regelmäßige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Aktualisierung</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Inhalte</a:t>
            </a:r>
            <a:r>
              <a:rPr lang="en-GB" sz="2400" dirty="0">
                <a:solidFill>
                  <a:srgbClr val="121212"/>
                </a:solidFill>
                <a:latin typeface="Arial"/>
                <a:ea typeface="Arial"/>
                <a:cs typeface="Arial"/>
                <a:sym typeface="Arial"/>
              </a:rPr>
              <a:t> auf der </a:t>
            </a:r>
            <a:r>
              <a:rPr lang="en-GB" sz="2400" dirty="0" err="1">
                <a:solidFill>
                  <a:srgbClr val="121212"/>
                </a:solidFill>
                <a:latin typeface="Arial"/>
                <a:ea typeface="Arial"/>
                <a:cs typeface="Arial"/>
                <a:sym typeface="Arial"/>
              </a:rPr>
              <a:t>Grundlage</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Branchenfeedback</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neuen</a:t>
            </a:r>
            <a:r>
              <a:rPr lang="en-GB" sz="2400" dirty="0">
                <a:solidFill>
                  <a:srgbClr val="121212"/>
                </a:solidFill>
                <a:latin typeface="Arial"/>
                <a:ea typeface="Arial"/>
                <a:cs typeface="Arial"/>
                <a:sym typeface="Arial"/>
              </a:rPr>
              <a:t> Trends.</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u="sng" dirty="0" err="1">
                <a:solidFill>
                  <a:srgbClr val="121212"/>
                </a:solidFill>
                <a:latin typeface="Arial"/>
                <a:ea typeface="Arial"/>
                <a:cs typeface="Arial"/>
                <a:sym typeface="Arial"/>
              </a:rPr>
              <a:t>Inklusive</a:t>
            </a:r>
            <a:r>
              <a:rPr lang="en-GB" sz="2400" u="sng" dirty="0">
                <a:solidFill>
                  <a:srgbClr val="121212"/>
                </a:solidFill>
                <a:latin typeface="Arial"/>
                <a:ea typeface="Arial"/>
                <a:cs typeface="Arial"/>
                <a:sym typeface="Arial"/>
              </a:rPr>
              <a:t> </a:t>
            </a:r>
            <a:r>
              <a:rPr lang="en-GB" sz="2400" u="sng" dirty="0" err="1">
                <a:solidFill>
                  <a:srgbClr val="121212"/>
                </a:solidFill>
                <a:latin typeface="Arial"/>
                <a:ea typeface="Arial"/>
                <a:cs typeface="Arial"/>
                <a:sym typeface="Arial"/>
              </a:rPr>
              <a:t>Praktiken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Anwendung</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Grundsätze</a:t>
            </a:r>
            <a:r>
              <a:rPr lang="en-GB" sz="2400" dirty="0">
                <a:solidFill>
                  <a:srgbClr val="121212"/>
                </a:solidFill>
                <a:latin typeface="Arial"/>
                <a:ea typeface="Arial"/>
                <a:cs typeface="Arial"/>
                <a:sym typeface="Arial"/>
              </a:rPr>
              <a:t> des </a:t>
            </a:r>
            <a:r>
              <a:rPr lang="en-GB" sz="2400" dirty="0" err="1">
                <a:solidFill>
                  <a:srgbClr val="121212"/>
                </a:solidFill>
                <a:latin typeface="Arial"/>
                <a:ea typeface="Arial"/>
                <a:cs typeface="Arial"/>
                <a:sym typeface="Arial"/>
              </a:rPr>
              <a:t>universellen</a:t>
            </a:r>
            <a:r>
              <a:rPr lang="en-GB" sz="2400" dirty="0">
                <a:solidFill>
                  <a:srgbClr val="121212"/>
                </a:solidFill>
                <a:latin typeface="Arial"/>
                <a:ea typeface="Arial"/>
                <a:cs typeface="Arial"/>
                <a:sym typeface="Arial"/>
              </a:rPr>
              <a:t> Designs </a:t>
            </a:r>
            <a:r>
              <a:rPr lang="en-GB" sz="2400" dirty="0" err="1">
                <a:solidFill>
                  <a:srgbClr val="121212"/>
                </a:solidFill>
                <a:latin typeface="Arial"/>
                <a:ea typeface="Arial"/>
                <a:cs typeface="Arial"/>
                <a:sym typeface="Arial"/>
              </a:rPr>
              <a:t>bei</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Kursentwicklung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Verbesserung</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Zugänglichkeit</a:t>
            </a:r>
            <a:r>
              <a:rPr lang="en-GB" sz="2400" dirty="0">
                <a:solidFill>
                  <a:srgbClr val="121212"/>
                </a:solidFill>
                <a:latin typeface="Arial"/>
                <a:ea typeface="Arial"/>
                <a:cs typeface="Arial"/>
                <a:sym typeface="Arial"/>
              </a:rPr>
              <a:t> für alle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sp>
        <p:nvSpPr>
          <p:cNvPr id="558" name="Google Shape;558;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9" name="Google Shape;559;p27" title="Vocational education and training - Future challenges"/>
          <p:cNvPicPr preferRelativeResize="0"/>
          <p:nvPr/>
        </p:nvPicPr>
        <p:blipFill rotWithShape="1">
          <a:blip r:embed="rId5">
            <a:alphaModFix/>
          </a:blip>
          <a:srcRect/>
          <a:stretch/>
        </p:blipFill>
        <p:spPr>
          <a:xfrm>
            <a:off x="10264197" y="2540357"/>
            <a:ext cx="7620000" cy="4305300"/>
          </a:xfrm>
          <a:prstGeom prst="rect">
            <a:avLst/>
          </a:prstGeom>
          <a:noFill/>
          <a:ln>
            <a:noFill/>
          </a:ln>
        </p:spPr>
      </p:pic>
      <p:sp>
        <p:nvSpPr>
          <p:cNvPr id="560" name="Google Shape;560;p27"/>
          <p:cNvSpPr txBox="1"/>
          <p:nvPr/>
        </p:nvSpPr>
        <p:spPr>
          <a:xfrm>
            <a:off x="10264197" y="6976165"/>
            <a:ext cx="775848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//youtu.be/mh2ozbEgjSE?feature=shared </a:t>
            </a:r>
            <a:endParaRPr sz="1600" i="1">
              <a:solidFill>
                <a:schemeClr val="dk1"/>
              </a:solidFill>
              <a:latin typeface="Calibri"/>
              <a:ea typeface="Calibri"/>
              <a:cs typeface="Calibri"/>
              <a:sym typeface="Calibri"/>
            </a:endParaRPr>
          </a:p>
        </p:txBody>
      </p:sp>
      <p:sp>
        <p:nvSpPr>
          <p:cNvPr id="561" name="Google Shape;561;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64" name="Google Shape;564;p27"/>
          <p:cNvPicPr preferRelativeResize="0"/>
          <p:nvPr/>
        </p:nvPicPr>
        <p:blipFill rotWithShape="1">
          <a:blip r:embed="rId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E673B35-A974-61FD-DF00-16D7AC0D72E5}"/>
              </a:ext>
            </a:extLst>
          </p:cNvPr>
          <p:cNvPicPr>
            <a:picLocks noChangeAspect="1"/>
          </p:cNvPicPr>
          <p:nvPr/>
        </p:nvPicPr>
        <p:blipFill>
          <a:blip r:embed="rId9"/>
          <a:stretch>
            <a:fillRect/>
          </a:stretch>
        </p:blipFill>
        <p:spPr>
          <a:xfrm>
            <a:off x="2910272" y="9315618"/>
            <a:ext cx="2115882" cy="443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fade">
                                      <p:cBhvr>
                                        <p:cTn id="7" dur="1"/>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68"/>
        <p:cNvGrpSpPr/>
        <p:nvPr/>
      </p:nvGrpSpPr>
      <p:grpSpPr>
        <a:xfrm>
          <a:off x="0" y="0"/>
          <a:ext cx="0" cy="0"/>
          <a:chOff x="0" y="0"/>
          <a:chExt cx="0" cy="0"/>
        </a:xfrm>
      </p:grpSpPr>
      <p:sp>
        <p:nvSpPr>
          <p:cNvPr id="569" name="Google Shape;569;p2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2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28"/>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28"/>
          <p:cNvSpPr txBox="1"/>
          <p:nvPr/>
        </p:nvSpPr>
        <p:spPr>
          <a:xfrm>
            <a:off x="3058697" y="773904"/>
            <a:ext cx="13265244"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Reflexionsaktivität</a:t>
            </a:r>
            <a:endParaRPr sz="6999">
              <a:solidFill>
                <a:srgbClr val="033C5B"/>
              </a:solidFill>
              <a:latin typeface="Arial"/>
              <a:ea typeface="Arial"/>
              <a:cs typeface="Arial"/>
              <a:sym typeface="Arial"/>
            </a:endParaRPr>
          </a:p>
        </p:txBody>
      </p:sp>
      <p:sp>
        <p:nvSpPr>
          <p:cNvPr id="576" name="Google Shape;576;p28"/>
          <p:cNvSpPr txBox="1"/>
          <p:nvPr/>
        </p:nvSpPr>
        <p:spPr>
          <a:xfrm>
            <a:off x="3058697" y="2006533"/>
            <a:ext cx="11844880" cy="4601131"/>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a:buChar char="•"/>
            </a:pPr>
            <a:r>
              <a:rPr lang="en-GB" sz="2599">
                <a:solidFill>
                  <a:srgbClr val="121212"/>
                </a:solidFill>
                <a:latin typeface="Arial"/>
                <a:ea typeface="Arial"/>
                <a:cs typeface="Arial"/>
                <a:sym typeface="Arial"/>
              </a:rPr>
              <a:t>Denken Sie über die Berufsbildungsgemeinschaft nach, der Sie angehören. Was sind ihre wichtigsten Stärken? Berücksichtigen Sie Aspekte wie Branchenrelevanz, Lehrmethoden, Engagement der Lernenden und Unterstützung durch die Gemeinschaft.</a:t>
            </a:r>
            <a:endParaRPr sz="2599">
              <a:solidFill>
                <a:srgbClr val="121212"/>
              </a:solidFill>
              <a:latin typeface="Arial"/>
              <a:ea typeface="Arial"/>
              <a:cs typeface="Arial"/>
              <a:sym typeface="Arial"/>
            </a:endParaRPr>
          </a:p>
          <a:p>
            <a:pPr marL="457200" marR="0" lvl="0" indent="-457200" algn="l" rtl="0">
              <a:lnSpc>
                <a:spcPct val="140015"/>
              </a:lnSpc>
              <a:spcBef>
                <a:spcPts val="0"/>
              </a:spcBef>
              <a:spcAft>
                <a:spcPts val="0"/>
              </a:spcAft>
              <a:buClr>
                <a:srgbClr val="121212"/>
              </a:buClr>
              <a:buSzPts val="2599"/>
              <a:buFont typeface="Arial"/>
              <a:buChar char="•"/>
            </a:pPr>
            <a:r>
              <a:rPr lang="en-GB" sz="2599">
                <a:solidFill>
                  <a:srgbClr val="121212"/>
                </a:solidFill>
                <a:latin typeface="Arial"/>
                <a:ea typeface="Arial"/>
                <a:cs typeface="Arial"/>
                <a:sym typeface="Arial"/>
              </a:rPr>
              <a:t>Ermitteln Sie im Hinblick auf dieselbe Gemeinschaft Bereiche, die verbessert werden könnten. Gibt es Herausforderungen in Bezug auf Ressourcen, Engagement, technologische Integration oder Lehrplananpassung?</a:t>
            </a:r>
            <a:endParaRPr sz="2599">
              <a:solidFill>
                <a:srgbClr val="121212"/>
              </a:solidFill>
              <a:latin typeface="Arial"/>
              <a:ea typeface="Arial"/>
              <a:cs typeface="Arial"/>
              <a:sym typeface="Arial"/>
            </a:endParaRPr>
          </a:p>
          <a:p>
            <a:pPr marL="457200" marR="0" lvl="0" indent="-457200" algn="l" rtl="0">
              <a:lnSpc>
                <a:spcPct val="140015"/>
              </a:lnSpc>
              <a:spcBef>
                <a:spcPts val="0"/>
              </a:spcBef>
              <a:spcAft>
                <a:spcPts val="0"/>
              </a:spcAft>
              <a:buClr>
                <a:srgbClr val="121212"/>
              </a:buClr>
              <a:buSzPts val="2599"/>
              <a:buFont typeface="Arial"/>
              <a:buChar char="•"/>
            </a:pPr>
            <a:r>
              <a:rPr lang="en-GB" sz="2599">
                <a:solidFill>
                  <a:srgbClr val="121212"/>
                </a:solidFill>
                <a:latin typeface="Arial"/>
                <a:ea typeface="Arial"/>
                <a:cs typeface="Arial"/>
                <a:sym typeface="Arial"/>
              </a:rPr>
              <a:t>Welche innovativen Lösungen oder Strategien gibt es angesichts der von Ihnen ermittelten verbesserungswürdigen Bereiche, mit denen diese Herausforderungen angegangen werden könnten?</a:t>
            </a:r>
            <a:endParaRPr/>
          </a:p>
        </p:txBody>
      </p:sp>
      <p:sp>
        <p:nvSpPr>
          <p:cNvPr id="577" name="Google Shape;577;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80" name="Google Shape;580;p28"/>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80EE592-A050-F21A-04DA-8F5900536339}"/>
              </a:ext>
            </a:extLst>
          </p:cNvPr>
          <p:cNvPicPr>
            <a:picLocks noChangeAspect="1"/>
          </p:cNvPicPr>
          <p:nvPr/>
        </p:nvPicPr>
        <p:blipFill>
          <a:blip r:embed="rId8"/>
          <a:stretch>
            <a:fillRect/>
          </a:stretch>
        </p:blipFill>
        <p:spPr>
          <a:xfrm>
            <a:off x="2910272" y="9315618"/>
            <a:ext cx="2115882" cy="4439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4"/>
        <p:cNvGrpSpPr/>
        <p:nvPr/>
      </p:nvGrpSpPr>
      <p:grpSpPr>
        <a:xfrm>
          <a:off x="0" y="0"/>
          <a:ext cx="0" cy="0"/>
          <a:chOff x="0" y="0"/>
          <a:chExt cx="0" cy="0"/>
        </a:xfrm>
      </p:grpSpPr>
      <p:sp>
        <p:nvSpPr>
          <p:cNvPr id="585" name="Google Shape;585;p29"/>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Zusätzliche Ressourcen</a:t>
            </a:r>
            <a:endParaRPr/>
          </a:p>
        </p:txBody>
      </p:sp>
      <p:sp>
        <p:nvSpPr>
          <p:cNvPr id="586" name="Google Shape;586;p29"/>
          <p:cNvSpPr txBox="1"/>
          <p:nvPr/>
        </p:nvSpPr>
        <p:spPr>
          <a:xfrm>
            <a:off x="1561782" y="2256647"/>
            <a:ext cx="12001818" cy="1369542"/>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Initiativen im Bereich der beruflichen Aus- und Weiterbildung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Ein Konzeptpapier über die Rolle von Berufsschullehrern in professionellen Lerngemeinschaften (PLC)</a:t>
            </a:r>
            <a:endParaRPr sz="2600">
              <a:solidFill>
                <a:srgbClr val="121212"/>
              </a:solidFill>
              <a:latin typeface="Arial"/>
              <a:ea typeface="Arial"/>
              <a:cs typeface="Arial"/>
              <a:sym typeface="Arial"/>
            </a:endParaRPr>
          </a:p>
        </p:txBody>
      </p:sp>
      <p:sp>
        <p:nvSpPr>
          <p:cNvPr id="587" name="Google Shape;587;p29"/>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29"/>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9"/>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9"/>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29"/>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9"/>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9"/>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9"/>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2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99" name="Google Shape;599;p29"/>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9C73926-7FC8-AEC4-184D-1B2E9824953B}"/>
              </a:ext>
            </a:extLst>
          </p:cNvPr>
          <p:cNvPicPr>
            <a:picLocks noChangeAspect="1"/>
          </p:cNvPicPr>
          <p:nvPr/>
        </p:nvPicPr>
        <p:blipFill>
          <a:blip r:embed="rId7"/>
          <a:stretch>
            <a:fillRect/>
          </a:stretch>
        </p:blipFill>
        <p:spPr>
          <a:xfrm>
            <a:off x="2910272" y="9315618"/>
            <a:ext cx="2115882" cy="4439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3856" y="776393"/>
            <a:ext cx="14281606"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a:solidFill>
                  <a:srgbClr val="033C5B"/>
                </a:solidFill>
                <a:latin typeface="Arial"/>
                <a:ea typeface="Arial"/>
                <a:cs typeface="Arial"/>
                <a:sym typeface="Arial"/>
              </a:rPr>
              <a:t>Was </a:t>
            </a:r>
            <a:r>
              <a:rPr lang="en-GB" sz="6999" b="1" dirty="0" err="1">
                <a:solidFill>
                  <a:srgbClr val="033C5B"/>
                </a:solidFill>
                <a:latin typeface="Arial"/>
                <a:ea typeface="Arial"/>
                <a:cs typeface="Arial"/>
                <a:sym typeface="Arial"/>
              </a:rPr>
              <a:t>ist</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eine</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Lerngemeinschaft</a:t>
            </a:r>
            <a:r>
              <a:rPr lang="en-GB" sz="6999" b="1" dirty="0">
                <a:solidFill>
                  <a:srgbClr val="033C5B"/>
                </a:solidFill>
                <a:latin typeface="Arial"/>
                <a:ea typeface="Arial"/>
                <a:cs typeface="Arial"/>
                <a:sym typeface="Arial"/>
              </a:rPr>
              <a:t>?</a:t>
            </a:r>
            <a:endParaRPr b="1" dirty="0"/>
          </a:p>
        </p:txBody>
      </p:sp>
      <p:sp>
        <p:nvSpPr>
          <p:cNvPr id="114" name="Google Shape;114;p3"/>
          <p:cNvSpPr txBox="1"/>
          <p:nvPr/>
        </p:nvSpPr>
        <p:spPr>
          <a:xfrm>
            <a:off x="793856" y="2705100"/>
            <a:ext cx="9036000" cy="4351800"/>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2800" b="1">
                <a:solidFill>
                  <a:srgbClr val="121212"/>
                </a:solidFill>
                <a:latin typeface="Arial"/>
                <a:ea typeface="Arial"/>
                <a:cs typeface="Arial"/>
                <a:sym typeface="Arial"/>
              </a:rPr>
              <a:t>Im Zusammenhang mit der Berufsbildung wird die Lerngemeinschaft definiert als "jede Gruppe von Menschen, die entweder geografisch oder durch ein anderes gemeinsames Interesse miteinander verbunden ist und die die Lernbedürfnisse ihrer Mitglieder durch proaktive Partnerschaften erfüllt. Sie nutzt das Lernen ausdrücklich als Mittel zur Förderung des sozialen Zusammenhalts, der Erneuerung und der wirtschaftlichen Entwicklung". (Kearns et al., 1999, zitiert in Kilpatrick et al., 2003)</a:t>
            </a:r>
            <a:endParaRPr sz="280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sp>
        <p:nvSpPr>
          <p:cNvPr id="119" name="Google Shape;119;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0" name="Google Shape;120;p3" descr="A diagram of a professional learning communities&#10;&#10;Description automatically generated"/>
          <p:cNvPicPr preferRelativeResize="0"/>
          <p:nvPr/>
        </p:nvPicPr>
        <p:blipFill rotWithShape="1">
          <a:blip r:embed="rId4">
            <a:alphaModFix/>
          </a:blip>
          <a:srcRect/>
          <a:stretch/>
        </p:blipFill>
        <p:spPr>
          <a:xfrm>
            <a:off x="10450796" y="2287285"/>
            <a:ext cx="4926932" cy="4926932"/>
          </a:xfrm>
          <a:prstGeom prst="roundRect">
            <a:avLst>
              <a:gd name="adj" fmla="val 8594"/>
            </a:avLst>
          </a:prstGeom>
          <a:solidFill>
            <a:srgbClr val="ECECEC"/>
          </a:solidFill>
          <a:ln>
            <a:noFill/>
          </a:ln>
          <a:effectLst>
            <a:reflection stA="38000" endPos="28000" dist="5000" dir="5400000" sy="-100000" algn="bl" rotWithShape="0"/>
          </a:effectLst>
        </p:spPr>
      </p:pic>
      <p:sp>
        <p:nvSpPr>
          <p:cNvPr id="121" name="Google Shape;121;p3"/>
          <p:cNvSpPr txBox="1"/>
          <p:nvPr/>
        </p:nvSpPr>
        <p:spPr>
          <a:xfrm>
            <a:off x="9982200" y="8501743"/>
            <a:ext cx="12041056" cy="234680"/>
          </a:xfrm>
          <a:prstGeom prst="rect">
            <a:avLst/>
          </a:prstGeom>
          <a:noFill/>
          <a:ln>
            <a:noFill/>
          </a:ln>
        </p:spPr>
        <p:txBody>
          <a:bodyPr spcFirstLastPara="1" wrap="square" lIns="0" tIns="0" rIns="0" bIns="0" anchor="t" anchorCtr="0">
            <a:spAutoFit/>
          </a:bodyPr>
          <a:lstStyle/>
          <a:p>
            <a:pPr marL="0" marR="0" lvl="0" indent="0" algn="just" rtl="0">
              <a:lnSpc>
                <a:spcPct val="178181"/>
              </a:lnSpc>
              <a:spcBef>
                <a:spcPts val="0"/>
              </a:spcBef>
              <a:spcAft>
                <a:spcPts val="0"/>
              </a:spcAft>
              <a:buNone/>
            </a:pPr>
            <a:r>
              <a:rPr lang="en-GB" sz="1100" i="1">
                <a:solidFill>
                  <a:srgbClr val="121212"/>
                </a:solidFill>
                <a:latin typeface="Arial"/>
                <a:ea typeface="Arial"/>
                <a:cs typeface="Arial"/>
                <a:sym typeface="Arial"/>
              </a:rPr>
              <a:t>Quelle: Strukturelles Lernen (https://www.structural-learning.com/post/culturally-responsive-teaching) </a:t>
            </a:r>
            <a:endParaRPr/>
          </a:p>
        </p:txBody>
      </p:sp>
      <p:pic>
        <p:nvPicPr>
          <p:cNvPr id="122" name="Google Shape;122;p3"/>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E95FEE2-8D99-9B4C-8710-7EFBAF64D218}"/>
              </a:ext>
            </a:extLst>
          </p:cNvPr>
          <p:cNvPicPr>
            <a:picLocks noChangeAspect="1"/>
          </p:cNvPicPr>
          <p:nvPr/>
        </p:nvPicPr>
        <p:blipFill>
          <a:blip r:embed="rId6"/>
          <a:stretch>
            <a:fillRect/>
          </a:stretch>
        </p:blipFill>
        <p:spPr>
          <a:xfrm>
            <a:off x="2910272" y="9315618"/>
            <a:ext cx="2115882" cy="4439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6"/>
        <p:cNvGrpSpPr/>
        <p:nvPr/>
      </p:nvGrpSpPr>
      <p:grpSpPr>
        <a:xfrm>
          <a:off x="0" y="0"/>
          <a:ext cx="0" cy="0"/>
          <a:chOff x="0" y="0"/>
          <a:chExt cx="0" cy="0"/>
        </a:xfrm>
      </p:grpSpPr>
      <p:sp>
        <p:nvSpPr>
          <p:cNvPr id="127" name="Google Shape;127;p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txBox="1"/>
          <p:nvPr/>
        </p:nvSpPr>
        <p:spPr>
          <a:xfrm>
            <a:off x="793856" y="776393"/>
            <a:ext cx="1340669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err="1">
                <a:solidFill>
                  <a:srgbClr val="033C5B"/>
                </a:solidFill>
                <a:latin typeface="Arial"/>
                <a:ea typeface="Arial"/>
                <a:cs typeface="Arial"/>
                <a:sym typeface="Arial"/>
              </a:rPr>
              <a:t>Warum</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sind</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sie</a:t>
            </a:r>
            <a:r>
              <a:rPr lang="en-GB" sz="6999" b="1" dirty="0">
                <a:solidFill>
                  <a:srgbClr val="033C5B"/>
                </a:solidFill>
                <a:latin typeface="Arial"/>
                <a:ea typeface="Arial"/>
                <a:cs typeface="Arial"/>
                <a:sym typeface="Arial"/>
              </a:rPr>
              <a:t> für den </a:t>
            </a:r>
            <a:r>
              <a:rPr lang="en-GB" sz="6999" b="1" dirty="0" err="1">
                <a:solidFill>
                  <a:srgbClr val="033C5B"/>
                </a:solidFill>
                <a:latin typeface="Arial"/>
                <a:ea typeface="Arial"/>
                <a:cs typeface="Arial"/>
                <a:sym typeface="Arial"/>
              </a:rPr>
              <a:t>Berufsbildungssektor</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wichtig</a:t>
            </a:r>
            <a:r>
              <a:rPr lang="en-GB" sz="6999" b="1" dirty="0">
                <a:solidFill>
                  <a:srgbClr val="033C5B"/>
                </a:solidFill>
                <a:latin typeface="Arial"/>
                <a:ea typeface="Arial"/>
                <a:cs typeface="Arial"/>
                <a:sym typeface="Arial"/>
              </a:rPr>
              <a:t>?</a:t>
            </a:r>
            <a:endParaRPr b="1" dirty="0"/>
          </a:p>
        </p:txBody>
      </p:sp>
      <p:sp>
        <p:nvSpPr>
          <p:cNvPr id="130" name="Google Shape;130;p4"/>
          <p:cNvSpPr txBox="1"/>
          <p:nvPr/>
        </p:nvSpPr>
        <p:spPr>
          <a:xfrm>
            <a:off x="848564" y="3517141"/>
            <a:ext cx="15465900" cy="4351800"/>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2800" dirty="0">
                <a:solidFill>
                  <a:srgbClr val="121212"/>
                </a:solidFill>
                <a:latin typeface="Arial"/>
                <a:ea typeface="Arial"/>
                <a:cs typeface="Arial"/>
                <a:sym typeface="Arial"/>
              </a:rPr>
              <a:t>Das </a:t>
            </a:r>
            <a:r>
              <a:rPr lang="en-GB" sz="2800" dirty="0" err="1">
                <a:solidFill>
                  <a:srgbClr val="121212"/>
                </a:solidFill>
                <a:latin typeface="Arial"/>
                <a:ea typeface="Arial"/>
                <a:cs typeface="Arial"/>
                <a:sym typeface="Arial"/>
              </a:rPr>
              <a:t>Konzept</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Lerngemeinschaften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entstammt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einem</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breiten</a:t>
            </a:r>
            <a:r>
              <a:rPr lang="en-GB" sz="2800" dirty="0">
                <a:solidFill>
                  <a:srgbClr val="121212"/>
                </a:solidFill>
                <a:latin typeface="Arial"/>
                <a:ea typeface="Arial"/>
                <a:cs typeface="Arial"/>
                <a:sym typeface="Arial"/>
              </a:rPr>
              <a:t> Spektrum von </a:t>
            </a:r>
            <a:r>
              <a:rPr lang="en-GB" sz="2800" dirty="0" err="1">
                <a:solidFill>
                  <a:srgbClr val="121212"/>
                </a:solidFill>
                <a:latin typeface="Arial"/>
                <a:ea typeface="Arial"/>
                <a:cs typeface="Arial"/>
                <a:sym typeface="Arial"/>
              </a:rPr>
              <a:t>Theorien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dem</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Bereich</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Bildung</a:t>
            </a:r>
            <a:r>
              <a:rPr lang="en-GB" sz="2800" dirty="0">
                <a:solidFill>
                  <a:srgbClr val="121212"/>
                </a:solidFill>
                <a:latin typeface="Arial"/>
                <a:ea typeface="Arial"/>
                <a:cs typeface="Arial"/>
                <a:sym typeface="Arial"/>
              </a:rPr>
              <a:t> und der </a:t>
            </a:r>
            <a:r>
              <a:rPr lang="en-GB" sz="2800" dirty="0" err="1">
                <a:solidFill>
                  <a:srgbClr val="121212"/>
                </a:solidFill>
                <a:latin typeface="Arial"/>
                <a:ea typeface="Arial"/>
                <a:cs typeface="Arial"/>
                <a:sym typeface="Arial"/>
              </a:rPr>
              <a:t>sozialen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Beziehungen</a:t>
            </a:r>
            <a:r>
              <a:rPr lang="en-GB" sz="2800" dirty="0">
                <a:solidFill>
                  <a:srgbClr val="121212"/>
                </a:solidFill>
                <a:latin typeface="Arial"/>
                <a:ea typeface="Arial"/>
                <a:cs typeface="Arial"/>
                <a:sym typeface="Arial"/>
              </a:rPr>
              <a:t>. In </a:t>
            </a:r>
            <a:r>
              <a:rPr lang="en-GB" sz="2800" dirty="0" err="1">
                <a:solidFill>
                  <a:srgbClr val="121212"/>
                </a:solidFill>
                <a:latin typeface="Arial"/>
                <a:ea typeface="Arial"/>
                <a:cs typeface="Arial"/>
                <a:sym typeface="Arial"/>
              </a:rPr>
              <a:t>einer</a:t>
            </a:r>
            <a:r>
              <a:rPr lang="en-GB" sz="2800" dirty="0">
                <a:solidFill>
                  <a:srgbClr val="121212"/>
                </a:solidFill>
                <a:latin typeface="Arial"/>
                <a:ea typeface="Arial"/>
                <a:cs typeface="Arial"/>
                <a:sym typeface="Arial"/>
              </a:rPr>
              <a:t> Zeit, die von </a:t>
            </a:r>
            <a:r>
              <a:rPr lang="en-GB" sz="2800" dirty="0" err="1">
                <a:solidFill>
                  <a:srgbClr val="121212"/>
                </a:solidFill>
                <a:latin typeface="Arial"/>
                <a:ea typeface="Arial"/>
                <a:cs typeface="Arial"/>
                <a:sym typeface="Arial"/>
              </a:rPr>
              <a:t>Unbeständigkeit</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pädagogischen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Schwierigkeiten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geprägt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ist</a:t>
            </a:r>
            <a:r>
              <a:rPr lang="en-GB" sz="2800" dirty="0">
                <a:solidFill>
                  <a:srgbClr val="121212"/>
                </a:solidFill>
                <a:latin typeface="Arial"/>
                <a:ea typeface="Arial"/>
                <a:cs typeface="Arial"/>
                <a:sym typeface="Arial"/>
              </a:rPr>
              <a:t> und in der </a:t>
            </a:r>
            <a:r>
              <a:rPr lang="en-GB" sz="2800" dirty="0" err="1">
                <a:solidFill>
                  <a:srgbClr val="121212"/>
                </a:solidFill>
                <a:latin typeface="Arial"/>
                <a:ea typeface="Arial"/>
                <a:cs typeface="Arial"/>
                <a:sym typeface="Arial"/>
              </a:rPr>
              <a:t>nicht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davon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ausgegangen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werden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kann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dass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einzelne</a:t>
            </a:r>
            <a:r>
              <a:rPr lang="en-GB" sz="2800" dirty="0">
                <a:solidFill>
                  <a:srgbClr val="121212"/>
                </a:solidFill>
                <a:latin typeface="Arial"/>
                <a:ea typeface="Arial"/>
                <a:cs typeface="Arial"/>
                <a:sym typeface="Arial"/>
              </a:rPr>
              <a:t> Person </a:t>
            </a:r>
            <a:r>
              <a:rPr lang="en-GB" sz="2800" dirty="0" err="1">
                <a:solidFill>
                  <a:srgbClr val="121212"/>
                </a:solidFill>
                <a:latin typeface="Arial"/>
                <a:ea typeface="Arial"/>
                <a:cs typeface="Arial"/>
                <a:sym typeface="Arial"/>
              </a:rPr>
              <a:t>über</a:t>
            </a:r>
            <a:r>
              <a:rPr lang="en-GB" sz="2800" dirty="0">
                <a:solidFill>
                  <a:srgbClr val="121212"/>
                </a:solidFill>
                <a:latin typeface="Arial"/>
                <a:ea typeface="Arial"/>
                <a:cs typeface="Arial"/>
                <a:sym typeface="Arial"/>
              </a:rPr>
              <a:t> die </a:t>
            </a:r>
            <a:r>
              <a:rPr lang="en-GB" sz="2800" dirty="0" err="1">
                <a:solidFill>
                  <a:srgbClr val="121212"/>
                </a:solidFill>
                <a:latin typeface="Arial"/>
                <a:ea typeface="Arial"/>
                <a:cs typeface="Arial"/>
                <a:sym typeface="Arial"/>
              </a:rPr>
              <a:t>notwendigen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Kenntnisse</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Fähigkeiten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verfügt</a:t>
            </a:r>
            <a:r>
              <a:rPr lang="en-GB" sz="2800" dirty="0">
                <a:solidFill>
                  <a:srgbClr val="121212"/>
                </a:solidFill>
                <a:latin typeface="Arial"/>
                <a:ea typeface="Arial"/>
                <a:cs typeface="Arial"/>
                <a:sym typeface="Arial"/>
              </a:rPr>
              <a:t>, um </a:t>
            </a:r>
            <a:r>
              <a:rPr lang="en-GB" sz="2800" dirty="0" err="1">
                <a:solidFill>
                  <a:srgbClr val="121212"/>
                </a:solidFill>
                <a:latin typeface="Arial"/>
                <a:ea typeface="Arial"/>
                <a:cs typeface="Arial"/>
                <a:sym typeface="Arial"/>
              </a:rPr>
              <a:t>institutionelle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gesellschaftliche</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individuelle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Merkmale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auszugleichen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erweisen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sich</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Lerngemeinschaften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als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äußerst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hilfreich</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Lerngemeinschaften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basieren</a:t>
            </a:r>
            <a:r>
              <a:rPr lang="en-GB" sz="2800" dirty="0">
                <a:solidFill>
                  <a:srgbClr val="121212"/>
                </a:solidFill>
                <a:latin typeface="Arial"/>
                <a:ea typeface="Arial"/>
                <a:cs typeface="Arial"/>
                <a:sym typeface="Arial"/>
              </a:rPr>
              <a:t> auf </a:t>
            </a:r>
            <a:r>
              <a:rPr lang="en-GB" sz="2800" dirty="0" err="1">
                <a:solidFill>
                  <a:srgbClr val="121212"/>
                </a:solidFill>
                <a:latin typeface="Arial"/>
                <a:ea typeface="Arial"/>
                <a:cs typeface="Arial"/>
                <a:sym typeface="Arial"/>
              </a:rPr>
              <a:t>einer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konstruktivistischen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Bildungsmethode</a:t>
            </a:r>
            <a:r>
              <a:rPr lang="en-GB" sz="2800" dirty="0">
                <a:solidFill>
                  <a:srgbClr val="121212"/>
                </a:solidFill>
                <a:latin typeface="Arial"/>
                <a:ea typeface="Arial"/>
                <a:cs typeface="Arial"/>
                <a:sym typeface="Arial"/>
              </a:rPr>
              <a:t>, die </a:t>
            </a:r>
            <a:r>
              <a:rPr lang="en-GB" sz="2800" dirty="0" err="1">
                <a:solidFill>
                  <a:srgbClr val="121212"/>
                </a:solidFill>
                <a:latin typeface="Arial"/>
                <a:ea typeface="Arial"/>
                <a:cs typeface="Arial"/>
                <a:sym typeface="Arial"/>
              </a:rPr>
              <a:t>die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zentrale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Bedeutung</a:t>
            </a:r>
            <a:r>
              <a:rPr lang="en-GB" sz="2800" dirty="0">
                <a:solidFill>
                  <a:srgbClr val="121212"/>
                </a:solidFill>
                <a:latin typeface="Arial"/>
                <a:ea typeface="Arial"/>
                <a:cs typeface="Arial"/>
                <a:sym typeface="Arial"/>
              </a:rPr>
              <a:t> von </a:t>
            </a:r>
            <a:r>
              <a:rPr lang="en-GB" sz="2800" dirty="0" err="1">
                <a:solidFill>
                  <a:srgbClr val="121212"/>
                </a:solidFill>
                <a:latin typeface="Arial"/>
                <a:ea typeface="Arial"/>
                <a:cs typeface="Arial"/>
                <a:sym typeface="Arial"/>
              </a:rPr>
              <a:t>sozialem</a:t>
            </a:r>
            <a:r>
              <a:rPr lang="en-GB" sz="2800" dirty="0">
                <a:solidFill>
                  <a:srgbClr val="121212"/>
                </a:solidFill>
                <a:latin typeface="Arial"/>
                <a:ea typeface="Arial"/>
                <a:cs typeface="Arial"/>
                <a:sym typeface="Arial"/>
              </a:rPr>
              <a:t> Engagement und </a:t>
            </a:r>
            <a:r>
              <a:rPr lang="en-GB" sz="2800" dirty="0" err="1">
                <a:solidFill>
                  <a:srgbClr val="121212"/>
                </a:solidFill>
                <a:latin typeface="Arial"/>
                <a:ea typeface="Arial"/>
                <a:cs typeface="Arial"/>
                <a:sym typeface="Arial"/>
              </a:rPr>
              <a:t>Netzwerken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bei</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Gestaltung</a:t>
            </a:r>
            <a:r>
              <a:rPr lang="en-GB" sz="2800" dirty="0">
                <a:solidFill>
                  <a:srgbClr val="121212"/>
                </a:solidFill>
                <a:latin typeface="Arial"/>
                <a:ea typeface="Arial"/>
                <a:cs typeface="Arial"/>
                <a:sym typeface="Arial"/>
              </a:rPr>
              <a:t> von </a:t>
            </a:r>
            <a:r>
              <a:rPr lang="en-GB" sz="2800" dirty="0" err="1">
                <a:solidFill>
                  <a:srgbClr val="121212"/>
                </a:solidFill>
                <a:latin typeface="Arial"/>
                <a:ea typeface="Arial"/>
                <a:cs typeface="Arial"/>
                <a:sym typeface="Arial"/>
              </a:rPr>
              <a:t>persönlichen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Prinzipien</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Zugehörigkeit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hervorhebt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Lerngemeinschaften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bieten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Möglichkeit</a:t>
            </a:r>
            <a:r>
              <a:rPr lang="en-GB" sz="2800" dirty="0">
                <a:solidFill>
                  <a:srgbClr val="121212"/>
                </a:solidFill>
                <a:latin typeface="Arial"/>
                <a:ea typeface="Arial"/>
                <a:cs typeface="Arial"/>
                <a:sym typeface="Arial"/>
              </a:rPr>
              <a:t>, die </a:t>
            </a:r>
            <a:r>
              <a:rPr lang="en-GB" sz="2800" dirty="0" err="1">
                <a:solidFill>
                  <a:srgbClr val="121212"/>
                </a:solidFill>
                <a:latin typeface="Arial"/>
                <a:ea typeface="Arial"/>
                <a:cs typeface="Arial"/>
                <a:sym typeface="Arial"/>
              </a:rPr>
              <a:t>Risiken</a:t>
            </a:r>
            <a:r>
              <a:rPr lang="en-GB" sz="2800" dirty="0">
                <a:solidFill>
                  <a:srgbClr val="121212"/>
                </a:solidFill>
                <a:latin typeface="Arial"/>
                <a:ea typeface="Arial"/>
                <a:cs typeface="Arial"/>
                <a:sym typeface="Arial"/>
              </a:rPr>
              <a:t> für </a:t>
            </a:r>
            <a:r>
              <a:rPr lang="en-GB" sz="2800" dirty="0" err="1">
                <a:solidFill>
                  <a:srgbClr val="121212"/>
                </a:solidFill>
                <a:latin typeface="Arial"/>
                <a:ea typeface="Arial"/>
                <a:cs typeface="Arial"/>
                <a:sym typeface="Arial"/>
              </a:rPr>
              <a:t>Schüler</a:t>
            </a:r>
            <a:r>
              <a:rPr lang="en-GB" sz="2800" dirty="0">
                <a:solidFill>
                  <a:srgbClr val="121212"/>
                </a:solidFill>
                <a:latin typeface="Arial"/>
                <a:ea typeface="Arial"/>
                <a:cs typeface="Arial"/>
                <a:sym typeface="Arial"/>
              </a:rPr>
              <a:t> in der </a:t>
            </a:r>
            <a:r>
              <a:rPr lang="en-GB" sz="2800" dirty="0" err="1">
                <a:solidFill>
                  <a:srgbClr val="121212"/>
                </a:solidFill>
                <a:latin typeface="Arial"/>
                <a:ea typeface="Arial"/>
                <a:cs typeface="Arial"/>
                <a:sym typeface="Arial"/>
              </a:rPr>
              <a:t>schnelllebigen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digitalen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Lernwelt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zu</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verringern</a:t>
            </a:r>
            <a:r>
              <a:rPr lang="en-GB" sz="2800" dirty="0">
                <a:solidFill>
                  <a:srgbClr val="121212"/>
                </a:solidFill>
                <a:latin typeface="Arial"/>
                <a:ea typeface="Arial"/>
                <a:cs typeface="Arial"/>
                <a:sym typeface="Arial"/>
              </a:rPr>
              <a:t>.</a:t>
            </a:r>
            <a:endParaRPr sz="2800" dirty="0">
              <a:solidFill>
                <a:srgbClr val="121212"/>
              </a:solidFill>
              <a:latin typeface="Arial"/>
              <a:ea typeface="Arial"/>
              <a:cs typeface="Arial"/>
              <a:sym typeface="Arial"/>
            </a:endParaRPr>
          </a:p>
        </p:txBody>
      </p:sp>
      <p:sp>
        <p:nvSpPr>
          <p:cNvPr id="131" name="Google Shape;131;p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36" name="Google Shape;136;p4"/>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EC01F48-3185-276C-DB26-FEEEA1A5740F}"/>
              </a:ext>
            </a:extLst>
          </p:cNvPr>
          <p:cNvPicPr>
            <a:picLocks noChangeAspect="1"/>
          </p:cNvPicPr>
          <p:nvPr/>
        </p:nvPicPr>
        <p:blipFill>
          <a:blip r:embed="rId5"/>
          <a:stretch>
            <a:fillRect/>
          </a:stretch>
        </p:blipFill>
        <p:spPr>
          <a:xfrm>
            <a:off x="2910272" y="9315618"/>
            <a:ext cx="2115882" cy="4439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0"/>
        <p:cNvGrpSpPr/>
        <p:nvPr/>
      </p:nvGrpSpPr>
      <p:grpSpPr>
        <a:xfrm>
          <a:off x="0" y="0"/>
          <a:ext cx="0" cy="0"/>
          <a:chOff x="0" y="0"/>
          <a:chExt cx="0" cy="0"/>
        </a:xfrm>
      </p:grpSpPr>
      <p:sp>
        <p:nvSpPr>
          <p:cNvPr id="141" name="Google Shape;141;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5"/>
          <p:cNvSpPr txBox="1"/>
          <p:nvPr/>
        </p:nvSpPr>
        <p:spPr>
          <a:xfrm>
            <a:off x="793855" y="776393"/>
            <a:ext cx="15485700" cy="1053815"/>
          </a:xfrm>
          <a:prstGeom prst="rect">
            <a:avLst/>
          </a:prstGeom>
          <a:noFill/>
          <a:ln>
            <a:noFill/>
          </a:ln>
        </p:spPr>
        <p:txBody>
          <a:bodyPr spcFirstLastPara="1" wrap="square" lIns="0" tIns="0" rIns="0" bIns="0" anchor="t" anchorCtr="0">
            <a:spAutoFit/>
          </a:bodyPr>
          <a:lstStyle/>
          <a:p>
            <a:pPr marL="0" marR="0" lvl="0" indent="0" algn="l" rtl="0">
              <a:lnSpc>
                <a:spcPct val="213861"/>
              </a:lnSpc>
              <a:spcBef>
                <a:spcPts val="0"/>
              </a:spcBef>
              <a:spcAft>
                <a:spcPts val="0"/>
              </a:spcAft>
              <a:buNone/>
            </a:pPr>
            <a:r>
              <a:rPr lang="en-GB" sz="3200" b="1" dirty="0">
                <a:solidFill>
                  <a:srgbClr val="033C5B"/>
                </a:solidFill>
                <a:latin typeface="Arial"/>
                <a:ea typeface="Arial"/>
                <a:cs typeface="Arial"/>
                <a:sym typeface="Arial"/>
              </a:rPr>
              <a:t>Die </a:t>
            </a:r>
            <a:r>
              <a:rPr lang="en-GB" sz="3200" b="1" dirty="0" err="1">
                <a:solidFill>
                  <a:srgbClr val="033C5B"/>
                </a:solidFill>
                <a:latin typeface="Arial"/>
                <a:ea typeface="Arial"/>
                <a:cs typeface="Arial"/>
                <a:sym typeface="Arial"/>
              </a:rPr>
              <a:t>einzigartigen</a:t>
            </a:r>
            <a:r>
              <a:rPr lang="en-GB" sz="3200" b="1" dirty="0">
                <a:solidFill>
                  <a:srgbClr val="033C5B"/>
                </a:solidFill>
                <a:latin typeface="Arial"/>
                <a:ea typeface="Arial"/>
                <a:cs typeface="Arial"/>
                <a:sym typeface="Arial"/>
              </a:rPr>
              <a:t> </a:t>
            </a:r>
            <a:r>
              <a:rPr lang="en-GB" sz="3200" b="1" dirty="0" err="1">
                <a:solidFill>
                  <a:srgbClr val="033C5B"/>
                </a:solidFill>
                <a:latin typeface="Arial"/>
                <a:ea typeface="Arial"/>
                <a:cs typeface="Arial"/>
                <a:sym typeface="Arial"/>
              </a:rPr>
              <a:t>Aspekte</a:t>
            </a:r>
            <a:r>
              <a:rPr lang="en-GB" sz="3200" b="1" dirty="0">
                <a:solidFill>
                  <a:srgbClr val="033C5B"/>
                </a:solidFill>
                <a:latin typeface="Arial"/>
                <a:ea typeface="Arial"/>
                <a:cs typeface="Arial"/>
                <a:sym typeface="Arial"/>
              </a:rPr>
              <a:t> von </a:t>
            </a:r>
            <a:r>
              <a:rPr lang="en-GB" sz="3200" b="1" dirty="0" err="1">
                <a:solidFill>
                  <a:srgbClr val="033C5B"/>
                </a:solidFill>
                <a:latin typeface="Arial"/>
                <a:ea typeface="Arial"/>
                <a:cs typeface="Arial"/>
                <a:sym typeface="Arial"/>
              </a:rPr>
              <a:t>Lerngemeinschaften</a:t>
            </a:r>
            <a:r>
              <a:rPr lang="en-GB" sz="3200" b="1" dirty="0">
                <a:solidFill>
                  <a:srgbClr val="033C5B"/>
                </a:solidFill>
                <a:latin typeface="Arial"/>
                <a:ea typeface="Arial"/>
                <a:cs typeface="Arial"/>
                <a:sym typeface="Arial"/>
              </a:rPr>
              <a:t> in der </a:t>
            </a:r>
            <a:r>
              <a:rPr lang="en-GB" sz="3200" b="1" dirty="0" err="1">
                <a:solidFill>
                  <a:srgbClr val="033C5B"/>
                </a:solidFill>
                <a:latin typeface="Arial"/>
                <a:ea typeface="Arial"/>
                <a:cs typeface="Arial"/>
                <a:sym typeface="Arial"/>
              </a:rPr>
              <a:t>Berufsbildung</a:t>
            </a:r>
            <a:endParaRPr sz="3200" b="1" dirty="0"/>
          </a:p>
        </p:txBody>
      </p:sp>
      <p:sp>
        <p:nvSpPr>
          <p:cNvPr id="144" name="Google Shape;144;p5"/>
          <p:cNvSpPr txBox="1"/>
          <p:nvPr/>
        </p:nvSpPr>
        <p:spPr>
          <a:xfrm>
            <a:off x="586178" y="1939573"/>
            <a:ext cx="15720600" cy="2484000"/>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200" dirty="0">
                <a:solidFill>
                  <a:srgbClr val="121212"/>
                </a:solidFill>
                <a:latin typeface="Arial"/>
                <a:ea typeface="Arial"/>
                <a:cs typeface="Arial"/>
                <a:sym typeface="Arial"/>
              </a:rPr>
              <a:t>Die </a:t>
            </a:r>
            <a:r>
              <a:rPr lang="en-GB" sz="3200" b="1" dirty="0" err="1">
                <a:solidFill>
                  <a:srgbClr val="121212"/>
                </a:solidFill>
                <a:latin typeface="Arial"/>
                <a:ea typeface="Arial"/>
                <a:cs typeface="Arial"/>
                <a:sym typeface="Arial"/>
              </a:rPr>
              <a:t>Berufsbildung</a:t>
            </a:r>
            <a:r>
              <a:rPr lang="en-GB" sz="3200" b="1"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zeichnet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sich</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durch</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eine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starke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Betonung</a:t>
            </a:r>
            <a:r>
              <a:rPr lang="en-GB" sz="3200" dirty="0">
                <a:solidFill>
                  <a:srgbClr val="121212"/>
                </a:solidFill>
                <a:latin typeface="Arial"/>
                <a:ea typeface="Arial"/>
                <a:cs typeface="Arial"/>
                <a:sym typeface="Arial"/>
              </a:rPr>
              <a:t> der </a:t>
            </a:r>
            <a:r>
              <a:rPr lang="en-GB" sz="3200" dirty="0" err="1">
                <a:solidFill>
                  <a:srgbClr val="121212"/>
                </a:solidFill>
                <a:latin typeface="Arial"/>
                <a:ea typeface="Arial"/>
                <a:cs typeface="Arial"/>
                <a:sym typeface="Arial"/>
              </a:rPr>
              <a:t>praktischen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Fähigkeiten</a:t>
            </a:r>
            <a:r>
              <a:rPr lang="en-GB" sz="3200" dirty="0">
                <a:solidFill>
                  <a:srgbClr val="121212"/>
                </a:solidFill>
                <a:latin typeface="Arial"/>
                <a:ea typeface="Arial"/>
                <a:cs typeface="Arial"/>
                <a:sym typeface="Arial"/>
              </a:rPr>
              <a:t> und der </a:t>
            </a:r>
            <a:r>
              <a:rPr lang="en-GB" sz="3200" dirty="0" err="1">
                <a:solidFill>
                  <a:srgbClr val="121212"/>
                </a:solidFill>
                <a:latin typeface="Arial"/>
                <a:ea typeface="Arial"/>
                <a:cs typeface="Arial"/>
                <a:sym typeface="Arial"/>
              </a:rPr>
              <a:t>direkten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Anwendbarkeit</a:t>
            </a:r>
            <a:r>
              <a:rPr lang="en-GB" sz="3200" dirty="0">
                <a:solidFill>
                  <a:srgbClr val="121212"/>
                </a:solidFill>
                <a:latin typeface="Arial"/>
                <a:ea typeface="Arial"/>
                <a:cs typeface="Arial"/>
                <a:sym typeface="Arial"/>
              </a:rPr>
              <a:t> auf die </a:t>
            </a:r>
            <a:r>
              <a:rPr lang="en-GB" sz="3200" dirty="0" err="1">
                <a:solidFill>
                  <a:srgbClr val="121212"/>
                </a:solidFill>
                <a:latin typeface="Arial"/>
                <a:ea typeface="Arial"/>
                <a:cs typeface="Arial"/>
                <a:sym typeface="Arial"/>
              </a:rPr>
              <a:t>Arbeitswelt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aus.</a:t>
            </a:r>
            <a:r>
              <a:rPr lang="en-GB" sz="3200" dirty="0">
                <a:solidFill>
                  <a:srgbClr val="121212"/>
                </a:solidFill>
                <a:latin typeface="Arial"/>
                <a:ea typeface="Arial"/>
                <a:cs typeface="Arial"/>
                <a:sym typeface="Arial"/>
              </a:rPr>
              <a:t> Dieser </a:t>
            </a:r>
            <a:r>
              <a:rPr lang="en-GB" sz="3200" dirty="0" err="1">
                <a:solidFill>
                  <a:srgbClr val="121212"/>
                </a:solidFill>
                <a:latin typeface="Arial"/>
                <a:ea typeface="Arial"/>
                <a:cs typeface="Arial"/>
                <a:sym typeface="Arial"/>
              </a:rPr>
              <a:t>Lernansatz</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richtet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sich</a:t>
            </a:r>
            <a:r>
              <a:rPr lang="en-GB" sz="3200" dirty="0">
                <a:solidFill>
                  <a:srgbClr val="121212"/>
                </a:solidFill>
                <a:latin typeface="Arial"/>
                <a:ea typeface="Arial"/>
                <a:cs typeface="Arial"/>
                <a:sym typeface="Arial"/>
              </a:rPr>
              <a:t> an </a:t>
            </a:r>
            <a:r>
              <a:rPr lang="en-GB" sz="3200" dirty="0" err="1">
                <a:solidFill>
                  <a:srgbClr val="121212"/>
                </a:solidFill>
                <a:latin typeface="Arial"/>
                <a:ea typeface="Arial"/>
                <a:cs typeface="Arial"/>
                <a:sym typeface="Arial"/>
              </a:rPr>
              <a:t>ein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breites</a:t>
            </a:r>
            <a:r>
              <a:rPr lang="en-GB" sz="3200" dirty="0">
                <a:solidFill>
                  <a:srgbClr val="121212"/>
                </a:solidFill>
                <a:latin typeface="Arial"/>
                <a:ea typeface="Arial"/>
                <a:cs typeface="Arial"/>
                <a:sym typeface="Arial"/>
              </a:rPr>
              <a:t> Spektrum von </a:t>
            </a:r>
            <a:r>
              <a:rPr lang="en-GB" sz="3200" dirty="0" err="1">
                <a:solidFill>
                  <a:srgbClr val="121212"/>
                </a:solidFill>
                <a:latin typeface="Arial"/>
                <a:ea typeface="Arial"/>
                <a:cs typeface="Arial"/>
                <a:sym typeface="Arial"/>
              </a:rPr>
              <a:t>Lernenden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unterschiedlichen</a:t>
            </a:r>
            <a:r>
              <a:rPr lang="en-GB" sz="3200" dirty="0">
                <a:solidFill>
                  <a:srgbClr val="121212"/>
                </a:solidFill>
                <a:latin typeface="Arial"/>
                <a:ea typeface="Arial"/>
                <a:cs typeface="Arial"/>
                <a:sym typeface="Arial"/>
              </a:rPr>
              <a:t> Alters, </a:t>
            </a:r>
            <a:r>
              <a:rPr lang="en-GB" sz="3200" dirty="0" err="1">
                <a:solidFill>
                  <a:srgbClr val="121212"/>
                </a:solidFill>
                <a:latin typeface="Arial"/>
                <a:ea typeface="Arial"/>
                <a:cs typeface="Arial"/>
                <a:sym typeface="Arial"/>
              </a:rPr>
              <a:t>unterschiedlicher</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Herkunft</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unterschiedlicher</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Bildungsbedürfnisse</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schafft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ein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einzigartiges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Bildungsökosystem</a:t>
            </a:r>
            <a:r>
              <a:rPr lang="en-GB" sz="3200" dirty="0">
                <a:solidFill>
                  <a:srgbClr val="121212"/>
                </a:solidFill>
                <a:latin typeface="Arial"/>
                <a:ea typeface="Arial"/>
                <a:cs typeface="Arial"/>
                <a:sym typeface="Arial"/>
              </a:rPr>
              <a:t>.</a:t>
            </a:r>
            <a:endParaRPr sz="3200" dirty="0">
              <a:solidFill>
                <a:srgbClr val="121212"/>
              </a:solidFill>
              <a:latin typeface="Arial"/>
              <a:ea typeface="Arial"/>
              <a:cs typeface="Arial"/>
              <a:sym typeface="Arial"/>
            </a:endParaRPr>
          </a:p>
        </p:txBody>
      </p:sp>
      <p:sp>
        <p:nvSpPr>
          <p:cNvPr id="145" name="Google Shape;145;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txBox="1"/>
          <p:nvPr/>
        </p:nvSpPr>
        <p:spPr>
          <a:xfrm>
            <a:off x="904748" y="4432192"/>
            <a:ext cx="12181388" cy="909736"/>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None/>
            </a:pPr>
            <a:r>
              <a:rPr lang="en-GB" sz="4000" i="1">
                <a:solidFill>
                  <a:srgbClr val="033C5B"/>
                </a:solidFill>
                <a:latin typeface="Arial"/>
                <a:ea typeface="Arial"/>
                <a:cs typeface="Arial"/>
                <a:sym typeface="Arial"/>
              </a:rPr>
              <a:t>Was sind einige Beispiele?</a:t>
            </a:r>
            <a:endParaRPr/>
          </a:p>
        </p:txBody>
      </p:sp>
      <p:pic>
        <p:nvPicPr>
          <p:cNvPr id="148" name="Google Shape;148;p5">
            <a:hlinkClick r:id="rId3"/>
          </p:cNvPr>
          <p:cNvPicPr preferRelativeResize="0"/>
          <p:nvPr/>
        </p:nvPicPr>
        <p:blipFill rotWithShape="1">
          <a:blip r:embed="rId4">
            <a:alphaModFix/>
          </a:blip>
          <a:srcRect/>
          <a:stretch/>
        </p:blipFill>
        <p:spPr>
          <a:xfrm>
            <a:off x="904748" y="6153422"/>
            <a:ext cx="4408517" cy="2313380"/>
          </a:xfrm>
          <a:prstGeom prst="rect">
            <a:avLst/>
          </a:prstGeom>
          <a:noFill/>
          <a:ln>
            <a:noFill/>
          </a:ln>
        </p:spPr>
      </p:pic>
      <p:sp>
        <p:nvSpPr>
          <p:cNvPr id="149" name="Google Shape;149;p5"/>
          <p:cNvSpPr txBox="1"/>
          <p:nvPr/>
        </p:nvSpPr>
        <p:spPr>
          <a:xfrm>
            <a:off x="508526" y="5384528"/>
            <a:ext cx="6034994"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b="1" dirty="0">
                <a:solidFill>
                  <a:srgbClr val="121212"/>
                </a:solidFill>
                <a:latin typeface="Arial"/>
                <a:ea typeface="Arial"/>
                <a:cs typeface="Arial"/>
                <a:sym typeface="Arial"/>
              </a:rPr>
              <a:t>EPALE - Gemeinschaft der </a:t>
            </a:r>
            <a:r>
              <a:rPr lang="en-GB" sz="1800" b="1" dirty="0" err="1">
                <a:solidFill>
                  <a:srgbClr val="121212"/>
                </a:solidFill>
                <a:latin typeface="Arial"/>
                <a:ea typeface="Arial"/>
                <a:cs typeface="Arial"/>
                <a:sym typeface="Arial"/>
              </a:rPr>
              <a:t>europäischen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Berufsbildungspraktiker</a:t>
            </a:r>
            <a:r>
              <a:rPr lang="en-GB" sz="1800" b="1" dirty="0">
                <a:solidFill>
                  <a:srgbClr val="121212"/>
                </a:solidFill>
                <a:latin typeface="Arial"/>
                <a:ea typeface="Arial"/>
                <a:cs typeface="Arial"/>
                <a:sym typeface="Arial"/>
              </a:rPr>
              <a:t> </a:t>
            </a:r>
            <a:endParaRPr sz="1800" dirty="0">
              <a:solidFill>
                <a:srgbClr val="121212"/>
              </a:solidFill>
              <a:latin typeface="Arial"/>
              <a:ea typeface="Arial"/>
              <a:cs typeface="Arial"/>
              <a:sym typeface="Arial"/>
            </a:endParaRPr>
          </a:p>
        </p:txBody>
      </p:sp>
      <p:pic>
        <p:nvPicPr>
          <p:cNvPr id="150" name="Google Shape;150;p5" descr="Cursor with solid fill"/>
          <p:cNvPicPr preferRelativeResize="0"/>
          <p:nvPr/>
        </p:nvPicPr>
        <p:blipFill rotWithShape="1">
          <a:blip r:embed="rId5">
            <a:alphaModFix/>
          </a:blip>
          <a:srcRect/>
          <a:stretch/>
        </p:blipFill>
        <p:spPr>
          <a:xfrm>
            <a:off x="4953000" y="7223225"/>
            <a:ext cx="914400" cy="914400"/>
          </a:xfrm>
          <a:prstGeom prst="rect">
            <a:avLst/>
          </a:prstGeom>
          <a:noFill/>
          <a:ln>
            <a:noFill/>
          </a:ln>
        </p:spPr>
      </p:pic>
      <p:sp>
        <p:nvSpPr>
          <p:cNvPr id="151" name="Google Shape;151;p5"/>
          <p:cNvSpPr txBox="1"/>
          <p:nvPr/>
        </p:nvSpPr>
        <p:spPr>
          <a:xfrm>
            <a:off x="894517" y="8357037"/>
            <a:ext cx="6034994" cy="415435"/>
          </a:xfrm>
          <a:prstGeom prst="rect">
            <a:avLst/>
          </a:prstGeom>
          <a:noFill/>
          <a:ln>
            <a:noFill/>
          </a:ln>
        </p:spPr>
        <p:txBody>
          <a:bodyPr spcFirstLastPara="1" wrap="square" lIns="0" tIns="0" rIns="0" bIns="0" anchor="t" anchorCtr="0">
            <a:spAutoFit/>
          </a:bodyPr>
          <a:lstStyle/>
          <a:p>
            <a:pPr marL="0" marR="0" lvl="0" indent="0" algn="l" rtl="0">
              <a:lnSpc>
                <a:spcPct val="259928"/>
              </a:lnSpc>
              <a:spcBef>
                <a:spcPts val="0"/>
              </a:spcBef>
              <a:spcAft>
                <a:spcPts val="0"/>
              </a:spcAft>
              <a:buNone/>
            </a:pPr>
            <a:r>
              <a:rPr lang="en-GB" sz="1400" b="1">
                <a:solidFill>
                  <a:srgbClr val="121212"/>
                </a:solidFill>
                <a:latin typeface="Arial"/>
                <a:ea typeface="Arial"/>
                <a:cs typeface="Arial"/>
                <a:sym typeface="Arial"/>
              </a:rPr>
              <a:t>Link: </a:t>
            </a:r>
            <a:r>
              <a:rPr lang="en-GB" sz="1400" b="1"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GB" sz="1400" b="1">
                <a:solidFill>
                  <a:srgbClr val="121212"/>
                </a:solidFill>
                <a:latin typeface="Arial"/>
                <a:ea typeface="Arial"/>
                <a:cs typeface="Arial"/>
                <a:sym typeface="Arial"/>
              </a:rPr>
              <a:t>//epale.ec.europa.eu/en/practitioners-in-vet </a:t>
            </a:r>
            <a:endParaRPr sz="1400">
              <a:solidFill>
                <a:srgbClr val="121212"/>
              </a:solidFill>
              <a:latin typeface="Arial"/>
              <a:ea typeface="Arial"/>
              <a:cs typeface="Arial"/>
              <a:sym typeface="Arial"/>
            </a:endParaRPr>
          </a:p>
        </p:txBody>
      </p:sp>
      <p:pic>
        <p:nvPicPr>
          <p:cNvPr id="152" name="Google Shape;152;p5"/>
          <p:cNvPicPr preferRelativeResize="0"/>
          <p:nvPr/>
        </p:nvPicPr>
        <p:blipFill rotWithShape="1">
          <a:blip r:embed="rId6">
            <a:alphaModFix/>
          </a:blip>
          <a:srcRect/>
          <a:stretch/>
        </p:blipFill>
        <p:spPr>
          <a:xfrm>
            <a:off x="6938145" y="6348762"/>
            <a:ext cx="4544059" cy="1752845"/>
          </a:xfrm>
          <a:prstGeom prst="rect">
            <a:avLst/>
          </a:prstGeom>
          <a:noFill/>
          <a:ln>
            <a:noFill/>
          </a:ln>
        </p:spPr>
      </p:pic>
      <p:sp>
        <p:nvSpPr>
          <p:cNvPr id="153" name="Google Shape;153;p5"/>
          <p:cNvSpPr txBox="1"/>
          <p:nvPr/>
        </p:nvSpPr>
        <p:spPr>
          <a:xfrm>
            <a:off x="6689280" y="5736312"/>
            <a:ext cx="6034994"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b="1" dirty="0">
                <a:solidFill>
                  <a:srgbClr val="121212"/>
                </a:solidFill>
                <a:latin typeface="Arial"/>
                <a:ea typeface="Arial"/>
                <a:cs typeface="Arial"/>
                <a:sym typeface="Arial"/>
              </a:rPr>
              <a:t>CEDEFOP - EU-Gemeinschaft der </a:t>
            </a:r>
            <a:r>
              <a:rPr lang="en-GB" sz="2000" b="1" dirty="0" err="1">
                <a:solidFill>
                  <a:srgbClr val="121212"/>
                </a:solidFill>
                <a:latin typeface="Arial"/>
                <a:ea typeface="Arial"/>
                <a:cs typeface="Arial"/>
                <a:sym typeface="Arial"/>
              </a:rPr>
              <a:t>Bildungsanbieter</a:t>
            </a:r>
            <a:endParaRPr sz="2000" dirty="0">
              <a:solidFill>
                <a:srgbClr val="121212"/>
              </a:solidFill>
              <a:latin typeface="Arial"/>
              <a:ea typeface="Arial"/>
              <a:cs typeface="Arial"/>
              <a:sym typeface="Arial"/>
            </a:endParaRPr>
          </a:p>
        </p:txBody>
      </p:sp>
      <p:pic>
        <p:nvPicPr>
          <p:cNvPr id="154" name="Google Shape;154;p5" descr="Cursor with solid fill"/>
          <p:cNvPicPr preferRelativeResize="0"/>
          <p:nvPr/>
        </p:nvPicPr>
        <p:blipFill rotWithShape="1">
          <a:blip r:embed="rId5">
            <a:alphaModFix/>
          </a:blip>
          <a:srcRect/>
          <a:stretch/>
        </p:blipFill>
        <p:spPr>
          <a:xfrm>
            <a:off x="10961009" y="6922981"/>
            <a:ext cx="914400" cy="914400"/>
          </a:xfrm>
          <a:prstGeom prst="rect">
            <a:avLst/>
          </a:prstGeom>
          <a:noFill/>
          <a:ln>
            <a:noFill/>
          </a:ln>
        </p:spPr>
      </p:pic>
      <p:sp>
        <p:nvSpPr>
          <p:cNvPr id="155" name="Google Shape;155;p5"/>
          <p:cNvSpPr txBox="1"/>
          <p:nvPr/>
        </p:nvSpPr>
        <p:spPr>
          <a:xfrm>
            <a:off x="7148206" y="8323613"/>
            <a:ext cx="8015594" cy="400046"/>
          </a:xfrm>
          <a:prstGeom prst="rect">
            <a:avLst/>
          </a:prstGeom>
          <a:noFill/>
          <a:ln>
            <a:noFill/>
          </a:ln>
        </p:spPr>
        <p:txBody>
          <a:bodyPr spcFirstLastPara="1" wrap="square" lIns="0" tIns="0" rIns="0" bIns="0" anchor="t" anchorCtr="0">
            <a:spAutoFit/>
          </a:bodyPr>
          <a:lstStyle/>
          <a:p>
            <a:pPr marL="0" marR="0" lvl="0" indent="0" algn="l" rtl="0">
              <a:lnSpc>
                <a:spcPct val="259928"/>
              </a:lnSpc>
              <a:spcBef>
                <a:spcPts val="0"/>
              </a:spcBef>
              <a:spcAft>
                <a:spcPts val="0"/>
              </a:spcAft>
              <a:buNone/>
            </a:pPr>
            <a:r>
              <a:rPr lang="en-GB" sz="1400" b="1">
                <a:solidFill>
                  <a:srgbClr val="121212"/>
                </a:solidFill>
                <a:latin typeface="Arial"/>
                <a:ea typeface="Arial"/>
                <a:cs typeface="Arial"/>
                <a:sym typeface="Arial"/>
              </a:rPr>
              <a:t>Link: </a:t>
            </a:r>
            <a:r>
              <a:rPr lang="en-GB" sz="1400" b="1"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GB" sz="1400" b="1">
                <a:solidFill>
                  <a:srgbClr val="121212"/>
                </a:solidFill>
                <a:latin typeface="Arial"/>
                <a:ea typeface="Arial"/>
                <a:cs typeface="Arial"/>
                <a:sym typeface="Arial"/>
              </a:rPr>
              <a:t>//www.cedefop.europa.eu/en/networks/european-community-learning-providers </a:t>
            </a:r>
            <a:endParaRPr sz="1400">
              <a:solidFill>
                <a:srgbClr val="121212"/>
              </a:solidFill>
              <a:latin typeface="Arial"/>
              <a:ea typeface="Arial"/>
              <a:cs typeface="Arial"/>
              <a:sym typeface="Arial"/>
            </a:endParaRPr>
          </a:p>
        </p:txBody>
      </p:sp>
      <p:sp>
        <p:nvSpPr>
          <p:cNvPr id="156" name="Google Shape;156;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59" name="Google Shape;159;p5"/>
          <p:cNvPicPr preferRelativeResize="0"/>
          <p:nvPr/>
        </p:nvPicPr>
        <p:blipFill rotWithShape="1">
          <a:blip r:embed="rId9">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D14CEA0-298C-CF58-009A-E1FC7A1A31E0}"/>
              </a:ext>
            </a:extLst>
          </p:cNvPr>
          <p:cNvPicPr>
            <a:picLocks noChangeAspect="1"/>
          </p:cNvPicPr>
          <p:nvPr/>
        </p:nvPicPr>
        <p:blipFill>
          <a:blip r:embed="rId10"/>
          <a:stretch>
            <a:fillRect/>
          </a:stretch>
        </p:blipFill>
        <p:spPr>
          <a:xfrm>
            <a:off x="2910272" y="9315618"/>
            <a:ext cx="2115882" cy="4439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3"/>
        <p:cNvGrpSpPr/>
        <p:nvPr/>
      </p:nvGrpSpPr>
      <p:grpSpPr>
        <a:xfrm>
          <a:off x="0" y="0"/>
          <a:ext cx="0" cy="0"/>
          <a:chOff x="0" y="0"/>
          <a:chExt cx="0" cy="0"/>
        </a:xfrm>
      </p:grpSpPr>
      <p:sp>
        <p:nvSpPr>
          <p:cNvPr id="164" name="Google Shape;164;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p:cNvSpPr txBox="1"/>
          <p:nvPr/>
        </p:nvSpPr>
        <p:spPr>
          <a:xfrm>
            <a:off x="508526" y="802821"/>
            <a:ext cx="1497759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dirty="0">
                <a:solidFill>
                  <a:srgbClr val="033C5B"/>
                </a:solidFill>
                <a:latin typeface="Arial"/>
                <a:ea typeface="Arial"/>
                <a:cs typeface="Arial"/>
                <a:sym typeface="Arial"/>
              </a:rPr>
              <a:t>Die </a:t>
            </a:r>
            <a:r>
              <a:rPr lang="en-GB" sz="4400" b="1" dirty="0" err="1">
                <a:solidFill>
                  <a:srgbClr val="033C5B"/>
                </a:solidFill>
                <a:latin typeface="Arial"/>
                <a:ea typeface="Arial"/>
                <a:cs typeface="Arial"/>
                <a:sym typeface="Arial"/>
              </a:rPr>
              <a:t>einzigartigen</a:t>
            </a:r>
            <a:r>
              <a:rPr lang="en-GB" sz="4400" b="1" dirty="0">
                <a:solidFill>
                  <a:srgbClr val="033C5B"/>
                </a:solidFill>
                <a:latin typeface="Arial"/>
                <a:ea typeface="Arial"/>
                <a:cs typeface="Arial"/>
                <a:sym typeface="Arial"/>
              </a:rPr>
              <a:t> </a:t>
            </a:r>
            <a:r>
              <a:rPr lang="en-GB" sz="4400" b="1" dirty="0" err="1">
                <a:solidFill>
                  <a:srgbClr val="033C5B"/>
                </a:solidFill>
                <a:latin typeface="Arial"/>
                <a:ea typeface="Arial"/>
                <a:cs typeface="Arial"/>
                <a:sym typeface="Arial"/>
              </a:rPr>
              <a:t>Aspekte</a:t>
            </a:r>
            <a:r>
              <a:rPr lang="en-GB" sz="4400" b="1" dirty="0">
                <a:solidFill>
                  <a:srgbClr val="033C5B"/>
                </a:solidFill>
                <a:latin typeface="Arial"/>
                <a:ea typeface="Arial"/>
                <a:cs typeface="Arial"/>
                <a:sym typeface="Arial"/>
              </a:rPr>
              <a:t> von </a:t>
            </a:r>
            <a:r>
              <a:rPr lang="en-GB" sz="4400" b="1" dirty="0" err="1">
                <a:solidFill>
                  <a:srgbClr val="033C5B"/>
                </a:solidFill>
                <a:latin typeface="Arial"/>
                <a:ea typeface="Arial"/>
                <a:cs typeface="Arial"/>
                <a:sym typeface="Arial"/>
              </a:rPr>
              <a:t>Lerngemeinschaften</a:t>
            </a:r>
            <a:r>
              <a:rPr lang="en-GB" sz="4400" b="1" dirty="0">
                <a:solidFill>
                  <a:srgbClr val="033C5B"/>
                </a:solidFill>
                <a:latin typeface="Arial"/>
                <a:ea typeface="Arial"/>
                <a:cs typeface="Arial"/>
                <a:sym typeface="Arial"/>
              </a:rPr>
              <a:t> in der </a:t>
            </a:r>
            <a:r>
              <a:rPr lang="en-GB" sz="4400" b="1" dirty="0" err="1">
                <a:solidFill>
                  <a:srgbClr val="033C5B"/>
                </a:solidFill>
                <a:latin typeface="Arial"/>
                <a:ea typeface="Arial"/>
                <a:cs typeface="Arial"/>
                <a:sym typeface="Arial"/>
              </a:rPr>
              <a:t>Berufsbildung</a:t>
            </a:r>
            <a:endParaRPr sz="1200" b="1" dirty="0"/>
          </a:p>
        </p:txBody>
      </p:sp>
      <p:sp>
        <p:nvSpPr>
          <p:cNvPr id="167" name="Google Shape;167;p6"/>
          <p:cNvSpPr txBox="1"/>
          <p:nvPr/>
        </p:nvSpPr>
        <p:spPr>
          <a:xfrm>
            <a:off x="799512" y="2183879"/>
            <a:ext cx="15465917" cy="5062796"/>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Praktisches</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praxisnahes</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Lernen</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Der </a:t>
            </a:r>
            <a:r>
              <a:rPr lang="en-GB" sz="2599" dirty="0" err="1">
                <a:solidFill>
                  <a:srgbClr val="121212"/>
                </a:solidFill>
                <a:latin typeface="Arial"/>
                <a:ea typeface="Arial"/>
                <a:cs typeface="Arial"/>
                <a:sym typeface="Arial"/>
              </a:rPr>
              <a:t>Schwerpunkt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liegt</a:t>
            </a:r>
            <a:r>
              <a:rPr lang="en-GB" sz="2599" dirty="0">
                <a:solidFill>
                  <a:srgbClr val="121212"/>
                </a:solidFill>
                <a:latin typeface="Arial"/>
                <a:ea typeface="Arial"/>
                <a:cs typeface="Arial"/>
                <a:sym typeface="Arial"/>
              </a:rPr>
              <a:t> auf </a:t>
            </a:r>
            <a:r>
              <a:rPr lang="en-GB" sz="2599" dirty="0" err="1">
                <a:solidFill>
                  <a:srgbClr val="121212"/>
                </a:solidFill>
                <a:latin typeface="Arial"/>
                <a:ea typeface="Arial"/>
                <a:cs typeface="Arial"/>
                <a:sym typeface="Arial"/>
              </a:rPr>
              <a:t>dem</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Erwerb</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praktischer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Fähigkeiten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durch</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praktische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Lernerfahrungen</a:t>
            </a:r>
            <a:r>
              <a:rPr lang="en-GB" sz="2599"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err="1">
                <a:solidFill>
                  <a:srgbClr val="121212"/>
                </a:solidFill>
                <a:latin typeface="Arial"/>
                <a:ea typeface="Arial"/>
                <a:cs typeface="Arial"/>
                <a:sym typeface="Arial"/>
              </a:rPr>
              <a:t>Direkte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Anwendung</a:t>
            </a:r>
            <a:r>
              <a:rPr lang="en-GB" sz="2599" dirty="0">
                <a:solidFill>
                  <a:srgbClr val="121212"/>
                </a:solidFill>
                <a:latin typeface="Arial"/>
                <a:ea typeface="Arial"/>
                <a:cs typeface="Arial"/>
                <a:sym typeface="Arial"/>
              </a:rPr>
              <a:t> der </a:t>
            </a:r>
            <a:r>
              <a:rPr lang="en-GB" sz="2599" dirty="0" err="1">
                <a:solidFill>
                  <a:srgbClr val="121212"/>
                </a:solidFill>
                <a:latin typeface="Arial"/>
                <a:ea typeface="Arial"/>
                <a:cs typeface="Arial"/>
                <a:sym typeface="Arial"/>
              </a:rPr>
              <a:t>Kenntnisse</a:t>
            </a:r>
            <a:r>
              <a:rPr lang="en-GB" sz="2599" dirty="0">
                <a:solidFill>
                  <a:srgbClr val="121212"/>
                </a:solidFill>
                <a:latin typeface="Arial"/>
                <a:ea typeface="Arial"/>
                <a:cs typeface="Arial"/>
                <a:sym typeface="Arial"/>
              </a:rPr>
              <a:t> in </a:t>
            </a:r>
            <a:r>
              <a:rPr lang="en-GB" sz="2599" dirty="0" err="1">
                <a:solidFill>
                  <a:srgbClr val="121212"/>
                </a:solidFill>
                <a:latin typeface="Arial"/>
                <a:ea typeface="Arial"/>
                <a:cs typeface="Arial"/>
                <a:sym typeface="Arial"/>
              </a:rPr>
              <a:t>realen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oder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simulierten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Arbeitsumgebungen</a:t>
            </a:r>
            <a:r>
              <a:rPr lang="en-GB" sz="2599"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Relevanz</a:t>
            </a:r>
            <a:r>
              <a:rPr lang="en-GB" sz="2599" b="1" dirty="0">
                <a:solidFill>
                  <a:srgbClr val="121212"/>
                </a:solidFill>
                <a:latin typeface="Arial"/>
                <a:ea typeface="Arial"/>
                <a:cs typeface="Arial"/>
                <a:sym typeface="Arial"/>
              </a:rPr>
              <a:t> für den </a:t>
            </a:r>
            <a:r>
              <a:rPr lang="en-GB" sz="2599" b="1" dirty="0" err="1">
                <a:solidFill>
                  <a:srgbClr val="121212"/>
                </a:solidFill>
                <a:latin typeface="Arial"/>
                <a:ea typeface="Arial"/>
                <a:cs typeface="Arial"/>
                <a:sym typeface="Arial"/>
              </a:rPr>
              <a:t>Arbeitsplatz</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err="1">
                <a:solidFill>
                  <a:srgbClr val="121212"/>
                </a:solidFill>
                <a:latin typeface="Arial"/>
                <a:ea typeface="Arial"/>
                <a:cs typeface="Arial"/>
                <a:sym typeface="Arial"/>
              </a:rPr>
              <a:t>Lehrpläne</a:t>
            </a:r>
            <a:r>
              <a:rPr lang="en-GB" sz="2599" dirty="0">
                <a:solidFill>
                  <a:srgbClr val="121212"/>
                </a:solidFill>
                <a:latin typeface="Arial"/>
                <a:ea typeface="Arial"/>
                <a:cs typeface="Arial"/>
                <a:sym typeface="Arial"/>
              </a:rPr>
              <a:t>, die auf die </a:t>
            </a:r>
            <a:r>
              <a:rPr lang="en-GB" sz="2599" dirty="0" err="1">
                <a:solidFill>
                  <a:srgbClr val="121212"/>
                </a:solidFill>
                <a:latin typeface="Arial"/>
                <a:ea typeface="Arial"/>
                <a:cs typeface="Arial"/>
                <a:sym typeface="Arial"/>
              </a:rPr>
              <a:t>spezifischen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Bedürfnisse</a:t>
            </a:r>
            <a:r>
              <a:rPr lang="en-GB" sz="2599" dirty="0">
                <a:solidFill>
                  <a:srgbClr val="121212"/>
                </a:solidFill>
                <a:latin typeface="Arial"/>
                <a:ea typeface="Arial"/>
                <a:cs typeface="Arial"/>
                <a:sym typeface="Arial"/>
              </a:rPr>
              <a:t> der Industrie und der </a:t>
            </a:r>
            <a:r>
              <a:rPr lang="en-GB" sz="2599" dirty="0" err="1">
                <a:solidFill>
                  <a:srgbClr val="121212"/>
                </a:solidFill>
                <a:latin typeface="Arial"/>
                <a:ea typeface="Arial"/>
                <a:cs typeface="Arial"/>
                <a:sym typeface="Arial"/>
              </a:rPr>
              <a:t>Arbeitgeber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zugeschnitten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sind</a:t>
            </a:r>
            <a:r>
              <a:rPr lang="en-GB" sz="2599"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Der </a:t>
            </a:r>
            <a:r>
              <a:rPr lang="en-GB" sz="2599" dirty="0" err="1">
                <a:solidFill>
                  <a:srgbClr val="121212"/>
                </a:solidFill>
                <a:latin typeface="Arial"/>
                <a:ea typeface="Arial"/>
                <a:cs typeface="Arial"/>
                <a:sym typeface="Arial"/>
              </a:rPr>
              <a:t>Schwerpunkt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liegt</a:t>
            </a:r>
            <a:r>
              <a:rPr lang="en-GB" sz="2599" dirty="0">
                <a:solidFill>
                  <a:srgbClr val="121212"/>
                </a:solidFill>
                <a:latin typeface="Arial"/>
                <a:ea typeface="Arial"/>
                <a:cs typeface="Arial"/>
                <a:sym typeface="Arial"/>
              </a:rPr>
              <a:t> auf der </a:t>
            </a:r>
            <a:r>
              <a:rPr lang="en-GB" sz="2599" dirty="0" err="1">
                <a:solidFill>
                  <a:srgbClr val="121212"/>
                </a:solidFill>
                <a:latin typeface="Arial"/>
                <a:ea typeface="Arial"/>
                <a:cs typeface="Arial"/>
                <a:sym typeface="Arial"/>
              </a:rPr>
              <a:t>Vorbereitung</a:t>
            </a:r>
            <a:r>
              <a:rPr lang="en-GB" sz="2599" dirty="0">
                <a:solidFill>
                  <a:srgbClr val="121212"/>
                </a:solidFill>
                <a:latin typeface="Arial"/>
                <a:ea typeface="Arial"/>
                <a:cs typeface="Arial"/>
                <a:sym typeface="Arial"/>
              </a:rPr>
              <a:t> der </a:t>
            </a:r>
            <a:r>
              <a:rPr lang="en-GB" sz="2599" dirty="0" err="1">
                <a:solidFill>
                  <a:srgbClr val="121212"/>
                </a:solidFill>
                <a:latin typeface="Arial"/>
                <a:ea typeface="Arial"/>
                <a:cs typeface="Arial"/>
                <a:sym typeface="Arial"/>
              </a:rPr>
              <a:t>Schüler</a:t>
            </a:r>
            <a:r>
              <a:rPr lang="en-GB" sz="2599" dirty="0">
                <a:solidFill>
                  <a:srgbClr val="121212"/>
                </a:solidFill>
                <a:latin typeface="Arial"/>
                <a:ea typeface="Arial"/>
                <a:cs typeface="Arial"/>
                <a:sym typeface="Arial"/>
              </a:rPr>
              <a:t> auf den </a:t>
            </a:r>
            <a:r>
              <a:rPr lang="en-GB" sz="2599" dirty="0" err="1">
                <a:solidFill>
                  <a:srgbClr val="121212"/>
                </a:solidFill>
                <a:latin typeface="Arial"/>
                <a:ea typeface="Arial"/>
                <a:cs typeface="Arial"/>
                <a:sym typeface="Arial"/>
              </a:rPr>
              <a:t>unmittelbaren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Eintritt</a:t>
            </a:r>
            <a:r>
              <a:rPr lang="en-GB" sz="2599" dirty="0">
                <a:solidFill>
                  <a:srgbClr val="121212"/>
                </a:solidFill>
                <a:latin typeface="Arial"/>
                <a:ea typeface="Arial"/>
                <a:cs typeface="Arial"/>
                <a:sym typeface="Arial"/>
              </a:rPr>
              <a:t> ins </a:t>
            </a:r>
            <a:r>
              <a:rPr lang="en-GB" sz="2599" dirty="0" err="1">
                <a:solidFill>
                  <a:srgbClr val="121212"/>
                </a:solidFill>
                <a:latin typeface="Arial"/>
                <a:ea typeface="Arial"/>
                <a:cs typeface="Arial"/>
                <a:sym typeface="Arial"/>
              </a:rPr>
              <a:t>Berufsleben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oder</a:t>
            </a:r>
            <a:r>
              <a:rPr lang="en-GB" sz="2599" dirty="0">
                <a:solidFill>
                  <a:srgbClr val="121212"/>
                </a:solidFill>
                <a:latin typeface="Arial"/>
                <a:ea typeface="Arial"/>
                <a:cs typeface="Arial"/>
                <a:sym typeface="Arial"/>
              </a:rPr>
              <a:t> auf der </a:t>
            </a:r>
            <a:r>
              <a:rPr lang="en-GB" sz="2599" dirty="0" err="1">
                <a:solidFill>
                  <a:srgbClr val="121212"/>
                </a:solidFill>
                <a:latin typeface="Arial"/>
                <a:ea typeface="Arial"/>
                <a:cs typeface="Arial"/>
                <a:sym typeface="Arial"/>
              </a:rPr>
              <a:t>Verbesserung</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vorhandener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Fähigkeiten</a:t>
            </a:r>
            <a:r>
              <a:rPr lang="en-GB" sz="2599" dirty="0">
                <a:solidFill>
                  <a:srgbClr val="121212"/>
                </a:solidFill>
                <a:latin typeface="Arial"/>
                <a:ea typeface="Arial"/>
                <a:cs typeface="Arial"/>
                <a:sym typeface="Arial"/>
              </a:rPr>
              <a:t>.</a:t>
            </a:r>
            <a:endParaRPr dirty="0"/>
          </a:p>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Unterschiedliche</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Demografien</a:t>
            </a:r>
            <a:r>
              <a:rPr lang="en-GB" sz="2599" b="1" dirty="0">
                <a:solidFill>
                  <a:srgbClr val="121212"/>
                </a:solidFill>
                <a:latin typeface="Arial"/>
                <a:ea typeface="Arial"/>
                <a:cs typeface="Arial"/>
                <a:sym typeface="Arial"/>
              </a:rPr>
              <a:t> von </a:t>
            </a:r>
            <a:r>
              <a:rPr lang="en-GB" sz="2599" b="1" dirty="0" err="1">
                <a:solidFill>
                  <a:srgbClr val="121212"/>
                </a:solidFill>
                <a:latin typeface="Arial"/>
                <a:ea typeface="Arial"/>
                <a:cs typeface="Arial"/>
                <a:sym typeface="Arial"/>
              </a:rPr>
              <a:t>Lernenden</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Die </a:t>
            </a:r>
            <a:r>
              <a:rPr lang="en-GB" sz="2599" dirty="0" err="1">
                <a:solidFill>
                  <a:srgbClr val="121212"/>
                </a:solidFill>
                <a:latin typeface="Arial"/>
                <a:ea typeface="Arial"/>
                <a:cs typeface="Arial"/>
                <a:sym typeface="Arial"/>
              </a:rPr>
              <a:t>Berufsbildung</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zieht</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ein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breites</a:t>
            </a:r>
            <a:r>
              <a:rPr lang="en-GB" sz="2599" dirty="0">
                <a:solidFill>
                  <a:srgbClr val="121212"/>
                </a:solidFill>
                <a:latin typeface="Arial"/>
                <a:ea typeface="Arial"/>
                <a:cs typeface="Arial"/>
                <a:sym typeface="Arial"/>
              </a:rPr>
              <a:t> Spektrum von </a:t>
            </a:r>
            <a:r>
              <a:rPr lang="en-GB" sz="2599" dirty="0" err="1">
                <a:solidFill>
                  <a:srgbClr val="121212"/>
                </a:solidFill>
                <a:latin typeface="Arial"/>
                <a:ea typeface="Arial"/>
                <a:cs typeface="Arial"/>
                <a:sym typeface="Arial"/>
              </a:rPr>
              <a:t>Lernenden</a:t>
            </a:r>
            <a:r>
              <a:rPr lang="en-GB" sz="2599" dirty="0">
                <a:solidFill>
                  <a:srgbClr val="121212"/>
                </a:solidFill>
                <a:latin typeface="Arial"/>
                <a:ea typeface="Arial"/>
                <a:cs typeface="Arial"/>
                <a:sym typeface="Arial"/>
              </a:rPr>
              <a:t> an, </a:t>
            </a:r>
            <a:r>
              <a:rPr lang="en-GB" sz="2599" dirty="0" err="1">
                <a:solidFill>
                  <a:srgbClr val="121212"/>
                </a:solidFill>
                <a:latin typeface="Arial"/>
                <a:ea typeface="Arial"/>
                <a:cs typeface="Arial"/>
                <a:sym typeface="Arial"/>
              </a:rPr>
              <a:t>darunter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Schulabgänger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erwachsene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Lernende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Quereinsteiger</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Personen</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sich</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weiterbilden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wollen</a:t>
            </a:r>
            <a:r>
              <a:rPr lang="en-GB" sz="2599"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Die </a:t>
            </a:r>
            <a:r>
              <a:rPr lang="en-GB" sz="2599" dirty="0" err="1">
                <a:solidFill>
                  <a:srgbClr val="121212"/>
                </a:solidFill>
                <a:latin typeface="Arial"/>
                <a:ea typeface="Arial"/>
                <a:cs typeface="Arial"/>
                <a:sym typeface="Arial"/>
              </a:rPr>
              <a:t>Vielfalt</a:t>
            </a:r>
            <a:r>
              <a:rPr lang="en-GB" sz="2599" dirty="0">
                <a:solidFill>
                  <a:srgbClr val="121212"/>
                </a:solidFill>
                <a:latin typeface="Arial"/>
                <a:ea typeface="Arial"/>
                <a:cs typeface="Arial"/>
                <a:sym typeface="Arial"/>
              </a:rPr>
              <a:t> an Alter, </a:t>
            </a:r>
            <a:r>
              <a:rPr lang="en-GB" sz="2599" dirty="0" err="1">
                <a:solidFill>
                  <a:srgbClr val="121212"/>
                </a:solidFill>
                <a:latin typeface="Arial"/>
                <a:ea typeface="Arial"/>
                <a:cs typeface="Arial"/>
                <a:sym typeface="Arial"/>
              </a:rPr>
              <a:t>Hintergrund</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Lernstilen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bereichert</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Lernerfahrung</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spiegelt</a:t>
            </a:r>
            <a:r>
              <a:rPr lang="en-GB" sz="2599" dirty="0">
                <a:solidFill>
                  <a:srgbClr val="121212"/>
                </a:solidFill>
                <a:latin typeface="Arial"/>
                <a:ea typeface="Arial"/>
                <a:cs typeface="Arial"/>
                <a:sym typeface="Arial"/>
              </a:rPr>
              <a:t> die </a:t>
            </a:r>
            <a:r>
              <a:rPr lang="en-GB" sz="2599" dirty="0" err="1">
                <a:solidFill>
                  <a:srgbClr val="121212"/>
                </a:solidFill>
                <a:latin typeface="Arial"/>
                <a:ea typeface="Arial"/>
                <a:cs typeface="Arial"/>
                <a:sym typeface="Arial"/>
              </a:rPr>
              <a:t>Vielfalt</a:t>
            </a:r>
            <a:r>
              <a:rPr lang="en-GB" sz="2599" dirty="0">
                <a:solidFill>
                  <a:srgbClr val="121212"/>
                </a:solidFill>
                <a:latin typeface="Arial"/>
                <a:ea typeface="Arial"/>
                <a:cs typeface="Arial"/>
                <a:sym typeface="Arial"/>
              </a:rPr>
              <a:t> des </a:t>
            </a:r>
            <a:r>
              <a:rPr lang="en-GB" sz="2599" dirty="0" err="1">
                <a:solidFill>
                  <a:srgbClr val="121212"/>
                </a:solidFill>
                <a:latin typeface="Arial"/>
                <a:ea typeface="Arial"/>
                <a:cs typeface="Arial"/>
                <a:sym typeface="Arial"/>
              </a:rPr>
              <a:t>Arbeitsplatzes</a:t>
            </a:r>
            <a:r>
              <a:rPr lang="en-GB" sz="2599" dirty="0">
                <a:solidFill>
                  <a:srgbClr val="121212"/>
                </a:solidFill>
                <a:latin typeface="Arial"/>
                <a:ea typeface="Arial"/>
                <a:cs typeface="Arial"/>
                <a:sym typeface="Arial"/>
              </a:rPr>
              <a:t> wider.</a:t>
            </a:r>
            <a:endParaRPr sz="2599" dirty="0">
              <a:solidFill>
                <a:srgbClr val="121212"/>
              </a:solidFill>
              <a:latin typeface="Arial"/>
              <a:ea typeface="Arial"/>
              <a:cs typeface="Arial"/>
              <a:sym typeface="Arial"/>
            </a:endParaRPr>
          </a:p>
        </p:txBody>
      </p:sp>
      <p:sp>
        <p:nvSpPr>
          <p:cNvPr id="168" name="Google Shape;168;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73" name="Google Shape;173;p6"/>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EB0202F-E156-2403-39DA-D341F26F6108}"/>
              </a:ext>
            </a:extLst>
          </p:cNvPr>
          <p:cNvPicPr>
            <a:picLocks noChangeAspect="1"/>
          </p:cNvPicPr>
          <p:nvPr/>
        </p:nvPicPr>
        <p:blipFill>
          <a:blip r:embed="rId5"/>
          <a:stretch>
            <a:fillRect/>
          </a:stretch>
        </p:blipFill>
        <p:spPr>
          <a:xfrm>
            <a:off x="2910272" y="9315618"/>
            <a:ext cx="2115882" cy="4439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7"/>
        <p:cNvGrpSpPr/>
        <p:nvPr/>
      </p:nvGrpSpPr>
      <p:grpSpPr>
        <a:xfrm>
          <a:off x="0" y="0"/>
          <a:ext cx="0" cy="0"/>
          <a:chOff x="0" y="0"/>
          <a:chExt cx="0" cy="0"/>
        </a:xfrm>
      </p:grpSpPr>
      <p:sp>
        <p:nvSpPr>
          <p:cNvPr id="178" name="Google Shape;178;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508526" y="319970"/>
            <a:ext cx="12181388"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800" b="1" dirty="0">
                <a:solidFill>
                  <a:srgbClr val="033C5B"/>
                </a:solidFill>
                <a:latin typeface="Arial"/>
                <a:ea typeface="Arial"/>
                <a:cs typeface="Arial"/>
                <a:sym typeface="Arial"/>
              </a:rPr>
              <a:t>Die </a:t>
            </a:r>
            <a:r>
              <a:rPr lang="en-GB" sz="4800" b="1" dirty="0" err="1">
                <a:solidFill>
                  <a:srgbClr val="033C5B"/>
                </a:solidFill>
                <a:latin typeface="Arial"/>
                <a:ea typeface="Arial"/>
                <a:cs typeface="Arial"/>
                <a:sym typeface="Arial"/>
              </a:rPr>
              <a:t>einzigartigen</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Aspekte</a:t>
            </a:r>
            <a:r>
              <a:rPr lang="en-GB" sz="4800" b="1" dirty="0">
                <a:solidFill>
                  <a:srgbClr val="033C5B"/>
                </a:solidFill>
                <a:latin typeface="Arial"/>
                <a:ea typeface="Arial"/>
                <a:cs typeface="Arial"/>
                <a:sym typeface="Arial"/>
              </a:rPr>
              <a:t> von </a:t>
            </a:r>
            <a:r>
              <a:rPr lang="en-GB" sz="4800" b="1" dirty="0" err="1">
                <a:solidFill>
                  <a:srgbClr val="033C5B"/>
                </a:solidFill>
                <a:latin typeface="Arial"/>
                <a:ea typeface="Arial"/>
                <a:cs typeface="Arial"/>
                <a:sym typeface="Arial"/>
              </a:rPr>
              <a:t>Lerngemeinschaften</a:t>
            </a:r>
            <a:r>
              <a:rPr lang="en-GB" sz="4800" b="1" dirty="0">
                <a:solidFill>
                  <a:srgbClr val="033C5B"/>
                </a:solidFill>
                <a:latin typeface="Arial"/>
                <a:ea typeface="Arial"/>
                <a:cs typeface="Arial"/>
                <a:sym typeface="Arial"/>
              </a:rPr>
              <a:t> in der </a:t>
            </a:r>
            <a:r>
              <a:rPr lang="en-GB" sz="4800" b="1" dirty="0" err="1">
                <a:solidFill>
                  <a:srgbClr val="033C5B"/>
                </a:solidFill>
                <a:latin typeface="Arial"/>
                <a:ea typeface="Arial"/>
                <a:cs typeface="Arial"/>
                <a:sym typeface="Arial"/>
              </a:rPr>
              <a:t>Berufsbildung</a:t>
            </a:r>
            <a:endParaRPr b="1" dirty="0"/>
          </a:p>
        </p:txBody>
      </p:sp>
      <p:sp>
        <p:nvSpPr>
          <p:cNvPr id="181" name="Google Shape;181;p7"/>
          <p:cNvSpPr txBox="1"/>
          <p:nvPr/>
        </p:nvSpPr>
        <p:spPr>
          <a:xfrm>
            <a:off x="312615" y="2113849"/>
            <a:ext cx="16638954" cy="6807633"/>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400" b="1" dirty="0">
                <a:solidFill>
                  <a:srgbClr val="121212"/>
                </a:solidFill>
                <a:latin typeface="Arial"/>
                <a:ea typeface="Arial"/>
                <a:cs typeface="Arial"/>
                <a:sym typeface="Arial"/>
              </a:rPr>
              <a:t>Integration von </a:t>
            </a:r>
            <a:r>
              <a:rPr lang="en-GB" sz="2400" b="1" dirty="0" err="1">
                <a:solidFill>
                  <a:srgbClr val="121212"/>
                </a:solidFill>
                <a:latin typeface="Arial"/>
                <a:ea typeface="Arial"/>
                <a:cs typeface="Arial"/>
                <a:sym typeface="Arial"/>
              </a:rPr>
              <a:t>technischen</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sozialen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Fähigkeiten</a:t>
            </a:r>
            <a:r>
              <a:rPr lang="en-GB" sz="2400" b="1"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dirty="0" err="1">
                <a:solidFill>
                  <a:srgbClr val="121212"/>
                </a:solidFill>
                <a:latin typeface="Arial"/>
                <a:ea typeface="Arial"/>
                <a:cs typeface="Arial"/>
                <a:sym typeface="Arial"/>
              </a:rPr>
              <a:t>Ausgewogene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Konzentration</a:t>
            </a:r>
            <a:r>
              <a:rPr lang="en-GB" sz="2400" dirty="0">
                <a:solidFill>
                  <a:srgbClr val="121212"/>
                </a:solidFill>
                <a:latin typeface="Arial"/>
                <a:ea typeface="Arial"/>
                <a:cs typeface="Arial"/>
                <a:sym typeface="Arial"/>
              </a:rPr>
              <a:t> auf </a:t>
            </a:r>
            <a:r>
              <a:rPr lang="en-GB" sz="2400" dirty="0" err="1">
                <a:solidFill>
                  <a:srgbClr val="121212"/>
                </a:solidFill>
                <a:latin typeface="Arial"/>
                <a:ea typeface="Arial"/>
                <a:cs typeface="Arial"/>
                <a:sym typeface="Arial"/>
              </a:rPr>
              <a:t>technische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Fertigkeiten</a:t>
            </a:r>
            <a:r>
              <a:rPr lang="en-GB" sz="2400" dirty="0">
                <a:solidFill>
                  <a:srgbClr val="121212"/>
                </a:solidFill>
                <a:latin typeface="Arial"/>
                <a:ea typeface="Arial"/>
                <a:cs typeface="Arial"/>
                <a:sym typeface="Arial"/>
              </a:rPr>
              <a:t>, die für </a:t>
            </a:r>
            <a:r>
              <a:rPr lang="en-GB" sz="2400" dirty="0" err="1">
                <a:solidFill>
                  <a:srgbClr val="121212"/>
                </a:solidFill>
                <a:latin typeface="Arial"/>
                <a:ea typeface="Arial"/>
                <a:cs typeface="Arial"/>
                <a:sym typeface="Arial"/>
              </a:rPr>
              <a:t>einen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Beruf</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spezifisch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sind</a:t>
            </a:r>
            <a:r>
              <a:rPr lang="en-GB" sz="2400" dirty="0">
                <a:solidFill>
                  <a:srgbClr val="121212"/>
                </a:solidFill>
                <a:latin typeface="Arial"/>
                <a:ea typeface="Arial"/>
                <a:cs typeface="Arial"/>
                <a:sym typeface="Arial"/>
              </a:rPr>
              <a:t>, und Soft Skills </a:t>
            </a:r>
            <a:r>
              <a:rPr lang="en-GB" sz="2400" dirty="0" err="1">
                <a:solidFill>
                  <a:srgbClr val="121212"/>
                </a:solidFill>
                <a:latin typeface="Arial"/>
                <a:ea typeface="Arial"/>
                <a:cs typeface="Arial"/>
                <a:sym typeface="Arial"/>
              </a:rPr>
              <a:t>wie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Teamarbeit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Kommunikation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Problemlösung</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dirty="0" err="1">
                <a:solidFill>
                  <a:srgbClr val="121212"/>
                </a:solidFill>
                <a:latin typeface="Arial"/>
                <a:ea typeface="Arial"/>
                <a:cs typeface="Arial"/>
                <a:sym typeface="Arial"/>
              </a:rPr>
              <a:t>Anerkennung</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Bedeutung</a:t>
            </a:r>
            <a:r>
              <a:rPr lang="en-GB" sz="2400" dirty="0">
                <a:solidFill>
                  <a:srgbClr val="121212"/>
                </a:solidFill>
                <a:latin typeface="Arial"/>
                <a:ea typeface="Arial"/>
                <a:cs typeface="Arial"/>
                <a:sym typeface="Arial"/>
              </a:rPr>
              <a:t> von Soft Skills für den </a:t>
            </a:r>
            <a:r>
              <a:rPr lang="en-GB" sz="2400" dirty="0" err="1">
                <a:solidFill>
                  <a:srgbClr val="121212"/>
                </a:solidFill>
                <a:latin typeface="Arial"/>
                <a:ea typeface="Arial"/>
                <a:cs typeface="Arial"/>
                <a:sym typeface="Arial"/>
              </a:rPr>
              <a:t>beruflichen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Erfolg</a:t>
            </a:r>
            <a:r>
              <a:rPr lang="en-GB" sz="2400" dirty="0">
                <a:solidFill>
                  <a:srgbClr val="121212"/>
                </a:solidFill>
                <a:latin typeface="Arial"/>
                <a:ea typeface="Arial"/>
                <a:cs typeface="Arial"/>
                <a:sym typeface="Arial"/>
              </a:rPr>
              <a:t> und die </a:t>
            </a:r>
            <a:r>
              <a:rPr lang="en-GB" sz="2400" dirty="0" err="1">
                <a:solidFill>
                  <a:srgbClr val="121212"/>
                </a:solidFill>
                <a:latin typeface="Arial"/>
                <a:ea typeface="Arial"/>
                <a:cs typeface="Arial"/>
                <a:sym typeface="Arial"/>
              </a:rPr>
              <a:t>Anpassungsfähigkeit</a:t>
            </a:r>
            <a:r>
              <a:rPr lang="en-GB" sz="2400" dirty="0">
                <a:solidFill>
                  <a:srgbClr val="121212"/>
                </a:solidFill>
                <a:latin typeface="Arial"/>
                <a:ea typeface="Arial"/>
                <a:cs typeface="Arial"/>
                <a:sym typeface="Arial"/>
              </a:rPr>
              <a:t> am </a:t>
            </a:r>
            <a:r>
              <a:rPr lang="en-GB" sz="2400" dirty="0" err="1">
                <a:solidFill>
                  <a:srgbClr val="121212"/>
                </a:solidFill>
                <a:latin typeface="Arial"/>
                <a:ea typeface="Arial"/>
                <a:cs typeface="Arial"/>
                <a:sym typeface="Arial"/>
              </a:rPr>
              <a:t>Arbeitsplatz</a:t>
            </a:r>
            <a:r>
              <a:rPr lang="en-GB" sz="2400" dirty="0">
                <a:solidFill>
                  <a:srgbClr val="121212"/>
                </a:solidFill>
                <a:latin typeface="Arial"/>
                <a:ea typeface="Arial"/>
                <a:cs typeface="Arial"/>
                <a:sym typeface="Arial"/>
              </a:rPr>
              <a:t>.</a:t>
            </a:r>
            <a:endParaRPr sz="1200" dirty="0"/>
          </a:p>
          <a:p>
            <a:pPr marL="0" marR="0" lvl="0" indent="0" algn="l" rtl="0">
              <a:lnSpc>
                <a:spcPct val="140015"/>
              </a:lnSpc>
              <a:spcBef>
                <a:spcPts val="0"/>
              </a:spcBef>
              <a:spcAft>
                <a:spcPts val="0"/>
              </a:spcAft>
              <a:buNone/>
            </a:pPr>
            <a:r>
              <a:rPr lang="en-GB" sz="2400" b="1" dirty="0">
                <a:solidFill>
                  <a:srgbClr val="121212"/>
                </a:solidFill>
                <a:latin typeface="Arial"/>
                <a:ea typeface="Arial"/>
                <a:cs typeface="Arial"/>
                <a:sym typeface="Arial"/>
              </a:rPr>
              <a:t>Enge </a:t>
            </a:r>
            <a:r>
              <a:rPr lang="en-GB" sz="2400" b="1" dirty="0" err="1">
                <a:solidFill>
                  <a:srgbClr val="121212"/>
                </a:solidFill>
                <a:latin typeface="Arial"/>
                <a:ea typeface="Arial"/>
                <a:cs typeface="Arial"/>
                <a:sym typeface="Arial"/>
              </a:rPr>
              <a:t>Partnerschaften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mit</a:t>
            </a:r>
            <a:r>
              <a:rPr lang="en-GB" sz="2400" b="1" dirty="0">
                <a:solidFill>
                  <a:srgbClr val="121212"/>
                </a:solidFill>
                <a:latin typeface="Arial"/>
                <a:ea typeface="Arial"/>
                <a:cs typeface="Arial"/>
                <a:sym typeface="Arial"/>
              </a:rPr>
              <a:t> der Industrie:</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dirty="0">
                <a:solidFill>
                  <a:srgbClr val="121212"/>
                </a:solidFill>
                <a:latin typeface="Arial"/>
                <a:ea typeface="Arial"/>
                <a:cs typeface="Arial"/>
                <a:sym typeface="Arial"/>
              </a:rPr>
              <a:t>Enge Zusammenarbeit </a:t>
            </a:r>
            <a:r>
              <a:rPr lang="en-GB" sz="2400" dirty="0" err="1">
                <a:solidFill>
                  <a:srgbClr val="121212"/>
                </a:solidFill>
                <a:latin typeface="Arial"/>
                <a:ea typeface="Arial"/>
                <a:cs typeface="Arial"/>
                <a:sym typeface="Arial"/>
              </a:rPr>
              <a:t>zwischen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Berufsbildungsanbietern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Industriepartnern</a:t>
            </a:r>
            <a:r>
              <a:rPr lang="en-GB" sz="2400" dirty="0">
                <a:solidFill>
                  <a:srgbClr val="121212"/>
                </a:solidFill>
                <a:latin typeface="Arial"/>
                <a:ea typeface="Arial"/>
                <a:cs typeface="Arial"/>
                <a:sym typeface="Arial"/>
              </a:rPr>
              <a:t>, um die </a:t>
            </a:r>
            <a:r>
              <a:rPr lang="en-GB" sz="2400" dirty="0" err="1">
                <a:solidFill>
                  <a:srgbClr val="121212"/>
                </a:solidFill>
                <a:latin typeface="Arial"/>
                <a:ea typeface="Arial"/>
                <a:cs typeface="Arial"/>
                <a:sym typeface="Arial"/>
              </a:rPr>
              <a:t>Relevanz</a:t>
            </a:r>
            <a:r>
              <a:rPr lang="en-GB" sz="2400" dirty="0">
                <a:solidFill>
                  <a:srgbClr val="121212"/>
                </a:solidFill>
                <a:latin typeface="Arial"/>
                <a:ea typeface="Arial"/>
                <a:cs typeface="Arial"/>
                <a:sym typeface="Arial"/>
              </a:rPr>
              <a:t> des </a:t>
            </a:r>
            <a:r>
              <a:rPr lang="en-GB" sz="2400" dirty="0" err="1">
                <a:solidFill>
                  <a:srgbClr val="121212"/>
                </a:solidFill>
                <a:latin typeface="Arial"/>
                <a:ea typeface="Arial"/>
                <a:cs typeface="Arial"/>
                <a:sym typeface="Arial"/>
              </a:rPr>
              <a:t>Lehrplans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gewährleisten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Möglichkeiten</a:t>
            </a:r>
            <a:r>
              <a:rPr lang="en-GB" sz="2400" dirty="0">
                <a:solidFill>
                  <a:srgbClr val="121212"/>
                </a:solidFill>
                <a:latin typeface="Arial"/>
                <a:ea typeface="Arial"/>
                <a:cs typeface="Arial"/>
                <a:sym typeface="Arial"/>
              </a:rPr>
              <a:t> für </a:t>
            </a:r>
            <a:r>
              <a:rPr lang="en-GB" sz="2400" dirty="0" err="1">
                <a:solidFill>
                  <a:srgbClr val="121212"/>
                </a:solidFill>
                <a:latin typeface="Arial"/>
                <a:ea typeface="Arial"/>
                <a:cs typeface="Arial"/>
                <a:sym typeface="Arial"/>
              </a:rPr>
              <a:t>Praktika</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Lehrstellen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reale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Projekte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bieten</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dirty="0" err="1">
                <a:solidFill>
                  <a:srgbClr val="121212"/>
                </a:solidFill>
                <a:latin typeface="Arial"/>
                <a:ea typeface="Arial"/>
                <a:cs typeface="Arial"/>
                <a:sym typeface="Arial"/>
              </a:rPr>
              <a:t>Regelmäßige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Beiträge</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Arbeitgebern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den am </a:t>
            </a:r>
            <a:r>
              <a:rPr lang="en-GB" sz="2400" dirty="0" err="1">
                <a:solidFill>
                  <a:srgbClr val="121212"/>
                </a:solidFill>
                <a:latin typeface="Arial"/>
                <a:ea typeface="Arial"/>
                <a:cs typeface="Arial"/>
                <a:sym typeface="Arial"/>
              </a:rPr>
              <a:t>meisten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nachgefragten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Fähigkeiten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Kompetenzen</a:t>
            </a:r>
            <a:r>
              <a:rPr lang="en-GB" sz="2400" dirty="0">
                <a:solidFill>
                  <a:srgbClr val="121212"/>
                </a:solidFill>
                <a:latin typeface="Arial"/>
                <a:ea typeface="Arial"/>
                <a:cs typeface="Arial"/>
                <a:sym typeface="Arial"/>
              </a:rPr>
              <a:t>.</a:t>
            </a:r>
            <a:endParaRPr sz="1200" dirty="0"/>
          </a:p>
          <a:p>
            <a:pPr marL="0" marR="0" lvl="0" indent="0" algn="l" rtl="0">
              <a:lnSpc>
                <a:spcPct val="140015"/>
              </a:lnSpc>
              <a:spcBef>
                <a:spcPts val="0"/>
              </a:spcBef>
              <a:spcAft>
                <a:spcPts val="0"/>
              </a:spcAft>
              <a:buNone/>
            </a:pPr>
            <a:r>
              <a:rPr lang="en-GB" sz="2400" b="1" dirty="0">
                <a:solidFill>
                  <a:srgbClr val="121212"/>
                </a:solidFill>
                <a:latin typeface="Arial"/>
                <a:ea typeface="Arial"/>
                <a:cs typeface="Arial"/>
                <a:sym typeface="Arial"/>
              </a:rPr>
              <a:t>Flexible </a:t>
            </a:r>
            <a:r>
              <a:rPr lang="en-GB" sz="2400" b="1" dirty="0" err="1">
                <a:solidFill>
                  <a:srgbClr val="121212"/>
                </a:solidFill>
                <a:latin typeface="Arial"/>
                <a:ea typeface="Arial"/>
                <a:cs typeface="Arial"/>
                <a:sym typeface="Arial"/>
              </a:rPr>
              <a:t>Lernpfade</a:t>
            </a:r>
            <a:r>
              <a:rPr lang="en-GB" sz="2400" b="1"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dirty="0">
                <a:solidFill>
                  <a:srgbClr val="121212"/>
                </a:solidFill>
                <a:latin typeface="Arial"/>
                <a:ea typeface="Arial"/>
                <a:cs typeface="Arial"/>
                <a:sym typeface="Arial"/>
              </a:rPr>
              <a:t>Flexible </a:t>
            </a:r>
            <a:r>
              <a:rPr lang="en-GB" sz="2400" dirty="0" err="1">
                <a:solidFill>
                  <a:srgbClr val="121212"/>
                </a:solidFill>
                <a:latin typeface="Arial"/>
                <a:ea typeface="Arial"/>
                <a:cs typeface="Arial"/>
                <a:sym typeface="Arial"/>
              </a:rPr>
              <a:t>Kursangebote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einschließlich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Teilzeit</a:t>
            </a:r>
            <a:r>
              <a:rPr lang="en-GB" sz="2400" dirty="0">
                <a:solidFill>
                  <a:srgbClr val="121212"/>
                </a:solidFill>
                <a:latin typeface="Arial"/>
                <a:ea typeface="Arial"/>
                <a:cs typeface="Arial"/>
                <a:sym typeface="Arial"/>
              </a:rPr>
              <a:t>-, Online- und Blended-Learning-</a:t>
            </a:r>
            <a:r>
              <a:rPr lang="en-GB" sz="2400" dirty="0" err="1">
                <a:solidFill>
                  <a:srgbClr val="121212"/>
                </a:solidFill>
                <a:latin typeface="Arial"/>
                <a:ea typeface="Arial"/>
                <a:cs typeface="Arial"/>
                <a:sym typeface="Arial"/>
              </a:rPr>
              <a:t>Optionen</a:t>
            </a:r>
            <a:r>
              <a:rPr lang="en-GB" sz="2400" dirty="0">
                <a:solidFill>
                  <a:srgbClr val="121212"/>
                </a:solidFill>
                <a:latin typeface="Arial"/>
                <a:ea typeface="Arial"/>
                <a:cs typeface="Arial"/>
                <a:sym typeface="Arial"/>
              </a:rPr>
              <a:t>, um den </a:t>
            </a:r>
            <a:r>
              <a:rPr lang="en-GB" sz="2400" dirty="0" err="1">
                <a:solidFill>
                  <a:srgbClr val="121212"/>
                </a:solidFill>
                <a:latin typeface="Arial"/>
                <a:ea typeface="Arial"/>
                <a:cs typeface="Arial"/>
                <a:sym typeface="Arial"/>
              </a:rPr>
              <a:t>unterschiedlichen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Zeitplänen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Verpflichtungen</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Lernenden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gerecht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werden</a:t>
            </a:r>
            <a:r>
              <a:rPr lang="en-GB" sz="2400" dirty="0">
                <a:solidFill>
                  <a:srgbClr val="121212"/>
                </a:solidFill>
                <a:latin typeface="Arial"/>
                <a:ea typeface="Arial"/>
                <a:cs typeface="Arial"/>
                <a:sym typeface="Arial"/>
              </a:rPr>
              <a:t>.</a:t>
            </a:r>
            <a:endParaRPr sz="1200" dirty="0"/>
          </a:p>
          <a:p>
            <a:pPr marL="457200" marR="0" lvl="0" indent="-457200" algn="l" rtl="0">
              <a:lnSpc>
                <a:spcPct val="140015"/>
              </a:lnSpc>
              <a:spcBef>
                <a:spcPts val="0"/>
              </a:spcBef>
              <a:spcAft>
                <a:spcPts val="0"/>
              </a:spcAft>
              <a:buClr>
                <a:srgbClr val="121212"/>
              </a:buClr>
              <a:buSzPts val="2599"/>
              <a:buFont typeface="Arial"/>
              <a:buChar char="•"/>
            </a:pPr>
            <a:r>
              <a:rPr lang="en-GB" sz="2400" dirty="0" err="1">
                <a:solidFill>
                  <a:srgbClr val="121212"/>
                </a:solidFill>
                <a:latin typeface="Arial"/>
                <a:ea typeface="Arial"/>
                <a:cs typeface="Arial"/>
                <a:sym typeface="Arial"/>
              </a:rPr>
              <a:t>Anerkennung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früherer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Lernerfahrungen</a:t>
            </a:r>
            <a:r>
              <a:rPr lang="en-GB" sz="2400" dirty="0">
                <a:solidFill>
                  <a:srgbClr val="121212"/>
                </a:solidFill>
                <a:latin typeface="Arial"/>
                <a:ea typeface="Arial"/>
                <a:cs typeface="Arial"/>
                <a:sym typeface="Arial"/>
              </a:rPr>
              <a:t> (RPL) und </a:t>
            </a:r>
            <a:r>
              <a:rPr lang="en-GB" sz="2400" dirty="0" err="1">
                <a:solidFill>
                  <a:srgbClr val="121212"/>
                </a:solidFill>
                <a:latin typeface="Arial"/>
                <a:ea typeface="Arial"/>
                <a:cs typeface="Arial"/>
                <a:sym typeface="Arial"/>
              </a:rPr>
              <a:t>Anrechnungsvereinbarungen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Anerkennung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vorhandener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Fähigkeiten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Qualifikationen</a:t>
            </a:r>
            <a:r>
              <a:rPr lang="en-GB" sz="2400" dirty="0">
                <a:solidFill>
                  <a:srgbClr val="121212"/>
                </a:solidFill>
                <a:latin typeface="Arial"/>
                <a:ea typeface="Arial"/>
                <a:cs typeface="Arial"/>
                <a:sym typeface="Arial"/>
              </a:rPr>
              <a:t>, die den Weg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weiterer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Bildung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oder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Beschäftigung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ebnen</a:t>
            </a:r>
            <a:r>
              <a:rPr lang="en-GB" sz="2400"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sp>
        <p:nvSpPr>
          <p:cNvPr id="182" name="Google Shape;182;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87" name="Google Shape;187;p7"/>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FBDE951-F075-0E37-548E-8E5119F80C58}"/>
              </a:ext>
            </a:extLst>
          </p:cNvPr>
          <p:cNvPicPr>
            <a:picLocks noChangeAspect="1"/>
          </p:cNvPicPr>
          <p:nvPr/>
        </p:nvPicPr>
        <p:blipFill>
          <a:blip r:embed="rId5"/>
          <a:stretch>
            <a:fillRect/>
          </a:stretch>
        </p:blipFill>
        <p:spPr>
          <a:xfrm>
            <a:off x="2910272" y="9315618"/>
            <a:ext cx="2115882" cy="4439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8"/>
          <p:cNvSpPr txBox="1"/>
          <p:nvPr/>
        </p:nvSpPr>
        <p:spPr>
          <a:xfrm>
            <a:off x="619878" y="426093"/>
            <a:ext cx="12181388"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800" b="1" dirty="0">
                <a:solidFill>
                  <a:srgbClr val="033C5B"/>
                </a:solidFill>
                <a:latin typeface="Arial"/>
                <a:ea typeface="Arial"/>
                <a:cs typeface="Arial"/>
                <a:sym typeface="Arial"/>
              </a:rPr>
              <a:t>Die </a:t>
            </a:r>
            <a:r>
              <a:rPr lang="en-GB" sz="4800" b="1" dirty="0" err="1">
                <a:solidFill>
                  <a:srgbClr val="033C5B"/>
                </a:solidFill>
                <a:latin typeface="Arial"/>
                <a:ea typeface="Arial"/>
                <a:cs typeface="Arial"/>
                <a:sym typeface="Arial"/>
              </a:rPr>
              <a:t>einzigartigen</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Aspekte</a:t>
            </a:r>
            <a:r>
              <a:rPr lang="en-GB" sz="4800" b="1" dirty="0">
                <a:solidFill>
                  <a:srgbClr val="033C5B"/>
                </a:solidFill>
                <a:latin typeface="Arial"/>
                <a:ea typeface="Arial"/>
                <a:cs typeface="Arial"/>
                <a:sym typeface="Arial"/>
              </a:rPr>
              <a:t> von </a:t>
            </a:r>
            <a:r>
              <a:rPr lang="en-GB" sz="4800" b="1" dirty="0" err="1">
                <a:solidFill>
                  <a:srgbClr val="033C5B"/>
                </a:solidFill>
                <a:latin typeface="Arial"/>
                <a:ea typeface="Arial"/>
                <a:cs typeface="Arial"/>
                <a:sym typeface="Arial"/>
              </a:rPr>
              <a:t>Lerngemeinschaften</a:t>
            </a:r>
            <a:r>
              <a:rPr lang="en-GB" sz="4800" b="1" dirty="0">
                <a:solidFill>
                  <a:srgbClr val="033C5B"/>
                </a:solidFill>
                <a:latin typeface="Arial"/>
                <a:ea typeface="Arial"/>
                <a:cs typeface="Arial"/>
                <a:sym typeface="Arial"/>
              </a:rPr>
              <a:t> in der </a:t>
            </a:r>
            <a:r>
              <a:rPr lang="en-GB" sz="4800" b="1" dirty="0" err="1">
                <a:solidFill>
                  <a:srgbClr val="033C5B"/>
                </a:solidFill>
                <a:latin typeface="Arial"/>
                <a:ea typeface="Arial"/>
                <a:cs typeface="Arial"/>
                <a:sym typeface="Arial"/>
              </a:rPr>
              <a:t>Berufsbildung</a:t>
            </a:r>
            <a:endParaRPr b="1" dirty="0"/>
          </a:p>
        </p:txBody>
      </p:sp>
      <p:sp>
        <p:nvSpPr>
          <p:cNvPr id="195" name="Google Shape;195;p8"/>
          <p:cNvSpPr txBox="1"/>
          <p:nvPr/>
        </p:nvSpPr>
        <p:spPr>
          <a:xfrm>
            <a:off x="998575" y="2194944"/>
            <a:ext cx="15465917" cy="2292807"/>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GB" sz="2599" b="1" dirty="0" err="1">
                <a:solidFill>
                  <a:srgbClr val="121212"/>
                </a:solidFill>
                <a:latin typeface="Arial"/>
                <a:ea typeface="Arial"/>
                <a:cs typeface="Arial"/>
                <a:sym typeface="Arial"/>
              </a:rPr>
              <a:t>Ergebnisorientierte</a:t>
            </a:r>
            <a:r>
              <a:rPr lang="en-GB" sz="2599" b="1" dirty="0">
                <a:solidFill>
                  <a:srgbClr val="121212"/>
                </a:solidFill>
                <a:latin typeface="Arial"/>
                <a:ea typeface="Arial"/>
                <a:cs typeface="Arial"/>
                <a:sym typeface="Arial"/>
              </a:rPr>
              <a:t> </a:t>
            </a:r>
            <a:r>
              <a:rPr lang="en-GB" sz="2599" b="1" dirty="0" err="1">
                <a:solidFill>
                  <a:srgbClr val="121212"/>
                </a:solidFill>
                <a:latin typeface="Arial"/>
                <a:ea typeface="Arial"/>
                <a:cs typeface="Arial"/>
                <a:sym typeface="Arial"/>
              </a:rPr>
              <a:t>Bildung</a:t>
            </a:r>
            <a:r>
              <a:rPr lang="en-GB" sz="2599" b="1"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Starke </a:t>
            </a:r>
            <a:r>
              <a:rPr lang="en-GB" sz="2599" dirty="0" err="1">
                <a:solidFill>
                  <a:srgbClr val="121212"/>
                </a:solidFill>
                <a:latin typeface="Arial"/>
                <a:ea typeface="Arial"/>
                <a:cs typeface="Arial"/>
                <a:sym typeface="Arial"/>
              </a:rPr>
              <a:t>Betonung</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messbarer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Ergebnisse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einschließlich</a:t>
            </a:r>
            <a:r>
              <a:rPr lang="en-GB" sz="2599" dirty="0">
                <a:solidFill>
                  <a:srgbClr val="121212"/>
                </a:solidFill>
                <a:latin typeface="Arial"/>
                <a:ea typeface="Arial"/>
                <a:cs typeface="Arial"/>
                <a:sym typeface="Arial"/>
              </a:rPr>
              <a:t> des </a:t>
            </a:r>
            <a:r>
              <a:rPr lang="en-GB" sz="2599" dirty="0" err="1">
                <a:solidFill>
                  <a:srgbClr val="121212"/>
                </a:solidFill>
                <a:latin typeface="Arial"/>
                <a:ea typeface="Arial"/>
                <a:cs typeface="Arial"/>
                <a:sym typeface="Arial"/>
              </a:rPr>
              <a:t>Erwerbs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spezifischer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Fähigkeiten</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Kompetenzen</a:t>
            </a:r>
            <a:r>
              <a:rPr lang="en-GB" sz="2599" dirty="0">
                <a:solidFill>
                  <a:srgbClr val="121212"/>
                </a:solidFill>
                <a:latin typeface="Arial"/>
                <a:ea typeface="Arial"/>
                <a:cs typeface="Arial"/>
                <a:sym typeface="Arial"/>
              </a:rPr>
              <a:t>, der </a:t>
            </a:r>
            <a:r>
              <a:rPr lang="en-GB" sz="2599" dirty="0" err="1">
                <a:solidFill>
                  <a:srgbClr val="121212"/>
                </a:solidFill>
                <a:latin typeface="Arial"/>
                <a:ea typeface="Arial"/>
                <a:cs typeface="Arial"/>
                <a:sym typeface="Arial"/>
              </a:rPr>
              <a:t>Beschäftigungsfähigkeit</a:t>
            </a:r>
            <a:r>
              <a:rPr lang="en-GB" sz="2599" dirty="0">
                <a:solidFill>
                  <a:srgbClr val="121212"/>
                </a:solidFill>
                <a:latin typeface="Arial"/>
                <a:ea typeface="Arial"/>
                <a:cs typeface="Arial"/>
                <a:sym typeface="Arial"/>
              </a:rPr>
              <a:t> und der </a:t>
            </a:r>
            <a:r>
              <a:rPr lang="en-GB" sz="2599" dirty="0" err="1">
                <a:solidFill>
                  <a:srgbClr val="121212"/>
                </a:solidFill>
                <a:latin typeface="Arial"/>
                <a:ea typeface="Arial"/>
                <a:cs typeface="Arial"/>
                <a:sym typeface="Arial"/>
              </a:rPr>
              <a:t>Vorbereitung</a:t>
            </a:r>
            <a:r>
              <a:rPr lang="en-GB" sz="2599" dirty="0">
                <a:solidFill>
                  <a:srgbClr val="121212"/>
                </a:solidFill>
                <a:latin typeface="Arial"/>
                <a:ea typeface="Arial"/>
                <a:cs typeface="Arial"/>
                <a:sym typeface="Arial"/>
              </a:rPr>
              <a:t> auf den </a:t>
            </a:r>
            <a:r>
              <a:rPr lang="en-GB" sz="2599" dirty="0" err="1">
                <a:solidFill>
                  <a:srgbClr val="121212"/>
                </a:solidFill>
                <a:latin typeface="Arial"/>
                <a:ea typeface="Arial"/>
                <a:cs typeface="Arial"/>
                <a:sym typeface="Arial"/>
              </a:rPr>
              <a:t>Arbeitsmarkt</a:t>
            </a:r>
            <a:r>
              <a:rPr lang="en-GB" sz="2599"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a:buChar char="•"/>
            </a:pPr>
            <a:r>
              <a:rPr lang="en-GB" sz="2599" dirty="0">
                <a:solidFill>
                  <a:srgbClr val="121212"/>
                </a:solidFill>
                <a:latin typeface="Arial"/>
                <a:ea typeface="Arial"/>
                <a:cs typeface="Arial"/>
                <a:sym typeface="Arial"/>
              </a:rPr>
              <a:t>Zu den </a:t>
            </a:r>
            <a:r>
              <a:rPr lang="en-GB" sz="2599" dirty="0" err="1">
                <a:solidFill>
                  <a:srgbClr val="121212"/>
                </a:solidFill>
                <a:latin typeface="Arial"/>
                <a:ea typeface="Arial"/>
                <a:cs typeface="Arial"/>
                <a:sym typeface="Arial"/>
              </a:rPr>
              <a:t>Bewertungsmethoden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gehören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häufig</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praktische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Demonstrationen</a:t>
            </a:r>
            <a:r>
              <a:rPr lang="en-GB" sz="2599" dirty="0">
                <a:solidFill>
                  <a:srgbClr val="121212"/>
                </a:solidFill>
                <a:latin typeface="Arial"/>
                <a:ea typeface="Arial"/>
                <a:cs typeface="Arial"/>
                <a:sym typeface="Arial"/>
              </a:rPr>
              <a:t> von </a:t>
            </a:r>
            <a:r>
              <a:rPr lang="en-GB" sz="2599" dirty="0" err="1">
                <a:solidFill>
                  <a:srgbClr val="121212"/>
                </a:solidFill>
                <a:latin typeface="Arial"/>
                <a:ea typeface="Arial"/>
                <a:cs typeface="Arial"/>
                <a:sym typeface="Arial"/>
              </a:rPr>
              <a:t>Fähigkeiten</a:t>
            </a:r>
            <a:r>
              <a:rPr lang="en-GB" sz="2599" dirty="0">
                <a:solidFill>
                  <a:srgbClr val="121212"/>
                </a:solidFill>
                <a:latin typeface="Arial"/>
                <a:ea typeface="Arial"/>
                <a:cs typeface="Arial"/>
                <a:sym typeface="Arial"/>
              </a:rPr>
              <a:t> und </a:t>
            </a:r>
            <a:r>
              <a:rPr lang="en-GB" sz="2599" dirty="0" err="1">
                <a:solidFill>
                  <a:srgbClr val="121212"/>
                </a:solidFill>
                <a:latin typeface="Arial"/>
                <a:ea typeface="Arial"/>
                <a:cs typeface="Arial"/>
                <a:sym typeface="Arial"/>
              </a:rPr>
              <a:t>arbeitsplatzbezogene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Bewertungen</a:t>
            </a:r>
            <a:r>
              <a:rPr lang="en-GB" sz="2599" dirty="0">
                <a:solidFill>
                  <a:srgbClr val="121212"/>
                </a:solidFill>
                <a:latin typeface="Arial"/>
                <a:ea typeface="Arial"/>
                <a:cs typeface="Arial"/>
                <a:sym typeface="Arial"/>
              </a:rPr>
              <a:t>.</a:t>
            </a:r>
            <a:endParaRPr sz="2599" dirty="0">
              <a:solidFill>
                <a:srgbClr val="121212"/>
              </a:solidFill>
              <a:latin typeface="Arial"/>
              <a:ea typeface="Arial"/>
              <a:cs typeface="Arial"/>
              <a:sym typeface="Arial"/>
            </a:endParaRPr>
          </a:p>
        </p:txBody>
      </p:sp>
      <p:sp>
        <p:nvSpPr>
          <p:cNvPr id="196" name="Google Shape;196;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01" name="Google Shape;201;p8"/>
          <p:cNvPicPr preferRelativeResize="0"/>
          <p:nvPr/>
        </p:nvPicPr>
        <p:blipFill rotWithShape="1">
          <a:blip r:embed="rId4">
            <a:alphaModFix/>
          </a:blip>
          <a:srcRect/>
          <a:stretch/>
        </p:blipFill>
        <p:spPr>
          <a:xfrm>
            <a:off x="15697200" y="9183021"/>
            <a:ext cx="1727565" cy="628205"/>
          </a:xfrm>
          <a:prstGeom prst="rect">
            <a:avLst/>
          </a:prstGeom>
          <a:noFill/>
          <a:ln>
            <a:noFill/>
          </a:ln>
        </p:spPr>
      </p:pic>
      <p:grpSp>
        <p:nvGrpSpPr>
          <p:cNvPr id="202" name="Google Shape;202;p8"/>
          <p:cNvGrpSpPr/>
          <p:nvPr/>
        </p:nvGrpSpPr>
        <p:grpSpPr>
          <a:xfrm>
            <a:off x="2595856" y="4653642"/>
            <a:ext cx="11496086" cy="4054474"/>
            <a:chOff x="5056" y="0"/>
            <a:chExt cx="11496086" cy="4054474"/>
          </a:xfrm>
        </p:grpSpPr>
        <p:sp>
          <p:nvSpPr>
            <p:cNvPr id="203" name="Google Shape;203;p8"/>
            <p:cNvSpPr/>
            <p:nvPr/>
          </p:nvSpPr>
          <p:spPr>
            <a:xfrm>
              <a:off x="862965" y="0"/>
              <a:ext cx="9780270" cy="4054474"/>
            </a:xfrm>
            <a:prstGeom prst="rightArrow">
              <a:avLst>
                <a:gd name="adj1" fmla="val 50000"/>
                <a:gd name="adj2" fmla="val 50000"/>
              </a:avLst>
            </a:prstGeom>
            <a:solidFill>
              <a:srgbClr val="FBDC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5056" y="1216342"/>
              <a:ext cx="2210785" cy="1621789"/>
            </a:xfrm>
            <a:prstGeom prst="roundRect">
              <a:avLst>
                <a:gd name="adj" fmla="val 16667"/>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p:nvPr/>
          </p:nvSpPr>
          <p:spPr>
            <a:xfrm>
              <a:off x="84225" y="1295511"/>
              <a:ext cx="2052447" cy="146345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Ganzheitliche Fähigkeitsentwicklung</a:t>
              </a:r>
              <a:endParaRPr sz="1600">
                <a:solidFill>
                  <a:schemeClr val="lt1"/>
                </a:solidFill>
                <a:latin typeface="Calibri"/>
                <a:ea typeface="Calibri"/>
                <a:cs typeface="Calibri"/>
                <a:sym typeface="Calibri"/>
              </a:endParaRPr>
            </a:p>
          </p:txBody>
        </p:sp>
        <p:sp>
          <p:nvSpPr>
            <p:cNvPr id="206" name="Google Shape;206;p8"/>
            <p:cNvSpPr/>
            <p:nvPr/>
          </p:nvSpPr>
          <p:spPr>
            <a:xfrm>
              <a:off x="2326381" y="1216342"/>
              <a:ext cx="2210785" cy="1621789"/>
            </a:xfrm>
            <a:prstGeom prst="roundRect">
              <a:avLst>
                <a:gd name="adj" fmla="val 16667"/>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p:nvPr/>
          </p:nvSpPr>
          <p:spPr>
            <a:xfrm>
              <a:off x="2405550" y="1295511"/>
              <a:ext cx="2052447" cy="146345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Zusammenarbeit mit der Industrie und Relevanz</a:t>
              </a:r>
              <a:endParaRPr sz="1600">
                <a:solidFill>
                  <a:schemeClr val="lt1"/>
                </a:solidFill>
                <a:latin typeface="Calibri"/>
                <a:ea typeface="Calibri"/>
                <a:cs typeface="Calibri"/>
                <a:sym typeface="Calibri"/>
              </a:endParaRPr>
            </a:p>
          </p:txBody>
        </p:sp>
        <p:sp>
          <p:nvSpPr>
            <p:cNvPr id="208" name="Google Shape;208;p8"/>
            <p:cNvSpPr/>
            <p:nvPr/>
          </p:nvSpPr>
          <p:spPr>
            <a:xfrm>
              <a:off x="4647707" y="1216342"/>
              <a:ext cx="2210785" cy="1621789"/>
            </a:xfrm>
            <a:prstGeom prst="roundRect">
              <a:avLst>
                <a:gd name="adj" fmla="val 16667"/>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txBox="1"/>
            <p:nvPr/>
          </p:nvSpPr>
          <p:spPr>
            <a:xfrm>
              <a:off x="4726876" y="1295511"/>
              <a:ext cx="2052447" cy="146345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Flexible Lernpfade</a:t>
              </a:r>
              <a:endParaRPr sz="1600">
                <a:solidFill>
                  <a:schemeClr val="lt1"/>
                </a:solidFill>
                <a:latin typeface="Calibri"/>
                <a:ea typeface="Calibri"/>
                <a:cs typeface="Calibri"/>
                <a:sym typeface="Calibri"/>
              </a:endParaRPr>
            </a:p>
          </p:txBody>
        </p:sp>
        <p:sp>
          <p:nvSpPr>
            <p:cNvPr id="210" name="Google Shape;210;p8"/>
            <p:cNvSpPr/>
            <p:nvPr/>
          </p:nvSpPr>
          <p:spPr>
            <a:xfrm>
              <a:off x="6969032" y="1216342"/>
              <a:ext cx="2210785" cy="1621789"/>
            </a:xfrm>
            <a:prstGeom prst="roundRect">
              <a:avLst>
                <a:gd name="adj" fmla="val 16667"/>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p:nvPr/>
          </p:nvSpPr>
          <p:spPr>
            <a:xfrm>
              <a:off x="7048201" y="1295511"/>
              <a:ext cx="2052447" cy="146345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Anerkennung und Respekt</a:t>
              </a:r>
              <a:endParaRPr sz="1600">
                <a:solidFill>
                  <a:schemeClr val="lt1"/>
                </a:solidFill>
                <a:latin typeface="Calibri"/>
                <a:ea typeface="Calibri"/>
                <a:cs typeface="Calibri"/>
                <a:sym typeface="Calibri"/>
              </a:endParaRPr>
            </a:p>
          </p:txBody>
        </p:sp>
        <p:sp>
          <p:nvSpPr>
            <p:cNvPr id="212" name="Google Shape;212;p8"/>
            <p:cNvSpPr/>
            <p:nvPr/>
          </p:nvSpPr>
          <p:spPr>
            <a:xfrm>
              <a:off x="9290357" y="1216342"/>
              <a:ext cx="2210785" cy="1621789"/>
            </a:xfrm>
            <a:prstGeom prst="roundRect">
              <a:avLst>
                <a:gd name="adj" fmla="val 16667"/>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txBox="1"/>
            <p:nvPr/>
          </p:nvSpPr>
          <p:spPr>
            <a:xfrm>
              <a:off x="9369526" y="1295511"/>
              <a:ext cx="2052447" cy="146345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Eingliederung und lebenslanges Lernen</a:t>
              </a:r>
              <a:endParaRPr sz="1600">
                <a:solidFill>
                  <a:schemeClr val="lt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1C985651-D749-FC27-8485-B4B79C37CEE5}"/>
              </a:ext>
            </a:extLst>
          </p:cNvPr>
          <p:cNvPicPr>
            <a:picLocks noChangeAspect="1"/>
          </p:cNvPicPr>
          <p:nvPr/>
        </p:nvPicPr>
        <p:blipFill>
          <a:blip r:embed="rId5"/>
          <a:stretch>
            <a:fillRect/>
          </a:stretch>
        </p:blipFill>
        <p:spPr>
          <a:xfrm>
            <a:off x="2910272" y="9315618"/>
            <a:ext cx="2115882" cy="4439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7"/>
        <p:cNvGrpSpPr/>
        <p:nvPr/>
      </p:nvGrpSpPr>
      <p:grpSpPr>
        <a:xfrm>
          <a:off x="0" y="0"/>
          <a:ext cx="0" cy="0"/>
          <a:chOff x="0" y="0"/>
          <a:chExt cx="0" cy="0"/>
        </a:xfrm>
      </p:grpSpPr>
      <p:sp>
        <p:nvSpPr>
          <p:cNvPr id="218" name="Google Shape;218;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9"/>
          <p:cNvSpPr txBox="1"/>
          <p:nvPr/>
        </p:nvSpPr>
        <p:spPr>
          <a:xfrm>
            <a:off x="793856" y="441227"/>
            <a:ext cx="1218138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a:solidFill>
                  <a:srgbClr val="033C5B"/>
                </a:solidFill>
                <a:latin typeface="Arial"/>
                <a:ea typeface="Arial"/>
                <a:cs typeface="Arial"/>
                <a:sym typeface="Arial"/>
              </a:rPr>
              <a:t>Die </a:t>
            </a:r>
            <a:r>
              <a:rPr lang="en-GB" sz="6999" b="1" dirty="0" err="1">
                <a:solidFill>
                  <a:srgbClr val="033C5B"/>
                </a:solidFill>
                <a:latin typeface="Arial"/>
                <a:ea typeface="Arial"/>
                <a:cs typeface="Arial"/>
                <a:sym typeface="Arial"/>
              </a:rPr>
              <a:t>Bedeutung</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eines</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flexiblen</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Umfelds</a:t>
            </a:r>
            <a:endParaRPr sz="6999" b="1" dirty="0">
              <a:solidFill>
                <a:srgbClr val="033C5B"/>
              </a:solidFill>
              <a:latin typeface="Arial"/>
              <a:ea typeface="Arial"/>
              <a:cs typeface="Arial"/>
              <a:sym typeface="Arial"/>
            </a:endParaRPr>
          </a:p>
        </p:txBody>
      </p:sp>
      <p:sp>
        <p:nvSpPr>
          <p:cNvPr id="221" name="Google Shape;221;p9"/>
          <p:cNvSpPr txBox="1"/>
          <p:nvPr/>
        </p:nvSpPr>
        <p:spPr>
          <a:xfrm>
            <a:off x="990601" y="3154865"/>
            <a:ext cx="7467599" cy="5035609"/>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dirty="0">
                <a:solidFill>
                  <a:srgbClr val="121212"/>
                </a:solidFill>
                <a:latin typeface="Arial"/>
                <a:ea typeface="Arial"/>
                <a:cs typeface="Arial"/>
                <a:sym typeface="Arial"/>
              </a:rPr>
              <a:t>Eine flexible </a:t>
            </a:r>
            <a:r>
              <a:rPr lang="en-GB" sz="3600" dirty="0" err="1">
                <a:solidFill>
                  <a:srgbClr val="121212"/>
                </a:solidFill>
                <a:latin typeface="Arial"/>
                <a:ea typeface="Arial"/>
                <a:cs typeface="Arial"/>
                <a:sym typeface="Arial"/>
              </a:rPr>
              <a:t>Lernumgebung</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ist</a:t>
            </a:r>
            <a:r>
              <a:rPr lang="en-GB" sz="3600" dirty="0">
                <a:solidFill>
                  <a:srgbClr val="121212"/>
                </a:solidFill>
                <a:latin typeface="Arial"/>
                <a:ea typeface="Arial"/>
                <a:cs typeface="Arial"/>
                <a:sym typeface="Arial"/>
              </a:rPr>
              <a:t> in der </a:t>
            </a:r>
            <a:r>
              <a:rPr lang="en-GB" sz="3600" dirty="0" err="1">
                <a:solidFill>
                  <a:srgbClr val="121212"/>
                </a:solidFill>
                <a:latin typeface="Arial"/>
                <a:ea typeface="Arial"/>
                <a:cs typeface="Arial"/>
                <a:sym typeface="Arial"/>
              </a:rPr>
              <a:t>Berufsbildung</a:t>
            </a:r>
            <a:r>
              <a:rPr lang="en-GB" sz="3600" dirty="0">
                <a:solidFill>
                  <a:srgbClr val="121212"/>
                </a:solidFill>
                <a:latin typeface="Arial"/>
                <a:ea typeface="Arial"/>
                <a:cs typeface="Arial"/>
                <a:sym typeface="Arial"/>
              </a:rPr>
              <a:t> von </a:t>
            </a:r>
            <a:r>
              <a:rPr lang="en-GB" sz="3600" dirty="0" err="1">
                <a:solidFill>
                  <a:srgbClr val="121212"/>
                </a:solidFill>
                <a:latin typeface="Arial"/>
                <a:ea typeface="Arial"/>
                <a:cs typeface="Arial"/>
                <a:sym typeface="Arial"/>
              </a:rPr>
              <a:t>entscheidender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Bedeutung</a:t>
            </a:r>
            <a:r>
              <a:rPr lang="en-GB" sz="3600" dirty="0">
                <a:solidFill>
                  <a:srgbClr val="121212"/>
                </a:solidFill>
                <a:latin typeface="Arial"/>
                <a:ea typeface="Arial"/>
                <a:cs typeface="Arial"/>
                <a:sym typeface="Arial"/>
              </a:rPr>
              <a:t>. Sie </a:t>
            </a:r>
            <a:r>
              <a:rPr lang="en-GB" sz="3600" dirty="0" err="1">
                <a:solidFill>
                  <a:srgbClr val="121212"/>
                </a:solidFill>
                <a:latin typeface="Arial"/>
                <a:ea typeface="Arial"/>
                <a:cs typeface="Arial"/>
                <a:sym typeface="Arial"/>
              </a:rPr>
              <a:t>trägt</a:t>
            </a:r>
            <a:r>
              <a:rPr lang="en-GB" sz="3600" dirty="0">
                <a:solidFill>
                  <a:srgbClr val="121212"/>
                </a:solidFill>
                <a:latin typeface="Arial"/>
                <a:ea typeface="Arial"/>
                <a:cs typeface="Arial"/>
                <a:sym typeface="Arial"/>
              </a:rPr>
              <a:t> den </a:t>
            </a:r>
            <a:r>
              <a:rPr lang="en-GB" sz="3600" dirty="0" err="1">
                <a:solidFill>
                  <a:srgbClr val="121212"/>
                </a:solidFill>
                <a:latin typeface="Arial"/>
                <a:ea typeface="Arial"/>
                <a:cs typeface="Arial"/>
                <a:sym typeface="Arial"/>
              </a:rPr>
              <a:t>unterschiedlichen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Zeitplänen</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Lernstilen</a:t>
            </a:r>
            <a:r>
              <a:rPr lang="en-GB" sz="3600" dirty="0">
                <a:solidFill>
                  <a:srgbClr val="121212"/>
                </a:solidFill>
                <a:latin typeface="Arial"/>
                <a:ea typeface="Arial"/>
                <a:cs typeface="Arial"/>
                <a:sym typeface="Arial"/>
              </a:rPr>
              <a:t> der </a:t>
            </a:r>
            <a:r>
              <a:rPr lang="en-GB" sz="3600" dirty="0" err="1">
                <a:solidFill>
                  <a:srgbClr val="121212"/>
                </a:solidFill>
                <a:latin typeface="Arial"/>
                <a:ea typeface="Arial"/>
                <a:cs typeface="Arial"/>
                <a:sym typeface="Arial"/>
              </a:rPr>
              <a:t>Studierenden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Rechnung</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nutzt</a:t>
            </a:r>
            <a:r>
              <a:rPr lang="en-GB" sz="3600" dirty="0">
                <a:solidFill>
                  <a:srgbClr val="121212"/>
                </a:solidFill>
                <a:latin typeface="Arial"/>
                <a:ea typeface="Arial"/>
                <a:cs typeface="Arial"/>
                <a:sym typeface="Arial"/>
              </a:rPr>
              <a:t> Online-, </a:t>
            </a:r>
            <a:r>
              <a:rPr lang="en-GB" sz="3600" dirty="0" err="1">
                <a:solidFill>
                  <a:srgbClr val="121212"/>
                </a:solidFill>
                <a:latin typeface="Arial"/>
                <a:ea typeface="Arial"/>
                <a:cs typeface="Arial"/>
                <a:sym typeface="Arial"/>
              </a:rPr>
              <a:t>Präsenz</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Hybridmodelle</a:t>
            </a:r>
            <a:r>
              <a:rPr lang="en-GB" sz="3600" dirty="0">
                <a:solidFill>
                  <a:srgbClr val="121212"/>
                </a:solidFill>
                <a:latin typeface="Arial"/>
                <a:ea typeface="Arial"/>
                <a:cs typeface="Arial"/>
                <a:sym typeface="Arial"/>
              </a:rPr>
              <a:t>, um </a:t>
            </a:r>
            <a:r>
              <a:rPr lang="en-GB" sz="3600" dirty="0" err="1">
                <a:solidFill>
                  <a:srgbClr val="121212"/>
                </a:solidFill>
                <a:latin typeface="Arial"/>
                <a:ea typeface="Arial"/>
                <a:cs typeface="Arial"/>
                <a:sym typeface="Arial"/>
              </a:rPr>
              <a:t>Zugänglichkeit</a:t>
            </a:r>
            <a:r>
              <a:rPr lang="en-GB" sz="3600" dirty="0">
                <a:solidFill>
                  <a:srgbClr val="121212"/>
                </a:solidFill>
                <a:latin typeface="Arial"/>
                <a:ea typeface="Arial"/>
                <a:cs typeface="Arial"/>
                <a:sym typeface="Arial"/>
              </a:rPr>
              <a:t> und Engagement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gewährleisten</a:t>
            </a:r>
            <a:r>
              <a:rPr lang="en-GB" sz="3600" dirty="0">
                <a:solidFill>
                  <a:srgbClr val="121212"/>
                </a:solidFill>
                <a:latin typeface="Arial"/>
                <a:ea typeface="Arial"/>
                <a:cs typeface="Arial"/>
                <a:sym typeface="Arial"/>
              </a:rPr>
              <a:t>.</a:t>
            </a:r>
            <a:endParaRPr sz="3600" dirty="0">
              <a:solidFill>
                <a:srgbClr val="121212"/>
              </a:solidFill>
              <a:latin typeface="Arial"/>
              <a:ea typeface="Arial"/>
              <a:cs typeface="Arial"/>
              <a:sym typeface="Arial"/>
            </a:endParaRPr>
          </a:p>
        </p:txBody>
      </p:sp>
      <p:sp>
        <p:nvSpPr>
          <p:cNvPr id="222" name="Google Shape;222;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27" name="Google Shape;227;p9"/>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28" name="Google Shape;228;p9" descr="A diagram of a variety of people&#10;&#10;Description automatically generated with medium confidence"/>
          <p:cNvPicPr preferRelativeResize="0"/>
          <p:nvPr/>
        </p:nvPicPr>
        <p:blipFill rotWithShape="1">
          <a:blip r:embed="rId5">
            <a:alphaModFix/>
          </a:blip>
          <a:srcRect/>
          <a:stretch/>
        </p:blipFill>
        <p:spPr>
          <a:xfrm>
            <a:off x="8882982" y="2455137"/>
            <a:ext cx="7668499" cy="4322807"/>
          </a:xfrm>
          <a:prstGeom prst="roundRect">
            <a:avLst>
              <a:gd name="adj" fmla="val 8594"/>
            </a:avLst>
          </a:prstGeom>
          <a:solidFill>
            <a:srgbClr val="ECECEC"/>
          </a:solidFill>
          <a:ln>
            <a:noFill/>
          </a:ln>
          <a:effectLst>
            <a:reflection stA="38000" endPos="28000" dist="5000" dir="5400000" sy="-100000" algn="bl" rotWithShape="0"/>
          </a:effectLst>
        </p:spPr>
      </p:pic>
      <p:sp>
        <p:nvSpPr>
          <p:cNvPr id="229" name="Google Shape;229;p9"/>
          <p:cNvSpPr txBox="1"/>
          <p:nvPr/>
        </p:nvSpPr>
        <p:spPr>
          <a:xfrm>
            <a:off x="11353800" y="8431864"/>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//lop.edu.au/ </a:t>
            </a:r>
            <a:endParaRPr sz="1600" i="1">
              <a:solidFill>
                <a:schemeClr val="dk1"/>
              </a:solidFill>
              <a:latin typeface="Calibri"/>
              <a:ea typeface="Calibri"/>
              <a:cs typeface="Calibri"/>
              <a:sym typeface="Calibri"/>
            </a:endParaRPr>
          </a:p>
        </p:txBody>
      </p:sp>
      <p:pic>
        <p:nvPicPr>
          <p:cNvPr id="2" name="Picture 1" descr="Blue text on a white background&#10;&#10;Description automatically generated">
            <a:extLst>
              <a:ext uri="{FF2B5EF4-FFF2-40B4-BE49-F238E27FC236}">
                <a16:creationId xmlns:a16="http://schemas.microsoft.com/office/drawing/2014/main" id="{DE13A33F-8184-A4EB-C245-24CB28B5471E}"/>
              </a:ext>
            </a:extLst>
          </p:cNvPr>
          <p:cNvPicPr>
            <a:picLocks noChangeAspect="1"/>
          </p:cNvPicPr>
          <p:nvPr/>
        </p:nvPicPr>
        <p:blipFill>
          <a:blip r:embed="rId7"/>
          <a:stretch>
            <a:fillRect/>
          </a:stretch>
        </p:blipFill>
        <p:spPr>
          <a:xfrm>
            <a:off x="2910272" y="9315618"/>
            <a:ext cx="2115882" cy="4439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4395</Words>
  <Application>Microsoft Office PowerPoint</Application>
  <PresentationFormat>Custom</PresentationFormat>
  <Paragraphs>220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Roboto Condensed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2024-11-08T17:11:06Z</dcterms:modified>
</cp:coreProperties>
</file>