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eFXiaCW2ynYZBx7ZIGNd7plR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8" y="5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612775"/>
            <a:ext cx="5486400" cy="4114800"/>
          </a:xfrm>
          <a:prstGeom prst="rect">
            <a:avLst/>
          </a:prstGeom>
          <a:noFill/>
          <a:ln>
            <a:noFill/>
          </a:ln>
        </p:spPr>
      </p:sp>
      <p:sp>
        <p:nvSpPr>
          <p:cNvPr id="64" name="Google Shape;6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EtnxACx3eDE" TargetMode="External"/><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youtube.com/watch?v=jCIxLUpYwpM" TargetMode="External"/><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aT66by0QO38" TargetMode="External"/><Relationship Id="rId3" Type="http://schemas.openxmlformats.org/officeDocument/2006/relationships/image" Target="../media/image6.png"/><Relationship Id="rId7" Type="http://schemas.openxmlformats.org/officeDocument/2006/relationships/hyperlink" Target="https://www.youtube.com/watch?v=6bv-7hwrr7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youtube.com/watch?v=xUqsIB567H8" TargetMode="External"/><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hyperlink" Target="https://www.youtube.com/watch?v=AwcVzFA6zcc"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www.tandfonline.com/doi/full/10.1080/00313831.2021.1983868"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elt.miamioh.edu/ojs/index.php/JECT/article/view/290" TargetMode="External"/><Relationship Id="rId5" Type="http://schemas.openxmlformats.org/officeDocument/2006/relationships/hyperlink" Target="https://www.researchgate.net/publication/373247543_ASSESSING_THE_EFFECTIVENESS_OF_FLIPPED_CLASSROOM_STRATEGY_ON_STUDENT_PERFORMANCE"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2hRu5i-gfXo" TargetMode="External"/><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4000" b="1" i="0" u="none" strike="noStrike" cap="none" dirty="0">
                <a:solidFill>
                  <a:srgbClr val="FB8709"/>
                </a:solidFill>
                <a:latin typeface="Arial"/>
                <a:ea typeface="Arial"/>
                <a:cs typeface="Arial"/>
                <a:sym typeface="Arial"/>
              </a:rPr>
              <a:t>Modul 6: Bewertung des Lernens in einem Flipped Classroom: Bewertung und Verfeinerung des Implementierungsprozesses</a:t>
            </a:r>
          </a:p>
          <a:p>
            <a:pPr>
              <a:buSzPts val="5400"/>
            </a:pPr>
            <a:r>
              <a:rPr lang="de-DE" sz="4000" b="1" i="0" u="none" strike="noStrike" cap="none" dirty="0">
                <a:solidFill>
                  <a:srgbClr val="033C5B"/>
                </a:solidFill>
                <a:latin typeface="Arial"/>
                <a:ea typeface="Arial"/>
                <a:cs typeface="Arial"/>
                <a:sym typeface="Arial"/>
              </a:rPr>
              <a:t>Eheit 4 - Bewertung und kontinuierliche Verbesserung von Flipped-Classroom-Praktiken</a:t>
            </a:r>
            <a:endParaRPr lang="de-DE" sz="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endParaRPr sz="4000" b="1" i="0" u="none" strike="noStrike" cap="none"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de-DE" sz="3499" b="0" i="0" u="none" strike="noStrike" cap="none">
                <a:solidFill>
                  <a:srgbClr val="053249"/>
                </a:solidFill>
                <a:latin typeface="Arial"/>
                <a:ea typeface="Arial"/>
                <a:cs typeface="Arial"/>
                <a:sym typeface="Arial"/>
              </a:rPr>
              <a:t>CollaboratiVET-Lehrplan für Lehrkraft /Ausbilder /Erzieher in der beruflichen Bildung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7198817" y="967988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4BC57014-A28D-870B-F0B9-379A7F52F052}"/>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EC3CBF1F-4B78-4E6C-41F5-B3BD50AB4893}"/>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3" name="Google Shape;313;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4" name="Google Shape;314;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5" name="Google Shape;315;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6" name="Google Shape;316;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7" name="Google Shape;317;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8" name="Google Shape;318;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9" name="Google Shape;319;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20" name="Google Shape;320;p11"/>
          <p:cNvGrpSpPr/>
          <p:nvPr/>
        </p:nvGrpSpPr>
        <p:grpSpPr>
          <a:xfrm>
            <a:off x="602293" y="8374276"/>
            <a:ext cx="17358880" cy="2331172"/>
            <a:chOff x="559140" y="8374275"/>
            <a:chExt cx="17358880" cy="2331172"/>
          </a:xfrm>
        </p:grpSpPr>
        <p:sp>
          <p:nvSpPr>
            <p:cNvPr id="321" name="Google Shape;321;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3" name="Google Shape;323;p11"/>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24" name="Google Shape;324;p11"/>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325" name="Google Shape;325;p11">
            <a:hlinkClick r:id="rId6"/>
          </p:cNvPr>
          <p:cNvPicPr preferRelativeResize="0"/>
          <p:nvPr/>
        </p:nvPicPr>
        <p:blipFill rotWithShape="1">
          <a:blip r:embed="rId7">
            <a:alphaModFix/>
          </a:blip>
          <a:srcRect/>
          <a:stretch/>
        </p:blipFill>
        <p:spPr>
          <a:xfrm>
            <a:off x="818920" y="1493699"/>
            <a:ext cx="7292712" cy="4296996"/>
          </a:xfrm>
          <a:prstGeom prst="rect">
            <a:avLst/>
          </a:prstGeom>
          <a:noFill/>
          <a:ln>
            <a:noFill/>
          </a:ln>
        </p:spPr>
      </p:pic>
      <p:pic>
        <p:nvPicPr>
          <p:cNvPr id="326" name="Google Shape;326;p11">
            <a:hlinkClick r:id="rId8"/>
          </p:cNvPr>
          <p:cNvPicPr preferRelativeResize="0"/>
          <p:nvPr/>
        </p:nvPicPr>
        <p:blipFill rotWithShape="1">
          <a:blip r:embed="rId9">
            <a:alphaModFix/>
          </a:blip>
          <a:srcRect/>
          <a:stretch/>
        </p:blipFill>
        <p:spPr>
          <a:xfrm>
            <a:off x="8487275" y="3708326"/>
            <a:ext cx="8462698" cy="5024320"/>
          </a:xfrm>
          <a:prstGeom prst="rect">
            <a:avLst/>
          </a:prstGeom>
          <a:noFill/>
          <a:ln>
            <a:noFill/>
          </a:ln>
        </p:spPr>
      </p:pic>
      <p:sp>
        <p:nvSpPr>
          <p:cNvPr id="327" name="Google Shape;327;p11"/>
          <p:cNvSpPr txBox="1"/>
          <p:nvPr/>
        </p:nvSpPr>
        <p:spPr>
          <a:xfrm>
            <a:off x="8885965" y="1750196"/>
            <a:ext cx="7343269" cy="140546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Warum ist das Feedback der Lernenden wichtig?</a:t>
            </a:r>
            <a:endParaRPr sz="1400" b="0" i="0" u="none" strike="noStrike" cap="none">
              <a:solidFill>
                <a:schemeClr val="dk1"/>
              </a:solidFill>
              <a:latin typeface="Arial"/>
              <a:ea typeface="Arial"/>
              <a:cs typeface="Arial"/>
              <a:sym typeface="Arial"/>
            </a:endParaRPr>
          </a:p>
        </p:txBody>
      </p:sp>
      <p:pic>
        <p:nvPicPr>
          <p:cNvPr id="328" name="Google Shape;328;p11" descr="Icon &lt;strong&gt;Click&lt;/strong&gt; · Free image on Pixabay"/>
          <p:cNvPicPr preferRelativeResize="0"/>
          <p:nvPr/>
        </p:nvPicPr>
        <p:blipFill rotWithShape="1">
          <a:blip r:embed="rId10">
            <a:alphaModFix/>
          </a:blip>
          <a:srcRect/>
          <a:stretch/>
        </p:blipFill>
        <p:spPr>
          <a:xfrm>
            <a:off x="3000140" y="6196594"/>
            <a:ext cx="4351640" cy="183131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84199F0-7585-01A5-4223-177BF5A7D1F5}"/>
              </a:ext>
            </a:extLst>
          </p:cNvPr>
          <p:cNvPicPr>
            <a:picLocks noChangeAspect="1"/>
          </p:cNvPicPr>
          <p:nvPr/>
        </p:nvPicPr>
        <p:blipFill>
          <a:blip r:embed="rId11"/>
          <a:stretch>
            <a:fillRect/>
          </a:stretch>
        </p:blipFill>
        <p:spPr>
          <a:xfrm>
            <a:off x="2973994" y="9289850"/>
            <a:ext cx="2398634" cy="5032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4" name="Google Shape;334;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5" name="Google Shape;335;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6" name="Google Shape;336;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7" name="Google Shape;337;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8" name="Google Shape;338;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9" name="Google Shape;339;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0" name="Google Shape;340;p12"/>
          <p:cNvSpPr txBox="1"/>
          <p:nvPr/>
        </p:nvSpPr>
        <p:spPr>
          <a:xfrm>
            <a:off x="792000" y="1548000"/>
            <a:ext cx="12181388" cy="75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3 Tipps für kontinuierliche Verbesserungen  </a:t>
            </a:r>
            <a:endParaRPr sz="1400" b="0" i="0" u="none" strike="noStrike" cap="none">
              <a:solidFill>
                <a:srgbClr val="000000"/>
              </a:solidFill>
              <a:latin typeface="Arial"/>
              <a:ea typeface="Arial"/>
              <a:cs typeface="Arial"/>
              <a:sym typeface="Arial"/>
            </a:endParaRPr>
          </a:p>
        </p:txBody>
      </p:sp>
      <p:sp>
        <p:nvSpPr>
          <p:cNvPr id="341" name="Google Shape;341;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2" name="Google Shape;342;p12"/>
          <p:cNvSpPr txBox="1"/>
          <p:nvPr/>
        </p:nvSpPr>
        <p:spPr>
          <a:xfrm>
            <a:off x="11520000" y="3780000"/>
            <a:ext cx="5292000" cy="4097908"/>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dirty="0">
                <a:solidFill>
                  <a:srgbClr val="000000"/>
                </a:solidFill>
                <a:latin typeface="Arial"/>
                <a:ea typeface="Arial"/>
                <a:cs typeface="Arial"/>
                <a:sym typeface="Arial"/>
              </a:rPr>
              <a:t>Regelmäßige Schulungen und Weiterbildungen für Lehrkräfte zur Verbesserung ihrer Kenntnisse und Fähigkeiten bei der Anwendung des Flipped-Classroom-Konzepts.  </a:t>
            </a:r>
            <a:endParaRPr sz="14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343" name="Google Shape;343;p12"/>
          <p:cNvSpPr txBox="1"/>
          <p:nvPr/>
        </p:nvSpPr>
        <p:spPr>
          <a:xfrm>
            <a:off x="6156000" y="3780000"/>
            <a:ext cx="5292000" cy="402756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dirty="0">
                <a:solidFill>
                  <a:srgbClr val="000000"/>
                </a:solidFill>
                <a:latin typeface="Arial"/>
                <a:ea typeface="Arial"/>
                <a:cs typeface="Arial"/>
                <a:sym typeface="Arial"/>
              </a:rPr>
              <a:t>Berücksichtigen Sie das Feedback der Lernenden aus der Bewertung und nutzen Sie es als wertvolle Informationsquelle.</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dirty="0">
                <a:solidFill>
                  <a:srgbClr val="000000"/>
                </a:solidFill>
                <a:latin typeface="Arial"/>
                <a:ea typeface="Arial"/>
                <a:cs typeface="Arial"/>
                <a:sym typeface="Arial"/>
              </a:rPr>
              <a:t>Nehmen Sie die Bedenken und Vorschläge der Lernenden ernst und nutzen Sie sie zur Verbesserung des Flipped Classroom-Ansatzes.</a:t>
            </a:r>
            <a:endParaRPr sz="1400" b="0" i="0" u="none" strike="noStrike" cap="none" dirty="0">
              <a:solidFill>
                <a:schemeClr val="lt1"/>
              </a:solidFill>
              <a:latin typeface="Arial"/>
              <a:ea typeface="Arial"/>
              <a:cs typeface="Arial"/>
              <a:sym typeface="Arial"/>
            </a:endParaRPr>
          </a:p>
        </p:txBody>
      </p:sp>
      <p:sp>
        <p:nvSpPr>
          <p:cNvPr id="344" name="Google Shape;344;p12"/>
          <p:cNvSpPr txBox="1"/>
          <p:nvPr/>
        </p:nvSpPr>
        <p:spPr>
          <a:xfrm>
            <a:off x="792000" y="3779999"/>
            <a:ext cx="5292000" cy="4027569"/>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Analysieren Sie die Bewertungsergebnisse, um die Stärken und Schwächen des Flipped-Classroom-Ansatzes zu ermitteln. </a:t>
            </a:r>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Ermitteln Sie die Bereiche, in denen der Ansatz gut funktioniert, und die Bereiche, in denen es Verbesserungsmöglichkeiten gibt.  </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5" name="Google Shape;345;p12"/>
          <p:cNvSpPr/>
          <p:nvPr/>
        </p:nvSpPr>
        <p:spPr>
          <a:xfrm>
            <a:off x="792000" y="3132000"/>
            <a:ext cx="5292000" cy="9000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1. Identifizierung von Stärken und Schwächen:</a:t>
            </a:r>
            <a:endParaRPr sz="2600" b="1" i="0" u="none" strike="noStrike" cap="none">
              <a:solidFill>
                <a:schemeClr val="dk1"/>
              </a:solidFill>
              <a:latin typeface="Arial"/>
              <a:ea typeface="Arial"/>
              <a:cs typeface="Arial"/>
              <a:sym typeface="Arial"/>
            </a:endParaRPr>
          </a:p>
        </p:txBody>
      </p:sp>
      <p:sp>
        <p:nvSpPr>
          <p:cNvPr id="346" name="Google Shape;346;p12"/>
          <p:cNvSpPr/>
          <p:nvPr/>
        </p:nvSpPr>
        <p:spPr>
          <a:xfrm>
            <a:off x="6156000" y="3132000"/>
            <a:ext cx="5292000" cy="90000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2. das Feedback der Lernenden einbeziehen: </a:t>
            </a:r>
            <a:endParaRPr sz="2600" b="1" i="0" u="none" strike="noStrike" cap="none">
              <a:solidFill>
                <a:schemeClr val="dk1"/>
              </a:solidFill>
              <a:latin typeface="Arial"/>
              <a:ea typeface="Arial"/>
              <a:cs typeface="Arial"/>
              <a:sym typeface="Arial"/>
            </a:endParaRPr>
          </a:p>
        </p:txBody>
      </p:sp>
      <p:sp>
        <p:nvSpPr>
          <p:cNvPr id="347" name="Google Shape;347;p12"/>
          <p:cNvSpPr/>
          <p:nvPr/>
        </p:nvSpPr>
        <p:spPr>
          <a:xfrm>
            <a:off x="11520000" y="3132000"/>
            <a:ext cx="5292000" cy="900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3. kontinuierliche Aus- und Weiterbildung der Lehrkräfte:</a:t>
            </a:r>
            <a:endParaRPr sz="2600" b="1" i="0" u="none" strike="noStrike" cap="none">
              <a:solidFill>
                <a:schemeClr val="dk1"/>
              </a:solidFill>
              <a:latin typeface="Arial"/>
              <a:ea typeface="Arial"/>
              <a:cs typeface="Arial"/>
              <a:sym typeface="Arial"/>
            </a:endParaRPr>
          </a:p>
        </p:txBody>
      </p:sp>
      <p:grpSp>
        <p:nvGrpSpPr>
          <p:cNvPr id="348" name="Google Shape;348;p12"/>
          <p:cNvGrpSpPr/>
          <p:nvPr/>
        </p:nvGrpSpPr>
        <p:grpSpPr>
          <a:xfrm>
            <a:off x="602293" y="8374276"/>
            <a:ext cx="17358880" cy="2331172"/>
            <a:chOff x="559140" y="8374275"/>
            <a:chExt cx="17358880" cy="2331172"/>
          </a:xfrm>
        </p:grpSpPr>
        <p:sp>
          <p:nvSpPr>
            <p:cNvPr id="349" name="Google Shape;349;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1" name="Google Shape;351;p12"/>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52" name="Google Shape;352;p12"/>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145BCDEB-ACCC-1D97-01FE-92CA7B2E8E4A}"/>
              </a:ext>
            </a:extLst>
          </p:cNvPr>
          <p:cNvPicPr>
            <a:picLocks noChangeAspect="1"/>
          </p:cNvPicPr>
          <p:nvPr/>
        </p:nvPicPr>
        <p:blipFill>
          <a:blip r:embed="rId6"/>
          <a:stretch>
            <a:fillRect/>
          </a:stretch>
        </p:blipFill>
        <p:spPr>
          <a:xfrm>
            <a:off x="2973994" y="9289850"/>
            <a:ext cx="2398634" cy="503222"/>
          </a:xfrm>
          <a:prstGeom prst="rect">
            <a:avLst/>
          </a:prstGeom>
        </p:spPr>
      </p:pic>
      <p:pic>
        <p:nvPicPr>
          <p:cNvPr id="353" name="Google Shape;353;p12" descr="&lt;strong&gt;Tips&lt;/strong&gt; PNG Transparent Images | PNG All"/>
          <p:cNvPicPr preferRelativeResize="0"/>
          <p:nvPr/>
        </p:nvPicPr>
        <p:blipFill rotWithShape="1">
          <a:blip r:embed="rId7">
            <a:alphaModFix/>
          </a:blip>
          <a:srcRect/>
          <a:stretch/>
        </p:blipFill>
        <p:spPr>
          <a:xfrm>
            <a:off x="14836342" y="6223283"/>
            <a:ext cx="3349936" cy="25903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9" name="Google Shape;359;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0" name="Google Shape;360;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1" name="Google Shape;361;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2" name="Google Shape;362;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3" name="Google Shape;363;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4" name="Google Shape;364;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5" name="Google Shape;365;p13"/>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Herausforderungen bei der Bewertung von Flipped Classroom Learning</a:t>
            </a:r>
            <a:endParaRPr sz="4000" b="0" i="0" u="none" strike="noStrike" cap="none">
              <a:solidFill>
                <a:srgbClr val="033C5B"/>
              </a:solidFill>
              <a:latin typeface="Arial"/>
              <a:ea typeface="Arial"/>
              <a:cs typeface="Arial"/>
              <a:sym typeface="Arial"/>
            </a:endParaRPr>
          </a:p>
        </p:txBody>
      </p:sp>
      <p:sp>
        <p:nvSpPr>
          <p:cNvPr id="366" name="Google Shape;366;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67" name="Google Shape;367;p13"/>
          <p:cNvGrpSpPr/>
          <p:nvPr/>
        </p:nvGrpSpPr>
        <p:grpSpPr>
          <a:xfrm>
            <a:off x="798852" y="3132000"/>
            <a:ext cx="15934295" cy="4570482"/>
            <a:chOff x="6852" y="0"/>
            <a:chExt cx="15934295" cy="4570482"/>
          </a:xfrm>
        </p:grpSpPr>
        <p:sp>
          <p:nvSpPr>
            <p:cNvPr id="368" name="Google Shape;368;p13"/>
            <p:cNvSpPr/>
            <p:nvPr/>
          </p:nvSpPr>
          <p:spPr>
            <a:xfrm>
              <a:off x="6852" y="0"/>
              <a:ext cx="7849406" cy="4570482"/>
            </a:xfrm>
            <a:prstGeom prst="roundRect">
              <a:avLst>
                <a:gd name="adj" fmla="val 10000"/>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txBox="1"/>
            <p:nvPr/>
          </p:nvSpPr>
          <p:spPr>
            <a:xfrm>
              <a:off x="6852" y="1828192"/>
              <a:ext cx="7849406" cy="182819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de-DE" sz="1600" b="1" i="0" u="sng" strike="noStrike" cap="none">
                  <a:solidFill>
                    <a:schemeClr val="lt1"/>
                  </a:solidFill>
                  <a:latin typeface="Arial"/>
                  <a:ea typeface="Arial"/>
                  <a:cs typeface="Arial"/>
                  <a:sym typeface="Arial"/>
                </a:rPr>
                <a:t>Messung des Lernerfolgs: </a:t>
              </a:r>
              <a:endParaRPr/>
            </a:p>
            <a:p>
              <a:pPr marL="0" marR="0" lvl="0" indent="0" algn="ctr" rtl="0">
                <a:lnSpc>
                  <a:spcPct val="90000"/>
                </a:lnSpc>
                <a:spcBef>
                  <a:spcPts val="56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Eine der größten Herausforderungen bei der Evaluierung von Flipped-Classroom-Modellen ist die Messung des Erfolgs der Lernenden. Es kann schwierig sein, objektive und zuverlässige Maßstäbe für die Bewertung der Fortschritte und Leistungen der Lernenden zu finden. Herkömmliche Bewertungsmethoden wie Tests und Noten reichen unter Umständen nicht aus, um den tatsächlichen Lernerfolg im geflippten Klassenzimmer zu erfassen.</a:t>
              </a:r>
              <a:endParaRPr sz="1600" b="0" i="0" u="none" strike="noStrike" cap="none">
                <a:solidFill>
                  <a:schemeClr val="lt1"/>
                </a:solidFill>
                <a:latin typeface="Arial"/>
                <a:ea typeface="Arial"/>
                <a:cs typeface="Arial"/>
                <a:sym typeface="Arial"/>
              </a:endParaRPr>
            </a:p>
          </p:txBody>
        </p:sp>
        <p:sp>
          <p:nvSpPr>
            <p:cNvPr id="370" name="Google Shape;370;p13"/>
            <p:cNvSpPr/>
            <p:nvPr/>
          </p:nvSpPr>
          <p:spPr>
            <a:xfrm>
              <a:off x="3170570" y="274228"/>
              <a:ext cx="1521970" cy="1521970"/>
            </a:xfrm>
            <a:prstGeom prst="ellipse">
              <a:avLst/>
            </a:prstGeom>
            <a:solidFill>
              <a:srgbClr val="E1C1C0"/>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8091741" y="0"/>
              <a:ext cx="7849406" cy="4570482"/>
            </a:xfrm>
            <a:prstGeom prst="roundRect">
              <a:avLst>
                <a:gd name="adj" fmla="val 10000"/>
              </a:avLst>
            </a:prstGeom>
            <a:solidFill>
              <a:schemeClr val="accent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p:nvPr/>
          </p:nvSpPr>
          <p:spPr>
            <a:xfrm>
              <a:off x="8091741" y="1828192"/>
              <a:ext cx="7849406" cy="182819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de-DE" sz="1600" b="1" i="0" u="sng" strike="noStrike" cap="none">
                  <a:solidFill>
                    <a:schemeClr val="lt1"/>
                  </a:solidFill>
                  <a:latin typeface="Arial"/>
                  <a:ea typeface="Arial"/>
                  <a:cs typeface="Arial"/>
                  <a:sym typeface="Arial"/>
                </a:rPr>
                <a:t>Kontroll- und Vergleichsgruppen: </a:t>
              </a:r>
              <a:endParaRPr/>
            </a:p>
            <a:p>
              <a:pPr marL="0" marR="0" lvl="0" indent="0" algn="ctr" rtl="0">
                <a:lnSpc>
                  <a:spcPct val="90000"/>
                </a:lnSpc>
                <a:spcBef>
                  <a:spcPts val="56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Um die Wirksamkeit des Flipped-Classroom-Modells zu bewerten, ist es wichtig, Kontroll- oder Vergleichsgruppen zu bilden. Dies ermöglicht den Vergleich von Lernergebnissen und anderen relevanten Faktoren zwischen den Gruppen. Die Bildung solcher Gruppen kann jedoch eine Herausforderung darstellen, insbesondere wenn es um den Zugang zu Ressourcen und die Organisation des Unterrichts geht.</a:t>
              </a:r>
              <a:endParaRPr sz="1600" b="0" i="0" u="none" strike="noStrike" cap="none">
                <a:solidFill>
                  <a:schemeClr val="lt1"/>
                </a:solidFill>
                <a:latin typeface="Arial"/>
                <a:ea typeface="Arial"/>
                <a:cs typeface="Arial"/>
                <a:sym typeface="Arial"/>
              </a:endParaRPr>
            </a:p>
          </p:txBody>
        </p:sp>
        <p:sp>
          <p:nvSpPr>
            <p:cNvPr id="373" name="Google Shape;373;p13"/>
            <p:cNvSpPr/>
            <p:nvPr/>
          </p:nvSpPr>
          <p:spPr>
            <a:xfrm>
              <a:off x="11255458" y="274228"/>
              <a:ext cx="1521970" cy="1521970"/>
            </a:xfrm>
            <a:prstGeom prst="ellipse">
              <a:avLst/>
            </a:prstGeom>
            <a:solidFill>
              <a:srgbClr val="D4DFC1"/>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637920" y="3656385"/>
              <a:ext cx="14672160" cy="685572"/>
            </a:xfrm>
            <a:prstGeom prst="leftRightArrow">
              <a:avLst>
                <a:gd name="adj1" fmla="val 50000"/>
                <a:gd name="adj2" fmla="val 50000"/>
              </a:avLst>
            </a:prstGeom>
            <a:solidFill>
              <a:srgbClr val="E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13"/>
          <p:cNvGrpSpPr/>
          <p:nvPr/>
        </p:nvGrpSpPr>
        <p:grpSpPr>
          <a:xfrm>
            <a:off x="602293" y="8374276"/>
            <a:ext cx="17358880" cy="2331172"/>
            <a:chOff x="559140" y="8374275"/>
            <a:chExt cx="17358880" cy="2331172"/>
          </a:xfrm>
        </p:grpSpPr>
        <p:sp>
          <p:nvSpPr>
            <p:cNvPr id="376" name="Google Shape;376;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8" name="Google Shape;378;p13"/>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79" name="Google Shape;379;p13"/>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380" name="Google Shape;380;p13" descr="Projects - Cool Davis - Cool Davis"/>
          <p:cNvPicPr preferRelativeResize="0"/>
          <p:nvPr/>
        </p:nvPicPr>
        <p:blipFill rotWithShape="1">
          <a:blip r:embed="rId6">
            <a:alphaModFix/>
          </a:blip>
          <a:srcRect/>
          <a:stretch/>
        </p:blipFill>
        <p:spPr>
          <a:xfrm>
            <a:off x="3379304" y="3297585"/>
            <a:ext cx="2610678" cy="1742504"/>
          </a:xfrm>
          <a:prstGeom prst="rect">
            <a:avLst/>
          </a:prstGeom>
          <a:noFill/>
          <a:ln>
            <a:noFill/>
          </a:ln>
          <a:effectLst>
            <a:outerShdw blurRad="292100" dist="139700" dir="2700000" algn="tl" rotWithShape="0">
              <a:srgbClr val="333333">
                <a:alpha val="64705"/>
              </a:srgbClr>
            </a:outerShdw>
          </a:effectLst>
        </p:spPr>
      </p:pic>
      <p:pic>
        <p:nvPicPr>
          <p:cNvPr id="381" name="Google Shape;381;p13" descr="Compare &lt;strong&gt;Comparison&lt;/strong&gt; Scale · Free image on Pixabay"/>
          <p:cNvPicPr preferRelativeResize="0"/>
          <p:nvPr/>
        </p:nvPicPr>
        <p:blipFill rotWithShape="1">
          <a:blip r:embed="rId7">
            <a:alphaModFix/>
          </a:blip>
          <a:srcRect/>
          <a:stretch/>
        </p:blipFill>
        <p:spPr>
          <a:xfrm>
            <a:off x="11661913" y="3285465"/>
            <a:ext cx="2610678" cy="1739947"/>
          </a:xfrm>
          <a:prstGeom prst="rect">
            <a:avLst/>
          </a:prstGeom>
          <a:noFill/>
          <a:ln>
            <a:noFill/>
          </a:ln>
          <a:effectLst>
            <a:outerShdw blurRad="292100" dist="139700" dir="2700000" algn="tl" rotWithShape="0">
              <a:srgbClr val="333333">
                <a:alpha val="64705"/>
              </a:srgbClr>
            </a:outerShdw>
          </a:effectLst>
        </p:spPr>
      </p:pic>
      <p:pic>
        <p:nvPicPr>
          <p:cNvPr id="2" name="Picture 1" descr="Blue text on a white background&#10;&#10;Description automatically generated">
            <a:extLst>
              <a:ext uri="{FF2B5EF4-FFF2-40B4-BE49-F238E27FC236}">
                <a16:creationId xmlns:a16="http://schemas.microsoft.com/office/drawing/2014/main" id="{B1208940-96E8-21D5-DC40-E3E5CD5322CC}"/>
              </a:ext>
            </a:extLst>
          </p:cNvPr>
          <p:cNvPicPr>
            <a:picLocks noChangeAspect="1"/>
          </p:cNvPicPr>
          <p:nvPr/>
        </p:nvPicPr>
        <p:blipFill>
          <a:blip r:embed="rId8"/>
          <a:stretch>
            <a:fillRect/>
          </a:stretch>
        </p:blipFill>
        <p:spPr>
          <a:xfrm>
            <a:off x="2973994" y="9289850"/>
            <a:ext cx="2398634" cy="5032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7" name="Google Shape;387;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8" name="Google Shape;388;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9" name="Google Shape;389;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0" name="Google Shape;390;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1" name="Google Shape;391;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2" name="Google Shape;392;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3" name="Google Shape;393;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94" name="Google Shape;394;p14"/>
          <p:cNvGrpSpPr/>
          <p:nvPr/>
        </p:nvGrpSpPr>
        <p:grpSpPr>
          <a:xfrm>
            <a:off x="602293" y="8374276"/>
            <a:ext cx="17358880" cy="2331172"/>
            <a:chOff x="559140" y="8374275"/>
            <a:chExt cx="17358880" cy="2331172"/>
          </a:xfrm>
        </p:grpSpPr>
        <p:sp>
          <p:nvSpPr>
            <p:cNvPr id="395" name="Google Shape;395;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7" name="Google Shape;397;p14"/>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98" name="Google Shape;398;p14"/>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sp>
        <p:nvSpPr>
          <p:cNvPr id="399" name="Google Shape;399;p14"/>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Ihr unverzichtbares Videopaket zum Selbststudium:</a:t>
            </a:r>
            <a:endParaRPr sz="1400" b="0" i="0" u="none" strike="noStrike" cap="none">
              <a:solidFill>
                <a:srgbClr val="000000"/>
              </a:solidFill>
              <a:latin typeface="Arial"/>
              <a:ea typeface="Arial"/>
              <a:cs typeface="Arial"/>
              <a:sym typeface="Arial"/>
            </a:endParaRPr>
          </a:p>
        </p:txBody>
      </p:sp>
      <p:sp>
        <p:nvSpPr>
          <p:cNvPr id="400" name="Google Shape;400;p14"/>
          <p:cNvSpPr/>
          <p:nvPr/>
        </p:nvSpPr>
        <p:spPr>
          <a:xfrm>
            <a:off x="792000" y="3335631"/>
            <a:ext cx="10887917" cy="26776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de-DE" sz="2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Bewertung und Beurteilung im Flipped Classroom</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#Evaluierung Flipped Classroom Evaluation 2 - </a:t>
            </a:r>
            <a:r>
              <a:rPr lang="de-DE" sz="2400" b="0" i="0" u="none" strike="noStrike" cap="none">
                <a:solidFill>
                  <a:srgbClr val="000000"/>
                </a:solidFill>
                <a:latin typeface="Arial"/>
                <a:ea typeface="Arial"/>
                <a:cs typeface="Arial"/>
                <a:sym typeface="Arial"/>
              </a:rPr>
              <a:t>YouTube </a:t>
            </a:r>
            <a:endParaRPr/>
          </a:p>
          <a:p>
            <a:pPr marL="342900" marR="0" lvl="0" indent="-190500" algn="l" rtl="0">
              <a:lnSpc>
                <a:spcPct val="100000"/>
              </a:lnSpc>
              <a:spcBef>
                <a:spcPts val="0"/>
              </a:spcBef>
              <a:spcAft>
                <a:spcPts val="0"/>
              </a:spcAft>
              <a:buClr>
                <a:srgbClr val="0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Flipped Classrooms Auswertungen (Schüler&amp;Lehrkraft) - YouTube</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Power-Up: Bewertung und Beurteilung im Flipped Classroom - YouTube</a:t>
            </a:r>
            <a:endParaRPr sz="2400" b="0" i="0" u="none" strike="noStrike" cap="none">
              <a:solidFill>
                <a:srgbClr val="000000"/>
              </a:solidFill>
              <a:latin typeface="Arial"/>
              <a:ea typeface="Arial"/>
              <a:cs typeface="Arial"/>
              <a:sym typeface="Arial"/>
            </a:endParaRPr>
          </a:p>
        </p:txBody>
      </p:sp>
      <p:pic>
        <p:nvPicPr>
          <p:cNvPr id="401" name="Google Shape;401;p14" descr="I.C.S. Matilde Serao - VideoSerao"/>
          <p:cNvPicPr preferRelativeResize="0"/>
          <p:nvPr/>
        </p:nvPicPr>
        <p:blipFill rotWithShape="1">
          <a:blip r:embed="rId10">
            <a:alphaModFix/>
          </a:blip>
          <a:srcRect/>
          <a:stretch/>
        </p:blipFill>
        <p:spPr>
          <a:xfrm>
            <a:off x="11700205" y="3489353"/>
            <a:ext cx="5320748" cy="5320748"/>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D2BDA65-14DE-7FC2-E63C-DF9F852DCD09}"/>
              </a:ext>
            </a:extLst>
          </p:cNvPr>
          <p:cNvPicPr>
            <a:picLocks noChangeAspect="1"/>
          </p:cNvPicPr>
          <p:nvPr/>
        </p:nvPicPr>
        <p:blipFill>
          <a:blip r:embed="rId11"/>
          <a:stretch>
            <a:fillRect/>
          </a:stretch>
        </p:blipFill>
        <p:spPr>
          <a:xfrm>
            <a:off x="2973994" y="9289850"/>
            <a:ext cx="2398634" cy="5032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5"/>
        <p:cNvGrpSpPr/>
        <p:nvPr/>
      </p:nvGrpSpPr>
      <p:grpSpPr>
        <a:xfrm>
          <a:off x="0" y="0"/>
          <a:ext cx="0" cy="0"/>
          <a:chOff x="0" y="0"/>
          <a:chExt cx="0" cy="0"/>
        </a:xfrm>
      </p:grpSpPr>
      <p:sp>
        <p:nvSpPr>
          <p:cNvPr id="406" name="Google Shape;406;p15"/>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7" name="Google Shape;407;p1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15"/>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9" name="Google Shape;409;p1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1" name="Google Shape;411;p15"/>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2" name="Google Shape;412;p15"/>
          <p:cNvSpPr txBox="1"/>
          <p:nvPr/>
        </p:nvSpPr>
        <p:spPr>
          <a:xfrm>
            <a:off x="3058697" y="773904"/>
            <a:ext cx="13265244" cy="9912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Reflexionsaktivität</a:t>
            </a:r>
            <a:endParaRPr sz="1400" b="0" i="0" u="none" strike="noStrike" cap="none">
              <a:solidFill>
                <a:srgbClr val="000000"/>
              </a:solidFill>
              <a:latin typeface="Arial"/>
              <a:ea typeface="Arial"/>
              <a:cs typeface="Arial"/>
              <a:sym typeface="Arial"/>
            </a:endParaRPr>
          </a:p>
        </p:txBody>
      </p:sp>
      <p:sp>
        <p:nvSpPr>
          <p:cNvPr id="413" name="Google Shape;413;p15"/>
          <p:cNvSpPr txBox="1"/>
          <p:nvPr/>
        </p:nvSpPr>
        <p:spPr>
          <a:xfrm>
            <a:off x="3058697" y="2394494"/>
            <a:ext cx="11844880" cy="4598868"/>
          </a:xfrm>
          <a:prstGeom prst="rect">
            <a:avLst/>
          </a:prstGeom>
          <a:noFill/>
          <a:ln>
            <a:noFill/>
          </a:ln>
        </p:spPr>
        <p:txBody>
          <a:bodyPr spcFirstLastPara="1" wrap="square" lIns="0" tIns="0" rIns="0" bIns="0" anchor="t" anchorCtr="0">
            <a:noAutofit/>
          </a:bodyPr>
          <a:lstStyle/>
          <a:p>
            <a:pPr marL="457200" marR="0" lvl="0" indent="-457200" algn="l" rtl="0">
              <a:lnSpc>
                <a:spcPct val="100000"/>
              </a:lnSpc>
              <a:spcBef>
                <a:spcPts val="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Wie würden Sie die Schülerinnen und Schüler darauf vorbereiten, damit sie den größtmöglichen Nutzen aus den Bewertungen ziehen können?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Wie verhält sich die formative Beurteilung im Klassenzimmer im Vergleich zur formativen Beurteilung beim individuellen Lernen?</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Wie würden Sie den "flipped classroom" organisieren, um Ihre Schüler besser auf eine abschließende Bewertung vorzubereiten und wann?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Welche Instrumente und Methoden würden Sie verwenden, um Feedback von Ihren Schülern einzuholen und einzubeziehen und warum?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Wie würden Sie einen anderen Ausbilder oder Lehrkraft in der Berufsbildung beurteilen, wenn Sie ihn bei der Einführung von Flipped Classroom beobachten müssten? </a:t>
            </a:r>
            <a:endParaRPr sz="2400" b="0" i="0" u="none" strike="noStrike" cap="none">
              <a:solidFill>
                <a:srgbClr val="121212"/>
              </a:solidFill>
              <a:latin typeface="Arial"/>
              <a:ea typeface="Arial"/>
              <a:cs typeface="Arial"/>
              <a:sym typeface="Arial"/>
            </a:endParaRPr>
          </a:p>
        </p:txBody>
      </p:sp>
      <p:grpSp>
        <p:nvGrpSpPr>
          <p:cNvPr id="414" name="Google Shape;414;p15"/>
          <p:cNvGrpSpPr/>
          <p:nvPr/>
        </p:nvGrpSpPr>
        <p:grpSpPr>
          <a:xfrm>
            <a:off x="602293" y="8374276"/>
            <a:ext cx="17358880" cy="2331172"/>
            <a:chOff x="559140" y="8374275"/>
            <a:chExt cx="17358880" cy="2331172"/>
          </a:xfrm>
        </p:grpSpPr>
        <p:sp>
          <p:nvSpPr>
            <p:cNvPr id="415" name="Google Shape;415;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7" name="Google Shape;417;p15"/>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18" name="Google Shape;418;p15"/>
            <p:cNvPicPr preferRelativeResize="0"/>
            <p:nvPr/>
          </p:nvPicPr>
          <p:blipFill rotWithShape="1">
            <a:blip r:embed="rId7">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E7C1EF06-16BA-333D-2FA5-B02B09FB819F}"/>
              </a:ext>
            </a:extLst>
          </p:cNvPr>
          <p:cNvPicPr>
            <a:picLocks noChangeAspect="1"/>
          </p:cNvPicPr>
          <p:nvPr/>
        </p:nvPicPr>
        <p:blipFill>
          <a:blip r:embed="rId8"/>
          <a:stretch>
            <a:fillRect/>
          </a:stretch>
        </p:blipFill>
        <p:spPr>
          <a:xfrm>
            <a:off x="2973994" y="9289850"/>
            <a:ext cx="2398634" cy="5032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6"/>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Zusätzliche Ressourcen</a:t>
            </a:r>
            <a:endParaRPr/>
          </a:p>
        </p:txBody>
      </p:sp>
      <p:sp>
        <p:nvSpPr>
          <p:cNvPr id="424" name="Google Shape;424;p16"/>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16"/>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16"/>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16"/>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16"/>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16"/>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16"/>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16"/>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36" name="Google Shape;436;p16"/>
          <p:cNvPicPr preferRelativeResize="0"/>
          <p:nvPr/>
        </p:nvPicPr>
        <p:blipFill rotWithShape="1">
          <a:blip r:embed="rId4">
            <a:alphaModFix/>
          </a:blip>
          <a:srcRect/>
          <a:stretch/>
        </p:blipFill>
        <p:spPr>
          <a:xfrm>
            <a:off x="15697200" y="9183021"/>
            <a:ext cx="1727565" cy="628205"/>
          </a:xfrm>
          <a:prstGeom prst="rect">
            <a:avLst/>
          </a:prstGeom>
          <a:noFill/>
          <a:ln>
            <a:noFill/>
          </a:ln>
        </p:spPr>
      </p:pic>
      <p:sp>
        <p:nvSpPr>
          <p:cNvPr id="437" name="Google Shape;437;p16"/>
          <p:cNvSpPr/>
          <p:nvPr/>
        </p:nvSpPr>
        <p:spPr>
          <a:xfrm>
            <a:off x="1337656" y="2370369"/>
            <a:ext cx="1373805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(PDF) BEWERTUNG DER WIRKSAMKEIT DER FLIPPED-CLASSROOM-STRATEGIE AUF DIE SCHÜLERLEISTUNGEN</a:t>
            </a:r>
            <a:endParaRPr sz="2000" b="0" i="0" u="none" strike="noStrike" cap="none">
              <a:solidFill>
                <a:srgbClr val="000000"/>
              </a:solidFill>
              <a:latin typeface="Arial"/>
              <a:ea typeface="Arial"/>
              <a:cs typeface="Arial"/>
              <a:sym typeface="Arial"/>
            </a:endParaRPr>
          </a:p>
        </p:txBody>
      </p:sp>
      <p:sp>
        <p:nvSpPr>
          <p:cNvPr id="438" name="Google Shape;438;p16"/>
          <p:cNvSpPr/>
          <p:nvPr/>
        </p:nvSpPr>
        <p:spPr>
          <a:xfrm>
            <a:off x="1337656" y="2926127"/>
            <a:ext cx="158908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Die umgedrehte Bewertung: Aligning Evaluation of Student Success With the Flipped Classroom | Journal on Excellence in College Teaching</a:t>
            </a:r>
            <a:endParaRPr sz="2000" b="0" i="0" u="none" strike="noStrike" cap="none">
              <a:solidFill>
                <a:srgbClr val="000000"/>
              </a:solidFill>
              <a:latin typeface="Arial"/>
              <a:ea typeface="Arial"/>
              <a:cs typeface="Arial"/>
              <a:sym typeface="Arial"/>
            </a:endParaRPr>
          </a:p>
        </p:txBody>
      </p:sp>
      <p:sp>
        <p:nvSpPr>
          <p:cNvPr id="439" name="Google Shape;439;p16"/>
          <p:cNvSpPr/>
          <p:nvPr/>
        </p:nvSpPr>
        <p:spPr>
          <a:xfrm>
            <a:off x="1337656" y="3481885"/>
            <a:ext cx="1417943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Evaluierung der Frage, ob umgedrehte Unterrichtsräume das Lernen von Schülern im naturwissenschaftlichen Unterricht verbessern: Eine systematische Überprüfung und Meta-Analyse: Scandinavian Journal of Educational Research: Vol 67 , No 1 - Zugang erhalten</a:t>
            </a:r>
            <a:endParaRPr sz="20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2411D546-1D2A-DDFA-30DE-41BB0ED982E6}"/>
              </a:ext>
            </a:extLst>
          </p:cNvPr>
          <p:cNvPicPr>
            <a:picLocks noChangeAspect="1"/>
          </p:cNvPicPr>
          <p:nvPr/>
        </p:nvPicPr>
        <p:blipFill>
          <a:blip r:embed="rId8"/>
          <a:stretch>
            <a:fillRect/>
          </a:stretch>
        </p:blipFill>
        <p:spPr>
          <a:xfrm>
            <a:off x="2973994" y="9289850"/>
            <a:ext cx="2398634" cy="503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2"/>
        <p:cNvGrpSpPr/>
        <p:nvPr/>
      </p:nvGrpSpPr>
      <p:grpSpPr>
        <a:xfrm>
          <a:off x="0" y="0"/>
          <a:ext cx="0" cy="0"/>
          <a:chOff x="0" y="0"/>
          <a:chExt cx="0" cy="0"/>
        </a:xfrm>
      </p:grpSpPr>
      <p:sp>
        <p:nvSpPr>
          <p:cNvPr id="113" name="Google Shape;113;p3"/>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3"/>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 name="Google Shape;118;p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9" name="Google Shape;119;p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1" name="Google Shape;121;p3"/>
          <p:cNvSpPr txBox="1"/>
          <p:nvPr/>
        </p:nvSpPr>
        <p:spPr>
          <a:xfrm>
            <a:off x="773999" y="2434920"/>
            <a:ext cx="7668000"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2800" b="0" i="0" u="none" strike="noStrike" cap="none">
                <a:solidFill>
                  <a:srgbClr val="121212"/>
                </a:solidFill>
                <a:latin typeface="Arial"/>
                <a:ea typeface="Arial"/>
                <a:cs typeface="Arial"/>
                <a:sym typeface="Arial"/>
              </a:rPr>
              <a:t>Am Ende dieser Einheit werden die Teilnehmer in der Lage sein:</a:t>
            </a:r>
            <a:endParaRPr sz="2800" b="0" i="0" u="none" strike="noStrike" cap="none">
              <a:solidFill>
                <a:srgbClr val="121212"/>
              </a:solidFill>
              <a:latin typeface="Arial"/>
              <a:ea typeface="Arial"/>
              <a:cs typeface="Arial"/>
              <a:sym typeface="Arial"/>
            </a:endParaRPr>
          </a:p>
          <a:p>
            <a:pPr marL="645159" marR="0" lvl="1" indent="-190500" algn="l" rtl="0">
              <a:lnSpc>
                <a:spcPct val="100000"/>
              </a:lnSpc>
              <a:spcBef>
                <a:spcPts val="0"/>
              </a:spcBef>
              <a:spcAft>
                <a:spcPts val="0"/>
              </a:spcAft>
              <a:buClr>
                <a:srgbClr val="121212"/>
              </a:buClr>
              <a:buSzPts val="2400"/>
              <a:buFont typeface="Noto Sans Symbols"/>
              <a:buNone/>
            </a:pPr>
            <a:endParaRPr sz="2800" b="1" i="0" u="none" strike="noStrike" cap="none">
              <a:solidFill>
                <a:srgbClr val="121212"/>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de-DE" sz="2800" b="0" i="0" u="none" strike="noStrike" cap="none">
                <a:solidFill>
                  <a:srgbClr val="121212"/>
                </a:solidFill>
                <a:latin typeface="Arial"/>
                <a:ea typeface="Arial"/>
                <a:cs typeface="Arial"/>
                <a:sym typeface="Arial"/>
              </a:rPr>
              <a:t>Erkennen Sie den Wert einer kontinuierlichen Entwicklung in einer flexiblen, umgedrehten Lernumgebung</a:t>
            </a:r>
            <a:endParaRPr sz="28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800" b="0" i="0" u="none" strike="noStrike" cap="none">
                <a:solidFill>
                  <a:srgbClr val="121212"/>
                </a:solidFill>
                <a:latin typeface="Arial"/>
                <a:ea typeface="Arial"/>
                <a:cs typeface="Arial"/>
                <a:sym typeface="Arial"/>
              </a:rPr>
              <a:t>Veranschaulichung des Zusammenspiels zwischen formativen und summativen Bewertungen bei der Verbesserung der pädagogischen Praxis </a:t>
            </a:r>
            <a:endParaRPr sz="28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800" b="0" i="0" u="none" strike="noStrike" cap="none">
                <a:solidFill>
                  <a:srgbClr val="121212"/>
                </a:solidFill>
                <a:latin typeface="Arial"/>
                <a:ea typeface="Arial"/>
                <a:cs typeface="Arial"/>
                <a:sym typeface="Arial"/>
              </a:rPr>
              <a:t>Bewertung von Kommunikation, Feedback und Offenheit für neue Methoden und Technologien </a:t>
            </a:r>
            <a:endParaRPr sz="2800" b="0" i="0" u="none" strike="noStrike" cap="none">
              <a:solidFill>
                <a:srgbClr val="121212"/>
              </a:solidFill>
              <a:latin typeface="Arial"/>
              <a:ea typeface="Arial"/>
              <a:cs typeface="Arial"/>
              <a:sym typeface="Arial"/>
            </a:endParaRPr>
          </a:p>
        </p:txBody>
      </p:sp>
      <p:pic>
        <p:nvPicPr>
          <p:cNvPr id="122" name="Google Shape;122;p3"/>
          <p:cNvPicPr preferRelativeResize="0"/>
          <p:nvPr/>
        </p:nvPicPr>
        <p:blipFill rotWithShape="1">
          <a:blip r:embed="rId7">
            <a:alphaModFix/>
          </a:blip>
          <a:srcRect/>
          <a:stretch/>
        </p:blipFill>
        <p:spPr>
          <a:xfrm>
            <a:off x="5764051" y="9220030"/>
            <a:ext cx="1287584" cy="46821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7F2D597-E55C-B68D-9B9A-3D6B06B31010}"/>
              </a:ext>
            </a:extLst>
          </p:cNvPr>
          <p:cNvPicPr>
            <a:picLocks noChangeAspect="1"/>
          </p:cNvPicPr>
          <p:nvPr/>
        </p:nvPicPr>
        <p:blipFill>
          <a:blip r:embed="rId8"/>
          <a:stretch>
            <a:fillRect/>
          </a:stretch>
        </p:blipFill>
        <p:spPr>
          <a:xfrm>
            <a:off x="2934811" y="9220030"/>
            <a:ext cx="2331172" cy="4890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 name="Google Shape;129;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 name="Google Shape;130;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 name="Google Shape;131;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 name="Google Shape;132;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 name="Google Shape;133;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4" name="Google Shape;134;p4"/>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Warum ist </a:t>
            </a:r>
            <a:r>
              <a:rPr lang="de-DE" sz="4000">
                <a:solidFill>
                  <a:srgbClr val="033C5B"/>
                </a:solidFill>
              </a:rPr>
              <a:t>die Bewertung</a:t>
            </a:r>
            <a:r>
              <a:rPr lang="de-DE" sz="4000" b="0" i="0" u="none" strike="noStrike" cap="none">
                <a:solidFill>
                  <a:srgbClr val="033C5B"/>
                </a:solidFill>
                <a:latin typeface="Arial"/>
                <a:ea typeface="Arial"/>
                <a:cs typeface="Arial"/>
                <a:sym typeface="Arial"/>
              </a:rPr>
              <a:t> beim Flipped-Classroom-Lernen wichtig I ?</a:t>
            </a: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36" name="Google Shape;136;p4"/>
          <p:cNvGrpSpPr/>
          <p:nvPr/>
        </p:nvGrpSpPr>
        <p:grpSpPr>
          <a:xfrm>
            <a:off x="2374340" y="2736940"/>
            <a:ext cx="12783319" cy="5193223"/>
            <a:chOff x="1582340" y="3149"/>
            <a:chExt cx="12783319" cy="5193223"/>
          </a:xfrm>
        </p:grpSpPr>
        <p:sp>
          <p:nvSpPr>
            <p:cNvPr id="137" name="Google Shape;137;p4"/>
            <p:cNvSpPr/>
            <p:nvPr/>
          </p:nvSpPr>
          <p:spPr>
            <a:xfrm>
              <a:off x="1582340" y="3149"/>
              <a:ext cx="3994787" cy="2396872"/>
            </a:xfrm>
            <a:prstGeom prst="rect">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1582340" y="3149"/>
              <a:ext cx="3994787" cy="239687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de-DE" sz="2100" b="1" i="0" u="sng" strike="noStrike" cap="none">
                  <a:solidFill>
                    <a:schemeClr val="lt1"/>
                  </a:solidFill>
                  <a:latin typeface="Arial"/>
                  <a:ea typeface="Arial"/>
                  <a:cs typeface="Arial"/>
                  <a:sym typeface="Arial"/>
                </a:rPr>
                <a:t>1. Überprüfung der Lernfortschritte</a:t>
              </a:r>
              <a:r>
                <a:rPr lang="de-DE" sz="2100" b="1" i="0" u="none" strike="noStrike" cap="none">
                  <a:solidFill>
                    <a:schemeClr val="lt1"/>
                  </a:solidFill>
                  <a:latin typeface="Arial"/>
                  <a:ea typeface="Arial"/>
                  <a:cs typeface="Arial"/>
                  <a:sym typeface="Arial"/>
                </a:rPr>
                <a:t>: </a:t>
              </a:r>
              <a:endParaRPr/>
            </a:p>
            <a:p>
              <a:pPr marL="0" marR="0" lvl="0" indent="0" algn="ctr" rtl="0">
                <a:lnSpc>
                  <a:spcPct val="90000"/>
                </a:lnSpc>
                <a:spcBef>
                  <a:spcPts val="735"/>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Die Bewertung ermöglicht es den Lehrern, die Fortschritte der Schüler zu überprüfen und festzustellen, ob sie den Lerninhalt verstanden haben.</a:t>
              </a:r>
              <a:endParaRPr sz="2100" b="0" i="0" u="none" strike="noStrike" cap="none">
                <a:solidFill>
                  <a:schemeClr val="lt1"/>
                </a:solidFill>
                <a:latin typeface="Arial"/>
                <a:ea typeface="Arial"/>
                <a:cs typeface="Arial"/>
                <a:sym typeface="Arial"/>
              </a:endParaRPr>
            </a:p>
          </p:txBody>
        </p:sp>
        <p:sp>
          <p:nvSpPr>
            <p:cNvPr id="139" name="Google Shape;139;p4"/>
            <p:cNvSpPr/>
            <p:nvPr/>
          </p:nvSpPr>
          <p:spPr>
            <a:xfrm>
              <a:off x="5976606" y="3149"/>
              <a:ext cx="3994787" cy="2396872"/>
            </a:xfrm>
            <a:prstGeom prst="rect">
              <a:avLst/>
            </a:prstGeom>
            <a:solidFill>
              <a:schemeClr val="accent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5976606" y="3149"/>
              <a:ext cx="3994787" cy="239687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de-DE" sz="2100" b="1" i="0" u="sng" strike="noStrike" cap="none">
                  <a:solidFill>
                    <a:schemeClr val="lt1"/>
                  </a:solidFill>
                  <a:latin typeface="Arial"/>
                  <a:ea typeface="Arial"/>
                  <a:cs typeface="Arial"/>
                  <a:sym typeface="Arial"/>
                </a:rPr>
                <a:t>2. Identifizierung von Schwachstellen</a:t>
              </a:r>
              <a:r>
                <a:rPr lang="de-DE" sz="2100" b="1" i="0" u="none" strike="noStrike" cap="none">
                  <a:solidFill>
                    <a:schemeClr val="lt1"/>
                  </a:solidFill>
                  <a:latin typeface="Arial"/>
                  <a:ea typeface="Arial"/>
                  <a:cs typeface="Arial"/>
                  <a:sym typeface="Arial"/>
                </a:rPr>
                <a:t>: </a:t>
              </a:r>
              <a:endParaRPr/>
            </a:p>
            <a:p>
              <a:pPr marL="0" marR="0" lvl="0" indent="0" algn="ctr" rtl="0">
                <a:lnSpc>
                  <a:spcPct val="90000"/>
                </a:lnSpc>
                <a:spcBef>
                  <a:spcPts val="735"/>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Die Bewertung hilft, Schwachstellen im Lernprozess zu erkennen. </a:t>
              </a:r>
              <a:endParaRPr sz="2100" b="0" i="0" u="none" strike="noStrike" cap="none">
                <a:solidFill>
                  <a:schemeClr val="lt1"/>
                </a:solidFill>
                <a:latin typeface="Arial"/>
                <a:ea typeface="Arial"/>
                <a:cs typeface="Arial"/>
                <a:sym typeface="Arial"/>
              </a:endParaRPr>
            </a:p>
          </p:txBody>
        </p:sp>
        <p:sp>
          <p:nvSpPr>
            <p:cNvPr id="141" name="Google Shape;141;p4"/>
            <p:cNvSpPr/>
            <p:nvPr/>
          </p:nvSpPr>
          <p:spPr>
            <a:xfrm>
              <a:off x="10370872" y="3149"/>
              <a:ext cx="3994787" cy="2396872"/>
            </a:xfrm>
            <a:prstGeom prst="rect">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10370872" y="3149"/>
              <a:ext cx="3994787" cy="239687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de-DE" sz="2100" b="1" i="0" u="sng" strike="noStrike" cap="none">
                  <a:solidFill>
                    <a:schemeClr val="lt1"/>
                  </a:solidFill>
                  <a:latin typeface="Arial"/>
                  <a:ea typeface="Arial"/>
                  <a:cs typeface="Arial"/>
                  <a:sym typeface="Arial"/>
                </a:rPr>
                <a:t>3. Anpassung des Unterrichts</a:t>
              </a:r>
              <a:r>
                <a:rPr lang="de-DE" sz="2100" b="0" i="0" u="none" strike="noStrike" cap="none">
                  <a:solidFill>
                    <a:schemeClr val="lt1"/>
                  </a:solidFill>
                  <a:latin typeface="Arial"/>
                  <a:ea typeface="Arial"/>
                  <a:cs typeface="Arial"/>
                  <a:sym typeface="Arial"/>
                </a:rPr>
                <a:t>: </a:t>
              </a:r>
              <a:endParaRPr/>
            </a:p>
            <a:p>
              <a:pPr marL="0" marR="0" lvl="0" indent="0" algn="ctr" rtl="0">
                <a:lnSpc>
                  <a:spcPct val="90000"/>
                </a:lnSpc>
                <a:spcBef>
                  <a:spcPts val="735"/>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Die Bewertung ermöglicht es den Lehrkräften, den Unterricht an die Bedürfnisse der Lernenden anzupassen. </a:t>
              </a:r>
              <a:endParaRPr sz="2100" b="0" i="0" u="none" strike="noStrike" cap="none">
                <a:solidFill>
                  <a:schemeClr val="lt1"/>
                </a:solidFill>
                <a:latin typeface="Arial"/>
                <a:ea typeface="Arial"/>
                <a:cs typeface="Arial"/>
                <a:sym typeface="Arial"/>
              </a:endParaRPr>
            </a:p>
          </p:txBody>
        </p:sp>
        <p:sp>
          <p:nvSpPr>
            <p:cNvPr id="143" name="Google Shape;143;p4"/>
            <p:cNvSpPr/>
            <p:nvPr/>
          </p:nvSpPr>
          <p:spPr>
            <a:xfrm>
              <a:off x="3779473" y="2799500"/>
              <a:ext cx="3994787" cy="2396872"/>
            </a:xfrm>
            <a:prstGeom prst="rect">
              <a:avLst/>
            </a:prstGeom>
            <a:solidFill>
              <a:srgbClr val="49ACC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3779473" y="2799500"/>
              <a:ext cx="3994787" cy="239687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de-DE" sz="2100" b="1" i="0" u="sng" strike="noStrike" cap="none">
                  <a:solidFill>
                    <a:schemeClr val="lt1"/>
                  </a:solidFill>
                  <a:latin typeface="Arial"/>
                  <a:ea typeface="Arial"/>
                  <a:cs typeface="Arial"/>
                  <a:sym typeface="Arial"/>
                </a:rPr>
                <a:t>4. Motivation der Lernenden</a:t>
              </a:r>
              <a:r>
                <a:rPr lang="de-DE" sz="2100" b="1" i="0" u="none" strike="noStrike" cap="none">
                  <a:solidFill>
                    <a:schemeClr val="lt1"/>
                  </a:solidFill>
                  <a:latin typeface="Arial"/>
                  <a:ea typeface="Arial"/>
                  <a:cs typeface="Arial"/>
                  <a:sym typeface="Arial"/>
                </a:rPr>
                <a:t>: </a:t>
              </a:r>
              <a:endParaRPr/>
            </a:p>
            <a:p>
              <a:pPr marL="0" marR="0" lvl="0" indent="0" algn="ctr" rtl="0">
                <a:lnSpc>
                  <a:spcPct val="90000"/>
                </a:lnSpc>
                <a:spcBef>
                  <a:spcPts val="735"/>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Die Bewertung kann die Motivation der Lernenden erhöhen, da sie sehen können, wie weit sie gekommen sind und welche Fortschritte sie gemacht haben.</a:t>
              </a:r>
              <a:endParaRPr sz="2100" b="0" i="0" u="none" strike="noStrike" cap="none">
                <a:solidFill>
                  <a:schemeClr val="lt1"/>
                </a:solidFill>
                <a:latin typeface="Arial"/>
                <a:ea typeface="Arial"/>
                <a:cs typeface="Arial"/>
                <a:sym typeface="Arial"/>
              </a:endParaRPr>
            </a:p>
          </p:txBody>
        </p:sp>
        <p:sp>
          <p:nvSpPr>
            <p:cNvPr id="145" name="Google Shape;145;p4"/>
            <p:cNvSpPr/>
            <p:nvPr/>
          </p:nvSpPr>
          <p:spPr>
            <a:xfrm>
              <a:off x="8173739" y="2799500"/>
              <a:ext cx="3994787" cy="2396872"/>
            </a:xfrm>
            <a:prstGeom prst="rect">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8173739" y="2799500"/>
              <a:ext cx="3994787" cy="239687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de-DE" sz="2100" b="1" i="0" u="sng" strike="noStrike" cap="none">
                  <a:solidFill>
                    <a:schemeClr val="lt1"/>
                  </a:solidFill>
                  <a:latin typeface="Arial"/>
                  <a:ea typeface="Arial"/>
                  <a:cs typeface="Arial"/>
                  <a:sym typeface="Arial"/>
                </a:rPr>
                <a:t>5. Feedback für die Lernenden</a:t>
              </a:r>
              <a:r>
                <a:rPr lang="de-DE" sz="2100" b="1" i="0" u="none" strike="noStrike" cap="none">
                  <a:solidFill>
                    <a:schemeClr val="lt1"/>
                  </a:solidFill>
                  <a:latin typeface="Arial"/>
                  <a:ea typeface="Arial"/>
                  <a:cs typeface="Arial"/>
                  <a:sym typeface="Arial"/>
                </a:rPr>
                <a:t>: </a:t>
              </a:r>
              <a:endParaRPr/>
            </a:p>
            <a:p>
              <a:pPr marL="0" marR="0" lvl="0" indent="0" algn="ctr" rtl="0">
                <a:lnSpc>
                  <a:spcPct val="90000"/>
                </a:lnSpc>
                <a:spcBef>
                  <a:spcPts val="735"/>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Durch die Bewertung erhalten die Lernenden eine Rückmeldung über ihre Leistungen. </a:t>
              </a:r>
              <a:endParaRPr sz="2100" b="0" i="0" u="none" strike="noStrike" cap="none">
                <a:solidFill>
                  <a:schemeClr val="lt1"/>
                </a:solidFill>
                <a:latin typeface="Arial"/>
                <a:ea typeface="Arial"/>
                <a:cs typeface="Arial"/>
                <a:sym typeface="Arial"/>
              </a:endParaRPr>
            </a:p>
          </p:txBody>
        </p:sp>
      </p:grpSp>
      <p:grpSp>
        <p:nvGrpSpPr>
          <p:cNvPr id="147" name="Google Shape;147;p4"/>
          <p:cNvGrpSpPr/>
          <p:nvPr/>
        </p:nvGrpSpPr>
        <p:grpSpPr>
          <a:xfrm>
            <a:off x="602293" y="8374276"/>
            <a:ext cx="17358880" cy="2331172"/>
            <a:chOff x="559140" y="8374275"/>
            <a:chExt cx="17358880" cy="2331172"/>
          </a:xfrm>
        </p:grpSpPr>
        <p:sp>
          <p:nvSpPr>
            <p:cNvPr id="148" name="Google Shape;148;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0" name="Google Shape;150;p4"/>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51" name="Google Shape;151;p4"/>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5F2E21D8-8491-7524-1521-242E8D26F241}"/>
              </a:ext>
            </a:extLst>
          </p:cNvPr>
          <p:cNvPicPr>
            <a:picLocks noChangeAspect="1"/>
          </p:cNvPicPr>
          <p:nvPr/>
        </p:nvPicPr>
        <p:blipFill>
          <a:blip r:embed="rId6"/>
          <a:stretch>
            <a:fillRect/>
          </a:stretch>
        </p:blipFill>
        <p:spPr>
          <a:xfrm>
            <a:off x="2908659" y="9243384"/>
            <a:ext cx="2529304" cy="5306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7" name="Google Shape;157;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8" name="Google Shape;158;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9" name="Google Shape;159;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0" name="Google Shape;160;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1" name="Google Shape;161;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2" name="Google Shape;162;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3" name="Google Shape;163;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64" name="Google Shape;164;p5"/>
          <p:cNvGrpSpPr/>
          <p:nvPr/>
        </p:nvGrpSpPr>
        <p:grpSpPr>
          <a:xfrm>
            <a:off x="2374340" y="3134587"/>
            <a:ext cx="12783319" cy="5193223"/>
            <a:chOff x="1582340" y="2588"/>
            <a:chExt cx="12783319" cy="5193223"/>
          </a:xfrm>
        </p:grpSpPr>
        <p:sp>
          <p:nvSpPr>
            <p:cNvPr id="165" name="Google Shape;165;p5"/>
            <p:cNvSpPr/>
            <p:nvPr/>
          </p:nvSpPr>
          <p:spPr>
            <a:xfrm>
              <a:off x="1582340" y="2588"/>
              <a:ext cx="3994787" cy="2396872"/>
            </a:xfrm>
            <a:prstGeom prst="rect">
              <a:avLst/>
            </a:prstGeom>
            <a:solidFill>
              <a:srgbClr val="49ACC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1582340" y="2588"/>
              <a:ext cx="3994787" cy="239687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sng" strike="noStrike" cap="none">
                  <a:solidFill>
                    <a:schemeClr val="lt1"/>
                  </a:solidFill>
                  <a:latin typeface="Arial"/>
                  <a:ea typeface="Arial"/>
                  <a:cs typeface="Arial"/>
                  <a:sym typeface="Arial"/>
                </a:rPr>
                <a:t>6. Überprüfung der Lehrmethoden: </a:t>
              </a:r>
              <a:endParaRPr/>
            </a:p>
            <a:p>
              <a:pPr marL="0" marR="0" lvl="0" indent="0" algn="ctr" rtl="0">
                <a:lnSpc>
                  <a:spcPct val="90000"/>
                </a:lnSpc>
                <a:spcBef>
                  <a:spcPts val="700"/>
                </a:spcBef>
                <a:spcAft>
                  <a:spcPts val="0"/>
                </a:spcAft>
                <a:buClr>
                  <a:srgbClr val="000000"/>
                </a:buClr>
                <a:buSzPts val="2000"/>
                <a:buFont typeface="Arial"/>
                <a:buNone/>
              </a:pPr>
              <a:r>
                <a:rPr lang="de-DE" sz="2000" b="0" i="0" u="none" strike="noStrike" cap="none">
                  <a:solidFill>
                    <a:schemeClr val="lt1"/>
                  </a:solidFill>
                  <a:latin typeface="Arial"/>
                  <a:ea typeface="Arial"/>
                  <a:cs typeface="Arial"/>
                  <a:sym typeface="Arial"/>
                </a:rPr>
                <a:t>Die Bewertung ermöglicht es den Lehrern, ihre Lehrmethoden zu überprüfen und gegebenenfalls anzupassen. </a:t>
              </a:r>
              <a:endParaRPr sz="2000" b="0" i="0" u="none" strike="noStrike" cap="none">
                <a:solidFill>
                  <a:schemeClr val="lt1"/>
                </a:solidFill>
                <a:latin typeface="Arial"/>
                <a:ea typeface="Arial"/>
                <a:cs typeface="Arial"/>
                <a:sym typeface="Arial"/>
              </a:endParaRPr>
            </a:p>
          </p:txBody>
        </p:sp>
        <p:sp>
          <p:nvSpPr>
            <p:cNvPr id="167" name="Google Shape;167;p5"/>
            <p:cNvSpPr/>
            <p:nvPr/>
          </p:nvSpPr>
          <p:spPr>
            <a:xfrm>
              <a:off x="5976606" y="2588"/>
              <a:ext cx="3994787" cy="2396872"/>
            </a:xfrm>
            <a:prstGeom prst="rect">
              <a:avLst/>
            </a:prstGeom>
            <a:solidFill>
              <a:srgbClr val="47D2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txBox="1"/>
            <p:nvPr/>
          </p:nvSpPr>
          <p:spPr>
            <a:xfrm>
              <a:off x="5976606" y="2588"/>
              <a:ext cx="3994787" cy="239687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sng" strike="noStrike" cap="none">
                  <a:solidFill>
                    <a:schemeClr val="lt1"/>
                  </a:solidFill>
                  <a:latin typeface="Arial"/>
                  <a:ea typeface="Arial"/>
                  <a:cs typeface="Arial"/>
                  <a:sym typeface="Arial"/>
                </a:rPr>
                <a:t>7 Qualitätssicherung: </a:t>
              </a:r>
              <a:endParaRPr/>
            </a:p>
            <a:p>
              <a:pPr marL="0" marR="0" lvl="0" indent="0" algn="ctr" rtl="0">
                <a:lnSpc>
                  <a:spcPct val="90000"/>
                </a:lnSpc>
                <a:spcBef>
                  <a:spcPts val="700"/>
                </a:spcBef>
                <a:spcAft>
                  <a:spcPts val="0"/>
                </a:spcAft>
                <a:buClr>
                  <a:srgbClr val="000000"/>
                </a:buClr>
                <a:buSzPts val="2000"/>
                <a:buFont typeface="Arial"/>
                <a:buNone/>
              </a:pPr>
              <a:r>
                <a:rPr lang="de-DE" sz="2000" b="0" i="0" u="none" strike="noStrike" cap="none">
                  <a:solidFill>
                    <a:schemeClr val="lt1"/>
                  </a:solidFill>
                  <a:latin typeface="Arial"/>
                  <a:ea typeface="Arial"/>
                  <a:cs typeface="Arial"/>
                  <a:sym typeface="Arial"/>
                </a:rPr>
                <a:t>Die Bewertung dient auch dazu, die Qualität des Lernprozesses zu sichern. Die Lehrkräfte können überprüfen, ob die Lernziele erreicht werden und ob der Unterricht effektiv ist.</a:t>
              </a:r>
              <a:endParaRPr sz="2000" b="0" i="0" u="none" strike="noStrike" cap="none">
                <a:solidFill>
                  <a:schemeClr val="lt1"/>
                </a:solidFill>
                <a:latin typeface="Arial"/>
                <a:ea typeface="Arial"/>
                <a:cs typeface="Arial"/>
                <a:sym typeface="Arial"/>
              </a:endParaRPr>
            </a:p>
          </p:txBody>
        </p:sp>
        <p:sp>
          <p:nvSpPr>
            <p:cNvPr id="169" name="Google Shape;169;p5"/>
            <p:cNvSpPr/>
            <p:nvPr/>
          </p:nvSpPr>
          <p:spPr>
            <a:xfrm>
              <a:off x="10370872" y="2588"/>
              <a:ext cx="3994787" cy="2396872"/>
            </a:xfrm>
            <a:prstGeom prst="rect">
              <a:avLst/>
            </a:prstGeom>
            <a:solidFill>
              <a:srgbClr val="5FDF4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10370872" y="2588"/>
              <a:ext cx="3994787" cy="239687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sng" strike="noStrike" cap="none">
                  <a:solidFill>
                    <a:schemeClr val="lt1"/>
                  </a:solidFill>
                  <a:latin typeface="Arial"/>
                  <a:ea typeface="Arial"/>
                  <a:cs typeface="Arial"/>
                  <a:sym typeface="Arial"/>
                </a:rPr>
                <a:t>8. Vergleichbarkeit: </a:t>
              </a:r>
              <a:endParaRPr/>
            </a:p>
            <a:p>
              <a:pPr marL="0" marR="0" lvl="0" indent="0" algn="ctr" rtl="0">
                <a:lnSpc>
                  <a:spcPct val="90000"/>
                </a:lnSpc>
                <a:spcBef>
                  <a:spcPts val="700"/>
                </a:spcBef>
                <a:spcAft>
                  <a:spcPts val="0"/>
                </a:spcAft>
                <a:buClr>
                  <a:srgbClr val="000000"/>
                </a:buClr>
                <a:buSzPts val="2000"/>
                <a:buFont typeface="Arial"/>
                <a:buNone/>
              </a:pPr>
              <a:r>
                <a:rPr lang="de-DE" sz="2000" b="0" i="0" u="none" strike="noStrike" cap="none">
                  <a:solidFill>
                    <a:schemeClr val="lt1"/>
                  </a:solidFill>
                  <a:latin typeface="Arial"/>
                  <a:ea typeface="Arial"/>
                  <a:cs typeface="Arial"/>
                  <a:sym typeface="Arial"/>
                </a:rPr>
                <a:t>Die Bewertung ermöglicht es, die Leistungen der Lernenden miteinander zu vergleichen. Dadurch können die Lehrkräfte den Lernfortschritt einzelner Schüler im Vergleich zur gesamten Gruppe beurteilen.</a:t>
              </a:r>
              <a:endParaRPr sz="2000" b="0" i="0" u="none" strike="noStrike" cap="none">
                <a:solidFill>
                  <a:schemeClr val="lt1"/>
                </a:solidFill>
                <a:latin typeface="Arial"/>
                <a:ea typeface="Arial"/>
                <a:cs typeface="Arial"/>
                <a:sym typeface="Arial"/>
              </a:endParaRPr>
            </a:p>
          </p:txBody>
        </p:sp>
        <p:sp>
          <p:nvSpPr>
            <p:cNvPr id="171" name="Google Shape;171;p5"/>
            <p:cNvSpPr/>
            <p:nvPr/>
          </p:nvSpPr>
          <p:spPr>
            <a:xfrm>
              <a:off x="3779473" y="2798939"/>
              <a:ext cx="3994787" cy="2396872"/>
            </a:xfrm>
            <a:prstGeom prst="rect">
              <a:avLst/>
            </a:prstGeom>
            <a:solidFill>
              <a:srgbClr val="D3EB4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3779473" y="2798939"/>
              <a:ext cx="3994787" cy="239687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sng" strike="noStrike" cap="none">
                  <a:solidFill>
                    <a:schemeClr val="lt1"/>
                  </a:solidFill>
                  <a:latin typeface="Arial"/>
                  <a:ea typeface="Arial"/>
                  <a:cs typeface="Arial"/>
                  <a:sym typeface="Arial"/>
                </a:rPr>
                <a:t>9. Grundlage für Entscheidungen: </a:t>
              </a:r>
              <a:endParaRPr/>
            </a:p>
            <a:p>
              <a:pPr marL="0" marR="0" lvl="0" indent="0" algn="ctr" rtl="0">
                <a:lnSpc>
                  <a:spcPct val="90000"/>
                </a:lnSpc>
                <a:spcBef>
                  <a:spcPts val="700"/>
                </a:spcBef>
                <a:spcAft>
                  <a:spcPts val="0"/>
                </a:spcAft>
                <a:buClr>
                  <a:srgbClr val="000000"/>
                </a:buClr>
                <a:buSzPts val="2000"/>
                <a:buFont typeface="Arial"/>
                <a:buNone/>
              </a:pPr>
              <a:r>
                <a:rPr lang="de-DE" sz="2000" b="0" i="0" u="none" strike="noStrike" cap="none">
                  <a:solidFill>
                    <a:schemeClr val="lt1"/>
                  </a:solidFill>
                  <a:latin typeface="Arial"/>
                  <a:ea typeface="Arial"/>
                  <a:cs typeface="Arial"/>
                  <a:sym typeface="Arial"/>
                </a:rPr>
                <a:t>Die Ergebnisse der Evaluation können als Entscheidungsgrundlage dienen, zum Beispiel für die Auswahl weiterer Lerninhalte oder die Gestaltung des Unterrichts.</a:t>
              </a:r>
              <a:endParaRPr sz="2000" b="0" i="0" u="none" strike="noStrike" cap="none">
                <a:solidFill>
                  <a:schemeClr val="lt1"/>
                </a:solidFill>
                <a:latin typeface="Arial"/>
                <a:ea typeface="Arial"/>
                <a:cs typeface="Arial"/>
                <a:sym typeface="Arial"/>
              </a:endParaRPr>
            </a:p>
          </p:txBody>
        </p:sp>
        <p:sp>
          <p:nvSpPr>
            <p:cNvPr id="173" name="Google Shape;173;p5"/>
            <p:cNvSpPr/>
            <p:nvPr/>
          </p:nvSpPr>
          <p:spPr>
            <a:xfrm>
              <a:off x="8173739" y="2798939"/>
              <a:ext cx="3994787" cy="2396872"/>
            </a:xfrm>
            <a:prstGeom prst="rect">
              <a:avLst/>
            </a:prstGeom>
            <a:solidFill>
              <a:srgbClr val="F6944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8173739" y="2798939"/>
              <a:ext cx="3994787" cy="239687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1" i="0" u="sng" strike="noStrike" cap="none" dirty="0">
                  <a:solidFill>
                    <a:schemeClr val="lt1"/>
                  </a:solidFill>
                  <a:latin typeface="Arial"/>
                  <a:ea typeface="Arial"/>
                  <a:cs typeface="Arial"/>
                  <a:sym typeface="Arial"/>
                </a:rPr>
                <a:t>10 Kontinuierlicher Verbesserungsprozess: </a:t>
              </a:r>
              <a:endParaRPr sz="1200" dirty="0"/>
            </a:p>
            <a:p>
              <a:pPr marL="0" marR="0" lvl="0" indent="0" algn="ctr" rtl="0">
                <a:lnSpc>
                  <a:spcPct val="90000"/>
                </a:lnSpc>
                <a:spcBef>
                  <a:spcPts val="700"/>
                </a:spcBef>
                <a:spcAft>
                  <a:spcPts val="0"/>
                </a:spcAft>
                <a:buClr>
                  <a:srgbClr val="000000"/>
                </a:buClr>
                <a:buSzPts val="2000"/>
                <a:buFont typeface="Arial"/>
                <a:buNone/>
              </a:pPr>
              <a:r>
                <a:rPr lang="de-DE" sz="1800" b="0" i="0" u="none" strike="noStrike" cap="none" dirty="0">
                  <a:solidFill>
                    <a:schemeClr val="lt1"/>
                  </a:solidFill>
                  <a:latin typeface="Arial"/>
                  <a:ea typeface="Arial"/>
                  <a:cs typeface="Arial"/>
                  <a:sym typeface="Arial"/>
                </a:rPr>
                <a:t>Die Bewertung ist Teil eines kontinuierlichen Verbesserungsprozesses. Durch regelmäßige Evaluierungen können die Lehrkräfte den Lernprozess optimieren und die Qualität des Unterrichts steigern.</a:t>
              </a:r>
              <a:endParaRPr sz="1800" b="0" i="0" u="none" strike="noStrike" cap="none" dirty="0">
                <a:solidFill>
                  <a:schemeClr val="lt1"/>
                </a:solidFill>
                <a:latin typeface="Arial"/>
                <a:ea typeface="Arial"/>
                <a:cs typeface="Arial"/>
                <a:sym typeface="Arial"/>
              </a:endParaRPr>
            </a:p>
          </p:txBody>
        </p:sp>
      </p:grpSp>
      <p:grpSp>
        <p:nvGrpSpPr>
          <p:cNvPr id="175" name="Google Shape;175;p5"/>
          <p:cNvGrpSpPr/>
          <p:nvPr/>
        </p:nvGrpSpPr>
        <p:grpSpPr>
          <a:xfrm>
            <a:off x="602293" y="8374276"/>
            <a:ext cx="17358880" cy="2331172"/>
            <a:chOff x="559140" y="8374275"/>
            <a:chExt cx="17358880" cy="2331172"/>
          </a:xfrm>
        </p:grpSpPr>
        <p:sp>
          <p:nvSpPr>
            <p:cNvPr id="176" name="Google Shape;176;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8" name="Google Shape;178;p5"/>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79" name="Google Shape;179;p5"/>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sp>
        <p:nvSpPr>
          <p:cNvPr id="180" name="Google Shape;180;p5"/>
          <p:cNvSpPr txBox="1"/>
          <p:nvPr/>
        </p:nvSpPr>
        <p:spPr>
          <a:xfrm>
            <a:off x="792000" y="1548000"/>
            <a:ext cx="16249200" cy="75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Warum ist </a:t>
            </a:r>
            <a:r>
              <a:rPr lang="de-DE" sz="4000">
                <a:solidFill>
                  <a:srgbClr val="033C5B"/>
                </a:solidFill>
              </a:rPr>
              <a:t>die Bewertung</a:t>
            </a:r>
            <a:r>
              <a:rPr lang="de-DE" sz="4000" b="0" i="0" u="none" strike="noStrike" cap="none">
                <a:solidFill>
                  <a:srgbClr val="033C5B"/>
                </a:solidFill>
                <a:latin typeface="Arial"/>
                <a:ea typeface="Arial"/>
                <a:cs typeface="Arial"/>
                <a:sym typeface="Arial"/>
              </a:rPr>
              <a:t> beim Flipped-Classroom-Lernen wichtig II ?</a:t>
            </a:r>
            <a:endParaRPr sz="14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A6DCFEAA-37B5-413C-8744-797B827F55AF}"/>
              </a:ext>
            </a:extLst>
          </p:cNvPr>
          <p:cNvPicPr>
            <a:picLocks noChangeAspect="1"/>
          </p:cNvPicPr>
          <p:nvPr/>
        </p:nvPicPr>
        <p:blipFill>
          <a:blip r:embed="rId6"/>
          <a:stretch>
            <a:fillRect/>
          </a:stretch>
        </p:blipFill>
        <p:spPr>
          <a:xfrm>
            <a:off x="2973994" y="9289850"/>
            <a:ext cx="2398634" cy="5032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6" name="Google Shape;186;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7" name="Google Shape;187;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8" name="Google Shape;188;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9" name="Google Shape;189;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0" name="Google Shape;190;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1" name="Google Shape;191;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2" name="Google Shape;192;p6"/>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Die wichtigsten Evaluierungsmethoden beim Flipped Classroom Learning</a:t>
            </a:r>
            <a:endParaRPr sz="4000" b="0" i="0" u="none" strike="noStrike" cap="none">
              <a:solidFill>
                <a:srgbClr val="033C5B"/>
              </a:solidFill>
              <a:latin typeface="Arial"/>
              <a:ea typeface="Arial"/>
              <a:cs typeface="Arial"/>
              <a:sym typeface="Arial"/>
            </a:endParaRPr>
          </a:p>
        </p:txBody>
      </p:sp>
      <p:sp>
        <p:nvSpPr>
          <p:cNvPr id="193" name="Google Shape;193;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6"/>
          <p:cNvSpPr txBox="1"/>
          <p:nvPr/>
        </p:nvSpPr>
        <p:spPr>
          <a:xfrm>
            <a:off x="11520000" y="3600000"/>
            <a:ext cx="5292000" cy="1656000"/>
          </a:xfrm>
          <a:prstGeom prst="rect">
            <a:avLst/>
          </a:prstGeom>
          <a:solidFill>
            <a:schemeClr val="lt2"/>
          </a:soli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Lernenden präsentieren das Gelernte mündlich vor der Klasse.</a:t>
            </a: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6156000" y="3600000"/>
            <a:ext cx="5292000" cy="1656000"/>
          </a:xfrm>
          <a:prstGeom prst="rect">
            <a:avLst/>
          </a:prstGeom>
          <a:solidFill>
            <a:schemeClr val="lt2"/>
          </a:soli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Lernenden bewerten die Leistungen ihrer Klassenkameraden.</a:t>
            </a:r>
            <a:endParaRPr sz="1400" b="0" i="0" u="none" strike="noStrike" cap="none">
              <a:solidFill>
                <a:srgbClr val="000000"/>
              </a:solidFill>
              <a:latin typeface="Arial"/>
              <a:ea typeface="Arial"/>
              <a:cs typeface="Arial"/>
              <a:sym typeface="Arial"/>
            </a:endParaRPr>
          </a:p>
        </p:txBody>
      </p:sp>
      <p:sp>
        <p:nvSpPr>
          <p:cNvPr id="196" name="Google Shape;196;p6"/>
          <p:cNvSpPr txBox="1"/>
          <p:nvPr/>
        </p:nvSpPr>
        <p:spPr>
          <a:xfrm>
            <a:off x="792000" y="3600000"/>
            <a:ext cx="5292000" cy="1656000"/>
          </a:xfrm>
          <a:prstGeom prst="rect">
            <a:avLst/>
          </a:prstGeom>
          <a:solidFill>
            <a:schemeClr val="lt2"/>
          </a:soli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Lernenden bewerten ihre eigenen Leistungen und Lernfortschritte.</a:t>
            </a:r>
            <a:endParaRPr sz="1400" b="0" i="0" u="none" strike="noStrike" cap="none">
              <a:solidFill>
                <a:srgbClr val="000000"/>
              </a:solidFill>
              <a:latin typeface="Arial"/>
              <a:ea typeface="Arial"/>
              <a:cs typeface="Arial"/>
              <a:sym typeface="Arial"/>
            </a:endParaRPr>
          </a:p>
        </p:txBody>
      </p:sp>
      <p:sp>
        <p:nvSpPr>
          <p:cNvPr id="197" name="Google Shape;197;p6"/>
          <p:cNvSpPr/>
          <p:nvPr/>
        </p:nvSpPr>
        <p:spPr>
          <a:xfrm>
            <a:off x="792000" y="3132000"/>
            <a:ext cx="5292000" cy="720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dirty="0">
                <a:solidFill>
                  <a:schemeClr val="tx1"/>
                </a:solidFill>
                <a:latin typeface="Arial"/>
                <a:ea typeface="Arial"/>
                <a:cs typeface="Arial"/>
                <a:sym typeface="Arial"/>
              </a:rPr>
              <a:t>Selbstbeurteilung der Lernenden:</a:t>
            </a:r>
            <a:endParaRPr sz="2600" b="1" i="0" u="none" strike="noStrike" cap="none" dirty="0">
              <a:solidFill>
                <a:schemeClr val="tx1"/>
              </a:solidFill>
              <a:latin typeface="Arial"/>
              <a:ea typeface="Arial"/>
              <a:cs typeface="Arial"/>
              <a:sym typeface="Arial"/>
            </a:endParaRPr>
          </a:p>
        </p:txBody>
      </p:sp>
      <p:sp>
        <p:nvSpPr>
          <p:cNvPr id="198" name="Google Shape;198;p6"/>
          <p:cNvSpPr/>
          <p:nvPr/>
        </p:nvSpPr>
        <p:spPr>
          <a:xfrm>
            <a:off x="6156000" y="3132000"/>
            <a:ext cx="5292000" cy="720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tx1"/>
                </a:solidFill>
                <a:latin typeface="Arial"/>
                <a:ea typeface="Arial"/>
                <a:cs typeface="Arial"/>
                <a:sym typeface="Arial"/>
              </a:rPr>
              <a:t>Beurteilung durch Gleichrangige: </a:t>
            </a:r>
            <a:endParaRPr sz="2600" b="1" i="0" u="none" strike="noStrike" cap="none">
              <a:solidFill>
                <a:schemeClr val="tx1"/>
              </a:solidFill>
              <a:latin typeface="Arial"/>
              <a:ea typeface="Arial"/>
              <a:cs typeface="Arial"/>
              <a:sym typeface="Arial"/>
            </a:endParaRPr>
          </a:p>
        </p:txBody>
      </p:sp>
      <p:sp>
        <p:nvSpPr>
          <p:cNvPr id="199" name="Google Shape;199;p6"/>
          <p:cNvSpPr/>
          <p:nvPr/>
        </p:nvSpPr>
        <p:spPr>
          <a:xfrm>
            <a:off x="11520000" y="3132000"/>
            <a:ext cx="5292000" cy="720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tx1"/>
                </a:solidFill>
                <a:latin typeface="Arial"/>
                <a:ea typeface="Arial"/>
                <a:cs typeface="Arial"/>
                <a:sym typeface="Arial"/>
              </a:rPr>
              <a:t>Mündliche Präsentationen:</a:t>
            </a:r>
            <a:endParaRPr sz="2600" b="1" i="0" u="none" strike="noStrike" cap="none">
              <a:solidFill>
                <a:schemeClr val="tx1"/>
              </a:solidFill>
              <a:latin typeface="Arial"/>
              <a:ea typeface="Arial"/>
              <a:cs typeface="Arial"/>
              <a:sym typeface="Arial"/>
            </a:endParaRPr>
          </a:p>
        </p:txBody>
      </p:sp>
      <p:sp>
        <p:nvSpPr>
          <p:cNvPr id="200" name="Google Shape;200;p6"/>
          <p:cNvSpPr txBox="1"/>
          <p:nvPr/>
        </p:nvSpPr>
        <p:spPr>
          <a:xfrm>
            <a:off x="11520000" y="6198826"/>
            <a:ext cx="5292000" cy="1656000"/>
          </a:xfrm>
          <a:prstGeom prst="rect">
            <a:avLst/>
          </a:prstGeom>
          <a:solidFill>
            <a:schemeClr val="lt2"/>
          </a:soli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Lernenden führen praktische Übungen durch, um das erlernte Wissen in die Praxis umzusetzen.</a:t>
            </a:r>
            <a:endParaRPr sz="1400" b="0" i="0" u="none" strike="noStrike" cap="none">
              <a:solidFill>
                <a:srgbClr val="000000"/>
              </a:solidFill>
              <a:latin typeface="Arial"/>
              <a:ea typeface="Arial"/>
              <a:cs typeface="Arial"/>
              <a:sym typeface="Arial"/>
            </a:endParaRPr>
          </a:p>
        </p:txBody>
      </p:sp>
      <p:sp>
        <p:nvSpPr>
          <p:cNvPr id="201" name="Google Shape;201;p6"/>
          <p:cNvSpPr txBox="1"/>
          <p:nvPr/>
        </p:nvSpPr>
        <p:spPr>
          <a:xfrm>
            <a:off x="6156000" y="6198826"/>
            <a:ext cx="5292000" cy="1656000"/>
          </a:xfrm>
          <a:prstGeom prst="rect">
            <a:avLst/>
          </a:prstGeom>
          <a:solidFill>
            <a:schemeClr val="lt2"/>
          </a:soli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Lernenden arbeiten in Gruppen an Projekten, um das erlernte Wissen anzuwenden und zu präsentieren.</a:t>
            </a:r>
            <a:endParaRPr sz="1400" b="0" i="0" u="none" strike="noStrike" cap="none">
              <a:solidFill>
                <a:srgbClr val="000000"/>
              </a:solidFill>
              <a:latin typeface="Arial"/>
              <a:ea typeface="Arial"/>
              <a:cs typeface="Arial"/>
              <a:sym typeface="Arial"/>
            </a:endParaRPr>
          </a:p>
        </p:txBody>
      </p:sp>
      <p:sp>
        <p:nvSpPr>
          <p:cNvPr id="202" name="Google Shape;202;p6"/>
          <p:cNvSpPr txBox="1"/>
          <p:nvPr/>
        </p:nvSpPr>
        <p:spPr>
          <a:xfrm>
            <a:off x="792000" y="6198826"/>
            <a:ext cx="5292000" cy="1656000"/>
          </a:xfrm>
          <a:prstGeom prst="rect">
            <a:avLst/>
          </a:prstGeom>
          <a:solidFill>
            <a:schemeClr val="lt2"/>
          </a:soli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Lernenden werden schriftlich getestet, um ihre Kenntnisse und Fähigkeiten zu überprüfen.</a:t>
            </a:r>
            <a:endParaRPr sz="1400" b="0" i="0" u="none" strike="noStrike" cap="none">
              <a:solidFill>
                <a:srgbClr val="000000"/>
              </a:solidFill>
              <a:latin typeface="Arial"/>
              <a:ea typeface="Arial"/>
              <a:cs typeface="Arial"/>
              <a:sym typeface="Arial"/>
            </a:endParaRPr>
          </a:p>
        </p:txBody>
      </p:sp>
      <p:sp>
        <p:nvSpPr>
          <p:cNvPr id="203" name="Google Shape;203;p6"/>
          <p:cNvSpPr/>
          <p:nvPr/>
        </p:nvSpPr>
        <p:spPr>
          <a:xfrm>
            <a:off x="792000" y="5744067"/>
            <a:ext cx="5292000" cy="720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tx1"/>
                </a:solidFill>
                <a:latin typeface="Arial"/>
                <a:ea typeface="Arial"/>
                <a:cs typeface="Arial"/>
                <a:sym typeface="Arial"/>
              </a:rPr>
              <a:t>Schriftliche Prüfungen und Quiz:</a:t>
            </a:r>
            <a:endParaRPr sz="2600" b="1" i="0" u="none" strike="noStrike" cap="none">
              <a:solidFill>
                <a:schemeClr val="tx1"/>
              </a:solidFill>
              <a:latin typeface="Arial"/>
              <a:ea typeface="Arial"/>
              <a:cs typeface="Arial"/>
              <a:sym typeface="Arial"/>
            </a:endParaRPr>
          </a:p>
        </p:txBody>
      </p:sp>
      <p:sp>
        <p:nvSpPr>
          <p:cNvPr id="204" name="Google Shape;204;p6"/>
          <p:cNvSpPr/>
          <p:nvPr/>
        </p:nvSpPr>
        <p:spPr>
          <a:xfrm>
            <a:off x="6156000" y="5730826"/>
            <a:ext cx="5292000" cy="720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tx1"/>
                </a:solidFill>
                <a:latin typeface="Arial"/>
                <a:ea typeface="Arial"/>
                <a:cs typeface="Arial"/>
                <a:sym typeface="Arial"/>
              </a:rPr>
              <a:t>Projektarbeit: </a:t>
            </a:r>
            <a:endParaRPr sz="2600" b="1" i="0" u="none" strike="noStrike" cap="none">
              <a:solidFill>
                <a:schemeClr val="tx1"/>
              </a:solidFill>
              <a:latin typeface="Arial"/>
              <a:ea typeface="Arial"/>
              <a:cs typeface="Arial"/>
              <a:sym typeface="Arial"/>
            </a:endParaRPr>
          </a:p>
        </p:txBody>
      </p:sp>
      <p:sp>
        <p:nvSpPr>
          <p:cNvPr id="205" name="Google Shape;205;p6"/>
          <p:cNvSpPr/>
          <p:nvPr/>
        </p:nvSpPr>
        <p:spPr>
          <a:xfrm>
            <a:off x="11520000" y="5770107"/>
            <a:ext cx="5292000" cy="720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tx1"/>
                </a:solidFill>
                <a:latin typeface="Arial"/>
                <a:ea typeface="Arial"/>
                <a:cs typeface="Arial"/>
                <a:sym typeface="Arial"/>
              </a:rPr>
              <a:t>Praktische Übungen:</a:t>
            </a:r>
            <a:endParaRPr sz="2600" b="1" i="0" u="none" strike="noStrike" cap="none">
              <a:solidFill>
                <a:schemeClr val="tx1"/>
              </a:solidFill>
              <a:latin typeface="Arial"/>
              <a:ea typeface="Arial"/>
              <a:cs typeface="Arial"/>
              <a:sym typeface="Arial"/>
            </a:endParaRPr>
          </a:p>
        </p:txBody>
      </p:sp>
      <p:grpSp>
        <p:nvGrpSpPr>
          <p:cNvPr id="206" name="Google Shape;206;p6"/>
          <p:cNvGrpSpPr/>
          <p:nvPr/>
        </p:nvGrpSpPr>
        <p:grpSpPr>
          <a:xfrm>
            <a:off x="602293" y="8374276"/>
            <a:ext cx="17358880" cy="2331172"/>
            <a:chOff x="559140" y="8374275"/>
            <a:chExt cx="17358880" cy="2331172"/>
          </a:xfrm>
        </p:grpSpPr>
        <p:sp>
          <p:nvSpPr>
            <p:cNvPr id="207" name="Google Shape;207;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9" name="Google Shape;209;p6"/>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10" name="Google Shape;210;p6"/>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3" name="Picture 2" descr="Blue text on a white background&#10;&#10;Description automatically generated">
            <a:extLst>
              <a:ext uri="{FF2B5EF4-FFF2-40B4-BE49-F238E27FC236}">
                <a16:creationId xmlns:a16="http://schemas.microsoft.com/office/drawing/2014/main" id="{E5D59076-EC5B-B04A-7AD4-CD06CA395995}"/>
              </a:ext>
            </a:extLst>
          </p:cNvPr>
          <p:cNvPicPr>
            <a:picLocks noChangeAspect="1"/>
          </p:cNvPicPr>
          <p:nvPr/>
        </p:nvPicPr>
        <p:blipFill>
          <a:blip r:embed="rId6"/>
          <a:stretch>
            <a:fillRect/>
          </a:stretch>
        </p:blipFill>
        <p:spPr>
          <a:xfrm>
            <a:off x="2973994" y="9289850"/>
            <a:ext cx="2398634" cy="5032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6" name="Google Shape;216;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7" name="Google Shape;217;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8" name="Google Shape;218;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0" name="Google Shape;220;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1" name="Google Shape;221;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2" name="Google Shape;222;p7"/>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Was ist ein Peer Assessment?</a:t>
            </a:r>
            <a:endParaRPr sz="4000" b="0" i="0" u="none" strike="noStrike" cap="none">
              <a:solidFill>
                <a:srgbClr val="033C5B"/>
              </a:solidFill>
              <a:latin typeface="Arial"/>
              <a:ea typeface="Arial"/>
              <a:cs typeface="Arial"/>
              <a:sym typeface="Arial"/>
            </a:endParaRPr>
          </a:p>
        </p:txBody>
      </p:sp>
      <p:sp>
        <p:nvSpPr>
          <p:cNvPr id="223" name="Google Shape;223;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24" name="Google Shape;224;p7"/>
          <p:cNvGrpSpPr/>
          <p:nvPr/>
        </p:nvGrpSpPr>
        <p:grpSpPr>
          <a:xfrm>
            <a:off x="602293" y="8374276"/>
            <a:ext cx="17358880" cy="2331172"/>
            <a:chOff x="559140" y="8374275"/>
            <a:chExt cx="17358880" cy="2331172"/>
          </a:xfrm>
        </p:grpSpPr>
        <p:sp>
          <p:nvSpPr>
            <p:cNvPr id="225" name="Google Shape;225;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7" name="Google Shape;227;p7"/>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28" name="Google Shape;228;p7"/>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pic>
        <p:nvPicPr>
          <p:cNvPr id="229" name="Google Shape;229;p7"/>
          <p:cNvPicPr preferRelativeResize="0"/>
          <p:nvPr/>
        </p:nvPicPr>
        <p:blipFill rotWithShape="1">
          <a:blip r:embed="rId7">
            <a:alphaModFix/>
          </a:blip>
          <a:srcRect/>
          <a:stretch/>
        </p:blipFill>
        <p:spPr>
          <a:xfrm>
            <a:off x="11013778" y="3587925"/>
            <a:ext cx="5043178" cy="4138811"/>
          </a:xfrm>
          <a:prstGeom prst="rect">
            <a:avLst/>
          </a:prstGeom>
          <a:noFill/>
          <a:ln>
            <a:noFill/>
          </a:ln>
        </p:spPr>
      </p:pic>
      <p:sp>
        <p:nvSpPr>
          <p:cNvPr id="230" name="Google Shape;230;p7"/>
          <p:cNvSpPr/>
          <p:nvPr/>
        </p:nvSpPr>
        <p:spPr>
          <a:xfrm>
            <a:off x="792000" y="3022553"/>
            <a:ext cx="8872832"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800" b="0" i="0" u="none" strike="noStrike" cap="none">
                <a:solidFill>
                  <a:srgbClr val="111111"/>
                </a:solidFill>
                <a:latin typeface="Roboto"/>
                <a:ea typeface="Roboto"/>
                <a:cs typeface="Roboto"/>
                <a:sym typeface="Roboto"/>
              </a:rPr>
              <a:t>Peer Assessment oder Peer Review ist ein </a:t>
            </a:r>
            <a:r>
              <a:rPr lang="de-DE" sz="2800" b="1" i="0" u="none" strike="noStrike" cap="none">
                <a:solidFill>
                  <a:srgbClr val="111111"/>
                </a:solidFill>
                <a:latin typeface="Roboto"/>
                <a:ea typeface="Roboto"/>
                <a:cs typeface="Roboto"/>
                <a:sym typeface="Roboto"/>
              </a:rPr>
              <a:t>strukturierter Lernprozess, bei dem die Studierenden ihre Arbeit gegenseitig kritisieren und einander Feedback geben</a:t>
            </a:r>
            <a:r>
              <a:rPr lang="de-DE" sz="2800" b="0" i="0" u="none" strike="noStrike" cap="none">
                <a:solidFill>
                  <a:srgbClr val="111111"/>
                </a:solidFill>
                <a:latin typeface="Roboto"/>
                <a:ea typeface="Roboto"/>
                <a:cs typeface="Roboto"/>
                <a:sym typeface="Roboto"/>
              </a:rPr>
              <a:t>. </a:t>
            </a:r>
            <a:endParaRPr sz="2800" b="0" i="0" u="none" strike="noStrike" cap="none">
              <a:solidFill>
                <a:srgbClr val="111111"/>
              </a:solidFill>
              <a:latin typeface="Roboto"/>
              <a:ea typeface="Roboto"/>
              <a:cs typeface="Roboto"/>
              <a:sym typeface="Roboto"/>
            </a:endParaRPr>
          </a:p>
          <a:p>
            <a:pPr marL="0" marR="0" lvl="0" indent="0" algn="l" rtl="0">
              <a:lnSpc>
                <a:spcPct val="100000"/>
              </a:lnSpc>
              <a:spcBef>
                <a:spcPts val="0"/>
              </a:spcBef>
              <a:spcAft>
                <a:spcPts val="0"/>
              </a:spcAft>
              <a:buNone/>
            </a:pPr>
            <a:endParaRPr sz="2800" b="0" i="0" u="none" strike="noStrike" cap="none">
              <a:solidFill>
                <a:srgbClr val="111111"/>
              </a:solidFill>
              <a:latin typeface="Roboto"/>
              <a:ea typeface="Roboto"/>
              <a:cs typeface="Roboto"/>
              <a:sym typeface="Roboto"/>
            </a:endParaRPr>
          </a:p>
          <a:p>
            <a:pPr marL="0" marR="0" lvl="0" indent="0" algn="l" rtl="0">
              <a:lnSpc>
                <a:spcPct val="100000"/>
              </a:lnSpc>
              <a:spcBef>
                <a:spcPts val="0"/>
              </a:spcBef>
              <a:spcAft>
                <a:spcPts val="0"/>
              </a:spcAft>
              <a:buNone/>
            </a:pPr>
            <a:r>
              <a:rPr lang="de-DE" sz="2800" b="0" i="0" u="none" strike="noStrike" cap="none">
                <a:solidFill>
                  <a:srgbClr val="111111"/>
                </a:solidFill>
                <a:latin typeface="Roboto"/>
                <a:ea typeface="Roboto"/>
                <a:cs typeface="Roboto"/>
                <a:sym typeface="Roboto"/>
              </a:rPr>
              <a:t>Es hilft den Schülerinnen und Schülern, lebenslange Fähigkeiten zur Bewertung und zum Feedback an andere zu entwickeln, und vermittelt ihnen auch die Fähigkeit, ihre eigene Arbeit selbst zu bewerten und zu verbessern.</a:t>
            </a:r>
            <a:endParaRPr sz="2800" b="0" i="0" u="none" strike="noStrike" cap="none">
              <a:solidFill>
                <a:srgbClr val="000000"/>
              </a:solidFill>
              <a:latin typeface="Arial"/>
              <a:ea typeface="Arial"/>
              <a:cs typeface="Arial"/>
              <a:sym typeface="Arial"/>
            </a:endParaRPr>
          </a:p>
        </p:txBody>
      </p:sp>
      <p:sp>
        <p:nvSpPr>
          <p:cNvPr id="231" name="Google Shape;231;p7"/>
          <p:cNvSpPr txBox="1"/>
          <p:nvPr/>
        </p:nvSpPr>
        <p:spPr>
          <a:xfrm>
            <a:off x="7883248" y="7896674"/>
            <a:ext cx="848341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1" u="none" strike="noStrike" cap="none">
                <a:solidFill>
                  <a:srgbClr val="000000"/>
                </a:solidFill>
                <a:latin typeface="Arial"/>
                <a:ea typeface="Arial"/>
                <a:cs typeface="Arial"/>
                <a:sym typeface="Arial"/>
              </a:rPr>
              <a:t>Mehr zur Beurteilung durch Gleichrangige hier: </a:t>
            </a:r>
            <a:r>
              <a:rPr lang="de-DE" sz="24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Modul 3: Beurteilung durch Gleichrangige</a:t>
            </a:r>
            <a:endParaRPr sz="2400" b="0" i="1"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EA43E278-C801-A5A6-E92C-75674D6E24DF}"/>
              </a:ext>
            </a:extLst>
          </p:cNvPr>
          <p:cNvPicPr>
            <a:picLocks noChangeAspect="1"/>
          </p:cNvPicPr>
          <p:nvPr/>
        </p:nvPicPr>
        <p:blipFill>
          <a:blip r:embed="rId9"/>
          <a:stretch>
            <a:fillRect/>
          </a:stretch>
        </p:blipFill>
        <p:spPr>
          <a:xfrm>
            <a:off x="2973994" y="9289850"/>
            <a:ext cx="2398634" cy="503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7" name="Google Shape;237;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8" name="Google Shape;238;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9" name="Google Shape;239;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0" name="Google Shape;240;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1" name="Google Shape;241;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2" name="Google Shape;242;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3" name="Google Shape;243;p8"/>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Praktische Tipps für die Datenerfassung und -auswertung mit Fragebögen</a:t>
            </a:r>
            <a:endParaRPr sz="4000" b="0" i="0" u="none" strike="noStrike" cap="none">
              <a:solidFill>
                <a:srgbClr val="033C5B"/>
              </a:solidFill>
              <a:latin typeface="Arial"/>
              <a:ea typeface="Arial"/>
              <a:cs typeface="Arial"/>
              <a:sym typeface="Arial"/>
            </a:endParaRPr>
          </a:p>
        </p:txBody>
      </p:sp>
      <p:sp>
        <p:nvSpPr>
          <p:cNvPr id="244" name="Google Shape;244;p8"/>
          <p:cNvSpPr txBox="1"/>
          <p:nvPr/>
        </p:nvSpPr>
        <p:spPr>
          <a:xfrm>
            <a:off x="914400" y="2711801"/>
            <a:ext cx="13359949" cy="5555534"/>
          </a:xfrm>
          <a:prstGeom prst="rect">
            <a:avLst/>
          </a:prstGeom>
          <a:noFill/>
          <a:ln>
            <a:noFill/>
          </a:ln>
        </p:spPr>
        <p:txBody>
          <a:bodyPr spcFirstLastPara="1" wrap="square" lIns="0" tIns="0" rIns="0"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Definieren Sie klare Ziele und Fragen</a:t>
            </a:r>
            <a:endParaRPr dirty="0"/>
          </a:p>
          <a:p>
            <a:pPr marL="6096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Verwenden Sie eine klare Sprache, damit alle Teilnehmer den Fragebogen leicht verstehen können.</a:t>
            </a:r>
            <a:endParaRPr sz="2200" b="0" i="0" u="none" strike="noStrike" cap="none" dirty="0">
              <a:solidFill>
                <a:srgbClr val="000000"/>
              </a:solidFill>
              <a:latin typeface="Arial"/>
              <a:ea typeface="Arial"/>
              <a:cs typeface="Arial"/>
              <a:sym typeface="Arial"/>
            </a:endParaRPr>
          </a:p>
          <a:p>
            <a:pPr marL="6096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Skala zur Quantifizierung der Antworten verwenden </a:t>
            </a:r>
            <a:endParaRPr dirty="0"/>
          </a:p>
          <a:p>
            <a:pPr marL="6096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Stellen Sie offene Fragen, um den Teilnehmern die Möglichkeit zu geben, ihre Meinungen und Erfahrungen ausführlicher darzulegen.</a:t>
            </a:r>
            <a:endParaRPr sz="2200" b="0" i="0" u="none" strike="noStrike" cap="none" dirty="0">
              <a:solidFill>
                <a:srgbClr val="000000"/>
              </a:solidFill>
              <a:latin typeface="Arial"/>
              <a:ea typeface="Arial"/>
              <a:cs typeface="Arial"/>
              <a:sym typeface="Arial"/>
            </a:endParaRPr>
          </a:p>
          <a:p>
            <a:pPr marL="6096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Gewährleistung von Anonymität und Vertraulichkeit </a:t>
            </a:r>
            <a:endParaRPr dirty="0"/>
          </a:p>
          <a:p>
            <a:pPr marL="6096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Führen Sie einen Pilottest durch, um sicherzustellen, dass die Fragen verständlich sind und die gewünschten Informationen liefern </a:t>
            </a:r>
            <a:endParaRPr dirty="0"/>
          </a:p>
          <a:p>
            <a:pPr marL="6096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Daten sorgfältig analysieren </a:t>
            </a:r>
            <a:endParaRPr dirty="0"/>
          </a:p>
          <a:p>
            <a:pPr marL="609600" marR="0" lvl="0" indent="-457200" algn="l" rtl="0">
              <a:lnSpc>
                <a:spcPct val="100000"/>
              </a:lnSpc>
              <a:spcBef>
                <a:spcPts val="0"/>
              </a:spcBef>
              <a:spcAft>
                <a:spcPts val="0"/>
              </a:spcAft>
              <a:buClr>
                <a:srgbClr val="000000"/>
              </a:buClr>
              <a:buSzPts val="2400"/>
              <a:buFont typeface="+mj-lt"/>
              <a:buAutoNum type="arabicPeriod"/>
            </a:pPr>
            <a:endParaRPr sz="22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200" b="0" i="0" u="none" strike="noStrike" cap="none" dirty="0">
                <a:solidFill>
                  <a:srgbClr val="000000"/>
                </a:solidFill>
                <a:latin typeface="Arial"/>
                <a:ea typeface="Arial"/>
                <a:cs typeface="Arial"/>
                <a:sym typeface="Arial"/>
              </a:rPr>
              <a:t>Ergebnisse kommunizieren </a:t>
            </a:r>
            <a:endParaRPr sz="2200" b="0" i="0" u="none" strike="noStrike" cap="none" dirty="0">
              <a:solidFill>
                <a:srgbClr val="000000"/>
              </a:solidFill>
              <a:latin typeface="Arial"/>
              <a:ea typeface="Arial"/>
              <a:cs typeface="Arial"/>
              <a:sym typeface="Arial"/>
            </a:endParaRPr>
          </a:p>
        </p:txBody>
      </p:sp>
      <p:sp>
        <p:nvSpPr>
          <p:cNvPr id="245" name="Google Shape;245;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46" name="Google Shape;246;p8"/>
          <p:cNvGrpSpPr/>
          <p:nvPr/>
        </p:nvGrpSpPr>
        <p:grpSpPr>
          <a:xfrm>
            <a:off x="602293" y="8374276"/>
            <a:ext cx="17358880" cy="2331172"/>
            <a:chOff x="559140" y="8374275"/>
            <a:chExt cx="17358880" cy="2331172"/>
          </a:xfrm>
        </p:grpSpPr>
        <p:sp>
          <p:nvSpPr>
            <p:cNvPr id="247" name="Google Shape;247;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9" name="Google Shape;249;p8"/>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50" name="Google Shape;250;p8"/>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51" name="Google Shape;251;p8" descr="&lt;strong&gt;Tips&lt;/strong&gt; PNG Transparent Images | PNG All"/>
          <p:cNvPicPr preferRelativeResize="0"/>
          <p:nvPr/>
        </p:nvPicPr>
        <p:blipFill rotWithShape="1">
          <a:blip r:embed="rId6">
            <a:alphaModFix/>
          </a:blip>
          <a:srcRect/>
          <a:stretch/>
        </p:blipFill>
        <p:spPr>
          <a:xfrm>
            <a:off x="12703031" y="4130599"/>
            <a:ext cx="5995787" cy="4673468"/>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084B65E-7278-E96F-3375-4DB0A4725B94}"/>
              </a:ext>
            </a:extLst>
          </p:cNvPr>
          <p:cNvPicPr>
            <a:picLocks noChangeAspect="1"/>
          </p:cNvPicPr>
          <p:nvPr/>
        </p:nvPicPr>
        <p:blipFill>
          <a:blip r:embed="rId7"/>
          <a:stretch>
            <a:fillRect/>
          </a:stretch>
        </p:blipFill>
        <p:spPr>
          <a:xfrm>
            <a:off x="2973994" y="9289850"/>
            <a:ext cx="2398634" cy="5032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7" name="Google Shape;257;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8" name="Google Shape;258;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9" name="Google Shape;259;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0" name="Google Shape;260;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1" name="Google Shape;261;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2" name="Google Shape;262;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3" name="Google Shape;263;p9"/>
          <p:cNvSpPr txBox="1"/>
          <p:nvPr/>
        </p:nvSpPr>
        <p:spPr>
          <a:xfrm>
            <a:off x="792000" y="1548000"/>
            <a:ext cx="12181388" cy="61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Auswertung der Ergebnisse  </a:t>
            </a: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1028700" y="3024399"/>
            <a:ext cx="12181388" cy="183120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p:txBody>
      </p:sp>
      <p:sp>
        <p:nvSpPr>
          <p:cNvPr id="265" name="Google Shape;265;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66" name="Google Shape;266;p9"/>
          <p:cNvGrpSpPr/>
          <p:nvPr/>
        </p:nvGrpSpPr>
        <p:grpSpPr>
          <a:xfrm>
            <a:off x="1006734" y="2907377"/>
            <a:ext cx="15730762" cy="5114250"/>
            <a:chOff x="0" y="56836"/>
            <a:chExt cx="15730762" cy="5114250"/>
          </a:xfrm>
        </p:grpSpPr>
        <p:sp>
          <p:nvSpPr>
            <p:cNvPr id="267" name="Google Shape;267;p9"/>
            <p:cNvSpPr/>
            <p:nvPr/>
          </p:nvSpPr>
          <p:spPr>
            <a:xfrm>
              <a:off x="0" y="56836"/>
              <a:ext cx="15730762" cy="965250"/>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txBox="1"/>
            <p:nvPr/>
          </p:nvSpPr>
          <p:spPr>
            <a:xfrm>
              <a:off x="47120" y="103956"/>
              <a:ext cx="15636522" cy="87101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500" b="1" i="0" u="sng" strike="noStrike" cap="none">
                  <a:solidFill>
                    <a:schemeClr val="lt1"/>
                  </a:solidFill>
                  <a:latin typeface="Arial"/>
                  <a:ea typeface="Arial"/>
                  <a:cs typeface="Arial"/>
                  <a:sym typeface="Arial"/>
                </a:rPr>
                <a:t>Identifizierung von Stärken und Schwächen: </a:t>
              </a:r>
              <a:r>
                <a:rPr lang="de-DE" sz="2500" b="0" i="0" u="none" strike="noStrike" cap="none">
                  <a:solidFill>
                    <a:schemeClr val="lt1"/>
                  </a:solidFill>
                  <a:latin typeface="Arial"/>
                  <a:ea typeface="Arial"/>
                  <a:cs typeface="Arial"/>
                  <a:sym typeface="Arial"/>
                </a:rPr>
                <a:t>Die Auswertung der Ergebnisse ermöglicht es, die Stärken und Schwächen des Flipped-Classroom-Konzepts zu erkennen.</a:t>
              </a:r>
              <a:endParaRPr sz="2500" b="0" i="0" u="none" strike="noStrike" cap="none">
                <a:solidFill>
                  <a:schemeClr val="lt1"/>
                </a:solidFill>
                <a:latin typeface="Arial"/>
                <a:ea typeface="Arial"/>
                <a:cs typeface="Arial"/>
                <a:sym typeface="Arial"/>
              </a:endParaRPr>
            </a:p>
          </p:txBody>
        </p:sp>
        <p:sp>
          <p:nvSpPr>
            <p:cNvPr id="269" name="Google Shape;269;p9"/>
            <p:cNvSpPr/>
            <p:nvPr/>
          </p:nvSpPr>
          <p:spPr>
            <a:xfrm>
              <a:off x="0" y="1094086"/>
              <a:ext cx="15730762" cy="965250"/>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txBox="1"/>
            <p:nvPr/>
          </p:nvSpPr>
          <p:spPr>
            <a:xfrm>
              <a:off x="47120" y="1141206"/>
              <a:ext cx="15636522" cy="87101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500" b="1" i="0" u="sng" strike="noStrike" cap="none">
                  <a:solidFill>
                    <a:schemeClr val="lt1"/>
                  </a:solidFill>
                  <a:latin typeface="Arial"/>
                  <a:ea typeface="Arial"/>
                  <a:cs typeface="Arial"/>
                  <a:sym typeface="Arial"/>
                </a:rPr>
                <a:t>Anpassung des Unterrichts: </a:t>
              </a:r>
              <a:r>
                <a:rPr lang="de-DE" sz="2500" b="0" i="0" u="none" strike="noStrike" cap="none">
                  <a:solidFill>
                    <a:schemeClr val="lt1"/>
                  </a:solidFill>
                  <a:latin typeface="Arial"/>
                  <a:ea typeface="Arial"/>
                  <a:cs typeface="Arial"/>
                  <a:sym typeface="Arial"/>
                </a:rPr>
                <a:t>Durch die Interpretation der Ergebnisse können Anpassungen des Unterrichts vorgenommen werden, um den Bedürfnissen der Lernenden besser gerecht zu werden. </a:t>
              </a:r>
              <a:endParaRPr sz="2500" b="0" i="0" u="none" strike="noStrike" cap="none">
                <a:solidFill>
                  <a:schemeClr val="lt1"/>
                </a:solidFill>
                <a:latin typeface="Arial"/>
                <a:ea typeface="Arial"/>
                <a:cs typeface="Arial"/>
                <a:sym typeface="Arial"/>
              </a:endParaRPr>
            </a:p>
          </p:txBody>
        </p:sp>
        <p:sp>
          <p:nvSpPr>
            <p:cNvPr id="271" name="Google Shape;271;p9"/>
            <p:cNvSpPr/>
            <p:nvPr/>
          </p:nvSpPr>
          <p:spPr>
            <a:xfrm>
              <a:off x="0" y="2131336"/>
              <a:ext cx="15730762" cy="965250"/>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txBox="1"/>
            <p:nvPr/>
          </p:nvSpPr>
          <p:spPr>
            <a:xfrm>
              <a:off x="47120" y="2178456"/>
              <a:ext cx="15636522" cy="87101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500" b="1" i="0" u="sng" strike="noStrike" cap="none">
                  <a:solidFill>
                    <a:schemeClr val="lt1"/>
                  </a:solidFill>
                  <a:latin typeface="Arial"/>
                  <a:ea typeface="Arial"/>
                  <a:cs typeface="Arial"/>
                  <a:sym typeface="Arial"/>
                </a:rPr>
                <a:t>Verbesserung der Lernergebnisse: </a:t>
              </a:r>
              <a:r>
                <a:rPr lang="de-DE" sz="2500" b="0" i="0" u="none" strike="noStrike" cap="none">
                  <a:solidFill>
                    <a:schemeClr val="lt1"/>
                  </a:solidFill>
                  <a:latin typeface="Arial"/>
                  <a:ea typeface="Arial"/>
                  <a:cs typeface="Arial"/>
                  <a:sym typeface="Arial"/>
                </a:rPr>
                <a:t>Die Auswertung der Ergebnisse ermöglicht es, die Auswirkungen des Flipped-Classroom-Konzepts auf die Lernergebnisse zu verstehen. </a:t>
              </a:r>
              <a:endParaRPr sz="2500" b="0" i="0" u="none" strike="noStrike" cap="none">
                <a:solidFill>
                  <a:schemeClr val="lt1"/>
                </a:solidFill>
                <a:latin typeface="Arial"/>
                <a:ea typeface="Arial"/>
                <a:cs typeface="Arial"/>
                <a:sym typeface="Arial"/>
              </a:endParaRPr>
            </a:p>
          </p:txBody>
        </p:sp>
        <p:sp>
          <p:nvSpPr>
            <p:cNvPr id="273" name="Google Shape;273;p9"/>
            <p:cNvSpPr/>
            <p:nvPr/>
          </p:nvSpPr>
          <p:spPr>
            <a:xfrm>
              <a:off x="0" y="3168586"/>
              <a:ext cx="15730762" cy="965250"/>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p:nvPr/>
          </p:nvSpPr>
          <p:spPr>
            <a:xfrm>
              <a:off x="47120" y="3215706"/>
              <a:ext cx="15636522" cy="87101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500" b="1" i="0" u="sng" strike="noStrike" cap="none">
                  <a:solidFill>
                    <a:schemeClr val="lt1"/>
                  </a:solidFill>
                  <a:latin typeface="Arial"/>
                  <a:ea typeface="Arial"/>
                  <a:cs typeface="Arial"/>
                  <a:sym typeface="Arial"/>
                </a:rPr>
                <a:t>Feedback an Lehrende und Lernende: </a:t>
              </a:r>
              <a:r>
                <a:rPr lang="de-DE" sz="2500" b="0" i="0" u="none" strike="noStrike" cap="none">
                  <a:solidFill>
                    <a:schemeClr val="lt1"/>
                  </a:solidFill>
                  <a:latin typeface="Arial"/>
                  <a:ea typeface="Arial"/>
                  <a:cs typeface="Arial"/>
                  <a:sym typeface="Arial"/>
                </a:rPr>
                <a:t>Die Auswertung der Ergebnisse bietet die Möglichkeit, den Lehrenden und Lernenden Feedback zu geben. </a:t>
              </a:r>
              <a:endParaRPr sz="2500" b="0" i="0" u="none" strike="noStrike" cap="none">
                <a:solidFill>
                  <a:schemeClr val="lt1"/>
                </a:solidFill>
                <a:latin typeface="Arial"/>
                <a:ea typeface="Arial"/>
                <a:cs typeface="Arial"/>
                <a:sym typeface="Arial"/>
              </a:endParaRPr>
            </a:p>
          </p:txBody>
        </p:sp>
        <p:sp>
          <p:nvSpPr>
            <p:cNvPr id="275" name="Google Shape;275;p9"/>
            <p:cNvSpPr/>
            <p:nvPr/>
          </p:nvSpPr>
          <p:spPr>
            <a:xfrm>
              <a:off x="0" y="4205836"/>
              <a:ext cx="15730762" cy="965250"/>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txBox="1"/>
            <p:nvPr/>
          </p:nvSpPr>
          <p:spPr>
            <a:xfrm>
              <a:off x="47120" y="4252956"/>
              <a:ext cx="15636522" cy="87101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500" b="1" i="0" u="sng" strike="noStrike" cap="none">
                  <a:solidFill>
                    <a:schemeClr val="lt1"/>
                  </a:solidFill>
                  <a:latin typeface="Arial"/>
                  <a:ea typeface="Arial"/>
                  <a:cs typeface="Arial"/>
                  <a:sym typeface="Arial"/>
                </a:rPr>
                <a:t>Kontinuierliche Verbesserung</a:t>
              </a:r>
              <a:r>
                <a:rPr lang="de-DE" sz="2500" b="1" i="0" u="none" strike="noStrike" cap="none">
                  <a:solidFill>
                    <a:schemeClr val="lt1"/>
                  </a:solidFill>
                  <a:latin typeface="Arial"/>
                  <a:ea typeface="Arial"/>
                  <a:cs typeface="Arial"/>
                  <a:sym typeface="Arial"/>
                </a:rPr>
                <a:t>: </a:t>
              </a:r>
              <a:r>
                <a:rPr lang="de-DE" sz="2500" b="0" i="0" u="none" strike="noStrike" cap="none">
                  <a:solidFill>
                    <a:schemeClr val="lt1"/>
                  </a:solidFill>
                  <a:latin typeface="Arial"/>
                  <a:ea typeface="Arial"/>
                  <a:cs typeface="Arial"/>
                  <a:sym typeface="Arial"/>
                </a:rPr>
                <a:t>Die Interpretation der Ergebnisse ist ein wichtiger Schritt im Prozess der kontinuierlichen Verbesserung des Flipped-Classroom-Konzepts. </a:t>
              </a:r>
              <a:endParaRPr sz="2500" b="0" i="0" u="none" strike="noStrike" cap="none">
                <a:solidFill>
                  <a:schemeClr val="lt1"/>
                </a:solidFill>
                <a:latin typeface="Arial"/>
                <a:ea typeface="Arial"/>
                <a:cs typeface="Arial"/>
                <a:sym typeface="Arial"/>
              </a:endParaRPr>
            </a:p>
          </p:txBody>
        </p:sp>
      </p:grpSp>
      <p:grpSp>
        <p:nvGrpSpPr>
          <p:cNvPr id="277" name="Google Shape;277;p9"/>
          <p:cNvGrpSpPr/>
          <p:nvPr/>
        </p:nvGrpSpPr>
        <p:grpSpPr>
          <a:xfrm>
            <a:off x="602293" y="8374276"/>
            <a:ext cx="17358880" cy="2331172"/>
            <a:chOff x="559140" y="8374275"/>
            <a:chExt cx="17358880" cy="2331172"/>
          </a:xfrm>
        </p:grpSpPr>
        <p:sp>
          <p:nvSpPr>
            <p:cNvPr id="278" name="Google Shape;278;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 name="Google Shape;280;p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81" name="Google Shape;281;p9"/>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17F6E482-4610-9A47-6A9F-CF0E706302D1}"/>
              </a:ext>
            </a:extLst>
          </p:cNvPr>
          <p:cNvPicPr>
            <a:picLocks noChangeAspect="1"/>
          </p:cNvPicPr>
          <p:nvPr/>
        </p:nvPicPr>
        <p:blipFill>
          <a:blip r:embed="rId6"/>
          <a:stretch>
            <a:fillRect/>
          </a:stretch>
        </p:blipFill>
        <p:spPr>
          <a:xfrm>
            <a:off x="2973994" y="9289850"/>
            <a:ext cx="2398634" cy="5032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p:nvPr/>
        </p:nvSpPr>
        <p:spPr>
          <a:xfrm>
            <a:off x="3266920" y="7414709"/>
            <a:ext cx="13539600" cy="900000"/>
          </a:xfrm>
          <a:prstGeom prst="rect">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können dazu beitragen, die Lernergebnisse zu verbessern, indem sie den Lehrkraftn wertvolle Einblicke in die Bedürfnisse und Herausforderungen der Lernenden geben.  </a:t>
            </a:r>
            <a:endParaRPr sz="2400" b="0" i="0" u="none" strike="noStrike" cap="none">
              <a:solidFill>
                <a:srgbClr val="000000"/>
              </a:solidFill>
              <a:latin typeface="Arial"/>
              <a:ea typeface="Arial"/>
              <a:cs typeface="Arial"/>
              <a:sym typeface="Arial"/>
            </a:endParaRPr>
          </a:p>
        </p:txBody>
      </p:sp>
      <p:sp>
        <p:nvSpPr>
          <p:cNvPr id="287" name="Google Shape;287;p10"/>
          <p:cNvSpPr txBox="1"/>
          <p:nvPr/>
        </p:nvSpPr>
        <p:spPr>
          <a:xfrm>
            <a:off x="3266920" y="6730709"/>
            <a:ext cx="13539600" cy="684000"/>
          </a:xfrm>
          <a:prstGeom prst="rect">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fördert die Kommunikation zwischen Lehrenden und Lernenden.</a:t>
            </a:r>
            <a:endParaRPr sz="2400" b="0" i="0" u="none" strike="noStrike" cap="none">
              <a:solidFill>
                <a:srgbClr val="000000"/>
              </a:solidFill>
              <a:latin typeface="Arial"/>
              <a:ea typeface="Arial"/>
              <a:cs typeface="Arial"/>
              <a:sym typeface="Arial"/>
            </a:endParaRPr>
          </a:p>
        </p:txBody>
      </p:sp>
      <p:sp>
        <p:nvSpPr>
          <p:cNvPr id="288" name="Google Shape;288;p10"/>
          <p:cNvSpPr txBox="1"/>
          <p:nvPr/>
        </p:nvSpPr>
        <p:spPr>
          <a:xfrm>
            <a:off x="3266920" y="6046709"/>
            <a:ext cx="13539600" cy="684000"/>
          </a:xfrm>
          <a:prstGeom prst="rect">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kann dazu beitragen, ein positives Lernumfeld zu schaffen.</a:t>
            </a:r>
            <a:endParaRPr sz="2400" b="0" i="0" u="none" strike="noStrike" cap="none">
              <a:solidFill>
                <a:srgbClr val="000000"/>
              </a:solidFill>
              <a:latin typeface="Arial"/>
              <a:ea typeface="Arial"/>
              <a:cs typeface="Arial"/>
              <a:sym typeface="Arial"/>
            </a:endParaRPr>
          </a:p>
        </p:txBody>
      </p:sp>
      <p:sp>
        <p:nvSpPr>
          <p:cNvPr id="289" name="Google Shape;289;p10"/>
          <p:cNvSpPr txBox="1"/>
          <p:nvPr/>
        </p:nvSpPr>
        <p:spPr>
          <a:xfrm>
            <a:off x="3266920" y="5182709"/>
            <a:ext cx="13539600" cy="864000"/>
          </a:xfrm>
          <a:prstGeom prst="rect">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kann dazu beitragen, Probleme oder Schwierigkeiten im Lernprozess zu identifizieren, die möglicherweise übersehen wurden, und diese zu erkennen und zu verbessern.</a:t>
            </a:r>
            <a:endParaRPr sz="2400" b="0" i="0" u="none" strike="noStrike" cap="none">
              <a:solidFill>
                <a:srgbClr val="000000"/>
              </a:solidFill>
              <a:latin typeface="Arial"/>
              <a:ea typeface="Arial"/>
              <a:cs typeface="Arial"/>
              <a:sym typeface="Arial"/>
            </a:endParaRPr>
          </a:p>
        </p:txBody>
      </p:sp>
      <p:sp>
        <p:nvSpPr>
          <p:cNvPr id="290" name="Google Shape;290;p10"/>
          <p:cNvSpPr txBox="1"/>
          <p:nvPr/>
        </p:nvSpPr>
        <p:spPr>
          <a:xfrm>
            <a:off x="3266920" y="4318709"/>
            <a:ext cx="13539600" cy="864000"/>
          </a:xfrm>
          <a:prstGeom prst="rect">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können dazu beitragen, ihre Motivation zu steigern, indem sie ihnen zeigen, dass ihre Meinungen und Anliegen gehört und berücksichtigt werden.</a:t>
            </a:r>
            <a:endParaRPr sz="2400" b="0" i="0" u="none" strike="noStrike" cap="none">
              <a:solidFill>
                <a:srgbClr val="000000"/>
              </a:solidFill>
              <a:latin typeface="Arial"/>
              <a:ea typeface="Arial"/>
              <a:cs typeface="Arial"/>
              <a:sym typeface="Arial"/>
            </a:endParaRPr>
          </a:p>
        </p:txBody>
      </p:sp>
      <p:sp>
        <p:nvSpPr>
          <p:cNvPr id="291" name="Google Shape;291;p10"/>
          <p:cNvSpPr txBox="1"/>
          <p:nvPr/>
        </p:nvSpPr>
        <p:spPr>
          <a:xfrm>
            <a:off x="3266920" y="3634709"/>
            <a:ext cx="13539600" cy="684000"/>
          </a:xfrm>
          <a:prstGeom prst="rect">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hilft, das Lernen individuell zu gestalten.</a:t>
            </a:r>
            <a:endParaRPr sz="2400" b="0" i="0" u="none" strike="noStrike" cap="none">
              <a:solidFill>
                <a:srgbClr val="000000"/>
              </a:solidFill>
              <a:latin typeface="Arial"/>
              <a:ea typeface="Arial"/>
              <a:cs typeface="Arial"/>
              <a:sym typeface="Arial"/>
            </a:endParaRPr>
          </a:p>
        </p:txBody>
      </p:sp>
      <p:sp>
        <p:nvSpPr>
          <p:cNvPr id="292" name="Google Shape;292;p10"/>
          <p:cNvSpPr txBox="1"/>
          <p:nvPr/>
        </p:nvSpPr>
        <p:spPr>
          <a:xfrm>
            <a:off x="3266920" y="2770709"/>
            <a:ext cx="13539600" cy="864000"/>
          </a:xfrm>
          <a:prstGeom prst="rect">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ermöglicht es Lehrkraftn, den Unterricht zu verbessern und auf die Bedürfnisse der Lernenden einzugehen.</a:t>
            </a:r>
            <a:endParaRPr sz="2400" b="0" i="0" u="none" strike="noStrike" cap="none">
              <a:solidFill>
                <a:srgbClr val="000000"/>
              </a:solidFill>
              <a:latin typeface="Arial"/>
              <a:ea typeface="Arial"/>
              <a:cs typeface="Arial"/>
              <a:sym typeface="Arial"/>
            </a:endParaRPr>
          </a:p>
        </p:txBody>
      </p:sp>
      <p:sp>
        <p:nvSpPr>
          <p:cNvPr id="293" name="Google Shape;293;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 name="Google Shape;294;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 name="Google Shape;295;p1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7" name="Google Shape;297;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8" name="Google Shape;298;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9" name="Google Shape;299;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0" name="Google Shape;300;p10"/>
          <p:cNvSpPr txBox="1"/>
          <p:nvPr/>
        </p:nvSpPr>
        <p:spPr>
          <a:xfrm>
            <a:off x="792000" y="1548000"/>
            <a:ext cx="15948000" cy="64018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Das Feedback der Lernenden ist von großer Bedeutung!  </a:t>
            </a:r>
            <a:endParaRPr sz="1400" b="0" i="0" u="none" strike="noStrike" cap="none">
              <a:solidFill>
                <a:srgbClr val="000000"/>
              </a:solidFill>
              <a:latin typeface="Arial"/>
              <a:ea typeface="Arial"/>
              <a:cs typeface="Arial"/>
              <a:sym typeface="Arial"/>
            </a:endParaRPr>
          </a:p>
        </p:txBody>
      </p:sp>
      <p:sp>
        <p:nvSpPr>
          <p:cNvPr id="301" name="Google Shape;301;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2" name="Google Shape;302;p10"/>
          <p:cNvSpPr/>
          <p:nvPr/>
        </p:nvSpPr>
        <p:spPr>
          <a:xfrm>
            <a:off x="818920" y="2770709"/>
            <a:ext cx="2880000" cy="56160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Das Feedback der Lernenden...</a:t>
            </a:r>
            <a:endParaRPr sz="2400" b="1" i="0" u="none" strike="noStrike" cap="none">
              <a:solidFill>
                <a:schemeClr val="lt1"/>
              </a:solidFill>
              <a:latin typeface="Arial"/>
              <a:ea typeface="Arial"/>
              <a:cs typeface="Arial"/>
              <a:sym typeface="Arial"/>
            </a:endParaRPr>
          </a:p>
        </p:txBody>
      </p:sp>
      <p:grpSp>
        <p:nvGrpSpPr>
          <p:cNvPr id="303" name="Google Shape;303;p10"/>
          <p:cNvGrpSpPr/>
          <p:nvPr/>
        </p:nvGrpSpPr>
        <p:grpSpPr>
          <a:xfrm>
            <a:off x="602293" y="8374276"/>
            <a:ext cx="17358880" cy="2331172"/>
            <a:chOff x="559140" y="8374275"/>
            <a:chExt cx="17358880" cy="2331172"/>
          </a:xfrm>
        </p:grpSpPr>
        <p:sp>
          <p:nvSpPr>
            <p:cNvPr id="304" name="Google Shape;304;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6" name="Google Shape;306;p10"/>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07" name="Google Shape;307;p10"/>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92CF5246-5F4E-87DF-EA07-406C3B9353D2}"/>
              </a:ext>
            </a:extLst>
          </p:cNvPr>
          <p:cNvPicPr>
            <a:picLocks noChangeAspect="1"/>
          </p:cNvPicPr>
          <p:nvPr/>
        </p:nvPicPr>
        <p:blipFill>
          <a:blip r:embed="rId6"/>
          <a:stretch>
            <a:fillRect/>
          </a:stretch>
        </p:blipFill>
        <p:spPr>
          <a:xfrm>
            <a:off x="2973994" y="9289850"/>
            <a:ext cx="2398634" cy="5032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2127</Words>
  <Application>Microsoft Office PowerPoint</Application>
  <PresentationFormat>Custom</PresentationFormat>
  <Paragraphs>130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Noto Sans Symbols</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modified xsi:type="dcterms:W3CDTF">2024-11-08T17:16:43Z</dcterms:modified>
</cp:coreProperties>
</file>