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2"/>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Lst>
  <p:sldSz cx="18288000" cy="10287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8" roundtripDataSignature="AMtx7mg1njV/sE6RG0nAUjA41QqPU5A+r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36FE698-B719-4D37-8749-2536D15ED5CC}">
  <a:tblStyle styleId="{D36FE698-B719-4D37-8749-2536D15ED5CC}"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sm" len="sm"/>
              <a:tailEnd type="none" w="sm" len="sm"/>
            </a:ln>
          </a:left>
          <a:right>
            <a:ln w="9525" cap="flat" cmpd="sng">
              <a:solidFill>
                <a:srgbClr val="000000">
                  <a:alpha val="0"/>
                </a:srgbClr>
              </a:solidFill>
              <a:prstDash val="solid"/>
              <a:round/>
              <a:headEnd type="none" w="sm" len="sm"/>
              <a:tailEnd type="none" w="sm" len="sm"/>
            </a:ln>
          </a:right>
          <a:top>
            <a:ln w="12700" cap="flat" cmpd="sng">
              <a:solidFill>
                <a:schemeClr val="accent6"/>
              </a:solidFill>
              <a:prstDash val="solid"/>
              <a:round/>
              <a:headEnd type="none" w="sm" len="sm"/>
              <a:tailEnd type="none" w="sm" len="sm"/>
            </a:ln>
          </a:top>
          <a:bottom>
            <a:ln w="12700" cap="flat" cmpd="sng">
              <a:solidFill>
                <a:schemeClr val="accent6"/>
              </a:solidFill>
              <a:prstDash val="solid"/>
              <a:round/>
              <a:headEnd type="none" w="sm" len="sm"/>
              <a:tailEnd type="none" w="sm" len="sm"/>
            </a:ln>
          </a:bottom>
          <a:insideH>
            <a:ln w="9525" cap="flat" cmpd="sng">
              <a:solidFill>
                <a:srgbClr val="000000">
                  <a:alpha val="0"/>
                </a:srgbClr>
              </a:solidFill>
              <a:prstDash val="solid"/>
              <a:round/>
              <a:headEnd type="none" w="sm" len="sm"/>
              <a:tailEnd type="none" w="sm" len="sm"/>
            </a:ln>
          </a:insideH>
          <a:insideV>
            <a:ln w="9525" cap="flat" cmpd="sng">
              <a:solidFill>
                <a:srgbClr val="000000">
                  <a:alpha val="0"/>
                </a:srgbClr>
              </a:solidFill>
              <a:prstDash val="solid"/>
              <a:round/>
              <a:headEnd type="none" w="sm" len="sm"/>
              <a:tailEnd type="none" w="sm" len="sm"/>
            </a:ln>
          </a:insideV>
        </a:tcBdr>
        <a:fill>
          <a:solidFill>
            <a:srgbClr val="FFFFFF">
              <a:alpha val="0"/>
            </a:srgbClr>
          </a:solidFill>
        </a:fill>
      </a:tcStyle>
    </a:wholeTbl>
    <a:band1H>
      <a:tcTxStyle/>
      <a:tcStyle>
        <a:tcBdr/>
        <a:fill>
          <a:solidFill>
            <a:schemeClr val="accent6">
              <a:alpha val="20000"/>
            </a:schemeClr>
          </a:solidFill>
        </a:fill>
      </a:tcStyle>
    </a:band1H>
    <a:band2H>
      <a:tcTxStyle/>
      <a:tcStyle>
        <a:tcBdr/>
      </a:tcStyle>
    </a:band2H>
    <a:band1V>
      <a:tcTxStyle/>
      <a:tcStyle>
        <a:tcBdr/>
        <a:fill>
          <a:solidFill>
            <a:schemeClr val="accent6">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12700" cap="flat" cmpd="sng">
              <a:solidFill>
                <a:schemeClr val="accent6"/>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12700" cap="flat" cmpd="sng">
              <a:solidFill>
                <a:schemeClr val="accent6"/>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21"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8" Type="http://customschemas.google.com/relationships/presentationmetadata" Target="meta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1pPr>
            <a:lvl2pPr marL="914400" marR="0" lvl="1"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2pPr>
            <a:lvl3pPr marL="1371600" marR="0" lvl="2"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3pPr>
            <a:lvl4pPr marL="1828800" marR="0" lvl="3"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4pPr>
            <a:lvl5pPr marL="2286000" marR="0" lvl="4"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5pPr>
            <a:lvl6pPr marL="2743200" marR="0" lvl="5"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6pPr>
            <a:lvl7pPr marL="3200400" marR="0" lvl="6"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7pPr>
            <a:lvl8pPr marL="3657600" marR="0" lvl="7"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8pPr>
            <a:lvl9pPr marL="4114800" marR="0" lvl="8" indent="-298450" algn="l" rtl="0">
              <a:lnSpc>
                <a:spcPct val="100000"/>
              </a:lnSpc>
              <a:spcBef>
                <a:spcPts val="0"/>
              </a:spcBef>
              <a:spcAft>
                <a:spcPts val="0"/>
              </a:spcAft>
              <a:buClr>
                <a:srgbClr val="000000"/>
              </a:buClr>
              <a:buSzPts val="11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1"/>
        <p:cNvGrpSpPr/>
        <p:nvPr/>
      </p:nvGrpSpPr>
      <p:grpSpPr>
        <a:xfrm>
          <a:off x="0" y="0"/>
          <a:ext cx="0" cy="0"/>
          <a:chOff x="0" y="0"/>
          <a:chExt cx="0" cy="0"/>
        </a:xfrm>
      </p:grpSpPr>
      <p:sp>
        <p:nvSpPr>
          <p:cNvPr id="302" name="Google Shape;302;p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03" name="Google Shape;303;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p1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34" name="Google Shape;334;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p1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61" name="Google Shape;36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1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380" name="Google Shape;380;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1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09" name="Google Shape;409;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Google Shape;427;p1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28" name="Google Shape;428;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0"/>
        <p:cNvGrpSpPr/>
        <p:nvPr/>
      </p:nvGrpSpPr>
      <p:grpSpPr>
        <a:xfrm>
          <a:off x="0" y="0"/>
          <a:ext cx="0" cy="0"/>
          <a:chOff x="0" y="0"/>
          <a:chExt cx="0" cy="0"/>
        </a:xfrm>
      </p:grpSpPr>
      <p:sp>
        <p:nvSpPr>
          <p:cNvPr id="451" name="Google Shape;451;p1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52" name="Google Shape;452;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0"/>
        <p:cNvGrpSpPr/>
        <p:nvPr/>
      </p:nvGrpSpPr>
      <p:grpSpPr>
        <a:xfrm>
          <a:off x="0" y="0"/>
          <a:ext cx="0" cy="0"/>
          <a:chOff x="0" y="0"/>
          <a:chExt cx="0" cy="0"/>
        </a:xfrm>
      </p:grpSpPr>
      <p:sp>
        <p:nvSpPr>
          <p:cNvPr id="471" name="Google Shape;471;p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72" name="Google Shape;472;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Google Shape;491;p1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492" name="Google Shape;492;p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p2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512" name="Google Shape;512;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11" name="Google Shape;11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7"/>
        <p:cNvGrpSpPr/>
        <p:nvPr/>
      </p:nvGrpSpPr>
      <p:grpSpPr>
        <a:xfrm>
          <a:off x="0" y="0"/>
          <a:ext cx="0" cy="0"/>
          <a:chOff x="0" y="0"/>
          <a:chExt cx="0" cy="0"/>
        </a:xfrm>
      </p:grpSpPr>
      <p:sp>
        <p:nvSpPr>
          <p:cNvPr id="528" name="Google Shape;528;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9" name="Google Shape;529;p2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25" name="Google Shape;125;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5: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48" name="Google Shape;14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6: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70" name="Google Shape;170;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7: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196" name="Google Shape;196;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17" name="Google Shape;217;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46" name="Google Shape;246;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p10: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69" name="Google Shape;26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3" name="Google Shape;13;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4" name="Google Shape;14;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3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32"/>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1" name="Google Shape;71;p3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3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33"/>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33"/>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7" name="Google Shape;77;p3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3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3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2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2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18" name="Google Shape;18;p2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2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24" name="Google Shape;24;p2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5" name="Google Shape;25;p2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6" name="Google Shape;26;p2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2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0" name="Google Shape;30;p2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2" name="Google Shape;32;p2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2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6" name="Google Shape;36;p2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37" name="Google Shape;37;p2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8" name="Google Shape;38;p2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2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3" name="Google Shape;43;p2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4" name="Google Shape;44;p2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5" name="Google Shape;45;p2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6" name="Google Shape;46;p2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2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2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2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3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57" name="Google Shape;57;p3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58" name="Google Shape;58;p3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9" name="Google Shape;59;p3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3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31"/>
          <p:cNvSpPr>
            <a:spLocks noGrp="1"/>
          </p:cNvSpPr>
          <p:nvPr>
            <p:ph type="pic" idx="2"/>
          </p:nvPr>
        </p:nvSpPr>
        <p:spPr>
          <a:xfrm>
            <a:off x="1792288" y="612775"/>
            <a:ext cx="5486400" cy="4114800"/>
          </a:xfrm>
          <a:prstGeom prst="rect">
            <a:avLst/>
          </a:prstGeom>
          <a:noFill/>
          <a:ln>
            <a:noFill/>
          </a:ln>
        </p:spPr>
      </p:sp>
      <p:sp>
        <p:nvSpPr>
          <p:cNvPr id="64" name="Google Shape;64;p3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5" name="Google Shape;65;p3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p2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de-DE"/>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6.png"/><Relationship Id="rId7"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3.jpg"/><Relationship Id="rId5" Type="http://schemas.openxmlformats.org/officeDocument/2006/relationships/image" Target="../media/image2.pn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6.png"/><Relationship Id="rId7" Type="http://schemas.openxmlformats.org/officeDocument/2006/relationships/hyperlink" Target="https://www.youtube.com/watch?v=SjnrI3ZO2tU" TargetMode="Externa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2.png"/><Relationship Id="rId4" Type="http://schemas.openxmlformats.org/officeDocument/2006/relationships/image" Target="../media/image1.png"/><Relationship Id="rId9" Type="http://schemas.openxmlformats.org/officeDocument/2006/relationships/image" Target="../media/image4.png"/></Relationships>
</file>

<file path=ppt/slides/_rels/slide19.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6.png"/><Relationship Id="rId7"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5.png"/><Relationship Id="rId7"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7.jp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hyperlink" Target="https://study.com/teach/summative-assessments.html?msockid=0ff5f1bf73366c8b3957e538725a6dbe" TargetMode="External"/><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hyperlink" Target="https://thirdspacelearning.com/blog/summative-assessment/" TargetMode="External"/><Relationship Id="rId5" Type="http://schemas.openxmlformats.org/officeDocument/2006/relationships/hyperlink" Target="https://flippedlearning.org/syndicated/summative-assessment-in-a-flipped-mastery-classroom/" TargetMode="Externa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6.pn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hyperlink" Target="https://www.youtube.com/watch?v=fR63FrrkQHQ" TargetMode="External"/><Relationship Id="rId5" Type="http://schemas.openxmlformats.org/officeDocument/2006/relationships/image" Target="../media/image2.png"/><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hyperlink" Target="https://www.cmu.edu/teaching/assessment/basics/formative-summative.html" TargetMode="External"/><Relationship Id="rId5" Type="http://schemas.openxmlformats.org/officeDocument/2006/relationships/image" Target="../media/image2.png"/><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9.png"/><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txBox="1"/>
          <p:nvPr/>
        </p:nvSpPr>
        <p:spPr>
          <a:xfrm>
            <a:off x="1028700" y="2895851"/>
            <a:ext cx="9259269" cy="332398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5400"/>
              <a:buFont typeface="Arial"/>
              <a:buNone/>
            </a:pPr>
            <a:r>
              <a:rPr lang="de-DE" sz="4000" b="1" i="0" u="none" strike="noStrike" cap="none" dirty="0">
                <a:solidFill>
                  <a:srgbClr val="FB8709"/>
                </a:solidFill>
                <a:latin typeface="Arial"/>
                <a:ea typeface="Arial"/>
                <a:cs typeface="Arial"/>
                <a:sym typeface="Arial"/>
              </a:rPr>
              <a:t>Modul 6: Bewertung des Lernens in einem Flipped Classroom: Bewertung und Verfeinerung des Implementierungsprozesses</a:t>
            </a:r>
          </a:p>
          <a:p>
            <a:pPr>
              <a:buSzPts val="5400"/>
            </a:pPr>
            <a:r>
              <a:rPr lang="de-DE" sz="4000" b="1" i="0" u="none" strike="noStrike" cap="none" dirty="0">
                <a:solidFill>
                  <a:srgbClr val="033C5B"/>
                </a:solidFill>
                <a:latin typeface="Arial"/>
                <a:ea typeface="Arial"/>
                <a:cs typeface="Arial"/>
                <a:sym typeface="Arial"/>
              </a:rPr>
              <a:t>Enheit 3 - Gestaltung und Durchführung der summativen Bewertung</a:t>
            </a:r>
            <a:endParaRPr lang="de-DE" sz="8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5400"/>
              <a:buFont typeface="Arial"/>
              <a:buNone/>
            </a:pPr>
            <a:endParaRPr sz="4000" b="1" i="0" u="none" strike="noStrike" cap="none" dirty="0">
              <a:solidFill>
                <a:srgbClr val="FB8709"/>
              </a:solidFill>
              <a:latin typeface="Arial"/>
              <a:ea typeface="Arial"/>
              <a:cs typeface="Arial"/>
              <a:sym typeface="Arial"/>
            </a:endParaRPr>
          </a:p>
        </p:txBody>
      </p:sp>
      <p:sp>
        <p:nvSpPr>
          <p:cNvPr id="85" name="Google Shape;85;p1"/>
          <p:cNvSpPr/>
          <p:nvPr/>
        </p:nvSpPr>
        <p:spPr>
          <a:xfrm rot="10800000">
            <a:off x="9673884" y="-1920219"/>
            <a:ext cx="10305338" cy="10262060"/>
          </a:xfrm>
          <a:custGeom>
            <a:avLst/>
            <a:gdLst/>
            <a:ahLst/>
            <a:cxnLst/>
            <a:rect l="l" t="t" r="r" b="b"/>
            <a:pathLst>
              <a:path w="6350000" h="6323333" extrusionOk="0">
                <a:moveTo>
                  <a:pt x="6350000" y="6323333"/>
                </a:moveTo>
                <a:lnTo>
                  <a:pt x="0" y="6323333"/>
                </a:lnTo>
                <a:lnTo>
                  <a:pt x="0" y="0"/>
                </a:lnTo>
                <a:lnTo>
                  <a:pt x="6350000" y="6323333"/>
                </a:lnTo>
                <a:close/>
              </a:path>
            </a:pathLst>
          </a:cu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6" name="Google Shape;86;p1"/>
          <p:cNvSpPr/>
          <p:nvPr/>
        </p:nvSpPr>
        <p:spPr>
          <a:xfrm rot="-5400000">
            <a:off x="13579297" y="5173799"/>
            <a:ext cx="5050689" cy="5175713"/>
          </a:xfrm>
          <a:custGeom>
            <a:avLst/>
            <a:gdLst/>
            <a:ahLst/>
            <a:cxnLst/>
            <a:rect l="l" t="t" r="r" b="b"/>
            <a:pathLst>
              <a:path w="6350000" h="6507187" extrusionOk="0">
                <a:moveTo>
                  <a:pt x="6350000" y="6507187"/>
                </a:moveTo>
                <a:lnTo>
                  <a:pt x="0" y="6507187"/>
                </a:lnTo>
                <a:lnTo>
                  <a:pt x="0" y="0"/>
                </a:lnTo>
                <a:lnTo>
                  <a:pt x="6350000" y="6507187"/>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7" name="Google Shape;87;p1"/>
          <p:cNvSpPr/>
          <p:nvPr/>
        </p:nvSpPr>
        <p:spPr>
          <a:xfrm>
            <a:off x="685288" y="6503003"/>
            <a:ext cx="3367356" cy="3367356"/>
          </a:xfrm>
          <a:custGeom>
            <a:avLst/>
            <a:gdLst/>
            <a:ahLst/>
            <a:cxnLst/>
            <a:rect l="l" t="t" r="r" b="b"/>
            <a:pathLst>
              <a:path w="3367356" h="3367356" extrusionOk="0">
                <a:moveTo>
                  <a:pt x="0" y="0"/>
                </a:moveTo>
                <a:lnTo>
                  <a:pt x="3367356" y="0"/>
                </a:lnTo>
                <a:lnTo>
                  <a:pt x="3367356" y="3367356"/>
                </a:lnTo>
                <a:lnTo>
                  <a:pt x="0" y="336735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Calibri"/>
              <a:ea typeface="Calibri"/>
              <a:cs typeface="Calibri"/>
              <a:sym typeface="Calibri"/>
            </a:endParaRPr>
          </a:p>
        </p:txBody>
      </p:sp>
      <p:sp>
        <p:nvSpPr>
          <p:cNvPr id="89" name="Google Shape;89;p1"/>
          <p:cNvSpPr txBox="1"/>
          <p:nvPr/>
        </p:nvSpPr>
        <p:spPr>
          <a:xfrm>
            <a:off x="1028700" y="1501381"/>
            <a:ext cx="11295250" cy="107188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00000"/>
              </a:buClr>
              <a:buSzPts val="3499"/>
              <a:buFont typeface="Arial"/>
              <a:buNone/>
            </a:pPr>
            <a:r>
              <a:rPr lang="de-DE" sz="3499" b="0" i="0" u="none" strike="noStrike" cap="none">
                <a:solidFill>
                  <a:srgbClr val="053249"/>
                </a:solidFill>
                <a:latin typeface="Arial"/>
                <a:ea typeface="Arial"/>
                <a:cs typeface="Arial"/>
                <a:sym typeface="Arial"/>
              </a:rPr>
              <a:t>CollaboratiVET-Lehrplan für Lehrkraft /Ausbilder /Erzieher in der beruflichen Bildung </a:t>
            </a:r>
            <a:endParaRPr sz="1400" b="0" i="0" u="none" strike="noStrike" cap="none">
              <a:solidFill>
                <a:srgbClr val="000000"/>
              </a:solidFill>
              <a:latin typeface="Arial"/>
              <a:ea typeface="Arial"/>
              <a:cs typeface="Arial"/>
              <a:sym typeface="Arial"/>
            </a:endParaRPr>
          </a:p>
        </p:txBody>
      </p:sp>
      <p:sp>
        <p:nvSpPr>
          <p:cNvPr id="91" name="Google Shape;91;p1"/>
          <p:cNvSpPr txBox="1"/>
          <p:nvPr/>
        </p:nvSpPr>
        <p:spPr>
          <a:xfrm>
            <a:off x="4325513" y="9144970"/>
            <a:ext cx="6720632" cy="83629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000000"/>
              </a:buClr>
              <a:buSzPts val="1200"/>
              <a:buFont typeface="Arial"/>
              <a:buNone/>
            </a:pPr>
            <a:r>
              <a:rPr lang="de-DE" sz="12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sz="1400" b="0" i="0" u="none" strike="noStrike" cap="none">
              <a:solidFill>
                <a:srgbClr val="000000"/>
              </a:solidFill>
              <a:latin typeface="Arial"/>
              <a:ea typeface="Arial"/>
              <a:cs typeface="Arial"/>
              <a:sym typeface="Arial"/>
            </a:endParaRPr>
          </a:p>
          <a:p>
            <a:pPr marL="0" marR="0" lvl="0" indent="0" algn="just" rtl="0">
              <a:lnSpc>
                <a:spcPct val="140000"/>
              </a:lnSpc>
              <a:spcBef>
                <a:spcPts val="0"/>
              </a:spcBef>
              <a:spcAft>
                <a:spcPts val="0"/>
              </a:spcAft>
              <a:buClr>
                <a:srgbClr val="000000"/>
              </a:buClr>
              <a:buSzPts val="1200"/>
              <a:buFont typeface="Arial"/>
              <a:buNone/>
            </a:pPr>
            <a:endParaRPr sz="1200" b="0" i="0" u="none" strike="noStrike" cap="none">
              <a:solidFill>
                <a:srgbClr val="121212"/>
              </a:solidFill>
              <a:latin typeface="Arial"/>
              <a:ea typeface="Arial"/>
              <a:cs typeface="Arial"/>
              <a:sym typeface="Arial"/>
            </a:endParaRPr>
          </a:p>
        </p:txBody>
      </p:sp>
      <p:pic>
        <p:nvPicPr>
          <p:cNvPr id="92" name="Google Shape;92;p1"/>
          <p:cNvPicPr preferRelativeResize="0"/>
          <p:nvPr/>
        </p:nvPicPr>
        <p:blipFill rotWithShape="1">
          <a:blip r:embed="rId4">
            <a:alphaModFix/>
          </a:blip>
          <a:srcRect/>
          <a:stretch/>
        </p:blipFill>
        <p:spPr>
          <a:xfrm>
            <a:off x="16775736" y="9471020"/>
            <a:ext cx="1047619" cy="380952"/>
          </a:xfrm>
          <a:prstGeom prst="rect">
            <a:avLst/>
          </a:prstGeom>
          <a:noFill/>
          <a:ln>
            <a:noFill/>
          </a:ln>
        </p:spPr>
      </p:pic>
      <p:pic>
        <p:nvPicPr>
          <p:cNvPr id="2" name="Picture 1" descr="A group of people sitting at a table&#10;&#10;Description automatically generated">
            <a:extLst>
              <a:ext uri="{FF2B5EF4-FFF2-40B4-BE49-F238E27FC236}">
                <a16:creationId xmlns:a16="http://schemas.microsoft.com/office/drawing/2014/main" id="{84F8A388-023E-C3BC-CC6F-D2F654E0C839}"/>
              </a:ext>
            </a:extLst>
          </p:cNvPr>
          <p:cNvPicPr>
            <a:picLocks noChangeAspect="1"/>
          </p:cNvPicPr>
          <p:nvPr/>
        </p:nvPicPr>
        <p:blipFill>
          <a:blip r:embed="rId5"/>
          <a:srcRect r="59736" b="14882"/>
          <a:stretch/>
        </p:blipFill>
        <p:spPr>
          <a:xfrm>
            <a:off x="10885866" y="1248169"/>
            <a:ext cx="6203938" cy="737715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descr="Blue text on a white background&#10;&#10;Description automatically generated">
            <a:extLst>
              <a:ext uri="{FF2B5EF4-FFF2-40B4-BE49-F238E27FC236}">
                <a16:creationId xmlns:a16="http://schemas.microsoft.com/office/drawing/2014/main" id="{295CB8BE-A7E4-BB9C-285D-00F110BB5F1D}"/>
              </a:ext>
            </a:extLst>
          </p:cNvPr>
          <p:cNvPicPr>
            <a:picLocks noChangeAspect="1"/>
          </p:cNvPicPr>
          <p:nvPr/>
        </p:nvPicPr>
        <p:blipFill>
          <a:blip r:embed="rId6"/>
          <a:stretch>
            <a:fillRect/>
          </a:stretch>
        </p:blipFill>
        <p:spPr>
          <a:xfrm>
            <a:off x="762059" y="9125971"/>
            <a:ext cx="3315985" cy="69567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11"/>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06" name="Google Shape;306;p11"/>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07" name="Google Shape;307;p11"/>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08" name="Google Shape;308;p11"/>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09" name="Google Shape;309;p11"/>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10" name="Google Shape;310;p11"/>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11" name="Google Shape;311;p11"/>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12" name="Google Shape;312;p11"/>
          <p:cNvSpPr txBox="1"/>
          <p:nvPr/>
        </p:nvSpPr>
        <p:spPr>
          <a:xfrm>
            <a:off x="792000" y="1548000"/>
            <a:ext cx="12181388" cy="102521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33C5B"/>
              </a:buClr>
              <a:buSzPts val="4000"/>
              <a:buFont typeface="Arial"/>
              <a:buNone/>
            </a:pPr>
            <a:r>
              <a:rPr lang="de-DE" sz="4000" b="0" i="0" u="none" strike="noStrike" cap="none">
                <a:solidFill>
                  <a:srgbClr val="033C5B"/>
                </a:solidFill>
                <a:latin typeface="Arial"/>
                <a:ea typeface="Arial"/>
                <a:cs typeface="Arial"/>
                <a:sym typeface="Arial"/>
              </a:rPr>
              <a:t>Die richtigen Aufgaben für die Bewertung </a:t>
            </a:r>
            <a:endParaRPr sz="1400" b="0" i="0" u="none" strike="noStrike" cap="none">
              <a:solidFill>
                <a:srgbClr val="000000"/>
              </a:solidFill>
              <a:latin typeface="Arial"/>
              <a:ea typeface="Arial"/>
              <a:cs typeface="Arial"/>
              <a:sym typeface="Arial"/>
            </a:endParaRPr>
          </a:p>
        </p:txBody>
      </p:sp>
      <p:sp>
        <p:nvSpPr>
          <p:cNvPr id="313" name="Google Shape;313;p11"/>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14" name="Google Shape;314;p11"/>
          <p:cNvSpPr txBox="1"/>
          <p:nvPr/>
        </p:nvSpPr>
        <p:spPr>
          <a:xfrm>
            <a:off x="956081" y="2642145"/>
            <a:ext cx="15948000" cy="1093636"/>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de-DE" sz="2400" b="1" i="0" u="none" strike="noStrike" cap="none">
                <a:solidFill>
                  <a:srgbClr val="000000"/>
                </a:solidFill>
                <a:latin typeface="Arial"/>
                <a:ea typeface="Arial"/>
                <a:cs typeface="Arial"/>
                <a:sym typeface="Arial"/>
              </a:rPr>
              <a:t>Bei der Entwicklung von Aufgaben für die summative Bewertung sollten Sie sicherstellen, dass die Aufgaben die relevanten Kenntnisse, Fertigkeiten oder Kompetenzen abdecken, die im Rahmen des Lernprozesses erworben werden sollten:</a:t>
            </a:r>
            <a:endParaRPr sz="2400" b="1"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de-DE" sz="2400" b="0" i="0" u="none" strike="noStrike" cap="none">
                <a:solidFill>
                  <a:srgbClr val="000000"/>
                </a:solidFill>
                <a:latin typeface="Arial"/>
                <a:ea typeface="Arial"/>
                <a:cs typeface="Arial"/>
                <a:sym typeface="Arial"/>
              </a:rPr>
              <a:t> </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grpSp>
        <p:nvGrpSpPr>
          <p:cNvPr id="315" name="Google Shape;315;p11"/>
          <p:cNvGrpSpPr/>
          <p:nvPr/>
        </p:nvGrpSpPr>
        <p:grpSpPr>
          <a:xfrm>
            <a:off x="602293" y="8374276"/>
            <a:ext cx="17358880" cy="2331172"/>
            <a:chOff x="559140" y="8374275"/>
            <a:chExt cx="17358880" cy="2331172"/>
          </a:xfrm>
        </p:grpSpPr>
        <p:sp>
          <p:nvSpPr>
            <p:cNvPr id="316" name="Google Shape;316;p11"/>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18" name="Google Shape;318;p11"/>
            <p:cNvSpPr txBox="1"/>
            <p:nvPr/>
          </p:nvSpPr>
          <p:spPr>
            <a:xfrm>
              <a:off x="5551336" y="9073538"/>
              <a:ext cx="10634745"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121212"/>
                </a:buClr>
                <a:buSzPts val="1400"/>
                <a:buFont typeface="Arial"/>
                <a:buNone/>
              </a:pPr>
              <a:r>
                <a:rPr lang="de-DE"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319" name="Google Shape;319;p11"/>
            <p:cNvPicPr preferRelativeResize="0"/>
            <p:nvPr/>
          </p:nvPicPr>
          <p:blipFill rotWithShape="1">
            <a:blip r:embed="rId5">
              <a:alphaModFix/>
            </a:blip>
            <a:srcRect/>
            <a:stretch/>
          </p:blipFill>
          <p:spPr>
            <a:xfrm>
              <a:off x="16563311" y="9245925"/>
              <a:ext cx="1354709" cy="492621"/>
            </a:xfrm>
            <a:prstGeom prst="rect">
              <a:avLst/>
            </a:prstGeom>
            <a:noFill/>
            <a:ln>
              <a:noFill/>
            </a:ln>
          </p:spPr>
        </p:pic>
      </p:grpSp>
      <p:grpSp>
        <p:nvGrpSpPr>
          <p:cNvPr id="320" name="Google Shape;320;p11"/>
          <p:cNvGrpSpPr/>
          <p:nvPr/>
        </p:nvGrpSpPr>
        <p:grpSpPr>
          <a:xfrm>
            <a:off x="962969" y="3863373"/>
            <a:ext cx="15661923" cy="4351618"/>
            <a:chOff x="6888" y="0"/>
            <a:chExt cx="15661923" cy="4351618"/>
          </a:xfrm>
        </p:grpSpPr>
        <p:sp>
          <p:nvSpPr>
            <p:cNvPr id="321" name="Google Shape;321;p11"/>
            <p:cNvSpPr/>
            <p:nvPr/>
          </p:nvSpPr>
          <p:spPr>
            <a:xfrm>
              <a:off x="1175677" y="0"/>
              <a:ext cx="13324345" cy="4351618"/>
            </a:xfrm>
            <a:prstGeom prst="rightArrow">
              <a:avLst>
                <a:gd name="adj1" fmla="val 50000"/>
                <a:gd name="adj2" fmla="val 50000"/>
              </a:avLst>
            </a:prstGeom>
            <a:solidFill>
              <a:srgbClr val="E7CF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2" name="Google Shape;322;p11"/>
            <p:cNvSpPr/>
            <p:nvPr/>
          </p:nvSpPr>
          <p:spPr>
            <a:xfrm>
              <a:off x="6888" y="1305485"/>
              <a:ext cx="3011908" cy="1740647"/>
            </a:xfrm>
            <a:prstGeom prst="roundRect">
              <a:avLst>
                <a:gd name="adj" fmla="val 16667"/>
              </a:avLst>
            </a:prstGeom>
            <a:solidFill>
              <a:srgbClr val="BF504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3" name="Google Shape;323;p11"/>
            <p:cNvSpPr txBox="1"/>
            <p:nvPr/>
          </p:nvSpPr>
          <p:spPr>
            <a:xfrm>
              <a:off x="91859" y="1390456"/>
              <a:ext cx="2841966" cy="1570705"/>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de-DE" sz="1700" b="0" i="0" u="none" strike="noStrike" cap="none">
                  <a:solidFill>
                    <a:schemeClr val="lt1"/>
                  </a:solidFill>
                  <a:latin typeface="Arial"/>
                  <a:ea typeface="Arial"/>
                  <a:cs typeface="Arial"/>
                  <a:sym typeface="Arial"/>
                </a:rPr>
                <a:t>Achten Sie darauf, dass die Aufgaben eng mit den zuvor festgelegten Lernzielen verknüpft sind. </a:t>
              </a:r>
              <a:endParaRPr sz="1700" b="0" i="0" u="none" strike="noStrike" cap="none">
                <a:solidFill>
                  <a:schemeClr val="lt1"/>
                </a:solidFill>
                <a:latin typeface="Arial"/>
                <a:ea typeface="Arial"/>
                <a:cs typeface="Arial"/>
                <a:sym typeface="Arial"/>
              </a:endParaRPr>
            </a:p>
          </p:txBody>
        </p:sp>
        <p:sp>
          <p:nvSpPr>
            <p:cNvPr id="324" name="Google Shape;324;p11"/>
            <p:cNvSpPr/>
            <p:nvPr/>
          </p:nvSpPr>
          <p:spPr>
            <a:xfrm>
              <a:off x="3169392" y="1305485"/>
              <a:ext cx="3011908" cy="1740647"/>
            </a:xfrm>
            <a:prstGeom prst="roundRect">
              <a:avLst>
                <a:gd name="adj" fmla="val 16667"/>
              </a:avLst>
            </a:prstGeom>
            <a:solidFill>
              <a:srgbClr val="BD754F"/>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11"/>
            <p:cNvSpPr txBox="1"/>
            <p:nvPr/>
          </p:nvSpPr>
          <p:spPr>
            <a:xfrm>
              <a:off x="3254363" y="1390456"/>
              <a:ext cx="2841966" cy="1570705"/>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de-DE" sz="1700" b="0" i="0" u="none" strike="noStrike" cap="none">
                  <a:solidFill>
                    <a:schemeClr val="lt1"/>
                  </a:solidFill>
                  <a:latin typeface="Arial"/>
                  <a:ea typeface="Arial"/>
                  <a:cs typeface="Arial"/>
                  <a:sym typeface="Arial"/>
                </a:rPr>
                <a:t>Entscheiden Sie, welche Art von Aufgabe am besten geeignet ist, um die gewünschten Kenntnisse, Fähigkeiten oder Kompetenzen zu bewerten. </a:t>
              </a:r>
              <a:endParaRPr sz="1700" b="0" i="0" u="none" strike="noStrike" cap="none">
                <a:solidFill>
                  <a:schemeClr val="lt1"/>
                </a:solidFill>
                <a:latin typeface="Arial"/>
                <a:ea typeface="Arial"/>
                <a:cs typeface="Arial"/>
                <a:sym typeface="Arial"/>
              </a:endParaRPr>
            </a:p>
          </p:txBody>
        </p:sp>
        <p:sp>
          <p:nvSpPr>
            <p:cNvPr id="326" name="Google Shape;326;p11"/>
            <p:cNvSpPr/>
            <p:nvPr/>
          </p:nvSpPr>
          <p:spPr>
            <a:xfrm>
              <a:off x="6331896" y="1305485"/>
              <a:ext cx="3011908" cy="1740647"/>
            </a:xfrm>
            <a:prstGeom prst="roundRect">
              <a:avLst>
                <a:gd name="adj" fmla="val 16667"/>
              </a:avLst>
            </a:prstGeom>
            <a:solidFill>
              <a:srgbClr val="BB9952"/>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7" name="Google Shape;327;p11"/>
            <p:cNvSpPr txBox="1"/>
            <p:nvPr/>
          </p:nvSpPr>
          <p:spPr>
            <a:xfrm>
              <a:off x="6416867" y="1390456"/>
              <a:ext cx="2841966" cy="1570705"/>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de-DE" sz="1700" b="0" i="0" u="none" strike="noStrike" cap="none">
                  <a:solidFill>
                    <a:schemeClr val="lt1"/>
                  </a:solidFill>
                  <a:latin typeface="Arial"/>
                  <a:ea typeface="Arial"/>
                  <a:cs typeface="Arial"/>
                  <a:sym typeface="Arial"/>
                </a:rPr>
                <a:t>Achten Sie darauf, dass die Aufgaben klar und eindeutig formuliert sind, damit die Lernenden genau verstehen, was von ihnen erwartet wird. </a:t>
              </a:r>
              <a:endParaRPr sz="1700" b="0" i="0" u="none" strike="noStrike" cap="none">
                <a:solidFill>
                  <a:schemeClr val="lt1"/>
                </a:solidFill>
                <a:latin typeface="Arial"/>
                <a:ea typeface="Arial"/>
                <a:cs typeface="Arial"/>
                <a:sym typeface="Arial"/>
              </a:endParaRPr>
            </a:p>
          </p:txBody>
        </p:sp>
        <p:sp>
          <p:nvSpPr>
            <p:cNvPr id="328" name="Google Shape;328;p11"/>
            <p:cNvSpPr/>
            <p:nvPr/>
          </p:nvSpPr>
          <p:spPr>
            <a:xfrm>
              <a:off x="9494400" y="1305485"/>
              <a:ext cx="3011908" cy="1740647"/>
            </a:xfrm>
            <a:prstGeom prst="roundRect">
              <a:avLst>
                <a:gd name="adj" fmla="val 16667"/>
              </a:avLst>
            </a:prstGeom>
            <a:solidFill>
              <a:srgbClr val="BABA5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11"/>
            <p:cNvSpPr txBox="1"/>
            <p:nvPr/>
          </p:nvSpPr>
          <p:spPr>
            <a:xfrm>
              <a:off x="9579371" y="1390456"/>
              <a:ext cx="2841966" cy="1570705"/>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de-DE" sz="1700" b="0" i="0" u="none" strike="noStrike" cap="none">
                  <a:solidFill>
                    <a:schemeClr val="lt1"/>
                  </a:solidFill>
                  <a:latin typeface="Arial"/>
                  <a:ea typeface="Arial"/>
                  <a:cs typeface="Arial"/>
                  <a:sym typeface="Arial"/>
                </a:rPr>
                <a:t>Stellen Sie sicher, dass die Aufgaben eine angemessene Differenzierung der Leistungen der Lernenden ermöglichen. </a:t>
              </a:r>
              <a:endParaRPr sz="1700" b="0" i="0" u="none" strike="noStrike" cap="none">
                <a:solidFill>
                  <a:schemeClr val="lt1"/>
                </a:solidFill>
                <a:latin typeface="Arial"/>
                <a:ea typeface="Arial"/>
                <a:cs typeface="Arial"/>
                <a:sym typeface="Arial"/>
              </a:endParaRPr>
            </a:p>
          </p:txBody>
        </p:sp>
        <p:sp>
          <p:nvSpPr>
            <p:cNvPr id="330" name="Google Shape;330;p11"/>
            <p:cNvSpPr/>
            <p:nvPr/>
          </p:nvSpPr>
          <p:spPr>
            <a:xfrm>
              <a:off x="12656903" y="1305485"/>
              <a:ext cx="3011908" cy="1740647"/>
            </a:xfrm>
            <a:prstGeom prst="roundRect">
              <a:avLst>
                <a:gd name="adj" fmla="val 16667"/>
              </a:avLst>
            </a:prstGeom>
            <a:solidFill>
              <a:srgbClr val="99B958"/>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1" name="Google Shape;331;p11"/>
            <p:cNvSpPr txBox="1"/>
            <p:nvPr/>
          </p:nvSpPr>
          <p:spPr>
            <a:xfrm>
              <a:off x="12741874" y="1390456"/>
              <a:ext cx="2841966" cy="1570705"/>
            </a:xfrm>
            <a:prstGeom prst="rect">
              <a:avLst/>
            </a:prstGeom>
            <a:noFill/>
            <a:ln>
              <a:noFill/>
            </a:ln>
          </p:spPr>
          <p:txBody>
            <a:bodyPr spcFirstLastPara="1" wrap="square" lIns="64750" tIns="64750" rIns="64750" bIns="64750" anchor="ctr" anchorCtr="0">
              <a:noAutofit/>
            </a:bodyPr>
            <a:lstStyle/>
            <a:p>
              <a:pPr marL="0" marR="0" lvl="0" indent="0" algn="ctr" rtl="0">
                <a:lnSpc>
                  <a:spcPct val="90000"/>
                </a:lnSpc>
                <a:spcBef>
                  <a:spcPts val="0"/>
                </a:spcBef>
                <a:spcAft>
                  <a:spcPts val="0"/>
                </a:spcAft>
                <a:buClr>
                  <a:srgbClr val="000000"/>
                </a:buClr>
                <a:buSzPts val="1700"/>
                <a:buFont typeface="Arial"/>
                <a:buNone/>
              </a:pPr>
              <a:r>
                <a:rPr lang="de-DE" sz="1700" b="0" i="0" u="none" strike="noStrike" cap="none">
                  <a:solidFill>
                    <a:schemeClr val="lt1"/>
                  </a:solidFill>
                  <a:latin typeface="Arial"/>
                  <a:ea typeface="Arial"/>
                  <a:cs typeface="Arial"/>
                  <a:sym typeface="Arial"/>
                </a:rPr>
                <a:t>Überlegen Sie sich, welche Kriterien Sie für die Bewertung der Aufgaben verwenden wollen.  </a:t>
              </a:r>
              <a:endParaRPr sz="1700" b="0" i="0" u="none" strike="noStrike" cap="none">
                <a:solidFill>
                  <a:schemeClr val="lt1"/>
                </a:solidFill>
                <a:latin typeface="Arial"/>
                <a:ea typeface="Arial"/>
                <a:cs typeface="Arial"/>
                <a:sym typeface="Arial"/>
              </a:endParaRPr>
            </a:p>
          </p:txBody>
        </p:sp>
      </p:grpSp>
      <p:pic>
        <p:nvPicPr>
          <p:cNvPr id="2" name="Picture 1" descr="Blue text on a white background&#10;&#10;Description automatically generated">
            <a:extLst>
              <a:ext uri="{FF2B5EF4-FFF2-40B4-BE49-F238E27FC236}">
                <a16:creationId xmlns:a16="http://schemas.microsoft.com/office/drawing/2014/main" id="{30AF852F-8599-CA44-192A-20252B9BEBE3}"/>
              </a:ext>
            </a:extLst>
          </p:cNvPr>
          <p:cNvPicPr>
            <a:picLocks noChangeAspect="1"/>
          </p:cNvPicPr>
          <p:nvPr/>
        </p:nvPicPr>
        <p:blipFill>
          <a:blip r:embed="rId6"/>
          <a:stretch>
            <a:fillRect/>
          </a:stretch>
        </p:blipFill>
        <p:spPr>
          <a:xfrm>
            <a:off x="2992695" y="9220030"/>
            <a:ext cx="2231761" cy="468213"/>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12"/>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37" name="Google Shape;337;p12"/>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38" name="Google Shape;338;p12"/>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39" name="Google Shape;339;p12"/>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40" name="Google Shape;340;p12"/>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41" name="Google Shape;341;p12"/>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42" name="Google Shape;342;p12"/>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43" name="Google Shape;343;p12"/>
          <p:cNvSpPr txBox="1"/>
          <p:nvPr/>
        </p:nvSpPr>
        <p:spPr>
          <a:xfrm>
            <a:off x="792000" y="1548000"/>
            <a:ext cx="15948000" cy="102521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33C5B"/>
              </a:buClr>
              <a:buSzPts val="4000"/>
              <a:buFont typeface="Arial"/>
              <a:buNone/>
            </a:pPr>
            <a:r>
              <a:rPr lang="de-DE" sz="4000" b="0" i="0" u="none" strike="noStrike" cap="none">
                <a:solidFill>
                  <a:srgbClr val="033C5B"/>
                </a:solidFill>
                <a:latin typeface="Arial"/>
                <a:ea typeface="Arial"/>
                <a:cs typeface="Arial"/>
                <a:sym typeface="Arial"/>
              </a:rPr>
              <a:t>Bedeutung von Zeitplanung und guter Organisation bei summativen Beurteilungen </a:t>
            </a:r>
            <a:endParaRPr sz="1400" b="0" i="0" u="none" strike="noStrike" cap="none">
              <a:solidFill>
                <a:srgbClr val="000000"/>
              </a:solidFill>
              <a:latin typeface="Arial"/>
              <a:ea typeface="Arial"/>
              <a:cs typeface="Arial"/>
              <a:sym typeface="Arial"/>
            </a:endParaRPr>
          </a:p>
        </p:txBody>
      </p:sp>
      <p:grpSp>
        <p:nvGrpSpPr>
          <p:cNvPr id="344" name="Google Shape;344;p12"/>
          <p:cNvGrpSpPr/>
          <p:nvPr/>
        </p:nvGrpSpPr>
        <p:grpSpPr>
          <a:xfrm>
            <a:off x="792000" y="3207179"/>
            <a:ext cx="15948000" cy="5261759"/>
            <a:chOff x="0" y="75180"/>
            <a:chExt cx="15948000" cy="5261759"/>
          </a:xfrm>
        </p:grpSpPr>
        <p:sp>
          <p:nvSpPr>
            <p:cNvPr id="345" name="Google Shape;345;p12"/>
            <p:cNvSpPr/>
            <p:nvPr/>
          </p:nvSpPr>
          <p:spPr>
            <a:xfrm>
              <a:off x="0" y="75180"/>
              <a:ext cx="15948000" cy="1263599"/>
            </a:xfrm>
            <a:prstGeom prst="roundRect">
              <a:avLst>
                <a:gd name="adj" fmla="val 16667"/>
              </a:avLst>
            </a:prstGeom>
            <a:solidFill>
              <a:srgbClr val="BF504D"/>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12"/>
            <p:cNvSpPr txBox="1"/>
            <p:nvPr/>
          </p:nvSpPr>
          <p:spPr>
            <a:xfrm>
              <a:off x="61684" y="136864"/>
              <a:ext cx="15824632" cy="1140231"/>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000000"/>
                </a:buClr>
                <a:buSzPts val="2400"/>
                <a:buFont typeface="Arial"/>
                <a:buNone/>
              </a:pPr>
              <a:r>
                <a:rPr lang="de-DE" sz="2400" b="0" i="0" u="none" strike="noStrike" cap="none">
                  <a:solidFill>
                    <a:schemeClr val="lt1"/>
                  </a:solidFill>
                  <a:latin typeface="Arial"/>
                  <a:ea typeface="Arial"/>
                  <a:cs typeface="Arial"/>
                  <a:sym typeface="Arial"/>
                </a:rPr>
                <a:t>Das Flipped-Classroom-Konzept ermöglicht die Erarbeitung von Lerninhalten außerhalb des Klassenzimmers. Eine gute Zeitplanung ermöglicht es, die Unterrichtszeit effizient zu nutzen und sich auf die Durchführung der Prüfungen zu konzentrieren.</a:t>
              </a:r>
              <a:endParaRPr sz="2400" b="0" i="0" u="none" strike="noStrike" cap="none">
                <a:solidFill>
                  <a:schemeClr val="lt1"/>
                </a:solidFill>
                <a:latin typeface="Arial"/>
                <a:ea typeface="Arial"/>
                <a:cs typeface="Arial"/>
                <a:sym typeface="Arial"/>
              </a:endParaRPr>
            </a:p>
          </p:txBody>
        </p:sp>
        <p:sp>
          <p:nvSpPr>
            <p:cNvPr id="347" name="Google Shape;347;p12"/>
            <p:cNvSpPr/>
            <p:nvPr/>
          </p:nvSpPr>
          <p:spPr>
            <a:xfrm>
              <a:off x="0" y="1407900"/>
              <a:ext cx="15948000" cy="1263599"/>
            </a:xfrm>
            <a:prstGeom prst="roundRect">
              <a:avLst>
                <a:gd name="adj" fmla="val 16667"/>
              </a:avLst>
            </a:prstGeom>
            <a:solidFill>
              <a:schemeClr val="accent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8" name="Google Shape;348;p12"/>
            <p:cNvSpPr txBox="1"/>
            <p:nvPr/>
          </p:nvSpPr>
          <p:spPr>
            <a:xfrm>
              <a:off x="61684" y="1469584"/>
              <a:ext cx="15824632" cy="1140231"/>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000000"/>
                </a:buClr>
                <a:buSzPts val="2400"/>
                <a:buFont typeface="Arial"/>
                <a:buNone/>
              </a:pPr>
              <a:r>
                <a:rPr lang="de-DE" sz="2400" b="0" i="0" u="none" strike="noStrike" cap="none">
                  <a:solidFill>
                    <a:schemeClr val="lt1"/>
                  </a:solidFill>
                  <a:latin typeface="Arial"/>
                  <a:ea typeface="Arial"/>
                  <a:cs typeface="Arial"/>
                  <a:sym typeface="Arial"/>
                </a:rPr>
                <a:t>Eine gute Organisation ermöglicht es den Lehrkräften, sich ausreichend Zeit für die Vorbereitung von Beurteilungen zu nehmen. Dazu gehören die Erstellung der Aufgaben, die Definition der Bewertungskriterien und die Bereitstellung der notwendigen Ressourcen.</a:t>
              </a:r>
              <a:endParaRPr sz="2400" b="0" i="0" u="none" strike="noStrike" cap="none">
                <a:solidFill>
                  <a:schemeClr val="lt1"/>
                </a:solidFill>
                <a:latin typeface="Arial"/>
                <a:ea typeface="Arial"/>
                <a:cs typeface="Arial"/>
                <a:sym typeface="Arial"/>
              </a:endParaRPr>
            </a:p>
          </p:txBody>
        </p:sp>
        <p:sp>
          <p:nvSpPr>
            <p:cNvPr id="349" name="Google Shape;349;p12"/>
            <p:cNvSpPr/>
            <p:nvPr/>
          </p:nvSpPr>
          <p:spPr>
            <a:xfrm>
              <a:off x="0" y="2740620"/>
              <a:ext cx="15948000" cy="1263599"/>
            </a:xfrm>
            <a:prstGeom prst="roundRect">
              <a:avLst>
                <a:gd name="adj" fmla="val 16667"/>
              </a:avLst>
            </a:prstGeom>
            <a:solidFill>
              <a:schemeClr val="accent4"/>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0" name="Google Shape;350;p12"/>
            <p:cNvSpPr txBox="1"/>
            <p:nvPr/>
          </p:nvSpPr>
          <p:spPr>
            <a:xfrm>
              <a:off x="61684" y="2802304"/>
              <a:ext cx="15824632" cy="1140231"/>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000000"/>
                </a:buClr>
                <a:buSzPts val="2400"/>
                <a:buFont typeface="Arial"/>
                <a:buNone/>
              </a:pPr>
              <a:r>
                <a:rPr lang="de-DE" sz="2400" b="0" i="0" u="none" strike="noStrike" cap="none">
                  <a:solidFill>
                    <a:schemeClr val="lt1"/>
                  </a:solidFill>
                  <a:latin typeface="Arial"/>
                  <a:ea typeface="Arial"/>
                  <a:cs typeface="Arial"/>
                  <a:sym typeface="Arial"/>
                </a:rPr>
                <a:t>Das Konzept des "flipped classroom" ermöglicht es den Lernenden, in ihrem eigenen Tempo zu lernen. Ein gut organisierter Stundenplan trägt diesen unterschiedlichen Lerngeschwindigkeiten Rechnung.</a:t>
              </a:r>
              <a:endParaRPr sz="2400" b="0" i="0" u="none" strike="noStrike" cap="none">
                <a:solidFill>
                  <a:schemeClr val="lt1"/>
                </a:solidFill>
                <a:latin typeface="Arial"/>
                <a:ea typeface="Arial"/>
                <a:cs typeface="Arial"/>
                <a:sym typeface="Arial"/>
              </a:endParaRPr>
            </a:p>
          </p:txBody>
        </p:sp>
        <p:sp>
          <p:nvSpPr>
            <p:cNvPr id="351" name="Google Shape;351;p12"/>
            <p:cNvSpPr/>
            <p:nvPr/>
          </p:nvSpPr>
          <p:spPr>
            <a:xfrm>
              <a:off x="0" y="4073340"/>
              <a:ext cx="15948000" cy="1263599"/>
            </a:xfrm>
            <a:prstGeom prst="roundRect">
              <a:avLst>
                <a:gd name="adj" fmla="val 16667"/>
              </a:avLst>
            </a:prstGeom>
            <a:solidFill>
              <a:srgbClr val="49ACC5"/>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12"/>
            <p:cNvSpPr txBox="1"/>
            <p:nvPr/>
          </p:nvSpPr>
          <p:spPr>
            <a:xfrm>
              <a:off x="61684" y="4135024"/>
              <a:ext cx="15824632" cy="1140231"/>
            </a:xfrm>
            <a:prstGeom prst="rect">
              <a:avLst/>
            </a:prstGeom>
            <a:noFill/>
            <a:ln>
              <a:noFill/>
            </a:ln>
          </p:spPr>
          <p:txBody>
            <a:bodyPr spcFirstLastPara="1" wrap="square" lIns="91425" tIns="91425" rIns="91425" bIns="91425" anchor="ctr" anchorCtr="0">
              <a:noAutofit/>
            </a:bodyPr>
            <a:lstStyle/>
            <a:p>
              <a:pPr marL="0" marR="0" lvl="0" indent="0" algn="l" rtl="0">
                <a:lnSpc>
                  <a:spcPct val="90000"/>
                </a:lnSpc>
                <a:spcBef>
                  <a:spcPts val="0"/>
                </a:spcBef>
                <a:spcAft>
                  <a:spcPts val="0"/>
                </a:spcAft>
                <a:buClr>
                  <a:srgbClr val="000000"/>
                </a:buClr>
                <a:buSzPts val="2400"/>
                <a:buFont typeface="Arial"/>
                <a:buNone/>
              </a:pPr>
              <a:r>
                <a:rPr lang="de-DE" sz="2400" b="0" i="0" u="none" strike="noStrike" cap="none">
                  <a:solidFill>
                    <a:schemeClr val="lt1"/>
                  </a:solidFill>
                  <a:latin typeface="Arial"/>
                  <a:ea typeface="Arial"/>
                  <a:cs typeface="Arial"/>
                  <a:sym typeface="Arial"/>
                </a:rPr>
                <a:t>Das Flipped-Classroom-Konzept nutzt die Technologie, um Lerninhalte außerhalb des Klassenzimmers zu vermitteln. Eine gute Organisation stellt sicher, dass die technologischen Ressourcen effektiv für die Durchführung der Prüfungen und die Aufzeichnung der Ergebnisse genutzt werden.</a:t>
              </a:r>
              <a:endParaRPr sz="2400" b="0" i="0" u="none" strike="noStrike" cap="none">
                <a:solidFill>
                  <a:schemeClr val="lt1"/>
                </a:solidFill>
                <a:latin typeface="Arial"/>
                <a:ea typeface="Arial"/>
                <a:cs typeface="Arial"/>
                <a:sym typeface="Arial"/>
              </a:endParaRPr>
            </a:p>
          </p:txBody>
        </p:sp>
      </p:grpSp>
      <p:sp>
        <p:nvSpPr>
          <p:cNvPr id="353" name="Google Shape;353;p12"/>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354" name="Google Shape;354;p12"/>
          <p:cNvGrpSpPr/>
          <p:nvPr/>
        </p:nvGrpSpPr>
        <p:grpSpPr>
          <a:xfrm>
            <a:off x="602293" y="8374276"/>
            <a:ext cx="17358880" cy="2331172"/>
            <a:chOff x="559140" y="8374275"/>
            <a:chExt cx="17358880" cy="2331172"/>
          </a:xfrm>
        </p:grpSpPr>
        <p:sp>
          <p:nvSpPr>
            <p:cNvPr id="355" name="Google Shape;355;p12"/>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57" name="Google Shape;357;p12"/>
            <p:cNvSpPr txBox="1"/>
            <p:nvPr/>
          </p:nvSpPr>
          <p:spPr>
            <a:xfrm>
              <a:off x="5551336" y="9073538"/>
              <a:ext cx="10634745"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121212"/>
                </a:buClr>
                <a:buSzPts val="1400"/>
                <a:buFont typeface="Arial"/>
                <a:buNone/>
              </a:pPr>
              <a:r>
                <a:rPr lang="de-DE"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358" name="Google Shape;358;p12"/>
            <p:cNvPicPr preferRelativeResize="0"/>
            <p:nvPr/>
          </p:nvPicPr>
          <p:blipFill rotWithShape="1">
            <a:blip r:embed="rId5">
              <a:alphaModFix/>
            </a:blip>
            <a:srcRect/>
            <a:stretch/>
          </p:blipFill>
          <p:spPr>
            <a:xfrm>
              <a:off x="16563311" y="9245925"/>
              <a:ext cx="1354709" cy="492621"/>
            </a:xfrm>
            <a:prstGeom prst="rect">
              <a:avLst/>
            </a:prstGeom>
            <a:noFill/>
            <a:ln>
              <a:noFill/>
            </a:ln>
          </p:spPr>
        </p:pic>
      </p:grpSp>
      <p:pic>
        <p:nvPicPr>
          <p:cNvPr id="2" name="Picture 1" descr="Blue text on a white background&#10;&#10;Description automatically generated">
            <a:extLst>
              <a:ext uri="{FF2B5EF4-FFF2-40B4-BE49-F238E27FC236}">
                <a16:creationId xmlns:a16="http://schemas.microsoft.com/office/drawing/2014/main" id="{DB1056D2-261D-5531-0DCF-653CC2B4A358}"/>
              </a:ext>
            </a:extLst>
          </p:cNvPr>
          <p:cNvPicPr>
            <a:picLocks noChangeAspect="1"/>
          </p:cNvPicPr>
          <p:nvPr/>
        </p:nvPicPr>
        <p:blipFill>
          <a:blip r:embed="rId6"/>
          <a:stretch>
            <a:fillRect/>
          </a:stretch>
        </p:blipFill>
        <p:spPr>
          <a:xfrm>
            <a:off x="2992695" y="9220030"/>
            <a:ext cx="2231761" cy="468213"/>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13"/>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64" name="Google Shape;364;p13"/>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65" name="Google Shape;365;p13"/>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66" name="Google Shape;366;p13"/>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67" name="Google Shape;367;p13"/>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68" name="Google Shape;368;p13"/>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69" name="Google Shape;369;p13"/>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70" name="Google Shape;370;p13"/>
          <p:cNvSpPr txBox="1"/>
          <p:nvPr/>
        </p:nvSpPr>
        <p:spPr>
          <a:xfrm>
            <a:off x="792000" y="1548000"/>
            <a:ext cx="12181388" cy="104060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33C5B"/>
              </a:buClr>
              <a:buSzPts val="4000"/>
              <a:buFont typeface="Arial"/>
              <a:buNone/>
            </a:pPr>
            <a:r>
              <a:rPr lang="de-DE" sz="4000" b="0" i="0" u="none" strike="noStrike" cap="none">
                <a:solidFill>
                  <a:srgbClr val="033C5B"/>
                </a:solidFill>
                <a:latin typeface="Arial"/>
                <a:ea typeface="Arial"/>
                <a:cs typeface="Arial"/>
                <a:sym typeface="Arial"/>
              </a:rPr>
              <a:t>Wirksame schriftliche Prüfungen</a:t>
            </a:r>
            <a:endParaRPr sz="1400" b="0" i="0" u="none" strike="noStrike" cap="none">
              <a:solidFill>
                <a:srgbClr val="000000"/>
              </a:solidFill>
              <a:latin typeface="Arial"/>
              <a:ea typeface="Arial"/>
              <a:cs typeface="Arial"/>
              <a:sym typeface="Arial"/>
            </a:endParaRPr>
          </a:p>
        </p:txBody>
      </p:sp>
      <p:sp>
        <p:nvSpPr>
          <p:cNvPr id="371" name="Google Shape;371;p13"/>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72" name="Google Shape;372;p13"/>
          <p:cNvSpPr txBox="1"/>
          <p:nvPr/>
        </p:nvSpPr>
        <p:spPr>
          <a:xfrm>
            <a:off x="683782" y="2984147"/>
            <a:ext cx="15948000" cy="5112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2400"/>
              <a:buFont typeface="Arial"/>
              <a:buChar char="•"/>
            </a:pPr>
            <a:r>
              <a:rPr lang="de-DE" sz="2400" b="1" i="1" u="sng" strike="noStrike" cap="none">
                <a:solidFill>
                  <a:srgbClr val="000000"/>
                </a:solidFill>
                <a:latin typeface="Arial"/>
                <a:ea typeface="Arial"/>
                <a:cs typeface="Arial"/>
                <a:sym typeface="Arial"/>
              </a:rPr>
              <a:t>Klare Anweisungen und Aufgaben: </a:t>
            </a:r>
            <a:r>
              <a:rPr lang="de-DE" sz="2400" b="0" i="0" u="none" strike="noStrike" cap="none">
                <a:solidFill>
                  <a:srgbClr val="000000"/>
                </a:solidFill>
                <a:latin typeface="Arial"/>
                <a:ea typeface="Arial"/>
                <a:cs typeface="Arial"/>
                <a:sym typeface="Arial"/>
              </a:rPr>
              <a:t>Beim Flipped-Classroom-Konzept ist es auch wichtig, klare Anweisungen und Aufgaben zu geben, damit die Schüler genau verstehen, was von ihnen erwartet wird. </a:t>
            </a:r>
            <a:endParaRPr sz="2400" b="0" i="0" u="none" strike="noStrike" cap="none">
              <a:solidFill>
                <a:srgbClr val="000000"/>
              </a:solidFill>
              <a:latin typeface="Arial"/>
              <a:ea typeface="Arial"/>
              <a:cs typeface="Arial"/>
              <a:sym typeface="Arial"/>
            </a:endParaRPr>
          </a:p>
          <a:p>
            <a:pPr marL="342900" marR="0" lvl="0" indent="-190500" algn="l" rtl="0">
              <a:lnSpc>
                <a:spcPct val="100000"/>
              </a:lnSpc>
              <a:spcBef>
                <a:spcPts val="0"/>
              </a:spcBef>
              <a:spcAft>
                <a:spcPts val="0"/>
              </a:spcAft>
              <a:buClr>
                <a:schemeClr val="dk1"/>
              </a:buClr>
              <a:buSzPts val="2400"/>
              <a:buFont typeface="Arial"/>
              <a:buNone/>
            </a:pPr>
            <a:endParaRPr sz="2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400"/>
              <a:buFont typeface="Arial"/>
              <a:buChar char="•"/>
            </a:pPr>
            <a:r>
              <a:rPr lang="de-DE" sz="2400" b="1" i="1" u="sng" strike="noStrike" cap="none">
                <a:solidFill>
                  <a:srgbClr val="000000"/>
                </a:solidFill>
                <a:latin typeface="Arial"/>
                <a:ea typeface="Arial"/>
                <a:cs typeface="Arial"/>
                <a:sym typeface="Arial"/>
              </a:rPr>
              <a:t>Angemessene Zeitplanung: </a:t>
            </a:r>
            <a:r>
              <a:rPr lang="de-DE" sz="2400" b="0" i="0" u="none" strike="noStrike" cap="none">
                <a:solidFill>
                  <a:srgbClr val="000000"/>
                </a:solidFill>
                <a:latin typeface="Arial"/>
                <a:ea typeface="Arial"/>
                <a:cs typeface="Arial"/>
                <a:sym typeface="Arial"/>
              </a:rPr>
              <a:t>Eine gute Zeitplanung ist auch im Flipped-Classroom-Konzept wichtig, um sicherzustellen, dass die Schülerinnen und Schüler genügend Zeit haben, den Test außerhalb des Unterrichts zu bearbeiten und ihre Antworten zu überprüfen. </a:t>
            </a:r>
            <a:endParaRPr sz="2400" b="0" i="0" u="none" strike="noStrike" cap="none">
              <a:solidFill>
                <a:srgbClr val="000000"/>
              </a:solidFill>
              <a:latin typeface="Arial"/>
              <a:ea typeface="Arial"/>
              <a:cs typeface="Arial"/>
              <a:sym typeface="Arial"/>
            </a:endParaRPr>
          </a:p>
          <a:p>
            <a:pPr marL="342900" marR="0" lvl="0" indent="-190500" algn="l" rtl="0">
              <a:lnSpc>
                <a:spcPct val="100000"/>
              </a:lnSpc>
              <a:spcBef>
                <a:spcPts val="0"/>
              </a:spcBef>
              <a:spcAft>
                <a:spcPts val="0"/>
              </a:spcAft>
              <a:buClr>
                <a:schemeClr val="dk1"/>
              </a:buClr>
              <a:buSzPts val="2400"/>
              <a:buFont typeface="Arial"/>
              <a:buNone/>
            </a:pPr>
            <a:endParaRPr sz="2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400"/>
              <a:buFont typeface="Arial"/>
              <a:buChar char="•"/>
            </a:pPr>
            <a:r>
              <a:rPr lang="de-DE" sz="2400" b="1" i="1" u="sng" strike="noStrike" cap="none">
                <a:solidFill>
                  <a:srgbClr val="000000"/>
                </a:solidFill>
                <a:latin typeface="Arial"/>
                <a:ea typeface="Arial"/>
                <a:cs typeface="Arial"/>
                <a:sym typeface="Arial"/>
              </a:rPr>
              <a:t>Vielfältige Aufgabenformate: </a:t>
            </a:r>
            <a:r>
              <a:rPr lang="de-DE" sz="2400" b="0" i="0" u="none" strike="noStrike" cap="none">
                <a:solidFill>
                  <a:srgbClr val="000000"/>
                </a:solidFill>
                <a:latin typeface="Arial"/>
                <a:ea typeface="Arial"/>
                <a:cs typeface="Arial"/>
                <a:sym typeface="Arial"/>
              </a:rPr>
              <a:t>Im Flipped-Classroom-Konzept ist es auch wichtig, eine Vielzahl von Aufgabenformaten zu verwenden, um verschiedene Fähigkeiten und Kenntnisse zu bewerten. </a:t>
            </a:r>
            <a:endParaRPr sz="2400" b="0" i="0" u="none" strike="noStrike" cap="none">
              <a:solidFill>
                <a:srgbClr val="000000"/>
              </a:solidFill>
              <a:latin typeface="Arial"/>
              <a:ea typeface="Arial"/>
              <a:cs typeface="Arial"/>
              <a:sym typeface="Arial"/>
            </a:endParaRPr>
          </a:p>
          <a:p>
            <a:pPr marL="342900" marR="0" lvl="0" indent="-190500" algn="l" rtl="0">
              <a:lnSpc>
                <a:spcPct val="100000"/>
              </a:lnSpc>
              <a:spcBef>
                <a:spcPts val="0"/>
              </a:spcBef>
              <a:spcAft>
                <a:spcPts val="0"/>
              </a:spcAft>
              <a:buClr>
                <a:schemeClr val="dk1"/>
              </a:buClr>
              <a:buSzPts val="2400"/>
              <a:buFont typeface="Arial"/>
              <a:buNone/>
            </a:pPr>
            <a:endParaRPr sz="2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400"/>
              <a:buFont typeface="Arial"/>
              <a:buChar char="•"/>
            </a:pPr>
            <a:r>
              <a:rPr lang="de-DE" sz="2400" b="1" i="1" u="sng" strike="noStrike" cap="none">
                <a:solidFill>
                  <a:srgbClr val="000000"/>
                </a:solidFill>
                <a:latin typeface="Arial"/>
                <a:ea typeface="Arial"/>
                <a:cs typeface="Arial"/>
                <a:sym typeface="Arial"/>
              </a:rPr>
              <a:t>Bewertungskriterien und Punktevergabe: </a:t>
            </a:r>
            <a:r>
              <a:rPr lang="de-DE" sz="2400" b="0" i="0" u="none" strike="noStrike" cap="none">
                <a:solidFill>
                  <a:srgbClr val="000000"/>
                </a:solidFill>
                <a:latin typeface="Arial"/>
                <a:ea typeface="Arial"/>
                <a:cs typeface="Arial"/>
                <a:sym typeface="Arial"/>
              </a:rPr>
              <a:t>Die Definition klarer Bewertungskriterien und Bewertungsskalen ist auch im Flipped-Classroom-Konzept wichtig, um eine objektive und faire Bewertung der Antworten zu ermöglichen.</a:t>
            </a:r>
            <a:endParaRPr sz="1400" b="0" i="0" u="none" strike="noStrike" cap="none">
              <a:solidFill>
                <a:srgbClr val="000000"/>
              </a:solidFill>
              <a:latin typeface="Arial"/>
              <a:ea typeface="Arial"/>
              <a:cs typeface="Arial"/>
              <a:sym typeface="Arial"/>
            </a:endParaRPr>
          </a:p>
          <a:p>
            <a:pPr marL="342900" marR="0" lvl="0" indent="-190500" algn="l" rtl="0">
              <a:lnSpc>
                <a:spcPct val="100000"/>
              </a:lnSpc>
              <a:spcBef>
                <a:spcPts val="0"/>
              </a:spcBef>
              <a:spcAft>
                <a:spcPts val="0"/>
              </a:spcAft>
              <a:buClr>
                <a:schemeClr val="dk1"/>
              </a:buClr>
              <a:buSzPts val="2400"/>
              <a:buFont typeface="Arial"/>
              <a:buNone/>
            </a:pPr>
            <a:endParaRPr sz="2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400"/>
              <a:buFont typeface="Arial"/>
              <a:buChar char="•"/>
            </a:pPr>
            <a:r>
              <a:rPr lang="de-DE" sz="2400" b="1" i="1" u="sng" strike="noStrike" cap="none">
                <a:solidFill>
                  <a:srgbClr val="000000"/>
                </a:solidFill>
                <a:latin typeface="Arial"/>
                <a:ea typeface="Arial"/>
                <a:cs typeface="Arial"/>
                <a:sym typeface="Arial"/>
              </a:rPr>
              <a:t>Überprüfung und Feedback: </a:t>
            </a:r>
            <a:r>
              <a:rPr lang="de-DE" sz="2400" b="0" i="0" u="none" strike="noStrike" cap="none">
                <a:solidFill>
                  <a:srgbClr val="000000"/>
                </a:solidFill>
                <a:latin typeface="Arial"/>
                <a:ea typeface="Arial"/>
                <a:cs typeface="Arial"/>
                <a:sym typeface="Arial"/>
              </a:rPr>
              <a:t>Auch im Flipped-Classroom-Konzept ist es wichtig, die Tests gründlich zu überprüfen und den Schülern ein konstruktives Feedback zu geben.</a:t>
            </a:r>
            <a:endParaRPr sz="2400" b="0" i="0" u="none" strike="noStrike" cap="none">
              <a:solidFill>
                <a:srgbClr val="000000"/>
              </a:solidFill>
              <a:latin typeface="Arial"/>
              <a:ea typeface="Arial"/>
              <a:cs typeface="Arial"/>
              <a:sym typeface="Arial"/>
            </a:endParaRPr>
          </a:p>
        </p:txBody>
      </p:sp>
      <p:grpSp>
        <p:nvGrpSpPr>
          <p:cNvPr id="373" name="Google Shape;373;p13"/>
          <p:cNvGrpSpPr/>
          <p:nvPr/>
        </p:nvGrpSpPr>
        <p:grpSpPr>
          <a:xfrm>
            <a:off x="602293" y="8374276"/>
            <a:ext cx="17358880" cy="2331172"/>
            <a:chOff x="559140" y="8374275"/>
            <a:chExt cx="17358880" cy="2331172"/>
          </a:xfrm>
        </p:grpSpPr>
        <p:sp>
          <p:nvSpPr>
            <p:cNvPr id="374" name="Google Shape;374;p13"/>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76" name="Google Shape;376;p13"/>
            <p:cNvSpPr txBox="1"/>
            <p:nvPr/>
          </p:nvSpPr>
          <p:spPr>
            <a:xfrm>
              <a:off x="5551336" y="9073538"/>
              <a:ext cx="10634745"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121212"/>
                </a:buClr>
                <a:buSzPts val="1400"/>
                <a:buFont typeface="Arial"/>
                <a:buNone/>
              </a:pPr>
              <a:r>
                <a:rPr lang="de-DE"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377" name="Google Shape;377;p13"/>
            <p:cNvPicPr preferRelativeResize="0"/>
            <p:nvPr/>
          </p:nvPicPr>
          <p:blipFill rotWithShape="1">
            <a:blip r:embed="rId5">
              <a:alphaModFix/>
            </a:blip>
            <a:srcRect/>
            <a:stretch/>
          </p:blipFill>
          <p:spPr>
            <a:xfrm>
              <a:off x="16563311" y="9245925"/>
              <a:ext cx="1354709" cy="492621"/>
            </a:xfrm>
            <a:prstGeom prst="rect">
              <a:avLst/>
            </a:prstGeom>
            <a:noFill/>
            <a:ln>
              <a:noFill/>
            </a:ln>
          </p:spPr>
        </p:pic>
      </p:grpSp>
      <p:pic>
        <p:nvPicPr>
          <p:cNvPr id="2" name="Picture 1" descr="Blue text on a white background&#10;&#10;Description automatically generated">
            <a:extLst>
              <a:ext uri="{FF2B5EF4-FFF2-40B4-BE49-F238E27FC236}">
                <a16:creationId xmlns:a16="http://schemas.microsoft.com/office/drawing/2014/main" id="{761E79BA-3573-DA1C-CCCB-021D0638B1E7}"/>
              </a:ext>
            </a:extLst>
          </p:cNvPr>
          <p:cNvPicPr>
            <a:picLocks noChangeAspect="1"/>
          </p:cNvPicPr>
          <p:nvPr/>
        </p:nvPicPr>
        <p:blipFill>
          <a:blip r:embed="rId6"/>
          <a:stretch>
            <a:fillRect/>
          </a:stretch>
        </p:blipFill>
        <p:spPr>
          <a:xfrm>
            <a:off x="2992695" y="9220030"/>
            <a:ext cx="2231761" cy="468213"/>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sp>
        <p:nvSpPr>
          <p:cNvPr id="382" name="Google Shape;382;p14"/>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83" name="Google Shape;383;p14"/>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84" name="Google Shape;384;p14"/>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85" name="Google Shape;385;p14"/>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86" name="Google Shape;386;p14"/>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87" name="Google Shape;387;p14"/>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88" name="Google Shape;388;p14"/>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389" name="Google Shape;389;p14"/>
          <p:cNvSpPr txBox="1"/>
          <p:nvPr/>
        </p:nvSpPr>
        <p:spPr>
          <a:xfrm>
            <a:off x="792000" y="1548000"/>
            <a:ext cx="12181388" cy="1025217"/>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33C5B"/>
              </a:buClr>
              <a:buSzPts val="4000"/>
              <a:buFont typeface="Arial"/>
              <a:buNone/>
            </a:pPr>
            <a:r>
              <a:rPr lang="de-DE" sz="4000" b="0" i="0" u="none" strike="noStrike" cap="none">
                <a:solidFill>
                  <a:srgbClr val="033C5B"/>
                </a:solidFill>
                <a:latin typeface="Arial"/>
                <a:ea typeface="Arial"/>
                <a:cs typeface="Arial"/>
                <a:sym typeface="Arial"/>
              </a:rPr>
              <a:t>Beurteilung und Bewertung</a:t>
            </a:r>
            <a:endParaRPr sz="4000" b="0" i="0" u="none" strike="noStrike" cap="none">
              <a:solidFill>
                <a:srgbClr val="033C5B"/>
              </a:solidFill>
              <a:latin typeface="Arial"/>
              <a:ea typeface="Arial"/>
              <a:cs typeface="Arial"/>
              <a:sym typeface="Arial"/>
            </a:endParaRPr>
          </a:p>
        </p:txBody>
      </p:sp>
      <p:grpSp>
        <p:nvGrpSpPr>
          <p:cNvPr id="390" name="Google Shape;390;p14"/>
          <p:cNvGrpSpPr/>
          <p:nvPr/>
        </p:nvGrpSpPr>
        <p:grpSpPr>
          <a:xfrm>
            <a:off x="795348" y="3132000"/>
            <a:ext cx="15941303" cy="4755084"/>
            <a:chOff x="3348" y="0"/>
            <a:chExt cx="15941303" cy="4755084"/>
          </a:xfrm>
        </p:grpSpPr>
        <p:sp>
          <p:nvSpPr>
            <p:cNvPr id="391" name="Google Shape;391;p14"/>
            <p:cNvSpPr/>
            <p:nvPr/>
          </p:nvSpPr>
          <p:spPr>
            <a:xfrm>
              <a:off x="3348" y="0"/>
              <a:ext cx="5209576" cy="4755084"/>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2" name="Google Shape;392;p14"/>
            <p:cNvSpPr txBox="1"/>
            <p:nvPr/>
          </p:nvSpPr>
          <p:spPr>
            <a:xfrm>
              <a:off x="3348" y="1902033"/>
              <a:ext cx="5209576" cy="1902033"/>
            </a:xfrm>
            <a:prstGeom prst="rect">
              <a:avLst/>
            </a:prstGeom>
            <a:noFill/>
            <a:ln>
              <a:noFill/>
            </a:ln>
          </p:spPr>
          <p:txBody>
            <a:bodyPr spcFirstLastPara="1" wrap="square" lIns="291575" tIns="291575" rIns="291575" bIns="291575" anchor="ctr" anchorCtr="0">
              <a:noAutofit/>
            </a:bodyPr>
            <a:lstStyle/>
            <a:p>
              <a:pPr marL="0" marR="0" lvl="0" indent="0" algn="ctr" rtl="0">
                <a:lnSpc>
                  <a:spcPct val="90000"/>
                </a:lnSpc>
                <a:spcBef>
                  <a:spcPts val="0"/>
                </a:spcBef>
                <a:spcAft>
                  <a:spcPts val="0"/>
                </a:spcAft>
                <a:buClr>
                  <a:srgbClr val="000000"/>
                </a:buClr>
                <a:buSzPts val="4100"/>
                <a:buFont typeface="Arial"/>
                <a:buNone/>
              </a:pPr>
              <a:r>
                <a:rPr lang="de-DE" sz="4100" b="0" i="0" u="none" strike="noStrike" cap="none">
                  <a:solidFill>
                    <a:schemeClr val="lt1"/>
                  </a:solidFill>
                  <a:latin typeface="Arial"/>
                  <a:ea typeface="Arial"/>
                  <a:cs typeface="Arial"/>
                  <a:sym typeface="Arial"/>
                </a:rPr>
                <a:t>Eindeutig definierte Bewertungskriterien</a:t>
              </a:r>
              <a:endParaRPr sz="4100" b="0" i="0" u="none" strike="noStrike" cap="none">
                <a:solidFill>
                  <a:schemeClr val="lt1"/>
                </a:solidFill>
                <a:latin typeface="Arial"/>
                <a:ea typeface="Arial"/>
                <a:cs typeface="Arial"/>
                <a:sym typeface="Arial"/>
              </a:endParaRPr>
            </a:p>
          </p:txBody>
        </p:sp>
        <p:sp>
          <p:nvSpPr>
            <p:cNvPr id="393" name="Google Shape;393;p14"/>
            <p:cNvSpPr/>
            <p:nvPr/>
          </p:nvSpPr>
          <p:spPr>
            <a:xfrm>
              <a:off x="1816415" y="285305"/>
              <a:ext cx="1583442" cy="1583442"/>
            </a:xfrm>
            <a:prstGeom prst="ellipse">
              <a:avLst/>
            </a:prstGeom>
            <a:blipFill rotWithShape="1">
              <a:blip r:embed="rId4">
                <a:alphaModFix/>
              </a:blip>
              <a:stretch>
                <a:fillRect l="-24998" r="-24998"/>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4" name="Google Shape;394;p14"/>
            <p:cNvSpPr/>
            <p:nvPr/>
          </p:nvSpPr>
          <p:spPr>
            <a:xfrm>
              <a:off x="5369211" y="0"/>
              <a:ext cx="5209576" cy="4755084"/>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5" name="Google Shape;395;p14"/>
            <p:cNvSpPr txBox="1"/>
            <p:nvPr/>
          </p:nvSpPr>
          <p:spPr>
            <a:xfrm>
              <a:off x="5369211" y="1902033"/>
              <a:ext cx="5209576" cy="1902033"/>
            </a:xfrm>
            <a:prstGeom prst="rect">
              <a:avLst/>
            </a:prstGeom>
            <a:noFill/>
            <a:ln>
              <a:noFill/>
            </a:ln>
          </p:spPr>
          <p:txBody>
            <a:bodyPr spcFirstLastPara="1" wrap="square" lIns="291575" tIns="291575" rIns="291575" bIns="291575" anchor="ctr" anchorCtr="0">
              <a:noAutofit/>
            </a:bodyPr>
            <a:lstStyle/>
            <a:p>
              <a:pPr marL="0" marR="0" lvl="0" indent="0" algn="ctr" rtl="0">
                <a:lnSpc>
                  <a:spcPct val="90000"/>
                </a:lnSpc>
                <a:spcBef>
                  <a:spcPts val="0"/>
                </a:spcBef>
                <a:spcAft>
                  <a:spcPts val="0"/>
                </a:spcAft>
                <a:buClr>
                  <a:srgbClr val="000000"/>
                </a:buClr>
                <a:buSzPts val="4100"/>
                <a:buFont typeface="Arial"/>
                <a:buNone/>
              </a:pPr>
              <a:r>
                <a:rPr lang="de-DE" sz="4100" b="0" i="0" u="none" strike="noStrike" cap="none">
                  <a:solidFill>
                    <a:schemeClr val="lt1"/>
                  </a:solidFill>
                  <a:latin typeface="Arial"/>
                  <a:ea typeface="Arial"/>
                  <a:cs typeface="Arial"/>
                  <a:sym typeface="Arial"/>
                </a:rPr>
                <a:t>Transparentes Scoring</a:t>
              </a:r>
              <a:endParaRPr sz="4100" b="0" i="0" u="none" strike="noStrike" cap="none">
                <a:solidFill>
                  <a:schemeClr val="lt1"/>
                </a:solidFill>
                <a:latin typeface="Arial"/>
                <a:ea typeface="Arial"/>
                <a:cs typeface="Arial"/>
                <a:sym typeface="Arial"/>
              </a:endParaRPr>
            </a:p>
          </p:txBody>
        </p:sp>
        <p:sp>
          <p:nvSpPr>
            <p:cNvPr id="396" name="Google Shape;396;p14"/>
            <p:cNvSpPr/>
            <p:nvPr/>
          </p:nvSpPr>
          <p:spPr>
            <a:xfrm>
              <a:off x="7182278" y="285305"/>
              <a:ext cx="1583442" cy="1583442"/>
            </a:xfrm>
            <a:prstGeom prst="ellipse">
              <a:avLst/>
            </a:prstGeom>
            <a:blipFill rotWithShape="1">
              <a:blip r:embed="rId5">
                <a:alphaModFix/>
              </a:blip>
              <a:stretch>
                <a:fillRect l="-4999" r="-4998"/>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7" name="Google Shape;397;p14"/>
            <p:cNvSpPr/>
            <p:nvPr/>
          </p:nvSpPr>
          <p:spPr>
            <a:xfrm>
              <a:off x="10735075" y="0"/>
              <a:ext cx="5209576" cy="4755084"/>
            </a:xfrm>
            <a:prstGeom prst="roundRect">
              <a:avLst>
                <a:gd name="adj" fmla="val 10000"/>
              </a:avLst>
            </a:prstGeom>
            <a:solidFill>
              <a:schemeClr val="accent1"/>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8" name="Google Shape;398;p14"/>
            <p:cNvSpPr txBox="1"/>
            <p:nvPr/>
          </p:nvSpPr>
          <p:spPr>
            <a:xfrm>
              <a:off x="10735075" y="1902033"/>
              <a:ext cx="5209576" cy="1902033"/>
            </a:xfrm>
            <a:prstGeom prst="rect">
              <a:avLst/>
            </a:prstGeom>
            <a:noFill/>
            <a:ln>
              <a:noFill/>
            </a:ln>
          </p:spPr>
          <p:txBody>
            <a:bodyPr spcFirstLastPara="1" wrap="square" lIns="291575" tIns="291575" rIns="291575" bIns="291575" anchor="ctr" anchorCtr="0">
              <a:noAutofit/>
            </a:bodyPr>
            <a:lstStyle/>
            <a:p>
              <a:pPr marL="0" marR="0" lvl="0" indent="0" algn="ctr" rtl="0">
                <a:lnSpc>
                  <a:spcPct val="90000"/>
                </a:lnSpc>
                <a:spcBef>
                  <a:spcPts val="0"/>
                </a:spcBef>
                <a:spcAft>
                  <a:spcPts val="0"/>
                </a:spcAft>
                <a:buClr>
                  <a:srgbClr val="000000"/>
                </a:buClr>
                <a:buSzPts val="4100"/>
                <a:buFont typeface="Arial"/>
                <a:buNone/>
              </a:pPr>
              <a:r>
                <a:rPr lang="de-DE" sz="4100" b="0" i="0" u="none" strike="noStrike" cap="none">
                  <a:solidFill>
                    <a:schemeClr val="lt1"/>
                  </a:solidFill>
                  <a:latin typeface="Arial"/>
                  <a:ea typeface="Arial"/>
                  <a:cs typeface="Arial"/>
                  <a:sym typeface="Arial"/>
                </a:rPr>
                <a:t>Objektive Bewertung</a:t>
              </a:r>
              <a:endParaRPr sz="4100" b="0" i="0" u="none" strike="noStrike" cap="none">
                <a:solidFill>
                  <a:schemeClr val="lt1"/>
                </a:solidFill>
                <a:latin typeface="Arial"/>
                <a:ea typeface="Arial"/>
                <a:cs typeface="Arial"/>
                <a:sym typeface="Arial"/>
              </a:endParaRPr>
            </a:p>
          </p:txBody>
        </p:sp>
        <p:sp>
          <p:nvSpPr>
            <p:cNvPr id="399" name="Google Shape;399;p14"/>
            <p:cNvSpPr/>
            <p:nvPr/>
          </p:nvSpPr>
          <p:spPr>
            <a:xfrm>
              <a:off x="12589707" y="285305"/>
              <a:ext cx="1583442" cy="1583442"/>
            </a:xfrm>
            <a:prstGeom prst="ellipse">
              <a:avLst/>
            </a:prstGeom>
            <a:blipFill rotWithShape="1">
              <a:blip r:embed="rId6">
                <a:alphaModFix/>
              </a:blip>
              <a:stretch>
                <a:fillRect l="-30997" r="-30995"/>
              </a:stretch>
            </a:blip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0" name="Google Shape;400;p14"/>
            <p:cNvSpPr/>
            <p:nvPr/>
          </p:nvSpPr>
          <p:spPr>
            <a:xfrm>
              <a:off x="637920" y="3804067"/>
              <a:ext cx="14672160" cy="713262"/>
            </a:xfrm>
            <a:prstGeom prst="leftRightArrow">
              <a:avLst>
                <a:gd name="adj1" fmla="val 50000"/>
                <a:gd name="adj2" fmla="val 50000"/>
              </a:avLst>
            </a:prstGeom>
            <a:solidFill>
              <a:srgbClr val="B1C0D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1" name="Google Shape;401;p14"/>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402" name="Google Shape;402;p14"/>
          <p:cNvGrpSpPr/>
          <p:nvPr/>
        </p:nvGrpSpPr>
        <p:grpSpPr>
          <a:xfrm>
            <a:off x="602293" y="8374276"/>
            <a:ext cx="17358880" cy="2331172"/>
            <a:chOff x="559140" y="8374275"/>
            <a:chExt cx="17358880" cy="2331172"/>
          </a:xfrm>
        </p:grpSpPr>
        <p:sp>
          <p:nvSpPr>
            <p:cNvPr id="403" name="Google Shape;403;p14"/>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05" name="Google Shape;405;p14"/>
            <p:cNvSpPr txBox="1"/>
            <p:nvPr/>
          </p:nvSpPr>
          <p:spPr>
            <a:xfrm>
              <a:off x="5551336" y="9073538"/>
              <a:ext cx="10634745"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121212"/>
                </a:buClr>
                <a:buSzPts val="1400"/>
                <a:buFont typeface="Arial"/>
                <a:buNone/>
              </a:pPr>
              <a:r>
                <a:rPr lang="de-DE"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406" name="Google Shape;406;p14"/>
            <p:cNvPicPr preferRelativeResize="0"/>
            <p:nvPr/>
          </p:nvPicPr>
          <p:blipFill rotWithShape="1">
            <a:blip r:embed="rId8">
              <a:alphaModFix/>
            </a:blip>
            <a:srcRect/>
            <a:stretch/>
          </p:blipFill>
          <p:spPr>
            <a:xfrm>
              <a:off x="16563311" y="9245925"/>
              <a:ext cx="1354709" cy="492621"/>
            </a:xfrm>
            <a:prstGeom prst="rect">
              <a:avLst/>
            </a:prstGeom>
            <a:noFill/>
            <a:ln>
              <a:noFill/>
            </a:ln>
          </p:spPr>
        </p:pic>
      </p:grpSp>
      <p:pic>
        <p:nvPicPr>
          <p:cNvPr id="2" name="Picture 1" descr="Blue text on a white background&#10;&#10;Description automatically generated">
            <a:extLst>
              <a:ext uri="{FF2B5EF4-FFF2-40B4-BE49-F238E27FC236}">
                <a16:creationId xmlns:a16="http://schemas.microsoft.com/office/drawing/2014/main" id="{A6258E29-698F-0AFA-5B23-5AFF02438D3E}"/>
              </a:ext>
            </a:extLst>
          </p:cNvPr>
          <p:cNvPicPr>
            <a:picLocks noChangeAspect="1"/>
          </p:cNvPicPr>
          <p:nvPr/>
        </p:nvPicPr>
        <p:blipFill>
          <a:blip r:embed="rId9"/>
          <a:stretch>
            <a:fillRect/>
          </a:stretch>
        </p:blipFill>
        <p:spPr>
          <a:xfrm>
            <a:off x="2992695" y="9220030"/>
            <a:ext cx="2231761" cy="46821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15"/>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12" name="Google Shape;412;p15"/>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13" name="Google Shape;413;p15"/>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14" name="Google Shape;414;p15"/>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15" name="Google Shape;415;p15"/>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16" name="Google Shape;416;p15"/>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17" name="Google Shape;417;p15"/>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18" name="Google Shape;418;p15"/>
          <p:cNvSpPr txBox="1"/>
          <p:nvPr/>
        </p:nvSpPr>
        <p:spPr>
          <a:xfrm>
            <a:off x="792000" y="1548000"/>
            <a:ext cx="15948000" cy="612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33C5B"/>
              </a:buClr>
              <a:buSzPts val="4000"/>
              <a:buFont typeface="Arial"/>
              <a:buNone/>
            </a:pPr>
            <a:r>
              <a:rPr lang="de-DE" sz="4000" b="0" i="0" u="none" strike="noStrike" cap="none">
                <a:solidFill>
                  <a:srgbClr val="033C5B"/>
                </a:solidFill>
                <a:latin typeface="Arial"/>
                <a:ea typeface="Arial"/>
                <a:cs typeface="Arial"/>
                <a:sym typeface="Arial"/>
              </a:rPr>
              <a:t>Gespräche mit den Lernenden über die bevorstehende Prüfung </a:t>
            </a:r>
            <a:endParaRPr sz="1400" b="0" i="0" u="none" strike="noStrike" cap="none">
              <a:solidFill>
                <a:srgbClr val="000000"/>
              </a:solidFill>
              <a:latin typeface="Arial"/>
              <a:ea typeface="Arial"/>
              <a:cs typeface="Arial"/>
              <a:sym typeface="Arial"/>
            </a:endParaRPr>
          </a:p>
        </p:txBody>
      </p:sp>
      <p:sp>
        <p:nvSpPr>
          <p:cNvPr id="419" name="Google Shape;419;p15"/>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0" name="Google Shape;420;p15"/>
          <p:cNvSpPr txBox="1"/>
          <p:nvPr/>
        </p:nvSpPr>
        <p:spPr>
          <a:xfrm>
            <a:off x="792000" y="3132000"/>
            <a:ext cx="15948000" cy="3585597"/>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rgbClr val="000000"/>
              </a:buClr>
              <a:buSzPts val="2400"/>
              <a:buFont typeface="Noto Sans Symbols"/>
              <a:buChar char="⮚"/>
            </a:pPr>
            <a:r>
              <a:rPr lang="de-DE" sz="2400" b="0" i="0" u="none" strike="noStrike" cap="none">
                <a:solidFill>
                  <a:srgbClr val="000000"/>
                </a:solidFill>
                <a:latin typeface="Arial"/>
                <a:ea typeface="Arial"/>
                <a:cs typeface="Arial"/>
                <a:sym typeface="Arial"/>
              </a:rPr>
              <a:t>Während der Diskussion über die Bewertungskriterien und -verfahren erhalten die Lernenden </a:t>
            </a:r>
            <a:r>
              <a:rPr lang="de-DE" sz="2400" b="1" i="0" u="none" strike="noStrike" cap="none">
                <a:solidFill>
                  <a:srgbClr val="000000"/>
                </a:solidFill>
                <a:latin typeface="Arial"/>
                <a:ea typeface="Arial"/>
                <a:cs typeface="Arial"/>
                <a:sym typeface="Arial"/>
              </a:rPr>
              <a:t>eine klare Vorstellung davon, was von ihnen erwartet wird</a:t>
            </a:r>
            <a:r>
              <a:rPr lang="de-DE" sz="2400" b="0" i="0" u="none" strike="noStrike" cap="none">
                <a:solidFill>
                  <a:srgbClr val="000000"/>
                </a:solidFill>
                <a:latin typeface="Arial"/>
                <a:ea typeface="Arial"/>
                <a:cs typeface="Arial"/>
                <a:sym typeface="Arial"/>
              </a:rPr>
              <a:t>. Sie verstehen, welche Fähigkeiten und Kenntnisse bewertet werden und wie die Bewertung durchgeführt wird.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2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400"/>
              <a:buFont typeface="Noto Sans Symbols"/>
              <a:buChar char="⮚"/>
            </a:pPr>
            <a:r>
              <a:rPr lang="de-DE" sz="2400" b="0" i="0" u="none" strike="noStrike" cap="none">
                <a:solidFill>
                  <a:srgbClr val="000000"/>
                </a:solidFill>
                <a:latin typeface="Arial"/>
                <a:ea typeface="Arial"/>
                <a:cs typeface="Arial"/>
                <a:sym typeface="Arial"/>
              </a:rPr>
              <a:t>Motivation und klare Ziele sind sehr wichtig. Wenn die Lernenden verstehen, wie ihre Leistung bewertet wird, können sie </a:t>
            </a:r>
            <a:r>
              <a:rPr lang="de-DE" sz="2400" b="1" i="0" u="none" strike="noStrike" cap="none">
                <a:solidFill>
                  <a:srgbClr val="000000"/>
                </a:solidFill>
                <a:latin typeface="Arial"/>
                <a:ea typeface="Arial"/>
                <a:cs typeface="Arial"/>
                <a:sym typeface="Arial"/>
              </a:rPr>
              <a:t>ihre Ziele besser festlegen und bleiben motiviert</a:t>
            </a:r>
            <a:r>
              <a:rPr lang="de-DE" sz="2400" b="0" i="0" u="none" strike="noStrike" cap="none">
                <a:solidFill>
                  <a:srgbClr val="000000"/>
                </a:solidFill>
                <a:latin typeface="Arial"/>
                <a:ea typeface="Arial"/>
                <a:cs typeface="Arial"/>
                <a:sym typeface="Arial"/>
              </a:rPr>
              <a:t>. Sie wissen, in welchen Bereichen sie sich verbessern müssen und können gezielt an der Verbesserung ihrer Leistung arbeiten.</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endParaRPr sz="2400" b="0" i="0" u="none" strike="noStrike" cap="none">
              <a:solidFill>
                <a:srgbClr val="000000"/>
              </a:solidFill>
              <a:latin typeface="Arial"/>
              <a:ea typeface="Arial"/>
              <a:cs typeface="Arial"/>
              <a:sym typeface="Arial"/>
            </a:endParaRPr>
          </a:p>
          <a:p>
            <a:pPr marL="342900" marR="0" lvl="0" indent="-342900" algn="l" rtl="0">
              <a:lnSpc>
                <a:spcPct val="100000"/>
              </a:lnSpc>
              <a:spcBef>
                <a:spcPts val="0"/>
              </a:spcBef>
              <a:spcAft>
                <a:spcPts val="0"/>
              </a:spcAft>
              <a:buClr>
                <a:srgbClr val="000000"/>
              </a:buClr>
              <a:buSzPts val="2400"/>
              <a:buFont typeface="Noto Sans Symbols"/>
              <a:buChar char="⮚"/>
            </a:pPr>
            <a:r>
              <a:rPr lang="de-DE" sz="2400" b="0" i="0" u="none" strike="noStrike" cap="none">
                <a:solidFill>
                  <a:srgbClr val="000000"/>
                </a:solidFill>
                <a:latin typeface="Arial"/>
                <a:ea typeface="Arial"/>
                <a:cs typeface="Arial"/>
                <a:sym typeface="Arial"/>
              </a:rPr>
              <a:t>Die Kommunikation über die Bewertung ermöglicht es den Lernenden</a:t>
            </a:r>
            <a:r>
              <a:rPr lang="de-DE" sz="2400" b="1" i="0" u="none" strike="noStrike" cap="none">
                <a:solidFill>
                  <a:srgbClr val="000000"/>
                </a:solidFill>
                <a:latin typeface="Arial"/>
                <a:ea typeface="Arial"/>
                <a:cs typeface="Arial"/>
                <a:sym typeface="Arial"/>
              </a:rPr>
              <a:t>, Feedback zu erhalten und über ihren Lernprozess zu reflektieren.</a:t>
            </a:r>
            <a:r>
              <a:rPr lang="de-DE" sz="2400" b="0" i="0" u="none" strike="noStrike" cap="none">
                <a:solidFill>
                  <a:srgbClr val="000000"/>
                </a:solidFill>
                <a:latin typeface="Arial"/>
                <a:ea typeface="Arial"/>
                <a:cs typeface="Arial"/>
                <a:sym typeface="Arial"/>
              </a:rPr>
              <a:t> Sie können verstehen, welche Bereiche sie bereits gut beherrschen und welche noch verbessert werden können. </a:t>
            </a: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de-DE" sz="2400" b="0" i="0" u="none" strike="noStrike" cap="none">
                <a:solidFill>
                  <a:srgbClr val="000000"/>
                </a:solidFill>
                <a:latin typeface="Arial"/>
                <a:ea typeface="Arial"/>
                <a:cs typeface="Arial"/>
                <a:sym typeface="Arial"/>
              </a:rPr>
              <a:t> </a:t>
            </a:r>
            <a:endParaRPr sz="2400" b="0" i="0" u="none" strike="noStrike" cap="none">
              <a:solidFill>
                <a:srgbClr val="000000"/>
              </a:solidFill>
              <a:latin typeface="Arial"/>
              <a:ea typeface="Arial"/>
              <a:cs typeface="Arial"/>
              <a:sym typeface="Arial"/>
            </a:endParaRPr>
          </a:p>
        </p:txBody>
      </p:sp>
      <p:grpSp>
        <p:nvGrpSpPr>
          <p:cNvPr id="421" name="Google Shape;421;p15"/>
          <p:cNvGrpSpPr/>
          <p:nvPr/>
        </p:nvGrpSpPr>
        <p:grpSpPr>
          <a:xfrm>
            <a:off x="602293" y="8374276"/>
            <a:ext cx="17358880" cy="2331172"/>
            <a:chOff x="559140" y="8374275"/>
            <a:chExt cx="17358880" cy="2331172"/>
          </a:xfrm>
        </p:grpSpPr>
        <p:sp>
          <p:nvSpPr>
            <p:cNvPr id="422" name="Google Shape;422;p15"/>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24" name="Google Shape;424;p15"/>
            <p:cNvSpPr txBox="1"/>
            <p:nvPr/>
          </p:nvSpPr>
          <p:spPr>
            <a:xfrm>
              <a:off x="5551336" y="9073538"/>
              <a:ext cx="10634745"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121212"/>
                </a:buClr>
                <a:buSzPts val="1400"/>
                <a:buFont typeface="Arial"/>
                <a:buNone/>
              </a:pPr>
              <a:r>
                <a:rPr lang="de-DE"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425" name="Google Shape;425;p15"/>
            <p:cNvPicPr preferRelativeResize="0"/>
            <p:nvPr/>
          </p:nvPicPr>
          <p:blipFill rotWithShape="1">
            <a:blip r:embed="rId5">
              <a:alphaModFix/>
            </a:blip>
            <a:srcRect/>
            <a:stretch/>
          </p:blipFill>
          <p:spPr>
            <a:xfrm>
              <a:off x="16563311" y="9245925"/>
              <a:ext cx="1354709" cy="492621"/>
            </a:xfrm>
            <a:prstGeom prst="rect">
              <a:avLst/>
            </a:prstGeom>
            <a:noFill/>
            <a:ln>
              <a:noFill/>
            </a:ln>
          </p:spPr>
        </p:pic>
      </p:grpSp>
      <p:pic>
        <p:nvPicPr>
          <p:cNvPr id="2" name="Picture 1" descr="Blue text on a white background&#10;&#10;Description automatically generated">
            <a:extLst>
              <a:ext uri="{FF2B5EF4-FFF2-40B4-BE49-F238E27FC236}">
                <a16:creationId xmlns:a16="http://schemas.microsoft.com/office/drawing/2014/main" id="{71BD72CF-DFC8-9A6A-011E-4C197C121B7F}"/>
              </a:ext>
            </a:extLst>
          </p:cNvPr>
          <p:cNvPicPr>
            <a:picLocks noChangeAspect="1"/>
          </p:cNvPicPr>
          <p:nvPr/>
        </p:nvPicPr>
        <p:blipFill>
          <a:blip r:embed="rId6"/>
          <a:stretch>
            <a:fillRect/>
          </a:stretch>
        </p:blipFill>
        <p:spPr>
          <a:xfrm>
            <a:off x="2992695" y="9220030"/>
            <a:ext cx="2231761" cy="468213"/>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sp>
        <p:nvSpPr>
          <p:cNvPr id="430" name="Google Shape;430;p16"/>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31" name="Google Shape;431;p16"/>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32" name="Google Shape;432;p16"/>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33" name="Google Shape;433;p16"/>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34" name="Google Shape;434;p16"/>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35" name="Google Shape;435;p16"/>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36" name="Google Shape;436;p16"/>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37" name="Google Shape;437;p16"/>
          <p:cNvSpPr txBox="1"/>
          <p:nvPr/>
        </p:nvSpPr>
        <p:spPr>
          <a:xfrm>
            <a:off x="792000" y="1548000"/>
            <a:ext cx="12181388" cy="576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33C5B"/>
              </a:buClr>
              <a:buSzPts val="4000"/>
              <a:buFont typeface="Arial"/>
              <a:buNone/>
            </a:pPr>
            <a:r>
              <a:rPr lang="de-DE" sz="4000" b="0" i="0" u="none" strike="noStrike" cap="none">
                <a:solidFill>
                  <a:srgbClr val="033C5B"/>
                </a:solidFill>
                <a:latin typeface="Arial"/>
                <a:ea typeface="Arial"/>
                <a:cs typeface="Arial"/>
                <a:sym typeface="Arial"/>
              </a:rPr>
              <a:t>Qualitätssicherung und summative Bewertung </a:t>
            </a:r>
            <a:endParaRPr sz="1400" b="0" i="0" u="none" strike="noStrike" cap="none">
              <a:solidFill>
                <a:srgbClr val="000000"/>
              </a:solidFill>
              <a:latin typeface="Arial"/>
              <a:ea typeface="Arial"/>
              <a:cs typeface="Arial"/>
              <a:sym typeface="Arial"/>
            </a:endParaRPr>
          </a:p>
        </p:txBody>
      </p:sp>
      <p:sp>
        <p:nvSpPr>
          <p:cNvPr id="438" name="Google Shape;438;p16"/>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39" name="Google Shape;439;p16"/>
          <p:cNvSpPr txBox="1"/>
          <p:nvPr/>
        </p:nvSpPr>
        <p:spPr>
          <a:xfrm>
            <a:off x="11546920" y="3683138"/>
            <a:ext cx="5292000" cy="3636000"/>
          </a:xfrm>
          <a:prstGeom prst="rect">
            <a:avLst/>
          </a:prstGeom>
          <a:gradFill>
            <a:gsLst>
              <a:gs pos="0">
                <a:srgbClr val="9FC3FF"/>
              </a:gs>
              <a:gs pos="35000">
                <a:srgbClr val="BDD5FF"/>
              </a:gs>
              <a:gs pos="100000">
                <a:srgbClr val="E4EEFF"/>
              </a:gs>
            </a:gsLst>
            <a:lin ang="16200000" scaled="0"/>
          </a:gradFill>
          <a:ln w="9525" cap="flat" cmpd="sng">
            <a:solidFill>
              <a:srgbClr val="4A7DBA"/>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680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de-DE" sz="2400" b="0" i="0" u="none" strike="noStrike" cap="none">
                <a:solidFill>
                  <a:srgbClr val="000000"/>
                </a:solidFill>
                <a:latin typeface="Arial"/>
                <a:ea typeface="Arial"/>
                <a:cs typeface="Arial"/>
                <a:sym typeface="Arial"/>
              </a:rPr>
              <a:t>Qualitätssicherung schafft Transparenz, indem sie den Lernenden und anderen Beteiligten ermöglicht, den Bewertungsprozess zu verstehen und nachzuvollziehen. Dies schafft Vertrauen in die Bewertung und ermöglicht es den Lernenden, ihre Leistung besser einzuschätzen.</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de-DE" sz="2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440" name="Google Shape;440;p16"/>
          <p:cNvSpPr txBox="1"/>
          <p:nvPr/>
        </p:nvSpPr>
        <p:spPr>
          <a:xfrm>
            <a:off x="6182920" y="3683138"/>
            <a:ext cx="5292000" cy="3636000"/>
          </a:xfrm>
          <a:prstGeom prst="rect">
            <a:avLst/>
          </a:prstGeom>
          <a:gradFill>
            <a:gsLst>
              <a:gs pos="0">
                <a:srgbClr val="9FC3FF"/>
              </a:gs>
              <a:gs pos="35000">
                <a:srgbClr val="BDD5FF"/>
              </a:gs>
              <a:gs pos="100000">
                <a:srgbClr val="E4EEFF"/>
              </a:gs>
            </a:gsLst>
            <a:lin ang="16200000" scaled="0"/>
          </a:gradFill>
          <a:ln w="9525" cap="flat" cmpd="sng">
            <a:solidFill>
              <a:srgbClr val="4A7DBA"/>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680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de-DE" sz="2400" b="0" i="0" u="none" strike="noStrike" cap="none">
                <a:solidFill>
                  <a:srgbClr val="000000"/>
                </a:solidFill>
                <a:latin typeface="Arial"/>
                <a:ea typeface="Arial"/>
                <a:cs typeface="Arial"/>
                <a:sym typeface="Arial"/>
              </a:rPr>
              <a:t>Die Qualitätssicherung gewährleistet, dass die Bewertungsinstrumente und -verfahren valide sind, d. h. dass sie tatsächlich das messen, was sie messen sollen. Dadurch wird sichergestellt, dass die Bewertungsergebnisse aussagekräftig und signifikant sind.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441" name="Google Shape;441;p16"/>
          <p:cNvSpPr txBox="1"/>
          <p:nvPr/>
        </p:nvSpPr>
        <p:spPr>
          <a:xfrm>
            <a:off x="818920" y="3683138"/>
            <a:ext cx="5292000" cy="3636000"/>
          </a:xfrm>
          <a:prstGeom prst="rect">
            <a:avLst/>
          </a:prstGeom>
          <a:gradFill>
            <a:gsLst>
              <a:gs pos="0">
                <a:srgbClr val="9FC3FF"/>
              </a:gs>
              <a:gs pos="35000">
                <a:srgbClr val="BDD5FF"/>
              </a:gs>
              <a:gs pos="100000">
                <a:srgbClr val="E4EEFF"/>
              </a:gs>
            </a:gsLst>
            <a:lin ang="16200000" scaled="0"/>
          </a:gradFill>
          <a:ln w="9525" cap="flat" cmpd="sng">
            <a:solidFill>
              <a:srgbClr val="4A7DBA"/>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680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de-DE" sz="2400" b="0" i="0" u="none" strike="noStrike" cap="none">
                <a:solidFill>
                  <a:srgbClr val="000000"/>
                </a:solidFill>
                <a:latin typeface="Arial"/>
                <a:ea typeface="Arial"/>
                <a:cs typeface="Arial"/>
                <a:sym typeface="Arial"/>
              </a:rPr>
              <a:t>Die Qualitätssicherung gewährleistet, dass die Bewertung objektiv und fair ist. Das bedeutet, dass alle Lernenden nach den gleichen Kriterien beurteilt werden und dass persönliche Vorurteile oder Voreingenommenheit vermieden werden.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p:txBody>
      </p:sp>
      <p:sp>
        <p:nvSpPr>
          <p:cNvPr id="442" name="Google Shape;442;p16"/>
          <p:cNvSpPr/>
          <p:nvPr/>
        </p:nvSpPr>
        <p:spPr>
          <a:xfrm>
            <a:off x="818920" y="3179138"/>
            <a:ext cx="5292000" cy="720000"/>
          </a:xfrm>
          <a:prstGeom prst="roundRect">
            <a:avLst>
              <a:gd name="adj" fmla="val 16667"/>
            </a:avLst>
          </a:prstGeom>
          <a:solidFill>
            <a:schemeClr val="lt1"/>
          </a:solidFill>
          <a:ln w="254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de-DE" sz="2600" b="1" i="0" u="none" strike="noStrike" cap="none">
                <a:solidFill>
                  <a:srgbClr val="000000"/>
                </a:solidFill>
                <a:latin typeface="Arial"/>
                <a:ea typeface="Arial"/>
                <a:cs typeface="Arial"/>
                <a:sym typeface="Arial"/>
              </a:rPr>
              <a:t>Objektivität:</a:t>
            </a:r>
            <a:endParaRPr sz="2600" b="1" i="0" u="none" strike="noStrike" cap="none">
              <a:solidFill>
                <a:schemeClr val="dk1"/>
              </a:solidFill>
              <a:latin typeface="Arial"/>
              <a:ea typeface="Arial"/>
              <a:cs typeface="Arial"/>
              <a:sym typeface="Arial"/>
            </a:endParaRPr>
          </a:p>
        </p:txBody>
      </p:sp>
      <p:sp>
        <p:nvSpPr>
          <p:cNvPr id="443" name="Google Shape;443;p16"/>
          <p:cNvSpPr/>
          <p:nvPr/>
        </p:nvSpPr>
        <p:spPr>
          <a:xfrm>
            <a:off x="6182920" y="3179138"/>
            <a:ext cx="5292000" cy="720000"/>
          </a:xfrm>
          <a:prstGeom prst="roundRect">
            <a:avLst>
              <a:gd name="adj" fmla="val 16667"/>
            </a:avLst>
          </a:prstGeom>
          <a:solidFill>
            <a:schemeClr val="lt1"/>
          </a:solidFill>
          <a:ln w="254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de-DE" sz="2600" b="1" i="0" u="none" strike="noStrike" cap="none">
                <a:solidFill>
                  <a:srgbClr val="000000"/>
                </a:solidFill>
                <a:latin typeface="Arial"/>
                <a:ea typeface="Arial"/>
                <a:cs typeface="Arial"/>
                <a:sym typeface="Arial"/>
              </a:rPr>
              <a:t>Die Gültigkeit: </a:t>
            </a:r>
            <a:endParaRPr sz="2600" b="1" i="0" u="none" strike="noStrike" cap="none">
              <a:solidFill>
                <a:schemeClr val="dk1"/>
              </a:solidFill>
              <a:latin typeface="Arial"/>
              <a:ea typeface="Arial"/>
              <a:cs typeface="Arial"/>
              <a:sym typeface="Arial"/>
            </a:endParaRPr>
          </a:p>
        </p:txBody>
      </p:sp>
      <p:sp>
        <p:nvSpPr>
          <p:cNvPr id="444" name="Google Shape;444;p16"/>
          <p:cNvSpPr/>
          <p:nvPr/>
        </p:nvSpPr>
        <p:spPr>
          <a:xfrm>
            <a:off x="11546920" y="3179138"/>
            <a:ext cx="5292000" cy="720000"/>
          </a:xfrm>
          <a:prstGeom prst="roundRect">
            <a:avLst>
              <a:gd name="adj" fmla="val 16667"/>
            </a:avLst>
          </a:prstGeom>
          <a:solidFill>
            <a:schemeClr val="lt1"/>
          </a:solidFill>
          <a:ln w="25400" cap="flat" cmpd="sng">
            <a:solidFill>
              <a:schemeClr val="accent4"/>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de-DE" sz="2600" b="1" i="0" u="none" strike="noStrike" cap="none">
                <a:solidFill>
                  <a:srgbClr val="000000"/>
                </a:solidFill>
                <a:latin typeface="Arial"/>
                <a:ea typeface="Arial"/>
                <a:cs typeface="Arial"/>
                <a:sym typeface="Arial"/>
              </a:rPr>
              <a:t>Transparenz:</a:t>
            </a:r>
            <a:endParaRPr sz="2600" b="1" i="0" u="none" strike="noStrike" cap="none">
              <a:solidFill>
                <a:schemeClr val="dk1"/>
              </a:solidFill>
              <a:latin typeface="Arial"/>
              <a:ea typeface="Arial"/>
              <a:cs typeface="Arial"/>
              <a:sym typeface="Arial"/>
            </a:endParaRPr>
          </a:p>
        </p:txBody>
      </p:sp>
      <p:grpSp>
        <p:nvGrpSpPr>
          <p:cNvPr id="445" name="Google Shape;445;p16"/>
          <p:cNvGrpSpPr/>
          <p:nvPr/>
        </p:nvGrpSpPr>
        <p:grpSpPr>
          <a:xfrm>
            <a:off x="602293" y="8374276"/>
            <a:ext cx="17358880" cy="2331172"/>
            <a:chOff x="559140" y="8374275"/>
            <a:chExt cx="17358880" cy="2331172"/>
          </a:xfrm>
        </p:grpSpPr>
        <p:sp>
          <p:nvSpPr>
            <p:cNvPr id="446" name="Google Shape;446;p16"/>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48" name="Google Shape;448;p16"/>
            <p:cNvSpPr txBox="1"/>
            <p:nvPr/>
          </p:nvSpPr>
          <p:spPr>
            <a:xfrm>
              <a:off x="5551336" y="9073538"/>
              <a:ext cx="10634745"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121212"/>
                </a:buClr>
                <a:buSzPts val="1400"/>
                <a:buFont typeface="Arial"/>
                <a:buNone/>
              </a:pPr>
              <a:r>
                <a:rPr lang="de-DE"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449" name="Google Shape;449;p16"/>
            <p:cNvPicPr preferRelativeResize="0"/>
            <p:nvPr/>
          </p:nvPicPr>
          <p:blipFill rotWithShape="1">
            <a:blip r:embed="rId5">
              <a:alphaModFix/>
            </a:blip>
            <a:srcRect/>
            <a:stretch/>
          </p:blipFill>
          <p:spPr>
            <a:xfrm>
              <a:off x="16563311" y="9245925"/>
              <a:ext cx="1354709" cy="492621"/>
            </a:xfrm>
            <a:prstGeom prst="rect">
              <a:avLst/>
            </a:prstGeom>
            <a:noFill/>
            <a:ln>
              <a:noFill/>
            </a:ln>
          </p:spPr>
        </p:pic>
      </p:grpSp>
      <p:pic>
        <p:nvPicPr>
          <p:cNvPr id="2" name="Picture 1" descr="Blue text on a white background&#10;&#10;Description automatically generated">
            <a:extLst>
              <a:ext uri="{FF2B5EF4-FFF2-40B4-BE49-F238E27FC236}">
                <a16:creationId xmlns:a16="http://schemas.microsoft.com/office/drawing/2014/main" id="{3241BE29-72F4-2216-4CCD-0376EF149F15}"/>
              </a:ext>
            </a:extLst>
          </p:cNvPr>
          <p:cNvPicPr>
            <a:picLocks noChangeAspect="1"/>
          </p:cNvPicPr>
          <p:nvPr/>
        </p:nvPicPr>
        <p:blipFill>
          <a:blip r:embed="rId6"/>
          <a:stretch>
            <a:fillRect/>
          </a:stretch>
        </p:blipFill>
        <p:spPr>
          <a:xfrm>
            <a:off x="2992695" y="9220030"/>
            <a:ext cx="2231761" cy="468213"/>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53"/>
        <p:cNvGrpSpPr/>
        <p:nvPr/>
      </p:nvGrpSpPr>
      <p:grpSpPr>
        <a:xfrm>
          <a:off x="0" y="0"/>
          <a:ext cx="0" cy="0"/>
          <a:chOff x="0" y="0"/>
          <a:chExt cx="0" cy="0"/>
        </a:xfrm>
      </p:grpSpPr>
      <p:sp>
        <p:nvSpPr>
          <p:cNvPr id="454" name="Google Shape;454;p17"/>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55" name="Google Shape;455;p17"/>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56" name="Google Shape;456;p17"/>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57" name="Google Shape;457;p17"/>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58" name="Google Shape;458;p17"/>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59" name="Google Shape;459;p17"/>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0" name="Google Shape;460;p17"/>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1" name="Google Shape;461;p17"/>
          <p:cNvSpPr txBox="1"/>
          <p:nvPr/>
        </p:nvSpPr>
        <p:spPr>
          <a:xfrm>
            <a:off x="792000" y="1548000"/>
            <a:ext cx="15948000" cy="648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33C5B"/>
              </a:buClr>
              <a:buSzPts val="4000"/>
              <a:buFont typeface="Arial"/>
              <a:buNone/>
            </a:pPr>
            <a:r>
              <a:rPr lang="de-DE" sz="4000" b="0" i="0" u="none" strike="noStrike" cap="none">
                <a:solidFill>
                  <a:srgbClr val="033C5B"/>
                </a:solidFill>
                <a:latin typeface="Arial"/>
                <a:ea typeface="Arial"/>
                <a:cs typeface="Arial"/>
                <a:sym typeface="Arial"/>
              </a:rPr>
              <a:t>Praktische Tipps für die kontinuierliche Verbesserung von summativen Bewertungsverfahren </a:t>
            </a:r>
            <a:endParaRPr sz="1400" b="0" i="0" u="none" strike="noStrike" cap="none">
              <a:solidFill>
                <a:srgbClr val="000000"/>
              </a:solidFill>
              <a:latin typeface="Arial"/>
              <a:ea typeface="Arial"/>
              <a:cs typeface="Arial"/>
              <a:sym typeface="Arial"/>
            </a:endParaRPr>
          </a:p>
        </p:txBody>
      </p:sp>
      <p:sp>
        <p:nvSpPr>
          <p:cNvPr id="462" name="Google Shape;462;p17"/>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3" name="Google Shape;463;p17"/>
          <p:cNvSpPr txBox="1"/>
          <p:nvPr/>
        </p:nvSpPr>
        <p:spPr>
          <a:xfrm>
            <a:off x="606197" y="2846986"/>
            <a:ext cx="10448246" cy="4716000"/>
          </a:xfrm>
          <a:prstGeom prst="rect">
            <a:avLst/>
          </a:prstGeom>
          <a:noFill/>
          <a:ln>
            <a:noFill/>
          </a:ln>
        </p:spPr>
        <p:txBody>
          <a:bodyPr spcFirstLastPara="1" wrap="square" lIns="91425" tIns="45700" rIns="91425" bIns="45700" anchor="t" anchorCtr="0">
            <a:noAutofit/>
          </a:bodyPr>
          <a:lstStyle/>
          <a:p>
            <a:pPr marL="0" marR="0" lvl="0" indent="0" algn="just" rtl="0">
              <a:lnSpc>
                <a:spcPct val="100000"/>
              </a:lnSpc>
              <a:spcBef>
                <a:spcPts val="0"/>
              </a:spcBef>
              <a:spcAft>
                <a:spcPts val="0"/>
              </a:spcAft>
              <a:buClr>
                <a:srgbClr val="000000"/>
              </a:buClr>
              <a:buSzPts val="2400"/>
              <a:buFont typeface="Arial"/>
              <a:buNone/>
            </a:pPr>
            <a:r>
              <a:rPr lang="de-DE" sz="2200" b="1" i="1" u="sng" strike="noStrike" cap="none">
                <a:solidFill>
                  <a:srgbClr val="000000"/>
                </a:solidFill>
                <a:latin typeface="Arial"/>
                <a:ea typeface="Arial"/>
                <a:cs typeface="Arial"/>
                <a:sym typeface="Arial"/>
              </a:rPr>
              <a:t>1. Holen Sie Feedback von den Lernenden ein: </a:t>
            </a:r>
            <a:r>
              <a:rPr lang="de-DE" sz="2200" b="0" i="0" u="none" strike="noStrike" cap="none">
                <a:solidFill>
                  <a:srgbClr val="000000"/>
                </a:solidFill>
                <a:latin typeface="Arial"/>
                <a:ea typeface="Arial"/>
                <a:cs typeface="Arial"/>
                <a:sym typeface="Arial"/>
              </a:rPr>
              <a:t>Fragen Sie die Lernenden nach ihren Erfahrungen mit den Bewertungsverfahren und bitten Sie um ihr Feedback</a:t>
            </a:r>
            <a:endParaRPr sz="22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400"/>
              <a:buFont typeface="Arial"/>
              <a:buNone/>
            </a:pPr>
            <a:r>
              <a:rPr lang="de-DE" sz="2200" b="0" i="0" u="none" strike="noStrike" cap="none">
                <a:solidFill>
                  <a:srgbClr val="000000"/>
                </a:solidFill>
                <a:latin typeface="Arial"/>
                <a:ea typeface="Arial"/>
                <a:cs typeface="Arial"/>
                <a:sym typeface="Arial"/>
              </a:rPr>
              <a:t> </a:t>
            </a:r>
            <a:endParaRPr sz="22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400"/>
              <a:buFont typeface="Arial"/>
              <a:buNone/>
            </a:pPr>
            <a:r>
              <a:rPr lang="de-DE" sz="2200" b="1" i="1" u="sng" strike="noStrike" cap="none">
                <a:solidFill>
                  <a:srgbClr val="000000"/>
                </a:solidFill>
                <a:latin typeface="Arial"/>
                <a:ea typeface="Arial"/>
                <a:cs typeface="Arial"/>
                <a:sym typeface="Arial"/>
              </a:rPr>
              <a:t>2. Überprüfen Sie die Bewertungskriterien: </a:t>
            </a:r>
            <a:r>
              <a:rPr lang="de-DE" sz="2200" b="0" i="0" u="none" strike="noStrike" cap="none">
                <a:solidFill>
                  <a:srgbClr val="000000"/>
                </a:solidFill>
                <a:latin typeface="Arial"/>
                <a:ea typeface="Arial"/>
                <a:cs typeface="Arial"/>
                <a:sym typeface="Arial"/>
              </a:rPr>
              <a:t>Überprüfen Sie regelmäßig die Bewertungskriterien, um sicherzustellen, dass sie mit den Lernzielen und Unterrichtsinhalten übereinstimmen. </a:t>
            </a:r>
            <a:endParaRPr sz="22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2400"/>
              <a:buFont typeface="Calibri"/>
              <a:buNone/>
            </a:pPr>
            <a:endParaRPr sz="22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400"/>
              <a:buFont typeface="Arial"/>
              <a:buNone/>
            </a:pPr>
            <a:r>
              <a:rPr lang="de-DE" sz="2200" b="1" i="1" u="sng" strike="noStrike" cap="none">
                <a:solidFill>
                  <a:srgbClr val="000000"/>
                </a:solidFill>
                <a:latin typeface="Arial"/>
                <a:ea typeface="Arial"/>
                <a:cs typeface="Arial"/>
                <a:sym typeface="Arial"/>
              </a:rPr>
              <a:t>3. Ausbildung der Bewerter: </a:t>
            </a:r>
            <a:r>
              <a:rPr lang="de-DE" sz="2200" b="0" i="0" u="none" strike="noStrike" cap="none">
                <a:solidFill>
                  <a:srgbClr val="000000"/>
                </a:solidFill>
                <a:latin typeface="Arial"/>
                <a:ea typeface="Arial"/>
                <a:cs typeface="Arial"/>
                <a:sym typeface="Arial"/>
              </a:rPr>
              <a:t>Sicherstellen, dass die Personen, die die Bewertungen durchführen, über die erforderlichen Kenntnisse und Fähigkeiten verfügen</a:t>
            </a:r>
            <a:endParaRPr sz="22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400"/>
              <a:buFont typeface="Arial"/>
              <a:buNone/>
            </a:pPr>
            <a:r>
              <a:rPr lang="de-DE" sz="2200" b="0" i="0" u="none" strike="noStrike" cap="none">
                <a:solidFill>
                  <a:srgbClr val="000000"/>
                </a:solidFill>
                <a:latin typeface="Arial"/>
                <a:ea typeface="Arial"/>
                <a:cs typeface="Arial"/>
                <a:sym typeface="Arial"/>
              </a:rPr>
              <a:t> </a:t>
            </a:r>
            <a:endParaRPr sz="22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400"/>
              <a:buFont typeface="Arial"/>
              <a:buNone/>
            </a:pPr>
            <a:r>
              <a:rPr lang="de-DE" sz="2200" b="1" i="1" u="sng" strike="noStrike" cap="none">
                <a:solidFill>
                  <a:srgbClr val="000000"/>
                </a:solidFill>
                <a:latin typeface="Arial"/>
                <a:ea typeface="Arial"/>
                <a:cs typeface="Arial"/>
                <a:sym typeface="Arial"/>
              </a:rPr>
              <a:t>4. Einsatz von Technologie: </a:t>
            </a:r>
            <a:r>
              <a:rPr lang="de-DE" sz="2200" b="0" i="0" u="none" strike="noStrike" cap="none">
                <a:solidFill>
                  <a:srgbClr val="000000"/>
                </a:solidFill>
                <a:latin typeface="Arial"/>
                <a:ea typeface="Arial"/>
                <a:cs typeface="Arial"/>
                <a:sym typeface="Arial"/>
              </a:rPr>
              <a:t>Nutzen Sie technologische Instrumente und Plattformen, um den Bewertungsprozess effizienter und transparenter zu gestalten. </a:t>
            </a:r>
            <a:endParaRPr sz="22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400"/>
              <a:buFont typeface="Arial"/>
              <a:buNone/>
            </a:pPr>
            <a:r>
              <a:rPr lang="de-DE" sz="2200" b="0" i="0" u="none" strike="noStrike" cap="none">
                <a:solidFill>
                  <a:srgbClr val="000000"/>
                </a:solidFill>
                <a:latin typeface="Arial"/>
                <a:ea typeface="Arial"/>
                <a:cs typeface="Arial"/>
                <a:sym typeface="Arial"/>
              </a:rPr>
              <a:t> </a:t>
            </a:r>
            <a:endParaRPr sz="22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rgbClr val="000000"/>
              </a:buClr>
              <a:buSzPts val="2400"/>
              <a:buFont typeface="Arial"/>
              <a:buNone/>
            </a:pPr>
            <a:r>
              <a:rPr lang="de-DE" sz="2200" b="1" i="1" u="sng" strike="noStrike" cap="none">
                <a:solidFill>
                  <a:srgbClr val="000000"/>
                </a:solidFill>
                <a:latin typeface="Arial"/>
                <a:ea typeface="Arial"/>
                <a:cs typeface="Arial"/>
                <a:sym typeface="Arial"/>
              </a:rPr>
              <a:t>5. Bewertung und Reflexion: </a:t>
            </a:r>
            <a:r>
              <a:rPr lang="de-DE" sz="2200" b="0" i="0" u="none" strike="noStrike" cap="none">
                <a:solidFill>
                  <a:srgbClr val="000000"/>
                </a:solidFill>
                <a:latin typeface="Arial"/>
                <a:ea typeface="Arial"/>
                <a:cs typeface="Arial"/>
                <a:sym typeface="Arial"/>
              </a:rPr>
              <a:t>Führen Sie regelmäßige Evaluierungen und Reflexionen über den Bewertungsprozess durch. </a:t>
            </a:r>
            <a:endParaRPr sz="2200" b="0" i="0" u="none" strike="noStrike" cap="none">
              <a:solidFill>
                <a:srgbClr val="000000"/>
              </a:solidFill>
              <a:latin typeface="Arial"/>
              <a:ea typeface="Arial"/>
              <a:cs typeface="Arial"/>
              <a:sym typeface="Arial"/>
            </a:endParaRPr>
          </a:p>
          <a:p>
            <a:pPr marL="0" marR="0" lvl="0" indent="0" algn="just"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p:txBody>
      </p:sp>
      <p:grpSp>
        <p:nvGrpSpPr>
          <p:cNvPr id="464" name="Google Shape;464;p17"/>
          <p:cNvGrpSpPr/>
          <p:nvPr/>
        </p:nvGrpSpPr>
        <p:grpSpPr>
          <a:xfrm>
            <a:off x="602293" y="8374276"/>
            <a:ext cx="17358880" cy="2331172"/>
            <a:chOff x="559140" y="8374275"/>
            <a:chExt cx="17358880" cy="2331172"/>
          </a:xfrm>
        </p:grpSpPr>
        <p:sp>
          <p:nvSpPr>
            <p:cNvPr id="465" name="Google Shape;465;p17"/>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67" name="Google Shape;467;p17"/>
            <p:cNvSpPr txBox="1"/>
            <p:nvPr/>
          </p:nvSpPr>
          <p:spPr>
            <a:xfrm>
              <a:off x="5551336" y="9073538"/>
              <a:ext cx="10634745"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121212"/>
                </a:buClr>
                <a:buSzPts val="1400"/>
                <a:buFont typeface="Arial"/>
                <a:buNone/>
              </a:pPr>
              <a:r>
                <a:rPr lang="de-DE" sz="1400" b="0" i="0" u="none" strike="noStrike" cap="none" dirty="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dirty="0"/>
            </a:p>
          </p:txBody>
        </p:sp>
        <p:pic>
          <p:nvPicPr>
            <p:cNvPr id="468" name="Google Shape;468;p17"/>
            <p:cNvPicPr preferRelativeResize="0"/>
            <p:nvPr/>
          </p:nvPicPr>
          <p:blipFill rotWithShape="1">
            <a:blip r:embed="rId5">
              <a:alphaModFix/>
            </a:blip>
            <a:srcRect/>
            <a:stretch/>
          </p:blipFill>
          <p:spPr>
            <a:xfrm>
              <a:off x="16563311" y="9245925"/>
              <a:ext cx="1354709" cy="492621"/>
            </a:xfrm>
            <a:prstGeom prst="rect">
              <a:avLst/>
            </a:prstGeom>
            <a:noFill/>
            <a:ln>
              <a:noFill/>
            </a:ln>
          </p:spPr>
        </p:pic>
      </p:grpSp>
      <p:pic>
        <p:nvPicPr>
          <p:cNvPr id="469" name="Google Shape;469;p17" descr="Maths worksheets, homework's and investigations"/>
          <p:cNvPicPr preferRelativeResize="0"/>
          <p:nvPr/>
        </p:nvPicPr>
        <p:blipFill rotWithShape="1">
          <a:blip r:embed="rId6">
            <a:alphaModFix/>
          </a:blip>
          <a:srcRect/>
          <a:stretch/>
        </p:blipFill>
        <p:spPr>
          <a:xfrm>
            <a:off x="11583492" y="3323444"/>
            <a:ext cx="5048290" cy="5048290"/>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8CEE9F90-026F-CF2F-B76A-FD47BFAE3EE4}"/>
              </a:ext>
            </a:extLst>
          </p:cNvPr>
          <p:cNvPicPr>
            <a:picLocks noChangeAspect="1"/>
          </p:cNvPicPr>
          <p:nvPr/>
        </p:nvPicPr>
        <p:blipFill>
          <a:blip r:embed="rId7"/>
          <a:stretch>
            <a:fillRect/>
          </a:stretch>
        </p:blipFill>
        <p:spPr>
          <a:xfrm>
            <a:off x="2992695" y="9220030"/>
            <a:ext cx="2231761" cy="468213"/>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Google Shape;474;p18"/>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75" name="Google Shape;475;p18"/>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76" name="Google Shape;476;p18"/>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77" name="Google Shape;477;p18"/>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78" name="Google Shape;478;p18"/>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79" name="Google Shape;479;p18"/>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80" name="Google Shape;480;p18"/>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81" name="Google Shape;481;p18"/>
          <p:cNvSpPr txBox="1"/>
          <p:nvPr/>
        </p:nvSpPr>
        <p:spPr>
          <a:xfrm>
            <a:off x="792000" y="1548000"/>
            <a:ext cx="15948000" cy="864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33C5B"/>
              </a:buClr>
              <a:buSzPts val="4000"/>
              <a:buFont typeface="Arial"/>
              <a:buNone/>
            </a:pPr>
            <a:r>
              <a:rPr lang="de-DE" sz="4000" b="0" i="0" u="none" strike="noStrike" cap="none">
                <a:solidFill>
                  <a:srgbClr val="033C5B"/>
                </a:solidFill>
                <a:latin typeface="Arial"/>
                <a:ea typeface="Arial"/>
                <a:cs typeface="Arial"/>
                <a:sym typeface="Arial"/>
              </a:rPr>
              <a:t>Zwei Herausforderungen bei der summativen Bewertung von Flipped Classroom-Ansätzen</a:t>
            </a:r>
            <a:endParaRPr sz="4000" b="0" i="0" u="none" strike="noStrike" cap="none">
              <a:solidFill>
                <a:srgbClr val="033C5B"/>
              </a:solidFill>
              <a:latin typeface="Arial"/>
              <a:ea typeface="Arial"/>
              <a:cs typeface="Arial"/>
              <a:sym typeface="Arial"/>
            </a:endParaRPr>
          </a:p>
        </p:txBody>
      </p:sp>
      <p:sp>
        <p:nvSpPr>
          <p:cNvPr id="482" name="Google Shape;482;p18"/>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83" name="Google Shape;483;p18"/>
          <p:cNvSpPr txBox="1"/>
          <p:nvPr/>
        </p:nvSpPr>
        <p:spPr>
          <a:xfrm>
            <a:off x="792000" y="3132000"/>
            <a:ext cx="7920000" cy="3888000"/>
          </a:xfrm>
          <a:prstGeom prst="rect">
            <a:avLst/>
          </a:prstGeom>
          <a:gradFill>
            <a:gsLst>
              <a:gs pos="0">
                <a:srgbClr val="F4F8FB"/>
              </a:gs>
              <a:gs pos="74000">
                <a:srgbClr val="AEC5E1"/>
              </a:gs>
              <a:gs pos="83000">
                <a:srgbClr val="AEC5E1"/>
              </a:gs>
              <a:gs pos="100000">
                <a:srgbClr val="C8D8EB"/>
              </a:gs>
            </a:gsLst>
            <a:lin ang="5400000" scaled="0"/>
          </a:gradFill>
          <a:ln>
            <a:noFill/>
          </a:ln>
        </p:spPr>
        <p:txBody>
          <a:bodyPr spcFirstLastPara="1" wrap="square" lIns="91425" tIns="72000" rIns="91425" bIns="720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de-DE" sz="2400" b="1" i="0" u="none" strike="noStrike" cap="none">
                <a:solidFill>
                  <a:srgbClr val="000000"/>
                </a:solidFill>
                <a:latin typeface="Arial"/>
                <a:ea typeface="Arial"/>
                <a:cs typeface="Arial"/>
                <a:sym typeface="Arial"/>
              </a:rPr>
              <a:t>Zeitmanagement:</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de-DE" sz="2400" b="0" i="0" u="none" strike="noStrike" cap="none">
                <a:solidFill>
                  <a:srgbClr val="000000"/>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de-DE" sz="2400" b="0" i="0" u="none" strike="noStrike" cap="none">
                <a:solidFill>
                  <a:srgbClr val="000000"/>
                </a:solidFill>
                <a:latin typeface="Arial"/>
                <a:ea typeface="Arial"/>
                <a:cs typeface="Arial"/>
                <a:sym typeface="Arial"/>
              </a:rPr>
              <a:t>Eine Herausforderung bei der abschließenden Bewertung im Flipped Classroom ist es, genügend Zeit zu haben, um die Lernergebnisse aller Lernenden zu bewerten. Da die Lernenden im Flipped Classroom unabhängig voneinander lernen und die Inhalte außerhalb des Klassenzimmers konsumieren, kann es schwierig sein, genügend Zeit zu finden, um alle Lernenden individuell zu bewerten.</a:t>
            </a:r>
            <a:endParaRPr sz="1400" b="0" i="0" u="none" strike="noStrike" cap="none">
              <a:solidFill>
                <a:srgbClr val="000000"/>
              </a:solidFill>
              <a:latin typeface="Arial"/>
              <a:ea typeface="Arial"/>
              <a:cs typeface="Arial"/>
              <a:sym typeface="Arial"/>
            </a:endParaRPr>
          </a:p>
        </p:txBody>
      </p:sp>
      <p:sp>
        <p:nvSpPr>
          <p:cNvPr id="484" name="Google Shape;484;p18"/>
          <p:cNvSpPr txBox="1"/>
          <p:nvPr/>
        </p:nvSpPr>
        <p:spPr>
          <a:xfrm>
            <a:off x="8820000" y="3132000"/>
            <a:ext cx="7920000" cy="3888000"/>
          </a:xfrm>
          <a:prstGeom prst="rect">
            <a:avLst/>
          </a:prstGeom>
          <a:gradFill>
            <a:gsLst>
              <a:gs pos="0">
                <a:srgbClr val="F4F8FB"/>
              </a:gs>
              <a:gs pos="74000">
                <a:srgbClr val="AEC5E1"/>
              </a:gs>
              <a:gs pos="83000">
                <a:srgbClr val="AEC5E1"/>
              </a:gs>
              <a:gs pos="100000">
                <a:srgbClr val="C8D8EB"/>
              </a:gs>
            </a:gsLst>
            <a:lin ang="5400000" scaled="0"/>
          </a:gradFill>
          <a:ln>
            <a:noFill/>
          </a:ln>
        </p:spPr>
        <p:txBody>
          <a:bodyPr spcFirstLastPara="1" wrap="square" lIns="91425" tIns="72000" rIns="91425" bIns="720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de-DE" sz="2400" b="1" i="0" u="none" strike="noStrike" cap="none">
                <a:solidFill>
                  <a:srgbClr val="000000"/>
                </a:solidFill>
                <a:latin typeface="Arial"/>
                <a:ea typeface="Arial"/>
                <a:cs typeface="Arial"/>
                <a:sym typeface="Arial"/>
              </a:rPr>
              <a:t>Standardisierung der Bewertung: </a:t>
            </a:r>
            <a:endParaRPr sz="1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0000"/>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2400"/>
              <a:buFont typeface="Arial"/>
              <a:buNone/>
            </a:pPr>
            <a:r>
              <a:rPr lang="de-DE" sz="2400" b="0" i="0" u="none" strike="noStrike" cap="none">
                <a:solidFill>
                  <a:srgbClr val="000000"/>
                </a:solidFill>
                <a:latin typeface="Arial"/>
                <a:ea typeface="Arial"/>
                <a:cs typeface="Arial"/>
                <a:sym typeface="Arial"/>
              </a:rPr>
              <a:t>Eine weitere Herausforderung besteht darin, die Bewertung zu standardisieren, um Objektivität und Fairness zu gewährleisten. Da die Lernenden im Flipped Classroom unterschiedliche Lernwege und -geschwindigkeiten haben können, kann es schwierig sein, eine standardisierte Bewertung für alle Lernenden durchzuführen. </a:t>
            </a:r>
            <a:endParaRPr sz="2400" b="0" i="0" u="none" strike="noStrike" cap="none">
              <a:solidFill>
                <a:srgbClr val="000000"/>
              </a:solidFill>
              <a:latin typeface="Arial"/>
              <a:ea typeface="Arial"/>
              <a:cs typeface="Arial"/>
              <a:sym typeface="Arial"/>
            </a:endParaRPr>
          </a:p>
        </p:txBody>
      </p:sp>
      <p:grpSp>
        <p:nvGrpSpPr>
          <p:cNvPr id="485" name="Google Shape;485;p18"/>
          <p:cNvGrpSpPr/>
          <p:nvPr/>
        </p:nvGrpSpPr>
        <p:grpSpPr>
          <a:xfrm>
            <a:off x="602293" y="8374276"/>
            <a:ext cx="17358880" cy="2331172"/>
            <a:chOff x="559140" y="8374275"/>
            <a:chExt cx="17358880" cy="2331172"/>
          </a:xfrm>
        </p:grpSpPr>
        <p:sp>
          <p:nvSpPr>
            <p:cNvPr id="486" name="Google Shape;486;p18"/>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88" name="Google Shape;488;p18"/>
            <p:cNvSpPr txBox="1"/>
            <p:nvPr/>
          </p:nvSpPr>
          <p:spPr>
            <a:xfrm>
              <a:off x="5551336" y="9073538"/>
              <a:ext cx="10634745"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121212"/>
                </a:buClr>
                <a:buSzPts val="1400"/>
                <a:buFont typeface="Arial"/>
                <a:buNone/>
              </a:pPr>
              <a:r>
                <a:rPr lang="de-DE"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489" name="Google Shape;489;p18"/>
            <p:cNvPicPr preferRelativeResize="0"/>
            <p:nvPr/>
          </p:nvPicPr>
          <p:blipFill rotWithShape="1">
            <a:blip r:embed="rId5">
              <a:alphaModFix/>
            </a:blip>
            <a:srcRect/>
            <a:stretch/>
          </p:blipFill>
          <p:spPr>
            <a:xfrm>
              <a:off x="16563311" y="9245925"/>
              <a:ext cx="1354709" cy="492621"/>
            </a:xfrm>
            <a:prstGeom prst="rect">
              <a:avLst/>
            </a:prstGeom>
            <a:noFill/>
            <a:ln>
              <a:noFill/>
            </a:ln>
          </p:spPr>
        </p:pic>
      </p:grpSp>
      <p:pic>
        <p:nvPicPr>
          <p:cNvPr id="2" name="Picture 1" descr="Blue text on a white background&#10;&#10;Description automatically generated">
            <a:extLst>
              <a:ext uri="{FF2B5EF4-FFF2-40B4-BE49-F238E27FC236}">
                <a16:creationId xmlns:a16="http://schemas.microsoft.com/office/drawing/2014/main" id="{E7500F91-4A86-3700-4E26-5EAF7E6924A0}"/>
              </a:ext>
            </a:extLst>
          </p:cNvPr>
          <p:cNvPicPr>
            <a:picLocks noChangeAspect="1"/>
          </p:cNvPicPr>
          <p:nvPr/>
        </p:nvPicPr>
        <p:blipFill>
          <a:blip r:embed="rId6"/>
          <a:stretch>
            <a:fillRect/>
          </a:stretch>
        </p:blipFill>
        <p:spPr>
          <a:xfrm>
            <a:off x="2992695" y="9220030"/>
            <a:ext cx="2231761" cy="468213"/>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Google Shape;494;p19"/>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95" name="Google Shape;495;p19"/>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96" name="Google Shape;496;p19"/>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97" name="Google Shape;497;p19"/>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98" name="Google Shape;498;p19"/>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499" name="Google Shape;499;p19"/>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00" name="Google Shape;500;p19"/>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01" name="Google Shape;501;p19"/>
          <p:cNvSpPr txBox="1"/>
          <p:nvPr/>
        </p:nvSpPr>
        <p:spPr>
          <a:xfrm>
            <a:off x="1152220" y="4456758"/>
            <a:ext cx="6481636" cy="864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33C5B"/>
              </a:buClr>
              <a:buSzPts val="4000"/>
              <a:buFont typeface="Arial"/>
              <a:buNone/>
            </a:pPr>
            <a:r>
              <a:rPr lang="de-DE" sz="4000" b="0" i="0" u="none" strike="noStrike" cap="none">
                <a:solidFill>
                  <a:srgbClr val="033C5B"/>
                </a:solidFill>
                <a:latin typeface="Arial"/>
                <a:ea typeface="Arial"/>
                <a:cs typeface="Arial"/>
                <a:sym typeface="Arial"/>
              </a:rPr>
              <a:t>Ein kurzer Überblick und praktische Beispiele:</a:t>
            </a:r>
            <a:endParaRPr sz="4000" b="0" i="0" u="none" strike="noStrike" cap="none">
              <a:solidFill>
                <a:srgbClr val="033C5B"/>
              </a:solidFill>
              <a:latin typeface="Arial"/>
              <a:ea typeface="Arial"/>
              <a:cs typeface="Arial"/>
              <a:sym typeface="Arial"/>
            </a:endParaRPr>
          </a:p>
        </p:txBody>
      </p:sp>
      <p:sp>
        <p:nvSpPr>
          <p:cNvPr id="502" name="Google Shape;502;p19"/>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503" name="Google Shape;503;p19"/>
          <p:cNvGrpSpPr/>
          <p:nvPr/>
        </p:nvGrpSpPr>
        <p:grpSpPr>
          <a:xfrm>
            <a:off x="602293" y="8374276"/>
            <a:ext cx="17358880" cy="2331172"/>
            <a:chOff x="559140" y="8374275"/>
            <a:chExt cx="17358880" cy="2331172"/>
          </a:xfrm>
        </p:grpSpPr>
        <p:sp>
          <p:nvSpPr>
            <p:cNvPr id="504" name="Google Shape;504;p1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06" name="Google Shape;506;p19"/>
            <p:cNvSpPr txBox="1"/>
            <p:nvPr/>
          </p:nvSpPr>
          <p:spPr>
            <a:xfrm>
              <a:off x="5551336" y="9073538"/>
              <a:ext cx="10634745"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121212"/>
                </a:buClr>
                <a:buSzPts val="1400"/>
                <a:buFont typeface="Arial"/>
                <a:buNone/>
              </a:pPr>
              <a:r>
                <a:rPr lang="de-DE"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507" name="Google Shape;507;p19"/>
            <p:cNvPicPr preferRelativeResize="0"/>
            <p:nvPr/>
          </p:nvPicPr>
          <p:blipFill rotWithShape="1">
            <a:blip r:embed="rId5">
              <a:alphaModFix/>
            </a:blip>
            <a:srcRect/>
            <a:stretch/>
          </p:blipFill>
          <p:spPr>
            <a:xfrm>
              <a:off x="16563311" y="9245925"/>
              <a:ext cx="1354709" cy="492621"/>
            </a:xfrm>
            <a:prstGeom prst="rect">
              <a:avLst/>
            </a:prstGeom>
            <a:noFill/>
            <a:ln>
              <a:noFill/>
            </a:ln>
          </p:spPr>
        </p:pic>
      </p:grpSp>
      <p:pic>
        <p:nvPicPr>
          <p:cNvPr id="508" name="Google Shape;508;p19"/>
          <p:cNvPicPr preferRelativeResize="0"/>
          <p:nvPr/>
        </p:nvPicPr>
        <p:blipFill rotWithShape="1">
          <a:blip r:embed="rId6">
            <a:alphaModFix/>
          </a:blip>
          <a:srcRect/>
          <a:stretch/>
        </p:blipFill>
        <p:spPr>
          <a:xfrm>
            <a:off x="6360602" y="2316094"/>
            <a:ext cx="10058400" cy="5418638"/>
          </a:xfrm>
          <a:prstGeom prst="rect">
            <a:avLst/>
          </a:prstGeom>
          <a:noFill/>
          <a:ln>
            <a:noFill/>
          </a:ln>
        </p:spPr>
      </p:pic>
      <p:pic>
        <p:nvPicPr>
          <p:cNvPr id="509" name="Google Shape;509;p19" descr="Button &lt;strong&gt;Video&lt;/strong&gt; &lt;strong&gt;Play&lt;/strong&gt; · Free vector graphic on Pixabay">
            <a:hlinkClick r:id="rId7"/>
          </p:cNvPr>
          <p:cNvPicPr preferRelativeResize="0"/>
          <p:nvPr/>
        </p:nvPicPr>
        <p:blipFill rotWithShape="1">
          <a:blip r:embed="rId8">
            <a:alphaModFix/>
          </a:blip>
          <a:srcRect/>
          <a:stretch/>
        </p:blipFill>
        <p:spPr>
          <a:xfrm>
            <a:off x="5049982" y="6064952"/>
            <a:ext cx="2306782" cy="2306782"/>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05F4B47C-8521-1453-B7BA-0EA8FCC1F2CF}"/>
              </a:ext>
            </a:extLst>
          </p:cNvPr>
          <p:cNvPicPr>
            <a:picLocks noChangeAspect="1"/>
          </p:cNvPicPr>
          <p:nvPr/>
        </p:nvPicPr>
        <p:blipFill>
          <a:blip r:embed="rId9"/>
          <a:stretch>
            <a:fillRect/>
          </a:stretch>
        </p:blipFill>
        <p:spPr>
          <a:xfrm>
            <a:off x="2992695" y="9220030"/>
            <a:ext cx="2231761" cy="468213"/>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513"/>
        <p:cNvGrpSpPr/>
        <p:nvPr/>
      </p:nvGrpSpPr>
      <p:grpSpPr>
        <a:xfrm>
          <a:off x="0" y="0"/>
          <a:ext cx="0" cy="0"/>
          <a:chOff x="0" y="0"/>
          <a:chExt cx="0" cy="0"/>
        </a:xfrm>
      </p:grpSpPr>
      <p:sp>
        <p:nvSpPr>
          <p:cNvPr id="514" name="Google Shape;514;p20"/>
          <p:cNvSpPr/>
          <p:nvPr/>
        </p:nvSpPr>
        <p:spPr>
          <a:xfrm>
            <a:off x="-130877" y="-38241"/>
            <a:ext cx="2766824" cy="5218616"/>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15" name="Google Shape;515;p20"/>
          <p:cNvSpPr/>
          <p:nvPr/>
        </p:nvSpPr>
        <p:spPr>
          <a:xfrm rot="5400000">
            <a:off x="0" y="2507553"/>
            <a:ext cx="2635947" cy="2635947"/>
          </a:xfrm>
          <a:custGeom>
            <a:avLst/>
            <a:gdLst/>
            <a:ahLst/>
            <a:cxnLst/>
            <a:rect l="l" t="t" r="r" b="b"/>
            <a:pathLst>
              <a:path w="2635947" h="2635947" extrusionOk="0">
                <a:moveTo>
                  <a:pt x="0" y="0"/>
                </a:moveTo>
                <a:lnTo>
                  <a:pt x="2635947" y="0"/>
                </a:lnTo>
                <a:lnTo>
                  <a:pt x="2635947" y="2635947"/>
                </a:lnTo>
                <a:lnTo>
                  <a:pt x="0" y="2635947"/>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16" name="Google Shape;516;p20"/>
          <p:cNvSpPr/>
          <p:nvPr/>
        </p:nvSpPr>
        <p:spPr>
          <a:xfrm>
            <a:off x="-130877" y="5143500"/>
            <a:ext cx="2766824" cy="3665330"/>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17" name="Google Shape;517;p20"/>
          <p:cNvSpPr/>
          <p:nvPr/>
        </p:nvSpPr>
        <p:spPr>
          <a:xfrm rot="5400000" flipH="1">
            <a:off x="0" y="5143500"/>
            <a:ext cx="2635947" cy="2635947"/>
          </a:xfrm>
          <a:custGeom>
            <a:avLst/>
            <a:gdLst/>
            <a:ahLst/>
            <a:cxnLst/>
            <a:rect l="l" t="t" r="r" b="b"/>
            <a:pathLst>
              <a:path w="2635947" h="2635947" extrusionOk="0">
                <a:moveTo>
                  <a:pt x="2635947" y="0"/>
                </a:moveTo>
                <a:lnTo>
                  <a:pt x="0" y="0"/>
                </a:lnTo>
                <a:lnTo>
                  <a:pt x="0" y="2635947"/>
                </a:lnTo>
                <a:lnTo>
                  <a:pt x="2635947" y="2635947"/>
                </a:lnTo>
                <a:lnTo>
                  <a:pt x="2635947"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18" name="Google Shape;518;p20"/>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19" name="Google Shape;519;p20"/>
          <p:cNvSpPr/>
          <p:nvPr/>
        </p:nvSpPr>
        <p:spPr>
          <a:xfrm>
            <a:off x="14903577" y="4232068"/>
            <a:ext cx="2355723" cy="4114800"/>
          </a:xfrm>
          <a:custGeom>
            <a:avLst/>
            <a:gdLst/>
            <a:ahLst/>
            <a:cxnLst/>
            <a:rect l="l" t="t" r="r" b="b"/>
            <a:pathLst>
              <a:path w="2355723" h="4114800" extrusionOk="0">
                <a:moveTo>
                  <a:pt x="0" y="0"/>
                </a:moveTo>
                <a:lnTo>
                  <a:pt x="2355723" y="0"/>
                </a:lnTo>
                <a:lnTo>
                  <a:pt x="2355723" y="4114800"/>
                </a:lnTo>
                <a:lnTo>
                  <a:pt x="0" y="411480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20" name="Google Shape;520;p20"/>
          <p:cNvSpPr txBox="1"/>
          <p:nvPr/>
        </p:nvSpPr>
        <p:spPr>
          <a:xfrm>
            <a:off x="3058697" y="773904"/>
            <a:ext cx="13265244" cy="99120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33C5B"/>
              </a:buClr>
              <a:buSzPts val="6999"/>
              <a:buFont typeface="Arial"/>
              <a:buNone/>
            </a:pPr>
            <a:r>
              <a:rPr lang="de-DE" sz="6999" b="0" i="0" u="none" strike="noStrike" cap="none">
                <a:solidFill>
                  <a:srgbClr val="033C5B"/>
                </a:solidFill>
                <a:latin typeface="Arial"/>
                <a:ea typeface="Arial"/>
                <a:cs typeface="Arial"/>
                <a:sym typeface="Arial"/>
              </a:rPr>
              <a:t>Reflexionsaktivität</a:t>
            </a:r>
            <a:endParaRPr sz="1400" b="0" i="0" u="none" strike="noStrike" cap="none">
              <a:solidFill>
                <a:srgbClr val="000000"/>
              </a:solidFill>
              <a:latin typeface="Arial"/>
              <a:ea typeface="Arial"/>
              <a:cs typeface="Arial"/>
              <a:sym typeface="Arial"/>
            </a:endParaRPr>
          </a:p>
        </p:txBody>
      </p:sp>
      <p:sp>
        <p:nvSpPr>
          <p:cNvPr id="521" name="Google Shape;521;p20"/>
          <p:cNvSpPr txBox="1"/>
          <p:nvPr/>
        </p:nvSpPr>
        <p:spPr>
          <a:xfrm>
            <a:off x="3058697" y="2734165"/>
            <a:ext cx="11844880" cy="5100849"/>
          </a:xfrm>
          <a:prstGeom prst="rect">
            <a:avLst/>
          </a:prstGeom>
          <a:noFill/>
          <a:ln>
            <a:noFill/>
          </a:ln>
        </p:spPr>
        <p:txBody>
          <a:bodyPr spcFirstLastPara="1" wrap="square" lIns="0" tIns="0" rIns="0" bIns="0" anchor="t" anchorCtr="0">
            <a:noAutofit/>
          </a:bodyPr>
          <a:lstStyle/>
          <a:p>
            <a:pPr marL="457200" marR="0" lvl="0" indent="-457200" algn="l" rtl="0">
              <a:lnSpc>
                <a:spcPct val="100000"/>
              </a:lnSpc>
              <a:spcBef>
                <a:spcPts val="0"/>
              </a:spcBef>
              <a:spcAft>
                <a:spcPts val="0"/>
              </a:spcAft>
              <a:buClr>
                <a:srgbClr val="121212"/>
              </a:buClr>
              <a:buSzPts val="2400"/>
              <a:buFont typeface="Arial"/>
              <a:buAutoNum type="arabicPeriod"/>
            </a:pPr>
            <a:r>
              <a:rPr lang="de-DE" sz="2400" b="0" i="0" u="none" strike="noStrike" cap="none">
                <a:solidFill>
                  <a:srgbClr val="121212"/>
                </a:solidFill>
                <a:latin typeface="Arial"/>
                <a:ea typeface="Arial"/>
                <a:cs typeface="Arial"/>
                <a:sym typeface="Arial"/>
              </a:rPr>
              <a:t>Wie würden Sie die Schülerinnen und Schüler darauf vorbereiten, damit sie den größtmöglichen Nutzen aus den Bewertungen ziehen können? </a:t>
            </a:r>
            <a:endParaRPr sz="2400" b="0" i="0" u="none" strike="noStrike" cap="none">
              <a:solidFill>
                <a:srgbClr val="121212"/>
              </a:solidFill>
              <a:latin typeface="Arial"/>
              <a:ea typeface="Arial"/>
              <a:cs typeface="Arial"/>
              <a:sym typeface="Arial"/>
            </a:endParaRPr>
          </a:p>
          <a:p>
            <a:pPr marL="457200" marR="0" lvl="0" indent="-457200" algn="l" rtl="0">
              <a:lnSpc>
                <a:spcPct val="100000"/>
              </a:lnSpc>
              <a:spcBef>
                <a:spcPts val="1200"/>
              </a:spcBef>
              <a:spcAft>
                <a:spcPts val="0"/>
              </a:spcAft>
              <a:buClr>
                <a:srgbClr val="121212"/>
              </a:buClr>
              <a:buSzPts val="2400"/>
              <a:buFont typeface="Arial"/>
              <a:buAutoNum type="arabicPeriod"/>
            </a:pPr>
            <a:r>
              <a:rPr lang="de-DE" sz="2400" b="0" i="0" u="none" strike="noStrike" cap="none">
                <a:solidFill>
                  <a:srgbClr val="121212"/>
                </a:solidFill>
                <a:latin typeface="Arial"/>
                <a:ea typeface="Arial"/>
                <a:cs typeface="Arial"/>
                <a:sym typeface="Arial"/>
              </a:rPr>
              <a:t>Wie verhält sich die formative Beurteilung im Klassenzimmer im Vergleich zur formativen Beurteilung beim individuellen Lernen?</a:t>
            </a:r>
            <a:endParaRPr sz="2400" b="0" i="0" u="none" strike="noStrike" cap="none">
              <a:solidFill>
                <a:srgbClr val="121212"/>
              </a:solidFill>
              <a:latin typeface="Arial"/>
              <a:ea typeface="Arial"/>
              <a:cs typeface="Arial"/>
              <a:sym typeface="Arial"/>
            </a:endParaRPr>
          </a:p>
          <a:p>
            <a:pPr marL="457200" marR="0" lvl="0" indent="-457200" algn="l" rtl="0">
              <a:lnSpc>
                <a:spcPct val="100000"/>
              </a:lnSpc>
              <a:spcBef>
                <a:spcPts val="1200"/>
              </a:spcBef>
              <a:spcAft>
                <a:spcPts val="0"/>
              </a:spcAft>
              <a:buClr>
                <a:srgbClr val="121212"/>
              </a:buClr>
              <a:buSzPts val="2400"/>
              <a:buFont typeface="Arial"/>
              <a:buAutoNum type="arabicPeriod"/>
            </a:pPr>
            <a:r>
              <a:rPr lang="de-DE" sz="2400" b="0" i="0" u="none" strike="noStrike" cap="none">
                <a:solidFill>
                  <a:srgbClr val="121212"/>
                </a:solidFill>
                <a:latin typeface="Arial"/>
                <a:ea typeface="Arial"/>
                <a:cs typeface="Arial"/>
                <a:sym typeface="Arial"/>
              </a:rPr>
              <a:t>Wie würden Sie den "flipped classroom" organisieren, um Ihre Schüler besser auf eine abschließende Bewertung vorzubereiten und wann? </a:t>
            </a:r>
            <a:endParaRPr sz="2400" b="0" i="0" u="none" strike="noStrike" cap="none">
              <a:solidFill>
                <a:srgbClr val="121212"/>
              </a:solidFill>
              <a:latin typeface="Arial"/>
              <a:ea typeface="Arial"/>
              <a:cs typeface="Arial"/>
              <a:sym typeface="Arial"/>
            </a:endParaRPr>
          </a:p>
          <a:p>
            <a:pPr marL="457200" marR="0" lvl="0" indent="-457200" algn="l" rtl="0">
              <a:lnSpc>
                <a:spcPct val="100000"/>
              </a:lnSpc>
              <a:spcBef>
                <a:spcPts val="1200"/>
              </a:spcBef>
              <a:spcAft>
                <a:spcPts val="0"/>
              </a:spcAft>
              <a:buClr>
                <a:srgbClr val="121212"/>
              </a:buClr>
              <a:buSzPts val="2400"/>
              <a:buFont typeface="Arial"/>
              <a:buAutoNum type="arabicPeriod"/>
            </a:pPr>
            <a:r>
              <a:rPr lang="de-DE" sz="2400" b="0" i="0" u="none" strike="noStrike" cap="none">
                <a:solidFill>
                  <a:srgbClr val="121212"/>
                </a:solidFill>
                <a:latin typeface="Arial"/>
                <a:ea typeface="Arial"/>
                <a:cs typeface="Arial"/>
                <a:sym typeface="Arial"/>
              </a:rPr>
              <a:t>Welche Instrumente und Methoden würden Sie verwenden, um Feedback von Ihren Schülern einzuholen und einzubeziehen und warum? </a:t>
            </a:r>
            <a:endParaRPr sz="2400" b="0" i="0" u="none" strike="noStrike" cap="none">
              <a:solidFill>
                <a:srgbClr val="121212"/>
              </a:solidFill>
              <a:latin typeface="Arial"/>
              <a:ea typeface="Arial"/>
              <a:cs typeface="Arial"/>
              <a:sym typeface="Arial"/>
            </a:endParaRPr>
          </a:p>
          <a:p>
            <a:pPr marL="457200" marR="0" lvl="0" indent="-457200" algn="l" rtl="0">
              <a:lnSpc>
                <a:spcPct val="100000"/>
              </a:lnSpc>
              <a:spcBef>
                <a:spcPts val="1200"/>
              </a:spcBef>
              <a:spcAft>
                <a:spcPts val="0"/>
              </a:spcAft>
              <a:buClr>
                <a:srgbClr val="121212"/>
              </a:buClr>
              <a:buSzPts val="2400"/>
              <a:buFont typeface="Arial"/>
              <a:buAutoNum type="arabicPeriod"/>
            </a:pPr>
            <a:r>
              <a:rPr lang="de-DE" sz="2400" b="0" i="0" u="none" strike="noStrike" cap="none">
                <a:solidFill>
                  <a:srgbClr val="121212"/>
                </a:solidFill>
                <a:latin typeface="Arial"/>
                <a:ea typeface="Arial"/>
                <a:cs typeface="Arial"/>
                <a:sym typeface="Arial"/>
              </a:rPr>
              <a:t>Wie würden Sie einen anderen Ausbilder oder Lehrkraft in der Berufsbildung beurteilen, wenn Sie ihn bei der Umsetzung von Flipped Classroom beobachten müssten? </a:t>
            </a:r>
            <a:endParaRPr sz="2400" b="0" i="0" u="none" strike="noStrike" cap="none">
              <a:solidFill>
                <a:srgbClr val="121212"/>
              </a:solidFill>
              <a:latin typeface="Arial"/>
              <a:ea typeface="Arial"/>
              <a:cs typeface="Arial"/>
              <a:sym typeface="Arial"/>
            </a:endParaRPr>
          </a:p>
        </p:txBody>
      </p:sp>
      <p:grpSp>
        <p:nvGrpSpPr>
          <p:cNvPr id="522" name="Google Shape;522;p20"/>
          <p:cNvGrpSpPr/>
          <p:nvPr/>
        </p:nvGrpSpPr>
        <p:grpSpPr>
          <a:xfrm>
            <a:off x="602293" y="8374276"/>
            <a:ext cx="17358880" cy="2331172"/>
            <a:chOff x="559140" y="8374275"/>
            <a:chExt cx="17358880" cy="2331172"/>
          </a:xfrm>
        </p:grpSpPr>
        <p:sp>
          <p:nvSpPr>
            <p:cNvPr id="523" name="Google Shape;523;p20"/>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525" name="Google Shape;525;p20"/>
            <p:cNvSpPr txBox="1"/>
            <p:nvPr/>
          </p:nvSpPr>
          <p:spPr>
            <a:xfrm>
              <a:off x="5551336" y="9073538"/>
              <a:ext cx="10634745"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121212"/>
                </a:buClr>
                <a:buSzPts val="1400"/>
                <a:buFont typeface="Arial"/>
                <a:buNone/>
              </a:pPr>
              <a:r>
                <a:rPr lang="de-DE"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526" name="Google Shape;526;p20"/>
            <p:cNvPicPr preferRelativeResize="0"/>
            <p:nvPr/>
          </p:nvPicPr>
          <p:blipFill rotWithShape="1">
            <a:blip r:embed="rId7">
              <a:alphaModFix/>
            </a:blip>
            <a:srcRect/>
            <a:stretch/>
          </p:blipFill>
          <p:spPr>
            <a:xfrm>
              <a:off x="16563311" y="9245925"/>
              <a:ext cx="1354709" cy="492621"/>
            </a:xfrm>
            <a:prstGeom prst="rect">
              <a:avLst/>
            </a:prstGeom>
            <a:noFill/>
            <a:ln>
              <a:noFill/>
            </a:ln>
          </p:spPr>
        </p:pic>
      </p:grpSp>
      <p:pic>
        <p:nvPicPr>
          <p:cNvPr id="2" name="Picture 1" descr="Blue text on a white background&#10;&#10;Description automatically generated">
            <a:extLst>
              <a:ext uri="{FF2B5EF4-FFF2-40B4-BE49-F238E27FC236}">
                <a16:creationId xmlns:a16="http://schemas.microsoft.com/office/drawing/2014/main" id="{C1B1DB56-BDFD-CB20-0B60-77F098C1A541}"/>
              </a:ext>
            </a:extLst>
          </p:cNvPr>
          <p:cNvPicPr>
            <a:picLocks noChangeAspect="1"/>
          </p:cNvPicPr>
          <p:nvPr/>
        </p:nvPicPr>
        <p:blipFill>
          <a:blip r:embed="rId8"/>
          <a:stretch>
            <a:fillRect/>
          </a:stretch>
        </p:blipFill>
        <p:spPr>
          <a:xfrm>
            <a:off x="2992695" y="9220030"/>
            <a:ext cx="2231761" cy="46821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8F8F8"/>
        </a:solidFill>
        <a:effectLst/>
      </p:bgPr>
    </p:bg>
    <p:spTree>
      <p:nvGrpSpPr>
        <p:cNvPr id="1" name="Shape 112"/>
        <p:cNvGrpSpPr/>
        <p:nvPr/>
      </p:nvGrpSpPr>
      <p:grpSpPr>
        <a:xfrm>
          <a:off x="0" y="0"/>
          <a:ext cx="0" cy="0"/>
          <a:chOff x="0" y="0"/>
          <a:chExt cx="0" cy="0"/>
        </a:xfrm>
      </p:grpSpPr>
      <p:sp>
        <p:nvSpPr>
          <p:cNvPr id="113" name="Google Shape;113;p3"/>
          <p:cNvSpPr txBox="1"/>
          <p:nvPr/>
        </p:nvSpPr>
        <p:spPr>
          <a:xfrm>
            <a:off x="791999" y="827483"/>
            <a:ext cx="7632000" cy="1960191"/>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rgbClr val="033C5B"/>
              </a:buClr>
              <a:buSzPts val="6999"/>
              <a:buFont typeface="Arial"/>
              <a:buNone/>
            </a:pPr>
            <a:r>
              <a:rPr lang="de-DE" sz="6999" b="1" i="0" u="none" strike="noStrike" cap="none">
                <a:solidFill>
                  <a:srgbClr val="033C5B"/>
                </a:solidFill>
                <a:latin typeface="Arial"/>
                <a:ea typeface="Arial"/>
                <a:cs typeface="Arial"/>
                <a:sym typeface="Arial"/>
              </a:rPr>
              <a:t>Lernziele</a:t>
            </a:r>
            <a:endParaRPr sz="1400" b="1" i="0" u="none" strike="noStrike" cap="none">
              <a:solidFill>
                <a:srgbClr val="000000"/>
              </a:solidFill>
              <a:latin typeface="Arial"/>
              <a:ea typeface="Arial"/>
              <a:cs typeface="Arial"/>
              <a:sym typeface="Arial"/>
            </a:endParaRPr>
          </a:p>
        </p:txBody>
      </p:sp>
      <p:sp>
        <p:nvSpPr>
          <p:cNvPr id="114" name="Google Shape;114;p3"/>
          <p:cNvSpPr/>
          <p:nvPr/>
        </p:nvSpPr>
        <p:spPr>
          <a:xfrm>
            <a:off x="9144000" y="3783991"/>
            <a:ext cx="9144000" cy="650300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15" name="Google Shape;115;p3"/>
          <p:cNvSpPr/>
          <p:nvPr/>
        </p:nvSpPr>
        <p:spPr>
          <a:xfrm>
            <a:off x="9144000" y="0"/>
            <a:ext cx="9144000" cy="5143500"/>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16" name="Google Shape;116;p3"/>
          <p:cNvSpPr/>
          <p:nvPr/>
        </p:nvSpPr>
        <p:spPr>
          <a:xfrm rot="5400000">
            <a:off x="9144000" y="7702914"/>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17" name="Google Shape;117;p3"/>
          <p:cNvSpPr/>
          <p:nvPr/>
        </p:nvSpPr>
        <p:spPr>
          <a:xfrm rot="-5400000">
            <a:off x="15703914" y="0"/>
            <a:ext cx="2584086" cy="2584086"/>
          </a:xfrm>
          <a:custGeom>
            <a:avLst/>
            <a:gdLst/>
            <a:ahLst/>
            <a:cxnLst/>
            <a:rect l="l" t="t" r="r" b="b"/>
            <a:pathLst>
              <a:path w="2584086" h="2584086" extrusionOk="0">
                <a:moveTo>
                  <a:pt x="0" y="0"/>
                </a:moveTo>
                <a:lnTo>
                  <a:pt x="2584086" y="0"/>
                </a:lnTo>
                <a:lnTo>
                  <a:pt x="2584086" y="2584086"/>
                </a:lnTo>
                <a:lnTo>
                  <a:pt x="0" y="2584086"/>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18" name="Google Shape;118;p3"/>
          <p:cNvSpPr/>
          <p:nvPr/>
        </p:nvSpPr>
        <p:spPr>
          <a:xfrm>
            <a:off x="11243339" y="2258982"/>
            <a:ext cx="4945322" cy="5769036"/>
          </a:xfrm>
          <a:custGeom>
            <a:avLst/>
            <a:gdLst/>
            <a:ahLst/>
            <a:cxnLst/>
            <a:rect l="l" t="t" r="r" b="b"/>
            <a:pathLst>
              <a:path w="4945322" h="5769036" extrusionOk="0">
                <a:moveTo>
                  <a:pt x="0" y="0"/>
                </a:moveTo>
                <a:lnTo>
                  <a:pt x="4945322" y="0"/>
                </a:lnTo>
                <a:lnTo>
                  <a:pt x="4945322" y="5769036"/>
                </a:lnTo>
                <a:lnTo>
                  <a:pt x="0" y="5769036"/>
                </a:lnTo>
                <a:lnTo>
                  <a:pt x="0" y="0"/>
                </a:lnTo>
                <a:close/>
              </a:path>
            </a:pathLst>
          </a:custGeom>
          <a:blipFill rotWithShape="1">
            <a:blip r:embed="rId5">
              <a:alphaModFix/>
            </a:blip>
            <a:stretch>
              <a:fillRect l="-37486" r="-37486"/>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19" name="Google Shape;119;p3"/>
          <p:cNvSpPr/>
          <p:nvPr/>
        </p:nvSpPr>
        <p:spPr>
          <a:xfrm>
            <a:off x="385759" y="8288550"/>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21" name="Google Shape;121;p3"/>
          <p:cNvSpPr txBox="1"/>
          <p:nvPr/>
        </p:nvSpPr>
        <p:spPr>
          <a:xfrm>
            <a:off x="755999" y="2312061"/>
            <a:ext cx="7668000" cy="1471930"/>
          </a:xfrm>
          <a:prstGeom prst="rect">
            <a:avLst/>
          </a:prstGeom>
          <a:noFill/>
          <a:ln>
            <a:noFill/>
          </a:ln>
        </p:spPr>
        <p:txBody>
          <a:bodyPr spcFirstLastPara="1" wrap="square" lIns="0" tIns="0" rIns="0" bIns="0" anchor="t" anchorCtr="0">
            <a:noAutofit/>
          </a:bodyPr>
          <a:lstStyle/>
          <a:p>
            <a:pPr marL="302259" marR="0" lvl="1" indent="0" algn="l" rtl="0">
              <a:lnSpc>
                <a:spcPct val="100000"/>
              </a:lnSpc>
              <a:spcBef>
                <a:spcPts val="0"/>
              </a:spcBef>
              <a:spcAft>
                <a:spcPts val="0"/>
              </a:spcAft>
              <a:buNone/>
            </a:pPr>
            <a:r>
              <a:rPr lang="de-DE" sz="3200" b="0" i="0" u="none" strike="noStrike" cap="none" dirty="0">
                <a:solidFill>
                  <a:srgbClr val="121212"/>
                </a:solidFill>
                <a:latin typeface="Arial"/>
                <a:ea typeface="Arial"/>
                <a:cs typeface="Arial"/>
                <a:sym typeface="Arial"/>
              </a:rPr>
              <a:t>Am Ende dieser Einheit werden die Teilnehmer in der Lage sein:</a:t>
            </a:r>
            <a:endParaRPr sz="3200" b="0" i="0" u="none" strike="noStrike" cap="none" dirty="0">
              <a:solidFill>
                <a:srgbClr val="121212"/>
              </a:solidFill>
              <a:latin typeface="Arial"/>
              <a:ea typeface="Arial"/>
              <a:cs typeface="Arial"/>
              <a:sym typeface="Arial"/>
            </a:endParaRPr>
          </a:p>
          <a:p>
            <a:pPr marL="645159" marR="0" lvl="1" indent="-190500" algn="l" rtl="0">
              <a:lnSpc>
                <a:spcPct val="100000"/>
              </a:lnSpc>
              <a:spcBef>
                <a:spcPts val="0"/>
              </a:spcBef>
              <a:spcAft>
                <a:spcPts val="0"/>
              </a:spcAft>
              <a:buClr>
                <a:srgbClr val="121212"/>
              </a:buClr>
              <a:buSzPts val="2400"/>
              <a:buFont typeface="Noto Sans Symbols"/>
              <a:buNone/>
            </a:pPr>
            <a:endParaRPr sz="3200" b="0" i="0" u="none" strike="noStrike" cap="none" dirty="0">
              <a:solidFill>
                <a:srgbClr val="121212"/>
              </a:solidFill>
              <a:latin typeface="Arial"/>
              <a:ea typeface="Arial"/>
              <a:cs typeface="Arial"/>
              <a:sym typeface="Arial"/>
            </a:endParaRPr>
          </a:p>
          <a:p>
            <a:pPr marL="645159" marR="0" lvl="1" indent="-342900" algn="l" rtl="0">
              <a:lnSpc>
                <a:spcPct val="100000"/>
              </a:lnSpc>
              <a:spcBef>
                <a:spcPts val="0"/>
              </a:spcBef>
              <a:spcAft>
                <a:spcPts val="0"/>
              </a:spcAft>
              <a:buClr>
                <a:srgbClr val="121212"/>
              </a:buClr>
              <a:buSzPts val="2400"/>
              <a:buFont typeface="Noto Sans Symbols"/>
              <a:buChar char="▪"/>
            </a:pPr>
            <a:r>
              <a:rPr lang="de-DE" sz="3200" b="0" i="0" u="none" strike="noStrike" cap="none" dirty="0">
                <a:solidFill>
                  <a:srgbClr val="121212"/>
                </a:solidFill>
                <a:latin typeface="Arial"/>
                <a:ea typeface="Arial"/>
                <a:cs typeface="Arial"/>
                <a:sym typeface="Arial"/>
              </a:rPr>
              <a:t>Beschreiben Sie die Merkmale von summativen Bewertungen </a:t>
            </a:r>
            <a:endParaRPr sz="3200" b="0" i="0" u="none" strike="noStrike" cap="none" dirty="0">
              <a:solidFill>
                <a:srgbClr val="121212"/>
              </a:solidFill>
              <a:latin typeface="Arial"/>
              <a:ea typeface="Arial"/>
              <a:cs typeface="Arial"/>
              <a:sym typeface="Arial"/>
            </a:endParaRPr>
          </a:p>
          <a:p>
            <a:pPr marL="645159" marR="0" lvl="1" indent="-342900" algn="l" rtl="0">
              <a:lnSpc>
                <a:spcPct val="100000"/>
              </a:lnSpc>
              <a:spcBef>
                <a:spcPts val="1200"/>
              </a:spcBef>
              <a:spcAft>
                <a:spcPts val="0"/>
              </a:spcAft>
              <a:buClr>
                <a:srgbClr val="121212"/>
              </a:buClr>
              <a:buSzPts val="2400"/>
              <a:buFont typeface="Noto Sans Symbols"/>
              <a:buChar char="▪"/>
            </a:pPr>
            <a:r>
              <a:rPr lang="de-DE" sz="3200" b="0" i="0" u="none" strike="noStrike" cap="none" dirty="0">
                <a:solidFill>
                  <a:srgbClr val="121212"/>
                </a:solidFill>
                <a:latin typeface="Arial"/>
                <a:ea typeface="Arial"/>
                <a:cs typeface="Arial"/>
                <a:sym typeface="Arial"/>
              </a:rPr>
              <a:t>Analysieren Sie die Elemente der summativen Bewertung in einem umgedrehten Klassenzimmer und im Allgemeinen</a:t>
            </a:r>
            <a:endParaRPr sz="3200" b="0" i="0" u="none" strike="noStrike" cap="none" dirty="0">
              <a:solidFill>
                <a:srgbClr val="121212"/>
              </a:solidFill>
              <a:latin typeface="Arial"/>
              <a:ea typeface="Arial"/>
              <a:cs typeface="Arial"/>
              <a:sym typeface="Arial"/>
            </a:endParaRPr>
          </a:p>
          <a:p>
            <a:pPr marL="645159" marR="0" lvl="1" indent="-342900" algn="l" rtl="0">
              <a:lnSpc>
                <a:spcPct val="100000"/>
              </a:lnSpc>
              <a:spcBef>
                <a:spcPts val="1200"/>
              </a:spcBef>
              <a:spcAft>
                <a:spcPts val="0"/>
              </a:spcAft>
              <a:buClr>
                <a:srgbClr val="121212"/>
              </a:buClr>
              <a:buSzPts val="2400"/>
              <a:buFont typeface="Noto Sans Symbols"/>
              <a:buChar char="▪"/>
            </a:pPr>
            <a:r>
              <a:rPr lang="de-DE" sz="3200" b="0" i="0" u="none" strike="noStrike" cap="none" dirty="0">
                <a:solidFill>
                  <a:srgbClr val="121212"/>
                </a:solidFill>
                <a:latin typeface="Arial"/>
                <a:ea typeface="Arial"/>
                <a:cs typeface="Arial"/>
                <a:sym typeface="Arial"/>
              </a:rPr>
              <a:t>Anwendung summativer Bewertungen auf Berufsbildungsumgebungen und -disziplinen  </a:t>
            </a:r>
            <a:endParaRPr sz="3200" b="0" i="0" u="none" strike="noStrike" cap="none" dirty="0">
              <a:solidFill>
                <a:srgbClr val="121212"/>
              </a:solidFill>
              <a:latin typeface="Arial"/>
              <a:ea typeface="Arial"/>
              <a:cs typeface="Arial"/>
              <a:sym typeface="Arial"/>
            </a:endParaRPr>
          </a:p>
        </p:txBody>
      </p:sp>
      <p:pic>
        <p:nvPicPr>
          <p:cNvPr id="122" name="Google Shape;122;p3"/>
          <p:cNvPicPr preferRelativeResize="0"/>
          <p:nvPr/>
        </p:nvPicPr>
        <p:blipFill rotWithShape="1">
          <a:blip r:embed="rId7">
            <a:alphaModFix/>
          </a:blip>
          <a:srcRect/>
          <a:stretch/>
        </p:blipFill>
        <p:spPr>
          <a:xfrm>
            <a:off x="5764051" y="9220030"/>
            <a:ext cx="1287584" cy="468212"/>
          </a:xfrm>
          <a:prstGeom prst="rect">
            <a:avLst/>
          </a:prstGeom>
          <a:noFill/>
          <a:ln>
            <a:noFill/>
          </a:ln>
        </p:spPr>
      </p:pic>
      <p:pic>
        <p:nvPicPr>
          <p:cNvPr id="2" name="Picture 1" descr="Blue text on a white background&#10;&#10;Description automatically generated">
            <a:extLst>
              <a:ext uri="{FF2B5EF4-FFF2-40B4-BE49-F238E27FC236}">
                <a16:creationId xmlns:a16="http://schemas.microsoft.com/office/drawing/2014/main" id="{89CDB638-F6CC-1920-4557-977E83C213E2}"/>
              </a:ext>
            </a:extLst>
          </p:cNvPr>
          <p:cNvPicPr>
            <a:picLocks noChangeAspect="1"/>
          </p:cNvPicPr>
          <p:nvPr/>
        </p:nvPicPr>
        <p:blipFill>
          <a:blip r:embed="rId8"/>
          <a:stretch>
            <a:fillRect/>
          </a:stretch>
        </p:blipFill>
        <p:spPr>
          <a:xfrm>
            <a:off x="2992695" y="9220030"/>
            <a:ext cx="2231761" cy="46821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530"/>
        <p:cNvGrpSpPr/>
        <p:nvPr/>
      </p:nvGrpSpPr>
      <p:grpSpPr>
        <a:xfrm>
          <a:off x="0" y="0"/>
          <a:ext cx="0" cy="0"/>
          <a:chOff x="0" y="0"/>
          <a:chExt cx="0" cy="0"/>
        </a:xfrm>
      </p:grpSpPr>
      <p:sp>
        <p:nvSpPr>
          <p:cNvPr id="531" name="Google Shape;531;p21"/>
          <p:cNvSpPr txBox="1"/>
          <p:nvPr/>
        </p:nvSpPr>
        <p:spPr>
          <a:xfrm>
            <a:off x="1337656" y="966416"/>
            <a:ext cx="11834641" cy="1009635"/>
          </a:xfrm>
          <a:prstGeom prst="rect">
            <a:avLst/>
          </a:prstGeom>
          <a:noFill/>
          <a:ln>
            <a:noFill/>
          </a:ln>
        </p:spPr>
        <p:txBody>
          <a:bodyPr spcFirstLastPara="1" wrap="square" lIns="0" tIns="0" rIns="0" bIns="0" anchor="t" anchorCtr="0">
            <a:spAutoFit/>
          </a:bodyPr>
          <a:lstStyle/>
          <a:p>
            <a:pPr marL="0" marR="0" lvl="0" indent="0" algn="l" rtl="0">
              <a:lnSpc>
                <a:spcPct val="110001"/>
              </a:lnSpc>
              <a:spcBef>
                <a:spcPts val="0"/>
              </a:spcBef>
              <a:spcAft>
                <a:spcPts val="0"/>
              </a:spcAft>
              <a:buNone/>
            </a:pPr>
            <a:r>
              <a:rPr lang="de-DE" sz="6999" b="0" i="0" u="none" strike="noStrike" cap="none">
                <a:solidFill>
                  <a:srgbClr val="033C5B"/>
                </a:solidFill>
                <a:latin typeface="Arial"/>
                <a:ea typeface="Arial"/>
                <a:cs typeface="Arial"/>
                <a:sym typeface="Arial"/>
              </a:rPr>
              <a:t>Zusätzliche Ressourcen</a:t>
            </a:r>
            <a:endParaRPr/>
          </a:p>
        </p:txBody>
      </p:sp>
      <p:sp>
        <p:nvSpPr>
          <p:cNvPr id="532" name="Google Shape;532;p21"/>
          <p:cNvSpPr/>
          <p:nvPr/>
        </p:nvSpPr>
        <p:spPr>
          <a:xfrm>
            <a:off x="17259300" y="-150232"/>
            <a:ext cx="1032201" cy="8963824"/>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3" name="Google Shape;533;p21"/>
          <p:cNvSpPr/>
          <p:nvPr/>
        </p:nvSpPr>
        <p:spPr>
          <a:xfrm>
            <a:off x="0" y="-75116"/>
            <a:ext cx="1028700" cy="888870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4" name="Google Shape;534;p21"/>
          <p:cNvSpPr/>
          <p:nvPr/>
        </p:nvSpPr>
        <p:spPr>
          <a:xfrm rot="5400000">
            <a:off x="-824" y="824"/>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5" name="Google Shape;535;p21"/>
          <p:cNvSpPr/>
          <p:nvPr/>
        </p:nvSpPr>
        <p:spPr>
          <a:xfrm>
            <a:off x="0" y="5257590"/>
            <a:ext cx="1028700" cy="3556002"/>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6" name="Google Shape;536;p21"/>
          <p:cNvSpPr/>
          <p:nvPr/>
        </p:nvSpPr>
        <p:spPr>
          <a:xfrm>
            <a:off x="17259300" y="5257590"/>
            <a:ext cx="1028700" cy="3556002"/>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7" name="Google Shape;537;p21"/>
          <p:cNvSpPr/>
          <p:nvPr/>
        </p:nvSpPr>
        <p:spPr>
          <a:xfrm rot="10800000">
            <a:off x="17257651" y="1649"/>
            <a:ext cx="1030349" cy="1028700"/>
          </a:xfrm>
          <a:custGeom>
            <a:avLst/>
            <a:gdLst/>
            <a:ahLst/>
            <a:cxnLst/>
            <a:rect l="l" t="t" r="r" b="b"/>
            <a:pathLst>
              <a:path w="6350000" h="6339840" extrusionOk="0">
                <a:moveTo>
                  <a:pt x="6350000" y="6339840"/>
                </a:moveTo>
                <a:lnTo>
                  <a:pt x="0" y="6339840"/>
                </a:lnTo>
                <a:lnTo>
                  <a:pt x="0" y="0"/>
                </a:lnTo>
                <a:lnTo>
                  <a:pt x="6350000" y="6339840"/>
                </a:lnTo>
                <a:close/>
              </a:path>
            </a:pathLst>
          </a:cu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8" name="Google Shape;538;p21"/>
          <p:cNvSpPr/>
          <p:nvPr/>
        </p:nvSpPr>
        <p:spPr>
          <a:xfrm>
            <a:off x="31096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39" name="Google Shape;539;p21"/>
          <p:cNvSpPr/>
          <p:nvPr/>
        </p:nvSpPr>
        <p:spPr>
          <a:xfrm>
            <a:off x="17572012" y="9525000"/>
            <a:ext cx="406777" cy="406777"/>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0" name="Google Shape;540;p21"/>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1" name="Google Shape;541;p21"/>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None/>
            </a:pPr>
            <a:endParaRPr sz="1400" b="0" i="0" u="none" strike="noStrike" cap="none">
              <a:solidFill>
                <a:srgbClr val="000000"/>
              </a:solidFill>
              <a:latin typeface="Arial"/>
              <a:ea typeface="Arial"/>
              <a:cs typeface="Arial"/>
              <a:sym typeface="Arial"/>
            </a:endParaRPr>
          </a:p>
        </p:txBody>
      </p:sp>
      <p:sp>
        <p:nvSpPr>
          <p:cNvPr id="543" name="Google Shape;543;p21"/>
          <p:cNvSpPr txBox="1"/>
          <p:nvPr/>
        </p:nvSpPr>
        <p:spPr>
          <a:xfrm>
            <a:off x="5290029" y="9160301"/>
            <a:ext cx="10227062" cy="759119"/>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de-DE" sz="1400" b="0" i="0" u="none" strike="noStrike" cap="none" dirty="0">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dirty="0"/>
          </a:p>
        </p:txBody>
      </p:sp>
      <p:pic>
        <p:nvPicPr>
          <p:cNvPr id="544" name="Google Shape;544;p21"/>
          <p:cNvPicPr preferRelativeResize="0"/>
          <p:nvPr/>
        </p:nvPicPr>
        <p:blipFill rotWithShape="1">
          <a:blip r:embed="rId4">
            <a:alphaModFix/>
          </a:blip>
          <a:srcRect/>
          <a:stretch/>
        </p:blipFill>
        <p:spPr>
          <a:xfrm>
            <a:off x="15697200" y="9183021"/>
            <a:ext cx="1727565" cy="628205"/>
          </a:xfrm>
          <a:prstGeom prst="rect">
            <a:avLst/>
          </a:prstGeom>
          <a:noFill/>
          <a:ln>
            <a:noFill/>
          </a:ln>
        </p:spPr>
      </p:pic>
      <p:sp>
        <p:nvSpPr>
          <p:cNvPr id="545" name="Google Shape;545;p21"/>
          <p:cNvSpPr/>
          <p:nvPr/>
        </p:nvSpPr>
        <p:spPr>
          <a:xfrm>
            <a:off x="1337656" y="2370369"/>
            <a:ext cx="10314042"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20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Summative Bewertung in einem Flipped Mastery Classroom - Flipped Learning Network Hub</a:t>
            </a:r>
            <a:endParaRPr sz="2000" b="0" i="0" u="none" strike="noStrike" cap="none">
              <a:solidFill>
                <a:srgbClr val="000000"/>
              </a:solidFill>
              <a:latin typeface="Arial"/>
              <a:ea typeface="Arial"/>
              <a:cs typeface="Arial"/>
              <a:sym typeface="Arial"/>
            </a:endParaRPr>
          </a:p>
        </p:txBody>
      </p:sp>
      <p:sp>
        <p:nvSpPr>
          <p:cNvPr id="546" name="Google Shape;546;p21"/>
          <p:cNvSpPr/>
          <p:nvPr/>
        </p:nvSpPr>
        <p:spPr>
          <a:xfrm>
            <a:off x="1337656" y="2926127"/>
            <a:ext cx="7588937"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2000" b="0" i="0" u="sng" strike="noStrike" cap="none">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Was ist summative Beurteilung: Ein praktischer Leitfaden für Lehrkräfte</a:t>
            </a:r>
            <a:endParaRPr sz="2000" b="0" i="0" u="none" strike="noStrike" cap="none">
              <a:solidFill>
                <a:srgbClr val="000000"/>
              </a:solidFill>
              <a:latin typeface="Arial"/>
              <a:ea typeface="Arial"/>
              <a:cs typeface="Arial"/>
              <a:sym typeface="Arial"/>
            </a:endParaRPr>
          </a:p>
        </p:txBody>
      </p:sp>
      <p:sp>
        <p:nvSpPr>
          <p:cNvPr id="547" name="Google Shape;547;p21"/>
          <p:cNvSpPr/>
          <p:nvPr/>
        </p:nvSpPr>
        <p:spPr>
          <a:xfrm>
            <a:off x="1337656" y="3481885"/>
            <a:ext cx="14179435"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2000" b="0" i="0" u="sng" strike="noStrike" cap="none">
                <a:solidFill>
                  <a:srgbClr val="000000"/>
                </a:solidFill>
                <a:latin typeface="Arial"/>
                <a:ea typeface="Arial"/>
                <a:cs typeface="Arial"/>
                <a:sym typeface="Arial"/>
                <a:hlinkClick r:id="rId7">
                  <a:extLst>
                    <a:ext uri="{A12FA001-AC4F-418D-AE19-62706E023703}">
                      <ahyp:hlinkClr xmlns:ahyp="http://schemas.microsoft.com/office/drawing/2018/hyperlinkcolor" val="tx"/>
                    </a:ext>
                  </a:extLst>
                </a:hlinkClick>
              </a:rPr>
              <a:t>Was ist eine summative Beurteilung? | Ein Leitfaden zur summativen Beurteilung | Study.com</a:t>
            </a:r>
            <a:endParaRPr sz="2000" b="0" i="0" u="none" strike="noStrike" cap="none">
              <a:solidFill>
                <a:srgbClr val="000000"/>
              </a:solidFill>
              <a:latin typeface="Arial"/>
              <a:ea typeface="Arial"/>
              <a:cs typeface="Arial"/>
              <a:sym typeface="Arial"/>
            </a:endParaRPr>
          </a:p>
        </p:txBody>
      </p:sp>
      <p:pic>
        <p:nvPicPr>
          <p:cNvPr id="2" name="Picture 1" descr="Blue text on a white background&#10;&#10;Description automatically generated">
            <a:extLst>
              <a:ext uri="{FF2B5EF4-FFF2-40B4-BE49-F238E27FC236}">
                <a16:creationId xmlns:a16="http://schemas.microsoft.com/office/drawing/2014/main" id="{F7B6D88B-3856-CBF1-3F27-433E2E216E95}"/>
              </a:ext>
            </a:extLst>
          </p:cNvPr>
          <p:cNvPicPr>
            <a:picLocks noChangeAspect="1"/>
          </p:cNvPicPr>
          <p:nvPr/>
        </p:nvPicPr>
        <p:blipFill>
          <a:blip r:embed="rId8"/>
          <a:stretch>
            <a:fillRect/>
          </a:stretch>
        </p:blipFill>
        <p:spPr>
          <a:xfrm>
            <a:off x="2992695" y="9220030"/>
            <a:ext cx="2231761" cy="468213"/>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4"/>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28" name="Google Shape;128;p4"/>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29" name="Google Shape;129;p4"/>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30" name="Google Shape;130;p4"/>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31" name="Google Shape;131;p4"/>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32" name="Google Shape;132;p4"/>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33" name="Google Shape;133;p4"/>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34" name="Google Shape;134;p4"/>
          <p:cNvSpPr txBox="1"/>
          <p:nvPr/>
        </p:nvSpPr>
        <p:spPr>
          <a:xfrm>
            <a:off x="792000" y="1548000"/>
            <a:ext cx="12181388" cy="864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33C5B"/>
              </a:buClr>
              <a:buSzPts val="4000"/>
              <a:buFont typeface="Arial"/>
              <a:buNone/>
            </a:pPr>
            <a:r>
              <a:rPr lang="de-DE" sz="4000" b="1" i="0" u="none" strike="noStrike" cap="none" dirty="0">
                <a:solidFill>
                  <a:srgbClr val="033C5B"/>
                </a:solidFill>
                <a:latin typeface="Arial"/>
                <a:ea typeface="Arial"/>
                <a:cs typeface="Arial"/>
                <a:sym typeface="Arial"/>
              </a:rPr>
              <a:t>Die summative Bewertung - 5 Kernaussagen</a:t>
            </a:r>
            <a:endParaRPr sz="4000" b="1" i="0" u="none" strike="noStrike" cap="none" dirty="0">
              <a:solidFill>
                <a:srgbClr val="033C5B"/>
              </a:solidFill>
              <a:latin typeface="Arial"/>
              <a:ea typeface="Arial"/>
              <a:cs typeface="Arial"/>
              <a:sym typeface="Arial"/>
            </a:endParaRPr>
          </a:p>
        </p:txBody>
      </p:sp>
      <p:sp>
        <p:nvSpPr>
          <p:cNvPr id="135" name="Google Shape;135;p4"/>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36" name="Google Shape;136;p4"/>
          <p:cNvSpPr/>
          <p:nvPr/>
        </p:nvSpPr>
        <p:spPr>
          <a:xfrm>
            <a:off x="2675065" y="3011621"/>
            <a:ext cx="5904000" cy="1584000"/>
          </a:xfrm>
          <a:prstGeom prst="foldedCorner">
            <a:avLst>
              <a:gd name="adj" fmla="val 16667"/>
            </a:avLst>
          </a:prstGeom>
          <a:gradFill>
            <a:gsLst>
              <a:gs pos="0">
                <a:srgbClr val="DAE5F1"/>
              </a:gs>
              <a:gs pos="35000">
                <a:srgbClr val="B7CCE4"/>
              </a:gs>
              <a:gs pos="100000">
                <a:srgbClr val="93B3D7"/>
              </a:gs>
            </a:gsLst>
            <a:lin ang="16200000" scaled="0"/>
          </a:gradFill>
          <a:ln w="9525" cap="flat" cmpd="sng">
            <a:solidFill>
              <a:srgbClr val="F5913F"/>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de-DE" sz="2400" b="0" i="0" u="none" strike="noStrike" cap="none">
                <a:solidFill>
                  <a:srgbClr val="000000"/>
                </a:solidFill>
                <a:latin typeface="Arial"/>
                <a:ea typeface="Arial"/>
                <a:cs typeface="Arial"/>
                <a:sym typeface="Arial"/>
              </a:rPr>
              <a:t>Die summativen Beurteilungen im Flipped Classroom werden verwendet, um den Lernfortschritt der Schüler am Ende eines Lernabschnitts zu bewerten.</a:t>
            </a:r>
            <a:endParaRPr sz="2400" b="0" i="0" u="none" strike="noStrike" cap="none">
              <a:solidFill>
                <a:srgbClr val="000000"/>
              </a:solidFill>
              <a:latin typeface="Arial"/>
              <a:ea typeface="Arial"/>
              <a:cs typeface="Arial"/>
              <a:sym typeface="Arial"/>
            </a:endParaRPr>
          </a:p>
        </p:txBody>
      </p:sp>
      <p:sp>
        <p:nvSpPr>
          <p:cNvPr id="137" name="Google Shape;137;p4"/>
          <p:cNvSpPr/>
          <p:nvPr/>
        </p:nvSpPr>
        <p:spPr>
          <a:xfrm>
            <a:off x="607314" y="4954458"/>
            <a:ext cx="7740000" cy="1656000"/>
          </a:xfrm>
          <a:prstGeom prst="foldedCorner">
            <a:avLst>
              <a:gd name="adj" fmla="val 16667"/>
            </a:avLst>
          </a:prstGeom>
          <a:gradFill>
            <a:gsLst>
              <a:gs pos="0">
                <a:srgbClr val="DAE5F1"/>
              </a:gs>
              <a:gs pos="35000">
                <a:srgbClr val="B7CCE4"/>
              </a:gs>
              <a:gs pos="100000">
                <a:srgbClr val="93B3D7"/>
              </a:gs>
            </a:gsLst>
            <a:lin ang="16200000" scaled="0"/>
          </a:gradFill>
          <a:ln w="9525" cap="flat" cmpd="sng">
            <a:solidFill>
              <a:srgbClr val="F5913F"/>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de-DE" sz="2400" b="0" i="0" u="none" strike="noStrike" cap="none">
                <a:solidFill>
                  <a:srgbClr val="000000"/>
                </a:solidFill>
                <a:latin typeface="Arial"/>
                <a:ea typeface="Arial"/>
                <a:cs typeface="Arial"/>
                <a:sym typeface="Arial"/>
              </a:rPr>
              <a:t>Bei der summativen Bewertung im Flipped Classroom werden die von den Studierenden erworbenen Kenntnisse und Fähigkeiten durch Tests, Prüfungen oder andere Leistungsnachweise bewertet.</a:t>
            </a:r>
            <a:endParaRPr sz="2400" b="0" i="0" u="none" strike="noStrike" cap="none">
              <a:solidFill>
                <a:srgbClr val="000000"/>
              </a:solidFill>
              <a:latin typeface="Arial"/>
              <a:ea typeface="Arial"/>
              <a:cs typeface="Arial"/>
              <a:sym typeface="Arial"/>
            </a:endParaRPr>
          </a:p>
        </p:txBody>
      </p:sp>
      <p:sp>
        <p:nvSpPr>
          <p:cNvPr id="138" name="Google Shape;138;p4"/>
          <p:cNvSpPr/>
          <p:nvPr/>
        </p:nvSpPr>
        <p:spPr>
          <a:xfrm>
            <a:off x="10208628" y="2286445"/>
            <a:ext cx="6294600" cy="2048488"/>
          </a:xfrm>
          <a:prstGeom prst="foldedCorner">
            <a:avLst>
              <a:gd name="adj" fmla="val 16667"/>
            </a:avLst>
          </a:prstGeom>
          <a:gradFill>
            <a:gsLst>
              <a:gs pos="0">
                <a:srgbClr val="DAE5F1"/>
              </a:gs>
              <a:gs pos="35000">
                <a:srgbClr val="B7CCE4"/>
              </a:gs>
              <a:gs pos="100000">
                <a:srgbClr val="93B3D7"/>
              </a:gs>
            </a:gsLst>
            <a:lin ang="16200000" scaled="0"/>
          </a:gradFill>
          <a:ln w="9525" cap="flat" cmpd="sng">
            <a:solidFill>
              <a:srgbClr val="F5913F"/>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de-DE" sz="2400" b="0" i="0" u="none" strike="noStrike" cap="none">
                <a:solidFill>
                  <a:srgbClr val="000000"/>
                </a:solidFill>
                <a:latin typeface="Arial"/>
                <a:ea typeface="Arial"/>
                <a:cs typeface="Arial"/>
                <a:sym typeface="Arial"/>
              </a:rPr>
              <a:t>Bei der summativen Bewertung im Flipped Classroom werden die Studierenden in erster Linie auf die Kenntnisse und Fähigkeiten geprüft, die sie während des eigenständigen Lernens erworben haben.</a:t>
            </a:r>
            <a:endParaRPr sz="2400" b="0" i="0" u="none" strike="noStrike" cap="none">
              <a:solidFill>
                <a:srgbClr val="000000"/>
              </a:solidFill>
              <a:latin typeface="Arial"/>
              <a:ea typeface="Arial"/>
              <a:cs typeface="Arial"/>
              <a:sym typeface="Arial"/>
            </a:endParaRPr>
          </a:p>
        </p:txBody>
      </p:sp>
      <p:sp>
        <p:nvSpPr>
          <p:cNvPr id="139" name="Google Shape;139;p4"/>
          <p:cNvSpPr/>
          <p:nvPr/>
        </p:nvSpPr>
        <p:spPr>
          <a:xfrm>
            <a:off x="4809586" y="6968930"/>
            <a:ext cx="8668827" cy="1588031"/>
          </a:xfrm>
          <a:prstGeom prst="foldedCorner">
            <a:avLst>
              <a:gd name="adj" fmla="val 16667"/>
            </a:avLst>
          </a:prstGeom>
          <a:gradFill>
            <a:gsLst>
              <a:gs pos="0">
                <a:srgbClr val="DAE5F1"/>
              </a:gs>
              <a:gs pos="35000">
                <a:srgbClr val="B7CCE4"/>
              </a:gs>
              <a:gs pos="100000">
                <a:srgbClr val="93B3D7"/>
              </a:gs>
            </a:gsLst>
            <a:lin ang="16200000" scaled="0"/>
          </a:gradFill>
          <a:ln w="9525" cap="flat" cmpd="sng">
            <a:solidFill>
              <a:srgbClr val="F5913F"/>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de-DE" sz="2400" b="0" i="0" u="none" strike="noStrike" cap="none">
                <a:solidFill>
                  <a:srgbClr val="000000"/>
                </a:solidFill>
                <a:latin typeface="Arial"/>
                <a:ea typeface="Arial"/>
                <a:cs typeface="Arial"/>
                <a:sym typeface="Arial"/>
              </a:rPr>
              <a:t>Zu den summativen Beurteilungen beim Flipped-Classroom-Lernen können auch Gruppenarbeiten oder Projekte gehören, bei denen die Schüler gemeinsam an einem Thema arbeiten und ihre Ergebnisse präsentieren.</a:t>
            </a:r>
            <a:endParaRPr sz="2400" b="0" i="0" u="none" strike="noStrike" cap="none">
              <a:solidFill>
                <a:srgbClr val="000000"/>
              </a:solidFill>
              <a:latin typeface="Arial"/>
              <a:ea typeface="Arial"/>
              <a:cs typeface="Arial"/>
              <a:sym typeface="Arial"/>
            </a:endParaRPr>
          </a:p>
        </p:txBody>
      </p:sp>
      <p:sp>
        <p:nvSpPr>
          <p:cNvPr id="140" name="Google Shape;140;p4"/>
          <p:cNvSpPr/>
          <p:nvPr/>
        </p:nvSpPr>
        <p:spPr>
          <a:xfrm>
            <a:off x="9264154" y="4865266"/>
            <a:ext cx="7092000" cy="1656000"/>
          </a:xfrm>
          <a:prstGeom prst="foldedCorner">
            <a:avLst>
              <a:gd name="adj" fmla="val 16667"/>
            </a:avLst>
          </a:prstGeom>
          <a:gradFill>
            <a:gsLst>
              <a:gs pos="0">
                <a:srgbClr val="DAE5F1"/>
              </a:gs>
              <a:gs pos="35000">
                <a:srgbClr val="B7CCE4"/>
              </a:gs>
              <a:gs pos="100000">
                <a:srgbClr val="93B3D7"/>
              </a:gs>
            </a:gsLst>
            <a:lin ang="16200000" scaled="0"/>
          </a:gradFill>
          <a:ln w="9525" cap="flat" cmpd="sng">
            <a:solidFill>
              <a:srgbClr val="F5913F"/>
            </a:solidFill>
            <a:prstDash val="solid"/>
            <a:round/>
            <a:headEnd type="none" w="sm" len="sm"/>
            <a:tailEnd type="none" w="sm" len="sm"/>
          </a:ln>
          <a:effectLst>
            <a:outerShdw blurRad="40000" dist="20000" dir="5400000" rotWithShape="0">
              <a:srgbClr val="000000">
                <a:alpha val="37254"/>
              </a:srgbClr>
            </a:outerShdw>
          </a:effectLst>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2400"/>
              <a:buFont typeface="Arial"/>
              <a:buNone/>
            </a:pPr>
            <a:r>
              <a:rPr lang="de-DE" sz="2400" b="0" i="0" u="none" strike="noStrike" cap="none">
                <a:solidFill>
                  <a:srgbClr val="000000"/>
                </a:solidFill>
                <a:latin typeface="Arial"/>
                <a:ea typeface="Arial"/>
                <a:cs typeface="Arial"/>
                <a:sym typeface="Arial"/>
              </a:rPr>
              <a:t>Zu den summativen Beurteilungen beim Flipped Classroom-Lernen können auch Peer-Bewertungen gehören, bei denen die Schüler die Leistung ihrer Klassenkameraden beurteilen.</a:t>
            </a:r>
            <a:endParaRPr sz="2400" b="0" i="0" u="none" strike="noStrike" cap="none">
              <a:solidFill>
                <a:srgbClr val="000000"/>
              </a:solidFill>
              <a:latin typeface="Arial"/>
              <a:ea typeface="Arial"/>
              <a:cs typeface="Arial"/>
              <a:sym typeface="Arial"/>
            </a:endParaRPr>
          </a:p>
        </p:txBody>
      </p:sp>
      <p:grpSp>
        <p:nvGrpSpPr>
          <p:cNvPr id="141" name="Google Shape;141;p4"/>
          <p:cNvGrpSpPr/>
          <p:nvPr/>
        </p:nvGrpSpPr>
        <p:grpSpPr>
          <a:xfrm>
            <a:off x="602293" y="8374276"/>
            <a:ext cx="17358880" cy="2331172"/>
            <a:chOff x="559140" y="8374275"/>
            <a:chExt cx="17358880" cy="2331172"/>
          </a:xfrm>
        </p:grpSpPr>
        <p:sp>
          <p:nvSpPr>
            <p:cNvPr id="142" name="Google Shape;142;p4"/>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44" name="Google Shape;144;p4"/>
            <p:cNvSpPr txBox="1"/>
            <p:nvPr/>
          </p:nvSpPr>
          <p:spPr>
            <a:xfrm>
              <a:off x="5551336" y="9073538"/>
              <a:ext cx="10634745"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121212"/>
                </a:buClr>
                <a:buSzPts val="1400"/>
                <a:buFont typeface="Arial"/>
                <a:buNone/>
              </a:pPr>
              <a:r>
                <a:rPr lang="de-DE"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145" name="Google Shape;145;p4"/>
            <p:cNvPicPr preferRelativeResize="0"/>
            <p:nvPr/>
          </p:nvPicPr>
          <p:blipFill rotWithShape="1">
            <a:blip r:embed="rId5">
              <a:alphaModFix/>
            </a:blip>
            <a:srcRect/>
            <a:stretch/>
          </p:blipFill>
          <p:spPr>
            <a:xfrm>
              <a:off x="16563311" y="9245925"/>
              <a:ext cx="1354709" cy="492621"/>
            </a:xfrm>
            <a:prstGeom prst="rect">
              <a:avLst/>
            </a:prstGeom>
            <a:noFill/>
            <a:ln>
              <a:noFill/>
            </a:ln>
          </p:spPr>
        </p:pic>
      </p:grpSp>
      <p:pic>
        <p:nvPicPr>
          <p:cNvPr id="2" name="Picture 1" descr="Blue text on a white background&#10;&#10;Description automatically generated">
            <a:extLst>
              <a:ext uri="{FF2B5EF4-FFF2-40B4-BE49-F238E27FC236}">
                <a16:creationId xmlns:a16="http://schemas.microsoft.com/office/drawing/2014/main" id="{6252C57D-42D8-E3B7-439A-3FFD108F34D4}"/>
              </a:ext>
            </a:extLst>
          </p:cNvPr>
          <p:cNvPicPr>
            <a:picLocks noChangeAspect="1"/>
          </p:cNvPicPr>
          <p:nvPr/>
        </p:nvPicPr>
        <p:blipFill>
          <a:blip r:embed="rId6"/>
          <a:stretch>
            <a:fillRect/>
          </a:stretch>
        </p:blipFill>
        <p:spPr>
          <a:xfrm>
            <a:off x="2992695" y="9220030"/>
            <a:ext cx="2231761" cy="4682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6"/>
                                        </p:tgtEl>
                                        <p:attrNameLst>
                                          <p:attrName>style.visibility</p:attrName>
                                        </p:attrNameLst>
                                      </p:cBhvr>
                                      <p:to>
                                        <p:strVal val="visible"/>
                                      </p:to>
                                    </p:set>
                                    <p:animEffect transition="in" filter="fade">
                                      <p:cBhvr>
                                        <p:cTn id="7" dur="1822"/>
                                        <p:tgtEl>
                                          <p:spTgt spid="13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8"/>
                                        </p:tgtEl>
                                        <p:attrNameLst>
                                          <p:attrName>style.visibility</p:attrName>
                                        </p:attrNameLst>
                                      </p:cBhvr>
                                      <p:to>
                                        <p:strVal val="visible"/>
                                      </p:to>
                                    </p:set>
                                    <p:animEffect transition="in" filter="fade">
                                      <p:cBhvr>
                                        <p:cTn id="12" dur="1822"/>
                                        <p:tgtEl>
                                          <p:spTgt spid="13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7"/>
                                        </p:tgtEl>
                                        <p:attrNameLst>
                                          <p:attrName>style.visibility</p:attrName>
                                        </p:attrNameLst>
                                      </p:cBhvr>
                                      <p:to>
                                        <p:strVal val="visible"/>
                                      </p:to>
                                    </p:set>
                                    <p:animEffect transition="in" filter="fade">
                                      <p:cBhvr>
                                        <p:cTn id="17" dur="1822"/>
                                        <p:tgtEl>
                                          <p:spTgt spid="13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0"/>
                                        </p:tgtEl>
                                        <p:attrNameLst>
                                          <p:attrName>style.visibility</p:attrName>
                                        </p:attrNameLst>
                                      </p:cBhvr>
                                      <p:to>
                                        <p:strVal val="visible"/>
                                      </p:to>
                                    </p:set>
                                    <p:animEffect transition="in" filter="fade">
                                      <p:cBhvr>
                                        <p:cTn id="22" dur="1822"/>
                                        <p:tgtEl>
                                          <p:spTgt spid="140"/>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39"/>
                                        </p:tgtEl>
                                        <p:attrNameLst>
                                          <p:attrName>style.visibility</p:attrName>
                                        </p:attrNameLst>
                                      </p:cBhvr>
                                      <p:to>
                                        <p:strVal val="visible"/>
                                      </p:to>
                                    </p:set>
                                    <p:animEffect transition="in" filter="fade">
                                      <p:cBhvr>
                                        <p:cTn id="27" dur="1822"/>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5"/>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51" name="Google Shape;151;p5"/>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52" name="Google Shape;152;p5"/>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53" name="Google Shape;153;p5"/>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54" name="Google Shape;154;p5"/>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55" name="Google Shape;155;p5"/>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56" name="Google Shape;156;p5"/>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57" name="Google Shape;157;p5"/>
          <p:cNvSpPr txBox="1"/>
          <p:nvPr/>
        </p:nvSpPr>
        <p:spPr>
          <a:xfrm>
            <a:off x="13122466" y="3999413"/>
            <a:ext cx="3915275" cy="684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33C5B"/>
              </a:buClr>
              <a:buSzPts val="4000"/>
              <a:buFont typeface="Arial"/>
              <a:buNone/>
            </a:pPr>
            <a:r>
              <a:rPr lang="de-DE" sz="4000" b="0" i="1" u="none" strike="noStrike" cap="none">
                <a:solidFill>
                  <a:srgbClr val="033C5B"/>
                </a:solidFill>
                <a:latin typeface="Arial"/>
                <a:ea typeface="Arial"/>
                <a:cs typeface="Arial"/>
                <a:sym typeface="Arial"/>
              </a:rPr>
              <a:t>Ihre tägliche </a:t>
            </a:r>
            <a:r>
              <a:rPr lang="de-DE" sz="4000" b="0" i="1" u="none" strike="noStrike" cap="none">
                <a:solidFill>
                  <a:srgbClr val="92D050"/>
                </a:solidFill>
                <a:latin typeface="Arial"/>
                <a:ea typeface="Arial"/>
                <a:cs typeface="Arial"/>
                <a:sym typeface="Arial"/>
              </a:rPr>
              <a:t>Lernpille</a:t>
            </a:r>
            <a:endParaRPr sz="4000" b="0" i="1" u="none" strike="noStrike" cap="none">
              <a:solidFill>
                <a:srgbClr val="92D05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4000"/>
              <a:buFont typeface="Calibri"/>
              <a:buNone/>
            </a:pPr>
            <a:endParaRPr sz="4000" b="0" i="1" u="none" strike="noStrike" cap="none">
              <a:solidFill>
                <a:srgbClr val="033C5B"/>
              </a:solidFill>
              <a:latin typeface="Arial"/>
              <a:ea typeface="Arial"/>
              <a:cs typeface="Arial"/>
              <a:sym typeface="Arial"/>
            </a:endParaRPr>
          </a:p>
        </p:txBody>
      </p:sp>
      <p:sp>
        <p:nvSpPr>
          <p:cNvPr id="158" name="Google Shape;158;p5"/>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159" name="Google Shape;159;p5"/>
          <p:cNvGrpSpPr/>
          <p:nvPr/>
        </p:nvGrpSpPr>
        <p:grpSpPr>
          <a:xfrm>
            <a:off x="602293" y="8374276"/>
            <a:ext cx="17358880" cy="2331172"/>
            <a:chOff x="559140" y="8374275"/>
            <a:chExt cx="17358880" cy="2331172"/>
          </a:xfrm>
        </p:grpSpPr>
        <p:sp>
          <p:nvSpPr>
            <p:cNvPr id="160" name="Google Shape;160;p5"/>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62" name="Google Shape;162;p5"/>
            <p:cNvSpPr txBox="1"/>
            <p:nvPr/>
          </p:nvSpPr>
          <p:spPr>
            <a:xfrm>
              <a:off x="5551336" y="9073538"/>
              <a:ext cx="10634745"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121212"/>
                </a:buClr>
                <a:buSzPts val="1400"/>
                <a:buFont typeface="Arial"/>
                <a:buNone/>
              </a:pPr>
              <a:r>
                <a:rPr lang="de-DE"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163" name="Google Shape;163;p5"/>
            <p:cNvPicPr preferRelativeResize="0"/>
            <p:nvPr/>
          </p:nvPicPr>
          <p:blipFill rotWithShape="1">
            <a:blip r:embed="rId5">
              <a:alphaModFix/>
            </a:blip>
            <a:srcRect/>
            <a:stretch/>
          </p:blipFill>
          <p:spPr>
            <a:xfrm>
              <a:off x="16563311" y="9245925"/>
              <a:ext cx="1354709" cy="492621"/>
            </a:xfrm>
            <a:prstGeom prst="rect">
              <a:avLst/>
            </a:prstGeom>
            <a:noFill/>
            <a:ln>
              <a:noFill/>
            </a:ln>
          </p:spPr>
        </p:pic>
      </p:grpSp>
      <p:pic>
        <p:nvPicPr>
          <p:cNvPr id="164" name="Google Shape;164;p5">
            <a:hlinkClick r:id="rId6"/>
          </p:cNvPr>
          <p:cNvPicPr preferRelativeResize="0"/>
          <p:nvPr/>
        </p:nvPicPr>
        <p:blipFill rotWithShape="1">
          <a:blip r:embed="rId7">
            <a:alphaModFix/>
          </a:blip>
          <a:srcRect/>
          <a:stretch/>
        </p:blipFill>
        <p:spPr>
          <a:xfrm>
            <a:off x="990405" y="1712730"/>
            <a:ext cx="10813668" cy="6422663"/>
          </a:xfrm>
          <a:prstGeom prst="rect">
            <a:avLst/>
          </a:prstGeom>
          <a:noFill/>
          <a:ln>
            <a:noFill/>
          </a:ln>
        </p:spPr>
      </p:pic>
      <p:grpSp>
        <p:nvGrpSpPr>
          <p:cNvPr id="165" name="Google Shape;165;p5"/>
          <p:cNvGrpSpPr/>
          <p:nvPr/>
        </p:nvGrpSpPr>
        <p:grpSpPr>
          <a:xfrm>
            <a:off x="11034348" y="6683535"/>
            <a:ext cx="1542954" cy="1990558"/>
            <a:chOff x="8843722" y="5669241"/>
            <a:chExt cx="1143631" cy="1286796"/>
          </a:xfrm>
        </p:grpSpPr>
        <p:sp>
          <p:nvSpPr>
            <p:cNvPr id="166" name="Google Shape;166;p5"/>
            <p:cNvSpPr/>
            <p:nvPr/>
          </p:nvSpPr>
          <p:spPr>
            <a:xfrm rot="5400000">
              <a:off x="8772139" y="5740823"/>
              <a:ext cx="1286796" cy="1143631"/>
            </a:xfrm>
            <a:prstGeom prst="triangle">
              <a:avLst>
                <a:gd name="adj" fmla="val 50000"/>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67" name="Google Shape;167;p5"/>
            <p:cNvSpPr/>
            <p:nvPr/>
          </p:nvSpPr>
          <p:spPr>
            <a:xfrm rot="5400000">
              <a:off x="8995694" y="6024892"/>
              <a:ext cx="686797" cy="579631"/>
            </a:xfrm>
            <a:prstGeom prst="triangle">
              <a:avLst>
                <a:gd name="adj" fmla="val 50000"/>
              </a:avLst>
            </a:prstGeom>
            <a:noFill/>
            <a:ln w="25400" cap="flat" cmpd="sng">
              <a:solidFill>
                <a:srgbClr val="395E8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pic>
        <p:nvPicPr>
          <p:cNvPr id="2" name="Picture 1" descr="Blue text on a white background&#10;&#10;Description automatically generated">
            <a:extLst>
              <a:ext uri="{FF2B5EF4-FFF2-40B4-BE49-F238E27FC236}">
                <a16:creationId xmlns:a16="http://schemas.microsoft.com/office/drawing/2014/main" id="{34C86978-6398-6676-DAE5-AA14D4267559}"/>
              </a:ext>
            </a:extLst>
          </p:cNvPr>
          <p:cNvPicPr>
            <a:picLocks noChangeAspect="1"/>
          </p:cNvPicPr>
          <p:nvPr/>
        </p:nvPicPr>
        <p:blipFill>
          <a:blip r:embed="rId8"/>
          <a:stretch>
            <a:fillRect/>
          </a:stretch>
        </p:blipFill>
        <p:spPr>
          <a:xfrm>
            <a:off x="2992695" y="9220030"/>
            <a:ext cx="2231761" cy="468213"/>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6"/>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73" name="Google Shape;173;p6"/>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74" name="Google Shape;174;p6"/>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75" name="Google Shape;175;p6"/>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76" name="Google Shape;176;p6"/>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77" name="Google Shape;177;p6"/>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78" name="Google Shape;178;p6"/>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79" name="Google Shape;179;p6"/>
          <p:cNvSpPr txBox="1"/>
          <p:nvPr/>
        </p:nvSpPr>
        <p:spPr>
          <a:xfrm>
            <a:off x="792000" y="1548000"/>
            <a:ext cx="12181388" cy="615553"/>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33C5B"/>
              </a:buClr>
              <a:buSzPts val="4000"/>
              <a:buFont typeface="Arial"/>
              <a:buNone/>
            </a:pPr>
            <a:r>
              <a:rPr lang="de-DE" sz="4000" b="0" i="0" u="none" strike="noStrike" cap="none">
                <a:solidFill>
                  <a:srgbClr val="033C5B"/>
                </a:solidFill>
                <a:latin typeface="Arial"/>
                <a:ea typeface="Arial"/>
                <a:cs typeface="Arial"/>
                <a:sym typeface="Arial"/>
              </a:rPr>
              <a:t>Ziele der summativen Bewertung </a:t>
            </a:r>
            <a:endParaRPr sz="1400" b="0" i="0" u="none" strike="noStrike" cap="none">
              <a:solidFill>
                <a:srgbClr val="000000"/>
              </a:solidFill>
              <a:latin typeface="Arial"/>
              <a:ea typeface="Arial"/>
              <a:cs typeface="Arial"/>
              <a:sym typeface="Arial"/>
            </a:endParaRPr>
          </a:p>
        </p:txBody>
      </p:sp>
      <p:sp>
        <p:nvSpPr>
          <p:cNvPr id="180" name="Google Shape;180;p6"/>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81" name="Google Shape;181;p6"/>
          <p:cNvSpPr/>
          <p:nvPr/>
        </p:nvSpPr>
        <p:spPr>
          <a:xfrm>
            <a:off x="1152000" y="3132000"/>
            <a:ext cx="15588000" cy="1080000"/>
          </a:xfrm>
          <a:prstGeom prst="roundRect">
            <a:avLst>
              <a:gd name="adj" fmla="val 16667"/>
            </a:avLst>
          </a:prstGeom>
          <a:gradFill>
            <a:gsLst>
              <a:gs pos="0">
                <a:srgbClr val="FDE9D8"/>
              </a:gs>
              <a:gs pos="74000">
                <a:srgbClr val="FBD4B4"/>
              </a:gs>
              <a:gs pos="83000">
                <a:srgbClr val="FDE9D8"/>
              </a:gs>
              <a:gs pos="100000">
                <a:srgbClr val="FDE9D8"/>
              </a:gs>
            </a:gsLst>
            <a:lin ang="5400000" scaled="0"/>
          </a:gradFill>
          <a:ln w="25400" cap="flat" cmpd="sng">
            <a:solidFill>
              <a:schemeClr val="accent6"/>
            </a:solidFill>
            <a:prstDash val="solid"/>
            <a:round/>
            <a:headEnd type="none" w="sm" len="sm"/>
            <a:tailEnd type="none" w="sm" len="sm"/>
          </a:ln>
        </p:spPr>
        <p:txBody>
          <a:bodyPr spcFirstLastPara="1" wrap="square" lIns="936000" tIns="45700" rIns="91425" bIns="45700" anchor="ctr" anchorCtr="0">
            <a:noAutofit/>
          </a:bodyPr>
          <a:lstStyle/>
          <a:p>
            <a:pPr marL="0" marR="0" lvl="0" indent="0" algn="l" rtl="0">
              <a:lnSpc>
                <a:spcPct val="100000"/>
              </a:lnSpc>
              <a:spcBef>
                <a:spcPts val="0"/>
              </a:spcBef>
              <a:spcAft>
                <a:spcPts val="0"/>
              </a:spcAft>
              <a:buNone/>
            </a:pPr>
            <a:r>
              <a:rPr lang="de-DE" sz="2400" b="0" i="0" u="none" strike="noStrike" cap="none">
                <a:solidFill>
                  <a:srgbClr val="000000"/>
                </a:solidFill>
                <a:latin typeface="Arial"/>
                <a:ea typeface="Arial"/>
                <a:cs typeface="Arial"/>
                <a:sym typeface="Arial"/>
              </a:rPr>
              <a:t>Bewertung des Lernfortschritts der Schüler am Ende eines Lernabschnitts.</a:t>
            </a:r>
            <a:endParaRPr/>
          </a:p>
        </p:txBody>
      </p:sp>
      <p:sp>
        <p:nvSpPr>
          <p:cNvPr id="182" name="Google Shape;182;p6"/>
          <p:cNvSpPr/>
          <p:nvPr/>
        </p:nvSpPr>
        <p:spPr>
          <a:xfrm>
            <a:off x="792000" y="3096000"/>
            <a:ext cx="1260000" cy="1152000"/>
          </a:xfrm>
          <a:prstGeom prst="ellipse">
            <a:avLst/>
          </a:prstGeom>
          <a:solidFill>
            <a:schemeClr val="accent6"/>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de-DE" sz="2600" b="1" i="0" u="none" strike="noStrike" cap="none">
                <a:solidFill>
                  <a:schemeClr val="lt1"/>
                </a:solidFill>
                <a:latin typeface="Arial"/>
                <a:ea typeface="Arial"/>
                <a:cs typeface="Arial"/>
                <a:sym typeface="Arial"/>
              </a:rPr>
              <a:t>1</a:t>
            </a:r>
            <a:endParaRPr sz="1400" b="0" i="0" u="none" strike="noStrike" cap="none">
              <a:solidFill>
                <a:srgbClr val="000000"/>
              </a:solidFill>
              <a:latin typeface="Arial"/>
              <a:ea typeface="Arial"/>
              <a:cs typeface="Arial"/>
              <a:sym typeface="Arial"/>
            </a:endParaRPr>
          </a:p>
        </p:txBody>
      </p:sp>
      <p:sp>
        <p:nvSpPr>
          <p:cNvPr id="183" name="Google Shape;183;p6"/>
          <p:cNvSpPr/>
          <p:nvPr/>
        </p:nvSpPr>
        <p:spPr>
          <a:xfrm>
            <a:off x="1152000" y="4572000"/>
            <a:ext cx="15588000" cy="1080000"/>
          </a:xfrm>
          <a:prstGeom prst="roundRect">
            <a:avLst>
              <a:gd name="adj" fmla="val 16667"/>
            </a:avLst>
          </a:prstGeom>
          <a:gradFill>
            <a:gsLst>
              <a:gs pos="0">
                <a:srgbClr val="FDE9D8"/>
              </a:gs>
              <a:gs pos="74000">
                <a:srgbClr val="FBD4B4"/>
              </a:gs>
              <a:gs pos="83000">
                <a:srgbClr val="FDE9D8"/>
              </a:gs>
              <a:gs pos="100000">
                <a:srgbClr val="FDE9D8"/>
              </a:gs>
            </a:gsLst>
            <a:lin ang="5400000" scaled="0"/>
          </a:gradFill>
          <a:ln w="25400" cap="flat" cmpd="sng">
            <a:solidFill>
              <a:schemeClr val="accent6"/>
            </a:solidFill>
            <a:prstDash val="solid"/>
            <a:round/>
            <a:headEnd type="none" w="sm" len="sm"/>
            <a:tailEnd type="none" w="sm" len="sm"/>
          </a:ln>
        </p:spPr>
        <p:txBody>
          <a:bodyPr spcFirstLastPara="1" wrap="square" lIns="936000" tIns="45700" rIns="91425" bIns="45700" anchor="ctr" anchorCtr="0">
            <a:noAutofit/>
          </a:bodyPr>
          <a:lstStyle/>
          <a:p>
            <a:pPr marL="0" marR="0" lvl="0" indent="0" algn="l" rtl="0">
              <a:lnSpc>
                <a:spcPct val="100000"/>
              </a:lnSpc>
              <a:spcBef>
                <a:spcPts val="0"/>
              </a:spcBef>
              <a:spcAft>
                <a:spcPts val="0"/>
              </a:spcAft>
              <a:buNone/>
            </a:pPr>
            <a:r>
              <a:rPr lang="de-DE" sz="2400" b="0" i="0" u="none" strike="noStrike" cap="none">
                <a:solidFill>
                  <a:srgbClr val="000000"/>
                </a:solidFill>
                <a:latin typeface="Arial"/>
                <a:ea typeface="Arial"/>
                <a:cs typeface="Arial"/>
                <a:sym typeface="Arial"/>
              </a:rPr>
              <a:t>Messung der von den Schülern erworbenen Kenntnisse und Fähigkeiten durch Tests, Prüfungen oder andere Leistungsnachweise.</a:t>
            </a:r>
            <a:endParaRPr sz="1400" b="0" i="0" u="none" strike="noStrike" cap="none">
              <a:solidFill>
                <a:srgbClr val="000000"/>
              </a:solidFill>
              <a:latin typeface="Arial"/>
              <a:ea typeface="Arial"/>
              <a:cs typeface="Arial"/>
              <a:sym typeface="Arial"/>
            </a:endParaRPr>
          </a:p>
        </p:txBody>
      </p:sp>
      <p:sp>
        <p:nvSpPr>
          <p:cNvPr id="184" name="Google Shape;184;p6"/>
          <p:cNvSpPr/>
          <p:nvPr/>
        </p:nvSpPr>
        <p:spPr>
          <a:xfrm>
            <a:off x="792000" y="4536000"/>
            <a:ext cx="1260000" cy="1152000"/>
          </a:xfrm>
          <a:prstGeom prst="ellipse">
            <a:avLst/>
          </a:prstGeom>
          <a:solidFill>
            <a:schemeClr val="accent6"/>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de-DE" sz="2600" b="1" i="0" u="none" strike="noStrike" cap="none">
                <a:solidFill>
                  <a:schemeClr val="lt1"/>
                </a:solidFill>
                <a:latin typeface="Arial"/>
                <a:ea typeface="Arial"/>
                <a:cs typeface="Arial"/>
                <a:sym typeface="Arial"/>
              </a:rPr>
              <a:t>2</a:t>
            </a:r>
            <a:endParaRPr sz="1400" b="0" i="0" u="none" strike="noStrike" cap="none">
              <a:solidFill>
                <a:srgbClr val="000000"/>
              </a:solidFill>
              <a:latin typeface="Arial"/>
              <a:ea typeface="Arial"/>
              <a:cs typeface="Arial"/>
              <a:sym typeface="Arial"/>
            </a:endParaRPr>
          </a:p>
        </p:txBody>
      </p:sp>
      <p:sp>
        <p:nvSpPr>
          <p:cNvPr id="185" name="Google Shape;185;p6"/>
          <p:cNvSpPr/>
          <p:nvPr/>
        </p:nvSpPr>
        <p:spPr>
          <a:xfrm>
            <a:off x="1152000" y="6012000"/>
            <a:ext cx="15588000" cy="1080000"/>
          </a:xfrm>
          <a:prstGeom prst="roundRect">
            <a:avLst>
              <a:gd name="adj" fmla="val 16667"/>
            </a:avLst>
          </a:prstGeom>
          <a:gradFill>
            <a:gsLst>
              <a:gs pos="0">
                <a:srgbClr val="FDE9D8"/>
              </a:gs>
              <a:gs pos="74000">
                <a:srgbClr val="FBD4B4"/>
              </a:gs>
              <a:gs pos="83000">
                <a:srgbClr val="FDE9D8"/>
              </a:gs>
              <a:gs pos="100000">
                <a:srgbClr val="FDE9D8"/>
              </a:gs>
            </a:gsLst>
            <a:lin ang="5400000" scaled="0"/>
          </a:gradFill>
          <a:ln w="25400" cap="flat" cmpd="sng">
            <a:solidFill>
              <a:schemeClr val="accent6"/>
            </a:solidFill>
            <a:prstDash val="solid"/>
            <a:round/>
            <a:headEnd type="none" w="sm" len="sm"/>
            <a:tailEnd type="none" w="sm" len="sm"/>
          </a:ln>
        </p:spPr>
        <p:txBody>
          <a:bodyPr spcFirstLastPara="1" wrap="square" lIns="936000" tIns="45700" rIns="91425" bIns="45700" anchor="ctr" anchorCtr="0">
            <a:noAutofit/>
          </a:bodyPr>
          <a:lstStyle/>
          <a:p>
            <a:pPr marL="0" marR="0" lvl="0" indent="0" algn="l" rtl="0">
              <a:lnSpc>
                <a:spcPct val="100000"/>
              </a:lnSpc>
              <a:spcBef>
                <a:spcPts val="0"/>
              </a:spcBef>
              <a:spcAft>
                <a:spcPts val="0"/>
              </a:spcAft>
              <a:buNone/>
            </a:pPr>
            <a:r>
              <a:rPr lang="de-DE" sz="2400" b="0" i="0" u="none" strike="noStrike" cap="none">
                <a:solidFill>
                  <a:srgbClr val="000000"/>
                </a:solidFill>
                <a:latin typeface="Arial"/>
                <a:ea typeface="Arial"/>
                <a:cs typeface="Arial"/>
                <a:sym typeface="Arial"/>
              </a:rPr>
              <a:t>Bewertung der individuellen Leistung und des individuellen Wissens der Schülerinnen und Schüler, unabhängig von der Leistung der anderen.</a:t>
            </a:r>
            <a:endParaRPr/>
          </a:p>
        </p:txBody>
      </p:sp>
      <p:sp>
        <p:nvSpPr>
          <p:cNvPr id="186" name="Google Shape;186;p6"/>
          <p:cNvSpPr/>
          <p:nvPr/>
        </p:nvSpPr>
        <p:spPr>
          <a:xfrm>
            <a:off x="792000" y="5976000"/>
            <a:ext cx="1260000" cy="1152000"/>
          </a:xfrm>
          <a:prstGeom prst="ellipse">
            <a:avLst/>
          </a:prstGeom>
          <a:solidFill>
            <a:schemeClr val="accent6"/>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de-DE" sz="2600" b="1" i="0" u="none" strike="noStrike" cap="none">
                <a:solidFill>
                  <a:schemeClr val="lt1"/>
                </a:solidFill>
                <a:latin typeface="Arial"/>
                <a:ea typeface="Arial"/>
                <a:cs typeface="Arial"/>
                <a:sym typeface="Arial"/>
              </a:rPr>
              <a:t>3</a:t>
            </a:r>
            <a:endParaRPr sz="1400" b="0" i="0" u="none" strike="noStrike" cap="none">
              <a:solidFill>
                <a:srgbClr val="000000"/>
              </a:solidFill>
              <a:latin typeface="Arial"/>
              <a:ea typeface="Arial"/>
              <a:cs typeface="Arial"/>
              <a:sym typeface="Arial"/>
            </a:endParaRPr>
          </a:p>
        </p:txBody>
      </p:sp>
      <p:sp>
        <p:nvSpPr>
          <p:cNvPr id="187" name="Google Shape;187;p6"/>
          <p:cNvSpPr/>
          <p:nvPr/>
        </p:nvSpPr>
        <p:spPr>
          <a:xfrm>
            <a:off x="1152000" y="7452000"/>
            <a:ext cx="15588000" cy="1080000"/>
          </a:xfrm>
          <a:prstGeom prst="roundRect">
            <a:avLst>
              <a:gd name="adj" fmla="val 16667"/>
            </a:avLst>
          </a:prstGeom>
          <a:gradFill>
            <a:gsLst>
              <a:gs pos="0">
                <a:srgbClr val="FDE9D8"/>
              </a:gs>
              <a:gs pos="74000">
                <a:srgbClr val="FBD4B4"/>
              </a:gs>
              <a:gs pos="83000">
                <a:srgbClr val="FDE9D8"/>
              </a:gs>
              <a:gs pos="100000">
                <a:srgbClr val="FDE9D8"/>
              </a:gs>
            </a:gsLst>
            <a:lin ang="5400000" scaled="0"/>
          </a:gradFill>
          <a:ln w="25400" cap="flat" cmpd="sng">
            <a:solidFill>
              <a:schemeClr val="accent6"/>
            </a:solidFill>
            <a:prstDash val="solid"/>
            <a:round/>
            <a:headEnd type="none" w="sm" len="sm"/>
            <a:tailEnd type="none" w="sm" len="sm"/>
          </a:ln>
        </p:spPr>
        <p:txBody>
          <a:bodyPr spcFirstLastPara="1" wrap="square" lIns="936000" tIns="45700" rIns="91425" bIns="45700" anchor="ctr" anchorCtr="0">
            <a:noAutofit/>
          </a:bodyPr>
          <a:lstStyle/>
          <a:p>
            <a:pPr marL="0" marR="0" lvl="0" indent="0" algn="l" rtl="0">
              <a:lnSpc>
                <a:spcPct val="100000"/>
              </a:lnSpc>
              <a:spcBef>
                <a:spcPts val="0"/>
              </a:spcBef>
              <a:spcAft>
                <a:spcPts val="0"/>
              </a:spcAft>
              <a:buNone/>
            </a:pPr>
            <a:r>
              <a:rPr lang="de-DE" sz="2400" b="0" i="0" u="none" strike="noStrike" cap="none">
                <a:solidFill>
                  <a:srgbClr val="000000"/>
                </a:solidFill>
                <a:latin typeface="Arial"/>
                <a:ea typeface="Arial"/>
                <a:cs typeface="Arial"/>
                <a:sym typeface="Arial"/>
              </a:rPr>
              <a:t>Sie ermöglichen den Vergleich des Lernfortschritts mit früheren Lernphasen oder anderen Schülern und geben Feedback für weitere Verbesserungen.</a:t>
            </a:r>
            <a:endParaRPr/>
          </a:p>
        </p:txBody>
      </p:sp>
      <p:sp>
        <p:nvSpPr>
          <p:cNvPr id="188" name="Google Shape;188;p6"/>
          <p:cNvSpPr/>
          <p:nvPr/>
        </p:nvSpPr>
        <p:spPr>
          <a:xfrm>
            <a:off x="792000" y="7416000"/>
            <a:ext cx="1260000" cy="1152000"/>
          </a:xfrm>
          <a:prstGeom prst="ellipse">
            <a:avLst/>
          </a:prstGeom>
          <a:solidFill>
            <a:schemeClr val="accent6"/>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600"/>
              <a:buFont typeface="Arial"/>
              <a:buNone/>
            </a:pPr>
            <a:r>
              <a:rPr lang="de-DE" sz="2600" b="1" i="0" u="none" strike="noStrike" cap="none">
                <a:solidFill>
                  <a:schemeClr val="lt1"/>
                </a:solidFill>
                <a:latin typeface="Arial"/>
                <a:ea typeface="Arial"/>
                <a:cs typeface="Arial"/>
                <a:sym typeface="Arial"/>
              </a:rPr>
              <a:t>4</a:t>
            </a:r>
            <a:endParaRPr sz="1400" b="0" i="0" u="none" strike="noStrike" cap="none">
              <a:solidFill>
                <a:srgbClr val="000000"/>
              </a:solidFill>
              <a:latin typeface="Arial"/>
              <a:ea typeface="Arial"/>
              <a:cs typeface="Arial"/>
              <a:sym typeface="Arial"/>
            </a:endParaRPr>
          </a:p>
        </p:txBody>
      </p:sp>
      <p:grpSp>
        <p:nvGrpSpPr>
          <p:cNvPr id="189" name="Google Shape;189;p6"/>
          <p:cNvGrpSpPr/>
          <p:nvPr/>
        </p:nvGrpSpPr>
        <p:grpSpPr>
          <a:xfrm>
            <a:off x="602293" y="8374276"/>
            <a:ext cx="17358880" cy="2331172"/>
            <a:chOff x="559140" y="8374275"/>
            <a:chExt cx="17358880" cy="2331172"/>
          </a:xfrm>
        </p:grpSpPr>
        <p:sp>
          <p:nvSpPr>
            <p:cNvPr id="190" name="Google Shape;190;p6"/>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92" name="Google Shape;192;p6"/>
            <p:cNvSpPr txBox="1"/>
            <p:nvPr/>
          </p:nvSpPr>
          <p:spPr>
            <a:xfrm>
              <a:off x="5551336" y="9073538"/>
              <a:ext cx="10634745"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121212"/>
                </a:buClr>
                <a:buSzPts val="1400"/>
                <a:buFont typeface="Arial"/>
                <a:buNone/>
              </a:pPr>
              <a:r>
                <a:rPr lang="de-DE"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193" name="Google Shape;193;p6"/>
            <p:cNvPicPr preferRelativeResize="0"/>
            <p:nvPr/>
          </p:nvPicPr>
          <p:blipFill rotWithShape="1">
            <a:blip r:embed="rId5">
              <a:alphaModFix/>
            </a:blip>
            <a:srcRect/>
            <a:stretch/>
          </p:blipFill>
          <p:spPr>
            <a:xfrm>
              <a:off x="16563311" y="9245925"/>
              <a:ext cx="1354709" cy="492621"/>
            </a:xfrm>
            <a:prstGeom prst="rect">
              <a:avLst/>
            </a:prstGeom>
            <a:noFill/>
            <a:ln>
              <a:noFill/>
            </a:ln>
          </p:spPr>
        </p:pic>
      </p:grpSp>
      <p:pic>
        <p:nvPicPr>
          <p:cNvPr id="2" name="Picture 1" descr="Blue text on a white background&#10;&#10;Description automatically generated">
            <a:extLst>
              <a:ext uri="{FF2B5EF4-FFF2-40B4-BE49-F238E27FC236}">
                <a16:creationId xmlns:a16="http://schemas.microsoft.com/office/drawing/2014/main" id="{DBB79824-62C7-E078-3956-2B13BADF9C82}"/>
              </a:ext>
            </a:extLst>
          </p:cNvPr>
          <p:cNvPicPr>
            <a:picLocks noChangeAspect="1"/>
          </p:cNvPicPr>
          <p:nvPr/>
        </p:nvPicPr>
        <p:blipFill>
          <a:blip r:embed="rId6"/>
          <a:stretch>
            <a:fillRect/>
          </a:stretch>
        </p:blipFill>
        <p:spPr>
          <a:xfrm>
            <a:off x="2992695" y="9220030"/>
            <a:ext cx="2231761" cy="468213"/>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81"/>
                                        </p:tgtEl>
                                        <p:attrNameLst>
                                          <p:attrName>style.visibility</p:attrName>
                                        </p:attrNameLst>
                                      </p:cBhvr>
                                      <p:to>
                                        <p:strVal val="visible"/>
                                      </p:to>
                                    </p:set>
                                    <p:anim calcmode="lin" valueType="num">
                                      <p:cBhvr additive="base">
                                        <p:cTn id="7" dur="500"/>
                                        <p:tgtEl>
                                          <p:spTgt spid="181"/>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83"/>
                                        </p:tgtEl>
                                        <p:attrNameLst>
                                          <p:attrName>style.visibility</p:attrName>
                                        </p:attrNameLst>
                                      </p:cBhvr>
                                      <p:to>
                                        <p:strVal val="visible"/>
                                      </p:to>
                                    </p:set>
                                    <p:anim calcmode="lin" valueType="num">
                                      <p:cBhvr additive="base">
                                        <p:cTn id="12" dur="500"/>
                                        <p:tgtEl>
                                          <p:spTgt spid="183"/>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185"/>
                                        </p:tgtEl>
                                        <p:attrNameLst>
                                          <p:attrName>style.visibility</p:attrName>
                                        </p:attrNameLst>
                                      </p:cBhvr>
                                      <p:to>
                                        <p:strVal val="visible"/>
                                      </p:to>
                                    </p:set>
                                    <p:anim calcmode="lin" valueType="num">
                                      <p:cBhvr additive="base">
                                        <p:cTn id="17" dur="500"/>
                                        <p:tgtEl>
                                          <p:spTgt spid="18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87"/>
                                        </p:tgtEl>
                                        <p:attrNameLst>
                                          <p:attrName>style.visibility</p:attrName>
                                        </p:attrNameLst>
                                      </p:cBhvr>
                                      <p:to>
                                        <p:strVal val="visible"/>
                                      </p:to>
                                    </p:set>
                                    <p:anim calcmode="lin" valueType="num">
                                      <p:cBhvr additive="base">
                                        <p:cTn id="22" dur="500"/>
                                        <p:tgtEl>
                                          <p:spTgt spid="18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7"/>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199" name="Google Shape;199;p7"/>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00" name="Google Shape;200;p7"/>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01" name="Google Shape;201;p7"/>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02" name="Google Shape;202;p7"/>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03" name="Google Shape;203;p7"/>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04" name="Google Shape;204;p7"/>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05" name="Google Shape;205;p7"/>
          <p:cNvSpPr txBox="1"/>
          <p:nvPr/>
        </p:nvSpPr>
        <p:spPr>
          <a:xfrm>
            <a:off x="792000" y="1548000"/>
            <a:ext cx="12181388" cy="1040606"/>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33C5B"/>
              </a:buClr>
              <a:buSzPts val="4000"/>
              <a:buFont typeface="Arial"/>
              <a:buNone/>
            </a:pPr>
            <a:r>
              <a:rPr lang="de-DE" sz="4000" b="0" i="0" u="none" strike="noStrike" cap="none">
                <a:solidFill>
                  <a:schemeClr val="accent6"/>
                </a:solidFill>
                <a:latin typeface="Arial"/>
                <a:ea typeface="Arial"/>
                <a:cs typeface="Arial"/>
                <a:sym typeface="Arial"/>
              </a:rPr>
              <a:t>Summative Beurteilungen </a:t>
            </a:r>
            <a:r>
              <a:rPr lang="de-DE" sz="4000" b="0" i="0" u="none" strike="noStrike" cap="none">
                <a:solidFill>
                  <a:srgbClr val="033C5B"/>
                </a:solidFill>
                <a:latin typeface="Arial"/>
                <a:ea typeface="Arial"/>
                <a:cs typeface="Arial"/>
                <a:sym typeface="Arial"/>
              </a:rPr>
              <a:t>vs. </a:t>
            </a:r>
            <a:r>
              <a:rPr lang="de-DE" sz="4000" b="0" i="0" u="none" strike="noStrike" cap="none">
                <a:solidFill>
                  <a:schemeClr val="accent1"/>
                </a:solidFill>
                <a:latin typeface="Arial"/>
                <a:ea typeface="Arial"/>
                <a:cs typeface="Arial"/>
                <a:sym typeface="Arial"/>
              </a:rPr>
              <a:t>formative Beurteilungen </a:t>
            </a:r>
            <a:endParaRPr sz="1400" b="0" i="0" u="none" strike="noStrike" cap="none">
              <a:solidFill>
                <a:schemeClr val="accent1"/>
              </a:solidFill>
              <a:latin typeface="Arial"/>
              <a:ea typeface="Arial"/>
              <a:cs typeface="Arial"/>
              <a:sym typeface="Arial"/>
            </a:endParaRPr>
          </a:p>
        </p:txBody>
      </p:sp>
      <p:sp>
        <p:nvSpPr>
          <p:cNvPr id="206" name="Google Shape;206;p7"/>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07" name="Google Shape;207;p7"/>
          <p:cNvSpPr txBox="1"/>
          <p:nvPr/>
        </p:nvSpPr>
        <p:spPr>
          <a:xfrm>
            <a:off x="818920" y="2051859"/>
            <a:ext cx="15948000" cy="1426144"/>
          </a:xfrm>
          <a:prstGeom prst="rect">
            <a:avLst/>
          </a:prstGeom>
          <a:noFill/>
          <a:ln>
            <a:noFill/>
          </a:ln>
        </p:spPr>
        <p:txBody>
          <a:bodyPr spcFirstLastPara="1" wrap="square" lIns="91425" tIns="45700" rIns="91425" bIns="45700" anchor="t" anchorCtr="0">
            <a:noAutofit/>
          </a:bodyPr>
          <a:lstStyle/>
          <a:p>
            <a:pPr marL="457200" marR="0" lvl="0" indent="-30480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r>
              <a:rPr lang="de-DE" sz="2400" b="0" i="0" u="none" strike="noStrike" cap="none">
                <a:solidFill>
                  <a:srgbClr val="000000"/>
                </a:solidFill>
                <a:latin typeface="Arial"/>
                <a:ea typeface="Arial"/>
                <a:cs typeface="Arial"/>
                <a:sym typeface="Arial"/>
              </a:rPr>
              <a:t>Summative Bewertungen sind in der Regel endgültig und haben einen größeren Einfluss auf die Gesamtnote als formative Bewertungen. Μehr spezifisch:</a:t>
            </a:r>
            <a:endParaRPr sz="2400" b="0" i="0" u="none" strike="noStrike" cap="none">
              <a:solidFill>
                <a:srgbClr val="000000"/>
              </a:solidFill>
              <a:latin typeface="Arial"/>
              <a:ea typeface="Arial"/>
              <a:cs typeface="Arial"/>
              <a:sym typeface="Arial"/>
            </a:endParaRPr>
          </a:p>
          <a:p>
            <a:pPr marL="457200" marR="0" lvl="0" indent="-304800" algn="l" rtl="0">
              <a:lnSpc>
                <a:spcPct val="100000"/>
              </a:lnSpc>
              <a:spcBef>
                <a:spcPts val="0"/>
              </a:spcBef>
              <a:spcAft>
                <a:spcPts val="0"/>
              </a:spcAft>
              <a:buClr>
                <a:schemeClr val="dk1"/>
              </a:buClr>
              <a:buSzPts val="2400"/>
              <a:buFont typeface="Calibri"/>
              <a:buNone/>
            </a:pPr>
            <a:endParaRPr sz="2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de-DE" sz="2400" b="0" i="0" u="none" strike="noStrike" cap="none">
                <a:solidFill>
                  <a:srgbClr val="000000"/>
                </a:solidFill>
                <a:latin typeface="Arial"/>
                <a:ea typeface="Arial"/>
                <a:cs typeface="Arial"/>
                <a:sym typeface="Arial"/>
              </a:rPr>
              <a:t> </a:t>
            </a:r>
            <a:endParaRPr sz="2400" b="0" i="0" u="none" strike="noStrike" cap="none">
              <a:solidFill>
                <a:srgbClr val="000000"/>
              </a:solidFill>
              <a:latin typeface="Arial"/>
              <a:ea typeface="Arial"/>
              <a:cs typeface="Arial"/>
              <a:sym typeface="Arial"/>
            </a:endParaRPr>
          </a:p>
        </p:txBody>
      </p:sp>
      <p:grpSp>
        <p:nvGrpSpPr>
          <p:cNvPr id="208" name="Google Shape;208;p7"/>
          <p:cNvGrpSpPr/>
          <p:nvPr/>
        </p:nvGrpSpPr>
        <p:grpSpPr>
          <a:xfrm>
            <a:off x="602293" y="8374276"/>
            <a:ext cx="17358880" cy="2331172"/>
            <a:chOff x="559140" y="8374275"/>
            <a:chExt cx="17358880" cy="2331172"/>
          </a:xfrm>
        </p:grpSpPr>
        <p:sp>
          <p:nvSpPr>
            <p:cNvPr id="209" name="Google Shape;209;p7"/>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11" name="Google Shape;211;p7"/>
            <p:cNvSpPr txBox="1"/>
            <p:nvPr/>
          </p:nvSpPr>
          <p:spPr>
            <a:xfrm>
              <a:off x="5551336" y="9073538"/>
              <a:ext cx="10634745"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121212"/>
                </a:buClr>
                <a:buSzPts val="1400"/>
                <a:buFont typeface="Arial"/>
                <a:buNone/>
              </a:pPr>
              <a:r>
                <a:rPr lang="de-DE"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212" name="Google Shape;212;p7"/>
            <p:cNvPicPr preferRelativeResize="0"/>
            <p:nvPr/>
          </p:nvPicPr>
          <p:blipFill rotWithShape="1">
            <a:blip r:embed="rId5">
              <a:alphaModFix/>
            </a:blip>
            <a:srcRect/>
            <a:stretch/>
          </p:blipFill>
          <p:spPr>
            <a:xfrm>
              <a:off x="16563311" y="9245925"/>
              <a:ext cx="1354709" cy="492621"/>
            </a:xfrm>
            <a:prstGeom prst="rect">
              <a:avLst/>
            </a:prstGeom>
            <a:noFill/>
            <a:ln>
              <a:noFill/>
            </a:ln>
          </p:spPr>
        </p:pic>
      </p:grpSp>
      <p:graphicFrame>
        <p:nvGraphicFramePr>
          <p:cNvPr id="213" name="Google Shape;213;p7"/>
          <p:cNvGraphicFramePr/>
          <p:nvPr/>
        </p:nvGraphicFramePr>
        <p:xfrm>
          <a:off x="1767879" y="3343220"/>
          <a:ext cx="13782225" cy="4367050"/>
        </p:xfrm>
        <a:graphic>
          <a:graphicData uri="http://schemas.openxmlformats.org/drawingml/2006/table">
            <a:tbl>
              <a:tblPr firstRow="1" bandRow="1">
                <a:noFill/>
                <a:tableStyleId>{D36FE698-B719-4D37-8749-2536D15ED5CC}</a:tableStyleId>
              </a:tblPr>
              <a:tblGrid>
                <a:gridCol w="4594075">
                  <a:extLst>
                    <a:ext uri="{9D8B030D-6E8A-4147-A177-3AD203B41FA5}">
                      <a16:colId xmlns:a16="http://schemas.microsoft.com/office/drawing/2014/main" val="20000"/>
                    </a:ext>
                  </a:extLst>
                </a:gridCol>
                <a:gridCol w="4594075">
                  <a:extLst>
                    <a:ext uri="{9D8B030D-6E8A-4147-A177-3AD203B41FA5}">
                      <a16:colId xmlns:a16="http://schemas.microsoft.com/office/drawing/2014/main" val="20001"/>
                    </a:ext>
                  </a:extLst>
                </a:gridCol>
                <a:gridCol w="4594075">
                  <a:extLst>
                    <a:ext uri="{9D8B030D-6E8A-4147-A177-3AD203B41FA5}">
                      <a16:colId xmlns:a16="http://schemas.microsoft.com/office/drawing/2014/main" val="20002"/>
                    </a:ext>
                  </a:extLst>
                </a:gridCol>
              </a:tblGrid>
              <a:tr h="753650">
                <a:tc>
                  <a:txBody>
                    <a:bodyPr/>
                    <a:lstStyle/>
                    <a:p>
                      <a:pPr marL="0" marR="0" lvl="0" indent="0" algn="ctr" rtl="0">
                        <a:lnSpc>
                          <a:spcPct val="100000"/>
                        </a:lnSpc>
                        <a:spcBef>
                          <a:spcPts val="0"/>
                        </a:spcBef>
                        <a:spcAft>
                          <a:spcPts val="0"/>
                        </a:spcAft>
                        <a:buNone/>
                      </a:pPr>
                      <a:r>
                        <a:rPr lang="de-DE" sz="2400" u="none" strike="noStrike" cap="none"/>
                        <a:t>Attribut</a:t>
                      </a:r>
                      <a:endParaRPr sz="2400" b="1" u="none" strike="noStrike" cap="none"/>
                    </a:p>
                  </a:txBody>
                  <a:tcPr marL="91450" marR="91450" marT="45725" marB="45725" anchor="ctr"/>
                </a:tc>
                <a:tc>
                  <a:txBody>
                    <a:bodyPr/>
                    <a:lstStyle/>
                    <a:p>
                      <a:pPr marL="0" marR="0" lvl="0" indent="0" algn="ctr" rtl="0">
                        <a:lnSpc>
                          <a:spcPct val="100000"/>
                        </a:lnSpc>
                        <a:spcBef>
                          <a:spcPts val="0"/>
                        </a:spcBef>
                        <a:spcAft>
                          <a:spcPts val="0"/>
                        </a:spcAft>
                        <a:buNone/>
                      </a:pPr>
                      <a:r>
                        <a:rPr lang="de-DE" sz="2400" i="1" u="none" strike="noStrike" cap="none">
                          <a:solidFill>
                            <a:schemeClr val="accent1"/>
                          </a:solidFill>
                        </a:rPr>
                        <a:t>Formative Bewertung</a:t>
                      </a:r>
                      <a:endParaRPr sz="2400" b="1" i="1" u="none" strike="noStrike" cap="none">
                        <a:solidFill>
                          <a:schemeClr val="accent1"/>
                        </a:solidFill>
                      </a:endParaRPr>
                    </a:p>
                  </a:txBody>
                  <a:tcPr marL="91450" marR="91450" marT="45725" marB="45725" anchor="ctr"/>
                </a:tc>
                <a:tc>
                  <a:txBody>
                    <a:bodyPr/>
                    <a:lstStyle/>
                    <a:p>
                      <a:pPr marL="0" marR="0" lvl="0" indent="0" algn="ctr" rtl="0">
                        <a:lnSpc>
                          <a:spcPct val="100000"/>
                        </a:lnSpc>
                        <a:spcBef>
                          <a:spcPts val="0"/>
                        </a:spcBef>
                        <a:spcAft>
                          <a:spcPts val="0"/>
                        </a:spcAft>
                        <a:buNone/>
                      </a:pPr>
                      <a:r>
                        <a:rPr lang="de-DE" sz="2400" i="1" u="none" strike="noStrike" cap="none">
                          <a:solidFill>
                            <a:schemeClr val="accent6"/>
                          </a:solidFill>
                        </a:rPr>
                        <a:t>Summative Bewertung</a:t>
                      </a:r>
                      <a:endParaRPr sz="2400" b="1" i="1" u="none" strike="noStrike" cap="none">
                        <a:solidFill>
                          <a:schemeClr val="accent6"/>
                        </a:solidFill>
                      </a:endParaRPr>
                    </a:p>
                  </a:txBody>
                  <a:tcPr marL="91450" marR="91450" marT="45725" marB="45725" anchor="ctr"/>
                </a:tc>
                <a:extLst>
                  <a:ext uri="{0D108BD9-81ED-4DB2-BD59-A6C34878D82A}">
                    <a16:rowId xmlns:a16="http://schemas.microsoft.com/office/drawing/2014/main" val="10000"/>
                  </a:ext>
                </a:extLst>
              </a:tr>
              <a:tr h="753650">
                <a:tc>
                  <a:txBody>
                    <a:bodyPr/>
                    <a:lstStyle/>
                    <a:p>
                      <a:pPr marL="0" marR="0" lvl="0" indent="0" algn="ctr" rtl="0">
                        <a:lnSpc>
                          <a:spcPct val="100000"/>
                        </a:lnSpc>
                        <a:spcBef>
                          <a:spcPts val="0"/>
                        </a:spcBef>
                        <a:spcAft>
                          <a:spcPts val="0"/>
                        </a:spcAft>
                        <a:buNone/>
                      </a:pPr>
                      <a:r>
                        <a:rPr lang="de-DE" sz="2400" b="1" u="none" strike="noStrike" cap="none"/>
                        <a:t>Zweck</a:t>
                      </a:r>
                      <a:endParaRPr sz="2400" b="1" u="none" strike="noStrike" cap="none"/>
                    </a:p>
                  </a:txBody>
                  <a:tcPr marL="91450" marR="91450" marT="45725" marB="45725" anchor="ctr"/>
                </a:tc>
                <a:tc>
                  <a:txBody>
                    <a:bodyPr/>
                    <a:lstStyle/>
                    <a:p>
                      <a:pPr marL="0" marR="0" lvl="0" indent="0" algn="ctr" rtl="0">
                        <a:lnSpc>
                          <a:spcPct val="100000"/>
                        </a:lnSpc>
                        <a:spcBef>
                          <a:spcPts val="0"/>
                        </a:spcBef>
                        <a:spcAft>
                          <a:spcPts val="0"/>
                        </a:spcAft>
                        <a:buNone/>
                      </a:pPr>
                      <a:r>
                        <a:rPr lang="de-DE" sz="2000" u="none" strike="noStrike" cap="none"/>
                        <a:t>Lernen überwachen, </a:t>
                      </a:r>
                      <a:endParaRPr/>
                    </a:p>
                    <a:p>
                      <a:pPr marL="0" marR="0" lvl="0" indent="0" algn="ctr" rtl="0">
                        <a:lnSpc>
                          <a:spcPct val="100000"/>
                        </a:lnSpc>
                        <a:spcBef>
                          <a:spcPts val="0"/>
                        </a:spcBef>
                        <a:spcAft>
                          <a:spcPts val="0"/>
                        </a:spcAft>
                        <a:buNone/>
                      </a:pPr>
                      <a:r>
                        <a:rPr lang="de-DE" sz="2000" u="none" strike="noStrike" cap="none"/>
                        <a:t>Feedback geben</a:t>
                      </a:r>
                      <a:endParaRPr sz="2000" u="none" strike="noStrike" cap="none"/>
                    </a:p>
                  </a:txBody>
                  <a:tcPr marL="91450" marR="91450" marT="45725" marB="45725" anchor="ctr"/>
                </a:tc>
                <a:tc>
                  <a:txBody>
                    <a:bodyPr/>
                    <a:lstStyle/>
                    <a:p>
                      <a:pPr marL="0" marR="0" lvl="0" indent="0" algn="ctr" rtl="0">
                        <a:lnSpc>
                          <a:spcPct val="100000"/>
                        </a:lnSpc>
                        <a:spcBef>
                          <a:spcPts val="0"/>
                        </a:spcBef>
                        <a:spcAft>
                          <a:spcPts val="0"/>
                        </a:spcAft>
                        <a:buNone/>
                      </a:pPr>
                      <a:r>
                        <a:rPr lang="de-DE" sz="2000" u="none" strike="noStrike" cap="none"/>
                        <a:t>Bewerten Sie das Lernen anhand einer </a:t>
                      </a:r>
                      <a:endParaRPr/>
                    </a:p>
                    <a:p>
                      <a:pPr marL="0" marR="0" lvl="0" indent="0" algn="ctr" rtl="0">
                        <a:lnSpc>
                          <a:spcPct val="100000"/>
                        </a:lnSpc>
                        <a:spcBef>
                          <a:spcPts val="0"/>
                        </a:spcBef>
                        <a:spcAft>
                          <a:spcPts val="0"/>
                        </a:spcAft>
                        <a:buNone/>
                      </a:pPr>
                      <a:r>
                        <a:rPr lang="de-DE" sz="2000" u="none" strike="noStrike" cap="none"/>
                        <a:t>Standard</a:t>
                      </a:r>
                      <a:endParaRPr sz="2000" u="none" strike="noStrike" cap="none"/>
                    </a:p>
                  </a:txBody>
                  <a:tcPr marL="91450" marR="91450" marT="45725" marB="45725" anchor="ctr"/>
                </a:tc>
                <a:extLst>
                  <a:ext uri="{0D108BD9-81ED-4DB2-BD59-A6C34878D82A}">
                    <a16:rowId xmlns:a16="http://schemas.microsoft.com/office/drawing/2014/main" val="10001"/>
                  </a:ext>
                </a:extLst>
              </a:tr>
              <a:tr h="753650">
                <a:tc>
                  <a:txBody>
                    <a:bodyPr/>
                    <a:lstStyle/>
                    <a:p>
                      <a:pPr marL="0" marR="0" lvl="0" indent="0" algn="ctr" rtl="0">
                        <a:lnSpc>
                          <a:spcPct val="100000"/>
                        </a:lnSpc>
                        <a:spcBef>
                          <a:spcPts val="0"/>
                        </a:spcBef>
                        <a:spcAft>
                          <a:spcPts val="0"/>
                        </a:spcAft>
                        <a:buNone/>
                      </a:pPr>
                      <a:r>
                        <a:rPr lang="de-DE" sz="2400" b="1" u="none" strike="noStrike" cap="none"/>
                        <a:t>Timing</a:t>
                      </a:r>
                      <a:endParaRPr sz="2400" b="1" u="none" strike="noStrike" cap="none"/>
                    </a:p>
                  </a:txBody>
                  <a:tcPr marL="91450" marR="91450" marT="45725" marB="45725" anchor="ctr"/>
                </a:tc>
                <a:tc>
                  <a:txBody>
                    <a:bodyPr/>
                    <a:lstStyle/>
                    <a:p>
                      <a:pPr marL="0" marR="0" lvl="0" indent="0" algn="ctr" rtl="0">
                        <a:lnSpc>
                          <a:spcPct val="100000"/>
                        </a:lnSpc>
                        <a:spcBef>
                          <a:spcPts val="0"/>
                        </a:spcBef>
                        <a:spcAft>
                          <a:spcPts val="0"/>
                        </a:spcAft>
                        <a:buNone/>
                      </a:pPr>
                      <a:r>
                        <a:rPr lang="de-DE" sz="2000" u="none" strike="noStrike" cap="none"/>
                        <a:t>Während des Lernprozesses</a:t>
                      </a:r>
                      <a:endParaRPr sz="2000" u="none" strike="noStrike" cap="none"/>
                    </a:p>
                  </a:txBody>
                  <a:tcPr marL="91450" marR="91450" marT="45725" marB="45725" anchor="ctr"/>
                </a:tc>
                <a:tc>
                  <a:txBody>
                    <a:bodyPr/>
                    <a:lstStyle/>
                    <a:p>
                      <a:pPr marL="0" marR="0" lvl="0" indent="0" algn="ctr" rtl="0">
                        <a:lnSpc>
                          <a:spcPct val="100000"/>
                        </a:lnSpc>
                        <a:spcBef>
                          <a:spcPts val="0"/>
                        </a:spcBef>
                        <a:spcAft>
                          <a:spcPts val="0"/>
                        </a:spcAft>
                        <a:buNone/>
                      </a:pPr>
                      <a:r>
                        <a:rPr lang="de-DE" sz="2000" u="none" strike="noStrike" cap="none"/>
                        <a:t>Ende der Unterrichtszeit</a:t>
                      </a:r>
                      <a:endParaRPr sz="2000" u="none" strike="noStrike" cap="none"/>
                    </a:p>
                  </a:txBody>
                  <a:tcPr marL="91450" marR="91450" marT="45725" marB="45725" anchor="ctr"/>
                </a:tc>
                <a:extLst>
                  <a:ext uri="{0D108BD9-81ED-4DB2-BD59-A6C34878D82A}">
                    <a16:rowId xmlns:a16="http://schemas.microsoft.com/office/drawing/2014/main" val="10002"/>
                  </a:ext>
                </a:extLst>
              </a:tr>
              <a:tr h="1053050">
                <a:tc>
                  <a:txBody>
                    <a:bodyPr/>
                    <a:lstStyle/>
                    <a:p>
                      <a:pPr marL="0" marR="0" lvl="0" indent="0" algn="ctr" rtl="0">
                        <a:lnSpc>
                          <a:spcPct val="100000"/>
                        </a:lnSpc>
                        <a:spcBef>
                          <a:spcPts val="0"/>
                        </a:spcBef>
                        <a:spcAft>
                          <a:spcPts val="0"/>
                        </a:spcAft>
                        <a:buNone/>
                      </a:pPr>
                      <a:r>
                        <a:rPr lang="de-DE" sz="2400" b="1" u="none" strike="noStrike" cap="none"/>
                        <a:t>Einsätze</a:t>
                      </a:r>
                      <a:endParaRPr sz="2400" b="1" u="none" strike="noStrike" cap="none"/>
                    </a:p>
                  </a:txBody>
                  <a:tcPr marL="91450" marR="91450" marT="45725" marB="45725" anchor="ctr"/>
                </a:tc>
                <a:tc>
                  <a:txBody>
                    <a:bodyPr/>
                    <a:lstStyle/>
                    <a:p>
                      <a:pPr marL="0" marR="0" lvl="0" indent="0" algn="ctr" rtl="0">
                        <a:lnSpc>
                          <a:spcPct val="100000"/>
                        </a:lnSpc>
                        <a:spcBef>
                          <a:spcPts val="0"/>
                        </a:spcBef>
                        <a:spcAft>
                          <a:spcPts val="0"/>
                        </a:spcAft>
                        <a:buNone/>
                      </a:pPr>
                      <a:r>
                        <a:rPr lang="de-DE" sz="2000" u="none" strike="noStrike" cap="none"/>
                        <a:t>Niedrige Einsätze</a:t>
                      </a:r>
                      <a:endParaRPr sz="20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2000"/>
                        <a:buFont typeface="Arial"/>
                        <a:buNone/>
                      </a:pPr>
                      <a:r>
                        <a:rPr lang="de-DE" sz="2000" u="none" strike="noStrike" cap="none"/>
                        <a:t>Hohe Einsätze</a:t>
                      </a:r>
                      <a:endParaRPr sz="2000" u="none" strike="noStrike" cap="none"/>
                    </a:p>
                    <a:p>
                      <a:pPr marL="0" marR="0" lvl="0" indent="0" algn="ctr" rtl="0">
                        <a:lnSpc>
                          <a:spcPct val="100000"/>
                        </a:lnSpc>
                        <a:spcBef>
                          <a:spcPts val="0"/>
                        </a:spcBef>
                        <a:spcAft>
                          <a:spcPts val="0"/>
                        </a:spcAft>
                        <a:buNone/>
                      </a:pPr>
                      <a:endParaRPr sz="2000" u="none" strike="noStrike" cap="none"/>
                    </a:p>
                  </a:txBody>
                  <a:tcPr marL="91450" marR="91450" marT="45725" marB="45725" anchor="ctr"/>
                </a:tc>
                <a:extLst>
                  <a:ext uri="{0D108BD9-81ED-4DB2-BD59-A6C34878D82A}">
                    <a16:rowId xmlns:a16="http://schemas.microsoft.com/office/drawing/2014/main" val="10003"/>
                  </a:ext>
                </a:extLst>
              </a:tr>
              <a:tr h="1053050">
                <a:tc>
                  <a:txBody>
                    <a:bodyPr/>
                    <a:lstStyle/>
                    <a:p>
                      <a:pPr marL="0" marR="0" lvl="0" indent="0" algn="ctr" rtl="0">
                        <a:lnSpc>
                          <a:spcPct val="100000"/>
                        </a:lnSpc>
                        <a:spcBef>
                          <a:spcPts val="0"/>
                        </a:spcBef>
                        <a:spcAft>
                          <a:spcPts val="0"/>
                        </a:spcAft>
                        <a:buNone/>
                      </a:pPr>
                      <a:r>
                        <a:rPr lang="de-DE" sz="2400" b="1" u="none" strike="noStrike" cap="none"/>
                        <a:t>Beispiele</a:t>
                      </a:r>
                      <a:endParaRPr sz="2400" b="1" u="none" strike="noStrike" cap="none"/>
                    </a:p>
                  </a:txBody>
                  <a:tcPr marL="91450" marR="91450" marT="45725" marB="45725" anchor="ctr"/>
                </a:tc>
                <a:tc>
                  <a:txBody>
                    <a:bodyPr/>
                    <a:lstStyle/>
                    <a:p>
                      <a:pPr marL="0" marR="0" lvl="0" indent="0" algn="ctr" rtl="0">
                        <a:lnSpc>
                          <a:spcPct val="100000"/>
                        </a:lnSpc>
                        <a:spcBef>
                          <a:spcPts val="0"/>
                        </a:spcBef>
                        <a:spcAft>
                          <a:spcPts val="0"/>
                        </a:spcAft>
                        <a:buNone/>
                      </a:pPr>
                      <a:r>
                        <a:rPr lang="de-DE" sz="2000" u="none" strike="noStrike" cap="none"/>
                        <a:t>Quizze, </a:t>
                      </a:r>
                      <a:endParaRPr/>
                    </a:p>
                    <a:p>
                      <a:pPr marL="0" marR="0" lvl="0" indent="0" algn="ctr" rtl="0">
                        <a:lnSpc>
                          <a:spcPct val="100000"/>
                        </a:lnSpc>
                        <a:spcBef>
                          <a:spcPts val="0"/>
                        </a:spcBef>
                        <a:spcAft>
                          <a:spcPts val="0"/>
                        </a:spcAft>
                        <a:buNone/>
                      </a:pPr>
                      <a:r>
                        <a:rPr lang="de-DE" sz="2000" u="none" strike="noStrike" cap="none"/>
                        <a:t>Unterrichtsgespräche</a:t>
                      </a:r>
                      <a:endParaRPr sz="2000" u="none" strike="noStrike" cap="none"/>
                    </a:p>
                  </a:txBody>
                  <a:tcPr marL="91450" marR="91450" marT="45725" marB="45725" anchor="ctr"/>
                </a:tc>
                <a:tc>
                  <a:txBody>
                    <a:bodyPr/>
                    <a:lstStyle/>
                    <a:p>
                      <a:pPr marL="0" marR="0" lvl="0" indent="0" algn="ctr" rtl="0">
                        <a:lnSpc>
                          <a:spcPct val="100000"/>
                        </a:lnSpc>
                        <a:spcBef>
                          <a:spcPts val="0"/>
                        </a:spcBef>
                        <a:spcAft>
                          <a:spcPts val="0"/>
                        </a:spcAft>
                        <a:buClr>
                          <a:srgbClr val="000000"/>
                        </a:buClr>
                        <a:buSzPts val="2000"/>
                        <a:buFont typeface="Arial"/>
                        <a:buNone/>
                      </a:pPr>
                      <a:r>
                        <a:rPr lang="de-DE" sz="2000" u="none" strike="noStrike" cap="none"/>
                        <a:t>Zwischenprüfungen, </a:t>
                      </a:r>
                      <a:endParaRPr/>
                    </a:p>
                    <a:p>
                      <a:pPr marL="0" marR="0" lvl="0" indent="0" algn="ctr" rtl="0">
                        <a:lnSpc>
                          <a:spcPct val="100000"/>
                        </a:lnSpc>
                        <a:spcBef>
                          <a:spcPts val="0"/>
                        </a:spcBef>
                        <a:spcAft>
                          <a:spcPts val="0"/>
                        </a:spcAft>
                        <a:buClr>
                          <a:srgbClr val="000000"/>
                        </a:buClr>
                        <a:buSzPts val="2000"/>
                        <a:buFont typeface="Arial"/>
                        <a:buNone/>
                      </a:pPr>
                      <a:r>
                        <a:rPr lang="de-DE" sz="2000" u="none" strike="noStrike" cap="none"/>
                        <a:t>Abschlussprojekte</a:t>
                      </a:r>
                      <a:endParaRPr sz="2000" u="none" strike="noStrike" cap="none"/>
                    </a:p>
                    <a:p>
                      <a:pPr marL="0" marR="0" lvl="0" indent="0" algn="ctr" rtl="0">
                        <a:lnSpc>
                          <a:spcPct val="100000"/>
                        </a:lnSpc>
                        <a:spcBef>
                          <a:spcPts val="0"/>
                        </a:spcBef>
                        <a:spcAft>
                          <a:spcPts val="0"/>
                        </a:spcAft>
                        <a:buNone/>
                      </a:pPr>
                      <a:endParaRPr sz="2000" u="none" strike="noStrike" cap="none"/>
                    </a:p>
                  </a:txBody>
                  <a:tcPr marL="91450" marR="91450" marT="45725" marB="45725" anchor="ctr"/>
                </a:tc>
                <a:extLst>
                  <a:ext uri="{0D108BD9-81ED-4DB2-BD59-A6C34878D82A}">
                    <a16:rowId xmlns:a16="http://schemas.microsoft.com/office/drawing/2014/main" val="10004"/>
                  </a:ext>
                </a:extLst>
              </a:tr>
            </a:tbl>
          </a:graphicData>
        </a:graphic>
      </p:graphicFrame>
      <p:sp>
        <p:nvSpPr>
          <p:cNvPr id="214" name="Google Shape;214;p7"/>
          <p:cNvSpPr txBox="1"/>
          <p:nvPr/>
        </p:nvSpPr>
        <p:spPr>
          <a:xfrm>
            <a:off x="3986178" y="7851075"/>
            <a:ext cx="10315644"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de-DE" sz="1800" b="0" i="1" u="none" strike="noStrike" cap="none">
                <a:solidFill>
                  <a:srgbClr val="000000"/>
                </a:solidFill>
                <a:latin typeface="Arial"/>
                <a:ea typeface="Arial"/>
                <a:cs typeface="Arial"/>
                <a:sym typeface="Arial"/>
              </a:rPr>
              <a:t>Mehr dazu finden Sie hier: </a:t>
            </a:r>
            <a:r>
              <a:rPr lang="de-DE" sz="1800" b="0" i="1" u="sng" strike="noStrike" cap="none">
                <a:solidFill>
                  <a:srgbClr val="000000"/>
                </a:solidFill>
                <a:latin typeface="Arial"/>
                <a:ea typeface="Arial"/>
                <a:cs typeface="Arial"/>
                <a:sym typeface="Arial"/>
                <a:hlinkClick r:id="rId6">
                  <a:extLst>
                    <a:ext uri="{A12FA001-AC4F-418D-AE19-62706E023703}">
                      <ahyp:hlinkClr xmlns:ahyp="http://schemas.microsoft.com/office/drawing/2018/hyperlinkcolor" val="tx"/>
                    </a:ext>
                  </a:extLst>
                </a:hlinkClick>
              </a:rPr>
              <a:t>Formative vs. Summative Bewertung - Eberly Center - Carnegie Mellon University</a:t>
            </a:r>
            <a:endParaRPr sz="1800" b="0" i="1" u="none" strike="noStrike" cap="none">
              <a:solidFill>
                <a:srgbClr val="000000"/>
              </a:solidFill>
              <a:latin typeface="Arial"/>
              <a:ea typeface="Arial"/>
              <a:cs typeface="Arial"/>
              <a:sym typeface="Arial"/>
            </a:endParaRPr>
          </a:p>
        </p:txBody>
      </p:sp>
      <p:pic>
        <p:nvPicPr>
          <p:cNvPr id="2" name="Picture 1" descr="Blue text on a white background&#10;&#10;Description automatically generated">
            <a:extLst>
              <a:ext uri="{FF2B5EF4-FFF2-40B4-BE49-F238E27FC236}">
                <a16:creationId xmlns:a16="http://schemas.microsoft.com/office/drawing/2014/main" id="{3F9D437E-0F70-5722-B4D3-8AF3DFE6384E}"/>
              </a:ext>
            </a:extLst>
          </p:cNvPr>
          <p:cNvPicPr>
            <a:picLocks noChangeAspect="1"/>
          </p:cNvPicPr>
          <p:nvPr/>
        </p:nvPicPr>
        <p:blipFill>
          <a:blip r:embed="rId7"/>
          <a:stretch>
            <a:fillRect/>
          </a:stretch>
        </p:blipFill>
        <p:spPr>
          <a:xfrm>
            <a:off x="2992695" y="9220030"/>
            <a:ext cx="2231761" cy="468213"/>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8"/>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20" name="Google Shape;220;p8"/>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21" name="Google Shape;221;p8"/>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22" name="Google Shape;222;p8"/>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23" name="Google Shape;223;p8"/>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24" name="Google Shape;224;p8"/>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25" name="Google Shape;225;p8"/>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26" name="Google Shape;226;p8"/>
          <p:cNvSpPr txBox="1"/>
          <p:nvPr/>
        </p:nvSpPr>
        <p:spPr>
          <a:xfrm>
            <a:off x="792000" y="1548000"/>
            <a:ext cx="15948000" cy="720000"/>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33C5B"/>
              </a:buClr>
              <a:buSzPts val="4000"/>
              <a:buFont typeface="Arial"/>
              <a:buNone/>
            </a:pPr>
            <a:r>
              <a:rPr lang="de-DE" sz="4000" b="0" i="0" u="none" strike="noStrike" cap="none">
                <a:solidFill>
                  <a:srgbClr val="033C5B"/>
                </a:solidFill>
                <a:latin typeface="Arial"/>
                <a:ea typeface="Arial"/>
                <a:cs typeface="Arial"/>
                <a:sym typeface="Arial"/>
              </a:rPr>
              <a:t>Klare Lernziele für eine effektive summative Bewertung</a:t>
            </a:r>
            <a:endParaRPr sz="4000" b="0" i="0" u="none" strike="noStrike" cap="none">
              <a:solidFill>
                <a:srgbClr val="033C5B"/>
              </a:solidFill>
              <a:latin typeface="Arial"/>
              <a:ea typeface="Arial"/>
              <a:cs typeface="Arial"/>
              <a:sym typeface="Arial"/>
            </a:endParaRPr>
          </a:p>
          <a:p>
            <a:pPr marL="0" marR="0" lvl="0" indent="0" algn="l" rtl="0">
              <a:lnSpc>
                <a:spcPct val="100000"/>
              </a:lnSpc>
              <a:spcBef>
                <a:spcPts val="0"/>
              </a:spcBef>
              <a:spcAft>
                <a:spcPts val="0"/>
              </a:spcAft>
              <a:buClr>
                <a:srgbClr val="033C5B"/>
              </a:buClr>
              <a:buSzPts val="4000"/>
              <a:buFont typeface="Arial"/>
              <a:buNone/>
            </a:pPr>
            <a:r>
              <a:rPr lang="de-DE" sz="4000" b="0" i="0" u="none" strike="noStrike" cap="none">
                <a:solidFill>
                  <a:srgbClr val="033C5B"/>
                </a:solidFill>
                <a:latin typeface="Arial"/>
                <a:ea typeface="Arial"/>
                <a:cs typeface="Arial"/>
                <a:sym typeface="Arial"/>
              </a:rPr>
              <a:t> </a:t>
            </a:r>
            <a:endParaRPr sz="1400" b="0" i="0" u="none" strike="noStrike" cap="none">
              <a:solidFill>
                <a:srgbClr val="000000"/>
              </a:solidFill>
              <a:latin typeface="Arial"/>
              <a:ea typeface="Arial"/>
              <a:cs typeface="Arial"/>
              <a:sym typeface="Arial"/>
            </a:endParaRPr>
          </a:p>
        </p:txBody>
      </p:sp>
      <p:grpSp>
        <p:nvGrpSpPr>
          <p:cNvPr id="227" name="Google Shape;227;p8"/>
          <p:cNvGrpSpPr/>
          <p:nvPr/>
        </p:nvGrpSpPr>
        <p:grpSpPr>
          <a:xfrm>
            <a:off x="792000" y="3367232"/>
            <a:ext cx="15948000" cy="4295969"/>
            <a:chOff x="0" y="235233"/>
            <a:chExt cx="15948000" cy="4295969"/>
          </a:xfrm>
        </p:grpSpPr>
        <p:sp>
          <p:nvSpPr>
            <p:cNvPr id="228" name="Google Shape;228;p8"/>
            <p:cNvSpPr/>
            <p:nvPr/>
          </p:nvSpPr>
          <p:spPr>
            <a:xfrm>
              <a:off x="0" y="235233"/>
              <a:ext cx="15948000" cy="810809"/>
            </a:xfrm>
            <a:prstGeom prst="roundRect">
              <a:avLst>
                <a:gd name="adj" fmla="val 16667"/>
              </a:avLst>
            </a:prstGeom>
            <a:solidFill>
              <a:srgbClr val="BF504D"/>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8"/>
            <p:cNvSpPr txBox="1"/>
            <p:nvPr/>
          </p:nvSpPr>
          <p:spPr>
            <a:xfrm>
              <a:off x="39580" y="274813"/>
              <a:ext cx="15868840" cy="731649"/>
            </a:xfrm>
            <a:prstGeom prst="rect">
              <a:avLst/>
            </a:prstGeom>
            <a:noFill/>
            <a:ln>
              <a:noFill/>
            </a:ln>
          </p:spPr>
          <p:txBody>
            <a:bodyPr spcFirstLastPara="1" wrap="square" lIns="80000" tIns="80000" rIns="80000" bIns="80000" anchor="ctr" anchorCtr="0">
              <a:noAutofit/>
            </a:bodyPr>
            <a:lstStyle/>
            <a:p>
              <a:pPr marL="0" marR="0" lvl="0" indent="0" algn="l" rtl="0">
                <a:lnSpc>
                  <a:spcPct val="90000"/>
                </a:lnSpc>
                <a:spcBef>
                  <a:spcPts val="0"/>
                </a:spcBef>
                <a:spcAft>
                  <a:spcPts val="0"/>
                </a:spcAft>
                <a:buClr>
                  <a:srgbClr val="000000"/>
                </a:buClr>
                <a:buSzPts val="2100"/>
                <a:buFont typeface="Arial"/>
                <a:buNone/>
              </a:pPr>
              <a:r>
                <a:rPr lang="de-DE" sz="2100" b="0" i="0" u="none" strike="noStrike" cap="none">
                  <a:solidFill>
                    <a:schemeClr val="lt1"/>
                  </a:solidFill>
                  <a:latin typeface="Arial"/>
                  <a:ea typeface="Arial"/>
                  <a:cs typeface="Arial"/>
                  <a:sym typeface="Arial"/>
                </a:rPr>
                <a:t>Sie helfen dabei, klare Richtlinien für die Bewertung festzulegen, und ermöglichen es den Lehrkräften, die Lernfortschritte der Schüler auf der Grundlage der festgelegten Ziele zu bewerten.</a:t>
              </a:r>
              <a:endParaRPr sz="2100" b="0" i="0" u="none" strike="noStrike" cap="none">
                <a:solidFill>
                  <a:schemeClr val="lt1"/>
                </a:solidFill>
                <a:latin typeface="Arial"/>
                <a:ea typeface="Arial"/>
                <a:cs typeface="Arial"/>
                <a:sym typeface="Arial"/>
              </a:endParaRPr>
            </a:p>
          </p:txBody>
        </p:sp>
        <p:sp>
          <p:nvSpPr>
            <p:cNvPr id="230" name="Google Shape;230;p8"/>
            <p:cNvSpPr/>
            <p:nvPr/>
          </p:nvSpPr>
          <p:spPr>
            <a:xfrm>
              <a:off x="0" y="1106523"/>
              <a:ext cx="15948000" cy="810809"/>
            </a:xfrm>
            <a:prstGeom prst="roundRect">
              <a:avLst>
                <a:gd name="adj" fmla="val 16667"/>
              </a:avLst>
            </a:prstGeom>
            <a:solidFill>
              <a:srgbClr val="BD754F"/>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8"/>
            <p:cNvSpPr txBox="1"/>
            <p:nvPr/>
          </p:nvSpPr>
          <p:spPr>
            <a:xfrm>
              <a:off x="39580" y="1146103"/>
              <a:ext cx="15868840" cy="731649"/>
            </a:xfrm>
            <a:prstGeom prst="rect">
              <a:avLst/>
            </a:prstGeom>
            <a:noFill/>
            <a:ln>
              <a:noFill/>
            </a:ln>
          </p:spPr>
          <p:txBody>
            <a:bodyPr spcFirstLastPara="1" wrap="square" lIns="80000" tIns="80000" rIns="80000" bIns="80000" anchor="ctr" anchorCtr="0">
              <a:noAutofit/>
            </a:bodyPr>
            <a:lstStyle/>
            <a:p>
              <a:pPr marL="0" marR="0" lvl="0" indent="0" algn="l" rtl="0">
                <a:lnSpc>
                  <a:spcPct val="90000"/>
                </a:lnSpc>
                <a:spcBef>
                  <a:spcPts val="0"/>
                </a:spcBef>
                <a:spcAft>
                  <a:spcPts val="0"/>
                </a:spcAft>
                <a:buClr>
                  <a:srgbClr val="000000"/>
                </a:buClr>
                <a:buSzPts val="2100"/>
                <a:buFont typeface="Arial"/>
                <a:buNone/>
              </a:pPr>
              <a:r>
                <a:rPr lang="de-DE" sz="2100" b="0" i="0" u="none" strike="noStrike" cap="none">
                  <a:solidFill>
                    <a:schemeClr val="lt1"/>
                  </a:solidFill>
                  <a:latin typeface="Arial"/>
                  <a:ea typeface="Arial"/>
                  <a:cs typeface="Arial"/>
                  <a:sym typeface="Arial"/>
                </a:rPr>
                <a:t>Sie vermitteln den Schülern eine klare Vorstellung davon, was von ihnen erwartet wird und wie sie bewertet werden. Dies erhöht die Transparenz und ermöglicht es den Schülern, ihre Lernfortschritte besser zu verstehen. </a:t>
              </a:r>
              <a:endParaRPr sz="2100" b="0" i="0" u="none" strike="noStrike" cap="none">
                <a:solidFill>
                  <a:schemeClr val="lt1"/>
                </a:solidFill>
                <a:latin typeface="Arial"/>
                <a:ea typeface="Arial"/>
                <a:cs typeface="Arial"/>
                <a:sym typeface="Arial"/>
              </a:endParaRPr>
            </a:p>
          </p:txBody>
        </p:sp>
        <p:sp>
          <p:nvSpPr>
            <p:cNvPr id="232" name="Google Shape;232;p8"/>
            <p:cNvSpPr/>
            <p:nvPr/>
          </p:nvSpPr>
          <p:spPr>
            <a:xfrm>
              <a:off x="0" y="1977813"/>
              <a:ext cx="15948000" cy="810809"/>
            </a:xfrm>
            <a:prstGeom prst="roundRect">
              <a:avLst>
                <a:gd name="adj" fmla="val 16667"/>
              </a:avLst>
            </a:prstGeom>
            <a:solidFill>
              <a:srgbClr val="BB9952"/>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8"/>
            <p:cNvSpPr txBox="1"/>
            <p:nvPr/>
          </p:nvSpPr>
          <p:spPr>
            <a:xfrm>
              <a:off x="39580" y="2017393"/>
              <a:ext cx="15868840" cy="731649"/>
            </a:xfrm>
            <a:prstGeom prst="rect">
              <a:avLst/>
            </a:prstGeom>
            <a:noFill/>
            <a:ln>
              <a:noFill/>
            </a:ln>
          </p:spPr>
          <p:txBody>
            <a:bodyPr spcFirstLastPara="1" wrap="square" lIns="80000" tIns="80000" rIns="80000" bIns="80000" anchor="ctr" anchorCtr="0">
              <a:noAutofit/>
            </a:bodyPr>
            <a:lstStyle/>
            <a:p>
              <a:pPr marL="0" marR="0" lvl="0" indent="0" algn="l" rtl="0">
                <a:lnSpc>
                  <a:spcPct val="90000"/>
                </a:lnSpc>
                <a:spcBef>
                  <a:spcPts val="0"/>
                </a:spcBef>
                <a:spcAft>
                  <a:spcPts val="0"/>
                </a:spcAft>
                <a:buClr>
                  <a:srgbClr val="000000"/>
                </a:buClr>
                <a:buSzPts val="2100"/>
                <a:buFont typeface="Arial"/>
                <a:buNone/>
              </a:pPr>
              <a:r>
                <a:rPr lang="de-DE" sz="2100" b="0" i="0" u="none" strike="noStrike" cap="none">
                  <a:solidFill>
                    <a:schemeClr val="lt1"/>
                  </a:solidFill>
                  <a:latin typeface="Arial"/>
                  <a:ea typeface="Arial"/>
                  <a:cs typeface="Arial"/>
                  <a:sym typeface="Arial"/>
                </a:rPr>
                <a:t>Sie helfen den Studierenden, sich auf das Wesentliche zu konzentrieren und ihr Lernen auf die festgelegten Ziele auszurichten. Dies trägt zu einem effektiven Lernprozess bei und erleichtert die Bewertung der erworbenen Kenntnisse und Fähigkeiten</a:t>
              </a:r>
              <a:endParaRPr sz="2100" b="0" i="0" u="none" strike="noStrike" cap="none">
                <a:solidFill>
                  <a:schemeClr val="lt1"/>
                </a:solidFill>
                <a:latin typeface="Arial"/>
                <a:ea typeface="Arial"/>
                <a:cs typeface="Arial"/>
                <a:sym typeface="Arial"/>
              </a:endParaRPr>
            </a:p>
          </p:txBody>
        </p:sp>
        <p:sp>
          <p:nvSpPr>
            <p:cNvPr id="234" name="Google Shape;234;p8"/>
            <p:cNvSpPr/>
            <p:nvPr/>
          </p:nvSpPr>
          <p:spPr>
            <a:xfrm>
              <a:off x="0" y="2849103"/>
              <a:ext cx="15948000" cy="810809"/>
            </a:xfrm>
            <a:prstGeom prst="roundRect">
              <a:avLst>
                <a:gd name="adj" fmla="val 16667"/>
              </a:avLst>
            </a:prstGeom>
            <a:solidFill>
              <a:srgbClr val="BABA55"/>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235;p8"/>
            <p:cNvSpPr txBox="1"/>
            <p:nvPr/>
          </p:nvSpPr>
          <p:spPr>
            <a:xfrm>
              <a:off x="39580" y="2888683"/>
              <a:ext cx="15868840" cy="731649"/>
            </a:xfrm>
            <a:prstGeom prst="rect">
              <a:avLst/>
            </a:prstGeom>
            <a:noFill/>
            <a:ln>
              <a:noFill/>
            </a:ln>
          </p:spPr>
          <p:txBody>
            <a:bodyPr spcFirstLastPara="1" wrap="square" lIns="80000" tIns="80000" rIns="80000" bIns="80000" anchor="ctr" anchorCtr="0">
              <a:noAutofit/>
            </a:bodyPr>
            <a:lstStyle/>
            <a:p>
              <a:pPr marL="0" marR="0" lvl="0" indent="0" algn="l" rtl="0">
                <a:lnSpc>
                  <a:spcPct val="90000"/>
                </a:lnSpc>
                <a:spcBef>
                  <a:spcPts val="0"/>
                </a:spcBef>
                <a:spcAft>
                  <a:spcPts val="0"/>
                </a:spcAft>
                <a:buClr>
                  <a:srgbClr val="000000"/>
                </a:buClr>
                <a:buSzPts val="2100"/>
                <a:buFont typeface="Arial"/>
                <a:buNone/>
              </a:pPr>
              <a:r>
                <a:rPr lang="de-DE" sz="2100" b="0" i="0" u="none" strike="noStrike" cap="none">
                  <a:solidFill>
                    <a:schemeClr val="lt1"/>
                  </a:solidFill>
                  <a:latin typeface="Arial"/>
                  <a:ea typeface="Arial"/>
                  <a:cs typeface="Arial"/>
                  <a:sym typeface="Arial"/>
                </a:rPr>
                <a:t>Sie helfen den Schülern, ihre Fortschritte zu erkennen und sie zu motivieren, ihre Ziele zu erreichen. Dies trägt zu einer positiven Lernatmosphäre und höherer Motivation bei. </a:t>
              </a:r>
              <a:endParaRPr sz="2100" b="0" i="0" u="none" strike="noStrike" cap="none">
                <a:solidFill>
                  <a:schemeClr val="lt1"/>
                </a:solidFill>
                <a:latin typeface="Arial"/>
                <a:ea typeface="Arial"/>
                <a:cs typeface="Arial"/>
                <a:sym typeface="Arial"/>
              </a:endParaRPr>
            </a:p>
          </p:txBody>
        </p:sp>
        <p:sp>
          <p:nvSpPr>
            <p:cNvPr id="236" name="Google Shape;236;p8"/>
            <p:cNvSpPr/>
            <p:nvPr/>
          </p:nvSpPr>
          <p:spPr>
            <a:xfrm>
              <a:off x="0" y="3720393"/>
              <a:ext cx="15948000" cy="810809"/>
            </a:xfrm>
            <a:prstGeom prst="roundRect">
              <a:avLst>
                <a:gd name="adj" fmla="val 16667"/>
              </a:avLst>
            </a:prstGeom>
            <a:solidFill>
              <a:srgbClr val="99B958"/>
            </a:solidFill>
            <a:ln>
              <a:noFill/>
            </a:ln>
            <a:effectLst>
              <a:outerShdw blurRad="40000" dist="23000" dir="5400000" rotWithShape="0">
                <a:srgbClr val="000000">
                  <a:alpha val="34901"/>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8"/>
            <p:cNvSpPr txBox="1"/>
            <p:nvPr/>
          </p:nvSpPr>
          <p:spPr>
            <a:xfrm>
              <a:off x="39580" y="3759973"/>
              <a:ext cx="15868840" cy="731649"/>
            </a:xfrm>
            <a:prstGeom prst="rect">
              <a:avLst/>
            </a:prstGeom>
            <a:noFill/>
            <a:ln>
              <a:noFill/>
            </a:ln>
          </p:spPr>
          <p:txBody>
            <a:bodyPr spcFirstLastPara="1" wrap="square" lIns="80000" tIns="80000" rIns="80000" bIns="80000" anchor="ctr" anchorCtr="0">
              <a:noAutofit/>
            </a:bodyPr>
            <a:lstStyle/>
            <a:p>
              <a:pPr marL="0" marR="0" lvl="0" indent="0" algn="l" rtl="0">
                <a:lnSpc>
                  <a:spcPct val="90000"/>
                </a:lnSpc>
                <a:spcBef>
                  <a:spcPts val="0"/>
                </a:spcBef>
                <a:spcAft>
                  <a:spcPts val="0"/>
                </a:spcAft>
                <a:buClr>
                  <a:srgbClr val="000000"/>
                </a:buClr>
                <a:buSzPts val="2100"/>
                <a:buFont typeface="Arial"/>
                <a:buNone/>
              </a:pPr>
              <a:r>
                <a:rPr lang="de-DE" sz="2100" b="0" i="0" u="none" strike="noStrike" cap="none">
                  <a:solidFill>
                    <a:schemeClr val="lt1"/>
                  </a:solidFill>
                  <a:latin typeface="Arial"/>
                  <a:ea typeface="Arial"/>
                  <a:cs typeface="Arial"/>
                  <a:sym typeface="Arial"/>
                </a:rPr>
                <a:t>Sie ermöglichen es den Lehrkräften, die Lernfortschritte der Schüler kontinuierlich zu überwachen und ihre Lehrmethoden entsprechend anzupassen. Dies unterstützt die kontinuierliche Verbesserung des Lernprozesses und der Bewertungsmethoden</a:t>
              </a:r>
              <a:endParaRPr sz="2100" b="0" i="0" u="none" strike="noStrike" cap="none">
                <a:solidFill>
                  <a:schemeClr val="lt1"/>
                </a:solidFill>
                <a:latin typeface="Arial"/>
                <a:ea typeface="Arial"/>
                <a:cs typeface="Arial"/>
                <a:sym typeface="Arial"/>
              </a:endParaRPr>
            </a:p>
          </p:txBody>
        </p:sp>
      </p:grpSp>
      <p:sp>
        <p:nvSpPr>
          <p:cNvPr id="238" name="Google Shape;238;p8"/>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239" name="Google Shape;239;p8"/>
          <p:cNvGrpSpPr/>
          <p:nvPr/>
        </p:nvGrpSpPr>
        <p:grpSpPr>
          <a:xfrm>
            <a:off x="602293" y="8374276"/>
            <a:ext cx="17358880" cy="2331172"/>
            <a:chOff x="559140" y="8374275"/>
            <a:chExt cx="17358880" cy="2331172"/>
          </a:xfrm>
        </p:grpSpPr>
        <p:sp>
          <p:nvSpPr>
            <p:cNvPr id="240" name="Google Shape;240;p8"/>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42" name="Google Shape;242;p8"/>
            <p:cNvSpPr txBox="1"/>
            <p:nvPr/>
          </p:nvSpPr>
          <p:spPr>
            <a:xfrm>
              <a:off x="5551336" y="9073538"/>
              <a:ext cx="10634745"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121212"/>
                </a:buClr>
                <a:buSzPts val="1400"/>
                <a:buFont typeface="Arial"/>
                <a:buNone/>
              </a:pPr>
              <a:r>
                <a:rPr lang="de-DE"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243" name="Google Shape;243;p8"/>
            <p:cNvPicPr preferRelativeResize="0"/>
            <p:nvPr/>
          </p:nvPicPr>
          <p:blipFill rotWithShape="1">
            <a:blip r:embed="rId5">
              <a:alphaModFix/>
            </a:blip>
            <a:srcRect/>
            <a:stretch/>
          </p:blipFill>
          <p:spPr>
            <a:xfrm>
              <a:off x="16563311" y="9245925"/>
              <a:ext cx="1354709" cy="492621"/>
            </a:xfrm>
            <a:prstGeom prst="rect">
              <a:avLst/>
            </a:prstGeom>
            <a:noFill/>
            <a:ln>
              <a:noFill/>
            </a:ln>
          </p:spPr>
        </p:pic>
      </p:grpSp>
      <p:pic>
        <p:nvPicPr>
          <p:cNvPr id="2" name="Picture 1" descr="Blue text on a white background&#10;&#10;Description automatically generated">
            <a:extLst>
              <a:ext uri="{FF2B5EF4-FFF2-40B4-BE49-F238E27FC236}">
                <a16:creationId xmlns:a16="http://schemas.microsoft.com/office/drawing/2014/main" id="{489796E0-0716-5B80-B5D5-8345E54D57C7}"/>
              </a:ext>
            </a:extLst>
          </p:cNvPr>
          <p:cNvPicPr>
            <a:picLocks noChangeAspect="1"/>
          </p:cNvPicPr>
          <p:nvPr/>
        </p:nvPicPr>
        <p:blipFill>
          <a:blip r:embed="rId6"/>
          <a:stretch>
            <a:fillRect/>
          </a:stretch>
        </p:blipFill>
        <p:spPr>
          <a:xfrm>
            <a:off x="2992695" y="9220030"/>
            <a:ext cx="2231761" cy="468213"/>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47"/>
        <p:cNvGrpSpPr/>
        <p:nvPr/>
      </p:nvGrpSpPr>
      <p:grpSpPr>
        <a:xfrm>
          <a:off x="0" y="0"/>
          <a:ext cx="0" cy="0"/>
          <a:chOff x="0" y="0"/>
          <a:chExt cx="0" cy="0"/>
        </a:xfrm>
      </p:grpSpPr>
      <p:sp>
        <p:nvSpPr>
          <p:cNvPr id="248" name="Google Shape;248;p9"/>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49" name="Google Shape;249;p9"/>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50" name="Google Shape;250;p9"/>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51" name="Google Shape;251;p9"/>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52" name="Google Shape;252;p9"/>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53" name="Google Shape;253;p9"/>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54" name="Google Shape;254;p9"/>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55" name="Google Shape;255;p9"/>
          <p:cNvSpPr txBox="1"/>
          <p:nvPr/>
        </p:nvSpPr>
        <p:spPr>
          <a:xfrm>
            <a:off x="792000" y="1548000"/>
            <a:ext cx="12181388" cy="1055995"/>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33C5B"/>
              </a:buClr>
              <a:buSzPts val="4000"/>
              <a:buFont typeface="Arial"/>
              <a:buNone/>
            </a:pPr>
            <a:r>
              <a:rPr lang="de-DE" sz="4000" b="0" i="0" u="none" strike="noStrike" cap="none">
                <a:solidFill>
                  <a:srgbClr val="033C5B"/>
                </a:solidFill>
                <a:latin typeface="Arial"/>
                <a:ea typeface="Arial"/>
                <a:cs typeface="Arial"/>
                <a:sym typeface="Arial"/>
              </a:rPr>
              <a:t>Bewertungsmethoden</a:t>
            </a:r>
            <a:endParaRPr sz="4000" b="0" i="0" u="none" strike="noStrike" cap="none">
              <a:solidFill>
                <a:srgbClr val="033C5B"/>
              </a:solidFill>
              <a:latin typeface="Arial"/>
              <a:ea typeface="Arial"/>
              <a:cs typeface="Arial"/>
              <a:sym typeface="Arial"/>
            </a:endParaRPr>
          </a:p>
        </p:txBody>
      </p:sp>
      <p:sp>
        <p:nvSpPr>
          <p:cNvPr id="256" name="Google Shape;256;p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57" name="Google Shape;257;p9"/>
          <p:cNvSpPr/>
          <p:nvPr/>
        </p:nvSpPr>
        <p:spPr>
          <a:xfrm>
            <a:off x="2956987" y="9142466"/>
            <a:ext cx="2590889" cy="699540"/>
          </a:xfrm>
          <a:custGeom>
            <a:avLst/>
            <a:gdLst/>
            <a:ahLst/>
            <a:cxnLst/>
            <a:rect l="l" t="t" r="r" b="b"/>
            <a:pathLst>
              <a:path w="2590889" h="699540" extrusionOk="0">
                <a:moveTo>
                  <a:pt x="0" y="0"/>
                </a:moveTo>
                <a:lnTo>
                  <a:pt x="2590889" y="0"/>
                </a:lnTo>
                <a:lnTo>
                  <a:pt x="2590889" y="699540"/>
                </a:lnTo>
                <a:lnTo>
                  <a:pt x="0" y="69954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58" name="Google Shape;258;p9"/>
          <p:cNvSpPr txBox="1"/>
          <p:nvPr/>
        </p:nvSpPr>
        <p:spPr>
          <a:xfrm>
            <a:off x="5627065" y="9243317"/>
            <a:ext cx="12041056" cy="48831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121212"/>
              </a:buClr>
              <a:buSzPts val="1400"/>
              <a:buFont typeface="Arial"/>
              <a:buNone/>
            </a:pPr>
            <a:r>
              <a:rPr lang="de-DE"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sz="1400" b="0" i="0" u="none" strike="noStrike" cap="none">
              <a:solidFill>
                <a:srgbClr val="000000"/>
              </a:solidFill>
              <a:latin typeface="Arial"/>
              <a:ea typeface="Arial"/>
              <a:cs typeface="Arial"/>
              <a:sym typeface="Arial"/>
            </a:endParaRPr>
          </a:p>
        </p:txBody>
      </p:sp>
      <p:sp>
        <p:nvSpPr>
          <p:cNvPr id="259" name="Google Shape;259;p9"/>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60" name="Google Shape;260;p9"/>
          <p:cNvSpPr txBox="1"/>
          <p:nvPr/>
        </p:nvSpPr>
        <p:spPr>
          <a:xfrm>
            <a:off x="792000" y="2713297"/>
            <a:ext cx="15948000" cy="519619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200"/>
              <a:buFont typeface="Arial"/>
              <a:buNone/>
            </a:pPr>
            <a:r>
              <a:rPr lang="de-DE" sz="2200" b="1" i="0" u="sng" strike="noStrike" cap="none">
                <a:solidFill>
                  <a:srgbClr val="92D050"/>
                </a:solidFill>
                <a:latin typeface="Arial"/>
                <a:ea typeface="Arial"/>
                <a:cs typeface="Arial"/>
                <a:sym typeface="Arial"/>
              </a:rPr>
              <a:t>1. Schriftliche Prüfungen: </a:t>
            </a:r>
            <a:r>
              <a:rPr lang="de-DE" sz="2200" b="0" i="0" u="none" strike="noStrike" cap="none">
                <a:solidFill>
                  <a:srgbClr val="000000"/>
                </a:solidFill>
                <a:latin typeface="Arial"/>
                <a:ea typeface="Arial"/>
                <a:cs typeface="Arial"/>
                <a:sym typeface="Arial"/>
              </a:rPr>
              <a:t>Mit Hilfe traditioneller schriftlicher Prüfungen können die Kenntnisse und Fähigkeiten der Studierenden bewertet werden. Dies kann in Form von Multiple-Choice-Fragen, Aufsätzen oder offenen Fragen erfolgen. </a:t>
            </a:r>
            <a:endParaRPr sz="2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r>
              <a:rPr lang="de-DE" sz="1900" b="0" i="0" u="none" strike="noStrike" cap="none">
                <a:solidFill>
                  <a:srgbClr val="000000"/>
                </a:solidFill>
                <a:latin typeface="Arial"/>
                <a:ea typeface="Arial"/>
                <a:cs typeface="Arial"/>
                <a:sym typeface="Arial"/>
              </a:rPr>
              <a:t> </a:t>
            </a:r>
            <a:endParaRPr sz="1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de-DE" sz="2200" b="1" i="0" u="sng" strike="noStrike" cap="none">
                <a:solidFill>
                  <a:schemeClr val="accent6"/>
                </a:solidFill>
                <a:latin typeface="Arial"/>
                <a:ea typeface="Arial"/>
                <a:cs typeface="Arial"/>
                <a:sym typeface="Arial"/>
              </a:rPr>
              <a:t>2. Projekte und Präsentationen: </a:t>
            </a:r>
            <a:r>
              <a:rPr lang="de-DE" sz="2200" b="0" i="0" u="none" strike="noStrike" cap="none">
                <a:solidFill>
                  <a:srgbClr val="000000"/>
                </a:solidFill>
                <a:latin typeface="Arial"/>
                <a:ea typeface="Arial"/>
                <a:cs typeface="Arial"/>
                <a:sym typeface="Arial"/>
              </a:rPr>
              <a:t>Die Schüler können Projekte durchführen oder Präsentationen erstellen, um ihre Kenntnisse und Fähigkeiten zu demonstrieren. Dies kann in Form von Gruppenprojekten oder Einzelpräsentationen erfolgen </a:t>
            </a:r>
            <a:endParaRPr sz="2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r>
              <a:rPr lang="de-DE" sz="1900" b="0" i="0" u="none" strike="noStrike" cap="none">
                <a:solidFill>
                  <a:srgbClr val="000000"/>
                </a:solidFill>
                <a:latin typeface="Arial"/>
                <a:ea typeface="Arial"/>
                <a:cs typeface="Arial"/>
                <a:sym typeface="Arial"/>
              </a:rPr>
              <a:t> </a:t>
            </a:r>
            <a:endParaRPr sz="1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de-DE" sz="2200" b="1" i="0" u="sng" strike="noStrike" cap="none">
                <a:solidFill>
                  <a:srgbClr val="538CD5"/>
                </a:solidFill>
                <a:latin typeface="Arial"/>
                <a:ea typeface="Arial"/>
                <a:cs typeface="Arial"/>
                <a:sym typeface="Arial"/>
              </a:rPr>
              <a:t>3. Praktische Vorführungen: </a:t>
            </a:r>
            <a:r>
              <a:rPr lang="de-DE" sz="2200" b="0" i="0" u="none" strike="noStrike" cap="none">
                <a:solidFill>
                  <a:srgbClr val="000000"/>
                </a:solidFill>
                <a:latin typeface="Arial"/>
                <a:ea typeface="Arial"/>
                <a:cs typeface="Arial"/>
                <a:sym typeface="Arial"/>
              </a:rPr>
              <a:t>Die Schüler können praktische Demonstrationen durchführen, um ihre Fähigkeiten in einem bestimmten Bereich zu zeigen. Dies kann in Form von Experimenten, praktischen Übungen oder Simulationen erfolgen.</a:t>
            </a:r>
            <a:endParaRPr sz="2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900"/>
              <a:buFont typeface="Arial"/>
              <a:buNone/>
            </a:pPr>
            <a:r>
              <a:rPr lang="de-DE" sz="1900" b="0" i="0" u="none" strike="noStrike" cap="none">
                <a:solidFill>
                  <a:srgbClr val="000000"/>
                </a:solidFill>
                <a:latin typeface="Arial"/>
                <a:ea typeface="Arial"/>
                <a:cs typeface="Arial"/>
                <a:sym typeface="Arial"/>
              </a:rPr>
              <a:t> </a:t>
            </a:r>
            <a:endParaRPr sz="1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de-DE" sz="2200" b="1" i="0" u="sng" strike="noStrike" cap="none">
                <a:solidFill>
                  <a:srgbClr val="FF0000"/>
                </a:solidFill>
                <a:latin typeface="Arial"/>
                <a:ea typeface="Arial"/>
                <a:cs typeface="Arial"/>
                <a:sym typeface="Arial"/>
              </a:rPr>
              <a:t>4. Online-Tests und -Prüfungen: </a:t>
            </a:r>
            <a:r>
              <a:rPr lang="de-DE" sz="2200" b="0" i="0" u="none" strike="noStrike" cap="none">
                <a:solidFill>
                  <a:srgbClr val="000000"/>
                </a:solidFill>
                <a:latin typeface="Arial"/>
                <a:ea typeface="Arial"/>
                <a:cs typeface="Arial"/>
                <a:sym typeface="Arial"/>
              </a:rPr>
              <a:t>Die Schüler können an Online-Tests und -Prüfungen teilnehmen, um ihre Kenntnisse und Fähigkeiten zu testen. Dies kann in Form von Online-Plattformen oder Lernmanagementsystemen erfolgen.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900"/>
              <a:buFont typeface="Calibri"/>
              <a:buNone/>
            </a:pPr>
            <a:endParaRPr sz="1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de-DE" sz="2200" b="1" i="0" u="sng" strike="noStrike" cap="none">
                <a:solidFill>
                  <a:srgbClr val="FFC000"/>
                </a:solidFill>
                <a:latin typeface="Arial"/>
                <a:ea typeface="Arial"/>
                <a:cs typeface="Arial"/>
                <a:sym typeface="Arial"/>
              </a:rPr>
              <a:t>5. Mündliche Prüfungen: </a:t>
            </a:r>
            <a:r>
              <a:rPr lang="de-DE" sz="2200" b="0" i="0" u="none" strike="noStrike" cap="none">
                <a:solidFill>
                  <a:srgbClr val="000000"/>
                </a:solidFill>
                <a:latin typeface="Arial"/>
                <a:ea typeface="Arial"/>
                <a:cs typeface="Arial"/>
                <a:sym typeface="Arial"/>
              </a:rPr>
              <a:t>Die Studierenden können mündliche Prüfungen ablegen, um ihre Kenntnisse und Fähigkeiten mündlich zu präsentieren. Dies kann in Form von Einzelgesprächen, Gruppendiskussionen oder Präsentationen erfolgen. </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1900"/>
              <a:buFont typeface="Calibri"/>
              <a:buNone/>
            </a:pPr>
            <a:endParaRPr sz="19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de-DE" sz="2200" b="1" i="0" u="sng" strike="noStrike" cap="none">
                <a:solidFill>
                  <a:srgbClr val="7030A0"/>
                </a:solidFill>
                <a:latin typeface="Arial"/>
                <a:ea typeface="Arial"/>
                <a:cs typeface="Arial"/>
                <a:sym typeface="Arial"/>
              </a:rPr>
              <a:t>6. Gegenseitige Bewertung: </a:t>
            </a:r>
            <a:r>
              <a:rPr lang="de-DE" sz="2200" b="0" i="0" u="none" strike="noStrike" cap="none">
                <a:solidFill>
                  <a:srgbClr val="000000"/>
                </a:solidFill>
                <a:latin typeface="Arial"/>
                <a:ea typeface="Arial"/>
                <a:cs typeface="Arial"/>
                <a:sym typeface="Arial"/>
              </a:rPr>
              <a:t>Die Schüler können sich gegenseitig bewerten und Feedback geben. Dies kann in Form von Peer Reviews, Gruppenbewertungen oder Feedback-Formularen geschehen.</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200"/>
              <a:buFont typeface="Calibri"/>
              <a:buNone/>
            </a:pPr>
            <a:endParaRPr sz="2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200"/>
              <a:buFont typeface="Calibri"/>
              <a:buNone/>
            </a:pPr>
            <a:endParaRPr sz="2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chemeClr val="dk1"/>
              </a:buClr>
              <a:buSzPts val="2200"/>
              <a:buFont typeface="Calibri"/>
              <a:buNone/>
            </a:pPr>
            <a:endParaRPr sz="2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de-DE" sz="2200" b="0" i="0" u="none" strike="noStrike" cap="none">
                <a:solidFill>
                  <a:srgbClr val="000000"/>
                </a:solidFill>
                <a:latin typeface="Arial"/>
                <a:ea typeface="Arial"/>
                <a:cs typeface="Arial"/>
                <a:sym typeface="Arial"/>
              </a:rPr>
              <a:t> </a:t>
            </a:r>
            <a:endParaRPr sz="22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200"/>
              <a:buFont typeface="Arial"/>
              <a:buNone/>
            </a:pPr>
            <a:r>
              <a:rPr lang="de-DE" sz="2200" b="0" i="0" u="none" strike="noStrike" cap="none">
                <a:solidFill>
                  <a:srgbClr val="000000"/>
                </a:solidFill>
                <a:latin typeface="Arial"/>
                <a:ea typeface="Arial"/>
                <a:cs typeface="Arial"/>
                <a:sym typeface="Arial"/>
              </a:rPr>
              <a:t> </a:t>
            </a:r>
            <a:endParaRPr sz="2200" b="0" i="0" u="none" strike="noStrike" cap="none">
              <a:solidFill>
                <a:srgbClr val="000000"/>
              </a:solidFill>
              <a:latin typeface="Arial"/>
              <a:ea typeface="Arial"/>
              <a:cs typeface="Arial"/>
              <a:sym typeface="Arial"/>
            </a:endParaRPr>
          </a:p>
        </p:txBody>
      </p:sp>
      <p:sp>
        <p:nvSpPr>
          <p:cNvPr id="261" name="Google Shape;261;p9"/>
          <p:cNvSpPr/>
          <p:nvPr/>
        </p:nvSpPr>
        <p:spPr>
          <a:xfrm>
            <a:off x="602293" y="9033164"/>
            <a:ext cx="17300040" cy="1094509"/>
          </a:xfrm>
          <a:prstGeom prst="rect">
            <a:avLst/>
          </a:prstGeom>
          <a:solidFill>
            <a:schemeClr val="lt1"/>
          </a:solidFill>
          <a:ln w="25400" cap="flat" cmpd="sng">
            <a:solidFill>
              <a:schemeClr val="lt1"/>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grpSp>
        <p:nvGrpSpPr>
          <p:cNvPr id="262" name="Google Shape;262;p9"/>
          <p:cNvGrpSpPr/>
          <p:nvPr/>
        </p:nvGrpSpPr>
        <p:grpSpPr>
          <a:xfrm>
            <a:off x="602293" y="8374276"/>
            <a:ext cx="17358880" cy="2331172"/>
            <a:chOff x="559140" y="8374275"/>
            <a:chExt cx="17358880" cy="2331172"/>
          </a:xfrm>
        </p:grpSpPr>
        <p:sp>
          <p:nvSpPr>
            <p:cNvPr id="263" name="Google Shape;263;p9"/>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65" name="Google Shape;265;p9"/>
            <p:cNvSpPr txBox="1"/>
            <p:nvPr/>
          </p:nvSpPr>
          <p:spPr>
            <a:xfrm>
              <a:off x="5551336" y="9073538"/>
              <a:ext cx="10634745"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121212"/>
                </a:buClr>
                <a:buSzPts val="1400"/>
                <a:buFont typeface="Arial"/>
                <a:buNone/>
              </a:pPr>
              <a:r>
                <a:rPr lang="de-DE"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266" name="Google Shape;266;p9"/>
            <p:cNvPicPr preferRelativeResize="0"/>
            <p:nvPr/>
          </p:nvPicPr>
          <p:blipFill rotWithShape="1">
            <a:blip r:embed="rId6">
              <a:alphaModFix/>
            </a:blip>
            <a:srcRect/>
            <a:stretch/>
          </p:blipFill>
          <p:spPr>
            <a:xfrm>
              <a:off x="16563311" y="9245925"/>
              <a:ext cx="1354709" cy="492621"/>
            </a:xfrm>
            <a:prstGeom prst="rect">
              <a:avLst/>
            </a:prstGeom>
            <a:noFill/>
            <a:ln>
              <a:noFill/>
            </a:ln>
          </p:spPr>
        </p:pic>
      </p:grpSp>
      <p:pic>
        <p:nvPicPr>
          <p:cNvPr id="2" name="Picture 1" descr="Blue text on a white background&#10;&#10;Description automatically generated">
            <a:extLst>
              <a:ext uri="{FF2B5EF4-FFF2-40B4-BE49-F238E27FC236}">
                <a16:creationId xmlns:a16="http://schemas.microsoft.com/office/drawing/2014/main" id="{57FD6D3D-58CD-B9D8-9CCB-F28A39956C10}"/>
              </a:ext>
            </a:extLst>
          </p:cNvPr>
          <p:cNvPicPr>
            <a:picLocks noChangeAspect="1"/>
          </p:cNvPicPr>
          <p:nvPr/>
        </p:nvPicPr>
        <p:blipFill>
          <a:blip r:embed="rId7"/>
          <a:stretch>
            <a:fillRect/>
          </a:stretch>
        </p:blipFill>
        <p:spPr>
          <a:xfrm>
            <a:off x="2992695" y="9220030"/>
            <a:ext cx="2231761" cy="46821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10"/>
          <p:cNvSpPr/>
          <p:nvPr/>
        </p:nvSpPr>
        <p:spPr>
          <a:xfrm>
            <a:off x="17041242" y="-2062956"/>
            <a:ext cx="1246758" cy="10437232"/>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72" name="Google Shape;272;p10"/>
          <p:cNvSpPr/>
          <p:nvPr/>
        </p:nvSpPr>
        <p:spPr>
          <a:xfrm>
            <a:off x="-213919" y="-2717471"/>
            <a:ext cx="623379" cy="14348459"/>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73" name="Google Shape;273;p10"/>
          <p:cNvSpPr/>
          <p:nvPr/>
        </p:nvSpPr>
        <p:spPr>
          <a:xfrm rot="-5400000">
            <a:off x="8522371" y="-8522371"/>
            <a:ext cx="1246758" cy="18291501"/>
          </a:xfrm>
          <a:prstGeom prst="rect">
            <a:avLst/>
          </a:prstGeom>
          <a:solidFill>
            <a:srgbClr val="05324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74" name="Google Shape;274;p10"/>
          <p:cNvSpPr/>
          <p:nvPr/>
        </p:nvSpPr>
        <p:spPr>
          <a:xfrm rot="-5400000">
            <a:off x="17469080" y="0"/>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75" name="Google Shape;275;p10"/>
          <p:cNvSpPr/>
          <p:nvPr/>
        </p:nvSpPr>
        <p:spPr>
          <a:xfrm rot="5400000">
            <a:off x="0" y="9464579"/>
            <a:ext cx="818920" cy="818920"/>
          </a:xfrm>
          <a:custGeom>
            <a:avLst/>
            <a:gdLst/>
            <a:ahLst/>
            <a:cxnLst/>
            <a:rect l="l" t="t" r="r" b="b"/>
            <a:pathLst>
              <a:path w="818920" h="818920" extrusionOk="0">
                <a:moveTo>
                  <a:pt x="0" y="0"/>
                </a:moveTo>
                <a:lnTo>
                  <a:pt x="818920" y="0"/>
                </a:lnTo>
                <a:lnTo>
                  <a:pt x="818920" y="818920"/>
                </a:lnTo>
                <a:lnTo>
                  <a:pt x="0" y="81892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76" name="Google Shape;276;p10"/>
          <p:cNvSpPr/>
          <p:nvPr/>
        </p:nvSpPr>
        <p:spPr>
          <a:xfrm>
            <a:off x="385667" y="409460"/>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77" name="Google Shape;277;p10"/>
          <p:cNvSpPr/>
          <p:nvPr/>
        </p:nvSpPr>
        <p:spPr>
          <a:xfrm>
            <a:off x="17469080" y="9464579"/>
            <a:ext cx="433253" cy="433253"/>
          </a:xfrm>
          <a:custGeom>
            <a:avLst/>
            <a:gdLst/>
            <a:ahLst/>
            <a:cxnLst/>
            <a:rect l="l" t="t" r="r" b="b"/>
            <a:pathLst>
              <a:path w="6350000" h="6350000" extrusionOk="0">
                <a:moveTo>
                  <a:pt x="3175000" y="0"/>
                </a:moveTo>
                <a:cubicBezTo>
                  <a:pt x="4928870" y="0"/>
                  <a:pt x="6350000" y="1421130"/>
                  <a:pt x="6350000" y="3175000"/>
                </a:cubicBezTo>
                <a:cubicBezTo>
                  <a:pt x="6350000" y="4928870"/>
                  <a:pt x="4928870" y="6350000"/>
                  <a:pt x="3175000" y="6350000"/>
                </a:cubicBezTo>
                <a:cubicBezTo>
                  <a:pt x="1421130" y="6350000"/>
                  <a:pt x="0" y="4928870"/>
                  <a:pt x="0" y="3175000"/>
                </a:cubicBezTo>
                <a:cubicBezTo>
                  <a:pt x="0" y="1421130"/>
                  <a:pt x="1421130" y="0"/>
                  <a:pt x="3175000" y="0"/>
                </a:cubicBezTo>
                <a:close/>
              </a:path>
            </a:pathLst>
          </a:custGeom>
          <a:solidFill>
            <a:srgbClr val="F8F8F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78" name="Google Shape;278;p10"/>
          <p:cNvSpPr txBox="1"/>
          <p:nvPr/>
        </p:nvSpPr>
        <p:spPr>
          <a:xfrm>
            <a:off x="751351" y="1415589"/>
            <a:ext cx="15948000" cy="100982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033C5B"/>
              </a:buClr>
              <a:buSzPts val="4000"/>
              <a:buFont typeface="Arial"/>
              <a:buNone/>
            </a:pPr>
            <a:r>
              <a:rPr lang="de-DE" sz="4000" b="0" i="0" u="none" strike="noStrike" cap="none">
                <a:solidFill>
                  <a:srgbClr val="033C5B"/>
                </a:solidFill>
                <a:latin typeface="Arial"/>
                <a:ea typeface="Arial"/>
                <a:cs typeface="Arial"/>
                <a:sym typeface="Arial"/>
              </a:rPr>
              <a:t>Entwicklung von Bewertungskriterien für die Durchführung von summativen Bewertungen</a:t>
            </a:r>
            <a:endParaRPr sz="4000" b="0" i="0" u="none" strike="noStrike" cap="none">
              <a:solidFill>
                <a:srgbClr val="033C5B"/>
              </a:solidFill>
              <a:latin typeface="Arial"/>
              <a:ea typeface="Arial"/>
              <a:cs typeface="Arial"/>
              <a:sym typeface="Arial"/>
            </a:endParaRPr>
          </a:p>
        </p:txBody>
      </p:sp>
      <p:grpSp>
        <p:nvGrpSpPr>
          <p:cNvPr id="279" name="Google Shape;279;p10"/>
          <p:cNvGrpSpPr/>
          <p:nvPr/>
        </p:nvGrpSpPr>
        <p:grpSpPr>
          <a:xfrm>
            <a:off x="4694837" y="2508456"/>
            <a:ext cx="8755279" cy="5863283"/>
            <a:chOff x="5862571" y="228046"/>
            <a:chExt cx="8755279" cy="5863283"/>
          </a:xfrm>
        </p:grpSpPr>
        <p:sp>
          <p:nvSpPr>
            <p:cNvPr id="280" name="Google Shape;280;p10"/>
            <p:cNvSpPr/>
            <p:nvPr/>
          </p:nvSpPr>
          <p:spPr>
            <a:xfrm>
              <a:off x="9211815" y="1765513"/>
              <a:ext cx="2168174" cy="2168174"/>
            </a:xfrm>
            <a:prstGeom prst="ellipse">
              <a:avLst/>
            </a:prstGeom>
            <a:solidFill>
              <a:srgbClr val="49ACC5">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281;p10"/>
            <p:cNvSpPr/>
            <p:nvPr/>
          </p:nvSpPr>
          <p:spPr>
            <a:xfrm>
              <a:off x="9054181" y="228046"/>
              <a:ext cx="2515081" cy="145577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282;p10"/>
            <p:cNvSpPr txBox="1"/>
            <p:nvPr/>
          </p:nvSpPr>
          <p:spPr>
            <a:xfrm>
              <a:off x="9054181" y="228046"/>
              <a:ext cx="2515081" cy="145577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de-DE" sz="2000" b="0" i="0" u="none" strike="noStrike" cap="none">
                  <a:solidFill>
                    <a:srgbClr val="000000"/>
                  </a:solidFill>
                  <a:latin typeface="Arial"/>
                  <a:ea typeface="Arial"/>
                  <a:cs typeface="Arial"/>
                  <a:sym typeface="Arial"/>
                </a:rPr>
                <a:t>Die Bewertungskriterien sollten klar und eindeutig formuliert sein</a:t>
              </a:r>
              <a:endParaRPr sz="2000" b="0" i="0" u="none" strike="noStrike" cap="none">
                <a:solidFill>
                  <a:srgbClr val="000000"/>
                </a:solidFill>
                <a:latin typeface="Arial"/>
                <a:ea typeface="Arial"/>
                <a:cs typeface="Arial"/>
                <a:sym typeface="Arial"/>
              </a:endParaRPr>
            </a:p>
          </p:txBody>
        </p:sp>
        <p:sp>
          <p:nvSpPr>
            <p:cNvPr id="283" name="Google Shape;283;p10"/>
            <p:cNvSpPr/>
            <p:nvPr/>
          </p:nvSpPr>
          <p:spPr>
            <a:xfrm>
              <a:off x="10036589" y="2364548"/>
              <a:ext cx="2168174" cy="2168174"/>
            </a:xfrm>
            <a:prstGeom prst="ellipse">
              <a:avLst/>
            </a:prstGeom>
            <a:solidFill>
              <a:srgbClr val="47D290">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84;p10"/>
            <p:cNvSpPr/>
            <p:nvPr/>
          </p:nvSpPr>
          <p:spPr>
            <a:xfrm>
              <a:off x="12349637" y="1788954"/>
              <a:ext cx="2254901" cy="157966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85;p10"/>
            <p:cNvSpPr txBox="1"/>
            <p:nvPr/>
          </p:nvSpPr>
          <p:spPr>
            <a:xfrm>
              <a:off x="12349637" y="1788954"/>
              <a:ext cx="2254901" cy="1579669"/>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de-DE" sz="2000" b="0" i="0" u="none" strike="noStrike" cap="none">
                  <a:solidFill>
                    <a:srgbClr val="000000"/>
                  </a:solidFill>
                  <a:latin typeface="Arial"/>
                  <a:ea typeface="Arial"/>
                  <a:cs typeface="Arial"/>
                  <a:sym typeface="Arial"/>
                </a:rPr>
                <a:t>Die Bewertungskriterien sollten eng mit den zuvor festgelegten Lernzielen verknüpft sein. </a:t>
              </a:r>
              <a:endParaRPr sz="2000" b="0" i="0" u="none" strike="noStrike" cap="none">
                <a:solidFill>
                  <a:srgbClr val="000000"/>
                </a:solidFill>
                <a:latin typeface="Arial"/>
                <a:ea typeface="Arial"/>
                <a:cs typeface="Arial"/>
                <a:sym typeface="Arial"/>
              </a:endParaRPr>
            </a:p>
          </p:txBody>
        </p:sp>
        <p:sp>
          <p:nvSpPr>
            <p:cNvPr id="286" name="Google Shape;286;p10"/>
            <p:cNvSpPr/>
            <p:nvPr/>
          </p:nvSpPr>
          <p:spPr>
            <a:xfrm>
              <a:off x="9721770" y="3334651"/>
              <a:ext cx="2168174" cy="2168174"/>
            </a:xfrm>
            <a:prstGeom prst="ellipse">
              <a:avLst/>
            </a:prstGeom>
            <a:solidFill>
              <a:srgbClr val="5FDF45">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87;p10"/>
            <p:cNvSpPr/>
            <p:nvPr/>
          </p:nvSpPr>
          <p:spPr>
            <a:xfrm>
              <a:off x="12362949" y="4379853"/>
              <a:ext cx="2254901" cy="157966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88;p10"/>
            <p:cNvSpPr txBox="1"/>
            <p:nvPr/>
          </p:nvSpPr>
          <p:spPr>
            <a:xfrm>
              <a:off x="12362949" y="4379853"/>
              <a:ext cx="2254901" cy="1579669"/>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de-DE" sz="2000" b="0" i="0" u="none" strike="noStrike" cap="none">
                  <a:solidFill>
                    <a:srgbClr val="000000"/>
                  </a:solidFill>
                  <a:latin typeface="Arial"/>
                  <a:ea typeface="Arial"/>
                  <a:cs typeface="Arial"/>
                  <a:sym typeface="Arial"/>
                </a:rPr>
                <a:t>Die Bewertungskriterien sollten objektiv sein und eine klare Grundlage für die Bewertung bieten</a:t>
              </a:r>
              <a:endParaRPr sz="2000" b="0" i="0" u="none" strike="noStrike" cap="none">
                <a:solidFill>
                  <a:srgbClr val="000000"/>
                </a:solidFill>
                <a:latin typeface="Arial"/>
                <a:ea typeface="Arial"/>
                <a:cs typeface="Arial"/>
                <a:sym typeface="Arial"/>
              </a:endParaRPr>
            </a:p>
          </p:txBody>
        </p:sp>
        <p:sp>
          <p:nvSpPr>
            <p:cNvPr id="289" name="Google Shape;289;p10"/>
            <p:cNvSpPr/>
            <p:nvPr/>
          </p:nvSpPr>
          <p:spPr>
            <a:xfrm>
              <a:off x="8701861" y="3334651"/>
              <a:ext cx="2168174" cy="2168174"/>
            </a:xfrm>
            <a:prstGeom prst="ellipse">
              <a:avLst/>
            </a:prstGeom>
            <a:solidFill>
              <a:srgbClr val="D3EB44">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90;p10"/>
            <p:cNvSpPr/>
            <p:nvPr/>
          </p:nvSpPr>
          <p:spPr>
            <a:xfrm>
              <a:off x="6126363" y="4511660"/>
              <a:ext cx="2254901" cy="157966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10"/>
            <p:cNvSpPr txBox="1"/>
            <p:nvPr/>
          </p:nvSpPr>
          <p:spPr>
            <a:xfrm>
              <a:off x="6126363" y="4511660"/>
              <a:ext cx="2254901" cy="1579669"/>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de-DE" sz="2000" b="0" i="0" u="none" strike="noStrike" cap="none">
                  <a:solidFill>
                    <a:srgbClr val="000000"/>
                  </a:solidFill>
                  <a:latin typeface="Arial"/>
                  <a:ea typeface="Arial"/>
                  <a:cs typeface="Arial"/>
                  <a:sym typeface="Arial"/>
                </a:rPr>
                <a:t>Die Bewertungskriterien sollten eine angemessene Differenzierung zwischen den Leistungen der Studierenden ermöglichen</a:t>
              </a:r>
              <a:endParaRPr sz="2000" b="0" i="0" u="none" strike="noStrike" cap="none">
                <a:solidFill>
                  <a:srgbClr val="000000"/>
                </a:solidFill>
                <a:latin typeface="Arial"/>
                <a:ea typeface="Arial"/>
                <a:cs typeface="Arial"/>
                <a:sym typeface="Arial"/>
              </a:endParaRPr>
            </a:p>
          </p:txBody>
        </p:sp>
        <p:sp>
          <p:nvSpPr>
            <p:cNvPr id="292" name="Google Shape;292;p10"/>
            <p:cNvSpPr/>
            <p:nvPr/>
          </p:nvSpPr>
          <p:spPr>
            <a:xfrm>
              <a:off x="8387042" y="2364548"/>
              <a:ext cx="2168174" cy="2168174"/>
            </a:xfrm>
            <a:prstGeom prst="ellipse">
              <a:avLst/>
            </a:prstGeom>
            <a:solidFill>
              <a:srgbClr val="F69444">
                <a:alpha val="49803"/>
              </a:srgbClr>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10"/>
            <p:cNvSpPr/>
            <p:nvPr/>
          </p:nvSpPr>
          <p:spPr>
            <a:xfrm>
              <a:off x="5862571" y="1788954"/>
              <a:ext cx="2254901" cy="1579669"/>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10"/>
            <p:cNvSpPr txBox="1"/>
            <p:nvPr/>
          </p:nvSpPr>
          <p:spPr>
            <a:xfrm>
              <a:off x="5862571" y="1788954"/>
              <a:ext cx="2254901" cy="1579669"/>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Clr>
                  <a:srgbClr val="000000"/>
                </a:buClr>
                <a:buSzPts val="2000"/>
                <a:buFont typeface="Arial"/>
                <a:buNone/>
              </a:pPr>
              <a:r>
                <a:rPr lang="de-DE" sz="2000" b="0" i="0" u="none" strike="noStrike" cap="none">
                  <a:solidFill>
                    <a:srgbClr val="000000"/>
                  </a:solidFill>
                  <a:latin typeface="Arial"/>
                  <a:ea typeface="Arial"/>
                  <a:cs typeface="Arial"/>
                  <a:sym typeface="Arial"/>
                </a:rPr>
                <a:t>Die Bewertungskriterien sollten den Studierenden transparent mitgeteilt werden, damit sie wissen, wie ihre Leistungen bewertet werden.</a:t>
              </a:r>
              <a:endParaRPr sz="2000" b="0" i="0" u="none" strike="noStrike" cap="none">
                <a:solidFill>
                  <a:srgbClr val="000000"/>
                </a:solidFill>
                <a:latin typeface="Arial"/>
                <a:ea typeface="Arial"/>
                <a:cs typeface="Arial"/>
                <a:sym typeface="Arial"/>
              </a:endParaRPr>
            </a:p>
          </p:txBody>
        </p:sp>
      </p:grpSp>
      <p:sp>
        <p:nvSpPr>
          <p:cNvPr id="295" name="Google Shape;295;p10"/>
          <p:cNvSpPr/>
          <p:nvPr/>
        </p:nvSpPr>
        <p:spPr>
          <a:xfrm rot="5400000">
            <a:off x="9139238" y="173356"/>
            <a:ext cx="9525" cy="17270948"/>
          </a:xfrm>
          <a:prstGeom prst="rect">
            <a:avLst/>
          </a:prstGeom>
          <a:solidFill>
            <a:srgbClr val="FB870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nvGrpSpPr>
          <p:cNvPr id="296" name="Google Shape;296;p10"/>
          <p:cNvGrpSpPr/>
          <p:nvPr/>
        </p:nvGrpSpPr>
        <p:grpSpPr>
          <a:xfrm>
            <a:off x="602293" y="8374276"/>
            <a:ext cx="17358880" cy="2331172"/>
            <a:chOff x="559140" y="8374275"/>
            <a:chExt cx="17358880" cy="2331172"/>
          </a:xfrm>
        </p:grpSpPr>
        <p:sp>
          <p:nvSpPr>
            <p:cNvPr id="297" name="Google Shape;297;p10"/>
            <p:cNvSpPr/>
            <p:nvPr/>
          </p:nvSpPr>
          <p:spPr>
            <a:xfrm>
              <a:off x="559140" y="8374275"/>
              <a:ext cx="2331172" cy="2331172"/>
            </a:xfrm>
            <a:custGeom>
              <a:avLst/>
              <a:gdLst/>
              <a:ahLst/>
              <a:cxnLst/>
              <a:rect l="l" t="t" r="r" b="b"/>
              <a:pathLst>
                <a:path w="2331172" h="2331172" extrusionOk="0">
                  <a:moveTo>
                    <a:pt x="0" y="0"/>
                  </a:moveTo>
                  <a:lnTo>
                    <a:pt x="2331172" y="0"/>
                  </a:lnTo>
                  <a:lnTo>
                    <a:pt x="2331172" y="2331172"/>
                  </a:lnTo>
                  <a:lnTo>
                    <a:pt x="0" y="2331172"/>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99" name="Google Shape;299;p10"/>
            <p:cNvSpPr txBox="1"/>
            <p:nvPr/>
          </p:nvSpPr>
          <p:spPr>
            <a:xfrm>
              <a:off x="5551336" y="9073538"/>
              <a:ext cx="10634745" cy="904863"/>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Clr>
                  <a:srgbClr val="121212"/>
                </a:buClr>
                <a:buSzPts val="1400"/>
                <a:buFont typeface="Arial"/>
                <a:buNone/>
              </a:pPr>
              <a:r>
                <a:rPr lang="de-DE" sz="1400" b="0" i="0" u="none" strike="noStrike" cap="none">
                  <a:solidFill>
                    <a:srgbClr val="121212"/>
                  </a:solidFill>
                  <a:latin typeface="Arial"/>
                  <a:ea typeface="Arial"/>
                  <a:cs typeface="Arial"/>
                  <a:sym typeface="Arial"/>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a:p>
          </p:txBody>
        </p:sp>
        <p:pic>
          <p:nvPicPr>
            <p:cNvPr id="300" name="Google Shape;300;p10"/>
            <p:cNvPicPr preferRelativeResize="0"/>
            <p:nvPr/>
          </p:nvPicPr>
          <p:blipFill rotWithShape="1">
            <a:blip r:embed="rId5">
              <a:alphaModFix/>
            </a:blip>
            <a:srcRect/>
            <a:stretch/>
          </p:blipFill>
          <p:spPr>
            <a:xfrm>
              <a:off x="16563311" y="9245925"/>
              <a:ext cx="1354709" cy="492621"/>
            </a:xfrm>
            <a:prstGeom prst="rect">
              <a:avLst/>
            </a:prstGeom>
            <a:noFill/>
            <a:ln>
              <a:noFill/>
            </a:ln>
          </p:spPr>
        </p:pic>
      </p:grpSp>
      <p:pic>
        <p:nvPicPr>
          <p:cNvPr id="2" name="Picture 1" descr="Blue text on a white background&#10;&#10;Description automatically generated">
            <a:extLst>
              <a:ext uri="{FF2B5EF4-FFF2-40B4-BE49-F238E27FC236}">
                <a16:creationId xmlns:a16="http://schemas.microsoft.com/office/drawing/2014/main" id="{CFE388BD-BA37-97CF-DECD-7149AB1AB075}"/>
              </a:ext>
            </a:extLst>
          </p:cNvPr>
          <p:cNvPicPr>
            <a:picLocks noChangeAspect="1"/>
          </p:cNvPicPr>
          <p:nvPr/>
        </p:nvPicPr>
        <p:blipFill>
          <a:blip r:embed="rId6"/>
          <a:stretch>
            <a:fillRect/>
          </a:stretch>
        </p:blipFill>
        <p:spPr>
          <a:xfrm>
            <a:off x="2992695" y="9220030"/>
            <a:ext cx="2231761" cy="468213"/>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3006</Words>
  <Application>Microsoft Office PowerPoint</Application>
  <PresentationFormat>Custom</PresentationFormat>
  <Paragraphs>170</Paragraphs>
  <Slides>20</Slides>
  <Notes>20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Noto Sans Symbols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stsal</dc:creator>
  <cp:lastModifiedBy>Sotiria Tsalamani</cp:lastModifiedBy>
  <cp:revision>1</cp:revision>
  <dcterms:modified xsi:type="dcterms:W3CDTF">2024-11-08T16:56:06Z</dcterms:modified>
</cp:coreProperties>
</file>