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fWsg1KCisSou0mDvJadIyB+Q1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0" name="Google Shape;31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3" name="Google Shape;33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7" name="Google Shape;35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6" name="Google Shape;39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7" name="Google Shape;41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1" name="Google Shape;45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2" name="Google Shape;47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2" name="Google Shape;49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2" name="Google Shape;51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2" name="Google Shape;53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8" name="Google Shape;55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5" name="Google Shape;58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3" name="Google Shape;60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1" name="Google Shape;62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4" name="Google Shape;64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0" name="Google Shape;66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3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4" name="Google Shape;24;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 name="Google Shape;30;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8" name="Google Shape;38;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1" name="Google Shape;51;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2" name="Google Shape;5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3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6"/>
          <p:cNvSpPr>
            <a:spLocks noGrp="1"/>
          </p:cNvSpPr>
          <p:nvPr>
            <p:ph type="pic" idx="2"/>
          </p:nvPr>
        </p:nvSpPr>
        <p:spPr>
          <a:xfrm>
            <a:off x="1792288" y="612775"/>
            <a:ext cx="5486400" cy="4114800"/>
          </a:xfrm>
          <a:prstGeom prst="rect">
            <a:avLst/>
          </a:prstGeom>
          <a:noFill/>
          <a:ln>
            <a:noFill/>
          </a:ln>
        </p:spPr>
      </p:sp>
      <p:sp>
        <p:nvSpPr>
          <p:cNvPr id="58" name="Google Shape;58;p3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9" name="Google Shape;5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hyperlink" Target="https://www.fortresslearning.edu.au/blog/assessing-knowledge-in-ve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3.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8.png"/><Relationship Id="rId7"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youtube.com/watch?v=c08Xdo7IA9w" TargetMode="External"/><Relationship Id="rId7"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frontiersin.org/journals/psychology/articles/10.3389/fpsyg.2022.912568/full" TargetMode="External"/><Relationship Id="rId4" Type="http://schemas.openxmlformats.org/officeDocument/2006/relationships/hyperlink" Target="https://www.facultyfocus.com/articles/blended-flipped-learning/four-assessment-strategies-for-the-flipped-learning-environmen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oecd-ilibrary.org/docserver/e26636eb-en.pdf?expires=1729711695&amp;id=id&amp;accname=guest&amp;checksum=268B26D8F5D3B778E97EAD9ABF474C87" TargetMode="External"/><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hyperlink" Target="https://aheg.com.au/formative-vs-summative-assessment-a-comparison/"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p:nvPr/>
        </p:nvSpPr>
        <p:spPr>
          <a:xfrm>
            <a:off x="1028700" y="2746151"/>
            <a:ext cx="10017445" cy="33239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de-DE" sz="4400" b="1" i="0" u="none" strike="noStrike" cap="none" dirty="0">
                <a:solidFill>
                  <a:srgbClr val="FB8709"/>
                </a:solidFill>
                <a:latin typeface="Arial"/>
                <a:ea typeface="Arial"/>
                <a:cs typeface="Arial"/>
                <a:sym typeface="Arial"/>
              </a:rPr>
              <a:t>Modul 6: Bewertung des Lernens in einem Flipped Classroom: Bewertung und Verfeinerung des Implementierungsprozesses</a:t>
            </a:r>
            <a:endParaRPr dirty="0"/>
          </a:p>
          <a:p>
            <a:pPr marL="0" marR="0" lvl="0" indent="0" algn="l" rtl="0">
              <a:lnSpc>
                <a:spcPct val="100000"/>
              </a:lnSpc>
              <a:spcBef>
                <a:spcPts val="0"/>
              </a:spcBef>
              <a:spcAft>
                <a:spcPts val="0"/>
              </a:spcAft>
              <a:buNone/>
            </a:pPr>
            <a:r>
              <a:rPr lang="de-DE" sz="4400" dirty="0">
                <a:solidFill>
                  <a:srgbClr val="053249"/>
                </a:solidFill>
              </a:rPr>
              <a:t>Enheit </a:t>
            </a:r>
            <a:r>
              <a:rPr lang="de-DE" sz="4400" b="0" i="0" u="none" strike="noStrike" cap="none" dirty="0">
                <a:solidFill>
                  <a:srgbClr val="053249"/>
                </a:solidFill>
                <a:latin typeface="Arial"/>
                <a:ea typeface="Arial"/>
                <a:cs typeface="Arial"/>
                <a:sym typeface="Arial"/>
              </a:rPr>
              <a:t>1 - </a:t>
            </a:r>
            <a:r>
              <a:rPr lang="de-DE" sz="4400" b="0" i="0" u="none" strike="noStrike" cap="none" dirty="0">
                <a:solidFill>
                  <a:srgbClr val="033C5B"/>
                </a:solidFill>
                <a:latin typeface="Arial"/>
                <a:ea typeface="Arial"/>
                <a:cs typeface="Arial"/>
                <a:sym typeface="Arial"/>
              </a:rPr>
              <a:t>Bewertung in einem Flipped Classroom</a:t>
            </a:r>
            <a:endParaRPr sz="4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4400" b="0" i="0" u="none" strike="noStrike" cap="none" dirty="0">
              <a:solidFill>
                <a:srgbClr val="0532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400" b="1" i="0" u="none" strike="noStrike" cap="none" dirty="0">
              <a:solidFill>
                <a:srgbClr val="FB87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400" b="1" i="0" u="none" strike="noStrike" cap="none" dirty="0">
              <a:solidFill>
                <a:srgbClr val="FB8709"/>
              </a:solidFill>
              <a:latin typeface="Arial"/>
              <a:ea typeface="Arial"/>
              <a:cs typeface="Arial"/>
              <a:sym typeface="Arial"/>
            </a:endParaRPr>
          </a:p>
        </p:txBody>
      </p:sp>
      <p:sp>
        <p:nvSpPr>
          <p:cNvPr id="79" name="Google Shape;79;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1"/>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499"/>
              <a:buFont typeface="Arial"/>
              <a:buNone/>
            </a:pPr>
            <a:r>
              <a:rPr lang="de-DE" sz="3499" b="0" i="0" u="none" strike="noStrike" cap="none" dirty="0">
                <a:solidFill>
                  <a:srgbClr val="053249"/>
                </a:solidFill>
                <a:latin typeface="Arial"/>
                <a:ea typeface="Arial"/>
                <a:cs typeface="Arial"/>
                <a:sym typeface="Arial"/>
              </a:rPr>
              <a:t>CollaboratiVET-Lehrplan für Lehrkraft</a:t>
            </a:r>
            <a:r>
              <a:rPr lang="tr-TR" sz="3499" b="0" i="0" u="none" strike="noStrike" cap="none" dirty="0">
                <a:solidFill>
                  <a:srgbClr val="053249"/>
                </a:solidFill>
                <a:latin typeface="Arial"/>
                <a:ea typeface="Arial"/>
                <a:cs typeface="Arial"/>
                <a:sym typeface="Arial"/>
              </a:rPr>
              <a:t> </a:t>
            </a:r>
            <a:r>
              <a:rPr lang="de-DE" sz="3499" b="0" i="0" u="none" strike="noStrike" cap="none" dirty="0">
                <a:solidFill>
                  <a:srgbClr val="053249"/>
                </a:solidFill>
                <a:latin typeface="Arial"/>
                <a:ea typeface="Arial"/>
                <a:cs typeface="Arial"/>
                <a:sym typeface="Arial"/>
              </a:rPr>
              <a:t>/Ausbilder</a:t>
            </a:r>
            <a:r>
              <a:rPr lang="tr-TR" sz="3499" b="0" i="0" u="none" strike="noStrike" cap="none" dirty="0">
                <a:solidFill>
                  <a:srgbClr val="053249"/>
                </a:solidFill>
                <a:latin typeface="Arial"/>
                <a:ea typeface="Arial"/>
                <a:cs typeface="Arial"/>
                <a:sym typeface="Arial"/>
              </a:rPr>
              <a:t> </a:t>
            </a:r>
            <a:r>
              <a:rPr lang="de-DE" sz="3499" b="0" i="0" u="none" strike="noStrike" cap="none" dirty="0">
                <a:solidFill>
                  <a:srgbClr val="053249"/>
                </a:solidFill>
                <a:latin typeface="Arial"/>
                <a:ea typeface="Arial"/>
                <a:cs typeface="Arial"/>
                <a:sym typeface="Arial"/>
              </a:rPr>
              <a:t>/Erzieher in der beruflichen Bildung </a:t>
            </a:r>
            <a:endParaRPr sz="1400" b="0" i="0" u="none" strike="noStrike" cap="none" dirty="0">
              <a:solidFill>
                <a:srgbClr val="000000"/>
              </a:solidFill>
              <a:latin typeface="Arial"/>
              <a:ea typeface="Arial"/>
              <a:cs typeface="Arial"/>
              <a:sym typeface="Arial"/>
            </a:endParaRPr>
          </a:p>
        </p:txBody>
      </p:sp>
      <p:sp>
        <p:nvSpPr>
          <p:cNvPr id="84" name="Google Shape;84;p1"/>
          <p:cNvSpPr/>
          <p:nvPr/>
        </p:nvSpPr>
        <p:spPr>
          <a:xfrm>
            <a:off x="11148434" y="560351"/>
            <a:ext cx="6110866" cy="9166299"/>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4">
              <a:alphaModFix/>
            </a:blip>
            <a:stretch>
              <a:fillRect l="-62455" r="-6245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2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200"/>
              <a:buFont typeface="Arial"/>
              <a:buNone/>
            </a:pPr>
            <a:endParaRPr sz="1200" b="0" i="0" u="none" strike="noStrike" cap="none">
              <a:solidFill>
                <a:srgbClr val="121212"/>
              </a:solidFill>
              <a:latin typeface="Arial"/>
              <a:ea typeface="Arial"/>
              <a:cs typeface="Arial"/>
              <a:sym typeface="Arial"/>
            </a:endParaRPr>
          </a:p>
        </p:txBody>
      </p:sp>
      <p:pic>
        <p:nvPicPr>
          <p:cNvPr id="86" name="Google Shape;86;p1"/>
          <p:cNvPicPr preferRelativeResize="0"/>
          <p:nvPr/>
        </p:nvPicPr>
        <p:blipFill rotWithShape="1">
          <a:blip r:embed="rId5">
            <a:alphaModFix/>
          </a:blip>
          <a:srcRect/>
          <a:stretch/>
        </p:blipFill>
        <p:spPr>
          <a:xfrm>
            <a:off x="17198817" y="9679883"/>
            <a:ext cx="1047619" cy="380952"/>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06315030-2CB8-424D-1C9E-58FCBC758A61}"/>
              </a:ext>
            </a:extLst>
          </p:cNvPr>
          <p:cNvPicPr>
            <a:picLocks noChangeAspect="1"/>
          </p:cNvPicPr>
          <p:nvPr/>
        </p:nvPicPr>
        <p:blipFill>
          <a:blip r:embed="rId6"/>
          <a:stretch>
            <a:fillRect/>
          </a:stretch>
        </p:blipFill>
        <p:spPr>
          <a:xfrm>
            <a:off x="762059" y="9125971"/>
            <a:ext cx="3315985" cy="6956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8" name="Google Shape;268;p1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9" name="Google Shape;269;p1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0" name="Google Shape;270;p1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1" name="Google Shape;271;p1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2" name="Google Shape;272;p1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3" name="Google Shape;273;p1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4" name="Google Shape;274;p10"/>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Summative Beurteilungen in der Berufsbildung</a:t>
            </a:r>
            <a:endParaRPr sz="4000" b="1" i="0" u="none" strike="noStrike" cap="none">
              <a:solidFill>
                <a:srgbClr val="033C5B"/>
              </a:solidFill>
              <a:latin typeface="Arial"/>
              <a:ea typeface="Arial"/>
              <a:cs typeface="Arial"/>
              <a:sym typeface="Arial"/>
            </a:endParaRPr>
          </a:p>
        </p:txBody>
      </p:sp>
      <p:sp>
        <p:nvSpPr>
          <p:cNvPr id="275" name="Google Shape;275;p1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6" name="Google Shape;276;p1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10"/>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79" name="Google Shape;279;p10"/>
          <p:cNvPicPr preferRelativeResize="0"/>
          <p:nvPr/>
        </p:nvPicPr>
        <p:blipFill rotWithShape="1">
          <a:blip r:embed="rId5">
            <a:alphaModFix/>
          </a:blip>
          <a:srcRect/>
          <a:stretch/>
        </p:blipFill>
        <p:spPr>
          <a:xfrm>
            <a:off x="15697200" y="9183021"/>
            <a:ext cx="1727565" cy="628205"/>
          </a:xfrm>
          <a:prstGeom prst="rect">
            <a:avLst/>
          </a:prstGeom>
          <a:noFill/>
          <a:ln>
            <a:noFill/>
          </a:ln>
        </p:spPr>
      </p:pic>
      <p:sp>
        <p:nvSpPr>
          <p:cNvPr id="280" name="Google Shape;280;p10"/>
          <p:cNvSpPr txBox="1"/>
          <p:nvPr/>
        </p:nvSpPr>
        <p:spPr>
          <a:xfrm>
            <a:off x="409460" y="2499251"/>
            <a:ext cx="8631766" cy="4246914"/>
          </a:xfrm>
          <a:prstGeom prst="rect">
            <a:avLst/>
          </a:prstGeom>
          <a:noFill/>
          <a:ln>
            <a:noFill/>
          </a:ln>
        </p:spPr>
        <p:txBody>
          <a:bodyPr spcFirstLastPara="1" wrap="square" lIns="0" tIns="0" rIns="0" bIns="0" anchor="t" anchorCtr="0">
            <a:noAutofit/>
          </a:bodyPr>
          <a:lstStyle/>
          <a:p>
            <a:pPr marL="645159" marR="0" lvl="1" indent="-342900" algn="l" rtl="0">
              <a:lnSpc>
                <a:spcPct val="100000"/>
              </a:lnSpc>
              <a:spcBef>
                <a:spcPts val="0"/>
              </a:spcBef>
              <a:spcAft>
                <a:spcPts val="0"/>
              </a:spcAft>
              <a:buClr>
                <a:srgbClr val="121212"/>
              </a:buClr>
              <a:buSzPts val="2400"/>
              <a:buFont typeface="Arial"/>
              <a:buChar char="•"/>
            </a:pPr>
            <a:r>
              <a:rPr lang="de-DE" sz="2400" b="0" i="0" u="none" strike="noStrike" cap="none">
                <a:solidFill>
                  <a:srgbClr val="121212"/>
                </a:solidFill>
                <a:latin typeface="Arial"/>
                <a:ea typeface="Arial"/>
                <a:cs typeface="Arial"/>
                <a:sym typeface="Arial"/>
              </a:rPr>
              <a:t>Bei der </a:t>
            </a:r>
            <a:r>
              <a:rPr lang="de-DE" sz="2400" b="1" i="0" u="none" strike="noStrike" cap="none">
                <a:solidFill>
                  <a:srgbClr val="121212"/>
                </a:solidFill>
                <a:latin typeface="Arial"/>
                <a:ea typeface="Arial"/>
                <a:cs typeface="Arial"/>
                <a:sym typeface="Arial"/>
              </a:rPr>
              <a:t>summativen Bewertung (Bewertung des Lernens) </a:t>
            </a:r>
            <a:r>
              <a:rPr lang="de-DE" sz="2400" b="0" i="0" u="none" strike="noStrike" cap="none">
                <a:solidFill>
                  <a:srgbClr val="121212"/>
                </a:solidFill>
                <a:latin typeface="Arial"/>
                <a:ea typeface="Arial"/>
                <a:cs typeface="Arial"/>
                <a:sym typeface="Arial"/>
              </a:rPr>
              <a:t>werden Bewertungen verwendet, um die erreichten Lernergebnisse zu messen und ein zusammenfassendes Urteil zu fällen, wie z. B. die </a:t>
            </a:r>
            <a:r>
              <a:rPr lang="de-DE" sz="2400" b="1" i="0" u="none" strike="noStrike" cap="none">
                <a:solidFill>
                  <a:srgbClr val="121212"/>
                </a:solidFill>
                <a:latin typeface="Arial"/>
                <a:ea typeface="Arial"/>
                <a:cs typeface="Arial"/>
                <a:sym typeface="Arial"/>
              </a:rPr>
              <a:t>Versetzung in die nächste Klasse oder die Zertifizierung</a:t>
            </a:r>
            <a:r>
              <a:rPr lang="de-DE" sz="2400" b="0" i="0" u="none" strike="noStrike" cap="none">
                <a:solidFill>
                  <a:srgbClr val="121212"/>
                </a:solidFill>
                <a:latin typeface="Arial"/>
                <a:ea typeface="Arial"/>
                <a:cs typeface="Arial"/>
                <a:sym typeface="Arial"/>
              </a:rPr>
              <a:t>.</a:t>
            </a:r>
            <a:endParaRPr/>
          </a:p>
          <a:p>
            <a:pPr marL="645159" marR="0" lvl="1" indent="-342900" algn="l" rtl="0">
              <a:lnSpc>
                <a:spcPct val="100000"/>
              </a:lnSpc>
              <a:spcBef>
                <a:spcPts val="0"/>
              </a:spcBef>
              <a:spcAft>
                <a:spcPts val="0"/>
              </a:spcAft>
              <a:buClr>
                <a:srgbClr val="121212"/>
              </a:buClr>
              <a:buSzPts val="2400"/>
              <a:buFont typeface="Arial"/>
              <a:buChar char="•"/>
            </a:pPr>
            <a:r>
              <a:rPr lang="de-DE" sz="2400" b="0" i="0" u="none" strike="noStrike" cap="none">
                <a:solidFill>
                  <a:srgbClr val="121212"/>
                </a:solidFill>
                <a:latin typeface="Arial"/>
                <a:ea typeface="Arial"/>
                <a:cs typeface="Arial"/>
                <a:sym typeface="Arial"/>
              </a:rPr>
              <a:t>In Systemen, in denen summative Beurteilungen mit hohen Anforderungen (z. B. Zertifizierungsprüfungen) das Hauptkriterium für das Vorankommen oder die Qualifikation sind, besteht die Tendenz, dass sowohl das Lehren als auch das Lernen auf Prüfungen ausgerichtet werden. </a:t>
            </a:r>
            <a:endParaRPr/>
          </a:p>
          <a:p>
            <a:pPr marL="645159" marR="0" lvl="1" indent="-342900" algn="l" rtl="0">
              <a:lnSpc>
                <a:spcPct val="100000"/>
              </a:lnSpc>
              <a:spcBef>
                <a:spcPts val="0"/>
              </a:spcBef>
              <a:spcAft>
                <a:spcPts val="0"/>
              </a:spcAft>
              <a:buClr>
                <a:srgbClr val="121212"/>
              </a:buClr>
              <a:buSzPts val="2400"/>
              <a:buFont typeface="Arial"/>
              <a:buChar char="•"/>
            </a:pPr>
            <a:r>
              <a:rPr lang="de-DE" sz="2400" b="0" i="0" u="none" strike="noStrike" cap="none">
                <a:solidFill>
                  <a:srgbClr val="121212"/>
                </a:solidFill>
                <a:latin typeface="Arial"/>
                <a:ea typeface="Arial"/>
                <a:cs typeface="Arial"/>
                <a:sym typeface="Arial"/>
              </a:rPr>
              <a:t>Das bedeutet, dass der Unterricht nicht die gesamte Breite des beruflichen Lehrplans abdeckt, sondern sich in erster Linie auf die Inhalte konzentriert, die mit hoher Wahrscheinlichkeit in der Abschlussprüfung vorkommen werden.</a:t>
            </a:r>
            <a:endParaRPr sz="2400" b="0" i="0" u="none" strike="noStrike" cap="none">
              <a:solidFill>
                <a:srgbClr val="121212"/>
              </a:solidFill>
              <a:latin typeface="Arial"/>
              <a:ea typeface="Arial"/>
              <a:cs typeface="Arial"/>
              <a:sym typeface="Arial"/>
            </a:endParaRPr>
          </a:p>
        </p:txBody>
      </p:sp>
      <p:pic>
        <p:nvPicPr>
          <p:cNvPr id="281" name="Google Shape;281;p10" descr="A group of people in a lab coat&#10;&#10;Description automatically generated"/>
          <p:cNvPicPr preferRelativeResize="0"/>
          <p:nvPr/>
        </p:nvPicPr>
        <p:blipFill rotWithShape="1">
          <a:blip r:embed="rId6">
            <a:alphaModFix/>
          </a:blip>
          <a:srcRect/>
          <a:stretch/>
        </p:blipFill>
        <p:spPr>
          <a:xfrm>
            <a:off x="9257851" y="2176812"/>
            <a:ext cx="8427855" cy="5267410"/>
          </a:xfrm>
          <a:prstGeom prst="rect">
            <a:avLst/>
          </a:prstGeom>
          <a:noFill/>
          <a:ln>
            <a:noFill/>
          </a:ln>
        </p:spPr>
      </p:pic>
      <p:sp>
        <p:nvSpPr>
          <p:cNvPr id="282" name="Google Shape;282;p10"/>
          <p:cNvSpPr txBox="1"/>
          <p:nvPr/>
        </p:nvSpPr>
        <p:spPr>
          <a:xfrm>
            <a:off x="10085688" y="7488258"/>
            <a:ext cx="92495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1" u="none" strike="noStrike" cap="none">
                <a:solidFill>
                  <a:srgbClr val="000000"/>
                </a:solidFill>
                <a:latin typeface="Arial"/>
                <a:ea typeface="Arial"/>
                <a:cs typeface="Arial"/>
                <a:sym typeface="Arial"/>
              </a:rPr>
              <a:t>Bildquelle: </a:t>
            </a:r>
            <a:r>
              <a:rPr lang="de-DE" sz="1400" b="0" i="1"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a:t>
            </a:r>
            <a:r>
              <a:rPr lang="de-DE" sz="1400" b="0" i="1" u="none" strike="noStrike" cap="none">
                <a:solidFill>
                  <a:srgbClr val="000000"/>
                </a:solidFill>
                <a:latin typeface="Arial"/>
                <a:ea typeface="Arial"/>
                <a:cs typeface="Arial"/>
                <a:sym typeface="Arial"/>
              </a:rPr>
              <a:t>//www.fortresslearning.edu.au/blog/assessing-knowledge-in-vet </a:t>
            </a:r>
            <a:endParaRPr sz="1400" b="0" i="1" u="none" strike="noStrike" cap="none">
              <a:solidFill>
                <a:srgbClr val="000000"/>
              </a:solidFill>
              <a:latin typeface="Arial"/>
              <a:ea typeface="Arial"/>
              <a:cs typeface="Arial"/>
              <a:sym typeface="Arial"/>
            </a:endParaRPr>
          </a:p>
        </p:txBody>
      </p:sp>
      <p:pic>
        <p:nvPicPr>
          <p:cNvPr id="2" name="Picture 1" descr="Blue text on a white background&#10;&#10;Description automatically generated">
            <a:extLst>
              <a:ext uri="{FF2B5EF4-FFF2-40B4-BE49-F238E27FC236}">
                <a16:creationId xmlns:a16="http://schemas.microsoft.com/office/drawing/2014/main" id="{0DD3ED66-9D09-F279-AD63-CDA16F7DCD0F}"/>
              </a:ext>
            </a:extLst>
          </p:cNvPr>
          <p:cNvPicPr>
            <a:picLocks noChangeAspect="1"/>
          </p:cNvPicPr>
          <p:nvPr/>
        </p:nvPicPr>
        <p:blipFill>
          <a:blip r:embed="rId8"/>
          <a:stretch>
            <a:fillRect/>
          </a:stretch>
        </p:blipFill>
        <p:spPr>
          <a:xfrm>
            <a:off x="3001374" y="9253594"/>
            <a:ext cx="2038229" cy="42761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8" name="Google Shape;288;p1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9" name="Google Shape;289;p1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0" name="Google Shape;290;p1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1" name="Google Shape;291;p1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2" name="Google Shape;292;p1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3" name="Google Shape;293;p1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4" name="Google Shape;294;p11"/>
          <p:cNvSpPr txBox="1"/>
          <p:nvPr/>
        </p:nvSpPr>
        <p:spPr>
          <a:xfrm>
            <a:off x="792000" y="1548000"/>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1" i="0" u="none" strike="noStrike" cap="none">
                <a:solidFill>
                  <a:srgbClr val="033C5B"/>
                </a:solidFill>
                <a:latin typeface="Arial"/>
                <a:ea typeface="Arial"/>
                <a:cs typeface="Arial"/>
                <a:sym typeface="Arial"/>
              </a:rPr>
              <a:t>Bewertung des Wissens nach der Einführung von Flipped Classroom - 4 Optionen im Überblick  </a:t>
            </a:r>
            <a:endParaRPr sz="1400" b="1" i="0" u="none" strike="noStrike" cap="none">
              <a:solidFill>
                <a:srgbClr val="000000"/>
              </a:solidFill>
              <a:latin typeface="Arial"/>
              <a:ea typeface="Arial"/>
              <a:cs typeface="Arial"/>
              <a:sym typeface="Arial"/>
            </a:endParaRPr>
          </a:p>
        </p:txBody>
      </p:sp>
      <p:sp>
        <p:nvSpPr>
          <p:cNvPr id="295" name="Google Shape;295;p1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6" name="Google Shape;296;p11"/>
          <p:cNvSpPr txBox="1"/>
          <p:nvPr/>
        </p:nvSpPr>
        <p:spPr>
          <a:xfrm>
            <a:off x="792000" y="3132000"/>
            <a:ext cx="7956000" cy="2916000"/>
          </a:xfrm>
          <a:prstGeom prst="rect">
            <a:avLst/>
          </a:prstGeom>
          <a:solidFill>
            <a:srgbClr val="FBD4B4"/>
          </a:solid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Bei diesem Fragetyp werden den Lernenden mehrere Antwortmöglichkeiten vorgegeben, aus denen sie die richtige auswählen müssen. Dies ermöglicht eine schnelle und effiziente Überprüfung des erworbenen Wissens.</a:t>
            </a:r>
            <a:endParaRPr sz="2400" b="0" i="0" u="none" strike="noStrike" cap="none">
              <a:solidFill>
                <a:srgbClr val="000000"/>
              </a:solidFill>
              <a:latin typeface="Arial"/>
              <a:ea typeface="Arial"/>
              <a:cs typeface="Arial"/>
              <a:sym typeface="Arial"/>
            </a:endParaRPr>
          </a:p>
        </p:txBody>
      </p:sp>
      <p:sp>
        <p:nvSpPr>
          <p:cNvPr id="297" name="Google Shape;297;p11"/>
          <p:cNvSpPr txBox="1"/>
          <p:nvPr/>
        </p:nvSpPr>
        <p:spPr>
          <a:xfrm>
            <a:off x="8748000" y="3132000"/>
            <a:ext cx="7956000" cy="3060000"/>
          </a:xfrm>
          <a:prstGeom prst="rect">
            <a:avLst/>
          </a:prstGeom>
          <a:solidFill>
            <a:srgbClr val="FBD4B4"/>
          </a:solid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Offene Fragen verlangen von den Schülerinnen und Schülern eine ausführlichere Antwort. Sie müssen ihr Wissen erklären, Beispiele nennen oder ihre Meinung zu einem bestimmten Thema äußern. Offene Fragen ermöglichen ein tieferes Nachdenken und zeigen das Verständnis der Schüler.</a:t>
            </a:r>
            <a:endParaRPr sz="2400" b="0" i="0" u="none" strike="noStrike" cap="none">
              <a:solidFill>
                <a:srgbClr val="000000"/>
              </a:solidFill>
              <a:latin typeface="Arial"/>
              <a:ea typeface="Arial"/>
              <a:cs typeface="Arial"/>
              <a:sym typeface="Arial"/>
            </a:endParaRPr>
          </a:p>
        </p:txBody>
      </p:sp>
      <p:sp>
        <p:nvSpPr>
          <p:cNvPr id="298" name="Google Shape;298;p11"/>
          <p:cNvSpPr txBox="1"/>
          <p:nvPr/>
        </p:nvSpPr>
        <p:spPr>
          <a:xfrm>
            <a:off x="792000" y="5940000"/>
            <a:ext cx="7956000" cy="2772000"/>
          </a:xfrm>
          <a:prstGeom prst="rect">
            <a:avLst/>
          </a:prstGeom>
          <a:solidFill>
            <a:srgbClr val="FBD4B4"/>
          </a:solidFill>
          <a:ln w="38100" cap="flat" cmpd="sng">
            <a:solidFill>
              <a:schemeClr val="lt1"/>
            </a:solidFill>
            <a:prstDash val="solid"/>
            <a:round/>
            <a:headEnd type="none" w="sm" len="sm"/>
            <a:tailEnd type="none" w="sm" len="sm"/>
          </a:ln>
        </p:spPr>
        <p:txBody>
          <a:bodyPr spcFirstLastPara="1" wrap="square" lIns="91425" tIns="9720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Bei Anwendungsfragen werden den Schülern Szenarien oder Probleme vorgelegt, bei denen sie ihr Wissen anwenden müssen. Sie müssen zeigen, wie sie das gelernte Wissen in realen Situationen anwenden können.</a:t>
            </a:r>
            <a:endParaRPr sz="2400" b="0" i="0" u="none" strike="noStrike" cap="none">
              <a:solidFill>
                <a:srgbClr val="000000"/>
              </a:solidFill>
              <a:latin typeface="Arial"/>
              <a:ea typeface="Arial"/>
              <a:cs typeface="Arial"/>
              <a:sym typeface="Arial"/>
            </a:endParaRPr>
          </a:p>
        </p:txBody>
      </p:sp>
      <p:sp>
        <p:nvSpPr>
          <p:cNvPr id="299" name="Google Shape;299;p11"/>
          <p:cNvSpPr txBox="1"/>
          <p:nvPr/>
        </p:nvSpPr>
        <p:spPr>
          <a:xfrm>
            <a:off x="8748000" y="5904000"/>
            <a:ext cx="7956000" cy="2772000"/>
          </a:xfrm>
          <a:prstGeom prst="rect">
            <a:avLst/>
          </a:prstGeom>
          <a:solidFill>
            <a:srgbClr val="FBD4B4"/>
          </a:solidFill>
          <a:ln w="38100" cap="flat" cmpd="sng">
            <a:solidFill>
              <a:schemeClr val="lt1"/>
            </a:solidFill>
            <a:prstDash val="solid"/>
            <a:round/>
            <a:headEnd type="none" w="sm" len="sm"/>
            <a:tailEnd type="none" w="sm" len="sm"/>
          </a:ln>
        </p:spPr>
        <p:txBody>
          <a:bodyPr spcFirstLastPara="1" wrap="square" lIns="91425" tIns="9720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Fallstudien oder Aufgaben geben den Schülern die Möglichkeit, komplexe Probleme zu analysieren und Lösungen zu finden. Sie müssen ihr Wissen anwenden, um die Situation zu verstehen und geeignete Maßnahmen vorzuschlagen.</a:t>
            </a:r>
            <a:endParaRPr sz="2400" b="0" i="0" u="none" strike="noStrike" cap="none">
              <a:solidFill>
                <a:srgbClr val="000000"/>
              </a:solidFill>
              <a:latin typeface="Arial"/>
              <a:ea typeface="Arial"/>
              <a:cs typeface="Arial"/>
              <a:sym typeface="Arial"/>
            </a:endParaRPr>
          </a:p>
        </p:txBody>
      </p:sp>
      <p:sp>
        <p:nvSpPr>
          <p:cNvPr id="300" name="Google Shape;300;p11"/>
          <p:cNvSpPr/>
          <p:nvPr/>
        </p:nvSpPr>
        <p:spPr>
          <a:xfrm>
            <a:off x="5148000" y="5040000"/>
            <a:ext cx="3600000" cy="900000"/>
          </a:xfrm>
          <a:prstGeom prst="roundRect">
            <a:avLst>
              <a:gd name="adj" fmla="val 16667"/>
            </a:avLst>
          </a:prstGeom>
          <a:solidFill>
            <a:srgbClr val="24406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1. Multiple-Choice-Fragen:</a:t>
            </a:r>
            <a:endParaRPr sz="1800" b="1" i="0" u="none" strike="noStrike" cap="none">
              <a:solidFill>
                <a:schemeClr val="lt1"/>
              </a:solidFill>
              <a:latin typeface="Calibri"/>
              <a:ea typeface="Calibri"/>
              <a:cs typeface="Calibri"/>
              <a:sym typeface="Calibri"/>
            </a:endParaRPr>
          </a:p>
        </p:txBody>
      </p:sp>
      <p:sp>
        <p:nvSpPr>
          <p:cNvPr id="301" name="Google Shape;301;p11"/>
          <p:cNvSpPr/>
          <p:nvPr/>
        </p:nvSpPr>
        <p:spPr>
          <a:xfrm>
            <a:off x="8748000" y="5040000"/>
            <a:ext cx="3600000" cy="900000"/>
          </a:xfrm>
          <a:prstGeom prst="roundRect">
            <a:avLst>
              <a:gd name="adj" fmla="val 16667"/>
            </a:avLst>
          </a:prstGeom>
          <a:solidFill>
            <a:srgbClr val="24406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2. offene Fragen:</a:t>
            </a:r>
            <a:endParaRPr sz="1800" b="1" i="0" u="none" strike="noStrike" cap="none">
              <a:solidFill>
                <a:schemeClr val="lt1"/>
              </a:solidFill>
              <a:latin typeface="Calibri"/>
              <a:ea typeface="Calibri"/>
              <a:cs typeface="Calibri"/>
              <a:sym typeface="Calibri"/>
            </a:endParaRPr>
          </a:p>
        </p:txBody>
      </p:sp>
      <p:sp>
        <p:nvSpPr>
          <p:cNvPr id="302" name="Google Shape;302;p11"/>
          <p:cNvSpPr/>
          <p:nvPr/>
        </p:nvSpPr>
        <p:spPr>
          <a:xfrm>
            <a:off x="5148000" y="5940000"/>
            <a:ext cx="3600000" cy="900000"/>
          </a:xfrm>
          <a:prstGeom prst="roundRect">
            <a:avLst>
              <a:gd name="adj" fmla="val 16667"/>
            </a:avLst>
          </a:prstGeom>
          <a:solidFill>
            <a:srgbClr val="24406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3. Fragen zur Anwendung:</a:t>
            </a:r>
            <a:endParaRPr sz="1800" b="1" i="0" u="none" strike="noStrike" cap="none">
              <a:solidFill>
                <a:schemeClr val="lt1"/>
              </a:solidFill>
              <a:latin typeface="Calibri"/>
              <a:ea typeface="Calibri"/>
              <a:cs typeface="Calibri"/>
              <a:sym typeface="Calibri"/>
            </a:endParaRPr>
          </a:p>
        </p:txBody>
      </p:sp>
      <p:sp>
        <p:nvSpPr>
          <p:cNvPr id="303" name="Google Shape;303;p11"/>
          <p:cNvSpPr/>
          <p:nvPr/>
        </p:nvSpPr>
        <p:spPr>
          <a:xfrm>
            <a:off x="8748000" y="5940000"/>
            <a:ext cx="3600000" cy="900000"/>
          </a:xfrm>
          <a:prstGeom prst="roundRect">
            <a:avLst>
              <a:gd name="adj" fmla="val 16667"/>
            </a:avLst>
          </a:prstGeom>
          <a:solidFill>
            <a:srgbClr val="24406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4. Fallstudien oder Aufgaben:</a:t>
            </a:r>
            <a:endParaRPr sz="1800" b="1" i="0" u="none" strike="noStrike" cap="none">
              <a:solidFill>
                <a:schemeClr val="lt1"/>
              </a:solidFill>
              <a:latin typeface="Calibri"/>
              <a:ea typeface="Calibri"/>
              <a:cs typeface="Calibri"/>
              <a:sym typeface="Calibri"/>
            </a:endParaRPr>
          </a:p>
        </p:txBody>
      </p:sp>
      <p:sp>
        <p:nvSpPr>
          <p:cNvPr id="304" name="Google Shape;304;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 name="Google Shape;306;p11"/>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07" name="Google Shape;307;p11"/>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878F739E-27BB-1D6F-CA69-AD5D4019AE31}"/>
              </a:ext>
            </a:extLst>
          </p:cNvPr>
          <p:cNvPicPr>
            <a:picLocks noChangeAspect="1"/>
          </p:cNvPicPr>
          <p:nvPr/>
        </p:nvPicPr>
        <p:blipFill>
          <a:blip r:embed="rId6"/>
          <a:stretch>
            <a:fillRect/>
          </a:stretch>
        </p:blipFill>
        <p:spPr>
          <a:xfrm>
            <a:off x="3001374" y="9253594"/>
            <a:ext cx="2038229" cy="42761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2"/>
          <p:cNvSpPr txBox="1"/>
          <p:nvPr/>
        </p:nvSpPr>
        <p:spPr>
          <a:xfrm>
            <a:off x="11520000" y="3636000"/>
            <a:ext cx="5292000" cy="320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Die Beurteilung durch Gleichrangige fördert die Zusammenarbeit und den Austausch zwischen den Schülern. Sie ermöglicht es den Schülern, voneinander zu lernen und verschiedene Perspektiven kennenzulernen. </a:t>
            </a:r>
            <a:endParaRPr sz="2400" b="0" i="0" u="none" strike="noStrike" cap="none">
              <a:solidFill>
                <a:schemeClr val="dk1"/>
              </a:solidFill>
              <a:latin typeface="Arial"/>
              <a:ea typeface="Arial"/>
              <a:cs typeface="Arial"/>
              <a:sym typeface="Arial"/>
            </a:endParaRPr>
          </a:p>
        </p:txBody>
      </p:sp>
      <p:sp>
        <p:nvSpPr>
          <p:cNvPr id="313" name="Google Shape;313;p12"/>
          <p:cNvSpPr txBox="1"/>
          <p:nvPr/>
        </p:nvSpPr>
        <p:spPr>
          <a:xfrm>
            <a:off x="6156000" y="3636000"/>
            <a:ext cx="5292000" cy="320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Die Beurteilung durch Gleichaltrige kann durch die gegenseitige Überprüfung von Aufgaben, Projekten oder Präsentationen erfolgen. Die Schülerinnen und Schüler bewerten die Leistung ihrer Mitschülerinnen und Mitschüler auf der Grundlage zuvor festgelegter Kriterien.</a:t>
            </a:r>
            <a:endParaRPr sz="1400" b="0" i="0" u="none" strike="noStrike" cap="none">
              <a:solidFill>
                <a:srgbClr val="000000"/>
              </a:solidFill>
              <a:latin typeface="Arial"/>
              <a:ea typeface="Arial"/>
              <a:cs typeface="Arial"/>
              <a:sym typeface="Arial"/>
            </a:endParaRPr>
          </a:p>
        </p:txBody>
      </p:sp>
      <p:sp>
        <p:nvSpPr>
          <p:cNvPr id="314" name="Google Shape;314;p12"/>
          <p:cNvSpPr txBox="1"/>
          <p:nvPr/>
        </p:nvSpPr>
        <p:spPr>
          <a:xfrm>
            <a:off x="792000" y="3636000"/>
            <a:ext cx="5292000" cy="320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Mit Hilfe von Peer-Assessments werden die Lernfortschritte der Schüler im Flipped Classroom bewertet und sie erhalten Feedback von ihren Mitschülern.</a:t>
            </a:r>
            <a:endParaRPr sz="1400" b="0" i="0" u="none" strike="noStrike" cap="none">
              <a:solidFill>
                <a:srgbClr val="000000"/>
              </a:solidFill>
              <a:latin typeface="Arial"/>
              <a:ea typeface="Arial"/>
              <a:cs typeface="Arial"/>
              <a:sym typeface="Arial"/>
            </a:endParaRPr>
          </a:p>
        </p:txBody>
      </p:sp>
      <p:sp>
        <p:nvSpPr>
          <p:cNvPr id="315" name="Google Shape;315;p1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6" name="Google Shape;316;p1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7" name="Google Shape;317;p1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8" name="Google Shape;318;p1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9" name="Google Shape;319;p1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0" name="Google Shape;320;p1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1" name="Google Shape;321;p1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2" name="Google Shape;322;p12"/>
          <p:cNvSpPr txBox="1"/>
          <p:nvPr/>
        </p:nvSpPr>
        <p:spPr>
          <a:xfrm>
            <a:off x="777320" y="1413184"/>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Beurteilung durch Gleichrangige als Instrument zur Überprüfung des Lernfortschritts </a:t>
            </a:r>
            <a:endParaRPr sz="5400" b="1" i="0" u="none" strike="noStrike" cap="none">
              <a:solidFill>
                <a:srgbClr val="000000"/>
              </a:solidFill>
              <a:latin typeface="Arial"/>
              <a:ea typeface="Arial"/>
              <a:cs typeface="Arial"/>
              <a:sym typeface="Arial"/>
            </a:endParaRPr>
          </a:p>
        </p:txBody>
      </p:sp>
      <p:sp>
        <p:nvSpPr>
          <p:cNvPr id="323" name="Google Shape;323;p1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4" name="Google Shape;324;p12"/>
          <p:cNvSpPr/>
          <p:nvPr/>
        </p:nvSpPr>
        <p:spPr>
          <a:xfrm>
            <a:off x="791999" y="3132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Ziel:</a:t>
            </a:r>
            <a:endParaRPr sz="2600" b="1" i="0" u="none" strike="noStrike" cap="none">
              <a:solidFill>
                <a:schemeClr val="lt1"/>
              </a:solidFill>
              <a:latin typeface="Arial"/>
              <a:ea typeface="Arial"/>
              <a:cs typeface="Arial"/>
              <a:sym typeface="Arial"/>
            </a:endParaRPr>
          </a:p>
        </p:txBody>
      </p:sp>
      <p:sp>
        <p:nvSpPr>
          <p:cNvPr id="325" name="Google Shape;325;p12"/>
          <p:cNvSpPr/>
          <p:nvPr/>
        </p:nvSpPr>
        <p:spPr>
          <a:xfrm>
            <a:off x="6156000" y="3132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Methoden: </a:t>
            </a:r>
            <a:endParaRPr sz="2600" b="1" i="0" u="none" strike="noStrike" cap="none">
              <a:solidFill>
                <a:schemeClr val="lt1"/>
              </a:solidFill>
              <a:latin typeface="Arial"/>
              <a:ea typeface="Arial"/>
              <a:cs typeface="Arial"/>
              <a:sym typeface="Arial"/>
            </a:endParaRPr>
          </a:p>
        </p:txBody>
      </p:sp>
      <p:sp>
        <p:nvSpPr>
          <p:cNvPr id="326" name="Google Shape;326;p12"/>
          <p:cNvSpPr/>
          <p:nvPr/>
        </p:nvSpPr>
        <p:spPr>
          <a:xfrm>
            <a:off x="11520000" y="3132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Vorteile:</a:t>
            </a:r>
            <a:endParaRPr sz="2600" b="1" i="0" u="none" strike="noStrike" cap="none">
              <a:solidFill>
                <a:schemeClr val="lt1"/>
              </a:solidFill>
              <a:latin typeface="Arial"/>
              <a:ea typeface="Arial"/>
              <a:cs typeface="Arial"/>
              <a:sym typeface="Arial"/>
            </a:endParaRPr>
          </a:p>
        </p:txBody>
      </p:sp>
      <p:sp>
        <p:nvSpPr>
          <p:cNvPr id="327" name="Google Shape;327;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12"/>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30" name="Google Shape;330;p12"/>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CCC83795-54A2-7A90-5013-0953081250A4}"/>
              </a:ext>
            </a:extLst>
          </p:cNvPr>
          <p:cNvPicPr>
            <a:picLocks noChangeAspect="1"/>
          </p:cNvPicPr>
          <p:nvPr/>
        </p:nvPicPr>
        <p:blipFill>
          <a:blip r:embed="rId6"/>
          <a:stretch>
            <a:fillRect/>
          </a:stretch>
        </p:blipFill>
        <p:spPr>
          <a:xfrm>
            <a:off x="3001374" y="9253594"/>
            <a:ext cx="2038229" cy="42761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6" name="Google Shape;336;p1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7" name="Google Shape;337;p1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8" name="Google Shape;338;p1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p1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0" name="Google Shape;340;p1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1" name="Google Shape;341;p1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2" name="Google Shape;342;p13"/>
          <p:cNvSpPr txBox="1"/>
          <p:nvPr/>
        </p:nvSpPr>
        <p:spPr>
          <a:xfrm>
            <a:off x="791999" y="1548000"/>
            <a:ext cx="15167015" cy="102172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Selbstbeurteilung als Methode der Reflexion</a:t>
            </a:r>
            <a:endParaRPr sz="5400" b="1" i="0" u="none" strike="noStrike" cap="none">
              <a:solidFill>
                <a:srgbClr val="033C5B"/>
              </a:solidFill>
              <a:latin typeface="Arial"/>
              <a:ea typeface="Arial"/>
              <a:cs typeface="Arial"/>
              <a:sym typeface="Arial"/>
            </a:endParaRPr>
          </a:p>
        </p:txBody>
      </p:sp>
      <p:sp>
        <p:nvSpPr>
          <p:cNvPr id="343" name="Google Shape;343;p1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4" name="Google Shape;344;p13"/>
          <p:cNvSpPr txBox="1"/>
          <p:nvPr/>
        </p:nvSpPr>
        <p:spPr>
          <a:xfrm>
            <a:off x="792000" y="3132000"/>
            <a:ext cx="15948000" cy="40934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de-DE" sz="2600" b="1" i="0" u="none" strike="noStrike" cap="none">
                <a:solidFill>
                  <a:schemeClr val="dk1"/>
                </a:solidFill>
                <a:latin typeface="Arial"/>
                <a:ea typeface="Arial"/>
                <a:cs typeface="Arial"/>
                <a:sym typeface="Arial"/>
              </a:rPr>
              <a:t>Selbsteinschätzung als Methode zur Reflexion im Flipped Classroom:</a:t>
            </a:r>
            <a:endParaRPr sz="2600" b="0" i="0" u="none" strike="noStrike" cap="none">
              <a:solidFill>
                <a:schemeClr val="dk1"/>
              </a:solidFill>
              <a:latin typeface="Arial"/>
              <a:ea typeface="Arial"/>
              <a:cs typeface="Arial"/>
              <a:sym typeface="Arial"/>
            </a:endParaRPr>
          </a:p>
        </p:txBody>
      </p:sp>
      <p:sp>
        <p:nvSpPr>
          <p:cNvPr id="345" name="Google Shape;345;p13"/>
          <p:cNvSpPr txBox="1"/>
          <p:nvPr/>
        </p:nvSpPr>
        <p:spPr>
          <a:xfrm>
            <a:off x="11520000" y="4320000"/>
            <a:ext cx="5292000" cy="3492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Die Selbstbeurteilung fördert die Selbstreflexion und das eigenständige Lernen der Schüler. Sie ermöglicht es den Schülern, ihre Fortschritte zu erkennen und ihre Lernstrategien anzupassen.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46" name="Google Shape;346;p13"/>
          <p:cNvSpPr txBox="1"/>
          <p:nvPr/>
        </p:nvSpPr>
        <p:spPr>
          <a:xfrm>
            <a:off x="6156000" y="4320000"/>
            <a:ext cx="5292000" cy="3492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Die Schüler können sich selbst bewerten, indem sie Fragen zu ihrer eigenen Motivation, ihrem Verständnis der Lerninhalte und der Anwendung des Wissens beantworten. Sie können auch ihre Stärken und Schwächen ermitteln und sich Ziele für das zukünftige Lernen setzen.</a:t>
            </a:r>
            <a:endParaRPr sz="1400" b="0" i="0" u="none" strike="noStrike" cap="none">
              <a:solidFill>
                <a:srgbClr val="000000"/>
              </a:solidFill>
              <a:latin typeface="Arial"/>
              <a:ea typeface="Arial"/>
              <a:cs typeface="Arial"/>
              <a:sym typeface="Arial"/>
            </a:endParaRPr>
          </a:p>
        </p:txBody>
      </p:sp>
      <p:sp>
        <p:nvSpPr>
          <p:cNvPr id="347" name="Google Shape;347;p13"/>
          <p:cNvSpPr txBox="1"/>
          <p:nvPr/>
        </p:nvSpPr>
        <p:spPr>
          <a:xfrm>
            <a:off x="792000" y="4320000"/>
            <a:ext cx="5292000" cy="3492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Die Selbstbeurteilung dient dazu, den Lernfortschritt der SchülerInnen im Flipped Classroom zu reflektieren und ihnen die Möglichkeit zu geben, ihr eigenes Lernen zu bewerten.</a:t>
            </a:r>
            <a:endParaRPr sz="1400" b="0" i="0" u="none" strike="noStrike" cap="none">
              <a:solidFill>
                <a:srgbClr val="000000"/>
              </a:solidFill>
              <a:latin typeface="Arial"/>
              <a:ea typeface="Arial"/>
              <a:cs typeface="Arial"/>
              <a:sym typeface="Arial"/>
            </a:endParaRPr>
          </a:p>
        </p:txBody>
      </p:sp>
      <p:sp>
        <p:nvSpPr>
          <p:cNvPr id="348" name="Google Shape;348;p13"/>
          <p:cNvSpPr/>
          <p:nvPr/>
        </p:nvSpPr>
        <p:spPr>
          <a:xfrm>
            <a:off x="792000" y="3816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Ziel:</a:t>
            </a:r>
            <a:endParaRPr sz="2600" b="1" i="0" u="none" strike="noStrike" cap="none">
              <a:solidFill>
                <a:schemeClr val="lt1"/>
              </a:solidFill>
              <a:latin typeface="Arial"/>
              <a:ea typeface="Arial"/>
              <a:cs typeface="Arial"/>
              <a:sym typeface="Arial"/>
            </a:endParaRPr>
          </a:p>
        </p:txBody>
      </p:sp>
      <p:sp>
        <p:nvSpPr>
          <p:cNvPr id="349" name="Google Shape;349;p13"/>
          <p:cNvSpPr/>
          <p:nvPr/>
        </p:nvSpPr>
        <p:spPr>
          <a:xfrm>
            <a:off x="6156000" y="3816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Methoden: </a:t>
            </a:r>
            <a:endParaRPr sz="2600" b="1" i="0" u="none" strike="noStrike" cap="none">
              <a:solidFill>
                <a:schemeClr val="lt1"/>
              </a:solidFill>
              <a:latin typeface="Arial"/>
              <a:ea typeface="Arial"/>
              <a:cs typeface="Arial"/>
              <a:sym typeface="Arial"/>
            </a:endParaRPr>
          </a:p>
        </p:txBody>
      </p:sp>
      <p:sp>
        <p:nvSpPr>
          <p:cNvPr id="350" name="Google Shape;350;p13"/>
          <p:cNvSpPr/>
          <p:nvPr/>
        </p:nvSpPr>
        <p:spPr>
          <a:xfrm>
            <a:off x="11520000" y="3816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Vorteile:</a:t>
            </a:r>
            <a:endParaRPr sz="2600" b="1" i="0" u="none" strike="noStrike" cap="none">
              <a:solidFill>
                <a:schemeClr val="lt1"/>
              </a:solidFill>
              <a:latin typeface="Arial"/>
              <a:ea typeface="Arial"/>
              <a:cs typeface="Arial"/>
              <a:sym typeface="Arial"/>
            </a:endParaRPr>
          </a:p>
        </p:txBody>
      </p:sp>
      <p:sp>
        <p:nvSpPr>
          <p:cNvPr id="351" name="Google Shape;351;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1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54" name="Google Shape;354;p13"/>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089028B5-6AA4-0140-B44C-75683A36109A}"/>
              </a:ext>
            </a:extLst>
          </p:cNvPr>
          <p:cNvPicPr>
            <a:picLocks noChangeAspect="1"/>
          </p:cNvPicPr>
          <p:nvPr/>
        </p:nvPicPr>
        <p:blipFill>
          <a:blip r:embed="rId6"/>
          <a:stretch>
            <a:fillRect/>
          </a:stretch>
        </p:blipFill>
        <p:spPr>
          <a:xfrm>
            <a:off x="3001374" y="9253594"/>
            <a:ext cx="2038229" cy="42761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0" name="Google Shape;360;p1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1" name="Google Shape;361;p1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2" name="Google Shape;362;p1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3" name="Google Shape;363;p1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4" name="Google Shape;364;p1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5" name="Google Shape;365;p1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6" name="Google Shape;366;p14"/>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Die Bedeutung von Feedback </a:t>
            </a:r>
            <a:endParaRPr sz="5400" b="1" i="0" u="none" strike="noStrike" cap="none">
              <a:solidFill>
                <a:srgbClr val="000000"/>
              </a:solidFill>
              <a:latin typeface="Arial"/>
              <a:ea typeface="Arial"/>
              <a:cs typeface="Arial"/>
              <a:sym typeface="Arial"/>
            </a:endParaRPr>
          </a:p>
        </p:txBody>
      </p:sp>
      <p:sp>
        <p:nvSpPr>
          <p:cNvPr id="367" name="Google Shape;367;p1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8" name="Google Shape;368;p1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1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71" name="Google Shape;371;p14"/>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372" name="Google Shape;372;p14"/>
          <p:cNvGrpSpPr/>
          <p:nvPr/>
        </p:nvGrpSpPr>
        <p:grpSpPr>
          <a:xfrm>
            <a:off x="1102421" y="3954689"/>
            <a:ext cx="15327156" cy="3538621"/>
            <a:chOff x="310421" y="822689"/>
            <a:chExt cx="15327156" cy="3538621"/>
          </a:xfrm>
        </p:grpSpPr>
        <p:sp>
          <p:nvSpPr>
            <p:cNvPr id="373" name="Google Shape;373;p14"/>
            <p:cNvSpPr/>
            <p:nvPr/>
          </p:nvSpPr>
          <p:spPr>
            <a:xfrm>
              <a:off x="310421" y="822689"/>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589441" y="1101710"/>
              <a:ext cx="770628" cy="770628"/>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1923806" y="822689"/>
              <a:ext cx="3131864" cy="13286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txBox="1"/>
            <p:nvPr/>
          </p:nvSpPr>
          <p:spPr>
            <a:xfrm>
              <a:off x="1923806" y="822689"/>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sng" strike="noStrike" cap="none">
                  <a:solidFill>
                    <a:srgbClr val="000000"/>
                  </a:solidFill>
                  <a:latin typeface="Arial"/>
                  <a:ea typeface="Arial"/>
                  <a:cs typeface="Arial"/>
                  <a:sym typeface="Arial"/>
                </a:rPr>
                <a:t>1. Lernfortschritt bewerten: </a:t>
              </a:r>
              <a:r>
                <a:rPr lang="de-DE" sz="1400" b="0" i="0" u="none" strike="noStrike" cap="none">
                  <a:solidFill>
                    <a:srgbClr val="000000"/>
                  </a:solidFill>
                  <a:latin typeface="Arial"/>
                  <a:ea typeface="Arial"/>
                  <a:cs typeface="Arial"/>
                  <a:sym typeface="Arial"/>
                </a:rPr>
                <a:t>Feedback ermöglicht es den Schülern, ihre Lernfortschritte zu bewerten und zu verstehen, wie gut sie den Lerninhalt verstanden haben. Es hilft ihnen, ihre Stärken und Schwächen zu erkennen und ihre Lernstrategien anzupassen.</a:t>
              </a:r>
              <a:endParaRPr sz="1400" b="0" i="0" u="none" strike="noStrike" cap="none">
                <a:solidFill>
                  <a:srgbClr val="000000"/>
                </a:solidFill>
                <a:latin typeface="Arial"/>
                <a:ea typeface="Arial"/>
                <a:cs typeface="Arial"/>
                <a:sym typeface="Arial"/>
              </a:endParaRPr>
            </a:p>
          </p:txBody>
        </p:sp>
        <p:sp>
          <p:nvSpPr>
            <p:cNvPr id="377" name="Google Shape;377;p14"/>
            <p:cNvSpPr/>
            <p:nvPr/>
          </p:nvSpPr>
          <p:spPr>
            <a:xfrm>
              <a:off x="5601375" y="822689"/>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5880395" y="1101710"/>
              <a:ext cx="770628" cy="770628"/>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7214760" y="822689"/>
              <a:ext cx="3131864" cy="13286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txBox="1"/>
            <p:nvPr/>
          </p:nvSpPr>
          <p:spPr>
            <a:xfrm>
              <a:off x="7214760" y="822689"/>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sng" strike="noStrike" cap="none">
                  <a:solidFill>
                    <a:srgbClr val="000000"/>
                  </a:solidFill>
                  <a:latin typeface="Arial"/>
                  <a:ea typeface="Arial"/>
                  <a:cs typeface="Arial"/>
                  <a:sym typeface="Arial"/>
                </a:rPr>
                <a:t>2. Fehlerkorrektur: </a:t>
              </a:r>
              <a:r>
                <a:rPr lang="de-DE" sz="1400" b="0" i="0" u="none" strike="noStrike" cap="none">
                  <a:solidFill>
                    <a:srgbClr val="000000"/>
                  </a:solidFill>
                  <a:latin typeface="Arial"/>
                  <a:ea typeface="Arial"/>
                  <a:cs typeface="Arial"/>
                  <a:sym typeface="Arial"/>
                </a:rPr>
                <a:t>Das Feedback hilft den Schülern, ihre Fehler zu erkennen und zu korrigieren. Es ermöglicht ihnen, Missverständnisse oder Verständnislücken zu erkennen und sie zu korrigieren.</a:t>
              </a:r>
              <a:endParaRPr sz="1400" b="0" i="0" u="none" strike="noStrike" cap="none">
                <a:solidFill>
                  <a:srgbClr val="000000"/>
                </a:solidFill>
                <a:latin typeface="Arial"/>
                <a:ea typeface="Arial"/>
                <a:cs typeface="Arial"/>
                <a:sym typeface="Arial"/>
              </a:endParaRPr>
            </a:p>
          </p:txBody>
        </p:sp>
        <p:sp>
          <p:nvSpPr>
            <p:cNvPr id="381" name="Google Shape;381;p14"/>
            <p:cNvSpPr/>
            <p:nvPr/>
          </p:nvSpPr>
          <p:spPr>
            <a:xfrm>
              <a:off x="10892328" y="822689"/>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11171349" y="1101710"/>
              <a:ext cx="770628" cy="770628"/>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12505713" y="822689"/>
              <a:ext cx="3131864" cy="13286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txBox="1"/>
            <p:nvPr/>
          </p:nvSpPr>
          <p:spPr>
            <a:xfrm>
              <a:off x="12505713" y="822689"/>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sng" strike="noStrike" cap="none">
                  <a:solidFill>
                    <a:srgbClr val="000000"/>
                  </a:solidFill>
                  <a:latin typeface="Arial"/>
                  <a:ea typeface="Arial"/>
                  <a:cs typeface="Arial"/>
                  <a:sym typeface="Arial"/>
                </a:rPr>
                <a:t>3. Motivation und Selbstvertrauen: </a:t>
              </a:r>
              <a:r>
                <a:rPr lang="de-DE" sz="1400" b="0" i="0" u="none" strike="noStrike" cap="none">
                  <a:solidFill>
                    <a:srgbClr val="000000"/>
                  </a:solidFill>
                  <a:latin typeface="Arial"/>
                  <a:ea typeface="Arial"/>
                  <a:cs typeface="Arial"/>
                  <a:sym typeface="Arial"/>
                </a:rPr>
                <a:t>Positives Feedback stärkt die Motivation und das Selbstvertrauen der Schüler. Es ermutigt sie, weiterzumachen und ihr Bestes zu geben. Konstruktives Feedback hilft ihnen auch, ihre Fähigkeiten zu verbessern und sich weiterzuentwickeln.</a:t>
              </a:r>
              <a:endParaRPr sz="1400" b="0" i="0" u="none" strike="noStrike" cap="none">
                <a:solidFill>
                  <a:srgbClr val="000000"/>
                </a:solidFill>
                <a:latin typeface="Arial"/>
                <a:ea typeface="Arial"/>
                <a:cs typeface="Arial"/>
                <a:sym typeface="Arial"/>
              </a:endParaRPr>
            </a:p>
          </p:txBody>
        </p:sp>
        <p:sp>
          <p:nvSpPr>
            <p:cNvPr id="385" name="Google Shape;385;p14"/>
            <p:cNvSpPr/>
            <p:nvPr/>
          </p:nvSpPr>
          <p:spPr>
            <a:xfrm>
              <a:off x="310421" y="3032640"/>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589441" y="3311660"/>
              <a:ext cx="770628" cy="770628"/>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1923806" y="3032640"/>
              <a:ext cx="3131864" cy="13286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txBox="1"/>
            <p:nvPr/>
          </p:nvSpPr>
          <p:spPr>
            <a:xfrm>
              <a:off x="1923806" y="3032640"/>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sng" strike="noStrike" cap="none">
                  <a:solidFill>
                    <a:srgbClr val="000000"/>
                  </a:solidFill>
                  <a:latin typeface="Arial"/>
                  <a:ea typeface="Arial"/>
                  <a:cs typeface="Arial"/>
                  <a:sym typeface="Arial"/>
                </a:rPr>
                <a:t>4. Verbesserung der Lernstrategien: </a:t>
              </a:r>
              <a:r>
                <a:rPr lang="de-DE" sz="1400" b="0" i="0" u="none" strike="noStrike" cap="none">
                  <a:solidFill>
                    <a:srgbClr val="000000"/>
                  </a:solidFill>
                  <a:latin typeface="Arial"/>
                  <a:ea typeface="Arial"/>
                  <a:cs typeface="Arial"/>
                  <a:sym typeface="Arial"/>
                </a:rPr>
                <a:t>Das Feedback gibt den Studierenden einen Hinweis darauf, welche Lernstrategien effektiv sind und welche möglicherweise angepasst werden müssen. Es ermöglicht ihnen, ihre Lernprozesse zu reflektieren und ihre Vorgehensweise zu optimieren.</a:t>
              </a:r>
              <a:endParaRPr sz="1400" b="0" i="0" u="none" strike="noStrike" cap="none">
                <a:solidFill>
                  <a:srgbClr val="000000"/>
                </a:solidFill>
                <a:latin typeface="Arial"/>
                <a:ea typeface="Arial"/>
                <a:cs typeface="Arial"/>
                <a:sym typeface="Arial"/>
              </a:endParaRPr>
            </a:p>
          </p:txBody>
        </p:sp>
        <p:sp>
          <p:nvSpPr>
            <p:cNvPr id="389" name="Google Shape;389;p14"/>
            <p:cNvSpPr/>
            <p:nvPr/>
          </p:nvSpPr>
          <p:spPr>
            <a:xfrm>
              <a:off x="5601375" y="3032640"/>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5880395" y="3311660"/>
              <a:ext cx="770628" cy="770628"/>
            </a:xfrm>
            <a:prstGeom prst="rect">
              <a:avLst/>
            </a:prstGeom>
            <a:blipFill rotWithShape="1">
              <a:blip r:embed="rId10">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a:off x="7214760" y="3032640"/>
              <a:ext cx="3131864" cy="13286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txBox="1"/>
            <p:nvPr/>
          </p:nvSpPr>
          <p:spPr>
            <a:xfrm>
              <a:off x="7214760" y="3032640"/>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sng" strike="noStrike" cap="none">
                  <a:solidFill>
                    <a:srgbClr val="000000"/>
                  </a:solidFill>
                  <a:latin typeface="Arial"/>
                  <a:ea typeface="Arial"/>
                  <a:cs typeface="Arial"/>
                  <a:sym typeface="Arial"/>
                </a:rPr>
                <a:t>5. Anpassen der Lektion: </a:t>
              </a:r>
              <a:r>
                <a:rPr lang="de-DE" sz="1400" b="0" i="0" u="none" strike="noStrike" cap="none">
                  <a:solidFill>
                    <a:srgbClr val="000000"/>
                  </a:solidFill>
                  <a:latin typeface="Arial"/>
                  <a:ea typeface="Arial"/>
                  <a:cs typeface="Arial"/>
                  <a:sym typeface="Arial"/>
                </a:rPr>
                <a:t>Feedback ist auch für die Lehrkraft wichtig, um den Unterricht im Flipped Classroom anzupassen. Anhand des Feedbacks der Schüler kann der Lehrer erkennen, welche Themen oder Konzepte weiter erklärt oder vertieft werden müssen. Dies ermöglicht eine gezielte und individuelle Unterstützung der Lernenden.</a:t>
              </a:r>
              <a:endParaRPr sz="1400" b="0" i="0" u="none" strike="noStrike" cap="none">
                <a:solidFill>
                  <a:srgbClr val="000000"/>
                </a:solidFill>
                <a:latin typeface="Arial"/>
                <a:ea typeface="Arial"/>
                <a:cs typeface="Arial"/>
                <a:sym typeface="Arial"/>
              </a:endParaRPr>
            </a:p>
          </p:txBody>
        </p:sp>
      </p:grpSp>
      <p:sp>
        <p:nvSpPr>
          <p:cNvPr id="393" name="Google Shape;393;p14"/>
          <p:cNvSpPr txBox="1"/>
          <p:nvPr/>
        </p:nvSpPr>
        <p:spPr>
          <a:xfrm>
            <a:off x="1068242" y="2601829"/>
            <a:ext cx="1393907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chemeClr val="dk1"/>
                </a:solidFill>
                <a:latin typeface="Arial"/>
                <a:ea typeface="Arial"/>
                <a:cs typeface="Arial"/>
                <a:sym typeface="Arial"/>
              </a:rPr>
              <a:t>Feedback spielt beim Flipped Classroom eine entscheidende Rolle. Hier sind einige Gründe, warum Feedback im Flipped Classroom wichtig ist:</a:t>
            </a:r>
            <a:endParaRPr/>
          </a:p>
        </p:txBody>
      </p:sp>
      <p:pic>
        <p:nvPicPr>
          <p:cNvPr id="2" name="Picture 1" descr="Blue text on a white background&#10;&#10;Description automatically generated">
            <a:extLst>
              <a:ext uri="{FF2B5EF4-FFF2-40B4-BE49-F238E27FC236}">
                <a16:creationId xmlns:a16="http://schemas.microsoft.com/office/drawing/2014/main" id="{CC4818A6-01FC-B5AA-5A11-2179E4FF10C5}"/>
              </a:ext>
            </a:extLst>
          </p:cNvPr>
          <p:cNvPicPr>
            <a:picLocks noChangeAspect="1"/>
          </p:cNvPicPr>
          <p:nvPr/>
        </p:nvPicPr>
        <p:blipFill>
          <a:blip r:embed="rId11"/>
          <a:stretch>
            <a:fillRect/>
          </a:stretch>
        </p:blipFill>
        <p:spPr>
          <a:xfrm>
            <a:off x="3001374" y="9253594"/>
            <a:ext cx="2038229" cy="42761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9" name="Google Shape;399;p1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0" name="Google Shape;400;p1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1" name="Google Shape;401;p1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2" name="Google Shape;402;p1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3" name="Google Shape;403;p1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4" name="Google Shape;404;p1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5" name="Google Shape;405;p15"/>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Bewertung der Zusammenarbeit in der Berufsbildung</a:t>
            </a:r>
            <a:endParaRPr sz="5400" b="1" i="0" u="none" strike="noStrike" cap="none">
              <a:solidFill>
                <a:srgbClr val="000000"/>
              </a:solidFill>
              <a:latin typeface="Arial"/>
              <a:ea typeface="Arial"/>
              <a:cs typeface="Arial"/>
              <a:sym typeface="Arial"/>
            </a:endParaRPr>
          </a:p>
        </p:txBody>
      </p:sp>
      <p:sp>
        <p:nvSpPr>
          <p:cNvPr id="406" name="Google Shape;406;p1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7" name="Google Shape;407;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1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10" name="Google Shape;410;p15"/>
          <p:cNvPicPr preferRelativeResize="0"/>
          <p:nvPr/>
        </p:nvPicPr>
        <p:blipFill rotWithShape="1">
          <a:blip r:embed="rId5">
            <a:alphaModFix/>
          </a:blip>
          <a:srcRect/>
          <a:stretch/>
        </p:blipFill>
        <p:spPr>
          <a:xfrm>
            <a:off x="15697200" y="9183021"/>
            <a:ext cx="1727565" cy="628205"/>
          </a:xfrm>
          <a:prstGeom prst="rect">
            <a:avLst/>
          </a:prstGeom>
          <a:noFill/>
          <a:ln>
            <a:noFill/>
          </a:ln>
        </p:spPr>
      </p:pic>
      <p:sp>
        <p:nvSpPr>
          <p:cNvPr id="411" name="Google Shape;411;p15"/>
          <p:cNvSpPr txBox="1"/>
          <p:nvPr/>
        </p:nvSpPr>
        <p:spPr>
          <a:xfrm>
            <a:off x="760537" y="2481014"/>
            <a:ext cx="1393907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Bewertung der Teamarbeit in praktischen Berufsbildungssituationen</a:t>
            </a:r>
            <a:endParaRPr/>
          </a:p>
        </p:txBody>
      </p:sp>
      <p:sp>
        <p:nvSpPr>
          <p:cNvPr id="412" name="Google Shape;412;p15"/>
          <p:cNvSpPr/>
          <p:nvPr/>
        </p:nvSpPr>
        <p:spPr>
          <a:xfrm>
            <a:off x="940899" y="5665530"/>
            <a:ext cx="15948000" cy="24933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413" name="Google Shape;413;p15"/>
          <p:cNvSpPr/>
          <p:nvPr/>
        </p:nvSpPr>
        <p:spPr>
          <a:xfrm>
            <a:off x="944400" y="3284400"/>
            <a:ext cx="15155292" cy="249336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In der Berufsbildung sind viele Aufgaben teambasiert, d. h. die Schüler müssen bei praktischen Aufgaben zusammenarbeiten, ähnlich wie in der realen Berufswelt.</a:t>
            </a:r>
            <a:endParaRPr/>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Beurteilen Sie, wie Schüler bei praktischen Aktivitäten wie dem Bau eines Projekts, der Verwaltung einer Küche oder der Durchführung von Aufgaben im Gesundheitswesen in Teams arbeiten.</a:t>
            </a:r>
            <a:endParaRPr/>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Die Bewertung der Zusammenarbeit kann sich auf die Kommunikation, die Aufgabenverteilung, die Unterstützung durch Kollegen und die Problemlösungsfähigkeit des Teams konzentrieren.</a:t>
            </a:r>
            <a:endParaRPr sz="2400" b="0" i="0" u="none" strike="noStrike" cap="none">
              <a:solidFill>
                <a:srgbClr val="000000"/>
              </a:solidFill>
              <a:latin typeface="Arial"/>
              <a:ea typeface="Arial"/>
              <a:cs typeface="Arial"/>
              <a:sym typeface="Arial"/>
            </a:endParaRPr>
          </a:p>
        </p:txBody>
      </p:sp>
      <p:sp>
        <p:nvSpPr>
          <p:cNvPr id="414" name="Google Shape;414;p15"/>
          <p:cNvSpPr/>
          <p:nvPr/>
        </p:nvSpPr>
        <p:spPr>
          <a:xfrm>
            <a:off x="944400" y="5766829"/>
            <a:ext cx="15155292" cy="24933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2400" b="0" i="0" u="none" strike="noStrike" cap="none">
                <a:solidFill>
                  <a:srgbClr val="000000"/>
                </a:solidFill>
                <a:latin typeface="Arial"/>
                <a:ea typeface="Arial"/>
                <a:cs typeface="Arial"/>
                <a:sym typeface="Arial"/>
              </a:rPr>
              <a:t>Zum Beispiel:</a:t>
            </a:r>
            <a:endParaRPr/>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Die Studierenden arbeiten in festen Teams, um Tests zur Sicherstellung der Einsatzbereitschaft und Anwendungsübungen durchzuführen, die reale klinische Szenarien simulieren. Eine weitere wichtige Komponente ist die gegenseitige Bewertung, bei der die Studierenden sich gegenseitig Feedback zu ihren Leistungen geben.</a:t>
            </a: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Ein Team von Schülern wird mit der Leitung eines simulierten Restaurants beauftragt, in dem sie ein mehrgängiges Menü für eine bestimmte Anzahl von Gästen zubereiten müssen.</a:t>
            </a:r>
            <a:endParaRPr sz="2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pic>
        <p:nvPicPr>
          <p:cNvPr id="2" name="Picture 1" descr="Blue text on a white background&#10;&#10;Description automatically generated">
            <a:extLst>
              <a:ext uri="{FF2B5EF4-FFF2-40B4-BE49-F238E27FC236}">
                <a16:creationId xmlns:a16="http://schemas.microsoft.com/office/drawing/2014/main" id="{0F821E26-A5B2-255B-A859-DDF550F691E4}"/>
              </a:ext>
            </a:extLst>
          </p:cNvPr>
          <p:cNvPicPr>
            <a:picLocks noChangeAspect="1"/>
          </p:cNvPicPr>
          <p:nvPr/>
        </p:nvPicPr>
        <p:blipFill>
          <a:blip r:embed="rId6"/>
          <a:stretch>
            <a:fillRect/>
          </a:stretch>
        </p:blipFill>
        <p:spPr>
          <a:xfrm>
            <a:off x="3001374" y="9253594"/>
            <a:ext cx="2038229" cy="42761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0" name="Google Shape;420;p1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1" name="Google Shape;421;p1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2" name="Google Shape;422;p1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3" name="Google Shape;423;p1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4" name="Google Shape;424;p1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5" name="Google Shape;425;p1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6" name="Google Shape;426;p16"/>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Peer- und Selbstbeurteilung</a:t>
            </a:r>
            <a:endParaRPr sz="5400" b="1" i="0" u="none" strike="noStrike" cap="none">
              <a:solidFill>
                <a:srgbClr val="000000"/>
              </a:solidFill>
              <a:latin typeface="Arial"/>
              <a:ea typeface="Arial"/>
              <a:cs typeface="Arial"/>
              <a:sym typeface="Arial"/>
            </a:endParaRPr>
          </a:p>
        </p:txBody>
      </p:sp>
      <p:sp>
        <p:nvSpPr>
          <p:cNvPr id="427" name="Google Shape;427;p1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8" name="Google Shape;428;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1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31" name="Google Shape;431;p16"/>
          <p:cNvPicPr preferRelativeResize="0"/>
          <p:nvPr/>
        </p:nvPicPr>
        <p:blipFill rotWithShape="1">
          <a:blip r:embed="rId5">
            <a:alphaModFix/>
          </a:blip>
          <a:srcRect/>
          <a:stretch/>
        </p:blipFill>
        <p:spPr>
          <a:xfrm>
            <a:off x="15697200" y="9183021"/>
            <a:ext cx="1727565" cy="628205"/>
          </a:xfrm>
          <a:prstGeom prst="rect">
            <a:avLst/>
          </a:prstGeom>
          <a:noFill/>
          <a:ln>
            <a:noFill/>
          </a:ln>
        </p:spPr>
      </p:pic>
      <p:sp>
        <p:nvSpPr>
          <p:cNvPr id="432" name="Google Shape;432;p16"/>
          <p:cNvSpPr/>
          <p:nvPr/>
        </p:nvSpPr>
        <p:spPr>
          <a:xfrm>
            <a:off x="940899" y="5665530"/>
            <a:ext cx="15948000" cy="24933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grpSp>
        <p:nvGrpSpPr>
          <p:cNvPr id="433" name="Google Shape;433;p16"/>
          <p:cNvGrpSpPr/>
          <p:nvPr/>
        </p:nvGrpSpPr>
        <p:grpSpPr>
          <a:xfrm>
            <a:off x="1175361" y="2548380"/>
            <a:ext cx="7058554" cy="2398500"/>
            <a:chOff x="0" y="47432"/>
            <a:chExt cx="7058554" cy="2398500"/>
          </a:xfrm>
        </p:grpSpPr>
        <p:sp>
          <p:nvSpPr>
            <p:cNvPr id="434" name="Google Shape;434;p16"/>
            <p:cNvSpPr/>
            <p:nvPr/>
          </p:nvSpPr>
          <p:spPr>
            <a:xfrm>
              <a:off x="0" y="47432"/>
              <a:ext cx="7058554" cy="2398500"/>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tx1"/>
                </a:solidFill>
              </a:endParaRPr>
            </a:p>
          </p:txBody>
        </p:sp>
        <p:sp>
          <p:nvSpPr>
            <p:cNvPr id="435" name="Google Shape;435;p16"/>
            <p:cNvSpPr txBox="1"/>
            <p:nvPr/>
          </p:nvSpPr>
          <p:spPr>
            <a:xfrm>
              <a:off x="117085" y="164517"/>
              <a:ext cx="6824384" cy="2164330"/>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de-DE" sz="2000" b="1" i="0" u="none" strike="noStrike" cap="none" dirty="0">
                  <a:solidFill>
                    <a:schemeClr val="tx1"/>
                  </a:solidFill>
                  <a:latin typeface="Arial"/>
                  <a:ea typeface="Arial"/>
                  <a:cs typeface="Arial"/>
                  <a:sym typeface="Arial"/>
                </a:rPr>
                <a:t>Peer-Bewertungen: </a:t>
              </a:r>
              <a:r>
                <a:rPr lang="de-DE" sz="2000" b="0" i="0" u="none" strike="noStrike" cap="none" dirty="0">
                  <a:solidFill>
                    <a:schemeClr val="tx1"/>
                  </a:solidFill>
                  <a:latin typeface="Arial"/>
                  <a:ea typeface="Arial"/>
                  <a:cs typeface="Arial"/>
                  <a:sym typeface="Arial"/>
                </a:rPr>
                <a:t>Ermuntern Sie die Schüler dazu, die Leistung der anderen bei praktischen Aufgaben zu bewerten, z. B. bei der Teamarbeit während eines Bauprojekts oder bei der Qualitätskontrolle in der Fertigung. Dieser Prozess ahmt das Feedback aus der Industrie nach und hilft den Schülern, kritische Bewertungsfähigkeiten zu entwickeln.</a:t>
              </a:r>
              <a:endParaRPr sz="2000" b="0" i="0" u="none" strike="noStrike" cap="none" dirty="0">
                <a:solidFill>
                  <a:schemeClr val="tx1"/>
                </a:solidFill>
                <a:latin typeface="Arial"/>
                <a:ea typeface="Arial"/>
                <a:cs typeface="Arial"/>
                <a:sym typeface="Arial"/>
              </a:endParaRPr>
            </a:p>
          </p:txBody>
        </p:sp>
      </p:grpSp>
      <p:grpSp>
        <p:nvGrpSpPr>
          <p:cNvPr id="436" name="Google Shape;436;p16"/>
          <p:cNvGrpSpPr/>
          <p:nvPr/>
        </p:nvGrpSpPr>
        <p:grpSpPr>
          <a:xfrm>
            <a:off x="8727330" y="2666518"/>
            <a:ext cx="7130782" cy="2211300"/>
            <a:chOff x="0" y="237206"/>
            <a:chExt cx="7130782" cy="2211300"/>
          </a:xfrm>
        </p:grpSpPr>
        <p:sp>
          <p:nvSpPr>
            <p:cNvPr id="437" name="Google Shape;437;p16"/>
            <p:cNvSpPr/>
            <p:nvPr/>
          </p:nvSpPr>
          <p:spPr>
            <a:xfrm>
              <a:off x="0" y="237206"/>
              <a:ext cx="7130782" cy="2211300"/>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tx1"/>
                </a:solidFill>
              </a:endParaRPr>
            </a:p>
          </p:txBody>
        </p:sp>
        <p:sp>
          <p:nvSpPr>
            <p:cNvPr id="438" name="Google Shape;438;p16"/>
            <p:cNvSpPr txBox="1"/>
            <p:nvPr/>
          </p:nvSpPr>
          <p:spPr>
            <a:xfrm>
              <a:off x="107947" y="345153"/>
              <a:ext cx="6914888" cy="1995406"/>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rgbClr val="000000"/>
                </a:buClr>
                <a:buSzPts val="2700"/>
                <a:buFont typeface="Arial"/>
                <a:buNone/>
              </a:pPr>
              <a:r>
                <a:rPr lang="de-DE" sz="2000" b="1" i="0" u="none" strike="noStrike" cap="none">
                  <a:solidFill>
                    <a:schemeClr val="tx1"/>
                  </a:solidFill>
                  <a:latin typeface="Arial"/>
                  <a:ea typeface="Arial"/>
                  <a:cs typeface="Arial"/>
                  <a:sym typeface="Arial"/>
                </a:rPr>
                <a:t>Selbsteinschätzungen:</a:t>
              </a:r>
              <a:r>
                <a:rPr lang="de-DE" sz="2000" b="0" i="0" u="none" strike="noStrike" cap="none">
                  <a:solidFill>
                    <a:schemeClr val="tx1"/>
                  </a:solidFill>
                  <a:latin typeface="Arial"/>
                  <a:ea typeface="Arial"/>
                  <a:cs typeface="Arial"/>
                  <a:sym typeface="Arial"/>
                </a:rPr>
                <a:t> Lassen Sie die Schülerinnen und Schüler über ihre eigene Leistung nachdenken und die Bereiche identifizieren, in denen sie Stärken haben und sich verbessern können. Dies stärkt das Selbstbewusstsein und die Verantwortung, die für eine langfristige berufliche Entwicklung unerlässlich sind.</a:t>
              </a:r>
              <a:endParaRPr sz="2000" b="0" i="0" u="none" strike="noStrike" cap="none">
                <a:solidFill>
                  <a:schemeClr val="tx1"/>
                </a:solidFill>
                <a:latin typeface="Arial"/>
                <a:ea typeface="Arial"/>
                <a:cs typeface="Arial"/>
                <a:sym typeface="Arial"/>
              </a:endParaRPr>
            </a:p>
          </p:txBody>
        </p:sp>
      </p:grpSp>
      <p:grpSp>
        <p:nvGrpSpPr>
          <p:cNvPr id="439" name="Google Shape;439;p16"/>
          <p:cNvGrpSpPr/>
          <p:nvPr/>
        </p:nvGrpSpPr>
        <p:grpSpPr>
          <a:xfrm>
            <a:off x="878429" y="5209692"/>
            <a:ext cx="7652417" cy="3075833"/>
            <a:chOff x="0" y="0"/>
            <a:chExt cx="7652417" cy="2493366"/>
          </a:xfrm>
        </p:grpSpPr>
        <p:sp>
          <p:nvSpPr>
            <p:cNvPr id="440" name="Google Shape;440;p16"/>
            <p:cNvSpPr/>
            <p:nvPr/>
          </p:nvSpPr>
          <p:spPr>
            <a:xfrm rot="5400000">
              <a:off x="4206297" y="-1202090"/>
              <a:ext cx="1994692" cy="4897547"/>
            </a:xfrm>
            <a:prstGeom prst="round2SameRect">
              <a:avLst>
                <a:gd name="adj1" fmla="val 16667"/>
                <a:gd name="adj2" fmla="val 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txBox="1"/>
            <p:nvPr/>
          </p:nvSpPr>
          <p:spPr>
            <a:xfrm>
              <a:off x="2754870" y="346710"/>
              <a:ext cx="4800174" cy="1799946"/>
            </a:xfrm>
            <a:prstGeom prst="rect">
              <a:avLst/>
            </a:prstGeom>
            <a:noFill/>
            <a:ln>
              <a:noFill/>
            </a:ln>
          </p:spPr>
          <p:txBody>
            <a:bodyPr spcFirstLastPara="1" wrap="square" lIns="68575" tIns="34275" rIns="68575" bIns="34275" anchor="ctr"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de-DE" sz="1800" b="0" i="0" u="none" strike="noStrike" cap="none" dirty="0">
                  <a:solidFill>
                    <a:srgbClr val="000000"/>
                  </a:solidFill>
                  <a:latin typeface="Arial"/>
                  <a:ea typeface="Arial"/>
                  <a:cs typeface="Arial"/>
                  <a:sym typeface="Arial"/>
                </a:rPr>
                <a:t>Nach Abschluss eines Bauprojekts (z. B. Bau eines kleinen Schuppens oder einer Mauer) bewerten die Schüler gegenseitig ihre Teamarbeit, ihre Kommunikation und die Qualität ihrer Arbeit.</a:t>
              </a:r>
              <a:endParaRPr sz="18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rgbClr val="000000"/>
                </a:buClr>
                <a:buSzPts val="1800"/>
                <a:buFont typeface="Arial"/>
                <a:buChar char="•"/>
              </a:pPr>
              <a:r>
                <a:rPr lang="de-DE" sz="1800" b="0" i="0" u="none" strike="noStrike" cap="none" dirty="0">
                  <a:solidFill>
                    <a:srgbClr val="000000"/>
                  </a:solidFill>
                  <a:latin typeface="Arial"/>
                  <a:ea typeface="Arial"/>
                  <a:cs typeface="Arial"/>
                  <a:sym typeface="Arial"/>
                </a:rPr>
                <a:t>In einer simulierten Fertigungsstraße setzen die Schüler ein Produkt zusammen, und die Kollegen bewerten die Qualität des Endprodukts.</a:t>
              </a:r>
              <a:endParaRPr sz="1800" b="0" i="0" u="none" strike="noStrike" cap="none" dirty="0">
                <a:solidFill>
                  <a:srgbClr val="000000"/>
                </a:solidFill>
                <a:latin typeface="Arial"/>
                <a:ea typeface="Arial"/>
                <a:cs typeface="Arial"/>
                <a:sym typeface="Arial"/>
              </a:endParaRPr>
            </a:p>
          </p:txBody>
        </p:sp>
        <p:sp>
          <p:nvSpPr>
            <p:cNvPr id="442" name="Google Shape;442;p16"/>
            <p:cNvSpPr/>
            <p:nvPr/>
          </p:nvSpPr>
          <p:spPr>
            <a:xfrm>
              <a:off x="0" y="0"/>
              <a:ext cx="2754870" cy="2493366"/>
            </a:xfrm>
            <a:prstGeom prst="roundRect">
              <a:avLst>
                <a:gd name="adj" fmla="val 16667"/>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txBox="1"/>
            <p:nvPr/>
          </p:nvSpPr>
          <p:spPr>
            <a:xfrm>
              <a:off x="121716" y="121716"/>
              <a:ext cx="2511438" cy="224993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de-DE" sz="2400" b="1" i="0" u="none" strike="noStrike" cap="none">
                  <a:solidFill>
                    <a:schemeClr val="lt1"/>
                  </a:solidFill>
                  <a:latin typeface="Arial"/>
                  <a:ea typeface="Arial"/>
                  <a:cs typeface="Arial"/>
                  <a:sym typeface="Arial"/>
                </a:rPr>
                <a:t>Zum Beispiel:</a:t>
              </a:r>
              <a:endParaRPr sz="2400" b="0" i="0" u="none" strike="noStrike" cap="none">
                <a:solidFill>
                  <a:schemeClr val="lt1"/>
                </a:solidFill>
                <a:latin typeface="Arial"/>
                <a:ea typeface="Arial"/>
                <a:cs typeface="Arial"/>
                <a:sym typeface="Arial"/>
              </a:endParaRPr>
            </a:p>
          </p:txBody>
        </p:sp>
      </p:grpSp>
      <p:grpSp>
        <p:nvGrpSpPr>
          <p:cNvPr id="444" name="Google Shape;444;p16"/>
          <p:cNvGrpSpPr/>
          <p:nvPr/>
        </p:nvGrpSpPr>
        <p:grpSpPr>
          <a:xfrm>
            <a:off x="8772492" y="5192190"/>
            <a:ext cx="7652417" cy="2994840"/>
            <a:chOff x="0" y="0"/>
            <a:chExt cx="7652417" cy="2493366"/>
          </a:xfrm>
        </p:grpSpPr>
        <p:sp>
          <p:nvSpPr>
            <p:cNvPr id="445" name="Google Shape;445;p16"/>
            <p:cNvSpPr/>
            <p:nvPr/>
          </p:nvSpPr>
          <p:spPr>
            <a:xfrm rot="5400000">
              <a:off x="4206297" y="-1202090"/>
              <a:ext cx="1994692" cy="4897547"/>
            </a:xfrm>
            <a:prstGeom prst="round2SameRect">
              <a:avLst>
                <a:gd name="adj1" fmla="val 16667"/>
                <a:gd name="adj2" fmla="val 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6"/>
            <p:cNvSpPr txBox="1"/>
            <p:nvPr/>
          </p:nvSpPr>
          <p:spPr>
            <a:xfrm>
              <a:off x="2754870" y="346710"/>
              <a:ext cx="4800174" cy="1799946"/>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de-DE" sz="1600" b="0" i="0" u="none" strike="noStrike" cap="none" dirty="0">
                  <a:solidFill>
                    <a:srgbClr val="000000"/>
                  </a:solidFill>
                  <a:latin typeface="Arial"/>
                  <a:ea typeface="Arial"/>
                  <a:cs typeface="Arial"/>
                  <a:sym typeface="Arial"/>
                </a:rPr>
                <a:t>Nach der Diagnose und Reparatur eines Fahrzeugs reflektieren die Schüler ihre eigene Leistung in Bezug auf technisches Geschick, Fehlersuche und Effizienz.</a:t>
              </a:r>
              <a:endParaRPr sz="16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de-DE" sz="1600" b="0" i="0" u="none" strike="noStrike" cap="none" dirty="0">
                  <a:solidFill>
                    <a:srgbClr val="000000"/>
                  </a:solidFill>
                  <a:latin typeface="Arial"/>
                  <a:ea typeface="Arial"/>
                  <a:cs typeface="Arial"/>
                  <a:sym typeface="Arial"/>
                </a:rPr>
                <a:t>Nach einem simulierten Szenario der Patientenversorgung reflektieren die Schüler ihre Fähigkeit, Aufgaben wie die Erfassung von Vitalwerten, die Verabreichung von Medikamenten und die Kommunikation mit dem Patienten durchzuführen.</a:t>
              </a:r>
              <a:endParaRPr sz="1600" b="0" i="0" u="none" strike="noStrike" cap="none" dirty="0">
                <a:solidFill>
                  <a:srgbClr val="000000"/>
                </a:solidFill>
                <a:latin typeface="Arial"/>
                <a:ea typeface="Arial"/>
                <a:cs typeface="Arial"/>
                <a:sym typeface="Arial"/>
              </a:endParaRPr>
            </a:p>
          </p:txBody>
        </p:sp>
        <p:sp>
          <p:nvSpPr>
            <p:cNvPr id="447" name="Google Shape;447;p16"/>
            <p:cNvSpPr/>
            <p:nvPr/>
          </p:nvSpPr>
          <p:spPr>
            <a:xfrm>
              <a:off x="0" y="0"/>
              <a:ext cx="2754870" cy="2493366"/>
            </a:xfrm>
            <a:prstGeom prst="roundRect">
              <a:avLst>
                <a:gd name="adj" fmla="val 16667"/>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6"/>
            <p:cNvSpPr txBox="1"/>
            <p:nvPr/>
          </p:nvSpPr>
          <p:spPr>
            <a:xfrm>
              <a:off x="121716" y="121716"/>
              <a:ext cx="2511438" cy="224993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de-DE" sz="2400" b="1" i="0" u="none" strike="noStrike" cap="none">
                  <a:solidFill>
                    <a:schemeClr val="lt1"/>
                  </a:solidFill>
                  <a:latin typeface="Arial"/>
                  <a:ea typeface="Arial"/>
                  <a:cs typeface="Arial"/>
                  <a:sym typeface="Arial"/>
                </a:rPr>
                <a:t>Zum Beispiel:</a:t>
              </a:r>
              <a:endParaRPr sz="2400" b="0" i="0" u="none" strike="noStrike" cap="none">
                <a:solidFill>
                  <a:schemeClr val="lt1"/>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314BB881-D4FD-9DF9-13F8-832495C894BF}"/>
              </a:ext>
            </a:extLst>
          </p:cNvPr>
          <p:cNvPicPr>
            <a:picLocks noChangeAspect="1"/>
          </p:cNvPicPr>
          <p:nvPr/>
        </p:nvPicPr>
        <p:blipFill>
          <a:blip r:embed="rId6"/>
          <a:stretch>
            <a:fillRect/>
          </a:stretch>
        </p:blipFill>
        <p:spPr>
          <a:xfrm>
            <a:off x="3001374" y="9253594"/>
            <a:ext cx="2038229" cy="42761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4" name="Google Shape;454;p1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5" name="Google Shape;455;p1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6" name="Google Shape;456;p1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7" name="Google Shape;457;p1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8" name="Google Shape;458;p1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9" name="Google Shape;459;p1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0" name="Google Shape;460;p17"/>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Digitale Bewertungsinstrumente </a:t>
            </a:r>
            <a:endParaRPr sz="5400" b="1" i="0" u="none" strike="noStrike" cap="none">
              <a:solidFill>
                <a:srgbClr val="000000"/>
              </a:solidFill>
              <a:latin typeface="Arial"/>
              <a:ea typeface="Arial"/>
              <a:cs typeface="Arial"/>
              <a:sym typeface="Arial"/>
            </a:endParaRPr>
          </a:p>
        </p:txBody>
      </p:sp>
      <p:sp>
        <p:nvSpPr>
          <p:cNvPr id="461" name="Google Shape;461;p1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2" name="Google Shape;462;p17"/>
          <p:cNvSpPr txBox="1"/>
          <p:nvPr/>
        </p:nvSpPr>
        <p:spPr>
          <a:xfrm>
            <a:off x="751351" y="2713710"/>
            <a:ext cx="15948000" cy="557169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de-DE" sz="3200" b="0" i="0" u="none" strike="noStrike" cap="none">
                <a:solidFill>
                  <a:schemeClr val="dk1"/>
                </a:solidFill>
                <a:latin typeface="Arial"/>
                <a:ea typeface="Arial"/>
                <a:cs typeface="Arial"/>
                <a:sym typeface="Arial"/>
              </a:rPr>
              <a:t>Online-Quiz-Tools wie Kahoot, Quizizz oder Socrative sind nützliche technologische Hilfsmittel für das Lernen im Flipped Classroom</a:t>
            </a:r>
            <a:endParaRPr sz="18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3200" b="0" i="0" u="none" strike="noStrike" cap="none">
              <a:solidFill>
                <a:schemeClr val="dk1"/>
              </a:solidFill>
              <a:latin typeface="Arial"/>
              <a:ea typeface="Arial"/>
              <a:cs typeface="Arial"/>
              <a:sym typeface="Arial"/>
            </a:endParaRPr>
          </a:p>
        </p:txBody>
      </p:sp>
      <p:sp>
        <p:nvSpPr>
          <p:cNvPr id="463" name="Google Shape;463;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1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66" name="Google Shape;466;p17"/>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467" name="Google Shape;467;p17" descr="A white logo with dots and lines&#10;&#10;Description automatically generated"/>
          <p:cNvPicPr preferRelativeResize="0"/>
          <p:nvPr/>
        </p:nvPicPr>
        <p:blipFill rotWithShape="1">
          <a:blip r:embed="rId6">
            <a:alphaModFix/>
          </a:blip>
          <a:srcRect/>
          <a:stretch/>
        </p:blipFill>
        <p:spPr>
          <a:xfrm>
            <a:off x="11127001" y="4795534"/>
            <a:ext cx="4693415" cy="2640046"/>
          </a:xfrm>
          <a:prstGeom prst="rect">
            <a:avLst/>
          </a:prstGeom>
          <a:noFill/>
          <a:ln>
            <a:noFill/>
          </a:ln>
        </p:spPr>
      </p:pic>
      <p:pic>
        <p:nvPicPr>
          <p:cNvPr id="468" name="Google Shape;468;p17" descr="A logo with a letter q&#10;&#10;Description automatically generated"/>
          <p:cNvPicPr preferRelativeResize="0"/>
          <p:nvPr/>
        </p:nvPicPr>
        <p:blipFill rotWithShape="1">
          <a:blip r:embed="rId7">
            <a:alphaModFix/>
          </a:blip>
          <a:srcRect/>
          <a:stretch/>
        </p:blipFill>
        <p:spPr>
          <a:xfrm>
            <a:off x="6401982" y="5629698"/>
            <a:ext cx="3878818" cy="2424261"/>
          </a:xfrm>
          <a:prstGeom prst="rect">
            <a:avLst/>
          </a:prstGeom>
          <a:noFill/>
          <a:ln>
            <a:noFill/>
          </a:ln>
        </p:spPr>
      </p:pic>
      <p:pic>
        <p:nvPicPr>
          <p:cNvPr id="469" name="Google Shape;469;p17" descr="A purple letters on a black background&#10;&#10;Description automatically generated"/>
          <p:cNvPicPr preferRelativeResize="0"/>
          <p:nvPr/>
        </p:nvPicPr>
        <p:blipFill rotWithShape="1">
          <a:blip r:embed="rId8">
            <a:alphaModFix/>
          </a:blip>
          <a:srcRect/>
          <a:stretch/>
        </p:blipFill>
        <p:spPr>
          <a:xfrm>
            <a:off x="1570684" y="4949741"/>
            <a:ext cx="3985098" cy="135991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F45562FC-749C-9A90-1D89-1EDF6E3F5360}"/>
              </a:ext>
            </a:extLst>
          </p:cNvPr>
          <p:cNvPicPr>
            <a:picLocks noChangeAspect="1"/>
          </p:cNvPicPr>
          <p:nvPr/>
        </p:nvPicPr>
        <p:blipFill>
          <a:blip r:embed="rId9"/>
          <a:stretch>
            <a:fillRect/>
          </a:stretch>
        </p:blipFill>
        <p:spPr>
          <a:xfrm>
            <a:off x="3001374" y="9253594"/>
            <a:ext cx="2038229" cy="42761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5" name="Google Shape;475;p1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6" name="Google Shape;476;p1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7" name="Google Shape;477;p1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8" name="Google Shape;478;p1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9" name="Google Shape;479;p1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0" name="Google Shape;480;p1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1" name="Google Shape;481;p18"/>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Digitale Bewertungsinstrumente </a:t>
            </a:r>
            <a:endParaRPr sz="5400" b="1" i="0" u="none" strike="noStrike" cap="none">
              <a:solidFill>
                <a:srgbClr val="000000"/>
              </a:solidFill>
              <a:latin typeface="Arial"/>
              <a:ea typeface="Arial"/>
              <a:cs typeface="Arial"/>
              <a:sym typeface="Arial"/>
            </a:endParaRPr>
          </a:p>
        </p:txBody>
      </p:sp>
      <p:sp>
        <p:nvSpPr>
          <p:cNvPr id="482" name="Google Shape;482;p1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3" name="Google Shape;483;p18"/>
          <p:cNvSpPr txBox="1"/>
          <p:nvPr/>
        </p:nvSpPr>
        <p:spPr>
          <a:xfrm>
            <a:off x="751351" y="2630659"/>
            <a:ext cx="15948000" cy="108980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de-DE" sz="3200" b="0" i="0" u="none" strike="noStrike" cap="none">
                <a:solidFill>
                  <a:schemeClr val="dk1"/>
                </a:solidFill>
                <a:latin typeface="Arial"/>
                <a:ea typeface="Arial"/>
                <a:cs typeface="Arial"/>
                <a:sym typeface="Arial"/>
              </a:rPr>
              <a:t>Gemeinsame Bearbeitung von Dokumenten: Tools wie Google Docs oder Microsoft Office 365 ermöglichen es Studierenden, gemeinsam an Dokumenten zu arbeiten und Feedback zu geben</a:t>
            </a:r>
            <a:endParaRPr sz="3200" b="0" i="0" u="none" strike="noStrike" cap="none">
              <a:solidFill>
                <a:schemeClr val="dk1"/>
              </a:solidFill>
              <a:latin typeface="Arial"/>
              <a:ea typeface="Arial"/>
              <a:cs typeface="Arial"/>
              <a:sym typeface="Arial"/>
            </a:endParaRPr>
          </a:p>
        </p:txBody>
      </p:sp>
      <p:sp>
        <p:nvSpPr>
          <p:cNvPr id="484" name="Google Shape;484;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1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87" name="Google Shape;487;p18"/>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488" name="Google Shape;488;p18" descr="A group of logos with different colors&#10;&#10;Description automatically generated"/>
          <p:cNvPicPr preferRelativeResize="0"/>
          <p:nvPr/>
        </p:nvPicPr>
        <p:blipFill rotWithShape="1">
          <a:blip r:embed="rId6">
            <a:alphaModFix/>
          </a:blip>
          <a:srcRect/>
          <a:stretch/>
        </p:blipFill>
        <p:spPr>
          <a:xfrm>
            <a:off x="9748035" y="4219545"/>
            <a:ext cx="4812355" cy="3933536"/>
          </a:xfrm>
          <a:prstGeom prst="rect">
            <a:avLst/>
          </a:prstGeom>
          <a:noFill/>
          <a:ln>
            <a:noFill/>
          </a:ln>
        </p:spPr>
      </p:pic>
      <p:pic>
        <p:nvPicPr>
          <p:cNvPr id="489" name="Google Shape;489;p18" descr="A logo of a google docs&#10;&#10;Description automatically generated"/>
          <p:cNvPicPr preferRelativeResize="0"/>
          <p:nvPr/>
        </p:nvPicPr>
        <p:blipFill rotWithShape="1">
          <a:blip r:embed="rId7">
            <a:alphaModFix/>
          </a:blip>
          <a:srcRect/>
          <a:stretch/>
        </p:blipFill>
        <p:spPr>
          <a:xfrm>
            <a:off x="3373748" y="4884205"/>
            <a:ext cx="4340360" cy="2604216"/>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4688B6FD-B1DC-7E1F-04F9-B05216BC59B3}"/>
              </a:ext>
            </a:extLst>
          </p:cNvPr>
          <p:cNvPicPr>
            <a:picLocks noChangeAspect="1"/>
          </p:cNvPicPr>
          <p:nvPr/>
        </p:nvPicPr>
        <p:blipFill>
          <a:blip r:embed="rId8"/>
          <a:stretch>
            <a:fillRect/>
          </a:stretch>
        </p:blipFill>
        <p:spPr>
          <a:xfrm>
            <a:off x="3001374" y="9253594"/>
            <a:ext cx="2038229" cy="42761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1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5" name="Google Shape;495;p1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6" name="Google Shape;496;p1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7" name="Google Shape;497;p1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8" name="Google Shape;498;p1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9" name="Google Shape;499;p1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0" name="Google Shape;500;p1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1" name="Google Shape;501;p19"/>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Digitale Bewertungsinstrumente </a:t>
            </a:r>
            <a:endParaRPr sz="5400" b="1" i="0" u="none" strike="noStrike" cap="none">
              <a:solidFill>
                <a:srgbClr val="000000"/>
              </a:solidFill>
              <a:latin typeface="Arial"/>
              <a:ea typeface="Arial"/>
              <a:cs typeface="Arial"/>
              <a:sym typeface="Arial"/>
            </a:endParaRPr>
          </a:p>
        </p:txBody>
      </p:sp>
      <p:sp>
        <p:nvSpPr>
          <p:cNvPr id="502" name="Google Shape;502;p1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3" name="Google Shape;503;p19"/>
          <p:cNvSpPr txBox="1"/>
          <p:nvPr/>
        </p:nvSpPr>
        <p:spPr>
          <a:xfrm>
            <a:off x="792000" y="2736523"/>
            <a:ext cx="15948000" cy="122770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de-DE" sz="3200" b="0" i="0" u="none" strike="noStrike" cap="none">
                <a:solidFill>
                  <a:schemeClr val="dk1"/>
                </a:solidFill>
                <a:latin typeface="Arial"/>
                <a:ea typeface="Arial"/>
                <a:cs typeface="Arial"/>
                <a:sym typeface="Arial"/>
              </a:rPr>
              <a:t>Videoanalysetools wie Edpuzzle oder PlayPosit ermöglichen es Lehrkräften, Videos mit interaktiven Elementen zu versehen. Die Schüler können während des Videos Fragen beantworten oder Aufgaben lösen</a:t>
            </a:r>
            <a:endParaRPr sz="1800" b="0" i="0" u="none" strike="noStrike" cap="none">
              <a:solidFill>
                <a:srgbClr val="000000"/>
              </a:solidFill>
              <a:latin typeface="Arial"/>
              <a:ea typeface="Arial"/>
              <a:cs typeface="Arial"/>
              <a:sym typeface="Arial"/>
            </a:endParaRPr>
          </a:p>
        </p:txBody>
      </p:sp>
      <p:sp>
        <p:nvSpPr>
          <p:cNvPr id="504" name="Google Shape;504;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19"/>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07" name="Google Shape;507;p19"/>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508" name="Google Shape;508;p19" descr="A logo with black text&#10;&#10;Description automatically generated"/>
          <p:cNvPicPr preferRelativeResize="0"/>
          <p:nvPr/>
        </p:nvPicPr>
        <p:blipFill rotWithShape="1">
          <a:blip r:embed="rId6">
            <a:alphaModFix/>
          </a:blip>
          <a:srcRect/>
          <a:stretch/>
        </p:blipFill>
        <p:spPr>
          <a:xfrm>
            <a:off x="9435830" y="5078281"/>
            <a:ext cx="4424588" cy="2488979"/>
          </a:xfrm>
          <a:prstGeom prst="rect">
            <a:avLst/>
          </a:prstGeom>
          <a:noFill/>
          <a:ln>
            <a:noFill/>
          </a:ln>
        </p:spPr>
      </p:pic>
      <p:pic>
        <p:nvPicPr>
          <p:cNvPr id="509" name="Google Shape;509;p19" descr="A white dog with black text&#10;&#10;Description automatically generated"/>
          <p:cNvPicPr preferRelativeResize="0"/>
          <p:nvPr/>
        </p:nvPicPr>
        <p:blipFill rotWithShape="1">
          <a:blip r:embed="rId7">
            <a:alphaModFix/>
          </a:blip>
          <a:srcRect/>
          <a:stretch/>
        </p:blipFill>
        <p:spPr>
          <a:xfrm>
            <a:off x="3590284" y="4801399"/>
            <a:ext cx="4437878" cy="2765861"/>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15D2CCFB-02A6-8E98-9B44-00B7E808E960}"/>
              </a:ext>
            </a:extLst>
          </p:cNvPr>
          <p:cNvPicPr>
            <a:picLocks noChangeAspect="1"/>
          </p:cNvPicPr>
          <p:nvPr/>
        </p:nvPicPr>
        <p:blipFill>
          <a:blip r:embed="rId8"/>
          <a:stretch>
            <a:fillRect/>
          </a:stretch>
        </p:blipFill>
        <p:spPr>
          <a:xfrm>
            <a:off x="3001374" y="9253594"/>
            <a:ext cx="2038229" cy="42761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0"/>
        <p:cNvGrpSpPr/>
        <p:nvPr/>
      </p:nvGrpSpPr>
      <p:grpSpPr>
        <a:xfrm>
          <a:off x="0" y="0"/>
          <a:ext cx="0" cy="0"/>
          <a:chOff x="0" y="0"/>
          <a:chExt cx="0" cy="0"/>
        </a:xfrm>
      </p:grpSpPr>
      <p:sp>
        <p:nvSpPr>
          <p:cNvPr id="91" name="Google Shape;91;p2"/>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6999"/>
              <a:buFont typeface="Arial"/>
              <a:buNone/>
            </a:pPr>
            <a:r>
              <a:rPr lang="de-DE" sz="6999" b="0" i="0" u="none" strike="noStrike" cap="none">
                <a:solidFill>
                  <a:srgbClr val="033C5B"/>
                </a:solidFill>
                <a:latin typeface="Arial"/>
                <a:ea typeface="Arial"/>
                <a:cs typeface="Arial"/>
                <a:sym typeface="Arial"/>
              </a:rPr>
              <a:t>Lernziele</a:t>
            </a:r>
            <a:endParaRPr sz="1400" b="0" i="0" u="none" strike="noStrike" cap="none">
              <a:solidFill>
                <a:srgbClr val="000000"/>
              </a:solidFill>
              <a:latin typeface="Arial"/>
              <a:ea typeface="Arial"/>
              <a:cs typeface="Arial"/>
              <a:sym typeface="Arial"/>
            </a:endParaRPr>
          </a:p>
        </p:txBody>
      </p:sp>
      <p:sp>
        <p:nvSpPr>
          <p:cNvPr id="92" name="Google Shape;92;p2"/>
          <p:cNvSpPr txBox="1"/>
          <p:nvPr/>
        </p:nvSpPr>
        <p:spPr>
          <a:xfrm>
            <a:off x="773999" y="2787674"/>
            <a:ext cx="7668000" cy="4246914"/>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None/>
            </a:pPr>
            <a:r>
              <a:rPr lang="de-DE" sz="2400" b="0" i="0" u="none" strike="noStrike" cap="none" dirty="0">
                <a:solidFill>
                  <a:srgbClr val="121212"/>
                </a:solidFill>
                <a:latin typeface="Arial"/>
                <a:ea typeface="Arial"/>
                <a:cs typeface="Arial"/>
                <a:sym typeface="Arial"/>
              </a:rPr>
              <a:t>Am Ende dieser Einheit werden die Teilnehmer in der Lage sein:</a:t>
            </a:r>
            <a:endParaRPr sz="2400" b="0" i="0" u="none" strike="noStrike" cap="none" dirty="0">
              <a:solidFill>
                <a:srgbClr val="121212"/>
              </a:solidFill>
              <a:latin typeface="Arial"/>
              <a:ea typeface="Arial"/>
              <a:cs typeface="Arial"/>
              <a:sym typeface="Arial"/>
            </a:endParaRPr>
          </a:p>
          <a:p>
            <a:pPr marL="645159" marR="0" lvl="1" indent="-342900" algn="l" rtl="0">
              <a:lnSpc>
                <a:spcPct val="100000"/>
              </a:lnSpc>
              <a:spcBef>
                <a:spcPts val="0"/>
              </a:spcBef>
              <a:spcAft>
                <a:spcPts val="0"/>
              </a:spcAft>
              <a:buClr>
                <a:srgbClr val="121212"/>
              </a:buClr>
              <a:buSzPts val="2400"/>
              <a:buFont typeface="Noto Sans Symbols"/>
              <a:buChar char="▪"/>
            </a:pPr>
            <a:r>
              <a:rPr lang="de-DE" sz="2400" b="0" i="0" u="none" strike="noStrike" cap="none" dirty="0">
                <a:solidFill>
                  <a:srgbClr val="121212"/>
                </a:solidFill>
                <a:latin typeface="Arial"/>
                <a:ea typeface="Arial"/>
                <a:cs typeface="Arial"/>
                <a:sym typeface="Arial"/>
              </a:rPr>
              <a:t>Beschreiben Sie die Arten von Beurteilungen, die ein Ausbilder in der beruflichen Bildung durchführen kann </a:t>
            </a:r>
            <a:endParaRPr sz="2400" b="0" i="0" u="none" strike="noStrike" cap="none" dirty="0">
              <a:solidFill>
                <a:srgbClr val="121212"/>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de-DE" sz="2400" b="0" i="0" u="none" strike="noStrike" cap="none" dirty="0">
                <a:solidFill>
                  <a:srgbClr val="121212"/>
                </a:solidFill>
                <a:latin typeface="Arial"/>
                <a:ea typeface="Arial"/>
                <a:cs typeface="Arial"/>
                <a:sym typeface="Arial"/>
              </a:rPr>
              <a:t>die Beziehung zwischen dem Flipped Classroom und den Bewertungsmethoden interpretieren</a:t>
            </a:r>
            <a:endParaRPr sz="2400" b="0" i="0" u="none" strike="noStrike" cap="none" dirty="0">
              <a:solidFill>
                <a:srgbClr val="121212"/>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de-DE" sz="2400" b="0" i="0" u="none" strike="noStrike" cap="none" dirty="0">
                <a:solidFill>
                  <a:srgbClr val="121212"/>
                </a:solidFill>
                <a:latin typeface="Arial"/>
                <a:ea typeface="Arial"/>
                <a:cs typeface="Arial"/>
                <a:sym typeface="Arial"/>
              </a:rPr>
              <a:t>Erkennen des Wertes digitaler Werkzeuge und kreativen Denkens im Flipped Classroom in Bezug auf Bewertungen </a:t>
            </a:r>
            <a:endParaRPr sz="2400" b="0" i="0" u="none" strike="noStrike" cap="none" dirty="0">
              <a:solidFill>
                <a:srgbClr val="121212"/>
              </a:solidFill>
              <a:latin typeface="Arial"/>
              <a:ea typeface="Arial"/>
              <a:cs typeface="Arial"/>
              <a:sym typeface="Arial"/>
            </a:endParaRPr>
          </a:p>
        </p:txBody>
      </p:sp>
      <p:sp>
        <p:nvSpPr>
          <p:cNvPr id="93" name="Google Shape;93;p2"/>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2"/>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 name="Google Shape;97;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98;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0" name="Google Shape;100;p2"/>
          <p:cNvPicPr preferRelativeResize="0"/>
          <p:nvPr/>
        </p:nvPicPr>
        <p:blipFill rotWithShape="1">
          <a:blip r:embed="rId7">
            <a:alphaModFix/>
          </a:blip>
          <a:srcRect/>
          <a:stretch/>
        </p:blipFill>
        <p:spPr>
          <a:xfrm>
            <a:off x="5584271" y="9263660"/>
            <a:ext cx="1047619" cy="380952"/>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E37F3FF1-1A86-D92F-4A51-0F5563D41D79}"/>
              </a:ext>
            </a:extLst>
          </p:cNvPr>
          <p:cNvPicPr>
            <a:picLocks noChangeAspect="1"/>
          </p:cNvPicPr>
          <p:nvPr/>
        </p:nvPicPr>
        <p:blipFill>
          <a:blip r:embed="rId8"/>
          <a:stretch>
            <a:fillRect/>
          </a:stretch>
        </p:blipFill>
        <p:spPr>
          <a:xfrm>
            <a:off x="3092784" y="9263660"/>
            <a:ext cx="2038229" cy="42761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2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5" name="Google Shape;515;p2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6" name="Google Shape;516;p2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7" name="Google Shape;517;p2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8" name="Google Shape;518;p2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9" name="Google Shape;519;p2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0" name="Google Shape;520;p2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1" name="Google Shape;521;p20"/>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Digitale Bewertungsinstrumente </a:t>
            </a:r>
            <a:endParaRPr sz="5400" b="1" i="0" u="none" strike="noStrike" cap="none">
              <a:solidFill>
                <a:srgbClr val="000000"/>
              </a:solidFill>
              <a:latin typeface="Arial"/>
              <a:ea typeface="Arial"/>
              <a:cs typeface="Arial"/>
              <a:sym typeface="Arial"/>
            </a:endParaRPr>
          </a:p>
        </p:txBody>
      </p:sp>
      <p:sp>
        <p:nvSpPr>
          <p:cNvPr id="522" name="Google Shape;522;p2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3" name="Google Shape;523;p20"/>
          <p:cNvSpPr txBox="1"/>
          <p:nvPr/>
        </p:nvSpPr>
        <p:spPr>
          <a:xfrm>
            <a:off x="818920" y="2546118"/>
            <a:ext cx="15948000" cy="177074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de-DE" sz="3200" b="0" i="0" u="none" strike="noStrike" cap="none">
                <a:solidFill>
                  <a:schemeClr val="dk1"/>
                </a:solidFill>
                <a:latin typeface="Arial"/>
                <a:ea typeface="Arial"/>
                <a:cs typeface="Arial"/>
                <a:sym typeface="Arial"/>
              </a:rPr>
              <a:t>Lernplattformen wie Moodle oder Schoology bieten Funktionen für die Bewertung und Rückmeldung von Aufgaben und Tests. Lehrende können Aufgaben hochladen, Studierende können sie bearbeiten und Lehrende können Feedback geben</a:t>
            </a: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sp>
        <p:nvSpPr>
          <p:cNvPr id="524" name="Google Shape;524;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0"/>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27" name="Google Shape;527;p20"/>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528" name="Google Shape;528;p20" descr="A logo with a letter s in a blue circle&#10;&#10;Description automatically generated"/>
          <p:cNvPicPr preferRelativeResize="0"/>
          <p:nvPr/>
        </p:nvPicPr>
        <p:blipFill rotWithShape="1">
          <a:blip r:embed="rId6">
            <a:alphaModFix/>
          </a:blip>
          <a:srcRect/>
          <a:stretch/>
        </p:blipFill>
        <p:spPr>
          <a:xfrm>
            <a:off x="9371216" y="4124823"/>
            <a:ext cx="4309816" cy="4309816"/>
          </a:xfrm>
          <a:prstGeom prst="rect">
            <a:avLst/>
          </a:prstGeom>
          <a:noFill/>
          <a:ln>
            <a:noFill/>
          </a:ln>
        </p:spPr>
      </p:pic>
      <p:pic>
        <p:nvPicPr>
          <p:cNvPr id="529" name="Google Shape;529;p20" descr="A group of orange circles&#10;&#10;Description automatically generated"/>
          <p:cNvPicPr preferRelativeResize="0"/>
          <p:nvPr/>
        </p:nvPicPr>
        <p:blipFill rotWithShape="1">
          <a:blip r:embed="rId7">
            <a:alphaModFix/>
          </a:blip>
          <a:srcRect/>
          <a:stretch/>
        </p:blipFill>
        <p:spPr>
          <a:xfrm>
            <a:off x="2813652" y="5028275"/>
            <a:ext cx="5979268" cy="1532187"/>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E375C6C2-834A-A83B-A26C-F942F4FBCA6B}"/>
              </a:ext>
            </a:extLst>
          </p:cNvPr>
          <p:cNvPicPr>
            <a:picLocks noChangeAspect="1"/>
          </p:cNvPicPr>
          <p:nvPr/>
        </p:nvPicPr>
        <p:blipFill>
          <a:blip r:embed="rId8"/>
          <a:stretch>
            <a:fillRect/>
          </a:stretch>
        </p:blipFill>
        <p:spPr>
          <a:xfrm>
            <a:off x="3001374" y="9253594"/>
            <a:ext cx="2038229" cy="42761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2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5" name="Google Shape;535;p2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6" name="Google Shape;536;p2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7" name="Google Shape;537;p2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8" name="Google Shape;538;p2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9" name="Google Shape;539;p2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0" name="Google Shape;540;p2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1" name="Google Shape;541;p21"/>
          <p:cNvSpPr txBox="1"/>
          <p:nvPr/>
        </p:nvSpPr>
        <p:spPr>
          <a:xfrm>
            <a:off x="792000" y="1548000"/>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Die Rolle des Zeitmanagements bei der Bewertung von Flipped Classroom Learning </a:t>
            </a:r>
            <a:endParaRPr sz="5400" b="1" i="0" u="none" strike="noStrike" cap="none">
              <a:solidFill>
                <a:srgbClr val="000000"/>
              </a:solidFill>
              <a:latin typeface="Arial"/>
              <a:ea typeface="Arial"/>
              <a:cs typeface="Arial"/>
              <a:sym typeface="Arial"/>
            </a:endParaRPr>
          </a:p>
        </p:txBody>
      </p:sp>
      <p:sp>
        <p:nvSpPr>
          <p:cNvPr id="542" name="Google Shape;542;p2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3" name="Google Shape;543;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1"/>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46" name="Google Shape;546;p21"/>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547" name="Google Shape;547;p21"/>
          <p:cNvGrpSpPr/>
          <p:nvPr/>
        </p:nvGrpSpPr>
        <p:grpSpPr>
          <a:xfrm>
            <a:off x="751351" y="3391662"/>
            <a:ext cx="15948000" cy="3635124"/>
            <a:chOff x="0" y="770210"/>
            <a:chExt cx="15948000" cy="3199337"/>
          </a:xfrm>
        </p:grpSpPr>
        <p:sp>
          <p:nvSpPr>
            <p:cNvPr id="548" name="Google Shape;548;p21"/>
            <p:cNvSpPr/>
            <p:nvPr/>
          </p:nvSpPr>
          <p:spPr>
            <a:xfrm>
              <a:off x="0" y="770210"/>
              <a:ext cx="15948000" cy="1421927"/>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1"/>
            <p:cNvSpPr/>
            <p:nvPr/>
          </p:nvSpPr>
          <p:spPr>
            <a:xfrm>
              <a:off x="430133" y="1090144"/>
              <a:ext cx="782060" cy="782060"/>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1"/>
            <p:cNvSpPr/>
            <p:nvPr/>
          </p:nvSpPr>
          <p:spPr>
            <a:xfrm>
              <a:off x="1642326" y="770210"/>
              <a:ext cx="14305673" cy="14219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1"/>
            <p:cNvSpPr txBox="1"/>
            <p:nvPr/>
          </p:nvSpPr>
          <p:spPr>
            <a:xfrm>
              <a:off x="1642326" y="770210"/>
              <a:ext cx="14305673" cy="1421927"/>
            </a:xfrm>
            <a:prstGeom prst="rect">
              <a:avLst/>
            </a:prstGeom>
            <a:noFill/>
            <a:ln>
              <a:noFill/>
            </a:ln>
          </p:spPr>
          <p:txBody>
            <a:bodyPr spcFirstLastPara="1" wrap="square" lIns="150475" tIns="150475" rIns="150475" bIns="15047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de-DE" sz="2500" b="0" i="0" u="none" strike="noStrike" cap="none">
                  <a:solidFill>
                    <a:srgbClr val="000000"/>
                  </a:solidFill>
                  <a:latin typeface="Arial"/>
                  <a:ea typeface="Arial"/>
                  <a:cs typeface="Arial"/>
                  <a:sym typeface="Arial"/>
                </a:rPr>
                <a:t>Das "Flipped Classroom"-Modell erfordert eine gute Zeitplanung, da die Studierenden einen großen Teil ihres Lernens außerhalb des Unterrichts erledigen. Ein effektives Zeitmanagementsystem hilft den Schülern, ihre Lernzeit optimal zu nutzen und ihre Aufgaben rechtzeitig zu erledigen.</a:t>
              </a:r>
              <a:endParaRPr sz="2500" b="0" i="0" u="none" strike="noStrike" cap="none">
                <a:solidFill>
                  <a:srgbClr val="000000"/>
                </a:solidFill>
                <a:latin typeface="Arial"/>
                <a:ea typeface="Arial"/>
                <a:cs typeface="Arial"/>
                <a:sym typeface="Arial"/>
              </a:endParaRPr>
            </a:p>
          </p:txBody>
        </p:sp>
        <p:sp>
          <p:nvSpPr>
            <p:cNvPr id="552" name="Google Shape;552;p21"/>
            <p:cNvSpPr/>
            <p:nvPr/>
          </p:nvSpPr>
          <p:spPr>
            <a:xfrm>
              <a:off x="0" y="2547620"/>
              <a:ext cx="15948000" cy="1421927"/>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1"/>
            <p:cNvSpPr/>
            <p:nvPr/>
          </p:nvSpPr>
          <p:spPr>
            <a:xfrm>
              <a:off x="430133" y="2867554"/>
              <a:ext cx="782060" cy="782060"/>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1"/>
            <p:cNvSpPr/>
            <p:nvPr/>
          </p:nvSpPr>
          <p:spPr>
            <a:xfrm>
              <a:off x="1642326" y="2547620"/>
              <a:ext cx="14305673" cy="14219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1"/>
            <p:cNvSpPr txBox="1"/>
            <p:nvPr/>
          </p:nvSpPr>
          <p:spPr>
            <a:xfrm>
              <a:off x="1642326" y="2547620"/>
              <a:ext cx="14305673" cy="1421927"/>
            </a:xfrm>
            <a:prstGeom prst="rect">
              <a:avLst/>
            </a:prstGeom>
            <a:noFill/>
            <a:ln>
              <a:noFill/>
            </a:ln>
          </p:spPr>
          <p:txBody>
            <a:bodyPr spcFirstLastPara="1" wrap="square" lIns="150475" tIns="150475" rIns="150475" bIns="15047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de-DE" sz="2500" b="0" i="0" u="none" strike="noStrike" cap="none">
                  <a:solidFill>
                    <a:srgbClr val="000000"/>
                  </a:solidFill>
                  <a:latin typeface="Arial"/>
                  <a:ea typeface="Arial"/>
                  <a:cs typeface="Arial"/>
                  <a:sym typeface="Arial"/>
                </a:rPr>
                <a:t>Ein Zeitmanagementsystem ermöglicht es den Schülern, Prioritäten zu setzen und ihre Aufgaben zu organisieren. Sie können bestimmen, welche Aufgaben zuerst erledigt werden müssen und welche weniger dringend sind. Und es hilft den Schülern, Stress abzubauen, da sie ihre Aufgaben besser planen und organisieren können. </a:t>
              </a:r>
              <a:endParaRPr sz="2500" b="0" i="0" u="none" strike="noStrike" cap="none">
                <a:solidFill>
                  <a:srgbClr val="000000"/>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877EFF6C-ADCB-16CE-3F6A-D55F6693A9E9}"/>
              </a:ext>
            </a:extLst>
          </p:cNvPr>
          <p:cNvPicPr>
            <a:picLocks noChangeAspect="1"/>
          </p:cNvPicPr>
          <p:nvPr/>
        </p:nvPicPr>
        <p:blipFill>
          <a:blip r:embed="rId8"/>
          <a:stretch>
            <a:fillRect/>
          </a:stretch>
        </p:blipFill>
        <p:spPr>
          <a:xfrm>
            <a:off x="3001374" y="9253594"/>
            <a:ext cx="2038229" cy="42761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2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1" name="Google Shape;561;p2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2" name="Google Shape;562;p2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3" name="Google Shape;563;p2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4" name="Google Shape;564;p2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5" name="Google Shape;565;p2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6" name="Google Shape;566;p2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7" name="Google Shape;567;p22"/>
          <p:cNvSpPr txBox="1"/>
          <p:nvPr/>
        </p:nvSpPr>
        <p:spPr>
          <a:xfrm>
            <a:off x="792000" y="1548000"/>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Effiziente Organisation unterstützt die Bewertung beim Flipped-Classroom-Lernen </a:t>
            </a:r>
            <a:endParaRPr sz="5400" b="1" i="0" u="none" strike="noStrike" cap="none">
              <a:solidFill>
                <a:srgbClr val="000000"/>
              </a:solidFill>
              <a:latin typeface="Arial"/>
              <a:ea typeface="Arial"/>
              <a:cs typeface="Arial"/>
              <a:sym typeface="Arial"/>
            </a:endParaRPr>
          </a:p>
        </p:txBody>
      </p:sp>
      <p:sp>
        <p:nvSpPr>
          <p:cNvPr id="568" name="Google Shape;568;p2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9" name="Google Shape;569;p2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22"/>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72" name="Google Shape;572;p22"/>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573" name="Google Shape;573;p22"/>
          <p:cNvGrpSpPr/>
          <p:nvPr/>
        </p:nvGrpSpPr>
        <p:grpSpPr>
          <a:xfrm>
            <a:off x="799981" y="3132000"/>
            <a:ext cx="15932036" cy="4893647"/>
            <a:chOff x="7981" y="0"/>
            <a:chExt cx="15932036" cy="4893647"/>
          </a:xfrm>
        </p:grpSpPr>
        <p:sp>
          <p:nvSpPr>
            <p:cNvPr id="574" name="Google Shape;574;p22"/>
            <p:cNvSpPr/>
            <p:nvPr/>
          </p:nvSpPr>
          <p:spPr>
            <a:xfrm>
              <a:off x="1196099" y="0"/>
              <a:ext cx="13555800" cy="4893647"/>
            </a:xfrm>
            <a:prstGeom prst="rightArrow">
              <a:avLst>
                <a:gd name="adj1" fmla="val 50000"/>
                <a:gd name="adj2" fmla="val 5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2"/>
            <p:cNvSpPr/>
            <p:nvPr/>
          </p:nvSpPr>
          <p:spPr>
            <a:xfrm>
              <a:off x="7981" y="1468094"/>
              <a:ext cx="3839044" cy="1957458"/>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2"/>
            <p:cNvSpPr txBox="1"/>
            <p:nvPr/>
          </p:nvSpPr>
          <p:spPr>
            <a:xfrm>
              <a:off x="103536" y="1563649"/>
              <a:ext cx="3647934" cy="17663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1800" b="0" i="0" u="none" strike="noStrike" cap="none" dirty="0">
                  <a:solidFill>
                    <a:schemeClr val="tx1"/>
                  </a:solidFill>
                  <a:latin typeface="Arial"/>
                  <a:ea typeface="Arial"/>
                  <a:cs typeface="Arial"/>
                  <a:sym typeface="Arial"/>
                </a:rPr>
                <a:t>Eine gute Organisation ermöglicht es den Schülern, ihren Lernprozess zu strukturieren. Sie können ihre Lernmaterialien ordnen, Notizen machen und wichtige Informationen speichern. </a:t>
              </a:r>
              <a:endParaRPr sz="1800" b="0" i="0" u="none" strike="noStrike" cap="none" dirty="0">
                <a:solidFill>
                  <a:schemeClr val="tx1"/>
                </a:solidFill>
                <a:latin typeface="Arial"/>
                <a:ea typeface="Arial"/>
                <a:cs typeface="Arial"/>
                <a:sym typeface="Arial"/>
              </a:endParaRPr>
            </a:p>
          </p:txBody>
        </p:sp>
        <p:sp>
          <p:nvSpPr>
            <p:cNvPr id="577" name="Google Shape;577;p22"/>
            <p:cNvSpPr/>
            <p:nvPr/>
          </p:nvSpPr>
          <p:spPr>
            <a:xfrm>
              <a:off x="4038978" y="1468094"/>
              <a:ext cx="3839044" cy="1957458"/>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txBox="1"/>
            <p:nvPr/>
          </p:nvSpPr>
          <p:spPr>
            <a:xfrm>
              <a:off x="4134533" y="1563649"/>
              <a:ext cx="3647934" cy="17663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1800" b="0" i="0" u="none" strike="noStrike" cap="none">
                  <a:solidFill>
                    <a:schemeClr val="tx1"/>
                  </a:solidFill>
                  <a:latin typeface="Arial"/>
                  <a:ea typeface="Arial"/>
                  <a:cs typeface="Arial"/>
                  <a:sym typeface="Arial"/>
                </a:rPr>
                <a:t>Eine gute Organisation ermöglicht es den Schülern, ihre Lernressourcen effektiv zu nutzen. Sie können ihre Materialien ordnen, wichtige Informationen markieren und leicht darauf zugreifen.</a:t>
              </a:r>
              <a:endParaRPr sz="1800" b="0" i="0" u="none" strike="noStrike" cap="none">
                <a:solidFill>
                  <a:schemeClr val="tx1"/>
                </a:solidFill>
                <a:latin typeface="Arial"/>
                <a:ea typeface="Arial"/>
                <a:cs typeface="Arial"/>
                <a:sym typeface="Arial"/>
              </a:endParaRPr>
            </a:p>
          </p:txBody>
        </p:sp>
        <p:sp>
          <p:nvSpPr>
            <p:cNvPr id="579" name="Google Shape;579;p22"/>
            <p:cNvSpPr/>
            <p:nvPr/>
          </p:nvSpPr>
          <p:spPr>
            <a:xfrm>
              <a:off x="8069976" y="1468094"/>
              <a:ext cx="3839044" cy="1957458"/>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2"/>
            <p:cNvSpPr txBox="1"/>
            <p:nvPr/>
          </p:nvSpPr>
          <p:spPr>
            <a:xfrm>
              <a:off x="8165531" y="1563649"/>
              <a:ext cx="3647934" cy="17663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1800" b="0" i="0" u="none" strike="noStrike" cap="none">
                  <a:solidFill>
                    <a:schemeClr val="tx1"/>
                  </a:solidFill>
                  <a:latin typeface="Arial"/>
                  <a:ea typeface="Arial"/>
                  <a:cs typeface="Arial"/>
                  <a:sym typeface="Arial"/>
                </a:rPr>
                <a:t>Eine gute Organisation hilft den Schülern, produktiver zu sein. Sie können ihre Aufgaben besser planen, ihre Zeit effektiv nutzen und Ablenkungen minimieren. </a:t>
              </a:r>
              <a:endParaRPr sz="1800" b="0" i="0" u="none" strike="noStrike" cap="none">
                <a:solidFill>
                  <a:schemeClr val="tx1"/>
                </a:solidFill>
                <a:latin typeface="Arial"/>
                <a:ea typeface="Arial"/>
                <a:cs typeface="Arial"/>
                <a:sym typeface="Arial"/>
              </a:endParaRPr>
            </a:p>
          </p:txBody>
        </p:sp>
        <p:sp>
          <p:nvSpPr>
            <p:cNvPr id="581" name="Google Shape;581;p22"/>
            <p:cNvSpPr/>
            <p:nvPr/>
          </p:nvSpPr>
          <p:spPr>
            <a:xfrm>
              <a:off x="12100973" y="1468094"/>
              <a:ext cx="3839044" cy="1957458"/>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2"/>
            <p:cNvSpPr txBox="1"/>
            <p:nvPr/>
          </p:nvSpPr>
          <p:spPr>
            <a:xfrm>
              <a:off x="12196528" y="1563649"/>
              <a:ext cx="3647934" cy="17663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1800" b="0" i="0" u="none" strike="noStrike" cap="none">
                  <a:solidFill>
                    <a:schemeClr val="tx1"/>
                  </a:solidFill>
                  <a:latin typeface="Arial"/>
                  <a:ea typeface="Arial"/>
                  <a:cs typeface="Arial"/>
                  <a:sym typeface="Arial"/>
                </a:rPr>
                <a:t>Eine gute Organisation ermutigt die Schüler, Verantwortung für sich selbst zu übernehmen. Sie lernen, ihre eigenen Lernprozesse zu organisieren und Verantwortung für ihr Lernen zu übernehmen.</a:t>
              </a:r>
              <a:endParaRPr sz="1800" b="0" i="0" u="none" strike="noStrike" cap="none">
                <a:solidFill>
                  <a:schemeClr val="tx1"/>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513225CE-675E-DBAE-AB50-C38606943C65}"/>
              </a:ext>
            </a:extLst>
          </p:cNvPr>
          <p:cNvPicPr>
            <a:picLocks noChangeAspect="1"/>
          </p:cNvPicPr>
          <p:nvPr/>
        </p:nvPicPr>
        <p:blipFill>
          <a:blip r:embed="rId6"/>
          <a:stretch>
            <a:fillRect/>
          </a:stretch>
        </p:blipFill>
        <p:spPr>
          <a:xfrm>
            <a:off x="3001374" y="9253594"/>
            <a:ext cx="2038229" cy="42761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2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8" name="Google Shape;588;p2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9" name="Google Shape;589;p2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0" name="Google Shape;590;p2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1" name="Google Shape;591;p2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2" name="Google Shape;592;p2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3" name="Google Shape;593;p2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4" name="Google Shape;594;p23"/>
          <p:cNvSpPr txBox="1"/>
          <p:nvPr/>
        </p:nvSpPr>
        <p:spPr>
          <a:xfrm>
            <a:off x="792000" y="1548000"/>
            <a:ext cx="15948000" cy="49244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Bedeutung der Kommunikation mit den Lernenden im Zusammenhang mit der Bewertung </a:t>
            </a:r>
            <a:endParaRPr sz="1400" b="1" i="0" u="none" strike="noStrike" cap="none">
              <a:solidFill>
                <a:srgbClr val="000000"/>
              </a:solidFill>
              <a:latin typeface="Arial"/>
              <a:ea typeface="Arial"/>
              <a:cs typeface="Arial"/>
              <a:sym typeface="Arial"/>
            </a:endParaRPr>
          </a:p>
        </p:txBody>
      </p:sp>
      <p:sp>
        <p:nvSpPr>
          <p:cNvPr id="595" name="Google Shape;595;p23"/>
          <p:cNvSpPr txBox="1"/>
          <p:nvPr/>
        </p:nvSpPr>
        <p:spPr>
          <a:xfrm>
            <a:off x="792000" y="3132000"/>
            <a:ext cx="15948000" cy="55399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Die Kommunikation mit den Schülerinnen und Schülern über die Bewertungsergebnisse ist beim Flipped-Classroom-Lernen von großer Bedeutung. Hier sind einige Gründe dafür: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1 Feedback und Reflexion: </a:t>
            </a:r>
            <a:r>
              <a:rPr lang="de-DE" sz="2400" b="0" i="0" u="none" strike="noStrike" cap="none">
                <a:solidFill>
                  <a:schemeClr val="dk1"/>
                </a:solidFill>
                <a:latin typeface="Arial"/>
                <a:ea typeface="Arial"/>
                <a:cs typeface="Arial"/>
                <a:sym typeface="Arial"/>
              </a:rPr>
              <a:t>Die Kommunikation der Bewertungsergebnisse ermöglicht es den Schülern, Feedback zu erhalten und über ihre Leistungen zu reflektieren.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2. Klärung der Erwartungen: </a:t>
            </a:r>
            <a:r>
              <a:rPr lang="de-DE" sz="2400" b="0" i="0" u="none" strike="noStrike" cap="none">
                <a:solidFill>
                  <a:schemeClr val="dk1"/>
                </a:solidFill>
                <a:latin typeface="Arial"/>
                <a:ea typeface="Arial"/>
                <a:cs typeface="Arial"/>
                <a:sym typeface="Arial"/>
              </a:rPr>
              <a:t>Indem sie die Bewertungsergebnisse mitteilen, können die Lehrkraft ihre Erwartungen an die Schüler klären. Sie können erklären, welche Kriterien bei der Bewertung verwendet wurden und welche Ziele erreicht werden sollten.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 3. Motivation und Anerkennung: </a:t>
            </a:r>
            <a:r>
              <a:rPr lang="de-DE" sz="2400" b="0" i="0" u="none" strike="noStrike" cap="none">
                <a:solidFill>
                  <a:schemeClr val="dk1"/>
                </a:solidFill>
                <a:latin typeface="Arial"/>
                <a:ea typeface="Arial"/>
                <a:cs typeface="Arial"/>
                <a:sym typeface="Arial"/>
              </a:rPr>
              <a:t>Die Mitteilung von Bewertungsergebnissen ermöglicht es den Lehrkraftn, die Leistungen der Schüler anzuerkennen und zu würdigen, damit sie ihr Lernen fortsetzen.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dk1"/>
                </a:solidFill>
                <a:latin typeface="Arial"/>
                <a:ea typeface="Arial"/>
                <a:cs typeface="Arial"/>
                <a:sym typeface="Arial"/>
              </a:rPr>
              <a:t> </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4. Unterstützung bei der Zielsetzung: </a:t>
            </a:r>
            <a:r>
              <a:rPr lang="de-DE" sz="2400" b="0" i="0" u="none" strike="noStrike" cap="none">
                <a:solidFill>
                  <a:schemeClr val="dk1"/>
                </a:solidFill>
                <a:latin typeface="Arial"/>
                <a:ea typeface="Arial"/>
                <a:cs typeface="Arial"/>
                <a:sym typeface="Arial"/>
              </a:rPr>
              <a:t>Die Mitteilung der Bewertungsergebnisse hilft den Schülern, ihre Ziele zu setzen und ihre Fortschritte zu verfolgen.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dk1"/>
                </a:solidFill>
                <a:latin typeface="Arial"/>
                <a:ea typeface="Arial"/>
                <a:cs typeface="Arial"/>
                <a:sym typeface="Arial"/>
              </a:rPr>
              <a:t> </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5 Individuelle Unterstützung: </a:t>
            </a:r>
            <a:r>
              <a:rPr lang="de-DE" sz="2400" b="0" i="0" u="none" strike="noStrike" cap="none">
                <a:solidFill>
                  <a:schemeClr val="dk1"/>
                </a:solidFill>
                <a:latin typeface="Arial"/>
                <a:ea typeface="Arial"/>
                <a:cs typeface="Arial"/>
                <a:sym typeface="Arial"/>
              </a:rPr>
              <a:t>Die Lehrkräfte können individuelle Unterstützung anbieten, indem sie die Bewertungsergebnisse mitteilen. </a:t>
            </a:r>
            <a:endParaRPr sz="2400" b="0" i="0" u="none" strike="noStrike" cap="none">
              <a:solidFill>
                <a:schemeClr val="dk1"/>
              </a:solidFill>
              <a:latin typeface="Arial"/>
              <a:ea typeface="Arial"/>
              <a:cs typeface="Arial"/>
              <a:sym typeface="Arial"/>
            </a:endParaRPr>
          </a:p>
        </p:txBody>
      </p:sp>
      <p:sp>
        <p:nvSpPr>
          <p:cNvPr id="596" name="Google Shape;596;p2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7" name="Google Shape;597;p2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9" name="Google Shape;599;p2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600" name="Google Shape;600;p23"/>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2E1294D9-4AE3-4F4C-D0CF-3E48807F0103}"/>
              </a:ext>
            </a:extLst>
          </p:cNvPr>
          <p:cNvPicPr>
            <a:picLocks noChangeAspect="1"/>
          </p:cNvPicPr>
          <p:nvPr/>
        </p:nvPicPr>
        <p:blipFill>
          <a:blip r:embed="rId6"/>
          <a:stretch>
            <a:fillRect/>
          </a:stretch>
        </p:blipFill>
        <p:spPr>
          <a:xfrm>
            <a:off x="3001374" y="9253594"/>
            <a:ext cx="2038229" cy="42761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2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6" name="Google Shape;606;p2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7" name="Google Shape;607;p2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8" name="Google Shape;608;p2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9" name="Google Shape;609;p2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0" name="Google Shape;610;p2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1" name="Google Shape;611;p2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2" name="Google Shape;612;p24"/>
          <p:cNvSpPr txBox="1"/>
          <p:nvPr/>
        </p:nvSpPr>
        <p:spPr>
          <a:xfrm>
            <a:off x="792000" y="1548000"/>
            <a:ext cx="15948000" cy="49244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Bedeutung der Kommunikation mit Eltern und Arbeitgebern im Zusammenhang mit der Bewertung </a:t>
            </a:r>
            <a:endParaRPr sz="1400" b="1" i="0" u="none" strike="noStrike" cap="none">
              <a:solidFill>
                <a:srgbClr val="000000"/>
              </a:solidFill>
              <a:latin typeface="Arial"/>
              <a:ea typeface="Arial"/>
              <a:cs typeface="Arial"/>
              <a:sym typeface="Arial"/>
            </a:endParaRPr>
          </a:p>
        </p:txBody>
      </p:sp>
      <p:sp>
        <p:nvSpPr>
          <p:cNvPr id="613" name="Google Shape;613;p24"/>
          <p:cNvSpPr txBox="1"/>
          <p:nvPr/>
        </p:nvSpPr>
        <p:spPr>
          <a:xfrm>
            <a:off x="792000" y="3132000"/>
            <a:ext cx="15948000" cy="54596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1" i="0" u="sng" strike="noStrike" cap="none">
                <a:solidFill>
                  <a:schemeClr val="dk1"/>
                </a:solidFill>
                <a:latin typeface="Arial"/>
                <a:ea typeface="Arial"/>
                <a:cs typeface="Arial"/>
                <a:sym typeface="Arial"/>
              </a:rPr>
              <a:t>Transparenz und Information: </a:t>
            </a:r>
            <a:r>
              <a:rPr lang="de-DE" sz="2400" b="0" i="0" u="none" strike="noStrike" cap="none">
                <a:solidFill>
                  <a:schemeClr val="dk1"/>
                </a:solidFill>
                <a:latin typeface="Arial"/>
                <a:ea typeface="Arial"/>
                <a:cs typeface="Arial"/>
                <a:sym typeface="Arial"/>
              </a:rPr>
              <a:t>Die Mitteilung von Bewertungsergebnissen ermöglicht es Eltern oder Arbeitgebern, sich über die Lernfortschritte der Schüler zu informieren.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1" i="0" u="sng" strike="noStrike" cap="none">
                <a:solidFill>
                  <a:schemeClr val="dk1"/>
                </a:solidFill>
                <a:latin typeface="Arial"/>
                <a:ea typeface="Arial"/>
                <a:cs typeface="Arial"/>
                <a:sym typeface="Arial"/>
              </a:rPr>
              <a:t>Zusammenarbeit und Unterstützung: </a:t>
            </a:r>
            <a:r>
              <a:rPr lang="de-DE" sz="2400" b="0" i="0" u="none" strike="noStrike" cap="none">
                <a:solidFill>
                  <a:schemeClr val="dk1"/>
                </a:solidFill>
                <a:latin typeface="Arial"/>
                <a:ea typeface="Arial"/>
                <a:cs typeface="Arial"/>
                <a:sym typeface="Arial"/>
              </a:rPr>
              <a:t>Die Mitteilung von Bewertungsergebnissen ermöglicht es Eltern oder Arbeitgebern, mit Lehrkraftn zusammenzuarbeiten und Schüler zu unterstützen.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1" i="0" u="sng" strike="noStrike" cap="none">
                <a:solidFill>
                  <a:schemeClr val="dk1"/>
                </a:solidFill>
                <a:latin typeface="Arial"/>
                <a:ea typeface="Arial"/>
                <a:cs typeface="Arial"/>
                <a:sym typeface="Arial"/>
              </a:rPr>
              <a:t>Förderung des Lernens: </a:t>
            </a:r>
            <a:r>
              <a:rPr lang="de-DE" sz="2400" b="0" i="0" u="none" strike="noStrike" cap="none">
                <a:solidFill>
                  <a:schemeClr val="dk1"/>
                </a:solidFill>
                <a:latin typeface="Arial"/>
                <a:ea typeface="Arial"/>
                <a:cs typeface="Arial"/>
                <a:sym typeface="Arial"/>
              </a:rPr>
              <a:t>Die Mitteilung von Bewertungsergebnissen ermöglicht es Eltern oder Arbeitgebern, die Schüler beim Lernen zu unterstützen. </a:t>
            </a:r>
            <a:endParaRPr sz="14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2400"/>
              <a:buFont typeface="Noto Sans Symbols"/>
              <a:buNone/>
            </a:pP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1" i="0" u="sng" strike="noStrike" cap="none">
                <a:solidFill>
                  <a:schemeClr val="dk1"/>
                </a:solidFill>
                <a:latin typeface="Arial"/>
                <a:ea typeface="Arial"/>
                <a:cs typeface="Arial"/>
                <a:sym typeface="Arial"/>
              </a:rPr>
              <a:t>Motivation und Anerkennung: </a:t>
            </a:r>
            <a:r>
              <a:rPr lang="de-DE" sz="2400" b="0" i="0" u="none" strike="noStrike" cap="none">
                <a:solidFill>
                  <a:schemeClr val="dk1"/>
                </a:solidFill>
                <a:latin typeface="Arial"/>
                <a:ea typeface="Arial"/>
                <a:cs typeface="Arial"/>
                <a:sym typeface="Arial"/>
              </a:rPr>
              <a:t>Die Mitteilung von Bewertungsergebnissen ermöglicht es Eltern oder Arbeitgebern, die Leistungen der Schüler anzuerkennen und zu würdigen.  </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sp>
        <p:nvSpPr>
          <p:cNvPr id="614" name="Google Shape;614;p24"/>
          <p:cNvSpPr/>
          <p:nvPr/>
        </p:nvSpPr>
        <p:spPr>
          <a:xfrm rot="5400000">
            <a:off x="9286810" y="13362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5" name="Google Shape;615;p2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 name="Google Shape;617;p2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618" name="Google Shape;618;p24"/>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5C18F8EF-C8B6-9EBC-CC08-EFB4B4313DBD}"/>
              </a:ext>
            </a:extLst>
          </p:cNvPr>
          <p:cNvPicPr>
            <a:picLocks noChangeAspect="1"/>
          </p:cNvPicPr>
          <p:nvPr/>
        </p:nvPicPr>
        <p:blipFill>
          <a:blip r:embed="rId6"/>
          <a:stretch>
            <a:fillRect/>
          </a:stretch>
        </p:blipFill>
        <p:spPr>
          <a:xfrm>
            <a:off x="3001374" y="9253594"/>
            <a:ext cx="2038229" cy="42761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2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4" name="Google Shape;624;p2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5" name="Google Shape;625;p2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6" name="Google Shape;626;p2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7" name="Google Shape;627;p2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8" name="Google Shape;628;p2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9" name="Google Shape;629;p2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0" name="Google Shape;630;p25"/>
          <p:cNvSpPr txBox="1"/>
          <p:nvPr/>
        </p:nvSpPr>
        <p:spPr>
          <a:xfrm>
            <a:off x="792000" y="1548000"/>
            <a:ext cx="15812862" cy="4115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Herausforderungen bei der Bewertung im "flipped classroom" Lernen  </a:t>
            </a:r>
            <a:endParaRPr sz="1400" b="1" i="0" u="none" strike="noStrike" cap="none">
              <a:solidFill>
                <a:srgbClr val="000000"/>
              </a:solidFill>
              <a:latin typeface="Arial"/>
              <a:ea typeface="Arial"/>
              <a:cs typeface="Arial"/>
              <a:sym typeface="Arial"/>
            </a:endParaRPr>
          </a:p>
        </p:txBody>
      </p:sp>
      <p:sp>
        <p:nvSpPr>
          <p:cNvPr id="631" name="Google Shape;631;p2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2" name="Google Shape;632;p25"/>
          <p:cNvSpPr txBox="1"/>
          <p:nvPr/>
        </p:nvSpPr>
        <p:spPr>
          <a:xfrm>
            <a:off x="11520000" y="3636000"/>
            <a:ext cx="5292000" cy="356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68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Im "flipped classroom" müssen die Lehrkräfte eine große Menge an Lernmaterial vorbereiten und überprüfen. Dies kann zu Zeitmangel führen und die Bewertung der Schülerleistungen erschweren.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33" name="Google Shape;633;p25"/>
          <p:cNvSpPr txBox="1"/>
          <p:nvPr/>
        </p:nvSpPr>
        <p:spPr>
          <a:xfrm>
            <a:off x="6156000" y="3636000"/>
            <a:ext cx="5292000" cy="356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68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Beim "Flipped Classroom" lernen die Schüler weitgehend außerhalb des Klassenzimmers. Das bedeutet, dass die Lehrkräfte weniger direkte Beobachtungsmöglichkeiten haben, um die Leistungen der Schüler zu bewerten.</a:t>
            </a:r>
            <a:endParaRPr sz="1400" b="0" i="0" u="none" strike="noStrike" cap="none">
              <a:solidFill>
                <a:srgbClr val="000000"/>
              </a:solidFill>
              <a:latin typeface="Arial"/>
              <a:ea typeface="Arial"/>
              <a:cs typeface="Arial"/>
              <a:sym typeface="Arial"/>
            </a:endParaRPr>
          </a:p>
        </p:txBody>
      </p:sp>
      <p:sp>
        <p:nvSpPr>
          <p:cNvPr id="634" name="Google Shape;634;p25"/>
          <p:cNvSpPr txBox="1"/>
          <p:nvPr/>
        </p:nvSpPr>
        <p:spPr>
          <a:xfrm>
            <a:off x="792000" y="3636000"/>
            <a:ext cx="5292000" cy="356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68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Im "Flipped Classroom" lernen die Schüler individuell und in ihrem eigenen Tempo. Dies kann zu Herausforderungen bei der Bewertung führen, da einige Schüler schneller Fortschritte machen als andere.</a:t>
            </a:r>
            <a:endParaRPr sz="1400" b="0" i="0" u="none" strike="noStrike" cap="none">
              <a:solidFill>
                <a:srgbClr val="000000"/>
              </a:solidFill>
              <a:latin typeface="Arial"/>
              <a:ea typeface="Arial"/>
              <a:cs typeface="Arial"/>
              <a:sym typeface="Arial"/>
            </a:endParaRPr>
          </a:p>
        </p:txBody>
      </p:sp>
      <p:sp>
        <p:nvSpPr>
          <p:cNvPr id="635" name="Google Shape;635;p25"/>
          <p:cNvSpPr/>
          <p:nvPr/>
        </p:nvSpPr>
        <p:spPr>
          <a:xfrm>
            <a:off x="791999" y="3132000"/>
            <a:ext cx="5292000" cy="936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1. Unterschiedliche Lerngeschwindigkeiten: </a:t>
            </a:r>
            <a:endParaRPr sz="2600" b="1" i="0" u="none" strike="noStrike" cap="none">
              <a:solidFill>
                <a:schemeClr val="lt1"/>
              </a:solidFill>
              <a:latin typeface="Arial"/>
              <a:ea typeface="Arial"/>
              <a:cs typeface="Arial"/>
              <a:sym typeface="Arial"/>
            </a:endParaRPr>
          </a:p>
        </p:txBody>
      </p:sp>
      <p:sp>
        <p:nvSpPr>
          <p:cNvPr id="636" name="Google Shape;636;p25"/>
          <p:cNvSpPr/>
          <p:nvPr/>
        </p:nvSpPr>
        <p:spPr>
          <a:xfrm>
            <a:off x="6156000" y="3132000"/>
            <a:ext cx="5292000" cy="936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2. Mangel an direkter Beobachtung: </a:t>
            </a:r>
            <a:endParaRPr sz="2600" b="1" i="0" u="none" strike="noStrike" cap="none">
              <a:solidFill>
                <a:schemeClr val="lt1"/>
              </a:solidFill>
              <a:latin typeface="Arial"/>
              <a:ea typeface="Arial"/>
              <a:cs typeface="Arial"/>
              <a:sym typeface="Arial"/>
            </a:endParaRPr>
          </a:p>
        </p:txBody>
      </p:sp>
      <p:sp>
        <p:nvSpPr>
          <p:cNvPr id="637" name="Google Shape;637;p25"/>
          <p:cNvSpPr/>
          <p:nvPr/>
        </p:nvSpPr>
        <p:spPr>
          <a:xfrm>
            <a:off x="11520000" y="3132000"/>
            <a:ext cx="5292000" cy="936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 3. Zeitmanagement der Lehrkräfte:</a:t>
            </a:r>
            <a:endParaRPr sz="2600" b="1" i="0" u="none" strike="noStrike" cap="none">
              <a:solidFill>
                <a:schemeClr val="lt1"/>
              </a:solidFill>
              <a:latin typeface="Arial"/>
              <a:ea typeface="Arial"/>
              <a:cs typeface="Arial"/>
              <a:sym typeface="Arial"/>
            </a:endParaRPr>
          </a:p>
        </p:txBody>
      </p:sp>
      <p:sp>
        <p:nvSpPr>
          <p:cNvPr id="638" name="Google Shape;638;p2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0" name="Google Shape;640;p2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641" name="Google Shape;641;p25"/>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DE63214E-1F41-6ED5-DF27-10371CB04ED9}"/>
              </a:ext>
            </a:extLst>
          </p:cNvPr>
          <p:cNvPicPr>
            <a:picLocks noChangeAspect="1"/>
          </p:cNvPicPr>
          <p:nvPr/>
        </p:nvPicPr>
        <p:blipFill>
          <a:blip r:embed="rId6"/>
          <a:stretch>
            <a:fillRect/>
          </a:stretch>
        </p:blipFill>
        <p:spPr>
          <a:xfrm>
            <a:off x="3001374" y="9253594"/>
            <a:ext cx="2038229" cy="42761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26"/>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7" name="Google Shape;647;p2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8" name="Google Shape;648;p26"/>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2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0" name="Google Shape;650;p2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1" name="Google Shape;651;p26"/>
          <p:cNvSpPr/>
          <p:nvPr/>
        </p:nvSpPr>
        <p:spPr>
          <a:xfrm>
            <a:off x="15873846" y="4319839"/>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2" name="Google Shape;652;p26"/>
          <p:cNvSpPr txBox="1"/>
          <p:nvPr/>
        </p:nvSpPr>
        <p:spPr>
          <a:xfrm>
            <a:off x="3058695" y="328666"/>
            <a:ext cx="13265244"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de-DE" sz="6999" b="0" i="0" u="none" strike="noStrike" cap="none" dirty="0">
                <a:solidFill>
                  <a:srgbClr val="033C5B"/>
                </a:solidFill>
                <a:latin typeface="Arial"/>
                <a:ea typeface="Arial"/>
                <a:cs typeface="Arial"/>
                <a:sym typeface="Arial"/>
              </a:rPr>
              <a:t>Reflexion</a:t>
            </a:r>
            <a:r>
              <a:rPr lang="tr-TR" sz="6999" b="0" i="0" u="none" strike="noStrike" cap="none" dirty="0">
                <a:solidFill>
                  <a:srgbClr val="033C5B"/>
                </a:solidFill>
                <a:latin typeface="Arial"/>
                <a:ea typeface="Arial"/>
                <a:cs typeface="Arial"/>
                <a:sym typeface="Arial"/>
              </a:rPr>
              <a:t>sa</a:t>
            </a:r>
            <a:r>
              <a:rPr lang="de-DE" sz="6999" b="0" i="0" u="none" strike="noStrike" cap="none" dirty="0">
                <a:solidFill>
                  <a:srgbClr val="033C5B"/>
                </a:solidFill>
                <a:latin typeface="Arial"/>
                <a:ea typeface="Arial"/>
                <a:cs typeface="Arial"/>
                <a:sym typeface="Arial"/>
              </a:rPr>
              <a:t>ktivität</a:t>
            </a:r>
            <a:endParaRPr dirty="0"/>
          </a:p>
        </p:txBody>
      </p:sp>
      <p:sp>
        <p:nvSpPr>
          <p:cNvPr id="653" name="Google Shape;653;p26"/>
          <p:cNvSpPr txBox="1"/>
          <p:nvPr/>
        </p:nvSpPr>
        <p:spPr>
          <a:xfrm>
            <a:off x="2890312" y="1473407"/>
            <a:ext cx="13265243" cy="7238905"/>
          </a:xfrm>
          <a:prstGeom prst="rect">
            <a:avLst/>
          </a:prstGeom>
          <a:noFill/>
          <a:ln>
            <a:noFill/>
          </a:ln>
        </p:spPr>
        <p:txBody>
          <a:bodyPr spcFirstLastPara="1" wrap="square" lIns="0" tIns="0" rIns="0" bIns="0" anchor="t" anchorCtr="0">
            <a:spAutoFit/>
          </a:bodyPr>
          <a:lstStyle/>
          <a:p>
            <a:pPr marL="342900" marR="0" lvl="0" indent="-342900" algn="l" rtl="0">
              <a:lnSpc>
                <a:spcPct val="140015"/>
              </a:lnSpc>
              <a:spcBef>
                <a:spcPts val="0"/>
              </a:spcBef>
              <a:spcAft>
                <a:spcPts val="0"/>
              </a:spcAft>
              <a:buClr>
                <a:srgbClr val="000000"/>
              </a:buClr>
              <a:buSzPts val="2599"/>
              <a:buFont typeface="Arial" panose="020B0604020202020204" pitchFamily="34" charset="0"/>
              <a:buChar char="•"/>
            </a:pPr>
            <a:r>
              <a:rPr lang="de-DE" sz="2400" b="0" i="0" u="none" strike="noStrike" cap="none" dirty="0">
                <a:solidFill>
                  <a:srgbClr val="121212"/>
                </a:solidFill>
                <a:latin typeface="Arial"/>
                <a:ea typeface="Arial"/>
                <a:cs typeface="Arial"/>
                <a:sym typeface="Arial"/>
              </a:rPr>
              <a:t>Überlegen Sie, welche Vorteile die Durchführung von Bewertungen in einem "Flipped Classroom" hat. Was sind Ihrer Meinung nach die effektivsten Aspekte dieses Ansatzes, wenn es um die Bewertung von Schülern geht?</a:t>
            </a:r>
            <a:endParaRPr sz="2400" dirty="0"/>
          </a:p>
          <a:p>
            <a:pPr marL="342900" marR="0" lvl="0" indent="-342900" algn="l" rtl="0">
              <a:lnSpc>
                <a:spcPct val="140015"/>
              </a:lnSpc>
              <a:spcBef>
                <a:spcPts val="0"/>
              </a:spcBef>
              <a:spcAft>
                <a:spcPts val="0"/>
              </a:spcAft>
              <a:buClr>
                <a:srgbClr val="000000"/>
              </a:buClr>
              <a:buSzPts val="2599"/>
              <a:buFont typeface="Arial" panose="020B0604020202020204" pitchFamily="34" charset="0"/>
              <a:buChar char="•"/>
            </a:pPr>
            <a:r>
              <a:rPr lang="de-DE" sz="2400" b="0" i="0" u="none" strike="noStrike" cap="none" dirty="0">
                <a:solidFill>
                  <a:srgbClr val="121212"/>
                </a:solidFill>
                <a:latin typeface="Arial"/>
                <a:ea typeface="Arial"/>
                <a:cs typeface="Arial"/>
                <a:sym typeface="Arial"/>
              </a:rPr>
              <a:t>Überlegen Sie, inwieweit das geflippte Klassenzimmer während der Unterrichtszeit vertiefte praktische Bewertungen ermöglicht und ob es bessere Möglichkeiten für praktisches Lernen und die Anwendung von Fähigkeiten bietet. Überlegen Sie, wie formative Beurteilungen wie Quiz oder Diskussionen in der Klasse dazu beitragen, das theoretische Wissen zu festigen, bevor die Studierenden mit der praktischen Arbeit beginnen.</a:t>
            </a:r>
            <a:endParaRPr sz="2400" dirty="0"/>
          </a:p>
          <a:p>
            <a:pPr marL="342900" marR="0" lvl="0" indent="-342900" algn="l" rtl="0">
              <a:lnSpc>
                <a:spcPct val="140015"/>
              </a:lnSpc>
              <a:spcBef>
                <a:spcPts val="0"/>
              </a:spcBef>
              <a:spcAft>
                <a:spcPts val="0"/>
              </a:spcAft>
              <a:buClr>
                <a:srgbClr val="000000"/>
              </a:buClr>
              <a:buSzPts val="2599"/>
              <a:buFont typeface="Arial" panose="020B0604020202020204" pitchFamily="34" charset="0"/>
              <a:buChar char="•"/>
            </a:pPr>
            <a:r>
              <a:rPr lang="de-DE" sz="2400" b="0" i="0" u="none" strike="noStrike" cap="none" dirty="0">
                <a:solidFill>
                  <a:srgbClr val="121212"/>
                </a:solidFill>
                <a:latin typeface="Arial"/>
                <a:ea typeface="Arial"/>
                <a:cs typeface="Arial"/>
                <a:sym typeface="Arial"/>
              </a:rPr>
              <a:t>Denken Sie über die möglichen Schwierigkeiten bei der Überwachung des Engagements und der Fortschritte der Schüler bei den Aktivitäten vor dem Unterricht nach. Wie stellen Sie sicher, dass die Studierenden angemessen auf die praktische Arbeit im Unterricht vorbereitet sind?</a:t>
            </a:r>
            <a:endParaRPr sz="2400" dirty="0"/>
          </a:p>
          <a:p>
            <a:pPr marL="342900" marR="0" lvl="0" indent="-342900" algn="l" rtl="0">
              <a:lnSpc>
                <a:spcPct val="140015"/>
              </a:lnSpc>
              <a:spcBef>
                <a:spcPts val="0"/>
              </a:spcBef>
              <a:spcAft>
                <a:spcPts val="0"/>
              </a:spcAft>
              <a:buClr>
                <a:srgbClr val="000000"/>
              </a:buClr>
              <a:buSzPts val="2599"/>
              <a:buFont typeface="Arial" panose="020B0604020202020204" pitchFamily="34" charset="0"/>
              <a:buChar char="•"/>
            </a:pPr>
            <a:r>
              <a:rPr lang="de-DE" sz="2400" b="0" i="0" u="none" strike="noStrike" cap="none" dirty="0">
                <a:solidFill>
                  <a:srgbClr val="121212"/>
                </a:solidFill>
                <a:latin typeface="Arial"/>
                <a:ea typeface="Arial"/>
                <a:cs typeface="Arial"/>
                <a:sym typeface="Arial"/>
              </a:rPr>
              <a:t>Könnten Sie mehr interaktive Tools wie digitale Simulationen oder Peer-Assessments integrieren, um das Engagement der Studierenden zu fördern und ihnen ein kontinuierlicheres Feedback zu geben?</a:t>
            </a:r>
            <a:endParaRPr sz="2400" dirty="0"/>
          </a:p>
        </p:txBody>
      </p:sp>
      <p:sp>
        <p:nvSpPr>
          <p:cNvPr id="654" name="Google Shape;654;p2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6" name="Google Shape;656;p2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657" name="Google Shape;657;p26"/>
          <p:cNvPicPr preferRelativeResize="0"/>
          <p:nvPr/>
        </p:nvPicPr>
        <p:blipFill rotWithShape="1">
          <a:blip r:embed="rId7">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C441A7A6-FEFD-3D5F-A0C7-34090DA1E658}"/>
              </a:ext>
            </a:extLst>
          </p:cNvPr>
          <p:cNvPicPr>
            <a:picLocks noChangeAspect="1"/>
          </p:cNvPicPr>
          <p:nvPr/>
        </p:nvPicPr>
        <p:blipFill>
          <a:blip r:embed="rId8"/>
          <a:stretch>
            <a:fillRect/>
          </a:stretch>
        </p:blipFill>
        <p:spPr>
          <a:xfrm>
            <a:off x="3001374" y="9253594"/>
            <a:ext cx="2038229" cy="42761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27"/>
          <p:cNvSpPr txBox="1"/>
          <p:nvPr/>
        </p:nvSpPr>
        <p:spPr>
          <a:xfrm>
            <a:off x="1337656" y="966416"/>
            <a:ext cx="11834641"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de-DE" sz="6999" b="0" i="0" u="none" strike="noStrike" cap="none">
                <a:solidFill>
                  <a:srgbClr val="033C5B"/>
                </a:solidFill>
                <a:latin typeface="Arial"/>
                <a:ea typeface="Arial"/>
                <a:cs typeface="Arial"/>
                <a:sym typeface="Arial"/>
              </a:rPr>
              <a:t>Zusätzliche Ressourcen</a:t>
            </a:r>
            <a:endParaRPr/>
          </a:p>
        </p:txBody>
      </p:sp>
      <p:sp>
        <p:nvSpPr>
          <p:cNvPr id="663" name="Google Shape;663;p27"/>
          <p:cNvSpPr txBox="1"/>
          <p:nvPr/>
        </p:nvSpPr>
        <p:spPr>
          <a:xfrm>
            <a:off x="1561782" y="2256647"/>
            <a:ext cx="12001818" cy="2953886"/>
          </a:xfrm>
          <a:prstGeom prst="rect">
            <a:avLst/>
          </a:prstGeom>
          <a:noFill/>
          <a:ln>
            <a:noFill/>
          </a:ln>
        </p:spPr>
        <p:txBody>
          <a:bodyPr spcFirstLastPara="1" wrap="square" lIns="0" tIns="0" rIns="0" bIns="0" anchor="t" anchorCtr="0">
            <a:spAutoFit/>
          </a:bodyPr>
          <a:lstStyle/>
          <a:p>
            <a:pPr marL="342900" marR="0" lvl="0" indent="-342900" algn="l" rtl="0">
              <a:lnSpc>
                <a:spcPct val="107000"/>
              </a:lnSpc>
              <a:spcBef>
                <a:spcPts val="0"/>
              </a:spcBef>
              <a:spcAft>
                <a:spcPts val="0"/>
              </a:spcAft>
              <a:buClr>
                <a:srgbClr val="000000"/>
              </a:buClr>
              <a:buSzPts val="2400"/>
              <a:buFont typeface="Arial"/>
              <a:buChar char="•"/>
            </a:pPr>
            <a:r>
              <a:rPr lang="de-DE" sz="2400" b="0" i="0" u="none" strike="noStrike" cap="none">
                <a:solidFill>
                  <a:srgbClr val="000000"/>
                </a:solidFill>
                <a:latin typeface="Calibri"/>
                <a:ea typeface="Calibri"/>
                <a:cs typeface="Calibri"/>
                <a:sym typeface="Calibri"/>
              </a:rPr>
              <a:t>Flipped Classroom, Peer Assessment und Computerübungen: </a:t>
            </a:r>
            <a:r>
              <a:rPr lang="de-DE" sz="2400" b="0" i="0" u="sng" strike="noStrike" cap="none">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Flipped Classroom, Peer Assessment und Computerübungen - </a:t>
            </a:r>
            <a:r>
              <a:rPr lang="de-DE" sz="2400" b="0" i="0" u="none" strike="noStrike" cap="none">
                <a:solidFill>
                  <a:srgbClr val="000000"/>
                </a:solidFill>
                <a:latin typeface="Calibri"/>
                <a:ea typeface="Calibri"/>
                <a:cs typeface="Calibri"/>
                <a:sym typeface="Calibri"/>
              </a:rPr>
              <a:t>YouTube </a:t>
            </a:r>
            <a:endParaRPr sz="24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2400"/>
              <a:buFont typeface="Arial"/>
              <a:buChar char="•"/>
            </a:pPr>
            <a:r>
              <a:rPr lang="de-DE" sz="2400" b="0" i="0" u="none" strike="noStrike" cap="none">
                <a:solidFill>
                  <a:srgbClr val="000000"/>
                </a:solidFill>
                <a:latin typeface="Calibri"/>
                <a:ea typeface="Calibri"/>
                <a:cs typeface="Calibri"/>
                <a:sym typeface="Calibri"/>
              </a:rPr>
              <a:t>Vier Bewertungsstrategien für die umgedrehte Lernumgebung: </a:t>
            </a:r>
            <a:r>
              <a:rPr lang="de-DE" sz="2400" b="0" i="0" u="sng" strike="noStrike" cap="none">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t>
            </a:r>
            <a:r>
              <a:rPr lang="de-DE" sz="2400" b="0" i="0" u="none" strike="noStrike" cap="none">
                <a:solidFill>
                  <a:srgbClr val="000000"/>
                </a:solidFill>
                <a:latin typeface="Calibri"/>
                <a:ea typeface="Calibri"/>
                <a:cs typeface="Calibri"/>
                <a:sym typeface="Calibri"/>
              </a:rPr>
              <a:t>//www.facultyfocus.com/articles/blended-flipped-learning/four-assessment-strategies-for-the-flipped-learning-environment/ </a:t>
            </a:r>
            <a:endParaRPr sz="24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2400"/>
              <a:buFont typeface="Arial"/>
              <a:buChar char="•"/>
            </a:pPr>
            <a:r>
              <a:rPr lang="de-DE" sz="2400" b="0" i="0" u="none" strike="noStrike" cap="none">
                <a:solidFill>
                  <a:srgbClr val="000000"/>
                </a:solidFill>
                <a:latin typeface="Calibri"/>
                <a:ea typeface="Calibri"/>
                <a:cs typeface="Calibri"/>
                <a:sym typeface="Calibri"/>
              </a:rPr>
              <a:t>Wenn Sie mehr über Peer Assessments erfahren möchten: </a:t>
            </a:r>
            <a:r>
              <a:rPr lang="de-DE" sz="2400" b="0" i="0" u="sng" strike="noStrike" cap="none">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a:t>
            </a:r>
            <a:r>
              <a:rPr lang="de-DE" sz="2400" b="0" i="0" u="none" strike="noStrike" cap="none">
                <a:solidFill>
                  <a:srgbClr val="000000"/>
                </a:solidFill>
                <a:latin typeface="Calibri"/>
                <a:ea typeface="Calibri"/>
                <a:cs typeface="Calibri"/>
                <a:sym typeface="Calibri"/>
              </a:rPr>
              <a:t>//www.frontiersin.org/journals/psychology/articles/10.3389/fpsyg.2022.912568/full </a:t>
            </a:r>
            <a:endParaRPr sz="2400" b="0" i="0" u="none" strike="noStrike" cap="none">
              <a:solidFill>
                <a:srgbClr val="000000"/>
              </a:solidFill>
              <a:latin typeface="Calibri"/>
              <a:ea typeface="Calibri"/>
              <a:cs typeface="Calibri"/>
              <a:sym typeface="Calibri"/>
            </a:endParaRPr>
          </a:p>
        </p:txBody>
      </p:sp>
      <p:sp>
        <p:nvSpPr>
          <p:cNvPr id="664" name="Google Shape;664;p27"/>
          <p:cNvSpPr/>
          <p:nvPr/>
        </p:nvSpPr>
        <p:spPr>
          <a:xfrm>
            <a:off x="17259300" y="-150232"/>
            <a:ext cx="1032201"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5" name="Google Shape;665;p27"/>
          <p:cNvSpPr/>
          <p:nvPr/>
        </p:nvSpPr>
        <p:spPr>
          <a:xfrm>
            <a:off x="0" y="-75116"/>
            <a:ext cx="1028700" cy="88887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6" name="Google Shape;666;p27"/>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7" name="Google Shape;667;p27"/>
          <p:cNvSpPr/>
          <p:nvPr/>
        </p:nvSpPr>
        <p:spPr>
          <a:xfrm>
            <a:off x="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8" name="Google Shape;668;p27"/>
          <p:cNvSpPr/>
          <p:nvPr/>
        </p:nvSpPr>
        <p:spPr>
          <a:xfrm>
            <a:off x="1725930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9" name="Google Shape;669;p27"/>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0" name="Google Shape;670;p27"/>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1" name="Google Shape;671;p27"/>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2" name="Google Shape;672;p2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3" name="Google Shape;673;p2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5" name="Google Shape;675;p2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676" name="Google Shape;676;p27"/>
          <p:cNvPicPr preferRelativeResize="0"/>
          <p:nvPr/>
        </p:nvPicPr>
        <p:blipFill rotWithShape="1">
          <a:blip r:embed="rId7">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7B304B80-D912-266A-0C18-587A7B8400C6}"/>
              </a:ext>
            </a:extLst>
          </p:cNvPr>
          <p:cNvPicPr>
            <a:picLocks noChangeAspect="1"/>
          </p:cNvPicPr>
          <p:nvPr/>
        </p:nvPicPr>
        <p:blipFill>
          <a:blip r:embed="rId8"/>
          <a:stretch>
            <a:fillRect/>
          </a:stretch>
        </p:blipFill>
        <p:spPr>
          <a:xfrm>
            <a:off x="3001374" y="9253594"/>
            <a:ext cx="2038229" cy="4276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3"/>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p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 name="Google Shape;108;p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 name="Google Shape;109;p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 name="Google Shape;110;p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 name="Google Shape;111;p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3"/>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3600" b="1" i="0" u="none" strike="noStrike" cap="none" dirty="0">
                <a:solidFill>
                  <a:srgbClr val="033C5B"/>
                </a:solidFill>
                <a:latin typeface="Arial"/>
                <a:ea typeface="Arial"/>
                <a:cs typeface="Arial"/>
                <a:sym typeface="Arial"/>
              </a:rPr>
              <a:t>Bewertung in der Berufsbildung </a:t>
            </a:r>
            <a:endParaRPr sz="3600" b="1" i="0" u="none" strike="noStrike" cap="none" dirty="0">
              <a:solidFill>
                <a:srgbClr val="033C5B"/>
              </a:solidFill>
              <a:latin typeface="Arial"/>
              <a:ea typeface="Arial"/>
              <a:cs typeface="Arial"/>
              <a:sym typeface="Arial"/>
            </a:endParaRPr>
          </a:p>
        </p:txBody>
      </p:sp>
      <p:sp>
        <p:nvSpPr>
          <p:cNvPr id="113" name="Google Shape;113;p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17" name="Google Shape;117;p3"/>
          <p:cNvPicPr preferRelativeResize="0"/>
          <p:nvPr/>
        </p:nvPicPr>
        <p:blipFill rotWithShape="1">
          <a:blip r:embed="rId5">
            <a:alphaModFix/>
          </a:blip>
          <a:srcRect/>
          <a:stretch/>
        </p:blipFill>
        <p:spPr>
          <a:xfrm>
            <a:off x="15697200" y="9183021"/>
            <a:ext cx="1727565" cy="628205"/>
          </a:xfrm>
          <a:prstGeom prst="rect">
            <a:avLst/>
          </a:prstGeom>
          <a:noFill/>
          <a:ln>
            <a:noFill/>
          </a:ln>
        </p:spPr>
      </p:pic>
      <p:sp>
        <p:nvSpPr>
          <p:cNvPr id="118" name="Google Shape;118;p3"/>
          <p:cNvSpPr txBox="1"/>
          <p:nvPr/>
        </p:nvSpPr>
        <p:spPr>
          <a:xfrm>
            <a:off x="792000" y="2975544"/>
            <a:ext cx="7051171" cy="4246914"/>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None/>
            </a:pPr>
            <a:r>
              <a:rPr lang="de-DE" sz="2400" b="1" i="0" u="none" strike="noStrike" cap="none">
                <a:solidFill>
                  <a:srgbClr val="121212"/>
                </a:solidFill>
                <a:latin typeface="Arial"/>
                <a:ea typeface="Arial"/>
                <a:cs typeface="Arial"/>
                <a:sym typeface="Arial"/>
              </a:rPr>
              <a:t>Berufsbildungsprogramme </a:t>
            </a:r>
            <a:r>
              <a:rPr lang="de-DE" sz="2400" b="0" i="0" u="none" strike="noStrike" cap="none">
                <a:solidFill>
                  <a:srgbClr val="121212"/>
                </a:solidFill>
                <a:latin typeface="Arial"/>
                <a:ea typeface="Arial"/>
                <a:cs typeface="Arial"/>
                <a:sym typeface="Arial"/>
              </a:rPr>
              <a:t>zielen darauf ab, Absolventen mit den spezifischen Kompetenzen auszustatten, die sie für ihre Arbeit benötigen, sowie mit der Zertifizierung, die den Arbeitgebern diese Fähigkeiten bestätigt. </a:t>
            </a:r>
            <a:r>
              <a:rPr lang="de-DE" sz="2400" b="1" i="0" u="none" strike="noStrike" cap="none">
                <a:solidFill>
                  <a:srgbClr val="121212"/>
                </a:solidFill>
                <a:latin typeface="Arial"/>
                <a:ea typeface="Arial"/>
                <a:cs typeface="Arial"/>
                <a:sym typeface="Arial"/>
              </a:rPr>
              <a:t>Die Bewertung</a:t>
            </a:r>
            <a:r>
              <a:rPr lang="de-DE" sz="2400" b="0" i="0" u="none" strike="noStrike" cap="none">
                <a:solidFill>
                  <a:srgbClr val="121212"/>
                </a:solidFill>
                <a:latin typeface="Arial"/>
                <a:ea typeface="Arial"/>
                <a:cs typeface="Arial"/>
                <a:sym typeface="Arial"/>
              </a:rPr>
              <a:t>, die für die </a:t>
            </a:r>
            <a:r>
              <a:rPr lang="de-DE" sz="2400" b="1" i="0" u="none" strike="noStrike" cap="none">
                <a:solidFill>
                  <a:srgbClr val="121212"/>
                </a:solidFill>
                <a:latin typeface="Arial"/>
                <a:ea typeface="Arial"/>
                <a:cs typeface="Arial"/>
                <a:sym typeface="Arial"/>
              </a:rPr>
              <a:t>Zertifizierung </a:t>
            </a:r>
            <a:r>
              <a:rPr lang="de-DE" sz="2400" b="0" i="0" u="none" strike="noStrike" cap="none">
                <a:solidFill>
                  <a:srgbClr val="121212"/>
                </a:solidFill>
                <a:latin typeface="Arial"/>
                <a:ea typeface="Arial"/>
                <a:cs typeface="Arial"/>
                <a:sym typeface="Arial"/>
              </a:rPr>
              <a:t>unerlässlich ist, spielt eine entscheidende Rolle bei der Bestätigung, dass die Absolventen die </a:t>
            </a:r>
            <a:r>
              <a:rPr lang="de-DE" sz="2400" b="1" i="0" u="none" strike="noStrike" cap="none">
                <a:solidFill>
                  <a:srgbClr val="121212"/>
                </a:solidFill>
                <a:latin typeface="Arial"/>
                <a:ea typeface="Arial"/>
                <a:cs typeface="Arial"/>
                <a:sym typeface="Arial"/>
              </a:rPr>
              <a:t>erforderlichen beruflichen Kompetenzen </a:t>
            </a:r>
            <a:r>
              <a:rPr lang="de-DE" sz="2400" b="0" i="0" u="none" strike="noStrike" cap="none">
                <a:solidFill>
                  <a:srgbClr val="121212"/>
                </a:solidFill>
                <a:latin typeface="Arial"/>
                <a:ea typeface="Arial"/>
                <a:cs typeface="Arial"/>
                <a:sym typeface="Arial"/>
              </a:rPr>
              <a:t>erworben haben, und unterstützt das Vertrauen der Arbeitgeber in die </a:t>
            </a:r>
            <a:r>
              <a:rPr lang="de-DE" sz="2400" b="1" i="0" u="none" strike="noStrike" cap="none">
                <a:solidFill>
                  <a:srgbClr val="121212"/>
                </a:solidFill>
                <a:latin typeface="Arial"/>
                <a:ea typeface="Arial"/>
                <a:cs typeface="Arial"/>
                <a:sym typeface="Arial"/>
              </a:rPr>
              <a:t>Qualität des Berufsbildungssystems</a:t>
            </a:r>
            <a:r>
              <a:rPr lang="de-DE" sz="2400" b="0" i="0" u="none" strike="noStrike" cap="none">
                <a:solidFill>
                  <a:srgbClr val="121212"/>
                </a:solidFill>
                <a:latin typeface="Arial"/>
                <a:ea typeface="Arial"/>
                <a:cs typeface="Arial"/>
                <a:sym typeface="Arial"/>
              </a:rPr>
              <a:t>.</a:t>
            </a:r>
            <a:endParaRPr sz="2400" b="0" i="0" u="none" strike="noStrike" cap="none">
              <a:solidFill>
                <a:srgbClr val="121212"/>
              </a:solidFill>
              <a:latin typeface="Arial"/>
              <a:ea typeface="Arial"/>
              <a:cs typeface="Arial"/>
              <a:sym typeface="Arial"/>
            </a:endParaRPr>
          </a:p>
        </p:txBody>
      </p:sp>
      <p:sp>
        <p:nvSpPr>
          <p:cNvPr id="119" name="Google Shape;119;p3"/>
          <p:cNvSpPr txBox="1"/>
          <p:nvPr/>
        </p:nvSpPr>
        <p:spPr>
          <a:xfrm>
            <a:off x="2179522" y="8409749"/>
            <a:ext cx="1486172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1" u="none" strike="noStrike" cap="none">
                <a:solidFill>
                  <a:srgbClr val="000000"/>
                </a:solidFill>
                <a:latin typeface="Arial"/>
                <a:ea typeface="Arial"/>
                <a:cs typeface="Arial"/>
                <a:sym typeface="Arial"/>
              </a:rPr>
              <a:t>Source: </a:t>
            </a:r>
            <a:r>
              <a:rPr lang="de-DE" sz="1400" b="0" i="1"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a:t>
            </a:r>
            <a:r>
              <a:rPr lang="de-DE" sz="1400" b="0" i="1" u="none" strike="noStrike" cap="none">
                <a:solidFill>
                  <a:srgbClr val="000000"/>
                </a:solidFill>
                <a:latin typeface="Arial"/>
                <a:ea typeface="Arial"/>
                <a:cs typeface="Arial"/>
                <a:sym typeface="Arial"/>
              </a:rPr>
              <a:t>//www.oecd-ilibrary.org/docserver/e26636eb-en.pdf?expires=1729711695&amp;id=id&amp;accname=guest&amp;checksum=268B26D8F5D3B778E97EAD9ABF474C87 </a:t>
            </a:r>
            <a:endParaRPr sz="1400" b="0" i="1" u="none" strike="noStrike" cap="none">
              <a:solidFill>
                <a:srgbClr val="000000"/>
              </a:solidFill>
              <a:latin typeface="Arial"/>
              <a:ea typeface="Arial"/>
              <a:cs typeface="Arial"/>
              <a:sym typeface="Arial"/>
            </a:endParaRPr>
          </a:p>
        </p:txBody>
      </p:sp>
      <p:pic>
        <p:nvPicPr>
          <p:cNvPr id="120" name="Google Shape;120;p3" descr="A person and person working on a computer&#10;&#10;Description automatically generated"/>
          <p:cNvPicPr preferRelativeResize="0"/>
          <p:nvPr/>
        </p:nvPicPr>
        <p:blipFill rotWithShape="1">
          <a:blip r:embed="rId7">
            <a:alphaModFix/>
          </a:blip>
          <a:srcRect/>
          <a:stretch/>
        </p:blipFill>
        <p:spPr>
          <a:xfrm>
            <a:off x="8394732" y="1726871"/>
            <a:ext cx="9384743" cy="6257278"/>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32F985B0-FB61-7E81-9DCE-7FCF142DD772}"/>
              </a:ext>
            </a:extLst>
          </p:cNvPr>
          <p:cNvPicPr>
            <a:picLocks noChangeAspect="1"/>
          </p:cNvPicPr>
          <p:nvPr/>
        </p:nvPicPr>
        <p:blipFill>
          <a:blip r:embed="rId8"/>
          <a:stretch>
            <a:fillRect/>
          </a:stretch>
        </p:blipFill>
        <p:spPr>
          <a:xfrm>
            <a:off x="3001374" y="9253594"/>
            <a:ext cx="2038229" cy="4276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4"/>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4"/>
          <p:cNvSpPr txBox="1"/>
          <p:nvPr/>
        </p:nvSpPr>
        <p:spPr>
          <a:xfrm>
            <a:off x="792000" y="1420146"/>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Ziele der Bewertung in einem umgedrehten Unterrichtskonzept in der Berufsbildung</a:t>
            </a:r>
            <a:endParaRPr sz="5400" b="1" i="0" u="none" strike="noStrike" cap="none">
              <a:solidFill>
                <a:srgbClr val="033C5B"/>
              </a:solidFill>
              <a:latin typeface="Arial"/>
              <a:ea typeface="Arial"/>
              <a:cs typeface="Arial"/>
              <a:sym typeface="Arial"/>
            </a:endParaRPr>
          </a:p>
        </p:txBody>
      </p:sp>
      <p:sp>
        <p:nvSpPr>
          <p:cNvPr id="133" name="Google Shape;133;p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4"/>
          <p:cNvSpPr/>
          <p:nvPr/>
        </p:nvSpPr>
        <p:spPr>
          <a:xfrm>
            <a:off x="1152000" y="3132000"/>
            <a:ext cx="15588000" cy="1080000"/>
          </a:xfrm>
          <a:prstGeom prst="roundRect">
            <a:avLst>
              <a:gd name="adj" fmla="val 16667"/>
            </a:avLst>
          </a:prstGeom>
          <a:solidFill>
            <a:srgbClr val="FDE9D8"/>
          </a:solidFill>
          <a:ln w="25400" cap="flat" cmpd="sng">
            <a:solidFill>
              <a:srgbClr val="21364F"/>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Überprüfung des Verständnisses</a:t>
            </a:r>
            <a:r>
              <a:rPr lang="de-DE" sz="2400" b="0" i="0" u="none" strike="noStrike" cap="none">
                <a:solidFill>
                  <a:srgbClr val="000000"/>
                </a:solidFill>
                <a:latin typeface="Arial"/>
                <a:ea typeface="Arial"/>
                <a:cs typeface="Arial"/>
                <a:sym typeface="Arial"/>
              </a:rPr>
              <a:t>: Die Bewertung von Flipped-Classroom-Lernen zielt darauf ab, das Verständnis der Lernenden für die im Voraus bereitgestellten Lerninhalte zu überprüfen.</a:t>
            </a:r>
            <a:endParaRPr sz="2400" b="0" i="0" u="none" strike="noStrike" cap="none">
              <a:solidFill>
                <a:srgbClr val="000000"/>
              </a:solidFill>
              <a:latin typeface="Arial"/>
              <a:ea typeface="Arial"/>
              <a:cs typeface="Arial"/>
              <a:sym typeface="Arial"/>
            </a:endParaRPr>
          </a:p>
        </p:txBody>
      </p:sp>
      <p:sp>
        <p:nvSpPr>
          <p:cNvPr id="135" name="Google Shape;135;p4"/>
          <p:cNvSpPr/>
          <p:nvPr/>
        </p:nvSpPr>
        <p:spPr>
          <a:xfrm>
            <a:off x="792000" y="3312000"/>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36" name="Google Shape;136;p4"/>
          <p:cNvSpPr/>
          <p:nvPr/>
        </p:nvSpPr>
        <p:spPr>
          <a:xfrm>
            <a:off x="1152000" y="4392000"/>
            <a:ext cx="15588000" cy="1080000"/>
          </a:xfrm>
          <a:prstGeom prst="roundRect">
            <a:avLst>
              <a:gd name="adj" fmla="val 16667"/>
            </a:avLst>
          </a:prstGeom>
          <a:solidFill>
            <a:srgbClr val="FDE9D8"/>
          </a:solidFill>
          <a:ln w="25400" cap="flat" cmpd="sng">
            <a:solidFill>
              <a:srgbClr val="21364F"/>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Bewertung der Anwendung von Wissen</a:t>
            </a:r>
            <a:r>
              <a:rPr lang="de-DE" sz="2400" b="0" i="0" u="none" strike="noStrike" cap="none">
                <a:solidFill>
                  <a:srgbClr val="000000"/>
                </a:solidFill>
                <a:latin typeface="Arial"/>
                <a:ea typeface="Arial"/>
                <a:cs typeface="Arial"/>
                <a:sym typeface="Arial"/>
              </a:rPr>
              <a:t>: Neben dem Verständnis ist es auch wichtig zu bewerten, wie gut die Schüler das erlernte Wissen in praktischen Anwendungen anwenden können. </a:t>
            </a:r>
            <a:endParaRPr sz="2400" b="0" i="0" u="none" strike="noStrike" cap="none">
              <a:solidFill>
                <a:srgbClr val="000000"/>
              </a:solidFill>
              <a:latin typeface="Arial"/>
              <a:ea typeface="Arial"/>
              <a:cs typeface="Arial"/>
              <a:sym typeface="Arial"/>
            </a:endParaRPr>
          </a:p>
        </p:txBody>
      </p:sp>
      <p:sp>
        <p:nvSpPr>
          <p:cNvPr id="137" name="Google Shape;137;p4"/>
          <p:cNvSpPr/>
          <p:nvPr/>
        </p:nvSpPr>
        <p:spPr>
          <a:xfrm>
            <a:off x="792000" y="4572000"/>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138" name="Google Shape;138;p4"/>
          <p:cNvSpPr/>
          <p:nvPr/>
        </p:nvSpPr>
        <p:spPr>
          <a:xfrm>
            <a:off x="1152000" y="5652000"/>
            <a:ext cx="15588000" cy="1440000"/>
          </a:xfrm>
          <a:prstGeom prst="roundRect">
            <a:avLst>
              <a:gd name="adj" fmla="val 16667"/>
            </a:avLst>
          </a:prstGeom>
          <a:solidFill>
            <a:srgbClr val="FDE9D8"/>
          </a:solidFill>
          <a:ln w="25400" cap="flat" cmpd="sng">
            <a:solidFill>
              <a:srgbClr val="21364F"/>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Bewertung der Zusammenarbeit</a:t>
            </a:r>
            <a:r>
              <a:rPr lang="de-DE" sz="2400" b="0" i="0" u="none" strike="noStrike" cap="none">
                <a:solidFill>
                  <a:srgbClr val="000000"/>
                </a:solidFill>
                <a:latin typeface="Arial"/>
                <a:ea typeface="Arial"/>
                <a:cs typeface="Arial"/>
                <a:sym typeface="Arial"/>
              </a:rPr>
              <a:t>: Der Flipped-Classroom-Ansatz fördert die Zusammenarbeit und den Austausch zwischen den Schülern. Daher ist es wichtig, die Zusammenarbeit und den Beitrag jedes Einzelnen zu bewerten.</a:t>
            </a:r>
            <a:endParaRPr sz="2400" b="0" i="0" u="none" strike="noStrike" cap="none">
              <a:solidFill>
                <a:srgbClr val="000000"/>
              </a:solidFill>
              <a:latin typeface="Arial"/>
              <a:ea typeface="Arial"/>
              <a:cs typeface="Arial"/>
              <a:sym typeface="Arial"/>
            </a:endParaRPr>
          </a:p>
        </p:txBody>
      </p:sp>
      <p:sp>
        <p:nvSpPr>
          <p:cNvPr id="139" name="Google Shape;139;p4"/>
          <p:cNvSpPr/>
          <p:nvPr/>
        </p:nvSpPr>
        <p:spPr>
          <a:xfrm>
            <a:off x="792000" y="6012000"/>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140" name="Google Shape;140;p4"/>
          <p:cNvSpPr/>
          <p:nvPr/>
        </p:nvSpPr>
        <p:spPr>
          <a:xfrm>
            <a:off x="1152000" y="7272000"/>
            <a:ext cx="15588000" cy="1440000"/>
          </a:xfrm>
          <a:prstGeom prst="roundRect">
            <a:avLst>
              <a:gd name="adj" fmla="val 16667"/>
            </a:avLst>
          </a:prstGeom>
          <a:solidFill>
            <a:srgbClr val="FDE9D8"/>
          </a:solidFill>
          <a:ln w="25400" cap="flat" cmpd="sng">
            <a:solidFill>
              <a:srgbClr val="21364F"/>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Feedback zur Lernentwicklung</a:t>
            </a:r>
            <a:r>
              <a:rPr lang="de-DE" sz="2400" b="0" i="0" u="none" strike="noStrike" cap="none">
                <a:solidFill>
                  <a:srgbClr val="000000"/>
                </a:solidFill>
                <a:latin typeface="Arial"/>
                <a:ea typeface="Arial"/>
                <a:cs typeface="Arial"/>
                <a:sym typeface="Arial"/>
              </a:rPr>
              <a:t>: Die Bewertung beim Flipped-Classroom-Lernen sollte auch dazu dienen, den Lernfortschritt der SchülerInnen zu verfolgen und ihnen Feedback zu geben, um ihr Lernen zu verbessern. </a:t>
            </a:r>
            <a:endParaRPr sz="2400" b="0" i="0" u="none" strike="noStrike" cap="none">
              <a:solidFill>
                <a:srgbClr val="000000"/>
              </a:solidFill>
              <a:latin typeface="Arial"/>
              <a:ea typeface="Arial"/>
              <a:cs typeface="Arial"/>
              <a:sym typeface="Arial"/>
            </a:endParaRPr>
          </a:p>
        </p:txBody>
      </p:sp>
      <p:sp>
        <p:nvSpPr>
          <p:cNvPr id="141" name="Google Shape;141;p4"/>
          <p:cNvSpPr/>
          <p:nvPr/>
        </p:nvSpPr>
        <p:spPr>
          <a:xfrm>
            <a:off x="792000" y="7632000"/>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142" name="Google Shape;142;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45" name="Google Shape;145;p4"/>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A422F797-F37B-8E93-0141-2053D91297E4}"/>
              </a:ext>
            </a:extLst>
          </p:cNvPr>
          <p:cNvPicPr>
            <a:picLocks noChangeAspect="1"/>
          </p:cNvPicPr>
          <p:nvPr/>
        </p:nvPicPr>
        <p:blipFill>
          <a:blip r:embed="rId6"/>
          <a:stretch>
            <a:fillRect/>
          </a:stretch>
        </p:blipFill>
        <p:spPr>
          <a:xfrm>
            <a:off x="3001374" y="9253594"/>
            <a:ext cx="2038229" cy="4276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 name="Google Shape;155;p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 name="Google Shape;156;p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 name="Google Shape;157;p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5"/>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Formative versus summative Bewertung </a:t>
            </a:r>
            <a:endParaRPr sz="5400" b="1" i="0" u="none" strike="noStrike" cap="none">
              <a:solidFill>
                <a:srgbClr val="000000"/>
              </a:solidFill>
              <a:latin typeface="Arial"/>
              <a:ea typeface="Arial"/>
              <a:cs typeface="Arial"/>
              <a:sym typeface="Arial"/>
            </a:endParaRPr>
          </a:p>
        </p:txBody>
      </p:sp>
      <p:sp>
        <p:nvSpPr>
          <p:cNvPr id="159" name="Google Shape;159;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62" name="Google Shape;162;p5"/>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163" name="Google Shape;163;p5"/>
          <p:cNvGrpSpPr/>
          <p:nvPr/>
        </p:nvGrpSpPr>
        <p:grpSpPr>
          <a:xfrm>
            <a:off x="4445999" y="2847054"/>
            <a:ext cx="9396001" cy="5199102"/>
            <a:chOff x="6624994" y="426298"/>
            <a:chExt cx="9396001" cy="5199102"/>
          </a:xfrm>
        </p:grpSpPr>
        <p:sp>
          <p:nvSpPr>
            <p:cNvPr id="164" name="Google Shape;164;p5"/>
            <p:cNvSpPr/>
            <p:nvPr/>
          </p:nvSpPr>
          <p:spPr>
            <a:xfrm>
              <a:off x="7812995" y="426298"/>
              <a:ext cx="1944000" cy="1944000"/>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6624994" y="3150400"/>
              <a:ext cx="4320000" cy="247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txBox="1"/>
            <p:nvPr/>
          </p:nvSpPr>
          <p:spPr>
            <a:xfrm>
              <a:off x="6624994" y="3150400"/>
              <a:ext cx="4320000" cy="2475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Die formative Bewertung im Flipped Classroom dient dazu, den Lernfortschritt der SchülerInnen während des </a:t>
              </a:r>
              <a:r>
                <a:rPr lang="de-DE" sz="2400" b="1" i="0" u="none" strike="noStrike" cap="none">
                  <a:solidFill>
                    <a:srgbClr val="000000"/>
                  </a:solidFill>
                  <a:latin typeface="Arial"/>
                  <a:ea typeface="Arial"/>
                  <a:cs typeface="Arial"/>
                  <a:sym typeface="Arial"/>
                </a:rPr>
                <a:t>Lernprozesses </a:t>
              </a:r>
              <a:r>
                <a:rPr lang="de-DE" sz="2400" b="0" i="0" u="none" strike="noStrike" cap="none">
                  <a:solidFill>
                    <a:srgbClr val="000000"/>
                  </a:solidFill>
                  <a:latin typeface="Arial"/>
                  <a:ea typeface="Arial"/>
                  <a:cs typeface="Arial"/>
                  <a:sym typeface="Arial"/>
                </a:rPr>
                <a:t>zu überwachen und ihnen Feedback zu geben, um ihr Lernen zu verbessern.</a:t>
              </a:r>
              <a:endParaRPr sz="2400" b="0" i="0" u="none" strike="noStrike" cap="none">
                <a:solidFill>
                  <a:srgbClr val="000000"/>
                </a:solidFill>
                <a:latin typeface="Arial"/>
                <a:ea typeface="Arial"/>
                <a:cs typeface="Arial"/>
                <a:sym typeface="Arial"/>
              </a:endParaRPr>
            </a:p>
          </p:txBody>
        </p:sp>
        <p:sp>
          <p:nvSpPr>
            <p:cNvPr id="167" name="Google Shape;167;p5"/>
            <p:cNvSpPr/>
            <p:nvPr/>
          </p:nvSpPr>
          <p:spPr>
            <a:xfrm>
              <a:off x="12888995" y="426298"/>
              <a:ext cx="1944000" cy="1944000"/>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11700995" y="3150400"/>
              <a:ext cx="4320000" cy="247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txBox="1"/>
            <p:nvPr/>
          </p:nvSpPr>
          <p:spPr>
            <a:xfrm>
              <a:off x="11700995" y="3150400"/>
              <a:ext cx="4320000" cy="2475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Die summative Bewertung im Flipped Classroom findet am </a:t>
              </a:r>
              <a:r>
                <a:rPr lang="de-DE" sz="2400" b="1" i="0" u="none" strike="noStrike" cap="none">
                  <a:solidFill>
                    <a:srgbClr val="000000"/>
                  </a:solidFill>
                  <a:latin typeface="Arial"/>
                  <a:ea typeface="Arial"/>
                  <a:cs typeface="Arial"/>
                  <a:sym typeface="Arial"/>
                </a:rPr>
                <a:t>Ende eines Lernabschnitts </a:t>
              </a:r>
              <a:r>
                <a:rPr lang="de-DE" sz="2400" b="0" i="0" u="none" strike="noStrike" cap="none">
                  <a:solidFill>
                    <a:srgbClr val="000000"/>
                  </a:solidFill>
                  <a:latin typeface="Arial"/>
                  <a:ea typeface="Arial"/>
                  <a:cs typeface="Arial"/>
                  <a:sym typeface="Arial"/>
                </a:rPr>
                <a:t>statt und dient dazu, die von den Lernenden erworbenen Kenntnisse und Fähigkeiten zu bewerten.</a:t>
              </a:r>
              <a:endParaRPr sz="2400" b="0" i="0" u="none" strike="noStrike" cap="none">
                <a:solidFill>
                  <a:srgbClr val="000000"/>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F3148436-FEA5-17EF-A6E2-FC46F31E87E9}"/>
              </a:ext>
            </a:extLst>
          </p:cNvPr>
          <p:cNvPicPr>
            <a:picLocks noChangeAspect="1"/>
          </p:cNvPicPr>
          <p:nvPr/>
        </p:nvPicPr>
        <p:blipFill>
          <a:blip r:embed="rId8"/>
          <a:stretch>
            <a:fillRect/>
          </a:stretch>
        </p:blipFill>
        <p:spPr>
          <a:xfrm>
            <a:off x="3001374" y="9253594"/>
            <a:ext cx="2038229" cy="42761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6"/>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Formative versus summative Bewertung </a:t>
            </a:r>
            <a:endParaRPr sz="5400" b="1" i="0" u="none" strike="noStrike" cap="none">
              <a:solidFill>
                <a:srgbClr val="000000"/>
              </a:solidFill>
              <a:latin typeface="Arial"/>
              <a:ea typeface="Arial"/>
              <a:cs typeface="Arial"/>
              <a:sym typeface="Arial"/>
            </a:endParaRPr>
          </a:p>
        </p:txBody>
      </p:sp>
      <p:sp>
        <p:nvSpPr>
          <p:cNvPr id="183" name="Google Shape;183;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86" name="Google Shape;186;p6"/>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187" name="Google Shape;187;p6" descr="A diagram of a course&#10;&#10;Description automatically generated with medium confidence"/>
          <p:cNvPicPr preferRelativeResize="0"/>
          <p:nvPr/>
        </p:nvPicPr>
        <p:blipFill rotWithShape="1">
          <a:blip r:embed="rId6">
            <a:alphaModFix/>
          </a:blip>
          <a:srcRect/>
          <a:stretch/>
        </p:blipFill>
        <p:spPr>
          <a:xfrm>
            <a:off x="3978373" y="2620475"/>
            <a:ext cx="9183077" cy="5470388"/>
          </a:xfrm>
          <a:prstGeom prst="rect">
            <a:avLst/>
          </a:prstGeom>
          <a:noFill/>
          <a:ln>
            <a:noFill/>
          </a:ln>
        </p:spPr>
      </p:pic>
      <p:sp>
        <p:nvSpPr>
          <p:cNvPr id="188" name="Google Shape;188;p6"/>
          <p:cNvSpPr txBox="1"/>
          <p:nvPr/>
        </p:nvSpPr>
        <p:spPr>
          <a:xfrm>
            <a:off x="5639444" y="8126862"/>
            <a:ext cx="92495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1" u="none" strike="noStrike" cap="none">
                <a:solidFill>
                  <a:srgbClr val="000000"/>
                </a:solidFill>
                <a:latin typeface="Arial"/>
                <a:ea typeface="Arial"/>
                <a:cs typeface="Arial"/>
                <a:sym typeface="Arial"/>
              </a:rPr>
              <a:t>Quelle: </a:t>
            </a:r>
            <a:r>
              <a:rPr lang="de-DE" sz="1400" b="0" i="1"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a:t>
            </a:r>
            <a:r>
              <a:rPr lang="de-DE" sz="1400" b="0" i="1" u="none" strike="noStrike" cap="none">
                <a:solidFill>
                  <a:srgbClr val="000000"/>
                </a:solidFill>
                <a:latin typeface="Arial"/>
                <a:ea typeface="Arial"/>
                <a:cs typeface="Arial"/>
                <a:sym typeface="Arial"/>
              </a:rPr>
              <a:t>//aheg.com.au/formative-vs-summative-assessment-a-comparison/ </a:t>
            </a:r>
            <a:endParaRPr sz="1400" b="0" i="1" u="none" strike="noStrike" cap="none">
              <a:solidFill>
                <a:srgbClr val="000000"/>
              </a:solidFill>
              <a:latin typeface="Arial"/>
              <a:ea typeface="Arial"/>
              <a:cs typeface="Arial"/>
              <a:sym typeface="Arial"/>
            </a:endParaRPr>
          </a:p>
        </p:txBody>
      </p:sp>
      <p:pic>
        <p:nvPicPr>
          <p:cNvPr id="2" name="Picture 1" descr="Blue text on a white background&#10;&#10;Description automatically generated">
            <a:extLst>
              <a:ext uri="{FF2B5EF4-FFF2-40B4-BE49-F238E27FC236}">
                <a16:creationId xmlns:a16="http://schemas.microsoft.com/office/drawing/2014/main" id="{CC45A06D-62C2-F089-9239-964809C2366D}"/>
              </a:ext>
            </a:extLst>
          </p:cNvPr>
          <p:cNvPicPr>
            <a:picLocks noChangeAspect="1"/>
          </p:cNvPicPr>
          <p:nvPr/>
        </p:nvPicPr>
        <p:blipFill>
          <a:blip r:embed="rId8"/>
          <a:stretch>
            <a:fillRect/>
          </a:stretch>
        </p:blipFill>
        <p:spPr>
          <a:xfrm>
            <a:off x="3001374" y="9253594"/>
            <a:ext cx="2038229" cy="42761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0" name="Google Shape;200;p7"/>
          <p:cNvSpPr txBox="1"/>
          <p:nvPr/>
        </p:nvSpPr>
        <p:spPr>
          <a:xfrm>
            <a:off x="791999" y="1548000"/>
            <a:ext cx="16369329" cy="53470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3600" b="1" i="0" u="none" strike="noStrike" cap="none" dirty="0">
                <a:solidFill>
                  <a:srgbClr val="033C5B"/>
                </a:solidFill>
                <a:latin typeface="Arial"/>
                <a:ea typeface="Arial"/>
                <a:cs typeface="Arial"/>
                <a:sym typeface="Arial"/>
              </a:rPr>
              <a:t>Überblick über die Bewertungssysteme beim Flipped-Classroom-Lernen</a:t>
            </a:r>
            <a:endParaRPr sz="3600" b="1" i="0" u="none" strike="noStrike" cap="none" dirty="0">
              <a:solidFill>
                <a:srgbClr val="033C5B"/>
              </a:solidFill>
              <a:latin typeface="Arial"/>
              <a:ea typeface="Arial"/>
              <a:cs typeface="Arial"/>
              <a:sym typeface="Arial"/>
            </a:endParaRPr>
          </a:p>
        </p:txBody>
      </p:sp>
      <p:sp>
        <p:nvSpPr>
          <p:cNvPr id="201" name="Google Shape;201;p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 name="Google Shape;202;p7"/>
          <p:cNvSpPr txBox="1"/>
          <p:nvPr/>
        </p:nvSpPr>
        <p:spPr>
          <a:xfrm>
            <a:off x="792000" y="2641244"/>
            <a:ext cx="16020000" cy="1872000"/>
          </a:xfrm>
          <a:prstGeom prst="rect">
            <a:avLst/>
          </a:prstGeom>
          <a:solidFill>
            <a:srgbClr val="FBD4B4"/>
          </a:solidFill>
          <a:ln w="9525"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000" b="1" i="0" u="sng" strike="noStrike" cap="none" dirty="0">
                <a:solidFill>
                  <a:schemeClr val="dk1"/>
                </a:solidFill>
                <a:latin typeface="Arial"/>
                <a:ea typeface="Arial"/>
                <a:cs typeface="Arial"/>
                <a:sym typeface="Arial"/>
              </a:rPr>
              <a:t>1. Formative Bewertung während des Lernens:</a:t>
            </a:r>
            <a:endParaRPr sz="2000" b="1" i="0" u="sng" strike="noStrike" cap="none" dirty="0">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000" b="0" i="0" u="none" strike="noStrike" cap="none" dirty="0">
                <a:solidFill>
                  <a:schemeClr val="dk1"/>
                </a:solidFill>
                <a:latin typeface="Arial"/>
                <a:ea typeface="Arial"/>
                <a:cs typeface="Arial"/>
                <a:sym typeface="Arial"/>
              </a:rPr>
              <a:t>Quizze oder Tests: Kurze Quizze oder Tests können während des Lernens eingesetzt werden, um das Verständnis der Schüler zu überprüfen und ihnen ein unmittelbares Feedback zu geben.</a:t>
            </a:r>
            <a:endParaRPr sz="2000" b="0" i="0" u="none" strike="noStrike" cap="none" dirty="0">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000" b="0" i="0" u="none" strike="noStrike" cap="none" dirty="0">
                <a:solidFill>
                  <a:schemeClr val="dk1"/>
                </a:solidFill>
                <a:latin typeface="Arial"/>
                <a:ea typeface="Arial"/>
                <a:cs typeface="Arial"/>
                <a:sym typeface="Arial"/>
              </a:rPr>
              <a:t>Diskussionen oder Gruppenarbeit: Durch Diskussionen oder Gruppenarbeit können die Schüler ihr Wissen anwenden und ihre Kooperations- und Kommunikationsfähigkeiten bewerten.</a:t>
            </a:r>
            <a:endParaRPr sz="2000" b="0" i="0" u="none" strike="noStrike" cap="none" dirty="0">
              <a:solidFill>
                <a:schemeClr val="dk1"/>
              </a:solidFill>
              <a:latin typeface="Arial"/>
              <a:ea typeface="Arial"/>
              <a:cs typeface="Arial"/>
              <a:sym typeface="Arial"/>
            </a:endParaRPr>
          </a:p>
        </p:txBody>
      </p:sp>
      <p:sp>
        <p:nvSpPr>
          <p:cNvPr id="203" name="Google Shape;203;p7"/>
          <p:cNvSpPr txBox="1"/>
          <p:nvPr/>
        </p:nvSpPr>
        <p:spPr>
          <a:xfrm>
            <a:off x="792000" y="5809244"/>
            <a:ext cx="16020000" cy="1152000"/>
          </a:xfrm>
          <a:prstGeom prst="rect">
            <a:avLst/>
          </a:prstGeom>
          <a:solidFill>
            <a:srgbClr val="FBD4B4"/>
          </a:solidFill>
          <a:ln w="9525"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000" b="1" i="0" u="sng" strike="noStrike" cap="none" dirty="0">
                <a:solidFill>
                  <a:schemeClr val="dk1"/>
                </a:solidFill>
                <a:latin typeface="Arial"/>
                <a:ea typeface="Arial"/>
                <a:cs typeface="Arial"/>
                <a:sym typeface="Arial"/>
              </a:rPr>
              <a:t>3. Praktische Anwendungen:</a:t>
            </a:r>
            <a:endParaRPr sz="2000" b="1" i="0" u="sng" strike="noStrike" cap="none" dirty="0">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000" b="0" i="0" u="none" strike="noStrike" cap="none" dirty="0">
                <a:solidFill>
                  <a:schemeClr val="dk1"/>
                </a:solidFill>
                <a:latin typeface="Arial"/>
                <a:ea typeface="Arial"/>
                <a:cs typeface="Arial"/>
                <a:sym typeface="Arial"/>
              </a:rPr>
              <a:t>Projekte oder Präsentationen: Die Schüler können aufgefordert werden, das Gelernte in praktischen Anwendungen zu demonstrieren, indem sie Projekte durchführen oder Präsentationen halten.</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000" b="0" i="0" u="none" strike="noStrike" cap="none" dirty="0">
                <a:solidFill>
                  <a:schemeClr val="dk1"/>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000" b="0" i="0" u="none" strike="noStrike" cap="none" dirty="0">
              <a:solidFill>
                <a:schemeClr val="dk1"/>
              </a:solidFill>
              <a:latin typeface="Arial"/>
              <a:ea typeface="Arial"/>
              <a:cs typeface="Arial"/>
              <a:sym typeface="Arial"/>
            </a:endParaRPr>
          </a:p>
        </p:txBody>
      </p:sp>
      <p:sp>
        <p:nvSpPr>
          <p:cNvPr id="204" name="Google Shape;204;p7"/>
          <p:cNvSpPr txBox="1"/>
          <p:nvPr/>
        </p:nvSpPr>
        <p:spPr>
          <a:xfrm>
            <a:off x="792000" y="4585244"/>
            <a:ext cx="16020000" cy="1152000"/>
          </a:xfrm>
          <a:prstGeom prst="rect">
            <a:avLst/>
          </a:prstGeom>
          <a:solidFill>
            <a:srgbClr val="FBD4B4"/>
          </a:solidFill>
          <a:ln w="9525"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000" b="1" i="0" u="sng" strike="noStrike" cap="none" dirty="0">
                <a:solidFill>
                  <a:schemeClr val="dk1"/>
                </a:solidFill>
                <a:latin typeface="Arial"/>
                <a:ea typeface="Arial"/>
                <a:cs typeface="Arial"/>
                <a:sym typeface="Arial"/>
              </a:rPr>
              <a:t>2. Selbstreflexion:</a:t>
            </a:r>
            <a:endParaRPr sz="2000" b="1" i="0" u="sng" strike="noStrike" cap="none" dirty="0">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000" b="0" i="0" u="none" strike="noStrike" cap="none" dirty="0">
                <a:solidFill>
                  <a:schemeClr val="dk1"/>
                </a:solidFill>
                <a:latin typeface="Arial"/>
                <a:ea typeface="Arial"/>
                <a:cs typeface="Arial"/>
                <a:sym typeface="Arial"/>
              </a:rPr>
              <a:t>Die Studierenden können aufgefordert werden, ihre eigene Lernentwicklung zu reflektieren und zu bewerten, indem sie Fragen zur Effektivität des Flipped-Classroom-Ansatzes, ihrer eigenen Motivation und ihrem Lernfortschritt beantworten.</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000" b="0" i="0" u="none" strike="noStrike" cap="none" dirty="0">
              <a:solidFill>
                <a:schemeClr val="dk1"/>
              </a:solidFill>
              <a:latin typeface="Arial"/>
              <a:ea typeface="Arial"/>
              <a:cs typeface="Arial"/>
              <a:sym typeface="Arial"/>
            </a:endParaRPr>
          </a:p>
        </p:txBody>
      </p:sp>
      <p:sp>
        <p:nvSpPr>
          <p:cNvPr id="205" name="Google Shape;205;p7"/>
          <p:cNvSpPr txBox="1"/>
          <p:nvPr/>
        </p:nvSpPr>
        <p:spPr>
          <a:xfrm>
            <a:off x="792000" y="7033244"/>
            <a:ext cx="16020000" cy="1152000"/>
          </a:xfrm>
          <a:prstGeom prst="rect">
            <a:avLst/>
          </a:prstGeom>
          <a:solidFill>
            <a:srgbClr val="FBD4B4"/>
          </a:solidFill>
          <a:ln w="9525"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000" b="1" i="0" u="sng" strike="noStrike" cap="none" dirty="0">
                <a:solidFill>
                  <a:schemeClr val="dk1"/>
                </a:solidFill>
                <a:latin typeface="Arial"/>
                <a:ea typeface="Arial"/>
                <a:cs typeface="Arial"/>
                <a:sym typeface="Arial"/>
              </a:rPr>
              <a:t>4. Summative Bewertung am Ende des Lernabschnitts:</a:t>
            </a:r>
            <a:endParaRPr sz="2000" b="1" i="0" u="sng" strike="noStrike" cap="none" dirty="0">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000" b="0" i="0" u="none" strike="noStrike" cap="none" dirty="0">
                <a:solidFill>
                  <a:schemeClr val="dk1"/>
                </a:solidFill>
                <a:latin typeface="Arial"/>
                <a:ea typeface="Arial"/>
                <a:cs typeface="Arial"/>
                <a:sym typeface="Arial"/>
              </a:rPr>
              <a:t>Tests oder Prüfungen: Am Ende des Lernabschnitts können Tests oder Prüfungen eingesetzt werden, um die von den Schülern erworbenen Kenntnisse und Fähigkeiten zu bewerten.</a:t>
            </a:r>
            <a:endParaRPr sz="2000" b="0" i="0" u="none" strike="noStrike" cap="none" dirty="0">
              <a:solidFill>
                <a:schemeClr val="dk1"/>
              </a:solidFill>
              <a:latin typeface="Arial"/>
              <a:ea typeface="Arial"/>
              <a:cs typeface="Arial"/>
              <a:sym typeface="Arial"/>
            </a:endParaRPr>
          </a:p>
        </p:txBody>
      </p:sp>
      <p:sp>
        <p:nvSpPr>
          <p:cNvPr id="206" name="Google Shape;206;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09" name="Google Shape;209;p7"/>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A397B397-5D0A-E611-4D25-445A1449D9B1}"/>
              </a:ext>
            </a:extLst>
          </p:cNvPr>
          <p:cNvPicPr>
            <a:picLocks noChangeAspect="1"/>
          </p:cNvPicPr>
          <p:nvPr/>
        </p:nvPicPr>
        <p:blipFill>
          <a:blip r:embed="rId6"/>
          <a:stretch>
            <a:fillRect/>
          </a:stretch>
        </p:blipFill>
        <p:spPr>
          <a:xfrm>
            <a:off x="3001374" y="9253594"/>
            <a:ext cx="2038229" cy="42761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 name="Google Shape;215;p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 name="Google Shape;216;p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 name="Google Shape;217;p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 name="Google Shape;218;p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9" name="Google Shape;219;p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0" name="Google Shape;220;p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p8"/>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Formative Beurteilungen in der Berufsbildung</a:t>
            </a:r>
            <a:endParaRPr sz="4000" b="1" i="0" u="none" strike="noStrike" cap="none">
              <a:solidFill>
                <a:srgbClr val="033C5B"/>
              </a:solidFill>
              <a:latin typeface="Arial"/>
              <a:ea typeface="Arial"/>
              <a:cs typeface="Arial"/>
              <a:sym typeface="Arial"/>
            </a:endParaRPr>
          </a:p>
        </p:txBody>
      </p:sp>
      <p:sp>
        <p:nvSpPr>
          <p:cNvPr id="222" name="Google Shape;222;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 name="Google Shape;223;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26" name="Google Shape;226;p8"/>
          <p:cNvPicPr preferRelativeResize="0"/>
          <p:nvPr/>
        </p:nvPicPr>
        <p:blipFill rotWithShape="1">
          <a:blip r:embed="rId5">
            <a:alphaModFix/>
          </a:blip>
          <a:srcRect/>
          <a:stretch/>
        </p:blipFill>
        <p:spPr>
          <a:xfrm>
            <a:off x="15697200" y="9183021"/>
            <a:ext cx="1727565" cy="628205"/>
          </a:xfrm>
          <a:prstGeom prst="rect">
            <a:avLst/>
          </a:prstGeom>
          <a:noFill/>
          <a:ln>
            <a:noFill/>
          </a:ln>
        </p:spPr>
      </p:pic>
      <p:sp>
        <p:nvSpPr>
          <p:cNvPr id="227" name="Google Shape;227;p8"/>
          <p:cNvSpPr txBox="1"/>
          <p:nvPr/>
        </p:nvSpPr>
        <p:spPr>
          <a:xfrm>
            <a:off x="409460" y="2499251"/>
            <a:ext cx="7046764" cy="4246914"/>
          </a:xfrm>
          <a:prstGeom prst="rect">
            <a:avLst/>
          </a:prstGeom>
          <a:noFill/>
          <a:ln>
            <a:noFill/>
          </a:ln>
        </p:spPr>
        <p:txBody>
          <a:bodyPr spcFirstLastPara="1" wrap="square" lIns="0" tIns="0" rIns="0" bIns="0" anchor="t" anchorCtr="0">
            <a:noAutofit/>
          </a:bodyPr>
          <a:lstStyle/>
          <a:p>
            <a:pPr marL="645159" marR="0" lvl="1" indent="-342900" algn="l" rtl="0">
              <a:lnSpc>
                <a:spcPct val="100000"/>
              </a:lnSpc>
              <a:spcBef>
                <a:spcPts val="0"/>
              </a:spcBef>
              <a:spcAft>
                <a:spcPts val="0"/>
              </a:spcAft>
              <a:buClr>
                <a:srgbClr val="121212"/>
              </a:buClr>
              <a:buSzPts val="2400"/>
              <a:buFont typeface="Arial"/>
              <a:buChar char="•"/>
            </a:pPr>
            <a:r>
              <a:rPr lang="de-DE" sz="2400" b="0" i="0" u="none" strike="noStrike" cap="none">
                <a:solidFill>
                  <a:srgbClr val="121212"/>
                </a:solidFill>
                <a:latin typeface="Arial"/>
                <a:ea typeface="Arial"/>
                <a:cs typeface="Arial"/>
                <a:sym typeface="Arial"/>
              </a:rPr>
              <a:t>Ziel der </a:t>
            </a:r>
            <a:r>
              <a:rPr lang="de-DE" sz="2400" b="1" i="0" u="none" strike="noStrike" cap="none">
                <a:solidFill>
                  <a:srgbClr val="121212"/>
                </a:solidFill>
                <a:latin typeface="Arial"/>
                <a:ea typeface="Arial"/>
                <a:cs typeface="Arial"/>
                <a:sym typeface="Arial"/>
              </a:rPr>
              <a:t>formativen Beurteilung in der Berufsbildung </a:t>
            </a:r>
            <a:r>
              <a:rPr lang="de-DE" sz="2400" b="0" i="0" u="none" strike="noStrike" cap="none">
                <a:solidFill>
                  <a:srgbClr val="121212"/>
                </a:solidFill>
                <a:latin typeface="Arial"/>
                <a:ea typeface="Arial"/>
                <a:cs typeface="Arial"/>
                <a:sym typeface="Arial"/>
              </a:rPr>
              <a:t>ist es, den Lernenden zu helfen, sowohl ihr theoretisches Wissen als auch ihre praktischen Fähigkeiten zu verfeinern. </a:t>
            </a:r>
            <a:endParaRPr/>
          </a:p>
          <a:p>
            <a:pPr marL="645159" marR="0" lvl="1" indent="-342900" algn="l" rtl="0">
              <a:lnSpc>
                <a:spcPct val="100000"/>
              </a:lnSpc>
              <a:spcBef>
                <a:spcPts val="0"/>
              </a:spcBef>
              <a:spcAft>
                <a:spcPts val="0"/>
              </a:spcAft>
              <a:buClr>
                <a:srgbClr val="121212"/>
              </a:buClr>
              <a:buSzPts val="2400"/>
              <a:buFont typeface="Arial"/>
              <a:buChar char="•"/>
            </a:pPr>
            <a:r>
              <a:rPr lang="de-DE" sz="2400" b="0" i="0" u="none" strike="noStrike" cap="none">
                <a:solidFill>
                  <a:srgbClr val="121212"/>
                </a:solidFill>
                <a:latin typeface="Arial"/>
                <a:ea typeface="Arial"/>
                <a:cs typeface="Arial"/>
                <a:sym typeface="Arial"/>
              </a:rPr>
              <a:t>Durch </a:t>
            </a:r>
            <a:r>
              <a:rPr lang="de-DE" sz="2400" b="1" i="0" u="none" strike="noStrike" cap="none">
                <a:solidFill>
                  <a:srgbClr val="121212"/>
                </a:solidFill>
                <a:latin typeface="Arial"/>
                <a:ea typeface="Arial"/>
                <a:cs typeface="Arial"/>
                <a:sym typeface="Arial"/>
              </a:rPr>
              <a:t>regelmäßiges Feedback </a:t>
            </a:r>
            <a:r>
              <a:rPr lang="de-DE" sz="2400" b="0" i="0" u="none" strike="noStrike" cap="none">
                <a:solidFill>
                  <a:srgbClr val="121212"/>
                </a:solidFill>
                <a:latin typeface="Arial"/>
                <a:ea typeface="Arial"/>
                <a:cs typeface="Arial"/>
                <a:sym typeface="Arial"/>
              </a:rPr>
              <a:t>können sich die Schüler schrittweise verbessern, was für die Bewältigung praktischer Aufgaben wie das Bedienen von Maschinen, die Ausführung technischer Aufgaben oder die Durchführung von Verfahren im Gesundheitswesen von entscheidender Bedeutung ist.</a:t>
            </a:r>
            <a:endParaRPr sz="2400" b="0" i="0" u="none" strike="noStrike" cap="none">
              <a:solidFill>
                <a:srgbClr val="121212"/>
              </a:solidFill>
              <a:latin typeface="Arial"/>
              <a:ea typeface="Arial"/>
              <a:cs typeface="Arial"/>
              <a:sym typeface="Arial"/>
            </a:endParaRPr>
          </a:p>
        </p:txBody>
      </p:sp>
      <p:pic>
        <p:nvPicPr>
          <p:cNvPr id="228" name="Google Shape;228;p8"/>
          <p:cNvPicPr preferRelativeResize="0"/>
          <p:nvPr/>
        </p:nvPicPr>
        <p:blipFill rotWithShape="1">
          <a:blip r:embed="rId6">
            <a:alphaModFix/>
          </a:blip>
          <a:srcRect/>
          <a:stretch/>
        </p:blipFill>
        <p:spPr>
          <a:xfrm>
            <a:off x="7649379" y="2162486"/>
            <a:ext cx="9198708" cy="6386365"/>
          </a:xfrm>
          <a:prstGeom prst="rect">
            <a:avLst/>
          </a:prstGeom>
          <a:noFill/>
          <a:ln>
            <a:noFill/>
          </a:ln>
        </p:spPr>
      </p:pic>
      <p:sp>
        <p:nvSpPr>
          <p:cNvPr id="229" name="Google Shape;229;p8"/>
          <p:cNvSpPr txBox="1"/>
          <p:nvPr/>
        </p:nvSpPr>
        <p:spPr>
          <a:xfrm>
            <a:off x="7691913" y="8453116"/>
            <a:ext cx="908342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200" b="0" i="0" u="none" strike="noStrike" cap="none">
                <a:solidFill>
                  <a:srgbClr val="000000"/>
                </a:solidFill>
                <a:latin typeface="Arial"/>
                <a:ea typeface="Arial"/>
                <a:cs typeface="Arial"/>
                <a:sym typeface="Arial"/>
              </a:rPr>
              <a:t>Quelle: https://openspace.etf.europa.eu/sites/default/files/2021-02/Literature%20review%20Assessment.pdf Hauptquelle: Angepasst von OECD (2005) </a:t>
            </a:r>
            <a:endParaRPr sz="1200" b="0" i="0" u="none" strike="noStrike" cap="none">
              <a:solidFill>
                <a:srgbClr val="000000"/>
              </a:solidFill>
              <a:latin typeface="Arial"/>
              <a:ea typeface="Arial"/>
              <a:cs typeface="Arial"/>
              <a:sym typeface="Arial"/>
            </a:endParaRPr>
          </a:p>
        </p:txBody>
      </p:sp>
      <p:pic>
        <p:nvPicPr>
          <p:cNvPr id="2" name="Picture 1" descr="Blue text on a white background&#10;&#10;Description automatically generated">
            <a:extLst>
              <a:ext uri="{FF2B5EF4-FFF2-40B4-BE49-F238E27FC236}">
                <a16:creationId xmlns:a16="http://schemas.microsoft.com/office/drawing/2014/main" id="{1F174E8F-E409-85E3-E465-6C4E8303675A}"/>
              </a:ext>
            </a:extLst>
          </p:cNvPr>
          <p:cNvPicPr>
            <a:picLocks noChangeAspect="1"/>
          </p:cNvPicPr>
          <p:nvPr/>
        </p:nvPicPr>
        <p:blipFill>
          <a:blip r:embed="rId7"/>
          <a:stretch>
            <a:fillRect/>
          </a:stretch>
        </p:blipFill>
        <p:spPr>
          <a:xfrm>
            <a:off x="3001374" y="9253594"/>
            <a:ext cx="2038229" cy="42761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 name="Google Shape;235;p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6" name="Google Shape;236;p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7" name="Google Shape;237;p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8" name="Google Shape;238;p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9" name="Google Shape;239;p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0" name="Google Shape;240;p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1" name="Google Shape;241;p9"/>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Beispiele für formative Beurteilungen in der Berufsbildung</a:t>
            </a:r>
            <a:endParaRPr sz="4000" b="1" i="0" u="none" strike="noStrike" cap="none">
              <a:solidFill>
                <a:srgbClr val="033C5B"/>
              </a:solidFill>
              <a:latin typeface="Arial"/>
              <a:ea typeface="Arial"/>
              <a:cs typeface="Arial"/>
              <a:sym typeface="Arial"/>
            </a:endParaRPr>
          </a:p>
        </p:txBody>
      </p:sp>
      <p:sp>
        <p:nvSpPr>
          <p:cNvPr id="242" name="Google Shape;242;p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3" name="Google Shape;243;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9"/>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46" name="Google Shape;246;p9"/>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247" name="Google Shape;247;p9"/>
          <p:cNvGrpSpPr/>
          <p:nvPr/>
        </p:nvGrpSpPr>
        <p:grpSpPr>
          <a:xfrm>
            <a:off x="1508894" y="2219038"/>
            <a:ext cx="14125042" cy="6620010"/>
            <a:chOff x="1835143" y="1937"/>
            <a:chExt cx="14125042" cy="6620010"/>
          </a:xfrm>
        </p:grpSpPr>
        <p:sp>
          <p:nvSpPr>
            <p:cNvPr id="248" name="Google Shape;248;p9"/>
            <p:cNvSpPr/>
            <p:nvPr/>
          </p:nvSpPr>
          <p:spPr>
            <a:xfrm>
              <a:off x="8676960" y="2524582"/>
              <a:ext cx="4855483" cy="1155384"/>
            </a:xfrm>
            <a:custGeom>
              <a:avLst/>
              <a:gdLst/>
              <a:ahLst/>
              <a:cxnLst/>
              <a:rect l="l" t="t" r="r" b="b"/>
              <a:pathLst>
                <a:path w="120000" h="120000" extrusionOk="0">
                  <a:moveTo>
                    <a:pt x="0" y="0"/>
                  </a:moveTo>
                  <a:lnTo>
                    <a:pt x="0" y="81776"/>
                  </a:lnTo>
                  <a:lnTo>
                    <a:pt x="120000" y="81776"/>
                  </a:lnTo>
                  <a:lnTo>
                    <a:pt x="120000" y="120000"/>
                  </a:lnTo>
                </a:path>
              </a:pathLst>
            </a:custGeom>
            <a:noFill/>
            <a:ln w="25400" cap="flat" cmpd="sng">
              <a:solidFill>
                <a:srgbClr val="C17336"/>
              </a:solidFill>
              <a:prstDash val="solid"/>
              <a:round/>
              <a:headEnd type="none" w="sm" len="sm"/>
              <a:tailEnd type="none" w="sm" len="sm"/>
            </a:ln>
          </p:spPr>
          <p:txBody>
            <a:bodyPr/>
            <a:lstStyle/>
            <a:p>
              <a:endParaRPr lang="en-US"/>
            </a:p>
          </p:txBody>
        </p:sp>
        <p:sp>
          <p:nvSpPr>
            <p:cNvPr id="249" name="Google Shape;249;p9"/>
            <p:cNvSpPr/>
            <p:nvPr/>
          </p:nvSpPr>
          <p:spPr>
            <a:xfrm>
              <a:off x="8631240" y="2524582"/>
              <a:ext cx="91440" cy="1155384"/>
            </a:xfrm>
            <a:custGeom>
              <a:avLst/>
              <a:gdLst/>
              <a:ahLst/>
              <a:cxnLst/>
              <a:rect l="l" t="t" r="r" b="b"/>
              <a:pathLst>
                <a:path w="120000" h="120000" extrusionOk="0">
                  <a:moveTo>
                    <a:pt x="60000" y="0"/>
                  </a:moveTo>
                  <a:lnTo>
                    <a:pt x="60000" y="120000"/>
                  </a:lnTo>
                </a:path>
              </a:pathLst>
            </a:custGeom>
            <a:noFill/>
            <a:ln w="25400" cap="flat" cmpd="sng">
              <a:solidFill>
                <a:srgbClr val="C17336"/>
              </a:solidFill>
              <a:prstDash val="solid"/>
              <a:round/>
              <a:headEnd type="none" w="sm" len="sm"/>
              <a:tailEnd type="none" w="sm" len="sm"/>
            </a:ln>
          </p:spPr>
          <p:txBody>
            <a:bodyPr/>
            <a:lstStyle/>
            <a:p>
              <a:endParaRPr lang="en-US"/>
            </a:p>
          </p:txBody>
        </p:sp>
        <p:sp>
          <p:nvSpPr>
            <p:cNvPr id="250" name="Google Shape;250;p9"/>
            <p:cNvSpPr/>
            <p:nvPr/>
          </p:nvSpPr>
          <p:spPr>
            <a:xfrm>
              <a:off x="3821477" y="2524582"/>
              <a:ext cx="4855483" cy="1155384"/>
            </a:xfrm>
            <a:custGeom>
              <a:avLst/>
              <a:gdLst/>
              <a:ahLst/>
              <a:cxnLst/>
              <a:rect l="l" t="t" r="r" b="b"/>
              <a:pathLst>
                <a:path w="120000" h="120000" extrusionOk="0">
                  <a:moveTo>
                    <a:pt x="120000" y="0"/>
                  </a:moveTo>
                  <a:lnTo>
                    <a:pt x="120000" y="81776"/>
                  </a:lnTo>
                  <a:lnTo>
                    <a:pt x="0" y="81776"/>
                  </a:lnTo>
                  <a:lnTo>
                    <a:pt x="0" y="120000"/>
                  </a:lnTo>
                </a:path>
              </a:pathLst>
            </a:custGeom>
            <a:noFill/>
            <a:ln w="25400" cap="flat" cmpd="sng">
              <a:solidFill>
                <a:srgbClr val="C17336"/>
              </a:solidFill>
              <a:prstDash val="solid"/>
              <a:round/>
              <a:headEnd type="none" w="sm" len="sm"/>
              <a:tailEnd type="none" w="sm" len="sm"/>
            </a:ln>
          </p:spPr>
          <p:txBody>
            <a:bodyPr/>
            <a:lstStyle/>
            <a:p>
              <a:endParaRPr lang="en-US"/>
            </a:p>
          </p:txBody>
        </p:sp>
        <p:sp>
          <p:nvSpPr>
            <p:cNvPr id="251" name="Google Shape;251;p9"/>
            <p:cNvSpPr/>
            <p:nvPr/>
          </p:nvSpPr>
          <p:spPr>
            <a:xfrm>
              <a:off x="6690626" y="1937"/>
              <a:ext cx="3972668" cy="252264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7132034" y="421275"/>
              <a:ext cx="3972668" cy="252264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txBox="1"/>
            <p:nvPr/>
          </p:nvSpPr>
          <p:spPr>
            <a:xfrm>
              <a:off x="7205920" y="495161"/>
              <a:ext cx="3824896" cy="237487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de-DE" sz="2300" b="1" i="0" u="none" strike="noStrike" cap="none">
                  <a:solidFill>
                    <a:srgbClr val="000000"/>
                  </a:solidFill>
                  <a:latin typeface="Arial"/>
                  <a:ea typeface="Arial"/>
                  <a:cs typeface="Arial"/>
                  <a:sym typeface="Arial"/>
                </a:rPr>
                <a:t>Formative Beurteilungen</a:t>
              </a:r>
              <a:r>
                <a:rPr lang="de-DE" sz="2300" b="0" i="0" u="none" strike="noStrike" cap="none">
                  <a:solidFill>
                    <a:srgbClr val="000000"/>
                  </a:solidFill>
                  <a:latin typeface="Arial"/>
                  <a:ea typeface="Arial"/>
                  <a:cs typeface="Arial"/>
                  <a:sym typeface="Arial"/>
                </a:rPr>
                <a:t>: Sie können während des Lernprozesses eingesetzt werden, um die Fortschritte der Schüler zu überwachen und ihnen ein unmittelbares Feedback zu geben. Beispiele hierfür sind:</a:t>
              </a:r>
              <a:endParaRPr sz="2300" b="0" i="0" u="none" strike="noStrike" cap="none">
                <a:solidFill>
                  <a:srgbClr val="000000"/>
                </a:solidFill>
                <a:latin typeface="Arial"/>
                <a:ea typeface="Arial"/>
                <a:cs typeface="Arial"/>
                <a:sym typeface="Arial"/>
              </a:endParaRPr>
            </a:p>
          </p:txBody>
        </p:sp>
        <p:sp>
          <p:nvSpPr>
            <p:cNvPr id="254" name="Google Shape;254;p9"/>
            <p:cNvSpPr/>
            <p:nvPr/>
          </p:nvSpPr>
          <p:spPr>
            <a:xfrm>
              <a:off x="1835143" y="3679966"/>
              <a:ext cx="3972668" cy="252264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2276550" y="4099303"/>
              <a:ext cx="3972668" cy="252264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txBox="1"/>
            <p:nvPr/>
          </p:nvSpPr>
          <p:spPr>
            <a:xfrm>
              <a:off x="2350436" y="4173189"/>
              <a:ext cx="3824896" cy="237487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de-DE" sz="2300" b="0" i="0" u="none" strike="noStrike" cap="none">
                  <a:solidFill>
                    <a:srgbClr val="000000"/>
                  </a:solidFill>
                  <a:latin typeface="Arial"/>
                  <a:ea typeface="Arial"/>
                  <a:cs typeface="Arial"/>
                  <a:sym typeface="Arial"/>
                </a:rPr>
                <a:t>Quiz zur Berufstheorie (z. B. Sicherheitsverfahren).</a:t>
              </a:r>
              <a:endParaRPr sz="2300" b="0" i="0" u="none" strike="noStrike" cap="none">
                <a:solidFill>
                  <a:srgbClr val="000000"/>
                </a:solidFill>
                <a:latin typeface="Arial"/>
                <a:ea typeface="Arial"/>
                <a:cs typeface="Arial"/>
                <a:sym typeface="Arial"/>
              </a:endParaRPr>
            </a:p>
          </p:txBody>
        </p:sp>
        <p:sp>
          <p:nvSpPr>
            <p:cNvPr id="257" name="Google Shape;257;p9"/>
            <p:cNvSpPr/>
            <p:nvPr/>
          </p:nvSpPr>
          <p:spPr>
            <a:xfrm>
              <a:off x="6690626" y="3679966"/>
              <a:ext cx="3972668" cy="252264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7132034" y="4099303"/>
              <a:ext cx="3972668" cy="252264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txBox="1"/>
            <p:nvPr/>
          </p:nvSpPr>
          <p:spPr>
            <a:xfrm>
              <a:off x="7205920" y="4173189"/>
              <a:ext cx="3824896" cy="237487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de-DE" sz="2300" b="0" i="0" u="none" strike="noStrike" cap="none">
                  <a:solidFill>
                    <a:srgbClr val="000000"/>
                  </a:solidFill>
                  <a:latin typeface="Arial"/>
                  <a:ea typeface="Arial"/>
                  <a:cs typeface="Arial"/>
                  <a:sym typeface="Arial"/>
                </a:rPr>
                <a:t>Gruppenaktivitäten, die praktische Problemlösungsaufgaben beinhalten, wie das Reparieren von Maschinen oder das Entwerfen eines Prototyps.</a:t>
              </a:r>
              <a:endParaRPr sz="2300" b="0" i="0" u="none" strike="noStrike" cap="none">
                <a:solidFill>
                  <a:srgbClr val="000000"/>
                </a:solidFill>
                <a:latin typeface="Arial"/>
                <a:ea typeface="Arial"/>
                <a:cs typeface="Arial"/>
                <a:sym typeface="Arial"/>
              </a:endParaRPr>
            </a:p>
          </p:txBody>
        </p:sp>
        <p:sp>
          <p:nvSpPr>
            <p:cNvPr id="260" name="Google Shape;260;p9"/>
            <p:cNvSpPr/>
            <p:nvPr/>
          </p:nvSpPr>
          <p:spPr>
            <a:xfrm>
              <a:off x="11546109" y="3679966"/>
              <a:ext cx="3972668" cy="252264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11987517" y="4099303"/>
              <a:ext cx="3972668" cy="252264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txBox="1"/>
            <p:nvPr/>
          </p:nvSpPr>
          <p:spPr>
            <a:xfrm>
              <a:off x="12061403" y="4173189"/>
              <a:ext cx="3824896" cy="237487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de-DE" sz="2300" b="0" i="0" u="none" strike="noStrike" cap="none">
                  <a:solidFill>
                    <a:srgbClr val="000000"/>
                  </a:solidFill>
                  <a:latin typeface="Arial"/>
                  <a:ea typeface="Arial"/>
                  <a:cs typeface="Arial"/>
                  <a:sym typeface="Arial"/>
                </a:rPr>
                <a:t>Peer-Bewertungen, bei denen die Schüler die Arbeit der anderen bewerten (z. B. Bewertung der Qualität eines Schreinerprojekts).</a:t>
              </a:r>
              <a:endParaRPr sz="2300" b="0" i="0" u="none" strike="noStrike" cap="none">
                <a:solidFill>
                  <a:srgbClr val="000000"/>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EBA6B209-E042-ABA6-B361-992F4E46A2AA}"/>
              </a:ext>
            </a:extLst>
          </p:cNvPr>
          <p:cNvPicPr>
            <a:picLocks noChangeAspect="1"/>
          </p:cNvPicPr>
          <p:nvPr/>
        </p:nvPicPr>
        <p:blipFill>
          <a:blip r:embed="rId6"/>
          <a:stretch>
            <a:fillRect/>
          </a:stretch>
        </p:blipFill>
        <p:spPr>
          <a:xfrm>
            <a:off x="3001374" y="9253594"/>
            <a:ext cx="2038229" cy="42761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4307</Words>
  <Application>Microsoft Office PowerPoint</Application>
  <PresentationFormat>Custom</PresentationFormat>
  <Paragraphs>180</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stsal</dc:creator>
  <cp:keywords>, docId:7F3636DC705615F46158F37CE86E14F3</cp:keywords>
  <cp:lastModifiedBy>Sotiria Tsalamani</cp:lastModifiedBy>
  <cp:revision>2</cp:revision>
  <dcterms:modified xsi:type="dcterms:W3CDTF">2024-11-08T14:41:24Z</dcterms:modified>
</cp:coreProperties>
</file>