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9" r:id="rId5"/>
    <p:sldId id="258" r:id="rId6"/>
    <p:sldId id="272" r:id="rId7"/>
    <p:sldId id="273" r:id="rId8"/>
    <p:sldId id="298" r:id="rId9"/>
    <p:sldId id="274" r:id="rId10"/>
    <p:sldId id="275" r:id="rId11"/>
    <p:sldId id="279" r:id="rId12"/>
    <p:sldId id="280" r:id="rId13"/>
    <p:sldId id="284" r:id="rId14"/>
    <p:sldId id="299" r:id="rId15"/>
    <p:sldId id="300" r:id="rId16"/>
    <p:sldId id="301" r:id="rId17"/>
    <p:sldId id="286" r:id="rId18"/>
    <p:sldId id="289" r:id="rId19"/>
    <p:sldId id="294" r:id="rId20"/>
    <p:sldId id="302" r:id="rId21"/>
    <p:sldId id="291" r:id="rId22"/>
    <p:sldId id="264" r:id="rId23"/>
    <p:sldId id="296" r:id="rId24"/>
    <p:sldId id="297" r:id="rId25"/>
    <p:sldId id="295"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42" autoAdjust="0"/>
    <p:restoredTop sz="94660"/>
  </p:normalViewPr>
  <p:slideViewPr>
    <p:cSldViewPr snapToGrid="0">
      <p:cViewPr varScale="1">
        <p:scale>
          <a:sx n="65" d="100"/>
          <a:sy n="65" d="100"/>
        </p:scale>
        <p:origin x="54"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BBA1E-CDFF-4851-8F9D-A37DE54E608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925FEC38-816E-43EC-AABD-A9D84EDC49E4}">
      <dgm:prSet/>
      <dgm:spPr/>
      <dgm:t>
        <a:bodyPr/>
        <a:lstStyle/>
        <a:p>
          <a:pPr>
            <a:lnSpc>
              <a:spcPct val="100000"/>
            </a:lnSpc>
          </a:pPr>
          <a:r>
            <a:rPr lang="en-US"/>
            <a:t>Beim interaktiven Lernen steht die aktive Teilnahme im Vordergrund und nicht die passive Aufnahme von Informationen.</a:t>
          </a:r>
        </a:p>
      </dgm:t>
    </dgm:pt>
    <dgm:pt modelId="{5EA897E9-932D-4C94-AC03-5D4DFAF9A8C2}" type="parTrans" cxnId="{C5E99F3C-2373-41B7-89A7-266CBDE62AD9}">
      <dgm:prSet/>
      <dgm:spPr/>
      <dgm:t>
        <a:bodyPr/>
        <a:lstStyle/>
        <a:p>
          <a:endParaRPr lang="en-US"/>
        </a:p>
      </dgm:t>
    </dgm:pt>
    <dgm:pt modelId="{615DB60C-5674-495B-BCD9-BF83F279CD7D}" type="sibTrans" cxnId="{C5E99F3C-2373-41B7-89A7-266CBDE62AD9}">
      <dgm:prSet/>
      <dgm:spPr/>
      <dgm:t>
        <a:bodyPr/>
        <a:lstStyle/>
        <a:p>
          <a:pPr>
            <a:lnSpc>
              <a:spcPct val="100000"/>
            </a:lnSpc>
          </a:pPr>
          <a:endParaRPr lang="en-US"/>
        </a:p>
      </dgm:t>
    </dgm:pt>
    <dgm:pt modelId="{7E4B91A9-239E-4AE7-A889-683E8033B3F1}">
      <dgm:prSet/>
      <dgm:spPr/>
      <dgm:t>
        <a:bodyPr/>
        <a:lstStyle/>
        <a:p>
          <a:pPr>
            <a:lnSpc>
              <a:spcPct val="100000"/>
            </a:lnSpc>
          </a:pPr>
          <a:r>
            <a:rPr lang="en-US"/>
            <a:t>Es nutzt Technologie, um dynamische, schülerzentrierte Lernumgebungen zu schaffen.</a:t>
          </a:r>
        </a:p>
      </dgm:t>
    </dgm:pt>
    <dgm:pt modelId="{56017807-A392-4E30-B36E-D329E0C19FDF}" type="parTrans" cxnId="{F681921A-80C2-4D0B-9A0E-A37505A1B198}">
      <dgm:prSet/>
      <dgm:spPr/>
      <dgm:t>
        <a:bodyPr/>
        <a:lstStyle/>
        <a:p>
          <a:endParaRPr lang="en-US"/>
        </a:p>
      </dgm:t>
    </dgm:pt>
    <dgm:pt modelId="{9EF9DFA1-2113-4D23-A991-574AC1DA9F79}" type="sibTrans" cxnId="{F681921A-80C2-4D0B-9A0E-A37505A1B198}">
      <dgm:prSet/>
      <dgm:spPr/>
      <dgm:t>
        <a:bodyPr/>
        <a:lstStyle/>
        <a:p>
          <a:pPr>
            <a:lnSpc>
              <a:spcPct val="100000"/>
            </a:lnSpc>
          </a:pPr>
          <a:endParaRPr lang="en-US"/>
        </a:p>
      </dgm:t>
    </dgm:pt>
    <dgm:pt modelId="{105D0F0D-0492-4E8F-8EE4-943BD50DCC57}">
      <dgm:prSet/>
      <dgm:spPr/>
      <dgm:t>
        <a:bodyPr/>
        <a:lstStyle/>
        <a:p>
          <a:pPr>
            <a:lnSpc>
              <a:spcPct val="100000"/>
            </a:lnSpc>
          </a:pPr>
          <a:r>
            <a:rPr lang="en-US"/>
            <a:t>Die Schüler tragen zu ihrer Bildungserfahrung bei, anstatt nur Informationen zu erhalten.</a:t>
          </a:r>
        </a:p>
      </dgm:t>
    </dgm:pt>
    <dgm:pt modelId="{65977ECE-22B6-4C2D-9AA4-524DE75D7B66}" type="parTrans" cxnId="{8FCF21AD-5830-4CD6-AD0A-F2FE53575A60}">
      <dgm:prSet/>
      <dgm:spPr/>
      <dgm:t>
        <a:bodyPr/>
        <a:lstStyle/>
        <a:p>
          <a:endParaRPr lang="en-US"/>
        </a:p>
      </dgm:t>
    </dgm:pt>
    <dgm:pt modelId="{DC9B2707-47CF-4602-B7C4-1C0F512CE528}" type="sibTrans" cxnId="{8FCF21AD-5830-4CD6-AD0A-F2FE53575A60}">
      <dgm:prSet/>
      <dgm:spPr/>
      <dgm:t>
        <a:bodyPr/>
        <a:lstStyle/>
        <a:p>
          <a:pPr>
            <a:lnSpc>
              <a:spcPct val="100000"/>
            </a:lnSpc>
          </a:pPr>
          <a:endParaRPr lang="en-US"/>
        </a:p>
      </dgm:t>
    </dgm:pt>
    <dgm:pt modelId="{0C492413-F55E-4934-9854-21B2532793C8}">
      <dgm:prSet/>
      <dgm:spPr/>
      <dgm:t>
        <a:bodyPr/>
        <a:lstStyle/>
        <a:p>
          <a:pPr>
            <a:lnSpc>
              <a:spcPct val="100000"/>
            </a:lnSpc>
          </a:pPr>
          <a:r>
            <a:rPr lang="en-US"/>
            <a:t>Diese Methode spiegelt eine Verlagerung hin zu engagierteren und immersiveren Lernprozessen wider.</a:t>
          </a:r>
        </a:p>
      </dgm:t>
    </dgm:pt>
    <dgm:pt modelId="{5B7DA775-F5A0-4BC4-99F5-43E786063EA8}" type="parTrans" cxnId="{BAEACC81-7C98-47D4-B824-75BA8122C3A7}">
      <dgm:prSet/>
      <dgm:spPr/>
      <dgm:t>
        <a:bodyPr/>
        <a:lstStyle/>
        <a:p>
          <a:endParaRPr lang="en-US"/>
        </a:p>
      </dgm:t>
    </dgm:pt>
    <dgm:pt modelId="{0D9A6A3D-D280-4996-89D5-29E7C429D8E6}" type="sibTrans" cxnId="{BAEACC81-7C98-47D4-B824-75BA8122C3A7}">
      <dgm:prSet/>
      <dgm:spPr/>
      <dgm:t>
        <a:bodyPr/>
        <a:lstStyle/>
        <a:p>
          <a:endParaRPr lang="en-US"/>
        </a:p>
      </dgm:t>
    </dgm:pt>
    <dgm:pt modelId="{558B8950-0640-49FF-B736-E0EBBCA7F5C9}" type="pres">
      <dgm:prSet presAssocID="{D10BBA1E-CDFF-4851-8F9D-A37DE54E6088}" presName="root" presStyleCnt="0">
        <dgm:presLayoutVars>
          <dgm:dir/>
          <dgm:resizeHandles val="exact"/>
        </dgm:presLayoutVars>
      </dgm:prSet>
      <dgm:spPr/>
    </dgm:pt>
    <dgm:pt modelId="{FE53DB89-B4E3-41F2-B053-DD651F8F2D59}" type="pres">
      <dgm:prSet presAssocID="{D10BBA1E-CDFF-4851-8F9D-A37DE54E6088}" presName="container" presStyleCnt="0">
        <dgm:presLayoutVars>
          <dgm:dir/>
          <dgm:resizeHandles val="exact"/>
        </dgm:presLayoutVars>
      </dgm:prSet>
      <dgm:spPr/>
    </dgm:pt>
    <dgm:pt modelId="{9A3FA98D-8553-4239-9D74-3CB6D582C8A5}" type="pres">
      <dgm:prSet presAssocID="{925FEC38-816E-43EC-AABD-A9D84EDC49E4}" presName="compNode" presStyleCnt="0"/>
      <dgm:spPr/>
    </dgm:pt>
    <dgm:pt modelId="{5B243B64-A6D2-4239-B8D3-298C003F45D7}" type="pres">
      <dgm:prSet presAssocID="{925FEC38-816E-43EC-AABD-A9D84EDC49E4}" presName="iconBgRect" presStyleLbl="bgShp" presStyleIdx="0" presStyleCnt="4"/>
      <dgm:spPr/>
    </dgm:pt>
    <dgm:pt modelId="{E807A95B-4CBC-4CE5-BCE5-3D5CE10D436C}" type="pres">
      <dgm:prSet presAssocID="{925FEC38-816E-43EC-AABD-A9D84EDC49E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ABFC6A19-513B-40A7-8762-EDEF3A21A810}" type="pres">
      <dgm:prSet presAssocID="{925FEC38-816E-43EC-AABD-A9D84EDC49E4}" presName="spaceRect" presStyleCnt="0"/>
      <dgm:spPr/>
    </dgm:pt>
    <dgm:pt modelId="{1DB187B8-FD92-4A7F-A7BC-3ACDE144D175}" type="pres">
      <dgm:prSet presAssocID="{925FEC38-816E-43EC-AABD-A9D84EDC49E4}" presName="textRect" presStyleLbl="revTx" presStyleIdx="0" presStyleCnt="4">
        <dgm:presLayoutVars>
          <dgm:chMax val="1"/>
          <dgm:chPref val="1"/>
        </dgm:presLayoutVars>
      </dgm:prSet>
      <dgm:spPr/>
    </dgm:pt>
    <dgm:pt modelId="{EC837703-ED2E-41B3-A910-109793CCDC49}" type="pres">
      <dgm:prSet presAssocID="{615DB60C-5674-495B-BCD9-BF83F279CD7D}" presName="sibTrans" presStyleLbl="sibTrans2D1" presStyleIdx="0" presStyleCnt="0"/>
      <dgm:spPr/>
    </dgm:pt>
    <dgm:pt modelId="{99BFFEFF-EB1B-414F-99C4-5A02F65F8BC6}" type="pres">
      <dgm:prSet presAssocID="{7E4B91A9-239E-4AE7-A889-683E8033B3F1}" presName="compNode" presStyleCnt="0"/>
      <dgm:spPr/>
    </dgm:pt>
    <dgm:pt modelId="{FCD16739-1B32-4BCF-AB64-0819BD37BB9F}" type="pres">
      <dgm:prSet presAssocID="{7E4B91A9-239E-4AE7-A889-683E8033B3F1}" presName="iconBgRect" presStyleLbl="bgShp" presStyleIdx="1" presStyleCnt="4"/>
      <dgm:spPr/>
    </dgm:pt>
    <dgm:pt modelId="{19DF9517-4E17-4FC5-8191-A1D48D3CD84A}" type="pres">
      <dgm:prSet presAssocID="{7E4B91A9-239E-4AE7-A889-683E8033B3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E5D2B043-2349-4213-A93E-A2AE24B4699A}" type="pres">
      <dgm:prSet presAssocID="{7E4B91A9-239E-4AE7-A889-683E8033B3F1}" presName="spaceRect" presStyleCnt="0"/>
      <dgm:spPr/>
    </dgm:pt>
    <dgm:pt modelId="{B6DC7283-FE80-4EF5-9D55-44413713F01A}" type="pres">
      <dgm:prSet presAssocID="{7E4B91A9-239E-4AE7-A889-683E8033B3F1}" presName="textRect" presStyleLbl="revTx" presStyleIdx="1" presStyleCnt="4">
        <dgm:presLayoutVars>
          <dgm:chMax val="1"/>
          <dgm:chPref val="1"/>
        </dgm:presLayoutVars>
      </dgm:prSet>
      <dgm:spPr/>
    </dgm:pt>
    <dgm:pt modelId="{DE01C509-C1CA-471A-A1DC-44DF616760E2}" type="pres">
      <dgm:prSet presAssocID="{9EF9DFA1-2113-4D23-A991-574AC1DA9F79}" presName="sibTrans" presStyleLbl="sibTrans2D1" presStyleIdx="0" presStyleCnt="0"/>
      <dgm:spPr/>
    </dgm:pt>
    <dgm:pt modelId="{BC248FFA-9654-443C-A42D-AFF19FE19E03}" type="pres">
      <dgm:prSet presAssocID="{105D0F0D-0492-4E8F-8EE4-943BD50DCC57}" presName="compNode" presStyleCnt="0"/>
      <dgm:spPr/>
    </dgm:pt>
    <dgm:pt modelId="{6D852393-DFCD-42AA-B7EC-1FF90D5DE569}" type="pres">
      <dgm:prSet presAssocID="{105D0F0D-0492-4E8F-8EE4-943BD50DCC57}" presName="iconBgRect" presStyleLbl="bgShp" presStyleIdx="2" presStyleCnt="4"/>
      <dgm:spPr/>
    </dgm:pt>
    <dgm:pt modelId="{D2629511-9AAA-4007-BFA3-9EA66F245A7D}" type="pres">
      <dgm:prSet presAssocID="{105D0F0D-0492-4E8F-8EE4-943BD50DCC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4354F85C-C6E8-441A-B07D-46F5B35D0293}" type="pres">
      <dgm:prSet presAssocID="{105D0F0D-0492-4E8F-8EE4-943BD50DCC57}" presName="spaceRect" presStyleCnt="0"/>
      <dgm:spPr/>
    </dgm:pt>
    <dgm:pt modelId="{900EE599-223F-4AB3-B6AB-7E7547488495}" type="pres">
      <dgm:prSet presAssocID="{105D0F0D-0492-4E8F-8EE4-943BD50DCC57}" presName="textRect" presStyleLbl="revTx" presStyleIdx="2" presStyleCnt="4">
        <dgm:presLayoutVars>
          <dgm:chMax val="1"/>
          <dgm:chPref val="1"/>
        </dgm:presLayoutVars>
      </dgm:prSet>
      <dgm:spPr/>
    </dgm:pt>
    <dgm:pt modelId="{B4FBA66E-EA54-48D2-B2B2-26AB2B4144AA}" type="pres">
      <dgm:prSet presAssocID="{DC9B2707-47CF-4602-B7C4-1C0F512CE528}" presName="sibTrans" presStyleLbl="sibTrans2D1" presStyleIdx="0" presStyleCnt="0"/>
      <dgm:spPr/>
    </dgm:pt>
    <dgm:pt modelId="{3BD3BC9C-6808-4C30-B748-90558E944D3A}" type="pres">
      <dgm:prSet presAssocID="{0C492413-F55E-4934-9854-21B2532793C8}" presName="compNode" presStyleCnt="0"/>
      <dgm:spPr/>
    </dgm:pt>
    <dgm:pt modelId="{651CFAD0-25E9-45EB-9118-AE408385B2DC}" type="pres">
      <dgm:prSet presAssocID="{0C492413-F55E-4934-9854-21B2532793C8}" presName="iconBgRect" presStyleLbl="bgShp" presStyleIdx="3" presStyleCnt="4"/>
      <dgm:spPr/>
    </dgm:pt>
    <dgm:pt modelId="{0692386D-15A8-48DA-9D5C-C81ADF877BAE}" type="pres">
      <dgm:prSet presAssocID="{0C492413-F55E-4934-9854-21B2532793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irtual RealityHeadset"/>
        </a:ext>
      </dgm:extLst>
    </dgm:pt>
    <dgm:pt modelId="{32B61546-D342-4194-86B1-88BA203F0071}" type="pres">
      <dgm:prSet presAssocID="{0C492413-F55E-4934-9854-21B2532793C8}" presName="spaceRect" presStyleCnt="0"/>
      <dgm:spPr/>
    </dgm:pt>
    <dgm:pt modelId="{02201BF5-A9D7-4629-AD7D-1C4010FF7160}" type="pres">
      <dgm:prSet presAssocID="{0C492413-F55E-4934-9854-21B2532793C8}" presName="textRect" presStyleLbl="revTx" presStyleIdx="3" presStyleCnt="4">
        <dgm:presLayoutVars>
          <dgm:chMax val="1"/>
          <dgm:chPref val="1"/>
        </dgm:presLayoutVars>
      </dgm:prSet>
      <dgm:spPr/>
    </dgm:pt>
  </dgm:ptLst>
  <dgm:cxnLst>
    <dgm:cxn modelId="{83A17914-689B-40CD-87C4-677DAA1BCADD}" type="presOf" srcId="{D10BBA1E-CDFF-4851-8F9D-A37DE54E6088}" destId="{558B8950-0640-49FF-B736-E0EBBCA7F5C9}" srcOrd="0" destOrd="0" presId="urn:microsoft.com/office/officeart/2018/2/layout/IconCircleList"/>
    <dgm:cxn modelId="{5E127F14-D976-4A35-AA1A-564EB9E4A81F}" type="presOf" srcId="{105D0F0D-0492-4E8F-8EE4-943BD50DCC57}" destId="{900EE599-223F-4AB3-B6AB-7E7547488495}" srcOrd="0" destOrd="0" presId="urn:microsoft.com/office/officeart/2018/2/layout/IconCircleList"/>
    <dgm:cxn modelId="{F681921A-80C2-4D0B-9A0E-A37505A1B198}" srcId="{D10BBA1E-CDFF-4851-8F9D-A37DE54E6088}" destId="{7E4B91A9-239E-4AE7-A889-683E8033B3F1}" srcOrd="1" destOrd="0" parTransId="{56017807-A392-4E30-B36E-D329E0C19FDF}" sibTransId="{9EF9DFA1-2113-4D23-A991-574AC1DA9F79}"/>
    <dgm:cxn modelId="{C5E99F3C-2373-41B7-89A7-266CBDE62AD9}" srcId="{D10BBA1E-CDFF-4851-8F9D-A37DE54E6088}" destId="{925FEC38-816E-43EC-AABD-A9D84EDC49E4}" srcOrd="0" destOrd="0" parTransId="{5EA897E9-932D-4C94-AC03-5D4DFAF9A8C2}" sibTransId="{615DB60C-5674-495B-BCD9-BF83F279CD7D}"/>
    <dgm:cxn modelId="{BAEACC81-7C98-47D4-B824-75BA8122C3A7}" srcId="{D10BBA1E-CDFF-4851-8F9D-A37DE54E6088}" destId="{0C492413-F55E-4934-9854-21B2532793C8}" srcOrd="3" destOrd="0" parTransId="{5B7DA775-F5A0-4BC4-99F5-43E786063EA8}" sibTransId="{0D9A6A3D-D280-4996-89D5-29E7C429D8E6}"/>
    <dgm:cxn modelId="{F14E53AC-4AB9-4289-A6C4-7FC352BD0FCA}" type="presOf" srcId="{615DB60C-5674-495B-BCD9-BF83F279CD7D}" destId="{EC837703-ED2E-41B3-A910-109793CCDC49}" srcOrd="0" destOrd="0" presId="urn:microsoft.com/office/officeart/2018/2/layout/IconCircleList"/>
    <dgm:cxn modelId="{8FCF21AD-5830-4CD6-AD0A-F2FE53575A60}" srcId="{D10BBA1E-CDFF-4851-8F9D-A37DE54E6088}" destId="{105D0F0D-0492-4E8F-8EE4-943BD50DCC57}" srcOrd="2" destOrd="0" parTransId="{65977ECE-22B6-4C2D-9AA4-524DE75D7B66}" sibTransId="{DC9B2707-47CF-4602-B7C4-1C0F512CE528}"/>
    <dgm:cxn modelId="{B0715CBF-A814-4AE4-992D-C8F73FF7C32A}" type="presOf" srcId="{DC9B2707-47CF-4602-B7C4-1C0F512CE528}" destId="{B4FBA66E-EA54-48D2-B2B2-26AB2B4144AA}" srcOrd="0" destOrd="0" presId="urn:microsoft.com/office/officeart/2018/2/layout/IconCircleList"/>
    <dgm:cxn modelId="{4F9A06C8-A129-4842-80DD-FD34A4168A4D}" type="presOf" srcId="{925FEC38-816E-43EC-AABD-A9D84EDC49E4}" destId="{1DB187B8-FD92-4A7F-A7BC-3ACDE144D175}" srcOrd="0" destOrd="0" presId="urn:microsoft.com/office/officeart/2018/2/layout/IconCircleList"/>
    <dgm:cxn modelId="{983F27CD-BB4E-4387-A170-79EB3E21F751}" type="presOf" srcId="{7E4B91A9-239E-4AE7-A889-683E8033B3F1}" destId="{B6DC7283-FE80-4EF5-9D55-44413713F01A}" srcOrd="0" destOrd="0" presId="urn:microsoft.com/office/officeart/2018/2/layout/IconCircleList"/>
    <dgm:cxn modelId="{7F0176D0-039F-4635-AACE-A5FC5C9760D3}" type="presOf" srcId="{9EF9DFA1-2113-4D23-A991-574AC1DA9F79}" destId="{DE01C509-C1CA-471A-A1DC-44DF616760E2}" srcOrd="0" destOrd="0" presId="urn:microsoft.com/office/officeart/2018/2/layout/IconCircleList"/>
    <dgm:cxn modelId="{96010ED2-E1CF-42DC-B0E2-056D3B8A886E}" type="presOf" srcId="{0C492413-F55E-4934-9854-21B2532793C8}" destId="{02201BF5-A9D7-4629-AD7D-1C4010FF7160}" srcOrd="0" destOrd="0" presId="urn:microsoft.com/office/officeart/2018/2/layout/IconCircleList"/>
    <dgm:cxn modelId="{E89FF34C-0ED9-4B00-A1AF-7F125C279BFB}" type="presParOf" srcId="{558B8950-0640-49FF-B736-E0EBBCA7F5C9}" destId="{FE53DB89-B4E3-41F2-B053-DD651F8F2D59}" srcOrd="0" destOrd="0" presId="urn:microsoft.com/office/officeart/2018/2/layout/IconCircleList"/>
    <dgm:cxn modelId="{5F35A335-ACE7-44A2-9F99-65DFC2ABB03A}" type="presParOf" srcId="{FE53DB89-B4E3-41F2-B053-DD651F8F2D59}" destId="{9A3FA98D-8553-4239-9D74-3CB6D582C8A5}" srcOrd="0" destOrd="0" presId="urn:microsoft.com/office/officeart/2018/2/layout/IconCircleList"/>
    <dgm:cxn modelId="{13A51944-968B-45DC-B4D3-0CB2FA3D94A0}" type="presParOf" srcId="{9A3FA98D-8553-4239-9D74-3CB6D582C8A5}" destId="{5B243B64-A6D2-4239-B8D3-298C003F45D7}" srcOrd="0" destOrd="0" presId="urn:microsoft.com/office/officeart/2018/2/layout/IconCircleList"/>
    <dgm:cxn modelId="{F068C17E-DAC4-489E-87ED-3353B509BA34}" type="presParOf" srcId="{9A3FA98D-8553-4239-9D74-3CB6D582C8A5}" destId="{E807A95B-4CBC-4CE5-BCE5-3D5CE10D436C}" srcOrd="1" destOrd="0" presId="urn:microsoft.com/office/officeart/2018/2/layout/IconCircleList"/>
    <dgm:cxn modelId="{031A30FF-DA6F-446B-BA69-0859F784E743}" type="presParOf" srcId="{9A3FA98D-8553-4239-9D74-3CB6D582C8A5}" destId="{ABFC6A19-513B-40A7-8762-EDEF3A21A810}" srcOrd="2" destOrd="0" presId="urn:microsoft.com/office/officeart/2018/2/layout/IconCircleList"/>
    <dgm:cxn modelId="{9DBF583A-0EF9-4776-9727-CD87435C9F56}" type="presParOf" srcId="{9A3FA98D-8553-4239-9D74-3CB6D582C8A5}" destId="{1DB187B8-FD92-4A7F-A7BC-3ACDE144D175}" srcOrd="3" destOrd="0" presId="urn:microsoft.com/office/officeart/2018/2/layout/IconCircleList"/>
    <dgm:cxn modelId="{8B34EF35-B35F-4248-B308-5943E396969D}" type="presParOf" srcId="{FE53DB89-B4E3-41F2-B053-DD651F8F2D59}" destId="{EC837703-ED2E-41B3-A910-109793CCDC49}" srcOrd="1" destOrd="0" presId="urn:microsoft.com/office/officeart/2018/2/layout/IconCircleList"/>
    <dgm:cxn modelId="{679D4D7B-CEE5-44BB-9C4D-70E90151AFBA}" type="presParOf" srcId="{FE53DB89-B4E3-41F2-B053-DD651F8F2D59}" destId="{99BFFEFF-EB1B-414F-99C4-5A02F65F8BC6}" srcOrd="2" destOrd="0" presId="urn:microsoft.com/office/officeart/2018/2/layout/IconCircleList"/>
    <dgm:cxn modelId="{5FAE27A0-5E42-47C0-A184-7EFF9C3DADA0}" type="presParOf" srcId="{99BFFEFF-EB1B-414F-99C4-5A02F65F8BC6}" destId="{FCD16739-1B32-4BCF-AB64-0819BD37BB9F}" srcOrd="0" destOrd="0" presId="urn:microsoft.com/office/officeart/2018/2/layout/IconCircleList"/>
    <dgm:cxn modelId="{8935E02E-1804-44F0-9B10-101822CDB68F}" type="presParOf" srcId="{99BFFEFF-EB1B-414F-99C4-5A02F65F8BC6}" destId="{19DF9517-4E17-4FC5-8191-A1D48D3CD84A}" srcOrd="1" destOrd="0" presId="urn:microsoft.com/office/officeart/2018/2/layout/IconCircleList"/>
    <dgm:cxn modelId="{4E1239B4-A744-4E8B-9D07-91C4491E1B30}" type="presParOf" srcId="{99BFFEFF-EB1B-414F-99C4-5A02F65F8BC6}" destId="{E5D2B043-2349-4213-A93E-A2AE24B4699A}" srcOrd="2" destOrd="0" presId="urn:microsoft.com/office/officeart/2018/2/layout/IconCircleList"/>
    <dgm:cxn modelId="{7758C5FC-F25C-4F1B-8893-01D6BDBB9A63}" type="presParOf" srcId="{99BFFEFF-EB1B-414F-99C4-5A02F65F8BC6}" destId="{B6DC7283-FE80-4EF5-9D55-44413713F01A}" srcOrd="3" destOrd="0" presId="urn:microsoft.com/office/officeart/2018/2/layout/IconCircleList"/>
    <dgm:cxn modelId="{E3FECCEA-D82B-4116-97CE-521758C2766A}" type="presParOf" srcId="{FE53DB89-B4E3-41F2-B053-DD651F8F2D59}" destId="{DE01C509-C1CA-471A-A1DC-44DF616760E2}" srcOrd="3" destOrd="0" presId="urn:microsoft.com/office/officeart/2018/2/layout/IconCircleList"/>
    <dgm:cxn modelId="{08762599-244C-4DEA-BCAA-002846566253}" type="presParOf" srcId="{FE53DB89-B4E3-41F2-B053-DD651F8F2D59}" destId="{BC248FFA-9654-443C-A42D-AFF19FE19E03}" srcOrd="4" destOrd="0" presId="urn:microsoft.com/office/officeart/2018/2/layout/IconCircleList"/>
    <dgm:cxn modelId="{2907BFF6-5685-4FB8-8C90-9CD6CA68F1E3}" type="presParOf" srcId="{BC248FFA-9654-443C-A42D-AFF19FE19E03}" destId="{6D852393-DFCD-42AA-B7EC-1FF90D5DE569}" srcOrd="0" destOrd="0" presId="urn:microsoft.com/office/officeart/2018/2/layout/IconCircleList"/>
    <dgm:cxn modelId="{6305ED4A-5457-4BD1-B40F-E16368A752C9}" type="presParOf" srcId="{BC248FFA-9654-443C-A42D-AFF19FE19E03}" destId="{D2629511-9AAA-4007-BFA3-9EA66F245A7D}" srcOrd="1" destOrd="0" presId="urn:microsoft.com/office/officeart/2018/2/layout/IconCircleList"/>
    <dgm:cxn modelId="{90C6B102-81B2-444B-9AF8-FB37F37BCED6}" type="presParOf" srcId="{BC248FFA-9654-443C-A42D-AFF19FE19E03}" destId="{4354F85C-C6E8-441A-B07D-46F5B35D0293}" srcOrd="2" destOrd="0" presId="urn:microsoft.com/office/officeart/2018/2/layout/IconCircleList"/>
    <dgm:cxn modelId="{613D6721-06AE-412C-B8D5-104A3FC27CB6}" type="presParOf" srcId="{BC248FFA-9654-443C-A42D-AFF19FE19E03}" destId="{900EE599-223F-4AB3-B6AB-7E7547488495}" srcOrd="3" destOrd="0" presId="urn:microsoft.com/office/officeart/2018/2/layout/IconCircleList"/>
    <dgm:cxn modelId="{A672086F-9C32-4814-BF03-055E6F6C2BFB}" type="presParOf" srcId="{FE53DB89-B4E3-41F2-B053-DD651F8F2D59}" destId="{B4FBA66E-EA54-48D2-B2B2-26AB2B4144AA}" srcOrd="5" destOrd="0" presId="urn:microsoft.com/office/officeart/2018/2/layout/IconCircleList"/>
    <dgm:cxn modelId="{21F7C957-3761-4979-8C69-348F52113678}" type="presParOf" srcId="{FE53DB89-B4E3-41F2-B053-DD651F8F2D59}" destId="{3BD3BC9C-6808-4C30-B748-90558E944D3A}" srcOrd="6" destOrd="0" presId="urn:microsoft.com/office/officeart/2018/2/layout/IconCircleList"/>
    <dgm:cxn modelId="{C692EB05-B1E9-4031-BC33-1C44E6ABF259}" type="presParOf" srcId="{3BD3BC9C-6808-4C30-B748-90558E944D3A}" destId="{651CFAD0-25E9-45EB-9118-AE408385B2DC}" srcOrd="0" destOrd="0" presId="urn:microsoft.com/office/officeart/2018/2/layout/IconCircleList"/>
    <dgm:cxn modelId="{0CAEF263-3C34-4C06-AD3D-3C5E8B410E0F}" type="presParOf" srcId="{3BD3BC9C-6808-4C30-B748-90558E944D3A}" destId="{0692386D-15A8-48DA-9D5C-C81ADF877BAE}" srcOrd="1" destOrd="0" presId="urn:microsoft.com/office/officeart/2018/2/layout/IconCircleList"/>
    <dgm:cxn modelId="{B1664821-A113-4DB2-9D1D-642B2DF94478}" type="presParOf" srcId="{3BD3BC9C-6808-4C30-B748-90558E944D3A}" destId="{32B61546-D342-4194-86B1-88BA203F0071}" srcOrd="2" destOrd="0" presId="urn:microsoft.com/office/officeart/2018/2/layout/IconCircleList"/>
    <dgm:cxn modelId="{E73753D9-0AFC-4021-8FB6-D1BB369F631D}" type="presParOf" srcId="{3BD3BC9C-6808-4C30-B748-90558E944D3A}" destId="{02201BF5-A9D7-4629-AD7D-1C4010FF7160}"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7AD20-FC03-4331-AFB7-15EB907EBC52}"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0104DD5A-B6D2-4F86-9ACF-78F15DAC6833}">
      <dgm:prSet custT="1"/>
      <dgm:spPr/>
      <dgm:t>
        <a:bodyPr/>
        <a:lstStyle/>
        <a:p>
          <a:pPr>
            <a:lnSpc>
              <a:spcPct val="100000"/>
            </a:lnSpc>
          </a:pPr>
          <a:r>
            <a:rPr lang="en-GB" sz="1400"/>
            <a:t>Die Rolle der interaktiven Plattformen: Wesentlich für die Umwandlung des Berufsbildungsunterrichts in eine kollaborative, praktische Umgebung, in der die Schüler aktiv an ihrem Lernen teilnehmen.</a:t>
          </a:r>
          <a:endParaRPr lang="en-US" sz="1400"/>
        </a:p>
      </dgm:t>
    </dgm:pt>
    <dgm:pt modelId="{48C815F4-173F-4BBB-B931-BC6970FE518D}" type="parTrans" cxnId="{6F5CCB12-F673-43A7-B988-A24276BED470}">
      <dgm:prSet/>
      <dgm:spPr/>
      <dgm:t>
        <a:bodyPr/>
        <a:lstStyle/>
        <a:p>
          <a:endParaRPr lang="en-US" sz="2400"/>
        </a:p>
      </dgm:t>
    </dgm:pt>
    <dgm:pt modelId="{54557592-7360-4C83-B0B4-39F02E8A88C7}" type="sibTrans" cxnId="{6F5CCB12-F673-43A7-B988-A24276BED470}">
      <dgm:prSet/>
      <dgm:spPr/>
      <dgm:t>
        <a:bodyPr/>
        <a:lstStyle/>
        <a:p>
          <a:endParaRPr lang="en-US" sz="2400"/>
        </a:p>
      </dgm:t>
    </dgm:pt>
    <dgm:pt modelId="{3FF641D0-5C88-4F0F-85DB-AB2C21F839FB}">
      <dgm:prSet custT="1"/>
      <dgm:spPr/>
      <dgm:t>
        <a:bodyPr/>
        <a:lstStyle/>
        <a:p>
          <a:pPr>
            <a:lnSpc>
              <a:spcPct val="100000"/>
            </a:lnSpc>
          </a:pPr>
          <a:r>
            <a:rPr lang="en-GB" sz="1400"/>
            <a:t>Schwerpunkt auf praktischen Fertigkeiten: Plattformen ermöglichen es den Schülern, sich mit praktischen Fertigkeiten und Projekten auf digitalem Wege auseinanderzusetzen, bevor sie sie persönlich anwenden.</a:t>
          </a:r>
          <a:endParaRPr lang="en-US" sz="1400"/>
        </a:p>
      </dgm:t>
    </dgm:pt>
    <dgm:pt modelId="{6674C291-BF3A-44EC-87CC-7D44FFCB3A0F}" type="parTrans" cxnId="{C0E8C759-C6FD-4352-A4D5-6C9A5F593510}">
      <dgm:prSet/>
      <dgm:spPr/>
      <dgm:t>
        <a:bodyPr/>
        <a:lstStyle/>
        <a:p>
          <a:endParaRPr lang="en-US" sz="2400"/>
        </a:p>
      </dgm:t>
    </dgm:pt>
    <dgm:pt modelId="{2C37B65E-4B1A-4268-A950-1C305DAD809B}" type="sibTrans" cxnId="{C0E8C759-C6FD-4352-A4D5-6C9A5F593510}">
      <dgm:prSet/>
      <dgm:spPr/>
      <dgm:t>
        <a:bodyPr/>
        <a:lstStyle/>
        <a:p>
          <a:endParaRPr lang="en-US" sz="2400"/>
        </a:p>
      </dgm:t>
    </dgm:pt>
    <dgm:pt modelId="{883D9E7F-1297-4882-A0A7-ADA349E9D431}">
      <dgm:prSet custT="1"/>
      <dgm:spPr/>
      <dgm:t>
        <a:bodyPr/>
        <a:lstStyle/>
        <a:p>
          <a:pPr>
            <a:lnSpc>
              <a:spcPct val="100000"/>
            </a:lnSpc>
          </a:pPr>
          <a:r>
            <a:rPr lang="en-GB" sz="1400"/>
            <a:t>Revolutionierung des "Flipped Classroom": Diese Plattformen ermöglichen es Berufsbildungsstudenten, theoretische Komponenten online zu studieren und die Zeit im Klassenzimmer für die Praxis zu nutzen, was das Lernen flexibler und zugänglicher macht.</a:t>
          </a:r>
          <a:endParaRPr lang="en-US" sz="1400"/>
        </a:p>
      </dgm:t>
    </dgm:pt>
    <dgm:pt modelId="{352FC13D-47AD-4D86-BFE3-38DD47C0D975}" type="parTrans" cxnId="{1CC80A50-D8FD-496F-848C-63BDC5C67D89}">
      <dgm:prSet/>
      <dgm:spPr/>
      <dgm:t>
        <a:bodyPr/>
        <a:lstStyle/>
        <a:p>
          <a:endParaRPr lang="en-US" sz="2400"/>
        </a:p>
      </dgm:t>
    </dgm:pt>
    <dgm:pt modelId="{7EFDC548-3887-4C25-9908-1AF02DC49CFE}" type="sibTrans" cxnId="{1CC80A50-D8FD-496F-848C-63BDC5C67D89}">
      <dgm:prSet/>
      <dgm:spPr/>
      <dgm:t>
        <a:bodyPr/>
        <a:lstStyle/>
        <a:p>
          <a:endParaRPr lang="en-US" sz="2400"/>
        </a:p>
      </dgm:t>
    </dgm:pt>
    <dgm:pt modelId="{124DD886-C267-4BB5-B916-8F0C2AB54223}" type="pres">
      <dgm:prSet presAssocID="{5CA7AD20-FC03-4331-AFB7-15EB907EBC52}" presName="root" presStyleCnt="0">
        <dgm:presLayoutVars>
          <dgm:dir/>
          <dgm:resizeHandles val="exact"/>
        </dgm:presLayoutVars>
      </dgm:prSet>
      <dgm:spPr/>
    </dgm:pt>
    <dgm:pt modelId="{6C1CCD0C-9397-4BA6-94F0-2349F87ACAFE}" type="pres">
      <dgm:prSet presAssocID="{0104DD5A-B6D2-4F86-9ACF-78F15DAC6833}" presName="compNode" presStyleCnt="0"/>
      <dgm:spPr/>
    </dgm:pt>
    <dgm:pt modelId="{2DA55454-C062-43F1-903E-5D30249E8FBD}" type="pres">
      <dgm:prSet presAssocID="{0104DD5A-B6D2-4F86-9ACF-78F15DAC68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D7571915-5E5F-442D-9015-4C1E12ABFFE4}" type="pres">
      <dgm:prSet presAssocID="{0104DD5A-B6D2-4F86-9ACF-78F15DAC6833}" presName="spaceRect" presStyleCnt="0"/>
      <dgm:spPr/>
    </dgm:pt>
    <dgm:pt modelId="{2D3331FD-4304-4026-BD5A-117E8876E75E}" type="pres">
      <dgm:prSet presAssocID="{0104DD5A-B6D2-4F86-9ACF-78F15DAC6833}" presName="textRect" presStyleLbl="revTx" presStyleIdx="0" presStyleCnt="3">
        <dgm:presLayoutVars>
          <dgm:chMax val="1"/>
          <dgm:chPref val="1"/>
        </dgm:presLayoutVars>
      </dgm:prSet>
      <dgm:spPr/>
    </dgm:pt>
    <dgm:pt modelId="{0B65A966-68C8-4A2D-ABFD-295E6CB74EA4}" type="pres">
      <dgm:prSet presAssocID="{54557592-7360-4C83-B0B4-39F02E8A88C7}" presName="sibTrans" presStyleCnt="0"/>
      <dgm:spPr/>
    </dgm:pt>
    <dgm:pt modelId="{78042218-8F02-455D-935F-1A170B9B315C}" type="pres">
      <dgm:prSet presAssocID="{3FF641D0-5C88-4F0F-85DB-AB2C21F839FB}" presName="compNode" presStyleCnt="0"/>
      <dgm:spPr/>
    </dgm:pt>
    <dgm:pt modelId="{343D91FF-865B-434A-948A-0F6EAFAB5C15}" type="pres">
      <dgm:prSet presAssocID="{3FF641D0-5C88-4F0F-85DB-AB2C21F839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DBEE5173-4F31-4F5F-B7D9-294588CB2FA9}" type="pres">
      <dgm:prSet presAssocID="{3FF641D0-5C88-4F0F-85DB-AB2C21F839FB}" presName="spaceRect" presStyleCnt="0"/>
      <dgm:spPr/>
    </dgm:pt>
    <dgm:pt modelId="{853DCCD8-A5F9-42F6-81B7-5CA7BDB54257}" type="pres">
      <dgm:prSet presAssocID="{3FF641D0-5C88-4F0F-85DB-AB2C21F839FB}" presName="textRect" presStyleLbl="revTx" presStyleIdx="1" presStyleCnt="3">
        <dgm:presLayoutVars>
          <dgm:chMax val="1"/>
          <dgm:chPref val="1"/>
        </dgm:presLayoutVars>
      </dgm:prSet>
      <dgm:spPr/>
    </dgm:pt>
    <dgm:pt modelId="{878F7835-5ED6-42A6-8C52-883A7E43CCBB}" type="pres">
      <dgm:prSet presAssocID="{2C37B65E-4B1A-4268-A950-1C305DAD809B}" presName="sibTrans" presStyleCnt="0"/>
      <dgm:spPr/>
    </dgm:pt>
    <dgm:pt modelId="{77139B57-0A03-49BB-9813-03D0288F60A3}" type="pres">
      <dgm:prSet presAssocID="{883D9E7F-1297-4882-A0A7-ADA349E9D431}" presName="compNode" presStyleCnt="0"/>
      <dgm:spPr/>
    </dgm:pt>
    <dgm:pt modelId="{A328392A-D9B4-485C-B519-7DDE7B54460B}" type="pres">
      <dgm:prSet presAssocID="{883D9E7F-1297-4882-A0A7-ADA349E9D4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80623924-4EC7-4281-9642-393B9A253FD6}" type="pres">
      <dgm:prSet presAssocID="{883D9E7F-1297-4882-A0A7-ADA349E9D431}" presName="spaceRect" presStyleCnt="0"/>
      <dgm:spPr/>
    </dgm:pt>
    <dgm:pt modelId="{2693A83F-0435-4D3E-89EE-08C89259EF78}" type="pres">
      <dgm:prSet presAssocID="{883D9E7F-1297-4882-A0A7-ADA349E9D431}" presName="textRect" presStyleLbl="revTx" presStyleIdx="2" presStyleCnt="3">
        <dgm:presLayoutVars>
          <dgm:chMax val="1"/>
          <dgm:chPref val="1"/>
        </dgm:presLayoutVars>
      </dgm:prSet>
      <dgm:spPr/>
    </dgm:pt>
  </dgm:ptLst>
  <dgm:cxnLst>
    <dgm:cxn modelId="{6F5CCB12-F673-43A7-B988-A24276BED470}" srcId="{5CA7AD20-FC03-4331-AFB7-15EB907EBC52}" destId="{0104DD5A-B6D2-4F86-9ACF-78F15DAC6833}" srcOrd="0" destOrd="0" parTransId="{48C815F4-173F-4BBB-B931-BC6970FE518D}" sibTransId="{54557592-7360-4C83-B0B4-39F02E8A88C7}"/>
    <dgm:cxn modelId="{CF4A681D-59AB-4F5B-89F9-6C26615E88BE}" type="presOf" srcId="{5CA7AD20-FC03-4331-AFB7-15EB907EBC52}" destId="{124DD886-C267-4BB5-B916-8F0C2AB54223}" srcOrd="0" destOrd="0" presId="urn:microsoft.com/office/officeart/2018/2/layout/IconLabelList"/>
    <dgm:cxn modelId="{90A95023-AB6F-41C3-8819-F276C8600DDD}" type="presOf" srcId="{0104DD5A-B6D2-4F86-9ACF-78F15DAC6833}" destId="{2D3331FD-4304-4026-BD5A-117E8876E75E}" srcOrd="0" destOrd="0" presId="urn:microsoft.com/office/officeart/2018/2/layout/IconLabelList"/>
    <dgm:cxn modelId="{1CC80A50-D8FD-496F-848C-63BDC5C67D89}" srcId="{5CA7AD20-FC03-4331-AFB7-15EB907EBC52}" destId="{883D9E7F-1297-4882-A0A7-ADA349E9D431}" srcOrd="2" destOrd="0" parTransId="{352FC13D-47AD-4D86-BFE3-38DD47C0D975}" sibTransId="{7EFDC548-3887-4C25-9908-1AF02DC49CFE}"/>
    <dgm:cxn modelId="{8BAD1E75-B601-4007-97A3-2CFB943F8A4A}" type="presOf" srcId="{883D9E7F-1297-4882-A0A7-ADA349E9D431}" destId="{2693A83F-0435-4D3E-89EE-08C89259EF78}" srcOrd="0" destOrd="0" presId="urn:microsoft.com/office/officeart/2018/2/layout/IconLabelList"/>
    <dgm:cxn modelId="{C0E8C759-C6FD-4352-A4D5-6C9A5F593510}" srcId="{5CA7AD20-FC03-4331-AFB7-15EB907EBC52}" destId="{3FF641D0-5C88-4F0F-85DB-AB2C21F839FB}" srcOrd="1" destOrd="0" parTransId="{6674C291-BF3A-44EC-87CC-7D44FFCB3A0F}" sibTransId="{2C37B65E-4B1A-4268-A950-1C305DAD809B}"/>
    <dgm:cxn modelId="{4CC0F2AE-0332-4E1D-9454-6F7ABD9B8B80}" type="presOf" srcId="{3FF641D0-5C88-4F0F-85DB-AB2C21F839FB}" destId="{853DCCD8-A5F9-42F6-81B7-5CA7BDB54257}" srcOrd="0" destOrd="0" presId="urn:microsoft.com/office/officeart/2018/2/layout/IconLabelList"/>
    <dgm:cxn modelId="{3799F52B-C752-4C74-A914-E17B0359D7A1}" type="presParOf" srcId="{124DD886-C267-4BB5-B916-8F0C2AB54223}" destId="{6C1CCD0C-9397-4BA6-94F0-2349F87ACAFE}" srcOrd="0" destOrd="0" presId="urn:microsoft.com/office/officeart/2018/2/layout/IconLabelList"/>
    <dgm:cxn modelId="{B471234C-1DDB-407C-990C-1BA1B786E333}" type="presParOf" srcId="{6C1CCD0C-9397-4BA6-94F0-2349F87ACAFE}" destId="{2DA55454-C062-43F1-903E-5D30249E8FBD}" srcOrd="0" destOrd="0" presId="urn:microsoft.com/office/officeart/2018/2/layout/IconLabelList"/>
    <dgm:cxn modelId="{FCFF2760-7BBC-4630-BA0F-ECFD69B5A18F}" type="presParOf" srcId="{6C1CCD0C-9397-4BA6-94F0-2349F87ACAFE}" destId="{D7571915-5E5F-442D-9015-4C1E12ABFFE4}" srcOrd="1" destOrd="0" presId="urn:microsoft.com/office/officeart/2018/2/layout/IconLabelList"/>
    <dgm:cxn modelId="{7A34B14A-6AD3-48D3-BAB8-F3B41C6EF95B}" type="presParOf" srcId="{6C1CCD0C-9397-4BA6-94F0-2349F87ACAFE}" destId="{2D3331FD-4304-4026-BD5A-117E8876E75E}" srcOrd="2" destOrd="0" presId="urn:microsoft.com/office/officeart/2018/2/layout/IconLabelList"/>
    <dgm:cxn modelId="{6B4567EF-B87D-44D0-AADA-037E606BF66D}" type="presParOf" srcId="{124DD886-C267-4BB5-B916-8F0C2AB54223}" destId="{0B65A966-68C8-4A2D-ABFD-295E6CB74EA4}" srcOrd="1" destOrd="0" presId="urn:microsoft.com/office/officeart/2018/2/layout/IconLabelList"/>
    <dgm:cxn modelId="{F235BDDC-FE1C-498A-9CC8-B93CB27D4144}" type="presParOf" srcId="{124DD886-C267-4BB5-B916-8F0C2AB54223}" destId="{78042218-8F02-455D-935F-1A170B9B315C}" srcOrd="2" destOrd="0" presId="urn:microsoft.com/office/officeart/2018/2/layout/IconLabelList"/>
    <dgm:cxn modelId="{D5D7799E-33B6-4CF8-AF76-88D7DD98ACB4}" type="presParOf" srcId="{78042218-8F02-455D-935F-1A170B9B315C}" destId="{343D91FF-865B-434A-948A-0F6EAFAB5C15}" srcOrd="0" destOrd="0" presId="urn:microsoft.com/office/officeart/2018/2/layout/IconLabelList"/>
    <dgm:cxn modelId="{615C2165-8CB9-4E8F-AA23-44A5D5C2F6A7}" type="presParOf" srcId="{78042218-8F02-455D-935F-1A170B9B315C}" destId="{DBEE5173-4F31-4F5F-B7D9-294588CB2FA9}" srcOrd="1" destOrd="0" presId="urn:microsoft.com/office/officeart/2018/2/layout/IconLabelList"/>
    <dgm:cxn modelId="{3AD6C1E5-EB0A-4E03-A18A-6F2272E10092}" type="presParOf" srcId="{78042218-8F02-455D-935F-1A170B9B315C}" destId="{853DCCD8-A5F9-42F6-81B7-5CA7BDB54257}" srcOrd="2" destOrd="0" presId="urn:microsoft.com/office/officeart/2018/2/layout/IconLabelList"/>
    <dgm:cxn modelId="{C5BA2139-E653-431B-A284-CED6FBF89D85}" type="presParOf" srcId="{124DD886-C267-4BB5-B916-8F0C2AB54223}" destId="{878F7835-5ED6-42A6-8C52-883A7E43CCBB}" srcOrd="3" destOrd="0" presId="urn:microsoft.com/office/officeart/2018/2/layout/IconLabelList"/>
    <dgm:cxn modelId="{CF47EBA6-8CE3-4C46-A84E-1BA52FC52B3F}" type="presParOf" srcId="{124DD886-C267-4BB5-B916-8F0C2AB54223}" destId="{77139B57-0A03-49BB-9813-03D0288F60A3}" srcOrd="4" destOrd="0" presId="urn:microsoft.com/office/officeart/2018/2/layout/IconLabelList"/>
    <dgm:cxn modelId="{382BA410-BAF1-491B-B057-9990222100CB}" type="presParOf" srcId="{77139B57-0A03-49BB-9813-03D0288F60A3}" destId="{A328392A-D9B4-485C-B519-7DDE7B54460B}" srcOrd="0" destOrd="0" presId="urn:microsoft.com/office/officeart/2018/2/layout/IconLabelList"/>
    <dgm:cxn modelId="{866AC2E9-69FC-4EAB-B744-29EF4E3C5E87}" type="presParOf" srcId="{77139B57-0A03-49BB-9813-03D0288F60A3}" destId="{80623924-4EC7-4281-9642-393B9A253FD6}" srcOrd="1" destOrd="0" presId="urn:microsoft.com/office/officeart/2018/2/layout/IconLabelList"/>
    <dgm:cxn modelId="{0227DE3F-0365-46F3-944C-CE0FC1F0F8B6}" type="presParOf" srcId="{77139B57-0A03-49BB-9813-03D0288F60A3}" destId="{2693A83F-0435-4D3E-89EE-08C89259EF78}"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CA310B-37A4-4718-A827-B0D789F39424}" type="doc">
      <dgm:prSet loTypeId="urn:microsoft.com/office/officeart/2018/layout/CircleProcess" loCatId="simpleprocesssa" qsTypeId="urn:microsoft.com/office/officeart/2005/8/quickstyle/simple1" qsCatId="simple" csTypeId="urn:microsoft.com/office/officeart/2005/8/colors/accent2_1" csCatId="accent2"/>
      <dgm:spPr/>
      <dgm:t>
        <a:bodyPr/>
        <a:lstStyle/>
        <a:p>
          <a:endParaRPr lang="en-US"/>
        </a:p>
      </dgm:t>
    </dgm:pt>
    <dgm:pt modelId="{15AAC4F1-5BFF-455F-99E6-B5DA99720B00}">
      <dgm:prSet custT="1"/>
      <dgm:spPr/>
      <dgm:t>
        <a:bodyPr/>
        <a:lstStyle/>
        <a:p>
          <a:r>
            <a:rPr lang="en-US" sz="1100" b="1" dirty="0"/>
            <a:t>Inhalt</a:t>
          </a:r>
          <a:r>
            <a:rPr lang="en-US" sz="1100" dirty="0"/>
            <a:t>: Interaktive Lernumgebungen bieten zahlreiche Vorteile, die über die traditionellen Grenzen des Klassenzimmers hinausgehen:</a:t>
          </a:r>
        </a:p>
      </dgm:t>
    </dgm:pt>
    <dgm:pt modelId="{07D2D038-1984-4BA2-B37C-AFA5CD49E67D}" type="parTrans" cxnId="{10352573-DAE2-40C3-A86A-A5F91ED8F2A6}">
      <dgm:prSet/>
      <dgm:spPr/>
      <dgm:t>
        <a:bodyPr/>
        <a:lstStyle/>
        <a:p>
          <a:endParaRPr lang="en-US" sz="1100"/>
        </a:p>
      </dgm:t>
    </dgm:pt>
    <dgm:pt modelId="{14772141-64C1-47BA-98B6-91646241D416}" type="sibTrans" cxnId="{10352573-DAE2-40C3-A86A-A5F91ED8F2A6}">
      <dgm:prSet/>
      <dgm:spPr/>
      <dgm:t>
        <a:bodyPr/>
        <a:lstStyle/>
        <a:p>
          <a:endParaRPr lang="en-US" sz="1100"/>
        </a:p>
      </dgm:t>
    </dgm:pt>
    <dgm:pt modelId="{CEC9E0D9-D771-4C95-8E77-E6786B511C66}">
      <dgm:prSet custT="1"/>
      <dgm:spPr/>
      <dgm:t>
        <a:bodyPr/>
        <a:lstStyle/>
        <a:p>
          <a:r>
            <a:rPr lang="en-US" sz="1100" b="1" dirty="0"/>
            <a:t>Engagement: </a:t>
          </a:r>
          <a:r>
            <a:rPr lang="en-US" sz="1100" dirty="0"/>
            <a:t>Diese Plattformen wecken das Interesse der Schüler und verbessern die Konzentration und das Behalten von Informationen erheblich.</a:t>
          </a:r>
        </a:p>
      </dgm:t>
    </dgm:pt>
    <dgm:pt modelId="{1036F27D-BCBC-448C-AC25-967CF24A57CD}" type="parTrans" cxnId="{10E460FA-C19B-4F15-BEF0-229A00CB8359}">
      <dgm:prSet/>
      <dgm:spPr/>
      <dgm:t>
        <a:bodyPr/>
        <a:lstStyle/>
        <a:p>
          <a:endParaRPr lang="en-US" sz="1100"/>
        </a:p>
      </dgm:t>
    </dgm:pt>
    <dgm:pt modelId="{F5CC92FB-45B3-4FD6-BE99-2AB7104CA52B}" type="sibTrans" cxnId="{10E460FA-C19B-4F15-BEF0-229A00CB8359}">
      <dgm:prSet/>
      <dgm:spPr/>
      <dgm:t>
        <a:bodyPr/>
        <a:lstStyle/>
        <a:p>
          <a:endParaRPr lang="en-US" sz="1100"/>
        </a:p>
      </dgm:t>
    </dgm:pt>
    <dgm:pt modelId="{AF7FB8F7-8F41-4A2E-9717-5B004F24ADEF}">
      <dgm:prSet custT="1"/>
      <dgm:spPr/>
      <dgm:t>
        <a:bodyPr/>
        <a:lstStyle/>
        <a:p>
          <a:r>
            <a:rPr lang="en-US" sz="1000" b="1" dirty="0"/>
            <a:t>Entwicklung von Fertigkeiten</a:t>
          </a:r>
          <a:r>
            <a:rPr lang="en-US" sz="1000" dirty="0"/>
            <a:t>: Durch gemeinsame Übungen und Problemlösungsaufgaben werden wichtige Soft Skills entwickelt, die für die Bewältigung komplexer Situationen in der Praxis entscheidend sind.</a:t>
          </a:r>
        </a:p>
      </dgm:t>
    </dgm:pt>
    <dgm:pt modelId="{BCCE86C6-7138-4398-963B-788904BD4F9A}" type="parTrans" cxnId="{F8EF3C34-1348-41A0-834A-314874B47D62}">
      <dgm:prSet/>
      <dgm:spPr/>
      <dgm:t>
        <a:bodyPr/>
        <a:lstStyle/>
        <a:p>
          <a:endParaRPr lang="en-US" sz="1100"/>
        </a:p>
      </dgm:t>
    </dgm:pt>
    <dgm:pt modelId="{6DCA8A14-12D4-49B5-9C99-1729350F4E01}" type="sibTrans" cxnId="{F8EF3C34-1348-41A0-834A-314874B47D62}">
      <dgm:prSet/>
      <dgm:spPr/>
      <dgm:t>
        <a:bodyPr/>
        <a:lstStyle/>
        <a:p>
          <a:endParaRPr lang="en-US" sz="1100"/>
        </a:p>
      </dgm:t>
    </dgm:pt>
    <dgm:pt modelId="{F0F28141-FA0E-481F-8DD7-FBD9E94E8069}">
      <dgm:prSet custT="1"/>
      <dgm:spPr/>
      <dgm:t>
        <a:bodyPr/>
        <a:lstStyle/>
        <a:p>
          <a:r>
            <a:rPr lang="en-US" sz="1100" b="1" dirty="0"/>
            <a:t>Anpassung an den Lernstil: </a:t>
          </a:r>
          <a:r>
            <a:rPr lang="en-US" sz="1100" dirty="0"/>
            <a:t>Interaktive Plattformen, die auf die verschiedenen Präferenzen der Lernenden zugeschnitten sind, sorgen für eine integrative Lernerfahrung.</a:t>
          </a:r>
        </a:p>
      </dgm:t>
    </dgm:pt>
    <dgm:pt modelId="{67D74CFC-DB1A-4932-A852-755DD5AB264F}" type="parTrans" cxnId="{08D92F4C-F9CE-4BBA-AFAD-F3D9FA093F9E}">
      <dgm:prSet/>
      <dgm:spPr/>
      <dgm:t>
        <a:bodyPr/>
        <a:lstStyle/>
        <a:p>
          <a:endParaRPr lang="en-US" sz="1100"/>
        </a:p>
      </dgm:t>
    </dgm:pt>
    <dgm:pt modelId="{2C7E1F8D-7CE5-4111-BDB4-4D1E5E03DDA9}" type="sibTrans" cxnId="{08D92F4C-F9CE-4BBA-AFAD-F3D9FA093F9E}">
      <dgm:prSet/>
      <dgm:spPr/>
      <dgm:t>
        <a:bodyPr/>
        <a:lstStyle/>
        <a:p>
          <a:endParaRPr lang="en-US" sz="1100"/>
        </a:p>
      </dgm:t>
    </dgm:pt>
    <dgm:pt modelId="{9A35CC2E-47EC-459E-BE64-27F9FC6123D6}">
      <dgm:prSet custT="1"/>
      <dgm:spPr/>
      <dgm:t>
        <a:bodyPr/>
        <a:lstStyle/>
        <a:p>
          <a:pPr algn="ctr"/>
          <a:r>
            <a:rPr lang="en-US" sz="1100" b="1" dirty="0"/>
            <a:t>Unmittelbares Feedback: </a:t>
          </a:r>
          <a:r>
            <a:rPr lang="en-US" sz="1100" dirty="0"/>
            <a:t>Diese Tools liefern sofortige Antworten und sind der Schlüssel zur Anpassung von Lernstrategien und zur Förderung kontinuierlicher Verbesserungen.</a:t>
          </a:r>
        </a:p>
      </dgm:t>
    </dgm:pt>
    <dgm:pt modelId="{16FDE3A9-8975-497F-B3D4-53452EEA90F5}" type="parTrans" cxnId="{080B7843-9B62-46B6-85D9-C0A215EA5F99}">
      <dgm:prSet/>
      <dgm:spPr/>
      <dgm:t>
        <a:bodyPr/>
        <a:lstStyle/>
        <a:p>
          <a:endParaRPr lang="en-US" sz="1100"/>
        </a:p>
      </dgm:t>
    </dgm:pt>
    <dgm:pt modelId="{02155273-2A08-43DD-9050-4DCF3F0D848E}" type="sibTrans" cxnId="{080B7843-9B62-46B6-85D9-C0A215EA5F99}">
      <dgm:prSet/>
      <dgm:spPr/>
      <dgm:t>
        <a:bodyPr/>
        <a:lstStyle/>
        <a:p>
          <a:endParaRPr lang="en-US" sz="1100"/>
        </a:p>
      </dgm:t>
    </dgm:pt>
    <dgm:pt modelId="{9BC47A9D-4241-411F-B55F-A7933C183C23}" type="pres">
      <dgm:prSet presAssocID="{B0CA310B-37A4-4718-A827-B0D789F39424}" presName="Name0" presStyleCnt="0">
        <dgm:presLayoutVars>
          <dgm:chMax val="11"/>
          <dgm:chPref val="11"/>
          <dgm:dir/>
          <dgm:resizeHandles/>
        </dgm:presLayoutVars>
      </dgm:prSet>
      <dgm:spPr/>
    </dgm:pt>
    <dgm:pt modelId="{B151A4B4-3282-4897-AA32-CB6B0C2EC435}" type="pres">
      <dgm:prSet presAssocID="{9A35CC2E-47EC-459E-BE64-27F9FC6123D6}" presName="Accent5" presStyleCnt="0"/>
      <dgm:spPr/>
    </dgm:pt>
    <dgm:pt modelId="{13F15FC9-79FF-41B4-83C3-C1C0EBC4C7B7}" type="pres">
      <dgm:prSet presAssocID="{9A35CC2E-47EC-459E-BE64-27F9FC6123D6}" presName="Accent" presStyleLbl="node1" presStyleIdx="0" presStyleCnt="10"/>
      <dgm:spPr/>
    </dgm:pt>
    <dgm:pt modelId="{2D225514-4185-43E9-996D-6B80C1CDB599}" type="pres">
      <dgm:prSet presAssocID="{9A35CC2E-47EC-459E-BE64-27F9FC6123D6}" presName="ParentBackground5" presStyleCnt="0"/>
      <dgm:spPr/>
    </dgm:pt>
    <dgm:pt modelId="{4FC21A63-E254-4D19-BD04-30482EB51D07}" type="pres">
      <dgm:prSet presAssocID="{9A35CC2E-47EC-459E-BE64-27F9FC6123D6}" presName="ParentBackground" presStyleLbl="node1" presStyleIdx="1" presStyleCnt="10"/>
      <dgm:spPr/>
    </dgm:pt>
    <dgm:pt modelId="{30164419-BC96-4529-9AF4-1896166D8897}" type="pres">
      <dgm:prSet presAssocID="{9A35CC2E-47EC-459E-BE64-27F9FC6123D6}" presName="Parent5" presStyleLbl="fgAcc0" presStyleIdx="0" presStyleCnt="0">
        <dgm:presLayoutVars>
          <dgm:chMax val="1"/>
          <dgm:chPref val="1"/>
          <dgm:bulletEnabled val="1"/>
        </dgm:presLayoutVars>
      </dgm:prSet>
      <dgm:spPr/>
    </dgm:pt>
    <dgm:pt modelId="{28A99015-151F-42DD-9CC1-B741B1D593EE}" type="pres">
      <dgm:prSet presAssocID="{F0F28141-FA0E-481F-8DD7-FBD9E94E8069}" presName="Accent4" presStyleCnt="0"/>
      <dgm:spPr/>
    </dgm:pt>
    <dgm:pt modelId="{8FB6B8DA-2720-47F1-94AB-E9D0151D084E}" type="pres">
      <dgm:prSet presAssocID="{F0F28141-FA0E-481F-8DD7-FBD9E94E8069}" presName="Accent" presStyleLbl="node1" presStyleIdx="2" presStyleCnt="10"/>
      <dgm:spPr/>
    </dgm:pt>
    <dgm:pt modelId="{A1F6289E-5497-419A-826E-2DA61E7392DB}" type="pres">
      <dgm:prSet presAssocID="{F0F28141-FA0E-481F-8DD7-FBD9E94E8069}" presName="ParentBackground4" presStyleCnt="0"/>
      <dgm:spPr/>
    </dgm:pt>
    <dgm:pt modelId="{7E81CC58-4A5D-469C-82B6-10BC86DD11DF}" type="pres">
      <dgm:prSet presAssocID="{F0F28141-FA0E-481F-8DD7-FBD9E94E8069}" presName="ParentBackground" presStyleLbl="node1" presStyleIdx="3" presStyleCnt="10"/>
      <dgm:spPr/>
    </dgm:pt>
    <dgm:pt modelId="{85BB76AB-BF0D-4F5E-B6F1-91DADA53B017}" type="pres">
      <dgm:prSet presAssocID="{F0F28141-FA0E-481F-8DD7-FBD9E94E8069}" presName="Parent4" presStyleLbl="fgAcc0" presStyleIdx="0" presStyleCnt="0">
        <dgm:presLayoutVars>
          <dgm:chMax val="1"/>
          <dgm:chPref val="1"/>
          <dgm:bulletEnabled val="1"/>
        </dgm:presLayoutVars>
      </dgm:prSet>
      <dgm:spPr/>
    </dgm:pt>
    <dgm:pt modelId="{15813205-30A6-4964-97B0-962D26019988}" type="pres">
      <dgm:prSet presAssocID="{AF7FB8F7-8F41-4A2E-9717-5B004F24ADEF}" presName="Accent3" presStyleCnt="0"/>
      <dgm:spPr/>
    </dgm:pt>
    <dgm:pt modelId="{FDC3D7F8-1949-462A-830E-508135A52D09}" type="pres">
      <dgm:prSet presAssocID="{AF7FB8F7-8F41-4A2E-9717-5B004F24ADEF}" presName="Accent" presStyleLbl="node1" presStyleIdx="4" presStyleCnt="10"/>
      <dgm:spPr/>
    </dgm:pt>
    <dgm:pt modelId="{5484C9C6-E47D-4A29-AB68-5FB4F880441A}" type="pres">
      <dgm:prSet presAssocID="{AF7FB8F7-8F41-4A2E-9717-5B004F24ADEF}" presName="ParentBackground3" presStyleCnt="0"/>
      <dgm:spPr/>
    </dgm:pt>
    <dgm:pt modelId="{D48C9325-D0C3-4E0B-878A-772A5CCAD083}" type="pres">
      <dgm:prSet presAssocID="{AF7FB8F7-8F41-4A2E-9717-5B004F24ADEF}" presName="ParentBackground" presStyleLbl="node1" presStyleIdx="5" presStyleCnt="10"/>
      <dgm:spPr/>
    </dgm:pt>
    <dgm:pt modelId="{4499E199-7956-4B21-BC18-023325A2A469}" type="pres">
      <dgm:prSet presAssocID="{AF7FB8F7-8F41-4A2E-9717-5B004F24ADEF}" presName="Parent3" presStyleLbl="fgAcc0" presStyleIdx="0" presStyleCnt="0">
        <dgm:presLayoutVars>
          <dgm:chMax val="1"/>
          <dgm:chPref val="1"/>
          <dgm:bulletEnabled val="1"/>
        </dgm:presLayoutVars>
      </dgm:prSet>
      <dgm:spPr/>
    </dgm:pt>
    <dgm:pt modelId="{10351603-22B3-4C99-BB0C-47E85645AD47}" type="pres">
      <dgm:prSet presAssocID="{CEC9E0D9-D771-4C95-8E77-E6786B511C66}" presName="Accent2" presStyleCnt="0"/>
      <dgm:spPr/>
    </dgm:pt>
    <dgm:pt modelId="{CC76DCB6-9513-44B3-A182-9BF3F030C1A0}" type="pres">
      <dgm:prSet presAssocID="{CEC9E0D9-D771-4C95-8E77-E6786B511C66}" presName="Accent" presStyleLbl="node1" presStyleIdx="6" presStyleCnt="10"/>
      <dgm:spPr/>
    </dgm:pt>
    <dgm:pt modelId="{EF1E0A27-D9D0-44AF-8698-7D4B0BC63E6D}" type="pres">
      <dgm:prSet presAssocID="{CEC9E0D9-D771-4C95-8E77-E6786B511C66}" presName="ParentBackground2" presStyleCnt="0"/>
      <dgm:spPr/>
    </dgm:pt>
    <dgm:pt modelId="{66F53952-E956-42AF-A28A-8B74FC24BB8A}" type="pres">
      <dgm:prSet presAssocID="{CEC9E0D9-D771-4C95-8E77-E6786B511C66}" presName="ParentBackground" presStyleLbl="node1" presStyleIdx="7" presStyleCnt="10"/>
      <dgm:spPr/>
    </dgm:pt>
    <dgm:pt modelId="{290EB887-308B-451A-844A-5DAA4396B561}" type="pres">
      <dgm:prSet presAssocID="{CEC9E0D9-D771-4C95-8E77-E6786B511C66}" presName="Parent2" presStyleLbl="fgAcc0" presStyleIdx="0" presStyleCnt="0">
        <dgm:presLayoutVars>
          <dgm:chMax val="1"/>
          <dgm:chPref val="1"/>
          <dgm:bulletEnabled val="1"/>
        </dgm:presLayoutVars>
      </dgm:prSet>
      <dgm:spPr/>
    </dgm:pt>
    <dgm:pt modelId="{D6C411B6-BA14-4F6C-94A6-6372AC205603}" type="pres">
      <dgm:prSet presAssocID="{15AAC4F1-5BFF-455F-99E6-B5DA99720B00}" presName="Accent1" presStyleCnt="0"/>
      <dgm:spPr/>
    </dgm:pt>
    <dgm:pt modelId="{29C0CB9A-B1DD-46B9-8656-99D18D4F760F}" type="pres">
      <dgm:prSet presAssocID="{15AAC4F1-5BFF-455F-99E6-B5DA99720B00}" presName="Accent" presStyleLbl="node1" presStyleIdx="8" presStyleCnt="10"/>
      <dgm:spPr/>
    </dgm:pt>
    <dgm:pt modelId="{A6D647C4-0988-441D-9F18-DF05C2B62085}" type="pres">
      <dgm:prSet presAssocID="{15AAC4F1-5BFF-455F-99E6-B5DA99720B00}" presName="ParentBackground1" presStyleCnt="0"/>
      <dgm:spPr/>
    </dgm:pt>
    <dgm:pt modelId="{7C253428-46F6-4AD9-8FD6-EBAC07F64200}" type="pres">
      <dgm:prSet presAssocID="{15AAC4F1-5BFF-455F-99E6-B5DA99720B00}" presName="ParentBackground" presStyleLbl="node1" presStyleIdx="9" presStyleCnt="10"/>
      <dgm:spPr/>
    </dgm:pt>
    <dgm:pt modelId="{6ECD3D44-058F-4DA5-92C8-ED13BD1F6445}" type="pres">
      <dgm:prSet presAssocID="{15AAC4F1-5BFF-455F-99E6-B5DA99720B00}" presName="Parent1" presStyleLbl="fgAcc0" presStyleIdx="0" presStyleCnt="0">
        <dgm:presLayoutVars>
          <dgm:chMax val="1"/>
          <dgm:chPref val="1"/>
          <dgm:bulletEnabled val="1"/>
        </dgm:presLayoutVars>
      </dgm:prSet>
      <dgm:spPr/>
    </dgm:pt>
  </dgm:ptLst>
  <dgm:cxnLst>
    <dgm:cxn modelId="{889E8016-DE88-48F9-9B2B-CD731E65915E}" type="presOf" srcId="{B0CA310B-37A4-4718-A827-B0D789F39424}" destId="{9BC47A9D-4241-411F-B55F-A7933C183C23}" srcOrd="0" destOrd="0" presId="urn:microsoft.com/office/officeart/2018/layout/CircleProcess"/>
    <dgm:cxn modelId="{1976A618-5B2A-4818-8303-A9CDB3B95247}" type="presOf" srcId="{AF7FB8F7-8F41-4A2E-9717-5B004F24ADEF}" destId="{D48C9325-D0C3-4E0B-878A-772A5CCAD083}" srcOrd="0" destOrd="0" presId="urn:microsoft.com/office/officeart/2018/layout/CircleProcess"/>
    <dgm:cxn modelId="{3C055A25-1D46-48CA-A768-4C525D548523}" type="presOf" srcId="{F0F28141-FA0E-481F-8DD7-FBD9E94E8069}" destId="{85BB76AB-BF0D-4F5E-B6F1-91DADA53B017}" srcOrd="1" destOrd="0" presId="urn:microsoft.com/office/officeart/2018/layout/CircleProcess"/>
    <dgm:cxn modelId="{F8EF3C34-1348-41A0-834A-314874B47D62}" srcId="{B0CA310B-37A4-4718-A827-B0D789F39424}" destId="{AF7FB8F7-8F41-4A2E-9717-5B004F24ADEF}" srcOrd="2" destOrd="0" parTransId="{BCCE86C6-7138-4398-963B-788904BD4F9A}" sibTransId="{6DCA8A14-12D4-49B5-9C99-1729350F4E01}"/>
    <dgm:cxn modelId="{0A3B7F35-F261-4E07-B6E9-E4D8D670C332}" type="presOf" srcId="{CEC9E0D9-D771-4C95-8E77-E6786B511C66}" destId="{290EB887-308B-451A-844A-5DAA4396B561}" srcOrd="1" destOrd="0" presId="urn:microsoft.com/office/officeart/2018/layout/CircleProcess"/>
    <dgm:cxn modelId="{ED82EA3B-CB2F-412C-8F60-8E004619AAF0}" type="presOf" srcId="{9A35CC2E-47EC-459E-BE64-27F9FC6123D6}" destId="{30164419-BC96-4529-9AF4-1896166D8897}" srcOrd="1" destOrd="0" presId="urn:microsoft.com/office/officeart/2018/layout/CircleProcess"/>
    <dgm:cxn modelId="{9217A35E-0701-4AFC-ABA7-528CFCA7204A}" type="presOf" srcId="{9A35CC2E-47EC-459E-BE64-27F9FC6123D6}" destId="{4FC21A63-E254-4D19-BD04-30482EB51D07}" srcOrd="0" destOrd="0" presId="urn:microsoft.com/office/officeart/2018/layout/CircleProcess"/>
    <dgm:cxn modelId="{080B7843-9B62-46B6-85D9-C0A215EA5F99}" srcId="{B0CA310B-37A4-4718-A827-B0D789F39424}" destId="{9A35CC2E-47EC-459E-BE64-27F9FC6123D6}" srcOrd="4" destOrd="0" parTransId="{16FDE3A9-8975-497F-B3D4-53452EEA90F5}" sibTransId="{02155273-2A08-43DD-9050-4DCF3F0D848E}"/>
    <dgm:cxn modelId="{08D92F4C-F9CE-4BBA-AFAD-F3D9FA093F9E}" srcId="{B0CA310B-37A4-4718-A827-B0D789F39424}" destId="{F0F28141-FA0E-481F-8DD7-FBD9E94E8069}" srcOrd="3" destOrd="0" parTransId="{67D74CFC-DB1A-4932-A852-755DD5AB264F}" sibTransId="{2C7E1F8D-7CE5-4111-BDB4-4D1E5E03DDA9}"/>
    <dgm:cxn modelId="{10352573-DAE2-40C3-A86A-A5F91ED8F2A6}" srcId="{B0CA310B-37A4-4718-A827-B0D789F39424}" destId="{15AAC4F1-5BFF-455F-99E6-B5DA99720B00}" srcOrd="0" destOrd="0" parTransId="{07D2D038-1984-4BA2-B37C-AFA5CD49E67D}" sibTransId="{14772141-64C1-47BA-98B6-91646241D416}"/>
    <dgm:cxn modelId="{2919AF76-B9D9-4ECF-8D94-743AFE638C74}" type="presOf" srcId="{15AAC4F1-5BFF-455F-99E6-B5DA99720B00}" destId="{6ECD3D44-058F-4DA5-92C8-ED13BD1F6445}" srcOrd="1" destOrd="0" presId="urn:microsoft.com/office/officeart/2018/layout/CircleProcess"/>
    <dgm:cxn modelId="{4A27DCA7-7A81-4E7B-8684-32B8A6C426F5}" type="presOf" srcId="{CEC9E0D9-D771-4C95-8E77-E6786B511C66}" destId="{66F53952-E956-42AF-A28A-8B74FC24BB8A}" srcOrd="0" destOrd="0" presId="urn:microsoft.com/office/officeart/2018/layout/CircleProcess"/>
    <dgm:cxn modelId="{FE4BFCC4-B62D-4239-8074-223F738EB32A}" type="presOf" srcId="{AF7FB8F7-8F41-4A2E-9717-5B004F24ADEF}" destId="{4499E199-7956-4B21-BC18-023325A2A469}" srcOrd="1" destOrd="0" presId="urn:microsoft.com/office/officeart/2018/layout/CircleProcess"/>
    <dgm:cxn modelId="{AA65ABD9-01AF-4656-8088-8A1386CCD0A3}" type="presOf" srcId="{F0F28141-FA0E-481F-8DD7-FBD9E94E8069}" destId="{7E81CC58-4A5D-469C-82B6-10BC86DD11DF}" srcOrd="0" destOrd="0" presId="urn:microsoft.com/office/officeart/2018/layout/CircleProcess"/>
    <dgm:cxn modelId="{7CE3D8F0-405E-4CAA-8334-0F9FC7789873}" type="presOf" srcId="{15AAC4F1-5BFF-455F-99E6-B5DA99720B00}" destId="{7C253428-46F6-4AD9-8FD6-EBAC07F64200}" srcOrd="0" destOrd="0" presId="urn:microsoft.com/office/officeart/2018/layout/CircleProcess"/>
    <dgm:cxn modelId="{10E460FA-C19B-4F15-BEF0-229A00CB8359}" srcId="{B0CA310B-37A4-4718-A827-B0D789F39424}" destId="{CEC9E0D9-D771-4C95-8E77-E6786B511C66}" srcOrd="1" destOrd="0" parTransId="{1036F27D-BCBC-448C-AC25-967CF24A57CD}" sibTransId="{F5CC92FB-45B3-4FD6-BE99-2AB7104CA52B}"/>
    <dgm:cxn modelId="{BDC13BF3-1744-4183-B650-DF4013E4659E}" type="presParOf" srcId="{9BC47A9D-4241-411F-B55F-A7933C183C23}" destId="{B151A4B4-3282-4897-AA32-CB6B0C2EC435}" srcOrd="0" destOrd="0" presId="urn:microsoft.com/office/officeart/2018/layout/CircleProcess"/>
    <dgm:cxn modelId="{838F03B0-2D24-46BF-AB00-6C474434ED03}" type="presParOf" srcId="{B151A4B4-3282-4897-AA32-CB6B0C2EC435}" destId="{13F15FC9-79FF-41B4-83C3-C1C0EBC4C7B7}" srcOrd="0" destOrd="0" presId="urn:microsoft.com/office/officeart/2018/layout/CircleProcess"/>
    <dgm:cxn modelId="{78711B0A-A3EE-42E8-8BED-7A04B64D70B3}" type="presParOf" srcId="{9BC47A9D-4241-411F-B55F-A7933C183C23}" destId="{2D225514-4185-43E9-996D-6B80C1CDB599}" srcOrd="1" destOrd="0" presId="urn:microsoft.com/office/officeart/2018/layout/CircleProcess"/>
    <dgm:cxn modelId="{1767F2F3-25D3-47ED-896E-9DCB35E332EB}" type="presParOf" srcId="{2D225514-4185-43E9-996D-6B80C1CDB599}" destId="{4FC21A63-E254-4D19-BD04-30482EB51D07}" srcOrd="0" destOrd="0" presId="urn:microsoft.com/office/officeart/2018/layout/CircleProcess"/>
    <dgm:cxn modelId="{83FF7E6F-FE43-49C7-BD60-8D36BF5ECA02}" type="presParOf" srcId="{9BC47A9D-4241-411F-B55F-A7933C183C23}" destId="{30164419-BC96-4529-9AF4-1896166D8897}" srcOrd="2" destOrd="0" presId="urn:microsoft.com/office/officeart/2018/layout/CircleProcess"/>
    <dgm:cxn modelId="{A3BEB318-6AB2-4781-AD05-2274C5470746}" type="presParOf" srcId="{9BC47A9D-4241-411F-B55F-A7933C183C23}" destId="{28A99015-151F-42DD-9CC1-B741B1D593EE}" srcOrd="3" destOrd="0" presId="urn:microsoft.com/office/officeart/2018/layout/CircleProcess"/>
    <dgm:cxn modelId="{DE202136-ECBC-490F-AFF7-388420522DC6}" type="presParOf" srcId="{28A99015-151F-42DD-9CC1-B741B1D593EE}" destId="{8FB6B8DA-2720-47F1-94AB-E9D0151D084E}" srcOrd="0" destOrd="0" presId="urn:microsoft.com/office/officeart/2018/layout/CircleProcess"/>
    <dgm:cxn modelId="{BF62FAA0-E6E8-4069-BE88-3CDC8622F626}" type="presParOf" srcId="{9BC47A9D-4241-411F-B55F-A7933C183C23}" destId="{A1F6289E-5497-419A-826E-2DA61E7392DB}" srcOrd="4" destOrd="0" presId="urn:microsoft.com/office/officeart/2018/layout/CircleProcess"/>
    <dgm:cxn modelId="{B48F25C1-0946-467F-8104-81F3410B5C88}" type="presParOf" srcId="{A1F6289E-5497-419A-826E-2DA61E7392DB}" destId="{7E81CC58-4A5D-469C-82B6-10BC86DD11DF}" srcOrd="0" destOrd="0" presId="urn:microsoft.com/office/officeart/2018/layout/CircleProcess"/>
    <dgm:cxn modelId="{E2B75A57-D836-4129-852C-1ACC6819293A}" type="presParOf" srcId="{9BC47A9D-4241-411F-B55F-A7933C183C23}" destId="{85BB76AB-BF0D-4F5E-B6F1-91DADA53B017}" srcOrd="5" destOrd="0" presId="urn:microsoft.com/office/officeart/2018/layout/CircleProcess"/>
    <dgm:cxn modelId="{F1A3D75A-4175-4DC7-AECD-1057C9CD1D64}" type="presParOf" srcId="{9BC47A9D-4241-411F-B55F-A7933C183C23}" destId="{15813205-30A6-4964-97B0-962D26019988}" srcOrd="6" destOrd="0" presId="urn:microsoft.com/office/officeart/2018/layout/CircleProcess"/>
    <dgm:cxn modelId="{4CD3B0FC-42F1-4206-B3BA-1D7194A91CFC}" type="presParOf" srcId="{15813205-30A6-4964-97B0-962D26019988}" destId="{FDC3D7F8-1949-462A-830E-508135A52D09}" srcOrd="0" destOrd="0" presId="urn:microsoft.com/office/officeart/2018/layout/CircleProcess"/>
    <dgm:cxn modelId="{E78EB738-DD6D-48E4-85EB-0E46F99D4AE0}" type="presParOf" srcId="{9BC47A9D-4241-411F-B55F-A7933C183C23}" destId="{5484C9C6-E47D-4A29-AB68-5FB4F880441A}" srcOrd="7" destOrd="0" presId="urn:microsoft.com/office/officeart/2018/layout/CircleProcess"/>
    <dgm:cxn modelId="{E7D5ED3B-A282-42DA-94A2-C6AEE91C61C5}" type="presParOf" srcId="{5484C9C6-E47D-4A29-AB68-5FB4F880441A}" destId="{D48C9325-D0C3-4E0B-878A-772A5CCAD083}" srcOrd="0" destOrd="0" presId="urn:microsoft.com/office/officeart/2018/layout/CircleProcess"/>
    <dgm:cxn modelId="{D72507AE-4007-4A37-985E-333C15998452}" type="presParOf" srcId="{9BC47A9D-4241-411F-B55F-A7933C183C23}" destId="{4499E199-7956-4B21-BC18-023325A2A469}" srcOrd="8" destOrd="0" presId="urn:microsoft.com/office/officeart/2018/layout/CircleProcess"/>
    <dgm:cxn modelId="{B518F2CB-D0DF-4354-91FD-85C32BD5AD47}" type="presParOf" srcId="{9BC47A9D-4241-411F-B55F-A7933C183C23}" destId="{10351603-22B3-4C99-BB0C-47E85645AD47}" srcOrd="9" destOrd="0" presId="urn:microsoft.com/office/officeart/2018/layout/CircleProcess"/>
    <dgm:cxn modelId="{04D76927-646C-4919-9DBC-959246030555}" type="presParOf" srcId="{10351603-22B3-4C99-BB0C-47E85645AD47}" destId="{CC76DCB6-9513-44B3-A182-9BF3F030C1A0}" srcOrd="0" destOrd="0" presId="urn:microsoft.com/office/officeart/2018/layout/CircleProcess"/>
    <dgm:cxn modelId="{1C7BC28E-B463-42DE-B55F-7DF8C43D2C27}" type="presParOf" srcId="{9BC47A9D-4241-411F-B55F-A7933C183C23}" destId="{EF1E0A27-D9D0-44AF-8698-7D4B0BC63E6D}" srcOrd="10" destOrd="0" presId="urn:microsoft.com/office/officeart/2018/layout/CircleProcess"/>
    <dgm:cxn modelId="{E7891F0D-7E87-4815-A8D6-40C22BF206DB}" type="presParOf" srcId="{EF1E0A27-D9D0-44AF-8698-7D4B0BC63E6D}" destId="{66F53952-E956-42AF-A28A-8B74FC24BB8A}" srcOrd="0" destOrd="0" presId="urn:microsoft.com/office/officeart/2018/layout/CircleProcess"/>
    <dgm:cxn modelId="{02285586-0A34-4ECD-BFD8-7B50C66E3BC3}" type="presParOf" srcId="{9BC47A9D-4241-411F-B55F-A7933C183C23}" destId="{290EB887-308B-451A-844A-5DAA4396B561}" srcOrd="11" destOrd="0" presId="urn:microsoft.com/office/officeart/2018/layout/CircleProcess"/>
    <dgm:cxn modelId="{44CCA6C1-A1D6-4A59-87C9-656931984BBF}" type="presParOf" srcId="{9BC47A9D-4241-411F-B55F-A7933C183C23}" destId="{D6C411B6-BA14-4F6C-94A6-6372AC205603}" srcOrd="12" destOrd="0" presId="urn:microsoft.com/office/officeart/2018/layout/CircleProcess"/>
    <dgm:cxn modelId="{9B20A05B-7767-41A0-B137-4E7AA39027DF}" type="presParOf" srcId="{D6C411B6-BA14-4F6C-94A6-6372AC205603}" destId="{29C0CB9A-B1DD-46B9-8656-99D18D4F760F}" srcOrd="0" destOrd="0" presId="urn:microsoft.com/office/officeart/2018/layout/CircleProcess"/>
    <dgm:cxn modelId="{FD370534-53E0-4D3C-9FCC-A967D337917D}" type="presParOf" srcId="{9BC47A9D-4241-411F-B55F-A7933C183C23}" destId="{A6D647C4-0988-441D-9F18-DF05C2B62085}" srcOrd="13" destOrd="0" presId="urn:microsoft.com/office/officeart/2018/layout/CircleProcess"/>
    <dgm:cxn modelId="{89139D75-B0A0-4AB5-9F9E-8A82C8B98C65}" type="presParOf" srcId="{A6D647C4-0988-441D-9F18-DF05C2B62085}" destId="{7C253428-46F6-4AD9-8FD6-EBAC07F64200}" srcOrd="0" destOrd="0" presId="urn:microsoft.com/office/officeart/2018/layout/CircleProcess"/>
    <dgm:cxn modelId="{B9D7BD1F-6DBA-4F85-A9A0-A8E64736DFD4}" type="presParOf" srcId="{9BC47A9D-4241-411F-B55F-A7933C183C23}" destId="{6ECD3D44-058F-4DA5-92C8-ED13BD1F6445}" srcOrd="14" destOrd="0" presId="urn:microsoft.com/office/officeart/2018/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2A0C5-880C-4B77-A857-A3800A01648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91D43DD8-32F3-4C4F-A00B-F44D64205BAC}">
      <dgm:prSet/>
      <dgm:spPr/>
      <dgm:t>
        <a:bodyPr/>
        <a:lstStyle/>
        <a:p>
          <a:r>
            <a:rPr lang="en-GB" b="1" dirty="0" err="1"/>
            <a:t>Praktische</a:t>
          </a:r>
          <a:r>
            <a:rPr lang="en-GB" b="1" dirty="0"/>
            <a:t> </a:t>
          </a:r>
          <a:r>
            <a:rPr lang="en-GB" b="1" dirty="0" err="1"/>
            <a:t>Szenarien</a:t>
          </a:r>
          <a:r>
            <a:rPr lang="en-GB" b="1" dirty="0"/>
            <a:t> </a:t>
          </a:r>
          <a:r>
            <a:rPr lang="en-GB" b="1" dirty="0" err="1"/>
            <a:t>einbeziehen</a:t>
          </a:r>
          <a:r>
            <a:rPr lang="en-GB" dirty="0"/>
            <a:t>: In der </a:t>
          </a:r>
          <a:r>
            <a:rPr lang="en-GB" dirty="0" err="1"/>
            <a:t>Berufsbildung</a:t>
          </a:r>
          <a:r>
            <a:rPr lang="en-GB" dirty="0"/>
            <a:t> </a:t>
          </a:r>
          <a:r>
            <a:rPr lang="en-GB" dirty="0" err="1"/>
            <a:t>verbessert</a:t>
          </a:r>
          <a:r>
            <a:rPr lang="en-GB" dirty="0"/>
            <a:t> die </a:t>
          </a:r>
          <a:r>
            <a:rPr lang="en-GB" dirty="0" err="1"/>
            <a:t>Anwendung</a:t>
          </a:r>
          <a:r>
            <a:rPr lang="en-GB" dirty="0"/>
            <a:t> von Wissen auf </a:t>
          </a:r>
          <a:r>
            <a:rPr lang="en-GB" dirty="0" err="1"/>
            <a:t>reale</a:t>
          </a:r>
          <a:r>
            <a:rPr lang="en-GB" dirty="0"/>
            <a:t> </a:t>
          </a:r>
          <a:r>
            <a:rPr lang="en-GB" dirty="0" err="1"/>
            <a:t>Herausforderungen</a:t>
          </a:r>
          <a:r>
            <a:rPr lang="en-GB" dirty="0"/>
            <a:t> das </a:t>
          </a:r>
          <a:r>
            <a:rPr lang="en-GB" dirty="0" err="1"/>
            <a:t>Verständnis</a:t>
          </a:r>
          <a:r>
            <a:rPr lang="en-GB" dirty="0"/>
            <a:t> und </a:t>
          </a:r>
          <a:r>
            <a:rPr lang="en-GB" dirty="0" err="1"/>
            <a:t>vermittelt</a:t>
          </a:r>
          <a:r>
            <a:rPr lang="en-GB" dirty="0"/>
            <a:t> </a:t>
          </a:r>
          <a:r>
            <a:rPr lang="en-GB" dirty="0" err="1"/>
            <a:t>wichtige</a:t>
          </a:r>
          <a:r>
            <a:rPr lang="en-GB" dirty="0"/>
            <a:t> </a:t>
          </a:r>
          <a:r>
            <a:rPr lang="en-GB" dirty="0" err="1"/>
            <a:t>berufliche</a:t>
          </a:r>
          <a:r>
            <a:rPr lang="en-GB" dirty="0"/>
            <a:t> </a:t>
          </a:r>
          <a:r>
            <a:rPr lang="en-GB" dirty="0" err="1"/>
            <a:t>Fähigkeiten</a:t>
          </a:r>
          <a:r>
            <a:rPr lang="en-GB" dirty="0"/>
            <a:t>.</a:t>
          </a:r>
          <a:endParaRPr lang="en-US" dirty="0"/>
        </a:p>
      </dgm:t>
    </dgm:pt>
    <dgm:pt modelId="{A4D0748B-4518-4142-88A3-9B673127237D}" type="parTrans" cxnId="{4D449538-F16E-481A-912D-B7CEEFC61596}">
      <dgm:prSet/>
      <dgm:spPr/>
      <dgm:t>
        <a:bodyPr/>
        <a:lstStyle/>
        <a:p>
          <a:endParaRPr lang="en-US"/>
        </a:p>
      </dgm:t>
    </dgm:pt>
    <dgm:pt modelId="{1733D1EE-3250-4265-91CC-7E5730707CB2}" type="sibTrans" cxnId="{4D449538-F16E-481A-912D-B7CEEFC61596}">
      <dgm:prSet/>
      <dgm:spPr/>
      <dgm:t>
        <a:bodyPr/>
        <a:lstStyle/>
        <a:p>
          <a:endParaRPr lang="en-US"/>
        </a:p>
      </dgm:t>
    </dgm:pt>
    <dgm:pt modelId="{F687E647-80AE-4D1E-8417-6D905D702382}">
      <dgm:prSet/>
      <dgm:spPr/>
      <dgm:t>
        <a:bodyPr/>
        <a:lstStyle/>
        <a:p>
          <a:r>
            <a:rPr lang="en-GB" b="1"/>
            <a:t>Projektbasiertes Lernen</a:t>
          </a:r>
          <a:r>
            <a:rPr lang="en-GB"/>
            <a:t>: Es ist wichtig, Projekte zu vergeben, die echte branchenbezogene Probleme lösen und die Schüler zu kritischem und kreativem Denken anregen.</a:t>
          </a:r>
          <a:endParaRPr lang="en-US"/>
        </a:p>
      </dgm:t>
    </dgm:pt>
    <dgm:pt modelId="{08DC0B5D-FFDE-4031-B890-249306501575}" type="parTrans" cxnId="{ABA226ED-1C47-4059-A98B-303F24417FED}">
      <dgm:prSet/>
      <dgm:spPr/>
      <dgm:t>
        <a:bodyPr/>
        <a:lstStyle/>
        <a:p>
          <a:endParaRPr lang="en-US"/>
        </a:p>
      </dgm:t>
    </dgm:pt>
    <dgm:pt modelId="{1D896922-299C-4D47-8BAE-560A0B7E9EA2}" type="sibTrans" cxnId="{ABA226ED-1C47-4059-A98B-303F24417FED}">
      <dgm:prSet/>
      <dgm:spPr/>
      <dgm:t>
        <a:bodyPr/>
        <a:lstStyle/>
        <a:p>
          <a:endParaRPr lang="en-US"/>
        </a:p>
      </dgm:t>
    </dgm:pt>
    <dgm:pt modelId="{3EB84721-599D-4D28-A8D2-75CB140E3692}">
      <dgm:prSet/>
      <dgm:spPr/>
      <dgm:t>
        <a:bodyPr/>
        <a:lstStyle/>
        <a:p>
          <a:r>
            <a:rPr lang="en-GB" b="1"/>
            <a:t>Kollaboration</a:t>
          </a:r>
          <a:r>
            <a:rPr lang="en-GB"/>
            <a:t>: Die Lehrer können den Schülern die Möglichkeit geben, über digitale Plattformen in Gruppen zu arbeiten, um gemeinsam zu diskutieren, zusammenzuarbeiten und Probleme zu beheben.</a:t>
          </a:r>
          <a:endParaRPr lang="en-US"/>
        </a:p>
      </dgm:t>
    </dgm:pt>
    <dgm:pt modelId="{7C85E2EF-279C-4A75-B3D1-F7D3A004B17D}" type="parTrans" cxnId="{16592ABA-7D53-4687-A64F-598C9C81DE46}">
      <dgm:prSet/>
      <dgm:spPr/>
      <dgm:t>
        <a:bodyPr/>
        <a:lstStyle/>
        <a:p>
          <a:endParaRPr lang="en-US"/>
        </a:p>
      </dgm:t>
    </dgm:pt>
    <dgm:pt modelId="{EE12E709-CE80-44F5-9B34-76DFBB744B7B}" type="sibTrans" cxnId="{16592ABA-7D53-4687-A64F-598C9C81DE46}">
      <dgm:prSet/>
      <dgm:spPr/>
      <dgm:t>
        <a:bodyPr/>
        <a:lstStyle/>
        <a:p>
          <a:endParaRPr lang="en-US"/>
        </a:p>
      </dgm:t>
    </dgm:pt>
    <dgm:pt modelId="{F2D96997-48A6-47AB-B72D-E2F7EF17CC42}">
      <dgm:prSet/>
      <dgm:spPr/>
      <dgm:t>
        <a:bodyPr/>
        <a:lstStyle/>
        <a:p>
          <a:r>
            <a:rPr lang="en-GB" i="1"/>
            <a:t>Beispiel: Kochschüler entwerfen mit Google Classroom ein Menü und erhalten Feedback von anderen Schülern zu Rezepten und Zubereitungsschritten.</a:t>
          </a:r>
          <a:endParaRPr lang="en-US"/>
        </a:p>
      </dgm:t>
    </dgm:pt>
    <dgm:pt modelId="{79F3EEE2-DF13-4BFF-8A99-85DA84BA39A3}" type="parTrans" cxnId="{637F26C2-B81F-4B68-8F1B-5258A7663248}">
      <dgm:prSet/>
      <dgm:spPr/>
      <dgm:t>
        <a:bodyPr/>
        <a:lstStyle/>
        <a:p>
          <a:endParaRPr lang="en-US"/>
        </a:p>
      </dgm:t>
    </dgm:pt>
    <dgm:pt modelId="{476F78E0-9D26-4693-BB1B-7980A1D3FACC}" type="sibTrans" cxnId="{637F26C2-B81F-4B68-8F1B-5258A7663248}">
      <dgm:prSet/>
      <dgm:spPr/>
      <dgm:t>
        <a:bodyPr/>
        <a:lstStyle/>
        <a:p>
          <a:endParaRPr lang="en-US"/>
        </a:p>
      </dgm:t>
    </dgm:pt>
    <dgm:pt modelId="{DAF67084-9C3A-4350-A075-F669742ADA8D}" type="pres">
      <dgm:prSet presAssocID="{AB82A0C5-880C-4B77-A857-A3800A016488}" presName="linear" presStyleCnt="0">
        <dgm:presLayoutVars>
          <dgm:animLvl val="lvl"/>
          <dgm:resizeHandles val="exact"/>
        </dgm:presLayoutVars>
      </dgm:prSet>
      <dgm:spPr/>
    </dgm:pt>
    <dgm:pt modelId="{F1B91B9D-83DF-47B9-9FBF-EAB42A342FBB}" type="pres">
      <dgm:prSet presAssocID="{91D43DD8-32F3-4C4F-A00B-F44D64205BAC}" presName="parentText" presStyleLbl="node1" presStyleIdx="0" presStyleCnt="4">
        <dgm:presLayoutVars>
          <dgm:chMax val="0"/>
          <dgm:bulletEnabled val="1"/>
        </dgm:presLayoutVars>
      </dgm:prSet>
      <dgm:spPr/>
    </dgm:pt>
    <dgm:pt modelId="{5CE05A64-345A-44C2-8173-D464862C4E62}" type="pres">
      <dgm:prSet presAssocID="{1733D1EE-3250-4265-91CC-7E5730707CB2}" presName="spacer" presStyleCnt="0"/>
      <dgm:spPr/>
    </dgm:pt>
    <dgm:pt modelId="{74CC8786-7305-4410-92FF-DCAF3377EF4E}" type="pres">
      <dgm:prSet presAssocID="{F687E647-80AE-4D1E-8417-6D905D702382}" presName="parentText" presStyleLbl="node1" presStyleIdx="1" presStyleCnt="4">
        <dgm:presLayoutVars>
          <dgm:chMax val="0"/>
          <dgm:bulletEnabled val="1"/>
        </dgm:presLayoutVars>
      </dgm:prSet>
      <dgm:spPr/>
    </dgm:pt>
    <dgm:pt modelId="{C302DF8B-5C3A-41D5-9E7C-3942390756E5}" type="pres">
      <dgm:prSet presAssocID="{1D896922-299C-4D47-8BAE-560A0B7E9EA2}" presName="spacer" presStyleCnt="0"/>
      <dgm:spPr/>
    </dgm:pt>
    <dgm:pt modelId="{78844D11-D6F2-4BDF-A977-3FA7CE321034}" type="pres">
      <dgm:prSet presAssocID="{3EB84721-599D-4D28-A8D2-75CB140E3692}" presName="parentText" presStyleLbl="node1" presStyleIdx="2" presStyleCnt="4">
        <dgm:presLayoutVars>
          <dgm:chMax val="0"/>
          <dgm:bulletEnabled val="1"/>
        </dgm:presLayoutVars>
      </dgm:prSet>
      <dgm:spPr/>
    </dgm:pt>
    <dgm:pt modelId="{D29412AE-FFCB-43E1-A7A5-93F37F4CEF9A}" type="pres">
      <dgm:prSet presAssocID="{EE12E709-CE80-44F5-9B34-76DFBB744B7B}" presName="spacer" presStyleCnt="0"/>
      <dgm:spPr/>
    </dgm:pt>
    <dgm:pt modelId="{F00B88A4-DCAE-40B3-AA34-D5EC11D37326}" type="pres">
      <dgm:prSet presAssocID="{F2D96997-48A6-47AB-B72D-E2F7EF17CC42}" presName="parentText" presStyleLbl="node1" presStyleIdx="3" presStyleCnt="4" custLinFactY="24711" custLinFactNeighborX="0" custLinFactNeighborY="100000">
        <dgm:presLayoutVars>
          <dgm:chMax val="0"/>
          <dgm:bulletEnabled val="1"/>
        </dgm:presLayoutVars>
      </dgm:prSet>
      <dgm:spPr/>
    </dgm:pt>
  </dgm:ptLst>
  <dgm:cxnLst>
    <dgm:cxn modelId="{4D449538-F16E-481A-912D-B7CEEFC61596}" srcId="{AB82A0C5-880C-4B77-A857-A3800A016488}" destId="{91D43DD8-32F3-4C4F-A00B-F44D64205BAC}" srcOrd="0" destOrd="0" parTransId="{A4D0748B-4518-4142-88A3-9B673127237D}" sibTransId="{1733D1EE-3250-4265-91CC-7E5730707CB2}"/>
    <dgm:cxn modelId="{1437C487-F708-4B5E-91C0-48CEAF876CB8}" type="presOf" srcId="{F2D96997-48A6-47AB-B72D-E2F7EF17CC42}" destId="{F00B88A4-DCAE-40B3-AA34-D5EC11D37326}" srcOrd="0" destOrd="0" presId="urn:microsoft.com/office/officeart/2005/8/layout/vList2"/>
    <dgm:cxn modelId="{C02FCC97-7461-4809-9A7E-D956D651F1B2}" type="presOf" srcId="{AB82A0C5-880C-4B77-A857-A3800A016488}" destId="{DAF67084-9C3A-4350-A075-F669742ADA8D}" srcOrd="0" destOrd="0" presId="urn:microsoft.com/office/officeart/2005/8/layout/vList2"/>
    <dgm:cxn modelId="{9857DCB2-D668-4B02-B8B6-857A65A56FB3}" type="presOf" srcId="{3EB84721-599D-4D28-A8D2-75CB140E3692}" destId="{78844D11-D6F2-4BDF-A977-3FA7CE321034}" srcOrd="0" destOrd="0" presId="urn:microsoft.com/office/officeart/2005/8/layout/vList2"/>
    <dgm:cxn modelId="{16592ABA-7D53-4687-A64F-598C9C81DE46}" srcId="{AB82A0C5-880C-4B77-A857-A3800A016488}" destId="{3EB84721-599D-4D28-A8D2-75CB140E3692}" srcOrd="2" destOrd="0" parTransId="{7C85E2EF-279C-4A75-B3D1-F7D3A004B17D}" sibTransId="{EE12E709-CE80-44F5-9B34-76DFBB744B7B}"/>
    <dgm:cxn modelId="{637F26C2-B81F-4B68-8F1B-5258A7663248}" srcId="{AB82A0C5-880C-4B77-A857-A3800A016488}" destId="{F2D96997-48A6-47AB-B72D-E2F7EF17CC42}" srcOrd="3" destOrd="0" parTransId="{79F3EEE2-DF13-4BFF-8A99-85DA84BA39A3}" sibTransId="{476F78E0-9D26-4693-BB1B-7980A1D3FACC}"/>
    <dgm:cxn modelId="{C567FDCD-03D9-4613-9607-C82D4719A4FB}" type="presOf" srcId="{91D43DD8-32F3-4C4F-A00B-F44D64205BAC}" destId="{F1B91B9D-83DF-47B9-9FBF-EAB42A342FBB}" srcOrd="0" destOrd="0" presId="urn:microsoft.com/office/officeart/2005/8/layout/vList2"/>
    <dgm:cxn modelId="{5F4F6AE4-EA1E-4EC8-8D76-81440F81248B}" type="presOf" srcId="{F687E647-80AE-4D1E-8417-6D905D702382}" destId="{74CC8786-7305-4410-92FF-DCAF3377EF4E}" srcOrd="0" destOrd="0" presId="urn:microsoft.com/office/officeart/2005/8/layout/vList2"/>
    <dgm:cxn modelId="{ABA226ED-1C47-4059-A98B-303F24417FED}" srcId="{AB82A0C5-880C-4B77-A857-A3800A016488}" destId="{F687E647-80AE-4D1E-8417-6D905D702382}" srcOrd="1" destOrd="0" parTransId="{08DC0B5D-FFDE-4031-B890-249306501575}" sibTransId="{1D896922-299C-4D47-8BAE-560A0B7E9EA2}"/>
    <dgm:cxn modelId="{654E51B3-4453-46F5-9207-57495A5922B0}" type="presParOf" srcId="{DAF67084-9C3A-4350-A075-F669742ADA8D}" destId="{F1B91B9D-83DF-47B9-9FBF-EAB42A342FBB}" srcOrd="0" destOrd="0" presId="urn:microsoft.com/office/officeart/2005/8/layout/vList2"/>
    <dgm:cxn modelId="{06490F97-3356-4CB9-A50D-439C10D29FCC}" type="presParOf" srcId="{DAF67084-9C3A-4350-A075-F669742ADA8D}" destId="{5CE05A64-345A-44C2-8173-D464862C4E62}" srcOrd="1" destOrd="0" presId="urn:microsoft.com/office/officeart/2005/8/layout/vList2"/>
    <dgm:cxn modelId="{8AFD598F-9834-415F-8FAF-0FF485B80B48}" type="presParOf" srcId="{DAF67084-9C3A-4350-A075-F669742ADA8D}" destId="{74CC8786-7305-4410-92FF-DCAF3377EF4E}" srcOrd="2" destOrd="0" presId="urn:microsoft.com/office/officeart/2005/8/layout/vList2"/>
    <dgm:cxn modelId="{42016138-A4DD-49FC-A8A1-2C9ED043F25A}" type="presParOf" srcId="{DAF67084-9C3A-4350-A075-F669742ADA8D}" destId="{C302DF8B-5C3A-41D5-9E7C-3942390756E5}" srcOrd="3" destOrd="0" presId="urn:microsoft.com/office/officeart/2005/8/layout/vList2"/>
    <dgm:cxn modelId="{8FD3D022-33D8-4797-9BA5-6C74D17A045C}" type="presParOf" srcId="{DAF67084-9C3A-4350-A075-F669742ADA8D}" destId="{78844D11-D6F2-4BDF-A977-3FA7CE321034}" srcOrd="4" destOrd="0" presId="urn:microsoft.com/office/officeart/2005/8/layout/vList2"/>
    <dgm:cxn modelId="{92F75478-8B42-4C34-8B09-F6DAB69D8198}" type="presParOf" srcId="{DAF67084-9C3A-4350-A075-F669742ADA8D}" destId="{D29412AE-FFCB-43E1-A7A5-93F37F4CEF9A}" srcOrd="5" destOrd="0" presId="urn:microsoft.com/office/officeart/2005/8/layout/vList2"/>
    <dgm:cxn modelId="{97B000C9-8568-4945-AFDA-97696C5C3421}" type="presParOf" srcId="{DAF67084-9C3A-4350-A075-F669742ADA8D}" destId="{F00B88A4-DCAE-40B3-AA34-D5EC11D37326}"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CDEE3B-B7A1-4401-80D3-D734DF8CF39C}"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BE"/>
        </a:p>
      </dgm:t>
    </dgm:pt>
    <dgm:pt modelId="{9D25E8B6-CBDE-42C2-BBB6-D1CA4E6B9731}">
      <dgm:prSet/>
      <dgm:spPr/>
      <dgm:t>
        <a:bodyPr/>
        <a:lstStyle/>
        <a:p>
          <a:r>
            <a:rPr lang="en-GB" b="1"/>
            <a:t>Video und visuelle Präsentationen</a:t>
          </a:r>
          <a:r>
            <a:rPr lang="en-GB"/>
            <a:t>: Die Lehrkräfte können Videos und Präsentationen verwenden, um Fähigkeiten und Verfahren vor der praktischen Übung vorzustellen.</a:t>
          </a:r>
          <a:endParaRPr lang="en-BE"/>
        </a:p>
      </dgm:t>
    </dgm:pt>
    <dgm:pt modelId="{427ECC1B-D9C1-4A32-A496-AE1B0C38749D}" type="parTrans" cxnId="{4A60E3C4-2966-45DF-B9D4-0DF150BA6F3C}">
      <dgm:prSet/>
      <dgm:spPr/>
      <dgm:t>
        <a:bodyPr/>
        <a:lstStyle/>
        <a:p>
          <a:endParaRPr lang="en-BE"/>
        </a:p>
      </dgm:t>
    </dgm:pt>
    <dgm:pt modelId="{5E208346-B3C5-4C12-8158-F8B310117F7A}" type="sibTrans" cxnId="{4A60E3C4-2966-45DF-B9D4-0DF150BA6F3C}">
      <dgm:prSet/>
      <dgm:spPr/>
      <dgm:t>
        <a:bodyPr/>
        <a:lstStyle/>
        <a:p>
          <a:endParaRPr lang="en-BE"/>
        </a:p>
      </dgm:t>
    </dgm:pt>
    <dgm:pt modelId="{14A6EA0E-1368-481C-9E53-3125415CF763}">
      <dgm:prSet/>
      <dgm:spPr/>
      <dgm:t>
        <a:bodyPr/>
        <a:lstStyle/>
        <a:p>
          <a:r>
            <a:rPr lang="en-GB" i="1"/>
            <a:t>Beispiel: Ein Kosmetologiekurs sieht sich ein Video über Hautpflegetechniken an, bevor er an Modellen übt.</a:t>
          </a:r>
          <a:endParaRPr lang="en-BE"/>
        </a:p>
      </dgm:t>
    </dgm:pt>
    <dgm:pt modelId="{BFACEF8A-5955-4F6D-B854-0F6A4197ACB7}" type="parTrans" cxnId="{FC7C2A58-7DFB-4F53-88DE-51F32347F1E9}">
      <dgm:prSet/>
      <dgm:spPr/>
      <dgm:t>
        <a:bodyPr/>
        <a:lstStyle/>
        <a:p>
          <a:endParaRPr lang="en-BE"/>
        </a:p>
      </dgm:t>
    </dgm:pt>
    <dgm:pt modelId="{D2E18910-9BCD-4BA3-9855-992D7C978FEE}" type="sibTrans" cxnId="{FC7C2A58-7DFB-4F53-88DE-51F32347F1E9}">
      <dgm:prSet/>
      <dgm:spPr/>
      <dgm:t>
        <a:bodyPr/>
        <a:lstStyle/>
        <a:p>
          <a:endParaRPr lang="en-BE"/>
        </a:p>
      </dgm:t>
    </dgm:pt>
    <dgm:pt modelId="{F2600E04-1FF0-43DB-B4B5-11EE61C91A3B}">
      <dgm:prSet/>
      <dgm:spPr/>
      <dgm:t>
        <a:bodyPr/>
        <a:lstStyle/>
        <a:p>
          <a:r>
            <a:rPr lang="en-GB" b="1"/>
            <a:t>Lernspiele und interaktive Quizze</a:t>
          </a:r>
          <a:r>
            <a:rPr lang="en-GB"/>
            <a:t>: Quiz und Spiele können eingesetzt werden, um das Lernen unterhaltsam zu gestalten und gleichzeitig wichtige Fähigkeiten zu stärken.</a:t>
          </a:r>
          <a:endParaRPr lang="en-BE"/>
        </a:p>
      </dgm:t>
    </dgm:pt>
    <dgm:pt modelId="{864CFA9A-5DCC-49D6-BCB6-6081F19D36C8}" type="parTrans" cxnId="{30C985DE-7D5E-4B1A-B5FD-5D92C8D010F4}">
      <dgm:prSet/>
      <dgm:spPr/>
      <dgm:t>
        <a:bodyPr/>
        <a:lstStyle/>
        <a:p>
          <a:endParaRPr lang="en-BE"/>
        </a:p>
      </dgm:t>
    </dgm:pt>
    <dgm:pt modelId="{496FA7E0-C9F2-464A-BCA9-5686EB7DA49F}" type="sibTrans" cxnId="{30C985DE-7D5E-4B1A-B5FD-5D92C8D010F4}">
      <dgm:prSet/>
      <dgm:spPr/>
      <dgm:t>
        <a:bodyPr/>
        <a:lstStyle/>
        <a:p>
          <a:endParaRPr lang="en-BE"/>
        </a:p>
      </dgm:t>
    </dgm:pt>
    <dgm:pt modelId="{BC9F8481-58DB-44B9-BDC1-0DB65FFB409D}">
      <dgm:prSet/>
      <dgm:spPr/>
      <dgm:t>
        <a:bodyPr/>
        <a:lstStyle/>
        <a:p>
          <a:r>
            <a:rPr lang="en-GB" i="1"/>
            <a:t>Beispiel: Studenten der Automobilbranche nehmen an einem Quiz über Sicherheitsverfahren mit Hilfe von Kahoot!</a:t>
          </a:r>
          <a:endParaRPr lang="en-BE"/>
        </a:p>
      </dgm:t>
    </dgm:pt>
    <dgm:pt modelId="{31C5D683-A791-42F0-9463-4EEDC0F9D5A5}" type="parTrans" cxnId="{FB4B244A-EFF6-426A-95C0-BFA440862437}">
      <dgm:prSet/>
      <dgm:spPr/>
      <dgm:t>
        <a:bodyPr/>
        <a:lstStyle/>
        <a:p>
          <a:endParaRPr lang="en-BE"/>
        </a:p>
      </dgm:t>
    </dgm:pt>
    <dgm:pt modelId="{5CFC8B13-DF50-4425-AE8E-0EAF2E14EB4D}" type="sibTrans" cxnId="{FB4B244A-EFF6-426A-95C0-BFA440862437}">
      <dgm:prSet/>
      <dgm:spPr/>
      <dgm:t>
        <a:bodyPr/>
        <a:lstStyle/>
        <a:p>
          <a:endParaRPr lang="en-BE"/>
        </a:p>
      </dgm:t>
    </dgm:pt>
    <dgm:pt modelId="{EEB77A5D-9743-4F4A-AC97-985A08AFB40C}">
      <dgm:prSet/>
      <dgm:spPr/>
      <dgm:t>
        <a:bodyPr/>
        <a:lstStyle/>
        <a:p>
          <a:r>
            <a:rPr lang="en-GB" b="1"/>
            <a:t>Gemeinsame Bearbeitung von Dokumenten</a:t>
          </a:r>
          <a:r>
            <a:rPr lang="en-GB"/>
            <a:t>: Es ist wichtig, Gruppenarbeit und Feedback durch die Bearbeitung von Dokumenten in Echtzeit zu fördern.</a:t>
          </a:r>
          <a:endParaRPr lang="en-BE"/>
        </a:p>
      </dgm:t>
    </dgm:pt>
    <dgm:pt modelId="{1D622A4B-2898-4192-A706-DFDCFEA95AB0}" type="parTrans" cxnId="{48F2EC33-9163-48A5-8254-5F346AA53C30}">
      <dgm:prSet/>
      <dgm:spPr/>
      <dgm:t>
        <a:bodyPr/>
        <a:lstStyle/>
        <a:p>
          <a:endParaRPr lang="en-BE"/>
        </a:p>
      </dgm:t>
    </dgm:pt>
    <dgm:pt modelId="{075BFF0F-6295-4EE4-B385-35EFAF37A932}" type="sibTrans" cxnId="{48F2EC33-9163-48A5-8254-5F346AA53C30}">
      <dgm:prSet/>
      <dgm:spPr/>
      <dgm:t>
        <a:bodyPr/>
        <a:lstStyle/>
        <a:p>
          <a:endParaRPr lang="en-BE"/>
        </a:p>
      </dgm:t>
    </dgm:pt>
    <dgm:pt modelId="{C3863A12-35DD-4DD1-8BFA-F2DEF1A942C0}">
      <dgm:prSet/>
      <dgm:spPr/>
      <dgm:t>
        <a:bodyPr/>
        <a:lstStyle/>
        <a:p>
          <a:r>
            <a:rPr lang="en-GB" i="1"/>
            <a:t>Beispiel: Schreinerschüler entwerfen gemeinsam einen Bauplan in einem gemeinsamen Dokument und fügen in Echtzeit Anmerkungen und Änderungen hinzu.</a:t>
          </a:r>
          <a:endParaRPr lang="en-BE"/>
        </a:p>
      </dgm:t>
    </dgm:pt>
    <dgm:pt modelId="{64A5A6ED-ECF7-447B-B136-14455C673DEA}" type="parTrans" cxnId="{A40D413F-7E06-46EB-9354-7CD20C8EA2E7}">
      <dgm:prSet/>
      <dgm:spPr/>
      <dgm:t>
        <a:bodyPr/>
        <a:lstStyle/>
        <a:p>
          <a:endParaRPr lang="en-BE"/>
        </a:p>
      </dgm:t>
    </dgm:pt>
    <dgm:pt modelId="{088D2E22-4F62-40D2-88E1-133DDF15B21A}" type="sibTrans" cxnId="{A40D413F-7E06-46EB-9354-7CD20C8EA2E7}">
      <dgm:prSet/>
      <dgm:spPr/>
      <dgm:t>
        <a:bodyPr/>
        <a:lstStyle/>
        <a:p>
          <a:endParaRPr lang="en-BE"/>
        </a:p>
      </dgm:t>
    </dgm:pt>
    <dgm:pt modelId="{00CE1DF8-A281-4503-8AD9-54ADC8D59C0C}" type="pres">
      <dgm:prSet presAssocID="{06CDEE3B-B7A1-4401-80D3-D734DF8CF39C}" presName="linear" presStyleCnt="0">
        <dgm:presLayoutVars>
          <dgm:animLvl val="lvl"/>
          <dgm:resizeHandles val="exact"/>
        </dgm:presLayoutVars>
      </dgm:prSet>
      <dgm:spPr/>
    </dgm:pt>
    <dgm:pt modelId="{63FEE160-2031-4BB5-ACD1-8C7D18BB9711}" type="pres">
      <dgm:prSet presAssocID="{9D25E8B6-CBDE-42C2-BBB6-D1CA4E6B9731}" presName="parentText" presStyleLbl="node1" presStyleIdx="0" presStyleCnt="3">
        <dgm:presLayoutVars>
          <dgm:chMax val="0"/>
          <dgm:bulletEnabled val="1"/>
        </dgm:presLayoutVars>
      </dgm:prSet>
      <dgm:spPr/>
    </dgm:pt>
    <dgm:pt modelId="{B3CD1B5E-3594-484E-86BB-28E8DE9DE6B7}" type="pres">
      <dgm:prSet presAssocID="{9D25E8B6-CBDE-42C2-BBB6-D1CA4E6B9731}" presName="childText" presStyleLbl="revTx" presStyleIdx="0" presStyleCnt="3">
        <dgm:presLayoutVars>
          <dgm:bulletEnabled val="1"/>
        </dgm:presLayoutVars>
      </dgm:prSet>
      <dgm:spPr/>
    </dgm:pt>
    <dgm:pt modelId="{C111C711-F65F-4303-BEBA-1E33989C34CB}" type="pres">
      <dgm:prSet presAssocID="{F2600E04-1FF0-43DB-B4B5-11EE61C91A3B}" presName="parentText" presStyleLbl="node1" presStyleIdx="1" presStyleCnt="3">
        <dgm:presLayoutVars>
          <dgm:chMax val="0"/>
          <dgm:bulletEnabled val="1"/>
        </dgm:presLayoutVars>
      </dgm:prSet>
      <dgm:spPr/>
    </dgm:pt>
    <dgm:pt modelId="{D901AA0A-1B0B-4BEE-B253-E17D526C490D}" type="pres">
      <dgm:prSet presAssocID="{F2600E04-1FF0-43DB-B4B5-11EE61C91A3B}" presName="childText" presStyleLbl="revTx" presStyleIdx="1" presStyleCnt="3">
        <dgm:presLayoutVars>
          <dgm:bulletEnabled val="1"/>
        </dgm:presLayoutVars>
      </dgm:prSet>
      <dgm:spPr/>
    </dgm:pt>
    <dgm:pt modelId="{1AD3F061-6DBD-4CF4-A763-F9377AB5D327}" type="pres">
      <dgm:prSet presAssocID="{EEB77A5D-9743-4F4A-AC97-985A08AFB40C}" presName="parentText" presStyleLbl="node1" presStyleIdx="2" presStyleCnt="3">
        <dgm:presLayoutVars>
          <dgm:chMax val="0"/>
          <dgm:bulletEnabled val="1"/>
        </dgm:presLayoutVars>
      </dgm:prSet>
      <dgm:spPr/>
    </dgm:pt>
    <dgm:pt modelId="{7FB0FB46-0D4C-46BB-A312-6B7B4F23CAF2}" type="pres">
      <dgm:prSet presAssocID="{EEB77A5D-9743-4F4A-AC97-985A08AFB40C}" presName="childText" presStyleLbl="revTx" presStyleIdx="2" presStyleCnt="3">
        <dgm:presLayoutVars>
          <dgm:bulletEnabled val="1"/>
        </dgm:presLayoutVars>
      </dgm:prSet>
      <dgm:spPr/>
    </dgm:pt>
  </dgm:ptLst>
  <dgm:cxnLst>
    <dgm:cxn modelId="{A9EF530F-2CD6-4A10-A0DA-0861F5C2361D}" type="presOf" srcId="{BC9F8481-58DB-44B9-BDC1-0DB65FFB409D}" destId="{D901AA0A-1B0B-4BEE-B253-E17D526C490D}" srcOrd="0" destOrd="0" presId="urn:microsoft.com/office/officeart/2005/8/layout/vList2"/>
    <dgm:cxn modelId="{2BA9151F-E9F7-4099-9CC7-06DE5ECBFE7C}" type="presOf" srcId="{06CDEE3B-B7A1-4401-80D3-D734DF8CF39C}" destId="{00CE1DF8-A281-4503-8AD9-54ADC8D59C0C}" srcOrd="0" destOrd="0" presId="urn:microsoft.com/office/officeart/2005/8/layout/vList2"/>
    <dgm:cxn modelId="{43592423-65EA-40C7-9051-7DE610ECC996}" type="presOf" srcId="{F2600E04-1FF0-43DB-B4B5-11EE61C91A3B}" destId="{C111C711-F65F-4303-BEBA-1E33989C34CB}" srcOrd="0" destOrd="0" presId="urn:microsoft.com/office/officeart/2005/8/layout/vList2"/>
    <dgm:cxn modelId="{48F2EC33-9163-48A5-8254-5F346AA53C30}" srcId="{06CDEE3B-B7A1-4401-80D3-D734DF8CF39C}" destId="{EEB77A5D-9743-4F4A-AC97-985A08AFB40C}" srcOrd="2" destOrd="0" parTransId="{1D622A4B-2898-4192-A706-DFDCFEA95AB0}" sibTransId="{075BFF0F-6295-4EE4-B385-35EFAF37A932}"/>
    <dgm:cxn modelId="{A40D413F-7E06-46EB-9354-7CD20C8EA2E7}" srcId="{EEB77A5D-9743-4F4A-AC97-985A08AFB40C}" destId="{C3863A12-35DD-4DD1-8BFA-F2DEF1A942C0}" srcOrd="0" destOrd="0" parTransId="{64A5A6ED-ECF7-447B-B136-14455C673DEA}" sibTransId="{088D2E22-4F62-40D2-88E1-133DDF15B21A}"/>
    <dgm:cxn modelId="{FB4B244A-EFF6-426A-95C0-BFA440862437}" srcId="{F2600E04-1FF0-43DB-B4B5-11EE61C91A3B}" destId="{BC9F8481-58DB-44B9-BDC1-0DB65FFB409D}" srcOrd="0" destOrd="0" parTransId="{31C5D683-A791-42F0-9463-4EEDC0F9D5A5}" sibTransId="{5CFC8B13-DF50-4425-AE8E-0EAF2E14EB4D}"/>
    <dgm:cxn modelId="{FC7C2A58-7DFB-4F53-88DE-51F32347F1E9}" srcId="{9D25E8B6-CBDE-42C2-BBB6-D1CA4E6B9731}" destId="{14A6EA0E-1368-481C-9E53-3125415CF763}" srcOrd="0" destOrd="0" parTransId="{BFACEF8A-5955-4F6D-B854-0F6A4197ACB7}" sibTransId="{D2E18910-9BCD-4BA3-9855-992D7C978FEE}"/>
    <dgm:cxn modelId="{CA30A48C-F74B-47C4-A707-0EA72BB52525}" type="presOf" srcId="{EEB77A5D-9743-4F4A-AC97-985A08AFB40C}" destId="{1AD3F061-6DBD-4CF4-A763-F9377AB5D327}" srcOrd="0" destOrd="0" presId="urn:microsoft.com/office/officeart/2005/8/layout/vList2"/>
    <dgm:cxn modelId="{77F6BA9D-681E-4DD8-BCD9-266BE0585F61}" type="presOf" srcId="{9D25E8B6-CBDE-42C2-BBB6-D1CA4E6B9731}" destId="{63FEE160-2031-4BB5-ACD1-8C7D18BB9711}" srcOrd="0" destOrd="0" presId="urn:microsoft.com/office/officeart/2005/8/layout/vList2"/>
    <dgm:cxn modelId="{88BF57A8-6BB1-44B8-A767-192393937DEB}" type="presOf" srcId="{14A6EA0E-1368-481C-9E53-3125415CF763}" destId="{B3CD1B5E-3594-484E-86BB-28E8DE9DE6B7}" srcOrd="0" destOrd="0" presId="urn:microsoft.com/office/officeart/2005/8/layout/vList2"/>
    <dgm:cxn modelId="{4A60E3C4-2966-45DF-B9D4-0DF150BA6F3C}" srcId="{06CDEE3B-B7A1-4401-80D3-D734DF8CF39C}" destId="{9D25E8B6-CBDE-42C2-BBB6-D1CA4E6B9731}" srcOrd="0" destOrd="0" parTransId="{427ECC1B-D9C1-4A32-A496-AE1B0C38749D}" sibTransId="{5E208346-B3C5-4C12-8158-F8B310117F7A}"/>
    <dgm:cxn modelId="{F7EEC5CC-B041-4E4A-A1CB-AF3886898629}" type="presOf" srcId="{C3863A12-35DD-4DD1-8BFA-F2DEF1A942C0}" destId="{7FB0FB46-0D4C-46BB-A312-6B7B4F23CAF2}" srcOrd="0" destOrd="0" presId="urn:microsoft.com/office/officeart/2005/8/layout/vList2"/>
    <dgm:cxn modelId="{30C985DE-7D5E-4B1A-B5FD-5D92C8D010F4}" srcId="{06CDEE3B-B7A1-4401-80D3-D734DF8CF39C}" destId="{F2600E04-1FF0-43DB-B4B5-11EE61C91A3B}" srcOrd="1" destOrd="0" parTransId="{864CFA9A-5DCC-49D6-BCB6-6081F19D36C8}" sibTransId="{496FA7E0-C9F2-464A-BCA9-5686EB7DA49F}"/>
    <dgm:cxn modelId="{F1AEE976-77D1-4B86-8D8F-741D5F18250C}" type="presParOf" srcId="{00CE1DF8-A281-4503-8AD9-54ADC8D59C0C}" destId="{63FEE160-2031-4BB5-ACD1-8C7D18BB9711}" srcOrd="0" destOrd="0" presId="urn:microsoft.com/office/officeart/2005/8/layout/vList2"/>
    <dgm:cxn modelId="{84AFFA39-8010-41F6-AC6D-2CC9AEE874A4}" type="presParOf" srcId="{00CE1DF8-A281-4503-8AD9-54ADC8D59C0C}" destId="{B3CD1B5E-3594-484E-86BB-28E8DE9DE6B7}" srcOrd="1" destOrd="0" presId="urn:microsoft.com/office/officeart/2005/8/layout/vList2"/>
    <dgm:cxn modelId="{9E38B976-C650-49F9-A89C-4B35B5B8E13D}" type="presParOf" srcId="{00CE1DF8-A281-4503-8AD9-54ADC8D59C0C}" destId="{C111C711-F65F-4303-BEBA-1E33989C34CB}" srcOrd="2" destOrd="0" presId="urn:microsoft.com/office/officeart/2005/8/layout/vList2"/>
    <dgm:cxn modelId="{A1EA044B-4D06-48EF-A045-23397ACB8516}" type="presParOf" srcId="{00CE1DF8-A281-4503-8AD9-54ADC8D59C0C}" destId="{D901AA0A-1B0B-4BEE-B253-E17D526C490D}" srcOrd="3" destOrd="0" presId="urn:microsoft.com/office/officeart/2005/8/layout/vList2"/>
    <dgm:cxn modelId="{5316AF5F-AB99-49B9-AA4C-D7ED5E788C31}" type="presParOf" srcId="{00CE1DF8-A281-4503-8AD9-54ADC8D59C0C}" destId="{1AD3F061-6DBD-4CF4-A763-F9377AB5D327}" srcOrd="4" destOrd="0" presId="urn:microsoft.com/office/officeart/2005/8/layout/vList2"/>
    <dgm:cxn modelId="{CC99E538-8F51-426E-A7DC-48DE453EAD52}" type="presParOf" srcId="{00CE1DF8-A281-4503-8AD9-54ADC8D59C0C}" destId="{7FB0FB46-0D4C-46BB-A312-6B7B4F23CAF2}"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6ADEE9-1FF4-4232-8753-F3A7818166C6}"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934B9950-9D30-4E9A-A1C1-54C7D408FFAC}">
      <dgm:prSet/>
      <dgm:spPr/>
      <dgm:t>
        <a:bodyPr/>
        <a:lstStyle/>
        <a:p>
          <a:r>
            <a:rPr lang="en-US"/>
            <a:t>die Schüler in die Lage versetzen, ihre Fortschritte und verbesserungswürdigen Bereiche kritisch zu bewerten  </a:t>
          </a:r>
        </a:p>
      </dgm:t>
    </dgm:pt>
    <dgm:pt modelId="{55002CDE-8C6A-4171-85F7-63B0B9A8E0B1}" type="parTrans" cxnId="{EB12B804-0A95-4BF6-B9D8-20D646D405C5}">
      <dgm:prSet/>
      <dgm:spPr/>
      <dgm:t>
        <a:bodyPr/>
        <a:lstStyle/>
        <a:p>
          <a:endParaRPr lang="en-US"/>
        </a:p>
      </dgm:t>
    </dgm:pt>
    <dgm:pt modelId="{22EAC579-0EE9-40D3-9BA1-E1FFA90DFEA8}" type="sibTrans" cxnId="{EB12B804-0A95-4BF6-B9D8-20D646D405C5}">
      <dgm:prSet/>
      <dgm:spPr/>
      <dgm:t>
        <a:bodyPr/>
        <a:lstStyle/>
        <a:p>
          <a:endParaRPr lang="en-US"/>
        </a:p>
      </dgm:t>
    </dgm:pt>
    <dgm:pt modelId="{60F423D4-38F6-4BD2-A2F4-1035BFA31531}">
      <dgm:prSet/>
      <dgm:spPr/>
      <dgm:t>
        <a:bodyPr/>
        <a:lstStyle/>
        <a:p>
          <a:r>
            <a:rPr lang="en-US"/>
            <a:t>unterstreicht die Bedeutung von strukturierten Selbstreflexionsübungen  </a:t>
          </a:r>
        </a:p>
      </dgm:t>
    </dgm:pt>
    <dgm:pt modelId="{B496CDFA-1E60-4CC9-9CB8-0DE6F816BC95}" type="parTrans" cxnId="{0B27CFE4-6477-484F-A5CB-78DFBFF94928}">
      <dgm:prSet/>
      <dgm:spPr/>
      <dgm:t>
        <a:bodyPr/>
        <a:lstStyle/>
        <a:p>
          <a:endParaRPr lang="en-US"/>
        </a:p>
      </dgm:t>
    </dgm:pt>
    <dgm:pt modelId="{E8F34775-DBD1-482F-A6B2-CF586606BB6F}" type="sibTrans" cxnId="{0B27CFE4-6477-484F-A5CB-78DFBFF94928}">
      <dgm:prSet/>
      <dgm:spPr/>
      <dgm:t>
        <a:bodyPr/>
        <a:lstStyle/>
        <a:p>
          <a:endParaRPr lang="en-US"/>
        </a:p>
      </dgm:t>
    </dgm:pt>
    <dgm:pt modelId="{568AB78F-A0D0-4194-AAA4-346DE369CFA9}">
      <dgm:prSet/>
      <dgm:spPr/>
      <dgm:t>
        <a:bodyPr/>
        <a:lstStyle/>
        <a:p>
          <a:r>
            <a:rPr lang="en-US"/>
            <a:t>legt Wert auf konstruktives Feedback von Pädagogen  </a:t>
          </a:r>
        </a:p>
      </dgm:t>
    </dgm:pt>
    <dgm:pt modelId="{56E26A40-D91C-4FDA-A582-0E96CC7EF722}" type="parTrans" cxnId="{27774AB0-EC4E-4056-9AFF-C8C07E0E99EE}">
      <dgm:prSet/>
      <dgm:spPr/>
      <dgm:t>
        <a:bodyPr/>
        <a:lstStyle/>
        <a:p>
          <a:endParaRPr lang="en-US"/>
        </a:p>
      </dgm:t>
    </dgm:pt>
    <dgm:pt modelId="{CAC54CFF-3FB1-4AAB-9AF4-02954D6B6157}" type="sibTrans" cxnId="{27774AB0-EC4E-4056-9AFF-C8C07E0E99EE}">
      <dgm:prSet/>
      <dgm:spPr/>
      <dgm:t>
        <a:bodyPr/>
        <a:lstStyle/>
        <a:p>
          <a:endParaRPr lang="en-US"/>
        </a:p>
      </dgm:t>
    </dgm:pt>
    <dgm:pt modelId="{5D1418C6-6D26-4C2F-A5B1-B1B28EF33E68}">
      <dgm:prSet/>
      <dgm:spPr/>
      <dgm:t>
        <a:bodyPr/>
        <a:lstStyle/>
        <a:p>
          <a:r>
            <a:rPr lang="en-US"/>
            <a:t>fördert eine Kultur des Selbstbewusstseins und der ständigen Weiterentwicklung  </a:t>
          </a:r>
        </a:p>
      </dgm:t>
    </dgm:pt>
    <dgm:pt modelId="{8957A16E-CD32-416A-80AC-826EE2781B78}" type="parTrans" cxnId="{67DE29E6-9409-4427-91EB-31D249157796}">
      <dgm:prSet/>
      <dgm:spPr/>
      <dgm:t>
        <a:bodyPr/>
        <a:lstStyle/>
        <a:p>
          <a:endParaRPr lang="en-US"/>
        </a:p>
      </dgm:t>
    </dgm:pt>
    <dgm:pt modelId="{B245D769-24A8-463F-ADDA-7E80ED52FD8A}" type="sibTrans" cxnId="{67DE29E6-9409-4427-91EB-31D249157796}">
      <dgm:prSet/>
      <dgm:spPr/>
      <dgm:t>
        <a:bodyPr/>
        <a:lstStyle/>
        <a:p>
          <a:endParaRPr lang="en-US"/>
        </a:p>
      </dgm:t>
    </dgm:pt>
    <dgm:pt modelId="{9AFE26B0-B389-4DE9-88F8-0DC709AD9D0B}">
      <dgm:prSet/>
      <dgm:spPr/>
      <dgm:t>
        <a:bodyPr/>
        <a:lstStyle/>
        <a:p>
          <a:r>
            <a:rPr lang="en-US"/>
            <a:t>Ermutigt die Schüler zur Entwicklung eines Wachstumsdenkens  </a:t>
          </a:r>
        </a:p>
      </dgm:t>
    </dgm:pt>
    <dgm:pt modelId="{DC910D7A-A65C-40AC-8C1E-C1E8B5E6FEB0}" type="parTrans" cxnId="{C172C111-5FEF-4735-8FBB-0F5B2AD17A81}">
      <dgm:prSet/>
      <dgm:spPr/>
      <dgm:t>
        <a:bodyPr/>
        <a:lstStyle/>
        <a:p>
          <a:endParaRPr lang="en-US"/>
        </a:p>
      </dgm:t>
    </dgm:pt>
    <dgm:pt modelId="{0843E75D-D8B0-4321-BCFC-E9A6ABEF4C01}" type="sibTrans" cxnId="{C172C111-5FEF-4735-8FBB-0F5B2AD17A81}">
      <dgm:prSet/>
      <dgm:spPr/>
      <dgm:t>
        <a:bodyPr/>
        <a:lstStyle/>
        <a:p>
          <a:endParaRPr lang="en-US"/>
        </a:p>
      </dgm:t>
    </dgm:pt>
    <dgm:pt modelId="{A9880992-9B27-44E4-942D-0EB1357E5103}">
      <dgm:prSet/>
      <dgm:spPr/>
      <dgm:t>
        <a:bodyPr/>
        <a:lstStyle/>
        <a:p>
          <a:r>
            <a:rPr lang="en-US"/>
            <a:t>Hilft Schülern, ihr volles Potenzial auszuschöpfen </a:t>
          </a:r>
        </a:p>
      </dgm:t>
    </dgm:pt>
    <dgm:pt modelId="{FCBBE134-62E5-4295-989D-D7AD15634020}" type="parTrans" cxnId="{07F1969F-ABAC-4C69-9612-B9ECDCD6FA40}">
      <dgm:prSet/>
      <dgm:spPr/>
      <dgm:t>
        <a:bodyPr/>
        <a:lstStyle/>
        <a:p>
          <a:endParaRPr lang="en-US"/>
        </a:p>
      </dgm:t>
    </dgm:pt>
    <dgm:pt modelId="{900BA061-1670-4FC0-806E-4E2A281A5E28}" type="sibTrans" cxnId="{07F1969F-ABAC-4C69-9612-B9ECDCD6FA40}">
      <dgm:prSet/>
      <dgm:spPr/>
      <dgm:t>
        <a:bodyPr/>
        <a:lstStyle/>
        <a:p>
          <a:endParaRPr lang="en-US"/>
        </a:p>
      </dgm:t>
    </dgm:pt>
    <dgm:pt modelId="{CD59A132-59F3-43FA-AEC6-E29EFBF257D7}" type="pres">
      <dgm:prSet presAssocID="{B26ADEE9-1FF4-4232-8753-F3A7818166C6}" presName="linear" presStyleCnt="0">
        <dgm:presLayoutVars>
          <dgm:animLvl val="lvl"/>
          <dgm:resizeHandles val="exact"/>
        </dgm:presLayoutVars>
      </dgm:prSet>
      <dgm:spPr/>
    </dgm:pt>
    <dgm:pt modelId="{DDCCE8CD-2DA2-4E63-A736-6026ABAFB37C}" type="pres">
      <dgm:prSet presAssocID="{934B9950-9D30-4E9A-A1C1-54C7D408FFAC}" presName="parentText" presStyleLbl="node1" presStyleIdx="0" presStyleCnt="6">
        <dgm:presLayoutVars>
          <dgm:chMax val="0"/>
          <dgm:bulletEnabled val="1"/>
        </dgm:presLayoutVars>
      </dgm:prSet>
      <dgm:spPr/>
    </dgm:pt>
    <dgm:pt modelId="{F771005E-1FA8-4A26-9766-8FEC0F45266C}" type="pres">
      <dgm:prSet presAssocID="{22EAC579-0EE9-40D3-9BA1-E1FFA90DFEA8}" presName="spacer" presStyleCnt="0"/>
      <dgm:spPr/>
    </dgm:pt>
    <dgm:pt modelId="{8A4D00B6-3B52-49DF-B2D8-1B1798F5C6B5}" type="pres">
      <dgm:prSet presAssocID="{60F423D4-38F6-4BD2-A2F4-1035BFA31531}" presName="parentText" presStyleLbl="node1" presStyleIdx="1" presStyleCnt="6">
        <dgm:presLayoutVars>
          <dgm:chMax val="0"/>
          <dgm:bulletEnabled val="1"/>
        </dgm:presLayoutVars>
      </dgm:prSet>
      <dgm:spPr/>
    </dgm:pt>
    <dgm:pt modelId="{19A0D7CF-670B-4089-A693-53C616F6F146}" type="pres">
      <dgm:prSet presAssocID="{E8F34775-DBD1-482F-A6B2-CF586606BB6F}" presName="spacer" presStyleCnt="0"/>
      <dgm:spPr/>
    </dgm:pt>
    <dgm:pt modelId="{B24488D7-C618-4107-97CB-727096D4B4D5}" type="pres">
      <dgm:prSet presAssocID="{568AB78F-A0D0-4194-AAA4-346DE369CFA9}" presName="parentText" presStyleLbl="node1" presStyleIdx="2" presStyleCnt="6">
        <dgm:presLayoutVars>
          <dgm:chMax val="0"/>
          <dgm:bulletEnabled val="1"/>
        </dgm:presLayoutVars>
      </dgm:prSet>
      <dgm:spPr/>
    </dgm:pt>
    <dgm:pt modelId="{62EAA03B-0506-4E30-8C20-453203D01C3E}" type="pres">
      <dgm:prSet presAssocID="{CAC54CFF-3FB1-4AAB-9AF4-02954D6B6157}" presName="spacer" presStyleCnt="0"/>
      <dgm:spPr/>
    </dgm:pt>
    <dgm:pt modelId="{F4FCCCE3-E965-4EEA-8C75-F1476672A828}" type="pres">
      <dgm:prSet presAssocID="{5D1418C6-6D26-4C2F-A5B1-B1B28EF33E68}" presName="parentText" presStyleLbl="node1" presStyleIdx="3" presStyleCnt="6">
        <dgm:presLayoutVars>
          <dgm:chMax val="0"/>
          <dgm:bulletEnabled val="1"/>
        </dgm:presLayoutVars>
      </dgm:prSet>
      <dgm:spPr/>
    </dgm:pt>
    <dgm:pt modelId="{2E31726C-BE2B-4F3E-8B02-95CBAE4D39C9}" type="pres">
      <dgm:prSet presAssocID="{B245D769-24A8-463F-ADDA-7E80ED52FD8A}" presName="spacer" presStyleCnt="0"/>
      <dgm:spPr/>
    </dgm:pt>
    <dgm:pt modelId="{93E0C3DB-BFFA-4AEE-960B-6AA0965513BA}" type="pres">
      <dgm:prSet presAssocID="{9AFE26B0-B389-4DE9-88F8-0DC709AD9D0B}" presName="parentText" presStyleLbl="node1" presStyleIdx="4" presStyleCnt="6">
        <dgm:presLayoutVars>
          <dgm:chMax val="0"/>
          <dgm:bulletEnabled val="1"/>
        </dgm:presLayoutVars>
      </dgm:prSet>
      <dgm:spPr/>
    </dgm:pt>
    <dgm:pt modelId="{ED3205C3-B229-4B1A-9AAF-5DF1FFC804BD}" type="pres">
      <dgm:prSet presAssocID="{0843E75D-D8B0-4321-BCFC-E9A6ABEF4C01}" presName="spacer" presStyleCnt="0"/>
      <dgm:spPr/>
    </dgm:pt>
    <dgm:pt modelId="{2B63D122-5E93-4C30-944E-80F97C1F608B}" type="pres">
      <dgm:prSet presAssocID="{A9880992-9B27-44E4-942D-0EB1357E5103}" presName="parentText" presStyleLbl="node1" presStyleIdx="5" presStyleCnt="6">
        <dgm:presLayoutVars>
          <dgm:chMax val="0"/>
          <dgm:bulletEnabled val="1"/>
        </dgm:presLayoutVars>
      </dgm:prSet>
      <dgm:spPr/>
    </dgm:pt>
  </dgm:ptLst>
  <dgm:cxnLst>
    <dgm:cxn modelId="{EB12B804-0A95-4BF6-B9D8-20D646D405C5}" srcId="{B26ADEE9-1FF4-4232-8753-F3A7818166C6}" destId="{934B9950-9D30-4E9A-A1C1-54C7D408FFAC}" srcOrd="0" destOrd="0" parTransId="{55002CDE-8C6A-4171-85F7-63B0B9A8E0B1}" sibTransId="{22EAC579-0EE9-40D3-9BA1-E1FFA90DFEA8}"/>
    <dgm:cxn modelId="{53670A0D-BF76-4152-8E8D-DE265F5175E6}" type="presOf" srcId="{9AFE26B0-B389-4DE9-88F8-0DC709AD9D0B}" destId="{93E0C3DB-BFFA-4AEE-960B-6AA0965513BA}" srcOrd="0" destOrd="0" presId="urn:microsoft.com/office/officeart/2005/8/layout/vList2"/>
    <dgm:cxn modelId="{C172C111-5FEF-4735-8FBB-0F5B2AD17A81}" srcId="{B26ADEE9-1FF4-4232-8753-F3A7818166C6}" destId="{9AFE26B0-B389-4DE9-88F8-0DC709AD9D0B}" srcOrd="4" destOrd="0" parTransId="{DC910D7A-A65C-40AC-8C1E-C1E8B5E6FEB0}" sibTransId="{0843E75D-D8B0-4321-BCFC-E9A6ABEF4C01}"/>
    <dgm:cxn modelId="{2E68FD31-E833-4440-A7A5-40132727AC65}" type="presOf" srcId="{B26ADEE9-1FF4-4232-8753-F3A7818166C6}" destId="{CD59A132-59F3-43FA-AEC6-E29EFBF257D7}" srcOrd="0" destOrd="0" presId="urn:microsoft.com/office/officeart/2005/8/layout/vList2"/>
    <dgm:cxn modelId="{6E0DBC5E-9E8F-4719-B3A2-534E05B857B2}" type="presOf" srcId="{A9880992-9B27-44E4-942D-0EB1357E5103}" destId="{2B63D122-5E93-4C30-944E-80F97C1F608B}" srcOrd="0" destOrd="0" presId="urn:microsoft.com/office/officeart/2005/8/layout/vList2"/>
    <dgm:cxn modelId="{FD2F4161-A3B1-458F-AD0E-030837CA0E6C}" type="presOf" srcId="{60F423D4-38F6-4BD2-A2F4-1035BFA31531}" destId="{8A4D00B6-3B52-49DF-B2D8-1B1798F5C6B5}" srcOrd="0" destOrd="0" presId="urn:microsoft.com/office/officeart/2005/8/layout/vList2"/>
    <dgm:cxn modelId="{F557F793-F80B-474A-BAEF-E7CC9639D2D5}" type="presOf" srcId="{568AB78F-A0D0-4194-AAA4-346DE369CFA9}" destId="{B24488D7-C618-4107-97CB-727096D4B4D5}" srcOrd="0" destOrd="0" presId="urn:microsoft.com/office/officeart/2005/8/layout/vList2"/>
    <dgm:cxn modelId="{5EF66598-3B9C-4E79-A9E8-0BCD47707C0E}" type="presOf" srcId="{5D1418C6-6D26-4C2F-A5B1-B1B28EF33E68}" destId="{F4FCCCE3-E965-4EEA-8C75-F1476672A828}" srcOrd="0" destOrd="0" presId="urn:microsoft.com/office/officeart/2005/8/layout/vList2"/>
    <dgm:cxn modelId="{07F1969F-ABAC-4C69-9612-B9ECDCD6FA40}" srcId="{B26ADEE9-1FF4-4232-8753-F3A7818166C6}" destId="{A9880992-9B27-44E4-942D-0EB1357E5103}" srcOrd="5" destOrd="0" parTransId="{FCBBE134-62E5-4295-989D-D7AD15634020}" sibTransId="{900BA061-1670-4FC0-806E-4E2A281A5E28}"/>
    <dgm:cxn modelId="{27774AB0-EC4E-4056-9AFF-C8C07E0E99EE}" srcId="{B26ADEE9-1FF4-4232-8753-F3A7818166C6}" destId="{568AB78F-A0D0-4194-AAA4-346DE369CFA9}" srcOrd="2" destOrd="0" parTransId="{56E26A40-D91C-4FDA-A582-0E96CC7EF722}" sibTransId="{CAC54CFF-3FB1-4AAB-9AF4-02954D6B6157}"/>
    <dgm:cxn modelId="{A304A9D8-C15B-449D-8341-E5F92FE8648B}" type="presOf" srcId="{934B9950-9D30-4E9A-A1C1-54C7D408FFAC}" destId="{DDCCE8CD-2DA2-4E63-A736-6026ABAFB37C}" srcOrd="0" destOrd="0" presId="urn:microsoft.com/office/officeart/2005/8/layout/vList2"/>
    <dgm:cxn modelId="{0B27CFE4-6477-484F-A5CB-78DFBFF94928}" srcId="{B26ADEE9-1FF4-4232-8753-F3A7818166C6}" destId="{60F423D4-38F6-4BD2-A2F4-1035BFA31531}" srcOrd="1" destOrd="0" parTransId="{B496CDFA-1E60-4CC9-9CB8-0DE6F816BC95}" sibTransId="{E8F34775-DBD1-482F-A6B2-CF586606BB6F}"/>
    <dgm:cxn modelId="{67DE29E6-9409-4427-91EB-31D249157796}" srcId="{B26ADEE9-1FF4-4232-8753-F3A7818166C6}" destId="{5D1418C6-6D26-4C2F-A5B1-B1B28EF33E68}" srcOrd="3" destOrd="0" parTransId="{8957A16E-CD32-416A-80AC-826EE2781B78}" sibTransId="{B245D769-24A8-463F-ADDA-7E80ED52FD8A}"/>
    <dgm:cxn modelId="{374BC9CA-8C3F-426E-844A-80682CDBBD30}" type="presParOf" srcId="{CD59A132-59F3-43FA-AEC6-E29EFBF257D7}" destId="{DDCCE8CD-2DA2-4E63-A736-6026ABAFB37C}" srcOrd="0" destOrd="0" presId="urn:microsoft.com/office/officeart/2005/8/layout/vList2"/>
    <dgm:cxn modelId="{5B269B07-FA89-470C-BD61-B4F674DE3442}" type="presParOf" srcId="{CD59A132-59F3-43FA-AEC6-E29EFBF257D7}" destId="{F771005E-1FA8-4A26-9766-8FEC0F45266C}" srcOrd="1" destOrd="0" presId="urn:microsoft.com/office/officeart/2005/8/layout/vList2"/>
    <dgm:cxn modelId="{3638D981-620D-4694-B67B-10F609A805D7}" type="presParOf" srcId="{CD59A132-59F3-43FA-AEC6-E29EFBF257D7}" destId="{8A4D00B6-3B52-49DF-B2D8-1B1798F5C6B5}" srcOrd="2" destOrd="0" presId="urn:microsoft.com/office/officeart/2005/8/layout/vList2"/>
    <dgm:cxn modelId="{8726C7D4-67BE-43F8-B936-8569965F562E}" type="presParOf" srcId="{CD59A132-59F3-43FA-AEC6-E29EFBF257D7}" destId="{19A0D7CF-670B-4089-A693-53C616F6F146}" srcOrd="3" destOrd="0" presId="urn:microsoft.com/office/officeart/2005/8/layout/vList2"/>
    <dgm:cxn modelId="{5B9360FC-6F48-4E40-B856-D39D7CEBDCC4}" type="presParOf" srcId="{CD59A132-59F3-43FA-AEC6-E29EFBF257D7}" destId="{B24488D7-C618-4107-97CB-727096D4B4D5}" srcOrd="4" destOrd="0" presId="urn:microsoft.com/office/officeart/2005/8/layout/vList2"/>
    <dgm:cxn modelId="{F029932D-96C7-4CE5-8CC0-1B008B18C523}" type="presParOf" srcId="{CD59A132-59F3-43FA-AEC6-E29EFBF257D7}" destId="{62EAA03B-0506-4E30-8C20-453203D01C3E}" srcOrd="5" destOrd="0" presId="urn:microsoft.com/office/officeart/2005/8/layout/vList2"/>
    <dgm:cxn modelId="{6545D278-BC95-400A-93A3-DF8D3619DCD9}" type="presParOf" srcId="{CD59A132-59F3-43FA-AEC6-E29EFBF257D7}" destId="{F4FCCCE3-E965-4EEA-8C75-F1476672A828}" srcOrd="6" destOrd="0" presId="urn:microsoft.com/office/officeart/2005/8/layout/vList2"/>
    <dgm:cxn modelId="{877FA597-6962-4148-9F7B-968C03231E99}" type="presParOf" srcId="{CD59A132-59F3-43FA-AEC6-E29EFBF257D7}" destId="{2E31726C-BE2B-4F3E-8B02-95CBAE4D39C9}" srcOrd="7" destOrd="0" presId="urn:microsoft.com/office/officeart/2005/8/layout/vList2"/>
    <dgm:cxn modelId="{23985052-E4D3-4EB9-BF87-7FC5935D6ACD}" type="presParOf" srcId="{CD59A132-59F3-43FA-AEC6-E29EFBF257D7}" destId="{93E0C3DB-BFFA-4AEE-960B-6AA0965513BA}" srcOrd="8" destOrd="0" presId="urn:microsoft.com/office/officeart/2005/8/layout/vList2"/>
    <dgm:cxn modelId="{EEC12A72-C1C5-4085-BBF6-C16ACFE7A8DC}" type="presParOf" srcId="{CD59A132-59F3-43FA-AEC6-E29EFBF257D7}" destId="{ED3205C3-B229-4B1A-9AAF-5DF1FFC804BD}" srcOrd="9" destOrd="0" presId="urn:microsoft.com/office/officeart/2005/8/layout/vList2"/>
    <dgm:cxn modelId="{57095916-0823-4FE2-BD58-62C847F80517}" type="presParOf" srcId="{CD59A132-59F3-43FA-AEC6-E29EFBF257D7}" destId="{2B63D122-5E93-4C30-944E-80F97C1F608B}"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43B64-A6D2-4239-B8D3-298C003F45D7}">
      <dsp:nvSpPr>
        <dsp:cNvPr id="0" name=""/>
        <dsp:cNvSpPr/>
      </dsp:nvSpPr>
      <dsp:spPr>
        <a:xfrm>
          <a:off x="73530" y="219835"/>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7A95B-4CBC-4CE5-BCE5-3D5CE10D436C}">
      <dsp:nvSpPr>
        <dsp:cNvPr id="0" name=""/>
        <dsp:cNvSpPr/>
      </dsp:nvSpPr>
      <dsp:spPr>
        <a:xfrm>
          <a:off x="304845" y="451151"/>
          <a:ext cx="638871" cy="638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187B8-FD92-4A7F-A7BC-3ACDE144D175}">
      <dsp:nvSpPr>
        <dsp:cNvPr id="0" name=""/>
        <dsp:cNvSpPr/>
      </dsp:nvSpPr>
      <dsp:spPr>
        <a:xfrm>
          <a:off x="1411069" y="219835"/>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Beim interaktiven Lernen steht die aktive Teilnahme im Vordergrund und nicht die passive Aufnahme von Informationen.</a:t>
          </a:r>
        </a:p>
      </dsp:txBody>
      <dsp:txXfrm>
        <a:off x="1411069" y="219835"/>
        <a:ext cx="2596400" cy="1101503"/>
      </dsp:txXfrm>
    </dsp:sp>
    <dsp:sp modelId="{FCD16739-1B32-4BCF-AB64-0819BD37BB9F}">
      <dsp:nvSpPr>
        <dsp:cNvPr id="0" name=""/>
        <dsp:cNvSpPr/>
      </dsp:nvSpPr>
      <dsp:spPr>
        <a:xfrm>
          <a:off x="4459874" y="219835"/>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F9517-4E17-4FC5-8191-A1D48D3CD84A}">
      <dsp:nvSpPr>
        <dsp:cNvPr id="0" name=""/>
        <dsp:cNvSpPr/>
      </dsp:nvSpPr>
      <dsp:spPr>
        <a:xfrm>
          <a:off x="4691189" y="451151"/>
          <a:ext cx="638871" cy="638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C7283-FE80-4EF5-9D55-44413713F01A}">
      <dsp:nvSpPr>
        <dsp:cNvPr id="0" name=""/>
        <dsp:cNvSpPr/>
      </dsp:nvSpPr>
      <dsp:spPr>
        <a:xfrm>
          <a:off x="5797413" y="219835"/>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Es nutzt Technologie, um dynamische, schülerzentrierte Lernumgebungen zu schaffen.</a:t>
          </a:r>
        </a:p>
      </dsp:txBody>
      <dsp:txXfrm>
        <a:off x="5797413" y="219835"/>
        <a:ext cx="2596400" cy="1101503"/>
      </dsp:txXfrm>
    </dsp:sp>
    <dsp:sp modelId="{6D852393-DFCD-42AA-B7EC-1FF90D5DE569}">
      <dsp:nvSpPr>
        <dsp:cNvPr id="0" name=""/>
        <dsp:cNvSpPr/>
      </dsp:nvSpPr>
      <dsp:spPr>
        <a:xfrm>
          <a:off x="73530" y="1862610"/>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29511-9AAA-4007-BFA3-9EA66F245A7D}">
      <dsp:nvSpPr>
        <dsp:cNvPr id="0" name=""/>
        <dsp:cNvSpPr/>
      </dsp:nvSpPr>
      <dsp:spPr>
        <a:xfrm>
          <a:off x="304845" y="2093925"/>
          <a:ext cx="638871" cy="638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EE599-223F-4AB3-B6AB-7E7547488495}">
      <dsp:nvSpPr>
        <dsp:cNvPr id="0" name=""/>
        <dsp:cNvSpPr/>
      </dsp:nvSpPr>
      <dsp:spPr>
        <a:xfrm>
          <a:off x="1411069" y="1862610"/>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Die Schüler tragen zu ihrer Bildungserfahrung bei, anstatt nur Informationen zu erhalten.</a:t>
          </a:r>
        </a:p>
      </dsp:txBody>
      <dsp:txXfrm>
        <a:off x="1411069" y="1862610"/>
        <a:ext cx="2596400" cy="1101503"/>
      </dsp:txXfrm>
    </dsp:sp>
    <dsp:sp modelId="{651CFAD0-25E9-45EB-9118-AE408385B2DC}">
      <dsp:nvSpPr>
        <dsp:cNvPr id="0" name=""/>
        <dsp:cNvSpPr/>
      </dsp:nvSpPr>
      <dsp:spPr>
        <a:xfrm>
          <a:off x="4459874" y="1862610"/>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2386D-15A8-48DA-9D5C-C81ADF877BAE}">
      <dsp:nvSpPr>
        <dsp:cNvPr id="0" name=""/>
        <dsp:cNvSpPr/>
      </dsp:nvSpPr>
      <dsp:spPr>
        <a:xfrm>
          <a:off x="4691189" y="2093925"/>
          <a:ext cx="638871" cy="6388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01BF5-A9D7-4629-AD7D-1C4010FF7160}">
      <dsp:nvSpPr>
        <dsp:cNvPr id="0" name=""/>
        <dsp:cNvSpPr/>
      </dsp:nvSpPr>
      <dsp:spPr>
        <a:xfrm>
          <a:off x="5797413" y="1862610"/>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Diese Methode spiegelt eine Verlagerung hin zu engagierteren und immersiveren Lernprozessen wider.</a:t>
          </a:r>
        </a:p>
      </dsp:txBody>
      <dsp:txXfrm>
        <a:off x="5797413" y="1862610"/>
        <a:ext cx="2596400" cy="1101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55454-C062-43F1-903E-5D30249E8FBD}">
      <dsp:nvSpPr>
        <dsp:cNvPr id="0" name=""/>
        <dsp:cNvSpPr/>
      </dsp:nvSpPr>
      <dsp:spPr>
        <a:xfrm>
          <a:off x="3565657" y="187920"/>
          <a:ext cx="738017" cy="7380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331FD-4304-4026-BD5A-117E8876E75E}">
      <dsp:nvSpPr>
        <dsp:cNvPr id="0" name=""/>
        <dsp:cNvSpPr/>
      </dsp:nvSpPr>
      <dsp:spPr>
        <a:xfrm>
          <a:off x="3114647" y="1515627"/>
          <a:ext cx="1640039" cy="2600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Die Rolle der interaktiven Plattformen: Wesentlich für die Umwandlung des Berufsbildungsunterrichts in eine kollaborative, praktische Umgebung, in der die Schüler aktiv an ihrem Lernen teilnehmen.</a:t>
          </a:r>
          <a:endParaRPr lang="en-US" sz="1400" kern="1200"/>
        </a:p>
      </dsp:txBody>
      <dsp:txXfrm>
        <a:off x="3114647" y="1515627"/>
        <a:ext cx="1640039" cy="2600999"/>
      </dsp:txXfrm>
    </dsp:sp>
    <dsp:sp modelId="{343D91FF-865B-434A-948A-0F6EAFAB5C15}">
      <dsp:nvSpPr>
        <dsp:cNvPr id="0" name=""/>
        <dsp:cNvSpPr/>
      </dsp:nvSpPr>
      <dsp:spPr>
        <a:xfrm>
          <a:off x="5492703" y="187920"/>
          <a:ext cx="738017" cy="7380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DCCD8-A5F9-42F6-81B7-5CA7BDB54257}">
      <dsp:nvSpPr>
        <dsp:cNvPr id="0" name=""/>
        <dsp:cNvSpPr/>
      </dsp:nvSpPr>
      <dsp:spPr>
        <a:xfrm>
          <a:off x="5041692" y="1515627"/>
          <a:ext cx="1640039" cy="2600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Schwerpunkt auf praktischen Fertigkeiten: Plattformen ermöglichen es den Schülern, sich mit praktischen Fertigkeiten und Projekten auf digitalem Wege auseinanderzusetzen, bevor sie sie persönlich anwenden.</a:t>
          </a:r>
          <a:endParaRPr lang="en-US" sz="1400" kern="1200"/>
        </a:p>
      </dsp:txBody>
      <dsp:txXfrm>
        <a:off x="5041692" y="1515627"/>
        <a:ext cx="1640039" cy="2600999"/>
      </dsp:txXfrm>
    </dsp:sp>
    <dsp:sp modelId="{A328392A-D9B4-485C-B519-7DDE7B54460B}">
      <dsp:nvSpPr>
        <dsp:cNvPr id="0" name=""/>
        <dsp:cNvSpPr/>
      </dsp:nvSpPr>
      <dsp:spPr>
        <a:xfrm>
          <a:off x="7419749" y="187920"/>
          <a:ext cx="738017" cy="7380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3A83F-0435-4D3E-89EE-08C89259EF78}">
      <dsp:nvSpPr>
        <dsp:cNvPr id="0" name=""/>
        <dsp:cNvSpPr/>
      </dsp:nvSpPr>
      <dsp:spPr>
        <a:xfrm>
          <a:off x="6968738" y="1515627"/>
          <a:ext cx="1640039" cy="2600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Revolutionierung des "Flipped Classroom": Diese Plattformen ermöglichen es Berufsbildungsstudenten, theoretische Komponenten online zu studieren und die Zeit im Klassenzimmer für die Praxis zu nutzen, was das Lernen flexibler und zugänglicher macht.</a:t>
          </a:r>
          <a:endParaRPr lang="en-US" sz="1400" kern="1200"/>
        </a:p>
      </dsp:txBody>
      <dsp:txXfrm>
        <a:off x="6968738" y="1515627"/>
        <a:ext cx="1640039" cy="2600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15FC9-79FF-41B4-83C3-C1C0EBC4C7B7}">
      <dsp:nvSpPr>
        <dsp:cNvPr id="0" name=""/>
        <dsp:cNvSpPr/>
      </dsp:nvSpPr>
      <dsp:spPr>
        <a:xfrm>
          <a:off x="8467040" y="782579"/>
          <a:ext cx="1936250" cy="1936567"/>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21A63-E254-4D19-BD04-30482EB51D07}">
      <dsp:nvSpPr>
        <dsp:cNvPr id="0" name=""/>
        <dsp:cNvSpPr/>
      </dsp:nvSpPr>
      <dsp:spPr>
        <a:xfrm>
          <a:off x="8530929"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Unmittelbares Feedback: </a:t>
          </a:r>
          <a:r>
            <a:rPr lang="en-US" sz="1100" kern="1200" dirty="0"/>
            <a:t>Diese Tools liefern sofortige Antworten und sind der Schlüssel zur Anpassung von Lernstrategien und zur Förderung kontinuierlicher Verbesserungen.</a:t>
          </a:r>
        </a:p>
      </dsp:txBody>
      <dsp:txXfrm>
        <a:off x="8789577" y="1105397"/>
        <a:ext cx="1291177" cy="1290931"/>
      </dsp:txXfrm>
    </dsp:sp>
    <dsp:sp modelId="{8FB6B8DA-2720-47F1-94AB-E9D0151D084E}">
      <dsp:nvSpPr>
        <dsp:cNvPr id="0" name=""/>
        <dsp:cNvSpPr/>
      </dsp:nvSpPr>
      <dsp:spPr>
        <a:xfrm rot="2700000">
          <a:off x="6464952"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1CC58-4A5D-469C-82B6-10BC86DD11DF}">
      <dsp:nvSpPr>
        <dsp:cNvPr id="0" name=""/>
        <dsp:cNvSpPr/>
      </dsp:nvSpPr>
      <dsp:spPr>
        <a:xfrm>
          <a:off x="653079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Anpassung an den Lernstil: </a:t>
          </a:r>
          <a:r>
            <a:rPr lang="en-US" sz="1100" kern="1200" dirty="0"/>
            <a:t>Interaktive Plattformen, die auf die verschiedenen Präferenzen der Lernenden zugeschnitten sind, sorgen für eine integrative Lernerfahrung.</a:t>
          </a:r>
        </a:p>
      </dsp:txBody>
      <dsp:txXfrm>
        <a:off x="6788407" y="1105397"/>
        <a:ext cx="1291177" cy="1290931"/>
      </dsp:txXfrm>
    </dsp:sp>
    <dsp:sp modelId="{FDC3D7F8-1949-462A-830E-508135A52D09}">
      <dsp:nvSpPr>
        <dsp:cNvPr id="0" name=""/>
        <dsp:cNvSpPr/>
      </dsp:nvSpPr>
      <dsp:spPr>
        <a:xfrm rot="2700000">
          <a:off x="4464812"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C9325-D0C3-4E0B-878A-772A5CCAD083}">
      <dsp:nvSpPr>
        <dsp:cNvPr id="0" name=""/>
        <dsp:cNvSpPr/>
      </dsp:nvSpPr>
      <dsp:spPr>
        <a:xfrm>
          <a:off x="452962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Entwicklung von Fertigkeiten</a:t>
          </a:r>
          <a:r>
            <a:rPr lang="en-US" sz="1000" kern="1200" dirty="0"/>
            <a:t>: Durch gemeinsame Übungen und Problemlösungsaufgaben werden wichtige Soft Skills entwickelt, die für die Bewältigung komplexer Situationen in der Praxis entscheidend sind.</a:t>
          </a:r>
        </a:p>
      </dsp:txBody>
      <dsp:txXfrm>
        <a:off x="4787237" y="1105397"/>
        <a:ext cx="1291177" cy="1290931"/>
      </dsp:txXfrm>
    </dsp:sp>
    <dsp:sp modelId="{CC76DCB6-9513-44B3-A182-9BF3F030C1A0}">
      <dsp:nvSpPr>
        <dsp:cNvPr id="0" name=""/>
        <dsp:cNvSpPr/>
      </dsp:nvSpPr>
      <dsp:spPr>
        <a:xfrm rot="2700000">
          <a:off x="2463643"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53952-E956-42AF-A28A-8B74FC24BB8A}">
      <dsp:nvSpPr>
        <dsp:cNvPr id="0" name=""/>
        <dsp:cNvSpPr/>
      </dsp:nvSpPr>
      <dsp:spPr>
        <a:xfrm>
          <a:off x="252845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Engagement: </a:t>
          </a:r>
          <a:r>
            <a:rPr lang="en-US" sz="1100" kern="1200" dirty="0"/>
            <a:t>Diese Plattformen wecken das Interesse der Schüler und verbessern die Konzentration und das Behalten von Informationen erheblich.</a:t>
          </a:r>
        </a:p>
      </dsp:txBody>
      <dsp:txXfrm>
        <a:off x="2787098" y="1105397"/>
        <a:ext cx="1291177" cy="1290931"/>
      </dsp:txXfrm>
    </dsp:sp>
    <dsp:sp modelId="{29C0CB9A-B1DD-46B9-8656-99D18D4F760F}">
      <dsp:nvSpPr>
        <dsp:cNvPr id="0" name=""/>
        <dsp:cNvSpPr/>
      </dsp:nvSpPr>
      <dsp:spPr>
        <a:xfrm rot="2700000">
          <a:off x="462473"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53428-46F6-4AD9-8FD6-EBAC07F64200}">
      <dsp:nvSpPr>
        <dsp:cNvPr id="0" name=""/>
        <dsp:cNvSpPr/>
      </dsp:nvSpPr>
      <dsp:spPr>
        <a:xfrm>
          <a:off x="52728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Inhalt</a:t>
          </a:r>
          <a:r>
            <a:rPr lang="en-US" sz="1100" kern="1200" dirty="0"/>
            <a:t>: Interaktive Lernumgebungen bieten zahlreiche Vorteile, die über die traditionellen Grenzen des Klassenzimmers hinausgehen:</a:t>
          </a:r>
        </a:p>
      </dsp:txBody>
      <dsp:txXfrm>
        <a:off x="785928" y="1105397"/>
        <a:ext cx="1291177" cy="1290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91B9D-83DF-47B9-9FBF-EAB42A342FBB}">
      <dsp:nvSpPr>
        <dsp:cNvPr id="0" name=""/>
        <dsp:cNvSpPr/>
      </dsp:nvSpPr>
      <dsp:spPr>
        <a:xfrm>
          <a:off x="0" y="85333"/>
          <a:ext cx="8467345" cy="989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err="1"/>
            <a:t>Praktische</a:t>
          </a:r>
          <a:r>
            <a:rPr lang="en-GB" sz="1800" b="1" kern="1200" dirty="0"/>
            <a:t> </a:t>
          </a:r>
          <a:r>
            <a:rPr lang="en-GB" sz="1800" b="1" kern="1200" dirty="0" err="1"/>
            <a:t>Szenarien</a:t>
          </a:r>
          <a:r>
            <a:rPr lang="en-GB" sz="1800" b="1" kern="1200" dirty="0"/>
            <a:t> </a:t>
          </a:r>
          <a:r>
            <a:rPr lang="en-GB" sz="1800" b="1" kern="1200" dirty="0" err="1"/>
            <a:t>einbeziehen</a:t>
          </a:r>
          <a:r>
            <a:rPr lang="en-GB" sz="1800" kern="1200" dirty="0"/>
            <a:t>: In der </a:t>
          </a:r>
          <a:r>
            <a:rPr lang="en-GB" sz="1800" kern="1200" dirty="0" err="1"/>
            <a:t>Berufsbildung</a:t>
          </a:r>
          <a:r>
            <a:rPr lang="en-GB" sz="1800" kern="1200" dirty="0"/>
            <a:t> </a:t>
          </a:r>
          <a:r>
            <a:rPr lang="en-GB" sz="1800" kern="1200" dirty="0" err="1"/>
            <a:t>verbessert</a:t>
          </a:r>
          <a:r>
            <a:rPr lang="en-GB" sz="1800" kern="1200" dirty="0"/>
            <a:t> die </a:t>
          </a:r>
          <a:r>
            <a:rPr lang="en-GB" sz="1800" kern="1200" dirty="0" err="1"/>
            <a:t>Anwendung</a:t>
          </a:r>
          <a:r>
            <a:rPr lang="en-GB" sz="1800" kern="1200" dirty="0"/>
            <a:t> von Wissen auf </a:t>
          </a:r>
          <a:r>
            <a:rPr lang="en-GB" sz="1800" kern="1200" dirty="0" err="1"/>
            <a:t>reale</a:t>
          </a:r>
          <a:r>
            <a:rPr lang="en-GB" sz="1800" kern="1200" dirty="0"/>
            <a:t> </a:t>
          </a:r>
          <a:r>
            <a:rPr lang="en-GB" sz="1800" kern="1200" dirty="0" err="1"/>
            <a:t>Herausforderungen</a:t>
          </a:r>
          <a:r>
            <a:rPr lang="en-GB" sz="1800" kern="1200" dirty="0"/>
            <a:t> das </a:t>
          </a:r>
          <a:r>
            <a:rPr lang="en-GB" sz="1800" kern="1200" dirty="0" err="1"/>
            <a:t>Verständnis</a:t>
          </a:r>
          <a:r>
            <a:rPr lang="en-GB" sz="1800" kern="1200" dirty="0"/>
            <a:t> und </a:t>
          </a:r>
          <a:r>
            <a:rPr lang="en-GB" sz="1800" kern="1200" dirty="0" err="1"/>
            <a:t>vermittelt</a:t>
          </a:r>
          <a:r>
            <a:rPr lang="en-GB" sz="1800" kern="1200" dirty="0"/>
            <a:t> </a:t>
          </a:r>
          <a:r>
            <a:rPr lang="en-GB" sz="1800" kern="1200" dirty="0" err="1"/>
            <a:t>wichtige</a:t>
          </a:r>
          <a:r>
            <a:rPr lang="en-GB" sz="1800" kern="1200" dirty="0"/>
            <a:t> </a:t>
          </a:r>
          <a:r>
            <a:rPr lang="en-GB" sz="1800" kern="1200" dirty="0" err="1"/>
            <a:t>berufliche</a:t>
          </a:r>
          <a:r>
            <a:rPr lang="en-GB" sz="1800" kern="1200" dirty="0"/>
            <a:t> </a:t>
          </a:r>
          <a:r>
            <a:rPr lang="en-GB" sz="1800" kern="1200" dirty="0" err="1"/>
            <a:t>Fähigkeiten</a:t>
          </a:r>
          <a:r>
            <a:rPr lang="en-GB" sz="1800" kern="1200" dirty="0"/>
            <a:t>.</a:t>
          </a:r>
          <a:endParaRPr lang="en-US" sz="1800" kern="1200" dirty="0"/>
        </a:p>
      </dsp:txBody>
      <dsp:txXfrm>
        <a:off x="48319" y="133652"/>
        <a:ext cx="8370707" cy="893182"/>
      </dsp:txXfrm>
    </dsp:sp>
    <dsp:sp modelId="{74CC8786-7305-4410-92FF-DCAF3377EF4E}">
      <dsp:nvSpPr>
        <dsp:cNvPr id="0" name=""/>
        <dsp:cNvSpPr/>
      </dsp:nvSpPr>
      <dsp:spPr>
        <a:xfrm>
          <a:off x="0" y="1126993"/>
          <a:ext cx="8467345" cy="989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Projektbasiertes Lernen</a:t>
          </a:r>
          <a:r>
            <a:rPr lang="en-GB" sz="1800" kern="1200"/>
            <a:t>: Es ist wichtig, Projekte zu vergeben, die echte branchenbezogene Probleme lösen und die Schüler zu kritischem und kreativem Denken anregen.</a:t>
          </a:r>
          <a:endParaRPr lang="en-US" sz="1800" kern="1200"/>
        </a:p>
      </dsp:txBody>
      <dsp:txXfrm>
        <a:off x="48319" y="1175312"/>
        <a:ext cx="8370707" cy="893182"/>
      </dsp:txXfrm>
    </dsp:sp>
    <dsp:sp modelId="{78844D11-D6F2-4BDF-A977-3FA7CE321034}">
      <dsp:nvSpPr>
        <dsp:cNvPr id="0" name=""/>
        <dsp:cNvSpPr/>
      </dsp:nvSpPr>
      <dsp:spPr>
        <a:xfrm>
          <a:off x="0" y="2168653"/>
          <a:ext cx="8467345" cy="989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Kollaboration</a:t>
          </a:r>
          <a:r>
            <a:rPr lang="en-GB" sz="1800" kern="1200"/>
            <a:t>: Die Lehrer können den Schülern die Möglichkeit geben, über digitale Plattformen in Gruppen zu arbeiten, um gemeinsam zu diskutieren, zusammenzuarbeiten und Probleme zu beheben.</a:t>
          </a:r>
          <a:endParaRPr lang="en-US" sz="1800" kern="1200"/>
        </a:p>
      </dsp:txBody>
      <dsp:txXfrm>
        <a:off x="48319" y="2216972"/>
        <a:ext cx="8370707" cy="893182"/>
      </dsp:txXfrm>
    </dsp:sp>
    <dsp:sp modelId="{F00B88A4-DCAE-40B3-AA34-D5EC11D37326}">
      <dsp:nvSpPr>
        <dsp:cNvPr id="0" name=""/>
        <dsp:cNvSpPr/>
      </dsp:nvSpPr>
      <dsp:spPr>
        <a:xfrm>
          <a:off x="0" y="3295647"/>
          <a:ext cx="8467345" cy="989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1" kern="1200"/>
            <a:t>Beispiel: Kochschüler entwerfen mit Google Classroom ein Menü und erhalten Feedback von anderen Schülern zu Rezepten und Zubereitungsschritten.</a:t>
          </a:r>
          <a:endParaRPr lang="en-US" sz="1800" kern="1200"/>
        </a:p>
      </dsp:txBody>
      <dsp:txXfrm>
        <a:off x="48319" y="3343966"/>
        <a:ext cx="8370707" cy="893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E160-2031-4BB5-ACD1-8C7D18BB9711}">
      <dsp:nvSpPr>
        <dsp:cNvPr id="0" name=""/>
        <dsp:cNvSpPr/>
      </dsp:nvSpPr>
      <dsp:spPr>
        <a:xfrm>
          <a:off x="0" y="118289"/>
          <a:ext cx="10421073" cy="8353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Video und visuelle Präsentationen</a:t>
          </a:r>
          <a:r>
            <a:rPr lang="en-GB" sz="2100" kern="1200"/>
            <a:t>: Die Lehrkräfte können Videos und Präsentationen verwenden, um Fähigkeiten und Verfahren vor der praktischen Übung vorzustellen.</a:t>
          </a:r>
          <a:endParaRPr lang="en-BE" sz="2100" kern="1200"/>
        </a:p>
      </dsp:txBody>
      <dsp:txXfrm>
        <a:off x="40780" y="159069"/>
        <a:ext cx="10339513" cy="753819"/>
      </dsp:txXfrm>
    </dsp:sp>
    <dsp:sp modelId="{B3CD1B5E-3594-484E-86BB-28E8DE9DE6B7}">
      <dsp:nvSpPr>
        <dsp:cNvPr id="0" name=""/>
        <dsp:cNvSpPr/>
      </dsp:nvSpPr>
      <dsp:spPr>
        <a:xfrm>
          <a:off x="0" y="953669"/>
          <a:ext cx="1042107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i="1" kern="1200"/>
            <a:t>Beispiel: Ein Kosmetologiekurs sieht sich ein Video über Hautpflegetechniken an, bevor er an Modellen übt.</a:t>
          </a:r>
          <a:endParaRPr lang="en-BE" sz="1600" kern="1200"/>
        </a:p>
      </dsp:txBody>
      <dsp:txXfrm>
        <a:off x="0" y="953669"/>
        <a:ext cx="10421073" cy="347760"/>
      </dsp:txXfrm>
    </dsp:sp>
    <dsp:sp modelId="{C111C711-F65F-4303-BEBA-1E33989C34CB}">
      <dsp:nvSpPr>
        <dsp:cNvPr id="0" name=""/>
        <dsp:cNvSpPr/>
      </dsp:nvSpPr>
      <dsp:spPr>
        <a:xfrm>
          <a:off x="0" y="1301429"/>
          <a:ext cx="10421073" cy="8353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Lernspiele und interaktive Quizze</a:t>
          </a:r>
          <a:r>
            <a:rPr lang="en-GB" sz="2100" kern="1200"/>
            <a:t>: Quiz und Spiele können eingesetzt werden, um das Lernen unterhaltsam zu gestalten und gleichzeitig wichtige Fähigkeiten zu stärken.</a:t>
          </a:r>
          <a:endParaRPr lang="en-BE" sz="2100" kern="1200"/>
        </a:p>
      </dsp:txBody>
      <dsp:txXfrm>
        <a:off x="40780" y="1342209"/>
        <a:ext cx="10339513" cy="753819"/>
      </dsp:txXfrm>
    </dsp:sp>
    <dsp:sp modelId="{D901AA0A-1B0B-4BEE-B253-E17D526C490D}">
      <dsp:nvSpPr>
        <dsp:cNvPr id="0" name=""/>
        <dsp:cNvSpPr/>
      </dsp:nvSpPr>
      <dsp:spPr>
        <a:xfrm>
          <a:off x="0" y="2136809"/>
          <a:ext cx="10421073" cy="51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i="1" kern="1200"/>
            <a:t>Beispiel: Studenten der Automobilbranche nehmen an einem Quiz über Sicherheitsverfahren mit Hilfe von Kahoot!</a:t>
          </a:r>
          <a:endParaRPr lang="en-BE" sz="1600" kern="1200"/>
        </a:p>
      </dsp:txBody>
      <dsp:txXfrm>
        <a:off x="0" y="2136809"/>
        <a:ext cx="10421073" cy="510772"/>
      </dsp:txXfrm>
    </dsp:sp>
    <dsp:sp modelId="{1AD3F061-6DBD-4CF4-A763-F9377AB5D327}">
      <dsp:nvSpPr>
        <dsp:cNvPr id="0" name=""/>
        <dsp:cNvSpPr/>
      </dsp:nvSpPr>
      <dsp:spPr>
        <a:xfrm>
          <a:off x="0" y="2647581"/>
          <a:ext cx="10421073" cy="8353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a:t>Gemeinsame Bearbeitung von Dokumenten</a:t>
          </a:r>
          <a:r>
            <a:rPr lang="en-GB" sz="2100" kern="1200"/>
            <a:t>: Es ist wichtig, Gruppenarbeit und Feedback durch die Bearbeitung von Dokumenten in Echtzeit zu fördern.</a:t>
          </a:r>
          <a:endParaRPr lang="en-BE" sz="2100" kern="1200"/>
        </a:p>
      </dsp:txBody>
      <dsp:txXfrm>
        <a:off x="40780" y="2688361"/>
        <a:ext cx="10339513" cy="753819"/>
      </dsp:txXfrm>
    </dsp:sp>
    <dsp:sp modelId="{7FB0FB46-0D4C-46BB-A312-6B7B4F23CAF2}">
      <dsp:nvSpPr>
        <dsp:cNvPr id="0" name=""/>
        <dsp:cNvSpPr/>
      </dsp:nvSpPr>
      <dsp:spPr>
        <a:xfrm>
          <a:off x="0" y="3482961"/>
          <a:ext cx="10421073" cy="51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i="1" kern="1200"/>
            <a:t>Beispiel: Schreinerschüler entwerfen gemeinsam einen Bauplan in einem gemeinsamen Dokument und fügen in Echtzeit Anmerkungen und Änderungen hinzu.</a:t>
          </a:r>
          <a:endParaRPr lang="en-BE" sz="1600" kern="1200"/>
        </a:p>
      </dsp:txBody>
      <dsp:txXfrm>
        <a:off x="0" y="3482961"/>
        <a:ext cx="10421073" cy="510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CE8CD-2DA2-4E63-A736-6026ABAFB37C}">
      <dsp:nvSpPr>
        <dsp:cNvPr id="0" name=""/>
        <dsp:cNvSpPr/>
      </dsp:nvSpPr>
      <dsp:spPr>
        <a:xfrm>
          <a:off x="0" y="383930"/>
          <a:ext cx="7543800" cy="29483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die Schüler in die Lage versetzen, ihre Fortschritte und verbesserungswürdigen Bereiche kritisch zu bewerten  </a:t>
          </a:r>
        </a:p>
      </dsp:txBody>
      <dsp:txXfrm>
        <a:off x="14393" y="398323"/>
        <a:ext cx="7515014" cy="266053"/>
      </dsp:txXfrm>
    </dsp:sp>
    <dsp:sp modelId="{8A4D00B6-3B52-49DF-B2D8-1B1798F5C6B5}">
      <dsp:nvSpPr>
        <dsp:cNvPr id="0" name=""/>
        <dsp:cNvSpPr/>
      </dsp:nvSpPr>
      <dsp:spPr>
        <a:xfrm>
          <a:off x="0" y="713330"/>
          <a:ext cx="7543800" cy="29483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unterstreicht die Bedeutung von strukturierten Selbstreflexionsübungen  </a:t>
          </a:r>
        </a:p>
      </dsp:txBody>
      <dsp:txXfrm>
        <a:off x="14393" y="727723"/>
        <a:ext cx="7515014" cy="266053"/>
      </dsp:txXfrm>
    </dsp:sp>
    <dsp:sp modelId="{B24488D7-C618-4107-97CB-727096D4B4D5}">
      <dsp:nvSpPr>
        <dsp:cNvPr id="0" name=""/>
        <dsp:cNvSpPr/>
      </dsp:nvSpPr>
      <dsp:spPr>
        <a:xfrm>
          <a:off x="0" y="1042730"/>
          <a:ext cx="7543800" cy="29483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legt Wert auf konstruktives Feedback von Pädagogen  </a:t>
          </a:r>
        </a:p>
      </dsp:txBody>
      <dsp:txXfrm>
        <a:off x="14393" y="1057123"/>
        <a:ext cx="7515014" cy="266053"/>
      </dsp:txXfrm>
    </dsp:sp>
    <dsp:sp modelId="{F4FCCCE3-E965-4EEA-8C75-F1476672A828}">
      <dsp:nvSpPr>
        <dsp:cNvPr id="0" name=""/>
        <dsp:cNvSpPr/>
      </dsp:nvSpPr>
      <dsp:spPr>
        <a:xfrm>
          <a:off x="0" y="1372130"/>
          <a:ext cx="7543800" cy="29483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fördert eine Kultur des Selbstbewusstseins und der ständigen Weiterentwicklung  </a:t>
          </a:r>
        </a:p>
      </dsp:txBody>
      <dsp:txXfrm>
        <a:off x="14393" y="1386523"/>
        <a:ext cx="7515014" cy="266053"/>
      </dsp:txXfrm>
    </dsp:sp>
    <dsp:sp modelId="{93E0C3DB-BFFA-4AEE-960B-6AA0965513BA}">
      <dsp:nvSpPr>
        <dsp:cNvPr id="0" name=""/>
        <dsp:cNvSpPr/>
      </dsp:nvSpPr>
      <dsp:spPr>
        <a:xfrm>
          <a:off x="0" y="1701530"/>
          <a:ext cx="7543800" cy="29483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Ermutigt die Schüler zur Entwicklung eines Wachstumsdenkens  </a:t>
          </a:r>
        </a:p>
      </dsp:txBody>
      <dsp:txXfrm>
        <a:off x="14393" y="1715923"/>
        <a:ext cx="7515014" cy="266053"/>
      </dsp:txXfrm>
    </dsp:sp>
    <dsp:sp modelId="{2B63D122-5E93-4C30-944E-80F97C1F608B}">
      <dsp:nvSpPr>
        <dsp:cNvPr id="0" name=""/>
        <dsp:cNvSpPr/>
      </dsp:nvSpPr>
      <dsp:spPr>
        <a:xfrm>
          <a:off x="0" y="2030930"/>
          <a:ext cx="7543800" cy="29483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Hilft Schülern, ihr volles Potenzial auszuschöpfen </a:t>
          </a:r>
        </a:p>
      </dsp:txBody>
      <dsp:txXfrm>
        <a:off x="14393" y="2045323"/>
        <a:ext cx="7515014" cy="26605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3B4FF-D6E7-432F-937C-EEF63DC89C13}" type="datetimeFigureOut">
              <a:rPr lang="en-BE" smtClean="0"/>
              <a:t>08/11/2024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229A5-0187-43B9-B63B-B040767FFD20}" type="slidenum">
              <a:rPr lang="en-BE" smtClean="0"/>
              <a:t>‹#›</a:t>
            </a:fld>
            <a:endParaRPr lang="en-BE"/>
          </a:p>
        </p:txBody>
      </p:sp>
    </p:spTree>
    <p:extLst>
      <p:ext uri="{BB962C8B-B14F-4D97-AF65-F5344CB8AC3E}">
        <p14:creationId xmlns:p14="http://schemas.microsoft.com/office/powerpoint/2010/main" val="521206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1B229A5-0187-43B9-B63B-B040767FFD20}" type="slidenum">
              <a:rPr lang="en-BE" smtClean="0"/>
              <a:t>20</a:t>
            </a:fld>
            <a:endParaRPr lang="en-BE"/>
          </a:p>
        </p:txBody>
      </p:sp>
    </p:spTree>
    <p:extLst>
      <p:ext uri="{BB962C8B-B14F-4D97-AF65-F5344CB8AC3E}">
        <p14:creationId xmlns:p14="http://schemas.microsoft.com/office/powerpoint/2010/main" val="235508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1B229A5-0187-43B9-B63B-B040767FFD20}" type="slidenum">
              <a:rPr lang="en-BE" smtClean="0"/>
              <a:t>21</a:t>
            </a:fld>
            <a:endParaRPr lang="en-BE"/>
          </a:p>
        </p:txBody>
      </p:sp>
    </p:spTree>
    <p:extLst>
      <p:ext uri="{BB962C8B-B14F-4D97-AF65-F5344CB8AC3E}">
        <p14:creationId xmlns:p14="http://schemas.microsoft.com/office/powerpoint/2010/main" val="204458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1B229A5-0187-43B9-B63B-B040767FFD20}" type="slidenum">
              <a:rPr lang="en-BE" smtClean="0"/>
              <a:t>22</a:t>
            </a:fld>
            <a:endParaRPr lang="en-BE"/>
          </a:p>
        </p:txBody>
      </p:sp>
    </p:spTree>
    <p:extLst>
      <p:ext uri="{BB962C8B-B14F-4D97-AF65-F5344CB8AC3E}">
        <p14:creationId xmlns:p14="http://schemas.microsoft.com/office/powerpoint/2010/main" val="274734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E518-6135-A559-C084-222A156B6F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D75979C3-359F-17C0-37D4-7C051511E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D5CB7004-960B-D669-0D0A-65C22504EB12}"/>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5" name="Footer Placeholder 4">
            <a:extLst>
              <a:ext uri="{FF2B5EF4-FFF2-40B4-BE49-F238E27FC236}">
                <a16:creationId xmlns:a16="http://schemas.microsoft.com/office/drawing/2014/main" id="{DF7E3BA4-2895-B963-9F38-FA154A7622A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5E02BA2-BFCE-EBF0-F5E9-87CA8AD748F4}"/>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98769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9907-2319-A1BC-3893-D4F865DF72BC}"/>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C70F2E82-FBAA-2FBA-7F8B-80A31DAADB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C659E81-3767-67E7-6ACD-FF8D5288252C}"/>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5" name="Footer Placeholder 4">
            <a:extLst>
              <a:ext uri="{FF2B5EF4-FFF2-40B4-BE49-F238E27FC236}">
                <a16:creationId xmlns:a16="http://schemas.microsoft.com/office/drawing/2014/main" id="{09C90A1A-C883-B299-BB03-BE6D556E0EF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D15178-A187-7CEC-E854-8C1B166221A9}"/>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148332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C5C54-7D3C-0B93-7FF9-FAEF9F85A6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6CEF7B86-5E5E-49C6-7DE6-CE643A849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12E95264-813A-877B-58AC-855893FA55C5}"/>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5" name="Footer Placeholder 4">
            <a:extLst>
              <a:ext uri="{FF2B5EF4-FFF2-40B4-BE49-F238E27FC236}">
                <a16:creationId xmlns:a16="http://schemas.microsoft.com/office/drawing/2014/main" id="{4437CA83-CBCB-D74F-6E9B-8642AFE81C4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37A2BC9-DC2A-2F1C-0436-58D65692E5B0}"/>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111661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D8E-BD94-5D9F-D5CD-E0537C8498B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B5A50D9-2F4A-2F0A-F761-35647B6EE3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2083B2DE-2226-72E8-97B8-88F943473DE3}"/>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5" name="Footer Placeholder 4">
            <a:extLst>
              <a:ext uri="{FF2B5EF4-FFF2-40B4-BE49-F238E27FC236}">
                <a16:creationId xmlns:a16="http://schemas.microsoft.com/office/drawing/2014/main" id="{3A480575-606F-85CB-3D32-0FEB152512A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CC1AC05-CFE5-108B-55E6-2BD211C9D220}"/>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23083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E88A-978C-1D98-B4E9-5AA5F8C9A5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588B0DC4-9F31-205F-E698-BE35A4E312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B47EB1-044E-877B-0415-13A0D56D75B5}"/>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5" name="Footer Placeholder 4">
            <a:extLst>
              <a:ext uri="{FF2B5EF4-FFF2-40B4-BE49-F238E27FC236}">
                <a16:creationId xmlns:a16="http://schemas.microsoft.com/office/drawing/2014/main" id="{A0C93CA6-3E1E-F7AC-6144-A3A0114BAF4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D8E6CF6-DF82-35AD-A4B1-A7A9D188F493}"/>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55988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79AD-E413-6260-A840-3B1705E410CB}"/>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6FD6E205-1BDA-8A4D-F5D4-FDF1F2CCF1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1D7BA5C9-5CDD-A3EB-B96E-8049CCDA1F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208D1E2A-B2E4-6E1A-2E00-D40965878FE2}"/>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6" name="Footer Placeholder 5">
            <a:extLst>
              <a:ext uri="{FF2B5EF4-FFF2-40B4-BE49-F238E27FC236}">
                <a16:creationId xmlns:a16="http://schemas.microsoft.com/office/drawing/2014/main" id="{2A51125D-8200-8CDC-01CA-CD8EB06957C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42C3731-B618-0407-8754-C8B50D354502}"/>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366543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D610-8E8A-94CF-CA47-5B62FBBC4101}"/>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80009DBB-C633-F316-FCB0-F9BC1E74F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C65EE2-99C9-D15B-B7F2-5893608DC4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4C717EF4-9412-1926-1943-9DC4B4466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4BC3CA-1641-60EB-7F51-AC14562107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5E69E153-7FB6-1DB8-A48D-627DA22015F1}"/>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8" name="Footer Placeholder 7">
            <a:extLst>
              <a:ext uri="{FF2B5EF4-FFF2-40B4-BE49-F238E27FC236}">
                <a16:creationId xmlns:a16="http://schemas.microsoft.com/office/drawing/2014/main" id="{DB557194-AE0A-D1F3-01EE-335DFAF5CE5D}"/>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9E8A06C9-508D-0366-E383-CDBBDFF6E529}"/>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4272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6B2C-77A6-65A0-D8B6-3EC6B05B94D8}"/>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02CEFC16-C35D-7D5E-D99B-D05B44FB6F89}"/>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4" name="Footer Placeholder 3">
            <a:extLst>
              <a:ext uri="{FF2B5EF4-FFF2-40B4-BE49-F238E27FC236}">
                <a16:creationId xmlns:a16="http://schemas.microsoft.com/office/drawing/2014/main" id="{AA328685-CCC8-FF7C-5E9B-67AB1DE35F7B}"/>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FF66E749-5167-3CF8-C181-6AB42903E9D3}"/>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36537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E11961-8E02-56EE-2EF1-E687ED1884C5}"/>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3" name="Footer Placeholder 2">
            <a:extLst>
              <a:ext uri="{FF2B5EF4-FFF2-40B4-BE49-F238E27FC236}">
                <a16:creationId xmlns:a16="http://schemas.microsoft.com/office/drawing/2014/main" id="{0E44F53D-FE38-4D16-7227-678E1FA2BB58}"/>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88007438-27E7-1BD1-2C0F-30837B49F48D}"/>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102438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179A-407C-3A68-AF51-8BA6CD5980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B90F6796-5D7F-8375-2F3D-2BAE60135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C42C9F74-4F54-7E7C-3EBB-439665ADD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E26575-5437-C97E-B687-DE2622DCD785}"/>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6" name="Footer Placeholder 5">
            <a:extLst>
              <a:ext uri="{FF2B5EF4-FFF2-40B4-BE49-F238E27FC236}">
                <a16:creationId xmlns:a16="http://schemas.microsoft.com/office/drawing/2014/main" id="{32888725-7086-0981-9690-AC33C77988F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B675981-6C22-8178-2CFC-E57BC013B1D0}"/>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357090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83CC-A4A9-BAED-485C-4BD21BC349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670AB3BD-6F0A-9BBF-7D95-151D5F0CA5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D4D0EA09-37FE-FCCF-8905-C7CD38344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30F583-291D-7A36-E050-4AA553166C90}"/>
              </a:ext>
            </a:extLst>
          </p:cNvPr>
          <p:cNvSpPr>
            <a:spLocks noGrp="1"/>
          </p:cNvSpPr>
          <p:nvPr>
            <p:ph type="dt" sz="half" idx="10"/>
          </p:nvPr>
        </p:nvSpPr>
        <p:spPr/>
        <p:txBody>
          <a:bodyPr/>
          <a:lstStyle/>
          <a:p>
            <a:fld id="{EB57314E-5461-40A3-8667-E86436C11CE2}" type="datetimeFigureOut">
              <a:rPr lang="en-BE" smtClean="0"/>
              <a:t>08/11/2024</a:t>
            </a:fld>
            <a:endParaRPr lang="en-BE"/>
          </a:p>
        </p:txBody>
      </p:sp>
      <p:sp>
        <p:nvSpPr>
          <p:cNvPr id="6" name="Footer Placeholder 5">
            <a:extLst>
              <a:ext uri="{FF2B5EF4-FFF2-40B4-BE49-F238E27FC236}">
                <a16:creationId xmlns:a16="http://schemas.microsoft.com/office/drawing/2014/main" id="{59A1B70F-DBBA-5775-CD6B-59C43D79F06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09641FA-9BD0-001E-64AC-BCD714398778}"/>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341673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B21D1A-41E4-92D5-A43F-9ECD8AEE5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hier, um den Master-Titelstil zu bearbeiten</a:t>
            </a:r>
            <a:endParaRPr lang="en-BE"/>
          </a:p>
        </p:txBody>
      </p:sp>
      <p:sp>
        <p:nvSpPr>
          <p:cNvPr id="3" name="Text Placeholder 2">
            <a:extLst>
              <a:ext uri="{FF2B5EF4-FFF2-40B4-BE49-F238E27FC236}">
                <a16:creationId xmlns:a16="http://schemas.microsoft.com/office/drawing/2014/main" id="{6D9BA60C-458A-1D89-7223-BAFA52E62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BE"/>
          </a:p>
        </p:txBody>
      </p:sp>
      <p:sp>
        <p:nvSpPr>
          <p:cNvPr id="4" name="Date Placeholder 3">
            <a:extLst>
              <a:ext uri="{FF2B5EF4-FFF2-40B4-BE49-F238E27FC236}">
                <a16:creationId xmlns:a16="http://schemas.microsoft.com/office/drawing/2014/main" id="{BC57CC72-1696-8EFC-C5FF-88F7EB674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57314E-5461-40A3-8667-E86436C11CE2}" type="datetimeFigureOut">
              <a:rPr lang="en-BE" smtClean="0"/>
              <a:t>08/11/2024</a:t>
            </a:fld>
            <a:endParaRPr lang="en-BE"/>
          </a:p>
        </p:txBody>
      </p:sp>
      <p:sp>
        <p:nvSpPr>
          <p:cNvPr id="5" name="Footer Placeholder 4">
            <a:extLst>
              <a:ext uri="{FF2B5EF4-FFF2-40B4-BE49-F238E27FC236}">
                <a16:creationId xmlns:a16="http://schemas.microsoft.com/office/drawing/2014/main" id="{016316B8-5691-08F8-3D48-782E938A3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D4EA9A95-4406-8274-B4AC-593CE97E3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CEB324-C92C-4139-B920-A8300FA957CA}" type="slidenum">
              <a:rPr lang="en-BE" smtClean="0"/>
              <a:t>‹#›</a:t>
            </a:fld>
            <a:endParaRPr lang="en-BE"/>
          </a:p>
        </p:txBody>
      </p:sp>
    </p:spTree>
    <p:extLst>
      <p:ext uri="{BB962C8B-B14F-4D97-AF65-F5344CB8AC3E}">
        <p14:creationId xmlns:p14="http://schemas.microsoft.com/office/powerpoint/2010/main" val="292518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www.microsoft.com/it-it/microsoft-teams/log-in" TargetMode="External"/><Relationship Id="rId4" Type="http://schemas.openxmlformats.org/officeDocument/2006/relationships/hyperlink" Target="https://sites.google.com/view/classroom-workspace/login_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s://www.labster.com/" TargetMode="External"/><Relationship Id="rId4" Type="http://schemas.openxmlformats.org/officeDocument/2006/relationships/hyperlink" Target="https://simbound.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s://www.codecademy.com/?g_network=g&amp;g_productchannel=&amp;g_adid=528849219280&amp;g_locinterest=&amp;g_keyword=codecademy&amp;g_acctid=243-039-7011&amp;g_adtype=&amp;g_keywordid=kwd-41065460761&amp;g_ifcreative=&amp;g_campaign=account&amp;g_locphysical=9195850&amp;g_adgroupid=70492864474&amp;g_productid=&amp;g_source=%7bsourceid%7d&amp;g_merchantid=&amp;g_placement=&amp;g_partition=&amp;g_campaignid=1726903838&amp;g_ifproduct=&amp;utm_id=t_kwd-41065460761:ag_70492864474:cp_1726903838:n_g:d_c&amp;utm_source=google&amp;utm_medium=paid-search&amp;utm_term=codecademy&amp;utm_campaign=INTL_Brand_Exact&amp;utm_content=528849219280&amp;g_adtype=search&amp;g_acctid=243-039-7011&amp;gad_source=1&amp;gclid=Cj0KCQjw4Oe4BhCcARIsADQ0cskXrW0-QGiDZKj9fE8JzQ_n8P54QhnO4hO2ySt7Xf7euqP4rn2L9l8aApDEEALw_wcB" TargetMode="External"/><Relationship Id="rId4" Type="http://schemas.openxmlformats.org/officeDocument/2006/relationships/hyperlink" Target="https://www.instructables.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hyperlink" Target="https://www.autodesk.com/it/products/autocad/overview?term=1-YEAR&amp;tab=subscrip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teachfloor.com/blog/best-collaborative-learning-tools-2022" TargetMode="Externa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4.png"/><Relationship Id="rId4" Type="http://schemas.openxmlformats.org/officeDocument/2006/relationships/image" Target="../media/image39.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www.labster.com/" TargetMode="External"/><Relationship Id="rId3" Type="http://schemas.openxmlformats.org/officeDocument/2006/relationships/image" Target="../media/image1.png"/><Relationship Id="rId7" Type="http://schemas.openxmlformats.org/officeDocument/2006/relationships/hyperlink" Target="https://www.simbound.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microsoft.com/en/microsoft-teams" TargetMode="External"/><Relationship Id="rId5" Type="http://schemas.openxmlformats.org/officeDocument/2006/relationships/hyperlink" Target="https://classroom.google.com/"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hyperlink" Target="https://www.udemy.com/" TargetMode="External"/><Relationship Id="rId3" Type="http://schemas.openxmlformats.org/officeDocument/2006/relationships/image" Target="../media/image1.png"/><Relationship Id="rId7" Type="http://schemas.openxmlformats.org/officeDocument/2006/relationships/hyperlink" Target="https://www.courser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codecademy.com/" TargetMode="External"/><Relationship Id="rId5" Type="http://schemas.openxmlformats.org/officeDocument/2006/relationships/hyperlink" Target="https://www.instructables.com/" TargetMode="Externa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hyperlink" Target="https://www.thinglink.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png"/><Relationship Id="rId4" Type="http://schemas.openxmlformats.org/officeDocument/2006/relationships/image" Target="../media/image22.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975715"/>
            <a:ext cx="6870225" cy="3304110"/>
          </a:xfrm>
          <a:prstGeom prst="rect">
            <a:avLst/>
          </a:prstGeom>
        </p:spPr>
        <p:txBody>
          <a:bodyPr wrap="square" lIns="0" tIns="0" rIns="0" bIns="0" rtlCol="0" anchor="t">
            <a:spAutoFit/>
          </a:bodyPr>
          <a:lstStyle/>
          <a:p>
            <a:pPr defTabSz="609630"/>
            <a:r>
              <a:rPr lang="en-GB" sz="2667" b="1" spc="-68" dirty="0">
                <a:solidFill>
                  <a:srgbClr val="FB8709"/>
                </a:solidFill>
                <a:latin typeface="HK Grotesk Bold"/>
              </a:rPr>
              <a:t>Modul 5: Technologie-Tools für das Flipped Classroom</a:t>
            </a:r>
          </a:p>
          <a:p>
            <a:r>
              <a:rPr lang="en-US" sz="3334" b="1" spc="-58" dirty="0" err="1">
                <a:solidFill>
                  <a:srgbClr val="053249"/>
                </a:solidFill>
                <a:latin typeface="HK Grotesk Bold"/>
              </a:rPr>
              <a:t>Enheit</a:t>
            </a:r>
            <a:r>
              <a:rPr lang="en-US" sz="3334" b="1" spc="-58" dirty="0">
                <a:solidFill>
                  <a:srgbClr val="053249"/>
                </a:solidFill>
                <a:latin typeface="HK Grotesk Bold"/>
              </a:rPr>
              <a:t> 4 - Interaktive Plattformen für Zusammenarbeit und Engagement</a:t>
            </a:r>
          </a:p>
          <a:p>
            <a:endParaRPr lang="en-US" sz="2800" b="1" dirty="0"/>
          </a:p>
          <a:p>
            <a:endParaRPr lang="en-US" sz="3334" b="1" spc="-58" dirty="0">
              <a:solidFill>
                <a:srgbClr val="053249"/>
              </a:solidFill>
              <a:latin typeface="HK Grotesk Bold"/>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BE" sz="1200"/>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BE" sz="1200"/>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BE" sz="1200"/>
          </a:p>
        </p:txBody>
      </p:sp>
      <p:sp>
        <p:nvSpPr>
          <p:cNvPr id="9" name="TextBox 9"/>
          <p:cNvSpPr txBox="1"/>
          <p:nvPr/>
        </p:nvSpPr>
        <p:spPr>
          <a:xfrm>
            <a:off x="685800" y="1000921"/>
            <a:ext cx="7530167" cy="707373"/>
          </a:xfrm>
          <a:prstGeom prst="rect">
            <a:avLst/>
          </a:prstGeom>
        </p:spPr>
        <p:txBody>
          <a:bodyPr lIns="0" tIns="0" rIns="0" bIns="0" rtlCol="0" anchor="t">
            <a:spAutoFit/>
          </a:bodyPr>
          <a:lstStyle/>
          <a:p>
            <a:pPr>
              <a:lnSpc>
                <a:spcPts val="2823"/>
              </a:lnSpc>
            </a:pPr>
            <a:r>
              <a:rPr lang="en-US" sz="2333" dirty="0" err="1">
                <a:solidFill>
                  <a:srgbClr val="053249"/>
                </a:solidFill>
                <a:latin typeface="HK Grotesk"/>
              </a:rPr>
              <a:t>CollaboratiVET-Lehrplan</a:t>
            </a:r>
            <a:r>
              <a:rPr lang="en-US" sz="2333" dirty="0">
                <a:solidFill>
                  <a:srgbClr val="053249"/>
                </a:solidFill>
                <a:latin typeface="HK Grotesk"/>
              </a:rPr>
              <a:t> für </a:t>
            </a:r>
            <a:r>
              <a:rPr lang="en-US" sz="2333" dirty="0" err="1">
                <a:solidFill>
                  <a:srgbClr val="053249"/>
                </a:solidFill>
                <a:latin typeface="HK Grotesk"/>
              </a:rPr>
              <a:t>Lehrkraft</a:t>
            </a:r>
            <a:r>
              <a:rPr lang="tr-TR" sz="2333" dirty="0">
                <a:solidFill>
                  <a:srgbClr val="053249"/>
                </a:solidFill>
                <a:latin typeface="HK Grotesk"/>
              </a:rPr>
              <a:t> </a:t>
            </a:r>
            <a:r>
              <a:rPr lang="en-US" sz="2333" dirty="0">
                <a:solidFill>
                  <a:srgbClr val="053249"/>
                </a:solidFill>
                <a:latin typeface="HK Grotesk"/>
              </a:rPr>
              <a:t>/</a:t>
            </a:r>
            <a:r>
              <a:rPr lang="en-US" sz="2333" dirty="0" err="1">
                <a:solidFill>
                  <a:srgbClr val="053249"/>
                </a:solidFill>
                <a:latin typeface="HK Grotesk"/>
              </a:rPr>
              <a:t>Ausbilder</a:t>
            </a:r>
            <a:r>
              <a:rPr lang="tr-TR" sz="2333" dirty="0">
                <a:solidFill>
                  <a:srgbClr val="053249"/>
                </a:solidFill>
                <a:latin typeface="HK Grotesk"/>
              </a:rPr>
              <a:t> </a:t>
            </a:r>
          </a:p>
          <a:p>
            <a:pPr>
              <a:lnSpc>
                <a:spcPts val="2823"/>
              </a:lnSpc>
            </a:pPr>
            <a:r>
              <a:rPr lang="en-US" sz="2333" dirty="0">
                <a:solidFill>
                  <a:srgbClr val="053249"/>
                </a:solidFill>
                <a:latin typeface="HK Grotesk"/>
              </a:rPr>
              <a:t>/</a:t>
            </a:r>
            <a:r>
              <a:rPr lang="en-US" sz="2333" dirty="0" err="1">
                <a:solidFill>
                  <a:srgbClr val="053249"/>
                </a:solidFill>
                <a:latin typeface="HK Grotesk"/>
              </a:rPr>
              <a:t>Erzieher</a:t>
            </a:r>
            <a:r>
              <a:rPr lang="en-US" sz="2333" dirty="0">
                <a:solidFill>
                  <a:srgbClr val="053249"/>
                </a:solidFill>
                <a:latin typeface="HK Grotesk"/>
              </a:rPr>
              <a:t> in der </a:t>
            </a:r>
            <a:r>
              <a:rPr lang="en-US" sz="2333" dirty="0" err="1">
                <a:solidFill>
                  <a:srgbClr val="053249"/>
                </a:solidFill>
                <a:latin typeface="HK Grotesk"/>
              </a:rPr>
              <a:t>beruflichen</a:t>
            </a:r>
            <a:r>
              <a:rPr lang="en-US" sz="2333" dirty="0">
                <a:solidFill>
                  <a:srgbClr val="053249"/>
                </a:solidFill>
                <a:latin typeface="HK Grotesk"/>
              </a:rPr>
              <a:t> </a:t>
            </a:r>
            <a:r>
              <a:rPr lang="en-US" sz="2333" dirty="0" err="1">
                <a:solidFill>
                  <a:srgbClr val="053249"/>
                </a:solidFill>
                <a:latin typeface="HK Grotesk"/>
              </a:rPr>
              <a:t>Bildung</a:t>
            </a:r>
            <a:r>
              <a:rPr lang="en-US" sz="2333" dirty="0">
                <a:solidFill>
                  <a:srgbClr val="053249"/>
                </a:solidFill>
                <a:latin typeface="HK Grotesk"/>
              </a:rPr>
              <a:t> </a:t>
            </a:r>
          </a:p>
        </p:txBody>
      </p:sp>
      <p:sp>
        <p:nvSpPr>
          <p:cNvPr id="12" name="TextBox 12"/>
          <p:cNvSpPr txBox="1"/>
          <p:nvPr/>
        </p:nvSpPr>
        <p:spPr>
          <a:xfrm>
            <a:off x="3075604" y="6025192"/>
            <a:ext cx="4480421" cy="693395"/>
          </a:xfrm>
          <a:prstGeom prst="rect">
            <a:avLst/>
          </a:prstGeom>
        </p:spPr>
        <p:txBody>
          <a:bodyPr lIns="0" tIns="0" rIns="0" bIns="0" rtlCol="0" anchor="t">
            <a:spAutoFit/>
          </a:bodyPr>
          <a:lstStyle/>
          <a:p>
            <a:pPr algn="just">
              <a:lnSpc>
                <a:spcPts val="1120"/>
              </a:lnSpc>
            </a:pPr>
            <a:r>
              <a:rPr lang="en-US" sz="8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a:p>
            <a:pPr algn="just">
              <a:lnSpc>
                <a:spcPts val="1120"/>
              </a:lnSpc>
              <a:spcBef>
                <a:spcPct val="0"/>
              </a:spcBef>
            </a:pPr>
            <a:endParaRPr lang="en-US" sz="800" dirty="0">
              <a:solidFill>
                <a:srgbClr val="121212"/>
              </a:solidFill>
              <a:latin typeface="HK Grotesk Light"/>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0707" y="6326271"/>
            <a:ext cx="698413" cy="253968"/>
          </a:xfrm>
          <a:prstGeom prst="rect">
            <a:avLst/>
          </a:prstGeom>
        </p:spPr>
      </p:pic>
      <p:pic>
        <p:nvPicPr>
          <p:cNvPr id="13" name="Picture 12" descr="A group of people sitting at a table&#10;&#10;Description automatically generated">
            <a:extLst>
              <a:ext uri="{FF2B5EF4-FFF2-40B4-BE49-F238E27FC236}">
                <a16:creationId xmlns:a16="http://schemas.microsoft.com/office/drawing/2014/main" id="{042D6D2F-7A55-0D25-3BB6-5ACEB41CA767}"/>
              </a:ext>
            </a:extLst>
          </p:cNvPr>
          <p:cNvPicPr>
            <a:picLocks noChangeAspect="1"/>
          </p:cNvPicPr>
          <p:nvPr/>
        </p:nvPicPr>
        <p:blipFill>
          <a:blip r:embed="rId4"/>
          <a:srcRect r="59736" b="14882"/>
          <a:stretch/>
        </p:blipFill>
        <p:spPr>
          <a:xfrm>
            <a:off x="7528297" y="457968"/>
            <a:ext cx="4516804" cy="53709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Blue text on a white background&#10;&#10;Description automatically generated">
            <a:extLst>
              <a:ext uri="{FF2B5EF4-FFF2-40B4-BE49-F238E27FC236}">
                <a16:creationId xmlns:a16="http://schemas.microsoft.com/office/drawing/2014/main" id="{55691798-5A36-5C56-7C12-4F3E258185F8}"/>
              </a:ext>
            </a:extLst>
          </p:cNvPr>
          <p:cNvPicPr>
            <a:picLocks noChangeAspect="1"/>
          </p:cNvPicPr>
          <p:nvPr/>
        </p:nvPicPr>
        <p:blipFill>
          <a:blip r:embed="rId5"/>
          <a:stretch>
            <a:fillRect/>
          </a:stretch>
        </p:blipFill>
        <p:spPr>
          <a:xfrm>
            <a:off x="513657" y="6065235"/>
            <a:ext cx="2440521" cy="5120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Kollaborative Plattformen</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99786" y="6055172"/>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72845" y="1462106"/>
            <a:ext cx="8467345" cy="568682"/>
          </a:xfrm>
          <a:prstGeom prst="rect">
            <a:avLst/>
          </a:prstGeom>
        </p:spPr>
        <p:txBody>
          <a:bodyPr wrap="square" lIns="0" tIns="0" rIns="0" bIns="0" rtlCol="0" anchor="t">
            <a:spAutoFit/>
          </a:bodyPr>
          <a:lstStyle/>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Kollaborationsplattformen wie </a:t>
            </a:r>
            <a:r>
              <a:rPr lang="en-US" sz="1400" dirty="0">
                <a:solidFill>
                  <a:srgbClr val="121212"/>
                </a:solidFill>
                <a:latin typeface="Arial"/>
                <a:ea typeface="Arial"/>
                <a:cs typeface="Arial"/>
                <a:sym typeface="Arial"/>
                <a:hlinkClick r:id="rId4"/>
              </a:rPr>
              <a:t>Google Classroom </a:t>
            </a:r>
            <a:r>
              <a:rPr lang="en-US" sz="1400" dirty="0">
                <a:solidFill>
                  <a:srgbClr val="121212"/>
                </a:solidFill>
                <a:latin typeface="Arial"/>
                <a:ea typeface="Arial"/>
                <a:cs typeface="Arial"/>
                <a:sym typeface="Arial"/>
              </a:rPr>
              <a:t>und </a:t>
            </a:r>
            <a:r>
              <a:rPr lang="en-US" sz="1400" dirty="0">
                <a:solidFill>
                  <a:srgbClr val="121212"/>
                </a:solidFill>
                <a:latin typeface="Arial"/>
                <a:ea typeface="Arial"/>
                <a:cs typeface="Arial"/>
                <a:sym typeface="Arial"/>
                <a:hlinkClick r:id="rId5"/>
              </a:rPr>
              <a:t>Microsoft Teams </a:t>
            </a:r>
            <a:r>
              <a:rPr lang="en-US" sz="1400" dirty="0">
                <a:solidFill>
                  <a:srgbClr val="121212"/>
                </a:solidFill>
                <a:latin typeface="Arial"/>
                <a:ea typeface="Arial"/>
                <a:cs typeface="Arial"/>
                <a:sym typeface="Arial"/>
              </a:rPr>
              <a:t>revolutionieren die Interaktion im Unterricht  </a:t>
            </a:r>
          </a:p>
        </p:txBody>
      </p:sp>
      <p:pic>
        <p:nvPicPr>
          <p:cNvPr id="6" name="Picture 2" descr="Image result for google classroom">
            <a:extLst>
              <a:ext uri="{FF2B5EF4-FFF2-40B4-BE49-F238E27FC236}">
                <a16:creationId xmlns:a16="http://schemas.microsoft.com/office/drawing/2014/main" id="{049DE6CC-F0D3-4215-795C-C980D73824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24" t="14882" r="4745" b="20660"/>
          <a:stretch/>
        </p:blipFill>
        <p:spPr bwMode="auto">
          <a:xfrm>
            <a:off x="512911" y="2193251"/>
            <a:ext cx="1792485" cy="13141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crosoft Teams | Thomas-Krenn.AG">
            <a:extLst>
              <a:ext uri="{FF2B5EF4-FFF2-40B4-BE49-F238E27FC236}">
                <a16:creationId xmlns:a16="http://schemas.microsoft.com/office/drawing/2014/main" id="{1C0C93C1-E6BE-1935-445E-856263A039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303" y="3717127"/>
            <a:ext cx="2182620" cy="17050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a:extLst>
              <a:ext uri="{FF2B5EF4-FFF2-40B4-BE49-F238E27FC236}">
                <a16:creationId xmlns:a16="http://schemas.microsoft.com/office/drawing/2014/main" id="{0BFFBF24-5A3B-F4E8-52B7-5400DD4B7A47}"/>
              </a:ext>
            </a:extLst>
          </p:cNvPr>
          <p:cNvSpPr txBox="1"/>
          <p:nvPr/>
        </p:nvSpPr>
        <p:spPr>
          <a:xfrm>
            <a:off x="2355273" y="2137185"/>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Google Klassenzimmer</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Beschreibung: Ein weit verbreitetes Lernmanagementsystem (LMS), das es Lehrkräften ermöglicht, Aufgaben zu verteilen, Feedback zu geben und Unterrichtsaktivitäten zu verwalten.</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VET-Anwendungsfall: Studierende in einem Baukurs arbeiten gemeinsam an Entwurfsprojekten, indem sie Entwürfe einreichen, Feedback von anderen Teilnehmern geben und auf gemeinsame Ressourcen wie Lehrvideos und Sicherheitsrichtlinien zugreifen.</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BBA5E447-EE05-781D-692C-4E678A2A5BBE}"/>
              </a:ext>
            </a:extLst>
          </p:cNvPr>
          <p:cNvSpPr txBox="1"/>
          <p:nvPr/>
        </p:nvSpPr>
        <p:spPr>
          <a:xfrm>
            <a:off x="2355272" y="3808733"/>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Microsoft Teams</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Beschreibung: Ein Tool für Zusammenarbeit und Kommunikation, das Dateifreigabe, Echtzeit-Messaging und Videokonferenzen unterstützt.</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Studenten des Gastgewerbes nutzen Teams, um ein Veranstaltungsprojekt zu planen und zu verwalten, Aufgaben zu organisieren, Dokumente auszutauschen und virtuelle Teambesprechungen abzuhalten.</a:t>
            </a:r>
            <a:endParaRPr lang="en-US" sz="1400" dirty="0">
              <a:solidFill>
                <a:srgbClr val="121212"/>
              </a:solidFill>
              <a:latin typeface="Arial"/>
              <a:ea typeface="Arial"/>
              <a:cs typeface="Arial"/>
              <a:sym typeface="Arial"/>
            </a:endParaRPr>
          </a:p>
        </p:txBody>
      </p:sp>
      <p:pic>
        <p:nvPicPr>
          <p:cNvPr id="17" name="Picture 16" descr="Blue text on a white background&#10;&#10;Description automatically generated">
            <a:extLst>
              <a:ext uri="{FF2B5EF4-FFF2-40B4-BE49-F238E27FC236}">
                <a16:creationId xmlns:a16="http://schemas.microsoft.com/office/drawing/2014/main" id="{ED923E91-9F5E-F812-29C5-DC80256CE0D0}"/>
              </a:ext>
            </a:extLst>
          </p:cNvPr>
          <p:cNvPicPr>
            <a:picLocks noChangeAspect="1"/>
          </p:cNvPicPr>
          <p:nvPr/>
        </p:nvPicPr>
        <p:blipFill>
          <a:blip r:embed="rId8"/>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211848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4BB3-DADE-4B13-59CD-1BAC4E8DFEA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052C6E7-B6F9-98A0-0D0D-C3606DCA3877}"/>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27C16F72-82C6-F615-BD63-F8509854AAE8}"/>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77282B55-A70A-98BB-4C7B-1D026F65CEE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82AEB179-88E9-C4DE-94EA-46D0DDF770BD}"/>
              </a:ext>
            </a:extLst>
          </p:cNvPr>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Kollaborative Plattformen</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AB14B0CF-8B17-0A7D-85F6-BDA50BFB4920}"/>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92A9C726-6113-8E21-E456-0ED3E81C79C3}"/>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66FE858A-C1C6-88AA-A9FF-78B41BD663A8}"/>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C44B7689-7657-B339-8B3E-A333BA0C46DF}"/>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3CB3B2DA-F391-954E-7543-C4B1C5BEBAFD}"/>
              </a:ext>
            </a:extLst>
          </p:cNvPr>
          <p:cNvSpPr txBox="1"/>
          <p:nvPr/>
        </p:nvSpPr>
        <p:spPr>
          <a:xfrm>
            <a:off x="3499786" y="6055172"/>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C50BB6A7-AE8F-F25C-6F21-C9EBA542D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2" name="TextBox 3">
            <a:extLst>
              <a:ext uri="{FF2B5EF4-FFF2-40B4-BE49-F238E27FC236}">
                <a16:creationId xmlns:a16="http://schemas.microsoft.com/office/drawing/2014/main" id="{683E9EAF-DAB7-877B-23AC-C402C980453A}"/>
              </a:ext>
            </a:extLst>
          </p:cNvPr>
          <p:cNvSpPr txBox="1"/>
          <p:nvPr/>
        </p:nvSpPr>
        <p:spPr>
          <a:xfrm>
            <a:off x="2413642" y="1640312"/>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Slack</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Beschreibung: Eine Plattform für organisierte Kommunikation mit Kanälen für verschiedene Themen, Echtzeitnachrichten und Dateifreigabe.</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Anwendungsfall: Kfz-Studenten nutzen Slack, um Kanäle für bestimmte Themen (z. B. Diagnose, Reparaturtechniken) zu erstellen und Updates, Tipps zur Fehlerbehebung und Wartungspläne auszutauschen.</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949F5022-F3E7-3C2D-DF02-16B079CAC007}"/>
              </a:ext>
            </a:extLst>
          </p:cNvPr>
          <p:cNvSpPr txBox="1"/>
          <p:nvPr/>
        </p:nvSpPr>
        <p:spPr>
          <a:xfrm>
            <a:off x="2397222" y="3477869"/>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Trello</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Beschreibung: Ein visuelles Projektmanagement-Tool, das Tafeln, Listen und Karten verwendet, um Aufgaben zu organisieren und den Fortschritt zu verfolgen.</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Anwendungsfall: Schweißerschüler verwenden Trello, um ein Gruppenprojekt zu verwalten, indem sie Aufgaben in "Zu erledigen", "In Arbeit" und "Erledigt" unterteilen, Verantwortlichkeiten zuweisen und Meilensteine verfolgen.</a:t>
            </a:r>
            <a:endParaRPr lang="en-US" sz="1400" dirty="0">
              <a:solidFill>
                <a:srgbClr val="121212"/>
              </a:solidFill>
              <a:latin typeface="Arial"/>
              <a:ea typeface="Arial"/>
              <a:cs typeface="Arial"/>
              <a:sym typeface="Arial"/>
            </a:endParaRPr>
          </a:p>
        </p:txBody>
      </p:sp>
      <p:pic>
        <p:nvPicPr>
          <p:cNvPr id="18" name="Picture 17">
            <a:extLst>
              <a:ext uri="{FF2B5EF4-FFF2-40B4-BE49-F238E27FC236}">
                <a16:creationId xmlns:a16="http://schemas.microsoft.com/office/drawing/2014/main" id="{B53ECFF8-1858-67C9-96D3-B89FD819DF25}"/>
              </a:ext>
            </a:extLst>
          </p:cNvPr>
          <p:cNvPicPr>
            <a:picLocks noChangeAspect="1"/>
          </p:cNvPicPr>
          <p:nvPr/>
        </p:nvPicPr>
        <p:blipFill>
          <a:blip r:embed="rId4"/>
          <a:stretch>
            <a:fillRect/>
          </a:stretch>
        </p:blipFill>
        <p:spPr>
          <a:xfrm>
            <a:off x="261589" y="1900844"/>
            <a:ext cx="1951514" cy="857537"/>
          </a:xfrm>
          <a:prstGeom prst="rect">
            <a:avLst/>
          </a:prstGeom>
        </p:spPr>
      </p:pic>
      <p:pic>
        <p:nvPicPr>
          <p:cNvPr id="20" name="Picture 19">
            <a:extLst>
              <a:ext uri="{FF2B5EF4-FFF2-40B4-BE49-F238E27FC236}">
                <a16:creationId xmlns:a16="http://schemas.microsoft.com/office/drawing/2014/main" id="{968D9AC9-92EF-A78C-E707-008F0E672BDA}"/>
              </a:ext>
            </a:extLst>
          </p:cNvPr>
          <p:cNvPicPr>
            <a:picLocks noChangeAspect="1"/>
          </p:cNvPicPr>
          <p:nvPr/>
        </p:nvPicPr>
        <p:blipFill>
          <a:blip r:embed="rId5"/>
          <a:stretch>
            <a:fillRect/>
          </a:stretch>
        </p:blipFill>
        <p:spPr>
          <a:xfrm>
            <a:off x="301706" y="3794757"/>
            <a:ext cx="1911397" cy="751716"/>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DC04B7FB-242A-5433-108E-EF351542F353}"/>
              </a:ext>
            </a:extLst>
          </p:cNvPr>
          <p:cNvPicPr>
            <a:picLocks noChangeAspect="1"/>
          </p:cNvPicPr>
          <p:nvPr/>
        </p:nvPicPr>
        <p:blipFill>
          <a:blip r:embed="rId6"/>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17062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B2AA5-F802-C445-4B3A-93CAFBFF542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87D4A83-9284-8B4D-CAEB-242B4E4946A8}"/>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2B23CFA5-7617-6EA9-E0C6-8B3A51BADED1}"/>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010F865F-FB8F-4F3C-EF0B-44D2364CCA9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967C8548-15AA-DD46-4C51-B23ED18BED73}"/>
              </a:ext>
            </a:extLst>
          </p:cNvPr>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Kollaborative Plattformen</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C1B2F25D-8C66-8A57-E7D5-0BF42EA78CF3}"/>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15BCA4A5-9D17-914F-7D53-EB7D65E99C28}"/>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20A4C69F-DD79-563F-7CB3-92BE75116B72}"/>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1AF11F75-60B9-9405-6E3C-983C0C2F211E}"/>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ACA804E3-35C2-198C-3935-2EE2B3191D89}"/>
              </a:ext>
            </a:extLst>
          </p:cNvPr>
          <p:cNvSpPr txBox="1"/>
          <p:nvPr/>
        </p:nvSpPr>
        <p:spPr>
          <a:xfrm>
            <a:off x="3573272" y="6020701"/>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ABBE925F-4BDA-E859-463D-A807D1384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2" name="TextBox 3">
            <a:extLst>
              <a:ext uri="{FF2B5EF4-FFF2-40B4-BE49-F238E27FC236}">
                <a16:creationId xmlns:a16="http://schemas.microsoft.com/office/drawing/2014/main" id="{D38E724D-A2EC-C93A-F5AC-E8ED91857203}"/>
              </a:ext>
            </a:extLst>
          </p:cNvPr>
          <p:cNvSpPr txBox="1"/>
          <p:nvPr/>
        </p:nvSpPr>
        <p:spPr>
          <a:xfrm>
            <a:off x="2413642" y="1640312"/>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Padlet</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Beschreibung: Ein digitales Whiteboard, auf dem die Benutzer gemeinsam Texte, Bilder, Videos und Links veröffentlichen und organisieren können.</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Anwendungsfall: Studierende der Kochkunst tauschen Rezeptideen, Kochtechniken und Bilder ihrer Gerichte auf einer gemeinsamen Padlet-Tafel aus, um sich inspirieren zu lassen und der Gruppe Feedback zu geben.</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2A26EECF-6DA9-0AE9-7A2C-7EB0F2D4F53B}"/>
              </a:ext>
            </a:extLst>
          </p:cNvPr>
          <p:cNvSpPr txBox="1"/>
          <p:nvPr/>
        </p:nvSpPr>
        <p:spPr>
          <a:xfrm>
            <a:off x="2397222" y="3477869"/>
            <a:ext cx="8891151" cy="1171924"/>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Miro</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Beschreibung: Ein interaktives Online-Whiteboard-Tool für Brainstorming, Planung und Zusammenarbeit.</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VET-Anwendungsfall: Ingenieurstudenten verwenden Miro, um ein Flussdiagramm für ein Designprojekt zu erstellen, indem sie gemeinsam Phasen abbilden, Kommentare austauschen und visuelle Darstellungen hinzufügen, um das Verständnis zu verbessern.</a:t>
            </a:r>
            <a:endParaRPr lang="en-US" sz="1400" dirty="0">
              <a:solidFill>
                <a:srgbClr val="121212"/>
              </a:solidFill>
              <a:latin typeface="Arial"/>
              <a:ea typeface="Arial"/>
              <a:cs typeface="Arial"/>
              <a:sym typeface="Arial"/>
            </a:endParaRPr>
          </a:p>
        </p:txBody>
      </p:sp>
      <p:pic>
        <p:nvPicPr>
          <p:cNvPr id="11" name="Picture 10">
            <a:extLst>
              <a:ext uri="{FF2B5EF4-FFF2-40B4-BE49-F238E27FC236}">
                <a16:creationId xmlns:a16="http://schemas.microsoft.com/office/drawing/2014/main" id="{AD955CE3-5EBE-F184-1CE0-FB37FB3FC4A0}"/>
              </a:ext>
            </a:extLst>
          </p:cNvPr>
          <p:cNvPicPr>
            <a:picLocks noChangeAspect="1"/>
          </p:cNvPicPr>
          <p:nvPr/>
        </p:nvPicPr>
        <p:blipFill>
          <a:blip r:embed="rId4"/>
          <a:stretch>
            <a:fillRect/>
          </a:stretch>
        </p:blipFill>
        <p:spPr>
          <a:xfrm>
            <a:off x="410154" y="1570605"/>
            <a:ext cx="1479326" cy="1361155"/>
          </a:xfrm>
          <a:prstGeom prst="rect">
            <a:avLst/>
          </a:prstGeom>
        </p:spPr>
      </p:pic>
      <p:pic>
        <p:nvPicPr>
          <p:cNvPr id="19" name="Picture 18">
            <a:extLst>
              <a:ext uri="{FF2B5EF4-FFF2-40B4-BE49-F238E27FC236}">
                <a16:creationId xmlns:a16="http://schemas.microsoft.com/office/drawing/2014/main" id="{1D865953-B276-5B86-A80F-858FC27593DB}"/>
              </a:ext>
            </a:extLst>
          </p:cNvPr>
          <p:cNvPicPr>
            <a:picLocks noChangeAspect="1"/>
          </p:cNvPicPr>
          <p:nvPr/>
        </p:nvPicPr>
        <p:blipFill>
          <a:blip r:embed="rId5"/>
          <a:stretch>
            <a:fillRect/>
          </a:stretch>
        </p:blipFill>
        <p:spPr>
          <a:xfrm>
            <a:off x="339018" y="3567607"/>
            <a:ext cx="1725377" cy="877562"/>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B6CB59FB-104E-D86E-4625-403FC41643FA}"/>
              </a:ext>
            </a:extLst>
          </p:cNvPr>
          <p:cNvPicPr>
            <a:picLocks noChangeAspect="1"/>
          </p:cNvPicPr>
          <p:nvPr/>
        </p:nvPicPr>
        <p:blipFill>
          <a:blip r:embed="rId6"/>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77906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C1CD5-C991-E3E0-A477-D931A60F63C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99517BE-D9B5-0E26-7D6E-2F0A330D5FEA}"/>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F3E2BDCA-B4AA-6814-34CD-8CF06533EABA}"/>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9DF569F7-1F0B-835D-3806-4EB76E808B2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454DD748-5248-DB6E-0FB6-347A30CCAAFA}"/>
              </a:ext>
            </a:extLst>
          </p:cNvPr>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Kollaborative Plattformen</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500E421B-881E-0205-BF2B-93E254EEA4DC}"/>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570EBDFC-F347-9D2C-D6A5-54BDCE8D5324}"/>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D0D1EF89-5407-90DD-FE0E-C77483C3B685}"/>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810BD9F2-42B2-20A4-7271-24699CC3B0FB}"/>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0404588-9981-5208-1426-633947B8F8FC}"/>
              </a:ext>
            </a:extLst>
          </p:cNvPr>
          <p:cNvSpPr txBox="1"/>
          <p:nvPr/>
        </p:nvSpPr>
        <p:spPr>
          <a:xfrm>
            <a:off x="3573272" y="6020701"/>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E490EDF6-A190-44F0-5118-DEE6909C0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799" y="6050825"/>
            <a:ext cx="1151710" cy="418803"/>
          </a:xfrm>
          <a:prstGeom prst="rect">
            <a:avLst/>
          </a:prstGeom>
        </p:spPr>
      </p:pic>
      <p:sp>
        <p:nvSpPr>
          <p:cNvPr id="12" name="TextBox 3">
            <a:extLst>
              <a:ext uri="{FF2B5EF4-FFF2-40B4-BE49-F238E27FC236}">
                <a16:creationId xmlns:a16="http://schemas.microsoft.com/office/drawing/2014/main" id="{DFF02B3A-FAE4-2724-7DB8-F17A0F16E21F}"/>
              </a:ext>
            </a:extLst>
          </p:cNvPr>
          <p:cNvSpPr txBox="1"/>
          <p:nvPr/>
        </p:nvSpPr>
        <p:spPr>
          <a:xfrm>
            <a:off x="2413642" y="1640312"/>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Edmodo</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Beschreibung: Eine soziale Lernplattform, die Schüler und Lehrkraft in einer sicheren Umgebung verbindet, um Ressourcen, Diskussionen und Aufgaben zu teilen.</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Studierende der Gesundheitswissenschaften nutzen Edmodo in einem Flipped Classroom, um Fallstudien zu diskutieren, Forschungsartikel auszutauschen und Fragen zu Unterrichtsmaterialien zu stellen.</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F9959282-5043-2662-9BCE-B404705E5CD9}"/>
              </a:ext>
            </a:extLst>
          </p:cNvPr>
          <p:cNvSpPr txBox="1"/>
          <p:nvPr/>
        </p:nvSpPr>
        <p:spPr>
          <a:xfrm>
            <a:off x="2397222" y="3477869"/>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Asana</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Beschreibung: Ein Projektmanagement-Tool, das Teams bei der Organisation, Zuweisung und Verfolgung von Projektaufgaben mit Funktionen wie Aufgabenlisten, Zeitplänen und Kalendern unterstützt.</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Anwendungsfall: Schreinerschüler verwenden Asana, um die Phasen eines Holzbearbeitungsprojekts zu planen, Fristen festzulegen und den Fortschritt bei der Erstellung eines fertigen Produkts zu verfolgen.</a:t>
            </a:r>
            <a:endParaRPr lang="en-US" sz="1400" dirty="0">
              <a:solidFill>
                <a:srgbClr val="121212"/>
              </a:solidFill>
              <a:latin typeface="Arial"/>
              <a:ea typeface="Arial"/>
              <a:cs typeface="Arial"/>
              <a:sym typeface="Arial"/>
            </a:endParaRPr>
          </a:p>
        </p:txBody>
      </p:sp>
      <p:pic>
        <p:nvPicPr>
          <p:cNvPr id="17" name="Picture 16">
            <a:extLst>
              <a:ext uri="{FF2B5EF4-FFF2-40B4-BE49-F238E27FC236}">
                <a16:creationId xmlns:a16="http://schemas.microsoft.com/office/drawing/2014/main" id="{581DB2C8-1E27-BD4F-6F92-4991799A3528}"/>
              </a:ext>
            </a:extLst>
          </p:cNvPr>
          <p:cNvPicPr>
            <a:picLocks noChangeAspect="1"/>
          </p:cNvPicPr>
          <p:nvPr/>
        </p:nvPicPr>
        <p:blipFill>
          <a:blip r:embed="rId4"/>
          <a:stretch>
            <a:fillRect/>
          </a:stretch>
        </p:blipFill>
        <p:spPr>
          <a:xfrm>
            <a:off x="646760" y="1679810"/>
            <a:ext cx="1289352" cy="1473546"/>
          </a:xfrm>
          <a:prstGeom prst="rect">
            <a:avLst/>
          </a:prstGeom>
        </p:spPr>
      </p:pic>
      <p:pic>
        <p:nvPicPr>
          <p:cNvPr id="20" name="Picture 19">
            <a:extLst>
              <a:ext uri="{FF2B5EF4-FFF2-40B4-BE49-F238E27FC236}">
                <a16:creationId xmlns:a16="http://schemas.microsoft.com/office/drawing/2014/main" id="{316C9A10-0E0E-4729-6A4F-6086F62FAB6F}"/>
              </a:ext>
            </a:extLst>
          </p:cNvPr>
          <p:cNvPicPr>
            <a:picLocks noChangeAspect="1"/>
          </p:cNvPicPr>
          <p:nvPr/>
        </p:nvPicPr>
        <p:blipFill>
          <a:blip r:embed="rId5"/>
          <a:stretch>
            <a:fillRect/>
          </a:stretch>
        </p:blipFill>
        <p:spPr>
          <a:xfrm>
            <a:off x="403797" y="3875492"/>
            <a:ext cx="1775278" cy="616126"/>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772A0F9C-2090-CF96-52E3-B9F7030CA73D}"/>
              </a:ext>
            </a:extLst>
          </p:cNvPr>
          <p:cNvPicPr>
            <a:picLocks noChangeAspect="1"/>
          </p:cNvPicPr>
          <p:nvPr/>
        </p:nvPicPr>
        <p:blipFill>
          <a:blip r:embed="rId6"/>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409383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272047"/>
            <a:ext cx="9071831" cy="1026371"/>
          </a:xfrm>
          <a:prstGeom prst="rect">
            <a:avLst/>
          </a:prstGeom>
        </p:spPr>
        <p:txBody>
          <a:bodyPr wrap="square" lIns="0" tIns="0" rIns="0" bIns="0" rtlCol="0" anchor="t">
            <a:spAutoFit/>
          </a:bodyPr>
          <a:lstStyle/>
          <a:p>
            <a:pPr>
              <a:lnSpc>
                <a:spcPts val="9679"/>
              </a:lnSpc>
            </a:pPr>
            <a:r>
              <a:rPr lang="en-US" sz="3200" b="1" spc="-87" dirty="0">
                <a:solidFill>
                  <a:srgbClr val="033C5B"/>
                </a:solidFill>
                <a:latin typeface="HK Grotesk Bold"/>
              </a:rPr>
              <a:t>Andere Tools für den Einsatz im Klassenzimmer </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99786" y="6055172"/>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793106" y="1682716"/>
            <a:ext cx="7403786" cy="3584892"/>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US" sz="1400" dirty="0" err="1">
                <a:solidFill>
                  <a:srgbClr val="121212"/>
                </a:solidFill>
                <a:latin typeface="Arial"/>
                <a:ea typeface="Arial"/>
                <a:cs typeface="Arial"/>
                <a:sym typeface="Arial"/>
                <a:hlinkClick r:id="rId4"/>
              </a:rPr>
              <a:t>Simbound </a:t>
            </a:r>
            <a:r>
              <a:rPr lang="en-US" sz="1400" dirty="0">
                <a:solidFill>
                  <a:srgbClr val="121212"/>
                </a:solidFill>
                <a:latin typeface="Arial"/>
                <a:ea typeface="Arial"/>
                <a:cs typeface="Arial"/>
                <a:sym typeface="Arial"/>
              </a:rPr>
              <a:t>(Digitales Marketing und eCommerce)</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Bereitstellung von Simulationswerkzeugen für Studenten, um mehr über Online-Marketing und E-Commerce zu erfahren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Bietet ein praktisches, praxisnahes Umfeld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Ermöglicht es den Lernenden, in einem kontrollierten Rahmen mit Marketingstrategien, SEO-Praktiken und E-Mail-Marketingkampagnen zu experimentieren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chemeClr val="accent2"/>
              </a:buClr>
              <a:buSzPct val="150000"/>
            </a:pPr>
            <a:r>
              <a:rPr lang="en-US" sz="1400" dirty="0" err="1">
                <a:solidFill>
                  <a:srgbClr val="121212"/>
                </a:solidFill>
                <a:latin typeface="Arial"/>
                <a:ea typeface="Arial"/>
                <a:cs typeface="Arial"/>
                <a:sym typeface="Arial"/>
                <a:hlinkClick r:id="rId5"/>
              </a:rPr>
              <a:t>Labster </a:t>
            </a:r>
            <a:r>
              <a:rPr lang="en-US" sz="1400" dirty="0">
                <a:solidFill>
                  <a:srgbClr val="121212"/>
                </a:solidFill>
                <a:latin typeface="Arial"/>
                <a:ea typeface="Arial"/>
                <a:cs typeface="Arial"/>
                <a:sym typeface="Arial"/>
              </a:rPr>
              <a:t>(Wissenschaft und Technik)</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Bietet virtuelle Laborsimulationen zur Durchführung wissenschaftlicher Experimente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Deckt Bereiche wie Biologie, Chemie und Physik ab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Eliminiert den Bedarf an einem physischen Labor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Ideal für die Einführung in komplexe Labortechniken und Konzepte vor der praktischen Übung im Unterricht </a:t>
            </a:r>
          </a:p>
        </p:txBody>
      </p:sp>
      <p:pic>
        <p:nvPicPr>
          <p:cNvPr id="6" name="Picture 2" descr="Simbound Online Community Simulation">
            <a:extLst>
              <a:ext uri="{FF2B5EF4-FFF2-40B4-BE49-F238E27FC236}">
                <a16:creationId xmlns:a16="http://schemas.microsoft.com/office/drawing/2014/main" id="{2C0981E9-9814-58BF-82CF-509772995BB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143" t="25037" r="9999" b="30519"/>
          <a:stretch/>
        </p:blipFill>
        <p:spPr bwMode="auto">
          <a:xfrm>
            <a:off x="8543393" y="1970754"/>
            <a:ext cx="2055043" cy="6598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abster - Sofina">
            <a:extLst>
              <a:ext uri="{FF2B5EF4-FFF2-40B4-BE49-F238E27FC236}">
                <a16:creationId xmlns:a16="http://schemas.microsoft.com/office/drawing/2014/main" id="{956E7F69-62A8-B683-EAFB-E6C0E84008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3393" y="3780787"/>
            <a:ext cx="1914525" cy="595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ue text on a white background&#10;&#10;Description automatically generated">
            <a:extLst>
              <a:ext uri="{FF2B5EF4-FFF2-40B4-BE49-F238E27FC236}">
                <a16:creationId xmlns:a16="http://schemas.microsoft.com/office/drawing/2014/main" id="{BEF0A246-F281-17A4-895B-F3F12390C27E}"/>
              </a:ext>
            </a:extLst>
          </p:cNvPr>
          <p:cNvPicPr>
            <a:picLocks noChangeAspect="1"/>
          </p:cNvPicPr>
          <p:nvPr/>
        </p:nvPicPr>
        <p:blipFill>
          <a:blip r:embed="rId8"/>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264745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573272" y="5992260"/>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167" y="6025681"/>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713036" y="1782963"/>
            <a:ext cx="8467345" cy="3514873"/>
          </a:xfrm>
          <a:prstGeom prst="rect">
            <a:avLst/>
          </a:prstGeom>
        </p:spPr>
        <p:txBody>
          <a:bodyPr wrap="square" lIns="0" tIns="0" rIns="0" bIns="0" rtlCol="0" anchor="t">
            <a:spAutoFit/>
          </a:bodyPr>
          <a:lstStyle/>
          <a:p>
            <a:pPr>
              <a:lnSpc>
                <a:spcPct val="150000"/>
              </a:lnSpc>
              <a:spcBef>
                <a:spcPct val="0"/>
              </a:spcBef>
            </a:pPr>
            <a:r>
              <a:rPr lang="en-US" sz="1400" dirty="0" err="1">
                <a:solidFill>
                  <a:srgbClr val="121212"/>
                </a:solidFill>
                <a:latin typeface="HK Grotesk Light"/>
                <a:hlinkClick r:id="rId4"/>
              </a:rPr>
              <a:t>Instructables </a:t>
            </a:r>
            <a:r>
              <a:rPr lang="en-US" sz="1400" dirty="0">
                <a:solidFill>
                  <a:srgbClr val="121212"/>
                </a:solidFill>
                <a:latin typeface="HK Grotesk Light"/>
              </a:rPr>
              <a:t>(Verschiedene Berufe)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Eine Gemeinschaft für Menschen, die gerne basteln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Schüler können ihre Kreationen erforschen, dokumentieren und mit anderen teilen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Bietet eine reichhaltige Quelle für Projektideen in verschiedenen Berufsbereichen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Umfasst Bereiche wie Holzbearbeitung, Elektronik und Basteln  </a:t>
            </a:r>
          </a:p>
          <a:p>
            <a:pPr>
              <a:lnSpc>
                <a:spcPct val="150000"/>
              </a:lnSpc>
              <a:spcBef>
                <a:spcPct val="0"/>
              </a:spcBef>
            </a:pPr>
            <a:endParaRPr lang="en-US" sz="1400" dirty="0">
              <a:solidFill>
                <a:srgbClr val="121212"/>
              </a:solidFill>
              <a:latin typeface="HK Grotesk Light"/>
            </a:endParaRPr>
          </a:p>
          <a:p>
            <a:pPr>
              <a:lnSpc>
                <a:spcPct val="150000"/>
              </a:lnSpc>
              <a:spcBef>
                <a:spcPct val="0"/>
              </a:spcBef>
            </a:pPr>
            <a:r>
              <a:rPr lang="en-US" sz="1400" dirty="0" err="1">
                <a:solidFill>
                  <a:srgbClr val="121212"/>
                </a:solidFill>
                <a:latin typeface="HK Grotesk Light"/>
                <a:hlinkClick r:id="rId5"/>
              </a:rPr>
              <a:t>Codecademy </a:t>
            </a:r>
            <a:r>
              <a:rPr lang="en-US" sz="1400" dirty="0">
                <a:solidFill>
                  <a:srgbClr val="121212"/>
                </a:solidFill>
                <a:latin typeface="HK Grotesk Light"/>
              </a:rPr>
              <a:t>(IT und Informatik)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Eine interaktive Plattform, die das Programmieren in mehreren Programmiersprachen lehrt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Ideal für IT- und Informatikstudenten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Bietet praktische Übungen zur Kodierung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Beinhaltet Projekte zur Anwendung des Gelernten in einem praktischen Kontext </a:t>
            </a:r>
          </a:p>
        </p:txBody>
      </p:sp>
      <p:pic>
        <p:nvPicPr>
          <p:cNvPr id="12" name="Picture 2" descr="instructables | Libraries Learn">
            <a:extLst>
              <a:ext uri="{FF2B5EF4-FFF2-40B4-BE49-F238E27FC236}">
                <a16:creationId xmlns:a16="http://schemas.microsoft.com/office/drawing/2014/main" id="{40BD6A5F-9400-F303-4DCA-5B38D5493F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788" y="1844058"/>
            <a:ext cx="1764145" cy="13231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odecademy - Review 2023 - PCMag UK">
            <a:extLst>
              <a:ext uri="{FF2B5EF4-FFF2-40B4-BE49-F238E27FC236}">
                <a16:creationId xmlns:a16="http://schemas.microsoft.com/office/drawing/2014/main" id="{2ABE1E3A-43AE-058E-A92F-3A2B1B2D19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7613" y="4069686"/>
            <a:ext cx="1533236" cy="862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D6AB16-8D47-91E3-F323-9898B5E377ED}"/>
              </a:ext>
            </a:extLst>
          </p:cNvPr>
          <p:cNvSpPr txBox="1"/>
          <p:nvPr/>
        </p:nvSpPr>
        <p:spPr>
          <a:xfrm>
            <a:off x="339018" y="272047"/>
            <a:ext cx="9071831" cy="1026371"/>
          </a:xfrm>
          <a:prstGeom prst="rect">
            <a:avLst/>
          </a:prstGeom>
        </p:spPr>
        <p:txBody>
          <a:bodyPr wrap="square" lIns="0" tIns="0" rIns="0" bIns="0" rtlCol="0" anchor="t">
            <a:spAutoFit/>
          </a:bodyPr>
          <a:lstStyle/>
          <a:p>
            <a:pPr>
              <a:lnSpc>
                <a:spcPts val="9679"/>
              </a:lnSpc>
            </a:pPr>
            <a:r>
              <a:rPr lang="en-US" sz="3200" b="1" spc="-87" dirty="0">
                <a:solidFill>
                  <a:srgbClr val="033C5B"/>
                </a:solidFill>
                <a:latin typeface="HK Grotesk Bold"/>
              </a:rPr>
              <a:t>Andere Tools für den Einsatz im Klassenzimmer </a:t>
            </a:r>
          </a:p>
        </p:txBody>
      </p:sp>
      <p:pic>
        <p:nvPicPr>
          <p:cNvPr id="5" name="Picture 4" descr="Blue text on a white background&#10;&#10;Description automatically generated">
            <a:extLst>
              <a:ext uri="{FF2B5EF4-FFF2-40B4-BE49-F238E27FC236}">
                <a16:creationId xmlns:a16="http://schemas.microsoft.com/office/drawing/2014/main" id="{6EF90822-656B-B4D6-AEBF-AC3AB547BE20}"/>
              </a:ext>
            </a:extLst>
          </p:cNvPr>
          <p:cNvPicPr>
            <a:picLocks noChangeAspect="1"/>
          </p:cNvPicPr>
          <p:nvPr/>
        </p:nvPicPr>
        <p:blipFill>
          <a:blip r:embed="rId8"/>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113461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99786" y="6055172"/>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943504" y="1936474"/>
            <a:ext cx="8467345"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US" sz="1400" dirty="0">
                <a:solidFill>
                  <a:srgbClr val="121212"/>
                </a:solidFill>
                <a:latin typeface="Arial"/>
                <a:ea typeface="Arial"/>
                <a:cs typeface="Arial"/>
                <a:sym typeface="Arial"/>
                <a:hlinkClick r:id="rId4"/>
              </a:rPr>
              <a:t>AutoCAD </a:t>
            </a:r>
            <a:r>
              <a:rPr lang="en-US" sz="1400" dirty="0">
                <a:solidFill>
                  <a:srgbClr val="121212"/>
                </a:solidFill>
                <a:latin typeface="Arial"/>
                <a:ea typeface="Arial"/>
                <a:cs typeface="Arial"/>
                <a:sym typeface="Arial"/>
              </a:rPr>
              <a:t>(Architektur und Ingenieurwesen)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Ein führendes Softwaretool für 3D-Konstruktion und -Zeichnung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Unverzichtbar für Studenten der Fachrichtungen Architektur, Ingenieurwesen und Bauwesen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Bietet die Möglichkeit, präzise 2D- und 3D-Modelle zu erstellen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Die Schüler lernen, die Software für Projekte und Präsentationen zu nutzen. </a:t>
            </a:r>
          </a:p>
        </p:txBody>
      </p:sp>
      <p:pic>
        <p:nvPicPr>
          <p:cNvPr id="7170" name="Picture 2" descr="AutoCAD: editor DWG - App su Google Play">
            <a:extLst>
              <a:ext uri="{FF2B5EF4-FFF2-40B4-BE49-F238E27FC236}">
                <a16:creationId xmlns:a16="http://schemas.microsoft.com/office/drawing/2014/main" id="{5431472F-F60F-389C-C2EC-7286B0881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3651" y="2171323"/>
            <a:ext cx="1136073" cy="11360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BDC9A3-5CC4-7B70-F933-FACCBD5718C8}"/>
              </a:ext>
            </a:extLst>
          </p:cNvPr>
          <p:cNvSpPr txBox="1"/>
          <p:nvPr/>
        </p:nvSpPr>
        <p:spPr>
          <a:xfrm>
            <a:off x="339018" y="272047"/>
            <a:ext cx="9071831" cy="1026371"/>
          </a:xfrm>
          <a:prstGeom prst="rect">
            <a:avLst/>
          </a:prstGeom>
        </p:spPr>
        <p:txBody>
          <a:bodyPr wrap="square" lIns="0" tIns="0" rIns="0" bIns="0" rtlCol="0" anchor="t">
            <a:spAutoFit/>
          </a:bodyPr>
          <a:lstStyle/>
          <a:p>
            <a:pPr>
              <a:lnSpc>
                <a:spcPts val="9679"/>
              </a:lnSpc>
            </a:pPr>
            <a:r>
              <a:rPr lang="en-US" sz="3200" b="1" spc="-87" dirty="0">
                <a:solidFill>
                  <a:srgbClr val="033C5B"/>
                </a:solidFill>
                <a:latin typeface="HK Grotesk Bold"/>
              </a:rPr>
              <a:t>Andere Tools für den Einsatz im Klassenzimmer </a:t>
            </a:r>
          </a:p>
        </p:txBody>
      </p:sp>
      <p:pic>
        <p:nvPicPr>
          <p:cNvPr id="5" name="Picture 4" descr="Blue text on a white background&#10;&#10;Description automatically generated">
            <a:extLst>
              <a:ext uri="{FF2B5EF4-FFF2-40B4-BE49-F238E27FC236}">
                <a16:creationId xmlns:a16="http://schemas.microsoft.com/office/drawing/2014/main" id="{6B46A936-B561-9004-ED67-A4F9EF5A5D8F}"/>
              </a:ext>
            </a:extLst>
          </p:cNvPr>
          <p:cNvPicPr>
            <a:picLocks noChangeAspect="1"/>
          </p:cNvPicPr>
          <p:nvPr/>
        </p:nvPicPr>
        <p:blipFill>
          <a:blip r:embed="rId6"/>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114704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C023-D08E-B88C-D3E5-26D73B39F46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8637CFD-A492-7C91-A28B-C3963676AE59}"/>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71D0A525-63C0-AFE4-181A-254080CE01C3}"/>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A9DECB34-A4A2-791E-AAE9-8375D26C6EC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9" name="Group 9">
            <a:extLst>
              <a:ext uri="{FF2B5EF4-FFF2-40B4-BE49-F238E27FC236}">
                <a16:creationId xmlns:a16="http://schemas.microsoft.com/office/drawing/2014/main" id="{83B3E2EF-94A6-69A8-0E70-EBF582E9FAF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E7B30FD8-9A49-B1B3-6024-487DA18E967A}"/>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301AF433-E58B-DEE1-5632-CCD8255E6BD7}"/>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750F4422-FC82-7177-06E9-A837088D52E8}"/>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AE591227-0A13-D0B4-5E6D-691652554940}"/>
              </a:ext>
            </a:extLst>
          </p:cNvPr>
          <p:cNvSpPr txBox="1"/>
          <p:nvPr/>
        </p:nvSpPr>
        <p:spPr>
          <a:xfrm>
            <a:off x="3573272" y="6017525"/>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413FD869-0408-5B7B-646C-1A9707B7F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TextBox 5">
            <a:extLst>
              <a:ext uri="{FF2B5EF4-FFF2-40B4-BE49-F238E27FC236}">
                <a16:creationId xmlns:a16="http://schemas.microsoft.com/office/drawing/2014/main" id="{4214EFD0-5DD4-5984-4D45-9963052A9969}"/>
              </a:ext>
            </a:extLst>
          </p:cNvPr>
          <p:cNvSpPr txBox="1"/>
          <p:nvPr/>
        </p:nvSpPr>
        <p:spPr>
          <a:xfrm>
            <a:off x="339018" y="-80907"/>
            <a:ext cx="9071831" cy="1095428"/>
          </a:xfrm>
          <a:prstGeom prst="rect">
            <a:avLst/>
          </a:prstGeom>
        </p:spPr>
        <p:txBody>
          <a:bodyPr wrap="square" lIns="0" tIns="0" rIns="0" bIns="0" rtlCol="0" anchor="t">
            <a:spAutoFit/>
          </a:bodyPr>
          <a:lstStyle/>
          <a:p>
            <a:pPr>
              <a:lnSpc>
                <a:spcPts val="9679"/>
              </a:lnSpc>
            </a:pPr>
            <a:r>
              <a:rPr lang="en-US" sz="3600" b="1" spc="-87" dirty="0">
                <a:solidFill>
                  <a:srgbClr val="033C5B"/>
                </a:solidFill>
                <a:latin typeface="HK Grotesk Bold"/>
              </a:rPr>
              <a:t>Andere Tools für den Einsatz im Klassenzimmer </a:t>
            </a:r>
          </a:p>
        </p:txBody>
      </p:sp>
      <p:pic>
        <p:nvPicPr>
          <p:cNvPr id="12" name="Picture 11" descr="A screenshot of a group of logos&#10;&#10;Description automatically generated">
            <a:extLst>
              <a:ext uri="{FF2B5EF4-FFF2-40B4-BE49-F238E27FC236}">
                <a16:creationId xmlns:a16="http://schemas.microsoft.com/office/drawing/2014/main" id="{31351C45-0AA7-79B2-7EDF-3E4EC9858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534" y="966492"/>
            <a:ext cx="6485200" cy="4863901"/>
          </a:xfrm>
          <a:prstGeom prst="rect">
            <a:avLst/>
          </a:prstGeom>
        </p:spPr>
      </p:pic>
      <p:sp>
        <p:nvSpPr>
          <p:cNvPr id="17" name="TextBox 16">
            <a:extLst>
              <a:ext uri="{FF2B5EF4-FFF2-40B4-BE49-F238E27FC236}">
                <a16:creationId xmlns:a16="http://schemas.microsoft.com/office/drawing/2014/main" id="{4A8AEF00-D6CD-0EDB-A600-DEE3114AC647}"/>
              </a:ext>
            </a:extLst>
          </p:cNvPr>
          <p:cNvSpPr txBox="1"/>
          <p:nvPr/>
        </p:nvSpPr>
        <p:spPr>
          <a:xfrm>
            <a:off x="3140910" y="5610943"/>
            <a:ext cx="6109854" cy="261610"/>
          </a:xfrm>
          <a:prstGeom prst="rect">
            <a:avLst/>
          </a:prstGeom>
          <a:noFill/>
        </p:spPr>
        <p:txBody>
          <a:bodyPr wrap="square">
            <a:spAutoFit/>
          </a:bodyPr>
          <a:lstStyle/>
          <a:p>
            <a:r>
              <a:rPr lang="en-GB" sz="1100" dirty="0"/>
              <a:t>Quelle: </a:t>
            </a:r>
            <a:r>
              <a:rPr lang="en-BE" sz="1100" dirty="0">
                <a:hlinkClick r:id="rId5"/>
              </a:rPr>
              <a:t>https:</a:t>
            </a:r>
            <a:r>
              <a:rPr lang="en-GB" sz="1100" dirty="0"/>
              <a:t>//www.teachfloor.com/blog/best-collaborative-learning-tools-2022 </a:t>
            </a:r>
            <a:endParaRPr lang="en-BE" sz="1100" dirty="0"/>
          </a:p>
        </p:txBody>
      </p:sp>
      <p:pic>
        <p:nvPicPr>
          <p:cNvPr id="5" name="Picture 4" descr="Blue text on a white background&#10;&#10;Description automatically generated">
            <a:extLst>
              <a:ext uri="{FF2B5EF4-FFF2-40B4-BE49-F238E27FC236}">
                <a16:creationId xmlns:a16="http://schemas.microsoft.com/office/drawing/2014/main" id="{D2F22EC6-0E2A-DBA9-9D99-396522267FF5}"/>
              </a:ext>
            </a:extLst>
          </p:cNvPr>
          <p:cNvPicPr>
            <a:picLocks noChangeAspect="1"/>
          </p:cNvPicPr>
          <p:nvPr/>
        </p:nvPicPr>
        <p:blipFill>
          <a:blip r:embed="rId6"/>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3265863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74442" y="685800"/>
            <a:ext cx="10566213" cy="1073051"/>
          </a:xfrm>
          <a:prstGeom prst="rect">
            <a:avLst/>
          </a:prstGeom>
        </p:spPr>
        <p:txBody>
          <a:bodyPr wrap="square" lIns="0" tIns="0" rIns="0" bIns="0" rtlCol="0" anchor="t">
            <a:spAutoFit/>
          </a:bodyPr>
          <a:lstStyle/>
          <a:p>
            <a:pPr>
              <a:lnSpc>
                <a:spcPts val="9679"/>
              </a:lnSpc>
            </a:pPr>
            <a:r>
              <a:rPr lang="en-US" sz="4800" spc="-87" dirty="0">
                <a:solidFill>
                  <a:srgbClr val="033C5B"/>
                </a:solidFill>
                <a:latin typeface="HK Grotesk Bold"/>
              </a:rPr>
              <a:t>Betonung von Reflexion und Feedback</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573272" y="6047173"/>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7C8D47F0-2523-39B4-2583-7777D1451412}"/>
              </a:ext>
            </a:extLst>
          </p:cNvPr>
          <p:cNvGraphicFramePr/>
          <p:nvPr>
            <p:extLst>
              <p:ext uri="{D42A27DB-BD31-4B8C-83A1-F6EECF244321}">
                <p14:modId xmlns:p14="http://schemas.microsoft.com/office/powerpoint/2010/main" val="3877948593"/>
              </p:ext>
            </p:extLst>
          </p:nvPr>
        </p:nvGraphicFramePr>
        <p:xfrm>
          <a:off x="548641" y="2260187"/>
          <a:ext cx="7543800" cy="2709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8E9BB252-F5FE-01EC-FFCC-5C77D55B6D59}"/>
              </a:ext>
            </a:extLst>
          </p:cNvPr>
          <p:cNvPicPr>
            <a:picLocks noChangeAspect="1"/>
          </p:cNvPicPr>
          <p:nvPr/>
        </p:nvPicPr>
        <p:blipFill>
          <a:blip r:embed="rId9"/>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4162054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dirty="0" err="1">
                <a:solidFill>
                  <a:srgbClr val="033C5B"/>
                </a:solidFill>
                <a:latin typeface="HK Grotesk Bold"/>
              </a:rPr>
              <a:t>Reflexion</a:t>
            </a:r>
            <a:r>
              <a:rPr lang="tr-TR" sz="4666" spc="-46">
                <a:solidFill>
                  <a:srgbClr val="033C5B"/>
                </a:solidFill>
                <a:latin typeface="HK Grotesk Bold"/>
              </a:rPr>
              <a:t>sa</a:t>
            </a:r>
            <a:r>
              <a:rPr lang="en-US" sz="4666" spc="-46">
                <a:solidFill>
                  <a:srgbClr val="033C5B"/>
                </a:solidFill>
                <a:latin typeface="HK Grotesk Bold"/>
              </a:rPr>
              <a:t>ktivität</a:t>
            </a:r>
            <a:endParaRPr lang="en-US" sz="4666" spc="-46" dirty="0">
              <a:solidFill>
                <a:srgbClr val="033C5B"/>
              </a:solidFill>
              <a:latin typeface="HK Grotesk Bold"/>
            </a:endParaRPr>
          </a:p>
        </p:txBody>
      </p:sp>
      <p:sp>
        <p:nvSpPr>
          <p:cNvPr id="11" name="TextBox 11"/>
          <p:cNvSpPr txBox="1"/>
          <p:nvPr/>
        </p:nvSpPr>
        <p:spPr>
          <a:xfrm>
            <a:off x="2039131" y="1337689"/>
            <a:ext cx="7896587" cy="1825949"/>
          </a:xfrm>
          <a:prstGeom prst="rect">
            <a:avLst/>
          </a:prstGeom>
        </p:spPr>
        <p:txBody>
          <a:bodyPr wrap="square" lIns="0" tIns="0" rIns="0" bIns="0" rtlCol="0" anchor="t">
            <a:spAutoFit/>
          </a:bodyPr>
          <a:lstStyle/>
          <a:p>
            <a:pPr marL="304815" indent="-304815">
              <a:lnSpc>
                <a:spcPts val="2426"/>
              </a:lnSpc>
              <a:spcBef>
                <a:spcPct val="0"/>
              </a:spcBef>
              <a:buFont typeface="Wingdings" panose="05000000000000000000" pitchFamily="2" charset="2"/>
              <a:buChar char="à"/>
            </a:pPr>
            <a:r>
              <a:rPr lang="en-GB" sz="1600" dirty="0"/>
              <a:t>Wählen Sie ein Tool aus, das Sie näher untersuchen möchten (z. B. Google Classroom, </a:t>
            </a:r>
            <a:r>
              <a:rPr lang="en-GB" sz="1600" dirty="0" err="1"/>
              <a:t>Instructables</a:t>
            </a:r>
            <a:r>
              <a:rPr lang="en-GB" sz="1600" dirty="0"/>
              <a:t>, </a:t>
            </a:r>
            <a:r>
              <a:rPr lang="en-GB" sz="1600" dirty="0" err="1"/>
              <a:t>Labster</a:t>
            </a:r>
            <a:r>
              <a:rPr lang="en-GB" sz="1600" dirty="0"/>
              <a:t>). Skizzieren Sie eine Unterrichtsstunde, in der dieses Tool eingesetzt wird, um die Schüler mit realen Anwendungen vertraut zu machen.</a:t>
            </a:r>
          </a:p>
          <a:p>
            <a:pPr marL="304815" indent="-304815">
              <a:lnSpc>
                <a:spcPts val="2426"/>
              </a:lnSpc>
              <a:spcBef>
                <a:spcPct val="0"/>
              </a:spcBef>
              <a:buFont typeface="Wingdings" panose="05000000000000000000" pitchFamily="2" charset="2"/>
              <a:buChar char="à"/>
            </a:pPr>
            <a:r>
              <a:rPr lang="en-GB" sz="1600" dirty="0"/>
              <a:t>Wie wird dieses Instrument das Verständnis der Schüler für praktische Fertigkeiten verbessern? Welchen Herausforderungen könnten Sie sich bei der Umsetzung dieses Instruments in einer Berufsbildungseinrichtung stellen? Wie könnten Sie die Zusammenarbeit und das Engagement mit diesem Instrument fördern?</a:t>
            </a:r>
            <a:endParaRPr lang="en-GB" sz="1733"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5" name="TextBox 13">
            <a:extLst>
              <a:ext uri="{FF2B5EF4-FFF2-40B4-BE49-F238E27FC236}">
                <a16:creationId xmlns:a16="http://schemas.microsoft.com/office/drawing/2014/main" id="{01AE9181-D4D0-666C-362B-06B9D508DB75}"/>
              </a:ext>
            </a:extLst>
          </p:cNvPr>
          <p:cNvSpPr txBox="1"/>
          <p:nvPr/>
        </p:nvSpPr>
        <p:spPr>
          <a:xfrm>
            <a:off x="3573272" y="6073163"/>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510C4B8B-338A-D5EE-0522-F3A6C98CC76F}"/>
              </a:ext>
            </a:extLst>
          </p:cNvPr>
          <p:cNvPicPr>
            <a:picLocks noChangeAspect="1"/>
          </p:cNvPicPr>
          <p:nvPr/>
        </p:nvPicPr>
        <p:blipFill>
          <a:blip r:embed="rId10"/>
          <a:stretch>
            <a:fillRect/>
          </a:stretch>
        </p:blipFill>
        <p:spPr>
          <a:xfrm>
            <a:off x="1903353" y="6134704"/>
            <a:ext cx="1596433" cy="334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1475" y="388372"/>
            <a:ext cx="4660190" cy="1477328"/>
          </a:xfrm>
          <a:prstGeom prst="rect">
            <a:avLst/>
          </a:prstGeom>
        </p:spPr>
        <p:txBody>
          <a:bodyPr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Lernziele</a:t>
            </a:r>
            <a:endParaRPr lang="en-US" sz="4666" b="1" spc="-46" dirty="0">
              <a:solidFill>
                <a:srgbClr val="033C5B"/>
              </a:solidFill>
              <a:latin typeface="HK Grotesk" panose="020B0604020202020204" charset="0"/>
            </a:endParaRPr>
          </a:p>
        </p:txBody>
      </p:sp>
      <p:sp>
        <p:nvSpPr>
          <p:cNvPr id="3" name="TextBox 3"/>
          <p:cNvSpPr txBox="1"/>
          <p:nvPr/>
        </p:nvSpPr>
        <p:spPr>
          <a:xfrm>
            <a:off x="0" y="1505988"/>
            <a:ext cx="6375400" cy="3046988"/>
          </a:xfrm>
          <a:prstGeom prst="rect">
            <a:avLst/>
          </a:prstGeom>
        </p:spPr>
        <p:txBody>
          <a:bodyPr wrap="square" lIns="0" tIns="0" rIns="0" bIns="0" rtlCol="0" anchor="t">
            <a:spAutoFit/>
          </a:bodyPr>
          <a:lstStyle/>
          <a:p>
            <a:pPr marL="201516" lvl="1"/>
            <a:r>
              <a:rPr lang="en-GB" dirty="0">
                <a:solidFill>
                  <a:srgbClr val="121212"/>
                </a:solidFill>
                <a:latin typeface="HK Grotesk Light" panose="020B0604020202020204" charset="0"/>
                <a:cs typeface="Arial" panose="020B0604020202020204" pitchFamily="34" charset="0"/>
              </a:rPr>
              <a:t>Am Ende dieser Einheit werden die Teilnehmer in der Lage sein:</a:t>
            </a:r>
            <a:endParaRPr lang="en-US" dirty="0">
              <a:solidFill>
                <a:srgbClr val="121212"/>
              </a:solidFill>
              <a:latin typeface="HK Grotesk Light" panose="020B0604020202020204" charset="0"/>
              <a:cs typeface="Arial" panose="020B0604020202020204" pitchFamily="34" charset="0"/>
            </a:endParaRP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die Rolle interaktiver Plattformen bei der Verbesserung der Zusammenarbeit und des Engagements in der Berufsbildung zu verstehen.</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Ermittlung spezifischer Instrumente und Techniken zur Förderung einer </a:t>
            </a:r>
            <a:r>
              <a:rPr lang="en-GB" i="0" u="none" strike="noStrike" dirty="0" err="1">
                <a:solidFill>
                  <a:srgbClr val="121212"/>
                </a:solidFill>
                <a:effectLst/>
                <a:latin typeface="HK Grotesk Light" panose="020B0604020202020204" charset="0"/>
                <a:cs typeface="Arial" panose="020B0604020202020204" pitchFamily="34" charset="0"/>
              </a:rPr>
              <a:t>schülerzentrierten</a:t>
            </a:r>
            <a:r>
              <a:rPr lang="en-GB" i="0" u="none" strike="noStrike" dirty="0">
                <a:solidFill>
                  <a:srgbClr val="121212"/>
                </a:solidFill>
                <a:effectLst/>
                <a:latin typeface="HK Grotesk Light" panose="020B0604020202020204" charset="0"/>
                <a:cs typeface="Arial" panose="020B0604020202020204" pitchFamily="34" charset="0"/>
              </a:rPr>
              <a:t>, praxisnahen Lernumgebung.</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Erforschen Sie Möglichkeiten zur Integration von Technologie, um unterschiedliche Lernbedürfnisse zu erfüllen und das Engagement durch reale Anwendungen zu steigern.</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Entwickeln Sie Fähigkeiten, um dynamische, integrative Klassenzimmer zu schaffen, die interaktive Plattformen für eine individuellere Lernerfahrung nutzen.</a:t>
            </a:r>
            <a:endParaRPr lang="en-US" i="0" u="none" strike="noStrike" dirty="0">
              <a:solidFill>
                <a:srgbClr val="121212"/>
              </a:solidFill>
              <a:effectLst/>
              <a:latin typeface="HK Grotesk Light" panose="020B0604020202020204" charset="0"/>
              <a:cs typeface="Arial" panose="020B0604020202020204" pitchFamily="34" charset="0"/>
            </a:endParaRPr>
          </a:p>
        </p:txBody>
      </p:sp>
      <p:sp>
        <p:nvSpPr>
          <p:cNvPr id="4" name="AutoShape 4"/>
          <p:cNvSpPr/>
          <p:nvPr/>
        </p:nvSpPr>
        <p:spPr>
          <a:xfrm>
            <a:off x="6362700" y="2522661"/>
            <a:ext cx="6096000" cy="4335339"/>
          </a:xfrm>
          <a:prstGeom prst="rect">
            <a:avLst/>
          </a:prstGeom>
          <a:solidFill>
            <a:srgbClr val="FB8709"/>
          </a:solidFill>
        </p:spPr>
        <p:txBody>
          <a:bodyPr/>
          <a:lstStyle/>
          <a:p>
            <a:endParaRPr lang="en-BE" sz="1200"/>
          </a:p>
        </p:txBody>
      </p:sp>
      <p:sp>
        <p:nvSpPr>
          <p:cNvPr id="5" name="AutoShape 5"/>
          <p:cNvSpPr/>
          <p:nvPr/>
        </p:nvSpPr>
        <p:spPr>
          <a:xfrm>
            <a:off x="6362700" y="0"/>
            <a:ext cx="6096000" cy="3429000"/>
          </a:xfrm>
          <a:prstGeom prst="rect">
            <a:avLst/>
          </a:prstGeom>
          <a:solidFill>
            <a:srgbClr val="053249"/>
          </a:solidFill>
        </p:spPr>
        <p:txBody>
          <a:bodyPr/>
          <a:lstStyle/>
          <a:p>
            <a:endParaRPr lang="en-BE" sz="1200"/>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BE" sz="1200"/>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sz="1200"/>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pic>
        <p:nvPicPr>
          <p:cNvPr id="12" name="Picture 11" descr="Blue text on a white background&#10;&#10;Description automatically generated">
            <a:extLst>
              <a:ext uri="{FF2B5EF4-FFF2-40B4-BE49-F238E27FC236}">
                <a16:creationId xmlns:a16="http://schemas.microsoft.com/office/drawing/2014/main" id="{B98410D6-DAED-658D-A07C-0C910371C068}"/>
              </a:ext>
            </a:extLst>
          </p:cNvPr>
          <p:cNvPicPr>
            <a:picLocks noChangeAspect="1"/>
          </p:cNvPicPr>
          <p:nvPr/>
        </p:nvPicPr>
        <p:blipFill>
          <a:blip r:embed="rId9"/>
          <a:stretch>
            <a:fillRect/>
          </a:stretch>
        </p:blipFill>
        <p:spPr>
          <a:xfrm>
            <a:off x="1903353" y="6134704"/>
            <a:ext cx="1596433" cy="3349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131301"/>
            <a:ext cx="10566213"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Ressourcen</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573272" y="6059343"/>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1168" y="6059343"/>
            <a:ext cx="1151710" cy="418803"/>
          </a:xfrm>
          <a:prstGeom prst="rect">
            <a:avLst/>
          </a:prstGeom>
        </p:spPr>
      </p:pic>
      <p:sp>
        <p:nvSpPr>
          <p:cNvPr id="17" name="TextBox 16">
            <a:extLst>
              <a:ext uri="{FF2B5EF4-FFF2-40B4-BE49-F238E27FC236}">
                <a16:creationId xmlns:a16="http://schemas.microsoft.com/office/drawing/2014/main" id="{66A06742-F05B-58F5-6C5D-C1006179EA4E}"/>
              </a:ext>
            </a:extLst>
          </p:cNvPr>
          <p:cNvSpPr txBox="1"/>
          <p:nvPr/>
        </p:nvSpPr>
        <p:spPr>
          <a:xfrm>
            <a:off x="168592" y="1397089"/>
            <a:ext cx="10059414" cy="4401205"/>
          </a:xfrm>
          <a:prstGeom prst="rect">
            <a:avLst/>
          </a:prstGeom>
          <a:noFill/>
        </p:spPr>
        <p:txBody>
          <a:bodyPr wrap="square">
            <a:spAutoFit/>
          </a:bodyPr>
          <a:lstStyle/>
          <a:p>
            <a:pPr marL="285750" indent="-285750">
              <a:buFont typeface="Arial" panose="020B0604020202020204" pitchFamily="34" charset="0"/>
              <a:buChar char="•"/>
            </a:pPr>
            <a:r>
              <a:rPr lang="en-US" sz="1400" dirty="0"/>
              <a:t>Google Klassenzimmer: Google Classroom ist ein Lernmanagementsystem (LMS), das die Kommunikation zwischen Lehrkraftn und Schülern erleichtert. Es ermöglicht die gemeinsame Nutzung von Aufgaben, Ressourcen und Ankündigungen auf organisierte Weise. Es lässt sich mit Google Drive und anderen Google-Tools integrieren, was die Verwaltung digitaler Kursarbeiten, die Bereitstellung von Feedback und die Verbesserung der Zusammenarbeit in umgedrehten Unterrichtsräumen erleichtert. Website: </a:t>
            </a:r>
            <a:r>
              <a:rPr lang="en-US" sz="1400" dirty="0">
                <a:hlinkClick r:id="rId5"/>
              </a:rPr>
              <a:t>https://classroom.google.com</a:t>
            </a:r>
            <a:endParaRPr lang="en-US" sz="1400" dirty="0"/>
          </a:p>
          <a:p>
            <a:endParaRPr lang="en-US" sz="1400" dirty="0"/>
          </a:p>
          <a:p>
            <a:pPr marL="285750" indent="-285750">
              <a:buFont typeface="Arial" panose="020B0604020202020204" pitchFamily="34" charset="0"/>
              <a:buChar char="•"/>
            </a:pPr>
            <a:r>
              <a:rPr lang="en-US" sz="1400" dirty="0"/>
              <a:t>Microsoft Teams: Microsoft Teams ist eine Plattform für die Zusammenarbeit, die Messaging, Dateifreigabe und Echtzeitkommunikation über Kanäle unterstützt. Sie eignet sich ideal für "Flipped Classrooms" und bietet Funktionen wie Videokonferenzen, Aufgabenverwaltung und die Integration mit anderen Microsoft 365-Tools. Teams ermöglicht eine effiziente Zusammenarbeit und Organisation in Lernumgebungen. Website: </a:t>
            </a:r>
            <a:r>
              <a:rPr lang="en-US" sz="1400" dirty="0">
                <a:hlinkClick r:id="rId6"/>
              </a:rPr>
              <a:t>https://www.microsoft.com/en/microsoft-teams</a:t>
            </a:r>
            <a:endParaRPr lang="en-US" sz="1400" dirty="0"/>
          </a:p>
          <a:p>
            <a:endParaRPr lang="en-US" sz="1400" dirty="0"/>
          </a:p>
          <a:p>
            <a:pPr marL="285750" indent="-285750">
              <a:buFont typeface="Arial" panose="020B0604020202020204" pitchFamily="34" charset="0"/>
              <a:buChar char="•"/>
            </a:pPr>
            <a:r>
              <a:rPr lang="en-US" sz="1400" dirty="0" err="1"/>
              <a:t>Simbound</a:t>
            </a:r>
            <a:r>
              <a:rPr lang="en-US" sz="1400" dirty="0"/>
              <a:t>: </a:t>
            </a:r>
            <a:r>
              <a:rPr lang="en-US" sz="1400" dirty="0" err="1"/>
              <a:t>Simbound </a:t>
            </a:r>
            <a:r>
              <a:rPr lang="en-US" sz="1400" dirty="0"/>
              <a:t>ist eine Bildungsplattform, die Simulationen für digitales Marketing und eCommerce anbietet. Sie ermöglicht es Studenten, sich mit realen Marketingszenarien zu beschäftigen und mit SEO, E-Mail-Kampagnen und Webanalysen zu experimentieren. </a:t>
            </a:r>
            <a:r>
              <a:rPr lang="en-US" sz="1400" dirty="0" err="1"/>
              <a:t>Simbound </a:t>
            </a:r>
            <a:r>
              <a:rPr lang="en-US" sz="1400" dirty="0"/>
              <a:t>hilft den Studenten, ihre Fähigkeiten im Bereich des digitalen Marketings in einer kontrollierten, interaktiven Umgebung zu entwickeln. Website: </a:t>
            </a:r>
            <a:r>
              <a:rPr lang="en-US" sz="1400" dirty="0">
                <a:hlinkClick r:id="rId7"/>
              </a:rPr>
              <a:t>https://www.simbound.com</a:t>
            </a:r>
            <a:endParaRPr lang="en-US" sz="1400" dirty="0"/>
          </a:p>
          <a:p>
            <a:endParaRPr lang="en-US" sz="1400" dirty="0"/>
          </a:p>
          <a:p>
            <a:pPr marL="285750" indent="-285750">
              <a:buFont typeface="Arial" panose="020B0604020202020204" pitchFamily="34" charset="0"/>
              <a:buChar char="•"/>
            </a:pPr>
            <a:r>
              <a:rPr lang="en-US" sz="1400" dirty="0" err="1"/>
              <a:t>Labster</a:t>
            </a:r>
            <a:r>
              <a:rPr lang="en-US" sz="1400" dirty="0"/>
              <a:t>: </a:t>
            </a:r>
            <a:r>
              <a:rPr lang="en-US" sz="1400" dirty="0" err="1"/>
              <a:t>Labster </a:t>
            </a:r>
            <a:r>
              <a:rPr lang="en-US" sz="1400" dirty="0"/>
              <a:t>bietet virtuelle Laborsimulationen für Schüler in Bereichen wie Biologie, Chemie und Physik. Diese interaktiven Simulationen ermöglichen es den Schülern, Experimente durchzuführen und wissenschaftliche Konzepte in einer virtuellen Umgebung zu erforschen, was sie zu einem großartigen Werkzeug für den naturwissenschaftlichen Unterricht macht, insbesondere in umgedrehten Klassenräumen. Website: </a:t>
            </a:r>
            <a:r>
              <a:rPr lang="en-US" sz="1400" dirty="0">
                <a:hlinkClick r:id="rId8"/>
              </a:rPr>
              <a:t>https://www.labster.com</a:t>
            </a:r>
            <a:endParaRPr lang="en-US" sz="1400" dirty="0"/>
          </a:p>
        </p:txBody>
      </p:sp>
      <p:pic>
        <p:nvPicPr>
          <p:cNvPr id="6" name="Picture 5" descr="Blue text on a white background&#10;&#10;Description automatically generated">
            <a:extLst>
              <a:ext uri="{FF2B5EF4-FFF2-40B4-BE49-F238E27FC236}">
                <a16:creationId xmlns:a16="http://schemas.microsoft.com/office/drawing/2014/main" id="{5414E212-3585-44EB-2907-D40586CEBBF0}"/>
              </a:ext>
            </a:extLst>
          </p:cNvPr>
          <p:cNvPicPr>
            <a:picLocks noChangeAspect="1"/>
          </p:cNvPicPr>
          <p:nvPr/>
        </p:nvPicPr>
        <p:blipFill>
          <a:blip r:embed="rId9"/>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44286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149274"/>
            <a:ext cx="10566213"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Ressourcen</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99786" y="6059343"/>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66A06742-F05B-58F5-6C5D-C1006179EA4E}"/>
              </a:ext>
            </a:extLst>
          </p:cNvPr>
          <p:cNvSpPr txBox="1"/>
          <p:nvPr/>
        </p:nvSpPr>
        <p:spPr>
          <a:xfrm>
            <a:off x="116486" y="1302612"/>
            <a:ext cx="10634602" cy="4832092"/>
          </a:xfrm>
          <a:prstGeom prst="rect">
            <a:avLst/>
          </a:prstGeom>
          <a:noFill/>
        </p:spPr>
        <p:txBody>
          <a:bodyPr wrap="square">
            <a:spAutoFit/>
          </a:bodyPr>
          <a:lstStyle/>
          <a:p>
            <a:pPr marL="285750" indent="-285750">
              <a:buFont typeface="Arial" panose="020B0604020202020204" pitchFamily="34" charset="0"/>
              <a:buChar char="•"/>
            </a:pPr>
            <a:r>
              <a:rPr lang="en-US" sz="1400" dirty="0" err="1"/>
              <a:t>Instructables</a:t>
            </a:r>
            <a:r>
              <a:rPr lang="en-US" sz="1400" dirty="0"/>
              <a:t>: </a:t>
            </a:r>
            <a:r>
              <a:rPr lang="en-US" sz="1400" dirty="0" err="1"/>
              <a:t>Instructables </a:t>
            </a:r>
            <a:r>
              <a:rPr lang="en-US" sz="1400" dirty="0"/>
              <a:t>ist eine Community-basierte Plattform, auf der SchülerInnen DIY-Projekte erforschen, erstellen und teilen können. Sie ist besonders nützlich für die berufliche und technische Bildung und bietet Schritt-für-Schritt-Anleitungen für Projekte in verschiedenen Bereichen wie Elektronik, Holzbearbeitung und Handwerk. Website: </a:t>
            </a:r>
            <a:r>
              <a:rPr lang="en-US" sz="1400" dirty="0">
                <a:hlinkClick r:id="rId5"/>
              </a:rPr>
              <a:t>https://www.instructables.com</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err="1"/>
              <a:t>Codecademy</a:t>
            </a:r>
            <a:r>
              <a:rPr lang="en-US" sz="1400" dirty="0"/>
              <a:t>: </a:t>
            </a:r>
            <a:r>
              <a:rPr lang="en-US" sz="1400" dirty="0" err="1"/>
              <a:t>Codecademy </a:t>
            </a:r>
            <a:r>
              <a:rPr lang="en-US" sz="1400" dirty="0"/>
              <a:t>ist eine interaktive Plattform, die das Programmieren in verschiedenen Programmiersprachen lehrt, darunter Python, JavaScript und HTML/CSS. Sie bietet praktische Übungen und Projekte und ist damit ideal für Schüler, die Informatik und IT-Kenntnisse erlernen wollen. Website: </a:t>
            </a:r>
            <a:r>
              <a:rPr lang="en-US" sz="1400" dirty="0">
                <a:hlinkClick r:id="rId6"/>
              </a:rPr>
              <a:t>https://www.codecademy.com</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Coursera: Coursera ist eine Online-Lernplattform, die Zugang zu einer breiten Palette von Kursen in verschiedenen Bereichen bietet, darunter auch berufliche Qualifikationen wie Gesundheitswesen, Bauwesen und Wirtschaft. Coursera bietet Videovorlesungen, Lesungen und Quizfragen, so dass die Studierenden auch außerhalb des Unterrichts in ihrem eigenen Tempo lernen können. Website: </a:t>
            </a:r>
            <a:r>
              <a:rPr lang="en-US" sz="1400" dirty="0">
                <a:hlinkClick r:id="rId7"/>
              </a:rPr>
              <a:t>https://www.coursera.org</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Udemy: Udemy ist ein Online-Lernmarktplatz, der eine breite Palette von Kursen anbietet, darunter auch berufliche und technische Fähigkeiten. Studierende können auf Videovorlesungen und praktische Aufgaben in Bereichen wie Kochkunst, IT und Persönlichkeitsentwicklung zugreifen und so das Lernen im Klassenzimmer hervorragend ergänzen. Website: </a:t>
            </a:r>
            <a:r>
              <a:rPr lang="en-US" sz="1400" dirty="0">
                <a:hlinkClick r:id="rId8"/>
              </a:rPr>
              <a:t>https://www.udemy.com</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err="1"/>
              <a:t>ThingLink</a:t>
            </a:r>
            <a:r>
              <a:rPr lang="en-US" sz="1400" dirty="0"/>
              <a:t>: </a:t>
            </a:r>
            <a:r>
              <a:rPr lang="en-US" sz="1400" dirty="0" err="1"/>
              <a:t>ThingLink </a:t>
            </a:r>
            <a:r>
              <a:rPr lang="en-US" sz="1400" dirty="0"/>
              <a:t>ist eine Plattform für die Erstellung interaktiver Medien wie Bilder, Videos und virtuelle 360-Grad-Touren. Es ist besonders nützlich für Studenten in Bereichen wie Medien, Immobilien und Tourismusausbildung, da es ihnen ermöglicht, immersive, interaktive Präsentationen zu erstellen. Website: </a:t>
            </a:r>
            <a:r>
              <a:rPr lang="en-US" sz="1400" dirty="0">
                <a:hlinkClick r:id="rId9"/>
              </a:rPr>
              <a:t>https://www.thinglink.com</a:t>
            </a:r>
            <a:endParaRPr lang="en-US" sz="1400" dirty="0"/>
          </a:p>
          <a:p>
            <a:pPr marL="285750" indent="-285750">
              <a:buFont typeface="Arial" panose="020B0604020202020204" pitchFamily="34" charset="0"/>
              <a:buChar char="•"/>
            </a:pPr>
            <a:endParaRPr lang="en-US" sz="1400" dirty="0"/>
          </a:p>
        </p:txBody>
      </p:sp>
      <p:pic>
        <p:nvPicPr>
          <p:cNvPr id="6" name="Picture 5" descr="Blue text on a white background&#10;&#10;Description automatically generated">
            <a:extLst>
              <a:ext uri="{FF2B5EF4-FFF2-40B4-BE49-F238E27FC236}">
                <a16:creationId xmlns:a16="http://schemas.microsoft.com/office/drawing/2014/main" id="{96D9AC79-140E-42BA-C911-80A386D3777D}"/>
              </a:ext>
            </a:extLst>
          </p:cNvPr>
          <p:cNvPicPr>
            <a:picLocks noChangeAspect="1"/>
          </p:cNvPicPr>
          <p:nvPr/>
        </p:nvPicPr>
        <p:blipFill>
          <a:blip r:embed="rId10"/>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244773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13252" y="428557"/>
            <a:ext cx="10566213"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Ressourcen</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573272" y="6059343"/>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72824" y="1757574"/>
            <a:ext cx="8467345" cy="2680029"/>
          </a:xfrm>
          <a:prstGeom prst="rect">
            <a:avLst/>
          </a:prstGeom>
        </p:spPr>
        <p:txBody>
          <a:bodyPr wrap="square" lIns="0" tIns="0" rIns="0" bIns="0" rtlCol="0" anchor="t">
            <a:spAutoFit/>
          </a:bodyPr>
          <a:lstStyle/>
          <a:p>
            <a:pPr marL="285750" marR="0" lvl="0" indent="-285750" algn="l" rtl="0">
              <a:lnSpc>
                <a:spcPct val="140000"/>
              </a:lnSpc>
              <a:spcBef>
                <a:spcPts val="0"/>
              </a:spcBef>
              <a:spcAft>
                <a:spcPts val="0"/>
              </a:spcAft>
              <a:buFont typeface="Arial" panose="020B0604020202020204" pitchFamily="34" charset="0"/>
              <a:buChar char="•"/>
            </a:pPr>
            <a:r>
              <a:rPr lang="en-US" sz="1400" dirty="0">
                <a:solidFill>
                  <a:srgbClr val="121212"/>
                </a:solidFill>
                <a:latin typeface="Arial"/>
                <a:ea typeface="Arial"/>
                <a:cs typeface="Arial"/>
                <a:sym typeface="Arial"/>
              </a:rPr>
              <a:t>Slack: Slack ist eine Kommunikationsplattform, die sich ideal für Flipped Classrooms eignet. Sie ermöglicht Messaging in Echtzeit, den Austausch von Dateien und die Zusammenarbeit über themenspezifische Kanäle. Sie lässt sich in zahlreiche Lehrmittel integrieren und fördert so gezielte Diskussionen und Teamarbeit zwischen Schülern und Lehrkräften. Dies unterstützt das Ziel der Einheit, Technologie für interaktives Lernen und Zusammenarbeit zu nutzen.</a:t>
            </a:r>
          </a:p>
          <a:p>
            <a:pPr marL="285750" marR="0" lvl="0" indent="-285750" algn="l" rtl="0">
              <a:lnSpc>
                <a:spcPct val="140000"/>
              </a:lnSpc>
              <a:spcBef>
                <a:spcPts val="0"/>
              </a:spcBef>
              <a:spcAft>
                <a:spcPts val="0"/>
              </a:spcAft>
              <a:buFont typeface="Arial" panose="020B0604020202020204" pitchFamily="34" charset="0"/>
              <a:buChar char="•"/>
            </a:pPr>
            <a:endParaRPr lang="en-US" sz="1400" dirty="0">
              <a:solidFill>
                <a:srgbClr val="121212"/>
              </a:solidFill>
              <a:latin typeface="Arial"/>
              <a:ea typeface="Arial"/>
              <a:cs typeface="Arial"/>
              <a:sym typeface="Arial"/>
            </a:endParaRPr>
          </a:p>
          <a:p>
            <a:pPr marL="285750" marR="0" lvl="0" indent="-285750" algn="l" rtl="0">
              <a:lnSpc>
                <a:spcPct val="140000"/>
              </a:lnSpc>
              <a:spcBef>
                <a:spcPts val="0"/>
              </a:spcBef>
              <a:spcAft>
                <a:spcPts val="0"/>
              </a:spcAft>
              <a:buFont typeface="Arial" panose="020B0604020202020204" pitchFamily="34" charset="0"/>
              <a:buChar char="•"/>
            </a:pPr>
            <a:r>
              <a:rPr lang="en-US" sz="1400" dirty="0">
                <a:solidFill>
                  <a:srgbClr val="121212"/>
                </a:solidFill>
                <a:latin typeface="Arial"/>
                <a:ea typeface="Arial"/>
                <a:cs typeface="Arial"/>
                <a:sym typeface="Arial"/>
              </a:rPr>
              <a:t>Trello: Trello ist ein Projektmanagement-Tool, das Aufgaben und Projekte in Tafeln, Listen und Karten organisiert. Es eignet sich hervorragend für "Flipped Classrooms" und ermöglicht es Schülern und Lehrkraftn, gemeinsam Fortschritte zu visualisieren, Aufgaben zuzuweisen und Fristen festzulegen. Die intuitive Oberfläche von Trello unterstützt interaktive Lernprojekte und erleichtert die Organisation und Kommunikation innerhalb der Gruppenarbeit.</a:t>
            </a:r>
          </a:p>
        </p:txBody>
      </p:sp>
      <p:pic>
        <p:nvPicPr>
          <p:cNvPr id="6" name="Picture 5" descr="Blue text on a white background&#10;&#10;Description automatically generated">
            <a:extLst>
              <a:ext uri="{FF2B5EF4-FFF2-40B4-BE49-F238E27FC236}">
                <a16:creationId xmlns:a16="http://schemas.microsoft.com/office/drawing/2014/main" id="{4EA7E17D-26B5-8084-1625-4A8F141A6561}"/>
              </a:ext>
            </a:extLst>
          </p:cNvPr>
          <p:cNvPicPr>
            <a:picLocks noChangeAspect="1"/>
          </p:cNvPicPr>
          <p:nvPr/>
        </p:nvPicPr>
        <p:blipFill>
          <a:blip r:embed="rId5"/>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428525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781589" y="565645"/>
            <a:ext cx="8993189" cy="654025"/>
          </a:xfrm>
          <a:prstGeom prst="rect">
            <a:avLst/>
          </a:prstGeom>
        </p:spPr>
        <p:txBody>
          <a:bodyPr wrap="square" lIns="0" tIns="0" rIns="0" bIns="0" rtlCol="0" anchor="t">
            <a:spAutoFit/>
          </a:bodyPr>
          <a:lstStyle/>
          <a:p>
            <a:pPr>
              <a:lnSpc>
                <a:spcPts val="5133"/>
              </a:lnSpc>
            </a:pPr>
            <a:r>
              <a:rPr lang="en-US" sz="4666" b="1" spc="-46" dirty="0">
                <a:solidFill>
                  <a:srgbClr val="033C5B"/>
                </a:solidFill>
                <a:latin typeface="HK Grotesk Bold"/>
              </a:rPr>
              <a:t>Die Notwendigkeit der Innovation</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517461" y="6059343"/>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1477117" y="2044623"/>
            <a:ext cx="8858385" cy="1610697"/>
          </a:xfrm>
          <a:prstGeom prst="rect">
            <a:avLst/>
          </a:prstGeom>
        </p:spPr>
        <p:txBody>
          <a:bodyPr wrap="square" lIns="0" tIns="0" rIns="0" bIns="0" rtlCol="0" anchor="t">
            <a:spAutoFit/>
          </a:bodyPr>
          <a:lstStyle/>
          <a:p>
            <a:pPr marL="0" marR="0" lvl="0" indent="0" algn="ctr" rtl="0">
              <a:lnSpc>
                <a:spcPct val="150000"/>
              </a:lnSpc>
              <a:spcBef>
                <a:spcPts val="0"/>
              </a:spcBef>
              <a:spcAft>
                <a:spcPts val="0"/>
              </a:spcAft>
              <a:buNone/>
            </a:pPr>
            <a:r>
              <a:rPr lang="en-US" dirty="0">
                <a:solidFill>
                  <a:srgbClr val="121212"/>
                </a:solidFill>
                <a:latin typeface="Arial"/>
                <a:ea typeface="Arial"/>
                <a:cs typeface="Arial"/>
                <a:sym typeface="Arial"/>
              </a:rPr>
              <a:t>Im Zuge der digitalen Renaissance des Bildungswesens spielen interaktive Plattformen eine zentrale Rolle bei der Umgestaltung der Bildungslandschaft. Die Bildungslandschaft kann durch neue Innovationen hervorgehoben werden, die das Lernen unterstützen, indem sie schülerorientierte und ansprechende Unterrichtsräume schaffen, die mit dem digitalen Zeitalter kompatibel sind. </a:t>
            </a:r>
          </a:p>
        </p:txBody>
      </p:sp>
      <p:pic>
        <p:nvPicPr>
          <p:cNvPr id="6" name="Picture 5" descr="Blue text on a white background&#10;&#10;Description automatically generated">
            <a:extLst>
              <a:ext uri="{FF2B5EF4-FFF2-40B4-BE49-F238E27FC236}">
                <a16:creationId xmlns:a16="http://schemas.microsoft.com/office/drawing/2014/main" id="{99CE0153-A441-5329-2A7C-868DAC857BC3}"/>
              </a:ext>
            </a:extLst>
          </p:cNvPr>
          <p:cNvPicPr>
            <a:picLocks noChangeAspect="1"/>
          </p:cNvPicPr>
          <p:nvPr/>
        </p:nvPicPr>
        <p:blipFill>
          <a:blip r:embed="rId4"/>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144747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631247" y="429966"/>
            <a:ext cx="8120925" cy="1095428"/>
          </a:xfrm>
          <a:prstGeom prst="rect">
            <a:avLst/>
          </a:prstGeom>
        </p:spPr>
        <p:txBody>
          <a:bodyPr lIns="0" tIns="0" rIns="0" bIns="0" rtlCol="0" anchor="t">
            <a:spAutoFit/>
          </a:bodyPr>
          <a:lstStyle/>
          <a:p>
            <a:pPr>
              <a:lnSpc>
                <a:spcPts val="9679"/>
              </a:lnSpc>
            </a:pPr>
            <a:r>
              <a:rPr lang="en-US" sz="4400" b="1" spc="-87" dirty="0">
                <a:solidFill>
                  <a:srgbClr val="033C5B"/>
                </a:solidFill>
                <a:latin typeface="HK Grotesk Bold"/>
              </a:rPr>
              <a:t>Interaktives Lernen definieren</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573272" y="6020701"/>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C697AFCE-0DAD-5C88-53BA-72586B3E2262}"/>
              </a:ext>
            </a:extLst>
          </p:cNvPr>
          <p:cNvGraphicFramePr/>
          <p:nvPr>
            <p:extLst>
              <p:ext uri="{D42A27DB-BD31-4B8C-83A1-F6EECF244321}">
                <p14:modId xmlns:p14="http://schemas.microsoft.com/office/powerpoint/2010/main" val="1015675828"/>
              </p:ext>
            </p:extLst>
          </p:nvPr>
        </p:nvGraphicFramePr>
        <p:xfrm>
          <a:off x="767600" y="1962147"/>
          <a:ext cx="8467345" cy="3183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C4DA029E-EC4B-7AF9-BE9D-99D7F735D763}"/>
              </a:ext>
            </a:extLst>
          </p:cNvPr>
          <p:cNvPicPr>
            <a:picLocks noChangeAspect="1"/>
          </p:cNvPicPr>
          <p:nvPr/>
        </p:nvPicPr>
        <p:blipFill>
          <a:blip r:embed="rId9"/>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247635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CB80A-8DA4-0AFE-B508-C8E90A155E0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93623BF-E1CA-599E-E430-4CDDEC0174AD}"/>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F803994D-7BCC-FDBE-B02F-C752DFBA7839}"/>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6EF1B18F-F3EB-C2BF-1FE2-CE31385535C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7081ADDC-F959-F3A8-0546-1FCA2722C302}"/>
              </a:ext>
            </a:extLst>
          </p:cNvPr>
          <p:cNvSpPr txBox="1"/>
          <p:nvPr/>
        </p:nvSpPr>
        <p:spPr>
          <a:xfrm>
            <a:off x="208208" y="317182"/>
            <a:ext cx="9196258" cy="1261307"/>
          </a:xfrm>
          <a:prstGeom prst="rect">
            <a:avLst/>
          </a:prstGeom>
        </p:spPr>
        <p:txBody>
          <a:bodyPr wrap="square" lIns="0" tIns="0" rIns="0" bIns="0" rtlCol="0" anchor="t">
            <a:spAutoFit/>
          </a:bodyPr>
          <a:lstStyle/>
          <a:p>
            <a:pPr>
              <a:lnSpc>
                <a:spcPts val="5133"/>
              </a:lnSpc>
            </a:pPr>
            <a:r>
              <a:rPr lang="en-US" sz="4000" b="1" spc="-87" dirty="0">
                <a:solidFill>
                  <a:srgbClr val="033C5B"/>
                </a:solidFill>
                <a:latin typeface="HK Grotesk Bold"/>
              </a:rPr>
              <a:t>Interaktive Plattformen in der Berufsbildung</a:t>
            </a:r>
          </a:p>
        </p:txBody>
      </p:sp>
      <p:grpSp>
        <p:nvGrpSpPr>
          <p:cNvPr id="9" name="Group 9">
            <a:extLst>
              <a:ext uri="{FF2B5EF4-FFF2-40B4-BE49-F238E27FC236}">
                <a16:creationId xmlns:a16="http://schemas.microsoft.com/office/drawing/2014/main" id="{BD649C0C-3990-AF32-AFE0-09F51326CC4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A48040A8-0DE7-E10C-DEC9-C13A974CD75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0026DA96-CBBD-0F7C-2F38-57DDF2557CBA}"/>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4D2D6DA2-82F6-D134-98A1-B0EFFB98D00A}"/>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03E1BD09-E690-A343-9CB5-7A33FC924139}"/>
              </a:ext>
            </a:extLst>
          </p:cNvPr>
          <p:cNvSpPr txBox="1"/>
          <p:nvPr/>
        </p:nvSpPr>
        <p:spPr>
          <a:xfrm>
            <a:off x="3573272" y="6049541"/>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C16EBDF2-9D67-82B1-A1AA-FE16A9D92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760" y="6063027"/>
            <a:ext cx="1151710" cy="418803"/>
          </a:xfrm>
          <a:prstGeom prst="rect">
            <a:avLst/>
          </a:prstGeom>
        </p:spPr>
      </p:pic>
      <p:graphicFrame>
        <p:nvGraphicFramePr>
          <p:cNvPr id="18" name="TextBox 3">
            <a:extLst>
              <a:ext uri="{FF2B5EF4-FFF2-40B4-BE49-F238E27FC236}">
                <a16:creationId xmlns:a16="http://schemas.microsoft.com/office/drawing/2014/main" id="{A362FF2A-E9AA-86FA-1C0B-9E8B684FDB6B}"/>
              </a:ext>
            </a:extLst>
          </p:cNvPr>
          <p:cNvGraphicFramePr/>
          <p:nvPr>
            <p:extLst>
              <p:ext uri="{D42A27DB-BD31-4B8C-83A1-F6EECF244321}">
                <p14:modId xmlns:p14="http://schemas.microsoft.com/office/powerpoint/2010/main" val="567146743"/>
              </p:ext>
            </p:extLst>
          </p:nvPr>
        </p:nvGraphicFramePr>
        <p:xfrm>
          <a:off x="-106915" y="1421567"/>
          <a:ext cx="11723425" cy="4304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9EA5D3F6-0802-77AD-A3BF-F25466D0659C}"/>
              </a:ext>
            </a:extLst>
          </p:cNvPr>
          <p:cNvPicPr>
            <a:picLocks noChangeAspect="1"/>
          </p:cNvPicPr>
          <p:nvPr/>
        </p:nvPicPr>
        <p:blipFill>
          <a:blip r:embed="rId9"/>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345985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29238" y="296358"/>
            <a:ext cx="8120925" cy="1095428"/>
          </a:xfrm>
          <a:prstGeom prst="rect">
            <a:avLst/>
          </a:prstGeom>
        </p:spPr>
        <p:txBody>
          <a:bodyPr lIns="0" tIns="0" rIns="0" bIns="0" rtlCol="0" anchor="t">
            <a:spAutoFit/>
          </a:bodyPr>
          <a:lstStyle/>
          <a:p>
            <a:pPr>
              <a:lnSpc>
                <a:spcPts val="9679"/>
              </a:lnSpc>
            </a:pPr>
            <a:r>
              <a:rPr lang="en-US" sz="4800" b="1" spc="-87" dirty="0">
                <a:solidFill>
                  <a:srgbClr val="033C5B"/>
                </a:solidFill>
                <a:latin typeface="HK Grotesk Bold"/>
              </a:rPr>
              <a:t>Enthüllung der Vorteile</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573272" y="6009617"/>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799" y="6027361"/>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1652648" y="2579305"/>
            <a:ext cx="8528687" cy="267061"/>
          </a:xfrm>
          <a:prstGeom prst="rect">
            <a:avLst/>
          </a:prstGeom>
        </p:spPr>
        <p:txBody>
          <a:bodyPr wrap="square" lIns="0" tIns="0" rIns="0" bIns="0" rtlCol="0" anchor="t">
            <a:spAutoFit/>
          </a:bodyPr>
          <a:lstStyle/>
          <a:p>
            <a:pPr marL="0" marR="0" lvl="0" indent="0" algn="l" rtl="0">
              <a:lnSpc>
                <a:spcPct val="140000"/>
              </a:lnSpc>
              <a:spcBef>
                <a:spcPts val="0"/>
              </a:spcBef>
              <a:spcAft>
                <a:spcPts val="0"/>
              </a:spcAft>
              <a:buNone/>
            </a:pPr>
            <a:r>
              <a:rPr lang="en-US" sz="1400" dirty="0">
                <a:solidFill>
                  <a:srgbClr val="121212"/>
                </a:solidFill>
                <a:latin typeface="Arial"/>
                <a:ea typeface="Arial"/>
                <a:cs typeface="Arial"/>
                <a:sym typeface="Arial"/>
              </a:rPr>
              <a:t>.</a:t>
            </a:r>
          </a:p>
        </p:txBody>
      </p:sp>
      <p:graphicFrame>
        <p:nvGraphicFramePr>
          <p:cNvPr id="18" name="TextBox 12">
            <a:extLst>
              <a:ext uri="{FF2B5EF4-FFF2-40B4-BE49-F238E27FC236}">
                <a16:creationId xmlns:a16="http://schemas.microsoft.com/office/drawing/2014/main" id="{ABAB6B2A-3E9C-1238-8BC1-0835891CAEEA}"/>
              </a:ext>
            </a:extLst>
          </p:cNvPr>
          <p:cNvGraphicFramePr/>
          <p:nvPr>
            <p:extLst>
              <p:ext uri="{D42A27DB-BD31-4B8C-83A1-F6EECF244321}">
                <p14:modId xmlns:p14="http://schemas.microsoft.com/office/powerpoint/2010/main" val="231163972"/>
              </p:ext>
            </p:extLst>
          </p:nvPr>
        </p:nvGraphicFramePr>
        <p:xfrm>
          <a:off x="1" y="1615695"/>
          <a:ext cx="10464800" cy="3501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C2C25F29-3F47-2442-C2EF-7F65A1E9937D}"/>
              </a:ext>
            </a:extLst>
          </p:cNvPr>
          <p:cNvPicPr>
            <a:picLocks noChangeAspect="1"/>
          </p:cNvPicPr>
          <p:nvPr/>
        </p:nvPicPr>
        <p:blipFill>
          <a:blip r:embed="rId9"/>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348829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31674" y="-100154"/>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148568" y="108204"/>
            <a:ext cx="10242745" cy="583942"/>
          </a:xfrm>
          <a:prstGeom prst="rect">
            <a:avLst/>
          </a:prstGeom>
        </p:spPr>
        <p:txBody>
          <a:bodyPr wrap="square" lIns="0" tIns="0" rIns="0" bIns="0" rtlCol="0" anchor="t">
            <a:spAutoFit/>
          </a:bodyPr>
          <a:lstStyle/>
          <a:p>
            <a:pPr>
              <a:lnSpc>
                <a:spcPts val="5133"/>
              </a:lnSpc>
            </a:pPr>
            <a:r>
              <a:rPr lang="en-US" sz="3200" b="1" spc="-87" dirty="0">
                <a:solidFill>
                  <a:srgbClr val="033C5B"/>
                </a:solidFill>
                <a:latin typeface="HK Grotesk Bold"/>
              </a:rPr>
              <a:t>Spezifische Vorteile für den </a:t>
            </a:r>
            <a:r>
              <a:rPr lang="en-US" sz="3200" b="1" spc="-87" dirty="0" err="1">
                <a:solidFill>
                  <a:srgbClr val="033C5B"/>
                </a:solidFill>
                <a:latin typeface="HK Grotesk Bold"/>
              </a:rPr>
              <a:t>Berufsbildungskontext</a:t>
            </a:r>
            <a:endParaRPr lang="en-US" sz="3200" b="1" spc="-87"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573272" y="6088593"/>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148568" y="1019596"/>
            <a:ext cx="10316232" cy="4743350"/>
          </a:xfrm>
          <a:prstGeom prst="rect">
            <a:avLst/>
          </a:prstGeom>
        </p:spPr>
        <p:txBody>
          <a:bodyPr wrap="square" lIns="0" tIns="0" rIns="0" bIns="0" rtlCol="0" anchor="t">
            <a:spAutoFit/>
          </a:bodyPr>
          <a:lstStyle/>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b="1" dirty="0">
                <a:solidFill>
                  <a:srgbClr val="121212"/>
                </a:solidFill>
                <a:latin typeface="Arial"/>
                <a:ea typeface="Arial"/>
                <a:cs typeface="Arial"/>
                <a:sym typeface="Arial"/>
              </a:rPr>
              <a:t>Erhöhtes Engagement</a:t>
            </a:r>
            <a:r>
              <a:rPr lang="en-GB" dirty="0">
                <a:solidFill>
                  <a:srgbClr val="121212"/>
                </a:solidFill>
                <a:latin typeface="Arial"/>
                <a:ea typeface="Arial"/>
                <a:cs typeface="Arial"/>
                <a:sym typeface="Arial"/>
              </a:rPr>
              <a:t>: Interaktive Plattformen fördern die aktive Teilnahme und machen das Lernen interessanter, relevanter und angenehmer.</a:t>
            </a:r>
          </a:p>
          <a:p>
            <a:pPr marL="742950" lvl="1" indent="-285750">
              <a:lnSpc>
                <a:spcPct val="140000"/>
              </a:lnSpc>
              <a:buClr>
                <a:schemeClr val="accent2"/>
              </a:buClr>
              <a:buSzPct val="150000"/>
              <a:buFont typeface="Wingdings" panose="05000000000000000000" pitchFamily="2" charset="2"/>
              <a:buChar char="v"/>
            </a:pPr>
            <a:r>
              <a:rPr lang="en-GB" sz="1600" i="1" dirty="0">
                <a:solidFill>
                  <a:srgbClr val="121212"/>
                </a:solidFill>
                <a:latin typeface="Arial"/>
                <a:ea typeface="Arial"/>
                <a:cs typeface="Arial"/>
                <a:sym typeface="Arial"/>
              </a:rPr>
              <a:t>Beispiel: Ein Kochkurs nutzt eine interaktive Rezeptplattform, auf der die Schüler die einzelnen Schritte mit Fragen oder Tipps versehen können.</a:t>
            </a:r>
          </a:p>
          <a:p>
            <a:pPr marL="285750" indent="-285750">
              <a:lnSpc>
                <a:spcPct val="140000"/>
              </a:lnSpc>
              <a:buClr>
                <a:schemeClr val="accent2"/>
              </a:buClr>
              <a:buSzPct val="150000"/>
              <a:buFont typeface="Arial" panose="020B0604020202020204" pitchFamily="34" charset="0"/>
              <a:buChar char="•"/>
            </a:pPr>
            <a:r>
              <a:rPr lang="en-GB" b="1" dirty="0">
                <a:solidFill>
                  <a:srgbClr val="121212"/>
                </a:solidFill>
                <a:latin typeface="Arial"/>
                <a:ea typeface="Arial"/>
                <a:cs typeface="Arial"/>
                <a:sym typeface="Arial"/>
              </a:rPr>
              <a:t>Unterstützt verschiedene Lernstile</a:t>
            </a:r>
            <a:r>
              <a:rPr lang="en-GB" dirty="0">
                <a:solidFill>
                  <a:srgbClr val="121212"/>
                </a:solidFill>
                <a:latin typeface="Arial"/>
                <a:ea typeface="Arial"/>
                <a:cs typeface="Arial"/>
                <a:sym typeface="Arial"/>
              </a:rPr>
              <a:t>: Visuelle, auditive und </a:t>
            </a:r>
            <a:r>
              <a:rPr lang="en-GB" dirty="0" err="1">
                <a:solidFill>
                  <a:srgbClr val="121212"/>
                </a:solidFill>
                <a:latin typeface="Arial"/>
                <a:ea typeface="Arial"/>
                <a:cs typeface="Arial"/>
                <a:sym typeface="Arial"/>
              </a:rPr>
              <a:t>kinästhetische </a:t>
            </a:r>
            <a:r>
              <a:rPr lang="en-GB" dirty="0">
                <a:solidFill>
                  <a:srgbClr val="121212"/>
                </a:solidFill>
                <a:latin typeface="Arial"/>
                <a:ea typeface="Arial"/>
                <a:cs typeface="Arial"/>
                <a:sym typeface="Arial"/>
              </a:rPr>
              <a:t>Lernende können von Multimedia-Inhalten, Simulationen und praktischen digitalen Aktivitäten profitieren.</a:t>
            </a:r>
          </a:p>
          <a:p>
            <a:pPr marL="742950" lvl="1" indent="-285750">
              <a:lnSpc>
                <a:spcPct val="140000"/>
              </a:lnSpc>
              <a:buClr>
                <a:schemeClr val="accent2"/>
              </a:buClr>
              <a:buSzPct val="150000"/>
              <a:buFont typeface="Wingdings" panose="05000000000000000000" pitchFamily="2" charset="2"/>
              <a:buChar char="v"/>
            </a:pPr>
            <a:r>
              <a:rPr lang="en-GB" sz="1600" i="1" dirty="0">
                <a:solidFill>
                  <a:srgbClr val="121212"/>
                </a:solidFill>
                <a:latin typeface="Arial"/>
                <a:ea typeface="Arial"/>
                <a:cs typeface="Arial"/>
                <a:sym typeface="Arial"/>
              </a:rPr>
              <a:t>Beispiel: Visuelle Lernende können von Diagrammen profitieren, während </a:t>
            </a:r>
            <a:r>
              <a:rPr lang="en-GB" sz="1600" i="1" dirty="0" err="1">
                <a:solidFill>
                  <a:srgbClr val="121212"/>
                </a:solidFill>
                <a:latin typeface="Arial"/>
                <a:ea typeface="Arial"/>
                <a:cs typeface="Arial"/>
                <a:sym typeface="Arial"/>
              </a:rPr>
              <a:t>kinästhetische </a:t>
            </a:r>
            <a:r>
              <a:rPr lang="en-GB" sz="1600" i="1" dirty="0">
                <a:solidFill>
                  <a:srgbClr val="121212"/>
                </a:solidFill>
                <a:latin typeface="Arial"/>
                <a:ea typeface="Arial"/>
                <a:cs typeface="Arial"/>
                <a:sym typeface="Arial"/>
              </a:rPr>
              <a:t>Lernende sich mit Simulationen beschäftigen.</a:t>
            </a:r>
          </a:p>
          <a:p>
            <a:pPr marL="285750" indent="-285750">
              <a:lnSpc>
                <a:spcPct val="140000"/>
              </a:lnSpc>
              <a:buClr>
                <a:schemeClr val="accent2"/>
              </a:buClr>
              <a:buSzPct val="150000"/>
              <a:buFont typeface="Arial" panose="020B0604020202020204" pitchFamily="34" charset="0"/>
              <a:buChar char="•"/>
            </a:pPr>
            <a:r>
              <a:rPr lang="en-GB" b="1" dirty="0">
                <a:solidFill>
                  <a:srgbClr val="121212"/>
                </a:solidFill>
                <a:latin typeface="Arial"/>
                <a:ea typeface="Arial"/>
                <a:cs typeface="Arial"/>
                <a:sym typeface="Arial"/>
              </a:rPr>
              <a:t>Entwicklung praktischer Fertigkeiten</a:t>
            </a:r>
            <a:r>
              <a:rPr lang="en-GB" dirty="0">
                <a:solidFill>
                  <a:srgbClr val="121212"/>
                </a:solidFill>
                <a:latin typeface="Arial"/>
                <a:ea typeface="Arial"/>
                <a:cs typeface="Arial"/>
                <a:sym typeface="Arial"/>
              </a:rPr>
              <a:t>: Interaktive Plattformen enthalten oft realistische Szenarien, die die Herausforderungen am Arbeitsplatz widerspiegeln und den Schülern helfen, praktische Fähigkeiten und kritisches Denken zu entwickeln.</a:t>
            </a:r>
          </a:p>
          <a:p>
            <a:pPr marL="742950" lvl="1" indent="-285750">
              <a:lnSpc>
                <a:spcPct val="140000"/>
              </a:lnSpc>
              <a:buClr>
                <a:schemeClr val="accent2"/>
              </a:buClr>
              <a:buSzPct val="150000"/>
              <a:buFont typeface="Wingdings" panose="05000000000000000000" pitchFamily="2" charset="2"/>
              <a:buChar char="v"/>
            </a:pPr>
            <a:r>
              <a:rPr lang="en-GB" sz="1600" i="1" dirty="0">
                <a:solidFill>
                  <a:srgbClr val="121212"/>
                </a:solidFill>
                <a:latin typeface="Arial"/>
                <a:ea typeface="Arial"/>
                <a:cs typeface="Arial"/>
                <a:sym typeface="Arial"/>
              </a:rPr>
              <a:t>Beispiel: Studierende der Gesundheitswissenschaften nehmen an einer virtuellen Simulation der Patientenversorgung teil, um die Entscheidungsfindung zu üben.</a:t>
            </a:r>
            <a:endParaRPr lang="en-US" sz="1600" i="1" dirty="0">
              <a:solidFill>
                <a:srgbClr val="121212"/>
              </a:solidFill>
              <a:latin typeface="Arial"/>
              <a:ea typeface="Arial"/>
              <a:cs typeface="Arial"/>
              <a:sym typeface="Arial"/>
            </a:endParaRPr>
          </a:p>
        </p:txBody>
      </p:sp>
      <p:pic>
        <p:nvPicPr>
          <p:cNvPr id="6" name="Picture 5" descr="Blue text on a white background&#10;&#10;Description automatically generated">
            <a:extLst>
              <a:ext uri="{FF2B5EF4-FFF2-40B4-BE49-F238E27FC236}">
                <a16:creationId xmlns:a16="http://schemas.microsoft.com/office/drawing/2014/main" id="{4132FC59-C672-2855-3073-0195B2859C13}"/>
              </a:ext>
            </a:extLst>
          </p:cNvPr>
          <p:cNvPicPr>
            <a:picLocks noChangeAspect="1"/>
          </p:cNvPicPr>
          <p:nvPr/>
        </p:nvPicPr>
        <p:blipFill>
          <a:blip r:embed="rId4"/>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72020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57587" y="475279"/>
            <a:ext cx="9139749" cy="612412"/>
          </a:xfrm>
          <a:prstGeom prst="rect">
            <a:avLst/>
          </a:prstGeom>
        </p:spPr>
        <p:txBody>
          <a:bodyPr wrap="square" lIns="0" tIns="0" rIns="0" bIns="0" rtlCol="0" anchor="t">
            <a:spAutoFit/>
          </a:bodyPr>
          <a:lstStyle/>
          <a:p>
            <a:pPr>
              <a:lnSpc>
                <a:spcPts val="5133"/>
              </a:lnSpc>
            </a:pPr>
            <a:r>
              <a:rPr lang="en-US" sz="3600" b="1" spc="-87" dirty="0">
                <a:solidFill>
                  <a:srgbClr val="033C5B"/>
                </a:solidFill>
                <a:latin typeface="HK Grotesk Bold"/>
              </a:rPr>
              <a:t>Herausforderungen der realen Welt meistern</a:t>
            </a:r>
            <a:endParaRPr lang="en-US" sz="3600"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573272" y="6020701"/>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394" y="6012642"/>
            <a:ext cx="1151710" cy="418803"/>
          </a:xfrm>
          <a:prstGeom prst="rect">
            <a:avLst/>
          </a:prstGeom>
        </p:spPr>
      </p:pic>
      <p:pic>
        <p:nvPicPr>
          <p:cNvPr id="12" name="Picture 11" descr="A person with arms raised and gears and light bulb&#10;&#10;Description automatically generated">
            <a:extLst>
              <a:ext uri="{FF2B5EF4-FFF2-40B4-BE49-F238E27FC236}">
                <a16:creationId xmlns:a16="http://schemas.microsoft.com/office/drawing/2014/main" id="{BC88CE67-50AE-C067-CDB4-69BAD2069874}"/>
              </a:ext>
            </a:extLst>
          </p:cNvPr>
          <p:cNvPicPr>
            <a:picLocks noChangeAspect="1"/>
          </p:cNvPicPr>
          <p:nvPr/>
        </p:nvPicPr>
        <p:blipFill>
          <a:blip r:embed="rId4"/>
          <a:stretch>
            <a:fillRect/>
          </a:stretch>
        </p:blipFill>
        <p:spPr>
          <a:xfrm>
            <a:off x="8915079" y="3721118"/>
            <a:ext cx="2186170" cy="2004996"/>
          </a:xfrm>
          <a:prstGeom prst="rect">
            <a:avLst/>
          </a:prstGeom>
        </p:spPr>
      </p:pic>
      <p:graphicFrame>
        <p:nvGraphicFramePr>
          <p:cNvPr id="18" name="TextBox 3">
            <a:extLst>
              <a:ext uri="{FF2B5EF4-FFF2-40B4-BE49-F238E27FC236}">
                <a16:creationId xmlns:a16="http://schemas.microsoft.com/office/drawing/2014/main" id="{1281CD9C-913D-76B8-8EB6-9F8B7DFFEB3B}"/>
              </a:ext>
            </a:extLst>
          </p:cNvPr>
          <p:cNvGraphicFramePr/>
          <p:nvPr>
            <p:extLst>
              <p:ext uri="{D42A27DB-BD31-4B8C-83A1-F6EECF244321}">
                <p14:modId xmlns:p14="http://schemas.microsoft.com/office/powerpoint/2010/main" val="3308779382"/>
              </p:ext>
            </p:extLst>
          </p:nvPr>
        </p:nvGraphicFramePr>
        <p:xfrm>
          <a:off x="374836" y="1606906"/>
          <a:ext cx="8467345" cy="42854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Blue text on a white background&#10;&#10;Description automatically generated">
            <a:extLst>
              <a:ext uri="{FF2B5EF4-FFF2-40B4-BE49-F238E27FC236}">
                <a16:creationId xmlns:a16="http://schemas.microsoft.com/office/drawing/2014/main" id="{D674CC55-827C-946D-876B-C432CE9A028E}"/>
              </a:ext>
            </a:extLst>
          </p:cNvPr>
          <p:cNvPicPr>
            <a:picLocks noChangeAspect="1"/>
          </p:cNvPicPr>
          <p:nvPr/>
        </p:nvPicPr>
        <p:blipFill>
          <a:blip r:embed="rId10"/>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174627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72760" y="486981"/>
            <a:ext cx="9807261" cy="654025"/>
          </a:xfrm>
          <a:prstGeom prst="rect">
            <a:avLst/>
          </a:prstGeom>
        </p:spPr>
        <p:txBody>
          <a:bodyPr wrap="square" lIns="0" tIns="0" rIns="0" bIns="0" rtlCol="0" anchor="t">
            <a:spAutoFit/>
          </a:bodyPr>
          <a:lstStyle/>
          <a:p>
            <a:pPr>
              <a:lnSpc>
                <a:spcPts val="5133"/>
              </a:lnSpc>
            </a:pPr>
            <a:r>
              <a:rPr lang="en-US" sz="4800" b="1" spc="-87" dirty="0">
                <a:solidFill>
                  <a:srgbClr val="033C5B"/>
                </a:solidFill>
                <a:latin typeface="HK Grotesk Bold"/>
              </a:rPr>
              <a:t>Die Macht der Technologie nutzen </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99786" y="6055172"/>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6" name="Diagram 5">
            <a:extLst>
              <a:ext uri="{FF2B5EF4-FFF2-40B4-BE49-F238E27FC236}">
                <a16:creationId xmlns:a16="http://schemas.microsoft.com/office/drawing/2014/main" id="{62313DB3-9B16-2BB3-6BE1-4AA0436E9542}"/>
              </a:ext>
            </a:extLst>
          </p:cNvPr>
          <p:cNvGraphicFramePr/>
          <p:nvPr>
            <p:extLst>
              <p:ext uri="{D42A27DB-BD31-4B8C-83A1-F6EECF244321}">
                <p14:modId xmlns:p14="http://schemas.microsoft.com/office/powerpoint/2010/main" val="3776083204"/>
              </p:ext>
            </p:extLst>
          </p:nvPr>
        </p:nvGraphicFramePr>
        <p:xfrm>
          <a:off x="339018" y="1413976"/>
          <a:ext cx="10421073" cy="41120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Blue text on a white background&#10;&#10;Description automatically generated">
            <a:extLst>
              <a:ext uri="{FF2B5EF4-FFF2-40B4-BE49-F238E27FC236}">
                <a16:creationId xmlns:a16="http://schemas.microsoft.com/office/drawing/2014/main" id="{F72C5E62-F9BC-483C-FB24-7B41CDC58E5A}"/>
              </a:ext>
            </a:extLst>
          </p:cNvPr>
          <p:cNvPicPr>
            <a:picLocks noChangeAspect="1"/>
          </p:cNvPicPr>
          <p:nvPr/>
        </p:nvPicPr>
        <p:blipFill>
          <a:blip r:embed="rId9"/>
          <a:stretch>
            <a:fillRect/>
          </a:stretch>
        </p:blipFill>
        <p:spPr>
          <a:xfrm>
            <a:off x="1903353" y="6134704"/>
            <a:ext cx="1596433" cy="334924"/>
          </a:xfrm>
          <a:prstGeom prst="rect">
            <a:avLst/>
          </a:prstGeom>
        </p:spPr>
      </p:pic>
    </p:spTree>
    <p:extLst>
      <p:ext uri="{BB962C8B-B14F-4D97-AF65-F5344CB8AC3E}">
        <p14:creationId xmlns:p14="http://schemas.microsoft.com/office/powerpoint/2010/main" val="805409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72D14C-6A47-4FCC-AFD7-4AF526BBE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A2EEF0-2FDE-4AC5-BE9A-AFED1CE979BA}">
  <ds:schemaRefs>
    <ds:schemaRef ds:uri="67969218-ce1f-47b6-91bc-5f0cb9b796e3"/>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1050A0D-C25D-49C3-8500-57C5D4148E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3523</Words>
  <Application>Microsoft Office PowerPoint</Application>
  <PresentationFormat>Widescreen</PresentationFormat>
  <Paragraphs>163</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HK Grotesk</vt:lpstr>
      <vt:lpstr>HK Grotesk Bold</vt:lpstr>
      <vt:lpstr>HK Grotesk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Moscato</dc:creator>
  <cp:keywords>, docId:C973E7F15E932F7036EF1ED943AD2DDB</cp:keywords>
  <cp:lastModifiedBy>Sotiria Tsalamani</cp:lastModifiedBy>
  <cp:revision>6</cp:revision>
  <dcterms:created xsi:type="dcterms:W3CDTF">2024-10-23T15:14:04Z</dcterms:created>
  <dcterms:modified xsi:type="dcterms:W3CDTF">2024-11-08T14:14:21Z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