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58" r:id="rId7"/>
    <p:sldId id="308" r:id="rId8"/>
    <p:sldId id="309" r:id="rId9"/>
    <p:sldId id="280" r:id="rId10"/>
    <p:sldId id="307" r:id="rId11"/>
    <p:sldId id="287" r:id="rId12"/>
    <p:sldId id="310" r:id="rId13"/>
    <p:sldId id="288" r:id="rId14"/>
    <p:sldId id="306" r:id="rId15"/>
    <p:sldId id="303" r:id="rId16"/>
    <p:sldId id="291" r:id="rId17"/>
    <p:sldId id="292" r:id="rId18"/>
    <p:sldId id="293" r:id="rId19"/>
    <p:sldId id="294" r:id="rId20"/>
    <p:sldId id="295" r:id="rId21"/>
    <p:sldId id="311" r:id="rId22"/>
    <p:sldId id="296" r:id="rId23"/>
    <p:sldId id="312" r:id="rId24"/>
    <p:sldId id="297" r:id="rId25"/>
    <p:sldId id="313" r:id="rId26"/>
    <p:sldId id="302" r:id="rId27"/>
    <p:sldId id="299" r:id="rId28"/>
    <p:sldId id="264" r:id="rId29"/>
    <p:sldId id="300" r:id="rId30"/>
    <p:sldId id="305" r:id="rId31"/>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94660"/>
  </p:normalViewPr>
  <p:slideViewPr>
    <p:cSldViewPr snapToGrid="0">
      <p:cViewPr varScale="1">
        <p:scale>
          <a:sx n="87" d="100"/>
          <a:sy n="87" d="100"/>
        </p:scale>
        <p:origin x="57" y="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ata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53.svg"/><Relationship Id="rId4" Type="http://schemas.openxmlformats.org/officeDocument/2006/relationships/image" Target="../media/image49.svg"/><Relationship Id="rId9" Type="http://schemas.openxmlformats.org/officeDocument/2006/relationships/image" Target="../media/image52.png"/></Relationships>
</file>

<file path=ppt/diagrams/_rels/data8.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diagrams/_rels/data9.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55.png"/><Relationship Id="rId7" Type="http://schemas.openxmlformats.org/officeDocument/2006/relationships/image" Target="../media/image69.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56.svg"/><Relationship Id="rId9" Type="http://schemas.openxmlformats.org/officeDocument/2006/relationships/image" Target="../media/image7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53.svg"/><Relationship Id="rId4" Type="http://schemas.openxmlformats.org/officeDocument/2006/relationships/image" Target="../media/image49.svg"/><Relationship Id="rId9" Type="http://schemas.openxmlformats.org/officeDocument/2006/relationships/image" Target="../media/image52.png"/></Relationships>
</file>

<file path=ppt/diagrams/_rels/drawing8.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diagrams/_rels/drawing9.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55.png"/><Relationship Id="rId7" Type="http://schemas.openxmlformats.org/officeDocument/2006/relationships/image" Target="../media/image69.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56.svg"/><Relationship Id="rId9" Type="http://schemas.openxmlformats.org/officeDocument/2006/relationships/image" Target="../media/image71.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1BC9A9-2CAC-48AF-8937-CEE8D3DC7450}" type="doc">
      <dgm:prSet loTypeId="urn:microsoft.com/office/officeart/2005/8/layout/vList2" loCatId="list" qsTypeId="urn:microsoft.com/office/officeart/2005/8/quickstyle/simple2" qsCatId="simple" csTypeId="urn:microsoft.com/office/officeart/2005/8/colors/accent2_1" csCatId="accent2"/>
      <dgm:spPr/>
      <dgm:t>
        <a:bodyPr/>
        <a:lstStyle/>
        <a:p>
          <a:endParaRPr lang="en-BE"/>
        </a:p>
      </dgm:t>
    </dgm:pt>
    <dgm:pt modelId="{D8C3D69B-6E52-49CB-B4A5-452C7A061893}">
      <dgm:prSet/>
      <dgm:spPr/>
      <dgm:t>
        <a:bodyPr/>
        <a:lstStyle/>
        <a:p>
          <a:r>
            <a:rPr lang="en-GB" b="1" dirty="0"/>
            <a:t>Bringt Theorie und Praxis zusammen: </a:t>
          </a:r>
          <a:r>
            <a:rPr lang="en-GB" dirty="0"/>
            <a:t>Viele Berufsbildungskurse beinhalten komplexe, praktische Fertigkeiten, die von visuellem und praktischem Lernen profitieren. Multimedia hilft, die Kluft zwischen theoretischem Wissen und praktischer Anwendung zu überbrücken, indem es Demonstrationen bietet, die diese Konzepte zum Leben erwecken.</a:t>
          </a:r>
          <a:endParaRPr lang="en-BE" dirty="0"/>
        </a:p>
      </dgm:t>
    </dgm:pt>
    <dgm:pt modelId="{121070C9-7170-46D1-990C-EA7FE24008F8}" type="parTrans" cxnId="{CC86553F-073B-4D0F-93CF-68A14E42726F}">
      <dgm:prSet/>
      <dgm:spPr/>
      <dgm:t>
        <a:bodyPr/>
        <a:lstStyle/>
        <a:p>
          <a:endParaRPr lang="en-BE"/>
        </a:p>
      </dgm:t>
    </dgm:pt>
    <dgm:pt modelId="{1C82695A-12DA-48E6-A6CB-A6C2FD5F57F0}" type="sibTrans" cxnId="{CC86553F-073B-4D0F-93CF-68A14E42726F}">
      <dgm:prSet/>
      <dgm:spPr/>
      <dgm:t>
        <a:bodyPr/>
        <a:lstStyle/>
        <a:p>
          <a:endParaRPr lang="en-BE"/>
        </a:p>
      </dgm:t>
    </dgm:pt>
    <dgm:pt modelId="{76C12B1D-8547-45A4-9EA3-AC51A7D1D6BA}">
      <dgm:prSet/>
      <dgm:spPr/>
      <dgm:t>
        <a:bodyPr/>
        <a:lstStyle/>
        <a:p>
          <a:r>
            <a:rPr lang="en-GB" b="1" dirty="0"/>
            <a:t>Verbessert die Merkfähigkeit und das Engagement</a:t>
          </a:r>
          <a:r>
            <a:rPr lang="en-GB" dirty="0"/>
            <a:t>: Multimediales Material macht das Lernen interessanter, da es auf verschiedene Lernstile eingeht. Bild, Ton und interaktive Inhalte halten die Aufmerksamkeit der Schüler aufrecht und helfen ihnen, die Informationen besser zu behalten als bei reinen Texten.</a:t>
          </a:r>
          <a:endParaRPr lang="en-BE" dirty="0"/>
        </a:p>
      </dgm:t>
    </dgm:pt>
    <dgm:pt modelId="{60864C5F-9CDE-4E0C-9C66-409FC9D74C45}" type="parTrans" cxnId="{68A70E93-C684-4252-ABA1-DD1989944131}">
      <dgm:prSet/>
      <dgm:spPr/>
      <dgm:t>
        <a:bodyPr/>
        <a:lstStyle/>
        <a:p>
          <a:endParaRPr lang="en-BE"/>
        </a:p>
      </dgm:t>
    </dgm:pt>
    <dgm:pt modelId="{B0028A3C-9EB1-4968-9803-8024D41BB655}" type="sibTrans" cxnId="{68A70E93-C684-4252-ABA1-DD1989944131}">
      <dgm:prSet/>
      <dgm:spPr/>
      <dgm:t>
        <a:bodyPr/>
        <a:lstStyle/>
        <a:p>
          <a:endParaRPr lang="en-BE"/>
        </a:p>
      </dgm:t>
    </dgm:pt>
    <dgm:pt modelId="{2606BDB9-5D7B-4855-81AC-1351B8BB4F3D}">
      <dgm:prSet/>
      <dgm:spPr/>
      <dgm:t>
        <a:bodyPr/>
        <a:lstStyle/>
        <a:p>
          <a:r>
            <a:rPr lang="en-GB" b="1" dirty="0"/>
            <a:t>Unterstützt selbstgesteuertes Lernen</a:t>
          </a:r>
          <a:r>
            <a:rPr lang="en-GB" dirty="0"/>
            <a:t>: Multimedia bietet flexible Lernoptionen, die es den Schülern ermöglichen, Lektionen zu wiederholen, Pausen einzulegen und schwierige Abschnitte in ihrem eigenen Tempo zu wiederholen. Dies ist besonders für Lernende von Vorteil, die mehr Zeit benötigen, um komplexe Aufgaben zu verstehen.</a:t>
          </a:r>
          <a:endParaRPr lang="en-BE" dirty="0"/>
        </a:p>
      </dgm:t>
    </dgm:pt>
    <dgm:pt modelId="{2D6ACFFD-46CE-4727-99CC-CEE9A1445CD9}" type="parTrans" cxnId="{73E426DD-21D7-412D-A330-0E5381AA9226}">
      <dgm:prSet/>
      <dgm:spPr/>
      <dgm:t>
        <a:bodyPr/>
        <a:lstStyle/>
        <a:p>
          <a:endParaRPr lang="en-BE"/>
        </a:p>
      </dgm:t>
    </dgm:pt>
    <dgm:pt modelId="{B7E28D64-31D4-4999-8F09-9F25F3228802}" type="sibTrans" cxnId="{73E426DD-21D7-412D-A330-0E5381AA9226}">
      <dgm:prSet/>
      <dgm:spPr/>
      <dgm:t>
        <a:bodyPr/>
        <a:lstStyle/>
        <a:p>
          <a:endParaRPr lang="en-BE"/>
        </a:p>
      </dgm:t>
    </dgm:pt>
    <dgm:pt modelId="{383903B4-C8B9-4A12-BA11-9F4DC2BE8852}">
      <dgm:prSet/>
      <dgm:spPr/>
      <dgm:t>
        <a:bodyPr/>
        <a:lstStyle/>
        <a:p>
          <a:r>
            <a:rPr lang="en-GB" b="1" dirty="0"/>
            <a:t>Fördert die digitale Kompetenz</a:t>
          </a:r>
          <a:r>
            <a:rPr lang="en-GB" dirty="0"/>
            <a:t>: Der Einsatz von Multimedia in der Berufsbildung hilft den Schülern, digitale Kompetenzen zu entwickeln - eine wertvolle Fähigkeit auf dem heutigen technologieorientierten Arbeitsmarkt.</a:t>
          </a:r>
          <a:endParaRPr lang="en-BE" dirty="0"/>
        </a:p>
      </dgm:t>
    </dgm:pt>
    <dgm:pt modelId="{91FDDC0F-6F33-4678-B995-98918AFFDD22}" type="parTrans" cxnId="{DF60B7C7-4A23-48B5-A968-50FBA8461B70}">
      <dgm:prSet/>
      <dgm:spPr/>
      <dgm:t>
        <a:bodyPr/>
        <a:lstStyle/>
        <a:p>
          <a:endParaRPr lang="en-BE"/>
        </a:p>
      </dgm:t>
    </dgm:pt>
    <dgm:pt modelId="{A3CFCD54-3B97-4EFD-A70F-E807719D971A}" type="sibTrans" cxnId="{DF60B7C7-4A23-48B5-A968-50FBA8461B70}">
      <dgm:prSet/>
      <dgm:spPr/>
      <dgm:t>
        <a:bodyPr/>
        <a:lstStyle/>
        <a:p>
          <a:endParaRPr lang="en-BE"/>
        </a:p>
      </dgm:t>
    </dgm:pt>
    <dgm:pt modelId="{721CAF5E-4C4E-4C9D-9A83-4AC070A56F85}" type="pres">
      <dgm:prSet presAssocID="{921BC9A9-2CAC-48AF-8937-CEE8D3DC7450}" presName="linear" presStyleCnt="0">
        <dgm:presLayoutVars>
          <dgm:animLvl val="lvl"/>
          <dgm:resizeHandles val="exact"/>
        </dgm:presLayoutVars>
      </dgm:prSet>
      <dgm:spPr/>
    </dgm:pt>
    <dgm:pt modelId="{1B39DCA7-446A-4B60-A05F-7D7A9C8C0AB1}" type="pres">
      <dgm:prSet presAssocID="{D8C3D69B-6E52-49CB-B4A5-452C7A061893}" presName="parentText" presStyleLbl="node1" presStyleIdx="0" presStyleCnt="4">
        <dgm:presLayoutVars>
          <dgm:chMax val="0"/>
          <dgm:bulletEnabled val="1"/>
        </dgm:presLayoutVars>
      </dgm:prSet>
      <dgm:spPr/>
    </dgm:pt>
    <dgm:pt modelId="{71875048-D5C8-4120-9D7D-B591C4E2E631}" type="pres">
      <dgm:prSet presAssocID="{1C82695A-12DA-48E6-A6CB-A6C2FD5F57F0}" presName="spacer" presStyleCnt="0"/>
      <dgm:spPr/>
    </dgm:pt>
    <dgm:pt modelId="{659B837E-D122-4E4B-94FA-5981B3AF5E8A}" type="pres">
      <dgm:prSet presAssocID="{76C12B1D-8547-45A4-9EA3-AC51A7D1D6BA}" presName="parentText" presStyleLbl="node1" presStyleIdx="1" presStyleCnt="4">
        <dgm:presLayoutVars>
          <dgm:chMax val="0"/>
          <dgm:bulletEnabled val="1"/>
        </dgm:presLayoutVars>
      </dgm:prSet>
      <dgm:spPr/>
    </dgm:pt>
    <dgm:pt modelId="{19F120C0-0956-4C03-B4B1-C5C700F06060}" type="pres">
      <dgm:prSet presAssocID="{B0028A3C-9EB1-4968-9803-8024D41BB655}" presName="spacer" presStyleCnt="0"/>
      <dgm:spPr/>
    </dgm:pt>
    <dgm:pt modelId="{F3C56ABB-4B11-4CD9-8B09-F0F56EC430B8}" type="pres">
      <dgm:prSet presAssocID="{2606BDB9-5D7B-4855-81AC-1351B8BB4F3D}" presName="parentText" presStyleLbl="node1" presStyleIdx="2" presStyleCnt="4">
        <dgm:presLayoutVars>
          <dgm:chMax val="0"/>
          <dgm:bulletEnabled val="1"/>
        </dgm:presLayoutVars>
      </dgm:prSet>
      <dgm:spPr/>
    </dgm:pt>
    <dgm:pt modelId="{488C4CCD-8F7B-44BE-83C6-522A3A009534}" type="pres">
      <dgm:prSet presAssocID="{B7E28D64-31D4-4999-8F09-9F25F3228802}" presName="spacer" presStyleCnt="0"/>
      <dgm:spPr/>
    </dgm:pt>
    <dgm:pt modelId="{71456949-AB19-4B54-87B0-4D98640AE863}" type="pres">
      <dgm:prSet presAssocID="{383903B4-C8B9-4A12-BA11-9F4DC2BE8852}" presName="parentText" presStyleLbl="node1" presStyleIdx="3" presStyleCnt="4">
        <dgm:presLayoutVars>
          <dgm:chMax val="0"/>
          <dgm:bulletEnabled val="1"/>
        </dgm:presLayoutVars>
      </dgm:prSet>
      <dgm:spPr/>
    </dgm:pt>
  </dgm:ptLst>
  <dgm:cxnLst>
    <dgm:cxn modelId="{94D5A310-562E-4197-AAB8-049167601844}" type="presOf" srcId="{D8C3D69B-6E52-49CB-B4A5-452C7A061893}" destId="{1B39DCA7-446A-4B60-A05F-7D7A9C8C0AB1}" srcOrd="0" destOrd="0" presId="urn:microsoft.com/office/officeart/2005/8/layout/vList2"/>
    <dgm:cxn modelId="{5DF8DB22-1629-4CDB-A7AD-BC0F09153785}" type="presOf" srcId="{383903B4-C8B9-4A12-BA11-9F4DC2BE8852}" destId="{71456949-AB19-4B54-87B0-4D98640AE863}" srcOrd="0" destOrd="0" presId="urn:microsoft.com/office/officeart/2005/8/layout/vList2"/>
    <dgm:cxn modelId="{CC86553F-073B-4D0F-93CF-68A14E42726F}" srcId="{921BC9A9-2CAC-48AF-8937-CEE8D3DC7450}" destId="{D8C3D69B-6E52-49CB-B4A5-452C7A061893}" srcOrd="0" destOrd="0" parTransId="{121070C9-7170-46D1-990C-EA7FE24008F8}" sibTransId="{1C82695A-12DA-48E6-A6CB-A6C2FD5F57F0}"/>
    <dgm:cxn modelId="{AF6B6D6D-2DF0-4D56-B7CA-37B4A73FFC49}" type="presOf" srcId="{921BC9A9-2CAC-48AF-8937-CEE8D3DC7450}" destId="{721CAF5E-4C4E-4C9D-9A83-4AC070A56F85}" srcOrd="0" destOrd="0" presId="urn:microsoft.com/office/officeart/2005/8/layout/vList2"/>
    <dgm:cxn modelId="{68A70E93-C684-4252-ABA1-DD1989944131}" srcId="{921BC9A9-2CAC-48AF-8937-CEE8D3DC7450}" destId="{76C12B1D-8547-45A4-9EA3-AC51A7D1D6BA}" srcOrd="1" destOrd="0" parTransId="{60864C5F-9CDE-4E0C-9C66-409FC9D74C45}" sibTransId="{B0028A3C-9EB1-4968-9803-8024D41BB655}"/>
    <dgm:cxn modelId="{2D5F4B9B-87D4-4CE2-8AA2-E76907EC48BD}" type="presOf" srcId="{76C12B1D-8547-45A4-9EA3-AC51A7D1D6BA}" destId="{659B837E-D122-4E4B-94FA-5981B3AF5E8A}" srcOrd="0" destOrd="0" presId="urn:microsoft.com/office/officeart/2005/8/layout/vList2"/>
    <dgm:cxn modelId="{5DF80CA1-D95F-40FE-A844-33F0A94D33A4}" type="presOf" srcId="{2606BDB9-5D7B-4855-81AC-1351B8BB4F3D}" destId="{F3C56ABB-4B11-4CD9-8B09-F0F56EC430B8}" srcOrd="0" destOrd="0" presId="urn:microsoft.com/office/officeart/2005/8/layout/vList2"/>
    <dgm:cxn modelId="{DF60B7C7-4A23-48B5-A968-50FBA8461B70}" srcId="{921BC9A9-2CAC-48AF-8937-CEE8D3DC7450}" destId="{383903B4-C8B9-4A12-BA11-9F4DC2BE8852}" srcOrd="3" destOrd="0" parTransId="{91FDDC0F-6F33-4678-B995-98918AFFDD22}" sibTransId="{A3CFCD54-3B97-4EFD-A70F-E807719D971A}"/>
    <dgm:cxn modelId="{73E426DD-21D7-412D-A330-0E5381AA9226}" srcId="{921BC9A9-2CAC-48AF-8937-CEE8D3DC7450}" destId="{2606BDB9-5D7B-4855-81AC-1351B8BB4F3D}" srcOrd="2" destOrd="0" parTransId="{2D6ACFFD-46CE-4727-99CC-CEE9A1445CD9}" sibTransId="{B7E28D64-31D4-4999-8F09-9F25F3228802}"/>
    <dgm:cxn modelId="{8F7F9ABF-D1C5-49EA-AFA9-CC74DDBED20D}" type="presParOf" srcId="{721CAF5E-4C4E-4C9D-9A83-4AC070A56F85}" destId="{1B39DCA7-446A-4B60-A05F-7D7A9C8C0AB1}" srcOrd="0" destOrd="0" presId="urn:microsoft.com/office/officeart/2005/8/layout/vList2"/>
    <dgm:cxn modelId="{8741DC77-41E2-4277-83EB-0229184BD35E}" type="presParOf" srcId="{721CAF5E-4C4E-4C9D-9A83-4AC070A56F85}" destId="{71875048-D5C8-4120-9D7D-B591C4E2E631}" srcOrd="1" destOrd="0" presId="urn:microsoft.com/office/officeart/2005/8/layout/vList2"/>
    <dgm:cxn modelId="{198632EF-B014-4C4B-91A3-A14B9EA66EC2}" type="presParOf" srcId="{721CAF5E-4C4E-4C9D-9A83-4AC070A56F85}" destId="{659B837E-D122-4E4B-94FA-5981B3AF5E8A}" srcOrd="2" destOrd="0" presId="urn:microsoft.com/office/officeart/2005/8/layout/vList2"/>
    <dgm:cxn modelId="{A88DAEB8-1487-4E78-8240-9BB27642FC90}" type="presParOf" srcId="{721CAF5E-4C4E-4C9D-9A83-4AC070A56F85}" destId="{19F120C0-0956-4C03-B4B1-C5C700F06060}" srcOrd="3" destOrd="0" presId="urn:microsoft.com/office/officeart/2005/8/layout/vList2"/>
    <dgm:cxn modelId="{7645DFCF-3D58-4E64-B9DD-5CBFA5C48C60}" type="presParOf" srcId="{721CAF5E-4C4E-4C9D-9A83-4AC070A56F85}" destId="{F3C56ABB-4B11-4CD9-8B09-F0F56EC430B8}" srcOrd="4" destOrd="0" presId="urn:microsoft.com/office/officeart/2005/8/layout/vList2"/>
    <dgm:cxn modelId="{9D968B59-D95B-4B6F-BB75-1694CB8715BC}" type="presParOf" srcId="{721CAF5E-4C4E-4C9D-9A83-4AC070A56F85}" destId="{488C4CCD-8F7B-44BE-83C6-522A3A009534}" srcOrd="5" destOrd="0" presId="urn:microsoft.com/office/officeart/2005/8/layout/vList2"/>
    <dgm:cxn modelId="{C5D2B728-FD30-411C-89CA-CEFE4799D54D}" type="presParOf" srcId="{721CAF5E-4C4E-4C9D-9A83-4AC070A56F85}" destId="{71456949-AB19-4B54-87B0-4D98640AE863}"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455589-CAF9-4885-B772-BD0C37015AFB}" type="doc">
      <dgm:prSet loTypeId="urn:microsoft.com/office/officeart/2018/2/layout/IconCircleList" loCatId="icon" qsTypeId="urn:microsoft.com/office/officeart/2005/8/quickstyle/simple1" qsCatId="simple" csTypeId="urn:microsoft.com/office/officeart/2005/8/colors/accent2_5" csCatId="accent2" phldr="1"/>
      <dgm:spPr/>
      <dgm:t>
        <a:bodyPr/>
        <a:lstStyle/>
        <a:p>
          <a:endParaRPr lang="en-US"/>
        </a:p>
      </dgm:t>
    </dgm:pt>
    <dgm:pt modelId="{B3A237E3-0EFB-4E12-89A3-7A884E153AC6}">
      <dgm:prSet custT="1"/>
      <dgm:spPr/>
      <dgm:t>
        <a:bodyPr/>
        <a:lstStyle/>
        <a:p>
          <a:pPr>
            <a:lnSpc>
              <a:spcPct val="100000"/>
            </a:lnSpc>
          </a:pPr>
          <a:r>
            <a:rPr lang="en-US" sz="1400" b="0" dirty="0"/>
            <a:t> Multimedia in der Bildung integriert verschiedene Formen von Medien, darunter Text, Bilder, Audio und Video, zusammen mit interaktiven Elementen.</a:t>
          </a:r>
          <a:endParaRPr lang="en-US" sz="1400" dirty="0"/>
        </a:p>
      </dgm:t>
    </dgm:pt>
    <dgm:pt modelId="{93E71A75-E90B-4842-AD6A-39B5BF1BA5CC}" type="parTrans" cxnId="{CDA20E8D-65FE-4929-B42B-6CDF125ECDCC}">
      <dgm:prSet/>
      <dgm:spPr/>
      <dgm:t>
        <a:bodyPr/>
        <a:lstStyle/>
        <a:p>
          <a:endParaRPr lang="en-US" sz="2400"/>
        </a:p>
      </dgm:t>
    </dgm:pt>
    <dgm:pt modelId="{0BB098A3-F832-4A19-A4A5-3AAE0187E86B}" type="sibTrans" cxnId="{CDA20E8D-65FE-4929-B42B-6CDF125ECDCC}">
      <dgm:prSet/>
      <dgm:spPr/>
      <dgm:t>
        <a:bodyPr/>
        <a:lstStyle/>
        <a:p>
          <a:pPr>
            <a:lnSpc>
              <a:spcPct val="100000"/>
            </a:lnSpc>
          </a:pPr>
          <a:endParaRPr lang="en-US" sz="2400"/>
        </a:p>
      </dgm:t>
    </dgm:pt>
    <dgm:pt modelId="{DA798B9C-977F-4078-B62D-C22EEC9F0D31}">
      <dgm:prSet custT="1"/>
      <dgm:spPr/>
      <dgm:t>
        <a:bodyPr/>
        <a:lstStyle/>
        <a:p>
          <a:pPr>
            <a:lnSpc>
              <a:spcPct val="100000"/>
            </a:lnSpc>
          </a:pPr>
          <a:r>
            <a:rPr lang="en-US" sz="1400" b="0" dirty="0"/>
            <a:t>Dieser Ansatz schafft ein reichhaltiges und ansprechendes Lernumfeld.</a:t>
          </a:r>
          <a:endParaRPr lang="en-US" sz="1400" dirty="0"/>
        </a:p>
      </dgm:t>
    </dgm:pt>
    <dgm:pt modelId="{883A0B54-3920-4293-9E36-A3B849D9AC1D}" type="parTrans" cxnId="{DC1A4438-3CC1-4B8C-A75E-FECF33C4480E}">
      <dgm:prSet/>
      <dgm:spPr/>
      <dgm:t>
        <a:bodyPr/>
        <a:lstStyle/>
        <a:p>
          <a:endParaRPr lang="en-US" sz="2400"/>
        </a:p>
      </dgm:t>
    </dgm:pt>
    <dgm:pt modelId="{4E68728D-380D-43E9-A884-703943D61B59}" type="sibTrans" cxnId="{DC1A4438-3CC1-4B8C-A75E-FECF33C4480E}">
      <dgm:prSet/>
      <dgm:spPr/>
      <dgm:t>
        <a:bodyPr/>
        <a:lstStyle/>
        <a:p>
          <a:pPr>
            <a:lnSpc>
              <a:spcPct val="100000"/>
            </a:lnSpc>
          </a:pPr>
          <a:endParaRPr lang="en-US" sz="2400"/>
        </a:p>
      </dgm:t>
    </dgm:pt>
    <dgm:pt modelId="{1ABFB109-56DE-4AC1-ACF6-0DABA6A51ADF}">
      <dgm:prSet custT="1"/>
      <dgm:spPr/>
      <dgm:t>
        <a:bodyPr/>
        <a:lstStyle/>
        <a:p>
          <a:pPr>
            <a:lnSpc>
              <a:spcPct val="100000"/>
            </a:lnSpc>
          </a:pPr>
          <a:r>
            <a:rPr lang="en-US" sz="1400" b="0" dirty="0"/>
            <a:t> Es spricht mehrere Lernstile an, z. B. visuell, auditiv und </a:t>
          </a:r>
          <a:r>
            <a:rPr lang="en-US" sz="1400" b="0" dirty="0" err="1"/>
            <a:t>kinästhetisch</a:t>
          </a:r>
          <a:r>
            <a:rPr lang="en-US" sz="1400" b="0" dirty="0"/>
            <a:t>.</a:t>
          </a:r>
          <a:endParaRPr lang="en-US" sz="1400" dirty="0"/>
        </a:p>
      </dgm:t>
    </dgm:pt>
    <dgm:pt modelId="{D44D0AD6-1C81-43B7-9E0D-E8705704D93B}" type="parTrans" cxnId="{FC55AFE8-A97D-49B3-8150-50F7479338DF}">
      <dgm:prSet/>
      <dgm:spPr/>
      <dgm:t>
        <a:bodyPr/>
        <a:lstStyle/>
        <a:p>
          <a:endParaRPr lang="en-US" sz="2400"/>
        </a:p>
      </dgm:t>
    </dgm:pt>
    <dgm:pt modelId="{674A0C99-53EA-4DE9-B376-0DD9A05828E7}" type="sibTrans" cxnId="{FC55AFE8-A97D-49B3-8150-50F7479338DF}">
      <dgm:prSet/>
      <dgm:spPr/>
      <dgm:t>
        <a:bodyPr/>
        <a:lstStyle/>
        <a:p>
          <a:pPr>
            <a:lnSpc>
              <a:spcPct val="100000"/>
            </a:lnSpc>
          </a:pPr>
          <a:endParaRPr lang="en-US" sz="2400"/>
        </a:p>
      </dgm:t>
    </dgm:pt>
    <dgm:pt modelId="{6BEF8513-83DC-4A48-A0C9-6721F2735E2C}">
      <dgm:prSet custT="1"/>
      <dgm:spPr/>
      <dgm:t>
        <a:bodyPr/>
        <a:lstStyle/>
        <a:p>
          <a:pPr>
            <a:lnSpc>
              <a:spcPct val="100000"/>
            </a:lnSpc>
          </a:pPr>
          <a:r>
            <a:rPr lang="en-US" sz="1400" b="0" dirty="0"/>
            <a:t> Auf diese Weise wird sichergestellt, dass jeder Schüler die Möglichkeit hat, sich auf eine Weise mit dem Stoff zu beschäftigen, die seinen Lernvorlieben am besten entspricht.</a:t>
          </a:r>
          <a:endParaRPr lang="en-US" sz="1400" dirty="0"/>
        </a:p>
      </dgm:t>
    </dgm:pt>
    <dgm:pt modelId="{76768868-061E-491D-83AF-D4C8EEA016D1}" type="parTrans" cxnId="{61A77B95-9AE5-4820-948B-AB70957EEA25}">
      <dgm:prSet/>
      <dgm:spPr/>
      <dgm:t>
        <a:bodyPr/>
        <a:lstStyle/>
        <a:p>
          <a:endParaRPr lang="en-US" sz="2400"/>
        </a:p>
      </dgm:t>
    </dgm:pt>
    <dgm:pt modelId="{132F8915-87FB-4BFA-AD55-F04AE2E6F667}" type="sibTrans" cxnId="{61A77B95-9AE5-4820-948B-AB70957EEA25}">
      <dgm:prSet/>
      <dgm:spPr/>
      <dgm:t>
        <a:bodyPr/>
        <a:lstStyle/>
        <a:p>
          <a:pPr>
            <a:lnSpc>
              <a:spcPct val="100000"/>
            </a:lnSpc>
          </a:pPr>
          <a:endParaRPr lang="en-US" sz="2400"/>
        </a:p>
      </dgm:t>
    </dgm:pt>
    <dgm:pt modelId="{B87E4C37-87FB-4D21-962B-63AB2FDA1ED2}">
      <dgm:prSet custT="1"/>
      <dgm:spPr/>
      <dgm:t>
        <a:bodyPr/>
        <a:lstStyle/>
        <a:p>
          <a:pPr>
            <a:lnSpc>
              <a:spcPct val="100000"/>
            </a:lnSpc>
          </a:pPr>
          <a:r>
            <a:rPr lang="en-US" sz="1400" b="0" dirty="0"/>
            <a:t>Durch den Einsatz von Multimedia können Lehrkräfte dynamische Inhalte erstellen, die das Interesse der Schüler wecken.</a:t>
          </a:r>
          <a:endParaRPr lang="en-US" sz="1400" dirty="0"/>
        </a:p>
      </dgm:t>
    </dgm:pt>
    <dgm:pt modelId="{EC30CCB9-DB27-462A-90DB-F649C2AD477B}" type="parTrans" cxnId="{9D5263A4-C9C9-4C6E-A0DA-5D5CB0E0A438}">
      <dgm:prSet/>
      <dgm:spPr/>
      <dgm:t>
        <a:bodyPr/>
        <a:lstStyle/>
        <a:p>
          <a:endParaRPr lang="en-US" sz="2400"/>
        </a:p>
      </dgm:t>
    </dgm:pt>
    <dgm:pt modelId="{24981CEE-8EA3-4651-B453-03A3013193A5}" type="sibTrans" cxnId="{9D5263A4-C9C9-4C6E-A0DA-5D5CB0E0A438}">
      <dgm:prSet/>
      <dgm:spPr/>
      <dgm:t>
        <a:bodyPr/>
        <a:lstStyle/>
        <a:p>
          <a:pPr>
            <a:lnSpc>
              <a:spcPct val="100000"/>
            </a:lnSpc>
          </a:pPr>
          <a:endParaRPr lang="en-US" sz="2400"/>
        </a:p>
      </dgm:t>
    </dgm:pt>
    <dgm:pt modelId="{BB8A04C5-F393-4335-9B16-4D15D9FA1991}">
      <dgm:prSet custT="1"/>
      <dgm:spPr/>
      <dgm:t>
        <a:bodyPr/>
        <a:lstStyle/>
        <a:p>
          <a:pPr>
            <a:lnSpc>
              <a:spcPct val="100000"/>
            </a:lnSpc>
          </a:pPr>
          <a:r>
            <a:rPr lang="en-US" sz="1400" b="0" dirty="0"/>
            <a:t>Diese Methode ermöglicht ein tieferes Verständnis komplexer Konzepte und macht das Lernen effektiver.</a:t>
          </a:r>
          <a:endParaRPr lang="en-US" sz="1400" dirty="0"/>
        </a:p>
      </dgm:t>
    </dgm:pt>
    <dgm:pt modelId="{AC29863C-69C7-4956-B582-CDB089463E06}" type="parTrans" cxnId="{D9FD3C06-271F-46F4-ABDC-4B327600FA88}">
      <dgm:prSet/>
      <dgm:spPr/>
      <dgm:t>
        <a:bodyPr/>
        <a:lstStyle/>
        <a:p>
          <a:endParaRPr lang="en-US" sz="2400"/>
        </a:p>
      </dgm:t>
    </dgm:pt>
    <dgm:pt modelId="{F4E360D7-45F0-4F00-9ECE-CCEADB7030D0}" type="sibTrans" cxnId="{D9FD3C06-271F-46F4-ABDC-4B327600FA88}">
      <dgm:prSet/>
      <dgm:spPr/>
      <dgm:t>
        <a:bodyPr/>
        <a:lstStyle/>
        <a:p>
          <a:pPr>
            <a:lnSpc>
              <a:spcPct val="100000"/>
            </a:lnSpc>
          </a:pPr>
          <a:endParaRPr lang="en-US" sz="2400"/>
        </a:p>
      </dgm:t>
    </dgm:pt>
    <dgm:pt modelId="{85FDD3BC-63E0-4EC7-AA7B-2520534B0700}" type="pres">
      <dgm:prSet presAssocID="{E7455589-CAF9-4885-B772-BD0C37015AFB}" presName="root" presStyleCnt="0">
        <dgm:presLayoutVars>
          <dgm:dir/>
          <dgm:resizeHandles val="exact"/>
        </dgm:presLayoutVars>
      </dgm:prSet>
      <dgm:spPr/>
    </dgm:pt>
    <dgm:pt modelId="{127117BD-7224-48F3-9071-557DD444AFF9}" type="pres">
      <dgm:prSet presAssocID="{E7455589-CAF9-4885-B772-BD0C37015AFB}" presName="container" presStyleCnt="0">
        <dgm:presLayoutVars>
          <dgm:dir/>
          <dgm:resizeHandles val="exact"/>
        </dgm:presLayoutVars>
      </dgm:prSet>
      <dgm:spPr/>
    </dgm:pt>
    <dgm:pt modelId="{6AFD41CC-EF27-4EE0-8DC7-420D0816775A}" type="pres">
      <dgm:prSet presAssocID="{B3A237E3-0EFB-4E12-89A3-7A884E153AC6}" presName="compNode" presStyleCnt="0"/>
      <dgm:spPr/>
    </dgm:pt>
    <dgm:pt modelId="{D38D44DF-153C-4B0F-8570-BFA774A209F0}" type="pres">
      <dgm:prSet presAssocID="{B3A237E3-0EFB-4E12-89A3-7A884E153AC6}" presName="iconBgRect" presStyleLbl="bgShp" presStyleIdx="0" presStyleCnt="6"/>
      <dgm:spPr/>
    </dgm:pt>
    <dgm:pt modelId="{F34A72C5-8E8B-4463-8BBC-86727F0EED9B}" type="pres">
      <dgm:prSet presAssocID="{B3A237E3-0EFB-4E12-89A3-7A884E153AC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Video camera"/>
        </a:ext>
      </dgm:extLst>
    </dgm:pt>
    <dgm:pt modelId="{110A8240-E778-4238-8812-24E6458CA745}" type="pres">
      <dgm:prSet presAssocID="{B3A237E3-0EFB-4E12-89A3-7A884E153AC6}" presName="spaceRect" presStyleCnt="0"/>
      <dgm:spPr/>
    </dgm:pt>
    <dgm:pt modelId="{36392509-CF2A-4B9F-A697-A9E3196885C6}" type="pres">
      <dgm:prSet presAssocID="{B3A237E3-0EFB-4E12-89A3-7A884E153AC6}" presName="textRect" presStyleLbl="revTx" presStyleIdx="0" presStyleCnt="6">
        <dgm:presLayoutVars>
          <dgm:chMax val="1"/>
          <dgm:chPref val="1"/>
        </dgm:presLayoutVars>
      </dgm:prSet>
      <dgm:spPr/>
    </dgm:pt>
    <dgm:pt modelId="{8B5CBEA1-A588-47D4-8760-091F5E7CA543}" type="pres">
      <dgm:prSet presAssocID="{0BB098A3-F832-4A19-A4A5-3AAE0187E86B}" presName="sibTrans" presStyleLbl="sibTrans2D1" presStyleIdx="0" presStyleCnt="0"/>
      <dgm:spPr/>
    </dgm:pt>
    <dgm:pt modelId="{D6792923-54A4-45C2-9213-9C4D93C602D1}" type="pres">
      <dgm:prSet presAssocID="{DA798B9C-977F-4078-B62D-C22EEC9F0D31}" presName="compNode" presStyleCnt="0"/>
      <dgm:spPr/>
    </dgm:pt>
    <dgm:pt modelId="{6E2843B3-763D-476D-8A69-1F5CF588DB25}" type="pres">
      <dgm:prSet presAssocID="{DA798B9C-977F-4078-B62D-C22EEC9F0D31}" presName="iconBgRect" presStyleLbl="bgShp" presStyleIdx="1" presStyleCnt="6"/>
      <dgm:spPr/>
    </dgm:pt>
    <dgm:pt modelId="{673FFB19-3C6F-47B7-B9B7-9DE79EE7C126}" type="pres">
      <dgm:prSet presAssocID="{DA798B9C-977F-4078-B62D-C22EEC9F0D3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hoolhouse"/>
        </a:ext>
      </dgm:extLst>
    </dgm:pt>
    <dgm:pt modelId="{DE4D331B-EA4A-431C-8164-4898550A62DE}" type="pres">
      <dgm:prSet presAssocID="{DA798B9C-977F-4078-B62D-C22EEC9F0D31}" presName="spaceRect" presStyleCnt="0"/>
      <dgm:spPr/>
    </dgm:pt>
    <dgm:pt modelId="{CB9A80E4-1587-4780-AD7E-8B6607C013FE}" type="pres">
      <dgm:prSet presAssocID="{DA798B9C-977F-4078-B62D-C22EEC9F0D31}" presName="textRect" presStyleLbl="revTx" presStyleIdx="1" presStyleCnt="6">
        <dgm:presLayoutVars>
          <dgm:chMax val="1"/>
          <dgm:chPref val="1"/>
        </dgm:presLayoutVars>
      </dgm:prSet>
      <dgm:spPr/>
    </dgm:pt>
    <dgm:pt modelId="{3CB98847-2353-4A33-8EB1-EB05A64BB392}" type="pres">
      <dgm:prSet presAssocID="{4E68728D-380D-43E9-A884-703943D61B59}" presName="sibTrans" presStyleLbl="sibTrans2D1" presStyleIdx="0" presStyleCnt="0"/>
      <dgm:spPr/>
    </dgm:pt>
    <dgm:pt modelId="{DFD37464-DA8C-4BCD-958C-D2434AB5CA48}" type="pres">
      <dgm:prSet presAssocID="{1ABFB109-56DE-4AC1-ACF6-0DABA6A51ADF}" presName="compNode" presStyleCnt="0"/>
      <dgm:spPr/>
    </dgm:pt>
    <dgm:pt modelId="{8B63B0D4-EF1D-47CF-A5E9-E3D4E5D53825}" type="pres">
      <dgm:prSet presAssocID="{1ABFB109-56DE-4AC1-ACF6-0DABA6A51ADF}" presName="iconBgRect" presStyleLbl="bgShp" presStyleIdx="2" presStyleCnt="6"/>
      <dgm:spPr/>
    </dgm:pt>
    <dgm:pt modelId="{CDBCFDDA-35A8-47A0-B024-BD748EA504CE}" type="pres">
      <dgm:prSet presAssocID="{1ABFB109-56DE-4AC1-ACF6-0DABA6A51AD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ustomer Review"/>
        </a:ext>
      </dgm:extLst>
    </dgm:pt>
    <dgm:pt modelId="{96E97BC7-40C3-4853-BB1A-EE6D736BF795}" type="pres">
      <dgm:prSet presAssocID="{1ABFB109-56DE-4AC1-ACF6-0DABA6A51ADF}" presName="spaceRect" presStyleCnt="0"/>
      <dgm:spPr/>
    </dgm:pt>
    <dgm:pt modelId="{4E4DDCA9-BFF2-4CBD-AC6B-CAAE7C04BADD}" type="pres">
      <dgm:prSet presAssocID="{1ABFB109-56DE-4AC1-ACF6-0DABA6A51ADF}" presName="textRect" presStyleLbl="revTx" presStyleIdx="2" presStyleCnt="6">
        <dgm:presLayoutVars>
          <dgm:chMax val="1"/>
          <dgm:chPref val="1"/>
        </dgm:presLayoutVars>
      </dgm:prSet>
      <dgm:spPr/>
    </dgm:pt>
    <dgm:pt modelId="{D3ADBCB4-5EAB-450D-B666-19E25FD2738A}" type="pres">
      <dgm:prSet presAssocID="{674A0C99-53EA-4DE9-B376-0DD9A05828E7}" presName="sibTrans" presStyleLbl="sibTrans2D1" presStyleIdx="0" presStyleCnt="0"/>
      <dgm:spPr/>
    </dgm:pt>
    <dgm:pt modelId="{F8B54B48-0CA6-4132-9A9C-C97CC455C84D}" type="pres">
      <dgm:prSet presAssocID="{6BEF8513-83DC-4A48-A0C9-6721F2735E2C}" presName="compNode" presStyleCnt="0"/>
      <dgm:spPr/>
    </dgm:pt>
    <dgm:pt modelId="{494A1FFB-9BBD-42C7-B680-FC31FE220142}" type="pres">
      <dgm:prSet presAssocID="{6BEF8513-83DC-4A48-A0C9-6721F2735E2C}" presName="iconBgRect" presStyleLbl="bgShp" presStyleIdx="3" presStyleCnt="6"/>
      <dgm:spPr/>
    </dgm:pt>
    <dgm:pt modelId="{4E39B70D-CAC8-44BA-B38C-0B7305773E91}" type="pres">
      <dgm:prSet presAssocID="{6BEF8513-83DC-4A48-A0C9-6721F2735E2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09A3D960-3B57-4004-8A64-FE4D4828B38A}" type="pres">
      <dgm:prSet presAssocID="{6BEF8513-83DC-4A48-A0C9-6721F2735E2C}" presName="spaceRect" presStyleCnt="0"/>
      <dgm:spPr/>
    </dgm:pt>
    <dgm:pt modelId="{17BD2028-3D2F-4752-9702-4AE32B438666}" type="pres">
      <dgm:prSet presAssocID="{6BEF8513-83DC-4A48-A0C9-6721F2735E2C}" presName="textRect" presStyleLbl="revTx" presStyleIdx="3" presStyleCnt="6">
        <dgm:presLayoutVars>
          <dgm:chMax val="1"/>
          <dgm:chPref val="1"/>
        </dgm:presLayoutVars>
      </dgm:prSet>
      <dgm:spPr/>
    </dgm:pt>
    <dgm:pt modelId="{6FE0C4D2-48E4-4C51-9761-0EA948429046}" type="pres">
      <dgm:prSet presAssocID="{132F8915-87FB-4BFA-AD55-F04AE2E6F667}" presName="sibTrans" presStyleLbl="sibTrans2D1" presStyleIdx="0" presStyleCnt="0"/>
      <dgm:spPr/>
    </dgm:pt>
    <dgm:pt modelId="{F538182D-E5C1-4092-B1BF-5008F3E2B2C5}" type="pres">
      <dgm:prSet presAssocID="{B87E4C37-87FB-4D21-962B-63AB2FDA1ED2}" presName="compNode" presStyleCnt="0"/>
      <dgm:spPr/>
    </dgm:pt>
    <dgm:pt modelId="{71C174DB-37FD-4714-B169-CC351F0D3F85}" type="pres">
      <dgm:prSet presAssocID="{B87E4C37-87FB-4D21-962B-63AB2FDA1ED2}" presName="iconBgRect" presStyleLbl="bgShp" presStyleIdx="4" presStyleCnt="6"/>
      <dgm:spPr/>
    </dgm:pt>
    <dgm:pt modelId="{415927D9-D233-4C57-81D8-5B57BA92079E}" type="pres">
      <dgm:prSet presAssocID="{B87E4C37-87FB-4D21-962B-63AB2FDA1ED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heatre"/>
        </a:ext>
      </dgm:extLst>
    </dgm:pt>
    <dgm:pt modelId="{B9858311-323D-4594-ABEE-89784B8E7247}" type="pres">
      <dgm:prSet presAssocID="{B87E4C37-87FB-4D21-962B-63AB2FDA1ED2}" presName="spaceRect" presStyleCnt="0"/>
      <dgm:spPr/>
    </dgm:pt>
    <dgm:pt modelId="{B9EA34C9-7512-4764-95E0-D31E841A201F}" type="pres">
      <dgm:prSet presAssocID="{B87E4C37-87FB-4D21-962B-63AB2FDA1ED2}" presName="textRect" presStyleLbl="revTx" presStyleIdx="4" presStyleCnt="6">
        <dgm:presLayoutVars>
          <dgm:chMax val="1"/>
          <dgm:chPref val="1"/>
        </dgm:presLayoutVars>
      </dgm:prSet>
      <dgm:spPr/>
    </dgm:pt>
    <dgm:pt modelId="{04D67C92-972B-475C-8716-DFBA17B05C84}" type="pres">
      <dgm:prSet presAssocID="{24981CEE-8EA3-4651-B453-03A3013193A5}" presName="sibTrans" presStyleLbl="sibTrans2D1" presStyleIdx="0" presStyleCnt="0"/>
      <dgm:spPr/>
    </dgm:pt>
    <dgm:pt modelId="{19786757-AC49-430A-B5D1-FD56B821631E}" type="pres">
      <dgm:prSet presAssocID="{BB8A04C5-F393-4335-9B16-4D15D9FA1991}" presName="compNode" presStyleCnt="0"/>
      <dgm:spPr/>
    </dgm:pt>
    <dgm:pt modelId="{C3B49C21-4BDE-4ACF-BA09-23AD92C12397}" type="pres">
      <dgm:prSet presAssocID="{BB8A04C5-F393-4335-9B16-4D15D9FA1991}" presName="iconBgRect" presStyleLbl="bgShp" presStyleIdx="5" presStyleCnt="6"/>
      <dgm:spPr/>
    </dgm:pt>
    <dgm:pt modelId="{31A97ADF-BC2B-4103-9F9D-C675EEDAF489}" type="pres">
      <dgm:prSet presAssocID="{BB8A04C5-F393-4335-9B16-4D15D9FA199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aze"/>
        </a:ext>
      </dgm:extLst>
    </dgm:pt>
    <dgm:pt modelId="{BBB4C1FE-2A4D-43E6-B6A5-14302B1CE4DD}" type="pres">
      <dgm:prSet presAssocID="{BB8A04C5-F393-4335-9B16-4D15D9FA1991}" presName="spaceRect" presStyleCnt="0"/>
      <dgm:spPr/>
    </dgm:pt>
    <dgm:pt modelId="{024E4CC3-C2B2-4D55-B4AD-A1BAE97BCEE3}" type="pres">
      <dgm:prSet presAssocID="{BB8A04C5-F393-4335-9B16-4D15D9FA1991}" presName="textRect" presStyleLbl="revTx" presStyleIdx="5" presStyleCnt="6">
        <dgm:presLayoutVars>
          <dgm:chMax val="1"/>
          <dgm:chPref val="1"/>
        </dgm:presLayoutVars>
      </dgm:prSet>
      <dgm:spPr/>
    </dgm:pt>
  </dgm:ptLst>
  <dgm:cxnLst>
    <dgm:cxn modelId="{52955C05-AFD5-4F37-AE4C-2F896B3A0339}" type="presOf" srcId="{B87E4C37-87FB-4D21-962B-63AB2FDA1ED2}" destId="{B9EA34C9-7512-4764-95E0-D31E841A201F}" srcOrd="0" destOrd="0" presId="urn:microsoft.com/office/officeart/2018/2/layout/IconCircleList"/>
    <dgm:cxn modelId="{D9FD3C06-271F-46F4-ABDC-4B327600FA88}" srcId="{E7455589-CAF9-4885-B772-BD0C37015AFB}" destId="{BB8A04C5-F393-4335-9B16-4D15D9FA1991}" srcOrd="5" destOrd="0" parTransId="{AC29863C-69C7-4956-B582-CDB089463E06}" sibTransId="{F4E360D7-45F0-4F00-9ECE-CCEADB7030D0}"/>
    <dgm:cxn modelId="{DC1A4438-3CC1-4B8C-A75E-FECF33C4480E}" srcId="{E7455589-CAF9-4885-B772-BD0C37015AFB}" destId="{DA798B9C-977F-4078-B62D-C22EEC9F0D31}" srcOrd="1" destOrd="0" parTransId="{883A0B54-3920-4293-9E36-A3B849D9AC1D}" sibTransId="{4E68728D-380D-43E9-A884-703943D61B59}"/>
    <dgm:cxn modelId="{03736442-DC01-4156-8E8F-8E73BB6EB37E}" type="presOf" srcId="{DA798B9C-977F-4078-B62D-C22EEC9F0D31}" destId="{CB9A80E4-1587-4780-AD7E-8B6607C013FE}" srcOrd="0" destOrd="0" presId="urn:microsoft.com/office/officeart/2018/2/layout/IconCircleList"/>
    <dgm:cxn modelId="{3CAD5867-9B75-4475-82DE-0DC081AA702B}" type="presOf" srcId="{4E68728D-380D-43E9-A884-703943D61B59}" destId="{3CB98847-2353-4A33-8EB1-EB05A64BB392}" srcOrd="0" destOrd="0" presId="urn:microsoft.com/office/officeart/2018/2/layout/IconCircleList"/>
    <dgm:cxn modelId="{492C3A5A-CC6E-4418-8373-95BA3875202B}" type="presOf" srcId="{6BEF8513-83DC-4A48-A0C9-6721F2735E2C}" destId="{17BD2028-3D2F-4752-9702-4AE32B438666}" srcOrd="0" destOrd="0" presId="urn:microsoft.com/office/officeart/2018/2/layout/IconCircleList"/>
    <dgm:cxn modelId="{CB1BE47A-B7F6-4827-ACDB-2E484E017CD5}" type="presOf" srcId="{E7455589-CAF9-4885-B772-BD0C37015AFB}" destId="{85FDD3BC-63E0-4EC7-AA7B-2520534B0700}" srcOrd="0" destOrd="0" presId="urn:microsoft.com/office/officeart/2018/2/layout/IconCircleList"/>
    <dgm:cxn modelId="{3DBCB28C-82DD-4794-99E1-1A2AA5A231F3}" type="presOf" srcId="{1ABFB109-56DE-4AC1-ACF6-0DABA6A51ADF}" destId="{4E4DDCA9-BFF2-4CBD-AC6B-CAAE7C04BADD}" srcOrd="0" destOrd="0" presId="urn:microsoft.com/office/officeart/2018/2/layout/IconCircleList"/>
    <dgm:cxn modelId="{CDA20E8D-65FE-4929-B42B-6CDF125ECDCC}" srcId="{E7455589-CAF9-4885-B772-BD0C37015AFB}" destId="{B3A237E3-0EFB-4E12-89A3-7A884E153AC6}" srcOrd="0" destOrd="0" parTransId="{93E71A75-E90B-4842-AD6A-39B5BF1BA5CC}" sibTransId="{0BB098A3-F832-4A19-A4A5-3AAE0187E86B}"/>
    <dgm:cxn modelId="{2A37308D-020C-4F84-8D4C-52D3BA2D54E9}" type="presOf" srcId="{24981CEE-8EA3-4651-B453-03A3013193A5}" destId="{04D67C92-972B-475C-8716-DFBA17B05C84}" srcOrd="0" destOrd="0" presId="urn:microsoft.com/office/officeart/2018/2/layout/IconCircleList"/>
    <dgm:cxn modelId="{76A23B90-BFA1-4BF4-BE77-A33E33E79F57}" type="presOf" srcId="{132F8915-87FB-4BFA-AD55-F04AE2E6F667}" destId="{6FE0C4D2-48E4-4C51-9761-0EA948429046}" srcOrd="0" destOrd="0" presId="urn:microsoft.com/office/officeart/2018/2/layout/IconCircleList"/>
    <dgm:cxn modelId="{61A77B95-9AE5-4820-948B-AB70957EEA25}" srcId="{E7455589-CAF9-4885-B772-BD0C37015AFB}" destId="{6BEF8513-83DC-4A48-A0C9-6721F2735E2C}" srcOrd="3" destOrd="0" parTransId="{76768868-061E-491D-83AF-D4C8EEA016D1}" sibTransId="{132F8915-87FB-4BFA-AD55-F04AE2E6F667}"/>
    <dgm:cxn modelId="{F585A597-FD60-411F-A10F-F7A089A685D9}" type="presOf" srcId="{BB8A04C5-F393-4335-9B16-4D15D9FA1991}" destId="{024E4CC3-C2B2-4D55-B4AD-A1BAE97BCEE3}" srcOrd="0" destOrd="0" presId="urn:microsoft.com/office/officeart/2018/2/layout/IconCircleList"/>
    <dgm:cxn modelId="{9D5263A4-C9C9-4C6E-A0DA-5D5CB0E0A438}" srcId="{E7455589-CAF9-4885-B772-BD0C37015AFB}" destId="{B87E4C37-87FB-4D21-962B-63AB2FDA1ED2}" srcOrd="4" destOrd="0" parTransId="{EC30CCB9-DB27-462A-90DB-F649C2AD477B}" sibTransId="{24981CEE-8EA3-4651-B453-03A3013193A5}"/>
    <dgm:cxn modelId="{1A3489B4-8727-4079-B58D-B28547A0CF95}" type="presOf" srcId="{B3A237E3-0EFB-4E12-89A3-7A884E153AC6}" destId="{36392509-CF2A-4B9F-A697-A9E3196885C6}" srcOrd="0" destOrd="0" presId="urn:microsoft.com/office/officeart/2018/2/layout/IconCircleList"/>
    <dgm:cxn modelId="{F1D8E0BF-0053-4959-9565-09730B02CB8D}" type="presOf" srcId="{674A0C99-53EA-4DE9-B376-0DD9A05828E7}" destId="{D3ADBCB4-5EAB-450D-B666-19E25FD2738A}" srcOrd="0" destOrd="0" presId="urn:microsoft.com/office/officeart/2018/2/layout/IconCircleList"/>
    <dgm:cxn modelId="{E78FCEE2-4848-417B-BDB4-B0811A8BE3D5}" type="presOf" srcId="{0BB098A3-F832-4A19-A4A5-3AAE0187E86B}" destId="{8B5CBEA1-A588-47D4-8760-091F5E7CA543}" srcOrd="0" destOrd="0" presId="urn:microsoft.com/office/officeart/2018/2/layout/IconCircleList"/>
    <dgm:cxn modelId="{FC55AFE8-A97D-49B3-8150-50F7479338DF}" srcId="{E7455589-CAF9-4885-B772-BD0C37015AFB}" destId="{1ABFB109-56DE-4AC1-ACF6-0DABA6A51ADF}" srcOrd="2" destOrd="0" parTransId="{D44D0AD6-1C81-43B7-9E0D-E8705704D93B}" sibTransId="{674A0C99-53EA-4DE9-B376-0DD9A05828E7}"/>
    <dgm:cxn modelId="{E3A43B53-AB04-499B-BFE2-B77209DFACF5}" type="presParOf" srcId="{85FDD3BC-63E0-4EC7-AA7B-2520534B0700}" destId="{127117BD-7224-48F3-9071-557DD444AFF9}" srcOrd="0" destOrd="0" presId="urn:microsoft.com/office/officeart/2018/2/layout/IconCircleList"/>
    <dgm:cxn modelId="{7C31EFEE-6F59-45DA-B0ED-07AAD228D84C}" type="presParOf" srcId="{127117BD-7224-48F3-9071-557DD444AFF9}" destId="{6AFD41CC-EF27-4EE0-8DC7-420D0816775A}" srcOrd="0" destOrd="0" presId="urn:microsoft.com/office/officeart/2018/2/layout/IconCircleList"/>
    <dgm:cxn modelId="{0740569E-03DA-4A72-9D1E-005C478CC355}" type="presParOf" srcId="{6AFD41CC-EF27-4EE0-8DC7-420D0816775A}" destId="{D38D44DF-153C-4B0F-8570-BFA774A209F0}" srcOrd="0" destOrd="0" presId="urn:microsoft.com/office/officeart/2018/2/layout/IconCircleList"/>
    <dgm:cxn modelId="{3C5DB958-299D-45D5-8236-4D5D673D1444}" type="presParOf" srcId="{6AFD41CC-EF27-4EE0-8DC7-420D0816775A}" destId="{F34A72C5-8E8B-4463-8BBC-86727F0EED9B}" srcOrd="1" destOrd="0" presId="urn:microsoft.com/office/officeart/2018/2/layout/IconCircleList"/>
    <dgm:cxn modelId="{86B4E176-D7E0-41C6-9594-295A11960F7F}" type="presParOf" srcId="{6AFD41CC-EF27-4EE0-8DC7-420D0816775A}" destId="{110A8240-E778-4238-8812-24E6458CA745}" srcOrd="2" destOrd="0" presId="urn:microsoft.com/office/officeart/2018/2/layout/IconCircleList"/>
    <dgm:cxn modelId="{B6706B1B-A1F4-4276-A277-DBB338ABA583}" type="presParOf" srcId="{6AFD41CC-EF27-4EE0-8DC7-420D0816775A}" destId="{36392509-CF2A-4B9F-A697-A9E3196885C6}" srcOrd="3" destOrd="0" presId="urn:microsoft.com/office/officeart/2018/2/layout/IconCircleList"/>
    <dgm:cxn modelId="{349D2928-0D17-467C-95F1-5C06E541BA2F}" type="presParOf" srcId="{127117BD-7224-48F3-9071-557DD444AFF9}" destId="{8B5CBEA1-A588-47D4-8760-091F5E7CA543}" srcOrd="1" destOrd="0" presId="urn:microsoft.com/office/officeart/2018/2/layout/IconCircleList"/>
    <dgm:cxn modelId="{378D4749-477C-49C3-8FEC-7A2A13D68D8E}" type="presParOf" srcId="{127117BD-7224-48F3-9071-557DD444AFF9}" destId="{D6792923-54A4-45C2-9213-9C4D93C602D1}" srcOrd="2" destOrd="0" presId="urn:microsoft.com/office/officeart/2018/2/layout/IconCircleList"/>
    <dgm:cxn modelId="{C8AEA0E6-6746-4007-A779-30D1DB3FFDF4}" type="presParOf" srcId="{D6792923-54A4-45C2-9213-9C4D93C602D1}" destId="{6E2843B3-763D-476D-8A69-1F5CF588DB25}" srcOrd="0" destOrd="0" presId="urn:microsoft.com/office/officeart/2018/2/layout/IconCircleList"/>
    <dgm:cxn modelId="{5829C972-1E83-4762-AD0D-FDDA3D2FF05D}" type="presParOf" srcId="{D6792923-54A4-45C2-9213-9C4D93C602D1}" destId="{673FFB19-3C6F-47B7-B9B7-9DE79EE7C126}" srcOrd="1" destOrd="0" presId="urn:microsoft.com/office/officeart/2018/2/layout/IconCircleList"/>
    <dgm:cxn modelId="{AA285FE1-AA73-45C0-B761-299FE19CBFBC}" type="presParOf" srcId="{D6792923-54A4-45C2-9213-9C4D93C602D1}" destId="{DE4D331B-EA4A-431C-8164-4898550A62DE}" srcOrd="2" destOrd="0" presId="urn:microsoft.com/office/officeart/2018/2/layout/IconCircleList"/>
    <dgm:cxn modelId="{0E8A144E-0EB3-477D-8E2B-89842D0AE3FC}" type="presParOf" srcId="{D6792923-54A4-45C2-9213-9C4D93C602D1}" destId="{CB9A80E4-1587-4780-AD7E-8B6607C013FE}" srcOrd="3" destOrd="0" presId="urn:microsoft.com/office/officeart/2018/2/layout/IconCircleList"/>
    <dgm:cxn modelId="{00032071-1031-4937-B14D-EA87EE67E2F7}" type="presParOf" srcId="{127117BD-7224-48F3-9071-557DD444AFF9}" destId="{3CB98847-2353-4A33-8EB1-EB05A64BB392}" srcOrd="3" destOrd="0" presId="urn:microsoft.com/office/officeart/2018/2/layout/IconCircleList"/>
    <dgm:cxn modelId="{CE45CAF4-4325-4CAD-BD71-5B373521CAAA}" type="presParOf" srcId="{127117BD-7224-48F3-9071-557DD444AFF9}" destId="{DFD37464-DA8C-4BCD-958C-D2434AB5CA48}" srcOrd="4" destOrd="0" presId="urn:microsoft.com/office/officeart/2018/2/layout/IconCircleList"/>
    <dgm:cxn modelId="{62B159EB-8075-45D7-BB5E-1F066B9EA3E1}" type="presParOf" srcId="{DFD37464-DA8C-4BCD-958C-D2434AB5CA48}" destId="{8B63B0D4-EF1D-47CF-A5E9-E3D4E5D53825}" srcOrd="0" destOrd="0" presId="urn:microsoft.com/office/officeart/2018/2/layout/IconCircleList"/>
    <dgm:cxn modelId="{9291B950-F16D-40A7-8AB1-149687ABBAB9}" type="presParOf" srcId="{DFD37464-DA8C-4BCD-958C-D2434AB5CA48}" destId="{CDBCFDDA-35A8-47A0-B024-BD748EA504CE}" srcOrd="1" destOrd="0" presId="urn:microsoft.com/office/officeart/2018/2/layout/IconCircleList"/>
    <dgm:cxn modelId="{0CC89BEC-EF9B-4608-BCDB-D9D4851CE28C}" type="presParOf" srcId="{DFD37464-DA8C-4BCD-958C-D2434AB5CA48}" destId="{96E97BC7-40C3-4853-BB1A-EE6D736BF795}" srcOrd="2" destOrd="0" presId="urn:microsoft.com/office/officeart/2018/2/layout/IconCircleList"/>
    <dgm:cxn modelId="{AB96001C-BB00-47C8-BCC3-C215E754028A}" type="presParOf" srcId="{DFD37464-DA8C-4BCD-958C-D2434AB5CA48}" destId="{4E4DDCA9-BFF2-4CBD-AC6B-CAAE7C04BADD}" srcOrd="3" destOrd="0" presId="urn:microsoft.com/office/officeart/2018/2/layout/IconCircleList"/>
    <dgm:cxn modelId="{A2C72A9C-F772-47A4-8443-D9A5B6476F1F}" type="presParOf" srcId="{127117BD-7224-48F3-9071-557DD444AFF9}" destId="{D3ADBCB4-5EAB-450D-B666-19E25FD2738A}" srcOrd="5" destOrd="0" presId="urn:microsoft.com/office/officeart/2018/2/layout/IconCircleList"/>
    <dgm:cxn modelId="{9DE41A3A-FA3A-4C96-9365-ED767683E18F}" type="presParOf" srcId="{127117BD-7224-48F3-9071-557DD444AFF9}" destId="{F8B54B48-0CA6-4132-9A9C-C97CC455C84D}" srcOrd="6" destOrd="0" presId="urn:microsoft.com/office/officeart/2018/2/layout/IconCircleList"/>
    <dgm:cxn modelId="{AAC976E2-68D0-4D03-AD20-247FFDA77AE2}" type="presParOf" srcId="{F8B54B48-0CA6-4132-9A9C-C97CC455C84D}" destId="{494A1FFB-9BBD-42C7-B680-FC31FE220142}" srcOrd="0" destOrd="0" presId="urn:microsoft.com/office/officeart/2018/2/layout/IconCircleList"/>
    <dgm:cxn modelId="{EF49E654-7D82-4C3B-957E-CED96757DC8B}" type="presParOf" srcId="{F8B54B48-0CA6-4132-9A9C-C97CC455C84D}" destId="{4E39B70D-CAC8-44BA-B38C-0B7305773E91}" srcOrd="1" destOrd="0" presId="urn:microsoft.com/office/officeart/2018/2/layout/IconCircleList"/>
    <dgm:cxn modelId="{F7DF3A28-37F6-40F7-9FF7-9689ACFC5175}" type="presParOf" srcId="{F8B54B48-0CA6-4132-9A9C-C97CC455C84D}" destId="{09A3D960-3B57-4004-8A64-FE4D4828B38A}" srcOrd="2" destOrd="0" presId="urn:microsoft.com/office/officeart/2018/2/layout/IconCircleList"/>
    <dgm:cxn modelId="{696BB510-13FC-4ADF-93AA-1E5E143A1C7C}" type="presParOf" srcId="{F8B54B48-0CA6-4132-9A9C-C97CC455C84D}" destId="{17BD2028-3D2F-4752-9702-4AE32B438666}" srcOrd="3" destOrd="0" presId="urn:microsoft.com/office/officeart/2018/2/layout/IconCircleList"/>
    <dgm:cxn modelId="{175A0620-3AF8-4E63-B62A-8205D4A1C72E}" type="presParOf" srcId="{127117BD-7224-48F3-9071-557DD444AFF9}" destId="{6FE0C4D2-48E4-4C51-9761-0EA948429046}" srcOrd="7" destOrd="0" presId="urn:microsoft.com/office/officeart/2018/2/layout/IconCircleList"/>
    <dgm:cxn modelId="{E67A5D84-16FB-49FD-9047-580C653029C4}" type="presParOf" srcId="{127117BD-7224-48F3-9071-557DD444AFF9}" destId="{F538182D-E5C1-4092-B1BF-5008F3E2B2C5}" srcOrd="8" destOrd="0" presId="urn:microsoft.com/office/officeart/2018/2/layout/IconCircleList"/>
    <dgm:cxn modelId="{24BE3592-DD40-4102-960E-F019046DE8E6}" type="presParOf" srcId="{F538182D-E5C1-4092-B1BF-5008F3E2B2C5}" destId="{71C174DB-37FD-4714-B169-CC351F0D3F85}" srcOrd="0" destOrd="0" presId="urn:microsoft.com/office/officeart/2018/2/layout/IconCircleList"/>
    <dgm:cxn modelId="{5A7A4AEB-965A-47A6-8274-B6AF42DC8D42}" type="presParOf" srcId="{F538182D-E5C1-4092-B1BF-5008F3E2B2C5}" destId="{415927D9-D233-4C57-81D8-5B57BA92079E}" srcOrd="1" destOrd="0" presId="urn:microsoft.com/office/officeart/2018/2/layout/IconCircleList"/>
    <dgm:cxn modelId="{4A192F40-19DE-43F9-A812-D7B4018E2ABB}" type="presParOf" srcId="{F538182D-E5C1-4092-B1BF-5008F3E2B2C5}" destId="{B9858311-323D-4594-ABEE-89784B8E7247}" srcOrd="2" destOrd="0" presId="urn:microsoft.com/office/officeart/2018/2/layout/IconCircleList"/>
    <dgm:cxn modelId="{97E67B23-4B75-4F7A-9408-0BFA9B8DF3D7}" type="presParOf" srcId="{F538182D-E5C1-4092-B1BF-5008F3E2B2C5}" destId="{B9EA34C9-7512-4764-95E0-D31E841A201F}" srcOrd="3" destOrd="0" presId="urn:microsoft.com/office/officeart/2018/2/layout/IconCircleList"/>
    <dgm:cxn modelId="{9357A751-F53E-4A9D-90B4-785A10088C04}" type="presParOf" srcId="{127117BD-7224-48F3-9071-557DD444AFF9}" destId="{04D67C92-972B-475C-8716-DFBA17B05C84}" srcOrd="9" destOrd="0" presId="urn:microsoft.com/office/officeart/2018/2/layout/IconCircleList"/>
    <dgm:cxn modelId="{9EB362A1-F906-42AD-9C22-E6A869300E78}" type="presParOf" srcId="{127117BD-7224-48F3-9071-557DD444AFF9}" destId="{19786757-AC49-430A-B5D1-FD56B821631E}" srcOrd="10" destOrd="0" presId="urn:microsoft.com/office/officeart/2018/2/layout/IconCircleList"/>
    <dgm:cxn modelId="{33CE11DC-D825-479C-ABD7-3511CA3954DC}" type="presParOf" srcId="{19786757-AC49-430A-B5D1-FD56B821631E}" destId="{C3B49C21-4BDE-4ACF-BA09-23AD92C12397}" srcOrd="0" destOrd="0" presId="urn:microsoft.com/office/officeart/2018/2/layout/IconCircleList"/>
    <dgm:cxn modelId="{EA8ACE0A-C355-476C-B027-7225C23E1BF5}" type="presParOf" srcId="{19786757-AC49-430A-B5D1-FD56B821631E}" destId="{31A97ADF-BC2B-4103-9F9D-C675EEDAF489}" srcOrd="1" destOrd="0" presId="urn:microsoft.com/office/officeart/2018/2/layout/IconCircleList"/>
    <dgm:cxn modelId="{90839C52-64C4-4A86-9386-BCC6662FC47F}" type="presParOf" srcId="{19786757-AC49-430A-B5D1-FD56B821631E}" destId="{BBB4C1FE-2A4D-43E6-B6A5-14302B1CE4DD}" srcOrd="2" destOrd="0" presId="urn:microsoft.com/office/officeart/2018/2/layout/IconCircleList"/>
    <dgm:cxn modelId="{D87CCBBE-3279-42D0-95B1-E5BA85777E6E}" type="presParOf" srcId="{19786757-AC49-430A-B5D1-FD56B821631E}" destId="{024E4CC3-C2B2-4D55-B4AD-A1BAE97BCEE3}"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CC9D4F-C834-40D3-B5FB-BCBF0AB66AEC}"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B7579BCB-7B00-417E-B8F8-15A6FCF4642A}">
      <dgm:prSet/>
      <dgm:spPr/>
      <dgm:t>
        <a:bodyPr/>
        <a:lstStyle/>
        <a:p>
          <a:r>
            <a:rPr lang="en-US" b="0" dirty="0"/>
            <a:t>Engagement ist der Grundstein für effektives Lernen.</a:t>
          </a:r>
          <a:endParaRPr lang="en-US" dirty="0"/>
        </a:p>
      </dgm:t>
    </dgm:pt>
    <dgm:pt modelId="{A3DABB6C-7F2E-464A-B36B-376B0EEAC7BD}" type="parTrans" cxnId="{27011FFD-D9BB-4BC2-8CE0-1AC8A8E70F57}">
      <dgm:prSet/>
      <dgm:spPr/>
      <dgm:t>
        <a:bodyPr/>
        <a:lstStyle/>
        <a:p>
          <a:endParaRPr lang="en-US"/>
        </a:p>
      </dgm:t>
    </dgm:pt>
    <dgm:pt modelId="{4640D302-73F2-4EDE-ABAA-2B4267A0771F}" type="sibTrans" cxnId="{27011FFD-D9BB-4BC2-8CE0-1AC8A8E70F57}">
      <dgm:prSet/>
      <dgm:spPr/>
      <dgm:t>
        <a:bodyPr/>
        <a:lstStyle/>
        <a:p>
          <a:endParaRPr lang="en-US"/>
        </a:p>
      </dgm:t>
    </dgm:pt>
    <dgm:pt modelId="{1CEBC394-F344-4ABA-9DB1-C123C9719988}">
      <dgm:prSet/>
      <dgm:spPr/>
      <dgm:t>
        <a:bodyPr/>
        <a:lstStyle/>
        <a:p>
          <a:r>
            <a:rPr lang="en-US" b="0" dirty="0"/>
            <a:t>Multimediale Inhalte fördern das Engagement der Schüler, indem sie Informationen in verschiedenen Formaten präsentieren.</a:t>
          </a:r>
          <a:endParaRPr lang="en-US" dirty="0"/>
        </a:p>
      </dgm:t>
    </dgm:pt>
    <dgm:pt modelId="{8B8A7E93-DCBD-4BE2-8AEB-80FA052F903A}" type="parTrans" cxnId="{C6038255-E0FD-4021-91EF-D60254A5DB66}">
      <dgm:prSet/>
      <dgm:spPr/>
      <dgm:t>
        <a:bodyPr/>
        <a:lstStyle/>
        <a:p>
          <a:endParaRPr lang="en-US"/>
        </a:p>
      </dgm:t>
    </dgm:pt>
    <dgm:pt modelId="{4B250CCC-D5AC-48B1-9E86-1B83654AE5E9}" type="sibTrans" cxnId="{C6038255-E0FD-4021-91EF-D60254A5DB66}">
      <dgm:prSet/>
      <dgm:spPr/>
      <dgm:t>
        <a:bodyPr/>
        <a:lstStyle/>
        <a:p>
          <a:endParaRPr lang="en-US"/>
        </a:p>
      </dgm:t>
    </dgm:pt>
    <dgm:pt modelId="{68914845-CAC9-4A61-B32F-335B80108F08}">
      <dgm:prSet/>
      <dgm:spPr/>
      <dgm:t>
        <a:bodyPr/>
        <a:lstStyle/>
        <a:p>
          <a:r>
            <a:rPr lang="en-US" b="0" dirty="0"/>
            <a:t> Die Kombination von visuellen Elementen mit Audio-Erklärungen schafft ein intensiveres Lernerlebnis.</a:t>
          </a:r>
          <a:endParaRPr lang="en-US" dirty="0"/>
        </a:p>
      </dgm:t>
    </dgm:pt>
    <dgm:pt modelId="{0F906FBE-254A-43BB-9A53-60E6CA5D158F}" type="parTrans" cxnId="{7DD91CDB-4FF4-40BA-B4D9-3683567EB04A}">
      <dgm:prSet/>
      <dgm:spPr/>
      <dgm:t>
        <a:bodyPr/>
        <a:lstStyle/>
        <a:p>
          <a:endParaRPr lang="en-US"/>
        </a:p>
      </dgm:t>
    </dgm:pt>
    <dgm:pt modelId="{651640F9-D716-43C5-9B7C-B5330FED5865}" type="sibTrans" cxnId="{7DD91CDB-4FF4-40BA-B4D9-3683567EB04A}">
      <dgm:prSet/>
      <dgm:spPr/>
      <dgm:t>
        <a:bodyPr/>
        <a:lstStyle/>
        <a:p>
          <a:endParaRPr lang="en-US"/>
        </a:p>
      </dgm:t>
    </dgm:pt>
    <dgm:pt modelId="{B2A4FC35-3B30-4B1B-9B37-E3983FBE339C}">
      <dgm:prSet/>
      <dgm:spPr/>
      <dgm:t>
        <a:bodyPr/>
        <a:lstStyle/>
        <a:p>
          <a:r>
            <a:rPr lang="en-US" b="0" dirty="0"/>
            <a:t>Dieser Ansatz erleichtert das Verstehen und Behalten von Informationen.</a:t>
          </a:r>
          <a:endParaRPr lang="en-US" dirty="0"/>
        </a:p>
      </dgm:t>
    </dgm:pt>
    <dgm:pt modelId="{30439241-2523-4671-9FC4-954192A7C09A}" type="parTrans" cxnId="{07825E4C-B01E-45B7-BACD-896AAA04CBFB}">
      <dgm:prSet/>
      <dgm:spPr/>
      <dgm:t>
        <a:bodyPr/>
        <a:lstStyle/>
        <a:p>
          <a:endParaRPr lang="en-US"/>
        </a:p>
      </dgm:t>
    </dgm:pt>
    <dgm:pt modelId="{9DB6564A-4CFC-4BAA-85E7-0AD69C2E5844}" type="sibTrans" cxnId="{07825E4C-B01E-45B7-BACD-896AAA04CBFB}">
      <dgm:prSet/>
      <dgm:spPr/>
      <dgm:t>
        <a:bodyPr/>
        <a:lstStyle/>
        <a:p>
          <a:endParaRPr lang="en-US"/>
        </a:p>
      </dgm:t>
    </dgm:pt>
    <dgm:pt modelId="{6BA9B134-04E5-4980-8AD2-94B2FA42E720}">
      <dgm:prSet/>
      <dgm:spPr/>
      <dgm:t>
        <a:bodyPr/>
        <a:lstStyle/>
        <a:p>
          <a:r>
            <a:rPr lang="en-US" b="0" dirty="0"/>
            <a:t> Interaktive Elemente wie Quizfragen und Simulationen fördern die aktive Teilnahme.</a:t>
          </a:r>
          <a:endParaRPr lang="en-US" dirty="0"/>
        </a:p>
      </dgm:t>
    </dgm:pt>
    <dgm:pt modelId="{D26D77E9-4056-4120-BD82-7DD7B680A8E5}" type="parTrans" cxnId="{109EFE39-33DA-41FE-91E4-236BD2A40533}">
      <dgm:prSet/>
      <dgm:spPr/>
      <dgm:t>
        <a:bodyPr/>
        <a:lstStyle/>
        <a:p>
          <a:endParaRPr lang="en-US"/>
        </a:p>
      </dgm:t>
    </dgm:pt>
    <dgm:pt modelId="{A105BD4C-7ABA-4349-8646-473665ACAFB0}" type="sibTrans" cxnId="{109EFE39-33DA-41FE-91E4-236BD2A40533}">
      <dgm:prSet/>
      <dgm:spPr/>
      <dgm:t>
        <a:bodyPr/>
        <a:lstStyle/>
        <a:p>
          <a:endParaRPr lang="en-US"/>
        </a:p>
      </dgm:t>
    </dgm:pt>
    <dgm:pt modelId="{EA209FD8-32A4-4315-8A46-9C478CD2AE9D}">
      <dgm:prSet/>
      <dgm:spPr/>
      <dgm:t>
        <a:bodyPr/>
        <a:lstStyle/>
        <a:p>
          <a:r>
            <a:rPr lang="en-US" b="0" dirty="0"/>
            <a:t>Durch diese Aktivitäten werden die Schüler von passiven Empfängern von Informationen zu aktiven Lernenden.</a:t>
          </a:r>
          <a:endParaRPr lang="en-US" dirty="0"/>
        </a:p>
      </dgm:t>
    </dgm:pt>
    <dgm:pt modelId="{7B5ABD53-9D98-4F33-AA2D-A55F175F4EE8}" type="parTrans" cxnId="{389D912C-4764-417C-AC24-46FD04D64982}">
      <dgm:prSet/>
      <dgm:spPr/>
      <dgm:t>
        <a:bodyPr/>
        <a:lstStyle/>
        <a:p>
          <a:endParaRPr lang="en-US"/>
        </a:p>
      </dgm:t>
    </dgm:pt>
    <dgm:pt modelId="{8D21F83E-F903-44E8-9C7F-18829139AA84}" type="sibTrans" cxnId="{389D912C-4764-417C-AC24-46FD04D64982}">
      <dgm:prSet/>
      <dgm:spPr/>
      <dgm:t>
        <a:bodyPr/>
        <a:lstStyle/>
        <a:p>
          <a:endParaRPr lang="en-US"/>
        </a:p>
      </dgm:t>
    </dgm:pt>
    <dgm:pt modelId="{555C2989-C34E-4A8C-A6DD-369CA4BDC18B}">
      <dgm:prSet/>
      <dgm:spPr/>
      <dgm:t>
        <a:bodyPr/>
        <a:lstStyle/>
        <a:p>
          <a:r>
            <a:rPr lang="en-US" b="0" dirty="0"/>
            <a:t>Die Schüler setzen sich mit dem Stoff auseinander, wenden Konzepte an und reflektieren über ihr Verständnis.</a:t>
          </a:r>
          <a:endParaRPr lang="en-US" dirty="0"/>
        </a:p>
      </dgm:t>
    </dgm:pt>
    <dgm:pt modelId="{9DEBB330-7644-476E-94E0-65AA07FB8539}" type="parTrans" cxnId="{75EA55CA-B497-4B55-B7D5-3C1941E4B528}">
      <dgm:prSet/>
      <dgm:spPr/>
      <dgm:t>
        <a:bodyPr/>
        <a:lstStyle/>
        <a:p>
          <a:endParaRPr lang="en-US"/>
        </a:p>
      </dgm:t>
    </dgm:pt>
    <dgm:pt modelId="{A17E1650-ED34-4E1F-9C61-821A4BC9E927}" type="sibTrans" cxnId="{75EA55CA-B497-4B55-B7D5-3C1941E4B528}">
      <dgm:prSet/>
      <dgm:spPr/>
      <dgm:t>
        <a:bodyPr/>
        <a:lstStyle/>
        <a:p>
          <a:endParaRPr lang="en-US"/>
        </a:p>
      </dgm:t>
    </dgm:pt>
    <dgm:pt modelId="{D5E375E3-8958-46F9-836C-9138B036FD4D}" type="pres">
      <dgm:prSet presAssocID="{B2CC9D4F-C834-40D3-B5FB-BCBF0AB66AEC}" presName="diagram" presStyleCnt="0">
        <dgm:presLayoutVars>
          <dgm:dir/>
          <dgm:resizeHandles val="exact"/>
        </dgm:presLayoutVars>
      </dgm:prSet>
      <dgm:spPr/>
    </dgm:pt>
    <dgm:pt modelId="{0EFFCB59-3DDD-4377-9CD9-FAFB98857511}" type="pres">
      <dgm:prSet presAssocID="{B7579BCB-7B00-417E-B8F8-15A6FCF4642A}" presName="node" presStyleLbl="node1" presStyleIdx="0" presStyleCnt="7">
        <dgm:presLayoutVars>
          <dgm:bulletEnabled val="1"/>
        </dgm:presLayoutVars>
      </dgm:prSet>
      <dgm:spPr/>
    </dgm:pt>
    <dgm:pt modelId="{918B5873-87A2-4DDD-A0D0-4C3BB1978B61}" type="pres">
      <dgm:prSet presAssocID="{4640D302-73F2-4EDE-ABAA-2B4267A0771F}" presName="sibTrans" presStyleCnt="0"/>
      <dgm:spPr/>
    </dgm:pt>
    <dgm:pt modelId="{2788E2B3-3D40-40FB-8CA9-5560814F953F}" type="pres">
      <dgm:prSet presAssocID="{1CEBC394-F344-4ABA-9DB1-C123C9719988}" presName="node" presStyleLbl="node1" presStyleIdx="1" presStyleCnt="7">
        <dgm:presLayoutVars>
          <dgm:bulletEnabled val="1"/>
        </dgm:presLayoutVars>
      </dgm:prSet>
      <dgm:spPr/>
    </dgm:pt>
    <dgm:pt modelId="{26AE006B-9801-4C3B-8DCA-44C7AAE5FFDE}" type="pres">
      <dgm:prSet presAssocID="{4B250CCC-D5AC-48B1-9E86-1B83654AE5E9}" presName="sibTrans" presStyleCnt="0"/>
      <dgm:spPr/>
    </dgm:pt>
    <dgm:pt modelId="{D23244DD-85F1-48DA-94E2-94B3E269798C}" type="pres">
      <dgm:prSet presAssocID="{68914845-CAC9-4A61-B32F-335B80108F08}" presName="node" presStyleLbl="node1" presStyleIdx="2" presStyleCnt="7">
        <dgm:presLayoutVars>
          <dgm:bulletEnabled val="1"/>
        </dgm:presLayoutVars>
      </dgm:prSet>
      <dgm:spPr/>
    </dgm:pt>
    <dgm:pt modelId="{15F3122B-BB5D-4904-96E6-E16173F0BC92}" type="pres">
      <dgm:prSet presAssocID="{651640F9-D716-43C5-9B7C-B5330FED5865}" presName="sibTrans" presStyleCnt="0"/>
      <dgm:spPr/>
    </dgm:pt>
    <dgm:pt modelId="{75A9F1E1-C2EC-4D29-AB99-AB4859ED7DDC}" type="pres">
      <dgm:prSet presAssocID="{B2A4FC35-3B30-4B1B-9B37-E3983FBE339C}" presName="node" presStyleLbl="node1" presStyleIdx="3" presStyleCnt="7">
        <dgm:presLayoutVars>
          <dgm:bulletEnabled val="1"/>
        </dgm:presLayoutVars>
      </dgm:prSet>
      <dgm:spPr/>
    </dgm:pt>
    <dgm:pt modelId="{BC32D3F3-E009-43AE-B4EB-8658544BB079}" type="pres">
      <dgm:prSet presAssocID="{9DB6564A-4CFC-4BAA-85E7-0AD69C2E5844}" presName="sibTrans" presStyleCnt="0"/>
      <dgm:spPr/>
    </dgm:pt>
    <dgm:pt modelId="{51F36F5C-661E-495A-BF5E-33ACD1527BC7}" type="pres">
      <dgm:prSet presAssocID="{6BA9B134-04E5-4980-8AD2-94B2FA42E720}" presName="node" presStyleLbl="node1" presStyleIdx="4" presStyleCnt="7">
        <dgm:presLayoutVars>
          <dgm:bulletEnabled val="1"/>
        </dgm:presLayoutVars>
      </dgm:prSet>
      <dgm:spPr/>
    </dgm:pt>
    <dgm:pt modelId="{F2502FEC-E6FB-442E-B378-44E31DBC5844}" type="pres">
      <dgm:prSet presAssocID="{A105BD4C-7ABA-4349-8646-473665ACAFB0}" presName="sibTrans" presStyleCnt="0"/>
      <dgm:spPr/>
    </dgm:pt>
    <dgm:pt modelId="{F6C75131-4824-40E8-886D-E3EA93FA15A7}" type="pres">
      <dgm:prSet presAssocID="{EA209FD8-32A4-4315-8A46-9C478CD2AE9D}" presName="node" presStyleLbl="node1" presStyleIdx="5" presStyleCnt="7">
        <dgm:presLayoutVars>
          <dgm:bulletEnabled val="1"/>
        </dgm:presLayoutVars>
      </dgm:prSet>
      <dgm:spPr/>
    </dgm:pt>
    <dgm:pt modelId="{B9A98C3A-D4D1-4A08-A5B3-A4A1910C2219}" type="pres">
      <dgm:prSet presAssocID="{8D21F83E-F903-44E8-9C7F-18829139AA84}" presName="sibTrans" presStyleCnt="0"/>
      <dgm:spPr/>
    </dgm:pt>
    <dgm:pt modelId="{A2EF8883-CACD-4E02-8DA3-05A08DEF04AB}" type="pres">
      <dgm:prSet presAssocID="{555C2989-C34E-4A8C-A6DD-369CA4BDC18B}" presName="node" presStyleLbl="node1" presStyleIdx="6" presStyleCnt="7">
        <dgm:presLayoutVars>
          <dgm:bulletEnabled val="1"/>
        </dgm:presLayoutVars>
      </dgm:prSet>
      <dgm:spPr/>
    </dgm:pt>
  </dgm:ptLst>
  <dgm:cxnLst>
    <dgm:cxn modelId="{A97B8F2C-7ED4-427A-8B76-2418BA0276F3}" type="presOf" srcId="{EA209FD8-32A4-4315-8A46-9C478CD2AE9D}" destId="{F6C75131-4824-40E8-886D-E3EA93FA15A7}" srcOrd="0" destOrd="0" presId="urn:microsoft.com/office/officeart/2005/8/layout/default"/>
    <dgm:cxn modelId="{389D912C-4764-417C-AC24-46FD04D64982}" srcId="{B2CC9D4F-C834-40D3-B5FB-BCBF0AB66AEC}" destId="{EA209FD8-32A4-4315-8A46-9C478CD2AE9D}" srcOrd="5" destOrd="0" parTransId="{7B5ABD53-9D98-4F33-AA2D-A55F175F4EE8}" sibTransId="{8D21F83E-F903-44E8-9C7F-18829139AA84}"/>
    <dgm:cxn modelId="{109EFE39-33DA-41FE-91E4-236BD2A40533}" srcId="{B2CC9D4F-C834-40D3-B5FB-BCBF0AB66AEC}" destId="{6BA9B134-04E5-4980-8AD2-94B2FA42E720}" srcOrd="4" destOrd="0" parTransId="{D26D77E9-4056-4120-BD82-7DD7B680A8E5}" sibTransId="{A105BD4C-7ABA-4349-8646-473665ACAFB0}"/>
    <dgm:cxn modelId="{D89ABB66-B48E-4A2A-9CE3-B960025D6897}" type="presOf" srcId="{B7579BCB-7B00-417E-B8F8-15A6FCF4642A}" destId="{0EFFCB59-3DDD-4377-9CD9-FAFB98857511}" srcOrd="0" destOrd="0" presId="urn:microsoft.com/office/officeart/2005/8/layout/default"/>
    <dgm:cxn modelId="{07825E4C-B01E-45B7-BACD-896AAA04CBFB}" srcId="{B2CC9D4F-C834-40D3-B5FB-BCBF0AB66AEC}" destId="{B2A4FC35-3B30-4B1B-9B37-E3983FBE339C}" srcOrd="3" destOrd="0" parTransId="{30439241-2523-4671-9FC4-954192A7C09A}" sibTransId="{9DB6564A-4CFC-4BAA-85E7-0AD69C2E5844}"/>
    <dgm:cxn modelId="{C6038255-E0FD-4021-91EF-D60254A5DB66}" srcId="{B2CC9D4F-C834-40D3-B5FB-BCBF0AB66AEC}" destId="{1CEBC394-F344-4ABA-9DB1-C123C9719988}" srcOrd="1" destOrd="0" parTransId="{8B8A7E93-DCBD-4BE2-8AEB-80FA052F903A}" sibTransId="{4B250CCC-D5AC-48B1-9E86-1B83654AE5E9}"/>
    <dgm:cxn modelId="{975CA196-717E-4F53-B20D-2D5FB721BD0B}" type="presOf" srcId="{555C2989-C34E-4A8C-A6DD-369CA4BDC18B}" destId="{A2EF8883-CACD-4E02-8DA3-05A08DEF04AB}" srcOrd="0" destOrd="0" presId="urn:microsoft.com/office/officeart/2005/8/layout/default"/>
    <dgm:cxn modelId="{660508A3-1109-4CB4-A7BF-20BB7F0DE772}" type="presOf" srcId="{B2CC9D4F-C834-40D3-B5FB-BCBF0AB66AEC}" destId="{D5E375E3-8958-46F9-836C-9138B036FD4D}" srcOrd="0" destOrd="0" presId="urn:microsoft.com/office/officeart/2005/8/layout/default"/>
    <dgm:cxn modelId="{DBE5B7BB-E4A2-4E95-B63F-0FE55E1DEE8E}" type="presOf" srcId="{68914845-CAC9-4A61-B32F-335B80108F08}" destId="{D23244DD-85F1-48DA-94E2-94B3E269798C}" srcOrd="0" destOrd="0" presId="urn:microsoft.com/office/officeart/2005/8/layout/default"/>
    <dgm:cxn modelId="{35B54DBF-BD68-469E-992D-B05932421B5F}" type="presOf" srcId="{1CEBC394-F344-4ABA-9DB1-C123C9719988}" destId="{2788E2B3-3D40-40FB-8CA9-5560814F953F}" srcOrd="0" destOrd="0" presId="urn:microsoft.com/office/officeart/2005/8/layout/default"/>
    <dgm:cxn modelId="{75EA55CA-B497-4B55-B7D5-3C1941E4B528}" srcId="{B2CC9D4F-C834-40D3-B5FB-BCBF0AB66AEC}" destId="{555C2989-C34E-4A8C-A6DD-369CA4BDC18B}" srcOrd="6" destOrd="0" parTransId="{9DEBB330-7644-476E-94E0-65AA07FB8539}" sibTransId="{A17E1650-ED34-4E1F-9C61-821A4BC9E927}"/>
    <dgm:cxn modelId="{0928A2D3-6ACD-49D4-92D4-6AE2956B4875}" type="presOf" srcId="{6BA9B134-04E5-4980-8AD2-94B2FA42E720}" destId="{51F36F5C-661E-495A-BF5E-33ACD1527BC7}" srcOrd="0" destOrd="0" presId="urn:microsoft.com/office/officeart/2005/8/layout/default"/>
    <dgm:cxn modelId="{2BD84FD9-9F78-4FEB-8E4F-234DB50FD242}" type="presOf" srcId="{B2A4FC35-3B30-4B1B-9B37-E3983FBE339C}" destId="{75A9F1E1-C2EC-4D29-AB99-AB4859ED7DDC}" srcOrd="0" destOrd="0" presId="urn:microsoft.com/office/officeart/2005/8/layout/default"/>
    <dgm:cxn modelId="{7DD91CDB-4FF4-40BA-B4D9-3683567EB04A}" srcId="{B2CC9D4F-C834-40D3-B5FB-BCBF0AB66AEC}" destId="{68914845-CAC9-4A61-B32F-335B80108F08}" srcOrd="2" destOrd="0" parTransId="{0F906FBE-254A-43BB-9A53-60E6CA5D158F}" sibTransId="{651640F9-D716-43C5-9B7C-B5330FED5865}"/>
    <dgm:cxn modelId="{27011FFD-D9BB-4BC2-8CE0-1AC8A8E70F57}" srcId="{B2CC9D4F-C834-40D3-B5FB-BCBF0AB66AEC}" destId="{B7579BCB-7B00-417E-B8F8-15A6FCF4642A}" srcOrd="0" destOrd="0" parTransId="{A3DABB6C-7F2E-464A-B36B-376B0EEAC7BD}" sibTransId="{4640D302-73F2-4EDE-ABAA-2B4267A0771F}"/>
    <dgm:cxn modelId="{96421259-428E-4921-94D1-23429E0684A9}" type="presParOf" srcId="{D5E375E3-8958-46F9-836C-9138B036FD4D}" destId="{0EFFCB59-3DDD-4377-9CD9-FAFB98857511}" srcOrd="0" destOrd="0" presId="urn:microsoft.com/office/officeart/2005/8/layout/default"/>
    <dgm:cxn modelId="{1ACF6B0C-E7F9-4E7E-BF83-EDE7ECAAEFA8}" type="presParOf" srcId="{D5E375E3-8958-46F9-836C-9138B036FD4D}" destId="{918B5873-87A2-4DDD-A0D0-4C3BB1978B61}" srcOrd="1" destOrd="0" presId="urn:microsoft.com/office/officeart/2005/8/layout/default"/>
    <dgm:cxn modelId="{3E1B3EAA-130F-4779-B891-289D3546DC6F}" type="presParOf" srcId="{D5E375E3-8958-46F9-836C-9138B036FD4D}" destId="{2788E2B3-3D40-40FB-8CA9-5560814F953F}" srcOrd="2" destOrd="0" presId="urn:microsoft.com/office/officeart/2005/8/layout/default"/>
    <dgm:cxn modelId="{9E703B14-3C0E-403E-BAAA-A9B8B182D7CC}" type="presParOf" srcId="{D5E375E3-8958-46F9-836C-9138B036FD4D}" destId="{26AE006B-9801-4C3B-8DCA-44C7AAE5FFDE}" srcOrd="3" destOrd="0" presId="urn:microsoft.com/office/officeart/2005/8/layout/default"/>
    <dgm:cxn modelId="{3163AD5E-D682-4290-A7B8-CEEDB1ACBCE7}" type="presParOf" srcId="{D5E375E3-8958-46F9-836C-9138B036FD4D}" destId="{D23244DD-85F1-48DA-94E2-94B3E269798C}" srcOrd="4" destOrd="0" presId="urn:microsoft.com/office/officeart/2005/8/layout/default"/>
    <dgm:cxn modelId="{2289B9F5-6B68-4CEC-B6DA-BD412612AAA3}" type="presParOf" srcId="{D5E375E3-8958-46F9-836C-9138B036FD4D}" destId="{15F3122B-BB5D-4904-96E6-E16173F0BC92}" srcOrd="5" destOrd="0" presId="urn:microsoft.com/office/officeart/2005/8/layout/default"/>
    <dgm:cxn modelId="{3F6A013A-A94E-43C1-B999-4F0CA160F707}" type="presParOf" srcId="{D5E375E3-8958-46F9-836C-9138B036FD4D}" destId="{75A9F1E1-C2EC-4D29-AB99-AB4859ED7DDC}" srcOrd="6" destOrd="0" presId="urn:microsoft.com/office/officeart/2005/8/layout/default"/>
    <dgm:cxn modelId="{0E8F6D58-83AA-4C64-B50C-FE071CB895F1}" type="presParOf" srcId="{D5E375E3-8958-46F9-836C-9138B036FD4D}" destId="{BC32D3F3-E009-43AE-B4EB-8658544BB079}" srcOrd="7" destOrd="0" presId="urn:microsoft.com/office/officeart/2005/8/layout/default"/>
    <dgm:cxn modelId="{910CFB38-DFC8-41AE-98C5-7DDA373300FB}" type="presParOf" srcId="{D5E375E3-8958-46F9-836C-9138B036FD4D}" destId="{51F36F5C-661E-495A-BF5E-33ACD1527BC7}" srcOrd="8" destOrd="0" presId="urn:microsoft.com/office/officeart/2005/8/layout/default"/>
    <dgm:cxn modelId="{F49EB3AF-A238-491E-8502-0DCDEEE187F8}" type="presParOf" srcId="{D5E375E3-8958-46F9-836C-9138B036FD4D}" destId="{F2502FEC-E6FB-442E-B378-44E31DBC5844}" srcOrd="9" destOrd="0" presId="urn:microsoft.com/office/officeart/2005/8/layout/default"/>
    <dgm:cxn modelId="{72DE7F18-4D22-4209-B9ED-146A5D4C2CF1}" type="presParOf" srcId="{D5E375E3-8958-46F9-836C-9138B036FD4D}" destId="{F6C75131-4824-40E8-886D-E3EA93FA15A7}" srcOrd="10" destOrd="0" presId="urn:microsoft.com/office/officeart/2005/8/layout/default"/>
    <dgm:cxn modelId="{2FFCF3ED-D091-45CB-97B6-B30284732FAA}" type="presParOf" srcId="{D5E375E3-8958-46F9-836C-9138B036FD4D}" destId="{B9A98C3A-D4D1-4A08-A5B3-A4A1910C2219}" srcOrd="11" destOrd="0" presId="urn:microsoft.com/office/officeart/2005/8/layout/default"/>
    <dgm:cxn modelId="{3F4C9FE6-FECC-4067-84CA-A21FAA255593}" type="presParOf" srcId="{D5E375E3-8958-46F9-836C-9138B036FD4D}" destId="{A2EF8883-CACD-4E02-8DA3-05A08DEF04AB}"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7AAE7F-A3FD-498A-9E53-BDEA7C4A2ED5}" type="doc">
      <dgm:prSet loTypeId="urn:microsoft.com/office/officeart/2005/8/layout/hProcess9" loCatId="process" qsTypeId="urn:microsoft.com/office/officeart/2005/8/quickstyle/simple1" qsCatId="simple" csTypeId="urn:microsoft.com/office/officeart/2005/8/colors/accent2_1" csCatId="accent2" phldr="1"/>
      <dgm:spPr/>
      <dgm:t>
        <a:bodyPr/>
        <a:lstStyle/>
        <a:p>
          <a:endParaRPr lang="en-BE"/>
        </a:p>
      </dgm:t>
    </dgm:pt>
    <dgm:pt modelId="{4B238144-976D-4EA2-A089-21D70D3B4398}">
      <dgm:prSet custT="1"/>
      <dgm:spPr/>
      <dgm:t>
        <a:bodyPr/>
        <a:lstStyle/>
        <a:p>
          <a:r>
            <a:rPr lang="en-GB" sz="1200" dirty="0" err="1"/>
            <a:t>Demonstrationen</a:t>
          </a:r>
          <a:r>
            <a:rPr lang="en-GB" sz="1200" dirty="0"/>
            <a:t> von </a:t>
          </a:r>
          <a:r>
            <a:rPr lang="en-GB" sz="1200" dirty="0" err="1"/>
            <a:t>Fertigkeiten</a:t>
          </a:r>
          <a:r>
            <a:rPr lang="en-GB" sz="1200" dirty="0"/>
            <a:t>: Video-Tutorials </a:t>
          </a:r>
          <a:r>
            <a:rPr lang="en-GB" sz="1200" dirty="0" err="1"/>
            <a:t>ermöglichen</a:t>
          </a:r>
          <a:r>
            <a:rPr lang="en-GB" sz="1200" dirty="0"/>
            <a:t> es den </a:t>
          </a:r>
          <a:r>
            <a:rPr lang="en-GB" sz="1200" dirty="0" err="1"/>
            <a:t>Ausbildern</a:t>
          </a:r>
          <a:r>
            <a:rPr lang="en-GB" sz="1200" dirty="0"/>
            <a:t>, </a:t>
          </a:r>
          <a:r>
            <a:rPr lang="en-GB" sz="1200" dirty="0" err="1"/>
            <a:t>Fertigkeiten</a:t>
          </a:r>
          <a:r>
            <a:rPr lang="en-GB" sz="1200" dirty="0"/>
            <a:t> Schritt für Schritt </a:t>
          </a:r>
          <a:r>
            <a:rPr lang="en-GB" sz="1200" dirty="0" err="1"/>
            <a:t>zu</a:t>
          </a:r>
          <a:r>
            <a:rPr lang="en-GB" sz="1200" dirty="0"/>
            <a:t> </a:t>
          </a:r>
          <a:r>
            <a:rPr lang="en-GB" sz="1200" dirty="0" err="1"/>
            <a:t>demonstrieren</a:t>
          </a:r>
          <a:r>
            <a:rPr lang="en-GB" sz="1200" dirty="0"/>
            <a:t> und </a:t>
          </a:r>
          <a:r>
            <a:rPr lang="en-GB" sz="1200" dirty="0" err="1"/>
            <a:t>ein</a:t>
          </a:r>
          <a:r>
            <a:rPr lang="en-GB" sz="1200" dirty="0"/>
            <a:t> </a:t>
          </a:r>
          <a:r>
            <a:rPr lang="en-GB" sz="1200" dirty="0" err="1"/>
            <a:t>klares</a:t>
          </a:r>
          <a:r>
            <a:rPr lang="en-GB" sz="1200" dirty="0"/>
            <a:t> </a:t>
          </a:r>
          <a:r>
            <a:rPr lang="en-GB" sz="1200" dirty="0" err="1"/>
            <a:t>visuelles</a:t>
          </a:r>
          <a:r>
            <a:rPr lang="en-GB" sz="1200" dirty="0"/>
            <a:t> Modell </a:t>
          </a:r>
          <a:r>
            <a:rPr lang="en-GB" sz="1200" dirty="0" err="1"/>
            <a:t>zu</a:t>
          </a:r>
          <a:r>
            <a:rPr lang="en-GB" sz="1200" dirty="0"/>
            <a:t> </a:t>
          </a:r>
          <a:r>
            <a:rPr lang="en-GB" sz="1200" dirty="0" err="1"/>
            <a:t>liefern</a:t>
          </a:r>
          <a:r>
            <a:rPr lang="en-GB" sz="1200" dirty="0"/>
            <a:t>, </a:t>
          </a:r>
          <a:r>
            <a:rPr lang="en-GB" sz="1200" dirty="0" err="1"/>
            <a:t>dem</a:t>
          </a:r>
          <a:r>
            <a:rPr lang="en-GB" sz="1200" dirty="0"/>
            <a:t> die </a:t>
          </a:r>
          <a:r>
            <a:rPr lang="en-GB" sz="1200" dirty="0" err="1"/>
            <a:t>Lernenden</a:t>
          </a:r>
          <a:r>
            <a:rPr lang="en-GB" sz="1200" dirty="0"/>
            <a:t> </a:t>
          </a:r>
          <a:r>
            <a:rPr lang="en-GB" sz="1200" dirty="0" err="1"/>
            <a:t>folgen</a:t>
          </a:r>
          <a:r>
            <a:rPr lang="en-GB" sz="1200" dirty="0"/>
            <a:t> und es </a:t>
          </a:r>
          <a:r>
            <a:rPr lang="en-GB" sz="1200" dirty="0" err="1"/>
            <a:t>nachmachen</a:t>
          </a:r>
          <a:r>
            <a:rPr lang="en-GB" sz="1200" dirty="0"/>
            <a:t> </a:t>
          </a:r>
          <a:r>
            <a:rPr lang="en-GB" sz="1200" dirty="0" err="1"/>
            <a:t>können</a:t>
          </a:r>
          <a:r>
            <a:rPr lang="en-GB" sz="1200" dirty="0"/>
            <a:t>. </a:t>
          </a:r>
          <a:r>
            <a:rPr lang="en-GB" sz="1200" dirty="0" err="1"/>
            <a:t>Beispiele</a:t>
          </a:r>
          <a:r>
            <a:rPr lang="en-GB" sz="1200" dirty="0"/>
            <a:t> </a:t>
          </a:r>
          <a:r>
            <a:rPr lang="en-GB" sz="1200" dirty="0" err="1"/>
            <a:t>sind</a:t>
          </a:r>
          <a:r>
            <a:rPr lang="en-GB" sz="1200" dirty="0"/>
            <a:t> </a:t>
          </a:r>
          <a:r>
            <a:rPr lang="en-GB" sz="1200" dirty="0" err="1"/>
            <a:t>Tischlertechniken</a:t>
          </a:r>
          <a:r>
            <a:rPr lang="en-GB" sz="1200" dirty="0"/>
            <a:t>, </a:t>
          </a:r>
          <a:r>
            <a:rPr lang="en-GB" sz="1200" dirty="0" err="1"/>
            <a:t>Schweißverfahren</a:t>
          </a:r>
          <a:r>
            <a:rPr lang="en-GB" sz="1200" dirty="0"/>
            <a:t>, </a:t>
          </a:r>
          <a:r>
            <a:rPr lang="en-GB" sz="1200" dirty="0" err="1"/>
            <a:t>kulinarische</a:t>
          </a:r>
          <a:r>
            <a:rPr lang="en-GB" sz="1200" dirty="0"/>
            <a:t> </a:t>
          </a:r>
          <a:r>
            <a:rPr lang="en-GB" sz="1200" dirty="0" err="1"/>
            <a:t>Methoden</a:t>
          </a:r>
          <a:r>
            <a:rPr lang="en-GB" sz="1200" dirty="0"/>
            <a:t> </a:t>
          </a:r>
          <a:r>
            <a:rPr lang="en-GB" sz="1200" dirty="0" err="1"/>
            <a:t>oder</a:t>
          </a:r>
          <a:r>
            <a:rPr lang="en-GB" sz="1200" dirty="0"/>
            <a:t> </a:t>
          </a:r>
          <a:r>
            <a:rPr lang="en-GB" sz="1200" dirty="0" err="1"/>
            <a:t>medizinische</a:t>
          </a:r>
          <a:r>
            <a:rPr lang="en-GB" sz="1200" dirty="0"/>
            <a:t> </a:t>
          </a:r>
          <a:r>
            <a:rPr lang="en-GB" sz="1200" dirty="0" err="1"/>
            <a:t>Verfahren</a:t>
          </a:r>
          <a:r>
            <a:rPr lang="en-GB" sz="1200" dirty="0"/>
            <a:t>.</a:t>
          </a:r>
          <a:endParaRPr lang="en-BE" sz="1200" dirty="0"/>
        </a:p>
      </dgm:t>
    </dgm:pt>
    <dgm:pt modelId="{A90812C5-6B96-4564-87E1-0D6F9EDBB997}" type="parTrans" cxnId="{59DC3001-AA9F-456A-B1FE-08BEAE645B2A}">
      <dgm:prSet/>
      <dgm:spPr/>
      <dgm:t>
        <a:bodyPr/>
        <a:lstStyle/>
        <a:p>
          <a:endParaRPr lang="en-BE" sz="2800"/>
        </a:p>
      </dgm:t>
    </dgm:pt>
    <dgm:pt modelId="{1F414641-F3BB-445F-90CC-1287E092D672}" type="sibTrans" cxnId="{59DC3001-AA9F-456A-B1FE-08BEAE645B2A}">
      <dgm:prSet/>
      <dgm:spPr/>
      <dgm:t>
        <a:bodyPr/>
        <a:lstStyle/>
        <a:p>
          <a:endParaRPr lang="en-BE" sz="2800"/>
        </a:p>
      </dgm:t>
    </dgm:pt>
    <dgm:pt modelId="{2A04FC8E-5157-4D40-9860-86E7E707E2A4}">
      <dgm:prSet custT="1"/>
      <dgm:spPr/>
      <dgm:t>
        <a:bodyPr/>
        <a:lstStyle/>
        <a:p>
          <a:r>
            <a:rPr lang="en-GB" sz="1200" dirty="0" err="1"/>
            <a:t>Simulationen</a:t>
          </a:r>
          <a:r>
            <a:rPr lang="en-GB" sz="1200" dirty="0"/>
            <a:t> und </a:t>
          </a:r>
          <a:r>
            <a:rPr lang="en-GB" sz="1200" dirty="0" err="1"/>
            <a:t>virtuelle</a:t>
          </a:r>
          <a:r>
            <a:rPr lang="en-GB" sz="1200" dirty="0"/>
            <a:t> Labore: </a:t>
          </a:r>
          <a:r>
            <a:rPr lang="en-GB" sz="1200" dirty="0" err="1"/>
            <a:t>Mithilfe</a:t>
          </a:r>
          <a:r>
            <a:rPr lang="en-GB" sz="1200" dirty="0"/>
            <a:t> von Multimedia </a:t>
          </a:r>
          <a:r>
            <a:rPr lang="en-GB" sz="1200" dirty="0" err="1"/>
            <a:t>können</a:t>
          </a:r>
          <a:r>
            <a:rPr lang="en-GB" sz="1200" dirty="0"/>
            <a:t> </a:t>
          </a:r>
          <a:r>
            <a:rPr lang="en-GB" sz="1200" dirty="0" err="1"/>
            <a:t>virtuelle</a:t>
          </a:r>
          <a:r>
            <a:rPr lang="en-GB" sz="1200" dirty="0"/>
            <a:t> </a:t>
          </a:r>
          <a:r>
            <a:rPr lang="en-GB" sz="1200" dirty="0" err="1"/>
            <a:t>Simulationen</a:t>
          </a:r>
          <a:r>
            <a:rPr lang="en-GB" sz="1200" dirty="0"/>
            <a:t> von </a:t>
          </a:r>
          <a:r>
            <a:rPr lang="en-GB" sz="1200" dirty="0" err="1"/>
            <a:t>realen</a:t>
          </a:r>
          <a:r>
            <a:rPr lang="en-GB" sz="1200" dirty="0"/>
            <a:t> </a:t>
          </a:r>
          <a:r>
            <a:rPr lang="en-GB" sz="1200" dirty="0" err="1"/>
            <a:t>Umgebungen</a:t>
          </a:r>
          <a:r>
            <a:rPr lang="en-GB" sz="1200" dirty="0"/>
            <a:t> </a:t>
          </a:r>
          <a:r>
            <a:rPr lang="en-GB" sz="1200" dirty="0" err="1"/>
            <a:t>erstellt</a:t>
          </a:r>
          <a:r>
            <a:rPr lang="en-GB" sz="1200" dirty="0"/>
            <a:t> </a:t>
          </a:r>
          <a:r>
            <a:rPr lang="en-GB" sz="1200" dirty="0" err="1"/>
            <a:t>werden</a:t>
          </a:r>
          <a:r>
            <a:rPr lang="en-GB" sz="1200" dirty="0"/>
            <a:t>. In </a:t>
          </a:r>
          <a:r>
            <a:rPr lang="en-GB" sz="1200" dirty="0" err="1"/>
            <a:t>einem</a:t>
          </a:r>
          <a:r>
            <a:rPr lang="en-GB" sz="1200" dirty="0"/>
            <a:t> </a:t>
          </a:r>
          <a:r>
            <a:rPr lang="en-GB" sz="1200" dirty="0" err="1"/>
            <a:t>virtuellen</a:t>
          </a:r>
          <a:r>
            <a:rPr lang="en-GB" sz="1200" dirty="0"/>
            <a:t> Labor </a:t>
          </a:r>
          <a:r>
            <a:rPr lang="en-GB" sz="1200" dirty="0" err="1"/>
            <a:t>können</a:t>
          </a:r>
          <a:r>
            <a:rPr lang="en-GB" sz="1200" dirty="0"/>
            <a:t> </a:t>
          </a:r>
          <a:r>
            <a:rPr lang="en-GB" sz="1200" dirty="0" err="1"/>
            <a:t>Studierende</a:t>
          </a:r>
          <a:r>
            <a:rPr lang="en-GB" sz="1200" dirty="0"/>
            <a:t> des </a:t>
          </a:r>
          <a:r>
            <a:rPr lang="en-GB" sz="1200" dirty="0" err="1"/>
            <a:t>Gesundheitswesens</a:t>
          </a:r>
          <a:r>
            <a:rPr lang="en-GB" sz="1200" dirty="0"/>
            <a:t> </a:t>
          </a:r>
          <a:r>
            <a:rPr lang="en-GB" sz="1200" dirty="0" err="1"/>
            <a:t>beispielsweise</a:t>
          </a:r>
          <a:r>
            <a:rPr lang="en-GB" sz="1200" dirty="0"/>
            <a:t> </a:t>
          </a:r>
          <a:r>
            <a:rPr lang="en-GB" sz="1200" dirty="0" err="1"/>
            <a:t>üben</a:t>
          </a:r>
          <a:r>
            <a:rPr lang="en-GB" sz="1200" dirty="0"/>
            <a:t>, </a:t>
          </a:r>
          <a:r>
            <a:rPr lang="en-GB" sz="1200" dirty="0" err="1"/>
            <a:t>wie</a:t>
          </a:r>
          <a:r>
            <a:rPr lang="en-GB" sz="1200" dirty="0"/>
            <a:t> </a:t>
          </a:r>
          <a:r>
            <a:rPr lang="en-GB" sz="1200" dirty="0" err="1"/>
            <a:t>sie</a:t>
          </a:r>
          <a:r>
            <a:rPr lang="en-GB" sz="1200" dirty="0"/>
            <a:t> auf </a:t>
          </a:r>
          <a:r>
            <a:rPr lang="en-GB" sz="1200" dirty="0" err="1"/>
            <a:t>Patientenszenarien</a:t>
          </a:r>
          <a:r>
            <a:rPr lang="en-GB" sz="1200" dirty="0"/>
            <a:t> </a:t>
          </a:r>
          <a:r>
            <a:rPr lang="en-GB" sz="1200" dirty="0" err="1"/>
            <a:t>reagieren</a:t>
          </a:r>
          <a:r>
            <a:rPr lang="en-GB" sz="1200" dirty="0"/>
            <a:t>, und </a:t>
          </a:r>
          <a:r>
            <a:rPr lang="en-GB" sz="1200" dirty="0" err="1"/>
            <a:t>Studierende</a:t>
          </a:r>
          <a:r>
            <a:rPr lang="en-GB" sz="1200" dirty="0"/>
            <a:t> des </a:t>
          </a:r>
          <a:r>
            <a:rPr lang="en-GB" sz="1200" dirty="0" err="1"/>
            <a:t>Automobilbaus</a:t>
          </a:r>
          <a:r>
            <a:rPr lang="en-GB" sz="1200" dirty="0"/>
            <a:t> </a:t>
          </a:r>
          <a:r>
            <a:rPr lang="en-GB" sz="1200" dirty="0" err="1"/>
            <a:t>können</a:t>
          </a:r>
          <a:r>
            <a:rPr lang="en-GB" sz="1200" dirty="0"/>
            <a:t> </a:t>
          </a:r>
          <a:r>
            <a:rPr lang="en-GB" sz="1200" dirty="0" err="1"/>
            <a:t>virtuell</a:t>
          </a:r>
          <a:r>
            <a:rPr lang="en-GB" sz="1200" dirty="0"/>
            <a:t> </a:t>
          </a:r>
          <a:r>
            <a:rPr lang="en-GB" sz="1200" dirty="0" err="1"/>
            <a:t>Motorenteile</a:t>
          </a:r>
          <a:r>
            <a:rPr lang="en-GB" sz="1200" dirty="0"/>
            <a:t> </a:t>
          </a:r>
          <a:r>
            <a:rPr lang="en-GB" sz="1200" dirty="0" err="1"/>
            <a:t>inspizieren</a:t>
          </a:r>
          <a:r>
            <a:rPr lang="en-GB" sz="1200" dirty="0"/>
            <a:t> - </a:t>
          </a:r>
          <a:r>
            <a:rPr lang="en-GB" sz="1200" dirty="0" err="1"/>
            <a:t>alles</a:t>
          </a:r>
          <a:r>
            <a:rPr lang="en-GB" sz="1200" dirty="0"/>
            <a:t> in </a:t>
          </a:r>
          <a:r>
            <a:rPr lang="en-GB" sz="1200" dirty="0" err="1"/>
            <a:t>einer</a:t>
          </a:r>
          <a:r>
            <a:rPr lang="en-GB" sz="1200" dirty="0"/>
            <a:t> </a:t>
          </a:r>
          <a:r>
            <a:rPr lang="en-GB" sz="1200" dirty="0" err="1"/>
            <a:t>kontrollierten</a:t>
          </a:r>
          <a:r>
            <a:rPr lang="en-GB" sz="1200" dirty="0"/>
            <a:t> </a:t>
          </a:r>
          <a:r>
            <a:rPr lang="en-GB" sz="1200" dirty="0" err="1"/>
            <a:t>digitalen</a:t>
          </a:r>
          <a:r>
            <a:rPr lang="en-GB" sz="1200" dirty="0"/>
            <a:t> </a:t>
          </a:r>
          <a:r>
            <a:rPr lang="en-GB" sz="1200" dirty="0" err="1"/>
            <a:t>Umgebung</a:t>
          </a:r>
          <a:r>
            <a:rPr lang="en-GB" sz="1200" dirty="0"/>
            <a:t>.</a:t>
          </a:r>
          <a:endParaRPr lang="en-BE" sz="1200" dirty="0"/>
        </a:p>
      </dgm:t>
    </dgm:pt>
    <dgm:pt modelId="{F77D3EB9-042C-423C-9886-2C16122E4DBA}" type="parTrans" cxnId="{B623E8B5-410C-4EB7-BDA7-FB6038C335AF}">
      <dgm:prSet/>
      <dgm:spPr/>
      <dgm:t>
        <a:bodyPr/>
        <a:lstStyle/>
        <a:p>
          <a:endParaRPr lang="en-BE" sz="2800"/>
        </a:p>
      </dgm:t>
    </dgm:pt>
    <dgm:pt modelId="{F6F3CBCD-8485-49B5-B70D-707AB695DEB8}" type="sibTrans" cxnId="{B623E8B5-410C-4EB7-BDA7-FB6038C335AF}">
      <dgm:prSet/>
      <dgm:spPr/>
      <dgm:t>
        <a:bodyPr/>
        <a:lstStyle/>
        <a:p>
          <a:endParaRPr lang="en-BE" sz="2800"/>
        </a:p>
      </dgm:t>
    </dgm:pt>
    <dgm:pt modelId="{7AAEE3D0-FCEA-48A6-BE07-59D6BD4608AE}">
      <dgm:prSet custT="1"/>
      <dgm:spPr/>
      <dgm:t>
        <a:bodyPr/>
        <a:lstStyle/>
        <a:p>
          <a:r>
            <a:rPr lang="en-GB" sz="1200" dirty="0" err="1"/>
            <a:t>Interaktive</a:t>
          </a:r>
          <a:r>
            <a:rPr lang="en-GB" sz="1200" dirty="0"/>
            <a:t> </a:t>
          </a:r>
          <a:r>
            <a:rPr lang="en-GB" sz="1200" dirty="0" err="1"/>
            <a:t>Quizze</a:t>
          </a:r>
          <a:r>
            <a:rPr lang="en-GB" sz="1200" dirty="0"/>
            <a:t> und </a:t>
          </a:r>
          <a:r>
            <a:rPr lang="en-GB" sz="1200" dirty="0" err="1"/>
            <a:t>Wissenstests</a:t>
          </a:r>
          <a:r>
            <a:rPr lang="en-GB" sz="1200" dirty="0"/>
            <a:t>: </a:t>
          </a:r>
          <a:r>
            <a:rPr lang="en-GB" sz="1200" dirty="0" err="1"/>
            <a:t>Eingebettete</a:t>
          </a:r>
          <a:r>
            <a:rPr lang="en-GB" sz="1200" dirty="0"/>
            <a:t> </a:t>
          </a:r>
          <a:r>
            <a:rPr lang="en-GB" sz="1200" dirty="0" err="1"/>
            <a:t>Quizze</a:t>
          </a:r>
          <a:r>
            <a:rPr lang="en-GB" sz="1200" dirty="0"/>
            <a:t> und </a:t>
          </a:r>
          <a:r>
            <a:rPr lang="en-GB" sz="1200" dirty="0" err="1"/>
            <a:t>interaktive</a:t>
          </a:r>
          <a:r>
            <a:rPr lang="en-GB" sz="1200" dirty="0"/>
            <a:t> </a:t>
          </a:r>
          <a:r>
            <a:rPr lang="en-GB" sz="1200" dirty="0" err="1"/>
            <a:t>Übungen</a:t>
          </a:r>
          <a:r>
            <a:rPr lang="en-GB" sz="1200" dirty="0"/>
            <a:t> </a:t>
          </a:r>
          <a:r>
            <a:rPr lang="en-GB" sz="1200" dirty="0" err="1"/>
            <a:t>ermöglichen</a:t>
          </a:r>
          <a:r>
            <a:rPr lang="en-GB" sz="1200" dirty="0"/>
            <a:t> es den </a:t>
          </a:r>
          <a:r>
            <a:rPr lang="en-GB" sz="1200" dirty="0" err="1"/>
            <a:t>Lernenden</a:t>
          </a:r>
          <a:r>
            <a:rPr lang="en-GB" sz="1200" dirty="0"/>
            <a:t>, </a:t>
          </a:r>
          <a:r>
            <a:rPr lang="en-GB" sz="1200" dirty="0" err="1"/>
            <a:t>ihr</a:t>
          </a:r>
          <a:r>
            <a:rPr lang="en-GB" sz="1200" dirty="0"/>
            <a:t> Wissen </a:t>
          </a:r>
          <a:r>
            <a:rPr lang="en-GB" sz="1200" dirty="0" err="1"/>
            <a:t>sofort</a:t>
          </a:r>
          <a:r>
            <a:rPr lang="en-GB" sz="1200" dirty="0"/>
            <a:t> </a:t>
          </a:r>
          <a:r>
            <a:rPr lang="en-GB" sz="1200" dirty="0" err="1"/>
            <a:t>zu</a:t>
          </a:r>
          <a:r>
            <a:rPr lang="en-GB" sz="1200" dirty="0"/>
            <a:t> </a:t>
          </a:r>
          <a:r>
            <a:rPr lang="en-GB" sz="1200" dirty="0" err="1"/>
            <a:t>überprüfen</a:t>
          </a:r>
          <a:r>
            <a:rPr lang="en-GB" sz="1200" dirty="0"/>
            <a:t>. Dieser Ansatz </a:t>
          </a:r>
          <a:r>
            <a:rPr lang="en-GB" sz="1200" dirty="0" err="1"/>
            <a:t>bietet</a:t>
          </a:r>
          <a:r>
            <a:rPr lang="en-GB" sz="1200" dirty="0"/>
            <a:t> </a:t>
          </a:r>
          <a:r>
            <a:rPr lang="en-GB" sz="1200" dirty="0" err="1"/>
            <a:t>Echtzeit</a:t>
          </a:r>
          <a:r>
            <a:rPr lang="en-GB" sz="1200" dirty="0"/>
            <a:t>-Feedback, das den </a:t>
          </a:r>
          <a:r>
            <a:rPr lang="en-GB" sz="1200" dirty="0" err="1"/>
            <a:t>Schülern</a:t>
          </a:r>
          <a:r>
            <a:rPr lang="en-GB" sz="1200" dirty="0"/>
            <a:t> </a:t>
          </a:r>
          <a:r>
            <a:rPr lang="en-GB" sz="1200" dirty="0" err="1"/>
            <a:t>hilft</a:t>
          </a:r>
          <a:r>
            <a:rPr lang="en-GB" sz="1200" dirty="0"/>
            <a:t>, Fehler </a:t>
          </a:r>
          <a:r>
            <a:rPr lang="en-GB" sz="1200" dirty="0" err="1"/>
            <a:t>zu</a:t>
          </a:r>
          <a:r>
            <a:rPr lang="en-GB" sz="1200" dirty="0"/>
            <a:t> </a:t>
          </a:r>
          <a:r>
            <a:rPr lang="en-GB" sz="1200" dirty="0" err="1"/>
            <a:t>korrigieren</a:t>
          </a:r>
          <a:r>
            <a:rPr lang="en-GB" sz="1200" dirty="0"/>
            <a:t> und das </a:t>
          </a:r>
          <a:r>
            <a:rPr lang="en-GB" sz="1200" dirty="0" err="1"/>
            <a:t>Gelernte</a:t>
          </a:r>
          <a:r>
            <a:rPr lang="en-GB" sz="1200" dirty="0"/>
            <a:t> </a:t>
          </a:r>
          <a:r>
            <a:rPr lang="en-GB" sz="1200" dirty="0" err="1"/>
            <a:t>zu</a:t>
          </a:r>
          <a:r>
            <a:rPr lang="en-GB" sz="1200" dirty="0"/>
            <a:t> </a:t>
          </a:r>
          <a:r>
            <a:rPr lang="en-GB" sz="1200" dirty="0" err="1"/>
            <a:t>vertiefen</a:t>
          </a:r>
          <a:r>
            <a:rPr lang="en-GB" sz="1200" dirty="0"/>
            <a:t>.</a:t>
          </a:r>
          <a:endParaRPr lang="en-BE" sz="1200" dirty="0"/>
        </a:p>
      </dgm:t>
    </dgm:pt>
    <dgm:pt modelId="{C4E0162D-ABB5-4CCA-830E-4D7F8E7964A0}" type="parTrans" cxnId="{C758F128-F223-4825-B8D0-AE8D3A618F81}">
      <dgm:prSet/>
      <dgm:spPr/>
      <dgm:t>
        <a:bodyPr/>
        <a:lstStyle/>
        <a:p>
          <a:endParaRPr lang="en-BE" sz="2800"/>
        </a:p>
      </dgm:t>
    </dgm:pt>
    <dgm:pt modelId="{F8818B85-E336-4411-9BE1-7B8EC54EE8D9}" type="sibTrans" cxnId="{C758F128-F223-4825-B8D0-AE8D3A618F81}">
      <dgm:prSet/>
      <dgm:spPr/>
      <dgm:t>
        <a:bodyPr/>
        <a:lstStyle/>
        <a:p>
          <a:endParaRPr lang="en-BE" sz="2800"/>
        </a:p>
      </dgm:t>
    </dgm:pt>
    <dgm:pt modelId="{7C62DBEB-D01F-4095-B4C5-AA28E790AD28}">
      <dgm:prSet custT="1"/>
      <dgm:spPr/>
      <dgm:t>
        <a:bodyPr/>
        <a:lstStyle/>
        <a:p>
          <a:r>
            <a:rPr lang="en-GB" sz="1200"/>
            <a:t>Digitale Infografiken und Diagramme: Visuelle Hilfsmittel wie Infografiken, Schemata und kommentierte Diagramme helfen dabei, komplexe Prozesse und Geräteanleitungen zu vereinfachen und für die Lernenden leichter zugänglich zu machen.</a:t>
          </a:r>
          <a:endParaRPr lang="en-BE" sz="1200"/>
        </a:p>
      </dgm:t>
    </dgm:pt>
    <dgm:pt modelId="{818E1B5E-AD9E-4537-9C74-CA664D2E927A}" type="parTrans" cxnId="{D876A548-23B8-4D12-81A4-FD450B7A79AE}">
      <dgm:prSet/>
      <dgm:spPr/>
      <dgm:t>
        <a:bodyPr/>
        <a:lstStyle/>
        <a:p>
          <a:endParaRPr lang="en-BE" sz="2800"/>
        </a:p>
      </dgm:t>
    </dgm:pt>
    <dgm:pt modelId="{57EA934F-A16A-4F78-B6AC-F6DD89298A98}" type="sibTrans" cxnId="{D876A548-23B8-4D12-81A4-FD450B7A79AE}">
      <dgm:prSet/>
      <dgm:spPr/>
      <dgm:t>
        <a:bodyPr/>
        <a:lstStyle/>
        <a:p>
          <a:endParaRPr lang="en-BE" sz="2800"/>
        </a:p>
      </dgm:t>
    </dgm:pt>
    <dgm:pt modelId="{E31CFE81-21B8-4FA4-BF2D-25C0C965F660}">
      <dgm:prSet custT="1"/>
      <dgm:spPr/>
      <dgm:t>
        <a:bodyPr/>
        <a:lstStyle/>
        <a:p>
          <a:r>
            <a:rPr lang="en-GB" sz="1200" dirty="0"/>
            <a:t>Podcasts und </a:t>
          </a:r>
          <a:r>
            <a:rPr lang="en-GB" sz="1200" dirty="0" err="1"/>
            <a:t>Audioguides</a:t>
          </a:r>
          <a:r>
            <a:rPr lang="en-GB" sz="1200" dirty="0"/>
            <a:t>: </a:t>
          </a:r>
          <a:r>
            <a:rPr lang="en-GB" sz="1200" dirty="0" err="1"/>
            <a:t>Audioinhalte</a:t>
          </a:r>
          <a:r>
            <a:rPr lang="en-GB" sz="1200" dirty="0"/>
            <a:t> </a:t>
          </a:r>
          <a:r>
            <a:rPr lang="en-GB" sz="1200" dirty="0" err="1"/>
            <a:t>können</a:t>
          </a:r>
          <a:r>
            <a:rPr lang="en-GB" sz="1200" dirty="0"/>
            <a:t> auditive </a:t>
          </a:r>
          <a:r>
            <a:rPr lang="en-GB" sz="1200" dirty="0" err="1"/>
            <a:t>Lernende</a:t>
          </a:r>
          <a:r>
            <a:rPr lang="en-GB" sz="1200" dirty="0"/>
            <a:t> </a:t>
          </a:r>
          <a:r>
            <a:rPr lang="en-GB" sz="1200" dirty="0" err="1"/>
            <a:t>unterstützen</a:t>
          </a:r>
          <a:r>
            <a:rPr lang="en-GB" sz="1200" dirty="0"/>
            <a:t> und </a:t>
          </a:r>
          <a:r>
            <a:rPr lang="en-GB" sz="1200" dirty="0" err="1"/>
            <a:t>bieten</a:t>
          </a:r>
          <a:r>
            <a:rPr lang="en-GB" sz="1200" dirty="0"/>
            <a:t> </a:t>
          </a:r>
          <a:r>
            <a:rPr lang="en-GB" sz="1200" dirty="0" err="1"/>
            <a:t>eine</a:t>
          </a:r>
          <a:r>
            <a:rPr lang="en-GB" sz="1200" dirty="0"/>
            <a:t> alternative </a:t>
          </a:r>
          <a:r>
            <a:rPr lang="en-GB" sz="1200" dirty="0" err="1"/>
            <a:t>Möglichkeit</a:t>
          </a:r>
          <a:r>
            <a:rPr lang="en-GB" sz="1200" dirty="0"/>
            <a:t>, </a:t>
          </a:r>
          <a:r>
            <a:rPr lang="en-GB" sz="1200" dirty="0" err="1"/>
            <a:t>Kursmaterial</a:t>
          </a:r>
          <a:r>
            <a:rPr lang="en-GB" sz="1200" dirty="0"/>
            <a:t> </a:t>
          </a:r>
          <a:r>
            <a:rPr lang="en-GB" sz="1200" dirty="0" err="1"/>
            <a:t>zu</a:t>
          </a:r>
          <a:r>
            <a:rPr lang="en-GB" sz="1200" dirty="0"/>
            <a:t> </a:t>
          </a:r>
          <a:r>
            <a:rPr lang="en-GB" sz="1200" dirty="0" err="1"/>
            <a:t>lernen</a:t>
          </a:r>
          <a:r>
            <a:rPr lang="en-GB" sz="1200" dirty="0"/>
            <a:t>. Podcasts </a:t>
          </a:r>
          <a:r>
            <a:rPr lang="en-GB" sz="1200" dirty="0" err="1"/>
            <a:t>können</a:t>
          </a:r>
          <a:r>
            <a:rPr lang="en-GB" sz="1200" dirty="0"/>
            <a:t> </a:t>
          </a:r>
          <a:r>
            <a:rPr lang="en-GB" sz="1200" dirty="0" err="1"/>
            <a:t>zum</a:t>
          </a:r>
          <a:r>
            <a:rPr lang="en-GB" sz="1200" dirty="0"/>
            <a:t> </a:t>
          </a:r>
          <a:r>
            <a:rPr lang="en-GB" sz="1200" dirty="0" err="1"/>
            <a:t>Beispiel</a:t>
          </a:r>
          <a:r>
            <a:rPr lang="en-GB" sz="1200" dirty="0"/>
            <a:t> Interviews </a:t>
          </a:r>
          <a:r>
            <a:rPr lang="en-GB" sz="1200" dirty="0" err="1"/>
            <a:t>mit</a:t>
          </a:r>
          <a:r>
            <a:rPr lang="en-GB" sz="1200" dirty="0"/>
            <a:t> </a:t>
          </a:r>
          <a:r>
            <a:rPr lang="en-GB" sz="1200" dirty="0" err="1"/>
            <a:t>Branchenexperten</a:t>
          </a:r>
          <a:r>
            <a:rPr lang="en-GB" sz="1200" dirty="0"/>
            <a:t>, </a:t>
          </a:r>
          <a:r>
            <a:rPr lang="en-GB" sz="1200" dirty="0" err="1"/>
            <a:t>Zusammenfassungen</a:t>
          </a:r>
          <a:r>
            <a:rPr lang="en-GB" sz="1200" dirty="0"/>
            <a:t> von </a:t>
          </a:r>
          <a:r>
            <a:rPr lang="en-GB" sz="1200" dirty="0" err="1"/>
            <a:t>Schlüsselkonzepten</a:t>
          </a:r>
          <a:r>
            <a:rPr lang="en-GB" sz="1200" dirty="0"/>
            <a:t> </a:t>
          </a:r>
          <a:r>
            <a:rPr lang="en-GB" sz="1200" dirty="0" err="1"/>
            <a:t>oder</a:t>
          </a:r>
          <a:r>
            <a:rPr lang="en-GB" sz="1200" dirty="0"/>
            <a:t> </a:t>
          </a:r>
          <a:r>
            <a:rPr lang="en-GB" sz="1200" dirty="0" err="1"/>
            <a:t>Übersichten</a:t>
          </a:r>
          <a:r>
            <a:rPr lang="en-GB" sz="1200" dirty="0"/>
            <a:t> </a:t>
          </a:r>
          <a:r>
            <a:rPr lang="en-GB" sz="1200" dirty="0" err="1"/>
            <a:t>über</a:t>
          </a:r>
          <a:r>
            <a:rPr lang="en-GB" sz="1200" dirty="0"/>
            <a:t> </a:t>
          </a:r>
          <a:r>
            <a:rPr lang="en-GB" sz="1200" dirty="0" err="1"/>
            <a:t>komplexe</a:t>
          </a:r>
          <a:r>
            <a:rPr lang="en-GB" sz="1200" dirty="0"/>
            <a:t> </a:t>
          </a:r>
          <a:r>
            <a:rPr lang="en-GB" sz="1200" dirty="0" err="1"/>
            <a:t>Themen</a:t>
          </a:r>
          <a:r>
            <a:rPr lang="en-GB" sz="1200" dirty="0"/>
            <a:t> </a:t>
          </a:r>
          <a:r>
            <a:rPr lang="en-GB" sz="1200" dirty="0" err="1"/>
            <a:t>enthalten</a:t>
          </a:r>
          <a:r>
            <a:rPr lang="en-GB" sz="1200" dirty="0"/>
            <a:t>.</a:t>
          </a:r>
          <a:endParaRPr lang="en-BE" sz="1200" dirty="0"/>
        </a:p>
      </dgm:t>
    </dgm:pt>
    <dgm:pt modelId="{88817EE0-F8BB-40B3-907B-1C4269306364}" type="parTrans" cxnId="{D31DDA4B-0138-4E4D-8EA3-004137AC43A1}">
      <dgm:prSet/>
      <dgm:spPr/>
      <dgm:t>
        <a:bodyPr/>
        <a:lstStyle/>
        <a:p>
          <a:endParaRPr lang="en-BE" sz="2800"/>
        </a:p>
      </dgm:t>
    </dgm:pt>
    <dgm:pt modelId="{1CB5385F-79B0-45E7-9972-2035FACD15FE}" type="sibTrans" cxnId="{D31DDA4B-0138-4E4D-8EA3-004137AC43A1}">
      <dgm:prSet/>
      <dgm:spPr/>
      <dgm:t>
        <a:bodyPr/>
        <a:lstStyle/>
        <a:p>
          <a:endParaRPr lang="en-BE" sz="2800"/>
        </a:p>
      </dgm:t>
    </dgm:pt>
    <dgm:pt modelId="{3B14EECC-D763-4221-9AD4-21A61A09DC05}" type="pres">
      <dgm:prSet presAssocID="{6E7AAE7F-A3FD-498A-9E53-BDEA7C4A2ED5}" presName="CompostProcess" presStyleCnt="0">
        <dgm:presLayoutVars>
          <dgm:dir/>
          <dgm:resizeHandles val="exact"/>
        </dgm:presLayoutVars>
      </dgm:prSet>
      <dgm:spPr/>
    </dgm:pt>
    <dgm:pt modelId="{0AD1DA51-D707-4050-AE2F-32BF12CCAA39}" type="pres">
      <dgm:prSet presAssocID="{6E7AAE7F-A3FD-498A-9E53-BDEA7C4A2ED5}" presName="arrow" presStyleLbl="bgShp" presStyleIdx="0" presStyleCnt="1"/>
      <dgm:spPr/>
    </dgm:pt>
    <dgm:pt modelId="{3BCE2039-0027-46DC-B0AD-B21B67F50490}" type="pres">
      <dgm:prSet presAssocID="{6E7AAE7F-A3FD-498A-9E53-BDEA7C4A2ED5}" presName="linearProcess" presStyleCnt="0"/>
      <dgm:spPr/>
    </dgm:pt>
    <dgm:pt modelId="{3C518A44-A972-40AA-B43D-6E1B3C7514E5}" type="pres">
      <dgm:prSet presAssocID="{4B238144-976D-4EA2-A089-21D70D3B4398}" presName="textNode" presStyleLbl="node1" presStyleIdx="0" presStyleCnt="5" custScaleY="168236">
        <dgm:presLayoutVars>
          <dgm:bulletEnabled val="1"/>
        </dgm:presLayoutVars>
      </dgm:prSet>
      <dgm:spPr/>
    </dgm:pt>
    <dgm:pt modelId="{BFDBFD8D-E13F-4D7E-8B98-B92A21715407}" type="pres">
      <dgm:prSet presAssocID="{1F414641-F3BB-445F-90CC-1287E092D672}" presName="sibTrans" presStyleCnt="0"/>
      <dgm:spPr/>
    </dgm:pt>
    <dgm:pt modelId="{E9799C46-5D85-4D84-BFFC-EDB8650EA4A7}" type="pres">
      <dgm:prSet presAssocID="{2A04FC8E-5157-4D40-9860-86E7E707E2A4}" presName="textNode" presStyleLbl="node1" presStyleIdx="1" presStyleCnt="5" custScaleY="168236">
        <dgm:presLayoutVars>
          <dgm:bulletEnabled val="1"/>
        </dgm:presLayoutVars>
      </dgm:prSet>
      <dgm:spPr/>
    </dgm:pt>
    <dgm:pt modelId="{33DA2525-8963-434A-91B2-F6AF07AB2B8E}" type="pres">
      <dgm:prSet presAssocID="{F6F3CBCD-8485-49B5-B70D-707AB695DEB8}" presName="sibTrans" presStyleCnt="0"/>
      <dgm:spPr/>
    </dgm:pt>
    <dgm:pt modelId="{EA62BC46-27EA-491B-A6A0-4259BA28507C}" type="pres">
      <dgm:prSet presAssocID="{7AAEE3D0-FCEA-48A6-BE07-59D6BD4608AE}" presName="textNode" presStyleLbl="node1" presStyleIdx="2" presStyleCnt="5" custScaleY="162310">
        <dgm:presLayoutVars>
          <dgm:bulletEnabled val="1"/>
        </dgm:presLayoutVars>
      </dgm:prSet>
      <dgm:spPr/>
    </dgm:pt>
    <dgm:pt modelId="{F5095CC7-49CF-4322-9C82-500B8CEBB9C4}" type="pres">
      <dgm:prSet presAssocID="{F8818B85-E336-4411-9BE1-7B8EC54EE8D9}" presName="sibTrans" presStyleCnt="0"/>
      <dgm:spPr/>
    </dgm:pt>
    <dgm:pt modelId="{5CB6A163-E00B-40C5-91AB-B9911D9AE03E}" type="pres">
      <dgm:prSet presAssocID="{7C62DBEB-D01F-4095-B4C5-AA28E790AD28}" presName="textNode" presStyleLbl="node1" presStyleIdx="3" presStyleCnt="5" custScaleY="160814">
        <dgm:presLayoutVars>
          <dgm:bulletEnabled val="1"/>
        </dgm:presLayoutVars>
      </dgm:prSet>
      <dgm:spPr/>
    </dgm:pt>
    <dgm:pt modelId="{2716FC8C-B036-40F7-8F31-86DB8F6DF589}" type="pres">
      <dgm:prSet presAssocID="{57EA934F-A16A-4F78-B6AC-F6DD89298A98}" presName="sibTrans" presStyleCnt="0"/>
      <dgm:spPr/>
    </dgm:pt>
    <dgm:pt modelId="{BF0B69F3-8D01-4F27-B1FD-6BEC3B805A76}" type="pres">
      <dgm:prSet presAssocID="{E31CFE81-21B8-4FA4-BF2D-25C0C965F660}" presName="textNode" presStyleLbl="node1" presStyleIdx="4" presStyleCnt="5" custScaleY="150739">
        <dgm:presLayoutVars>
          <dgm:bulletEnabled val="1"/>
        </dgm:presLayoutVars>
      </dgm:prSet>
      <dgm:spPr/>
    </dgm:pt>
  </dgm:ptLst>
  <dgm:cxnLst>
    <dgm:cxn modelId="{59DC3001-AA9F-456A-B1FE-08BEAE645B2A}" srcId="{6E7AAE7F-A3FD-498A-9E53-BDEA7C4A2ED5}" destId="{4B238144-976D-4EA2-A089-21D70D3B4398}" srcOrd="0" destOrd="0" parTransId="{A90812C5-6B96-4564-87E1-0D6F9EDBB997}" sibTransId="{1F414641-F3BB-445F-90CC-1287E092D672}"/>
    <dgm:cxn modelId="{C758F128-F223-4825-B8D0-AE8D3A618F81}" srcId="{6E7AAE7F-A3FD-498A-9E53-BDEA7C4A2ED5}" destId="{7AAEE3D0-FCEA-48A6-BE07-59D6BD4608AE}" srcOrd="2" destOrd="0" parTransId="{C4E0162D-ABB5-4CCA-830E-4D7F8E7964A0}" sibTransId="{F8818B85-E336-4411-9BE1-7B8EC54EE8D9}"/>
    <dgm:cxn modelId="{DDA91B31-686A-4F40-9241-33F0DD8B5EB1}" type="presOf" srcId="{E31CFE81-21B8-4FA4-BF2D-25C0C965F660}" destId="{BF0B69F3-8D01-4F27-B1FD-6BEC3B805A76}" srcOrd="0" destOrd="0" presId="urn:microsoft.com/office/officeart/2005/8/layout/hProcess9"/>
    <dgm:cxn modelId="{FB24D53A-A3A1-4E8F-92F9-229915886292}" type="presOf" srcId="{2A04FC8E-5157-4D40-9860-86E7E707E2A4}" destId="{E9799C46-5D85-4D84-BFFC-EDB8650EA4A7}" srcOrd="0" destOrd="0" presId="urn:microsoft.com/office/officeart/2005/8/layout/hProcess9"/>
    <dgm:cxn modelId="{D876A548-23B8-4D12-81A4-FD450B7A79AE}" srcId="{6E7AAE7F-A3FD-498A-9E53-BDEA7C4A2ED5}" destId="{7C62DBEB-D01F-4095-B4C5-AA28E790AD28}" srcOrd="3" destOrd="0" parTransId="{818E1B5E-AD9E-4537-9C74-CA664D2E927A}" sibTransId="{57EA934F-A16A-4F78-B6AC-F6DD89298A98}"/>
    <dgm:cxn modelId="{D31DDA4B-0138-4E4D-8EA3-004137AC43A1}" srcId="{6E7AAE7F-A3FD-498A-9E53-BDEA7C4A2ED5}" destId="{E31CFE81-21B8-4FA4-BF2D-25C0C965F660}" srcOrd="4" destOrd="0" parTransId="{88817EE0-F8BB-40B3-907B-1C4269306364}" sibTransId="{1CB5385F-79B0-45E7-9972-2035FACD15FE}"/>
    <dgm:cxn modelId="{67949975-2239-4EF3-AF24-8E4F785AED07}" type="presOf" srcId="{7C62DBEB-D01F-4095-B4C5-AA28E790AD28}" destId="{5CB6A163-E00B-40C5-91AB-B9911D9AE03E}" srcOrd="0" destOrd="0" presId="urn:microsoft.com/office/officeart/2005/8/layout/hProcess9"/>
    <dgm:cxn modelId="{6DBD6659-3B80-4040-901C-A164874EEA61}" type="presOf" srcId="{4B238144-976D-4EA2-A089-21D70D3B4398}" destId="{3C518A44-A972-40AA-B43D-6E1B3C7514E5}" srcOrd="0" destOrd="0" presId="urn:microsoft.com/office/officeart/2005/8/layout/hProcess9"/>
    <dgm:cxn modelId="{B623E8B5-410C-4EB7-BDA7-FB6038C335AF}" srcId="{6E7AAE7F-A3FD-498A-9E53-BDEA7C4A2ED5}" destId="{2A04FC8E-5157-4D40-9860-86E7E707E2A4}" srcOrd="1" destOrd="0" parTransId="{F77D3EB9-042C-423C-9886-2C16122E4DBA}" sibTransId="{F6F3CBCD-8485-49B5-B70D-707AB695DEB8}"/>
    <dgm:cxn modelId="{580477C2-EA65-40E2-A7A5-87326EB0A46B}" type="presOf" srcId="{7AAEE3D0-FCEA-48A6-BE07-59D6BD4608AE}" destId="{EA62BC46-27EA-491B-A6A0-4259BA28507C}" srcOrd="0" destOrd="0" presId="urn:microsoft.com/office/officeart/2005/8/layout/hProcess9"/>
    <dgm:cxn modelId="{4CF8A6F9-CB47-4414-8D9D-5663792CD400}" type="presOf" srcId="{6E7AAE7F-A3FD-498A-9E53-BDEA7C4A2ED5}" destId="{3B14EECC-D763-4221-9AD4-21A61A09DC05}" srcOrd="0" destOrd="0" presId="urn:microsoft.com/office/officeart/2005/8/layout/hProcess9"/>
    <dgm:cxn modelId="{CC0B9FDB-219A-4560-96BD-BBE1AAA40BC2}" type="presParOf" srcId="{3B14EECC-D763-4221-9AD4-21A61A09DC05}" destId="{0AD1DA51-D707-4050-AE2F-32BF12CCAA39}" srcOrd="0" destOrd="0" presId="urn:microsoft.com/office/officeart/2005/8/layout/hProcess9"/>
    <dgm:cxn modelId="{987B8F5F-4C02-41E3-ACE3-469757A74DD6}" type="presParOf" srcId="{3B14EECC-D763-4221-9AD4-21A61A09DC05}" destId="{3BCE2039-0027-46DC-B0AD-B21B67F50490}" srcOrd="1" destOrd="0" presId="urn:microsoft.com/office/officeart/2005/8/layout/hProcess9"/>
    <dgm:cxn modelId="{2CACF7EE-856D-415E-A2D5-ACC8500976A6}" type="presParOf" srcId="{3BCE2039-0027-46DC-B0AD-B21B67F50490}" destId="{3C518A44-A972-40AA-B43D-6E1B3C7514E5}" srcOrd="0" destOrd="0" presId="urn:microsoft.com/office/officeart/2005/8/layout/hProcess9"/>
    <dgm:cxn modelId="{4CB037B2-53E4-41F2-9C5E-0AFE8B17CCC8}" type="presParOf" srcId="{3BCE2039-0027-46DC-B0AD-B21B67F50490}" destId="{BFDBFD8D-E13F-4D7E-8B98-B92A21715407}" srcOrd="1" destOrd="0" presId="urn:microsoft.com/office/officeart/2005/8/layout/hProcess9"/>
    <dgm:cxn modelId="{98F2AAE4-AE34-4AC0-B09D-4C7C2797DDAE}" type="presParOf" srcId="{3BCE2039-0027-46DC-B0AD-B21B67F50490}" destId="{E9799C46-5D85-4D84-BFFC-EDB8650EA4A7}" srcOrd="2" destOrd="0" presId="urn:microsoft.com/office/officeart/2005/8/layout/hProcess9"/>
    <dgm:cxn modelId="{EB281E9A-CAF6-411C-9A02-0FA181559E85}" type="presParOf" srcId="{3BCE2039-0027-46DC-B0AD-B21B67F50490}" destId="{33DA2525-8963-434A-91B2-F6AF07AB2B8E}" srcOrd="3" destOrd="0" presId="urn:microsoft.com/office/officeart/2005/8/layout/hProcess9"/>
    <dgm:cxn modelId="{EB9347D0-4FF3-47F0-9E5A-1539A72DA40D}" type="presParOf" srcId="{3BCE2039-0027-46DC-B0AD-B21B67F50490}" destId="{EA62BC46-27EA-491B-A6A0-4259BA28507C}" srcOrd="4" destOrd="0" presId="urn:microsoft.com/office/officeart/2005/8/layout/hProcess9"/>
    <dgm:cxn modelId="{D1761F2C-FA88-4D11-B8A0-61665DC7D9E4}" type="presParOf" srcId="{3BCE2039-0027-46DC-B0AD-B21B67F50490}" destId="{F5095CC7-49CF-4322-9C82-500B8CEBB9C4}" srcOrd="5" destOrd="0" presId="urn:microsoft.com/office/officeart/2005/8/layout/hProcess9"/>
    <dgm:cxn modelId="{ADB5E2AB-1F13-41B5-BD72-08B3BA72C546}" type="presParOf" srcId="{3BCE2039-0027-46DC-B0AD-B21B67F50490}" destId="{5CB6A163-E00B-40C5-91AB-B9911D9AE03E}" srcOrd="6" destOrd="0" presId="urn:microsoft.com/office/officeart/2005/8/layout/hProcess9"/>
    <dgm:cxn modelId="{767D26D2-837C-467A-A563-EB665F8977EA}" type="presParOf" srcId="{3BCE2039-0027-46DC-B0AD-B21B67F50490}" destId="{2716FC8C-B036-40F7-8F31-86DB8F6DF589}" srcOrd="7" destOrd="0" presId="urn:microsoft.com/office/officeart/2005/8/layout/hProcess9"/>
    <dgm:cxn modelId="{1AF975B0-AF8D-4F29-84C7-E88F3A6B1DC0}" type="presParOf" srcId="{3BCE2039-0027-46DC-B0AD-B21B67F50490}" destId="{BF0B69F3-8D01-4F27-B1FD-6BEC3B805A76}"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ACF0A9-5359-44D5-BFD9-44FAC1FD53C3}"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02E0A8A1-F840-46DC-B3C2-1E8E9D63C595}">
      <dgm:prSet custT="1"/>
      <dgm:spPr/>
      <dgm:t>
        <a:bodyPr/>
        <a:lstStyle/>
        <a:p>
          <a:r>
            <a:rPr lang="en-US" sz="1200" b="0" dirty="0"/>
            <a:t> Das Modell des umgedrehten Klassenzimmers ist eine Neuinterpretation des traditionellen Unterrichts, bei dem das aktive Lernen während der Unterrichtszeit im Vordergrund steht.</a:t>
          </a:r>
          <a:endParaRPr lang="en-US" sz="1200" dirty="0"/>
        </a:p>
      </dgm:t>
    </dgm:pt>
    <dgm:pt modelId="{D64A16C3-372E-45C1-82DA-A6C0380DC981}" type="parTrans" cxnId="{06689B79-0F0D-4EC2-8801-61C37D8A09BA}">
      <dgm:prSet/>
      <dgm:spPr/>
      <dgm:t>
        <a:bodyPr/>
        <a:lstStyle/>
        <a:p>
          <a:endParaRPr lang="en-US" sz="1200"/>
        </a:p>
      </dgm:t>
    </dgm:pt>
    <dgm:pt modelId="{C6DB9B88-243E-4FB4-BE8C-DF32D60680EA}" type="sibTrans" cxnId="{06689B79-0F0D-4EC2-8801-61C37D8A09BA}">
      <dgm:prSet/>
      <dgm:spPr/>
      <dgm:t>
        <a:bodyPr/>
        <a:lstStyle/>
        <a:p>
          <a:endParaRPr lang="en-US" sz="1200"/>
        </a:p>
      </dgm:t>
    </dgm:pt>
    <dgm:pt modelId="{41862247-9299-4D89-8FE1-46865AEC2F5C}">
      <dgm:prSet custT="1"/>
      <dgm:spPr/>
      <dgm:t>
        <a:bodyPr/>
        <a:lstStyle/>
        <a:p>
          <a:r>
            <a:rPr lang="en-US" sz="1200" b="0" dirty="0"/>
            <a:t> Multimediale Inhalte sind die Grundlage dieses Konzepts, da sie es den Schülern ermöglichen, neue Informationen in ihrem eigenen Tempo außerhalb des Unterrichts abzurufen und zu lernen.</a:t>
          </a:r>
          <a:endParaRPr lang="en-US" sz="1200" dirty="0"/>
        </a:p>
      </dgm:t>
    </dgm:pt>
    <dgm:pt modelId="{5E3D74FA-3710-4B00-9073-F2736087315C}" type="parTrans" cxnId="{79B0077D-1861-4368-9A74-D732F79F7DB1}">
      <dgm:prSet/>
      <dgm:spPr/>
      <dgm:t>
        <a:bodyPr/>
        <a:lstStyle/>
        <a:p>
          <a:endParaRPr lang="en-US" sz="1200"/>
        </a:p>
      </dgm:t>
    </dgm:pt>
    <dgm:pt modelId="{DC0FF750-769C-4DA6-8E5A-84C455B107A8}" type="sibTrans" cxnId="{79B0077D-1861-4368-9A74-D732F79F7DB1}">
      <dgm:prSet/>
      <dgm:spPr/>
      <dgm:t>
        <a:bodyPr/>
        <a:lstStyle/>
        <a:p>
          <a:endParaRPr lang="en-US" sz="1200"/>
        </a:p>
      </dgm:t>
    </dgm:pt>
    <dgm:pt modelId="{D61C1908-FBF6-4056-A9AE-A2CDFEDCA037}">
      <dgm:prSet custT="1"/>
      <dgm:spPr/>
      <dgm:t>
        <a:bodyPr/>
        <a:lstStyle/>
        <a:p>
          <a:r>
            <a:rPr lang="en-US" sz="1200" b="0" dirty="0"/>
            <a:t>Durch die Beschäftigung mit Multimedia-Materialien im Vorfeld des Unterrichts bleibt mehr Zeit für die Vertiefung und Anwendung von Konzepten im Unterricht.</a:t>
          </a:r>
          <a:endParaRPr lang="en-US" sz="1200" dirty="0"/>
        </a:p>
      </dgm:t>
    </dgm:pt>
    <dgm:pt modelId="{18965423-6B95-4D2E-9BAB-5EA6856BBDF9}" type="parTrans" cxnId="{20D73274-402B-47CD-8297-FD7B019F047D}">
      <dgm:prSet/>
      <dgm:spPr/>
      <dgm:t>
        <a:bodyPr/>
        <a:lstStyle/>
        <a:p>
          <a:endParaRPr lang="en-US" sz="1200"/>
        </a:p>
      </dgm:t>
    </dgm:pt>
    <dgm:pt modelId="{A4EC14B3-D6EC-4B3B-A292-AA77E55BA07B}" type="sibTrans" cxnId="{20D73274-402B-47CD-8297-FD7B019F047D}">
      <dgm:prSet/>
      <dgm:spPr/>
      <dgm:t>
        <a:bodyPr/>
        <a:lstStyle/>
        <a:p>
          <a:endParaRPr lang="en-US" sz="1200"/>
        </a:p>
      </dgm:t>
    </dgm:pt>
    <dgm:pt modelId="{469BE47C-CEF4-4D9F-B713-1294CB8B3D49}">
      <dgm:prSet custT="1"/>
      <dgm:spPr/>
      <dgm:t>
        <a:bodyPr/>
        <a:lstStyle/>
        <a:p>
          <a:r>
            <a:rPr lang="en-US" sz="1200" b="0" dirty="0"/>
            <a:t>Es ermöglicht individualisierte Lernerfahrungen und verwandelt das Klassenzimmer in eine dynamische Umgebung.</a:t>
          </a:r>
          <a:endParaRPr lang="en-US" sz="1200" dirty="0"/>
        </a:p>
      </dgm:t>
    </dgm:pt>
    <dgm:pt modelId="{ABA58AEB-B535-483E-9B89-35924B501C24}" type="parTrans" cxnId="{560CD45E-AA8E-4121-82CF-8321E81BD6E6}">
      <dgm:prSet/>
      <dgm:spPr/>
      <dgm:t>
        <a:bodyPr/>
        <a:lstStyle/>
        <a:p>
          <a:endParaRPr lang="en-US" sz="1200"/>
        </a:p>
      </dgm:t>
    </dgm:pt>
    <dgm:pt modelId="{AC6CBBDD-F848-4BAB-A863-2DD8CE80A32F}" type="sibTrans" cxnId="{560CD45E-AA8E-4121-82CF-8321E81BD6E6}">
      <dgm:prSet/>
      <dgm:spPr/>
      <dgm:t>
        <a:bodyPr/>
        <a:lstStyle/>
        <a:p>
          <a:endParaRPr lang="en-US" sz="1200"/>
        </a:p>
      </dgm:t>
    </dgm:pt>
    <dgm:pt modelId="{4782A089-3B10-4B0B-A04C-AD49D0DC003C}">
      <dgm:prSet custT="1"/>
      <dgm:spPr/>
      <dgm:t>
        <a:bodyPr/>
        <a:lstStyle/>
        <a:p>
          <a:r>
            <a:rPr lang="en-US" sz="1200" b="0" dirty="0"/>
            <a:t>Pädagogen können praktische Aktivitäten und Diskussionen während der Unterrichtszeit fördern und den Schülern individuelle Unterstützung bieten.</a:t>
          </a:r>
          <a:endParaRPr lang="en-US" sz="1200" dirty="0"/>
        </a:p>
      </dgm:t>
    </dgm:pt>
    <dgm:pt modelId="{5BDC4188-E550-49E1-B427-997F2BC00696}" type="parTrans" cxnId="{07638D6C-7C02-40D7-A894-4CA75A00755F}">
      <dgm:prSet/>
      <dgm:spPr/>
      <dgm:t>
        <a:bodyPr/>
        <a:lstStyle/>
        <a:p>
          <a:endParaRPr lang="en-US" sz="1200"/>
        </a:p>
      </dgm:t>
    </dgm:pt>
    <dgm:pt modelId="{7B9A6325-9606-4325-9591-9A66FC29F088}" type="sibTrans" cxnId="{07638D6C-7C02-40D7-A894-4CA75A00755F}">
      <dgm:prSet/>
      <dgm:spPr/>
      <dgm:t>
        <a:bodyPr/>
        <a:lstStyle/>
        <a:p>
          <a:endParaRPr lang="en-US" sz="1200"/>
        </a:p>
      </dgm:t>
    </dgm:pt>
    <dgm:pt modelId="{196D5D9E-B23C-4378-9813-DD81AC811DA6}">
      <dgm:prSet custT="1"/>
      <dgm:spPr/>
      <dgm:t>
        <a:bodyPr/>
        <a:lstStyle/>
        <a:p>
          <a:r>
            <a:rPr lang="en-US" sz="1200" b="0" dirty="0"/>
            <a:t>Dieser Ansatz maximiert den Nutzen des Live-Unterrichts und verbessert die allgemeinen Lernergebnisse.</a:t>
          </a:r>
          <a:endParaRPr lang="en-US" sz="1200" dirty="0"/>
        </a:p>
      </dgm:t>
    </dgm:pt>
    <dgm:pt modelId="{59BC24D0-0BB2-4F9F-A3D5-CB7BB08DD577}" type="parTrans" cxnId="{E6F538A2-4BAE-4CE7-BC97-9B1DAFEB89F6}">
      <dgm:prSet/>
      <dgm:spPr/>
      <dgm:t>
        <a:bodyPr/>
        <a:lstStyle/>
        <a:p>
          <a:endParaRPr lang="en-US" sz="1200"/>
        </a:p>
      </dgm:t>
    </dgm:pt>
    <dgm:pt modelId="{99478006-6C4B-4D51-849C-733941DDE099}" type="sibTrans" cxnId="{E6F538A2-4BAE-4CE7-BC97-9B1DAFEB89F6}">
      <dgm:prSet/>
      <dgm:spPr/>
      <dgm:t>
        <a:bodyPr/>
        <a:lstStyle/>
        <a:p>
          <a:endParaRPr lang="en-US" sz="1200"/>
        </a:p>
      </dgm:t>
    </dgm:pt>
    <dgm:pt modelId="{55D72EC0-0A02-4019-BE9F-B6B3BF34E29F}" type="pres">
      <dgm:prSet presAssocID="{0EACF0A9-5359-44D5-BFD9-44FAC1FD53C3}" presName="linear" presStyleCnt="0">
        <dgm:presLayoutVars>
          <dgm:animLvl val="lvl"/>
          <dgm:resizeHandles val="exact"/>
        </dgm:presLayoutVars>
      </dgm:prSet>
      <dgm:spPr/>
    </dgm:pt>
    <dgm:pt modelId="{D762530B-3163-4791-AB41-82FE547DA416}" type="pres">
      <dgm:prSet presAssocID="{02E0A8A1-F840-46DC-B3C2-1E8E9D63C595}" presName="parentText" presStyleLbl="node1" presStyleIdx="0" presStyleCnt="6" custLinFactY="-40647" custLinFactNeighborX="236" custLinFactNeighborY="-100000">
        <dgm:presLayoutVars>
          <dgm:chMax val="0"/>
          <dgm:bulletEnabled val="1"/>
        </dgm:presLayoutVars>
      </dgm:prSet>
      <dgm:spPr/>
    </dgm:pt>
    <dgm:pt modelId="{E39178DA-63DC-4B36-A55A-1F0F52D6CD1A}" type="pres">
      <dgm:prSet presAssocID="{C6DB9B88-243E-4FB4-BE8C-DF32D60680EA}" presName="spacer" presStyleCnt="0"/>
      <dgm:spPr/>
    </dgm:pt>
    <dgm:pt modelId="{AD0C3FBD-DAF2-4F5A-BDDC-BE108E07B458}" type="pres">
      <dgm:prSet presAssocID="{41862247-9299-4D89-8FE1-46865AEC2F5C}" presName="parentText" presStyleLbl="node1" presStyleIdx="1" presStyleCnt="6">
        <dgm:presLayoutVars>
          <dgm:chMax val="0"/>
          <dgm:bulletEnabled val="1"/>
        </dgm:presLayoutVars>
      </dgm:prSet>
      <dgm:spPr/>
    </dgm:pt>
    <dgm:pt modelId="{18E991C8-A8D6-4BB2-9195-CBE0E0D5D8A3}" type="pres">
      <dgm:prSet presAssocID="{DC0FF750-769C-4DA6-8E5A-84C455B107A8}" presName="spacer" presStyleCnt="0"/>
      <dgm:spPr/>
    </dgm:pt>
    <dgm:pt modelId="{FD821FE6-77A8-48F7-B7B4-7E50FC73E949}" type="pres">
      <dgm:prSet presAssocID="{D61C1908-FBF6-4056-A9AE-A2CDFEDCA037}" presName="parentText" presStyleLbl="node1" presStyleIdx="2" presStyleCnt="6">
        <dgm:presLayoutVars>
          <dgm:chMax val="0"/>
          <dgm:bulletEnabled val="1"/>
        </dgm:presLayoutVars>
      </dgm:prSet>
      <dgm:spPr/>
    </dgm:pt>
    <dgm:pt modelId="{D40A98AD-D44A-46ED-ADB0-64D695A659D7}" type="pres">
      <dgm:prSet presAssocID="{A4EC14B3-D6EC-4B3B-A292-AA77E55BA07B}" presName="spacer" presStyleCnt="0"/>
      <dgm:spPr/>
    </dgm:pt>
    <dgm:pt modelId="{022C7C6E-4276-43CA-829C-11AD6BCFCDB3}" type="pres">
      <dgm:prSet presAssocID="{469BE47C-CEF4-4D9F-B713-1294CB8B3D49}" presName="parentText" presStyleLbl="node1" presStyleIdx="3" presStyleCnt="6">
        <dgm:presLayoutVars>
          <dgm:chMax val="0"/>
          <dgm:bulletEnabled val="1"/>
        </dgm:presLayoutVars>
      </dgm:prSet>
      <dgm:spPr/>
    </dgm:pt>
    <dgm:pt modelId="{6B5143CB-DDDD-4F1A-B02E-7B97F7FEC87D}" type="pres">
      <dgm:prSet presAssocID="{AC6CBBDD-F848-4BAB-A863-2DD8CE80A32F}" presName="spacer" presStyleCnt="0"/>
      <dgm:spPr/>
    </dgm:pt>
    <dgm:pt modelId="{F1405D83-4A85-47CB-A44A-156359236B1C}" type="pres">
      <dgm:prSet presAssocID="{4782A089-3B10-4B0B-A04C-AD49D0DC003C}" presName="parentText" presStyleLbl="node1" presStyleIdx="4" presStyleCnt="6">
        <dgm:presLayoutVars>
          <dgm:chMax val="0"/>
          <dgm:bulletEnabled val="1"/>
        </dgm:presLayoutVars>
      </dgm:prSet>
      <dgm:spPr/>
    </dgm:pt>
    <dgm:pt modelId="{99D8EDBD-E8FB-4B86-9931-4F479CCA740A}" type="pres">
      <dgm:prSet presAssocID="{7B9A6325-9606-4325-9591-9A66FC29F088}" presName="spacer" presStyleCnt="0"/>
      <dgm:spPr/>
    </dgm:pt>
    <dgm:pt modelId="{BC394FC7-412E-4769-8D0A-D8842415710F}" type="pres">
      <dgm:prSet presAssocID="{196D5D9E-B23C-4378-9813-DD81AC811DA6}" presName="parentText" presStyleLbl="node1" presStyleIdx="5" presStyleCnt="6">
        <dgm:presLayoutVars>
          <dgm:chMax val="0"/>
          <dgm:bulletEnabled val="1"/>
        </dgm:presLayoutVars>
      </dgm:prSet>
      <dgm:spPr/>
    </dgm:pt>
  </dgm:ptLst>
  <dgm:cxnLst>
    <dgm:cxn modelId="{B06D9C1A-B595-4A04-9B21-1EDA5B2B3554}" type="presOf" srcId="{4782A089-3B10-4B0B-A04C-AD49D0DC003C}" destId="{F1405D83-4A85-47CB-A44A-156359236B1C}" srcOrd="0" destOrd="0" presId="urn:microsoft.com/office/officeart/2005/8/layout/vList2"/>
    <dgm:cxn modelId="{560CD45E-AA8E-4121-82CF-8321E81BD6E6}" srcId="{0EACF0A9-5359-44D5-BFD9-44FAC1FD53C3}" destId="{469BE47C-CEF4-4D9F-B713-1294CB8B3D49}" srcOrd="3" destOrd="0" parTransId="{ABA58AEB-B535-483E-9B89-35924B501C24}" sibTransId="{AC6CBBDD-F848-4BAB-A863-2DD8CE80A32F}"/>
    <dgm:cxn modelId="{DAC9FA49-F52E-4FA2-BA65-09DC4EAD2DB4}" type="presOf" srcId="{196D5D9E-B23C-4378-9813-DD81AC811DA6}" destId="{BC394FC7-412E-4769-8D0A-D8842415710F}" srcOrd="0" destOrd="0" presId="urn:microsoft.com/office/officeart/2005/8/layout/vList2"/>
    <dgm:cxn modelId="{07638D6C-7C02-40D7-A894-4CA75A00755F}" srcId="{0EACF0A9-5359-44D5-BFD9-44FAC1FD53C3}" destId="{4782A089-3B10-4B0B-A04C-AD49D0DC003C}" srcOrd="4" destOrd="0" parTransId="{5BDC4188-E550-49E1-B427-997F2BC00696}" sibTransId="{7B9A6325-9606-4325-9591-9A66FC29F088}"/>
    <dgm:cxn modelId="{20D73274-402B-47CD-8297-FD7B019F047D}" srcId="{0EACF0A9-5359-44D5-BFD9-44FAC1FD53C3}" destId="{D61C1908-FBF6-4056-A9AE-A2CDFEDCA037}" srcOrd="2" destOrd="0" parTransId="{18965423-6B95-4D2E-9BAB-5EA6856BBDF9}" sibTransId="{A4EC14B3-D6EC-4B3B-A292-AA77E55BA07B}"/>
    <dgm:cxn modelId="{06689B79-0F0D-4EC2-8801-61C37D8A09BA}" srcId="{0EACF0A9-5359-44D5-BFD9-44FAC1FD53C3}" destId="{02E0A8A1-F840-46DC-B3C2-1E8E9D63C595}" srcOrd="0" destOrd="0" parTransId="{D64A16C3-372E-45C1-82DA-A6C0380DC981}" sibTransId="{C6DB9B88-243E-4FB4-BE8C-DF32D60680EA}"/>
    <dgm:cxn modelId="{79B0077D-1861-4368-9A74-D732F79F7DB1}" srcId="{0EACF0A9-5359-44D5-BFD9-44FAC1FD53C3}" destId="{41862247-9299-4D89-8FE1-46865AEC2F5C}" srcOrd="1" destOrd="0" parTransId="{5E3D74FA-3710-4B00-9073-F2736087315C}" sibTransId="{DC0FF750-769C-4DA6-8E5A-84C455B107A8}"/>
    <dgm:cxn modelId="{319DA184-7FDF-4E89-B3EB-0372BC158308}" type="presOf" srcId="{0EACF0A9-5359-44D5-BFD9-44FAC1FD53C3}" destId="{55D72EC0-0A02-4019-BE9F-B6B3BF34E29F}" srcOrd="0" destOrd="0" presId="urn:microsoft.com/office/officeart/2005/8/layout/vList2"/>
    <dgm:cxn modelId="{F4A00998-669C-4322-A7D2-7A593AD3982E}" type="presOf" srcId="{02E0A8A1-F840-46DC-B3C2-1E8E9D63C595}" destId="{D762530B-3163-4791-AB41-82FE547DA416}" srcOrd="0" destOrd="0" presId="urn:microsoft.com/office/officeart/2005/8/layout/vList2"/>
    <dgm:cxn modelId="{8B08299A-7CEF-4BAA-A538-0B3929893620}" type="presOf" srcId="{D61C1908-FBF6-4056-A9AE-A2CDFEDCA037}" destId="{FD821FE6-77A8-48F7-B7B4-7E50FC73E949}" srcOrd="0" destOrd="0" presId="urn:microsoft.com/office/officeart/2005/8/layout/vList2"/>
    <dgm:cxn modelId="{E6F538A2-4BAE-4CE7-BC97-9B1DAFEB89F6}" srcId="{0EACF0A9-5359-44D5-BFD9-44FAC1FD53C3}" destId="{196D5D9E-B23C-4378-9813-DD81AC811DA6}" srcOrd="5" destOrd="0" parTransId="{59BC24D0-0BB2-4F9F-A3D5-CB7BB08DD577}" sibTransId="{99478006-6C4B-4D51-849C-733941DDE099}"/>
    <dgm:cxn modelId="{B13E7EAC-129A-4408-93C0-155E2A1D2E68}" type="presOf" srcId="{41862247-9299-4D89-8FE1-46865AEC2F5C}" destId="{AD0C3FBD-DAF2-4F5A-BDDC-BE108E07B458}" srcOrd="0" destOrd="0" presId="urn:microsoft.com/office/officeart/2005/8/layout/vList2"/>
    <dgm:cxn modelId="{95DB13CC-F04A-45F2-947D-092C28A11D56}" type="presOf" srcId="{469BE47C-CEF4-4D9F-B713-1294CB8B3D49}" destId="{022C7C6E-4276-43CA-829C-11AD6BCFCDB3}" srcOrd="0" destOrd="0" presId="urn:microsoft.com/office/officeart/2005/8/layout/vList2"/>
    <dgm:cxn modelId="{3B20694E-D1E0-4E70-B4DA-EBDEDA9C0BF2}" type="presParOf" srcId="{55D72EC0-0A02-4019-BE9F-B6B3BF34E29F}" destId="{D762530B-3163-4791-AB41-82FE547DA416}" srcOrd="0" destOrd="0" presId="urn:microsoft.com/office/officeart/2005/8/layout/vList2"/>
    <dgm:cxn modelId="{CADA1109-E417-4B8E-A40A-212A956FFCA7}" type="presParOf" srcId="{55D72EC0-0A02-4019-BE9F-B6B3BF34E29F}" destId="{E39178DA-63DC-4B36-A55A-1F0F52D6CD1A}" srcOrd="1" destOrd="0" presId="urn:microsoft.com/office/officeart/2005/8/layout/vList2"/>
    <dgm:cxn modelId="{423D46AA-8B04-4DE4-9891-E93F034FBBA3}" type="presParOf" srcId="{55D72EC0-0A02-4019-BE9F-B6B3BF34E29F}" destId="{AD0C3FBD-DAF2-4F5A-BDDC-BE108E07B458}" srcOrd="2" destOrd="0" presId="urn:microsoft.com/office/officeart/2005/8/layout/vList2"/>
    <dgm:cxn modelId="{CED4E6FA-36DE-4A06-B98C-AA6CFA57C8D8}" type="presParOf" srcId="{55D72EC0-0A02-4019-BE9F-B6B3BF34E29F}" destId="{18E991C8-A8D6-4BB2-9195-CBE0E0D5D8A3}" srcOrd="3" destOrd="0" presId="urn:microsoft.com/office/officeart/2005/8/layout/vList2"/>
    <dgm:cxn modelId="{3A465857-5D85-4FE3-960D-E4BC4B6B43C8}" type="presParOf" srcId="{55D72EC0-0A02-4019-BE9F-B6B3BF34E29F}" destId="{FD821FE6-77A8-48F7-B7B4-7E50FC73E949}" srcOrd="4" destOrd="0" presId="urn:microsoft.com/office/officeart/2005/8/layout/vList2"/>
    <dgm:cxn modelId="{0D2FE14E-70D5-4E37-8914-918F4AD444D1}" type="presParOf" srcId="{55D72EC0-0A02-4019-BE9F-B6B3BF34E29F}" destId="{D40A98AD-D44A-46ED-ADB0-64D695A659D7}" srcOrd="5" destOrd="0" presId="urn:microsoft.com/office/officeart/2005/8/layout/vList2"/>
    <dgm:cxn modelId="{10519EB2-4D47-4CCF-95E8-264CBCCCA00F}" type="presParOf" srcId="{55D72EC0-0A02-4019-BE9F-B6B3BF34E29F}" destId="{022C7C6E-4276-43CA-829C-11AD6BCFCDB3}" srcOrd="6" destOrd="0" presId="urn:microsoft.com/office/officeart/2005/8/layout/vList2"/>
    <dgm:cxn modelId="{850F97D6-71E0-47F9-B167-0B37764F20AF}" type="presParOf" srcId="{55D72EC0-0A02-4019-BE9F-B6B3BF34E29F}" destId="{6B5143CB-DDDD-4F1A-B02E-7B97F7FEC87D}" srcOrd="7" destOrd="0" presId="urn:microsoft.com/office/officeart/2005/8/layout/vList2"/>
    <dgm:cxn modelId="{393577A9-1DD1-49D9-A19D-EEB42BB220D3}" type="presParOf" srcId="{55D72EC0-0A02-4019-BE9F-B6B3BF34E29F}" destId="{F1405D83-4A85-47CB-A44A-156359236B1C}" srcOrd="8" destOrd="0" presId="urn:microsoft.com/office/officeart/2005/8/layout/vList2"/>
    <dgm:cxn modelId="{2BE79627-4805-48B1-A88F-AFCFE34C4922}" type="presParOf" srcId="{55D72EC0-0A02-4019-BE9F-B6B3BF34E29F}" destId="{99D8EDBD-E8FB-4B86-9931-4F479CCA740A}" srcOrd="9" destOrd="0" presId="urn:microsoft.com/office/officeart/2005/8/layout/vList2"/>
    <dgm:cxn modelId="{631760EB-B573-488C-8F30-E94E8F087EE4}" type="presParOf" srcId="{55D72EC0-0A02-4019-BE9F-B6B3BF34E29F}" destId="{BC394FC7-412E-4769-8D0A-D8842415710F}"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03D322-F9C7-47BC-AE02-B975D3109AEF}" type="doc">
      <dgm:prSet loTypeId="urn:microsoft.com/office/officeart/2018/2/layout/IconVerticalSolidList" loCatId="icon" qsTypeId="urn:microsoft.com/office/officeart/2005/8/quickstyle/simple1" qsCatId="simple" csTypeId="urn:microsoft.com/office/officeart/2005/8/colors/accent2_1" csCatId="accent2" phldr="1"/>
      <dgm:spPr/>
      <dgm:t>
        <a:bodyPr/>
        <a:lstStyle/>
        <a:p>
          <a:endParaRPr lang="en-US"/>
        </a:p>
      </dgm:t>
    </dgm:pt>
    <dgm:pt modelId="{38E0C0ED-63A6-4142-AD24-89731EE6DFCE}">
      <dgm:prSet/>
      <dgm:spPr/>
      <dgm:t>
        <a:bodyPr/>
        <a:lstStyle/>
        <a:p>
          <a:pPr>
            <a:lnSpc>
              <a:spcPct val="100000"/>
            </a:lnSpc>
          </a:pPr>
          <a:r>
            <a:rPr lang="en-US"/>
            <a:t>Multimedia kann die Aktivitäten im Unterricht erheblich verbessern und ein dynamischeres Lernumfeld schaffen.</a:t>
          </a:r>
        </a:p>
      </dgm:t>
    </dgm:pt>
    <dgm:pt modelId="{4CE61C43-BDF7-418C-9306-716B3D243137}" type="parTrans" cxnId="{5F134494-57F6-4894-87DD-C478D66B5C94}">
      <dgm:prSet/>
      <dgm:spPr/>
      <dgm:t>
        <a:bodyPr/>
        <a:lstStyle/>
        <a:p>
          <a:endParaRPr lang="en-US"/>
        </a:p>
      </dgm:t>
    </dgm:pt>
    <dgm:pt modelId="{E46ADD4E-CB10-4333-A85A-89B442D0B6D1}" type="sibTrans" cxnId="{5F134494-57F6-4894-87DD-C478D66B5C94}">
      <dgm:prSet/>
      <dgm:spPr/>
      <dgm:t>
        <a:bodyPr/>
        <a:lstStyle/>
        <a:p>
          <a:endParaRPr lang="en-US"/>
        </a:p>
      </dgm:t>
    </dgm:pt>
    <dgm:pt modelId="{3D2BFEAF-5396-4E94-9781-CE91BEA29B60}">
      <dgm:prSet/>
      <dgm:spPr/>
      <dgm:t>
        <a:bodyPr/>
        <a:lstStyle/>
        <a:p>
          <a:pPr>
            <a:lnSpc>
              <a:spcPct val="100000"/>
            </a:lnSpc>
          </a:pPr>
          <a:r>
            <a:rPr lang="en-US" dirty="0"/>
            <a:t>Die Einbindung von Elementen wie interaktiven Präsentationen und Videoanalysen fördert die Beteiligung und das Engagement der Schüler. Diese Methode ermöglicht es den Lehrkräften, komplexe Konzepte mit Hilfe visueller Hilfsmittel zu verdeutlichen und so ein tieferes Verständnis zu fördern.</a:t>
          </a:r>
        </a:p>
      </dgm:t>
    </dgm:pt>
    <dgm:pt modelId="{CFE4D637-7574-4297-903D-1356B5BB0C8C}" type="parTrans" cxnId="{5674CFF3-D4C1-4D12-9385-33791FEF7FD1}">
      <dgm:prSet/>
      <dgm:spPr/>
      <dgm:t>
        <a:bodyPr/>
        <a:lstStyle/>
        <a:p>
          <a:endParaRPr lang="en-US"/>
        </a:p>
      </dgm:t>
    </dgm:pt>
    <dgm:pt modelId="{CFAAA0A1-99CF-4986-80E9-908DF3E11EF5}" type="sibTrans" cxnId="{5674CFF3-D4C1-4D12-9385-33791FEF7FD1}">
      <dgm:prSet/>
      <dgm:spPr/>
      <dgm:t>
        <a:bodyPr/>
        <a:lstStyle/>
        <a:p>
          <a:endParaRPr lang="en-US"/>
        </a:p>
      </dgm:t>
    </dgm:pt>
    <dgm:pt modelId="{A7B60B7B-ED55-4CD1-84F9-87B21FE5C585}">
      <dgm:prSet/>
      <dgm:spPr/>
      <dgm:t>
        <a:bodyPr/>
        <a:lstStyle/>
        <a:p>
          <a:pPr>
            <a:lnSpc>
              <a:spcPct val="100000"/>
            </a:lnSpc>
          </a:pPr>
          <a:r>
            <a:rPr lang="en-US" dirty="0"/>
            <a:t>Darüber hinaus erleichtern multimediale Inhalte Diskussionen und bieten praktische Lernmöglichkeiten, wodurch der Unterricht interaktiver und förderlicher wird. </a:t>
          </a:r>
        </a:p>
      </dgm:t>
    </dgm:pt>
    <dgm:pt modelId="{7F445D04-8BE6-4686-8411-006ECEF55ABD}" type="parTrans" cxnId="{919A2FCE-7EA7-4F63-86D4-6015861FC995}">
      <dgm:prSet/>
      <dgm:spPr/>
      <dgm:t>
        <a:bodyPr/>
        <a:lstStyle/>
        <a:p>
          <a:endParaRPr lang="en-US"/>
        </a:p>
      </dgm:t>
    </dgm:pt>
    <dgm:pt modelId="{2BF22CF9-9ACA-4865-936B-605B89F47686}" type="sibTrans" cxnId="{919A2FCE-7EA7-4F63-86D4-6015861FC995}">
      <dgm:prSet/>
      <dgm:spPr/>
      <dgm:t>
        <a:bodyPr/>
        <a:lstStyle/>
        <a:p>
          <a:endParaRPr lang="en-US"/>
        </a:p>
      </dgm:t>
    </dgm:pt>
    <dgm:pt modelId="{54BBDEAF-D455-46B7-8A41-CC42F2BDC16E}" type="pres">
      <dgm:prSet presAssocID="{B603D322-F9C7-47BC-AE02-B975D3109AEF}" presName="root" presStyleCnt="0">
        <dgm:presLayoutVars>
          <dgm:dir/>
          <dgm:resizeHandles val="exact"/>
        </dgm:presLayoutVars>
      </dgm:prSet>
      <dgm:spPr/>
    </dgm:pt>
    <dgm:pt modelId="{1C9544E6-A1F0-4A1A-B5D2-26EE3A67035D}" type="pres">
      <dgm:prSet presAssocID="{38E0C0ED-63A6-4142-AD24-89731EE6DFCE}" presName="compNode" presStyleCnt="0"/>
      <dgm:spPr/>
    </dgm:pt>
    <dgm:pt modelId="{D125DE41-41A4-4921-979D-BA92A939085F}" type="pres">
      <dgm:prSet presAssocID="{38E0C0ED-63A6-4142-AD24-89731EE6DFCE}" presName="bgRect" presStyleLbl="bgShp" presStyleIdx="0" presStyleCnt="3"/>
      <dgm:spPr/>
    </dgm:pt>
    <dgm:pt modelId="{B14B263C-7A25-4B8F-B759-A2D621B22B9A}" type="pres">
      <dgm:prSet presAssocID="{38E0C0ED-63A6-4142-AD24-89731EE6DFC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pper board"/>
        </a:ext>
      </dgm:extLst>
    </dgm:pt>
    <dgm:pt modelId="{EF570450-B540-45E9-983B-FFA12F9EDBFA}" type="pres">
      <dgm:prSet presAssocID="{38E0C0ED-63A6-4142-AD24-89731EE6DFCE}" presName="spaceRect" presStyleCnt="0"/>
      <dgm:spPr/>
    </dgm:pt>
    <dgm:pt modelId="{119D6604-EB8E-45E0-8B8F-41C552B906B1}" type="pres">
      <dgm:prSet presAssocID="{38E0C0ED-63A6-4142-AD24-89731EE6DFCE}" presName="parTx" presStyleLbl="revTx" presStyleIdx="0" presStyleCnt="3">
        <dgm:presLayoutVars>
          <dgm:chMax val="0"/>
          <dgm:chPref val="0"/>
        </dgm:presLayoutVars>
      </dgm:prSet>
      <dgm:spPr/>
    </dgm:pt>
    <dgm:pt modelId="{D9B080DB-120B-455C-BE09-E5D51239B099}" type="pres">
      <dgm:prSet presAssocID="{E46ADD4E-CB10-4333-A85A-89B442D0B6D1}" presName="sibTrans" presStyleCnt="0"/>
      <dgm:spPr/>
    </dgm:pt>
    <dgm:pt modelId="{F705AA67-43ED-407F-8F97-B417D5D18AA7}" type="pres">
      <dgm:prSet presAssocID="{3D2BFEAF-5396-4E94-9781-CE91BEA29B60}" presName="compNode" presStyleCnt="0"/>
      <dgm:spPr/>
    </dgm:pt>
    <dgm:pt modelId="{3A366F21-784E-456F-AEFC-4A4CDDBE7BE6}" type="pres">
      <dgm:prSet presAssocID="{3D2BFEAF-5396-4E94-9781-CE91BEA29B60}" presName="bgRect" presStyleLbl="bgShp" presStyleIdx="1" presStyleCnt="3"/>
      <dgm:spPr/>
    </dgm:pt>
    <dgm:pt modelId="{0B2CF0C8-F621-4B35-B994-E67691BF743C}" type="pres">
      <dgm:prSet presAssocID="{3D2BFEAF-5396-4E94-9781-CE91BEA29B6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33F19347-1678-45AA-A0EB-CE9C1822EA5C}" type="pres">
      <dgm:prSet presAssocID="{3D2BFEAF-5396-4E94-9781-CE91BEA29B60}" presName="spaceRect" presStyleCnt="0"/>
      <dgm:spPr/>
    </dgm:pt>
    <dgm:pt modelId="{B5B9D0D7-A51F-44AC-B729-0C512BE55162}" type="pres">
      <dgm:prSet presAssocID="{3D2BFEAF-5396-4E94-9781-CE91BEA29B60}" presName="parTx" presStyleLbl="revTx" presStyleIdx="1" presStyleCnt="3">
        <dgm:presLayoutVars>
          <dgm:chMax val="0"/>
          <dgm:chPref val="0"/>
        </dgm:presLayoutVars>
      </dgm:prSet>
      <dgm:spPr/>
    </dgm:pt>
    <dgm:pt modelId="{AA77E6B8-8664-4945-81AE-D2A0EB894E5D}" type="pres">
      <dgm:prSet presAssocID="{CFAAA0A1-99CF-4986-80E9-908DF3E11EF5}" presName="sibTrans" presStyleCnt="0"/>
      <dgm:spPr/>
    </dgm:pt>
    <dgm:pt modelId="{E25E080A-1993-41FE-8372-FEE3995A5384}" type="pres">
      <dgm:prSet presAssocID="{A7B60B7B-ED55-4CD1-84F9-87B21FE5C585}" presName="compNode" presStyleCnt="0"/>
      <dgm:spPr/>
    </dgm:pt>
    <dgm:pt modelId="{D8932445-21E2-4A2C-9387-03C871C63E5E}" type="pres">
      <dgm:prSet presAssocID="{A7B60B7B-ED55-4CD1-84F9-87B21FE5C585}" presName="bgRect" presStyleLbl="bgShp" presStyleIdx="2" presStyleCnt="3" custLinFactNeighborX="-8861" custLinFactNeighborY="14237"/>
      <dgm:spPr/>
    </dgm:pt>
    <dgm:pt modelId="{7411402B-F04B-4481-BC6D-99B69E62B58C}" type="pres">
      <dgm:prSet presAssocID="{A7B60B7B-ED55-4CD1-84F9-87B21FE5C58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lackboard"/>
        </a:ext>
      </dgm:extLst>
    </dgm:pt>
    <dgm:pt modelId="{7F9E9FCA-3AB6-477F-A852-18AD399F05B2}" type="pres">
      <dgm:prSet presAssocID="{A7B60B7B-ED55-4CD1-84F9-87B21FE5C585}" presName="spaceRect" presStyleCnt="0"/>
      <dgm:spPr/>
    </dgm:pt>
    <dgm:pt modelId="{4E24F197-9BD6-47EC-84BC-E937893545C2}" type="pres">
      <dgm:prSet presAssocID="{A7B60B7B-ED55-4CD1-84F9-87B21FE5C585}" presName="parTx" presStyleLbl="revTx" presStyleIdx="2" presStyleCnt="3">
        <dgm:presLayoutVars>
          <dgm:chMax val="0"/>
          <dgm:chPref val="0"/>
        </dgm:presLayoutVars>
      </dgm:prSet>
      <dgm:spPr/>
    </dgm:pt>
  </dgm:ptLst>
  <dgm:cxnLst>
    <dgm:cxn modelId="{2666C23F-295E-4F52-9142-74F79B762255}" type="presOf" srcId="{A7B60B7B-ED55-4CD1-84F9-87B21FE5C585}" destId="{4E24F197-9BD6-47EC-84BC-E937893545C2}" srcOrd="0" destOrd="0" presId="urn:microsoft.com/office/officeart/2018/2/layout/IconVerticalSolidList"/>
    <dgm:cxn modelId="{14008445-EEA4-43C8-9215-0DDC0F5E16C7}" type="presOf" srcId="{3D2BFEAF-5396-4E94-9781-CE91BEA29B60}" destId="{B5B9D0D7-A51F-44AC-B729-0C512BE55162}" srcOrd="0" destOrd="0" presId="urn:microsoft.com/office/officeart/2018/2/layout/IconVerticalSolidList"/>
    <dgm:cxn modelId="{15559784-78EA-4CF8-B2FF-1C8B9A328BC8}" type="presOf" srcId="{B603D322-F9C7-47BC-AE02-B975D3109AEF}" destId="{54BBDEAF-D455-46B7-8A41-CC42F2BDC16E}" srcOrd="0" destOrd="0" presId="urn:microsoft.com/office/officeart/2018/2/layout/IconVerticalSolidList"/>
    <dgm:cxn modelId="{40C05E8E-E4E6-4B12-B1D2-8F578A5FEFB3}" type="presOf" srcId="{38E0C0ED-63A6-4142-AD24-89731EE6DFCE}" destId="{119D6604-EB8E-45E0-8B8F-41C552B906B1}" srcOrd="0" destOrd="0" presId="urn:microsoft.com/office/officeart/2018/2/layout/IconVerticalSolidList"/>
    <dgm:cxn modelId="{5F134494-57F6-4894-87DD-C478D66B5C94}" srcId="{B603D322-F9C7-47BC-AE02-B975D3109AEF}" destId="{38E0C0ED-63A6-4142-AD24-89731EE6DFCE}" srcOrd="0" destOrd="0" parTransId="{4CE61C43-BDF7-418C-9306-716B3D243137}" sibTransId="{E46ADD4E-CB10-4333-A85A-89B442D0B6D1}"/>
    <dgm:cxn modelId="{919A2FCE-7EA7-4F63-86D4-6015861FC995}" srcId="{B603D322-F9C7-47BC-AE02-B975D3109AEF}" destId="{A7B60B7B-ED55-4CD1-84F9-87B21FE5C585}" srcOrd="2" destOrd="0" parTransId="{7F445D04-8BE6-4686-8411-006ECEF55ABD}" sibTransId="{2BF22CF9-9ACA-4865-936B-605B89F47686}"/>
    <dgm:cxn modelId="{5674CFF3-D4C1-4D12-9385-33791FEF7FD1}" srcId="{B603D322-F9C7-47BC-AE02-B975D3109AEF}" destId="{3D2BFEAF-5396-4E94-9781-CE91BEA29B60}" srcOrd="1" destOrd="0" parTransId="{CFE4D637-7574-4297-903D-1356B5BB0C8C}" sibTransId="{CFAAA0A1-99CF-4986-80E9-908DF3E11EF5}"/>
    <dgm:cxn modelId="{A0811DE8-9F30-45D5-9DEA-4193ABF3C4C7}" type="presParOf" srcId="{54BBDEAF-D455-46B7-8A41-CC42F2BDC16E}" destId="{1C9544E6-A1F0-4A1A-B5D2-26EE3A67035D}" srcOrd="0" destOrd="0" presId="urn:microsoft.com/office/officeart/2018/2/layout/IconVerticalSolidList"/>
    <dgm:cxn modelId="{77CA080F-0334-4D7F-B9A2-04C22B0C2A30}" type="presParOf" srcId="{1C9544E6-A1F0-4A1A-B5D2-26EE3A67035D}" destId="{D125DE41-41A4-4921-979D-BA92A939085F}" srcOrd="0" destOrd="0" presId="urn:microsoft.com/office/officeart/2018/2/layout/IconVerticalSolidList"/>
    <dgm:cxn modelId="{62B6FDDB-850F-4FBB-B202-D9EC9F443E44}" type="presParOf" srcId="{1C9544E6-A1F0-4A1A-B5D2-26EE3A67035D}" destId="{B14B263C-7A25-4B8F-B759-A2D621B22B9A}" srcOrd="1" destOrd="0" presId="urn:microsoft.com/office/officeart/2018/2/layout/IconVerticalSolidList"/>
    <dgm:cxn modelId="{1A0AA03D-6579-46A8-A6AE-E4F281472364}" type="presParOf" srcId="{1C9544E6-A1F0-4A1A-B5D2-26EE3A67035D}" destId="{EF570450-B540-45E9-983B-FFA12F9EDBFA}" srcOrd="2" destOrd="0" presId="urn:microsoft.com/office/officeart/2018/2/layout/IconVerticalSolidList"/>
    <dgm:cxn modelId="{EE2DC97A-C845-4156-8D28-4EC073ECD508}" type="presParOf" srcId="{1C9544E6-A1F0-4A1A-B5D2-26EE3A67035D}" destId="{119D6604-EB8E-45E0-8B8F-41C552B906B1}" srcOrd="3" destOrd="0" presId="urn:microsoft.com/office/officeart/2018/2/layout/IconVerticalSolidList"/>
    <dgm:cxn modelId="{FD6AEC03-CF86-44DE-A6D4-502011A3970F}" type="presParOf" srcId="{54BBDEAF-D455-46B7-8A41-CC42F2BDC16E}" destId="{D9B080DB-120B-455C-BE09-E5D51239B099}" srcOrd="1" destOrd="0" presId="urn:microsoft.com/office/officeart/2018/2/layout/IconVerticalSolidList"/>
    <dgm:cxn modelId="{BBAAAD31-9747-4035-9D85-EDD72A503FD0}" type="presParOf" srcId="{54BBDEAF-D455-46B7-8A41-CC42F2BDC16E}" destId="{F705AA67-43ED-407F-8F97-B417D5D18AA7}" srcOrd="2" destOrd="0" presId="urn:microsoft.com/office/officeart/2018/2/layout/IconVerticalSolidList"/>
    <dgm:cxn modelId="{94F06B50-7A55-47C7-9F75-C3815908C934}" type="presParOf" srcId="{F705AA67-43ED-407F-8F97-B417D5D18AA7}" destId="{3A366F21-784E-456F-AEFC-4A4CDDBE7BE6}" srcOrd="0" destOrd="0" presId="urn:microsoft.com/office/officeart/2018/2/layout/IconVerticalSolidList"/>
    <dgm:cxn modelId="{B9B22BDE-A102-4F0E-AE3E-460D424CBBF8}" type="presParOf" srcId="{F705AA67-43ED-407F-8F97-B417D5D18AA7}" destId="{0B2CF0C8-F621-4B35-B994-E67691BF743C}" srcOrd="1" destOrd="0" presId="urn:microsoft.com/office/officeart/2018/2/layout/IconVerticalSolidList"/>
    <dgm:cxn modelId="{BAB0E305-28B0-4B9C-BAF3-7E0824D205C7}" type="presParOf" srcId="{F705AA67-43ED-407F-8F97-B417D5D18AA7}" destId="{33F19347-1678-45AA-A0EB-CE9C1822EA5C}" srcOrd="2" destOrd="0" presId="urn:microsoft.com/office/officeart/2018/2/layout/IconVerticalSolidList"/>
    <dgm:cxn modelId="{55A10C87-01CA-474A-B0B6-FB855760C2DE}" type="presParOf" srcId="{F705AA67-43ED-407F-8F97-B417D5D18AA7}" destId="{B5B9D0D7-A51F-44AC-B729-0C512BE55162}" srcOrd="3" destOrd="0" presId="urn:microsoft.com/office/officeart/2018/2/layout/IconVerticalSolidList"/>
    <dgm:cxn modelId="{3D347F1E-273F-4D31-879C-E49A96B0BCC2}" type="presParOf" srcId="{54BBDEAF-D455-46B7-8A41-CC42F2BDC16E}" destId="{AA77E6B8-8664-4945-81AE-D2A0EB894E5D}" srcOrd="3" destOrd="0" presId="urn:microsoft.com/office/officeart/2018/2/layout/IconVerticalSolidList"/>
    <dgm:cxn modelId="{92FBC314-8AB1-4690-B619-8F44747865FE}" type="presParOf" srcId="{54BBDEAF-D455-46B7-8A41-CC42F2BDC16E}" destId="{E25E080A-1993-41FE-8372-FEE3995A5384}" srcOrd="4" destOrd="0" presId="urn:microsoft.com/office/officeart/2018/2/layout/IconVerticalSolidList"/>
    <dgm:cxn modelId="{7DFEE4F6-EA66-4077-9FBB-C42A952433E3}" type="presParOf" srcId="{E25E080A-1993-41FE-8372-FEE3995A5384}" destId="{D8932445-21E2-4A2C-9387-03C871C63E5E}" srcOrd="0" destOrd="0" presId="urn:microsoft.com/office/officeart/2018/2/layout/IconVerticalSolidList"/>
    <dgm:cxn modelId="{C2FB838F-A61E-45A9-BC2A-07F638F95DDB}" type="presParOf" srcId="{E25E080A-1993-41FE-8372-FEE3995A5384}" destId="{7411402B-F04B-4481-BC6D-99B69E62B58C}" srcOrd="1" destOrd="0" presId="urn:microsoft.com/office/officeart/2018/2/layout/IconVerticalSolidList"/>
    <dgm:cxn modelId="{6A393352-AA43-4EC9-9CBE-902CB3E6CC5F}" type="presParOf" srcId="{E25E080A-1993-41FE-8372-FEE3995A5384}" destId="{7F9E9FCA-3AB6-477F-A852-18AD399F05B2}" srcOrd="2" destOrd="0" presId="urn:microsoft.com/office/officeart/2018/2/layout/IconVerticalSolidList"/>
    <dgm:cxn modelId="{AAF8F3F8-B965-4072-B428-5F6421E3EE18}" type="presParOf" srcId="{E25E080A-1993-41FE-8372-FEE3995A5384}" destId="{4E24F197-9BD6-47EC-84BC-E937893545C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97B4D7-165F-4E0F-9A0C-BF6522587DF1}" type="doc">
      <dgm:prSet loTypeId="urn:microsoft.com/office/officeart/2018/2/layout/IconCircleList" loCatId="icon" qsTypeId="urn:microsoft.com/office/officeart/2005/8/quickstyle/simple1" qsCatId="simple" csTypeId="urn:microsoft.com/office/officeart/2005/8/colors/accent2_1" csCatId="accent2" phldr="1"/>
      <dgm:spPr/>
      <dgm:t>
        <a:bodyPr/>
        <a:lstStyle/>
        <a:p>
          <a:endParaRPr lang="en-US"/>
        </a:p>
      </dgm:t>
    </dgm:pt>
    <dgm:pt modelId="{80F8D7BB-6FC6-4E8C-B011-BA866889ADB0}">
      <dgm:prSet custT="1"/>
      <dgm:spPr/>
      <dgm:t>
        <a:bodyPr/>
        <a:lstStyle/>
        <a:p>
          <a:pPr>
            <a:lnSpc>
              <a:spcPct val="100000"/>
            </a:lnSpc>
          </a:pPr>
          <a:r>
            <a:rPr lang="en-BE" sz="1200" dirty="0"/>
            <a:t>Multimedia kann die Aktivitäten im Unterricht verbessern und das Unterrichtsumfeld verändern.</a:t>
          </a:r>
          <a:endParaRPr lang="en-US" sz="1200" dirty="0"/>
        </a:p>
      </dgm:t>
    </dgm:pt>
    <dgm:pt modelId="{8CD568C4-586D-4E52-B206-2EE8D6BCE603}" type="parTrans" cxnId="{6272D004-0044-4C01-8897-FF22509A8FDC}">
      <dgm:prSet/>
      <dgm:spPr/>
      <dgm:t>
        <a:bodyPr/>
        <a:lstStyle/>
        <a:p>
          <a:endParaRPr lang="en-US" sz="2000"/>
        </a:p>
      </dgm:t>
    </dgm:pt>
    <dgm:pt modelId="{276F5DC8-4F1B-46B6-AF5C-B1B637F81A7F}" type="sibTrans" cxnId="{6272D004-0044-4C01-8897-FF22509A8FDC}">
      <dgm:prSet/>
      <dgm:spPr/>
      <dgm:t>
        <a:bodyPr/>
        <a:lstStyle/>
        <a:p>
          <a:pPr>
            <a:lnSpc>
              <a:spcPct val="100000"/>
            </a:lnSpc>
          </a:pPr>
          <a:endParaRPr lang="en-US" sz="2000"/>
        </a:p>
      </dgm:t>
    </dgm:pt>
    <dgm:pt modelId="{34D6A914-676C-45F0-80E6-832F613416EB}">
      <dgm:prSet custT="1"/>
      <dgm:spPr/>
      <dgm:t>
        <a:bodyPr/>
        <a:lstStyle/>
        <a:p>
          <a:pPr>
            <a:lnSpc>
              <a:spcPct val="100000"/>
            </a:lnSpc>
          </a:pPr>
          <a:r>
            <a:rPr lang="en-BE" sz="1200"/>
            <a:t>Die Einbindung interaktiver Präsentationen und Videoanalysen fördert die Beteiligung und das Engagement der Schüler.</a:t>
          </a:r>
          <a:endParaRPr lang="en-US" sz="1200"/>
        </a:p>
      </dgm:t>
    </dgm:pt>
    <dgm:pt modelId="{3DD501E1-985F-4774-AFE6-7813231E2F08}" type="parTrans" cxnId="{17A42C51-7EDE-4A88-A502-C606189165FA}">
      <dgm:prSet/>
      <dgm:spPr/>
      <dgm:t>
        <a:bodyPr/>
        <a:lstStyle/>
        <a:p>
          <a:endParaRPr lang="en-US" sz="2000"/>
        </a:p>
      </dgm:t>
    </dgm:pt>
    <dgm:pt modelId="{42DC8F53-9C50-4809-818C-F5735076F1EF}" type="sibTrans" cxnId="{17A42C51-7EDE-4A88-A502-C606189165FA}">
      <dgm:prSet/>
      <dgm:spPr/>
      <dgm:t>
        <a:bodyPr/>
        <a:lstStyle/>
        <a:p>
          <a:pPr>
            <a:lnSpc>
              <a:spcPct val="100000"/>
            </a:lnSpc>
          </a:pPr>
          <a:endParaRPr lang="en-US" sz="2000"/>
        </a:p>
      </dgm:t>
    </dgm:pt>
    <dgm:pt modelId="{E36D6AE2-5DE9-4312-B004-A7D8485FBD65}">
      <dgm:prSet custT="1"/>
      <dgm:spPr/>
      <dgm:t>
        <a:bodyPr/>
        <a:lstStyle/>
        <a:p>
          <a:pPr>
            <a:lnSpc>
              <a:spcPct val="100000"/>
            </a:lnSpc>
          </a:pPr>
          <a:r>
            <a:rPr lang="en-BE" sz="1200"/>
            <a:t>Dieser Ansatz hilft Pädagogen, komplexe Konzepte mit Hilfe von visuellen Hilfsmitteln zu verdeutlichen und so den Unterricht leichter zu verstehen.</a:t>
          </a:r>
          <a:endParaRPr lang="en-US" sz="1200"/>
        </a:p>
      </dgm:t>
    </dgm:pt>
    <dgm:pt modelId="{BE11EEEC-EDFC-4CF0-A3EB-3C877BD47E17}" type="parTrans" cxnId="{7A72EC17-77BA-4162-94EB-6A6826907F60}">
      <dgm:prSet/>
      <dgm:spPr/>
      <dgm:t>
        <a:bodyPr/>
        <a:lstStyle/>
        <a:p>
          <a:endParaRPr lang="en-US" sz="2000"/>
        </a:p>
      </dgm:t>
    </dgm:pt>
    <dgm:pt modelId="{BE93896D-63BC-41E2-AB27-E36A2437AE94}" type="sibTrans" cxnId="{7A72EC17-77BA-4162-94EB-6A6826907F60}">
      <dgm:prSet/>
      <dgm:spPr/>
      <dgm:t>
        <a:bodyPr/>
        <a:lstStyle/>
        <a:p>
          <a:pPr>
            <a:lnSpc>
              <a:spcPct val="100000"/>
            </a:lnSpc>
          </a:pPr>
          <a:endParaRPr lang="en-US" sz="2000"/>
        </a:p>
      </dgm:t>
    </dgm:pt>
    <dgm:pt modelId="{4B83E69F-9D88-4984-AE53-5B57B13366A3}">
      <dgm:prSet custT="1"/>
      <dgm:spPr/>
      <dgm:t>
        <a:bodyPr/>
        <a:lstStyle/>
        <a:p>
          <a:pPr>
            <a:lnSpc>
              <a:spcPct val="100000"/>
            </a:lnSpc>
          </a:pPr>
          <a:r>
            <a:rPr lang="en-BE" sz="1200" dirty="0"/>
            <a:t>Multimedia fördert Diskussionen und bietet praktische Lernmöglichkeiten, um das Verständnis der Schüler zu vertiefen.</a:t>
          </a:r>
          <a:endParaRPr lang="en-US" sz="1200" dirty="0"/>
        </a:p>
      </dgm:t>
    </dgm:pt>
    <dgm:pt modelId="{E09DF3F1-2D6F-48B9-B8F1-C9A41C8AA6BF}" type="parTrans" cxnId="{F790E234-5993-484F-BD2E-46647A8EA090}">
      <dgm:prSet/>
      <dgm:spPr/>
      <dgm:t>
        <a:bodyPr/>
        <a:lstStyle/>
        <a:p>
          <a:endParaRPr lang="en-US" sz="2000"/>
        </a:p>
      </dgm:t>
    </dgm:pt>
    <dgm:pt modelId="{688A292A-F199-4F7B-A944-BDE7DE7A9722}" type="sibTrans" cxnId="{F790E234-5993-484F-BD2E-46647A8EA090}">
      <dgm:prSet/>
      <dgm:spPr/>
      <dgm:t>
        <a:bodyPr/>
        <a:lstStyle/>
        <a:p>
          <a:pPr>
            <a:lnSpc>
              <a:spcPct val="100000"/>
            </a:lnSpc>
          </a:pPr>
          <a:endParaRPr lang="en-US" sz="2000"/>
        </a:p>
      </dgm:t>
    </dgm:pt>
    <dgm:pt modelId="{71AD80F5-25BA-42A2-8312-E39308FE71F8}">
      <dgm:prSet custT="1"/>
      <dgm:spPr/>
      <dgm:t>
        <a:bodyPr/>
        <a:lstStyle/>
        <a:p>
          <a:pPr>
            <a:lnSpc>
              <a:spcPct val="100000"/>
            </a:lnSpc>
          </a:pPr>
          <a:r>
            <a:rPr lang="en-BE" sz="1200"/>
            <a:t>Durch den effektiven Einsatz von Multimedia können Pädagogen einen interaktiven und unterstützenden Unterricht gestalten.</a:t>
          </a:r>
          <a:endParaRPr lang="en-US" sz="1200"/>
        </a:p>
      </dgm:t>
    </dgm:pt>
    <dgm:pt modelId="{64B1E523-6989-494C-858D-ABA6DD6FCFF6}" type="parTrans" cxnId="{5604D659-9B62-414E-B6C6-6CBB7389B075}">
      <dgm:prSet/>
      <dgm:spPr/>
      <dgm:t>
        <a:bodyPr/>
        <a:lstStyle/>
        <a:p>
          <a:endParaRPr lang="en-US" sz="2000"/>
        </a:p>
      </dgm:t>
    </dgm:pt>
    <dgm:pt modelId="{AAE81EAC-1A8D-4E4D-9A3B-B73931379318}" type="sibTrans" cxnId="{5604D659-9B62-414E-B6C6-6CBB7389B075}">
      <dgm:prSet/>
      <dgm:spPr/>
      <dgm:t>
        <a:bodyPr/>
        <a:lstStyle/>
        <a:p>
          <a:endParaRPr lang="en-US" sz="2000"/>
        </a:p>
      </dgm:t>
    </dgm:pt>
    <dgm:pt modelId="{E9E92B79-502A-4EBD-B7D8-C76A01659F48}" type="pres">
      <dgm:prSet presAssocID="{2097B4D7-165F-4E0F-9A0C-BF6522587DF1}" presName="root" presStyleCnt="0">
        <dgm:presLayoutVars>
          <dgm:dir/>
          <dgm:resizeHandles val="exact"/>
        </dgm:presLayoutVars>
      </dgm:prSet>
      <dgm:spPr/>
    </dgm:pt>
    <dgm:pt modelId="{22B11C3A-B210-4707-8F3A-6E869E7056C0}" type="pres">
      <dgm:prSet presAssocID="{2097B4D7-165F-4E0F-9A0C-BF6522587DF1}" presName="container" presStyleCnt="0">
        <dgm:presLayoutVars>
          <dgm:dir/>
          <dgm:resizeHandles val="exact"/>
        </dgm:presLayoutVars>
      </dgm:prSet>
      <dgm:spPr/>
    </dgm:pt>
    <dgm:pt modelId="{2F6D5238-67B1-4CA0-AC0E-C11B4A5B46B8}" type="pres">
      <dgm:prSet presAssocID="{80F8D7BB-6FC6-4E8C-B011-BA866889ADB0}" presName="compNode" presStyleCnt="0"/>
      <dgm:spPr/>
    </dgm:pt>
    <dgm:pt modelId="{2675CE06-2E7A-4355-B2C0-CD4BA914E428}" type="pres">
      <dgm:prSet presAssocID="{80F8D7BB-6FC6-4E8C-B011-BA866889ADB0}" presName="iconBgRect" presStyleLbl="bgShp" presStyleIdx="0" presStyleCnt="5"/>
      <dgm:spPr/>
    </dgm:pt>
    <dgm:pt modelId="{1D024AF1-8128-4828-9A89-F5D97B2C5E56}" type="pres">
      <dgm:prSet presAssocID="{80F8D7BB-6FC6-4E8C-B011-BA866889ADB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lackboard"/>
        </a:ext>
      </dgm:extLst>
    </dgm:pt>
    <dgm:pt modelId="{C40F6423-EE9D-4C28-BEA8-4334C79ADC4A}" type="pres">
      <dgm:prSet presAssocID="{80F8D7BB-6FC6-4E8C-B011-BA866889ADB0}" presName="spaceRect" presStyleCnt="0"/>
      <dgm:spPr/>
    </dgm:pt>
    <dgm:pt modelId="{DCDDAEDC-52C5-463E-A4A4-ED64F45A0A17}" type="pres">
      <dgm:prSet presAssocID="{80F8D7BB-6FC6-4E8C-B011-BA866889ADB0}" presName="textRect" presStyleLbl="revTx" presStyleIdx="0" presStyleCnt="5">
        <dgm:presLayoutVars>
          <dgm:chMax val="1"/>
          <dgm:chPref val="1"/>
        </dgm:presLayoutVars>
      </dgm:prSet>
      <dgm:spPr/>
    </dgm:pt>
    <dgm:pt modelId="{762C32F5-D218-4721-B949-1A4209669879}" type="pres">
      <dgm:prSet presAssocID="{276F5DC8-4F1B-46B6-AF5C-B1B637F81A7F}" presName="sibTrans" presStyleLbl="sibTrans2D1" presStyleIdx="0" presStyleCnt="0"/>
      <dgm:spPr/>
    </dgm:pt>
    <dgm:pt modelId="{69848E55-0635-40F1-871F-FDB0FD32758F}" type="pres">
      <dgm:prSet presAssocID="{34D6A914-676C-45F0-80E6-832F613416EB}" presName="compNode" presStyleCnt="0"/>
      <dgm:spPr/>
    </dgm:pt>
    <dgm:pt modelId="{E6F21813-4E24-465B-8CC1-D7B06BDD56F7}" type="pres">
      <dgm:prSet presAssocID="{34D6A914-676C-45F0-80E6-832F613416EB}" presName="iconBgRect" presStyleLbl="bgShp" presStyleIdx="1" presStyleCnt="5"/>
      <dgm:spPr/>
    </dgm:pt>
    <dgm:pt modelId="{7C159B6B-EA7B-4317-A169-CBE9D9463FF4}" type="pres">
      <dgm:prSet presAssocID="{34D6A914-676C-45F0-80E6-832F613416E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AD7B7B86-4961-44E0-8744-A16987ADA259}" type="pres">
      <dgm:prSet presAssocID="{34D6A914-676C-45F0-80E6-832F613416EB}" presName="spaceRect" presStyleCnt="0"/>
      <dgm:spPr/>
    </dgm:pt>
    <dgm:pt modelId="{B22D34B3-0AF1-4631-B906-DAD092D5BFB8}" type="pres">
      <dgm:prSet presAssocID="{34D6A914-676C-45F0-80E6-832F613416EB}" presName="textRect" presStyleLbl="revTx" presStyleIdx="1" presStyleCnt="5">
        <dgm:presLayoutVars>
          <dgm:chMax val="1"/>
          <dgm:chPref val="1"/>
        </dgm:presLayoutVars>
      </dgm:prSet>
      <dgm:spPr/>
    </dgm:pt>
    <dgm:pt modelId="{289712B4-2DFF-4566-B54A-4C7DF3F70475}" type="pres">
      <dgm:prSet presAssocID="{42DC8F53-9C50-4809-818C-F5735076F1EF}" presName="sibTrans" presStyleLbl="sibTrans2D1" presStyleIdx="0" presStyleCnt="0"/>
      <dgm:spPr/>
    </dgm:pt>
    <dgm:pt modelId="{82A017A9-F1DC-4998-B956-D9528E5F4C67}" type="pres">
      <dgm:prSet presAssocID="{E36D6AE2-5DE9-4312-B004-A7D8485FBD65}" presName="compNode" presStyleCnt="0"/>
      <dgm:spPr/>
    </dgm:pt>
    <dgm:pt modelId="{5C84742F-42A6-457A-86AF-5A9152F6C7C0}" type="pres">
      <dgm:prSet presAssocID="{E36D6AE2-5DE9-4312-B004-A7D8485FBD65}" presName="iconBgRect" presStyleLbl="bgShp" presStyleIdx="2" presStyleCnt="5"/>
      <dgm:spPr/>
    </dgm:pt>
    <dgm:pt modelId="{FA15311A-3D3B-4A61-A075-2F2E69631B5A}" type="pres">
      <dgm:prSet presAssocID="{E36D6AE2-5DE9-4312-B004-A7D8485FBD6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BB0B546A-BC2E-4404-9D1B-45149C48DE4E}" type="pres">
      <dgm:prSet presAssocID="{E36D6AE2-5DE9-4312-B004-A7D8485FBD65}" presName="spaceRect" presStyleCnt="0"/>
      <dgm:spPr/>
    </dgm:pt>
    <dgm:pt modelId="{BB34C93D-8846-4B33-8E07-0E6487D5D9FB}" type="pres">
      <dgm:prSet presAssocID="{E36D6AE2-5DE9-4312-B004-A7D8485FBD65}" presName="textRect" presStyleLbl="revTx" presStyleIdx="2" presStyleCnt="5">
        <dgm:presLayoutVars>
          <dgm:chMax val="1"/>
          <dgm:chPref val="1"/>
        </dgm:presLayoutVars>
      </dgm:prSet>
      <dgm:spPr/>
    </dgm:pt>
    <dgm:pt modelId="{B83B5DEA-6712-49BD-A9B9-AA4D6104659A}" type="pres">
      <dgm:prSet presAssocID="{BE93896D-63BC-41E2-AB27-E36A2437AE94}" presName="sibTrans" presStyleLbl="sibTrans2D1" presStyleIdx="0" presStyleCnt="0"/>
      <dgm:spPr/>
    </dgm:pt>
    <dgm:pt modelId="{62BEE461-586E-4206-9C22-E6D2CF7E66DC}" type="pres">
      <dgm:prSet presAssocID="{4B83E69F-9D88-4984-AE53-5B57B13366A3}" presName="compNode" presStyleCnt="0"/>
      <dgm:spPr/>
    </dgm:pt>
    <dgm:pt modelId="{0BEA1FA1-D445-4F7B-81FF-0B45967F415E}" type="pres">
      <dgm:prSet presAssocID="{4B83E69F-9D88-4984-AE53-5B57B13366A3}" presName="iconBgRect" presStyleLbl="bgShp" presStyleIdx="3" presStyleCnt="5"/>
      <dgm:spPr/>
    </dgm:pt>
    <dgm:pt modelId="{E66C5329-A4A3-4433-B60E-70DD404E3169}" type="pres">
      <dgm:prSet presAssocID="{4B83E69F-9D88-4984-AE53-5B57B13366A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ard Room"/>
        </a:ext>
      </dgm:extLst>
    </dgm:pt>
    <dgm:pt modelId="{EABE24DB-0BE7-4829-9E61-9FE38F524221}" type="pres">
      <dgm:prSet presAssocID="{4B83E69F-9D88-4984-AE53-5B57B13366A3}" presName="spaceRect" presStyleCnt="0"/>
      <dgm:spPr/>
    </dgm:pt>
    <dgm:pt modelId="{1424C754-EB4C-47C6-B03C-6327323E0963}" type="pres">
      <dgm:prSet presAssocID="{4B83E69F-9D88-4984-AE53-5B57B13366A3}" presName="textRect" presStyleLbl="revTx" presStyleIdx="3" presStyleCnt="5">
        <dgm:presLayoutVars>
          <dgm:chMax val="1"/>
          <dgm:chPref val="1"/>
        </dgm:presLayoutVars>
      </dgm:prSet>
      <dgm:spPr/>
    </dgm:pt>
    <dgm:pt modelId="{FD3AD089-38C2-4021-A058-32D0679B4D07}" type="pres">
      <dgm:prSet presAssocID="{688A292A-F199-4F7B-A944-BDE7DE7A9722}" presName="sibTrans" presStyleLbl="sibTrans2D1" presStyleIdx="0" presStyleCnt="0"/>
      <dgm:spPr/>
    </dgm:pt>
    <dgm:pt modelId="{134B116C-ED0F-4AB3-A88D-481489273E23}" type="pres">
      <dgm:prSet presAssocID="{71AD80F5-25BA-42A2-8312-E39308FE71F8}" presName="compNode" presStyleCnt="0"/>
      <dgm:spPr/>
    </dgm:pt>
    <dgm:pt modelId="{9D077F9F-6FAC-4122-AB69-95B787AAA962}" type="pres">
      <dgm:prSet presAssocID="{71AD80F5-25BA-42A2-8312-E39308FE71F8}" presName="iconBgRect" presStyleLbl="bgShp" presStyleIdx="4" presStyleCnt="5"/>
      <dgm:spPr/>
    </dgm:pt>
    <dgm:pt modelId="{953ACD3D-8F99-42F6-9BF5-F2F3EFB5C4D0}" type="pres">
      <dgm:prSet presAssocID="{71AD80F5-25BA-42A2-8312-E39308FE71F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odcast"/>
        </a:ext>
      </dgm:extLst>
    </dgm:pt>
    <dgm:pt modelId="{AD7007DA-62FF-4D4C-AEB9-EC858E306537}" type="pres">
      <dgm:prSet presAssocID="{71AD80F5-25BA-42A2-8312-E39308FE71F8}" presName="spaceRect" presStyleCnt="0"/>
      <dgm:spPr/>
    </dgm:pt>
    <dgm:pt modelId="{9B1C9F01-DC63-4A76-8D1F-D50678745324}" type="pres">
      <dgm:prSet presAssocID="{71AD80F5-25BA-42A2-8312-E39308FE71F8}" presName="textRect" presStyleLbl="revTx" presStyleIdx="4" presStyleCnt="5">
        <dgm:presLayoutVars>
          <dgm:chMax val="1"/>
          <dgm:chPref val="1"/>
        </dgm:presLayoutVars>
      </dgm:prSet>
      <dgm:spPr/>
    </dgm:pt>
  </dgm:ptLst>
  <dgm:cxnLst>
    <dgm:cxn modelId="{6272D004-0044-4C01-8897-FF22509A8FDC}" srcId="{2097B4D7-165F-4E0F-9A0C-BF6522587DF1}" destId="{80F8D7BB-6FC6-4E8C-B011-BA866889ADB0}" srcOrd="0" destOrd="0" parTransId="{8CD568C4-586D-4E52-B206-2EE8D6BCE603}" sibTransId="{276F5DC8-4F1B-46B6-AF5C-B1B637F81A7F}"/>
    <dgm:cxn modelId="{7A72EC17-77BA-4162-94EB-6A6826907F60}" srcId="{2097B4D7-165F-4E0F-9A0C-BF6522587DF1}" destId="{E36D6AE2-5DE9-4312-B004-A7D8485FBD65}" srcOrd="2" destOrd="0" parTransId="{BE11EEEC-EDFC-4CF0-A3EB-3C877BD47E17}" sibTransId="{BE93896D-63BC-41E2-AB27-E36A2437AE94}"/>
    <dgm:cxn modelId="{F790E234-5993-484F-BD2E-46647A8EA090}" srcId="{2097B4D7-165F-4E0F-9A0C-BF6522587DF1}" destId="{4B83E69F-9D88-4984-AE53-5B57B13366A3}" srcOrd="3" destOrd="0" parTransId="{E09DF3F1-2D6F-48B9-B8F1-C9A41C8AA6BF}" sibTransId="{688A292A-F199-4F7B-A944-BDE7DE7A9722}"/>
    <dgm:cxn modelId="{6ECE2F49-AEE4-45D9-A57F-1CBE0D6B4015}" type="presOf" srcId="{E36D6AE2-5DE9-4312-B004-A7D8485FBD65}" destId="{BB34C93D-8846-4B33-8E07-0E6487D5D9FB}" srcOrd="0" destOrd="0" presId="urn:microsoft.com/office/officeart/2018/2/layout/IconCircleList"/>
    <dgm:cxn modelId="{1B1E874A-5800-4655-8C2B-1C0D6003781D}" type="presOf" srcId="{4B83E69F-9D88-4984-AE53-5B57B13366A3}" destId="{1424C754-EB4C-47C6-B03C-6327323E0963}" srcOrd="0" destOrd="0" presId="urn:microsoft.com/office/officeart/2018/2/layout/IconCircleList"/>
    <dgm:cxn modelId="{17A42C51-7EDE-4A88-A502-C606189165FA}" srcId="{2097B4D7-165F-4E0F-9A0C-BF6522587DF1}" destId="{34D6A914-676C-45F0-80E6-832F613416EB}" srcOrd="1" destOrd="0" parTransId="{3DD501E1-985F-4774-AFE6-7813231E2F08}" sibTransId="{42DC8F53-9C50-4809-818C-F5735076F1EF}"/>
    <dgm:cxn modelId="{5604D659-9B62-414E-B6C6-6CBB7389B075}" srcId="{2097B4D7-165F-4E0F-9A0C-BF6522587DF1}" destId="{71AD80F5-25BA-42A2-8312-E39308FE71F8}" srcOrd="4" destOrd="0" parTransId="{64B1E523-6989-494C-858D-ABA6DD6FCFF6}" sibTransId="{AAE81EAC-1A8D-4E4D-9A3B-B73931379318}"/>
    <dgm:cxn modelId="{21D6897E-AA8E-45C5-AEB8-AE74B24DE8C9}" type="presOf" srcId="{BE93896D-63BC-41E2-AB27-E36A2437AE94}" destId="{B83B5DEA-6712-49BD-A9B9-AA4D6104659A}" srcOrd="0" destOrd="0" presId="urn:microsoft.com/office/officeart/2018/2/layout/IconCircleList"/>
    <dgm:cxn modelId="{436B338E-53BA-4AD5-8293-35C7F9BBC5FE}" type="presOf" srcId="{80F8D7BB-6FC6-4E8C-B011-BA866889ADB0}" destId="{DCDDAEDC-52C5-463E-A4A4-ED64F45A0A17}" srcOrd="0" destOrd="0" presId="urn:microsoft.com/office/officeart/2018/2/layout/IconCircleList"/>
    <dgm:cxn modelId="{0CAE38C0-1BB3-40AA-A9D9-5254F739585F}" type="presOf" srcId="{42DC8F53-9C50-4809-818C-F5735076F1EF}" destId="{289712B4-2DFF-4566-B54A-4C7DF3F70475}" srcOrd="0" destOrd="0" presId="urn:microsoft.com/office/officeart/2018/2/layout/IconCircleList"/>
    <dgm:cxn modelId="{A8220CD6-6AE4-482F-AE4E-D4FF1A780D16}" type="presOf" srcId="{688A292A-F199-4F7B-A944-BDE7DE7A9722}" destId="{FD3AD089-38C2-4021-A058-32D0679B4D07}" srcOrd="0" destOrd="0" presId="urn:microsoft.com/office/officeart/2018/2/layout/IconCircleList"/>
    <dgm:cxn modelId="{22AF8FD7-F091-470C-B372-7D622FB8A380}" type="presOf" srcId="{2097B4D7-165F-4E0F-9A0C-BF6522587DF1}" destId="{E9E92B79-502A-4EBD-B7D8-C76A01659F48}" srcOrd="0" destOrd="0" presId="urn:microsoft.com/office/officeart/2018/2/layout/IconCircleList"/>
    <dgm:cxn modelId="{B12EAADB-0797-4CAC-A41D-FB54D6B2ACFB}" type="presOf" srcId="{71AD80F5-25BA-42A2-8312-E39308FE71F8}" destId="{9B1C9F01-DC63-4A76-8D1F-D50678745324}" srcOrd="0" destOrd="0" presId="urn:microsoft.com/office/officeart/2018/2/layout/IconCircleList"/>
    <dgm:cxn modelId="{9C5F4CE8-8E29-47C7-95F8-1289BB2F5CB2}" type="presOf" srcId="{276F5DC8-4F1B-46B6-AF5C-B1B637F81A7F}" destId="{762C32F5-D218-4721-B949-1A4209669879}" srcOrd="0" destOrd="0" presId="urn:microsoft.com/office/officeart/2018/2/layout/IconCircleList"/>
    <dgm:cxn modelId="{AAE095FC-5A94-42A8-B913-96E6AE7E8033}" type="presOf" srcId="{34D6A914-676C-45F0-80E6-832F613416EB}" destId="{B22D34B3-0AF1-4631-B906-DAD092D5BFB8}" srcOrd="0" destOrd="0" presId="urn:microsoft.com/office/officeart/2018/2/layout/IconCircleList"/>
    <dgm:cxn modelId="{71706E3C-C307-49A3-AB03-5126AFD6519E}" type="presParOf" srcId="{E9E92B79-502A-4EBD-B7D8-C76A01659F48}" destId="{22B11C3A-B210-4707-8F3A-6E869E7056C0}" srcOrd="0" destOrd="0" presId="urn:microsoft.com/office/officeart/2018/2/layout/IconCircleList"/>
    <dgm:cxn modelId="{E735B7A7-0DDE-416D-BE8D-189A15DE3F33}" type="presParOf" srcId="{22B11C3A-B210-4707-8F3A-6E869E7056C0}" destId="{2F6D5238-67B1-4CA0-AC0E-C11B4A5B46B8}" srcOrd="0" destOrd="0" presId="urn:microsoft.com/office/officeart/2018/2/layout/IconCircleList"/>
    <dgm:cxn modelId="{CB1B13B9-2917-4D6A-98BE-31DDA10E27DA}" type="presParOf" srcId="{2F6D5238-67B1-4CA0-AC0E-C11B4A5B46B8}" destId="{2675CE06-2E7A-4355-B2C0-CD4BA914E428}" srcOrd="0" destOrd="0" presId="urn:microsoft.com/office/officeart/2018/2/layout/IconCircleList"/>
    <dgm:cxn modelId="{5DDB05A7-D83B-43FD-9068-F079FFE1459D}" type="presParOf" srcId="{2F6D5238-67B1-4CA0-AC0E-C11B4A5B46B8}" destId="{1D024AF1-8128-4828-9A89-F5D97B2C5E56}" srcOrd="1" destOrd="0" presId="urn:microsoft.com/office/officeart/2018/2/layout/IconCircleList"/>
    <dgm:cxn modelId="{43133755-D853-4EAA-BB68-7D3842FB3E82}" type="presParOf" srcId="{2F6D5238-67B1-4CA0-AC0E-C11B4A5B46B8}" destId="{C40F6423-EE9D-4C28-BEA8-4334C79ADC4A}" srcOrd="2" destOrd="0" presId="urn:microsoft.com/office/officeart/2018/2/layout/IconCircleList"/>
    <dgm:cxn modelId="{0DE307B3-61DD-41D7-AC6A-24EFD9471900}" type="presParOf" srcId="{2F6D5238-67B1-4CA0-AC0E-C11B4A5B46B8}" destId="{DCDDAEDC-52C5-463E-A4A4-ED64F45A0A17}" srcOrd="3" destOrd="0" presId="urn:microsoft.com/office/officeart/2018/2/layout/IconCircleList"/>
    <dgm:cxn modelId="{2203C722-7426-46D7-8B6B-A0F474892C4A}" type="presParOf" srcId="{22B11C3A-B210-4707-8F3A-6E869E7056C0}" destId="{762C32F5-D218-4721-B949-1A4209669879}" srcOrd="1" destOrd="0" presId="urn:microsoft.com/office/officeart/2018/2/layout/IconCircleList"/>
    <dgm:cxn modelId="{F74CAA75-4E84-434C-B2E9-2D5AB063C384}" type="presParOf" srcId="{22B11C3A-B210-4707-8F3A-6E869E7056C0}" destId="{69848E55-0635-40F1-871F-FDB0FD32758F}" srcOrd="2" destOrd="0" presId="urn:microsoft.com/office/officeart/2018/2/layout/IconCircleList"/>
    <dgm:cxn modelId="{813EFB3A-D1FD-4432-A808-54CC42F3F922}" type="presParOf" srcId="{69848E55-0635-40F1-871F-FDB0FD32758F}" destId="{E6F21813-4E24-465B-8CC1-D7B06BDD56F7}" srcOrd="0" destOrd="0" presId="urn:microsoft.com/office/officeart/2018/2/layout/IconCircleList"/>
    <dgm:cxn modelId="{FC22F5ED-2F1C-474F-9F73-2B9B935CEBE1}" type="presParOf" srcId="{69848E55-0635-40F1-871F-FDB0FD32758F}" destId="{7C159B6B-EA7B-4317-A169-CBE9D9463FF4}" srcOrd="1" destOrd="0" presId="urn:microsoft.com/office/officeart/2018/2/layout/IconCircleList"/>
    <dgm:cxn modelId="{DF313D18-4A7F-4EEB-802E-D506FDB6F7A4}" type="presParOf" srcId="{69848E55-0635-40F1-871F-FDB0FD32758F}" destId="{AD7B7B86-4961-44E0-8744-A16987ADA259}" srcOrd="2" destOrd="0" presId="urn:microsoft.com/office/officeart/2018/2/layout/IconCircleList"/>
    <dgm:cxn modelId="{00D09604-E838-4B4D-91DE-72884049FFF4}" type="presParOf" srcId="{69848E55-0635-40F1-871F-FDB0FD32758F}" destId="{B22D34B3-0AF1-4631-B906-DAD092D5BFB8}" srcOrd="3" destOrd="0" presId="urn:microsoft.com/office/officeart/2018/2/layout/IconCircleList"/>
    <dgm:cxn modelId="{A36B7D9A-7444-4697-A6E5-1BD02FD42E2E}" type="presParOf" srcId="{22B11C3A-B210-4707-8F3A-6E869E7056C0}" destId="{289712B4-2DFF-4566-B54A-4C7DF3F70475}" srcOrd="3" destOrd="0" presId="urn:microsoft.com/office/officeart/2018/2/layout/IconCircleList"/>
    <dgm:cxn modelId="{FF6D14A8-0827-47AD-8718-1BEE5367C06F}" type="presParOf" srcId="{22B11C3A-B210-4707-8F3A-6E869E7056C0}" destId="{82A017A9-F1DC-4998-B956-D9528E5F4C67}" srcOrd="4" destOrd="0" presId="urn:microsoft.com/office/officeart/2018/2/layout/IconCircleList"/>
    <dgm:cxn modelId="{BCA7E62B-BD3A-4DB2-944C-21E7441C9DEB}" type="presParOf" srcId="{82A017A9-F1DC-4998-B956-D9528E5F4C67}" destId="{5C84742F-42A6-457A-86AF-5A9152F6C7C0}" srcOrd="0" destOrd="0" presId="urn:microsoft.com/office/officeart/2018/2/layout/IconCircleList"/>
    <dgm:cxn modelId="{2C13DEE3-B30B-485C-BB62-2C5E5E189387}" type="presParOf" srcId="{82A017A9-F1DC-4998-B956-D9528E5F4C67}" destId="{FA15311A-3D3B-4A61-A075-2F2E69631B5A}" srcOrd="1" destOrd="0" presId="urn:microsoft.com/office/officeart/2018/2/layout/IconCircleList"/>
    <dgm:cxn modelId="{69133F1C-4D56-4A63-814B-550BB043CB8D}" type="presParOf" srcId="{82A017A9-F1DC-4998-B956-D9528E5F4C67}" destId="{BB0B546A-BC2E-4404-9D1B-45149C48DE4E}" srcOrd="2" destOrd="0" presId="urn:microsoft.com/office/officeart/2018/2/layout/IconCircleList"/>
    <dgm:cxn modelId="{78AF000B-253B-44DF-8877-C97D84BC3B9E}" type="presParOf" srcId="{82A017A9-F1DC-4998-B956-D9528E5F4C67}" destId="{BB34C93D-8846-4B33-8E07-0E6487D5D9FB}" srcOrd="3" destOrd="0" presId="urn:microsoft.com/office/officeart/2018/2/layout/IconCircleList"/>
    <dgm:cxn modelId="{A6DB5235-2C68-4D03-9C2D-E648940966B3}" type="presParOf" srcId="{22B11C3A-B210-4707-8F3A-6E869E7056C0}" destId="{B83B5DEA-6712-49BD-A9B9-AA4D6104659A}" srcOrd="5" destOrd="0" presId="urn:microsoft.com/office/officeart/2018/2/layout/IconCircleList"/>
    <dgm:cxn modelId="{8355F892-8782-42AB-BE3B-AA02E8CA7375}" type="presParOf" srcId="{22B11C3A-B210-4707-8F3A-6E869E7056C0}" destId="{62BEE461-586E-4206-9C22-E6D2CF7E66DC}" srcOrd="6" destOrd="0" presId="urn:microsoft.com/office/officeart/2018/2/layout/IconCircleList"/>
    <dgm:cxn modelId="{FD402133-D01A-44C2-8D01-F9A6A35EBAEF}" type="presParOf" srcId="{62BEE461-586E-4206-9C22-E6D2CF7E66DC}" destId="{0BEA1FA1-D445-4F7B-81FF-0B45967F415E}" srcOrd="0" destOrd="0" presId="urn:microsoft.com/office/officeart/2018/2/layout/IconCircleList"/>
    <dgm:cxn modelId="{B33D4C86-9128-4908-9BDC-06302BDA79B6}" type="presParOf" srcId="{62BEE461-586E-4206-9C22-E6D2CF7E66DC}" destId="{E66C5329-A4A3-4433-B60E-70DD404E3169}" srcOrd="1" destOrd="0" presId="urn:microsoft.com/office/officeart/2018/2/layout/IconCircleList"/>
    <dgm:cxn modelId="{E34E76CE-5259-47AB-B8A8-80AF77FFE158}" type="presParOf" srcId="{62BEE461-586E-4206-9C22-E6D2CF7E66DC}" destId="{EABE24DB-0BE7-4829-9E61-9FE38F524221}" srcOrd="2" destOrd="0" presId="urn:microsoft.com/office/officeart/2018/2/layout/IconCircleList"/>
    <dgm:cxn modelId="{566E5AF4-F9AB-4153-801D-5DEA71CDEA44}" type="presParOf" srcId="{62BEE461-586E-4206-9C22-E6D2CF7E66DC}" destId="{1424C754-EB4C-47C6-B03C-6327323E0963}" srcOrd="3" destOrd="0" presId="urn:microsoft.com/office/officeart/2018/2/layout/IconCircleList"/>
    <dgm:cxn modelId="{AACB0C32-C19A-44EF-AE20-239FBFA56A2C}" type="presParOf" srcId="{22B11C3A-B210-4707-8F3A-6E869E7056C0}" destId="{FD3AD089-38C2-4021-A058-32D0679B4D07}" srcOrd="7" destOrd="0" presId="urn:microsoft.com/office/officeart/2018/2/layout/IconCircleList"/>
    <dgm:cxn modelId="{62E68DD5-0691-44CF-9B81-B98016496FF6}" type="presParOf" srcId="{22B11C3A-B210-4707-8F3A-6E869E7056C0}" destId="{134B116C-ED0F-4AB3-A88D-481489273E23}" srcOrd="8" destOrd="0" presId="urn:microsoft.com/office/officeart/2018/2/layout/IconCircleList"/>
    <dgm:cxn modelId="{547AAFD4-F998-4A13-98DA-7F5733F193DE}" type="presParOf" srcId="{134B116C-ED0F-4AB3-A88D-481489273E23}" destId="{9D077F9F-6FAC-4122-AB69-95B787AAA962}" srcOrd="0" destOrd="0" presId="urn:microsoft.com/office/officeart/2018/2/layout/IconCircleList"/>
    <dgm:cxn modelId="{521579DE-B803-437F-BE01-7763A113CAF5}" type="presParOf" srcId="{134B116C-ED0F-4AB3-A88D-481489273E23}" destId="{953ACD3D-8F99-42F6-9BF5-F2F3EFB5C4D0}" srcOrd="1" destOrd="0" presId="urn:microsoft.com/office/officeart/2018/2/layout/IconCircleList"/>
    <dgm:cxn modelId="{3A486FF6-84FE-48B6-80A6-A215CF439EA2}" type="presParOf" srcId="{134B116C-ED0F-4AB3-A88D-481489273E23}" destId="{AD7007DA-62FF-4D4C-AEB9-EC858E306537}" srcOrd="2" destOrd="0" presId="urn:microsoft.com/office/officeart/2018/2/layout/IconCircleList"/>
    <dgm:cxn modelId="{A6E6A7AA-A405-4146-A11F-6EB648C2467F}" type="presParOf" srcId="{134B116C-ED0F-4AB3-A88D-481489273E23}" destId="{9B1C9F01-DC63-4A76-8D1F-D50678745324}"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409840-8480-450B-8E9E-96742ED19952}" type="doc">
      <dgm:prSet loTypeId="urn:microsoft.com/office/officeart/2018/2/layout/IconVerticalSolidList" loCatId="icon" qsTypeId="urn:microsoft.com/office/officeart/2005/8/quickstyle/3d2" qsCatId="3D" csTypeId="urn:microsoft.com/office/officeart/2005/8/colors/accent2_2" csCatId="accent2" phldr="1"/>
      <dgm:spPr/>
      <dgm:t>
        <a:bodyPr/>
        <a:lstStyle/>
        <a:p>
          <a:endParaRPr lang="en-US"/>
        </a:p>
      </dgm:t>
    </dgm:pt>
    <dgm:pt modelId="{EBA13F41-1620-4D04-8BBD-49BF0E32146B}">
      <dgm:prSet/>
      <dgm:spPr/>
      <dgm:t>
        <a:bodyPr/>
        <a:lstStyle/>
        <a:p>
          <a:pPr>
            <a:lnSpc>
              <a:spcPct val="100000"/>
            </a:lnSpc>
          </a:pPr>
          <a:r>
            <a:rPr lang="en-US" b="0"/>
            <a:t>Dieser projektbasierte Lernansatz ermöglicht es den Schülern, sich kreativ mit Konzepten auseinanderzusetzen, was ihre Lernerfahrung insgesamt verbessert.</a:t>
          </a:r>
          <a:endParaRPr lang="en-US"/>
        </a:p>
      </dgm:t>
    </dgm:pt>
    <dgm:pt modelId="{4B2E04E9-E944-4833-9CB8-218563671D68}" type="parTrans" cxnId="{D1D339DE-51C4-4A0C-B980-0FF054519426}">
      <dgm:prSet/>
      <dgm:spPr/>
      <dgm:t>
        <a:bodyPr/>
        <a:lstStyle/>
        <a:p>
          <a:endParaRPr lang="en-US"/>
        </a:p>
      </dgm:t>
    </dgm:pt>
    <dgm:pt modelId="{3E4FD59A-8262-4802-AB12-553ED6C4B239}" type="sibTrans" cxnId="{D1D339DE-51C4-4A0C-B980-0FF054519426}">
      <dgm:prSet/>
      <dgm:spPr/>
      <dgm:t>
        <a:bodyPr/>
        <a:lstStyle/>
        <a:p>
          <a:endParaRPr lang="en-US"/>
        </a:p>
      </dgm:t>
    </dgm:pt>
    <dgm:pt modelId="{78DCA418-FAC8-4557-AE35-404D60B91273}">
      <dgm:prSet/>
      <dgm:spPr/>
      <dgm:t>
        <a:bodyPr/>
        <a:lstStyle/>
        <a:p>
          <a:pPr>
            <a:lnSpc>
              <a:spcPct val="100000"/>
            </a:lnSpc>
          </a:pPr>
          <a:r>
            <a:rPr lang="en-US" b="0"/>
            <a:t>Indem wir die Schüler durch den Prozess der Planung, des Drehbuchs und der Produktion ihrer eigenen Videos führen, können sie wertvolle Fähigkeiten in den Bereichen Recherche, kritisches Denken und Kommunikation entwickeln.</a:t>
          </a:r>
          <a:endParaRPr lang="en-US"/>
        </a:p>
      </dgm:t>
    </dgm:pt>
    <dgm:pt modelId="{BE351D57-9014-4917-BE3C-32D08E8BE28E}" type="parTrans" cxnId="{D763A07B-A8A6-4414-B065-E9FBCC7A66F8}">
      <dgm:prSet/>
      <dgm:spPr/>
      <dgm:t>
        <a:bodyPr/>
        <a:lstStyle/>
        <a:p>
          <a:endParaRPr lang="en-US"/>
        </a:p>
      </dgm:t>
    </dgm:pt>
    <dgm:pt modelId="{1528232A-18BD-4F9E-B84D-EE0CA5A79510}" type="sibTrans" cxnId="{D763A07B-A8A6-4414-B065-E9FBCC7A66F8}">
      <dgm:prSet/>
      <dgm:spPr/>
      <dgm:t>
        <a:bodyPr/>
        <a:lstStyle/>
        <a:p>
          <a:endParaRPr lang="en-US"/>
        </a:p>
      </dgm:t>
    </dgm:pt>
    <dgm:pt modelId="{327EDB0F-9C9F-4718-B62F-C2E4F0516B82}">
      <dgm:prSet/>
      <dgm:spPr/>
      <dgm:t>
        <a:bodyPr/>
        <a:lstStyle/>
        <a:p>
          <a:pPr>
            <a:lnSpc>
              <a:spcPct val="100000"/>
            </a:lnSpc>
          </a:pPr>
          <a:r>
            <a:rPr lang="en-US" b="0"/>
            <a:t>Von Schülern erstellte Inhalte bereichern die Lernumgebung und ermutigen die Schüler dazu, ihre Bildungsreise selbst in die Hand zu nehmen.</a:t>
          </a:r>
          <a:endParaRPr lang="en-US"/>
        </a:p>
      </dgm:t>
    </dgm:pt>
    <dgm:pt modelId="{35914336-B71A-4B28-A378-35E957D11601}" type="parTrans" cxnId="{03C58781-A842-4196-A058-B2F497AEF8D9}">
      <dgm:prSet/>
      <dgm:spPr/>
      <dgm:t>
        <a:bodyPr/>
        <a:lstStyle/>
        <a:p>
          <a:endParaRPr lang="en-US"/>
        </a:p>
      </dgm:t>
    </dgm:pt>
    <dgm:pt modelId="{F58AFB53-A8A6-4447-A8E7-C14BA4CA49CF}" type="sibTrans" cxnId="{03C58781-A842-4196-A058-B2F497AEF8D9}">
      <dgm:prSet/>
      <dgm:spPr/>
      <dgm:t>
        <a:bodyPr/>
        <a:lstStyle/>
        <a:p>
          <a:endParaRPr lang="en-US"/>
        </a:p>
      </dgm:t>
    </dgm:pt>
    <dgm:pt modelId="{C0DB1103-97EE-446B-96CF-13B9AE33B2B9}">
      <dgm:prSet/>
      <dgm:spPr/>
      <dgm:t>
        <a:bodyPr/>
        <a:lstStyle/>
        <a:p>
          <a:pPr>
            <a:lnSpc>
              <a:spcPct val="100000"/>
            </a:lnSpc>
          </a:pPr>
          <a:r>
            <a:rPr lang="en-US" b="0"/>
            <a:t>Diese Methode fördert die Zusammenarbeit und das Feedback der Teilnehmer, was die Lernergebnisse weiter verbessert.</a:t>
          </a:r>
          <a:endParaRPr lang="en-US"/>
        </a:p>
      </dgm:t>
    </dgm:pt>
    <dgm:pt modelId="{B9370008-5D7D-4CE6-8E19-44003476C5F3}" type="parTrans" cxnId="{3771C2C3-B94D-4FF0-AEA3-6CA515ED5842}">
      <dgm:prSet/>
      <dgm:spPr/>
      <dgm:t>
        <a:bodyPr/>
        <a:lstStyle/>
        <a:p>
          <a:endParaRPr lang="en-US"/>
        </a:p>
      </dgm:t>
    </dgm:pt>
    <dgm:pt modelId="{D94758D1-676A-484B-AC3B-BEB623EFC080}" type="sibTrans" cxnId="{3771C2C3-B94D-4FF0-AEA3-6CA515ED5842}">
      <dgm:prSet/>
      <dgm:spPr/>
      <dgm:t>
        <a:bodyPr/>
        <a:lstStyle/>
        <a:p>
          <a:endParaRPr lang="en-US"/>
        </a:p>
      </dgm:t>
    </dgm:pt>
    <dgm:pt modelId="{BBBA773B-7947-4DCE-BBEB-E5963849640F}">
      <dgm:prSet/>
      <dgm:spPr/>
      <dgm:t>
        <a:bodyPr/>
        <a:lstStyle/>
        <a:p>
          <a:pPr>
            <a:lnSpc>
              <a:spcPct val="100000"/>
            </a:lnSpc>
          </a:pPr>
          <a:r>
            <a:rPr lang="en-US" b="0" dirty="0"/>
            <a:t>Die Möglichkeit, eigene Videoinhalte zu erstellen, fördert die aktive Auseinandersetzung mit dem Stoff und ein tieferes Verständnis des Themas.</a:t>
          </a:r>
          <a:endParaRPr lang="en-US" dirty="0"/>
        </a:p>
      </dgm:t>
    </dgm:pt>
    <dgm:pt modelId="{83928A71-2BCB-4B65-B1D6-63B6C1381F8A}" type="sibTrans" cxnId="{5421E8A7-BDA8-446E-A6E4-76FE49D0DC5D}">
      <dgm:prSet/>
      <dgm:spPr/>
      <dgm:t>
        <a:bodyPr/>
        <a:lstStyle/>
        <a:p>
          <a:endParaRPr lang="en-US"/>
        </a:p>
      </dgm:t>
    </dgm:pt>
    <dgm:pt modelId="{761F4AD0-E74F-45C5-92B3-AF02351C680A}" type="parTrans" cxnId="{5421E8A7-BDA8-446E-A6E4-76FE49D0DC5D}">
      <dgm:prSet/>
      <dgm:spPr/>
      <dgm:t>
        <a:bodyPr/>
        <a:lstStyle/>
        <a:p>
          <a:endParaRPr lang="en-US"/>
        </a:p>
      </dgm:t>
    </dgm:pt>
    <dgm:pt modelId="{FE8638AF-73B9-43F0-AD75-6B3306DE85A3}" type="pres">
      <dgm:prSet presAssocID="{9F409840-8480-450B-8E9E-96742ED19952}" presName="root" presStyleCnt="0">
        <dgm:presLayoutVars>
          <dgm:dir/>
          <dgm:resizeHandles val="exact"/>
        </dgm:presLayoutVars>
      </dgm:prSet>
      <dgm:spPr/>
    </dgm:pt>
    <dgm:pt modelId="{D2BB67D1-B7FA-4FB9-A8F0-62EF9757C3E1}" type="pres">
      <dgm:prSet presAssocID="{BBBA773B-7947-4DCE-BBEB-E5963849640F}" presName="compNode" presStyleCnt="0"/>
      <dgm:spPr/>
    </dgm:pt>
    <dgm:pt modelId="{16CE62C1-00E2-472C-BA14-04803E332B14}" type="pres">
      <dgm:prSet presAssocID="{BBBA773B-7947-4DCE-BBEB-E5963849640F}" presName="bgRect" presStyleLbl="bgShp" presStyleIdx="0" presStyleCnt="5" custScaleY="143943"/>
      <dgm:spPr/>
    </dgm:pt>
    <dgm:pt modelId="{DCD724E5-AFB6-4D93-B539-A6E3E90FF680}" type="pres">
      <dgm:prSet presAssocID="{BBBA773B-7947-4DCE-BBEB-E5963849640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F1C04E49-32A5-4FCF-9092-F4E5D85BC1BD}" type="pres">
      <dgm:prSet presAssocID="{BBBA773B-7947-4DCE-BBEB-E5963849640F}" presName="spaceRect" presStyleCnt="0"/>
      <dgm:spPr/>
    </dgm:pt>
    <dgm:pt modelId="{2E1DCCD4-7FB4-41AE-B110-B214EDAB6D17}" type="pres">
      <dgm:prSet presAssocID="{BBBA773B-7947-4DCE-BBEB-E5963849640F}" presName="parTx" presStyleLbl="revTx" presStyleIdx="0" presStyleCnt="5" custScaleY="124107">
        <dgm:presLayoutVars>
          <dgm:chMax val="0"/>
          <dgm:chPref val="0"/>
        </dgm:presLayoutVars>
      </dgm:prSet>
      <dgm:spPr/>
    </dgm:pt>
    <dgm:pt modelId="{C7ABE53E-A7AD-4967-9919-3B25F815A12C}" type="pres">
      <dgm:prSet presAssocID="{83928A71-2BCB-4B65-B1D6-63B6C1381F8A}" presName="sibTrans" presStyleCnt="0"/>
      <dgm:spPr/>
    </dgm:pt>
    <dgm:pt modelId="{0DBCFD01-685E-46F1-AA22-68E19BAE213B}" type="pres">
      <dgm:prSet presAssocID="{EBA13F41-1620-4D04-8BBD-49BF0E32146B}" presName="compNode" presStyleCnt="0"/>
      <dgm:spPr/>
    </dgm:pt>
    <dgm:pt modelId="{9177E9E0-44C1-4366-B7A2-13EF39E74955}" type="pres">
      <dgm:prSet presAssocID="{EBA13F41-1620-4D04-8BBD-49BF0E32146B}" presName="bgRect" presStyleLbl="bgShp" presStyleIdx="1" presStyleCnt="5" custScaleY="137804"/>
      <dgm:spPr/>
    </dgm:pt>
    <dgm:pt modelId="{1FFE20B8-1655-41D8-9682-8C01B05565C6}" type="pres">
      <dgm:prSet presAssocID="{EBA13F41-1620-4D04-8BBD-49BF0E32146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Brainstorm"/>
        </a:ext>
      </dgm:extLst>
    </dgm:pt>
    <dgm:pt modelId="{1FBE489B-03B0-4730-9EEC-779ADD980675}" type="pres">
      <dgm:prSet presAssocID="{EBA13F41-1620-4D04-8BBD-49BF0E32146B}" presName="spaceRect" presStyleCnt="0"/>
      <dgm:spPr/>
    </dgm:pt>
    <dgm:pt modelId="{399D43BB-69F2-4DE3-B62B-21C0AB1C7A51}" type="pres">
      <dgm:prSet presAssocID="{EBA13F41-1620-4D04-8BBD-49BF0E32146B}" presName="parTx" presStyleLbl="revTx" presStyleIdx="1" presStyleCnt="5">
        <dgm:presLayoutVars>
          <dgm:chMax val="0"/>
          <dgm:chPref val="0"/>
        </dgm:presLayoutVars>
      </dgm:prSet>
      <dgm:spPr/>
    </dgm:pt>
    <dgm:pt modelId="{2BC8A256-9170-44D7-B7AD-220614B91873}" type="pres">
      <dgm:prSet presAssocID="{3E4FD59A-8262-4802-AB12-553ED6C4B239}" presName="sibTrans" presStyleCnt="0"/>
      <dgm:spPr/>
    </dgm:pt>
    <dgm:pt modelId="{9FAE6E17-B1A3-4C4B-83D8-05310B9E770A}" type="pres">
      <dgm:prSet presAssocID="{78DCA418-FAC8-4557-AE35-404D60B91273}" presName="compNode" presStyleCnt="0"/>
      <dgm:spPr/>
    </dgm:pt>
    <dgm:pt modelId="{DE65301F-4871-465F-9F5C-919B51FFC4B8}" type="pres">
      <dgm:prSet presAssocID="{78DCA418-FAC8-4557-AE35-404D60B91273}" presName="bgRect" presStyleLbl="bgShp" presStyleIdx="2" presStyleCnt="5" custScaleY="161459"/>
      <dgm:spPr/>
    </dgm:pt>
    <dgm:pt modelId="{394646ED-13C6-4385-93C5-80CC969B13E1}" type="pres">
      <dgm:prSet presAssocID="{78DCA418-FAC8-4557-AE35-404D60B9127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 Bulb and Gear"/>
        </a:ext>
      </dgm:extLst>
    </dgm:pt>
    <dgm:pt modelId="{BBCC319A-33BC-4A12-AD4B-B12C990B5616}" type="pres">
      <dgm:prSet presAssocID="{78DCA418-FAC8-4557-AE35-404D60B91273}" presName="spaceRect" presStyleCnt="0"/>
      <dgm:spPr/>
    </dgm:pt>
    <dgm:pt modelId="{D4FE4A1A-68D5-4BC7-AEDB-24F14685252A}" type="pres">
      <dgm:prSet presAssocID="{78DCA418-FAC8-4557-AE35-404D60B91273}" presName="parTx" presStyleLbl="revTx" presStyleIdx="2" presStyleCnt="5">
        <dgm:presLayoutVars>
          <dgm:chMax val="0"/>
          <dgm:chPref val="0"/>
        </dgm:presLayoutVars>
      </dgm:prSet>
      <dgm:spPr/>
    </dgm:pt>
    <dgm:pt modelId="{795AA208-7063-42F9-852E-DD555EF324DE}" type="pres">
      <dgm:prSet presAssocID="{1528232A-18BD-4F9E-B84D-EE0CA5A79510}" presName="sibTrans" presStyleCnt="0"/>
      <dgm:spPr/>
    </dgm:pt>
    <dgm:pt modelId="{38825808-696F-4D96-97DC-43E913C022F5}" type="pres">
      <dgm:prSet presAssocID="{327EDB0F-9C9F-4718-B62F-C2E4F0516B82}" presName="compNode" presStyleCnt="0"/>
      <dgm:spPr/>
    </dgm:pt>
    <dgm:pt modelId="{20F57B49-74CF-4E7C-A213-77B239CE27CC}" type="pres">
      <dgm:prSet presAssocID="{327EDB0F-9C9F-4718-B62F-C2E4F0516B82}" presName="bgRect" presStyleLbl="bgShp" presStyleIdx="3" presStyleCnt="5" custScaleY="183530"/>
      <dgm:spPr/>
    </dgm:pt>
    <dgm:pt modelId="{89E48360-2FA1-4B44-9C4C-D9FB0E826400}" type="pres">
      <dgm:prSet presAssocID="{327EDB0F-9C9F-4718-B62F-C2E4F0516B8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Roll"/>
        </a:ext>
      </dgm:extLst>
    </dgm:pt>
    <dgm:pt modelId="{42280BD9-6C5E-43B1-A363-EB7DA6F566BD}" type="pres">
      <dgm:prSet presAssocID="{327EDB0F-9C9F-4718-B62F-C2E4F0516B82}" presName="spaceRect" presStyleCnt="0"/>
      <dgm:spPr/>
    </dgm:pt>
    <dgm:pt modelId="{3670C328-CB6C-4AF8-BAD4-747F692E2693}" type="pres">
      <dgm:prSet presAssocID="{327EDB0F-9C9F-4718-B62F-C2E4F0516B82}" presName="parTx" presStyleLbl="revTx" presStyleIdx="3" presStyleCnt="5">
        <dgm:presLayoutVars>
          <dgm:chMax val="0"/>
          <dgm:chPref val="0"/>
        </dgm:presLayoutVars>
      </dgm:prSet>
      <dgm:spPr/>
    </dgm:pt>
    <dgm:pt modelId="{A2E4D880-FE07-473A-B2DE-4EC8E60CDC91}" type="pres">
      <dgm:prSet presAssocID="{F58AFB53-A8A6-4447-A8E7-C14BA4CA49CF}" presName="sibTrans" presStyleCnt="0"/>
      <dgm:spPr/>
    </dgm:pt>
    <dgm:pt modelId="{397C66BC-7552-4398-A63A-20C144A659DD}" type="pres">
      <dgm:prSet presAssocID="{C0DB1103-97EE-446B-96CF-13B9AE33B2B9}" presName="compNode" presStyleCnt="0"/>
      <dgm:spPr/>
    </dgm:pt>
    <dgm:pt modelId="{EB6F60CF-1314-499B-B0A3-377B0833E1A8}" type="pres">
      <dgm:prSet presAssocID="{C0DB1103-97EE-446B-96CF-13B9AE33B2B9}" presName="bgRect" presStyleLbl="bgShp" presStyleIdx="4" presStyleCnt="5"/>
      <dgm:spPr/>
    </dgm:pt>
    <dgm:pt modelId="{9916F959-00F7-47D5-BCB4-EE45B70C49F5}" type="pres">
      <dgm:prSet presAssocID="{C0DB1103-97EE-446B-96CF-13B9AE33B2B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ers"/>
        </a:ext>
      </dgm:extLst>
    </dgm:pt>
    <dgm:pt modelId="{51A9583E-5C88-409F-8CF3-5ED4DA8E8765}" type="pres">
      <dgm:prSet presAssocID="{C0DB1103-97EE-446B-96CF-13B9AE33B2B9}" presName="spaceRect" presStyleCnt="0"/>
      <dgm:spPr/>
    </dgm:pt>
    <dgm:pt modelId="{F6671193-9135-4337-BDAD-8EF30900C9FB}" type="pres">
      <dgm:prSet presAssocID="{C0DB1103-97EE-446B-96CF-13B9AE33B2B9}" presName="parTx" presStyleLbl="revTx" presStyleIdx="4" presStyleCnt="5">
        <dgm:presLayoutVars>
          <dgm:chMax val="0"/>
          <dgm:chPref val="0"/>
        </dgm:presLayoutVars>
      </dgm:prSet>
      <dgm:spPr/>
    </dgm:pt>
  </dgm:ptLst>
  <dgm:cxnLst>
    <dgm:cxn modelId="{F1190F5F-AF62-4916-AFD6-E768A17FB42A}" type="presOf" srcId="{327EDB0F-9C9F-4718-B62F-C2E4F0516B82}" destId="{3670C328-CB6C-4AF8-BAD4-747F692E2693}" srcOrd="0" destOrd="0" presId="urn:microsoft.com/office/officeart/2018/2/layout/IconVerticalSolidList"/>
    <dgm:cxn modelId="{0152AF6A-5829-43CD-880E-BDE4EADCC746}" type="presOf" srcId="{BBBA773B-7947-4DCE-BBEB-E5963849640F}" destId="{2E1DCCD4-7FB4-41AE-B110-B214EDAB6D17}" srcOrd="0" destOrd="0" presId="urn:microsoft.com/office/officeart/2018/2/layout/IconVerticalSolidList"/>
    <dgm:cxn modelId="{69E68B6D-0B98-4AD7-9CFF-4CF6C5303F49}" type="presOf" srcId="{EBA13F41-1620-4D04-8BBD-49BF0E32146B}" destId="{399D43BB-69F2-4DE3-B62B-21C0AB1C7A51}" srcOrd="0" destOrd="0" presId="urn:microsoft.com/office/officeart/2018/2/layout/IconVerticalSolidList"/>
    <dgm:cxn modelId="{D763A07B-A8A6-4414-B065-E9FBCC7A66F8}" srcId="{9F409840-8480-450B-8E9E-96742ED19952}" destId="{78DCA418-FAC8-4557-AE35-404D60B91273}" srcOrd="2" destOrd="0" parTransId="{BE351D57-9014-4917-BE3C-32D08E8BE28E}" sibTransId="{1528232A-18BD-4F9E-B84D-EE0CA5A79510}"/>
    <dgm:cxn modelId="{B365B17C-AD43-4971-A0BD-75DC246AD76A}" type="presOf" srcId="{C0DB1103-97EE-446B-96CF-13B9AE33B2B9}" destId="{F6671193-9135-4337-BDAD-8EF30900C9FB}" srcOrd="0" destOrd="0" presId="urn:microsoft.com/office/officeart/2018/2/layout/IconVerticalSolidList"/>
    <dgm:cxn modelId="{03C58781-A842-4196-A058-B2F497AEF8D9}" srcId="{9F409840-8480-450B-8E9E-96742ED19952}" destId="{327EDB0F-9C9F-4718-B62F-C2E4F0516B82}" srcOrd="3" destOrd="0" parTransId="{35914336-B71A-4B28-A378-35E957D11601}" sibTransId="{F58AFB53-A8A6-4447-A8E7-C14BA4CA49CF}"/>
    <dgm:cxn modelId="{5421E8A7-BDA8-446E-A6E4-76FE49D0DC5D}" srcId="{9F409840-8480-450B-8E9E-96742ED19952}" destId="{BBBA773B-7947-4DCE-BBEB-E5963849640F}" srcOrd="0" destOrd="0" parTransId="{761F4AD0-E74F-45C5-92B3-AF02351C680A}" sibTransId="{83928A71-2BCB-4B65-B1D6-63B6C1381F8A}"/>
    <dgm:cxn modelId="{E9AA24B9-94A9-438A-AFB8-1DD47D7F698B}" type="presOf" srcId="{9F409840-8480-450B-8E9E-96742ED19952}" destId="{FE8638AF-73B9-43F0-AD75-6B3306DE85A3}" srcOrd="0" destOrd="0" presId="urn:microsoft.com/office/officeart/2018/2/layout/IconVerticalSolidList"/>
    <dgm:cxn modelId="{3771C2C3-B94D-4FF0-AEA3-6CA515ED5842}" srcId="{9F409840-8480-450B-8E9E-96742ED19952}" destId="{C0DB1103-97EE-446B-96CF-13B9AE33B2B9}" srcOrd="4" destOrd="0" parTransId="{B9370008-5D7D-4CE6-8E19-44003476C5F3}" sibTransId="{D94758D1-676A-484B-AC3B-BEB623EFC080}"/>
    <dgm:cxn modelId="{315A19D0-1EA4-4918-B573-E761DD880DD4}" type="presOf" srcId="{78DCA418-FAC8-4557-AE35-404D60B91273}" destId="{D4FE4A1A-68D5-4BC7-AEDB-24F14685252A}" srcOrd="0" destOrd="0" presId="urn:microsoft.com/office/officeart/2018/2/layout/IconVerticalSolidList"/>
    <dgm:cxn modelId="{D1D339DE-51C4-4A0C-B980-0FF054519426}" srcId="{9F409840-8480-450B-8E9E-96742ED19952}" destId="{EBA13F41-1620-4D04-8BBD-49BF0E32146B}" srcOrd="1" destOrd="0" parTransId="{4B2E04E9-E944-4833-9CB8-218563671D68}" sibTransId="{3E4FD59A-8262-4802-AB12-553ED6C4B239}"/>
    <dgm:cxn modelId="{0646A51E-2207-416B-B192-E11B7E53EFBF}" type="presParOf" srcId="{FE8638AF-73B9-43F0-AD75-6B3306DE85A3}" destId="{D2BB67D1-B7FA-4FB9-A8F0-62EF9757C3E1}" srcOrd="0" destOrd="0" presId="urn:microsoft.com/office/officeart/2018/2/layout/IconVerticalSolidList"/>
    <dgm:cxn modelId="{8502F39D-A70B-455E-B70F-BB2B6B89B68C}" type="presParOf" srcId="{D2BB67D1-B7FA-4FB9-A8F0-62EF9757C3E1}" destId="{16CE62C1-00E2-472C-BA14-04803E332B14}" srcOrd="0" destOrd="0" presId="urn:microsoft.com/office/officeart/2018/2/layout/IconVerticalSolidList"/>
    <dgm:cxn modelId="{14107918-95FE-4CB0-872B-331C5EDECD48}" type="presParOf" srcId="{D2BB67D1-B7FA-4FB9-A8F0-62EF9757C3E1}" destId="{DCD724E5-AFB6-4D93-B539-A6E3E90FF680}" srcOrd="1" destOrd="0" presId="urn:microsoft.com/office/officeart/2018/2/layout/IconVerticalSolidList"/>
    <dgm:cxn modelId="{7E52A454-3E04-40B6-AB73-07D9CF2A860C}" type="presParOf" srcId="{D2BB67D1-B7FA-4FB9-A8F0-62EF9757C3E1}" destId="{F1C04E49-32A5-4FCF-9092-F4E5D85BC1BD}" srcOrd="2" destOrd="0" presId="urn:microsoft.com/office/officeart/2018/2/layout/IconVerticalSolidList"/>
    <dgm:cxn modelId="{9886FB8E-95D1-4E02-A638-1B8DCAEB281A}" type="presParOf" srcId="{D2BB67D1-B7FA-4FB9-A8F0-62EF9757C3E1}" destId="{2E1DCCD4-7FB4-41AE-B110-B214EDAB6D17}" srcOrd="3" destOrd="0" presId="urn:microsoft.com/office/officeart/2018/2/layout/IconVerticalSolidList"/>
    <dgm:cxn modelId="{290D2C99-974E-4A25-89FB-6253EEAFD83C}" type="presParOf" srcId="{FE8638AF-73B9-43F0-AD75-6B3306DE85A3}" destId="{C7ABE53E-A7AD-4967-9919-3B25F815A12C}" srcOrd="1" destOrd="0" presId="urn:microsoft.com/office/officeart/2018/2/layout/IconVerticalSolidList"/>
    <dgm:cxn modelId="{47B3E562-F2E7-4A55-B74D-26C89AA7D6A2}" type="presParOf" srcId="{FE8638AF-73B9-43F0-AD75-6B3306DE85A3}" destId="{0DBCFD01-685E-46F1-AA22-68E19BAE213B}" srcOrd="2" destOrd="0" presId="urn:microsoft.com/office/officeart/2018/2/layout/IconVerticalSolidList"/>
    <dgm:cxn modelId="{9CC6C43C-A519-4AB7-801D-ED61CD76CDA5}" type="presParOf" srcId="{0DBCFD01-685E-46F1-AA22-68E19BAE213B}" destId="{9177E9E0-44C1-4366-B7A2-13EF39E74955}" srcOrd="0" destOrd="0" presId="urn:microsoft.com/office/officeart/2018/2/layout/IconVerticalSolidList"/>
    <dgm:cxn modelId="{9104B34F-FA28-4C4C-B589-7137B925C2E0}" type="presParOf" srcId="{0DBCFD01-685E-46F1-AA22-68E19BAE213B}" destId="{1FFE20B8-1655-41D8-9682-8C01B05565C6}" srcOrd="1" destOrd="0" presId="urn:microsoft.com/office/officeart/2018/2/layout/IconVerticalSolidList"/>
    <dgm:cxn modelId="{CB34F32A-1628-4719-8002-F52208BE3712}" type="presParOf" srcId="{0DBCFD01-685E-46F1-AA22-68E19BAE213B}" destId="{1FBE489B-03B0-4730-9EEC-779ADD980675}" srcOrd="2" destOrd="0" presId="urn:microsoft.com/office/officeart/2018/2/layout/IconVerticalSolidList"/>
    <dgm:cxn modelId="{A463AD86-4B8E-4B36-BA9E-EBDDF9A0761C}" type="presParOf" srcId="{0DBCFD01-685E-46F1-AA22-68E19BAE213B}" destId="{399D43BB-69F2-4DE3-B62B-21C0AB1C7A51}" srcOrd="3" destOrd="0" presId="urn:microsoft.com/office/officeart/2018/2/layout/IconVerticalSolidList"/>
    <dgm:cxn modelId="{41826A5A-4F86-4698-AC6D-244B66497C23}" type="presParOf" srcId="{FE8638AF-73B9-43F0-AD75-6B3306DE85A3}" destId="{2BC8A256-9170-44D7-B7AD-220614B91873}" srcOrd="3" destOrd="0" presId="urn:microsoft.com/office/officeart/2018/2/layout/IconVerticalSolidList"/>
    <dgm:cxn modelId="{2ED80AD2-E73D-49EC-B7D7-66F90F863BAE}" type="presParOf" srcId="{FE8638AF-73B9-43F0-AD75-6B3306DE85A3}" destId="{9FAE6E17-B1A3-4C4B-83D8-05310B9E770A}" srcOrd="4" destOrd="0" presId="urn:microsoft.com/office/officeart/2018/2/layout/IconVerticalSolidList"/>
    <dgm:cxn modelId="{F9AE358D-815D-4422-88D9-82CCA09D7925}" type="presParOf" srcId="{9FAE6E17-B1A3-4C4B-83D8-05310B9E770A}" destId="{DE65301F-4871-465F-9F5C-919B51FFC4B8}" srcOrd="0" destOrd="0" presId="urn:microsoft.com/office/officeart/2018/2/layout/IconVerticalSolidList"/>
    <dgm:cxn modelId="{B59073D4-CEDE-43CC-BD2B-E947255C1400}" type="presParOf" srcId="{9FAE6E17-B1A3-4C4B-83D8-05310B9E770A}" destId="{394646ED-13C6-4385-93C5-80CC969B13E1}" srcOrd="1" destOrd="0" presId="urn:microsoft.com/office/officeart/2018/2/layout/IconVerticalSolidList"/>
    <dgm:cxn modelId="{D96421C1-A552-44BD-B0A0-44400FB6DE66}" type="presParOf" srcId="{9FAE6E17-B1A3-4C4B-83D8-05310B9E770A}" destId="{BBCC319A-33BC-4A12-AD4B-B12C990B5616}" srcOrd="2" destOrd="0" presId="urn:microsoft.com/office/officeart/2018/2/layout/IconVerticalSolidList"/>
    <dgm:cxn modelId="{FDF1A55C-A3F0-496D-88F2-977DE649DD08}" type="presParOf" srcId="{9FAE6E17-B1A3-4C4B-83D8-05310B9E770A}" destId="{D4FE4A1A-68D5-4BC7-AEDB-24F14685252A}" srcOrd="3" destOrd="0" presId="urn:microsoft.com/office/officeart/2018/2/layout/IconVerticalSolidList"/>
    <dgm:cxn modelId="{635207EF-60B3-44ED-9162-C1F6ACD484CC}" type="presParOf" srcId="{FE8638AF-73B9-43F0-AD75-6B3306DE85A3}" destId="{795AA208-7063-42F9-852E-DD555EF324DE}" srcOrd="5" destOrd="0" presId="urn:microsoft.com/office/officeart/2018/2/layout/IconVerticalSolidList"/>
    <dgm:cxn modelId="{008E7C72-23CB-4E84-8FBA-C7B6824FEBFB}" type="presParOf" srcId="{FE8638AF-73B9-43F0-AD75-6B3306DE85A3}" destId="{38825808-696F-4D96-97DC-43E913C022F5}" srcOrd="6" destOrd="0" presId="urn:microsoft.com/office/officeart/2018/2/layout/IconVerticalSolidList"/>
    <dgm:cxn modelId="{67C42D6E-B9CD-4391-B7E3-ED98012AD722}" type="presParOf" srcId="{38825808-696F-4D96-97DC-43E913C022F5}" destId="{20F57B49-74CF-4E7C-A213-77B239CE27CC}" srcOrd="0" destOrd="0" presId="urn:microsoft.com/office/officeart/2018/2/layout/IconVerticalSolidList"/>
    <dgm:cxn modelId="{A1D135AA-275A-4308-A0D0-9907A343C036}" type="presParOf" srcId="{38825808-696F-4D96-97DC-43E913C022F5}" destId="{89E48360-2FA1-4B44-9C4C-D9FB0E826400}" srcOrd="1" destOrd="0" presId="urn:microsoft.com/office/officeart/2018/2/layout/IconVerticalSolidList"/>
    <dgm:cxn modelId="{2E4FEA01-B0CD-4309-A334-D891DCF78EA7}" type="presParOf" srcId="{38825808-696F-4D96-97DC-43E913C022F5}" destId="{42280BD9-6C5E-43B1-A363-EB7DA6F566BD}" srcOrd="2" destOrd="0" presId="urn:microsoft.com/office/officeart/2018/2/layout/IconVerticalSolidList"/>
    <dgm:cxn modelId="{9EC49006-4A47-4A2D-89DD-CF3BF3289E5B}" type="presParOf" srcId="{38825808-696F-4D96-97DC-43E913C022F5}" destId="{3670C328-CB6C-4AF8-BAD4-747F692E2693}" srcOrd="3" destOrd="0" presId="urn:microsoft.com/office/officeart/2018/2/layout/IconVerticalSolidList"/>
    <dgm:cxn modelId="{C7815EA4-289E-4F4D-BC72-41BBBAE28792}" type="presParOf" srcId="{FE8638AF-73B9-43F0-AD75-6B3306DE85A3}" destId="{A2E4D880-FE07-473A-B2DE-4EC8E60CDC91}" srcOrd="7" destOrd="0" presId="urn:microsoft.com/office/officeart/2018/2/layout/IconVerticalSolidList"/>
    <dgm:cxn modelId="{94BD0E27-BF83-4C8D-B89B-2850645243E0}" type="presParOf" srcId="{FE8638AF-73B9-43F0-AD75-6B3306DE85A3}" destId="{397C66BC-7552-4398-A63A-20C144A659DD}" srcOrd="8" destOrd="0" presId="urn:microsoft.com/office/officeart/2018/2/layout/IconVerticalSolidList"/>
    <dgm:cxn modelId="{2EF2AB5A-AD0B-4195-96D5-3146D6F40AF2}" type="presParOf" srcId="{397C66BC-7552-4398-A63A-20C144A659DD}" destId="{EB6F60CF-1314-499B-B0A3-377B0833E1A8}" srcOrd="0" destOrd="0" presId="urn:microsoft.com/office/officeart/2018/2/layout/IconVerticalSolidList"/>
    <dgm:cxn modelId="{90E85511-BF37-454F-9FFF-E41ED4A463B0}" type="presParOf" srcId="{397C66BC-7552-4398-A63A-20C144A659DD}" destId="{9916F959-00F7-47D5-BCB4-EE45B70C49F5}" srcOrd="1" destOrd="0" presId="urn:microsoft.com/office/officeart/2018/2/layout/IconVerticalSolidList"/>
    <dgm:cxn modelId="{61553129-34E7-4C21-866E-79827CF8BDFC}" type="presParOf" srcId="{397C66BC-7552-4398-A63A-20C144A659DD}" destId="{51A9583E-5C88-409F-8CF3-5ED4DA8E8765}" srcOrd="2" destOrd="0" presId="urn:microsoft.com/office/officeart/2018/2/layout/IconVerticalSolidList"/>
    <dgm:cxn modelId="{3C8E6AEA-0361-4414-81FF-50875834FF5F}" type="presParOf" srcId="{397C66BC-7552-4398-A63A-20C144A659DD}" destId="{F6671193-9135-4337-BDAD-8EF30900C9F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E3B3CD86-FC57-4519-955C-F441DA04BFC9}"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314728A5-4A4A-407E-8DCF-11667380D1B9}">
      <dgm:prSet/>
      <dgm:spPr/>
      <dgm:t>
        <a:bodyPr/>
        <a:lstStyle/>
        <a:p>
          <a:pPr>
            <a:lnSpc>
              <a:spcPct val="100000"/>
            </a:lnSpc>
          </a:pPr>
          <a:r>
            <a:rPr lang="en-US" b="0" dirty="0"/>
            <a:t> Die One-Take-Philosophie fördert die Einfachheit und Authentizität der Videoproduktion.</a:t>
          </a:r>
          <a:endParaRPr lang="en-US" dirty="0"/>
        </a:p>
      </dgm:t>
    </dgm:pt>
    <dgm:pt modelId="{3799D35F-C302-4618-A00C-F55A06961184}" type="parTrans" cxnId="{28471CC4-E3DA-4726-9C5D-B09CFA2A61E7}">
      <dgm:prSet/>
      <dgm:spPr/>
      <dgm:t>
        <a:bodyPr/>
        <a:lstStyle/>
        <a:p>
          <a:endParaRPr lang="en-US"/>
        </a:p>
      </dgm:t>
    </dgm:pt>
    <dgm:pt modelId="{424F5023-6570-4444-9EB9-1439BF692CE2}" type="sibTrans" cxnId="{28471CC4-E3DA-4726-9C5D-B09CFA2A61E7}">
      <dgm:prSet/>
      <dgm:spPr/>
      <dgm:t>
        <a:bodyPr/>
        <a:lstStyle/>
        <a:p>
          <a:endParaRPr lang="en-US"/>
        </a:p>
      </dgm:t>
    </dgm:pt>
    <dgm:pt modelId="{C8BC17D0-642F-4A70-B3E5-6C0E8470C901}">
      <dgm:prSet/>
      <dgm:spPr/>
      <dgm:t>
        <a:bodyPr/>
        <a:lstStyle/>
        <a:p>
          <a:pPr>
            <a:lnSpc>
              <a:spcPct val="100000"/>
            </a:lnSpc>
          </a:pPr>
          <a:r>
            <a:rPr lang="en-US" b="0" dirty="0"/>
            <a:t>Durch die Konzentration auf die Bereitstellung von Inhalten in einer einzigen Aufnahme können Lehrkräfte den Druck und den Zeitaufwand für die Erstellung von Videos verringern.</a:t>
          </a:r>
          <a:endParaRPr lang="en-US" dirty="0"/>
        </a:p>
      </dgm:t>
    </dgm:pt>
    <dgm:pt modelId="{1C323BDE-715A-439E-9C3C-2A6BF6BCBE2B}" type="parTrans" cxnId="{C46F39EF-747B-48D0-B238-5D5ABF92CC27}">
      <dgm:prSet/>
      <dgm:spPr/>
      <dgm:t>
        <a:bodyPr/>
        <a:lstStyle/>
        <a:p>
          <a:endParaRPr lang="en-US"/>
        </a:p>
      </dgm:t>
    </dgm:pt>
    <dgm:pt modelId="{C8240FA8-FE39-4643-BD7D-483B66E46DE4}" type="sibTrans" cxnId="{C46F39EF-747B-48D0-B238-5D5ABF92CC27}">
      <dgm:prSet/>
      <dgm:spPr/>
      <dgm:t>
        <a:bodyPr/>
        <a:lstStyle/>
        <a:p>
          <a:endParaRPr lang="en-US"/>
        </a:p>
      </dgm:t>
    </dgm:pt>
    <dgm:pt modelId="{3E06F3F8-2E32-49D9-A44D-E08C8C9175C0}">
      <dgm:prSet/>
      <dgm:spPr/>
      <dgm:t>
        <a:bodyPr/>
        <a:lstStyle/>
        <a:p>
          <a:pPr>
            <a:lnSpc>
              <a:spcPct val="100000"/>
            </a:lnSpc>
          </a:pPr>
          <a:r>
            <a:rPr lang="en-US" b="0" dirty="0"/>
            <a:t>Dieser Ansatz fördert einen natürlicheren Präsentationsstil und macht die Inhalte für die Schüler nachvollziehbar und ansprechend.</a:t>
          </a:r>
          <a:endParaRPr lang="en-US" dirty="0"/>
        </a:p>
      </dgm:t>
    </dgm:pt>
    <dgm:pt modelId="{92CC2D89-1C0A-4A31-BDD1-4ED213D3A051}" type="parTrans" cxnId="{27BFE8E9-651F-419B-B47F-82372E340377}">
      <dgm:prSet/>
      <dgm:spPr/>
      <dgm:t>
        <a:bodyPr/>
        <a:lstStyle/>
        <a:p>
          <a:endParaRPr lang="en-US"/>
        </a:p>
      </dgm:t>
    </dgm:pt>
    <dgm:pt modelId="{92529BFE-384D-4555-9014-158C319F8E96}" type="sibTrans" cxnId="{27BFE8E9-651F-419B-B47F-82372E340377}">
      <dgm:prSet/>
      <dgm:spPr/>
      <dgm:t>
        <a:bodyPr/>
        <a:lstStyle/>
        <a:p>
          <a:endParaRPr lang="en-US"/>
        </a:p>
      </dgm:t>
    </dgm:pt>
    <dgm:pt modelId="{CD3C05A2-90AE-44EC-A02C-395864DC68F5}">
      <dgm:prSet/>
      <dgm:spPr/>
      <dgm:t>
        <a:bodyPr/>
        <a:lstStyle/>
        <a:p>
          <a:pPr>
            <a:lnSpc>
              <a:spcPct val="100000"/>
            </a:lnSpc>
          </a:pPr>
          <a:r>
            <a:rPr lang="en-US" b="0" dirty="0"/>
            <a:t>Perfektion ist zwar nicht das Ziel, aber klare Kommunikation und echte Auseinandersetzung mit der Materie stehen im Vordergrund.</a:t>
          </a:r>
          <a:endParaRPr lang="en-US" dirty="0"/>
        </a:p>
      </dgm:t>
    </dgm:pt>
    <dgm:pt modelId="{F60A3FD0-8475-4B60-BC99-8FB064FB33FF}" type="parTrans" cxnId="{231214CC-55FC-4CCA-8A81-C60847BA9431}">
      <dgm:prSet/>
      <dgm:spPr/>
      <dgm:t>
        <a:bodyPr/>
        <a:lstStyle/>
        <a:p>
          <a:endParaRPr lang="en-US"/>
        </a:p>
      </dgm:t>
    </dgm:pt>
    <dgm:pt modelId="{644A61EF-FB53-4DA6-A4B6-78A19A7C524F}" type="sibTrans" cxnId="{231214CC-55FC-4CCA-8A81-C60847BA9431}">
      <dgm:prSet/>
      <dgm:spPr/>
      <dgm:t>
        <a:bodyPr/>
        <a:lstStyle/>
        <a:p>
          <a:endParaRPr lang="en-US"/>
        </a:p>
      </dgm:t>
    </dgm:pt>
    <dgm:pt modelId="{AF5E0BE0-5AF0-4BD7-9FDA-2CA19CE17EF0}">
      <dgm:prSet/>
      <dgm:spPr/>
      <dgm:t>
        <a:bodyPr/>
        <a:lstStyle/>
        <a:p>
          <a:pPr>
            <a:lnSpc>
              <a:spcPct val="100000"/>
            </a:lnSpc>
          </a:pPr>
          <a:r>
            <a:rPr lang="en-US" b="0" dirty="0"/>
            <a:t>Die One-Take-Philosophie vereinfacht die Erstellung von Inhalten und macht sie für Pädagogen leichter zugänglich und handhabbar.</a:t>
          </a:r>
          <a:endParaRPr lang="en-US" dirty="0"/>
        </a:p>
      </dgm:t>
    </dgm:pt>
    <dgm:pt modelId="{F9C66E1D-ABEE-4D4F-8AC2-86C122643C47}" type="parTrans" cxnId="{BA290028-A068-4CDE-9FAA-468FEB82E828}">
      <dgm:prSet/>
      <dgm:spPr/>
      <dgm:t>
        <a:bodyPr/>
        <a:lstStyle/>
        <a:p>
          <a:endParaRPr lang="en-US"/>
        </a:p>
      </dgm:t>
    </dgm:pt>
    <dgm:pt modelId="{E7409998-DCD2-444A-B860-8F64EDD846F5}" type="sibTrans" cxnId="{BA290028-A068-4CDE-9FAA-468FEB82E828}">
      <dgm:prSet/>
      <dgm:spPr/>
      <dgm:t>
        <a:bodyPr/>
        <a:lstStyle/>
        <a:p>
          <a:endParaRPr lang="en-US"/>
        </a:p>
      </dgm:t>
    </dgm:pt>
    <dgm:pt modelId="{801FF2E8-C9E7-4575-9C56-F5D3FD1BA57A}" type="pres">
      <dgm:prSet presAssocID="{E3B3CD86-FC57-4519-955C-F441DA04BFC9}" presName="root" presStyleCnt="0">
        <dgm:presLayoutVars>
          <dgm:dir/>
          <dgm:resizeHandles val="exact"/>
        </dgm:presLayoutVars>
      </dgm:prSet>
      <dgm:spPr/>
    </dgm:pt>
    <dgm:pt modelId="{EE23EC83-81E3-4C0A-8806-C604E0B1AD20}" type="pres">
      <dgm:prSet presAssocID="{314728A5-4A4A-407E-8DCF-11667380D1B9}" presName="compNode" presStyleCnt="0"/>
      <dgm:spPr/>
    </dgm:pt>
    <dgm:pt modelId="{535EEB8C-62E6-49FC-8393-3217026920BD}" type="pres">
      <dgm:prSet presAssocID="{314728A5-4A4A-407E-8DCF-11667380D1B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ilm reel"/>
        </a:ext>
      </dgm:extLst>
    </dgm:pt>
    <dgm:pt modelId="{D9764B9D-E14B-4D5E-B357-9A257EED83CF}" type="pres">
      <dgm:prSet presAssocID="{314728A5-4A4A-407E-8DCF-11667380D1B9}" presName="spaceRect" presStyleCnt="0"/>
      <dgm:spPr/>
    </dgm:pt>
    <dgm:pt modelId="{D6CCCCAB-8B10-4F22-9A6B-9DDC5108BA18}" type="pres">
      <dgm:prSet presAssocID="{314728A5-4A4A-407E-8DCF-11667380D1B9}" presName="textRect" presStyleLbl="revTx" presStyleIdx="0" presStyleCnt="5">
        <dgm:presLayoutVars>
          <dgm:chMax val="1"/>
          <dgm:chPref val="1"/>
        </dgm:presLayoutVars>
      </dgm:prSet>
      <dgm:spPr/>
    </dgm:pt>
    <dgm:pt modelId="{115002DE-5D95-4EB6-954A-E80703E9A012}" type="pres">
      <dgm:prSet presAssocID="{424F5023-6570-4444-9EB9-1439BF692CE2}" presName="sibTrans" presStyleCnt="0"/>
      <dgm:spPr/>
    </dgm:pt>
    <dgm:pt modelId="{85757B2E-80AC-4B75-95FE-4089A5BF84FC}" type="pres">
      <dgm:prSet presAssocID="{C8BC17D0-642F-4A70-B3E5-6C0E8470C901}" presName="compNode" presStyleCnt="0"/>
      <dgm:spPr/>
    </dgm:pt>
    <dgm:pt modelId="{DED6DF05-3BD5-4E8C-B6CD-4038980B8D0E}" type="pres">
      <dgm:prSet presAssocID="{C8BC17D0-642F-4A70-B3E5-6C0E8470C90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E354594F-94CF-4423-B131-00DA00A6EE29}" type="pres">
      <dgm:prSet presAssocID="{C8BC17D0-642F-4A70-B3E5-6C0E8470C901}" presName="spaceRect" presStyleCnt="0"/>
      <dgm:spPr/>
    </dgm:pt>
    <dgm:pt modelId="{937A92A5-8082-4A67-B4C6-645D3AFB9F9A}" type="pres">
      <dgm:prSet presAssocID="{C8BC17D0-642F-4A70-B3E5-6C0E8470C901}" presName="textRect" presStyleLbl="revTx" presStyleIdx="1" presStyleCnt="5">
        <dgm:presLayoutVars>
          <dgm:chMax val="1"/>
          <dgm:chPref val="1"/>
        </dgm:presLayoutVars>
      </dgm:prSet>
      <dgm:spPr/>
    </dgm:pt>
    <dgm:pt modelId="{2101873D-4F2F-4168-AD6D-05480E75A3A0}" type="pres">
      <dgm:prSet presAssocID="{C8240FA8-FE39-4643-BD7D-483B66E46DE4}" presName="sibTrans" presStyleCnt="0"/>
      <dgm:spPr/>
    </dgm:pt>
    <dgm:pt modelId="{8E0C4D28-9020-40FC-B15B-420AE54E9941}" type="pres">
      <dgm:prSet presAssocID="{3E06F3F8-2E32-49D9-A44D-E08C8C9175C0}" presName="compNode" presStyleCnt="0"/>
      <dgm:spPr/>
    </dgm:pt>
    <dgm:pt modelId="{79E7B397-A401-411C-8973-F2B66A7D5EB9}" type="pres">
      <dgm:prSet presAssocID="{3E06F3F8-2E32-49D9-A44D-E08C8C9175C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ustomer Review"/>
        </a:ext>
      </dgm:extLst>
    </dgm:pt>
    <dgm:pt modelId="{37EAEC70-CA80-4082-8A88-10FBDCE65C5E}" type="pres">
      <dgm:prSet presAssocID="{3E06F3F8-2E32-49D9-A44D-E08C8C9175C0}" presName="spaceRect" presStyleCnt="0"/>
      <dgm:spPr/>
    </dgm:pt>
    <dgm:pt modelId="{A7CEF5BE-0C77-4C9E-A340-E74ED37D9CE2}" type="pres">
      <dgm:prSet presAssocID="{3E06F3F8-2E32-49D9-A44D-E08C8C9175C0}" presName="textRect" presStyleLbl="revTx" presStyleIdx="2" presStyleCnt="5">
        <dgm:presLayoutVars>
          <dgm:chMax val="1"/>
          <dgm:chPref val="1"/>
        </dgm:presLayoutVars>
      </dgm:prSet>
      <dgm:spPr/>
    </dgm:pt>
    <dgm:pt modelId="{1A569988-A9FA-4A1D-80EA-418007A27991}" type="pres">
      <dgm:prSet presAssocID="{92529BFE-384D-4555-9014-158C319F8E96}" presName="sibTrans" presStyleCnt="0"/>
      <dgm:spPr/>
    </dgm:pt>
    <dgm:pt modelId="{46187505-251E-4FAE-ACB1-B76F95DE687F}" type="pres">
      <dgm:prSet presAssocID="{CD3C05A2-90AE-44EC-A02C-395864DC68F5}" presName="compNode" presStyleCnt="0"/>
      <dgm:spPr/>
    </dgm:pt>
    <dgm:pt modelId="{BBCEBD7A-990B-49A6-BC19-9C4E712E0A9F}" type="pres">
      <dgm:prSet presAssocID="{CD3C05A2-90AE-44EC-A02C-395864DC68F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llseye"/>
        </a:ext>
      </dgm:extLst>
    </dgm:pt>
    <dgm:pt modelId="{9998E68E-444D-481B-B579-899FA2B5F77F}" type="pres">
      <dgm:prSet presAssocID="{CD3C05A2-90AE-44EC-A02C-395864DC68F5}" presName="spaceRect" presStyleCnt="0"/>
      <dgm:spPr/>
    </dgm:pt>
    <dgm:pt modelId="{3F11AB9D-D3CC-41D4-92C7-FD8E3BEAD2A9}" type="pres">
      <dgm:prSet presAssocID="{CD3C05A2-90AE-44EC-A02C-395864DC68F5}" presName="textRect" presStyleLbl="revTx" presStyleIdx="3" presStyleCnt="5">
        <dgm:presLayoutVars>
          <dgm:chMax val="1"/>
          <dgm:chPref val="1"/>
        </dgm:presLayoutVars>
      </dgm:prSet>
      <dgm:spPr/>
    </dgm:pt>
    <dgm:pt modelId="{FCC882C1-E542-4F0C-B626-D3B613EC04D4}" type="pres">
      <dgm:prSet presAssocID="{644A61EF-FB53-4DA6-A4B6-78A19A7C524F}" presName="sibTrans" presStyleCnt="0"/>
      <dgm:spPr/>
    </dgm:pt>
    <dgm:pt modelId="{9DB09264-9EE2-45D2-A8E7-B72A2138B2F5}" type="pres">
      <dgm:prSet presAssocID="{AF5E0BE0-5AF0-4BD7-9FDA-2CA19CE17EF0}" presName="compNode" presStyleCnt="0"/>
      <dgm:spPr/>
    </dgm:pt>
    <dgm:pt modelId="{0B67FAC8-EE1E-46C9-BA26-9E4620C97D10}" type="pres">
      <dgm:prSet presAssocID="{AF5E0BE0-5AF0-4BD7-9FDA-2CA19CE17EF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Web Design"/>
        </a:ext>
      </dgm:extLst>
    </dgm:pt>
    <dgm:pt modelId="{D9C4D682-E670-46B0-8FB2-C7F82E4AFCA4}" type="pres">
      <dgm:prSet presAssocID="{AF5E0BE0-5AF0-4BD7-9FDA-2CA19CE17EF0}" presName="spaceRect" presStyleCnt="0"/>
      <dgm:spPr/>
    </dgm:pt>
    <dgm:pt modelId="{E786ECEA-9D79-4F08-9030-011432E428BD}" type="pres">
      <dgm:prSet presAssocID="{AF5E0BE0-5AF0-4BD7-9FDA-2CA19CE17EF0}" presName="textRect" presStyleLbl="revTx" presStyleIdx="4" presStyleCnt="5">
        <dgm:presLayoutVars>
          <dgm:chMax val="1"/>
          <dgm:chPref val="1"/>
        </dgm:presLayoutVars>
      </dgm:prSet>
      <dgm:spPr/>
    </dgm:pt>
  </dgm:ptLst>
  <dgm:cxnLst>
    <dgm:cxn modelId="{BA290028-A068-4CDE-9FAA-468FEB82E828}" srcId="{E3B3CD86-FC57-4519-955C-F441DA04BFC9}" destId="{AF5E0BE0-5AF0-4BD7-9FDA-2CA19CE17EF0}" srcOrd="4" destOrd="0" parTransId="{F9C66E1D-ABEE-4D4F-8AC2-86C122643C47}" sibTransId="{E7409998-DCD2-444A-B860-8F64EDD846F5}"/>
    <dgm:cxn modelId="{8CAA4929-934E-4D7E-83EE-205C7095E887}" type="presOf" srcId="{3E06F3F8-2E32-49D9-A44D-E08C8C9175C0}" destId="{A7CEF5BE-0C77-4C9E-A340-E74ED37D9CE2}" srcOrd="0" destOrd="0" presId="urn:microsoft.com/office/officeart/2018/2/layout/IconLabelList"/>
    <dgm:cxn modelId="{8FEF7038-5C59-478C-A7A4-45E21B70C304}" type="presOf" srcId="{AF5E0BE0-5AF0-4BD7-9FDA-2CA19CE17EF0}" destId="{E786ECEA-9D79-4F08-9030-011432E428BD}" srcOrd="0" destOrd="0" presId="urn:microsoft.com/office/officeart/2018/2/layout/IconLabelList"/>
    <dgm:cxn modelId="{DA9BDB66-05CE-4852-A32F-F23EB7489910}" type="presOf" srcId="{314728A5-4A4A-407E-8DCF-11667380D1B9}" destId="{D6CCCCAB-8B10-4F22-9A6B-9DDC5108BA18}" srcOrd="0" destOrd="0" presId="urn:microsoft.com/office/officeart/2018/2/layout/IconLabelList"/>
    <dgm:cxn modelId="{A5E8764E-5B2C-4F54-8C67-593DF4BACF1A}" type="presOf" srcId="{CD3C05A2-90AE-44EC-A02C-395864DC68F5}" destId="{3F11AB9D-D3CC-41D4-92C7-FD8E3BEAD2A9}" srcOrd="0" destOrd="0" presId="urn:microsoft.com/office/officeart/2018/2/layout/IconLabelList"/>
    <dgm:cxn modelId="{B411AEB5-3B54-4716-AC4C-0902D78E9D6C}" type="presOf" srcId="{E3B3CD86-FC57-4519-955C-F441DA04BFC9}" destId="{801FF2E8-C9E7-4575-9C56-F5D3FD1BA57A}" srcOrd="0" destOrd="0" presId="urn:microsoft.com/office/officeart/2018/2/layout/IconLabelList"/>
    <dgm:cxn modelId="{28471CC4-E3DA-4726-9C5D-B09CFA2A61E7}" srcId="{E3B3CD86-FC57-4519-955C-F441DA04BFC9}" destId="{314728A5-4A4A-407E-8DCF-11667380D1B9}" srcOrd="0" destOrd="0" parTransId="{3799D35F-C302-4618-A00C-F55A06961184}" sibTransId="{424F5023-6570-4444-9EB9-1439BF692CE2}"/>
    <dgm:cxn modelId="{231214CC-55FC-4CCA-8A81-C60847BA9431}" srcId="{E3B3CD86-FC57-4519-955C-F441DA04BFC9}" destId="{CD3C05A2-90AE-44EC-A02C-395864DC68F5}" srcOrd="3" destOrd="0" parTransId="{F60A3FD0-8475-4B60-BC99-8FB064FB33FF}" sibTransId="{644A61EF-FB53-4DA6-A4B6-78A19A7C524F}"/>
    <dgm:cxn modelId="{3697A6CF-EA14-446E-98FF-FE823C568EA6}" type="presOf" srcId="{C8BC17D0-642F-4A70-B3E5-6C0E8470C901}" destId="{937A92A5-8082-4A67-B4C6-645D3AFB9F9A}" srcOrd="0" destOrd="0" presId="urn:microsoft.com/office/officeart/2018/2/layout/IconLabelList"/>
    <dgm:cxn modelId="{27BFE8E9-651F-419B-B47F-82372E340377}" srcId="{E3B3CD86-FC57-4519-955C-F441DA04BFC9}" destId="{3E06F3F8-2E32-49D9-A44D-E08C8C9175C0}" srcOrd="2" destOrd="0" parTransId="{92CC2D89-1C0A-4A31-BDD1-4ED213D3A051}" sibTransId="{92529BFE-384D-4555-9014-158C319F8E96}"/>
    <dgm:cxn modelId="{C46F39EF-747B-48D0-B238-5D5ABF92CC27}" srcId="{E3B3CD86-FC57-4519-955C-F441DA04BFC9}" destId="{C8BC17D0-642F-4A70-B3E5-6C0E8470C901}" srcOrd="1" destOrd="0" parTransId="{1C323BDE-715A-439E-9C3C-2A6BF6BCBE2B}" sibTransId="{C8240FA8-FE39-4643-BD7D-483B66E46DE4}"/>
    <dgm:cxn modelId="{839981CE-030F-4B47-8AED-FD4A1CC8EFF7}" type="presParOf" srcId="{801FF2E8-C9E7-4575-9C56-F5D3FD1BA57A}" destId="{EE23EC83-81E3-4C0A-8806-C604E0B1AD20}" srcOrd="0" destOrd="0" presId="urn:microsoft.com/office/officeart/2018/2/layout/IconLabelList"/>
    <dgm:cxn modelId="{0DB50ECC-434B-4C6C-8048-3079B6537B31}" type="presParOf" srcId="{EE23EC83-81E3-4C0A-8806-C604E0B1AD20}" destId="{535EEB8C-62E6-49FC-8393-3217026920BD}" srcOrd="0" destOrd="0" presId="urn:microsoft.com/office/officeart/2018/2/layout/IconLabelList"/>
    <dgm:cxn modelId="{913A702F-9783-4E6F-B69D-C3B2A1B6B54D}" type="presParOf" srcId="{EE23EC83-81E3-4C0A-8806-C604E0B1AD20}" destId="{D9764B9D-E14B-4D5E-B357-9A257EED83CF}" srcOrd="1" destOrd="0" presId="urn:microsoft.com/office/officeart/2018/2/layout/IconLabelList"/>
    <dgm:cxn modelId="{E7472617-1814-4F14-A886-CAFA34FFC1E8}" type="presParOf" srcId="{EE23EC83-81E3-4C0A-8806-C604E0B1AD20}" destId="{D6CCCCAB-8B10-4F22-9A6B-9DDC5108BA18}" srcOrd="2" destOrd="0" presId="urn:microsoft.com/office/officeart/2018/2/layout/IconLabelList"/>
    <dgm:cxn modelId="{7F799DA7-760D-445A-B42F-F3E1451CE4BA}" type="presParOf" srcId="{801FF2E8-C9E7-4575-9C56-F5D3FD1BA57A}" destId="{115002DE-5D95-4EB6-954A-E80703E9A012}" srcOrd="1" destOrd="0" presId="urn:microsoft.com/office/officeart/2018/2/layout/IconLabelList"/>
    <dgm:cxn modelId="{2DBA4DFC-E098-4EA9-9C80-73B196C7EE48}" type="presParOf" srcId="{801FF2E8-C9E7-4575-9C56-F5D3FD1BA57A}" destId="{85757B2E-80AC-4B75-95FE-4089A5BF84FC}" srcOrd="2" destOrd="0" presId="urn:microsoft.com/office/officeart/2018/2/layout/IconLabelList"/>
    <dgm:cxn modelId="{AC8848C7-7F6D-47A2-A7E8-15EFE6FAA057}" type="presParOf" srcId="{85757B2E-80AC-4B75-95FE-4089A5BF84FC}" destId="{DED6DF05-3BD5-4E8C-B6CD-4038980B8D0E}" srcOrd="0" destOrd="0" presId="urn:microsoft.com/office/officeart/2018/2/layout/IconLabelList"/>
    <dgm:cxn modelId="{DFB6404A-30A8-4E75-AD83-ADDA2CE0A6CB}" type="presParOf" srcId="{85757B2E-80AC-4B75-95FE-4089A5BF84FC}" destId="{E354594F-94CF-4423-B131-00DA00A6EE29}" srcOrd="1" destOrd="0" presId="urn:microsoft.com/office/officeart/2018/2/layout/IconLabelList"/>
    <dgm:cxn modelId="{A211BE27-F2E8-48F4-A2F6-0AFFA37F1A19}" type="presParOf" srcId="{85757B2E-80AC-4B75-95FE-4089A5BF84FC}" destId="{937A92A5-8082-4A67-B4C6-645D3AFB9F9A}" srcOrd="2" destOrd="0" presId="urn:microsoft.com/office/officeart/2018/2/layout/IconLabelList"/>
    <dgm:cxn modelId="{A42AC113-8467-4A67-9396-726C10F3FFCE}" type="presParOf" srcId="{801FF2E8-C9E7-4575-9C56-F5D3FD1BA57A}" destId="{2101873D-4F2F-4168-AD6D-05480E75A3A0}" srcOrd="3" destOrd="0" presId="urn:microsoft.com/office/officeart/2018/2/layout/IconLabelList"/>
    <dgm:cxn modelId="{7E2A5F30-A5EC-4512-BC8D-127041248F4D}" type="presParOf" srcId="{801FF2E8-C9E7-4575-9C56-F5D3FD1BA57A}" destId="{8E0C4D28-9020-40FC-B15B-420AE54E9941}" srcOrd="4" destOrd="0" presId="urn:microsoft.com/office/officeart/2018/2/layout/IconLabelList"/>
    <dgm:cxn modelId="{FE152DE5-5267-4555-A91A-1EE6A19A8B6E}" type="presParOf" srcId="{8E0C4D28-9020-40FC-B15B-420AE54E9941}" destId="{79E7B397-A401-411C-8973-F2B66A7D5EB9}" srcOrd="0" destOrd="0" presId="urn:microsoft.com/office/officeart/2018/2/layout/IconLabelList"/>
    <dgm:cxn modelId="{E9E22857-7F7D-441F-A0EE-FB9CCBE93CAE}" type="presParOf" srcId="{8E0C4D28-9020-40FC-B15B-420AE54E9941}" destId="{37EAEC70-CA80-4082-8A88-10FBDCE65C5E}" srcOrd="1" destOrd="0" presId="urn:microsoft.com/office/officeart/2018/2/layout/IconLabelList"/>
    <dgm:cxn modelId="{01758CDE-8EED-4EAD-BD58-4BEEB6AFC64D}" type="presParOf" srcId="{8E0C4D28-9020-40FC-B15B-420AE54E9941}" destId="{A7CEF5BE-0C77-4C9E-A340-E74ED37D9CE2}" srcOrd="2" destOrd="0" presId="urn:microsoft.com/office/officeart/2018/2/layout/IconLabelList"/>
    <dgm:cxn modelId="{9A271E8F-12B0-4779-B448-B80CDEC48E71}" type="presParOf" srcId="{801FF2E8-C9E7-4575-9C56-F5D3FD1BA57A}" destId="{1A569988-A9FA-4A1D-80EA-418007A27991}" srcOrd="5" destOrd="0" presId="urn:microsoft.com/office/officeart/2018/2/layout/IconLabelList"/>
    <dgm:cxn modelId="{D24F6C4C-3646-4728-9684-9B37C6A880D7}" type="presParOf" srcId="{801FF2E8-C9E7-4575-9C56-F5D3FD1BA57A}" destId="{46187505-251E-4FAE-ACB1-B76F95DE687F}" srcOrd="6" destOrd="0" presId="urn:microsoft.com/office/officeart/2018/2/layout/IconLabelList"/>
    <dgm:cxn modelId="{3AB34047-D893-4D3C-8D27-C7C3AC92C7F0}" type="presParOf" srcId="{46187505-251E-4FAE-ACB1-B76F95DE687F}" destId="{BBCEBD7A-990B-49A6-BC19-9C4E712E0A9F}" srcOrd="0" destOrd="0" presId="urn:microsoft.com/office/officeart/2018/2/layout/IconLabelList"/>
    <dgm:cxn modelId="{C1ACC080-E7B8-414F-94A7-B37C30C827F2}" type="presParOf" srcId="{46187505-251E-4FAE-ACB1-B76F95DE687F}" destId="{9998E68E-444D-481B-B579-899FA2B5F77F}" srcOrd="1" destOrd="0" presId="urn:microsoft.com/office/officeart/2018/2/layout/IconLabelList"/>
    <dgm:cxn modelId="{967953A6-16C1-44ED-909F-B3FB19CFBCD0}" type="presParOf" srcId="{46187505-251E-4FAE-ACB1-B76F95DE687F}" destId="{3F11AB9D-D3CC-41D4-92C7-FD8E3BEAD2A9}" srcOrd="2" destOrd="0" presId="urn:microsoft.com/office/officeart/2018/2/layout/IconLabelList"/>
    <dgm:cxn modelId="{67643EEB-5876-4CB5-AFCD-A9BB42C5D175}" type="presParOf" srcId="{801FF2E8-C9E7-4575-9C56-F5D3FD1BA57A}" destId="{FCC882C1-E542-4F0C-B626-D3B613EC04D4}" srcOrd="7" destOrd="0" presId="urn:microsoft.com/office/officeart/2018/2/layout/IconLabelList"/>
    <dgm:cxn modelId="{41BF6E30-2A2A-4FDE-94A2-E2E912045356}" type="presParOf" srcId="{801FF2E8-C9E7-4575-9C56-F5D3FD1BA57A}" destId="{9DB09264-9EE2-45D2-A8E7-B72A2138B2F5}" srcOrd="8" destOrd="0" presId="urn:microsoft.com/office/officeart/2018/2/layout/IconLabelList"/>
    <dgm:cxn modelId="{A066AD0A-89BE-4638-8A4E-648E592C22BB}" type="presParOf" srcId="{9DB09264-9EE2-45D2-A8E7-B72A2138B2F5}" destId="{0B67FAC8-EE1E-46C9-BA26-9E4620C97D10}" srcOrd="0" destOrd="0" presId="urn:microsoft.com/office/officeart/2018/2/layout/IconLabelList"/>
    <dgm:cxn modelId="{7FEAA879-444D-4946-B66C-97E14A80872B}" type="presParOf" srcId="{9DB09264-9EE2-45D2-A8E7-B72A2138B2F5}" destId="{D9C4D682-E670-46B0-8FB2-C7F82E4AFCA4}" srcOrd="1" destOrd="0" presId="urn:microsoft.com/office/officeart/2018/2/layout/IconLabelList"/>
    <dgm:cxn modelId="{A0C7F6E3-F9B7-43C4-A1B6-52A19B143023}" type="presParOf" srcId="{9DB09264-9EE2-45D2-A8E7-B72A2138B2F5}" destId="{E786ECEA-9D79-4F08-9030-011432E428BD}"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9DCA7-446A-4B60-A05F-7D7A9C8C0AB1}">
      <dsp:nvSpPr>
        <dsp:cNvPr id="0" name=""/>
        <dsp:cNvSpPr/>
      </dsp:nvSpPr>
      <dsp:spPr>
        <a:xfrm>
          <a:off x="0" y="123683"/>
          <a:ext cx="10163283" cy="82485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dirty="0"/>
            <a:t>Bringt Theorie und Praxis zusammen: </a:t>
          </a:r>
          <a:r>
            <a:rPr lang="en-GB" sz="1500" kern="1200" dirty="0"/>
            <a:t>Viele Berufsbildungskurse beinhalten komplexe, praktische Fertigkeiten, die von visuellem und praktischem Lernen profitieren. Multimedia hilft, die Kluft zwischen theoretischem Wissen und praktischer Anwendung zu überbrücken, indem es Demonstrationen bietet, die diese Konzepte zum Leben erwecken.</a:t>
          </a:r>
          <a:endParaRPr lang="en-BE" sz="1500" kern="1200" dirty="0"/>
        </a:p>
      </dsp:txBody>
      <dsp:txXfrm>
        <a:off x="40266" y="163949"/>
        <a:ext cx="10082751" cy="744318"/>
      </dsp:txXfrm>
    </dsp:sp>
    <dsp:sp modelId="{659B837E-D122-4E4B-94FA-5981B3AF5E8A}">
      <dsp:nvSpPr>
        <dsp:cNvPr id="0" name=""/>
        <dsp:cNvSpPr/>
      </dsp:nvSpPr>
      <dsp:spPr>
        <a:xfrm>
          <a:off x="0" y="991733"/>
          <a:ext cx="10163283" cy="82485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dirty="0"/>
            <a:t>Verbessert die Merkfähigkeit und das Engagement</a:t>
          </a:r>
          <a:r>
            <a:rPr lang="en-GB" sz="1500" kern="1200" dirty="0"/>
            <a:t>: Multimediales Material macht das Lernen interessanter, da es auf verschiedene Lernstile eingeht. Bild, Ton und interaktive Inhalte halten die Aufmerksamkeit der Schüler aufrecht und helfen ihnen, die Informationen besser zu behalten als bei reinen Texten.</a:t>
          </a:r>
          <a:endParaRPr lang="en-BE" sz="1500" kern="1200" dirty="0"/>
        </a:p>
      </dsp:txBody>
      <dsp:txXfrm>
        <a:off x="40266" y="1031999"/>
        <a:ext cx="10082751" cy="744318"/>
      </dsp:txXfrm>
    </dsp:sp>
    <dsp:sp modelId="{F3C56ABB-4B11-4CD9-8B09-F0F56EC430B8}">
      <dsp:nvSpPr>
        <dsp:cNvPr id="0" name=""/>
        <dsp:cNvSpPr/>
      </dsp:nvSpPr>
      <dsp:spPr>
        <a:xfrm>
          <a:off x="0" y="1859784"/>
          <a:ext cx="10163283" cy="82485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dirty="0"/>
            <a:t>Unterstützt selbstgesteuertes Lernen</a:t>
          </a:r>
          <a:r>
            <a:rPr lang="en-GB" sz="1500" kern="1200" dirty="0"/>
            <a:t>: Multimedia bietet flexible Lernoptionen, die es den Schülern ermöglichen, Lektionen zu wiederholen, Pausen einzulegen und schwierige Abschnitte in ihrem eigenen Tempo zu wiederholen. Dies ist besonders für Lernende von Vorteil, die mehr Zeit benötigen, um komplexe Aufgaben zu verstehen.</a:t>
          </a:r>
          <a:endParaRPr lang="en-BE" sz="1500" kern="1200" dirty="0"/>
        </a:p>
      </dsp:txBody>
      <dsp:txXfrm>
        <a:off x="40266" y="1900050"/>
        <a:ext cx="10082751" cy="744318"/>
      </dsp:txXfrm>
    </dsp:sp>
    <dsp:sp modelId="{71456949-AB19-4B54-87B0-4D98640AE863}">
      <dsp:nvSpPr>
        <dsp:cNvPr id="0" name=""/>
        <dsp:cNvSpPr/>
      </dsp:nvSpPr>
      <dsp:spPr>
        <a:xfrm>
          <a:off x="0" y="2727834"/>
          <a:ext cx="10163283" cy="82485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b="1" kern="1200" dirty="0"/>
            <a:t>Fördert die digitale Kompetenz</a:t>
          </a:r>
          <a:r>
            <a:rPr lang="en-GB" sz="1500" kern="1200" dirty="0"/>
            <a:t>: Der Einsatz von Multimedia in der Berufsbildung hilft den Schülern, digitale Kompetenzen zu entwickeln - eine wertvolle Fähigkeit auf dem heutigen technologieorientierten Arbeitsmarkt.</a:t>
          </a:r>
          <a:endParaRPr lang="en-BE" sz="1500" kern="1200" dirty="0"/>
        </a:p>
      </dsp:txBody>
      <dsp:txXfrm>
        <a:off x="40266" y="2768100"/>
        <a:ext cx="10082751" cy="744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D44DF-153C-4B0F-8570-BFA774A209F0}">
      <dsp:nvSpPr>
        <dsp:cNvPr id="0" name=""/>
        <dsp:cNvSpPr/>
      </dsp:nvSpPr>
      <dsp:spPr>
        <a:xfrm>
          <a:off x="6616" y="644403"/>
          <a:ext cx="888323" cy="88832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4A72C5-8E8B-4463-8BBC-86727F0EED9B}">
      <dsp:nvSpPr>
        <dsp:cNvPr id="0" name=""/>
        <dsp:cNvSpPr/>
      </dsp:nvSpPr>
      <dsp:spPr>
        <a:xfrm>
          <a:off x="193164" y="830951"/>
          <a:ext cx="515227" cy="5152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392509-CF2A-4B9F-A697-A9E3196885C6}">
      <dsp:nvSpPr>
        <dsp:cNvPr id="0" name=""/>
        <dsp:cNvSpPr/>
      </dsp:nvSpPr>
      <dsp:spPr>
        <a:xfrm>
          <a:off x="1085295" y="644403"/>
          <a:ext cx="2093906" cy="88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dirty="0"/>
            <a:t> Multimedia in der Bildung integriert verschiedene Formen von Medien, darunter Text, Bilder, Audio und Video, zusammen mit interaktiven Elementen.</a:t>
          </a:r>
          <a:endParaRPr lang="en-US" sz="1400" kern="1200" dirty="0"/>
        </a:p>
      </dsp:txBody>
      <dsp:txXfrm>
        <a:off x="1085295" y="644403"/>
        <a:ext cx="2093906" cy="888323"/>
      </dsp:txXfrm>
    </dsp:sp>
    <dsp:sp modelId="{6E2843B3-763D-476D-8A69-1F5CF588DB25}">
      <dsp:nvSpPr>
        <dsp:cNvPr id="0" name=""/>
        <dsp:cNvSpPr/>
      </dsp:nvSpPr>
      <dsp:spPr>
        <a:xfrm>
          <a:off x="3544048" y="644403"/>
          <a:ext cx="888323" cy="88832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3FFB19-3C6F-47B7-B9B7-9DE79EE7C126}">
      <dsp:nvSpPr>
        <dsp:cNvPr id="0" name=""/>
        <dsp:cNvSpPr/>
      </dsp:nvSpPr>
      <dsp:spPr>
        <a:xfrm>
          <a:off x="3730596" y="830951"/>
          <a:ext cx="515227" cy="5152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9A80E4-1587-4780-AD7E-8B6607C013FE}">
      <dsp:nvSpPr>
        <dsp:cNvPr id="0" name=""/>
        <dsp:cNvSpPr/>
      </dsp:nvSpPr>
      <dsp:spPr>
        <a:xfrm>
          <a:off x="4622727" y="644403"/>
          <a:ext cx="2093906" cy="88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dirty="0"/>
            <a:t>Dieser Ansatz schafft ein reichhaltiges und ansprechendes Lernumfeld.</a:t>
          </a:r>
          <a:endParaRPr lang="en-US" sz="1400" kern="1200" dirty="0"/>
        </a:p>
      </dsp:txBody>
      <dsp:txXfrm>
        <a:off x="4622727" y="644403"/>
        <a:ext cx="2093906" cy="888323"/>
      </dsp:txXfrm>
    </dsp:sp>
    <dsp:sp modelId="{8B63B0D4-EF1D-47CF-A5E9-E3D4E5D53825}">
      <dsp:nvSpPr>
        <dsp:cNvPr id="0" name=""/>
        <dsp:cNvSpPr/>
      </dsp:nvSpPr>
      <dsp:spPr>
        <a:xfrm>
          <a:off x="7081481" y="644403"/>
          <a:ext cx="888323" cy="88832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BCFDDA-35A8-47A0-B024-BD748EA504CE}">
      <dsp:nvSpPr>
        <dsp:cNvPr id="0" name=""/>
        <dsp:cNvSpPr/>
      </dsp:nvSpPr>
      <dsp:spPr>
        <a:xfrm>
          <a:off x="7268029" y="830951"/>
          <a:ext cx="515227" cy="5152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4DDCA9-BFF2-4CBD-AC6B-CAAE7C04BADD}">
      <dsp:nvSpPr>
        <dsp:cNvPr id="0" name=""/>
        <dsp:cNvSpPr/>
      </dsp:nvSpPr>
      <dsp:spPr>
        <a:xfrm>
          <a:off x="8160160" y="644403"/>
          <a:ext cx="2093906" cy="88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dirty="0"/>
            <a:t> Es spricht mehrere Lernstile an, z. B. visuell, auditiv und </a:t>
          </a:r>
          <a:r>
            <a:rPr lang="en-US" sz="1400" b="0" kern="1200" dirty="0" err="1"/>
            <a:t>kinästhetisch</a:t>
          </a:r>
          <a:r>
            <a:rPr lang="en-US" sz="1400" b="0" kern="1200" dirty="0"/>
            <a:t>.</a:t>
          </a:r>
          <a:endParaRPr lang="en-US" sz="1400" kern="1200" dirty="0"/>
        </a:p>
      </dsp:txBody>
      <dsp:txXfrm>
        <a:off x="8160160" y="644403"/>
        <a:ext cx="2093906" cy="888323"/>
      </dsp:txXfrm>
    </dsp:sp>
    <dsp:sp modelId="{494A1FFB-9BBD-42C7-B680-FC31FE220142}">
      <dsp:nvSpPr>
        <dsp:cNvPr id="0" name=""/>
        <dsp:cNvSpPr/>
      </dsp:nvSpPr>
      <dsp:spPr>
        <a:xfrm>
          <a:off x="6616" y="2160591"/>
          <a:ext cx="888323" cy="88832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39B70D-CAC8-44BA-B38C-0B7305773E91}">
      <dsp:nvSpPr>
        <dsp:cNvPr id="0" name=""/>
        <dsp:cNvSpPr/>
      </dsp:nvSpPr>
      <dsp:spPr>
        <a:xfrm>
          <a:off x="193164" y="2347139"/>
          <a:ext cx="515227" cy="5152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BD2028-3D2F-4752-9702-4AE32B438666}">
      <dsp:nvSpPr>
        <dsp:cNvPr id="0" name=""/>
        <dsp:cNvSpPr/>
      </dsp:nvSpPr>
      <dsp:spPr>
        <a:xfrm>
          <a:off x="1085295" y="2160591"/>
          <a:ext cx="2093906" cy="88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dirty="0"/>
            <a:t> Auf diese Weise wird sichergestellt, dass jeder Schüler die Möglichkeit hat, sich auf eine Weise mit dem Stoff zu beschäftigen, die seinen Lernvorlieben am besten entspricht.</a:t>
          </a:r>
          <a:endParaRPr lang="en-US" sz="1400" kern="1200" dirty="0"/>
        </a:p>
      </dsp:txBody>
      <dsp:txXfrm>
        <a:off x="1085295" y="2160591"/>
        <a:ext cx="2093906" cy="888323"/>
      </dsp:txXfrm>
    </dsp:sp>
    <dsp:sp modelId="{71C174DB-37FD-4714-B169-CC351F0D3F85}">
      <dsp:nvSpPr>
        <dsp:cNvPr id="0" name=""/>
        <dsp:cNvSpPr/>
      </dsp:nvSpPr>
      <dsp:spPr>
        <a:xfrm>
          <a:off x="3544048" y="2160591"/>
          <a:ext cx="888323" cy="88832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5927D9-D233-4C57-81D8-5B57BA92079E}">
      <dsp:nvSpPr>
        <dsp:cNvPr id="0" name=""/>
        <dsp:cNvSpPr/>
      </dsp:nvSpPr>
      <dsp:spPr>
        <a:xfrm>
          <a:off x="3730596" y="2347139"/>
          <a:ext cx="515227" cy="51522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EA34C9-7512-4764-95E0-D31E841A201F}">
      <dsp:nvSpPr>
        <dsp:cNvPr id="0" name=""/>
        <dsp:cNvSpPr/>
      </dsp:nvSpPr>
      <dsp:spPr>
        <a:xfrm>
          <a:off x="4622727" y="2160591"/>
          <a:ext cx="2093906" cy="88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dirty="0"/>
            <a:t>Durch den Einsatz von Multimedia können Lehrkräfte dynamische Inhalte erstellen, die das Interesse der Schüler wecken.</a:t>
          </a:r>
          <a:endParaRPr lang="en-US" sz="1400" kern="1200" dirty="0"/>
        </a:p>
      </dsp:txBody>
      <dsp:txXfrm>
        <a:off x="4622727" y="2160591"/>
        <a:ext cx="2093906" cy="888323"/>
      </dsp:txXfrm>
    </dsp:sp>
    <dsp:sp modelId="{C3B49C21-4BDE-4ACF-BA09-23AD92C12397}">
      <dsp:nvSpPr>
        <dsp:cNvPr id="0" name=""/>
        <dsp:cNvSpPr/>
      </dsp:nvSpPr>
      <dsp:spPr>
        <a:xfrm>
          <a:off x="7081481" y="2160591"/>
          <a:ext cx="888323" cy="88832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A97ADF-BC2B-4103-9F9D-C675EEDAF489}">
      <dsp:nvSpPr>
        <dsp:cNvPr id="0" name=""/>
        <dsp:cNvSpPr/>
      </dsp:nvSpPr>
      <dsp:spPr>
        <a:xfrm>
          <a:off x="7268029" y="2347139"/>
          <a:ext cx="515227" cy="51522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4E4CC3-C2B2-4D55-B4AD-A1BAE97BCEE3}">
      <dsp:nvSpPr>
        <dsp:cNvPr id="0" name=""/>
        <dsp:cNvSpPr/>
      </dsp:nvSpPr>
      <dsp:spPr>
        <a:xfrm>
          <a:off x="8160160" y="2160591"/>
          <a:ext cx="2093906" cy="88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dirty="0"/>
            <a:t>Diese Methode ermöglicht ein tieferes Verständnis komplexer Konzepte und macht das Lernen effektiver.</a:t>
          </a:r>
          <a:endParaRPr lang="en-US" sz="1400" kern="1200" dirty="0"/>
        </a:p>
      </dsp:txBody>
      <dsp:txXfrm>
        <a:off x="8160160" y="2160591"/>
        <a:ext cx="2093906" cy="8883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FCB59-3DDD-4377-9CD9-FAFB98857511}">
      <dsp:nvSpPr>
        <dsp:cNvPr id="0" name=""/>
        <dsp:cNvSpPr/>
      </dsp:nvSpPr>
      <dsp:spPr>
        <a:xfrm>
          <a:off x="2569" y="521551"/>
          <a:ext cx="2038628" cy="12231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Engagement ist der Grundstein für effektives Lernen.</a:t>
          </a:r>
          <a:endParaRPr lang="en-US" sz="1300" kern="1200" dirty="0"/>
        </a:p>
      </dsp:txBody>
      <dsp:txXfrm>
        <a:off x="2569" y="521551"/>
        <a:ext cx="2038628" cy="1223176"/>
      </dsp:txXfrm>
    </dsp:sp>
    <dsp:sp modelId="{2788E2B3-3D40-40FB-8CA9-5560814F953F}">
      <dsp:nvSpPr>
        <dsp:cNvPr id="0" name=""/>
        <dsp:cNvSpPr/>
      </dsp:nvSpPr>
      <dsp:spPr>
        <a:xfrm>
          <a:off x="2245060" y="521551"/>
          <a:ext cx="2038628" cy="12231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Multimediale Inhalte fördern das Engagement der Schüler, indem sie Informationen in verschiedenen Formaten präsentieren.</a:t>
          </a:r>
          <a:endParaRPr lang="en-US" sz="1300" kern="1200" dirty="0"/>
        </a:p>
      </dsp:txBody>
      <dsp:txXfrm>
        <a:off x="2245060" y="521551"/>
        <a:ext cx="2038628" cy="1223176"/>
      </dsp:txXfrm>
    </dsp:sp>
    <dsp:sp modelId="{D23244DD-85F1-48DA-94E2-94B3E269798C}">
      <dsp:nvSpPr>
        <dsp:cNvPr id="0" name=""/>
        <dsp:cNvSpPr/>
      </dsp:nvSpPr>
      <dsp:spPr>
        <a:xfrm>
          <a:off x="4487551" y="521551"/>
          <a:ext cx="2038628" cy="12231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 Die Kombination von visuellen Elementen mit Audio-Erklärungen schafft ein intensiveres Lernerlebnis.</a:t>
          </a:r>
          <a:endParaRPr lang="en-US" sz="1300" kern="1200" dirty="0"/>
        </a:p>
      </dsp:txBody>
      <dsp:txXfrm>
        <a:off x="4487551" y="521551"/>
        <a:ext cx="2038628" cy="1223176"/>
      </dsp:txXfrm>
    </dsp:sp>
    <dsp:sp modelId="{75A9F1E1-C2EC-4D29-AB99-AB4859ED7DDC}">
      <dsp:nvSpPr>
        <dsp:cNvPr id="0" name=""/>
        <dsp:cNvSpPr/>
      </dsp:nvSpPr>
      <dsp:spPr>
        <a:xfrm>
          <a:off x="6730042" y="521551"/>
          <a:ext cx="2038628" cy="12231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Dieser Ansatz erleichtert das Verstehen und Behalten von Informationen.</a:t>
          </a:r>
          <a:endParaRPr lang="en-US" sz="1300" kern="1200" dirty="0"/>
        </a:p>
      </dsp:txBody>
      <dsp:txXfrm>
        <a:off x="6730042" y="521551"/>
        <a:ext cx="2038628" cy="1223176"/>
      </dsp:txXfrm>
    </dsp:sp>
    <dsp:sp modelId="{51F36F5C-661E-495A-BF5E-33ACD1527BC7}">
      <dsp:nvSpPr>
        <dsp:cNvPr id="0" name=""/>
        <dsp:cNvSpPr/>
      </dsp:nvSpPr>
      <dsp:spPr>
        <a:xfrm>
          <a:off x="1123815" y="1948590"/>
          <a:ext cx="2038628" cy="12231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 Interaktive Elemente wie Quizfragen und Simulationen fördern die aktive Teilnahme.</a:t>
          </a:r>
          <a:endParaRPr lang="en-US" sz="1300" kern="1200" dirty="0"/>
        </a:p>
      </dsp:txBody>
      <dsp:txXfrm>
        <a:off x="1123815" y="1948590"/>
        <a:ext cx="2038628" cy="1223176"/>
      </dsp:txXfrm>
    </dsp:sp>
    <dsp:sp modelId="{F6C75131-4824-40E8-886D-E3EA93FA15A7}">
      <dsp:nvSpPr>
        <dsp:cNvPr id="0" name=""/>
        <dsp:cNvSpPr/>
      </dsp:nvSpPr>
      <dsp:spPr>
        <a:xfrm>
          <a:off x="3366305" y="1948590"/>
          <a:ext cx="2038628" cy="12231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Durch diese Aktivitäten werden die Schüler von passiven Empfängern von Informationen zu aktiven Lernenden.</a:t>
          </a:r>
          <a:endParaRPr lang="en-US" sz="1300" kern="1200" dirty="0"/>
        </a:p>
      </dsp:txBody>
      <dsp:txXfrm>
        <a:off x="3366305" y="1948590"/>
        <a:ext cx="2038628" cy="1223176"/>
      </dsp:txXfrm>
    </dsp:sp>
    <dsp:sp modelId="{A2EF8883-CACD-4E02-8DA3-05A08DEF04AB}">
      <dsp:nvSpPr>
        <dsp:cNvPr id="0" name=""/>
        <dsp:cNvSpPr/>
      </dsp:nvSpPr>
      <dsp:spPr>
        <a:xfrm>
          <a:off x="5608796" y="1948590"/>
          <a:ext cx="2038628" cy="1223176"/>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Die Schüler setzen sich mit dem Stoff auseinander, wenden Konzepte an und reflektieren über ihr Verständnis.</a:t>
          </a:r>
          <a:endParaRPr lang="en-US" sz="1300" kern="1200" dirty="0"/>
        </a:p>
      </dsp:txBody>
      <dsp:txXfrm>
        <a:off x="5608796" y="1948590"/>
        <a:ext cx="2038628" cy="12231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1DA51-D707-4050-AE2F-32BF12CCAA39}">
      <dsp:nvSpPr>
        <dsp:cNvPr id="0" name=""/>
        <dsp:cNvSpPr/>
      </dsp:nvSpPr>
      <dsp:spPr>
        <a:xfrm>
          <a:off x="843281" y="0"/>
          <a:ext cx="9557187" cy="548703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518A44-A972-40AA-B43D-6E1B3C7514E5}">
      <dsp:nvSpPr>
        <dsp:cNvPr id="0" name=""/>
        <dsp:cNvSpPr/>
      </dsp:nvSpPr>
      <dsp:spPr>
        <a:xfrm>
          <a:off x="3294" y="897283"/>
          <a:ext cx="1983028" cy="3692463"/>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err="1"/>
            <a:t>Demonstrationen</a:t>
          </a:r>
          <a:r>
            <a:rPr lang="en-GB" sz="1200" kern="1200" dirty="0"/>
            <a:t> von </a:t>
          </a:r>
          <a:r>
            <a:rPr lang="en-GB" sz="1200" kern="1200" dirty="0" err="1"/>
            <a:t>Fertigkeiten</a:t>
          </a:r>
          <a:r>
            <a:rPr lang="en-GB" sz="1200" kern="1200" dirty="0"/>
            <a:t>: Video-Tutorials </a:t>
          </a:r>
          <a:r>
            <a:rPr lang="en-GB" sz="1200" kern="1200" dirty="0" err="1"/>
            <a:t>ermöglichen</a:t>
          </a:r>
          <a:r>
            <a:rPr lang="en-GB" sz="1200" kern="1200" dirty="0"/>
            <a:t> es den </a:t>
          </a:r>
          <a:r>
            <a:rPr lang="en-GB" sz="1200" kern="1200" dirty="0" err="1"/>
            <a:t>Ausbildern</a:t>
          </a:r>
          <a:r>
            <a:rPr lang="en-GB" sz="1200" kern="1200" dirty="0"/>
            <a:t>, </a:t>
          </a:r>
          <a:r>
            <a:rPr lang="en-GB" sz="1200" kern="1200" dirty="0" err="1"/>
            <a:t>Fertigkeiten</a:t>
          </a:r>
          <a:r>
            <a:rPr lang="en-GB" sz="1200" kern="1200" dirty="0"/>
            <a:t> Schritt für Schritt </a:t>
          </a:r>
          <a:r>
            <a:rPr lang="en-GB" sz="1200" kern="1200" dirty="0" err="1"/>
            <a:t>zu</a:t>
          </a:r>
          <a:r>
            <a:rPr lang="en-GB" sz="1200" kern="1200" dirty="0"/>
            <a:t> </a:t>
          </a:r>
          <a:r>
            <a:rPr lang="en-GB" sz="1200" kern="1200" dirty="0" err="1"/>
            <a:t>demonstrieren</a:t>
          </a:r>
          <a:r>
            <a:rPr lang="en-GB" sz="1200" kern="1200" dirty="0"/>
            <a:t> und </a:t>
          </a:r>
          <a:r>
            <a:rPr lang="en-GB" sz="1200" kern="1200" dirty="0" err="1"/>
            <a:t>ein</a:t>
          </a:r>
          <a:r>
            <a:rPr lang="en-GB" sz="1200" kern="1200" dirty="0"/>
            <a:t> </a:t>
          </a:r>
          <a:r>
            <a:rPr lang="en-GB" sz="1200" kern="1200" dirty="0" err="1"/>
            <a:t>klares</a:t>
          </a:r>
          <a:r>
            <a:rPr lang="en-GB" sz="1200" kern="1200" dirty="0"/>
            <a:t> </a:t>
          </a:r>
          <a:r>
            <a:rPr lang="en-GB" sz="1200" kern="1200" dirty="0" err="1"/>
            <a:t>visuelles</a:t>
          </a:r>
          <a:r>
            <a:rPr lang="en-GB" sz="1200" kern="1200" dirty="0"/>
            <a:t> Modell </a:t>
          </a:r>
          <a:r>
            <a:rPr lang="en-GB" sz="1200" kern="1200" dirty="0" err="1"/>
            <a:t>zu</a:t>
          </a:r>
          <a:r>
            <a:rPr lang="en-GB" sz="1200" kern="1200" dirty="0"/>
            <a:t> </a:t>
          </a:r>
          <a:r>
            <a:rPr lang="en-GB" sz="1200" kern="1200" dirty="0" err="1"/>
            <a:t>liefern</a:t>
          </a:r>
          <a:r>
            <a:rPr lang="en-GB" sz="1200" kern="1200" dirty="0"/>
            <a:t>, </a:t>
          </a:r>
          <a:r>
            <a:rPr lang="en-GB" sz="1200" kern="1200" dirty="0" err="1"/>
            <a:t>dem</a:t>
          </a:r>
          <a:r>
            <a:rPr lang="en-GB" sz="1200" kern="1200" dirty="0"/>
            <a:t> die </a:t>
          </a:r>
          <a:r>
            <a:rPr lang="en-GB" sz="1200" kern="1200" dirty="0" err="1"/>
            <a:t>Lernenden</a:t>
          </a:r>
          <a:r>
            <a:rPr lang="en-GB" sz="1200" kern="1200" dirty="0"/>
            <a:t> </a:t>
          </a:r>
          <a:r>
            <a:rPr lang="en-GB" sz="1200" kern="1200" dirty="0" err="1"/>
            <a:t>folgen</a:t>
          </a:r>
          <a:r>
            <a:rPr lang="en-GB" sz="1200" kern="1200" dirty="0"/>
            <a:t> und es </a:t>
          </a:r>
          <a:r>
            <a:rPr lang="en-GB" sz="1200" kern="1200" dirty="0" err="1"/>
            <a:t>nachmachen</a:t>
          </a:r>
          <a:r>
            <a:rPr lang="en-GB" sz="1200" kern="1200" dirty="0"/>
            <a:t> </a:t>
          </a:r>
          <a:r>
            <a:rPr lang="en-GB" sz="1200" kern="1200" dirty="0" err="1"/>
            <a:t>können</a:t>
          </a:r>
          <a:r>
            <a:rPr lang="en-GB" sz="1200" kern="1200" dirty="0"/>
            <a:t>. </a:t>
          </a:r>
          <a:r>
            <a:rPr lang="en-GB" sz="1200" kern="1200" dirty="0" err="1"/>
            <a:t>Beispiele</a:t>
          </a:r>
          <a:r>
            <a:rPr lang="en-GB" sz="1200" kern="1200" dirty="0"/>
            <a:t> </a:t>
          </a:r>
          <a:r>
            <a:rPr lang="en-GB" sz="1200" kern="1200" dirty="0" err="1"/>
            <a:t>sind</a:t>
          </a:r>
          <a:r>
            <a:rPr lang="en-GB" sz="1200" kern="1200" dirty="0"/>
            <a:t> </a:t>
          </a:r>
          <a:r>
            <a:rPr lang="en-GB" sz="1200" kern="1200" dirty="0" err="1"/>
            <a:t>Tischlertechniken</a:t>
          </a:r>
          <a:r>
            <a:rPr lang="en-GB" sz="1200" kern="1200" dirty="0"/>
            <a:t>, </a:t>
          </a:r>
          <a:r>
            <a:rPr lang="en-GB" sz="1200" kern="1200" dirty="0" err="1"/>
            <a:t>Schweißverfahren</a:t>
          </a:r>
          <a:r>
            <a:rPr lang="en-GB" sz="1200" kern="1200" dirty="0"/>
            <a:t>, </a:t>
          </a:r>
          <a:r>
            <a:rPr lang="en-GB" sz="1200" kern="1200" dirty="0" err="1"/>
            <a:t>kulinarische</a:t>
          </a:r>
          <a:r>
            <a:rPr lang="en-GB" sz="1200" kern="1200" dirty="0"/>
            <a:t> </a:t>
          </a:r>
          <a:r>
            <a:rPr lang="en-GB" sz="1200" kern="1200" dirty="0" err="1"/>
            <a:t>Methoden</a:t>
          </a:r>
          <a:r>
            <a:rPr lang="en-GB" sz="1200" kern="1200" dirty="0"/>
            <a:t> </a:t>
          </a:r>
          <a:r>
            <a:rPr lang="en-GB" sz="1200" kern="1200" dirty="0" err="1"/>
            <a:t>oder</a:t>
          </a:r>
          <a:r>
            <a:rPr lang="en-GB" sz="1200" kern="1200" dirty="0"/>
            <a:t> </a:t>
          </a:r>
          <a:r>
            <a:rPr lang="en-GB" sz="1200" kern="1200" dirty="0" err="1"/>
            <a:t>medizinische</a:t>
          </a:r>
          <a:r>
            <a:rPr lang="en-GB" sz="1200" kern="1200" dirty="0"/>
            <a:t> </a:t>
          </a:r>
          <a:r>
            <a:rPr lang="en-GB" sz="1200" kern="1200" dirty="0" err="1"/>
            <a:t>Verfahren</a:t>
          </a:r>
          <a:r>
            <a:rPr lang="en-GB" sz="1200" kern="1200" dirty="0"/>
            <a:t>.</a:t>
          </a:r>
          <a:endParaRPr lang="en-BE" sz="1200" kern="1200" dirty="0"/>
        </a:p>
      </dsp:txBody>
      <dsp:txXfrm>
        <a:off x="100097" y="994086"/>
        <a:ext cx="1789422" cy="3498857"/>
      </dsp:txXfrm>
    </dsp:sp>
    <dsp:sp modelId="{E9799C46-5D85-4D84-BFFC-EDB8650EA4A7}">
      <dsp:nvSpPr>
        <dsp:cNvPr id="0" name=""/>
        <dsp:cNvSpPr/>
      </dsp:nvSpPr>
      <dsp:spPr>
        <a:xfrm>
          <a:off x="2316827" y="897283"/>
          <a:ext cx="1983028" cy="3692463"/>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err="1"/>
            <a:t>Simulationen</a:t>
          </a:r>
          <a:r>
            <a:rPr lang="en-GB" sz="1200" kern="1200" dirty="0"/>
            <a:t> und </a:t>
          </a:r>
          <a:r>
            <a:rPr lang="en-GB" sz="1200" kern="1200" dirty="0" err="1"/>
            <a:t>virtuelle</a:t>
          </a:r>
          <a:r>
            <a:rPr lang="en-GB" sz="1200" kern="1200" dirty="0"/>
            <a:t> Labore: </a:t>
          </a:r>
          <a:r>
            <a:rPr lang="en-GB" sz="1200" kern="1200" dirty="0" err="1"/>
            <a:t>Mithilfe</a:t>
          </a:r>
          <a:r>
            <a:rPr lang="en-GB" sz="1200" kern="1200" dirty="0"/>
            <a:t> von Multimedia </a:t>
          </a:r>
          <a:r>
            <a:rPr lang="en-GB" sz="1200" kern="1200" dirty="0" err="1"/>
            <a:t>können</a:t>
          </a:r>
          <a:r>
            <a:rPr lang="en-GB" sz="1200" kern="1200" dirty="0"/>
            <a:t> </a:t>
          </a:r>
          <a:r>
            <a:rPr lang="en-GB" sz="1200" kern="1200" dirty="0" err="1"/>
            <a:t>virtuelle</a:t>
          </a:r>
          <a:r>
            <a:rPr lang="en-GB" sz="1200" kern="1200" dirty="0"/>
            <a:t> </a:t>
          </a:r>
          <a:r>
            <a:rPr lang="en-GB" sz="1200" kern="1200" dirty="0" err="1"/>
            <a:t>Simulationen</a:t>
          </a:r>
          <a:r>
            <a:rPr lang="en-GB" sz="1200" kern="1200" dirty="0"/>
            <a:t> von </a:t>
          </a:r>
          <a:r>
            <a:rPr lang="en-GB" sz="1200" kern="1200" dirty="0" err="1"/>
            <a:t>realen</a:t>
          </a:r>
          <a:r>
            <a:rPr lang="en-GB" sz="1200" kern="1200" dirty="0"/>
            <a:t> </a:t>
          </a:r>
          <a:r>
            <a:rPr lang="en-GB" sz="1200" kern="1200" dirty="0" err="1"/>
            <a:t>Umgebungen</a:t>
          </a:r>
          <a:r>
            <a:rPr lang="en-GB" sz="1200" kern="1200" dirty="0"/>
            <a:t> </a:t>
          </a:r>
          <a:r>
            <a:rPr lang="en-GB" sz="1200" kern="1200" dirty="0" err="1"/>
            <a:t>erstellt</a:t>
          </a:r>
          <a:r>
            <a:rPr lang="en-GB" sz="1200" kern="1200" dirty="0"/>
            <a:t> </a:t>
          </a:r>
          <a:r>
            <a:rPr lang="en-GB" sz="1200" kern="1200" dirty="0" err="1"/>
            <a:t>werden</a:t>
          </a:r>
          <a:r>
            <a:rPr lang="en-GB" sz="1200" kern="1200" dirty="0"/>
            <a:t>. In </a:t>
          </a:r>
          <a:r>
            <a:rPr lang="en-GB" sz="1200" kern="1200" dirty="0" err="1"/>
            <a:t>einem</a:t>
          </a:r>
          <a:r>
            <a:rPr lang="en-GB" sz="1200" kern="1200" dirty="0"/>
            <a:t> </a:t>
          </a:r>
          <a:r>
            <a:rPr lang="en-GB" sz="1200" kern="1200" dirty="0" err="1"/>
            <a:t>virtuellen</a:t>
          </a:r>
          <a:r>
            <a:rPr lang="en-GB" sz="1200" kern="1200" dirty="0"/>
            <a:t> Labor </a:t>
          </a:r>
          <a:r>
            <a:rPr lang="en-GB" sz="1200" kern="1200" dirty="0" err="1"/>
            <a:t>können</a:t>
          </a:r>
          <a:r>
            <a:rPr lang="en-GB" sz="1200" kern="1200" dirty="0"/>
            <a:t> </a:t>
          </a:r>
          <a:r>
            <a:rPr lang="en-GB" sz="1200" kern="1200" dirty="0" err="1"/>
            <a:t>Studierende</a:t>
          </a:r>
          <a:r>
            <a:rPr lang="en-GB" sz="1200" kern="1200" dirty="0"/>
            <a:t> des </a:t>
          </a:r>
          <a:r>
            <a:rPr lang="en-GB" sz="1200" kern="1200" dirty="0" err="1"/>
            <a:t>Gesundheitswesens</a:t>
          </a:r>
          <a:r>
            <a:rPr lang="en-GB" sz="1200" kern="1200" dirty="0"/>
            <a:t> </a:t>
          </a:r>
          <a:r>
            <a:rPr lang="en-GB" sz="1200" kern="1200" dirty="0" err="1"/>
            <a:t>beispielsweise</a:t>
          </a:r>
          <a:r>
            <a:rPr lang="en-GB" sz="1200" kern="1200" dirty="0"/>
            <a:t> </a:t>
          </a:r>
          <a:r>
            <a:rPr lang="en-GB" sz="1200" kern="1200" dirty="0" err="1"/>
            <a:t>üben</a:t>
          </a:r>
          <a:r>
            <a:rPr lang="en-GB" sz="1200" kern="1200" dirty="0"/>
            <a:t>, </a:t>
          </a:r>
          <a:r>
            <a:rPr lang="en-GB" sz="1200" kern="1200" dirty="0" err="1"/>
            <a:t>wie</a:t>
          </a:r>
          <a:r>
            <a:rPr lang="en-GB" sz="1200" kern="1200" dirty="0"/>
            <a:t> </a:t>
          </a:r>
          <a:r>
            <a:rPr lang="en-GB" sz="1200" kern="1200" dirty="0" err="1"/>
            <a:t>sie</a:t>
          </a:r>
          <a:r>
            <a:rPr lang="en-GB" sz="1200" kern="1200" dirty="0"/>
            <a:t> auf </a:t>
          </a:r>
          <a:r>
            <a:rPr lang="en-GB" sz="1200" kern="1200" dirty="0" err="1"/>
            <a:t>Patientenszenarien</a:t>
          </a:r>
          <a:r>
            <a:rPr lang="en-GB" sz="1200" kern="1200" dirty="0"/>
            <a:t> </a:t>
          </a:r>
          <a:r>
            <a:rPr lang="en-GB" sz="1200" kern="1200" dirty="0" err="1"/>
            <a:t>reagieren</a:t>
          </a:r>
          <a:r>
            <a:rPr lang="en-GB" sz="1200" kern="1200" dirty="0"/>
            <a:t>, und </a:t>
          </a:r>
          <a:r>
            <a:rPr lang="en-GB" sz="1200" kern="1200" dirty="0" err="1"/>
            <a:t>Studierende</a:t>
          </a:r>
          <a:r>
            <a:rPr lang="en-GB" sz="1200" kern="1200" dirty="0"/>
            <a:t> des </a:t>
          </a:r>
          <a:r>
            <a:rPr lang="en-GB" sz="1200" kern="1200" dirty="0" err="1"/>
            <a:t>Automobilbaus</a:t>
          </a:r>
          <a:r>
            <a:rPr lang="en-GB" sz="1200" kern="1200" dirty="0"/>
            <a:t> </a:t>
          </a:r>
          <a:r>
            <a:rPr lang="en-GB" sz="1200" kern="1200" dirty="0" err="1"/>
            <a:t>können</a:t>
          </a:r>
          <a:r>
            <a:rPr lang="en-GB" sz="1200" kern="1200" dirty="0"/>
            <a:t> </a:t>
          </a:r>
          <a:r>
            <a:rPr lang="en-GB" sz="1200" kern="1200" dirty="0" err="1"/>
            <a:t>virtuell</a:t>
          </a:r>
          <a:r>
            <a:rPr lang="en-GB" sz="1200" kern="1200" dirty="0"/>
            <a:t> </a:t>
          </a:r>
          <a:r>
            <a:rPr lang="en-GB" sz="1200" kern="1200" dirty="0" err="1"/>
            <a:t>Motorenteile</a:t>
          </a:r>
          <a:r>
            <a:rPr lang="en-GB" sz="1200" kern="1200" dirty="0"/>
            <a:t> </a:t>
          </a:r>
          <a:r>
            <a:rPr lang="en-GB" sz="1200" kern="1200" dirty="0" err="1"/>
            <a:t>inspizieren</a:t>
          </a:r>
          <a:r>
            <a:rPr lang="en-GB" sz="1200" kern="1200" dirty="0"/>
            <a:t> - </a:t>
          </a:r>
          <a:r>
            <a:rPr lang="en-GB" sz="1200" kern="1200" dirty="0" err="1"/>
            <a:t>alles</a:t>
          </a:r>
          <a:r>
            <a:rPr lang="en-GB" sz="1200" kern="1200" dirty="0"/>
            <a:t> in </a:t>
          </a:r>
          <a:r>
            <a:rPr lang="en-GB" sz="1200" kern="1200" dirty="0" err="1"/>
            <a:t>einer</a:t>
          </a:r>
          <a:r>
            <a:rPr lang="en-GB" sz="1200" kern="1200" dirty="0"/>
            <a:t> </a:t>
          </a:r>
          <a:r>
            <a:rPr lang="en-GB" sz="1200" kern="1200" dirty="0" err="1"/>
            <a:t>kontrollierten</a:t>
          </a:r>
          <a:r>
            <a:rPr lang="en-GB" sz="1200" kern="1200" dirty="0"/>
            <a:t> </a:t>
          </a:r>
          <a:r>
            <a:rPr lang="en-GB" sz="1200" kern="1200" dirty="0" err="1"/>
            <a:t>digitalen</a:t>
          </a:r>
          <a:r>
            <a:rPr lang="en-GB" sz="1200" kern="1200" dirty="0"/>
            <a:t> </a:t>
          </a:r>
          <a:r>
            <a:rPr lang="en-GB" sz="1200" kern="1200" dirty="0" err="1"/>
            <a:t>Umgebung</a:t>
          </a:r>
          <a:r>
            <a:rPr lang="en-GB" sz="1200" kern="1200" dirty="0"/>
            <a:t>.</a:t>
          </a:r>
          <a:endParaRPr lang="en-BE" sz="1200" kern="1200" dirty="0"/>
        </a:p>
      </dsp:txBody>
      <dsp:txXfrm>
        <a:off x="2413630" y="994086"/>
        <a:ext cx="1789422" cy="3498857"/>
      </dsp:txXfrm>
    </dsp:sp>
    <dsp:sp modelId="{EA62BC46-27EA-491B-A6A0-4259BA28507C}">
      <dsp:nvSpPr>
        <dsp:cNvPr id="0" name=""/>
        <dsp:cNvSpPr/>
      </dsp:nvSpPr>
      <dsp:spPr>
        <a:xfrm>
          <a:off x="4630360" y="962315"/>
          <a:ext cx="1983028" cy="3562399"/>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err="1"/>
            <a:t>Interaktive</a:t>
          </a:r>
          <a:r>
            <a:rPr lang="en-GB" sz="1200" kern="1200" dirty="0"/>
            <a:t> </a:t>
          </a:r>
          <a:r>
            <a:rPr lang="en-GB" sz="1200" kern="1200" dirty="0" err="1"/>
            <a:t>Quizze</a:t>
          </a:r>
          <a:r>
            <a:rPr lang="en-GB" sz="1200" kern="1200" dirty="0"/>
            <a:t> und </a:t>
          </a:r>
          <a:r>
            <a:rPr lang="en-GB" sz="1200" kern="1200" dirty="0" err="1"/>
            <a:t>Wissenstests</a:t>
          </a:r>
          <a:r>
            <a:rPr lang="en-GB" sz="1200" kern="1200" dirty="0"/>
            <a:t>: </a:t>
          </a:r>
          <a:r>
            <a:rPr lang="en-GB" sz="1200" kern="1200" dirty="0" err="1"/>
            <a:t>Eingebettete</a:t>
          </a:r>
          <a:r>
            <a:rPr lang="en-GB" sz="1200" kern="1200" dirty="0"/>
            <a:t> </a:t>
          </a:r>
          <a:r>
            <a:rPr lang="en-GB" sz="1200" kern="1200" dirty="0" err="1"/>
            <a:t>Quizze</a:t>
          </a:r>
          <a:r>
            <a:rPr lang="en-GB" sz="1200" kern="1200" dirty="0"/>
            <a:t> und </a:t>
          </a:r>
          <a:r>
            <a:rPr lang="en-GB" sz="1200" kern="1200" dirty="0" err="1"/>
            <a:t>interaktive</a:t>
          </a:r>
          <a:r>
            <a:rPr lang="en-GB" sz="1200" kern="1200" dirty="0"/>
            <a:t> </a:t>
          </a:r>
          <a:r>
            <a:rPr lang="en-GB" sz="1200" kern="1200" dirty="0" err="1"/>
            <a:t>Übungen</a:t>
          </a:r>
          <a:r>
            <a:rPr lang="en-GB" sz="1200" kern="1200" dirty="0"/>
            <a:t> </a:t>
          </a:r>
          <a:r>
            <a:rPr lang="en-GB" sz="1200" kern="1200" dirty="0" err="1"/>
            <a:t>ermöglichen</a:t>
          </a:r>
          <a:r>
            <a:rPr lang="en-GB" sz="1200" kern="1200" dirty="0"/>
            <a:t> es den </a:t>
          </a:r>
          <a:r>
            <a:rPr lang="en-GB" sz="1200" kern="1200" dirty="0" err="1"/>
            <a:t>Lernenden</a:t>
          </a:r>
          <a:r>
            <a:rPr lang="en-GB" sz="1200" kern="1200" dirty="0"/>
            <a:t>, </a:t>
          </a:r>
          <a:r>
            <a:rPr lang="en-GB" sz="1200" kern="1200" dirty="0" err="1"/>
            <a:t>ihr</a:t>
          </a:r>
          <a:r>
            <a:rPr lang="en-GB" sz="1200" kern="1200" dirty="0"/>
            <a:t> Wissen </a:t>
          </a:r>
          <a:r>
            <a:rPr lang="en-GB" sz="1200" kern="1200" dirty="0" err="1"/>
            <a:t>sofort</a:t>
          </a:r>
          <a:r>
            <a:rPr lang="en-GB" sz="1200" kern="1200" dirty="0"/>
            <a:t> </a:t>
          </a:r>
          <a:r>
            <a:rPr lang="en-GB" sz="1200" kern="1200" dirty="0" err="1"/>
            <a:t>zu</a:t>
          </a:r>
          <a:r>
            <a:rPr lang="en-GB" sz="1200" kern="1200" dirty="0"/>
            <a:t> </a:t>
          </a:r>
          <a:r>
            <a:rPr lang="en-GB" sz="1200" kern="1200" dirty="0" err="1"/>
            <a:t>überprüfen</a:t>
          </a:r>
          <a:r>
            <a:rPr lang="en-GB" sz="1200" kern="1200" dirty="0"/>
            <a:t>. Dieser Ansatz </a:t>
          </a:r>
          <a:r>
            <a:rPr lang="en-GB" sz="1200" kern="1200" dirty="0" err="1"/>
            <a:t>bietet</a:t>
          </a:r>
          <a:r>
            <a:rPr lang="en-GB" sz="1200" kern="1200" dirty="0"/>
            <a:t> </a:t>
          </a:r>
          <a:r>
            <a:rPr lang="en-GB" sz="1200" kern="1200" dirty="0" err="1"/>
            <a:t>Echtzeit</a:t>
          </a:r>
          <a:r>
            <a:rPr lang="en-GB" sz="1200" kern="1200" dirty="0"/>
            <a:t>-Feedback, das den </a:t>
          </a:r>
          <a:r>
            <a:rPr lang="en-GB" sz="1200" kern="1200" dirty="0" err="1"/>
            <a:t>Schülern</a:t>
          </a:r>
          <a:r>
            <a:rPr lang="en-GB" sz="1200" kern="1200" dirty="0"/>
            <a:t> </a:t>
          </a:r>
          <a:r>
            <a:rPr lang="en-GB" sz="1200" kern="1200" dirty="0" err="1"/>
            <a:t>hilft</a:t>
          </a:r>
          <a:r>
            <a:rPr lang="en-GB" sz="1200" kern="1200" dirty="0"/>
            <a:t>, Fehler </a:t>
          </a:r>
          <a:r>
            <a:rPr lang="en-GB" sz="1200" kern="1200" dirty="0" err="1"/>
            <a:t>zu</a:t>
          </a:r>
          <a:r>
            <a:rPr lang="en-GB" sz="1200" kern="1200" dirty="0"/>
            <a:t> </a:t>
          </a:r>
          <a:r>
            <a:rPr lang="en-GB" sz="1200" kern="1200" dirty="0" err="1"/>
            <a:t>korrigieren</a:t>
          </a:r>
          <a:r>
            <a:rPr lang="en-GB" sz="1200" kern="1200" dirty="0"/>
            <a:t> und das </a:t>
          </a:r>
          <a:r>
            <a:rPr lang="en-GB" sz="1200" kern="1200" dirty="0" err="1"/>
            <a:t>Gelernte</a:t>
          </a:r>
          <a:r>
            <a:rPr lang="en-GB" sz="1200" kern="1200" dirty="0"/>
            <a:t> </a:t>
          </a:r>
          <a:r>
            <a:rPr lang="en-GB" sz="1200" kern="1200" dirty="0" err="1"/>
            <a:t>zu</a:t>
          </a:r>
          <a:r>
            <a:rPr lang="en-GB" sz="1200" kern="1200" dirty="0"/>
            <a:t> </a:t>
          </a:r>
          <a:r>
            <a:rPr lang="en-GB" sz="1200" kern="1200" dirty="0" err="1"/>
            <a:t>vertiefen</a:t>
          </a:r>
          <a:r>
            <a:rPr lang="en-GB" sz="1200" kern="1200" dirty="0"/>
            <a:t>.</a:t>
          </a:r>
          <a:endParaRPr lang="en-BE" sz="1200" kern="1200" dirty="0"/>
        </a:p>
      </dsp:txBody>
      <dsp:txXfrm>
        <a:off x="4727163" y="1059118"/>
        <a:ext cx="1789422" cy="3368793"/>
      </dsp:txXfrm>
    </dsp:sp>
    <dsp:sp modelId="{5CB6A163-E00B-40C5-91AB-B9911D9AE03E}">
      <dsp:nvSpPr>
        <dsp:cNvPr id="0" name=""/>
        <dsp:cNvSpPr/>
      </dsp:nvSpPr>
      <dsp:spPr>
        <a:xfrm>
          <a:off x="6943894" y="978732"/>
          <a:ext cx="1983028" cy="3529564"/>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Digitale Infografiken und Diagramme: Visuelle Hilfsmittel wie Infografiken, Schemata und kommentierte Diagramme helfen dabei, komplexe Prozesse und Geräteanleitungen zu vereinfachen und für die Lernenden leichter zugänglich zu machen.</a:t>
          </a:r>
          <a:endParaRPr lang="en-BE" sz="1200" kern="1200"/>
        </a:p>
      </dsp:txBody>
      <dsp:txXfrm>
        <a:off x="7040697" y="1075535"/>
        <a:ext cx="1789422" cy="3335958"/>
      </dsp:txXfrm>
    </dsp:sp>
    <dsp:sp modelId="{BF0B69F3-8D01-4F27-B1FD-6BEC3B805A76}">
      <dsp:nvSpPr>
        <dsp:cNvPr id="0" name=""/>
        <dsp:cNvSpPr/>
      </dsp:nvSpPr>
      <dsp:spPr>
        <a:xfrm>
          <a:off x="9257427" y="1089296"/>
          <a:ext cx="1983028" cy="3308437"/>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Podcasts und </a:t>
          </a:r>
          <a:r>
            <a:rPr lang="en-GB" sz="1200" kern="1200" dirty="0" err="1"/>
            <a:t>Audioguides</a:t>
          </a:r>
          <a:r>
            <a:rPr lang="en-GB" sz="1200" kern="1200" dirty="0"/>
            <a:t>: </a:t>
          </a:r>
          <a:r>
            <a:rPr lang="en-GB" sz="1200" kern="1200" dirty="0" err="1"/>
            <a:t>Audioinhalte</a:t>
          </a:r>
          <a:r>
            <a:rPr lang="en-GB" sz="1200" kern="1200" dirty="0"/>
            <a:t> </a:t>
          </a:r>
          <a:r>
            <a:rPr lang="en-GB" sz="1200" kern="1200" dirty="0" err="1"/>
            <a:t>können</a:t>
          </a:r>
          <a:r>
            <a:rPr lang="en-GB" sz="1200" kern="1200" dirty="0"/>
            <a:t> auditive </a:t>
          </a:r>
          <a:r>
            <a:rPr lang="en-GB" sz="1200" kern="1200" dirty="0" err="1"/>
            <a:t>Lernende</a:t>
          </a:r>
          <a:r>
            <a:rPr lang="en-GB" sz="1200" kern="1200" dirty="0"/>
            <a:t> </a:t>
          </a:r>
          <a:r>
            <a:rPr lang="en-GB" sz="1200" kern="1200" dirty="0" err="1"/>
            <a:t>unterstützen</a:t>
          </a:r>
          <a:r>
            <a:rPr lang="en-GB" sz="1200" kern="1200" dirty="0"/>
            <a:t> und </a:t>
          </a:r>
          <a:r>
            <a:rPr lang="en-GB" sz="1200" kern="1200" dirty="0" err="1"/>
            <a:t>bieten</a:t>
          </a:r>
          <a:r>
            <a:rPr lang="en-GB" sz="1200" kern="1200" dirty="0"/>
            <a:t> </a:t>
          </a:r>
          <a:r>
            <a:rPr lang="en-GB" sz="1200" kern="1200" dirty="0" err="1"/>
            <a:t>eine</a:t>
          </a:r>
          <a:r>
            <a:rPr lang="en-GB" sz="1200" kern="1200" dirty="0"/>
            <a:t> alternative </a:t>
          </a:r>
          <a:r>
            <a:rPr lang="en-GB" sz="1200" kern="1200" dirty="0" err="1"/>
            <a:t>Möglichkeit</a:t>
          </a:r>
          <a:r>
            <a:rPr lang="en-GB" sz="1200" kern="1200" dirty="0"/>
            <a:t>, </a:t>
          </a:r>
          <a:r>
            <a:rPr lang="en-GB" sz="1200" kern="1200" dirty="0" err="1"/>
            <a:t>Kursmaterial</a:t>
          </a:r>
          <a:r>
            <a:rPr lang="en-GB" sz="1200" kern="1200" dirty="0"/>
            <a:t> </a:t>
          </a:r>
          <a:r>
            <a:rPr lang="en-GB" sz="1200" kern="1200" dirty="0" err="1"/>
            <a:t>zu</a:t>
          </a:r>
          <a:r>
            <a:rPr lang="en-GB" sz="1200" kern="1200" dirty="0"/>
            <a:t> </a:t>
          </a:r>
          <a:r>
            <a:rPr lang="en-GB" sz="1200" kern="1200" dirty="0" err="1"/>
            <a:t>lernen</a:t>
          </a:r>
          <a:r>
            <a:rPr lang="en-GB" sz="1200" kern="1200" dirty="0"/>
            <a:t>. Podcasts </a:t>
          </a:r>
          <a:r>
            <a:rPr lang="en-GB" sz="1200" kern="1200" dirty="0" err="1"/>
            <a:t>können</a:t>
          </a:r>
          <a:r>
            <a:rPr lang="en-GB" sz="1200" kern="1200" dirty="0"/>
            <a:t> </a:t>
          </a:r>
          <a:r>
            <a:rPr lang="en-GB" sz="1200" kern="1200" dirty="0" err="1"/>
            <a:t>zum</a:t>
          </a:r>
          <a:r>
            <a:rPr lang="en-GB" sz="1200" kern="1200" dirty="0"/>
            <a:t> </a:t>
          </a:r>
          <a:r>
            <a:rPr lang="en-GB" sz="1200" kern="1200" dirty="0" err="1"/>
            <a:t>Beispiel</a:t>
          </a:r>
          <a:r>
            <a:rPr lang="en-GB" sz="1200" kern="1200" dirty="0"/>
            <a:t> Interviews </a:t>
          </a:r>
          <a:r>
            <a:rPr lang="en-GB" sz="1200" kern="1200" dirty="0" err="1"/>
            <a:t>mit</a:t>
          </a:r>
          <a:r>
            <a:rPr lang="en-GB" sz="1200" kern="1200" dirty="0"/>
            <a:t> </a:t>
          </a:r>
          <a:r>
            <a:rPr lang="en-GB" sz="1200" kern="1200" dirty="0" err="1"/>
            <a:t>Branchenexperten</a:t>
          </a:r>
          <a:r>
            <a:rPr lang="en-GB" sz="1200" kern="1200" dirty="0"/>
            <a:t>, </a:t>
          </a:r>
          <a:r>
            <a:rPr lang="en-GB" sz="1200" kern="1200" dirty="0" err="1"/>
            <a:t>Zusammenfassungen</a:t>
          </a:r>
          <a:r>
            <a:rPr lang="en-GB" sz="1200" kern="1200" dirty="0"/>
            <a:t> von </a:t>
          </a:r>
          <a:r>
            <a:rPr lang="en-GB" sz="1200" kern="1200" dirty="0" err="1"/>
            <a:t>Schlüsselkonzepten</a:t>
          </a:r>
          <a:r>
            <a:rPr lang="en-GB" sz="1200" kern="1200" dirty="0"/>
            <a:t> </a:t>
          </a:r>
          <a:r>
            <a:rPr lang="en-GB" sz="1200" kern="1200" dirty="0" err="1"/>
            <a:t>oder</a:t>
          </a:r>
          <a:r>
            <a:rPr lang="en-GB" sz="1200" kern="1200" dirty="0"/>
            <a:t> </a:t>
          </a:r>
          <a:r>
            <a:rPr lang="en-GB" sz="1200" kern="1200" dirty="0" err="1"/>
            <a:t>Übersichten</a:t>
          </a:r>
          <a:r>
            <a:rPr lang="en-GB" sz="1200" kern="1200" dirty="0"/>
            <a:t> </a:t>
          </a:r>
          <a:r>
            <a:rPr lang="en-GB" sz="1200" kern="1200" dirty="0" err="1"/>
            <a:t>über</a:t>
          </a:r>
          <a:r>
            <a:rPr lang="en-GB" sz="1200" kern="1200" dirty="0"/>
            <a:t> </a:t>
          </a:r>
          <a:r>
            <a:rPr lang="en-GB" sz="1200" kern="1200" dirty="0" err="1"/>
            <a:t>komplexe</a:t>
          </a:r>
          <a:r>
            <a:rPr lang="en-GB" sz="1200" kern="1200" dirty="0"/>
            <a:t> </a:t>
          </a:r>
          <a:r>
            <a:rPr lang="en-GB" sz="1200" kern="1200" dirty="0" err="1"/>
            <a:t>Themen</a:t>
          </a:r>
          <a:r>
            <a:rPr lang="en-GB" sz="1200" kern="1200" dirty="0"/>
            <a:t> </a:t>
          </a:r>
          <a:r>
            <a:rPr lang="en-GB" sz="1200" kern="1200" dirty="0" err="1"/>
            <a:t>enthalten</a:t>
          </a:r>
          <a:r>
            <a:rPr lang="en-GB" sz="1200" kern="1200" dirty="0"/>
            <a:t>.</a:t>
          </a:r>
          <a:endParaRPr lang="en-BE" sz="1200" kern="1200" dirty="0"/>
        </a:p>
      </dsp:txBody>
      <dsp:txXfrm>
        <a:off x="9354230" y="1186099"/>
        <a:ext cx="1789422" cy="31148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2530B-3163-4791-AB41-82FE547DA416}">
      <dsp:nvSpPr>
        <dsp:cNvPr id="0" name=""/>
        <dsp:cNvSpPr/>
      </dsp:nvSpPr>
      <dsp:spPr>
        <a:xfrm>
          <a:off x="0" y="0"/>
          <a:ext cx="8259521" cy="54288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t> Das Modell des umgedrehten Klassenzimmers ist eine Neuinterpretation des traditionellen Unterrichts, bei dem das aktive Lernen während der Unterrichtszeit im Vordergrund steht.</a:t>
          </a:r>
          <a:endParaRPr lang="en-US" sz="1200" kern="1200" dirty="0"/>
        </a:p>
      </dsp:txBody>
      <dsp:txXfrm>
        <a:off x="26501" y="26501"/>
        <a:ext cx="8206519" cy="489878"/>
      </dsp:txXfrm>
    </dsp:sp>
    <dsp:sp modelId="{AD0C3FBD-DAF2-4F5A-BDDC-BE108E07B458}">
      <dsp:nvSpPr>
        <dsp:cNvPr id="0" name=""/>
        <dsp:cNvSpPr/>
      </dsp:nvSpPr>
      <dsp:spPr>
        <a:xfrm>
          <a:off x="0" y="627144"/>
          <a:ext cx="8259521" cy="54288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t> Multimediale Inhalte sind die Grundlage dieses Konzepts, da sie es den Schülern ermöglichen, neue Informationen in ihrem eigenen Tempo außerhalb des Unterrichts abzurufen und zu lernen.</a:t>
          </a:r>
          <a:endParaRPr lang="en-US" sz="1200" kern="1200" dirty="0"/>
        </a:p>
      </dsp:txBody>
      <dsp:txXfrm>
        <a:off x="26501" y="653645"/>
        <a:ext cx="8206519" cy="489878"/>
      </dsp:txXfrm>
    </dsp:sp>
    <dsp:sp modelId="{FD821FE6-77A8-48F7-B7B4-7E50FC73E949}">
      <dsp:nvSpPr>
        <dsp:cNvPr id="0" name=""/>
        <dsp:cNvSpPr/>
      </dsp:nvSpPr>
      <dsp:spPr>
        <a:xfrm>
          <a:off x="0" y="1253544"/>
          <a:ext cx="8259521" cy="54288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t>Durch die Beschäftigung mit Multimedia-Materialien im Vorfeld des Unterrichts bleibt mehr Zeit für die Vertiefung und Anwendung von Konzepten im Unterricht.</a:t>
          </a:r>
          <a:endParaRPr lang="en-US" sz="1200" kern="1200" dirty="0"/>
        </a:p>
      </dsp:txBody>
      <dsp:txXfrm>
        <a:off x="26501" y="1280045"/>
        <a:ext cx="8206519" cy="489878"/>
      </dsp:txXfrm>
    </dsp:sp>
    <dsp:sp modelId="{022C7C6E-4276-43CA-829C-11AD6BCFCDB3}">
      <dsp:nvSpPr>
        <dsp:cNvPr id="0" name=""/>
        <dsp:cNvSpPr/>
      </dsp:nvSpPr>
      <dsp:spPr>
        <a:xfrm>
          <a:off x="0" y="1879944"/>
          <a:ext cx="8259521" cy="54288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t>Es ermöglicht individualisierte Lernerfahrungen und verwandelt das Klassenzimmer in eine dynamische Umgebung.</a:t>
          </a:r>
          <a:endParaRPr lang="en-US" sz="1200" kern="1200" dirty="0"/>
        </a:p>
      </dsp:txBody>
      <dsp:txXfrm>
        <a:off x="26501" y="1906445"/>
        <a:ext cx="8206519" cy="489878"/>
      </dsp:txXfrm>
    </dsp:sp>
    <dsp:sp modelId="{F1405D83-4A85-47CB-A44A-156359236B1C}">
      <dsp:nvSpPr>
        <dsp:cNvPr id="0" name=""/>
        <dsp:cNvSpPr/>
      </dsp:nvSpPr>
      <dsp:spPr>
        <a:xfrm>
          <a:off x="0" y="2506344"/>
          <a:ext cx="8259521" cy="54288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t>Pädagogen können praktische Aktivitäten und Diskussionen während der Unterrichtszeit fördern und den Schülern individuelle Unterstützung bieten.</a:t>
          </a:r>
          <a:endParaRPr lang="en-US" sz="1200" kern="1200" dirty="0"/>
        </a:p>
      </dsp:txBody>
      <dsp:txXfrm>
        <a:off x="26501" y="2532845"/>
        <a:ext cx="8206519" cy="489878"/>
      </dsp:txXfrm>
    </dsp:sp>
    <dsp:sp modelId="{BC394FC7-412E-4769-8D0A-D8842415710F}">
      <dsp:nvSpPr>
        <dsp:cNvPr id="0" name=""/>
        <dsp:cNvSpPr/>
      </dsp:nvSpPr>
      <dsp:spPr>
        <a:xfrm>
          <a:off x="0" y="3132744"/>
          <a:ext cx="8259521" cy="542880"/>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t>Dieser Ansatz maximiert den Nutzen des Live-Unterrichts und verbessert die allgemeinen Lernergebnisse.</a:t>
          </a:r>
          <a:endParaRPr lang="en-US" sz="1200" kern="1200" dirty="0"/>
        </a:p>
      </dsp:txBody>
      <dsp:txXfrm>
        <a:off x="26501" y="3159245"/>
        <a:ext cx="8206519" cy="4898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5DE41-41A4-4921-979D-BA92A939085F}">
      <dsp:nvSpPr>
        <dsp:cNvPr id="0" name=""/>
        <dsp:cNvSpPr/>
      </dsp:nvSpPr>
      <dsp:spPr>
        <a:xfrm>
          <a:off x="0" y="465"/>
          <a:ext cx="9807690" cy="108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4B263C-7A25-4B8F-B759-A2D621B22B9A}">
      <dsp:nvSpPr>
        <dsp:cNvPr id="0" name=""/>
        <dsp:cNvSpPr/>
      </dsp:nvSpPr>
      <dsp:spPr>
        <a:xfrm>
          <a:off x="329282" y="245386"/>
          <a:ext cx="598695" cy="5986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9D6604-EB8E-45E0-8B8F-41C552B906B1}">
      <dsp:nvSpPr>
        <dsp:cNvPr id="0" name=""/>
        <dsp:cNvSpPr/>
      </dsp:nvSpPr>
      <dsp:spPr>
        <a:xfrm>
          <a:off x="1257260" y="465"/>
          <a:ext cx="8550429" cy="108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4" tIns="115204" rIns="115204" bIns="115204" numCol="1" spcCol="1270" anchor="ctr" anchorCtr="0">
          <a:noAutofit/>
        </a:bodyPr>
        <a:lstStyle/>
        <a:p>
          <a:pPr marL="0" lvl="0" indent="0" algn="l" defTabSz="622300">
            <a:lnSpc>
              <a:spcPct val="100000"/>
            </a:lnSpc>
            <a:spcBef>
              <a:spcPct val="0"/>
            </a:spcBef>
            <a:spcAft>
              <a:spcPct val="35000"/>
            </a:spcAft>
            <a:buNone/>
          </a:pPr>
          <a:r>
            <a:rPr lang="en-US" sz="1400" kern="1200"/>
            <a:t>Multimedia kann die Aktivitäten im Unterricht erheblich verbessern und ein dynamischeres Lernumfeld schaffen.</a:t>
          </a:r>
        </a:p>
      </dsp:txBody>
      <dsp:txXfrm>
        <a:off x="1257260" y="465"/>
        <a:ext cx="8550429" cy="1088537"/>
      </dsp:txXfrm>
    </dsp:sp>
    <dsp:sp modelId="{3A366F21-784E-456F-AEFC-4A4CDDBE7BE6}">
      <dsp:nvSpPr>
        <dsp:cNvPr id="0" name=""/>
        <dsp:cNvSpPr/>
      </dsp:nvSpPr>
      <dsp:spPr>
        <a:xfrm>
          <a:off x="0" y="1361137"/>
          <a:ext cx="9807690" cy="108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2CF0C8-F621-4B35-B994-E67691BF743C}">
      <dsp:nvSpPr>
        <dsp:cNvPr id="0" name=""/>
        <dsp:cNvSpPr/>
      </dsp:nvSpPr>
      <dsp:spPr>
        <a:xfrm>
          <a:off x="329282" y="1606058"/>
          <a:ext cx="598695" cy="5986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B9D0D7-A51F-44AC-B729-0C512BE55162}">
      <dsp:nvSpPr>
        <dsp:cNvPr id="0" name=""/>
        <dsp:cNvSpPr/>
      </dsp:nvSpPr>
      <dsp:spPr>
        <a:xfrm>
          <a:off x="1257260" y="1361137"/>
          <a:ext cx="8550429" cy="108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4" tIns="115204" rIns="115204" bIns="115204" numCol="1" spcCol="1270" anchor="ctr" anchorCtr="0">
          <a:noAutofit/>
        </a:bodyPr>
        <a:lstStyle/>
        <a:p>
          <a:pPr marL="0" lvl="0" indent="0" algn="l" defTabSz="622300">
            <a:lnSpc>
              <a:spcPct val="100000"/>
            </a:lnSpc>
            <a:spcBef>
              <a:spcPct val="0"/>
            </a:spcBef>
            <a:spcAft>
              <a:spcPct val="35000"/>
            </a:spcAft>
            <a:buNone/>
          </a:pPr>
          <a:r>
            <a:rPr lang="en-US" sz="1400" kern="1200" dirty="0"/>
            <a:t>Die Einbindung von Elementen wie interaktiven Präsentationen und Videoanalysen fördert die Beteiligung und das Engagement der Schüler. Diese Methode ermöglicht es den Lehrkräften, komplexe Konzepte mit Hilfe visueller Hilfsmittel zu verdeutlichen und so ein tieferes Verständnis zu fördern.</a:t>
          </a:r>
        </a:p>
      </dsp:txBody>
      <dsp:txXfrm>
        <a:off x="1257260" y="1361137"/>
        <a:ext cx="8550429" cy="1088537"/>
      </dsp:txXfrm>
    </dsp:sp>
    <dsp:sp modelId="{D8932445-21E2-4A2C-9387-03C871C63E5E}">
      <dsp:nvSpPr>
        <dsp:cNvPr id="0" name=""/>
        <dsp:cNvSpPr/>
      </dsp:nvSpPr>
      <dsp:spPr>
        <a:xfrm>
          <a:off x="0" y="2722274"/>
          <a:ext cx="9807690" cy="108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11402B-F04B-4481-BC6D-99B69E62B58C}">
      <dsp:nvSpPr>
        <dsp:cNvPr id="0" name=""/>
        <dsp:cNvSpPr/>
      </dsp:nvSpPr>
      <dsp:spPr>
        <a:xfrm>
          <a:off x="329282" y="2966730"/>
          <a:ext cx="598695" cy="5986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24F197-9BD6-47EC-84BC-E937893545C2}">
      <dsp:nvSpPr>
        <dsp:cNvPr id="0" name=""/>
        <dsp:cNvSpPr/>
      </dsp:nvSpPr>
      <dsp:spPr>
        <a:xfrm>
          <a:off x="1257260" y="2721809"/>
          <a:ext cx="8550429" cy="108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04" tIns="115204" rIns="115204" bIns="115204" numCol="1" spcCol="1270" anchor="ctr" anchorCtr="0">
          <a:noAutofit/>
        </a:bodyPr>
        <a:lstStyle/>
        <a:p>
          <a:pPr marL="0" lvl="0" indent="0" algn="l" defTabSz="622300">
            <a:lnSpc>
              <a:spcPct val="100000"/>
            </a:lnSpc>
            <a:spcBef>
              <a:spcPct val="0"/>
            </a:spcBef>
            <a:spcAft>
              <a:spcPct val="35000"/>
            </a:spcAft>
            <a:buNone/>
          </a:pPr>
          <a:r>
            <a:rPr lang="en-US" sz="1400" kern="1200" dirty="0"/>
            <a:t>Darüber hinaus erleichtern multimediale Inhalte Diskussionen und bieten praktische Lernmöglichkeiten, wodurch der Unterricht interaktiver und förderlicher wird. </a:t>
          </a:r>
        </a:p>
      </dsp:txBody>
      <dsp:txXfrm>
        <a:off x="1257260" y="2721809"/>
        <a:ext cx="8550429" cy="10885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5CE06-2E7A-4355-B2C0-CD4BA914E428}">
      <dsp:nvSpPr>
        <dsp:cNvPr id="0" name=""/>
        <dsp:cNvSpPr/>
      </dsp:nvSpPr>
      <dsp:spPr>
        <a:xfrm>
          <a:off x="1374605" y="58436"/>
          <a:ext cx="773671" cy="7736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024AF1-8128-4828-9A89-F5D97B2C5E56}">
      <dsp:nvSpPr>
        <dsp:cNvPr id="0" name=""/>
        <dsp:cNvSpPr/>
      </dsp:nvSpPr>
      <dsp:spPr>
        <a:xfrm>
          <a:off x="1537076" y="220907"/>
          <a:ext cx="448729" cy="4487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DDAEDC-52C5-463E-A4A4-ED64F45A0A17}">
      <dsp:nvSpPr>
        <dsp:cNvPr id="0" name=""/>
        <dsp:cNvSpPr/>
      </dsp:nvSpPr>
      <dsp:spPr>
        <a:xfrm>
          <a:off x="2314063" y="58436"/>
          <a:ext cx="1823653" cy="77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BE" sz="1200" kern="1200" dirty="0"/>
            <a:t>Multimedia kann die Aktivitäten im Unterricht verbessern und das Unterrichtsumfeld verändern.</a:t>
          </a:r>
          <a:endParaRPr lang="en-US" sz="1200" kern="1200" dirty="0"/>
        </a:p>
      </dsp:txBody>
      <dsp:txXfrm>
        <a:off x="2314063" y="58436"/>
        <a:ext cx="1823653" cy="773671"/>
      </dsp:txXfrm>
    </dsp:sp>
    <dsp:sp modelId="{E6F21813-4E24-465B-8CC1-D7B06BDD56F7}">
      <dsp:nvSpPr>
        <dsp:cNvPr id="0" name=""/>
        <dsp:cNvSpPr/>
      </dsp:nvSpPr>
      <dsp:spPr>
        <a:xfrm>
          <a:off x="4455474" y="58436"/>
          <a:ext cx="773671" cy="7736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59B6B-EA7B-4317-A169-CBE9D9463FF4}">
      <dsp:nvSpPr>
        <dsp:cNvPr id="0" name=""/>
        <dsp:cNvSpPr/>
      </dsp:nvSpPr>
      <dsp:spPr>
        <a:xfrm>
          <a:off x="4617945" y="220907"/>
          <a:ext cx="448729" cy="4487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2D34B3-0AF1-4631-B906-DAD092D5BFB8}">
      <dsp:nvSpPr>
        <dsp:cNvPr id="0" name=""/>
        <dsp:cNvSpPr/>
      </dsp:nvSpPr>
      <dsp:spPr>
        <a:xfrm>
          <a:off x="5394932" y="58436"/>
          <a:ext cx="1823653" cy="77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BE" sz="1200" kern="1200"/>
            <a:t>Die Einbindung interaktiver Präsentationen und Videoanalysen fördert die Beteiligung und das Engagement der Schüler.</a:t>
          </a:r>
          <a:endParaRPr lang="en-US" sz="1200" kern="1200"/>
        </a:p>
      </dsp:txBody>
      <dsp:txXfrm>
        <a:off x="5394932" y="58436"/>
        <a:ext cx="1823653" cy="773671"/>
      </dsp:txXfrm>
    </dsp:sp>
    <dsp:sp modelId="{5C84742F-42A6-457A-86AF-5A9152F6C7C0}">
      <dsp:nvSpPr>
        <dsp:cNvPr id="0" name=""/>
        <dsp:cNvSpPr/>
      </dsp:nvSpPr>
      <dsp:spPr>
        <a:xfrm>
          <a:off x="1374605" y="1460047"/>
          <a:ext cx="773671" cy="7736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15311A-3D3B-4A61-A075-2F2E69631B5A}">
      <dsp:nvSpPr>
        <dsp:cNvPr id="0" name=""/>
        <dsp:cNvSpPr/>
      </dsp:nvSpPr>
      <dsp:spPr>
        <a:xfrm>
          <a:off x="1537076" y="1622518"/>
          <a:ext cx="448729" cy="4487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34C93D-8846-4B33-8E07-0E6487D5D9FB}">
      <dsp:nvSpPr>
        <dsp:cNvPr id="0" name=""/>
        <dsp:cNvSpPr/>
      </dsp:nvSpPr>
      <dsp:spPr>
        <a:xfrm>
          <a:off x="2314063" y="1460047"/>
          <a:ext cx="1823653" cy="77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BE" sz="1200" kern="1200"/>
            <a:t>Dieser Ansatz hilft Pädagogen, komplexe Konzepte mit Hilfe von visuellen Hilfsmitteln zu verdeutlichen und so den Unterricht leichter zu verstehen.</a:t>
          </a:r>
          <a:endParaRPr lang="en-US" sz="1200" kern="1200"/>
        </a:p>
      </dsp:txBody>
      <dsp:txXfrm>
        <a:off x="2314063" y="1460047"/>
        <a:ext cx="1823653" cy="773671"/>
      </dsp:txXfrm>
    </dsp:sp>
    <dsp:sp modelId="{0BEA1FA1-D445-4F7B-81FF-0B45967F415E}">
      <dsp:nvSpPr>
        <dsp:cNvPr id="0" name=""/>
        <dsp:cNvSpPr/>
      </dsp:nvSpPr>
      <dsp:spPr>
        <a:xfrm>
          <a:off x="4455474" y="1460047"/>
          <a:ext cx="773671" cy="7736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6C5329-A4A3-4433-B60E-70DD404E3169}">
      <dsp:nvSpPr>
        <dsp:cNvPr id="0" name=""/>
        <dsp:cNvSpPr/>
      </dsp:nvSpPr>
      <dsp:spPr>
        <a:xfrm>
          <a:off x="4617945" y="1622518"/>
          <a:ext cx="448729" cy="4487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24C754-EB4C-47C6-B03C-6327323E0963}">
      <dsp:nvSpPr>
        <dsp:cNvPr id="0" name=""/>
        <dsp:cNvSpPr/>
      </dsp:nvSpPr>
      <dsp:spPr>
        <a:xfrm>
          <a:off x="5394932" y="1460047"/>
          <a:ext cx="1823653" cy="77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BE" sz="1200" kern="1200" dirty="0"/>
            <a:t>Multimedia fördert Diskussionen und bietet praktische Lernmöglichkeiten, um das Verständnis der Schüler zu vertiefen.</a:t>
          </a:r>
          <a:endParaRPr lang="en-US" sz="1200" kern="1200" dirty="0"/>
        </a:p>
      </dsp:txBody>
      <dsp:txXfrm>
        <a:off x="5394932" y="1460047"/>
        <a:ext cx="1823653" cy="773671"/>
      </dsp:txXfrm>
    </dsp:sp>
    <dsp:sp modelId="{9D077F9F-6FAC-4122-AB69-95B787AAA962}">
      <dsp:nvSpPr>
        <dsp:cNvPr id="0" name=""/>
        <dsp:cNvSpPr/>
      </dsp:nvSpPr>
      <dsp:spPr>
        <a:xfrm>
          <a:off x="1374605" y="2861659"/>
          <a:ext cx="773671" cy="77367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3ACD3D-8F99-42F6-9BF5-F2F3EFB5C4D0}">
      <dsp:nvSpPr>
        <dsp:cNvPr id="0" name=""/>
        <dsp:cNvSpPr/>
      </dsp:nvSpPr>
      <dsp:spPr>
        <a:xfrm>
          <a:off x="1537076" y="3024130"/>
          <a:ext cx="448729" cy="44872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1C9F01-DC63-4A76-8D1F-D50678745324}">
      <dsp:nvSpPr>
        <dsp:cNvPr id="0" name=""/>
        <dsp:cNvSpPr/>
      </dsp:nvSpPr>
      <dsp:spPr>
        <a:xfrm>
          <a:off x="2314063" y="2861659"/>
          <a:ext cx="1823653" cy="773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BE" sz="1200" kern="1200"/>
            <a:t>Durch den effektiven Einsatz von Multimedia können Pädagogen einen interaktiven und unterstützenden Unterricht gestalten.</a:t>
          </a:r>
          <a:endParaRPr lang="en-US" sz="1200" kern="1200"/>
        </a:p>
      </dsp:txBody>
      <dsp:txXfrm>
        <a:off x="2314063" y="2861659"/>
        <a:ext cx="1823653" cy="7736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E62C1-00E2-472C-BA14-04803E332B14}">
      <dsp:nvSpPr>
        <dsp:cNvPr id="0" name=""/>
        <dsp:cNvSpPr/>
      </dsp:nvSpPr>
      <dsp:spPr>
        <a:xfrm>
          <a:off x="0" y="319894"/>
          <a:ext cx="9899623" cy="521412"/>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CD724E5-AFB6-4D93-B539-A6E3E90FF680}">
      <dsp:nvSpPr>
        <dsp:cNvPr id="0" name=""/>
        <dsp:cNvSpPr/>
      </dsp:nvSpPr>
      <dsp:spPr>
        <a:xfrm>
          <a:off x="109576" y="480985"/>
          <a:ext cx="217452" cy="1992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E1DCCD4-7FB4-41AE-B110-B214EDAB6D17}">
      <dsp:nvSpPr>
        <dsp:cNvPr id="0" name=""/>
        <dsp:cNvSpPr/>
      </dsp:nvSpPr>
      <dsp:spPr>
        <a:xfrm>
          <a:off x="436604" y="339870"/>
          <a:ext cx="9361118" cy="613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42" tIns="52342" rIns="52342" bIns="52342" numCol="1" spcCol="1270" anchor="ctr" anchorCtr="0">
          <a:noAutofit/>
        </a:bodyPr>
        <a:lstStyle/>
        <a:p>
          <a:pPr marL="0" lvl="0" indent="0" algn="l" defTabSz="622300">
            <a:lnSpc>
              <a:spcPct val="100000"/>
            </a:lnSpc>
            <a:spcBef>
              <a:spcPct val="0"/>
            </a:spcBef>
            <a:spcAft>
              <a:spcPct val="35000"/>
            </a:spcAft>
            <a:buNone/>
          </a:pPr>
          <a:r>
            <a:rPr lang="en-US" sz="1400" b="0" kern="1200" dirty="0"/>
            <a:t>Die Möglichkeit, eigene Videoinhalte zu erstellen, fördert die aktive Auseinandersetzung mit dem Stoff und ein tieferes Verständnis des Themas.</a:t>
          </a:r>
          <a:endParaRPr lang="en-US" sz="1400" kern="1200" dirty="0"/>
        </a:p>
      </dsp:txBody>
      <dsp:txXfrm>
        <a:off x="436604" y="339870"/>
        <a:ext cx="9361118" cy="613792"/>
      </dsp:txXfrm>
    </dsp:sp>
    <dsp:sp modelId="{9177E9E0-44C1-4366-B7A2-13EF39E74955}">
      <dsp:nvSpPr>
        <dsp:cNvPr id="0" name=""/>
        <dsp:cNvSpPr/>
      </dsp:nvSpPr>
      <dsp:spPr>
        <a:xfrm>
          <a:off x="0" y="1077304"/>
          <a:ext cx="9899623" cy="499174"/>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FFE20B8-1655-41D8-9682-8C01B05565C6}">
      <dsp:nvSpPr>
        <dsp:cNvPr id="0" name=""/>
        <dsp:cNvSpPr/>
      </dsp:nvSpPr>
      <dsp:spPr>
        <a:xfrm>
          <a:off x="109576" y="1227276"/>
          <a:ext cx="217452" cy="1992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99D43BB-69F2-4DE3-B62B-21C0AB1C7A51}">
      <dsp:nvSpPr>
        <dsp:cNvPr id="0" name=""/>
        <dsp:cNvSpPr/>
      </dsp:nvSpPr>
      <dsp:spPr>
        <a:xfrm>
          <a:off x="436604" y="1145773"/>
          <a:ext cx="9361118" cy="494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42" tIns="52342" rIns="52342" bIns="52342" numCol="1" spcCol="1270" anchor="ctr" anchorCtr="0">
          <a:noAutofit/>
        </a:bodyPr>
        <a:lstStyle/>
        <a:p>
          <a:pPr marL="0" lvl="0" indent="0" algn="l" defTabSz="622300">
            <a:lnSpc>
              <a:spcPct val="100000"/>
            </a:lnSpc>
            <a:spcBef>
              <a:spcPct val="0"/>
            </a:spcBef>
            <a:spcAft>
              <a:spcPct val="35000"/>
            </a:spcAft>
            <a:buNone/>
          </a:pPr>
          <a:r>
            <a:rPr lang="en-US" sz="1400" b="0" kern="1200"/>
            <a:t>Dieser projektbasierte Lernansatz ermöglicht es den Schülern, sich kreativ mit Konzepten auseinanderzusetzen, was ihre Lernerfahrung insgesamt verbessert.</a:t>
          </a:r>
          <a:endParaRPr lang="en-US" sz="1400" kern="1200"/>
        </a:p>
      </dsp:txBody>
      <dsp:txXfrm>
        <a:off x="436604" y="1145773"/>
        <a:ext cx="9361118" cy="494567"/>
      </dsp:txXfrm>
    </dsp:sp>
    <dsp:sp modelId="{DE65301F-4871-465F-9F5C-919B51FFC4B8}">
      <dsp:nvSpPr>
        <dsp:cNvPr id="0" name=""/>
        <dsp:cNvSpPr/>
      </dsp:nvSpPr>
      <dsp:spPr>
        <a:xfrm>
          <a:off x="0" y="1763982"/>
          <a:ext cx="9899623" cy="584861"/>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94646ED-13C6-4385-93C5-80CC969B13E1}">
      <dsp:nvSpPr>
        <dsp:cNvPr id="0" name=""/>
        <dsp:cNvSpPr/>
      </dsp:nvSpPr>
      <dsp:spPr>
        <a:xfrm>
          <a:off x="109576" y="1956798"/>
          <a:ext cx="217452" cy="1992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FE4A1A-68D5-4BC7-AEDB-24F14685252A}">
      <dsp:nvSpPr>
        <dsp:cNvPr id="0" name=""/>
        <dsp:cNvSpPr/>
      </dsp:nvSpPr>
      <dsp:spPr>
        <a:xfrm>
          <a:off x="436604" y="1875295"/>
          <a:ext cx="9388147" cy="494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42" tIns="52342" rIns="52342" bIns="52342" numCol="1" spcCol="1270" anchor="ctr" anchorCtr="0">
          <a:noAutofit/>
        </a:bodyPr>
        <a:lstStyle/>
        <a:p>
          <a:pPr marL="0" lvl="0" indent="0" algn="l" defTabSz="622300">
            <a:lnSpc>
              <a:spcPct val="100000"/>
            </a:lnSpc>
            <a:spcBef>
              <a:spcPct val="0"/>
            </a:spcBef>
            <a:spcAft>
              <a:spcPct val="35000"/>
            </a:spcAft>
            <a:buNone/>
          </a:pPr>
          <a:r>
            <a:rPr lang="en-US" sz="1400" b="0" kern="1200"/>
            <a:t>Indem wir die Schüler durch den Prozess der Planung, des Drehbuchs und der Produktion ihrer eigenen Videos führen, können sie wertvolle Fähigkeiten in den Bereichen Recherche, kritisches Denken und Kommunikation entwickeln.</a:t>
          </a:r>
          <a:endParaRPr lang="en-US" sz="1400" kern="1200"/>
        </a:p>
      </dsp:txBody>
      <dsp:txXfrm>
        <a:off x="436604" y="1875295"/>
        <a:ext cx="9388147" cy="494567"/>
      </dsp:txXfrm>
    </dsp:sp>
    <dsp:sp modelId="{20F57B49-74CF-4E7C-A213-77B239CE27CC}">
      <dsp:nvSpPr>
        <dsp:cNvPr id="0" name=""/>
        <dsp:cNvSpPr/>
      </dsp:nvSpPr>
      <dsp:spPr>
        <a:xfrm>
          <a:off x="0" y="2493504"/>
          <a:ext cx="9899623" cy="664810"/>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9E48360-2FA1-4B44-9C4C-D9FB0E826400}">
      <dsp:nvSpPr>
        <dsp:cNvPr id="0" name=""/>
        <dsp:cNvSpPr/>
      </dsp:nvSpPr>
      <dsp:spPr>
        <a:xfrm>
          <a:off x="109576" y="2726295"/>
          <a:ext cx="217452" cy="1992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670C328-CB6C-4AF8-BAD4-747F692E2693}">
      <dsp:nvSpPr>
        <dsp:cNvPr id="0" name=""/>
        <dsp:cNvSpPr/>
      </dsp:nvSpPr>
      <dsp:spPr>
        <a:xfrm>
          <a:off x="436604" y="2644792"/>
          <a:ext cx="9388147" cy="494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42" tIns="52342" rIns="52342" bIns="52342" numCol="1" spcCol="1270" anchor="ctr" anchorCtr="0">
          <a:noAutofit/>
        </a:bodyPr>
        <a:lstStyle/>
        <a:p>
          <a:pPr marL="0" lvl="0" indent="0" algn="l" defTabSz="622300">
            <a:lnSpc>
              <a:spcPct val="100000"/>
            </a:lnSpc>
            <a:spcBef>
              <a:spcPct val="0"/>
            </a:spcBef>
            <a:spcAft>
              <a:spcPct val="35000"/>
            </a:spcAft>
            <a:buNone/>
          </a:pPr>
          <a:r>
            <a:rPr lang="en-US" sz="1400" b="0" kern="1200"/>
            <a:t>Von Schülern erstellte Inhalte bereichern die Lernumgebung und ermutigen die Schüler dazu, ihre Bildungsreise selbst in die Hand zu nehmen.</a:t>
          </a:r>
          <a:endParaRPr lang="en-US" sz="1400" kern="1200"/>
        </a:p>
      </dsp:txBody>
      <dsp:txXfrm>
        <a:off x="436604" y="2644792"/>
        <a:ext cx="9388147" cy="494567"/>
      </dsp:txXfrm>
    </dsp:sp>
    <dsp:sp modelId="{EB6F60CF-1314-499B-B0A3-377B0833E1A8}">
      <dsp:nvSpPr>
        <dsp:cNvPr id="0" name=""/>
        <dsp:cNvSpPr/>
      </dsp:nvSpPr>
      <dsp:spPr>
        <a:xfrm>
          <a:off x="0" y="3281956"/>
          <a:ext cx="9899623" cy="362235"/>
        </a:xfrm>
        <a:prstGeom prst="roundRect">
          <a:avLst>
            <a:gd name="adj" fmla="val 10000"/>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916F959-00F7-47D5-BCB4-EE45B70C49F5}">
      <dsp:nvSpPr>
        <dsp:cNvPr id="0" name=""/>
        <dsp:cNvSpPr/>
      </dsp:nvSpPr>
      <dsp:spPr>
        <a:xfrm>
          <a:off x="109576" y="3363459"/>
          <a:ext cx="217452" cy="19922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671193-9135-4337-BDAD-8EF30900C9FB}">
      <dsp:nvSpPr>
        <dsp:cNvPr id="0" name=""/>
        <dsp:cNvSpPr/>
      </dsp:nvSpPr>
      <dsp:spPr>
        <a:xfrm>
          <a:off x="436604" y="3281956"/>
          <a:ext cx="9388147" cy="494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42" tIns="52342" rIns="52342" bIns="52342" numCol="1" spcCol="1270" anchor="ctr" anchorCtr="0">
          <a:noAutofit/>
        </a:bodyPr>
        <a:lstStyle/>
        <a:p>
          <a:pPr marL="0" lvl="0" indent="0" algn="l" defTabSz="622300">
            <a:lnSpc>
              <a:spcPct val="100000"/>
            </a:lnSpc>
            <a:spcBef>
              <a:spcPct val="0"/>
            </a:spcBef>
            <a:spcAft>
              <a:spcPct val="35000"/>
            </a:spcAft>
            <a:buNone/>
          </a:pPr>
          <a:r>
            <a:rPr lang="en-US" sz="1400" b="0" kern="1200"/>
            <a:t>Diese Methode fördert die Zusammenarbeit und das Feedback der Teilnehmer, was die Lernergebnisse weiter verbessert.</a:t>
          </a:r>
          <a:endParaRPr lang="en-US" sz="1400" kern="1200"/>
        </a:p>
      </dsp:txBody>
      <dsp:txXfrm>
        <a:off x="436604" y="3281956"/>
        <a:ext cx="9388147" cy="4945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EEB8C-62E6-49FC-8393-3217026920BD}">
      <dsp:nvSpPr>
        <dsp:cNvPr id="0" name=""/>
        <dsp:cNvSpPr/>
      </dsp:nvSpPr>
      <dsp:spPr>
        <a:xfrm>
          <a:off x="451211" y="380130"/>
          <a:ext cx="733271" cy="7332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CCCCAB-8B10-4F22-9A6B-9DDC5108BA18}">
      <dsp:nvSpPr>
        <dsp:cNvPr id="0" name=""/>
        <dsp:cNvSpPr/>
      </dsp:nvSpPr>
      <dsp:spPr>
        <a:xfrm>
          <a:off x="3101" y="1437002"/>
          <a:ext cx="1629492" cy="1099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kern="1200" dirty="0"/>
            <a:t> Die One-Take-Philosophie fördert die Einfachheit und Authentizität der Videoproduktion.</a:t>
          </a:r>
          <a:endParaRPr lang="en-US" sz="1100" kern="1200" dirty="0"/>
        </a:p>
      </dsp:txBody>
      <dsp:txXfrm>
        <a:off x="3101" y="1437002"/>
        <a:ext cx="1629492" cy="1099907"/>
      </dsp:txXfrm>
    </dsp:sp>
    <dsp:sp modelId="{DED6DF05-3BD5-4E8C-B6CD-4038980B8D0E}">
      <dsp:nvSpPr>
        <dsp:cNvPr id="0" name=""/>
        <dsp:cNvSpPr/>
      </dsp:nvSpPr>
      <dsp:spPr>
        <a:xfrm>
          <a:off x="2365864" y="380130"/>
          <a:ext cx="733271" cy="7332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7A92A5-8082-4A67-B4C6-645D3AFB9F9A}">
      <dsp:nvSpPr>
        <dsp:cNvPr id="0" name=""/>
        <dsp:cNvSpPr/>
      </dsp:nvSpPr>
      <dsp:spPr>
        <a:xfrm>
          <a:off x="1917754" y="1437002"/>
          <a:ext cx="1629492" cy="1099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kern="1200" dirty="0"/>
            <a:t>Durch die Konzentration auf die Bereitstellung von Inhalten in einer einzigen Aufnahme können Lehrkräfte den Druck und den Zeitaufwand für die Erstellung von Videos verringern.</a:t>
          </a:r>
          <a:endParaRPr lang="en-US" sz="1100" kern="1200" dirty="0"/>
        </a:p>
      </dsp:txBody>
      <dsp:txXfrm>
        <a:off x="1917754" y="1437002"/>
        <a:ext cx="1629492" cy="1099907"/>
      </dsp:txXfrm>
    </dsp:sp>
    <dsp:sp modelId="{79E7B397-A401-411C-8973-F2B66A7D5EB9}">
      <dsp:nvSpPr>
        <dsp:cNvPr id="0" name=""/>
        <dsp:cNvSpPr/>
      </dsp:nvSpPr>
      <dsp:spPr>
        <a:xfrm>
          <a:off x="4280518" y="380130"/>
          <a:ext cx="733271" cy="7332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CEF5BE-0C77-4C9E-A340-E74ED37D9CE2}">
      <dsp:nvSpPr>
        <dsp:cNvPr id="0" name=""/>
        <dsp:cNvSpPr/>
      </dsp:nvSpPr>
      <dsp:spPr>
        <a:xfrm>
          <a:off x="3832407" y="1437002"/>
          <a:ext cx="1629492" cy="1099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kern="1200" dirty="0"/>
            <a:t>Dieser Ansatz fördert einen natürlicheren Präsentationsstil und macht die Inhalte für die Schüler nachvollziehbar und ansprechend.</a:t>
          </a:r>
          <a:endParaRPr lang="en-US" sz="1100" kern="1200" dirty="0"/>
        </a:p>
      </dsp:txBody>
      <dsp:txXfrm>
        <a:off x="3832407" y="1437002"/>
        <a:ext cx="1629492" cy="1099907"/>
      </dsp:txXfrm>
    </dsp:sp>
    <dsp:sp modelId="{BBCEBD7A-990B-49A6-BC19-9C4E712E0A9F}">
      <dsp:nvSpPr>
        <dsp:cNvPr id="0" name=""/>
        <dsp:cNvSpPr/>
      </dsp:nvSpPr>
      <dsp:spPr>
        <a:xfrm>
          <a:off x="6195171" y="380130"/>
          <a:ext cx="733271" cy="7332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11AB9D-D3CC-41D4-92C7-FD8E3BEAD2A9}">
      <dsp:nvSpPr>
        <dsp:cNvPr id="0" name=""/>
        <dsp:cNvSpPr/>
      </dsp:nvSpPr>
      <dsp:spPr>
        <a:xfrm>
          <a:off x="5747061" y="1437002"/>
          <a:ext cx="1629492" cy="1099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kern="1200" dirty="0"/>
            <a:t>Perfektion ist zwar nicht das Ziel, aber klare Kommunikation und echte Auseinandersetzung mit der Materie stehen im Vordergrund.</a:t>
          </a:r>
          <a:endParaRPr lang="en-US" sz="1100" kern="1200" dirty="0"/>
        </a:p>
      </dsp:txBody>
      <dsp:txXfrm>
        <a:off x="5747061" y="1437002"/>
        <a:ext cx="1629492" cy="1099907"/>
      </dsp:txXfrm>
    </dsp:sp>
    <dsp:sp modelId="{0B67FAC8-EE1E-46C9-BA26-9E4620C97D10}">
      <dsp:nvSpPr>
        <dsp:cNvPr id="0" name=""/>
        <dsp:cNvSpPr/>
      </dsp:nvSpPr>
      <dsp:spPr>
        <a:xfrm>
          <a:off x="8109824" y="380130"/>
          <a:ext cx="733271" cy="7332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86ECEA-9D79-4F08-9030-011432E428BD}">
      <dsp:nvSpPr>
        <dsp:cNvPr id="0" name=""/>
        <dsp:cNvSpPr/>
      </dsp:nvSpPr>
      <dsp:spPr>
        <a:xfrm>
          <a:off x="7661714" y="1437002"/>
          <a:ext cx="1629492" cy="1099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0" kern="1200" dirty="0"/>
            <a:t>Die One-Take-Philosophie vereinfacht die Erstellung von Inhalten und macht sie für Pädagogen leichter zugänglich und handhabbar.</a:t>
          </a:r>
          <a:endParaRPr lang="en-US" sz="1100" kern="1200" dirty="0"/>
        </a:p>
      </dsp:txBody>
      <dsp:txXfrm>
        <a:off x="7661714" y="1437002"/>
        <a:ext cx="1629492" cy="10999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F3A0-7939-FAEA-D03A-0584B4DF8BF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3F2A9E42-0802-D4BD-D12E-5AB84FAB16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FE231FBC-6174-23D8-90EB-CEF7B8FE4509}"/>
              </a:ext>
            </a:extLst>
          </p:cNvPr>
          <p:cNvSpPr>
            <a:spLocks noGrp="1"/>
          </p:cNvSpPr>
          <p:nvPr>
            <p:ph type="dt" sz="half" idx="10"/>
          </p:nvPr>
        </p:nvSpPr>
        <p:spPr/>
        <p:txBody>
          <a:bodyPr/>
          <a:lstStyle/>
          <a:p>
            <a:fld id="{AC2C384B-A81A-4237-A5E5-7ACCF1E14587}" type="datetimeFigureOut">
              <a:rPr lang="en-BE" smtClean="0"/>
              <a:t>08/11/2024</a:t>
            </a:fld>
            <a:endParaRPr lang="en-BE"/>
          </a:p>
        </p:txBody>
      </p:sp>
      <p:sp>
        <p:nvSpPr>
          <p:cNvPr id="5" name="Footer Placeholder 4">
            <a:extLst>
              <a:ext uri="{FF2B5EF4-FFF2-40B4-BE49-F238E27FC236}">
                <a16:creationId xmlns:a16="http://schemas.microsoft.com/office/drawing/2014/main" id="{9CEC614B-CF56-C727-18E4-DBC65453613D}"/>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05BAF11B-19B6-4345-312D-252F52D4B5E5}"/>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3888420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EAB56-D66C-6DED-072E-7FDF609F1FFA}"/>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9CED4A28-C2DF-0D5A-D201-3B5E045D602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547FA291-BC35-20BF-0D96-D9330F6B3043}"/>
              </a:ext>
            </a:extLst>
          </p:cNvPr>
          <p:cNvSpPr>
            <a:spLocks noGrp="1"/>
          </p:cNvSpPr>
          <p:nvPr>
            <p:ph type="dt" sz="half" idx="10"/>
          </p:nvPr>
        </p:nvSpPr>
        <p:spPr/>
        <p:txBody>
          <a:bodyPr/>
          <a:lstStyle/>
          <a:p>
            <a:fld id="{AC2C384B-A81A-4237-A5E5-7ACCF1E14587}" type="datetimeFigureOut">
              <a:rPr lang="en-BE" smtClean="0"/>
              <a:t>08/11/2024</a:t>
            </a:fld>
            <a:endParaRPr lang="en-BE"/>
          </a:p>
        </p:txBody>
      </p:sp>
      <p:sp>
        <p:nvSpPr>
          <p:cNvPr id="5" name="Footer Placeholder 4">
            <a:extLst>
              <a:ext uri="{FF2B5EF4-FFF2-40B4-BE49-F238E27FC236}">
                <a16:creationId xmlns:a16="http://schemas.microsoft.com/office/drawing/2014/main" id="{165488F9-DC95-046E-6AC1-2408CA3E2E7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2517217-5C8D-A465-4832-7387BFBAB3D0}"/>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198109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65CCF9-401D-6C5A-19C3-97C75415CCC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3E1DF125-10E9-0358-97E8-C430070A00A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B4EA62A7-9A13-1C5D-7640-1EB46BFF6B36}"/>
              </a:ext>
            </a:extLst>
          </p:cNvPr>
          <p:cNvSpPr>
            <a:spLocks noGrp="1"/>
          </p:cNvSpPr>
          <p:nvPr>
            <p:ph type="dt" sz="half" idx="10"/>
          </p:nvPr>
        </p:nvSpPr>
        <p:spPr/>
        <p:txBody>
          <a:bodyPr/>
          <a:lstStyle/>
          <a:p>
            <a:fld id="{AC2C384B-A81A-4237-A5E5-7ACCF1E14587}" type="datetimeFigureOut">
              <a:rPr lang="en-BE" smtClean="0"/>
              <a:t>08/11/2024</a:t>
            </a:fld>
            <a:endParaRPr lang="en-BE"/>
          </a:p>
        </p:txBody>
      </p:sp>
      <p:sp>
        <p:nvSpPr>
          <p:cNvPr id="5" name="Footer Placeholder 4">
            <a:extLst>
              <a:ext uri="{FF2B5EF4-FFF2-40B4-BE49-F238E27FC236}">
                <a16:creationId xmlns:a16="http://schemas.microsoft.com/office/drawing/2014/main" id="{E3B2B0C8-2929-5ADE-0090-35A67E67F30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55FA8A22-0A09-E4AD-A3AE-422AF9003E96}"/>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499275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7810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6504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6702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6197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1296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899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4154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244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F636-F00D-5289-EF27-40501012015F}"/>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2F8379EF-EF41-9AAA-73AC-FADCA1569CF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570361C-EBB8-0750-4AE4-32A908B9B3C0}"/>
              </a:ext>
            </a:extLst>
          </p:cNvPr>
          <p:cNvSpPr>
            <a:spLocks noGrp="1"/>
          </p:cNvSpPr>
          <p:nvPr>
            <p:ph type="dt" sz="half" idx="10"/>
          </p:nvPr>
        </p:nvSpPr>
        <p:spPr/>
        <p:txBody>
          <a:bodyPr/>
          <a:lstStyle/>
          <a:p>
            <a:fld id="{AC2C384B-A81A-4237-A5E5-7ACCF1E14587}" type="datetimeFigureOut">
              <a:rPr lang="en-BE" smtClean="0"/>
              <a:t>08/11/2024</a:t>
            </a:fld>
            <a:endParaRPr lang="en-BE"/>
          </a:p>
        </p:txBody>
      </p:sp>
      <p:sp>
        <p:nvSpPr>
          <p:cNvPr id="5" name="Footer Placeholder 4">
            <a:extLst>
              <a:ext uri="{FF2B5EF4-FFF2-40B4-BE49-F238E27FC236}">
                <a16:creationId xmlns:a16="http://schemas.microsoft.com/office/drawing/2014/main" id="{43135120-FA42-96E2-9AD3-0BBAAB4F56F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2432A38-7526-2EBD-178F-85543398BCDB}"/>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338687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831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1458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9878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00F1C-C8C7-72B1-D797-869ED1A2B5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8502CA21-28EC-A591-5719-088CD62746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3143961-40E1-7C88-E584-4E5E8EF749B3}"/>
              </a:ext>
            </a:extLst>
          </p:cNvPr>
          <p:cNvSpPr>
            <a:spLocks noGrp="1"/>
          </p:cNvSpPr>
          <p:nvPr>
            <p:ph type="dt" sz="half" idx="10"/>
          </p:nvPr>
        </p:nvSpPr>
        <p:spPr/>
        <p:txBody>
          <a:bodyPr/>
          <a:lstStyle/>
          <a:p>
            <a:fld id="{AC2C384B-A81A-4237-A5E5-7ACCF1E14587}" type="datetimeFigureOut">
              <a:rPr lang="en-BE" smtClean="0"/>
              <a:t>08/11/2024</a:t>
            </a:fld>
            <a:endParaRPr lang="en-BE"/>
          </a:p>
        </p:txBody>
      </p:sp>
      <p:sp>
        <p:nvSpPr>
          <p:cNvPr id="5" name="Footer Placeholder 4">
            <a:extLst>
              <a:ext uri="{FF2B5EF4-FFF2-40B4-BE49-F238E27FC236}">
                <a16:creationId xmlns:a16="http://schemas.microsoft.com/office/drawing/2014/main" id="{CECB97DE-F5CC-27E2-C405-CB99611E338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96E140C-1832-2107-7BCC-4F1B6D81B41A}"/>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437258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2214-4EFD-5282-75E0-F27A52249D62}"/>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FAAFD9F9-2625-A74C-3F94-58AF23BD633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284B4E6E-3C6D-1B4E-50BC-70DE62E86BB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E6BFBBFF-4552-36EB-8658-8F6B5D7D4A79}"/>
              </a:ext>
            </a:extLst>
          </p:cNvPr>
          <p:cNvSpPr>
            <a:spLocks noGrp="1"/>
          </p:cNvSpPr>
          <p:nvPr>
            <p:ph type="dt" sz="half" idx="10"/>
          </p:nvPr>
        </p:nvSpPr>
        <p:spPr/>
        <p:txBody>
          <a:bodyPr/>
          <a:lstStyle/>
          <a:p>
            <a:fld id="{AC2C384B-A81A-4237-A5E5-7ACCF1E14587}" type="datetimeFigureOut">
              <a:rPr lang="en-BE" smtClean="0"/>
              <a:t>08/11/2024</a:t>
            </a:fld>
            <a:endParaRPr lang="en-BE"/>
          </a:p>
        </p:txBody>
      </p:sp>
      <p:sp>
        <p:nvSpPr>
          <p:cNvPr id="6" name="Footer Placeholder 5">
            <a:extLst>
              <a:ext uri="{FF2B5EF4-FFF2-40B4-BE49-F238E27FC236}">
                <a16:creationId xmlns:a16="http://schemas.microsoft.com/office/drawing/2014/main" id="{31AA1E55-2BFE-3C0B-B4B1-B2777038CD29}"/>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5DCBAE51-46BA-4A42-6F46-EE1BE2E13C2D}"/>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317617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2382-C264-46F2-BC5B-4B29B44ECF86}"/>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B6BC0832-012A-B896-470D-0D4DDCF978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424EFE7-DB15-A6B7-3A8C-77DA552722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EE8FE1E6-C14B-3E69-817B-44A4AE9117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C6BF031-2FAA-E22B-1DD2-87B1618A57C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76CD78A1-6384-ACE0-2E8E-A5B3930B090C}"/>
              </a:ext>
            </a:extLst>
          </p:cNvPr>
          <p:cNvSpPr>
            <a:spLocks noGrp="1"/>
          </p:cNvSpPr>
          <p:nvPr>
            <p:ph type="dt" sz="half" idx="10"/>
          </p:nvPr>
        </p:nvSpPr>
        <p:spPr/>
        <p:txBody>
          <a:bodyPr/>
          <a:lstStyle/>
          <a:p>
            <a:fld id="{AC2C384B-A81A-4237-A5E5-7ACCF1E14587}" type="datetimeFigureOut">
              <a:rPr lang="en-BE" smtClean="0"/>
              <a:t>08/11/2024</a:t>
            </a:fld>
            <a:endParaRPr lang="en-BE"/>
          </a:p>
        </p:txBody>
      </p:sp>
      <p:sp>
        <p:nvSpPr>
          <p:cNvPr id="8" name="Footer Placeholder 7">
            <a:extLst>
              <a:ext uri="{FF2B5EF4-FFF2-40B4-BE49-F238E27FC236}">
                <a16:creationId xmlns:a16="http://schemas.microsoft.com/office/drawing/2014/main" id="{81B0E1BC-9530-46F2-4363-8834D0D8FF9E}"/>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5373CEFB-E6C3-D5D8-6EDE-B60EFD83B1C5}"/>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203919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999C-F992-704D-F52C-5BCC22DCF838}"/>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782FF570-F12B-2244-4B3C-B827B50694FC}"/>
              </a:ext>
            </a:extLst>
          </p:cNvPr>
          <p:cNvSpPr>
            <a:spLocks noGrp="1"/>
          </p:cNvSpPr>
          <p:nvPr>
            <p:ph type="dt" sz="half" idx="10"/>
          </p:nvPr>
        </p:nvSpPr>
        <p:spPr/>
        <p:txBody>
          <a:bodyPr/>
          <a:lstStyle/>
          <a:p>
            <a:fld id="{AC2C384B-A81A-4237-A5E5-7ACCF1E14587}" type="datetimeFigureOut">
              <a:rPr lang="en-BE" smtClean="0"/>
              <a:t>08/11/2024</a:t>
            </a:fld>
            <a:endParaRPr lang="en-BE"/>
          </a:p>
        </p:txBody>
      </p:sp>
      <p:sp>
        <p:nvSpPr>
          <p:cNvPr id="4" name="Footer Placeholder 3">
            <a:extLst>
              <a:ext uri="{FF2B5EF4-FFF2-40B4-BE49-F238E27FC236}">
                <a16:creationId xmlns:a16="http://schemas.microsoft.com/office/drawing/2014/main" id="{49E26F26-7493-9C99-309A-35CB59A63524}"/>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6FBE91D8-5C94-A980-8A5D-3F995FDDE837}"/>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4206703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FD7D5F-B967-B4CE-8AD9-153F182C3E4E}"/>
              </a:ext>
            </a:extLst>
          </p:cNvPr>
          <p:cNvSpPr>
            <a:spLocks noGrp="1"/>
          </p:cNvSpPr>
          <p:nvPr>
            <p:ph type="dt" sz="half" idx="10"/>
          </p:nvPr>
        </p:nvSpPr>
        <p:spPr/>
        <p:txBody>
          <a:bodyPr/>
          <a:lstStyle/>
          <a:p>
            <a:fld id="{AC2C384B-A81A-4237-A5E5-7ACCF1E14587}" type="datetimeFigureOut">
              <a:rPr lang="en-BE" smtClean="0"/>
              <a:t>08/11/2024</a:t>
            </a:fld>
            <a:endParaRPr lang="en-BE"/>
          </a:p>
        </p:txBody>
      </p:sp>
      <p:sp>
        <p:nvSpPr>
          <p:cNvPr id="3" name="Footer Placeholder 2">
            <a:extLst>
              <a:ext uri="{FF2B5EF4-FFF2-40B4-BE49-F238E27FC236}">
                <a16:creationId xmlns:a16="http://schemas.microsoft.com/office/drawing/2014/main" id="{829DC32F-A661-2821-5F0D-B39113AB5B21}"/>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E17BA37D-D4A5-4BCE-595C-0647FC875835}"/>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399959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FFE9-4DE4-B1CD-E991-C35E10E8994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B90B34DE-A670-5434-7222-AB005DAD94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108F7D70-3C52-F72D-80E7-C2915BB87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9447A6-437A-06C4-EA7B-2B944E339CFD}"/>
              </a:ext>
            </a:extLst>
          </p:cNvPr>
          <p:cNvSpPr>
            <a:spLocks noGrp="1"/>
          </p:cNvSpPr>
          <p:nvPr>
            <p:ph type="dt" sz="half" idx="10"/>
          </p:nvPr>
        </p:nvSpPr>
        <p:spPr/>
        <p:txBody>
          <a:bodyPr/>
          <a:lstStyle/>
          <a:p>
            <a:fld id="{AC2C384B-A81A-4237-A5E5-7ACCF1E14587}" type="datetimeFigureOut">
              <a:rPr lang="en-BE" smtClean="0"/>
              <a:t>08/11/2024</a:t>
            </a:fld>
            <a:endParaRPr lang="en-BE"/>
          </a:p>
        </p:txBody>
      </p:sp>
      <p:sp>
        <p:nvSpPr>
          <p:cNvPr id="6" name="Footer Placeholder 5">
            <a:extLst>
              <a:ext uri="{FF2B5EF4-FFF2-40B4-BE49-F238E27FC236}">
                <a16:creationId xmlns:a16="http://schemas.microsoft.com/office/drawing/2014/main" id="{4A3BF2FB-7881-7824-A6A8-BA714D7CA915}"/>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085E9B8-4FD9-2C4E-926A-FFD37B71AB5A}"/>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284762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6A454-AD01-ACC3-371F-9E0AEBCA17B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0B85EABA-3D63-8023-7D2E-66FA68572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75C506A7-8817-44A3-A1A3-ABBE4BBC7F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AEE5EC9-1672-1CFE-B7ED-2274196EE20E}"/>
              </a:ext>
            </a:extLst>
          </p:cNvPr>
          <p:cNvSpPr>
            <a:spLocks noGrp="1"/>
          </p:cNvSpPr>
          <p:nvPr>
            <p:ph type="dt" sz="half" idx="10"/>
          </p:nvPr>
        </p:nvSpPr>
        <p:spPr/>
        <p:txBody>
          <a:bodyPr/>
          <a:lstStyle/>
          <a:p>
            <a:fld id="{AC2C384B-A81A-4237-A5E5-7ACCF1E14587}" type="datetimeFigureOut">
              <a:rPr lang="en-BE" smtClean="0"/>
              <a:t>08/11/2024</a:t>
            </a:fld>
            <a:endParaRPr lang="en-BE"/>
          </a:p>
        </p:txBody>
      </p:sp>
      <p:sp>
        <p:nvSpPr>
          <p:cNvPr id="6" name="Footer Placeholder 5">
            <a:extLst>
              <a:ext uri="{FF2B5EF4-FFF2-40B4-BE49-F238E27FC236}">
                <a16:creationId xmlns:a16="http://schemas.microsoft.com/office/drawing/2014/main" id="{67D739FE-B634-202C-284C-4C8AF58991AB}"/>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24312913-BC00-2233-67FE-96B7C71C4C64}"/>
              </a:ext>
            </a:extLst>
          </p:cNvPr>
          <p:cNvSpPr>
            <a:spLocks noGrp="1"/>
          </p:cNvSpPr>
          <p:nvPr>
            <p:ph type="sldNum" sz="quarter" idx="12"/>
          </p:nvPr>
        </p:nvSpPr>
        <p:spPr/>
        <p:txBody>
          <a:bodyPr/>
          <a:lstStyle/>
          <a:p>
            <a:fld id="{4556F44E-EC89-4A43-AFA0-CE9E7499BE17}" type="slidenum">
              <a:rPr lang="en-BE" smtClean="0"/>
              <a:t>‹#›</a:t>
            </a:fld>
            <a:endParaRPr lang="en-BE"/>
          </a:p>
        </p:txBody>
      </p:sp>
    </p:spTree>
    <p:extLst>
      <p:ext uri="{BB962C8B-B14F-4D97-AF65-F5344CB8AC3E}">
        <p14:creationId xmlns:p14="http://schemas.microsoft.com/office/powerpoint/2010/main" val="144876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73EF47-3DCF-63C0-9E74-002F5D46CB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Klicken Sie hier, um den Master-Titelstil zu bearbeiten</a:t>
            </a:r>
            <a:endParaRPr lang="en-BE"/>
          </a:p>
        </p:txBody>
      </p:sp>
      <p:sp>
        <p:nvSpPr>
          <p:cNvPr id="3" name="Text Placeholder 2">
            <a:extLst>
              <a:ext uri="{FF2B5EF4-FFF2-40B4-BE49-F238E27FC236}">
                <a16:creationId xmlns:a16="http://schemas.microsoft.com/office/drawing/2014/main" id="{C7D53F52-1012-7C9D-DABD-E4024D1C20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Klicken Sie auf , um Mastertextstile zu bearbeiten</a:t>
            </a:r>
          </a:p>
          <a:p>
            <a:pPr lvl="1"/>
            <a:r>
              <a:rPr lang="en-GB"/>
              <a:t>Zweite Ebene</a:t>
            </a:r>
          </a:p>
          <a:p>
            <a:pPr lvl="2"/>
            <a:r>
              <a:rPr lang="en-GB"/>
              <a:t>Dritte Ebene</a:t>
            </a:r>
          </a:p>
          <a:p>
            <a:pPr lvl="3"/>
            <a:r>
              <a:rPr lang="en-GB"/>
              <a:t>Vierte Ebene</a:t>
            </a:r>
          </a:p>
          <a:p>
            <a:pPr lvl="4"/>
            <a:r>
              <a:rPr lang="en-GB"/>
              <a:t>Fünfte Ebene</a:t>
            </a:r>
            <a:endParaRPr lang="en-BE"/>
          </a:p>
        </p:txBody>
      </p:sp>
      <p:sp>
        <p:nvSpPr>
          <p:cNvPr id="4" name="Date Placeholder 3">
            <a:extLst>
              <a:ext uri="{FF2B5EF4-FFF2-40B4-BE49-F238E27FC236}">
                <a16:creationId xmlns:a16="http://schemas.microsoft.com/office/drawing/2014/main" id="{90973D54-AAB4-9EC6-97D0-A7FFB96A91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2C384B-A81A-4237-A5E5-7ACCF1E14587}" type="datetimeFigureOut">
              <a:rPr lang="en-BE" smtClean="0"/>
              <a:t>08/11/2024</a:t>
            </a:fld>
            <a:endParaRPr lang="en-BE"/>
          </a:p>
        </p:txBody>
      </p:sp>
      <p:sp>
        <p:nvSpPr>
          <p:cNvPr id="5" name="Footer Placeholder 4">
            <a:extLst>
              <a:ext uri="{FF2B5EF4-FFF2-40B4-BE49-F238E27FC236}">
                <a16:creationId xmlns:a16="http://schemas.microsoft.com/office/drawing/2014/main" id="{C99F1A7F-25A5-7BE9-333C-F93A5F2F52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1C62E675-D7C8-4BFF-7386-914EE13C89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56F44E-EC89-4A43-AFA0-CE9E7499BE17}" type="slidenum">
              <a:rPr lang="en-BE" smtClean="0"/>
              <a:t>‹#›</a:t>
            </a:fld>
            <a:endParaRPr lang="en-BE"/>
          </a:p>
        </p:txBody>
      </p:sp>
    </p:spTree>
    <p:extLst>
      <p:ext uri="{BB962C8B-B14F-4D97-AF65-F5344CB8AC3E}">
        <p14:creationId xmlns:p14="http://schemas.microsoft.com/office/powerpoint/2010/main" val="2869127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Klicken Sie hier, um den Master-Titelstil zu bearbeiten</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11/8/2024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544307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https://www.bing.com/search?q=Screencast-O-Matic+&amp;FORM=HDRSC1"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express.adobe.com/page/419FsQLD7CJOC/" TargetMode="External"/><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https://medium.com/anchor"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Audacity%20&#174;%20|%20Free%20Audio%20editor,%20recorder,%20music%20making%20and%20more!%20(audacityteam.org)" TargetMode="Externa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https://www.thinglink.com/edu/"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Genially:%20Interactive%20eLearning%20&amp;%20Content%20Creation%20Platform" TargetMode="External"/><Relationship Id="rId5" Type="http://schemas.openxmlformats.org/officeDocument/2006/relationships/image" Target="../media/image2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https://www.vyond.com/plans/?utm_medium=cpc&amp;utm_source=bing&amp;utm_campaign=Brand&amp;utm_content=headline&amp;utm_term=vyond&amp;msclkid=dfe9ffad387d1f035bd098b5de3d5cf3"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powtoon.com/creators/?utm_source=bing&amp;utm_medium=cpc&amp;utm_campaign=kd-bing-brand-eu+canada-20230103&amp;msclkid=272e646da93110fbab4603754cda566f&amp;utm_term=powtoon&amp;utm_content=Powtoon%20-%20Exact" TargetMode="External"/><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miro.com/" TargetMode="Externa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35.png"/><Relationship Id="rId12"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svg"/><Relationship Id="rId5" Type="http://schemas.openxmlformats.org/officeDocument/2006/relationships/image" Target="../media/image33.jpe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40.jpg"/></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finestfuture.org/start-studies/vocational-program/" TargetMode="External"/><Relationship Id="rId4" Type="http://schemas.openxmlformats.org/officeDocument/2006/relationships/image" Target="../media/image47.jp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sv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4.svg"/><Relationship Id="rId7" Type="http://schemas.openxmlformats.org/officeDocument/2006/relationships/image" Target="../media/image78.sv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svg"/><Relationship Id="rId10" Type="http://schemas.openxmlformats.org/officeDocument/2006/relationships/image" Target="../media/image4.png"/><Relationship Id="rId4" Type="http://schemas.openxmlformats.org/officeDocument/2006/relationships/image" Target="../media/image75.png"/><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https://anchor.f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audacityteam.org/" TargetMode="External"/><Relationship Id="rId5" Type="http://schemas.openxmlformats.org/officeDocument/2006/relationships/hyperlink" Target="https://www.thinglink.com/" TargetMode="External"/><Relationship Id="rId4" Type="http://schemas.openxmlformats.org/officeDocument/2006/relationships/hyperlink" Target="https://www.vyond.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canva.com/" TargetMode="External"/><Relationship Id="rId5" Type="http://schemas.openxmlformats.org/officeDocument/2006/relationships/hyperlink" Target="https://www.youtube.com/audiolibrary" TargetMode="External"/><Relationship Id="rId4" Type="http://schemas.openxmlformats.org/officeDocument/2006/relationships/hyperlink" Target="https://freemusicarchiv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2.png"/><Relationship Id="rId7" Type="http://schemas.openxmlformats.org/officeDocument/2006/relationships/diagramQuickStyle" Target="../diagrams/quickStyle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1975715"/>
            <a:ext cx="6746489" cy="2215991"/>
          </a:xfrm>
          <a:prstGeom prst="rect">
            <a:avLst/>
          </a:prstGeom>
        </p:spPr>
        <p:txBody>
          <a:bodyPr wrap="square" lIns="0" tIns="0" rIns="0" bIns="0" rtlCol="0" anchor="t">
            <a:spAutoFit/>
          </a:bodyPr>
          <a:lstStyle/>
          <a:p>
            <a:pPr defTabSz="609630"/>
            <a:r>
              <a:rPr lang="en-GB" sz="2400" b="1" spc="-68" dirty="0">
                <a:solidFill>
                  <a:srgbClr val="FB8709"/>
                </a:solidFill>
                <a:latin typeface="HK Grotesk Bold"/>
              </a:rPr>
              <a:t>Modul 5: Technologie-Tools für das Flipped Classroom</a:t>
            </a:r>
          </a:p>
          <a:p>
            <a:pPr defTabSz="609630"/>
            <a:r>
              <a:rPr lang="en-US" sz="3200" b="1" spc="-58" dirty="0">
                <a:solidFill>
                  <a:srgbClr val="053249"/>
                </a:solidFill>
                <a:latin typeface="HK Grotesk Bold"/>
              </a:rPr>
              <a:t>Einheit 2 - </a:t>
            </a:r>
            <a:r>
              <a:rPr lang="en-GB" sz="3200" b="1" spc="-58" dirty="0">
                <a:solidFill>
                  <a:srgbClr val="053249"/>
                </a:solidFill>
                <a:latin typeface="HK Grotesk Bold"/>
              </a:rPr>
              <a:t>Erstellung von Multimedia-Inhalten: Werkzeuge und Techniken</a:t>
            </a:r>
            <a:endParaRPr lang="en-US" sz="3200" b="1" spc="-58" dirty="0">
              <a:solidFill>
                <a:srgbClr val="053249"/>
              </a:solidFill>
              <a:latin typeface="HK Grotesk Bold"/>
            </a:endParaRPr>
          </a:p>
        </p:txBody>
      </p:sp>
      <p:grpSp>
        <p:nvGrpSpPr>
          <p:cNvPr id="3" name="Group 3"/>
          <p:cNvGrpSpPr/>
          <p:nvPr/>
        </p:nvGrpSpPr>
        <p:grpSpPr>
          <a:xfrm rot="-10800000">
            <a:off x="6449256" y="-1280146"/>
            <a:ext cx="6870225" cy="6841373"/>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pPr defTabSz="609630"/>
              <a:endParaRPr lang="en-BE" sz="1200" dirty="0">
                <a:solidFill>
                  <a:prstClr val="black"/>
                </a:solidFill>
                <a:latin typeface="Calibri"/>
              </a:endParaRPr>
            </a:p>
          </p:txBody>
        </p:sp>
      </p:grpSp>
      <p:grpSp>
        <p:nvGrpSpPr>
          <p:cNvPr id="5" name="Group 5"/>
          <p:cNvGrpSpPr/>
          <p:nvPr/>
        </p:nvGrpSpPr>
        <p:grpSpPr>
          <a:xfrm rot="-5400000">
            <a:off x="9052865" y="3449200"/>
            <a:ext cx="3367126" cy="3450475"/>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7" name="Freeform 7"/>
          <p:cNvSpPr/>
          <p:nvPr/>
        </p:nvSpPr>
        <p:spPr>
          <a:xfrm>
            <a:off x="456859" y="4335335"/>
            <a:ext cx="2244904" cy="2244904"/>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9" name="TextBox 9"/>
          <p:cNvSpPr txBox="1"/>
          <p:nvPr/>
        </p:nvSpPr>
        <p:spPr>
          <a:xfrm>
            <a:off x="685800" y="1000921"/>
            <a:ext cx="7530167" cy="707373"/>
          </a:xfrm>
          <a:prstGeom prst="rect">
            <a:avLst/>
          </a:prstGeom>
        </p:spPr>
        <p:txBody>
          <a:bodyPr lIns="0" tIns="0" rIns="0" bIns="0" rtlCol="0" anchor="t">
            <a:spAutoFit/>
          </a:bodyPr>
          <a:lstStyle/>
          <a:p>
            <a:pPr defTabSz="609630">
              <a:lnSpc>
                <a:spcPts val="2823"/>
              </a:lnSpc>
            </a:pPr>
            <a:r>
              <a:rPr lang="en-US" sz="2333" dirty="0">
                <a:solidFill>
                  <a:srgbClr val="053249"/>
                </a:solidFill>
                <a:latin typeface="HK Grotesk"/>
              </a:rPr>
              <a:t>CollaboratiVET-Lehrplan für </a:t>
            </a:r>
            <a:r>
              <a:rPr lang="en-US" sz="2333" dirty="0" err="1">
                <a:solidFill>
                  <a:srgbClr val="053249"/>
                </a:solidFill>
                <a:latin typeface="HK Grotesk"/>
              </a:rPr>
              <a:t>Lehrkraft</a:t>
            </a:r>
            <a:r>
              <a:rPr lang="tr-TR" sz="2333" dirty="0">
                <a:solidFill>
                  <a:srgbClr val="053249"/>
                </a:solidFill>
                <a:latin typeface="HK Grotesk"/>
              </a:rPr>
              <a:t> </a:t>
            </a:r>
            <a:r>
              <a:rPr lang="en-US" sz="2333" dirty="0">
                <a:solidFill>
                  <a:srgbClr val="053249"/>
                </a:solidFill>
                <a:latin typeface="HK Grotesk"/>
              </a:rPr>
              <a:t>/</a:t>
            </a:r>
            <a:r>
              <a:rPr lang="en-US" sz="2333" dirty="0" err="1">
                <a:solidFill>
                  <a:srgbClr val="053249"/>
                </a:solidFill>
                <a:latin typeface="HK Grotesk"/>
              </a:rPr>
              <a:t>Ausbilder</a:t>
            </a:r>
            <a:r>
              <a:rPr lang="tr-TR" sz="2333" dirty="0">
                <a:solidFill>
                  <a:srgbClr val="053249"/>
                </a:solidFill>
                <a:latin typeface="HK Grotesk"/>
              </a:rPr>
              <a:t> </a:t>
            </a:r>
            <a:r>
              <a:rPr lang="en-US" sz="2333" dirty="0">
                <a:solidFill>
                  <a:srgbClr val="053249"/>
                </a:solidFill>
                <a:latin typeface="HK Grotesk"/>
              </a:rPr>
              <a:t>/Erzieher in der beruflichen Bildung </a:t>
            </a:r>
          </a:p>
        </p:txBody>
      </p:sp>
      <p:sp>
        <p:nvSpPr>
          <p:cNvPr id="12" name="TextBox 12"/>
          <p:cNvSpPr txBox="1"/>
          <p:nvPr/>
        </p:nvSpPr>
        <p:spPr>
          <a:xfrm>
            <a:off x="2883676" y="6096647"/>
            <a:ext cx="4480421" cy="693395"/>
          </a:xfrm>
          <a:prstGeom prst="rect">
            <a:avLst/>
          </a:prstGeom>
        </p:spPr>
        <p:txBody>
          <a:bodyPr lIns="0" tIns="0" rIns="0" bIns="0" rtlCol="0" anchor="t">
            <a:spAutoFit/>
          </a:bodyPr>
          <a:lstStyle/>
          <a:p>
            <a:pPr algn="just" defTabSz="609630">
              <a:lnSpc>
                <a:spcPts val="1120"/>
              </a:lnSpc>
            </a:pPr>
            <a:r>
              <a:rPr lang="en-US" sz="800"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a:p>
            <a:pPr algn="just" defTabSz="609630">
              <a:lnSpc>
                <a:spcPts val="1120"/>
              </a:lnSpc>
              <a:spcBef>
                <a:spcPct val="0"/>
              </a:spcBef>
            </a:pPr>
            <a:endParaRPr lang="en-US" sz="800" dirty="0">
              <a:solidFill>
                <a:srgbClr val="121212"/>
              </a:solidFill>
              <a:latin typeface="HK Grotesk Light"/>
            </a:endParaRPr>
          </a:p>
        </p:txBody>
      </p:sp>
      <p:pic>
        <p:nvPicPr>
          <p:cNvPr id="14" name="Picture 13">
            <a:extLst>
              <a:ext uri="{FF2B5EF4-FFF2-40B4-BE49-F238E27FC236}">
                <a16:creationId xmlns:a16="http://schemas.microsoft.com/office/drawing/2014/main" id="{EC613D9D-FA7F-53E6-0BE7-6B630ABDB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4427" y="6311000"/>
            <a:ext cx="698413" cy="253968"/>
          </a:xfrm>
          <a:prstGeom prst="rect">
            <a:avLst/>
          </a:prstGeom>
        </p:spPr>
      </p:pic>
      <p:pic>
        <p:nvPicPr>
          <p:cNvPr id="13" name="Picture 12" descr="A group of people sitting at a table&#10;&#10;Description automatically generated">
            <a:extLst>
              <a:ext uri="{FF2B5EF4-FFF2-40B4-BE49-F238E27FC236}">
                <a16:creationId xmlns:a16="http://schemas.microsoft.com/office/drawing/2014/main" id="{A985F12C-F7FA-527C-C2C3-67383CFF46A8}"/>
              </a:ext>
            </a:extLst>
          </p:cNvPr>
          <p:cNvPicPr>
            <a:picLocks noChangeAspect="1"/>
          </p:cNvPicPr>
          <p:nvPr/>
        </p:nvPicPr>
        <p:blipFill>
          <a:blip r:embed="rId4"/>
          <a:srcRect r="59736" b="14882"/>
          <a:stretch/>
        </p:blipFill>
        <p:spPr>
          <a:xfrm>
            <a:off x="7290131" y="896078"/>
            <a:ext cx="4373503" cy="52005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Blue text on a white background&#10;&#10;Description automatically generated">
            <a:extLst>
              <a:ext uri="{FF2B5EF4-FFF2-40B4-BE49-F238E27FC236}">
                <a16:creationId xmlns:a16="http://schemas.microsoft.com/office/drawing/2014/main" id="{A3E13ED6-5CB1-5E74-6D6F-28E29245A891}"/>
              </a:ext>
            </a:extLst>
          </p:cNvPr>
          <p:cNvPicPr>
            <a:picLocks noChangeAspect="1"/>
          </p:cNvPicPr>
          <p:nvPr/>
        </p:nvPicPr>
        <p:blipFill>
          <a:blip r:embed="rId5"/>
          <a:stretch>
            <a:fillRect/>
          </a:stretch>
        </p:blipFill>
        <p:spPr>
          <a:xfrm>
            <a:off x="179160" y="6096647"/>
            <a:ext cx="2536592" cy="5321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Tools zur Videoerstellung</a:t>
            </a:r>
            <a:endParaRPr lang="en-US" sz="4800" b="1" dirty="0">
              <a:effectLst/>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4098" name="Picture 2" descr="Image result for adobe spark">
            <a:extLst>
              <a:ext uri="{FF2B5EF4-FFF2-40B4-BE49-F238E27FC236}">
                <a16:creationId xmlns:a16="http://schemas.microsoft.com/office/drawing/2014/main" id="{273708E7-F162-3A21-2C4D-E6EB5034A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579" y="2607107"/>
            <a:ext cx="647259" cy="6947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creencast-O-Matic Review - Bandicam">
            <a:extLst>
              <a:ext uri="{FF2B5EF4-FFF2-40B4-BE49-F238E27FC236}">
                <a16:creationId xmlns:a16="http://schemas.microsoft.com/office/drawing/2014/main" id="{1C3CB220-A463-6BA4-29E1-5FDC0BA73B6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36" t="36918" r="-1488" b="31740"/>
          <a:stretch/>
        </p:blipFill>
        <p:spPr bwMode="auto">
          <a:xfrm>
            <a:off x="5808845" y="2650927"/>
            <a:ext cx="2623922" cy="4737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5738C9C-527B-9AB5-A6E5-FAD6E63EA654}"/>
              </a:ext>
            </a:extLst>
          </p:cNvPr>
          <p:cNvSpPr txBox="1"/>
          <p:nvPr/>
        </p:nvSpPr>
        <p:spPr>
          <a:xfrm>
            <a:off x="930960" y="1389691"/>
            <a:ext cx="8834832" cy="707886"/>
          </a:xfrm>
          <a:prstGeom prst="rect">
            <a:avLst/>
          </a:prstGeom>
          <a:noFill/>
        </p:spPr>
        <p:txBody>
          <a:bodyPr wrap="square">
            <a:spAutoFit/>
          </a:bodyPr>
          <a:lstStyle/>
          <a:p>
            <a:pPr lvl="0"/>
            <a:r>
              <a:rPr lang="en-US" sz="2000" b="0" dirty="0"/>
              <a:t>Videoinhalte sind ein wichtiger Bestandteil des "Flipped Classroom" und dienen als vielseitiges Medium zur Präsentation von Informationen.</a:t>
            </a:r>
            <a:endParaRPr lang="en-US" sz="2000" dirty="0"/>
          </a:p>
        </p:txBody>
      </p:sp>
      <p:sp>
        <p:nvSpPr>
          <p:cNvPr id="18" name="TextBox 17">
            <a:extLst>
              <a:ext uri="{FF2B5EF4-FFF2-40B4-BE49-F238E27FC236}">
                <a16:creationId xmlns:a16="http://schemas.microsoft.com/office/drawing/2014/main" id="{266CDBA9-965D-D79B-6584-BC5F026E8A3C}"/>
              </a:ext>
            </a:extLst>
          </p:cNvPr>
          <p:cNvSpPr txBox="1"/>
          <p:nvPr/>
        </p:nvSpPr>
        <p:spPr>
          <a:xfrm>
            <a:off x="930960" y="2382591"/>
            <a:ext cx="3333803" cy="1477328"/>
          </a:xfrm>
          <a:prstGeom prst="rect">
            <a:avLst/>
          </a:prstGeom>
          <a:noFill/>
        </p:spPr>
        <p:txBody>
          <a:bodyPr wrap="square">
            <a:spAutoFit/>
          </a:bodyPr>
          <a:lstStyle/>
          <a:p>
            <a:pPr lvl="0" algn="just"/>
            <a:r>
              <a:rPr lang="en-US" b="0" dirty="0"/>
              <a:t>Mit Tools wie </a:t>
            </a:r>
            <a:r>
              <a:rPr lang="en-US" b="0" dirty="0">
                <a:hlinkClick r:id="rId6"/>
              </a:rPr>
              <a:t>Adobe Spark </a:t>
            </a:r>
            <a:r>
              <a:rPr lang="en-US" b="0" dirty="0"/>
              <a:t>und </a:t>
            </a:r>
            <a:r>
              <a:rPr lang="en-US" b="0" dirty="0">
                <a:hlinkClick r:id="rId7"/>
              </a:rPr>
              <a:t>Screencast-O-Matic </a:t>
            </a:r>
            <a:r>
              <a:rPr lang="en-US" b="0" dirty="0"/>
              <a:t>können Lehrkräfte auf einfache Weise Videos in professioneller Qualität erstellen.</a:t>
            </a:r>
            <a:endParaRPr lang="en-US" dirty="0"/>
          </a:p>
        </p:txBody>
      </p:sp>
      <p:sp>
        <p:nvSpPr>
          <p:cNvPr id="21" name="TextBox 20">
            <a:extLst>
              <a:ext uri="{FF2B5EF4-FFF2-40B4-BE49-F238E27FC236}">
                <a16:creationId xmlns:a16="http://schemas.microsoft.com/office/drawing/2014/main" id="{33CB0386-3044-C82E-3323-0ABF34959370}"/>
              </a:ext>
            </a:extLst>
          </p:cNvPr>
          <p:cNvSpPr txBox="1"/>
          <p:nvPr/>
        </p:nvSpPr>
        <p:spPr>
          <a:xfrm>
            <a:off x="930960" y="3968697"/>
            <a:ext cx="9247934" cy="338554"/>
          </a:xfrm>
          <a:prstGeom prst="rect">
            <a:avLst/>
          </a:prstGeom>
          <a:noFill/>
        </p:spPr>
        <p:txBody>
          <a:bodyPr wrap="square">
            <a:spAutoFit/>
          </a:bodyPr>
          <a:lstStyle/>
          <a:p>
            <a:pPr lvl="0"/>
            <a:r>
              <a:rPr lang="en-US" sz="1600" b="0" dirty="0"/>
              <a:t>Die Wirksamkeit dieser Videos hängt nicht nur von den visuellen Elementen ab, sondern auch von einer klaren Audioqualität.</a:t>
            </a:r>
            <a:endParaRPr lang="en-BE" sz="1600" dirty="0"/>
          </a:p>
        </p:txBody>
      </p:sp>
      <p:sp>
        <p:nvSpPr>
          <p:cNvPr id="25" name="TextBox 24">
            <a:extLst>
              <a:ext uri="{FF2B5EF4-FFF2-40B4-BE49-F238E27FC236}">
                <a16:creationId xmlns:a16="http://schemas.microsoft.com/office/drawing/2014/main" id="{F7A5E85D-D3E3-60B6-4B00-6D2ABD55C887}"/>
              </a:ext>
            </a:extLst>
          </p:cNvPr>
          <p:cNvSpPr txBox="1"/>
          <p:nvPr/>
        </p:nvSpPr>
        <p:spPr>
          <a:xfrm>
            <a:off x="930960" y="4568024"/>
            <a:ext cx="10038559" cy="584775"/>
          </a:xfrm>
          <a:prstGeom prst="rect">
            <a:avLst/>
          </a:prstGeom>
          <a:noFill/>
        </p:spPr>
        <p:txBody>
          <a:bodyPr wrap="square">
            <a:spAutoFit/>
          </a:bodyPr>
          <a:lstStyle/>
          <a:p>
            <a:pPr lvl="0"/>
            <a:r>
              <a:rPr lang="en-US" sz="1600" b="0" dirty="0"/>
              <a:t>Hochwertige Audioqualität macht die Videoinhalte für die Schüler zugänglicher und fesselnder und verbessert so das gesamte Lernerlebnis.</a:t>
            </a:r>
            <a:endParaRPr lang="en-BE" sz="1600" dirty="0"/>
          </a:p>
        </p:txBody>
      </p:sp>
      <p:sp>
        <p:nvSpPr>
          <p:cNvPr id="26" name="Arrow: Right 25">
            <a:extLst>
              <a:ext uri="{FF2B5EF4-FFF2-40B4-BE49-F238E27FC236}">
                <a16:creationId xmlns:a16="http://schemas.microsoft.com/office/drawing/2014/main" id="{B48F4778-9518-452B-8AD9-C8CA63174381}"/>
              </a:ext>
            </a:extLst>
          </p:cNvPr>
          <p:cNvSpPr/>
          <p:nvPr/>
        </p:nvSpPr>
        <p:spPr>
          <a:xfrm>
            <a:off x="582621" y="1603922"/>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27" name="Arrow: Right 26">
            <a:extLst>
              <a:ext uri="{FF2B5EF4-FFF2-40B4-BE49-F238E27FC236}">
                <a16:creationId xmlns:a16="http://schemas.microsoft.com/office/drawing/2014/main" id="{715003C7-B069-641F-33E3-D93E227703F5}"/>
              </a:ext>
            </a:extLst>
          </p:cNvPr>
          <p:cNvSpPr/>
          <p:nvPr/>
        </p:nvSpPr>
        <p:spPr>
          <a:xfrm>
            <a:off x="582619" y="4555607"/>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pic>
        <p:nvPicPr>
          <p:cNvPr id="6" name="Picture 5" descr="Blue text on a white background&#10;&#10;Description automatically generated">
            <a:extLst>
              <a:ext uri="{FF2B5EF4-FFF2-40B4-BE49-F238E27FC236}">
                <a16:creationId xmlns:a16="http://schemas.microsoft.com/office/drawing/2014/main" id="{B9BABB83-2E74-06D8-5B15-1EDB7FF6CB77}"/>
              </a:ext>
            </a:extLst>
          </p:cNvPr>
          <p:cNvPicPr>
            <a:picLocks noChangeAspect="1"/>
          </p:cNvPicPr>
          <p:nvPr/>
        </p:nvPicPr>
        <p:blipFill>
          <a:blip r:embed="rId8"/>
          <a:stretch>
            <a:fillRect/>
          </a:stretch>
        </p:blipFill>
        <p:spPr>
          <a:xfrm>
            <a:off x="1960617" y="6202551"/>
            <a:ext cx="1314167" cy="275706"/>
          </a:xfrm>
          <a:prstGeom prst="rect">
            <a:avLst/>
          </a:prstGeom>
        </p:spPr>
      </p:pic>
    </p:spTree>
    <p:extLst>
      <p:ext uri="{BB962C8B-B14F-4D97-AF65-F5344CB8AC3E}">
        <p14:creationId xmlns:p14="http://schemas.microsoft.com/office/powerpoint/2010/main" val="2323983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Audio-Aufnahme-Tools</a:t>
            </a:r>
            <a:endParaRPr lang="en-US" sz="4800" b="1" dirty="0">
              <a:effectLst/>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5122" name="Picture 2" descr="What is audacity software and how does it work? - DevOpsSchool.com">
            <a:extLst>
              <a:ext uri="{FF2B5EF4-FFF2-40B4-BE49-F238E27FC236}">
                <a16:creationId xmlns:a16="http://schemas.microsoft.com/office/drawing/2014/main" id="{F93219A9-7C56-98AF-329D-6A9DF300B3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129" y="2381771"/>
            <a:ext cx="734565" cy="73456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w To Use Anchor For Podcast">
            <a:extLst>
              <a:ext uri="{FF2B5EF4-FFF2-40B4-BE49-F238E27FC236}">
                <a16:creationId xmlns:a16="http://schemas.microsoft.com/office/drawing/2014/main" id="{1ED12176-1564-365F-0783-C5E2D288C05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613" t="39506" r="26033" b="37563"/>
          <a:stretch/>
        </p:blipFill>
        <p:spPr bwMode="auto">
          <a:xfrm>
            <a:off x="6373845" y="2551898"/>
            <a:ext cx="1859232" cy="5008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D0AC64-00C2-DC88-333C-6CB8641EF588}"/>
              </a:ext>
            </a:extLst>
          </p:cNvPr>
          <p:cNvSpPr txBox="1"/>
          <p:nvPr/>
        </p:nvSpPr>
        <p:spPr>
          <a:xfrm>
            <a:off x="785164" y="1419019"/>
            <a:ext cx="10300350" cy="584775"/>
          </a:xfrm>
          <a:prstGeom prst="rect">
            <a:avLst/>
          </a:prstGeom>
          <a:noFill/>
        </p:spPr>
        <p:txBody>
          <a:bodyPr wrap="square" rtlCol="0">
            <a:spAutoFit/>
          </a:bodyPr>
          <a:lstStyle/>
          <a:p>
            <a:pPr lvl="0">
              <a:lnSpc>
                <a:spcPct val="100000"/>
              </a:lnSpc>
            </a:pPr>
            <a:r>
              <a:rPr lang="en-US" sz="1600" b="0" dirty="0"/>
              <a:t>Die Verständlichkeit von Audioinhalten ist von entscheidender Bedeutung, da sie sich erheblich auf die Fähigkeit der Schüler auswirkt, sich auf den Stoff einzulassen und ihn zu verstehen.</a:t>
            </a:r>
            <a:endParaRPr lang="en-US" sz="1600" dirty="0"/>
          </a:p>
        </p:txBody>
      </p:sp>
      <p:sp>
        <p:nvSpPr>
          <p:cNvPr id="17" name="TextBox 16">
            <a:extLst>
              <a:ext uri="{FF2B5EF4-FFF2-40B4-BE49-F238E27FC236}">
                <a16:creationId xmlns:a16="http://schemas.microsoft.com/office/drawing/2014/main" id="{B5C81048-9473-77CB-9332-CB4A664B3314}"/>
              </a:ext>
            </a:extLst>
          </p:cNvPr>
          <p:cNvSpPr txBox="1"/>
          <p:nvPr/>
        </p:nvSpPr>
        <p:spPr>
          <a:xfrm>
            <a:off x="2510567" y="3184660"/>
            <a:ext cx="2341690" cy="1384995"/>
          </a:xfrm>
          <a:prstGeom prst="rect">
            <a:avLst/>
          </a:prstGeom>
          <a:noFill/>
        </p:spPr>
        <p:txBody>
          <a:bodyPr wrap="square">
            <a:spAutoFit/>
          </a:bodyPr>
          <a:lstStyle/>
          <a:p>
            <a:pPr lvl="0" algn="ctr">
              <a:lnSpc>
                <a:spcPct val="100000"/>
              </a:lnSpc>
            </a:pPr>
            <a:r>
              <a:rPr lang="en-US" sz="1400" b="0" dirty="0"/>
              <a:t>Werkzeuge wie </a:t>
            </a:r>
            <a:r>
              <a:rPr lang="en-US" sz="1400" b="0" dirty="0">
                <a:hlinkClick r:id="rId6"/>
              </a:rPr>
              <a:t>Audacity </a:t>
            </a:r>
            <a:r>
              <a:rPr lang="en-US" sz="1400" b="0" dirty="0"/>
              <a:t>bieten eine umfassende Plattform für die Aufnahme und Bearbeitung von Audiodateien und sorgen für hochwertige auditive Komponenten für Multimedia-Inhalte.</a:t>
            </a:r>
            <a:endParaRPr lang="en-US" sz="1400" dirty="0"/>
          </a:p>
        </p:txBody>
      </p:sp>
      <p:sp>
        <p:nvSpPr>
          <p:cNvPr id="20" name="TextBox 19">
            <a:extLst>
              <a:ext uri="{FF2B5EF4-FFF2-40B4-BE49-F238E27FC236}">
                <a16:creationId xmlns:a16="http://schemas.microsoft.com/office/drawing/2014/main" id="{496CB2FD-3D8C-A252-855E-D1BFA249D30F}"/>
              </a:ext>
            </a:extLst>
          </p:cNvPr>
          <p:cNvSpPr txBox="1"/>
          <p:nvPr/>
        </p:nvSpPr>
        <p:spPr>
          <a:xfrm>
            <a:off x="6096000" y="3147668"/>
            <a:ext cx="2341690" cy="1384995"/>
          </a:xfrm>
          <a:prstGeom prst="rect">
            <a:avLst/>
          </a:prstGeom>
          <a:noFill/>
        </p:spPr>
        <p:txBody>
          <a:bodyPr wrap="square">
            <a:spAutoFit/>
          </a:bodyPr>
          <a:lstStyle/>
          <a:p>
            <a:pPr lvl="0" algn="ctr">
              <a:lnSpc>
                <a:spcPct val="100000"/>
              </a:lnSpc>
            </a:pPr>
            <a:r>
              <a:rPr lang="en-US" sz="1400" b="0" dirty="0"/>
              <a:t> Für die Erstellung von Podcasts oder Audioerklärungen bietet </a:t>
            </a:r>
            <a:r>
              <a:rPr lang="en-US" sz="1400" b="0" dirty="0">
                <a:hlinkClick r:id="rId7"/>
              </a:rPr>
              <a:t>Anchor </a:t>
            </a:r>
            <a:r>
              <a:rPr lang="en-US" sz="1400" b="0" dirty="0"/>
              <a:t>eine intuitive und benutzerfreundliche Oberfläche, die es Lehrkräften leicht macht, Audioinhalte zu produzieren.</a:t>
            </a:r>
            <a:endParaRPr lang="en-US" sz="1400" dirty="0"/>
          </a:p>
        </p:txBody>
      </p:sp>
      <p:sp>
        <p:nvSpPr>
          <p:cNvPr id="22" name="TextBox 21">
            <a:extLst>
              <a:ext uri="{FF2B5EF4-FFF2-40B4-BE49-F238E27FC236}">
                <a16:creationId xmlns:a16="http://schemas.microsoft.com/office/drawing/2014/main" id="{D27FFF9D-C1DF-2EE0-721A-FE7FDB22CB0C}"/>
              </a:ext>
            </a:extLst>
          </p:cNvPr>
          <p:cNvSpPr txBox="1"/>
          <p:nvPr/>
        </p:nvSpPr>
        <p:spPr>
          <a:xfrm>
            <a:off x="785164" y="4986881"/>
            <a:ext cx="9722580" cy="584775"/>
          </a:xfrm>
          <a:prstGeom prst="rect">
            <a:avLst/>
          </a:prstGeom>
          <a:noFill/>
        </p:spPr>
        <p:txBody>
          <a:bodyPr wrap="square">
            <a:spAutoFit/>
          </a:bodyPr>
          <a:lstStyle/>
          <a:p>
            <a:pPr lvl="0" algn="ctr">
              <a:lnSpc>
                <a:spcPct val="100000"/>
              </a:lnSpc>
            </a:pPr>
            <a:r>
              <a:rPr lang="en-US" sz="1600" b="0" dirty="0"/>
              <a:t> Mit diesen Tools können Pädagogen klare, ansprechende Audioinhalte erstellen, die das visuelle Material ergänzen und das Lernerlebnis insgesamt verbessern.</a:t>
            </a:r>
            <a:endParaRPr lang="en-US" sz="1600" dirty="0"/>
          </a:p>
        </p:txBody>
      </p:sp>
      <p:sp>
        <p:nvSpPr>
          <p:cNvPr id="24" name="Arrow: Right 23">
            <a:extLst>
              <a:ext uri="{FF2B5EF4-FFF2-40B4-BE49-F238E27FC236}">
                <a16:creationId xmlns:a16="http://schemas.microsoft.com/office/drawing/2014/main" id="{B589528B-E2C6-3380-72F4-062F54B88B37}"/>
              </a:ext>
            </a:extLst>
          </p:cNvPr>
          <p:cNvSpPr/>
          <p:nvPr/>
        </p:nvSpPr>
        <p:spPr>
          <a:xfrm>
            <a:off x="474268" y="1595980"/>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pic>
        <p:nvPicPr>
          <p:cNvPr id="7" name="Picture 6" descr="Blue text on a white background&#10;&#10;Description automatically generated">
            <a:extLst>
              <a:ext uri="{FF2B5EF4-FFF2-40B4-BE49-F238E27FC236}">
                <a16:creationId xmlns:a16="http://schemas.microsoft.com/office/drawing/2014/main" id="{B6DE0492-AAB9-A77F-F648-FC06529493FE}"/>
              </a:ext>
            </a:extLst>
          </p:cNvPr>
          <p:cNvPicPr>
            <a:picLocks noChangeAspect="1"/>
          </p:cNvPicPr>
          <p:nvPr/>
        </p:nvPicPr>
        <p:blipFill>
          <a:blip r:embed="rId8"/>
          <a:stretch>
            <a:fillRect/>
          </a:stretch>
        </p:blipFill>
        <p:spPr>
          <a:xfrm>
            <a:off x="1960617" y="6202551"/>
            <a:ext cx="1314167" cy="275706"/>
          </a:xfrm>
          <a:prstGeom prst="rect">
            <a:avLst/>
          </a:prstGeom>
        </p:spPr>
      </p:pic>
    </p:spTree>
    <p:extLst>
      <p:ext uri="{BB962C8B-B14F-4D97-AF65-F5344CB8AC3E}">
        <p14:creationId xmlns:p14="http://schemas.microsoft.com/office/powerpoint/2010/main" val="129202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Erstellung interaktiver Inhalte</a:t>
            </a:r>
            <a:endParaRPr lang="en-US" sz="4800" b="1" dirty="0">
              <a:effectLst/>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6146" name="Picture 2" descr="Presentaciones interactivas en Genially">
            <a:extLst>
              <a:ext uri="{FF2B5EF4-FFF2-40B4-BE49-F238E27FC236}">
                <a16:creationId xmlns:a16="http://schemas.microsoft.com/office/drawing/2014/main" id="{55103CC6-1229-B70A-AB8A-26A655552E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32" t="10373" r="18767" b="12151"/>
          <a:stretch/>
        </p:blipFill>
        <p:spPr bwMode="auto">
          <a:xfrm>
            <a:off x="4628149" y="2406131"/>
            <a:ext cx="710723" cy="61770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ow to: ThingLink">
            <a:extLst>
              <a:ext uri="{FF2B5EF4-FFF2-40B4-BE49-F238E27FC236}">
                <a16:creationId xmlns:a16="http://schemas.microsoft.com/office/drawing/2014/main" id="{EBBE8362-9064-2C9E-3F26-2AFE1DF867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7769" y="2744099"/>
            <a:ext cx="1234031" cy="28010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53194A3-2332-4550-3131-D16F1959E4BF}"/>
              </a:ext>
            </a:extLst>
          </p:cNvPr>
          <p:cNvSpPr txBox="1"/>
          <p:nvPr/>
        </p:nvSpPr>
        <p:spPr>
          <a:xfrm>
            <a:off x="491554" y="1385705"/>
            <a:ext cx="9643502" cy="584775"/>
          </a:xfrm>
          <a:prstGeom prst="rect">
            <a:avLst/>
          </a:prstGeom>
          <a:noFill/>
        </p:spPr>
        <p:txBody>
          <a:bodyPr wrap="square">
            <a:spAutoFit/>
          </a:bodyPr>
          <a:lstStyle/>
          <a:p>
            <a:pPr lvl="0"/>
            <a:r>
              <a:rPr lang="en-US" sz="1600" b="0" dirty="0"/>
              <a:t>Interaktive Inhalte verwandeln passives Lernen in eine aktive Erfahrung und ermutigen die Schüler, sich direkt mit dem Stoff zu beschäftigen.</a:t>
            </a:r>
            <a:endParaRPr lang="en-US" sz="1600" dirty="0"/>
          </a:p>
        </p:txBody>
      </p:sp>
      <p:sp>
        <p:nvSpPr>
          <p:cNvPr id="22" name="TextBox 21">
            <a:extLst>
              <a:ext uri="{FF2B5EF4-FFF2-40B4-BE49-F238E27FC236}">
                <a16:creationId xmlns:a16="http://schemas.microsoft.com/office/drawing/2014/main" id="{EC1D5614-50B5-219C-EAA7-12D9F1477A20}"/>
              </a:ext>
            </a:extLst>
          </p:cNvPr>
          <p:cNvSpPr txBox="1"/>
          <p:nvPr/>
        </p:nvSpPr>
        <p:spPr>
          <a:xfrm>
            <a:off x="4152013" y="3111985"/>
            <a:ext cx="2986144" cy="1169551"/>
          </a:xfrm>
          <a:prstGeom prst="rect">
            <a:avLst/>
          </a:prstGeom>
          <a:noFill/>
        </p:spPr>
        <p:txBody>
          <a:bodyPr wrap="square">
            <a:spAutoFit/>
          </a:bodyPr>
          <a:lstStyle/>
          <a:p>
            <a:pPr lvl="0" algn="ctr"/>
            <a:r>
              <a:rPr lang="en-US" sz="1400" b="0" dirty="0"/>
              <a:t>Plattformen wie </a:t>
            </a:r>
            <a:r>
              <a:rPr lang="en-US" sz="1400" b="1" dirty="0">
                <a:hlinkClick r:id="rId6"/>
              </a:rPr>
              <a:t>Genially </a:t>
            </a:r>
            <a:r>
              <a:rPr lang="en-US" sz="1400" b="0" dirty="0"/>
              <a:t>und </a:t>
            </a:r>
            <a:r>
              <a:rPr lang="en-US" sz="1400" b="1" dirty="0" err="1">
                <a:hlinkClick r:id="rId7"/>
              </a:rPr>
              <a:t>ThingLink </a:t>
            </a:r>
            <a:r>
              <a:rPr lang="en-US" sz="1400" b="0" dirty="0"/>
              <a:t>ermöglichen es Lehrkräften, interaktive Bilder, Präsentationen und Infografiken zu erstellen, die das aktive Lernen fördern.</a:t>
            </a:r>
            <a:endParaRPr lang="en-BE" sz="1400" dirty="0"/>
          </a:p>
        </p:txBody>
      </p:sp>
      <p:sp>
        <p:nvSpPr>
          <p:cNvPr id="24" name="TextBox 23">
            <a:extLst>
              <a:ext uri="{FF2B5EF4-FFF2-40B4-BE49-F238E27FC236}">
                <a16:creationId xmlns:a16="http://schemas.microsoft.com/office/drawing/2014/main" id="{BB526C54-8A79-BA5E-D804-6DCC9BB5F3A0}"/>
              </a:ext>
            </a:extLst>
          </p:cNvPr>
          <p:cNvSpPr txBox="1"/>
          <p:nvPr/>
        </p:nvSpPr>
        <p:spPr>
          <a:xfrm>
            <a:off x="722583" y="4451252"/>
            <a:ext cx="9985040" cy="584775"/>
          </a:xfrm>
          <a:prstGeom prst="rect">
            <a:avLst/>
          </a:prstGeom>
          <a:noFill/>
        </p:spPr>
        <p:txBody>
          <a:bodyPr wrap="square">
            <a:spAutoFit/>
          </a:bodyPr>
          <a:lstStyle/>
          <a:p>
            <a:pPr lvl="0"/>
            <a:r>
              <a:rPr lang="en-US" sz="1600" b="0" dirty="0"/>
              <a:t>Diese Tools ermöglichen die Integration von anklickbaren Links, eingebetteten Quizfragen und anderen interaktiven Elementen, die das Lernen interessanter und einprägsamer machen.</a:t>
            </a:r>
            <a:endParaRPr lang="en-BE" sz="1600" dirty="0"/>
          </a:p>
        </p:txBody>
      </p:sp>
      <p:sp>
        <p:nvSpPr>
          <p:cNvPr id="26" name="TextBox 25">
            <a:extLst>
              <a:ext uri="{FF2B5EF4-FFF2-40B4-BE49-F238E27FC236}">
                <a16:creationId xmlns:a16="http://schemas.microsoft.com/office/drawing/2014/main" id="{0EC233E5-670B-94C4-2BE3-C5C4A20D27FD}"/>
              </a:ext>
            </a:extLst>
          </p:cNvPr>
          <p:cNvSpPr txBox="1"/>
          <p:nvPr/>
        </p:nvSpPr>
        <p:spPr>
          <a:xfrm>
            <a:off x="722584" y="5036027"/>
            <a:ext cx="10241072" cy="584775"/>
          </a:xfrm>
          <a:prstGeom prst="rect">
            <a:avLst/>
          </a:prstGeom>
          <a:noFill/>
        </p:spPr>
        <p:txBody>
          <a:bodyPr wrap="square">
            <a:spAutoFit/>
          </a:bodyPr>
          <a:lstStyle/>
          <a:p>
            <a:pPr lvl="0"/>
            <a:r>
              <a:rPr lang="en-US" sz="1600" b="0" dirty="0"/>
              <a:t>Durch die Einbeziehung interaktiver Inhalte in den Unterricht können Lehrkräfte den Schülern ein dynamischeres und intensiveres Lernumfeld bieten.</a:t>
            </a:r>
            <a:endParaRPr lang="en-BE" sz="1600" dirty="0"/>
          </a:p>
        </p:txBody>
      </p:sp>
      <p:sp>
        <p:nvSpPr>
          <p:cNvPr id="27" name="Arrow: Right 26">
            <a:extLst>
              <a:ext uri="{FF2B5EF4-FFF2-40B4-BE49-F238E27FC236}">
                <a16:creationId xmlns:a16="http://schemas.microsoft.com/office/drawing/2014/main" id="{20EA15E1-1BE2-A33D-2FED-4566085B8E29}"/>
              </a:ext>
            </a:extLst>
          </p:cNvPr>
          <p:cNvSpPr/>
          <p:nvPr/>
        </p:nvSpPr>
        <p:spPr>
          <a:xfrm>
            <a:off x="411687" y="5130495"/>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28" name="Arrow: Right 27">
            <a:extLst>
              <a:ext uri="{FF2B5EF4-FFF2-40B4-BE49-F238E27FC236}">
                <a16:creationId xmlns:a16="http://schemas.microsoft.com/office/drawing/2014/main" id="{9CDB735C-D9D4-5794-78E2-80818D5EF0DD}"/>
              </a:ext>
            </a:extLst>
          </p:cNvPr>
          <p:cNvSpPr/>
          <p:nvPr/>
        </p:nvSpPr>
        <p:spPr>
          <a:xfrm>
            <a:off x="411687" y="4602981"/>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pic>
        <p:nvPicPr>
          <p:cNvPr id="6" name="Picture 5" descr="Blue text on a white background&#10;&#10;Description automatically generated">
            <a:extLst>
              <a:ext uri="{FF2B5EF4-FFF2-40B4-BE49-F238E27FC236}">
                <a16:creationId xmlns:a16="http://schemas.microsoft.com/office/drawing/2014/main" id="{B82B550D-F6E8-147A-ED46-B42D40159F97}"/>
              </a:ext>
            </a:extLst>
          </p:cNvPr>
          <p:cNvPicPr>
            <a:picLocks noChangeAspect="1"/>
          </p:cNvPicPr>
          <p:nvPr/>
        </p:nvPicPr>
        <p:blipFill>
          <a:blip r:embed="rId8"/>
          <a:stretch>
            <a:fillRect/>
          </a:stretch>
        </p:blipFill>
        <p:spPr>
          <a:xfrm>
            <a:off x="1960617" y="6202551"/>
            <a:ext cx="1314167" cy="275706"/>
          </a:xfrm>
          <a:prstGeom prst="rect">
            <a:avLst/>
          </a:prstGeom>
        </p:spPr>
      </p:pic>
    </p:spTree>
    <p:extLst>
      <p:ext uri="{BB962C8B-B14F-4D97-AF65-F5344CB8AC3E}">
        <p14:creationId xmlns:p14="http://schemas.microsoft.com/office/powerpoint/2010/main" val="3571797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Animation als Lernmittel</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7170" name="Picture 2" descr="PowToon - Distributor &amp; Reseller resmi software original, jual harga ...">
            <a:extLst>
              <a:ext uri="{FF2B5EF4-FFF2-40B4-BE49-F238E27FC236}">
                <a16:creationId xmlns:a16="http://schemas.microsoft.com/office/drawing/2014/main" id="{B0CCED1D-3E41-EC48-155B-C941FA5B73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111" t="12004" r="14356" b="12608"/>
          <a:stretch/>
        </p:blipFill>
        <p:spPr bwMode="auto">
          <a:xfrm>
            <a:off x="4136483" y="2563603"/>
            <a:ext cx="637753" cy="68165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20 Best Tools for Creating Animation in YouTube Videos: A Comprehensive ...">
            <a:extLst>
              <a:ext uri="{FF2B5EF4-FFF2-40B4-BE49-F238E27FC236}">
                <a16:creationId xmlns:a16="http://schemas.microsoft.com/office/drawing/2014/main" id="{2F804623-5739-AE31-F267-5B589E5457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550" y="2736136"/>
            <a:ext cx="934119" cy="38740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F53830FB-14A7-4CBE-679B-F84324F588E3}"/>
              </a:ext>
            </a:extLst>
          </p:cNvPr>
          <p:cNvSpPr txBox="1"/>
          <p:nvPr/>
        </p:nvSpPr>
        <p:spPr>
          <a:xfrm>
            <a:off x="906775" y="1878910"/>
            <a:ext cx="8509976" cy="338554"/>
          </a:xfrm>
          <a:prstGeom prst="rect">
            <a:avLst/>
          </a:prstGeom>
          <a:noFill/>
        </p:spPr>
        <p:txBody>
          <a:bodyPr wrap="square">
            <a:spAutoFit/>
          </a:bodyPr>
          <a:lstStyle/>
          <a:p>
            <a:pPr lvl="0"/>
            <a:r>
              <a:rPr lang="en-US" sz="1600" b="0" dirty="0"/>
              <a:t>Animationen bieten eine einzigartige Möglichkeit, komplexe Konzepte zu vereinfachen und das Lernen angenehmer zu gestalten</a:t>
            </a:r>
            <a:endParaRPr lang="en-BE" sz="1600" dirty="0"/>
          </a:p>
        </p:txBody>
      </p:sp>
      <p:sp>
        <p:nvSpPr>
          <p:cNvPr id="22" name="TextBox 21">
            <a:extLst>
              <a:ext uri="{FF2B5EF4-FFF2-40B4-BE49-F238E27FC236}">
                <a16:creationId xmlns:a16="http://schemas.microsoft.com/office/drawing/2014/main" id="{D8A8501B-0EEF-3B14-3332-A282096472F5}"/>
              </a:ext>
            </a:extLst>
          </p:cNvPr>
          <p:cNvSpPr txBox="1"/>
          <p:nvPr/>
        </p:nvSpPr>
        <p:spPr>
          <a:xfrm>
            <a:off x="2933087" y="3299900"/>
            <a:ext cx="4757017" cy="523220"/>
          </a:xfrm>
          <a:prstGeom prst="rect">
            <a:avLst/>
          </a:prstGeom>
          <a:noFill/>
        </p:spPr>
        <p:txBody>
          <a:bodyPr wrap="square">
            <a:spAutoFit/>
          </a:bodyPr>
          <a:lstStyle/>
          <a:p>
            <a:pPr lvl="0"/>
            <a:r>
              <a:rPr lang="en-US" sz="1400" b="0" dirty="0"/>
              <a:t>Mit Tools wie </a:t>
            </a:r>
            <a:r>
              <a:rPr lang="en-US" sz="1400" b="0" dirty="0" err="1">
                <a:hlinkClick r:id="rId6"/>
              </a:rPr>
              <a:t>Powtoon </a:t>
            </a:r>
            <a:r>
              <a:rPr lang="en-US" sz="1400" b="0" dirty="0"/>
              <a:t>und </a:t>
            </a:r>
            <a:r>
              <a:rPr lang="en-US" sz="1400" b="0" dirty="0" err="1">
                <a:hlinkClick r:id="rId7"/>
              </a:rPr>
              <a:t>Vyond </a:t>
            </a:r>
            <a:r>
              <a:rPr lang="en-US" sz="1400" b="0" dirty="0"/>
              <a:t>können Lehrkräfte animierte Videos erstellen, die abstrakte Ideen zum Leben erwecken.</a:t>
            </a:r>
            <a:endParaRPr lang="en-BE" sz="1400" dirty="0"/>
          </a:p>
        </p:txBody>
      </p:sp>
      <p:sp>
        <p:nvSpPr>
          <p:cNvPr id="24" name="TextBox 23">
            <a:extLst>
              <a:ext uri="{FF2B5EF4-FFF2-40B4-BE49-F238E27FC236}">
                <a16:creationId xmlns:a16="http://schemas.microsoft.com/office/drawing/2014/main" id="{2D64F738-6ED4-F02F-720D-E27495EADB21}"/>
              </a:ext>
            </a:extLst>
          </p:cNvPr>
          <p:cNvSpPr txBox="1"/>
          <p:nvPr/>
        </p:nvSpPr>
        <p:spPr>
          <a:xfrm>
            <a:off x="966591" y="4230327"/>
            <a:ext cx="9156391" cy="584775"/>
          </a:xfrm>
          <a:prstGeom prst="rect">
            <a:avLst/>
          </a:prstGeom>
          <a:noFill/>
        </p:spPr>
        <p:txBody>
          <a:bodyPr wrap="square">
            <a:spAutoFit/>
          </a:bodyPr>
          <a:lstStyle/>
          <a:p>
            <a:pPr lvl="0">
              <a:lnSpc>
                <a:spcPct val="100000"/>
              </a:lnSpc>
            </a:pPr>
            <a:r>
              <a:rPr lang="en-US" sz="1600" b="0" dirty="0"/>
              <a:t>Diese Animationen können Prozesse veranschaulichen, Geschichten erzählen und Informationen auf eine visuell ansprechende Weise präsentieren, die die Aufmerksamkeit der Schüler fesselt und das Verständnis fördert.</a:t>
            </a:r>
            <a:endParaRPr lang="en-US" sz="1600" dirty="0"/>
          </a:p>
        </p:txBody>
      </p:sp>
      <p:sp>
        <p:nvSpPr>
          <p:cNvPr id="27" name="Arrow: Right 26">
            <a:extLst>
              <a:ext uri="{FF2B5EF4-FFF2-40B4-BE49-F238E27FC236}">
                <a16:creationId xmlns:a16="http://schemas.microsoft.com/office/drawing/2014/main" id="{631CBBF8-9841-1110-74D3-488B656D1716}"/>
              </a:ext>
            </a:extLst>
          </p:cNvPr>
          <p:cNvSpPr/>
          <p:nvPr/>
        </p:nvSpPr>
        <p:spPr>
          <a:xfrm>
            <a:off x="655696" y="1949228"/>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28" name="Arrow: Right 27">
            <a:extLst>
              <a:ext uri="{FF2B5EF4-FFF2-40B4-BE49-F238E27FC236}">
                <a16:creationId xmlns:a16="http://schemas.microsoft.com/office/drawing/2014/main" id="{7C019333-F1EE-0008-D0E8-76A0FB521A7E}"/>
              </a:ext>
            </a:extLst>
          </p:cNvPr>
          <p:cNvSpPr/>
          <p:nvPr/>
        </p:nvSpPr>
        <p:spPr>
          <a:xfrm>
            <a:off x="655695" y="4308690"/>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pic>
        <p:nvPicPr>
          <p:cNvPr id="6" name="Picture 5" descr="Blue text on a white background&#10;&#10;Description automatically generated">
            <a:extLst>
              <a:ext uri="{FF2B5EF4-FFF2-40B4-BE49-F238E27FC236}">
                <a16:creationId xmlns:a16="http://schemas.microsoft.com/office/drawing/2014/main" id="{6F1899CC-ECDB-4578-C558-CC25898E6263}"/>
              </a:ext>
            </a:extLst>
          </p:cNvPr>
          <p:cNvPicPr>
            <a:picLocks noChangeAspect="1"/>
          </p:cNvPicPr>
          <p:nvPr/>
        </p:nvPicPr>
        <p:blipFill>
          <a:blip r:embed="rId8"/>
          <a:stretch>
            <a:fillRect/>
          </a:stretch>
        </p:blipFill>
        <p:spPr>
          <a:xfrm>
            <a:off x="1960617" y="6202551"/>
            <a:ext cx="1314167" cy="275706"/>
          </a:xfrm>
          <a:prstGeom prst="rect">
            <a:avLst/>
          </a:prstGeom>
        </p:spPr>
      </p:pic>
    </p:spTree>
    <p:extLst>
      <p:ext uri="{BB962C8B-B14F-4D97-AF65-F5344CB8AC3E}">
        <p14:creationId xmlns:p14="http://schemas.microsoft.com/office/powerpoint/2010/main" val="2871223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11934905" cy="615553"/>
          </a:xfrm>
          <a:prstGeom prst="rect">
            <a:avLst/>
          </a:prstGeom>
        </p:spPr>
        <p:txBody>
          <a:bodyPr wrap="square" lIns="0" tIns="0" rIns="0" bIns="0" rtlCol="0" anchor="t">
            <a:spAutoFit/>
          </a:bodyPr>
          <a:lstStyle/>
          <a:p>
            <a:pPr rtl="0">
              <a:spcBef>
                <a:spcPts val="0"/>
              </a:spcBef>
              <a:spcAft>
                <a:spcPts val="0"/>
              </a:spcAft>
            </a:pPr>
            <a:r>
              <a:rPr lang="en-US" sz="4000" b="1" i="0" u="none" strike="noStrike" dirty="0">
                <a:solidFill>
                  <a:srgbClr val="033C5B"/>
                </a:solidFill>
                <a:effectLst/>
                <a:latin typeface="Arial" panose="020B0604020202020204" pitchFamily="34" charset="0"/>
              </a:rPr>
              <a:t>Drehbuchschreiben und Storyboarding</a:t>
            </a:r>
            <a:endParaRPr lang="en-US" sz="4000"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8196" name="Picture 4" descr="Image result for Miro Icon">
            <a:extLst>
              <a:ext uri="{FF2B5EF4-FFF2-40B4-BE49-F238E27FC236}">
                <a16:creationId xmlns:a16="http://schemas.microsoft.com/office/drawing/2014/main" id="{47066C3F-03BA-C135-B552-6720D7B602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90" t="28666" r="11376" b="31539"/>
          <a:stretch/>
        </p:blipFill>
        <p:spPr bwMode="auto">
          <a:xfrm>
            <a:off x="8434992" y="3248784"/>
            <a:ext cx="1732738" cy="4857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F4B25E7-D031-DE67-9B2C-F17990A4A73C}"/>
              </a:ext>
            </a:extLst>
          </p:cNvPr>
          <p:cNvSpPr txBox="1"/>
          <p:nvPr/>
        </p:nvSpPr>
        <p:spPr>
          <a:xfrm>
            <a:off x="8448532" y="3824426"/>
            <a:ext cx="6099048" cy="261610"/>
          </a:xfrm>
          <a:prstGeom prst="rect">
            <a:avLst/>
          </a:prstGeom>
          <a:noFill/>
        </p:spPr>
        <p:txBody>
          <a:bodyPr wrap="square">
            <a:spAutoFit/>
          </a:bodyPr>
          <a:lstStyle/>
          <a:p>
            <a:r>
              <a:rPr lang="en-US" sz="1100" dirty="0">
                <a:hlinkClick r:id="rId5"/>
              </a:rPr>
              <a:t>Miro | Der Innovationsarbeitsraum</a:t>
            </a:r>
            <a:endParaRPr lang="en-BE" sz="1100" dirty="0"/>
          </a:p>
        </p:txBody>
      </p:sp>
      <p:sp>
        <p:nvSpPr>
          <p:cNvPr id="15" name="TextBox 14">
            <a:extLst>
              <a:ext uri="{FF2B5EF4-FFF2-40B4-BE49-F238E27FC236}">
                <a16:creationId xmlns:a16="http://schemas.microsoft.com/office/drawing/2014/main" id="{2F354D7C-22F7-A77A-27B2-666F4D177DD7}"/>
              </a:ext>
            </a:extLst>
          </p:cNvPr>
          <p:cNvSpPr txBox="1"/>
          <p:nvPr/>
        </p:nvSpPr>
        <p:spPr>
          <a:xfrm>
            <a:off x="529238" y="1516354"/>
            <a:ext cx="10013757" cy="584775"/>
          </a:xfrm>
          <a:prstGeom prst="rect">
            <a:avLst/>
          </a:prstGeom>
          <a:noFill/>
        </p:spPr>
        <p:txBody>
          <a:bodyPr wrap="square">
            <a:spAutoFit/>
          </a:bodyPr>
          <a:lstStyle/>
          <a:p>
            <a:pPr lvl="0">
              <a:lnSpc>
                <a:spcPct val="100000"/>
              </a:lnSpc>
            </a:pPr>
            <a:r>
              <a:rPr lang="en-US" sz="1600" b="0" dirty="0"/>
              <a:t>Die Grundlage für wirksame multimediale Inhalte liegt in der sorgfältigen Planung, die für eine erfolgreiche Umsetzung unerlässlich ist.</a:t>
            </a:r>
            <a:endParaRPr lang="en-US" sz="1600" dirty="0"/>
          </a:p>
        </p:txBody>
      </p:sp>
      <p:sp>
        <p:nvSpPr>
          <p:cNvPr id="20" name="TextBox 19">
            <a:extLst>
              <a:ext uri="{FF2B5EF4-FFF2-40B4-BE49-F238E27FC236}">
                <a16:creationId xmlns:a16="http://schemas.microsoft.com/office/drawing/2014/main" id="{EA0E5981-EA96-15D4-E01B-3B023BA17BC5}"/>
              </a:ext>
            </a:extLst>
          </p:cNvPr>
          <p:cNvSpPr txBox="1"/>
          <p:nvPr/>
        </p:nvSpPr>
        <p:spPr>
          <a:xfrm>
            <a:off x="944557" y="2472166"/>
            <a:ext cx="6524487" cy="584775"/>
          </a:xfrm>
          <a:prstGeom prst="rect">
            <a:avLst/>
          </a:prstGeom>
          <a:noFill/>
        </p:spPr>
        <p:txBody>
          <a:bodyPr wrap="square">
            <a:spAutoFit/>
          </a:bodyPr>
          <a:lstStyle/>
          <a:p>
            <a:pPr lvl="0">
              <a:lnSpc>
                <a:spcPct val="100000"/>
              </a:lnSpc>
            </a:pPr>
            <a:r>
              <a:rPr lang="en-US" sz="1600" b="0" dirty="0"/>
              <a:t>Drehbuchschreiben und Storyboarding sind wichtige Schritte, die Pädagogen helfen, ihre Gedanken zu ordnen und den Fluss ihrer Inhalte zu visualisieren.</a:t>
            </a:r>
            <a:endParaRPr lang="en-US" sz="1600" dirty="0"/>
          </a:p>
        </p:txBody>
      </p:sp>
      <p:sp>
        <p:nvSpPr>
          <p:cNvPr id="22" name="TextBox 21">
            <a:extLst>
              <a:ext uri="{FF2B5EF4-FFF2-40B4-BE49-F238E27FC236}">
                <a16:creationId xmlns:a16="http://schemas.microsoft.com/office/drawing/2014/main" id="{384C4863-F9BC-C85A-603A-96CF7081D190}"/>
              </a:ext>
            </a:extLst>
          </p:cNvPr>
          <p:cNvSpPr txBox="1"/>
          <p:nvPr/>
        </p:nvSpPr>
        <p:spPr>
          <a:xfrm>
            <a:off x="944557" y="3168046"/>
            <a:ext cx="6841214" cy="584775"/>
          </a:xfrm>
          <a:prstGeom prst="rect">
            <a:avLst/>
          </a:prstGeom>
          <a:noFill/>
        </p:spPr>
        <p:txBody>
          <a:bodyPr wrap="square">
            <a:spAutoFit/>
          </a:bodyPr>
          <a:lstStyle/>
          <a:p>
            <a:pPr lvl="0">
              <a:lnSpc>
                <a:spcPct val="100000"/>
              </a:lnSpc>
            </a:pPr>
            <a:r>
              <a:rPr lang="en-US" sz="1600" b="0" dirty="0"/>
              <a:t>Ein gut ausgearbeitetes Skript stellt sicher, dass alle wichtigen Punkte klar und prägnant behandelt werden, wodurch der pädagogische Wert des Inhalts erhöht wird.</a:t>
            </a:r>
            <a:endParaRPr lang="en-US" sz="1600" dirty="0"/>
          </a:p>
        </p:txBody>
      </p:sp>
      <p:sp>
        <p:nvSpPr>
          <p:cNvPr id="24" name="TextBox 23">
            <a:extLst>
              <a:ext uri="{FF2B5EF4-FFF2-40B4-BE49-F238E27FC236}">
                <a16:creationId xmlns:a16="http://schemas.microsoft.com/office/drawing/2014/main" id="{F2F3B778-71AA-E447-CAB1-EEB711A6AB47}"/>
              </a:ext>
            </a:extLst>
          </p:cNvPr>
          <p:cNvSpPr txBox="1"/>
          <p:nvPr/>
        </p:nvSpPr>
        <p:spPr>
          <a:xfrm>
            <a:off x="944557" y="3910586"/>
            <a:ext cx="6507862" cy="584775"/>
          </a:xfrm>
          <a:prstGeom prst="rect">
            <a:avLst/>
          </a:prstGeom>
          <a:noFill/>
        </p:spPr>
        <p:txBody>
          <a:bodyPr wrap="square">
            <a:spAutoFit/>
          </a:bodyPr>
          <a:lstStyle/>
          <a:p>
            <a:pPr lvl="0">
              <a:lnSpc>
                <a:spcPct val="100000"/>
              </a:lnSpc>
            </a:pPr>
            <a:r>
              <a:rPr lang="en-US" sz="1600" b="0" dirty="0"/>
              <a:t>Ein Storyboard legt die visuelle Abfolge der Inhalte fest und dient als Leitfaden für den gesamten Erstellungsprozess.</a:t>
            </a:r>
            <a:endParaRPr lang="en-US" sz="1600" dirty="0"/>
          </a:p>
        </p:txBody>
      </p:sp>
      <p:sp>
        <p:nvSpPr>
          <p:cNvPr id="26" name="TextBox 25">
            <a:extLst>
              <a:ext uri="{FF2B5EF4-FFF2-40B4-BE49-F238E27FC236}">
                <a16:creationId xmlns:a16="http://schemas.microsoft.com/office/drawing/2014/main" id="{A0A6F609-0C57-0C08-F64A-B1CD807D36A7}"/>
              </a:ext>
            </a:extLst>
          </p:cNvPr>
          <p:cNvSpPr txBox="1"/>
          <p:nvPr/>
        </p:nvSpPr>
        <p:spPr>
          <a:xfrm>
            <a:off x="957317" y="4486478"/>
            <a:ext cx="6507862" cy="584775"/>
          </a:xfrm>
          <a:prstGeom prst="rect">
            <a:avLst/>
          </a:prstGeom>
          <a:noFill/>
        </p:spPr>
        <p:txBody>
          <a:bodyPr wrap="square">
            <a:spAutoFit/>
          </a:bodyPr>
          <a:lstStyle/>
          <a:p>
            <a:pPr lvl="0">
              <a:lnSpc>
                <a:spcPct val="100000"/>
              </a:lnSpc>
            </a:pPr>
            <a:r>
              <a:rPr lang="en-US" sz="1600" b="0" dirty="0"/>
              <a:t>Diese vorbereitenden Schritte sind entscheidend für die Erstellung kohärenter, ansprechender und lehrreicher Multimedia-Inhalte.</a:t>
            </a:r>
            <a:endParaRPr lang="en-US" sz="1600" dirty="0"/>
          </a:p>
        </p:txBody>
      </p:sp>
      <p:sp>
        <p:nvSpPr>
          <p:cNvPr id="27" name="Arrow: Right 26">
            <a:extLst>
              <a:ext uri="{FF2B5EF4-FFF2-40B4-BE49-F238E27FC236}">
                <a16:creationId xmlns:a16="http://schemas.microsoft.com/office/drawing/2014/main" id="{B118CB21-3B97-6218-2B12-DB167836FB35}"/>
              </a:ext>
            </a:extLst>
          </p:cNvPr>
          <p:cNvSpPr/>
          <p:nvPr/>
        </p:nvSpPr>
        <p:spPr>
          <a:xfrm>
            <a:off x="674748" y="2716491"/>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28" name="Arrow: Right 27">
            <a:extLst>
              <a:ext uri="{FF2B5EF4-FFF2-40B4-BE49-F238E27FC236}">
                <a16:creationId xmlns:a16="http://schemas.microsoft.com/office/drawing/2014/main" id="{7C6ED76E-7E60-F322-12EC-BCC410ADF2B2}"/>
              </a:ext>
            </a:extLst>
          </p:cNvPr>
          <p:cNvSpPr/>
          <p:nvPr/>
        </p:nvSpPr>
        <p:spPr>
          <a:xfrm>
            <a:off x="628853" y="3479609"/>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29" name="Arrow: Right 28">
            <a:extLst>
              <a:ext uri="{FF2B5EF4-FFF2-40B4-BE49-F238E27FC236}">
                <a16:creationId xmlns:a16="http://schemas.microsoft.com/office/drawing/2014/main" id="{3F597654-7B1D-5EFF-36AC-EC611048B197}"/>
              </a:ext>
            </a:extLst>
          </p:cNvPr>
          <p:cNvSpPr/>
          <p:nvPr/>
        </p:nvSpPr>
        <p:spPr>
          <a:xfrm>
            <a:off x="628853" y="3999415"/>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30" name="Arrow: Right 29">
            <a:extLst>
              <a:ext uri="{FF2B5EF4-FFF2-40B4-BE49-F238E27FC236}">
                <a16:creationId xmlns:a16="http://schemas.microsoft.com/office/drawing/2014/main" id="{D3CCA044-B4B7-C532-0C91-5CE1B70B53F6}"/>
              </a:ext>
            </a:extLst>
          </p:cNvPr>
          <p:cNvSpPr/>
          <p:nvPr/>
        </p:nvSpPr>
        <p:spPr>
          <a:xfrm>
            <a:off x="623915" y="4527608"/>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pic>
        <p:nvPicPr>
          <p:cNvPr id="6" name="Picture 5" descr="Blue text on a white background&#10;&#10;Description automatically generated">
            <a:extLst>
              <a:ext uri="{FF2B5EF4-FFF2-40B4-BE49-F238E27FC236}">
                <a16:creationId xmlns:a16="http://schemas.microsoft.com/office/drawing/2014/main" id="{8EAF00EE-1478-897C-6432-9CEB8A22AA3B}"/>
              </a:ext>
            </a:extLst>
          </p:cNvPr>
          <p:cNvPicPr>
            <a:picLocks noChangeAspect="1"/>
          </p:cNvPicPr>
          <p:nvPr/>
        </p:nvPicPr>
        <p:blipFill>
          <a:blip r:embed="rId6"/>
          <a:stretch>
            <a:fillRect/>
          </a:stretch>
        </p:blipFill>
        <p:spPr>
          <a:xfrm>
            <a:off x="1960617" y="6202551"/>
            <a:ext cx="1314167" cy="275706"/>
          </a:xfrm>
          <a:prstGeom prst="rect">
            <a:avLst/>
          </a:prstGeom>
        </p:spPr>
      </p:pic>
    </p:spTree>
    <p:extLst>
      <p:ext uri="{BB962C8B-B14F-4D97-AF65-F5344CB8AC3E}">
        <p14:creationId xmlns:p14="http://schemas.microsoft.com/office/powerpoint/2010/main" val="52515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10688126" cy="615553"/>
          </a:xfrm>
          <a:prstGeom prst="rect">
            <a:avLst/>
          </a:prstGeom>
        </p:spPr>
        <p:txBody>
          <a:bodyPr wrap="square" lIns="0" tIns="0" rIns="0" bIns="0" rtlCol="0" anchor="t">
            <a:spAutoFit/>
          </a:bodyPr>
          <a:lstStyle/>
          <a:p>
            <a:pPr rtl="0">
              <a:spcBef>
                <a:spcPts val="0"/>
              </a:spcBef>
              <a:spcAft>
                <a:spcPts val="0"/>
              </a:spcAft>
            </a:pPr>
            <a:r>
              <a:rPr lang="en-US" sz="4000" b="1" i="0" u="none" strike="noStrike" dirty="0">
                <a:solidFill>
                  <a:srgbClr val="033C5B"/>
                </a:solidFill>
                <a:effectLst/>
                <a:latin typeface="Arial" panose="020B0604020202020204" pitchFamily="34" charset="0"/>
              </a:rPr>
              <a:t>Visuelle und akustische Elemente</a:t>
            </a:r>
            <a:endParaRPr lang="en-US" sz="4000"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9218" name="Picture 2" descr="Android Apps by Canva on Google Play">
            <a:extLst>
              <a:ext uri="{FF2B5EF4-FFF2-40B4-BE49-F238E27FC236}">
                <a16:creationId xmlns:a16="http://schemas.microsoft.com/office/drawing/2014/main" id="{F70F0624-3CA1-1442-2C8C-6FCAA460B3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1779" y="4660799"/>
            <a:ext cx="831171" cy="83117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exels: Unleashing the Power of Visual Content for Your Business | by  SoftwareSaga | Medium">
            <a:extLst>
              <a:ext uri="{FF2B5EF4-FFF2-40B4-BE49-F238E27FC236}">
                <a16:creationId xmlns:a16="http://schemas.microsoft.com/office/drawing/2014/main" id="{07D73A2B-99FB-2FEE-2D52-B5799B5C17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4284" y="4702379"/>
            <a:ext cx="2107479" cy="87723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Best 10 Recommended Websites for Royalty Free Music Download">
            <a:extLst>
              <a:ext uri="{FF2B5EF4-FFF2-40B4-BE49-F238E27FC236}">
                <a16:creationId xmlns:a16="http://schemas.microsoft.com/office/drawing/2014/main" id="{0E436C70-97D4-7506-50D3-E7617D7B95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8232" y="4713390"/>
            <a:ext cx="1322618" cy="734788"/>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Free Music Archive">
            <a:extLst>
              <a:ext uri="{FF2B5EF4-FFF2-40B4-BE49-F238E27FC236}">
                <a16:creationId xmlns:a16="http://schemas.microsoft.com/office/drawing/2014/main" id="{5E9D27A9-0D56-7CEB-74DC-D9B7510A2B9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8833" b="31638"/>
          <a:stretch/>
        </p:blipFill>
        <p:spPr bwMode="auto">
          <a:xfrm>
            <a:off x="1249789" y="4741195"/>
            <a:ext cx="1579250" cy="6242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1CAC4AA-4691-D817-C4F6-075198053620}"/>
              </a:ext>
            </a:extLst>
          </p:cNvPr>
          <p:cNvSpPr txBox="1"/>
          <p:nvPr/>
        </p:nvSpPr>
        <p:spPr>
          <a:xfrm>
            <a:off x="529238" y="1350736"/>
            <a:ext cx="7329800" cy="584775"/>
          </a:xfrm>
          <a:prstGeom prst="rect">
            <a:avLst/>
          </a:prstGeom>
          <a:noFill/>
        </p:spPr>
        <p:txBody>
          <a:bodyPr wrap="square">
            <a:spAutoFit/>
          </a:bodyPr>
          <a:lstStyle/>
          <a:p>
            <a:pPr lvl="0"/>
            <a:r>
              <a:rPr lang="en-US" sz="1600" b="0" dirty="0"/>
              <a:t>Die Aufwertung Ihrer Videos mit visuellen und akustischen Elementen kann die Qualität und das Engagement Ihrer Bildungsinhalte erheblich verbessern</a:t>
            </a:r>
            <a:r>
              <a:rPr lang="en-US" sz="1600" dirty="0"/>
              <a:t>.</a:t>
            </a:r>
            <a:endParaRPr lang="en-BE" sz="1600" dirty="0"/>
          </a:p>
        </p:txBody>
      </p:sp>
      <p:sp>
        <p:nvSpPr>
          <p:cNvPr id="15" name="TextBox 14">
            <a:extLst>
              <a:ext uri="{FF2B5EF4-FFF2-40B4-BE49-F238E27FC236}">
                <a16:creationId xmlns:a16="http://schemas.microsoft.com/office/drawing/2014/main" id="{3C126CB6-6D60-6F1E-4752-D3C2F724179F}"/>
              </a:ext>
            </a:extLst>
          </p:cNvPr>
          <p:cNvSpPr txBox="1"/>
          <p:nvPr/>
        </p:nvSpPr>
        <p:spPr>
          <a:xfrm>
            <a:off x="904524" y="1994636"/>
            <a:ext cx="8735699" cy="584775"/>
          </a:xfrm>
          <a:prstGeom prst="rect">
            <a:avLst/>
          </a:prstGeom>
          <a:noFill/>
        </p:spPr>
        <p:txBody>
          <a:bodyPr wrap="square">
            <a:spAutoFit/>
          </a:bodyPr>
          <a:lstStyle/>
          <a:p>
            <a:pPr lvl="0"/>
            <a:r>
              <a:rPr lang="en-US" sz="1600" b="0" dirty="0"/>
              <a:t>Die Verwendung von lizenzfreien Bildern und Musik verleiht den Videos mehr Tiefe und Interesse und vermeidet gleichzeitig Probleme mit Urheberrechtsverletzungen.</a:t>
            </a:r>
            <a:endParaRPr lang="en-BE" sz="1600" dirty="0"/>
          </a:p>
        </p:txBody>
      </p:sp>
      <p:sp>
        <p:nvSpPr>
          <p:cNvPr id="20" name="TextBox 19">
            <a:extLst>
              <a:ext uri="{FF2B5EF4-FFF2-40B4-BE49-F238E27FC236}">
                <a16:creationId xmlns:a16="http://schemas.microsoft.com/office/drawing/2014/main" id="{2CDEBDC6-BEB2-8C0A-147A-AC738DCFFA70}"/>
              </a:ext>
            </a:extLst>
          </p:cNvPr>
          <p:cNvSpPr txBox="1"/>
          <p:nvPr/>
        </p:nvSpPr>
        <p:spPr>
          <a:xfrm>
            <a:off x="904525" y="2524886"/>
            <a:ext cx="7492634" cy="584775"/>
          </a:xfrm>
          <a:prstGeom prst="rect">
            <a:avLst/>
          </a:prstGeom>
          <a:noFill/>
        </p:spPr>
        <p:txBody>
          <a:bodyPr wrap="square">
            <a:spAutoFit/>
          </a:bodyPr>
          <a:lstStyle/>
          <a:p>
            <a:pPr lvl="0"/>
            <a:r>
              <a:rPr lang="en-US" sz="1600" b="0" dirty="0"/>
              <a:t>Klare, gut getaktete Erzählungen ergänzen die visuellen und akustischen Verbesserungen und gewährleisten eine effektive Kommunikation Ihrer Botschaft.</a:t>
            </a:r>
            <a:endParaRPr lang="en-BE" sz="1600" dirty="0"/>
          </a:p>
        </p:txBody>
      </p:sp>
      <p:sp>
        <p:nvSpPr>
          <p:cNvPr id="22" name="TextBox 21">
            <a:extLst>
              <a:ext uri="{FF2B5EF4-FFF2-40B4-BE49-F238E27FC236}">
                <a16:creationId xmlns:a16="http://schemas.microsoft.com/office/drawing/2014/main" id="{689ED3E2-3A04-1341-E0DA-55FE451C1238}"/>
              </a:ext>
            </a:extLst>
          </p:cNvPr>
          <p:cNvSpPr txBox="1"/>
          <p:nvPr/>
        </p:nvSpPr>
        <p:spPr>
          <a:xfrm>
            <a:off x="873293" y="3052020"/>
            <a:ext cx="8885579" cy="584775"/>
          </a:xfrm>
          <a:prstGeom prst="rect">
            <a:avLst/>
          </a:prstGeom>
          <a:noFill/>
        </p:spPr>
        <p:txBody>
          <a:bodyPr wrap="square">
            <a:spAutoFit/>
          </a:bodyPr>
          <a:lstStyle/>
          <a:p>
            <a:pPr lvl="0">
              <a:lnSpc>
                <a:spcPct val="100000"/>
              </a:lnSpc>
            </a:pPr>
            <a:r>
              <a:rPr lang="en-US" sz="1600" b="0" dirty="0"/>
              <a:t>Diese Verbesserungen machen die Inhalte nicht nur ansprechender, sondern unterstützen auch das Behalten von Informationen, indem sie auf verschiedene Lernstile eingehen, wie z. B. auditive und visuelle Lerntypen.</a:t>
            </a:r>
            <a:endParaRPr lang="en-US" sz="1600" dirty="0"/>
          </a:p>
        </p:txBody>
      </p:sp>
      <p:sp>
        <p:nvSpPr>
          <p:cNvPr id="23" name="Rectangle 22" descr="Ear">
            <a:extLst>
              <a:ext uri="{FF2B5EF4-FFF2-40B4-BE49-F238E27FC236}">
                <a16:creationId xmlns:a16="http://schemas.microsoft.com/office/drawing/2014/main" id="{421B0C14-FCEE-6AEE-B46C-6A04676EF0FF}"/>
              </a:ext>
            </a:extLst>
          </p:cNvPr>
          <p:cNvSpPr/>
          <p:nvPr/>
        </p:nvSpPr>
        <p:spPr>
          <a:xfrm>
            <a:off x="423393" y="4101626"/>
            <a:ext cx="998120" cy="736918"/>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BE"/>
          </a:p>
        </p:txBody>
      </p:sp>
      <p:sp>
        <p:nvSpPr>
          <p:cNvPr id="24" name="Rectangle 23" descr="Video camera">
            <a:extLst>
              <a:ext uri="{FF2B5EF4-FFF2-40B4-BE49-F238E27FC236}">
                <a16:creationId xmlns:a16="http://schemas.microsoft.com/office/drawing/2014/main" id="{BF76BD60-6EE0-9C42-1237-20BB5F0DD2C2}"/>
              </a:ext>
            </a:extLst>
          </p:cNvPr>
          <p:cNvSpPr/>
          <p:nvPr/>
        </p:nvSpPr>
        <p:spPr>
          <a:xfrm>
            <a:off x="4884357" y="4165645"/>
            <a:ext cx="887367" cy="703162"/>
          </a:xfrm>
          <a:prstGeom prst="rect">
            <a:avLst/>
          </a:prstGeom>
          <a: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BE"/>
          </a:p>
        </p:txBody>
      </p:sp>
      <p:sp>
        <p:nvSpPr>
          <p:cNvPr id="6" name="Arrow: Right 5">
            <a:extLst>
              <a:ext uri="{FF2B5EF4-FFF2-40B4-BE49-F238E27FC236}">
                <a16:creationId xmlns:a16="http://schemas.microsoft.com/office/drawing/2014/main" id="{1907E9A4-086D-83E5-F6C2-41F6C26906D8}"/>
              </a:ext>
            </a:extLst>
          </p:cNvPr>
          <p:cNvSpPr/>
          <p:nvPr/>
        </p:nvSpPr>
        <p:spPr>
          <a:xfrm>
            <a:off x="593627" y="2202186"/>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8" name="Arrow: Right 7">
            <a:extLst>
              <a:ext uri="{FF2B5EF4-FFF2-40B4-BE49-F238E27FC236}">
                <a16:creationId xmlns:a16="http://schemas.microsoft.com/office/drawing/2014/main" id="{87A7A91F-789F-9F23-E732-FB23CCF7749B}"/>
              </a:ext>
            </a:extLst>
          </p:cNvPr>
          <p:cNvSpPr/>
          <p:nvPr/>
        </p:nvSpPr>
        <p:spPr>
          <a:xfrm>
            <a:off x="593627" y="2733295"/>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sp>
        <p:nvSpPr>
          <p:cNvPr id="17" name="Arrow: Right 16">
            <a:extLst>
              <a:ext uri="{FF2B5EF4-FFF2-40B4-BE49-F238E27FC236}">
                <a16:creationId xmlns:a16="http://schemas.microsoft.com/office/drawing/2014/main" id="{1D346561-D0A6-E241-A32C-4A5AEB338FCF}"/>
              </a:ext>
            </a:extLst>
          </p:cNvPr>
          <p:cNvSpPr/>
          <p:nvPr/>
        </p:nvSpPr>
        <p:spPr>
          <a:xfrm>
            <a:off x="593627" y="3175213"/>
            <a:ext cx="310896" cy="16714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BE"/>
          </a:p>
        </p:txBody>
      </p:sp>
      <p:pic>
        <p:nvPicPr>
          <p:cNvPr id="18" name="Picture 17" descr="Blue text on a white background&#10;&#10;Description automatically generated">
            <a:extLst>
              <a:ext uri="{FF2B5EF4-FFF2-40B4-BE49-F238E27FC236}">
                <a16:creationId xmlns:a16="http://schemas.microsoft.com/office/drawing/2014/main" id="{088256C3-0839-A92E-6602-D949567491F3}"/>
              </a:ext>
            </a:extLst>
          </p:cNvPr>
          <p:cNvPicPr>
            <a:picLocks noChangeAspect="1"/>
          </p:cNvPicPr>
          <p:nvPr/>
        </p:nvPicPr>
        <p:blipFill>
          <a:blip r:embed="rId12"/>
          <a:stretch>
            <a:fillRect/>
          </a:stretch>
        </p:blipFill>
        <p:spPr>
          <a:xfrm>
            <a:off x="1960617" y="6202551"/>
            <a:ext cx="1314167" cy="275706"/>
          </a:xfrm>
          <a:prstGeom prst="rect">
            <a:avLst/>
          </a:prstGeom>
        </p:spPr>
      </p:pic>
    </p:spTree>
    <p:extLst>
      <p:ext uri="{BB962C8B-B14F-4D97-AF65-F5344CB8AC3E}">
        <p14:creationId xmlns:p14="http://schemas.microsoft.com/office/powerpoint/2010/main" val="2344067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79BBD0B-E3B6-C020-6C07-378E82EF60FB}"/>
              </a:ext>
            </a:extLst>
          </p:cNvPr>
          <p:cNvSpPr/>
          <p:nvPr/>
        </p:nvSpPr>
        <p:spPr>
          <a:xfrm>
            <a:off x="1534690" y="2193916"/>
            <a:ext cx="2167128" cy="1394462"/>
          </a:xfrm>
          <a:prstGeom prst="rect">
            <a:avLst/>
          </a:prstGeom>
          <a:solidFill>
            <a:schemeClr val="accent2">
              <a:lumMod val="60000"/>
              <a:lumOff val="4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BE" sz="2000"/>
          </a:p>
        </p:txBody>
      </p:sp>
      <p:sp>
        <p:nvSpPr>
          <p:cNvPr id="36" name="Rectangle 35">
            <a:extLst>
              <a:ext uri="{FF2B5EF4-FFF2-40B4-BE49-F238E27FC236}">
                <a16:creationId xmlns:a16="http://schemas.microsoft.com/office/drawing/2014/main" id="{32A55241-690A-6CBA-415E-2CE35961625F}"/>
              </a:ext>
            </a:extLst>
          </p:cNvPr>
          <p:cNvSpPr/>
          <p:nvPr/>
        </p:nvSpPr>
        <p:spPr>
          <a:xfrm>
            <a:off x="3034168" y="4039954"/>
            <a:ext cx="2167128" cy="1394462"/>
          </a:xfrm>
          <a:prstGeom prst="rect">
            <a:avLst/>
          </a:prstGeom>
          <a:solidFill>
            <a:schemeClr val="accent2">
              <a:lumMod val="60000"/>
              <a:lumOff val="4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BE" sz="2000"/>
          </a:p>
        </p:txBody>
      </p:sp>
      <p:sp>
        <p:nvSpPr>
          <p:cNvPr id="35" name="Rectangle 34">
            <a:extLst>
              <a:ext uri="{FF2B5EF4-FFF2-40B4-BE49-F238E27FC236}">
                <a16:creationId xmlns:a16="http://schemas.microsoft.com/office/drawing/2014/main" id="{D2D22CC8-9CC4-1DCD-969C-A7620A432A05}"/>
              </a:ext>
            </a:extLst>
          </p:cNvPr>
          <p:cNvSpPr/>
          <p:nvPr/>
        </p:nvSpPr>
        <p:spPr>
          <a:xfrm>
            <a:off x="4218763" y="2190555"/>
            <a:ext cx="2167128" cy="1394462"/>
          </a:xfrm>
          <a:prstGeom prst="rect">
            <a:avLst/>
          </a:prstGeom>
          <a:solidFill>
            <a:schemeClr val="accent2">
              <a:lumMod val="60000"/>
              <a:lumOff val="4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BE" sz="2000"/>
          </a:p>
        </p:txBody>
      </p:sp>
      <p:sp>
        <p:nvSpPr>
          <p:cNvPr id="34" name="Rectangle 33">
            <a:extLst>
              <a:ext uri="{FF2B5EF4-FFF2-40B4-BE49-F238E27FC236}">
                <a16:creationId xmlns:a16="http://schemas.microsoft.com/office/drawing/2014/main" id="{17B476A9-EAC1-0962-364F-E3BE9AD2C05C}"/>
              </a:ext>
            </a:extLst>
          </p:cNvPr>
          <p:cNvSpPr/>
          <p:nvPr/>
        </p:nvSpPr>
        <p:spPr>
          <a:xfrm>
            <a:off x="6890457" y="2190555"/>
            <a:ext cx="2167128" cy="1394462"/>
          </a:xfrm>
          <a:prstGeom prst="rect">
            <a:avLst/>
          </a:prstGeom>
          <a:solidFill>
            <a:schemeClr val="accent2">
              <a:lumMod val="60000"/>
              <a:lumOff val="4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BE" sz="2000"/>
          </a:p>
        </p:txBody>
      </p:sp>
      <p:sp>
        <p:nvSpPr>
          <p:cNvPr id="33" name="Rectangle 32">
            <a:extLst>
              <a:ext uri="{FF2B5EF4-FFF2-40B4-BE49-F238E27FC236}">
                <a16:creationId xmlns:a16="http://schemas.microsoft.com/office/drawing/2014/main" id="{9ED2C4BF-A9DC-EA04-3CC3-F3A65BFE0617}"/>
              </a:ext>
            </a:extLst>
          </p:cNvPr>
          <p:cNvSpPr/>
          <p:nvPr/>
        </p:nvSpPr>
        <p:spPr>
          <a:xfrm>
            <a:off x="5661376" y="4039954"/>
            <a:ext cx="2167128" cy="1394462"/>
          </a:xfrm>
          <a:prstGeom prst="rect">
            <a:avLst/>
          </a:prstGeom>
          <a:solidFill>
            <a:schemeClr val="accent2">
              <a:lumMod val="60000"/>
              <a:lumOff val="40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BE" sz="2000"/>
          </a:p>
        </p:txBody>
      </p:sp>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1477328"/>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Gestaltungsprinzipien für Bildungsinhalte</a:t>
            </a:r>
            <a:endParaRPr lang="en-US" sz="4800" b="1" dirty="0">
              <a:effectLst/>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pSp>
        <p:nvGrpSpPr>
          <p:cNvPr id="6" name="Group 5">
            <a:extLst>
              <a:ext uri="{FF2B5EF4-FFF2-40B4-BE49-F238E27FC236}">
                <a16:creationId xmlns:a16="http://schemas.microsoft.com/office/drawing/2014/main" id="{41E02BCE-1170-DB0C-C38A-0253EFBFF70C}"/>
              </a:ext>
            </a:extLst>
          </p:cNvPr>
          <p:cNvGrpSpPr/>
          <p:nvPr/>
        </p:nvGrpSpPr>
        <p:grpSpPr>
          <a:xfrm>
            <a:off x="1183390" y="2400460"/>
            <a:ext cx="2364965" cy="885275"/>
            <a:chOff x="3110621" y="0"/>
            <a:chExt cx="2364965" cy="885275"/>
          </a:xfrm>
        </p:grpSpPr>
        <p:sp>
          <p:nvSpPr>
            <p:cNvPr id="7" name="Rectangle 6">
              <a:extLst>
                <a:ext uri="{FF2B5EF4-FFF2-40B4-BE49-F238E27FC236}">
                  <a16:creationId xmlns:a16="http://schemas.microsoft.com/office/drawing/2014/main" id="{EC3DC69D-DAEE-A1E6-D67C-41D77E688C9A}"/>
                </a:ext>
              </a:extLst>
            </p:cNvPr>
            <p:cNvSpPr/>
            <p:nvPr/>
          </p:nvSpPr>
          <p:spPr>
            <a:xfrm>
              <a:off x="3110621" y="0"/>
              <a:ext cx="1860201" cy="7891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algn="ctr"/>
              <a:endParaRPr lang="en-BE"/>
            </a:p>
          </p:txBody>
        </p:sp>
        <p:sp>
          <p:nvSpPr>
            <p:cNvPr id="8" name="TextBox 7">
              <a:extLst>
                <a:ext uri="{FF2B5EF4-FFF2-40B4-BE49-F238E27FC236}">
                  <a16:creationId xmlns:a16="http://schemas.microsoft.com/office/drawing/2014/main" id="{A2B2338B-BF38-3624-DCD2-6CB182217285}"/>
                </a:ext>
              </a:extLst>
            </p:cNvPr>
            <p:cNvSpPr txBox="1"/>
            <p:nvPr/>
          </p:nvSpPr>
          <p:spPr>
            <a:xfrm>
              <a:off x="3615385" y="96099"/>
              <a:ext cx="1860201" cy="7891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488950">
                <a:lnSpc>
                  <a:spcPct val="100000"/>
                </a:lnSpc>
                <a:spcBef>
                  <a:spcPct val="0"/>
                </a:spcBef>
                <a:spcAft>
                  <a:spcPct val="35000"/>
                </a:spcAft>
                <a:buNone/>
              </a:pPr>
              <a:r>
                <a:rPr lang="en-US" sz="1100" b="0" kern="1200" dirty="0">
                  <a:solidFill>
                    <a:schemeClr val="bg1"/>
                  </a:solidFill>
                </a:rPr>
                <a:t>Die Erstellung zugänglicher und wirksamer multimedialer Inhalte erfordert die Einhaltung wichtiger Gestaltungsprinzipien.</a:t>
              </a:r>
              <a:endParaRPr lang="en-US" sz="1100" kern="1200" dirty="0">
                <a:solidFill>
                  <a:schemeClr val="bg1"/>
                </a:solidFill>
              </a:endParaRPr>
            </a:p>
          </p:txBody>
        </p:sp>
      </p:grpSp>
      <p:grpSp>
        <p:nvGrpSpPr>
          <p:cNvPr id="15" name="Group 14">
            <a:extLst>
              <a:ext uri="{FF2B5EF4-FFF2-40B4-BE49-F238E27FC236}">
                <a16:creationId xmlns:a16="http://schemas.microsoft.com/office/drawing/2014/main" id="{6B5EC2C1-2C06-811E-88AD-F420DD9B9B5E}"/>
              </a:ext>
            </a:extLst>
          </p:cNvPr>
          <p:cNvGrpSpPr/>
          <p:nvPr/>
        </p:nvGrpSpPr>
        <p:grpSpPr>
          <a:xfrm>
            <a:off x="4372227" y="2142789"/>
            <a:ext cx="7739793" cy="1160141"/>
            <a:chOff x="-1738617" y="716700"/>
            <a:chExt cx="7739793" cy="1160141"/>
          </a:xfrm>
        </p:grpSpPr>
        <p:sp>
          <p:nvSpPr>
            <p:cNvPr id="18" name="Rectangle 17">
              <a:extLst>
                <a:ext uri="{FF2B5EF4-FFF2-40B4-BE49-F238E27FC236}">
                  <a16:creationId xmlns:a16="http://schemas.microsoft.com/office/drawing/2014/main" id="{A8EC48C5-CB6C-88FB-F69B-4E05758CCB8D}"/>
                </a:ext>
              </a:extLst>
            </p:cNvPr>
            <p:cNvSpPr/>
            <p:nvPr/>
          </p:nvSpPr>
          <p:spPr>
            <a:xfrm>
              <a:off x="4140975" y="716700"/>
              <a:ext cx="1860201" cy="7891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BE"/>
            </a:p>
          </p:txBody>
        </p:sp>
        <p:sp>
          <p:nvSpPr>
            <p:cNvPr id="20" name="TextBox 19">
              <a:extLst>
                <a:ext uri="{FF2B5EF4-FFF2-40B4-BE49-F238E27FC236}">
                  <a16:creationId xmlns:a16="http://schemas.microsoft.com/office/drawing/2014/main" id="{E6EBAED5-1A1E-6508-2C0F-5515D08DE07A}"/>
                </a:ext>
              </a:extLst>
            </p:cNvPr>
            <p:cNvSpPr txBox="1"/>
            <p:nvPr/>
          </p:nvSpPr>
          <p:spPr>
            <a:xfrm>
              <a:off x="-1738617" y="1087665"/>
              <a:ext cx="1860201" cy="7891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488950">
                <a:lnSpc>
                  <a:spcPct val="100000"/>
                </a:lnSpc>
                <a:spcBef>
                  <a:spcPct val="0"/>
                </a:spcBef>
                <a:spcAft>
                  <a:spcPct val="35000"/>
                </a:spcAft>
                <a:buNone/>
              </a:pPr>
              <a:r>
                <a:rPr lang="en-US" sz="1100" b="0" kern="1200" dirty="0">
                  <a:solidFill>
                    <a:schemeClr val="bg1"/>
                  </a:solidFill>
                </a:rPr>
                <a:t>Ein einheitlicher Stil und ein einheitliches Format tragen zu einer kohärenten Lernerfahrung bei und erleichtern es den Schülern, sich in den Inhalten zurechtzufinden.</a:t>
              </a:r>
              <a:endParaRPr lang="en-US" sz="1100" kern="1200" dirty="0">
                <a:solidFill>
                  <a:schemeClr val="bg1"/>
                </a:solidFill>
              </a:endParaRPr>
            </a:p>
          </p:txBody>
        </p:sp>
      </p:grpSp>
      <p:grpSp>
        <p:nvGrpSpPr>
          <p:cNvPr id="21" name="Group 20">
            <a:extLst>
              <a:ext uri="{FF2B5EF4-FFF2-40B4-BE49-F238E27FC236}">
                <a16:creationId xmlns:a16="http://schemas.microsoft.com/office/drawing/2014/main" id="{E5FC856C-1DE1-6C9B-EF4E-8DE7B7325BB4}"/>
              </a:ext>
            </a:extLst>
          </p:cNvPr>
          <p:cNvGrpSpPr/>
          <p:nvPr/>
        </p:nvGrpSpPr>
        <p:grpSpPr>
          <a:xfrm>
            <a:off x="7098830" y="2488237"/>
            <a:ext cx="4701098" cy="1597490"/>
            <a:chOff x="4442692" y="-91614"/>
            <a:chExt cx="4701098" cy="1597490"/>
          </a:xfrm>
        </p:grpSpPr>
        <p:sp>
          <p:nvSpPr>
            <p:cNvPr id="22" name="Rectangle 21">
              <a:extLst>
                <a:ext uri="{FF2B5EF4-FFF2-40B4-BE49-F238E27FC236}">
                  <a16:creationId xmlns:a16="http://schemas.microsoft.com/office/drawing/2014/main" id="{D0B799C5-1E29-53B5-5F6C-24B94157B75A}"/>
                </a:ext>
              </a:extLst>
            </p:cNvPr>
            <p:cNvSpPr/>
            <p:nvPr/>
          </p:nvSpPr>
          <p:spPr>
            <a:xfrm>
              <a:off x="7283589" y="716700"/>
              <a:ext cx="1860201" cy="7891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algn="ctr"/>
              <a:endParaRPr lang="en-BE"/>
            </a:p>
          </p:txBody>
        </p:sp>
        <p:sp>
          <p:nvSpPr>
            <p:cNvPr id="23" name="TextBox 22">
              <a:extLst>
                <a:ext uri="{FF2B5EF4-FFF2-40B4-BE49-F238E27FC236}">
                  <a16:creationId xmlns:a16="http://schemas.microsoft.com/office/drawing/2014/main" id="{56AD9924-7476-F500-CC5E-D7017CF34A24}"/>
                </a:ext>
              </a:extLst>
            </p:cNvPr>
            <p:cNvSpPr txBox="1"/>
            <p:nvPr/>
          </p:nvSpPr>
          <p:spPr>
            <a:xfrm>
              <a:off x="4442692" y="-91614"/>
              <a:ext cx="1860201" cy="7891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488950">
                <a:lnSpc>
                  <a:spcPct val="100000"/>
                </a:lnSpc>
                <a:spcBef>
                  <a:spcPct val="0"/>
                </a:spcBef>
                <a:spcAft>
                  <a:spcPct val="35000"/>
                </a:spcAft>
                <a:buNone/>
              </a:pPr>
              <a:r>
                <a:rPr lang="en-US" sz="1100" b="0" kern="1200" dirty="0">
                  <a:solidFill>
                    <a:schemeClr val="bg1"/>
                  </a:solidFill>
                </a:rPr>
                <a:t> Klarheit ist wichtig, um sicherzustellen, dass die pädagogische Botschaft von allen Lernenden leicht verstanden wird.</a:t>
              </a:r>
              <a:endParaRPr lang="en-US" sz="1100" kern="1200" dirty="0">
                <a:solidFill>
                  <a:schemeClr val="bg1"/>
                </a:solidFill>
              </a:endParaRPr>
            </a:p>
          </p:txBody>
        </p:sp>
      </p:grpSp>
      <p:grpSp>
        <p:nvGrpSpPr>
          <p:cNvPr id="24" name="Group 23">
            <a:extLst>
              <a:ext uri="{FF2B5EF4-FFF2-40B4-BE49-F238E27FC236}">
                <a16:creationId xmlns:a16="http://schemas.microsoft.com/office/drawing/2014/main" id="{3A15B232-C565-28B5-A9ED-A5303E276594}"/>
              </a:ext>
            </a:extLst>
          </p:cNvPr>
          <p:cNvGrpSpPr/>
          <p:nvPr/>
        </p:nvGrpSpPr>
        <p:grpSpPr>
          <a:xfrm>
            <a:off x="3188668" y="4270519"/>
            <a:ext cx="1860201" cy="789176"/>
            <a:chOff x="998361" y="2122742"/>
            <a:chExt cx="1860201" cy="789176"/>
          </a:xfrm>
        </p:grpSpPr>
        <p:sp>
          <p:nvSpPr>
            <p:cNvPr id="25" name="Rectangle 24">
              <a:extLst>
                <a:ext uri="{FF2B5EF4-FFF2-40B4-BE49-F238E27FC236}">
                  <a16:creationId xmlns:a16="http://schemas.microsoft.com/office/drawing/2014/main" id="{CBED937A-79E6-BCD5-626C-74B544EC4BD0}"/>
                </a:ext>
              </a:extLst>
            </p:cNvPr>
            <p:cNvSpPr/>
            <p:nvPr/>
          </p:nvSpPr>
          <p:spPr>
            <a:xfrm>
              <a:off x="998361" y="2122742"/>
              <a:ext cx="1860201" cy="7891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algn="ctr"/>
              <a:endParaRPr lang="en-BE">
                <a:solidFill>
                  <a:schemeClr val="bg1"/>
                </a:solidFill>
              </a:endParaRPr>
            </a:p>
          </p:txBody>
        </p:sp>
        <p:sp>
          <p:nvSpPr>
            <p:cNvPr id="26" name="TextBox 25">
              <a:extLst>
                <a:ext uri="{FF2B5EF4-FFF2-40B4-BE49-F238E27FC236}">
                  <a16:creationId xmlns:a16="http://schemas.microsoft.com/office/drawing/2014/main" id="{16418B39-9493-0BCF-CACB-C107568ED811}"/>
                </a:ext>
              </a:extLst>
            </p:cNvPr>
            <p:cNvSpPr txBox="1"/>
            <p:nvPr/>
          </p:nvSpPr>
          <p:spPr>
            <a:xfrm>
              <a:off x="998361" y="2122742"/>
              <a:ext cx="1860201" cy="7891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488950">
                <a:lnSpc>
                  <a:spcPct val="100000"/>
                </a:lnSpc>
                <a:spcBef>
                  <a:spcPct val="0"/>
                </a:spcBef>
                <a:spcAft>
                  <a:spcPct val="35000"/>
                </a:spcAft>
                <a:buNone/>
              </a:pPr>
              <a:r>
                <a:rPr lang="en-US" sz="1100" b="0" kern="1200" dirty="0">
                  <a:solidFill>
                    <a:schemeClr val="bg1"/>
                  </a:solidFill>
                </a:rPr>
                <a:t> Das Engagement kann durch die Einbindung interaktiver Elemente sowie überzeugender visueller und akustischer Komponenten gesteigert werden.</a:t>
              </a:r>
              <a:endParaRPr lang="en-US" sz="1100" kern="1200" dirty="0">
                <a:solidFill>
                  <a:schemeClr val="bg1"/>
                </a:solidFill>
              </a:endParaRPr>
            </a:p>
          </p:txBody>
        </p:sp>
      </p:grpSp>
      <p:grpSp>
        <p:nvGrpSpPr>
          <p:cNvPr id="30" name="Group 29">
            <a:extLst>
              <a:ext uri="{FF2B5EF4-FFF2-40B4-BE49-F238E27FC236}">
                <a16:creationId xmlns:a16="http://schemas.microsoft.com/office/drawing/2014/main" id="{8BF148FD-A456-263A-F9CA-1A1AC1144DB4}"/>
              </a:ext>
            </a:extLst>
          </p:cNvPr>
          <p:cNvGrpSpPr/>
          <p:nvPr/>
        </p:nvGrpSpPr>
        <p:grpSpPr>
          <a:xfrm>
            <a:off x="5795291" y="4502359"/>
            <a:ext cx="1860201" cy="789176"/>
            <a:chOff x="998361" y="2122742"/>
            <a:chExt cx="1860201" cy="789176"/>
          </a:xfrm>
        </p:grpSpPr>
        <p:sp>
          <p:nvSpPr>
            <p:cNvPr id="31" name="Rectangle 30">
              <a:extLst>
                <a:ext uri="{FF2B5EF4-FFF2-40B4-BE49-F238E27FC236}">
                  <a16:creationId xmlns:a16="http://schemas.microsoft.com/office/drawing/2014/main" id="{CBDC736C-57F6-8618-027C-F76304516C4A}"/>
                </a:ext>
              </a:extLst>
            </p:cNvPr>
            <p:cNvSpPr/>
            <p:nvPr/>
          </p:nvSpPr>
          <p:spPr>
            <a:xfrm>
              <a:off x="998361" y="2122742"/>
              <a:ext cx="1860201" cy="7891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BE"/>
            </a:p>
          </p:txBody>
        </p:sp>
        <p:sp>
          <p:nvSpPr>
            <p:cNvPr id="32" name="TextBox 31">
              <a:extLst>
                <a:ext uri="{FF2B5EF4-FFF2-40B4-BE49-F238E27FC236}">
                  <a16:creationId xmlns:a16="http://schemas.microsoft.com/office/drawing/2014/main" id="{17020BB7-583D-6974-485B-1A5B18F67007}"/>
                </a:ext>
              </a:extLst>
            </p:cNvPr>
            <p:cNvSpPr txBox="1"/>
            <p:nvPr/>
          </p:nvSpPr>
          <p:spPr>
            <a:xfrm>
              <a:off x="998361" y="2122742"/>
              <a:ext cx="1860201" cy="7891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488950">
                <a:spcBef>
                  <a:spcPct val="0"/>
                </a:spcBef>
                <a:spcAft>
                  <a:spcPct val="35000"/>
                </a:spcAft>
              </a:pPr>
              <a:r>
                <a:rPr lang="en-US" sz="1100" b="0" kern="1200" dirty="0">
                  <a:solidFill>
                    <a:schemeClr val="bg1"/>
                  </a:solidFill>
                </a:rPr>
                <a:t> Durch die Anwendung dieser Prinzipien können Pädagogen Multimedia-Inhalte entwickeln, die informativ, ansprechend und für alle Schüler zugänglich sind und so eine reichere Lernerfahrung ermöglichen.</a:t>
              </a:r>
              <a:endParaRPr lang="en-US" sz="1100" kern="1200" dirty="0">
                <a:solidFill>
                  <a:schemeClr val="bg1"/>
                </a:solidFill>
              </a:endParaRPr>
            </a:p>
            <a:p>
              <a:pPr marL="0" lvl="0" indent="0" algn="ctr" defTabSz="488950">
                <a:lnSpc>
                  <a:spcPct val="100000"/>
                </a:lnSpc>
                <a:spcBef>
                  <a:spcPct val="0"/>
                </a:spcBef>
                <a:spcAft>
                  <a:spcPct val="35000"/>
                </a:spcAft>
                <a:buNone/>
              </a:pPr>
              <a:endParaRPr lang="en-US" sz="1100" kern="1200" dirty="0">
                <a:solidFill>
                  <a:schemeClr val="bg1"/>
                </a:solidFill>
              </a:endParaRPr>
            </a:p>
          </p:txBody>
        </p:sp>
      </p:grpSp>
      <p:pic>
        <p:nvPicPr>
          <p:cNvPr id="17" name="Picture 16" descr="Blue text on a white background&#10;&#10;Description automatically generated">
            <a:extLst>
              <a:ext uri="{FF2B5EF4-FFF2-40B4-BE49-F238E27FC236}">
                <a16:creationId xmlns:a16="http://schemas.microsoft.com/office/drawing/2014/main" id="{0F65E575-41E4-4359-444A-920CEB06AF7A}"/>
              </a:ext>
            </a:extLst>
          </p:cNvPr>
          <p:cNvPicPr>
            <a:picLocks noChangeAspect="1"/>
          </p:cNvPicPr>
          <p:nvPr/>
        </p:nvPicPr>
        <p:blipFill>
          <a:blip r:embed="rId4"/>
          <a:stretch>
            <a:fillRect/>
          </a:stretch>
        </p:blipFill>
        <p:spPr>
          <a:xfrm>
            <a:off x="1960617" y="6202551"/>
            <a:ext cx="1314167" cy="275706"/>
          </a:xfrm>
          <a:prstGeom prst="rect">
            <a:avLst/>
          </a:prstGeom>
        </p:spPr>
      </p:pic>
    </p:spTree>
    <p:extLst>
      <p:ext uri="{BB962C8B-B14F-4D97-AF65-F5344CB8AC3E}">
        <p14:creationId xmlns:p14="http://schemas.microsoft.com/office/powerpoint/2010/main" val="2017071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D8971-C3F6-EFC6-904A-B9A064E62F9F}"/>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C029654-AF37-F0E0-D376-0DC3A771D204}"/>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B66DF038-A72B-BF60-F697-DCF0975A5383}"/>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7FDAAF7F-F8DD-DB78-0377-79EF5371ECF5}"/>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a:extLst>
              <a:ext uri="{FF2B5EF4-FFF2-40B4-BE49-F238E27FC236}">
                <a16:creationId xmlns:a16="http://schemas.microsoft.com/office/drawing/2014/main" id="{874833D7-5E7C-7EC5-4019-551E3F0A7BEA}"/>
              </a:ext>
            </a:extLst>
          </p:cNvPr>
          <p:cNvSpPr txBox="1"/>
          <p:nvPr/>
        </p:nvSpPr>
        <p:spPr>
          <a:xfrm>
            <a:off x="529238" y="517596"/>
            <a:ext cx="10688126" cy="1046440"/>
          </a:xfrm>
          <a:prstGeom prst="rect">
            <a:avLst/>
          </a:prstGeom>
        </p:spPr>
        <p:txBody>
          <a:bodyPr wrap="square" lIns="0" tIns="0" rIns="0" bIns="0" rtlCol="0" anchor="t">
            <a:spAutoFit/>
          </a:bodyPr>
          <a:lstStyle/>
          <a:p>
            <a:pPr rtl="0">
              <a:spcBef>
                <a:spcPts val="0"/>
              </a:spcBef>
              <a:spcAft>
                <a:spcPts val="0"/>
              </a:spcAft>
            </a:pPr>
            <a:r>
              <a:rPr lang="en-US" sz="3400" b="1" i="0" u="none" strike="noStrike" dirty="0">
                <a:solidFill>
                  <a:srgbClr val="033C5B"/>
                </a:solidFill>
                <a:effectLst/>
                <a:latin typeface="Arial" panose="020B0604020202020204" pitchFamily="34" charset="0"/>
              </a:rPr>
              <a:t>Integration von Multimedia in verschiedenen Phasen des Berufsbildungsunterrichts</a:t>
            </a:r>
            <a:endParaRPr lang="en-US" sz="3400" b="1" spc="-46" dirty="0">
              <a:solidFill>
                <a:srgbClr val="033C5B"/>
              </a:solidFill>
              <a:latin typeface="HK Grotesk Bold"/>
            </a:endParaRPr>
          </a:p>
        </p:txBody>
      </p:sp>
      <p:grpSp>
        <p:nvGrpSpPr>
          <p:cNvPr id="9" name="Group 9">
            <a:extLst>
              <a:ext uri="{FF2B5EF4-FFF2-40B4-BE49-F238E27FC236}">
                <a16:creationId xmlns:a16="http://schemas.microsoft.com/office/drawing/2014/main" id="{ADDFDFC0-C975-4F63-0F88-3621D9F5818C}"/>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E881FE55-4ACA-4EE9-0B84-5F41C084E98D}"/>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45C2D9B2-5874-9F1D-B1B0-7ED45E18C8C9}"/>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a:extLst>
              <a:ext uri="{FF2B5EF4-FFF2-40B4-BE49-F238E27FC236}">
                <a16:creationId xmlns:a16="http://schemas.microsoft.com/office/drawing/2014/main" id="{37AE21EB-2791-9D12-78E5-91A4BAEC6F69}"/>
              </a:ext>
            </a:extLst>
          </p:cNvPr>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a:extLst>
              <a:ext uri="{FF2B5EF4-FFF2-40B4-BE49-F238E27FC236}">
                <a16:creationId xmlns:a16="http://schemas.microsoft.com/office/drawing/2014/main" id="{362CFB00-1DAF-9272-D9D7-6E2F8578F12C}"/>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5E2D2A57-C5C5-1210-D5C9-F04410372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6" name="Rectangle 5">
            <a:extLst>
              <a:ext uri="{FF2B5EF4-FFF2-40B4-BE49-F238E27FC236}">
                <a16:creationId xmlns:a16="http://schemas.microsoft.com/office/drawing/2014/main" id="{35C23DDD-18BE-7F56-F0EE-0753D3C3D8ED}"/>
              </a:ext>
            </a:extLst>
          </p:cNvPr>
          <p:cNvSpPr/>
          <p:nvPr/>
        </p:nvSpPr>
        <p:spPr>
          <a:xfrm>
            <a:off x="412398" y="1629797"/>
            <a:ext cx="5803345" cy="3676368"/>
          </a:xfrm>
          <a:prstGeom prst="rect">
            <a:avLst/>
          </a:prstGeom>
        </p:spPr>
        <p:txBody>
          <a:bodyPr/>
          <a:lstStyle/>
          <a:p>
            <a:pPr lvl="0"/>
            <a:r>
              <a:rPr lang="en-GB" sz="2400" b="1" dirty="0"/>
              <a:t>Pre-Class (Flipped Classroom)</a:t>
            </a:r>
          </a:p>
          <a:p>
            <a:pPr marL="342900" lvl="0" indent="-342900">
              <a:buFont typeface="Wingdings" panose="05000000000000000000" pitchFamily="2" charset="2"/>
              <a:buChar char="Ø"/>
            </a:pPr>
            <a:r>
              <a:rPr lang="en-GB" sz="2400" dirty="0"/>
              <a:t>Zuweisung von Multimedia-Materialien wie Video-Tutorials oder interaktiven Modulen, die die Schüler vor dem Unterricht studieren können, damit sie sich im Unterricht auf die Praxis und die Anwendung konzentrieren können.</a:t>
            </a:r>
          </a:p>
          <a:p>
            <a:pPr lvl="0"/>
            <a:endParaRPr lang="en-GB" sz="2400" dirty="0"/>
          </a:p>
          <a:p>
            <a:pPr lvl="0"/>
            <a:r>
              <a:rPr lang="en-GB" sz="2000" i="1" dirty="0"/>
              <a:t>Beispiel: </a:t>
            </a:r>
            <a:r>
              <a:rPr lang="en-GB" sz="2000" dirty="0"/>
              <a:t>Ein Video über grundlegende Holzbearbeitungstechniken, das die Schüler vor einer persönlichen Sitzung zum Bau eines Möbelstücks ansehen.</a:t>
            </a:r>
            <a:endParaRPr lang="en-US" sz="2000" dirty="0"/>
          </a:p>
        </p:txBody>
      </p:sp>
      <p:pic>
        <p:nvPicPr>
          <p:cNvPr id="8" name="Picture 7" descr="A person sitting at a desk with her hand on her chin&#10;&#10;Description automatically generated">
            <a:extLst>
              <a:ext uri="{FF2B5EF4-FFF2-40B4-BE49-F238E27FC236}">
                <a16:creationId xmlns:a16="http://schemas.microsoft.com/office/drawing/2014/main" id="{4699A076-127A-7AE4-7593-095A0B394A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021753"/>
            <a:ext cx="5447432" cy="3631919"/>
          </a:xfrm>
          <a:prstGeom prst="rect">
            <a:avLst/>
          </a:prstGeom>
          <a:ln>
            <a:noFill/>
          </a:ln>
          <a:effectLst>
            <a:softEdge rad="112500"/>
          </a:effectLst>
        </p:spPr>
      </p:pic>
      <p:pic>
        <p:nvPicPr>
          <p:cNvPr id="7" name="Picture 6" descr="Blue text on a white background&#10;&#10;Description automatically generated">
            <a:extLst>
              <a:ext uri="{FF2B5EF4-FFF2-40B4-BE49-F238E27FC236}">
                <a16:creationId xmlns:a16="http://schemas.microsoft.com/office/drawing/2014/main" id="{9AC09F90-2756-37AD-A4D7-E5D6CF86F958}"/>
              </a:ext>
            </a:extLst>
          </p:cNvPr>
          <p:cNvPicPr>
            <a:picLocks noChangeAspect="1"/>
          </p:cNvPicPr>
          <p:nvPr/>
        </p:nvPicPr>
        <p:blipFill>
          <a:blip r:embed="rId5"/>
          <a:stretch>
            <a:fillRect/>
          </a:stretch>
        </p:blipFill>
        <p:spPr>
          <a:xfrm>
            <a:off x="1960617" y="6202551"/>
            <a:ext cx="1314167" cy="275706"/>
          </a:xfrm>
          <a:prstGeom prst="rect">
            <a:avLst/>
          </a:prstGeom>
        </p:spPr>
      </p:pic>
    </p:spTree>
    <p:extLst>
      <p:ext uri="{BB962C8B-B14F-4D97-AF65-F5344CB8AC3E}">
        <p14:creationId xmlns:p14="http://schemas.microsoft.com/office/powerpoint/2010/main" val="3269610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12185276" cy="1107996"/>
          </a:xfrm>
          <a:prstGeom prst="rect">
            <a:avLst/>
          </a:prstGeom>
        </p:spPr>
        <p:txBody>
          <a:bodyPr wrap="square" lIns="0" tIns="0" rIns="0" bIns="0" rtlCol="0" anchor="t">
            <a:spAutoFit/>
          </a:bodyPr>
          <a:lstStyle/>
          <a:p>
            <a:pPr rtl="0">
              <a:spcBef>
                <a:spcPts val="0"/>
              </a:spcBef>
              <a:spcAft>
                <a:spcPts val="0"/>
              </a:spcAft>
            </a:pPr>
            <a:r>
              <a:rPr lang="en-US" sz="3600" b="1" i="0" u="none" strike="noStrike" dirty="0">
                <a:solidFill>
                  <a:srgbClr val="033C5B"/>
                </a:solidFill>
                <a:effectLst/>
                <a:latin typeface="Arial" panose="020B0604020202020204" pitchFamily="34" charset="0"/>
              </a:rPr>
              <a:t>Integration von Multimedia in </a:t>
            </a:r>
            <a:r>
              <a:rPr lang="en-US" sz="3600" b="1" i="0" u="none" strike="noStrike" dirty="0" err="1">
                <a:solidFill>
                  <a:srgbClr val="033C5B"/>
                </a:solidFill>
                <a:effectLst/>
                <a:latin typeface="Arial" panose="020B0604020202020204" pitchFamily="34" charset="0"/>
              </a:rPr>
              <a:t>Materialien</a:t>
            </a:r>
            <a:r>
              <a:rPr lang="en-US" sz="3600" b="1" i="0" u="none" strike="noStrike" dirty="0">
                <a:solidFill>
                  <a:srgbClr val="033C5B"/>
                </a:solidFill>
                <a:effectLst/>
                <a:latin typeface="Arial" panose="020B0604020202020204" pitchFamily="34" charset="0"/>
              </a:rPr>
              <a:t> </a:t>
            </a:r>
            <a:endParaRPr lang="tr-TR" sz="3600" b="1" i="0" u="none" strike="noStrike" dirty="0">
              <a:solidFill>
                <a:srgbClr val="033C5B"/>
              </a:solidFill>
              <a:effectLst/>
              <a:latin typeface="Arial" panose="020B0604020202020204" pitchFamily="34" charset="0"/>
            </a:endParaRPr>
          </a:p>
          <a:p>
            <a:pPr rtl="0">
              <a:spcBef>
                <a:spcPts val="0"/>
              </a:spcBef>
              <a:spcAft>
                <a:spcPts val="0"/>
              </a:spcAft>
            </a:pPr>
            <a:r>
              <a:rPr lang="en-US" sz="3600" b="1" i="0" u="none" strike="noStrike" dirty="0" err="1">
                <a:solidFill>
                  <a:srgbClr val="033C5B"/>
                </a:solidFill>
                <a:effectLst/>
                <a:latin typeface="Arial" panose="020B0604020202020204" pitchFamily="34" charset="0"/>
              </a:rPr>
              <a:t>zur</a:t>
            </a:r>
            <a:r>
              <a:rPr lang="en-US" sz="3600" b="1" i="0" u="none" strike="noStrike" dirty="0">
                <a:solidFill>
                  <a:srgbClr val="033C5B"/>
                </a:solidFill>
                <a:effectLst/>
                <a:latin typeface="Arial" panose="020B0604020202020204" pitchFamily="34" charset="0"/>
              </a:rPr>
              <a:t> Unterrichtsvorbereitung</a:t>
            </a:r>
            <a:endParaRPr lang="en-US" sz="3600"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8" name="TextBox 7">
            <a:extLst>
              <a:ext uri="{FF2B5EF4-FFF2-40B4-BE49-F238E27FC236}">
                <a16:creationId xmlns:a16="http://schemas.microsoft.com/office/drawing/2014/main" id="{C6ACF9A9-03AB-7E6D-B3CE-B858FD98199F}"/>
              </a:ext>
            </a:extLst>
          </p:cNvPr>
          <p:cNvGraphicFramePr/>
          <p:nvPr>
            <p:extLst>
              <p:ext uri="{D42A27DB-BD31-4B8C-83A1-F6EECF244321}">
                <p14:modId xmlns:p14="http://schemas.microsoft.com/office/powerpoint/2010/main" val="1384182261"/>
              </p:ext>
            </p:extLst>
          </p:nvPr>
        </p:nvGraphicFramePr>
        <p:xfrm>
          <a:off x="897790" y="1994924"/>
          <a:ext cx="9807690" cy="38108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D4D2A7F2-23E1-9403-C8BE-4BBD14A60E2B}"/>
              </a:ext>
            </a:extLst>
          </p:cNvPr>
          <p:cNvPicPr>
            <a:picLocks noChangeAspect="1"/>
          </p:cNvPicPr>
          <p:nvPr/>
        </p:nvPicPr>
        <p:blipFill>
          <a:blip r:embed="rId9"/>
          <a:stretch>
            <a:fillRect/>
          </a:stretch>
        </p:blipFill>
        <p:spPr>
          <a:xfrm>
            <a:off x="1960617" y="6202551"/>
            <a:ext cx="1314167" cy="275706"/>
          </a:xfrm>
          <a:prstGeom prst="rect">
            <a:avLst/>
          </a:prstGeom>
        </p:spPr>
      </p:pic>
    </p:spTree>
    <p:extLst>
      <p:ext uri="{BB962C8B-B14F-4D97-AF65-F5344CB8AC3E}">
        <p14:creationId xmlns:p14="http://schemas.microsoft.com/office/powerpoint/2010/main" val="3208455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02F9F-7C33-C74C-F95D-E7F677AC9087}"/>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39E5564-7E99-36E5-EDBF-CA38D9BAC47B}"/>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6E3F6FDA-E627-97D0-2885-556D0EC53790}"/>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54660DF1-B3BB-DDF8-59C7-C84534BDA376}"/>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a:extLst>
              <a:ext uri="{FF2B5EF4-FFF2-40B4-BE49-F238E27FC236}">
                <a16:creationId xmlns:a16="http://schemas.microsoft.com/office/drawing/2014/main" id="{CD4C4F56-D546-8F04-B194-FA31A204DB0D}"/>
              </a:ext>
            </a:extLst>
          </p:cNvPr>
          <p:cNvSpPr txBox="1"/>
          <p:nvPr/>
        </p:nvSpPr>
        <p:spPr>
          <a:xfrm>
            <a:off x="529238" y="517596"/>
            <a:ext cx="9722581" cy="1107996"/>
          </a:xfrm>
          <a:prstGeom prst="rect">
            <a:avLst/>
          </a:prstGeom>
        </p:spPr>
        <p:txBody>
          <a:bodyPr wrap="square" lIns="0" tIns="0" rIns="0" bIns="0" rtlCol="0" anchor="t">
            <a:spAutoFit/>
          </a:bodyPr>
          <a:lstStyle/>
          <a:p>
            <a:pPr rtl="0">
              <a:spcBef>
                <a:spcPts val="0"/>
              </a:spcBef>
              <a:spcAft>
                <a:spcPts val="0"/>
              </a:spcAft>
            </a:pPr>
            <a:r>
              <a:rPr lang="en-US" sz="3600" b="1" i="0" u="none" strike="noStrike" dirty="0">
                <a:solidFill>
                  <a:srgbClr val="033C5B"/>
                </a:solidFill>
                <a:effectLst/>
                <a:latin typeface="Arial" panose="020B0604020202020204" pitchFamily="34" charset="0"/>
              </a:rPr>
              <a:t>Integration von Multimedia in verschiedenen Phasen des Berufsbildungsunterrichts</a:t>
            </a:r>
            <a:endParaRPr lang="en-US" sz="3600" b="1" spc="-46" dirty="0">
              <a:solidFill>
                <a:srgbClr val="033C5B"/>
              </a:solidFill>
              <a:latin typeface="HK Grotesk Bold"/>
            </a:endParaRPr>
          </a:p>
        </p:txBody>
      </p:sp>
      <p:grpSp>
        <p:nvGrpSpPr>
          <p:cNvPr id="9" name="Group 9">
            <a:extLst>
              <a:ext uri="{FF2B5EF4-FFF2-40B4-BE49-F238E27FC236}">
                <a16:creationId xmlns:a16="http://schemas.microsoft.com/office/drawing/2014/main" id="{C4117B5E-C9C6-842F-A8AE-761BF9B08EE8}"/>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58293A36-EC8A-64DA-5B1E-2E138BBC172E}"/>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FC9CAA87-64F7-D387-2A0F-28BEE890487E}"/>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a:extLst>
              <a:ext uri="{FF2B5EF4-FFF2-40B4-BE49-F238E27FC236}">
                <a16:creationId xmlns:a16="http://schemas.microsoft.com/office/drawing/2014/main" id="{D95F6C84-83C1-9D82-D8F3-6458D2A6F600}"/>
              </a:ext>
            </a:extLst>
          </p:cNvPr>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a:extLst>
              <a:ext uri="{FF2B5EF4-FFF2-40B4-BE49-F238E27FC236}">
                <a16:creationId xmlns:a16="http://schemas.microsoft.com/office/drawing/2014/main" id="{02450175-59DA-7972-AD54-FFE14193FA13}"/>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D0B9FE95-CA3E-BC15-60DA-772580281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6" name="Rectangle 5">
            <a:extLst>
              <a:ext uri="{FF2B5EF4-FFF2-40B4-BE49-F238E27FC236}">
                <a16:creationId xmlns:a16="http://schemas.microsoft.com/office/drawing/2014/main" id="{12A9F059-5380-EF35-EAB1-E433C9504B12}"/>
              </a:ext>
            </a:extLst>
          </p:cNvPr>
          <p:cNvSpPr/>
          <p:nvPr/>
        </p:nvSpPr>
        <p:spPr>
          <a:xfrm>
            <a:off x="529238" y="1732918"/>
            <a:ext cx="5860611" cy="3676368"/>
          </a:xfrm>
          <a:prstGeom prst="rect">
            <a:avLst/>
          </a:prstGeom>
        </p:spPr>
        <p:txBody>
          <a:bodyPr/>
          <a:lstStyle/>
          <a:p>
            <a:pPr lvl="0"/>
            <a:r>
              <a:rPr lang="en-GB" sz="2400" b="1" dirty="0"/>
              <a:t>In-Class (Praktische Anwendung)</a:t>
            </a:r>
          </a:p>
          <a:p>
            <a:pPr marL="342900" lvl="0" indent="-342900">
              <a:buFont typeface="Wingdings" panose="05000000000000000000" pitchFamily="2" charset="2"/>
              <a:buChar char="Ø"/>
            </a:pPr>
            <a:r>
              <a:rPr lang="en-GB" sz="2400" dirty="0"/>
              <a:t>Nutzen Sie Multimedia zur Unterstützung von Demonstrationen und praktischen Übungen im Unterricht. Interaktive Quizze oder visuelle Hilfsmittel können das Lernen während praktischer Sitzungen verstärken.</a:t>
            </a:r>
          </a:p>
          <a:p>
            <a:pPr marL="342900" lvl="0" indent="-342900">
              <a:buFont typeface="Wingdings" panose="05000000000000000000" pitchFamily="2" charset="2"/>
              <a:buChar char="Ø"/>
            </a:pPr>
            <a:endParaRPr lang="en-GB" sz="2400" dirty="0"/>
          </a:p>
          <a:p>
            <a:pPr lvl="0"/>
            <a:r>
              <a:rPr lang="en-GB" sz="2000" i="1" dirty="0"/>
              <a:t>Beispiel</a:t>
            </a:r>
            <a:r>
              <a:rPr lang="en-GB" sz="2000" dirty="0"/>
              <a:t>: Während einer Laborsitzung kann ein Ausbilder eine schrittweise Videoanleitung verwenden, um die Schüler bei der Durchführung von Aufgaben zu unterstützen.</a:t>
            </a:r>
            <a:endParaRPr lang="en-US" sz="2000" dirty="0"/>
          </a:p>
        </p:txBody>
      </p:sp>
      <p:pic>
        <p:nvPicPr>
          <p:cNvPr id="8" name="Picture 7" descr="A group of people in a classroom&#10;&#10;Description automatically generated">
            <a:extLst>
              <a:ext uri="{FF2B5EF4-FFF2-40B4-BE49-F238E27FC236}">
                <a16:creationId xmlns:a16="http://schemas.microsoft.com/office/drawing/2014/main" id="{A2DDCF1D-0829-40C7-F2AA-8BAC2E1CEB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7095" y="2086081"/>
            <a:ext cx="5377817" cy="3585211"/>
          </a:xfrm>
          <a:prstGeom prst="rect">
            <a:avLst/>
          </a:prstGeom>
          <a:ln>
            <a:noFill/>
          </a:ln>
          <a:effectLst>
            <a:softEdge rad="112500"/>
          </a:effectLst>
        </p:spPr>
      </p:pic>
      <p:sp>
        <p:nvSpPr>
          <p:cNvPr id="17" name="TextBox 16">
            <a:extLst>
              <a:ext uri="{FF2B5EF4-FFF2-40B4-BE49-F238E27FC236}">
                <a16:creationId xmlns:a16="http://schemas.microsoft.com/office/drawing/2014/main" id="{F357A26D-C55E-0731-A17F-14EBC74C5A94}"/>
              </a:ext>
            </a:extLst>
          </p:cNvPr>
          <p:cNvSpPr txBox="1"/>
          <p:nvPr/>
        </p:nvSpPr>
        <p:spPr>
          <a:xfrm>
            <a:off x="6389849" y="5639530"/>
            <a:ext cx="6096912" cy="261610"/>
          </a:xfrm>
          <a:prstGeom prst="rect">
            <a:avLst/>
          </a:prstGeom>
          <a:noFill/>
        </p:spPr>
        <p:txBody>
          <a:bodyPr wrap="square">
            <a:spAutoFit/>
          </a:bodyPr>
          <a:lstStyle/>
          <a:p>
            <a:r>
              <a:rPr lang="en-GB" sz="1100" dirty="0"/>
              <a:t>Quelle: </a:t>
            </a:r>
            <a:r>
              <a:rPr lang="en-BE" sz="1100" dirty="0">
                <a:hlinkClick r:id="rId5"/>
              </a:rPr>
              <a:t>https:</a:t>
            </a:r>
            <a:r>
              <a:rPr lang="en-GB" sz="1100" dirty="0"/>
              <a:t>//finestfuture.org/start-studies/vocational-program/ </a:t>
            </a:r>
            <a:endParaRPr lang="en-BE" sz="1100" dirty="0"/>
          </a:p>
        </p:txBody>
      </p:sp>
      <p:pic>
        <p:nvPicPr>
          <p:cNvPr id="7" name="Picture 6" descr="Blue text on a white background&#10;&#10;Description automatically generated">
            <a:extLst>
              <a:ext uri="{FF2B5EF4-FFF2-40B4-BE49-F238E27FC236}">
                <a16:creationId xmlns:a16="http://schemas.microsoft.com/office/drawing/2014/main" id="{CC1FE0D1-D895-5046-71E4-B51A59E5CC10}"/>
              </a:ext>
            </a:extLst>
          </p:cNvPr>
          <p:cNvPicPr>
            <a:picLocks noChangeAspect="1"/>
          </p:cNvPicPr>
          <p:nvPr/>
        </p:nvPicPr>
        <p:blipFill>
          <a:blip r:embed="rId6"/>
          <a:stretch>
            <a:fillRect/>
          </a:stretch>
        </p:blipFill>
        <p:spPr>
          <a:xfrm>
            <a:off x="1960617" y="6202551"/>
            <a:ext cx="1314167" cy="275706"/>
          </a:xfrm>
          <a:prstGeom prst="rect">
            <a:avLst/>
          </a:prstGeom>
        </p:spPr>
      </p:pic>
    </p:spTree>
    <p:extLst>
      <p:ext uri="{BB962C8B-B14F-4D97-AF65-F5344CB8AC3E}">
        <p14:creationId xmlns:p14="http://schemas.microsoft.com/office/powerpoint/2010/main" val="1722465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512" y="318990"/>
            <a:ext cx="5901813" cy="654025"/>
          </a:xfrm>
          <a:prstGeom prst="rect">
            <a:avLst/>
          </a:prstGeom>
        </p:spPr>
        <p:txBody>
          <a:bodyPr wrap="square" lIns="0" tIns="0" rIns="0" bIns="0" rtlCol="0" anchor="t">
            <a:spAutoFit/>
          </a:bodyPr>
          <a:lstStyle/>
          <a:p>
            <a:pPr marL="0" marR="0" lvl="0" indent="0" algn="ctr" defTabSz="914400" rtl="0" eaLnBrk="1" fontAlgn="auto" latinLnBrk="0" hangingPunct="1">
              <a:lnSpc>
                <a:spcPts val="5133"/>
              </a:lnSpc>
              <a:spcBef>
                <a:spcPts val="0"/>
              </a:spcBef>
              <a:spcAft>
                <a:spcPts val="0"/>
              </a:spcAft>
              <a:buClrTx/>
              <a:buSzTx/>
              <a:buFontTx/>
              <a:buNone/>
              <a:tabLst/>
              <a:defRPr/>
            </a:pPr>
            <a:r>
              <a:rPr kumimoji="0" lang="en-US" sz="4666" b="0" i="0" u="none" strike="noStrike" kern="1200" cap="none" spc="-46" normalizeH="0" baseline="0" noProof="0" dirty="0">
                <a:ln>
                  <a:noFill/>
                </a:ln>
                <a:solidFill>
                  <a:srgbClr val="033C5B"/>
                </a:solidFill>
                <a:effectLst/>
                <a:uLnTx/>
                <a:uFillTx/>
                <a:latin typeface="HK Grotesk" panose="020B0604020202020204" charset="0"/>
                <a:ea typeface="+mn-ea"/>
                <a:cs typeface="+mn-cs"/>
              </a:rPr>
              <a:t>Lernziele</a:t>
            </a:r>
          </a:p>
        </p:txBody>
      </p:sp>
      <p:sp>
        <p:nvSpPr>
          <p:cNvPr id="3" name="TextBox 3"/>
          <p:cNvSpPr txBox="1"/>
          <p:nvPr/>
        </p:nvSpPr>
        <p:spPr>
          <a:xfrm>
            <a:off x="125779" y="1186557"/>
            <a:ext cx="5901813" cy="3990836"/>
          </a:xfrm>
          <a:prstGeom prst="rect">
            <a:avLst/>
          </a:prstGeom>
        </p:spPr>
        <p:txBody>
          <a:bodyPr wrap="square" lIns="0" tIns="0" rIns="0" bIns="0" rtlCol="0" anchor="t">
            <a:spAutoFit/>
          </a:bodyPr>
          <a:lstStyle/>
          <a:p>
            <a:pPr marL="201516" marR="0" lvl="1" indent="0" defTabSz="914400" rtl="0" eaLnBrk="1" fontAlgn="auto" latinLnBrk="0" hangingPunct="1">
              <a:lnSpc>
                <a:spcPts val="2613"/>
              </a:lnSpc>
              <a:spcBef>
                <a:spcPts val="0"/>
              </a:spcBef>
              <a:spcAft>
                <a:spcPts val="0"/>
              </a:spcAft>
              <a:buClrTx/>
              <a:buSzTx/>
              <a:buFontTx/>
              <a:buNone/>
              <a:tabLst/>
              <a:defRPr/>
            </a:pPr>
            <a:r>
              <a:rPr kumimoji="0" lang="en-GB" sz="1800" i="0" u="none" strike="noStrike" kern="1200" cap="none" spc="0" normalizeH="0" baseline="0" noProof="0" dirty="0">
                <a:ln>
                  <a:noFill/>
                </a:ln>
                <a:solidFill>
                  <a:srgbClr val="121212"/>
                </a:solidFill>
                <a:effectLst/>
                <a:uLnTx/>
                <a:uFillTx/>
                <a:latin typeface="HK Grotesk" panose="020B0604020202020204" charset="0"/>
              </a:rPr>
              <a:t>Am Ende dieser Einheit werden die Teilnehmer in der Lage sein:</a:t>
            </a:r>
          </a:p>
          <a:p>
            <a:pPr marL="201516" marR="0" lvl="1" indent="0" defTabSz="914400" rtl="0" eaLnBrk="1" fontAlgn="auto" latinLnBrk="0" hangingPunct="1">
              <a:lnSpc>
                <a:spcPts val="2613"/>
              </a:lnSpc>
              <a:spcBef>
                <a:spcPts val="0"/>
              </a:spcBef>
              <a:spcAft>
                <a:spcPts val="0"/>
              </a:spcAft>
              <a:buClrTx/>
              <a:buSzTx/>
              <a:buFontTx/>
              <a:buNone/>
              <a:tabLst/>
              <a:defRPr/>
            </a:pPr>
            <a:endParaRPr kumimoji="0" lang="en-US" sz="1800" i="0" u="none" strike="noStrike" kern="1200" cap="none" spc="0" normalizeH="0" baseline="0" noProof="0" dirty="0">
              <a:ln>
                <a:noFill/>
              </a:ln>
              <a:solidFill>
                <a:srgbClr val="121212"/>
              </a:solidFill>
              <a:effectLst/>
              <a:uLnTx/>
              <a:uFillTx/>
              <a:latin typeface="HK Grotesk" panose="020B0604020202020204" charset="0"/>
            </a:endParaRPr>
          </a:p>
          <a:p>
            <a:pPr marL="285750" indent="-285750" rtl="0">
              <a:spcBef>
                <a:spcPts val="0"/>
              </a:spcBef>
              <a:spcAft>
                <a:spcPts val="0"/>
              </a:spcAft>
              <a:buFont typeface="Arial" panose="020B0604020202020204" pitchFamily="34" charset="0"/>
              <a:buChar char="•"/>
            </a:pPr>
            <a:r>
              <a:rPr lang="en-GB" sz="1800" i="0" u="none" strike="noStrike" dirty="0">
                <a:solidFill>
                  <a:srgbClr val="121212"/>
                </a:solidFill>
                <a:effectLst/>
                <a:latin typeface="HK Grotesk" panose="020B0604020202020204" charset="0"/>
              </a:rPr>
              <a:t>die Bedeutung von Multimedia für den umgedrehten Unterricht in der Berufsbildung zu verstehen.</a:t>
            </a:r>
          </a:p>
          <a:p>
            <a:pPr marL="285750" indent="-285750" rtl="0">
              <a:spcBef>
                <a:spcPts val="0"/>
              </a:spcBef>
              <a:spcAft>
                <a:spcPts val="0"/>
              </a:spcAft>
              <a:buFont typeface="Arial" panose="020B0604020202020204" pitchFamily="34" charset="0"/>
              <a:buChar char="•"/>
            </a:pPr>
            <a:r>
              <a:rPr lang="en-GB" sz="1800" i="0" u="none" strike="noStrike" dirty="0">
                <a:solidFill>
                  <a:srgbClr val="121212"/>
                </a:solidFill>
                <a:effectLst/>
                <a:latin typeface="HK Grotesk" panose="020B0604020202020204" charset="0"/>
              </a:rPr>
              <a:t>Werkzeuge für die Erstellung hochwertiger Audio-, Video- und interaktiver Inhalte zu identifizieren und anzuwenden.</a:t>
            </a:r>
          </a:p>
          <a:p>
            <a:pPr marL="285750" indent="-285750" rtl="0">
              <a:spcBef>
                <a:spcPts val="0"/>
              </a:spcBef>
              <a:spcAft>
                <a:spcPts val="0"/>
              </a:spcAft>
              <a:buFont typeface="Arial" panose="020B0604020202020204" pitchFamily="34" charset="0"/>
              <a:buChar char="•"/>
            </a:pPr>
            <a:r>
              <a:rPr lang="en-GB" sz="1800" i="0" u="none" strike="noStrike" dirty="0">
                <a:solidFill>
                  <a:srgbClr val="121212"/>
                </a:solidFill>
                <a:effectLst/>
                <a:latin typeface="HK Grotesk" panose="020B0604020202020204" charset="0"/>
              </a:rPr>
              <a:t>Drehbuchschreiben, Storyboarding und Designprinzipien anwenden, um ansprechende und zugängliche Berufsbildungsmaterialien zu erstellen.</a:t>
            </a:r>
          </a:p>
          <a:p>
            <a:pPr marL="285750" indent="-285750" rtl="0">
              <a:spcBef>
                <a:spcPts val="0"/>
              </a:spcBef>
              <a:spcAft>
                <a:spcPts val="0"/>
              </a:spcAft>
              <a:buFont typeface="Arial" panose="020B0604020202020204" pitchFamily="34" charset="0"/>
              <a:buChar char="•"/>
            </a:pPr>
            <a:r>
              <a:rPr lang="en-GB" sz="1800" i="0" u="none" strike="noStrike" dirty="0">
                <a:solidFill>
                  <a:srgbClr val="121212"/>
                </a:solidFill>
                <a:effectLst/>
                <a:latin typeface="HK Grotesk" panose="020B0604020202020204" charset="0"/>
              </a:rPr>
              <a:t>Erforschung von Techniken, mit denen Berufsschüler in die Lage versetzt werden, multimediale Inhalte zu erstellen.</a:t>
            </a:r>
            <a:br>
              <a:rPr lang="en-US" dirty="0">
                <a:effectLst/>
                <a:latin typeface="HK Grotesk" panose="020B0604020202020204" charset="0"/>
              </a:rPr>
            </a:br>
            <a:br>
              <a:rPr lang="en-US" dirty="0">
                <a:effectLst/>
                <a:latin typeface="HK Grotesk" panose="020B0604020202020204" charset="0"/>
              </a:rPr>
            </a:br>
            <a:br>
              <a:rPr lang="en-US" dirty="0">
                <a:effectLst/>
                <a:latin typeface="HK Grotesk" panose="020B0604020202020204" charset="0"/>
              </a:rPr>
            </a:br>
            <a:br>
              <a:rPr lang="en-US" dirty="0">
                <a:latin typeface="HK Grotesk" panose="020B0604020202020204" charset="0"/>
              </a:rPr>
            </a:br>
            <a:endParaRPr kumimoji="0" lang="en-US" sz="1800" i="0" u="none" strike="noStrike" kern="1200" cap="none" spc="0" normalizeH="0" baseline="0" noProof="0" dirty="0">
              <a:ln>
                <a:noFill/>
              </a:ln>
              <a:solidFill>
                <a:srgbClr val="121212"/>
              </a:solidFill>
              <a:effectLst/>
              <a:uLnTx/>
              <a:uFillTx/>
              <a:latin typeface="HK Grotesk" panose="020B0604020202020204" charset="0"/>
            </a:endParaRPr>
          </a:p>
        </p:txBody>
      </p:sp>
      <p:sp>
        <p:nvSpPr>
          <p:cNvPr id="4" name="AutoShape 4"/>
          <p:cNvSpPr/>
          <p:nvPr/>
        </p:nvSpPr>
        <p:spPr>
          <a:xfrm>
            <a:off x="6362700" y="2522661"/>
            <a:ext cx="6096000" cy="4335339"/>
          </a:xfrm>
          <a:prstGeom prst="rect">
            <a:avLst/>
          </a:prstGeom>
          <a:solidFill>
            <a:srgbClr val="FB870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p:nvPr/>
        </p:nvSpPr>
        <p:spPr>
          <a:xfrm>
            <a:off x="6362700" y="0"/>
            <a:ext cx="6096000" cy="3429000"/>
          </a:xfrm>
          <a:prstGeom prst="rect">
            <a:avLst/>
          </a:prstGeom>
          <a:solidFill>
            <a:srgbClr val="05324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5400000">
            <a:off x="6362700" y="5135276"/>
            <a:ext cx="1722724" cy="1722724"/>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5400000">
            <a:off x="10469276" y="0"/>
            <a:ext cx="1722724" cy="1722724"/>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7495560" y="1505988"/>
            <a:ext cx="3296881" cy="3846024"/>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257173" y="552570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BE" sz="12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77FC50D6-9136-F60E-3A18-DE4F19A533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22848" y="6175773"/>
            <a:ext cx="698413" cy="253968"/>
          </a:xfrm>
          <a:prstGeom prst="rect">
            <a:avLst/>
          </a:prstGeom>
        </p:spPr>
      </p:pic>
      <p:sp>
        <p:nvSpPr>
          <p:cNvPr id="13" name="TextBox 12">
            <a:extLst>
              <a:ext uri="{FF2B5EF4-FFF2-40B4-BE49-F238E27FC236}">
                <a16:creationId xmlns:a16="http://schemas.microsoft.com/office/drawing/2014/main" id="{A36CAE0E-1130-D60A-45F9-2EBEF3FBCC20}"/>
              </a:ext>
            </a:extLst>
          </p:cNvPr>
          <p:cNvSpPr txBox="1"/>
          <p:nvPr/>
        </p:nvSpPr>
        <p:spPr>
          <a:xfrm>
            <a:off x="3043989" y="3545123"/>
            <a:ext cx="6280484" cy="369332"/>
          </a:xfrm>
          <a:prstGeom prst="rect">
            <a:avLst/>
          </a:prstGeom>
          <a:noFill/>
        </p:spPr>
        <p:txBody>
          <a:bodyPr wrap="square">
            <a:spAutoFit/>
          </a:bodyPr>
          <a:lstStyle/>
          <a:p>
            <a:r>
              <a:rPr lang="en-BE" b="0" dirty="0">
                <a:effectLst/>
              </a:rPr>
              <a:t> </a:t>
            </a:r>
            <a:endParaRPr lang="en-BE" dirty="0"/>
          </a:p>
        </p:txBody>
      </p:sp>
      <p:pic>
        <p:nvPicPr>
          <p:cNvPr id="12" name="Picture 11" descr="Blue text on a white background&#10;&#10;Description automatically generated">
            <a:extLst>
              <a:ext uri="{FF2B5EF4-FFF2-40B4-BE49-F238E27FC236}">
                <a16:creationId xmlns:a16="http://schemas.microsoft.com/office/drawing/2014/main" id="{CA23182A-B886-0467-0694-4200512582C4}"/>
              </a:ext>
            </a:extLst>
          </p:cNvPr>
          <p:cNvPicPr>
            <a:picLocks noChangeAspect="1"/>
          </p:cNvPicPr>
          <p:nvPr/>
        </p:nvPicPr>
        <p:blipFill>
          <a:blip r:embed="rId9"/>
          <a:stretch>
            <a:fillRect/>
          </a:stretch>
        </p:blipFill>
        <p:spPr>
          <a:xfrm>
            <a:off x="1884275" y="6124439"/>
            <a:ext cx="1699920" cy="35663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Multimedia im Klassenzimmer</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7" name="TextBox 16">
            <a:extLst>
              <a:ext uri="{FF2B5EF4-FFF2-40B4-BE49-F238E27FC236}">
                <a16:creationId xmlns:a16="http://schemas.microsoft.com/office/drawing/2014/main" id="{15E935CE-4BCE-391E-A103-BA395E6B8916}"/>
              </a:ext>
            </a:extLst>
          </p:cNvPr>
          <p:cNvSpPr txBox="1"/>
          <p:nvPr/>
        </p:nvSpPr>
        <p:spPr>
          <a:xfrm>
            <a:off x="463705" y="2273823"/>
            <a:ext cx="8771240" cy="369332"/>
          </a:xfrm>
          <a:prstGeom prst="rect">
            <a:avLst/>
          </a:prstGeom>
          <a:noFill/>
        </p:spPr>
        <p:txBody>
          <a:bodyPr wrap="square">
            <a:spAutoFit/>
          </a:bodyPr>
          <a:lstStyle/>
          <a:p>
            <a:pPr rtl="0">
              <a:spcBef>
                <a:spcPts val="0"/>
              </a:spcBef>
              <a:spcAft>
                <a:spcPts val="0"/>
              </a:spcAft>
            </a:pPr>
            <a:endParaRPr lang="en-US" b="0" dirty="0">
              <a:effectLst/>
            </a:endParaRPr>
          </a:p>
        </p:txBody>
      </p:sp>
      <p:graphicFrame>
        <p:nvGraphicFramePr>
          <p:cNvPr id="20" name="TextBox 17">
            <a:extLst>
              <a:ext uri="{FF2B5EF4-FFF2-40B4-BE49-F238E27FC236}">
                <a16:creationId xmlns:a16="http://schemas.microsoft.com/office/drawing/2014/main" id="{55E53973-C25F-07DF-2F0C-2FE2E428B2EB}"/>
              </a:ext>
            </a:extLst>
          </p:cNvPr>
          <p:cNvGraphicFramePr/>
          <p:nvPr>
            <p:extLst>
              <p:ext uri="{D42A27DB-BD31-4B8C-83A1-F6EECF244321}">
                <p14:modId xmlns:p14="http://schemas.microsoft.com/office/powerpoint/2010/main" val="286405333"/>
              </p:ext>
            </p:extLst>
          </p:nvPr>
        </p:nvGraphicFramePr>
        <p:xfrm>
          <a:off x="1017999" y="1649034"/>
          <a:ext cx="8593192" cy="36937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B6880962-A386-10FD-4934-527B0BE21AC7}"/>
              </a:ext>
            </a:extLst>
          </p:cNvPr>
          <p:cNvPicPr>
            <a:picLocks noChangeAspect="1"/>
          </p:cNvPicPr>
          <p:nvPr/>
        </p:nvPicPr>
        <p:blipFill>
          <a:blip r:embed="rId9"/>
          <a:stretch>
            <a:fillRect/>
          </a:stretch>
        </p:blipFill>
        <p:spPr>
          <a:xfrm>
            <a:off x="1960617" y="6202551"/>
            <a:ext cx="1314167" cy="275706"/>
          </a:xfrm>
          <a:prstGeom prst="rect">
            <a:avLst/>
          </a:prstGeom>
        </p:spPr>
      </p:pic>
    </p:spTree>
    <p:extLst>
      <p:ext uri="{BB962C8B-B14F-4D97-AF65-F5344CB8AC3E}">
        <p14:creationId xmlns:p14="http://schemas.microsoft.com/office/powerpoint/2010/main" val="3925729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E9500-4DDF-E52B-4517-8A6E979423B9}"/>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9A1737D-B5C8-3850-C381-34E566961FB0}"/>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F865C679-B264-E6E1-C188-AD164507D049}"/>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EC560DD5-C16A-C085-C2AE-E5049A8F2E4D}"/>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a:extLst>
              <a:ext uri="{FF2B5EF4-FFF2-40B4-BE49-F238E27FC236}">
                <a16:creationId xmlns:a16="http://schemas.microsoft.com/office/drawing/2014/main" id="{54E1035C-CC93-9332-E9E4-73B613549F69}"/>
              </a:ext>
            </a:extLst>
          </p:cNvPr>
          <p:cNvSpPr txBox="1"/>
          <p:nvPr/>
        </p:nvSpPr>
        <p:spPr>
          <a:xfrm>
            <a:off x="529238" y="517596"/>
            <a:ext cx="9722581" cy="1107996"/>
          </a:xfrm>
          <a:prstGeom prst="rect">
            <a:avLst/>
          </a:prstGeom>
        </p:spPr>
        <p:txBody>
          <a:bodyPr wrap="square" lIns="0" tIns="0" rIns="0" bIns="0" rtlCol="0" anchor="t">
            <a:spAutoFit/>
          </a:bodyPr>
          <a:lstStyle/>
          <a:p>
            <a:pPr rtl="0">
              <a:spcBef>
                <a:spcPts val="0"/>
              </a:spcBef>
              <a:spcAft>
                <a:spcPts val="0"/>
              </a:spcAft>
            </a:pPr>
            <a:r>
              <a:rPr lang="en-US" sz="3600" b="1" i="0" u="none" strike="noStrike" dirty="0">
                <a:solidFill>
                  <a:srgbClr val="033C5B"/>
                </a:solidFill>
                <a:effectLst/>
                <a:latin typeface="Arial" panose="020B0604020202020204" pitchFamily="34" charset="0"/>
              </a:rPr>
              <a:t>Integration von Multimedia in verschiedenen Phasen des Berufsbildungsunterrichts</a:t>
            </a:r>
            <a:endParaRPr lang="en-US" sz="3600" b="1" spc="-46" dirty="0">
              <a:solidFill>
                <a:srgbClr val="033C5B"/>
              </a:solidFill>
              <a:latin typeface="HK Grotesk Bold"/>
            </a:endParaRPr>
          </a:p>
        </p:txBody>
      </p:sp>
      <p:grpSp>
        <p:nvGrpSpPr>
          <p:cNvPr id="9" name="Group 9">
            <a:extLst>
              <a:ext uri="{FF2B5EF4-FFF2-40B4-BE49-F238E27FC236}">
                <a16:creationId xmlns:a16="http://schemas.microsoft.com/office/drawing/2014/main" id="{89F81ED3-09E8-D25E-6277-16E606509B71}"/>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F5BDDC89-1918-E7E3-1D3F-65F0DCF473BA}"/>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985AF2EC-28E8-C70B-A603-3C69263F7B1D}"/>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a:extLst>
              <a:ext uri="{FF2B5EF4-FFF2-40B4-BE49-F238E27FC236}">
                <a16:creationId xmlns:a16="http://schemas.microsoft.com/office/drawing/2014/main" id="{2AF0F97A-A833-8800-8A8F-190DAB41ACB4}"/>
              </a:ext>
            </a:extLst>
          </p:cNvPr>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a:extLst>
              <a:ext uri="{FF2B5EF4-FFF2-40B4-BE49-F238E27FC236}">
                <a16:creationId xmlns:a16="http://schemas.microsoft.com/office/drawing/2014/main" id="{1B57DF7F-C271-0276-2BD2-22D84673BA4A}"/>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7636E390-B784-2F17-D48B-664BB3ADB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6" name="Rectangle 5">
            <a:extLst>
              <a:ext uri="{FF2B5EF4-FFF2-40B4-BE49-F238E27FC236}">
                <a16:creationId xmlns:a16="http://schemas.microsoft.com/office/drawing/2014/main" id="{7B5A6B3B-1913-BFFE-8DE5-C3CD83964722}"/>
              </a:ext>
            </a:extLst>
          </p:cNvPr>
          <p:cNvSpPr/>
          <p:nvPr/>
        </p:nvSpPr>
        <p:spPr>
          <a:xfrm>
            <a:off x="244839" y="1698823"/>
            <a:ext cx="6727109" cy="3676368"/>
          </a:xfrm>
          <a:prstGeom prst="rect">
            <a:avLst/>
          </a:prstGeom>
        </p:spPr>
        <p:txBody>
          <a:bodyPr/>
          <a:lstStyle/>
          <a:p>
            <a:pPr lvl="0"/>
            <a:r>
              <a:rPr lang="en-GB" sz="2400" b="1" dirty="0"/>
              <a:t>Nach dem Unterricht (</a:t>
            </a:r>
            <a:r>
              <a:rPr lang="en-GB" sz="2400" b="1" dirty="0" err="1"/>
              <a:t>Vertiefung</a:t>
            </a:r>
            <a:r>
              <a:rPr lang="en-GB" sz="2400" b="1" dirty="0"/>
              <a:t> und</a:t>
            </a:r>
            <a:r>
              <a:rPr lang="tr-TR" sz="2400" b="1" dirty="0"/>
              <a:t> </a:t>
            </a:r>
            <a:r>
              <a:rPr lang="en-GB" sz="2400" b="1" dirty="0"/>
              <a:t>Reflexion)</a:t>
            </a:r>
          </a:p>
          <a:p>
            <a:pPr marL="342900" lvl="0" indent="-342900">
              <a:buFont typeface="Wingdings" panose="05000000000000000000" pitchFamily="2" charset="2"/>
              <a:buChar char="Ø"/>
            </a:pPr>
            <a:r>
              <a:rPr lang="en-GB" sz="2400" dirty="0"/>
              <a:t>Bereitstellung von Multimedia-Ressourcen zur Wiederholung und Vertiefung. Aufgezeichnete Sitzungen, Simulationen und digitale Studienleitfäden ermöglichen es den Schülern, Konzepte nach dem Unterricht wieder aufzugreifen.</a:t>
            </a:r>
          </a:p>
          <a:p>
            <a:pPr lvl="0"/>
            <a:r>
              <a:rPr lang="en-GB" sz="2000" i="1" dirty="0" err="1"/>
              <a:t>Beispiel</a:t>
            </a:r>
            <a:r>
              <a:rPr lang="en-GB" sz="2000" dirty="0"/>
              <a:t>: Nach einer praktischen Lektion können die Lernenden interaktive Diagramme aufrufen, um Maschinenteile zu überprüfen, oder aufgezeichnete Demonstrationen ansehen, um ihre Kenntnisse aufzufrischen.</a:t>
            </a:r>
            <a:endParaRPr lang="en-US" sz="2000" dirty="0"/>
          </a:p>
        </p:txBody>
      </p:sp>
      <p:pic>
        <p:nvPicPr>
          <p:cNvPr id="8" name="Picture 7" descr="A person looking at a computer screen&#10;&#10;Description automatically generated">
            <a:extLst>
              <a:ext uri="{FF2B5EF4-FFF2-40B4-BE49-F238E27FC236}">
                <a16:creationId xmlns:a16="http://schemas.microsoft.com/office/drawing/2014/main" id="{2A938379-4AB2-C6A0-2B22-0D0D062D8A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7288" y="2404605"/>
            <a:ext cx="4560768" cy="3043817"/>
          </a:xfrm>
          <a:prstGeom prst="rect">
            <a:avLst/>
          </a:prstGeom>
          <a:ln>
            <a:noFill/>
          </a:ln>
          <a:effectLst>
            <a:softEdge rad="112500"/>
          </a:effectLst>
        </p:spPr>
      </p:pic>
      <p:pic>
        <p:nvPicPr>
          <p:cNvPr id="7" name="Picture 6" descr="Blue text on a white background&#10;&#10;Description automatically generated">
            <a:extLst>
              <a:ext uri="{FF2B5EF4-FFF2-40B4-BE49-F238E27FC236}">
                <a16:creationId xmlns:a16="http://schemas.microsoft.com/office/drawing/2014/main" id="{B9DA4C46-F60B-CD76-F7FF-A66D931B831C}"/>
              </a:ext>
            </a:extLst>
          </p:cNvPr>
          <p:cNvPicPr>
            <a:picLocks noChangeAspect="1"/>
          </p:cNvPicPr>
          <p:nvPr/>
        </p:nvPicPr>
        <p:blipFill>
          <a:blip r:embed="rId5"/>
          <a:stretch>
            <a:fillRect/>
          </a:stretch>
        </p:blipFill>
        <p:spPr>
          <a:xfrm>
            <a:off x="1960617" y="6202551"/>
            <a:ext cx="1314167" cy="275706"/>
          </a:xfrm>
          <a:prstGeom prst="rect">
            <a:avLst/>
          </a:prstGeom>
        </p:spPr>
      </p:pic>
    </p:spTree>
    <p:extLst>
      <p:ext uri="{BB962C8B-B14F-4D97-AF65-F5344CB8AC3E}">
        <p14:creationId xmlns:p14="http://schemas.microsoft.com/office/powerpoint/2010/main" val="2865419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11499476" cy="615553"/>
          </a:xfrm>
          <a:prstGeom prst="rect">
            <a:avLst/>
          </a:prstGeom>
        </p:spPr>
        <p:txBody>
          <a:bodyPr wrap="square" lIns="0" tIns="0" rIns="0" bIns="0" rtlCol="0" anchor="t">
            <a:spAutoFit/>
          </a:bodyPr>
          <a:lstStyle/>
          <a:p>
            <a:pPr rtl="0">
              <a:spcBef>
                <a:spcPts val="0"/>
              </a:spcBef>
              <a:spcAft>
                <a:spcPts val="0"/>
              </a:spcAft>
            </a:pPr>
            <a:r>
              <a:rPr lang="en-US" sz="4000" b="0" i="0" u="none" strike="noStrike" dirty="0">
                <a:solidFill>
                  <a:srgbClr val="033C5B"/>
                </a:solidFill>
                <a:effectLst/>
                <a:latin typeface="Arial" panose="020B0604020202020204" pitchFamily="34" charset="0"/>
              </a:rPr>
              <a:t>Schüler mit Videoerstellung unterstützen</a:t>
            </a:r>
            <a:endParaRPr lang="en-US" sz="4000"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9" name="TextBox 16">
            <a:extLst>
              <a:ext uri="{FF2B5EF4-FFF2-40B4-BE49-F238E27FC236}">
                <a16:creationId xmlns:a16="http://schemas.microsoft.com/office/drawing/2014/main" id="{9848CC22-1B82-4089-AF32-5AF9B3DB9D5F}"/>
              </a:ext>
            </a:extLst>
          </p:cNvPr>
          <p:cNvGraphicFramePr/>
          <p:nvPr>
            <p:extLst>
              <p:ext uri="{D42A27DB-BD31-4B8C-83A1-F6EECF244321}">
                <p14:modId xmlns:p14="http://schemas.microsoft.com/office/powerpoint/2010/main" val="2926960056"/>
              </p:ext>
            </p:extLst>
          </p:nvPr>
        </p:nvGraphicFramePr>
        <p:xfrm>
          <a:off x="695370" y="1396029"/>
          <a:ext cx="9899623" cy="4096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55D5607F-21D0-3F66-CC82-3AFBAFFC258A}"/>
              </a:ext>
            </a:extLst>
          </p:cNvPr>
          <p:cNvPicPr>
            <a:picLocks noChangeAspect="1"/>
          </p:cNvPicPr>
          <p:nvPr/>
        </p:nvPicPr>
        <p:blipFill>
          <a:blip r:embed="rId9"/>
          <a:stretch>
            <a:fillRect/>
          </a:stretch>
        </p:blipFill>
        <p:spPr>
          <a:xfrm>
            <a:off x="1960617" y="6202551"/>
            <a:ext cx="1314167" cy="275706"/>
          </a:xfrm>
          <a:prstGeom prst="rect">
            <a:avLst/>
          </a:prstGeom>
        </p:spPr>
      </p:pic>
    </p:spTree>
    <p:extLst>
      <p:ext uri="{BB962C8B-B14F-4D97-AF65-F5344CB8AC3E}">
        <p14:creationId xmlns:p14="http://schemas.microsoft.com/office/powerpoint/2010/main" val="2234036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0" i="0" u="none" strike="noStrike" dirty="0">
                <a:solidFill>
                  <a:srgbClr val="033C5B"/>
                </a:solidFill>
                <a:effectLst/>
                <a:latin typeface="Arial" panose="020B0604020202020204" pitchFamily="34" charset="0"/>
              </a:rPr>
              <a:t>Die One-Take-Philosophie</a:t>
            </a:r>
            <a:endParaRPr lang="en-US" sz="4666"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9" name="TextBox 16">
            <a:extLst>
              <a:ext uri="{FF2B5EF4-FFF2-40B4-BE49-F238E27FC236}">
                <a16:creationId xmlns:a16="http://schemas.microsoft.com/office/drawing/2014/main" id="{1A46FA40-24EF-E397-A6CD-315F921CAACD}"/>
              </a:ext>
            </a:extLst>
          </p:cNvPr>
          <p:cNvGraphicFramePr/>
          <p:nvPr>
            <p:extLst>
              <p:ext uri="{D42A27DB-BD31-4B8C-83A1-F6EECF244321}">
                <p14:modId xmlns:p14="http://schemas.microsoft.com/office/powerpoint/2010/main" val="297985703"/>
              </p:ext>
            </p:extLst>
          </p:nvPr>
        </p:nvGraphicFramePr>
        <p:xfrm>
          <a:off x="1170492" y="1775090"/>
          <a:ext cx="9294308" cy="2917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Picture 14" descr="Blue text on a white background&#10;&#10;Description automatically generated">
            <a:extLst>
              <a:ext uri="{FF2B5EF4-FFF2-40B4-BE49-F238E27FC236}">
                <a16:creationId xmlns:a16="http://schemas.microsoft.com/office/drawing/2014/main" id="{9FAA576E-C987-4E69-C144-6F9CA64989BF}"/>
              </a:ext>
            </a:extLst>
          </p:cNvPr>
          <p:cNvPicPr>
            <a:picLocks noChangeAspect="1"/>
          </p:cNvPicPr>
          <p:nvPr/>
        </p:nvPicPr>
        <p:blipFill>
          <a:blip r:embed="rId9"/>
          <a:stretch>
            <a:fillRect/>
          </a:stretch>
        </p:blipFill>
        <p:spPr>
          <a:xfrm>
            <a:off x="1960617" y="6202551"/>
            <a:ext cx="1314167" cy="275706"/>
          </a:xfrm>
          <a:prstGeom prst="rect">
            <a:avLst/>
          </a:prstGeom>
        </p:spPr>
      </p:pic>
    </p:spTree>
    <p:extLst>
      <p:ext uri="{BB962C8B-B14F-4D97-AF65-F5344CB8AC3E}">
        <p14:creationId xmlns:p14="http://schemas.microsoft.com/office/powerpoint/2010/main" val="157820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7251" y="-25494"/>
            <a:ext cx="1844549" cy="3479077"/>
          </a:xfrm>
          <a:prstGeom prst="rect">
            <a:avLst/>
          </a:prstGeom>
          <a:solidFill>
            <a:srgbClr val="FB8709"/>
          </a:solidFill>
        </p:spPr>
        <p:txBody>
          <a:bodyPr/>
          <a:lstStyle/>
          <a:p>
            <a:endParaRPr lang="en-BE" sz="1200"/>
          </a:p>
        </p:txBody>
      </p:sp>
      <p:sp>
        <p:nvSpPr>
          <p:cNvPr id="3" name="Freeform 3"/>
          <p:cNvSpPr/>
          <p:nvPr/>
        </p:nvSpPr>
        <p:spPr>
          <a:xfrm rot="5400000">
            <a:off x="0" y="1671702"/>
            <a:ext cx="1757298" cy="1757298"/>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sz="1200"/>
          </a:p>
        </p:txBody>
      </p:sp>
      <p:sp>
        <p:nvSpPr>
          <p:cNvPr id="4" name="AutoShape 4"/>
          <p:cNvSpPr/>
          <p:nvPr/>
        </p:nvSpPr>
        <p:spPr>
          <a:xfrm>
            <a:off x="-87251" y="3429000"/>
            <a:ext cx="1844549" cy="2443553"/>
          </a:xfrm>
          <a:prstGeom prst="rect">
            <a:avLst/>
          </a:prstGeom>
          <a:solidFill>
            <a:srgbClr val="053249"/>
          </a:solidFill>
        </p:spPr>
        <p:txBody>
          <a:bodyPr/>
          <a:lstStyle/>
          <a:p>
            <a:endParaRPr lang="en-BE" sz="1200"/>
          </a:p>
        </p:txBody>
      </p:sp>
      <p:sp>
        <p:nvSpPr>
          <p:cNvPr id="5" name="Freeform 5"/>
          <p:cNvSpPr/>
          <p:nvPr/>
        </p:nvSpPr>
        <p:spPr>
          <a:xfrm rot="5400000" flipH="1">
            <a:off x="0" y="3429000"/>
            <a:ext cx="1757298" cy="1757298"/>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sz="1200"/>
          </a:p>
        </p:txBody>
      </p:sp>
      <p:sp>
        <p:nvSpPr>
          <p:cNvPr id="8" name="AutoShape 8"/>
          <p:cNvSpPr/>
          <p:nvPr/>
        </p:nvSpPr>
        <p:spPr>
          <a:xfrm rot="5400000">
            <a:off x="6092826" y="115571"/>
            <a:ext cx="6350" cy="11513965"/>
          </a:xfrm>
          <a:prstGeom prst="rect">
            <a:avLst/>
          </a:prstGeom>
          <a:solidFill>
            <a:srgbClr val="FB8709"/>
          </a:solidFill>
        </p:spPr>
        <p:txBody>
          <a:bodyPr/>
          <a:lstStyle/>
          <a:p>
            <a:endParaRPr lang="en-BE" sz="1200"/>
          </a:p>
        </p:txBody>
      </p:sp>
      <p:sp>
        <p:nvSpPr>
          <p:cNvPr id="9" name="Freeform 9"/>
          <p:cNvSpPr/>
          <p:nvPr/>
        </p:nvSpPr>
        <p:spPr>
          <a:xfrm>
            <a:off x="9935718" y="2821379"/>
            <a:ext cx="1570482" cy="27432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BE" sz="1200"/>
          </a:p>
        </p:txBody>
      </p:sp>
      <p:sp>
        <p:nvSpPr>
          <p:cNvPr id="10" name="TextBox 10"/>
          <p:cNvSpPr txBox="1"/>
          <p:nvPr/>
        </p:nvSpPr>
        <p:spPr>
          <a:xfrm>
            <a:off x="2039131" y="515936"/>
            <a:ext cx="8843496" cy="654025"/>
          </a:xfrm>
          <a:prstGeom prst="rect">
            <a:avLst/>
          </a:prstGeom>
        </p:spPr>
        <p:txBody>
          <a:bodyPr lIns="0" tIns="0" rIns="0" bIns="0" rtlCol="0" anchor="t">
            <a:spAutoFit/>
          </a:bodyPr>
          <a:lstStyle/>
          <a:p>
            <a:pPr>
              <a:lnSpc>
                <a:spcPts val="5133"/>
              </a:lnSpc>
            </a:pPr>
            <a:r>
              <a:rPr lang="en-US" sz="4666" spc="-46" dirty="0" err="1">
                <a:solidFill>
                  <a:srgbClr val="033C5B"/>
                </a:solidFill>
                <a:latin typeface="HK Grotesk Bold"/>
              </a:rPr>
              <a:t>Reflexion</a:t>
            </a:r>
            <a:r>
              <a:rPr lang="tr-TR" sz="4666" spc="-46" dirty="0">
                <a:solidFill>
                  <a:srgbClr val="033C5B"/>
                </a:solidFill>
                <a:latin typeface="HK Grotesk Bold"/>
              </a:rPr>
              <a:t>sa</a:t>
            </a:r>
            <a:r>
              <a:rPr lang="en-US" sz="4666" spc="-46" dirty="0" err="1">
                <a:solidFill>
                  <a:srgbClr val="033C5B"/>
                </a:solidFill>
                <a:latin typeface="HK Grotesk Bold"/>
              </a:rPr>
              <a:t>ktivität</a:t>
            </a:r>
            <a:endParaRPr lang="en-US" sz="4666" spc="-46" dirty="0">
              <a:solidFill>
                <a:srgbClr val="033C5B"/>
              </a:solidFill>
              <a:latin typeface="HK Grotesk Bold"/>
            </a:endParaRPr>
          </a:p>
        </p:txBody>
      </p:sp>
      <p:sp>
        <p:nvSpPr>
          <p:cNvPr id="11" name="TextBox 11"/>
          <p:cNvSpPr txBox="1"/>
          <p:nvPr/>
        </p:nvSpPr>
        <p:spPr>
          <a:xfrm>
            <a:off x="2039131" y="1337689"/>
            <a:ext cx="7896587" cy="3059492"/>
          </a:xfrm>
          <a:prstGeom prst="rect">
            <a:avLst/>
          </a:prstGeom>
        </p:spPr>
        <p:txBody>
          <a:bodyPr wrap="square" lIns="0" tIns="0" rIns="0" bIns="0" rtlCol="0" anchor="t">
            <a:spAutoFit/>
          </a:bodyPr>
          <a:lstStyle/>
          <a:p>
            <a:pPr marL="285750" indent="-285750">
              <a:lnSpc>
                <a:spcPts val="2426"/>
              </a:lnSpc>
              <a:spcBef>
                <a:spcPct val="0"/>
              </a:spcBef>
              <a:buFont typeface="Arial" panose="020B0604020202020204" pitchFamily="34" charset="0"/>
              <a:buChar char="•"/>
            </a:pPr>
            <a:r>
              <a:rPr lang="en-GB" sz="1733" dirty="0">
                <a:solidFill>
                  <a:srgbClr val="121212"/>
                </a:solidFill>
                <a:latin typeface="HK Grotesk Light"/>
              </a:rPr>
              <a:t>Wählen Sie eine praktische Berufsausbildung, die Sie unterrichten (z. B. Elektroinstallation, Kochen, </a:t>
            </a:r>
            <a:r>
              <a:rPr lang="en-GB" sz="1733" dirty="0" err="1">
                <a:solidFill>
                  <a:srgbClr val="121212"/>
                </a:solidFill>
                <a:latin typeface="HK Grotesk Light"/>
              </a:rPr>
              <a:t>Tischlerei</a:t>
            </a:r>
            <a:r>
              <a:rPr lang="en-GB" sz="1733" dirty="0">
                <a:solidFill>
                  <a:srgbClr val="121212"/>
                </a:solidFill>
                <a:latin typeface="HK Grotesk Light"/>
              </a:rPr>
              <a:t>).</a:t>
            </a:r>
            <a:endParaRPr lang="tr-TR" sz="1733" dirty="0">
              <a:solidFill>
                <a:srgbClr val="121212"/>
              </a:solidFill>
              <a:latin typeface="HK Grotesk Light"/>
            </a:endParaRPr>
          </a:p>
          <a:p>
            <a:pPr marL="285750" indent="-285750">
              <a:lnSpc>
                <a:spcPts val="2426"/>
              </a:lnSpc>
              <a:spcBef>
                <a:spcPct val="0"/>
              </a:spcBef>
              <a:buFont typeface="Arial" panose="020B0604020202020204" pitchFamily="34" charset="0"/>
              <a:buChar char="•"/>
            </a:pPr>
            <a:r>
              <a:rPr lang="en-GB" sz="1733" dirty="0" err="1">
                <a:solidFill>
                  <a:srgbClr val="121212"/>
                </a:solidFill>
                <a:latin typeface="HK Grotesk Light"/>
              </a:rPr>
              <a:t>Führen</a:t>
            </a:r>
            <a:r>
              <a:rPr lang="en-GB" sz="1733" dirty="0">
                <a:solidFill>
                  <a:srgbClr val="121212"/>
                </a:solidFill>
                <a:latin typeface="HK Grotesk Light"/>
              </a:rPr>
              <a:t> Sie die Multimedia-Tools und -Techniken auf, die Sie zur Erstellung eines Tutorials für diese Fähigkeit verwenden </a:t>
            </a:r>
            <a:r>
              <a:rPr lang="en-GB" sz="1733" dirty="0" err="1">
                <a:solidFill>
                  <a:srgbClr val="121212"/>
                </a:solidFill>
                <a:latin typeface="HK Grotesk Light"/>
              </a:rPr>
              <a:t>würden</a:t>
            </a:r>
            <a:r>
              <a:rPr lang="en-GB" sz="1733" dirty="0">
                <a:solidFill>
                  <a:srgbClr val="121212"/>
                </a:solidFill>
                <a:latin typeface="HK Grotesk Light"/>
              </a:rPr>
              <a:t>.</a:t>
            </a:r>
            <a:endParaRPr lang="tr-TR" sz="1733" dirty="0">
              <a:solidFill>
                <a:srgbClr val="121212"/>
              </a:solidFill>
              <a:latin typeface="HK Grotesk Light"/>
            </a:endParaRPr>
          </a:p>
          <a:p>
            <a:pPr marL="285750" indent="-285750">
              <a:lnSpc>
                <a:spcPts val="2426"/>
              </a:lnSpc>
              <a:spcBef>
                <a:spcPct val="0"/>
              </a:spcBef>
              <a:buFont typeface="Arial" panose="020B0604020202020204" pitchFamily="34" charset="0"/>
              <a:buChar char="•"/>
            </a:pPr>
            <a:r>
              <a:rPr lang="en-GB" sz="1733" dirty="0" err="1">
                <a:solidFill>
                  <a:srgbClr val="121212"/>
                </a:solidFill>
                <a:latin typeface="HK Grotesk Light"/>
              </a:rPr>
              <a:t>Entwerfen</a:t>
            </a:r>
            <a:r>
              <a:rPr lang="en-GB" sz="1733" dirty="0">
                <a:solidFill>
                  <a:srgbClr val="121212"/>
                </a:solidFill>
                <a:latin typeface="HK Grotesk Light"/>
              </a:rPr>
              <a:t> Sie die Abfolge von Bild, Ton und Interaktivität, um die Fähigkeit zu </a:t>
            </a:r>
            <a:r>
              <a:rPr lang="en-GB" sz="1733" dirty="0" err="1">
                <a:solidFill>
                  <a:srgbClr val="121212"/>
                </a:solidFill>
                <a:latin typeface="HK Grotesk Light"/>
              </a:rPr>
              <a:t>demonstrieren</a:t>
            </a:r>
            <a:r>
              <a:rPr lang="en-GB" sz="1733" dirty="0">
                <a:solidFill>
                  <a:srgbClr val="121212"/>
                </a:solidFill>
                <a:latin typeface="HK Grotesk Light"/>
              </a:rPr>
              <a:t>.</a:t>
            </a:r>
            <a:endParaRPr lang="tr-TR" sz="1733" dirty="0">
              <a:solidFill>
                <a:srgbClr val="121212"/>
              </a:solidFill>
              <a:latin typeface="HK Grotesk Light"/>
            </a:endParaRPr>
          </a:p>
          <a:p>
            <a:pPr marL="285750" indent="-285750">
              <a:lnSpc>
                <a:spcPts val="2426"/>
              </a:lnSpc>
              <a:spcBef>
                <a:spcPct val="0"/>
              </a:spcBef>
              <a:buFont typeface="Arial" panose="020B0604020202020204" pitchFamily="34" charset="0"/>
              <a:buChar char="•"/>
            </a:pPr>
            <a:r>
              <a:rPr lang="en-GB" sz="1733" dirty="0">
                <a:solidFill>
                  <a:srgbClr val="121212"/>
                </a:solidFill>
                <a:latin typeface="HK Grotesk Light"/>
              </a:rPr>
              <a:t>Auf welche Herausforderungen könnten Sie bei der Erstellung dieser Inhalte </a:t>
            </a:r>
            <a:r>
              <a:rPr lang="en-GB" sz="1733" dirty="0" err="1">
                <a:solidFill>
                  <a:srgbClr val="121212"/>
                </a:solidFill>
                <a:latin typeface="HK Grotesk Light"/>
              </a:rPr>
              <a:t>stoßen</a:t>
            </a:r>
            <a:r>
              <a:rPr lang="en-GB" sz="1733" dirty="0">
                <a:solidFill>
                  <a:srgbClr val="121212"/>
                </a:solidFill>
                <a:latin typeface="HK Grotesk Light"/>
              </a:rPr>
              <a:t>?</a:t>
            </a:r>
            <a:endParaRPr lang="tr-TR" sz="1733" dirty="0">
              <a:solidFill>
                <a:srgbClr val="121212"/>
              </a:solidFill>
              <a:latin typeface="HK Grotesk Light"/>
            </a:endParaRPr>
          </a:p>
          <a:p>
            <a:pPr marL="285750" indent="-285750">
              <a:lnSpc>
                <a:spcPts val="2426"/>
              </a:lnSpc>
              <a:spcBef>
                <a:spcPct val="0"/>
              </a:spcBef>
              <a:buFont typeface="Arial" panose="020B0604020202020204" pitchFamily="34" charset="0"/>
              <a:buChar char="•"/>
            </a:pPr>
            <a:r>
              <a:rPr lang="en-GB" sz="1733" dirty="0">
                <a:solidFill>
                  <a:srgbClr val="121212"/>
                </a:solidFill>
                <a:latin typeface="HK Grotesk Light"/>
              </a:rPr>
              <a:t>Wie werden Sie die Zugänglichkeit für alle Lernenden in der beruflichen Bildung </a:t>
            </a:r>
            <a:r>
              <a:rPr lang="en-GB" sz="1733" dirty="0" err="1">
                <a:solidFill>
                  <a:srgbClr val="121212"/>
                </a:solidFill>
                <a:latin typeface="HK Grotesk Light"/>
              </a:rPr>
              <a:t>sicherstellen</a:t>
            </a:r>
            <a:r>
              <a:rPr lang="en-GB" sz="1733" dirty="0">
                <a:solidFill>
                  <a:srgbClr val="121212"/>
                </a:solidFill>
                <a:latin typeface="HK Grotesk Light"/>
              </a:rPr>
              <a:t>?</a:t>
            </a:r>
            <a:endParaRPr lang="tr-TR" sz="1733" dirty="0">
              <a:solidFill>
                <a:srgbClr val="121212"/>
              </a:solidFill>
              <a:latin typeface="HK Grotesk Light"/>
            </a:endParaRPr>
          </a:p>
          <a:p>
            <a:pPr marL="285750" indent="-285750">
              <a:lnSpc>
                <a:spcPts val="2426"/>
              </a:lnSpc>
              <a:spcBef>
                <a:spcPct val="0"/>
              </a:spcBef>
              <a:buFont typeface="Arial" panose="020B0604020202020204" pitchFamily="34" charset="0"/>
              <a:buChar char="•"/>
            </a:pPr>
            <a:r>
              <a:rPr lang="en-GB" sz="1733" dirty="0" err="1">
                <a:solidFill>
                  <a:srgbClr val="121212"/>
                </a:solidFill>
                <a:latin typeface="HK Grotesk Light"/>
              </a:rPr>
              <a:t>Welche</a:t>
            </a:r>
            <a:r>
              <a:rPr lang="en-GB" sz="1733" dirty="0">
                <a:solidFill>
                  <a:srgbClr val="121212"/>
                </a:solidFill>
                <a:latin typeface="HK Grotesk Light"/>
              </a:rPr>
              <a:t> Multimedia-Elemente unterstützen den Kompetenzerwerb am besten?</a:t>
            </a:r>
          </a:p>
        </p:txBody>
      </p:sp>
      <p:sp>
        <p:nvSpPr>
          <p:cNvPr id="13" name="Freeform 11">
            <a:extLst>
              <a:ext uri="{FF2B5EF4-FFF2-40B4-BE49-F238E27FC236}">
                <a16:creationId xmlns:a16="http://schemas.microsoft.com/office/drawing/2014/main" id="{A7EFFD83-B96F-D3E2-0503-48BF36041500}"/>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sz="1200"/>
          </a:p>
        </p:txBody>
      </p:sp>
      <p:sp>
        <p:nvSpPr>
          <p:cNvPr id="15" name="TextBox 13">
            <a:extLst>
              <a:ext uri="{FF2B5EF4-FFF2-40B4-BE49-F238E27FC236}">
                <a16:creationId xmlns:a16="http://schemas.microsoft.com/office/drawing/2014/main" id="{01AE9181-D4D0-666C-362B-06B9D508DB75}"/>
              </a:ext>
            </a:extLst>
          </p:cNvPr>
          <p:cNvSpPr txBox="1"/>
          <p:nvPr/>
        </p:nvSpPr>
        <p:spPr>
          <a:xfrm>
            <a:off x="3433778" y="6138608"/>
            <a:ext cx="6818041" cy="485646"/>
          </a:xfrm>
          <a:prstGeom prst="rect">
            <a:avLst/>
          </a:prstGeom>
        </p:spPr>
        <p:txBody>
          <a:bodyPr wrap="square" lIns="0" tIns="0" rIns="0" bIns="0" rtlCol="0" anchor="t">
            <a:spAutoFit/>
          </a:bodyPr>
          <a:lstStyle/>
          <a:p>
            <a:pPr algn="just">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16" name="Picture 15">
            <a:extLst>
              <a:ext uri="{FF2B5EF4-FFF2-40B4-BE49-F238E27FC236}">
                <a16:creationId xmlns:a16="http://schemas.microsoft.com/office/drawing/2014/main" id="{18DC755A-F864-C150-9746-6B56DDD048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pic>
        <p:nvPicPr>
          <p:cNvPr id="6" name="Picture 5" descr="Blue text on a white background&#10;&#10;Description automatically generated">
            <a:extLst>
              <a:ext uri="{FF2B5EF4-FFF2-40B4-BE49-F238E27FC236}">
                <a16:creationId xmlns:a16="http://schemas.microsoft.com/office/drawing/2014/main" id="{DC16704F-5777-BFA1-AD44-B41409FD71E4}"/>
              </a:ext>
            </a:extLst>
          </p:cNvPr>
          <p:cNvPicPr>
            <a:picLocks noChangeAspect="1"/>
          </p:cNvPicPr>
          <p:nvPr/>
        </p:nvPicPr>
        <p:blipFill>
          <a:blip r:embed="rId10"/>
          <a:stretch>
            <a:fillRect/>
          </a:stretch>
        </p:blipFill>
        <p:spPr>
          <a:xfrm>
            <a:off x="1960617" y="6202551"/>
            <a:ext cx="1314167" cy="27570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Liste der Werkzeuge</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7" name="TextBox 16">
            <a:extLst>
              <a:ext uri="{FF2B5EF4-FFF2-40B4-BE49-F238E27FC236}">
                <a16:creationId xmlns:a16="http://schemas.microsoft.com/office/drawing/2014/main" id="{15E935CE-4BCE-391E-A103-BA395E6B8916}"/>
              </a:ext>
            </a:extLst>
          </p:cNvPr>
          <p:cNvSpPr txBox="1"/>
          <p:nvPr/>
        </p:nvSpPr>
        <p:spPr>
          <a:xfrm>
            <a:off x="536601" y="1505367"/>
            <a:ext cx="9848369" cy="4616648"/>
          </a:xfrm>
          <a:prstGeom prst="rect">
            <a:avLst/>
          </a:prstGeom>
          <a:noFill/>
        </p:spPr>
        <p:txBody>
          <a:bodyPr wrap="square">
            <a:spAutoFit/>
          </a:bodyPr>
          <a:lstStyle/>
          <a:p>
            <a:pPr marL="285750" indent="-285750">
              <a:buFont typeface="Arial" panose="020B0604020202020204" pitchFamily="34" charset="0"/>
              <a:buChar char="•"/>
            </a:pPr>
            <a:r>
              <a:rPr lang="en-US" sz="1400" b="1" dirty="0" err="1">
                <a:latin typeface="Arial" panose="020B0604020202020204" pitchFamily="34" charset="0"/>
                <a:cs typeface="Arial" panose="020B0604020202020204" pitchFamily="34" charset="0"/>
              </a:rPr>
              <a:t>Vyond</a:t>
            </a:r>
            <a:br>
              <a:rPr lang="en-US" sz="1400" dirty="0">
                <a:latin typeface="Arial" panose="020B0604020202020204" pitchFamily="34" charset="0"/>
                <a:cs typeface="Arial" panose="020B0604020202020204" pitchFamily="34" charset="0"/>
              </a:rPr>
            </a:br>
            <a:r>
              <a:rPr lang="en-US" sz="1400" dirty="0" err="1">
                <a:latin typeface="Arial" panose="020B0604020202020204" pitchFamily="34" charset="0"/>
                <a:cs typeface="Arial" panose="020B0604020202020204" pitchFamily="34" charset="0"/>
              </a:rPr>
              <a:t>Vyond </a:t>
            </a:r>
            <a:r>
              <a:rPr lang="en-US" sz="1400" dirty="0">
                <a:latin typeface="Arial" panose="020B0604020202020204" pitchFamily="34" charset="0"/>
                <a:cs typeface="Arial" panose="020B0604020202020204" pitchFamily="34" charset="0"/>
              </a:rPr>
              <a:t>ist ein Animationstool, mit dem Benutzer professionell aussehende animierte Videos erstellen können. Es eignet sich perfekt, um komplexe Themen auf unterhaltsame und ansprechende Weise visuell zu erklären und ist somit ideal für Lehrkräfte, die abstrakte Ideen vereinfachen oder ansprechende Lernmaterialien erstellen möchten.</a:t>
            </a:r>
            <a:br>
              <a:rPr lang="en-US" sz="1400" dirty="0">
                <a:latin typeface="Arial" panose="020B0604020202020204" pitchFamily="34" charset="0"/>
                <a:cs typeface="Arial" panose="020B0604020202020204" pitchFamily="34" charset="0"/>
              </a:rPr>
            </a:br>
            <a:r>
              <a:rPr lang="en-US" sz="1400" dirty="0" err="1">
                <a:latin typeface="Arial" panose="020B0604020202020204" pitchFamily="34" charset="0"/>
                <a:cs typeface="Arial" panose="020B0604020202020204" pitchFamily="34" charset="0"/>
                <a:hlinkClick r:id="rId4"/>
              </a:rPr>
              <a:t>Vyond </a:t>
            </a:r>
            <a:r>
              <a:rPr lang="en-US" sz="1400" dirty="0">
                <a:latin typeface="Arial" panose="020B0604020202020204" pitchFamily="34" charset="0"/>
                <a:cs typeface="Arial" panose="020B0604020202020204" pitchFamily="34" charset="0"/>
                <a:hlinkClick r:id="rId4"/>
              </a:rPr>
              <a:t>besuchen</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err="1">
                <a:latin typeface="Arial" panose="020B0604020202020204" pitchFamily="34" charset="0"/>
                <a:cs typeface="Arial" panose="020B0604020202020204" pitchFamily="34" charset="0"/>
              </a:rPr>
              <a:t>ThingLink</a:t>
            </a:r>
            <a:br>
              <a:rPr lang="en-US" sz="1400" dirty="0">
                <a:latin typeface="Arial" panose="020B0604020202020204" pitchFamily="34" charset="0"/>
                <a:cs typeface="Arial" panose="020B0604020202020204" pitchFamily="34" charset="0"/>
              </a:rPr>
            </a:br>
            <a:r>
              <a:rPr lang="en-US" sz="1400" dirty="0" err="1">
                <a:latin typeface="Arial" panose="020B0604020202020204" pitchFamily="34" charset="0"/>
                <a:cs typeface="Arial" panose="020B0604020202020204" pitchFamily="34" charset="0"/>
              </a:rPr>
              <a:t>ThingLink </a:t>
            </a:r>
            <a:r>
              <a:rPr lang="en-US" sz="1400" dirty="0">
                <a:latin typeface="Arial" panose="020B0604020202020204" pitchFamily="34" charset="0"/>
                <a:cs typeface="Arial" panose="020B0604020202020204" pitchFamily="34" charset="0"/>
              </a:rPr>
              <a:t>ist eine Plattform, die es Nutzern ermöglicht, interaktive Bilder, Videos und virtuelle 360-Grad-Touren zu erstellen. Es ist ein großartiges Werkzeug für Lehrkräfte, um statische Inhalte in interaktive Lernerfahrungen zu verwandeln, indem sie Quizfragen, Anmerkungen und zusätzliche Medien einbetten.</a:t>
            </a:r>
            <a:br>
              <a:rPr lang="en-US" sz="1400" dirty="0">
                <a:latin typeface="Arial" panose="020B0604020202020204" pitchFamily="34" charset="0"/>
                <a:cs typeface="Arial" panose="020B0604020202020204" pitchFamily="34" charset="0"/>
              </a:rPr>
            </a:br>
            <a:r>
              <a:rPr lang="en-US" sz="1400" dirty="0" err="1">
                <a:latin typeface="Arial" panose="020B0604020202020204" pitchFamily="34" charset="0"/>
                <a:cs typeface="Arial" panose="020B0604020202020204" pitchFamily="34" charset="0"/>
                <a:hlinkClick r:id="rId5"/>
              </a:rPr>
              <a:t>ThingLink </a:t>
            </a:r>
            <a:r>
              <a:rPr lang="en-US" sz="1400" dirty="0">
                <a:latin typeface="Arial" panose="020B0604020202020204" pitchFamily="34" charset="0"/>
                <a:cs typeface="Arial" panose="020B0604020202020204" pitchFamily="34" charset="0"/>
                <a:hlinkClick r:id="rId5"/>
              </a:rPr>
              <a:t>besuchen</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Audacity</a:t>
            </a:r>
            <a:br>
              <a:rPr lang="en-US" sz="1400" dirty="0">
                <a:latin typeface="Arial" panose="020B0604020202020204" pitchFamily="34" charset="0"/>
                <a:cs typeface="Arial" panose="020B0604020202020204" pitchFamily="34" charset="0"/>
              </a:rPr>
            </a:br>
            <a:r>
              <a:rPr lang="en-US" sz="1400" dirty="0" err="1">
                <a:latin typeface="Arial" panose="020B0604020202020204" pitchFamily="34" charset="0"/>
                <a:cs typeface="Arial" panose="020B0604020202020204" pitchFamily="34" charset="0"/>
              </a:rPr>
              <a:t>Audacity </a:t>
            </a:r>
            <a:r>
              <a:rPr lang="en-US" sz="1400" dirty="0">
                <a:latin typeface="Arial" panose="020B0604020202020204" pitchFamily="34" charset="0"/>
                <a:cs typeface="Arial" panose="020B0604020202020204" pitchFamily="34" charset="0"/>
              </a:rPr>
              <a:t>ist eine Open-Source-Software zur Audioaufnahme und -bearbeitung. Sie wird häufig für die Produktion von Podcasts, die Aufzeichnung von Unterrichtsstunden oder die Bereinigung von Audiodaten für Multimedia-Projekte verwendet und bietet fortschrittliche Werkzeuge, die dennoch benutzerfreundlich und kostenlos sind.</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hlinkClick r:id="rId6"/>
              </a:rPr>
              <a:t>Audacity besuchen</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t>Anchor</a:t>
            </a:r>
            <a:br>
              <a:rPr lang="en-US" sz="1400" dirty="0"/>
            </a:br>
            <a:r>
              <a:rPr lang="en-US" sz="1400" dirty="0" err="1"/>
              <a:t>Anchor </a:t>
            </a:r>
            <a:r>
              <a:rPr lang="en-US" sz="1400" dirty="0"/>
              <a:t>ist eine Plattform zur Erstellung von Podcasts, die das Aufnehmen, Bearbeiten und Verteilen von Podcasts vereinfacht. Sie ist ideal für Lehrkräfte, die Audioinhalte wie Lektionen, Interviews oder Diskussionen erstellen möchten, um Schüler in einem anderen Format zu unterhalten.</a:t>
            </a:r>
            <a:br>
              <a:rPr lang="en-US" sz="1400" dirty="0"/>
            </a:br>
            <a:r>
              <a:rPr lang="en-US" sz="1400" dirty="0">
                <a:hlinkClick r:id="rId7"/>
              </a:rPr>
              <a:t>Anchor besuchen</a:t>
            </a:r>
            <a:endParaRPr lang="en-US" sz="1400" dirty="0">
              <a:latin typeface="Arial" panose="020B0604020202020204" pitchFamily="34" charset="0"/>
              <a:cs typeface="Arial" panose="020B0604020202020204" pitchFamily="34" charset="0"/>
            </a:endParaRPr>
          </a:p>
          <a:p>
            <a:pPr rtl="0" fontAlgn="base">
              <a:spcBef>
                <a:spcPts val="0"/>
              </a:spcBef>
              <a:spcAft>
                <a:spcPts val="0"/>
              </a:spcAft>
              <a:buFont typeface="Arial" panose="020B0604020202020204" pitchFamily="34" charset="0"/>
              <a:buChar char="•"/>
            </a:pPr>
            <a:endParaRPr lang="en-US" sz="1400" b="0" i="0" u="none" strike="noStrike" dirty="0">
              <a:solidFill>
                <a:srgbClr val="121212"/>
              </a:solidFill>
              <a:effectLst/>
              <a:latin typeface="Arial" panose="020B0604020202020204" pitchFamily="34" charset="0"/>
              <a:cs typeface="Arial" panose="020B0604020202020204" pitchFamily="34" charset="0"/>
            </a:endParaRPr>
          </a:p>
        </p:txBody>
      </p:sp>
      <p:pic>
        <p:nvPicPr>
          <p:cNvPr id="6" name="Picture 5" descr="Blue text on a white background&#10;&#10;Description automatically generated">
            <a:extLst>
              <a:ext uri="{FF2B5EF4-FFF2-40B4-BE49-F238E27FC236}">
                <a16:creationId xmlns:a16="http://schemas.microsoft.com/office/drawing/2014/main" id="{A010CDFB-B605-BA06-8BF5-D73A254E0907}"/>
              </a:ext>
            </a:extLst>
          </p:cNvPr>
          <p:cNvPicPr>
            <a:picLocks noChangeAspect="1"/>
          </p:cNvPicPr>
          <p:nvPr/>
        </p:nvPicPr>
        <p:blipFill>
          <a:blip r:embed="rId8"/>
          <a:stretch>
            <a:fillRect/>
          </a:stretch>
        </p:blipFill>
        <p:spPr>
          <a:xfrm>
            <a:off x="1960617" y="6202551"/>
            <a:ext cx="1314167" cy="275706"/>
          </a:xfrm>
          <a:prstGeom prst="rect">
            <a:avLst/>
          </a:prstGeom>
        </p:spPr>
      </p:pic>
    </p:spTree>
    <p:extLst>
      <p:ext uri="{BB962C8B-B14F-4D97-AF65-F5344CB8AC3E}">
        <p14:creationId xmlns:p14="http://schemas.microsoft.com/office/powerpoint/2010/main" val="519269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Liste der Werkzeuge</a:t>
            </a: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17" name="TextBox 16">
            <a:extLst>
              <a:ext uri="{FF2B5EF4-FFF2-40B4-BE49-F238E27FC236}">
                <a16:creationId xmlns:a16="http://schemas.microsoft.com/office/drawing/2014/main" id="{15E935CE-4BCE-391E-A103-BA395E6B8916}"/>
              </a:ext>
            </a:extLst>
          </p:cNvPr>
          <p:cNvSpPr txBox="1"/>
          <p:nvPr/>
        </p:nvSpPr>
        <p:spPr>
          <a:xfrm>
            <a:off x="529236" y="1681566"/>
            <a:ext cx="10356477" cy="3970318"/>
          </a:xfrm>
          <a:prstGeom prst="rect">
            <a:avLst/>
          </a:prstGeom>
          <a:noFill/>
        </p:spPr>
        <p:txBody>
          <a:bodyPr wrap="square">
            <a:spAutoFit/>
          </a:bodyPr>
          <a:lstStyle/>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FMA (Archiv für freie Musik)</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FMA ist eine große Bibliothek mit lizenzfreier Musik aus verschiedenen Genres, die sich ideal für Multimedia-Projekte eignet, ohne dass man sich Gedanken über Urheberrechtsverletzungen machen muss. Pädagogen und Schüler können hier auf Musik zugreifen und sie herunterladen, um ihre Videos, Präsentationen oder andere Bildungsinhalte zu verbessern.</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hlinkClick r:id="rId4"/>
              </a:rPr>
              <a:t>Free Music Archive besuchen</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YouTube-Audiobibliothek</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Die YouTube-Audiobibliothek bietet kostenlose Musik und Soundeffekte, die für YouTube-Videos und andere Multimedia-Projekte verwendet werden können. Es kategorisiert Tracks nach Genre, Stimmung und Länge, so dass es für Ersteller einfacher ist, das Richtige für ihre Inhalte zu finden, ohne sich Gedanken über Urheberrechtsprobleme zu machen.</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hlinkClick r:id="rId5"/>
              </a:rPr>
              <a:t>YouTube Audio-Bibliothek besuchen</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Canva</a:t>
            </a:r>
            <a:br>
              <a:rPr lang="en-US" sz="1400" dirty="0">
                <a:latin typeface="Arial" panose="020B0604020202020204" pitchFamily="34" charset="0"/>
                <a:cs typeface="Arial" panose="020B0604020202020204" pitchFamily="34" charset="0"/>
              </a:rPr>
            </a:br>
            <a:r>
              <a:rPr lang="en-US" sz="1400" dirty="0" err="1">
                <a:latin typeface="Arial" panose="020B0604020202020204" pitchFamily="34" charset="0"/>
                <a:cs typeface="Arial" panose="020B0604020202020204" pitchFamily="34" charset="0"/>
              </a:rPr>
              <a:t>Canva </a:t>
            </a:r>
            <a:r>
              <a:rPr lang="en-US" sz="1400" dirty="0">
                <a:latin typeface="Arial" panose="020B0604020202020204" pitchFamily="34" charset="0"/>
                <a:cs typeface="Arial" panose="020B0604020202020204" pitchFamily="34" charset="0"/>
              </a:rPr>
              <a:t>ist ein benutzerfreundliches Design-Tool, das Vorlagen für die Erstellung von Präsentationen, Postern, Videos und Infografiken bietet. Es bietet Zugang zu einer umfangreichen Bibliothek mit kostenlosen und kostenpflichtigen Bildern, Grafiken und Schriftarten und ist damit ein unverzichtbares Werkzeug für die Erstellung visuell ansprechender Bildungsinhalte.</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hlinkClick r:id="rId6"/>
              </a:rPr>
              <a:t>Canva besuchen</a:t>
            </a:r>
            <a:endParaRPr lang="en-US" sz="1400" dirty="0">
              <a:latin typeface="Arial" panose="020B0604020202020204" pitchFamily="34" charset="0"/>
              <a:cs typeface="Arial" panose="020B0604020202020204" pitchFamily="34" charset="0"/>
            </a:endParaRPr>
          </a:p>
        </p:txBody>
      </p:sp>
      <p:pic>
        <p:nvPicPr>
          <p:cNvPr id="6" name="Picture 5" descr="Blue text on a white background&#10;&#10;Description automatically generated">
            <a:extLst>
              <a:ext uri="{FF2B5EF4-FFF2-40B4-BE49-F238E27FC236}">
                <a16:creationId xmlns:a16="http://schemas.microsoft.com/office/drawing/2014/main" id="{B6F478D9-AE88-9BDB-4ADD-9A41B110960D}"/>
              </a:ext>
            </a:extLst>
          </p:cNvPr>
          <p:cNvPicPr>
            <a:picLocks noChangeAspect="1"/>
          </p:cNvPicPr>
          <p:nvPr/>
        </p:nvPicPr>
        <p:blipFill>
          <a:blip r:embed="rId7"/>
          <a:stretch>
            <a:fillRect/>
          </a:stretch>
        </p:blipFill>
        <p:spPr>
          <a:xfrm>
            <a:off x="1960617" y="6202551"/>
            <a:ext cx="1314167" cy="275706"/>
          </a:xfrm>
          <a:prstGeom prst="rect">
            <a:avLst/>
          </a:prstGeom>
        </p:spPr>
      </p:pic>
    </p:spTree>
    <p:extLst>
      <p:ext uri="{BB962C8B-B14F-4D97-AF65-F5344CB8AC3E}">
        <p14:creationId xmlns:p14="http://schemas.microsoft.com/office/powerpoint/2010/main" val="1513615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6DB5A-797D-0175-4CB2-1F782B38DB26}"/>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3B33E79-3F14-9073-3542-8AD6879846CC}"/>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7D58A37F-9464-84EA-08F1-EE3BFCE6E872}"/>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63D4FAF3-DF5E-C1E9-3DA3-69A3B30E5F16}"/>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a:extLst>
              <a:ext uri="{FF2B5EF4-FFF2-40B4-BE49-F238E27FC236}">
                <a16:creationId xmlns:a16="http://schemas.microsoft.com/office/drawing/2014/main" id="{1E3DE71A-8605-1D2C-D905-32285333B7E4}"/>
              </a:ext>
            </a:extLst>
          </p:cNvPr>
          <p:cNvSpPr txBox="1"/>
          <p:nvPr/>
        </p:nvSpPr>
        <p:spPr>
          <a:xfrm>
            <a:off x="529238" y="517596"/>
            <a:ext cx="9722581" cy="1477328"/>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Die Rolle von Multimedia in der Berufsbildung</a:t>
            </a:r>
            <a:endParaRPr lang="en-US" sz="4666" b="1" spc="-46" dirty="0">
              <a:solidFill>
                <a:srgbClr val="033C5B"/>
              </a:solidFill>
              <a:latin typeface="HK Grotesk Bold"/>
            </a:endParaRPr>
          </a:p>
        </p:txBody>
      </p:sp>
      <p:grpSp>
        <p:nvGrpSpPr>
          <p:cNvPr id="9" name="Group 9">
            <a:extLst>
              <a:ext uri="{FF2B5EF4-FFF2-40B4-BE49-F238E27FC236}">
                <a16:creationId xmlns:a16="http://schemas.microsoft.com/office/drawing/2014/main" id="{EEB6B5F1-212E-6E61-D41B-29BA32C45F19}"/>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B7C5DCDF-8B49-CA99-F4E1-34AC802CF783}"/>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A4085251-5CD6-FE2A-0AFD-11CA46E3EBB0}"/>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a:extLst>
              <a:ext uri="{FF2B5EF4-FFF2-40B4-BE49-F238E27FC236}">
                <a16:creationId xmlns:a16="http://schemas.microsoft.com/office/drawing/2014/main" id="{3F17220E-C62A-028D-257C-FACBF31C386F}"/>
              </a:ext>
            </a:extLst>
          </p:cNvPr>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a:extLst>
              <a:ext uri="{FF2B5EF4-FFF2-40B4-BE49-F238E27FC236}">
                <a16:creationId xmlns:a16="http://schemas.microsoft.com/office/drawing/2014/main" id="{7A0A0AD4-BEAE-6D76-E05F-F7657396E39E}"/>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F249DF9F-90D7-82A3-66E5-8441AAE7F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6" name="Rectangle 5">
            <a:extLst>
              <a:ext uri="{FF2B5EF4-FFF2-40B4-BE49-F238E27FC236}">
                <a16:creationId xmlns:a16="http://schemas.microsoft.com/office/drawing/2014/main" id="{5322AFE9-76E5-B5AE-975B-C69AF3741286}"/>
              </a:ext>
            </a:extLst>
          </p:cNvPr>
          <p:cNvSpPr/>
          <p:nvPr/>
        </p:nvSpPr>
        <p:spPr>
          <a:xfrm>
            <a:off x="782989" y="2193010"/>
            <a:ext cx="9506229" cy="3676368"/>
          </a:xfrm>
          <a:prstGeom prst="rect">
            <a:avLst/>
          </a:prstGeom>
        </p:spPr>
        <p:txBody>
          <a:bodyPr/>
          <a:lstStyle/>
          <a:p>
            <a:pPr lvl="0" algn="ctr"/>
            <a:r>
              <a:rPr lang="en-GB" sz="2400" b="1" dirty="0"/>
              <a:t>In der beruflichen Aus- und Weiterbildung (VET) beinhaltet Multimedia den Einsatz von Audio, Video, Bildern, Text und interaktiven Elementen zur Vermittlung von Informationen, zur Simulation von Fähigkeiten und zur Unterstützung von </a:t>
            </a:r>
            <a:r>
              <a:rPr lang="en-GB" sz="2400" b="1" dirty="0" err="1"/>
              <a:t>Lernerfahrungen</a:t>
            </a:r>
            <a:r>
              <a:rPr lang="en-GB" sz="2400" b="1" dirty="0"/>
              <a:t>.</a:t>
            </a:r>
            <a:endParaRPr lang="en-GB" sz="2400" dirty="0"/>
          </a:p>
          <a:p>
            <a:pPr lvl="0" algn="ctr"/>
            <a:r>
              <a:rPr lang="en-GB" sz="2400" dirty="0"/>
              <a:t>Multimedia ermöglicht es den Lernenden, reale Fertigkeiten zu visualisieren und zu üben, was für die Vorbereitung auf die Arbeit in praxisnahen Bereichen wie der Automobilindustrie, dem Gesundheitswesen, dem Gastgewerbe und der Technologie entscheidend ist.</a:t>
            </a:r>
            <a:endParaRPr lang="en-US" sz="2400" dirty="0"/>
          </a:p>
        </p:txBody>
      </p:sp>
      <p:pic>
        <p:nvPicPr>
          <p:cNvPr id="7" name="Picture 6" descr="Blue text on a white background&#10;&#10;Description automatically generated">
            <a:extLst>
              <a:ext uri="{FF2B5EF4-FFF2-40B4-BE49-F238E27FC236}">
                <a16:creationId xmlns:a16="http://schemas.microsoft.com/office/drawing/2014/main" id="{066BAD91-819A-8AFB-50FC-EF787015E5AC}"/>
              </a:ext>
            </a:extLst>
          </p:cNvPr>
          <p:cNvPicPr>
            <a:picLocks noChangeAspect="1"/>
          </p:cNvPicPr>
          <p:nvPr/>
        </p:nvPicPr>
        <p:blipFill>
          <a:blip r:embed="rId4"/>
          <a:stretch>
            <a:fillRect/>
          </a:stretch>
        </p:blipFill>
        <p:spPr>
          <a:xfrm>
            <a:off x="1960617" y="6202551"/>
            <a:ext cx="1314167" cy="275706"/>
          </a:xfrm>
          <a:prstGeom prst="rect">
            <a:avLst/>
          </a:prstGeom>
        </p:spPr>
      </p:pic>
    </p:spTree>
    <p:extLst>
      <p:ext uri="{BB962C8B-B14F-4D97-AF65-F5344CB8AC3E}">
        <p14:creationId xmlns:p14="http://schemas.microsoft.com/office/powerpoint/2010/main" val="2896058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33617-CDBC-996E-A741-3DF9736CD70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57705BE-6CA2-AB26-62A1-7EBC11DA1B8D}"/>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F2444E0C-FCC9-ACF0-5EFB-299E405F5D23}"/>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429CA051-D677-6DB3-249D-A38A4A1DB976}"/>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a:extLst>
              <a:ext uri="{FF2B5EF4-FFF2-40B4-BE49-F238E27FC236}">
                <a16:creationId xmlns:a16="http://schemas.microsoft.com/office/drawing/2014/main" id="{807A7F6E-7CF2-B74B-E9EC-FD15ACF7B6D7}"/>
              </a:ext>
            </a:extLst>
          </p:cNvPr>
          <p:cNvSpPr txBox="1"/>
          <p:nvPr/>
        </p:nvSpPr>
        <p:spPr>
          <a:xfrm>
            <a:off x="529238" y="517596"/>
            <a:ext cx="9722581" cy="1477328"/>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Die Rolle von Multimedia in der Berufsbildung</a:t>
            </a:r>
            <a:endParaRPr lang="en-US" sz="4666" b="1" spc="-46" dirty="0">
              <a:solidFill>
                <a:srgbClr val="033C5B"/>
              </a:solidFill>
              <a:latin typeface="HK Grotesk Bold"/>
            </a:endParaRPr>
          </a:p>
        </p:txBody>
      </p:sp>
      <p:grpSp>
        <p:nvGrpSpPr>
          <p:cNvPr id="9" name="Group 9">
            <a:extLst>
              <a:ext uri="{FF2B5EF4-FFF2-40B4-BE49-F238E27FC236}">
                <a16:creationId xmlns:a16="http://schemas.microsoft.com/office/drawing/2014/main" id="{37BA49D3-2F25-B0A4-D551-96253ED8BD8A}"/>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FD7880F8-4543-9FB2-8747-1A54D364329B}"/>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7AA20BE7-CBAB-00FE-EC0F-937F67E1DD84}"/>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a:extLst>
              <a:ext uri="{FF2B5EF4-FFF2-40B4-BE49-F238E27FC236}">
                <a16:creationId xmlns:a16="http://schemas.microsoft.com/office/drawing/2014/main" id="{C50E5128-E0E0-CD95-815C-B7B1A8014B72}"/>
              </a:ext>
            </a:extLst>
          </p:cNvPr>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a:extLst>
              <a:ext uri="{FF2B5EF4-FFF2-40B4-BE49-F238E27FC236}">
                <a16:creationId xmlns:a16="http://schemas.microsoft.com/office/drawing/2014/main" id="{7149A9A1-14E9-6E8F-3956-1DEB69D8F6E6}"/>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94F24CAF-2E69-FBCD-0FE2-052662517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7" name="Diagram 6">
            <a:extLst>
              <a:ext uri="{FF2B5EF4-FFF2-40B4-BE49-F238E27FC236}">
                <a16:creationId xmlns:a16="http://schemas.microsoft.com/office/drawing/2014/main" id="{E0BA407E-891D-1FBF-64EB-15D00BC62FBE}"/>
              </a:ext>
            </a:extLst>
          </p:cNvPr>
          <p:cNvGraphicFramePr/>
          <p:nvPr>
            <p:extLst>
              <p:ext uri="{D42A27DB-BD31-4B8C-83A1-F6EECF244321}">
                <p14:modId xmlns:p14="http://schemas.microsoft.com/office/powerpoint/2010/main" val="1810054601"/>
              </p:ext>
            </p:extLst>
          </p:nvPr>
        </p:nvGraphicFramePr>
        <p:xfrm>
          <a:off x="587805" y="2009581"/>
          <a:ext cx="10163283" cy="3676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5E21C8CF-A3C0-E53F-D6B3-3437A71F8D41}"/>
              </a:ext>
            </a:extLst>
          </p:cNvPr>
          <p:cNvPicPr>
            <a:picLocks noChangeAspect="1"/>
          </p:cNvPicPr>
          <p:nvPr/>
        </p:nvPicPr>
        <p:blipFill>
          <a:blip r:embed="rId9"/>
          <a:stretch>
            <a:fillRect/>
          </a:stretch>
        </p:blipFill>
        <p:spPr>
          <a:xfrm>
            <a:off x="1960617" y="6202551"/>
            <a:ext cx="1314167" cy="275706"/>
          </a:xfrm>
          <a:prstGeom prst="rect">
            <a:avLst/>
          </a:prstGeom>
        </p:spPr>
      </p:pic>
    </p:spTree>
    <p:extLst>
      <p:ext uri="{BB962C8B-B14F-4D97-AF65-F5344CB8AC3E}">
        <p14:creationId xmlns:p14="http://schemas.microsoft.com/office/powerpoint/2010/main" val="4160129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1477328"/>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Das Wesen von Multimedia beim Lernen</a:t>
            </a:r>
            <a:endParaRPr lang="en-US" sz="4800" b="1" dirty="0">
              <a:effectLst/>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9" name="TextBox 16">
            <a:extLst>
              <a:ext uri="{FF2B5EF4-FFF2-40B4-BE49-F238E27FC236}">
                <a16:creationId xmlns:a16="http://schemas.microsoft.com/office/drawing/2014/main" id="{16E10426-A434-96CF-B7A1-6C6411F00147}"/>
              </a:ext>
            </a:extLst>
          </p:cNvPr>
          <p:cNvGraphicFramePr/>
          <p:nvPr>
            <p:extLst>
              <p:ext uri="{D42A27DB-BD31-4B8C-83A1-F6EECF244321}">
                <p14:modId xmlns:p14="http://schemas.microsoft.com/office/powerpoint/2010/main" val="3182907255"/>
              </p:ext>
            </p:extLst>
          </p:nvPr>
        </p:nvGraphicFramePr>
        <p:xfrm>
          <a:off x="655171" y="2044619"/>
          <a:ext cx="10260683" cy="36933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20222D6E-14C0-CB71-DE2A-9727945BA8E9}"/>
              </a:ext>
            </a:extLst>
          </p:cNvPr>
          <p:cNvPicPr>
            <a:picLocks noChangeAspect="1"/>
          </p:cNvPicPr>
          <p:nvPr/>
        </p:nvPicPr>
        <p:blipFill>
          <a:blip r:embed="rId9"/>
          <a:stretch>
            <a:fillRect/>
          </a:stretch>
        </p:blipFill>
        <p:spPr>
          <a:xfrm>
            <a:off x="1960617" y="6202551"/>
            <a:ext cx="1314167" cy="275706"/>
          </a:xfrm>
          <a:prstGeom prst="rect">
            <a:avLst/>
          </a:prstGeom>
        </p:spPr>
      </p:pic>
    </p:spTree>
    <p:extLst>
      <p:ext uri="{BB962C8B-B14F-4D97-AF65-F5344CB8AC3E}">
        <p14:creationId xmlns:p14="http://schemas.microsoft.com/office/powerpoint/2010/main" val="4114731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40BE3-8AB9-8349-8B18-C31BCCD70286}"/>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237574A-4FFD-7A3D-9E62-5276D09E7FDA}"/>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551BA750-0154-5EAA-EE21-13BBD29212F7}"/>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301D2041-6C0D-4511-6A3C-3B5FB4795B83}"/>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a:extLst>
              <a:ext uri="{FF2B5EF4-FFF2-40B4-BE49-F238E27FC236}">
                <a16:creationId xmlns:a16="http://schemas.microsoft.com/office/drawing/2014/main" id="{00B713A3-DCF0-14EB-4125-4409390C12DE}"/>
              </a:ext>
            </a:extLst>
          </p:cNvPr>
          <p:cNvSpPr txBox="1"/>
          <p:nvPr/>
        </p:nvSpPr>
        <p:spPr>
          <a:xfrm>
            <a:off x="529238" y="517596"/>
            <a:ext cx="9722581" cy="2195345"/>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Die Rolle von Multimedia im Flipped Classroom</a:t>
            </a:r>
            <a:br>
              <a:rPr lang="en-US" sz="4800" b="1" dirty="0"/>
            </a:br>
            <a:endParaRPr lang="en-US" sz="4666" b="1" spc="-46" dirty="0">
              <a:solidFill>
                <a:srgbClr val="033C5B"/>
              </a:solidFill>
              <a:latin typeface="HK Grotesk Bold"/>
            </a:endParaRPr>
          </a:p>
        </p:txBody>
      </p:sp>
      <p:grpSp>
        <p:nvGrpSpPr>
          <p:cNvPr id="9" name="Group 9">
            <a:extLst>
              <a:ext uri="{FF2B5EF4-FFF2-40B4-BE49-F238E27FC236}">
                <a16:creationId xmlns:a16="http://schemas.microsoft.com/office/drawing/2014/main" id="{1283CFFC-57DA-09B2-BF9F-80635202BE3A}"/>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3BDB444A-A069-CDF3-824F-A9BF05BAE376}"/>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F681BD40-AB49-A997-623F-03140ABE2C30}"/>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a:extLst>
              <a:ext uri="{FF2B5EF4-FFF2-40B4-BE49-F238E27FC236}">
                <a16:creationId xmlns:a16="http://schemas.microsoft.com/office/drawing/2014/main" id="{1D84D2D1-B31C-4836-1A4D-3F03E01972AE}"/>
              </a:ext>
            </a:extLst>
          </p:cNvPr>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a:extLst>
              <a:ext uri="{FF2B5EF4-FFF2-40B4-BE49-F238E27FC236}">
                <a16:creationId xmlns:a16="http://schemas.microsoft.com/office/drawing/2014/main" id="{8C09C94E-98B9-9B02-EF34-BCE159416287}"/>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465BC2EB-2231-F92A-7021-CA5AA7A05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sp>
        <p:nvSpPr>
          <p:cNvPr id="6" name="Rectangle 5">
            <a:extLst>
              <a:ext uri="{FF2B5EF4-FFF2-40B4-BE49-F238E27FC236}">
                <a16:creationId xmlns:a16="http://schemas.microsoft.com/office/drawing/2014/main" id="{A3FFBC25-E623-EEF8-F3EC-4BA4F23DA69A}"/>
              </a:ext>
            </a:extLst>
          </p:cNvPr>
          <p:cNvSpPr/>
          <p:nvPr/>
        </p:nvSpPr>
        <p:spPr>
          <a:xfrm>
            <a:off x="1585514" y="2341868"/>
            <a:ext cx="8259521" cy="3676368"/>
          </a:xfrm>
          <a:prstGeom prst="rect">
            <a:avLst/>
          </a:prstGeom>
        </p:spPr>
        <p:txBody>
          <a:bodyPr/>
          <a:lstStyle/>
          <a:p>
            <a:pPr lvl="0" algn="ctr"/>
            <a:r>
              <a:rPr lang="en-GB" sz="3500" dirty="0"/>
              <a:t>Wie kann Multimedia das Training praktischer Fähigkeiten effektiver machen?</a:t>
            </a:r>
            <a:endParaRPr lang="en-US" sz="3500" dirty="0"/>
          </a:p>
        </p:txBody>
      </p:sp>
      <p:pic>
        <p:nvPicPr>
          <p:cNvPr id="7" name="Picture 6" descr="Blue text on a white background&#10;&#10;Description automatically generated">
            <a:extLst>
              <a:ext uri="{FF2B5EF4-FFF2-40B4-BE49-F238E27FC236}">
                <a16:creationId xmlns:a16="http://schemas.microsoft.com/office/drawing/2014/main" id="{7D9F7D17-BA01-0A89-EBDE-758FC54F847F}"/>
              </a:ext>
            </a:extLst>
          </p:cNvPr>
          <p:cNvPicPr>
            <a:picLocks noChangeAspect="1"/>
          </p:cNvPicPr>
          <p:nvPr/>
        </p:nvPicPr>
        <p:blipFill>
          <a:blip r:embed="rId4"/>
          <a:stretch>
            <a:fillRect/>
          </a:stretch>
        </p:blipFill>
        <p:spPr>
          <a:xfrm>
            <a:off x="1960617" y="6202551"/>
            <a:ext cx="1314167" cy="275706"/>
          </a:xfrm>
          <a:prstGeom prst="rect">
            <a:avLst/>
          </a:prstGeom>
        </p:spPr>
      </p:pic>
    </p:spTree>
    <p:extLst>
      <p:ext uri="{BB962C8B-B14F-4D97-AF65-F5344CB8AC3E}">
        <p14:creationId xmlns:p14="http://schemas.microsoft.com/office/powerpoint/2010/main" val="2744551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2195345"/>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Verstärkung des Engagements durch Multimedia</a:t>
            </a:r>
            <a:br>
              <a:rPr lang="en-US" sz="4800" b="1" dirty="0"/>
            </a:b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2" name="Freeform 12"/>
          <p:cNvSpPr/>
          <p:nvPr/>
        </p:nvSpPr>
        <p:spPr>
          <a:xfrm>
            <a:off x="1936112" y="6160743"/>
            <a:ext cx="1432275" cy="380075"/>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21" name="TextBox 16">
            <a:extLst>
              <a:ext uri="{FF2B5EF4-FFF2-40B4-BE49-F238E27FC236}">
                <a16:creationId xmlns:a16="http://schemas.microsoft.com/office/drawing/2014/main" id="{494FAE16-6CEA-44C0-E7F1-1221A48C4311}"/>
              </a:ext>
            </a:extLst>
          </p:cNvPr>
          <p:cNvGraphicFramePr/>
          <p:nvPr>
            <p:extLst>
              <p:ext uri="{D42A27DB-BD31-4B8C-83A1-F6EECF244321}">
                <p14:modId xmlns:p14="http://schemas.microsoft.com/office/powerpoint/2010/main" val="2975630038"/>
              </p:ext>
            </p:extLst>
          </p:nvPr>
        </p:nvGraphicFramePr>
        <p:xfrm>
          <a:off x="1315621" y="1889531"/>
          <a:ext cx="8771240" cy="36933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02025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20A56-CBE5-2954-BCC5-F815E8FF2A0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C84D7F5-D492-049A-B7DC-BC3AA34B5978}"/>
              </a:ext>
            </a:extLst>
          </p:cNvPr>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a:extLst>
              <a:ext uri="{FF2B5EF4-FFF2-40B4-BE49-F238E27FC236}">
                <a16:creationId xmlns:a16="http://schemas.microsoft.com/office/drawing/2014/main" id="{6ABFEB2A-40A2-40B9-7C96-86FA4E43525C}"/>
              </a:ext>
            </a:extLst>
          </p:cNvPr>
          <p:cNvGrpSpPr/>
          <p:nvPr/>
        </p:nvGrpSpPr>
        <p:grpSpPr>
          <a:xfrm rot="-10800000">
            <a:off x="9307843" y="-1233"/>
            <a:ext cx="2886491" cy="2881872"/>
            <a:chOff x="0" y="0"/>
            <a:chExt cx="6350000" cy="6339840"/>
          </a:xfrm>
        </p:grpSpPr>
        <p:sp>
          <p:nvSpPr>
            <p:cNvPr id="4" name="Freeform 4">
              <a:extLst>
                <a:ext uri="{FF2B5EF4-FFF2-40B4-BE49-F238E27FC236}">
                  <a16:creationId xmlns:a16="http://schemas.microsoft.com/office/drawing/2014/main" id="{1263E147-A035-12F3-39E6-04EE416530CE}"/>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a:extLst>
              <a:ext uri="{FF2B5EF4-FFF2-40B4-BE49-F238E27FC236}">
                <a16:creationId xmlns:a16="http://schemas.microsoft.com/office/drawing/2014/main" id="{C970D4B7-086F-F527-705C-71E012496B77}"/>
              </a:ext>
            </a:extLst>
          </p:cNvPr>
          <p:cNvSpPr txBox="1"/>
          <p:nvPr/>
        </p:nvSpPr>
        <p:spPr>
          <a:xfrm>
            <a:off x="529238" y="517596"/>
            <a:ext cx="9722581" cy="738664"/>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Praktische Anwendungen</a:t>
            </a:r>
            <a:endParaRPr lang="en-US" sz="4666" b="1" spc="-46" dirty="0">
              <a:solidFill>
                <a:srgbClr val="033C5B"/>
              </a:solidFill>
              <a:latin typeface="HK Grotesk Bold"/>
            </a:endParaRPr>
          </a:p>
        </p:txBody>
      </p:sp>
      <p:grpSp>
        <p:nvGrpSpPr>
          <p:cNvPr id="9" name="Group 9">
            <a:extLst>
              <a:ext uri="{FF2B5EF4-FFF2-40B4-BE49-F238E27FC236}">
                <a16:creationId xmlns:a16="http://schemas.microsoft.com/office/drawing/2014/main" id="{8DB44758-CBAB-3ECB-F723-25FF42898C5B}"/>
              </a:ext>
            </a:extLst>
          </p:cNvPr>
          <p:cNvGrpSpPr>
            <a:grpSpLocks noChangeAspect="1"/>
          </p:cNvGrpSpPr>
          <p:nvPr/>
        </p:nvGrpSpPr>
        <p:grpSpPr>
          <a:xfrm>
            <a:off x="11217365" y="405109"/>
            <a:ext cx="561383" cy="561383"/>
            <a:chOff x="0" y="0"/>
            <a:chExt cx="6350000" cy="6350000"/>
          </a:xfrm>
        </p:grpSpPr>
        <p:sp>
          <p:nvSpPr>
            <p:cNvPr id="10" name="Freeform 10">
              <a:extLst>
                <a:ext uri="{FF2B5EF4-FFF2-40B4-BE49-F238E27FC236}">
                  <a16:creationId xmlns:a16="http://schemas.microsoft.com/office/drawing/2014/main" id="{A07E2E0E-3C81-65E5-09C4-F33F86449666}"/>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a:extLst>
              <a:ext uri="{FF2B5EF4-FFF2-40B4-BE49-F238E27FC236}">
                <a16:creationId xmlns:a16="http://schemas.microsoft.com/office/drawing/2014/main" id="{8FF305F4-999E-2252-76A1-0FB77754311D}"/>
              </a:ext>
            </a:extLst>
          </p:cNvPr>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a:extLst>
              <a:ext uri="{FF2B5EF4-FFF2-40B4-BE49-F238E27FC236}">
                <a16:creationId xmlns:a16="http://schemas.microsoft.com/office/drawing/2014/main" id="{F51C7F8D-D002-4619-9E63-7F41F9BA1A6D}"/>
              </a:ext>
            </a:extLst>
          </p:cNvPr>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a:extLst>
              <a:ext uri="{FF2B5EF4-FFF2-40B4-BE49-F238E27FC236}">
                <a16:creationId xmlns:a16="http://schemas.microsoft.com/office/drawing/2014/main" id="{6A52A30B-2BF7-8F79-7BAA-E915AD9AE321}"/>
              </a:ext>
            </a:extLst>
          </p:cNvPr>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6E750709-E936-DCC0-BD69-E888CE063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7" name="Diagram 16">
            <a:extLst>
              <a:ext uri="{FF2B5EF4-FFF2-40B4-BE49-F238E27FC236}">
                <a16:creationId xmlns:a16="http://schemas.microsoft.com/office/drawing/2014/main" id="{BF2706A1-862D-558D-5FEC-B09630F5CFF0}"/>
              </a:ext>
            </a:extLst>
          </p:cNvPr>
          <p:cNvGraphicFramePr/>
          <p:nvPr>
            <p:extLst>
              <p:ext uri="{D42A27DB-BD31-4B8C-83A1-F6EECF244321}">
                <p14:modId xmlns:p14="http://schemas.microsoft.com/office/powerpoint/2010/main" val="1603877129"/>
              </p:ext>
            </p:extLst>
          </p:nvPr>
        </p:nvGraphicFramePr>
        <p:xfrm>
          <a:off x="573963" y="685800"/>
          <a:ext cx="11243750" cy="54870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002A0020-8E40-2795-D8EA-A343BD78D4D7}"/>
              </a:ext>
            </a:extLst>
          </p:cNvPr>
          <p:cNvPicPr>
            <a:picLocks noChangeAspect="1"/>
          </p:cNvPicPr>
          <p:nvPr/>
        </p:nvPicPr>
        <p:blipFill>
          <a:blip r:embed="rId9"/>
          <a:stretch>
            <a:fillRect/>
          </a:stretch>
        </p:blipFill>
        <p:spPr>
          <a:xfrm>
            <a:off x="1960617" y="6202551"/>
            <a:ext cx="1314167" cy="275706"/>
          </a:xfrm>
          <a:prstGeom prst="rect">
            <a:avLst/>
          </a:prstGeom>
        </p:spPr>
      </p:pic>
    </p:spTree>
    <p:extLst>
      <p:ext uri="{BB962C8B-B14F-4D97-AF65-F5344CB8AC3E}">
        <p14:creationId xmlns:p14="http://schemas.microsoft.com/office/powerpoint/2010/main" val="4157595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363161" y="-100155"/>
            <a:ext cx="831172" cy="5975883"/>
          </a:xfrm>
          <a:prstGeom prst="rect">
            <a:avLst/>
          </a:prstGeom>
          <a:solidFill>
            <a:srgbClr val="FB8709"/>
          </a:solidFill>
        </p:spPr>
        <p:txBody>
          <a:bodyPr/>
          <a:lstStyle/>
          <a:p>
            <a:pPr defTabSz="609630"/>
            <a:endParaRPr lang="en-BE" sz="1200">
              <a:solidFill>
                <a:prstClr val="black"/>
              </a:solidFill>
              <a:latin typeface="Calibri"/>
            </a:endParaRPr>
          </a:p>
        </p:txBody>
      </p:sp>
      <p:grpSp>
        <p:nvGrpSpPr>
          <p:cNvPr id="3" name="Group 3"/>
          <p:cNvGrpSpPr/>
          <p:nvPr/>
        </p:nvGrpSpPr>
        <p:grpSpPr>
          <a:xfrm rot="-10800000">
            <a:off x="9307843" y="-1233"/>
            <a:ext cx="2886491" cy="2881872"/>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pPr defTabSz="609630"/>
              <a:endParaRPr lang="en-BE" sz="1200">
                <a:solidFill>
                  <a:prstClr val="black"/>
                </a:solidFill>
                <a:latin typeface="Calibri"/>
              </a:endParaRPr>
            </a:p>
          </p:txBody>
        </p:sp>
      </p:grpSp>
      <p:sp>
        <p:nvSpPr>
          <p:cNvPr id="5" name="TextBox 5"/>
          <p:cNvSpPr txBox="1"/>
          <p:nvPr/>
        </p:nvSpPr>
        <p:spPr>
          <a:xfrm>
            <a:off x="529238" y="517596"/>
            <a:ext cx="9722581" cy="2195345"/>
          </a:xfrm>
          <a:prstGeom prst="rect">
            <a:avLst/>
          </a:prstGeom>
        </p:spPr>
        <p:txBody>
          <a:bodyPr wrap="square" lIns="0" tIns="0" rIns="0" bIns="0" rtlCol="0" anchor="t">
            <a:spAutoFit/>
          </a:bodyPr>
          <a:lstStyle/>
          <a:p>
            <a:pPr rtl="0">
              <a:spcBef>
                <a:spcPts val="0"/>
              </a:spcBef>
              <a:spcAft>
                <a:spcPts val="0"/>
              </a:spcAft>
            </a:pPr>
            <a:r>
              <a:rPr lang="en-US" sz="4800" b="1" i="0" u="none" strike="noStrike" dirty="0">
                <a:solidFill>
                  <a:srgbClr val="033C5B"/>
                </a:solidFill>
                <a:effectLst/>
                <a:latin typeface="Arial" panose="020B0604020202020204" pitchFamily="34" charset="0"/>
              </a:rPr>
              <a:t>Die Rolle von Multimedia im Flipped Classroom</a:t>
            </a:r>
            <a:br>
              <a:rPr lang="en-US" sz="4800" b="1" dirty="0"/>
            </a:br>
            <a:endParaRPr lang="en-US" sz="4666" b="1" spc="-46" dirty="0">
              <a:solidFill>
                <a:srgbClr val="033C5B"/>
              </a:solidFill>
              <a:latin typeface="HK Grotesk Bold"/>
            </a:endParaRPr>
          </a:p>
        </p:txBody>
      </p:sp>
      <p:grpSp>
        <p:nvGrpSpPr>
          <p:cNvPr id="9" name="Group 9"/>
          <p:cNvGrpSpPr>
            <a:grpSpLocks noChangeAspect="1"/>
          </p:cNvGrpSpPr>
          <p:nvPr/>
        </p:nvGrpSpPr>
        <p:grpSpPr>
          <a:xfrm>
            <a:off x="11217365" y="405109"/>
            <a:ext cx="561383" cy="5613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pPr defTabSz="609630"/>
              <a:endParaRPr lang="en-BE" sz="1200">
                <a:solidFill>
                  <a:prstClr val="black"/>
                </a:solidFill>
                <a:latin typeface="Calibri"/>
              </a:endParaRPr>
            </a:p>
          </p:txBody>
        </p:sp>
      </p:grpSp>
      <p:sp>
        <p:nvSpPr>
          <p:cNvPr id="11" name="Freeform 11"/>
          <p:cNvSpPr/>
          <p:nvPr/>
        </p:nvSpPr>
        <p:spPr>
          <a:xfrm>
            <a:off x="372760" y="5582850"/>
            <a:ext cx="1554115" cy="1554115"/>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pPr defTabSz="609630"/>
            <a:endParaRPr lang="en-BE" sz="1200">
              <a:solidFill>
                <a:prstClr val="black"/>
              </a:solidFill>
              <a:latin typeface="Calibri"/>
            </a:endParaRPr>
          </a:p>
        </p:txBody>
      </p:sp>
      <p:sp>
        <p:nvSpPr>
          <p:cNvPr id="13" name="TextBox 13"/>
          <p:cNvSpPr txBox="1"/>
          <p:nvPr/>
        </p:nvSpPr>
        <p:spPr>
          <a:xfrm>
            <a:off x="3433778" y="6138608"/>
            <a:ext cx="6818041" cy="485646"/>
          </a:xfrm>
          <a:prstGeom prst="rect">
            <a:avLst/>
          </a:prstGeom>
        </p:spPr>
        <p:txBody>
          <a:bodyPr wrap="square" lIns="0" tIns="0" rIns="0" bIns="0" rtlCol="0" anchor="t">
            <a:spAutoFit/>
          </a:bodyPr>
          <a:lstStyle/>
          <a:p>
            <a:pPr algn="just" defTabSz="609630">
              <a:lnSpc>
                <a:spcPts val="1307"/>
              </a:lnSpc>
              <a:spcBef>
                <a:spcPct val="0"/>
              </a:spcBef>
            </a:pPr>
            <a:r>
              <a:rPr lang="en-US" sz="933" dirty="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sp>
        <p:nvSpPr>
          <p:cNvPr id="14" name="AutoShape 14"/>
          <p:cNvSpPr/>
          <p:nvPr/>
        </p:nvSpPr>
        <p:spPr>
          <a:xfrm rot="5400000">
            <a:off x="6092826" y="115571"/>
            <a:ext cx="6350" cy="11513965"/>
          </a:xfrm>
          <a:prstGeom prst="rect">
            <a:avLst/>
          </a:prstGeom>
          <a:solidFill>
            <a:srgbClr val="FB8709"/>
          </a:solidFill>
        </p:spPr>
        <p:txBody>
          <a:bodyPr/>
          <a:lstStyle/>
          <a:p>
            <a:pPr defTabSz="609630"/>
            <a:endParaRPr lang="en-BE" sz="1200">
              <a:solidFill>
                <a:prstClr val="black"/>
              </a:solidFill>
              <a:latin typeface="Calibri"/>
            </a:endParaRPr>
          </a:p>
        </p:txBody>
      </p:sp>
      <p:pic>
        <p:nvPicPr>
          <p:cNvPr id="16" name="Picture 15">
            <a:extLst>
              <a:ext uri="{FF2B5EF4-FFF2-40B4-BE49-F238E27FC236}">
                <a16:creationId xmlns:a16="http://schemas.microsoft.com/office/drawing/2014/main" id="{C0C66B9F-5A61-DD55-41C6-F8CA18C5C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6122015"/>
            <a:ext cx="1151710" cy="418803"/>
          </a:xfrm>
          <a:prstGeom prst="rect">
            <a:avLst/>
          </a:prstGeom>
        </p:spPr>
      </p:pic>
      <p:graphicFrame>
        <p:nvGraphicFramePr>
          <p:cNvPr id="19" name="TextBox 16">
            <a:extLst>
              <a:ext uri="{FF2B5EF4-FFF2-40B4-BE49-F238E27FC236}">
                <a16:creationId xmlns:a16="http://schemas.microsoft.com/office/drawing/2014/main" id="{9A636E66-CB97-0016-0E29-FEE25BC0E7E7}"/>
              </a:ext>
            </a:extLst>
          </p:cNvPr>
          <p:cNvGraphicFramePr/>
          <p:nvPr>
            <p:extLst>
              <p:ext uri="{D42A27DB-BD31-4B8C-83A1-F6EECF244321}">
                <p14:modId xmlns:p14="http://schemas.microsoft.com/office/powerpoint/2010/main" val="4024660147"/>
              </p:ext>
            </p:extLst>
          </p:nvPr>
        </p:nvGraphicFramePr>
        <p:xfrm>
          <a:off x="1536234" y="2081989"/>
          <a:ext cx="8259521" cy="3676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Blue text on a white background&#10;&#10;Description automatically generated">
            <a:extLst>
              <a:ext uri="{FF2B5EF4-FFF2-40B4-BE49-F238E27FC236}">
                <a16:creationId xmlns:a16="http://schemas.microsoft.com/office/drawing/2014/main" id="{62E2D953-4B7D-153C-029A-A66BBE0C8F10}"/>
              </a:ext>
            </a:extLst>
          </p:cNvPr>
          <p:cNvPicPr>
            <a:picLocks noChangeAspect="1"/>
          </p:cNvPicPr>
          <p:nvPr/>
        </p:nvPicPr>
        <p:blipFill>
          <a:blip r:embed="rId9"/>
          <a:stretch>
            <a:fillRect/>
          </a:stretch>
        </p:blipFill>
        <p:spPr>
          <a:xfrm>
            <a:off x="1960617" y="6202551"/>
            <a:ext cx="1314167" cy="275706"/>
          </a:xfrm>
          <a:prstGeom prst="rect">
            <a:avLst/>
          </a:prstGeom>
        </p:spPr>
      </p:pic>
    </p:spTree>
    <p:extLst>
      <p:ext uri="{BB962C8B-B14F-4D97-AF65-F5344CB8AC3E}">
        <p14:creationId xmlns:p14="http://schemas.microsoft.com/office/powerpoint/2010/main" val="3201473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7DD35CB7F0243468558279424C321D6" ma:contentTypeVersion="10" ma:contentTypeDescription="Ein neues Dokument erstellen." ma:contentTypeScope="" ma:versionID="f42a5fe264ec004719ebb031efb2fbf8">
  <xsd:schema xmlns:xsd="http://www.w3.org/2001/XMLSchema" xmlns:xs="http://www.w3.org/2001/XMLSchema" xmlns:p="http://schemas.microsoft.com/office/2006/metadata/properties" xmlns:ns3="67969218-ce1f-47b6-91bc-5f0cb9b796e3" targetNamespace="http://schemas.microsoft.com/office/2006/metadata/properties" ma:root="true" ma:fieldsID="27a977c843a9c346403a859cf3a5e274" ns3:_="">
    <xsd:import namespace="67969218-ce1f-47b6-91bc-5f0cb9b796e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969218-ce1f-47b6-91bc-5f0cb9b796e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67969218-ce1f-47b6-91bc-5f0cb9b796e3" xsi:nil="true"/>
  </documentManagement>
</p:properties>
</file>

<file path=customXml/itemProps1.xml><?xml version="1.0" encoding="utf-8"?>
<ds:datastoreItem xmlns:ds="http://schemas.openxmlformats.org/officeDocument/2006/customXml" ds:itemID="{E9E8EE87-385C-4F4C-8BA6-071CE929BE51}">
  <ds:schemaRefs>
    <ds:schemaRef ds:uri="http://schemas.microsoft.com/sharepoint/v3/contenttype/forms"/>
  </ds:schemaRefs>
</ds:datastoreItem>
</file>

<file path=customXml/itemProps2.xml><?xml version="1.0" encoding="utf-8"?>
<ds:datastoreItem xmlns:ds="http://schemas.openxmlformats.org/officeDocument/2006/customXml" ds:itemID="{3DD60C6D-1828-4B45-9C89-112F71E8A4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969218-ce1f-47b6-91bc-5f0cb9b796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047291-CD0F-4066-9A3E-C79E18802944}">
  <ds:schemaRefs>
    <ds:schemaRef ds:uri="http://www.w3.org/XML/1998/namespace"/>
    <ds:schemaRef ds:uri="http://purl.org/dc/terms/"/>
    <ds:schemaRef ds:uri="http://schemas.microsoft.com/office/2006/documentManagement/types"/>
    <ds:schemaRef ds:uri="http://purl.org/dc/elements/1.1/"/>
    <ds:schemaRef ds:uri="http://purl.org/dc/dcmitype/"/>
    <ds:schemaRef ds:uri="67969218-ce1f-47b6-91bc-5f0cb9b796e3"/>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4048</Words>
  <Application>Microsoft Office PowerPoint</Application>
  <PresentationFormat>Widescreen</PresentationFormat>
  <Paragraphs>167</Paragraphs>
  <Slides>26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Aptos</vt:lpstr>
      <vt:lpstr>Aptos Display</vt:lpstr>
      <vt:lpstr>Arial</vt:lpstr>
      <vt:lpstr>Calibri</vt:lpstr>
      <vt:lpstr>HK Grotesk</vt:lpstr>
      <vt:lpstr>HK Grotesk Bold</vt:lpstr>
      <vt:lpstr>HK Grotesk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Veronica Moscato</dc:creator>
  <cp:keywords>, docId:FF24514A06FB59D0E498B5B103A69AAA</cp:keywords>
  <cp:lastModifiedBy>Sotiria Tsalamani</cp:lastModifiedBy>
  <cp:revision>14</cp:revision>
  <dcterms:created xsi:type="dcterms:W3CDTF">2024-10-21T15:45:46Z</dcterms:created>
  <dcterms:modified xsi:type="dcterms:W3CDTF">2024-11-08T13:40:53Z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0x01010037DD35CB7F0243468558279424C321D6</vt:lpwstr>
  </property>
</Properties>
</file>