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307" r:id="rId7"/>
    <p:sldId id="318" r:id="rId8"/>
    <p:sldId id="292" r:id="rId9"/>
    <p:sldId id="293" r:id="rId10"/>
    <p:sldId id="281" r:id="rId11"/>
    <p:sldId id="291" r:id="rId12"/>
    <p:sldId id="290" r:id="rId13"/>
    <p:sldId id="319" r:id="rId14"/>
    <p:sldId id="312" r:id="rId15"/>
    <p:sldId id="314" r:id="rId16"/>
    <p:sldId id="300" r:id="rId17"/>
    <p:sldId id="294" r:id="rId18"/>
    <p:sldId id="313" r:id="rId19"/>
    <p:sldId id="298" r:id="rId20"/>
    <p:sldId id="320" r:id="rId21"/>
    <p:sldId id="302" r:id="rId22"/>
    <p:sldId id="317" r:id="rId23"/>
    <p:sldId id="282" r:id="rId24"/>
    <p:sldId id="264" r:id="rId25"/>
    <p:sldId id="263"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60"/>
  </p:normalViewPr>
  <p:slideViewPr>
    <p:cSldViewPr snapToGrid="0">
      <p:cViewPr varScale="1">
        <p:scale>
          <a:sx n="87" d="100"/>
          <a:sy n="87" d="100"/>
        </p:scale>
        <p:origin x="2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D7C43-D0A9-4BB6-BB32-DBB31BAC6E18}"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US"/>
        </a:p>
      </dgm:t>
    </dgm:pt>
    <dgm:pt modelId="{14BC1E8C-A5C2-4A0B-8B2C-741F0A3958A6}">
      <dgm:prSet custT="1"/>
      <dgm:spPr/>
      <dgm:t>
        <a:bodyPr/>
        <a:lstStyle/>
        <a:p>
          <a:r>
            <a:rPr lang="en-GB" sz="1600" b="1" i="0" dirty="0"/>
            <a:t>Verbessert die Lernerfahrung</a:t>
          </a:r>
          <a:r>
            <a:rPr lang="en-GB" sz="1600" b="0" i="0" dirty="0"/>
            <a:t>: Technologie ermöglicht die Integration von Fächern wie Mathematik und Technologie, wodurch das Lernen dynamischer und für die künftige berufliche Laufbahn der Schüler relevanter wird</a:t>
          </a:r>
          <a:endParaRPr lang="en-US" sz="1600" dirty="0"/>
        </a:p>
      </dgm:t>
    </dgm:pt>
    <dgm:pt modelId="{3ECA6102-05AC-4954-AC67-198D7FCB7ADD}" type="parTrans" cxnId="{00D120F9-DFBF-499C-9F6A-28A64832A812}">
      <dgm:prSet/>
      <dgm:spPr/>
      <dgm:t>
        <a:bodyPr/>
        <a:lstStyle/>
        <a:p>
          <a:endParaRPr lang="en-US" sz="1800"/>
        </a:p>
      </dgm:t>
    </dgm:pt>
    <dgm:pt modelId="{22ABAE65-6FDC-4255-A42C-E4B1575B5664}" type="sibTrans" cxnId="{00D120F9-DFBF-499C-9F6A-28A64832A812}">
      <dgm:prSet/>
      <dgm:spPr/>
      <dgm:t>
        <a:bodyPr/>
        <a:lstStyle/>
        <a:p>
          <a:endParaRPr lang="en-US" sz="1800"/>
        </a:p>
      </dgm:t>
    </dgm:pt>
    <dgm:pt modelId="{EA7E33D9-F5B3-445E-A65F-EC62489EE56D}">
      <dgm:prSet custT="1"/>
      <dgm:spPr/>
      <dgm:t>
        <a:bodyPr/>
        <a:lstStyle/>
        <a:p>
          <a:r>
            <a:rPr lang="en-GB" sz="1600" b="1" i="0" dirty="0"/>
            <a:t>Fördert interaktives Lernen</a:t>
          </a:r>
          <a:r>
            <a:rPr lang="en-GB" sz="1600" b="0" i="0" dirty="0"/>
            <a:t>: Die Technologie ermöglicht es den Schülern, sich an interaktiven Aktivitäten wie Quiz, Simulationen und Problemlösungsübungen zu beteiligen, die kritisches Denken und Zusammenarbeit fördern.</a:t>
          </a:r>
          <a:endParaRPr lang="en-US" sz="1600" dirty="0"/>
        </a:p>
      </dgm:t>
    </dgm:pt>
    <dgm:pt modelId="{B98A5E80-9341-4F0F-A5BB-42A4C86AA415}" type="parTrans" cxnId="{A94F6086-77D5-451F-87BD-566F72535A7C}">
      <dgm:prSet/>
      <dgm:spPr/>
      <dgm:t>
        <a:bodyPr/>
        <a:lstStyle/>
        <a:p>
          <a:endParaRPr lang="en-US" sz="1800"/>
        </a:p>
      </dgm:t>
    </dgm:pt>
    <dgm:pt modelId="{B8D82D99-489F-4366-A18A-674098A21802}" type="sibTrans" cxnId="{A94F6086-77D5-451F-87BD-566F72535A7C}">
      <dgm:prSet/>
      <dgm:spPr/>
      <dgm:t>
        <a:bodyPr/>
        <a:lstStyle/>
        <a:p>
          <a:endParaRPr lang="en-US" sz="1800"/>
        </a:p>
      </dgm:t>
    </dgm:pt>
    <dgm:pt modelId="{D33C1031-C47C-4FF8-997A-5C1DA4961FBD}">
      <dgm:prSet custT="1"/>
      <dgm:spPr/>
      <dgm:t>
        <a:bodyPr/>
        <a:lstStyle/>
        <a:p>
          <a:r>
            <a:rPr lang="en-GB" sz="1600" b="1" i="0" dirty="0"/>
            <a:t>Erleichtert die Vermittlung von Inhalten</a:t>
          </a:r>
          <a:r>
            <a:rPr lang="en-GB" sz="1600" b="0" i="0" dirty="0"/>
            <a:t>: Voraufgezeichnete Videos und digitale Materialien ermöglichen es den Schülern, außerhalb des Klassenzimmers in ihrem eigenen Tempo auf die Inhalte zuzugreifen und sie zu lernen, um sie auf die praktischen Aktivitäten im Unterricht vorzubereiten.</a:t>
          </a:r>
          <a:endParaRPr lang="en-US" sz="1600" dirty="0"/>
        </a:p>
      </dgm:t>
    </dgm:pt>
    <dgm:pt modelId="{EBBF2859-DB2F-4207-9B23-4F33099D1B74}" type="parTrans" cxnId="{C6A13A2C-FA68-4E8B-A0D6-113B65435FD4}">
      <dgm:prSet/>
      <dgm:spPr/>
      <dgm:t>
        <a:bodyPr/>
        <a:lstStyle/>
        <a:p>
          <a:endParaRPr lang="en-US" sz="1800"/>
        </a:p>
      </dgm:t>
    </dgm:pt>
    <dgm:pt modelId="{3CAEFA1D-7BB1-4C72-AAD9-E276CECDCC32}" type="sibTrans" cxnId="{C6A13A2C-FA68-4E8B-A0D6-113B65435FD4}">
      <dgm:prSet/>
      <dgm:spPr/>
      <dgm:t>
        <a:bodyPr/>
        <a:lstStyle/>
        <a:p>
          <a:endParaRPr lang="en-US" sz="1800"/>
        </a:p>
      </dgm:t>
    </dgm:pt>
    <dgm:pt modelId="{F746CD35-2105-4AD1-85E3-2B04711E9D1F}">
      <dgm:prSet custT="1"/>
      <dgm:spPr/>
      <dgm:t>
        <a:bodyPr/>
        <a:lstStyle/>
        <a:p>
          <a:r>
            <a:rPr lang="en-GB" sz="1600" b="1" i="0" dirty="0"/>
            <a:t>Verlagerung der Rolle des Lehrers</a:t>
          </a:r>
          <a:r>
            <a:rPr lang="en-GB" sz="1600" b="0" i="0" dirty="0"/>
            <a:t>: Die Technologie verwandelt die Lehrer von Dozenten in Vermittler oder Organisatoren des Lernprozesses und ermutigt die Schüler, eine aktivere Rolle in ihrer Ausbildung zu übernehmen</a:t>
          </a:r>
          <a:endParaRPr lang="en-US" sz="1600" dirty="0"/>
        </a:p>
      </dgm:t>
    </dgm:pt>
    <dgm:pt modelId="{4A335CDB-4F00-437B-8C5E-11C09E9F5956}" type="parTrans" cxnId="{00EBDA1B-C4CE-4E8F-809B-6A35958E02D1}">
      <dgm:prSet/>
      <dgm:spPr/>
      <dgm:t>
        <a:bodyPr/>
        <a:lstStyle/>
        <a:p>
          <a:endParaRPr lang="en-US" sz="1800"/>
        </a:p>
      </dgm:t>
    </dgm:pt>
    <dgm:pt modelId="{FA3EC245-90EE-4D0F-A4FD-1FA0CC2A6D02}" type="sibTrans" cxnId="{00EBDA1B-C4CE-4E8F-809B-6A35958E02D1}">
      <dgm:prSet/>
      <dgm:spPr/>
      <dgm:t>
        <a:bodyPr/>
        <a:lstStyle/>
        <a:p>
          <a:endParaRPr lang="en-US" sz="1800"/>
        </a:p>
      </dgm:t>
    </dgm:pt>
    <dgm:pt modelId="{322B498F-75C2-41C6-A4EA-B9AEF4483BAE}">
      <dgm:prSet custT="1"/>
      <dgm:spPr/>
      <dgm:t>
        <a:bodyPr/>
        <a:lstStyle/>
        <a:p>
          <a:r>
            <a:rPr lang="en-GB" sz="1600" b="1" i="0" dirty="0"/>
            <a:t>Verbessert das Engagement und die Motivation der Schüler</a:t>
          </a:r>
          <a:r>
            <a:rPr lang="en-GB" sz="1600" b="0" i="0" dirty="0"/>
            <a:t>: Der Einsatz von interaktiven Tools und Multimedia fördert die Motivation, das Engagement und die Interaktion der Schüler, was zu besseren Lernergebnissen führt.</a:t>
          </a:r>
          <a:endParaRPr lang="en-US" sz="1600" dirty="0"/>
        </a:p>
      </dgm:t>
    </dgm:pt>
    <dgm:pt modelId="{9D4A9A99-D5BF-475F-8128-14F3B54580F6}" type="parTrans" cxnId="{75BDC4AC-481E-4969-9FAA-6A9B3FCED069}">
      <dgm:prSet/>
      <dgm:spPr/>
      <dgm:t>
        <a:bodyPr/>
        <a:lstStyle/>
        <a:p>
          <a:endParaRPr lang="en-US" sz="1800"/>
        </a:p>
      </dgm:t>
    </dgm:pt>
    <dgm:pt modelId="{3D383083-CA20-4F2E-BE10-0D418644326C}" type="sibTrans" cxnId="{75BDC4AC-481E-4969-9FAA-6A9B3FCED069}">
      <dgm:prSet/>
      <dgm:spPr/>
      <dgm:t>
        <a:bodyPr/>
        <a:lstStyle/>
        <a:p>
          <a:endParaRPr lang="en-US" sz="1800"/>
        </a:p>
      </dgm:t>
    </dgm:pt>
    <dgm:pt modelId="{ABE2090B-0978-4F6D-AC9D-48CF4557EAC0}">
      <dgm:prSet custT="1"/>
      <dgm:spPr/>
      <dgm:t>
        <a:bodyPr/>
        <a:lstStyle/>
        <a:p>
          <a:r>
            <a:rPr lang="en-GB" sz="1600" b="1" i="0" dirty="0"/>
            <a:t>Unterstützt vielfältige Beurteilungen und Rückmeldungen</a:t>
          </a:r>
          <a:r>
            <a:rPr lang="en-GB" sz="1600" b="0" i="0" dirty="0"/>
            <a:t>: Die Technologie ermöglicht verschiedene Formen der Bewertung (z. B. Quiz, Peer-Reviews) und liefert zeitnahes Feedback, das den Schülern hilft, ihr Lernen kontinuierlich zu verbessern</a:t>
          </a:r>
          <a:endParaRPr lang="en-US" sz="1600" dirty="0"/>
        </a:p>
      </dgm:t>
    </dgm:pt>
    <dgm:pt modelId="{FF5F851D-E657-4B82-9046-3B85FFA261ED}" type="parTrans" cxnId="{9E28D5C5-64CE-47B4-B971-B1D60C55DE28}">
      <dgm:prSet/>
      <dgm:spPr/>
      <dgm:t>
        <a:bodyPr/>
        <a:lstStyle/>
        <a:p>
          <a:endParaRPr lang="en-US" sz="1800"/>
        </a:p>
      </dgm:t>
    </dgm:pt>
    <dgm:pt modelId="{DE47C7C5-3257-443F-BEFB-C6BF1ED499D9}" type="sibTrans" cxnId="{9E28D5C5-64CE-47B4-B971-B1D60C55DE28}">
      <dgm:prSet/>
      <dgm:spPr/>
      <dgm:t>
        <a:bodyPr/>
        <a:lstStyle/>
        <a:p>
          <a:endParaRPr lang="en-US" sz="1800"/>
        </a:p>
      </dgm:t>
    </dgm:pt>
    <dgm:pt modelId="{1C8E1108-C704-417C-A657-4B1B299092E9}" type="pres">
      <dgm:prSet presAssocID="{A58D7C43-D0A9-4BB6-BB32-DBB31BAC6E18}" presName="linear" presStyleCnt="0">
        <dgm:presLayoutVars>
          <dgm:animLvl val="lvl"/>
          <dgm:resizeHandles val="exact"/>
        </dgm:presLayoutVars>
      </dgm:prSet>
      <dgm:spPr/>
    </dgm:pt>
    <dgm:pt modelId="{0297C630-57AD-4310-AA38-98F409FEE70A}" type="pres">
      <dgm:prSet presAssocID="{14BC1E8C-A5C2-4A0B-8B2C-741F0A3958A6}" presName="parentText" presStyleLbl="node1" presStyleIdx="0" presStyleCnt="6">
        <dgm:presLayoutVars>
          <dgm:chMax val="0"/>
          <dgm:bulletEnabled val="1"/>
        </dgm:presLayoutVars>
      </dgm:prSet>
      <dgm:spPr/>
    </dgm:pt>
    <dgm:pt modelId="{4087579C-E540-406A-9260-91150D2DE014}" type="pres">
      <dgm:prSet presAssocID="{22ABAE65-6FDC-4255-A42C-E4B1575B5664}" presName="spacer" presStyleCnt="0"/>
      <dgm:spPr/>
    </dgm:pt>
    <dgm:pt modelId="{B16608F7-0BA5-4829-8DA9-12E1DC7EBA8F}" type="pres">
      <dgm:prSet presAssocID="{EA7E33D9-F5B3-445E-A65F-EC62489EE56D}" presName="parentText" presStyleLbl="node1" presStyleIdx="1" presStyleCnt="6">
        <dgm:presLayoutVars>
          <dgm:chMax val="0"/>
          <dgm:bulletEnabled val="1"/>
        </dgm:presLayoutVars>
      </dgm:prSet>
      <dgm:spPr/>
    </dgm:pt>
    <dgm:pt modelId="{D2947E43-C5D0-4EE9-B5F4-0834188A9E86}" type="pres">
      <dgm:prSet presAssocID="{B8D82D99-489F-4366-A18A-674098A21802}" presName="spacer" presStyleCnt="0"/>
      <dgm:spPr/>
    </dgm:pt>
    <dgm:pt modelId="{EC70EE40-6B53-4690-A9A8-5B772B4BB607}" type="pres">
      <dgm:prSet presAssocID="{D33C1031-C47C-4FF8-997A-5C1DA4961FBD}" presName="parentText" presStyleLbl="node1" presStyleIdx="2" presStyleCnt="6">
        <dgm:presLayoutVars>
          <dgm:chMax val="0"/>
          <dgm:bulletEnabled val="1"/>
        </dgm:presLayoutVars>
      </dgm:prSet>
      <dgm:spPr/>
    </dgm:pt>
    <dgm:pt modelId="{D3C77976-6662-4FAB-B1EE-90100F31ADA3}" type="pres">
      <dgm:prSet presAssocID="{3CAEFA1D-7BB1-4C72-AAD9-E276CECDCC32}" presName="spacer" presStyleCnt="0"/>
      <dgm:spPr/>
    </dgm:pt>
    <dgm:pt modelId="{30450CBA-9FD6-4E70-B634-5E0596949B09}" type="pres">
      <dgm:prSet presAssocID="{F746CD35-2105-4AD1-85E3-2B04711E9D1F}" presName="parentText" presStyleLbl="node1" presStyleIdx="3" presStyleCnt="6">
        <dgm:presLayoutVars>
          <dgm:chMax val="0"/>
          <dgm:bulletEnabled val="1"/>
        </dgm:presLayoutVars>
      </dgm:prSet>
      <dgm:spPr/>
    </dgm:pt>
    <dgm:pt modelId="{60A154CA-ED52-4B62-9CD5-FFBDA7F391E5}" type="pres">
      <dgm:prSet presAssocID="{FA3EC245-90EE-4D0F-A4FD-1FA0CC2A6D02}" presName="spacer" presStyleCnt="0"/>
      <dgm:spPr/>
    </dgm:pt>
    <dgm:pt modelId="{169736C6-3403-46F3-8ABB-93F7FAB842C5}" type="pres">
      <dgm:prSet presAssocID="{322B498F-75C2-41C6-A4EA-B9AEF4483BAE}" presName="parentText" presStyleLbl="node1" presStyleIdx="4" presStyleCnt="6">
        <dgm:presLayoutVars>
          <dgm:chMax val="0"/>
          <dgm:bulletEnabled val="1"/>
        </dgm:presLayoutVars>
      </dgm:prSet>
      <dgm:spPr/>
    </dgm:pt>
    <dgm:pt modelId="{58123281-1788-4971-9D52-05B398CFE387}" type="pres">
      <dgm:prSet presAssocID="{3D383083-CA20-4F2E-BE10-0D418644326C}" presName="spacer" presStyleCnt="0"/>
      <dgm:spPr/>
    </dgm:pt>
    <dgm:pt modelId="{567210CF-57DD-4EC4-8B25-B00781D4871E}" type="pres">
      <dgm:prSet presAssocID="{ABE2090B-0978-4F6D-AC9D-48CF4557EAC0}" presName="parentText" presStyleLbl="node1" presStyleIdx="5" presStyleCnt="6">
        <dgm:presLayoutVars>
          <dgm:chMax val="0"/>
          <dgm:bulletEnabled val="1"/>
        </dgm:presLayoutVars>
      </dgm:prSet>
      <dgm:spPr/>
    </dgm:pt>
  </dgm:ptLst>
  <dgm:cxnLst>
    <dgm:cxn modelId="{F4DB7910-7D8D-4D85-B9FE-2C25BD7A4633}" type="presOf" srcId="{14BC1E8C-A5C2-4A0B-8B2C-741F0A3958A6}" destId="{0297C630-57AD-4310-AA38-98F409FEE70A}" srcOrd="0" destOrd="0" presId="urn:microsoft.com/office/officeart/2005/8/layout/vList2"/>
    <dgm:cxn modelId="{00EBDA1B-C4CE-4E8F-809B-6A35958E02D1}" srcId="{A58D7C43-D0A9-4BB6-BB32-DBB31BAC6E18}" destId="{F746CD35-2105-4AD1-85E3-2B04711E9D1F}" srcOrd="3" destOrd="0" parTransId="{4A335CDB-4F00-437B-8C5E-11C09E9F5956}" sibTransId="{FA3EC245-90EE-4D0F-A4FD-1FA0CC2A6D02}"/>
    <dgm:cxn modelId="{C6A13A2C-FA68-4E8B-A0D6-113B65435FD4}" srcId="{A58D7C43-D0A9-4BB6-BB32-DBB31BAC6E18}" destId="{D33C1031-C47C-4FF8-997A-5C1DA4961FBD}" srcOrd="2" destOrd="0" parTransId="{EBBF2859-DB2F-4207-9B23-4F33099D1B74}" sibTransId="{3CAEFA1D-7BB1-4C72-AAD9-E276CECDCC32}"/>
    <dgm:cxn modelId="{050A8F3A-31E2-4776-B3CB-FFCAD0111426}" type="presOf" srcId="{A58D7C43-D0A9-4BB6-BB32-DBB31BAC6E18}" destId="{1C8E1108-C704-417C-A657-4B1B299092E9}" srcOrd="0" destOrd="0" presId="urn:microsoft.com/office/officeart/2005/8/layout/vList2"/>
    <dgm:cxn modelId="{23919550-C309-49DB-AEFE-A12D9F0C4AD3}" type="presOf" srcId="{EA7E33D9-F5B3-445E-A65F-EC62489EE56D}" destId="{B16608F7-0BA5-4829-8DA9-12E1DC7EBA8F}" srcOrd="0" destOrd="0" presId="urn:microsoft.com/office/officeart/2005/8/layout/vList2"/>
    <dgm:cxn modelId="{A94F6086-77D5-451F-87BD-566F72535A7C}" srcId="{A58D7C43-D0A9-4BB6-BB32-DBB31BAC6E18}" destId="{EA7E33D9-F5B3-445E-A65F-EC62489EE56D}" srcOrd="1" destOrd="0" parTransId="{B98A5E80-9341-4F0F-A5BB-42A4C86AA415}" sibTransId="{B8D82D99-489F-4366-A18A-674098A21802}"/>
    <dgm:cxn modelId="{7F5A7F98-4AB5-4B24-8CCB-3F512B9952A0}" type="presOf" srcId="{D33C1031-C47C-4FF8-997A-5C1DA4961FBD}" destId="{EC70EE40-6B53-4690-A9A8-5B772B4BB607}" srcOrd="0" destOrd="0" presId="urn:microsoft.com/office/officeart/2005/8/layout/vList2"/>
    <dgm:cxn modelId="{75BDC4AC-481E-4969-9FAA-6A9B3FCED069}" srcId="{A58D7C43-D0A9-4BB6-BB32-DBB31BAC6E18}" destId="{322B498F-75C2-41C6-A4EA-B9AEF4483BAE}" srcOrd="4" destOrd="0" parTransId="{9D4A9A99-D5BF-475F-8128-14F3B54580F6}" sibTransId="{3D383083-CA20-4F2E-BE10-0D418644326C}"/>
    <dgm:cxn modelId="{CDAE6EC1-E978-48F9-80CE-F866D4CDCBEA}" type="presOf" srcId="{ABE2090B-0978-4F6D-AC9D-48CF4557EAC0}" destId="{567210CF-57DD-4EC4-8B25-B00781D4871E}" srcOrd="0" destOrd="0" presId="urn:microsoft.com/office/officeart/2005/8/layout/vList2"/>
    <dgm:cxn modelId="{500229C2-6B60-4B44-B095-9E3A0072682A}" type="presOf" srcId="{322B498F-75C2-41C6-A4EA-B9AEF4483BAE}" destId="{169736C6-3403-46F3-8ABB-93F7FAB842C5}" srcOrd="0" destOrd="0" presId="urn:microsoft.com/office/officeart/2005/8/layout/vList2"/>
    <dgm:cxn modelId="{9E28D5C5-64CE-47B4-B971-B1D60C55DE28}" srcId="{A58D7C43-D0A9-4BB6-BB32-DBB31BAC6E18}" destId="{ABE2090B-0978-4F6D-AC9D-48CF4557EAC0}" srcOrd="5" destOrd="0" parTransId="{FF5F851D-E657-4B82-9046-3B85FFA261ED}" sibTransId="{DE47C7C5-3257-443F-BEFB-C6BF1ED499D9}"/>
    <dgm:cxn modelId="{86B819D2-E23E-49EE-AE02-8A53C5B5E2F8}" type="presOf" srcId="{F746CD35-2105-4AD1-85E3-2B04711E9D1F}" destId="{30450CBA-9FD6-4E70-B634-5E0596949B09}" srcOrd="0" destOrd="0" presId="urn:microsoft.com/office/officeart/2005/8/layout/vList2"/>
    <dgm:cxn modelId="{00D120F9-DFBF-499C-9F6A-28A64832A812}" srcId="{A58D7C43-D0A9-4BB6-BB32-DBB31BAC6E18}" destId="{14BC1E8C-A5C2-4A0B-8B2C-741F0A3958A6}" srcOrd="0" destOrd="0" parTransId="{3ECA6102-05AC-4954-AC67-198D7FCB7ADD}" sibTransId="{22ABAE65-6FDC-4255-A42C-E4B1575B5664}"/>
    <dgm:cxn modelId="{63086C77-9716-4FE4-A4F7-D281B2E30B5E}" type="presParOf" srcId="{1C8E1108-C704-417C-A657-4B1B299092E9}" destId="{0297C630-57AD-4310-AA38-98F409FEE70A}" srcOrd="0" destOrd="0" presId="urn:microsoft.com/office/officeart/2005/8/layout/vList2"/>
    <dgm:cxn modelId="{465775AC-CD6F-425D-8B38-938DA44F1B87}" type="presParOf" srcId="{1C8E1108-C704-417C-A657-4B1B299092E9}" destId="{4087579C-E540-406A-9260-91150D2DE014}" srcOrd="1" destOrd="0" presId="urn:microsoft.com/office/officeart/2005/8/layout/vList2"/>
    <dgm:cxn modelId="{B7C1EC12-A5A8-47F6-8C20-9F286F976E5B}" type="presParOf" srcId="{1C8E1108-C704-417C-A657-4B1B299092E9}" destId="{B16608F7-0BA5-4829-8DA9-12E1DC7EBA8F}" srcOrd="2" destOrd="0" presId="urn:microsoft.com/office/officeart/2005/8/layout/vList2"/>
    <dgm:cxn modelId="{433D7199-5D77-4C17-B414-C90129A89D80}" type="presParOf" srcId="{1C8E1108-C704-417C-A657-4B1B299092E9}" destId="{D2947E43-C5D0-4EE9-B5F4-0834188A9E86}" srcOrd="3" destOrd="0" presId="urn:microsoft.com/office/officeart/2005/8/layout/vList2"/>
    <dgm:cxn modelId="{572D6F48-542F-4CF0-8598-13C73A5A5EEF}" type="presParOf" srcId="{1C8E1108-C704-417C-A657-4B1B299092E9}" destId="{EC70EE40-6B53-4690-A9A8-5B772B4BB607}" srcOrd="4" destOrd="0" presId="urn:microsoft.com/office/officeart/2005/8/layout/vList2"/>
    <dgm:cxn modelId="{E540462D-EE93-4457-BFAE-EB898DD78829}" type="presParOf" srcId="{1C8E1108-C704-417C-A657-4B1B299092E9}" destId="{D3C77976-6662-4FAB-B1EE-90100F31ADA3}" srcOrd="5" destOrd="0" presId="urn:microsoft.com/office/officeart/2005/8/layout/vList2"/>
    <dgm:cxn modelId="{D0B1ADDC-242D-4A9B-83FC-A485D726571C}" type="presParOf" srcId="{1C8E1108-C704-417C-A657-4B1B299092E9}" destId="{30450CBA-9FD6-4E70-B634-5E0596949B09}" srcOrd="6" destOrd="0" presId="urn:microsoft.com/office/officeart/2005/8/layout/vList2"/>
    <dgm:cxn modelId="{93B78AA5-0F27-48FD-B92A-8F338719E55C}" type="presParOf" srcId="{1C8E1108-C704-417C-A657-4B1B299092E9}" destId="{60A154CA-ED52-4B62-9CD5-FFBDA7F391E5}" srcOrd="7" destOrd="0" presId="urn:microsoft.com/office/officeart/2005/8/layout/vList2"/>
    <dgm:cxn modelId="{5B588DF9-8C7E-4FF5-AFBD-49F53F47A86C}" type="presParOf" srcId="{1C8E1108-C704-417C-A657-4B1B299092E9}" destId="{169736C6-3403-46F3-8ABB-93F7FAB842C5}" srcOrd="8" destOrd="0" presId="urn:microsoft.com/office/officeart/2005/8/layout/vList2"/>
    <dgm:cxn modelId="{2BB4ABE1-14F4-4DDE-B18D-23F868A756E4}" type="presParOf" srcId="{1C8E1108-C704-417C-A657-4B1B299092E9}" destId="{58123281-1788-4971-9D52-05B398CFE387}" srcOrd="9" destOrd="0" presId="urn:microsoft.com/office/officeart/2005/8/layout/vList2"/>
    <dgm:cxn modelId="{B52E0031-05C1-4DA7-94ED-D8614DB23669}" type="presParOf" srcId="{1C8E1108-C704-417C-A657-4B1B299092E9}" destId="{567210CF-57DD-4EC4-8B25-B00781D4871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70E1C1-1887-49A5-A528-F933ABE5F62A}"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BE"/>
        </a:p>
      </dgm:t>
    </dgm:pt>
    <dgm:pt modelId="{7D45E677-33A5-4888-BF87-9DBC0DF8990B}">
      <dgm:prSet/>
      <dgm:spPr/>
      <dgm:t>
        <a:bodyPr/>
        <a:lstStyle/>
        <a:p>
          <a:r>
            <a:rPr lang="en-GB" b="1" dirty="0"/>
            <a:t>Bauwesen und Zimmerei: 3D-Modellierungssoftware</a:t>
          </a:r>
          <a:endParaRPr lang="en-BE" dirty="0"/>
        </a:p>
      </dgm:t>
    </dgm:pt>
    <dgm:pt modelId="{1D6D38FB-1AB8-4C49-B3BE-F2C9380395D6}" type="parTrans" cxnId="{32ECFEB2-A30A-46F7-B386-7BB5C03B0B3B}">
      <dgm:prSet/>
      <dgm:spPr/>
      <dgm:t>
        <a:bodyPr/>
        <a:lstStyle/>
        <a:p>
          <a:endParaRPr lang="en-BE"/>
        </a:p>
      </dgm:t>
    </dgm:pt>
    <dgm:pt modelId="{E88748B1-1ED7-45B0-AB66-699992589926}" type="sibTrans" cxnId="{32ECFEB2-A30A-46F7-B386-7BB5C03B0B3B}">
      <dgm:prSet/>
      <dgm:spPr/>
      <dgm:t>
        <a:bodyPr/>
        <a:lstStyle/>
        <a:p>
          <a:endParaRPr lang="en-BE"/>
        </a:p>
      </dgm:t>
    </dgm:pt>
    <dgm:pt modelId="{2F7A8DA3-8A24-4F74-9896-4D5B441C5D31}">
      <dgm:prSet/>
      <dgm:spPr/>
      <dgm:t>
        <a:bodyPr/>
        <a:lstStyle/>
        <a:p>
          <a:r>
            <a:rPr lang="en-GB" b="1" dirty="0"/>
            <a:t>Verwendete Technologie: </a:t>
          </a:r>
          <a:r>
            <a:rPr lang="en-GB" b="0" dirty="0"/>
            <a:t>CAD-Software (z. B. SketchUp, AutoCAD)</a:t>
          </a:r>
          <a:endParaRPr lang="en-BE" b="0" dirty="0"/>
        </a:p>
      </dgm:t>
    </dgm:pt>
    <dgm:pt modelId="{849272EE-3297-4262-BFF0-CFD5EC3EFDC5}" type="parTrans" cxnId="{CAD36F89-CA68-4566-8B0C-ED5256B10574}">
      <dgm:prSet/>
      <dgm:spPr/>
      <dgm:t>
        <a:bodyPr/>
        <a:lstStyle/>
        <a:p>
          <a:endParaRPr lang="en-BE"/>
        </a:p>
      </dgm:t>
    </dgm:pt>
    <dgm:pt modelId="{C34D500E-6BB7-4D65-8A9B-47F8DDC5A1AB}" type="sibTrans" cxnId="{CAD36F89-CA68-4566-8B0C-ED5256B10574}">
      <dgm:prSet/>
      <dgm:spPr/>
      <dgm:t>
        <a:bodyPr/>
        <a:lstStyle/>
        <a:p>
          <a:endParaRPr lang="en-BE"/>
        </a:p>
      </dgm:t>
    </dgm:pt>
    <dgm:pt modelId="{A9B8B4D3-2B87-4855-81A8-05CD6FE6FF20}">
      <dgm:prSet/>
      <dgm:spPr/>
      <dgm:t>
        <a:bodyPr/>
        <a:lstStyle/>
        <a:p>
          <a:r>
            <a:rPr lang="en-GB" b="1" dirty="0"/>
            <a:t>Ergebnis</a:t>
          </a:r>
          <a:r>
            <a:rPr lang="en-GB" dirty="0"/>
            <a:t>: Hilft den Schülern bei der Visualisierung von Projekten und bei der Behebung von Konstruktionsfehlern vor dem Bau, wodurch die räumlichen und technischen Fähigkeiten verbessert werden.</a:t>
          </a:r>
          <a:endParaRPr lang="en-BE" dirty="0"/>
        </a:p>
      </dgm:t>
    </dgm:pt>
    <dgm:pt modelId="{A6FE3263-3964-4C6E-934C-152ABF87C808}" type="parTrans" cxnId="{7AF3EAF3-2A86-4D0C-8F7E-4C5ED7C80679}">
      <dgm:prSet/>
      <dgm:spPr/>
      <dgm:t>
        <a:bodyPr/>
        <a:lstStyle/>
        <a:p>
          <a:endParaRPr lang="en-BE"/>
        </a:p>
      </dgm:t>
    </dgm:pt>
    <dgm:pt modelId="{309AD508-D221-47A6-8FBB-1C3D86E89462}" type="sibTrans" cxnId="{7AF3EAF3-2A86-4D0C-8F7E-4C5ED7C80679}">
      <dgm:prSet/>
      <dgm:spPr/>
      <dgm:t>
        <a:bodyPr/>
        <a:lstStyle/>
        <a:p>
          <a:endParaRPr lang="en-BE"/>
        </a:p>
      </dgm:t>
    </dgm:pt>
    <dgm:pt modelId="{C3F05483-7B6D-4D51-9513-0D114B3202D1}">
      <dgm:prSet/>
      <dgm:spPr/>
      <dgm:t>
        <a:bodyPr/>
        <a:lstStyle/>
        <a:p>
          <a:r>
            <a:rPr lang="en-GB" b="1" dirty="0"/>
            <a:t>Beschreibung</a:t>
          </a:r>
          <a:r>
            <a:rPr lang="en-GB" dirty="0"/>
            <a:t>: Die Schüler entwerfen Entwürfe und virtuelle Modelle von Bauwerken und experimentieren mit Designentscheidungen und Messungen.</a:t>
          </a:r>
          <a:endParaRPr lang="en-BE" dirty="0"/>
        </a:p>
      </dgm:t>
    </dgm:pt>
    <dgm:pt modelId="{ECF92D88-8CFA-4FEA-9705-08C3BC490735}" type="parTrans" cxnId="{BB5330DF-8397-42B3-8F7F-28548E4C9665}">
      <dgm:prSet/>
      <dgm:spPr/>
      <dgm:t>
        <a:bodyPr/>
        <a:lstStyle/>
        <a:p>
          <a:endParaRPr lang="en-BE"/>
        </a:p>
      </dgm:t>
    </dgm:pt>
    <dgm:pt modelId="{071A566D-C8FC-435A-B4BE-F487C1BF0F89}" type="sibTrans" cxnId="{BB5330DF-8397-42B3-8F7F-28548E4C9665}">
      <dgm:prSet/>
      <dgm:spPr/>
      <dgm:t>
        <a:bodyPr/>
        <a:lstStyle/>
        <a:p>
          <a:endParaRPr lang="en-BE"/>
        </a:p>
      </dgm:t>
    </dgm:pt>
    <dgm:pt modelId="{7147D342-29EC-4C8D-BCF6-F82231522CB8}" type="pres">
      <dgm:prSet presAssocID="{FC70E1C1-1887-49A5-A528-F933ABE5F62A}" presName="linear" presStyleCnt="0">
        <dgm:presLayoutVars>
          <dgm:animLvl val="lvl"/>
          <dgm:resizeHandles val="exact"/>
        </dgm:presLayoutVars>
      </dgm:prSet>
      <dgm:spPr/>
    </dgm:pt>
    <dgm:pt modelId="{9409F810-C0D8-480C-BA10-A8EAC38147DD}" type="pres">
      <dgm:prSet presAssocID="{7D45E677-33A5-4888-BF87-9DBC0DF8990B}" presName="parentText" presStyleLbl="node1" presStyleIdx="0" presStyleCnt="1">
        <dgm:presLayoutVars>
          <dgm:chMax val="0"/>
          <dgm:bulletEnabled val="1"/>
        </dgm:presLayoutVars>
      </dgm:prSet>
      <dgm:spPr/>
    </dgm:pt>
    <dgm:pt modelId="{01BECEB8-B3F9-451D-A044-CF816DEEA6EF}" type="pres">
      <dgm:prSet presAssocID="{7D45E677-33A5-4888-BF87-9DBC0DF8990B}" presName="childText" presStyleLbl="revTx" presStyleIdx="0" presStyleCnt="1">
        <dgm:presLayoutVars>
          <dgm:bulletEnabled val="1"/>
        </dgm:presLayoutVars>
      </dgm:prSet>
      <dgm:spPr/>
    </dgm:pt>
  </dgm:ptLst>
  <dgm:cxnLst>
    <dgm:cxn modelId="{93186311-9C1A-4C95-8787-8E6AC1288A4F}" type="presOf" srcId="{FC70E1C1-1887-49A5-A528-F933ABE5F62A}" destId="{7147D342-29EC-4C8D-BCF6-F82231522CB8}" srcOrd="0" destOrd="0" presId="urn:microsoft.com/office/officeart/2005/8/layout/vList2"/>
    <dgm:cxn modelId="{B1A96311-8CB0-4C86-892D-838B13051463}" type="presOf" srcId="{2F7A8DA3-8A24-4F74-9896-4D5B441C5D31}" destId="{01BECEB8-B3F9-451D-A044-CF816DEEA6EF}" srcOrd="0" destOrd="0" presId="urn:microsoft.com/office/officeart/2005/8/layout/vList2"/>
    <dgm:cxn modelId="{CAD36F89-CA68-4566-8B0C-ED5256B10574}" srcId="{7D45E677-33A5-4888-BF87-9DBC0DF8990B}" destId="{2F7A8DA3-8A24-4F74-9896-4D5B441C5D31}" srcOrd="0" destOrd="0" parTransId="{849272EE-3297-4262-BFF0-CFD5EC3EFDC5}" sibTransId="{C34D500E-6BB7-4D65-8A9B-47F8DDC5A1AB}"/>
    <dgm:cxn modelId="{B46ACF96-9A6D-4ABA-9997-A90AAC4BABC0}" type="presOf" srcId="{C3F05483-7B6D-4D51-9513-0D114B3202D1}" destId="{01BECEB8-B3F9-451D-A044-CF816DEEA6EF}" srcOrd="0" destOrd="1" presId="urn:microsoft.com/office/officeart/2005/8/layout/vList2"/>
    <dgm:cxn modelId="{32ECFEB2-A30A-46F7-B386-7BB5C03B0B3B}" srcId="{FC70E1C1-1887-49A5-A528-F933ABE5F62A}" destId="{7D45E677-33A5-4888-BF87-9DBC0DF8990B}" srcOrd="0" destOrd="0" parTransId="{1D6D38FB-1AB8-4C49-B3BE-F2C9380395D6}" sibTransId="{E88748B1-1ED7-45B0-AB66-699992589926}"/>
    <dgm:cxn modelId="{961415C0-5389-45BE-9F81-9F21B40B78B6}" type="presOf" srcId="{7D45E677-33A5-4888-BF87-9DBC0DF8990B}" destId="{9409F810-C0D8-480C-BA10-A8EAC38147DD}" srcOrd="0" destOrd="0" presId="urn:microsoft.com/office/officeart/2005/8/layout/vList2"/>
    <dgm:cxn modelId="{D1545BC6-C7E9-4871-800B-7BFF834E4E00}" type="presOf" srcId="{A9B8B4D3-2B87-4855-81A8-05CD6FE6FF20}" destId="{01BECEB8-B3F9-451D-A044-CF816DEEA6EF}" srcOrd="0" destOrd="2" presId="urn:microsoft.com/office/officeart/2005/8/layout/vList2"/>
    <dgm:cxn modelId="{BB5330DF-8397-42B3-8F7F-28548E4C9665}" srcId="{7D45E677-33A5-4888-BF87-9DBC0DF8990B}" destId="{C3F05483-7B6D-4D51-9513-0D114B3202D1}" srcOrd="1" destOrd="0" parTransId="{ECF92D88-8CFA-4FEA-9705-08C3BC490735}" sibTransId="{071A566D-C8FC-435A-B4BE-F487C1BF0F89}"/>
    <dgm:cxn modelId="{7AF3EAF3-2A86-4D0C-8F7E-4C5ED7C80679}" srcId="{7D45E677-33A5-4888-BF87-9DBC0DF8990B}" destId="{A9B8B4D3-2B87-4855-81A8-05CD6FE6FF20}" srcOrd="2" destOrd="0" parTransId="{A6FE3263-3964-4C6E-934C-152ABF87C808}" sibTransId="{309AD508-D221-47A6-8FBB-1C3D86E89462}"/>
    <dgm:cxn modelId="{6A4F9F36-4C1C-473E-9039-AF2D1BC98DD3}" type="presParOf" srcId="{7147D342-29EC-4C8D-BCF6-F82231522CB8}" destId="{9409F810-C0D8-480C-BA10-A8EAC38147DD}" srcOrd="0" destOrd="0" presId="urn:microsoft.com/office/officeart/2005/8/layout/vList2"/>
    <dgm:cxn modelId="{BADA7BCE-3EAE-45D6-BD3F-E50FD0548B11}" type="presParOf" srcId="{7147D342-29EC-4C8D-BCF6-F82231522CB8}" destId="{01BECEB8-B3F9-451D-A044-CF816DEEA6E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2DC26C-86EC-434A-9C97-3EC0236F69C3}"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50323182-176F-4465-ABB4-2689A8BB180D}">
      <dgm:prSet/>
      <dgm:spPr/>
      <dgm:t>
        <a:bodyPr/>
        <a:lstStyle/>
        <a:p>
          <a:r>
            <a:rPr lang="en-GB" b="1" dirty="0"/>
            <a:t>Ausbildung im Gesundheitswesen: Virtuelle Patientensimulationen</a:t>
          </a:r>
          <a:endParaRPr lang="en-BE" dirty="0"/>
        </a:p>
      </dgm:t>
    </dgm:pt>
    <dgm:pt modelId="{3754F3C0-6645-4245-A8BA-DBE23BA2C3AC}" type="parTrans" cxnId="{756850D3-4241-441D-9DAC-53E0AF877DFE}">
      <dgm:prSet/>
      <dgm:spPr/>
      <dgm:t>
        <a:bodyPr/>
        <a:lstStyle/>
        <a:p>
          <a:endParaRPr lang="en-BE"/>
        </a:p>
      </dgm:t>
    </dgm:pt>
    <dgm:pt modelId="{2DBE48A7-ED23-4AB2-B483-940038E663F6}" type="sibTrans" cxnId="{756850D3-4241-441D-9DAC-53E0AF877DFE}">
      <dgm:prSet/>
      <dgm:spPr/>
      <dgm:t>
        <a:bodyPr/>
        <a:lstStyle/>
        <a:p>
          <a:endParaRPr lang="en-BE"/>
        </a:p>
      </dgm:t>
    </dgm:pt>
    <dgm:pt modelId="{69BE2ADA-5FD1-4BA3-B1F3-DE07890FA27F}">
      <dgm:prSet/>
      <dgm:spPr/>
      <dgm:t>
        <a:bodyPr/>
        <a:lstStyle/>
        <a:p>
          <a:r>
            <a:rPr lang="en-GB" b="1"/>
            <a:t>Verwendete Technologie: </a:t>
          </a:r>
          <a:r>
            <a:rPr lang="en-GB"/>
            <a:t>VR-Simulationen, 3D-Anatomie-Apps</a:t>
          </a:r>
          <a:endParaRPr lang="en-BE"/>
        </a:p>
      </dgm:t>
    </dgm:pt>
    <dgm:pt modelId="{A614FA2F-E240-4BCE-92A1-AEB8D0772B7D}" type="parTrans" cxnId="{9F03C001-BB5E-4119-A61C-01CC71BD9CC3}">
      <dgm:prSet/>
      <dgm:spPr/>
      <dgm:t>
        <a:bodyPr/>
        <a:lstStyle/>
        <a:p>
          <a:endParaRPr lang="en-BE"/>
        </a:p>
      </dgm:t>
    </dgm:pt>
    <dgm:pt modelId="{FE1EFFE5-C5EE-45FC-B0FE-6759E484A9F1}" type="sibTrans" cxnId="{9F03C001-BB5E-4119-A61C-01CC71BD9CC3}">
      <dgm:prSet/>
      <dgm:spPr/>
      <dgm:t>
        <a:bodyPr/>
        <a:lstStyle/>
        <a:p>
          <a:endParaRPr lang="en-BE"/>
        </a:p>
      </dgm:t>
    </dgm:pt>
    <dgm:pt modelId="{B01D63FB-E5E8-46B2-AE7F-3C9B90B27771}">
      <dgm:prSet/>
      <dgm:spPr/>
      <dgm:t>
        <a:bodyPr/>
        <a:lstStyle/>
        <a:p>
          <a:r>
            <a:rPr lang="en-GB" b="1"/>
            <a:t>Beschreibung: </a:t>
          </a:r>
          <a:r>
            <a:rPr lang="en-GB"/>
            <a:t>Die Schüler üben mit VR Fertigkeiten in der Patientenpflege, wie z. B. die Erfassung von Vitalwerten oder die Verabreichung von Medikamenten, bevor sie mit echten Patienten arbeiten.</a:t>
          </a:r>
          <a:endParaRPr lang="en-BE"/>
        </a:p>
      </dgm:t>
    </dgm:pt>
    <dgm:pt modelId="{70E0BB3E-4D12-4213-9192-C353866B0F26}" type="parTrans" cxnId="{548AA2D5-E081-47D1-AB79-B41ED6341AA1}">
      <dgm:prSet/>
      <dgm:spPr/>
      <dgm:t>
        <a:bodyPr/>
        <a:lstStyle/>
        <a:p>
          <a:endParaRPr lang="en-BE"/>
        </a:p>
      </dgm:t>
    </dgm:pt>
    <dgm:pt modelId="{E040EEAE-9B63-4E79-9ABA-570346A19997}" type="sibTrans" cxnId="{548AA2D5-E081-47D1-AB79-B41ED6341AA1}">
      <dgm:prSet/>
      <dgm:spPr/>
      <dgm:t>
        <a:bodyPr/>
        <a:lstStyle/>
        <a:p>
          <a:endParaRPr lang="en-BE"/>
        </a:p>
      </dgm:t>
    </dgm:pt>
    <dgm:pt modelId="{2510281D-DE5A-439A-8E8C-62AD4E24BC59}">
      <dgm:prSet/>
      <dgm:spPr/>
      <dgm:t>
        <a:bodyPr/>
        <a:lstStyle/>
        <a:p>
          <a:r>
            <a:rPr lang="en-GB" b="1"/>
            <a:t>Ergebnis: </a:t>
          </a:r>
          <a:r>
            <a:rPr lang="en-GB"/>
            <a:t>Aufbau von Vertrauen und Genauigkeit in einer sicheren, kontrollierten virtuellen Umgebung</a:t>
          </a:r>
          <a:r>
            <a:rPr lang="en-GB" b="1"/>
            <a:t>.</a:t>
          </a:r>
          <a:endParaRPr lang="en-BE"/>
        </a:p>
      </dgm:t>
    </dgm:pt>
    <dgm:pt modelId="{8163F75E-F680-4E92-8B1D-AA4BB9155F32}" type="parTrans" cxnId="{3D83A0D6-1789-4850-A65F-4FD3C9525E4B}">
      <dgm:prSet/>
      <dgm:spPr/>
      <dgm:t>
        <a:bodyPr/>
        <a:lstStyle/>
        <a:p>
          <a:endParaRPr lang="en-BE"/>
        </a:p>
      </dgm:t>
    </dgm:pt>
    <dgm:pt modelId="{29C4CA0B-660B-47FD-BC5C-624E153C0474}" type="sibTrans" cxnId="{3D83A0D6-1789-4850-A65F-4FD3C9525E4B}">
      <dgm:prSet/>
      <dgm:spPr/>
      <dgm:t>
        <a:bodyPr/>
        <a:lstStyle/>
        <a:p>
          <a:endParaRPr lang="en-BE"/>
        </a:p>
      </dgm:t>
    </dgm:pt>
    <dgm:pt modelId="{C2413D64-492D-4149-B812-AF0B34E3CD78}" type="pres">
      <dgm:prSet presAssocID="{7A2DC26C-86EC-434A-9C97-3EC0236F69C3}" presName="linear" presStyleCnt="0">
        <dgm:presLayoutVars>
          <dgm:animLvl val="lvl"/>
          <dgm:resizeHandles val="exact"/>
        </dgm:presLayoutVars>
      </dgm:prSet>
      <dgm:spPr/>
    </dgm:pt>
    <dgm:pt modelId="{5DD61754-259B-48C7-AD36-FC51ACD02D85}" type="pres">
      <dgm:prSet presAssocID="{50323182-176F-4465-ABB4-2689A8BB180D}" presName="parentText" presStyleLbl="node1" presStyleIdx="0" presStyleCnt="1">
        <dgm:presLayoutVars>
          <dgm:chMax val="0"/>
          <dgm:bulletEnabled val="1"/>
        </dgm:presLayoutVars>
      </dgm:prSet>
      <dgm:spPr/>
    </dgm:pt>
    <dgm:pt modelId="{4DFC084D-2503-401F-9F8A-4EF91C7E3F06}" type="pres">
      <dgm:prSet presAssocID="{50323182-176F-4465-ABB4-2689A8BB180D}" presName="childText" presStyleLbl="revTx" presStyleIdx="0" presStyleCnt="1">
        <dgm:presLayoutVars>
          <dgm:bulletEnabled val="1"/>
        </dgm:presLayoutVars>
      </dgm:prSet>
      <dgm:spPr/>
    </dgm:pt>
  </dgm:ptLst>
  <dgm:cxnLst>
    <dgm:cxn modelId="{9F03C001-BB5E-4119-A61C-01CC71BD9CC3}" srcId="{50323182-176F-4465-ABB4-2689A8BB180D}" destId="{69BE2ADA-5FD1-4BA3-B1F3-DE07890FA27F}" srcOrd="0" destOrd="0" parTransId="{A614FA2F-E240-4BCE-92A1-AEB8D0772B7D}" sibTransId="{FE1EFFE5-C5EE-45FC-B0FE-6759E484A9F1}"/>
    <dgm:cxn modelId="{24FDCB5B-702C-4E9B-9669-CD2D0607A360}" type="presOf" srcId="{7A2DC26C-86EC-434A-9C97-3EC0236F69C3}" destId="{C2413D64-492D-4149-B812-AF0B34E3CD78}" srcOrd="0" destOrd="0" presId="urn:microsoft.com/office/officeart/2005/8/layout/vList2"/>
    <dgm:cxn modelId="{5218D14E-2FF2-4344-AAF6-F6E06A17B029}" type="presOf" srcId="{50323182-176F-4465-ABB4-2689A8BB180D}" destId="{5DD61754-259B-48C7-AD36-FC51ACD02D85}" srcOrd="0" destOrd="0" presId="urn:microsoft.com/office/officeart/2005/8/layout/vList2"/>
    <dgm:cxn modelId="{074DCC71-174B-41D7-A58E-4714B140744C}" type="presOf" srcId="{B01D63FB-E5E8-46B2-AE7F-3C9B90B27771}" destId="{4DFC084D-2503-401F-9F8A-4EF91C7E3F06}" srcOrd="0" destOrd="1" presId="urn:microsoft.com/office/officeart/2005/8/layout/vList2"/>
    <dgm:cxn modelId="{EAAC1EB8-80DB-47A3-92E2-8A1AD7C198E3}" type="presOf" srcId="{2510281D-DE5A-439A-8E8C-62AD4E24BC59}" destId="{4DFC084D-2503-401F-9F8A-4EF91C7E3F06}" srcOrd="0" destOrd="2" presId="urn:microsoft.com/office/officeart/2005/8/layout/vList2"/>
    <dgm:cxn modelId="{756850D3-4241-441D-9DAC-53E0AF877DFE}" srcId="{7A2DC26C-86EC-434A-9C97-3EC0236F69C3}" destId="{50323182-176F-4465-ABB4-2689A8BB180D}" srcOrd="0" destOrd="0" parTransId="{3754F3C0-6645-4245-A8BA-DBE23BA2C3AC}" sibTransId="{2DBE48A7-ED23-4AB2-B483-940038E663F6}"/>
    <dgm:cxn modelId="{548AA2D5-E081-47D1-AB79-B41ED6341AA1}" srcId="{50323182-176F-4465-ABB4-2689A8BB180D}" destId="{B01D63FB-E5E8-46B2-AE7F-3C9B90B27771}" srcOrd="1" destOrd="0" parTransId="{70E0BB3E-4D12-4213-9192-C353866B0F26}" sibTransId="{E040EEAE-9B63-4E79-9ABA-570346A19997}"/>
    <dgm:cxn modelId="{3D83A0D6-1789-4850-A65F-4FD3C9525E4B}" srcId="{50323182-176F-4465-ABB4-2689A8BB180D}" destId="{2510281D-DE5A-439A-8E8C-62AD4E24BC59}" srcOrd="2" destOrd="0" parTransId="{8163F75E-F680-4E92-8B1D-AA4BB9155F32}" sibTransId="{29C4CA0B-660B-47FD-BC5C-624E153C0474}"/>
    <dgm:cxn modelId="{9CD05AF7-75E0-427D-A627-6452B24FE51D}" type="presOf" srcId="{69BE2ADA-5FD1-4BA3-B1F3-DE07890FA27F}" destId="{4DFC084D-2503-401F-9F8A-4EF91C7E3F06}" srcOrd="0" destOrd="0" presId="urn:microsoft.com/office/officeart/2005/8/layout/vList2"/>
    <dgm:cxn modelId="{D2044E3A-F023-4C6C-AE03-9A4DAC76BA69}" type="presParOf" srcId="{C2413D64-492D-4149-B812-AF0B34E3CD78}" destId="{5DD61754-259B-48C7-AD36-FC51ACD02D85}" srcOrd="0" destOrd="0" presId="urn:microsoft.com/office/officeart/2005/8/layout/vList2"/>
    <dgm:cxn modelId="{15014208-002E-473F-AABE-C56854C1DB88}" type="presParOf" srcId="{C2413D64-492D-4149-B812-AF0B34E3CD78}" destId="{4DFC084D-2503-401F-9F8A-4EF91C7E3F06}"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C150DE-3136-426D-AB3A-A2954F6CA34B}"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EE7B5C90-6CCF-494B-BEB1-98F18A78B3D7}">
      <dgm:prSet/>
      <dgm:spPr/>
      <dgm:t>
        <a:bodyPr/>
        <a:lstStyle/>
        <a:p>
          <a:r>
            <a:rPr lang="en-US" b="1" dirty="0"/>
            <a:t>Video-Reflexionen</a:t>
          </a:r>
          <a:r>
            <a:rPr lang="en-US" dirty="0"/>
            <a:t>: Ermutigen Sie die SchülerInnen, kurze Videozusammenfassungen zu erstellen, in denen sie ihre Erkenntnisse und die wichtigsten Erkenntnisse aus dem Unterricht mitteilen. Dazu könnten sie sich selbst bei der Diskussion über das Gelernte aufnehmen.</a:t>
          </a:r>
        </a:p>
      </dgm:t>
    </dgm:pt>
    <dgm:pt modelId="{80FB849C-C38E-448D-923E-4A2F842155E8}" type="parTrans" cxnId="{93D9449E-8715-4680-BC6D-7F2BD6692113}">
      <dgm:prSet/>
      <dgm:spPr/>
      <dgm:t>
        <a:bodyPr/>
        <a:lstStyle/>
        <a:p>
          <a:endParaRPr lang="en-US"/>
        </a:p>
      </dgm:t>
    </dgm:pt>
    <dgm:pt modelId="{6194D6A1-548C-4104-9667-951332273006}" type="sibTrans" cxnId="{93D9449E-8715-4680-BC6D-7F2BD6692113}">
      <dgm:prSet/>
      <dgm:spPr/>
      <dgm:t>
        <a:bodyPr/>
        <a:lstStyle/>
        <a:p>
          <a:endParaRPr lang="en-US"/>
        </a:p>
      </dgm:t>
    </dgm:pt>
    <dgm:pt modelId="{B49D1AE1-C2E0-4E16-8E57-D4F92014B5AE}">
      <dgm:prSet/>
      <dgm:spPr/>
      <dgm:t>
        <a:bodyPr/>
        <a:lstStyle/>
        <a:p>
          <a:r>
            <a:rPr lang="en-US" b="1" dirty="0"/>
            <a:t>Digitale Portfolios</a:t>
          </a:r>
          <a:r>
            <a:rPr lang="en-US" dirty="0"/>
            <a:t>: Die Schülerinnen und Schüler können elektronische Portfolios erstellen, die Beispiele ihrer Arbeit sowie reflektierende Aufsätze oder Kommentare dazu enthalten, was sie aus den einzelnen Arbeiten gelernt haben. Dies zeigt nicht nur ihre Leistungen, sondern ermöglicht auch eine tiefgreifende Reflexion über ihre Lernreise</a:t>
          </a:r>
        </a:p>
      </dgm:t>
    </dgm:pt>
    <dgm:pt modelId="{8FC3E42F-ECAD-46D8-BC18-C3916C72B8B1}" type="parTrans" cxnId="{F12C1315-2B17-4E90-9821-E797B770D0F1}">
      <dgm:prSet/>
      <dgm:spPr/>
      <dgm:t>
        <a:bodyPr/>
        <a:lstStyle/>
        <a:p>
          <a:endParaRPr lang="en-US"/>
        </a:p>
      </dgm:t>
    </dgm:pt>
    <dgm:pt modelId="{731449AC-0A7D-4CB3-9518-D6775E805A34}" type="sibTrans" cxnId="{F12C1315-2B17-4E90-9821-E797B770D0F1}">
      <dgm:prSet/>
      <dgm:spPr/>
      <dgm:t>
        <a:bodyPr/>
        <a:lstStyle/>
        <a:p>
          <a:endParaRPr lang="en-US"/>
        </a:p>
      </dgm:t>
    </dgm:pt>
    <dgm:pt modelId="{1DB6FF48-331A-4FD5-B562-949D6223E6CA}">
      <dgm:prSet/>
      <dgm:spPr/>
      <dgm:t>
        <a:bodyPr/>
        <a:lstStyle/>
        <a:p>
          <a:r>
            <a:rPr lang="en-US" b="1" dirty="0"/>
            <a:t>Exit Tickets</a:t>
          </a:r>
          <a:r>
            <a:rPr lang="en-US" dirty="0"/>
            <a:t>: Am Ende jeder Unterrichtsstunde können die Schülerinnen und Schüler einen wichtigen Punkt, den sie gelernt haben, oder eine Frage, die sie noch haben, auf einem Haftzettel oder einer digitalen Plattform notieren. Dies dient als schnelles Reflexionsinstrument und gibt den Lehrkräften einen Einblick in das Verständnis der Schüler</a:t>
          </a:r>
        </a:p>
      </dgm:t>
    </dgm:pt>
    <dgm:pt modelId="{0CD7EC34-B809-4210-BFB7-27E98CECD7CE}" type="parTrans" cxnId="{C12AA6E2-0D5D-4073-92D2-5CA334A45E89}">
      <dgm:prSet/>
      <dgm:spPr/>
      <dgm:t>
        <a:bodyPr/>
        <a:lstStyle/>
        <a:p>
          <a:endParaRPr lang="en-US"/>
        </a:p>
      </dgm:t>
    </dgm:pt>
    <dgm:pt modelId="{DE1FCB05-BE5B-4775-AEEE-EEA8633B4CDF}" type="sibTrans" cxnId="{C12AA6E2-0D5D-4073-92D2-5CA334A45E89}">
      <dgm:prSet/>
      <dgm:spPr/>
      <dgm:t>
        <a:bodyPr/>
        <a:lstStyle/>
        <a:p>
          <a:endParaRPr lang="en-US"/>
        </a:p>
      </dgm:t>
    </dgm:pt>
    <dgm:pt modelId="{F8617905-90F8-461B-95D6-C29FF37C1BDB}" type="pres">
      <dgm:prSet presAssocID="{E3C150DE-3136-426D-AB3A-A2954F6CA34B}" presName="hierChild1" presStyleCnt="0">
        <dgm:presLayoutVars>
          <dgm:chPref val="1"/>
          <dgm:dir/>
          <dgm:animOne val="branch"/>
          <dgm:animLvl val="lvl"/>
          <dgm:resizeHandles/>
        </dgm:presLayoutVars>
      </dgm:prSet>
      <dgm:spPr/>
    </dgm:pt>
    <dgm:pt modelId="{D60F5E4A-898A-4400-B07C-30C8602ED839}" type="pres">
      <dgm:prSet presAssocID="{EE7B5C90-6CCF-494B-BEB1-98F18A78B3D7}" presName="hierRoot1" presStyleCnt="0"/>
      <dgm:spPr/>
    </dgm:pt>
    <dgm:pt modelId="{1DF391BF-F7DD-41B4-BC28-81A52394BE89}" type="pres">
      <dgm:prSet presAssocID="{EE7B5C90-6CCF-494B-BEB1-98F18A78B3D7}" presName="composite" presStyleCnt="0"/>
      <dgm:spPr/>
    </dgm:pt>
    <dgm:pt modelId="{B99C3AC8-120F-46F4-BA91-7BC6A69ABB85}" type="pres">
      <dgm:prSet presAssocID="{EE7B5C90-6CCF-494B-BEB1-98F18A78B3D7}" presName="background" presStyleLbl="node0" presStyleIdx="0" presStyleCnt="3"/>
      <dgm:spPr/>
    </dgm:pt>
    <dgm:pt modelId="{EA149EEF-7CE8-4404-B906-7A43F39FD38B}" type="pres">
      <dgm:prSet presAssocID="{EE7B5C90-6CCF-494B-BEB1-98F18A78B3D7}" presName="text" presStyleLbl="fgAcc0" presStyleIdx="0" presStyleCnt="3">
        <dgm:presLayoutVars>
          <dgm:chPref val="3"/>
        </dgm:presLayoutVars>
      </dgm:prSet>
      <dgm:spPr/>
    </dgm:pt>
    <dgm:pt modelId="{687FC888-38B9-459C-B832-3D23F3558C4C}" type="pres">
      <dgm:prSet presAssocID="{EE7B5C90-6CCF-494B-BEB1-98F18A78B3D7}" presName="hierChild2" presStyleCnt="0"/>
      <dgm:spPr/>
    </dgm:pt>
    <dgm:pt modelId="{FE3D1ECC-8443-4BD2-89BB-49979929821B}" type="pres">
      <dgm:prSet presAssocID="{B49D1AE1-C2E0-4E16-8E57-D4F92014B5AE}" presName="hierRoot1" presStyleCnt="0"/>
      <dgm:spPr/>
    </dgm:pt>
    <dgm:pt modelId="{2B0EF5F2-58A8-4CD0-819B-93752AA139E1}" type="pres">
      <dgm:prSet presAssocID="{B49D1AE1-C2E0-4E16-8E57-D4F92014B5AE}" presName="composite" presStyleCnt="0"/>
      <dgm:spPr/>
    </dgm:pt>
    <dgm:pt modelId="{E23103D1-AEA5-4B0D-9ED6-EA8F999C7B58}" type="pres">
      <dgm:prSet presAssocID="{B49D1AE1-C2E0-4E16-8E57-D4F92014B5AE}" presName="background" presStyleLbl="node0" presStyleIdx="1" presStyleCnt="3"/>
      <dgm:spPr/>
    </dgm:pt>
    <dgm:pt modelId="{128CC051-C093-4C75-840B-E650EDEFFF9A}" type="pres">
      <dgm:prSet presAssocID="{B49D1AE1-C2E0-4E16-8E57-D4F92014B5AE}" presName="text" presStyleLbl="fgAcc0" presStyleIdx="1" presStyleCnt="3">
        <dgm:presLayoutVars>
          <dgm:chPref val="3"/>
        </dgm:presLayoutVars>
      </dgm:prSet>
      <dgm:spPr/>
    </dgm:pt>
    <dgm:pt modelId="{EBF60CF0-3221-493D-A5DF-F927A6E6BAEB}" type="pres">
      <dgm:prSet presAssocID="{B49D1AE1-C2E0-4E16-8E57-D4F92014B5AE}" presName="hierChild2" presStyleCnt="0"/>
      <dgm:spPr/>
    </dgm:pt>
    <dgm:pt modelId="{F4662136-2E1B-454A-BAF6-F0CB76CAEF0D}" type="pres">
      <dgm:prSet presAssocID="{1DB6FF48-331A-4FD5-B562-949D6223E6CA}" presName="hierRoot1" presStyleCnt="0"/>
      <dgm:spPr/>
    </dgm:pt>
    <dgm:pt modelId="{5A85DC02-2BA0-4AE5-B51F-3ABFF7303BE7}" type="pres">
      <dgm:prSet presAssocID="{1DB6FF48-331A-4FD5-B562-949D6223E6CA}" presName="composite" presStyleCnt="0"/>
      <dgm:spPr/>
    </dgm:pt>
    <dgm:pt modelId="{19E89E63-BA34-4D47-A6A8-465683A95B22}" type="pres">
      <dgm:prSet presAssocID="{1DB6FF48-331A-4FD5-B562-949D6223E6CA}" presName="background" presStyleLbl="node0" presStyleIdx="2" presStyleCnt="3"/>
      <dgm:spPr/>
    </dgm:pt>
    <dgm:pt modelId="{BD12E15B-428A-4EA9-B566-04E764D9B54E}" type="pres">
      <dgm:prSet presAssocID="{1DB6FF48-331A-4FD5-B562-949D6223E6CA}" presName="text" presStyleLbl="fgAcc0" presStyleIdx="2" presStyleCnt="3">
        <dgm:presLayoutVars>
          <dgm:chPref val="3"/>
        </dgm:presLayoutVars>
      </dgm:prSet>
      <dgm:spPr/>
    </dgm:pt>
    <dgm:pt modelId="{0835FF15-168E-4200-86F9-74739F920A92}" type="pres">
      <dgm:prSet presAssocID="{1DB6FF48-331A-4FD5-B562-949D6223E6CA}" presName="hierChild2" presStyleCnt="0"/>
      <dgm:spPr/>
    </dgm:pt>
  </dgm:ptLst>
  <dgm:cxnLst>
    <dgm:cxn modelId="{F12C1315-2B17-4E90-9821-E797B770D0F1}" srcId="{E3C150DE-3136-426D-AB3A-A2954F6CA34B}" destId="{B49D1AE1-C2E0-4E16-8E57-D4F92014B5AE}" srcOrd="1" destOrd="0" parTransId="{8FC3E42F-ECAD-46D8-BC18-C3916C72B8B1}" sibTransId="{731449AC-0A7D-4CB3-9518-D6775E805A34}"/>
    <dgm:cxn modelId="{641E9E32-4B8A-4F6A-92B6-DABCE37BAEF1}" type="presOf" srcId="{1DB6FF48-331A-4FD5-B562-949D6223E6CA}" destId="{BD12E15B-428A-4EA9-B566-04E764D9B54E}" srcOrd="0" destOrd="0" presId="urn:microsoft.com/office/officeart/2005/8/layout/hierarchy1"/>
    <dgm:cxn modelId="{9BEAD055-7168-4672-B836-0CB2DA63308D}" type="presOf" srcId="{E3C150DE-3136-426D-AB3A-A2954F6CA34B}" destId="{F8617905-90F8-461B-95D6-C29FF37C1BDB}" srcOrd="0" destOrd="0" presId="urn:microsoft.com/office/officeart/2005/8/layout/hierarchy1"/>
    <dgm:cxn modelId="{93D9449E-8715-4680-BC6D-7F2BD6692113}" srcId="{E3C150DE-3136-426D-AB3A-A2954F6CA34B}" destId="{EE7B5C90-6CCF-494B-BEB1-98F18A78B3D7}" srcOrd="0" destOrd="0" parTransId="{80FB849C-C38E-448D-923E-4A2F842155E8}" sibTransId="{6194D6A1-548C-4104-9667-951332273006}"/>
    <dgm:cxn modelId="{F62D64C5-F8D5-4959-BD55-71EEB4035EA7}" type="presOf" srcId="{EE7B5C90-6CCF-494B-BEB1-98F18A78B3D7}" destId="{EA149EEF-7CE8-4404-B906-7A43F39FD38B}" srcOrd="0" destOrd="0" presId="urn:microsoft.com/office/officeart/2005/8/layout/hierarchy1"/>
    <dgm:cxn modelId="{472D54DE-080E-4620-B4AE-94720AEDF60E}" type="presOf" srcId="{B49D1AE1-C2E0-4E16-8E57-D4F92014B5AE}" destId="{128CC051-C093-4C75-840B-E650EDEFFF9A}" srcOrd="0" destOrd="0" presId="urn:microsoft.com/office/officeart/2005/8/layout/hierarchy1"/>
    <dgm:cxn modelId="{C12AA6E2-0D5D-4073-92D2-5CA334A45E89}" srcId="{E3C150DE-3136-426D-AB3A-A2954F6CA34B}" destId="{1DB6FF48-331A-4FD5-B562-949D6223E6CA}" srcOrd="2" destOrd="0" parTransId="{0CD7EC34-B809-4210-BFB7-27E98CECD7CE}" sibTransId="{DE1FCB05-BE5B-4775-AEEE-EEA8633B4CDF}"/>
    <dgm:cxn modelId="{0449BF59-18A6-45BD-9586-FF7ED8021B9B}" type="presParOf" srcId="{F8617905-90F8-461B-95D6-C29FF37C1BDB}" destId="{D60F5E4A-898A-4400-B07C-30C8602ED839}" srcOrd="0" destOrd="0" presId="urn:microsoft.com/office/officeart/2005/8/layout/hierarchy1"/>
    <dgm:cxn modelId="{A9CFCCB9-98B7-4B3A-823F-8F4450C21D29}" type="presParOf" srcId="{D60F5E4A-898A-4400-B07C-30C8602ED839}" destId="{1DF391BF-F7DD-41B4-BC28-81A52394BE89}" srcOrd="0" destOrd="0" presId="urn:microsoft.com/office/officeart/2005/8/layout/hierarchy1"/>
    <dgm:cxn modelId="{0D22CB25-99B5-4170-A118-AD20CAA263F3}" type="presParOf" srcId="{1DF391BF-F7DD-41B4-BC28-81A52394BE89}" destId="{B99C3AC8-120F-46F4-BA91-7BC6A69ABB85}" srcOrd="0" destOrd="0" presId="urn:microsoft.com/office/officeart/2005/8/layout/hierarchy1"/>
    <dgm:cxn modelId="{6832710C-FCE7-4DE8-A386-559DF34494ED}" type="presParOf" srcId="{1DF391BF-F7DD-41B4-BC28-81A52394BE89}" destId="{EA149EEF-7CE8-4404-B906-7A43F39FD38B}" srcOrd="1" destOrd="0" presId="urn:microsoft.com/office/officeart/2005/8/layout/hierarchy1"/>
    <dgm:cxn modelId="{48869143-7889-42FB-999E-F37FFFAB2BD0}" type="presParOf" srcId="{D60F5E4A-898A-4400-B07C-30C8602ED839}" destId="{687FC888-38B9-459C-B832-3D23F3558C4C}" srcOrd="1" destOrd="0" presId="urn:microsoft.com/office/officeart/2005/8/layout/hierarchy1"/>
    <dgm:cxn modelId="{A9B39451-7A8F-4A66-9DF1-791E9A8C23BE}" type="presParOf" srcId="{F8617905-90F8-461B-95D6-C29FF37C1BDB}" destId="{FE3D1ECC-8443-4BD2-89BB-49979929821B}" srcOrd="1" destOrd="0" presId="urn:microsoft.com/office/officeart/2005/8/layout/hierarchy1"/>
    <dgm:cxn modelId="{2E38537F-1AE2-4D7B-B2EC-C92FED6BC7C3}" type="presParOf" srcId="{FE3D1ECC-8443-4BD2-89BB-49979929821B}" destId="{2B0EF5F2-58A8-4CD0-819B-93752AA139E1}" srcOrd="0" destOrd="0" presId="urn:microsoft.com/office/officeart/2005/8/layout/hierarchy1"/>
    <dgm:cxn modelId="{6434AE06-B96D-4A24-944C-92059CD8E978}" type="presParOf" srcId="{2B0EF5F2-58A8-4CD0-819B-93752AA139E1}" destId="{E23103D1-AEA5-4B0D-9ED6-EA8F999C7B58}" srcOrd="0" destOrd="0" presId="urn:microsoft.com/office/officeart/2005/8/layout/hierarchy1"/>
    <dgm:cxn modelId="{9F27659F-0BDD-4846-9B1F-0B00DF0768BC}" type="presParOf" srcId="{2B0EF5F2-58A8-4CD0-819B-93752AA139E1}" destId="{128CC051-C093-4C75-840B-E650EDEFFF9A}" srcOrd="1" destOrd="0" presId="urn:microsoft.com/office/officeart/2005/8/layout/hierarchy1"/>
    <dgm:cxn modelId="{3ABD3E8F-BC4F-490F-8FA7-2CEC7B9F4DC7}" type="presParOf" srcId="{FE3D1ECC-8443-4BD2-89BB-49979929821B}" destId="{EBF60CF0-3221-493D-A5DF-F927A6E6BAEB}" srcOrd="1" destOrd="0" presId="urn:microsoft.com/office/officeart/2005/8/layout/hierarchy1"/>
    <dgm:cxn modelId="{0DE12201-F065-4048-8697-B52C25535699}" type="presParOf" srcId="{F8617905-90F8-461B-95D6-C29FF37C1BDB}" destId="{F4662136-2E1B-454A-BAF6-F0CB76CAEF0D}" srcOrd="2" destOrd="0" presId="urn:microsoft.com/office/officeart/2005/8/layout/hierarchy1"/>
    <dgm:cxn modelId="{32BF635A-252E-436C-9FD3-3B5CB6D910E3}" type="presParOf" srcId="{F4662136-2E1B-454A-BAF6-F0CB76CAEF0D}" destId="{5A85DC02-2BA0-4AE5-B51F-3ABFF7303BE7}" srcOrd="0" destOrd="0" presId="urn:microsoft.com/office/officeart/2005/8/layout/hierarchy1"/>
    <dgm:cxn modelId="{3B242BC7-3F80-4B2F-A007-73766606A5D2}" type="presParOf" srcId="{5A85DC02-2BA0-4AE5-B51F-3ABFF7303BE7}" destId="{19E89E63-BA34-4D47-A6A8-465683A95B22}" srcOrd="0" destOrd="0" presId="urn:microsoft.com/office/officeart/2005/8/layout/hierarchy1"/>
    <dgm:cxn modelId="{74F3C5CB-DE57-4C08-A2BF-FF6B064A4029}" type="presParOf" srcId="{5A85DC02-2BA0-4AE5-B51F-3ABFF7303BE7}" destId="{BD12E15B-428A-4EA9-B566-04E764D9B54E}" srcOrd="1" destOrd="0" presId="urn:microsoft.com/office/officeart/2005/8/layout/hierarchy1"/>
    <dgm:cxn modelId="{F297419E-B859-43B7-AA9A-BD201776FFDF}" type="presParOf" srcId="{F4662136-2E1B-454A-BAF6-F0CB76CAEF0D}" destId="{0835FF15-168E-4200-86F9-74739F920A92}"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F9F51-D25D-4E33-BD72-DA7B2E1BE2A8}"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5C1FA376-E0B9-41FB-A9C4-F81CDADF7981}">
      <dgm:prSet custT="1"/>
      <dgm:spPr/>
      <dgm:t>
        <a:bodyPr/>
        <a:lstStyle/>
        <a:p>
          <a:r>
            <a:rPr lang="en-US" sz="1800" b="0" dirty="0"/>
            <a:t>Erstellen Sie fesselnde Videoinhalte (Videovorlesungen, Tutorials)</a:t>
          </a:r>
          <a:endParaRPr lang="en-BE" sz="1800" dirty="0"/>
        </a:p>
      </dgm:t>
    </dgm:pt>
    <dgm:pt modelId="{55A8B728-BBF0-4064-A342-62B9D8E22CCB}" type="parTrans" cxnId="{A10F80F8-9C47-4998-9FC3-2E780E7A3497}">
      <dgm:prSet/>
      <dgm:spPr/>
      <dgm:t>
        <a:bodyPr/>
        <a:lstStyle/>
        <a:p>
          <a:endParaRPr lang="en-BE" sz="3200"/>
        </a:p>
      </dgm:t>
    </dgm:pt>
    <dgm:pt modelId="{AAD6EBED-7019-48C7-93E3-B7CFE371A0F0}" type="sibTrans" cxnId="{A10F80F8-9C47-4998-9FC3-2E780E7A3497}">
      <dgm:prSet/>
      <dgm:spPr/>
      <dgm:t>
        <a:bodyPr/>
        <a:lstStyle/>
        <a:p>
          <a:endParaRPr lang="en-BE" sz="3200"/>
        </a:p>
      </dgm:t>
    </dgm:pt>
    <dgm:pt modelId="{0B454587-598C-4A6C-85E6-EC41167DF968}">
      <dgm:prSet custT="1"/>
      <dgm:spPr/>
      <dgm:t>
        <a:bodyPr/>
        <a:lstStyle/>
        <a:p>
          <a:r>
            <a:rPr lang="en-US" sz="1800" b="0"/>
            <a:t>Interaktive Videos verwenden</a:t>
          </a:r>
          <a:endParaRPr lang="en-BE" sz="1800"/>
        </a:p>
      </dgm:t>
    </dgm:pt>
    <dgm:pt modelId="{CD64B4F9-F44E-4D78-8666-D1029C476B9D}" type="parTrans" cxnId="{17060428-689F-4865-A906-CAE265626EE0}">
      <dgm:prSet/>
      <dgm:spPr/>
      <dgm:t>
        <a:bodyPr/>
        <a:lstStyle/>
        <a:p>
          <a:endParaRPr lang="en-BE" sz="3200"/>
        </a:p>
      </dgm:t>
    </dgm:pt>
    <dgm:pt modelId="{607B0193-550A-4CE5-AD92-26D577E23C2B}" type="sibTrans" cxnId="{17060428-689F-4865-A906-CAE265626EE0}">
      <dgm:prSet/>
      <dgm:spPr/>
      <dgm:t>
        <a:bodyPr/>
        <a:lstStyle/>
        <a:p>
          <a:endParaRPr lang="en-BE" sz="3200"/>
        </a:p>
      </dgm:t>
    </dgm:pt>
    <dgm:pt modelId="{9B3ED52A-F566-43ED-84C3-09FEDCD9B019}">
      <dgm:prSet custT="1"/>
      <dgm:spPr/>
      <dgm:t>
        <a:bodyPr/>
        <a:lstStyle/>
        <a:p>
          <a:r>
            <a:rPr lang="en-GB" sz="1800" b="0" dirty="0" err="1"/>
            <a:t>Bereitstellung</a:t>
          </a:r>
          <a:r>
            <a:rPr lang="en-GB" sz="1800" b="0" dirty="0"/>
            <a:t> von </a:t>
          </a:r>
          <a:r>
            <a:rPr lang="en-GB" sz="1800" b="0" dirty="0" err="1"/>
            <a:t>Lesestoff</a:t>
          </a:r>
          <a:r>
            <a:rPr lang="en-GB" sz="1800" b="0" dirty="0"/>
            <a:t> und </a:t>
          </a:r>
          <a:r>
            <a:rPr lang="en-GB" sz="1800" b="0" dirty="0" err="1"/>
            <a:t>ergänzenden</a:t>
          </a:r>
          <a:r>
            <a:rPr lang="en-GB" sz="1800" b="0" dirty="0"/>
            <a:t> </a:t>
          </a:r>
          <a:r>
            <a:rPr lang="en-GB" sz="1800" b="0" dirty="0" err="1"/>
            <a:t>Materialien</a:t>
          </a:r>
          <a:r>
            <a:rPr lang="en-GB" sz="1800" b="0" dirty="0"/>
            <a:t> (</a:t>
          </a:r>
          <a:r>
            <a:rPr lang="en-GB" sz="1800" b="0" dirty="0" err="1"/>
            <a:t>Lesestoff</a:t>
          </a:r>
          <a:r>
            <a:rPr lang="en-GB" sz="1800" b="0" dirty="0"/>
            <a:t>, Handouts, </a:t>
          </a:r>
          <a:r>
            <a:rPr lang="en-GB" sz="1800" b="0" dirty="0" err="1"/>
            <a:t>Infografiken</a:t>
          </a:r>
          <a:r>
            <a:rPr lang="en-GB" sz="1800" b="0" dirty="0"/>
            <a:t>)</a:t>
          </a:r>
          <a:endParaRPr lang="en-BE" sz="1800" dirty="0"/>
        </a:p>
      </dgm:t>
    </dgm:pt>
    <dgm:pt modelId="{DFE1BA83-A521-479A-B2C2-9416383EB9DA}" type="parTrans" cxnId="{C17D662B-3469-4B5F-8E86-9EBFF0645B5C}">
      <dgm:prSet/>
      <dgm:spPr/>
      <dgm:t>
        <a:bodyPr/>
        <a:lstStyle/>
        <a:p>
          <a:endParaRPr lang="en-BE" sz="3200"/>
        </a:p>
      </dgm:t>
    </dgm:pt>
    <dgm:pt modelId="{A46622AC-2B4A-4ADB-AD98-39DE06DCD11E}" type="sibTrans" cxnId="{C17D662B-3469-4B5F-8E86-9EBFF0645B5C}">
      <dgm:prSet/>
      <dgm:spPr/>
      <dgm:t>
        <a:bodyPr/>
        <a:lstStyle/>
        <a:p>
          <a:endParaRPr lang="en-BE" sz="3200"/>
        </a:p>
      </dgm:t>
    </dgm:pt>
    <dgm:pt modelId="{E8FBA9E5-9180-4456-8750-6746847E3374}">
      <dgm:prSet custT="1"/>
      <dgm:spPr/>
      <dgm:t>
        <a:bodyPr/>
        <a:lstStyle/>
        <a:p>
          <a:r>
            <a:rPr lang="en-GB" sz="1800"/>
            <a:t>Zugänglichkeitsmerkmale (Transkriptionen für Audio, lesbares Format)</a:t>
          </a:r>
          <a:endParaRPr lang="en-BE" sz="1800"/>
        </a:p>
      </dgm:t>
    </dgm:pt>
    <dgm:pt modelId="{0A314334-9D7E-4E68-984C-557515722B91}" type="parTrans" cxnId="{75D0E515-F38B-4D3B-97DA-FA89BACE6CD2}">
      <dgm:prSet/>
      <dgm:spPr/>
      <dgm:t>
        <a:bodyPr/>
        <a:lstStyle/>
        <a:p>
          <a:endParaRPr lang="en-BE" sz="3200"/>
        </a:p>
      </dgm:t>
    </dgm:pt>
    <dgm:pt modelId="{D1B49019-8910-4229-BB87-2C4441BDC9D8}" type="sibTrans" cxnId="{75D0E515-F38B-4D3B-97DA-FA89BACE6CD2}">
      <dgm:prSet/>
      <dgm:spPr/>
      <dgm:t>
        <a:bodyPr/>
        <a:lstStyle/>
        <a:p>
          <a:endParaRPr lang="en-BE" sz="3200"/>
        </a:p>
      </dgm:t>
    </dgm:pt>
    <dgm:pt modelId="{1539CFDB-D4A2-4316-8895-B08ADCFE6317}">
      <dgm:prSet custT="1"/>
      <dgm:spPr/>
      <dgm:t>
        <a:bodyPr/>
        <a:lstStyle/>
        <a:p>
          <a:r>
            <a:rPr lang="en-GB" sz="1800"/>
            <a:t>Organisieren von Inhalten in einem LMS </a:t>
          </a:r>
          <a:endParaRPr lang="en-BE" sz="1800"/>
        </a:p>
      </dgm:t>
    </dgm:pt>
    <dgm:pt modelId="{D869963F-EBED-45BE-8CEA-E3FFFCFDAE0A}" type="parTrans" cxnId="{A775172E-7181-49F7-B47A-EE10D5243901}">
      <dgm:prSet/>
      <dgm:spPr/>
      <dgm:t>
        <a:bodyPr/>
        <a:lstStyle/>
        <a:p>
          <a:endParaRPr lang="en-BE" sz="3200"/>
        </a:p>
      </dgm:t>
    </dgm:pt>
    <dgm:pt modelId="{7734A25D-7CE4-4739-A376-C1E639F97306}" type="sibTrans" cxnId="{A775172E-7181-49F7-B47A-EE10D5243901}">
      <dgm:prSet/>
      <dgm:spPr/>
      <dgm:t>
        <a:bodyPr/>
        <a:lstStyle/>
        <a:p>
          <a:endParaRPr lang="en-BE" sz="3200"/>
        </a:p>
      </dgm:t>
    </dgm:pt>
    <dgm:pt modelId="{828A94F5-9EDA-420C-97F9-2258B7EB70EC}">
      <dgm:prSet custT="1"/>
      <dgm:spPr/>
      <dgm:t>
        <a:bodyPr/>
        <a:lstStyle/>
        <a:p>
          <a:r>
            <a:rPr lang="en-GB" sz="1800"/>
            <a:t>Reflexion oder vorbereitende Fragen einbeziehen</a:t>
          </a:r>
          <a:endParaRPr lang="en-BE" sz="1800"/>
        </a:p>
      </dgm:t>
    </dgm:pt>
    <dgm:pt modelId="{8F2388F5-4BF5-419A-B36E-AB91E1509699}" type="parTrans" cxnId="{1E1D4C58-4711-4033-8AA1-79085F186050}">
      <dgm:prSet/>
      <dgm:spPr/>
      <dgm:t>
        <a:bodyPr/>
        <a:lstStyle/>
        <a:p>
          <a:endParaRPr lang="en-BE" sz="3200"/>
        </a:p>
      </dgm:t>
    </dgm:pt>
    <dgm:pt modelId="{18CD3271-9978-4C66-9B47-26782790A3FD}" type="sibTrans" cxnId="{1E1D4C58-4711-4033-8AA1-79085F186050}">
      <dgm:prSet/>
      <dgm:spPr/>
      <dgm:t>
        <a:bodyPr/>
        <a:lstStyle/>
        <a:p>
          <a:endParaRPr lang="en-BE" sz="3200"/>
        </a:p>
      </dgm:t>
    </dgm:pt>
    <dgm:pt modelId="{6ED075EF-41C3-4A64-95AF-55678A36C254}" type="pres">
      <dgm:prSet presAssocID="{5CAF9F51-D25D-4E33-BD72-DA7B2E1BE2A8}" presName="linear" presStyleCnt="0">
        <dgm:presLayoutVars>
          <dgm:animLvl val="lvl"/>
          <dgm:resizeHandles val="exact"/>
        </dgm:presLayoutVars>
      </dgm:prSet>
      <dgm:spPr/>
    </dgm:pt>
    <dgm:pt modelId="{DCBA82D2-2ECF-4867-A1D9-B822DD402DA4}" type="pres">
      <dgm:prSet presAssocID="{5C1FA376-E0B9-41FB-A9C4-F81CDADF7981}" presName="parentText" presStyleLbl="node1" presStyleIdx="0" presStyleCnt="6">
        <dgm:presLayoutVars>
          <dgm:chMax val="0"/>
          <dgm:bulletEnabled val="1"/>
        </dgm:presLayoutVars>
      </dgm:prSet>
      <dgm:spPr/>
    </dgm:pt>
    <dgm:pt modelId="{50BC55A5-72E7-4B01-BA52-C554487081B5}" type="pres">
      <dgm:prSet presAssocID="{AAD6EBED-7019-48C7-93E3-B7CFE371A0F0}" presName="spacer" presStyleCnt="0"/>
      <dgm:spPr/>
    </dgm:pt>
    <dgm:pt modelId="{29E84E99-8579-467B-B886-FEF123C2055F}" type="pres">
      <dgm:prSet presAssocID="{0B454587-598C-4A6C-85E6-EC41167DF968}" presName="parentText" presStyleLbl="node1" presStyleIdx="1" presStyleCnt="6">
        <dgm:presLayoutVars>
          <dgm:chMax val="0"/>
          <dgm:bulletEnabled val="1"/>
        </dgm:presLayoutVars>
      </dgm:prSet>
      <dgm:spPr/>
    </dgm:pt>
    <dgm:pt modelId="{2F48A465-06CE-4F8E-8409-A421C6A4B3F0}" type="pres">
      <dgm:prSet presAssocID="{607B0193-550A-4CE5-AD92-26D577E23C2B}" presName="spacer" presStyleCnt="0"/>
      <dgm:spPr/>
    </dgm:pt>
    <dgm:pt modelId="{803B2AE6-CB47-4C63-A9CF-883F57FF1C39}" type="pres">
      <dgm:prSet presAssocID="{9B3ED52A-F566-43ED-84C3-09FEDCD9B019}" presName="parentText" presStyleLbl="node1" presStyleIdx="2" presStyleCnt="6">
        <dgm:presLayoutVars>
          <dgm:chMax val="0"/>
          <dgm:bulletEnabled val="1"/>
        </dgm:presLayoutVars>
      </dgm:prSet>
      <dgm:spPr/>
    </dgm:pt>
    <dgm:pt modelId="{43EE86F5-C81D-4D15-B88A-59F83B6894F1}" type="pres">
      <dgm:prSet presAssocID="{A46622AC-2B4A-4ADB-AD98-39DE06DCD11E}" presName="spacer" presStyleCnt="0"/>
      <dgm:spPr/>
    </dgm:pt>
    <dgm:pt modelId="{6BE17CDB-D74B-4A1F-8496-2CF575EDCB2E}" type="pres">
      <dgm:prSet presAssocID="{E8FBA9E5-9180-4456-8750-6746847E3374}" presName="parentText" presStyleLbl="node1" presStyleIdx="3" presStyleCnt="6">
        <dgm:presLayoutVars>
          <dgm:chMax val="0"/>
          <dgm:bulletEnabled val="1"/>
        </dgm:presLayoutVars>
      </dgm:prSet>
      <dgm:spPr/>
    </dgm:pt>
    <dgm:pt modelId="{81E08797-C11E-4536-838C-C42DB3118691}" type="pres">
      <dgm:prSet presAssocID="{D1B49019-8910-4229-BB87-2C4441BDC9D8}" presName="spacer" presStyleCnt="0"/>
      <dgm:spPr/>
    </dgm:pt>
    <dgm:pt modelId="{E20CC27B-6D43-46CA-A643-5C905C965C57}" type="pres">
      <dgm:prSet presAssocID="{1539CFDB-D4A2-4316-8895-B08ADCFE6317}" presName="parentText" presStyleLbl="node1" presStyleIdx="4" presStyleCnt="6">
        <dgm:presLayoutVars>
          <dgm:chMax val="0"/>
          <dgm:bulletEnabled val="1"/>
        </dgm:presLayoutVars>
      </dgm:prSet>
      <dgm:spPr/>
    </dgm:pt>
    <dgm:pt modelId="{C5A57C4F-1B47-4DD9-8F86-AA1AFE2F9CF5}" type="pres">
      <dgm:prSet presAssocID="{7734A25D-7CE4-4739-A376-C1E639F97306}" presName="spacer" presStyleCnt="0"/>
      <dgm:spPr/>
    </dgm:pt>
    <dgm:pt modelId="{6D5FE877-55FF-4FB7-A2B1-66EBA7EB8A6F}" type="pres">
      <dgm:prSet presAssocID="{828A94F5-9EDA-420C-97F9-2258B7EB70EC}" presName="parentText" presStyleLbl="node1" presStyleIdx="5" presStyleCnt="6">
        <dgm:presLayoutVars>
          <dgm:chMax val="0"/>
          <dgm:bulletEnabled val="1"/>
        </dgm:presLayoutVars>
      </dgm:prSet>
      <dgm:spPr/>
    </dgm:pt>
  </dgm:ptLst>
  <dgm:cxnLst>
    <dgm:cxn modelId="{75D0E515-F38B-4D3B-97DA-FA89BACE6CD2}" srcId="{5CAF9F51-D25D-4E33-BD72-DA7B2E1BE2A8}" destId="{E8FBA9E5-9180-4456-8750-6746847E3374}" srcOrd="3" destOrd="0" parTransId="{0A314334-9D7E-4E68-984C-557515722B91}" sibTransId="{D1B49019-8910-4229-BB87-2C4441BDC9D8}"/>
    <dgm:cxn modelId="{17060428-689F-4865-A906-CAE265626EE0}" srcId="{5CAF9F51-D25D-4E33-BD72-DA7B2E1BE2A8}" destId="{0B454587-598C-4A6C-85E6-EC41167DF968}" srcOrd="1" destOrd="0" parTransId="{CD64B4F9-F44E-4D78-8666-D1029C476B9D}" sibTransId="{607B0193-550A-4CE5-AD92-26D577E23C2B}"/>
    <dgm:cxn modelId="{C17D662B-3469-4B5F-8E86-9EBFF0645B5C}" srcId="{5CAF9F51-D25D-4E33-BD72-DA7B2E1BE2A8}" destId="{9B3ED52A-F566-43ED-84C3-09FEDCD9B019}" srcOrd="2" destOrd="0" parTransId="{DFE1BA83-A521-479A-B2C2-9416383EB9DA}" sibTransId="{A46622AC-2B4A-4ADB-AD98-39DE06DCD11E}"/>
    <dgm:cxn modelId="{A775172E-7181-49F7-B47A-EE10D5243901}" srcId="{5CAF9F51-D25D-4E33-BD72-DA7B2E1BE2A8}" destId="{1539CFDB-D4A2-4316-8895-B08ADCFE6317}" srcOrd="4" destOrd="0" parTransId="{D869963F-EBED-45BE-8CEA-E3FFFCFDAE0A}" sibTransId="{7734A25D-7CE4-4739-A376-C1E639F97306}"/>
    <dgm:cxn modelId="{4DAE963B-B9F9-457C-AE61-E09A7BD01C8A}" type="presOf" srcId="{E8FBA9E5-9180-4456-8750-6746847E3374}" destId="{6BE17CDB-D74B-4A1F-8496-2CF575EDCB2E}" srcOrd="0" destOrd="0" presId="urn:microsoft.com/office/officeart/2005/8/layout/vList2"/>
    <dgm:cxn modelId="{70E49B42-7B26-4F90-8CB5-971E29C47335}" type="presOf" srcId="{9B3ED52A-F566-43ED-84C3-09FEDCD9B019}" destId="{803B2AE6-CB47-4C63-A9CF-883F57FF1C39}" srcOrd="0" destOrd="0" presId="urn:microsoft.com/office/officeart/2005/8/layout/vList2"/>
    <dgm:cxn modelId="{46697E48-FC6C-494A-B93E-CDAC2333936E}" type="presOf" srcId="{0B454587-598C-4A6C-85E6-EC41167DF968}" destId="{29E84E99-8579-467B-B886-FEF123C2055F}" srcOrd="0" destOrd="0" presId="urn:microsoft.com/office/officeart/2005/8/layout/vList2"/>
    <dgm:cxn modelId="{1E1D4C58-4711-4033-8AA1-79085F186050}" srcId="{5CAF9F51-D25D-4E33-BD72-DA7B2E1BE2A8}" destId="{828A94F5-9EDA-420C-97F9-2258B7EB70EC}" srcOrd="5" destOrd="0" parTransId="{8F2388F5-4BF5-419A-B36E-AB91E1509699}" sibTransId="{18CD3271-9978-4C66-9B47-26782790A3FD}"/>
    <dgm:cxn modelId="{860DE39E-5A4D-4A39-9971-319BCBC856AF}" type="presOf" srcId="{5CAF9F51-D25D-4E33-BD72-DA7B2E1BE2A8}" destId="{6ED075EF-41C3-4A64-95AF-55678A36C254}" srcOrd="0" destOrd="0" presId="urn:microsoft.com/office/officeart/2005/8/layout/vList2"/>
    <dgm:cxn modelId="{CAD19AB3-8C64-4C8E-9299-5B36607A09EF}" type="presOf" srcId="{828A94F5-9EDA-420C-97F9-2258B7EB70EC}" destId="{6D5FE877-55FF-4FB7-A2B1-66EBA7EB8A6F}" srcOrd="0" destOrd="0" presId="urn:microsoft.com/office/officeart/2005/8/layout/vList2"/>
    <dgm:cxn modelId="{D8E75AC1-BE04-4AE5-AB24-48BA84223475}" type="presOf" srcId="{1539CFDB-D4A2-4316-8895-B08ADCFE6317}" destId="{E20CC27B-6D43-46CA-A643-5C905C965C57}" srcOrd="0" destOrd="0" presId="urn:microsoft.com/office/officeart/2005/8/layout/vList2"/>
    <dgm:cxn modelId="{A10F80F8-9C47-4998-9FC3-2E780E7A3497}" srcId="{5CAF9F51-D25D-4E33-BD72-DA7B2E1BE2A8}" destId="{5C1FA376-E0B9-41FB-A9C4-F81CDADF7981}" srcOrd="0" destOrd="0" parTransId="{55A8B728-BBF0-4064-A342-62B9D8E22CCB}" sibTransId="{AAD6EBED-7019-48C7-93E3-B7CFE371A0F0}"/>
    <dgm:cxn modelId="{FDE976FA-7D4D-4133-8DC1-43A5333459A3}" type="presOf" srcId="{5C1FA376-E0B9-41FB-A9C4-F81CDADF7981}" destId="{DCBA82D2-2ECF-4867-A1D9-B822DD402DA4}" srcOrd="0" destOrd="0" presId="urn:microsoft.com/office/officeart/2005/8/layout/vList2"/>
    <dgm:cxn modelId="{02A943EC-DF2E-41DA-91F2-5776FC8DDC30}" type="presParOf" srcId="{6ED075EF-41C3-4A64-95AF-55678A36C254}" destId="{DCBA82D2-2ECF-4867-A1D9-B822DD402DA4}" srcOrd="0" destOrd="0" presId="urn:microsoft.com/office/officeart/2005/8/layout/vList2"/>
    <dgm:cxn modelId="{559F6A8F-0E92-425F-A0BE-805DA8C6E8BB}" type="presParOf" srcId="{6ED075EF-41C3-4A64-95AF-55678A36C254}" destId="{50BC55A5-72E7-4B01-BA52-C554487081B5}" srcOrd="1" destOrd="0" presId="urn:microsoft.com/office/officeart/2005/8/layout/vList2"/>
    <dgm:cxn modelId="{77C9F497-C9D3-4D16-94FC-81767F8AECF2}" type="presParOf" srcId="{6ED075EF-41C3-4A64-95AF-55678A36C254}" destId="{29E84E99-8579-467B-B886-FEF123C2055F}" srcOrd="2" destOrd="0" presId="urn:microsoft.com/office/officeart/2005/8/layout/vList2"/>
    <dgm:cxn modelId="{7A7331A3-CEFF-4A5E-AC53-FFAB42B656B4}" type="presParOf" srcId="{6ED075EF-41C3-4A64-95AF-55678A36C254}" destId="{2F48A465-06CE-4F8E-8409-A421C6A4B3F0}" srcOrd="3" destOrd="0" presId="urn:microsoft.com/office/officeart/2005/8/layout/vList2"/>
    <dgm:cxn modelId="{5EAA6461-6386-4087-B450-070229F5B77A}" type="presParOf" srcId="{6ED075EF-41C3-4A64-95AF-55678A36C254}" destId="{803B2AE6-CB47-4C63-A9CF-883F57FF1C39}" srcOrd="4" destOrd="0" presId="urn:microsoft.com/office/officeart/2005/8/layout/vList2"/>
    <dgm:cxn modelId="{180DBEFA-BB7B-4D1C-BC0D-DFD31499E316}" type="presParOf" srcId="{6ED075EF-41C3-4A64-95AF-55678A36C254}" destId="{43EE86F5-C81D-4D15-B88A-59F83B6894F1}" srcOrd="5" destOrd="0" presId="urn:microsoft.com/office/officeart/2005/8/layout/vList2"/>
    <dgm:cxn modelId="{5285F469-EF61-41E5-B006-B0288FCF9D1B}" type="presParOf" srcId="{6ED075EF-41C3-4A64-95AF-55678A36C254}" destId="{6BE17CDB-D74B-4A1F-8496-2CF575EDCB2E}" srcOrd="6" destOrd="0" presId="urn:microsoft.com/office/officeart/2005/8/layout/vList2"/>
    <dgm:cxn modelId="{46CA1A35-A13F-41CD-B725-5D83A2D03F96}" type="presParOf" srcId="{6ED075EF-41C3-4A64-95AF-55678A36C254}" destId="{81E08797-C11E-4536-838C-C42DB3118691}" srcOrd="7" destOrd="0" presId="urn:microsoft.com/office/officeart/2005/8/layout/vList2"/>
    <dgm:cxn modelId="{B1858ABD-C0E1-46D0-9116-B3738D43C498}" type="presParOf" srcId="{6ED075EF-41C3-4A64-95AF-55678A36C254}" destId="{E20CC27B-6D43-46CA-A643-5C905C965C57}" srcOrd="8" destOrd="0" presId="urn:microsoft.com/office/officeart/2005/8/layout/vList2"/>
    <dgm:cxn modelId="{43A409F7-96AE-4D3C-99B2-58705FAF79BC}" type="presParOf" srcId="{6ED075EF-41C3-4A64-95AF-55678A36C254}" destId="{C5A57C4F-1B47-4DD9-8F86-AA1AFE2F9CF5}" srcOrd="9" destOrd="0" presId="urn:microsoft.com/office/officeart/2005/8/layout/vList2"/>
    <dgm:cxn modelId="{787595A7-E5A0-4173-9522-1B16D936FE81}" type="presParOf" srcId="{6ED075EF-41C3-4A64-95AF-55678A36C254}" destId="{6D5FE877-55FF-4FB7-A2B1-66EBA7EB8A6F}" srcOrd="1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9CC05-6187-4876-8BF7-A7082AACADB4}"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US"/>
        </a:p>
      </dgm:t>
    </dgm:pt>
    <dgm:pt modelId="{B773E5E4-CA3A-4091-8F7A-A16D38C0E152}">
      <dgm:prSet/>
      <dgm:spPr/>
      <dgm:t>
        <a:bodyPr/>
        <a:lstStyle/>
        <a:p>
          <a:r>
            <a:rPr lang="en-US" dirty="0"/>
            <a:t>Verbessert das Engagement der Schüler: Dieser Ansatz erhöht die Beteiligung und Interaktion der Schüler.</a:t>
          </a:r>
        </a:p>
      </dgm:t>
    </dgm:pt>
    <dgm:pt modelId="{3716548F-4BF4-4860-A03B-B17E5C68309B}" type="parTrans" cxnId="{B1ABECEF-1021-4337-ADFA-7BBB9A36A511}">
      <dgm:prSet/>
      <dgm:spPr/>
      <dgm:t>
        <a:bodyPr/>
        <a:lstStyle/>
        <a:p>
          <a:endParaRPr lang="en-US"/>
        </a:p>
      </dgm:t>
    </dgm:pt>
    <dgm:pt modelId="{983DDA83-716B-4C7E-B330-EF59D5AE43DA}" type="sibTrans" cxnId="{B1ABECEF-1021-4337-ADFA-7BBB9A36A511}">
      <dgm:prSet/>
      <dgm:spPr/>
      <dgm:t>
        <a:bodyPr/>
        <a:lstStyle/>
        <a:p>
          <a:endParaRPr lang="en-US"/>
        </a:p>
      </dgm:t>
    </dgm:pt>
    <dgm:pt modelId="{6E048914-01FB-48A2-97BF-18FB5EB6D4F3}">
      <dgm:prSet/>
      <dgm:spPr/>
      <dgm:t>
        <a:bodyPr/>
        <a:lstStyle/>
        <a:p>
          <a:r>
            <a:rPr lang="en-US"/>
            <a:t>Sofortiges Feedback: Bietet sofortiges Feedback, um das Lernen zu verstärken.</a:t>
          </a:r>
          <a:endParaRPr lang="en-US" dirty="0"/>
        </a:p>
      </dgm:t>
    </dgm:pt>
    <dgm:pt modelId="{2411D2AE-8056-402C-AA56-8F8823726D0F}" type="parTrans" cxnId="{F7C6FA65-6A6E-4A37-9078-92A8DE4BD0C2}">
      <dgm:prSet/>
      <dgm:spPr/>
      <dgm:t>
        <a:bodyPr/>
        <a:lstStyle/>
        <a:p>
          <a:endParaRPr lang="en-US"/>
        </a:p>
      </dgm:t>
    </dgm:pt>
    <dgm:pt modelId="{55EB779B-B929-4833-AD49-0CD993FC44D3}" type="sibTrans" cxnId="{F7C6FA65-6A6E-4A37-9078-92A8DE4BD0C2}">
      <dgm:prSet/>
      <dgm:spPr/>
      <dgm:t>
        <a:bodyPr/>
        <a:lstStyle/>
        <a:p>
          <a:endParaRPr lang="en-US"/>
        </a:p>
      </dgm:t>
    </dgm:pt>
    <dgm:pt modelId="{0668FB2E-20EE-4AA1-8873-680EC7CC7207}">
      <dgm:prSet/>
      <dgm:spPr/>
      <dgm:t>
        <a:bodyPr/>
        <a:lstStyle/>
        <a:p>
          <a:r>
            <a:rPr lang="en-US"/>
            <a:t>Unterstützt Flipped Learning: Steht im Einklang mit dem Flipped-Learning-Prinzip der Förderung einer reichhaltigen Lernkultur.</a:t>
          </a:r>
          <a:endParaRPr lang="en-US" dirty="0"/>
        </a:p>
      </dgm:t>
    </dgm:pt>
    <dgm:pt modelId="{D73E1FDB-8122-4FCF-8FDE-EE9033824742}" type="parTrans" cxnId="{556629FC-2370-4AA6-B985-4433B37B2636}">
      <dgm:prSet/>
      <dgm:spPr/>
      <dgm:t>
        <a:bodyPr/>
        <a:lstStyle/>
        <a:p>
          <a:endParaRPr lang="en-US"/>
        </a:p>
      </dgm:t>
    </dgm:pt>
    <dgm:pt modelId="{C8549D4C-CDBB-4AF2-9C86-93139747ABF8}" type="sibTrans" cxnId="{556629FC-2370-4AA6-B985-4433B37B2636}">
      <dgm:prSet/>
      <dgm:spPr/>
      <dgm:t>
        <a:bodyPr/>
        <a:lstStyle/>
        <a:p>
          <a:endParaRPr lang="en-US"/>
        </a:p>
      </dgm:t>
    </dgm:pt>
    <dgm:pt modelId="{F90AEB2A-62F8-4B4D-8B21-CDB35854B996}">
      <dgm:prSet/>
      <dgm:spPr/>
      <dgm:t>
        <a:bodyPr/>
        <a:lstStyle/>
        <a:p>
          <a:r>
            <a:rPr lang="en-US"/>
            <a:t>Ermutigt zu aktiver Mitarbeit: Motiviert die Schüler, sich schon vor dem Unterricht mit dem Stoff zu beschäftigen.</a:t>
          </a:r>
          <a:endParaRPr lang="en-US" dirty="0"/>
        </a:p>
      </dgm:t>
    </dgm:pt>
    <dgm:pt modelId="{FF5FAE15-17EC-4166-A9B9-8A5481E6CD19}" type="parTrans" cxnId="{191063A2-F054-4FD2-8038-72DF42EA13CF}">
      <dgm:prSet/>
      <dgm:spPr/>
      <dgm:t>
        <a:bodyPr/>
        <a:lstStyle/>
        <a:p>
          <a:endParaRPr lang="en-US"/>
        </a:p>
      </dgm:t>
    </dgm:pt>
    <dgm:pt modelId="{2CE12472-16DA-4A54-90A1-2181E08DDCD2}" type="sibTrans" cxnId="{191063A2-F054-4FD2-8038-72DF42EA13CF}">
      <dgm:prSet/>
      <dgm:spPr/>
      <dgm:t>
        <a:bodyPr/>
        <a:lstStyle/>
        <a:p>
          <a:endParaRPr lang="en-US"/>
        </a:p>
      </dgm:t>
    </dgm:pt>
    <dgm:pt modelId="{8FB7E91D-1B00-40DE-B118-FBFFE2728119}" type="pres">
      <dgm:prSet presAssocID="{E959CC05-6187-4876-8BF7-A7082AACADB4}" presName="hierChild1" presStyleCnt="0">
        <dgm:presLayoutVars>
          <dgm:chPref val="1"/>
          <dgm:dir/>
          <dgm:animOne val="branch"/>
          <dgm:animLvl val="lvl"/>
          <dgm:resizeHandles/>
        </dgm:presLayoutVars>
      </dgm:prSet>
      <dgm:spPr/>
    </dgm:pt>
    <dgm:pt modelId="{520DF57F-FD28-4402-B7A4-B00D9DED55E4}" type="pres">
      <dgm:prSet presAssocID="{B773E5E4-CA3A-4091-8F7A-A16D38C0E152}" presName="hierRoot1" presStyleCnt="0"/>
      <dgm:spPr/>
    </dgm:pt>
    <dgm:pt modelId="{0D0802E6-C85B-4347-ACB7-FAAB9A376251}" type="pres">
      <dgm:prSet presAssocID="{B773E5E4-CA3A-4091-8F7A-A16D38C0E152}" presName="composite" presStyleCnt="0"/>
      <dgm:spPr/>
    </dgm:pt>
    <dgm:pt modelId="{CB5A2971-5FC9-4F3B-AA3B-61CC8F9998AD}" type="pres">
      <dgm:prSet presAssocID="{B773E5E4-CA3A-4091-8F7A-A16D38C0E152}" presName="background" presStyleLbl="node0" presStyleIdx="0" presStyleCnt="4"/>
      <dgm:spPr/>
    </dgm:pt>
    <dgm:pt modelId="{E371B02F-AA5F-4395-9BF6-8A86C018C3D3}" type="pres">
      <dgm:prSet presAssocID="{B773E5E4-CA3A-4091-8F7A-A16D38C0E152}" presName="text" presStyleLbl="fgAcc0" presStyleIdx="0" presStyleCnt="4" custLinFactNeighborX="2404" custLinFactNeighborY="7251">
        <dgm:presLayoutVars>
          <dgm:chPref val="3"/>
        </dgm:presLayoutVars>
      </dgm:prSet>
      <dgm:spPr/>
    </dgm:pt>
    <dgm:pt modelId="{894F255B-A5AA-4F4D-AB30-B25D9864D960}" type="pres">
      <dgm:prSet presAssocID="{B773E5E4-CA3A-4091-8F7A-A16D38C0E152}" presName="hierChild2" presStyleCnt="0"/>
      <dgm:spPr/>
    </dgm:pt>
    <dgm:pt modelId="{F68F70B9-00DC-46E6-BFDA-D4AE39CE4D89}" type="pres">
      <dgm:prSet presAssocID="{6E048914-01FB-48A2-97BF-18FB5EB6D4F3}" presName="hierRoot1" presStyleCnt="0"/>
      <dgm:spPr/>
    </dgm:pt>
    <dgm:pt modelId="{276F5776-2E0F-448D-8C6A-6D39D1173A81}" type="pres">
      <dgm:prSet presAssocID="{6E048914-01FB-48A2-97BF-18FB5EB6D4F3}" presName="composite" presStyleCnt="0"/>
      <dgm:spPr/>
    </dgm:pt>
    <dgm:pt modelId="{8196FA07-10EA-48CE-9A4B-602BC49C2634}" type="pres">
      <dgm:prSet presAssocID="{6E048914-01FB-48A2-97BF-18FB5EB6D4F3}" presName="background" presStyleLbl="node0" presStyleIdx="1" presStyleCnt="4"/>
      <dgm:spPr/>
    </dgm:pt>
    <dgm:pt modelId="{15A0B552-5974-4E45-93D8-68278348F127}" type="pres">
      <dgm:prSet presAssocID="{6E048914-01FB-48A2-97BF-18FB5EB6D4F3}" presName="text" presStyleLbl="fgAcc0" presStyleIdx="1" presStyleCnt="4">
        <dgm:presLayoutVars>
          <dgm:chPref val="3"/>
        </dgm:presLayoutVars>
      </dgm:prSet>
      <dgm:spPr/>
    </dgm:pt>
    <dgm:pt modelId="{0FB4A5CF-DC18-4F74-887E-6B5E8CCC47BF}" type="pres">
      <dgm:prSet presAssocID="{6E048914-01FB-48A2-97BF-18FB5EB6D4F3}" presName="hierChild2" presStyleCnt="0"/>
      <dgm:spPr/>
    </dgm:pt>
    <dgm:pt modelId="{2CEF9816-3769-41B1-BF90-43F2CE0A8F41}" type="pres">
      <dgm:prSet presAssocID="{0668FB2E-20EE-4AA1-8873-680EC7CC7207}" presName="hierRoot1" presStyleCnt="0"/>
      <dgm:spPr/>
    </dgm:pt>
    <dgm:pt modelId="{465B4D4A-F46C-400D-B15F-18934FAF5DB3}" type="pres">
      <dgm:prSet presAssocID="{0668FB2E-20EE-4AA1-8873-680EC7CC7207}" presName="composite" presStyleCnt="0"/>
      <dgm:spPr/>
    </dgm:pt>
    <dgm:pt modelId="{136FEAC9-729B-40E5-B57B-5AFAA8F8A347}" type="pres">
      <dgm:prSet presAssocID="{0668FB2E-20EE-4AA1-8873-680EC7CC7207}" presName="background" presStyleLbl="node0" presStyleIdx="2" presStyleCnt="4"/>
      <dgm:spPr/>
    </dgm:pt>
    <dgm:pt modelId="{56B726F7-004E-4437-970B-C03A80EB369D}" type="pres">
      <dgm:prSet presAssocID="{0668FB2E-20EE-4AA1-8873-680EC7CC7207}" presName="text" presStyleLbl="fgAcc0" presStyleIdx="2" presStyleCnt="4">
        <dgm:presLayoutVars>
          <dgm:chPref val="3"/>
        </dgm:presLayoutVars>
      </dgm:prSet>
      <dgm:spPr/>
    </dgm:pt>
    <dgm:pt modelId="{94BC4AD9-B9FF-4183-8C4C-639FD6285405}" type="pres">
      <dgm:prSet presAssocID="{0668FB2E-20EE-4AA1-8873-680EC7CC7207}" presName="hierChild2" presStyleCnt="0"/>
      <dgm:spPr/>
    </dgm:pt>
    <dgm:pt modelId="{F442BBD1-D58D-4C89-A65A-FEC9B437F5BF}" type="pres">
      <dgm:prSet presAssocID="{F90AEB2A-62F8-4B4D-8B21-CDB35854B996}" presName="hierRoot1" presStyleCnt="0"/>
      <dgm:spPr/>
    </dgm:pt>
    <dgm:pt modelId="{FE55694E-634B-476E-9700-146585DA238D}" type="pres">
      <dgm:prSet presAssocID="{F90AEB2A-62F8-4B4D-8B21-CDB35854B996}" presName="composite" presStyleCnt="0"/>
      <dgm:spPr/>
    </dgm:pt>
    <dgm:pt modelId="{2CB50877-62DE-489B-910E-C57EB02A0C83}" type="pres">
      <dgm:prSet presAssocID="{F90AEB2A-62F8-4B4D-8B21-CDB35854B996}" presName="background" presStyleLbl="node0" presStyleIdx="3" presStyleCnt="4"/>
      <dgm:spPr/>
    </dgm:pt>
    <dgm:pt modelId="{0CF11EC1-8E82-42B6-A18F-DD6356D982C5}" type="pres">
      <dgm:prSet presAssocID="{F90AEB2A-62F8-4B4D-8B21-CDB35854B996}" presName="text" presStyleLbl="fgAcc0" presStyleIdx="3" presStyleCnt="4">
        <dgm:presLayoutVars>
          <dgm:chPref val="3"/>
        </dgm:presLayoutVars>
      </dgm:prSet>
      <dgm:spPr/>
    </dgm:pt>
    <dgm:pt modelId="{47CAE569-A640-4334-A410-957D57780D04}" type="pres">
      <dgm:prSet presAssocID="{F90AEB2A-62F8-4B4D-8B21-CDB35854B996}" presName="hierChild2" presStyleCnt="0"/>
      <dgm:spPr/>
    </dgm:pt>
  </dgm:ptLst>
  <dgm:cxnLst>
    <dgm:cxn modelId="{0A504F22-1B67-45FC-B868-0D083C7D95FA}" type="presOf" srcId="{6E048914-01FB-48A2-97BF-18FB5EB6D4F3}" destId="{15A0B552-5974-4E45-93D8-68278348F127}" srcOrd="0" destOrd="0" presId="urn:microsoft.com/office/officeart/2005/8/layout/hierarchy1"/>
    <dgm:cxn modelId="{22805D32-1A7B-42DD-92FB-CB1198FF7F43}" type="presOf" srcId="{0668FB2E-20EE-4AA1-8873-680EC7CC7207}" destId="{56B726F7-004E-4437-970B-C03A80EB369D}" srcOrd="0" destOrd="0" presId="urn:microsoft.com/office/officeart/2005/8/layout/hierarchy1"/>
    <dgm:cxn modelId="{F7C6FA65-6A6E-4A37-9078-92A8DE4BD0C2}" srcId="{E959CC05-6187-4876-8BF7-A7082AACADB4}" destId="{6E048914-01FB-48A2-97BF-18FB5EB6D4F3}" srcOrd="1" destOrd="0" parTransId="{2411D2AE-8056-402C-AA56-8F8823726D0F}" sibTransId="{55EB779B-B929-4833-AD49-0CD993FC44D3}"/>
    <dgm:cxn modelId="{E84EF06D-6E2C-4C22-9135-9EAFD635CDA1}" type="presOf" srcId="{E959CC05-6187-4876-8BF7-A7082AACADB4}" destId="{8FB7E91D-1B00-40DE-B118-FBFFE2728119}" srcOrd="0" destOrd="0" presId="urn:microsoft.com/office/officeart/2005/8/layout/hierarchy1"/>
    <dgm:cxn modelId="{A3374E84-0010-4FE1-8455-AFAA4E674370}" type="presOf" srcId="{B773E5E4-CA3A-4091-8F7A-A16D38C0E152}" destId="{E371B02F-AA5F-4395-9BF6-8A86C018C3D3}" srcOrd="0" destOrd="0" presId="urn:microsoft.com/office/officeart/2005/8/layout/hierarchy1"/>
    <dgm:cxn modelId="{191063A2-F054-4FD2-8038-72DF42EA13CF}" srcId="{E959CC05-6187-4876-8BF7-A7082AACADB4}" destId="{F90AEB2A-62F8-4B4D-8B21-CDB35854B996}" srcOrd="3" destOrd="0" parTransId="{FF5FAE15-17EC-4166-A9B9-8A5481E6CD19}" sibTransId="{2CE12472-16DA-4A54-90A1-2181E08DDCD2}"/>
    <dgm:cxn modelId="{B027ADC8-ED85-4C7B-BA77-D8364C40593E}" type="presOf" srcId="{F90AEB2A-62F8-4B4D-8B21-CDB35854B996}" destId="{0CF11EC1-8E82-42B6-A18F-DD6356D982C5}" srcOrd="0" destOrd="0" presId="urn:microsoft.com/office/officeart/2005/8/layout/hierarchy1"/>
    <dgm:cxn modelId="{B1ABECEF-1021-4337-ADFA-7BBB9A36A511}" srcId="{E959CC05-6187-4876-8BF7-A7082AACADB4}" destId="{B773E5E4-CA3A-4091-8F7A-A16D38C0E152}" srcOrd="0" destOrd="0" parTransId="{3716548F-4BF4-4860-A03B-B17E5C68309B}" sibTransId="{983DDA83-716B-4C7E-B330-EF59D5AE43DA}"/>
    <dgm:cxn modelId="{556629FC-2370-4AA6-B985-4433B37B2636}" srcId="{E959CC05-6187-4876-8BF7-A7082AACADB4}" destId="{0668FB2E-20EE-4AA1-8873-680EC7CC7207}" srcOrd="2" destOrd="0" parTransId="{D73E1FDB-8122-4FCF-8FDE-EE9033824742}" sibTransId="{C8549D4C-CDBB-4AF2-9C86-93139747ABF8}"/>
    <dgm:cxn modelId="{424483C6-ADF2-4193-9C82-B491DAE727F3}" type="presParOf" srcId="{8FB7E91D-1B00-40DE-B118-FBFFE2728119}" destId="{520DF57F-FD28-4402-B7A4-B00D9DED55E4}" srcOrd="0" destOrd="0" presId="urn:microsoft.com/office/officeart/2005/8/layout/hierarchy1"/>
    <dgm:cxn modelId="{3AC5E247-3CCF-43FF-84CC-34952FC2C61C}" type="presParOf" srcId="{520DF57F-FD28-4402-B7A4-B00D9DED55E4}" destId="{0D0802E6-C85B-4347-ACB7-FAAB9A376251}" srcOrd="0" destOrd="0" presId="urn:microsoft.com/office/officeart/2005/8/layout/hierarchy1"/>
    <dgm:cxn modelId="{13E33B6C-7D60-4CF6-9844-D264AB015DE3}" type="presParOf" srcId="{0D0802E6-C85B-4347-ACB7-FAAB9A376251}" destId="{CB5A2971-5FC9-4F3B-AA3B-61CC8F9998AD}" srcOrd="0" destOrd="0" presId="urn:microsoft.com/office/officeart/2005/8/layout/hierarchy1"/>
    <dgm:cxn modelId="{CFBA21EF-CEB2-47C7-9C28-B7AA35F9A8DE}" type="presParOf" srcId="{0D0802E6-C85B-4347-ACB7-FAAB9A376251}" destId="{E371B02F-AA5F-4395-9BF6-8A86C018C3D3}" srcOrd="1" destOrd="0" presId="urn:microsoft.com/office/officeart/2005/8/layout/hierarchy1"/>
    <dgm:cxn modelId="{F90FB323-7453-44C1-8378-4CFD20FAD535}" type="presParOf" srcId="{520DF57F-FD28-4402-B7A4-B00D9DED55E4}" destId="{894F255B-A5AA-4F4D-AB30-B25D9864D960}" srcOrd="1" destOrd="0" presId="urn:microsoft.com/office/officeart/2005/8/layout/hierarchy1"/>
    <dgm:cxn modelId="{AA110310-5BA5-40D7-931A-D08B5972F631}" type="presParOf" srcId="{8FB7E91D-1B00-40DE-B118-FBFFE2728119}" destId="{F68F70B9-00DC-46E6-BFDA-D4AE39CE4D89}" srcOrd="1" destOrd="0" presId="urn:microsoft.com/office/officeart/2005/8/layout/hierarchy1"/>
    <dgm:cxn modelId="{6D5A9386-6706-488C-80DE-EAD56FB9904C}" type="presParOf" srcId="{F68F70B9-00DC-46E6-BFDA-D4AE39CE4D89}" destId="{276F5776-2E0F-448D-8C6A-6D39D1173A81}" srcOrd="0" destOrd="0" presId="urn:microsoft.com/office/officeart/2005/8/layout/hierarchy1"/>
    <dgm:cxn modelId="{3954FB31-252B-4F61-A522-94FF4EB34956}" type="presParOf" srcId="{276F5776-2E0F-448D-8C6A-6D39D1173A81}" destId="{8196FA07-10EA-48CE-9A4B-602BC49C2634}" srcOrd="0" destOrd="0" presId="urn:microsoft.com/office/officeart/2005/8/layout/hierarchy1"/>
    <dgm:cxn modelId="{65556783-1A5C-4D51-8540-3CCBF9D4DD03}" type="presParOf" srcId="{276F5776-2E0F-448D-8C6A-6D39D1173A81}" destId="{15A0B552-5974-4E45-93D8-68278348F127}" srcOrd="1" destOrd="0" presId="urn:microsoft.com/office/officeart/2005/8/layout/hierarchy1"/>
    <dgm:cxn modelId="{FE7291C1-A93C-42B5-9F68-ED903F6A28DA}" type="presParOf" srcId="{F68F70B9-00DC-46E6-BFDA-D4AE39CE4D89}" destId="{0FB4A5CF-DC18-4F74-887E-6B5E8CCC47BF}" srcOrd="1" destOrd="0" presId="urn:microsoft.com/office/officeart/2005/8/layout/hierarchy1"/>
    <dgm:cxn modelId="{FAF6366F-98F1-4E53-9A6C-3A181F7689A6}" type="presParOf" srcId="{8FB7E91D-1B00-40DE-B118-FBFFE2728119}" destId="{2CEF9816-3769-41B1-BF90-43F2CE0A8F41}" srcOrd="2" destOrd="0" presId="urn:microsoft.com/office/officeart/2005/8/layout/hierarchy1"/>
    <dgm:cxn modelId="{61DA0E9B-DDA1-404D-BCF6-FD5CCD9DBF4B}" type="presParOf" srcId="{2CEF9816-3769-41B1-BF90-43F2CE0A8F41}" destId="{465B4D4A-F46C-400D-B15F-18934FAF5DB3}" srcOrd="0" destOrd="0" presId="urn:microsoft.com/office/officeart/2005/8/layout/hierarchy1"/>
    <dgm:cxn modelId="{D09A1C99-BA77-492E-89E8-0A165D23D562}" type="presParOf" srcId="{465B4D4A-F46C-400D-B15F-18934FAF5DB3}" destId="{136FEAC9-729B-40E5-B57B-5AFAA8F8A347}" srcOrd="0" destOrd="0" presId="urn:microsoft.com/office/officeart/2005/8/layout/hierarchy1"/>
    <dgm:cxn modelId="{533B891D-FAD0-4DB1-9910-9194BBE45802}" type="presParOf" srcId="{465B4D4A-F46C-400D-B15F-18934FAF5DB3}" destId="{56B726F7-004E-4437-970B-C03A80EB369D}" srcOrd="1" destOrd="0" presId="urn:microsoft.com/office/officeart/2005/8/layout/hierarchy1"/>
    <dgm:cxn modelId="{E7C71B8A-54EA-459E-B5A6-955DC4EF7467}" type="presParOf" srcId="{2CEF9816-3769-41B1-BF90-43F2CE0A8F41}" destId="{94BC4AD9-B9FF-4183-8C4C-639FD6285405}" srcOrd="1" destOrd="0" presId="urn:microsoft.com/office/officeart/2005/8/layout/hierarchy1"/>
    <dgm:cxn modelId="{E65B1EB1-B09F-4ACC-B317-DE740948A3C0}" type="presParOf" srcId="{8FB7E91D-1B00-40DE-B118-FBFFE2728119}" destId="{F442BBD1-D58D-4C89-A65A-FEC9B437F5BF}" srcOrd="3" destOrd="0" presId="urn:microsoft.com/office/officeart/2005/8/layout/hierarchy1"/>
    <dgm:cxn modelId="{F35E7EB5-F8B8-479C-A7EB-DE868DA23845}" type="presParOf" srcId="{F442BBD1-D58D-4C89-A65A-FEC9B437F5BF}" destId="{FE55694E-634B-476E-9700-146585DA238D}" srcOrd="0" destOrd="0" presId="urn:microsoft.com/office/officeart/2005/8/layout/hierarchy1"/>
    <dgm:cxn modelId="{C756CDE7-C79A-4B77-8F7D-414048C7AFD3}" type="presParOf" srcId="{FE55694E-634B-476E-9700-146585DA238D}" destId="{2CB50877-62DE-489B-910E-C57EB02A0C83}" srcOrd="0" destOrd="0" presId="urn:microsoft.com/office/officeart/2005/8/layout/hierarchy1"/>
    <dgm:cxn modelId="{21A2A965-B5EC-42C1-8015-5847AA06214B}" type="presParOf" srcId="{FE55694E-634B-476E-9700-146585DA238D}" destId="{0CF11EC1-8E82-42B6-A18F-DD6356D982C5}" srcOrd="1" destOrd="0" presId="urn:microsoft.com/office/officeart/2005/8/layout/hierarchy1"/>
    <dgm:cxn modelId="{FF512449-F3D2-45B8-80B3-27D6FD60041F}" type="presParOf" srcId="{F442BBD1-D58D-4C89-A65A-FEC9B437F5BF}" destId="{47CAE569-A640-4334-A410-957D57780D04}" srcOrd="1" destOrd="0" presId="urn:microsoft.com/office/officeart/2005/8/layout/hierarchy1"/>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3C150DE-3136-426D-AB3A-A2954F6CA34B}"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EE7B5C90-6CCF-494B-BEB1-98F18A78B3D7}">
      <dgm:prSet custT="1"/>
      <dgm:spPr/>
      <dgm:t>
        <a:bodyPr/>
        <a:lstStyle/>
        <a:p>
          <a:r>
            <a:rPr lang="en-US" sz="1050" b="1" i="0" dirty="0">
              <a:solidFill>
                <a:schemeClr val="tx1"/>
              </a:solidFill>
            </a:rPr>
            <a:t>Zugänglichkeit beim Flipped Learning: </a:t>
          </a:r>
          <a:r>
            <a:rPr lang="en-US" sz="1050" b="0" i="0" dirty="0"/>
            <a:t>Barrierefreiheit ist ein grundlegender Aspekt des Flipped Learning-Ansatzes.  </a:t>
          </a:r>
          <a:endParaRPr lang="en-US" sz="1050" dirty="0"/>
        </a:p>
      </dgm:t>
    </dgm:pt>
    <dgm:pt modelId="{80FB849C-C38E-448D-923E-4A2F842155E8}" type="parTrans" cxnId="{93D9449E-8715-4680-BC6D-7F2BD6692113}">
      <dgm:prSet/>
      <dgm:spPr/>
      <dgm:t>
        <a:bodyPr/>
        <a:lstStyle/>
        <a:p>
          <a:endParaRPr lang="en-US" sz="2400"/>
        </a:p>
      </dgm:t>
    </dgm:pt>
    <dgm:pt modelId="{6194D6A1-548C-4104-9667-951332273006}" type="sibTrans" cxnId="{93D9449E-8715-4680-BC6D-7F2BD6692113}">
      <dgm:prSet/>
      <dgm:spPr/>
      <dgm:t>
        <a:bodyPr/>
        <a:lstStyle/>
        <a:p>
          <a:endParaRPr lang="en-US" sz="2400"/>
        </a:p>
      </dgm:t>
    </dgm:pt>
    <dgm:pt modelId="{B49D1AE1-C2E0-4E16-8E57-D4F92014B5AE}">
      <dgm:prSet custT="1"/>
      <dgm:spPr/>
      <dgm:t>
        <a:bodyPr/>
        <a:lstStyle/>
        <a:p>
          <a:r>
            <a:rPr lang="en-US" sz="1000" b="1" i="0" dirty="0"/>
            <a:t>Tools für Video-Untertitelung: </a:t>
          </a:r>
          <a:r>
            <a:rPr lang="en-US" sz="1000" b="0" i="0" dirty="0"/>
            <a:t>Nutzen Sie Tools, die Video-Untertitel bereitstellen, um Materialien für alle Schüler zugänglich zu machen.  </a:t>
          </a:r>
          <a:endParaRPr lang="en-US" sz="1000" dirty="0"/>
        </a:p>
      </dgm:t>
    </dgm:pt>
    <dgm:pt modelId="{8FC3E42F-ECAD-46D8-BC18-C3916C72B8B1}" type="parTrans" cxnId="{F12C1315-2B17-4E90-9821-E797B770D0F1}">
      <dgm:prSet/>
      <dgm:spPr/>
      <dgm:t>
        <a:bodyPr/>
        <a:lstStyle/>
        <a:p>
          <a:endParaRPr lang="en-US" sz="2400"/>
        </a:p>
      </dgm:t>
    </dgm:pt>
    <dgm:pt modelId="{731449AC-0A7D-4CB3-9518-D6775E805A34}" type="sibTrans" cxnId="{F12C1315-2B17-4E90-9821-E797B770D0F1}">
      <dgm:prSet/>
      <dgm:spPr/>
      <dgm:t>
        <a:bodyPr/>
        <a:lstStyle/>
        <a:p>
          <a:endParaRPr lang="en-US" sz="2400"/>
        </a:p>
      </dgm:t>
    </dgm:pt>
    <dgm:pt modelId="{1DB6FF48-331A-4FD5-B562-949D6223E6CA}">
      <dgm:prSet custT="1"/>
      <dgm:spPr/>
      <dgm:t>
        <a:bodyPr/>
        <a:lstStyle/>
        <a:p>
          <a:r>
            <a:rPr lang="en-US" sz="1050" b="1" i="0" dirty="0"/>
            <a:t>Unterstützung für hörgeschädigte Schüler: </a:t>
          </a:r>
          <a:r>
            <a:rPr lang="en-US" sz="1050" b="0" i="0" dirty="0"/>
            <a:t>Stellt sicher, dass Schüler mit Hörbehinderungen Zugang zu den Lerninhalten haben.  </a:t>
          </a:r>
          <a:endParaRPr lang="en-US" sz="1050" dirty="0"/>
        </a:p>
      </dgm:t>
    </dgm:pt>
    <dgm:pt modelId="{0CD7EC34-B809-4210-BFB7-27E98CECD7CE}" type="parTrans" cxnId="{C12AA6E2-0D5D-4073-92D2-5CA334A45E89}">
      <dgm:prSet/>
      <dgm:spPr/>
      <dgm:t>
        <a:bodyPr/>
        <a:lstStyle/>
        <a:p>
          <a:endParaRPr lang="en-US" sz="2400"/>
        </a:p>
      </dgm:t>
    </dgm:pt>
    <dgm:pt modelId="{DE1FCB05-BE5B-4775-AEEE-EEA8633B4CDF}" type="sibTrans" cxnId="{C12AA6E2-0D5D-4073-92D2-5CA334A45E89}">
      <dgm:prSet/>
      <dgm:spPr/>
      <dgm:t>
        <a:bodyPr/>
        <a:lstStyle/>
        <a:p>
          <a:endParaRPr lang="en-US" sz="2400"/>
        </a:p>
      </dgm:t>
    </dgm:pt>
    <dgm:pt modelId="{1BAEE6F6-A548-4D75-A14B-5403606E8FBD}">
      <dgm:prSet custT="1"/>
      <dgm:spPr/>
      <dgm:t>
        <a:bodyPr/>
        <a:lstStyle/>
        <a:p>
          <a:r>
            <a:rPr lang="en-US" sz="1050" b="1" i="0" dirty="0"/>
            <a:t>Fördert die persönliche Betreuung: </a:t>
          </a:r>
          <a:r>
            <a:rPr lang="en-US" sz="1050" b="0" i="0" dirty="0"/>
            <a:t>Ziel ist es, maßgeschneiderte Lernerfahrungen für jeden Schüler zu bieten.  </a:t>
          </a:r>
          <a:endParaRPr lang="en-US" sz="1050" dirty="0"/>
        </a:p>
      </dgm:t>
    </dgm:pt>
    <dgm:pt modelId="{DF6C111C-F6BB-4902-B829-A186CF87F68E}" type="parTrans" cxnId="{819CC7C0-F8C0-4BA2-9176-C631A6588DB4}">
      <dgm:prSet/>
      <dgm:spPr/>
      <dgm:t>
        <a:bodyPr/>
        <a:lstStyle/>
        <a:p>
          <a:endParaRPr lang="en-US" sz="2400"/>
        </a:p>
      </dgm:t>
    </dgm:pt>
    <dgm:pt modelId="{1340E791-9E14-4E7D-BD91-2782325DF051}" type="sibTrans" cxnId="{819CC7C0-F8C0-4BA2-9176-C631A6588DB4}">
      <dgm:prSet/>
      <dgm:spPr/>
      <dgm:t>
        <a:bodyPr/>
        <a:lstStyle/>
        <a:p>
          <a:endParaRPr lang="en-US" sz="2400"/>
        </a:p>
      </dgm:t>
    </dgm:pt>
    <dgm:pt modelId="{C6B4260E-22C0-469E-914F-9B9BEC187BCB}">
      <dgm:prSet custT="1"/>
      <dgm:spPr/>
      <dgm:t>
        <a:bodyPr/>
        <a:lstStyle/>
        <a:p>
          <a:r>
            <a:rPr lang="en-US" sz="1050" b="1" i="0" dirty="0"/>
            <a:t>Ermutigt zu kontinuierlichem Lernen: </a:t>
          </a:r>
          <a:r>
            <a:rPr lang="en-US" sz="1050" b="0" i="0" dirty="0"/>
            <a:t>Unterstützt das Ziel, kontinuierliche Lernmöglichkeiten für alle Lernenden zu fördern. </a:t>
          </a:r>
          <a:endParaRPr lang="en-US" sz="1050" dirty="0"/>
        </a:p>
      </dgm:t>
    </dgm:pt>
    <dgm:pt modelId="{966E6171-4A7B-4573-99CA-6097DE7FE724}" type="parTrans" cxnId="{23A1F494-CFF2-4FBC-AFC4-927CD58C4EDA}">
      <dgm:prSet/>
      <dgm:spPr/>
      <dgm:t>
        <a:bodyPr/>
        <a:lstStyle/>
        <a:p>
          <a:endParaRPr lang="en-US" sz="2400"/>
        </a:p>
      </dgm:t>
    </dgm:pt>
    <dgm:pt modelId="{81C8C78F-14E7-49C1-8C8D-FD6212375365}" type="sibTrans" cxnId="{23A1F494-CFF2-4FBC-AFC4-927CD58C4EDA}">
      <dgm:prSet/>
      <dgm:spPr/>
      <dgm:t>
        <a:bodyPr/>
        <a:lstStyle/>
        <a:p>
          <a:endParaRPr lang="en-US" sz="2400"/>
        </a:p>
      </dgm:t>
    </dgm:pt>
    <dgm:pt modelId="{F8617905-90F8-461B-95D6-C29FF37C1BDB}" type="pres">
      <dgm:prSet presAssocID="{E3C150DE-3136-426D-AB3A-A2954F6CA34B}" presName="hierChild1" presStyleCnt="0">
        <dgm:presLayoutVars>
          <dgm:chPref val="1"/>
          <dgm:dir/>
          <dgm:animOne val="branch"/>
          <dgm:animLvl val="lvl"/>
          <dgm:resizeHandles/>
        </dgm:presLayoutVars>
      </dgm:prSet>
      <dgm:spPr/>
    </dgm:pt>
    <dgm:pt modelId="{D60F5E4A-898A-4400-B07C-30C8602ED839}" type="pres">
      <dgm:prSet presAssocID="{EE7B5C90-6CCF-494B-BEB1-98F18A78B3D7}" presName="hierRoot1" presStyleCnt="0"/>
      <dgm:spPr/>
    </dgm:pt>
    <dgm:pt modelId="{1DF391BF-F7DD-41B4-BC28-81A52394BE89}" type="pres">
      <dgm:prSet presAssocID="{EE7B5C90-6CCF-494B-BEB1-98F18A78B3D7}" presName="composite" presStyleCnt="0"/>
      <dgm:spPr/>
    </dgm:pt>
    <dgm:pt modelId="{B99C3AC8-120F-46F4-BA91-7BC6A69ABB85}" type="pres">
      <dgm:prSet presAssocID="{EE7B5C90-6CCF-494B-BEB1-98F18A78B3D7}" presName="background" presStyleLbl="node0" presStyleIdx="0" presStyleCnt="5"/>
      <dgm:spPr/>
    </dgm:pt>
    <dgm:pt modelId="{EA149EEF-7CE8-4404-B906-7A43F39FD38B}" type="pres">
      <dgm:prSet presAssocID="{EE7B5C90-6CCF-494B-BEB1-98F18A78B3D7}" presName="text" presStyleLbl="fgAcc0" presStyleIdx="0" presStyleCnt="5" custScaleY="116436">
        <dgm:presLayoutVars>
          <dgm:chPref val="3"/>
        </dgm:presLayoutVars>
      </dgm:prSet>
      <dgm:spPr/>
    </dgm:pt>
    <dgm:pt modelId="{687FC888-38B9-459C-B832-3D23F3558C4C}" type="pres">
      <dgm:prSet presAssocID="{EE7B5C90-6CCF-494B-BEB1-98F18A78B3D7}" presName="hierChild2" presStyleCnt="0"/>
      <dgm:spPr/>
    </dgm:pt>
    <dgm:pt modelId="{FE3D1ECC-8443-4BD2-89BB-49979929821B}" type="pres">
      <dgm:prSet presAssocID="{B49D1AE1-C2E0-4E16-8E57-D4F92014B5AE}" presName="hierRoot1" presStyleCnt="0"/>
      <dgm:spPr/>
    </dgm:pt>
    <dgm:pt modelId="{2B0EF5F2-58A8-4CD0-819B-93752AA139E1}" type="pres">
      <dgm:prSet presAssocID="{B49D1AE1-C2E0-4E16-8E57-D4F92014B5AE}" presName="composite" presStyleCnt="0"/>
      <dgm:spPr/>
    </dgm:pt>
    <dgm:pt modelId="{E23103D1-AEA5-4B0D-9ED6-EA8F999C7B58}" type="pres">
      <dgm:prSet presAssocID="{B49D1AE1-C2E0-4E16-8E57-D4F92014B5AE}" presName="background" presStyleLbl="node0" presStyleIdx="1" presStyleCnt="5"/>
      <dgm:spPr/>
    </dgm:pt>
    <dgm:pt modelId="{128CC051-C093-4C75-840B-E650EDEFFF9A}" type="pres">
      <dgm:prSet presAssocID="{B49D1AE1-C2E0-4E16-8E57-D4F92014B5AE}" presName="text" presStyleLbl="fgAcc0" presStyleIdx="1" presStyleCnt="5" custScaleY="116839">
        <dgm:presLayoutVars>
          <dgm:chPref val="3"/>
        </dgm:presLayoutVars>
      </dgm:prSet>
      <dgm:spPr/>
    </dgm:pt>
    <dgm:pt modelId="{EBF60CF0-3221-493D-A5DF-F927A6E6BAEB}" type="pres">
      <dgm:prSet presAssocID="{B49D1AE1-C2E0-4E16-8E57-D4F92014B5AE}" presName="hierChild2" presStyleCnt="0"/>
      <dgm:spPr/>
    </dgm:pt>
    <dgm:pt modelId="{F4662136-2E1B-454A-BAF6-F0CB76CAEF0D}" type="pres">
      <dgm:prSet presAssocID="{1DB6FF48-331A-4FD5-B562-949D6223E6CA}" presName="hierRoot1" presStyleCnt="0"/>
      <dgm:spPr/>
    </dgm:pt>
    <dgm:pt modelId="{5A85DC02-2BA0-4AE5-B51F-3ABFF7303BE7}" type="pres">
      <dgm:prSet presAssocID="{1DB6FF48-331A-4FD5-B562-949D6223E6CA}" presName="composite" presStyleCnt="0"/>
      <dgm:spPr/>
    </dgm:pt>
    <dgm:pt modelId="{19E89E63-BA34-4D47-A6A8-465683A95B22}" type="pres">
      <dgm:prSet presAssocID="{1DB6FF48-331A-4FD5-B562-949D6223E6CA}" presName="background" presStyleLbl="node0" presStyleIdx="2" presStyleCnt="5"/>
      <dgm:spPr/>
    </dgm:pt>
    <dgm:pt modelId="{BD12E15B-428A-4EA9-B566-04E764D9B54E}" type="pres">
      <dgm:prSet presAssocID="{1DB6FF48-331A-4FD5-B562-949D6223E6CA}" presName="text" presStyleLbl="fgAcc0" presStyleIdx="2" presStyleCnt="5" custScaleY="112782">
        <dgm:presLayoutVars>
          <dgm:chPref val="3"/>
        </dgm:presLayoutVars>
      </dgm:prSet>
      <dgm:spPr/>
    </dgm:pt>
    <dgm:pt modelId="{0835FF15-168E-4200-86F9-74739F920A92}" type="pres">
      <dgm:prSet presAssocID="{1DB6FF48-331A-4FD5-B562-949D6223E6CA}" presName="hierChild2" presStyleCnt="0"/>
      <dgm:spPr/>
    </dgm:pt>
    <dgm:pt modelId="{C7B6566A-4E80-4388-BB19-B4FF2219E9EB}" type="pres">
      <dgm:prSet presAssocID="{1BAEE6F6-A548-4D75-A14B-5403606E8FBD}" presName="hierRoot1" presStyleCnt="0"/>
      <dgm:spPr/>
    </dgm:pt>
    <dgm:pt modelId="{D75D6176-B300-45C1-843A-A83BBFCCD2F5}" type="pres">
      <dgm:prSet presAssocID="{1BAEE6F6-A548-4D75-A14B-5403606E8FBD}" presName="composite" presStyleCnt="0"/>
      <dgm:spPr/>
    </dgm:pt>
    <dgm:pt modelId="{D23E7C0D-7355-4E03-A133-F0AE14305F14}" type="pres">
      <dgm:prSet presAssocID="{1BAEE6F6-A548-4D75-A14B-5403606E8FBD}" presName="background" presStyleLbl="node0" presStyleIdx="3" presStyleCnt="5"/>
      <dgm:spPr/>
    </dgm:pt>
    <dgm:pt modelId="{EE759C91-B77A-471E-8D3F-C3DA9DB7CBA9}" type="pres">
      <dgm:prSet presAssocID="{1BAEE6F6-A548-4D75-A14B-5403606E8FBD}" presName="text" presStyleLbl="fgAcc0" presStyleIdx="3" presStyleCnt="5" custScaleY="123116">
        <dgm:presLayoutVars>
          <dgm:chPref val="3"/>
        </dgm:presLayoutVars>
      </dgm:prSet>
      <dgm:spPr/>
    </dgm:pt>
    <dgm:pt modelId="{887D401D-E6E0-421F-99A8-090B58AE6BF6}" type="pres">
      <dgm:prSet presAssocID="{1BAEE6F6-A548-4D75-A14B-5403606E8FBD}" presName="hierChild2" presStyleCnt="0"/>
      <dgm:spPr/>
    </dgm:pt>
    <dgm:pt modelId="{FCBC9718-8990-4C1F-8057-E2E506894520}" type="pres">
      <dgm:prSet presAssocID="{C6B4260E-22C0-469E-914F-9B9BEC187BCB}" presName="hierRoot1" presStyleCnt="0"/>
      <dgm:spPr/>
    </dgm:pt>
    <dgm:pt modelId="{BB877F81-098B-4AA4-A4B9-D0615D088239}" type="pres">
      <dgm:prSet presAssocID="{C6B4260E-22C0-469E-914F-9B9BEC187BCB}" presName="composite" presStyleCnt="0"/>
      <dgm:spPr/>
    </dgm:pt>
    <dgm:pt modelId="{9A6333A9-F554-448D-A465-B2733FD55256}" type="pres">
      <dgm:prSet presAssocID="{C6B4260E-22C0-469E-914F-9B9BEC187BCB}" presName="background" presStyleLbl="node0" presStyleIdx="4" presStyleCnt="5"/>
      <dgm:spPr/>
    </dgm:pt>
    <dgm:pt modelId="{38A86B49-C913-4883-837B-CCA0A69D09BC}" type="pres">
      <dgm:prSet presAssocID="{C6B4260E-22C0-469E-914F-9B9BEC187BCB}" presName="text" presStyleLbl="fgAcc0" presStyleIdx="4" presStyleCnt="5" custScaleY="115804">
        <dgm:presLayoutVars>
          <dgm:chPref val="3"/>
        </dgm:presLayoutVars>
      </dgm:prSet>
      <dgm:spPr/>
    </dgm:pt>
    <dgm:pt modelId="{B4B2CD2A-7AE6-4CE9-8ED3-3A2240467296}" type="pres">
      <dgm:prSet presAssocID="{C6B4260E-22C0-469E-914F-9B9BEC187BCB}" presName="hierChild2" presStyleCnt="0"/>
      <dgm:spPr/>
    </dgm:pt>
  </dgm:ptLst>
  <dgm:cxnLst>
    <dgm:cxn modelId="{F12C1315-2B17-4E90-9821-E797B770D0F1}" srcId="{E3C150DE-3136-426D-AB3A-A2954F6CA34B}" destId="{B49D1AE1-C2E0-4E16-8E57-D4F92014B5AE}" srcOrd="1" destOrd="0" parTransId="{8FC3E42F-ECAD-46D8-BC18-C3916C72B8B1}" sibTransId="{731449AC-0A7D-4CB3-9518-D6775E805A34}"/>
    <dgm:cxn modelId="{641E9E32-4B8A-4F6A-92B6-DABCE37BAEF1}" type="presOf" srcId="{1DB6FF48-331A-4FD5-B562-949D6223E6CA}" destId="{BD12E15B-428A-4EA9-B566-04E764D9B54E}" srcOrd="0" destOrd="0" presId="urn:microsoft.com/office/officeart/2005/8/layout/hierarchy1"/>
    <dgm:cxn modelId="{334AD866-B3AD-49A2-BBCE-1FD5E88CCB98}" type="presOf" srcId="{1BAEE6F6-A548-4D75-A14B-5403606E8FBD}" destId="{EE759C91-B77A-471E-8D3F-C3DA9DB7CBA9}" srcOrd="0" destOrd="0" presId="urn:microsoft.com/office/officeart/2005/8/layout/hierarchy1"/>
    <dgm:cxn modelId="{34D0CB67-BE10-4C72-BEAF-E8A8A2404799}" type="presOf" srcId="{C6B4260E-22C0-469E-914F-9B9BEC187BCB}" destId="{38A86B49-C913-4883-837B-CCA0A69D09BC}" srcOrd="0" destOrd="0" presId="urn:microsoft.com/office/officeart/2005/8/layout/hierarchy1"/>
    <dgm:cxn modelId="{9BEAD055-7168-4672-B836-0CB2DA63308D}" type="presOf" srcId="{E3C150DE-3136-426D-AB3A-A2954F6CA34B}" destId="{F8617905-90F8-461B-95D6-C29FF37C1BDB}" srcOrd="0" destOrd="0" presId="urn:microsoft.com/office/officeart/2005/8/layout/hierarchy1"/>
    <dgm:cxn modelId="{23A1F494-CFF2-4FBC-AFC4-927CD58C4EDA}" srcId="{E3C150DE-3136-426D-AB3A-A2954F6CA34B}" destId="{C6B4260E-22C0-469E-914F-9B9BEC187BCB}" srcOrd="4" destOrd="0" parTransId="{966E6171-4A7B-4573-99CA-6097DE7FE724}" sibTransId="{81C8C78F-14E7-49C1-8C8D-FD6212375365}"/>
    <dgm:cxn modelId="{93D9449E-8715-4680-BC6D-7F2BD6692113}" srcId="{E3C150DE-3136-426D-AB3A-A2954F6CA34B}" destId="{EE7B5C90-6CCF-494B-BEB1-98F18A78B3D7}" srcOrd="0" destOrd="0" parTransId="{80FB849C-C38E-448D-923E-4A2F842155E8}" sibTransId="{6194D6A1-548C-4104-9667-951332273006}"/>
    <dgm:cxn modelId="{819CC7C0-F8C0-4BA2-9176-C631A6588DB4}" srcId="{E3C150DE-3136-426D-AB3A-A2954F6CA34B}" destId="{1BAEE6F6-A548-4D75-A14B-5403606E8FBD}" srcOrd="3" destOrd="0" parTransId="{DF6C111C-F6BB-4902-B829-A186CF87F68E}" sibTransId="{1340E791-9E14-4E7D-BD91-2782325DF051}"/>
    <dgm:cxn modelId="{F62D64C5-F8D5-4959-BD55-71EEB4035EA7}" type="presOf" srcId="{EE7B5C90-6CCF-494B-BEB1-98F18A78B3D7}" destId="{EA149EEF-7CE8-4404-B906-7A43F39FD38B}" srcOrd="0" destOrd="0" presId="urn:microsoft.com/office/officeart/2005/8/layout/hierarchy1"/>
    <dgm:cxn modelId="{472D54DE-080E-4620-B4AE-94720AEDF60E}" type="presOf" srcId="{B49D1AE1-C2E0-4E16-8E57-D4F92014B5AE}" destId="{128CC051-C093-4C75-840B-E650EDEFFF9A}" srcOrd="0" destOrd="0" presId="urn:microsoft.com/office/officeart/2005/8/layout/hierarchy1"/>
    <dgm:cxn modelId="{C12AA6E2-0D5D-4073-92D2-5CA334A45E89}" srcId="{E3C150DE-3136-426D-AB3A-A2954F6CA34B}" destId="{1DB6FF48-331A-4FD5-B562-949D6223E6CA}" srcOrd="2" destOrd="0" parTransId="{0CD7EC34-B809-4210-BFB7-27E98CECD7CE}" sibTransId="{DE1FCB05-BE5B-4775-AEEE-EEA8633B4CDF}"/>
    <dgm:cxn modelId="{0449BF59-18A6-45BD-9586-FF7ED8021B9B}" type="presParOf" srcId="{F8617905-90F8-461B-95D6-C29FF37C1BDB}" destId="{D60F5E4A-898A-4400-B07C-30C8602ED839}" srcOrd="0" destOrd="0" presId="urn:microsoft.com/office/officeart/2005/8/layout/hierarchy1"/>
    <dgm:cxn modelId="{A9CFCCB9-98B7-4B3A-823F-8F4450C21D29}" type="presParOf" srcId="{D60F5E4A-898A-4400-B07C-30C8602ED839}" destId="{1DF391BF-F7DD-41B4-BC28-81A52394BE89}" srcOrd="0" destOrd="0" presId="urn:microsoft.com/office/officeart/2005/8/layout/hierarchy1"/>
    <dgm:cxn modelId="{0D22CB25-99B5-4170-A118-AD20CAA263F3}" type="presParOf" srcId="{1DF391BF-F7DD-41B4-BC28-81A52394BE89}" destId="{B99C3AC8-120F-46F4-BA91-7BC6A69ABB85}" srcOrd="0" destOrd="0" presId="urn:microsoft.com/office/officeart/2005/8/layout/hierarchy1"/>
    <dgm:cxn modelId="{6832710C-FCE7-4DE8-A386-559DF34494ED}" type="presParOf" srcId="{1DF391BF-F7DD-41B4-BC28-81A52394BE89}" destId="{EA149EEF-7CE8-4404-B906-7A43F39FD38B}" srcOrd="1" destOrd="0" presId="urn:microsoft.com/office/officeart/2005/8/layout/hierarchy1"/>
    <dgm:cxn modelId="{48869143-7889-42FB-999E-F37FFFAB2BD0}" type="presParOf" srcId="{D60F5E4A-898A-4400-B07C-30C8602ED839}" destId="{687FC888-38B9-459C-B832-3D23F3558C4C}" srcOrd="1" destOrd="0" presId="urn:microsoft.com/office/officeart/2005/8/layout/hierarchy1"/>
    <dgm:cxn modelId="{A9B39451-7A8F-4A66-9DF1-791E9A8C23BE}" type="presParOf" srcId="{F8617905-90F8-461B-95D6-C29FF37C1BDB}" destId="{FE3D1ECC-8443-4BD2-89BB-49979929821B}" srcOrd="1" destOrd="0" presId="urn:microsoft.com/office/officeart/2005/8/layout/hierarchy1"/>
    <dgm:cxn modelId="{2E38537F-1AE2-4D7B-B2EC-C92FED6BC7C3}" type="presParOf" srcId="{FE3D1ECC-8443-4BD2-89BB-49979929821B}" destId="{2B0EF5F2-58A8-4CD0-819B-93752AA139E1}" srcOrd="0" destOrd="0" presId="urn:microsoft.com/office/officeart/2005/8/layout/hierarchy1"/>
    <dgm:cxn modelId="{6434AE06-B96D-4A24-944C-92059CD8E978}" type="presParOf" srcId="{2B0EF5F2-58A8-4CD0-819B-93752AA139E1}" destId="{E23103D1-AEA5-4B0D-9ED6-EA8F999C7B58}" srcOrd="0" destOrd="0" presId="urn:microsoft.com/office/officeart/2005/8/layout/hierarchy1"/>
    <dgm:cxn modelId="{9F27659F-0BDD-4846-9B1F-0B00DF0768BC}" type="presParOf" srcId="{2B0EF5F2-58A8-4CD0-819B-93752AA139E1}" destId="{128CC051-C093-4C75-840B-E650EDEFFF9A}" srcOrd="1" destOrd="0" presId="urn:microsoft.com/office/officeart/2005/8/layout/hierarchy1"/>
    <dgm:cxn modelId="{3ABD3E8F-BC4F-490F-8FA7-2CEC7B9F4DC7}" type="presParOf" srcId="{FE3D1ECC-8443-4BD2-89BB-49979929821B}" destId="{EBF60CF0-3221-493D-A5DF-F927A6E6BAEB}" srcOrd="1" destOrd="0" presId="urn:microsoft.com/office/officeart/2005/8/layout/hierarchy1"/>
    <dgm:cxn modelId="{0DE12201-F065-4048-8697-B52C25535699}" type="presParOf" srcId="{F8617905-90F8-461B-95D6-C29FF37C1BDB}" destId="{F4662136-2E1B-454A-BAF6-F0CB76CAEF0D}" srcOrd="2" destOrd="0" presId="urn:microsoft.com/office/officeart/2005/8/layout/hierarchy1"/>
    <dgm:cxn modelId="{32BF635A-252E-436C-9FD3-3B5CB6D910E3}" type="presParOf" srcId="{F4662136-2E1B-454A-BAF6-F0CB76CAEF0D}" destId="{5A85DC02-2BA0-4AE5-B51F-3ABFF7303BE7}" srcOrd="0" destOrd="0" presId="urn:microsoft.com/office/officeart/2005/8/layout/hierarchy1"/>
    <dgm:cxn modelId="{3B242BC7-3F80-4B2F-A007-73766606A5D2}" type="presParOf" srcId="{5A85DC02-2BA0-4AE5-B51F-3ABFF7303BE7}" destId="{19E89E63-BA34-4D47-A6A8-465683A95B22}" srcOrd="0" destOrd="0" presId="urn:microsoft.com/office/officeart/2005/8/layout/hierarchy1"/>
    <dgm:cxn modelId="{74F3C5CB-DE57-4C08-A2BF-FF6B064A4029}" type="presParOf" srcId="{5A85DC02-2BA0-4AE5-B51F-3ABFF7303BE7}" destId="{BD12E15B-428A-4EA9-B566-04E764D9B54E}" srcOrd="1" destOrd="0" presId="urn:microsoft.com/office/officeart/2005/8/layout/hierarchy1"/>
    <dgm:cxn modelId="{F297419E-B859-43B7-AA9A-BD201776FFDF}" type="presParOf" srcId="{F4662136-2E1B-454A-BAF6-F0CB76CAEF0D}" destId="{0835FF15-168E-4200-86F9-74739F920A92}" srcOrd="1" destOrd="0" presId="urn:microsoft.com/office/officeart/2005/8/layout/hierarchy1"/>
    <dgm:cxn modelId="{A9AE55B0-138A-4EE1-AAF8-48C850491FC0}" type="presParOf" srcId="{F8617905-90F8-461B-95D6-C29FF37C1BDB}" destId="{C7B6566A-4E80-4388-BB19-B4FF2219E9EB}" srcOrd="3" destOrd="0" presId="urn:microsoft.com/office/officeart/2005/8/layout/hierarchy1"/>
    <dgm:cxn modelId="{71CC1AB7-163B-4560-89F7-9D6F5B8EF7D7}" type="presParOf" srcId="{C7B6566A-4E80-4388-BB19-B4FF2219E9EB}" destId="{D75D6176-B300-45C1-843A-A83BBFCCD2F5}" srcOrd="0" destOrd="0" presId="urn:microsoft.com/office/officeart/2005/8/layout/hierarchy1"/>
    <dgm:cxn modelId="{9FD0046A-7E68-4274-AC0D-9F872D24C891}" type="presParOf" srcId="{D75D6176-B300-45C1-843A-A83BBFCCD2F5}" destId="{D23E7C0D-7355-4E03-A133-F0AE14305F14}" srcOrd="0" destOrd="0" presId="urn:microsoft.com/office/officeart/2005/8/layout/hierarchy1"/>
    <dgm:cxn modelId="{83DBBAE5-9EA1-48C3-B8F5-AB6F5BCF403F}" type="presParOf" srcId="{D75D6176-B300-45C1-843A-A83BBFCCD2F5}" destId="{EE759C91-B77A-471E-8D3F-C3DA9DB7CBA9}" srcOrd="1" destOrd="0" presId="urn:microsoft.com/office/officeart/2005/8/layout/hierarchy1"/>
    <dgm:cxn modelId="{380D8345-BFDD-4068-B6E8-C4FE90FECDD1}" type="presParOf" srcId="{C7B6566A-4E80-4388-BB19-B4FF2219E9EB}" destId="{887D401D-E6E0-421F-99A8-090B58AE6BF6}" srcOrd="1" destOrd="0" presId="urn:microsoft.com/office/officeart/2005/8/layout/hierarchy1"/>
    <dgm:cxn modelId="{5068432B-FC8B-4484-9D9D-046B6B414CFC}" type="presParOf" srcId="{F8617905-90F8-461B-95D6-C29FF37C1BDB}" destId="{FCBC9718-8990-4C1F-8057-E2E506894520}" srcOrd="4" destOrd="0" presId="urn:microsoft.com/office/officeart/2005/8/layout/hierarchy1"/>
    <dgm:cxn modelId="{E5B48D80-F3AE-40E1-AABE-F0A7A4CB8605}" type="presParOf" srcId="{FCBC9718-8990-4C1F-8057-E2E506894520}" destId="{BB877F81-098B-4AA4-A4B9-D0615D088239}" srcOrd="0" destOrd="0" presId="urn:microsoft.com/office/officeart/2005/8/layout/hierarchy1"/>
    <dgm:cxn modelId="{DD54C1AC-0753-4A2C-9F9F-B34E03451848}" type="presParOf" srcId="{BB877F81-098B-4AA4-A4B9-D0615D088239}" destId="{9A6333A9-F554-448D-A465-B2733FD55256}" srcOrd="0" destOrd="0" presId="urn:microsoft.com/office/officeart/2005/8/layout/hierarchy1"/>
    <dgm:cxn modelId="{C2E1ECF7-3429-4D00-9F0B-55EFB025FAD9}" type="presParOf" srcId="{BB877F81-098B-4AA4-A4B9-D0615D088239}" destId="{38A86B49-C913-4883-837B-CCA0A69D09BC}" srcOrd="1" destOrd="0" presId="urn:microsoft.com/office/officeart/2005/8/layout/hierarchy1"/>
    <dgm:cxn modelId="{91EBA5C4-1855-43C4-81AE-8A5F4AEAB201}" type="presParOf" srcId="{FCBC9718-8990-4C1F-8057-E2E506894520}" destId="{B4B2CD2A-7AE6-4CE9-8ED3-3A2240467296}" srcOrd="1"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D091AA-6D07-4B65-AFDC-4601D77CBAC7}" type="doc">
      <dgm:prSet loTypeId="urn:microsoft.com/office/officeart/2018/2/layout/IconCircleList" loCatId="icon" qsTypeId="urn:microsoft.com/office/officeart/2005/8/quickstyle/simple1" qsCatId="simple" csTypeId="urn:microsoft.com/office/officeart/2005/8/colors/accent6_2" csCatId="accent6" phldr="1"/>
      <dgm:spPr/>
      <dgm:t>
        <a:bodyPr/>
        <a:lstStyle/>
        <a:p>
          <a:endParaRPr lang="en-US"/>
        </a:p>
      </dgm:t>
    </dgm:pt>
    <dgm:pt modelId="{D4B0B0BA-DA70-4E73-990C-92E6D918011D}">
      <dgm:prSet/>
      <dgm:spPr/>
      <dgm:t>
        <a:bodyPr/>
        <a:lstStyle/>
        <a:p>
          <a:pPr>
            <a:lnSpc>
              <a:spcPct val="100000"/>
            </a:lnSpc>
          </a:pPr>
          <a:r>
            <a:rPr lang="en-US" b="1" dirty="0"/>
            <a:t>Unterstützt die Zusammenarbeit: </a:t>
          </a:r>
          <a:r>
            <a:rPr lang="en-US" dirty="0"/>
            <a:t>Spiegelt die kollaborative Säule des Flipped Learning wider.</a:t>
          </a:r>
        </a:p>
      </dgm:t>
    </dgm:pt>
    <dgm:pt modelId="{3ACBB0C2-04B3-483D-B622-A82DEE3B394F}" type="parTrans" cxnId="{A5B14A7A-5651-4433-9048-372741B5BB05}">
      <dgm:prSet/>
      <dgm:spPr/>
      <dgm:t>
        <a:bodyPr/>
        <a:lstStyle/>
        <a:p>
          <a:endParaRPr lang="en-US"/>
        </a:p>
      </dgm:t>
    </dgm:pt>
    <dgm:pt modelId="{73A9FC6E-0CE4-4CF9-BCA9-14663FE7C852}" type="sibTrans" cxnId="{A5B14A7A-5651-4433-9048-372741B5BB05}">
      <dgm:prSet/>
      <dgm:spPr/>
      <dgm:t>
        <a:bodyPr/>
        <a:lstStyle/>
        <a:p>
          <a:pPr>
            <a:lnSpc>
              <a:spcPct val="100000"/>
            </a:lnSpc>
          </a:pPr>
          <a:endParaRPr lang="en-US"/>
        </a:p>
      </dgm:t>
    </dgm:pt>
    <dgm:pt modelId="{19B8DF40-F78D-4F5B-88A6-CB0EAE7C8A17}">
      <dgm:prSet/>
      <dgm:spPr/>
      <dgm:t>
        <a:bodyPr/>
        <a:lstStyle/>
        <a:p>
          <a:pPr>
            <a:lnSpc>
              <a:spcPct val="100000"/>
            </a:lnSpc>
          </a:pPr>
          <a:r>
            <a:rPr lang="en-US"/>
            <a:t>Verändert die Lernerfahrung: Diese Plattformen verändern die Art und Weise, wie Schüler mit Inhalten umgehen.</a:t>
          </a:r>
        </a:p>
      </dgm:t>
    </dgm:pt>
    <dgm:pt modelId="{CB21446F-F93C-4A6D-BEAE-EDE7C2FA361D}" type="parTrans" cxnId="{AEF580EA-4693-4E5B-A0EC-79900C011D8A}">
      <dgm:prSet/>
      <dgm:spPr/>
      <dgm:t>
        <a:bodyPr/>
        <a:lstStyle/>
        <a:p>
          <a:endParaRPr lang="en-US"/>
        </a:p>
      </dgm:t>
    </dgm:pt>
    <dgm:pt modelId="{4AD8B602-ACB5-4939-ADAA-0268433CCD71}" type="sibTrans" cxnId="{AEF580EA-4693-4E5B-A0EC-79900C011D8A}">
      <dgm:prSet/>
      <dgm:spPr/>
      <dgm:t>
        <a:bodyPr/>
        <a:lstStyle/>
        <a:p>
          <a:pPr>
            <a:lnSpc>
              <a:spcPct val="100000"/>
            </a:lnSpc>
          </a:pPr>
          <a:endParaRPr lang="en-US"/>
        </a:p>
      </dgm:t>
    </dgm:pt>
    <dgm:pt modelId="{D0D9B9C1-8ACB-4C2F-BA21-1CCBDFFCF0AC}">
      <dgm:prSet/>
      <dgm:spPr/>
      <dgm:t>
        <a:bodyPr/>
        <a:lstStyle/>
        <a:p>
          <a:pPr>
            <a:lnSpc>
              <a:spcPct val="100000"/>
            </a:lnSpc>
          </a:pPr>
          <a:r>
            <a:rPr lang="en-US" b="1" dirty="0"/>
            <a:t>Fördert die Interaktion unter Gleichaltrigen: </a:t>
          </a:r>
          <a:r>
            <a:rPr lang="en-US" dirty="0"/>
            <a:t>Fördert die Interaktion und Zusammenarbeit zwischen den Schülern.</a:t>
          </a:r>
        </a:p>
      </dgm:t>
    </dgm:pt>
    <dgm:pt modelId="{BF611E2B-30D2-419D-B72F-1CCC7CF02444}" type="parTrans" cxnId="{F83F86D3-2CB8-46F5-A9FC-AC3E780AA999}">
      <dgm:prSet/>
      <dgm:spPr/>
      <dgm:t>
        <a:bodyPr/>
        <a:lstStyle/>
        <a:p>
          <a:endParaRPr lang="en-US"/>
        </a:p>
      </dgm:t>
    </dgm:pt>
    <dgm:pt modelId="{EAC31809-574D-4B01-AC83-C592FFAD2204}" type="sibTrans" cxnId="{F83F86D3-2CB8-46F5-A9FC-AC3E780AA999}">
      <dgm:prSet/>
      <dgm:spPr/>
      <dgm:t>
        <a:bodyPr/>
        <a:lstStyle/>
        <a:p>
          <a:pPr>
            <a:lnSpc>
              <a:spcPct val="100000"/>
            </a:lnSpc>
          </a:pPr>
          <a:endParaRPr lang="en-US"/>
        </a:p>
      </dgm:t>
    </dgm:pt>
    <dgm:pt modelId="{B6CB8F14-50A3-4C6A-9934-9B7EE7D4BC28}">
      <dgm:prSet/>
      <dgm:spPr/>
      <dgm:t>
        <a:bodyPr/>
        <a:lstStyle/>
        <a:p>
          <a:pPr>
            <a:lnSpc>
              <a:spcPct val="100000"/>
            </a:lnSpc>
          </a:pPr>
          <a:r>
            <a:rPr lang="en-US" b="1" dirty="0"/>
            <a:t>Fördert den Wissensaustausch: </a:t>
          </a:r>
          <a:r>
            <a:rPr lang="en-US" dirty="0"/>
            <a:t>Erleichtert den Austausch von Ideen und Ressourcen unter Gleichaltrigen</a:t>
          </a:r>
        </a:p>
      </dgm:t>
    </dgm:pt>
    <dgm:pt modelId="{B3B89BB9-F399-4D10-A5FA-ED50FDAFB88E}" type="parTrans" cxnId="{352F53C5-BDA7-4F9B-972D-B2D4D9C40D3B}">
      <dgm:prSet/>
      <dgm:spPr/>
      <dgm:t>
        <a:bodyPr/>
        <a:lstStyle/>
        <a:p>
          <a:endParaRPr lang="en-US"/>
        </a:p>
      </dgm:t>
    </dgm:pt>
    <dgm:pt modelId="{2A1CBC44-5467-43A6-AB3E-CC1E04A2812C}" type="sibTrans" cxnId="{352F53C5-BDA7-4F9B-972D-B2D4D9C40D3B}">
      <dgm:prSet/>
      <dgm:spPr/>
      <dgm:t>
        <a:bodyPr/>
        <a:lstStyle/>
        <a:p>
          <a:endParaRPr lang="en-US"/>
        </a:p>
      </dgm:t>
    </dgm:pt>
    <dgm:pt modelId="{AEE0F44B-EFF1-4028-8ECF-83B5ECB80FA8}" type="pres">
      <dgm:prSet presAssocID="{B1D091AA-6D07-4B65-AFDC-4601D77CBAC7}" presName="root" presStyleCnt="0">
        <dgm:presLayoutVars>
          <dgm:dir/>
          <dgm:resizeHandles val="exact"/>
        </dgm:presLayoutVars>
      </dgm:prSet>
      <dgm:spPr/>
    </dgm:pt>
    <dgm:pt modelId="{CA8BFA78-731F-495E-89D5-362C0286E237}" type="pres">
      <dgm:prSet presAssocID="{B1D091AA-6D07-4B65-AFDC-4601D77CBAC7}" presName="container" presStyleCnt="0">
        <dgm:presLayoutVars>
          <dgm:dir/>
          <dgm:resizeHandles val="exact"/>
        </dgm:presLayoutVars>
      </dgm:prSet>
      <dgm:spPr/>
    </dgm:pt>
    <dgm:pt modelId="{A00F4A72-2AFF-4AF0-BB7F-1C439E7B02B2}" type="pres">
      <dgm:prSet presAssocID="{D4B0B0BA-DA70-4E73-990C-92E6D918011D}" presName="compNode" presStyleCnt="0"/>
      <dgm:spPr/>
    </dgm:pt>
    <dgm:pt modelId="{28C9BD0A-9475-426F-9531-F9F8369A7AF0}" type="pres">
      <dgm:prSet presAssocID="{D4B0B0BA-DA70-4E73-990C-92E6D918011D}" presName="iconBgRect" presStyleLbl="bgShp" presStyleIdx="0" presStyleCnt="4">
        <dgm:style>
          <a:lnRef idx="2">
            <a:schemeClr val="accent6"/>
          </a:lnRef>
          <a:fillRef idx="1">
            <a:schemeClr val="lt1"/>
          </a:fillRef>
          <a:effectRef idx="0">
            <a:schemeClr val="accent6"/>
          </a:effectRef>
          <a:fontRef idx="minor">
            <a:schemeClr val="dk1"/>
          </a:fontRef>
        </dgm:style>
      </dgm:prSet>
      <dgm:spPr/>
    </dgm:pt>
    <dgm:pt modelId="{6394B9CD-01F9-46BC-8A5B-581715F70E52}" type="pres">
      <dgm:prSet presAssocID="{D4B0B0BA-DA70-4E73-990C-92E6D91801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0F2B4532-77A7-4E16-8AE6-66E146544AE9}" type="pres">
      <dgm:prSet presAssocID="{D4B0B0BA-DA70-4E73-990C-92E6D918011D}" presName="spaceRect" presStyleCnt="0"/>
      <dgm:spPr/>
    </dgm:pt>
    <dgm:pt modelId="{80DB2C1B-D06B-446B-B101-AAC54150D7A0}" type="pres">
      <dgm:prSet presAssocID="{D4B0B0BA-DA70-4E73-990C-92E6D918011D}" presName="textRect" presStyleLbl="revTx" presStyleIdx="0" presStyleCnt="4">
        <dgm:presLayoutVars>
          <dgm:chMax val="1"/>
          <dgm:chPref val="1"/>
        </dgm:presLayoutVars>
      </dgm:prSet>
      <dgm:spPr/>
    </dgm:pt>
    <dgm:pt modelId="{7FD07A7F-986B-4A6A-8218-07813B5259FF}" type="pres">
      <dgm:prSet presAssocID="{73A9FC6E-0CE4-4CF9-BCA9-14663FE7C852}" presName="sibTrans" presStyleLbl="sibTrans2D1" presStyleIdx="0" presStyleCnt="0"/>
      <dgm:spPr/>
    </dgm:pt>
    <dgm:pt modelId="{CD1D5D62-4A76-4EEA-8931-E628D42E7DED}" type="pres">
      <dgm:prSet presAssocID="{19B8DF40-F78D-4F5B-88A6-CB0EAE7C8A17}" presName="compNode" presStyleCnt="0"/>
      <dgm:spPr/>
    </dgm:pt>
    <dgm:pt modelId="{04289866-3B19-4399-8A53-A1AA848211CF}" type="pres">
      <dgm:prSet presAssocID="{19B8DF40-F78D-4F5B-88A6-CB0EAE7C8A17}" presName="iconBgRect" presStyleLbl="bgShp" presStyleIdx="1" presStyleCnt="4">
        <dgm:style>
          <a:lnRef idx="2">
            <a:schemeClr val="accent6"/>
          </a:lnRef>
          <a:fillRef idx="1">
            <a:schemeClr val="lt1"/>
          </a:fillRef>
          <a:effectRef idx="0">
            <a:schemeClr val="accent6"/>
          </a:effectRef>
          <a:fontRef idx="minor">
            <a:schemeClr val="dk1"/>
          </a:fontRef>
        </dgm:style>
      </dgm:prSet>
      <dgm:spPr/>
    </dgm:pt>
    <dgm:pt modelId="{9572C79A-36E2-4BA4-BB35-5FA2DA656FAE}" type="pres">
      <dgm:prSet presAssocID="{19B8DF40-F78D-4F5B-88A6-CB0EAE7C8A1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ama"/>
        </a:ext>
      </dgm:extLst>
    </dgm:pt>
    <dgm:pt modelId="{236A4F47-B01F-4BA6-8B44-F85F93F0D583}" type="pres">
      <dgm:prSet presAssocID="{19B8DF40-F78D-4F5B-88A6-CB0EAE7C8A17}" presName="spaceRect" presStyleCnt="0"/>
      <dgm:spPr/>
    </dgm:pt>
    <dgm:pt modelId="{B1C272DF-E1CC-4D26-AA7E-BFE98923723F}" type="pres">
      <dgm:prSet presAssocID="{19B8DF40-F78D-4F5B-88A6-CB0EAE7C8A17}" presName="textRect" presStyleLbl="revTx" presStyleIdx="1" presStyleCnt="4">
        <dgm:presLayoutVars>
          <dgm:chMax val="1"/>
          <dgm:chPref val="1"/>
        </dgm:presLayoutVars>
      </dgm:prSet>
      <dgm:spPr/>
    </dgm:pt>
    <dgm:pt modelId="{030BE318-338A-45EE-BE58-98809647BA09}" type="pres">
      <dgm:prSet presAssocID="{4AD8B602-ACB5-4939-ADAA-0268433CCD71}" presName="sibTrans" presStyleLbl="sibTrans2D1" presStyleIdx="0" presStyleCnt="0"/>
      <dgm:spPr/>
    </dgm:pt>
    <dgm:pt modelId="{79CA4993-B1F2-4966-8670-39DF883A50C2}" type="pres">
      <dgm:prSet presAssocID="{D0D9B9C1-8ACB-4C2F-BA21-1CCBDFFCF0AC}" presName="compNode" presStyleCnt="0"/>
      <dgm:spPr/>
    </dgm:pt>
    <dgm:pt modelId="{F3659736-0FBE-4C1C-BA8C-96BAFB326BBF}" type="pres">
      <dgm:prSet presAssocID="{D0D9B9C1-8ACB-4C2F-BA21-1CCBDFFCF0AC}" presName="iconBgRect" presStyleLbl="bgShp" presStyleIdx="2" presStyleCnt="4">
        <dgm:style>
          <a:lnRef idx="2">
            <a:schemeClr val="accent6"/>
          </a:lnRef>
          <a:fillRef idx="1">
            <a:schemeClr val="lt1"/>
          </a:fillRef>
          <a:effectRef idx="0">
            <a:schemeClr val="accent6"/>
          </a:effectRef>
          <a:fontRef idx="minor">
            <a:schemeClr val="dk1"/>
          </a:fontRef>
        </dgm:style>
      </dgm:prSet>
      <dgm:spPr/>
    </dgm:pt>
    <dgm:pt modelId="{7C0D93BF-F374-4D3F-8943-C6BC4A10BCB5}" type="pres">
      <dgm:prSet presAssocID="{D0D9B9C1-8ACB-4C2F-BA21-1CCBDFFCF0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ocial Network"/>
        </a:ext>
      </dgm:extLst>
    </dgm:pt>
    <dgm:pt modelId="{B8EAD2B9-3210-4363-943C-566B52F4A608}" type="pres">
      <dgm:prSet presAssocID="{D0D9B9C1-8ACB-4C2F-BA21-1CCBDFFCF0AC}" presName="spaceRect" presStyleCnt="0"/>
      <dgm:spPr/>
    </dgm:pt>
    <dgm:pt modelId="{EB13DF14-C9C1-4C6A-BA60-05A039026DD9}" type="pres">
      <dgm:prSet presAssocID="{D0D9B9C1-8ACB-4C2F-BA21-1CCBDFFCF0AC}" presName="textRect" presStyleLbl="revTx" presStyleIdx="2" presStyleCnt="4">
        <dgm:presLayoutVars>
          <dgm:chMax val="1"/>
          <dgm:chPref val="1"/>
        </dgm:presLayoutVars>
      </dgm:prSet>
      <dgm:spPr/>
    </dgm:pt>
    <dgm:pt modelId="{4772A30D-9E2F-4C1F-8D7E-30D7D76EED48}" type="pres">
      <dgm:prSet presAssocID="{EAC31809-574D-4B01-AC83-C592FFAD2204}" presName="sibTrans" presStyleLbl="sibTrans2D1" presStyleIdx="0" presStyleCnt="0"/>
      <dgm:spPr/>
    </dgm:pt>
    <dgm:pt modelId="{F4ED2B32-5DCC-4F3F-86C2-CBA5109A361B}" type="pres">
      <dgm:prSet presAssocID="{B6CB8F14-50A3-4C6A-9934-9B7EE7D4BC28}" presName="compNode" presStyleCnt="0"/>
      <dgm:spPr/>
    </dgm:pt>
    <dgm:pt modelId="{6AFCB729-B695-411A-8739-1B4694ACD2D3}" type="pres">
      <dgm:prSet presAssocID="{B6CB8F14-50A3-4C6A-9934-9B7EE7D4BC28}" presName="iconBgRect" presStyleLbl="bgShp" presStyleIdx="3" presStyleCnt="4">
        <dgm:style>
          <a:lnRef idx="2">
            <a:schemeClr val="accent6"/>
          </a:lnRef>
          <a:fillRef idx="1">
            <a:schemeClr val="lt1"/>
          </a:fillRef>
          <a:effectRef idx="0">
            <a:schemeClr val="accent6"/>
          </a:effectRef>
          <a:fontRef idx="minor">
            <a:schemeClr val="dk1"/>
          </a:fontRef>
        </dgm:style>
      </dgm:prSet>
      <dgm:spPr/>
    </dgm:pt>
    <dgm:pt modelId="{C3ABD131-CF51-4AFB-98BC-ED92EB63BEE2}" type="pres">
      <dgm:prSet presAssocID="{B6CB8F14-50A3-4C6A-9934-9B7EE7D4BC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Brainstorm"/>
        </a:ext>
      </dgm:extLst>
    </dgm:pt>
    <dgm:pt modelId="{E644293B-D75E-46C0-88AF-00192094A849}" type="pres">
      <dgm:prSet presAssocID="{B6CB8F14-50A3-4C6A-9934-9B7EE7D4BC28}" presName="spaceRect" presStyleCnt="0"/>
      <dgm:spPr/>
    </dgm:pt>
    <dgm:pt modelId="{F0F10415-A297-4B4D-9205-01EAC5AE2AE4}" type="pres">
      <dgm:prSet presAssocID="{B6CB8F14-50A3-4C6A-9934-9B7EE7D4BC28}" presName="textRect" presStyleLbl="revTx" presStyleIdx="3" presStyleCnt="4">
        <dgm:presLayoutVars>
          <dgm:chMax val="1"/>
          <dgm:chPref val="1"/>
        </dgm:presLayoutVars>
      </dgm:prSet>
      <dgm:spPr/>
    </dgm:pt>
  </dgm:ptLst>
  <dgm:cxnLst>
    <dgm:cxn modelId="{4ABFD404-A622-43C7-A1E3-F76330F42C4A}" type="presOf" srcId="{D4B0B0BA-DA70-4E73-990C-92E6D918011D}" destId="{80DB2C1B-D06B-446B-B101-AAC54150D7A0}" srcOrd="0" destOrd="0" presId="urn:microsoft.com/office/officeart/2018/2/layout/IconCircleList"/>
    <dgm:cxn modelId="{CC38AE07-2FDD-4DC1-8CCE-BFAF3101A8D0}" type="presOf" srcId="{B1D091AA-6D07-4B65-AFDC-4601D77CBAC7}" destId="{AEE0F44B-EFF1-4028-8ECF-83B5ECB80FA8}" srcOrd="0" destOrd="0" presId="urn:microsoft.com/office/officeart/2018/2/layout/IconCircleList"/>
    <dgm:cxn modelId="{05CC310B-FD70-4C48-8A94-4FA5C5FFC89A}" type="presOf" srcId="{4AD8B602-ACB5-4939-ADAA-0268433CCD71}" destId="{030BE318-338A-45EE-BE58-98809647BA09}" srcOrd="0" destOrd="0" presId="urn:microsoft.com/office/officeart/2018/2/layout/IconCircleList"/>
    <dgm:cxn modelId="{79B78150-2FC6-4C2C-AF2E-0149557AC6A6}" type="presOf" srcId="{D0D9B9C1-8ACB-4C2F-BA21-1CCBDFFCF0AC}" destId="{EB13DF14-C9C1-4C6A-BA60-05A039026DD9}" srcOrd="0" destOrd="0" presId="urn:microsoft.com/office/officeart/2018/2/layout/IconCircleList"/>
    <dgm:cxn modelId="{A5B14A7A-5651-4433-9048-372741B5BB05}" srcId="{B1D091AA-6D07-4B65-AFDC-4601D77CBAC7}" destId="{D4B0B0BA-DA70-4E73-990C-92E6D918011D}" srcOrd="0" destOrd="0" parTransId="{3ACBB0C2-04B3-483D-B622-A82DEE3B394F}" sibTransId="{73A9FC6E-0CE4-4CF9-BCA9-14663FE7C852}"/>
    <dgm:cxn modelId="{3D5DA687-3A16-46B8-B07C-2D5D7753EF1C}" type="presOf" srcId="{19B8DF40-F78D-4F5B-88A6-CB0EAE7C8A17}" destId="{B1C272DF-E1CC-4D26-AA7E-BFE98923723F}" srcOrd="0" destOrd="0" presId="urn:microsoft.com/office/officeart/2018/2/layout/IconCircleList"/>
    <dgm:cxn modelId="{93F0638E-D172-4850-8A0A-01807EC72238}" type="presOf" srcId="{EAC31809-574D-4B01-AC83-C592FFAD2204}" destId="{4772A30D-9E2F-4C1F-8D7E-30D7D76EED48}" srcOrd="0" destOrd="0" presId="urn:microsoft.com/office/officeart/2018/2/layout/IconCircleList"/>
    <dgm:cxn modelId="{8A4392C1-E71E-4357-A397-52790EB75892}" type="presOf" srcId="{B6CB8F14-50A3-4C6A-9934-9B7EE7D4BC28}" destId="{F0F10415-A297-4B4D-9205-01EAC5AE2AE4}" srcOrd="0" destOrd="0" presId="urn:microsoft.com/office/officeart/2018/2/layout/IconCircleList"/>
    <dgm:cxn modelId="{352F53C5-BDA7-4F9B-972D-B2D4D9C40D3B}" srcId="{B1D091AA-6D07-4B65-AFDC-4601D77CBAC7}" destId="{B6CB8F14-50A3-4C6A-9934-9B7EE7D4BC28}" srcOrd="3" destOrd="0" parTransId="{B3B89BB9-F399-4D10-A5FA-ED50FDAFB88E}" sibTransId="{2A1CBC44-5467-43A6-AB3E-CC1E04A2812C}"/>
    <dgm:cxn modelId="{F83F86D3-2CB8-46F5-A9FC-AC3E780AA999}" srcId="{B1D091AA-6D07-4B65-AFDC-4601D77CBAC7}" destId="{D0D9B9C1-8ACB-4C2F-BA21-1CCBDFFCF0AC}" srcOrd="2" destOrd="0" parTransId="{BF611E2B-30D2-419D-B72F-1CCC7CF02444}" sibTransId="{EAC31809-574D-4B01-AC83-C592FFAD2204}"/>
    <dgm:cxn modelId="{218039DD-ED88-4487-9467-F56BB4A1312B}" type="presOf" srcId="{73A9FC6E-0CE4-4CF9-BCA9-14663FE7C852}" destId="{7FD07A7F-986B-4A6A-8218-07813B5259FF}" srcOrd="0" destOrd="0" presId="urn:microsoft.com/office/officeart/2018/2/layout/IconCircleList"/>
    <dgm:cxn modelId="{AEF580EA-4693-4E5B-A0EC-79900C011D8A}" srcId="{B1D091AA-6D07-4B65-AFDC-4601D77CBAC7}" destId="{19B8DF40-F78D-4F5B-88A6-CB0EAE7C8A17}" srcOrd="1" destOrd="0" parTransId="{CB21446F-F93C-4A6D-BEAE-EDE7C2FA361D}" sibTransId="{4AD8B602-ACB5-4939-ADAA-0268433CCD71}"/>
    <dgm:cxn modelId="{BF3BAA46-FA0E-435A-B394-841D67228F59}" type="presParOf" srcId="{AEE0F44B-EFF1-4028-8ECF-83B5ECB80FA8}" destId="{CA8BFA78-731F-495E-89D5-362C0286E237}" srcOrd="0" destOrd="0" presId="urn:microsoft.com/office/officeart/2018/2/layout/IconCircleList"/>
    <dgm:cxn modelId="{598AB84D-B9C1-41E6-9C21-A8A75DCEFE06}" type="presParOf" srcId="{CA8BFA78-731F-495E-89D5-362C0286E237}" destId="{A00F4A72-2AFF-4AF0-BB7F-1C439E7B02B2}" srcOrd="0" destOrd="0" presId="urn:microsoft.com/office/officeart/2018/2/layout/IconCircleList"/>
    <dgm:cxn modelId="{5DC9F8A8-405E-45D6-BE70-02FB97F7134B}" type="presParOf" srcId="{A00F4A72-2AFF-4AF0-BB7F-1C439E7B02B2}" destId="{28C9BD0A-9475-426F-9531-F9F8369A7AF0}" srcOrd="0" destOrd="0" presId="urn:microsoft.com/office/officeart/2018/2/layout/IconCircleList"/>
    <dgm:cxn modelId="{AFDA8959-2026-407B-8EA4-B5D514D2C9A6}" type="presParOf" srcId="{A00F4A72-2AFF-4AF0-BB7F-1C439E7B02B2}" destId="{6394B9CD-01F9-46BC-8A5B-581715F70E52}" srcOrd="1" destOrd="0" presId="urn:microsoft.com/office/officeart/2018/2/layout/IconCircleList"/>
    <dgm:cxn modelId="{C1FE71EA-6ED7-499C-B51E-FFA96E83236D}" type="presParOf" srcId="{A00F4A72-2AFF-4AF0-BB7F-1C439E7B02B2}" destId="{0F2B4532-77A7-4E16-8AE6-66E146544AE9}" srcOrd="2" destOrd="0" presId="urn:microsoft.com/office/officeart/2018/2/layout/IconCircleList"/>
    <dgm:cxn modelId="{2CCDD300-7805-44F0-ADFF-016E5AC29E62}" type="presParOf" srcId="{A00F4A72-2AFF-4AF0-BB7F-1C439E7B02B2}" destId="{80DB2C1B-D06B-446B-B101-AAC54150D7A0}" srcOrd="3" destOrd="0" presId="urn:microsoft.com/office/officeart/2018/2/layout/IconCircleList"/>
    <dgm:cxn modelId="{3E7A9278-89FE-40B1-B3FF-83977FDAA3A4}" type="presParOf" srcId="{CA8BFA78-731F-495E-89D5-362C0286E237}" destId="{7FD07A7F-986B-4A6A-8218-07813B5259FF}" srcOrd="1" destOrd="0" presId="urn:microsoft.com/office/officeart/2018/2/layout/IconCircleList"/>
    <dgm:cxn modelId="{5AAABC3A-A147-496F-9167-B45CF8B96211}" type="presParOf" srcId="{CA8BFA78-731F-495E-89D5-362C0286E237}" destId="{CD1D5D62-4A76-4EEA-8931-E628D42E7DED}" srcOrd="2" destOrd="0" presId="urn:microsoft.com/office/officeart/2018/2/layout/IconCircleList"/>
    <dgm:cxn modelId="{4DCDFD7D-77A6-4D40-9A1A-0F309B1FD94F}" type="presParOf" srcId="{CD1D5D62-4A76-4EEA-8931-E628D42E7DED}" destId="{04289866-3B19-4399-8A53-A1AA848211CF}" srcOrd="0" destOrd="0" presId="urn:microsoft.com/office/officeart/2018/2/layout/IconCircleList"/>
    <dgm:cxn modelId="{FCB1D8AB-D31A-4B28-8B38-A1BE4FEE2288}" type="presParOf" srcId="{CD1D5D62-4A76-4EEA-8931-E628D42E7DED}" destId="{9572C79A-36E2-4BA4-BB35-5FA2DA656FAE}" srcOrd="1" destOrd="0" presId="urn:microsoft.com/office/officeart/2018/2/layout/IconCircleList"/>
    <dgm:cxn modelId="{353F25B6-98A0-4F3A-BC23-03A602212C77}" type="presParOf" srcId="{CD1D5D62-4A76-4EEA-8931-E628D42E7DED}" destId="{236A4F47-B01F-4BA6-8B44-F85F93F0D583}" srcOrd="2" destOrd="0" presId="urn:microsoft.com/office/officeart/2018/2/layout/IconCircleList"/>
    <dgm:cxn modelId="{9CC28905-B4F1-4115-8A1A-132FE7C40365}" type="presParOf" srcId="{CD1D5D62-4A76-4EEA-8931-E628D42E7DED}" destId="{B1C272DF-E1CC-4D26-AA7E-BFE98923723F}" srcOrd="3" destOrd="0" presId="urn:microsoft.com/office/officeart/2018/2/layout/IconCircleList"/>
    <dgm:cxn modelId="{A4D22DB7-5564-470B-9A1A-2067D01DBAB2}" type="presParOf" srcId="{CA8BFA78-731F-495E-89D5-362C0286E237}" destId="{030BE318-338A-45EE-BE58-98809647BA09}" srcOrd="3" destOrd="0" presId="urn:microsoft.com/office/officeart/2018/2/layout/IconCircleList"/>
    <dgm:cxn modelId="{A016D405-8E98-4F54-8F27-E5D7B4E79607}" type="presParOf" srcId="{CA8BFA78-731F-495E-89D5-362C0286E237}" destId="{79CA4993-B1F2-4966-8670-39DF883A50C2}" srcOrd="4" destOrd="0" presId="urn:microsoft.com/office/officeart/2018/2/layout/IconCircleList"/>
    <dgm:cxn modelId="{5D724EB3-F59E-4126-8692-7653CE93EE0A}" type="presParOf" srcId="{79CA4993-B1F2-4966-8670-39DF883A50C2}" destId="{F3659736-0FBE-4C1C-BA8C-96BAFB326BBF}" srcOrd="0" destOrd="0" presId="urn:microsoft.com/office/officeart/2018/2/layout/IconCircleList"/>
    <dgm:cxn modelId="{75EBF230-4DFF-4686-B6C7-DC2D54D74434}" type="presParOf" srcId="{79CA4993-B1F2-4966-8670-39DF883A50C2}" destId="{7C0D93BF-F374-4D3F-8943-C6BC4A10BCB5}" srcOrd="1" destOrd="0" presId="urn:microsoft.com/office/officeart/2018/2/layout/IconCircleList"/>
    <dgm:cxn modelId="{F98AF016-EB46-484B-B012-475A0FB77043}" type="presParOf" srcId="{79CA4993-B1F2-4966-8670-39DF883A50C2}" destId="{B8EAD2B9-3210-4363-943C-566B52F4A608}" srcOrd="2" destOrd="0" presId="urn:microsoft.com/office/officeart/2018/2/layout/IconCircleList"/>
    <dgm:cxn modelId="{5467F5FB-7FCC-4377-83A6-AA4F2A1D2A9D}" type="presParOf" srcId="{79CA4993-B1F2-4966-8670-39DF883A50C2}" destId="{EB13DF14-C9C1-4C6A-BA60-05A039026DD9}" srcOrd="3" destOrd="0" presId="urn:microsoft.com/office/officeart/2018/2/layout/IconCircleList"/>
    <dgm:cxn modelId="{A64348E9-EE05-454C-907E-B34C494E9DCA}" type="presParOf" srcId="{CA8BFA78-731F-495E-89D5-362C0286E237}" destId="{4772A30D-9E2F-4C1F-8D7E-30D7D76EED48}" srcOrd="5" destOrd="0" presId="urn:microsoft.com/office/officeart/2018/2/layout/IconCircleList"/>
    <dgm:cxn modelId="{B6F59FB9-768B-480E-B8CC-1A552AE2E7B8}" type="presParOf" srcId="{CA8BFA78-731F-495E-89D5-362C0286E237}" destId="{F4ED2B32-5DCC-4F3F-86C2-CBA5109A361B}" srcOrd="6" destOrd="0" presId="urn:microsoft.com/office/officeart/2018/2/layout/IconCircleList"/>
    <dgm:cxn modelId="{C1E58B67-A41C-42F5-8B3D-2799266579A8}" type="presParOf" srcId="{F4ED2B32-5DCC-4F3F-86C2-CBA5109A361B}" destId="{6AFCB729-B695-411A-8739-1B4694ACD2D3}" srcOrd="0" destOrd="0" presId="urn:microsoft.com/office/officeart/2018/2/layout/IconCircleList"/>
    <dgm:cxn modelId="{C2335E84-EBE6-49FF-B71C-55FE66CC7DF9}" type="presParOf" srcId="{F4ED2B32-5DCC-4F3F-86C2-CBA5109A361B}" destId="{C3ABD131-CF51-4AFB-98BC-ED92EB63BEE2}" srcOrd="1" destOrd="0" presId="urn:microsoft.com/office/officeart/2018/2/layout/IconCircleList"/>
    <dgm:cxn modelId="{4152EFC0-6C4B-4BB4-8944-B206F634ADE4}" type="presParOf" srcId="{F4ED2B32-5DCC-4F3F-86C2-CBA5109A361B}" destId="{E644293B-D75E-46C0-88AF-00192094A849}" srcOrd="2" destOrd="0" presId="urn:microsoft.com/office/officeart/2018/2/layout/IconCircleList"/>
    <dgm:cxn modelId="{6B4FEA33-78CD-4241-BDF6-15EA5B162E67}" type="presParOf" srcId="{F4ED2B32-5DCC-4F3F-86C2-CBA5109A361B}" destId="{F0F10415-A297-4B4D-9205-01EAC5AE2AE4}"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C150DE-3136-426D-AB3A-A2954F6CA34B}"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EE7B5C90-6CCF-494B-BEB1-98F18A78B3D7}">
      <dgm:prSet/>
      <dgm:spPr/>
      <dgm:t>
        <a:bodyPr/>
        <a:lstStyle/>
        <a:p>
          <a:r>
            <a:rPr lang="en-US" b="0" i="0" u="none" strike="noStrike" dirty="0">
              <a:solidFill>
                <a:srgbClr val="121212"/>
              </a:solidFill>
              <a:effectLst/>
              <a:latin typeface="Arial" panose="020B0604020202020204" pitchFamily="34" charset="0"/>
            </a:rPr>
            <a:t>Die Technologie verbessert die Zusammenarbeit zwischen Gleichaltrigen im Klassenzimmer, ein Schlüsselelement des Flipped Learning-Modells.</a:t>
          </a:r>
          <a:endParaRPr lang="en-US" dirty="0"/>
        </a:p>
      </dgm:t>
    </dgm:pt>
    <dgm:pt modelId="{80FB849C-C38E-448D-923E-4A2F842155E8}" type="parTrans" cxnId="{93D9449E-8715-4680-BC6D-7F2BD6692113}">
      <dgm:prSet/>
      <dgm:spPr/>
      <dgm:t>
        <a:bodyPr/>
        <a:lstStyle/>
        <a:p>
          <a:endParaRPr lang="en-US"/>
        </a:p>
      </dgm:t>
    </dgm:pt>
    <dgm:pt modelId="{6194D6A1-548C-4104-9667-951332273006}" type="sibTrans" cxnId="{93D9449E-8715-4680-BC6D-7F2BD6692113}">
      <dgm:prSet/>
      <dgm:spPr/>
      <dgm:t>
        <a:bodyPr/>
        <a:lstStyle/>
        <a:p>
          <a:endParaRPr lang="en-US"/>
        </a:p>
      </dgm:t>
    </dgm:pt>
    <dgm:pt modelId="{B49D1AE1-C2E0-4E16-8E57-D4F92014B5AE}">
      <dgm:prSet/>
      <dgm:spPr/>
      <dgm:t>
        <a:bodyPr/>
        <a:lstStyle/>
        <a:p>
          <a:r>
            <a:rPr lang="en-US" b="0" i="0" u="none" strike="noStrike" dirty="0">
              <a:solidFill>
                <a:srgbClr val="121212"/>
              </a:solidFill>
              <a:effectLst/>
              <a:latin typeface="Arial" panose="020B0604020202020204" pitchFamily="34" charset="0"/>
            </a:rPr>
            <a:t>Plattformen wie Padlet erleichtern den Ideenaustausch und die Gruppenarbeit.</a:t>
          </a:r>
          <a:endParaRPr lang="en-US" dirty="0"/>
        </a:p>
      </dgm:t>
    </dgm:pt>
    <dgm:pt modelId="{8FC3E42F-ECAD-46D8-BC18-C3916C72B8B1}" type="parTrans" cxnId="{F12C1315-2B17-4E90-9821-E797B770D0F1}">
      <dgm:prSet/>
      <dgm:spPr/>
      <dgm:t>
        <a:bodyPr/>
        <a:lstStyle/>
        <a:p>
          <a:endParaRPr lang="en-US"/>
        </a:p>
      </dgm:t>
    </dgm:pt>
    <dgm:pt modelId="{731449AC-0A7D-4CB3-9518-D6775E805A34}" type="sibTrans" cxnId="{F12C1315-2B17-4E90-9821-E797B770D0F1}">
      <dgm:prSet/>
      <dgm:spPr/>
      <dgm:t>
        <a:bodyPr/>
        <a:lstStyle/>
        <a:p>
          <a:endParaRPr lang="en-US"/>
        </a:p>
      </dgm:t>
    </dgm:pt>
    <dgm:pt modelId="{1DB6FF48-331A-4FD5-B562-949D6223E6CA}">
      <dgm:prSet/>
      <dgm:spPr/>
      <dgm:t>
        <a:bodyPr/>
        <a:lstStyle/>
        <a:p>
          <a:r>
            <a:rPr lang="en-US" b="0" i="0" u="none" strike="noStrike" dirty="0">
              <a:solidFill>
                <a:srgbClr val="121212"/>
              </a:solidFill>
              <a:effectLst/>
              <a:latin typeface="Arial" panose="020B0604020202020204" pitchFamily="34" charset="0"/>
            </a:rPr>
            <a:t>Dieser Ansatz fördert die Vorteile des kollaborativen und aktiven Lernens, die für Flipped Learning von zentraler Bedeutung sind</a:t>
          </a:r>
          <a:r>
            <a:rPr lang="en-US" b="0" i="0" dirty="0"/>
            <a:t>.  </a:t>
          </a:r>
          <a:endParaRPr lang="en-US" dirty="0"/>
        </a:p>
      </dgm:t>
    </dgm:pt>
    <dgm:pt modelId="{0CD7EC34-B809-4210-BFB7-27E98CECD7CE}" type="parTrans" cxnId="{C12AA6E2-0D5D-4073-92D2-5CA334A45E89}">
      <dgm:prSet/>
      <dgm:spPr/>
      <dgm:t>
        <a:bodyPr/>
        <a:lstStyle/>
        <a:p>
          <a:endParaRPr lang="en-US"/>
        </a:p>
      </dgm:t>
    </dgm:pt>
    <dgm:pt modelId="{DE1FCB05-BE5B-4775-AEEE-EEA8633B4CDF}" type="sibTrans" cxnId="{C12AA6E2-0D5D-4073-92D2-5CA334A45E89}">
      <dgm:prSet/>
      <dgm:spPr/>
      <dgm:t>
        <a:bodyPr/>
        <a:lstStyle/>
        <a:p>
          <a:endParaRPr lang="en-US"/>
        </a:p>
      </dgm:t>
    </dgm:pt>
    <dgm:pt modelId="{F8617905-90F8-461B-95D6-C29FF37C1BDB}" type="pres">
      <dgm:prSet presAssocID="{E3C150DE-3136-426D-AB3A-A2954F6CA34B}" presName="hierChild1" presStyleCnt="0">
        <dgm:presLayoutVars>
          <dgm:chPref val="1"/>
          <dgm:dir/>
          <dgm:animOne val="branch"/>
          <dgm:animLvl val="lvl"/>
          <dgm:resizeHandles/>
        </dgm:presLayoutVars>
      </dgm:prSet>
      <dgm:spPr/>
    </dgm:pt>
    <dgm:pt modelId="{D60F5E4A-898A-4400-B07C-30C8602ED839}" type="pres">
      <dgm:prSet presAssocID="{EE7B5C90-6CCF-494B-BEB1-98F18A78B3D7}" presName="hierRoot1" presStyleCnt="0"/>
      <dgm:spPr/>
    </dgm:pt>
    <dgm:pt modelId="{1DF391BF-F7DD-41B4-BC28-81A52394BE89}" type="pres">
      <dgm:prSet presAssocID="{EE7B5C90-6CCF-494B-BEB1-98F18A78B3D7}" presName="composite" presStyleCnt="0"/>
      <dgm:spPr/>
    </dgm:pt>
    <dgm:pt modelId="{B99C3AC8-120F-46F4-BA91-7BC6A69ABB85}" type="pres">
      <dgm:prSet presAssocID="{EE7B5C90-6CCF-494B-BEB1-98F18A78B3D7}" presName="background" presStyleLbl="node0" presStyleIdx="0" presStyleCnt="3"/>
      <dgm:spPr/>
    </dgm:pt>
    <dgm:pt modelId="{EA149EEF-7CE8-4404-B906-7A43F39FD38B}" type="pres">
      <dgm:prSet presAssocID="{EE7B5C90-6CCF-494B-BEB1-98F18A78B3D7}" presName="text" presStyleLbl="fgAcc0" presStyleIdx="0" presStyleCnt="3">
        <dgm:presLayoutVars>
          <dgm:chPref val="3"/>
        </dgm:presLayoutVars>
      </dgm:prSet>
      <dgm:spPr/>
    </dgm:pt>
    <dgm:pt modelId="{687FC888-38B9-459C-B832-3D23F3558C4C}" type="pres">
      <dgm:prSet presAssocID="{EE7B5C90-6CCF-494B-BEB1-98F18A78B3D7}" presName="hierChild2" presStyleCnt="0"/>
      <dgm:spPr/>
    </dgm:pt>
    <dgm:pt modelId="{FE3D1ECC-8443-4BD2-89BB-49979929821B}" type="pres">
      <dgm:prSet presAssocID="{B49D1AE1-C2E0-4E16-8E57-D4F92014B5AE}" presName="hierRoot1" presStyleCnt="0"/>
      <dgm:spPr/>
    </dgm:pt>
    <dgm:pt modelId="{2B0EF5F2-58A8-4CD0-819B-93752AA139E1}" type="pres">
      <dgm:prSet presAssocID="{B49D1AE1-C2E0-4E16-8E57-D4F92014B5AE}" presName="composite" presStyleCnt="0"/>
      <dgm:spPr/>
    </dgm:pt>
    <dgm:pt modelId="{E23103D1-AEA5-4B0D-9ED6-EA8F999C7B58}" type="pres">
      <dgm:prSet presAssocID="{B49D1AE1-C2E0-4E16-8E57-D4F92014B5AE}" presName="background" presStyleLbl="node0" presStyleIdx="1" presStyleCnt="3"/>
      <dgm:spPr/>
    </dgm:pt>
    <dgm:pt modelId="{128CC051-C093-4C75-840B-E650EDEFFF9A}" type="pres">
      <dgm:prSet presAssocID="{B49D1AE1-C2E0-4E16-8E57-D4F92014B5AE}" presName="text" presStyleLbl="fgAcc0" presStyleIdx="1" presStyleCnt="3">
        <dgm:presLayoutVars>
          <dgm:chPref val="3"/>
        </dgm:presLayoutVars>
      </dgm:prSet>
      <dgm:spPr/>
    </dgm:pt>
    <dgm:pt modelId="{EBF60CF0-3221-493D-A5DF-F927A6E6BAEB}" type="pres">
      <dgm:prSet presAssocID="{B49D1AE1-C2E0-4E16-8E57-D4F92014B5AE}" presName="hierChild2" presStyleCnt="0"/>
      <dgm:spPr/>
    </dgm:pt>
    <dgm:pt modelId="{F4662136-2E1B-454A-BAF6-F0CB76CAEF0D}" type="pres">
      <dgm:prSet presAssocID="{1DB6FF48-331A-4FD5-B562-949D6223E6CA}" presName="hierRoot1" presStyleCnt="0"/>
      <dgm:spPr/>
    </dgm:pt>
    <dgm:pt modelId="{5A85DC02-2BA0-4AE5-B51F-3ABFF7303BE7}" type="pres">
      <dgm:prSet presAssocID="{1DB6FF48-331A-4FD5-B562-949D6223E6CA}" presName="composite" presStyleCnt="0"/>
      <dgm:spPr/>
    </dgm:pt>
    <dgm:pt modelId="{19E89E63-BA34-4D47-A6A8-465683A95B22}" type="pres">
      <dgm:prSet presAssocID="{1DB6FF48-331A-4FD5-B562-949D6223E6CA}" presName="background" presStyleLbl="node0" presStyleIdx="2" presStyleCnt="3"/>
      <dgm:spPr/>
    </dgm:pt>
    <dgm:pt modelId="{BD12E15B-428A-4EA9-B566-04E764D9B54E}" type="pres">
      <dgm:prSet presAssocID="{1DB6FF48-331A-4FD5-B562-949D6223E6CA}" presName="text" presStyleLbl="fgAcc0" presStyleIdx="2" presStyleCnt="3">
        <dgm:presLayoutVars>
          <dgm:chPref val="3"/>
        </dgm:presLayoutVars>
      </dgm:prSet>
      <dgm:spPr/>
    </dgm:pt>
    <dgm:pt modelId="{0835FF15-168E-4200-86F9-74739F920A92}" type="pres">
      <dgm:prSet presAssocID="{1DB6FF48-331A-4FD5-B562-949D6223E6CA}" presName="hierChild2" presStyleCnt="0"/>
      <dgm:spPr/>
    </dgm:pt>
  </dgm:ptLst>
  <dgm:cxnLst>
    <dgm:cxn modelId="{F12C1315-2B17-4E90-9821-E797B770D0F1}" srcId="{E3C150DE-3136-426D-AB3A-A2954F6CA34B}" destId="{B49D1AE1-C2E0-4E16-8E57-D4F92014B5AE}" srcOrd="1" destOrd="0" parTransId="{8FC3E42F-ECAD-46D8-BC18-C3916C72B8B1}" sibTransId="{731449AC-0A7D-4CB3-9518-D6775E805A34}"/>
    <dgm:cxn modelId="{641E9E32-4B8A-4F6A-92B6-DABCE37BAEF1}" type="presOf" srcId="{1DB6FF48-331A-4FD5-B562-949D6223E6CA}" destId="{BD12E15B-428A-4EA9-B566-04E764D9B54E}" srcOrd="0" destOrd="0" presId="urn:microsoft.com/office/officeart/2005/8/layout/hierarchy1"/>
    <dgm:cxn modelId="{9BEAD055-7168-4672-B836-0CB2DA63308D}" type="presOf" srcId="{E3C150DE-3136-426D-AB3A-A2954F6CA34B}" destId="{F8617905-90F8-461B-95D6-C29FF37C1BDB}" srcOrd="0" destOrd="0" presId="urn:microsoft.com/office/officeart/2005/8/layout/hierarchy1"/>
    <dgm:cxn modelId="{93D9449E-8715-4680-BC6D-7F2BD6692113}" srcId="{E3C150DE-3136-426D-AB3A-A2954F6CA34B}" destId="{EE7B5C90-6CCF-494B-BEB1-98F18A78B3D7}" srcOrd="0" destOrd="0" parTransId="{80FB849C-C38E-448D-923E-4A2F842155E8}" sibTransId="{6194D6A1-548C-4104-9667-951332273006}"/>
    <dgm:cxn modelId="{F62D64C5-F8D5-4959-BD55-71EEB4035EA7}" type="presOf" srcId="{EE7B5C90-6CCF-494B-BEB1-98F18A78B3D7}" destId="{EA149EEF-7CE8-4404-B906-7A43F39FD38B}" srcOrd="0" destOrd="0" presId="urn:microsoft.com/office/officeart/2005/8/layout/hierarchy1"/>
    <dgm:cxn modelId="{472D54DE-080E-4620-B4AE-94720AEDF60E}" type="presOf" srcId="{B49D1AE1-C2E0-4E16-8E57-D4F92014B5AE}" destId="{128CC051-C093-4C75-840B-E650EDEFFF9A}" srcOrd="0" destOrd="0" presId="urn:microsoft.com/office/officeart/2005/8/layout/hierarchy1"/>
    <dgm:cxn modelId="{C12AA6E2-0D5D-4073-92D2-5CA334A45E89}" srcId="{E3C150DE-3136-426D-AB3A-A2954F6CA34B}" destId="{1DB6FF48-331A-4FD5-B562-949D6223E6CA}" srcOrd="2" destOrd="0" parTransId="{0CD7EC34-B809-4210-BFB7-27E98CECD7CE}" sibTransId="{DE1FCB05-BE5B-4775-AEEE-EEA8633B4CDF}"/>
    <dgm:cxn modelId="{0449BF59-18A6-45BD-9586-FF7ED8021B9B}" type="presParOf" srcId="{F8617905-90F8-461B-95D6-C29FF37C1BDB}" destId="{D60F5E4A-898A-4400-B07C-30C8602ED839}" srcOrd="0" destOrd="0" presId="urn:microsoft.com/office/officeart/2005/8/layout/hierarchy1"/>
    <dgm:cxn modelId="{A9CFCCB9-98B7-4B3A-823F-8F4450C21D29}" type="presParOf" srcId="{D60F5E4A-898A-4400-B07C-30C8602ED839}" destId="{1DF391BF-F7DD-41B4-BC28-81A52394BE89}" srcOrd="0" destOrd="0" presId="urn:microsoft.com/office/officeart/2005/8/layout/hierarchy1"/>
    <dgm:cxn modelId="{0D22CB25-99B5-4170-A118-AD20CAA263F3}" type="presParOf" srcId="{1DF391BF-F7DD-41B4-BC28-81A52394BE89}" destId="{B99C3AC8-120F-46F4-BA91-7BC6A69ABB85}" srcOrd="0" destOrd="0" presId="urn:microsoft.com/office/officeart/2005/8/layout/hierarchy1"/>
    <dgm:cxn modelId="{6832710C-FCE7-4DE8-A386-559DF34494ED}" type="presParOf" srcId="{1DF391BF-F7DD-41B4-BC28-81A52394BE89}" destId="{EA149EEF-7CE8-4404-B906-7A43F39FD38B}" srcOrd="1" destOrd="0" presId="urn:microsoft.com/office/officeart/2005/8/layout/hierarchy1"/>
    <dgm:cxn modelId="{48869143-7889-42FB-999E-F37FFFAB2BD0}" type="presParOf" srcId="{D60F5E4A-898A-4400-B07C-30C8602ED839}" destId="{687FC888-38B9-459C-B832-3D23F3558C4C}" srcOrd="1" destOrd="0" presId="urn:microsoft.com/office/officeart/2005/8/layout/hierarchy1"/>
    <dgm:cxn modelId="{A9B39451-7A8F-4A66-9DF1-791E9A8C23BE}" type="presParOf" srcId="{F8617905-90F8-461B-95D6-C29FF37C1BDB}" destId="{FE3D1ECC-8443-4BD2-89BB-49979929821B}" srcOrd="1" destOrd="0" presId="urn:microsoft.com/office/officeart/2005/8/layout/hierarchy1"/>
    <dgm:cxn modelId="{2E38537F-1AE2-4D7B-B2EC-C92FED6BC7C3}" type="presParOf" srcId="{FE3D1ECC-8443-4BD2-89BB-49979929821B}" destId="{2B0EF5F2-58A8-4CD0-819B-93752AA139E1}" srcOrd="0" destOrd="0" presId="urn:microsoft.com/office/officeart/2005/8/layout/hierarchy1"/>
    <dgm:cxn modelId="{6434AE06-B96D-4A24-944C-92059CD8E978}" type="presParOf" srcId="{2B0EF5F2-58A8-4CD0-819B-93752AA139E1}" destId="{E23103D1-AEA5-4B0D-9ED6-EA8F999C7B58}" srcOrd="0" destOrd="0" presId="urn:microsoft.com/office/officeart/2005/8/layout/hierarchy1"/>
    <dgm:cxn modelId="{9F27659F-0BDD-4846-9B1F-0B00DF0768BC}" type="presParOf" srcId="{2B0EF5F2-58A8-4CD0-819B-93752AA139E1}" destId="{128CC051-C093-4C75-840B-E650EDEFFF9A}" srcOrd="1" destOrd="0" presId="urn:microsoft.com/office/officeart/2005/8/layout/hierarchy1"/>
    <dgm:cxn modelId="{3ABD3E8F-BC4F-490F-8FA7-2CEC7B9F4DC7}" type="presParOf" srcId="{FE3D1ECC-8443-4BD2-89BB-49979929821B}" destId="{EBF60CF0-3221-493D-A5DF-F927A6E6BAEB}" srcOrd="1" destOrd="0" presId="urn:microsoft.com/office/officeart/2005/8/layout/hierarchy1"/>
    <dgm:cxn modelId="{0DE12201-F065-4048-8697-B52C25535699}" type="presParOf" srcId="{F8617905-90F8-461B-95D6-C29FF37C1BDB}" destId="{F4662136-2E1B-454A-BAF6-F0CB76CAEF0D}" srcOrd="2" destOrd="0" presId="urn:microsoft.com/office/officeart/2005/8/layout/hierarchy1"/>
    <dgm:cxn modelId="{32BF635A-252E-436C-9FD3-3B5CB6D910E3}" type="presParOf" srcId="{F4662136-2E1B-454A-BAF6-F0CB76CAEF0D}" destId="{5A85DC02-2BA0-4AE5-B51F-3ABFF7303BE7}" srcOrd="0" destOrd="0" presId="urn:microsoft.com/office/officeart/2005/8/layout/hierarchy1"/>
    <dgm:cxn modelId="{3B242BC7-3F80-4B2F-A007-73766606A5D2}" type="presParOf" srcId="{5A85DC02-2BA0-4AE5-B51F-3ABFF7303BE7}" destId="{19E89E63-BA34-4D47-A6A8-465683A95B22}" srcOrd="0" destOrd="0" presId="urn:microsoft.com/office/officeart/2005/8/layout/hierarchy1"/>
    <dgm:cxn modelId="{74F3C5CB-DE57-4C08-A2BF-FF6B064A4029}" type="presParOf" srcId="{5A85DC02-2BA0-4AE5-B51F-3ABFF7303BE7}" destId="{BD12E15B-428A-4EA9-B566-04E764D9B54E}" srcOrd="1" destOrd="0" presId="urn:microsoft.com/office/officeart/2005/8/layout/hierarchy1"/>
    <dgm:cxn modelId="{F297419E-B859-43B7-AA9A-BD201776FFDF}" type="presParOf" srcId="{F4662136-2E1B-454A-BAF6-F0CB76CAEF0D}" destId="{0835FF15-168E-4200-86F9-74739F920A92}"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3B5BAA-CDCD-4EA1-8354-23E97D54D833}"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902DF47C-C4CF-4786-BA5D-0190DD931483}">
      <dgm:prSet/>
      <dgm:spPr/>
      <dgm:t>
        <a:bodyPr/>
        <a:lstStyle/>
        <a:p>
          <a:r>
            <a:rPr lang="en-US" b="0" dirty="0"/>
            <a:t>- LMS nutzen: Nutzen Sie Lernmanagementsysteme, um die Verteilung von Materialien vor dem Unterricht zu rationalisieren.  </a:t>
          </a:r>
          <a:endParaRPr lang="en-US" dirty="0"/>
        </a:p>
      </dgm:t>
    </dgm:pt>
    <dgm:pt modelId="{ED76216B-7911-4900-B9D2-92C3F7564535}" type="parTrans" cxnId="{02D64C20-9E7D-4DAE-B116-1F170A9A6852}">
      <dgm:prSet/>
      <dgm:spPr/>
      <dgm:t>
        <a:bodyPr/>
        <a:lstStyle/>
        <a:p>
          <a:endParaRPr lang="en-US"/>
        </a:p>
      </dgm:t>
    </dgm:pt>
    <dgm:pt modelId="{1C19AB13-7CBB-41BB-BBF6-40698F929F2D}" type="sibTrans" cxnId="{02D64C20-9E7D-4DAE-B116-1F170A9A6852}">
      <dgm:prSet/>
      <dgm:spPr/>
      <dgm:t>
        <a:bodyPr/>
        <a:lstStyle/>
        <a:p>
          <a:endParaRPr lang="en-US"/>
        </a:p>
      </dgm:t>
    </dgm:pt>
    <dgm:pt modelId="{3DA68306-098F-4AAD-9782-30342E1FFFFD}">
      <dgm:prSet/>
      <dgm:spPr/>
      <dgm:t>
        <a:bodyPr/>
        <a:lstStyle/>
        <a:p>
          <a:r>
            <a:rPr lang="en-US" b="0"/>
            <a:t>- Verfolgt die Fortschritte der Schüler: Mit diesen Tools lassen sich die Fortschritte der Schüler wirksam überwachen und bewerten.  </a:t>
          </a:r>
          <a:endParaRPr lang="en-US"/>
        </a:p>
      </dgm:t>
    </dgm:pt>
    <dgm:pt modelId="{52058D87-E692-400B-95D9-AA738DA6247B}" type="parTrans" cxnId="{BFF665E5-6E9A-4400-9990-E2CD7FF16B3C}">
      <dgm:prSet/>
      <dgm:spPr/>
      <dgm:t>
        <a:bodyPr/>
        <a:lstStyle/>
        <a:p>
          <a:endParaRPr lang="en-US"/>
        </a:p>
      </dgm:t>
    </dgm:pt>
    <dgm:pt modelId="{C0042A95-B07E-4C1F-B03A-07219000DB2B}" type="sibTrans" cxnId="{BFF665E5-6E9A-4400-9990-E2CD7FF16B3C}">
      <dgm:prSet/>
      <dgm:spPr/>
      <dgm:t>
        <a:bodyPr/>
        <a:lstStyle/>
        <a:p>
          <a:endParaRPr lang="en-US"/>
        </a:p>
      </dgm:t>
    </dgm:pt>
    <dgm:pt modelId="{2859D379-BE7E-403C-BC9F-6785BDA7519E}">
      <dgm:prSet/>
      <dgm:spPr/>
      <dgm:t>
        <a:bodyPr/>
        <a:lstStyle/>
        <a:p>
          <a:r>
            <a:rPr lang="en-US" b="0"/>
            <a:t>- Flexibilität beim Flipped Learning: Unterstützt den Vorteil des Flipped Learning, nämlich die Flexibilität beim Lernen.  </a:t>
          </a:r>
          <a:endParaRPr lang="en-US"/>
        </a:p>
      </dgm:t>
    </dgm:pt>
    <dgm:pt modelId="{4496ECA9-F401-4D59-B629-6370F59D973F}" type="parTrans" cxnId="{771D4A21-76D7-46DD-99B8-E271580B411C}">
      <dgm:prSet/>
      <dgm:spPr/>
      <dgm:t>
        <a:bodyPr/>
        <a:lstStyle/>
        <a:p>
          <a:endParaRPr lang="en-US"/>
        </a:p>
      </dgm:t>
    </dgm:pt>
    <dgm:pt modelId="{FE81F47B-8A0D-4762-AAC7-9AD44C9A281C}" type="sibTrans" cxnId="{771D4A21-76D7-46DD-99B8-E271580B411C}">
      <dgm:prSet/>
      <dgm:spPr/>
      <dgm:t>
        <a:bodyPr/>
        <a:lstStyle/>
        <a:p>
          <a:endParaRPr lang="en-US"/>
        </a:p>
      </dgm:t>
    </dgm:pt>
    <dgm:pt modelId="{431F6850-345C-4B2A-857F-B2BE37AE7839}">
      <dgm:prSet/>
      <dgm:spPr/>
      <dgm:t>
        <a:bodyPr/>
        <a:lstStyle/>
        <a:p>
          <a:r>
            <a:rPr lang="en-US" b="0"/>
            <a:t>- Strukturierte Lernumgebung: Schafft ein strukturiertes und zugängliches Umfeld für die Schüler.  </a:t>
          </a:r>
          <a:endParaRPr lang="en-US"/>
        </a:p>
      </dgm:t>
    </dgm:pt>
    <dgm:pt modelId="{2CE4FEE8-195D-4EA2-8546-9292C152583D}" type="parTrans" cxnId="{1600D2AD-0B06-47C8-A4F4-A4A499974CEE}">
      <dgm:prSet/>
      <dgm:spPr/>
      <dgm:t>
        <a:bodyPr/>
        <a:lstStyle/>
        <a:p>
          <a:endParaRPr lang="en-US"/>
        </a:p>
      </dgm:t>
    </dgm:pt>
    <dgm:pt modelId="{77D01731-A512-4116-8E08-1F7EF258AB5B}" type="sibTrans" cxnId="{1600D2AD-0B06-47C8-A4F4-A4A499974CEE}">
      <dgm:prSet/>
      <dgm:spPr/>
      <dgm:t>
        <a:bodyPr/>
        <a:lstStyle/>
        <a:p>
          <a:endParaRPr lang="en-US"/>
        </a:p>
      </dgm:t>
    </dgm:pt>
    <dgm:pt modelId="{BD9BC88F-409C-4382-A4E0-2B9870EF4CED}">
      <dgm:prSet/>
      <dgm:spPr/>
      <dgm:t>
        <a:bodyPr/>
        <a:lstStyle/>
        <a:p>
          <a:r>
            <a:rPr lang="en-US" b="0"/>
            <a:t>- Hilft bei der Bewältigung der Dynamik im Klassenzimmer: Ermöglicht es Lehrkräften, das kontrollierte Chaos in einem dynamischen Klassenzimmer effektiv zu managen. </a:t>
          </a:r>
          <a:endParaRPr lang="en-US"/>
        </a:p>
      </dgm:t>
    </dgm:pt>
    <dgm:pt modelId="{C3D1B0FE-93C8-4E38-AF93-6436E74A70C5}" type="parTrans" cxnId="{5A610D39-2DAF-46C4-9FC1-918666C2807A}">
      <dgm:prSet/>
      <dgm:spPr/>
      <dgm:t>
        <a:bodyPr/>
        <a:lstStyle/>
        <a:p>
          <a:endParaRPr lang="en-US"/>
        </a:p>
      </dgm:t>
    </dgm:pt>
    <dgm:pt modelId="{D596C07C-8A9C-4935-89AF-49B9F7028388}" type="sibTrans" cxnId="{5A610D39-2DAF-46C4-9FC1-918666C2807A}">
      <dgm:prSet/>
      <dgm:spPr/>
      <dgm:t>
        <a:bodyPr/>
        <a:lstStyle/>
        <a:p>
          <a:endParaRPr lang="en-US"/>
        </a:p>
      </dgm:t>
    </dgm:pt>
    <dgm:pt modelId="{BC2327D6-CA94-434D-BC52-80CB0C94AE19}" type="pres">
      <dgm:prSet presAssocID="{8A3B5BAA-CDCD-4EA1-8354-23E97D54D833}" presName="linear" presStyleCnt="0">
        <dgm:presLayoutVars>
          <dgm:animLvl val="lvl"/>
          <dgm:resizeHandles val="exact"/>
        </dgm:presLayoutVars>
      </dgm:prSet>
      <dgm:spPr/>
    </dgm:pt>
    <dgm:pt modelId="{47266B7E-0230-40D9-97ED-1602AFBC68FF}" type="pres">
      <dgm:prSet presAssocID="{902DF47C-C4CF-4786-BA5D-0190DD931483}" presName="parentText" presStyleLbl="node1" presStyleIdx="0" presStyleCnt="5">
        <dgm:presLayoutVars>
          <dgm:chMax val="0"/>
          <dgm:bulletEnabled val="1"/>
        </dgm:presLayoutVars>
      </dgm:prSet>
      <dgm:spPr/>
    </dgm:pt>
    <dgm:pt modelId="{FD83C3D0-0AA3-4BF2-8F53-D2EC31F4A97E}" type="pres">
      <dgm:prSet presAssocID="{1C19AB13-7CBB-41BB-BBF6-40698F929F2D}" presName="spacer" presStyleCnt="0"/>
      <dgm:spPr/>
    </dgm:pt>
    <dgm:pt modelId="{3963ED48-D3EF-458B-AF72-41E00C3F9A08}" type="pres">
      <dgm:prSet presAssocID="{3DA68306-098F-4AAD-9782-30342E1FFFFD}" presName="parentText" presStyleLbl="node1" presStyleIdx="1" presStyleCnt="5">
        <dgm:presLayoutVars>
          <dgm:chMax val="0"/>
          <dgm:bulletEnabled val="1"/>
        </dgm:presLayoutVars>
      </dgm:prSet>
      <dgm:spPr/>
    </dgm:pt>
    <dgm:pt modelId="{AD2E8D24-82A8-47CA-8C7E-CD1012348B38}" type="pres">
      <dgm:prSet presAssocID="{C0042A95-B07E-4C1F-B03A-07219000DB2B}" presName="spacer" presStyleCnt="0"/>
      <dgm:spPr/>
    </dgm:pt>
    <dgm:pt modelId="{21F4CCEA-056E-465B-9193-292D4D6B1296}" type="pres">
      <dgm:prSet presAssocID="{2859D379-BE7E-403C-BC9F-6785BDA7519E}" presName="parentText" presStyleLbl="node1" presStyleIdx="2" presStyleCnt="5">
        <dgm:presLayoutVars>
          <dgm:chMax val="0"/>
          <dgm:bulletEnabled val="1"/>
        </dgm:presLayoutVars>
      </dgm:prSet>
      <dgm:spPr/>
    </dgm:pt>
    <dgm:pt modelId="{FF544829-1F2D-4F8B-8F44-72D84C79BBCB}" type="pres">
      <dgm:prSet presAssocID="{FE81F47B-8A0D-4762-AAC7-9AD44C9A281C}" presName="spacer" presStyleCnt="0"/>
      <dgm:spPr/>
    </dgm:pt>
    <dgm:pt modelId="{7357555B-8986-443C-B253-633BD05DD2D9}" type="pres">
      <dgm:prSet presAssocID="{431F6850-345C-4B2A-857F-B2BE37AE7839}" presName="parentText" presStyleLbl="node1" presStyleIdx="3" presStyleCnt="5">
        <dgm:presLayoutVars>
          <dgm:chMax val="0"/>
          <dgm:bulletEnabled val="1"/>
        </dgm:presLayoutVars>
      </dgm:prSet>
      <dgm:spPr/>
    </dgm:pt>
    <dgm:pt modelId="{A6DADA9F-562D-4350-8FE7-D0654AA3A473}" type="pres">
      <dgm:prSet presAssocID="{77D01731-A512-4116-8E08-1F7EF258AB5B}" presName="spacer" presStyleCnt="0"/>
      <dgm:spPr/>
    </dgm:pt>
    <dgm:pt modelId="{2AFE5EB2-6DC4-49E4-955E-943056DF151D}" type="pres">
      <dgm:prSet presAssocID="{BD9BC88F-409C-4382-A4E0-2B9870EF4CED}" presName="parentText" presStyleLbl="node1" presStyleIdx="4" presStyleCnt="5">
        <dgm:presLayoutVars>
          <dgm:chMax val="0"/>
          <dgm:bulletEnabled val="1"/>
        </dgm:presLayoutVars>
      </dgm:prSet>
      <dgm:spPr/>
    </dgm:pt>
  </dgm:ptLst>
  <dgm:cxnLst>
    <dgm:cxn modelId="{4819AA17-A99D-4FD8-8A68-D81D6CECAE5F}" type="presOf" srcId="{BD9BC88F-409C-4382-A4E0-2B9870EF4CED}" destId="{2AFE5EB2-6DC4-49E4-955E-943056DF151D}" srcOrd="0" destOrd="0" presId="urn:microsoft.com/office/officeart/2005/8/layout/vList2"/>
    <dgm:cxn modelId="{02D64C20-9E7D-4DAE-B116-1F170A9A6852}" srcId="{8A3B5BAA-CDCD-4EA1-8354-23E97D54D833}" destId="{902DF47C-C4CF-4786-BA5D-0190DD931483}" srcOrd="0" destOrd="0" parTransId="{ED76216B-7911-4900-B9D2-92C3F7564535}" sibTransId="{1C19AB13-7CBB-41BB-BBF6-40698F929F2D}"/>
    <dgm:cxn modelId="{771D4A21-76D7-46DD-99B8-E271580B411C}" srcId="{8A3B5BAA-CDCD-4EA1-8354-23E97D54D833}" destId="{2859D379-BE7E-403C-BC9F-6785BDA7519E}" srcOrd="2" destOrd="0" parTransId="{4496ECA9-F401-4D59-B629-6370F59D973F}" sibTransId="{FE81F47B-8A0D-4762-AAC7-9AD44C9A281C}"/>
    <dgm:cxn modelId="{5A610D39-2DAF-46C4-9FC1-918666C2807A}" srcId="{8A3B5BAA-CDCD-4EA1-8354-23E97D54D833}" destId="{BD9BC88F-409C-4382-A4E0-2B9870EF4CED}" srcOrd="4" destOrd="0" parTransId="{C3D1B0FE-93C8-4E38-AF93-6436E74A70C5}" sibTransId="{D596C07C-8A9C-4935-89AF-49B9F7028388}"/>
    <dgm:cxn modelId="{E7E5B942-03C7-41CF-8C98-7A18091A82B8}" type="presOf" srcId="{3DA68306-098F-4AAD-9782-30342E1FFFFD}" destId="{3963ED48-D3EF-458B-AF72-41E00C3F9A08}" srcOrd="0" destOrd="0" presId="urn:microsoft.com/office/officeart/2005/8/layout/vList2"/>
    <dgm:cxn modelId="{1F9DC546-B81B-4F8E-94A2-4639C4D0BFB7}" type="presOf" srcId="{902DF47C-C4CF-4786-BA5D-0190DD931483}" destId="{47266B7E-0230-40D9-97ED-1602AFBC68FF}" srcOrd="0" destOrd="0" presId="urn:microsoft.com/office/officeart/2005/8/layout/vList2"/>
    <dgm:cxn modelId="{F3957674-65D2-4B6A-B23B-4F602DB659B0}" type="presOf" srcId="{8A3B5BAA-CDCD-4EA1-8354-23E97D54D833}" destId="{BC2327D6-CA94-434D-BC52-80CB0C94AE19}" srcOrd="0" destOrd="0" presId="urn:microsoft.com/office/officeart/2005/8/layout/vList2"/>
    <dgm:cxn modelId="{0BD99788-B34E-496B-AF19-4E557BA8A4E2}" type="presOf" srcId="{2859D379-BE7E-403C-BC9F-6785BDA7519E}" destId="{21F4CCEA-056E-465B-9193-292D4D6B1296}" srcOrd="0" destOrd="0" presId="urn:microsoft.com/office/officeart/2005/8/layout/vList2"/>
    <dgm:cxn modelId="{1600D2AD-0B06-47C8-A4F4-A4A499974CEE}" srcId="{8A3B5BAA-CDCD-4EA1-8354-23E97D54D833}" destId="{431F6850-345C-4B2A-857F-B2BE37AE7839}" srcOrd="3" destOrd="0" parTransId="{2CE4FEE8-195D-4EA2-8546-9292C152583D}" sibTransId="{77D01731-A512-4116-8E08-1F7EF258AB5B}"/>
    <dgm:cxn modelId="{DC3AB0CB-34E8-4E85-91D2-C55D469C5AB5}" type="presOf" srcId="{431F6850-345C-4B2A-857F-B2BE37AE7839}" destId="{7357555B-8986-443C-B253-633BD05DD2D9}" srcOrd="0" destOrd="0" presId="urn:microsoft.com/office/officeart/2005/8/layout/vList2"/>
    <dgm:cxn modelId="{BFF665E5-6E9A-4400-9990-E2CD7FF16B3C}" srcId="{8A3B5BAA-CDCD-4EA1-8354-23E97D54D833}" destId="{3DA68306-098F-4AAD-9782-30342E1FFFFD}" srcOrd="1" destOrd="0" parTransId="{52058D87-E692-400B-95D9-AA738DA6247B}" sibTransId="{C0042A95-B07E-4C1F-B03A-07219000DB2B}"/>
    <dgm:cxn modelId="{DAA34992-A468-4692-BCFD-E20FC231B95E}" type="presParOf" srcId="{BC2327D6-CA94-434D-BC52-80CB0C94AE19}" destId="{47266B7E-0230-40D9-97ED-1602AFBC68FF}" srcOrd="0" destOrd="0" presId="urn:microsoft.com/office/officeart/2005/8/layout/vList2"/>
    <dgm:cxn modelId="{D2B64B24-0555-4A36-BA0E-A39E51F04EBA}" type="presParOf" srcId="{BC2327D6-CA94-434D-BC52-80CB0C94AE19}" destId="{FD83C3D0-0AA3-4BF2-8F53-D2EC31F4A97E}" srcOrd="1" destOrd="0" presId="urn:microsoft.com/office/officeart/2005/8/layout/vList2"/>
    <dgm:cxn modelId="{9F4B9AC2-BAC1-40B3-8A76-0F190829654A}" type="presParOf" srcId="{BC2327D6-CA94-434D-BC52-80CB0C94AE19}" destId="{3963ED48-D3EF-458B-AF72-41E00C3F9A08}" srcOrd="2" destOrd="0" presId="urn:microsoft.com/office/officeart/2005/8/layout/vList2"/>
    <dgm:cxn modelId="{62247462-34CE-4EEA-B7AB-403A9FF6F2C6}" type="presParOf" srcId="{BC2327D6-CA94-434D-BC52-80CB0C94AE19}" destId="{AD2E8D24-82A8-47CA-8C7E-CD1012348B38}" srcOrd="3" destOrd="0" presId="urn:microsoft.com/office/officeart/2005/8/layout/vList2"/>
    <dgm:cxn modelId="{AD2C3F47-8A37-4FA8-9C4F-4B31D2E8E355}" type="presParOf" srcId="{BC2327D6-CA94-434D-BC52-80CB0C94AE19}" destId="{21F4CCEA-056E-465B-9193-292D4D6B1296}" srcOrd="4" destOrd="0" presId="urn:microsoft.com/office/officeart/2005/8/layout/vList2"/>
    <dgm:cxn modelId="{56F269C8-EDC2-45DB-9477-08B324EDE499}" type="presParOf" srcId="{BC2327D6-CA94-434D-BC52-80CB0C94AE19}" destId="{FF544829-1F2D-4F8B-8F44-72D84C79BBCB}" srcOrd="5" destOrd="0" presId="urn:microsoft.com/office/officeart/2005/8/layout/vList2"/>
    <dgm:cxn modelId="{832F252B-9781-4EED-AC33-068377CCDCD7}" type="presParOf" srcId="{BC2327D6-CA94-434D-BC52-80CB0C94AE19}" destId="{7357555B-8986-443C-B253-633BD05DD2D9}" srcOrd="6" destOrd="0" presId="urn:microsoft.com/office/officeart/2005/8/layout/vList2"/>
    <dgm:cxn modelId="{8F36BE23-E840-4F41-99C6-3EE2C31472E7}" type="presParOf" srcId="{BC2327D6-CA94-434D-BC52-80CB0C94AE19}" destId="{A6DADA9F-562D-4350-8FE7-D0654AA3A473}" srcOrd="7" destOrd="0" presId="urn:microsoft.com/office/officeart/2005/8/layout/vList2"/>
    <dgm:cxn modelId="{EF89BC59-2FAB-46BA-81E6-5779C6FEF96B}" type="presParOf" srcId="{BC2327D6-CA94-434D-BC52-80CB0C94AE19}" destId="{2AFE5EB2-6DC4-49E4-955E-943056DF151D}"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34E010-633C-4C73-9F1D-D800842BCBA2}"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B33DB1B1-2A04-4162-913D-715493A66F2F}">
      <dgm:prSet/>
      <dgm:spPr/>
      <dgm:t>
        <a:bodyPr/>
        <a:lstStyle/>
        <a:p>
          <a:r>
            <a:rPr lang="en-GB" b="1" dirty="0"/>
            <a:t>Autoreparatur: Diagnosesimulationen</a:t>
          </a:r>
          <a:endParaRPr lang="en-BE" dirty="0"/>
        </a:p>
      </dgm:t>
    </dgm:pt>
    <dgm:pt modelId="{77E404A8-C40B-4FB5-BCD7-20080DCCCA8A}" type="parTrans" cxnId="{31FBD5B0-B0CF-4244-A676-0EE7C739A9A4}">
      <dgm:prSet/>
      <dgm:spPr/>
      <dgm:t>
        <a:bodyPr/>
        <a:lstStyle/>
        <a:p>
          <a:endParaRPr lang="en-BE"/>
        </a:p>
      </dgm:t>
    </dgm:pt>
    <dgm:pt modelId="{DA85AD9A-EAC4-472C-AFFD-03936452B5E0}" type="sibTrans" cxnId="{31FBD5B0-B0CF-4244-A676-0EE7C739A9A4}">
      <dgm:prSet/>
      <dgm:spPr/>
      <dgm:t>
        <a:bodyPr/>
        <a:lstStyle/>
        <a:p>
          <a:endParaRPr lang="en-BE"/>
        </a:p>
      </dgm:t>
    </dgm:pt>
    <dgm:pt modelId="{1602F7E9-5ACA-4133-936F-1F29A196DD57}">
      <dgm:prSet/>
      <dgm:spPr/>
      <dgm:t>
        <a:bodyPr/>
        <a:lstStyle/>
        <a:p>
          <a:r>
            <a:rPr lang="en-GB" b="1"/>
            <a:t>Verwendete Technologie</a:t>
          </a:r>
          <a:r>
            <a:rPr lang="en-GB"/>
            <a:t>: Diagnosesimulationssoftware</a:t>
          </a:r>
          <a:endParaRPr lang="en-BE"/>
        </a:p>
      </dgm:t>
    </dgm:pt>
    <dgm:pt modelId="{F29F6E48-6982-4470-911C-D718ABD8514C}" type="parTrans" cxnId="{BAC732A1-0751-4F14-A49C-754D184019AE}">
      <dgm:prSet/>
      <dgm:spPr/>
      <dgm:t>
        <a:bodyPr/>
        <a:lstStyle/>
        <a:p>
          <a:endParaRPr lang="en-BE"/>
        </a:p>
      </dgm:t>
    </dgm:pt>
    <dgm:pt modelId="{9BDAC51F-9581-49A1-8BEC-1B71727A5051}" type="sibTrans" cxnId="{BAC732A1-0751-4F14-A49C-754D184019AE}">
      <dgm:prSet/>
      <dgm:spPr/>
      <dgm:t>
        <a:bodyPr/>
        <a:lstStyle/>
        <a:p>
          <a:endParaRPr lang="en-BE"/>
        </a:p>
      </dgm:t>
    </dgm:pt>
    <dgm:pt modelId="{234D2BAF-5566-4184-A114-95AC28E3AA6F}">
      <dgm:prSet/>
      <dgm:spPr/>
      <dgm:t>
        <a:bodyPr/>
        <a:lstStyle/>
        <a:p>
          <a:r>
            <a:rPr lang="en-GB" b="1"/>
            <a:t>Beschreibung</a:t>
          </a:r>
          <a:r>
            <a:rPr lang="en-GB"/>
            <a:t>: Die Schüler verwenden virtuelle Diagnosewerkzeuge, um Autoreparaturen zu simulieren, Fehler zu erkennen und Probleme zu beheben, bevor sie zu echten Fahrzeugen wechseln.</a:t>
          </a:r>
          <a:endParaRPr lang="en-BE"/>
        </a:p>
      </dgm:t>
    </dgm:pt>
    <dgm:pt modelId="{8119F0FD-420A-4761-BA33-BA3F3B9E18F9}" type="parTrans" cxnId="{BB4F6C4D-C2BD-4E83-960D-343E1242C1EB}">
      <dgm:prSet/>
      <dgm:spPr/>
      <dgm:t>
        <a:bodyPr/>
        <a:lstStyle/>
        <a:p>
          <a:endParaRPr lang="en-BE"/>
        </a:p>
      </dgm:t>
    </dgm:pt>
    <dgm:pt modelId="{863E8AF4-F987-4E70-A51C-CB1BBAFEEE5E}" type="sibTrans" cxnId="{BB4F6C4D-C2BD-4E83-960D-343E1242C1EB}">
      <dgm:prSet/>
      <dgm:spPr/>
      <dgm:t>
        <a:bodyPr/>
        <a:lstStyle/>
        <a:p>
          <a:endParaRPr lang="en-BE"/>
        </a:p>
      </dgm:t>
    </dgm:pt>
    <dgm:pt modelId="{E2762E89-A865-4D5C-8639-7C6E98A477A0}">
      <dgm:prSet/>
      <dgm:spPr/>
      <dgm:t>
        <a:bodyPr/>
        <a:lstStyle/>
        <a:p>
          <a:r>
            <a:rPr lang="en-GB" b="1"/>
            <a:t>Ergebnis</a:t>
          </a:r>
          <a:r>
            <a:rPr lang="en-GB"/>
            <a:t>: Vertiefung der praktischen Fähigkeiten in einem risikoarmen Umfeld, das den Schülern die Möglichkeit gibt, zu üben und Selbstvertrauen aufzubauen.</a:t>
          </a:r>
          <a:endParaRPr lang="en-BE"/>
        </a:p>
      </dgm:t>
    </dgm:pt>
    <dgm:pt modelId="{09868C7E-2169-402D-A2C4-A210EB89ACF6}" type="parTrans" cxnId="{AA2726DA-E233-4C5A-985A-BFA799D541CF}">
      <dgm:prSet/>
      <dgm:spPr/>
      <dgm:t>
        <a:bodyPr/>
        <a:lstStyle/>
        <a:p>
          <a:endParaRPr lang="en-BE"/>
        </a:p>
      </dgm:t>
    </dgm:pt>
    <dgm:pt modelId="{A1F6DA1D-796F-4A9B-8ED3-B417DE6AD2CF}" type="sibTrans" cxnId="{AA2726DA-E233-4C5A-985A-BFA799D541CF}">
      <dgm:prSet/>
      <dgm:spPr/>
      <dgm:t>
        <a:bodyPr/>
        <a:lstStyle/>
        <a:p>
          <a:endParaRPr lang="en-BE"/>
        </a:p>
      </dgm:t>
    </dgm:pt>
    <dgm:pt modelId="{9AB10D5E-F120-46C6-9901-DD79C79C62FB}" type="pres">
      <dgm:prSet presAssocID="{2834E010-633C-4C73-9F1D-D800842BCBA2}" presName="linear" presStyleCnt="0">
        <dgm:presLayoutVars>
          <dgm:animLvl val="lvl"/>
          <dgm:resizeHandles val="exact"/>
        </dgm:presLayoutVars>
      </dgm:prSet>
      <dgm:spPr/>
    </dgm:pt>
    <dgm:pt modelId="{CE6845B5-3BCB-4623-B875-FEB254EA266F}" type="pres">
      <dgm:prSet presAssocID="{B33DB1B1-2A04-4162-913D-715493A66F2F}" presName="parentText" presStyleLbl="node1" presStyleIdx="0" presStyleCnt="1">
        <dgm:presLayoutVars>
          <dgm:chMax val="0"/>
          <dgm:bulletEnabled val="1"/>
        </dgm:presLayoutVars>
      </dgm:prSet>
      <dgm:spPr/>
    </dgm:pt>
    <dgm:pt modelId="{BB1E18C6-B585-4728-ADFA-0BA3A91C9297}" type="pres">
      <dgm:prSet presAssocID="{B33DB1B1-2A04-4162-913D-715493A66F2F}" presName="childText" presStyleLbl="revTx" presStyleIdx="0" presStyleCnt="1">
        <dgm:presLayoutVars>
          <dgm:bulletEnabled val="1"/>
        </dgm:presLayoutVars>
      </dgm:prSet>
      <dgm:spPr/>
    </dgm:pt>
  </dgm:ptLst>
  <dgm:cxnLst>
    <dgm:cxn modelId="{59AB9867-B77A-4CD3-AC65-F57BFC883679}" type="presOf" srcId="{E2762E89-A865-4D5C-8639-7C6E98A477A0}" destId="{BB1E18C6-B585-4728-ADFA-0BA3A91C9297}" srcOrd="0" destOrd="2" presId="urn:microsoft.com/office/officeart/2005/8/layout/vList2"/>
    <dgm:cxn modelId="{BB4F6C4D-C2BD-4E83-960D-343E1242C1EB}" srcId="{B33DB1B1-2A04-4162-913D-715493A66F2F}" destId="{234D2BAF-5566-4184-A114-95AC28E3AA6F}" srcOrd="1" destOrd="0" parTransId="{8119F0FD-420A-4761-BA33-BA3F3B9E18F9}" sibTransId="{863E8AF4-F987-4E70-A51C-CB1BBAFEEE5E}"/>
    <dgm:cxn modelId="{B3F61079-87DC-446A-AC97-918E0D8218C8}" type="presOf" srcId="{B33DB1B1-2A04-4162-913D-715493A66F2F}" destId="{CE6845B5-3BCB-4623-B875-FEB254EA266F}" srcOrd="0" destOrd="0" presId="urn:microsoft.com/office/officeart/2005/8/layout/vList2"/>
    <dgm:cxn modelId="{54B3E659-00E7-4746-B240-BC6CE1889872}" type="presOf" srcId="{2834E010-633C-4C73-9F1D-D800842BCBA2}" destId="{9AB10D5E-F120-46C6-9901-DD79C79C62FB}" srcOrd="0" destOrd="0" presId="urn:microsoft.com/office/officeart/2005/8/layout/vList2"/>
    <dgm:cxn modelId="{5E74BE93-FA2F-47BA-894C-112A8C43B008}" type="presOf" srcId="{234D2BAF-5566-4184-A114-95AC28E3AA6F}" destId="{BB1E18C6-B585-4728-ADFA-0BA3A91C9297}" srcOrd="0" destOrd="1" presId="urn:microsoft.com/office/officeart/2005/8/layout/vList2"/>
    <dgm:cxn modelId="{BAC732A1-0751-4F14-A49C-754D184019AE}" srcId="{B33DB1B1-2A04-4162-913D-715493A66F2F}" destId="{1602F7E9-5ACA-4133-936F-1F29A196DD57}" srcOrd="0" destOrd="0" parTransId="{F29F6E48-6982-4470-911C-D718ABD8514C}" sibTransId="{9BDAC51F-9581-49A1-8BEC-1B71727A5051}"/>
    <dgm:cxn modelId="{31FBD5B0-B0CF-4244-A676-0EE7C739A9A4}" srcId="{2834E010-633C-4C73-9F1D-D800842BCBA2}" destId="{B33DB1B1-2A04-4162-913D-715493A66F2F}" srcOrd="0" destOrd="0" parTransId="{77E404A8-C40B-4FB5-BCD7-20080DCCCA8A}" sibTransId="{DA85AD9A-EAC4-472C-AFFD-03936452B5E0}"/>
    <dgm:cxn modelId="{AA2726DA-E233-4C5A-985A-BFA799D541CF}" srcId="{B33DB1B1-2A04-4162-913D-715493A66F2F}" destId="{E2762E89-A865-4D5C-8639-7C6E98A477A0}" srcOrd="2" destOrd="0" parTransId="{09868C7E-2169-402D-A2C4-A210EB89ACF6}" sibTransId="{A1F6DA1D-796F-4A9B-8ED3-B417DE6AD2CF}"/>
    <dgm:cxn modelId="{B87410EF-3091-4F6C-A097-1A33E2A0DAB0}" type="presOf" srcId="{1602F7E9-5ACA-4133-936F-1F29A196DD57}" destId="{BB1E18C6-B585-4728-ADFA-0BA3A91C9297}" srcOrd="0" destOrd="0" presId="urn:microsoft.com/office/officeart/2005/8/layout/vList2"/>
    <dgm:cxn modelId="{5428C95D-9135-4917-B94D-441CC4B6C1F0}" type="presParOf" srcId="{9AB10D5E-F120-46C6-9901-DD79C79C62FB}" destId="{CE6845B5-3BCB-4623-B875-FEB254EA266F}" srcOrd="0" destOrd="0" presId="urn:microsoft.com/office/officeart/2005/8/layout/vList2"/>
    <dgm:cxn modelId="{D818578D-E7F4-4E72-9A3A-61A11B47B0E2}" type="presParOf" srcId="{9AB10D5E-F120-46C6-9901-DD79C79C62FB}" destId="{BB1E18C6-B585-4728-ADFA-0BA3A91C9297}"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70E1C1-1887-49A5-A528-F933ABE5F62A}"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7D45E677-33A5-4888-BF87-9DBC0DF8990B}">
      <dgm:prSet/>
      <dgm:spPr/>
      <dgm:t>
        <a:bodyPr/>
        <a:lstStyle/>
        <a:p>
          <a:r>
            <a:rPr lang="en-GB" b="1"/>
            <a:t>Kulinarische Künste: Interaktives Rezept-Quiz</a:t>
          </a:r>
          <a:endParaRPr lang="en-BE"/>
        </a:p>
      </dgm:t>
    </dgm:pt>
    <dgm:pt modelId="{1D6D38FB-1AB8-4C49-B3BE-F2C9380395D6}" type="parTrans" cxnId="{32ECFEB2-A30A-46F7-B386-7BB5C03B0B3B}">
      <dgm:prSet/>
      <dgm:spPr/>
      <dgm:t>
        <a:bodyPr/>
        <a:lstStyle/>
        <a:p>
          <a:endParaRPr lang="en-BE"/>
        </a:p>
      </dgm:t>
    </dgm:pt>
    <dgm:pt modelId="{E88748B1-1ED7-45B0-AB66-699992589926}" type="sibTrans" cxnId="{32ECFEB2-A30A-46F7-B386-7BB5C03B0B3B}">
      <dgm:prSet/>
      <dgm:spPr/>
      <dgm:t>
        <a:bodyPr/>
        <a:lstStyle/>
        <a:p>
          <a:endParaRPr lang="en-BE"/>
        </a:p>
      </dgm:t>
    </dgm:pt>
    <dgm:pt modelId="{2F7A8DA3-8A24-4F74-9896-4D5B441C5D31}">
      <dgm:prSet/>
      <dgm:spPr/>
      <dgm:t>
        <a:bodyPr/>
        <a:lstStyle/>
        <a:p>
          <a:r>
            <a:rPr lang="en-GB" b="1"/>
            <a:t>Verwendete Technologie</a:t>
          </a:r>
          <a:r>
            <a:rPr lang="en-GB"/>
            <a:t>: Edpuzzle, H5P (interaktive Quizze)</a:t>
          </a:r>
          <a:endParaRPr lang="en-BE"/>
        </a:p>
      </dgm:t>
    </dgm:pt>
    <dgm:pt modelId="{849272EE-3297-4262-BFF0-CFD5EC3EFDC5}" type="parTrans" cxnId="{CAD36F89-CA68-4566-8B0C-ED5256B10574}">
      <dgm:prSet/>
      <dgm:spPr/>
      <dgm:t>
        <a:bodyPr/>
        <a:lstStyle/>
        <a:p>
          <a:endParaRPr lang="en-BE"/>
        </a:p>
      </dgm:t>
    </dgm:pt>
    <dgm:pt modelId="{C34D500E-6BB7-4D65-8A9B-47F8DDC5A1AB}" type="sibTrans" cxnId="{CAD36F89-CA68-4566-8B0C-ED5256B10574}">
      <dgm:prSet/>
      <dgm:spPr/>
      <dgm:t>
        <a:bodyPr/>
        <a:lstStyle/>
        <a:p>
          <a:endParaRPr lang="en-BE"/>
        </a:p>
      </dgm:t>
    </dgm:pt>
    <dgm:pt modelId="{69833C64-D43F-4BAB-968E-2A9A3CD8401F}">
      <dgm:prSet/>
      <dgm:spPr/>
      <dgm:t>
        <a:bodyPr/>
        <a:lstStyle/>
        <a:p>
          <a:r>
            <a:rPr lang="en-GB" b="1"/>
            <a:t>Beschreibung</a:t>
          </a:r>
          <a:r>
            <a:rPr lang="en-GB"/>
            <a:t>: Vor dem praktischen Kochen absolvieren die Schüler Quizfragen, die in Kochvideos eingebettet sind, in denen sie etwas über Zutaten, Techniken und Sicherheit lernen.</a:t>
          </a:r>
          <a:endParaRPr lang="en-BE"/>
        </a:p>
      </dgm:t>
    </dgm:pt>
    <dgm:pt modelId="{7701B9C8-EDEC-4E77-8FFE-EE360607CD41}" type="parTrans" cxnId="{A15DFFDA-B0B2-4955-8C2A-AD5C343C0C02}">
      <dgm:prSet/>
      <dgm:spPr/>
      <dgm:t>
        <a:bodyPr/>
        <a:lstStyle/>
        <a:p>
          <a:endParaRPr lang="en-BE"/>
        </a:p>
      </dgm:t>
    </dgm:pt>
    <dgm:pt modelId="{02A47C3D-EBC6-4B6B-8905-298E9AE242EA}" type="sibTrans" cxnId="{A15DFFDA-B0B2-4955-8C2A-AD5C343C0C02}">
      <dgm:prSet/>
      <dgm:spPr/>
      <dgm:t>
        <a:bodyPr/>
        <a:lstStyle/>
        <a:p>
          <a:endParaRPr lang="en-BE"/>
        </a:p>
      </dgm:t>
    </dgm:pt>
    <dgm:pt modelId="{A9B8B4D3-2B87-4855-81A8-05CD6FE6FF20}">
      <dgm:prSet/>
      <dgm:spPr/>
      <dgm:t>
        <a:bodyPr/>
        <a:lstStyle/>
        <a:p>
          <a:r>
            <a:rPr lang="en-GB" b="1"/>
            <a:t>Ergebnis</a:t>
          </a:r>
          <a:r>
            <a:rPr lang="en-GB"/>
            <a:t>: Sicherstellung von Grundkenntnissen, so dass sich der Unterricht auf die Anwendung dieser Techniken in der Küche konzentriert.</a:t>
          </a:r>
          <a:endParaRPr lang="en-BE"/>
        </a:p>
      </dgm:t>
    </dgm:pt>
    <dgm:pt modelId="{A6FE3263-3964-4C6E-934C-152ABF87C808}" type="parTrans" cxnId="{7AF3EAF3-2A86-4D0C-8F7E-4C5ED7C80679}">
      <dgm:prSet/>
      <dgm:spPr/>
      <dgm:t>
        <a:bodyPr/>
        <a:lstStyle/>
        <a:p>
          <a:endParaRPr lang="en-BE"/>
        </a:p>
      </dgm:t>
    </dgm:pt>
    <dgm:pt modelId="{309AD508-D221-47A6-8FBB-1C3D86E89462}" type="sibTrans" cxnId="{7AF3EAF3-2A86-4D0C-8F7E-4C5ED7C80679}">
      <dgm:prSet/>
      <dgm:spPr/>
      <dgm:t>
        <a:bodyPr/>
        <a:lstStyle/>
        <a:p>
          <a:endParaRPr lang="en-BE"/>
        </a:p>
      </dgm:t>
    </dgm:pt>
    <dgm:pt modelId="{7147D342-29EC-4C8D-BCF6-F82231522CB8}" type="pres">
      <dgm:prSet presAssocID="{FC70E1C1-1887-49A5-A528-F933ABE5F62A}" presName="linear" presStyleCnt="0">
        <dgm:presLayoutVars>
          <dgm:animLvl val="lvl"/>
          <dgm:resizeHandles val="exact"/>
        </dgm:presLayoutVars>
      </dgm:prSet>
      <dgm:spPr/>
    </dgm:pt>
    <dgm:pt modelId="{9409F810-C0D8-480C-BA10-A8EAC38147DD}" type="pres">
      <dgm:prSet presAssocID="{7D45E677-33A5-4888-BF87-9DBC0DF8990B}" presName="parentText" presStyleLbl="node1" presStyleIdx="0" presStyleCnt="1">
        <dgm:presLayoutVars>
          <dgm:chMax val="0"/>
          <dgm:bulletEnabled val="1"/>
        </dgm:presLayoutVars>
      </dgm:prSet>
      <dgm:spPr/>
    </dgm:pt>
    <dgm:pt modelId="{01BECEB8-B3F9-451D-A044-CF816DEEA6EF}" type="pres">
      <dgm:prSet presAssocID="{7D45E677-33A5-4888-BF87-9DBC0DF8990B}" presName="childText" presStyleLbl="revTx" presStyleIdx="0" presStyleCnt="1">
        <dgm:presLayoutVars>
          <dgm:bulletEnabled val="1"/>
        </dgm:presLayoutVars>
      </dgm:prSet>
      <dgm:spPr/>
    </dgm:pt>
  </dgm:ptLst>
  <dgm:cxnLst>
    <dgm:cxn modelId="{93186311-9C1A-4C95-8787-8E6AC1288A4F}" type="presOf" srcId="{FC70E1C1-1887-49A5-A528-F933ABE5F62A}" destId="{7147D342-29EC-4C8D-BCF6-F82231522CB8}" srcOrd="0" destOrd="0" presId="urn:microsoft.com/office/officeart/2005/8/layout/vList2"/>
    <dgm:cxn modelId="{B1A96311-8CB0-4C86-892D-838B13051463}" type="presOf" srcId="{2F7A8DA3-8A24-4F74-9896-4D5B441C5D31}" destId="{01BECEB8-B3F9-451D-A044-CF816DEEA6EF}" srcOrd="0" destOrd="0" presId="urn:microsoft.com/office/officeart/2005/8/layout/vList2"/>
    <dgm:cxn modelId="{CAD36F89-CA68-4566-8B0C-ED5256B10574}" srcId="{7D45E677-33A5-4888-BF87-9DBC0DF8990B}" destId="{2F7A8DA3-8A24-4F74-9896-4D5B441C5D31}" srcOrd="0" destOrd="0" parTransId="{849272EE-3297-4262-BFF0-CFD5EC3EFDC5}" sibTransId="{C34D500E-6BB7-4D65-8A9B-47F8DDC5A1AB}"/>
    <dgm:cxn modelId="{B0DF9590-B71E-4E3E-BEB3-804FC251E868}" type="presOf" srcId="{69833C64-D43F-4BAB-968E-2A9A3CD8401F}" destId="{01BECEB8-B3F9-451D-A044-CF816DEEA6EF}" srcOrd="0" destOrd="1" presId="urn:microsoft.com/office/officeart/2005/8/layout/vList2"/>
    <dgm:cxn modelId="{32ECFEB2-A30A-46F7-B386-7BB5C03B0B3B}" srcId="{FC70E1C1-1887-49A5-A528-F933ABE5F62A}" destId="{7D45E677-33A5-4888-BF87-9DBC0DF8990B}" srcOrd="0" destOrd="0" parTransId="{1D6D38FB-1AB8-4C49-B3BE-F2C9380395D6}" sibTransId="{E88748B1-1ED7-45B0-AB66-699992589926}"/>
    <dgm:cxn modelId="{961415C0-5389-45BE-9F81-9F21B40B78B6}" type="presOf" srcId="{7D45E677-33A5-4888-BF87-9DBC0DF8990B}" destId="{9409F810-C0D8-480C-BA10-A8EAC38147DD}" srcOrd="0" destOrd="0" presId="urn:microsoft.com/office/officeart/2005/8/layout/vList2"/>
    <dgm:cxn modelId="{D1545BC6-C7E9-4871-800B-7BFF834E4E00}" type="presOf" srcId="{A9B8B4D3-2B87-4855-81A8-05CD6FE6FF20}" destId="{01BECEB8-B3F9-451D-A044-CF816DEEA6EF}" srcOrd="0" destOrd="2" presId="urn:microsoft.com/office/officeart/2005/8/layout/vList2"/>
    <dgm:cxn modelId="{A15DFFDA-B0B2-4955-8C2A-AD5C343C0C02}" srcId="{7D45E677-33A5-4888-BF87-9DBC0DF8990B}" destId="{69833C64-D43F-4BAB-968E-2A9A3CD8401F}" srcOrd="1" destOrd="0" parTransId="{7701B9C8-EDEC-4E77-8FFE-EE360607CD41}" sibTransId="{02A47C3D-EBC6-4B6B-8905-298E9AE242EA}"/>
    <dgm:cxn modelId="{7AF3EAF3-2A86-4D0C-8F7E-4C5ED7C80679}" srcId="{7D45E677-33A5-4888-BF87-9DBC0DF8990B}" destId="{A9B8B4D3-2B87-4855-81A8-05CD6FE6FF20}" srcOrd="2" destOrd="0" parTransId="{A6FE3263-3964-4C6E-934C-152ABF87C808}" sibTransId="{309AD508-D221-47A6-8FBB-1C3D86E89462}"/>
    <dgm:cxn modelId="{6A4F9F36-4C1C-473E-9039-AF2D1BC98DD3}" type="presParOf" srcId="{7147D342-29EC-4C8D-BCF6-F82231522CB8}" destId="{9409F810-C0D8-480C-BA10-A8EAC38147DD}" srcOrd="0" destOrd="0" presId="urn:microsoft.com/office/officeart/2005/8/layout/vList2"/>
    <dgm:cxn modelId="{BADA7BCE-3EAE-45D6-BD3F-E50FD0548B11}" type="presParOf" srcId="{7147D342-29EC-4C8D-BCF6-F82231522CB8}" destId="{01BECEB8-B3F9-451D-A044-CF816DEEA6EF}" srcOrd="1"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7C630-57AD-4310-AA38-98F409FEE70A}">
      <dsp:nvSpPr>
        <dsp:cNvPr id="0" name=""/>
        <dsp:cNvSpPr/>
      </dsp:nvSpPr>
      <dsp:spPr>
        <a:xfrm>
          <a:off x="0" y="927"/>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Verbessert die Lernerfahrung</a:t>
          </a:r>
          <a:r>
            <a:rPr lang="en-GB" sz="1600" b="0" i="0" kern="1200" dirty="0"/>
            <a:t>: Technologie ermöglicht die Integration von Fächern wie Mathematik und Technologie, wodurch das Lernen dynamischer und für die künftige berufliche Laufbahn der Schüler relevanter wird</a:t>
          </a:r>
          <a:endParaRPr lang="en-US" sz="1600" kern="1200" dirty="0"/>
        </a:p>
      </dsp:txBody>
      <dsp:txXfrm>
        <a:off x="31639" y="32566"/>
        <a:ext cx="10731204" cy="584853"/>
      </dsp:txXfrm>
    </dsp:sp>
    <dsp:sp modelId="{B16608F7-0BA5-4829-8DA9-12E1DC7EBA8F}">
      <dsp:nvSpPr>
        <dsp:cNvPr id="0" name=""/>
        <dsp:cNvSpPr/>
      </dsp:nvSpPr>
      <dsp:spPr>
        <a:xfrm>
          <a:off x="0" y="659563"/>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Fördert interaktives Lernen</a:t>
          </a:r>
          <a:r>
            <a:rPr lang="en-GB" sz="1600" b="0" i="0" kern="1200" dirty="0"/>
            <a:t>: Die Technologie ermöglicht es den Schülern, sich an interaktiven Aktivitäten wie Quiz, Simulationen und Problemlösungsübungen zu beteiligen, die kritisches Denken und Zusammenarbeit fördern.</a:t>
          </a:r>
          <a:endParaRPr lang="en-US" sz="1600" kern="1200" dirty="0"/>
        </a:p>
      </dsp:txBody>
      <dsp:txXfrm>
        <a:off x="31639" y="691202"/>
        <a:ext cx="10731204" cy="584853"/>
      </dsp:txXfrm>
    </dsp:sp>
    <dsp:sp modelId="{EC70EE40-6B53-4690-A9A8-5B772B4BB607}">
      <dsp:nvSpPr>
        <dsp:cNvPr id="0" name=""/>
        <dsp:cNvSpPr/>
      </dsp:nvSpPr>
      <dsp:spPr>
        <a:xfrm>
          <a:off x="0" y="1318199"/>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Erleichtert die Vermittlung von Inhalten</a:t>
          </a:r>
          <a:r>
            <a:rPr lang="en-GB" sz="1600" b="0" i="0" kern="1200" dirty="0"/>
            <a:t>: Voraufgezeichnete Videos und digitale Materialien ermöglichen es den Schülern, außerhalb des Klassenzimmers in ihrem eigenen Tempo auf die Inhalte zuzugreifen und sie zu lernen, um sie auf die praktischen Aktivitäten im Unterricht vorzubereiten.</a:t>
          </a:r>
          <a:endParaRPr lang="en-US" sz="1600" kern="1200" dirty="0"/>
        </a:p>
      </dsp:txBody>
      <dsp:txXfrm>
        <a:off x="31639" y="1349838"/>
        <a:ext cx="10731204" cy="584853"/>
      </dsp:txXfrm>
    </dsp:sp>
    <dsp:sp modelId="{30450CBA-9FD6-4E70-B634-5E0596949B09}">
      <dsp:nvSpPr>
        <dsp:cNvPr id="0" name=""/>
        <dsp:cNvSpPr/>
      </dsp:nvSpPr>
      <dsp:spPr>
        <a:xfrm>
          <a:off x="0" y="1976834"/>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Verlagerung der Rolle des Lehrers</a:t>
          </a:r>
          <a:r>
            <a:rPr lang="en-GB" sz="1600" b="0" i="0" kern="1200" dirty="0"/>
            <a:t>: Die Technologie verwandelt die Lehrer von Dozenten in Vermittler oder Organisatoren des Lernprozesses und ermutigt die Schüler, eine aktivere Rolle in ihrer Ausbildung zu übernehmen</a:t>
          </a:r>
          <a:endParaRPr lang="en-US" sz="1600" kern="1200" dirty="0"/>
        </a:p>
      </dsp:txBody>
      <dsp:txXfrm>
        <a:off x="31639" y="2008473"/>
        <a:ext cx="10731204" cy="584853"/>
      </dsp:txXfrm>
    </dsp:sp>
    <dsp:sp modelId="{169736C6-3403-46F3-8ABB-93F7FAB842C5}">
      <dsp:nvSpPr>
        <dsp:cNvPr id="0" name=""/>
        <dsp:cNvSpPr/>
      </dsp:nvSpPr>
      <dsp:spPr>
        <a:xfrm>
          <a:off x="0" y="2635470"/>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Verbessert das Engagement und die Motivation der Schüler</a:t>
          </a:r>
          <a:r>
            <a:rPr lang="en-GB" sz="1600" b="0" i="0" kern="1200" dirty="0"/>
            <a:t>: Der Einsatz von interaktiven Tools und Multimedia fördert die Motivation, das Engagement und die Interaktion der Schüler, was zu besseren Lernergebnissen führt.</a:t>
          </a:r>
          <a:endParaRPr lang="en-US" sz="1600" kern="1200" dirty="0"/>
        </a:p>
      </dsp:txBody>
      <dsp:txXfrm>
        <a:off x="31639" y="2667109"/>
        <a:ext cx="10731204" cy="584853"/>
      </dsp:txXfrm>
    </dsp:sp>
    <dsp:sp modelId="{567210CF-57DD-4EC4-8B25-B00781D4871E}">
      <dsp:nvSpPr>
        <dsp:cNvPr id="0" name=""/>
        <dsp:cNvSpPr/>
      </dsp:nvSpPr>
      <dsp:spPr>
        <a:xfrm>
          <a:off x="0" y="3294106"/>
          <a:ext cx="10794482" cy="64813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Unterstützt vielfältige Beurteilungen und Rückmeldungen</a:t>
          </a:r>
          <a:r>
            <a:rPr lang="en-GB" sz="1600" b="0" i="0" kern="1200" dirty="0"/>
            <a:t>: Die Technologie ermöglicht verschiedene Formen der Bewertung (z. B. Quiz, Peer-Reviews) und liefert zeitnahes Feedback, das den Schülern hilft, ihr Lernen kontinuierlich zu verbessern</a:t>
          </a:r>
          <a:endParaRPr lang="en-US" sz="1600" kern="1200" dirty="0"/>
        </a:p>
      </dsp:txBody>
      <dsp:txXfrm>
        <a:off x="31639" y="3325745"/>
        <a:ext cx="10731204" cy="5848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9F810-C0D8-480C-BA10-A8EAC38147DD}">
      <dsp:nvSpPr>
        <dsp:cNvPr id="0" name=""/>
        <dsp:cNvSpPr/>
      </dsp:nvSpPr>
      <dsp:spPr>
        <a:xfrm>
          <a:off x="0" y="31045"/>
          <a:ext cx="5467584" cy="407745"/>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Bauwesen und Zimmerei: 3D-Modellierungssoftware</a:t>
          </a:r>
          <a:endParaRPr lang="en-BE" sz="1700" kern="1200" dirty="0"/>
        </a:p>
      </dsp:txBody>
      <dsp:txXfrm>
        <a:off x="19904" y="50949"/>
        <a:ext cx="5427776" cy="367937"/>
      </dsp:txXfrm>
    </dsp:sp>
    <dsp:sp modelId="{01BECEB8-B3F9-451D-A044-CF816DEEA6EF}">
      <dsp:nvSpPr>
        <dsp:cNvPr id="0" name=""/>
        <dsp:cNvSpPr/>
      </dsp:nvSpPr>
      <dsp:spPr>
        <a:xfrm>
          <a:off x="0" y="438791"/>
          <a:ext cx="5467584"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b="1" kern="1200" dirty="0"/>
            <a:t>Verwendete Technologie: </a:t>
          </a:r>
          <a:r>
            <a:rPr lang="en-GB" sz="1300" b="0" kern="1200" dirty="0"/>
            <a:t>CAD-Software (z. B. SketchUp, AutoCAD)</a:t>
          </a:r>
          <a:endParaRPr lang="en-BE" sz="1300" b="0" kern="1200" dirty="0"/>
        </a:p>
        <a:p>
          <a:pPr marL="114300" lvl="1" indent="-114300" algn="l" defTabSz="577850">
            <a:lnSpc>
              <a:spcPct val="90000"/>
            </a:lnSpc>
            <a:spcBef>
              <a:spcPct val="0"/>
            </a:spcBef>
            <a:spcAft>
              <a:spcPct val="20000"/>
            </a:spcAft>
            <a:buChar char="•"/>
          </a:pPr>
          <a:r>
            <a:rPr lang="en-GB" sz="1300" b="1" kern="1200" dirty="0"/>
            <a:t>Beschreibung</a:t>
          </a:r>
          <a:r>
            <a:rPr lang="en-GB" sz="1300" kern="1200" dirty="0"/>
            <a:t>: Die Schüler entwerfen Entwürfe und virtuelle Modelle von Bauwerken und experimentieren mit Designentscheidungen und Messungen.</a:t>
          </a:r>
          <a:endParaRPr lang="en-BE" sz="1300" kern="1200" dirty="0"/>
        </a:p>
        <a:p>
          <a:pPr marL="114300" lvl="1" indent="-114300" algn="l" defTabSz="577850">
            <a:lnSpc>
              <a:spcPct val="90000"/>
            </a:lnSpc>
            <a:spcBef>
              <a:spcPct val="0"/>
            </a:spcBef>
            <a:spcAft>
              <a:spcPct val="20000"/>
            </a:spcAft>
            <a:buChar char="•"/>
          </a:pPr>
          <a:r>
            <a:rPr lang="en-GB" sz="1300" b="1" kern="1200" dirty="0"/>
            <a:t>Ergebnis</a:t>
          </a:r>
          <a:r>
            <a:rPr lang="en-GB" sz="1300" kern="1200" dirty="0"/>
            <a:t>: Hilft den Schülern bei der Visualisierung von Projekten und bei der Behebung von Konstruktionsfehlern vor dem Bau, wodurch die räumlichen und technischen Fähigkeiten verbessert werden.</a:t>
          </a:r>
          <a:endParaRPr lang="en-BE" sz="1300" kern="1200" dirty="0"/>
        </a:p>
      </dsp:txBody>
      <dsp:txXfrm>
        <a:off x="0" y="438791"/>
        <a:ext cx="5467584" cy="1407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61754-259B-48C7-AD36-FC51ACD02D85}">
      <dsp:nvSpPr>
        <dsp:cNvPr id="0" name=""/>
        <dsp:cNvSpPr/>
      </dsp:nvSpPr>
      <dsp:spPr>
        <a:xfrm>
          <a:off x="0" y="149771"/>
          <a:ext cx="5060774" cy="63648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Ausbildung im Gesundheitswesen: Virtuelle Patientensimulationen</a:t>
          </a:r>
          <a:endParaRPr lang="en-BE" sz="1600" kern="1200" dirty="0"/>
        </a:p>
      </dsp:txBody>
      <dsp:txXfrm>
        <a:off x="31070" y="180841"/>
        <a:ext cx="4998634" cy="574340"/>
      </dsp:txXfrm>
    </dsp:sp>
    <dsp:sp modelId="{4DFC084D-2503-401F-9F8A-4EF91C7E3F06}">
      <dsp:nvSpPr>
        <dsp:cNvPr id="0" name=""/>
        <dsp:cNvSpPr/>
      </dsp:nvSpPr>
      <dsp:spPr>
        <a:xfrm>
          <a:off x="0" y="786251"/>
          <a:ext cx="5060774"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8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b="1" kern="1200"/>
            <a:t>Verwendete Technologie: </a:t>
          </a:r>
          <a:r>
            <a:rPr lang="en-GB" sz="1200" kern="1200"/>
            <a:t>VR-Simulationen, 3D-Anatomie-Apps</a:t>
          </a:r>
          <a:endParaRPr lang="en-BE" sz="1200" kern="1200"/>
        </a:p>
        <a:p>
          <a:pPr marL="114300" lvl="1" indent="-114300" algn="l" defTabSz="533400">
            <a:lnSpc>
              <a:spcPct val="90000"/>
            </a:lnSpc>
            <a:spcBef>
              <a:spcPct val="0"/>
            </a:spcBef>
            <a:spcAft>
              <a:spcPct val="20000"/>
            </a:spcAft>
            <a:buChar char="•"/>
          </a:pPr>
          <a:r>
            <a:rPr lang="en-GB" sz="1200" b="1" kern="1200"/>
            <a:t>Beschreibung: </a:t>
          </a:r>
          <a:r>
            <a:rPr lang="en-GB" sz="1200" kern="1200"/>
            <a:t>Die Schüler üben mit VR Fertigkeiten in der Patientenpflege, wie z. B. die Erfassung von Vitalwerten oder die Verabreichung von Medikamenten, bevor sie mit echten Patienten arbeiten.</a:t>
          </a:r>
          <a:endParaRPr lang="en-BE" sz="1200" kern="1200"/>
        </a:p>
        <a:p>
          <a:pPr marL="114300" lvl="1" indent="-114300" algn="l" defTabSz="533400">
            <a:lnSpc>
              <a:spcPct val="90000"/>
            </a:lnSpc>
            <a:spcBef>
              <a:spcPct val="0"/>
            </a:spcBef>
            <a:spcAft>
              <a:spcPct val="20000"/>
            </a:spcAft>
            <a:buChar char="•"/>
          </a:pPr>
          <a:r>
            <a:rPr lang="en-GB" sz="1200" b="1" kern="1200"/>
            <a:t>Ergebnis: </a:t>
          </a:r>
          <a:r>
            <a:rPr lang="en-GB" sz="1200" kern="1200"/>
            <a:t>Aufbau von Vertrauen und Genauigkeit in einer sicheren, kontrollierten virtuellen Umgebung</a:t>
          </a:r>
          <a:r>
            <a:rPr lang="en-GB" sz="1200" b="1" kern="1200"/>
            <a:t>.</a:t>
          </a:r>
          <a:endParaRPr lang="en-BE" sz="1200" kern="1200"/>
        </a:p>
      </dsp:txBody>
      <dsp:txXfrm>
        <a:off x="0" y="786251"/>
        <a:ext cx="5060774" cy="11260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3AC8-120F-46F4-BA91-7BC6A69ABB85}">
      <dsp:nvSpPr>
        <dsp:cNvPr id="0" name=""/>
        <dsp:cNvSpPr/>
      </dsp:nvSpPr>
      <dsp:spPr>
        <a:xfrm>
          <a:off x="0"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49EEF-7CE8-4404-B906-7A43F39FD38B}">
      <dsp:nvSpPr>
        <dsp:cNvPr id="0" name=""/>
        <dsp:cNvSpPr/>
      </dsp:nvSpPr>
      <dsp:spPr>
        <a:xfrm>
          <a:off x="253962"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Video-Reflexionen</a:t>
          </a:r>
          <a:r>
            <a:rPr lang="en-US" sz="900" kern="1200" dirty="0"/>
            <a:t>: Ermutigen Sie die SchülerInnen, kurze Videozusammenfassungen zu erstellen, in denen sie ihre Erkenntnisse und die wichtigsten Erkenntnisse aus dem Unterricht mitteilen. Dazu könnten sie sich selbst bei der Diskussion über das Gelernte aufnehmen.</a:t>
          </a:r>
        </a:p>
      </dsp:txBody>
      <dsp:txXfrm>
        <a:off x="296472" y="868605"/>
        <a:ext cx="2200640" cy="1366374"/>
      </dsp:txXfrm>
    </dsp:sp>
    <dsp:sp modelId="{E23103D1-AEA5-4B0D-9ED6-EA8F999C7B58}">
      <dsp:nvSpPr>
        <dsp:cNvPr id="0" name=""/>
        <dsp:cNvSpPr/>
      </dsp:nvSpPr>
      <dsp:spPr>
        <a:xfrm>
          <a:off x="2793585"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CC051-C093-4C75-840B-E650EDEFFF9A}">
      <dsp:nvSpPr>
        <dsp:cNvPr id="0" name=""/>
        <dsp:cNvSpPr/>
      </dsp:nvSpPr>
      <dsp:spPr>
        <a:xfrm>
          <a:off x="3047547"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Digitale Portfolios</a:t>
          </a:r>
          <a:r>
            <a:rPr lang="en-US" sz="900" kern="1200" dirty="0"/>
            <a:t>: Die Schülerinnen und Schüler können elektronische Portfolios erstellen, die Beispiele ihrer Arbeit sowie reflektierende Aufsätze oder Kommentare dazu enthalten, was sie aus den einzelnen Arbeiten gelernt haben. Dies zeigt nicht nur ihre Leistungen, sondern ermöglicht auch eine tiefgreifende Reflexion über ihre Lernreise</a:t>
          </a:r>
        </a:p>
      </dsp:txBody>
      <dsp:txXfrm>
        <a:off x="3090057" y="868605"/>
        <a:ext cx="2200640" cy="1366374"/>
      </dsp:txXfrm>
    </dsp:sp>
    <dsp:sp modelId="{19E89E63-BA34-4D47-A6A8-465683A95B22}">
      <dsp:nvSpPr>
        <dsp:cNvPr id="0" name=""/>
        <dsp:cNvSpPr/>
      </dsp:nvSpPr>
      <dsp:spPr>
        <a:xfrm>
          <a:off x="5587170"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2E15B-428A-4EA9-B566-04E764D9B54E}">
      <dsp:nvSpPr>
        <dsp:cNvPr id="0" name=""/>
        <dsp:cNvSpPr/>
      </dsp:nvSpPr>
      <dsp:spPr>
        <a:xfrm>
          <a:off x="5841132"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Exit Tickets</a:t>
          </a:r>
          <a:r>
            <a:rPr lang="en-US" sz="900" kern="1200" dirty="0"/>
            <a:t>: Am Ende jeder Unterrichtsstunde können die Schülerinnen und Schüler einen wichtigen Punkt, den sie gelernt haben, oder eine Frage, die sie noch haben, auf einem Haftzettel oder einer digitalen Plattform notieren. Dies dient als schnelles Reflexionsinstrument und gibt den Lehrkräften einen Einblick in das Verständnis der Schüler</a:t>
          </a:r>
        </a:p>
      </dsp:txBody>
      <dsp:txXfrm>
        <a:off x="5883642" y="868605"/>
        <a:ext cx="2200640" cy="1366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A82D2-2ECF-4867-A1D9-B822DD402DA4}">
      <dsp:nvSpPr>
        <dsp:cNvPr id="0" name=""/>
        <dsp:cNvSpPr/>
      </dsp:nvSpPr>
      <dsp:spPr>
        <a:xfrm>
          <a:off x="0" y="1266"/>
          <a:ext cx="9099702" cy="28409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Erstellen Sie fesselnde Videoinhalte (Videovorlesungen, Tutorials)</a:t>
          </a:r>
          <a:endParaRPr lang="en-BE" sz="1800" kern="1200" dirty="0"/>
        </a:p>
      </dsp:txBody>
      <dsp:txXfrm>
        <a:off x="13868" y="15134"/>
        <a:ext cx="9071966" cy="256354"/>
      </dsp:txXfrm>
    </dsp:sp>
    <dsp:sp modelId="{29E84E99-8579-467B-B886-FEF123C2055F}">
      <dsp:nvSpPr>
        <dsp:cNvPr id="0" name=""/>
        <dsp:cNvSpPr/>
      </dsp:nvSpPr>
      <dsp:spPr>
        <a:xfrm>
          <a:off x="0" y="294806"/>
          <a:ext cx="9099702" cy="28409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Interaktive Videos verwenden</a:t>
          </a:r>
          <a:endParaRPr lang="en-BE" sz="1800" kern="1200"/>
        </a:p>
      </dsp:txBody>
      <dsp:txXfrm>
        <a:off x="13868" y="308674"/>
        <a:ext cx="9071966" cy="256354"/>
      </dsp:txXfrm>
    </dsp:sp>
    <dsp:sp modelId="{803B2AE6-CB47-4C63-A9CF-883F57FF1C39}">
      <dsp:nvSpPr>
        <dsp:cNvPr id="0" name=""/>
        <dsp:cNvSpPr/>
      </dsp:nvSpPr>
      <dsp:spPr>
        <a:xfrm>
          <a:off x="0" y="588347"/>
          <a:ext cx="9099702" cy="28409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dirty="0" err="1"/>
            <a:t>Bereitstellung</a:t>
          </a:r>
          <a:r>
            <a:rPr lang="en-GB" sz="1800" b="0" kern="1200" dirty="0"/>
            <a:t> von </a:t>
          </a:r>
          <a:r>
            <a:rPr lang="en-GB" sz="1800" b="0" kern="1200" dirty="0" err="1"/>
            <a:t>Lesestoff</a:t>
          </a:r>
          <a:r>
            <a:rPr lang="en-GB" sz="1800" b="0" kern="1200" dirty="0"/>
            <a:t> und </a:t>
          </a:r>
          <a:r>
            <a:rPr lang="en-GB" sz="1800" b="0" kern="1200" dirty="0" err="1"/>
            <a:t>ergänzenden</a:t>
          </a:r>
          <a:r>
            <a:rPr lang="en-GB" sz="1800" b="0" kern="1200" dirty="0"/>
            <a:t> </a:t>
          </a:r>
          <a:r>
            <a:rPr lang="en-GB" sz="1800" b="0" kern="1200" dirty="0" err="1"/>
            <a:t>Materialien</a:t>
          </a:r>
          <a:r>
            <a:rPr lang="en-GB" sz="1800" b="0" kern="1200" dirty="0"/>
            <a:t> (</a:t>
          </a:r>
          <a:r>
            <a:rPr lang="en-GB" sz="1800" b="0" kern="1200" dirty="0" err="1"/>
            <a:t>Lesestoff</a:t>
          </a:r>
          <a:r>
            <a:rPr lang="en-GB" sz="1800" b="0" kern="1200" dirty="0"/>
            <a:t>, Handouts, </a:t>
          </a:r>
          <a:r>
            <a:rPr lang="en-GB" sz="1800" b="0" kern="1200" dirty="0" err="1"/>
            <a:t>Infografiken</a:t>
          </a:r>
          <a:r>
            <a:rPr lang="en-GB" sz="1800" b="0" kern="1200" dirty="0"/>
            <a:t>)</a:t>
          </a:r>
          <a:endParaRPr lang="en-BE" sz="1800" kern="1200" dirty="0"/>
        </a:p>
      </dsp:txBody>
      <dsp:txXfrm>
        <a:off x="13868" y="602215"/>
        <a:ext cx="9071966" cy="256354"/>
      </dsp:txXfrm>
    </dsp:sp>
    <dsp:sp modelId="{6BE17CDB-D74B-4A1F-8496-2CF575EDCB2E}">
      <dsp:nvSpPr>
        <dsp:cNvPr id="0" name=""/>
        <dsp:cNvSpPr/>
      </dsp:nvSpPr>
      <dsp:spPr>
        <a:xfrm>
          <a:off x="0" y="881887"/>
          <a:ext cx="9099702" cy="28409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Zugänglichkeitsmerkmale (Transkriptionen für Audio, lesbares Format)</a:t>
          </a:r>
          <a:endParaRPr lang="en-BE" sz="1800" kern="1200"/>
        </a:p>
      </dsp:txBody>
      <dsp:txXfrm>
        <a:off x="13868" y="895755"/>
        <a:ext cx="9071966" cy="256354"/>
      </dsp:txXfrm>
    </dsp:sp>
    <dsp:sp modelId="{E20CC27B-6D43-46CA-A643-5C905C965C57}">
      <dsp:nvSpPr>
        <dsp:cNvPr id="0" name=""/>
        <dsp:cNvSpPr/>
      </dsp:nvSpPr>
      <dsp:spPr>
        <a:xfrm>
          <a:off x="0" y="1175428"/>
          <a:ext cx="9099702" cy="28409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Organisieren von Inhalten in einem LMS </a:t>
          </a:r>
          <a:endParaRPr lang="en-BE" sz="1800" kern="1200"/>
        </a:p>
      </dsp:txBody>
      <dsp:txXfrm>
        <a:off x="13868" y="1189296"/>
        <a:ext cx="9071966" cy="256354"/>
      </dsp:txXfrm>
    </dsp:sp>
    <dsp:sp modelId="{6D5FE877-55FF-4FB7-A2B1-66EBA7EB8A6F}">
      <dsp:nvSpPr>
        <dsp:cNvPr id="0" name=""/>
        <dsp:cNvSpPr/>
      </dsp:nvSpPr>
      <dsp:spPr>
        <a:xfrm>
          <a:off x="0" y="1468969"/>
          <a:ext cx="9099702" cy="28409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Reflexion oder vorbereitende Fragen einbeziehen</a:t>
          </a:r>
          <a:endParaRPr lang="en-BE" sz="1800" kern="1200"/>
        </a:p>
      </dsp:txBody>
      <dsp:txXfrm>
        <a:off x="13868" y="1482837"/>
        <a:ext cx="9071966" cy="256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A2971-5FC9-4F3B-AA3B-61CC8F9998AD}">
      <dsp:nvSpPr>
        <dsp:cNvPr id="0" name=""/>
        <dsp:cNvSpPr/>
      </dsp:nvSpPr>
      <dsp:spPr>
        <a:xfrm>
          <a:off x="44107" y="453523"/>
          <a:ext cx="1733744" cy="110092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1B02F-AA5F-4395-9BF6-8A86C018C3D3}">
      <dsp:nvSpPr>
        <dsp:cNvPr id="0" name=""/>
        <dsp:cNvSpPr/>
      </dsp:nvSpPr>
      <dsp:spPr>
        <a:xfrm>
          <a:off x="236745" y="636530"/>
          <a:ext cx="1733744" cy="110092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Verbessert das Engagement der Schüler: Dieser Ansatz erhöht die Beteiligung und Interaktion der Schüler.</a:t>
          </a:r>
        </a:p>
      </dsp:txBody>
      <dsp:txXfrm>
        <a:off x="268990" y="668775"/>
        <a:ext cx="1669254" cy="1036437"/>
      </dsp:txXfrm>
    </dsp:sp>
    <dsp:sp modelId="{8196FA07-10EA-48CE-9A4B-602BC49C2634}">
      <dsp:nvSpPr>
        <dsp:cNvPr id="0" name=""/>
        <dsp:cNvSpPr/>
      </dsp:nvSpPr>
      <dsp:spPr>
        <a:xfrm>
          <a:off x="2121448" y="373695"/>
          <a:ext cx="1733744" cy="110092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0B552-5974-4E45-93D8-68278348F127}">
      <dsp:nvSpPr>
        <dsp:cNvPr id="0" name=""/>
        <dsp:cNvSpPr/>
      </dsp:nvSpPr>
      <dsp:spPr>
        <a:xfrm>
          <a:off x="2314087" y="556701"/>
          <a:ext cx="1733744" cy="110092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Sofortiges Feedback: Bietet sofortiges Feedback, um das Lernen zu verstärken.</a:t>
          </a:r>
          <a:endParaRPr lang="en-US" sz="1100" kern="1200" dirty="0"/>
        </a:p>
      </dsp:txBody>
      <dsp:txXfrm>
        <a:off x="2346332" y="588946"/>
        <a:ext cx="1669254" cy="1036437"/>
      </dsp:txXfrm>
    </dsp:sp>
    <dsp:sp modelId="{136FEAC9-729B-40E5-B57B-5AFAA8F8A347}">
      <dsp:nvSpPr>
        <dsp:cNvPr id="0" name=""/>
        <dsp:cNvSpPr/>
      </dsp:nvSpPr>
      <dsp:spPr>
        <a:xfrm>
          <a:off x="4240469" y="373695"/>
          <a:ext cx="1733744" cy="110092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726F7-004E-4437-970B-C03A80EB369D}">
      <dsp:nvSpPr>
        <dsp:cNvPr id="0" name=""/>
        <dsp:cNvSpPr/>
      </dsp:nvSpPr>
      <dsp:spPr>
        <a:xfrm>
          <a:off x="4433107" y="556701"/>
          <a:ext cx="1733744" cy="110092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Unterstützt Flipped Learning: Steht im Einklang mit dem Flipped-Learning-Prinzip der Förderung einer reichhaltigen Lernkultur.</a:t>
          </a:r>
          <a:endParaRPr lang="en-US" sz="1100" kern="1200" dirty="0"/>
        </a:p>
      </dsp:txBody>
      <dsp:txXfrm>
        <a:off x="4465352" y="588946"/>
        <a:ext cx="1669254" cy="1036437"/>
      </dsp:txXfrm>
    </dsp:sp>
    <dsp:sp modelId="{2CB50877-62DE-489B-910E-C57EB02A0C83}">
      <dsp:nvSpPr>
        <dsp:cNvPr id="0" name=""/>
        <dsp:cNvSpPr/>
      </dsp:nvSpPr>
      <dsp:spPr>
        <a:xfrm>
          <a:off x="6359490" y="373695"/>
          <a:ext cx="1733744" cy="1100927"/>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11EC1-8E82-42B6-A18F-DD6356D982C5}">
      <dsp:nvSpPr>
        <dsp:cNvPr id="0" name=""/>
        <dsp:cNvSpPr/>
      </dsp:nvSpPr>
      <dsp:spPr>
        <a:xfrm>
          <a:off x="6552128" y="556701"/>
          <a:ext cx="1733744" cy="110092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Ermutigt zu aktiver Mitarbeit: Motiviert die Schüler, sich schon vor dem Unterricht mit dem Stoff zu beschäftigen.</a:t>
          </a:r>
          <a:endParaRPr lang="en-US" sz="1100" kern="1200" dirty="0"/>
        </a:p>
      </dsp:txBody>
      <dsp:txXfrm>
        <a:off x="6584373" y="588946"/>
        <a:ext cx="1669254" cy="10364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3AC8-120F-46F4-BA91-7BC6A69ABB85}">
      <dsp:nvSpPr>
        <dsp:cNvPr id="0" name=""/>
        <dsp:cNvSpPr/>
      </dsp:nvSpPr>
      <dsp:spPr>
        <a:xfrm>
          <a:off x="2895" y="996728"/>
          <a:ext cx="1411035" cy="104327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49EEF-7CE8-4404-B906-7A43F39FD38B}">
      <dsp:nvSpPr>
        <dsp:cNvPr id="0" name=""/>
        <dsp:cNvSpPr/>
      </dsp:nvSpPr>
      <dsp:spPr>
        <a:xfrm>
          <a:off x="159677" y="1145670"/>
          <a:ext cx="1411035" cy="104327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i="0" kern="1200" dirty="0">
              <a:solidFill>
                <a:schemeClr val="tx1"/>
              </a:solidFill>
            </a:rPr>
            <a:t>Zugänglichkeit beim Flipped Learning: </a:t>
          </a:r>
          <a:r>
            <a:rPr lang="en-US" sz="1050" b="0" i="0" kern="1200" dirty="0"/>
            <a:t>Barrierefreiheit ist ein grundlegender Aspekt des Flipped Learning-Ansatzes.  </a:t>
          </a:r>
          <a:endParaRPr lang="en-US" sz="1050" kern="1200" dirty="0"/>
        </a:p>
      </dsp:txBody>
      <dsp:txXfrm>
        <a:off x="190233" y="1176226"/>
        <a:ext cx="1349923" cy="982163"/>
      </dsp:txXfrm>
    </dsp:sp>
    <dsp:sp modelId="{E23103D1-AEA5-4B0D-9ED6-EA8F999C7B58}">
      <dsp:nvSpPr>
        <dsp:cNvPr id="0" name=""/>
        <dsp:cNvSpPr/>
      </dsp:nvSpPr>
      <dsp:spPr>
        <a:xfrm>
          <a:off x="1727494" y="996728"/>
          <a:ext cx="1411035" cy="104688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CC051-C093-4C75-840B-E650EDEFFF9A}">
      <dsp:nvSpPr>
        <dsp:cNvPr id="0" name=""/>
        <dsp:cNvSpPr/>
      </dsp:nvSpPr>
      <dsp:spPr>
        <a:xfrm>
          <a:off x="1884276" y="1145670"/>
          <a:ext cx="1411035" cy="104688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i="0" kern="1200" dirty="0"/>
            <a:t>Tools für Video-Untertitelung: </a:t>
          </a:r>
          <a:r>
            <a:rPr lang="en-US" sz="1000" b="0" i="0" kern="1200" dirty="0"/>
            <a:t>Nutzen Sie Tools, die Video-Untertitel bereitstellen, um Materialien für alle Schüler zugänglich zu machen.  </a:t>
          </a:r>
          <a:endParaRPr lang="en-US" sz="1000" kern="1200" dirty="0"/>
        </a:p>
      </dsp:txBody>
      <dsp:txXfrm>
        <a:off x="1914938" y="1176332"/>
        <a:ext cx="1349711" cy="985562"/>
      </dsp:txXfrm>
    </dsp:sp>
    <dsp:sp modelId="{19E89E63-BA34-4D47-A6A8-465683A95B22}">
      <dsp:nvSpPr>
        <dsp:cNvPr id="0" name=""/>
        <dsp:cNvSpPr/>
      </dsp:nvSpPr>
      <dsp:spPr>
        <a:xfrm>
          <a:off x="3452093" y="996728"/>
          <a:ext cx="1411035" cy="101053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2E15B-428A-4EA9-B566-04E764D9B54E}">
      <dsp:nvSpPr>
        <dsp:cNvPr id="0" name=""/>
        <dsp:cNvSpPr/>
      </dsp:nvSpPr>
      <dsp:spPr>
        <a:xfrm>
          <a:off x="3608875" y="1145670"/>
          <a:ext cx="1411035" cy="101053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i="0" kern="1200" dirty="0"/>
            <a:t>Unterstützung für hörgeschädigte Schüler: </a:t>
          </a:r>
          <a:r>
            <a:rPr lang="en-US" sz="1050" b="0" i="0" kern="1200" dirty="0"/>
            <a:t>Stellt sicher, dass Schüler mit Hörbehinderungen Zugang zu den Lerninhalten haben.  </a:t>
          </a:r>
          <a:endParaRPr lang="en-US" sz="1050" kern="1200" dirty="0"/>
        </a:p>
      </dsp:txBody>
      <dsp:txXfrm>
        <a:off x="3638473" y="1175268"/>
        <a:ext cx="1351839" cy="951339"/>
      </dsp:txXfrm>
    </dsp:sp>
    <dsp:sp modelId="{D23E7C0D-7355-4E03-A133-F0AE14305F14}">
      <dsp:nvSpPr>
        <dsp:cNvPr id="0" name=""/>
        <dsp:cNvSpPr/>
      </dsp:nvSpPr>
      <dsp:spPr>
        <a:xfrm>
          <a:off x="5176692" y="996728"/>
          <a:ext cx="1411035" cy="110312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59C91-B77A-471E-8D3F-C3DA9DB7CBA9}">
      <dsp:nvSpPr>
        <dsp:cNvPr id="0" name=""/>
        <dsp:cNvSpPr/>
      </dsp:nvSpPr>
      <dsp:spPr>
        <a:xfrm>
          <a:off x="5333474" y="1145670"/>
          <a:ext cx="1411035" cy="110312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i="0" kern="1200" dirty="0"/>
            <a:t>Fördert die persönliche Betreuung: </a:t>
          </a:r>
          <a:r>
            <a:rPr lang="en-US" sz="1050" b="0" i="0" kern="1200" dirty="0"/>
            <a:t>Ziel ist es, maßgeschneiderte Lernerfahrungen für jeden Schüler zu bieten.  </a:t>
          </a:r>
          <a:endParaRPr lang="en-US" sz="1050" kern="1200" dirty="0"/>
        </a:p>
      </dsp:txBody>
      <dsp:txXfrm>
        <a:off x="5365784" y="1177980"/>
        <a:ext cx="1346415" cy="1038508"/>
      </dsp:txXfrm>
    </dsp:sp>
    <dsp:sp modelId="{9A6333A9-F554-448D-A465-B2733FD55256}">
      <dsp:nvSpPr>
        <dsp:cNvPr id="0" name=""/>
        <dsp:cNvSpPr/>
      </dsp:nvSpPr>
      <dsp:spPr>
        <a:xfrm>
          <a:off x="6901291" y="996728"/>
          <a:ext cx="1411035" cy="103761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86B49-C913-4883-837B-CCA0A69D09BC}">
      <dsp:nvSpPr>
        <dsp:cNvPr id="0" name=""/>
        <dsp:cNvSpPr/>
      </dsp:nvSpPr>
      <dsp:spPr>
        <a:xfrm>
          <a:off x="7058073" y="1145670"/>
          <a:ext cx="1411035" cy="1037612"/>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i="0" kern="1200" dirty="0"/>
            <a:t>Ermutigt zu kontinuierlichem Lernen: </a:t>
          </a:r>
          <a:r>
            <a:rPr lang="en-US" sz="1050" b="0" i="0" kern="1200" dirty="0"/>
            <a:t>Unterstützt das Ziel, kontinuierliche Lernmöglichkeiten für alle Lernenden zu fördern. </a:t>
          </a:r>
          <a:endParaRPr lang="en-US" sz="1050" kern="1200" dirty="0"/>
        </a:p>
      </dsp:txBody>
      <dsp:txXfrm>
        <a:off x="7088464" y="1176061"/>
        <a:ext cx="1350253" cy="976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9BD0A-9475-426F-9531-F9F8369A7AF0}">
      <dsp:nvSpPr>
        <dsp:cNvPr id="0" name=""/>
        <dsp:cNvSpPr/>
      </dsp:nvSpPr>
      <dsp:spPr>
        <a:xfrm>
          <a:off x="1149332" y="45574"/>
          <a:ext cx="912379" cy="912379"/>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6394B9CD-01F9-46BC-8A5B-581715F70E52}">
      <dsp:nvSpPr>
        <dsp:cNvPr id="0" name=""/>
        <dsp:cNvSpPr/>
      </dsp:nvSpPr>
      <dsp:spPr>
        <a:xfrm>
          <a:off x="1340931" y="237174"/>
          <a:ext cx="529180" cy="5291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B2C1B-D06B-446B-B101-AAC54150D7A0}">
      <dsp:nvSpPr>
        <dsp:cNvPr id="0" name=""/>
        <dsp:cNvSpPr/>
      </dsp:nvSpPr>
      <dsp:spPr>
        <a:xfrm>
          <a:off x="2257221" y="45574"/>
          <a:ext cx="2150608" cy="9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Unterstützt die Zusammenarbeit: </a:t>
          </a:r>
          <a:r>
            <a:rPr lang="en-US" sz="1200" kern="1200" dirty="0"/>
            <a:t>Spiegelt die kollaborative Säule des Flipped Learning wider.</a:t>
          </a:r>
        </a:p>
      </dsp:txBody>
      <dsp:txXfrm>
        <a:off x="2257221" y="45574"/>
        <a:ext cx="2150608" cy="912379"/>
      </dsp:txXfrm>
    </dsp:sp>
    <dsp:sp modelId="{04289866-3B19-4399-8A53-A1AA848211CF}">
      <dsp:nvSpPr>
        <dsp:cNvPr id="0" name=""/>
        <dsp:cNvSpPr/>
      </dsp:nvSpPr>
      <dsp:spPr>
        <a:xfrm>
          <a:off x="4782557" y="45574"/>
          <a:ext cx="912379" cy="912379"/>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572C79A-36E2-4BA4-BB35-5FA2DA656FAE}">
      <dsp:nvSpPr>
        <dsp:cNvPr id="0" name=""/>
        <dsp:cNvSpPr/>
      </dsp:nvSpPr>
      <dsp:spPr>
        <a:xfrm>
          <a:off x="4974157" y="237174"/>
          <a:ext cx="529180" cy="5291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272DF-E1CC-4D26-AA7E-BFE98923723F}">
      <dsp:nvSpPr>
        <dsp:cNvPr id="0" name=""/>
        <dsp:cNvSpPr/>
      </dsp:nvSpPr>
      <dsp:spPr>
        <a:xfrm>
          <a:off x="5890447" y="45574"/>
          <a:ext cx="2150608" cy="9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Verändert die Lernerfahrung: Diese Plattformen verändern die Art und Weise, wie Schüler mit Inhalten umgehen.</a:t>
          </a:r>
        </a:p>
      </dsp:txBody>
      <dsp:txXfrm>
        <a:off x="5890447" y="45574"/>
        <a:ext cx="2150608" cy="912379"/>
      </dsp:txXfrm>
    </dsp:sp>
    <dsp:sp modelId="{F3659736-0FBE-4C1C-BA8C-96BAFB326BBF}">
      <dsp:nvSpPr>
        <dsp:cNvPr id="0" name=""/>
        <dsp:cNvSpPr/>
      </dsp:nvSpPr>
      <dsp:spPr>
        <a:xfrm>
          <a:off x="1149332" y="1350369"/>
          <a:ext cx="912379" cy="912379"/>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7C0D93BF-F374-4D3F-8943-C6BC4A10BCB5}">
      <dsp:nvSpPr>
        <dsp:cNvPr id="0" name=""/>
        <dsp:cNvSpPr/>
      </dsp:nvSpPr>
      <dsp:spPr>
        <a:xfrm>
          <a:off x="1340931" y="1541969"/>
          <a:ext cx="529180" cy="5291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3DF14-C9C1-4C6A-BA60-05A039026DD9}">
      <dsp:nvSpPr>
        <dsp:cNvPr id="0" name=""/>
        <dsp:cNvSpPr/>
      </dsp:nvSpPr>
      <dsp:spPr>
        <a:xfrm>
          <a:off x="2257221" y="1350369"/>
          <a:ext cx="2150608" cy="9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Fördert die Interaktion unter Gleichaltrigen: </a:t>
          </a:r>
          <a:r>
            <a:rPr lang="en-US" sz="1200" kern="1200" dirty="0"/>
            <a:t>Fördert die Interaktion und Zusammenarbeit zwischen den Schülern.</a:t>
          </a:r>
        </a:p>
      </dsp:txBody>
      <dsp:txXfrm>
        <a:off x="2257221" y="1350369"/>
        <a:ext cx="2150608" cy="912379"/>
      </dsp:txXfrm>
    </dsp:sp>
    <dsp:sp modelId="{6AFCB729-B695-411A-8739-1B4694ACD2D3}">
      <dsp:nvSpPr>
        <dsp:cNvPr id="0" name=""/>
        <dsp:cNvSpPr/>
      </dsp:nvSpPr>
      <dsp:spPr>
        <a:xfrm>
          <a:off x="4782557" y="1350369"/>
          <a:ext cx="912379" cy="912379"/>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C3ABD131-CF51-4AFB-98BC-ED92EB63BEE2}">
      <dsp:nvSpPr>
        <dsp:cNvPr id="0" name=""/>
        <dsp:cNvSpPr/>
      </dsp:nvSpPr>
      <dsp:spPr>
        <a:xfrm>
          <a:off x="4974157" y="1541969"/>
          <a:ext cx="529180" cy="5291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10415-A297-4B4D-9205-01EAC5AE2AE4}">
      <dsp:nvSpPr>
        <dsp:cNvPr id="0" name=""/>
        <dsp:cNvSpPr/>
      </dsp:nvSpPr>
      <dsp:spPr>
        <a:xfrm>
          <a:off x="5890447" y="1350369"/>
          <a:ext cx="2150608" cy="91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1" kern="1200" dirty="0"/>
            <a:t>Fördert den Wissensaustausch: </a:t>
          </a:r>
          <a:r>
            <a:rPr lang="en-US" sz="1200" kern="1200" dirty="0"/>
            <a:t>Erleichtert den Austausch von Ideen und Ressourcen unter Gleichaltrigen</a:t>
          </a:r>
        </a:p>
      </dsp:txBody>
      <dsp:txXfrm>
        <a:off x="5890447" y="1350369"/>
        <a:ext cx="2150608" cy="9123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3AC8-120F-46F4-BA91-7BC6A69ABB85}">
      <dsp:nvSpPr>
        <dsp:cNvPr id="0" name=""/>
        <dsp:cNvSpPr/>
      </dsp:nvSpPr>
      <dsp:spPr>
        <a:xfrm>
          <a:off x="0"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49EEF-7CE8-4404-B906-7A43F39FD38B}">
      <dsp:nvSpPr>
        <dsp:cNvPr id="0" name=""/>
        <dsp:cNvSpPr/>
      </dsp:nvSpPr>
      <dsp:spPr>
        <a:xfrm>
          <a:off x="253962"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u="none" strike="noStrike" kern="1200" dirty="0">
              <a:solidFill>
                <a:srgbClr val="121212"/>
              </a:solidFill>
              <a:effectLst/>
              <a:latin typeface="Arial" panose="020B0604020202020204" pitchFamily="34" charset="0"/>
            </a:rPr>
            <a:t>Die Technologie verbessert die Zusammenarbeit zwischen Gleichaltrigen im Klassenzimmer, ein Schlüsselelement des Flipped Learning-Modells.</a:t>
          </a:r>
          <a:endParaRPr lang="en-US" sz="1300" kern="1200" dirty="0"/>
        </a:p>
      </dsp:txBody>
      <dsp:txXfrm>
        <a:off x="296472" y="868605"/>
        <a:ext cx="2200640" cy="1366374"/>
      </dsp:txXfrm>
    </dsp:sp>
    <dsp:sp modelId="{E23103D1-AEA5-4B0D-9ED6-EA8F999C7B58}">
      <dsp:nvSpPr>
        <dsp:cNvPr id="0" name=""/>
        <dsp:cNvSpPr/>
      </dsp:nvSpPr>
      <dsp:spPr>
        <a:xfrm>
          <a:off x="2793585"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CC051-C093-4C75-840B-E650EDEFFF9A}">
      <dsp:nvSpPr>
        <dsp:cNvPr id="0" name=""/>
        <dsp:cNvSpPr/>
      </dsp:nvSpPr>
      <dsp:spPr>
        <a:xfrm>
          <a:off x="3047547"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u="none" strike="noStrike" kern="1200" dirty="0">
              <a:solidFill>
                <a:srgbClr val="121212"/>
              </a:solidFill>
              <a:effectLst/>
              <a:latin typeface="Arial" panose="020B0604020202020204" pitchFamily="34" charset="0"/>
            </a:rPr>
            <a:t>Plattformen wie Padlet erleichtern den Ideenaustausch und die Gruppenarbeit.</a:t>
          </a:r>
          <a:endParaRPr lang="en-US" sz="1300" kern="1200" dirty="0"/>
        </a:p>
      </dsp:txBody>
      <dsp:txXfrm>
        <a:off x="3090057" y="868605"/>
        <a:ext cx="2200640" cy="1366374"/>
      </dsp:txXfrm>
    </dsp:sp>
    <dsp:sp modelId="{19E89E63-BA34-4D47-A6A8-465683A95B22}">
      <dsp:nvSpPr>
        <dsp:cNvPr id="0" name=""/>
        <dsp:cNvSpPr/>
      </dsp:nvSpPr>
      <dsp:spPr>
        <a:xfrm>
          <a:off x="5587170" y="584831"/>
          <a:ext cx="2285660" cy="1451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2E15B-428A-4EA9-B566-04E764D9B54E}">
      <dsp:nvSpPr>
        <dsp:cNvPr id="0" name=""/>
        <dsp:cNvSpPr/>
      </dsp:nvSpPr>
      <dsp:spPr>
        <a:xfrm>
          <a:off x="5841132" y="826095"/>
          <a:ext cx="2285660" cy="1451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u="none" strike="noStrike" kern="1200" dirty="0">
              <a:solidFill>
                <a:srgbClr val="121212"/>
              </a:solidFill>
              <a:effectLst/>
              <a:latin typeface="Arial" panose="020B0604020202020204" pitchFamily="34" charset="0"/>
            </a:rPr>
            <a:t>Dieser Ansatz fördert die Vorteile des kollaborativen und aktiven Lernens, die für Flipped Learning von zentraler Bedeutung sind</a:t>
          </a:r>
          <a:r>
            <a:rPr lang="en-US" sz="1300" b="0" i="0" kern="1200" dirty="0"/>
            <a:t>.  </a:t>
          </a:r>
          <a:endParaRPr lang="en-US" sz="1300" kern="1200" dirty="0"/>
        </a:p>
      </dsp:txBody>
      <dsp:txXfrm>
        <a:off x="5883642" y="868605"/>
        <a:ext cx="2200640" cy="13663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66B7E-0230-40D9-97ED-1602AFBC68FF}">
      <dsp:nvSpPr>
        <dsp:cNvPr id="0" name=""/>
        <dsp:cNvSpPr/>
      </dsp:nvSpPr>
      <dsp:spPr>
        <a:xfrm>
          <a:off x="0" y="6343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a:t>- LMS nutzen: Nutzen Sie Lernmanagementsysteme, um die Verteilung von Materialien vor dem Unterricht zu rationalisieren.  </a:t>
          </a:r>
          <a:endParaRPr lang="en-US" sz="1300" kern="1200" dirty="0"/>
        </a:p>
      </dsp:txBody>
      <dsp:txXfrm>
        <a:off x="25245" y="88675"/>
        <a:ext cx="7717903" cy="466650"/>
      </dsp:txXfrm>
    </dsp:sp>
    <dsp:sp modelId="{3963ED48-D3EF-458B-AF72-41E00C3F9A08}">
      <dsp:nvSpPr>
        <dsp:cNvPr id="0" name=""/>
        <dsp:cNvSpPr/>
      </dsp:nvSpPr>
      <dsp:spPr>
        <a:xfrm>
          <a:off x="0" y="61801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 Verfolgt die Fortschritte der Schüler: Mit diesen Tools lassen sich die Fortschritte der Schüler wirksam überwachen und bewerten.  </a:t>
          </a:r>
          <a:endParaRPr lang="en-US" sz="1300" kern="1200"/>
        </a:p>
      </dsp:txBody>
      <dsp:txXfrm>
        <a:off x="25245" y="643255"/>
        <a:ext cx="7717903" cy="466650"/>
      </dsp:txXfrm>
    </dsp:sp>
    <dsp:sp modelId="{21F4CCEA-056E-465B-9193-292D4D6B1296}">
      <dsp:nvSpPr>
        <dsp:cNvPr id="0" name=""/>
        <dsp:cNvSpPr/>
      </dsp:nvSpPr>
      <dsp:spPr>
        <a:xfrm>
          <a:off x="0" y="117259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 Flexibilität beim Flipped Learning: Unterstützt den Vorteil des Flipped Learning, nämlich die Flexibilität beim Lernen.  </a:t>
          </a:r>
          <a:endParaRPr lang="en-US" sz="1300" kern="1200"/>
        </a:p>
      </dsp:txBody>
      <dsp:txXfrm>
        <a:off x="25245" y="1197835"/>
        <a:ext cx="7717903" cy="466650"/>
      </dsp:txXfrm>
    </dsp:sp>
    <dsp:sp modelId="{7357555B-8986-443C-B253-633BD05DD2D9}">
      <dsp:nvSpPr>
        <dsp:cNvPr id="0" name=""/>
        <dsp:cNvSpPr/>
      </dsp:nvSpPr>
      <dsp:spPr>
        <a:xfrm>
          <a:off x="0" y="172717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 Strukturierte Lernumgebung: Schafft ein strukturiertes und zugängliches Umfeld für die Schüler.  </a:t>
          </a:r>
          <a:endParaRPr lang="en-US" sz="1300" kern="1200"/>
        </a:p>
      </dsp:txBody>
      <dsp:txXfrm>
        <a:off x="25245" y="1752415"/>
        <a:ext cx="7717903" cy="466650"/>
      </dsp:txXfrm>
    </dsp:sp>
    <dsp:sp modelId="{2AFE5EB2-6DC4-49E4-955E-943056DF151D}">
      <dsp:nvSpPr>
        <dsp:cNvPr id="0" name=""/>
        <dsp:cNvSpPr/>
      </dsp:nvSpPr>
      <dsp:spPr>
        <a:xfrm>
          <a:off x="0" y="2281750"/>
          <a:ext cx="7768393" cy="517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 Hilft bei der Bewältigung der Dynamik im Klassenzimmer: Ermöglicht es Lehrkräften, das kontrollierte Chaos in einem dynamischen Klassenzimmer effektiv zu managen. </a:t>
          </a:r>
          <a:endParaRPr lang="en-US" sz="1300" kern="1200"/>
        </a:p>
      </dsp:txBody>
      <dsp:txXfrm>
        <a:off x="25245" y="2306995"/>
        <a:ext cx="7717903" cy="466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845B5-3BCB-4623-B875-FEB254EA266F}">
      <dsp:nvSpPr>
        <dsp:cNvPr id="0" name=""/>
        <dsp:cNvSpPr/>
      </dsp:nvSpPr>
      <dsp:spPr>
        <a:xfrm>
          <a:off x="0" y="123378"/>
          <a:ext cx="5060774" cy="407745"/>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Autoreparatur: Diagnosesimulationen</a:t>
          </a:r>
          <a:endParaRPr lang="en-BE" sz="1700" kern="1200" dirty="0"/>
        </a:p>
      </dsp:txBody>
      <dsp:txXfrm>
        <a:off x="19904" y="143282"/>
        <a:ext cx="5020966" cy="367937"/>
      </dsp:txXfrm>
    </dsp:sp>
    <dsp:sp modelId="{BB1E18C6-B585-4728-ADFA-0BA3A91C9297}">
      <dsp:nvSpPr>
        <dsp:cNvPr id="0" name=""/>
        <dsp:cNvSpPr/>
      </dsp:nvSpPr>
      <dsp:spPr>
        <a:xfrm>
          <a:off x="0" y="531124"/>
          <a:ext cx="5060774"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8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b="1" kern="1200"/>
            <a:t>Verwendete Technologie</a:t>
          </a:r>
          <a:r>
            <a:rPr lang="en-GB" sz="1300" kern="1200"/>
            <a:t>: Diagnosesimulationssoftware</a:t>
          </a:r>
          <a:endParaRPr lang="en-BE" sz="1300" kern="1200"/>
        </a:p>
        <a:p>
          <a:pPr marL="114300" lvl="1" indent="-114300" algn="l" defTabSz="577850">
            <a:lnSpc>
              <a:spcPct val="90000"/>
            </a:lnSpc>
            <a:spcBef>
              <a:spcPct val="0"/>
            </a:spcBef>
            <a:spcAft>
              <a:spcPct val="20000"/>
            </a:spcAft>
            <a:buChar char="•"/>
          </a:pPr>
          <a:r>
            <a:rPr lang="en-GB" sz="1300" b="1" kern="1200"/>
            <a:t>Beschreibung</a:t>
          </a:r>
          <a:r>
            <a:rPr lang="en-GB" sz="1300" kern="1200"/>
            <a:t>: Die Schüler verwenden virtuelle Diagnosewerkzeuge, um Autoreparaturen zu simulieren, Fehler zu erkennen und Probleme zu beheben, bevor sie zu echten Fahrzeugen wechseln.</a:t>
          </a:r>
          <a:endParaRPr lang="en-BE" sz="1300" kern="1200"/>
        </a:p>
        <a:p>
          <a:pPr marL="114300" lvl="1" indent="-114300" algn="l" defTabSz="577850">
            <a:lnSpc>
              <a:spcPct val="90000"/>
            </a:lnSpc>
            <a:spcBef>
              <a:spcPct val="0"/>
            </a:spcBef>
            <a:spcAft>
              <a:spcPct val="20000"/>
            </a:spcAft>
            <a:buChar char="•"/>
          </a:pPr>
          <a:r>
            <a:rPr lang="en-GB" sz="1300" b="1" kern="1200"/>
            <a:t>Ergebnis</a:t>
          </a:r>
          <a:r>
            <a:rPr lang="en-GB" sz="1300" kern="1200"/>
            <a:t>: Vertiefung der praktischen Fähigkeiten in einem risikoarmen Umfeld, das den Schülern die Möglichkeit gibt, zu üben und Selbstvertrauen aufzubauen.</a:t>
          </a:r>
          <a:endParaRPr lang="en-BE" sz="1300" kern="1200"/>
        </a:p>
      </dsp:txBody>
      <dsp:txXfrm>
        <a:off x="0" y="531124"/>
        <a:ext cx="5060774" cy="1407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9F810-C0D8-480C-BA10-A8EAC38147DD}">
      <dsp:nvSpPr>
        <dsp:cNvPr id="0" name=""/>
        <dsp:cNvSpPr/>
      </dsp:nvSpPr>
      <dsp:spPr>
        <a:xfrm>
          <a:off x="0" y="119020"/>
          <a:ext cx="5467584" cy="407745"/>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Kulinarische Künste: Interaktives Rezept-Quiz</a:t>
          </a:r>
          <a:endParaRPr lang="en-BE" sz="1700" kern="1200"/>
        </a:p>
      </dsp:txBody>
      <dsp:txXfrm>
        <a:off x="19904" y="138924"/>
        <a:ext cx="5427776" cy="367937"/>
      </dsp:txXfrm>
    </dsp:sp>
    <dsp:sp modelId="{01BECEB8-B3F9-451D-A044-CF816DEEA6EF}">
      <dsp:nvSpPr>
        <dsp:cNvPr id="0" name=""/>
        <dsp:cNvSpPr/>
      </dsp:nvSpPr>
      <dsp:spPr>
        <a:xfrm>
          <a:off x="0" y="526766"/>
          <a:ext cx="5467584" cy="123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5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GB" sz="1300" b="1" kern="1200"/>
            <a:t>Verwendete Technologie</a:t>
          </a:r>
          <a:r>
            <a:rPr lang="en-GB" sz="1300" kern="1200"/>
            <a:t>: Edpuzzle, H5P (interaktive Quizze)</a:t>
          </a:r>
          <a:endParaRPr lang="en-BE" sz="1300" kern="1200"/>
        </a:p>
        <a:p>
          <a:pPr marL="114300" lvl="1" indent="-114300" algn="l" defTabSz="577850">
            <a:lnSpc>
              <a:spcPct val="90000"/>
            </a:lnSpc>
            <a:spcBef>
              <a:spcPct val="0"/>
            </a:spcBef>
            <a:spcAft>
              <a:spcPct val="20000"/>
            </a:spcAft>
            <a:buChar char="•"/>
          </a:pPr>
          <a:r>
            <a:rPr lang="en-GB" sz="1300" b="1" kern="1200"/>
            <a:t>Beschreibung</a:t>
          </a:r>
          <a:r>
            <a:rPr lang="en-GB" sz="1300" kern="1200"/>
            <a:t>: Vor dem praktischen Kochen absolvieren die Schüler Quizfragen, die in Kochvideos eingebettet sind, in denen sie etwas über Zutaten, Techniken und Sicherheit lernen.</a:t>
          </a:r>
          <a:endParaRPr lang="en-BE" sz="1300" kern="1200"/>
        </a:p>
        <a:p>
          <a:pPr marL="114300" lvl="1" indent="-114300" algn="l" defTabSz="577850">
            <a:lnSpc>
              <a:spcPct val="90000"/>
            </a:lnSpc>
            <a:spcBef>
              <a:spcPct val="0"/>
            </a:spcBef>
            <a:spcAft>
              <a:spcPct val="20000"/>
            </a:spcAft>
            <a:buChar char="•"/>
          </a:pPr>
          <a:r>
            <a:rPr lang="en-GB" sz="1300" b="1" kern="1200"/>
            <a:t>Ergebnis</a:t>
          </a:r>
          <a:r>
            <a:rPr lang="en-GB" sz="1300" kern="1200"/>
            <a:t>: Sicherstellung von Grundkenntnissen, so dass sich der Unterricht auf die Anwendung dieser Techniken in der Küche konzentriert.</a:t>
          </a:r>
          <a:endParaRPr lang="en-BE" sz="1300" kern="1200"/>
        </a:p>
      </dsp:txBody>
      <dsp:txXfrm>
        <a:off x="0" y="526766"/>
        <a:ext cx="5467584" cy="12316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84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365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252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86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695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20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0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355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650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933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484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44479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hyperlink" Target="https://www.kapwing.com/" TargetMode="External"/><Relationship Id="rId13" Type="http://schemas.openxmlformats.org/officeDocument/2006/relationships/diagramData" Target="../diagrams/data4.xml"/><Relationship Id="rId1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25.jpeg"/><Relationship Id="rId12" Type="http://schemas.openxmlformats.org/officeDocument/2006/relationships/image" Target="../media/image28.jpeg"/><Relationship Id="rId17" Type="http://schemas.microsoft.com/office/2007/relationships/diagramDrawing" Target="../diagrams/drawing4.xml"/><Relationship Id="rId2" Type="http://schemas.openxmlformats.org/officeDocument/2006/relationships/image" Target="../media/image1.png"/><Relationship Id="rId16" Type="http://schemas.openxmlformats.org/officeDocument/2006/relationships/diagramColors" Target="../diagrams/colors4.xml"/><Relationship Id="rId1" Type="http://schemas.openxmlformats.org/officeDocument/2006/relationships/slideLayout" Target="../slideLayouts/slideLayout7.xml"/><Relationship Id="rId6" Type="http://schemas.openxmlformats.org/officeDocument/2006/relationships/hyperlink" Target="https://otter.ai/" TargetMode="External"/><Relationship Id="rId11" Type="http://schemas.openxmlformats.org/officeDocument/2006/relationships/hyperlink" Target="https://www.veed.io/wall-of-love?utm_id=20900614690&amp;utm_term=veedio&amp;utm_campaign=g_T2-EN-Search-Brand&amp;utm_source=google&amp;utm_medium=cpc&amp;utm_content=158048792780_713452125324&amp;gad_source=1&amp;gclid=Cj0KCQjwmt24BhDPARIsAJFYKk2e86AEtcqcmjhWZTMsyblMI1yLnX03iYNXlsBm0uYdZK3d9t3WOlAaAgc3EALw_wcB" TargetMode="External"/><Relationship Id="rId5" Type="http://schemas.microsoft.com/office/2007/relationships/hdphoto" Target="../media/hdphoto4.wdp"/><Relationship Id="rId15" Type="http://schemas.openxmlformats.org/officeDocument/2006/relationships/diagramQuickStyle" Target="../diagrams/quickStyle4.xm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image" Target="../media/image26.jpeg"/><Relationship Id="rId1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png"/><Relationship Id="rId7" Type="http://schemas.openxmlformats.org/officeDocument/2006/relationships/diagramLayout" Target="../diagrams/layout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png"/><Relationship Id="rId5" Type="http://schemas.openxmlformats.org/officeDocument/2006/relationships/image" Target="../media/image30.png"/><Relationship Id="rId10" Type="http://schemas.microsoft.com/office/2007/relationships/diagramDrawing" Target="../diagrams/drawing5.xml"/><Relationship Id="rId4" Type="http://schemas.openxmlformats.org/officeDocument/2006/relationships/image" Target="../media/image29.png"/><Relationship Id="rId9"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diagramLayout" Target="../diagrams/layout6.xml"/><Relationship Id="rId12" Type="http://schemas.openxmlformats.org/officeDocument/2006/relationships/hyperlink" Target="https://padlet.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6.xml"/><Relationship Id="rId11" Type="http://schemas.openxmlformats.org/officeDocument/2006/relationships/image" Target="../media/image40.png"/><Relationship Id="rId5" Type="http://schemas.microsoft.com/office/2007/relationships/hdphoto" Target="../media/hdphoto5.wdp"/><Relationship Id="rId10" Type="http://schemas.microsoft.com/office/2007/relationships/diagramDrawing" Target="../diagrams/drawing6.xml"/><Relationship Id="rId4" Type="http://schemas.openxmlformats.org/officeDocument/2006/relationships/image" Target="../media/image39.png"/><Relationship Id="rId9"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8" Type="http://schemas.openxmlformats.org/officeDocument/2006/relationships/hyperlink" Target="https://www.mentimeter.com/" TargetMode="External"/><Relationship Id="rId3" Type="http://schemas.openxmlformats.org/officeDocument/2006/relationships/image" Target="../media/image2.png"/><Relationship Id="rId7" Type="http://schemas.openxmlformats.org/officeDocument/2006/relationships/image" Target="../media/image42.jpe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kahoot.it/" TargetMode="External"/><Relationship Id="rId11" Type="http://schemas.openxmlformats.org/officeDocument/2006/relationships/image" Target="../media/image44.png"/><Relationship Id="rId5" Type="http://schemas.microsoft.com/office/2007/relationships/hdphoto" Target="../media/hdphoto6.wdp"/><Relationship Id="rId10" Type="http://schemas.openxmlformats.org/officeDocument/2006/relationships/hyperlink" Target="https://www.slido.com/" TargetMode="External"/><Relationship Id="rId4" Type="http://schemas.openxmlformats.org/officeDocument/2006/relationships/image" Target="../media/image41.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hyperlink" Target="https://moodle.org/?lang=it" TargetMode="External"/><Relationship Id="rId3" Type="http://schemas.openxmlformats.org/officeDocument/2006/relationships/image" Target="../media/image2.png"/><Relationship Id="rId7" Type="http://schemas.openxmlformats.org/officeDocument/2006/relationships/diagramLayout" Target="../diagrams/layout7.xml"/><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7.xml"/><Relationship Id="rId11" Type="http://schemas.openxmlformats.org/officeDocument/2006/relationships/hyperlink" Target="https://www.instructure.com/" TargetMode="External"/><Relationship Id="rId5" Type="http://schemas.microsoft.com/office/2007/relationships/hdphoto" Target="../media/hdphoto7.wdp"/><Relationship Id="rId15" Type="http://schemas.openxmlformats.org/officeDocument/2006/relationships/image" Target="../media/image4.png"/><Relationship Id="rId10" Type="http://schemas.microsoft.com/office/2007/relationships/diagramDrawing" Target="../diagrams/drawing7.xml"/><Relationship Id="rId4" Type="http://schemas.openxmlformats.org/officeDocument/2006/relationships/image" Target="../media/image45.png"/><Relationship Id="rId9" Type="http://schemas.openxmlformats.org/officeDocument/2006/relationships/diagramColors" Target="../diagrams/colors7.xml"/><Relationship Id="rId14" Type="http://schemas.openxmlformats.org/officeDocument/2006/relationships/image" Target="../media/image47.jpe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diagramQuickStyle" Target="../diagrams/quickStyle9.xml"/><Relationship Id="rId3" Type="http://schemas.openxmlformats.org/officeDocument/2006/relationships/image" Target="../media/image2.png"/><Relationship Id="rId7" Type="http://schemas.openxmlformats.org/officeDocument/2006/relationships/diagramLayout" Target="../diagrams/layout8.xml"/><Relationship Id="rId12" Type="http://schemas.openxmlformats.org/officeDocument/2006/relationships/diagramLayout" Target="../diagrams/layout9.xm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diagramData" Target="../diagrams/data9.xml"/><Relationship Id="rId5" Type="http://schemas.microsoft.com/office/2007/relationships/hdphoto" Target="../media/hdphoto8.wdp"/><Relationship Id="rId15" Type="http://schemas.microsoft.com/office/2007/relationships/diagramDrawing" Target="../diagrams/drawing9.xml"/><Relationship Id="rId10" Type="http://schemas.microsoft.com/office/2007/relationships/diagramDrawing" Target="../diagrams/drawing8.xml"/><Relationship Id="rId4" Type="http://schemas.openxmlformats.org/officeDocument/2006/relationships/image" Target="../media/image48.png"/><Relationship Id="rId9" Type="http://schemas.openxmlformats.org/officeDocument/2006/relationships/diagramColors" Target="../diagrams/colors8.xml"/><Relationship Id="rId14" Type="http://schemas.openxmlformats.org/officeDocument/2006/relationships/diagramColors" Target="../diagrams/colors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2.png"/><Relationship Id="rId7" Type="http://schemas.openxmlformats.org/officeDocument/2006/relationships/diagramLayout" Target="../diagrams/layout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2.xml"/><Relationship Id="rId11" Type="http://schemas.openxmlformats.org/officeDocument/2006/relationships/image" Target="../media/image4.png"/><Relationship Id="rId5" Type="http://schemas.microsoft.com/office/2007/relationships/hdphoto" Target="../media/hdphoto9.wdp"/><Relationship Id="rId10" Type="http://schemas.microsoft.com/office/2007/relationships/diagramDrawing" Target="../diagrams/drawing12.xml"/><Relationship Id="rId4" Type="http://schemas.openxmlformats.org/officeDocument/2006/relationships/image" Target="../media/image49.png"/><Relationship Id="rId9" Type="http://schemas.openxmlformats.org/officeDocument/2006/relationships/diagramColors" Target="../diagrams/colors1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turnitin.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png"/><Relationship Id="rId5" Type="http://schemas.microsoft.com/office/2007/relationships/hdphoto" Target="../media/hdphoto9.wdp"/><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joint-research-centre.ec.europa.eu/scientific-activities-z/education-and-training/digital-transformation-education/digital-competence-framework-citizens-digcomp/digcomp-framework_en"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ducation.ec.europa.eu/focus-topics/digital-education/action-plan" TargetMode="External"/><Relationship Id="rId5" Type="http://schemas.openxmlformats.org/officeDocument/2006/relationships/image" Target="../media/image53.pn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4.png"/><Relationship Id="rId4" Type="http://schemas.openxmlformats.org/officeDocument/2006/relationships/image" Target="../media/image56.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tvetjournal.com/tvet-tools/a-conceptual-paper-on-the-roles-of-vocational-education-instructors-in-professional-learning-communities-plc/" TargetMode="External"/><Relationship Id="rId2" Type="http://schemas.openxmlformats.org/officeDocument/2006/relationships/hyperlink" Target="https://education.ec.europa.eu/education-levels/vocational-education-and-training/about-vocational-education-and-training"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png"/><Relationship Id="rId5" Type="http://schemas.microsoft.com/office/2007/relationships/hdphoto" Target="../media/hdphoto1.wdp"/><Relationship Id="rId10" Type="http://schemas.microsoft.com/office/2007/relationships/diagramDrawing" Target="../diagrams/drawing2.xml"/><Relationship Id="rId4" Type="http://schemas.openxmlformats.org/officeDocument/2006/relationships/image" Target="../media/image11.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v7uScletiPc?feature=oembed" TargetMode="External"/><Relationship Id="rId6" Type="http://schemas.openxmlformats.org/officeDocument/2006/relationships/image" Target="../media/image12.jpeg"/><Relationship Id="rId5" Type="http://schemas.openxmlformats.org/officeDocument/2006/relationships/hyperlink" Target="https://www.screencastify.com/"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www.screencastify.com/" TargetMode="External"/><Relationship Id="rId13"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wevideo.com/" TargetMode="External"/><Relationship Id="rId11" Type="http://schemas.openxmlformats.org/officeDocument/2006/relationships/diagramLayout" Target="../diagrams/layout3.xml"/><Relationship Id="rId5" Type="http://schemas.microsoft.com/office/2007/relationships/hdphoto" Target="../media/hdphoto2.wdp"/><Relationship Id="rId15" Type="http://schemas.openxmlformats.org/officeDocument/2006/relationships/image" Target="../media/image4.png"/><Relationship Id="rId10" Type="http://schemas.openxmlformats.org/officeDocument/2006/relationships/diagramData" Target="../diagrams/data3.xml"/><Relationship Id="rId4" Type="http://schemas.openxmlformats.org/officeDocument/2006/relationships/image" Target="../media/image15.png"/><Relationship Id="rId9" Type="http://schemas.openxmlformats.org/officeDocument/2006/relationships/image" Target="../media/image17.png"/><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hyperlink" Target="https://www.panopto.com/blog/how-to-record-your-screen/"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4.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hyperlink" Target="https://www.panopto.com/" TargetMode="Externa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1" y="1975715"/>
            <a:ext cx="6214274" cy="1847044"/>
          </a:xfrm>
          <a:prstGeom prst="rect">
            <a:avLst/>
          </a:prstGeom>
        </p:spPr>
        <p:txBody>
          <a:bodyPr wrap="square" lIns="0" tIns="0" rIns="0" bIns="0" rtlCol="0" anchor="t">
            <a:spAutoFit/>
          </a:bodyPr>
          <a:lstStyle/>
          <a:p>
            <a:pPr defTabSz="609630"/>
            <a:r>
              <a:rPr lang="en-GB" sz="2667" b="1" spc="-68" dirty="0">
                <a:solidFill>
                  <a:srgbClr val="FB8709"/>
                </a:solidFill>
                <a:latin typeface="HK Grotesk Bold"/>
              </a:rPr>
              <a:t>Modul 5: Technologie-Tools für das Flipped Classroom</a:t>
            </a:r>
          </a:p>
          <a:p>
            <a:pPr defTabSz="609630"/>
            <a:r>
              <a:rPr lang="en-US" sz="3334" b="1" spc="-58" dirty="0" err="1">
                <a:solidFill>
                  <a:srgbClr val="053249"/>
                </a:solidFill>
                <a:latin typeface="HK Grotesk Bold"/>
              </a:rPr>
              <a:t>Enheit</a:t>
            </a:r>
            <a:r>
              <a:rPr lang="en-US" sz="3334" b="1" spc="-58" dirty="0">
                <a:solidFill>
                  <a:srgbClr val="053249"/>
                </a:solidFill>
                <a:latin typeface="HK Grotesk Bold"/>
              </a:rPr>
              <a:t> 1 - </a:t>
            </a:r>
            <a:r>
              <a:rPr lang="en-GB" sz="3334" b="1" spc="-58" dirty="0">
                <a:solidFill>
                  <a:srgbClr val="053249"/>
                </a:solidFill>
                <a:latin typeface="HK Grotesk Bold"/>
              </a:rPr>
              <a:t>Bildungstechnologie für Flipped Learning</a:t>
            </a:r>
            <a:endParaRPr lang="en-US" sz="3334"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pPr defTabSz="609630"/>
              <a:endParaRPr lang="en-BE" sz="1200" dirty="0">
                <a:solidFill>
                  <a:prstClr val="black"/>
                </a:solidFill>
                <a:latin typeface="Calibri"/>
              </a:endParaRPr>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9" name="TextBox 9"/>
          <p:cNvSpPr txBox="1"/>
          <p:nvPr/>
        </p:nvSpPr>
        <p:spPr>
          <a:xfrm>
            <a:off x="685801" y="1000921"/>
            <a:ext cx="6525228" cy="707373"/>
          </a:xfrm>
          <a:prstGeom prst="rect">
            <a:avLst/>
          </a:prstGeom>
        </p:spPr>
        <p:txBody>
          <a:bodyPr wrap="square" lIns="0" tIns="0" rIns="0" bIns="0" rtlCol="0" anchor="t">
            <a:spAutoFit/>
          </a:bodyPr>
          <a:lstStyle/>
          <a:p>
            <a:pPr defTabSz="609630">
              <a:lnSpc>
                <a:spcPts val="2823"/>
              </a:lnSpc>
            </a:pPr>
            <a:r>
              <a:rPr lang="en-US" sz="2333" dirty="0">
                <a:solidFill>
                  <a:srgbClr val="053249"/>
                </a:solidFill>
                <a:latin typeface="HK Grotesk"/>
              </a:rPr>
              <a:t>CollaboratiVET-Lehrplan für </a:t>
            </a:r>
            <a:r>
              <a:rPr lang="en-US" sz="2333" dirty="0" err="1">
                <a:solidFill>
                  <a:srgbClr val="053249"/>
                </a:solidFill>
                <a:latin typeface="HK Grotesk"/>
              </a:rPr>
              <a:t>Lehrkraft</a:t>
            </a:r>
            <a:r>
              <a:rPr lang="tr-TR" sz="2333" dirty="0">
                <a:solidFill>
                  <a:srgbClr val="053249"/>
                </a:solidFill>
                <a:latin typeface="HK Grotesk"/>
              </a:rPr>
              <a:t> </a:t>
            </a:r>
            <a:r>
              <a:rPr lang="en-US" sz="2333" dirty="0">
                <a:solidFill>
                  <a:srgbClr val="053249"/>
                </a:solidFill>
                <a:latin typeface="HK Grotesk"/>
              </a:rPr>
              <a:t>/</a:t>
            </a:r>
            <a:r>
              <a:rPr lang="en-US" sz="2333" dirty="0" err="1">
                <a:solidFill>
                  <a:srgbClr val="053249"/>
                </a:solidFill>
                <a:latin typeface="HK Grotesk"/>
              </a:rPr>
              <a:t>Ausbilder</a:t>
            </a:r>
            <a:r>
              <a:rPr lang="tr-TR" sz="2333" dirty="0">
                <a:solidFill>
                  <a:srgbClr val="053249"/>
                </a:solidFill>
                <a:latin typeface="HK Grotesk"/>
              </a:rPr>
              <a:t> </a:t>
            </a:r>
            <a:r>
              <a:rPr lang="en-US" sz="2333" dirty="0">
                <a:solidFill>
                  <a:srgbClr val="053249"/>
                </a:solidFill>
                <a:latin typeface="HK Grotesk"/>
              </a:rPr>
              <a:t>/Erzieher in der beruflichen Bildung </a:t>
            </a:r>
          </a:p>
        </p:txBody>
      </p:sp>
      <p:sp>
        <p:nvSpPr>
          <p:cNvPr id="12" name="TextBox 12"/>
          <p:cNvSpPr txBox="1"/>
          <p:nvPr/>
        </p:nvSpPr>
        <p:spPr>
          <a:xfrm>
            <a:off x="2883676" y="6096647"/>
            <a:ext cx="4480421" cy="693395"/>
          </a:xfrm>
          <a:prstGeom prst="rect">
            <a:avLst/>
          </a:prstGeom>
        </p:spPr>
        <p:txBody>
          <a:bodyPr lIns="0" tIns="0" rIns="0" bIns="0" rtlCol="0" anchor="t">
            <a:spAutoFit/>
          </a:bodyPr>
          <a:lstStyle/>
          <a:p>
            <a:pPr algn="just" defTabSz="609630">
              <a:lnSpc>
                <a:spcPts val="1120"/>
              </a:lnSpc>
            </a:pPr>
            <a:r>
              <a:rPr lang="en-US" sz="8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a:p>
            <a:pPr algn="just" defTabSz="609630">
              <a:lnSpc>
                <a:spcPts val="1120"/>
              </a:lnSpc>
              <a:spcBef>
                <a:spcPct val="0"/>
              </a:spcBef>
            </a:pPr>
            <a:endParaRPr lang="en-US" sz="800" dirty="0">
              <a:solidFill>
                <a:srgbClr val="121212"/>
              </a:solidFill>
              <a:latin typeface="HK Grotesk Light"/>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918" y="6270009"/>
            <a:ext cx="698413" cy="253968"/>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B655928B-966F-A6EC-91D0-88512AD4B27A}"/>
              </a:ext>
            </a:extLst>
          </p:cNvPr>
          <p:cNvPicPr>
            <a:picLocks noChangeAspect="1"/>
          </p:cNvPicPr>
          <p:nvPr/>
        </p:nvPicPr>
        <p:blipFill>
          <a:blip r:embed="rId4"/>
          <a:srcRect r="59736" b="14882"/>
          <a:stretch/>
        </p:blipFill>
        <p:spPr>
          <a:xfrm>
            <a:off x="7211029" y="1354607"/>
            <a:ext cx="4066363" cy="4835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Blue text on a white background&#10;&#10;Description automatically generated">
            <a:extLst>
              <a:ext uri="{FF2B5EF4-FFF2-40B4-BE49-F238E27FC236}">
                <a16:creationId xmlns:a16="http://schemas.microsoft.com/office/drawing/2014/main" id="{3493775A-886D-0A6F-2D14-7654B004649D}"/>
              </a:ext>
            </a:extLst>
          </p:cNvPr>
          <p:cNvPicPr>
            <a:picLocks noChangeAspect="1"/>
          </p:cNvPicPr>
          <p:nvPr/>
        </p:nvPicPr>
        <p:blipFill>
          <a:blip r:embed="rId5"/>
          <a:stretch>
            <a:fillRect/>
          </a:stretch>
        </p:blipFill>
        <p:spPr>
          <a:xfrm>
            <a:off x="297669" y="6070325"/>
            <a:ext cx="2430530" cy="5099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95A7778-ED0D-5ADF-C477-91F77C2B3D4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A7C0119-EDF2-FA22-E8C2-CC9313C3979E}"/>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F5986373-6DCF-62EB-804C-C8275F84304F}"/>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E78C4E55-1D61-FCB2-D840-4923C42BEEE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a:extLst>
              <a:ext uri="{FF2B5EF4-FFF2-40B4-BE49-F238E27FC236}">
                <a16:creationId xmlns:a16="http://schemas.microsoft.com/office/drawing/2014/main" id="{563ED2F3-DAD7-1A6A-7523-2CAA58E8D8DD}"/>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0C5638CD-E2BF-3201-6E04-7FA5DE2681E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86BF5187-B878-1F2B-A7C8-955DE09C32FC}"/>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14F12FD7-7FDD-82B0-42B4-799122083CBF}"/>
              </a:ext>
            </a:extLst>
          </p:cNvPr>
          <p:cNvSpPr txBox="1"/>
          <p:nvPr/>
        </p:nvSpPr>
        <p:spPr>
          <a:xfrm>
            <a:off x="3570527" y="6112590"/>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B1D70335-B6A4-70DB-DCB2-2C7CDCCF43C3}"/>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A296412E-3A0E-CA6C-8693-F54299962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470A6306-C744-542C-5A72-0D9E53B1C4ED}"/>
              </a:ext>
            </a:extLst>
          </p:cNvPr>
          <p:cNvSpPr txBox="1"/>
          <p:nvPr/>
        </p:nvSpPr>
        <p:spPr>
          <a:xfrm>
            <a:off x="529238" y="517596"/>
            <a:ext cx="11662762" cy="2195345"/>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Sicherstellung der Zugänglichkeit</a:t>
            </a:r>
            <a:endParaRPr lang="en-US" sz="4400" b="1" dirty="0">
              <a:effectLst/>
            </a:endParaRPr>
          </a:p>
          <a:p>
            <a:br>
              <a:rPr lang="en-US" sz="4800" b="1" dirty="0"/>
            </a:br>
            <a:endParaRPr lang="en-US" sz="4666" b="1" spc="-46" dirty="0">
              <a:solidFill>
                <a:srgbClr val="033C5B"/>
              </a:solidFill>
              <a:latin typeface="HK Grotesk Bold"/>
            </a:endParaRPr>
          </a:p>
        </p:txBody>
      </p:sp>
      <p:sp>
        <p:nvSpPr>
          <p:cNvPr id="5" name="Rectangle 4">
            <a:extLst>
              <a:ext uri="{FF2B5EF4-FFF2-40B4-BE49-F238E27FC236}">
                <a16:creationId xmlns:a16="http://schemas.microsoft.com/office/drawing/2014/main" id="{E6C18378-3D09-0517-F232-E6476B74870F}"/>
              </a:ext>
            </a:extLst>
          </p:cNvPr>
          <p:cNvSpPr/>
          <p:nvPr/>
        </p:nvSpPr>
        <p:spPr>
          <a:xfrm>
            <a:off x="1311236" y="1439702"/>
            <a:ext cx="8674868" cy="2195344"/>
          </a:xfrm>
          <a:prstGeom prst="rect">
            <a:avLst/>
          </a:prstGeom>
        </p:spPr>
        <p:txBody>
          <a:bodyPr/>
          <a:lstStyle/>
          <a:p>
            <a:pPr lvl="0" algn="ctr"/>
            <a:r>
              <a:rPr lang="en-GB" sz="2400" dirty="0"/>
              <a:t>Es ist wichtig, dass alle Lernmaterialien für alle Schüler zugänglich sind, auch für diejenigen mit Behinderungen. Tools wie </a:t>
            </a:r>
            <a:r>
              <a:rPr lang="en-GB" sz="2400" b="1" dirty="0"/>
              <a:t>Untertitel</a:t>
            </a:r>
            <a:r>
              <a:rPr lang="en-GB" sz="2400" dirty="0"/>
              <a:t>, </a:t>
            </a:r>
            <a:r>
              <a:rPr lang="en-GB" sz="2400" b="1" dirty="0"/>
              <a:t>Bildschirmlesegeräte </a:t>
            </a:r>
            <a:r>
              <a:rPr lang="en-GB" sz="2400" dirty="0"/>
              <a:t>und </a:t>
            </a:r>
            <a:r>
              <a:rPr lang="en-GB" sz="2400" b="1" dirty="0"/>
              <a:t>Text-to-Speech-Software </a:t>
            </a:r>
            <a:r>
              <a:rPr lang="en-GB" sz="2400" dirty="0"/>
              <a:t>tragen dazu bei, dass alle Lernenden auf das Material zugreifen können, und fördern so eine integrative Lernumgebung.</a:t>
            </a:r>
            <a:endParaRPr lang="en-US" sz="2400" dirty="0"/>
          </a:p>
        </p:txBody>
      </p:sp>
      <p:sp>
        <p:nvSpPr>
          <p:cNvPr id="18" name="Rectangle: Rounded Corners 17">
            <a:extLst>
              <a:ext uri="{FF2B5EF4-FFF2-40B4-BE49-F238E27FC236}">
                <a16:creationId xmlns:a16="http://schemas.microsoft.com/office/drawing/2014/main" id="{5859905C-E684-4572-4A2C-3CAB8BF2E0AE}"/>
              </a:ext>
            </a:extLst>
          </p:cNvPr>
          <p:cNvSpPr/>
          <p:nvPr/>
        </p:nvSpPr>
        <p:spPr>
          <a:xfrm>
            <a:off x="2108940" y="3621952"/>
            <a:ext cx="7768393" cy="5164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rtl="0">
              <a:spcBef>
                <a:spcPts val="0"/>
              </a:spcBef>
              <a:spcAft>
                <a:spcPts val="0"/>
              </a:spcAft>
            </a:pPr>
            <a:r>
              <a:rPr lang="en-US" sz="1200" b="0" i="0" u="none" strike="noStrike" dirty="0">
                <a:solidFill>
                  <a:srgbClr val="121212"/>
                </a:solidFill>
                <a:effectLst/>
                <a:latin typeface="Arial" panose="020B0604020202020204" pitchFamily="34" charset="0"/>
              </a:rPr>
              <a:t>Die Sicherstellung, dass die Materialien vor dem Unterricht zugänglich sind, unterstützt das Ziel von Flipped Learning, persönliche Aufmerksamkeit zu bieten.</a:t>
            </a:r>
          </a:p>
        </p:txBody>
      </p:sp>
      <p:sp>
        <p:nvSpPr>
          <p:cNvPr id="19" name="Rectangle: Rounded Corners 18">
            <a:extLst>
              <a:ext uri="{FF2B5EF4-FFF2-40B4-BE49-F238E27FC236}">
                <a16:creationId xmlns:a16="http://schemas.microsoft.com/office/drawing/2014/main" id="{CEC1C02A-AD88-85E8-12CE-9B131B67F5EE}"/>
              </a:ext>
            </a:extLst>
          </p:cNvPr>
          <p:cNvSpPr/>
          <p:nvPr/>
        </p:nvSpPr>
        <p:spPr>
          <a:xfrm>
            <a:off x="2217910" y="4244718"/>
            <a:ext cx="7768393" cy="5164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1200" b="0" i="0" u="none" strike="noStrike" dirty="0">
                <a:solidFill>
                  <a:srgbClr val="121212"/>
                </a:solidFill>
                <a:effectLst/>
                <a:latin typeface="Arial" panose="020B0604020202020204" pitchFamily="34" charset="0"/>
              </a:rPr>
              <a:t>Barrierefreie Hilfsmittel verbessern den Zugang zu Inhalten für alle Schüler, unabhängig von ihren Lernvorlieben oder -schwierigkeiten.</a:t>
            </a:r>
          </a:p>
          <a:p>
            <a:endParaRPr lang="en-BE" sz="1200" dirty="0"/>
          </a:p>
        </p:txBody>
      </p:sp>
      <p:sp>
        <p:nvSpPr>
          <p:cNvPr id="20" name="Rectangle: Rounded Corners 19">
            <a:extLst>
              <a:ext uri="{FF2B5EF4-FFF2-40B4-BE49-F238E27FC236}">
                <a16:creationId xmlns:a16="http://schemas.microsoft.com/office/drawing/2014/main" id="{9B87DD96-4B62-7521-14BA-A71346E4E373}"/>
              </a:ext>
            </a:extLst>
          </p:cNvPr>
          <p:cNvSpPr/>
          <p:nvPr/>
        </p:nvSpPr>
        <p:spPr>
          <a:xfrm>
            <a:off x="2326483" y="4849617"/>
            <a:ext cx="7768393" cy="5164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rtl="0">
              <a:spcBef>
                <a:spcPts val="0"/>
              </a:spcBef>
              <a:spcAft>
                <a:spcPts val="0"/>
              </a:spcAft>
            </a:pPr>
            <a:r>
              <a:rPr lang="en-US" sz="1200" b="0" i="0" u="none" strike="noStrike" dirty="0">
                <a:solidFill>
                  <a:srgbClr val="121212"/>
                </a:solidFill>
                <a:effectLst/>
                <a:latin typeface="Arial" panose="020B0604020202020204" pitchFamily="34" charset="0"/>
              </a:rPr>
              <a:t>Werkzeuge, die die Lesbarkeit und Zugänglichkeit verbessern, tragen dazu bei, dass die Schüler die gleichen Möglichkeiten haben, mit dem Material zu interagieren.</a:t>
            </a:r>
            <a:endParaRPr lang="en-US" sz="1200" b="0" dirty="0">
              <a:effectLst/>
            </a:endParaRPr>
          </a:p>
        </p:txBody>
      </p:sp>
      <p:pic>
        <p:nvPicPr>
          <p:cNvPr id="34" name="Graphic 33" descr="Arrow: Rotate left with solid fill">
            <a:extLst>
              <a:ext uri="{FF2B5EF4-FFF2-40B4-BE49-F238E27FC236}">
                <a16:creationId xmlns:a16="http://schemas.microsoft.com/office/drawing/2014/main" id="{D344CF26-CE74-05B7-14E4-521929EEED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614215">
            <a:off x="1225085" y="2886360"/>
            <a:ext cx="914400" cy="914400"/>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7DDAE7E0-5332-6B07-E56E-A9200ED35B66}"/>
              </a:ext>
            </a:extLst>
          </p:cNvPr>
          <p:cNvPicPr>
            <a:picLocks noChangeAspect="1"/>
          </p:cNvPicPr>
          <p:nvPr/>
        </p:nvPicPr>
        <p:blipFill>
          <a:blip r:embed="rId6"/>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65310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94296" y="608996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10688126" cy="2195345"/>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Sicherstellung der Zugänglichkeit</a:t>
            </a:r>
            <a:endParaRPr lang="en-US" sz="4400" b="1" dirty="0">
              <a:effectLst/>
            </a:endParaRPr>
          </a:p>
          <a:p>
            <a:br>
              <a:rPr lang="en-US" sz="4800" b="1" dirty="0"/>
            </a:br>
            <a:endParaRPr lang="en-US" sz="4666" b="1" spc="-46" dirty="0">
              <a:solidFill>
                <a:srgbClr val="033C5B"/>
              </a:solidFill>
              <a:latin typeface="HK Grotesk Bold"/>
            </a:endParaRPr>
          </a:p>
        </p:txBody>
      </p:sp>
      <p:pic>
        <p:nvPicPr>
          <p:cNvPr id="6" name="Picture 5">
            <a:extLst>
              <a:ext uri="{FF2B5EF4-FFF2-40B4-BE49-F238E27FC236}">
                <a16:creationId xmlns:a16="http://schemas.microsoft.com/office/drawing/2014/main" id="{45AFCD69-7669-30BA-6F63-A889F28309C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1642" y1="16443" x2="49851" y2="30537"/>
                        <a14:foregroundMark x1="37612" y1="21477" x2="37612" y2="21477"/>
                        <a14:foregroundMark x1="31045" y1="29195" x2="31045" y2="29195"/>
                        <a14:foregroundMark x1="24179" y1="38255" x2="24179" y2="38255"/>
                        <a14:foregroundMark x1="22388" y1="52013" x2="22388" y2="52013"/>
                        <a14:foregroundMark x1="54030" y1="51342" x2="54030" y2="51342"/>
                        <a14:foregroundMark x1="22090" y1="61745" x2="22090" y2="61745"/>
                        <a14:foregroundMark x1="30149" y1="74161" x2="30149" y2="74161"/>
                        <a14:foregroundMark x1="38806" y1="82886" x2="38806" y2="82886"/>
                        <a14:foregroundMark x1="49851" y1="83893" x2="49851" y2="83893"/>
                        <a14:foregroundMark x1="59104" y1="83893" x2="59104" y2="83893"/>
                        <a14:foregroundMark x1="69254" y1="73490" x2="69254" y2="73490"/>
                        <a14:foregroundMark x1="78507" y1="65101" x2="78507" y2="65101"/>
                        <a14:foregroundMark x1="75522" y1="36242" x2="75522" y2="36242"/>
                        <a14:foregroundMark x1="77612" y1="37248" x2="77612" y2="37248"/>
                        <a14:foregroundMark x1="70746" y1="28188" x2="70746" y2="28188"/>
                        <a14:foregroundMark x1="61194" y1="20134" x2="61194" y2="20134"/>
                      </a14:backgroundRemoval>
                    </a14:imgEffect>
                  </a14:imgLayer>
                </a14:imgProps>
              </a:ext>
            </a:extLst>
          </a:blip>
          <a:stretch>
            <a:fillRect/>
          </a:stretch>
        </p:blipFill>
        <p:spPr>
          <a:xfrm>
            <a:off x="234518" y="2779170"/>
            <a:ext cx="1250575" cy="1112453"/>
          </a:xfrm>
          <a:prstGeom prst="rect">
            <a:avLst/>
          </a:prstGeom>
        </p:spPr>
      </p:pic>
      <p:pic>
        <p:nvPicPr>
          <p:cNvPr id="2050" name="Picture 2" descr="Otter - Review 2023 - PCMag UK">
            <a:hlinkClick r:id="rId6"/>
            <a:extLst>
              <a:ext uri="{FF2B5EF4-FFF2-40B4-BE49-F238E27FC236}">
                <a16:creationId xmlns:a16="http://schemas.microsoft.com/office/drawing/2014/main" id="{E012E635-B779-40F9-4039-B691FCD90EB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353" t="28000" r="11688" b="15157"/>
          <a:stretch/>
        </p:blipFill>
        <p:spPr bwMode="auto">
          <a:xfrm>
            <a:off x="1775588" y="5026875"/>
            <a:ext cx="932215" cy="6976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pwingApp's video Tweet">
            <a:hlinkClick r:id="rId8"/>
            <a:extLst>
              <a:ext uri="{FF2B5EF4-FFF2-40B4-BE49-F238E27FC236}">
                <a16:creationId xmlns:a16="http://schemas.microsoft.com/office/drawing/2014/main" id="{E66229ED-09EC-8841-EDF7-17F5C182072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960" t="36455" r="14616" b="36889"/>
          <a:stretch/>
        </p:blipFill>
        <p:spPr bwMode="auto">
          <a:xfrm>
            <a:off x="3263474" y="5156672"/>
            <a:ext cx="1901952" cy="4229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ouTube Community Guidelines &amp; Policies - How YouTube Works">
            <a:extLst>
              <a:ext uri="{FF2B5EF4-FFF2-40B4-BE49-F238E27FC236}">
                <a16:creationId xmlns:a16="http://schemas.microsoft.com/office/drawing/2014/main" id="{2ED6A095-6651-EC66-9434-93E7307065B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209" t="21416" r="5895" b="23444"/>
          <a:stretch/>
        </p:blipFill>
        <p:spPr bwMode="auto">
          <a:xfrm>
            <a:off x="5721097" y="5082853"/>
            <a:ext cx="1689854" cy="5705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ED.IO | LinkedIn">
            <a:hlinkClick r:id="rId11"/>
            <a:extLst>
              <a:ext uri="{FF2B5EF4-FFF2-40B4-BE49-F238E27FC236}">
                <a16:creationId xmlns:a16="http://schemas.microsoft.com/office/drawing/2014/main" id="{1FF22212-D433-74AD-5231-2F73AF6B779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0620" b="26322"/>
          <a:stretch/>
        </p:blipFill>
        <p:spPr bwMode="auto">
          <a:xfrm>
            <a:off x="7966622" y="5128969"/>
            <a:ext cx="1299180" cy="5594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62" name="TextBox 16">
            <a:extLst>
              <a:ext uri="{FF2B5EF4-FFF2-40B4-BE49-F238E27FC236}">
                <a16:creationId xmlns:a16="http://schemas.microsoft.com/office/drawing/2014/main" id="{09500082-BF06-9F75-8BF7-B1231B65B960}"/>
              </a:ext>
            </a:extLst>
          </p:cNvPr>
          <p:cNvGraphicFramePr/>
          <p:nvPr>
            <p:extLst>
              <p:ext uri="{D42A27DB-BD31-4B8C-83A1-F6EECF244321}">
                <p14:modId xmlns:p14="http://schemas.microsoft.com/office/powerpoint/2010/main" val="925216349"/>
              </p:ext>
            </p:extLst>
          </p:nvPr>
        </p:nvGraphicFramePr>
        <p:xfrm>
          <a:off x="1485094" y="2323612"/>
          <a:ext cx="8472005" cy="32455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angle 4">
            <a:extLst>
              <a:ext uri="{FF2B5EF4-FFF2-40B4-BE49-F238E27FC236}">
                <a16:creationId xmlns:a16="http://schemas.microsoft.com/office/drawing/2014/main" id="{F8BD8748-4FE3-4796-155F-3D11360F3435}"/>
              </a:ext>
            </a:extLst>
          </p:cNvPr>
          <p:cNvSpPr/>
          <p:nvPr/>
        </p:nvSpPr>
        <p:spPr>
          <a:xfrm>
            <a:off x="1258106" y="1722077"/>
            <a:ext cx="8674868" cy="2195344"/>
          </a:xfrm>
          <a:prstGeom prst="rect">
            <a:avLst/>
          </a:prstGeom>
        </p:spPr>
        <p:txBody>
          <a:bodyPr/>
          <a:lstStyle/>
          <a:p>
            <a:pPr lvl="0" algn="ctr"/>
            <a:r>
              <a:rPr lang="en-GB" dirty="0"/>
              <a:t>Es ist wichtig, dass alle Lernmaterialien für alle Schüler zugänglich sind, auch für diejenigen mit Behinderungen. Tools wie </a:t>
            </a:r>
            <a:r>
              <a:rPr lang="en-GB" b="1" dirty="0"/>
              <a:t>Untertitel</a:t>
            </a:r>
            <a:r>
              <a:rPr lang="en-GB" dirty="0"/>
              <a:t>, </a:t>
            </a:r>
            <a:r>
              <a:rPr lang="en-GB" b="1" dirty="0"/>
              <a:t>Bildschirmlesegeräte </a:t>
            </a:r>
            <a:r>
              <a:rPr lang="en-GB" dirty="0"/>
              <a:t>und </a:t>
            </a:r>
            <a:r>
              <a:rPr lang="en-GB" b="1" dirty="0"/>
              <a:t>Text-to-Speech-Software </a:t>
            </a:r>
            <a:r>
              <a:rPr lang="en-GB" dirty="0"/>
              <a:t>tragen dazu bei, dass alle Lernenden auf das Material zugreifen können, und fördern so eine integrative Lernumgebung.</a:t>
            </a:r>
            <a:endParaRPr lang="en-US" dirty="0"/>
          </a:p>
        </p:txBody>
      </p:sp>
      <p:pic>
        <p:nvPicPr>
          <p:cNvPr id="8" name="Picture 7" descr="Blue text on a white background&#10;&#10;Description automatically generated">
            <a:extLst>
              <a:ext uri="{FF2B5EF4-FFF2-40B4-BE49-F238E27FC236}">
                <a16:creationId xmlns:a16="http://schemas.microsoft.com/office/drawing/2014/main" id="{B6D0571D-A52F-0B98-2438-13E5DC2AD171}"/>
              </a:ext>
            </a:extLst>
          </p:cNvPr>
          <p:cNvPicPr>
            <a:picLocks noChangeAspect="1"/>
          </p:cNvPicPr>
          <p:nvPr/>
        </p:nvPicPr>
        <p:blipFill>
          <a:blip r:embed="rId18"/>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273902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70527" y="6042862"/>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Kollaborationswerkzeuge für </a:t>
            </a:r>
          </a:p>
          <a:p>
            <a:pPr rtl="0">
              <a:spcBef>
                <a:spcPts val="0"/>
              </a:spcBef>
              <a:spcAft>
                <a:spcPts val="0"/>
              </a:spcAft>
            </a:pPr>
            <a:r>
              <a:rPr lang="en-US" sz="4800" b="1" i="0" u="none" strike="noStrike" dirty="0">
                <a:solidFill>
                  <a:srgbClr val="033C5B"/>
                </a:solidFill>
                <a:effectLst/>
                <a:latin typeface="Arial" panose="020B0604020202020204" pitchFamily="34" charset="0"/>
              </a:rPr>
              <a:t>Aktivitäten vor dem Unterricht</a:t>
            </a:r>
            <a:endParaRPr lang="en-US" sz="4666" b="1" spc="-46" dirty="0">
              <a:solidFill>
                <a:srgbClr val="033C5B"/>
              </a:solidFill>
              <a:latin typeface="HK Grotesk Bold"/>
            </a:endParaRPr>
          </a:p>
        </p:txBody>
      </p:sp>
      <p:pic>
        <p:nvPicPr>
          <p:cNvPr id="4098" name="Picture 2" descr="How to Download Google Docs for PC Win10 &amp; Win11 | WPS Office Blog">
            <a:extLst>
              <a:ext uri="{FF2B5EF4-FFF2-40B4-BE49-F238E27FC236}">
                <a16:creationId xmlns:a16="http://schemas.microsoft.com/office/drawing/2014/main" id="{D6E0D962-EB93-1035-F22E-63B0C6A388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73" r="24480"/>
          <a:stretch/>
        </p:blipFill>
        <p:spPr bwMode="auto">
          <a:xfrm>
            <a:off x="9250923" y="4935925"/>
            <a:ext cx="502299" cy="5928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crosoft Teams | Thomas-Krenn.AG">
            <a:extLst>
              <a:ext uri="{FF2B5EF4-FFF2-40B4-BE49-F238E27FC236}">
                <a16:creationId xmlns:a16="http://schemas.microsoft.com/office/drawing/2014/main" id="{9E3E19B4-B97E-5AD4-F613-7361907E8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4876" y="4919780"/>
            <a:ext cx="720969" cy="563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3" name="TextBox 16">
            <a:extLst>
              <a:ext uri="{FF2B5EF4-FFF2-40B4-BE49-F238E27FC236}">
                <a16:creationId xmlns:a16="http://schemas.microsoft.com/office/drawing/2014/main" id="{4442184E-F5D2-ECD2-7BBA-4B99D2803431}"/>
              </a:ext>
            </a:extLst>
          </p:cNvPr>
          <p:cNvGraphicFramePr/>
          <p:nvPr>
            <p:extLst>
              <p:ext uri="{D42A27DB-BD31-4B8C-83A1-F6EECF244321}">
                <p14:modId xmlns:p14="http://schemas.microsoft.com/office/powerpoint/2010/main" val="3579109209"/>
              </p:ext>
            </p:extLst>
          </p:nvPr>
        </p:nvGraphicFramePr>
        <p:xfrm>
          <a:off x="657594" y="2293401"/>
          <a:ext cx="9190388" cy="2308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TextBox 17">
            <a:extLst>
              <a:ext uri="{FF2B5EF4-FFF2-40B4-BE49-F238E27FC236}">
                <a16:creationId xmlns:a16="http://schemas.microsoft.com/office/drawing/2014/main" id="{146A1532-E65E-5596-70DD-F95EB16F84C3}"/>
              </a:ext>
            </a:extLst>
          </p:cNvPr>
          <p:cNvSpPr txBox="1"/>
          <p:nvPr/>
        </p:nvSpPr>
        <p:spPr>
          <a:xfrm>
            <a:off x="657594" y="5047500"/>
            <a:ext cx="7991971" cy="307777"/>
          </a:xfrm>
          <a:prstGeom prst="rect">
            <a:avLst/>
          </a:prstGeom>
          <a:noFill/>
        </p:spPr>
        <p:txBody>
          <a:bodyPr wrap="square" rtlCol="0">
            <a:spAutoFit/>
          </a:bodyPr>
          <a:lstStyle/>
          <a:p>
            <a:r>
              <a:rPr lang="en-US" sz="1400" kern="1200" dirty="0"/>
              <a:t>Google Docs und Microsoft Teams: Verbessern Sie den "Flipped Classroom" durch Zusammenarbeit in Echtzeit.</a:t>
            </a:r>
          </a:p>
        </p:txBody>
      </p:sp>
      <p:pic>
        <p:nvPicPr>
          <p:cNvPr id="5" name="Picture 4" descr="Blue text on a white background&#10;&#10;Description automatically generated">
            <a:extLst>
              <a:ext uri="{FF2B5EF4-FFF2-40B4-BE49-F238E27FC236}">
                <a16:creationId xmlns:a16="http://schemas.microsoft.com/office/drawing/2014/main" id="{22E108BD-39FA-89E7-436D-3D36E0689655}"/>
              </a:ext>
            </a:extLst>
          </p:cNvPr>
          <p:cNvPicPr>
            <a:picLocks noChangeAspect="1"/>
          </p:cNvPicPr>
          <p:nvPr/>
        </p:nvPicPr>
        <p:blipFill>
          <a:blip r:embed="rId11"/>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30240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70527" y="607332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algn="just" rtl="0">
              <a:spcBef>
                <a:spcPts val="0"/>
              </a:spcBef>
              <a:spcAft>
                <a:spcPts val="0"/>
              </a:spcAft>
            </a:pPr>
            <a:r>
              <a:rPr lang="en-US" sz="4800" b="1" i="0" u="none" strike="noStrike" dirty="0">
                <a:solidFill>
                  <a:srgbClr val="033C5B"/>
                </a:solidFill>
                <a:effectLst/>
                <a:latin typeface="Arial" panose="020B0604020202020204" pitchFamily="34" charset="0"/>
              </a:rPr>
              <a:t>Peer-to-Peer-Zusammenarbeit</a:t>
            </a:r>
            <a:endParaRPr lang="en-US" sz="4800" b="1" dirty="0">
              <a:effectLst/>
            </a:endParaRPr>
          </a:p>
        </p:txBody>
      </p:sp>
      <p:pic>
        <p:nvPicPr>
          <p:cNvPr id="6" name="Picture 5">
            <a:extLst>
              <a:ext uri="{FF2B5EF4-FFF2-40B4-BE49-F238E27FC236}">
                <a16:creationId xmlns:a16="http://schemas.microsoft.com/office/drawing/2014/main" id="{6B02C5A6-CFF8-D5DB-0802-4A73B65B143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77" b="88889" l="8025" r="94444">
                        <a14:foregroundMark x1="19136" y1="41975" x2="19136" y2="41975"/>
                        <a14:foregroundMark x1="8025" y1="81481" x2="8025" y2="81481"/>
                        <a14:foregroundMark x1="43210" y1="69136" x2="43210" y2="69136"/>
                        <a14:foregroundMark x1="57407" y1="37037" x2="57407" y2="37037"/>
                        <a14:foregroundMark x1="80247" y1="82716" x2="80247" y2="82716"/>
                        <a14:foregroundMark x1="80864" y1="43210" x2="80864" y2="43210"/>
                        <a14:foregroundMark x1="94444" y1="81481" x2="94444" y2="81481"/>
                      </a14:backgroundRemoval>
                    </a14:imgEffect>
                  </a14:imgLayer>
                </a14:imgProps>
              </a:ext>
            </a:extLst>
          </a:blip>
          <a:stretch>
            <a:fillRect/>
          </a:stretch>
        </p:blipFill>
        <p:spPr>
          <a:xfrm>
            <a:off x="529238" y="2263366"/>
            <a:ext cx="1234547" cy="617273"/>
          </a:xfrm>
          <a:prstGeom prst="rect">
            <a:avLst/>
          </a:prstGeom>
        </p:spPr>
      </p:pic>
      <p:graphicFrame>
        <p:nvGraphicFramePr>
          <p:cNvPr id="5" name="TextBox 16">
            <a:extLst>
              <a:ext uri="{FF2B5EF4-FFF2-40B4-BE49-F238E27FC236}">
                <a16:creationId xmlns:a16="http://schemas.microsoft.com/office/drawing/2014/main" id="{3339D164-00F5-0DA4-C843-D05A5FBA49B6}"/>
              </a:ext>
            </a:extLst>
          </p:cNvPr>
          <p:cNvGraphicFramePr/>
          <p:nvPr>
            <p:extLst>
              <p:ext uri="{D42A27DB-BD31-4B8C-83A1-F6EECF244321}">
                <p14:modId xmlns:p14="http://schemas.microsoft.com/office/powerpoint/2010/main" val="1147066751"/>
              </p:ext>
            </p:extLst>
          </p:nvPr>
        </p:nvGraphicFramePr>
        <p:xfrm>
          <a:off x="2032603" y="1734492"/>
          <a:ext cx="8126793" cy="2862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194" name="Picture 2" descr="Why Do Educators Love Using Padlet?">
            <a:extLst>
              <a:ext uri="{FF2B5EF4-FFF2-40B4-BE49-F238E27FC236}">
                <a16:creationId xmlns:a16="http://schemas.microsoft.com/office/drawing/2014/main" id="{D20A4B87-2797-44A3-C4DD-872AE02576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9407" y="4797686"/>
            <a:ext cx="2021576" cy="6189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9E772A3-5061-132C-D24C-99E5446591D2}"/>
              </a:ext>
            </a:extLst>
          </p:cNvPr>
          <p:cNvSpPr txBox="1"/>
          <p:nvPr/>
        </p:nvSpPr>
        <p:spPr>
          <a:xfrm>
            <a:off x="5390528" y="4960168"/>
            <a:ext cx="6099048" cy="646331"/>
          </a:xfrm>
          <a:prstGeom prst="rect">
            <a:avLst/>
          </a:prstGeom>
          <a:noFill/>
        </p:spPr>
        <p:txBody>
          <a:bodyPr wrap="square">
            <a:spAutoFit/>
          </a:bodyPr>
          <a:lstStyle/>
          <a:p>
            <a:r>
              <a:rPr lang="en-BE" dirty="0">
                <a:hlinkClick r:id="rId12"/>
              </a:rPr>
              <a:t>https://padlet.com/</a:t>
            </a:r>
            <a:endParaRPr lang="en-US" dirty="0"/>
          </a:p>
          <a:p>
            <a:endParaRPr lang="en-BE" dirty="0"/>
          </a:p>
        </p:txBody>
      </p:sp>
      <p:pic>
        <p:nvPicPr>
          <p:cNvPr id="8" name="Picture 7" descr="Blue text on a white background&#10;&#10;Description automatically generated">
            <a:extLst>
              <a:ext uri="{FF2B5EF4-FFF2-40B4-BE49-F238E27FC236}">
                <a16:creationId xmlns:a16="http://schemas.microsoft.com/office/drawing/2014/main" id="{B5656EB7-CA6E-5D9B-C0EC-3BC78D9F6A08}"/>
              </a:ext>
            </a:extLst>
          </p:cNvPr>
          <p:cNvPicPr>
            <a:picLocks noChangeAspect="1"/>
          </p:cNvPicPr>
          <p:nvPr/>
        </p:nvPicPr>
        <p:blipFill>
          <a:blip r:embed="rId13"/>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336765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70527" y="6024437"/>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079" y="6034088"/>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460409" y="556406"/>
            <a:ext cx="9722581" cy="2749342"/>
          </a:xfrm>
          <a:prstGeom prst="rect">
            <a:avLst/>
          </a:prstGeom>
        </p:spPr>
        <p:txBody>
          <a:bodyPr wrap="square" lIns="0" tIns="0" rIns="0" bIns="0" rtlCol="0" anchor="t">
            <a:spAutoFit/>
          </a:bodyPr>
          <a:lstStyle/>
          <a:p>
            <a:pPr rtl="0">
              <a:spcBef>
                <a:spcPts val="0"/>
              </a:spcBef>
              <a:spcAft>
                <a:spcPts val="0"/>
              </a:spcAft>
            </a:pPr>
            <a:r>
              <a:rPr lang="en-US" sz="4400" b="1" i="0" u="none" strike="noStrike" dirty="0">
                <a:solidFill>
                  <a:srgbClr val="033C5B"/>
                </a:solidFill>
                <a:effectLst/>
                <a:latin typeface="Arial" panose="020B0604020202020204" pitchFamily="34" charset="0"/>
              </a:rPr>
              <a:t>Verbessern Sie Ihre Lehrmethoden mit interaktiven Quizzen</a:t>
            </a:r>
            <a:br>
              <a:rPr lang="en-US" sz="4400" b="1" dirty="0"/>
            </a:br>
            <a:br>
              <a:rPr lang="en-US" sz="4400" b="1" dirty="0"/>
            </a:br>
            <a:endParaRPr lang="en-US" sz="4400" b="1" spc="-46" dirty="0">
              <a:solidFill>
                <a:srgbClr val="033C5B"/>
              </a:solidFill>
              <a:latin typeface="HK Grotesk Bold"/>
            </a:endParaRPr>
          </a:p>
        </p:txBody>
      </p:sp>
      <p:sp>
        <p:nvSpPr>
          <p:cNvPr id="17" name="TextBox 16">
            <a:extLst>
              <a:ext uri="{FF2B5EF4-FFF2-40B4-BE49-F238E27FC236}">
                <a16:creationId xmlns:a16="http://schemas.microsoft.com/office/drawing/2014/main" id="{06F766E8-9BD5-CC2A-B31F-3C9992AE9AF9}"/>
              </a:ext>
            </a:extLst>
          </p:cNvPr>
          <p:cNvSpPr txBox="1"/>
          <p:nvPr/>
        </p:nvSpPr>
        <p:spPr>
          <a:xfrm>
            <a:off x="2009010" y="2444499"/>
            <a:ext cx="7533236" cy="1477328"/>
          </a:xfrm>
          <a:prstGeom prst="rect">
            <a:avLst/>
          </a:prstGeom>
          <a:noFill/>
        </p:spPr>
        <p:txBody>
          <a:bodyPr wrap="square">
            <a:spAutoFit/>
          </a:bodyPr>
          <a:lstStyle/>
          <a:p>
            <a:pPr algn="just" rtl="0">
              <a:spcBef>
                <a:spcPts val="0"/>
              </a:spcBef>
              <a:spcAft>
                <a:spcPts val="0"/>
              </a:spcAft>
            </a:pPr>
            <a:r>
              <a:rPr lang="en-US" sz="1800" b="0" i="0" u="none" strike="noStrike" dirty="0">
                <a:solidFill>
                  <a:srgbClr val="121212"/>
                </a:solidFill>
                <a:effectLst/>
                <a:latin typeface="Arial" panose="020B0604020202020204" pitchFamily="34" charset="0"/>
              </a:rPr>
              <a:t>Die Einbettung interaktiver Quizfragen in Videoinhalte weckt nicht nur das Interesse der Schüler, sondern bietet ihnen auch ein unmittelbares Feedback, so dass sie ihr Verständnis vor dem Unterricht überprüfen können. Diese Methode fördert ein aktives Lernumfeld, regt zur Teilnahme an und verbessert die Speicherung von Informationen.</a:t>
            </a:r>
            <a:endParaRPr lang="en-US" b="0" dirty="0">
              <a:effectLst/>
            </a:endParaRPr>
          </a:p>
        </p:txBody>
      </p:sp>
      <p:pic>
        <p:nvPicPr>
          <p:cNvPr id="15" name="Picture 14">
            <a:extLst>
              <a:ext uri="{FF2B5EF4-FFF2-40B4-BE49-F238E27FC236}">
                <a16:creationId xmlns:a16="http://schemas.microsoft.com/office/drawing/2014/main" id="{BC5C21DB-C72A-3F8D-7E0F-35820C5B06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220" b="96454" l="9934" r="89404">
                        <a14:foregroundMark x1="65563" y1="30496" x2="65563" y2="30496"/>
                        <a14:foregroundMark x1="53642" y1="59574" x2="53642" y2="59574"/>
                        <a14:foregroundMark x1="37748" y1="90071" x2="37748" y2="90071"/>
                        <a14:foregroundMark x1="33775" y1="96454" x2="33775" y2="96454"/>
                        <a14:foregroundMark x1="71523" y1="65248" x2="71523" y2="65248"/>
                        <a14:foregroundMark x1="69536" y1="28369" x2="69536" y2="28369"/>
                        <a14:foregroundMark x1="75497" y1="29787" x2="75497" y2="29787"/>
                      </a14:backgroundRemoval>
                    </a14:imgEffect>
                  </a14:imgLayer>
                </a14:imgProps>
              </a:ext>
            </a:extLst>
          </a:blip>
          <a:stretch>
            <a:fillRect/>
          </a:stretch>
        </p:blipFill>
        <p:spPr>
          <a:xfrm>
            <a:off x="782944" y="2353014"/>
            <a:ext cx="1234564" cy="1152805"/>
          </a:xfrm>
          <a:prstGeom prst="rect">
            <a:avLst/>
          </a:prstGeom>
        </p:spPr>
      </p:pic>
      <p:pic>
        <p:nvPicPr>
          <p:cNvPr id="5" name="Picture 2" descr="What is a Kahoot Quiz and how does it work? — Hyett Education">
            <a:hlinkClick r:id="rId6"/>
            <a:extLst>
              <a:ext uri="{FF2B5EF4-FFF2-40B4-BE49-F238E27FC236}">
                <a16:creationId xmlns:a16="http://schemas.microsoft.com/office/drawing/2014/main" id="{EC769A81-2E76-4B98-BFC6-E69DD355E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832" y="4355025"/>
            <a:ext cx="1418781" cy="79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New Look; Same Menti - Mentimeter">
            <a:hlinkClick r:id="rId8"/>
            <a:extLst>
              <a:ext uri="{FF2B5EF4-FFF2-40B4-BE49-F238E27FC236}">
                <a16:creationId xmlns:a16="http://schemas.microsoft.com/office/drawing/2014/main" id="{58466CEF-31A3-5AF7-2EF1-5BD885567D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2699" y="4230583"/>
            <a:ext cx="2617089" cy="1004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Slido">
            <a:hlinkClick r:id="rId10"/>
            <a:extLst>
              <a:ext uri="{FF2B5EF4-FFF2-40B4-BE49-F238E27FC236}">
                <a16:creationId xmlns:a16="http://schemas.microsoft.com/office/drawing/2014/main" id="{17BA414A-6B3B-989E-1C7A-D1E413570E1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8510" b="28368"/>
          <a:stretch/>
        </p:blipFill>
        <p:spPr bwMode="auto">
          <a:xfrm>
            <a:off x="7456728" y="4424377"/>
            <a:ext cx="1400228" cy="601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7" descr="Blue text on a white background&#10;&#10;Description automatically generated">
            <a:extLst>
              <a:ext uri="{FF2B5EF4-FFF2-40B4-BE49-F238E27FC236}">
                <a16:creationId xmlns:a16="http://schemas.microsoft.com/office/drawing/2014/main" id="{34238A53-8B21-83C1-E8DE-E09F19437410}"/>
              </a:ext>
            </a:extLst>
          </p:cNvPr>
          <p:cNvPicPr>
            <a:picLocks noChangeAspect="1"/>
          </p:cNvPicPr>
          <p:nvPr/>
        </p:nvPicPr>
        <p:blipFill>
          <a:blip r:embed="rId12"/>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224780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94296" y="608859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err="1">
                <a:solidFill>
                  <a:srgbClr val="033C5B"/>
                </a:solidFill>
                <a:effectLst/>
                <a:latin typeface="Arial" panose="020B0604020202020204" pitchFamily="34" charset="0"/>
              </a:rPr>
              <a:t>Organisieren von </a:t>
            </a:r>
            <a:r>
              <a:rPr lang="en-US" sz="4800" b="1" i="0" u="none" strike="noStrike" dirty="0">
                <a:solidFill>
                  <a:srgbClr val="033C5B"/>
                </a:solidFill>
                <a:effectLst/>
                <a:latin typeface="Arial" panose="020B0604020202020204" pitchFamily="34" charset="0"/>
              </a:rPr>
              <a:t>Inhalten mit </a:t>
            </a:r>
            <a:r>
              <a:rPr lang="en-US" sz="4800" b="1" dirty="0">
                <a:solidFill>
                  <a:srgbClr val="033C5B"/>
                </a:solidFill>
                <a:latin typeface="Arial" panose="020B0604020202020204" pitchFamily="34" charset="0"/>
              </a:rPr>
              <a:t>LMS</a:t>
            </a:r>
            <a:endParaRPr lang="en-US" sz="4666" b="1" spc="-46" dirty="0">
              <a:solidFill>
                <a:srgbClr val="033C5B"/>
              </a:solidFill>
              <a:latin typeface="HK Grotesk Bold"/>
            </a:endParaRPr>
          </a:p>
        </p:txBody>
      </p:sp>
      <p:pic>
        <p:nvPicPr>
          <p:cNvPr id="6" name="Picture 5" descr="A computer with a paper on it&#10;&#10;Description automatically generated">
            <a:extLst>
              <a:ext uri="{FF2B5EF4-FFF2-40B4-BE49-F238E27FC236}">
                <a16:creationId xmlns:a16="http://schemas.microsoft.com/office/drawing/2014/main" id="{C6B50EE8-BAED-3612-ECDF-2354ACD3D86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6364" l="9167" r="90000">
                        <a14:foregroundMark x1="9167" y1="34545" x2="9167" y2="34545"/>
                        <a14:foregroundMark x1="83333" y1="84545" x2="83333" y2="84545"/>
                        <a14:foregroundMark x1="73333" y1="91818" x2="73333" y2="91818"/>
                        <a14:foregroundMark x1="23333" y1="91818" x2="23333" y2="91818"/>
                        <a14:foregroundMark x1="57500" y1="96364" x2="57500" y2="96364"/>
                      </a14:backgroundRemoval>
                    </a14:imgEffect>
                  </a14:imgLayer>
                </a14:imgProps>
              </a:ext>
            </a:extLst>
          </a:blip>
          <a:stretch>
            <a:fillRect/>
          </a:stretch>
        </p:blipFill>
        <p:spPr>
          <a:xfrm>
            <a:off x="529238" y="1670874"/>
            <a:ext cx="1327539" cy="1216912"/>
          </a:xfrm>
          <a:prstGeom prst="rect">
            <a:avLst/>
          </a:prstGeom>
        </p:spPr>
      </p:pic>
      <p:graphicFrame>
        <p:nvGraphicFramePr>
          <p:cNvPr id="19" name="TextBox 16">
            <a:extLst>
              <a:ext uri="{FF2B5EF4-FFF2-40B4-BE49-F238E27FC236}">
                <a16:creationId xmlns:a16="http://schemas.microsoft.com/office/drawing/2014/main" id="{97A53D85-D28B-B01E-F62E-5DE4FF2120B7}"/>
              </a:ext>
            </a:extLst>
          </p:cNvPr>
          <p:cNvGraphicFramePr/>
          <p:nvPr>
            <p:extLst>
              <p:ext uri="{D42A27DB-BD31-4B8C-83A1-F6EECF244321}">
                <p14:modId xmlns:p14="http://schemas.microsoft.com/office/powerpoint/2010/main" val="1537014201"/>
              </p:ext>
            </p:extLst>
          </p:nvPr>
        </p:nvGraphicFramePr>
        <p:xfrm>
          <a:off x="1921039" y="1810325"/>
          <a:ext cx="7768393" cy="2862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171" name="Picture 3">
            <a:hlinkClick r:id="rId11"/>
            <a:extLst>
              <a:ext uri="{FF2B5EF4-FFF2-40B4-BE49-F238E27FC236}">
                <a16:creationId xmlns:a16="http://schemas.microsoft.com/office/drawing/2014/main" id="{388F8B8A-41AB-5A1C-4872-FE695A6F47B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4419" t="481" r="20514" b="4179"/>
          <a:stretch/>
        </p:blipFill>
        <p:spPr bwMode="auto">
          <a:xfrm>
            <a:off x="4153270" y="4807274"/>
            <a:ext cx="938815" cy="91884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Learning Management System - Moodle LMS - Best LMS Platform">
            <a:hlinkClick r:id="rId13"/>
            <a:extLst>
              <a:ext uri="{FF2B5EF4-FFF2-40B4-BE49-F238E27FC236}">
                <a16:creationId xmlns:a16="http://schemas.microsoft.com/office/drawing/2014/main" id="{26CF497A-B496-58D8-19D7-97F107931BA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3710" t="31875" r="10173" b="25562"/>
          <a:stretch/>
        </p:blipFill>
        <p:spPr bwMode="auto">
          <a:xfrm>
            <a:off x="5459542" y="5001775"/>
            <a:ext cx="1639416" cy="609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Blue text on a white background&#10;&#10;Description automatically generated">
            <a:extLst>
              <a:ext uri="{FF2B5EF4-FFF2-40B4-BE49-F238E27FC236}">
                <a16:creationId xmlns:a16="http://schemas.microsoft.com/office/drawing/2014/main" id="{AA4FB53E-9607-2AF2-31C4-7A7D02755D7D}"/>
              </a:ext>
            </a:extLst>
          </p:cNvPr>
          <p:cNvPicPr>
            <a:picLocks noChangeAspect="1"/>
          </p:cNvPicPr>
          <p:nvPr/>
        </p:nvPicPr>
        <p:blipFill>
          <a:blip r:embed="rId15"/>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257943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94296" y="607332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Aktives Lernen mit Technologie</a:t>
            </a:r>
            <a:endParaRPr lang="en-US" sz="4800" b="1" dirty="0">
              <a:effectLst/>
            </a:endParaRPr>
          </a:p>
        </p:txBody>
      </p:sp>
      <p:pic>
        <p:nvPicPr>
          <p:cNvPr id="6" name="Picture 5">
            <a:extLst>
              <a:ext uri="{FF2B5EF4-FFF2-40B4-BE49-F238E27FC236}">
                <a16:creationId xmlns:a16="http://schemas.microsoft.com/office/drawing/2014/main" id="{4264A344-4996-BA2E-4CCB-5E41F751B6F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667" l="4321" r="90123">
                        <a14:foregroundMark x1="34568" y1="12000" x2="34568" y2="12000"/>
                        <a14:foregroundMark x1="11728" y1="68667" x2="11728" y2="68667"/>
                        <a14:foregroundMark x1="37037" y1="93333" x2="37037" y2="93333"/>
                        <a14:foregroundMark x1="4938" y1="56000" x2="4938" y2="56000"/>
                        <a14:foregroundMark x1="29012" y1="20667" x2="29012" y2="20667"/>
                        <a14:foregroundMark x1="24691" y1="30000" x2="24691" y2="30000"/>
                        <a14:foregroundMark x1="27778" y1="45333" x2="27778" y2="45333"/>
                        <a14:foregroundMark x1="39506" y1="18667" x2="39506" y2="18667"/>
                        <a14:foregroundMark x1="50000" y1="21333" x2="50000" y2="21333"/>
                        <a14:foregroundMark x1="53704" y1="30667" x2="53704" y2="30667"/>
                        <a14:foregroundMark x1="90123" y1="46000" x2="90123" y2="46000"/>
                      </a14:backgroundRemoval>
                    </a14:imgEffect>
                  </a14:imgLayer>
                </a14:imgProps>
              </a:ext>
            </a:extLst>
          </a:blip>
          <a:stretch>
            <a:fillRect/>
          </a:stretch>
        </p:blipFill>
        <p:spPr>
          <a:xfrm>
            <a:off x="339018" y="1215134"/>
            <a:ext cx="1209504" cy="1119911"/>
          </a:xfrm>
          <a:prstGeom prst="rect">
            <a:avLst/>
          </a:prstGeom>
        </p:spPr>
      </p:pic>
      <p:graphicFrame>
        <p:nvGraphicFramePr>
          <p:cNvPr id="19" name="Diagram 18">
            <a:extLst>
              <a:ext uri="{FF2B5EF4-FFF2-40B4-BE49-F238E27FC236}">
                <a16:creationId xmlns:a16="http://schemas.microsoft.com/office/drawing/2014/main" id="{5477EEBF-486F-3338-4ABA-CD665BF70CA5}"/>
              </a:ext>
            </a:extLst>
          </p:cNvPr>
          <p:cNvGraphicFramePr/>
          <p:nvPr>
            <p:extLst>
              <p:ext uri="{D42A27DB-BD31-4B8C-83A1-F6EECF244321}">
                <p14:modId xmlns:p14="http://schemas.microsoft.com/office/powerpoint/2010/main" val="1419699216"/>
              </p:ext>
            </p:extLst>
          </p:nvPr>
        </p:nvGraphicFramePr>
        <p:xfrm>
          <a:off x="372760" y="3540315"/>
          <a:ext cx="5060775" cy="20621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extBox 14">
            <a:extLst>
              <a:ext uri="{FF2B5EF4-FFF2-40B4-BE49-F238E27FC236}">
                <a16:creationId xmlns:a16="http://schemas.microsoft.com/office/drawing/2014/main" id="{82C060AA-331A-53BA-296E-4764896CC371}"/>
              </a:ext>
            </a:extLst>
          </p:cNvPr>
          <p:cNvSpPr txBox="1"/>
          <p:nvPr/>
        </p:nvSpPr>
        <p:spPr>
          <a:xfrm>
            <a:off x="1572664" y="1286262"/>
            <a:ext cx="8892136" cy="1569660"/>
          </a:xfrm>
          <a:prstGeom prst="rect">
            <a:avLst/>
          </a:prstGeom>
          <a:noFill/>
        </p:spPr>
        <p:txBody>
          <a:bodyPr wrap="square">
            <a:spAutoFit/>
          </a:bodyPr>
          <a:lstStyle/>
          <a:p>
            <a:pPr algn="just" rtl="0">
              <a:spcBef>
                <a:spcPts val="0"/>
              </a:spcBef>
              <a:spcAft>
                <a:spcPts val="0"/>
              </a:spcAft>
            </a:pPr>
            <a:r>
              <a:rPr lang="en-GB" sz="1600" b="1" i="0" u="none" strike="noStrike" dirty="0">
                <a:solidFill>
                  <a:srgbClr val="121212"/>
                </a:solidFill>
                <a:effectLst/>
                <a:latin typeface="Arial" panose="020B0604020202020204" pitchFamily="34" charset="0"/>
              </a:rPr>
              <a:t>Die Integration von Technologie </a:t>
            </a:r>
            <a:r>
              <a:rPr lang="en-GB" sz="1600" i="0" u="none" strike="noStrike" dirty="0">
                <a:solidFill>
                  <a:srgbClr val="121212"/>
                </a:solidFill>
                <a:effectLst/>
                <a:latin typeface="Arial" panose="020B0604020202020204" pitchFamily="34" charset="0"/>
              </a:rPr>
              <a:t>in </a:t>
            </a:r>
            <a:r>
              <a:rPr lang="en-GB" sz="1600" b="1" i="0" u="none" strike="noStrike" dirty="0">
                <a:solidFill>
                  <a:srgbClr val="121212"/>
                </a:solidFill>
                <a:effectLst/>
                <a:latin typeface="Arial" panose="020B0604020202020204" pitchFamily="34" charset="0"/>
              </a:rPr>
              <a:t>aktives Lernen verändert die berufliche Aus- und Weiterbildung</a:t>
            </a:r>
            <a:r>
              <a:rPr lang="en-GB" sz="1600" i="0" u="none" strike="noStrike" dirty="0">
                <a:solidFill>
                  <a:srgbClr val="121212"/>
                </a:solidFill>
                <a:effectLst/>
                <a:latin typeface="Arial" panose="020B0604020202020204" pitchFamily="34" charset="0"/>
              </a:rPr>
              <a:t>, indem sie den Schülern </a:t>
            </a:r>
            <a:r>
              <a:rPr lang="en-GB" sz="1600" b="1" i="0" u="none" strike="noStrike" dirty="0">
                <a:solidFill>
                  <a:srgbClr val="121212"/>
                </a:solidFill>
                <a:effectLst/>
                <a:latin typeface="Arial" panose="020B0604020202020204" pitchFamily="34" charset="0"/>
              </a:rPr>
              <a:t>praktische Erfahrungen </a:t>
            </a:r>
            <a:r>
              <a:rPr lang="en-GB" sz="1600" i="0" u="none" strike="noStrike" dirty="0">
                <a:solidFill>
                  <a:srgbClr val="121212"/>
                </a:solidFill>
                <a:effectLst/>
                <a:latin typeface="Arial" panose="020B0604020202020204" pitchFamily="34" charset="0"/>
              </a:rPr>
              <a:t>ermöglicht, die sie auf </a:t>
            </a:r>
            <a:r>
              <a:rPr lang="en-GB" sz="1600" b="1" i="0" u="none" strike="noStrike" dirty="0">
                <a:solidFill>
                  <a:srgbClr val="121212"/>
                </a:solidFill>
                <a:effectLst/>
                <a:latin typeface="Arial" panose="020B0604020202020204" pitchFamily="34" charset="0"/>
              </a:rPr>
              <a:t>reale Aufgaben </a:t>
            </a:r>
            <a:r>
              <a:rPr lang="en-GB" sz="1600" i="0" u="none" strike="noStrike" dirty="0">
                <a:solidFill>
                  <a:srgbClr val="121212"/>
                </a:solidFill>
                <a:effectLst/>
                <a:latin typeface="Arial" panose="020B0604020202020204" pitchFamily="34" charset="0"/>
              </a:rPr>
              <a:t>vorbereiten. Von virtuellen Simulationen bis hin zu kollaborativen Design-Tools ermöglicht die Technologie den Schülern, Fähigkeiten zu üben, Probleme zu lösen und in Umgebungen zusammenzuarbeiten, die ihren zukünftigen Arbeitsplatz widerspiegeln. Dieser Ansatz fördert nicht nur das Engagement, sondern stärkt auch das Vertrauen und die Kompetenz in einer Reihe von Berufsfeldern.</a:t>
            </a:r>
            <a:endParaRPr lang="en-US" sz="1600" dirty="0">
              <a:effectLst/>
            </a:endParaRPr>
          </a:p>
        </p:txBody>
      </p:sp>
      <p:graphicFrame>
        <p:nvGraphicFramePr>
          <p:cNvPr id="20" name="Diagram 19">
            <a:extLst>
              <a:ext uri="{FF2B5EF4-FFF2-40B4-BE49-F238E27FC236}">
                <a16:creationId xmlns:a16="http://schemas.microsoft.com/office/drawing/2014/main" id="{6D492B02-0122-70CB-A44E-C0733D074756}"/>
              </a:ext>
            </a:extLst>
          </p:cNvPr>
          <p:cNvGraphicFramePr/>
          <p:nvPr>
            <p:extLst>
              <p:ext uri="{D42A27DB-BD31-4B8C-83A1-F6EECF244321}">
                <p14:modId xmlns:p14="http://schemas.microsoft.com/office/powerpoint/2010/main" val="3612762280"/>
              </p:ext>
            </p:extLst>
          </p:nvPr>
        </p:nvGraphicFramePr>
        <p:xfrm>
          <a:off x="5664555" y="3570115"/>
          <a:ext cx="5467585" cy="187743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8" name="TextBox 17">
            <a:extLst>
              <a:ext uri="{FF2B5EF4-FFF2-40B4-BE49-F238E27FC236}">
                <a16:creationId xmlns:a16="http://schemas.microsoft.com/office/drawing/2014/main" id="{E8515C0F-9FF9-2E50-E3BD-CBB5CBB233BE}"/>
              </a:ext>
            </a:extLst>
          </p:cNvPr>
          <p:cNvSpPr txBox="1"/>
          <p:nvPr/>
        </p:nvSpPr>
        <p:spPr>
          <a:xfrm>
            <a:off x="372760" y="3222169"/>
            <a:ext cx="8892136" cy="369332"/>
          </a:xfrm>
          <a:prstGeom prst="rect">
            <a:avLst/>
          </a:prstGeom>
          <a:noFill/>
        </p:spPr>
        <p:txBody>
          <a:bodyPr wrap="square">
            <a:spAutoFit/>
          </a:bodyPr>
          <a:lstStyle/>
          <a:p>
            <a:pPr algn="just" rtl="0">
              <a:spcBef>
                <a:spcPts val="0"/>
              </a:spcBef>
              <a:spcAft>
                <a:spcPts val="0"/>
              </a:spcAft>
            </a:pPr>
            <a:r>
              <a:rPr lang="en-GB" b="1" i="1" dirty="0">
                <a:solidFill>
                  <a:srgbClr val="121212"/>
                </a:solidFill>
                <a:latin typeface="Arial" panose="020B0604020202020204" pitchFamily="34" charset="0"/>
              </a:rPr>
              <a:t>Zum Beispiel:</a:t>
            </a:r>
            <a:endParaRPr lang="en-US" i="1" dirty="0">
              <a:effectLst/>
            </a:endParaRPr>
          </a:p>
        </p:txBody>
      </p:sp>
      <p:pic>
        <p:nvPicPr>
          <p:cNvPr id="5" name="Picture 4" descr="Blue text on a white background&#10;&#10;Description automatically generated">
            <a:extLst>
              <a:ext uri="{FF2B5EF4-FFF2-40B4-BE49-F238E27FC236}">
                <a16:creationId xmlns:a16="http://schemas.microsoft.com/office/drawing/2014/main" id="{1EFEA3B3-AFCC-D3F5-A1B6-A1C5EB0B4C5B}"/>
              </a:ext>
            </a:extLst>
          </p:cNvPr>
          <p:cNvPicPr>
            <a:picLocks noChangeAspect="1"/>
          </p:cNvPicPr>
          <p:nvPr/>
        </p:nvPicPr>
        <p:blipFill>
          <a:blip r:embed="rId16"/>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322308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44CD2BD-E925-DCF6-173C-C588273417F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A4370B1-D233-3699-8F6F-9D05724E7385}"/>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72765C6E-1B45-F069-173F-6C667D8AE916}"/>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6E734170-4E9B-4A74-ECC2-8E22CD71672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a:extLst>
              <a:ext uri="{FF2B5EF4-FFF2-40B4-BE49-F238E27FC236}">
                <a16:creationId xmlns:a16="http://schemas.microsoft.com/office/drawing/2014/main" id="{5365A1F5-3979-363B-2836-DFB1C3B06C60}"/>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BB05C80A-1755-EC6E-38A5-BF798878B891}"/>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B60AA899-C7A8-E874-08BB-411606F851D8}"/>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3C31AE74-E956-2BB4-90BC-AF0223F96A60}"/>
              </a:ext>
            </a:extLst>
          </p:cNvPr>
          <p:cNvSpPr txBox="1"/>
          <p:nvPr/>
        </p:nvSpPr>
        <p:spPr>
          <a:xfrm>
            <a:off x="3494296" y="6055172"/>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95D62400-8B27-8B8A-0AF2-B37F7B564229}"/>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93EB816D-0249-A5CF-0E98-E94018CEE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02928CB1-3FFF-1223-698A-B5A6E9A64752}"/>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Aktives Lernen mit Technologie</a:t>
            </a:r>
            <a:endParaRPr lang="en-US" sz="4800" b="1" dirty="0">
              <a:effectLst/>
            </a:endParaRPr>
          </a:p>
        </p:txBody>
      </p:sp>
      <p:graphicFrame>
        <p:nvGraphicFramePr>
          <p:cNvPr id="20" name="Diagram 19">
            <a:extLst>
              <a:ext uri="{FF2B5EF4-FFF2-40B4-BE49-F238E27FC236}">
                <a16:creationId xmlns:a16="http://schemas.microsoft.com/office/drawing/2014/main" id="{4967C4A5-A381-0814-5269-45D8E934E381}"/>
              </a:ext>
            </a:extLst>
          </p:cNvPr>
          <p:cNvGraphicFramePr/>
          <p:nvPr>
            <p:extLst>
              <p:ext uri="{D42A27DB-BD31-4B8C-83A1-F6EECF244321}">
                <p14:modId xmlns:p14="http://schemas.microsoft.com/office/powerpoint/2010/main" val="1453792112"/>
              </p:ext>
            </p:extLst>
          </p:nvPr>
        </p:nvGraphicFramePr>
        <p:xfrm>
          <a:off x="5390528" y="3378766"/>
          <a:ext cx="5467585" cy="1877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212A997C-7E13-AEB5-F63F-F5B877222EAE}"/>
              </a:ext>
            </a:extLst>
          </p:cNvPr>
          <p:cNvSpPr txBox="1"/>
          <p:nvPr/>
        </p:nvSpPr>
        <p:spPr>
          <a:xfrm>
            <a:off x="415707" y="1255036"/>
            <a:ext cx="8892136" cy="369332"/>
          </a:xfrm>
          <a:prstGeom prst="rect">
            <a:avLst/>
          </a:prstGeom>
          <a:noFill/>
        </p:spPr>
        <p:txBody>
          <a:bodyPr wrap="square">
            <a:spAutoFit/>
          </a:bodyPr>
          <a:lstStyle/>
          <a:p>
            <a:pPr algn="just" rtl="0">
              <a:spcBef>
                <a:spcPts val="0"/>
              </a:spcBef>
              <a:spcAft>
                <a:spcPts val="0"/>
              </a:spcAft>
            </a:pPr>
            <a:r>
              <a:rPr lang="en-GB" b="1" i="1" dirty="0">
                <a:solidFill>
                  <a:srgbClr val="121212"/>
                </a:solidFill>
                <a:latin typeface="Arial" panose="020B0604020202020204" pitchFamily="34" charset="0"/>
              </a:rPr>
              <a:t>Zum Beispiel:</a:t>
            </a:r>
            <a:endParaRPr lang="en-US" i="1" dirty="0">
              <a:effectLst/>
            </a:endParaRPr>
          </a:p>
        </p:txBody>
      </p:sp>
      <p:graphicFrame>
        <p:nvGraphicFramePr>
          <p:cNvPr id="17" name="Diagram 16">
            <a:extLst>
              <a:ext uri="{FF2B5EF4-FFF2-40B4-BE49-F238E27FC236}">
                <a16:creationId xmlns:a16="http://schemas.microsoft.com/office/drawing/2014/main" id="{0E62FEDB-6A5C-7F31-38F7-EE466367C7B8}"/>
              </a:ext>
            </a:extLst>
          </p:cNvPr>
          <p:cNvGraphicFramePr/>
          <p:nvPr>
            <p:extLst>
              <p:ext uri="{D42A27DB-BD31-4B8C-83A1-F6EECF244321}">
                <p14:modId xmlns:p14="http://schemas.microsoft.com/office/powerpoint/2010/main" val="30346826"/>
              </p:ext>
            </p:extLst>
          </p:nvPr>
        </p:nvGraphicFramePr>
        <p:xfrm>
          <a:off x="362622" y="1684769"/>
          <a:ext cx="5060775" cy="20621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Picture 4" descr="Blue text on a white background&#10;&#10;Description automatically generated">
            <a:extLst>
              <a:ext uri="{FF2B5EF4-FFF2-40B4-BE49-F238E27FC236}">
                <a16:creationId xmlns:a16="http://schemas.microsoft.com/office/drawing/2014/main" id="{04CEFFB3-BA81-02EA-E741-9313B2244F0B}"/>
              </a:ext>
            </a:extLst>
          </p:cNvPr>
          <p:cNvPicPr>
            <a:picLocks noChangeAspect="1"/>
          </p:cNvPicPr>
          <p:nvPr/>
        </p:nvPicPr>
        <p:blipFill>
          <a:blip r:embed="rId14"/>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52705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17461" y="608859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dirty="0">
                <a:solidFill>
                  <a:srgbClr val="033C5B"/>
                </a:solidFill>
                <a:latin typeface="Arial" panose="020B0604020202020204" pitchFamily="34" charset="0"/>
              </a:rPr>
              <a:t>Aktivitäten nach dem Unterricht </a:t>
            </a:r>
            <a:r>
              <a:rPr lang="en-US" sz="4800" b="1" i="0" u="none" strike="noStrike" dirty="0">
                <a:solidFill>
                  <a:srgbClr val="033C5B"/>
                </a:solidFill>
                <a:effectLst/>
                <a:latin typeface="Arial" panose="020B0604020202020204" pitchFamily="34" charset="0"/>
              </a:rPr>
              <a:t>Tools</a:t>
            </a:r>
            <a:endParaRPr lang="en-US" sz="4666" b="1" spc="-46" dirty="0">
              <a:solidFill>
                <a:srgbClr val="033C5B"/>
              </a:solidFill>
              <a:latin typeface="HK Grotesk Bold"/>
            </a:endParaRPr>
          </a:p>
        </p:txBody>
      </p:sp>
      <p:pic>
        <p:nvPicPr>
          <p:cNvPr id="6" name="Picture 5">
            <a:extLst>
              <a:ext uri="{FF2B5EF4-FFF2-40B4-BE49-F238E27FC236}">
                <a16:creationId xmlns:a16="http://schemas.microsoft.com/office/drawing/2014/main" id="{422AD009-1DAA-B05A-802B-0449D582E3E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692" b="96154" l="9845" r="93264">
                        <a14:foregroundMark x1="39378" y1="38462" x2="39378" y2="38462"/>
                        <a14:foregroundMark x1="36788" y1="47436" x2="36788" y2="47436"/>
                        <a14:foregroundMark x1="35751" y1="53846" x2="35751" y2="53846"/>
                        <a14:foregroundMark x1="35751" y1="62179" x2="35751" y2="62179"/>
                        <a14:foregroundMark x1="74093" y1="90385" x2="74093" y2="90385"/>
                        <a14:foregroundMark x1="81347" y1="58333" x2="81347" y2="58333"/>
                        <a14:foregroundMark x1="92746" y1="44872" x2="92746" y2="44872"/>
                        <a14:foregroundMark x1="77720" y1="96154" x2="77720" y2="96154"/>
                        <a14:foregroundMark x1="93264" y1="67949" x2="93264" y2="67949"/>
                      </a14:backgroundRemoval>
                    </a14:imgEffect>
                  </a14:imgLayer>
                </a14:imgProps>
              </a:ext>
            </a:extLst>
          </a:blip>
          <a:stretch>
            <a:fillRect/>
          </a:stretch>
        </p:blipFill>
        <p:spPr>
          <a:xfrm>
            <a:off x="465325" y="1775090"/>
            <a:ext cx="1470787" cy="1188823"/>
          </a:xfrm>
          <a:prstGeom prst="rect">
            <a:avLst/>
          </a:prstGeom>
        </p:spPr>
      </p:pic>
      <p:graphicFrame>
        <p:nvGraphicFramePr>
          <p:cNvPr id="8" name="TextBox 16">
            <a:extLst>
              <a:ext uri="{FF2B5EF4-FFF2-40B4-BE49-F238E27FC236}">
                <a16:creationId xmlns:a16="http://schemas.microsoft.com/office/drawing/2014/main" id="{C274B723-9695-D9BD-DB81-D2F7A48B7672}"/>
              </a:ext>
            </a:extLst>
          </p:cNvPr>
          <p:cNvGraphicFramePr/>
          <p:nvPr>
            <p:extLst>
              <p:ext uri="{D42A27DB-BD31-4B8C-83A1-F6EECF244321}">
                <p14:modId xmlns:p14="http://schemas.microsoft.com/office/powerpoint/2010/main" val="4196183881"/>
              </p:ext>
            </p:extLst>
          </p:nvPr>
        </p:nvGraphicFramePr>
        <p:xfrm>
          <a:off x="2208709" y="1702618"/>
          <a:ext cx="8126793" cy="2862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4" descr="Blue text on a white background&#10;&#10;Description automatically generated">
            <a:extLst>
              <a:ext uri="{FF2B5EF4-FFF2-40B4-BE49-F238E27FC236}">
                <a16:creationId xmlns:a16="http://schemas.microsoft.com/office/drawing/2014/main" id="{51DBB443-18D7-4394-6C02-3B9E2F87AB80}"/>
              </a:ext>
            </a:extLst>
          </p:cNvPr>
          <p:cNvPicPr>
            <a:picLocks noChangeAspect="1"/>
          </p:cNvPicPr>
          <p:nvPr/>
        </p:nvPicPr>
        <p:blipFill>
          <a:blip r:embed="rId11"/>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360534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70527" y="6055172"/>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11395306" cy="615553"/>
          </a:xfrm>
          <a:prstGeom prst="rect">
            <a:avLst/>
          </a:prstGeom>
        </p:spPr>
        <p:txBody>
          <a:bodyPr wrap="square" lIns="0" tIns="0" rIns="0" bIns="0" rtlCol="0" anchor="t">
            <a:spAutoFit/>
          </a:bodyPr>
          <a:lstStyle/>
          <a:p>
            <a:pPr rtl="0">
              <a:spcBef>
                <a:spcPts val="0"/>
              </a:spcBef>
              <a:spcAft>
                <a:spcPts val="0"/>
              </a:spcAft>
            </a:pPr>
            <a:r>
              <a:rPr lang="en-US" sz="4000" b="1" i="0" u="none" strike="noStrike" dirty="0">
                <a:solidFill>
                  <a:srgbClr val="033C5B"/>
                </a:solidFill>
                <a:effectLst/>
                <a:latin typeface="Arial" panose="020B0604020202020204" pitchFamily="34" charset="0"/>
              </a:rPr>
              <a:t>Feedback und Bewertungsinstrumente</a:t>
            </a:r>
            <a:endParaRPr lang="en-US" sz="4000" b="1" dirty="0">
              <a:effectLst/>
            </a:endParaRPr>
          </a:p>
        </p:txBody>
      </p:sp>
      <p:pic>
        <p:nvPicPr>
          <p:cNvPr id="6" name="Picture 5">
            <a:extLst>
              <a:ext uri="{FF2B5EF4-FFF2-40B4-BE49-F238E27FC236}">
                <a16:creationId xmlns:a16="http://schemas.microsoft.com/office/drawing/2014/main" id="{422AD009-1DAA-B05A-802B-0449D582E3E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74" b="94231" l="9845" r="93782">
                        <a14:foregroundMark x1="41451" y1="37821" x2="41451" y2="37821"/>
                        <a14:foregroundMark x1="36788" y1="46795" x2="36788" y2="46795"/>
                        <a14:foregroundMark x1="34715" y1="55128" x2="34715" y2="55128"/>
                        <a14:foregroundMark x1="35751" y1="62821" x2="35751" y2="62821"/>
                        <a14:foregroundMark x1="77720" y1="94231" x2="77720" y2="94231"/>
                        <a14:foregroundMark x1="82902" y1="60256" x2="82902" y2="60256"/>
                        <a14:foregroundMark x1="93782" y1="51282" x2="93782" y2="51282"/>
                      </a14:backgroundRemoval>
                    </a14:imgEffect>
                  </a14:imgLayer>
                </a14:imgProps>
              </a:ext>
            </a:extLst>
          </a:blip>
          <a:stretch>
            <a:fillRect/>
          </a:stretch>
        </p:blipFill>
        <p:spPr>
          <a:xfrm>
            <a:off x="339018" y="1220531"/>
            <a:ext cx="1049027" cy="847918"/>
          </a:xfrm>
          <a:prstGeom prst="rect">
            <a:avLst/>
          </a:prstGeom>
        </p:spPr>
      </p:pic>
      <p:pic>
        <p:nvPicPr>
          <p:cNvPr id="8" name="Picture 7">
            <a:extLst>
              <a:ext uri="{FF2B5EF4-FFF2-40B4-BE49-F238E27FC236}">
                <a16:creationId xmlns:a16="http://schemas.microsoft.com/office/drawing/2014/main" id="{69B531BF-9852-CABD-0FE0-3D9FA082CA61}"/>
              </a:ext>
            </a:extLst>
          </p:cNvPr>
          <p:cNvPicPr>
            <a:picLocks noChangeAspect="1"/>
          </p:cNvPicPr>
          <p:nvPr/>
        </p:nvPicPr>
        <p:blipFill>
          <a:blip r:embed="rId6"/>
          <a:stretch>
            <a:fillRect/>
          </a:stretch>
        </p:blipFill>
        <p:spPr>
          <a:xfrm>
            <a:off x="3190356" y="4890008"/>
            <a:ext cx="1272650" cy="495343"/>
          </a:xfrm>
          <a:prstGeom prst="rect">
            <a:avLst/>
          </a:prstGeom>
        </p:spPr>
      </p:pic>
      <p:sp>
        <p:nvSpPr>
          <p:cNvPr id="18" name="TextBox 17">
            <a:extLst>
              <a:ext uri="{FF2B5EF4-FFF2-40B4-BE49-F238E27FC236}">
                <a16:creationId xmlns:a16="http://schemas.microsoft.com/office/drawing/2014/main" id="{7E9251DB-4F2E-4082-199D-3A26EEE3C2A5}"/>
              </a:ext>
            </a:extLst>
          </p:cNvPr>
          <p:cNvSpPr txBox="1"/>
          <p:nvPr/>
        </p:nvSpPr>
        <p:spPr>
          <a:xfrm>
            <a:off x="4463006" y="4937293"/>
            <a:ext cx="6099048"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121212"/>
                </a:solidFill>
                <a:effectLst/>
                <a:uLnTx/>
                <a:uFillTx/>
                <a:latin typeface="Arial" panose="020B0604020202020204" pitchFamily="34" charset="0"/>
                <a:ea typeface="+mn-ea"/>
                <a:cs typeface="+mn-cs"/>
                <a:hlinkClick r:id="rId7"/>
              </a:rPr>
              <a:t>https://www.turnitin.it/</a:t>
            </a:r>
            <a:endParaRPr kumimoji="0" lang="en-US" sz="1800" b="0" i="0" u="none" strike="noStrike" kern="1200" cap="none" spc="0" normalizeH="0" baseline="0" noProof="0" dirty="0">
              <a:ln>
                <a:noFill/>
              </a:ln>
              <a:solidFill>
                <a:srgbClr val="121212"/>
              </a:solidFill>
              <a:effectLst/>
              <a:uLnTx/>
              <a:uFillTx/>
              <a:latin typeface="Arial" panose="020B0604020202020204" pitchFamily="34" charset="0"/>
              <a:ea typeface="+mn-ea"/>
              <a:cs typeface="+mn-cs"/>
            </a:endParaRPr>
          </a:p>
        </p:txBody>
      </p:sp>
      <p:sp>
        <p:nvSpPr>
          <p:cNvPr id="5" name="TextBox 3">
            <a:extLst>
              <a:ext uri="{FF2B5EF4-FFF2-40B4-BE49-F238E27FC236}">
                <a16:creationId xmlns:a16="http://schemas.microsoft.com/office/drawing/2014/main" id="{5C617BE4-9A43-B036-3ED3-5E31C7DD61A3}"/>
              </a:ext>
            </a:extLst>
          </p:cNvPr>
          <p:cNvSpPr txBox="1"/>
          <p:nvPr/>
        </p:nvSpPr>
        <p:spPr>
          <a:xfrm>
            <a:off x="1275306" y="1502322"/>
            <a:ext cx="8630694" cy="2215991"/>
          </a:xfrm>
          <a:prstGeom prst="rect">
            <a:avLst/>
          </a:prstGeom>
        </p:spPr>
        <p:txBody>
          <a:bodyPr wrap="square" lIns="0" tIns="0" rIns="0" bIns="0" rtlCol="0" anchor="t">
            <a:spAutoFit/>
          </a:bodyPr>
          <a:lstStyle/>
          <a:p>
            <a:pPr marL="201516" lvl="1"/>
            <a:r>
              <a:rPr lang="en-GB" dirty="0">
                <a:solidFill>
                  <a:srgbClr val="121212"/>
                </a:solidFill>
                <a:latin typeface="HK Grotesk Light" panose="020B0604020202020204" charset="0"/>
                <a:cs typeface="Arial" panose="020B0604020202020204" pitchFamily="34" charset="0"/>
              </a:rPr>
              <a:t>Am Ende dieser Einheit werden die Teilnehmer in der Lage sein:</a:t>
            </a:r>
            <a:endParaRPr lang="en-US" dirty="0">
              <a:solidFill>
                <a:srgbClr val="121212"/>
              </a:solidFill>
              <a:latin typeface="HK Grotesk Light" panose="020B0604020202020204" charset="0"/>
              <a:cs typeface="Arial" panose="020B0604020202020204" pitchFamily="34" charset="0"/>
            </a:endParaRP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Ermittlung der wichtigsten technologischen Hilfsmittel für flipped learning.</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Verstehen, wie man Video-Tools für Inhalte vor dem Unterricht verwendet.</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Integrieren Sie interaktive Quizze, um das Engagement der Schüler zu fördern.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Erkennen der Rolle von kollaborativen Werkzeugen beim Lernen.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Nutzen Sie LMS-Plattformen für die Organisation und Verteilung von Materialien.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Gewährleistung der Zugänglichkeit und Einbeziehung in Lernmaterialien.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Erleichterung des </a:t>
            </a:r>
            <a:r>
              <a:rPr lang="en-GB" i="0" u="none" strike="noStrike" dirty="0" err="1">
                <a:solidFill>
                  <a:srgbClr val="121212"/>
                </a:solidFill>
                <a:effectLst/>
                <a:latin typeface="HK Grotesk Light" panose="020B0604020202020204" charset="0"/>
                <a:cs typeface="Arial" panose="020B0604020202020204" pitchFamily="34" charset="0"/>
              </a:rPr>
              <a:t>schülerzentrierten </a:t>
            </a:r>
            <a:r>
              <a:rPr lang="en-GB" i="0" u="none" strike="noStrike" dirty="0">
                <a:solidFill>
                  <a:srgbClr val="121212"/>
                </a:solidFill>
                <a:effectLst/>
                <a:latin typeface="HK Grotesk Light" panose="020B0604020202020204" charset="0"/>
                <a:cs typeface="Arial" panose="020B0604020202020204" pitchFamily="34" charset="0"/>
              </a:rPr>
              <a:t>Lernens durch Verlagerung der Rolle des Lehrkrafts.</a:t>
            </a:r>
            <a:endParaRPr lang="en-US" i="0" u="none" strike="noStrike" dirty="0">
              <a:solidFill>
                <a:srgbClr val="121212"/>
              </a:solidFill>
              <a:effectLst/>
              <a:latin typeface="HK Grotesk Light" panose="020B0604020202020204" charset="0"/>
              <a:cs typeface="Arial" panose="020B0604020202020204" pitchFamily="34" charset="0"/>
            </a:endParaRPr>
          </a:p>
        </p:txBody>
      </p:sp>
      <p:pic>
        <p:nvPicPr>
          <p:cNvPr id="15" name="Picture 14" descr="Blue text on a white background&#10;&#10;Description automatically generated">
            <a:extLst>
              <a:ext uri="{FF2B5EF4-FFF2-40B4-BE49-F238E27FC236}">
                <a16:creationId xmlns:a16="http://schemas.microsoft.com/office/drawing/2014/main" id="{D2D41470-E8B8-55C5-37BC-33D24DC49627}"/>
              </a:ext>
            </a:extLst>
          </p:cNvPr>
          <p:cNvPicPr>
            <a:picLocks noChangeAspect="1"/>
          </p:cNvPicPr>
          <p:nvPr/>
        </p:nvPicPr>
        <p:blipFill>
          <a:blip r:embed="rId8"/>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102831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1475" y="388372"/>
            <a:ext cx="4660190" cy="1477328"/>
          </a:xfrm>
          <a:prstGeom prst="rect">
            <a:avLst/>
          </a:prstGeom>
        </p:spPr>
        <p:txBody>
          <a:bodyPr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Lernziele</a:t>
            </a:r>
            <a:endParaRPr lang="en-US" sz="4666" b="1" spc="-46" dirty="0">
              <a:solidFill>
                <a:srgbClr val="033C5B"/>
              </a:solidFill>
              <a:latin typeface="HK Grotesk" panose="020B0604020202020204" charset="0"/>
            </a:endParaRPr>
          </a:p>
        </p:txBody>
      </p:sp>
      <p:sp>
        <p:nvSpPr>
          <p:cNvPr id="3" name="TextBox 3"/>
          <p:cNvSpPr txBox="1"/>
          <p:nvPr/>
        </p:nvSpPr>
        <p:spPr>
          <a:xfrm>
            <a:off x="0" y="1366343"/>
            <a:ext cx="6375400" cy="3323987"/>
          </a:xfrm>
          <a:prstGeom prst="rect">
            <a:avLst/>
          </a:prstGeom>
        </p:spPr>
        <p:txBody>
          <a:bodyPr wrap="square" lIns="0" tIns="0" rIns="0" bIns="0" rtlCol="0" anchor="t">
            <a:spAutoFit/>
          </a:bodyPr>
          <a:lstStyle/>
          <a:p>
            <a:pPr marL="201516" lvl="1"/>
            <a:r>
              <a:rPr lang="en-GB" dirty="0">
                <a:solidFill>
                  <a:srgbClr val="121212"/>
                </a:solidFill>
                <a:latin typeface="HK Grotesk Light" panose="020B0604020202020204" charset="0"/>
                <a:cs typeface="Arial" panose="020B0604020202020204" pitchFamily="34" charset="0"/>
              </a:rPr>
              <a:t>Am Ende dieser Einheit werden die Teilnehmer in der Lage sein:</a:t>
            </a:r>
            <a:endParaRPr lang="en-US" dirty="0">
              <a:solidFill>
                <a:srgbClr val="121212"/>
              </a:solidFill>
              <a:latin typeface="HK Grotesk Light" panose="020B0604020202020204" charset="0"/>
              <a:cs typeface="Arial" panose="020B0604020202020204" pitchFamily="34" charset="0"/>
            </a:endParaRP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Ermittlung der wichtigsten technologischen Hilfsmittel für flipped learning.</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Verstehen, wie man Video-Tools für Inhalte vor dem Unterricht verwendet.</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Integrieren Sie interaktive Quizze, um das Engagement der Schüler zu fördern.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Erkennen der Rolle von kollaborativen Werkzeugen beim Lernen.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Nutzen Sie LMS-Plattformen für die Organisation und Verteilung von Materialien.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Gewährleistung der Zugänglichkeit und Einbeziehung in Lernmaterialien.</a:t>
            </a:r>
          </a:p>
          <a:p>
            <a:pPr marL="742950" lvl="1" indent="-285750" fontAlgn="base">
              <a:buFont typeface="Arial" panose="020B0604020202020204" pitchFamily="34" charset="0"/>
              <a:buChar char="•"/>
            </a:pPr>
            <a:r>
              <a:rPr lang="en-GB" i="0" u="none" strike="noStrike" dirty="0">
                <a:solidFill>
                  <a:srgbClr val="121212"/>
                </a:solidFill>
                <a:effectLst/>
                <a:latin typeface="HK Grotesk Light" panose="020B0604020202020204" charset="0"/>
                <a:cs typeface="Arial" panose="020B0604020202020204" pitchFamily="34" charset="0"/>
              </a:rPr>
              <a:t>Erleichterung des </a:t>
            </a:r>
            <a:r>
              <a:rPr lang="en-GB" i="0" u="none" strike="noStrike" dirty="0" err="1">
                <a:solidFill>
                  <a:srgbClr val="121212"/>
                </a:solidFill>
                <a:effectLst/>
                <a:latin typeface="HK Grotesk Light" panose="020B0604020202020204" charset="0"/>
                <a:cs typeface="Arial" panose="020B0604020202020204" pitchFamily="34" charset="0"/>
              </a:rPr>
              <a:t>schülerzentrierten </a:t>
            </a:r>
            <a:r>
              <a:rPr lang="en-GB" i="0" u="none" strike="noStrike" dirty="0">
                <a:solidFill>
                  <a:srgbClr val="121212"/>
                </a:solidFill>
                <a:effectLst/>
                <a:latin typeface="HK Grotesk Light" panose="020B0604020202020204" charset="0"/>
                <a:cs typeface="Arial" panose="020B0604020202020204" pitchFamily="34" charset="0"/>
              </a:rPr>
              <a:t>Lernens durch Verlagerung der Rolle des Lehrkrafts.</a:t>
            </a:r>
            <a:endParaRPr lang="en-US" i="0" u="none" strike="noStrike" dirty="0">
              <a:solidFill>
                <a:srgbClr val="121212"/>
              </a:solidFill>
              <a:effectLst/>
              <a:latin typeface="HK Grotesk Light" panose="020B0604020202020204" charset="0"/>
              <a:cs typeface="Arial" panose="020B0604020202020204" pitchFamily="34" charset="0"/>
            </a:endParaRPr>
          </a:p>
        </p:txBody>
      </p:sp>
      <p:sp>
        <p:nvSpPr>
          <p:cNvPr id="4" name="AutoShape 4"/>
          <p:cNvSpPr/>
          <p:nvPr/>
        </p:nvSpPr>
        <p:spPr>
          <a:xfrm>
            <a:off x="6362700" y="2522661"/>
            <a:ext cx="6096000" cy="4335339"/>
          </a:xfrm>
          <a:prstGeom prst="rect">
            <a:avLst/>
          </a:prstGeom>
          <a:solidFill>
            <a:srgbClr val="FB8709"/>
          </a:solidFill>
        </p:spPr>
        <p:txBody>
          <a:bodyPr/>
          <a:lstStyle/>
          <a:p>
            <a:endParaRPr lang="en-BE" sz="1200"/>
          </a:p>
        </p:txBody>
      </p:sp>
      <p:sp>
        <p:nvSpPr>
          <p:cNvPr id="5" name="AutoShape 5"/>
          <p:cNvSpPr/>
          <p:nvPr/>
        </p:nvSpPr>
        <p:spPr>
          <a:xfrm>
            <a:off x="6362700" y="0"/>
            <a:ext cx="6096000" cy="3429000"/>
          </a:xfrm>
          <a:prstGeom prst="rect">
            <a:avLst/>
          </a:prstGeom>
          <a:solidFill>
            <a:srgbClr val="053249"/>
          </a:solidFill>
        </p:spPr>
        <p:txBody>
          <a:bodyPr/>
          <a:lstStyle/>
          <a:p>
            <a:endParaRPr lang="en-BE" sz="1200"/>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BE" sz="1200"/>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BE" sz="1200"/>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pic>
        <p:nvPicPr>
          <p:cNvPr id="12" name="Picture 11" descr="Blue text on a white background&#10;&#10;Description automatically generated">
            <a:extLst>
              <a:ext uri="{FF2B5EF4-FFF2-40B4-BE49-F238E27FC236}">
                <a16:creationId xmlns:a16="http://schemas.microsoft.com/office/drawing/2014/main" id="{C96E860D-A5C6-7279-5415-C7AC7B1840B6}"/>
              </a:ext>
            </a:extLst>
          </p:cNvPr>
          <p:cNvPicPr>
            <a:picLocks noChangeAspect="1"/>
          </p:cNvPicPr>
          <p:nvPr/>
        </p:nvPicPr>
        <p:blipFill>
          <a:blip r:embed="rId9"/>
          <a:stretch>
            <a:fillRect/>
          </a:stretch>
        </p:blipFill>
        <p:spPr>
          <a:xfrm>
            <a:off x="2004949" y="6143582"/>
            <a:ext cx="1554116" cy="3260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94296" y="6077370"/>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146" name="Picture 2">
            <a:extLst>
              <a:ext uri="{FF2B5EF4-FFF2-40B4-BE49-F238E27FC236}">
                <a16:creationId xmlns:a16="http://schemas.microsoft.com/office/drawing/2014/main" id="{AF4AF517-3543-A024-9BB2-A0E0B0B29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91" y="3390872"/>
            <a:ext cx="2480961" cy="1395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77B5C4-A146-1A30-E770-AE09497B9DB2}"/>
              </a:ext>
            </a:extLst>
          </p:cNvPr>
          <p:cNvPicPr>
            <a:picLocks noChangeAspect="1"/>
          </p:cNvPicPr>
          <p:nvPr/>
        </p:nvPicPr>
        <p:blipFill>
          <a:blip r:embed="rId5"/>
          <a:stretch>
            <a:fillRect/>
          </a:stretch>
        </p:blipFill>
        <p:spPr>
          <a:xfrm>
            <a:off x="832190" y="1486217"/>
            <a:ext cx="1553913" cy="1401569"/>
          </a:xfrm>
          <a:prstGeom prst="rect">
            <a:avLst/>
          </a:prstGeom>
        </p:spPr>
      </p:pic>
      <p:sp>
        <p:nvSpPr>
          <p:cNvPr id="8" name="TextBox 7">
            <a:extLst>
              <a:ext uri="{FF2B5EF4-FFF2-40B4-BE49-F238E27FC236}">
                <a16:creationId xmlns:a16="http://schemas.microsoft.com/office/drawing/2014/main" id="{1AC7D746-2095-BC06-E87F-5C1CFB0D168A}"/>
              </a:ext>
            </a:extLst>
          </p:cNvPr>
          <p:cNvSpPr txBox="1"/>
          <p:nvPr/>
        </p:nvSpPr>
        <p:spPr>
          <a:xfrm>
            <a:off x="3368387" y="3719149"/>
            <a:ext cx="8043784" cy="369332"/>
          </a:xfrm>
          <a:prstGeom prst="rect">
            <a:avLst/>
          </a:prstGeom>
          <a:noFill/>
        </p:spPr>
        <p:txBody>
          <a:bodyPr wrap="square">
            <a:spAutoFit/>
          </a:bodyPr>
          <a:lstStyle/>
          <a:p>
            <a:r>
              <a:rPr lang="en-US" dirty="0">
                <a:hlinkClick r:id="rId6"/>
              </a:rPr>
              <a:t>Aktionsplan für digitale Bildung (2021-2027) - Europäischer Bildungsraum (europa.eu)</a:t>
            </a:r>
            <a:endParaRPr lang="en-BE" dirty="0"/>
          </a:p>
        </p:txBody>
      </p:sp>
      <p:sp>
        <p:nvSpPr>
          <p:cNvPr id="17" name="TextBox 16">
            <a:extLst>
              <a:ext uri="{FF2B5EF4-FFF2-40B4-BE49-F238E27FC236}">
                <a16:creationId xmlns:a16="http://schemas.microsoft.com/office/drawing/2014/main" id="{AC33307D-B630-CD60-20E7-F3CC223EC101}"/>
              </a:ext>
            </a:extLst>
          </p:cNvPr>
          <p:cNvSpPr txBox="1"/>
          <p:nvPr/>
        </p:nvSpPr>
        <p:spPr>
          <a:xfrm>
            <a:off x="2652249" y="1817669"/>
            <a:ext cx="6099048" cy="369332"/>
          </a:xfrm>
          <a:prstGeom prst="rect">
            <a:avLst/>
          </a:prstGeom>
          <a:noFill/>
        </p:spPr>
        <p:txBody>
          <a:bodyPr wrap="square">
            <a:spAutoFit/>
          </a:bodyPr>
          <a:lstStyle/>
          <a:p>
            <a:r>
              <a:rPr lang="en-US" dirty="0" err="1">
                <a:hlinkClick r:id="rId7"/>
              </a:rPr>
              <a:t>DigComp </a:t>
            </a:r>
            <a:r>
              <a:rPr lang="en-US" dirty="0">
                <a:hlinkClick r:id="rId7"/>
              </a:rPr>
              <a:t>Framework - Europäische Kommission (europa.eu)</a:t>
            </a:r>
            <a:endParaRPr lang="en-BE" dirty="0"/>
          </a:p>
        </p:txBody>
      </p:sp>
      <p:sp>
        <p:nvSpPr>
          <p:cNvPr id="5" name="TextBox 5">
            <a:extLst>
              <a:ext uri="{FF2B5EF4-FFF2-40B4-BE49-F238E27FC236}">
                <a16:creationId xmlns:a16="http://schemas.microsoft.com/office/drawing/2014/main" id="{324D3EE1-89E0-26A8-85BE-1E41EF7C4473}"/>
              </a:ext>
            </a:extLst>
          </p:cNvPr>
          <p:cNvSpPr txBox="1"/>
          <p:nvPr/>
        </p:nvSpPr>
        <p:spPr>
          <a:xfrm>
            <a:off x="467125" y="441688"/>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Die Lernreise fortsetzen</a:t>
            </a:r>
            <a:endParaRPr lang="en-US" sz="4666" b="1" spc="-46" dirty="0">
              <a:solidFill>
                <a:srgbClr val="033C5B"/>
              </a:solidFill>
              <a:latin typeface="HK Grotesk Bold"/>
            </a:endParaRPr>
          </a:p>
        </p:txBody>
      </p:sp>
      <p:pic>
        <p:nvPicPr>
          <p:cNvPr id="7" name="Picture 6" descr="Blue text on a white background&#10;&#10;Description automatically generated">
            <a:extLst>
              <a:ext uri="{FF2B5EF4-FFF2-40B4-BE49-F238E27FC236}">
                <a16:creationId xmlns:a16="http://schemas.microsoft.com/office/drawing/2014/main" id="{FE8D2D12-A521-D781-4C8B-2D68C22C3471}"/>
              </a:ext>
            </a:extLst>
          </p:cNvPr>
          <p:cNvPicPr>
            <a:picLocks noChangeAspect="1"/>
          </p:cNvPicPr>
          <p:nvPr/>
        </p:nvPicPr>
        <p:blipFill>
          <a:blip r:embed="rId8"/>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8703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dirty="0" err="1">
                <a:solidFill>
                  <a:srgbClr val="033C5B"/>
                </a:solidFill>
                <a:latin typeface="HK Grotesk Bold"/>
              </a:rPr>
              <a:t>Reflexion</a:t>
            </a:r>
            <a:r>
              <a:rPr lang="tr-TR" sz="4666" spc="-46" dirty="0">
                <a:solidFill>
                  <a:srgbClr val="033C5B"/>
                </a:solidFill>
                <a:latin typeface="HK Grotesk Bold"/>
              </a:rPr>
              <a:t>sa</a:t>
            </a:r>
            <a:r>
              <a:rPr lang="en-US" sz="4666" spc="-46" dirty="0" err="1">
                <a:solidFill>
                  <a:srgbClr val="033C5B"/>
                </a:solidFill>
                <a:latin typeface="HK Grotesk Bold"/>
              </a:rPr>
              <a:t>ktivität</a:t>
            </a:r>
            <a:endParaRPr lang="en-US" sz="4666" spc="-46" dirty="0">
              <a:solidFill>
                <a:srgbClr val="033C5B"/>
              </a:solidFill>
              <a:latin typeface="HK Grotesk Bold"/>
            </a:endParaRPr>
          </a:p>
        </p:txBody>
      </p:sp>
      <p:sp>
        <p:nvSpPr>
          <p:cNvPr id="11" name="TextBox 11"/>
          <p:cNvSpPr txBox="1"/>
          <p:nvPr/>
        </p:nvSpPr>
        <p:spPr>
          <a:xfrm>
            <a:off x="2039131" y="1337689"/>
            <a:ext cx="7896587" cy="4286045"/>
          </a:xfrm>
          <a:prstGeom prst="rect">
            <a:avLst/>
          </a:prstGeom>
        </p:spPr>
        <p:txBody>
          <a:bodyPr wrap="square" lIns="0" tIns="0" rIns="0" bIns="0" rtlCol="0" anchor="t">
            <a:spAutoFit/>
          </a:bodyPr>
          <a:lstStyle/>
          <a:p>
            <a:pPr marL="285750" indent="-285750">
              <a:lnSpc>
                <a:spcPts val="2426"/>
              </a:lnSpc>
              <a:spcBef>
                <a:spcPct val="0"/>
              </a:spcBef>
              <a:buFont typeface="Arial" panose="020B0604020202020204" pitchFamily="34" charset="0"/>
              <a:buChar char="•"/>
            </a:pPr>
            <a:r>
              <a:rPr lang="en-GB" sz="1600" dirty="0"/>
              <a:t>Denken Sie über die technologischen Hilfsmittel nach, die Sie in Ihrem "flipped classroom" eingesetzt haben oder einzusetzen planen. Wie effektiv sind diese Tools bei der Vermittlung von Inhalten vor dem Unterricht und bei der Einbindung der Schüler in das aktive Lernen während des Unterrichts? Überlegen Sie, wie Tools wie die Erstellung von Videos, interaktive Quizze und Plattformen für die Zusammenarbeit den Lernprozess </a:t>
            </a:r>
            <a:r>
              <a:rPr lang="en-GB" sz="1600" dirty="0" err="1"/>
              <a:t>verbessern</a:t>
            </a:r>
            <a:r>
              <a:rPr lang="en-GB" sz="1600" dirty="0"/>
              <a:t>.</a:t>
            </a:r>
            <a:endParaRPr lang="tr-TR" sz="1600" dirty="0"/>
          </a:p>
          <a:p>
            <a:pPr marL="285750" indent="-285750">
              <a:lnSpc>
                <a:spcPts val="2426"/>
              </a:lnSpc>
              <a:spcBef>
                <a:spcPct val="0"/>
              </a:spcBef>
              <a:buFont typeface="Arial" panose="020B0604020202020204" pitchFamily="34" charset="0"/>
              <a:buChar char="•"/>
            </a:pPr>
            <a:r>
              <a:rPr lang="en-GB" sz="1600" dirty="0"/>
              <a:t>Mit welchen Herausforderungen rechnen Sie bei der Integration von Technologie in Ihren Flipped Classroom? Gibt es Einschränkungen in Bezug auf den Zugang, die Vertrautheit der Schüler mit den Tools oder technische Probleme, die das Engagement behindern könnten? Wie können Sie diese Herausforderungen </a:t>
            </a:r>
            <a:r>
              <a:rPr lang="en-GB" sz="1600" dirty="0" err="1"/>
              <a:t>angehen</a:t>
            </a:r>
            <a:r>
              <a:rPr lang="en-GB" sz="1600" dirty="0"/>
              <a:t>?</a:t>
            </a:r>
            <a:endParaRPr lang="tr-TR" sz="1600" dirty="0"/>
          </a:p>
          <a:p>
            <a:pPr marL="285750" indent="-285750">
              <a:lnSpc>
                <a:spcPts val="2426"/>
              </a:lnSpc>
              <a:spcBef>
                <a:spcPct val="0"/>
              </a:spcBef>
              <a:buFont typeface="Arial" panose="020B0604020202020204" pitchFamily="34" charset="0"/>
              <a:buChar char="•"/>
            </a:pPr>
            <a:r>
              <a:rPr lang="en-GB" sz="1600" dirty="0" err="1"/>
              <a:t>Überlegen</a:t>
            </a:r>
            <a:r>
              <a:rPr lang="en-GB" sz="1600" dirty="0"/>
              <a:t> Sie sich auf der Grundlage der von Ihnen identifizierten Herausforderungen innovative Strategien, die die Integration von Technologie in Ihrem Flipped Classroom verbessern könnten. Könnte die Einbindung von leichter zugänglichen Tools, die Schulung von Studierenden oder das Angebot verschiedener Arten von Inhalten (z. B. interaktive Quizze oder Zusammenarbeit in Echtzeit) dazu beitragen, die Lernerfahrung zu verbessern?</a:t>
            </a:r>
            <a:endParaRPr lang="en-GB" sz="1733"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5" name="TextBox 13">
            <a:extLst>
              <a:ext uri="{FF2B5EF4-FFF2-40B4-BE49-F238E27FC236}">
                <a16:creationId xmlns:a16="http://schemas.microsoft.com/office/drawing/2014/main" id="{01AE9181-D4D0-666C-362B-06B9D508DB75}"/>
              </a:ext>
            </a:extLst>
          </p:cNvPr>
          <p:cNvSpPr txBox="1"/>
          <p:nvPr/>
        </p:nvSpPr>
        <p:spPr>
          <a:xfrm>
            <a:off x="3570527" y="6099241"/>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C039E0C7-ADD8-47B5-E9D9-B8D3D838AE43}"/>
              </a:ext>
            </a:extLst>
          </p:cNvPr>
          <p:cNvPicPr>
            <a:picLocks noChangeAspect="1"/>
          </p:cNvPicPr>
          <p:nvPr/>
        </p:nvPicPr>
        <p:blipFill>
          <a:blip r:embed="rId10"/>
          <a:stretch>
            <a:fillRect/>
          </a:stretch>
        </p:blipFill>
        <p:spPr>
          <a:xfrm>
            <a:off x="2028839" y="6162423"/>
            <a:ext cx="1465457" cy="3074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1771" y="644278"/>
            <a:ext cx="7889761" cy="654025"/>
          </a:xfrm>
          <a:prstGeom prst="rect">
            <a:avLst/>
          </a:prstGeom>
        </p:spPr>
        <p:txBody>
          <a:bodyPr lIns="0" tIns="0" rIns="0" bIns="0" rtlCol="0" anchor="t">
            <a:spAutoFit/>
          </a:bodyPr>
          <a:lstStyle/>
          <a:p>
            <a:pPr>
              <a:lnSpc>
                <a:spcPts val="5133"/>
              </a:lnSpc>
            </a:pPr>
            <a:r>
              <a:rPr lang="en-US" sz="4666" spc="-46" dirty="0">
                <a:solidFill>
                  <a:srgbClr val="033C5B"/>
                </a:solidFill>
                <a:latin typeface="HK Grotesk Bold"/>
              </a:rPr>
              <a:t>Zusätzliche Ressourcen</a:t>
            </a:r>
          </a:p>
        </p:txBody>
      </p:sp>
      <p:sp>
        <p:nvSpPr>
          <p:cNvPr id="3" name="TextBox 3"/>
          <p:cNvSpPr txBox="1"/>
          <p:nvPr/>
        </p:nvSpPr>
        <p:spPr>
          <a:xfrm>
            <a:off x="1041188" y="1504432"/>
            <a:ext cx="8001212" cy="896912"/>
          </a:xfrm>
          <a:prstGeom prst="rect">
            <a:avLst/>
          </a:prstGeom>
        </p:spPr>
        <p:txBody>
          <a:bodyPr wrap="square" lIns="0" tIns="0" rIns="0" bIns="0" rtlCol="0" anchor="t">
            <a:spAutoFit/>
          </a:bodyPr>
          <a:lstStyle/>
          <a:p>
            <a:pPr marL="304815" indent="-304815">
              <a:lnSpc>
                <a:spcPts val="2427"/>
              </a:lnSpc>
              <a:spcBef>
                <a:spcPct val="0"/>
              </a:spcBef>
              <a:buFont typeface="Arial" panose="020B0604020202020204" pitchFamily="34" charset="0"/>
              <a:buChar char="•"/>
            </a:pPr>
            <a:r>
              <a:rPr lang="en-GB" sz="1733" dirty="0">
                <a:solidFill>
                  <a:srgbClr val="121212"/>
                </a:solidFill>
                <a:latin typeface="HK Grotesk Light"/>
                <a:hlinkClick r:id="rId2"/>
              </a:rPr>
              <a:t>Initiativen im Bereich der beruflichen Aus- und Weiterbildung</a:t>
            </a:r>
            <a:endParaRPr lang="en-GB" sz="1733" dirty="0">
              <a:solidFill>
                <a:srgbClr val="121212"/>
              </a:solidFill>
              <a:latin typeface="HK Grotesk Light"/>
            </a:endParaRPr>
          </a:p>
          <a:p>
            <a:pPr marL="304815" indent="-304815">
              <a:lnSpc>
                <a:spcPts val="2427"/>
              </a:lnSpc>
              <a:spcBef>
                <a:spcPct val="0"/>
              </a:spcBef>
              <a:buFont typeface="Arial" panose="020B0604020202020204" pitchFamily="34" charset="0"/>
              <a:buChar char="•"/>
            </a:pPr>
            <a:r>
              <a:rPr lang="en-GB" sz="1733" dirty="0">
                <a:solidFill>
                  <a:srgbClr val="121212"/>
                </a:solidFill>
                <a:latin typeface="HK Grotesk Light"/>
                <a:hlinkClick r:id="rId3"/>
              </a:rPr>
              <a:t>Ein Konzeptpapier über die Rolle von Berufsschullehrern in professionellen Lerngemeinschaften (PLC)</a:t>
            </a:r>
            <a:endParaRPr lang="en-US" sz="1733" dirty="0">
              <a:solidFill>
                <a:srgbClr val="121212"/>
              </a:solidFill>
              <a:latin typeface="HK Grotesk Light"/>
            </a:endParaRPr>
          </a:p>
        </p:txBody>
      </p:sp>
      <p:sp>
        <p:nvSpPr>
          <p:cNvPr id="4" name="AutoShape 4"/>
          <p:cNvSpPr/>
          <p:nvPr/>
        </p:nvSpPr>
        <p:spPr>
          <a:xfrm>
            <a:off x="11506200" y="-100155"/>
            <a:ext cx="688134" cy="5975883"/>
          </a:xfrm>
          <a:prstGeom prst="rect">
            <a:avLst/>
          </a:prstGeom>
          <a:solidFill>
            <a:srgbClr val="FB8709"/>
          </a:solidFill>
        </p:spPr>
        <p:txBody>
          <a:bodyPr/>
          <a:lstStyle/>
          <a:p>
            <a:endParaRPr lang="en-BE" sz="1200"/>
          </a:p>
        </p:txBody>
      </p:sp>
      <p:sp>
        <p:nvSpPr>
          <p:cNvPr id="5" name="AutoShape 5"/>
          <p:cNvSpPr/>
          <p:nvPr/>
        </p:nvSpPr>
        <p:spPr>
          <a:xfrm>
            <a:off x="0" y="-50077"/>
            <a:ext cx="685800" cy="5925806"/>
          </a:xfrm>
          <a:prstGeom prst="rect">
            <a:avLst/>
          </a:prstGeom>
          <a:solidFill>
            <a:srgbClr val="FB8709"/>
          </a:solidFill>
        </p:spPr>
        <p:txBody>
          <a:bodyPr/>
          <a:lstStyle/>
          <a:p>
            <a:endParaRPr lang="en-BE" sz="1200"/>
          </a:p>
        </p:txBody>
      </p:sp>
      <p:grpSp>
        <p:nvGrpSpPr>
          <p:cNvPr id="6" name="Group 6"/>
          <p:cNvGrpSpPr/>
          <p:nvPr/>
        </p:nvGrpSpPr>
        <p:grpSpPr>
          <a:xfrm rot="5400000">
            <a:off x="-549" y="549"/>
            <a:ext cx="686899" cy="6858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8" name="AutoShape 8"/>
          <p:cNvSpPr/>
          <p:nvPr/>
        </p:nvSpPr>
        <p:spPr>
          <a:xfrm>
            <a:off x="0" y="3505060"/>
            <a:ext cx="685800" cy="2370668"/>
          </a:xfrm>
          <a:prstGeom prst="rect">
            <a:avLst/>
          </a:prstGeom>
          <a:solidFill>
            <a:srgbClr val="053249"/>
          </a:solidFill>
        </p:spPr>
        <p:txBody>
          <a:bodyPr/>
          <a:lstStyle/>
          <a:p>
            <a:endParaRPr lang="en-BE" sz="1200"/>
          </a:p>
        </p:txBody>
      </p:sp>
      <p:sp>
        <p:nvSpPr>
          <p:cNvPr id="9" name="AutoShape 9"/>
          <p:cNvSpPr/>
          <p:nvPr/>
        </p:nvSpPr>
        <p:spPr>
          <a:xfrm>
            <a:off x="11506200" y="3505060"/>
            <a:ext cx="685800" cy="2370668"/>
          </a:xfrm>
          <a:prstGeom prst="rect">
            <a:avLst/>
          </a:prstGeom>
          <a:solidFill>
            <a:srgbClr val="053249"/>
          </a:solidFill>
        </p:spPr>
        <p:txBody>
          <a:bodyPr/>
          <a:lstStyle/>
          <a:p>
            <a:endParaRPr lang="en-BE" sz="1200"/>
          </a:p>
        </p:txBody>
      </p:sp>
      <p:grpSp>
        <p:nvGrpSpPr>
          <p:cNvPr id="10" name="Group 10"/>
          <p:cNvGrpSpPr/>
          <p:nvPr/>
        </p:nvGrpSpPr>
        <p:grpSpPr>
          <a:xfrm rot="-10800000">
            <a:off x="11505101" y="1099"/>
            <a:ext cx="686899" cy="6858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grpSp>
        <p:nvGrpSpPr>
          <p:cNvPr id="12" name="Group 12"/>
          <p:cNvGrpSpPr>
            <a:grpSpLocks noChangeAspect="1"/>
          </p:cNvGrpSpPr>
          <p:nvPr/>
        </p:nvGrpSpPr>
        <p:grpSpPr>
          <a:xfrm>
            <a:off x="207308" y="6350000"/>
            <a:ext cx="271185" cy="271185"/>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grpSp>
        <p:nvGrpSpPr>
          <p:cNvPr id="14" name="Group 14"/>
          <p:cNvGrpSpPr>
            <a:grpSpLocks noChangeAspect="1"/>
          </p:cNvGrpSpPr>
          <p:nvPr/>
        </p:nvGrpSpPr>
        <p:grpSpPr>
          <a:xfrm>
            <a:off x="11714675" y="6350000"/>
            <a:ext cx="271185" cy="271185"/>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20" name="AutoShape 20"/>
          <p:cNvSpPr/>
          <p:nvPr/>
        </p:nvSpPr>
        <p:spPr>
          <a:xfrm rot="5400000">
            <a:off x="6092826" y="115571"/>
            <a:ext cx="6350" cy="11513965"/>
          </a:xfrm>
          <a:prstGeom prst="rect">
            <a:avLst/>
          </a:prstGeom>
          <a:solidFill>
            <a:srgbClr val="FB8709"/>
          </a:solidFill>
        </p:spPr>
        <p:txBody>
          <a:bodyPr/>
          <a:lstStyle/>
          <a:p>
            <a:endParaRPr lang="en-BE" sz="1200"/>
          </a:p>
        </p:txBody>
      </p:sp>
      <p:sp>
        <p:nvSpPr>
          <p:cNvPr id="16" name="Freeform 11">
            <a:extLst>
              <a:ext uri="{FF2B5EF4-FFF2-40B4-BE49-F238E27FC236}">
                <a16:creationId xmlns:a16="http://schemas.microsoft.com/office/drawing/2014/main" id="{085CEA1A-5194-CD87-E76F-EC03D17D9BD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sz="1200"/>
          </a:p>
        </p:txBody>
      </p:sp>
      <p:sp>
        <p:nvSpPr>
          <p:cNvPr id="22" name="TextBox 13">
            <a:extLst>
              <a:ext uri="{FF2B5EF4-FFF2-40B4-BE49-F238E27FC236}">
                <a16:creationId xmlns:a16="http://schemas.microsoft.com/office/drawing/2014/main" id="{FDC92BE9-713E-7631-2343-909B43018F21}"/>
              </a:ext>
            </a:extLst>
          </p:cNvPr>
          <p:cNvSpPr txBox="1"/>
          <p:nvPr/>
        </p:nvSpPr>
        <p:spPr>
          <a:xfrm>
            <a:off x="3548594" y="6055172"/>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7" name="Picture 16" descr="Blue text on a white background&#10;&#10;Description automatically generated">
            <a:extLst>
              <a:ext uri="{FF2B5EF4-FFF2-40B4-BE49-F238E27FC236}">
                <a16:creationId xmlns:a16="http://schemas.microsoft.com/office/drawing/2014/main" id="{A842FA51-18B2-8C0D-1563-037206A7D16C}"/>
              </a:ext>
            </a:extLst>
          </p:cNvPr>
          <p:cNvPicPr>
            <a:picLocks noChangeAspect="1"/>
          </p:cNvPicPr>
          <p:nvPr/>
        </p:nvPicPr>
        <p:blipFill>
          <a:blip r:embed="rId6"/>
          <a:stretch>
            <a:fillRect/>
          </a:stretch>
        </p:blipFill>
        <p:spPr>
          <a:xfrm>
            <a:off x="2028839" y="6162423"/>
            <a:ext cx="1465457" cy="3074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434882"/>
            <a:ext cx="9722581" cy="1308050"/>
          </a:xfrm>
          <a:prstGeom prst="rect">
            <a:avLst/>
          </a:prstGeom>
        </p:spPr>
        <p:txBody>
          <a:bodyPr wrap="square" lIns="0" tIns="0" rIns="0" bIns="0" rtlCol="0" anchor="t">
            <a:spAutoFit/>
          </a:bodyPr>
          <a:lstStyle/>
          <a:p>
            <a:pPr defTabSz="609630">
              <a:lnSpc>
                <a:spcPts val="5133"/>
              </a:lnSpc>
            </a:pPr>
            <a:r>
              <a:rPr lang="en-US" sz="4666" b="1" spc="-46" dirty="0">
                <a:solidFill>
                  <a:srgbClr val="033C5B"/>
                </a:solidFill>
                <a:latin typeface="HK Grotesk Bold"/>
              </a:rPr>
              <a:t>Bildungstechnologie für </a:t>
            </a:r>
          </a:p>
          <a:p>
            <a:pPr defTabSz="609630">
              <a:lnSpc>
                <a:spcPts val="5133"/>
              </a:lnSpc>
            </a:pPr>
            <a:r>
              <a:rPr lang="en-US" sz="4666" b="1" spc="-46" dirty="0">
                <a:solidFill>
                  <a:srgbClr val="033C5B"/>
                </a:solidFill>
                <a:latin typeface="HK Grotesk Bold"/>
              </a:rPr>
              <a:t>Umgekehrtes Lernen</a:t>
            </a: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86178" y="607332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8" name="TextBox 7">
            <a:extLst>
              <a:ext uri="{FF2B5EF4-FFF2-40B4-BE49-F238E27FC236}">
                <a16:creationId xmlns:a16="http://schemas.microsoft.com/office/drawing/2014/main" id="{8DF00501-FE77-0E38-B734-E88DB0E0016E}"/>
              </a:ext>
            </a:extLst>
          </p:cNvPr>
          <p:cNvSpPr txBox="1"/>
          <p:nvPr/>
        </p:nvSpPr>
        <p:spPr>
          <a:xfrm>
            <a:off x="529238" y="1889531"/>
            <a:ext cx="4646638" cy="3539430"/>
          </a:xfrm>
          <a:prstGeom prst="rect">
            <a:avLst/>
          </a:prstGeom>
          <a:noFill/>
        </p:spPr>
        <p:txBody>
          <a:bodyPr wrap="square">
            <a:spAutoFit/>
          </a:bodyPr>
          <a:lstStyle/>
          <a:p>
            <a:pPr rtl="0">
              <a:spcBef>
                <a:spcPts val="0"/>
              </a:spcBef>
              <a:spcAft>
                <a:spcPts val="0"/>
              </a:spcAft>
            </a:pPr>
            <a:r>
              <a:rPr lang="en-GB" sz="1600" b="0" i="0" u="none" strike="noStrike" dirty="0">
                <a:solidFill>
                  <a:srgbClr val="121212"/>
                </a:solidFill>
                <a:effectLst/>
                <a:latin typeface="Arial" panose="020B0604020202020204" pitchFamily="34" charset="0"/>
              </a:rPr>
              <a:t>Beim "Flipped Classroom"-Modell wird der traditionelle Unterricht durch den Einsatz von Technologie aus dem Klassenzimmer heraus verlagert, so dass die Unterrichtszeit dem interaktiven, praktischen Lernen gewidmet werden kann. Diese Methode eignet sich besonders gut für die berufliche Aus- und Weiterbildung, wo praktische Fähigkeiten von entscheidender Bedeutung sind. Durch den Einsatz von </a:t>
            </a:r>
            <a:r>
              <a:rPr lang="en-GB" sz="1600" b="1" i="0" u="none" strike="noStrike" dirty="0">
                <a:solidFill>
                  <a:srgbClr val="121212"/>
                </a:solidFill>
                <a:effectLst/>
                <a:latin typeface="Arial" panose="020B0604020202020204" pitchFamily="34" charset="0"/>
              </a:rPr>
              <a:t>Bildungstechnologie </a:t>
            </a:r>
            <a:r>
              <a:rPr lang="en-GB" sz="1600" b="0" i="0" u="none" strike="noStrike" dirty="0">
                <a:solidFill>
                  <a:srgbClr val="121212"/>
                </a:solidFill>
                <a:effectLst/>
                <a:latin typeface="Arial" panose="020B0604020202020204" pitchFamily="34" charset="0"/>
              </a:rPr>
              <a:t>wird sichergestellt, dass die Schüler über ein </a:t>
            </a:r>
            <a:r>
              <a:rPr lang="en-GB" sz="1600" b="1" i="0" u="none" strike="noStrike" dirty="0">
                <a:solidFill>
                  <a:srgbClr val="121212"/>
                </a:solidFill>
                <a:effectLst/>
                <a:latin typeface="Arial" panose="020B0604020202020204" pitchFamily="34" charset="0"/>
              </a:rPr>
              <a:t>fundiertes Wissen verfügen </a:t>
            </a:r>
            <a:r>
              <a:rPr lang="en-GB" sz="1600" b="0" i="0" u="none" strike="noStrike" dirty="0">
                <a:solidFill>
                  <a:srgbClr val="121212"/>
                </a:solidFill>
                <a:effectLst/>
                <a:latin typeface="Arial" panose="020B0604020202020204" pitchFamily="34" charset="0"/>
              </a:rPr>
              <a:t>und bereit sind, das Gelernte während des Unterrichts in realen Szenarien anzuwenden.</a:t>
            </a:r>
            <a:endParaRPr lang="en-BE" sz="1600" dirty="0"/>
          </a:p>
        </p:txBody>
      </p:sp>
      <p:pic>
        <p:nvPicPr>
          <p:cNvPr id="7" name="Picture 6" descr="A person sitting at a table using a computer&#10;&#10;Description automatically generated">
            <a:extLst>
              <a:ext uri="{FF2B5EF4-FFF2-40B4-BE49-F238E27FC236}">
                <a16:creationId xmlns:a16="http://schemas.microsoft.com/office/drawing/2014/main" id="{33F19A8E-242F-C15C-25E3-61EFFFBF1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898" y="1742932"/>
            <a:ext cx="5937467" cy="3958311"/>
          </a:xfrm>
          <a:prstGeom prst="rect">
            <a:avLst/>
          </a:prstGeom>
          <a:ln>
            <a:noFill/>
          </a:ln>
          <a:effectLst>
            <a:softEdge rad="112500"/>
          </a:effectLst>
        </p:spPr>
      </p:pic>
      <p:pic>
        <p:nvPicPr>
          <p:cNvPr id="6" name="Picture 5" descr="Blue text on a white background&#10;&#10;Description automatically generated">
            <a:extLst>
              <a:ext uri="{FF2B5EF4-FFF2-40B4-BE49-F238E27FC236}">
                <a16:creationId xmlns:a16="http://schemas.microsoft.com/office/drawing/2014/main" id="{D3001E40-D049-A8B2-518D-45A13FC0C5DD}"/>
              </a:ext>
            </a:extLst>
          </p:cNvPr>
          <p:cNvPicPr>
            <a:picLocks noChangeAspect="1"/>
          </p:cNvPicPr>
          <p:nvPr/>
        </p:nvPicPr>
        <p:blipFill>
          <a:blip r:embed="rId5"/>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144995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83D5E0B4-5385-DF51-14F1-BD32254DCAE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BCCF53E-B310-CAA2-8FF3-C32D8404CDA8}"/>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CA7F2119-B2BE-539D-AB7A-402E2691E00B}"/>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FDBA7B28-D583-EFF0-586A-F658C483D6D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EF76397D-7AB5-4E47-18B9-EAB9EBE05FD2}"/>
              </a:ext>
            </a:extLst>
          </p:cNvPr>
          <p:cNvSpPr txBox="1"/>
          <p:nvPr/>
        </p:nvSpPr>
        <p:spPr>
          <a:xfrm>
            <a:off x="529238" y="434882"/>
            <a:ext cx="9404471" cy="1308050"/>
          </a:xfrm>
          <a:prstGeom prst="rect">
            <a:avLst/>
          </a:prstGeom>
        </p:spPr>
        <p:txBody>
          <a:bodyPr wrap="square" lIns="0" tIns="0" rIns="0" bIns="0" rtlCol="0" anchor="t">
            <a:spAutoFit/>
          </a:bodyPr>
          <a:lstStyle/>
          <a:p>
            <a:pPr defTabSz="609630">
              <a:lnSpc>
                <a:spcPts val="5133"/>
              </a:lnSpc>
            </a:pPr>
            <a:r>
              <a:rPr lang="en-US" sz="4666" b="1" spc="-46" dirty="0">
                <a:solidFill>
                  <a:srgbClr val="033C5B"/>
                </a:solidFill>
                <a:latin typeface="HK Grotesk Bold"/>
              </a:rPr>
              <a:t>Warum Technologie wichtig </a:t>
            </a:r>
            <a:r>
              <a:rPr lang="en-US" sz="4666" b="1" spc="-46" dirty="0" err="1">
                <a:solidFill>
                  <a:srgbClr val="033C5B"/>
                </a:solidFill>
                <a:latin typeface="HK Grotesk Bold"/>
              </a:rPr>
              <a:t>ist</a:t>
            </a:r>
            <a:r>
              <a:rPr lang="en-US" sz="4666" b="1" spc="-46" dirty="0">
                <a:solidFill>
                  <a:srgbClr val="033C5B"/>
                </a:solidFill>
                <a:latin typeface="HK Grotesk Bold"/>
              </a:rPr>
              <a:t> für Flipped Learning?</a:t>
            </a:r>
          </a:p>
        </p:txBody>
      </p:sp>
      <p:grpSp>
        <p:nvGrpSpPr>
          <p:cNvPr id="9" name="Group 9">
            <a:extLst>
              <a:ext uri="{FF2B5EF4-FFF2-40B4-BE49-F238E27FC236}">
                <a16:creationId xmlns:a16="http://schemas.microsoft.com/office/drawing/2014/main" id="{E5CD0E66-91BC-2826-F6F6-39C972586201}"/>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1F9FEABD-FF38-797A-AA04-53955DD2F3A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06D79BFB-A2CF-207D-CC02-22902B979687}"/>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6407CCCD-FAD6-A2F7-A254-FF392417987B}"/>
              </a:ext>
            </a:extLst>
          </p:cNvPr>
          <p:cNvSpPr txBox="1"/>
          <p:nvPr/>
        </p:nvSpPr>
        <p:spPr>
          <a:xfrm>
            <a:off x="3570527" y="608859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CBD5EF7E-0538-E57F-6885-DD9D16968A54}"/>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AFAC9F19-0972-A670-7FA4-EC6F0FBF9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7">
            <a:extLst>
              <a:ext uri="{FF2B5EF4-FFF2-40B4-BE49-F238E27FC236}">
                <a16:creationId xmlns:a16="http://schemas.microsoft.com/office/drawing/2014/main" id="{55362301-E84D-1E1C-4CAE-3E85102EA002}"/>
              </a:ext>
            </a:extLst>
          </p:cNvPr>
          <p:cNvGraphicFramePr/>
          <p:nvPr>
            <p:extLst>
              <p:ext uri="{D42A27DB-BD31-4B8C-83A1-F6EECF244321}">
                <p14:modId xmlns:p14="http://schemas.microsoft.com/office/powerpoint/2010/main" val="3084946480"/>
              </p:ext>
            </p:extLst>
          </p:nvPr>
        </p:nvGraphicFramePr>
        <p:xfrm>
          <a:off x="372759" y="1803070"/>
          <a:ext cx="10794482" cy="3943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5607662F-F706-CC56-850B-EF6CAF356BC2}"/>
              </a:ext>
            </a:extLst>
          </p:cNvPr>
          <p:cNvPicPr>
            <a:picLocks noChangeAspect="1"/>
          </p:cNvPicPr>
          <p:nvPr/>
        </p:nvPicPr>
        <p:blipFill>
          <a:blip r:embed="rId9"/>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424697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94296" y="608859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742219" y="2388261"/>
            <a:ext cx="9722581" cy="1477328"/>
          </a:xfrm>
          <a:prstGeom prst="rect">
            <a:avLst/>
          </a:prstGeom>
        </p:spPr>
        <p:txBody>
          <a:bodyPr wrap="square" lIns="0" tIns="0" rIns="0" bIns="0" rtlCol="0" anchor="t">
            <a:spAutoFit/>
          </a:bodyPr>
          <a:lstStyle/>
          <a:p>
            <a:pPr algn="ctr" rtl="0">
              <a:spcBef>
                <a:spcPts val="0"/>
              </a:spcBef>
              <a:spcAft>
                <a:spcPts val="0"/>
              </a:spcAft>
            </a:pPr>
            <a:r>
              <a:rPr lang="en-US" sz="4800" b="1" i="0" u="none" strike="noStrike" dirty="0">
                <a:solidFill>
                  <a:schemeClr val="tx2"/>
                </a:solidFill>
                <a:effectLst/>
                <a:latin typeface="Calibri" panose="020F0502020204030204" pitchFamily="34" charset="0"/>
              </a:rPr>
              <a:t>Praktische Tipps zur Einbindung von Materialien vor und nach dem Unterricht</a:t>
            </a:r>
            <a:endParaRPr lang="en-US" sz="4666" spc="-46" dirty="0">
              <a:solidFill>
                <a:schemeClr val="tx2"/>
              </a:solidFill>
              <a:latin typeface="HK Grotesk Bold"/>
            </a:endParaRPr>
          </a:p>
        </p:txBody>
      </p:sp>
      <p:pic>
        <p:nvPicPr>
          <p:cNvPr id="5" name="Picture 4" descr="Blue text on a white background&#10;&#10;Description automatically generated">
            <a:extLst>
              <a:ext uri="{FF2B5EF4-FFF2-40B4-BE49-F238E27FC236}">
                <a16:creationId xmlns:a16="http://schemas.microsoft.com/office/drawing/2014/main" id="{04CFE9BA-1217-01D2-1DD5-1E87E1660808}"/>
              </a:ext>
            </a:extLst>
          </p:cNvPr>
          <p:cNvPicPr>
            <a:picLocks noChangeAspect="1"/>
          </p:cNvPicPr>
          <p:nvPr/>
        </p:nvPicPr>
        <p:blipFill>
          <a:blip r:embed="rId4"/>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153663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69657" y="607332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     Vorbereitung der Materialien für den Unterricht</a:t>
            </a:r>
            <a:endParaRPr lang="en-US" sz="4800" b="1" dirty="0">
              <a:effectLst/>
            </a:endParaRPr>
          </a:p>
        </p:txBody>
      </p:sp>
      <p:sp>
        <p:nvSpPr>
          <p:cNvPr id="17" name="TextBox 16">
            <a:extLst>
              <a:ext uri="{FF2B5EF4-FFF2-40B4-BE49-F238E27FC236}">
                <a16:creationId xmlns:a16="http://schemas.microsoft.com/office/drawing/2014/main" id="{06F766E8-9BD5-CC2A-B31F-3C9992AE9AF9}"/>
              </a:ext>
            </a:extLst>
          </p:cNvPr>
          <p:cNvSpPr txBox="1"/>
          <p:nvPr/>
        </p:nvSpPr>
        <p:spPr>
          <a:xfrm>
            <a:off x="465850" y="1942487"/>
            <a:ext cx="9099702" cy="1477328"/>
          </a:xfrm>
          <a:prstGeom prst="rect">
            <a:avLst/>
          </a:prstGeom>
          <a:noFill/>
        </p:spPr>
        <p:txBody>
          <a:bodyPr wrap="square">
            <a:spAutoFit/>
          </a:bodyPr>
          <a:lstStyle/>
          <a:p>
            <a:pPr algn="just" rtl="0">
              <a:spcBef>
                <a:spcPts val="0"/>
              </a:spcBef>
              <a:spcAft>
                <a:spcPts val="0"/>
              </a:spcAft>
            </a:pPr>
            <a:r>
              <a:rPr lang="en-GB" sz="1800" b="0" i="0" u="none" strike="noStrike" dirty="0">
                <a:solidFill>
                  <a:srgbClr val="121212"/>
                </a:solidFill>
                <a:effectLst/>
                <a:latin typeface="Arial" panose="020B0604020202020204" pitchFamily="34" charset="0"/>
              </a:rPr>
              <a:t>Beim Flipped-Classroom-Modell sind </a:t>
            </a:r>
            <a:r>
              <a:rPr lang="en-GB" sz="1800" b="1" i="0" u="none" strike="noStrike" dirty="0">
                <a:solidFill>
                  <a:srgbClr val="121212"/>
                </a:solidFill>
                <a:effectLst/>
                <a:latin typeface="Arial" panose="020B0604020202020204" pitchFamily="34" charset="0"/>
              </a:rPr>
              <a:t>die Materialien vor dem Unterricht </a:t>
            </a:r>
            <a:r>
              <a:rPr lang="en-GB" sz="1800" b="0" i="0" u="none" strike="noStrike" dirty="0">
                <a:solidFill>
                  <a:srgbClr val="121212"/>
                </a:solidFill>
                <a:effectLst/>
                <a:latin typeface="Arial" panose="020B0604020202020204" pitchFamily="34" charset="0"/>
              </a:rPr>
              <a:t>entscheidend, um sicherzustellen, dass die Schüler auf die interaktiven, praktischen Aktivitäten im Unterricht vorbereitet sind. Diese Materialien liefern das grundlegende Wissen, das die Schüler benötigen, um sich an Aufgaben mit höherem Denkvermögen zu beteiligen, wie z. B. Problemlösung, Zusammenarbeit und praktische Anwendung, wenn sie den Klassenraum betreten.</a:t>
            </a:r>
            <a:endParaRPr lang="en-US" b="0" dirty="0">
              <a:effectLst/>
            </a:endParaRPr>
          </a:p>
        </p:txBody>
      </p:sp>
      <p:pic>
        <p:nvPicPr>
          <p:cNvPr id="6" name="Picture 5">
            <a:extLst>
              <a:ext uri="{FF2B5EF4-FFF2-40B4-BE49-F238E27FC236}">
                <a16:creationId xmlns:a16="http://schemas.microsoft.com/office/drawing/2014/main" id="{A143F00F-7BE3-D4DD-F30D-C3F6D73CCF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96" b="89933" l="8108" r="89865">
                        <a14:foregroundMark x1="8108" y1="67114" x2="8108" y2="67114"/>
                        <a14:foregroundMark x1="47297" y1="33557" x2="47297" y2="33557"/>
                        <a14:foregroundMark x1="26351" y1="64430" x2="26351" y2="64430"/>
                      </a14:backgroundRemoval>
                    </a14:imgEffect>
                  </a14:imgLayer>
                </a14:imgProps>
              </a:ext>
            </a:extLst>
          </a:blip>
          <a:stretch>
            <a:fillRect/>
          </a:stretch>
        </p:blipFill>
        <p:spPr>
          <a:xfrm>
            <a:off x="278777" y="220991"/>
            <a:ext cx="1127858" cy="1135478"/>
          </a:xfrm>
          <a:prstGeom prst="rect">
            <a:avLst/>
          </a:prstGeom>
        </p:spPr>
      </p:pic>
      <p:graphicFrame>
        <p:nvGraphicFramePr>
          <p:cNvPr id="8" name="Diagram 7">
            <a:extLst>
              <a:ext uri="{FF2B5EF4-FFF2-40B4-BE49-F238E27FC236}">
                <a16:creationId xmlns:a16="http://schemas.microsoft.com/office/drawing/2014/main" id="{20FAE76A-A54A-D885-F95B-014043B4592B}"/>
              </a:ext>
            </a:extLst>
          </p:cNvPr>
          <p:cNvGraphicFramePr/>
          <p:nvPr>
            <p:extLst>
              <p:ext uri="{D42A27DB-BD31-4B8C-83A1-F6EECF244321}">
                <p14:modId xmlns:p14="http://schemas.microsoft.com/office/powerpoint/2010/main" val="3656998269"/>
              </p:ext>
            </p:extLst>
          </p:nvPr>
        </p:nvGraphicFramePr>
        <p:xfrm>
          <a:off x="630879" y="4008092"/>
          <a:ext cx="9099702" cy="17543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extBox 14">
            <a:extLst>
              <a:ext uri="{FF2B5EF4-FFF2-40B4-BE49-F238E27FC236}">
                <a16:creationId xmlns:a16="http://schemas.microsoft.com/office/drawing/2014/main" id="{78C77F6B-9C79-9B0A-DA2C-36E39CB88296}"/>
              </a:ext>
            </a:extLst>
          </p:cNvPr>
          <p:cNvSpPr txBox="1"/>
          <p:nvPr/>
        </p:nvSpPr>
        <p:spPr>
          <a:xfrm>
            <a:off x="529238" y="3592824"/>
            <a:ext cx="9099702" cy="369332"/>
          </a:xfrm>
          <a:prstGeom prst="rect">
            <a:avLst/>
          </a:prstGeom>
          <a:noFill/>
        </p:spPr>
        <p:txBody>
          <a:bodyPr wrap="square">
            <a:spAutoFit/>
          </a:bodyPr>
          <a:lstStyle/>
          <a:p>
            <a:pPr algn="just" rtl="0">
              <a:spcBef>
                <a:spcPts val="0"/>
              </a:spcBef>
              <a:spcAft>
                <a:spcPts val="0"/>
              </a:spcAft>
            </a:pPr>
            <a:r>
              <a:rPr lang="en-GB" sz="1800" b="1" i="0" u="none" strike="noStrike" dirty="0">
                <a:solidFill>
                  <a:srgbClr val="121212"/>
                </a:solidFill>
                <a:effectLst/>
                <a:latin typeface="Arial" panose="020B0604020202020204" pitchFamily="34" charset="0"/>
              </a:rPr>
              <a:t>WIE?</a:t>
            </a:r>
            <a:endParaRPr lang="en-US" b="1" dirty="0">
              <a:effectLst/>
            </a:endParaRPr>
          </a:p>
        </p:txBody>
      </p:sp>
      <p:pic>
        <p:nvPicPr>
          <p:cNvPr id="5" name="Picture 4" descr="Blue text on a white background&#10;&#10;Description automatically generated">
            <a:extLst>
              <a:ext uri="{FF2B5EF4-FFF2-40B4-BE49-F238E27FC236}">
                <a16:creationId xmlns:a16="http://schemas.microsoft.com/office/drawing/2014/main" id="{429F6441-AE7C-6810-D701-99782CC2EFDE}"/>
              </a:ext>
            </a:extLst>
          </p:cNvPr>
          <p:cNvPicPr>
            <a:picLocks noChangeAspect="1"/>
          </p:cNvPicPr>
          <p:nvPr/>
        </p:nvPicPr>
        <p:blipFill>
          <a:blip r:embed="rId11"/>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410730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70527" y="6070499"/>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275888" y="324416"/>
            <a:ext cx="11087272" cy="1308050"/>
          </a:xfrm>
          <a:prstGeom prst="rect">
            <a:avLst/>
          </a:prstGeom>
        </p:spPr>
        <p:txBody>
          <a:bodyPr wrap="square" lIns="0" tIns="0" rIns="0" bIns="0" rtlCol="0" anchor="t">
            <a:spAutoFit/>
          </a:bodyPr>
          <a:lstStyle/>
          <a:p>
            <a:pPr defTabSz="609630">
              <a:lnSpc>
                <a:spcPts val="5133"/>
              </a:lnSpc>
            </a:pPr>
            <a:r>
              <a:rPr lang="en-US" sz="4800" b="1" i="0" u="none" strike="noStrike" dirty="0">
                <a:solidFill>
                  <a:srgbClr val="033C5B"/>
                </a:solidFill>
                <a:effectLst/>
                <a:latin typeface="Arial" panose="020B0604020202020204" pitchFamily="34" charset="0"/>
              </a:rPr>
              <a:t>     Tools zur Videoerstellung</a:t>
            </a:r>
          </a:p>
          <a:p>
            <a:pPr defTabSz="609630">
              <a:lnSpc>
                <a:spcPts val="5133"/>
              </a:lnSpc>
            </a:pPr>
            <a:r>
              <a:rPr lang="en-US" sz="4400" i="0" u="none" strike="noStrike" dirty="0" err="1">
                <a:solidFill>
                  <a:srgbClr val="033C5B"/>
                </a:solidFill>
                <a:effectLst/>
                <a:latin typeface="Arial" panose="020B0604020202020204" pitchFamily="34" charset="0"/>
              </a:rPr>
              <a:t>Screencastify</a:t>
            </a:r>
            <a:endParaRPr lang="en-US" sz="4400" spc="-46" dirty="0">
              <a:solidFill>
                <a:srgbClr val="033C5B"/>
              </a:solidFill>
              <a:latin typeface="HK Grotesk Bold"/>
            </a:endParaRPr>
          </a:p>
        </p:txBody>
      </p:sp>
      <p:sp>
        <p:nvSpPr>
          <p:cNvPr id="17" name="TextBox 16">
            <a:extLst>
              <a:ext uri="{FF2B5EF4-FFF2-40B4-BE49-F238E27FC236}">
                <a16:creationId xmlns:a16="http://schemas.microsoft.com/office/drawing/2014/main" id="{06F766E8-9BD5-CC2A-B31F-3C9992AE9AF9}"/>
              </a:ext>
            </a:extLst>
          </p:cNvPr>
          <p:cNvSpPr txBox="1"/>
          <p:nvPr/>
        </p:nvSpPr>
        <p:spPr>
          <a:xfrm>
            <a:off x="149280" y="1779477"/>
            <a:ext cx="6529311" cy="4247317"/>
          </a:xfrm>
          <a:prstGeom prst="rect">
            <a:avLst/>
          </a:prstGeom>
          <a:noFill/>
        </p:spPr>
        <p:txBody>
          <a:bodyPr wrap="square">
            <a:spAutoFit/>
          </a:bodyPr>
          <a:lstStyle/>
          <a:p>
            <a:pPr algn="just"/>
            <a:r>
              <a:rPr lang="en-US" sz="1800" b="0" i="0" u="none" strike="noStrike" dirty="0" err="1">
                <a:solidFill>
                  <a:srgbClr val="121212"/>
                </a:solidFill>
                <a:effectLst/>
                <a:latin typeface="Arial" panose="020B0604020202020204" pitchFamily="34" charset="0"/>
                <a:hlinkClick r:id="rId5"/>
              </a:rPr>
              <a:t>Screencastify </a:t>
            </a:r>
            <a:r>
              <a:rPr lang="en-US" sz="1800" b="0" i="0" u="none" strike="noStrike" dirty="0">
                <a:solidFill>
                  <a:srgbClr val="121212"/>
                </a:solidFill>
                <a:effectLst/>
                <a:latin typeface="Arial" panose="020B0604020202020204" pitchFamily="34" charset="0"/>
              </a:rPr>
              <a:t>ist ein nützliches Tool für das umgedrehte Lernen, mit dem Lehrkräfte ansprechende Vorlesungsvideos erstellen können.</a:t>
            </a:r>
          </a:p>
          <a:p>
            <a:pPr algn="just"/>
            <a:endParaRPr lang="en-US" sz="1800" b="0" i="0" u="none" strike="noStrike" dirty="0">
              <a:solidFill>
                <a:srgbClr val="121212"/>
              </a:solidFill>
              <a:effectLst/>
              <a:latin typeface="Arial" panose="020B0604020202020204" pitchFamily="34" charset="0"/>
            </a:endParaRPr>
          </a:p>
          <a:p>
            <a:pPr marL="285750" indent="-285750" algn="just">
              <a:buFont typeface="Arial" panose="020B0604020202020204" pitchFamily="34" charset="0"/>
              <a:buChar char="•"/>
            </a:pPr>
            <a:r>
              <a:rPr lang="en-US" sz="1800" b="0" i="0" u="none" strike="noStrike" dirty="0">
                <a:solidFill>
                  <a:schemeClr val="accent6">
                    <a:lumMod val="75000"/>
                  </a:schemeClr>
                </a:solidFill>
                <a:effectLst/>
                <a:latin typeface="Arial" panose="020B0604020202020204" pitchFamily="34" charset="0"/>
              </a:rPr>
              <a:t>Unterstützt selbstbestimmtes Lernen: </a:t>
            </a:r>
            <a:r>
              <a:rPr lang="en-US" sz="1800" b="0" i="0" u="none" strike="noStrike" dirty="0">
                <a:solidFill>
                  <a:srgbClr val="121212"/>
                </a:solidFill>
                <a:effectLst/>
                <a:latin typeface="Arial" panose="020B0604020202020204" pitchFamily="34" charset="0"/>
              </a:rPr>
              <a:t>Ermöglicht es den Schülern, außerhalb des Unterrichts in ihrem eigenen Tempo zu lernen.</a:t>
            </a:r>
          </a:p>
          <a:p>
            <a:pPr marL="285750" indent="-285750" algn="just">
              <a:buFont typeface="Arial" panose="020B0604020202020204" pitchFamily="34" charset="0"/>
              <a:buChar char="•"/>
            </a:pPr>
            <a:r>
              <a:rPr lang="en-US" sz="1800" b="0" i="0" u="none" strike="noStrike" dirty="0">
                <a:solidFill>
                  <a:schemeClr val="accent6">
                    <a:lumMod val="75000"/>
                  </a:schemeClr>
                </a:solidFill>
                <a:effectLst/>
                <a:latin typeface="Arial" panose="020B0604020202020204" pitchFamily="34" charset="0"/>
              </a:rPr>
              <a:t>Geht über die Vermittlung von Inhalten hinaus: </a:t>
            </a:r>
            <a:r>
              <a:rPr lang="en-US" sz="1800" b="0" i="0" u="none" strike="noStrike" dirty="0">
                <a:solidFill>
                  <a:srgbClr val="121212"/>
                </a:solidFill>
                <a:effectLst/>
                <a:latin typeface="Arial" panose="020B0604020202020204" pitchFamily="34" charset="0"/>
              </a:rPr>
              <a:t>Der Schwerpunkt liegt auf der Förderung einer vertieften Lernumgebung.</a:t>
            </a:r>
          </a:p>
          <a:p>
            <a:pPr marL="285750" indent="-285750" algn="just">
              <a:buFont typeface="Arial" panose="020B0604020202020204" pitchFamily="34" charset="0"/>
              <a:buChar char="•"/>
            </a:pPr>
            <a:r>
              <a:rPr lang="en-US" sz="1800" b="0" i="0" u="none" strike="noStrike" dirty="0">
                <a:solidFill>
                  <a:schemeClr val="accent6">
                    <a:lumMod val="75000"/>
                  </a:schemeClr>
                </a:solidFill>
                <a:effectLst/>
                <a:latin typeface="Arial" panose="020B0604020202020204" pitchFamily="34" charset="0"/>
              </a:rPr>
              <a:t>Orientiert sich an den Grundsätzen des "Flipped Learning"</a:t>
            </a:r>
            <a:r>
              <a:rPr lang="en-US" sz="1800" b="0" i="0" u="none" strike="noStrike" dirty="0">
                <a:solidFill>
                  <a:srgbClr val="121212"/>
                </a:solidFill>
                <a:effectLst/>
                <a:latin typeface="Arial" panose="020B0604020202020204" pitchFamily="34" charset="0"/>
              </a:rPr>
              <a:t>: Der Schwerpunkt liegt auf gezielten Inhalten, um das aktive Engagement während des Unterrichts zu maximieren.</a:t>
            </a:r>
          </a:p>
          <a:p>
            <a:pPr marL="285750" indent="-285750" algn="just">
              <a:buFont typeface="Arial" panose="020B0604020202020204" pitchFamily="34" charset="0"/>
              <a:buChar char="•"/>
            </a:pPr>
            <a:r>
              <a:rPr lang="en-US" sz="1800" b="0" i="0" u="none" strike="noStrike" dirty="0">
                <a:solidFill>
                  <a:schemeClr val="accent6">
                    <a:lumMod val="75000"/>
                  </a:schemeClr>
                </a:solidFill>
                <a:effectLst/>
                <a:latin typeface="Arial" panose="020B0604020202020204" pitchFamily="34" charset="0"/>
              </a:rPr>
              <a:t>Maximiert die Interaktion im Klassenzimmer: </a:t>
            </a:r>
            <a:r>
              <a:rPr lang="en-US" sz="1800" b="0" i="0" u="none" strike="noStrike" dirty="0">
                <a:solidFill>
                  <a:srgbClr val="121212"/>
                </a:solidFill>
                <a:effectLst/>
                <a:latin typeface="Arial" panose="020B0604020202020204" pitchFamily="34" charset="0"/>
              </a:rPr>
              <a:t>Ermöglicht mehr Zeit für aktive, praktische Lernaktivitäten.</a:t>
            </a:r>
            <a:endParaRPr lang="en-BE" dirty="0"/>
          </a:p>
        </p:txBody>
      </p:sp>
      <p:pic>
        <p:nvPicPr>
          <p:cNvPr id="22" name="Online Media 21" title="Easy Screen Recording with Screencastify">
            <a:hlinkClick r:id="" action="ppaction://media"/>
            <a:extLst>
              <a:ext uri="{FF2B5EF4-FFF2-40B4-BE49-F238E27FC236}">
                <a16:creationId xmlns:a16="http://schemas.microsoft.com/office/drawing/2014/main" id="{A6B96957-57BD-053F-ABBA-BB3F852F34E8}"/>
              </a:ext>
            </a:extLst>
          </p:cNvPr>
          <p:cNvPicPr>
            <a:picLocks noRot="1" noChangeAspect="1"/>
          </p:cNvPicPr>
          <p:nvPr>
            <a:videoFile r:link="rId1"/>
          </p:nvPr>
        </p:nvPicPr>
        <p:blipFill>
          <a:blip r:embed="rId6"/>
          <a:stretch>
            <a:fillRect/>
          </a:stretch>
        </p:blipFill>
        <p:spPr>
          <a:xfrm>
            <a:off x="6678592" y="2020346"/>
            <a:ext cx="4684568" cy="3047996"/>
          </a:xfrm>
          <a:prstGeom prst="rect">
            <a:avLst/>
          </a:prstGeom>
          <a:ln>
            <a:noFill/>
          </a:ln>
          <a:effectLst>
            <a:softEdge rad="112500"/>
          </a:effectLst>
        </p:spPr>
      </p:pic>
      <p:pic>
        <p:nvPicPr>
          <p:cNvPr id="6" name="Graphic 5" descr="Presentation with media outline">
            <a:extLst>
              <a:ext uri="{FF2B5EF4-FFF2-40B4-BE49-F238E27FC236}">
                <a16:creationId xmlns:a16="http://schemas.microsoft.com/office/drawing/2014/main" id="{8420A32D-E7FF-4234-E390-9D71DFB20E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280" y="177405"/>
            <a:ext cx="914400" cy="914400"/>
          </a:xfrm>
          <a:prstGeom prst="rect">
            <a:avLst/>
          </a:prstGeom>
        </p:spPr>
      </p:pic>
      <p:pic>
        <p:nvPicPr>
          <p:cNvPr id="5" name="Picture 4" descr="Blue text on a white background&#10;&#10;Description automatically generated">
            <a:extLst>
              <a:ext uri="{FF2B5EF4-FFF2-40B4-BE49-F238E27FC236}">
                <a16:creationId xmlns:a16="http://schemas.microsoft.com/office/drawing/2014/main" id="{5BA07028-BB3E-00D9-2003-D5112F41FD70}"/>
              </a:ext>
            </a:extLst>
          </p:cNvPr>
          <p:cNvPicPr>
            <a:picLocks noChangeAspect="1"/>
          </p:cNvPicPr>
          <p:nvPr/>
        </p:nvPicPr>
        <p:blipFill>
          <a:blip r:embed="rId9"/>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15284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2"/>
                </p:tgtEl>
              </p:cMediaNode>
            </p:vide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
                                        </p:tgtEl>
                                      </p:cBhvr>
                                    </p:cmd>
                                  </p:childTnLst>
                                </p:cTn>
                              </p:par>
                            </p:childTnLst>
                          </p:cTn>
                        </p:par>
                      </p:childTnLst>
                    </p:cTn>
                  </p:par>
                </p:childTnLst>
              </p:cTn>
              <p:nextCondLst>
                <p:cond evt="onClick" delay="0">
                  <p:tgtEl>
                    <p:spTgt spid="2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32092" y="6088593"/>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1308050"/>
          </a:xfrm>
          <a:prstGeom prst="rect">
            <a:avLst/>
          </a:prstGeom>
        </p:spPr>
        <p:txBody>
          <a:bodyPr wrap="square" lIns="0" tIns="0" rIns="0" bIns="0" rtlCol="0" anchor="t">
            <a:spAutoFit/>
          </a:bodyPr>
          <a:lstStyle/>
          <a:p>
            <a:pPr defTabSz="609630">
              <a:lnSpc>
                <a:spcPts val="5133"/>
              </a:lnSpc>
            </a:pPr>
            <a:r>
              <a:rPr lang="en-US" sz="4800" b="1" i="0" u="none" strike="noStrike" dirty="0">
                <a:solidFill>
                  <a:srgbClr val="033C5B"/>
                </a:solidFill>
                <a:effectLst/>
                <a:latin typeface="Arial" panose="020B0604020202020204" pitchFamily="34" charset="0"/>
              </a:rPr>
              <a:t>Verwenden Sie Video-Editoren mit Engagement-Funktionen</a:t>
            </a:r>
            <a:endParaRPr lang="en-US" sz="4666" b="1" spc="-46" dirty="0">
              <a:solidFill>
                <a:srgbClr val="033C5B"/>
              </a:solidFill>
              <a:latin typeface="HK Grotesk Bold"/>
            </a:endParaRPr>
          </a:p>
        </p:txBody>
      </p:sp>
      <p:pic>
        <p:nvPicPr>
          <p:cNvPr id="6" name="Picture 5">
            <a:extLst>
              <a:ext uri="{FF2B5EF4-FFF2-40B4-BE49-F238E27FC236}">
                <a16:creationId xmlns:a16="http://schemas.microsoft.com/office/drawing/2014/main" id="{17C02BD5-EA05-33D6-DB0E-019F46DA5EE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2540" b="89711" l="14326" r="82022">
                        <a14:foregroundMark x1="44382" y1="15113" x2="25562" y2="61415"/>
                        <a14:foregroundMark x1="25562" y1="61415" x2="59551" y2="62379"/>
                        <a14:foregroundMark x1="59551" y1="62379" x2="55337" y2="20900"/>
                        <a14:foregroundMark x1="55337" y1="20900" x2="42135" y2="15113"/>
                        <a14:foregroundMark x1="31461" y1="37942" x2="14326" y2="48232"/>
                        <a14:foregroundMark x1="82303" y1="49518" x2="82303" y2="49518"/>
                        <a14:foregroundMark x1="47472" y1="12540" x2="47472" y2="12540"/>
                        <a14:foregroundMark x1="47753" y1="89389" x2="47753" y2="89389"/>
                      </a14:backgroundRemoval>
                    </a14:imgEffect>
                  </a14:imgLayer>
                </a14:imgProps>
              </a:ext>
            </a:extLst>
          </a:blip>
          <a:srcRect l="12747" t="7468" r="12747" b="784"/>
          <a:stretch/>
        </p:blipFill>
        <p:spPr>
          <a:xfrm rot="20987094">
            <a:off x="807940" y="2038861"/>
            <a:ext cx="1065693" cy="1146433"/>
          </a:xfrm>
          <a:prstGeom prst="rect">
            <a:avLst/>
          </a:prstGeom>
        </p:spPr>
      </p:pic>
      <p:pic>
        <p:nvPicPr>
          <p:cNvPr id="1032" name="Picture 8" descr="Customer Stories | WeVideo">
            <a:hlinkClick r:id="rId6"/>
            <a:extLst>
              <a:ext uri="{FF2B5EF4-FFF2-40B4-BE49-F238E27FC236}">
                <a16:creationId xmlns:a16="http://schemas.microsoft.com/office/drawing/2014/main" id="{8E51F0A6-B355-26C1-90F8-EC414F6B9C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3888" y="4446145"/>
            <a:ext cx="1827511" cy="700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creencastify | Screen Recording and Video Editing">
            <a:hlinkClick r:id="rId8"/>
            <a:extLst>
              <a:ext uri="{FF2B5EF4-FFF2-40B4-BE49-F238E27FC236}">
                <a16:creationId xmlns:a16="http://schemas.microsoft.com/office/drawing/2014/main" id="{4DB3A7CF-09F3-744A-43B3-1778F54626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2769" y="4481787"/>
            <a:ext cx="3476688" cy="5741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7" name="TextBox 16">
            <a:extLst>
              <a:ext uri="{FF2B5EF4-FFF2-40B4-BE49-F238E27FC236}">
                <a16:creationId xmlns:a16="http://schemas.microsoft.com/office/drawing/2014/main" id="{17C31B03-A8DF-A603-5767-9D2DD61DC0B8}"/>
              </a:ext>
            </a:extLst>
          </p:cNvPr>
          <p:cNvGraphicFramePr/>
          <p:nvPr>
            <p:extLst>
              <p:ext uri="{D42A27DB-BD31-4B8C-83A1-F6EECF244321}">
                <p14:modId xmlns:p14="http://schemas.microsoft.com/office/powerpoint/2010/main" val="4083916773"/>
              </p:ext>
            </p:extLst>
          </p:nvPr>
        </p:nvGraphicFramePr>
        <p:xfrm>
          <a:off x="1918811" y="1978661"/>
          <a:ext cx="8288301" cy="20313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Picture 4" descr="Blue text on a white background&#10;&#10;Description automatically generated">
            <a:extLst>
              <a:ext uri="{FF2B5EF4-FFF2-40B4-BE49-F238E27FC236}">
                <a16:creationId xmlns:a16="http://schemas.microsoft.com/office/drawing/2014/main" id="{099AC716-724C-99C0-CBC3-1615FA75766E}"/>
              </a:ext>
            </a:extLst>
          </p:cNvPr>
          <p:cNvPicPr>
            <a:picLocks noChangeAspect="1"/>
          </p:cNvPicPr>
          <p:nvPr/>
        </p:nvPicPr>
        <p:blipFill>
          <a:blip r:embed="rId15"/>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370229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570527" y="6066177"/>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7" name="TextBox 5">
            <a:extLst>
              <a:ext uri="{FF2B5EF4-FFF2-40B4-BE49-F238E27FC236}">
                <a16:creationId xmlns:a16="http://schemas.microsoft.com/office/drawing/2014/main" id="{21BBA447-A149-BA84-3B3F-83AD634249F5}"/>
              </a:ext>
            </a:extLst>
          </p:cNvPr>
          <p:cNvSpPr txBox="1"/>
          <p:nvPr/>
        </p:nvSpPr>
        <p:spPr>
          <a:xfrm>
            <a:off x="529238" y="517596"/>
            <a:ext cx="9722581" cy="1962076"/>
          </a:xfrm>
          <a:prstGeom prst="rect">
            <a:avLst/>
          </a:prstGeom>
        </p:spPr>
        <p:txBody>
          <a:bodyPr wrap="square" lIns="0" tIns="0" rIns="0" bIns="0" rtlCol="0" anchor="t">
            <a:spAutoFit/>
          </a:bodyPr>
          <a:lstStyle/>
          <a:p>
            <a:pPr defTabSz="609630">
              <a:lnSpc>
                <a:spcPts val="5133"/>
              </a:lnSpc>
            </a:pPr>
            <a:r>
              <a:rPr lang="en-US" sz="4800" b="1" i="0" u="none" strike="noStrike" dirty="0">
                <a:solidFill>
                  <a:srgbClr val="033C5B"/>
                </a:solidFill>
                <a:effectLst/>
                <a:latin typeface="Arial" panose="020B0604020202020204" pitchFamily="34" charset="0"/>
              </a:rPr>
              <a:t>    Bildschirm- und Videorekorder verwenden </a:t>
            </a:r>
            <a:endParaRPr lang="en-US" sz="4800" b="1" dirty="0">
              <a:solidFill>
                <a:srgbClr val="033C5B"/>
              </a:solidFill>
              <a:latin typeface="Arial" panose="020B0604020202020204" pitchFamily="34" charset="0"/>
            </a:endParaRPr>
          </a:p>
          <a:p>
            <a:pPr defTabSz="609630">
              <a:lnSpc>
                <a:spcPts val="5133"/>
              </a:lnSpc>
            </a:pPr>
            <a:r>
              <a:rPr lang="en-US" sz="4400" i="0" u="none" strike="noStrike" dirty="0">
                <a:solidFill>
                  <a:srgbClr val="033C5B"/>
                </a:solidFill>
                <a:effectLst/>
                <a:latin typeface="Arial" panose="020B0604020202020204" pitchFamily="34" charset="0"/>
              </a:rPr>
              <a:t>Panopto</a:t>
            </a:r>
            <a:endParaRPr lang="en-US" sz="4666" spc="-46" dirty="0">
              <a:solidFill>
                <a:srgbClr val="033C5B"/>
              </a:solidFill>
              <a:latin typeface="HK Grotesk Bold"/>
            </a:endParaRPr>
          </a:p>
        </p:txBody>
      </p:sp>
      <p:sp>
        <p:nvSpPr>
          <p:cNvPr id="17" name="TextBox 16">
            <a:extLst>
              <a:ext uri="{FF2B5EF4-FFF2-40B4-BE49-F238E27FC236}">
                <a16:creationId xmlns:a16="http://schemas.microsoft.com/office/drawing/2014/main" id="{06F766E8-9BD5-CC2A-B31F-3C9992AE9AF9}"/>
              </a:ext>
            </a:extLst>
          </p:cNvPr>
          <p:cNvSpPr txBox="1"/>
          <p:nvPr/>
        </p:nvSpPr>
        <p:spPr>
          <a:xfrm>
            <a:off x="559710" y="2576828"/>
            <a:ext cx="5536290" cy="1754326"/>
          </a:xfrm>
          <a:prstGeom prst="rect">
            <a:avLst/>
          </a:prstGeom>
          <a:noFill/>
        </p:spPr>
        <p:txBody>
          <a:bodyPr wrap="square">
            <a:spAutoFit/>
          </a:bodyPr>
          <a:lstStyle/>
          <a:p>
            <a:pPr algn="just" rtl="0">
              <a:spcBef>
                <a:spcPts val="0"/>
              </a:spcBef>
              <a:spcAft>
                <a:spcPts val="0"/>
              </a:spcAft>
            </a:pPr>
            <a:r>
              <a:rPr lang="en-US" sz="1800" b="0" i="0" u="none" strike="noStrike" dirty="0">
                <a:solidFill>
                  <a:srgbClr val="121212"/>
                </a:solidFill>
                <a:effectLst/>
                <a:latin typeface="Arial" panose="020B0604020202020204" pitchFamily="34" charset="0"/>
                <a:hlinkClick r:id="rId4"/>
              </a:rPr>
              <a:t>Panopto </a:t>
            </a:r>
            <a:r>
              <a:rPr lang="en-US" sz="1800" b="0" i="0" u="none" strike="noStrike" dirty="0">
                <a:solidFill>
                  <a:srgbClr val="121212"/>
                </a:solidFill>
                <a:effectLst/>
                <a:latin typeface="Arial" panose="020B0604020202020204" pitchFamily="34" charset="0"/>
              </a:rPr>
              <a:t>bietet eine nahtlose Möglichkeit, Unterrichtsinhalte zu erfassen und weiterzugeben und spiegelt damit die flexible Umgebung wider, auf die sich Flipped Learning stützt. Diese Anpassungsfähigkeit stellt sicher, dass die Schüler jederzeit und überall auf die Lektionen zugreifen können, und unterstützt so unterschiedliche Lernpräferenzen und -bedürfnisse.</a:t>
            </a:r>
            <a:endParaRPr lang="en-US" b="0" dirty="0">
              <a:effectLst/>
            </a:endParaRPr>
          </a:p>
        </p:txBody>
      </p:sp>
      <p:pic>
        <p:nvPicPr>
          <p:cNvPr id="15" name="Picture 14">
            <a:extLst>
              <a:ext uri="{FF2B5EF4-FFF2-40B4-BE49-F238E27FC236}">
                <a16:creationId xmlns:a16="http://schemas.microsoft.com/office/drawing/2014/main" id="{51BBBE40-08E4-DE6A-F4A5-979CE2BADDA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2308" y1="17355" x2="23077" y2="18182"/>
                        <a14:foregroundMark x1="23077" y1="18182" x2="20000" y2="71074"/>
                        <a14:foregroundMark x1="20000" y1="71074" x2="72308" y2="85124"/>
                        <a14:foregroundMark x1="72308" y1="85124" x2="75385" y2="23967"/>
                        <a14:foregroundMark x1="75385" y1="23967" x2="73077" y2="19008"/>
                        <a14:foregroundMark x1="27692" y1="31405" x2="26154" y2="57851"/>
                        <a14:foregroundMark x1="28462" y1="30579" x2="80000" y2="55372"/>
                        <a14:foregroundMark x1="80000" y1="55372" x2="80769" y2="58678"/>
                        <a14:foregroundMark x1="67692" y1="35537" x2="31538" y2="30579"/>
                        <a14:foregroundMark x1="40000" y1="29752" x2="69231" y2="73554"/>
                        <a14:foregroundMark x1="69231" y1="73554" x2="56154" y2="38843"/>
                        <a14:foregroundMark x1="33077" y1="61157" x2="26154" y2="63636"/>
                        <a14:foregroundMark x1="34615" y1="71074" x2="74615" y2="71074"/>
                      </a14:backgroundRemoval>
                    </a14:imgEffect>
                  </a14:imgLayer>
                </a14:imgProps>
              </a:ext>
            </a:extLst>
          </a:blip>
          <a:stretch>
            <a:fillRect/>
          </a:stretch>
        </p:blipFill>
        <p:spPr>
          <a:xfrm>
            <a:off x="205228" y="249521"/>
            <a:ext cx="990686" cy="922100"/>
          </a:xfrm>
          <a:prstGeom prst="rect">
            <a:avLst/>
          </a:prstGeom>
        </p:spPr>
      </p:pic>
      <p:pic>
        <p:nvPicPr>
          <p:cNvPr id="19" name="Picture 18">
            <a:hlinkClick r:id="rId7"/>
            <a:extLst>
              <a:ext uri="{FF2B5EF4-FFF2-40B4-BE49-F238E27FC236}">
                <a16:creationId xmlns:a16="http://schemas.microsoft.com/office/drawing/2014/main" id="{B3D1D762-686E-DE37-BB29-9416DC5D23B7}"/>
              </a:ext>
            </a:extLst>
          </p:cNvPr>
          <p:cNvPicPr>
            <a:picLocks noChangeAspect="1"/>
          </p:cNvPicPr>
          <p:nvPr/>
        </p:nvPicPr>
        <p:blipFill>
          <a:blip r:embed="rId8"/>
          <a:srcRect l="2020" b="10500"/>
          <a:stretch/>
        </p:blipFill>
        <p:spPr>
          <a:xfrm>
            <a:off x="1936112" y="4951454"/>
            <a:ext cx="3038855" cy="726197"/>
          </a:xfrm>
          <a:prstGeom prst="rect">
            <a:avLst/>
          </a:prstGeom>
        </p:spPr>
      </p:pic>
      <p:sp>
        <p:nvSpPr>
          <p:cNvPr id="21" name="TextBox 20">
            <a:extLst>
              <a:ext uri="{FF2B5EF4-FFF2-40B4-BE49-F238E27FC236}">
                <a16:creationId xmlns:a16="http://schemas.microsoft.com/office/drawing/2014/main" id="{5BFD71F1-DDFD-C507-0382-9E216144460C}"/>
              </a:ext>
            </a:extLst>
          </p:cNvPr>
          <p:cNvSpPr txBox="1"/>
          <p:nvPr/>
        </p:nvSpPr>
        <p:spPr>
          <a:xfrm>
            <a:off x="5161809" y="5339097"/>
            <a:ext cx="6096000" cy="338554"/>
          </a:xfrm>
          <a:prstGeom prst="rect">
            <a:avLst/>
          </a:prstGeom>
          <a:noFill/>
        </p:spPr>
        <p:txBody>
          <a:bodyPr wrap="square">
            <a:spAutoFit/>
          </a:bodyPr>
          <a:lstStyle/>
          <a:p>
            <a:r>
              <a:rPr lang="en-US" sz="1600" dirty="0">
                <a:latin typeface="Arial" panose="020B0604020202020204" pitchFamily="34" charset="0"/>
              </a:rPr>
              <a:t>Mit Quiz- und Abfragefunktionen</a:t>
            </a:r>
            <a:endParaRPr lang="en-BE" sz="1600" dirty="0"/>
          </a:p>
        </p:txBody>
      </p:sp>
      <p:pic>
        <p:nvPicPr>
          <p:cNvPr id="6" name="Picture 5">
            <a:extLst>
              <a:ext uri="{FF2B5EF4-FFF2-40B4-BE49-F238E27FC236}">
                <a16:creationId xmlns:a16="http://schemas.microsoft.com/office/drawing/2014/main" id="{B457174C-2C1C-35C4-BB69-76FA041CE98B}"/>
              </a:ext>
            </a:extLst>
          </p:cNvPr>
          <p:cNvPicPr>
            <a:picLocks noChangeAspect="1"/>
          </p:cNvPicPr>
          <p:nvPr/>
        </p:nvPicPr>
        <p:blipFill>
          <a:blip r:embed="rId9"/>
          <a:stretch>
            <a:fillRect/>
          </a:stretch>
        </p:blipFill>
        <p:spPr>
          <a:xfrm>
            <a:off x="3290710" y="1736114"/>
            <a:ext cx="2067213" cy="828791"/>
          </a:xfrm>
          <a:prstGeom prst="rect">
            <a:avLst/>
          </a:prstGeom>
          <a:ln>
            <a:noFill/>
          </a:ln>
          <a:effectLst>
            <a:softEdge rad="112500"/>
          </a:effectLst>
        </p:spPr>
      </p:pic>
      <p:pic>
        <p:nvPicPr>
          <p:cNvPr id="18" name="Picture 17">
            <a:extLst>
              <a:ext uri="{FF2B5EF4-FFF2-40B4-BE49-F238E27FC236}">
                <a16:creationId xmlns:a16="http://schemas.microsoft.com/office/drawing/2014/main" id="{31997683-F7EA-EA02-59F9-AF51AF1D4FD1}"/>
              </a:ext>
            </a:extLst>
          </p:cNvPr>
          <p:cNvPicPr>
            <a:picLocks noChangeAspect="1"/>
          </p:cNvPicPr>
          <p:nvPr/>
        </p:nvPicPr>
        <p:blipFill>
          <a:blip r:embed="rId10"/>
          <a:stretch>
            <a:fillRect/>
          </a:stretch>
        </p:blipFill>
        <p:spPr>
          <a:xfrm>
            <a:off x="6815529" y="1668717"/>
            <a:ext cx="4963218" cy="3048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2" name="Connector: Curved 21">
            <a:extLst>
              <a:ext uri="{FF2B5EF4-FFF2-40B4-BE49-F238E27FC236}">
                <a16:creationId xmlns:a16="http://schemas.microsoft.com/office/drawing/2014/main" id="{E2B08FB6-664C-EE21-4B47-D123FD4F106C}"/>
              </a:ext>
            </a:extLst>
          </p:cNvPr>
          <p:cNvCxnSpPr>
            <a:cxnSpLocks/>
          </p:cNvCxnSpPr>
          <p:nvPr/>
        </p:nvCxnSpPr>
        <p:spPr>
          <a:xfrm rot="10800000" flipV="1">
            <a:off x="6269422" y="4823480"/>
            <a:ext cx="573377" cy="524166"/>
          </a:xfrm>
          <a:prstGeom prst="curvedConnector3">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56C6D8-1F19-636E-2C9F-0AC0AC4D00AA}"/>
              </a:ext>
            </a:extLst>
          </p:cNvPr>
          <p:cNvSpPr txBox="1"/>
          <p:nvPr/>
        </p:nvSpPr>
        <p:spPr>
          <a:xfrm>
            <a:off x="996844" y="4896243"/>
            <a:ext cx="6096000" cy="369332"/>
          </a:xfrm>
          <a:prstGeom prst="rect">
            <a:avLst/>
          </a:prstGeom>
          <a:noFill/>
        </p:spPr>
        <p:txBody>
          <a:bodyPr wrap="square">
            <a:spAutoFit/>
          </a:bodyPr>
          <a:lstStyle/>
          <a:p>
            <a:r>
              <a:rPr lang="en-US" sz="1800" b="0" i="0" u="none" strike="noStrike" dirty="0">
                <a:solidFill>
                  <a:schemeClr val="accent6">
                    <a:lumMod val="75000"/>
                  </a:schemeClr>
                </a:solidFill>
                <a:effectLst/>
                <a:latin typeface="Arial" panose="020B0604020202020204" pitchFamily="34" charset="0"/>
              </a:rPr>
              <a:t>Tutorial</a:t>
            </a:r>
            <a:endParaRPr lang="en-BE" dirty="0">
              <a:solidFill>
                <a:schemeClr val="accent6">
                  <a:lumMod val="75000"/>
                </a:schemeClr>
              </a:solidFill>
            </a:endParaRPr>
          </a:p>
        </p:txBody>
      </p:sp>
      <p:pic>
        <p:nvPicPr>
          <p:cNvPr id="5" name="Picture 4" descr="Blue text on a white background&#10;&#10;Description automatically generated">
            <a:extLst>
              <a:ext uri="{FF2B5EF4-FFF2-40B4-BE49-F238E27FC236}">
                <a16:creationId xmlns:a16="http://schemas.microsoft.com/office/drawing/2014/main" id="{969AD9A0-A48E-93FF-1A81-71E1A0B4D256}"/>
              </a:ext>
            </a:extLst>
          </p:cNvPr>
          <p:cNvPicPr>
            <a:picLocks noChangeAspect="1"/>
          </p:cNvPicPr>
          <p:nvPr/>
        </p:nvPicPr>
        <p:blipFill>
          <a:blip r:embed="rId11"/>
          <a:stretch>
            <a:fillRect/>
          </a:stretch>
        </p:blipFill>
        <p:spPr>
          <a:xfrm>
            <a:off x="2028839" y="6162423"/>
            <a:ext cx="1465457" cy="307446"/>
          </a:xfrm>
          <a:prstGeom prst="rect">
            <a:avLst/>
          </a:prstGeom>
        </p:spPr>
      </p:pic>
    </p:spTree>
    <p:extLst>
      <p:ext uri="{BB962C8B-B14F-4D97-AF65-F5344CB8AC3E}">
        <p14:creationId xmlns:p14="http://schemas.microsoft.com/office/powerpoint/2010/main" val="26876352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7C45E1-FFB1-49F4-8D79-9C826AB0384E}">
  <ds:schemaRefs>
    <ds:schemaRef ds:uri="http://schemas.microsoft.com/sharepoint/v3/contenttype/forms"/>
  </ds:schemaRefs>
</ds:datastoreItem>
</file>

<file path=customXml/itemProps2.xml><?xml version="1.0" encoding="utf-8"?>
<ds:datastoreItem xmlns:ds="http://schemas.openxmlformats.org/officeDocument/2006/customXml" ds:itemID="{3E48CDE4-0245-4BB8-9360-F647C86E7DA0}">
  <ds:schemaRefs>
    <ds:schemaRef ds:uri="http://purl.org/dc/elements/1.1/"/>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67969218-ce1f-47b6-91bc-5f0cb9b796e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B7930AC-C424-43F6-BEB3-F1C2F63C9D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3321</Words>
  <Application>Microsoft Office PowerPoint</Application>
  <PresentationFormat>Widescreen</PresentationFormat>
  <Paragraphs>150</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HK Grotesk</vt:lpstr>
      <vt:lpstr>HK Grotesk Bold</vt:lpstr>
      <vt:lpstr>HK Grotesk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Moscato</dc:creator>
  <cp:keywords>, docId:B2E41B7C03B140AB40443F7E87465160</cp:keywords>
  <cp:lastModifiedBy>Sotiria Tsalamani</cp:lastModifiedBy>
  <cp:revision>10</cp:revision>
  <dcterms:created xsi:type="dcterms:W3CDTF">2024-10-21T10:56:09Z</dcterms:created>
  <dcterms:modified xsi:type="dcterms:W3CDTF">2024-11-08T13:30:48Z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