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7gADcW/XQDAMXobkLNKrpsqA3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4660"/>
  </p:normalViewPr>
  <p:slideViewPr>
    <p:cSldViewPr snapToGrid="0">
      <p:cViewPr varScale="1">
        <p:scale>
          <a:sx n="45" d="100"/>
          <a:sy n="45" d="100"/>
        </p:scale>
        <p:origin x="42" y="56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7" name="Google Shape;3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3" name="Google Shape;40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9" name="Google Shape;42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5" name="Google Shape;44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5" name="Google Shape;48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5" name="Google Shape;5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1" name="Google Shape;52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7" name="Google Shape;54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4" name="Google Shape;6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0" name="Google Shape;620;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8" name="Google Shape;63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1" name="Google Shape;6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7" name="Google Shape;68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3" name="Google Shape;70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1792288" y="612775"/>
            <a:ext cx="5486400" cy="4114800"/>
          </a:xfrm>
          <a:prstGeom prst="rect">
            <a:avLst/>
          </a:prstGeom>
          <a:noFill/>
          <a:ln>
            <a:noFill/>
          </a:ln>
        </p:spPr>
      </p:sp>
      <p:sp>
        <p:nvSpPr>
          <p:cNvPr id="64" name="Google Shape;64;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edutopia.org/article/question-change-teaching-practice-student-feedback/" TargetMode="External"/><Relationship Id="rId5" Type="http://schemas.openxmlformats.org/officeDocument/2006/relationships/hyperlink" Target="https://www.prodigygame.com/main-en/blog/types-of-assessment/"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1.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1.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1.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1.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image" Target="../media/image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hyperlink" Target="https://www.cmu.edu/teaching/assessment/basics/formative-summative.html"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youtube.com/watch?v=-WG1CoPgJfY" TargetMode="External"/><Relationship Id="rId5" Type="http://schemas.openxmlformats.org/officeDocument/2006/relationships/image" Target="../media/image49.jp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avocor.com/blog/interactive-presentation-ideas-for-classroom/" TargetMode="Externa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hyperlink" Target="https://www.learnow.live/blog/blended-learning-combining-online-and-in-person-instruction"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avidopenaccess.org/resource/flip-the-learning-in-your-classroom/" TargetMode="External"/><Relationship Id="rId5" Type="http://schemas.openxmlformats.org/officeDocument/2006/relationships/hyperlink" Target="https://www.avocor.com/blog/interactive-presentation-ideas-for-classroom/" TargetMode="External"/><Relationship Id="rId4" Type="http://schemas.openxmlformats.org/officeDocument/2006/relationships/image" Target="../media/image1.png"/><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hyperlink" Target="https://www.youtube.com/watch?v=-WG1CoPgJfY" TargetMode="External"/><Relationship Id="rId3" Type="http://schemas.openxmlformats.org/officeDocument/2006/relationships/image" Target="../media/image10.png"/><Relationship Id="rId7" Type="http://schemas.openxmlformats.org/officeDocument/2006/relationships/hyperlink" Target="https://www.edutopia.org/article/question-change-teaching-practice-student-feedback/"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prodigygame.com/main-en/blog/types-of-assessment/" TargetMode="External"/><Relationship Id="rId5" Type="http://schemas.openxmlformats.org/officeDocument/2006/relationships/hyperlink" Target="https://www.simplilearn.com/tutorials/time-management-tutorial/best-time-management-tips-for-students"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avidopenaccess.org/resource/flip-the-learning-in-your-classroom/" TargetMode="External"/><Relationship Id="rId5" Type="http://schemas.openxmlformats.org/officeDocument/2006/relationships/image" Target="../media/image1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learnow.live/blog/blended-learning-combining-online-and-in-person-instruction"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hyperlink" Target="https://www.simplilearn.com/tutorials/time-management-tutorial/best-time-management-tips-for-student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210811"/>
            <a:ext cx="9259269" cy="295465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000" b="1" i="0" u="none" strike="noStrike" cap="none" dirty="0">
                <a:solidFill>
                  <a:srgbClr val="FB8709"/>
                </a:solidFill>
                <a:latin typeface="Arial"/>
                <a:ea typeface="Arial"/>
                <a:cs typeface="Arial"/>
                <a:sym typeface="Arial"/>
              </a:rPr>
              <a:t>Modul 4: </a:t>
            </a:r>
            <a:r>
              <a:rPr lang="en-US" sz="4000" b="1" i="0" u="none" strike="noStrike" cap="none" dirty="0" err="1">
                <a:solidFill>
                  <a:srgbClr val="FB8709"/>
                </a:solidFill>
                <a:latin typeface="Arial"/>
                <a:ea typeface="Arial"/>
                <a:cs typeface="Arial"/>
                <a:sym typeface="Arial"/>
              </a:rPr>
              <a:t>Umsetzung</a:t>
            </a:r>
            <a:r>
              <a:rPr lang="en-US" sz="4000" b="1" i="0" u="none" strike="noStrike" cap="none" dirty="0">
                <a:solidFill>
                  <a:srgbClr val="FB8709"/>
                </a:solidFill>
                <a:latin typeface="Arial"/>
                <a:ea typeface="Arial"/>
                <a:cs typeface="Arial"/>
                <a:sym typeface="Arial"/>
              </a:rPr>
              <a:t> des "Flipped Classroom"-Ansatzes und des </a:t>
            </a:r>
            <a:r>
              <a:rPr lang="en-US" sz="4000" b="1" i="0" u="none" strike="noStrike" cap="none" dirty="0" err="1">
                <a:solidFill>
                  <a:srgbClr val="FB8709"/>
                </a:solidFill>
                <a:latin typeface="Arial"/>
                <a:ea typeface="Arial"/>
                <a:cs typeface="Arial"/>
                <a:sym typeface="Arial"/>
              </a:rPr>
              <a:t>kollaborativen</a:t>
            </a:r>
            <a:r>
              <a:rPr lang="en-US" sz="4000" b="1" i="0" u="none" strike="noStrike" cap="none" dirty="0">
                <a:solidFill>
                  <a:srgbClr val="FB8709"/>
                </a:solidFill>
                <a:latin typeface="Arial"/>
                <a:ea typeface="Arial"/>
                <a:cs typeface="Arial"/>
                <a:sym typeface="Arial"/>
              </a:rPr>
              <a:t> </a:t>
            </a:r>
            <a:r>
              <a:rPr lang="en-US" sz="4000" b="1" i="0" u="none" strike="noStrike" cap="none" dirty="0" err="1">
                <a:solidFill>
                  <a:srgbClr val="FB8709"/>
                </a:solidFill>
                <a:latin typeface="Arial"/>
                <a:ea typeface="Arial"/>
                <a:cs typeface="Arial"/>
                <a:sym typeface="Arial"/>
              </a:rPr>
              <a:t>Lernens</a:t>
            </a:r>
            <a:endParaRPr sz="40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3600" b="1" i="0" u="none" strike="noStrike" cap="none" dirty="0" err="1">
                <a:solidFill>
                  <a:srgbClr val="053249"/>
                </a:solidFill>
                <a:latin typeface="Arial"/>
                <a:ea typeface="Arial"/>
                <a:cs typeface="Arial"/>
                <a:sym typeface="Arial"/>
              </a:rPr>
              <a:t>Enheit</a:t>
            </a:r>
            <a:r>
              <a:rPr lang="en-US" sz="3600" b="1" i="0" u="none" strike="noStrike" cap="none" dirty="0">
                <a:solidFill>
                  <a:srgbClr val="053249"/>
                </a:solidFill>
                <a:latin typeface="Arial"/>
                <a:ea typeface="Arial"/>
                <a:cs typeface="Arial"/>
                <a:sym typeface="Arial"/>
              </a:rPr>
              <a:t> 4 - </a:t>
            </a:r>
            <a:r>
              <a:rPr lang="en-US" sz="3600" b="1" i="0" u="none" strike="noStrike" cap="none" dirty="0" err="1">
                <a:solidFill>
                  <a:srgbClr val="053249"/>
                </a:solidFill>
                <a:latin typeface="Arial"/>
                <a:ea typeface="Arial"/>
                <a:cs typeface="Arial"/>
                <a:sym typeface="Arial"/>
              </a:rPr>
              <a:t>Praktische</a:t>
            </a:r>
            <a:r>
              <a:rPr lang="en-US" sz="3600" b="1" i="0" u="none" strike="noStrike" cap="none" dirty="0">
                <a:solidFill>
                  <a:srgbClr val="053249"/>
                </a:solidFill>
                <a:latin typeface="Arial"/>
                <a:ea typeface="Arial"/>
                <a:cs typeface="Arial"/>
                <a:sym typeface="Arial"/>
              </a:rPr>
              <a:t> </a:t>
            </a:r>
            <a:r>
              <a:rPr lang="en-US" sz="3600" b="1" i="0" u="none" strike="noStrike" cap="none" dirty="0" err="1">
                <a:solidFill>
                  <a:srgbClr val="053249"/>
                </a:solidFill>
                <a:latin typeface="Arial"/>
                <a:ea typeface="Arial"/>
                <a:cs typeface="Arial"/>
                <a:sym typeface="Arial"/>
              </a:rPr>
              <a:t>Strategien</a:t>
            </a:r>
            <a:r>
              <a:rPr lang="en-US" sz="3600" b="1" i="0" u="none" strike="noStrike" cap="none" dirty="0">
                <a:solidFill>
                  <a:srgbClr val="053249"/>
                </a:solidFill>
                <a:latin typeface="Arial"/>
                <a:ea typeface="Arial"/>
                <a:cs typeface="Arial"/>
                <a:sym typeface="Arial"/>
              </a:rPr>
              <a:t> für die </a:t>
            </a:r>
            <a:r>
              <a:rPr lang="en-US" sz="3600" b="1" i="0" u="none" strike="noStrike" cap="none" dirty="0" err="1">
                <a:solidFill>
                  <a:srgbClr val="053249"/>
                </a:solidFill>
                <a:latin typeface="Arial"/>
                <a:ea typeface="Arial"/>
                <a:cs typeface="Arial"/>
                <a:sym typeface="Arial"/>
              </a:rPr>
              <a:t>Umgestaltung</a:t>
            </a:r>
            <a:r>
              <a:rPr lang="en-US" sz="3600" b="1" i="0" u="none" strike="noStrike" cap="none" dirty="0">
                <a:solidFill>
                  <a:srgbClr val="053249"/>
                </a:solidFill>
                <a:latin typeface="Arial"/>
                <a:ea typeface="Arial"/>
                <a:cs typeface="Arial"/>
                <a:sym typeface="Arial"/>
              </a:rPr>
              <a:t> des </a:t>
            </a:r>
            <a:r>
              <a:rPr lang="en-US" sz="3600" b="1" i="0" u="none" strike="noStrike" cap="none" dirty="0" err="1">
                <a:solidFill>
                  <a:srgbClr val="053249"/>
                </a:solidFill>
                <a:latin typeface="Arial"/>
                <a:ea typeface="Arial"/>
                <a:cs typeface="Arial"/>
                <a:sym typeface="Arial"/>
              </a:rPr>
              <a:t>Klassenzimmers</a:t>
            </a:r>
            <a:endParaRPr sz="1200" b="1" i="0" u="none" strike="noStrike" cap="none" dirty="0">
              <a:solidFill>
                <a:srgbClr val="000000"/>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a:p>
        </p:txBody>
      </p:sp>
      <p:sp>
        <p:nvSpPr>
          <p:cNvPr id="87" name="Google Shape;87;p1"/>
          <p:cNvSpPr/>
          <p:nvPr/>
        </p:nvSpPr>
        <p:spPr>
          <a:xfrm>
            <a:off x="685288" y="6515100"/>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a:p>
        </p:txBody>
      </p:sp>
      <p:sp>
        <p:nvSpPr>
          <p:cNvPr id="89" name="Google Shape;89;p1"/>
          <p:cNvSpPr txBox="1"/>
          <p:nvPr/>
        </p:nvSpPr>
        <p:spPr>
          <a:xfrm>
            <a:off x="1028700" y="1501381"/>
            <a:ext cx="11295250" cy="1303177"/>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dirty="0" err="1">
                <a:solidFill>
                  <a:srgbClr val="053249"/>
                </a:solidFill>
                <a:latin typeface="Arial"/>
                <a:ea typeface="Arial"/>
                <a:cs typeface="Arial"/>
                <a:sym typeface="Arial"/>
              </a:rPr>
              <a:t>CollaboratiVET-Lehrplan</a:t>
            </a:r>
            <a:r>
              <a:rPr lang="en-US" sz="3499" b="0" i="0" u="none" strike="noStrike" cap="none" dirty="0">
                <a:solidFill>
                  <a:srgbClr val="053249"/>
                </a:solidFill>
                <a:latin typeface="Arial"/>
                <a:ea typeface="Arial"/>
                <a:cs typeface="Arial"/>
                <a:sym typeface="Arial"/>
              </a:rPr>
              <a:t> für </a:t>
            </a:r>
            <a:r>
              <a:rPr lang="en-US" sz="3499" b="0" i="0" u="none" strike="noStrike" cap="none" dirty="0" err="1">
                <a:solidFill>
                  <a:srgbClr val="053249"/>
                </a:solidFill>
                <a:latin typeface="Arial"/>
                <a:ea typeface="Arial"/>
                <a:cs typeface="Arial"/>
                <a:sym typeface="Arial"/>
              </a:rPr>
              <a:t>Lehrkraft</a:t>
            </a:r>
            <a:r>
              <a:rPr lang="tr-TR" sz="3499" b="0" i="0" u="none" strike="noStrike" cap="none" dirty="0">
                <a:solidFill>
                  <a:srgbClr val="053249"/>
                </a:solidFill>
                <a:latin typeface="Arial"/>
                <a:ea typeface="Arial"/>
                <a:cs typeface="Arial"/>
                <a:sym typeface="Arial"/>
              </a:rPr>
              <a:t> </a:t>
            </a:r>
            <a:r>
              <a:rPr lang="en-US" sz="3499" b="0" i="0" u="none" strike="noStrike" cap="none" dirty="0">
                <a:solidFill>
                  <a:srgbClr val="053249"/>
                </a:solidFill>
                <a:latin typeface="Arial"/>
                <a:ea typeface="Arial"/>
                <a:cs typeface="Arial"/>
                <a:sym typeface="Arial"/>
              </a:rPr>
              <a:t>/</a:t>
            </a:r>
            <a:r>
              <a:rPr lang="en-US" sz="3499" b="0" i="0" u="none" strike="noStrike" cap="none" dirty="0" err="1">
                <a:solidFill>
                  <a:srgbClr val="053249"/>
                </a:solidFill>
                <a:latin typeface="Arial"/>
                <a:ea typeface="Arial"/>
                <a:cs typeface="Arial"/>
                <a:sym typeface="Arial"/>
              </a:rPr>
              <a:t>Ausbilder</a:t>
            </a:r>
            <a:r>
              <a:rPr lang="tr-TR" sz="3499" b="0" i="0" u="none" strike="noStrike" cap="none" dirty="0">
                <a:solidFill>
                  <a:srgbClr val="053249"/>
                </a:solidFill>
                <a:latin typeface="Arial"/>
                <a:ea typeface="Arial"/>
                <a:cs typeface="Arial"/>
                <a:sym typeface="Arial"/>
              </a:rPr>
              <a:t> </a:t>
            </a:r>
            <a:r>
              <a:rPr lang="en-US" sz="3499" b="0" i="0" u="none" strike="noStrike" cap="none" dirty="0">
                <a:solidFill>
                  <a:srgbClr val="053249"/>
                </a:solidFill>
                <a:latin typeface="Arial"/>
                <a:ea typeface="Arial"/>
                <a:cs typeface="Arial"/>
                <a:sym typeface="Arial"/>
              </a:rPr>
              <a:t>/</a:t>
            </a:r>
            <a:r>
              <a:rPr lang="en-US" sz="3499" b="0" i="0" u="none" strike="noStrike" cap="none" dirty="0" err="1">
                <a:solidFill>
                  <a:srgbClr val="053249"/>
                </a:solidFill>
                <a:latin typeface="Arial"/>
                <a:ea typeface="Arial"/>
                <a:cs typeface="Arial"/>
                <a:sym typeface="Arial"/>
              </a:rPr>
              <a:t>Erzieher</a:t>
            </a:r>
            <a:r>
              <a:rPr lang="en-US" sz="3499" b="0" i="0" u="none" strike="noStrike" cap="none" dirty="0">
                <a:solidFill>
                  <a:srgbClr val="053249"/>
                </a:solidFill>
                <a:latin typeface="Arial"/>
                <a:ea typeface="Arial"/>
                <a:cs typeface="Arial"/>
                <a:sym typeface="Arial"/>
              </a:rPr>
              <a:t> in der </a:t>
            </a:r>
            <a:r>
              <a:rPr lang="en-US" sz="3499" b="0" i="0" u="none" strike="noStrike" cap="none" dirty="0" err="1">
                <a:solidFill>
                  <a:srgbClr val="053249"/>
                </a:solidFill>
                <a:latin typeface="Arial"/>
                <a:ea typeface="Arial"/>
                <a:cs typeface="Arial"/>
                <a:sym typeface="Arial"/>
              </a:rPr>
              <a:t>beruflichen</a:t>
            </a:r>
            <a:r>
              <a:rPr lang="en-US" sz="3499" b="0" i="0" u="none" strike="noStrike" cap="none" dirty="0">
                <a:solidFill>
                  <a:srgbClr val="053249"/>
                </a:solidFill>
                <a:latin typeface="Arial"/>
                <a:ea typeface="Arial"/>
                <a:cs typeface="Arial"/>
                <a:sym typeface="Arial"/>
              </a:rPr>
              <a:t> </a:t>
            </a:r>
            <a:r>
              <a:rPr lang="en-US" sz="3499" b="0" i="0" u="none" strike="noStrike" cap="none" dirty="0" err="1">
                <a:solidFill>
                  <a:srgbClr val="053249"/>
                </a:solidFill>
                <a:latin typeface="Arial"/>
                <a:ea typeface="Arial"/>
                <a:cs typeface="Arial"/>
                <a:sym typeface="Arial"/>
              </a:rPr>
              <a:t>Bildung</a:t>
            </a:r>
            <a:r>
              <a:rPr lang="en-US" sz="3499" b="0" i="0" u="none" strike="noStrike" cap="none" dirty="0">
                <a:solidFill>
                  <a:srgbClr val="053249"/>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dirty="0">
              <a:solidFill>
                <a:srgbClr val="121212"/>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16014951" y="8934912"/>
            <a:ext cx="1727565" cy="628205"/>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376ACEDA-4E23-951D-AEC3-AF403AF2FD32}"/>
              </a:ext>
            </a:extLst>
          </p:cNvPr>
          <p:cNvPicPr>
            <a:picLocks noChangeAspect="1"/>
          </p:cNvPicPr>
          <p:nvPr/>
        </p:nvPicPr>
        <p:blipFill>
          <a:blip r:embed="rId5"/>
          <a:srcRect r="59736" b="14882"/>
          <a:stretch/>
        </p:blipFill>
        <p:spPr>
          <a:xfrm>
            <a:off x="10674795" y="1261223"/>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Blue text on a white background&#10;&#10;Description automatically generated">
            <a:extLst>
              <a:ext uri="{FF2B5EF4-FFF2-40B4-BE49-F238E27FC236}">
                <a16:creationId xmlns:a16="http://schemas.microsoft.com/office/drawing/2014/main" id="{2CCC55D3-CA4A-EE25-14B3-EE560AFB7280}"/>
              </a:ext>
            </a:extLst>
          </p:cNvPr>
          <p:cNvPicPr>
            <a:picLocks noChangeAspect="1"/>
          </p:cNvPicPr>
          <p:nvPr/>
        </p:nvPicPr>
        <p:blipFill>
          <a:blip r:embed="rId6"/>
          <a:stretch>
            <a:fillRect/>
          </a:stretch>
        </p:blipFill>
        <p:spPr>
          <a:xfrm>
            <a:off x="762059" y="9125971"/>
            <a:ext cx="3315985" cy="695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45"/>
        <p:cNvGrpSpPr/>
        <p:nvPr/>
      </p:nvGrpSpPr>
      <p:grpSpPr>
        <a:xfrm>
          <a:off x="0" y="0"/>
          <a:ext cx="0" cy="0"/>
          <a:chOff x="0" y="0"/>
          <a:chExt cx="0" cy="0"/>
        </a:xfrm>
      </p:grpSpPr>
      <p:sp>
        <p:nvSpPr>
          <p:cNvPr id="246" name="Google Shape;246;p40"/>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Vorteile einer effektiven Planung für Studenten</a:t>
            </a:r>
            <a:endParaRPr sz="3200" b="0" i="0" u="none" strike="noStrike" cap="none">
              <a:solidFill>
                <a:srgbClr val="033C5B"/>
              </a:solidFill>
              <a:latin typeface="Arial"/>
              <a:ea typeface="Arial"/>
              <a:cs typeface="Arial"/>
              <a:sym typeface="Arial"/>
            </a:endParaRPr>
          </a:p>
        </p:txBody>
      </p:sp>
      <p:sp>
        <p:nvSpPr>
          <p:cNvPr id="247" name="Google Shape;247;p4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4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249" name="Google Shape;249;p4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251" name="Google Shape;251;p4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253" name="Google Shape;253;p40"/>
          <p:cNvSpPr txBox="1"/>
          <p:nvPr/>
        </p:nvSpPr>
        <p:spPr>
          <a:xfrm>
            <a:off x="5627065" y="9243317"/>
            <a:ext cx="1002857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54" name="Google Shape;254;p4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0"/>
          <p:cNvSpPr txBox="1"/>
          <p:nvPr/>
        </p:nvSpPr>
        <p:spPr>
          <a:xfrm>
            <a:off x="3058697" y="1719419"/>
            <a:ext cx="12596939" cy="1420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Die Lernplanung ermöglicht es den Lernenden, ihre Ausbildung selbst in die Hand zu nehmen, indem sie ihre Zeit einteilen und sich klare Ziele setzen. Dieser Ansatz verbessert die Lernergebnisse, reduziert den Stress und fördert die Teilnahme am Unterricht.</a:t>
            </a:r>
            <a:endParaRPr sz="1400" b="0" i="0" u="none" strike="noStrike" cap="none">
              <a:solidFill>
                <a:srgbClr val="000000"/>
              </a:solidFill>
              <a:latin typeface="Arial"/>
              <a:ea typeface="Arial"/>
              <a:cs typeface="Arial"/>
              <a:sym typeface="Arial"/>
            </a:endParaRPr>
          </a:p>
        </p:txBody>
      </p:sp>
      <p:sp>
        <p:nvSpPr>
          <p:cNvPr id="256" name="Google Shape;256;p40"/>
          <p:cNvSpPr txBox="1"/>
          <p:nvPr/>
        </p:nvSpPr>
        <p:spPr>
          <a:xfrm>
            <a:off x="8240297" y="3628250"/>
            <a:ext cx="9909158" cy="37856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Verbessertes Zeitmanagement: </a:t>
            </a:r>
            <a:r>
              <a:rPr lang="en-US" sz="2000" b="0" i="0" u="none" strike="noStrike" cap="none">
                <a:solidFill>
                  <a:srgbClr val="000000"/>
                </a:solidFill>
                <a:latin typeface="Arial"/>
                <a:ea typeface="Arial"/>
                <a:cs typeface="Arial"/>
                <a:sym typeface="Arial"/>
              </a:rPr>
              <a:t>Die Planung hilft den Schülern, ihre Zeit effektiv einzuteilen, um ein Pauken in letzter Minute zu verhindern und genügend Zeit für anspruchsvolle Konzepte zu haben.</a:t>
            </a:r>
            <a:endParaRPr/>
          </a:p>
          <a:p>
            <a:pPr marL="342900" marR="0" lvl="0" indent="-215900" algn="l" rtl="0">
              <a:lnSpc>
                <a:spcPct val="15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Besseres Verständnis: </a:t>
            </a:r>
            <a:r>
              <a:rPr lang="en-US" sz="2000" b="0" i="0" u="none" strike="noStrike" cap="none">
                <a:solidFill>
                  <a:srgbClr val="000000"/>
                </a:solidFill>
                <a:latin typeface="Arial"/>
                <a:ea typeface="Arial"/>
                <a:cs typeface="Arial"/>
                <a:sym typeface="Arial"/>
              </a:rPr>
              <a:t>Eine regelmäßige Planung ermöglicht die Wiederholung schwieriger Themen, was zu einem tieferen, langfristigen Verständnis des Stoffes führt.</a:t>
            </a:r>
            <a:endParaRPr/>
          </a:p>
          <a:p>
            <a:pPr marL="342900" marR="0" lvl="0" indent="-215900" algn="l" rtl="0">
              <a:lnSpc>
                <a:spcPct val="15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Geringerer Stress: </a:t>
            </a:r>
            <a:r>
              <a:rPr lang="en-US" sz="2000" b="0" i="0" u="none" strike="noStrike" cap="none">
                <a:solidFill>
                  <a:srgbClr val="000000"/>
                </a:solidFill>
                <a:latin typeface="Arial"/>
                <a:ea typeface="Arial"/>
                <a:cs typeface="Arial"/>
                <a:sym typeface="Arial"/>
              </a:rPr>
              <a:t>Die Planung reduziert Ängste, indem sie einen klaren Weg zur Einhaltung von Fristen aufzeigt, wodurch sich die Schüler weniger überfordert fühlen.</a:t>
            </a:r>
            <a:endParaRPr sz="2000" b="0" i="0" u="none" strike="noStrike" cap="none">
              <a:solidFill>
                <a:srgbClr val="000000"/>
              </a:solidFill>
              <a:latin typeface="Arial"/>
              <a:ea typeface="Arial"/>
              <a:cs typeface="Arial"/>
              <a:sym typeface="Arial"/>
            </a:endParaRPr>
          </a:p>
        </p:txBody>
      </p:sp>
      <p:sp>
        <p:nvSpPr>
          <p:cNvPr id="257" name="Google Shape;257;p40"/>
          <p:cNvSpPr/>
          <p:nvPr/>
        </p:nvSpPr>
        <p:spPr>
          <a:xfrm>
            <a:off x="2681140" y="4722109"/>
            <a:ext cx="3258976" cy="969818"/>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58" name="Google Shape;258;p40"/>
          <p:cNvSpPr txBox="1"/>
          <p:nvPr/>
        </p:nvSpPr>
        <p:spPr>
          <a:xfrm>
            <a:off x="2911319" y="4853075"/>
            <a:ext cx="279861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Auswirkungen auf die Lernergebnisse</a:t>
            </a:r>
            <a:endParaRPr sz="2000" b="1" i="0" u="none" strike="noStrike" cap="none">
              <a:solidFill>
                <a:srgbClr val="E36C09"/>
              </a:solidFill>
              <a:latin typeface="Arial"/>
              <a:ea typeface="Arial"/>
              <a:cs typeface="Arial"/>
              <a:sym typeface="Arial"/>
            </a:endParaRPr>
          </a:p>
        </p:txBody>
      </p:sp>
      <p:pic>
        <p:nvPicPr>
          <p:cNvPr id="259" name="Google Shape;259;p40"/>
          <p:cNvPicPr preferRelativeResize="0"/>
          <p:nvPr/>
        </p:nvPicPr>
        <p:blipFill rotWithShape="1">
          <a:blip r:embed="rId6">
            <a:alphaModFix/>
          </a:blip>
          <a:srcRect/>
          <a:stretch/>
        </p:blipFill>
        <p:spPr>
          <a:xfrm>
            <a:off x="7246245" y="6354995"/>
            <a:ext cx="883852" cy="883852"/>
          </a:xfrm>
          <a:prstGeom prst="rect">
            <a:avLst/>
          </a:prstGeom>
          <a:noFill/>
          <a:ln>
            <a:noFill/>
          </a:ln>
        </p:spPr>
      </p:pic>
      <p:pic>
        <p:nvPicPr>
          <p:cNvPr id="260" name="Google Shape;260;p40"/>
          <p:cNvPicPr preferRelativeResize="0"/>
          <p:nvPr/>
        </p:nvPicPr>
        <p:blipFill rotWithShape="1">
          <a:blip r:embed="rId7">
            <a:alphaModFix/>
          </a:blip>
          <a:srcRect/>
          <a:stretch/>
        </p:blipFill>
        <p:spPr>
          <a:xfrm>
            <a:off x="7137595" y="4856180"/>
            <a:ext cx="992502" cy="992502"/>
          </a:xfrm>
          <a:prstGeom prst="rect">
            <a:avLst/>
          </a:prstGeom>
          <a:noFill/>
          <a:ln>
            <a:noFill/>
          </a:ln>
        </p:spPr>
      </p:pic>
      <p:pic>
        <p:nvPicPr>
          <p:cNvPr id="261" name="Google Shape;261;p40"/>
          <p:cNvPicPr preferRelativeResize="0"/>
          <p:nvPr/>
        </p:nvPicPr>
        <p:blipFill rotWithShape="1">
          <a:blip r:embed="rId8">
            <a:alphaModFix/>
          </a:blip>
          <a:srcRect/>
          <a:stretch/>
        </p:blipFill>
        <p:spPr>
          <a:xfrm>
            <a:off x="7137595" y="3427207"/>
            <a:ext cx="1102702" cy="1102702"/>
          </a:xfrm>
          <a:prstGeom prst="rect">
            <a:avLst/>
          </a:prstGeom>
          <a:noFill/>
          <a:ln>
            <a:noFill/>
          </a:ln>
        </p:spPr>
      </p:pic>
      <p:cxnSp>
        <p:nvCxnSpPr>
          <p:cNvPr id="262" name="Google Shape;262;p40"/>
          <p:cNvCxnSpPr/>
          <p:nvPr/>
        </p:nvCxnSpPr>
        <p:spPr>
          <a:xfrm rot="10800000" flipH="1">
            <a:off x="6170295" y="4338669"/>
            <a:ext cx="900267" cy="438784"/>
          </a:xfrm>
          <a:prstGeom prst="straightConnector1">
            <a:avLst/>
          </a:prstGeom>
          <a:noFill/>
          <a:ln w="57150" cap="flat" cmpd="sng">
            <a:solidFill>
              <a:srgbClr val="E36C09"/>
            </a:solidFill>
            <a:prstDash val="solid"/>
            <a:round/>
            <a:headEnd type="none" w="sm" len="sm"/>
            <a:tailEnd type="triangle" w="med" len="med"/>
          </a:ln>
        </p:spPr>
      </p:cxnSp>
      <p:cxnSp>
        <p:nvCxnSpPr>
          <p:cNvPr id="263" name="Google Shape;263;p40"/>
          <p:cNvCxnSpPr/>
          <p:nvPr/>
        </p:nvCxnSpPr>
        <p:spPr>
          <a:xfrm rot="10800000" flipH="1">
            <a:off x="6170295" y="5228243"/>
            <a:ext cx="752544" cy="12893"/>
          </a:xfrm>
          <a:prstGeom prst="straightConnector1">
            <a:avLst/>
          </a:prstGeom>
          <a:noFill/>
          <a:ln w="57150" cap="flat" cmpd="sng">
            <a:solidFill>
              <a:srgbClr val="E36C09"/>
            </a:solidFill>
            <a:prstDash val="solid"/>
            <a:round/>
            <a:headEnd type="none" w="sm" len="sm"/>
            <a:tailEnd type="triangle" w="med" len="med"/>
          </a:ln>
        </p:spPr>
      </p:cxnSp>
      <p:cxnSp>
        <p:nvCxnSpPr>
          <p:cNvPr id="264" name="Google Shape;264;p40"/>
          <p:cNvCxnSpPr/>
          <p:nvPr/>
        </p:nvCxnSpPr>
        <p:spPr>
          <a:xfrm>
            <a:off x="6175306" y="5691927"/>
            <a:ext cx="747533" cy="475691"/>
          </a:xfrm>
          <a:prstGeom prst="straightConnector1">
            <a:avLst/>
          </a:prstGeom>
          <a:noFill/>
          <a:ln w="57150" cap="flat" cmpd="sng">
            <a:solidFill>
              <a:srgbClr val="E36C09"/>
            </a:solidFill>
            <a:prstDash val="solid"/>
            <a:round/>
            <a:headEnd type="none" w="sm" len="sm"/>
            <a:tailEnd type="triangle" w="med" len="med"/>
          </a:ln>
        </p:spPr>
      </p:cxnSp>
      <p:pic>
        <p:nvPicPr>
          <p:cNvPr id="265" name="Google Shape;265;p40"/>
          <p:cNvPicPr preferRelativeResize="0"/>
          <p:nvPr/>
        </p:nvPicPr>
        <p:blipFill rotWithShape="1">
          <a:blip r:embed="rId9">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C35FBA95-AD40-023A-287C-B5015A7AA398}"/>
              </a:ext>
            </a:extLst>
          </p:cNvPr>
          <p:cNvPicPr>
            <a:picLocks noChangeAspect="1"/>
          </p:cNvPicPr>
          <p:nvPr/>
        </p:nvPicPr>
        <p:blipFill>
          <a:blip r:embed="rId10"/>
          <a:stretch>
            <a:fillRect/>
          </a:stretch>
        </p:blipFill>
        <p:spPr>
          <a:xfrm>
            <a:off x="3021517" y="9302160"/>
            <a:ext cx="2331172" cy="4890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9"/>
        <p:cNvGrpSpPr/>
        <p:nvPr/>
      </p:nvGrpSpPr>
      <p:grpSpPr>
        <a:xfrm>
          <a:off x="0" y="0"/>
          <a:ext cx="0" cy="0"/>
          <a:chOff x="0" y="0"/>
          <a:chExt cx="0" cy="0"/>
        </a:xfrm>
      </p:grpSpPr>
      <p:sp>
        <p:nvSpPr>
          <p:cNvPr id="270" name="Google Shape;270;p41"/>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Vorteile einer effektiven Planung für Studenten</a:t>
            </a:r>
            <a:endParaRPr sz="3200" b="0" i="0" u="none" strike="noStrike" cap="none">
              <a:solidFill>
                <a:srgbClr val="033C5B"/>
              </a:solidFill>
              <a:latin typeface="Arial"/>
              <a:ea typeface="Arial"/>
              <a:cs typeface="Arial"/>
              <a:sym typeface="Arial"/>
            </a:endParaRPr>
          </a:p>
        </p:txBody>
      </p:sp>
      <p:sp>
        <p:nvSpPr>
          <p:cNvPr id="271" name="Google Shape;271;p4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273" name="Google Shape;273;p4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275" name="Google Shape;275;p4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277" name="Google Shape;277;p41"/>
          <p:cNvSpPr txBox="1"/>
          <p:nvPr/>
        </p:nvSpPr>
        <p:spPr>
          <a:xfrm>
            <a:off x="5627065" y="9243317"/>
            <a:ext cx="1003203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78" name="Google Shape;278;p4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41"/>
          <p:cNvSpPr txBox="1"/>
          <p:nvPr/>
        </p:nvSpPr>
        <p:spPr>
          <a:xfrm>
            <a:off x="8719010" y="2307570"/>
            <a:ext cx="9909158" cy="33239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Sinnvolles Engagement: </a:t>
            </a:r>
            <a:r>
              <a:rPr lang="en-US" sz="2000" b="0" i="0" u="none" strike="noStrike" cap="none">
                <a:solidFill>
                  <a:srgbClr val="000000"/>
                </a:solidFill>
                <a:latin typeface="Arial"/>
                <a:ea typeface="Arial"/>
                <a:cs typeface="Arial"/>
                <a:sym typeface="Arial"/>
              </a:rPr>
              <a:t>Schüler, die im Voraus planen, kommen besser vorbereitet zum Unterricht, was zu durchdachteren Beiträgen und Diskussionen führt.</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215900" algn="l" rtl="0">
              <a:lnSpc>
                <a:spcPct val="150000"/>
              </a:lnSpc>
              <a:spcBef>
                <a:spcPts val="0"/>
              </a:spcBef>
              <a:spcAft>
                <a:spcPts val="0"/>
              </a:spcAft>
              <a:buClr>
                <a:srgbClr val="000000"/>
              </a:buClr>
              <a:buSzPts val="2000"/>
              <a:buFont typeface="Noto Sans Symbols"/>
              <a:buNone/>
            </a:pPr>
            <a:endParaRPr sz="2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Vorbereitet sein: </a:t>
            </a:r>
            <a:r>
              <a:rPr lang="en-US" sz="2000" b="0" i="0" u="none" strike="noStrike" cap="none">
                <a:solidFill>
                  <a:srgbClr val="000000"/>
                </a:solidFill>
                <a:latin typeface="Arial"/>
                <a:ea typeface="Arial"/>
                <a:cs typeface="Arial"/>
                <a:sym typeface="Arial"/>
              </a:rPr>
              <a:t>Die Planung hilft den Schülern, sich sicher und bereit für Diskussionen und Aufgaben zu fühlen, und fördert die aktive Teilnahme am Unterricht.</a:t>
            </a:r>
            <a:endParaRPr sz="2000" b="0" i="0" u="none" strike="noStrike" cap="none">
              <a:solidFill>
                <a:srgbClr val="000000"/>
              </a:solidFill>
              <a:latin typeface="Arial"/>
              <a:ea typeface="Arial"/>
              <a:cs typeface="Arial"/>
              <a:sym typeface="Arial"/>
            </a:endParaRPr>
          </a:p>
        </p:txBody>
      </p:sp>
      <p:sp>
        <p:nvSpPr>
          <p:cNvPr id="280" name="Google Shape;280;p41"/>
          <p:cNvSpPr/>
          <p:nvPr/>
        </p:nvSpPr>
        <p:spPr>
          <a:xfrm>
            <a:off x="2956987" y="3157216"/>
            <a:ext cx="3258976" cy="969818"/>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81" name="Google Shape;281;p41"/>
          <p:cNvSpPr txBox="1"/>
          <p:nvPr/>
        </p:nvSpPr>
        <p:spPr>
          <a:xfrm>
            <a:off x="3334838" y="3350049"/>
            <a:ext cx="279861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Verbesserte Teilnahme am Unterricht</a:t>
            </a:r>
            <a:endParaRPr sz="2000" b="1" i="0" u="none" strike="noStrike" cap="none">
              <a:solidFill>
                <a:srgbClr val="E36C09"/>
              </a:solidFill>
              <a:latin typeface="Arial"/>
              <a:ea typeface="Arial"/>
              <a:cs typeface="Arial"/>
              <a:sym typeface="Arial"/>
            </a:endParaRPr>
          </a:p>
        </p:txBody>
      </p:sp>
      <p:cxnSp>
        <p:nvCxnSpPr>
          <p:cNvPr id="282" name="Google Shape;282;p41"/>
          <p:cNvCxnSpPr/>
          <p:nvPr/>
        </p:nvCxnSpPr>
        <p:spPr>
          <a:xfrm rot="10800000" flipH="1">
            <a:off x="6651662" y="2709160"/>
            <a:ext cx="900267" cy="438784"/>
          </a:xfrm>
          <a:prstGeom prst="straightConnector1">
            <a:avLst/>
          </a:prstGeom>
          <a:noFill/>
          <a:ln w="57150" cap="flat" cmpd="sng">
            <a:solidFill>
              <a:srgbClr val="E36C09"/>
            </a:solidFill>
            <a:prstDash val="solid"/>
            <a:round/>
            <a:headEnd type="none" w="sm" len="sm"/>
            <a:tailEnd type="triangle" w="med" len="med"/>
          </a:ln>
        </p:spPr>
      </p:cxnSp>
      <p:cxnSp>
        <p:nvCxnSpPr>
          <p:cNvPr id="283" name="Google Shape;283;p41"/>
          <p:cNvCxnSpPr/>
          <p:nvPr/>
        </p:nvCxnSpPr>
        <p:spPr>
          <a:xfrm>
            <a:off x="6641882" y="4172564"/>
            <a:ext cx="747533" cy="475691"/>
          </a:xfrm>
          <a:prstGeom prst="straightConnector1">
            <a:avLst/>
          </a:prstGeom>
          <a:noFill/>
          <a:ln w="57150" cap="flat" cmpd="sng">
            <a:solidFill>
              <a:srgbClr val="E36C09"/>
            </a:solidFill>
            <a:prstDash val="solid"/>
            <a:round/>
            <a:headEnd type="none" w="sm" len="sm"/>
            <a:tailEnd type="triangle" w="med" len="med"/>
          </a:ln>
        </p:spPr>
      </p:cxnSp>
      <p:pic>
        <p:nvPicPr>
          <p:cNvPr id="284" name="Google Shape;284;p41"/>
          <p:cNvPicPr preferRelativeResize="0"/>
          <p:nvPr/>
        </p:nvPicPr>
        <p:blipFill rotWithShape="1">
          <a:blip r:embed="rId6">
            <a:alphaModFix/>
          </a:blip>
          <a:srcRect/>
          <a:stretch/>
        </p:blipFill>
        <p:spPr>
          <a:xfrm>
            <a:off x="7617778" y="2307570"/>
            <a:ext cx="1047920" cy="1047920"/>
          </a:xfrm>
          <a:prstGeom prst="rect">
            <a:avLst/>
          </a:prstGeom>
          <a:noFill/>
          <a:ln>
            <a:noFill/>
          </a:ln>
        </p:spPr>
      </p:pic>
      <p:pic>
        <p:nvPicPr>
          <p:cNvPr id="285" name="Google Shape;285;p41"/>
          <p:cNvPicPr preferRelativeResize="0"/>
          <p:nvPr/>
        </p:nvPicPr>
        <p:blipFill rotWithShape="1">
          <a:blip r:embed="rId7">
            <a:alphaModFix/>
          </a:blip>
          <a:srcRect/>
          <a:stretch/>
        </p:blipFill>
        <p:spPr>
          <a:xfrm>
            <a:off x="7525241" y="4514807"/>
            <a:ext cx="1062071" cy="1062071"/>
          </a:xfrm>
          <a:prstGeom prst="rect">
            <a:avLst/>
          </a:prstGeom>
          <a:noFill/>
          <a:ln>
            <a:noFill/>
          </a:ln>
        </p:spPr>
      </p:pic>
      <p:pic>
        <p:nvPicPr>
          <p:cNvPr id="286" name="Google Shape;286;p41"/>
          <p:cNvPicPr preferRelativeResize="0"/>
          <p:nvPr/>
        </p:nvPicPr>
        <p:blipFill rotWithShape="1">
          <a:blip r:embed="rId8">
            <a:alphaModFix/>
          </a:blip>
          <a:srcRect/>
          <a:stretch/>
        </p:blipFill>
        <p:spPr>
          <a:xfrm>
            <a:off x="4865064" y="6259946"/>
            <a:ext cx="9003335" cy="2544121"/>
          </a:xfrm>
          <a:prstGeom prst="rect">
            <a:avLst/>
          </a:prstGeom>
          <a:noFill/>
          <a:ln>
            <a:noFill/>
          </a:ln>
        </p:spPr>
      </p:pic>
      <p:sp>
        <p:nvSpPr>
          <p:cNvPr id="287" name="Google Shape;287;p41"/>
          <p:cNvSpPr txBox="1"/>
          <p:nvPr/>
        </p:nvSpPr>
        <p:spPr>
          <a:xfrm>
            <a:off x="5264727" y="8534400"/>
            <a:ext cx="2124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Hergestellt mit AI</a:t>
            </a:r>
            <a:endParaRPr sz="1400" b="0" i="0" u="none" strike="noStrike" cap="none">
              <a:solidFill>
                <a:srgbClr val="000000"/>
              </a:solidFill>
              <a:latin typeface="Arial"/>
              <a:ea typeface="Arial"/>
              <a:cs typeface="Arial"/>
              <a:sym typeface="Arial"/>
            </a:endParaRPr>
          </a:p>
        </p:txBody>
      </p:sp>
      <p:pic>
        <p:nvPicPr>
          <p:cNvPr id="288" name="Google Shape;288;p41"/>
          <p:cNvPicPr preferRelativeResize="0"/>
          <p:nvPr/>
        </p:nvPicPr>
        <p:blipFill rotWithShape="1">
          <a:blip r:embed="rId9">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9768766-688C-8698-C48D-13671F4EC64B}"/>
              </a:ext>
            </a:extLst>
          </p:cNvPr>
          <p:cNvPicPr>
            <a:picLocks noChangeAspect="1"/>
          </p:cNvPicPr>
          <p:nvPr/>
        </p:nvPicPr>
        <p:blipFill>
          <a:blip r:embed="rId10"/>
          <a:stretch>
            <a:fillRect/>
          </a:stretch>
        </p:blipFill>
        <p:spPr>
          <a:xfrm>
            <a:off x="3021517" y="9302160"/>
            <a:ext cx="2331172" cy="48906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2"/>
        <p:cNvGrpSpPr/>
        <p:nvPr/>
      </p:nvGrpSpPr>
      <p:grpSpPr>
        <a:xfrm>
          <a:off x="0" y="0"/>
          <a:ext cx="0" cy="0"/>
          <a:chOff x="0" y="0"/>
          <a:chExt cx="0" cy="0"/>
        </a:xfrm>
      </p:grpSpPr>
      <p:sp>
        <p:nvSpPr>
          <p:cNvPr id="293" name="Google Shape;293;p42"/>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Förderung einer effektiven Planung der Schüler</a:t>
            </a:r>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Die Rolle des Erziehers</a:t>
            </a:r>
            <a:endParaRPr sz="3200" b="0" i="0" u="none" strike="noStrike" cap="none">
              <a:solidFill>
                <a:srgbClr val="033C5B"/>
              </a:solidFill>
              <a:latin typeface="Arial"/>
              <a:ea typeface="Arial"/>
              <a:cs typeface="Arial"/>
              <a:sym typeface="Arial"/>
            </a:endParaRPr>
          </a:p>
        </p:txBody>
      </p:sp>
      <p:sp>
        <p:nvSpPr>
          <p:cNvPr id="294" name="Google Shape;294;p42"/>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296" name="Google Shape;296;p42"/>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4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298" name="Google Shape;298;p4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00" name="Google Shape;300;p42"/>
          <p:cNvSpPr txBox="1"/>
          <p:nvPr/>
        </p:nvSpPr>
        <p:spPr>
          <a:xfrm>
            <a:off x="5627065" y="9243317"/>
            <a:ext cx="998304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301" name="Google Shape;301;p4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42"/>
          <p:cNvSpPr txBox="1"/>
          <p:nvPr/>
        </p:nvSpPr>
        <p:spPr>
          <a:xfrm>
            <a:off x="3893127" y="2729345"/>
            <a:ext cx="7869382" cy="37856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Pädagogen können den Schülern die Planung erleichtern, indem sie klare Anweisungen, relevante Ressourcen und einen Rahmen für die Steuerung des eigenständigen Lernens bereitstellen.</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Regelmäßige Überprüfungen und Rückmeldungen zu den Planungs- und Lernfortschritten der Schüler können von großem Nutzen sein. Ziehen Sie in Erwägung, Planungs- und Organisationsfähigkeiten in den Lehrplan aufzunehmen und den Schülern wirksame Strategien zur Organisation und Steuerung ihres Lernprozesses zu vermitteln.</a:t>
            </a:r>
            <a:endParaRPr/>
          </a:p>
        </p:txBody>
      </p:sp>
      <p:pic>
        <p:nvPicPr>
          <p:cNvPr id="303" name="Google Shape;303;p42"/>
          <p:cNvPicPr preferRelativeResize="0"/>
          <p:nvPr/>
        </p:nvPicPr>
        <p:blipFill rotWithShape="1">
          <a:blip r:embed="rId6">
            <a:alphaModFix/>
          </a:blip>
          <a:srcRect/>
          <a:stretch/>
        </p:blipFill>
        <p:spPr>
          <a:xfrm>
            <a:off x="12688453" y="1389457"/>
            <a:ext cx="4636655" cy="6954982"/>
          </a:xfrm>
          <a:prstGeom prst="rect">
            <a:avLst/>
          </a:prstGeom>
          <a:noFill/>
          <a:ln>
            <a:noFill/>
          </a:ln>
        </p:spPr>
      </p:pic>
      <p:pic>
        <p:nvPicPr>
          <p:cNvPr id="304" name="Google Shape;304;p42"/>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A07260F-D453-86D3-E540-3BE22D85477A}"/>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8"/>
        <p:cNvGrpSpPr/>
        <p:nvPr/>
      </p:nvGrpSpPr>
      <p:grpSpPr>
        <a:xfrm>
          <a:off x="0" y="0"/>
          <a:ext cx="0" cy="0"/>
          <a:chOff x="0" y="0"/>
          <a:chExt cx="0" cy="0"/>
        </a:xfrm>
      </p:grpSpPr>
      <p:sp>
        <p:nvSpPr>
          <p:cNvPr id="309" name="Google Shape;309;p8"/>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Entwicklung von Schlüsselkompetenzen für flipped learning </a:t>
            </a:r>
            <a:endParaRPr sz="3200" b="0" i="0" u="none" strike="noStrike" cap="none">
              <a:solidFill>
                <a:srgbClr val="033C5B"/>
              </a:solidFill>
              <a:latin typeface="Arial"/>
              <a:ea typeface="Arial"/>
              <a:cs typeface="Arial"/>
              <a:sym typeface="Arial"/>
            </a:endParaRPr>
          </a:p>
        </p:txBody>
      </p:sp>
      <p:sp>
        <p:nvSpPr>
          <p:cNvPr id="310" name="Google Shape;310;p8"/>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312" name="Google Shape;312;p8"/>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314" name="Google Shape;314;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16" name="Google Shape;316;p8"/>
          <p:cNvSpPr txBox="1"/>
          <p:nvPr/>
        </p:nvSpPr>
        <p:spPr>
          <a:xfrm>
            <a:off x="5627065" y="9243317"/>
            <a:ext cx="9983049"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317" name="Google Shape;317;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8"/>
          <p:cNvSpPr txBox="1"/>
          <p:nvPr/>
        </p:nvSpPr>
        <p:spPr>
          <a:xfrm>
            <a:off x="2766824" y="1828800"/>
            <a:ext cx="15012651" cy="147732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 einem umgedrehten Klassenzimmer sind Schlüsselkompetenzen der Schüler wie </a:t>
            </a:r>
            <a:r>
              <a:rPr lang="en-US" sz="2000" b="1" i="0" u="none" strike="noStrike" cap="none">
                <a:solidFill>
                  <a:srgbClr val="E36C09"/>
                </a:solidFill>
                <a:latin typeface="Arial"/>
                <a:ea typeface="Arial"/>
                <a:cs typeface="Arial"/>
                <a:sym typeface="Arial"/>
              </a:rPr>
              <a:t>Zeitmanagement</a:t>
            </a:r>
            <a:r>
              <a:rPr lang="en-US" sz="2000" b="0"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Selbstregulierung </a:t>
            </a:r>
            <a:r>
              <a:rPr lang="en-US" sz="2000" b="0" i="0" u="none" strike="noStrike" cap="none">
                <a:solidFill>
                  <a:srgbClr val="000000"/>
                </a:solidFill>
                <a:latin typeface="Arial"/>
                <a:ea typeface="Arial"/>
                <a:cs typeface="Arial"/>
                <a:sym typeface="Arial"/>
              </a:rPr>
              <a:t>und </a:t>
            </a:r>
            <a:r>
              <a:rPr lang="en-US" sz="2000" b="1" i="0" u="none" strike="noStrike" cap="none">
                <a:solidFill>
                  <a:srgbClr val="E36C09"/>
                </a:solidFill>
                <a:latin typeface="Arial"/>
                <a:ea typeface="Arial"/>
                <a:cs typeface="Arial"/>
                <a:sym typeface="Arial"/>
              </a:rPr>
              <a:t>effektive Kommunikation </a:t>
            </a:r>
            <a:r>
              <a:rPr lang="en-US" sz="2000" b="0" i="0" u="none" strike="noStrike" cap="none">
                <a:solidFill>
                  <a:srgbClr val="000000"/>
                </a:solidFill>
                <a:latin typeface="Arial"/>
                <a:ea typeface="Arial"/>
                <a:cs typeface="Arial"/>
                <a:sym typeface="Arial"/>
              </a:rPr>
              <a:t>entscheidend. Diese Fähigkeiten sind entscheidend für den akademischen Erfolg in diesem Modell und sind </a:t>
            </a:r>
            <a:r>
              <a:rPr lang="en-US" sz="2000" b="0" i="0" u="none" strike="noStrike" cap="none">
                <a:solidFill>
                  <a:srgbClr val="E36C09"/>
                </a:solidFill>
                <a:latin typeface="Arial"/>
                <a:ea typeface="Arial"/>
                <a:cs typeface="Arial"/>
                <a:sym typeface="Arial"/>
              </a:rPr>
              <a:t>ebenso wichtig für reale Szenarien</a:t>
            </a:r>
            <a:r>
              <a:rPr lang="en-US" sz="2000" b="0" i="0" u="none" strike="noStrike" cap="none">
                <a:solidFill>
                  <a:srgbClr val="000000"/>
                </a:solidFill>
                <a:latin typeface="Arial"/>
                <a:ea typeface="Arial"/>
                <a:cs typeface="Arial"/>
                <a:sym typeface="Arial"/>
              </a:rPr>
              <a:t>, die die Schüler auf das Leben außerhalb des Klassenzimmers vorbereiten.</a:t>
            </a:r>
            <a:endParaRPr/>
          </a:p>
        </p:txBody>
      </p:sp>
      <p:sp>
        <p:nvSpPr>
          <p:cNvPr id="319" name="Google Shape;319;p8"/>
          <p:cNvSpPr txBox="1"/>
          <p:nvPr/>
        </p:nvSpPr>
        <p:spPr>
          <a:xfrm>
            <a:off x="7057311" y="5525438"/>
            <a:ext cx="10610808"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Verbesserung der Kommunikationsfähigkeiten:</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Fördern Sie Gruppenprojekte, Präsentationen und Feedback von Gleichaltrigen, um die Kommunikation zu verbessern und den Schülern zu helfen, ihre Ideen zu artikulieren und konstruktiv zu reagieren.</a:t>
            </a:r>
            <a:endParaRPr/>
          </a:p>
        </p:txBody>
      </p:sp>
      <p:sp>
        <p:nvSpPr>
          <p:cNvPr id="320" name="Google Shape;320;p8"/>
          <p:cNvSpPr txBox="1"/>
          <p:nvPr/>
        </p:nvSpPr>
        <p:spPr>
          <a:xfrm>
            <a:off x="7057311" y="3415509"/>
            <a:ext cx="10610809" cy="15388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Selbstregulierung und Zeitmanagement lehren: </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Helfen Sie den Schülern, sich klare Ziele zu setzen, ihre Fortschritte zu überwachen und über ihr Lernen zu reflektieren. Lehren Sie Zeitmanagement, indem Sie sie anleiten, Aufgaben zu priorisieren und Lernpläne zu erstellen, um die Zeit effektiv zu nutzen.</a:t>
            </a:r>
            <a:endParaRPr/>
          </a:p>
        </p:txBody>
      </p:sp>
      <p:sp>
        <p:nvSpPr>
          <p:cNvPr id="321" name="Google Shape;321;p8"/>
          <p:cNvSpPr txBox="1"/>
          <p:nvPr/>
        </p:nvSpPr>
        <p:spPr>
          <a:xfrm>
            <a:off x="7057310" y="7217358"/>
            <a:ext cx="1061080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Erleichterung der Entwicklung von Fertigkeiten:</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Integrieren Sie Aktivitäten, die Zeitmanagement- und Kommunikationsfähigkeiten fördern, während Sie diese Verhaltensweisen vorleben und eine unterstützende Umgebung für Übung und Wachstum schaffen.</a:t>
            </a:r>
            <a:endParaRPr sz="2000" b="0" i="0" u="none" strike="noStrike" cap="none">
              <a:solidFill>
                <a:srgbClr val="000000"/>
              </a:solidFill>
              <a:latin typeface="Arial"/>
              <a:ea typeface="Arial"/>
              <a:cs typeface="Arial"/>
              <a:sym typeface="Arial"/>
            </a:endParaRPr>
          </a:p>
        </p:txBody>
      </p:sp>
      <p:pic>
        <p:nvPicPr>
          <p:cNvPr id="322" name="Google Shape;322;p8"/>
          <p:cNvPicPr preferRelativeResize="0"/>
          <p:nvPr/>
        </p:nvPicPr>
        <p:blipFill rotWithShape="1">
          <a:blip r:embed="rId6">
            <a:alphaModFix/>
          </a:blip>
          <a:srcRect/>
          <a:stretch/>
        </p:blipFill>
        <p:spPr>
          <a:xfrm>
            <a:off x="3703587" y="4330748"/>
            <a:ext cx="2632594" cy="2632594"/>
          </a:xfrm>
          <a:prstGeom prst="rect">
            <a:avLst/>
          </a:prstGeom>
          <a:noFill/>
          <a:ln>
            <a:noFill/>
          </a:ln>
        </p:spPr>
      </p:pic>
      <p:pic>
        <p:nvPicPr>
          <p:cNvPr id="323" name="Google Shape;323;p8"/>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3B11503-7689-F4BD-82B3-77469F6B39BE}"/>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7"/>
        <p:cNvGrpSpPr/>
        <p:nvPr/>
      </p:nvGrpSpPr>
      <p:grpSpPr>
        <a:xfrm>
          <a:off x="0" y="0"/>
          <a:ext cx="0" cy="0"/>
          <a:chOff x="0" y="0"/>
          <a:chExt cx="0" cy="0"/>
        </a:xfrm>
      </p:grpSpPr>
      <p:sp>
        <p:nvSpPr>
          <p:cNvPr id="328" name="Google Shape;328;p9"/>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9"/>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330" name="Google Shape;330;p9"/>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331" name="Google Shape;331;p9"/>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332" name="Google Shape;332;p9"/>
          <p:cNvSpPr txBox="1"/>
          <p:nvPr/>
        </p:nvSpPr>
        <p:spPr>
          <a:xfrm>
            <a:off x="9613816" y="685839"/>
            <a:ext cx="645786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Kontinuierliche Verbesserung im "flipped classroom</a:t>
            </a:r>
            <a:endParaRPr sz="4000" b="0" i="0" u="none" strike="noStrike" cap="none">
              <a:solidFill>
                <a:srgbClr val="033C5B"/>
              </a:solidFill>
              <a:latin typeface="Arial"/>
              <a:ea typeface="Arial"/>
              <a:cs typeface="Arial"/>
              <a:sym typeface="Arial"/>
            </a:endParaRPr>
          </a:p>
        </p:txBody>
      </p:sp>
      <p:sp>
        <p:nvSpPr>
          <p:cNvPr id="333" name="Google Shape;333;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335" name="Google Shape;335;p9"/>
          <p:cNvSpPr txBox="1"/>
          <p:nvPr/>
        </p:nvSpPr>
        <p:spPr>
          <a:xfrm>
            <a:off x="5656081" y="8885895"/>
            <a:ext cx="10048364" cy="1034129"/>
          </a:xfrm>
          <a:prstGeom prst="rect">
            <a:avLst/>
          </a:prstGeom>
          <a:noFill/>
          <a:ln>
            <a:noFill/>
          </a:ln>
        </p:spPr>
        <p:txBody>
          <a:bodyPr spcFirstLastPara="1" wrap="square" lIns="0" tIns="0" rIns="0" bIns="0" anchor="t" anchorCtr="0">
            <a:spAutoFit/>
          </a:bodyPr>
          <a:lstStyle/>
          <a:p>
            <a:pPr marL="0" lvl="0" indent="0" algn="just" rtl="0">
              <a:lnSpc>
                <a:spcPct val="140000"/>
              </a:lnSpc>
              <a:spcBef>
                <a:spcPts val="0"/>
              </a:spcBef>
              <a:spcAft>
                <a:spcPts val="0"/>
              </a:spcAft>
              <a:buClr>
                <a:srgbClr val="000000"/>
              </a:buClr>
              <a:buSzPts val="1400"/>
              <a:buFont typeface="Arial"/>
              <a:buNone/>
            </a:pPr>
            <a:endParaRPr sz="1200" dirty="0"/>
          </a:p>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336" name="Google Shape;336;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9"/>
          <p:cNvSpPr txBox="1"/>
          <p:nvPr/>
        </p:nvSpPr>
        <p:spPr>
          <a:xfrm>
            <a:off x="9613816" y="2628900"/>
            <a:ext cx="6921584" cy="37240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Eine Kultur der ständigen Weiterentwicklung bedeutet, dass </a:t>
            </a:r>
            <a:r>
              <a:rPr lang="en-US" sz="2000" b="0" i="0" u="none" strike="noStrike" cap="none">
                <a:solidFill>
                  <a:srgbClr val="0D0D0D"/>
                </a:solidFill>
                <a:latin typeface="Arial"/>
                <a:ea typeface="Arial"/>
                <a:cs typeface="Arial"/>
                <a:sym typeface="Arial"/>
              </a:rPr>
              <a:t>der "Flipped Classroom"-Ansatz im Hinblick auf Effektivität und Engagement </a:t>
            </a:r>
            <a:r>
              <a:rPr lang="en-US" sz="2000" b="0" i="0" u="none" strike="noStrike" cap="none">
                <a:solidFill>
                  <a:schemeClr val="dk1"/>
                </a:solidFill>
                <a:latin typeface="Arial"/>
                <a:ea typeface="Arial"/>
                <a:cs typeface="Arial"/>
                <a:sym typeface="Arial"/>
              </a:rPr>
              <a:t>kontinuierlich verfeinert </a:t>
            </a:r>
            <a:r>
              <a:rPr lang="en-US" sz="2000" b="0" i="0" u="none" strike="noStrike" cap="none">
                <a:solidFill>
                  <a:srgbClr val="0D0D0D"/>
                </a:solidFill>
                <a:latin typeface="Arial"/>
                <a:ea typeface="Arial"/>
                <a:cs typeface="Arial"/>
                <a:sym typeface="Arial"/>
              </a:rPr>
              <a:t>wird. </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rgbClr val="0D0D0D"/>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rgbClr val="0D0D0D"/>
                </a:solidFill>
                <a:latin typeface="Arial"/>
                <a:ea typeface="Arial"/>
                <a:cs typeface="Arial"/>
                <a:sym typeface="Arial"/>
              </a:rPr>
              <a:t>Seien Sie offen für Feedback und anpassungsfähig, indem Sie Ihre Lehrmethoden an die Bedürfnisse der Schüler und den technischen Fortschritt anpassen.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p:txBody>
      </p:sp>
      <p:pic>
        <p:nvPicPr>
          <p:cNvPr id="338" name="Google Shape;338;p9"/>
          <p:cNvPicPr preferRelativeResize="0"/>
          <p:nvPr/>
        </p:nvPicPr>
        <p:blipFill rotWithShape="1">
          <a:blip r:embed="rId6">
            <a:alphaModFix/>
          </a:blip>
          <a:srcRect/>
          <a:stretch/>
        </p:blipFill>
        <p:spPr>
          <a:xfrm>
            <a:off x="1110230" y="2189349"/>
            <a:ext cx="7143750" cy="4762500"/>
          </a:xfrm>
          <a:prstGeom prst="rect">
            <a:avLst/>
          </a:prstGeom>
          <a:noFill/>
          <a:ln>
            <a:noFill/>
          </a:ln>
        </p:spPr>
      </p:pic>
      <p:pic>
        <p:nvPicPr>
          <p:cNvPr id="339" name="Google Shape;339;p9"/>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473B2AB-090F-52E8-39D0-BFB3255FB189}"/>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3"/>
        <p:cNvGrpSpPr/>
        <p:nvPr/>
      </p:nvGrpSpPr>
      <p:grpSpPr>
        <a:xfrm>
          <a:off x="0" y="0"/>
          <a:ext cx="0" cy="0"/>
          <a:chOff x="0" y="0"/>
          <a:chExt cx="0" cy="0"/>
        </a:xfrm>
      </p:grpSpPr>
      <p:sp>
        <p:nvSpPr>
          <p:cNvPr id="344" name="Google Shape;344;p43"/>
          <p:cNvSpPr txBox="1"/>
          <p:nvPr/>
        </p:nvSpPr>
        <p:spPr>
          <a:xfrm>
            <a:off x="759938" y="698863"/>
            <a:ext cx="15916494" cy="2130327"/>
          </a:xfrm>
          <a:prstGeom prst="rect">
            <a:avLst/>
          </a:prstGeom>
          <a:noFill/>
          <a:ln>
            <a:noFill/>
          </a:ln>
        </p:spPr>
        <p:txBody>
          <a:bodyPr spcFirstLastPara="1" wrap="square" lIns="0" tIns="0" rIns="0" bIns="0" anchor="t" anchorCtr="0">
            <a:spAutoFit/>
          </a:bodyPr>
          <a:lstStyle/>
          <a:p>
            <a:pPr marL="0" marR="0" lvl="0" indent="0" algn="ctr" rtl="0">
              <a:lnSpc>
                <a:spcPct val="192474"/>
              </a:lnSpc>
              <a:spcBef>
                <a:spcPts val="0"/>
              </a:spcBef>
              <a:spcAft>
                <a:spcPts val="0"/>
              </a:spcAft>
              <a:buClr>
                <a:srgbClr val="000000"/>
              </a:buClr>
              <a:buSzPts val="3200"/>
              <a:buFont typeface="Arial"/>
              <a:buNone/>
            </a:pPr>
            <a:r>
              <a:rPr lang="en-US" sz="3200" b="1" i="0" u="none" strike="noStrike" cap="none" dirty="0" err="1">
                <a:solidFill>
                  <a:srgbClr val="033C5B"/>
                </a:solidFill>
                <a:latin typeface="Arial"/>
                <a:ea typeface="Arial"/>
                <a:cs typeface="Arial"/>
                <a:sym typeface="Arial"/>
              </a:rPr>
              <a:t>Kontinuierliche</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Verbesserung</a:t>
            </a:r>
            <a:r>
              <a:rPr lang="en-US" sz="3200" b="1" i="0" u="none" strike="noStrike" cap="none" dirty="0">
                <a:solidFill>
                  <a:srgbClr val="033C5B"/>
                </a:solidFill>
                <a:latin typeface="Arial"/>
                <a:ea typeface="Arial"/>
                <a:cs typeface="Arial"/>
                <a:sym typeface="Arial"/>
              </a:rPr>
              <a:t> </a:t>
            </a:r>
            <a:r>
              <a:rPr lang="en-US" sz="3200" b="1" i="0" u="none" strike="noStrike" cap="none" dirty="0" err="1">
                <a:solidFill>
                  <a:srgbClr val="033C5B"/>
                </a:solidFill>
                <a:latin typeface="Arial"/>
                <a:ea typeface="Arial"/>
                <a:cs typeface="Arial"/>
                <a:sym typeface="Arial"/>
              </a:rPr>
              <a:t>im</a:t>
            </a:r>
            <a:r>
              <a:rPr lang="en-US" sz="3200" b="1" i="0" u="none" strike="noStrike" cap="none" dirty="0">
                <a:solidFill>
                  <a:srgbClr val="033C5B"/>
                </a:solidFill>
                <a:latin typeface="Arial"/>
                <a:ea typeface="Arial"/>
                <a:cs typeface="Arial"/>
                <a:sym typeface="Arial"/>
              </a:rPr>
              <a:t> "flipped classroom</a:t>
            </a:r>
            <a:endParaRPr sz="3200" b="1" i="0" u="none" strike="noStrike" cap="none" dirty="0">
              <a:solidFill>
                <a:srgbClr val="000000"/>
              </a:solidFill>
              <a:latin typeface="Arial"/>
              <a:ea typeface="Arial"/>
              <a:cs typeface="Arial"/>
              <a:sym typeface="Arial"/>
            </a:endParaRPr>
          </a:p>
          <a:p>
            <a:pPr marL="0" marR="0" lvl="0" indent="0" algn="ctr" rtl="0">
              <a:lnSpc>
                <a:spcPct val="110001"/>
              </a:lnSpc>
              <a:spcBef>
                <a:spcPts val="0"/>
              </a:spcBef>
              <a:spcAft>
                <a:spcPts val="0"/>
              </a:spcAft>
              <a:buClr>
                <a:srgbClr val="000000"/>
              </a:buClr>
              <a:buSzPts val="6999"/>
              <a:buFont typeface="Arial"/>
              <a:buNone/>
            </a:pPr>
            <a:endParaRPr sz="6999" b="1" i="0" u="none" strike="noStrike" cap="none" dirty="0">
              <a:solidFill>
                <a:srgbClr val="033C5B"/>
              </a:solidFill>
              <a:latin typeface="Arial"/>
              <a:ea typeface="Arial"/>
              <a:cs typeface="Arial"/>
              <a:sym typeface="Arial"/>
            </a:endParaRPr>
          </a:p>
        </p:txBody>
      </p:sp>
      <p:sp>
        <p:nvSpPr>
          <p:cNvPr id="345" name="Google Shape;345;p43"/>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43"/>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43"/>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48" name="Google Shape;348;p43"/>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43"/>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3"/>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51" name="Google Shape;351;p43"/>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43"/>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4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355" name="Google Shape;355;p43"/>
          <p:cNvSpPr txBox="1"/>
          <p:nvPr/>
        </p:nvSpPr>
        <p:spPr>
          <a:xfrm>
            <a:off x="5627065" y="9243317"/>
            <a:ext cx="1015378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200" b="0" i="0" u="none" strike="noStrike" cap="none">
              <a:solidFill>
                <a:srgbClr val="000000"/>
              </a:solidFill>
              <a:latin typeface="Arial"/>
              <a:ea typeface="Arial"/>
              <a:cs typeface="Arial"/>
              <a:sym typeface="Arial"/>
            </a:endParaRPr>
          </a:p>
        </p:txBody>
      </p:sp>
      <p:sp>
        <p:nvSpPr>
          <p:cNvPr id="356" name="Google Shape;356;p4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3"/>
          <p:cNvSpPr/>
          <p:nvPr/>
        </p:nvSpPr>
        <p:spPr>
          <a:xfrm>
            <a:off x="1671989" y="3096743"/>
            <a:ext cx="3414453" cy="900545"/>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58" name="Google Shape;358;p43"/>
          <p:cNvSpPr txBox="1"/>
          <p:nvPr/>
        </p:nvSpPr>
        <p:spPr>
          <a:xfrm>
            <a:off x="1671989" y="3193072"/>
            <a:ext cx="272934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Bewertung und Feedbackschleife</a:t>
            </a:r>
            <a:endParaRPr/>
          </a:p>
        </p:txBody>
      </p:sp>
      <p:sp>
        <p:nvSpPr>
          <p:cNvPr id="359" name="Google Shape;359;p43"/>
          <p:cNvSpPr txBox="1"/>
          <p:nvPr/>
        </p:nvSpPr>
        <p:spPr>
          <a:xfrm>
            <a:off x="7723908" y="2434668"/>
            <a:ext cx="898435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Regelmäßige Beurteilungen, sowohl formell (Tests, Projekte) als auch informell (Diskussionen, Beobachtungen), sind für die Bewertung der Effizienz des "flipped classroom" von entscheidender Bedeutung. </a:t>
            </a:r>
            <a:endParaRPr/>
          </a:p>
        </p:txBody>
      </p:sp>
      <p:sp>
        <p:nvSpPr>
          <p:cNvPr id="360" name="Google Shape;360;p43"/>
          <p:cNvSpPr txBox="1"/>
          <p:nvPr/>
        </p:nvSpPr>
        <p:spPr>
          <a:xfrm>
            <a:off x="7723908" y="3802024"/>
            <a:ext cx="989218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Nutzen Sie das Feedback der Schüler als wichtige Ressource, um herauszufinden, was funktioniert und wo noch Verbesserungsbedarf besteht, und optimieren Sie so die Lernerfahrung</a:t>
            </a:r>
            <a:r>
              <a:rPr lang="en-US" sz="1400" b="0" i="0" u="none" strike="noStrike" cap="none">
                <a:solidFill>
                  <a:srgbClr val="000000"/>
                </a:solidFill>
                <a:latin typeface="Arial"/>
                <a:ea typeface="Arial"/>
                <a:cs typeface="Arial"/>
                <a:sym typeface="Arial"/>
              </a:rPr>
              <a:t>.</a:t>
            </a:r>
            <a:endParaRPr/>
          </a:p>
        </p:txBody>
      </p:sp>
      <p:pic>
        <p:nvPicPr>
          <p:cNvPr id="361" name="Google Shape;361;p43"/>
          <p:cNvPicPr preferRelativeResize="0"/>
          <p:nvPr/>
        </p:nvPicPr>
        <p:blipFill rotWithShape="1">
          <a:blip r:embed="rId4">
            <a:alphaModFix/>
          </a:blip>
          <a:srcRect/>
          <a:stretch/>
        </p:blipFill>
        <p:spPr>
          <a:xfrm>
            <a:off x="6839946" y="2313709"/>
            <a:ext cx="831198" cy="831198"/>
          </a:xfrm>
          <a:prstGeom prst="rect">
            <a:avLst/>
          </a:prstGeom>
          <a:noFill/>
          <a:ln>
            <a:noFill/>
          </a:ln>
        </p:spPr>
      </p:pic>
      <p:pic>
        <p:nvPicPr>
          <p:cNvPr id="362" name="Google Shape;362;p43"/>
          <p:cNvPicPr preferRelativeResize="0"/>
          <p:nvPr/>
        </p:nvPicPr>
        <p:blipFill rotWithShape="1">
          <a:blip r:embed="rId5">
            <a:alphaModFix/>
          </a:blip>
          <a:srcRect/>
          <a:stretch/>
        </p:blipFill>
        <p:spPr>
          <a:xfrm>
            <a:off x="6651519" y="3574631"/>
            <a:ext cx="1019625" cy="1019625"/>
          </a:xfrm>
          <a:prstGeom prst="rect">
            <a:avLst/>
          </a:prstGeom>
          <a:noFill/>
          <a:ln>
            <a:noFill/>
          </a:ln>
        </p:spPr>
      </p:pic>
      <p:cxnSp>
        <p:nvCxnSpPr>
          <p:cNvPr id="363" name="Google Shape;363;p43"/>
          <p:cNvCxnSpPr/>
          <p:nvPr/>
        </p:nvCxnSpPr>
        <p:spPr>
          <a:xfrm rot="10800000" flipH="1">
            <a:off x="5529545" y="3051264"/>
            <a:ext cx="940528" cy="294437"/>
          </a:xfrm>
          <a:prstGeom prst="straightConnector1">
            <a:avLst/>
          </a:prstGeom>
          <a:noFill/>
          <a:ln w="57150" cap="flat" cmpd="sng">
            <a:solidFill>
              <a:srgbClr val="E36C09"/>
            </a:solidFill>
            <a:prstDash val="solid"/>
            <a:round/>
            <a:headEnd type="none" w="sm" len="sm"/>
            <a:tailEnd type="triangle" w="med" len="med"/>
          </a:ln>
        </p:spPr>
      </p:cxnSp>
      <p:cxnSp>
        <p:nvCxnSpPr>
          <p:cNvPr id="364" name="Google Shape;364;p43"/>
          <p:cNvCxnSpPr/>
          <p:nvPr/>
        </p:nvCxnSpPr>
        <p:spPr>
          <a:xfrm>
            <a:off x="5529545" y="3722454"/>
            <a:ext cx="940528" cy="274834"/>
          </a:xfrm>
          <a:prstGeom prst="straightConnector1">
            <a:avLst/>
          </a:prstGeom>
          <a:noFill/>
          <a:ln w="57150" cap="flat" cmpd="sng">
            <a:solidFill>
              <a:srgbClr val="E36C09"/>
            </a:solidFill>
            <a:prstDash val="solid"/>
            <a:round/>
            <a:headEnd type="none" w="sm" len="sm"/>
            <a:tailEnd type="triangle" w="med" len="med"/>
          </a:ln>
        </p:spPr>
      </p:cxnSp>
      <p:sp>
        <p:nvSpPr>
          <p:cNvPr id="365" name="Google Shape;365;p43"/>
          <p:cNvSpPr/>
          <p:nvPr/>
        </p:nvSpPr>
        <p:spPr>
          <a:xfrm>
            <a:off x="1571895" y="6710788"/>
            <a:ext cx="3414453" cy="900545"/>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66" name="Google Shape;366;p43"/>
          <p:cNvSpPr txBox="1"/>
          <p:nvPr/>
        </p:nvSpPr>
        <p:spPr>
          <a:xfrm>
            <a:off x="1579735" y="6824916"/>
            <a:ext cx="340661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E36C09"/>
                </a:solidFill>
                <a:latin typeface="Arial"/>
                <a:ea typeface="Arial"/>
                <a:cs typeface="Arial"/>
                <a:sym typeface="Arial"/>
              </a:rPr>
              <a:t>Berufliche Entwicklung für Pädagogen</a:t>
            </a:r>
            <a:endParaRPr sz="2000" b="0" i="0" u="none" strike="noStrike" cap="none">
              <a:solidFill>
                <a:srgbClr val="E36C09"/>
              </a:solidFill>
              <a:latin typeface="Arial"/>
              <a:ea typeface="Arial"/>
              <a:cs typeface="Arial"/>
              <a:sym typeface="Arial"/>
            </a:endParaRPr>
          </a:p>
        </p:txBody>
      </p:sp>
      <p:sp>
        <p:nvSpPr>
          <p:cNvPr id="367" name="Google Shape;367;p43"/>
          <p:cNvSpPr txBox="1"/>
          <p:nvPr/>
        </p:nvSpPr>
        <p:spPr>
          <a:xfrm>
            <a:off x="7710053" y="6088581"/>
            <a:ext cx="979516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Fortlaufende berufliche Weiterbildung durch Workshops, Seminare oder Online-Kurse zum Thema "Flipped Learning" und innovativer Unterricht.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43"/>
          <p:cNvSpPr txBox="1"/>
          <p:nvPr/>
        </p:nvSpPr>
        <p:spPr>
          <a:xfrm>
            <a:off x="7786921" y="7677590"/>
            <a:ext cx="964142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Vernetzen Sie sich mit anderen Pädagogen, um sich über Erfahrungen, Herausforderungen und erfolgreiche Praktiken im "flipped classroom" auszutauschen.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69" name="Google Shape;369;p43"/>
          <p:cNvPicPr preferRelativeResize="0"/>
          <p:nvPr/>
        </p:nvPicPr>
        <p:blipFill rotWithShape="1">
          <a:blip r:embed="rId6">
            <a:alphaModFix/>
          </a:blip>
          <a:srcRect/>
          <a:stretch/>
        </p:blipFill>
        <p:spPr>
          <a:xfrm>
            <a:off x="6761609" y="7611333"/>
            <a:ext cx="909535" cy="909535"/>
          </a:xfrm>
          <a:prstGeom prst="rect">
            <a:avLst/>
          </a:prstGeom>
          <a:noFill/>
          <a:ln>
            <a:noFill/>
          </a:ln>
        </p:spPr>
      </p:pic>
      <p:pic>
        <p:nvPicPr>
          <p:cNvPr id="370" name="Google Shape;370;p43"/>
          <p:cNvPicPr preferRelativeResize="0"/>
          <p:nvPr/>
        </p:nvPicPr>
        <p:blipFill rotWithShape="1">
          <a:blip r:embed="rId7">
            <a:alphaModFix/>
          </a:blip>
          <a:srcRect/>
          <a:stretch/>
        </p:blipFill>
        <p:spPr>
          <a:xfrm>
            <a:off x="6743904" y="5979023"/>
            <a:ext cx="944943" cy="944943"/>
          </a:xfrm>
          <a:prstGeom prst="rect">
            <a:avLst/>
          </a:prstGeom>
          <a:noFill/>
          <a:ln>
            <a:noFill/>
          </a:ln>
        </p:spPr>
      </p:pic>
      <p:cxnSp>
        <p:nvCxnSpPr>
          <p:cNvPr id="371" name="Google Shape;371;p43"/>
          <p:cNvCxnSpPr/>
          <p:nvPr/>
        </p:nvCxnSpPr>
        <p:spPr>
          <a:xfrm rot="10800000" flipH="1">
            <a:off x="5547876" y="6710788"/>
            <a:ext cx="940528" cy="294437"/>
          </a:xfrm>
          <a:prstGeom prst="straightConnector1">
            <a:avLst/>
          </a:prstGeom>
          <a:noFill/>
          <a:ln w="57150" cap="flat" cmpd="sng">
            <a:solidFill>
              <a:srgbClr val="E36C09"/>
            </a:solidFill>
            <a:prstDash val="solid"/>
            <a:round/>
            <a:headEnd type="none" w="sm" len="sm"/>
            <a:tailEnd type="triangle" w="med" len="med"/>
          </a:ln>
        </p:spPr>
      </p:cxnSp>
      <p:cxnSp>
        <p:nvCxnSpPr>
          <p:cNvPr id="372" name="Google Shape;372;p43"/>
          <p:cNvCxnSpPr/>
          <p:nvPr/>
        </p:nvCxnSpPr>
        <p:spPr>
          <a:xfrm>
            <a:off x="5507820" y="7334098"/>
            <a:ext cx="940528" cy="274834"/>
          </a:xfrm>
          <a:prstGeom prst="straightConnector1">
            <a:avLst/>
          </a:prstGeom>
          <a:noFill/>
          <a:ln w="57150" cap="flat" cmpd="sng">
            <a:solidFill>
              <a:srgbClr val="E36C09"/>
            </a:solidFill>
            <a:prstDash val="solid"/>
            <a:round/>
            <a:headEnd type="none" w="sm" len="sm"/>
            <a:tailEnd type="triangle" w="med" len="med"/>
          </a:ln>
        </p:spPr>
      </p:cxnSp>
      <p:pic>
        <p:nvPicPr>
          <p:cNvPr id="373" name="Google Shape;373;p43"/>
          <p:cNvPicPr preferRelativeResize="0"/>
          <p:nvPr/>
        </p:nvPicPr>
        <p:blipFill rotWithShape="1">
          <a:blip r:embed="rId8">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9C75BCD-9D53-3C02-1E87-8F55BF6AC3AB}"/>
              </a:ext>
            </a:extLst>
          </p:cNvPr>
          <p:cNvPicPr>
            <a:picLocks noChangeAspect="1"/>
          </p:cNvPicPr>
          <p:nvPr/>
        </p:nvPicPr>
        <p:blipFill>
          <a:blip r:embed="rId9"/>
          <a:stretch>
            <a:fillRect/>
          </a:stretch>
        </p:blipFill>
        <p:spPr>
          <a:xfrm>
            <a:off x="3021517" y="9302160"/>
            <a:ext cx="2331172" cy="4890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7"/>
        <p:cNvGrpSpPr/>
        <p:nvPr/>
      </p:nvGrpSpPr>
      <p:grpSpPr>
        <a:xfrm>
          <a:off x="0" y="0"/>
          <a:ext cx="0" cy="0"/>
          <a:chOff x="0" y="0"/>
          <a:chExt cx="0" cy="0"/>
        </a:xfrm>
      </p:grpSpPr>
      <p:sp>
        <p:nvSpPr>
          <p:cNvPr id="378" name="Google Shape;378;p44"/>
          <p:cNvSpPr txBox="1"/>
          <p:nvPr/>
        </p:nvSpPr>
        <p:spPr>
          <a:xfrm>
            <a:off x="1337656" y="966416"/>
            <a:ext cx="15916494" cy="2130327"/>
          </a:xfrm>
          <a:prstGeom prst="rect">
            <a:avLst/>
          </a:prstGeom>
          <a:noFill/>
          <a:ln>
            <a:noFill/>
          </a:ln>
        </p:spPr>
        <p:txBody>
          <a:bodyPr spcFirstLastPara="1" wrap="square" lIns="0" tIns="0" rIns="0" bIns="0" anchor="t" anchorCtr="0">
            <a:spAutoFit/>
          </a:bodyPr>
          <a:lstStyle/>
          <a:p>
            <a:pPr marL="0" marR="0" lvl="0" indent="0" algn="ctr"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Kontinuierliche Verbesserung im "flipped classroom</a:t>
            </a:r>
            <a:endParaRPr sz="3200" b="0" i="0" u="none" strike="noStrike" cap="none">
              <a:solidFill>
                <a:srgbClr val="000000"/>
              </a:solidFill>
              <a:latin typeface="Arial"/>
              <a:ea typeface="Arial"/>
              <a:cs typeface="Arial"/>
              <a:sym typeface="Arial"/>
            </a:endParaRPr>
          </a:p>
          <a:p>
            <a:pPr marL="0" marR="0" lvl="0" indent="0" algn="ctr" rtl="0">
              <a:lnSpc>
                <a:spcPct val="110001"/>
              </a:lnSpc>
              <a:spcBef>
                <a:spcPts val="0"/>
              </a:spcBef>
              <a:spcAft>
                <a:spcPts val="0"/>
              </a:spcAft>
              <a:buClr>
                <a:srgbClr val="000000"/>
              </a:buClr>
              <a:buSzPts val="6999"/>
              <a:buFont typeface="Arial"/>
              <a:buNone/>
            </a:pPr>
            <a:endParaRPr sz="6999" b="0" i="0" u="none" strike="noStrike" cap="none">
              <a:solidFill>
                <a:srgbClr val="033C5B"/>
              </a:solidFill>
              <a:latin typeface="Arial"/>
              <a:ea typeface="Arial"/>
              <a:cs typeface="Arial"/>
              <a:sym typeface="Arial"/>
            </a:endParaRPr>
          </a:p>
        </p:txBody>
      </p:sp>
      <p:sp>
        <p:nvSpPr>
          <p:cNvPr id="379" name="Google Shape;379;p44"/>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4"/>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4"/>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82" name="Google Shape;382;p44"/>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4"/>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4"/>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85" name="Google Shape;385;p44"/>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44"/>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389" name="Google Shape;389;p44"/>
          <p:cNvSpPr txBox="1"/>
          <p:nvPr/>
        </p:nvSpPr>
        <p:spPr>
          <a:xfrm>
            <a:off x="5627065" y="9243317"/>
            <a:ext cx="10015706"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390" name="Google Shape;390;p4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4"/>
          <p:cNvSpPr/>
          <p:nvPr/>
        </p:nvSpPr>
        <p:spPr>
          <a:xfrm>
            <a:off x="1863352" y="2790704"/>
            <a:ext cx="3684524" cy="1131540"/>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92" name="Google Shape;392;p44"/>
          <p:cNvSpPr txBox="1"/>
          <p:nvPr/>
        </p:nvSpPr>
        <p:spPr>
          <a:xfrm>
            <a:off x="1954655" y="2844282"/>
            <a:ext cx="3025559"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err="1">
                <a:solidFill>
                  <a:srgbClr val="E36C09"/>
                </a:solidFill>
                <a:latin typeface="Arial"/>
                <a:ea typeface="Arial"/>
                <a:cs typeface="Arial"/>
                <a:sym typeface="Arial"/>
              </a:rPr>
              <a:t>Einbeziehung</a:t>
            </a:r>
            <a:r>
              <a:rPr lang="en-US" sz="2000" b="0" i="0" u="none" strike="noStrike" cap="none" dirty="0">
                <a:solidFill>
                  <a:srgbClr val="E36C09"/>
                </a:solidFill>
                <a:latin typeface="Arial"/>
                <a:ea typeface="Arial"/>
                <a:cs typeface="Arial"/>
                <a:sym typeface="Arial"/>
              </a:rPr>
              <a:t> der </a:t>
            </a:r>
            <a:r>
              <a:rPr lang="en-US" sz="2000" b="0" i="0" u="none" strike="noStrike" cap="none" dirty="0" err="1">
                <a:solidFill>
                  <a:srgbClr val="E36C09"/>
                </a:solidFill>
                <a:latin typeface="Arial"/>
                <a:ea typeface="Arial"/>
                <a:cs typeface="Arial"/>
                <a:sym typeface="Arial"/>
              </a:rPr>
              <a:t>Schüler</a:t>
            </a:r>
            <a:r>
              <a:rPr lang="en-US" sz="2000" b="0" i="0" u="none" strike="noStrike" cap="none" dirty="0">
                <a:solidFill>
                  <a:srgbClr val="E36C09"/>
                </a:solidFill>
                <a:latin typeface="Arial"/>
                <a:ea typeface="Arial"/>
                <a:cs typeface="Arial"/>
                <a:sym typeface="Arial"/>
              </a:rPr>
              <a:t> in den </a:t>
            </a:r>
            <a:r>
              <a:rPr lang="en-US" sz="2000" b="0" i="0" u="none" strike="noStrike" cap="none" dirty="0" err="1">
                <a:solidFill>
                  <a:srgbClr val="E36C09"/>
                </a:solidFill>
                <a:latin typeface="Arial"/>
                <a:ea typeface="Arial"/>
                <a:cs typeface="Arial"/>
                <a:sym typeface="Arial"/>
              </a:rPr>
              <a:t>Verbesserungsprozess</a:t>
            </a:r>
            <a:endParaRPr sz="2000" b="0" i="0" u="none" strike="noStrike" cap="none" dirty="0">
              <a:solidFill>
                <a:srgbClr val="E36C09"/>
              </a:solidFill>
              <a:latin typeface="Arial"/>
              <a:ea typeface="Arial"/>
              <a:cs typeface="Arial"/>
              <a:sym typeface="Arial"/>
            </a:endParaRPr>
          </a:p>
        </p:txBody>
      </p:sp>
      <p:sp>
        <p:nvSpPr>
          <p:cNvPr id="393" name="Google Shape;393;p44"/>
          <p:cNvSpPr txBox="1"/>
          <p:nvPr/>
        </p:nvSpPr>
        <p:spPr>
          <a:xfrm>
            <a:off x="8492836" y="2234387"/>
            <a:ext cx="8761314"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Beziehen Sie die Studierenden in die kontinuierliche Verbesserung durch von Studierenden geführte Diskussionen, Vorschlagsboxen oder regelmäßige Reflexionssitzungen ein. Die Einsichten der Studierenden sind von entscheidender Bedeutung; ihre Perspektiven können die Lernerfahrung erheblich verbessern und zur Feinabstimmung des flipped classroom beitragen.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394" name="Google Shape;394;p44"/>
          <p:cNvCxnSpPr/>
          <p:nvPr/>
        </p:nvCxnSpPr>
        <p:spPr>
          <a:xfrm>
            <a:off x="5777345" y="3198225"/>
            <a:ext cx="1219200" cy="29884"/>
          </a:xfrm>
          <a:prstGeom prst="straightConnector1">
            <a:avLst/>
          </a:prstGeom>
          <a:noFill/>
          <a:ln w="57150" cap="flat" cmpd="sng">
            <a:solidFill>
              <a:srgbClr val="E36C09"/>
            </a:solidFill>
            <a:prstDash val="solid"/>
            <a:round/>
            <a:headEnd type="none" w="sm" len="sm"/>
            <a:tailEnd type="triangle" w="med" len="med"/>
          </a:ln>
        </p:spPr>
      </p:cxnSp>
      <p:pic>
        <p:nvPicPr>
          <p:cNvPr id="395" name="Google Shape;395;p44"/>
          <p:cNvPicPr preferRelativeResize="0"/>
          <p:nvPr/>
        </p:nvPicPr>
        <p:blipFill rotWithShape="1">
          <a:blip r:embed="rId4">
            <a:alphaModFix/>
          </a:blip>
          <a:srcRect/>
          <a:stretch/>
        </p:blipFill>
        <p:spPr>
          <a:xfrm>
            <a:off x="7305500" y="2652490"/>
            <a:ext cx="1091470" cy="1091470"/>
          </a:xfrm>
          <a:prstGeom prst="rect">
            <a:avLst/>
          </a:prstGeom>
          <a:noFill/>
          <a:ln>
            <a:noFill/>
          </a:ln>
        </p:spPr>
      </p:pic>
      <p:sp>
        <p:nvSpPr>
          <p:cNvPr id="396" name="Google Shape;396;p44"/>
          <p:cNvSpPr/>
          <p:nvPr/>
        </p:nvSpPr>
        <p:spPr>
          <a:xfrm>
            <a:off x="2147455" y="5458690"/>
            <a:ext cx="9171709" cy="1314751"/>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97" name="Google Shape;397;p44"/>
          <p:cNvSpPr txBox="1"/>
          <p:nvPr/>
        </p:nvSpPr>
        <p:spPr>
          <a:xfrm>
            <a:off x="2355273" y="5597236"/>
            <a:ext cx="854825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Lesen Sie diesen Artikel von Maria Kampen über 6 Beurteilungsarten und wie man sie einsetzt: </a:t>
            </a: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//www.prodigygame.com/main-en/blog/types-of-assessment/ </a:t>
            </a:r>
            <a:endParaRPr sz="2000" b="0" i="0" u="none" strike="noStrike" cap="none">
              <a:solidFill>
                <a:srgbClr val="000000"/>
              </a:solidFill>
              <a:latin typeface="Arial"/>
              <a:ea typeface="Arial"/>
              <a:cs typeface="Arial"/>
              <a:sym typeface="Arial"/>
            </a:endParaRPr>
          </a:p>
        </p:txBody>
      </p:sp>
      <p:sp>
        <p:nvSpPr>
          <p:cNvPr id="398" name="Google Shape;398;p44"/>
          <p:cNvSpPr/>
          <p:nvPr/>
        </p:nvSpPr>
        <p:spPr>
          <a:xfrm>
            <a:off x="2147450" y="7218225"/>
            <a:ext cx="9726000" cy="1585800"/>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399" name="Google Shape;399;p44"/>
          <p:cNvSpPr txBox="1"/>
          <p:nvPr/>
        </p:nvSpPr>
        <p:spPr>
          <a:xfrm>
            <a:off x="2174568" y="7335476"/>
            <a:ext cx="972589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Wie </a:t>
            </a:r>
            <a:r>
              <a:rPr lang="en-US" sz="2000" b="0" i="0" u="none" strike="noStrike" cap="none" dirty="0" err="1">
                <a:solidFill>
                  <a:srgbClr val="000000"/>
                </a:solidFill>
                <a:latin typeface="Arial"/>
                <a:ea typeface="Arial"/>
                <a:cs typeface="Arial"/>
                <a:sym typeface="Arial"/>
              </a:rPr>
              <a:t>können</a:t>
            </a:r>
            <a:r>
              <a:rPr lang="en-US" sz="2000" b="0" i="0" u="none" strike="noStrike" cap="none" dirty="0">
                <a:solidFill>
                  <a:srgbClr val="000000"/>
                </a:solidFill>
                <a:latin typeface="Arial"/>
                <a:ea typeface="Arial"/>
                <a:cs typeface="Arial"/>
                <a:sym typeface="Arial"/>
              </a:rPr>
              <a:t> Sie das Feedback der </a:t>
            </a:r>
            <a:r>
              <a:rPr lang="en-US" sz="2000" b="0" i="0" u="none" strike="noStrike" cap="none" dirty="0" err="1">
                <a:solidFill>
                  <a:srgbClr val="000000"/>
                </a:solidFill>
                <a:latin typeface="Arial"/>
                <a:ea typeface="Arial"/>
                <a:cs typeface="Arial"/>
                <a:sym typeface="Arial"/>
              </a:rPr>
              <a:t>SchülerInnen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nutzen</a:t>
            </a:r>
            <a:r>
              <a:rPr lang="en-US" sz="2000" b="0" i="0" u="none" strike="noStrike" cap="none" dirty="0">
                <a:solidFill>
                  <a:srgbClr val="000000"/>
                </a:solidFill>
                <a:latin typeface="Arial"/>
                <a:ea typeface="Arial"/>
                <a:cs typeface="Arial"/>
                <a:sym typeface="Arial"/>
              </a:rPr>
              <a:t>, um </a:t>
            </a:r>
            <a:r>
              <a:rPr lang="en-US" sz="2000" b="0" i="0" u="none" strike="noStrike" cap="none" dirty="0" err="1">
                <a:solidFill>
                  <a:srgbClr val="000000"/>
                </a:solidFill>
                <a:latin typeface="Arial"/>
                <a:ea typeface="Arial"/>
                <a:cs typeface="Arial"/>
                <a:sym typeface="Arial"/>
              </a:rPr>
              <a:t>Ihre</a:t>
            </a:r>
            <a:r>
              <a:rPr lang="en-US" sz="2000" b="0" i="0" u="none" strike="noStrike" cap="none" dirty="0">
                <a:solidFill>
                  <a:srgbClr val="000000"/>
                </a:solidFill>
                <a:latin typeface="Arial"/>
                <a:ea typeface="Arial"/>
                <a:cs typeface="Arial"/>
                <a:sym typeface="Arial"/>
              </a:rPr>
              <a:t> Praxis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ändern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Lesen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diesen</a:t>
            </a:r>
            <a:r>
              <a:rPr lang="en-US" sz="2000" b="0" i="0" u="none" strike="noStrike" cap="none" dirty="0">
                <a:solidFill>
                  <a:srgbClr val="000000"/>
                </a:solidFill>
                <a:latin typeface="Arial"/>
                <a:ea typeface="Arial"/>
                <a:cs typeface="Arial"/>
                <a:sym typeface="Arial"/>
              </a:rPr>
              <a:t> Artikel von Edutopia, um die </a:t>
            </a:r>
            <a:r>
              <a:rPr lang="en-US" sz="2000" b="0" i="0" u="none" strike="noStrike" cap="none" dirty="0" err="1">
                <a:solidFill>
                  <a:srgbClr val="000000"/>
                </a:solidFill>
                <a:latin typeface="Arial"/>
                <a:ea typeface="Arial"/>
                <a:cs typeface="Arial"/>
                <a:sym typeface="Arial"/>
              </a:rPr>
              <a:t>Antwort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erfahren</a:t>
            </a:r>
            <a:r>
              <a:rPr lang="en-US" sz="2000" b="0" i="0" u="none" strike="noStrike" cap="none" dirty="0">
                <a:solidFill>
                  <a:srgbClr val="000000"/>
                </a:solidFill>
                <a:latin typeface="Arial"/>
                <a:ea typeface="Arial"/>
                <a:cs typeface="Arial"/>
                <a:sym typeface="Arial"/>
              </a:rPr>
              <a:t>: </a:t>
            </a:r>
            <a:r>
              <a:rPr lang="en-US" sz="20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US" sz="2000" b="0" i="0" u="none" strike="noStrike" cap="none" dirty="0">
                <a:solidFill>
                  <a:srgbClr val="000000"/>
                </a:solidFill>
                <a:latin typeface="Arial"/>
                <a:ea typeface="Arial"/>
                <a:cs typeface="Arial"/>
                <a:sym typeface="Arial"/>
              </a:rPr>
              <a:t>//www.edutopia.org/article/question-change-teaching-practice-student-feedback/ </a:t>
            </a:r>
            <a:endParaRPr sz="2000" b="0" i="0" u="none" strike="noStrike" cap="none" dirty="0">
              <a:solidFill>
                <a:srgbClr val="000000"/>
              </a:solidFill>
              <a:latin typeface="Arial"/>
              <a:ea typeface="Arial"/>
              <a:cs typeface="Arial"/>
              <a:sym typeface="Arial"/>
            </a:endParaRPr>
          </a:p>
        </p:txBody>
      </p:sp>
      <p:pic>
        <p:nvPicPr>
          <p:cNvPr id="400" name="Google Shape;400;p44"/>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809EFBA-6799-6ABD-D5C1-37FCBE93B1A4}"/>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04"/>
        <p:cNvGrpSpPr/>
        <p:nvPr/>
      </p:nvGrpSpPr>
      <p:grpSpPr>
        <a:xfrm>
          <a:off x="0" y="0"/>
          <a:ext cx="0" cy="0"/>
          <a:chOff x="0" y="0"/>
          <a:chExt cx="0" cy="0"/>
        </a:xfrm>
      </p:grpSpPr>
      <p:sp>
        <p:nvSpPr>
          <p:cNvPr id="405" name="Google Shape;405;p45"/>
          <p:cNvSpPr txBox="1"/>
          <p:nvPr/>
        </p:nvSpPr>
        <p:spPr>
          <a:xfrm>
            <a:off x="1337655" y="966416"/>
            <a:ext cx="15107689" cy="50699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err="1">
                <a:solidFill>
                  <a:srgbClr val="033C5B"/>
                </a:solidFill>
                <a:latin typeface="Arial"/>
                <a:ea typeface="Arial"/>
                <a:cs typeface="Arial"/>
                <a:sym typeface="Arial"/>
              </a:rPr>
              <a:t>Förderung</a:t>
            </a:r>
            <a:r>
              <a:rPr lang="en-US" sz="3200" b="0" i="0" u="none" strike="noStrike" cap="none" dirty="0">
                <a:solidFill>
                  <a:srgbClr val="033C5B"/>
                </a:solidFill>
                <a:latin typeface="Arial"/>
                <a:ea typeface="Arial"/>
                <a:cs typeface="Arial"/>
                <a:sym typeface="Arial"/>
              </a:rPr>
              <a:t> des Engagements der </a:t>
            </a:r>
            <a:r>
              <a:rPr lang="en-US" sz="3200" b="0" i="0" u="none" strike="noStrike" cap="none" dirty="0" err="1">
                <a:solidFill>
                  <a:srgbClr val="033C5B"/>
                </a:solidFill>
                <a:latin typeface="Arial"/>
                <a:ea typeface="Arial"/>
                <a:cs typeface="Arial"/>
                <a:sym typeface="Arial"/>
              </a:rPr>
              <a:t>Schüler</a:t>
            </a:r>
            <a:r>
              <a:rPr lang="en-US" sz="3200" b="0" i="0" u="none" strike="noStrike" cap="none" dirty="0">
                <a:solidFill>
                  <a:srgbClr val="033C5B"/>
                </a:solidFill>
                <a:latin typeface="Arial"/>
                <a:ea typeface="Arial"/>
                <a:cs typeface="Arial"/>
                <a:sym typeface="Arial"/>
              </a:rPr>
              <a:t> in </a:t>
            </a:r>
            <a:r>
              <a:rPr lang="en-US" sz="3200" b="0" i="0" u="none" strike="noStrike" cap="none" dirty="0" err="1">
                <a:solidFill>
                  <a:srgbClr val="033C5B"/>
                </a:solidFill>
                <a:latin typeface="Arial"/>
                <a:ea typeface="Arial"/>
                <a:cs typeface="Arial"/>
                <a:sym typeface="Arial"/>
              </a:rPr>
              <a:t>einem</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umgedrehten</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Klassenzimmer</a:t>
            </a:r>
            <a:endParaRPr sz="3200" b="0" i="0" u="none" strike="noStrike" cap="none" dirty="0">
              <a:solidFill>
                <a:srgbClr val="033C5B"/>
              </a:solidFill>
              <a:latin typeface="Arial"/>
              <a:ea typeface="Arial"/>
              <a:cs typeface="Arial"/>
              <a:sym typeface="Arial"/>
            </a:endParaRPr>
          </a:p>
        </p:txBody>
      </p:sp>
      <p:sp>
        <p:nvSpPr>
          <p:cNvPr id="406" name="Google Shape;406;p45"/>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5"/>
          <p:cNvSpPr/>
          <p:nvPr/>
        </p:nvSpPr>
        <p:spPr>
          <a:xfrm>
            <a:off x="0" y="-184298"/>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5"/>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09" name="Google Shape;409;p45"/>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5"/>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45"/>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12" name="Google Shape;412;p45"/>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45"/>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45"/>
          <p:cNvSpPr txBox="1"/>
          <p:nvPr/>
        </p:nvSpPr>
        <p:spPr>
          <a:xfrm>
            <a:off x="2231259" y="4031275"/>
            <a:ext cx="12411600" cy="2463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endParaRPr sz="1600" b="0" i="0" u="none" strike="noStrike" cap="none">
              <a:solidFill>
                <a:srgbClr val="121212"/>
              </a:solidFill>
              <a:latin typeface="Arial"/>
              <a:ea typeface="Arial"/>
              <a:cs typeface="Arial"/>
              <a:sym typeface="Arial"/>
            </a:endParaRPr>
          </a:p>
        </p:txBody>
      </p:sp>
      <p:sp>
        <p:nvSpPr>
          <p:cNvPr id="415" name="Google Shape;415;p4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417" name="Google Shape;417;p45"/>
          <p:cNvSpPr txBox="1"/>
          <p:nvPr/>
        </p:nvSpPr>
        <p:spPr>
          <a:xfrm>
            <a:off x="5627065" y="9243317"/>
            <a:ext cx="9950392"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18" name="Google Shape;418;p4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5"/>
          <p:cNvSpPr txBox="1"/>
          <p:nvPr/>
        </p:nvSpPr>
        <p:spPr>
          <a:xfrm>
            <a:off x="1233055" y="1759527"/>
            <a:ext cx="15212290" cy="16927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Integrieren Sie aktive Lerntechniken wie problembasiertes Lernen, Diskussionen in der Klasse und interaktive Projekte, um das Engagement zu steigern. Stellen Sie die Aktivitäten stärker in den Mittelpunkt, damit die Lernenden ihren Lernweg aktiv gestalten und ihr Wissen praktisch anwenden können.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45"/>
          <p:cNvSpPr txBox="1"/>
          <p:nvPr/>
        </p:nvSpPr>
        <p:spPr>
          <a:xfrm>
            <a:off x="2438401" y="3547903"/>
            <a:ext cx="3968458" cy="430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 </a:t>
            </a: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Einsatz von Technologie für Engagement</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None/>
            </a:pPr>
            <a:endParaRPr sz="2000" b="0" i="0" u="none" strike="noStrike" cap="none">
              <a:solidFill>
                <a:srgbClr val="E36C09"/>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Nutzen Sie technologische Hilfsmittel wie interaktive Quizze, virtuelle Realität und kollaborative Online-Plattformen, um das Engagement der Schüler zu fördern. Integrieren Sie diese Tools sowohl in die Online-Vorbereitung als auch in die Präsenzveranstaltungen, um eine nahtlose und interaktive Lernerfahrung zu schaffen.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45"/>
          <p:cNvSpPr txBox="1"/>
          <p:nvPr/>
        </p:nvSpPr>
        <p:spPr>
          <a:xfrm>
            <a:off x="8090577" y="3757878"/>
            <a:ext cx="3968458" cy="40010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Aufbau einer kollaborativen Lernumgebung</a:t>
            </a:r>
            <a:r>
              <a:rPr lang="en-US" sz="2000" b="0" i="0" u="none" strike="noStrike" cap="none">
                <a:solidFill>
                  <a:srgbClr val="E36C09"/>
                </a:solidFill>
                <a:latin typeface="Arial"/>
                <a:ea typeface="Arial"/>
                <a:cs typeface="Arial"/>
                <a:sym typeface="Arial"/>
              </a:rPr>
              <a:t>:</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Zusammenarbeit ist der Schlüssel zu einem "flipped classroom". Nutzen Sie Strategien wie Gruppenprojekte und Peer-Learning, um eine starke Klassengemeinschaft aufzubauen. Fördern Sie das Zugehörigkeitsgefühl und die Teamarbeit unter den Schülern und ermutigen Sie sie zu gemeinsamen Problemlösungen und Lernerfahrungen.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45"/>
          <p:cNvSpPr txBox="1"/>
          <p:nvPr/>
        </p:nvSpPr>
        <p:spPr>
          <a:xfrm>
            <a:off x="13571757" y="3293606"/>
            <a:ext cx="3968458" cy="43088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err="1">
                <a:solidFill>
                  <a:srgbClr val="E36C09"/>
                </a:solidFill>
                <a:latin typeface="Arial"/>
                <a:ea typeface="Arial"/>
                <a:cs typeface="Arial"/>
                <a:sym typeface="Arial"/>
              </a:rPr>
              <a:t>Personalisierung</a:t>
            </a:r>
            <a:r>
              <a:rPr lang="en-US" sz="2000" b="1" i="0" u="none" strike="noStrike" cap="none" dirty="0">
                <a:solidFill>
                  <a:srgbClr val="E36C09"/>
                </a:solidFill>
                <a:latin typeface="Arial"/>
                <a:ea typeface="Arial"/>
                <a:cs typeface="Arial"/>
                <a:sym typeface="Arial"/>
              </a:rPr>
              <a:t> von </a:t>
            </a:r>
            <a:r>
              <a:rPr lang="en-US" sz="2000" b="1" i="0" u="none" strike="noStrike" cap="none" dirty="0" err="1">
                <a:solidFill>
                  <a:srgbClr val="E36C09"/>
                </a:solidFill>
                <a:latin typeface="Arial"/>
                <a:ea typeface="Arial"/>
                <a:cs typeface="Arial"/>
                <a:sym typeface="Arial"/>
              </a:rPr>
              <a:t>Lernerfahrungen</a:t>
            </a:r>
            <a:r>
              <a:rPr lang="en-US" sz="2000" b="0" i="0" u="none" strike="noStrike" cap="none" dirty="0">
                <a:solidFill>
                  <a:srgbClr val="E36C09"/>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err="1">
                <a:solidFill>
                  <a:srgbClr val="000000"/>
                </a:solidFill>
                <a:latin typeface="Arial"/>
                <a:ea typeface="Arial"/>
                <a:cs typeface="Arial"/>
                <a:sym typeface="Arial"/>
              </a:rPr>
              <a:t>Personalisiertes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um den </a:t>
            </a:r>
            <a:r>
              <a:rPr lang="en-US" sz="2000" b="0" i="0" u="none" strike="noStrike" cap="none" dirty="0" err="1">
                <a:solidFill>
                  <a:srgbClr val="000000"/>
                </a:solidFill>
                <a:latin typeface="Arial"/>
                <a:ea typeface="Arial"/>
                <a:cs typeface="Arial"/>
                <a:sym typeface="Arial"/>
              </a:rPr>
              <a:t>unterschiedlichen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Bedürfnissen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Interessen</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gerecht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Passen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Inhalte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Aktivitäten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Bewertungen</a:t>
            </a:r>
            <a:r>
              <a:rPr lang="en-US" sz="2000" b="0" i="0" u="none" strike="noStrike" cap="none" dirty="0">
                <a:solidFill>
                  <a:srgbClr val="000000"/>
                </a:solidFill>
                <a:latin typeface="Arial"/>
                <a:ea typeface="Arial"/>
                <a:cs typeface="Arial"/>
                <a:sym typeface="Arial"/>
              </a:rPr>
              <a:t> so an,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verschiedenen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Lernstilen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gerecht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Beispiele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hierfür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Wahlmöglichkeit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Aufgaben</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Einsatz</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unterschiedlicher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Lehrmethoden</a:t>
            </a:r>
            <a:r>
              <a:rPr lang="en-US" sz="2000" b="0" i="0" u="none" strike="noStrike" cap="none" dirty="0">
                <a:solidFill>
                  <a:srgbClr val="000000"/>
                </a:solidFill>
                <a:latin typeface="Arial"/>
                <a:ea typeface="Arial"/>
                <a:cs typeface="Arial"/>
                <a:sym typeface="Arial"/>
              </a:rPr>
              <a:t> und die </a:t>
            </a:r>
            <a:r>
              <a:rPr lang="en-US" sz="2000" b="0" i="0" u="none" strike="noStrike" cap="none" dirty="0" err="1">
                <a:solidFill>
                  <a:srgbClr val="000000"/>
                </a:solidFill>
                <a:latin typeface="Arial"/>
                <a:ea typeface="Arial"/>
                <a:cs typeface="Arial"/>
                <a:sym typeface="Arial"/>
              </a:rPr>
              <a:t>Bereitstellung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verschiedener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Ressourcen</a:t>
            </a:r>
            <a:r>
              <a:rPr lang="en-US" sz="2000" b="0" i="0" u="none" strike="noStrike" cap="none" dirty="0">
                <a:solidFill>
                  <a:srgbClr val="000000"/>
                </a:solidFill>
                <a:latin typeface="Arial"/>
                <a:ea typeface="Arial"/>
                <a:cs typeface="Arial"/>
                <a:sym typeface="Arial"/>
              </a:rPr>
              <a:t>, um den </a:t>
            </a:r>
            <a:r>
              <a:rPr lang="en-US" sz="2000" b="0" i="0" u="none" strike="noStrike" cap="none" dirty="0" err="1">
                <a:solidFill>
                  <a:srgbClr val="000000"/>
                </a:solidFill>
                <a:latin typeface="Arial"/>
                <a:ea typeface="Arial"/>
                <a:cs typeface="Arial"/>
                <a:sym typeface="Arial"/>
              </a:rPr>
              <a:t>individuellen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Vorlieben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gerecht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423" name="Google Shape;423;p45"/>
          <p:cNvPicPr preferRelativeResize="0"/>
          <p:nvPr/>
        </p:nvPicPr>
        <p:blipFill rotWithShape="1">
          <a:blip r:embed="rId4">
            <a:alphaModFix/>
          </a:blip>
          <a:srcRect/>
          <a:stretch/>
        </p:blipFill>
        <p:spPr>
          <a:xfrm>
            <a:off x="1321170" y="3752966"/>
            <a:ext cx="1111301" cy="1111301"/>
          </a:xfrm>
          <a:prstGeom prst="rect">
            <a:avLst/>
          </a:prstGeom>
          <a:noFill/>
          <a:ln>
            <a:noFill/>
          </a:ln>
        </p:spPr>
      </p:pic>
      <p:pic>
        <p:nvPicPr>
          <p:cNvPr id="424" name="Google Shape;424;p45"/>
          <p:cNvPicPr preferRelativeResize="0"/>
          <p:nvPr/>
        </p:nvPicPr>
        <p:blipFill rotWithShape="1">
          <a:blip r:embed="rId5">
            <a:alphaModFix/>
          </a:blip>
          <a:srcRect/>
          <a:stretch/>
        </p:blipFill>
        <p:spPr>
          <a:xfrm>
            <a:off x="6859368" y="3816293"/>
            <a:ext cx="1219350" cy="1219350"/>
          </a:xfrm>
          <a:prstGeom prst="rect">
            <a:avLst/>
          </a:prstGeom>
          <a:noFill/>
          <a:ln>
            <a:noFill/>
          </a:ln>
        </p:spPr>
      </p:pic>
      <p:pic>
        <p:nvPicPr>
          <p:cNvPr id="425" name="Google Shape;425;p45"/>
          <p:cNvPicPr preferRelativeResize="0"/>
          <p:nvPr/>
        </p:nvPicPr>
        <p:blipFill rotWithShape="1">
          <a:blip r:embed="rId6">
            <a:alphaModFix/>
          </a:blip>
          <a:srcRect/>
          <a:stretch/>
        </p:blipFill>
        <p:spPr>
          <a:xfrm>
            <a:off x="12353668" y="3804732"/>
            <a:ext cx="1230911" cy="1230911"/>
          </a:xfrm>
          <a:prstGeom prst="rect">
            <a:avLst/>
          </a:prstGeom>
          <a:noFill/>
          <a:ln>
            <a:noFill/>
          </a:ln>
        </p:spPr>
      </p:pic>
      <p:pic>
        <p:nvPicPr>
          <p:cNvPr id="426" name="Google Shape;426;p45"/>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64232810-F72D-0D21-4D2C-7D231134520C}"/>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30"/>
        <p:cNvGrpSpPr/>
        <p:nvPr/>
      </p:nvGrpSpPr>
      <p:grpSpPr>
        <a:xfrm>
          <a:off x="0" y="0"/>
          <a:ext cx="0" cy="0"/>
          <a:chOff x="0" y="0"/>
          <a:chExt cx="0" cy="0"/>
        </a:xfrm>
      </p:grpSpPr>
      <p:sp>
        <p:nvSpPr>
          <p:cNvPr id="431" name="Google Shape;431;p46"/>
          <p:cNvSpPr txBox="1"/>
          <p:nvPr/>
        </p:nvSpPr>
        <p:spPr>
          <a:xfrm>
            <a:off x="2956987" y="695407"/>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Flipping über das Klassenzimmer hinaus</a:t>
            </a:r>
            <a:endParaRPr sz="3200" b="0" i="0" u="none" strike="noStrike" cap="none">
              <a:solidFill>
                <a:srgbClr val="033C5B"/>
              </a:solidFill>
              <a:latin typeface="Arial"/>
              <a:ea typeface="Arial"/>
              <a:cs typeface="Arial"/>
              <a:sym typeface="Arial"/>
            </a:endParaRPr>
          </a:p>
        </p:txBody>
      </p:sp>
      <p:sp>
        <p:nvSpPr>
          <p:cNvPr id="432" name="Google Shape;432;p46"/>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434" name="Google Shape;434;p46"/>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4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436" name="Google Shape;436;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438" name="Google Shape;438;p46"/>
          <p:cNvSpPr txBox="1"/>
          <p:nvPr/>
        </p:nvSpPr>
        <p:spPr>
          <a:xfrm>
            <a:off x="5627065" y="9243317"/>
            <a:ext cx="9950392"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39" name="Google Shape;439;p4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6"/>
          <p:cNvSpPr txBox="1"/>
          <p:nvPr/>
        </p:nvSpPr>
        <p:spPr>
          <a:xfrm>
            <a:off x="3292095" y="2787058"/>
            <a:ext cx="5851905" cy="35394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Erweitern Sie das "Flipped Classroom"-Modell über den traditionellen akademischen Bereich hinaus auf außerschulische Aktivitäten, Workshops und reale Projekte, um den Bildungsbereich zu erweitern. Diese Erweiterung verbessert die Anwendbarkeit des Gelernten in der realen Welt und fördert eine ganzheitliche Bildung, die die Theorie im Klassenzimmer mit praktischen Erfahrungen verbindet.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41" name="Google Shape;441;p46"/>
          <p:cNvPicPr preferRelativeResize="0"/>
          <p:nvPr/>
        </p:nvPicPr>
        <p:blipFill rotWithShape="1">
          <a:blip r:embed="rId6">
            <a:alphaModFix/>
          </a:blip>
          <a:srcRect/>
          <a:stretch/>
        </p:blipFill>
        <p:spPr>
          <a:xfrm>
            <a:off x="10307780" y="2328575"/>
            <a:ext cx="6964421" cy="4647590"/>
          </a:xfrm>
          <a:prstGeom prst="rect">
            <a:avLst/>
          </a:prstGeom>
          <a:noFill/>
          <a:ln>
            <a:noFill/>
          </a:ln>
        </p:spPr>
      </p:pic>
      <p:pic>
        <p:nvPicPr>
          <p:cNvPr id="442" name="Google Shape;442;p46"/>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A08E657C-3CAB-0517-81F9-08D41D91C6D1}"/>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46"/>
        <p:cNvGrpSpPr/>
        <p:nvPr/>
      </p:nvGrpSpPr>
      <p:grpSpPr>
        <a:xfrm>
          <a:off x="0" y="0"/>
          <a:ext cx="0" cy="0"/>
          <a:chOff x="0" y="0"/>
          <a:chExt cx="0" cy="0"/>
        </a:xfrm>
      </p:grpSpPr>
      <p:sp>
        <p:nvSpPr>
          <p:cNvPr id="447" name="Google Shape;447;p47"/>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Flipping über das Klassenzimmer hinaus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Engagement in der Gemeinschaft und in der realen Welt</a:t>
            </a:r>
            <a:endParaRPr sz="3200" b="0" i="0" u="none" strike="noStrike" cap="none">
              <a:solidFill>
                <a:srgbClr val="033C5B"/>
              </a:solidFill>
              <a:latin typeface="Arial"/>
              <a:ea typeface="Arial"/>
              <a:cs typeface="Arial"/>
              <a:sym typeface="Arial"/>
            </a:endParaRPr>
          </a:p>
        </p:txBody>
      </p:sp>
      <p:sp>
        <p:nvSpPr>
          <p:cNvPr id="448" name="Google Shape;448;p4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450" name="Google Shape;450;p4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452" name="Google Shape;452;p4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454" name="Google Shape;454;p47"/>
          <p:cNvSpPr txBox="1"/>
          <p:nvPr/>
        </p:nvSpPr>
        <p:spPr>
          <a:xfrm>
            <a:off x="5627065" y="9243317"/>
            <a:ext cx="9819764"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55" name="Google Shape;455;p4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6" name="Google Shape;456;p47"/>
          <p:cNvPicPr preferRelativeResize="0"/>
          <p:nvPr/>
        </p:nvPicPr>
        <p:blipFill rotWithShape="1">
          <a:blip r:embed="rId6">
            <a:alphaModFix/>
          </a:blip>
          <a:srcRect/>
          <a:stretch/>
        </p:blipFill>
        <p:spPr>
          <a:xfrm>
            <a:off x="2635947" y="2149143"/>
            <a:ext cx="5261144" cy="6262007"/>
          </a:xfrm>
          <a:prstGeom prst="rect">
            <a:avLst/>
          </a:prstGeom>
          <a:noFill/>
          <a:ln>
            <a:noFill/>
          </a:ln>
        </p:spPr>
      </p:pic>
      <p:sp>
        <p:nvSpPr>
          <p:cNvPr id="457" name="Google Shape;457;p47"/>
          <p:cNvSpPr/>
          <p:nvPr/>
        </p:nvSpPr>
        <p:spPr>
          <a:xfrm>
            <a:off x="9462655" y="2450903"/>
            <a:ext cx="4922816" cy="5923372"/>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58" name="Google Shape;458;p47"/>
          <p:cNvSpPr txBox="1"/>
          <p:nvPr/>
        </p:nvSpPr>
        <p:spPr>
          <a:xfrm>
            <a:off x="9973897" y="2725863"/>
            <a:ext cx="4411573" cy="53860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err="1">
                <a:solidFill>
                  <a:srgbClr val="000000"/>
                </a:solidFill>
                <a:latin typeface="Arial"/>
                <a:ea typeface="Arial"/>
                <a:cs typeface="Arial"/>
                <a:sym typeface="Arial"/>
              </a:rPr>
              <a:t>Betonen</a:t>
            </a:r>
            <a:r>
              <a:rPr lang="en-US" sz="2000" b="0" i="0" u="none" strike="noStrike" cap="none" dirty="0">
                <a:solidFill>
                  <a:srgbClr val="000000"/>
                </a:solidFill>
                <a:latin typeface="Arial"/>
                <a:ea typeface="Arial"/>
                <a:cs typeface="Arial"/>
                <a:sym typeface="Arial"/>
              </a:rPr>
              <a:t> Sie die Integration von </a:t>
            </a:r>
            <a:r>
              <a:rPr lang="en-US" sz="2000" b="0" i="0" u="none" strike="noStrike" cap="none" dirty="0" err="1">
                <a:solidFill>
                  <a:srgbClr val="000000"/>
                </a:solidFill>
                <a:latin typeface="Arial"/>
                <a:ea typeface="Arial"/>
                <a:cs typeface="Arial"/>
                <a:sym typeface="Arial"/>
              </a:rPr>
              <a:t>Aktivitäten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Klassenzimmer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dem Engagement in der Gemeinschaft und </a:t>
            </a:r>
            <a:r>
              <a:rPr lang="en-US" sz="2000" b="0" i="0" u="none" strike="noStrike" cap="none" dirty="0" err="1">
                <a:solidFill>
                  <a:srgbClr val="000000"/>
                </a:solidFill>
                <a:latin typeface="Arial"/>
                <a:ea typeface="Arial"/>
                <a:cs typeface="Arial"/>
                <a:sym typeface="Arial"/>
              </a:rPr>
              <a:t>realen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Herausforderungen</a:t>
            </a:r>
            <a:r>
              <a:rPr lang="en-US" sz="2000" b="0" i="0" u="none" strike="noStrike" cap="none" dirty="0">
                <a:solidFill>
                  <a:srgbClr val="000000"/>
                </a:solidFill>
                <a:latin typeface="Arial"/>
                <a:ea typeface="Arial"/>
                <a:cs typeface="Arial"/>
                <a:sym typeface="Arial"/>
              </a:rPr>
              <a:t>, um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effektiver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gestalten. </a:t>
            </a:r>
            <a:r>
              <a:rPr lang="en-US" sz="2000" b="0" i="0" u="none" strike="noStrike" cap="none" dirty="0" err="1">
                <a:solidFill>
                  <a:srgbClr val="000000"/>
                </a:solidFill>
                <a:latin typeface="Arial"/>
                <a:ea typeface="Arial"/>
                <a:cs typeface="Arial"/>
                <a:sym typeface="Arial"/>
              </a:rPr>
              <a:t>Binden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kommunale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Projekte</a:t>
            </a:r>
            <a:r>
              <a:rPr lang="en-US" sz="2000" b="0" i="0" u="none" strike="noStrike" cap="none" dirty="0">
                <a:solidFill>
                  <a:srgbClr val="000000"/>
                </a:solidFill>
                <a:latin typeface="Arial"/>
                <a:ea typeface="Arial"/>
                <a:cs typeface="Arial"/>
                <a:sym typeface="Arial"/>
              </a:rPr>
              <a:t> und externe </a:t>
            </a:r>
            <a:r>
              <a:rPr lang="en-US" sz="2000" b="0" i="0" u="none" strike="noStrike" cap="none" dirty="0" err="1">
                <a:solidFill>
                  <a:srgbClr val="000000"/>
                </a:solidFill>
                <a:latin typeface="Arial"/>
                <a:ea typeface="Arial"/>
                <a:cs typeface="Arial"/>
                <a:sym typeface="Arial"/>
              </a:rPr>
              <a:t>Partnerschaften</a:t>
            </a:r>
            <a:r>
              <a:rPr lang="en-US" sz="2000" b="0" i="0" u="none" strike="noStrike" cap="none" dirty="0">
                <a:solidFill>
                  <a:srgbClr val="000000"/>
                </a:solidFill>
                <a:latin typeface="Arial"/>
                <a:ea typeface="Arial"/>
                <a:cs typeface="Arial"/>
                <a:sym typeface="Arial"/>
              </a:rPr>
              <a:t> in den </a:t>
            </a:r>
            <a:r>
              <a:rPr lang="en-US" sz="2000" b="0" i="0" u="none" strike="noStrike" cap="none" dirty="0" err="1">
                <a:solidFill>
                  <a:srgbClr val="000000"/>
                </a:solidFill>
                <a:latin typeface="Arial"/>
                <a:ea typeface="Arial"/>
                <a:cs typeface="Arial"/>
                <a:sym typeface="Arial"/>
              </a:rPr>
              <a:t>Unterricht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damit</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reale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Probleme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angehen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ihr</a:t>
            </a:r>
            <a:r>
              <a:rPr lang="en-US" sz="2000" b="0" i="0" u="none" strike="noStrike" cap="none" dirty="0">
                <a:solidFill>
                  <a:srgbClr val="000000"/>
                </a:solidFill>
                <a:latin typeface="Arial"/>
                <a:ea typeface="Arial"/>
                <a:cs typeface="Arial"/>
                <a:sym typeface="Arial"/>
              </a:rPr>
              <a:t> Wissen </a:t>
            </a:r>
            <a:r>
              <a:rPr lang="en-US" sz="2000" b="0" i="0" u="none" strike="noStrike" cap="none" dirty="0" err="1">
                <a:solidFill>
                  <a:srgbClr val="000000"/>
                </a:solidFill>
                <a:latin typeface="Arial"/>
                <a:ea typeface="Arial"/>
                <a:cs typeface="Arial"/>
                <a:sym typeface="Arial"/>
              </a:rPr>
              <a:t>praktisch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anwenden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können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59" name="Google Shape;459;p47"/>
          <p:cNvSpPr/>
          <p:nvPr/>
        </p:nvSpPr>
        <p:spPr>
          <a:xfrm>
            <a:off x="8853055" y="2757055"/>
            <a:ext cx="6479474" cy="5292436"/>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460" name="Google Shape;460;p47"/>
          <p:cNvPicPr preferRelativeResize="0"/>
          <p:nvPr/>
        </p:nvPicPr>
        <p:blipFill rotWithShape="1">
          <a:blip r:embed="rId7">
            <a:alphaModFix/>
          </a:blip>
          <a:srcRect/>
          <a:stretch/>
        </p:blipFill>
        <p:spPr>
          <a:xfrm>
            <a:off x="15159820" y="1186900"/>
            <a:ext cx="2729685" cy="2729685"/>
          </a:xfrm>
          <a:prstGeom prst="rect">
            <a:avLst/>
          </a:prstGeom>
          <a:noFill/>
          <a:ln>
            <a:noFill/>
          </a:ln>
        </p:spPr>
      </p:pic>
      <p:sp>
        <p:nvSpPr>
          <p:cNvPr id="461" name="Google Shape;461;p47"/>
          <p:cNvSpPr txBox="1"/>
          <p:nvPr/>
        </p:nvSpPr>
        <p:spPr>
          <a:xfrm>
            <a:off x="3699164" y="8465939"/>
            <a:ext cx="2124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Hergestellt mit AI</a:t>
            </a:r>
            <a:endParaRPr sz="1400" b="0" i="0" u="none" strike="noStrike" cap="none">
              <a:solidFill>
                <a:srgbClr val="000000"/>
              </a:solidFill>
              <a:latin typeface="Arial"/>
              <a:ea typeface="Arial"/>
              <a:cs typeface="Arial"/>
              <a:sym typeface="Arial"/>
            </a:endParaRPr>
          </a:p>
        </p:txBody>
      </p:sp>
      <p:pic>
        <p:nvPicPr>
          <p:cNvPr id="462" name="Google Shape;462;p47"/>
          <p:cNvPicPr preferRelativeResize="0"/>
          <p:nvPr/>
        </p:nvPicPr>
        <p:blipFill rotWithShape="1">
          <a:blip r:embed="rId8">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B81017B2-675E-15F0-2CEB-226123844693}"/>
              </a:ext>
            </a:extLst>
          </p:cNvPr>
          <p:cNvPicPr>
            <a:picLocks noChangeAspect="1"/>
          </p:cNvPicPr>
          <p:nvPr/>
        </p:nvPicPr>
        <p:blipFill>
          <a:blip r:embed="rId9"/>
          <a:stretch>
            <a:fillRect/>
          </a:stretch>
        </p:blipFill>
        <p:spPr>
          <a:xfrm>
            <a:off x="3021517" y="9302160"/>
            <a:ext cx="2331172" cy="489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1028700" y="827483"/>
            <a:ext cx="6990285" cy="1960191"/>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Lernziele</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1028700" y="1926100"/>
            <a:ext cx="7305300" cy="5274777"/>
          </a:xfrm>
          <a:prstGeom prst="rect">
            <a:avLst/>
          </a:prstGeom>
          <a:noFill/>
          <a:ln>
            <a:noFill/>
          </a:ln>
        </p:spPr>
        <p:txBody>
          <a:bodyPr spcFirstLastPara="1" wrap="square" lIns="0" tIns="0" rIns="0" bIns="0" anchor="t" anchorCtr="0">
            <a:spAutoFit/>
          </a:bodyPr>
          <a:lstStyle/>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dirty="0">
                <a:solidFill>
                  <a:schemeClr val="dk1"/>
                </a:solidFill>
                <a:latin typeface="Arial"/>
                <a:ea typeface="Arial"/>
                <a:cs typeface="Arial"/>
                <a:sym typeface="Arial"/>
              </a:rPr>
              <a:t>Die Rolle der </a:t>
            </a:r>
            <a:r>
              <a:rPr lang="en-US" sz="2500" b="0" i="0" u="none" strike="noStrike" cap="none" dirty="0" err="1">
                <a:solidFill>
                  <a:schemeClr val="dk1"/>
                </a:solidFill>
                <a:latin typeface="Arial"/>
                <a:ea typeface="Arial"/>
                <a:cs typeface="Arial"/>
                <a:sym typeface="Arial"/>
              </a:rPr>
              <a:t>Neuartigkeit</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beim</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Lernen</a:t>
            </a:r>
            <a:r>
              <a:rPr lang="en-US" sz="2500" b="0" i="0" u="none" strike="noStrike" cap="none" dirty="0">
                <a:solidFill>
                  <a:schemeClr val="dk1"/>
                </a:solidFill>
                <a:latin typeface="Arial"/>
                <a:ea typeface="Arial"/>
                <a:cs typeface="Arial"/>
                <a:sym typeface="Arial"/>
              </a:rPr>
              <a:t> verstehen</a:t>
            </a:r>
            <a:endParaRPr sz="2500" b="0" i="0" u="none" strike="noStrike" cap="none" dirty="0">
              <a:solidFill>
                <a:srgbClr val="121212"/>
              </a:solidFill>
              <a:latin typeface="Arial"/>
              <a:ea typeface="Arial"/>
              <a:cs typeface="Arial"/>
              <a:sym typeface="Arial"/>
            </a:endParaRPr>
          </a:p>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dirty="0" err="1">
                <a:solidFill>
                  <a:schemeClr val="dk1"/>
                </a:solidFill>
                <a:latin typeface="Arial"/>
                <a:ea typeface="Arial"/>
                <a:cs typeface="Arial"/>
                <a:sym typeface="Arial"/>
              </a:rPr>
              <a:t>Maximieren</a:t>
            </a:r>
            <a:r>
              <a:rPr lang="en-US" sz="2500" b="0" i="0" u="none" strike="noStrike" cap="none" dirty="0">
                <a:solidFill>
                  <a:schemeClr val="dk1"/>
                </a:solidFill>
                <a:latin typeface="Arial"/>
                <a:ea typeface="Arial"/>
                <a:cs typeface="Arial"/>
                <a:sym typeface="Arial"/>
              </a:rPr>
              <a:t> Sie die </a:t>
            </a:r>
            <a:r>
              <a:rPr lang="en-US" sz="2500" b="0" i="0" u="none" strike="noStrike" cap="none" dirty="0" err="1">
                <a:solidFill>
                  <a:schemeClr val="dk1"/>
                </a:solidFill>
                <a:latin typeface="Arial"/>
                <a:ea typeface="Arial"/>
                <a:cs typeface="Arial"/>
                <a:sym typeface="Arial"/>
              </a:rPr>
              <a:t>Effektivität</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Ihrer</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persönlichen</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Interaktionen</a:t>
            </a:r>
            <a:r>
              <a:rPr lang="en-US" sz="2500" b="0" i="0" u="none" strike="noStrike" cap="none" dirty="0">
                <a:solidFill>
                  <a:schemeClr val="dk1"/>
                </a:solidFill>
                <a:latin typeface="Arial"/>
                <a:ea typeface="Arial"/>
                <a:cs typeface="Arial"/>
                <a:sym typeface="Arial"/>
              </a:rPr>
              <a:t>:</a:t>
            </a:r>
            <a:endParaRPr sz="2500" b="0" i="0" u="none" strike="noStrike" cap="none" dirty="0">
              <a:solidFill>
                <a:srgbClr val="121212"/>
              </a:solidFill>
              <a:latin typeface="Arial"/>
              <a:ea typeface="Arial"/>
              <a:cs typeface="Arial"/>
              <a:sym typeface="Arial"/>
            </a:endParaRPr>
          </a:p>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dirty="0" err="1">
                <a:solidFill>
                  <a:schemeClr val="dk1"/>
                </a:solidFill>
                <a:latin typeface="Arial"/>
                <a:ea typeface="Arial"/>
                <a:cs typeface="Arial"/>
                <a:sym typeface="Arial"/>
              </a:rPr>
              <a:t>Erleichterung</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einer</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effektiven</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Planung</a:t>
            </a:r>
            <a:r>
              <a:rPr lang="en-US" sz="2500" b="0" i="0" u="none" strike="noStrike" cap="none" dirty="0">
                <a:solidFill>
                  <a:schemeClr val="dk1"/>
                </a:solidFill>
                <a:latin typeface="Arial"/>
                <a:ea typeface="Arial"/>
                <a:cs typeface="Arial"/>
                <a:sym typeface="Arial"/>
              </a:rPr>
              <a:t> für </a:t>
            </a:r>
            <a:r>
              <a:rPr lang="en-US" sz="2500" b="0" i="0" u="none" strike="noStrike" cap="none" dirty="0" err="1">
                <a:solidFill>
                  <a:schemeClr val="dk1"/>
                </a:solidFill>
                <a:latin typeface="Arial"/>
                <a:ea typeface="Arial"/>
                <a:cs typeface="Arial"/>
                <a:sym typeface="Arial"/>
              </a:rPr>
              <a:t>Schüler</a:t>
            </a:r>
            <a:r>
              <a:rPr lang="en-US" sz="2500" b="0" i="0" u="none" strike="noStrike" cap="none" dirty="0">
                <a:solidFill>
                  <a:schemeClr val="dk1"/>
                </a:solidFill>
                <a:latin typeface="Arial"/>
                <a:ea typeface="Arial"/>
                <a:cs typeface="Arial"/>
                <a:sym typeface="Arial"/>
              </a:rPr>
              <a:t>:</a:t>
            </a:r>
            <a:endParaRPr sz="1300" b="0" i="0" u="none" strike="noStrike" cap="none" dirty="0">
              <a:solidFill>
                <a:srgbClr val="000000"/>
              </a:solidFill>
              <a:latin typeface="Arial"/>
              <a:ea typeface="Arial"/>
              <a:cs typeface="Arial"/>
              <a:sym typeface="Arial"/>
            </a:endParaRPr>
          </a:p>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dirty="0" err="1">
                <a:solidFill>
                  <a:schemeClr val="dk1"/>
                </a:solidFill>
                <a:latin typeface="Arial"/>
                <a:ea typeface="Arial"/>
                <a:cs typeface="Arial"/>
                <a:sym typeface="Arial"/>
              </a:rPr>
              <a:t>Entwickeln</a:t>
            </a:r>
            <a:r>
              <a:rPr lang="en-US" sz="2500" b="0" i="0" u="none" strike="noStrike" cap="none" dirty="0">
                <a:solidFill>
                  <a:schemeClr val="dk1"/>
                </a:solidFill>
                <a:latin typeface="Arial"/>
                <a:ea typeface="Arial"/>
                <a:cs typeface="Arial"/>
                <a:sym typeface="Arial"/>
              </a:rPr>
              <a:t> Sie die </a:t>
            </a:r>
            <a:r>
              <a:rPr lang="en-US" sz="2500" b="0" i="0" u="none" strike="noStrike" cap="none" dirty="0" err="1">
                <a:solidFill>
                  <a:schemeClr val="dk1"/>
                </a:solidFill>
                <a:latin typeface="Arial"/>
                <a:ea typeface="Arial"/>
                <a:cs typeface="Arial"/>
                <a:sym typeface="Arial"/>
              </a:rPr>
              <a:t>wichtigsten</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Schülerfähigkeiten</a:t>
            </a:r>
            <a:r>
              <a:rPr lang="en-US" sz="2500" b="0" i="0" u="none" strike="noStrike" cap="none" dirty="0">
                <a:solidFill>
                  <a:schemeClr val="dk1"/>
                </a:solidFill>
                <a:latin typeface="Arial"/>
                <a:ea typeface="Arial"/>
                <a:cs typeface="Arial"/>
                <a:sym typeface="Arial"/>
              </a:rPr>
              <a:t> für Flipped Learning:</a:t>
            </a:r>
            <a:endParaRPr sz="1300" b="0" i="0" u="none" strike="noStrike" cap="none" dirty="0">
              <a:solidFill>
                <a:srgbClr val="000000"/>
              </a:solidFill>
              <a:latin typeface="Arial"/>
              <a:ea typeface="Arial"/>
              <a:cs typeface="Arial"/>
              <a:sym typeface="Arial"/>
            </a:endParaRPr>
          </a:p>
          <a:p>
            <a:pPr marL="604519" marR="0" lvl="1" indent="-295910" algn="l" rtl="0">
              <a:lnSpc>
                <a:spcPct val="150730"/>
              </a:lnSpc>
              <a:spcBef>
                <a:spcPts val="0"/>
              </a:spcBef>
              <a:spcAft>
                <a:spcPts val="0"/>
              </a:spcAft>
              <a:buClr>
                <a:schemeClr val="dk1"/>
              </a:buClr>
              <a:buSzPts val="2500"/>
              <a:buFont typeface="Arial"/>
              <a:buChar char="•"/>
            </a:pPr>
            <a:r>
              <a:rPr lang="en-US" sz="2500" b="0" i="0" u="none" strike="noStrike" cap="none" dirty="0" err="1">
                <a:solidFill>
                  <a:schemeClr val="dk1"/>
                </a:solidFill>
                <a:latin typeface="Arial"/>
                <a:ea typeface="Arial"/>
                <a:cs typeface="Arial"/>
                <a:sym typeface="Arial"/>
              </a:rPr>
              <a:t>Förderung</a:t>
            </a:r>
            <a:r>
              <a:rPr lang="en-US" sz="2500" b="0" i="0" u="none" strike="noStrike" cap="none" dirty="0">
                <a:solidFill>
                  <a:schemeClr val="dk1"/>
                </a:solidFill>
                <a:latin typeface="Arial"/>
                <a:ea typeface="Arial"/>
                <a:cs typeface="Arial"/>
                <a:sym typeface="Arial"/>
              </a:rPr>
              <a:t> der </a:t>
            </a:r>
            <a:r>
              <a:rPr lang="en-US" sz="2500" b="0" i="0" u="none" strike="noStrike" cap="none" dirty="0" err="1">
                <a:solidFill>
                  <a:schemeClr val="dk1"/>
                </a:solidFill>
                <a:latin typeface="Arial"/>
                <a:ea typeface="Arial"/>
                <a:cs typeface="Arial"/>
                <a:sym typeface="Arial"/>
              </a:rPr>
              <a:t>kontinuierlichen</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Verbesserung</a:t>
            </a:r>
            <a:r>
              <a:rPr lang="en-US" sz="2500" b="0" i="0" u="none" strike="noStrike" cap="none" dirty="0">
                <a:solidFill>
                  <a:schemeClr val="dk1"/>
                </a:solidFill>
                <a:latin typeface="Arial"/>
                <a:ea typeface="Arial"/>
                <a:cs typeface="Arial"/>
                <a:sym typeface="Arial"/>
              </a:rPr>
              <a:t> und </a:t>
            </a:r>
            <a:r>
              <a:rPr lang="en-US" sz="2500" b="0" i="0" u="none" strike="noStrike" cap="none" dirty="0" err="1">
                <a:solidFill>
                  <a:schemeClr val="dk1"/>
                </a:solidFill>
                <a:latin typeface="Arial"/>
                <a:ea typeface="Arial"/>
                <a:cs typeface="Arial"/>
                <a:sym typeface="Arial"/>
              </a:rPr>
              <a:t>Anpassungsfähigkeit</a:t>
            </a:r>
            <a:r>
              <a:rPr lang="en-US" sz="2500" b="0" i="0" u="none" strike="noStrike" cap="none" dirty="0">
                <a:solidFill>
                  <a:schemeClr val="dk1"/>
                </a:solidFill>
                <a:latin typeface="Arial"/>
                <a:ea typeface="Arial"/>
                <a:cs typeface="Arial"/>
                <a:sym typeface="Arial"/>
              </a:rPr>
              <a:t>:</a:t>
            </a:r>
            <a:endParaRPr sz="1300" b="0" i="0" u="none" strike="noStrike" cap="none" dirty="0">
              <a:solidFill>
                <a:srgbClr val="000000"/>
              </a:solidFill>
              <a:latin typeface="Arial"/>
              <a:ea typeface="Arial"/>
              <a:cs typeface="Arial"/>
              <a:sym typeface="Arial"/>
            </a:endParaRPr>
          </a:p>
          <a:p>
            <a:pPr marL="604519" marR="0" lvl="1" indent="-302260" algn="l" rtl="0">
              <a:lnSpc>
                <a:spcPct val="150730"/>
              </a:lnSpc>
              <a:spcBef>
                <a:spcPts val="0"/>
              </a:spcBef>
              <a:spcAft>
                <a:spcPts val="0"/>
              </a:spcAft>
              <a:buClr>
                <a:schemeClr val="dk1"/>
              </a:buClr>
              <a:buSzPts val="2600"/>
              <a:buFont typeface="Arial"/>
              <a:buChar char="•"/>
            </a:pPr>
            <a:r>
              <a:rPr lang="en-US" sz="2500" b="0" i="0" u="none" strike="noStrike" cap="none" dirty="0" err="1">
                <a:solidFill>
                  <a:schemeClr val="dk1"/>
                </a:solidFill>
                <a:latin typeface="Arial"/>
                <a:ea typeface="Arial"/>
                <a:cs typeface="Arial"/>
                <a:sym typeface="Arial"/>
              </a:rPr>
              <a:t>Anwendung</a:t>
            </a:r>
            <a:r>
              <a:rPr lang="en-US" sz="2500" b="0" i="0" u="none" strike="noStrike" cap="none" dirty="0">
                <a:solidFill>
                  <a:schemeClr val="dk1"/>
                </a:solidFill>
                <a:latin typeface="Arial"/>
                <a:ea typeface="Arial"/>
                <a:cs typeface="Arial"/>
                <a:sym typeface="Arial"/>
              </a:rPr>
              <a:t> </a:t>
            </a:r>
            <a:r>
              <a:rPr lang="en-US" sz="2500" b="0" i="0" u="none" strike="noStrike" cap="none" dirty="0" err="1">
                <a:solidFill>
                  <a:schemeClr val="dk1"/>
                </a:solidFill>
                <a:latin typeface="Arial"/>
                <a:ea typeface="Arial"/>
                <a:cs typeface="Arial"/>
                <a:sym typeface="Arial"/>
              </a:rPr>
              <a:t>praktischer</a:t>
            </a:r>
            <a:r>
              <a:rPr lang="en-US" sz="2500" b="0" i="0" u="none" strike="noStrike" cap="none" dirty="0">
                <a:solidFill>
                  <a:schemeClr val="dk1"/>
                </a:solidFill>
                <a:latin typeface="Arial"/>
                <a:ea typeface="Arial"/>
                <a:cs typeface="Arial"/>
                <a:sym typeface="Arial"/>
              </a:rPr>
              <a:t> </a:t>
            </a:r>
            <a:r>
              <a:rPr lang="en-US" sz="2600" b="0" i="0" u="none" strike="noStrike" cap="none" dirty="0" err="1">
                <a:solidFill>
                  <a:schemeClr val="dk1"/>
                </a:solidFill>
                <a:latin typeface="Arial"/>
                <a:ea typeface="Arial"/>
                <a:cs typeface="Arial"/>
                <a:sym typeface="Arial"/>
              </a:rPr>
              <a:t>Techniken</a:t>
            </a:r>
            <a:r>
              <a:rPr lang="en-US" sz="2600" b="0" i="0" u="none" strike="noStrike" cap="none" dirty="0">
                <a:solidFill>
                  <a:schemeClr val="dk1"/>
                </a:solidFill>
                <a:latin typeface="Arial"/>
                <a:ea typeface="Arial"/>
                <a:cs typeface="Arial"/>
                <a:sym typeface="Arial"/>
              </a:rPr>
              <a:t> für die </a:t>
            </a:r>
            <a:r>
              <a:rPr lang="en-US" sz="2600" b="0" i="0" u="none" strike="noStrike" cap="none" dirty="0" err="1">
                <a:solidFill>
                  <a:schemeClr val="dk1"/>
                </a:solidFill>
                <a:latin typeface="Arial"/>
                <a:ea typeface="Arial"/>
                <a:cs typeface="Arial"/>
                <a:sym typeface="Arial"/>
              </a:rPr>
              <a:t>Umstellung</a:t>
            </a:r>
            <a:r>
              <a:rPr lang="en-US" sz="2600" b="0" i="0" u="none" strike="noStrike" cap="none" dirty="0">
                <a:solidFill>
                  <a:schemeClr val="dk1"/>
                </a:solidFill>
                <a:latin typeface="Arial"/>
                <a:ea typeface="Arial"/>
                <a:cs typeface="Arial"/>
                <a:sym typeface="Arial"/>
              </a:rPr>
              <a:t> des </a:t>
            </a:r>
            <a:r>
              <a:rPr lang="en-US" sz="2600" b="0" i="0" u="none" strike="noStrike" cap="none" dirty="0" err="1">
                <a:solidFill>
                  <a:schemeClr val="dk1"/>
                </a:solidFill>
                <a:latin typeface="Arial"/>
                <a:ea typeface="Arial"/>
                <a:cs typeface="Arial"/>
                <a:sym typeface="Arial"/>
              </a:rPr>
              <a:t>Klassenzimmers</a:t>
            </a:r>
            <a:endParaRPr sz="2600" b="0" i="0" u="none" strike="noStrike" cap="none" dirty="0">
              <a:solidFill>
                <a:srgbClr val="121212"/>
              </a:solidFill>
              <a:latin typeface="Arial"/>
              <a:ea typeface="Arial"/>
              <a:cs typeface="Arial"/>
              <a:sym typeface="Arial"/>
            </a:endParaRPr>
          </a:p>
        </p:txBody>
      </p:sp>
      <p:sp>
        <p:nvSpPr>
          <p:cNvPr id="99" name="Google Shape;99;p2"/>
          <p:cNvSpPr/>
          <p:nvPr/>
        </p:nvSpPr>
        <p:spPr>
          <a:xfrm>
            <a:off x="9144000" y="3783991"/>
            <a:ext cx="9144000" cy="65030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a:p>
        </p:txBody>
      </p:sp>
      <p:sp>
        <p:nvSpPr>
          <p:cNvPr id="102" name="Google Shape;102;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a:p>
        </p:txBody>
      </p:sp>
      <p:sp>
        <p:nvSpPr>
          <p:cNvPr id="103" name="Google Shape;103;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a:p>
        </p:txBody>
      </p:sp>
      <p:sp>
        <p:nvSpPr>
          <p:cNvPr id="104" name="Google Shape;104;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pic>
        <p:nvPicPr>
          <p:cNvPr id="106" name="Google Shape;106;p2"/>
          <p:cNvPicPr preferRelativeResize="0"/>
          <p:nvPr/>
        </p:nvPicPr>
        <p:blipFill rotWithShape="1">
          <a:blip r:embed="rId7">
            <a:alphaModFix/>
          </a:blip>
          <a:srcRect/>
          <a:stretch/>
        </p:blipFill>
        <p:spPr>
          <a:xfrm>
            <a:off x="15812650" y="8994957"/>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F19A00E-6EF1-EACC-834B-F9ECEA5BA4A1}"/>
              </a:ext>
            </a:extLst>
          </p:cNvPr>
          <p:cNvPicPr>
            <a:picLocks noChangeAspect="1"/>
          </p:cNvPicPr>
          <p:nvPr/>
        </p:nvPicPr>
        <p:blipFill>
          <a:blip r:embed="rId8"/>
          <a:stretch>
            <a:fillRect/>
          </a:stretch>
        </p:blipFill>
        <p:spPr>
          <a:xfrm>
            <a:off x="2896949" y="9210633"/>
            <a:ext cx="2726674" cy="57204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66"/>
        <p:cNvGrpSpPr/>
        <p:nvPr/>
      </p:nvGrpSpPr>
      <p:grpSpPr>
        <a:xfrm>
          <a:off x="0" y="0"/>
          <a:ext cx="0" cy="0"/>
          <a:chOff x="0" y="0"/>
          <a:chExt cx="0" cy="0"/>
        </a:xfrm>
      </p:grpSpPr>
      <p:sp>
        <p:nvSpPr>
          <p:cNvPr id="467" name="Google Shape;467;p48"/>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Flipping über das Klassenzimmer hinaus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Technologie für eine breitere Anwendung nutzbar machen</a:t>
            </a:r>
            <a:endParaRPr sz="3200" b="0" i="0" u="none" strike="noStrike" cap="none">
              <a:solidFill>
                <a:srgbClr val="033C5B"/>
              </a:solidFill>
              <a:latin typeface="Arial"/>
              <a:ea typeface="Arial"/>
              <a:cs typeface="Arial"/>
              <a:sym typeface="Arial"/>
            </a:endParaRPr>
          </a:p>
        </p:txBody>
      </p:sp>
      <p:sp>
        <p:nvSpPr>
          <p:cNvPr id="468" name="Google Shape;468;p48"/>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4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470" name="Google Shape;470;p48"/>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4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472" name="Google Shape;472;p4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474" name="Google Shape;474;p48"/>
          <p:cNvSpPr txBox="1"/>
          <p:nvPr/>
        </p:nvSpPr>
        <p:spPr>
          <a:xfrm>
            <a:off x="5627065" y="9243316"/>
            <a:ext cx="10162664"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75" name="Google Shape;475;p4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48"/>
          <p:cNvSpPr/>
          <p:nvPr/>
        </p:nvSpPr>
        <p:spPr>
          <a:xfrm>
            <a:off x="9462655" y="2450903"/>
            <a:ext cx="5150541" cy="5923372"/>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77" name="Google Shape;477;p48"/>
          <p:cNvSpPr txBox="1"/>
          <p:nvPr/>
        </p:nvSpPr>
        <p:spPr>
          <a:xfrm>
            <a:off x="10106010" y="2825693"/>
            <a:ext cx="4507185" cy="53860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err="1">
                <a:solidFill>
                  <a:srgbClr val="000000"/>
                </a:solidFill>
                <a:latin typeface="Arial"/>
                <a:ea typeface="Arial"/>
                <a:cs typeface="Arial"/>
                <a:sym typeface="Arial"/>
              </a:rPr>
              <a:t>Nutzen</a:t>
            </a:r>
            <a:r>
              <a:rPr lang="en-US" sz="2000" b="0" i="0" u="none" strike="noStrike" cap="none" dirty="0">
                <a:solidFill>
                  <a:srgbClr val="000000"/>
                </a:solidFill>
                <a:latin typeface="Arial"/>
                <a:ea typeface="Arial"/>
                <a:cs typeface="Arial"/>
                <a:sym typeface="Arial"/>
              </a:rPr>
              <a:t> Sie die Technologie, um den "flipped learning"-Ansatz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erweitern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indem</a:t>
            </a:r>
            <a:r>
              <a:rPr lang="en-US" sz="2000" b="0" i="0" u="none" strike="noStrike" cap="none" dirty="0">
                <a:solidFill>
                  <a:srgbClr val="000000"/>
                </a:solidFill>
                <a:latin typeface="Arial"/>
                <a:ea typeface="Arial"/>
                <a:cs typeface="Arial"/>
                <a:sym typeface="Arial"/>
              </a:rPr>
              <a:t> Sie Tools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virtuelle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Exkursionen</a:t>
            </a:r>
            <a:r>
              <a:rPr lang="en-US" sz="2000" b="0" i="0" u="none" strike="noStrike" cap="none" dirty="0">
                <a:solidFill>
                  <a:srgbClr val="000000"/>
                </a:solidFill>
                <a:latin typeface="Arial"/>
                <a:ea typeface="Arial"/>
                <a:cs typeface="Arial"/>
                <a:sym typeface="Arial"/>
              </a:rPr>
              <a:t> und Online-Zusammenarbeit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Branchenexperten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einsetzen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technologische</a:t>
            </a:r>
            <a:r>
              <a:rPr lang="en-US" sz="2000" b="0" i="0" u="none" strike="noStrike" cap="none" dirty="0">
                <a:solidFill>
                  <a:srgbClr val="000000"/>
                </a:solidFill>
                <a:latin typeface="Arial"/>
                <a:ea typeface="Arial"/>
                <a:cs typeface="Arial"/>
                <a:sym typeface="Arial"/>
              </a:rPr>
              <a:t> Integration </a:t>
            </a:r>
            <a:r>
              <a:rPr lang="en-US" sz="2000" b="0" i="0" u="none" strike="noStrike" cap="none" dirty="0" err="1">
                <a:solidFill>
                  <a:srgbClr val="000000"/>
                </a:solidFill>
                <a:latin typeface="Arial"/>
                <a:ea typeface="Arial"/>
                <a:cs typeface="Arial"/>
                <a:sym typeface="Arial"/>
              </a:rPr>
              <a:t>erweitert</a:t>
            </a:r>
            <a:r>
              <a:rPr lang="en-US" sz="2000" b="0" i="0" u="none" strike="noStrike" cap="none" dirty="0">
                <a:solidFill>
                  <a:srgbClr val="000000"/>
                </a:solidFill>
                <a:latin typeface="Arial"/>
                <a:ea typeface="Arial"/>
                <a:cs typeface="Arial"/>
                <a:sym typeface="Arial"/>
              </a:rPr>
              <a:t>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über</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physischen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Klassenzimmer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hinaus</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bietet</a:t>
            </a:r>
            <a:r>
              <a:rPr lang="en-US" sz="2000" b="0" i="0" u="none" strike="noStrike" cap="none" dirty="0">
                <a:solidFill>
                  <a:srgbClr val="000000"/>
                </a:solidFill>
                <a:latin typeface="Arial"/>
                <a:ea typeface="Arial"/>
                <a:cs typeface="Arial"/>
                <a:sym typeface="Arial"/>
              </a:rPr>
              <a:t> den </a:t>
            </a:r>
            <a:r>
              <a:rPr lang="en-US" sz="2000" b="0" i="0" u="none" strike="noStrike" cap="none" dirty="0" err="1">
                <a:solidFill>
                  <a:srgbClr val="000000"/>
                </a:solidFill>
                <a:latin typeface="Arial"/>
                <a:ea typeface="Arial"/>
                <a:cs typeface="Arial"/>
                <a:sym typeface="Arial"/>
              </a:rPr>
              <a:t>Schülern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vielfältige</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umfassende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Lernerfahrungen</a:t>
            </a:r>
            <a:r>
              <a:rPr lang="en-US" sz="2000" b="0" i="0" u="none" strike="noStrike" cap="none" dirty="0">
                <a:solidFill>
                  <a:srgbClr val="000000"/>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78" name="Google Shape;478;p48"/>
          <p:cNvSpPr/>
          <p:nvPr/>
        </p:nvSpPr>
        <p:spPr>
          <a:xfrm>
            <a:off x="8853055" y="2757055"/>
            <a:ext cx="5846618" cy="5292436"/>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479" name="Google Shape;479;p48"/>
          <p:cNvPicPr preferRelativeResize="0"/>
          <p:nvPr/>
        </p:nvPicPr>
        <p:blipFill rotWithShape="1">
          <a:blip r:embed="rId6">
            <a:alphaModFix/>
          </a:blip>
          <a:srcRect/>
          <a:stretch/>
        </p:blipFill>
        <p:spPr>
          <a:xfrm>
            <a:off x="2890312" y="2190926"/>
            <a:ext cx="5311230" cy="6208188"/>
          </a:xfrm>
          <a:prstGeom prst="rect">
            <a:avLst/>
          </a:prstGeom>
          <a:noFill/>
          <a:ln>
            <a:noFill/>
          </a:ln>
        </p:spPr>
      </p:pic>
      <p:pic>
        <p:nvPicPr>
          <p:cNvPr id="480" name="Google Shape;480;p48"/>
          <p:cNvPicPr preferRelativeResize="0"/>
          <p:nvPr/>
        </p:nvPicPr>
        <p:blipFill rotWithShape="1">
          <a:blip r:embed="rId7">
            <a:alphaModFix/>
          </a:blip>
          <a:srcRect/>
          <a:stretch/>
        </p:blipFill>
        <p:spPr>
          <a:xfrm>
            <a:off x="14781581" y="741416"/>
            <a:ext cx="2899019" cy="2899019"/>
          </a:xfrm>
          <a:prstGeom prst="rect">
            <a:avLst/>
          </a:prstGeom>
          <a:noFill/>
          <a:ln>
            <a:noFill/>
          </a:ln>
        </p:spPr>
      </p:pic>
      <p:sp>
        <p:nvSpPr>
          <p:cNvPr id="481" name="Google Shape;481;p48"/>
          <p:cNvSpPr txBox="1"/>
          <p:nvPr/>
        </p:nvSpPr>
        <p:spPr>
          <a:xfrm>
            <a:off x="4055643" y="8399114"/>
            <a:ext cx="2124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Hergestellt mit AI</a:t>
            </a:r>
            <a:endParaRPr sz="1400" b="0" i="0" u="none" strike="noStrike" cap="none">
              <a:solidFill>
                <a:srgbClr val="000000"/>
              </a:solidFill>
              <a:latin typeface="Arial"/>
              <a:ea typeface="Arial"/>
              <a:cs typeface="Arial"/>
              <a:sym typeface="Arial"/>
            </a:endParaRPr>
          </a:p>
        </p:txBody>
      </p:sp>
      <p:pic>
        <p:nvPicPr>
          <p:cNvPr id="482" name="Google Shape;482;p48"/>
          <p:cNvPicPr preferRelativeResize="0"/>
          <p:nvPr/>
        </p:nvPicPr>
        <p:blipFill rotWithShape="1">
          <a:blip r:embed="rId8">
            <a:alphaModFix/>
          </a:blip>
          <a:srcRect/>
          <a:stretch/>
        </p:blipFill>
        <p:spPr>
          <a:xfrm>
            <a:off x="15940600" y="9397311"/>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E6F1853-FCC8-C5AB-4B68-695C17EF7066}"/>
              </a:ext>
            </a:extLst>
          </p:cNvPr>
          <p:cNvPicPr>
            <a:picLocks noChangeAspect="1"/>
          </p:cNvPicPr>
          <p:nvPr/>
        </p:nvPicPr>
        <p:blipFill>
          <a:blip r:embed="rId9"/>
          <a:stretch>
            <a:fillRect/>
          </a:stretch>
        </p:blipFill>
        <p:spPr>
          <a:xfrm>
            <a:off x="3021517" y="9302160"/>
            <a:ext cx="2331172" cy="48906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86"/>
        <p:cNvGrpSpPr/>
        <p:nvPr/>
      </p:nvGrpSpPr>
      <p:grpSpPr>
        <a:xfrm>
          <a:off x="0" y="0"/>
          <a:ext cx="0" cy="0"/>
          <a:chOff x="0" y="0"/>
          <a:chExt cx="0" cy="0"/>
        </a:xfrm>
      </p:grpSpPr>
      <p:sp>
        <p:nvSpPr>
          <p:cNvPr id="487" name="Google Shape;487;p49"/>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Flipping über das Klassenzimmer hinaus</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Vorbereitung der Schüler auf künftige Herausforderungen</a:t>
            </a:r>
            <a:endParaRPr sz="3200" b="0" i="0" u="none" strike="noStrike" cap="none">
              <a:solidFill>
                <a:srgbClr val="033C5B"/>
              </a:solidFill>
              <a:latin typeface="Arial"/>
              <a:ea typeface="Arial"/>
              <a:cs typeface="Arial"/>
              <a:sym typeface="Arial"/>
            </a:endParaRPr>
          </a:p>
        </p:txBody>
      </p:sp>
      <p:sp>
        <p:nvSpPr>
          <p:cNvPr id="488" name="Google Shape;488;p4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490" name="Google Shape;490;p4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4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492" name="Google Shape;492;p4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494" name="Google Shape;494;p49"/>
          <p:cNvSpPr txBox="1"/>
          <p:nvPr/>
        </p:nvSpPr>
        <p:spPr>
          <a:xfrm>
            <a:off x="5627065" y="9243317"/>
            <a:ext cx="996672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495" name="Google Shape;495;p4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9"/>
          <p:cNvSpPr/>
          <p:nvPr/>
        </p:nvSpPr>
        <p:spPr>
          <a:xfrm>
            <a:off x="9013371" y="2450903"/>
            <a:ext cx="6304438" cy="5923372"/>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497" name="Google Shape;497;p49"/>
          <p:cNvSpPr txBox="1"/>
          <p:nvPr/>
        </p:nvSpPr>
        <p:spPr>
          <a:xfrm>
            <a:off x="9392631" y="2741423"/>
            <a:ext cx="5670813" cy="53860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err="1">
                <a:solidFill>
                  <a:srgbClr val="000000"/>
                </a:solidFill>
                <a:latin typeface="Arial"/>
                <a:ea typeface="Arial"/>
                <a:cs typeface="Arial"/>
                <a:sym typeface="Arial"/>
              </a:rPr>
              <a:t>Konzentrieren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beim</a:t>
            </a:r>
            <a:r>
              <a:rPr lang="en-US" sz="2000" b="0" i="0" u="none" strike="noStrike" cap="none" dirty="0">
                <a:solidFill>
                  <a:srgbClr val="000000"/>
                </a:solidFill>
                <a:latin typeface="Arial"/>
                <a:ea typeface="Arial"/>
                <a:cs typeface="Arial"/>
                <a:sym typeface="Arial"/>
              </a:rPr>
              <a:t> Flipped Classroom auf die </a:t>
            </a:r>
            <a:r>
              <a:rPr lang="en-US" sz="2000" b="0" i="0" u="none" strike="noStrike" cap="none" dirty="0" err="1">
                <a:solidFill>
                  <a:srgbClr val="000000"/>
                </a:solidFill>
                <a:latin typeface="Arial"/>
                <a:ea typeface="Arial"/>
                <a:cs typeface="Arial"/>
                <a:sym typeface="Arial"/>
              </a:rPr>
              <a:t>Vorbereitung</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auf </a:t>
            </a:r>
            <a:r>
              <a:rPr lang="en-US" sz="2000" b="0" i="0" u="none" strike="noStrike" cap="none" dirty="0" err="1">
                <a:solidFill>
                  <a:srgbClr val="000000"/>
                </a:solidFill>
                <a:latin typeface="Arial"/>
                <a:ea typeface="Arial"/>
                <a:cs typeface="Arial"/>
                <a:sym typeface="Arial"/>
              </a:rPr>
              <a:t>künftige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Herausforderungen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indem</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Anpassungsfähigkeit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Problemlösungsfähigkeiten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Einstellung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lebenslangen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entwickeln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Entwerfen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flippige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Lernerfahrungen</a:t>
            </a:r>
            <a:r>
              <a:rPr lang="en-US" sz="2000" b="0" i="0" u="none" strike="noStrike" cap="none" dirty="0">
                <a:solidFill>
                  <a:srgbClr val="000000"/>
                </a:solidFill>
                <a:latin typeface="Arial"/>
                <a:ea typeface="Arial"/>
                <a:cs typeface="Arial"/>
                <a:sym typeface="Arial"/>
              </a:rPr>
              <a:t>, die den </a:t>
            </a:r>
            <a:r>
              <a:rPr lang="en-US" sz="2000" b="0" i="0" u="none" strike="noStrike" cap="none" dirty="0" err="1">
                <a:solidFill>
                  <a:srgbClr val="000000"/>
                </a:solidFill>
                <a:latin typeface="Arial"/>
                <a:ea typeface="Arial"/>
                <a:cs typeface="Arial"/>
                <a:sym typeface="Arial"/>
              </a:rPr>
              <a:t>Schülern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relevante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Fähigkeiten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Kenntnisse</a:t>
            </a:r>
            <a:r>
              <a:rPr lang="en-US" sz="2000" b="0" i="0" u="none" strike="noStrike" cap="none" dirty="0">
                <a:solidFill>
                  <a:srgbClr val="000000"/>
                </a:solidFill>
                <a:latin typeface="Arial"/>
                <a:ea typeface="Arial"/>
                <a:cs typeface="Arial"/>
                <a:sym typeface="Arial"/>
              </a:rPr>
              <a:t> für </a:t>
            </a:r>
            <a:r>
              <a:rPr lang="en-US" sz="2000" b="0" i="0" u="none" strike="noStrike" cap="none" dirty="0" err="1">
                <a:solidFill>
                  <a:srgbClr val="000000"/>
                </a:solidFill>
                <a:latin typeface="Arial"/>
                <a:ea typeface="Arial"/>
                <a:cs typeface="Arial"/>
                <a:sym typeface="Arial"/>
              </a:rPr>
              <a:t>verschiedene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Zukunftsszenarien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vermitteln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für </a:t>
            </a:r>
            <a:r>
              <a:rPr lang="en-US" sz="2000" b="0" i="0" u="none" strike="noStrike" cap="none" dirty="0" err="1">
                <a:solidFill>
                  <a:srgbClr val="000000"/>
                </a:solidFill>
                <a:latin typeface="Arial"/>
                <a:ea typeface="Arial"/>
                <a:cs typeface="Arial"/>
                <a:sym typeface="Arial"/>
              </a:rPr>
              <a:t>verschiedene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Karrierewege</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gesellschaftliche</a:t>
            </a:r>
            <a:r>
              <a:rPr lang="en-US" sz="2000" b="0" i="0" u="none" strike="noStrike" cap="none" dirty="0">
                <a:solidFill>
                  <a:srgbClr val="000000"/>
                </a:solidFill>
                <a:latin typeface="Arial"/>
                <a:ea typeface="Arial"/>
                <a:cs typeface="Arial"/>
                <a:sym typeface="Arial"/>
              </a:rPr>
              <a:t> Rollen </a:t>
            </a:r>
            <a:r>
              <a:rPr lang="en-US" sz="2000" b="0" i="0" u="none" strike="noStrike" cap="none" dirty="0" err="1">
                <a:solidFill>
                  <a:srgbClr val="000000"/>
                </a:solidFill>
                <a:latin typeface="Arial"/>
                <a:ea typeface="Arial"/>
                <a:cs typeface="Arial"/>
                <a:sym typeface="Arial"/>
              </a:rPr>
              <a:t>rüsten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498" name="Google Shape;498;p49"/>
          <p:cNvSpPr/>
          <p:nvPr/>
        </p:nvSpPr>
        <p:spPr>
          <a:xfrm>
            <a:off x="8853054" y="2757055"/>
            <a:ext cx="6740731" cy="5292436"/>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499" name="Google Shape;499;p49"/>
          <p:cNvPicPr preferRelativeResize="0"/>
          <p:nvPr/>
        </p:nvPicPr>
        <p:blipFill rotWithShape="1">
          <a:blip r:embed="rId6">
            <a:alphaModFix/>
          </a:blip>
          <a:srcRect/>
          <a:stretch/>
        </p:blipFill>
        <p:spPr>
          <a:xfrm>
            <a:off x="2890312" y="2087662"/>
            <a:ext cx="5228452" cy="6716405"/>
          </a:xfrm>
          <a:prstGeom prst="rect">
            <a:avLst/>
          </a:prstGeom>
          <a:noFill/>
          <a:ln>
            <a:noFill/>
          </a:ln>
        </p:spPr>
      </p:pic>
      <p:pic>
        <p:nvPicPr>
          <p:cNvPr id="500" name="Google Shape;500;p49"/>
          <p:cNvPicPr preferRelativeResize="0"/>
          <p:nvPr/>
        </p:nvPicPr>
        <p:blipFill rotWithShape="1">
          <a:blip r:embed="rId7">
            <a:alphaModFix/>
          </a:blip>
          <a:srcRect/>
          <a:stretch/>
        </p:blipFill>
        <p:spPr>
          <a:xfrm>
            <a:off x="15063444" y="619346"/>
            <a:ext cx="2936632" cy="2936632"/>
          </a:xfrm>
          <a:prstGeom prst="rect">
            <a:avLst/>
          </a:prstGeom>
          <a:noFill/>
          <a:ln>
            <a:noFill/>
          </a:ln>
        </p:spPr>
      </p:pic>
      <p:sp>
        <p:nvSpPr>
          <p:cNvPr id="501" name="Google Shape;501;p49"/>
          <p:cNvSpPr txBox="1"/>
          <p:nvPr/>
        </p:nvSpPr>
        <p:spPr>
          <a:xfrm>
            <a:off x="3423188" y="8516364"/>
            <a:ext cx="2124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Hergestellt mit AI</a:t>
            </a:r>
            <a:endParaRPr sz="1400" b="0" i="0" u="none" strike="noStrike" cap="none">
              <a:solidFill>
                <a:srgbClr val="000000"/>
              </a:solidFill>
              <a:latin typeface="Arial"/>
              <a:ea typeface="Arial"/>
              <a:cs typeface="Arial"/>
              <a:sym typeface="Arial"/>
            </a:endParaRPr>
          </a:p>
        </p:txBody>
      </p:sp>
      <p:pic>
        <p:nvPicPr>
          <p:cNvPr id="502" name="Google Shape;502;p49"/>
          <p:cNvPicPr preferRelativeResize="0"/>
          <p:nvPr/>
        </p:nvPicPr>
        <p:blipFill rotWithShape="1">
          <a:blip r:embed="rId8">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A68DA9B-FADB-1F6F-9B08-9D2C3157FDA5}"/>
              </a:ext>
            </a:extLst>
          </p:cNvPr>
          <p:cNvPicPr>
            <a:picLocks noChangeAspect="1"/>
          </p:cNvPicPr>
          <p:nvPr/>
        </p:nvPicPr>
        <p:blipFill>
          <a:blip r:embed="rId9"/>
          <a:stretch>
            <a:fillRect/>
          </a:stretch>
        </p:blipFill>
        <p:spPr>
          <a:xfrm>
            <a:off x="3021517" y="9302160"/>
            <a:ext cx="2331172" cy="48906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6"/>
        <p:cNvGrpSpPr/>
        <p:nvPr/>
      </p:nvGrpSpPr>
      <p:grpSpPr>
        <a:xfrm>
          <a:off x="0" y="0"/>
          <a:ext cx="0" cy="0"/>
          <a:chOff x="0" y="0"/>
          <a:chExt cx="0" cy="0"/>
        </a:xfrm>
      </p:grpSpPr>
      <p:sp>
        <p:nvSpPr>
          <p:cNvPr id="507" name="Google Shape;507;p14"/>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4"/>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509" name="Google Shape;509;p14"/>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510" name="Google Shape;510;p14"/>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511" name="Google Shape;511;p14"/>
          <p:cNvSpPr txBox="1"/>
          <p:nvPr/>
        </p:nvSpPr>
        <p:spPr>
          <a:xfrm>
            <a:off x="9613816" y="685839"/>
            <a:ext cx="6457864"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Förderung des selbstständigen Lernens in umgedrehten Klassenzimmern</a:t>
            </a:r>
            <a:endParaRPr sz="4000" b="0" i="0" u="none" strike="noStrike" cap="none">
              <a:solidFill>
                <a:srgbClr val="033C5B"/>
              </a:solidFill>
              <a:latin typeface="Arial"/>
              <a:ea typeface="Arial"/>
              <a:cs typeface="Arial"/>
              <a:sym typeface="Arial"/>
            </a:endParaRPr>
          </a:p>
        </p:txBody>
      </p:sp>
      <p:sp>
        <p:nvSpPr>
          <p:cNvPr id="512" name="Google Shape;512;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514" name="Google Shape;514;p14"/>
          <p:cNvSpPr txBox="1"/>
          <p:nvPr/>
        </p:nvSpPr>
        <p:spPr>
          <a:xfrm>
            <a:off x="5627065" y="9243317"/>
            <a:ext cx="9950392"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515" name="Google Shape;515;p1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4"/>
          <p:cNvSpPr txBox="1"/>
          <p:nvPr/>
        </p:nvSpPr>
        <p:spPr>
          <a:xfrm>
            <a:off x="9613816" y="3390900"/>
            <a:ext cx="6921584" cy="31392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Ermutigen Sie die Schülerinnen und Schüler, ihre Lernreise im "flipped classroom" selbst in die Hand zu nehmen. Leiten Sie sie an, sich persönliche Lernziele zu setzen und selbstständig nach Ressourcen zu suchen.</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Dieser Ansatz fördert das Gefühl der Eigenverantwortung, das für lebenslanges Lernen entscheidend ist</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7" name="Google Shape;517;p14"/>
          <p:cNvPicPr preferRelativeResize="0"/>
          <p:nvPr/>
        </p:nvPicPr>
        <p:blipFill rotWithShape="1">
          <a:blip r:embed="rId6">
            <a:alphaModFix/>
          </a:blip>
          <a:srcRect/>
          <a:stretch/>
        </p:blipFill>
        <p:spPr>
          <a:xfrm>
            <a:off x="888854" y="2075049"/>
            <a:ext cx="7486650" cy="4991100"/>
          </a:xfrm>
          <a:prstGeom prst="rect">
            <a:avLst/>
          </a:prstGeom>
          <a:noFill/>
          <a:ln>
            <a:noFill/>
          </a:ln>
        </p:spPr>
      </p:pic>
      <p:pic>
        <p:nvPicPr>
          <p:cNvPr id="518" name="Google Shape;518;p14"/>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299BCC6-14D4-0FE8-36AF-E429DC71935C}"/>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22"/>
        <p:cNvGrpSpPr/>
        <p:nvPr/>
      </p:nvGrpSpPr>
      <p:grpSpPr>
        <a:xfrm>
          <a:off x="0" y="0"/>
          <a:ext cx="0" cy="0"/>
          <a:chOff x="0" y="0"/>
          <a:chExt cx="0" cy="0"/>
        </a:xfrm>
      </p:grpSpPr>
      <p:sp>
        <p:nvSpPr>
          <p:cNvPr id="523" name="Google Shape;523;p50"/>
          <p:cNvSpPr txBox="1"/>
          <p:nvPr/>
        </p:nvSpPr>
        <p:spPr>
          <a:xfrm>
            <a:off x="3058697" y="773904"/>
            <a:ext cx="13265244" cy="20619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Förderung des selbstständigen Lernens im Flipped Classroom</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Werkzeuge und Strategien für die Unabhängigkeit </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999"/>
              <a:buFont typeface="Arial"/>
              <a:buNone/>
            </a:pPr>
            <a:endParaRPr sz="6999" b="0" i="0" u="none" strike="noStrike" cap="none">
              <a:solidFill>
                <a:srgbClr val="033C5B"/>
              </a:solidFill>
              <a:latin typeface="Arial"/>
              <a:ea typeface="Arial"/>
              <a:cs typeface="Arial"/>
              <a:sym typeface="Arial"/>
            </a:endParaRPr>
          </a:p>
        </p:txBody>
      </p:sp>
      <p:sp>
        <p:nvSpPr>
          <p:cNvPr id="524" name="Google Shape;524;p5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5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526" name="Google Shape;526;p5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5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528" name="Google Shape;528;p5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530" name="Google Shape;530;p50"/>
          <p:cNvSpPr txBox="1"/>
          <p:nvPr/>
        </p:nvSpPr>
        <p:spPr>
          <a:xfrm>
            <a:off x="5627065" y="9243317"/>
            <a:ext cx="991773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531" name="Google Shape;531;p5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50"/>
          <p:cNvSpPr txBox="1"/>
          <p:nvPr/>
        </p:nvSpPr>
        <p:spPr>
          <a:xfrm>
            <a:off x="2766824" y="1839067"/>
            <a:ext cx="1409100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Die Förderung der Selbstständigkeit von Schülern unterstützt das lebenslange Lernen. Indem sie ihnen nützliche Werkzeuge und Strategien an die Hand geben, können Lehrkräfte die Schüler dazu ermutigen, ihr Lernen selbst in die Hand zu nehmen.</a:t>
            </a:r>
            <a:endParaRPr/>
          </a:p>
        </p:txBody>
      </p:sp>
      <p:sp>
        <p:nvSpPr>
          <p:cNvPr id="533" name="Google Shape;533;p50"/>
          <p:cNvSpPr/>
          <p:nvPr/>
        </p:nvSpPr>
        <p:spPr>
          <a:xfrm>
            <a:off x="3238805" y="4838861"/>
            <a:ext cx="2843339" cy="707886"/>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34" name="Google Shape;534;p50"/>
          <p:cNvSpPr txBox="1"/>
          <p:nvPr/>
        </p:nvSpPr>
        <p:spPr>
          <a:xfrm>
            <a:off x="3238806" y="4830924"/>
            <a:ext cx="28433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Werkzeuge für selbstgesteuertes Lernen</a:t>
            </a:r>
            <a:endParaRPr sz="2000" b="1" i="0" u="none" strike="noStrike" cap="none">
              <a:solidFill>
                <a:srgbClr val="E36C09"/>
              </a:solidFill>
              <a:latin typeface="Arial"/>
              <a:ea typeface="Arial"/>
              <a:cs typeface="Arial"/>
              <a:sym typeface="Arial"/>
            </a:endParaRPr>
          </a:p>
        </p:txBody>
      </p:sp>
      <p:sp>
        <p:nvSpPr>
          <p:cNvPr id="535" name="Google Shape;535;p50"/>
          <p:cNvSpPr txBox="1"/>
          <p:nvPr/>
        </p:nvSpPr>
        <p:spPr>
          <a:xfrm>
            <a:off x="9144000" y="3604560"/>
            <a:ext cx="783110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Pädagogische Apps: </a:t>
            </a:r>
            <a:r>
              <a:rPr lang="en-US" sz="2000" b="0" i="0" u="none" strike="noStrike" cap="none">
                <a:solidFill>
                  <a:srgbClr val="000000"/>
                </a:solidFill>
                <a:latin typeface="Arial"/>
                <a:ea typeface="Arial"/>
                <a:cs typeface="Arial"/>
                <a:sym typeface="Arial"/>
              </a:rPr>
              <a:t>Mit lustigen, interaktiven Apps können die Schüler ihre Fähigkeiten selbständig üben und vertiefen.</a:t>
            </a:r>
            <a:endParaRPr/>
          </a:p>
        </p:txBody>
      </p:sp>
      <p:sp>
        <p:nvSpPr>
          <p:cNvPr id="536" name="Google Shape;536;p50"/>
          <p:cNvSpPr txBox="1"/>
          <p:nvPr/>
        </p:nvSpPr>
        <p:spPr>
          <a:xfrm>
            <a:off x="9143999" y="5062276"/>
            <a:ext cx="77138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Online-Forschungsplattformen: </a:t>
            </a:r>
            <a:r>
              <a:rPr lang="en-US" sz="2000" b="0" i="0" u="none" strike="noStrike" cap="none">
                <a:solidFill>
                  <a:srgbClr val="000000"/>
                </a:solidFill>
                <a:latin typeface="Arial"/>
                <a:ea typeface="Arial"/>
                <a:cs typeface="Arial"/>
                <a:sym typeface="Arial"/>
              </a:rPr>
              <a:t>Tools wie Google Scholar helfen den Schülern, tiefer in Themen einzutauchen, die sie interessieren.</a:t>
            </a:r>
            <a:endParaRPr/>
          </a:p>
        </p:txBody>
      </p:sp>
      <p:sp>
        <p:nvSpPr>
          <p:cNvPr id="537" name="Google Shape;537;p50"/>
          <p:cNvSpPr txBox="1"/>
          <p:nvPr/>
        </p:nvSpPr>
        <p:spPr>
          <a:xfrm>
            <a:off x="9143999" y="6687966"/>
            <a:ext cx="77138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Lernjournale: </a:t>
            </a:r>
            <a:r>
              <a:rPr lang="en-US" sz="2000" b="0" i="0" u="none" strike="noStrike" cap="none">
                <a:solidFill>
                  <a:srgbClr val="000000"/>
                </a:solidFill>
                <a:latin typeface="Arial"/>
                <a:ea typeface="Arial"/>
                <a:cs typeface="Arial"/>
                <a:sym typeface="Arial"/>
              </a:rPr>
              <a:t>Lernjournale helfen den Schülern, über ihre Fortschritte nachzudenken und Verbesserungsmöglichkeiten zu erkennen.</a:t>
            </a:r>
            <a:endParaRPr/>
          </a:p>
        </p:txBody>
      </p:sp>
      <p:pic>
        <p:nvPicPr>
          <p:cNvPr id="538" name="Google Shape;538;p50"/>
          <p:cNvPicPr preferRelativeResize="0"/>
          <p:nvPr/>
        </p:nvPicPr>
        <p:blipFill rotWithShape="1">
          <a:blip r:embed="rId6">
            <a:alphaModFix/>
          </a:blip>
          <a:srcRect/>
          <a:stretch/>
        </p:blipFill>
        <p:spPr>
          <a:xfrm>
            <a:off x="8056054" y="3474933"/>
            <a:ext cx="907836" cy="907836"/>
          </a:xfrm>
          <a:prstGeom prst="rect">
            <a:avLst/>
          </a:prstGeom>
          <a:noFill/>
          <a:ln>
            <a:noFill/>
          </a:ln>
        </p:spPr>
      </p:pic>
      <p:pic>
        <p:nvPicPr>
          <p:cNvPr id="539" name="Google Shape;539;p50"/>
          <p:cNvPicPr preferRelativeResize="0"/>
          <p:nvPr/>
        </p:nvPicPr>
        <p:blipFill rotWithShape="1">
          <a:blip r:embed="rId7">
            <a:alphaModFix/>
          </a:blip>
          <a:srcRect/>
          <a:stretch/>
        </p:blipFill>
        <p:spPr>
          <a:xfrm>
            <a:off x="8110376" y="4890161"/>
            <a:ext cx="853514" cy="883997"/>
          </a:xfrm>
          <a:prstGeom prst="rect">
            <a:avLst/>
          </a:prstGeom>
          <a:noFill/>
          <a:ln>
            <a:noFill/>
          </a:ln>
        </p:spPr>
      </p:pic>
      <p:pic>
        <p:nvPicPr>
          <p:cNvPr id="540" name="Google Shape;540;p50"/>
          <p:cNvPicPr preferRelativeResize="0"/>
          <p:nvPr/>
        </p:nvPicPr>
        <p:blipFill rotWithShape="1">
          <a:blip r:embed="rId8">
            <a:alphaModFix/>
          </a:blip>
          <a:srcRect/>
          <a:stretch/>
        </p:blipFill>
        <p:spPr>
          <a:xfrm>
            <a:off x="8110376" y="6541463"/>
            <a:ext cx="925428" cy="925428"/>
          </a:xfrm>
          <a:prstGeom prst="rect">
            <a:avLst/>
          </a:prstGeom>
          <a:noFill/>
          <a:ln>
            <a:noFill/>
          </a:ln>
        </p:spPr>
      </p:pic>
      <p:cxnSp>
        <p:nvCxnSpPr>
          <p:cNvPr id="541" name="Google Shape;541;p50"/>
          <p:cNvCxnSpPr/>
          <p:nvPr/>
        </p:nvCxnSpPr>
        <p:spPr>
          <a:xfrm rot="10800000" flipH="1">
            <a:off x="6608618" y="4128655"/>
            <a:ext cx="983673" cy="710206"/>
          </a:xfrm>
          <a:prstGeom prst="straightConnector1">
            <a:avLst/>
          </a:prstGeom>
          <a:noFill/>
          <a:ln w="57150" cap="flat" cmpd="sng">
            <a:solidFill>
              <a:srgbClr val="E36C09"/>
            </a:solidFill>
            <a:prstDash val="solid"/>
            <a:round/>
            <a:headEnd type="none" w="sm" len="sm"/>
            <a:tailEnd type="triangle" w="med" len="med"/>
          </a:ln>
        </p:spPr>
      </p:cxnSp>
      <p:cxnSp>
        <p:nvCxnSpPr>
          <p:cNvPr id="542" name="Google Shape;542;p50"/>
          <p:cNvCxnSpPr/>
          <p:nvPr/>
        </p:nvCxnSpPr>
        <p:spPr>
          <a:xfrm>
            <a:off x="6604423" y="5523796"/>
            <a:ext cx="987868" cy="596191"/>
          </a:xfrm>
          <a:prstGeom prst="straightConnector1">
            <a:avLst/>
          </a:prstGeom>
          <a:noFill/>
          <a:ln w="57150" cap="flat" cmpd="sng">
            <a:solidFill>
              <a:srgbClr val="E36C09"/>
            </a:solidFill>
            <a:prstDash val="solid"/>
            <a:round/>
            <a:headEnd type="none" w="sm" len="sm"/>
            <a:tailEnd type="triangle" w="med" len="med"/>
          </a:ln>
        </p:spPr>
      </p:cxnSp>
      <p:cxnSp>
        <p:nvCxnSpPr>
          <p:cNvPr id="543" name="Google Shape;543;p50"/>
          <p:cNvCxnSpPr/>
          <p:nvPr/>
        </p:nvCxnSpPr>
        <p:spPr>
          <a:xfrm rot="10800000" flipH="1">
            <a:off x="6682720" y="5180375"/>
            <a:ext cx="752977" cy="19392"/>
          </a:xfrm>
          <a:prstGeom prst="straightConnector1">
            <a:avLst/>
          </a:prstGeom>
          <a:noFill/>
          <a:ln w="57150" cap="flat" cmpd="sng">
            <a:solidFill>
              <a:srgbClr val="E36C09"/>
            </a:solidFill>
            <a:prstDash val="solid"/>
            <a:round/>
            <a:headEnd type="none" w="sm" len="sm"/>
            <a:tailEnd type="triangle" w="med" len="med"/>
          </a:ln>
        </p:spPr>
      </p:cxnSp>
      <p:pic>
        <p:nvPicPr>
          <p:cNvPr id="544" name="Google Shape;544;p50"/>
          <p:cNvPicPr preferRelativeResize="0"/>
          <p:nvPr/>
        </p:nvPicPr>
        <p:blipFill rotWithShape="1">
          <a:blip r:embed="rId9">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13732BF-05FE-CBB3-4C29-3E14FACD3642}"/>
              </a:ext>
            </a:extLst>
          </p:cNvPr>
          <p:cNvPicPr>
            <a:picLocks noChangeAspect="1"/>
          </p:cNvPicPr>
          <p:nvPr/>
        </p:nvPicPr>
        <p:blipFill>
          <a:blip r:embed="rId10"/>
          <a:stretch>
            <a:fillRect/>
          </a:stretch>
        </p:blipFill>
        <p:spPr>
          <a:xfrm>
            <a:off x="3021517" y="9302160"/>
            <a:ext cx="2331172" cy="48906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48"/>
        <p:cNvGrpSpPr/>
        <p:nvPr/>
      </p:nvGrpSpPr>
      <p:grpSpPr>
        <a:xfrm>
          <a:off x="0" y="0"/>
          <a:ext cx="0" cy="0"/>
          <a:chOff x="0" y="0"/>
          <a:chExt cx="0" cy="0"/>
        </a:xfrm>
      </p:grpSpPr>
      <p:sp>
        <p:nvSpPr>
          <p:cNvPr id="549" name="Google Shape;549;p51"/>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33C5B"/>
                </a:solidFill>
                <a:latin typeface="Arial"/>
                <a:ea typeface="Arial"/>
                <a:cs typeface="Arial"/>
                <a:sym typeface="Arial"/>
              </a:rPr>
              <a:t>Förderung des selbstständigen Lernens im Flipped Classroom</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Werkzeuge und Strategien für die Unabhängigkeit</a:t>
            </a:r>
            <a:endParaRPr sz="3200" b="0" i="0" u="none" strike="noStrike" cap="none">
              <a:solidFill>
                <a:srgbClr val="033C5B"/>
              </a:solidFill>
              <a:latin typeface="Arial"/>
              <a:ea typeface="Arial"/>
              <a:cs typeface="Arial"/>
              <a:sym typeface="Arial"/>
            </a:endParaRPr>
          </a:p>
        </p:txBody>
      </p:sp>
      <p:sp>
        <p:nvSpPr>
          <p:cNvPr id="550" name="Google Shape;550;p5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5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552" name="Google Shape;552;p5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5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554" name="Google Shape;554;p5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556" name="Google Shape;556;p51"/>
          <p:cNvSpPr txBox="1"/>
          <p:nvPr/>
        </p:nvSpPr>
        <p:spPr>
          <a:xfrm>
            <a:off x="5627065" y="9243317"/>
            <a:ext cx="10064692"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557" name="Google Shape;557;p5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51"/>
          <p:cNvSpPr txBox="1"/>
          <p:nvPr/>
        </p:nvSpPr>
        <p:spPr>
          <a:xfrm>
            <a:off x="8719010" y="2307570"/>
            <a:ext cx="9909158" cy="286232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Fächer erforschen: </a:t>
            </a:r>
            <a:r>
              <a:rPr lang="en-US" sz="2000" b="0" i="0" u="none" strike="noStrike" cap="none">
                <a:solidFill>
                  <a:srgbClr val="000000"/>
                </a:solidFill>
                <a:latin typeface="Arial"/>
                <a:ea typeface="Arial"/>
                <a:cs typeface="Arial"/>
                <a:sym typeface="Arial"/>
              </a:rPr>
              <a:t>Zeigen Sie den Schülern, wie sie Apps und Recherchetools nutzen können, um sich intensiver mit dem Lernstoff zu beschäftigen.</a:t>
            </a:r>
            <a:endParaRPr/>
          </a:p>
          <a:p>
            <a:pPr marL="0" marR="0" lvl="0" indent="0" algn="l" rtl="0">
              <a:lnSpc>
                <a:spcPct val="15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342900" marR="0" lvl="0" indent="-215900" algn="l" rtl="0">
              <a:lnSpc>
                <a:spcPct val="150000"/>
              </a:lnSpc>
              <a:spcBef>
                <a:spcPts val="0"/>
              </a:spcBef>
              <a:spcAft>
                <a:spcPts val="0"/>
              </a:spcAft>
              <a:buClr>
                <a:srgbClr val="000000"/>
              </a:buClr>
              <a:buSzPts val="2000"/>
              <a:buFont typeface="Noto Sans Symbols"/>
              <a:buNone/>
            </a:pPr>
            <a:endParaRPr sz="2000" b="1"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a:solidFill>
                  <a:srgbClr val="E36C09"/>
                </a:solidFill>
                <a:latin typeface="Arial"/>
                <a:ea typeface="Arial"/>
                <a:cs typeface="Arial"/>
                <a:sym typeface="Arial"/>
              </a:rPr>
              <a:t>Förderung der Selbstständigkeit: </a:t>
            </a:r>
            <a:r>
              <a:rPr lang="en-US" sz="2000" b="0" i="0" u="none" strike="noStrike" cap="none">
                <a:solidFill>
                  <a:srgbClr val="000000"/>
                </a:solidFill>
                <a:latin typeface="Arial"/>
                <a:ea typeface="Arial"/>
                <a:cs typeface="Arial"/>
                <a:sym typeface="Arial"/>
              </a:rPr>
              <a:t>Geben Sie den Schülern Werkzeuge und Strategien an die Hand, damit sie Themen in ihrem eigenen Tempo erforschen können, was ihre Neugier und ihr Selbstvertrauen stärkt.</a:t>
            </a:r>
            <a:endParaRPr sz="2000" b="0" i="0" u="none" strike="noStrike" cap="none">
              <a:solidFill>
                <a:srgbClr val="000000"/>
              </a:solidFill>
              <a:latin typeface="Arial"/>
              <a:ea typeface="Arial"/>
              <a:cs typeface="Arial"/>
              <a:sym typeface="Arial"/>
            </a:endParaRPr>
          </a:p>
        </p:txBody>
      </p:sp>
      <p:sp>
        <p:nvSpPr>
          <p:cNvPr id="559" name="Google Shape;559;p51"/>
          <p:cNvSpPr/>
          <p:nvPr/>
        </p:nvSpPr>
        <p:spPr>
          <a:xfrm>
            <a:off x="2956987" y="3157216"/>
            <a:ext cx="3258976" cy="969818"/>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560" name="Google Shape;560;p51"/>
          <p:cNvSpPr txBox="1"/>
          <p:nvPr/>
        </p:nvSpPr>
        <p:spPr>
          <a:xfrm>
            <a:off x="3334838" y="3350049"/>
            <a:ext cx="279861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E36C09"/>
                </a:solidFill>
                <a:latin typeface="Arial"/>
                <a:ea typeface="Arial"/>
                <a:cs typeface="Arial"/>
                <a:sym typeface="Arial"/>
              </a:rPr>
              <a:t>Effektive Nutzung von Werkzeugen lehren</a:t>
            </a:r>
            <a:endParaRPr sz="2000" b="1" i="0" u="none" strike="noStrike" cap="none">
              <a:solidFill>
                <a:srgbClr val="E36C09"/>
              </a:solidFill>
              <a:latin typeface="Arial"/>
              <a:ea typeface="Arial"/>
              <a:cs typeface="Arial"/>
              <a:sym typeface="Arial"/>
            </a:endParaRPr>
          </a:p>
        </p:txBody>
      </p:sp>
      <p:cxnSp>
        <p:nvCxnSpPr>
          <p:cNvPr id="561" name="Google Shape;561;p51"/>
          <p:cNvCxnSpPr/>
          <p:nvPr/>
        </p:nvCxnSpPr>
        <p:spPr>
          <a:xfrm rot="10800000" flipH="1">
            <a:off x="6651662" y="2709160"/>
            <a:ext cx="900267" cy="438784"/>
          </a:xfrm>
          <a:prstGeom prst="straightConnector1">
            <a:avLst/>
          </a:prstGeom>
          <a:noFill/>
          <a:ln w="57150" cap="flat" cmpd="sng">
            <a:solidFill>
              <a:srgbClr val="E36C09"/>
            </a:solidFill>
            <a:prstDash val="solid"/>
            <a:round/>
            <a:headEnd type="none" w="sm" len="sm"/>
            <a:tailEnd type="triangle" w="med" len="med"/>
          </a:ln>
        </p:spPr>
      </p:cxnSp>
      <p:cxnSp>
        <p:nvCxnSpPr>
          <p:cNvPr id="562" name="Google Shape;562;p51"/>
          <p:cNvCxnSpPr/>
          <p:nvPr/>
        </p:nvCxnSpPr>
        <p:spPr>
          <a:xfrm>
            <a:off x="6641882" y="4172564"/>
            <a:ext cx="747533" cy="475691"/>
          </a:xfrm>
          <a:prstGeom prst="straightConnector1">
            <a:avLst/>
          </a:prstGeom>
          <a:noFill/>
          <a:ln w="57150" cap="flat" cmpd="sng">
            <a:solidFill>
              <a:srgbClr val="E36C09"/>
            </a:solidFill>
            <a:prstDash val="solid"/>
            <a:round/>
            <a:headEnd type="none" w="sm" len="sm"/>
            <a:tailEnd type="triangle" w="med" len="med"/>
          </a:ln>
        </p:spPr>
      </p:cxnSp>
      <p:pic>
        <p:nvPicPr>
          <p:cNvPr id="563" name="Google Shape;563;p51"/>
          <p:cNvPicPr preferRelativeResize="0"/>
          <p:nvPr/>
        </p:nvPicPr>
        <p:blipFill rotWithShape="1">
          <a:blip r:embed="rId6">
            <a:alphaModFix/>
          </a:blip>
          <a:srcRect/>
          <a:stretch/>
        </p:blipFill>
        <p:spPr>
          <a:xfrm>
            <a:off x="7682876" y="2460849"/>
            <a:ext cx="970285" cy="970285"/>
          </a:xfrm>
          <a:prstGeom prst="rect">
            <a:avLst/>
          </a:prstGeom>
          <a:noFill/>
          <a:ln>
            <a:noFill/>
          </a:ln>
        </p:spPr>
      </p:pic>
      <p:pic>
        <p:nvPicPr>
          <p:cNvPr id="564" name="Google Shape;564;p51"/>
          <p:cNvPicPr preferRelativeResize="0"/>
          <p:nvPr/>
        </p:nvPicPr>
        <p:blipFill rotWithShape="1">
          <a:blip r:embed="rId7">
            <a:alphaModFix/>
          </a:blip>
          <a:srcRect/>
          <a:stretch/>
        </p:blipFill>
        <p:spPr>
          <a:xfrm>
            <a:off x="7682876" y="4019285"/>
            <a:ext cx="1036134" cy="1036134"/>
          </a:xfrm>
          <a:prstGeom prst="rect">
            <a:avLst/>
          </a:prstGeom>
          <a:noFill/>
          <a:ln>
            <a:noFill/>
          </a:ln>
        </p:spPr>
      </p:pic>
      <p:pic>
        <p:nvPicPr>
          <p:cNvPr id="565" name="Google Shape;565;p51"/>
          <p:cNvPicPr preferRelativeResize="0"/>
          <p:nvPr/>
        </p:nvPicPr>
        <p:blipFill rotWithShape="1">
          <a:blip r:embed="rId8">
            <a:alphaModFix/>
          </a:blip>
          <a:srcRect/>
          <a:stretch/>
        </p:blipFill>
        <p:spPr>
          <a:xfrm>
            <a:off x="4498619" y="6350012"/>
            <a:ext cx="10228762" cy="2239491"/>
          </a:xfrm>
          <a:prstGeom prst="rect">
            <a:avLst/>
          </a:prstGeom>
          <a:noFill/>
          <a:ln>
            <a:noFill/>
          </a:ln>
        </p:spPr>
      </p:pic>
      <p:pic>
        <p:nvPicPr>
          <p:cNvPr id="566" name="Google Shape;566;p51"/>
          <p:cNvPicPr preferRelativeResize="0"/>
          <p:nvPr/>
        </p:nvPicPr>
        <p:blipFill rotWithShape="1">
          <a:blip r:embed="rId9">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344962CA-5943-76AA-0076-5600588F5508}"/>
              </a:ext>
            </a:extLst>
          </p:cNvPr>
          <p:cNvPicPr>
            <a:picLocks noChangeAspect="1"/>
          </p:cNvPicPr>
          <p:nvPr/>
        </p:nvPicPr>
        <p:blipFill>
          <a:blip r:embed="rId10"/>
          <a:stretch>
            <a:fillRect/>
          </a:stretch>
        </p:blipFill>
        <p:spPr>
          <a:xfrm>
            <a:off x="3021517" y="9302160"/>
            <a:ext cx="2331172" cy="48906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70"/>
        <p:cNvGrpSpPr/>
        <p:nvPr/>
      </p:nvGrpSpPr>
      <p:grpSpPr>
        <a:xfrm>
          <a:off x="0" y="0"/>
          <a:ext cx="0" cy="0"/>
          <a:chOff x="0" y="0"/>
          <a:chExt cx="0" cy="0"/>
        </a:xfrm>
      </p:grpSpPr>
      <p:sp>
        <p:nvSpPr>
          <p:cNvPr id="571" name="Google Shape;571;p52"/>
          <p:cNvSpPr txBox="1"/>
          <p:nvPr/>
        </p:nvSpPr>
        <p:spPr>
          <a:xfrm>
            <a:off x="3058697" y="773904"/>
            <a:ext cx="1326524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33C5B"/>
                </a:solidFill>
                <a:latin typeface="Arial"/>
                <a:ea typeface="Arial"/>
                <a:cs typeface="Arial"/>
                <a:sym typeface="Arial"/>
              </a:rPr>
              <a:t>Förderung des selbstständigen Lernens in umgedrehten Klassenzimmern</a:t>
            </a:r>
            <a:br>
              <a:rPr lang="en-US" sz="3200" b="0" i="0" u="none" strike="noStrike" cap="none">
                <a:solidFill>
                  <a:srgbClr val="033C5B"/>
                </a:solidFill>
                <a:latin typeface="Arial"/>
                <a:ea typeface="Arial"/>
                <a:cs typeface="Arial"/>
                <a:sym typeface="Arial"/>
              </a:rPr>
            </a:br>
            <a:r>
              <a:rPr lang="en-US" sz="3200" b="0" i="0" u="none" strike="noStrike" cap="none">
                <a:solidFill>
                  <a:srgbClr val="033C5B"/>
                </a:solidFill>
                <a:latin typeface="Arial"/>
                <a:ea typeface="Arial"/>
                <a:cs typeface="Arial"/>
                <a:sym typeface="Arial"/>
              </a:rPr>
              <a:t>Aufbau von Fähigkeiten zum kritischen Denken</a:t>
            </a:r>
            <a:endParaRPr sz="3200" b="0" i="0" u="none" strike="noStrike" cap="none">
              <a:solidFill>
                <a:srgbClr val="033C5B"/>
              </a:solidFill>
              <a:latin typeface="Arial"/>
              <a:ea typeface="Arial"/>
              <a:cs typeface="Arial"/>
              <a:sym typeface="Arial"/>
            </a:endParaRPr>
          </a:p>
        </p:txBody>
      </p:sp>
      <p:sp>
        <p:nvSpPr>
          <p:cNvPr id="572" name="Google Shape;572;p52"/>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52"/>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574" name="Google Shape;574;p52"/>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52"/>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576" name="Google Shape;576;p5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578" name="Google Shape;578;p52"/>
          <p:cNvSpPr txBox="1"/>
          <p:nvPr/>
        </p:nvSpPr>
        <p:spPr>
          <a:xfrm>
            <a:off x="5627065" y="9243317"/>
            <a:ext cx="999937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200" b="0" i="0" u="none" strike="noStrike" cap="none">
              <a:solidFill>
                <a:srgbClr val="000000"/>
              </a:solidFill>
              <a:latin typeface="Arial"/>
              <a:ea typeface="Arial"/>
              <a:cs typeface="Arial"/>
              <a:sym typeface="Arial"/>
            </a:endParaRPr>
          </a:p>
        </p:txBody>
      </p:sp>
      <p:sp>
        <p:nvSpPr>
          <p:cNvPr id="579" name="Google Shape;579;p5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0" name="Google Shape;580;p52"/>
          <p:cNvPicPr preferRelativeResize="0"/>
          <p:nvPr/>
        </p:nvPicPr>
        <p:blipFill rotWithShape="1">
          <a:blip r:embed="rId6">
            <a:alphaModFix/>
          </a:blip>
          <a:srcRect/>
          <a:stretch/>
        </p:blipFill>
        <p:spPr>
          <a:xfrm>
            <a:off x="11141221" y="3053357"/>
            <a:ext cx="6014799" cy="4180285"/>
          </a:xfrm>
          <a:prstGeom prst="rect">
            <a:avLst/>
          </a:prstGeom>
          <a:noFill/>
          <a:ln>
            <a:noFill/>
          </a:ln>
        </p:spPr>
      </p:pic>
      <p:sp>
        <p:nvSpPr>
          <p:cNvPr id="581" name="Google Shape;581;p52"/>
          <p:cNvSpPr txBox="1"/>
          <p:nvPr/>
        </p:nvSpPr>
        <p:spPr>
          <a:xfrm>
            <a:off x="3580329" y="2330211"/>
            <a:ext cx="7560892" cy="677104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err="1">
                <a:solidFill>
                  <a:srgbClr val="000000"/>
                </a:solidFill>
                <a:latin typeface="Arial"/>
                <a:ea typeface="Arial"/>
                <a:cs typeface="Arial"/>
                <a:sym typeface="Arial"/>
              </a:rPr>
              <a:t>Konzentrieren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auf die </a:t>
            </a:r>
            <a:r>
              <a:rPr lang="en-US" sz="2000" b="0" i="0" u="none" strike="noStrike" cap="none" dirty="0" err="1">
                <a:solidFill>
                  <a:srgbClr val="000000"/>
                </a:solidFill>
                <a:latin typeface="Arial"/>
                <a:ea typeface="Arial"/>
                <a:cs typeface="Arial"/>
                <a:sym typeface="Arial"/>
              </a:rPr>
              <a:t>Entwicklung</a:t>
            </a:r>
            <a:r>
              <a:rPr lang="en-US" sz="2000" b="0" i="0" u="none" strike="noStrike" cap="none" dirty="0">
                <a:solidFill>
                  <a:srgbClr val="000000"/>
                </a:solidFill>
                <a:latin typeface="Arial"/>
                <a:ea typeface="Arial"/>
                <a:cs typeface="Arial"/>
                <a:sym typeface="Arial"/>
              </a:rPr>
              <a:t> des </a:t>
            </a:r>
            <a:r>
              <a:rPr lang="en-US" sz="2000" b="1" i="0" u="none" strike="noStrike" cap="none" dirty="0" err="1">
                <a:solidFill>
                  <a:srgbClr val="E36C09"/>
                </a:solidFill>
                <a:latin typeface="Arial"/>
                <a:ea typeface="Arial"/>
                <a:cs typeface="Arial"/>
                <a:sym typeface="Arial"/>
              </a:rPr>
              <a:t>kritischen</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Denkens</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und der </a:t>
            </a:r>
            <a:r>
              <a:rPr lang="en-US" sz="2000" b="1" i="0" u="none" strike="noStrike" cap="none" dirty="0" err="1">
                <a:solidFill>
                  <a:srgbClr val="E36C09"/>
                </a:solidFill>
                <a:latin typeface="Arial"/>
                <a:ea typeface="Arial"/>
                <a:cs typeface="Arial"/>
                <a:sym typeface="Arial"/>
              </a:rPr>
              <a:t>Problemlösungsfähigkeiten</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der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Ermutigen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Informationen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unabhängigen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Studien</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zu</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hinterfragen</a:t>
            </a:r>
            <a:r>
              <a:rPr lang="en-US" sz="2000" b="0" i="0" u="none" strike="noStrike" cap="none" dirty="0">
                <a:solidFill>
                  <a:srgbClr val="000000"/>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zu</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analysieren</a:t>
            </a:r>
            <a:r>
              <a:rPr lang="en-US" sz="2000" b="1" i="0" u="none" strike="noStrike" cap="none" dirty="0">
                <a:solidFill>
                  <a:srgbClr val="E36C09"/>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und </a:t>
            </a:r>
            <a:r>
              <a:rPr lang="en-US" sz="2000" b="1" i="0" u="none" strike="noStrike" cap="none" dirty="0" err="1">
                <a:solidFill>
                  <a:srgbClr val="E36C09"/>
                </a:solidFill>
                <a:latin typeface="Arial"/>
                <a:ea typeface="Arial"/>
                <a:cs typeface="Arial"/>
                <a:sym typeface="Arial"/>
              </a:rPr>
              <a:t>zusammenzufassen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Nutzen</a:t>
            </a:r>
            <a:r>
              <a:rPr lang="en-US" sz="2000" b="0" i="0" u="none" strike="noStrike" cap="none" dirty="0">
                <a:solidFill>
                  <a:srgbClr val="000000"/>
                </a:solidFill>
                <a:latin typeface="Arial"/>
                <a:ea typeface="Arial"/>
                <a:cs typeface="Arial"/>
                <a:sym typeface="Arial"/>
              </a:rPr>
              <a:t> Sie die Zeit </a:t>
            </a: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Unterricht</a:t>
            </a:r>
            <a:r>
              <a:rPr lang="en-US" sz="2000" b="0" i="0" u="none" strike="noStrike" cap="none" dirty="0">
                <a:solidFill>
                  <a:srgbClr val="000000"/>
                </a:solidFill>
                <a:latin typeface="Arial"/>
                <a:ea typeface="Arial"/>
                <a:cs typeface="Arial"/>
                <a:sym typeface="Arial"/>
              </a:rPr>
              <a:t>, um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Aufgaben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konfrontieren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die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Anwendung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unabhängig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erworbenen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Wissens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erfordern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5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1" i="0" u="none" strike="noStrike" cap="none" dirty="0" err="1">
                <a:solidFill>
                  <a:srgbClr val="E36C09"/>
                </a:solidFill>
                <a:latin typeface="Arial"/>
                <a:ea typeface="Arial"/>
                <a:cs typeface="Arial"/>
                <a:sym typeface="Arial"/>
              </a:rPr>
              <a:t>Fördern</a:t>
            </a:r>
            <a:r>
              <a:rPr lang="en-US" sz="2000" b="1" i="0" u="none" strike="noStrike" cap="none" dirty="0">
                <a:solidFill>
                  <a:srgbClr val="E36C09"/>
                </a:solidFill>
                <a:latin typeface="Arial"/>
                <a:ea typeface="Arial"/>
                <a:cs typeface="Arial"/>
                <a:sym typeface="Arial"/>
              </a:rPr>
              <a:t> Sie die </a:t>
            </a:r>
            <a:r>
              <a:rPr lang="en-US" sz="2000" b="1" i="0" u="none" strike="noStrike" cap="none" dirty="0" err="1">
                <a:solidFill>
                  <a:srgbClr val="E36C09"/>
                </a:solidFill>
                <a:latin typeface="Arial"/>
                <a:ea typeface="Arial"/>
                <a:cs typeface="Arial"/>
                <a:sym typeface="Arial"/>
              </a:rPr>
              <a:t>Selbstständigkeit</a:t>
            </a:r>
            <a:r>
              <a:rPr lang="en-US" sz="2000" b="1" i="0" u="none" strike="noStrike" cap="none" dirty="0">
                <a:solidFill>
                  <a:srgbClr val="E36C09"/>
                </a:solidFill>
                <a:latin typeface="Arial"/>
                <a:ea typeface="Arial"/>
                <a:cs typeface="Arial"/>
                <a:sym typeface="Arial"/>
              </a:rPr>
              <a:t> und </a:t>
            </a:r>
            <a:r>
              <a:rPr lang="en-US" sz="2000" b="1" i="0" u="none" strike="noStrike" cap="none" dirty="0" err="1">
                <a:solidFill>
                  <a:srgbClr val="E36C09"/>
                </a:solidFill>
                <a:latin typeface="Arial"/>
                <a:ea typeface="Arial"/>
                <a:cs typeface="Arial"/>
                <a:sym typeface="Arial"/>
              </a:rPr>
              <a:t>bieten</a:t>
            </a:r>
            <a:r>
              <a:rPr lang="en-US" sz="2000" b="1" i="0" u="none" strike="noStrike" cap="none" dirty="0">
                <a:solidFill>
                  <a:srgbClr val="E36C09"/>
                </a:solidFill>
                <a:latin typeface="Arial"/>
                <a:ea typeface="Arial"/>
                <a:cs typeface="Arial"/>
                <a:sym typeface="Arial"/>
              </a:rPr>
              <a:t> Sie </a:t>
            </a:r>
            <a:r>
              <a:rPr lang="en-US" sz="2000" b="1" i="0" u="none" strike="noStrike" cap="none" dirty="0" err="1">
                <a:solidFill>
                  <a:srgbClr val="E36C09"/>
                </a:solidFill>
                <a:latin typeface="Arial"/>
                <a:ea typeface="Arial"/>
                <a:cs typeface="Arial"/>
                <a:sym typeface="Arial"/>
              </a:rPr>
              <a:t>gleichzeitig</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konsequente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Anleitung</a:t>
            </a:r>
            <a:r>
              <a:rPr lang="en-US" sz="2000" b="1" i="0" u="none" strike="noStrike" cap="none" dirty="0">
                <a:solidFill>
                  <a:srgbClr val="E36C09"/>
                </a:solidFill>
                <a:latin typeface="Arial"/>
                <a:ea typeface="Arial"/>
                <a:cs typeface="Arial"/>
                <a:sym typeface="Arial"/>
              </a:rPr>
              <a:t> und </a:t>
            </a:r>
            <a:r>
              <a:rPr lang="en-US" sz="2000" b="1" i="0" u="none" strike="noStrike" cap="none" dirty="0" err="1">
                <a:solidFill>
                  <a:srgbClr val="E36C09"/>
                </a:solidFill>
                <a:latin typeface="Arial"/>
                <a:ea typeface="Arial"/>
                <a:cs typeface="Arial"/>
                <a:sym typeface="Arial"/>
              </a:rPr>
              <a:t>Unterstützung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Regelmäßige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Kontroll</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Feedbacksitzungen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helfen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sicherzustellen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auf dem </a:t>
            </a:r>
            <a:r>
              <a:rPr lang="en-US" sz="2000" b="0" i="0" u="none" strike="noStrike" cap="none" dirty="0" err="1">
                <a:solidFill>
                  <a:srgbClr val="000000"/>
                </a:solidFill>
                <a:latin typeface="Arial"/>
                <a:ea typeface="Arial"/>
                <a:cs typeface="Arial"/>
                <a:sym typeface="Arial"/>
              </a:rPr>
              <a:t>richtigen</a:t>
            </a:r>
            <a:r>
              <a:rPr lang="en-US" sz="2000" b="0" i="0" u="none" strike="noStrike" cap="none" dirty="0">
                <a:solidFill>
                  <a:srgbClr val="000000"/>
                </a:solidFill>
                <a:latin typeface="Arial"/>
                <a:ea typeface="Arial"/>
                <a:cs typeface="Arial"/>
                <a:sym typeface="Arial"/>
              </a:rPr>
              <a:t> Weg und </a:t>
            </a:r>
            <a:r>
              <a:rPr lang="en-US" sz="2000" b="0" i="0" u="none" strike="noStrike" cap="none" dirty="0" err="1">
                <a:solidFill>
                  <a:srgbClr val="000000"/>
                </a:solidFill>
                <a:latin typeface="Arial"/>
                <a:ea typeface="Arial"/>
                <a:cs typeface="Arial"/>
                <a:sym typeface="Arial"/>
              </a:rPr>
              <a:t>engagiert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Schaffen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Unterrichtskultur</a:t>
            </a:r>
            <a:r>
              <a:rPr lang="en-US" sz="2000" b="0" i="0" u="none" strike="noStrike" cap="none" dirty="0">
                <a:solidFill>
                  <a:srgbClr val="000000"/>
                </a:solidFill>
                <a:latin typeface="Arial"/>
                <a:ea typeface="Arial"/>
                <a:cs typeface="Arial"/>
                <a:sym typeface="Arial"/>
              </a:rPr>
              <a:t>, in der das </a:t>
            </a:r>
            <a:r>
              <a:rPr lang="en-US" sz="2000" b="0" i="0" u="none" strike="noStrike" cap="none" dirty="0" err="1">
                <a:solidFill>
                  <a:srgbClr val="000000"/>
                </a:solidFill>
                <a:latin typeface="Arial"/>
                <a:ea typeface="Arial"/>
                <a:cs typeface="Arial"/>
                <a:sym typeface="Arial"/>
              </a:rPr>
              <a:t>Nachfragen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nach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Hilfe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gefördert</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als</a:t>
            </a:r>
            <a:r>
              <a:rPr lang="en-US" sz="2000" b="0" i="0" u="none" strike="noStrike" cap="none" dirty="0">
                <a:solidFill>
                  <a:srgbClr val="000000"/>
                </a:solidFill>
                <a:latin typeface="Arial"/>
                <a:ea typeface="Arial"/>
                <a:cs typeface="Arial"/>
                <a:sym typeface="Arial"/>
              </a:rPr>
              <a:t> Teil des </a:t>
            </a:r>
            <a:r>
              <a:rPr lang="en-US" sz="2000" b="0" i="0" u="none" strike="noStrike" cap="none" dirty="0" err="1">
                <a:solidFill>
                  <a:srgbClr val="000000"/>
                </a:solidFill>
                <a:latin typeface="Arial"/>
                <a:ea typeface="Arial"/>
                <a:cs typeface="Arial"/>
                <a:sym typeface="Arial"/>
              </a:rPr>
              <a:t>Lernprozesses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angesehen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wird</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582" name="Google Shape;582;p52"/>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0F9B545-9CA7-20E1-0C0C-BDFC789E1E01}"/>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86"/>
        <p:cNvGrpSpPr/>
        <p:nvPr/>
      </p:nvGrpSpPr>
      <p:grpSpPr>
        <a:xfrm>
          <a:off x="0" y="0"/>
          <a:ext cx="0" cy="0"/>
          <a:chOff x="0" y="0"/>
          <a:chExt cx="0" cy="0"/>
        </a:xfrm>
      </p:grpSpPr>
      <p:sp>
        <p:nvSpPr>
          <p:cNvPr id="587" name="Google Shape;587;p16"/>
          <p:cNvSpPr txBox="1"/>
          <p:nvPr/>
        </p:nvSpPr>
        <p:spPr>
          <a:xfrm>
            <a:off x="3058697" y="773904"/>
            <a:ext cx="13265100"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Integration von formativen Bewertungen in einem Flipped Classroom</a:t>
            </a:r>
            <a:endParaRPr sz="3200" b="0" i="0" u="none" strike="noStrike" cap="none">
              <a:solidFill>
                <a:srgbClr val="033C5B"/>
              </a:solidFill>
              <a:latin typeface="Arial"/>
              <a:ea typeface="Arial"/>
              <a:cs typeface="Arial"/>
              <a:sym typeface="Arial"/>
            </a:endParaRPr>
          </a:p>
        </p:txBody>
      </p:sp>
      <p:sp>
        <p:nvSpPr>
          <p:cNvPr id="588" name="Google Shape;588;p16"/>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590" name="Google Shape;590;p16"/>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592" name="Google Shape;592;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594" name="Google Shape;594;p16"/>
          <p:cNvSpPr txBox="1"/>
          <p:nvPr/>
        </p:nvSpPr>
        <p:spPr>
          <a:xfrm>
            <a:off x="5627065" y="9243317"/>
            <a:ext cx="1018558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595" name="Google Shape;595;p1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6"/>
          <p:cNvSpPr txBox="1"/>
          <p:nvPr/>
        </p:nvSpPr>
        <p:spPr>
          <a:xfrm>
            <a:off x="3058697" y="1634836"/>
            <a:ext cx="1366373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Erstellen Sie Bewertungen, die zu den Zielen des "flipped classroom" passen, und sorgen Sie für Abwechslung, um verschiedenen Lernstilen gerecht zu werden. Integrieren Sie Bewertungen sowohl in Online- als auch in Präsenzveranstaltungen, um ein umfassendes Bild der Fortschritte der Schüler zu erhalten.</a:t>
            </a:r>
            <a:endParaRPr/>
          </a:p>
        </p:txBody>
      </p:sp>
      <p:sp>
        <p:nvSpPr>
          <p:cNvPr id="597" name="Google Shape;597;p16"/>
          <p:cNvSpPr txBox="1"/>
          <p:nvPr/>
        </p:nvSpPr>
        <p:spPr>
          <a:xfrm>
            <a:off x="3158835" y="3283527"/>
            <a:ext cx="4904509" cy="2805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Feedback als Werkzeug für Wachstum:</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Konzentrieren Sie sich darauf, hilfreiches, konstruktives Feedback zu geben, das die Schüler zur Verbesserung anleitet. Ermutigen Sie die Schüler dazu, über das Feedback nachzudenken und es zu nutzen, um ihr Verständnis zu verbessern</a:t>
            </a:r>
            <a:r>
              <a:rPr lang="en-US" sz="1400" b="0" i="0" u="none" strike="noStrike" cap="none">
                <a:solidFill>
                  <a:srgbClr val="000000"/>
                </a:solidFill>
                <a:latin typeface="Arial"/>
                <a:ea typeface="Arial"/>
                <a:cs typeface="Arial"/>
                <a:sym typeface="Arial"/>
              </a:rPr>
              <a:t>.</a:t>
            </a:r>
            <a:endParaRPr/>
          </a:p>
        </p:txBody>
      </p:sp>
      <p:sp>
        <p:nvSpPr>
          <p:cNvPr id="598" name="Google Shape;598;p16"/>
          <p:cNvSpPr txBox="1"/>
          <p:nvPr/>
        </p:nvSpPr>
        <p:spPr>
          <a:xfrm>
            <a:off x="8853054" y="3283527"/>
            <a:ext cx="5084618" cy="372864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Noto Sans Symbols"/>
              <a:buChar char="✔"/>
            </a:pPr>
            <a:r>
              <a:rPr lang="en-US" sz="2000" b="1" i="0" u="none" strike="noStrike" cap="none">
                <a:solidFill>
                  <a:srgbClr val="E36C09"/>
                </a:solidFill>
                <a:latin typeface="Arial"/>
                <a:ea typeface="Arial"/>
                <a:cs typeface="Arial"/>
                <a:sym typeface="Arial"/>
              </a:rPr>
              <a:t>Beteiligung der Schüler an der Gestaltung der Bewertung:  </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Lassen Sie die Schülerinnen und Schüler an der Gestaltung einiger Prüfungen, wie z. B. Peer Reviews oder Quiz, mitwirken. Diese Beteiligung hilft ihnen, sich intensiver mit dem Material zu beschäftigen und gibt ihnen einen Einblick in den Bewertungsprozess.</a:t>
            </a:r>
            <a:endParaRPr/>
          </a:p>
        </p:txBody>
      </p:sp>
      <p:pic>
        <p:nvPicPr>
          <p:cNvPr id="599" name="Google Shape;599;p16"/>
          <p:cNvPicPr preferRelativeResize="0"/>
          <p:nvPr/>
        </p:nvPicPr>
        <p:blipFill rotWithShape="1">
          <a:blip r:embed="rId6">
            <a:alphaModFix/>
          </a:blip>
          <a:srcRect/>
          <a:stretch/>
        </p:blipFill>
        <p:spPr>
          <a:xfrm>
            <a:off x="14709572" y="5397951"/>
            <a:ext cx="3228449" cy="3228449"/>
          </a:xfrm>
          <a:prstGeom prst="rect">
            <a:avLst/>
          </a:prstGeom>
          <a:noFill/>
          <a:ln>
            <a:noFill/>
          </a:ln>
        </p:spPr>
      </p:pic>
      <p:sp>
        <p:nvSpPr>
          <p:cNvPr id="600" name="Google Shape;600;p16"/>
          <p:cNvSpPr/>
          <p:nvPr/>
        </p:nvSpPr>
        <p:spPr>
          <a:xfrm>
            <a:off x="3456707" y="7341049"/>
            <a:ext cx="9213273" cy="1205346"/>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Lesen Sie diesen Artikel des Eberly Center über den Unterschied zwischen formativer und summativer Beurteilung: </a:t>
            </a:r>
            <a:r>
              <a:rPr lang="en-US" sz="20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2000" b="0" i="0" u="none" strike="noStrike" cap="none">
                <a:solidFill>
                  <a:schemeClr val="dk1"/>
                </a:solidFill>
                <a:latin typeface="Arial"/>
                <a:ea typeface="Arial"/>
                <a:cs typeface="Arial"/>
                <a:sym typeface="Arial"/>
              </a:rPr>
              <a:t>//www.cmu.edu/teaching/assessment/basics/formative-summative.html </a:t>
            </a:r>
            <a:endParaRPr sz="2000" b="0" i="0" u="none" strike="noStrike" cap="none">
              <a:solidFill>
                <a:schemeClr val="dk1"/>
              </a:solidFill>
              <a:latin typeface="Arial"/>
              <a:ea typeface="Arial"/>
              <a:cs typeface="Arial"/>
              <a:sym typeface="Arial"/>
            </a:endParaRPr>
          </a:p>
        </p:txBody>
      </p:sp>
      <p:pic>
        <p:nvPicPr>
          <p:cNvPr id="601" name="Google Shape;601;p16"/>
          <p:cNvPicPr preferRelativeResize="0"/>
          <p:nvPr/>
        </p:nvPicPr>
        <p:blipFill rotWithShape="1">
          <a:blip r:embed="rId8">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46B5B3D-2978-CF50-7F3F-AD4BFE5D9E43}"/>
              </a:ext>
            </a:extLst>
          </p:cNvPr>
          <p:cNvPicPr>
            <a:picLocks noChangeAspect="1"/>
          </p:cNvPicPr>
          <p:nvPr/>
        </p:nvPicPr>
        <p:blipFill>
          <a:blip r:embed="rId9"/>
          <a:stretch>
            <a:fillRect/>
          </a:stretch>
        </p:blipFill>
        <p:spPr>
          <a:xfrm>
            <a:off x="3021517" y="9302160"/>
            <a:ext cx="2331172" cy="48906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05"/>
        <p:cNvGrpSpPr/>
        <p:nvPr/>
      </p:nvGrpSpPr>
      <p:grpSpPr>
        <a:xfrm>
          <a:off x="0" y="0"/>
          <a:ext cx="0" cy="0"/>
          <a:chOff x="0" y="0"/>
          <a:chExt cx="0" cy="0"/>
        </a:xfrm>
      </p:grpSpPr>
      <p:sp>
        <p:nvSpPr>
          <p:cNvPr id="606" name="Google Shape;606;p18"/>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8"/>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608" name="Google Shape;608;p18"/>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609" name="Google Shape;609;p18"/>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610" name="Google Shape;610;p18"/>
          <p:cNvSpPr txBox="1"/>
          <p:nvPr/>
        </p:nvSpPr>
        <p:spPr>
          <a:xfrm>
            <a:off x="9613816" y="685839"/>
            <a:ext cx="645786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Verbesserung der Zusammenarbeit beim Flipped Learning</a:t>
            </a:r>
            <a:endParaRPr sz="4000" b="0" i="0" u="none" strike="noStrike" cap="none">
              <a:solidFill>
                <a:srgbClr val="033C5B"/>
              </a:solidFill>
              <a:latin typeface="Arial"/>
              <a:ea typeface="Arial"/>
              <a:cs typeface="Arial"/>
              <a:sym typeface="Arial"/>
            </a:endParaRPr>
          </a:p>
        </p:txBody>
      </p:sp>
      <p:sp>
        <p:nvSpPr>
          <p:cNvPr id="611" name="Google Shape;611;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613" name="Google Shape;613;p18"/>
          <p:cNvSpPr txBox="1"/>
          <p:nvPr/>
        </p:nvSpPr>
        <p:spPr>
          <a:xfrm>
            <a:off x="5627065" y="9243317"/>
            <a:ext cx="1018558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614" name="Google Shape;614;p1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8"/>
          <p:cNvSpPr txBox="1"/>
          <p:nvPr/>
        </p:nvSpPr>
        <p:spPr>
          <a:xfrm>
            <a:off x="9829800" y="2857500"/>
            <a:ext cx="73914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a:solidFill>
                  <a:srgbClr val="E36C09"/>
                </a:solidFill>
                <a:latin typeface="Arial"/>
                <a:ea typeface="Arial"/>
                <a:cs typeface="Arial"/>
                <a:sym typeface="Arial"/>
              </a:rPr>
              <a:t>Förderung der Kooperationsfähigkeiten</a:t>
            </a:r>
            <a:r>
              <a:rPr lang="en-US" sz="2000" b="0" i="0" u="none" strike="noStrike" cap="none">
                <a:solidFill>
                  <a:srgbClr val="E36C09"/>
                </a:solidFill>
                <a:latin typeface="Arial"/>
                <a:ea typeface="Arial"/>
                <a:cs typeface="Arial"/>
                <a:sym typeface="Arial"/>
              </a:rPr>
              <a:t>:</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Betonen Sie die Bedeutung von </a:t>
            </a:r>
            <a:r>
              <a:rPr lang="en-US" sz="2000" b="1" i="0" u="none" strike="noStrike" cap="none">
                <a:solidFill>
                  <a:srgbClr val="E36C09"/>
                </a:solidFill>
                <a:latin typeface="Arial"/>
                <a:ea typeface="Arial"/>
                <a:cs typeface="Arial"/>
                <a:sym typeface="Arial"/>
              </a:rPr>
              <a:t>Teamwork </a:t>
            </a:r>
            <a:r>
              <a:rPr lang="en-US" sz="2000" b="0" i="0" u="none" strike="noStrike" cap="none">
                <a:solidFill>
                  <a:schemeClr val="dk1"/>
                </a:solidFill>
                <a:latin typeface="Arial"/>
                <a:ea typeface="Arial"/>
                <a:cs typeface="Arial"/>
                <a:sym typeface="Arial"/>
              </a:rPr>
              <a:t>und </a:t>
            </a:r>
            <a:r>
              <a:rPr lang="en-US" sz="2000" b="1" i="0" u="none" strike="noStrike" cap="none">
                <a:solidFill>
                  <a:srgbClr val="E36C09"/>
                </a:solidFill>
                <a:latin typeface="Arial"/>
                <a:ea typeface="Arial"/>
                <a:cs typeface="Arial"/>
                <a:sym typeface="Arial"/>
              </a:rPr>
              <a:t>Zusammenarbeit </a:t>
            </a:r>
            <a:r>
              <a:rPr lang="en-US" sz="2000" b="0" i="0" u="none" strike="noStrike" cap="none">
                <a:solidFill>
                  <a:schemeClr val="dk1"/>
                </a:solidFill>
                <a:latin typeface="Arial"/>
                <a:ea typeface="Arial"/>
                <a:cs typeface="Arial"/>
                <a:sym typeface="Arial"/>
              </a:rPr>
              <a:t>im Flipped Classroom. Diskutieren Sie, wie wichtig diese Fähigkeiten sowohl für den akademischen Erfolg als auch für die Vorbereitung auf die berufliche Zukunft sind.</a:t>
            </a:r>
            <a:endParaRPr sz="2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Führen Sie Aktivitäten ein, die Gruppenarbeit und gemeinsames Problemlösen erfordern, um die Interaktion zwischen Gleichaltrigen und kooperatives Lernen zu fördern.</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6" name="Google Shape;616;p18"/>
          <p:cNvPicPr preferRelativeResize="0"/>
          <p:nvPr/>
        </p:nvPicPr>
        <p:blipFill rotWithShape="1">
          <a:blip r:embed="rId6">
            <a:alphaModFix/>
          </a:blip>
          <a:srcRect/>
          <a:stretch/>
        </p:blipFill>
        <p:spPr>
          <a:xfrm>
            <a:off x="2069968" y="722692"/>
            <a:ext cx="5108676" cy="7655359"/>
          </a:xfrm>
          <a:prstGeom prst="rect">
            <a:avLst/>
          </a:prstGeom>
          <a:noFill/>
          <a:ln>
            <a:noFill/>
          </a:ln>
        </p:spPr>
      </p:pic>
      <p:pic>
        <p:nvPicPr>
          <p:cNvPr id="617" name="Google Shape;617;p18"/>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8406911-FCA4-AB3E-0604-0B68728DF223}"/>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21"/>
        <p:cNvGrpSpPr/>
        <p:nvPr/>
      </p:nvGrpSpPr>
      <p:grpSpPr>
        <a:xfrm>
          <a:off x="0" y="0"/>
          <a:ext cx="0" cy="0"/>
          <a:chOff x="0" y="0"/>
          <a:chExt cx="0" cy="0"/>
        </a:xfrm>
      </p:grpSpPr>
      <p:sp>
        <p:nvSpPr>
          <p:cNvPr id="622" name="Google Shape;622;p53"/>
          <p:cNvSpPr txBox="1"/>
          <p:nvPr/>
        </p:nvSpPr>
        <p:spPr>
          <a:xfrm>
            <a:off x="734019" y="1789147"/>
            <a:ext cx="14177966" cy="19819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Verbesserung der Zusammenarbeit beim Flipped Learning</a:t>
            </a:r>
            <a:endParaRPr sz="3200" b="0" i="0" u="none" strike="noStrike" cap="none">
              <a:solidFill>
                <a:srgbClr val="000000"/>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623" name="Google Shape;623;p53"/>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53"/>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5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626" name="Google Shape;626;p53"/>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627" name="Google Shape;627;p5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629" name="Google Shape;629;p53"/>
          <p:cNvSpPr txBox="1"/>
          <p:nvPr/>
        </p:nvSpPr>
        <p:spPr>
          <a:xfrm>
            <a:off x="5627065" y="9243316"/>
            <a:ext cx="10064692"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630" name="Google Shape;630;p5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53"/>
          <p:cNvSpPr txBox="1"/>
          <p:nvPr/>
        </p:nvSpPr>
        <p:spPr>
          <a:xfrm>
            <a:off x="734019" y="2867891"/>
            <a:ext cx="1371627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Sehen Sie sich dieses Video von Maddie Edwards an, um zu verstehen, wie kollaboratives Lernen Gruppenprojekte von unproduktiv zu hocheffektiv machen kann.</a:t>
            </a:r>
            <a:endParaRPr sz="2000" b="0" i="0" u="none" strike="noStrike" cap="none">
              <a:solidFill>
                <a:srgbClr val="000000"/>
              </a:solidFill>
              <a:latin typeface="Arial"/>
              <a:ea typeface="Arial"/>
              <a:cs typeface="Arial"/>
              <a:sym typeface="Arial"/>
            </a:endParaRPr>
          </a:p>
        </p:txBody>
      </p:sp>
      <p:pic>
        <p:nvPicPr>
          <p:cNvPr id="632" name="Google Shape;632;p53"/>
          <p:cNvPicPr preferRelativeResize="0"/>
          <p:nvPr/>
        </p:nvPicPr>
        <p:blipFill rotWithShape="1">
          <a:blip r:embed="rId5">
            <a:alphaModFix/>
          </a:blip>
          <a:srcRect/>
          <a:stretch/>
        </p:blipFill>
        <p:spPr>
          <a:xfrm>
            <a:off x="2000173" y="4600606"/>
            <a:ext cx="5140036" cy="2891270"/>
          </a:xfrm>
          <a:prstGeom prst="rect">
            <a:avLst/>
          </a:prstGeom>
          <a:noFill/>
          <a:ln>
            <a:noFill/>
          </a:ln>
        </p:spPr>
      </p:pic>
      <p:sp>
        <p:nvSpPr>
          <p:cNvPr id="633" name="Google Shape;633;p53"/>
          <p:cNvSpPr txBox="1"/>
          <p:nvPr/>
        </p:nvSpPr>
        <p:spPr>
          <a:xfrm>
            <a:off x="2216131" y="7730988"/>
            <a:ext cx="66634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https://www.youtube.com/watch?v=-WG1CoPgJfY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53"/>
          <p:cNvSpPr txBox="1"/>
          <p:nvPr/>
        </p:nvSpPr>
        <p:spPr>
          <a:xfrm>
            <a:off x="8475364" y="3771100"/>
            <a:ext cx="7074715" cy="378561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a:solidFill>
                  <a:srgbClr val="000000"/>
                </a:solidFill>
                <a:latin typeface="Arial"/>
                <a:ea typeface="Arial"/>
                <a:cs typeface="Arial"/>
                <a:sym typeface="Arial"/>
              </a:rPr>
              <a:t>In dem Video </a:t>
            </a:r>
            <a:r>
              <a:rPr lang="en-US" sz="2000" b="0" i="0" u="none" strike="noStrike" cap="none" dirty="0" err="1">
                <a:solidFill>
                  <a:srgbClr val="000000"/>
                </a:solidFill>
                <a:latin typeface="Arial"/>
                <a:ea typeface="Arial"/>
                <a:cs typeface="Arial"/>
                <a:sym typeface="Arial"/>
              </a:rPr>
              <a:t>erzählt</a:t>
            </a:r>
            <a:r>
              <a:rPr lang="en-US" sz="2000" b="0" i="0" u="none" strike="noStrike" cap="none" dirty="0">
                <a:solidFill>
                  <a:srgbClr val="000000"/>
                </a:solidFill>
                <a:latin typeface="Arial"/>
                <a:ea typeface="Arial"/>
                <a:cs typeface="Arial"/>
                <a:sym typeface="Arial"/>
              </a:rPr>
              <a:t> Maddie von </a:t>
            </a:r>
            <a:r>
              <a:rPr lang="en-US" sz="2000" b="0" i="0" u="none" strike="noStrike" cap="none" dirty="0" err="1">
                <a:solidFill>
                  <a:srgbClr val="000000"/>
                </a:solidFill>
                <a:latin typeface="Arial"/>
                <a:ea typeface="Arial"/>
                <a:cs typeface="Arial"/>
                <a:sym typeface="Arial"/>
              </a:rPr>
              <a:t>ihren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persönlichen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Erfahrungen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traditioneller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Gruppenarbeit</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wie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kollaboratives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wenn</a:t>
            </a:r>
            <a:r>
              <a:rPr lang="en-US" sz="2000" b="0" i="0" u="none" strike="noStrike" cap="none" dirty="0">
                <a:solidFill>
                  <a:srgbClr val="000000"/>
                </a:solidFill>
                <a:latin typeface="Arial"/>
                <a:ea typeface="Arial"/>
                <a:cs typeface="Arial"/>
                <a:sym typeface="Arial"/>
              </a:rPr>
              <a:t> es </a:t>
            </a:r>
            <a:r>
              <a:rPr lang="en-US" sz="2000" b="0" i="0" u="none" strike="noStrike" cap="none" dirty="0" err="1">
                <a:solidFill>
                  <a:srgbClr val="000000"/>
                </a:solidFill>
                <a:latin typeface="Arial"/>
                <a:ea typeface="Arial"/>
                <a:cs typeface="Arial"/>
                <a:sym typeface="Arial"/>
              </a:rPr>
              <a:t>richtig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strukturiert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ist</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individuellen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Stärken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nutzen</a:t>
            </a:r>
            <a:r>
              <a:rPr lang="en-US" sz="2000" b="0" i="0" u="none" strike="noStrike" cap="none" dirty="0">
                <a:solidFill>
                  <a:srgbClr val="000000"/>
                </a:solidFill>
                <a:latin typeface="Arial"/>
                <a:ea typeface="Arial"/>
                <a:cs typeface="Arial"/>
                <a:sym typeface="Arial"/>
              </a:rPr>
              <a:t>, das Engagement </a:t>
            </a:r>
            <a:r>
              <a:rPr lang="en-US" sz="2000" b="0" i="0" u="none" strike="noStrike" cap="none" dirty="0" err="1">
                <a:solidFill>
                  <a:srgbClr val="000000"/>
                </a:solidFill>
                <a:latin typeface="Arial"/>
                <a:ea typeface="Arial"/>
                <a:cs typeface="Arial"/>
                <a:sym typeface="Arial"/>
              </a:rPr>
              <a:t>steigern</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eine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sinnvolle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unterstützende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Teamdynamik</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schaffen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kann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hebt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außerdem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fünf</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Schlüsselstrategien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Förderung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effektiven</a:t>
            </a:r>
            <a:r>
              <a:rPr lang="en-US" sz="2000" b="0" i="0" u="none" strike="noStrike" cap="none" dirty="0">
                <a:solidFill>
                  <a:srgbClr val="000000"/>
                </a:solidFill>
                <a:latin typeface="Arial"/>
                <a:ea typeface="Arial"/>
                <a:cs typeface="Arial"/>
                <a:sym typeface="Arial"/>
              </a:rPr>
              <a:t> Zusammenarbeit </a:t>
            </a:r>
            <a:r>
              <a:rPr lang="en-US" sz="2000" b="0" i="0" u="none" strike="noStrike" cap="none" dirty="0" err="1">
                <a:solidFill>
                  <a:srgbClr val="000000"/>
                </a:solidFill>
                <a:latin typeface="Arial"/>
                <a:ea typeface="Arial"/>
                <a:cs typeface="Arial"/>
                <a:sym typeface="Arial"/>
              </a:rPr>
              <a:t>hervor</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direkt</a:t>
            </a:r>
            <a:r>
              <a:rPr lang="en-US" sz="2000" b="0" i="0" u="none" strike="noStrike" cap="none" dirty="0">
                <a:solidFill>
                  <a:srgbClr val="000000"/>
                </a:solidFill>
                <a:latin typeface="Arial"/>
                <a:ea typeface="Arial"/>
                <a:cs typeface="Arial"/>
                <a:sym typeface="Arial"/>
              </a:rPr>
              <a:t> in </a:t>
            </a:r>
            <a:r>
              <a:rPr lang="en-US" sz="2000" b="0" i="0" u="none" strike="noStrike" cap="none" dirty="0" err="1">
                <a:solidFill>
                  <a:srgbClr val="000000"/>
                </a:solidFill>
                <a:latin typeface="Arial"/>
                <a:ea typeface="Arial"/>
                <a:cs typeface="Arial"/>
                <a:sym typeface="Arial"/>
              </a:rPr>
              <a:t>umgedrehten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Lernumgebungen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angewendet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werden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können</a:t>
            </a:r>
            <a:endParaRPr dirty="0"/>
          </a:p>
        </p:txBody>
      </p:sp>
      <p:pic>
        <p:nvPicPr>
          <p:cNvPr id="635" name="Google Shape;635;p53"/>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20045C0A-4E23-83ED-A7D7-045A1F6EFFE6}"/>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39"/>
        <p:cNvGrpSpPr/>
        <p:nvPr/>
      </p:nvGrpSpPr>
      <p:grpSpPr>
        <a:xfrm>
          <a:off x="0" y="0"/>
          <a:ext cx="0" cy="0"/>
          <a:chOff x="0" y="0"/>
          <a:chExt cx="0" cy="0"/>
        </a:xfrm>
      </p:grpSpPr>
      <p:sp>
        <p:nvSpPr>
          <p:cNvPr id="640" name="Google Shape;640;p19"/>
          <p:cNvSpPr txBox="1"/>
          <p:nvPr/>
        </p:nvSpPr>
        <p:spPr>
          <a:xfrm>
            <a:off x="734019" y="1789147"/>
            <a:ext cx="14177966" cy="18867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Verbesserung der Zusammenarbeit beim Flipped Learning</a:t>
            </a:r>
            <a:endParaRPr sz="1400" b="0" i="0" u="none" strike="noStrike" cap="none">
              <a:solidFill>
                <a:srgbClr val="000000"/>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641" name="Google Shape;641;p1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1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644" name="Google Shape;644;p1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645" name="Google Shape;645;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647" name="Google Shape;647;p19"/>
          <p:cNvSpPr txBox="1"/>
          <p:nvPr/>
        </p:nvSpPr>
        <p:spPr>
          <a:xfrm>
            <a:off x="5627065" y="9243317"/>
            <a:ext cx="1018558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648" name="Google Shape;648;p1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19"/>
          <p:cNvSpPr txBox="1"/>
          <p:nvPr/>
        </p:nvSpPr>
        <p:spPr>
          <a:xfrm>
            <a:off x="734019" y="2857500"/>
            <a:ext cx="5558742" cy="63555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dirty="0" err="1">
                <a:solidFill>
                  <a:srgbClr val="E36C09"/>
                </a:solidFill>
                <a:latin typeface="Arial"/>
                <a:ea typeface="Arial"/>
                <a:cs typeface="Arial"/>
                <a:sym typeface="Arial"/>
              </a:rPr>
              <a:t>Werkzeuge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zur</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Erleichterung</a:t>
            </a:r>
            <a:r>
              <a:rPr lang="en-US" sz="2000" b="1" i="0" u="none" strike="noStrike" cap="none" dirty="0">
                <a:solidFill>
                  <a:srgbClr val="E36C09"/>
                </a:solidFill>
                <a:latin typeface="Arial"/>
                <a:ea typeface="Arial"/>
                <a:cs typeface="Arial"/>
                <a:sym typeface="Arial"/>
              </a:rPr>
              <a:t> der Zusammenarbeit</a:t>
            </a:r>
            <a:r>
              <a:rPr lang="en-US" sz="2000" b="0" i="0" u="none" strike="noStrike" cap="none" dirty="0">
                <a:solidFill>
                  <a:srgbClr val="E36C09"/>
                </a:solidFill>
                <a:latin typeface="Arial"/>
                <a:ea typeface="Arial"/>
                <a:cs typeface="Arial"/>
                <a:sym typeface="Arial"/>
              </a:rPr>
              <a:t>:</a:t>
            </a:r>
            <a:endParaRPr sz="2000" b="0" i="0" u="none" strike="noStrike" cap="none" dirty="0">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Nutzen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digitale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Hilfsmittel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Erleichterung</a:t>
            </a:r>
            <a:r>
              <a:rPr lang="en-US" sz="2000" b="0" i="0" u="none" strike="noStrike" cap="none" dirty="0">
                <a:solidFill>
                  <a:schemeClr val="dk1"/>
                </a:solidFill>
                <a:latin typeface="Arial"/>
                <a:ea typeface="Arial"/>
                <a:cs typeface="Arial"/>
                <a:sym typeface="Arial"/>
              </a:rPr>
              <a:t> der Zusammenarbeit </a:t>
            </a:r>
            <a:r>
              <a:rPr lang="en-US" sz="2000" b="0" i="0" u="none" strike="noStrike" cap="none" dirty="0" err="1">
                <a:solidFill>
                  <a:schemeClr val="dk1"/>
                </a:solidFill>
                <a:latin typeface="Arial"/>
                <a:ea typeface="Arial"/>
                <a:cs typeface="Arial"/>
                <a:sym typeface="Arial"/>
              </a:rPr>
              <a:t>innerhalb</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außerhalb</a:t>
            </a:r>
            <a:r>
              <a:rPr lang="en-US" sz="2000" b="0" i="0" u="none" strike="noStrike" cap="none" dirty="0">
                <a:solidFill>
                  <a:schemeClr val="dk1"/>
                </a:solidFill>
                <a:latin typeface="Arial"/>
                <a:ea typeface="Arial"/>
                <a:cs typeface="Arial"/>
                <a:sym typeface="Arial"/>
              </a:rPr>
              <a:t> des </a:t>
            </a:r>
            <a:r>
              <a:rPr lang="en-US" sz="2000" b="0" i="0" u="none" strike="noStrike" cap="none" dirty="0" err="1">
                <a:solidFill>
                  <a:schemeClr val="dk1"/>
                </a:solidFill>
                <a:latin typeface="Arial"/>
                <a:ea typeface="Arial"/>
                <a:cs typeface="Arial"/>
                <a:sym typeface="Arial"/>
              </a:rPr>
              <a:t>Klassenzimmers</a:t>
            </a:r>
            <a:r>
              <a:rPr lang="en-US" sz="2000" b="0" i="0" u="none" strike="noStrike" cap="none" dirty="0">
                <a:solidFill>
                  <a:schemeClr val="dk1"/>
                </a:solidFill>
                <a:latin typeface="Arial"/>
                <a:ea typeface="Arial"/>
                <a:cs typeface="Arial"/>
                <a:sym typeface="Arial"/>
              </a:rPr>
              <a:t>. Dazu </a:t>
            </a:r>
            <a:r>
              <a:rPr lang="en-US" sz="2000" b="0" i="0" u="none" strike="noStrike" cap="none" dirty="0" err="1">
                <a:solidFill>
                  <a:schemeClr val="dk1"/>
                </a:solidFill>
                <a:latin typeface="Arial"/>
                <a:ea typeface="Arial"/>
                <a:cs typeface="Arial"/>
                <a:sym typeface="Arial"/>
              </a:rPr>
              <a:t>gehört</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Einsatz</a:t>
            </a:r>
            <a:r>
              <a:rPr lang="en-US" sz="2000" b="0" i="0" u="none" strike="noStrike" cap="none" dirty="0">
                <a:solidFill>
                  <a:schemeClr val="dk1"/>
                </a:solidFill>
                <a:latin typeface="Arial"/>
                <a:ea typeface="Arial"/>
                <a:cs typeface="Arial"/>
                <a:sym typeface="Arial"/>
              </a:rPr>
              <a:t> von </a:t>
            </a:r>
            <a:r>
              <a:rPr lang="en-US" sz="2000" b="0" i="0" u="none" strike="noStrike" cap="none" dirty="0" err="1">
                <a:solidFill>
                  <a:schemeClr val="dk1"/>
                </a:solidFill>
                <a:latin typeface="Arial"/>
                <a:ea typeface="Arial"/>
                <a:cs typeface="Arial"/>
                <a:sym typeface="Arial"/>
              </a:rPr>
              <a:t>Plattformen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wie</a:t>
            </a:r>
            <a:r>
              <a:rPr lang="en-US" sz="2000" b="0" i="0" u="none" strike="noStrike" cap="none" dirty="0">
                <a:solidFill>
                  <a:schemeClr val="dk1"/>
                </a:solidFill>
                <a:latin typeface="Arial"/>
                <a:ea typeface="Arial"/>
                <a:cs typeface="Arial"/>
                <a:sym typeface="Arial"/>
              </a:rPr>
              <a:t> Online-</a:t>
            </a:r>
            <a:r>
              <a:rPr lang="en-US" sz="2000" b="0" i="0" u="none" strike="noStrike" cap="none" dirty="0" err="1">
                <a:solidFill>
                  <a:schemeClr val="dk1"/>
                </a:solidFill>
                <a:latin typeface="Arial"/>
                <a:ea typeface="Arial"/>
                <a:cs typeface="Arial"/>
                <a:sym typeface="Arial"/>
              </a:rPr>
              <a:t>Diskussionsforen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kollaborativen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Dokumenteneditoren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oder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Projektmanagement</a:t>
            </a:r>
            <a:r>
              <a:rPr lang="en-US" sz="2000" b="0" i="0" u="none" strike="noStrike" cap="none" dirty="0">
                <a:solidFill>
                  <a:schemeClr val="dk1"/>
                </a:solidFill>
                <a:latin typeface="Arial"/>
                <a:ea typeface="Arial"/>
                <a:cs typeface="Arial"/>
                <a:sym typeface="Arial"/>
              </a:rPr>
              <a:t>-Tools.</a:t>
            </a:r>
            <a:endParaRPr sz="2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Bereitstellung</a:t>
            </a:r>
            <a:r>
              <a:rPr lang="en-US" sz="2000" b="0" i="0" u="none" strike="noStrike" cap="none" dirty="0">
                <a:solidFill>
                  <a:schemeClr val="dk1"/>
                </a:solidFill>
                <a:latin typeface="Arial"/>
                <a:ea typeface="Arial"/>
                <a:cs typeface="Arial"/>
                <a:sym typeface="Arial"/>
              </a:rPr>
              <a:t> von </a:t>
            </a:r>
            <a:r>
              <a:rPr lang="en-US" sz="2000" b="0" i="0" u="none" strike="noStrike" cap="none" dirty="0" err="1">
                <a:solidFill>
                  <a:schemeClr val="dk1"/>
                </a:solidFill>
                <a:latin typeface="Arial"/>
                <a:ea typeface="Arial"/>
                <a:cs typeface="Arial"/>
                <a:sym typeface="Arial"/>
              </a:rPr>
              <a:t>Leitlinien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Schulungen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effektiven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Nutzung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dieser</a:t>
            </a:r>
            <a:r>
              <a:rPr lang="en-US" sz="2000" b="0" i="0" u="none" strike="noStrike" cap="none" dirty="0">
                <a:solidFill>
                  <a:schemeClr val="dk1"/>
                </a:solidFill>
                <a:latin typeface="Arial"/>
                <a:ea typeface="Arial"/>
                <a:cs typeface="Arial"/>
                <a:sym typeface="Arial"/>
              </a:rPr>
              <a:t> Tools für </a:t>
            </a:r>
            <a:r>
              <a:rPr lang="en-US" sz="2000" b="0" i="0" u="none" strike="noStrike" cap="none" dirty="0" err="1">
                <a:solidFill>
                  <a:schemeClr val="dk1"/>
                </a:solidFill>
                <a:latin typeface="Arial"/>
                <a:ea typeface="Arial"/>
                <a:cs typeface="Arial"/>
                <a:sym typeface="Arial"/>
              </a:rPr>
              <a:t>Gruppenprojekte</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gemeinschaftliche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Aktivitäten</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Calibri"/>
              <a:ea typeface="Calibri"/>
              <a:cs typeface="Calibri"/>
              <a:sym typeface="Calibri"/>
            </a:endParaRPr>
          </a:p>
        </p:txBody>
      </p:sp>
      <p:sp>
        <p:nvSpPr>
          <p:cNvPr id="650" name="Google Shape;650;p19"/>
          <p:cNvSpPr txBox="1"/>
          <p:nvPr/>
        </p:nvSpPr>
        <p:spPr>
          <a:xfrm>
            <a:off x="11441958" y="2857499"/>
            <a:ext cx="5740541" cy="58938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dirty="0" err="1">
                <a:solidFill>
                  <a:srgbClr val="E36C09"/>
                </a:solidFill>
                <a:latin typeface="Arial"/>
                <a:ea typeface="Arial"/>
                <a:cs typeface="Arial"/>
                <a:sym typeface="Arial"/>
              </a:rPr>
              <a:t>Bewertung</a:t>
            </a:r>
            <a:r>
              <a:rPr lang="en-US" sz="2000" b="1" i="0" u="none" strike="noStrike" cap="none" dirty="0">
                <a:solidFill>
                  <a:srgbClr val="E36C09"/>
                </a:solidFill>
                <a:latin typeface="Arial"/>
                <a:ea typeface="Arial"/>
                <a:cs typeface="Arial"/>
                <a:sym typeface="Arial"/>
              </a:rPr>
              <a:t> von </a:t>
            </a:r>
            <a:r>
              <a:rPr lang="en-US" sz="2000" b="1" i="0" u="none" strike="noStrike" cap="none" dirty="0" err="1">
                <a:solidFill>
                  <a:srgbClr val="E36C09"/>
                </a:solidFill>
                <a:latin typeface="Arial"/>
                <a:ea typeface="Arial"/>
                <a:cs typeface="Arial"/>
                <a:sym typeface="Arial"/>
              </a:rPr>
              <a:t>Gruppenarbeit</a:t>
            </a:r>
            <a:r>
              <a:rPr lang="en-US" sz="2000" b="0" i="0" u="none" strike="noStrike" cap="none" dirty="0">
                <a:solidFill>
                  <a:srgbClr val="E36C09"/>
                </a:solidFill>
                <a:latin typeface="Arial"/>
                <a:ea typeface="Arial"/>
                <a:cs typeface="Arial"/>
                <a:sym typeface="Arial"/>
              </a:rPr>
              <a:t>:</a:t>
            </a:r>
            <a:endParaRPr sz="2000" b="0" i="0" u="none" strike="noStrike" cap="none" dirty="0">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Entwickeln</a:t>
            </a:r>
            <a:r>
              <a:rPr lang="en-US" sz="2000" b="0" i="0" u="none" strike="noStrike" cap="none" dirty="0">
                <a:solidFill>
                  <a:schemeClr val="dk1"/>
                </a:solidFill>
                <a:latin typeface="Arial"/>
                <a:ea typeface="Arial"/>
                <a:cs typeface="Arial"/>
                <a:sym typeface="Arial"/>
              </a:rPr>
              <a:t> Sie faire und </a:t>
            </a:r>
            <a:r>
              <a:rPr lang="en-US" sz="2000" b="0" i="0" u="none" strike="noStrike" cap="none" dirty="0" err="1">
                <a:solidFill>
                  <a:schemeClr val="dk1"/>
                </a:solidFill>
                <a:latin typeface="Arial"/>
                <a:ea typeface="Arial"/>
                <a:cs typeface="Arial"/>
                <a:sym typeface="Arial"/>
              </a:rPr>
              <a:t>transparente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Methoden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Bewertung</a:t>
            </a:r>
            <a:r>
              <a:rPr lang="en-US" sz="2000" b="0" i="0" u="none" strike="noStrike" cap="none" dirty="0">
                <a:solidFill>
                  <a:schemeClr val="dk1"/>
                </a:solidFill>
                <a:latin typeface="Arial"/>
                <a:ea typeface="Arial"/>
                <a:cs typeface="Arial"/>
                <a:sym typeface="Arial"/>
              </a:rPr>
              <a:t> von </a:t>
            </a:r>
            <a:r>
              <a:rPr lang="en-US" sz="2000" b="0" i="0" u="none" strike="noStrike" cap="none" dirty="0" err="1">
                <a:solidFill>
                  <a:schemeClr val="dk1"/>
                </a:solidFill>
                <a:latin typeface="Arial"/>
                <a:ea typeface="Arial"/>
                <a:cs typeface="Arial"/>
                <a:sym typeface="Arial"/>
              </a:rPr>
              <a:t>Gruppenprojekten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kooperativen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Aktivitäten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Berücksichtigen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sowohl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Kriterien</a:t>
            </a:r>
            <a:r>
              <a:rPr lang="en-US" sz="2000" b="0" i="0" u="none" strike="noStrike" cap="none" dirty="0">
                <a:solidFill>
                  <a:schemeClr val="dk1"/>
                </a:solidFill>
                <a:latin typeface="Arial"/>
                <a:ea typeface="Arial"/>
                <a:cs typeface="Arial"/>
                <a:sym typeface="Arial"/>
              </a:rPr>
              <a:t> für </a:t>
            </a:r>
            <a:r>
              <a:rPr lang="en-US" sz="2000" b="0" i="0" u="none" strike="noStrike" cap="none" dirty="0" err="1">
                <a:solidFill>
                  <a:schemeClr val="dk1"/>
                </a:solidFill>
                <a:latin typeface="Arial"/>
                <a:ea typeface="Arial"/>
                <a:cs typeface="Arial"/>
                <a:sym typeface="Arial"/>
              </a:rPr>
              <a:t>individuelle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Beiträge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als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auch</a:t>
            </a:r>
            <a:r>
              <a:rPr lang="en-US" sz="2000" b="0" i="0" u="none" strike="noStrike" cap="none" dirty="0">
                <a:solidFill>
                  <a:schemeClr val="dk1"/>
                </a:solidFill>
                <a:latin typeface="Arial"/>
                <a:ea typeface="Arial"/>
                <a:cs typeface="Arial"/>
                <a:sym typeface="Arial"/>
              </a:rPr>
              <a:t> für die </a:t>
            </a:r>
            <a:r>
              <a:rPr lang="en-US" sz="2000" b="0" i="0" u="none" strike="noStrike" cap="none" dirty="0" err="1">
                <a:solidFill>
                  <a:schemeClr val="dk1"/>
                </a:solidFill>
                <a:latin typeface="Arial"/>
                <a:ea typeface="Arial"/>
                <a:cs typeface="Arial"/>
                <a:sym typeface="Arial"/>
              </a:rPr>
              <a:t>Gruppendynamik</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Ziehen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Selbst</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Fremdeinschätzungen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als</a:t>
            </a:r>
            <a:r>
              <a:rPr lang="en-US" sz="2000" b="0" i="0" u="none" strike="noStrike" cap="none" dirty="0">
                <a:solidFill>
                  <a:schemeClr val="dk1"/>
                </a:solidFill>
                <a:latin typeface="Arial"/>
                <a:ea typeface="Arial"/>
                <a:cs typeface="Arial"/>
                <a:sym typeface="Arial"/>
              </a:rPr>
              <a:t> Teil des </a:t>
            </a:r>
            <a:r>
              <a:rPr lang="en-US" sz="2000" b="0" i="0" u="none" strike="noStrike" cap="none" dirty="0" err="1">
                <a:solidFill>
                  <a:schemeClr val="dk1"/>
                </a:solidFill>
                <a:latin typeface="Arial"/>
                <a:ea typeface="Arial"/>
                <a:cs typeface="Arial"/>
                <a:sym typeface="Arial"/>
              </a:rPr>
              <a:t>Bewertungsprozesses</a:t>
            </a:r>
            <a:r>
              <a:rPr lang="en-US" sz="2000" b="0" i="0" u="none" strike="noStrike" cap="none" dirty="0">
                <a:solidFill>
                  <a:schemeClr val="dk1"/>
                </a:solidFill>
                <a:latin typeface="Arial"/>
                <a:ea typeface="Arial"/>
                <a:cs typeface="Arial"/>
                <a:sym typeface="Arial"/>
              </a:rPr>
              <a:t> in </a:t>
            </a:r>
            <a:r>
              <a:rPr lang="en-US" sz="2000" b="0" i="0" u="none" strike="noStrike" cap="none" dirty="0" err="1">
                <a:solidFill>
                  <a:schemeClr val="dk1"/>
                </a:solidFill>
                <a:latin typeface="Arial"/>
                <a:ea typeface="Arial"/>
                <a:cs typeface="Arial"/>
                <a:sym typeface="Arial"/>
              </a:rPr>
              <a:t>Betracht</a:t>
            </a:r>
            <a:r>
              <a:rPr lang="en-US" sz="2000" b="0" i="0" u="none" strike="noStrike" cap="none" dirty="0">
                <a:solidFill>
                  <a:schemeClr val="dk1"/>
                </a:solidFill>
                <a:latin typeface="Arial"/>
                <a:ea typeface="Arial"/>
                <a:cs typeface="Arial"/>
                <a:sym typeface="Arial"/>
              </a:rPr>
              <a:t>, um die </a:t>
            </a:r>
            <a:r>
              <a:rPr lang="en-US" sz="2000" b="0" i="0" u="none" strike="noStrike" cap="none" dirty="0" err="1">
                <a:solidFill>
                  <a:schemeClr val="dk1"/>
                </a:solidFill>
                <a:latin typeface="Arial"/>
                <a:ea typeface="Arial"/>
                <a:cs typeface="Arial"/>
                <a:sym typeface="Arial"/>
              </a:rPr>
              <a:t>Rechenschaftspflicht</a:t>
            </a:r>
            <a:r>
              <a:rPr lang="en-US" sz="2000" b="0" i="0" u="none" strike="noStrike" cap="none" dirty="0">
                <a:solidFill>
                  <a:schemeClr val="dk1"/>
                </a:solidFill>
                <a:latin typeface="Arial"/>
                <a:ea typeface="Arial"/>
                <a:cs typeface="Arial"/>
                <a:sym typeface="Arial"/>
              </a:rPr>
              <a:t> und die </a:t>
            </a:r>
            <a:r>
              <a:rPr lang="en-US" sz="2000" b="0" i="0" u="none" strike="noStrike" cap="none" dirty="0" err="1">
                <a:solidFill>
                  <a:schemeClr val="dk1"/>
                </a:solidFill>
                <a:latin typeface="Arial"/>
                <a:ea typeface="Arial"/>
                <a:cs typeface="Arial"/>
                <a:sym typeface="Arial"/>
              </a:rPr>
              <a:t>Reflexion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über</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Fähigkeiten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zur</a:t>
            </a:r>
            <a:r>
              <a:rPr lang="en-US" sz="2000" b="0" i="0" u="none" strike="noStrike" cap="none" dirty="0">
                <a:solidFill>
                  <a:schemeClr val="dk1"/>
                </a:solidFill>
                <a:latin typeface="Arial"/>
                <a:ea typeface="Arial"/>
                <a:cs typeface="Arial"/>
                <a:sym typeface="Arial"/>
              </a:rPr>
              <a:t> Zusammenarbeit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fördern</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Calibri"/>
              <a:ea typeface="Calibri"/>
              <a:cs typeface="Calibri"/>
              <a:sym typeface="Calibri"/>
            </a:endParaRPr>
          </a:p>
        </p:txBody>
      </p:sp>
      <p:sp>
        <p:nvSpPr>
          <p:cNvPr id="651" name="Google Shape;651;p19"/>
          <p:cNvSpPr txBox="1"/>
          <p:nvPr/>
        </p:nvSpPr>
        <p:spPr>
          <a:xfrm>
            <a:off x="6292762" y="2857500"/>
            <a:ext cx="5149195" cy="60939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1" i="0" u="none" strike="noStrike" cap="none" dirty="0">
                <a:solidFill>
                  <a:srgbClr val="E36C09"/>
                </a:solidFill>
                <a:latin typeface="Arial"/>
                <a:ea typeface="Arial"/>
                <a:cs typeface="Arial"/>
                <a:sym typeface="Arial"/>
              </a:rPr>
              <a:t>Aufbau </a:t>
            </a:r>
            <a:r>
              <a:rPr lang="en-US" sz="2000" b="1" i="0" u="none" strike="noStrike" cap="none" dirty="0" err="1">
                <a:solidFill>
                  <a:srgbClr val="E36C09"/>
                </a:solidFill>
                <a:latin typeface="Arial"/>
                <a:ea typeface="Arial"/>
                <a:cs typeface="Arial"/>
                <a:sym typeface="Arial"/>
              </a:rPr>
              <a:t>einer</a:t>
            </a:r>
            <a:r>
              <a:rPr lang="en-US" sz="2000" b="1" i="0" u="none" strike="noStrike" cap="none" dirty="0">
                <a:solidFill>
                  <a:srgbClr val="E36C09"/>
                </a:solidFill>
                <a:latin typeface="Arial"/>
                <a:ea typeface="Arial"/>
                <a:cs typeface="Arial"/>
                <a:sym typeface="Arial"/>
              </a:rPr>
              <a:t> Gemeinschaft von </a:t>
            </a:r>
            <a:r>
              <a:rPr lang="en-US" sz="2000" b="1" i="0" u="none" strike="noStrike" cap="none" dirty="0" err="1">
                <a:solidFill>
                  <a:srgbClr val="E36C09"/>
                </a:solidFill>
                <a:latin typeface="Arial"/>
                <a:ea typeface="Arial"/>
                <a:cs typeface="Arial"/>
                <a:sym typeface="Arial"/>
              </a:rPr>
              <a:t>Lernenden</a:t>
            </a:r>
            <a:r>
              <a:rPr lang="en-US" sz="2000" b="0" i="0" u="none" strike="noStrike" cap="none" dirty="0">
                <a:solidFill>
                  <a:srgbClr val="E36C09"/>
                </a:solidFill>
                <a:latin typeface="Arial"/>
                <a:ea typeface="Arial"/>
                <a:cs typeface="Arial"/>
                <a:sym typeface="Arial"/>
              </a:rPr>
              <a:t>:</a:t>
            </a:r>
            <a:endParaRPr sz="2000" b="0" i="0" u="none" strike="noStrike" cap="none" dirty="0">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Konzentrieren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sich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darauf</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unterstützendes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Lernumfeld</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schaffen</a:t>
            </a:r>
            <a:r>
              <a:rPr lang="en-US" sz="2000" b="0" i="0" u="none" strike="noStrike" cap="none" dirty="0">
                <a:solidFill>
                  <a:schemeClr val="dk1"/>
                </a:solidFill>
                <a:latin typeface="Arial"/>
                <a:ea typeface="Arial"/>
                <a:cs typeface="Arial"/>
                <a:sym typeface="Arial"/>
              </a:rPr>
              <a:t>, in dem </a:t>
            </a:r>
            <a:r>
              <a:rPr lang="en-US" sz="2000" b="0" i="0" u="none" strike="noStrike" cap="none" dirty="0" err="1">
                <a:solidFill>
                  <a:schemeClr val="dk1"/>
                </a:solidFill>
                <a:latin typeface="Arial"/>
                <a:ea typeface="Arial"/>
                <a:cs typeface="Arial"/>
                <a:sym typeface="Arial"/>
              </a:rPr>
              <a:t>sich</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wohl</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fühlen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wenn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sie</a:t>
            </a:r>
            <a:r>
              <a:rPr lang="en-US" sz="2000" b="0" i="0" u="none" strike="noStrike" cap="none" dirty="0">
                <a:solidFill>
                  <a:schemeClr val="dk1"/>
                </a:solidFill>
                <a:latin typeface="Arial"/>
                <a:ea typeface="Arial"/>
                <a:cs typeface="Arial"/>
                <a:sym typeface="Arial"/>
              </a:rPr>
              <a:t> Ideen </a:t>
            </a:r>
            <a:r>
              <a:rPr lang="en-US" sz="2000" b="0" i="0" u="none" strike="noStrike" cap="none" dirty="0" err="1">
                <a:solidFill>
                  <a:schemeClr val="dk1"/>
                </a:solidFill>
                <a:latin typeface="Arial"/>
                <a:ea typeface="Arial"/>
                <a:cs typeface="Arial"/>
                <a:sym typeface="Arial"/>
              </a:rPr>
              <a:t>austauschen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zusammenarbeiten</a:t>
            </a:r>
            <a:r>
              <a:rPr lang="en-US" sz="2000" b="0"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Arial"/>
                <a:ea typeface="Arial"/>
                <a:cs typeface="Arial"/>
                <a:sym typeface="Arial"/>
              </a:rPr>
              <a:t>Setzen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Strategien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wie</a:t>
            </a:r>
            <a:r>
              <a:rPr lang="en-US" sz="2000" b="0" i="0" u="none" strike="noStrike" cap="none" dirty="0">
                <a:solidFill>
                  <a:schemeClr val="dk1"/>
                </a:solidFill>
                <a:latin typeface="Arial"/>
                <a:ea typeface="Arial"/>
                <a:cs typeface="Arial"/>
                <a:sym typeface="Arial"/>
              </a:rPr>
              <a:t> Peer-Reviews, </a:t>
            </a:r>
            <a:r>
              <a:rPr lang="en-US" sz="2000" b="0" i="0" u="none" strike="noStrike" cap="none" dirty="0" err="1">
                <a:solidFill>
                  <a:schemeClr val="dk1"/>
                </a:solidFill>
                <a:latin typeface="Arial"/>
                <a:ea typeface="Arial"/>
                <a:cs typeface="Arial"/>
                <a:sym typeface="Arial"/>
              </a:rPr>
              <a:t>Studiengruppen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Diskussionsrunden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a:t>
            </a:r>
            <a:r>
              <a:rPr lang="en-US" sz="2000" b="0" i="0" u="none" strike="noStrike" cap="none" dirty="0">
                <a:solidFill>
                  <a:schemeClr val="dk1"/>
                </a:solidFill>
                <a:latin typeface="Arial"/>
                <a:ea typeface="Arial"/>
                <a:cs typeface="Arial"/>
                <a:sym typeface="Arial"/>
              </a:rPr>
              <a:t>, um das </a:t>
            </a:r>
            <a:r>
              <a:rPr lang="en-US" sz="2000" b="0" i="0" u="none" strike="noStrike" cap="none" dirty="0" err="1">
                <a:solidFill>
                  <a:schemeClr val="dk1"/>
                </a:solidFill>
                <a:latin typeface="Arial"/>
                <a:ea typeface="Arial"/>
                <a:cs typeface="Arial"/>
                <a:sym typeface="Arial"/>
              </a:rPr>
              <a:t>Gemeinschaftsgefühl</a:t>
            </a:r>
            <a:r>
              <a:rPr lang="en-US" sz="2000" b="0" i="0" u="none" strike="noStrike" cap="none" dirty="0">
                <a:solidFill>
                  <a:schemeClr val="dk1"/>
                </a:solidFill>
                <a:latin typeface="Arial"/>
                <a:ea typeface="Arial"/>
                <a:cs typeface="Arial"/>
                <a:sym typeface="Arial"/>
              </a:rPr>
              <a:t> und die </a:t>
            </a:r>
            <a:r>
              <a:rPr lang="en-US" sz="2000" b="0" i="0" u="none" strike="noStrike" cap="none" dirty="0" err="1">
                <a:solidFill>
                  <a:schemeClr val="dk1"/>
                </a:solidFill>
                <a:latin typeface="Arial"/>
                <a:ea typeface="Arial"/>
                <a:cs typeface="Arial"/>
                <a:sym typeface="Arial"/>
              </a:rPr>
              <a:t>gegenseitige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Unterstützung</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Studierenden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fördern</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p:txBody>
      </p:sp>
      <p:pic>
        <p:nvPicPr>
          <p:cNvPr id="652" name="Google Shape;652;p19"/>
          <p:cNvPicPr preferRelativeResize="0"/>
          <p:nvPr/>
        </p:nvPicPr>
        <p:blipFill rotWithShape="1">
          <a:blip r:embed="rId5">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D16BC19-1AAB-A1FD-C545-6A27280969CA}"/>
              </a:ext>
            </a:extLst>
          </p:cNvPr>
          <p:cNvPicPr>
            <a:picLocks noChangeAspect="1"/>
          </p:cNvPicPr>
          <p:nvPr/>
        </p:nvPicPr>
        <p:blipFill>
          <a:blip r:embed="rId6"/>
          <a:stretch>
            <a:fillRect/>
          </a:stretch>
        </p:blipFill>
        <p:spPr>
          <a:xfrm>
            <a:off x="3021517" y="9302160"/>
            <a:ext cx="2331172" cy="4890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6999409" y="-13791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13" name="Google Shape;113;p3"/>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Die Rolle der Neuartigkeit beim Lernen</a:t>
            </a:r>
            <a:endParaRPr sz="3200" b="0" i="0" u="none" strike="noStrike" cap="none">
              <a:solidFill>
                <a:srgbClr val="033C5B"/>
              </a:solidFill>
              <a:latin typeface="Arial"/>
              <a:ea typeface="Arial"/>
              <a:cs typeface="Arial"/>
              <a:sym typeface="Arial"/>
            </a:endParaRPr>
          </a:p>
        </p:txBody>
      </p:sp>
      <p:sp>
        <p:nvSpPr>
          <p:cNvPr id="114" name="Google Shape;114;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117" name="Google Shape;117;p3"/>
          <p:cNvSpPr txBox="1"/>
          <p:nvPr/>
        </p:nvSpPr>
        <p:spPr>
          <a:xfrm>
            <a:off x="5627065" y="9243317"/>
            <a:ext cx="1008102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18" name="Google Shape;118;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
          <p:cNvSpPr/>
          <p:nvPr/>
        </p:nvSpPr>
        <p:spPr>
          <a:xfrm>
            <a:off x="975548" y="2200242"/>
            <a:ext cx="12287692" cy="19389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In </a:t>
            </a:r>
            <a:r>
              <a:rPr lang="en-US" sz="2000" b="0" i="0" u="none" strike="noStrike" cap="none" dirty="0" err="1">
                <a:solidFill>
                  <a:schemeClr val="dk1"/>
                </a:solidFill>
                <a:latin typeface="Arial"/>
                <a:ea typeface="Arial"/>
                <a:cs typeface="Arial"/>
                <a:sym typeface="Arial"/>
              </a:rPr>
              <a:t>einem</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umgedrehten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Klassenzimmer</a:t>
            </a:r>
            <a:r>
              <a:rPr lang="en-US" sz="2000" b="0" i="0" u="none" strike="noStrike" cap="none" dirty="0">
                <a:solidFill>
                  <a:schemeClr val="dk1"/>
                </a:solidFill>
                <a:latin typeface="Arial"/>
                <a:ea typeface="Arial"/>
                <a:cs typeface="Arial"/>
                <a:sym typeface="Arial"/>
              </a:rPr>
              <a:t>, in dem die </a:t>
            </a:r>
            <a:r>
              <a:rPr lang="en-US" sz="2000" b="0" i="0" u="none" strike="noStrike" cap="none" dirty="0" err="1">
                <a:solidFill>
                  <a:schemeClr val="dk1"/>
                </a:solidFill>
                <a:latin typeface="Arial"/>
                <a:ea typeface="Arial"/>
                <a:cs typeface="Arial"/>
                <a:sym typeface="Arial"/>
              </a:rPr>
              <a:t>traditionellen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Lernstrukturen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umgedreht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werden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spielen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Neuartigkeit</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Abwechslung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eine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entscheidende</a:t>
            </a:r>
            <a:r>
              <a:rPr lang="en-US" sz="2000" b="0" i="0" u="none" strike="noStrike" cap="none" dirty="0">
                <a:solidFill>
                  <a:schemeClr val="dk1"/>
                </a:solidFill>
                <a:latin typeface="Arial"/>
                <a:ea typeface="Arial"/>
                <a:cs typeface="Arial"/>
                <a:sym typeface="Arial"/>
              </a:rPr>
              <a:t> Rolle. Durch die </a:t>
            </a:r>
            <a:r>
              <a:rPr lang="en-US" sz="2000" b="0" i="0" u="none" strike="noStrike" cap="none" dirty="0" err="1">
                <a:solidFill>
                  <a:schemeClr val="dk1"/>
                </a:solidFill>
                <a:latin typeface="Arial"/>
                <a:ea typeface="Arial"/>
                <a:cs typeface="Arial"/>
                <a:sym typeface="Arial"/>
              </a:rPr>
              <a:t>Veränderung</a:t>
            </a:r>
            <a:r>
              <a:rPr lang="en-US" sz="2000" b="0" i="0" u="none" strike="noStrike" cap="none" dirty="0">
                <a:solidFill>
                  <a:schemeClr val="dk1"/>
                </a:solidFill>
                <a:latin typeface="Arial"/>
                <a:ea typeface="Arial"/>
                <a:cs typeface="Arial"/>
                <a:sym typeface="Arial"/>
              </a:rPr>
              <a:t> der Art und Weise, </a:t>
            </a:r>
            <a:r>
              <a:rPr lang="en-US" sz="2000" b="0" i="0" u="none" strike="noStrike" cap="none" dirty="0" err="1">
                <a:solidFill>
                  <a:schemeClr val="dk1"/>
                </a:solidFill>
                <a:latin typeface="Arial"/>
                <a:ea typeface="Arial"/>
                <a:cs typeface="Arial"/>
                <a:sym typeface="Arial"/>
              </a:rPr>
              <a:t>wie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Unterrichtsinhalte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vermittelt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werden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wie</a:t>
            </a:r>
            <a:r>
              <a:rPr lang="en-US" sz="2000" b="0" i="0" u="none" strike="noStrike" cap="none" dirty="0">
                <a:solidFill>
                  <a:schemeClr val="dk1"/>
                </a:solidFill>
                <a:latin typeface="Arial"/>
                <a:ea typeface="Arial"/>
                <a:cs typeface="Arial"/>
                <a:sym typeface="Arial"/>
              </a:rPr>
              <a:t> man </a:t>
            </a:r>
            <a:r>
              <a:rPr lang="en-US" sz="2000" b="0" i="0" u="none" strike="noStrike" cap="none" dirty="0" err="1">
                <a:solidFill>
                  <a:schemeClr val="dk1"/>
                </a:solidFill>
                <a:latin typeface="Arial"/>
                <a:ea typeface="Arial"/>
                <a:cs typeface="Arial"/>
                <a:sym typeface="Arial"/>
              </a:rPr>
              <a:t>mit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ihnen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interagiert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wird</a:t>
            </a:r>
            <a:r>
              <a:rPr lang="en-US" sz="2000" b="0" i="0" u="none" strike="noStrike" cap="none" dirty="0">
                <a:solidFill>
                  <a:schemeClr val="dk1"/>
                </a:solidFill>
                <a:latin typeface="Arial"/>
                <a:ea typeface="Arial"/>
                <a:cs typeface="Arial"/>
                <a:sym typeface="Arial"/>
              </a:rPr>
              <a:t> das Engagement der </a:t>
            </a:r>
            <a:r>
              <a:rPr lang="en-US" sz="2000" b="0" i="0" u="none" strike="noStrike" cap="none" dirty="0" err="1">
                <a:solidFill>
                  <a:schemeClr val="dk1"/>
                </a:solidFill>
                <a:latin typeface="Arial"/>
                <a:ea typeface="Arial"/>
                <a:cs typeface="Arial"/>
                <a:sym typeface="Arial"/>
              </a:rPr>
              <a:t>Lernenden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erheblich</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gesteigert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Neuartigkeit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weckt</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Neugier</a:t>
            </a:r>
            <a:r>
              <a:rPr lang="en-US" sz="2000" b="0" i="0" u="none" strike="noStrike" cap="none" dirty="0">
                <a:solidFill>
                  <a:schemeClr val="dk1"/>
                </a:solidFill>
                <a:latin typeface="Arial"/>
                <a:ea typeface="Arial"/>
                <a:cs typeface="Arial"/>
                <a:sym typeface="Arial"/>
              </a:rPr>
              <a:t> und das Interesse der </a:t>
            </a:r>
            <a:r>
              <a:rPr lang="en-US" sz="2000" b="0" i="0" u="none" strike="noStrike" cap="none" dirty="0" err="1">
                <a:solidFill>
                  <a:schemeClr val="dk1"/>
                </a:solidFill>
                <a:latin typeface="Arial"/>
                <a:ea typeface="Arial"/>
                <a:cs typeface="Arial"/>
                <a:sym typeface="Arial"/>
              </a:rPr>
              <a:t>Schüler</a:t>
            </a:r>
            <a:r>
              <a:rPr lang="en-US" sz="2000" b="0" i="0" u="none" strike="noStrike" cap="none" dirty="0">
                <a:solidFill>
                  <a:schemeClr val="dk1"/>
                </a:solidFill>
                <a:latin typeface="Arial"/>
                <a:ea typeface="Arial"/>
                <a:cs typeface="Arial"/>
                <a:sym typeface="Arial"/>
              </a:rPr>
              <a:t>. Dies </a:t>
            </a:r>
            <a:r>
              <a:rPr lang="en-US" sz="2000" b="0" i="0" u="none" strike="noStrike" cap="none" dirty="0" err="1">
                <a:solidFill>
                  <a:schemeClr val="dk1"/>
                </a:solidFill>
                <a:latin typeface="Arial"/>
                <a:ea typeface="Arial"/>
                <a:cs typeface="Arial"/>
                <a:sym typeface="Arial"/>
              </a:rPr>
              <a:t>kann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erreicht</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werden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durch</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p:txBody>
      </p:sp>
      <p:pic>
        <p:nvPicPr>
          <p:cNvPr id="120" name="Google Shape;120;p3"/>
          <p:cNvPicPr preferRelativeResize="0"/>
          <p:nvPr/>
        </p:nvPicPr>
        <p:blipFill rotWithShape="1">
          <a:blip r:embed="rId4">
            <a:alphaModFix/>
          </a:blip>
          <a:srcRect/>
          <a:stretch/>
        </p:blipFill>
        <p:spPr>
          <a:xfrm>
            <a:off x="14183738" y="6001188"/>
            <a:ext cx="2875655" cy="2875655"/>
          </a:xfrm>
          <a:prstGeom prst="rect">
            <a:avLst/>
          </a:prstGeom>
          <a:noFill/>
          <a:ln>
            <a:noFill/>
          </a:ln>
        </p:spPr>
      </p:pic>
      <p:sp>
        <p:nvSpPr>
          <p:cNvPr id="121" name="Google Shape;121;p3"/>
          <p:cNvSpPr txBox="1"/>
          <p:nvPr/>
        </p:nvSpPr>
        <p:spPr>
          <a:xfrm>
            <a:off x="1138112" y="4466060"/>
            <a:ext cx="11166763" cy="276998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Nutzung verschiedener Arten von Multimedia, wie fesselnde Videos, Podcasts und interaktive Simulationen, um Informationen auf vielfältige und anregende Weise zu präsentieren.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Regelmäßige Änderung der Struktur der Aktivitäten im Unterricht, abwechselnd mit Gruppendiskussionen, praktischen Projekten und kreativen Problemlösungssitzungen.</a:t>
            </a:r>
            <a:endParaRPr/>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b="0" i="0" u="none" strike="noStrike" cap="none">
                <a:solidFill>
                  <a:srgbClr val="000000"/>
                </a:solidFill>
                <a:latin typeface="Arial"/>
                <a:ea typeface="Arial"/>
                <a:cs typeface="Arial"/>
                <a:sym typeface="Arial"/>
              </a:rPr>
              <a:t>Interaktive Einführung neuer Themen oder Konzepte, z. B. durch Gamification oder szenariobasiertes Lernen, um die aktive Teilnahme und das kritische Denken zu fördern.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1685831" y="7590628"/>
            <a:ext cx="10464605" cy="1082317"/>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23" name="Google Shape;123;p3"/>
          <p:cNvSpPr txBox="1"/>
          <p:nvPr/>
        </p:nvSpPr>
        <p:spPr>
          <a:xfrm>
            <a:off x="1939636" y="7693796"/>
            <a:ext cx="1004454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Hier finden Sie einen Leitfaden von Dana Corey mit 13 interaktiven Präsentationsideen, die Schüler im Unterricht ansprechen: </a:t>
            </a:r>
            <a:endParaRPr/>
          </a:p>
          <a:p>
            <a:pPr marL="0" marR="0" lvl="0" indent="0" algn="l" rtl="0">
              <a:lnSpc>
                <a:spcPct val="100000"/>
              </a:lnSpc>
              <a:spcBef>
                <a:spcPts val="0"/>
              </a:spcBef>
              <a:spcAft>
                <a:spcPts val="0"/>
              </a:spcAft>
              <a:buNone/>
            </a:pP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https://www.avocor.com/blog/interactive-presentation-ideas-for-classroom/ </a:t>
            </a:r>
            <a:endParaRPr sz="2000" b="0" i="0" u="none" strike="noStrike" cap="none">
              <a:solidFill>
                <a:srgbClr val="000000"/>
              </a:solidFill>
              <a:latin typeface="Arial"/>
              <a:ea typeface="Arial"/>
              <a:cs typeface="Arial"/>
              <a:sym typeface="Arial"/>
            </a:endParaRPr>
          </a:p>
        </p:txBody>
      </p:sp>
      <p:pic>
        <p:nvPicPr>
          <p:cNvPr id="124" name="Google Shape;124;p3"/>
          <p:cNvPicPr preferRelativeResize="0"/>
          <p:nvPr/>
        </p:nvPicPr>
        <p:blipFill rotWithShape="1">
          <a:blip r:embed="rId6">
            <a:alphaModFix/>
          </a:blip>
          <a:srcRect/>
          <a:stretch/>
        </p:blipFill>
        <p:spPr>
          <a:xfrm>
            <a:off x="15940557" y="946788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8182C20-889E-8B52-86A7-D966E906AF54}"/>
              </a:ext>
            </a:extLst>
          </p:cNvPr>
          <p:cNvPicPr>
            <a:picLocks noChangeAspect="1"/>
          </p:cNvPicPr>
          <p:nvPr/>
        </p:nvPicPr>
        <p:blipFill>
          <a:blip r:embed="rId7"/>
          <a:stretch>
            <a:fillRect/>
          </a:stretch>
        </p:blipFill>
        <p:spPr>
          <a:xfrm>
            <a:off x="3021517" y="9302160"/>
            <a:ext cx="2331172" cy="48906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56"/>
        <p:cNvGrpSpPr/>
        <p:nvPr/>
      </p:nvGrpSpPr>
      <p:grpSpPr>
        <a:xfrm>
          <a:off x="0" y="0"/>
          <a:ext cx="0" cy="0"/>
          <a:chOff x="0" y="0"/>
          <a:chExt cx="0" cy="0"/>
        </a:xfrm>
      </p:grpSpPr>
      <p:sp>
        <p:nvSpPr>
          <p:cNvPr id="657" name="Google Shape;657;p20"/>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659" name="Google Shape;659;p20"/>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661" name="Google Shape;661;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663" name="Google Shape;663;p20"/>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20"/>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6">
              <a:alphaModFix/>
            </a:blip>
            <a:stretch>
              <a:fillRect/>
            </a:stretch>
          </a:blipFill>
          <a:ln>
            <a:noFill/>
          </a:ln>
        </p:spPr>
        <p:txBody>
          <a:bodyPr/>
          <a:lstStyle/>
          <a:p>
            <a:endParaRPr/>
          </a:p>
        </p:txBody>
      </p:sp>
      <p:sp>
        <p:nvSpPr>
          <p:cNvPr id="665" name="Google Shape;665;p20"/>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dirty="0" err="1">
                <a:solidFill>
                  <a:srgbClr val="033C5B"/>
                </a:solidFill>
                <a:latin typeface="Arial"/>
                <a:ea typeface="Arial"/>
                <a:cs typeface="Arial"/>
                <a:sym typeface="Arial"/>
              </a:rPr>
              <a:t>Reflexion</a:t>
            </a:r>
            <a:r>
              <a:rPr lang="tr-TR" sz="6999" dirty="0">
                <a:solidFill>
                  <a:srgbClr val="033C5B"/>
                </a:solidFill>
              </a:rPr>
              <a:t>sa</a:t>
            </a:r>
            <a:r>
              <a:rPr lang="en-US" sz="6999" b="0" i="0" u="none" strike="noStrike" cap="none" dirty="0" err="1">
                <a:solidFill>
                  <a:srgbClr val="033C5B"/>
                </a:solidFill>
                <a:latin typeface="Arial"/>
                <a:ea typeface="Arial"/>
                <a:cs typeface="Arial"/>
                <a:sym typeface="Arial"/>
              </a:rPr>
              <a:t>ktivität</a:t>
            </a:r>
            <a:endParaRPr sz="1400" b="0" i="0" u="none" strike="noStrike" cap="none" dirty="0">
              <a:solidFill>
                <a:srgbClr val="000000"/>
              </a:solidFill>
              <a:latin typeface="Arial"/>
              <a:ea typeface="Arial"/>
              <a:cs typeface="Arial"/>
              <a:sym typeface="Arial"/>
            </a:endParaRPr>
          </a:p>
        </p:txBody>
      </p:sp>
      <p:sp>
        <p:nvSpPr>
          <p:cNvPr id="666" name="Google Shape;666;p20"/>
          <p:cNvSpPr txBox="1"/>
          <p:nvPr/>
        </p:nvSpPr>
        <p:spPr>
          <a:xfrm>
            <a:off x="3058697" y="2006533"/>
            <a:ext cx="10276303" cy="456105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1. überdenken Sie Ihren derzeitigen Ansatz</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Denken Sie über Ihre derzeitigen Lehrmethoden nach. Wie passen sie zum Modell des "flipped classroom"? Identifizieren Sie Bereiche, die vom Flipping profitieren könnten.</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2. eine umgedrehte Lektion planen</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Wählen Sie ein Thema oder eine Unterrichtsstunde, die Sie derzeit unterrichten. Gestalten Sie sie nach dem Modell des "flipped classroom" neu. Skizzieren Sie, was die Schülerinnen und Schüler zu Hause (z. B. Videos ansehen, Materialien lesen) und im Unterricht (z. B. Diskussionen, Projekte) tun werden.</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3. neue Strategien integrieren</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Integrieren Sie mindestens zwei neue Strategien, die in Einheit 4.4 besprochen wurden, in Ihren Unterrichtsplan. Dazu könnten spezifische technologische Hilfsmittel, formative Bewertungstechniken oder Methoden zur Förderung des selbstständigen Lernens gehören.</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667" name="Google Shape;667;p20"/>
          <p:cNvSpPr txBox="1"/>
          <p:nvPr/>
        </p:nvSpPr>
        <p:spPr>
          <a:xfrm>
            <a:off x="5627065" y="9243316"/>
            <a:ext cx="996672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668" name="Google Shape;668;p20"/>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B2BDDC1-7440-5714-84FF-F195B2525050}"/>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72"/>
        <p:cNvGrpSpPr/>
        <p:nvPr/>
      </p:nvGrpSpPr>
      <p:grpSpPr>
        <a:xfrm>
          <a:off x="0" y="0"/>
          <a:ext cx="0" cy="0"/>
          <a:chOff x="0" y="0"/>
          <a:chExt cx="0" cy="0"/>
        </a:xfrm>
      </p:grpSpPr>
      <p:sp>
        <p:nvSpPr>
          <p:cNvPr id="673" name="Google Shape;673;p21"/>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1"/>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675" name="Google Shape;675;p21"/>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1"/>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677" name="Google Shape;677;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679" name="Google Shape;679;p21"/>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1"/>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6">
              <a:alphaModFix/>
            </a:blip>
            <a:stretch>
              <a:fillRect/>
            </a:stretch>
          </a:blipFill>
          <a:ln>
            <a:noFill/>
          </a:ln>
        </p:spPr>
        <p:txBody>
          <a:bodyPr/>
          <a:lstStyle/>
          <a:p>
            <a:endParaRPr/>
          </a:p>
        </p:txBody>
      </p:sp>
      <p:sp>
        <p:nvSpPr>
          <p:cNvPr id="681" name="Google Shape;681;p21"/>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dirty="0" err="1">
                <a:solidFill>
                  <a:srgbClr val="033C5B"/>
                </a:solidFill>
                <a:latin typeface="Arial"/>
                <a:ea typeface="Arial"/>
                <a:cs typeface="Arial"/>
                <a:sym typeface="Arial"/>
              </a:rPr>
              <a:t>Reflexion</a:t>
            </a:r>
            <a:r>
              <a:rPr lang="tr-TR" sz="6999" dirty="0">
                <a:solidFill>
                  <a:srgbClr val="033C5B"/>
                </a:solidFill>
              </a:rPr>
              <a:t>sa</a:t>
            </a:r>
            <a:r>
              <a:rPr lang="en-US" sz="6999" b="0" i="0" u="none" strike="noStrike" cap="none" dirty="0" err="1">
                <a:solidFill>
                  <a:srgbClr val="033C5B"/>
                </a:solidFill>
                <a:latin typeface="Arial"/>
                <a:ea typeface="Arial"/>
                <a:cs typeface="Arial"/>
                <a:sym typeface="Arial"/>
              </a:rPr>
              <a:t>ktivität</a:t>
            </a:r>
            <a:endParaRPr sz="1400" b="0" i="0" u="none" strike="noStrike" cap="none" dirty="0">
              <a:solidFill>
                <a:srgbClr val="000000"/>
              </a:solidFill>
              <a:latin typeface="Arial"/>
              <a:ea typeface="Arial"/>
              <a:cs typeface="Arial"/>
              <a:sym typeface="Arial"/>
            </a:endParaRPr>
          </a:p>
        </p:txBody>
      </p:sp>
      <p:sp>
        <p:nvSpPr>
          <p:cNvPr id="682" name="Google Shape;682;p21"/>
          <p:cNvSpPr txBox="1"/>
          <p:nvPr/>
        </p:nvSpPr>
        <p:spPr>
          <a:xfrm>
            <a:off x="3058697" y="2006533"/>
            <a:ext cx="10885903" cy="548438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4) Peer Review und Feedback</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Wenn möglich, teilen Sie Ihren Plan für die umgedrehte Lektion mit einem Kollegen, um Feedback zu erhalten. Diskutieren Sie, was gut funktionieren könnte und welche Herausforderungen auftreten könnten.</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5. Umsetzung und Reflexion</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Führen Sie die umgedrehte Unterrichtsstunde in Ihrem Klassenzimmer durch (falls möglich). Reflektieren Sie anschließend über die Erfahrung. Was hat gut funktioniert? Auf welche Herausforderungen sind Sie gestoßen? Wie haben die Schüler reagiert?</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6. evaluieren und anpassen</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Ermitteln Sie auf der Grundlage Ihrer Überlegungen und des Feedbacks der Studierenden, wie Sie die Erfahrung verbessern können. Berücksichtigen Sie dabei Aspekte wie das Engagement der Schüler, das Verständnis des Stoffes und die allgemeine Dynamik in der Klasse.</a:t>
            </a:r>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7. Journalismus</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Führen Sie ein Reflexionstagebuch über Ihre Erfahrungen mit Flipped-Classroom-Strategien. Notieren Sie alle Erkenntnisse, Erfolge und Wachstumsbereiche.</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683" name="Google Shape;683;p21"/>
          <p:cNvSpPr txBox="1"/>
          <p:nvPr/>
        </p:nvSpPr>
        <p:spPr>
          <a:xfrm>
            <a:off x="5627065" y="9243317"/>
            <a:ext cx="991773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pic>
        <p:nvPicPr>
          <p:cNvPr id="684" name="Google Shape;684;p21"/>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12591B10-6761-306D-5F5C-80BE74098951}"/>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88"/>
        <p:cNvGrpSpPr/>
        <p:nvPr/>
      </p:nvGrpSpPr>
      <p:grpSpPr>
        <a:xfrm>
          <a:off x="0" y="0"/>
          <a:ext cx="0" cy="0"/>
          <a:chOff x="0" y="0"/>
          <a:chExt cx="0" cy="0"/>
        </a:xfrm>
      </p:grpSpPr>
      <p:sp>
        <p:nvSpPr>
          <p:cNvPr id="689" name="Google Shape;689;p22"/>
          <p:cNvSpPr txBox="1"/>
          <p:nvPr/>
        </p:nvSpPr>
        <p:spPr>
          <a:xfrm>
            <a:off x="734019" y="1789147"/>
            <a:ext cx="14177966" cy="2515112"/>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Zusätzliche Ressourcen </a:t>
            </a:r>
            <a:endParaRPr sz="4000" b="0" i="0" u="none" strike="noStrike" cap="none">
              <a:solidFill>
                <a:srgbClr val="033C5B"/>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690" name="Google Shape;690;p22"/>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2"/>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22"/>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693" name="Google Shape;693;p22"/>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694" name="Google Shape;694;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696" name="Google Shape;696;p22"/>
          <p:cNvSpPr txBox="1"/>
          <p:nvPr/>
        </p:nvSpPr>
        <p:spPr>
          <a:xfrm>
            <a:off x="5627065" y="9243317"/>
            <a:ext cx="9836092" cy="818686"/>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sind</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die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unbedingt</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diese</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697" name="Google Shape;697;p22"/>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22"/>
          <p:cNvSpPr txBox="1"/>
          <p:nvPr/>
        </p:nvSpPr>
        <p:spPr>
          <a:xfrm>
            <a:off x="734019" y="3086100"/>
            <a:ext cx="13743981" cy="5288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2"/>
          <p:cNvSpPr txBox="1"/>
          <p:nvPr/>
        </p:nvSpPr>
        <p:spPr>
          <a:xfrm>
            <a:off x="734019" y="3238500"/>
            <a:ext cx="15672628" cy="59400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solidFill>
                  <a:schemeClr val="dk1"/>
                </a:solidFill>
                <a:latin typeface="Arial"/>
                <a:ea typeface="Arial"/>
                <a:cs typeface="Arial"/>
                <a:sym typeface="Arial"/>
              </a:rPr>
              <a:t>Bücher</a:t>
            </a:r>
            <a:r>
              <a:rPr lang="en-US" sz="2000" b="1"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dirty="0">
                <a:solidFill>
                  <a:schemeClr val="dk1"/>
                </a:solidFill>
                <a:latin typeface="Arial"/>
                <a:ea typeface="Arial"/>
                <a:cs typeface="Arial"/>
                <a:sym typeface="Arial"/>
              </a:rPr>
              <a:t>Das </a:t>
            </a:r>
            <a:r>
              <a:rPr lang="en-US" sz="2000" b="0" i="0" u="none" strike="noStrike" cap="none" dirty="0" err="1">
                <a:solidFill>
                  <a:schemeClr val="dk1"/>
                </a:solidFill>
                <a:latin typeface="Arial"/>
                <a:ea typeface="Arial"/>
                <a:cs typeface="Arial"/>
                <a:sym typeface="Arial"/>
              </a:rPr>
              <a:t>umgedrehte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Klassenzimmer</a:t>
            </a:r>
            <a:r>
              <a:rPr lang="en-US" sz="2000" b="0" i="0" u="none" strike="noStrike" cap="none" dirty="0">
                <a:solidFill>
                  <a:schemeClr val="dk1"/>
                </a:solidFill>
                <a:latin typeface="Arial"/>
                <a:ea typeface="Arial"/>
                <a:cs typeface="Arial"/>
                <a:sym typeface="Arial"/>
              </a:rPr>
              <a:t>: Practice and Practices in Higher Education" von Carl </a:t>
            </a:r>
            <a:r>
              <a:rPr lang="en-US" sz="2000" b="0" i="0" u="none" strike="noStrike" cap="none" dirty="0" err="1">
                <a:solidFill>
                  <a:schemeClr val="dk1"/>
                </a:solidFill>
                <a:latin typeface="Arial"/>
                <a:ea typeface="Arial"/>
                <a:cs typeface="Arial"/>
                <a:sym typeface="Arial"/>
              </a:rPr>
              <a:t>Reidsema</a:t>
            </a:r>
            <a:r>
              <a:rPr lang="en-US" sz="2000" b="0" i="0" u="none" strike="noStrike" cap="none" dirty="0">
                <a:solidFill>
                  <a:schemeClr val="dk1"/>
                </a:solidFill>
                <a:latin typeface="Arial"/>
                <a:ea typeface="Arial"/>
                <a:cs typeface="Arial"/>
                <a:sym typeface="Arial"/>
              </a:rPr>
              <a:t>, Lydia Kavanagh, Roger </a:t>
            </a:r>
            <a:r>
              <a:rPr lang="en-US" sz="2000" b="0" i="0" u="none" strike="noStrike" cap="none" dirty="0" err="1">
                <a:solidFill>
                  <a:schemeClr val="dk1"/>
                </a:solidFill>
                <a:latin typeface="Arial"/>
                <a:ea typeface="Arial"/>
                <a:cs typeface="Arial"/>
                <a:sym typeface="Arial"/>
              </a:rPr>
              <a:t>Hadgraft</a:t>
            </a:r>
            <a:r>
              <a:rPr lang="en-US" sz="2000" b="0" i="0" u="none" strike="noStrike" cap="none" dirty="0">
                <a:solidFill>
                  <a:schemeClr val="dk1"/>
                </a:solidFill>
                <a:latin typeface="Arial"/>
                <a:ea typeface="Arial"/>
                <a:cs typeface="Arial"/>
                <a:sym typeface="Arial"/>
              </a:rPr>
              <a:t>, und Neville Smith</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solidFill>
                  <a:schemeClr val="dk1"/>
                </a:solidFill>
                <a:latin typeface="Arial"/>
                <a:ea typeface="Arial"/>
                <a:cs typeface="Arial"/>
                <a:sym typeface="Arial"/>
              </a:rPr>
              <a:t>Zeitschriftenartikel</a:t>
            </a:r>
            <a:r>
              <a:rPr lang="en-US" sz="2000" b="1" i="0" u="none" strike="noStrike" cap="none" dirty="0">
                <a:solidFill>
                  <a:schemeClr val="dk1"/>
                </a:solidFill>
                <a:latin typeface="Arial"/>
                <a:ea typeface="Arial"/>
                <a:cs typeface="Arial"/>
                <a:sym typeface="Arial"/>
              </a:rPr>
              <a:t>:</a:t>
            </a:r>
            <a:endParaRPr sz="20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Bosio, Giulio; Origo, Federica (2019) : Who Gains from Active Learning in Higher Education?, IZA Discussion Papers, No. 12445, </a:t>
            </a:r>
            <a:r>
              <a:rPr lang="en-US" sz="2000" b="0" i="0" u="none" strike="noStrike" cap="none" dirty="0" err="1">
                <a:solidFill>
                  <a:schemeClr val="dk1"/>
                </a:solidFill>
                <a:latin typeface="Arial"/>
                <a:ea typeface="Arial"/>
                <a:cs typeface="Arial"/>
                <a:sym typeface="Arial"/>
              </a:rPr>
              <a:t>Institut</a:t>
            </a:r>
            <a:r>
              <a:rPr lang="en-US" sz="2000" b="0" i="0" u="none" strike="noStrike" cap="none" dirty="0">
                <a:solidFill>
                  <a:schemeClr val="dk1"/>
                </a:solidFill>
                <a:latin typeface="Arial"/>
                <a:ea typeface="Arial"/>
                <a:cs typeface="Arial"/>
                <a:sym typeface="Arial"/>
              </a:rPr>
              <a:t> für </a:t>
            </a:r>
            <a:r>
              <a:rPr lang="en-US" sz="2000" b="0" i="0" u="none" strike="noStrike" cap="none" dirty="0" err="1">
                <a:solidFill>
                  <a:schemeClr val="dk1"/>
                </a:solidFill>
                <a:latin typeface="Arial"/>
                <a:ea typeface="Arial"/>
                <a:cs typeface="Arial"/>
                <a:sym typeface="Arial"/>
              </a:rPr>
              <a:t>Arbeitswirtschaft</a:t>
            </a:r>
            <a:r>
              <a:rPr lang="en-US" sz="2000" b="0" i="0" u="none" strike="noStrike" cap="none" dirty="0">
                <a:solidFill>
                  <a:schemeClr val="dk1"/>
                </a:solidFill>
                <a:latin typeface="Arial"/>
                <a:ea typeface="Arial"/>
                <a:cs typeface="Arial"/>
                <a:sym typeface="Arial"/>
              </a:rPr>
              <a:t> (IZA), Bonn Ribeiro Silva, Elsa &amp; Amorim, Catarina &amp; Aparicio, José &amp; Batista, Paula. (2022). </a:t>
            </a:r>
            <a:endParaRPr sz="2000" b="0" i="0" u="none" strike="noStrike" cap="none" dirty="0">
              <a:solidFill>
                <a:schemeClr val="dk1"/>
              </a:solidFill>
              <a:latin typeface="Arial"/>
              <a:ea typeface="Arial"/>
              <a:cs typeface="Arial"/>
              <a:sym typeface="Arial"/>
            </a:endParaRPr>
          </a:p>
          <a:p>
            <a:pPr marL="457200" marR="0" lvl="0" indent="-292100" algn="l" rtl="0">
              <a:lnSpc>
                <a:spcPct val="100000"/>
              </a:lnSpc>
              <a:spcBef>
                <a:spcPts val="0"/>
              </a:spcBef>
              <a:spcAft>
                <a:spcPts val="0"/>
              </a:spcAft>
              <a:buClr>
                <a:schemeClr val="dk1"/>
              </a:buClr>
              <a:buSzPts val="2600"/>
              <a:buFont typeface="Arial"/>
              <a:buNone/>
            </a:pPr>
            <a:endParaRPr sz="2000" b="0" i="0" u="none" strike="noStrike" cap="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600"/>
              <a:buFont typeface="Arial"/>
              <a:buChar char="•"/>
            </a:pPr>
            <a:r>
              <a:rPr lang="en-US" sz="2000" b="0" i="0" u="none" strike="noStrike" cap="none" dirty="0">
                <a:solidFill>
                  <a:schemeClr val="dk1"/>
                </a:solidFill>
                <a:latin typeface="Arial"/>
                <a:ea typeface="Arial"/>
                <a:cs typeface="Arial"/>
                <a:sym typeface="Arial"/>
              </a:rPr>
              <a:t>Trends des </a:t>
            </a:r>
            <a:r>
              <a:rPr lang="en-US" sz="2000" b="0" i="0" u="none" strike="noStrike" cap="none" dirty="0" err="1">
                <a:solidFill>
                  <a:schemeClr val="dk1"/>
                </a:solidFill>
                <a:latin typeface="Arial"/>
                <a:ea typeface="Arial"/>
                <a:cs typeface="Arial"/>
                <a:sym typeface="Arial"/>
              </a:rPr>
              <a:t>aktiven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Lernens</a:t>
            </a:r>
            <a:r>
              <a:rPr lang="en-US" sz="2000" b="0" i="0" u="none" strike="noStrike" cap="none" dirty="0">
                <a:solidFill>
                  <a:schemeClr val="dk1"/>
                </a:solidFill>
                <a:latin typeface="Arial"/>
                <a:ea typeface="Arial"/>
                <a:cs typeface="Arial"/>
                <a:sym typeface="Arial"/>
              </a:rPr>
              <a:t> in der </a:t>
            </a:r>
            <a:r>
              <a:rPr lang="en-US" sz="2000" b="0" i="0" u="none" strike="noStrike" cap="none" dirty="0" err="1">
                <a:solidFill>
                  <a:schemeClr val="dk1"/>
                </a:solidFill>
                <a:latin typeface="Arial"/>
                <a:ea typeface="Arial"/>
                <a:cs typeface="Arial"/>
                <a:sym typeface="Arial"/>
              </a:rPr>
              <a:t>Hochschulbildung</a:t>
            </a:r>
            <a:r>
              <a:rPr lang="en-US" sz="2000" b="0" i="0" u="none" strike="noStrike" cap="none" dirty="0">
                <a:solidFill>
                  <a:schemeClr val="dk1"/>
                </a:solidFill>
                <a:latin typeface="Arial"/>
                <a:ea typeface="Arial"/>
                <a:cs typeface="Arial"/>
                <a:sym typeface="Arial"/>
              </a:rPr>
              <a:t> und das </a:t>
            </a:r>
            <a:r>
              <a:rPr lang="en-US" sz="2000" b="0" i="0" u="none" strike="noStrike" cap="none" dirty="0" err="1">
                <a:solidFill>
                  <a:schemeClr val="dk1"/>
                </a:solidFill>
                <a:latin typeface="Arial"/>
                <a:ea typeface="Arial"/>
                <a:cs typeface="Arial"/>
                <a:sym typeface="Arial"/>
              </a:rPr>
              <a:t>Wohlbefinden</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Studierenden</a:t>
            </a:r>
            <a:r>
              <a:rPr lang="en-US" sz="2000" b="0" i="0" u="none" strike="noStrike" cap="none" dirty="0">
                <a:solidFill>
                  <a:schemeClr val="dk1"/>
                </a:solidFill>
                <a:latin typeface="Arial"/>
                <a:ea typeface="Arial"/>
                <a:cs typeface="Arial"/>
                <a:sym typeface="Arial"/>
              </a:rPr>
              <a:t>: Eine </a:t>
            </a:r>
            <a:r>
              <a:rPr lang="en-US" sz="2000" b="0" i="0" u="none" strike="noStrike" cap="none" dirty="0" err="1">
                <a:solidFill>
                  <a:schemeClr val="dk1"/>
                </a:solidFill>
                <a:latin typeface="Arial"/>
                <a:ea typeface="Arial"/>
                <a:cs typeface="Arial"/>
                <a:sym typeface="Arial"/>
              </a:rPr>
              <a:t>Literaturübersicht</a:t>
            </a:r>
            <a:r>
              <a:rPr lang="en-US" sz="2000" b="0" i="0" u="none" strike="noStrike" cap="none" dirty="0">
                <a:solidFill>
                  <a:schemeClr val="dk1"/>
                </a:solidFill>
                <a:latin typeface="Arial"/>
                <a:ea typeface="Arial"/>
                <a:cs typeface="Arial"/>
                <a:sym typeface="Arial"/>
              </a:rPr>
              <a:t>. Frontiers in Psychology.</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chemeClr val="dk1"/>
                </a:solidFill>
                <a:latin typeface="Arial"/>
                <a:ea typeface="Arial"/>
                <a:cs typeface="Arial"/>
                <a:sym typeface="Arial"/>
              </a:rPr>
              <a:t>Online-Artikel:  </a:t>
            </a:r>
            <a:endParaRPr dirty="0"/>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dirty="0">
                <a:solidFill>
                  <a:srgbClr val="000000"/>
                </a:solidFill>
                <a:latin typeface="Arial"/>
                <a:ea typeface="Arial"/>
                <a:cs typeface="Arial"/>
                <a:sym typeface="Arial"/>
              </a:rPr>
              <a:t>13 </a:t>
            </a:r>
            <a:r>
              <a:rPr lang="en-US" sz="2000" b="0" i="0" u="none" strike="noStrike" cap="none" dirty="0" err="1">
                <a:solidFill>
                  <a:srgbClr val="000000"/>
                </a:solidFill>
                <a:latin typeface="Arial"/>
                <a:ea typeface="Arial"/>
                <a:cs typeface="Arial"/>
                <a:sym typeface="Arial"/>
              </a:rPr>
              <a:t>interaktive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Präsentationsideen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Unterricht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ansprechen</a:t>
            </a:r>
            <a:r>
              <a:rPr lang="en-US" sz="2000" b="0" i="0" u="none" strike="noStrike" cap="none" dirty="0">
                <a:solidFill>
                  <a:srgbClr val="000000"/>
                </a:solidFill>
                <a:latin typeface="Arial"/>
                <a:ea typeface="Arial"/>
                <a:cs typeface="Arial"/>
                <a:sym typeface="Arial"/>
              </a:rPr>
              <a:t> (2023). Dana Corey für </a:t>
            </a:r>
            <a:r>
              <a:rPr lang="en-US" sz="2000" b="0" i="0" u="none" strike="noStrike" cap="none" dirty="0" err="1">
                <a:solidFill>
                  <a:srgbClr val="000000"/>
                </a:solidFill>
                <a:latin typeface="Arial"/>
                <a:ea typeface="Arial"/>
                <a:cs typeface="Arial"/>
                <a:sym typeface="Arial"/>
              </a:rPr>
              <a:t>Avocor</a:t>
            </a:r>
            <a:r>
              <a:rPr lang="en-US" sz="2000" b="0" i="0" u="none" strike="noStrike" cap="none" dirty="0">
                <a:solidFill>
                  <a:srgbClr val="000000"/>
                </a:solidFill>
                <a:latin typeface="Arial"/>
                <a:ea typeface="Arial"/>
                <a:cs typeface="Arial"/>
                <a:sym typeface="Arial"/>
              </a:rPr>
              <a:t>: </a:t>
            </a:r>
            <a:r>
              <a:rPr lang="en-US" sz="20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2000" b="0" i="0" u="none" strike="noStrike" cap="none" dirty="0">
                <a:solidFill>
                  <a:srgbClr val="000000"/>
                </a:solidFill>
                <a:latin typeface="Arial"/>
                <a:ea typeface="Arial"/>
                <a:cs typeface="Arial"/>
                <a:sym typeface="Arial"/>
              </a:rPr>
              <a:t>//www.avocor.com/blog/interactive-presentation-ideas-for-classroom/ </a:t>
            </a:r>
            <a:endParaRPr dirty="0"/>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dirty="0" err="1">
                <a:solidFill>
                  <a:srgbClr val="000000"/>
                </a:solidFill>
                <a:latin typeface="Arial"/>
                <a:ea typeface="Arial"/>
                <a:cs typeface="Arial"/>
                <a:sym typeface="Arial"/>
              </a:rPr>
              <a:t>Drehen</a:t>
            </a:r>
            <a:r>
              <a:rPr lang="en-US" sz="2000" b="0" i="0" u="none" strike="noStrike" cap="none" dirty="0">
                <a:solidFill>
                  <a:srgbClr val="000000"/>
                </a:solidFill>
                <a:latin typeface="Arial"/>
                <a:ea typeface="Arial"/>
                <a:cs typeface="Arial"/>
                <a:sym typeface="Arial"/>
              </a:rPr>
              <a:t> Sie das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in </a:t>
            </a:r>
            <a:r>
              <a:rPr lang="en-US" sz="2000" b="0" i="0" u="none" strike="noStrike" cap="none" dirty="0" err="1">
                <a:solidFill>
                  <a:srgbClr val="000000"/>
                </a:solidFill>
                <a:latin typeface="Arial"/>
                <a:ea typeface="Arial"/>
                <a:cs typeface="Arial"/>
                <a:sym typeface="Arial"/>
              </a:rPr>
              <a:t>Ihrem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Klassenzimmer</a:t>
            </a:r>
            <a:r>
              <a:rPr lang="en-US" sz="2000" b="0" i="0" u="none" strike="noStrike" cap="none" dirty="0">
                <a:solidFill>
                  <a:srgbClr val="000000"/>
                </a:solidFill>
                <a:latin typeface="Arial"/>
                <a:ea typeface="Arial"/>
                <a:cs typeface="Arial"/>
                <a:sym typeface="Arial"/>
              </a:rPr>
              <a:t> um. Avid: </a:t>
            </a:r>
            <a:r>
              <a:rPr lang="en-US" sz="20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US" sz="2000" b="0" i="0" u="none" strike="noStrike" cap="none" dirty="0">
                <a:solidFill>
                  <a:srgbClr val="000000"/>
                </a:solidFill>
                <a:latin typeface="Arial"/>
                <a:ea typeface="Arial"/>
                <a:cs typeface="Arial"/>
                <a:sym typeface="Arial"/>
              </a:rPr>
              <a:t>//avidopenaccess.org/resource/flip-the-learning-in-your-classroom/ </a:t>
            </a:r>
            <a:endParaRPr dirty="0"/>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dirty="0">
                <a:solidFill>
                  <a:srgbClr val="000000"/>
                </a:solidFill>
                <a:latin typeface="Arial"/>
                <a:ea typeface="Arial"/>
                <a:cs typeface="Arial"/>
                <a:sym typeface="Arial"/>
              </a:rPr>
              <a:t>Blended Learning: </a:t>
            </a:r>
            <a:r>
              <a:rPr lang="en-US" sz="2000" b="0" i="0" u="none" strike="noStrike" cap="none" dirty="0" err="1">
                <a:solidFill>
                  <a:srgbClr val="000000"/>
                </a:solidFill>
                <a:latin typeface="Arial"/>
                <a:ea typeface="Arial"/>
                <a:cs typeface="Arial"/>
                <a:sym typeface="Arial"/>
              </a:rPr>
              <a:t>Kombination</a:t>
            </a:r>
            <a:r>
              <a:rPr lang="en-US" sz="2000" b="0" i="0" u="none" strike="noStrike" cap="none" dirty="0">
                <a:solidFill>
                  <a:srgbClr val="000000"/>
                </a:solidFill>
                <a:latin typeface="Arial"/>
                <a:ea typeface="Arial"/>
                <a:cs typeface="Arial"/>
                <a:sym typeface="Arial"/>
              </a:rPr>
              <a:t> von Online- und </a:t>
            </a:r>
            <a:r>
              <a:rPr lang="en-US" sz="2000" b="0" i="0" u="none" strike="noStrike" cap="none" dirty="0" err="1">
                <a:solidFill>
                  <a:srgbClr val="000000"/>
                </a:solidFill>
                <a:latin typeface="Arial"/>
                <a:ea typeface="Arial"/>
                <a:cs typeface="Arial"/>
                <a:sym typeface="Arial"/>
              </a:rPr>
              <a:t>persönlichem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Unterricht</a:t>
            </a:r>
            <a:r>
              <a:rPr lang="en-US" sz="2000" b="0" i="0" u="none" strike="noStrike" cap="none" dirty="0">
                <a:solidFill>
                  <a:srgbClr val="000000"/>
                </a:solidFill>
                <a:latin typeface="Arial"/>
                <a:ea typeface="Arial"/>
                <a:cs typeface="Arial"/>
                <a:sym typeface="Arial"/>
              </a:rPr>
              <a:t> (2023). </a:t>
            </a:r>
            <a:r>
              <a:rPr lang="en-US" sz="2000" b="0" i="0" u="none" strike="noStrike" cap="none" dirty="0" err="1">
                <a:solidFill>
                  <a:srgbClr val="000000"/>
                </a:solidFill>
                <a:latin typeface="Arial"/>
                <a:ea typeface="Arial"/>
                <a:cs typeface="Arial"/>
                <a:sym typeface="Arial"/>
              </a:rPr>
              <a:t>Jetzt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a:t>
            </a:r>
            <a:r>
              <a:rPr lang="en-US" sz="2000" b="0" i="0" u="sng" strike="noStrike" cap="none" dirty="0">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2000" b="0" i="0" u="none" strike="noStrike" cap="none" dirty="0">
                <a:solidFill>
                  <a:srgbClr val="000000"/>
                </a:solidFill>
                <a:latin typeface="Arial"/>
                <a:ea typeface="Arial"/>
                <a:cs typeface="Arial"/>
                <a:sym typeface="Arial"/>
              </a:rPr>
              <a:t>//www.learnow.live/blog/blended-learning-combining-online-and-in-person-instruction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p:txBody>
      </p:sp>
      <p:pic>
        <p:nvPicPr>
          <p:cNvPr id="700" name="Google Shape;700;p22"/>
          <p:cNvPicPr preferRelativeResize="0"/>
          <p:nvPr/>
        </p:nvPicPr>
        <p:blipFill rotWithShape="1">
          <a:blip r:embed="rId8">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F4228E8C-4A51-289E-370F-D84B54164686}"/>
              </a:ext>
            </a:extLst>
          </p:cNvPr>
          <p:cNvPicPr>
            <a:picLocks noChangeAspect="1"/>
          </p:cNvPicPr>
          <p:nvPr/>
        </p:nvPicPr>
        <p:blipFill>
          <a:blip r:embed="rId9"/>
          <a:stretch>
            <a:fillRect/>
          </a:stretch>
        </p:blipFill>
        <p:spPr>
          <a:xfrm>
            <a:off x="3021517" y="9302160"/>
            <a:ext cx="2331172" cy="48906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704"/>
        <p:cNvGrpSpPr/>
        <p:nvPr/>
      </p:nvGrpSpPr>
      <p:grpSpPr>
        <a:xfrm>
          <a:off x="0" y="0"/>
          <a:ext cx="0" cy="0"/>
          <a:chOff x="0" y="0"/>
          <a:chExt cx="0" cy="0"/>
        </a:xfrm>
      </p:grpSpPr>
      <p:sp>
        <p:nvSpPr>
          <p:cNvPr id="705" name="Google Shape;705;p54"/>
          <p:cNvSpPr txBox="1"/>
          <p:nvPr/>
        </p:nvSpPr>
        <p:spPr>
          <a:xfrm>
            <a:off x="734019" y="1789147"/>
            <a:ext cx="14177966" cy="2515112"/>
          </a:xfrm>
          <a:prstGeom prst="rect">
            <a:avLst/>
          </a:prstGeom>
          <a:noFill/>
          <a:ln>
            <a:noFill/>
          </a:ln>
        </p:spPr>
        <p:txBody>
          <a:bodyPr spcFirstLastPara="1" wrap="square" lIns="0" tIns="0" rIns="0" bIns="0" anchor="t" anchorCtr="0">
            <a:spAutoFit/>
          </a:bodyPr>
          <a:lstStyle/>
          <a:p>
            <a:pPr marL="0" marR="0" lvl="0" indent="0" algn="l" rtl="0">
              <a:lnSpc>
                <a:spcPct val="242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Zusätzliche Ressourcen </a:t>
            </a:r>
            <a:endParaRPr sz="4000" b="0" i="0" u="none" strike="noStrike" cap="none">
              <a:solidFill>
                <a:srgbClr val="033C5B"/>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a:solidFill>
                <a:srgbClr val="033C5B"/>
              </a:solidFill>
              <a:latin typeface="Arial"/>
              <a:ea typeface="Arial"/>
              <a:cs typeface="Arial"/>
              <a:sym typeface="Arial"/>
            </a:endParaRPr>
          </a:p>
        </p:txBody>
      </p:sp>
      <p:sp>
        <p:nvSpPr>
          <p:cNvPr id="706" name="Google Shape;706;p54"/>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54"/>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54"/>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709" name="Google Shape;709;p54"/>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710" name="Google Shape;710;p5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712" name="Google Shape;712;p54"/>
          <p:cNvSpPr txBox="1"/>
          <p:nvPr/>
        </p:nvSpPr>
        <p:spPr>
          <a:xfrm>
            <a:off x="5627065" y="9243317"/>
            <a:ext cx="10032035"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sind</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die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unbedingt</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sie</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713" name="Google Shape;713;p5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54"/>
          <p:cNvSpPr txBox="1"/>
          <p:nvPr/>
        </p:nvSpPr>
        <p:spPr>
          <a:xfrm>
            <a:off x="734019" y="3086100"/>
            <a:ext cx="13743981" cy="5288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54"/>
          <p:cNvSpPr txBox="1"/>
          <p:nvPr/>
        </p:nvSpPr>
        <p:spPr>
          <a:xfrm>
            <a:off x="734019" y="3238500"/>
            <a:ext cx="14177966" cy="3477835"/>
          </a:xfrm>
          <a:prstGeom prst="rect">
            <a:avLst/>
          </a:prstGeom>
          <a:noFill/>
          <a:ln>
            <a:noFill/>
          </a:ln>
        </p:spPr>
        <p:txBody>
          <a:bodyPr spcFirstLastPara="1" wrap="square" lIns="91425" tIns="45700" rIns="91425" bIns="45700" anchor="t" anchorCtr="0">
            <a:spAutoFit/>
          </a:bodyPr>
          <a:lstStyle/>
          <a:p>
            <a:pPr marL="342900" marR="0" lvl="0" indent="-177800" algn="l" rtl="0">
              <a:lnSpc>
                <a:spcPct val="100000"/>
              </a:lnSpc>
              <a:spcBef>
                <a:spcPts val="0"/>
              </a:spcBef>
              <a:spcAft>
                <a:spcPts val="0"/>
              </a:spcAft>
              <a:buClr>
                <a:schemeClr val="dk1"/>
              </a:buClr>
              <a:buSzPts val="2600"/>
              <a:buFont typeface="Arial"/>
              <a:buNone/>
            </a:pPr>
            <a:endParaRPr sz="2000" b="1"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10 Zeitmanagement-Fähigkeiten und -Techniken für Studenten (2023). Simpli Learn: </a:t>
            </a: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//www.simplilearn.com/tutorials/time-management-tutorial/best-time-management-tips-for-students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chemeClr val="dk1"/>
                </a:solidFill>
                <a:latin typeface="Arial"/>
                <a:ea typeface="Arial"/>
                <a:cs typeface="Arial"/>
                <a:sym typeface="Arial"/>
              </a:rPr>
              <a:t>6 Arten der Bewertung und ihre Anwendung (2024). Maria Kampen: </a:t>
            </a:r>
            <a:r>
              <a:rPr lang="en-US" sz="20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a:t>
            </a:r>
            <a:r>
              <a:rPr lang="en-US" sz="2000" b="0" i="0" u="none" strike="noStrike" cap="none">
                <a:solidFill>
                  <a:schemeClr val="dk1"/>
                </a:solidFill>
                <a:latin typeface="Arial"/>
                <a:ea typeface="Arial"/>
                <a:cs typeface="Arial"/>
                <a:sym typeface="Arial"/>
              </a:rPr>
              <a:t>//www.prodigygame.com/main-en/blog/types-of-assessment/ </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Frage: Wie nutzen Sie Schülerfeedback, um Ihre Praxis zu ändern (2023). Edutopia: </a:t>
            </a:r>
            <a:r>
              <a:rPr lang="en-US"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//www.edutopia.org/article/question-change-teaching-practice-student-feedback/ </a:t>
            </a:r>
            <a:endParaRPr/>
          </a:p>
          <a:p>
            <a:pPr marL="342900" marR="0" lvl="0" indent="-177800" algn="l" rtl="0">
              <a:lnSpc>
                <a:spcPct val="100000"/>
              </a:lnSpc>
              <a:spcBef>
                <a:spcPts val="0"/>
              </a:spcBef>
              <a:spcAft>
                <a:spcPts val="0"/>
              </a:spcAft>
              <a:buClr>
                <a:schemeClr val="dk1"/>
              </a:buClr>
              <a:buSzPts val="2600"/>
              <a:buFont typeface="Arial"/>
              <a:buNone/>
            </a:pP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Video</a:t>
            </a:r>
            <a:endParaRPr/>
          </a:p>
          <a:p>
            <a:pPr marL="342900" marR="0" lvl="0" indent="-342900" algn="l" rtl="0">
              <a:lnSpc>
                <a:spcPct val="100000"/>
              </a:lnSpc>
              <a:spcBef>
                <a:spcPts val="0"/>
              </a:spcBef>
              <a:spcAft>
                <a:spcPts val="0"/>
              </a:spcAft>
              <a:buClr>
                <a:schemeClr val="dk1"/>
              </a:buClr>
              <a:buSzPts val="2600"/>
              <a:buFont typeface="Arial"/>
              <a:buChar char="•"/>
            </a:pPr>
            <a:r>
              <a:rPr lang="en-US" sz="2000" b="0" i="0" u="none" strike="noStrike" cap="none">
                <a:solidFill>
                  <a:srgbClr val="000000"/>
                </a:solidFill>
                <a:latin typeface="Arial"/>
                <a:ea typeface="Arial"/>
                <a:cs typeface="Arial"/>
                <a:sym typeface="Arial"/>
              </a:rPr>
              <a:t>Eine bessere Zukunft schaffen durch gemeinsames Lernen | Maddie Edwards | TEDxYouth@Brambleton (2019). </a:t>
            </a:r>
            <a:r>
              <a:rPr lang="en-US" sz="20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a:t>
            </a:r>
            <a:r>
              <a:rPr lang="en-US" sz="2000" b="0" i="0" u="none" strike="noStrike" cap="none">
                <a:solidFill>
                  <a:srgbClr val="000000"/>
                </a:solidFill>
                <a:latin typeface="Arial"/>
                <a:ea typeface="Arial"/>
                <a:cs typeface="Arial"/>
                <a:sym typeface="Arial"/>
              </a:rPr>
              <a:t>youtube.com/watch?v=-WG1CoPgJfY </a:t>
            </a:r>
            <a:endParaRPr sz="2000" b="0" i="0" u="none" strike="noStrike" cap="none">
              <a:solidFill>
                <a:srgbClr val="000000"/>
              </a:solidFill>
              <a:latin typeface="Arial"/>
              <a:ea typeface="Arial"/>
              <a:cs typeface="Arial"/>
              <a:sym typeface="Arial"/>
            </a:endParaRPr>
          </a:p>
        </p:txBody>
      </p:sp>
      <p:pic>
        <p:nvPicPr>
          <p:cNvPr id="716" name="Google Shape;716;p54"/>
          <p:cNvPicPr preferRelativeResize="0"/>
          <p:nvPr/>
        </p:nvPicPr>
        <p:blipFill rotWithShape="1">
          <a:blip r:embed="rId9">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EA94734-6C9B-3C7B-404F-E8DB4193111C}"/>
              </a:ext>
            </a:extLst>
          </p:cNvPr>
          <p:cNvPicPr>
            <a:picLocks noChangeAspect="1"/>
          </p:cNvPicPr>
          <p:nvPr/>
        </p:nvPicPr>
        <p:blipFill>
          <a:blip r:embed="rId10"/>
          <a:stretch>
            <a:fillRect/>
          </a:stretch>
        </p:blipFill>
        <p:spPr>
          <a:xfrm>
            <a:off x="3021517" y="9302160"/>
            <a:ext cx="2331172" cy="4890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8"/>
        <p:cNvGrpSpPr/>
        <p:nvPr/>
      </p:nvGrpSpPr>
      <p:grpSpPr>
        <a:xfrm>
          <a:off x="0" y="0"/>
          <a:ext cx="0" cy="0"/>
          <a:chOff x="0" y="0"/>
          <a:chExt cx="0" cy="0"/>
        </a:xfrm>
      </p:grpSpPr>
      <p:sp>
        <p:nvSpPr>
          <p:cNvPr id="129" name="Google Shape;129;p36"/>
          <p:cNvSpPr/>
          <p:nvPr/>
        </p:nvSpPr>
        <p:spPr>
          <a:xfrm>
            <a:off x="16999409" y="-13791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31" name="Google Shape;131;p36"/>
          <p:cNvSpPr txBox="1"/>
          <p:nvPr/>
        </p:nvSpPr>
        <p:spPr>
          <a:xfrm>
            <a:off x="1028700" y="1095375"/>
            <a:ext cx="12181388"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Die Rolle der Neuartigkeit beim Lernen</a:t>
            </a:r>
            <a:endParaRPr sz="3200" b="0" i="0" u="none" strike="noStrike" cap="none">
              <a:solidFill>
                <a:srgbClr val="033C5B"/>
              </a:solidFill>
              <a:latin typeface="Arial"/>
              <a:ea typeface="Arial"/>
              <a:cs typeface="Arial"/>
              <a:sym typeface="Arial"/>
            </a:endParaRPr>
          </a:p>
        </p:txBody>
      </p:sp>
      <p:sp>
        <p:nvSpPr>
          <p:cNvPr id="132" name="Google Shape;132;p36"/>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a:lstStyle/>
          <a:p>
            <a:endParaRPr/>
          </a:p>
        </p:txBody>
      </p:sp>
      <p:sp>
        <p:nvSpPr>
          <p:cNvPr id="135" name="Google Shape;135;p36"/>
          <p:cNvSpPr txBox="1"/>
          <p:nvPr/>
        </p:nvSpPr>
        <p:spPr>
          <a:xfrm>
            <a:off x="5627065" y="9243317"/>
            <a:ext cx="988507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36" name="Google Shape;136;p3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6"/>
          <p:cNvSpPr/>
          <p:nvPr/>
        </p:nvSpPr>
        <p:spPr>
          <a:xfrm>
            <a:off x="953991" y="2423306"/>
            <a:ext cx="6818409" cy="60939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Die Einführung neuer Elemente in die Lehrmethoden hält die Lernerfahrung frisch und fesselnd. Dadurch wird verhindert, dass der Prozess routinemäßig oder eintönig wird, was der Schlüssel dazu ist, den Enthusiasmus der Schüler aufrechtzuerhalten und zu verhindern, dass sie sich zurückziehen. Neuartige Lehrmethoden sorgen dafür, dass jede Lerneinheit eine Gelegenheit für Entdeckungen und Aufregung ist.</a:t>
            </a:r>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Außerdem wird die aktive Beteiligung der Schüler an ihrem Lernprozess gefördert. Dies führt zu einem tieferen Verständnis und zum Behalten des Stoffes. Wenn Studierende neue und unerwartete Lernmethoden kennenlernen, engagieren sie sich intensiver, stellen kritischere Fragen und verstehen den Stoff umfassender</a:t>
            </a:r>
            <a:r>
              <a:rPr lang="en-US" sz="1400" b="0" i="0" u="none" strike="noStrike" cap="none">
                <a:solidFill>
                  <a:srgbClr val="000000"/>
                </a:solidFill>
                <a:latin typeface="Arial"/>
                <a:ea typeface="Arial"/>
                <a:cs typeface="Arial"/>
                <a:sym typeface="Arial"/>
              </a:rPr>
              <a:t>.</a:t>
            </a:r>
            <a:endParaRPr/>
          </a:p>
        </p:txBody>
      </p:sp>
      <p:sp>
        <p:nvSpPr>
          <p:cNvPr id="138" name="Google Shape;138;p36"/>
          <p:cNvSpPr txBox="1"/>
          <p:nvPr/>
        </p:nvSpPr>
        <p:spPr>
          <a:xfrm>
            <a:off x="1138112" y="4466060"/>
            <a:ext cx="1116676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9" name="Google Shape;139;p36"/>
          <p:cNvPicPr preferRelativeResize="0"/>
          <p:nvPr/>
        </p:nvPicPr>
        <p:blipFill rotWithShape="1">
          <a:blip r:embed="rId4">
            <a:alphaModFix/>
          </a:blip>
          <a:srcRect/>
          <a:stretch/>
        </p:blipFill>
        <p:spPr>
          <a:xfrm>
            <a:off x="8623287" y="2662952"/>
            <a:ext cx="7408510" cy="4939006"/>
          </a:xfrm>
          <a:prstGeom prst="rect">
            <a:avLst/>
          </a:prstGeom>
          <a:noFill/>
          <a:ln>
            <a:noFill/>
          </a:ln>
        </p:spPr>
      </p:pic>
      <p:pic>
        <p:nvPicPr>
          <p:cNvPr id="140" name="Google Shape;140;p36"/>
          <p:cNvPicPr preferRelativeResize="0"/>
          <p:nvPr/>
        </p:nvPicPr>
        <p:blipFill rotWithShape="1">
          <a:blip r:embed="rId5">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4E40BAD7-4D7B-A4A9-7525-5FCE42D65583}"/>
              </a:ext>
            </a:extLst>
          </p:cNvPr>
          <p:cNvPicPr>
            <a:picLocks noChangeAspect="1"/>
          </p:cNvPicPr>
          <p:nvPr/>
        </p:nvPicPr>
        <p:blipFill>
          <a:blip r:embed="rId6"/>
          <a:stretch>
            <a:fillRect/>
          </a:stretch>
        </p:blipFill>
        <p:spPr>
          <a:xfrm>
            <a:off x="3021517" y="9302160"/>
            <a:ext cx="2331172" cy="48906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44"/>
        <p:cNvGrpSpPr/>
        <p:nvPr/>
      </p:nvGrpSpPr>
      <p:grpSpPr>
        <a:xfrm>
          <a:off x="0" y="0"/>
          <a:ext cx="0" cy="0"/>
          <a:chOff x="0" y="0"/>
          <a:chExt cx="0" cy="0"/>
        </a:xfrm>
      </p:grpSpPr>
      <p:sp>
        <p:nvSpPr>
          <p:cNvPr id="145" name="Google Shape;145;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147" name="Google Shape;147;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148" name="Google Shape;148;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149" name="Google Shape;149;p5"/>
          <p:cNvSpPr/>
          <p:nvPr/>
        </p:nvSpPr>
        <p:spPr>
          <a:xfrm>
            <a:off x="2055984" y="2208406"/>
            <a:ext cx="5032033" cy="5870189"/>
          </a:xfrm>
          <a:custGeom>
            <a:avLst/>
            <a:gdLst/>
            <a:ahLst/>
            <a:cxnLst/>
            <a:rect l="l" t="t" r="r" b="b"/>
            <a:pathLst>
              <a:path w="5032033" h="5870189" extrusionOk="0">
                <a:moveTo>
                  <a:pt x="0" y="0"/>
                </a:moveTo>
                <a:lnTo>
                  <a:pt x="5032032" y="0"/>
                </a:lnTo>
                <a:lnTo>
                  <a:pt x="5032032" y="5870188"/>
                </a:lnTo>
                <a:lnTo>
                  <a:pt x="0" y="5870188"/>
                </a:lnTo>
                <a:lnTo>
                  <a:pt x="0" y="0"/>
                </a:lnTo>
                <a:close/>
              </a:path>
            </a:pathLst>
          </a:custGeom>
          <a:blipFill rotWithShape="1">
            <a:blip r:embed="rId5">
              <a:alphaModFix/>
            </a:blip>
            <a:stretch>
              <a:fillRect l="-37537" r="-37535"/>
            </a:stretch>
          </a:blipFill>
          <a:ln>
            <a:noFill/>
          </a:ln>
        </p:spPr>
        <p:txBody>
          <a:bodyPr/>
          <a:lstStyle/>
          <a:p>
            <a:endParaRPr/>
          </a:p>
        </p:txBody>
      </p:sp>
      <p:sp>
        <p:nvSpPr>
          <p:cNvPr id="150" name="Google Shape;150;p5"/>
          <p:cNvSpPr txBox="1"/>
          <p:nvPr/>
        </p:nvSpPr>
        <p:spPr>
          <a:xfrm>
            <a:off x="9613816" y="685839"/>
            <a:ext cx="6457864"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33C5B"/>
                </a:solidFill>
                <a:latin typeface="Arial"/>
                <a:ea typeface="Arial"/>
                <a:cs typeface="Arial"/>
                <a:sym typeface="Arial"/>
              </a:rPr>
              <a:t>Maximierung des Lernens von Angesicht zu Angesicht</a:t>
            </a:r>
            <a:endParaRPr sz="4000" b="0" i="0" u="none" strike="noStrike" cap="none">
              <a:solidFill>
                <a:srgbClr val="033C5B"/>
              </a:solidFill>
              <a:latin typeface="Arial"/>
              <a:ea typeface="Arial"/>
              <a:cs typeface="Arial"/>
              <a:sym typeface="Arial"/>
            </a:endParaRPr>
          </a:p>
        </p:txBody>
      </p:sp>
      <p:sp>
        <p:nvSpPr>
          <p:cNvPr id="151" name="Google Shape;151;p5"/>
          <p:cNvSpPr txBox="1"/>
          <p:nvPr/>
        </p:nvSpPr>
        <p:spPr>
          <a:xfrm>
            <a:off x="9638837" y="2271847"/>
            <a:ext cx="6457864" cy="425328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Das Flipped-Classroom-Modell unterstreicht, wie wichtig es ist, die Unterrichtszeit effektiv zu nutzen. Es ist entscheidend, die Schüler in Aktivitäten einzubinden, die am meisten von </a:t>
            </a:r>
            <a:r>
              <a:rPr lang="en-US" sz="2000" b="1" i="0" u="none" strike="noStrike" cap="none">
                <a:solidFill>
                  <a:srgbClr val="E36C09"/>
                </a:solidFill>
                <a:latin typeface="Arial"/>
                <a:ea typeface="Arial"/>
                <a:cs typeface="Arial"/>
                <a:sym typeface="Arial"/>
              </a:rPr>
              <a:t>direkter Interaktion und Diskussion </a:t>
            </a:r>
            <a:r>
              <a:rPr lang="en-US" sz="2000" b="0" i="0" u="none" strike="noStrike" cap="none">
                <a:solidFill>
                  <a:schemeClr val="dk1"/>
                </a:solidFill>
                <a:latin typeface="Arial"/>
                <a:ea typeface="Arial"/>
                <a:cs typeface="Arial"/>
                <a:sym typeface="Arial"/>
              </a:rPr>
              <a:t>profitieren</a:t>
            </a:r>
            <a:r>
              <a:rPr lang="en-US" sz="2000" b="1" i="0" u="none" strike="noStrike" cap="none">
                <a:solidFill>
                  <a:srgbClr val="E36C09"/>
                </a:solidFill>
                <a:latin typeface="Arial"/>
                <a:ea typeface="Arial"/>
                <a:cs typeface="Arial"/>
                <a:sym typeface="Arial"/>
              </a:rPr>
              <a:t>.</a:t>
            </a:r>
            <a:endParaRPr sz="2000" b="0" i="0" u="none" strike="noStrike" cap="none">
              <a:solidFill>
                <a:srgbClr val="E36C09"/>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Die Präsenzveranstaltungen bieten die Möglichkeit, </a:t>
            </a:r>
            <a:r>
              <a:rPr lang="en-US" sz="2000" b="1" i="0" u="none" strike="noStrike" cap="none">
                <a:solidFill>
                  <a:srgbClr val="E36C09"/>
                </a:solidFill>
                <a:latin typeface="Arial"/>
                <a:ea typeface="Arial"/>
                <a:cs typeface="Arial"/>
                <a:sym typeface="Arial"/>
              </a:rPr>
              <a:t>das Verständnis </a:t>
            </a:r>
            <a:r>
              <a:rPr lang="en-US" sz="2000" b="0" i="0" u="none" strike="noStrike" cap="none">
                <a:solidFill>
                  <a:schemeClr val="dk1"/>
                </a:solidFill>
                <a:latin typeface="Arial"/>
                <a:ea typeface="Arial"/>
                <a:cs typeface="Arial"/>
                <a:sym typeface="Arial"/>
              </a:rPr>
              <a:t>der online eingeführten Konzepte durch interaktive und gemeinschaftliche Aktivitäten </a:t>
            </a:r>
            <a:r>
              <a:rPr lang="en-US" sz="2000" b="1" i="0" u="none" strike="noStrike" cap="none">
                <a:solidFill>
                  <a:srgbClr val="E36C09"/>
                </a:solidFill>
                <a:latin typeface="Arial"/>
                <a:ea typeface="Arial"/>
                <a:cs typeface="Arial"/>
                <a:sym typeface="Arial"/>
              </a:rPr>
              <a:t>zu vertiefen</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l" rtl="0">
              <a:lnSpc>
                <a:spcPct val="140015"/>
              </a:lnSpc>
              <a:spcBef>
                <a:spcPts val="0"/>
              </a:spcBef>
              <a:spcAft>
                <a:spcPts val="0"/>
              </a:spcAft>
              <a:buClr>
                <a:srgbClr val="000000"/>
              </a:buClr>
              <a:buSzPts val="2599"/>
              <a:buFont typeface="Arial"/>
              <a:buNone/>
            </a:pPr>
            <a:endParaRPr sz="2599" b="0" i="0" u="none" strike="noStrike" cap="none">
              <a:solidFill>
                <a:srgbClr val="121212"/>
              </a:solidFill>
              <a:latin typeface="Arial"/>
              <a:ea typeface="Arial"/>
              <a:cs typeface="Arial"/>
              <a:sym typeface="Arial"/>
            </a:endParaRPr>
          </a:p>
        </p:txBody>
      </p:sp>
      <p:sp>
        <p:nvSpPr>
          <p:cNvPr id="152" name="Google Shape;152;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154" name="Google Shape;154;p5"/>
          <p:cNvSpPr txBox="1"/>
          <p:nvPr/>
        </p:nvSpPr>
        <p:spPr>
          <a:xfrm>
            <a:off x="5627065" y="9243317"/>
            <a:ext cx="985242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55" name="Google Shape;155;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p5"/>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D5E4BE96-ECC2-2B03-D237-72FBD39CEAFD}"/>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0"/>
        <p:cNvGrpSpPr/>
        <p:nvPr/>
      </p:nvGrpSpPr>
      <p:grpSpPr>
        <a:xfrm>
          <a:off x="0" y="0"/>
          <a:ext cx="0" cy="0"/>
          <a:chOff x="0" y="0"/>
          <a:chExt cx="0" cy="0"/>
        </a:xfrm>
      </p:grpSpPr>
      <p:sp>
        <p:nvSpPr>
          <p:cNvPr id="161" name="Google Shape;161;p37"/>
          <p:cNvSpPr txBox="1"/>
          <p:nvPr/>
        </p:nvSpPr>
        <p:spPr>
          <a:xfrm>
            <a:off x="734019" y="1789147"/>
            <a:ext cx="11824820" cy="296683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3200"/>
              <a:buFont typeface="Arial"/>
              <a:buNone/>
            </a:pPr>
            <a:r>
              <a:rPr lang="en-US" sz="3200" b="0" i="0" u="none" strike="noStrike" cap="none" dirty="0" err="1">
                <a:solidFill>
                  <a:srgbClr val="033C5B"/>
                </a:solidFill>
                <a:latin typeface="Arial"/>
                <a:ea typeface="Arial"/>
                <a:cs typeface="Arial"/>
                <a:sym typeface="Arial"/>
              </a:rPr>
              <a:t>Maximierung</a:t>
            </a:r>
            <a:r>
              <a:rPr lang="en-US" sz="3200" b="0" i="0" u="none" strike="noStrike" cap="none" dirty="0">
                <a:solidFill>
                  <a:srgbClr val="033C5B"/>
                </a:solidFill>
                <a:latin typeface="Arial"/>
                <a:ea typeface="Arial"/>
                <a:cs typeface="Arial"/>
                <a:sym typeface="Arial"/>
              </a:rPr>
              <a:t> des </a:t>
            </a:r>
            <a:r>
              <a:rPr lang="en-US" sz="3200" b="0" i="0" u="none" strike="noStrike" cap="none" dirty="0" err="1">
                <a:solidFill>
                  <a:srgbClr val="033C5B"/>
                </a:solidFill>
                <a:latin typeface="Arial"/>
                <a:ea typeface="Arial"/>
                <a:cs typeface="Arial"/>
                <a:sym typeface="Arial"/>
              </a:rPr>
              <a:t>Lernens</a:t>
            </a:r>
            <a:r>
              <a:rPr lang="en-US" sz="3200" b="0" i="0" u="none" strike="noStrike" cap="none" dirty="0">
                <a:solidFill>
                  <a:srgbClr val="033C5B"/>
                </a:solidFill>
                <a:latin typeface="Arial"/>
                <a:ea typeface="Arial"/>
                <a:cs typeface="Arial"/>
                <a:sym typeface="Arial"/>
              </a:rPr>
              <a:t> von </a:t>
            </a:r>
            <a:r>
              <a:rPr lang="en-US" sz="3200" b="0" i="0" u="none" strike="noStrike" cap="none" dirty="0" err="1">
                <a:solidFill>
                  <a:srgbClr val="033C5B"/>
                </a:solidFill>
                <a:latin typeface="Arial"/>
                <a:ea typeface="Arial"/>
                <a:cs typeface="Arial"/>
                <a:sym typeface="Arial"/>
              </a:rPr>
              <a:t>Angesicht</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zu</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Angesicht</a:t>
            </a:r>
            <a:br>
              <a:rPr lang="en-US" sz="3200" b="0" i="0" u="none" strike="noStrike" cap="none" dirty="0">
                <a:solidFill>
                  <a:srgbClr val="033C5B"/>
                </a:solidFill>
                <a:latin typeface="Arial"/>
                <a:ea typeface="Arial"/>
                <a:cs typeface="Arial"/>
                <a:sym typeface="Arial"/>
              </a:rPr>
            </a:br>
            <a:r>
              <a:rPr lang="en-US" sz="3200" b="0" i="0" u="none" strike="noStrike" cap="none" dirty="0" err="1">
                <a:solidFill>
                  <a:srgbClr val="033C5B"/>
                </a:solidFill>
                <a:latin typeface="Arial"/>
                <a:ea typeface="Arial"/>
                <a:cs typeface="Arial"/>
                <a:sym typeface="Arial"/>
              </a:rPr>
              <a:t>Effektive</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Aktivitäten</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im</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Klassenzimmer</a:t>
            </a:r>
            <a:endParaRPr sz="3200" b="0" i="0" u="none" strike="noStrike" cap="none" dirty="0">
              <a:solidFill>
                <a:srgbClr val="000000"/>
              </a:solidFill>
              <a:latin typeface="Arial"/>
              <a:ea typeface="Arial"/>
              <a:cs typeface="Arial"/>
              <a:sym typeface="Arial"/>
            </a:endParaRPr>
          </a:p>
          <a:p>
            <a:pPr marL="0" marR="0" lvl="0" indent="0" algn="l" rtl="0">
              <a:lnSpc>
                <a:spcPct val="110012"/>
              </a:lnSpc>
              <a:spcBef>
                <a:spcPts val="0"/>
              </a:spcBef>
              <a:spcAft>
                <a:spcPts val="0"/>
              </a:spcAft>
              <a:buClr>
                <a:srgbClr val="000000"/>
              </a:buClr>
              <a:buSzPts val="8799"/>
              <a:buFont typeface="Arial"/>
              <a:buNone/>
            </a:pPr>
            <a:endParaRPr sz="8799" b="0" i="0" u="none" strike="noStrike" cap="none" dirty="0">
              <a:solidFill>
                <a:srgbClr val="033C5B"/>
              </a:solidFill>
              <a:latin typeface="Arial"/>
              <a:ea typeface="Arial"/>
              <a:cs typeface="Arial"/>
              <a:sym typeface="Arial"/>
            </a:endParaRPr>
          </a:p>
        </p:txBody>
      </p:sp>
      <p:sp>
        <p:nvSpPr>
          <p:cNvPr id="162" name="Google Shape;162;p37"/>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7"/>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65" name="Google Shape;165;p37"/>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166" name="Google Shape;166;p3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168" name="Google Shape;168;p37"/>
          <p:cNvSpPr txBox="1"/>
          <p:nvPr/>
        </p:nvSpPr>
        <p:spPr>
          <a:xfrm>
            <a:off x="5627065" y="9243317"/>
            <a:ext cx="9852421"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69" name="Google Shape;169;p3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p37"/>
          <p:cNvPicPr preferRelativeResize="0"/>
          <p:nvPr/>
        </p:nvPicPr>
        <p:blipFill rotWithShape="1">
          <a:blip r:embed="rId5">
            <a:alphaModFix/>
          </a:blip>
          <a:srcRect/>
          <a:stretch/>
        </p:blipFill>
        <p:spPr>
          <a:xfrm>
            <a:off x="13888958" y="6362700"/>
            <a:ext cx="2643759" cy="2441367"/>
          </a:xfrm>
          <a:prstGeom prst="rect">
            <a:avLst/>
          </a:prstGeom>
          <a:noFill/>
          <a:ln>
            <a:noFill/>
          </a:ln>
        </p:spPr>
      </p:pic>
      <p:sp>
        <p:nvSpPr>
          <p:cNvPr id="171" name="Google Shape;171;p37"/>
          <p:cNvSpPr txBox="1"/>
          <p:nvPr/>
        </p:nvSpPr>
        <p:spPr>
          <a:xfrm>
            <a:off x="734018" y="3689315"/>
            <a:ext cx="7190400" cy="3540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err="1">
                <a:solidFill>
                  <a:schemeClr val="dk1"/>
                </a:solidFill>
                <a:latin typeface="Arial"/>
                <a:ea typeface="Arial"/>
                <a:cs typeface="Arial"/>
                <a:sym typeface="Arial"/>
              </a:rPr>
              <a:t>Geben</a:t>
            </a:r>
            <a:r>
              <a:rPr lang="en-US" sz="2000" b="0" i="0" u="none" strike="noStrike" cap="none" dirty="0">
                <a:solidFill>
                  <a:schemeClr val="dk1"/>
                </a:solidFill>
                <a:latin typeface="Arial"/>
                <a:ea typeface="Arial"/>
                <a:cs typeface="Arial"/>
                <a:sym typeface="Arial"/>
              </a:rPr>
              <a:t> Sie </a:t>
            </a:r>
            <a:r>
              <a:rPr lang="en-US" sz="2000" b="0" i="0" u="none" strike="noStrike" cap="none" dirty="0" err="1">
                <a:solidFill>
                  <a:schemeClr val="dk1"/>
                </a:solidFill>
                <a:latin typeface="Arial"/>
                <a:ea typeface="Arial"/>
                <a:cs typeface="Arial"/>
                <a:sym typeface="Arial"/>
              </a:rPr>
              <a:t>interaktiven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Aktivitäten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während</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Präsenzveranstaltungen</a:t>
            </a:r>
            <a:r>
              <a:rPr lang="en-US" sz="2000" b="0" i="0" u="none" strike="noStrike" cap="none" dirty="0">
                <a:solidFill>
                  <a:schemeClr val="dk1"/>
                </a:solidFill>
                <a:latin typeface="Arial"/>
                <a:ea typeface="Arial"/>
                <a:cs typeface="Arial"/>
                <a:sym typeface="Arial"/>
              </a:rPr>
              <a:t> den </a:t>
            </a:r>
            <a:r>
              <a:rPr lang="en-US" sz="2000" b="0" i="0" u="none" strike="noStrike" cap="none" dirty="0" err="1">
                <a:solidFill>
                  <a:schemeClr val="dk1"/>
                </a:solidFill>
                <a:latin typeface="Arial"/>
                <a:ea typeface="Arial"/>
                <a:cs typeface="Arial"/>
                <a:sym typeface="Arial"/>
              </a:rPr>
              <a:t>Vorrang</a:t>
            </a:r>
            <a:r>
              <a:rPr lang="en-US" sz="2000" b="0" i="0" u="none" strike="noStrike" cap="none" dirty="0">
                <a:solidFill>
                  <a:schemeClr val="dk1"/>
                </a:solidFill>
                <a:latin typeface="Arial"/>
                <a:ea typeface="Arial"/>
                <a:cs typeface="Arial"/>
                <a:sym typeface="Arial"/>
              </a:rPr>
              <a:t>. Dazu </a:t>
            </a:r>
            <a:r>
              <a:rPr lang="en-US" sz="2000" b="0" i="0" u="none" strike="noStrike" cap="none" dirty="0" err="1">
                <a:solidFill>
                  <a:schemeClr val="dk1"/>
                </a:solidFill>
                <a:latin typeface="Arial"/>
                <a:ea typeface="Arial"/>
                <a:cs typeface="Arial"/>
                <a:sym typeface="Arial"/>
              </a:rPr>
              <a:t>gehören</a:t>
            </a:r>
            <a:r>
              <a:rPr lang="en-US" sz="2000" b="0" i="0" u="none" strike="noStrike" cap="none" dirty="0">
                <a:solidFill>
                  <a:schemeClr val="dk1"/>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Gruppendiskussionen</a:t>
            </a:r>
            <a:r>
              <a:rPr lang="en-US" sz="2000" b="0" i="0" u="none" strike="noStrike" cap="none" dirty="0">
                <a:solidFill>
                  <a:schemeClr val="dk1"/>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gemeinsame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Problemlösungen</a:t>
            </a:r>
            <a:r>
              <a:rPr lang="en-US" sz="2000" b="1" i="0" u="none" strike="noStrike" cap="none" dirty="0">
                <a:solidFill>
                  <a:srgbClr val="E36C09"/>
                </a:solidFill>
                <a:latin typeface="Arial"/>
                <a:ea typeface="Arial"/>
                <a:cs typeface="Arial"/>
                <a:sym typeface="Arial"/>
              </a:rPr>
              <a:t> und </a:t>
            </a:r>
            <a:r>
              <a:rPr lang="en-US" sz="2000" b="1" i="0" u="none" strike="noStrike" cap="none" dirty="0" err="1">
                <a:solidFill>
                  <a:srgbClr val="E36C09"/>
                </a:solidFill>
                <a:latin typeface="Arial"/>
                <a:ea typeface="Arial"/>
                <a:cs typeface="Arial"/>
                <a:sym typeface="Arial"/>
              </a:rPr>
              <a:t>praktische</a:t>
            </a:r>
            <a:r>
              <a:rPr lang="en-US" sz="2000" b="1" i="0" u="none" strike="noStrike" cap="none" dirty="0">
                <a:solidFill>
                  <a:srgbClr val="E36C09"/>
                </a:solidFill>
                <a:latin typeface="Arial"/>
                <a:ea typeface="Arial"/>
                <a:cs typeface="Arial"/>
                <a:sym typeface="Arial"/>
              </a:rPr>
              <a:t> </a:t>
            </a:r>
            <a:r>
              <a:rPr lang="en-US" sz="2000" b="1" i="0" u="none" strike="noStrike" cap="none" dirty="0" err="1">
                <a:solidFill>
                  <a:srgbClr val="E36C09"/>
                </a:solidFill>
                <a:latin typeface="Arial"/>
                <a:ea typeface="Arial"/>
                <a:cs typeface="Arial"/>
                <a:sym typeface="Arial"/>
              </a:rPr>
              <a:t>Projekte</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eine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aktive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Beteiligung</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ein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tieferes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Verständnis</a:t>
            </a:r>
            <a:r>
              <a:rPr lang="en-US" sz="2000" b="0" i="0" u="none" strike="noStrike" cap="none" dirty="0">
                <a:solidFill>
                  <a:schemeClr val="dk1"/>
                </a:solidFill>
                <a:latin typeface="Arial"/>
                <a:ea typeface="Arial"/>
                <a:cs typeface="Arial"/>
                <a:sym typeface="Arial"/>
              </a:rPr>
              <a:t> des Online-Materials </a:t>
            </a:r>
            <a:r>
              <a:rPr lang="en-US" sz="2000" b="0" i="0" u="none" strike="noStrike" cap="none" dirty="0" err="1">
                <a:solidFill>
                  <a:schemeClr val="dk1"/>
                </a:solidFill>
                <a:latin typeface="Arial"/>
                <a:ea typeface="Arial"/>
                <a:cs typeface="Arial"/>
                <a:sym typeface="Arial"/>
              </a:rPr>
              <a:t>fördern</a:t>
            </a:r>
            <a:r>
              <a:rPr lang="en-US" sz="2000" b="0" i="0" u="none" strike="noStrike" cap="none" dirty="0">
                <a:solidFill>
                  <a:schemeClr val="dk1"/>
                </a:solidFill>
                <a:latin typeface="Arial"/>
                <a:ea typeface="Arial"/>
                <a:cs typeface="Arial"/>
                <a:sym typeface="Arial"/>
              </a:rPr>
              <a:t>. Die </a:t>
            </a:r>
            <a:r>
              <a:rPr lang="en-US" sz="2000" b="0" i="0" u="none" strike="noStrike" cap="none" dirty="0" err="1">
                <a:solidFill>
                  <a:schemeClr val="dk1"/>
                </a:solidFill>
                <a:latin typeface="Arial"/>
                <a:ea typeface="Arial"/>
                <a:cs typeface="Arial"/>
                <a:sym typeface="Arial"/>
              </a:rPr>
              <a:t>Aktivitäten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sollten</a:t>
            </a:r>
            <a:r>
              <a:rPr lang="en-US" sz="2000" b="0" i="0" u="none" strike="noStrike" cap="none" dirty="0">
                <a:solidFill>
                  <a:schemeClr val="dk1"/>
                </a:solidFill>
                <a:latin typeface="Arial"/>
                <a:ea typeface="Arial"/>
                <a:cs typeface="Arial"/>
                <a:sym typeface="Arial"/>
              </a:rPr>
              <a:t> so </a:t>
            </a:r>
            <a:r>
              <a:rPr lang="en-US" sz="2000" b="0" i="0" u="none" strike="noStrike" cap="none" dirty="0" err="1">
                <a:solidFill>
                  <a:schemeClr val="dk1"/>
                </a:solidFill>
                <a:latin typeface="Arial"/>
                <a:ea typeface="Arial"/>
                <a:cs typeface="Arial"/>
                <a:sym typeface="Arial"/>
              </a:rPr>
              <a:t>gestaltet</a:t>
            </a:r>
            <a:r>
              <a:rPr lang="en-US" sz="2000" b="0" i="0" u="none" strike="noStrike" cap="none" dirty="0">
                <a:solidFill>
                  <a:schemeClr val="dk1"/>
                </a:solidFill>
                <a:latin typeface="Arial"/>
                <a:ea typeface="Arial"/>
                <a:cs typeface="Arial"/>
                <a:sym typeface="Arial"/>
              </a:rPr>
              <a:t> sein, </a:t>
            </a:r>
            <a:r>
              <a:rPr lang="en-US" sz="2000" b="0" i="0" u="none" strike="noStrike" cap="none" dirty="0" err="1">
                <a:solidFill>
                  <a:schemeClr val="dk1"/>
                </a:solidFill>
                <a:latin typeface="Arial"/>
                <a:ea typeface="Arial"/>
                <a:cs typeface="Arial"/>
                <a:sym typeface="Arial"/>
              </a:rPr>
              <a:t>dass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sie</a:t>
            </a:r>
            <a:r>
              <a:rPr lang="en-US" sz="2000" b="0" i="0" u="none" strike="noStrike" cap="none" dirty="0">
                <a:solidFill>
                  <a:schemeClr val="dk1"/>
                </a:solidFill>
                <a:latin typeface="Arial"/>
                <a:ea typeface="Arial"/>
                <a:cs typeface="Arial"/>
                <a:sym typeface="Arial"/>
              </a:rPr>
              <a:t> </a:t>
            </a:r>
            <a:r>
              <a:rPr lang="en-US" sz="2000" b="0" i="0" u="none" strike="noStrike" cap="none" dirty="0">
                <a:solidFill>
                  <a:srgbClr val="E36C09"/>
                </a:solidFill>
                <a:latin typeface="Arial"/>
                <a:ea typeface="Arial"/>
                <a:cs typeface="Arial"/>
                <a:sym typeface="Arial"/>
              </a:rPr>
              <a:t>das online </a:t>
            </a:r>
            <a:r>
              <a:rPr lang="en-US" sz="2000" b="0" i="0" u="none" strike="noStrike" cap="none" dirty="0" err="1">
                <a:solidFill>
                  <a:srgbClr val="E36C09"/>
                </a:solidFill>
                <a:latin typeface="Arial"/>
                <a:ea typeface="Arial"/>
                <a:cs typeface="Arial"/>
                <a:sym typeface="Arial"/>
              </a:rPr>
              <a:t>Gelernte</a:t>
            </a:r>
            <a:r>
              <a:rPr lang="en-US" sz="2000" b="0" i="0" u="none" strike="noStrike" cap="none" dirty="0">
                <a:solidFill>
                  <a:srgbClr val="E36C09"/>
                </a:solidFill>
                <a:latin typeface="Arial"/>
                <a:ea typeface="Arial"/>
                <a:cs typeface="Arial"/>
                <a:sym typeface="Arial"/>
              </a:rPr>
              <a:t> </a:t>
            </a:r>
            <a:r>
              <a:rPr lang="en-US" sz="2000" b="0" i="0" u="none" strike="noStrike" cap="none" dirty="0" err="1">
                <a:solidFill>
                  <a:srgbClr val="E36C09"/>
                </a:solidFill>
                <a:latin typeface="Arial"/>
                <a:ea typeface="Arial"/>
                <a:cs typeface="Arial"/>
                <a:sym typeface="Arial"/>
              </a:rPr>
              <a:t>anwenden</a:t>
            </a:r>
            <a:r>
              <a:rPr lang="en-US" sz="2000" b="0" i="0" u="none" strike="noStrike" cap="none" dirty="0">
                <a:solidFill>
                  <a:srgbClr val="E36C09"/>
                </a:solidFill>
                <a:latin typeface="Arial"/>
                <a:ea typeface="Arial"/>
                <a:cs typeface="Arial"/>
                <a:sym typeface="Arial"/>
              </a:rPr>
              <a:t> und </a:t>
            </a:r>
            <a:r>
              <a:rPr lang="en-US" sz="2000" b="0" i="0" u="none" strike="noStrike" cap="none" dirty="0" err="1">
                <a:solidFill>
                  <a:srgbClr val="E36C09"/>
                </a:solidFill>
                <a:latin typeface="Arial"/>
                <a:ea typeface="Arial"/>
                <a:cs typeface="Arial"/>
                <a:sym typeface="Arial"/>
              </a:rPr>
              <a:t>vertiefen</a:t>
            </a:r>
            <a:r>
              <a:rPr lang="en-US" sz="2000" b="0" i="0" u="none" strike="noStrike" cap="none" dirty="0">
                <a:solidFill>
                  <a:schemeClr val="dk1"/>
                </a:solidFill>
                <a:latin typeface="Arial"/>
                <a:ea typeface="Arial"/>
                <a:cs typeface="Arial"/>
                <a:sym typeface="Arial"/>
              </a:rPr>
              <a:t>, um </a:t>
            </a:r>
            <a:r>
              <a:rPr lang="en-US" sz="2000" b="0" i="0" u="none" strike="noStrike" cap="none" dirty="0" err="1">
                <a:solidFill>
                  <a:schemeClr val="dk1"/>
                </a:solidFill>
                <a:latin typeface="Arial"/>
                <a:ea typeface="Arial"/>
                <a:cs typeface="Arial"/>
                <a:sym typeface="Arial"/>
              </a:rPr>
              <a:t>kritisches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Denken</a:t>
            </a:r>
            <a:r>
              <a:rPr lang="en-US" sz="2000" b="0" i="0" u="none" strike="noStrike" cap="none" dirty="0">
                <a:solidFill>
                  <a:schemeClr val="dk1"/>
                </a:solidFill>
                <a:latin typeface="Arial"/>
                <a:ea typeface="Arial"/>
                <a:cs typeface="Arial"/>
                <a:sym typeface="Arial"/>
              </a:rPr>
              <a:t> und die </a:t>
            </a:r>
            <a:r>
              <a:rPr lang="en-US" sz="2000" b="0" i="0" u="none" strike="noStrike" cap="none" dirty="0" err="1">
                <a:solidFill>
                  <a:schemeClr val="dk1"/>
                </a:solidFill>
                <a:latin typeface="Arial"/>
                <a:ea typeface="Arial"/>
                <a:cs typeface="Arial"/>
                <a:sym typeface="Arial"/>
              </a:rPr>
              <a:t>Anwendung</a:t>
            </a:r>
            <a:r>
              <a:rPr lang="en-US" sz="2000" b="0" i="0" u="none" strike="noStrike" cap="none" dirty="0">
                <a:solidFill>
                  <a:schemeClr val="dk1"/>
                </a:solidFill>
                <a:latin typeface="Arial"/>
                <a:ea typeface="Arial"/>
                <a:cs typeface="Arial"/>
                <a:sym typeface="Arial"/>
              </a:rPr>
              <a:t> in der Praxis </a:t>
            </a:r>
            <a:r>
              <a:rPr lang="en-US" sz="2000" b="0" i="0" u="none" strike="noStrike" cap="none" dirty="0" err="1">
                <a:solidFill>
                  <a:schemeClr val="dk1"/>
                </a:solidFill>
                <a:latin typeface="Arial"/>
                <a:ea typeface="Arial"/>
                <a:cs typeface="Arial"/>
                <a:sym typeface="Arial"/>
              </a:rPr>
              <a:t>zu</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fördern</a:t>
            </a:r>
            <a:r>
              <a:rPr lang="en-US" sz="20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72" name="Google Shape;172;p37"/>
          <p:cNvSpPr txBox="1"/>
          <p:nvPr/>
        </p:nvSpPr>
        <p:spPr>
          <a:xfrm>
            <a:off x="8901592" y="4479545"/>
            <a:ext cx="561185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err="1">
                <a:solidFill>
                  <a:srgbClr val="000000"/>
                </a:solidFill>
                <a:latin typeface="Arial"/>
                <a:ea typeface="Arial"/>
                <a:cs typeface="Arial"/>
                <a:sym typeface="Arial"/>
              </a:rPr>
              <a:t>Werfen</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einen</a:t>
            </a:r>
            <a:r>
              <a:rPr lang="en-US" sz="1800" b="0" i="0" u="none" strike="noStrike" cap="none" dirty="0">
                <a:solidFill>
                  <a:srgbClr val="000000"/>
                </a:solidFill>
                <a:latin typeface="Arial"/>
                <a:ea typeface="Arial"/>
                <a:cs typeface="Arial"/>
                <a:sym typeface="Arial"/>
              </a:rPr>
              <a:t> Blick auf </a:t>
            </a:r>
            <a:r>
              <a:rPr lang="en-US" sz="1800" b="0" i="0" u="none" strike="noStrike" cap="none" dirty="0" err="1">
                <a:solidFill>
                  <a:srgbClr val="000000"/>
                </a:solidFill>
                <a:latin typeface="Arial"/>
                <a:ea typeface="Arial"/>
                <a:cs typeface="Arial"/>
                <a:sym typeface="Arial"/>
              </a:rPr>
              <a:t>diesen</a:t>
            </a:r>
            <a:r>
              <a:rPr lang="en-US" sz="1800" b="0" i="0" u="none" strike="noStrike" cap="none" dirty="0">
                <a:solidFill>
                  <a:srgbClr val="000000"/>
                </a:solidFill>
                <a:latin typeface="Arial"/>
                <a:ea typeface="Arial"/>
                <a:cs typeface="Arial"/>
                <a:sym typeface="Arial"/>
              </a:rPr>
              <a:t> Artikel von Avid, um </a:t>
            </a:r>
            <a:r>
              <a:rPr lang="en-US" sz="1800" b="0" i="0" u="none" strike="noStrike" cap="none" dirty="0" err="1">
                <a:solidFill>
                  <a:srgbClr val="000000"/>
                </a:solidFill>
                <a:latin typeface="Arial"/>
                <a:ea typeface="Arial"/>
                <a:cs typeface="Arial"/>
                <a:sym typeface="Arial"/>
              </a:rPr>
              <a:t>mehr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darüber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zu</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erfahren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wie</a:t>
            </a:r>
            <a:r>
              <a:rPr lang="en-US" sz="1800" b="0" i="0" u="none" strike="noStrike" cap="none" dirty="0">
                <a:solidFill>
                  <a:srgbClr val="000000"/>
                </a:solidFill>
                <a:latin typeface="Arial"/>
                <a:ea typeface="Arial"/>
                <a:cs typeface="Arial"/>
                <a:sym typeface="Arial"/>
              </a:rPr>
              <a:t> Sie </a:t>
            </a:r>
            <a:r>
              <a:rPr lang="en-US" sz="1800" b="0" i="0" u="none" strike="noStrike" cap="none" dirty="0" err="1">
                <a:solidFill>
                  <a:srgbClr val="000000"/>
                </a:solidFill>
                <a:latin typeface="Arial"/>
                <a:ea typeface="Arial"/>
                <a:cs typeface="Arial"/>
                <a:sym typeface="Arial"/>
              </a:rPr>
              <a:t>Ihre</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persönliche</a:t>
            </a:r>
            <a:r>
              <a:rPr lang="en-US" sz="1800" b="0" i="0" u="none" strike="noStrike" cap="none" dirty="0">
                <a:solidFill>
                  <a:srgbClr val="000000"/>
                </a:solidFill>
                <a:latin typeface="Arial"/>
                <a:ea typeface="Arial"/>
                <a:cs typeface="Arial"/>
                <a:sym typeface="Arial"/>
              </a:rPr>
              <a:t> Zeit </a:t>
            </a:r>
            <a:r>
              <a:rPr lang="en-US" sz="1800" b="0" i="0" u="none" strike="noStrike" cap="none" dirty="0" err="1">
                <a:solidFill>
                  <a:srgbClr val="000000"/>
                </a:solidFill>
                <a:latin typeface="Arial"/>
                <a:ea typeface="Arial"/>
                <a:cs typeface="Arial"/>
                <a:sym typeface="Arial"/>
              </a:rPr>
              <a:t>maximieren</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können</a:t>
            </a:r>
            <a:r>
              <a:rPr lang="en-US"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None/>
            </a:pPr>
            <a:r>
              <a:rPr lang="en-US" sz="18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https://avidopenaccess.org/resource/flip-the-learning-in-your-classroom/ </a:t>
            </a:r>
            <a:endParaRPr sz="1800" b="0" i="0" u="none" strike="noStrike" cap="none" dirty="0">
              <a:solidFill>
                <a:srgbClr val="000000"/>
              </a:solidFill>
              <a:latin typeface="Arial"/>
              <a:ea typeface="Arial"/>
              <a:cs typeface="Arial"/>
              <a:sym typeface="Arial"/>
            </a:endParaRPr>
          </a:p>
        </p:txBody>
      </p:sp>
      <p:sp>
        <p:nvSpPr>
          <p:cNvPr id="173" name="Google Shape;173;p37"/>
          <p:cNvSpPr/>
          <p:nvPr/>
        </p:nvSpPr>
        <p:spPr>
          <a:xfrm>
            <a:off x="8769927" y="4320959"/>
            <a:ext cx="5875184" cy="2050091"/>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pic>
        <p:nvPicPr>
          <p:cNvPr id="174" name="Google Shape;174;p37"/>
          <p:cNvPicPr preferRelativeResize="0"/>
          <p:nvPr/>
        </p:nvPicPr>
        <p:blipFill rotWithShape="1">
          <a:blip r:embed="rId7">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D04DA4E-D6E6-CDE4-C7B2-6EC7A7B5FF56}"/>
              </a:ext>
            </a:extLst>
          </p:cNvPr>
          <p:cNvPicPr>
            <a:picLocks noChangeAspect="1"/>
          </p:cNvPicPr>
          <p:nvPr/>
        </p:nvPicPr>
        <p:blipFill>
          <a:blip r:embed="rId8"/>
          <a:stretch>
            <a:fillRect/>
          </a:stretch>
        </p:blipFill>
        <p:spPr>
          <a:xfrm>
            <a:off x="3021517" y="9302160"/>
            <a:ext cx="2331172" cy="4890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8"/>
        <p:cNvGrpSpPr/>
        <p:nvPr/>
      </p:nvGrpSpPr>
      <p:grpSpPr>
        <a:xfrm>
          <a:off x="0" y="0"/>
          <a:ext cx="0" cy="0"/>
          <a:chOff x="0" y="0"/>
          <a:chExt cx="0" cy="0"/>
        </a:xfrm>
      </p:grpSpPr>
      <p:sp>
        <p:nvSpPr>
          <p:cNvPr id="179" name="Google Shape;179;p38"/>
          <p:cNvSpPr txBox="1"/>
          <p:nvPr/>
        </p:nvSpPr>
        <p:spPr>
          <a:xfrm>
            <a:off x="734018" y="1789147"/>
            <a:ext cx="11381781"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200" b="0" i="0" u="none" strike="noStrike" cap="none" dirty="0" err="1">
                <a:solidFill>
                  <a:srgbClr val="033C5B"/>
                </a:solidFill>
                <a:latin typeface="Arial"/>
                <a:ea typeface="Arial"/>
                <a:cs typeface="Arial"/>
                <a:sym typeface="Arial"/>
              </a:rPr>
              <a:t>Maximierung</a:t>
            </a:r>
            <a:r>
              <a:rPr lang="en-US" sz="3200" b="0" i="0" u="none" strike="noStrike" cap="none" dirty="0">
                <a:solidFill>
                  <a:srgbClr val="033C5B"/>
                </a:solidFill>
                <a:latin typeface="Arial"/>
                <a:ea typeface="Arial"/>
                <a:cs typeface="Arial"/>
                <a:sym typeface="Arial"/>
              </a:rPr>
              <a:t> des </a:t>
            </a:r>
            <a:r>
              <a:rPr lang="en-US" sz="3200" b="0" i="0" u="none" strike="noStrike" cap="none" dirty="0" err="1">
                <a:solidFill>
                  <a:srgbClr val="033C5B"/>
                </a:solidFill>
                <a:latin typeface="Arial"/>
                <a:ea typeface="Arial"/>
                <a:cs typeface="Arial"/>
                <a:sym typeface="Arial"/>
              </a:rPr>
              <a:t>Lernens</a:t>
            </a:r>
            <a:r>
              <a:rPr lang="en-US" sz="3200" b="0" i="0" u="none" strike="noStrike" cap="none" dirty="0">
                <a:solidFill>
                  <a:srgbClr val="033C5B"/>
                </a:solidFill>
                <a:latin typeface="Arial"/>
                <a:ea typeface="Arial"/>
                <a:cs typeface="Arial"/>
                <a:sym typeface="Arial"/>
              </a:rPr>
              <a:t> von </a:t>
            </a:r>
            <a:r>
              <a:rPr lang="en-US" sz="3200" b="0" i="0" u="none" strike="noStrike" cap="none" dirty="0" err="1">
                <a:solidFill>
                  <a:srgbClr val="033C5B"/>
                </a:solidFill>
                <a:latin typeface="Arial"/>
                <a:ea typeface="Arial"/>
                <a:cs typeface="Arial"/>
                <a:sym typeface="Arial"/>
              </a:rPr>
              <a:t>Angesicht</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zu</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Angesicht</a:t>
            </a:r>
            <a:br>
              <a:rPr lang="en-US" sz="3200" b="0" i="0" u="none" strike="noStrike" cap="none" dirty="0">
                <a:solidFill>
                  <a:srgbClr val="033C5B"/>
                </a:solidFill>
                <a:latin typeface="Arial"/>
                <a:ea typeface="Arial"/>
                <a:cs typeface="Arial"/>
                <a:sym typeface="Arial"/>
              </a:rPr>
            </a:br>
            <a:r>
              <a:rPr lang="en-US" sz="3200" b="0" i="0" u="none" strike="noStrike" cap="none" dirty="0" err="1">
                <a:solidFill>
                  <a:srgbClr val="033C5B"/>
                </a:solidFill>
                <a:latin typeface="Arial"/>
                <a:ea typeface="Arial"/>
                <a:cs typeface="Arial"/>
                <a:sym typeface="Arial"/>
              </a:rPr>
              <a:t>Optimierung</a:t>
            </a:r>
            <a:r>
              <a:rPr lang="en-US" sz="3200" b="0" i="0" u="none" strike="noStrike" cap="none" dirty="0">
                <a:solidFill>
                  <a:srgbClr val="033C5B"/>
                </a:solidFill>
                <a:latin typeface="Arial"/>
                <a:ea typeface="Arial"/>
                <a:cs typeface="Arial"/>
                <a:sym typeface="Arial"/>
              </a:rPr>
              <a:t> des Engagements </a:t>
            </a:r>
            <a:r>
              <a:rPr lang="en-US" sz="3200" b="0" i="0" u="none" strike="noStrike" cap="none" dirty="0" err="1">
                <a:solidFill>
                  <a:srgbClr val="033C5B"/>
                </a:solidFill>
                <a:latin typeface="Arial"/>
                <a:ea typeface="Arial"/>
                <a:cs typeface="Arial"/>
                <a:sym typeface="Arial"/>
              </a:rPr>
              <a:t>im</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Klassenzimmer</a:t>
            </a:r>
            <a:endParaRPr sz="8799" b="0" i="0" u="none" strike="noStrike" cap="none" dirty="0">
              <a:solidFill>
                <a:srgbClr val="033C5B"/>
              </a:solidFill>
              <a:latin typeface="Arial"/>
              <a:ea typeface="Arial"/>
              <a:cs typeface="Arial"/>
              <a:sym typeface="Arial"/>
            </a:endParaRPr>
          </a:p>
        </p:txBody>
      </p:sp>
      <p:sp>
        <p:nvSpPr>
          <p:cNvPr id="180" name="Google Shape;180;p38"/>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8"/>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8"/>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83" name="Google Shape;183;p38"/>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184" name="Google Shape;184;p3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186" name="Google Shape;186;p38"/>
          <p:cNvSpPr txBox="1"/>
          <p:nvPr/>
        </p:nvSpPr>
        <p:spPr>
          <a:xfrm>
            <a:off x="5627065" y="9243317"/>
            <a:ext cx="999937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187" name="Google Shape;187;p3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8"/>
          <p:cNvSpPr txBox="1"/>
          <p:nvPr/>
        </p:nvSpPr>
        <p:spPr>
          <a:xfrm>
            <a:off x="734018" y="3689315"/>
            <a:ext cx="7190509" cy="307776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Setzen Sie auf aktive Lerntechniken, um die Beteiligung der Schüler zu maximieren. Nutzen Sie Methoden wie </a:t>
            </a:r>
            <a:r>
              <a:rPr lang="en-US" sz="2000" b="1" i="0" u="none" strike="noStrike" cap="none">
                <a:solidFill>
                  <a:srgbClr val="E36C09"/>
                </a:solidFill>
                <a:latin typeface="Arial"/>
                <a:ea typeface="Arial"/>
                <a:cs typeface="Arial"/>
                <a:sym typeface="Arial"/>
              </a:rPr>
              <a:t>Debatten</a:t>
            </a:r>
            <a:r>
              <a:rPr lang="en-US" sz="2000" b="0"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Rollenspiele </a:t>
            </a:r>
            <a:r>
              <a:rPr lang="en-US" sz="2000" b="0" i="0" u="none" strike="noStrike" cap="none">
                <a:solidFill>
                  <a:srgbClr val="000000"/>
                </a:solidFill>
                <a:latin typeface="Arial"/>
                <a:ea typeface="Arial"/>
                <a:cs typeface="Arial"/>
                <a:sym typeface="Arial"/>
              </a:rPr>
              <a:t>oder </a:t>
            </a:r>
            <a:r>
              <a:rPr lang="en-US" sz="2000" b="1" i="0" u="none" strike="noStrike" cap="none">
                <a:solidFill>
                  <a:srgbClr val="E36C09"/>
                </a:solidFill>
                <a:latin typeface="Arial"/>
                <a:ea typeface="Arial"/>
                <a:cs typeface="Arial"/>
                <a:sym typeface="Arial"/>
              </a:rPr>
              <a:t>Fallstudien</a:t>
            </a:r>
            <a:r>
              <a:rPr lang="en-US" sz="2000" b="0" i="0" u="none" strike="noStrike" cap="none">
                <a:solidFill>
                  <a:srgbClr val="000000"/>
                </a:solidFill>
                <a:latin typeface="Arial"/>
                <a:ea typeface="Arial"/>
                <a:cs typeface="Arial"/>
                <a:sym typeface="Arial"/>
              </a:rPr>
              <a:t>, um eine dynamische Lernumgebung zu schaffen. Die Rolle des Lehrkrafts ist von zentraler Bedeutung, wenn es darum geht</a:t>
            </a:r>
            <a:r>
              <a:rPr lang="en-US" sz="2000" b="1" i="0" u="none" strike="noStrike" cap="none">
                <a:solidFill>
                  <a:srgbClr val="E36C09"/>
                </a:solidFill>
                <a:latin typeface="Arial"/>
                <a:ea typeface="Arial"/>
                <a:cs typeface="Arial"/>
                <a:sym typeface="Arial"/>
              </a:rPr>
              <a:t>, Diskussionen zu moderieren</a:t>
            </a:r>
            <a:r>
              <a:rPr lang="en-US" sz="2000" b="0" i="0" u="none" strike="noStrike" cap="none">
                <a:solidFill>
                  <a:srgbClr val="000000"/>
                </a:solidFill>
                <a:latin typeface="Arial"/>
                <a:ea typeface="Arial"/>
                <a:cs typeface="Arial"/>
                <a:sym typeface="Arial"/>
              </a:rPr>
              <a:t>, </a:t>
            </a:r>
            <a:r>
              <a:rPr lang="en-US" sz="2000" b="1" i="0" u="none" strike="noStrike" cap="none">
                <a:solidFill>
                  <a:srgbClr val="E36C09"/>
                </a:solidFill>
                <a:latin typeface="Arial"/>
                <a:ea typeface="Arial"/>
                <a:cs typeface="Arial"/>
                <a:sym typeface="Arial"/>
              </a:rPr>
              <a:t>Gruppenaktivitäten zu leiten </a:t>
            </a:r>
            <a:r>
              <a:rPr lang="en-US" sz="2000" b="0" i="0" u="none" strike="noStrike" cap="none">
                <a:solidFill>
                  <a:srgbClr val="000000"/>
                </a:solidFill>
                <a:latin typeface="Arial"/>
                <a:ea typeface="Arial"/>
                <a:cs typeface="Arial"/>
                <a:sym typeface="Arial"/>
              </a:rPr>
              <a:t>und sicherzustellen, dass alle Schüler </a:t>
            </a:r>
            <a:r>
              <a:rPr lang="en-US" sz="2000" b="1" i="0" u="none" strike="noStrike" cap="none">
                <a:solidFill>
                  <a:srgbClr val="E36C09"/>
                </a:solidFill>
                <a:latin typeface="Arial"/>
                <a:ea typeface="Arial"/>
                <a:cs typeface="Arial"/>
                <a:sym typeface="Arial"/>
              </a:rPr>
              <a:t>aktiv teilnehmen </a:t>
            </a:r>
            <a:r>
              <a:rPr lang="en-US" sz="2000" b="0" i="0" u="none" strike="noStrike" cap="none">
                <a:solidFill>
                  <a:srgbClr val="000000"/>
                </a:solidFill>
                <a:latin typeface="Arial"/>
                <a:ea typeface="Arial"/>
                <a:cs typeface="Arial"/>
                <a:sym typeface="Arial"/>
              </a:rPr>
              <a:t>und </a:t>
            </a:r>
            <a:r>
              <a:rPr lang="en-US" sz="2000" b="1" i="0" u="none" strike="noStrike" cap="none">
                <a:solidFill>
                  <a:srgbClr val="E36C09"/>
                </a:solidFill>
                <a:latin typeface="Arial"/>
                <a:ea typeface="Arial"/>
                <a:cs typeface="Arial"/>
                <a:sym typeface="Arial"/>
              </a:rPr>
              <a:t>den Stoff aufnehmen.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38"/>
          <p:cNvSpPr/>
          <p:nvPr/>
        </p:nvSpPr>
        <p:spPr>
          <a:xfrm>
            <a:off x="9392150" y="3655561"/>
            <a:ext cx="2133600" cy="498763"/>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90" name="Google Shape;190;p38"/>
          <p:cNvSpPr txBox="1"/>
          <p:nvPr/>
        </p:nvSpPr>
        <p:spPr>
          <a:xfrm>
            <a:off x="9392149" y="3683861"/>
            <a:ext cx="213359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Debatten</a:t>
            </a:r>
            <a:endParaRPr sz="2000" b="0" i="0" u="none" strike="noStrike" cap="none">
              <a:solidFill>
                <a:srgbClr val="000000"/>
              </a:solidFill>
              <a:latin typeface="Arial"/>
              <a:ea typeface="Arial"/>
              <a:cs typeface="Arial"/>
              <a:sym typeface="Arial"/>
            </a:endParaRPr>
          </a:p>
        </p:txBody>
      </p:sp>
      <p:sp>
        <p:nvSpPr>
          <p:cNvPr id="191" name="Google Shape;191;p38"/>
          <p:cNvSpPr/>
          <p:nvPr/>
        </p:nvSpPr>
        <p:spPr>
          <a:xfrm>
            <a:off x="9392150" y="4469687"/>
            <a:ext cx="2133600" cy="498763"/>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92" name="Google Shape;192;p38"/>
          <p:cNvSpPr/>
          <p:nvPr/>
        </p:nvSpPr>
        <p:spPr>
          <a:xfrm>
            <a:off x="9392150" y="5398174"/>
            <a:ext cx="2133600" cy="498763"/>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93" name="Google Shape;193;p38"/>
          <p:cNvSpPr txBox="1"/>
          <p:nvPr/>
        </p:nvSpPr>
        <p:spPr>
          <a:xfrm>
            <a:off x="9525252" y="4526796"/>
            <a:ext cx="200049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Rollenspiele</a:t>
            </a:r>
            <a:endParaRPr sz="2000" b="0" i="0" u="none" strike="noStrike" cap="none">
              <a:solidFill>
                <a:srgbClr val="000000"/>
              </a:solidFill>
              <a:latin typeface="Arial"/>
              <a:ea typeface="Arial"/>
              <a:cs typeface="Arial"/>
              <a:sym typeface="Arial"/>
            </a:endParaRPr>
          </a:p>
        </p:txBody>
      </p:sp>
      <p:sp>
        <p:nvSpPr>
          <p:cNvPr id="194" name="Google Shape;194;p38"/>
          <p:cNvSpPr txBox="1"/>
          <p:nvPr/>
        </p:nvSpPr>
        <p:spPr>
          <a:xfrm>
            <a:off x="9617357" y="5447500"/>
            <a:ext cx="180653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Fallstudien</a:t>
            </a:r>
            <a:endParaRPr sz="2000" b="0" i="0" u="none" strike="noStrike" cap="none">
              <a:solidFill>
                <a:srgbClr val="000000"/>
              </a:solidFill>
              <a:latin typeface="Arial"/>
              <a:ea typeface="Arial"/>
              <a:cs typeface="Arial"/>
              <a:sym typeface="Arial"/>
            </a:endParaRPr>
          </a:p>
        </p:txBody>
      </p:sp>
      <p:sp>
        <p:nvSpPr>
          <p:cNvPr id="195" name="Google Shape;195;p38"/>
          <p:cNvSpPr/>
          <p:nvPr/>
        </p:nvSpPr>
        <p:spPr>
          <a:xfrm>
            <a:off x="11972979" y="4450500"/>
            <a:ext cx="1707778" cy="537136"/>
          </a:xfrm>
          <a:prstGeom prst="rightArrow">
            <a:avLst>
              <a:gd name="adj1" fmla="val 50000"/>
              <a:gd name="adj2" fmla="val 50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6" name="Google Shape;196;p38"/>
          <p:cNvSpPr/>
          <p:nvPr/>
        </p:nvSpPr>
        <p:spPr>
          <a:xfrm>
            <a:off x="14233835" y="3983104"/>
            <a:ext cx="2233884" cy="1283781"/>
          </a:xfrm>
          <a:prstGeom prst="rect">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197" name="Google Shape;197;p38"/>
          <p:cNvSpPr txBox="1"/>
          <p:nvPr/>
        </p:nvSpPr>
        <p:spPr>
          <a:xfrm>
            <a:off x="14408336" y="4108257"/>
            <a:ext cx="176271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Dynamische Lernumgebung</a:t>
            </a:r>
            <a:endParaRPr sz="2000" b="0" i="0" u="none" strike="noStrike" cap="none">
              <a:solidFill>
                <a:srgbClr val="000000"/>
              </a:solidFill>
              <a:latin typeface="Arial"/>
              <a:ea typeface="Arial"/>
              <a:cs typeface="Arial"/>
              <a:sym typeface="Arial"/>
            </a:endParaRPr>
          </a:p>
        </p:txBody>
      </p:sp>
      <p:pic>
        <p:nvPicPr>
          <p:cNvPr id="198" name="Google Shape;198;p38"/>
          <p:cNvPicPr preferRelativeResize="0"/>
          <p:nvPr/>
        </p:nvPicPr>
        <p:blipFill rotWithShape="1">
          <a:blip r:embed="rId5">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7EF4A779-67A0-0C64-6BF6-235BC82B88AF}"/>
              </a:ext>
            </a:extLst>
          </p:cNvPr>
          <p:cNvPicPr>
            <a:picLocks noChangeAspect="1"/>
          </p:cNvPicPr>
          <p:nvPr/>
        </p:nvPicPr>
        <p:blipFill>
          <a:blip r:embed="rId6"/>
          <a:stretch>
            <a:fillRect/>
          </a:stretch>
        </p:blipFill>
        <p:spPr>
          <a:xfrm>
            <a:off x="3021517" y="9302160"/>
            <a:ext cx="2331172" cy="48906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2"/>
        <p:cNvGrpSpPr/>
        <p:nvPr/>
      </p:nvGrpSpPr>
      <p:grpSpPr>
        <a:xfrm>
          <a:off x="0" y="0"/>
          <a:ext cx="0" cy="0"/>
          <a:chOff x="0" y="0"/>
          <a:chExt cx="0" cy="0"/>
        </a:xfrm>
      </p:grpSpPr>
      <p:sp>
        <p:nvSpPr>
          <p:cNvPr id="203" name="Google Shape;203;p39"/>
          <p:cNvSpPr txBox="1"/>
          <p:nvPr/>
        </p:nvSpPr>
        <p:spPr>
          <a:xfrm>
            <a:off x="734018" y="1789147"/>
            <a:ext cx="10502657" cy="147732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200" b="0" i="0" u="none" strike="noStrike" cap="none" dirty="0" err="1">
                <a:solidFill>
                  <a:srgbClr val="033C5B"/>
                </a:solidFill>
                <a:latin typeface="Arial"/>
                <a:ea typeface="Arial"/>
                <a:cs typeface="Arial"/>
                <a:sym typeface="Arial"/>
              </a:rPr>
              <a:t>Maximierung</a:t>
            </a:r>
            <a:r>
              <a:rPr lang="en-US" sz="3200" b="0" i="0" u="none" strike="noStrike" cap="none" dirty="0">
                <a:solidFill>
                  <a:srgbClr val="033C5B"/>
                </a:solidFill>
                <a:latin typeface="Arial"/>
                <a:ea typeface="Arial"/>
                <a:cs typeface="Arial"/>
                <a:sym typeface="Arial"/>
              </a:rPr>
              <a:t> des </a:t>
            </a:r>
            <a:r>
              <a:rPr lang="en-US" sz="3200" b="0" i="0" u="none" strike="noStrike" cap="none" dirty="0" err="1">
                <a:solidFill>
                  <a:srgbClr val="033C5B"/>
                </a:solidFill>
                <a:latin typeface="Arial"/>
                <a:ea typeface="Arial"/>
                <a:cs typeface="Arial"/>
                <a:sym typeface="Arial"/>
              </a:rPr>
              <a:t>Lernens</a:t>
            </a:r>
            <a:r>
              <a:rPr lang="en-US" sz="3200" b="0" i="0" u="none" strike="noStrike" cap="none" dirty="0">
                <a:solidFill>
                  <a:srgbClr val="033C5B"/>
                </a:solidFill>
                <a:latin typeface="Arial"/>
                <a:ea typeface="Arial"/>
                <a:cs typeface="Arial"/>
                <a:sym typeface="Arial"/>
              </a:rPr>
              <a:t> von </a:t>
            </a:r>
            <a:r>
              <a:rPr lang="en-US" sz="3200" b="0" i="0" u="none" strike="noStrike" cap="none" dirty="0" err="1">
                <a:solidFill>
                  <a:srgbClr val="033C5B"/>
                </a:solidFill>
                <a:latin typeface="Arial"/>
                <a:ea typeface="Arial"/>
                <a:cs typeface="Arial"/>
                <a:sym typeface="Arial"/>
              </a:rPr>
              <a:t>Angesicht</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zu</a:t>
            </a:r>
            <a:r>
              <a:rPr lang="en-US" sz="3200" b="0" i="0" u="none" strike="noStrike" cap="none" dirty="0">
                <a:solidFill>
                  <a:srgbClr val="033C5B"/>
                </a:solidFill>
                <a:latin typeface="Arial"/>
                <a:ea typeface="Arial"/>
                <a:cs typeface="Arial"/>
                <a:sym typeface="Arial"/>
              </a:rPr>
              <a:t> </a:t>
            </a:r>
            <a:r>
              <a:rPr lang="en-US" sz="3200" b="0" i="0" u="none" strike="noStrike" cap="none" dirty="0" err="1">
                <a:solidFill>
                  <a:srgbClr val="033C5B"/>
                </a:solidFill>
                <a:latin typeface="Arial"/>
                <a:ea typeface="Arial"/>
                <a:cs typeface="Arial"/>
                <a:sym typeface="Arial"/>
              </a:rPr>
              <a:t>Angesicht</a:t>
            </a:r>
            <a:br>
              <a:rPr lang="en-US" sz="3200" b="0" i="0" u="none" strike="noStrike" cap="none" dirty="0">
                <a:solidFill>
                  <a:srgbClr val="033C5B"/>
                </a:solidFill>
                <a:latin typeface="Arial"/>
                <a:ea typeface="Arial"/>
                <a:cs typeface="Arial"/>
                <a:sym typeface="Arial"/>
              </a:rPr>
            </a:br>
            <a:r>
              <a:rPr lang="en-US" sz="3200" b="0" i="0" u="none" strike="noStrike" cap="none" dirty="0">
                <a:solidFill>
                  <a:srgbClr val="033C5B"/>
                </a:solidFill>
                <a:latin typeface="Arial"/>
                <a:ea typeface="Arial"/>
                <a:cs typeface="Arial"/>
                <a:sym typeface="Arial"/>
              </a:rPr>
              <a:t>Integration </a:t>
            </a:r>
            <a:r>
              <a:rPr lang="en-US" sz="3200" b="0" i="0" u="none" strike="noStrike" cap="none" dirty="0" err="1">
                <a:solidFill>
                  <a:srgbClr val="033C5B"/>
                </a:solidFill>
                <a:latin typeface="Arial"/>
                <a:ea typeface="Arial"/>
                <a:cs typeface="Arial"/>
                <a:sym typeface="Arial"/>
              </a:rPr>
              <a:t>mit</a:t>
            </a:r>
            <a:r>
              <a:rPr lang="en-US" sz="3200" b="0" i="0" u="none" strike="noStrike" cap="none" dirty="0">
                <a:solidFill>
                  <a:srgbClr val="033C5B"/>
                </a:solidFill>
                <a:latin typeface="Arial"/>
                <a:ea typeface="Arial"/>
                <a:cs typeface="Arial"/>
                <a:sym typeface="Arial"/>
              </a:rPr>
              <a:t> Online-</a:t>
            </a:r>
            <a:r>
              <a:rPr lang="en-US" sz="3200" b="0" i="0" u="none" strike="noStrike" cap="none" dirty="0" err="1">
                <a:solidFill>
                  <a:srgbClr val="033C5B"/>
                </a:solidFill>
                <a:latin typeface="Arial"/>
                <a:ea typeface="Arial"/>
                <a:cs typeface="Arial"/>
                <a:sym typeface="Arial"/>
              </a:rPr>
              <a:t>Lernen</a:t>
            </a:r>
            <a:endParaRPr sz="8799" b="0" i="0" u="none" strike="noStrike" cap="none" dirty="0">
              <a:solidFill>
                <a:srgbClr val="033C5B"/>
              </a:solidFill>
              <a:latin typeface="Arial"/>
              <a:ea typeface="Arial"/>
              <a:cs typeface="Arial"/>
              <a:sym typeface="Arial"/>
            </a:endParaRPr>
          </a:p>
        </p:txBody>
      </p:sp>
      <p:sp>
        <p:nvSpPr>
          <p:cNvPr id="204" name="Google Shape;204;p39"/>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9"/>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9"/>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07" name="Google Shape;207;p39"/>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208" name="Google Shape;208;p3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a:lstStyle/>
          <a:p>
            <a:endParaRPr/>
          </a:p>
        </p:txBody>
      </p:sp>
      <p:sp>
        <p:nvSpPr>
          <p:cNvPr id="210" name="Google Shape;210;p39"/>
          <p:cNvSpPr txBox="1"/>
          <p:nvPr/>
        </p:nvSpPr>
        <p:spPr>
          <a:xfrm>
            <a:off x="5627065" y="9243317"/>
            <a:ext cx="9999378"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11" name="Google Shape;211;p3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9"/>
          <p:cNvSpPr txBox="1"/>
          <p:nvPr/>
        </p:nvSpPr>
        <p:spPr>
          <a:xfrm>
            <a:off x="734018" y="3689315"/>
            <a:ext cx="8589596" cy="286228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dirty="0" err="1">
                <a:solidFill>
                  <a:srgbClr val="000000"/>
                </a:solidFill>
                <a:latin typeface="Arial"/>
                <a:ea typeface="Arial"/>
                <a:cs typeface="Arial"/>
                <a:sym typeface="Arial"/>
              </a:rPr>
              <a:t>Nahtlose</a:t>
            </a:r>
            <a:r>
              <a:rPr lang="en-US" sz="2000" b="0" i="0" u="none" strike="noStrike" cap="none" dirty="0">
                <a:solidFill>
                  <a:srgbClr val="000000"/>
                </a:solidFill>
                <a:latin typeface="Arial"/>
                <a:ea typeface="Arial"/>
                <a:cs typeface="Arial"/>
                <a:sym typeface="Arial"/>
              </a:rPr>
              <a:t> Integration von </a:t>
            </a:r>
            <a:r>
              <a:rPr lang="en-US" sz="2000" b="0" i="0" u="none" strike="noStrike" cap="none" dirty="0" err="1">
                <a:solidFill>
                  <a:srgbClr val="000000"/>
                </a:solidFill>
                <a:latin typeface="Arial"/>
                <a:ea typeface="Arial"/>
                <a:cs typeface="Arial"/>
                <a:sym typeface="Arial"/>
              </a:rPr>
              <a:t>Präsenz</a:t>
            </a:r>
            <a:r>
              <a:rPr lang="en-US" sz="2000" b="0" i="0" u="none" strike="noStrike" cap="none" dirty="0">
                <a:solidFill>
                  <a:srgbClr val="000000"/>
                </a:solidFill>
                <a:latin typeface="Arial"/>
                <a:ea typeface="Arial"/>
                <a:cs typeface="Arial"/>
                <a:sym typeface="Arial"/>
              </a:rPr>
              <a:t>- und Online-</a:t>
            </a:r>
            <a:r>
              <a:rPr lang="en-US" sz="2000" b="0" i="0" u="none" strike="noStrike" cap="none" dirty="0" err="1">
                <a:solidFill>
                  <a:srgbClr val="000000"/>
                </a:solidFill>
                <a:latin typeface="Arial"/>
                <a:ea typeface="Arial"/>
                <a:cs typeface="Arial"/>
                <a:sym typeface="Arial"/>
              </a:rPr>
              <a:t>Lernkomponenten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Stellen</a:t>
            </a:r>
            <a:r>
              <a:rPr lang="en-US" sz="2000" b="0" i="0" u="none" strike="noStrike" cap="none" dirty="0">
                <a:solidFill>
                  <a:srgbClr val="000000"/>
                </a:solidFill>
                <a:latin typeface="Arial"/>
                <a:ea typeface="Arial"/>
                <a:cs typeface="Arial"/>
                <a:sym typeface="Arial"/>
              </a:rPr>
              <a:t> Sie </a:t>
            </a:r>
            <a:r>
              <a:rPr lang="en-US" sz="2000" b="0" i="0" u="none" strike="noStrike" cap="none" dirty="0" err="1">
                <a:solidFill>
                  <a:srgbClr val="000000"/>
                </a:solidFill>
                <a:latin typeface="Arial"/>
                <a:ea typeface="Arial"/>
                <a:cs typeface="Arial"/>
                <a:sym typeface="Arial"/>
              </a:rPr>
              <a:t>sicher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die Online-</a:t>
            </a:r>
            <a:r>
              <a:rPr lang="en-US" sz="2000" b="0" i="0" u="none" strike="noStrike" cap="none" dirty="0" err="1">
                <a:solidFill>
                  <a:srgbClr val="000000"/>
                </a:solidFill>
                <a:latin typeface="Arial"/>
                <a:ea typeface="Arial"/>
                <a:cs typeface="Arial"/>
                <a:sym typeface="Arial"/>
              </a:rPr>
              <a:t>Lernaktivitäten</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auf die </a:t>
            </a:r>
            <a:r>
              <a:rPr lang="en-US" sz="2000" b="0" i="0" u="none" strike="noStrike" cap="none" dirty="0" err="1">
                <a:solidFill>
                  <a:srgbClr val="000000"/>
                </a:solidFill>
                <a:latin typeface="Arial"/>
                <a:ea typeface="Arial"/>
                <a:cs typeface="Arial"/>
                <a:sym typeface="Arial"/>
              </a:rPr>
              <a:t>interaktive</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gemeinschaftliche</a:t>
            </a:r>
            <a:r>
              <a:rPr lang="en-US" sz="2000" b="0" i="0" u="none" strike="noStrike" cap="none" dirty="0">
                <a:solidFill>
                  <a:srgbClr val="000000"/>
                </a:solidFill>
                <a:latin typeface="Arial"/>
                <a:ea typeface="Arial"/>
                <a:cs typeface="Arial"/>
                <a:sym typeface="Arial"/>
              </a:rPr>
              <a:t> Arbeit </a:t>
            </a:r>
            <a:r>
              <a:rPr lang="en-US" sz="2000" b="0" i="0" u="none" strike="noStrike" cap="none" dirty="0" err="1">
                <a:solidFill>
                  <a:srgbClr val="000000"/>
                </a:solidFill>
                <a:latin typeface="Arial"/>
                <a:ea typeface="Arial"/>
                <a:cs typeface="Arial"/>
                <a:sym typeface="Arial"/>
              </a:rPr>
              <a:t>im</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Klassenzimmer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vorbereiten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Erwägen</a:t>
            </a:r>
            <a:r>
              <a:rPr lang="en-US" sz="2000" b="0" i="0" u="none" strike="noStrike" cap="none" dirty="0">
                <a:solidFill>
                  <a:srgbClr val="000000"/>
                </a:solidFill>
                <a:latin typeface="Arial"/>
                <a:ea typeface="Arial"/>
                <a:cs typeface="Arial"/>
                <a:sym typeface="Arial"/>
              </a:rPr>
              <a:t> Sie, Online-</a:t>
            </a:r>
            <a:r>
              <a:rPr lang="en-US" sz="2000" b="0" i="0" u="none" strike="noStrike" cap="none" dirty="0" err="1">
                <a:solidFill>
                  <a:srgbClr val="000000"/>
                </a:solidFill>
                <a:latin typeface="Arial"/>
                <a:ea typeface="Arial"/>
                <a:cs typeface="Arial"/>
                <a:sym typeface="Arial"/>
              </a:rPr>
              <a:t>Diskussionen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als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Grundlage</a:t>
            </a:r>
            <a:r>
              <a:rPr lang="en-US" sz="2000" b="0" i="0" u="none" strike="noStrike" cap="none" dirty="0">
                <a:solidFill>
                  <a:srgbClr val="000000"/>
                </a:solidFill>
                <a:latin typeface="Arial"/>
                <a:ea typeface="Arial"/>
                <a:cs typeface="Arial"/>
                <a:sym typeface="Arial"/>
              </a:rPr>
              <a:t> für die </a:t>
            </a:r>
            <a:r>
              <a:rPr lang="en-US" sz="2000" b="0" i="0" u="none" strike="noStrike" cap="none" dirty="0" err="1">
                <a:solidFill>
                  <a:srgbClr val="000000"/>
                </a:solidFill>
                <a:latin typeface="Arial"/>
                <a:ea typeface="Arial"/>
                <a:cs typeface="Arial"/>
                <a:sym typeface="Arial"/>
              </a:rPr>
              <a:t>Aktivitäten</a:t>
            </a:r>
            <a:r>
              <a:rPr lang="en-US" sz="2000" b="0" i="0" u="none" strike="noStrike" cap="none" dirty="0">
                <a:solidFill>
                  <a:srgbClr val="000000"/>
                </a:solidFill>
                <a:latin typeface="Arial"/>
                <a:ea typeface="Arial"/>
                <a:cs typeface="Arial"/>
                <a:sym typeface="Arial"/>
              </a:rPr>
              <a:t> in der </a:t>
            </a:r>
            <a:r>
              <a:rPr lang="en-US" sz="2000" b="0" i="0" u="none" strike="noStrike" cap="none" dirty="0" err="1">
                <a:solidFill>
                  <a:srgbClr val="000000"/>
                </a:solidFill>
                <a:latin typeface="Arial"/>
                <a:ea typeface="Arial"/>
                <a:cs typeface="Arial"/>
                <a:sym typeface="Arial"/>
              </a:rPr>
              <a:t>Klasse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nutzen</a:t>
            </a:r>
            <a:r>
              <a:rPr lang="en-US" sz="2000" b="0" i="0" u="none" strike="noStrike" cap="none" dirty="0">
                <a:solidFill>
                  <a:srgbClr val="000000"/>
                </a:solidFill>
                <a:latin typeface="Arial"/>
                <a:ea typeface="Arial"/>
                <a:cs typeface="Arial"/>
                <a:sym typeface="Arial"/>
              </a:rPr>
              <a:t>, so </a:t>
            </a:r>
            <a:r>
              <a:rPr lang="en-US" sz="2000" b="0" i="0" u="none" strike="noStrike" cap="none" dirty="0" err="1">
                <a:solidFill>
                  <a:srgbClr val="000000"/>
                </a:solidFill>
                <a:latin typeface="Arial"/>
                <a:ea typeface="Arial"/>
                <a:cs typeface="Arial"/>
                <a:sym typeface="Arial"/>
              </a:rPr>
              <a:t>dass</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Schüler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Ideen und </a:t>
            </a:r>
            <a:r>
              <a:rPr lang="en-US" sz="2000" b="0" i="0" u="none" strike="noStrike" cap="none" dirty="0" err="1">
                <a:solidFill>
                  <a:srgbClr val="000000"/>
                </a:solidFill>
                <a:latin typeface="Arial"/>
                <a:ea typeface="Arial"/>
                <a:cs typeface="Arial"/>
                <a:sym typeface="Arial"/>
              </a:rPr>
              <a:t>Fragen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vorbereitet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bereit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sind</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mit</a:t>
            </a:r>
            <a:r>
              <a:rPr lang="en-US" sz="2000" b="0" i="0" u="none" strike="noStrike" cap="none" dirty="0">
                <a:solidFill>
                  <a:srgbClr val="000000"/>
                </a:solidFill>
                <a:latin typeface="Arial"/>
                <a:ea typeface="Arial"/>
                <a:cs typeface="Arial"/>
                <a:sym typeface="Arial"/>
              </a:rPr>
              <a:t> dem Thema </a:t>
            </a:r>
            <a:r>
              <a:rPr lang="en-US" sz="2000" b="0" i="0" u="none" strike="noStrike" cap="none" dirty="0" err="1">
                <a:solidFill>
                  <a:srgbClr val="000000"/>
                </a:solidFill>
                <a:latin typeface="Arial"/>
                <a:ea typeface="Arial"/>
                <a:cs typeface="Arial"/>
                <a:sym typeface="Arial"/>
              </a:rPr>
              <a:t>zu</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beschäftigen</a:t>
            </a:r>
            <a:endParaRPr dirty="0"/>
          </a:p>
        </p:txBody>
      </p:sp>
      <p:sp>
        <p:nvSpPr>
          <p:cNvPr id="213" name="Google Shape;213;p39"/>
          <p:cNvSpPr txBox="1"/>
          <p:nvPr/>
        </p:nvSpPr>
        <p:spPr>
          <a:xfrm>
            <a:off x="10133621" y="5863771"/>
            <a:ext cx="13908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39"/>
          <p:cNvSpPr/>
          <p:nvPr/>
        </p:nvSpPr>
        <p:spPr>
          <a:xfrm>
            <a:off x="10963326" y="5163024"/>
            <a:ext cx="3696371" cy="1335314"/>
          </a:xfrm>
          <a:prstGeom prst="cube">
            <a:avLst>
              <a:gd name="adj" fmla="val 25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5" name="Google Shape;215;p39"/>
          <p:cNvSpPr/>
          <p:nvPr/>
        </p:nvSpPr>
        <p:spPr>
          <a:xfrm>
            <a:off x="11549963" y="4172572"/>
            <a:ext cx="2868171" cy="1323157"/>
          </a:xfrm>
          <a:prstGeom prst="cube">
            <a:avLst>
              <a:gd name="adj" fmla="val 25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6" name="Google Shape;216;p39"/>
          <p:cNvSpPr/>
          <p:nvPr/>
        </p:nvSpPr>
        <p:spPr>
          <a:xfrm>
            <a:off x="12191021" y="3029450"/>
            <a:ext cx="1770743" cy="1468545"/>
          </a:xfrm>
          <a:prstGeom prst="cube">
            <a:avLst>
              <a:gd name="adj" fmla="val 25000"/>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7" name="Google Shape;217;p39"/>
          <p:cNvSpPr txBox="1"/>
          <p:nvPr/>
        </p:nvSpPr>
        <p:spPr>
          <a:xfrm>
            <a:off x="11236676" y="5689379"/>
            <a:ext cx="307702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ONLINE-DISKUSSIONEN</a:t>
            </a:r>
            <a:endParaRPr sz="2000" b="1" i="0" u="none" strike="noStrike" cap="none">
              <a:solidFill>
                <a:schemeClr val="lt1"/>
              </a:solidFill>
              <a:latin typeface="Arial"/>
              <a:ea typeface="Arial"/>
              <a:cs typeface="Arial"/>
              <a:sym typeface="Arial"/>
            </a:endParaRPr>
          </a:p>
        </p:txBody>
      </p:sp>
      <p:sp>
        <p:nvSpPr>
          <p:cNvPr id="218" name="Google Shape;218;p39"/>
          <p:cNvSpPr txBox="1"/>
          <p:nvPr/>
        </p:nvSpPr>
        <p:spPr>
          <a:xfrm>
            <a:off x="12130564" y="4717135"/>
            <a:ext cx="209719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QUIZZES</a:t>
            </a:r>
            <a:endParaRPr sz="2000" b="1" i="0" u="none" strike="noStrike" cap="none">
              <a:solidFill>
                <a:schemeClr val="lt1"/>
              </a:solidFill>
              <a:latin typeface="Arial"/>
              <a:ea typeface="Arial"/>
              <a:cs typeface="Arial"/>
              <a:sym typeface="Arial"/>
            </a:endParaRPr>
          </a:p>
        </p:txBody>
      </p:sp>
      <p:sp>
        <p:nvSpPr>
          <p:cNvPr id="219" name="Google Shape;219;p39"/>
          <p:cNvSpPr txBox="1"/>
          <p:nvPr/>
        </p:nvSpPr>
        <p:spPr>
          <a:xfrm>
            <a:off x="12246390" y="3545736"/>
            <a:ext cx="147531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IN-CLASS WORK</a:t>
            </a:r>
            <a:endParaRPr sz="2000" b="1" i="0" u="none" strike="noStrike" cap="none">
              <a:solidFill>
                <a:schemeClr val="lt1"/>
              </a:solidFill>
              <a:latin typeface="Arial"/>
              <a:ea typeface="Arial"/>
              <a:cs typeface="Arial"/>
              <a:sym typeface="Arial"/>
            </a:endParaRPr>
          </a:p>
        </p:txBody>
      </p:sp>
      <p:sp>
        <p:nvSpPr>
          <p:cNvPr id="220" name="Google Shape;220;p39"/>
          <p:cNvSpPr/>
          <p:nvPr/>
        </p:nvSpPr>
        <p:spPr>
          <a:xfrm>
            <a:off x="2956987" y="7092691"/>
            <a:ext cx="7378761" cy="1666818"/>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21" name="Google Shape;221;p39"/>
          <p:cNvSpPr txBox="1"/>
          <p:nvPr/>
        </p:nvSpPr>
        <p:spPr>
          <a:xfrm>
            <a:off x="3236686" y="7342175"/>
            <a:ext cx="6647543"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Lesen Sie diesen Artikel über Blended Learning: Die Kombination von Online- und Präsenzunterricht: </a:t>
            </a:r>
            <a:r>
              <a:rPr lang="en-US"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//www.learnow.live/blog/blended-learning-combining-online-and-in-person-instruction </a:t>
            </a:r>
            <a:endParaRPr sz="2000" b="0" i="0" u="none" strike="noStrike" cap="none">
              <a:solidFill>
                <a:srgbClr val="000000"/>
              </a:solidFill>
              <a:latin typeface="Arial"/>
              <a:ea typeface="Arial"/>
              <a:cs typeface="Arial"/>
              <a:sym typeface="Arial"/>
            </a:endParaRPr>
          </a:p>
        </p:txBody>
      </p:sp>
      <p:pic>
        <p:nvPicPr>
          <p:cNvPr id="222" name="Google Shape;222;p39"/>
          <p:cNvPicPr preferRelativeResize="0"/>
          <p:nvPr/>
        </p:nvPicPr>
        <p:blipFill rotWithShape="1">
          <a:blip r:embed="rId6">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9722AB63-004B-6A37-88D7-D5C441537634}"/>
              </a:ext>
            </a:extLst>
          </p:cNvPr>
          <p:cNvPicPr>
            <a:picLocks noChangeAspect="1"/>
          </p:cNvPicPr>
          <p:nvPr/>
        </p:nvPicPr>
        <p:blipFill>
          <a:blip r:embed="rId7"/>
          <a:stretch>
            <a:fillRect/>
          </a:stretch>
        </p:blipFill>
        <p:spPr>
          <a:xfrm>
            <a:off x="3021517" y="9302160"/>
            <a:ext cx="2331172" cy="4890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6"/>
        <p:cNvGrpSpPr/>
        <p:nvPr/>
      </p:nvGrpSpPr>
      <p:grpSpPr>
        <a:xfrm>
          <a:off x="0" y="0"/>
          <a:ext cx="0" cy="0"/>
          <a:chOff x="0" y="0"/>
          <a:chExt cx="0" cy="0"/>
        </a:xfrm>
      </p:grpSpPr>
      <p:sp>
        <p:nvSpPr>
          <p:cNvPr id="227" name="Google Shape;227;p7"/>
          <p:cNvSpPr txBox="1"/>
          <p:nvPr/>
        </p:nvSpPr>
        <p:spPr>
          <a:xfrm>
            <a:off x="3058697" y="773904"/>
            <a:ext cx="13265244" cy="945515"/>
          </a:xfrm>
          <a:prstGeom prst="rect">
            <a:avLst/>
          </a:prstGeom>
          <a:noFill/>
          <a:ln>
            <a:noFill/>
          </a:ln>
        </p:spPr>
        <p:txBody>
          <a:bodyPr spcFirstLastPara="1" wrap="square" lIns="0" tIns="0" rIns="0" bIns="0" anchor="t" anchorCtr="0">
            <a:spAutoFit/>
          </a:bodyPr>
          <a:lstStyle/>
          <a:p>
            <a:pPr marL="0" marR="0" lvl="0" indent="0" algn="l" rtl="0">
              <a:lnSpc>
                <a:spcPct val="192474"/>
              </a:lnSpc>
              <a:spcBef>
                <a:spcPts val="0"/>
              </a:spcBef>
              <a:spcAft>
                <a:spcPts val="0"/>
              </a:spcAft>
              <a:buClr>
                <a:srgbClr val="000000"/>
              </a:buClr>
              <a:buSzPts val="3200"/>
              <a:buFont typeface="Arial"/>
              <a:buNone/>
            </a:pPr>
            <a:r>
              <a:rPr lang="en-US" sz="3200" b="0" i="0" u="none" strike="noStrike" cap="none">
                <a:solidFill>
                  <a:srgbClr val="033C5B"/>
                </a:solidFill>
                <a:latin typeface="Arial"/>
                <a:ea typeface="Arial"/>
                <a:cs typeface="Arial"/>
                <a:sym typeface="Arial"/>
              </a:rPr>
              <a:t>Förderung einer effektiven Planung der Schüler</a:t>
            </a:r>
            <a:endParaRPr sz="3200" b="0" i="0" u="none" strike="noStrike" cap="none">
              <a:solidFill>
                <a:srgbClr val="033C5B"/>
              </a:solidFill>
              <a:latin typeface="Arial"/>
              <a:ea typeface="Arial"/>
              <a:cs typeface="Arial"/>
              <a:sym typeface="Arial"/>
            </a:endParaRPr>
          </a:p>
        </p:txBody>
      </p:sp>
      <p:sp>
        <p:nvSpPr>
          <p:cNvPr id="228" name="Google Shape;228;p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230" name="Google Shape;230;p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232" name="Google Shape;232;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a:lstStyle/>
          <a:p>
            <a:endParaRPr/>
          </a:p>
        </p:txBody>
      </p:sp>
      <p:sp>
        <p:nvSpPr>
          <p:cNvPr id="234" name="Google Shape;234;p7"/>
          <p:cNvSpPr txBox="1"/>
          <p:nvPr/>
        </p:nvSpPr>
        <p:spPr>
          <a:xfrm>
            <a:off x="5627065" y="9243317"/>
            <a:ext cx="10028570" cy="775597"/>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200" b="0" i="0" u="none" strike="noStrike" cap="none" dirty="0">
                <a:solidFill>
                  <a:srgbClr val="121212"/>
                </a:solidFill>
                <a:latin typeface="Arial"/>
                <a:ea typeface="Arial"/>
                <a:cs typeface="Arial"/>
                <a:sym typeface="Arial"/>
              </a:rPr>
              <a:t>Von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finanziert</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geäußerten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Ansichten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Meinungen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entsprechen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jedoch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ausschließlich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denen</a:t>
            </a:r>
            <a:r>
              <a:rPr lang="en-US" sz="1200" b="0" i="0" u="none" strike="noStrike" cap="none" dirty="0">
                <a:solidFill>
                  <a:srgbClr val="121212"/>
                </a:solidFill>
                <a:latin typeface="Arial"/>
                <a:ea typeface="Arial"/>
                <a:cs typeface="Arial"/>
                <a:sym typeface="Arial"/>
              </a:rPr>
              <a:t> des </a:t>
            </a:r>
            <a:r>
              <a:rPr lang="en-US" sz="1200" b="0" i="0" u="none" strike="noStrike" cap="none" dirty="0" err="1">
                <a:solidFill>
                  <a:srgbClr val="121212"/>
                </a:solidFill>
                <a:latin typeface="Arial"/>
                <a:ea typeface="Arial"/>
                <a:cs typeface="Arial"/>
                <a:sym typeface="Arial"/>
              </a:rPr>
              <a:t>Autors</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bzw</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Autoren</a:t>
            </a:r>
            <a:r>
              <a:rPr lang="en-US" sz="1200" b="0" i="0" u="none" strike="noStrike" cap="none" dirty="0">
                <a:solidFill>
                  <a:srgbClr val="121212"/>
                </a:solidFill>
                <a:latin typeface="Arial"/>
                <a:ea typeface="Arial"/>
                <a:cs typeface="Arial"/>
                <a:sym typeface="Arial"/>
              </a:rPr>
              <a:t> und </a:t>
            </a:r>
            <a:r>
              <a:rPr lang="en-US" sz="1200" b="0" i="0" u="none" strike="noStrike" cap="none" dirty="0" err="1">
                <a:solidFill>
                  <a:srgbClr val="121212"/>
                </a:solidFill>
                <a:latin typeface="Arial"/>
                <a:ea typeface="Arial"/>
                <a:cs typeface="Arial"/>
                <a:sym typeface="Arial"/>
              </a:rPr>
              <a:t>spiegeln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nicht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zwingend</a:t>
            </a:r>
            <a:r>
              <a:rPr lang="en-US" sz="1200" b="0" i="0" u="none" strike="noStrike" cap="none" dirty="0">
                <a:solidFill>
                  <a:srgbClr val="121212"/>
                </a:solidFill>
                <a:latin typeface="Arial"/>
                <a:ea typeface="Arial"/>
                <a:cs typeface="Arial"/>
                <a:sym typeface="Arial"/>
              </a:rPr>
              <a:t> die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oder</a:t>
            </a:r>
            <a:r>
              <a:rPr lang="en-US" sz="1200" b="0" i="0" u="none" strike="noStrike" cap="none" dirty="0">
                <a:solidFill>
                  <a:srgbClr val="121212"/>
                </a:solidFill>
                <a:latin typeface="Arial"/>
                <a:ea typeface="Arial"/>
                <a:cs typeface="Arial"/>
                <a:sym typeface="Arial"/>
              </a:rPr>
              <a:t> der </a:t>
            </a:r>
            <a:r>
              <a:rPr lang="en-US" sz="1200" b="0" i="0" u="none" strike="noStrike" cap="none" dirty="0" err="1">
                <a:solidFill>
                  <a:srgbClr val="121212"/>
                </a:solidFill>
                <a:latin typeface="Arial"/>
                <a:ea typeface="Arial"/>
                <a:cs typeface="Arial"/>
                <a:sym typeface="Arial"/>
              </a:rPr>
              <a:t>Europäischen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Exekutivagentur</a:t>
            </a:r>
            <a:r>
              <a:rPr lang="en-US" sz="1200" b="0" i="0" u="none" strike="noStrike" cap="none" dirty="0">
                <a:solidFill>
                  <a:srgbClr val="121212"/>
                </a:solidFill>
                <a:latin typeface="Arial"/>
                <a:ea typeface="Arial"/>
                <a:cs typeface="Arial"/>
                <a:sym typeface="Arial"/>
              </a:rPr>
              <a:t> für </a:t>
            </a:r>
            <a:r>
              <a:rPr lang="en-US" sz="1200" b="0" i="0" u="none" strike="noStrike" cap="none" dirty="0" err="1">
                <a:solidFill>
                  <a:srgbClr val="121212"/>
                </a:solidFill>
                <a:latin typeface="Arial"/>
                <a:ea typeface="Arial"/>
                <a:cs typeface="Arial"/>
                <a:sym typeface="Arial"/>
              </a:rPr>
              <a:t>Bildung</a:t>
            </a:r>
            <a:r>
              <a:rPr lang="en-US" sz="1200" b="0" i="0" u="none" strike="noStrike" cap="none" dirty="0">
                <a:solidFill>
                  <a:srgbClr val="121212"/>
                </a:solidFill>
                <a:latin typeface="Arial"/>
                <a:ea typeface="Arial"/>
                <a:cs typeface="Arial"/>
                <a:sym typeface="Arial"/>
              </a:rPr>
              <a:t> und Kultur (EACEA) wider. </a:t>
            </a:r>
            <a:r>
              <a:rPr lang="en-US" sz="1200" b="0" i="0" u="none" strike="noStrike" cap="none" dirty="0" err="1">
                <a:solidFill>
                  <a:srgbClr val="121212"/>
                </a:solidFill>
                <a:latin typeface="Arial"/>
                <a:ea typeface="Arial"/>
                <a:cs typeface="Arial"/>
                <a:sym typeface="Arial"/>
              </a:rPr>
              <a:t>Weder</a:t>
            </a:r>
            <a:r>
              <a:rPr lang="en-US" sz="1200" b="0" i="0" u="none" strike="noStrike" cap="none" dirty="0">
                <a:solidFill>
                  <a:srgbClr val="121212"/>
                </a:solidFill>
                <a:latin typeface="Arial"/>
                <a:ea typeface="Arial"/>
                <a:cs typeface="Arial"/>
                <a:sym typeface="Arial"/>
              </a:rPr>
              <a:t> die </a:t>
            </a:r>
            <a:r>
              <a:rPr lang="en-US" sz="1200" b="0" i="0" u="none" strike="noStrike" cap="none" dirty="0" err="1">
                <a:solidFill>
                  <a:srgbClr val="121212"/>
                </a:solidFill>
                <a:latin typeface="Arial"/>
                <a:ea typeface="Arial"/>
                <a:cs typeface="Arial"/>
                <a:sym typeface="Arial"/>
              </a:rPr>
              <a:t>Europäische</a:t>
            </a:r>
            <a:r>
              <a:rPr lang="en-US" sz="1200" b="0" i="0" u="none" strike="noStrike" cap="none" dirty="0">
                <a:solidFill>
                  <a:srgbClr val="121212"/>
                </a:solidFill>
                <a:latin typeface="Arial"/>
                <a:ea typeface="Arial"/>
                <a:cs typeface="Arial"/>
                <a:sym typeface="Arial"/>
              </a:rPr>
              <a:t> Union </a:t>
            </a:r>
            <a:r>
              <a:rPr lang="en-US" sz="1200" b="0" i="0" u="none" strike="noStrike" cap="none" dirty="0" err="1">
                <a:solidFill>
                  <a:srgbClr val="121212"/>
                </a:solidFill>
                <a:latin typeface="Arial"/>
                <a:ea typeface="Arial"/>
                <a:cs typeface="Arial"/>
                <a:sym typeface="Arial"/>
              </a:rPr>
              <a:t>noch</a:t>
            </a:r>
            <a:r>
              <a:rPr lang="en-US" sz="1200" b="0" i="0" u="none" strike="noStrike" cap="none" dirty="0">
                <a:solidFill>
                  <a:srgbClr val="121212"/>
                </a:solidFill>
                <a:latin typeface="Arial"/>
                <a:ea typeface="Arial"/>
                <a:cs typeface="Arial"/>
                <a:sym typeface="Arial"/>
              </a:rPr>
              <a:t> die EACEA </a:t>
            </a:r>
            <a:r>
              <a:rPr lang="en-US" sz="1200" b="0" i="0" u="none" strike="noStrike" cap="none" dirty="0" err="1">
                <a:solidFill>
                  <a:srgbClr val="121212"/>
                </a:solidFill>
                <a:latin typeface="Arial"/>
                <a:ea typeface="Arial"/>
                <a:cs typeface="Arial"/>
                <a:sym typeface="Arial"/>
              </a:rPr>
              <a:t>können</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dafür</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verantwortlich</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gemacht</a:t>
            </a:r>
            <a:r>
              <a:rPr lang="en-US" sz="1200" b="0" i="0" u="none" strike="noStrike" cap="none" dirty="0">
                <a:solidFill>
                  <a:srgbClr val="121212"/>
                </a:solidFill>
                <a:latin typeface="Arial"/>
                <a:ea typeface="Arial"/>
                <a:cs typeface="Arial"/>
                <a:sym typeface="Arial"/>
              </a:rPr>
              <a:t> </a:t>
            </a:r>
            <a:r>
              <a:rPr lang="en-US" sz="1200" b="0" i="0" u="none" strike="noStrike" cap="none" dirty="0" err="1">
                <a:solidFill>
                  <a:srgbClr val="121212"/>
                </a:solidFill>
                <a:latin typeface="Arial"/>
                <a:ea typeface="Arial"/>
                <a:cs typeface="Arial"/>
                <a:sym typeface="Arial"/>
              </a:rPr>
              <a:t>werden</a:t>
            </a:r>
            <a:r>
              <a:rPr lang="en-US" sz="1200" b="0" i="0" u="none" strike="noStrike" cap="none" dirty="0">
                <a:solidFill>
                  <a:srgbClr val="121212"/>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235" name="Google Shape;235;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7"/>
          <p:cNvPicPr preferRelativeResize="0"/>
          <p:nvPr/>
        </p:nvPicPr>
        <p:blipFill rotWithShape="1">
          <a:blip r:embed="rId6">
            <a:alphaModFix/>
          </a:blip>
          <a:srcRect/>
          <a:stretch/>
        </p:blipFill>
        <p:spPr>
          <a:xfrm>
            <a:off x="13562478" y="4782057"/>
            <a:ext cx="2971800" cy="2971800"/>
          </a:xfrm>
          <a:prstGeom prst="rect">
            <a:avLst/>
          </a:prstGeom>
          <a:noFill/>
          <a:ln>
            <a:noFill/>
          </a:ln>
        </p:spPr>
      </p:pic>
      <p:sp>
        <p:nvSpPr>
          <p:cNvPr id="237" name="Google Shape;237;p7"/>
          <p:cNvSpPr txBox="1"/>
          <p:nvPr/>
        </p:nvSpPr>
        <p:spPr>
          <a:xfrm>
            <a:off x="3058696" y="1828800"/>
            <a:ext cx="13808718" cy="21544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r>
              <a:rPr lang="en-US" sz="2000" b="0" i="0" u="none" strike="noStrike" cap="none" dirty="0" err="1">
                <a:solidFill>
                  <a:srgbClr val="000000"/>
                </a:solidFill>
                <a:latin typeface="Arial"/>
                <a:ea typeface="Arial"/>
                <a:cs typeface="Arial"/>
                <a:sym typeface="Arial"/>
              </a:rPr>
              <a:t>Beim</a:t>
            </a:r>
            <a:r>
              <a:rPr lang="en-US" sz="2000" b="0" i="0" u="none" strike="noStrike" cap="none" dirty="0">
                <a:solidFill>
                  <a:srgbClr val="000000"/>
                </a:solidFill>
                <a:latin typeface="Arial"/>
                <a:ea typeface="Arial"/>
                <a:cs typeface="Arial"/>
                <a:sym typeface="Arial"/>
              </a:rPr>
              <a:t> Flipped-Classroom-Modell </a:t>
            </a:r>
            <a:r>
              <a:rPr lang="en-US" sz="2000" b="0" i="0" u="none" strike="noStrike" cap="none" dirty="0" err="1">
                <a:solidFill>
                  <a:srgbClr val="000000"/>
                </a:solidFill>
                <a:latin typeface="Arial"/>
                <a:ea typeface="Arial"/>
                <a:cs typeface="Arial"/>
                <a:sym typeface="Arial"/>
              </a:rPr>
              <a:t>ist</a:t>
            </a:r>
            <a:r>
              <a:rPr lang="en-US" sz="2000" b="0" i="0" u="none" strike="noStrike" cap="none" dirty="0">
                <a:solidFill>
                  <a:srgbClr val="000000"/>
                </a:solidFill>
                <a:latin typeface="Arial"/>
                <a:ea typeface="Arial"/>
                <a:cs typeface="Arial"/>
                <a:sym typeface="Arial"/>
              </a:rPr>
              <a:t> die </a:t>
            </a:r>
            <a:r>
              <a:rPr lang="en-US" sz="2000" b="0" i="0" u="none" strike="noStrike" cap="none" dirty="0" err="1">
                <a:solidFill>
                  <a:srgbClr val="000000"/>
                </a:solidFill>
                <a:latin typeface="Arial"/>
                <a:ea typeface="Arial"/>
                <a:cs typeface="Arial"/>
                <a:sym typeface="Arial"/>
              </a:rPr>
              <a:t>Fähigkeit</a:t>
            </a:r>
            <a:r>
              <a:rPr lang="en-US" sz="2000" b="0" i="0" u="none" strike="noStrike" cap="none" dirty="0">
                <a:solidFill>
                  <a:srgbClr val="000000"/>
                </a:solidFill>
                <a:latin typeface="Arial"/>
                <a:ea typeface="Arial"/>
                <a:cs typeface="Arial"/>
                <a:sym typeface="Arial"/>
              </a:rPr>
              <a:t> der </a:t>
            </a:r>
            <a:r>
              <a:rPr lang="en-US" sz="2000" b="0" i="0" u="none" strike="noStrike" cap="none" dirty="0" err="1">
                <a:solidFill>
                  <a:srgbClr val="000000"/>
                </a:solidFill>
                <a:latin typeface="Arial"/>
                <a:ea typeface="Arial"/>
                <a:cs typeface="Arial"/>
                <a:sym typeface="Arial"/>
              </a:rPr>
              <a:t>Studierenden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sich</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ihre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Lernzeit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einzuteilen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wichtig</a:t>
            </a:r>
            <a:r>
              <a:rPr lang="en-US" sz="2000" b="0" i="0" u="none" strike="noStrike" cap="none" dirty="0">
                <a:solidFill>
                  <a:srgbClr val="000000"/>
                </a:solidFill>
                <a:latin typeface="Arial"/>
                <a:ea typeface="Arial"/>
                <a:cs typeface="Arial"/>
                <a:sym typeface="Arial"/>
              </a:rPr>
              <a:t> für </a:t>
            </a:r>
            <a:r>
              <a:rPr lang="en-US" sz="2000" b="0" i="0" u="none" strike="noStrike" cap="none" dirty="0" err="1">
                <a:solidFill>
                  <a:srgbClr val="000000"/>
                </a:solidFill>
                <a:latin typeface="Arial"/>
                <a:ea typeface="Arial"/>
                <a:cs typeface="Arial"/>
                <a:sym typeface="Arial"/>
              </a:rPr>
              <a:t>erfolgreiches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selbstgesteuertes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Lernen</a:t>
            </a:r>
            <a:r>
              <a:rPr lang="en-US" sz="2000" b="0" i="0" u="none" strike="noStrike" cap="none" dirty="0">
                <a:solidFill>
                  <a:srgbClr val="000000"/>
                </a:solidFill>
                <a:latin typeface="Arial"/>
                <a:ea typeface="Arial"/>
                <a:cs typeface="Arial"/>
                <a:sym typeface="Arial"/>
              </a:rPr>
              <a:t>. Eine </a:t>
            </a:r>
            <a:r>
              <a:rPr lang="en-US" sz="2000" b="0" i="0" u="none" strike="noStrike" cap="none" dirty="0" err="1">
                <a:solidFill>
                  <a:srgbClr val="000000"/>
                </a:solidFill>
                <a:latin typeface="Arial"/>
                <a:ea typeface="Arial"/>
                <a:cs typeface="Arial"/>
                <a:sym typeface="Arial"/>
              </a:rPr>
              <a:t>gute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Planung</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hilft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ihnen</a:t>
            </a:r>
            <a:r>
              <a:rPr lang="en-US" sz="2000" b="0" i="0" u="none" strike="noStrike" cap="none" dirty="0">
                <a:solidFill>
                  <a:srgbClr val="000000"/>
                </a:solidFill>
                <a:latin typeface="Arial"/>
                <a:ea typeface="Arial"/>
                <a:cs typeface="Arial"/>
                <a:sym typeface="Arial"/>
              </a:rPr>
              <a:t>, das Beste </a:t>
            </a:r>
            <a:r>
              <a:rPr lang="en-US" sz="2000" b="0" i="0" u="none" strike="noStrike" cap="none" dirty="0" err="1">
                <a:solidFill>
                  <a:srgbClr val="000000"/>
                </a:solidFill>
                <a:latin typeface="Arial"/>
                <a:ea typeface="Arial"/>
                <a:cs typeface="Arial"/>
                <a:sym typeface="Arial"/>
              </a:rPr>
              <a:t>aus</a:t>
            </a:r>
            <a:r>
              <a:rPr lang="en-US" sz="2000" b="0" i="0" u="none" strike="noStrike" cap="none" dirty="0">
                <a:solidFill>
                  <a:srgbClr val="000000"/>
                </a:solidFill>
                <a:latin typeface="Arial"/>
                <a:ea typeface="Arial"/>
                <a:cs typeface="Arial"/>
                <a:sym typeface="Arial"/>
              </a:rPr>
              <a:t> den Online-</a:t>
            </a:r>
            <a:r>
              <a:rPr lang="en-US" sz="2000" b="0" i="0" u="none" strike="noStrike" cap="none" dirty="0" err="1">
                <a:solidFill>
                  <a:srgbClr val="000000"/>
                </a:solidFill>
                <a:latin typeface="Arial"/>
                <a:ea typeface="Arial"/>
                <a:cs typeface="Arial"/>
                <a:sym typeface="Arial"/>
              </a:rPr>
              <a:t>Lernsitzungen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herauszuholen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sodass</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sie</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besser</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vorbereitet</a:t>
            </a:r>
            <a:r>
              <a:rPr lang="en-US" sz="2000" b="0" i="0" u="none" strike="noStrike" cap="none" dirty="0">
                <a:solidFill>
                  <a:srgbClr val="000000"/>
                </a:solidFill>
                <a:latin typeface="Arial"/>
                <a:ea typeface="Arial"/>
                <a:cs typeface="Arial"/>
                <a:sym typeface="Arial"/>
              </a:rPr>
              <a:t> und </a:t>
            </a:r>
            <a:r>
              <a:rPr lang="en-US" sz="2000" b="0" i="0" u="none" strike="noStrike" cap="none" dirty="0" err="1">
                <a:solidFill>
                  <a:srgbClr val="000000"/>
                </a:solidFill>
                <a:latin typeface="Arial"/>
                <a:ea typeface="Arial"/>
                <a:cs typeface="Arial"/>
                <a:sym typeface="Arial"/>
              </a:rPr>
              <a:t>engagiert</a:t>
            </a:r>
            <a:r>
              <a:rPr lang="en-US" sz="2000" b="0" i="0" u="none" strike="noStrike" cap="none" dirty="0">
                <a:solidFill>
                  <a:srgbClr val="000000"/>
                </a:solidFill>
                <a:latin typeface="Arial"/>
                <a:ea typeface="Arial"/>
                <a:cs typeface="Arial"/>
                <a:sym typeface="Arial"/>
              </a:rPr>
              <a:t> in den </a:t>
            </a:r>
            <a:r>
              <a:rPr lang="en-US" sz="2000" b="0" i="0" u="none" strike="noStrike" cap="none" dirty="0" err="1">
                <a:solidFill>
                  <a:srgbClr val="000000"/>
                </a:solidFill>
                <a:latin typeface="Arial"/>
                <a:ea typeface="Arial"/>
                <a:cs typeface="Arial"/>
                <a:sym typeface="Arial"/>
              </a:rPr>
              <a:t>Präsenzunterricht</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gehen</a:t>
            </a:r>
            <a:r>
              <a:rPr lang="en-US" sz="2000" b="0" i="0" u="none" strike="noStrike" cap="none" dirty="0">
                <a:solidFill>
                  <a:srgbClr val="000000"/>
                </a:solidFill>
                <a:latin typeface="Arial"/>
                <a:ea typeface="Arial"/>
                <a:cs typeface="Arial"/>
                <a:sym typeface="Arial"/>
              </a:rPr>
              <a:t> </a:t>
            </a:r>
            <a:r>
              <a:rPr lang="en-US" sz="2000" b="0" i="0" u="none" strike="noStrike" cap="none" dirty="0" err="1">
                <a:solidFill>
                  <a:srgbClr val="000000"/>
                </a:solidFill>
                <a:latin typeface="Arial"/>
                <a:ea typeface="Arial"/>
                <a:cs typeface="Arial"/>
                <a:sym typeface="Arial"/>
              </a:rPr>
              <a:t>können</a:t>
            </a:r>
            <a:r>
              <a:rPr lang="en-US" sz="20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38" name="Google Shape;238;p7"/>
          <p:cNvSpPr txBox="1"/>
          <p:nvPr/>
        </p:nvSpPr>
        <p:spPr>
          <a:xfrm>
            <a:off x="3058697" y="3825526"/>
            <a:ext cx="9909158" cy="234365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Als Lehrkraft ist es wichtig, den Schülern zu helfen, ihre Zeit für das Selbststudium zu organisieren, indem Sie sie ermutigen, einen konsistenten Lernplan zu erstellen. Betonen Sie, wie wichtig es ist, sich für jede Sitzung spezifische, realistische Ziele zu setzen. Schlagen Sie außerdem die Verwendung von Planungstools wie digitalen Kalendern, Lern-Apps oder Aufgabenlisten vor, um den Schülern zu helfen, ihre Aufgaben zu verwalten, Aufgaben zu verfolgen und Fristen effektiv einzuhalten.</a:t>
            </a:r>
            <a:endParaRPr/>
          </a:p>
        </p:txBody>
      </p:sp>
      <p:sp>
        <p:nvSpPr>
          <p:cNvPr id="239" name="Google Shape;239;p7"/>
          <p:cNvSpPr/>
          <p:nvPr/>
        </p:nvSpPr>
        <p:spPr>
          <a:xfrm>
            <a:off x="3058700" y="7176649"/>
            <a:ext cx="9711900" cy="1440000"/>
          </a:xfrm>
          <a:prstGeom prst="roundRect">
            <a:avLst>
              <a:gd name="adj" fmla="val 16667"/>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240" name="Google Shape;240;p7"/>
          <p:cNvSpPr txBox="1"/>
          <p:nvPr/>
        </p:nvSpPr>
        <p:spPr>
          <a:xfrm>
            <a:off x="3230570" y="7232073"/>
            <a:ext cx="898913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Lesen Sie diesen Artikel von simplilearn über 10 Zeitmanagementfähigkeiten und -techniken für Studierende: </a:t>
            </a:r>
            <a:r>
              <a:rPr lang="en-US"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2000" b="0" i="0" u="none" strike="noStrike" cap="none">
                <a:solidFill>
                  <a:srgbClr val="000000"/>
                </a:solidFill>
                <a:latin typeface="Arial"/>
                <a:ea typeface="Arial"/>
                <a:cs typeface="Arial"/>
                <a:sym typeface="Arial"/>
              </a:rPr>
              <a:t>//www.simplilearn.com/tutorials/time-management-tutorial/best-time-management-tips-for-students </a:t>
            </a:r>
            <a:endParaRPr sz="2000" b="0" i="0" u="none" strike="noStrike" cap="none">
              <a:solidFill>
                <a:srgbClr val="000000"/>
              </a:solidFill>
              <a:latin typeface="Arial"/>
              <a:ea typeface="Arial"/>
              <a:cs typeface="Arial"/>
              <a:sym typeface="Arial"/>
            </a:endParaRPr>
          </a:p>
        </p:txBody>
      </p:sp>
      <p:pic>
        <p:nvPicPr>
          <p:cNvPr id="241" name="Google Shape;241;p7"/>
          <p:cNvPicPr preferRelativeResize="0"/>
          <p:nvPr/>
        </p:nvPicPr>
        <p:blipFill rotWithShape="1">
          <a:blip r:embed="rId8">
            <a:alphaModFix/>
          </a:blip>
          <a:srcRect/>
          <a:stretch/>
        </p:blipFill>
        <p:spPr>
          <a:xfrm>
            <a:off x="15812650" y="9468646"/>
            <a:ext cx="1727565" cy="628205"/>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E87812D1-7F83-38C8-FAEB-51816C24554B}"/>
              </a:ext>
            </a:extLst>
          </p:cNvPr>
          <p:cNvPicPr>
            <a:picLocks noChangeAspect="1"/>
          </p:cNvPicPr>
          <p:nvPr/>
        </p:nvPicPr>
        <p:blipFill>
          <a:blip r:embed="rId9"/>
          <a:stretch>
            <a:fillRect/>
          </a:stretch>
        </p:blipFill>
        <p:spPr>
          <a:xfrm>
            <a:off x="3021517" y="9302160"/>
            <a:ext cx="2331172" cy="4890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5375</Words>
  <Application>Microsoft Office PowerPoint</Application>
  <PresentationFormat>Custom</PresentationFormat>
  <Paragraphs>241</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 Kyriakidi</dc:creator>
  <cp:keywords>, docId:DFA150D48080BA53FA7C571B529AC6A1</cp:keywords>
  <cp:lastModifiedBy>Sotiria Tsalamani</cp:lastModifiedBy>
  <cp:revision>2</cp:revision>
  <dcterms:created xsi:type="dcterms:W3CDTF">2006-08-16T00:00:00Z</dcterms:created>
  <dcterms:modified xsi:type="dcterms:W3CDTF">2024-11-08T13:20:02Z</dcterms:modified>
</cp:coreProperties>
</file>