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mlTkJU59tjKzXlZ7fImDe0SSbk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na Kyriakid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1792288" y="612775"/>
            <a:ext cx="5486400" cy="4114800"/>
          </a:xfrm>
          <a:prstGeom prst="rect">
            <a:avLst/>
          </a:prstGeom>
          <a:noFill/>
          <a:ln>
            <a:noFill/>
          </a:ln>
        </p:spPr>
      </p:sp>
      <p:sp>
        <p:nvSpPr>
          <p:cNvPr id="68" name="Google Shape;68;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phet.colorado.edu/"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watch?v=mjA6uVB1-T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venngage.com/blog/what-is-an-infographic/" TargetMode="External"/><Relationship Id="rId4" Type="http://schemas.openxmlformats.org/officeDocument/2006/relationships/image" Target="../media/image21.jp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8" Type="http://schemas.openxmlformats.org/officeDocument/2006/relationships/hyperlink" Target="https://www.digitallearninginstitute.com/blog/what-is-self-paced-learning-definition-benefits-and-tips" TargetMode="External"/><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youtube.com/watch?v=BYBJQ5rIFjA" TargetMode="Externa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fastercapital.com/topics/collaborative-learning-and-teamwork-in-simulation-centers.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drexel.edu/soe/resources/teacher-resources/inspire-creativity-in-the-classroom/" TargetMode="External"/><Relationship Id="rId5" Type="http://schemas.openxmlformats.org/officeDocument/2006/relationships/hyperlink" Target="https://ablconnect.harvard.edu/make-real-world-connections-course-material" TargetMode="External"/><Relationship Id="rId4" Type="http://schemas.openxmlformats.org/officeDocument/2006/relationships/image" Target="../media/image1.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ctl.cam.ac.uk/newsletter/case-study-flipped-classroom" TargetMode="External"/><Relationship Id="rId4" Type="http://schemas.openxmlformats.org/officeDocument/2006/relationships/image" Target="../media/image12.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files.eric.ed.gov/fulltext/EJ1301080.pdf" TargetMode="External"/><Relationship Id="rId5"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r.educause.edu/articles/2015/7/anytime-and-anywhere-a-case-study-for-blended-learning" TargetMode="External"/><Relationship Id="rId4" Type="http://schemas.openxmlformats.org/officeDocument/2006/relationships/image" Target="../media/image1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hyperlink" Target="https://www.digitallearninginstitute.com/blog/what-is-self-paced-learning-definition-benefits-and-tips" TargetMode="External"/><Relationship Id="rId3" Type="http://schemas.openxmlformats.org/officeDocument/2006/relationships/hyperlink" Target="https://members.aect.org/pdf/Proceedings/proceedings13/2013i/13_21.pdf" TargetMode="External"/><Relationship Id="rId7" Type="http://schemas.openxmlformats.org/officeDocument/2006/relationships/hyperlink" Target="https://venngage.com/blog/what-is-an-infographic/" TargetMode="External"/><Relationship Id="rId12"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fastercapital.com/topics/collaborative-learning-and-teamwork-in-simulation-centers.html" TargetMode="External"/><Relationship Id="rId11" Type="http://schemas.openxmlformats.org/officeDocument/2006/relationships/image" Target="../media/image2.png"/><Relationship Id="rId5" Type="http://schemas.openxmlformats.org/officeDocument/2006/relationships/hyperlink" Target="https://drexel.edu/soe/resources/teacher-resources/inspire-creativity-in-the-classroom" TargetMode="External"/><Relationship Id="rId10" Type="http://schemas.openxmlformats.org/officeDocument/2006/relationships/image" Target="../media/image19.png"/><Relationship Id="rId4" Type="http://schemas.openxmlformats.org/officeDocument/2006/relationships/hyperlink" Target="https://ablconnect.harvard.edu/make-real-world-connections-course-material" TargetMode="External"/><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iste.org/blog/get-started-with-blended-learning" TargetMode="External"/><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youtube.com/watch?v=BYBJQ5rIFjA" TargetMode="External"/><Relationship Id="rId5" Type="http://schemas.openxmlformats.org/officeDocument/2006/relationships/hyperlink" Target="https://www.youtube.com/watch?v=mjA6uVB1-TA" TargetMode="External"/><Relationship Id="rId10" Type="http://schemas.openxmlformats.org/officeDocument/2006/relationships/image" Target="../media/image4.png"/><Relationship Id="rId4" Type="http://schemas.openxmlformats.org/officeDocument/2006/relationships/hyperlink" Target="https://www.youtube.com/watch?v=-bwhR1ZKGRE" TargetMode="Externa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1028700" y="2927350"/>
            <a:ext cx="9259269" cy="41242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000" b="1" i="0" u="none" strike="noStrike" cap="none" dirty="0">
                <a:solidFill>
                  <a:srgbClr val="FB8709"/>
                </a:solidFill>
                <a:latin typeface="Arial"/>
                <a:ea typeface="Arial"/>
                <a:cs typeface="Arial"/>
                <a:sym typeface="Arial"/>
              </a:rPr>
              <a:t>Modul 4: </a:t>
            </a:r>
            <a:r>
              <a:rPr lang="en-US" sz="4000" b="1" i="0" u="none" strike="noStrike" cap="none" dirty="0" err="1">
                <a:solidFill>
                  <a:srgbClr val="FB8709"/>
                </a:solidFill>
                <a:latin typeface="Arial"/>
                <a:ea typeface="Arial"/>
                <a:cs typeface="Arial"/>
                <a:sym typeface="Arial"/>
              </a:rPr>
              <a:t>Umsetzung</a:t>
            </a:r>
            <a:r>
              <a:rPr lang="en-US" sz="4000" b="1" i="0" u="none" strike="noStrike" cap="none" dirty="0">
                <a:solidFill>
                  <a:srgbClr val="FB8709"/>
                </a:solidFill>
                <a:latin typeface="Arial"/>
                <a:ea typeface="Arial"/>
                <a:cs typeface="Arial"/>
                <a:sym typeface="Arial"/>
              </a:rPr>
              <a:t> des "Flipped Classroom"-Ansatzes und des </a:t>
            </a:r>
            <a:r>
              <a:rPr lang="en-US" sz="4000" b="1" i="0" u="none" strike="noStrike" cap="none" dirty="0" err="1">
                <a:solidFill>
                  <a:srgbClr val="FB8709"/>
                </a:solidFill>
                <a:latin typeface="Arial"/>
                <a:ea typeface="Arial"/>
                <a:cs typeface="Arial"/>
                <a:sym typeface="Arial"/>
              </a:rPr>
              <a:t>kollaborativen</a:t>
            </a:r>
            <a:r>
              <a:rPr lang="en-US" sz="4000" b="1" i="0" u="none" strike="noStrike" cap="none" dirty="0">
                <a:solidFill>
                  <a:srgbClr val="FB8709"/>
                </a:solidFill>
                <a:latin typeface="Arial"/>
                <a:ea typeface="Arial"/>
                <a:cs typeface="Arial"/>
                <a:sym typeface="Arial"/>
              </a:rPr>
              <a:t> </a:t>
            </a:r>
            <a:r>
              <a:rPr lang="en-US" sz="4000" b="1" i="0" u="none" strike="noStrike" cap="none" dirty="0" err="1">
                <a:solidFill>
                  <a:srgbClr val="FB8709"/>
                </a:solidFill>
                <a:latin typeface="Arial"/>
                <a:ea typeface="Arial"/>
                <a:cs typeface="Arial"/>
                <a:sym typeface="Arial"/>
              </a:rPr>
              <a:t>Lernens</a:t>
            </a: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0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3600" b="1" i="0" u="none" strike="noStrike" cap="none" dirty="0">
                <a:solidFill>
                  <a:srgbClr val="053249"/>
                </a:solidFill>
                <a:latin typeface="Arial"/>
                <a:ea typeface="Arial"/>
                <a:cs typeface="Arial"/>
                <a:sym typeface="Arial"/>
              </a:rPr>
              <a:t>Einheit 3 - Blended Learning in </a:t>
            </a:r>
            <a:r>
              <a:rPr lang="en-US" sz="3600" b="1" i="0" u="none" strike="noStrike" cap="none" dirty="0" err="1">
                <a:solidFill>
                  <a:srgbClr val="053249"/>
                </a:solidFill>
                <a:latin typeface="Arial"/>
                <a:ea typeface="Arial"/>
                <a:cs typeface="Arial"/>
                <a:sym typeface="Arial"/>
              </a:rPr>
              <a:t>Aktion</a:t>
            </a:r>
            <a:r>
              <a:rPr lang="en-US" sz="3600" b="1" i="0" u="none" strike="noStrike" cap="none" dirty="0">
                <a:solidFill>
                  <a:srgbClr val="053249"/>
                </a:solidFill>
                <a:latin typeface="Arial"/>
                <a:ea typeface="Arial"/>
                <a:cs typeface="Arial"/>
                <a:sym typeface="Arial"/>
              </a:rPr>
              <a:t>: Integration von Online- und </a:t>
            </a:r>
            <a:r>
              <a:rPr lang="en-US" sz="3600" b="1" i="0" u="none" strike="noStrike" cap="none" dirty="0" err="1">
                <a:solidFill>
                  <a:srgbClr val="053249"/>
                </a:solidFill>
                <a:latin typeface="Arial"/>
                <a:ea typeface="Arial"/>
                <a:cs typeface="Arial"/>
                <a:sym typeface="Arial"/>
              </a:rPr>
              <a:t>Präsenzkomponenten</a:t>
            </a:r>
            <a:r>
              <a:rPr lang="en-US" sz="3600" b="1" i="0" u="none" strike="noStrike" cap="none" dirty="0">
                <a:solidFill>
                  <a:srgbClr val="053249"/>
                </a:solidFill>
                <a:latin typeface="Arial"/>
                <a:ea typeface="Arial"/>
                <a:cs typeface="Arial"/>
                <a:sym typeface="Arial"/>
              </a:rPr>
              <a:t> </a:t>
            </a:r>
            <a:endParaRPr sz="8000" b="1" i="0" u="none" strike="noStrike" cap="none" dirty="0">
              <a:solidFill>
                <a:srgbClr val="053249"/>
              </a:solidFill>
              <a:latin typeface="Arial"/>
              <a:ea typeface="Arial"/>
              <a:cs typeface="Arial"/>
              <a:sym typeface="Arial"/>
            </a:endParaRPr>
          </a:p>
        </p:txBody>
      </p:sp>
      <p:sp>
        <p:nvSpPr>
          <p:cNvPr id="89" name="Google Shape;8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a:p>
        </p:txBody>
      </p:sp>
      <p:sp>
        <p:nvSpPr>
          <p:cNvPr id="90" name="Google Shape;9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a:p>
        </p:txBody>
      </p:sp>
      <p:sp>
        <p:nvSpPr>
          <p:cNvPr id="91" name="Google Shape;9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a:p>
        </p:txBody>
      </p:sp>
      <p:sp>
        <p:nvSpPr>
          <p:cNvPr id="93" name="Google Shape;93;p1"/>
          <p:cNvSpPr txBox="1"/>
          <p:nvPr/>
        </p:nvSpPr>
        <p:spPr>
          <a:xfrm>
            <a:off x="1028700" y="1501381"/>
            <a:ext cx="1129525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dirty="0" err="1">
                <a:solidFill>
                  <a:srgbClr val="053249"/>
                </a:solidFill>
                <a:latin typeface="Arial"/>
                <a:ea typeface="Arial"/>
                <a:cs typeface="Arial"/>
                <a:sym typeface="Arial"/>
              </a:rPr>
              <a:t>CollaboratiVET-Lehrplan</a:t>
            </a:r>
            <a:r>
              <a:rPr lang="en-US" sz="3499" b="0" i="0" u="none" strike="noStrike" cap="none" dirty="0">
                <a:solidFill>
                  <a:srgbClr val="053249"/>
                </a:solidFill>
                <a:latin typeface="Arial"/>
                <a:ea typeface="Arial"/>
                <a:cs typeface="Arial"/>
                <a:sym typeface="Arial"/>
              </a:rPr>
              <a:t> für </a:t>
            </a:r>
            <a:r>
              <a:rPr lang="en-US" sz="3499" b="0" i="0" u="none" strike="noStrike" cap="none" dirty="0" err="1">
                <a:solidFill>
                  <a:srgbClr val="053249"/>
                </a:solidFill>
                <a:latin typeface="Arial"/>
                <a:ea typeface="Arial"/>
                <a:cs typeface="Arial"/>
                <a:sym typeface="Arial"/>
              </a:rPr>
              <a:t>Lehrkraft</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Erzieher</a:t>
            </a:r>
            <a:r>
              <a:rPr lang="en-US" sz="3499" b="0" i="0" u="none" strike="noStrike" cap="none" dirty="0">
                <a:solidFill>
                  <a:srgbClr val="053249"/>
                </a:solidFill>
                <a:latin typeface="Arial"/>
                <a:ea typeface="Arial"/>
                <a:cs typeface="Arial"/>
                <a:sym typeface="Arial"/>
              </a:rPr>
              <a:t> in der </a:t>
            </a:r>
            <a:r>
              <a:rPr lang="en-US" sz="3499" b="0" i="0" u="none" strike="noStrike" cap="none" dirty="0" err="1">
                <a:solidFill>
                  <a:srgbClr val="053249"/>
                </a:solidFill>
                <a:latin typeface="Arial"/>
                <a:ea typeface="Arial"/>
                <a:cs typeface="Arial"/>
                <a:sym typeface="Arial"/>
              </a:rPr>
              <a:t>beruflichen</a:t>
            </a:r>
            <a:r>
              <a:rPr lang="en-US" sz="3499" b="0" i="0" u="none" strike="noStrike" cap="none" dirty="0">
                <a:solidFill>
                  <a:srgbClr val="053249"/>
                </a:solidFill>
                <a:latin typeface="Arial"/>
                <a:ea typeface="Arial"/>
                <a:cs typeface="Arial"/>
                <a:sym typeface="Arial"/>
              </a:rPr>
              <a:t> </a:t>
            </a:r>
            <a:r>
              <a:rPr lang="en-US" sz="3499" b="0" i="0" u="none" strike="noStrike" cap="none" dirty="0" err="1">
                <a:solidFill>
                  <a:srgbClr val="053249"/>
                </a:solidFill>
                <a:latin typeface="Arial"/>
                <a:ea typeface="Arial"/>
                <a:cs typeface="Arial"/>
                <a:sym typeface="Arial"/>
              </a:rPr>
              <a:t>Bildung</a:t>
            </a:r>
            <a:r>
              <a:rPr lang="en-US" sz="3499" b="0" i="0" u="none" strike="noStrike" cap="none" dirty="0">
                <a:solidFill>
                  <a:srgbClr val="053249"/>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6" name="Google Shape;96;p1"/>
          <p:cNvPicPr preferRelativeResize="0"/>
          <p:nvPr/>
        </p:nvPicPr>
        <p:blipFill rotWithShape="1">
          <a:blip r:embed="rId4">
            <a:alphaModFix/>
          </a:blip>
          <a:srcRect/>
          <a:stretch/>
        </p:blipFill>
        <p:spPr>
          <a:xfrm>
            <a:off x="15788374" y="9152396"/>
            <a:ext cx="1727565" cy="628205"/>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713E3379-06AA-4E9E-2702-44FABA2A26E0}"/>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D2D18BAB-9B08-8E22-E184-B901F70954A5}"/>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7"/>
        <p:cNvGrpSpPr/>
        <p:nvPr/>
      </p:nvGrpSpPr>
      <p:grpSpPr>
        <a:xfrm>
          <a:off x="0" y="0"/>
          <a:ext cx="0" cy="0"/>
          <a:chOff x="0" y="0"/>
          <a:chExt cx="0" cy="0"/>
        </a:xfrm>
      </p:grpSpPr>
      <p:sp>
        <p:nvSpPr>
          <p:cNvPr id="248" name="Google Shape;248;p40"/>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Beispiele für die Auswahl der Modalität</a:t>
            </a:r>
            <a:endParaRPr sz="3200" b="0" i="0" u="none" strike="noStrike" cap="none">
              <a:solidFill>
                <a:srgbClr val="033C5B"/>
              </a:solidFill>
              <a:latin typeface="Arial"/>
              <a:ea typeface="Arial"/>
              <a:cs typeface="Arial"/>
              <a:sym typeface="Arial"/>
            </a:endParaRPr>
          </a:p>
        </p:txBody>
      </p:sp>
      <p:sp>
        <p:nvSpPr>
          <p:cNvPr id="249" name="Google Shape;249;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51" name="Google Shape;251;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53" name="Google Shape;253;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55" name="Google Shape;255;p40"/>
          <p:cNvSpPr txBox="1"/>
          <p:nvPr/>
        </p:nvSpPr>
        <p:spPr>
          <a:xfrm>
            <a:off x="5627065" y="9243317"/>
            <a:ext cx="994118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56" name="Google Shape;256;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0"/>
          <p:cNvSpPr txBox="1"/>
          <p:nvPr/>
        </p:nvSpPr>
        <p:spPr>
          <a:xfrm>
            <a:off x="3056566" y="2022764"/>
            <a:ext cx="6710888" cy="63094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Multimedia für komplexe Themen:</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Komplexe Konzepte verständlich machen: </a:t>
            </a:r>
            <a:r>
              <a:rPr lang="en-US" sz="2000" b="0" i="0" u="none" strike="noStrike" cap="none">
                <a:solidFill>
                  <a:srgbClr val="000000"/>
                </a:solidFill>
                <a:latin typeface="Arial"/>
                <a:ea typeface="Arial"/>
                <a:cs typeface="Arial"/>
                <a:sym typeface="Arial"/>
              </a:rPr>
              <a:t>Multimedia-Tools wie Videos, Animationen und Simulationen helfen dabei, komplexe Themen zu vereinfachen, indem sie abstrakte Ideen leichter zugänglich machen.</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Selbstgesteuertes Erkunden: </a:t>
            </a:r>
            <a:r>
              <a:rPr lang="en-US" sz="2000" b="0" i="0" u="none" strike="noStrike" cap="none">
                <a:solidFill>
                  <a:srgbClr val="000000"/>
                </a:solidFill>
                <a:latin typeface="Arial"/>
                <a:ea typeface="Arial"/>
                <a:cs typeface="Arial"/>
                <a:sym typeface="Arial"/>
              </a:rPr>
              <a:t>Multimedia ermöglicht es den Schülern, in ihrem eigenen Tempo zu lernen und schwierige Inhalte nach Bedarf zu wiederholen.</a:t>
            </a:r>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Einsatz von visuellen Werkzeugen: </a:t>
            </a:r>
            <a:r>
              <a:rPr lang="en-US" sz="2000" b="0" i="0" u="none" strike="noStrike" cap="none">
                <a:solidFill>
                  <a:srgbClr val="000000"/>
                </a:solidFill>
                <a:latin typeface="Arial"/>
                <a:ea typeface="Arial"/>
                <a:cs typeface="Arial"/>
                <a:sym typeface="Arial"/>
              </a:rPr>
              <a:t>Videos, Animationen und Simulationen sprechen mehrere Sinne an und sind daher ideal für Fächer, die eine visuelle Darstellung erfordern, wie z. B. Wissenschaft oder Technik.</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40"/>
          <p:cNvSpPr txBox="1"/>
          <p:nvPr/>
        </p:nvSpPr>
        <p:spPr>
          <a:xfrm>
            <a:off x="10593440" y="2022764"/>
            <a:ext cx="7186036" cy="61555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In-Person für kollaboratives Lernen:</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Direkte Interaktion: </a:t>
            </a:r>
            <a:r>
              <a:rPr lang="en-US" sz="2000" b="0" i="0" u="none" strike="noStrike" cap="none">
                <a:solidFill>
                  <a:srgbClr val="000000"/>
                </a:solidFill>
                <a:latin typeface="Arial"/>
                <a:ea typeface="Arial"/>
                <a:cs typeface="Arial"/>
                <a:sym typeface="Arial"/>
              </a:rPr>
              <a:t>Persönliches Lernen fördert die Kommunikation von Angesicht zu Angesicht und damit die Zusammenarbeit und den Ideenaustausch in Echtzeit.</a:t>
            </a:r>
            <a:endParaRPr sz="2000" b="0" i="0" u="none" strike="noStrike" cap="none">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Praktische Aktivitäten: </a:t>
            </a:r>
            <a:r>
              <a:rPr lang="en-US" sz="2000" b="0" i="0" u="none" strike="noStrike" cap="none">
                <a:solidFill>
                  <a:srgbClr val="000000"/>
                </a:solidFill>
                <a:latin typeface="Arial"/>
                <a:ea typeface="Arial"/>
                <a:cs typeface="Arial"/>
                <a:sym typeface="Arial"/>
              </a:rPr>
              <a:t>Es ist ideal für praktische Aufgaben, wie z. B. Laborarbeit oder Berufsausbildung, bei denen eine physische Interaktion mit Materialien erforderlich ist.</a:t>
            </a:r>
            <a:endParaRPr sz="20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Unmittelbares Feedback und Diskussion: </a:t>
            </a:r>
            <a:r>
              <a:rPr lang="en-US" sz="2000" b="0" i="0" u="none" strike="noStrike" cap="none">
                <a:solidFill>
                  <a:srgbClr val="000000"/>
                </a:solidFill>
                <a:latin typeface="Arial"/>
                <a:ea typeface="Arial"/>
                <a:cs typeface="Arial"/>
                <a:sym typeface="Arial"/>
              </a:rPr>
              <a:t>Persönlicher Unterricht ermöglicht sofortiges Feedback und dynamische Diskussionen, was das Engagement und die Interaktion der Schüler fördert.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9" name="Google Shape;259;p40"/>
          <p:cNvPicPr preferRelativeResize="0"/>
          <p:nvPr/>
        </p:nvPicPr>
        <p:blipFill rotWithShape="1">
          <a:blip r:embed="rId6">
            <a:alphaModFix/>
          </a:blip>
          <a:srcRect/>
          <a:stretch/>
        </p:blipFill>
        <p:spPr>
          <a:xfrm>
            <a:off x="15781388" y="92257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EA9991C-0D6B-CF53-B05E-331248738A5C}"/>
              </a:ext>
            </a:extLst>
          </p:cNvPr>
          <p:cNvPicPr>
            <a:picLocks noChangeAspect="1"/>
          </p:cNvPicPr>
          <p:nvPr/>
        </p:nvPicPr>
        <p:blipFill>
          <a:blip r:embed="rId7"/>
          <a:stretch>
            <a:fillRect/>
          </a:stretch>
        </p:blipFill>
        <p:spPr>
          <a:xfrm>
            <a:off x="3212359" y="9320346"/>
            <a:ext cx="2092659" cy="4390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3"/>
        <p:cNvGrpSpPr/>
        <p:nvPr/>
      </p:nvGrpSpPr>
      <p:grpSpPr>
        <a:xfrm>
          <a:off x="0" y="0"/>
          <a:ext cx="0" cy="0"/>
          <a:chOff x="0" y="0"/>
          <a:chExt cx="0" cy="0"/>
        </a:xfrm>
      </p:grpSpPr>
      <p:sp>
        <p:nvSpPr>
          <p:cNvPr id="264" name="Google Shape;264;p41"/>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Beispiele für die Auswahl der Modalität</a:t>
            </a:r>
            <a:endParaRPr sz="3200" b="0" i="0" u="none" strike="noStrike" cap="none">
              <a:solidFill>
                <a:srgbClr val="033C5B"/>
              </a:solidFill>
              <a:latin typeface="Arial"/>
              <a:ea typeface="Arial"/>
              <a:cs typeface="Arial"/>
              <a:sym typeface="Arial"/>
            </a:endParaRPr>
          </a:p>
        </p:txBody>
      </p:sp>
      <p:sp>
        <p:nvSpPr>
          <p:cNvPr id="265" name="Google Shape;265;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67" name="Google Shape;267;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69" name="Google Shape;269;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71" name="Google Shape;271;p41"/>
          <p:cNvSpPr txBox="1"/>
          <p:nvPr/>
        </p:nvSpPr>
        <p:spPr>
          <a:xfrm>
            <a:off x="5627065" y="9243317"/>
            <a:ext cx="100193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72" name="Google Shape;272;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1"/>
          <p:cNvPicPr preferRelativeResize="0"/>
          <p:nvPr/>
        </p:nvPicPr>
        <p:blipFill rotWithShape="1">
          <a:blip r:embed="rId6">
            <a:alphaModFix/>
          </a:blip>
          <a:srcRect/>
          <a:stretch/>
        </p:blipFill>
        <p:spPr>
          <a:xfrm>
            <a:off x="4657970" y="2361957"/>
            <a:ext cx="10401922" cy="4439419"/>
          </a:xfrm>
          <a:prstGeom prst="rect">
            <a:avLst/>
          </a:prstGeom>
          <a:noFill/>
          <a:ln>
            <a:noFill/>
          </a:ln>
        </p:spPr>
      </p:pic>
      <p:sp>
        <p:nvSpPr>
          <p:cNvPr id="274" name="Google Shape;274;p41"/>
          <p:cNvSpPr txBox="1"/>
          <p:nvPr/>
        </p:nvSpPr>
        <p:spPr>
          <a:xfrm>
            <a:off x="5154958" y="6493599"/>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275" name="Google Shape;275;p41"/>
          <p:cNvPicPr preferRelativeResize="0"/>
          <p:nvPr/>
        </p:nvPicPr>
        <p:blipFill rotWithShape="1">
          <a:blip r:embed="rId7">
            <a:alphaModFix/>
          </a:blip>
          <a:srcRect/>
          <a:stretch/>
        </p:blipFill>
        <p:spPr>
          <a:xfrm>
            <a:off x="15820466" y="921000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7103319-8F3C-6EC2-78B9-77A5513B0B87}"/>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9"/>
        <p:cNvGrpSpPr/>
        <p:nvPr/>
      </p:nvGrpSpPr>
      <p:grpSpPr>
        <a:xfrm>
          <a:off x="0" y="0"/>
          <a:ext cx="0" cy="0"/>
          <a:chOff x="0" y="0"/>
          <a:chExt cx="0" cy="0"/>
        </a:xfrm>
      </p:grpSpPr>
      <p:sp>
        <p:nvSpPr>
          <p:cNvPr id="280" name="Google Shape;280;p8"/>
          <p:cNvSpPr txBox="1"/>
          <p:nvPr/>
        </p:nvSpPr>
        <p:spPr>
          <a:xfrm>
            <a:off x="1337656" y="966416"/>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Die Wahl der richtigen Modalität</a:t>
            </a:r>
            <a:endParaRPr sz="3200" b="0" i="0" u="none" strike="noStrike" cap="none">
              <a:solidFill>
                <a:srgbClr val="000000"/>
              </a:solidFill>
              <a:latin typeface="Arial"/>
              <a:ea typeface="Arial"/>
              <a:cs typeface="Arial"/>
              <a:sym typeface="Arial"/>
            </a:endParaRPr>
          </a:p>
        </p:txBody>
      </p:sp>
      <p:sp>
        <p:nvSpPr>
          <p:cNvPr id="281" name="Google Shape;281;p8"/>
          <p:cNvSpPr txBox="1"/>
          <p:nvPr/>
        </p:nvSpPr>
        <p:spPr>
          <a:xfrm>
            <a:off x="1542012" y="2142051"/>
            <a:ext cx="13835906" cy="507831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Effiziente</a:t>
            </a:r>
            <a:r>
              <a:rPr lang="en-US" sz="2000" b="1" i="0" u="none" strike="noStrike" cap="none" dirty="0">
                <a:solidFill>
                  <a:srgbClr val="E36C09"/>
                </a:solidFill>
                <a:latin typeface="Arial"/>
                <a:ea typeface="Arial"/>
                <a:cs typeface="Arial"/>
                <a:sym typeface="Arial"/>
              </a:rPr>
              <a:t> Integration der </a:t>
            </a:r>
            <a:r>
              <a:rPr lang="en-US" sz="2000" b="1" i="0" u="none" strike="noStrike" cap="none" dirty="0" err="1">
                <a:solidFill>
                  <a:srgbClr val="E36C09"/>
                </a:solidFill>
                <a:latin typeface="Arial"/>
                <a:ea typeface="Arial"/>
                <a:cs typeface="Arial"/>
                <a:sym typeface="Arial"/>
              </a:rPr>
              <a:t>Modalitäten</a:t>
            </a:r>
            <a:r>
              <a:rPr lang="en-US" sz="2000" b="1" i="0" u="none" strike="noStrike" cap="none" dirty="0">
                <a:solidFill>
                  <a:srgbClr val="E36C09"/>
                </a:solidFill>
                <a:latin typeface="Arial"/>
                <a:ea typeface="Arial"/>
                <a:cs typeface="Arial"/>
                <a:sym typeface="Arial"/>
              </a:rPr>
              <a:t>: </a:t>
            </a:r>
            <a:endParaRPr sz="2000" b="0" i="0" u="none" strike="noStrike" cap="none" dirty="0">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dirty="0" err="1">
                <a:solidFill>
                  <a:schemeClr val="dk1"/>
                </a:solidFill>
                <a:latin typeface="Arial"/>
                <a:ea typeface="Arial"/>
                <a:cs typeface="Arial"/>
                <a:sym typeface="Arial"/>
              </a:rPr>
              <a:t>Sorgen</a:t>
            </a:r>
            <a:r>
              <a:rPr lang="en-US" sz="2000" b="0" i="0" u="none" strike="noStrike" cap="none" dirty="0">
                <a:solidFill>
                  <a:schemeClr val="dk1"/>
                </a:solidFill>
                <a:latin typeface="Arial"/>
                <a:ea typeface="Arial"/>
                <a:cs typeface="Arial"/>
                <a:sym typeface="Arial"/>
              </a:rPr>
              <a:t> Sie für </a:t>
            </a:r>
            <a:r>
              <a:rPr lang="en-US" sz="2000" b="0" i="0" u="none" strike="noStrike" cap="none" dirty="0" err="1">
                <a:solidFill>
                  <a:schemeClr val="dk1"/>
                </a:solidFill>
                <a:latin typeface="Arial"/>
                <a:ea typeface="Arial"/>
                <a:cs typeface="Arial"/>
                <a:sym typeface="Arial"/>
              </a:rPr>
              <a:t>reibungslose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Übergänge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zwischen</a:t>
            </a:r>
            <a:r>
              <a:rPr lang="en-US" sz="2000" b="0" i="0" u="none" strike="noStrike" cap="none" dirty="0">
                <a:solidFill>
                  <a:schemeClr val="dk1"/>
                </a:solidFill>
                <a:latin typeface="Arial"/>
                <a:ea typeface="Arial"/>
                <a:cs typeface="Arial"/>
                <a:sym typeface="Arial"/>
              </a:rPr>
              <a:t> Online- und Offline-</a:t>
            </a:r>
            <a:r>
              <a:rPr lang="en-US" sz="2000" b="0" i="0" u="none" strike="noStrike" cap="none" dirty="0" err="1">
                <a:solidFill>
                  <a:schemeClr val="dk1"/>
                </a:solidFill>
                <a:latin typeface="Arial"/>
                <a:ea typeface="Arial"/>
                <a:cs typeface="Arial"/>
                <a:sym typeface="Arial"/>
              </a:rPr>
              <a:t>Komponenten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dirty="0" err="1">
                <a:solidFill>
                  <a:schemeClr val="dk1"/>
                </a:solidFill>
                <a:latin typeface="Arial"/>
                <a:ea typeface="Arial"/>
                <a:cs typeface="Arial"/>
                <a:sym typeface="Arial"/>
              </a:rPr>
              <a:t>Nutzen</a:t>
            </a:r>
            <a:r>
              <a:rPr lang="en-US" sz="2000" b="0" i="0" u="none" strike="noStrike" cap="none" dirty="0">
                <a:solidFill>
                  <a:schemeClr val="dk1"/>
                </a:solidFill>
                <a:latin typeface="Arial"/>
                <a:ea typeface="Arial"/>
                <a:cs typeface="Arial"/>
                <a:sym typeface="Arial"/>
              </a:rPr>
              <a:t> Sie Online-</a:t>
            </a:r>
            <a:r>
              <a:rPr lang="en-US" sz="2000" b="0" i="0" u="none" strike="noStrike" cap="none" dirty="0" err="1">
                <a:solidFill>
                  <a:schemeClr val="dk1"/>
                </a:solidFill>
                <a:latin typeface="Arial"/>
                <a:ea typeface="Arial"/>
                <a:cs typeface="Arial"/>
                <a:sym typeface="Arial"/>
              </a:rPr>
              <a:t>Plattformen</a:t>
            </a:r>
            <a:r>
              <a:rPr lang="en-US" sz="2000" b="0" i="0" u="none" strike="noStrike" cap="none" dirty="0">
                <a:solidFill>
                  <a:schemeClr val="dk1"/>
                </a:solidFill>
                <a:latin typeface="Arial"/>
                <a:ea typeface="Arial"/>
                <a:cs typeface="Arial"/>
                <a:sym typeface="Arial"/>
              </a:rPr>
              <a:t> für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vor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oder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nach</a:t>
            </a:r>
            <a:r>
              <a:rPr lang="en-US" sz="2000" b="0" i="0" u="none" strike="noStrike" cap="none" dirty="0">
                <a:solidFill>
                  <a:schemeClr val="dk1"/>
                </a:solidFill>
                <a:latin typeface="Arial"/>
                <a:ea typeface="Arial"/>
                <a:cs typeface="Arial"/>
                <a:sym typeface="Arial"/>
              </a:rPr>
              <a:t> dem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um </a:t>
            </a:r>
            <a:r>
              <a:rPr lang="en-US" sz="2000" b="0" i="0" u="none" strike="noStrike" cap="none" dirty="0" err="1">
                <a:solidFill>
                  <a:schemeClr val="dk1"/>
                </a:solidFill>
                <a:latin typeface="Arial"/>
                <a:ea typeface="Arial"/>
                <a:cs typeface="Arial"/>
                <a:sym typeface="Arial"/>
              </a:rPr>
              <a:t>persönliche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Sitzungen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ergänzen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0" i="0" u="none" strike="noStrike" cap="none" dirty="0" err="1">
                <a:solidFill>
                  <a:schemeClr val="dk1"/>
                </a:solidFill>
                <a:latin typeface="Arial"/>
                <a:ea typeface="Arial"/>
                <a:cs typeface="Arial"/>
                <a:sym typeface="Arial"/>
              </a:rPr>
              <a:t>Fördern</a:t>
            </a:r>
            <a:r>
              <a:rPr lang="en-US" sz="2000" b="0" i="0" u="none" strike="noStrike" cap="none" dirty="0">
                <a:solidFill>
                  <a:schemeClr val="dk1"/>
                </a:solidFill>
                <a:latin typeface="Arial"/>
                <a:ea typeface="Arial"/>
                <a:cs typeface="Arial"/>
                <a:sym typeface="Arial"/>
              </a:rPr>
              <a:t> Sie das Feedback der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um die </a:t>
            </a:r>
            <a:r>
              <a:rPr lang="en-US" sz="2000" b="0" i="0" u="none" strike="noStrike" cap="none" dirty="0" err="1">
                <a:solidFill>
                  <a:schemeClr val="dk1"/>
                </a:solidFill>
                <a:latin typeface="Arial"/>
                <a:ea typeface="Arial"/>
                <a:cs typeface="Arial"/>
                <a:sym typeface="Arial"/>
              </a:rPr>
              <a:t>Mischung</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Modalitäten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kontinuierlich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verbessern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chemeClr val="dk1"/>
              </a:buClr>
              <a:buSzPts val="26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Vorteile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einer</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durchdachten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Modalitätsintegration</a:t>
            </a:r>
            <a:endParaRPr sz="2000" b="0" i="0" u="none" strike="noStrike" cap="none" dirty="0">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dirty="0" err="1">
                <a:solidFill>
                  <a:schemeClr val="dk1"/>
                </a:solidFill>
                <a:latin typeface="Arial"/>
                <a:ea typeface="Arial"/>
                <a:cs typeface="Arial"/>
                <a:sym typeface="Arial"/>
              </a:rPr>
              <a:t>Verbessertes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durch</a:t>
            </a:r>
            <a:r>
              <a:rPr lang="en-US" sz="2000" b="0" i="0" u="none" strike="noStrike" cap="none" dirty="0">
                <a:solidFill>
                  <a:schemeClr val="dk1"/>
                </a:solidFill>
                <a:latin typeface="Arial"/>
                <a:ea typeface="Arial"/>
                <a:cs typeface="Arial"/>
                <a:sym typeface="Arial"/>
              </a:rPr>
              <a:t> den </a:t>
            </a:r>
            <a:r>
              <a:rPr lang="en-US" sz="2000" b="0" i="0" u="none" strike="noStrike" cap="none" dirty="0" err="1">
                <a:solidFill>
                  <a:schemeClr val="dk1"/>
                </a:solidFill>
                <a:latin typeface="Arial"/>
                <a:ea typeface="Arial"/>
                <a:cs typeface="Arial"/>
                <a:sym typeface="Arial"/>
              </a:rPr>
              <a:t>Einsatz</a:t>
            </a:r>
            <a:r>
              <a:rPr lang="en-US" sz="2000" b="0" i="0" u="none" strike="noStrike" cap="none" dirty="0">
                <a:solidFill>
                  <a:schemeClr val="dk1"/>
                </a:solidFill>
                <a:latin typeface="Arial"/>
                <a:ea typeface="Arial"/>
                <a:cs typeface="Arial"/>
                <a:sym typeface="Arial"/>
              </a:rPr>
              <a:t> der am </a:t>
            </a:r>
            <a:r>
              <a:rPr lang="en-US" sz="2000" b="0" i="0" u="none" strike="noStrike" cap="none" dirty="0" err="1">
                <a:solidFill>
                  <a:schemeClr val="dk1"/>
                </a:solidFill>
                <a:latin typeface="Arial"/>
                <a:ea typeface="Arial"/>
                <a:cs typeface="Arial"/>
                <a:sym typeface="Arial"/>
              </a:rPr>
              <a:t>besten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geeigneten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Instrumente</a:t>
            </a:r>
            <a:r>
              <a:rPr lang="en-US" sz="2000" b="0" i="0" u="none" strike="noStrike" cap="none" dirty="0">
                <a:solidFill>
                  <a:schemeClr val="dk1"/>
                </a:solidFill>
                <a:latin typeface="Arial"/>
                <a:ea typeface="Arial"/>
                <a:cs typeface="Arial"/>
                <a:sym typeface="Arial"/>
              </a:rPr>
              <a:t> für </a:t>
            </a:r>
            <a:r>
              <a:rPr lang="en-US" sz="2000" b="0" i="0" u="none" strike="noStrike" cap="none" dirty="0" err="1">
                <a:solidFill>
                  <a:schemeClr val="dk1"/>
                </a:solidFill>
                <a:latin typeface="Arial"/>
                <a:ea typeface="Arial"/>
                <a:cs typeface="Arial"/>
                <a:sym typeface="Arial"/>
              </a:rPr>
              <a:t>jedes</a:t>
            </a:r>
            <a:r>
              <a:rPr lang="en-US" sz="2000" b="0" i="0" u="none" strike="noStrike" cap="none" dirty="0">
                <a:solidFill>
                  <a:schemeClr val="dk1"/>
                </a:solidFill>
                <a:latin typeface="Arial"/>
                <a:ea typeface="Arial"/>
                <a:cs typeface="Arial"/>
                <a:sym typeface="Arial"/>
              </a:rPr>
              <a:t> Thema.</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dirty="0" err="1">
                <a:solidFill>
                  <a:schemeClr val="dk1"/>
                </a:solidFill>
                <a:latin typeface="Arial"/>
                <a:ea typeface="Arial"/>
                <a:cs typeface="Arial"/>
                <a:sym typeface="Arial"/>
              </a:rPr>
              <a:t>Größeres</a:t>
            </a:r>
            <a:r>
              <a:rPr lang="en-US" sz="2000" b="0" i="0" u="none" strike="noStrike" cap="none" dirty="0">
                <a:solidFill>
                  <a:schemeClr val="dk1"/>
                </a:solidFill>
                <a:latin typeface="Arial"/>
                <a:ea typeface="Arial"/>
                <a:cs typeface="Arial"/>
                <a:sym typeface="Arial"/>
              </a:rPr>
              <a:t> Engagement der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durch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Berücksichtigung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unterschiedlicher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Lernstile</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präferenzen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Noto Sans Symbols"/>
              <a:buChar char="✔"/>
            </a:pPr>
            <a:r>
              <a:rPr lang="en-US" sz="2000" b="0" i="0" u="none" strike="noStrike" cap="none" dirty="0" err="1">
                <a:solidFill>
                  <a:schemeClr val="dk1"/>
                </a:solidFill>
                <a:latin typeface="Arial"/>
                <a:ea typeface="Arial"/>
                <a:cs typeface="Arial"/>
                <a:sym typeface="Arial"/>
              </a:rPr>
              <a:t>Flexibilität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bei</a:t>
            </a:r>
            <a:r>
              <a:rPr lang="en-US" sz="2000" b="0" i="0" u="none" strike="noStrike" cap="none" dirty="0">
                <a:solidFill>
                  <a:schemeClr val="dk1"/>
                </a:solidFill>
                <a:latin typeface="Arial"/>
                <a:ea typeface="Arial"/>
                <a:cs typeface="Arial"/>
                <a:sym typeface="Arial"/>
              </a:rPr>
              <a:t> den </a:t>
            </a:r>
            <a:r>
              <a:rPr lang="en-US" sz="2000" b="0" i="0" u="none" strike="noStrike" cap="none" dirty="0" err="1">
                <a:solidFill>
                  <a:schemeClr val="dk1"/>
                </a:solidFill>
                <a:latin typeface="Arial"/>
                <a:ea typeface="Arial"/>
                <a:cs typeface="Arial"/>
                <a:sym typeface="Arial"/>
              </a:rPr>
              <a:t>Lehrmethoden</a:t>
            </a:r>
            <a:r>
              <a:rPr lang="en-US" sz="2000" b="0" i="0" u="none" strike="noStrike" cap="none" dirty="0">
                <a:solidFill>
                  <a:schemeClr val="dk1"/>
                </a:solidFill>
                <a:latin typeface="Arial"/>
                <a:ea typeface="Arial"/>
                <a:cs typeface="Arial"/>
                <a:sym typeface="Arial"/>
              </a:rPr>
              <a:t>, was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dynamischeren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anpassungsfähigeren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Unterrichtsplänen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führt</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rgbClr val="121212"/>
              </a:solidFill>
              <a:latin typeface="Arial"/>
              <a:ea typeface="Arial"/>
              <a:cs typeface="Arial"/>
              <a:sym typeface="Arial"/>
            </a:endParaRPr>
          </a:p>
        </p:txBody>
      </p:sp>
      <p:sp>
        <p:nvSpPr>
          <p:cNvPr id="282" name="Google Shape;282;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85" name="Google Shape;285;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88" name="Google Shape;288;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txBox="1"/>
          <p:nvPr/>
        </p:nvSpPr>
        <p:spPr>
          <a:xfrm>
            <a:off x="2013784" y="3966025"/>
            <a:ext cx="12411594" cy="55521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sz="1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291" name="Google Shape;291;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293" name="Google Shape;293;p8"/>
          <p:cNvSpPr txBox="1"/>
          <p:nvPr/>
        </p:nvSpPr>
        <p:spPr>
          <a:xfrm>
            <a:off x="5627065" y="9243317"/>
            <a:ext cx="10050597"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8"/>
          <p:cNvPicPr preferRelativeResize="0"/>
          <p:nvPr/>
        </p:nvPicPr>
        <p:blipFill rotWithShape="1">
          <a:blip r:embed="rId4">
            <a:alphaModFix/>
          </a:blip>
          <a:srcRect/>
          <a:stretch/>
        </p:blipFill>
        <p:spPr>
          <a:xfrm>
            <a:off x="13584145" y="3030001"/>
            <a:ext cx="3147309" cy="2857023"/>
          </a:xfrm>
          <a:prstGeom prst="rect">
            <a:avLst/>
          </a:prstGeom>
          <a:noFill/>
          <a:ln>
            <a:noFill/>
          </a:ln>
        </p:spPr>
      </p:pic>
      <p:sp>
        <p:nvSpPr>
          <p:cNvPr id="296" name="Google Shape;296;p8"/>
          <p:cNvSpPr/>
          <p:nvPr/>
        </p:nvSpPr>
        <p:spPr>
          <a:xfrm>
            <a:off x="1587840" y="6633289"/>
            <a:ext cx="11061361" cy="200927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97" name="Google Shape;297;p8"/>
          <p:cNvSpPr txBox="1"/>
          <p:nvPr/>
        </p:nvSpPr>
        <p:spPr>
          <a:xfrm>
            <a:off x="1955906" y="6996348"/>
            <a:ext cx="10695046"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Planen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kurze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Unterrichtsstunde</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sowohl</a:t>
            </a:r>
            <a:r>
              <a:rPr lang="en-US" sz="2000" b="0" i="0" u="none" strike="noStrike" cap="none" dirty="0">
                <a:solidFill>
                  <a:srgbClr val="000000"/>
                </a:solidFill>
                <a:latin typeface="Arial"/>
                <a:ea typeface="Arial"/>
                <a:cs typeface="Arial"/>
                <a:sym typeface="Arial"/>
              </a:rPr>
              <a:t> Online- </a:t>
            </a:r>
            <a:r>
              <a:rPr lang="en-US" sz="2000" b="0" i="0" u="none" strike="noStrike" cap="none" dirty="0" err="1">
                <a:solidFill>
                  <a:srgbClr val="000000"/>
                </a:solidFill>
                <a:latin typeface="Arial"/>
                <a:ea typeface="Arial"/>
                <a:cs typeface="Arial"/>
                <a:sym typeface="Arial"/>
              </a:rPr>
              <a:t>als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auch</a:t>
            </a:r>
            <a:r>
              <a:rPr lang="en-US" sz="2000" b="0" i="0" u="none" strike="noStrike" cap="none" dirty="0">
                <a:solidFill>
                  <a:srgbClr val="000000"/>
                </a:solidFill>
                <a:latin typeface="Arial"/>
                <a:ea typeface="Arial"/>
                <a:cs typeface="Arial"/>
                <a:sym typeface="Arial"/>
              </a:rPr>
              <a:t> Offline-</a:t>
            </a:r>
            <a:r>
              <a:rPr lang="en-US" sz="2000" b="0" i="0" u="none" strike="noStrike" cap="none" dirty="0" err="1">
                <a:solidFill>
                  <a:srgbClr val="000000"/>
                </a:solidFill>
                <a:latin typeface="Arial"/>
                <a:ea typeface="Arial"/>
                <a:cs typeface="Arial"/>
                <a:sym typeface="Arial"/>
              </a:rPr>
              <a:t>Komponenten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enthält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Geben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Folgendes</a:t>
            </a:r>
            <a:r>
              <a:rPr lang="en-US" sz="2000" b="0" i="0" u="none" strike="noStrike" cap="none" dirty="0">
                <a:solidFill>
                  <a:srgbClr val="000000"/>
                </a:solidFill>
                <a:latin typeface="Arial"/>
                <a:ea typeface="Arial"/>
                <a:cs typeface="Arial"/>
                <a:sym typeface="Arial"/>
              </a:rPr>
              <a:t> an:</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Welcher Teil des </a:t>
            </a:r>
            <a:r>
              <a:rPr lang="en-US" sz="2000" b="0" i="0" u="none" strike="noStrike" cap="none" dirty="0" err="1">
                <a:solidFill>
                  <a:srgbClr val="000000"/>
                </a:solidFill>
                <a:latin typeface="Arial"/>
                <a:ea typeface="Arial"/>
                <a:cs typeface="Arial"/>
                <a:sym typeface="Arial"/>
              </a:rPr>
              <a:t>Unterrichts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eignet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am </a:t>
            </a:r>
            <a:r>
              <a:rPr lang="en-US" sz="2000" b="0" i="0" u="none" strike="noStrike" cap="none" dirty="0" err="1">
                <a:solidFill>
                  <a:srgbClr val="000000"/>
                </a:solidFill>
                <a:latin typeface="Arial"/>
                <a:ea typeface="Arial"/>
                <a:cs typeface="Arial"/>
                <a:sym typeface="Arial"/>
              </a:rPr>
              <a:t>besten</a:t>
            </a:r>
            <a:r>
              <a:rPr lang="en-US" sz="2000" b="0" i="0" u="none" strike="noStrike" cap="none" dirty="0">
                <a:solidFill>
                  <a:srgbClr val="000000"/>
                </a:solidFill>
                <a:latin typeface="Arial"/>
                <a:ea typeface="Arial"/>
                <a:cs typeface="Arial"/>
                <a:sym typeface="Arial"/>
              </a:rPr>
              <a:t> für den Online-</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Welcher Teil </a:t>
            </a:r>
            <a:r>
              <a:rPr lang="en-US" sz="2000" b="0" i="0" u="none" strike="noStrike" cap="none" dirty="0" err="1">
                <a:solidFill>
                  <a:srgbClr val="000000"/>
                </a:solidFill>
                <a:latin typeface="Arial"/>
                <a:ea typeface="Arial"/>
                <a:cs typeface="Arial"/>
                <a:sym typeface="Arial"/>
              </a:rPr>
              <a:t>sollte</a:t>
            </a:r>
            <a:r>
              <a:rPr lang="en-US" sz="2000" b="0" i="0" u="none" strike="noStrike" cap="none" dirty="0">
                <a:solidFill>
                  <a:srgbClr val="000000"/>
                </a:solidFill>
                <a:latin typeface="Arial"/>
                <a:ea typeface="Arial"/>
                <a:cs typeface="Arial"/>
                <a:sym typeface="Arial"/>
              </a:rPr>
              <a:t> in Person </a:t>
            </a:r>
            <a:r>
              <a:rPr lang="en-US" sz="2000" b="0" i="0" u="none" strike="noStrike" cap="none" dirty="0" err="1">
                <a:solidFill>
                  <a:srgbClr val="000000"/>
                </a:solidFill>
                <a:latin typeface="Arial"/>
                <a:ea typeface="Arial"/>
                <a:cs typeface="Arial"/>
                <a:sym typeface="Arial"/>
              </a:rPr>
              <a:t>bleiben</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Wie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Sie den </a:t>
            </a:r>
            <a:r>
              <a:rPr lang="en-US" sz="2000" b="0" i="0" u="none" strike="noStrike" cap="none" dirty="0" err="1">
                <a:solidFill>
                  <a:srgbClr val="000000"/>
                </a:solidFill>
                <a:latin typeface="Arial"/>
                <a:ea typeface="Arial"/>
                <a:cs typeface="Arial"/>
                <a:sym typeface="Arial"/>
              </a:rPr>
              <a:t>Übergang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zwischen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diesen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Bereichen</a:t>
            </a:r>
            <a:r>
              <a:rPr lang="en-US" sz="2000" b="0" i="0" u="none" strike="noStrike" cap="none" dirty="0">
                <a:solidFill>
                  <a:srgbClr val="000000"/>
                </a:solidFill>
                <a:latin typeface="Arial"/>
                <a:ea typeface="Arial"/>
                <a:cs typeface="Arial"/>
                <a:sym typeface="Arial"/>
              </a:rPr>
              <a:t> gestalten?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98" name="Google Shape;298;p8"/>
          <p:cNvSpPr txBox="1"/>
          <p:nvPr/>
        </p:nvSpPr>
        <p:spPr>
          <a:xfrm>
            <a:off x="5732586" y="6712158"/>
            <a:ext cx="329738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Lasst</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uns</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üben</a:t>
            </a:r>
            <a:r>
              <a:rPr lang="en-US" sz="2000" b="1" i="0" u="none" strike="noStrike" cap="none" dirty="0">
                <a:solidFill>
                  <a:srgbClr val="E36C09"/>
                </a:solidFill>
                <a:latin typeface="Arial"/>
                <a:ea typeface="Arial"/>
                <a:cs typeface="Arial"/>
                <a:sym typeface="Arial"/>
              </a:rPr>
              <a:t>! </a:t>
            </a:r>
            <a:endParaRPr sz="2000" b="1" i="0" u="none" strike="noStrike" cap="none" dirty="0">
              <a:solidFill>
                <a:srgbClr val="E36C09"/>
              </a:solidFill>
              <a:latin typeface="Arial"/>
              <a:ea typeface="Arial"/>
              <a:cs typeface="Arial"/>
              <a:sym typeface="Arial"/>
            </a:endParaRPr>
          </a:p>
        </p:txBody>
      </p:sp>
      <p:pic>
        <p:nvPicPr>
          <p:cNvPr id="299" name="Google Shape;299;p8"/>
          <p:cNvPicPr preferRelativeResize="0"/>
          <p:nvPr/>
        </p:nvPicPr>
        <p:blipFill rotWithShape="1">
          <a:blip r:embed="rId5">
            <a:alphaModFix/>
          </a:blip>
          <a:srcRect/>
          <a:stretch/>
        </p:blipFill>
        <p:spPr>
          <a:xfrm>
            <a:off x="15867671" y="921089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E563E7B-CF35-07BE-B5C7-5735715F11D3}"/>
              </a:ext>
            </a:extLst>
          </p:cNvPr>
          <p:cNvPicPr>
            <a:picLocks noChangeAspect="1"/>
          </p:cNvPicPr>
          <p:nvPr/>
        </p:nvPicPr>
        <p:blipFill>
          <a:blip r:embed="rId6"/>
          <a:stretch>
            <a:fillRect/>
          </a:stretch>
        </p:blipFill>
        <p:spPr>
          <a:xfrm>
            <a:off x="3212359" y="9320346"/>
            <a:ext cx="2092659" cy="439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3"/>
        <p:cNvGrpSpPr/>
        <p:nvPr/>
      </p:nvGrpSpPr>
      <p:grpSpPr>
        <a:xfrm>
          <a:off x="0" y="0"/>
          <a:ext cx="0" cy="0"/>
          <a:chOff x="0" y="0"/>
          <a:chExt cx="0" cy="0"/>
        </a:xfrm>
      </p:grpSpPr>
      <p:sp>
        <p:nvSpPr>
          <p:cNvPr id="304" name="Google Shape;304;p9"/>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06" name="Google Shape;306;p9"/>
          <p:cNvSpPr txBox="1"/>
          <p:nvPr/>
        </p:nvSpPr>
        <p:spPr>
          <a:xfrm>
            <a:off x="1028700" y="1095375"/>
            <a:ext cx="121813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Multimedia im Unterricht komplexer Konzepte</a:t>
            </a:r>
            <a:endParaRPr sz="1400" b="0" i="0" u="none" strike="noStrike" cap="none">
              <a:solidFill>
                <a:srgbClr val="000000"/>
              </a:solidFill>
              <a:latin typeface="Arial"/>
              <a:ea typeface="Arial"/>
              <a:cs typeface="Arial"/>
              <a:sym typeface="Arial"/>
            </a:endParaRPr>
          </a:p>
        </p:txBody>
      </p:sp>
      <p:sp>
        <p:nvSpPr>
          <p:cNvPr id="307" name="Google Shape;307;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310" name="Google Shape;310;p9"/>
          <p:cNvSpPr txBox="1"/>
          <p:nvPr/>
        </p:nvSpPr>
        <p:spPr>
          <a:xfrm>
            <a:off x="5627065" y="9243317"/>
            <a:ext cx="987865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11" name="Google Shape;311;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9"/>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13" name="Google Shape;313;p9"/>
          <p:cNvPicPr preferRelativeResize="0"/>
          <p:nvPr/>
        </p:nvPicPr>
        <p:blipFill rotWithShape="1">
          <a:blip r:embed="rId4">
            <a:alphaModFix/>
          </a:blip>
          <a:srcRect/>
          <a:stretch/>
        </p:blipFill>
        <p:spPr>
          <a:xfrm>
            <a:off x="13052197" y="3301248"/>
            <a:ext cx="3074436" cy="3155918"/>
          </a:xfrm>
          <a:prstGeom prst="rect">
            <a:avLst/>
          </a:prstGeom>
          <a:noFill/>
          <a:ln>
            <a:noFill/>
          </a:ln>
        </p:spPr>
      </p:pic>
      <p:sp>
        <p:nvSpPr>
          <p:cNvPr id="314" name="Google Shape;314;p9"/>
          <p:cNvSpPr txBox="1"/>
          <p:nvPr/>
        </p:nvSpPr>
        <p:spPr>
          <a:xfrm>
            <a:off x="1238609" y="2208196"/>
            <a:ext cx="10408984"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Multimedia-Tools wie Videos, interaktive Simulationen und Infografiken verändern den Unterricht komplexer Konzepte. Erstens hilft Multimedia den Schülern, </a:t>
            </a:r>
            <a:r>
              <a:rPr lang="en-US" sz="2000" b="0" i="0" u="none" strike="noStrike" cap="none">
                <a:solidFill>
                  <a:srgbClr val="E36C09"/>
                </a:solidFill>
                <a:latin typeface="Arial"/>
                <a:ea typeface="Arial"/>
                <a:cs typeface="Arial"/>
                <a:sym typeface="Arial"/>
              </a:rPr>
              <a:t>komplexe Ideen </a:t>
            </a:r>
            <a:r>
              <a:rPr lang="en-US" sz="2000" b="0" i="0" u="none" strike="noStrike" cap="none">
                <a:solidFill>
                  <a:srgbClr val="000000"/>
                </a:solidFill>
                <a:latin typeface="Arial"/>
                <a:ea typeface="Arial"/>
                <a:cs typeface="Arial"/>
                <a:sym typeface="Arial"/>
              </a:rPr>
              <a:t>besser </a:t>
            </a:r>
            <a:r>
              <a:rPr lang="en-US" sz="2000" b="0" i="0" u="none" strike="noStrike" cap="none">
                <a:solidFill>
                  <a:srgbClr val="E36C09"/>
                </a:solidFill>
                <a:latin typeface="Arial"/>
                <a:ea typeface="Arial"/>
                <a:cs typeface="Arial"/>
                <a:sym typeface="Arial"/>
              </a:rPr>
              <a:t>zu verstehen</a:t>
            </a:r>
            <a:r>
              <a:rPr lang="en-US" sz="2000" b="0" i="0" u="none" strike="noStrike" cap="none">
                <a:solidFill>
                  <a:srgbClr val="000000"/>
                </a:solidFill>
                <a:latin typeface="Arial"/>
                <a:ea typeface="Arial"/>
                <a:cs typeface="Arial"/>
                <a:sym typeface="Arial"/>
              </a:rPr>
              <a:t>, indem es visuelle und interaktive Elemente verwendet. Außerdem halten sie die Schüler mit fesselnden Inhalten bei der Stange. Darüber hinaus eignen sie sich für </a:t>
            </a:r>
            <a:r>
              <a:rPr lang="en-US" sz="2000" b="0" i="0" u="none" strike="noStrike" cap="none">
                <a:solidFill>
                  <a:srgbClr val="E36C09"/>
                </a:solidFill>
                <a:latin typeface="Arial"/>
                <a:ea typeface="Arial"/>
                <a:cs typeface="Arial"/>
                <a:sym typeface="Arial"/>
              </a:rPr>
              <a:t>unterschiedliche Lernstile</a:t>
            </a:r>
            <a:r>
              <a:rPr lang="en-US" sz="2000" b="0" i="0" u="none" strike="noStrike" cap="none">
                <a:solidFill>
                  <a:srgbClr val="000000"/>
                </a:solidFill>
                <a:latin typeface="Arial"/>
                <a:ea typeface="Arial"/>
                <a:cs typeface="Arial"/>
                <a:sym typeface="Arial"/>
              </a:rPr>
              <a:t>, da sie auditive, visuelle und kinästhetische Lerntypen ansprechen. </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Der effektive Einsatz von Multimedia bedeutet, </a:t>
            </a:r>
            <a:r>
              <a:rPr lang="en-US" sz="2000" b="0" i="0" u="none" strike="noStrike" cap="none">
                <a:solidFill>
                  <a:srgbClr val="E36C09"/>
                </a:solidFill>
                <a:latin typeface="Arial"/>
                <a:ea typeface="Arial"/>
                <a:cs typeface="Arial"/>
                <a:sym typeface="Arial"/>
              </a:rPr>
              <a:t>Werkzeuge auszuwählen, die zu den Lernzielen passen</a:t>
            </a:r>
            <a:r>
              <a:rPr lang="en-US" sz="2000" b="0" i="0" u="none" strike="noStrike" cap="none">
                <a:solidFill>
                  <a:srgbClr val="000000"/>
                </a:solidFill>
                <a:latin typeface="Arial"/>
                <a:ea typeface="Arial"/>
                <a:cs typeface="Arial"/>
                <a:sym typeface="Arial"/>
              </a:rPr>
              <a:t>, </a:t>
            </a:r>
            <a:r>
              <a:rPr lang="en-US" sz="2000" b="0" i="0" u="none" strike="noStrike" cap="none">
                <a:solidFill>
                  <a:srgbClr val="E36C09"/>
                </a:solidFill>
                <a:latin typeface="Arial"/>
                <a:ea typeface="Arial"/>
                <a:cs typeface="Arial"/>
                <a:sym typeface="Arial"/>
              </a:rPr>
              <a:t>interaktive Elemente </a:t>
            </a:r>
            <a:r>
              <a:rPr lang="en-US" sz="2000" b="0" i="0" u="none" strike="noStrike" cap="none">
                <a:solidFill>
                  <a:srgbClr val="000000"/>
                </a:solidFill>
                <a:latin typeface="Arial"/>
                <a:ea typeface="Arial"/>
                <a:cs typeface="Arial"/>
                <a:sym typeface="Arial"/>
              </a:rPr>
              <a:t>hinzuzufügen, um das Engagement zu erhöhen, </a:t>
            </a:r>
            <a:r>
              <a:rPr lang="en-US" sz="2000" b="0" i="0" u="none" strike="noStrike" cap="none">
                <a:solidFill>
                  <a:srgbClr val="E36C09"/>
                </a:solidFill>
                <a:latin typeface="Arial"/>
                <a:ea typeface="Arial"/>
                <a:cs typeface="Arial"/>
                <a:sym typeface="Arial"/>
              </a:rPr>
              <a:t>und Multimedia mit anderen Lehrmethoden zu kombinieren.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a:off x="1028700" y="6482420"/>
            <a:ext cx="9949655" cy="199277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16" name="Google Shape;316;p9"/>
          <p:cNvSpPr txBox="1"/>
          <p:nvPr/>
        </p:nvSpPr>
        <p:spPr>
          <a:xfrm>
            <a:off x="1238609" y="6582008"/>
            <a:ext cx="9644496"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Werfen Sie hier einen Blick auf PhET Interactive Simulations: </a:t>
            </a:r>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https://phet.colorado.edu/</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PhET ist eine kostenlose Online-Plattform, die über 165 interaktive mathematische und wissenschaftliche Simulationen in 121 Sprachen anbietet. Gegründet im Jahr 2002 von Nobelpreisträger Carl Wieman.</a:t>
            </a:r>
            <a:endParaRPr sz="2000" b="0" i="0" u="none" strike="noStrike" cap="none">
              <a:solidFill>
                <a:schemeClr val="dk1"/>
              </a:solidFill>
              <a:latin typeface="Arial"/>
              <a:ea typeface="Arial"/>
              <a:cs typeface="Arial"/>
              <a:sym typeface="Arial"/>
            </a:endParaRPr>
          </a:p>
        </p:txBody>
      </p:sp>
      <p:pic>
        <p:nvPicPr>
          <p:cNvPr id="317" name="Google Shape;317;p9"/>
          <p:cNvPicPr preferRelativeResize="0"/>
          <p:nvPr/>
        </p:nvPicPr>
        <p:blipFill rotWithShape="1">
          <a:blip r:embed="rId6">
            <a:alphaModFix/>
          </a:blip>
          <a:srcRect/>
          <a:stretch/>
        </p:blipFill>
        <p:spPr>
          <a:xfrm>
            <a:off x="15827770" y="9298165"/>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CBBDF10-D4B2-D472-A329-148E21E57797}"/>
              </a:ext>
            </a:extLst>
          </p:cNvPr>
          <p:cNvPicPr>
            <a:picLocks noChangeAspect="1"/>
          </p:cNvPicPr>
          <p:nvPr/>
        </p:nvPicPr>
        <p:blipFill>
          <a:blip r:embed="rId7"/>
          <a:stretch>
            <a:fillRect/>
          </a:stretch>
        </p:blipFill>
        <p:spPr>
          <a:xfrm>
            <a:off x="3212359" y="9320346"/>
            <a:ext cx="2092659" cy="4390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1"/>
        <p:cNvGrpSpPr/>
        <p:nvPr/>
      </p:nvGrpSpPr>
      <p:grpSpPr>
        <a:xfrm>
          <a:off x="0" y="0"/>
          <a:ext cx="0" cy="0"/>
          <a:chOff x="0" y="0"/>
          <a:chExt cx="0" cy="0"/>
        </a:xfrm>
      </p:grpSpPr>
      <p:sp>
        <p:nvSpPr>
          <p:cNvPr id="322" name="Google Shape;322;p42"/>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24" name="Google Shape;324;p42"/>
          <p:cNvSpPr txBox="1"/>
          <p:nvPr/>
        </p:nvSpPr>
        <p:spPr>
          <a:xfrm>
            <a:off x="1028700" y="1095375"/>
            <a:ext cx="12181388"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Multimedia im Unterricht komplexer Konzepte</a:t>
            </a:r>
            <a:endParaRPr sz="3200" b="0" i="0" u="none" strike="noStrike" cap="none">
              <a:solidFill>
                <a:srgbClr val="000000"/>
              </a:solidFill>
              <a:latin typeface="Arial"/>
              <a:ea typeface="Arial"/>
              <a:cs typeface="Arial"/>
              <a:sym typeface="Arial"/>
            </a:endParaRPr>
          </a:p>
        </p:txBody>
      </p:sp>
      <p:sp>
        <p:nvSpPr>
          <p:cNvPr id="325" name="Google Shape;325;p4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328" name="Google Shape;328;p42"/>
          <p:cNvSpPr txBox="1"/>
          <p:nvPr/>
        </p:nvSpPr>
        <p:spPr>
          <a:xfrm>
            <a:off x="5627065" y="9243317"/>
            <a:ext cx="958167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29" name="Google Shape;329;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0" name="Google Shape;330;p42"/>
          <p:cNvPicPr preferRelativeResize="0"/>
          <p:nvPr/>
        </p:nvPicPr>
        <p:blipFill rotWithShape="1">
          <a:blip r:embed="rId4">
            <a:alphaModFix/>
          </a:blip>
          <a:srcRect/>
          <a:stretch/>
        </p:blipFill>
        <p:spPr>
          <a:xfrm>
            <a:off x="1476529" y="3391454"/>
            <a:ext cx="7667471" cy="4312953"/>
          </a:xfrm>
          <a:prstGeom prst="rect">
            <a:avLst/>
          </a:prstGeom>
          <a:noFill/>
          <a:ln>
            <a:noFill/>
          </a:ln>
        </p:spPr>
      </p:pic>
      <p:sp>
        <p:nvSpPr>
          <p:cNvPr id="331" name="Google Shape;331;p42"/>
          <p:cNvSpPr txBox="1"/>
          <p:nvPr/>
        </p:nvSpPr>
        <p:spPr>
          <a:xfrm>
            <a:off x="1870039" y="2613485"/>
            <a:ext cx="71634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In diesem Video von The Modern Classroom Projects finden Sie Tipps für Lehrkraftinnen und Lehrkraft zur Erstellung ansprechender Videos:</a:t>
            </a:r>
            <a:endParaRPr sz="1800" b="0" i="0" u="none" strike="noStrike" cap="none">
              <a:solidFill>
                <a:schemeClr val="dk1"/>
              </a:solidFill>
              <a:latin typeface="Arial"/>
              <a:ea typeface="Arial"/>
              <a:cs typeface="Arial"/>
              <a:sym typeface="Arial"/>
            </a:endParaRPr>
          </a:p>
        </p:txBody>
      </p:sp>
      <p:sp>
        <p:nvSpPr>
          <p:cNvPr id="332" name="Google Shape;332;p42"/>
          <p:cNvSpPr txBox="1"/>
          <p:nvPr/>
        </p:nvSpPr>
        <p:spPr>
          <a:xfrm>
            <a:off x="11761647" y="2421958"/>
            <a:ext cx="441325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Lesen Sie diesen Artikel von Midori Nediger darüber, was Infografiken sind und wie man sie gestaltet: </a:t>
            </a:r>
            <a:endParaRPr/>
          </a:p>
          <a:p>
            <a:pPr marL="0" marR="0" lvl="0" indent="0" algn="l" rtl="0">
              <a:lnSpc>
                <a:spcPct val="100000"/>
              </a:lnSpc>
              <a:spcBef>
                <a:spcPts val="0"/>
              </a:spcBef>
              <a:spcAft>
                <a:spcPts val="0"/>
              </a:spcAft>
              <a:buNone/>
            </a:pPr>
            <a:endParaRPr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https://venngage.com/blog/what-is-an-infographic/ </a:t>
            </a:r>
            <a:endParaRPr sz="2000" b="0" i="0" u="none" strike="noStrike" cap="none">
              <a:solidFill>
                <a:srgbClr val="000000"/>
              </a:solidFill>
              <a:latin typeface="Arial"/>
              <a:ea typeface="Arial"/>
              <a:cs typeface="Arial"/>
              <a:sym typeface="Arial"/>
            </a:endParaRPr>
          </a:p>
        </p:txBody>
      </p:sp>
      <p:sp>
        <p:nvSpPr>
          <p:cNvPr id="333" name="Google Shape;333;p42"/>
          <p:cNvSpPr/>
          <p:nvPr/>
        </p:nvSpPr>
        <p:spPr>
          <a:xfrm>
            <a:off x="1028700" y="2050473"/>
            <a:ext cx="8877300"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4" name="Google Shape;334;p42"/>
          <p:cNvSpPr/>
          <p:nvPr/>
        </p:nvSpPr>
        <p:spPr>
          <a:xfrm>
            <a:off x="11446812" y="2048398"/>
            <a:ext cx="4873336" cy="6492394"/>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35" name="Google Shape;335;p42"/>
          <p:cNvSpPr/>
          <p:nvPr/>
        </p:nvSpPr>
        <p:spPr>
          <a:xfrm>
            <a:off x="374074" y="2380796"/>
            <a:ext cx="10155382" cy="589036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336" name="Google Shape;336;p42"/>
          <p:cNvPicPr preferRelativeResize="0"/>
          <p:nvPr/>
        </p:nvPicPr>
        <p:blipFill rotWithShape="1">
          <a:blip r:embed="rId6">
            <a:alphaModFix/>
          </a:blip>
          <a:srcRect/>
          <a:stretch/>
        </p:blipFill>
        <p:spPr>
          <a:xfrm>
            <a:off x="11679526" y="4948300"/>
            <a:ext cx="4495377" cy="2491472"/>
          </a:xfrm>
          <a:prstGeom prst="rect">
            <a:avLst/>
          </a:prstGeom>
          <a:noFill/>
          <a:ln>
            <a:noFill/>
          </a:ln>
        </p:spPr>
      </p:pic>
      <p:sp>
        <p:nvSpPr>
          <p:cNvPr id="337" name="Google Shape;337;p42"/>
          <p:cNvSpPr txBox="1"/>
          <p:nvPr/>
        </p:nvSpPr>
        <p:spPr>
          <a:xfrm>
            <a:off x="1579418" y="7704407"/>
            <a:ext cx="68718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https://www.youtube.com/watch?v=mjA6uVB1-TA </a:t>
            </a:r>
            <a:endParaRPr sz="1400" b="0" i="0" u="none" strike="noStrike" cap="none">
              <a:solidFill>
                <a:srgbClr val="000000"/>
              </a:solidFill>
              <a:latin typeface="Arial"/>
              <a:ea typeface="Arial"/>
              <a:cs typeface="Arial"/>
              <a:sym typeface="Arial"/>
            </a:endParaRPr>
          </a:p>
        </p:txBody>
      </p:sp>
      <p:pic>
        <p:nvPicPr>
          <p:cNvPr id="338" name="Google Shape;338;p42"/>
          <p:cNvPicPr preferRelativeResize="0"/>
          <p:nvPr/>
        </p:nvPicPr>
        <p:blipFill rotWithShape="1">
          <a:blip r:embed="rId8">
            <a:alphaModFix/>
          </a:blip>
          <a:srcRect/>
          <a:stretch/>
        </p:blipFill>
        <p:spPr>
          <a:xfrm>
            <a:off x="15718865" y="9274172"/>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1276294-6278-C8BE-829F-A823EEE497EC}"/>
              </a:ext>
            </a:extLst>
          </p:cNvPr>
          <p:cNvPicPr>
            <a:picLocks noChangeAspect="1"/>
          </p:cNvPicPr>
          <p:nvPr/>
        </p:nvPicPr>
        <p:blipFill>
          <a:blip r:embed="rId9"/>
          <a:stretch>
            <a:fillRect/>
          </a:stretch>
        </p:blipFill>
        <p:spPr>
          <a:xfrm>
            <a:off x="3212359" y="9320346"/>
            <a:ext cx="2092659" cy="4390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2"/>
        <p:cNvGrpSpPr/>
        <p:nvPr/>
      </p:nvGrpSpPr>
      <p:grpSpPr>
        <a:xfrm>
          <a:off x="0" y="0"/>
          <a:ext cx="0" cy="0"/>
          <a:chOff x="0" y="0"/>
          <a:chExt cx="0" cy="0"/>
        </a:xfrm>
      </p:grpSpPr>
      <p:sp>
        <p:nvSpPr>
          <p:cNvPr id="343" name="Google Shape;343;p4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45" name="Google Shape;345;p43"/>
          <p:cNvSpPr txBox="1"/>
          <p:nvPr/>
        </p:nvSpPr>
        <p:spPr>
          <a:xfrm>
            <a:off x="577023" y="848022"/>
            <a:ext cx="12181388" cy="49244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3200" b="1" i="0" u="none" strike="noStrike" cap="none">
                <a:solidFill>
                  <a:srgbClr val="033C5B"/>
                </a:solidFill>
                <a:latin typeface="Arial"/>
                <a:ea typeface="Arial"/>
                <a:cs typeface="Arial"/>
                <a:sym typeface="Arial"/>
              </a:rPr>
              <a:t>Multimedia im Unterricht komplexer Konzepte</a:t>
            </a:r>
            <a:endParaRPr sz="3200" b="1" i="0" u="none" strike="noStrike" cap="none">
              <a:solidFill>
                <a:srgbClr val="000000"/>
              </a:solidFill>
              <a:latin typeface="Arial"/>
              <a:ea typeface="Arial"/>
              <a:cs typeface="Arial"/>
              <a:sym typeface="Arial"/>
            </a:endParaRPr>
          </a:p>
        </p:txBody>
      </p:sp>
      <p:sp>
        <p:nvSpPr>
          <p:cNvPr id="346" name="Google Shape;346;p4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349" name="Google Shape;349;p43"/>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50" name="Google Shape;350;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52" name="Google Shape;352;p43"/>
          <p:cNvSpPr txBox="1"/>
          <p:nvPr/>
        </p:nvSpPr>
        <p:spPr>
          <a:xfrm>
            <a:off x="739952" y="5912215"/>
            <a:ext cx="15391002" cy="30777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err="1">
                <a:solidFill>
                  <a:srgbClr val="E36C09"/>
                </a:solidFill>
                <a:latin typeface="Arial"/>
                <a:ea typeface="Arial"/>
                <a:cs typeface="Arial"/>
                <a:sym typeface="Arial"/>
              </a:rPr>
              <a:t>Animierte</a:t>
            </a:r>
            <a:r>
              <a:rPr lang="en-US" sz="2000" b="1" i="0" u="none" strike="noStrike" cap="none" dirty="0">
                <a:solidFill>
                  <a:srgbClr val="E36C09"/>
                </a:solidFill>
                <a:latin typeface="Arial"/>
                <a:ea typeface="Arial"/>
                <a:cs typeface="Arial"/>
                <a:sym typeface="Arial"/>
              </a:rPr>
              <a:t> Videos:</a:t>
            </a:r>
            <a:endParaRPr sz="2000" b="0" i="0" u="none" strike="noStrike" cap="none" dirty="0">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Arial"/>
                <a:ea typeface="Arial"/>
                <a:cs typeface="Arial"/>
                <a:sym typeface="Arial"/>
              </a:rPr>
              <a:t>Animierte</a:t>
            </a:r>
            <a:r>
              <a:rPr lang="en-US" sz="2000" b="0" i="0" u="none" strike="noStrike" cap="none" dirty="0">
                <a:solidFill>
                  <a:srgbClr val="000000"/>
                </a:solidFill>
                <a:latin typeface="Arial"/>
                <a:ea typeface="Arial"/>
                <a:cs typeface="Arial"/>
                <a:sym typeface="Arial"/>
              </a:rPr>
              <a:t> Videos </a:t>
            </a:r>
            <a:r>
              <a:rPr lang="en-US" sz="2000" b="0" i="0" u="none" strike="noStrike" cap="none" dirty="0" err="1">
                <a:solidFill>
                  <a:srgbClr val="000000"/>
                </a:solidFill>
                <a:latin typeface="Arial"/>
                <a:ea typeface="Arial"/>
                <a:cs typeface="Arial"/>
                <a:sym typeface="Arial"/>
              </a:rPr>
              <a:t>vereinfachen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komplexe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Konzepte</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Fächern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Wissenschaft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Mathematik</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visuell</a:t>
            </a:r>
            <a:r>
              <a:rPr lang="en-US" sz="2000" b="0" i="0" u="none" strike="noStrike" cap="none" dirty="0">
                <a:solidFill>
                  <a:srgbClr val="000000"/>
                </a:solidFill>
                <a:latin typeface="Arial"/>
                <a:ea typeface="Arial"/>
                <a:cs typeface="Arial"/>
                <a:sym typeface="Arial"/>
              </a:rPr>
              <a:t> in Schritt-für-Schritt-</a:t>
            </a:r>
            <a:r>
              <a:rPr lang="en-US" sz="2000" b="0" i="0" u="none" strike="noStrike" cap="none" dirty="0" err="1">
                <a:solidFill>
                  <a:srgbClr val="000000"/>
                </a:solidFill>
                <a:latin typeface="Arial"/>
                <a:ea typeface="Arial"/>
                <a:cs typeface="Arial"/>
                <a:sym typeface="Arial"/>
              </a:rPr>
              <a:t>Sequenzen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aufschlüsseln</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In </a:t>
            </a:r>
            <a:r>
              <a:rPr lang="en-US" sz="2000" b="0" i="0" u="none" strike="noStrike" cap="none" dirty="0" err="1">
                <a:solidFill>
                  <a:srgbClr val="000000"/>
                </a:solidFill>
                <a:latin typeface="Arial"/>
                <a:ea typeface="Arial"/>
                <a:cs typeface="Arial"/>
                <a:sym typeface="Arial"/>
              </a:rPr>
              <a:t>Geschichte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animierte</a:t>
            </a:r>
            <a:r>
              <a:rPr lang="en-US" sz="2000" b="0" i="0" u="none" strike="noStrike" cap="none" dirty="0">
                <a:solidFill>
                  <a:srgbClr val="000000"/>
                </a:solidFill>
                <a:latin typeface="Arial"/>
                <a:ea typeface="Arial"/>
                <a:cs typeface="Arial"/>
                <a:sym typeface="Arial"/>
              </a:rPr>
              <a:t> Videos </a:t>
            </a:r>
            <a:r>
              <a:rPr lang="en-US" sz="2000" b="0" i="0" u="none" strike="noStrike" cap="none" dirty="0" err="1">
                <a:solidFill>
                  <a:srgbClr val="000000"/>
                </a:solidFill>
                <a:latin typeface="Arial"/>
                <a:ea typeface="Arial"/>
                <a:cs typeface="Arial"/>
                <a:sym typeface="Arial"/>
              </a:rPr>
              <a:t>wichtige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Ereignisse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nach</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helfen</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wichtige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Momente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besser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verstehen und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visualisieren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000" b="0" i="0" u="none" strike="noStrike" cap="none" dirty="0">
                <a:solidFill>
                  <a:srgbClr val="000000"/>
                </a:solidFill>
                <a:latin typeface="Arial"/>
                <a:ea typeface="Arial"/>
                <a:cs typeface="Arial"/>
                <a:sym typeface="Arial"/>
              </a:rPr>
              <a:t>Sie </a:t>
            </a:r>
            <a:r>
              <a:rPr lang="en-US" sz="2000" b="0" i="0" u="none" strike="noStrike" cap="none" dirty="0" err="1">
                <a:solidFill>
                  <a:srgbClr val="000000"/>
                </a:solidFill>
                <a:latin typeface="Arial"/>
                <a:ea typeface="Arial"/>
                <a:cs typeface="Arial"/>
                <a:sym typeface="Arial"/>
              </a:rPr>
              <a:t>sprechen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visuelle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Lernende</a:t>
            </a:r>
            <a:r>
              <a:rPr lang="en-US" sz="2000" b="0" i="0" u="none" strike="noStrike" cap="none" dirty="0">
                <a:solidFill>
                  <a:srgbClr val="000000"/>
                </a:solidFill>
                <a:latin typeface="Arial"/>
                <a:ea typeface="Arial"/>
                <a:cs typeface="Arial"/>
                <a:sym typeface="Arial"/>
              </a:rPr>
              <a:t> an und </a:t>
            </a:r>
            <a:r>
              <a:rPr lang="en-US" sz="2000" b="0" i="0" u="none" strike="noStrike" cap="none" dirty="0" err="1">
                <a:solidFill>
                  <a:srgbClr val="000000"/>
                </a:solidFill>
                <a:latin typeface="Arial"/>
                <a:ea typeface="Arial"/>
                <a:cs typeface="Arial"/>
                <a:sym typeface="Arial"/>
              </a:rPr>
              <a:t>machen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abstrakte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statische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Informationen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dynamischer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verständlicher</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einprägsamer</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53" name="Google Shape;353;p43"/>
          <p:cNvSpPr txBox="1"/>
          <p:nvPr/>
        </p:nvSpPr>
        <p:spPr>
          <a:xfrm>
            <a:off x="739952" y="1677579"/>
            <a:ext cx="7079672"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a:solidFill>
                  <a:srgbClr val="E36C09"/>
                </a:solidFill>
                <a:latin typeface="Arial"/>
                <a:ea typeface="Arial"/>
                <a:cs typeface="Arial"/>
                <a:sym typeface="Arial"/>
              </a:rPr>
              <a:t>3D-Modelle und </a:t>
            </a:r>
            <a:r>
              <a:rPr lang="en-US" sz="2000" b="1" i="0" u="none" strike="noStrike" cap="none" dirty="0" err="1">
                <a:solidFill>
                  <a:srgbClr val="E36C09"/>
                </a:solidFill>
                <a:latin typeface="Arial"/>
                <a:ea typeface="Arial"/>
                <a:cs typeface="Arial"/>
                <a:sym typeface="Arial"/>
              </a:rPr>
              <a:t>virtuelle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Räume</a:t>
            </a:r>
            <a:r>
              <a:rPr lang="en-US" sz="2000" b="1" i="0" u="none" strike="noStrike" cap="none" dirty="0">
                <a:solidFill>
                  <a:srgbClr val="E36C09"/>
                </a:solidFill>
                <a:latin typeface="Arial"/>
                <a:ea typeface="Arial"/>
                <a:cs typeface="Arial"/>
                <a:sym typeface="Arial"/>
              </a:rPr>
              <a:t>:</a:t>
            </a:r>
            <a:endParaRPr sz="2000" b="0" i="0" u="none" strike="noStrike" cap="none" dirty="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dirty="0">
                <a:solidFill>
                  <a:srgbClr val="000000"/>
                </a:solidFill>
                <a:latin typeface="Arial"/>
                <a:ea typeface="Arial"/>
                <a:cs typeface="Arial"/>
                <a:sym typeface="Arial"/>
              </a:rPr>
              <a:t>3D-Modelle </a:t>
            </a:r>
            <a:r>
              <a:rPr lang="en-US" sz="2000" b="0" i="0" u="none" strike="noStrike" cap="none" dirty="0" err="1">
                <a:solidFill>
                  <a:srgbClr val="000000"/>
                </a:solidFill>
                <a:latin typeface="Arial"/>
                <a:ea typeface="Arial"/>
                <a:cs typeface="Arial"/>
                <a:sym typeface="Arial"/>
              </a:rPr>
              <a:t>ermöglichen</a:t>
            </a:r>
            <a:r>
              <a:rPr lang="en-US" sz="2000" b="0" i="0" u="none" strike="noStrike" cap="none" dirty="0">
                <a:solidFill>
                  <a:srgbClr val="000000"/>
                </a:solidFill>
                <a:latin typeface="Arial"/>
                <a:ea typeface="Arial"/>
                <a:cs typeface="Arial"/>
                <a:sym typeface="Arial"/>
              </a:rPr>
              <a:t> es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komplexe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Strukturen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menschlichen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Körper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mechanische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Systeme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interaktiv</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sicher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erkunden</a:t>
            </a:r>
            <a:r>
              <a:rPr lang="en-US" sz="2000" b="0" i="0" u="none" strike="noStrike" cap="none" dirty="0">
                <a:solidFill>
                  <a:srgbClr val="000000"/>
                </a:solidFill>
                <a:latin typeface="Arial"/>
                <a:ea typeface="Arial"/>
                <a:cs typeface="Arial"/>
                <a:sym typeface="Arial"/>
              </a:rPr>
              <a:t> und so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tieferes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Verständnis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erlangen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Diese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immersiven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praxisnahen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Werkzeuge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machen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abstrakte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Konzepte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leichter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verständlich</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bieten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Erfahrungen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hinausgehen</a:t>
            </a:r>
            <a:r>
              <a:rPr lang="en-US" sz="2000" b="0" i="0" u="none" strike="noStrike" cap="none" dirty="0">
                <a:solidFill>
                  <a:srgbClr val="000000"/>
                </a:solidFill>
                <a:latin typeface="Arial"/>
                <a:ea typeface="Arial"/>
                <a:cs typeface="Arial"/>
                <a:sym typeface="Arial"/>
              </a:rPr>
              <a:t>, was </a:t>
            </a:r>
            <a:r>
              <a:rPr lang="en-US" sz="2000" b="0" i="0" u="none" strike="noStrike" cap="none" dirty="0" err="1">
                <a:solidFill>
                  <a:srgbClr val="000000"/>
                </a:solidFill>
                <a:latin typeface="Arial"/>
                <a:ea typeface="Arial"/>
                <a:cs typeface="Arial"/>
                <a:sym typeface="Arial"/>
              </a:rPr>
              <a:t>herkömmliche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Unterrichtsräume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bieten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354" name="Google Shape;354;p43"/>
          <p:cNvPicPr preferRelativeResize="0"/>
          <p:nvPr/>
        </p:nvPicPr>
        <p:blipFill rotWithShape="1">
          <a:blip r:embed="rId4">
            <a:alphaModFix/>
          </a:blip>
          <a:srcRect/>
          <a:stretch/>
        </p:blipFill>
        <p:spPr>
          <a:xfrm>
            <a:off x="8143631" y="2433394"/>
            <a:ext cx="9077937" cy="3077725"/>
          </a:xfrm>
          <a:prstGeom prst="rect">
            <a:avLst/>
          </a:prstGeom>
          <a:noFill/>
          <a:ln>
            <a:noFill/>
          </a:ln>
        </p:spPr>
      </p:pic>
      <p:pic>
        <p:nvPicPr>
          <p:cNvPr id="355" name="Google Shape;355;p43"/>
          <p:cNvPicPr preferRelativeResize="0"/>
          <p:nvPr/>
        </p:nvPicPr>
        <p:blipFill rotWithShape="1">
          <a:blip r:embed="rId5">
            <a:alphaModFix/>
          </a:blip>
          <a:srcRect/>
          <a:stretch/>
        </p:blipFill>
        <p:spPr>
          <a:xfrm>
            <a:off x="15962264" y="92257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DE18CD9-A192-2B6E-7A80-AF3155BDF506}"/>
              </a:ext>
            </a:extLst>
          </p:cNvPr>
          <p:cNvPicPr>
            <a:picLocks noChangeAspect="1"/>
          </p:cNvPicPr>
          <p:nvPr/>
        </p:nvPicPr>
        <p:blipFill>
          <a:blip r:embed="rId6"/>
          <a:stretch>
            <a:fillRect/>
          </a:stretch>
        </p:blipFill>
        <p:spPr>
          <a:xfrm>
            <a:off x="3212359" y="9320346"/>
            <a:ext cx="2092659" cy="4390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9"/>
        <p:cNvGrpSpPr/>
        <p:nvPr/>
      </p:nvGrpSpPr>
      <p:grpSpPr>
        <a:xfrm>
          <a:off x="0" y="0"/>
          <a:ext cx="0" cy="0"/>
          <a:chOff x="0" y="0"/>
          <a:chExt cx="0" cy="0"/>
        </a:xfrm>
      </p:grpSpPr>
      <p:sp>
        <p:nvSpPr>
          <p:cNvPr id="360" name="Google Shape;360;p44"/>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62" name="Google Shape;362;p44"/>
          <p:cNvSpPr txBox="1"/>
          <p:nvPr/>
        </p:nvSpPr>
        <p:spPr>
          <a:xfrm>
            <a:off x="1028700" y="1095375"/>
            <a:ext cx="12181388"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Multimedia im Unterricht komplexer Konzepte</a:t>
            </a:r>
            <a:endParaRPr sz="1400" b="0" i="0" u="none" strike="noStrike" cap="none">
              <a:solidFill>
                <a:srgbClr val="000000"/>
              </a:solidFill>
              <a:latin typeface="Arial"/>
              <a:ea typeface="Arial"/>
              <a:cs typeface="Arial"/>
              <a:sym typeface="Arial"/>
            </a:endParaRPr>
          </a:p>
        </p:txBody>
      </p:sp>
      <p:sp>
        <p:nvSpPr>
          <p:cNvPr id="363" name="Google Shape;363;p44"/>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366" name="Google Shape;366;p44"/>
          <p:cNvSpPr txBox="1"/>
          <p:nvPr/>
        </p:nvSpPr>
        <p:spPr>
          <a:xfrm>
            <a:off x="5627065" y="9243317"/>
            <a:ext cx="958245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67" name="Google Shape;367;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4"/>
          <p:cNvSpPr txBox="1"/>
          <p:nvPr/>
        </p:nvSpPr>
        <p:spPr>
          <a:xfrm>
            <a:off x="7554387" y="4033005"/>
            <a:ext cx="3363123"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369" name="Google Shape;369;p44"/>
          <p:cNvSpPr txBox="1"/>
          <p:nvPr/>
        </p:nvSpPr>
        <p:spPr>
          <a:xfrm>
            <a:off x="12100023"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44"/>
          <p:cNvSpPr txBox="1"/>
          <p:nvPr/>
        </p:nvSpPr>
        <p:spPr>
          <a:xfrm>
            <a:off x="8736900" y="2287717"/>
            <a:ext cx="336312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44"/>
          <p:cNvSpPr txBox="1"/>
          <p:nvPr/>
        </p:nvSpPr>
        <p:spPr>
          <a:xfrm>
            <a:off x="1260764" y="3057118"/>
            <a:ext cx="7135091"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Bei der Bewertung der Effektivität ist es wichtig, ein Auge darauf zu haben, wie engagiert und gut die Schüler beim Einsatz von Multimedia-Tools verstehen. Das Feedback der Studierenden hilft dabei, verbesserungswürdige Bereiche zu ermitteln und die Lehrmethoden entsprechend anzupassen. Zusammenfassend lässt sich sagen, dass der Einsatz von Multimedia beim Blended Learning eine großartige Möglichkeit ist, das Lernen für alle SchülerInnen ansprechend und effektiv zu gestalten.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2" name="Google Shape;372;p44"/>
          <p:cNvPicPr preferRelativeResize="0"/>
          <p:nvPr/>
        </p:nvPicPr>
        <p:blipFill rotWithShape="1">
          <a:blip r:embed="rId4">
            <a:alphaModFix/>
          </a:blip>
          <a:srcRect/>
          <a:stretch/>
        </p:blipFill>
        <p:spPr>
          <a:xfrm>
            <a:off x="8836498" y="2445757"/>
            <a:ext cx="8030403" cy="5353602"/>
          </a:xfrm>
          <a:prstGeom prst="rect">
            <a:avLst/>
          </a:prstGeom>
          <a:noFill/>
          <a:ln>
            <a:noFill/>
          </a:ln>
        </p:spPr>
      </p:pic>
      <p:pic>
        <p:nvPicPr>
          <p:cNvPr id="373" name="Google Shape;373;p44"/>
          <p:cNvPicPr preferRelativeResize="0"/>
          <p:nvPr/>
        </p:nvPicPr>
        <p:blipFill rotWithShape="1">
          <a:blip r:embed="rId5">
            <a:alphaModFix/>
          </a:blip>
          <a:srcRect/>
          <a:stretch/>
        </p:blipFill>
        <p:spPr>
          <a:xfrm>
            <a:off x="15531567" y="919772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0668AB9-FA4B-BD5A-AD51-57345034A1B3}"/>
              </a:ext>
            </a:extLst>
          </p:cNvPr>
          <p:cNvPicPr>
            <a:picLocks noChangeAspect="1"/>
          </p:cNvPicPr>
          <p:nvPr/>
        </p:nvPicPr>
        <p:blipFill>
          <a:blip r:embed="rId6"/>
          <a:stretch>
            <a:fillRect/>
          </a:stretch>
        </p:blipFill>
        <p:spPr>
          <a:xfrm>
            <a:off x="3212359" y="9320346"/>
            <a:ext cx="2092659" cy="4390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10"/>
          <p:cNvSpPr txBox="1"/>
          <p:nvPr/>
        </p:nvSpPr>
        <p:spPr>
          <a:xfrm>
            <a:off x="1028700" y="827483"/>
            <a:ext cx="6990285"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Schüler zum selbstgesteuerten Lernen anregen</a:t>
            </a:r>
            <a:endParaRPr sz="4000" b="0" i="0" u="none" strike="noStrike" cap="none">
              <a:solidFill>
                <a:srgbClr val="033C5B"/>
              </a:solidFill>
              <a:latin typeface="Arial"/>
              <a:ea typeface="Arial"/>
              <a:cs typeface="Arial"/>
              <a:sym typeface="Arial"/>
            </a:endParaRPr>
          </a:p>
        </p:txBody>
      </p:sp>
      <p:sp>
        <p:nvSpPr>
          <p:cNvPr id="379" name="Google Shape;379;p10"/>
          <p:cNvSpPr/>
          <p:nvPr/>
        </p:nvSpPr>
        <p:spPr>
          <a:xfrm>
            <a:off x="9144000" y="3783991"/>
            <a:ext cx="9144000" cy="45045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0"/>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0"/>
          <p:cNvSpPr/>
          <p:nvPr/>
        </p:nvSpPr>
        <p:spPr>
          <a:xfrm rot="5400000">
            <a:off x="9517142" y="6101524"/>
            <a:ext cx="178996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382" name="Google Shape;382;p1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383" name="Google Shape;383;p1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384" name="Google Shape;384;p1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386" name="Google Shape;386;p10"/>
          <p:cNvSpPr txBox="1"/>
          <p:nvPr/>
        </p:nvSpPr>
        <p:spPr>
          <a:xfrm>
            <a:off x="1018464" y="3009900"/>
            <a:ext cx="699028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Selbstgesteuertes Lernen ermöglicht es den Schülern, den Lernstoff in ihrem eigenen Tempo aufzunehmen und so den individuellen Lernstilen und Bedürfnissen gerecht zu werden.</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D0D0D"/>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Dies ist besonders wichtig für Online-Komponenten des gemischten Lernens, bei denen die Schüler oft ihr eigenes Lerntempo bestimmen.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87" name="Google Shape;387;p10"/>
          <p:cNvPicPr preferRelativeResize="0"/>
          <p:nvPr/>
        </p:nvPicPr>
        <p:blipFill rotWithShape="1">
          <a:blip r:embed="rId7">
            <a:alphaModFix/>
          </a:blip>
          <a:srcRect/>
          <a:stretch/>
        </p:blipFill>
        <p:spPr>
          <a:xfrm>
            <a:off x="10979750" y="2218490"/>
            <a:ext cx="5943600" cy="6070060"/>
          </a:xfrm>
          <a:prstGeom prst="rect">
            <a:avLst/>
          </a:prstGeom>
          <a:noFill/>
          <a:ln>
            <a:noFill/>
          </a:ln>
        </p:spPr>
      </p:pic>
      <p:sp>
        <p:nvSpPr>
          <p:cNvPr id="388" name="Google Shape;388;p10"/>
          <p:cNvSpPr/>
          <p:nvPr/>
        </p:nvSpPr>
        <p:spPr>
          <a:xfrm>
            <a:off x="706581" y="6774873"/>
            <a:ext cx="7966363" cy="181132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89" name="Google Shape;389;p10"/>
          <p:cNvSpPr txBox="1"/>
          <p:nvPr/>
        </p:nvSpPr>
        <p:spPr>
          <a:xfrm>
            <a:off x="858982" y="6954982"/>
            <a:ext cx="8134784"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Lesen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diesen</a:t>
            </a:r>
            <a:r>
              <a:rPr lang="en-US" sz="2000" b="0" i="0" u="none" strike="noStrike" cap="none" dirty="0">
                <a:solidFill>
                  <a:srgbClr val="000000"/>
                </a:solidFill>
                <a:latin typeface="Arial"/>
                <a:ea typeface="Arial"/>
                <a:cs typeface="Arial"/>
                <a:sym typeface="Arial"/>
              </a:rPr>
              <a:t> Artikel des Digital Learning Institute, um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selbstgesteuertes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erfahren</a:t>
            </a:r>
            <a:r>
              <a:rPr lang="en-US" sz="2000" b="0" i="0" u="none" strike="noStrike" cap="none" dirty="0">
                <a:solidFill>
                  <a:srgbClr val="000000"/>
                </a:solidFill>
                <a:latin typeface="Arial"/>
                <a:ea typeface="Arial"/>
                <a:cs typeface="Arial"/>
                <a:sym typeface="Arial"/>
              </a:rPr>
              <a:t>: Definition, </a:t>
            </a:r>
            <a:r>
              <a:rPr lang="en-US" sz="2000" b="0" i="0" u="none" strike="noStrike" cap="none" dirty="0" err="1">
                <a:solidFill>
                  <a:srgbClr val="000000"/>
                </a:solidFill>
                <a:latin typeface="Arial"/>
                <a:ea typeface="Arial"/>
                <a:cs typeface="Arial"/>
                <a:sym typeface="Arial"/>
              </a:rPr>
              <a:t>Vorteile</a:t>
            </a:r>
            <a:r>
              <a:rPr lang="en-US" sz="2000" b="0" i="0" u="none" strike="noStrike" cap="none" dirty="0">
                <a:solidFill>
                  <a:srgbClr val="000000"/>
                </a:solidFill>
                <a:latin typeface="Arial"/>
                <a:ea typeface="Arial"/>
                <a:cs typeface="Arial"/>
                <a:sym typeface="Arial"/>
              </a:rPr>
              <a:t> und Tipps: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https://www.digitallearninginstitute.com/blog/what-is-self-paced-learning-definition-benefits-and-tips </a:t>
            </a:r>
            <a:endParaRPr sz="2000" b="0" i="0" u="none" strike="noStrike" cap="none" dirty="0">
              <a:solidFill>
                <a:srgbClr val="000000"/>
              </a:solidFill>
              <a:latin typeface="Arial"/>
              <a:ea typeface="Arial"/>
              <a:cs typeface="Arial"/>
              <a:sym typeface="Arial"/>
            </a:endParaRPr>
          </a:p>
        </p:txBody>
      </p:sp>
      <p:pic>
        <p:nvPicPr>
          <p:cNvPr id="390" name="Google Shape;390;p10"/>
          <p:cNvPicPr preferRelativeResize="0"/>
          <p:nvPr/>
        </p:nvPicPr>
        <p:blipFill rotWithShape="1">
          <a:blip r:embed="rId9">
            <a:alphaModFix/>
          </a:blip>
          <a:srcRect/>
          <a:stretch/>
        </p:blipFill>
        <p:spPr>
          <a:xfrm>
            <a:off x="15773573" y="9174352"/>
            <a:ext cx="1727565" cy="628205"/>
          </a:xfrm>
          <a:prstGeom prst="rect">
            <a:avLst/>
          </a:prstGeom>
          <a:noFill/>
          <a:ln>
            <a:noFill/>
          </a:ln>
        </p:spPr>
      </p:pic>
      <p:sp>
        <p:nvSpPr>
          <p:cNvPr id="391" name="Google Shape;391;p10"/>
          <p:cNvSpPr txBox="1"/>
          <p:nvPr/>
        </p:nvSpPr>
        <p:spPr>
          <a:xfrm>
            <a:off x="5627065" y="9243317"/>
            <a:ext cx="994118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D82A08B7-C0F8-915C-5F2D-FDB40DA52C11}"/>
              </a:ext>
            </a:extLst>
          </p:cNvPr>
          <p:cNvPicPr>
            <a:picLocks noChangeAspect="1"/>
          </p:cNvPicPr>
          <p:nvPr/>
        </p:nvPicPr>
        <p:blipFill>
          <a:blip r:embed="rId10"/>
          <a:stretch>
            <a:fillRect/>
          </a:stretch>
        </p:blipFill>
        <p:spPr>
          <a:xfrm>
            <a:off x="3212359" y="9320346"/>
            <a:ext cx="2092659" cy="4390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5"/>
        <p:cNvGrpSpPr/>
        <p:nvPr/>
      </p:nvGrpSpPr>
      <p:grpSpPr>
        <a:xfrm>
          <a:off x="0" y="0"/>
          <a:ext cx="0" cy="0"/>
          <a:chOff x="0" y="0"/>
          <a:chExt cx="0" cy="0"/>
        </a:xfrm>
      </p:grpSpPr>
      <p:sp>
        <p:nvSpPr>
          <p:cNvPr id="396" name="Google Shape;396;p11"/>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98" name="Google Shape;398;p11"/>
          <p:cNvSpPr txBox="1"/>
          <p:nvPr/>
        </p:nvSpPr>
        <p:spPr>
          <a:xfrm>
            <a:off x="1028700" y="1095375"/>
            <a:ext cx="12181388" cy="212737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Schüler zum selbstgesteuerten Lernen anregen</a:t>
            </a:r>
            <a:endParaRPr sz="3200" b="0" i="0" u="none" strike="noStrike" cap="none">
              <a:solidFill>
                <a:srgbClr val="000000"/>
              </a:solidFill>
              <a:latin typeface="Arial"/>
              <a:ea typeface="Arial"/>
              <a:cs typeface="Arial"/>
              <a:sym typeface="Arial"/>
            </a:endParaRPr>
          </a:p>
          <a:p>
            <a:pPr marL="0" marR="0" lvl="0" indent="0" algn="l" rtl="0">
              <a:lnSpc>
                <a:spcPct val="192474"/>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399" name="Google Shape;399;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402" name="Google Shape;402;p11"/>
          <p:cNvSpPr txBox="1"/>
          <p:nvPr/>
        </p:nvSpPr>
        <p:spPr>
          <a:xfrm>
            <a:off x="5627065" y="9243317"/>
            <a:ext cx="9847397"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03" name="Google Shape;403;p1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1"/>
          <p:cNvSpPr txBox="1"/>
          <p:nvPr/>
        </p:nvSpPr>
        <p:spPr>
          <a:xfrm>
            <a:off x="971550" y="2278775"/>
            <a:ext cx="5943588" cy="406261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Herausforderungen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beim</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selbstgesteuerten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Lernen</a:t>
            </a:r>
            <a:endParaRPr sz="2000" b="0" i="0" u="none" strike="noStrike" cap="none" dirty="0">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a:solidFill>
                  <a:schemeClr val="dk1"/>
                </a:solidFill>
                <a:latin typeface="Arial"/>
                <a:ea typeface="Arial"/>
                <a:cs typeface="Arial"/>
                <a:sym typeface="Arial"/>
              </a:rPr>
              <a:t>Es </a:t>
            </a:r>
            <a:r>
              <a:rPr lang="en-US" sz="2000" b="0" i="0" u="none" strike="noStrike" cap="none" dirty="0" err="1">
                <a:solidFill>
                  <a:schemeClr val="dk1"/>
                </a:solidFill>
                <a:latin typeface="Arial"/>
                <a:ea typeface="Arial"/>
                <a:cs typeface="Arial"/>
                <a:sym typeface="Arial"/>
              </a:rPr>
              <a:t>kann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Herausforderung</a:t>
            </a:r>
            <a:r>
              <a:rPr lang="en-US" sz="2000" b="0" i="0" u="none" strike="noStrike" cap="none" dirty="0">
                <a:solidFill>
                  <a:schemeClr val="dk1"/>
                </a:solidFill>
                <a:latin typeface="Arial"/>
                <a:ea typeface="Arial"/>
                <a:cs typeface="Arial"/>
                <a:sym typeface="Arial"/>
              </a:rPr>
              <a:t> sein, </a:t>
            </a:r>
            <a:r>
              <a:rPr lang="en-US" sz="2000" b="0" i="0" u="none" strike="noStrike" cap="none" dirty="0" err="1">
                <a:solidFill>
                  <a:schemeClr val="dk1"/>
                </a:solidFill>
                <a:latin typeface="Arial"/>
                <a:ea typeface="Arial"/>
                <a:cs typeface="Arial"/>
                <a:sym typeface="Arial"/>
              </a:rPr>
              <a:t>konsequentes</a:t>
            </a:r>
            <a:r>
              <a:rPr lang="en-US" sz="2000" b="0" i="0" u="none" strike="noStrike" cap="none" dirty="0">
                <a:solidFill>
                  <a:schemeClr val="dk1"/>
                </a:solidFill>
                <a:latin typeface="Arial"/>
                <a:ea typeface="Arial"/>
                <a:cs typeface="Arial"/>
                <a:sym typeface="Arial"/>
              </a:rPr>
              <a:t> Engagement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gewährleisten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Zaudern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verhindern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a:solidFill>
                  <a:schemeClr val="dk1"/>
                </a:solidFill>
                <a:latin typeface="Arial"/>
                <a:ea typeface="Arial"/>
                <a:cs typeface="Arial"/>
                <a:sym typeface="Arial"/>
              </a:rPr>
              <a:t>Ausgleich </a:t>
            </a:r>
            <a:r>
              <a:rPr lang="en-US" sz="2000" b="0" i="0" u="none" strike="noStrike" cap="none" dirty="0" err="1">
                <a:solidFill>
                  <a:schemeClr val="dk1"/>
                </a:solidFill>
                <a:latin typeface="Arial"/>
                <a:ea typeface="Arial"/>
                <a:cs typeface="Arial"/>
                <a:sym typeface="Arial"/>
              </a:rPr>
              <a:t>zwischen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Flexibilität</a:t>
            </a:r>
            <a:r>
              <a:rPr lang="en-US" sz="2000" b="0" i="0" u="none" strike="noStrike" cap="none" dirty="0">
                <a:solidFill>
                  <a:schemeClr val="dk1"/>
                </a:solidFill>
                <a:latin typeface="Arial"/>
                <a:ea typeface="Arial"/>
                <a:cs typeface="Arial"/>
                <a:sym typeface="Arial"/>
              </a:rPr>
              <a:t> und der </a:t>
            </a:r>
            <a:r>
              <a:rPr lang="en-US" sz="2000" b="0" i="0" u="none" strike="noStrike" cap="none" dirty="0" err="1">
                <a:solidFill>
                  <a:schemeClr val="dk1"/>
                </a:solidFill>
                <a:latin typeface="Arial"/>
                <a:ea typeface="Arial"/>
                <a:cs typeface="Arial"/>
                <a:sym typeface="Arial"/>
              </a:rPr>
              <a:t>Notwendigkeit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Fristen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einzuhalten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Kursziele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erreichen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05" name="Google Shape;405;p11"/>
          <p:cNvSpPr txBox="1"/>
          <p:nvPr/>
        </p:nvSpPr>
        <p:spPr>
          <a:xfrm>
            <a:off x="1028699" y="5881348"/>
            <a:ext cx="5822469" cy="240061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Strategien</a:t>
            </a:r>
            <a:r>
              <a:rPr lang="en-US" sz="2000" b="1" i="0" u="none" strike="noStrike" cap="none" dirty="0">
                <a:solidFill>
                  <a:srgbClr val="E36C09"/>
                </a:solidFill>
                <a:latin typeface="Arial"/>
                <a:ea typeface="Arial"/>
                <a:cs typeface="Arial"/>
                <a:sym typeface="Arial"/>
              </a:rPr>
              <a:t> für </a:t>
            </a:r>
            <a:r>
              <a:rPr lang="en-US" sz="2000" b="1" i="0" u="none" strike="noStrike" cap="none" dirty="0" err="1">
                <a:solidFill>
                  <a:srgbClr val="E36C09"/>
                </a:solidFill>
                <a:latin typeface="Arial"/>
                <a:ea typeface="Arial"/>
                <a:cs typeface="Arial"/>
                <a:sym typeface="Arial"/>
              </a:rPr>
              <a:t>effektives</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selbstgesteuertes</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Lernen</a:t>
            </a:r>
            <a:endParaRPr sz="2000" b="0" i="0" u="none" strike="noStrike" cap="none" dirty="0">
              <a:solidFill>
                <a:srgbClr val="E36C09"/>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a:solidFill>
                  <a:schemeClr val="dk1"/>
                </a:solidFill>
                <a:latin typeface="Arial"/>
                <a:ea typeface="Arial"/>
                <a:cs typeface="Arial"/>
                <a:sym typeface="Arial"/>
              </a:rPr>
              <a:t>Klare </a:t>
            </a:r>
            <a:r>
              <a:rPr lang="en-US" sz="2000" b="0" i="0" u="none" strike="noStrike" cap="none" dirty="0" err="1">
                <a:solidFill>
                  <a:schemeClr val="dk1"/>
                </a:solidFill>
                <a:latin typeface="Arial"/>
                <a:ea typeface="Arial"/>
                <a:cs typeface="Arial"/>
                <a:sym typeface="Arial"/>
              </a:rPr>
              <a:t>Struktur</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Leitlinien</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err="1">
                <a:solidFill>
                  <a:schemeClr val="dk1"/>
                </a:solidFill>
                <a:latin typeface="Arial"/>
                <a:ea typeface="Arial"/>
                <a:cs typeface="Arial"/>
                <a:sym typeface="Arial"/>
              </a:rPr>
              <a:t>Interaktive</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abwechslungsreiche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Inhalte</a:t>
            </a:r>
            <a:r>
              <a:rPr lang="en-US" sz="20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dirty="0" err="1">
                <a:solidFill>
                  <a:schemeClr val="dk1"/>
                </a:solidFill>
                <a:latin typeface="Arial"/>
                <a:ea typeface="Arial"/>
                <a:cs typeface="Arial"/>
                <a:sym typeface="Arial"/>
              </a:rPr>
              <a:t>Regelmäßige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Überprüfungen</a:t>
            </a:r>
            <a:r>
              <a:rPr lang="en-US" sz="2000" b="0" i="0" u="none" strike="noStrike" cap="none" dirty="0">
                <a:solidFill>
                  <a:schemeClr val="dk1"/>
                </a:solidFill>
                <a:latin typeface="Arial"/>
                <a:ea typeface="Arial"/>
                <a:cs typeface="Arial"/>
                <a:sym typeface="Arial"/>
              </a:rPr>
              <a:t> und Feedback</a:t>
            </a:r>
            <a:endParaRPr sz="2000" b="0" i="0" u="none" strike="noStrike" cap="none" dirty="0">
              <a:solidFill>
                <a:schemeClr val="dk1"/>
              </a:solidFill>
              <a:latin typeface="Arial"/>
              <a:ea typeface="Arial"/>
              <a:cs typeface="Arial"/>
              <a:sym typeface="Arial"/>
            </a:endParaRPr>
          </a:p>
        </p:txBody>
      </p:sp>
      <p:sp>
        <p:nvSpPr>
          <p:cNvPr id="406" name="Google Shape;406;p11"/>
          <p:cNvSpPr/>
          <p:nvPr/>
        </p:nvSpPr>
        <p:spPr>
          <a:xfrm>
            <a:off x="7197485" y="2544596"/>
            <a:ext cx="9285822" cy="1297263"/>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1"/>
          <p:cNvSpPr txBox="1"/>
          <p:nvPr/>
        </p:nvSpPr>
        <p:spPr>
          <a:xfrm>
            <a:off x="7434453" y="2571583"/>
            <a:ext cx="9500942"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Unterstützung der studentischen Selbstständigkeit</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Fördern Sie die </a:t>
            </a:r>
            <a:r>
              <a:rPr lang="en-US" sz="2000" b="1" i="0" u="none" strike="noStrike" cap="none">
                <a:solidFill>
                  <a:srgbClr val="E36C09"/>
                </a:solidFill>
                <a:latin typeface="Arial"/>
                <a:ea typeface="Arial"/>
                <a:cs typeface="Arial"/>
                <a:sym typeface="Arial"/>
              </a:rPr>
              <a:t>Fähigkeit, sich Ziele zu setzen </a:t>
            </a:r>
            <a:r>
              <a:rPr lang="en-US" sz="2000" b="0" i="0" u="none" strike="noStrike" cap="none">
                <a:solidFill>
                  <a:schemeClr val="dk1"/>
                </a:solidFill>
                <a:latin typeface="Arial"/>
                <a:ea typeface="Arial"/>
                <a:cs typeface="Arial"/>
                <a:sym typeface="Arial"/>
              </a:rPr>
              <a:t>und </a:t>
            </a:r>
            <a:r>
              <a:rPr lang="en-US" sz="2000" b="1" i="0" u="none" strike="noStrike" cap="none">
                <a:solidFill>
                  <a:srgbClr val="E36C09"/>
                </a:solidFill>
                <a:latin typeface="Arial"/>
                <a:ea typeface="Arial"/>
                <a:cs typeface="Arial"/>
                <a:sym typeface="Arial"/>
              </a:rPr>
              <a:t>die Zeit einzuteilen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Bieten Sie Ressourcen </a:t>
            </a:r>
            <a:r>
              <a:rPr lang="en-US" sz="2000" b="0" i="0" u="none" strike="noStrike" cap="none">
                <a:solidFill>
                  <a:schemeClr val="dk1"/>
                </a:solidFill>
                <a:latin typeface="Arial"/>
                <a:ea typeface="Arial"/>
                <a:cs typeface="Arial"/>
                <a:sym typeface="Arial"/>
              </a:rPr>
              <a:t>für effektive Lerngewohnheiten und Werkzeuge zur Selbsteinschätzung </a:t>
            </a:r>
            <a:r>
              <a:rPr lang="en-US" sz="2000" b="1" i="0" u="none" strike="noStrike" cap="none">
                <a:solidFill>
                  <a:schemeClr val="dk1"/>
                </a:solidFill>
                <a:latin typeface="Arial"/>
                <a:ea typeface="Arial"/>
                <a:cs typeface="Arial"/>
                <a:sym typeface="Arial"/>
              </a:rPr>
              <a:t>an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408" name="Google Shape;408;p11"/>
          <p:cNvSpPr/>
          <p:nvPr/>
        </p:nvSpPr>
        <p:spPr>
          <a:xfrm>
            <a:off x="7197484" y="4338697"/>
            <a:ext cx="9500943" cy="169761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11"/>
          <p:cNvSpPr/>
          <p:nvPr/>
        </p:nvSpPr>
        <p:spPr>
          <a:xfrm>
            <a:off x="7197484" y="6353295"/>
            <a:ext cx="9285823" cy="1939229"/>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1"/>
          <p:cNvSpPr txBox="1"/>
          <p:nvPr/>
        </p:nvSpPr>
        <p:spPr>
          <a:xfrm>
            <a:off x="7370801" y="4383906"/>
            <a:ext cx="9391595"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Bewertung</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beim</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selbstgesteuerten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Lernen</a:t>
            </a:r>
            <a:endParaRPr sz="2000" b="0" i="0" u="none" strike="noStrike" cap="none" dirty="0">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Integrieren</a:t>
            </a:r>
            <a:r>
              <a:rPr lang="en-US" sz="2000" b="0" i="0" u="none" strike="noStrike" cap="none" dirty="0">
                <a:solidFill>
                  <a:schemeClr val="dk1"/>
                </a:solidFill>
                <a:latin typeface="Arial"/>
                <a:ea typeface="Arial"/>
                <a:cs typeface="Arial"/>
                <a:sym typeface="Arial"/>
              </a:rPr>
              <a:t> Sie </a:t>
            </a:r>
            <a:r>
              <a:rPr lang="en-US" sz="2000" b="1" i="0" u="none" strike="noStrike" cap="none" dirty="0">
                <a:solidFill>
                  <a:srgbClr val="E36C09"/>
                </a:solidFill>
                <a:latin typeface="Arial"/>
                <a:ea typeface="Arial"/>
                <a:cs typeface="Arial"/>
                <a:sym typeface="Arial"/>
              </a:rPr>
              <a:t>formative </a:t>
            </a:r>
            <a:r>
              <a:rPr lang="en-US" sz="2000" b="1" i="0" u="none" strike="noStrike" cap="none" dirty="0" err="1">
                <a:solidFill>
                  <a:srgbClr val="E36C09"/>
                </a:solidFill>
                <a:latin typeface="Arial"/>
                <a:ea typeface="Arial"/>
                <a:cs typeface="Arial"/>
                <a:sym typeface="Arial"/>
              </a:rPr>
              <a:t>Bewertungen</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die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ihrem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eigenen</a:t>
            </a:r>
            <a:r>
              <a:rPr lang="en-US" sz="2000" b="0" i="0" u="none" strike="noStrike" cap="none" dirty="0">
                <a:solidFill>
                  <a:schemeClr val="dk1"/>
                </a:solidFill>
                <a:latin typeface="Arial"/>
                <a:ea typeface="Arial"/>
                <a:cs typeface="Arial"/>
                <a:sym typeface="Arial"/>
              </a:rPr>
              <a:t> Tempo </a:t>
            </a:r>
            <a:r>
              <a:rPr lang="en-US" sz="2000" b="0" i="0" u="none" strike="noStrike" cap="none" dirty="0" err="1">
                <a:solidFill>
                  <a:schemeClr val="dk1"/>
                </a:solidFill>
                <a:latin typeface="Arial"/>
                <a:ea typeface="Arial"/>
                <a:cs typeface="Arial"/>
                <a:sym typeface="Arial"/>
              </a:rPr>
              <a:t>durchführen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können</a:t>
            </a:r>
            <a:r>
              <a:rPr lang="en-US" sz="2000" b="0" i="0" u="none" strike="noStrike" cap="none" dirty="0">
                <a:solidFill>
                  <a:schemeClr val="dk1"/>
                </a:solidFill>
                <a:latin typeface="Arial"/>
                <a:ea typeface="Arial"/>
                <a:cs typeface="Arial"/>
                <a:sym typeface="Arial"/>
              </a:rPr>
              <a:t>, um </a:t>
            </a:r>
            <a:r>
              <a:rPr lang="en-US" sz="2000" b="0" i="0" u="none" strike="noStrike" cap="none" dirty="0" err="1">
                <a:solidFill>
                  <a:schemeClr val="dk1"/>
                </a:solidFill>
                <a:latin typeface="Arial"/>
                <a:ea typeface="Arial"/>
                <a:cs typeface="Arial"/>
                <a:sym typeface="Arial"/>
              </a:rPr>
              <a:t>ihr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überprüfen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Nutzen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diese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Bewertungen</a:t>
            </a:r>
            <a:r>
              <a:rPr lang="en-US" sz="2000" b="0" i="0" u="none" strike="noStrike" cap="none" dirty="0">
                <a:solidFill>
                  <a:schemeClr val="dk1"/>
                </a:solidFill>
                <a:latin typeface="Arial"/>
                <a:ea typeface="Arial"/>
                <a:cs typeface="Arial"/>
                <a:sym typeface="Arial"/>
              </a:rPr>
              <a:t>, um </a:t>
            </a:r>
            <a:r>
              <a:rPr lang="en-US" sz="2000" b="1" i="0" u="none" strike="noStrike" cap="none" dirty="0" err="1">
                <a:solidFill>
                  <a:srgbClr val="E36C09"/>
                </a:solidFill>
                <a:latin typeface="Arial"/>
                <a:ea typeface="Arial"/>
                <a:cs typeface="Arial"/>
                <a:sym typeface="Arial"/>
              </a:rPr>
              <a:t>individuelles</a:t>
            </a:r>
            <a:r>
              <a:rPr lang="en-US" sz="2000" b="1" i="0" u="none" strike="noStrike" cap="none" dirty="0">
                <a:solidFill>
                  <a:srgbClr val="E36C09"/>
                </a:solidFill>
                <a:latin typeface="Arial"/>
                <a:ea typeface="Arial"/>
                <a:cs typeface="Arial"/>
                <a:sym typeface="Arial"/>
              </a:rPr>
              <a:t> Feedback und </a:t>
            </a:r>
            <a:r>
              <a:rPr lang="en-US" sz="2000" b="1" i="0" u="none" strike="noStrike" cap="none" dirty="0" err="1">
                <a:solidFill>
                  <a:srgbClr val="E36C09"/>
                </a:solidFill>
                <a:latin typeface="Arial"/>
                <a:ea typeface="Arial"/>
                <a:cs typeface="Arial"/>
                <a:sym typeface="Arial"/>
              </a:rPr>
              <a:t>Unterstützung</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geben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11" name="Google Shape;411;p11"/>
          <p:cNvSpPr txBox="1"/>
          <p:nvPr/>
        </p:nvSpPr>
        <p:spPr>
          <a:xfrm>
            <a:off x="7431196" y="6466101"/>
            <a:ext cx="9270806"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Ermutigung zur Interaktion mit Gleichaltrigen</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Moderieren Sie </a:t>
            </a:r>
            <a:r>
              <a:rPr lang="en-US" sz="2000" b="1" i="0" u="none" strike="noStrike" cap="none">
                <a:solidFill>
                  <a:srgbClr val="E36C09"/>
                </a:solidFill>
                <a:latin typeface="Arial"/>
                <a:ea typeface="Arial"/>
                <a:cs typeface="Arial"/>
                <a:sym typeface="Arial"/>
              </a:rPr>
              <a:t>Online-Diskussionsforen </a:t>
            </a:r>
            <a:r>
              <a:rPr lang="en-US" sz="2000" b="0" i="0" u="none" strike="noStrike" cap="none">
                <a:solidFill>
                  <a:schemeClr val="dk1"/>
                </a:solidFill>
                <a:latin typeface="Arial"/>
                <a:ea typeface="Arial"/>
                <a:cs typeface="Arial"/>
                <a:sym typeface="Arial"/>
              </a:rPr>
              <a:t>oder </a:t>
            </a:r>
            <a:r>
              <a:rPr lang="en-US" sz="2000" b="1" i="0" u="none" strike="noStrike" cap="none">
                <a:solidFill>
                  <a:srgbClr val="E36C09"/>
                </a:solidFill>
                <a:latin typeface="Arial"/>
                <a:ea typeface="Arial"/>
                <a:cs typeface="Arial"/>
                <a:sym typeface="Arial"/>
              </a:rPr>
              <a:t>Lerngruppen</a:t>
            </a:r>
            <a:r>
              <a:rPr lang="en-US" sz="2000" b="0" i="0" u="none" strike="noStrike" cap="none">
                <a:solidFill>
                  <a:schemeClr val="dk1"/>
                </a:solidFill>
                <a:latin typeface="Arial"/>
                <a:ea typeface="Arial"/>
                <a:cs typeface="Arial"/>
                <a:sym typeface="Arial"/>
              </a:rPr>
              <a:t>, damit die Schüler mit ihren Mitschülern in Kontakt bleiben und sich engagieren.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Die Unterstützung durch Gleichaltrige </a:t>
            </a:r>
            <a:r>
              <a:rPr lang="en-US" sz="2000" b="0" i="0" u="none" strike="noStrike" cap="none">
                <a:solidFill>
                  <a:schemeClr val="dk1"/>
                </a:solidFill>
                <a:latin typeface="Arial"/>
                <a:ea typeface="Arial"/>
                <a:cs typeface="Arial"/>
                <a:sym typeface="Arial"/>
              </a:rPr>
              <a:t>kann dazu beitragen, die Schüler zu motivieren und ein tieferes Verständnis des Stoffes zu fördern.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2" name="Google Shape;412;p11"/>
          <p:cNvPicPr preferRelativeResize="0"/>
          <p:nvPr/>
        </p:nvPicPr>
        <p:blipFill rotWithShape="1">
          <a:blip r:embed="rId4">
            <a:alphaModFix/>
          </a:blip>
          <a:srcRect/>
          <a:stretch/>
        </p:blipFill>
        <p:spPr>
          <a:xfrm>
            <a:off x="15703234"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4DCEAFF-11EE-3496-7EF1-199D929EED48}"/>
              </a:ext>
            </a:extLst>
          </p:cNvPr>
          <p:cNvPicPr>
            <a:picLocks noChangeAspect="1"/>
          </p:cNvPicPr>
          <p:nvPr/>
        </p:nvPicPr>
        <p:blipFill>
          <a:blip r:embed="rId5"/>
          <a:stretch>
            <a:fillRect/>
          </a:stretch>
        </p:blipFill>
        <p:spPr>
          <a:xfrm>
            <a:off x="3212359" y="9320346"/>
            <a:ext cx="2092659" cy="4390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6"/>
        <p:cNvGrpSpPr/>
        <p:nvPr/>
      </p:nvGrpSpPr>
      <p:grpSpPr>
        <a:xfrm>
          <a:off x="0" y="0"/>
          <a:ext cx="0" cy="0"/>
          <a:chOff x="0" y="0"/>
          <a:chExt cx="0" cy="0"/>
        </a:xfrm>
      </p:grpSpPr>
      <p:sp>
        <p:nvSpPr>
          <p:cNvPr id="417" name="Google Shape;417;p45"/>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19" name="Google Shape;419;p45"/>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Schüler zum selbstgesteuerten Lernen anregen</a:t>
            </a:r>
            <a:endParaRPr sz="3200" b="0" i="0" u="none" strike="noStrike" cap="none">
              <a:solidFill>
                <a:srgbClr val="000000"/>
              </a:solidFill>
              <a:latin typeface="Arial"/>
              <a:ea typeface="Arial"/>
              <a:cs typeface="Arial"/>
              <a:sym typeface="Arial"/>
            </a:endParaRPr>
          </a:p>
        </p:txBody>
      </p:sp>
      <p:sp>
        <p:nvSpPr>
          <p:cNvPr id="420" name="Google Shape;420;p4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423" name="Google Shape;423;p45"/>
          <p:cNvSpPr txBox="1"/>
          <p:nvPr/>
        </p:nvSpPr>
        <p:spPr>
          <a:xfrm>
            <a:off x="5627065" y="9243317"/>
            <a:ext cx="9863027"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24" name="Google Shape;424;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45"/>
          <p:cNvPicPr preferRelativeResize="0"/>
          <p:nvPr/>
        </p:nvPicPr>
        <p:blipFill rotWithShape="1">
          <a:blip r:embed="rId4">
            <a:alphaModFix/>
          </a:blip>
          <a:srcRect/>
          <a:stretch/>
        </p:blipFill>
        <p:spPr>
          <a:xfrm>
            <a:off x="1233055" y="3869135"/>
            <a:ext cx="6337796" cy="3565010"/>
          </a:xfrm>
          <a:prstGeom prst="rect">
            <a:avLst/>
          </a:prstGeom>
          <a:noFill/>
          <a:ln>
            <a:noFill/>
          </a:ln>
        </p:spPr>
      </p:pic>
      <p:sp>
        <p:nvSpPr>
          <p:cNvPr id="426" name="Google Shape;426;p45"/>
          <p:cNvSpPr txBox="1"/>
          <p:nvPr/>
        </p:nvSpPr>
        <p:spPr>
          <a:xfrm>
            <a:off x="1233055" y="2702926"/>
            <a:ext cx="65670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Sehen Sie sich dieses Video von John Spenser an, in dem es um den Übergang von der Einbindung der Schüler zur Befähigung der Lernenden geht</a:t>
            </a:r>
            <a:endParaRPr sz="2000" b="0" i="0" u="none" strike="noStrike" cap="none">
              <a:solidFill>
                <a:srgbClr val="000000"/>
              </a:solidFill>
              <a:latin typeface="Arial"/>
              <a:ea typeface="Arial"/>
              <a:cs typeface="Arial"/>
              <a:sym typeface="Arial"/>
            </a:endParaRPr>
          </a:p>
        </p:txBody>
      </p:sp>
      <p:sp>
        <p:nvSpPr>
          <p:cNvPr id="427" name="Google Shape;427;p45"/>
          <p:cNvSpPr txBox="1"/>
          <p:nvPr/>
        </p:nvSpPr>
        <p:spPr>
          <a:xfrm>
            <a:off x="1233055" y="7622695"/>
            <a:ext cx="52508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https://www.youtube.com/watch?v=BYBJQ5rIFjA </a:t>
            </a:r>
            <a:endParaRPr sz="1400" b="0" i="0" u="none" strike="noStrike" cap="none">
              <a:solidFill>
                <a:srgbClr val="000000"/>
              </a:solidFill>
              <a:latin typeface="Arial"/>
              <a:ea typeface="Arial"/>
              <a:cs typeface="Arial"/>
              <a:sym typeface="Arial"/>
            </a:endParaRPr>
          </a:p>
        </p:txBody>
      </p:sp>
      <p:sp>
        <p:nvSpPr>
          <p:cNvPr id="428" name="Google Shape;428;p45"/>
          <p:cNvSpPr/>
          <p:nvPr/>
        </p:nvSpPr>
        <p:spPr>
          <a:xfrm>
            <a:off x="9337964" y="2923309"/>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29" name="Google Shape;429;p45"/>
          <p:cNvSpPr txBox="1"/>
          <p:nvPr/>
        </p:nvSpPr>
        <p:spPr>
          <a:xfrm>
            <a:off x="9601200" y="3061855"/>
            <a:ext cx="66778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Auf welche Herausforderungen sind Sie beim selbstgesteuerten Lernen gestoßen? Wie könnten Sie gegen Prokrastination oder Desengagement vorgehen?</a:t>
            </a:r>
            <a:endParaRPr/>
          </a:p>
        </p:txBody>
      </p:sp>
      <p:sp>
        <p:nvSpPr>
          <p:cNvPr id="430" name="Google Shape;430;p45"/>
          <p:cNvSpPr/>
          <p:nvPr/>
        </p:nvSpPr>
        <p:spPr>
          <a:xfrm>
            <a:off x="9337963" y="5244753"/>
            <a:ext cx="7148945" cy="1397650"/>
          </a:xfrm>
          <a:prstGeom prst="roundRect">
            <a:avLst>
              <a:gd name="adj" fmla="val 16667"/>
            </a:avLst>
          </a:prstGeom>
          <a:no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31" name="Google Shape;431;p45"/>
          <p:cNvSpPr txBox="1"/>
          <p:nvPr/>
        </p:nvSpPr>
        <p:spPr>
          <a:xfrm>
            <a:off x="9601200" y="5466737"/>
            <a:ext cx="66778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Überlegen Sie sich eine Strategie, mit der Sie die Eigenverantwortung der Schülerinnen und Schüler in einem selbstbestimmten Umfeld stärken können.</a:t>
            </a:r>
            <a:endParaRPr/>
          </a:p>
        </p:txBody>
      </p:sp>
      <p:pic>
        <p:nvPicPr>
          <p:cNvPr id="432" name="Google Shape;432;p45"/>
          <p:cNvPicPr preferRelativeResize="0"/>
          <p:nvPr/>
        </p:nvPicPr>
        <p:blipFill rotWithShape="1">
          <a:blip r:embed="rId6">
            <a:alphaModFix/>
          </a:blip>
          <a:srcRect/>
          <a:stretch/>
        </p:blipFill>
        <p:spPr>
          <a:xfrm>
            <a:off x="15812139" y="9274719"/>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550426D8-5417-F6A7-C1DB-2EFD88D11D43}"/>
              </a:ext>
            </a:extLst>
          </p:cNvPr>
          <p:cNvPicPr>
            <a:picLocks noChangeAspect="1"/>
          </p:cNvPicPr>
          <p:nvPr/>
        </p:nvPicPr>
        <p:blipFill>
          <a:blip r:embed="rId7"/>
          <a:stretch>
            <a:fillRect/>
          </a:stretch>
        </p:blipFill>
        <p:spPr>
          <a:xfrm>
            <a:off x="3212359" y="9320346"/>
            <a:ext cx="2092659" cy="4390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0"/>
        <p:cNvGrpSpPr/>
        <p:nvPr/>
      </p:nvGrpSpPr>
      <p:grpSpPr>
        <a:xfrm>
          <a:off x="0" y="0"/>
          <a:ext cx="0" cy="0"/>
          <a:chOff x="0" y="0"/>
          <a:chExt cx="0" cy="0"/>
        </a:xfrm>
      </p:grpSpPr>
      <p:sp>
        <p:nvSpPr>
          <p:cNvPr id="101" name="Google Shape;101;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1028700" y="3069101"/>
            <a:ext cx="6990285" cy="3500958"/>
          </a:xfrm>
          <a:prstGeom prst="rect">
            <a:avLst/>
          </a:prstGeom>
          <a:noFill/>
          <a:ln>
            <a:noFill/>
          </a:ln>
        </p:spPr>
        <p:txBody>
          <a:bodyPr spcFirstLastPara="1" wrap="square" lIns="0" tIns="0" rIns="0" bIns="0" anchor="t" anchorCtr="0">
            <a:spAutoFit/>
          </a:bodyPr>
          <a:lstStyle/>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dirty="0">
                <a:solidFill>
                  <a:srgbClr val="121212"/>
                </a:solidFill>
                <a:latin typeface="Arial"/>
                <a:ea typeface="Arial"/>
                <a:cs typeface="Arial"/>
                <a:sym typeface="Arial"/>
              </a:rPr>
              <a:t>Verstehen Sie die Rolle von </a:t>
            </a:r>
            <a:r>
              <a:rPr lang="en-US" sz="2600" b="0" i="0" u="none" strike="noStrike" cap="none" dirty="0" err="1">
                <a:solidFill>
                  <a:srgbClr val="121212"/>
                </a:solidFill>
                <a:latin typeface="Arial"/>
                <a:ea typeface="Arial"/>
                <a:cs typeface="Arial"/>
                <a:sym typeface="Arial"/>
              </a:rPr>
              <a:t>Energizern</a:t>
            </a:r>
            <a:endParaRPr sz="1400" b="0" i="0" u="none" strike="noStrike" cap="none" dirty="0">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dirty="0" err="1">
                <a:solidFill>
                  <a:srgbClr val="121212"/>
                </a:solidFill>
                <a:latin typeface="Arial"/>
                <a:ea typeface="Arial"/>
                <a:cs typeface="Arial"/>
                <a:sym typeface="Arial"/>
              </a:rPr>
              <a:t>Wirksame</a:t>
            </a:r>
            <a:r>
              <a:rPr lang="en-US" sz="2600" b="0" i="0" u="none" strike="noStrike" cap="none" dirty="0">
                <a:solidFill>
                  <a:srgbClr val="121212"/>
                </a:solidFill>
                <a:latin typeface="Arial"/>
                <a:ea typeface="Arial"/>
                <a:cs typeface="Arial"/>
                <a:sym typeface="Arial"/>
              </a:rPr>
              <a:t> </a:t>
            </a:r>
            <a:r>
              <a:rPr lang="en-US" sz="2600" b="0" i="0" u="none" strike="noStrike" cap="none" dirty="0" err="1">
                <a:solidFill>
                  <a:srgbClr val="121212"/>
                </a:solidFill>
                <a:latin typeface="Arial"/>
                <a:ea typeface="Arial"/>
                <a:cs typeface="Arial"/>
                <a:sym typeface="Arial"/>
              </a:rPr>
              <a:t>Modalitäten</a:t>
            </a:r>
            <a:r>
              <a:rPr lang="en-US" sz="2600" b="0" i="0" u="none" strike="noStrike" cap="none" dirty="0">
                <a:solidFill>
                  <a:srgbClr val="121212"/>
                </a:solidFill>
                <a:latin typeface="Arial"/>
                <a:ea typeface="Arial"/>
                <a:cs typeface="Arial"/>
                <a:sym typeface="Arial"/>
              </a:rPr>
              <a:t> für </a:t>
            </a:r>
            <a:r>
              <a:rPr lang="en-US" sz="2600" b="0" i="0" u="none" strike="noStrike" cap="none" dirty="0" err="1">
                <a:solidFill>
                  <a:srgbClr val="121212"/>
                </a:solidFill>
                <a:latin typeface="Arial"/>
                <a:ea typeface="Arial"/>
                <a:cs typeface="Arial"/>
                <a:sym typeface="Arial"/>
              </a:rPr>
              <a:t>verschiedene</a:t>
            </a:r>
            <a:r>
              <a:rPr lang="en-US" sz="2600" b="0" i="0" u="none" strike="noStrike" cap="none" dirty="0">
                <a:solidFill>
                  <a:srgbClr val="121212"/>
                </a:solidFill>
                <a:latin typeface="Arial"/>
                <a:ea typeface="Arial"/>
                <a:cs typeface="Arial"/>
                <a:sym typeface="Arial"/>
              </a:rPr>
              <a:t> </a:t>
            </a:r>
            <a:r>
              <a:rPr lang="en-US" sz="2600" b="0" i="0" u="none" strike="noStrike" cap="none" dirty="0" err="1">
                <a:solidFill>
                  <a:srgbClr val="121212"/>
                </a:solidFill>
                <a:latin typeface="Arial"/>
                <a:ea typeface="Arial"/>
                <a:cs typeface="Arial"/>
                <a:sym typeface="Arial"/>
              </a:rPr>
              <a:t>Inhalte</a:t>
            </a:r>
            <a:r>
              <a:rPr lang="en-US" sz="2600" b="0" i="0" u="none" strike="noStrike" cap="none" dirty="0">
                <a:solidFill>
                  <a:srgbClr val="121212"/>
                </a:solidFill>
                <a:latin typeface="Arial"/>
                <a:ea typeface="Arial"/>
                <a:cs typeface="Arial"/>
                <a:sym typeface="Arial"/>
              </a:rPr>
              <a:t> </a:t>
            </a:r>
            <a:r>
              <a:rPr lang="en-US" sz="2600" b="0" i="0" u="none" strike="noStrike" cap="none" dirty="0" err="1">
                <a:solidFill>
                  <a:srgbClr val="121212"/>
                </a:solidFill>
                <a:latin typeface="Arial"/>
                <a:ea typeface="Arial"/>
                <a:cs typeface="Arial"/>
                <a:sym typeface="Arial"/>
              </a:rPr>
              <a:t>ermitteln</a:t>
            </a:r>
            <a:endParaRPr sz="1400" b="0" i="0" u="none" strike="noStrike" cap="none" dirty="0">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dirty="0" err="1">
                <a:solidFill>
                  <a:srgbClr val="121212"/>
                </a:solidFill>
                <a:latin typeface="Arial"/>
                <a:ea typeface="Arial"/>
                <a:cs typeface="Arial"/>
                <a:sym typeface="Arial"/>
              </a:rPr>
              <a:t>Anwendung</a:t>
            </a:r>
            <a:r>
              <a:rPr lang="en-US" sz="2600" b="0" i="0" u="none" strike="noStrike" cap="none" dirty="0">
                <a:solidFill>
                  <a:srgbClr val="121212"/>
                </a:solidFill>
                <a:latin typeface="Arial"/>
                <a:ea typeface="Arial"/>
                <a:cs typeface="Arial"/>
                <a:sym typeface="Arial"/>
              </a:rPr>
              <a:t> von Multimedia-Tools </a:t>
            </a:r>
            <a:r>
              <a:rPr lang="en-US" sz="2600" b="0" i="0" u="none" strike="noStrike" cap="none" dirty="0" err="1">
                <a:solidFill>
                  <a:srgbClr val="121212"/>
                </a:solidFill>
                <a:latin typeface="Arial"/>
                <a:ea typeface="Arial"/>
                <a:cs typeface="Arial"/>
                <a:sym typeface="Arial"/>
              </a:rPr>
              <a:t>im</a:t>
            </a:r>
            <a:r>
              <a:rPr lang="en-US" sz="2600" b="0" i="0" u="none" strike="noStrike" cap="none" dirty="0">
                <a:solidFill>
                  <a:srgbClr val="121212"/>
                </a:solidFill>
                <a:latin typeface="Arial"/>
                <a:ea typeface="Arial"/>
                <a:cs typeface="Arial"/>
                <a:sym typeface="Arial"/>
              </a:rPr>
              <a:t> </a:t>
            </a:r>
            <a:r>
              <a:rPr lang="en-US" sz="2600" b="0" i="0" u="none" strike="noStrike" cap="none" dirty="0" err="1">
                <a:solidFill>
                  <a:srgbClr val="121212"/>
                </a:solidFill>
                <a:latin typeface="Arial"/>
                <a:ea typeface="Arial"/>
                <a:cs typeface="Arial"/>
                <a:sym typeface="Arial"/>
              </a:rPr>
              <a:t>Unterricht</a:t>
            </a:r>
            <a:endParaRPr sz="2600" b="0" i="0" u="none" strike="noStrike" cap="none" dirty="0">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dirty="0" err="1">
                <a:solidFill>
                  <a:srgbClr val="121212"/>
                </a:solidFill>
                <a:latin typeface="Arial"/>
                <a:ea typeface="Arial"/>
                <a:cs typeface="Arial"/>
                <a:sym typeface="Arial"/>
              </a:rPr>
              <a:t>Erleichterung</a:t>
            </a:r>
            <a:r>
              <a:rPr lang="en-US" sz="2600" b="0" i="0" u="none" strike="noStrike" cap="none" dirty="0">
                <a:solidFill>
                  <a:srgbClr val="121212"/>
                </a:solidFill>
                <a:latin typeface="Arial"/>
                <a:ea typeface="Arial"/>
                <a:cs typeface="Arial"/>
                <a:sym typeface="Arial"/>
              </a:rPr>
              <a:t> des </a:t>
            </a:r>
            <a:r>
              <a:rPr lang="en-US" sz="2600" b="0" i="0" u="none" strike="noStrike" cap="none" dirty="0" err="1">
                <a:solidFill>
                  <a:srgbClr val="121212"/>
                </a:solidFill>
                <a:latin typeface="Arial"/>
                <a:ea typeface="Arial"/>
                <a:cs typeface="Arial"/>
                <a:sym typeface="Arial"/>
              </a:rPr>
              <a:t>selbstgesteuerten</a:t>
            </a:r>
            <a:r>
              <a:rPr lang="en-US" sz="2600" b="0" i="0" u="none" strike="noStrike" cap="none" dirty="0">
                <a:solidFill>
                  <a:srgbClr val="121212"/>
                </a:solidFill>
                <a:latin typeface="Arial"/>
                <a:ea typeface="Arial"/>
                <a:cs typeface="Arial"/>
                <a:sym typeface="Arial"/>
              </a:rPr>
              <a:t> Online-</a:t>
            </a:r>
            <a:r>
              <a:rPr lang="en-US" sz="2600" b="0" i="0" u="none" strike="noStrike" cap="none" dirty="0" err="1">
                <a:solidFill>
                  <a:srgbClr val="121212"/>
                </a:solidFill>
                <a:latin typeface="Arial"/>
                <a:ea typeface="Arial"/>
                <a:cs typeface="Arial"/>
                <a:sym typeface="Arial"/>
              </a:rPr>
              <a:t>Lernens</a:t>
            </a:r>
            <a:endParaRPr sz="2600" b="0" i="0" u="none" strike="noStrike" cap="none" dirty="0">
              <a:solidFill>
                <a:srgbClr val="121212"/>
              </a:solidFill>
              <a:latin typeface="Arial"/>
              <a:ea typeface="Arial"/>
              <a:cs typeface="Arial"/>
              <a:sym typeface="Arial"/>
            </a:endParaRPr>
          </a:p>
          <a:p>
            <a:pPr marL="604519" marR="0" lvl="1" indent="-302260" algn="l" rtl="0">
              <a:lnSpc>
                <a:spcPct val="150730"/>
              </a:lnSpc>
              <a:spcBef>
                <a:spcPts val="0"/>
              </a:spcBef>
              <a:spcAft>
                <a:spcPts val="0"/>
              </a:spcAft>
              <a:buClr>
                <a:srgbClr val="121212"/>
              </a:buClr>
              <a:buSzPts val="2600"/>
              <a:buFont typeface="Arial"/>
              <a:buChar char="•"/>
            </a:pPr>
            <a:r>
              <a:rPr lang="en-US" sz="2600" b="0" i="0" u="none" strike="noStrike" cap="none" dirty="0" err="1">
                <a:solidFill>
                  <a:srgbClr val="121212"/>
                </a:solidFill>
                <a:latin typeface="Arial"/>
                <a:ea typeface="Arial"/>
                <a:cs typeface="Arial"/>
                <a:sym typeface="Arial"/>
              </a:rPr>
              <a:t>Anwendungsorientierte</a:t>
            </a:r>
            <a:r>
              <a:rPr lang="en-US" sz="2600" b="0" i="0" u="none" strike="noStrike" cap="none" dirty="0">
                <a:solidFill>
                  <a:srgbClr val="121212"/>
                </a:solidFill>
                <a:latin typeface="Arial"/>
                <a:ea typeface="Arial"/>
                <a:cs typeface="Arial"/>
                <a:sym typeface="Arial"/>
              </a:rPr>
              <a:t> </a:t>
            </a:r>
            <a:r>
              <a:rPr lang="en-US" sz="2600" b="0" i="0" u="none" strike="noStrike" cap="none" dirty="0" err="1">
                <a:solidFill>
                  <a:srgbClr val="121212"/>
                </a:solidFill>
                <a:latin typeface="Arial"/>
                <a:ea typeface="Arial"/>
                <a:cs typeface="Arial"/>
                <a:sym typeface="Arial"/>
              </a:rPr>
              <a:t>Aktivitäten</a:t>
            </a:r>
            <a:r>
              <a:rPr lang="en-US" sz="2600" b="0" i="0" u="none" strike="noStrike" cap="none" dirty="0">
                <a:solidFill>
                  <a:srgbClr val="121212"/>
                </a:solidFill>
                <a:latin typeface="Arial"/>
                <a:ea typeface="Arial"/>
                <a:cs typeface="Arial"/>
                <a:sym typeface="Arial"/>
              </a:rPr>
              <a:t> </a:t>
            </a:r>
            <a:r>
              <a:rPr lang="en-US" sz="2600" b="0" i="0" u="none" strike="noStrike" cap="none" dirty="0" err="1">
                <a:solidFill>
                  <a:srgbClr val="121212"/>
                </a:solidFill>
                <a:latin typeface="Arial"/>
                <a:ea typeface="Arial"/>
                <a:cs typeface="Arial"/>
                <a:sym typeface="Arial"/>
              </a:rPr>
              <a:t>entwerfen</a:t>
            </a:r>
            <a:endParaRPr sz="2600" b="0" i="0" u="none" strike="noStrike" cap="none" dirty="0">
              <a:solidFill>
                <a:srgbClr val="121212"/>
              </a:solidFill>
              <a:latin typeface="Arial"/>
              <a:ea typeface="Arial"/>
              <a:cs typeface="Arial"/>
              <a:sym typeface="Arial"/>
            </a:endParaRPr>
          </a:p>
          <a:p>
            <a:pPr marL="302259" marR="0" lvl="1" indent="0" algn="l" rtl="0">
              <a:lnSpc>
                <a:spcPct val="140014"/>
              </a:lnSpc>
              <a:spcBef>
                <a:spcPts val="0"/>
              </a:spcBef>
              <a:spcAft>
                <a:spcPts val="0"/>
              </a:spcAft>
              <a:buClr>
                <a:srgbClr val="000000"/>
              </a:buClr>
              <a:buSzPts val="2799"/>
              <a:buFont typeface="Arial"/>
              <a:buNone/>
            </a:pPr>
            <a:endParaRPr sz="2799" b="0" i="0" u="none" strike="noStrike" cap="none" dirty="0">
              <a:solidFill>
                <a:srgbClr val="121212"/>
              </a:solidFill>
              <a:latin typeface="Arial"/>
              <a:ea typeface="Arial"/>
              <a:cs typeface="Arial"/>
              <a:sym typeface="Arial"/>
            </a:endParaRPr>
          </a:p>
        </p:txBody>
      </p:sp>
      <p:sp>
        <p:nvSpPr>
          <p:cNvPr id="103" name="Google Shape;103;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106" name="Google Shape;10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107" name="Google Shape;10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108" name="Google Shape;10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109" name="Google Shape;109;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a:p>
        </p:txBody>
      </p:sp>
      <p:pic>
        <p:nvPicPr>
          <p:cNvPr id="110" name="Google Shape;110;p2"/>
          <p:cNvPicPr preferRelativeResize="0"/>
          <p:nvPr/>
        </p:nvPicPr>
        <p:blipFill rotWithShape="1">
          <a:blip r:embed="rId8">
            <a:alphaModFix/>
          </a:blip>
          <a:srcRect/>
          <a:stretch/>
        </p:blipFill>
        <p:spPr>
          <a:xfrm>
            <a:off x="15789204" y="8994957"/>
            <a:ext cx="1727565" cy="628205"/>
          </a:xfrm>
          <a:prstGeom prst="rect">
            <a:avLst/>
          </a:prstGeom>
          <a:noFill/>
          <a:ln>
            <a:noFill/>
          </a:ln>
        </p:spPr>
      </p:pic>
      <p:pic>
        <p:nvPicPr>
          <p:cNvPr id="3" name="Picture 2" descr="Blue text on a white background&#10;&#10;Description automatically generated">
            <a:extLst>
              <a:ext uri="{FF2B5EF4-FFF2-40B4-BE49-F238E27FC236}">
                <a16:creationId xmlns:a16="http://schemas.microsoft.com/office/drawing/2014/main" id="{0B98EC27-8AE8-6BD1-6262-3892FC9CDB96}"/>
              </a:ext>
            </a:extLst>
          </p:cNvPr>
          <p:cNvPicPr>
            <a:picLocks noChangeAspect="1"/>
          </p:cNvPicPr>
          <p:nvPr/>
        </p:nvPicPr>
        <p:blipFill>
          <a:blip r:embed="rId9"/>
          <a:stretch>
            <a:fillRect/>
          </a:stretch>
        </p:blipFill>
        <p:spPr>
          <a:xfrm>
            <a:off x="2898368" y="9104366"/>
            <a:ext cx="3033509" cy="6364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6"/>
        <p:cNvGrpSpPr/>
        <p:nvPr/>
      </p:nvGrpSpPr>
      <p:grpSpPr>
        <a:xfrm>
          <a:off x="0" y="0"/>
          <a:ext cx="0" cy="0"/>
          <a:chOff x="0" y="0"/>
          <a:chExt cx="0" cy="0"/>
        </a:xfrm>
      </p:grpSpPr>
      <p:sp>
        <p:nvSpPr>
          <p:cNvPr id="437" name="Google Shape;437;p12"/>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2"/>
          <p:cNvSpPr/>
          <p:nvPr/>
        </p:nvSpPr>
        <p:spPr>
          <a:xfrm>
            <a:off x="0" y="1167156"/>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439" name="Google Shape;439;p12"/>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440" name="Google Shape;440;p12"/>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441" name="Google Shape;441;p12"/>
          <p:cNvSpPr txBox="1"/>
          <p:nvPr/>
        </p:nvSpPr>
        <p:spPr>
          <a:xfrm>
            <a:off x="9613827" y="685850"/>
            <a:ext cx="8165648" cy="123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err="1">
                <a:solidFill>
                  <a:srgbClr val="033C5B"/>
                </a:solidFill>
                <a:latin typeface="Arial"/>
                <a:ea typeface="Arial"/>
                <a:cs typeface="Arial"/>
                <a:sym typeface="Arial"/>
              </a:rPr>
              <a:t>Gestaltung</a:t>
            </a:r>
            <a:r>
              <a:rPr lang="en-US" sz="4000" b="0" i="0" u="none" strike="noStrike" cap="none" dirty="0">
                <a:solidFill>
                  <a:srgbClr val="033C5B"/>
                </a:solidFill>
                <a:latin typeface="Arial"/>
                <a:ea typeface="Arial"/>
                <a:cs typeface="Arial"/>
                <a:sym typeface="Arial"/>
              </a:rPr>
              <a:t> </a:t>
            </a:r>
            <a:r>
              <a:rPr lang="en-US" sz="4000" b="0" i="0" u="none" strike="noStrike" cap="none" dirty="0" err="1">
                <a:solidFill>
                  <a:srgbClr val="033C5B"/>
                </a:solidFill>
                <a:latin typeface="Arial"/>
                <a:ea typeface="Arial"/>
                <a:cs typeface="Arial"/>
                <a:sym typeface="Arial"/>
              </a:rPr>
              <a:t>anwendungsorientierter</a:t>
            </a:r>
            <a:r>
              <a:rPr lang="en-US" sz="4000" b="0" i="0" u="none" strike="noStrike" cap="none" dirty="0">
                <a:solidFill>
                  <a:srgbClr val="033C5B"/>
                </a:solidFill>
                <a:latin typeface="Arial"/>
                <a:ea typeface="Arial"/>
                <a:cs typeface="Arial"/>
                <a:sym typeface="Arial"/>
              </a:rPr>
              <a:t> </a:t>
            </a:r>
            <a:r>
              <a:rPr lang="en-US" sz="4000" b="0" i="0" u="none" strike="noStrike" cap="none" dirty="0" err="1">
                <a:solidFill>
                  <a:srgbClr val="033C5B"/>
                </a:solidFill>
                <a:latin typeface="Arial"/>
                <a:ea typeface="Arial"/>
                <a:cs typeface="Arial"/>
                <a:sym typeface="Arial"/>
              </a:rPr>
              <a:t>Aktivitäten</a:t>
            </a:r>
            <a:endParaRPr sz="4000" b="0" i="0" u="none" strike="noStrike" cap="none" dirty="0">
              <a:solidFill>
                <a:srgbClr val="033C5B"/>
              </a:solidFill>
              <a:latin typeface="Arial"/>
              <a:ea typeface="Arial"/>
              <a:cs typeface="Arial"/>
              <a:sym typeface="Arial"/>
            </a:endParaRPr>
          </a:p>
        </p:txBody>
      </p:sp>
      <p:sp>
        <p:nvSpPr>
          <p:cNvPr id="442" name="Google Shape;442;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44" name="Google Shape;444;p12"/>
          <p:cNvSpPr txBox="1"/>
          <p:nvPr/>
        </p:nvSpPr>
        <p:spPr>
          <a:xfrm>
            <a:off x="5627065" y="9243317"/>
            <a:ext cx="988647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45" name="Google Shape;445;p1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2"/>
          <p:cNvSpPr txBox="1"/>
          <p:nvPr/>
        </p:nvSpPr>
        <p:spPr>
          <a:xfrm>
            <a:off x="9350581" y="1949053"/>
            <a:ext cx="8378279" cy="72942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Fokus</a:t>
            </a:r>
            <a:r>
              <a:rPr lang="en-US" sz="2000" b="1" i="0" u="none" strike="noStrike" cap="none" dirty="0">
                <a:solidFill>
                  <a:srgbClr val="E36C09"/>
                </a:solidFill>
                <a:latin typeface="Arial"/>
                <a:ea typeface="Arial"/>
                <a:cs typeface="Arial"/>
                <a:sym typeface="Arial"/>
              </a:rPr>
              <a:t> auf </a:t>
            </a:r>
            <a:r>
              <a:rPr lang="en-US" sz="2000" b="1" i="0" u="none" strike="noStrike" cap="none" dirty="0" err="1">
                <a:solidFill>
                  <a:srgbClr val="E36C09"/>
                </a:solidFill>
                <a:latin typeface="Arial"/>
                <a:ea typeface="Arial"/>
                <a:cs typeface="Arial"/>
                <a:sym typeface="Arial"/>
              </a:rPr>
              <a:t>praktische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Anwendung</a:t>
            </a:r>
            <a:endParaRPr sz="2000" b="0" i="0" u="none" strike="noStrike" cap="none" dirty="0">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Betonen</a:t>
            </a:r>
            <a:r>
              <a:rPr lang="en-US" sz="2000" b="0" i="0" u="none" strike="noStrike" cap="none" dirty="0">
                <a:solidFill>
                  <a:schemeClr val="dk1"/>
                </a:solidFill>
                <a:latin typeface="Arial"/>
                <a:ea typeface="Arial"/>
                <a:cs typeface="Arial"/>
                <a:sym typeface="Arial"/>
              </a:rPr>
              <a:t> Sie die </a:t>
            </a:r>
            <a:r>
              <a:rPr lang="en-US" sz="2000" b="0" i="0" u="none" strike="noStrike" cap="none" dirty="0" err="1">
                <a:solidFill>
                  <a:schemeClr val="dk1"/>
                </a:solidFill>
                <a:latin typeface="Arial"/>
                <a:ea typeface="Arial"/>
                <a:cs typeface="Arial"/>
                <a:sym typeface="Arial"/>
              </a:rPr>
              <a:t>Bedeutung</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die es den </a:t>
            </a:r>
            <a:r>
              <a:rPr lang="en-US" sz="2000" b="0" i="0" u="none" strike="noStrike" cap="none" dirty="0" err="1">
                <a:solidFill>
                  <a:schemeClr val="dk1"/>
                </a:solidFill>
                <a:latin typeface="Arial"/>
                <a:ea typeface="Arial"/>
                <a:cs typeface="Arial"/>
                <a:sym typeface="Arial"/>
              </a:rPr>
              <a:t>Schülern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ermöglichen</a:t>
            </a:r>
            <a:r>
              <a:rPr lang="en-US" sz="2000" b="0" i="0" u="none" strike="noStrike" cap="none" dirty="0">
                <a:solidFill>
                  <a:schemeClr val="dk1"/>
                </a:solidFill>
                <a:latin typeface="Arial"/>
                <a:ea typeface="Arial"/>
                <a:cs typeface="Arial"/>
                <a:sym typeface="Arial"/>
              </a:rPr>
              <a:t>, das </a:t>
            </a:r>
            <a:r>
              <a:rPr lang="en-US" sz="2000" b="0" i="0" u="none" strike="noStrike" cap="none" dirty="0" err="1">
                <a:solidFill>
                  <a:schemeClr val="dk1"/>
                </a:solidFill>
                <a:latin typeface="Arial"/>
                <a:ea typeface="Arial"/>
                <a:cs typeface="Arial"/>
                <a:sym typeface="Arial"/>
              </a:rPr>
              <a:t>Gelernte</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praktischen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Szenarien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anzuwenden</a:t>
            </a:r>
            <a:r>
              <a:rPr lang="en-US" sz="2000" b="0" i="0" u="none" strike="noStrike" cap="none" dirty="0">
                <a:solidFill>
                  <a:schemeClr val="dk1"/>
                </a:solidFill>
                <a:latin typeface="Arial"/>
                <a:ea typeface="Arial"/>
                <a:cs typeface="Arial"/>
                <a:sym typeface="Arial"/>
              </a:rPr>
              <a:t> und so die </a:t>
            </a:r>
            <a:r>
              <a:rPr lang="en-US" sz="2000" b="0" i="0" u="none" strike="noStrike" cap="none" dirty="0" err="1">
                <a:solidFill>
                  <a:schemeClr val="dk1"/>
                </a:solidFill>
                <a:latin typeface="Arial"/>
                <a:ea typeface="Arial"/>
                <a:cs typeface="Arial"/>
                <a:sym typeface="Arial"/>
              </a:rPr>
              <a:t>Kluft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zwischen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Theorie</a:t>
            </a:r>
            <a:r>
              <a:rPr lang="en-US" sz="2000" b="0" i="0" u="none" strike="noStrike" cap="none" dirty="0">
                <a:solidFill>
                  <a:schemeClr val="dk1"/>
                </a:solidFill>
                <a:latin typeface="Arial"/>
                <a:ea typeface="Arial"/>
                <a:cs typeface="Arial"/>
                <a:sym typeface="Arial"/>
              </a:rPr>
              <a:t> und Praxis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überbrücken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Schlüsselaspekte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anwendungsorientierter</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Aktivitäten</a:t>
            </a:r>
            <a:endParaRPr sz="2000" b="0" i="0" u="none" strike="noStrike" cap="none" dirty="0">
              <a:solidFill>
                <a:srgbClr val="E36C09"/>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dirty="0" err="1">
                <a:solidFill>
                  <a:srgbClr val="E36C09"/>
                </a:solidFill>
                <a:latin typeface="Arial"/>
                <a:ea typeface="Arial"/>
                <a:cs typeface="Arial"/>
                <a:sym typeface="Arial"/>
              </a:rPr>
              <a:t>Relevanz</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Entwerfen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einen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Bezug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realen</a:t>
            </a:r>
            <a:r>
              <a:rPr lang="en-US" sz="2000" b="0" i="0" u="none" strike="noStrike" cap="none" dirty="0">
                <a:solidFill>
                  <a:schemeClr val="dk1"/>
                </a:solidFill>
                <a:latin typeface="Arial"/>
                <a:ea typeface="Arial"/>
                <a:cs typeface="Arial"/>
                <a:sym typeface="Arial"/>
              </a:rPr>
              <a:t> Welt </a:t>
            </a:r>
            <a:r>
              <a:rPr lang="en-US" sz="2000" b="0" i="0" u="none" strike="noStrike" cap="none" dirty="0" err="1">
                <a:solidFill>
                  <a:schemeClr val="dk1"/>
                </a:solidFill>
                <a:latin typeface="Arial"/>
                <a:ea typeface="Arial"/>
                <a:cs typeface="Arial"/>
                <a:sym typeface="Arial"/>
              </a:rPr>
              <a:t>haben</a:t>
            </a:r>
            <a:r>
              <a:rPr lang="en-US" sz="2000" b="0" i="0" u="none" strike="noStrike" cap="none" dirty="0">
                <a:solidFill>
                  <a:schemeClr val="dk1"/>
                </a:solidFill>
                <a:latin typeface="Arial"/>
                <a:ea typeface="Arial"/>
                <a:cs typeface="Arial"/>
                <a:sym typeface="Arial"/>
              </a:rPr>
              <a:t>, um das </a:t>
            </a:r>
            <a:r>
              <a:rPr lang="en-US" sz="2000" b="0" i="0" u="none" strike="noStrike" cap="none" dirty="0" err="1">
                <a:solidFill>
                  <a:schemeClr val="dk1"/>
                </a:solidFill>
                <a:latin typeface="Arial"/>
                <a:ea typeface="Arial"/>
                <a:cs typeface="Arial"/>
                <a:sym typeface="Arial"/>
              </a:rPr>
              <a:t>Lernen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anwendbarer</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sinnvoller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machen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dirty="0" err="1">
                <a:solidFill>
                  <a:srgbClr val="E36C09"/>
                </a:solidFill>
                <a:latin typeface="Arial"/>
                <a:ea typeface="Arial"/>
                <a:cs typeface="Arial"/>
                <a:sym typeface="Arial"/>
              </a:rPr>
              <a:t>Kreativität</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Ermutigung</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kreativem</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innovativem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Denken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bei</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Anwendung</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Konzepten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Förderung</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Problemlösungsfähigkeiten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600"/>
              <a:buFont typeface="Noto Sans Symbols"/>
              <a:buChar char="✔"/>
            </a:pPr>
            <a:r>
              <a:rPr lang="en-US" sz="2000" b="1" i="0" u="none" strike="noStrike" cap="none" dirty="0">
                <a:solidFill>
                  <a:srgbClr val="E36C09"/>
                </a:solidFill>
                <a:latin typeface="Arial"/>
                <a:ea typeface="Arial"/>
                <a:cs typeface="Arial"/>
                <a:sym typeface="Arial"/>
              </a:rPr>
              <a:t>Kollaboration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Integrieren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Gruppenprojekte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oder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Aufgaben</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Teamarbeit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erfordern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simulieren</a:t>
            </a:r>
            <a:r>
              <a:rPr lang="en-US" sz="2000" b="0" i="0" u="none" strike="noStrike" cap="none" dirty="0">
                <a:solidFill>
                  <a:schemeClr val="dk1"/>
                </a:solidFill>
                <a:latin typeface="Arial"/>
                <a:ea typeface="Arial"/>
                <a:cs typeface="Arial"/>
                <a:sym typeface="Arial"/>
              </a:rPr>
              <a:t> Sie so </a:t>
            </a:r>
            <a:r>
              <a:rPr lang="en-US" sz="2000" b="0" i="0" u="none" strike="noStrike" cap="none" dirty="0" err="1">
                <a:solidFill>
                  <a:schemeClr val="dk1"/>
                </a:solidFill>
                <a:latin typeface="Arial"/>
                <a:ea typeface="Arial"/>
                <a:cs typeface="Arial"/>
                <a:sym typeface="Arial"/>
              </a:rPr>
              <a:t>reale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Umgebungen</a:t>
            </a:r>
            <a:r>
              <a:rPr lang="en-US" sz="2000" b="0" i="0" u="none" strike="noStrike" cap="none" dirty="0">
                <a:solidFill>
                  <a:schemeClr val="dk1"/>
                </a:solidFill>
                <a:latin typeface="Arial"/>
                <a:ea typeface="Arial"/>
                <a:cs typeface="Arial"/>
                <a:sym typeface="Arial"/>
              </a:rPr>
              <a:t> für die Zusammenarbeit.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47" name="Google Shape;447;p12"/>
          <p:cNvPicPr preferRelativeResize="0"/>
          <p:nvPr/>
        </p:nvPicPr>
        <p:blipFill rotWithShape="1">
          <a:blip r:embed="rId6">
            <a:alphaModFix/>
          </a:blip>
          <a:srcRect/>
          <a:stretch/>
        </p:blipFill>
        <p:spPr>
          <a:xfrm>
            <a:off x="714746" y="1916945"/>
            <a:ext cx="7714508" cy="5143500"/>
          </a:xfrm>
          <a:prstGeom prst="rect">
            <a:avLst/>
          </a:prstGeom>
          <a:noFill/>
          <a:ln>
            <a:noFill/>
          </a:ln>
        </p:spPr>
      </p:pic>
      <p:pic>
        <p:nvPicPr>
          <p:cNvPr id="448" name="Google Shape;448;p12"/>
          <p:cNvPicPr preferRelativeResize="0"/>
          <p:nvPr/>
        </p:nvPicPr>
        <p:blipFill rotWithShape="1">
          <a:blip r:embed="rId7">
            <a:alphaModFix/>
          </a:blip>
          <a:srcRect/>
          <a:stretch/>
        </p:blipFill>
        <p:spPr>
          <a:xfrm>
            <a:off x="15696556"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5446754-E4B1-2C6F-3A63-A4645097D1E9}"/>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2"/>
        <p:cNvGrpSpPr/>
        <p:nvPr/>
      </p:nvGrpSpPr>
      <p:grpSpPr>
        <a:xfrm>
          <a:off x="0" y="0"/>
          <a:ext cx="0" cy="0"/>
          <a:chOff x="0" y="0"/>
          <a:chExt cx="0" cy="0"/>
        </a:xfrm>
      </p:grpSpPr>
      <p:sp>
        <p:nvSpPr>
          <p:cNvPr id="453" name="Google Shape;453;p13"/>
          <p:cNvSpPr txBox="1"/>
          <p:nvPr/>
        </p:nvSpPr>
        <p:spPr>
          <a:xfrm>
            <a:off x="508526" y="1388369"/>
            <a:ext cx="7706966"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Gestaltung anwendungsorientierter Aktivitäten</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454" name="Google Shape;454;p13"/>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3"/>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57" name="Google Shape;457;p1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458" name="Google Shape;45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460" name="Google Shape;460;p13"/>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61" name="Google Shape;461;p1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3"/>
          <p:cNvSpPr txBox="1"/>
          <p:nvPr/>
        </p:nvSpPr>
        <p:spPr>
          <a:xfrm>
            <a:off x="734019" y="3505200"/>
            <a:ext cx="721849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Zur effektiven Durchführung anwendungsorientierter Aktivitäten gehört es, </a:t>
            </a:r>
            <a:r>
              <a:rPr lang="en-US" sz="2000" b="1" i="0" u="none" strike="noStrike" cap="none">
                <a:solidFill>
                  <a:srgbClr val="E36C09"/>
                </a:solidFill>
                <a:latin typeface="Arial"/>
                <a:ea typeface="Arial"/>
                <a:cs typeface="Arial"/>
                <a:sym typeface="Arial"/>
              </a:rPr>
              <a:t>klare Anweisungen </a:t>
            </a:r>
            <a:r>
              <a:rPr lang="en-US" sz="2000" b="0" i="0" u="none" strike="noStrike" cap="none">
                <a:solidFill>
                  <a:srgbClr val="000000"/>
                </a:solidFill>
                <a:latin typeface="Arial"/>
                <a:ea typeface="Arial"/>
                <a:cs typeface="Arial"/>
                <a:sym typeface="Arial"/>
              </a:rPr>
              <a:t>zu geben, </a:t>
            </a:r>
            <a:r>
              <a:rPr lang="en-US" sz="2000" b="1" i="0" u="none" strike="noStrike" cap="none">
                <a:solidFill>
                  <a:srgbClr val="E36C09"/>
                </a:solidFill>
                <a:latin typeface="Arial"/>
                <a:ea typeface="Arial"/>
                <a:cs typeface="Arial"/>
                <a:sym typeface="Arial"/>
              </a:rPr>
              <a:t>verschiedene Methoden </a:t>
            </a:r>
            <a:r>
              <a:rPr lang="en-US" sz="2000" b="0" i="0" u="none" strike="noStrike" cap="none">
                <a:solidFill>
                  <a:srgbClr val="000000"/>
                </a:solidFill>
                <a:latin typeface="Arial"/>
                <a:ea typeface="Arial"/>
                <a:cs typeface="Arial"/>
                <a:sym typeface="Arial"/>
              </a:rPr>
              <a:t>wie Fallstudien zu verwenden und </a:t>
            </a:r>
            <a:r>
              <a:rPr lang="en-US" sz="2000" b="1" i="0" u="none" strike="noStrike" cap="none">
                <a:solidFill>
                  <a:srgbClr val="E36C09"/>
                </a:solidFill>
                <a:latin typeface="Arial"/>
                <a:ea typeface="Arial"/>
                <a:cs typeface="Arial"/>
                <a:sym typeface="Arial"/>
              </a:rPr>
              <a:t>laufend Feedback zu </a:t>
            </a:r>
            <a:r>
              <a:rPr lang="en-US" sz="2000" b="0" i="0" u="none" strike="noStrike" cap="none">
                <a:solidFill>
                  <a:srgbClr val="000000"/>
                </a:solidFill>
                <a:latin typeface="Arial"/>
                <a:ea typeface="Arial"/>
                <a:cs typeface="Arial"/>
                <a:sym typeface="Arial"/>
              </a:rPr>
              <a:t>geben.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Diese Aktivitäten sollten die SchülerInnen ansprechen und verschiedenen Lernstilen gerecht werden. Bei der Bewertung der Aktivitäten ist es wichtig, </a:t>
            </a:r>
            <a:r>
              <a:rPr lang="en-US" sz="2000" b="1" i="0" u="none" strike="noStrike" cap="none">
                <a:solidFill>
                  <a:srgbClr val="E36C09"/>
                </a:solidFill>
                <a:latin typeface="Arial"/>
                <a:ea typeface="Arial"/>
                <a:cs typeface="Arial"/>
                <a:sym typeface="Arial"/>
              </a:rPr>
              <a:t>sowohl den Prozess als auch das Produkt zu bewerten</a:t>
            </a:r>
            <a:r>
              <a:rPr lang="en-US" sz="2000" b="0" i="0" u="none" strike="noStrike" cap="none">
                <a:solidFill>
                  <a:srgbClr val="000000"/>
                </a:solidFill>
                <a:latin typeface="Arial"/>
                <a:ea typeface="Arial"/>
                <a:cs typeface="Arial"/>
                <a:sym typeface="Arial"/>
              </a:rPr>
              <a:t>. Insgesamt vertiefen anwendungsorientierte Aktivitäten im Blended Learning das Verständnis und das Engagement der Studierenden.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13"/>
          <p:cNvSpPr/>
          <p:nvPr/>
        </p:nvSpPr>
        <p:spPr>
          <a:xfrm>
            <a:off x="8659091" y="2715491"/>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4" name="Google Shape;464;p13"/>
          <p:cNvSpPr/>
          <p:nvPr/>
        </p:nvSpPr>
        <p:spPr>
          <a:xfrm>
            <a:off x="8659091" y="6619178"/>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5" name="Google Shape;465;p13"/>
          <p:cNvSpPr/>
          <p:nvPr/>
        </p:nvSpPr>
        <p:spPr>
          <a:xfrm>
            <a:off x="8659091" y="4750683"/>
            <a:ext cx="8035636" cy="13542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6" name="Google Shape;466;p13"/>
          <p:cNvSpPr txBox="1"/>
          <p:nvPr/>
        </p:nvSpPr>
        <p:spPr>
          <a:xfrm>
            <a:off x="8659090" y="2858829"/>
            <a:ext cx="8188037"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err="1">
                <a:solidFill>
                  <a:srgbClr val="000000"/>
                </a:solidFill>
                <a:latin typeface="Arial"/>
                <a:ea typeface="Arial"/>
                <a:cs typeface="Arial"/>
                <a:sym typeface="Arial"/>
              </a:rPr>
              <a:t>Lesen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diesen</a:t>
            </a:r>
            <a:r>
              <a:rPr lang="en-US" sz="1800" b="0" i="0" u="none" strike="noStrike" cap="none" dirty="0">
                <a:solidFill>
                  <a:srgbClr val="000000"/>
                </a:solidFill>
                <a:latin typeface="Arial"/>
                <a:ea typeface="Arial"/>
                <a:cs typeface="Arial"/>
                <a:sym typeface="Arial"/>
              </a:rPr>
              <a:t> Artikel der Harvard University </a:t>
            </a:r>
            <a:r>
              <a:rPr lang="en-US" sz="1800" b="0" i="0" u="none" strike="noStrike" cap="none" dirty="0" err="1">
                <a:solidFill>
                  <a:srgbClr val="000000"/>
                </a:solidFill>
                <a:latin typeface="Arial"/>
                <a:ea typeface="Arial"/>
                <a:cs typeface="Arial"/>
                <a:sym typeface="Arial"/>
              </a:rPr>
              <a:t>darüber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reale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Bezüge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Lehrstoff</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herstellen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a:t>
            </a:r>
            <a:r>
              <a:rPr lang="en-US" sz="18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1800" b="0" i="0" u="none" strike="noStrike" cap="none" dirty="0">
                <a:solidFill>
                  <a:srgbClr val="000000"/>
                </a:solidFill>
                <a:latin typeface="Arial"/>
                <a:ea typeface="Arial"/>
                <a:cs typeface="Arial"/>
                <a:sym typeface="Arial"/>
              </a:rPr>
              <a:t>//ablconnect.harvard.edu/make-real-world-connections-course-material </a:t>
            </a:r>
            <a:endParaRPr sz="1800" b="0" i="0" u="none" strike="noStrike" cap="none" dirty="0">
              <a:solidFill>
                <a:srgbClr val="000000"/>
              </a:solidFill>
              <a:latin typeface="Arial"/>
              <a:ea typeface="Arial"/>
              <a:cs typeface="Arial"/>
              <a:sym typeface="Arial"/>
            </a:endParaRPr>
          </a:p>
        </p:txBody>
      </p:sp>
      <p:sp>
        <p:nvSpPr>
          <p:cNvPr id="467" name="Google Shape;467;p13"/>
          <p:cNvSpPr txBox="1"/>
          <p:nvPr/>
        </p:nvSpPr>
        <p:spPr>
          <a:xfrm>
            <a:off x="8769927" y="4904509"/>
            <a:ext cx="774469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err="1">
                <a:solidFill>
                  <a:srgbClr val="000000"/>
                </a:solidFill>
                <a:latin typeface="Arial"/>
                <a:ea typeface="Arial"/>
                <a:cs typeface="Arial"/>
                <a:sym typeface="Arial"/>
              </a:rPr>
              <a:t>Lesen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diesen</a:t>
            </a:r>
            <a:r>
              <a:rPr lang="en-US" sz="1800" b="0" i="0" u="none" strike="noStrike" cap="none" dirty="0">
                <a:solidFill>
                  <a:srgbClr val="000000"/>
                </a:solidFill>
                <a:latin typeface="Arial"/>
                <a:ea typeface="Arial"/>
                <a:cs typeface="Arial"/>
                <a:sym typeface="Arial"/>
              </a:rPr>
              <a:t> Artikel von Drexel, um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erfahren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Sie die </a:t>
            </a:r>
            <a:r>
              <a:rPr lang="en-US" sz="1800" b="0" i="0" u="none" strike="noStrike" cap="none" dirty="0" err="1">
                <a:solidFill>
                  <a:srgbClr val="000000"/>
                </a:solidFill>
                <a:latin typeface="Arial"/>
                <a:ea typeface="Arial"/>
                <a:cs typeface="Arial"/>
                <a:sym typeface="Arial"/>
              </a:rPr>
              <a:t>Kreativität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Klassenzimmer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anregen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a:t>
            </a:r>
            <a:r>
              <a:rPr lang="en-US" sz="18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1800" b="0" i="0" u="none" strike="noStrike" cap="none" dirty="0">
                <a:solidFill>
                  <a:srgbClr val="000000"/>
                </a:solidFill>
                <a:latin typeface="Arial"/>
                <a:ea typeface="Arial"/>
                <a:cs typeface="Arial"/>
                <a:sym typeface="Arial"/>
              </a:rPr>
              <a:t>//drexel.edu/soe/resources/teacher-resources/inspire-creativity-in-the-classroom/ </a:t>
            </a:r>
            <a:endParaRPr sz="1800" b="0" i="0" u="none" strike="noStrike" cap="none" dirty="0">
              <a:solidFill>
                <a:srgbClr val="000000"/>
              </a:solidFill>
              <a:latin typeface="Arial"/>
              <a:ea typeface="Arial"/>
              <a:cs typeface="Arial"/>
              <a:sym typeface="Arial"/>
            </a:endParaRPr>
          </a:p>
        </p:txBody>
      </p:sp>
      <p:sp>
        <p:nvSpPr>
          <p:cNvPr id="468" name="Google Shape;468;p13"/>
          <p:cNvSpPr txBox="1"/>
          <p:nvPr/>
        </p:nvSpPr>
        <p:spPr>
          <a:xfrm>
            <a:off x="8769927" y="6649992"/>
            <a:ext cx="723207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err="1">
                <a:solidFill>
                  <a:srgbClr val="000000"/>
                </a:solidFill>
                <a:latin typeface="Arial"/>
                <a:ea typeface="Arial"/>
                <a:cs typeface="Arial"/>
                <a:sym typeface="Arial"/>
              </a:rPr>
              <a:t>Lesen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diese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Zusammenfassung</a:t>
            </a:r>
            <a:r>
              <a:rPr lang="en-US" sz="1800" b="0" i="0" u="none" strike="noStrike" cap="none" dirty="0">
                <a:solidFill>
                  <a:srgbClr val="000000"/>
                </a:solidFill>
                <a:latin typeface="Arial"/>
                <a:ea typeface="Arial"/>
                <a:cs typeface="Arial"/>
                <a:sym typeface="Arial"/>
              </a:rPr>
              <a:t>, um Ideen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erhalten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kollaboratives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Lernen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Teamarbeit</a:t>
            </a:r>
            <a:r>
              <a:rPr lang="en-US" sz="1800" b="0" i="0" u="none" strike="noStrike" cap="none" dirty="0">
                <a:solidFill>
                  <a:srgbClr val="000000"/>
                </a:solidFill>
                <a:latin typeface="Arial"/>
                <a:ea typeface="Arial"/>
                <a:cs typeface="Arial"/>
                <a:sym typeface="Arial"/>
              </a:rPr>
              <a:t> in </a:t>
            </a:r>
            <a:r>
              <a:rPr lang="en-US" sz="1800" b="0" i="0" u="none" strike="noStrike" cap="none" dirty="0" err="1">
                <a:solidFill>
                  <a:srgbClr val="000000"/>
                </a:solidFill>
                <a:latin typeface="Arial"/>
                <a:ea typeface="Arial"/>
                <a:cs typeface="Arial"/>
                <a:sym typeface="Arial"/>
              </a:rPr>
              <a:t>Simulationen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funktionieren</a:t>
            </a:r>
            <a:r>
              <a:rPr lang="en-US" sz="1800" b="0" i="0" u="none" strike="noStrike" cap="none" dirty="0">
                <a:solidFill>
                  <a:srgbClr val="000000"/>
                </a:solidFill>
                <a:latin typeface="Arial"/>
                <a:ea typeface="Arial"/>
                <a:cs typeface="Arial"/>
                <a:sym typeface="Arial"/>
              </a:rPr>
              <a:t>: </a:t>
            </a:r>
            <a:r>
              <a:rPr lang="en-US" sz="18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1800" b="0" i="0" u="none" strike="noStrike" cap="none" dirty="0">
                <a:solidFill>
                  <a:srgbClr val="000000"/>
                </a:solidFill>
                <a:latin typeface="Arial"/>
                <a:ea typeface="Arial"/>
                <a:cs typeface="Arial"/>
                <a:sym typeface="Arial"/>
              </a:rPr>
              <a:t>//fastercapital.com/topics/collaborative-learning-and-teamwork-in-simulation-centers.html </a:t>
            </a:r>
            <a:endParaRPr sz="1800" b="0" i="0" u="none" strike="noStrike" cap="none" dirty="0">
              <a:solidFill>
                <a:srgbClr val="000000"/>
              </a:solidFill>
              <a:latin typeface="Arial"/>
              <a:ea typeface="Arial"/>
              <a:cs typeface="Arial"/>
              <a:sym typeface="Arial"/>
            </a:endParaRPr>
          </a:p>
        </p:txBody>
      </p:sp>
      <p:pic>
        <p:nvPicPr>
          <p:cNvPr id="469" name="Google Shape;469;p13"/>
          <p:cNvPicPr preferRelativeResize="0"/>
          <p:nvPr/>
        </p:nvPicPr>
        <p:blipFill rotWithShape="1">
          <a:blip r:embed="rId8">
            <a:alphaModFix/>
          </a:blip>
          <a:srcRect/>
          <a:stretch/>
        </p:blipFill>
        <p:spPr>
          <a:xfrm>
            <a:off x="15940556" y="9178133"/>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BD0B8FB-813F-7DAE-5BB2-B0B34C3F36D0}"/>
              </a:ext>
            </a:extLst>
          </p:cNvPr>
          <p:cNvPicPr>
            <a:picLocks noChangeAspect="1"/>
          </p:cNvPicPr>
          <p:nvPr/>
        </p:nvPicPr>
        <p:blipFill>
          <a:blip r:embed="rId9"/>
          <a:stretch>
            <a:fillRect/>
          </a:stretch>
        </p:blipFill>
        <p:spPr>
          <a:xfrm>
            <a:off x="3212359" y="9320346"/>
            <a:ext cx="2092659" cy="4390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3"/>
        <p:cNvGrpSpPr/>
        <p:nvPr/>
      </p:nvGrpSpPr>
      <p:grpSpPr>
        <a:xfrm>
          <a:off x="0" y="0"/>
          <a:ext cx="0" cy="0"/>
          <a:chOff x="0" y="0"/>
          <a:chExt cx="0" cy="0"/>
        </a:xfrm>
      </p:grpSpPr>
      <p:sp>
        <p:nvSpPr>
          <p:cNvPr id="474" name="Google Shape;474;p14"/>
          <p:cNvSpPr txBox="1"/>
          <p:nvPr/>
        </p:nvSpPr>
        <p:spPr>
          <a:xfrm>
            <a:off x="1028700" y="827483"/>
            <a:ext cx="6990285"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Bewertungsstrategien beim gemischten Lernen</a:t>
            </a:r>
            <a:endParaRPr sz="4000" b="0" i="0" u="none" strike="noStrike" cap="none">
              <a:solidFill>
                <a:srgbClr val="033C5B"/>
              </a:solidFill>
              <a:latin typeface="Arial"/>
              <a:ea typeface="Arial"/>
              <a:cs typeface="Arial"/>
              <a:sym typeface="Arial"/>
            </a:endParaRPr>
          </a:p>
        </p:txBody>
      </p:sp>
      <p:sp>
        <p:nvSpPr>
          <p:cNvPr id="475" name="Google Shape;475;p14"/>
          <p:cNvSpPr/>
          <p:nvPr/>
        </p:nvSpPr>
        <p:spPr>
          <a:xfrm>
            <a:off x="9144000" y="3783991"/>
            <a:ext cx="9144000" cy="4244027"/>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4"/>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4"/>
          <p:cNvSpPr/>
          <p:nvPr/>
        </p:nvSpPr>
        <p:spPr>
          <a:xfrm rot="5400000">
            <a:off x="9144000" y="5443932"/>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478" name="Google Shape;478;p14"/>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479" name="Google Shape;479;p14"/>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480" name="Google Shape;480;p1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482" name="Google Shape;482;p14"/>
          <p:cNvSpPr txBox="1"/>
          <p:nvPr/>
        </p:nvSpPr>
        <p:spPr>
          <a:xfrm>
            <a:off x="320431" y="2263461"/>
            <a:ext cx="8695619" cy="14772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Gemischte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Lernumgebungen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erfordern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vielschichtigen</a:t>
            </a:r>
            <a:r>
              <a:rPr lang="en-US" sz="2000" b="0" i="0" u="none" strike="noStrike" cap="none" dirty="0">
                <a:solidFill>
                  <a:schemeClr val="dk1"/>
                </a:solidFill>
                <a:latin typeface="Arial"/>
                <a:ea typeface="Arial"/>
                <a:cs typeface="Arial"/>
                <a:sym typeface="Arial"/>
              </a:rPr>
              <a:t> Ansatz für die </a:t>
            </a:r>
            <a:r>
              <a:rPr lang="en-US" sz="2000" b="0" i="0" u="none" strike="noStrike" cap="none" dirty="0" err="1">
                <a:solidFill>
                  <a:schemeClr val="dk1"/>
                </a:solidFill>
                <a:latin typeface="Arial"/>
                <a:ea typeface="Arial"/>
                <a:cs typeface="Arial"/>
                <a:sym typeface="Arial"/>
              </a:rPr>
              <a:t>Bewertung</a:t>
            </a:r>
            <a:r>
              <a:rPr lang="en-US" sz="2000" b="0" i="0" u="none" strike="noStrike" cap="none" dirty="0">
                <a:solidFill>
                  <a:schemeClr val="dk1"/>
                </a:solidFill>
                <a:latin typeface="Arial"/>
                <a:ea typeface="Arial"/>
                <a:cs typeface="Arial"/>
                <a:sym typeface="Arial"/>
              </a:rPr>
              <a:t>, der </a:t>
            </a:r>
            <a:r>
              <a:rPr lang="en-US" sz="2000" b="1" i="0" u="none" strike="noStrike" cap="none" dirty="0" err="1">
                <a:solidFill>
                  <a:srgbClr val="E36C09"/>
                </a:solidFill>
                <a:latin typeface="Arial"/>
                <a:ea typeface="Arial"/>
                <a:cs typeface="Arial"/>
                <a:sym typeface="Arial"/>
              </a:rPr>
              <a:t>traditionelle</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und </a:t>
            </a:r>
            <a:r>
              <a:rPr lang="en-US" sz="2000" b="1" i="0" u="none" strike="noStrike" cap="none" dirty="0" err="1">
                <a:solidFill>
                  <a:srgbClr val="E36C09"/>
                </a:solidFill>
                <a:latin typeface="Arial"/>
                <a:ea typeface="Arial"/>
                <a:cs typeface="Arial"/>
                <a:sym typeface="Arial"/>
              </a:rPr>
              <a:t>digitale</a:t>
            </a:r>
            <a:r>
              <a:rPr lang="en-US" sz="2000" b="1" i="0" u="none" strike="noStrike" cap="none" dirty="0">
                <a:solidFill>
                  <a:srgbClr val="E36C09"/>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Methoden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kombiniert</a:t>
            </a:r>
            <a:r>
              <a:rPr lang="en-US" sz="2000" b="0" i="0" u="none" strike="noStrike" cap="none" dirty="0">
                <a:solidFill>
                  <a:schemeClr val="dk1"/>
                </a:solidFill>
                <a:latin typeface="Arial"/>
                <a:ea typeface="Arial"/>
                <a:cs typeface="Arial"/>
                <a:sym typeface="Arial"/>
              </a:rPr>
              <a:t>, um die </a:t>
            </a:r>
            <a:r>
              <a:rPr lang="en-US" sz="2000" b="0" i="0" u="none" strike="noStrike" cap="none" dirty="0" err="1">
                <a:solidFill>
                  <a:schemeClr val="dk1"/>
                </a:solidFill>
                <a:latin typeface="Arial"/>
                <a:ea typeface="Arial"/>
                <a:cs typeface="Arial"/>
                <a:sym typeface="Arial"/>
              </a:rPr>
              <a:t>Leistungen</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Studierenden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effektiv</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bewerten</a:t>
            </a:r>
            <a:endParaRPr sz="2000" b="0" i="0" u="none" strike="noStrike" cap="none" dirty="0">
              <a:solidFill>
                <a:srgbClr val="000000"/>
              </a:solidFill>
              <a:latin typeface="Arial"/>
              <a:ea typeface="Arial"/>
              <a:cs typeface="Arial"/>
              <a:sym typeface="Arial"/>
            </a:endParaRPr>
          </a:p>
        </p:txBody>
      </p:sp>
      <p:sp>
        <p:nvSpPr>
          <p:cNvPr id="483" name="Google Shape;483;p14"/>
          <p:cNvSpPr txBox="1"/>
          <p:nvPr/>
        </p:nvSpPr>
        <p:spPr>
          <a:xfrm>
            <a:off x="385759" y="3945620"/>
            <a:ext cx="8630291"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Wichtige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Bewertungsstrategien</a:t>
            </a:r>
            <a:r>
              <a:rPr lang="en-US" sz="2000" b="0" i="0" u="none" strike="noStrike" cap="none" dirty="0">
                <a:solidFill>
                  <a:srgbClr val="E36C09"/>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a:solidFill>
                  <a:srgbClr val="E36C09"/>
                </a:solidFill>
                <a:latin typeface="Arial"/>
                <a:ea typeface="Arial"/>
                <a:cs typeface="Arial"/>
                <a:sym typeface="Arial"/>
              </a:rPr>
              <a:t>Formative </a:t>
            </a:r>
            <a:r>
              <a:rPr lang="en-US" sz="2000" b="1" i="0" u="none" strike="noStrike" cap="none" dirty="0" err="1">
                <a:solidFill>
                  <a:srgbClr val="E36C09"/>
                </a:solidFill>
                <a:latin typeface="Arial"/>
                <a:ea typeface="Arial"/>
                <a:cs typeface="Arial"/>
                <a:sym typeface="Arial"/>
              </a:rPr>
              <a:t>Beurteilungen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Regelmäßige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informelle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Beurteilungen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Quizze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Diskussionen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Überwachung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laufenden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Fortschritte</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a:solidFill>
                  <a:srgbClr val="E36C09"/>
                </a:solidFill>
                <a:latin typeface="Arial"/>
                <a:ea typeface="Arial"/>
                <a:cs typeface="Arial"/>
                <a:sym typeface="Arial"/>
              </a:rPr>
              <a:t>Summative </a:t>
            </a:r>
            <a:r>
              <a:rPr lang="en-US" sz="2000" b="1" i="0" u="none" strike="noStrike" cap="none" dirty="0" err="1">
                <a:solidFill>
                  <a:srgbClr val="E36C09"/>
                </a:solidFill>
                <a:latin typeface="Arial"/>
                <a:ea typeface="Arial"/>
                <a:cs typeface="Arial"/>
                <a:sym typeface="Arial"/>
              </a:rPr>
              <a:t>Beurteilungen</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Formale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Beurteilungen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z. B. </a:t>
            </a:r>
            <a:r>
              <a:rPr lang="en-US" sz="2000" b="0" i="0" u="none" strike="noStrike" cap="none" dirty="0" err="1">
                <a:solidFill>
                  <a:srgbClr val="000000"/>
                </a:solidFill>
                <a:latin typeface="Arial"/>
                <a:ea typeface="Arial"/>
                <a:cs typeface="Arial"/>
                <a:sym typeface="Arial"/>
              </a:rPr>
              <a:t>Prüfungen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oder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Projekte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Bewertung</a:t>
            </a:r>
            <a:r>
              <a:rPr lang="en-US" sz="2000" b="0" i="0" u="none" strike="noStrike" cap="none" dirty="0">
                <a:solidFill>
                  <a:srgbClr val="000000"/>
                </a:solidFill>
                <a:latin typeface="Arial"/>
                <a:ea typeface="Arial"/>
                <a:cs typeface="Arial"/>
                <a:sym typeface="Arial"/>
              </a:rPr>
              <a:t> des </a:t>
            </a:r>
            <a:r>
              <a:rPr lang="en-US" sz="2000" b="0" i="0" u="none" strike="noStrike" cap="none" dirty="0" err="1">
                <a:solidFill>
                  <a:srgbClr val="000000"/>
                </a:solidFill>
                <a:latin typeface="Arial"/>
                <a:ea typeface="Arial"/>
                <a:cs typeface="Arial"/>
                <a:sym typeface="Arial"/>
              </a:rPr>
              <a:t>Gesamtverständnisses</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Digitale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Werkzeuge</a:t>
            </a:r>
            <a:r>
              <a:rPr lang="en-US" sz="2000" b="0"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Online-</a:t>
            </a:r>
            <a:r>
              <a:rPr lang="en-US" sz="2000" b="0" i="0" u="none" strike="noStrike" cap="none" dirty="0" err="1">
                <a:solidFill>
                  <a:srgbClr val="000000"/>
                </a:solidFill>
                <a:latin typeface="Arial"/>
                <a:ea typeface="Arial"/>
                <a:cs typeface="Arial"/>
                <a:sym typeface="Arial"/>
              </a:rPr>
              <a:t>Plattformen</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effiziente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Nachverfolgung</a:t>
            </a:r>
            <a:r>
              <a:rPr lang="en-US" sz="2000" b="0" i="0" u="none" strike="noStrike" cap="none" dirty="0">
                <a:solidFill>
                  <a:srgbClr val="000000"/>
                </a:solidFill>
                <a:latin typeface="Arial"/>
                <a:ea typeface="Arial"/>
                <a:cs typeface="Arial"/>
                <a:sym typeface="Arial"/>
              </a:rPr>
              <a:t> und Feedback.</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a:solidFill>
                  <a:srgbClr val="E36C09"/>
                </a:solidFill>
                <a:latin typeface="Arial"/>
                <a:ea typeface="Arial"/>
                <a:cs typeface="Arial"/>
                <a:sym typeface="Arial"/>
              </a:rPr>
              <a:t>Peer- und </a:t>
            </a:r>
            <a:r>
              <a:rPr lang="en-US" sz="2000" b="1" i="0" u="none" strike="noStrike" cap="none" dirty="0" err="1">
                <a:solidFill>
                  <a:srgbClr val="E36C09"/>
                </a:solidFill>
                <a:latin typeface="Arial"/>
                <a:ea typeface="Arial"/>
                <a:cs typeface="Arial"/>
                <a:sym typeface="Arial"/>
              </a:rPr>
              <a:t>Selbstbeurteilung</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Förderung</a:t>
            </a:r>
            <a:r>
              <a:rPr lang="en-US" sz="2000" b="0" i="0" u="none" strike="noStrike" cap="none" dirty="0">
                <a:solidFill>
                  <a:srgbClr val="000000"/>
                </a:solidFill>
                <a:latin typeface="Arial"/>
                <a:ea typeface="Arial"/>
                <a:cs typeface="Arial"/>
                <a:sym typeface="Arial"/>
              </a:rPr>
              <a:t> von </a:t>
            </a:r>
            <a:r>
              <a:rPr lang="en-US" sz="2000" b="0" i="0" u="none" strike="noStrike" cap="none" dirty="0" err="1">
                <a:solidFill>
                  <a:srgbClr val="000000"/>
                </a:solidFill>
                <a:latin typeface="Arial"/>
                <a:ea typeface="Arial"/>
                <a:cs typeface="Arial"/>
                <a:sym typeface="Arial"/>
              </a:rPr>
              <a:t>Reflexionsfähigkeit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kritischem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Denken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84" name="Google Shape;484;p14"/>
          <p:cNvPicPr preferRelativeResize="0"/>
          <p:nvPr/>
        </p:nvPicPr>
        <p:blipFill rotWithShape="1">
          <a:blip r:embed="rId7">
            <a:alphaModFix/>
          </a:blip>
          <a:srcRect/>
          <a:stretch/>
        </p:blipFill>
        <p:spPr>
          <a:xfrm>
            <a:off x="15703914" y="9169333"/>
            <a:ext cx="1727565" cy="628205"/>
          </a:xfrm>
          <a:prstGeom prst="rect">
            <a:avLst/>
          </a:prstGeom>
          <a:noFill/>
          <a:ln>
            <a:noFill/>
          </a:ln>
        </p:spPr>
      </p:pic>
      <p:sp>
        <p:nvSpPr>
          <p:cNvPr id="485" name="Google Shape;485;p14"/>
          <p:cNvSpPr txBox="1"/>
          <p:nvPr/>
        </p:nvSpPr>
        <p:spPr>
          <a:xfrm>
            <a:off x="5627065" y="9243317"/>
            <a:ext cx="987865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2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700A994D-9DD1-B94F-E5AD-26F02A1A14C3}"/>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9"/>
        <p:cNvGrpSpPr/>
        <p:nvPr/>
      </p:nvGrpSpPr>
      <p:grpSpPr>
        <a:xfrm>
          <a:off x="0" y="0"/>
          <a:ext cx="0" cy="0"/>
          <a:chOff x="0" y="0"/>
          <a:chExt cx="0" cy="0"/>
        </a:xfrm>
      </p:grpSpPr>
      <p:sp>
        <p:nvSpPr>
          <p:cNvPr id="490" name="Google Shape;490;p15"/>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Bewertungsstrategien beim gemischten Lernen</a:t>
            </a:r>
            <a:endParaRPr sz="3200" b="0" i="0" u="none" strike="noStrike" cap="none">
              <a:solidFill>
                <a:srgbClr val="033C5B"/>
              </a:solidFill>
              <a:latin typeface="Arial"/>
              <a:ea typeface="Arial"/>
              <a:cs typeface="Arial"/>
              <a:sym typeface="Arial"/>
            </a:endParaRPr>
          </a:p>
        </p:txBody>
      </p:sp>
      <p:sp>
        <p:nvSpPr>
          <p:cNvPr id="491" name="Google Shape;491;p15"/>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94" name="Google Shape;494;p15"/>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495" name="Google Shape;495;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497" name="Google Shape;497;p15"/>
          <p:cNvSpPr txBox="1"/>
          <p:nvPr/>
        </p:nvSpPr>
        <p:spPr>
          <a:xfrm>
            <a:off x="5627065" y="9243317"/>
            <a:ext cx="98942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98" name="Google Shape;498;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9" name="Google Shape;499;p15"/>
          <p:cNvPicPr preferRelativeResize="0"/>
          <p:nvPr/>
        </p:nvPicPr>
        <p:blipFill rotWithShape="1">
          <a:blip r:embed="rId5">
            <a:alphaModFix/>
          </a:blip>
          <a:srcRect/>
          <a:stretch/>
        </p:blipFill>
        <p:spPr>
          <a:xfrm>
            <a:off x="712209" y="2474231"/>
            <a:ext cx="6170212" cy="5650499"/>
          </a:xfrm>
          <a:prstGeom prst="rect">
            <a:avLst/>
          </a:prstGeom>
          <a:noFill/>
          <a:ln>
            <a:noFill/>
          </a:ln>
        </p:spPr>
      </p:pic>
      <p:sp>
        <p:nvSpPr>
          <p:cNvPr id="500" name="Google Shape;500;p15"/>
          <p:cNvSpPr/>
          <p:nvPr/>
        </p:nvSpPr>
        <p:spPr>
          <a:xfrm>
            <a:off x="8085174" y="2695903"/>
            <a:ext cx="5331223" cy="52071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01" name="Google Shape;501;p15"/>
          <p:cNvSpPr txBox="1"/>
          <p:nvPr/>
        </p:nvSpPr>
        <p:spPr>
          <a:xfrm>
            <a:off x="8291261" y="3298931"/>
            <a:ext cx="5000196"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a:solidFill>
                  <a:srgbClr val="000000"/>
                </a:solidFill>
                <a:latin typeface="Arial"/>
                <a:ea typeface="Arial"/>
                <a:cs typeface="Arial"/>
                <a:sym typeface="Arial"/>
              </a:rPr>
              <a:t>In </a:t>
            </a:r>
            <a:r>
              <a:rPr lang="en-US" sz="2000" b="0" i="0" u="none" strike="noStrike" cap="none" dirty="0" err="1">
                <a:solidFill>
                  <a:srgbClr val="000000"/>
                </a:solidFill>
                <a:latin typeface="Arial"/>
                <a:ea typeface="Arial"/>
                <a:cs typeface="Arial"/>
                <a:sym typeface="Arial"/>
              </a:rPr>
              <a:t>gemischten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Kursen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es </a:t>
            </a:r>
            <a:r>
              <a:rPr lang="en-US" sz="2000" b="0" i="0" u="none" strike="noStrike" cap="none" dirty="0" err="1">
                <a:solidFill>
                  <a:srgbClr val="000000"/>
                </a:solidFill>
                <a:latin typeface="Arial"/>
                <a:ea typeface="Arial"/>
                <a:cs typeface="Arial"/>
                <a:sym typeface="Arial"/>
              </a:rPr>
              <a:t>wichtig</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Bewertungen</a:t>
            </a:r>
            <a:r>
              <a:rPr lang="en-US" sz="2000" b="0" i="0" u="none" strike="noStrike" cap="none" dirty="0">
                <a:solidFill>
                  <a:srgbClr val="000000"/>
                </a:solidFill>
                <a:latin typeface="Arial"/>
                <a:ea typeface="Arial"/>
                <a:cs typeface="Arial"/>
                <a:sym typeface="Arial"/>
              </a:rPr>
              <a:t> an den </a:t>
            </a:r>
            <a:r>
              <a:rPr lang="en-US" sz="2000" b="0" i="0" u="none" strike="noStrike" cap="none" dirty="0" err="1">
                <a:solidFill>
                  <a:srgbClr val="000000"/>
                </a:solidFill>
                <a:latin typeface="Arial"/>
                <a:ea typeface="Arial"/>
                <a:cs typeface="Arial"/>
                <a:sym typeface="Arial"/>
              </a:rPr>
              <a:t>Lernzielen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auszurichten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sicherzustellen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Kurszielen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entsprechen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Aufgaben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sollten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zwischen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individuellen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gemeinschaftlichen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Anstrengungen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variieren</a:t>
            </a:r>
            <a:r>
              <a:rPr lang="en-US" sz="2000" b="0" i="0" u="none" strike="noStrike" cap="none" dirty="0">
                <a:solidFill>
                  <a:srgbClr val="000000"/>
                </a:solidFill>
                <a:latin typeface="Arial"/>
                <a:ea typeface="Arial"/>
                <a:cs typeface="Arial"/>
                <a:sym typeface="Arial"/>
              </a:rPr>
              <a:t>, um die </a:t>
            </a:r>
            <a:r>
              <a:rPr lang="en-US" sz="2000" b="0" i="0" u="none" strike="noStrike" cap="none" dirty="0" err="1">
                <a:solidFill>
                  <a:srgbClr val="000000"/>
                </a:solidFill>
                <a:latin typeface="Arial"/>
                <a:ea typeface="Arial"/>
                <a:cs typeface="Arial"/>
                <a:sym typeface="Arial"/>
              </a:rPr>
              <a:t>verschiedenen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Lernaktivitäten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widerzuspiegeln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502" name="Google Shape;502;p15"/>
          <p:cNvPicPr preferRelativeResize="0"/>
          <p:nvPr/>
        </p:nvPicPr>
        <p:blipFill rotWithShape="1">
          <a:blip r:embed="rId6">
            <a:alphaModFix/>
          </a:blip>
          <a:srcRect/>
          <a:stretch/>
        </p:blipFill>
        <p:spPr>
          <a:xfrm>
            <a:off x="14003753" y="5298277"/>
            <a:ext cx="2495621" cy="3075998"/>
          </a:xfrm>
          <a:prstGeom prst="rect">
            <a:avLst/>
          </a:prstGeom>
          <a:noFill/>
          <a:ln>
            <a:noFill/>
          </a:ln>
        </p:spPr>
      </p:pic>
      <p:sp>
        <p:nvSpPr>
          <p:cNvPr id="503" name="Google Shape;503;p15"/>
          <p:cNvSpPr txBox="1"/>
          <p:nvPr/>
        </p:nvSpPr>
        <p:spPr>
          <a:xfrm>
            <a:off x="13961765" y="8127471"/>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sp>
        <p:nvSpPr>
          <p:cNvPr id="504" name="Google Shape;504;p15"/>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505" name="Google Shape;505;p15"/>
          <p:cNvPicPr preferRelativeResize="0"/>
          <p:nvPr/>
        </p:nvPicPr>
        <p:blipFill rotWithShape="1">
          <a:blip r:embed="rId7">
            <a:alphaModFix/>
          </a:blip>
          <a:srcRect/>
          <a:stretch/>
        </p:blipFill>
        <p:spPr>
          <a:xfrm>
            <a:off x="15742312" y="921380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130185E-379A-121D-7C27-9A2D2FEBF08E}"/>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9"/>
        <p:cNvGrpSpPr/>
        <p:nvPr/>
      </p:nvGrpSpPr>
      <p:grpSpPr>
        <a:xfrm>
          <a:off x="0" y="0"/>
          <a:ext cx="0" cy="0"/>
          <a:chOff x="0" y="0"/>
          <a:chExt cx="0" cy="0"/>
        </a:xfrm>
      </p:grpSpPr>
      <p:sp>
        <p:nvSpPr>
          <p:cNvPr id="510" name="Google Shape;510;p46"/>
          <p:cNvSpPr txBox="1"/>
          <p:nvPr/>
        </p:nvSpPr>
        <p:spPr>
          <a:xfrm>
            <a:off x="687193" y="1264627"/>
            <a:ext cx="14177966" cy="1191736"/>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Bewertungsstrategien beim gemischten Lernen</a:t>
            </a:r>
            <a:endParaRPr sz="3200" b="0" i="0" u="none" strike="noStrike" cap="none">
              <a:solidFill>
                <a:srgbClr val="033C5B"/>
              </a:solidFill>
              <a:latin typeface="Arial"/>
              <a:ea typeface="Arial"/>
              <a:cs typeface="Arial"/>
              <a:sym typeface="Arial"/>
            </a:endParaRPr>
          </a:p>
        </p:txBody>
      </p:sp>
      <p:sp>
        <p:nvSpPr>
          <p:cNvPr id="511" name="Google Shape;511;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514" name="Google Shape;514;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515" name="Google Shape;515;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517" name="Google Shape;517;p46"/>
          <p:cNvSpPr txBox="1"/>
          <p:nvPr/>
        </p:nvSpPr>
        <p:spPr>
          <a:xfrm>
            <a:off x="5627065" y="9243317"/>
            <a:ext cx="983958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18" name="Google Shape;518;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6"/>
          <p:cNvSpPr/>
          <p:nvPr/>
        </p:nvSpPr>
        <p:spPr>
          <a:xfrm>
            <a:off x="8085174" y="2695903"/>
            <a:ext cx="4017819" cy="5207153"/>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20" name="Google Shape;520;p46"/>
          <p:cNvSpPr txBox="1"/>
          <p:nvPr/>
        </p:nvSpPr>
        <p:spPr>
          <a:xfrm>
            <a:off x="8327628" y="3026813"/>
            <a:ext cx="3532909"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Herausforderungen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Wahrung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akademischen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Integrität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durch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verschiedene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Strategien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angegangen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Rechtzeitiges</a:t>
            </a:r>
            <a:r>
              <a:rPr lang="en-US" sz="2000" b="0" i="0" u="none" strike="noStrike" cap="none" dirty="0">
                <a:solidFill>
                  <a:srgbClr val="000000"/>
                </a:solidFill>
                <a:latin typeface="Arial"/>
                <a:ea typeface="Arial"/>
                <a:cs typeface="Arial"/>
                <a:sym typeface="Arial"/>
              </a:rPr>
              <a:t> Feedback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entscheidend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insbesondere</a:t>
            </a:r>
            <a:r>
              <a:rPr lang="en-US" sz="2000" b="0" i="0" u="none" strike="noStrike" cap="none" dirty="0">
                <a:solidFill>
                  <a:srgbClr val="000000"/>
                </a:solidFill>
                <a:latin typeface="Arial"/>
                <a:ea typeface="Arial"/>
                <a:cs typeface="Arial"/>
                <a:sym typeface="Arial"/>
              </a:rPr>
              <a:t> in Online-Settings, um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Studierenden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521" name="Google Shape;521;p46"/>
          <p:cNvPicPr preferRelativeResize="0"/>
          <p:nvPr/>
        </p:nvPicPr>
        <p:blipFill rotWithShape="1">
          <a:blip r:embed="rId5">
            <a:alphaModFix/>
          </a:blip>
          <a:srcRect/>
          <a:stretch/>
        </p:blipFill>
        <p:spPr>
          <a:xfrm>
            <a:off x="1432340" y="2474231"/>
            <a:ext cx="5384096" cy="5900044"/>
          </a:xfrm>
          <a:prstGeom prst="rect">
            <a:avLst/>
          </a:prstGeom>
          <a:noFill/>
          <a:ln>
            <a:noFill/>
          </a:ln>
        </p:spPr>
      </p:pic>
      <p:pic>
        <p:nvPicPr>
          <p:cNvPr id="522" name="Google Shape;522;p46"/>
          <p:cNvPicPr preferRelativeResize="0"/>
          <p:nvPr/>
        </p:nvPicPr>
        <p:blipFill rotWithShape="1">
          <a:blip r:embed="rId6">
            <a:alphaModFix/>
          </a:blip>
          <a:srcRect/>
          <a:stretch/>
        </p:blipFill>
        <p:spPr>
          <a:xfrm>
            <a:off x="13755490" y="5375978"/>
            <a:ext cx="2860960" cy="3072470"/>
          </a:xfrm>
          <a:prstGeom prst="rect">
            <a:avLst/>
          </a:prstGeom>
          <a:noFill/>
          <a:ln>
            <a:noFill/>
          </a:ln>
        </p:spPr>
      </p:pic>
      <p:sp>
        <p:nvSpPr>
          <p:cNvPr id="523" name="Google Shape;523;p46"/>
          <p:cNvSpPr txBox="1"/>
          <p:nvPr/>
        </p:nvSpPr>
        <p:spPr>
          <a:xfrm>
            <a:off x="13866763" y="8201644"/>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sp>
        <p:nvSpPr>
          <p:cNvPr id="524" name="Google Shape;524;p46"/>
          <p:cNvSpPr txBox="1"/>
          <p:nvPr/>
        </p:nvSpPr>
        <p:spPr>
          <a:xfrm>
            <a:off x="2327564" y="8340436"/>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525" name="Google Shape;525;p46"/>
          <p:cNvPicPr preferRelativeResize="0"/>
          <p:nvPr/>
        </p:nvPicPr>
        <p:blipFill rotWithShape="1">
          <a:blip r:embed="rId7">
            <a:alphaModFix/>
          </a:blip>
          <a:srcRect/>
          <a:stretch/>
        </p:blipFill>
        <p:spPr>
          <a:xfrm>
            <a:off x="15737126" y="9279492"/>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E831903-4F5D-28CA-E6CB-094532D4F432}"/>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9"/>
        <p:cNvGrpSpPr/>
        <p:nvPr/>
      </p:nvGrpSpPr>
      <p:grpSpPr>
        <a:xfrm>
          <a:off x="0" y="0"/>
          <a:ext cx="0" cy="0"/>
          <a:chOff x="0" y="0"/>
          <a:chExt cx="0" cy="0"/>
        </a:xfrm>
      </p:grpSpPr>
      <p:sp>
        <p:nvSpPr>
          <p:cNvPr id="530" name="Google Shape;530;p16"/>
          <p:cNvSpPr txBox="1"/>
          <p:nvPr/>
        </p:nvSpPr>
        <p:spPr>
          <a:xfrm>
            <a:off x="3056421" y="681265"/>
            <a:ext cx="13265244"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4000"/>
              <a:buFont typeface="Arial"/>
              <a:buNone/>
            </a:pPr>
            <a:r>
              <a:rPr lang="en-US" sz="4000" b="0" i="0" u="none" strike="noStrike" cap="none" dirty="0" err="1">
                <a:solidFill>
                  <a:srgbClr val="033C5B"/>
                </a:solidFill>
                <a:latin typeface="Arial"/>
                <a:ea typeface="Arial"/>
                <a:cs typeface="Arial"/>
                <a:sym typeface="Arial"/>
              </a:rPr>
              <a:t>Bewältigung</a:t>
            </a:r>
            <a:r>
              <a:rPr lang="en-US" sz="4000" b="0" i="0" u="none" strike="noStrike" cap="none" dirty="0">
                <a:solidFill>
                  <a:srgbClr val="033C5B"/>
                </a:solidFill>
                <a:latin typeface="Arial"/>
                <a:ea typeface="Arial"/>
                <a:cs typeface="Arial"/>
                <a:sym typeface="Arial"/>
              </a:rPr>
              <a:t> von </a:t>
            </a:r>
            <a:r>
              <a:rPr lang="en-US" sz="4000" b="0" i="0" u="none" strike="noStrike" cap="none" dirty="0" err="1">
                <a:solidFill>
                  <a:srgbClr val="033C5B"/>
                </a:solidFill>
                <a:latin typeface="Arial"/>
                <a:ea typeface="Arial"/>
                <a:cs typeface="Arial"/>
                <a:sym typeface="Arial"/>
              </a:rPr>
              <a:t>Herausforderungen</a:t>
            </a:r>
            <a:r>
              <a:rPr lang="en-US" sz="4000" b="0" i="0" u="none" strike="noStrike" cap="none" dirty="0">
                <a:solidFill>
                  <a:srgbClr val="033C5B"/>
                </a:solidFill>
                <a:latin typeface="Arial"/>
                <a:ea typeface="Arial"/>
                <a:cs typeface="Arial"/>
                <a:sym typeface="Arial"/>
              </a:rPr>
              <a:t> </a:t>
            </a:r>
            <a:r>
              <a:rPr lang="en-US" sz="4000" b="0" i="0" u="none" strike="noStrike" cap="none" dirty="0" err="1">
                <a:solidFill>
                  <a:srgbClr val="033C5B"/>
                </a:solidFill>
                <a:latin typeface="Arial"/>
                <a:ea typeface="Arial"/>
                <a:cs typeface="Arial"/>
                <a:sym typeface="Arial"/>
              </a:rPr>
              <a:t>beim</a:t>
            </a:r>
            <a:r>
              <a:rPr lang="en-US" sz="4000" b="0" i="0" u="none" strike="noStrike" cap="none" dirty="0">
                <a:solidFill>
                  <a:srgbClr val="033C5B"/>
                </a:solidFill>
                <a:latin typeface="Arial"/>
                <a:ea typeface="Arial"/>
                <a:cs typeface="Arial"/>
                <a:sym typeface="Arial"/>
              </a:rPr>
              <a:t> Blended Learning</a:t>
            </a:r>
            <a:endParaRPr sz="4000" b="0" i="0" u="none" strike="noStrike" cap="none" dirty="0">
              <a:solidFill>
                <a:srgbClr val="033C5B"/>
              </a:solidFill>
              <a:latin typeface="Arial"/>
              <a:ea typeface="Arial"/>
              <a:cs typeface="Arial"/>
              <a:sym typeface="Arial"/>
            </a:endParaRPr>
          </a:p>
        </p:txBody>
      </p:sp>
      <p:sp>
        <p:nvSpPr>
          <p:cNvPr id="531" name="Google Shape;531;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533" name="Google Shape;533;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535" name="Google Shape;535;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37" name="Google Shape;537;p16"/>
          <p:cNvSpPr txBox="1"/>
          <p:nvPr/>
        </p:nvSpPr>
        <p:spPr>
          <a:xfrm>
            <a:off x="5627065" y="9243317"/>
            <a:ext cx="10027150"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38" name="Google Shape;538;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6"/>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6"/>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1" name="Google Shape;541;p16"/>
          <p:cNvPicPr preferRelativeResize="0"/>
          <p:nvPr/>
        </p:nvPicPr>
        <p:blipFill rotWithShape="1">
          <a:blip r:embed="rId6">
            <a:alphaModFix/>
          </a:blip>
          <a:srcRect/>
          <a:stretch/>
        </p:blipFill>
        <p:spPr>
          <a:xfrm>
            <a:off x="8345321" y="2867470"/>
            <a:ext cx="1150605" cy="1150605"/>
          </a:xfrm>
          <a:prstGeom prst="rect">
            <a:avLst/>
          </a:prstGeom>
          <a:noFill/>
          <a:ln>
            <a:noFill/>
          </a:ln>
        </p:spPr>
      </p:pic>
      <p:sp>
        <p:nvSpPr>
          <p:cNvPr id="542" name="Google Shape;542;p16"/>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Technologische Hindernisse</a:t>
            </a:r>
            <a:endParaRPr sz="2600" b="0" i="0" u="none" strike="noStrike" cap="none">
              <a:solidFill>
                <a:schemeClr val="dk1"/>
              </a:solidFill>
              <a:latin typeface="Arial"/>
              <a:ea typeface="Arial"/>
              <a:cs typeface="Arial"/>
              <a:sym typeface="Arial"/>
            </a:endParaRPr>
          </a:p>
        </p:txBody>
      </p:sp>
      <p:sp>
        <p:nvSpPr>
          <p:cNvPr id="543" name="Google Shape;543;p16"/>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16"/>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5" name="Google Shape;545;p16"/>
          <p:cNvPicPr preferRelativeResize="0"/>
          <p:nvPr/>
        </p:nvPicPr>
        <p:blipFill rotWithShape="1">
          <a:blip r:embed="rId7">
            <a:alphaModFix/>
          </a:blip>
          <a:srcRect/>
          <a:stretch/>
        </p:blipFill>
        <p:spPr>
          <a:xfrm>
            <a:off x="11009111" y="2870050"/>
            <a:ext cx="1161884" cy="1161884"/>
          </a:xfrm>
          <a:prstGeom prst="rect">
            <a:avLst/>
          </a:prstGeom>
          <a:noFill/>
          <a:ln>
            <a:noFill/>
          </a:ln>
        </p:spPr>
      </p:pic>
      <p:sp>
        <p:nvSpPr>
          <p:cNvPr id="546" name="Google Shape;546;p16"/>
          <p:cNvSpPr txBox="1"/>
          <p:nvPr/>
        </p:nvSpPr>
        <p:spPr>
          <a:xfrm>
            <a:off x="12572751" y="288035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Low-Tech-Lösungen, Ressourcenunterstützung</a:t>
            </a:r>
            <a:endParaRPr sz="2600" b="0" i="0" u="none" strike="noStrike" cap="none">
              <a:solidFill>
                <a:schemeClr val="dk1"/>
              </a:solidFill>
              <a:latin typeface="Arial"/>
              <a:ea typeface="Arial"/>
              <a:cs typeface="Arial"/>
              <a:sym typeface="Arial"/>
            </a:endParaRPr>
          </a:p>
        </p:txBody>
      </p:sp>
      <p:sp>
        <p:nvSpPr>
          <p:cNvPr id="547" name="Google Shape;547;p16"/>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16"/>
          <p:cNvSpPr/>
          <p:nvPr/>
        </p:nvSpPr>
        <p:spPr>
          <a:xfrm>
            <a:off x="3058696"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16"/>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16"/>
          <p:cNvSpPr/>
          <p:nvPr/>
        </p:nvSpPr>
        <p:spPr>
          <a:xfrm>
            <a:off x="11590053" y="6924014"/>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16"/>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16"/>
          <p:cNvSpPr/>
          <p:nvPr/>
        </p:nvSpPr>
        <p:spPr>
          <a:xfrm>
            <a:off x="8124041" y="685040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3" name="Google Shape;553;p16"/>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16"/>
          <p:cNvSpPr/>
          <p:nvPr/>
        </p:nvSpPr>
        <p:spPr>
          <a:xfrm>
            <a:off x="10852280" y="686633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5" name="Google Shape;555;p16"/>
          <p:cNvPicPr preferRelativeResize="0"/>
          <p:nvPr/>
        </p:nvPicPr>
        <p:blipFill rotWithShape="1">
          <a:blip r:embed="rId6">
            <a:alphaModFix/>
          </a:blip>
          <a:srcRect/>
          <a:stretch/>
        </p:blipFill>
        <p:spPr>
          <a:xfrm>
            <a:off x="8345320" y="4925054"/>
            <a:ext cx="1150605" cy="1150605"/>
          </a:xfrm>
          <a:prstGeom prst="rect">
            <a:avLst/>
          </a:prstGeom>
          <a:noFill/>
          <a:ln>
            <a:noFill/>
          </a:ln>
        </p:spPr>
      </p:pic>
      <p:pic>
        <p:nvPicPr>
          <p:cNvPr id="556" name="Google Shape;556;p16"/>
          <p:cNvPicPr preferRelativeResize="0"/>
          <p:nvPr/>
        </p:nvPicPr>
        <p:blipFill rotWithShape="1">
          <a:blip r:embed="rId6">
            <a:alphaModFix/>
          </a:blip>
          <a:srcRect/>
          <a:stretch/>
        </p:blipFill>
        <p:spPr>
          <a:xfrm>
            <a:off x="8345319" y="7068231"/>
            <a:ext cx="1150605" cy="1150605"/>
          </a:xfrm>
          <a:prstGeom prst="rect">
            <a:avLst/>
          </a:prstGeom>
          <a:noFill/>
          <a:ln>
            <a:noFill/>
          </a:ln>
        </p:spPr>
      </p:pic>
      <p:pic>
        <p:nvPicPr>
          <p:cNvPr id="557" name="Google Shape;557;p16"/>
          <p:cNvPicPr preferRelativeResize="0"/>
          <p:nvPr/>
        </p:nvPicPr>
        <p:blipFill rotWithShape="1">
          <a:blip r:embed="rId7">
            <a:alphaModFix/>
          </a:blip>
          <a:srcRect/>
          <a:stretch/>
        </p:blipFill>
        <p:spPr>
          <a:xfrm>
            <a:off x="11009111" y="4908505"/>
            <a:ext cx="1161884" cy="1161884"/>
          </a:xfrm>
          <a:prstGeom prst="rect">
            <a:avLst/>
          </a:prstGeom>
          <a:noFill/>
          <a:ln>
            <a:noFill/>
          </a:ln>
        </p:spPr>
      </p:pic>
      <p:pic>
        <p:nvPicPr>
          <p:cNvPr id="558" name="Google Shape;558;p16"/>
          <p:cNvPicPr preferRelativeResize="0"/>
          <p:nvPr/>
        </p:nvPicPr>
        <p:blipFill rotWithShape="1">
          <a:blip r:embed="rId7">
            <a:alphaModFix/>
          </a:blip>
          <a:srcRect/>
          <a:stretch/>
        </p:blipFill>
        <p:spPr>
          <a:xfrm>
            <a:off x="11066651" y="7038365"/>
            <a:ext cx="1161884" cy="1161884"/>
          </a:xfrm>
          <a:prstGeom prst="rect">
            <a:avLst/>
          </a:prstGeom>
          <a:noFill/>
          <a:ln>
            <a:noFill/>
          </a:ln>
        </p:spPr>
      </p:pic>
      <p:sp>
        <p:nvSpPr>
          <p:cNvPr id="559" name="Google Shape;559;p16"/>
          <p:cNvSpPr txBox="1"/>
          <p:nvPr/>
        </p:nvSpPr>
        <p:spPr>
          <a:xfrm>
            <a:off x="3283971" y="501794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Aufrechterhaltung des studentischen Engagements </a:t>
            </a:r>
            <a:endParaRPr sz="2600" b="0" i="0" u="none" strike="noStrike" cap="none">
              <a:solidFill>
                <a:schemeClr val="dk1"/>
              </a:solidFill>
              <a:latin typeface="Arial"/>
              <a:ea typeface="Arial"/>
              <a:cs typeface="Arial"/>
              <a:sym typeface="Arial"/>
            </a:endParaRPr>
          </a:p>
        </p:txBody>
      </p:sp>
      <p:sp>
        <p:nvSpPr>
          <p:cNvPr id="560" name="Google Shape;560;p16"/>
          <p:cNvSpPr txBox="1"/>
          <p:nvPr/>
        </p:nvSpPr>
        <p:spPr>
          <a:xfrm>
            <a:off x="12558919" y="5017940"/>
            <a:ext cx="46484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Interaktiver Unterricht, maßgeschneiderte Inhalte</a:t>
            </a:r>
            <a:endParaRPr sz="2600" b="0" i="0" u="none" strike="noStrike" cap="none">
              <a:solidFill>
                <a:schemeClr val="dk1"/>
              </a:solidFill>
              <a:latin typeface="Arial"/>
              <a:ea typeface="Arial"/>
              <a:cs typeface="Arial"/>
              <a:sym typeface="Arial"/>
            </a:endParaRPr>
          </a:p>
        </p:txBody>
      </p:sp>
      <p:sp>
        <p:nvSpPr>
          <p:cNvPr id="561" name="Google Shape;561;p16"/>
          <p:cNvSpPr txBox="1"/>
          <p:nvPr/>
        </p:nvSpPr>
        <p:spPr>
          <a:xfrm>
            <a:off x="3198929" y="7089403"/>
            <a:ext cx="4223752"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Verwaltung der Arbeitsbelastung</a:t>
            </a:r>
            <a:endParaRPr sz="2600" b="0" i="0" u="none" strike="noStrike" cap="none">
              <a:solidFill>
                <a:schemeClr val="dk1"/>
              </a:solidFill>
              <a:latin typeface="Arial"/>
              <a:ea typeface="Arial"/>
              <a:cs typeface="Arial"/>
              <a:sym typeface="Arial"/>
            </a:endParaRPr>
          </a:p>
        </p:txBody>
      </p:sp>
      <p:sp>
        <p:nvSpPr>
          <p:cNvPr id="562" name="Google Shape;562;p16"/>
          <p:cNvSpPr txBox="1"/>
          <p:nvPr/>
        </p:nvSpPr>
        <p:spPr>
          <a:xfrm>
            <a:off x="12684254" y="7089403"/>
            <a:ext cx="3810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Ausgewogene Zuweisungen, klare Leitlinien</a:t>
            </a:r>
            <a:endParaRPr sz="2600" b="0" i="0" u="none" strike="noStrike" cap="none">
              <a:solidFill>
                <a:schemeClr val="dk1"/>
              </a:solidFill>
              <a:latin typeface="Arial"/>
              <a:ea typeface="Arial"/>
              <a:cs typeface="Arial"/>
              <a:sym typeface="Arial"/>
            </a:endParaRPr>
          </a:p>
        </p:txBody>
      </p:sp>
      <p:pic>
        <p:nvPicPr>
          <p:cNvPr id="563" name="Google Shape;563;p16"/>
          <p:cNvPicPr preferRelativeResize="0"/>
          <p:nvPr/>
        </p:nvPicPr>
        <p:blipFill rotWithShape="1">
          <a:blip r:embed="rId8">
            <a:alphaModFix/>
          </a:blip>
          <a:srcRect/>
          <a:stretch/>
        </p:blipFill>
        <p:spPr>
          <a:xfrm>
            <a:off x="15797019" y="918099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E26E5A8-A8B3-1986-4840-8CC879AD62E6}"/>
              </a:ext>
            </a:extLst>
          </p:cNvPr>
          <p:cNvPicPr>
            <a:picLocks noChangeAspect="1"/>
          </p:cNvPicPr>
          <p:nvPr/>
        </p:nvPicPr>
        <p:blipFill>
          <a:blip r:embed="rId9"/>
          <a:stretch>
            <a:fillRect/>
          </a:stretch>
        </p:blipFill>
        <p:spPr>
          <a:xfrm>
            <a:off x="3212359" y="9320346"/>
            <a:ext cx="2092659" cy="4390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67"/>
        <p:cNvGrpSpPr/>
        <p:nvPr/>
      </p:nvGrpSpPr>
      <p:grpSpPr>
        <a:xfrm>
          <a:off x="0" y="0"/>
          <a:ext cx="0" cy="0"/>
          <a:chOff x="0" y="0"/>
          <a:chExt cx="0" cy="0"/>
        </a:xfrm>
      </p:grpSpPr>
      <p:sp>
        <p:nvSpPr>
          <p:cNvPr id="568" name="Google Shape;568;p17"/>
          <p:cNvSpPr txBox="1"/>
          <p:nvPr/>
        </p:nvSpPr>
        <p:spPr>
          <a:xfrm>
            <a:off x="3058697" y="773904"/>
            <a:ext cx="14311858" cy="1181862"/>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dirty="0" err="1">
                <a:solidFill>
                  <a:srgbClr val="033C5B"/>
                </a:solidFill>
                <a:latin typeface="Arial"/>
                <a:ea typeface="Arial"/>
                <a:cs typeface="Arial"/>
                <a:sym typeface="Arial"/>
              </a:rPr>
              <a:t>Bewältigung</a:t>
            </a:r>
            <a:r>
              <a:rPr lang="en-US" sz="4000" b="0" i="0" u="none" strike="noStrike" cap="none" dirty="0">
                <a:solidFill>
                  <a:srgbClr val="033C5B"/>
                </a:solidFill>
                <a:latin typeface="Arial"/>
                <a:ea typeface="Arial"/>
                <a:cs typeface="Arial"/>
                <a:sym typeface="Arial"/>
              </a:rPr>
              <a:t> von </a:t>
            </a:r>
            <a:r>
              <a:rPr lang="en-US" sz="4000" b="0" i="0" u="none" strike="noStrike" cap="none" dirty="0" err="1">
                <a:solidFill>
                  <a:srgbClr val="033C5B"/>
                </a:solidFill>
                <a:latin typeface="Arial"/>
                <a:ea typeface="Arial"/>
                <a:cs typeface="Arial"/>
                <a:sym typeface="Arial"/>
              </a:rPr>
              <a:t>Herausforderungen</a:t>
            </a:r>
            <a:r>
              <a:rPr lang="en-US" sz="4000" b="0" i="0" u="none" strike="noStrike" cap="none" dirty="0">
                <a:solidFill>
                  <a:srgbClr val="033C5B"/>
                </a:solidFill>
                <a:latin typeface="Arial"/>
                <a:ea typeface="Arial"/>
                <a:cs typeface="Arial"/>
                <a:sym typeface="Arial"/>
              </a:rPr>
              <a:t> </a:t>
            </a:r>
            <a:r>
              <a:rPr lang="en-US" sz="4000" b="0" i="0" u="none" strike="noStrike" cap="none" dirty="0" err="1">
                <a:solidFill>
                  <a:srgbClr val="033C5B"/>
                </a:solidFill>
                <a:latin typeface="Arial"/>
                <a:ea typeface="Arial"/>
                <a:cs typeface="Arial"/>
                <a:sym typeface="Arial"/>
              </a:rPr>
              <a:t>beim</a:t>
            </a:r>
            <a:r>
              <a:rPr lang="en-US" sz="4000" b="0" i="0" u="none" strike="noStrike" cap="none" dirty="0">
                <a:solidFill>
                  <a:srgbClr val="033C5B"/>
                </a:solidFill>
                <a:latin typeface="Arial"/>
                <a:ea typeface="Arial"/>
                <a:cs typeface="Arial"/>
                <a:sym typeface="Arial"/>
              </a:rPr>
              <a:t> Blended Learning</a:t>
            </a:r>
            <a:endParaRPr sz="4000" b="0" i="0" u="none" strike="noStrike" cap="none" dirty="0">
              <a:solidFill>
                <a:srgbClr val="033C5B"/>
              </a:solidFill>
              <a:latin typeface="Arial"/>
              <a:ea typeface="Arial"/>
              <a:cs typeface="Arial"/>
              <a:sym typeface="Arial"/>
            </a:endParaRPr>
          </a:p>
        </p:txBody>
      </p:sp>
      <p:sp>
        <p:nvSpPr>
          <p:cNvPr id="569" name="Google Shape;569;p1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571" name="Google Shape;571;p1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573" name="Google Shape;57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75" name="Google Shape;575;p17"/>
          <p:cNvSpPr txBox="1"/>
          <p:nvPr/>
        </p:nvSpPr>
        <p:spPr>
          <a:xfrm>
            <a:off x="5627065" y="9243317"/>
            <a:ext cx="100193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76" name="Google Shape;576;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7"/>
          <p:cNvSpPr/>
          <p:nvPr/>
        </p:nvSpPr>
        <p:spPr>
          <a:xfrm>
            <a:off x="3058697"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7"/>
          <p:cNvSpPr/>
          <p:nvPr/>
        </p:nvSpPr>
        <p:spPr>
          <a:xfrm>
            <a:off x="8124042"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9" name="Google Shape;579;p17"/>
          <p:cNvPicPr preferRelativeResize="0"/>
          <p:nvPr/>
        </p:nvPicPr>
        <p:blipFill rotWithShape="1">
          <a:blip r:embed="rId6">
            <a:alphaModFix/>
          </a:blip>
          <a:srcRect/>
          <a:stretch/>
        </p:blipFill>
        <p:spPr>
          <a:xfrm>
            <a:off x="8345321" y="2867470"/>
            <a:ext cx="1150605" cy="1150605"/>
          </a:xfrm>
          <a:prstGeom prst="rect">
            <a:avLst/>
          </a:prstGeom>
          <a:noFill/>
          <a:ln>
            <a:noFill/>
          </a:ln>
        </p:spPr>
      </p:pic>
      <p:sp>
        <p:nvSpPr>
          <p:cNvPr id="580" name="Google Shape;580;p17"/>
          <p:cNvSpPr txBox="1"/>
          <p:nvPr/>
        </p:nvSpPr>
        <p:spPr>
          <a:xfrm>
            <a:off x="3276600" y="2907467"/>
            <a:ext cx="4572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Integrität der Bewertung</a:t>
            </a:r>
            <a:endParaRPr sz="2600" b="0" i="0" u="none" strike="noStrike" cap="none">
              <a:solidFill>
                <a:schemeClr val="dk1"/>
              </a:solidFill>
              <a:latin typeface="Arial"/>
              <a:ea typeface="Arial"/>
              <a:cs typeface="Arial"/>
              <a:sym typeface="Arial"/>
            </a:endParaRPr>
          </a:p>
        </p:txBody>
      </p:sp>
      <p:sp>
        <p:nvSpPr>
          <p:cNvPr id="581" name="Google Shape;581;p17"/>
          <p:cNvSpPr/>
          <p:nvPr/>
        </p:nvSpPr>
        <p:spPr>
          <a:xfrm>
            <a:off x="11647593" y="2781300"/>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7"/>
          <p:cNvSpPr/>
          <p:nvPr/>
        </p:nvSpPr>
        <p:spPr>
          <a:xfrm>
            <a:off x="10793471" y="2658198"/>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3" name="Google Shape;583;p17"/>
          <p:cNvPicPr preferRelativeResize="0"/>
          <p:nvPr/>
        </p:nvPicPr>
        <p:blipFill rotWithShape="1">
          <a:blip r:embed="rId7">
            <a:alphaModFix/>
          </a:blip>
          <a:srcRect/>
          <a:stretch/>
        </p:blipFill>
        <p:spPr>
          <a:xfrm>
            <a:off x="11009111" y="2870050"/>
            <a:ext cx="1161884" cy="1161884"/>
          </a:xfrm>
          <a:prstGeom prst="rect">
            <a:avLst/>
          </a:prstGeom>
          <a:noFill/>
          <a:ln>
            <a:noFill/>
          </a:ln>
        </p:spPr>
      </p:pic>
      <p:sp>
        <p:nvSpPr>
          <p:cNvPr id="584" name="Google Shape;584;p17"/>
          <p:cNvSpPr txBox="1"/>
          <p:nvPr/>
        </p:nvSpPr>
        <p:spPr>
          <a:xfrm>
            <a:off x="12700977" y="2907467"/>
            <a:ext cx="44196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Unterschiedliche Bewertungsmethoden, Überwachungsinstrumente</a:t>
            </a:r>
            <a:endParaRPr sz="2600" b="0" i="0" u="none" strike="noStrike" cap="none">
              <a:solidFill>
                <a:schemeClr val="dk1"/>
              </a:solidFill>
              <a:latin typeface="Arial"/>
              <a:ea typeface="Arial"/>
              <a:cs typeface="Arial"/>
              <a:sym typeface="Arial"/>
            </a:endParaRPr>
          </a:p>
        </p:txBody>
      </p:sp>
      <p:sp>
        <p:nvSpPr>
          <p:cNvPr id="585" name="Google Shape;585;p17"/>
          <p:cNvSpPr/>
          <p:nvPr/>
        </p:nvSpPr>
        <p:spPr>
          <a:xfrm>
            <a:off x="3056421"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7"/>
          <p:cNvSpPr/>
          <p:nvPr/>
        </p:nvSpPr>
        <p:spPr>
          <a:xfrm>
            <a:off x="11590052" y="4852657"/>
            <a:ext cx="5780503" cy="12954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17"/>
          <p:cNvSpPr/>
          <p:nvPr/>
        </p:nvSpPr>
        <p:spPr>
          <a:xfrm>
            <a:off x="8124042" y="4707229"/>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8" name="Google Shape;588;p17"/>
          <p:cNvSpPr/>
          <p:nvPr/>
        </p:nvSpPr>
        <p:spPr>
          <a:xfrm>
            <a:off x="10802569" y="4677096"/>
            <a:ext cx="1593164" cy="158625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9" name="Google Shape;589;p17"/>
          <p:cNvPicPr preferRelativeResize="0"/>
          <p:nvPr/>
        </p:nvPicPr>
        <p:blipFill rotWithShape="1">
          <a:blip r:embed="rId6">
            <a:alphaModFix/>
          </a:blip>
          <a:srcRect/>
          <a:stretch/>
        </p:blipFill>
        <p:spPr>
          <a:xfrm>
            <a:off x="8345320" y="4925054"/>
            <a:ext cx="1150605" cy="1150605"/>
          </a:xfrm>
          <a:prstGeom prst="rect">
            <a:avLst/>
          </a:prstGeom>
          <a:noFill/>
          <a:ln>
            <a:noFill/>
          </a:ln>
        </p:spPr>
      </p:pic>
      <p:pic>
        <p:nvPicPr>
          <p:cNvPr id="590" name="Google Shape;590;p17"/>
          <p:cNvPicPr preferRelativeResize="0"/>
          <p:nvPr/>
        </p:nvPicPr>
        <p:blipFill rotWithShape="1">
          <a:blip r:embed="rId7">
            <a:alphaModFix/>
          </a:blip>
          <a:srcRect/>
          <a:stretch/>
        </p:blipFill>
        <p:spPr>
          <a:xfrm>
            <a:off x="11009111" y="4908505"/>
            <a:ext cx="1161884" cy="1161884"/>
          </a:xfrm>
          <a:prstGeom prst="rect">
            <a:avLst/>
          </a:prstGeom>
          <a:noFill/>
          <a:ln>
            <a:noFill/>
          </a:ln>
        </p:spPr>
      </p:pic>
      <p:sp>
        <p:nvSpPr>
          <p:cNvPr id="591" name="Google Shape;591;p17"/>
          <p:cNvSpPr txBox="1"/>
          <p:nvPr/>
        </p:nvSpPr>
        <p:spPr>
          <a:xfrm>
            <a:off x="3327304" y="5032160"/>
            <a:ext cx="45720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Ausbildung und Vorbereitung von Lehrkraftn</a:t>
            </a:r>
            <a:endParaRPr sz="2600" b="0" i="0" u="none" strike="noStrike" cap="none">
              <a:solidFill>
                <a:schemeClr val="dk1"/>
              </a:solidFill>
              <a:latin typeface="Arial"/>
              <a:ea typeface="Arial"/>
              <a:cs typeface="Arial"/>
              <a:sym typeface="Arial"/>
            </a:endParaRPr>
          </a:p>
        </p:txBody>
      </p:sp>
      <p:sp>
        <p:nvSpPr>
          <p:cNvPr id="592" name="Google Shape;592;p17"/>
          <p:cNvSpPr txBox="1"/>
          <p:nvPr/>
        </p:nvSpPr>
        <p:spPr>
          <a:xfrm>
            <a:off x="12602275" y="4973666"/>
            <a:ext cx="434364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Berufliche Entwicklung, Schulung zu digitalen Werkzeugen</a:t>
            </a:r>
            <a:endParaRPr sz="2600" b="0" i="0" u="none" strike="noStrike" cap="none">
              <a:solidFill>
                <a:schemeClr val="dk1"/>
              </a:solidFill>
              <a:latin typeface="Arial"/>
              <a:ea typeface="Arial"/>
              <a:cs typeface="Arial"/>
              <a:sym typeface="Arial"/>
            </a:endParaRPr>
          </a:p>
        </p:txBody>
      </p:sp>
      <p:pic>
        <p:nvPicPr>
          <p:cNvPr id="593" name="Google Shape;593;p17"/>
          <p:cNvPicPr preferRelativeResize="0"/>
          <p:nvPr/>
        </p:nvPicPr>
        <p:blipFill rotWithShape="1">
          <a:blip r:embed="rId8">
            <a:alphaModFix/>
          </a:blip>
          <a:srcRect/>
          <a:stretch/>
        </p:blipFill>
        <p:spPr>
          <a:xfrm>
            <a:off x="15812650" y="930380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B154FC0-4593-5CB8-AC03-4F3721608F63}"/>
              </a:ext>
            </a:extLst>
          </p:cNvPr>
          <p:cNvPicPr>
            <a:picLocks noChangeAspect="1"/>
          </p:cNvPicPr>
          <p:nvPr/>
        </p:nvPicPr>
        <p:blipFill>
          <a:blip r:embed="rId9"/>
          <a:stretch>
            <a:fillRect/>
          </a:stretch>
        </p:blipFill>
        <p:spPr>
          <a:xfrm>
            <a:off x="3212359" y="9320346"/>
            <a:ext cx="2092659" cy="4390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97"/>
        <p:cNvGrpSpPr/>
        <p:nvPr/>
      </p:nvGrpSpPr>
      <p:grpSpPr>
        <a:xfrm>
          <a:off x="0" y="0"/>
          <a:ext cx="0" cy="0"/>
          <a:chOff x="0" y="0"/>
          <a:chExt cx="0" cy="0"/>
        </a:xfrm>
      </p:grpSpPr>
      <p:sp>
        <p:nvSpPr>
          <p:cNvPr id="598" name="Google Shape;598;p18"/>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Fallstudien/Beispiele für den Erfolg von Blended Learning</a:t>
            </a:r>
            <a:endParaRPr sz="4000" b="0" i="0" u="none" strike="noStrike" cap="none">
              <a:solidFill>
                <a:srgbClr val="033C5B"/>
              </a:solidFill>
              <a:latin typeface="Arial"/>
              <a:ea typeface="Arial"/>
              <a:cs typeface="Arial"/>
              <a:sym typeface="Arial"/>
            </a:endParaRPr>
          </a:p>
        </p:txBody>
      </p:sp>
      <p:sp>
        <p:nvSpPr>
          <p:cNvPr id="599" name="Google Shape;599;p1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01" name="Google Shape;601;p1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03" name="Google Shape;603;p18"/>
          <p:cNvSpPr txBox="1"/>
          <p:nvPr/>
        </p:nvSpPr>
        <p:spPr>
          <a:xfrm>
            <a:off x="3058697" y="2006533"/>
            <a:ext cx="12305994" cy="38902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Umsetzung des Flipped-Classroom-Ansatzes im naturwissenschaftlichen Unterricht in Cambridge: </a:t>
            </a:r>
            <a:r>
              <a:rPr lang="en-US" sz="2000" b="0" i="0" u="none" strike="noStrike" cap="none">
                <a:solidFill>
                  <a:schemeClr val="dk1"/>
                </a:solidFill>
                <a:latin typeface="Arial"/>
                <a:ea typeface="Arial"/>
                <a:cs typeface="Arial"/>
                <a:sym typeface="Arial"/>
              </a:rPr>
              <a:t>Die Ergebnisse deuten auf positive Schülererfahrungen und wahrgenommene Lernzuwächse hin, was sich in den gesammelten quantitativen Daten widerspiegelt. Trotz anfänglicher Bedenken wegen der zusätzlich erforderlichen Vorbereitungszeit schätzten die Schüler die Möglichkeit, sich intensiver mit dem Thema zu beschäftigen und es besser zu verstehen. Zu den Lehren, die aus der Umsetzung gezogen wurden, gehört, dass es wichtig ist, die Erwartungen an die Vorbereitung zu formulieren und Anleitungen für die Wiedergabe von Videos zu geben. Darüber hinaus erwies es sich als vorteilhaft, die Videos in kürzere Abschnitte zu gliedern und Transkripte für die Zugänglichkeit anzubieten.</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 </a:t>
            </a:r>
            <a:br>
              <a:rPr lang="en-US" sz="2600" b="0" i="0" u="none" strike="noStrike" cap="none">
                <a:solidFill>
                  <a:schemeClr val="dk1"/>
                </a:solidFill>
                <a:latin typeface="Arial"/>
                <a:ea typeface="Arial"/>
                <a:cs typeface="Arial"/>
                <a:sym typeface="Arial"/>
              </a:rPr>
            </a:br>
            <a:r>
              <a:rPr lang="en-US" sz="2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https://www.cctl.cam.ac.uk/newsletter/case-study-flipped-classroom </a:t>
            </a:r>
            <a:endParaRPr sz="2600" b="0" i="0" u="none" strike="noStrike" cap="none">
              <a:solidFill>
                <a:srgbClr val="121212"/>
              </a:solidFill>
              <a:latin typeface="Arial"/>
              <a:ea typeface="Arial"/>
              <a:cs typeface="Arial"/>
              <a:sym typeface="Arial"/>
            </a:endParaRPr>
          </a:p>
        </p:txBody>
      </p:sp>
      <p:sp>
        <p:nvSpPr>
          <p:cNvPr id="604" name="Google Shape;60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606" name="Google Shape;606;p18"/>
          <p:cNvSpPr txBox="1"/>
          <p:nvPr/>
        </p:nvSpPr>
        <p:spPr>
          <a:xfrm>
            <a:off x="5627065" y="9243317"/>
            <a:ext cx="984499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07" name="Google Shape;607;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8" name="Google Shape;608;p18"/>
          <p:cNvPicPr preferRelativeResize="0"/>
          <p:nvPr/>
        </p:nvPicPr>
        <p:blipFill rotWithShape="1">
          <a:blip r:embed="rId7">
            <a:alphaModFix/>
          </a:blip>
          <a:srcRect/>
          <a:stretch/>
        </p:blipFill>
        <p:spPr>
          <a:xfrm>
            <a:off x="14249400" y="5872407"/>
            <a:ext cx="2419350" cy="2419350"/>
          </a:xfrm>
          <a:prstGeom prst="rect">
            <a:avLst/>
          </a:prstGeom>
          <a:noFill/>
          <a:ln>
            <a:noFill/>
          </a:ln>
        </p:spPr>
      </p:pic>
      <p:pic>
        <p:nvPicPr>
          <p:cNvPr id="609" name="Google Shape;609;p18"/>
          <p:cNvPicPr preferRelativeResize="0"/>
          <p:nvPr/>
        </p:nvPicPr>
        <p:blipFill rotWithShape="1">
          <a:blip r:embed="rId8">
            <a:alphaModFix/>
          </a:blip>
          <a:srcRect/>
          <a:stretch/>
        </p:blipFill>
        <p:spPr>
          <a:xfrm>
            <a:off x="15794111"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C71E292-F641-C721-2841-0542A8DA0601}"/>
              </a:ext>
            </a:extLst>
          </p:cNvPr>
          <p:cNvPicPr>
            <a:picLocks noChangeAspect="1"/>
          </p:cNvPicPr>
          <p:nvPr/>
        </p:nvPicPr>
        <p:blipFill>
          <a:blip r:embed="rId9"/>
          <a:stretch>
            <a:fillRect/>
          </a:stretch>
        </p:blipFill>
        <p:spPr>
          <a:xfrm>
            <a:off x="3212359" y="9320346"/>
            <a:ext cx="2092659" cy="4390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13"/>
        <p:cNvGrpSpPr/>
        <p:nvPr/>
      </p:nvGrpSpPr>
      <p:grpSpPr>
        <a:xfrm>
          <a:off x="0" y="0"/>
          <a:ext cx="0" cy="0"/>
          <a:chOff x="0" y="0"/>
          <a:chExt cx="0" cy="0"/>
        </a:xfrm>
      </p:grpSpPr>
      <p:sp>
        <p:nvSpPr>
          <p:cNvPr id="614" name="Google Shape;614;p19"/>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Fallstudien/Beispiele für den Erfolg von Blended Learning</a:t>
            </a:r>
            <a:endParaRPr sz="4000" b="0" i="0" u="none" strike="noStrike" cap="none">
              <a:solidFill>
                <a:srgbClr val="033C5B"/>
              </a:solidFill>
              <a:latin typeface="Arial"/>
              <a:ea typeface="Arial"/>
              <a:cs typeface="Arial"/>
              <a:sym typeface="Arial"/>
            </a:endParaRPr>
          </a:p>
        </p:txBody>
      </p:sp>
      <p:sp>
        <p:nvSpPr>
          <p:cNvPr id="615" name="Google Shape;615;p1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17" name="Google Shape;617;p1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19" name="Google Shape;619;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21" name="Google Shape;621;p19"/>
          <p:cNvSpPr txBox="1"/>
          <p:nvPr/>
        </p:nvSpPr>
        <p:spPr>
          <a:xfrm>
            <a:off x="5499115" y="9062616"/>
            <a:ext cx="1036780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de-DE" sz="12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622" name="Google Shape;622;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9"/>
          <p:cNvSpPr txBox="1"/>
          <p:nvPr/>
        </p:nvSpPr>
        <p:spPr>
          <a:xfrm>
            <a:off x="2845633" y="2263079"/>
            <a:ext cx="1229738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 Case Study of Teachers' Experiences of Blended Teaching and Learning von Diane Cunningham: </a:t>
            </a:r>
            <a:r>
              <a:rPr lang="en-US" sz="2000" b="0" i="0" u="none" strike="noStrike" cap="none">
                <a:solidFill>
                  <a:schemeClr val="dk1"/>
                </a:solidFill>
                <a:latin typeface="Arial"/>
                <a:ea typeface="Arial"/>
                <a:cs typeface="Arial"/>
                <a:sym typeface="Arial"/>
              </a:rPr>
              <a:t>Die Studie untersucht speziell die Überzeugungen und Praktiken von vier Highschool-Lehrkraftn, wobei ihre Erfahrungen durch Interviews, Beobachtungsdaten und Artefaktanalysen untersucht werden. Diese Pädagogen mit unterschiedlich langer Berufserfahrung wurden dabei beobachtet, wie sie ihre Überzeugungen effektiv in ihre Lehrmethoden im Kontext des gemischten Lernens integrieren. Ihre Ansätze konzentrierten sich auf die Förderung des aktiven, authentischen Lernens der Schüler, wobei die Lehrkraft sich selbst als Moderatoren, Coaches, Führer und Mitlernende sahen.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1"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https://files.eric.ed.gov/fulltext/EJ1301080.pdf </a:t>
            </a:r>
            <a:endParaRPr sz="2600" b="1" i="0" u="none" strike="noStrike" cap="none">
              <a:solidFill>
                <a:schemeClr val="dk1"/>
              </a:solidFill>
              <a:latin typeface="Arial"/>
              <a:ea typeface="Arial"/>
              <a:cs typeface="Arial"/>
              <a:sym typeface="Arial"/>
            </a:endParaRPr>
          </a:p>
        </p:txBody>
      </p:sp>
      <p:pic>
        <p:nvPicPr>
          <p:cNvPr id="624" name="Google Shape;624;p19"/>
          <p:cNvPicPr preferRelativeResize="0"/>
          <p:nvPr/>
        </p:nvPicPr>
        <p:blipFill rotWithShape="1">
          <a:blip r:embed="rId7">
            <a:alphaModFix/>
          </a:blip>
          <a:srcRect/>
          <a:stretch/>
        </p:blipFill>
        <p:spPr>
          <a:xfrm>
            <a:off x="14249400" y="5872407"/>
            <a:ext cx="2419350" cy="2419350"/>
          </a:xfrm>
          <a:prstGeom prst="rect">
            <a:avLst/>
          </a:prstGeom>
          <a:noFill/>
          <a:ln>
            <a:noFill/>
          </a:ln>
        </p:spPr>
      </p:pic>
      <p:pic>
        <p:nvPicPr>
          <p:cNvPr id="625" name="Google Shape;625;p19"/>
          <p:cNvPicPr preferRelativeResize="0"/>
          <p:nvPr/>
        </p:nvPicPr>
        <p:blipFill rotWithShape="1">
          <a:blip r:embed="rId8">
            <a:alphaModFix/>
          </a:blip>
          <a:srcRect/>
          <a:stretch/>
        </p:blipFill>
        <p:spPr>
          <a:xfrm>
            <a:off x="16051910" y="9131314"/>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5350A83-A98A-E1FA-AE40-272B13E08337}"/>
              </a:ext>
            </a:extLst>
          </p:cNvPr>
          <p:cNvPicPr>
            <a:picLocks noChangeAspect="1"/>
          </p:cNvPicPr>
          <p:nvPr/>
        </p:nvPicPr>
        <p:blipFill>
          <a:blip r:embed="rId9"/>
          <a:stretch>
            <a:fillRect/>
          </a:stretch>
        </p:blipFill>
        <p:spPr>
          <a:xfrm>
            <a:off x="3212359" y="9320346"/>
            <a:ext cx="2092659" cy="4390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29"/>
        <p:cNvGrpSpPr/>
        <p:nvPr/>
      </p:nvGrpSpPr>
      <p:grpSpPr>
        <a:xfrm>
          <a:off x="0" y="0"/>
          <a:ext cx="0" cy="0"/>
          <a:chOff x="0" y="0"/>
          <a:chExt cx="0" cy="0"/>
        </a:xfrm>
      </p:grpSpPr>
      <p:sp>
        <p:nvSpPr>
          <p:cNvPr id="630" name="Google Shape;630;p20"/>
          <p:cNvSpPr txBox="1"/>
          <p:nvPr/>
        </p:nvSpPr>
        <p:spPr>
          <a:xfrm>
            <a:off x="3058697" y="773904"/>
            <a:ext cx="13265244"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Fallstudien/Beispiele für den Erfolg von Blended Learning</a:t>
            </a:r>
            <a:endParaRPr sz="4000" b="0" i="0" u="none" strike="noStrike" cap="none">
              <a:solidFill>
                <a:srgbClr val="033C5B"/>
              </a:solidFill>
              <a:latin typeface="Arial"/>
              <a:ea typeface="Arial"/>
              <a:cs typeface="Arial"/>
              <a:sym typeface="Arial"/>
            </a:endParaRPr>
          </a:p>
        </p:txBody>
      </p:sp>
      <p:sp>
        <p:nvSpPr>
          <p:cNvPr id="631" name="Google Shape;631;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33" name="Google Shape;633;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35" name="Google Shape;635;p20"/>
          <p:cNvSpPr txBox="1"/>
          <p:nvPr/>
        </p:nvSpPr>
        <p:spPr>
          <a:xfrm>
            <a:off x="3058697" y="2006533"/>
            <a:ext cx="11190703" cy="4696670"/>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Anytime Anywhere, Blended Learning mit Live-Streaming an der Deakin University:</a:t>
            </a:r>
            <a:r>
              <a:rPr lang="en-US" sz="2000" b="0" i="0" u="none" strike="noStrike" cap="none">
                <a:solidFill>
                  <a:schemeClr val="dk1"/>
                </a:solidFill>
                <a:latin typeface="Arial"/>
                <a:ea typeface="Arial"/>
                <a:cs typeface="Arial"/>
                <a:sym typeface="Arial"/>
              </a:rPr>
              <a:t> Diese Studie beleuchtet das dynamische Zusammenspiel zwischen Technologie, Lehrmethoden und studentischem Engagement. In diesen Studien wurde Live-Streaming in den Blended-Learning-Rahmen integriert, um die Kluft zwischen Studenten außerhalb und innerhalb des Campus zu überbrücken und die Interaktion und Zusammenarbeit in Echtzeit zu verbessern. Mit diesem Ansatz sollten Lernerfahrungen persönlicher, relevanter und ansprechender gestaltet werden, um den Wünschen der Studierenden nach Flexibilität und Zugänglichkeit in ihrer Ausbildung gerecht zu werden. </a:t>
            </a: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600"/>
              <a:buFont typeface="Arial"/>
              <a:buNone/>
            </a:pPr>
            <a:r>
              <a:rPr lang="en-US" sz="2600" b="1" i="0"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https://er.educause.edu/articles/2015/7/anytime-and-anywhere-a-case-study-for-blended-learning </a:t>
            </a:r>
            <a:endParaRPr sz="2600" b="1" i="0" u="none" strike="noStrike" cap="none">
              <a:solidFill>
                <a:srgbClr val="121212"/>
              </a:solidFill>
              <a:latin typeface="Arial"/>
              <a:ea typeface="Arial"/>
              <a:cs typeface="Arial"/>
              <a:sym typeface="Arial"/>
            </a:endParaRPr>
          </a:p>
        </p:txBody>
      </p:sp>
      <p:sp>
        <p:nvSpPr>
          <p:cNvPr id="636" name="Google Shape;636;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638" name="Google Shape;638;p20"/>
          <p:cNvSpPr txBox="1"/>
          <p:nvPr/>
        </p:nvSpPr>
        <p:spPr>
          <a:xfrm>
            <a:off x="5171976" y="9125297"/>
            <a:ext cx="10906994"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39" name="Google Shape;639;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0" name="Google Shape;640;p20"/>
          <p:cNvPicPr preferRelativeResize="0"/>
          <p:nvPr/>
        </p:nvPicPr>
        <p:blipFill rotWithShape="1">
          <a:blip r:embed="rId7">
            <a:alphaModFix/>
          </a:blip>
          <a:srcRect/>
          <a:stretch/>
        </p:blipFill>
        <p:spPr>
          <a:xfrm>
            <a:off x="14249400" y="5872407"/>
            <a:ext cx="2419350" cy="2419350"/>
          </a:xfrm>
          <a:prstGeom prst="rect">
            <a:avLst/>
          </a:prstGeom>
          <a:noFill/>
          <a:ln>
            <a:noFill/>
          </a:ln>
        </p:spPr>
      </p:pic>
      <p:pic>
        <p:nvPicPr>
          <p:cNvPr id="641" name="Google Shape;641;p20"/>
          <p:cNvPicPr preferRelativeResize="0"/>
          <p:nvPr/>
        </p:nvPicPr>
        <p:blipFill rotWithShape="1">
          <a:blip r:embed="rId8">
            <a:alphaModFix/>
          </a:blip>
          <a:srcRect/>
          <a:stretch/>
        </p:blipFill>
        <p:spPr>
          <a:xfrm>
            <a:off x="16323940" y="9131314"/>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76DA82B-68AE-D4C8-0954-5A94E736806E}"/>
              </a:ext>
            </a:extLst>
          </p:cNvPr>
          <p:cNvPicPr>
            <a:picLocks noChangeAspect="1"/>
          </p:cNvPicPr>
          <p:nvPr/>
        </p:nvPicPr>
        <p:blipFill>
          <a:blip r:embed="rId9"/>
          <a:stretch>
            <a:fillRect/>
          </a:stretch>
        </p:blipFill>
        <p:spPr>
          <a:xfrm>
            <a:off x="3079317" y="9320346"/>
            <a:ext cx="2092659" cy="4390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4"/>
        <p:cNvGrpSpPr/>
        <p:nvPr/>
      </p:nvGrpSpPr>
      <p:grpSpPr>
        <a:xfrm>
          <a:off x="0" y="0"/>
          <a:ext cx="0" cy="0"/>
          <a:chOff x="0" y="0"/>
          <a:chExt cx="0" cy="0"/>
        </a:xfrm>
      </p:grpSpPr>
      <p:sp>
        <p:nvSpPr>
          <p:cNvPr id="115" name="Google Shape;115;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17" name="Google Shape;117;p3"/>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Verstehen von Blended Learning</a:t>
            </a:r>
            <a:endParaRPr sz="3200" b="0" i="0" u="none" strike="noStrike" cap="none">
              <a:solidFill>
                <a:srgbClr val="033C5B"/>
              </a:solidFill>
              <a:latin typeface="Arial"/>
              <a:ea typeface="Arial"/>
              <a:cs typeface="Arial"/>
              <a:sym typeface="Arial"/>
            </a:endParaRPr>
          </a:p>
        </p:txBody>
      </p:sp>
      <p:sp>
        <p:nvSpPr>
          <p:cNvPr id="118" name="Google Shape;118;p3"/>
          <p:cNvSpPr txBox="1"/>
          <p:nvPr/>
        </p:nvSpPr>
        <p:spPr>
          <a:xfrm>
            <a:off x="1028700" y="2756648"/>
            <a:ext cx="7685809" cy="1723549"/>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Blended Learning ist ein Bildungsansatz, bei dem Online-Bildungsmaterialien und Möglichkeiten zur Online-Interaktion mit traditionellen, ortsgebundenen Unterrichtsmethoden kombiniert werden. </a:t>
            </a:r>
            <a:endParaRPr sz="2000" b="0" i="0" u="none" strike="noStrike" cap="none">
              <a:solidFill>
                <a:srgbClr val="121212"/>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119" name="Google Shape;119;p3"/>
          <p:cNvSpPr txBox="1"/>
          <p:nvPr/>
        </p:nvSpPr>
        <p:spPr>
          <a:xfrm>
            <a:off x="1028699" y="4471834"/>
            <a:ext cx="7519556" cy="861774"/>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Sie erfordert die physische Anwesenheit von Lehrkraft und Schüler, wobei die Schüler in gewissem Maße die Kontrolle über Zeit, Ort, Weg oder Tempo haben.</a:t>
            </a:r>
            <a:endParaRPr sz="2000" b="0" i="0" u="none" strike="noStrike" cap="none">
              <a:solidFill>
                <a:srgbClr val="000000"/>
              </a:solidFill>
              <a:latin typeface="Arial"/>
              <a:ea typeface="Arial"/>
              <a:cs typeface="Arial"/>
              <a:sym typeface="Arial"/>
            </a:endParaRPr>
          </a:p>
        </p:txBody>
      </p:sp>
      <p:sp>
        <p:nvSpPr>
          <p:cNvPr id="120" name="Google Shape;120;p3"/>
          <p:cNvSpPr txBox="1"/>
          <p:nvPr/>
        </p:nvSpPr>
        <p:spPr>
          <a:xfrm>
            <a:off x="1028699" y="6004943"/>
            <a:ext cx="7685810" cy="1292662"/>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000"/>
              <a:buFont typeface="Arial"/>
              <a:buNone/>
            </a:pPr>
            <a:r>
              <a:rPr lang="en-US" sz="2000" b="0" i="0" u="none" strike="noStrike" cap="none">
                <a:solidFill>
                  <a:srgbClr val="121212"/>
                </a:solidFill>
                <a:latin typeface="Arial"/>
                <a:ea typeface="Arial"/>
                <a:cs typeface="Arial"/>
                <a:sym typeface="Arial"/>
              </a:rPr>
              <a:t>Dieser Ansatz verbindet die Vorteile des Präsenzunterrichts mit der Flexibilität des Online-Lernens und zielt darauf ab, eine individuellere und ansprechendere Lernerfahrung zu bieten.</a:t>
            </a:r>
            <a:endParaRPr sz="2000" b="0" i="0" u="none" strike="noStrike" cap="none">
              <a:solidFill>
                <a:srgbClr val="000000"/>
              </a:solidFill>
              <a:latin typeface="Arial"/>
              <a:ea typeface="Arial"/>
              <a:cs typeface="Arial"/>
              <a:sym typeface="Arial"/>
            </a:endParaRPr>
          </a:p>
        </p:txBody>
      </p:sp>
      <p:sp>
        <p:nvSpPr>
          <p:cNvPr id="121" name="Google Shape;121;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124" name="Google Shape;124;p3"/>
          <p:cNvSpPr txBox="1"/>
          <p:nvPr/>
        </p:nvSpPr>
        <p:spPr>
          <a:xfrm>
            <a:off x="5627065" y="9243317"/>
            <a:ext cx="1008368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25" name="Google Shape;125;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a:off x="9544331" y="2756648"/>
            <a:ext cx="628996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Sehen Sie sich dieses kurze Video über Blended Learning von MBRU an: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7" name="Google Shape;127;p3"/>
          <p:cNvPicPr preferRelativeResize="0"/>
          <p:nvPr/>
        </p:nvPicPr>
        <p:blipFill rotWithShape="1">
          <a:blip r:embed="rId4">
            <a:alphaModFix/>
          </a:blip>
          <a:srcRect/>
          <a:stretch/>
        </p:blipFill>
        <p:spPr>
          <a:xfrm>
            <a:off x="9667872" y="3679978"/>
            <a:ext cx="6042882" cy="3399121"/>
          </a:xfrm>
          <a:prstGeom prst="rect">
            <a:avLst/>
          </a:prstGeom>
          <a:noFill/>
          <a:ln>
            <a:noFill/>
          </a:ln>
        </p:spPr>
      </p:pic>
      <p:sp>
        <p:nvSpPr>
          <p:cNvPr id="128" name="Google Shape;128;p3"/>
          <p:cNvSpPr txBox="1"/>
          <p:nvPr/>
        </p:nvSpPr>
        <p:spPr>
          <a:xfrm>
            <a:off x="9667872" y="7297605"/>
            <a:ext cx="583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https://www.youtube.com/watch?v=-bwhR1ZKGRE</a:t>
            </a:r>
            <a:endParaRPr/>
          </a:p>
        </p:txBody>
      </p:sp>
      <p:pic>
        <p:nvPicPr>
          <p:cNvPr id="129" name="Google Shape;129;p3"/>
          <p:cNvPicPr preferRelativeResize="0"/>
          <p:nvPr/>
        </p:nvPicPr>
        <p:blipFill rotWithShape="1">
          <a:blip r:embed="rId5">
            <a:alphaModFix/>
          </a:blip>
          <a:srcRect/>
          <a:stretch/>
        </p:blipFill>
        <p:spPr>
          <a:xfrm>
            <a:off x="15834295" y="92257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B48696F-4C94-CC4D-8123-C5D6FC660C18}"/>
              </a:ext>
            </a:extLst>
          </p:cNvPr>
          <p:cNvPicPr>
            <a:picLocks noChangeAspect="1"/>
          </p:cNvPicPr>
          <p:nvPr/>
        </p:nvPicPr>
        <p:blipFill>
          <a:blip r:embed="rId6"/>
          <a:stretch>
            <a:fillRect/>
          </a:stretch>
        </p:blipFill>
        <p:spPr>
          <a:xfrm>
            <a:off x="3079261" y="9349754"/>
            <a:ext cx="2225798" cy="4669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45"/>
        <p:cNvGrpSpPr/>
        <p:nvPr/>
      </p:nvGrpSpPr>
      <p:grpSpPr>
        <a:xfrm>
          <a:off x="0" y="0"/>
          <a:ext cx="0" cy="0"/>
          <a:chOff x="0" y="0"/>
          <a:chExt cx="0" cy="0"/>
        </a:xfrm>
      </p:grpSpPr>
      <p:sp>
        <p:nvSpPr>
          <p:cNvPr id="646" name="Google Shape;646;p2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48" name="Google Shape;648;p2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50" name="Google Shape;650;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52" name="Google Shape;652;p2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1"/>
          <p:cNvSpPr/>
          <p:nvPr/>
        </p:nvSpPr>
        <p:spPr>
          <a:xfrm>
            <a:off x="14005695" y="403173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6">
              <a:alphaModFix/>
            </a:blip>
            <a:stretch>
              <a:fillRect/>
            </a:stretch>
          </a:blipFill>
          <a:ln>
            <a:noFill/>
          </a:ln>
        </p:spPr>
        <p:txBody>
          <a:bodyPr/>
          <a:lstStyle/>
          <a:p>
            <a:endParaRPr/>
          </a:p>
        </p:txBody>
      </p:sp>
      <p:sp>
        <p:nvSpPr>
          <p:cNvPr id="654" name="Google Shape;654;p21"/>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dirty="0">
                <a:solidFill>
                  <a:srgbClr val="033C5B"/>
                </a:solidFil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655" name="Google Shape;655;p21"/>
          <p:cNvSpPr txBox="1"/>
          <p:nvPr/>
        </p:nvSpPr>
        <p:spPr>
          <a:xfrm>
            <a:off x="5687760" y="9079544"/>
            <a:ext cx="100336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56" name="Google Shape;656;p21"/>
          <p:cNvSpPr txBox="1"/>
          <p:nvPr/>
        </p:nvSpPr>
        <p:spPr>
          <a:xfrm>
            <a:off x="3098210" y="2156520"/>
            <a:ext cx="11343103" cy="5293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Überdenken Sie Ihre derzeitigen Lehrmethoden:</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Denken Sie über Ihren derzeitigen Lehransatz nach. Wie sehr integrieren Sie derzeit Online- und Präsenzkomponenten?</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Bestimmen Sie einen Aspekt Ihres Unterrichts, der am meisten von einem stärker gemischten Ansatz profitieren könnte.</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 Analysieren Sie ein Blended-Learning-Szenario:</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Denken Sie über eine der in dieser Einheit besprochenen Fallstudien nach oder entwerfen Sie ein ähnliches Szenario, das für Ihren Kontext relevant ist.</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Ermitteln Sie, was den Blended-Learning-Ansatz in diesem Szenario effektiv macht und wie ähnliche Strategien in Ihrem Unterricht angewendet werden könnten.</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 Planen Sie eine Blended-Learning-Aktivität:</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Entwerfen Sie einen groben Plan für eine Blended-Learning-Aktivität, die Sie durchführen könnten. Berücksichtigen Sie die Ausgewogenheit von Online- und Offline-Elementen und wie sie sich gegenseitig ergänzen.</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Überlegen Sie sich, welche Lernziele Sie verfolgen, welche Ressourcen Sie benötigen und wie Sie den Lernerfolg der Schülerinnen und Schüler bewerten wollen.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21"/>
          <p:cNvSpPr/>
          <p:nvPr/>
        </p:nvSpPr>
        <p:spPr>
          <a:xfrm>
            <a:off x="14005695" y="3711144"/>
            <a:ext cx="2961521" cy="2133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21"/>
          <p:cNvSpPr/>
          <p:nvPr/>
        </p:nvSpPr>
        <p:spPr>
          <a:xfrm>
            <a:off x="15067883" y="5784331"/>
            <a:ext cx="398141"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21"/>
          <p:cNvSpPr/>
          <p:nvPr/>
        </p:nvSpPr>
        <p:spPr>
          <a:xfrm>
            <a:off x="14649211" y="3086100"/>
            <a:ext cx="3638789" cy="2464486"/>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21"/>
          <p:cNvSpPr txBox="1"/>
          <p:nvPr/>
        </p:nvSpPr>
        <p:spPr>
          <a:xfrm>
            <a:off x="15498411" y="3334248"/>
            <a:ext cx="216659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chemeClr val="dk1"/>
                </a:solidFill>
                <a:latin typeface="Arial"/>
                <a:ea typeface="Arial"/>
                <a:cs typeface="Arial"/>
                <a:sym typeface="Arial"/>
              </a:rPr>
              <a:t>Wie hat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von Blended Learning </a:t>
            </a:r>
            <a:r>
              <a:rPr lang="en-US" sz="2000" b="0" i="0" u="none" strike="noStrike" cap="none" dirty="0" err="1">
                <a:solidFill>
                  <a:schemeClr val="dk1"/>
                </a:solidFill>
                <a:latin typeface="Arial"/>
                <a:ea typeface="Arial"/>
                <a:cs typeface="Arial"/>
                <a:sym typeface="Arial"/>
              </a:rPr>
              <a:t>nach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dieser</a:t>
            </a:r>
            <a:r>
              <a:rPr lang="en-US" sz="2000" b="0" i="0" u="none" strike="noStrike" cap="none" dirty="0">
                <a:solidFill>
                  <a:schemeClr val="dk1"/>
                </a:solidFill>
                <a:latin typeface="Arial"/>
                <a:ea typeface="Arial"/>
                <a:cs typeface="Arial"/>
                <a:sym typeface="Arial"/>
              </a:rPr>
              <a:t> Einheit </a:t>
            </a:r>
            <a:r>
              <a:rPr lang="en-US" sz="2000" b="0" i="0" u="none" strike="noStrike" cap="none" dirty="0" err="1">
                <a:solidFill>
                  <a:schemeClr val="dk1"/>
                </a:solidFill>
                <a:latin typeface="Arial"/>
                <a:ea typeface="Arial"/>
                <a:cs typeface="Arial"/>
                <a:sym typeface="Arial"/>
              </a:rPr>
              <a:t>verändert</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sp>
        <p:nvSpPr>
          <p:cNvPr id="661" name="Google Shape;661;p21"/>
          <p:cNvSpPr/>
          <p:nvPr/>
        </p:nvSpPr>
        <p:spPr>
          <a:xfrm>
            <a:off x="16002000" y="5950115"/>
            <a:ext cx="228600" cy="139016"/>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21"/>
          <p:cNvSpPr/>
          <p:nvPr/>
        </p:nvSpPr>
        <p:spPr>
          <a:xfrm>
            <a:off x="16468605" y="5642653"/>
            <a:ext cx="226210" cy="144738"/>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63" name="Google Shape;663;p21"/>
          <p:cNvPicPr preferRelativeResize="0"/>
          <p:nvPr/>
        </p:nvPicPr>
        <p:blipFill rotWithShape="1">
          <a:blip r:embed="rId7">
            <a:alphaModFix/>
          </a:blip>
          <a:srcRect/>
          <a:stretch/>
        </p:blipFill>
        <p:spPr>
          <a:xfrm>
            <a:off x="16001295" y="915702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58F82E7-AA4A-7955-8280-4C30C0D1C235}"/>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67"/>
        <p:cNvGrpSpPr/>
        <p:nvPr/>
      </p:nvGrpSpPr>
      <p:grpSpPr>
        <a:xfrm>
          <a:off x="0" y="0"/>
          <a:ext cx="0" cy="0"/>
          <a:chOff x="0" y="0"/>
          <a:chExt cx="0" cy="0"/>
        </a:xfrm>
      </p:grpSpPr>
      <p:sp>
        <p:nvSpPr>
          <p:cNvPr id="668" name="Google Shape;668;p2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70" name="Google Shape;670;p2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72" name="Google Shape;672;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74" name="Google Shape;674;p2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12741385" y="4360394"/>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6">
              <a:alphaModFix/>
            </a:blip>
            <a:stretch>
              <a:fillRect/>
            </a:stretch>
          </a:blipFill>
          <a:ln>
            <a:noFill/>
          </a:ln>
        </p:spPr>
        <p:txBody>
          <a:bodyPr/>
          <a:lstStyle/>
          <a:p>
            <a:endParaRPr/>
          </a:p>
        </p:txBody>
      </p:sp>
      <p:sp>
        <p:nvSpPr>
          <p:cNvPr id="676" name="Google Shape;676;p22"/>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dirty="0">
                <a:solidFill>
                  <a:srgbClr val="033C5B"/>
                </a:solidFil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677" name="Google Shape;677;p22"/>
          <p:cNvSpPr txBox="1"/>
          <p:nvPr/>
        </p:nvSpPr>
        <p:spPr>
          <a:xfrm>
            <a:off x="3058697" y="2022385"/>
            <a:ext cx="9514303" cy="51766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 Mögliche Herausforderungen angehen:</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Überlegen Sie, welche Herausforderungen bei der Durchführung dieser Aktivität auftreten könnten (technische Hindernisse, Engagement der Schüler usw.).</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Machen Sie sich Gedanken über mögliche Lösungen oder Strategien zur Bewältigung dieser Herausforderungen.</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 Persönliche Entwicklungsziele:</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Überlegen Sie, welche Fähigkeiten oder Kenntnisse Sie entwickeln müssen, um Blended-Learning-Strategien effektiv umzusetzen.</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Setzen Sie sich ein oder zwei persönliche Entwicklungsziele im Zusammenhang mit Blended Learning.</a:t>
            </a:r>
            <a:endParaRPr/>
          </a:p>
          <a:p>
            <a:pPr marL="914400" marR="0" lvl="1" indent="-292100" algn="l" rtl="0">
              <a:lnSpc>
                <a:spcPct val="100000"/>
              </a:lnSpc>
              <a:spcBef>
                <a:spcPts val="0"/>
              </a:spcBef>
              <a:spcAft>
                <a:spcPts val="0"/>
              </a:spcAft>
              <a:buClr>
                <a:schemeClr val="dk1"/>
              </a:buClr>
              <a:buSzPts val="26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8. Feedback und Austausch:</a:t>
            </a:r>
            <a:endParaRPr sz="2000" b="0" i="0" u="none" strike="noStrike" cap="none">
              <a:solidFill>
                <a:schemeClr val="dk1"/>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Wenn möglich, teilen Sie Ihren Plan und Ihre Überlegungen mit einem Kollegen oder in einem Lehrkraftforum, um Feedback zu erhalten.</a:t>
            </a:r>
            <a:endParaRPr sz="20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Diskutieren Sie, wie Blended-Learning-Strategien in verschiedenen Bildungskontexten angepasst und angewendet werden können.</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78" name="Google Shape;678;p22"/>
          <p:cNvSpPr txBox="1"/>
          <p:nvPr/>
        </p:nvSpPr>
        <p:spPr>
          <a:xfrm>
            <a:off x="5627065" y="9019527"/>
            <a:ext cx="972195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de-DE" sz="12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200" b="0" i="0" u="none" strike="noStrike" cap="none" dirty="0">
              <a:solidFill>
                <a:srgbClr val="000000"/>
              </a:solidFill>
              <a:latin typeface="Arial"/>
              <a:ea typeface="Arial"/>
              <a:cs typeface="Arial"/>
              <a:sym typeface="Arial"/>
            </a:endParaRPr>
          </a:p>
        </p:txBody>
      </p:sp>
      <p:sp>
        <p:nvSpPr>
          <p:cNvPr id="679" name="Google Shape;679;p22"/>
          <p:cNvSpPr/>
          <p:nvPr/>
        </p:nvSpPr>
        <p:spPr>
          <a:xfrm>
            <a:off x="12573000" y="4076700"/>
            <a:ext cx="3505200" cy="20574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p22"/>
          <p:cNvSpPr/>
          <p:nvPr/>
        </p:nvSpPr>
        <p:spPr>
          <a:xfrm>
            <a:off x="13716000" y="6134100"/>
            <a:ext cx="533400" cy="609600"/>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22"/>
          <p:cNvSpPr/>
          <p:nvPr/>
        </p:nvSpPr>
        <p:spPr>
          <a:xfrm>
            <a:off x="13730785" y="2119080"/>
            <a:ext cx="4216354" cy="3400694"/>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22"/>
          <p:cNvSpPr/>
          <p:nvPr/>
        </p:nvSpPr>
        <p:spPr>
          <a:xfrm>
            <a:off x="14706600" y="5989280"/>
            <a:ext cx="390508" cy="297220"/>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22"/>
          <p:cNvSpPr/>
          <p:nvPr/>
        </p:nvSpPr>
        <p:spPr>
          <a:xfrm>
            <a:off x="15265493" y="5586026"/>
            <a:ext cx="279307" cy="217442"/>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22"/>
          <p:cNvSpPr txBox="1"/>
          <p:nvPr/>
        </p:nvSpPr>
        <p:spPr>
          <a:xfrm>
            <a:off x="14531015" y="2624462"/>
            <a:ext cx="2811323"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chemeClr val="dk1"/>
                </a:solidFill>
                <a:latin typeface="Arial"/>
                <a:ea typeface="Arial"/>
                <a:cs typeface="Arial"/>
                <a:sym typeface="Arial"/>
              </a:rPr>
              <a:t>Zu </a:t>
            </a:r>
            <a:r>
              <a:rPr lang="en-US" sz="2000" b="0" i="0" u="none" strike="noStrike" cap="none" dirty="0" err="1">
                <a:solidFill>
                  <a:schemeClr val="dk1"/>
                </a:solidFill>
                <a:latin typeface="Arial"/>
                <a:ea typeface="Arial"/>
                <a:cs typeface="Arial"/>
                <a:sym typeface="Arial"/>
              </a:rPr>
              <a:t>welcher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Maßnahme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verpflichten</a:t>
            </a:r>
            <a:r>
              <a:rPr lang="en-US" sz="2000" b="0" i="0" u="none" strike="noStrike" cap="none" dirty="0">
                <a:solidFill>
                  <a:schemeClr val="dk1"/>
                </a:solidFill>
                <a:latin typeface="Arial"/>
                <a:ea typeface="Arial"/>
                <a:cs typeface="Arial"/>
                <a:sym typeface="Arial"/>
              </a:rPr>
              <a:t>, um </a:t>
            </a:r>
            <a:r>
              <a:rPr lang="en-US" sz="2000" b="0" i="0" u="none" strike="noStrike" cap="none" dirty="0" err="1">
                <a:solidFill>
                  <a:schemeClr val="dk1"/>
                </a:solidFill>
                <a:latin typeface="Arial"/>
                <a:ea typeface="Arial"/>
                <a:cs typeface="Arial"/>
                <a:sym typeface="Arial"/>
              </a:rPr>
              <a:t>Ihre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Unterrichtspraxis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Hilfe</a:t>
            </a:r>
            <a:r>
              <a:rPr lang="en-US" sz="2000" b="0" i="0" u="none" strike="noStrike" cap="none" dirty="0">
                <a:solidFill>
                  <a:schemeClr val="dk1"/>
                </a:solidFill>
                <a:latin typeface="Arial"/>
                <a:ea typeface="Arial"/>
                <a:cs typeface="Arial"/>
                <a:sym typeface="Arial"/>
              </a:rPr>
              <a:t> von Blended-Learning-</a:t>
            </a:r>
            <a:r>
              <a:rPr lang="en-US" sz="2000" b="0" i="0" u="none" strike="noStrike" cap="none" dirty="0" err="1">
                <a:solidFill>
                  <a:schemeClr val="dk1"/>
                </a:solidFill>
                <a:latin typeface="Arial"/>
                <a:ea typeface="Arial"/>
                <a:cs typeface="Arial"/>
                <a:sym typeface="Arial"/>
              </a:rPr>
              <a:t>Ansätzen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verbessern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pic>
        <p:nvPicPr>
          <p:cNvPr id="685" name="Google Shape;685;p22"/>
          <p:cNvPicPr preferRelativeResize="0"/>
          <p:nvPr/>
        </p:nvPicPr>
        <p:blipFill rotWithShape="1">
          <a:blip r:embed="rId7">
            <a:alphaModFix/>
          </a:blip>
          <a:srcRect/>
          <a:stretch/>
        </p:blipFill>
        <p:spPr>
          <a:xfrm>
            <a:off x="15544800" y="901952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14A7A32-EE8F-20A2-3744-D15E9FABD469}"/>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89"/>
        <p:cNvGrpSpPr/>
        <p:nvPr/>
      </p:nvGrpSpPr>
      <p:grpSpPr>
        <a:xfrm>
          <a:off x="0" y="0"/>
          <a:ext cx="0" cy="0"/>
          <a:chOff x="0" y="0"/>
          <a:chExt cx="0" cy="0"/>
        </a:xfrm>
      </p:grpSpPr>
      <p:sp>
        <p:nvSpPr>
          <p:cNvPr id="690" name="Google Shape;690;p23"/>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Zusätzliche Ressourcen</a:t>
            </a:r>
            <a:endParaRPr sz="4000" b="0" i="0" u="none" strike="noStrike" cap="none">
              <a:solidFill>
                <a:srgbClr val="033C5B"/>
              </a:solidFill>
              <a:latin typeface="Arial"/>
              <a:ea typeface="Arial"/>
              <a:cs typeface="Arial"/>
              <a:sym typeface="Arial"/>
            </a:endParaRPr>
          </a:p>
        </p:txBody>
      </p:sp>
      <p:sp>
        <p:nvSpPr>
          <p:cNvPr id="691" name="Google Shape;691;p23"/>
          <p:cNvSpPr txBox="1"/>
          <p:nvPr/>
        </p:nvSpPr>
        <p:spPr>
          <a:xfrm>
            <a:off x="1724726" y="2764936"/>
            <a:ext cx="13836000" cy="701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121212"/>
                </a:solidFill>
                <a:latin typeface="Arial"/>
                <a:ea typeface="Arial"/>
                <a:cs typeface="Arial"/>
                <a:sym typeface="Arial"/>
              </a:rPr>
              <a:t>Bücher</a:t>
            </a:r>
            <a:r>
              <a:rPr lang="en-US" sz="2000" b="1" i="0" u="none" strike="noStrike" cap="none" dirty="0">
                <a:solidFill>
                  <a:srgbClr val="121212"/>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a:solidFill>
                  <a:schemeClr val="dk1"/>
                </a:solidFill>
                <a:latin typeface="Arial"/>
                <a:ea typeface="Arial"/>
                <a:cs typeface="Arial"/>
                <a:sym typeface="Arial"/>
              </a:rPr>
              <a:t>Blended: Using Disruptive Innovation to Improve Schools, von Michael B. Horn und Heather </a:t>
            </a:r>
            <a:r>
              <a:rPr lang="en-US" sz="2000" b="0" i="0" u="none" strike="noStrike" cap="none" dirty="0" err="1">
                <a:solidFill>
                  <a:schemeClr val="dk1"/>
                </a:solidFill>
                <a:latin typeface="Arial"/>
                <a:ea typeface="Arial"/>
                <a:cs typeface="Arial"/>
                <a:sym typeface="Arial"/>
              </a:rPr>
              <a:t>Staker</a:t>
            </a: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a:solidFill>
                  <a:schemeClr val="dk1"/>
                </a:solidFill>
                <a:latin typeface="Arial"/>
                <a:ea typeface="Arial"/>
                <a:cs typeface="Arial"/>
                <a:sym typeface="Arial"/>
              </a:rPr>
              <a:t>Das </a:t>
            </a:r>
            <a:r>
              <a:rPr lang="en-US" sz="2000" b="0" i="0" u="none" strike="noStrike" cap="none" dirty="0" err="1">
                <a:solidFill>
                  <a:schemeClr val="dk1"/>
                </a:solidFill>
                <a:latin typeface="Arial"/>
                <a:ea typeface="Arial"/>
                <a:cs typeface="Arial"/>
                <a:sym typeface="Arial"/>
              </a:rPr>
              <a:t>Handbuch</a:t>
            </a:r>
            <a:r>
              <a:rPr lang="en-US" sz="2000" b="0" i="0" u="none" strike="noStrike" cap="none" dirty="0">
                <a:solidFill>
                  <a:schemeClr val="dk1"/>
                </a:solidFill>
                <a:latin typeface="Arial"/>
                <a:ea typeface="Arial"/>
                <a:cs typeface="Arial"/>
                <a:sym typeface="Arial"/>
              </a:rPr>
              <a:t> des Blended Learning: Global Perspectives, Local Designs, von Curtis J. Bonk und Charles R. Graham</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Online-Artikel:</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https://members.aect.org/pdf/Proceedings/proceedings13/2013i/13_21.pdf</a:t>
            </a:r>
            <a:endParaRPr sz="2000" b="0" i="0" u="sng"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a:solidFill>
                  <a:srgbClr val="000000"/>
                </a:solidFill>
                <a:latin typeface="Arial"/>
                <a:ea typeface="Arial"/>
                <a:cs typeface="Arial"/>
                <a:sym typeface="Arial"/>
              </a:rPr>
              <a:t>Harvard-Universität. Wie man </a:t>
            </a:r>
            <a:r>
              <a:rPr lang="en-US" sz="2000" b="0" i="0" u="none" strike="noStrike" cap="none" dirty="0" err="1">
                <a:solidFill>
                  <a:srgbClr val="000000"/>
                </a:solidFill>
                <a:latin typeface="Arial"/>
                <a:ea typeface="Arial"/>
                <a:cs typeface="Arial"/>
                <a:sym typeface="Arial"/>
              </a:rPr>
              <a:t>Verbindungen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zwischen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realen</a:t>
            </a:r>
            <a:r>
              <a:rPr lang="en-US" sz="2000" b="0" i="0" u="none" strike="noStrike" cap="none" dirty="0">
                <a:solidFill>
                  <a:srgbClr val="000000"/>
                </a:solidFill>
                <a:latin typeface="Arial"/>
                <a:ea typeface="Arial"/>
                <a:cs typeface="Arial"/>
                <a:sym typeface="Arial"/>
              </a:rPr>
              <a:t> Welt und dem </a:t>
            </a:r>
            <a:r>
              <a:rPr lang="en-US" sz="2000" b="0" i="0" u="none" strike="noStrike" cap="none" dirty="0" err="1">
                <a:solidFill>
                  <a:srgbClr val="000000"/>
                </a:solidFill>
                <a:latin typeface="Arial"/>
                <a:ea typeface="Arial"/>
                <a:cs typeface="Arial"/>
                <a:sym typeface="Arial"/>
              </a:rPr>
              <a:t>Kursmaterial</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herstellt</a:t>
            </a:r>
            <a:r>
              <a:rPr lang="en-US" sz="2000" b="0" i="0" u="none" strike="noStrike" cap="none" dirty="0">
                <a:solidFill>
                  <a:srgbClr val="000000"/>
                </a:solidFill>
                <a:latin typeface="Arial"/>
                <a:ea typeface="Arial"/>
                <a:cs typeface="Arial"/>
                <a:sym typeface="Arial"/>
              </a:rPr>
              <a:t>:</a:t>
            </a:r>
            <a:br>
              <a:rPr lang="en-US" sz="2000" b="0" i="0" u="none" strike="noStrike" cap="none" dirty="0">
                <a:solidFill>
                  <a:srgbClr val="000000"/>
                </a:solidFill>
                <a:latin typeface="Arial"/>
                <a:ea typeface="Arial"/>
                <a:cs typeface="Arial"/>
                <a:sym typeface="Arial"/>
              </a:rPr>
            </a:br>
            <a:r>
              <a:rPr lang="en-US" sz="2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https://ablconnect.harvard.edu/make-real-world-connections-course-material </a:t>
            </a:r>
            <a:endParaRPr dirty="0"/>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a:solidFill>
                  <a:srgbClr val="000000"/>
                </a:solidFill>
                <a:latin typeface="Arial"/>
                <a:ea typeface="Arial"/>
                <a:cs typeface="Arial"/>
                <a:sym typeface="Arial"/>
              </a:rPr>
              <a:t>Drexel. Wie man </a:t>
            </a:r>
            <a:r>
              <a:rPr lang="en-US" sz="2000" b="0" i="0" u="none" strike="noStrike" cap="none" dirty="0" err="1">
                <a:solidFill>
                  <a:srgbClr val="000000"/>
                </a:solidFill>
                <a:latin typeface="Arial"/>
                <a:ea typeface="Arial"/>
                <a:cs typeface="Arial"/>
                <a:sym typeface="Arial"/>
              </a:rPr>
              <a:t>Kreativität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anregt</a:t>
            </a:r>
            <a:r>
              <a:rPr lang="en-US" sz="2000" b="0" i="0" u="none" strike="noStrike" cap="none" dirty="0">
                <a:solidFill>
                  <a:srgbClr val="000000"/>
                </a:solidFill>
                <a:latin typeface="Arial"/>
                <a:ea typeface="Arial"/>
                <a:cs typeface="Arial"/>
                <a:sym typeface="Arial"/>
              </a:rPr>
              <a:t>: </a:t>
            </a:r>
            <a:br>
              <a:rPr lang="en-US" sz="2000" b="0" i="0" u="none" strike="noStrike" cap="none" dirty="0">
                <a:solidFill>
                  <a:srgbClr val="000000"/>
                </a:solidFill>
                <a:latin typeface="Arial"/>
                <a:ea typeface="Arial"/>
                <a:cs typeface="Arial"/>
                <a:sym typeface="Arial"/>
              </a:rPr>
            </a:br>
            <a:r>
              <a:rPr lang="en-US" sz="20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https://drexel.edu/soe/resources/teacher-resources/inspire-creativity-in-the-classroom</a:t>
            </a:r>
            <a:endParaRPr sz="2000" b="0" i="0" u="sng"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a:solidFill>
                  <a:srgbClr val="000000"/>
                </a:solidFill>
                <a:latin typeface="Arial"/>
                <a:ea typeface="Arial"/>
                <a:cs typeface="Arial"/>
                <a:sym typeface="Arial"/>
              </a:rPr>
              <a:t>Wie </a:t>
            </a:r>
            <a:r>
              <a:rPr lang="en-US" sz="2000" b="0" i="0" u="none" strike="noStrike" cap="none" dirty="0" err="1">
                <a:solidFill>
                  <a:srgbClr val="000000"/>
                </a:solidFill>
                <a:latin typeface="Arial"/>
                <a:ea typeface="Arial"/>
                <a:cs typeface="Arial"/>
                <a:sym typeface="Arial"/>
              </a:rPr>
              <a:t>kollaboratives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Teamarbeit</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Simulationen</a:t>
            </a:r>
            <a:r>
              <a:rPr lang="en-US" sz="2000" b="0" i="0" u="none" strike="noStrike" cap="none" dirty="0">
                <a:solidFill>
                  <a:srgbClr val="000000"/>
                </a:solidFill>
                <a:latin typeface="Arial"/>
                <a:ea typeface="Arial"/>
                <a:cs typeface="Arial"/>
                <a:sym typeface="Arial"/>
              </a:rPr>
              <a:t>: </a:t>
            </a:r>
            <a:br>
              <a:rPr lang="en-US" sz="2000" b="0" i="0" u="none" strike="noStrike" cap="none" dirty="0">
                <a:solidFill>
                  <a:srgbClr val="000000"/>
                </a:solidFill>
                <a:latin typeface="Arial"/>
                <a:ea typeface="Arial"/>
                <a:cs typeface="Arial"/>
                <a:sym typeface="Arial"/>
              </a:rPr>
            </a:br>
            <a:r>
              <a:rPr lang="en-US" sz="20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https://fastercapital.com/topics/collaborative-learning-and-teamwork-in-simulation-centers.html  </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Arial"/>
                <a:ea typeface="Arial"/>
                <a:cs typeface="Arial"/>
                <a:sym typeface="Arial"/>
              </a:rPr>
              <a:t>Lesen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diesen</a:t>
            </a:r>
            <a:r>
              <a:rPr lang="en-US" sz="2000" b="0" i="0" u="none" strike="noStrike" cap="none" dirty="0">
                <a:solidFill>
                  <a:srgbClr val="000000"/>
                </a:solidFill>
                <a:latin typeface="Arial"/>
                <a:ea typeface="Arial"/>
                <a:cs typeface="Arial"/>
                <a:sym typeface="Arial"/>
              </a:rPr>
              <a:t> Artikel von Midori </a:t>
            </a:r>
            <a:r>
              <a:rPr lang="en-US" sz="2000" b="0" i="0" u="none" strike="noStrike" cap="none" dirty="0" err="1">
                <a:solidFill>
                  <a:srgbClr val="000000"/>
                </a:solidFill>
                <a:latin typeface="Arial"/>
                <a:ea typeface="Arial"/>
                <a:cs typeface="Arial"/>
                <a:sym typeface="Arial"/>
              </a:rPr>
              <a:t>Nediger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darüber</a:t>
            </a:r>
            <a:r>
              <a:rPr lang="en-US" sz="2000" b="0" i="0" u="none" strike="noStrike" cap="none" dirty="0">
                <a:solidFill>
                  <a:srgbClr val="000000"/>
                </a:solidFill>
                <a:latin typeface="Arial"/>
                <a:ea typeface="Arial"/>
                <a:cs typeface="Arial"/>
                <a:sym typeface="Arial"/>
              </a:rPr>
              <a:t>, was </a:t>
            </a:r>
            <a:r>
              <a:rPr lang="en-US" sz="2000" b="0" i="0" u="none" strike="noStrike" cap="none" dirty="0" err="1">
                <a:solidFill>
                  <a:srgbClr val="000000"/>
                </a:solidFill>
                <a:latin typeface="Arial"/>
                <a:ea typeface="Arial"/>
                <a:cs typeface="Arial"/>
                <a:sym typeface="Arial"/>
              </a:rPr>
              <a:t>Infografiken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man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gestaltet</a:t>
            </a:r>
            <a:r>
              <a:rPr lang="en-US" sz="2000" b="0" i="0" u="none" strike="noStrike" cap="none" dirty="0">
                <a:solidFill>
                  <a:srgbClr val="000000"/>
                </a:solidFill>
                <a:latin typeface="Arial"/>
                <a:ea typeface="Arial"/>
                <a:cs typeface="Arial"/>
                <a:sym typeface="Arial"/>
              </a:rPr>
              <a:t>: </a:t>
            </a:r>
            <a:br>
              <a:rPr lang="en-US" sz="2000" b="0" i="0" u="none" strike="noStrike" cap="none" dirty="0">
                <a:solidFill>
                  <a:srgbClr val="000000"/>
                </a:solidFill>
                <a:latin typeface="Arial"/>
                <a:ea typeface="Arial"/>
                <a:cs typeface="Arial"/>
                <a:sym typeface="Arial"/>
              </a:rPr>
            </a:br>
            <a:r>
              <a:rPr lang="en-US" sz="20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 https://venngage.com/blog/what-is-an-infographic/ </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Arial"/>
                <a:ea typeface="Arial"/>
                <a:cs typeface="Arial"/>
                <a:sym typeface="Arial"/>
              </a:rPr>
              <a:t>Lesen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diesen</a:t>
            </a:r>
            <a:r>
              <a:rPr lang="en-US" sz="2000" b="0" i="0" u="none" strike="noStrike" cap="none" dirty="0">
                <a:solidFill>
                  <a:srgbClr val="000000"/>
                </a:solidFill>
                <a:latin typeface="Arial"/>
                <a:ea typeface="Arial"/>
                <a:cs typeface="Arial"/>
                <a:sym typeface="Arial"/>
              </a:rPr>
              <a:t> Artikel des Digital Learning Institute, um </a:t>
            </a:r>
            <a:r>
              <a:rPr lang="en-US" sz="2000" b="0" i="0" u="none" strike="noStrike" cap="none" dirty="0" err="1">
                <a:solidFill>
                  <a:srgbClr val="000000"/>
                </a:solidFill>
                <a:latin typeface="Arial"/>
                <a:ea typeface="Arial"/>
                <a:cs typeface="Arial"/>
                <a:sym typeface="Arial"/>
              </a:rPr>
              <a:t>mehr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selbstgesteuertes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erfahren</a:t>
            </a:r>
            <a:r>
              <a:rPr lang="en-US" sz="2000" b="0" i="0" u="none" strike="noStrike" cap="none" dirty="0">
                <a:solidFill>
                  <a:srgbClr val="000000"/>
                </a:solidFill>
                <a:latin typeface="Arial"/>
                <a:ea typeface="Arial"/>
                <a:cs typeface="Arial"/>
                <a:sym typeface="Arial"/>
              </a:rPr>
              <a:t>: Definition, </a:t>
            </a:r>
            <a:r>
              <a:rPr lang="en-US" sz="2000" b="0" i="0" u="none" strike="noStrike" cap="none" dirty="0" err="1">
                <a:solidFill>
                  <a:srgbClr val="000000"/>
                </a:solidFill>
                <a:latin typeface="Arial"/>
                <a:ea typeface="Arial"/>
                <a:cs typeface="Arial"/>
                <a:sym typeface="Arial"/>
              </a:rPr>
              <a:t>Vorteile</a:t>
            </a:r>
            <a:r>
              <a:rPr lang="en-US" sz="2000" b="0" i="0" u="none" strike="noStrike" cap="none" dirty="0">
                <a:solidFill>
                  <a:srgbClr val="000000"/>
                </a:solidFill>
                <a:latin typeface="Arial"/>
                <a:ea typeface="Arial"/>
                <a:cs typeface="Arial"/>
                <a:sym typeface="Arial"/>
              </a:rPr>
              <a:t> und Tipps: </a:t>
            </a:r>
            <a:r>
              <a:rPr lang="en-US" sz="20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rPr>
              <a:t>//www.digitallearninginstitute.com/blog/what-is-self-paced-learning-definition-benefits-and-tips </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a:t>
            </a:r>
            <a:endParaRPr dirty="0"/>
          </a:p>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dirty="0">
              <a:solidFill>
                <a:srgbClr val="121212"/>
              </a:solidFill>
              <a:latin typeface="Arial"/>
              <a:ea typeface="Arial"/>
              <a:cs typeface="Arial"/>
              <a:sym typeface="Arial"/>
            </a:endParaRPr>
          </a:p>
        </p:txBody>
      </p:sp>
      <p:sp>
        <p:nvSpPr>
          <p:cNvPr id="692" name="Google Shape;692;p2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95" name="Google Shape;695;p2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98" name="Google Shape;698;p2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3"/>
          <p:cNvSpPr txBox="1"/>
          <p:nvPr/>
        </p:nvSpPr>
        <p:spPr>
          <a:xfrm>
            <a:off x="2013784" y="3966025"/>
            <a:ext cx="12411594" cy="3447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a:p>
        </p:txBody>
      </p:sp>
      <p:sp>
        <p:nvSpPr>
          <p:cNvPr id="701" name="Google Shape;701;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a:lstStyle/>
          <a:p>
            <a:endParaRPr/>
          </a:p>
        </p:txBody>
      </p:sp>
      <p:sp>
        <p:nvSpPr>
          <p:cNvPr id="703" name="Google Shape;703;p23"/>
          <p:cNvSpPr txBox="1"/>
          <p:nvPr/>
        </p:nvSpPr>
        <p:spPr>
          <a:xfrm>
            <a:off x="5627065" y="9131482"/>
            <a:ext cx="1025570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704" name="Google Shape;704;p2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5" name="Google Shape;705;p23"/>
          <p:cNvPicPr preferRelativeResize="0"/>
          <p:nvPr/>
        </p:nvPicPr>
        <p:blipFill rotWithShape="1">
          <a:blip r:embed="rId10">
            <a:alphaModFix/>
          </a:blip>
          <a:srcRect/>
          <a:stretch/>
        </p:blipFill>
        <p:spPr>
          <a:xfrm>
            <a:off x="15276526" y="5806202"/>
            <a:ext cx="3147309" cy="2857023"/>
          </a:xfrm>
          <a:prstGeom prst="rect">
            <a:avLst/>
          </a:prstGeom>
          <a:noFill/>
          <a:ln>
            <a:noFill/>
          </a:ln>
        </p:spPr>
      </p:pic>
      <p:pic>
        <p:nvPicPr>
          <p:cNvPr id="706" name="Google Shape;706;p23"/>
          <p:cNvPicPr preferRelativeResize="0"/>
          <p:nvPr/>
        </p:nvPicPr>
        <p:blipFill rotWithShape="1">
          <a:blip r:embed="rId11">
            <a:alphaModFix/>
          </a:blip>
          <a:srcRect/>
          <a:stretch/>
        </p:blipFill>
        <p:spPr>
          <a:xfrm>
            <a:off x="16115599" y="915553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46A37FC-8463-2E4B-F6DA-4BD8A121FCE2}"/>
              </a:ext>
            </a:extLst>
          </p:cNvPr>
          <p:cNvPicPr>
            <a:picLocks noChangeAspect="1"/>
          </p:cNvPicPr>
          <p:nvPr/>
        </p:nvPicPr>
        <p:blipFill>
          <a:blip r:embed="rId12"/>
          <a:stretch>
            <a:fillRect/>
          </a:stretch>
        </p:blipFill>
        <p:spPr>
          <a:xfrm>
            <a:off x="3212359" y="9320346"/>
            <a:ext cx="2092659" cy="43903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10"/>
        <p:cNvGrpSpPr/>
        <p:nvPr/>
      </p:nvGrpSpPr>
      <p:grpSpPr>
        <a:xfrm>
          <a:off x="0" y="0"/>
          <a:ext cx="0" cy="0"/>
          <a:chOff x="0" y="0"/>
          <a:chExt cx="0" cy="0"/>
        </a:xfrm>
      </p:grpSpPr>
      <p:sp>
        <p:nvSpPr>
          <p:cNvPr id="711" name="Google Shape;711;p47"/>
          <p:cNvSpPr txBox="1"/>
          <p:nvPr/>
        </p:nvSpPr>
        <p:spPr>
          <a:xfrm>
            <a:off x="1337656" y="966416"/>
            <a:ext cx="11834641" cy="894347"/>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Zusätzliche Ressourcen</a:t>
            </a:r>
            <a:endParaRPr sz="4000" b="0" i="0" u="none" strike="noStrike" cap="none">
              <a:solidFill>
                <a:srgbClr val="033C5B"/>
              </a:solidFill>
              <a:latin typeface="Arial"/>
              <a:ea typeface="Arial"/>
              <a:cs typeface="Arial"/>
              <a:sym typeface="Arial"/>
            </a:endParaRPr>
          </a:p>
        </p:txBody>
      </p:sp>
      <p:sp>
        <p:nvSpPr>
          <p:cNvPr id="712" name="Google Shape;712;p47"/>
          <p:cNvSpPr txBox="1"/>
          <p:nvPr/>
        </p:nvSpPr>
        <p:spPr>
          <a:xfrm>
            <a:off x="1724726" y="2788007"/>
            <a:ext cx="13835906" cy="5970865"/>
          </a:xfrm>
          <a:prstGeom prst="rect">
            <a:avLst/>
          </a:prstGeom>
          <a:noFill/>
          <a:ln>
            <a:noFill/>
          </a:ln>
        </p:spPr>
        <p:txBody>
          <a:bodyPr spcFirstLastPara="1" wrap="square" lIns="0" tIns="0" rIns="0" bIns="0" anchor="t" anchorCtr="0">
            <a:spAutoFit/>
          </a:bodyPr>
          <a:lstStyle/>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Online-Kurse:</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Coursera: https://tinyurl.com/yyhjjus5 </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edX: /edx-blendedx-blended-learning-with-edx</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Berufliche Vereinigungen:</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https://iste.org/blog/get-started-with-blended-learning</a:t>
            </a:r>
            <a:endParaRPr sz="2000" b="0" i="0" u="sng" strike="noStrike" cap="none">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0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Videos: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MBRU (2020). Was ist Blended Learning: </a:t>
            </a:r>
            <a:br>
              <a:rPr lang="en-US" sz="2000" b="0" i="0" u="none" strike="noStrike" cap="none">
                <a:solidFill>
                  <a:schemeClr val="dk1"/>
                </a:solidFill>
                <a:latin typeface="Arial"/>
                <a:ea typeface="Arial"/>
                <a:cs typeface="Arial"/>
                <a:sym typeface="Arial"/>
              </a:rPr>
            </a:b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https://www.youtube.com/watch?v=-bwhR1ZKGRE</a:t>
            </a:r>
            <a:endParaRPr sz="2000" b="0" i="0" u="sng"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Das Projekt Moderne Klassenzimmer (2021). Lehrkrafttipps| Ansprechende Unterrichtsvideos: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sng" strike="noStrike" cap="none">
                <a:solidFill>
                  <a:srgbClr val="000000"/>
                </a:solidFill>
                <a:latin typeface="Arial"/>
                <a:ea typeface="Arial"/>
                <a:cs typeface="Arial"/>
                <a:sym typeface="Arial"/>
              </a:rPr>
              <a:t>//www.youtube.com/watch?v=mjA6uVB1-TA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John Spencer (2019). Der Wechsel von der Einbindung der Studierenden zur Befähigung der Lernenden: </a:t>
            </a: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//www.youtube.com/watch?v=BYBJQ5rIFjA </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121212"/>
              </a:solidFill>
              <a:latin typeface="Arial"/>
              <a:ea typeface="Arial"/>
              <a:cs typeface="Arial"/>
              <a:sym typeface="Arial"/>
            </a:endParaRPr>
          </a:p>
        </p:txBody>
      </p:sp>
      <p:sp>
        <p:nvSpPr>
          <p:cNvPr id="713" name="Google Shape;713;p47"/>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7"/>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716" name="Google Shape;716;p47"/>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47"/>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4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719" name="Google Shape;719;p4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4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7"/>
          <p:cNvSpPr txBox="1"/>
          <p:nvPr/>
        </p:nvSpPr>
        <p:spPr>
          <a:xfrm>
            <a:off x="2013784" y="3966025"/>
            <a:ext cx="12411594" cy="55521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121212"/>
                </a:solidFill>
                <a:latin typeface="Arial"/>
                <a:ea typeface="Arial"/>
                <a:cs typeface="Arial"/>
                <a:sym typeface="Arial"/>
              </a:rPr>
              <a:t>.</a:t>
            </a:r>
            <a:endParaRPr sz="1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722" name="Google Shape;722;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a:lstStyle/>
          <a:p>
            <a:endParaRPr/>
          </a:p>
        </p:txBody>
      </p:sp>
      <p:sp>
        <p:nvSpPr>
          <p:cNvPr id="724" name="Google Shape;724;p47"/>
          <p:cNvSpPr txBox="1"/>
          <p:nvPr/>
        </p:nvSpPr>
        <p:spPr>
          <a:xfrm>
            <a:off x="5530912" y="9098646"/>
            <a:ext cx="997481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725" name="Google Shape;725;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6" name="Google Shape;726;p47"/>
          <p:cNvPicPr preferRelativeResize="0"/>
          <p:nvPr/>
        </p:nvPicPr>
        <p:blipFill rotWithShape="1">
          <a:blip r:embed="rId8">
            <a:alphaModFix/>
          </a:blip>
          <a:srcRect/>
          <a:stretch/>
        </p:blipFill>
        <p:spPr>
          <a:xfrm>
            <a:off x="15276526" y="5806202"/>
            <a:ext cx="3147309" cy="2857023"/>
          </a:xfrm>
          <a:prstGeom prst="rect">
            <a:avLst/>
          </a:prstGeom>
          <a:noFill/>
          <a:ln>
            <a:noFill/>
          </a:ln>
        </p:spPr>
      </p:pic>
      <p:pic>
        <p:nvPicPr>
          <p:cNvPr id="727" name="Google Shape;727;p47"/>
          <p:cNvPicPr preferRelativeResize="0"/>
          <p:nvPr/>
        </p:nvPicPr>
        <p:blipFill rotWithShape="1">
          <a:blip r:embed="rId9">
            <a:alphaModFix/>
          </a:blip>
          <a:srcRect/>
          <a:stretch/>
        </p:blipFill>
        <p:spPr>
          <a:xfrm>
            <a:off x="15844447" y="912032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C66E94E-FD48-46A8-F77B-6B67C9B5DCAB}"/>
              </a:ext>
            </a:extLst>
          </p:cNvPr>
          <p:cNvPicPr>
            <a:picLocks noChangeAspect="1"/>
          </p:cNvPicPr>
          <p:nvPr/>
        </p:nvPicPr>
        <p:blipFill>
          <a:blip r:embed="rId10"/>
          <a:stretch>
            <a:fillRect/>
          </a:stretch>
        </p:blipFill>
        <p:spPr>
          <a:xfrm>
            <a:off x="3212359" y="9320346"/>
            <a:ext cx="2092659" cy="4390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7"/>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7"/>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7"/>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38" name="Google Shape;138;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39" name="Google Shape;139;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7"/>
          <p:cNvSpPr txBox="1"/>
          <p:nvPr/>
        </p:nvSpPr>
        <p:spPr>
          <a:xfrm>
            <a:off x="818920" y="1579139"/>
            <a:ext cx="12181388" cy="1191736"/>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Verstehen von Blended Learning</a:t>
            </a:r>
            <a:endParaRPr sz="3200" b="0" i="0" u="none" strike="noStrike" cap="none">
              <a:solidFill>
                <a:srgbClr val="033C5B"/>
              </a:solidFill>
              <a:latin typeface="Arial"/>
              <a:ea typeface="Arial"/>
              <a:cs typeface="Arial"/>
              <a:sym typeface="Arial"/>
            </a:endParaRPr>
          </a:p>
        </p:txBody>
      </p:sp>
      <p:sp>
        <p:nvSpPr>
          <p:cNvPr id="142" name="Google Shape;142;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44" name="Google Shape;144;p37"/>
          <p:cNvSpPr txBox="1"/>
          <p:nvPr/>
        </p:nvSpPr>
        <p:spPr>
          <a:xfrm>
            <a:off x="5627065" y="9243317"/>
            <a:ext cx="100193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45" name="Google Shape;145;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1462170" y="3685262"/>
            <a:ext cx="662912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Für die Studierenden bedeutet Online-Lernen Flexibilität, denn sie können in ihrem eigenen Tempo lernen und jederzeit auf Ressourcen zugreifen, wenn sie sie brauchen. Außerdem wird das Lernen durch interaktive Materialien, die verschiedenen Lernstilen gerecht werden, interessanter. Außerdem gibt es eine Fülle von Online-Ressourcen wie Videos und Hilfsmittel, die leicht zugänglich sind. Das Online-Lernen ermutigt die Schülerinnen und Schüler, ihr Lernen selbst in die Hand zu nehmen, und fördert so kritisches Denken und Unabhängigkeit.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7" name="Google Shape;147;p37"/>
          <p:cNvPicPr preferRelativeResize="0"/>
          <p:nvPr/>
        </p:nvPicPr>
        <p:blipFill rotWithShape="1">
          <a:blip r:embed="rId5">
            <a:alphaModFix/>
          </a:blip>
          <a:srcRect/>
          <a:stretch/>
        </p:blipFill>
        <p:spPr>
          <a:xfrm>
            <a:off x="9144000" y="3018744"/>
            <a:ext cx="7652038" cy="5107662"/>
          </a:xfrm>
          <a:prstGeom prst="rect">
            <a:avLst/>
          </a:prstGeom>
          <a:noFill/>
          <a:ln>
            <a:noFill/>
          </a:ln>
        </p:spPr>
      </p:pic>
      <p:pic>
        <p:nvPicPr>
          <p:cNvPr id="148" name="Google Shape;148;p37"/>
          <p:cNvPicPr preferRelativeResize="0"/>
          <p:nvPr/>
        </p:nvPicPr>
        <p:blipFill rotWithShape="1">
          <a:blip r:embed="rId6">
            <a:alphaModFix/>
          </a:blip>
          <a:srcRect/>
          <a:stretch/>
        </p:blipFill>
        <p:spPr>
          <a:xfrm>
            <a:off x="15741515"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5E41C7A-F47B-E8F9-7C65-50D8BA8C455E}"/>
              </a:ext>
            </a:extLst>
          </p:cNvPr>
          <p:cNvPicPr>
            <a:picLocks noChangeAspect="1"/>
          </p:cNvPicPr>
          <p:nvPr/>
        </p:nvPicPr>
        <p:blipFill>
          <a:blip r:embed="rId7"/>
          <a:stretch>
            <a:fillRect/>
          </a:stretch>
        </p:blipFill>
        <p:spPr>
          <a:xfrm>
            <a:off x="3212359" y="9320346"/>
            <a:ext cx="2092659" cy="4390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57" name="Google Shape;157;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58" name="Google Shape;158;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
          <p:cNvSpPr txBox="1"/>
          <p:nvPr/>
        </p:nvSpPr>
        <p:spPr>
          <a:xfrm>
            <a:off x="818920" y="1579139"/>
            <a:ext cx="12181388" cy="1191736"/>
          </a:xfrm>
          <a:prstGeom prst="rect">
            <a:avLst/>
          </a:prstGeom>
          <a:noFill/>
          <a:ln>
            <a:noFill/>
          </a:ln>
        </p:spPr>
        <p:txBody>
          <a:bodyPr spcFirstLastPara="1" wrap="square" lIns="0" tIns="0" rIns="0" bIns="0" anchor="t" anchorCtr="0">
            <a:spAutoFit/>
          </a:bodyPr>
          <a:lstStyle/>
          <a:p>
            <a:pPr marL="0" marR="0" lvl="0" indent="0" algn="l" rtl="0">
              <a:lnSpc>
                <a:spcPct val="2419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Verstehen von Blended Learning</a:t>
            </a:r>
            <a:endParaRPr sz="3200" b="0" i="0" u="none" strike="noStrike" cap="none">
              <a:solidFill>
                <a:srgbClr val="033C5B"/>
              </a:solidFill>
              <a:latin typeface="Arial"/>
              <a:ea typeface="Arial"/>
              <a:cs typeface="Arial"/>
              <a:sym typeface="Arial"/>
            </a:endParaRPr>
          </a:p>
        </p:txBody>
      </p:sp>
      <p:sp>
        <p:nvSpPr>
          <p:cNvPr id="161" name="Google Shape;161;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63" name="Google Shape;163;p4"/>
          <p:cNvSpPr txBox="1"/>
          <p:nvPr/>
        </p:nvSpPr>
        <p:spPr>
          <a:xfrm>
            <a:off x="5627065" y="9243317"/>
            <a:ext cx="997244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64" name="Google Shape;164;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txBox="1"/>
          <p:nvPr/>
        </p:nvSpPr>
        <p:spPr>
          <a:xfrm>
            <a:off x="8763000" y="3162300"/>
            <a:ext cx="65532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Lernumgebungen.</a:t>
            </a:r>
            <a:endParaRPr sz="1400" b="0" i="0" u="none" strike="noStrike" cap="none">
              <a:solidFill>
                <a:srgbClr val="000000"/>
              </a:solidFill>
              <a:latin typeface="Arial"/>
              <a:ea typeface="Arial"/>
              <a:cs typeface="Arial"/>
              <a:sym typeface="Arial"/>
            </a:endParaRPr>
          </a:p>
        </p:txBody>
      </p:sp>
      <p:pic>
        <p:nvPicPr>
          <p:cNvPr id="166" name="Google Shape;166;p4"/>
          <p:cNvPicPr preferRelativeResize="0"/>
          <p:nvPr/>
        </p:nvPicPr>
        <p:blipFill rotWithShape="1">
          <a:blip r:embed="rId5">
            <a:alphaModFix/>
          </a:blip>
          <a:srcRect/>
          <a:stretch/>
        </p:blipFill>
        <p:spPr>
          <a:xfrm>
            <a:off x="8445070" y="5022390"/>
            <a:ext cx="3779646" cy="3779646"/>
          </a:xfrm>
          <a:prstGeom prst="rect">
            <a:avLst/>
          </a:prstGeom>
          <a:noFill/>
          <a:ln>
            <a:noFill/>
          </a:ln>
        </p:spPr>
      </p:pic>
      <p:sp>
        <p:nvSpPr>
          <p:cNvPr id="167" name="Google Shape;167;p4"/>
          <p:cNvSpPr/>
          <p:nvPr/>
        </p:nvSpPr>
        <p:spPr>
          <a:xfrm>
            <a:off x="8817007" y="1299184"/>
            <a:ext cx="8077200" cy="4343400"/>
          </a:xfrm>
          <a:prstGeom prst="cloudCallout">
            <a:avLst>
              <a:gd name="adj1" fmla="val -20833"/>
              <a:gd name="adj2" fmla="val 6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Blended Learning steht für eine Verlagerung hin zu einem integrierteren, flexibleren und studierendenzentrierten Bildungsansatz, der die Stärken sowohl traditioneller als auch digitaler Lernumgebungen nutzt.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
          <p:cNvSpPr txBox="1"/>
          <p:nvPr/>
        </p:nvSpPr>
        <p:spPr>
          <a:xfrm>
            <a:off x="1144840" y="3829941"/>
            <a:ext cx="6936786"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Für Lehrkräfte bietet der Online-Unterricht verschiedene Methoden, um den Unterricht dynamisch und anpassungsfähig zu gestalten. Es erleichtert die Verfolgung der Fortschritte der Schüler durch Echtzeit-Einsichten aus digitalen Tools. Die Lehrkräfte können über verschiedene Plattformen mehr mit den Schülern interagieren und so die Kommunikation und Zusammenarbeit fördern. Und schließlich gibt es zahlreiche Online-Ressourcen, die die Unterrichtspläne bereichern und den Unterricht effektiver gestalten.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9" name="Google Shape;169;p4"/>
          <p:cNvPicPr preferRelativeResize="0"/>
          <p:nvPr/>
        </p:nvPicPr>
        <p:blipFill rotWithShape="1">
          <a:blip r:embed="rId6">
            <a:alphaModFix/>
          </a:blip>
          <a:srcRect/>
          <a:stretch/>
        </p:blipFill>
        <p:spPr>
          <a:xfrm>
            <a:off x="15851727" y="92257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AA5C9CB-28CA-85B6-AA03-856BFE3FC5DF}"/>
              </a:ext>
            </a:extLst>
          </p:cNvPr>
          <p:cNvPicPr>
            <a:picLocks noChangeAspect="1"/>
          </p:cNvPicPr>
          <p:nvPr/>
        </p:nvPicPr>
        <p:blipFill>
          <a:blip r:embed="rId7"/>
          <a:stretch>
            <a:fillRect/>
          </a:stretch>
        </p:blipFill>
        <p:spPr>
          <a:xfrm>
            <a:off x="3039992" y="9320346"/>
            <a:ext cx="2092659" cy="4390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3"/>
        <p:cNvGrpSpPr/>
        <p:nvPr/>
      </p:nvGrpSpPr>
      <p:grpSpPr>
        <a:xfrm>
          <a:off x="0" y="0"/>
          <a:ext cx="0" cy="0"/>
          <a:chOff x="0" y="0"/>
          <a:chExt cx="0" cy="0"/>
        </a:xfrm>
      </p:grpSpPr>
      <p:sp>
        <p:nvSpPr>
          <p:cNvPr id="174" name="Google Shape;174;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176" name="Google Shape;176;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177" name="Google Shape;177;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178" name="Google Shape;178;p5"/>
          <p:cNvSpPr txBox="1"/>
          <p:nvPr/>
        </p:nvSpPr>
        <p:spPr>
          <a:xfrm>
            <a:off x="9613815" y="685839"/>
            <a:ext cx="9849841" cy="1128642"/>
          </a:xfrm>
          <a:prstGeom prst="rect">
            <a:avLst/>
          </a:prstGeom>
          <a:noFill/>
          <a:ln>
            <a:noFill/>
          </a:ln>
        </p:spPr>
        <p:txBody>
          <a:bodyPr spcFirstLastPara="1" wrap="square" lIns="0" tIns="0" rIns="0" bIns="0" anchor="t" anchorCtr="0">
            <a:spAutoFit/>
          </a:bodyPr>
          <a:lstStyle/>
          <a:p>
            <a:pPr marL="0" marR="0" lvl="0" indent="0" algn="l" rtl="0">
              <a:lnSpc>
                <a:spcPct val="192500"/>
              </a:lnSpc>
              <a:spcBef>
                <a:spcPts val="0"/>
              </a:spcBef>
              <a:spcAft>
                <a:spcPts val="0"/>
              </a:spcAft>
              <a:buClr>
                <a:srgbClr val="000000"/>
              </a:buClr>
              <a:buSzPts val="4000"/>
              <a:buFont typeface="Arial"/>
              <a:buNone/>
            </a:pPr>
            <a:r>
              <a:rPr lang="en-US" sz="3800" b="0" i="0" u="none" strike="noStrike" cap="none" dirty="0">
                <a:solidFill>
                  <a:srgbClr val="033C5B"/>
                </a:solidFill>
                <a:latin typeface="Arial"/>
                <a:ea typeface="Arial"/>
                <a:cs typeface="Arial"/>
                <a:sym typeface="Arial"/>
              </a:rPr>
              <a:t>Die </a:t>
            </a:r>
            <a:r>
              <a:rPr lang="en-US" sz="3800" b="0" i="0" u="none" strike="noStrike" cap="none" dirty="0" err="1">
                <a:solidFill>
                  <a:srgbClr val="033C5B"/>
                </a:solidFill>
                <a:latin typeface="Arial"/>
                <a:ea typeface="Arial"/>
                <a:cs typeface="Arial"/>
                <a:sym typeface="Arial"/>
              </a:rPr>
              <a:t>Notwendigkeit</a:t>
            </a:r>
            <a:r>
              <a:rPr lang="en-US" sz="3800" b="0" i="0" u="none" strike="noStrike" cap="none" dirty="0">
                <a:solidFill>
                  <a:srgbClr val="033C5B"/>
                </a:solidFill>
                <a:latin typeface="Arial"/>
                <a:ea typeface="Arial"/>
                <a:cs typeface="Arial"/>
                <a:sym typeface="Arial"/>
              </a:rPr>
              <a:t> </a:t>
            </a:r>
            <a:r>
              <a:rPr lang="en-US" sz="3800" b="0" i="0" u="none" strike="noStrike" cap="none" dirty="0" err="1">
                <a:solidFill>
                  <a:srgbClr val="033C5B"/>
                </a:solidFill>
                <a:latin typeface="Arial"/>
                <a:ea typeface="Arial"/>
                <a:cs typeface="Arial"/>
                <a:sym typeface="Arial"/>
              </a:rPr>
              <a:t>eines</a:t>
            </a:r>
            <a:r>
              <a:rPr lang="en-US" sz="3800" b="0" i="0" u="none" strike="noStrike" cap="none" dirty="0">
                <a:solidFill>
                  <a:srgbClr val="033C5B"/>
                </a:solidFill>
                <a:latin typeface="Arial"/>
                <a:ea typeface="Arial"/>
                <a:cs typeface="Arial"/>
                <a:sym typeface="Arial"/>
              </a:rPr>
              <a:t> </a:t>
            </a:r>
            <a:r>
              <a:rPr lang="en-US" sz="3800" b="0" i="0" u="none" strike="noStrike" cap="none" dirty="0" err="1">
                <a:solidFill>
                  <a:srgbClr val="033C5B"/>
                </a:solidFill>
                <a:latin typeface="Arial"/>
                <a:ea typeface="Arial"/>
                <a:cs typeface="Arial"/>
                <a:sym typeface="Arial"/>
              </a:rPr>
              <a:t>Gleichgewichts</a:t>
            </a:r>
            <a:endParaRPr sz="3800" b="0" i="0" u="none" strike="noStrike" cap="none" dirty="0">
              <a:solidFill>
                <a:srgbClr val="033C5B"/>
              </a:solidFill>
              <a:latin typeface="Arial"/>
              <a:ea typeface="Arial"/>
              <a:cs typeface="Arial"/>
              <a:sym typeface="Arial"/>
            </a:endParaRPr>
          </a:p>
        </p:txBody>
      </p:sp>
      <p:sp>
        <p:nvSpPr>
          <p:cNvPr id="179" name="Google Shape;179;p5"/>
          <p:cNvSpPr txBox="1"/>
          <p:nvPr/>
        </p:nvSpPr>
        <p:spPr>
          <a:xfrm>
            <a:off x="9613816" y="2182378"/>
            <a:ext cx="6457864" cy="609994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Beim gemischten Lernen geht es nicht nur darum, Online- und Offline-Modalitäten zu kombinieren, sondern auch darum, das Energieniveau und das Engagement auszugleichen, um das Lernen zu optimieren.</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Energizer beim Lernen: </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Definition</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Kurze, lebendige Aktivitäten, die die Energie, das Engagement und den Enthusiasmus in der Lernumgebung steigern sollen.</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Rolle beim Blended Learning</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Sie durchbrechen die Monotonie des traditionellen oder Online-Lernens, vor allem dann, wenn sich die Studierenden überfordert oder desinteressiert fühlen könnten.</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80" name="Google Shape;180;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182" name="Google Shape;182;p5"/>
          <p:cNvSpPr txBox="1"/>
          <p:nvPr/>
        </p:nvSpPr>
        <p:spPr>
          <a:xfrm>
            <a:off x="5627065" y="9243317"/>
            <a:ext cx="987727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83" name="Google Shape;183;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5"/>
          <p:cNvPicPr preferRelativeResize="0"/>
          <p:nvPr/>
        </p:nvPicPr>
        <p:blipFill rotWithShape="1">
          <a:blip r:embed="rId6">
            <a:alphaModFix/>
          </a:blip>
          <a:srcRect/>
          <a:stretch/>
        </p:blipFill>
        <p:spPr>
          <a:xfrm>
            <a:off x="1219200" y="2170436"/>
            <a:ext cx="6694485" cy="4424642"/>
          </a:xfrm>
          <a:prstGeom prst="rect">
            <a:avLst/>
          </a:prstGeom>
          <a:noFill/>
          <a:ln>
            <a:noFill/>
          </a:ln>
        </p:spPr>
      </p:pic>
      <p:pic>
        <p:nvPicPr>
          <p:cNvPr id="185" name="Google Shape;185;p5"/>
          <p:cNvPicPr preferRelativeResize="0"/>
          <p:nvPr/>
        </p:nvPicPr>
        <p:blipFill rotWithShape="1">
          <a:blip r:embed="rId7">
            <a:alphaModFix/>
          </a:blip>
          <a:srcRect/>
          <a:stretch/>
        </p:blipFill>
        <p:spPr>
          <a:xfrm>
            <a:off x="15747914" y="9287058"/>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DD36285-1043-A96E-D5E7-6CE7B4EE47B2}"/>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9"/>
        <p:cNvGrpSpPr/>
        <p:nvPr/>
      </p:nvGrpSpPr>
      <p:grpSpPr>
        <a:xfrm>
          <a:off x="0" y="0"/>
          <a:ext cx="0" cy="0"/>
          <a:chOff x="0" y="0"/>
          <a:chExt cx="0" cy="0"/>
        </a:xfrm>
      </p:grpSpPr>
      <p:sp>
        <p:nvSpPr>
          <p:cNvPr id="190" name="Google Shape;190;p38"/>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Die Notwendigkeit eines Gleichgewichts</a:t>
            </a:r>
            <a:endParaRPr sz="4000" b="0" i="0" u="none" strike="noStrike" cap="none">
              <a:solidFill>
                <a:srgbClr val="033C5B"/>
              </a:solidFill>
              <a:latin typeface="Arial"/>
              <a:ea typeface="Arial"/>
              <a:cs typeface="Arial"/>
              <a:sym typeface="Arial"/>
            </a:endParaRPr>
          </a:p>
        </p:txBody>
      </p:sp>
      <p:sp>
        <p:nvSpPr>
          <p:cNvPr id="191" name="Google Shape;191;p3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94" name="Google Shape;194;p3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195" name="Google Shape;195;p38"/>
          <p:cNvSpPr txBox="1"/>
          <p:nvPr/>
        </p:nvSpPr>
        <p:spPr>
          <a:xfrm>
            <a:off x="687193" y="2954580"/>
            <a:ext cx="6378625" cy="484440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Strategien zur Integration von Energizer: </a:t>
            </a:r>
            <a:endParaRPr/>
          </a:p>
          <a:p>
            <a:pPr marL="0" marR="0" lvl="0" indent="0" algn="l" rtl="0">
              <a:lnSpc>
                <a:spcPct val="14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Geplante Pausen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Planen Sie interaktive Pausen zwischen intensiven Sitzungen ein.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Interaktive Online-Tools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Quiz und Spiele auf Online-Plattformen zur Wiederbelebung.</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Körperliche Aktivitäten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Kurze persönliche Aktivitäten zur Wiederbelebung der Schüler.</a:t>
            </a: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196" name="Google Shape;196;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98" name="Google Shape;198;p38"/>
          <p:cNvSpPr txBox="1"/>
          <p:nvPr/>
        </p:nvSpPr>
        <p:spPr>
          <a:xfrm>
            <a:off x="5627065" y="9243317"/>
            <a:ext cx="987865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99" name="Google Shape;199;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8"/>
          <p:cNvSpPr txBox="1"/>
          <p:nvPr/>
        </p:nvSpPr>
        <p:spPr>
          <a:xfrm>
            <a:off x="8002393" y="2954579"/>
            <a:ext cx="6378625" cy="5152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a:solidFill>
                  <a:srgbClr val="E36C09"/>
                </a:solidFill>
                <a:latin typeface="Arial"/>
                <a:ea typeface="Arial"/>
                <a:cs typeface="Arial"/>
                <a:sym typeface="Arial"/>
              </a:rPr>
              <a:t>Vorteile der Verwendung von Energizern:</a:t>
            </a:r>
            <a:endParaRPr/>
          </a:p>
          <a:p>
            <a:pPr marL="0" marR="0" lvl="0" indent="0" algn="l" rtl="0">
              <a:lnSpc>
                <a:spcPct val="14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Verbesserte Konzentration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Zurücksetzen der Aufmerksamkeit und Verbesserung der Konzentration.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Verbessertes Engagement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Machen Sie das Lernen angenehmer und dynamischer.</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Unterstützt verschiedene Lernstile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Die Aktivitäten sind auf unterschiedliche Vorlieben abgestimmt.</a:t>
            </a:r>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pic>
        <p:nvPicPr>
          <p:cNvPr id="201" name="Google Shape;201;p38"/>
          <p:cNvPicPr preferRelativeResize="0"/>
          <p:nvPr/>
        </p:nvPicPr>
        <p:blipFill rotWithShape="1">
          <a:blip r:embed="rId5">
            <a:alphaModFix/>
          </a:blip>
          <a:srcRect/>
          <a:stretch/>
        </p:blipFill>
        <p:spPr>
          <a:xfrm rot="5400000">
            <a:off x="14075589" y="6229919"/>
            <a:ext cx="2484006" cy="2511899"/>
          </a:xfrm>
          <a:prstGeom prst="rect">
            <a:avLst/>
          </a:prstGeom>
          <a:noFill/>
          <a:ln>
            <a:noFill/>
          </a:ln>
        </p:spPr>
      </p:pic>
      <p:sp>
        <p:nvSpPr>
          <p:cNvPr id="202" name="Google Shape;202;p38"/>
          <p:cNvSpPr txBox="1"/>
          <p:nvPr/>
        </p:nvSpPr>
        <p:spPr>
          <a:xfrm>
            <a:off x="14038748" y="8453933"/>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203" name="Google Shape;203;p38"/>
          <p:cNvPicPr preferRelativeResize="0"/>
          <p:nvPr/>
        </p:nvPicPr>
        <p:blipFill rotWithShape="1">
          <a:blip r:embed="rId6">
            <a:alphaModFix/>
          </a:blip>
          <a:srcRect/>
          <a:stretch/>
        </p:blipFill>
        <p:spPr>
          <a:xfrm>
            <a:off x="15709759" y="924331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F9C6E78-BB45-6F62-20DA-9DC5B6DE9902}"/>
              </a:ext>
            </a:extLst>
          </p:cNvPr>
          <p:cNvPicPr>
            <a:picLocks noChangeAspect="1"/>
          </p:cNvPicPr>
          <p:nvPr/>
        </p:nvPicPr>
        <p:blipFill>
          <a:blip r:embed="rId7"/>
          <a:stretch>
            <a:fillRect/>
          </a:stretch>
        </p:blipFill>
        <p:spPr>
          <a:xfrm>
            <a:off x="3212359" y="9320346"/>
            <a:ext cx="2092659" cy="4390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7"/>
        <p:cNvGrpSpPr/>
        <p:nvPr/>
      </p:nvGrpSpPr>
      <p:grpSpPr>
        <a:xfrm>
          <a:off x="0" y="0"/>
          <a:ext cx="0" cy="0"/>
          <a:chOff x="0" y="0"/>
          <a:chExt cx="0" cy="0"/>
        </a:xfrm>
      </p:grpSpPr>
      <p:sp>
        <p:nvSpPr>
          <p:cNvPr id="208" name="Google Shape;208;p6"/>
          <p:cNvSpPr txBox="1"/>
          <p:nvPr/>
        </p:nvSpPr>
        <p:spPr>
          <a:xfrm>
            <a:off x="687193" y="1246759"/>
            <a:ext cx="14177966" cy="1086708"/>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Die Notwendigkeit eines Gleichgewichts</a:t>
            </a:r>
            <a:endParaRPr sz="4000" b="0" i="0" u="none" strike="noStrike" cap="none">
              <a:solidFill>
                <a:srgbClr val="033C5B"/>
              </a:solidFill>
              <a:latin typeface="Arial"/>
              <a:ea typeface="Arial"/>
              <a:cs typeface="Arial"/>
              <a:sym typeface="Arial"/>
            </a:endParaRPr>
          </a:p>
        </p:txBody>
      </p:sp>
      <p:sp>
        <p:nvSpPr>
          <p:cNvPr id="209" name="Google Shape;209;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12" name="Google Shape;212;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213" name="Google Shape;21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215" name="Google Shape;215;p6"/>
          <p:cNvSpPr txBox="1"/>
          <p:nvPr/>
        </p:nvSpPr>
        <p:spPr>
          <a:xfrm>
            <a:off x="5627065" y="9243317"/>
            <a:ext cx="9870843"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16" name="Google Shape;216;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514333" y="2688936"/>
            <a:ext cx="8510266" cy="4598631"/>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6"/>
          <p:cNvSpPr txBox="1"/>
          <p:nvPr/>
        </p:nvSpPr>
        <p:spPr>
          <a:xfrm>
            <a:off x="931102" y="3256124"/>
            <a:ext cx="81534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FF0000"/>
                </a:solidFill>
                <a:latin typeface="Arial"/>
                <a:ea typeface="Arial"/>
                <a:cs typeface="Arial"/>
                <a:sym typeface="Arial"/>
              </a:rPr>
              <a:t>Tipps für den effektiven Einsatz!</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Ordnen Sie den Typ des Energizers der folgenden Lernaktivität zu</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Halten Sie Energizer kurz und zielgerichtet - sie sollen anregen, nicht ablenken</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400" b="0" i="0" u="none" strike="noStrike" cap="none">
                <a:solidFill>
                  <a:schemeClr val="dk1"/>
                </a:solidFill>
                <a:latin typeface="Arial"/>
                <a:ea typeface="Arial"/>
                <a:cs typeface="Arial"/>
                <a:sym typeface="Arial"/>
              </a:rPr>
              <a:t>Einholen von Schülerfeedback zu Energizer-Aktivitäten, um die Effektivität und die Präferenzen zu ermitteln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219" name="Google Shape;219;p6"/>
          <p:cNvPicPr preferRelativeResize="0"/>
          <p:nvPr/>
        </p:nvPicPr>
        <p:blipFill rotWithShape="1">
          <a:blip r:embed="rId5">
            <a:alphaModFix/>
          </a:blip>
          <a:srcRect/>
          <a:stretch/>
        </p:blipFill>
        <p:spPr>
          <a:xfrm>
            <a:off x="11204182" y="2640213"/>
            <a:ext cx="4658680" cy="5124548"/>
          </a:xfrm>
          <a:prstGeom prst="rect">
            <a:avLst/>
          </a:prstGeom>
          <a:noFill/>
          <a:ln>
            <a:noFill/>
          </a:ln>
        </p:spPr>
      </p:pic>
      <p:sp>
        <p:nvSpPr>
          <p:cNvPr id="220" name="Google Shape;220;p6"/>
          <p:cNvSpPr txBox="1"/>
          <p:nvPr/>
        </p:nvSpPr>
        <p:spPr>
          <a:xfrm>
            <a:off x="11204181" y="7476968"/>
            <a:ext cx="37407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221" name="Google Shape;221;p6"/>
          <p:cNvPicPr preferRelativeResize="0"/>
          <p:nvPr/>
        </p:nvPicPr>
        <p:blipFill rotWithShape="1">
          <a:blip r:embed="rId6">
            <a:alphaModFix/>
          </a:blip>
          <a:srcRect/>
          <a:stretch/>
        </p:blipFill>
        <p:spPr>
          <a:xfrm>
            <a:off x="15819955" y="917796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C7F8D55-88BF-6AC4-BE50-718F679FA90A}"/>
              </a:ext>
            </a:extLst>
          </p:cNvPr>
          <p:cNvPicPr>
            <a:picLocks noChangeAspect="1"/>
          </p:cNvPicPr>
          <p:nvPr/>
        </p:nvPicPr>
        <p:blipFill>
          <a:blip r:embed="rId7"/>
          <a:stretch>
            <a:fillRect/>
          </a:stretch>
        </p:blipFill>
        <p:spPr>
          <a:xfrm>
            <a:off x="3212359" y="9320346"/>
            <a:ext cx="2092659" cy="4390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5"/>
        <p:cNvGrpSpPr/>
        <p:nvPr/>
      </p:nvGrpSpPr>
      <p:grpSpPr>
        <a:xfrm>
          <a:off x="0" y="0"/>
          <a:ext cx="0" cy="0"/>
          <a:chOff x="0" y="0"/>
          <a:chExt cx="0" cy="0"/>
        </a:xfrm>
      </p:grpSpPr>
      <p:sp>
        <p:nvSpPr>
          <p:cNvPr id="226" name="Google Shape;226;p39"/>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Die Wahl der richtigen Modalität</a:t>
            </a:r>
            <a:endParaRPr sz="3200" b="0" i="0" u="none" strike="noStrike" cap="none">
              <a:solidFill>
                <a:srgbClr val="033C5B"/>
              </a:solidFill>
              <a:latin typeface="Arial"/>
              <a:ea typeface="Arial"/>
              <a:cs typeface="Arial"/>
              <a:sym typeface="Arial"/>
            </a:endParaRPr>
          </a:p>
        </p:txBody>
      </p:sp>
      <p:sp>
        <p:nvSpPr>
          <p:cNvPr id="227" name="Google Shape;227;p3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29" name="Google Shape;229;p3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31" name="Google Shape;231;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33" name="Google Shape;233;p39"/>
          <p:cNvSpPr txBox="1"/>
          <p:nvPr/>
        </p:nvSpPr>
        <p:spPr>
          <a:xfrm>
            <a:off x="5627065" y="9243317"/>
            <a:ext cx="9948997"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34" name="Google Shape;234;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a:off x="11545847" y="5707275"/>
            <a:ext cx="6632622" cy="266700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39"/>
          <p:cNvSpPr txBox="1"/>
          <p:nvPr/>
        </p:nvSpPr>
        <p:spPr>
          <a:xfrm>
            <a:off x="11779521" y="5874558"/>
            <a:ext cx="5943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0000"/>
                </a:solidFill>
                <a:latin typeface="Arial"/>
                <a:ea typeface="Arial"/>
                <a:cs typeface="Arial"/>
                <a:sym typeface="Arial"/>
              </a:rPr>
              <a:t>Beispiele für die Auswahl der Modalität</a:t>
            </a:r>
            <a:endParaRPr sz="2600" b="1" i="0" u="none" strike="noStrike" cap="none">
              <a:solidFill>
                <a:srgbClr val="FF0000"/>
              </a:solidFill>
              <a:latin typeface="Arial"/>
              <a:ea typeface="Arial"/>
              <a:cs typeface="Arial"/>
              <a:sym typeface="Arial"/>
            </a:endParaRPr>
          </a:p>
        </p:txBody>
      </p:sp>
      <p:sp>
        <p:nvSpPr>
          <p:cNvPr id="237" name="Google Shape;237;p39"/>
          <p:cNvSpPr txBox="1"/>
          <p:nvPr/>
        </p:nvSpPr>
        <p:spPr>
          <a:xfrm>
            <a:off x="11827857" y="6650144"/>
            <a:ext cx="2743200"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Multimedia für komplexe Themen</a:t>
            </a:r>
            <a:endParaRPr sz="2600" b="0" i="0" u="none" strike="noStrike" cap="none">
              <a:solidFill>
                <a:schemeClr val="dk1"/>
              </a:solidFill>
              <a:latin typeface="Arial"/>
              <a:ea typeface="Arial"/>
              <a:cs typeface="Arial"/>
              <a:sym typeface="Arial"/>
            </a:endParaRPr>
          </a:p>
        </p:txBody>
      </p:sp>
      <p:sp>
        <p:nvSpPr>
          <p:cNvPr id="238" name="Google Shape;238;p39"/>
          <p:cNvSpPr txBox="1"/>
          <p:nvPr/>
        </p:nvSpPr>
        <p:spPr>
          <a:xfrm>
            <a:off x="15892469" y="6650144"/>
            <a:ext cx="2286000"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Persönliche Treffen für gemeinsames Lernen</a:t>
            </a:r>
            <a:endParaRPr sz="2600" b="0" i="0" u="none" strike="noStrike" cap="none">
              <a:solidFill>
                <a:schemeClr val="dk1"/>
              </a:solidFill>
              <a:latin typeface="Arial"/>
              <a:ea typeface="Arial"/>
              <a:cs typeface="Arial"/>
              <a:sym typeface="Arial"/>
            </a:endParaRPr>
          </a:p>
        </p:txBody>
      </p:sp>
      <p:sp>
        <p:nvSpPr>
          <p:cNvPr id="239" name="Google Shape;239;p39"/>
          <p:cNvSpPr txBox="1"/>
          <p:nvPr/>
        </p:nvSpPr>
        <p:spPr>
          <a:xfrm>
            <a:off x="14751321" y="6897153"/>
            <a:ext cx="6858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VS</a:t>
            </a:r>
            <a:endParaRPr sz="2600" b="0" i="0" u="none" strike="noStrike" cap="none">
              <a:solidFill>
                <a:schemeClr val="dk1"/>
              </a:solidFill>
              <a:latin typeface="Arial"/>
              <a:ea typeface="Arial"/>
              <a:cs typeface="Arial"/>
              <a:sym typeface="Arial"/>
            </a:endParaRPr>
          </a:p>
        </p:txBody>
      </p:sp>
      <p:pic>
        <p:nvPicPr>
          <p:cNvPr id="240" name="Google Shape;240;p39"/>
          <p:cNvPicPr preferRelativeResize="0"/>
          <p:nvPr/>
        </p:nvPicPr>
        <p:blipFill rotWithShape="1">
          <a:blip r:embed="rId6">
            <a:alphaModFix/>
          </a:blip>
          <a:srcRect/>
          <a:stretch/>
        </p:blipFill>
        <p:spPr>
          <a:xfrm>
            <a:off x="13281555" y="3157074"/>
            <a:ext cx="2939532" cy="1749143"/>
          </a:xfrm>
          <a:prstGeom prst="rect">
            <a:avLst/>
          </a:prstGeom>
          <a:noFill/>
          <a:ln>
            <a:noFill/>
          </a:ln>
        </p:spPr>
      </p:pic>
      <p:sp>
        <p:nvSpPr>
          <p:cNvPr id="241" name="Google Shape;241;p39"/>
          <p:cNvSpPr txBox="1"/>
          <p:nvPr/>
        </p:nvSpPr>
        <p:spPr>
          <a:xfrm>
            <a:off x="3058697" y="1784851"/>
            <a:ext cx="11163489" cy="26160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chemeClr val="dk1"/>
                </a:solidFill>
                <a:latin typeface="Arial"/>
                <a:ea typeface="Arial"/>
                <a:cs typeface="Arial"/>
                <a:sym typeface="Arial"/>
              </a:rPr>
              <a:t>Beim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gemischten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verschiedene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Modalitäten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kombiniert</a:t>
            </a:r>
            <a:r>
              <a:rPr lang="en-US" sz="2000" b="0" i="0" u="none" strike="noStrike" cap="none" dirty="0">
                <a:solidFill>
                  <a:schemeClr val="dk1"/>
                </a:solidFill>
                <a:latin typeface="Arial"/>
                <a:ea typeface="Arial"/>
                <a:cs typeface="Arial"/>
                <a:sym typeface="Arial"/>
              </a:rPr>
              <a:t> - </a:t>
            </a:r>
            <a:r>
              <a:rPr lang="en-US" sz="2000" b="0" i="0" u="none" strike="noStrike" cap="none" dirty="0" err="1">
                <a:solidFill>
                  <a:schemeClr val="dk1"/>
                </a:solidFill>
                <a:latin typeface="Arial"/>
                <a:ea typeface="Arial"/>
                <a:cs typeface="Arial"/>
                <a:sym typeface="Arial"/>
              </a:rPr>
              <a:t>vom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traditionellen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Klassenzimmer</a:t>
            </a:r>
            <a:r>
              <a:rPr lang="en-US" sz="2000" b="0" i="0" u="none" strike="noStrike" cap="none" dirty="0">
                <a:solidFill>
                  <a:schemeClr val="dk1"/>
                </a:solidFill>
                <a:latin typeface="Arial"/>
                <a:ea typeface="Arial"/>
                <a:cs typeface="Arial"/>
                <a:sym typeface="Arial"/>
              </a:rPr>
              <a:t> bis </a:t>
            </a:r>
            <a:r>
              <a:rPr lang="en-US" sz="2000" b="0" i="0" u="none" strike="noStrike" cap="none" dirty="0" err="1">
                <a:solidFill>
                  <a:schemeClr val="dk1"/>
                </a:solidFill>
                <a:latin typeface="Arial"/>
                <a:ea typeface="Arial"/>
                <a:cs typeface="Arial"/>
                <a:sym typeface="Arial"/>
              </a:rPr>
              <a:t>hin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verschiedenen</a:t>
            </a:r>
            <a:r>
              <a:rPr lang="en-US" sz="2000" b="0" i="0" u="none" strike="noStrike" cap="none" dirty="0">
                <a:solidFill>
                  <a:schemeClr val="dk1"/>
                </a:solidFill>
                <a:latin typeface="Arial"/>
                <a:ea typeface="Arial"/>
                <a:cs typeface="Arial"/>
                <a:sym typeface="Arial"/>
              </a:rPr>
              <a:t> Online-</a:t>
            </a:r>
            <a:r>
              <a:rPr lang="en-US" sz="2000" b="0" i="0" u="none" strike="noStrike" cap="none" dirty="0" err="1">
                <a:solidFill>
                  <a:schemeClr val="dk1"/>
                </a:solidFill>
                <a:latin typeface="Arial"/>
                <a:ea typeface="Arial"/>
                <a:cs typeface="Arial"/>
                <a:sym typeface="Arial"/>
              </a:rPr>
              <a:t>Plattformen</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Schlüssel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erfolgreichem</a:t>
            </a:r>
            <a:r>
              <a:rPr lang="en-US" sz="2000" b="0" i="0" u="none" strike="noStrike" cap="none" dirty="0">
                <a:solidFill>
                  <a:schemeClr val="dk1"/>
                </a:solidFill>
                <a:latin typeface="Arial"/>
                <a:ea typeface="Arial"/>
                <a:cs typeface="Arial"/>
                <a:sym typeface="Arial"/>
              </a:rPr>
              <a:t> Blended Learning </a:t>
            </a:r>
            <a:r>
              <a:rPr lang="en-US" sz="2000" b="0" i="0" u="none" strike="noStrike" cap="none" dirty="0" err="1">
                <a:solidFill>
                  <a:schemeClr val="dk1"/>
                </a:solidFill>
                <a:latin typeface="Arial"/>
                <a:ea typeface="Arial"/>
                <a:cs typeface="Arial"/>
                <a:sym typeface="Arial"/>
              </a:rPr>
              <a:t>liegt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darin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wissen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welche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Modalität</a:t>
            </a:r>
            <a:r>
              <a:rPr lang="en-US" sz="2000" b="0" i="0" u="none" strike="noStrike" cap="none" dirty="0">
                <a:solidFill>
                  <a:schemeClr val="dk1"/>
                </a:solidFill>
                <a:latin typeface="Arial"/>
                <a:ea typeface="Arial"/>
                <a:cs typeface="Arial"/>
                <a:sym typeface="Arial"/>
              </a:rPr>
              <a:t> für die </a:t>
            </a:r>
            <a:r>
              <a:rPr lang="en-US" sz="2000" b="0" i="0" u="none" strike="noStrike" cap="none" dirty="0" err="1">
                <a:solidFill>
                  <a:schemeClr val="dk1"/>
                </a:solidFill>
                <a:latin typeface="Arial"/>
                <a:ea typeface="Arial"/>
                <a:cs typeface="Arial"/>
                <a:sym typeface="Arial"/>
              </a:rPr>
              <a:t>verschiedenen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Arten</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Inhalten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Lernzielen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geeignet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ist</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42" name="Google Shape;242;p39"/>
          <p:cNvSpPr txBox="1"/>
          <p:nvPr/>
        </p:nvSpPr>
        <p:spPr>
          <a:xfrm>
            <a:off x="3239659" y="3911515"/>
            <a:ext cx="8447193" cy="44627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a:solidFill>
                  <a:srgbClr val="E36C09"/>
                </a:solidFill>
                <a:latin typeface="Arial"/>
                <a:ea typeface="Arial"/>
                <a:cs typeface="Arial"/>
                <a:sym typeface="Arial"/>
              </a:rPr>
              <a:t>Eine </a:t>
            </a:r>
            <a:r>
              <a:rPr lang="en-US" sz="2000" b="1" i="0" u="none" strike="noStrike" cap="none" dirty="0" err="1">
                <a:solidFill>
                  <a:srgbClr val="E36C09"/>
                </a:solidFill>
                <a:latin typeface="Arial"/>
                <a:ea typeface="Arial"/>
                <a:cs typeface="Arial"/>
                <a:sym typeface="Arial"/>
              </a:rPr>
              <a:t>einfache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Möglichkeit</a:t>
            </a:r>
            <a:r>
              <a:rPr lang="en-US" sz="2000" b="1" i="0" u="none" strike="noStrike" cap="none" dirty="0">
                <a:solidFill>
                  <a:srgbClr val="E36C09"/>
                </a:solidFill>
                <a:latin typeface="Arial"/>
                <a:ea typeface="Arial"/>
                <a:cs typeface="Arial"/>
                <a:sym typeface="Arial"/>
              </a:rPr>
              <a:t>, die </a:t>
            </a:r>
            <a:r>
              <a:rPr lang="en-US" sz="2000" b="1" i="0" u="none" strike="noStrike" cap="none" dirty="0" err="1">
                <a:solidFill>
                  <a:srgbClr val="E36C09"/>
                </a:solidFill>
                <a:latin typeface="Arial"/>
                <a:ea typeface="Arial"/>
                <a:cs typeface="Arial"/>
                <a:sym typeface="Arial"/>
              </a:rPr>
              <a:t>richtige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Modalität</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auszuwählen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besteht</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darin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sich</a:t>
            </a:r>
            <a:r>
              <a:rPr lang="en-US" sz="2000" b="1" i="0" u="none" strike="noStrike" cap="none" dirty="0">
                <a:solidFill>
                  <a:srgbClr val="E36C09"/>
                </a:solidFill>
                <a:latin typeface="Arial"/>
                <a:ea typeface="Arial"/>
                <a:cs typeface="Arial"/>
                <a:sym typeface="Arial"/>
              </a:rPr>
              <a:t> an den </a:t>
            </a:r>
            <a:r>
              <a:rPr lang="en-US" sz="2000" b="1" i="0" u="none" strike="noStrike" cap="none" dirty="0" err="1">
                <a:solidFill>
                  <a:srgbClr val="E36C09"/>
                </a:solidFill>
                <a:latin typeface="Arial"/>
                <a:ea typeface="Arial"/>
                <a:cs typeface="Arial"/>
                <a:sym typeface="Arial"/>
              </a:rPr>
              <a:t>folgenden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Kriterien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zu</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orientieren</a:t>
            </a:r>
            <a:r>
              <a:rPr lang="en-US" sz="2000" b="1" i="0" u="none" strike="noStrike" cap="none" dirty="0">
                <a:solidFill>
                  <a:srgbClr val="E36C09"/>
                </a:solidFill>
                <a:latin typeface="Arial"/>
                <a:ea typeface="Arial"/>
                <a:cs typeface="Arial"/>
                <a:sym typeface="Arial"/>
              </a:rPr>
              <a:t>: </a:t>
            </a:r>
            <a:endParaRPr dirty="0"/>
          </a:p>
          <a:p>
            <a:pPr marL="0" marR="0" lvl="0" indent="0" algn="l" rtl="0">
              <a:lnSpc>
                <a:spcPct val="15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Lernziele</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Interaktive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für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a:t>
            </a:r>
            <a:r>
              <a:rPr lang="en-US" sz="2000" b="0" i="0" u="none" strike="noStrike" cap="none" dirty="0">
                <a:solidFill>
                  <a:srgbClr val="000000"/>
                </a:solidFill>
                <a:latin typeface="Arial"/>
                <a:ea typeface="Arial"/>
                <a:cs typeface="Arial"/>
                <a:sym typeface="Arial"/>
              </a:rPr>
              <a:t> Ort und </a:t>
            </a:r>
            <a:r>
              <a:rPr lang="en-US" sz="2000" b="0" i="0" u="none" strike="noStrike" cap="none" dirty="0" err="1">
                <a:solidFill>
                  <a:srgbClr val="000000"/>
                </a:solidFill>
                <a:latin typeface="Arial"/>
                <a:ea typeface="Arial"/>
                <a:cs typeface="Arial"/>
                <a:sym typeface="Arial"/>
              </a:rPr>
              <a:t>Reflexionsübungen</a:t>
            </a:r>
            <a:r>
              <a:rPr lang="en-US" sz="2000" b="0" i="0" u="none" strike="noStrike" cap="none" dirty="0">
                <a:solidFill>
                  <a:srgbClr val="000000"/>
                </a:solidFill>
                <a:latin typeface="Arial"/>
                <a:ea typeface="Arial"/>
                <a:cs typeface="Arial"/>
                <a:sym typeface="Arial"/>
              </a:rPr>
              <a:t> für das Online-</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a:solidFill>
                  <a:srgbClr val="E36C09"/>
                </a:solidFill>
                <a:latin typeface="Arial"/>
                <a:ea typeface="Arial"/>
                <a:cs typeface="Arial"/>
                <a:sym typeface="Arial"/>
              </a:rPr>
              <a:t>Art des </a:t>
            </a:r>
            <a:r>
              <a:rPr lang="en-US" sz="2000" b="1" i="0" u="none" strike="noStrike" cap="none" dirty="0" err="1">
                <a:solidFill>
                  <a:srgbClr val="E36C09"/>
                </a:solidFill>
                <a:latin typeface="Arial"/>
                <a:ea typeface="Arial"/>
                <a:cs typeface="Arial"/>
                <a:sym typeface="Arial"/>
              </a:rPr>
              <a:t>Inhalts</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Nutzung</a:t>
            </a:r>
            <a:r>
              <a:rPr lang="en-US" sz="2000" b="0" i="0" u="none" strike="noStrike" cap="none" dirty="0">
                <a:solidFill>
                  <a:srgbClr val="000000"/>
                </a:solidFill>
                <a:latin typeface="Arial"/>
                <a:ea typeface="Arial"/>
                <a:cs typeface="Arial"/>
                <a:sym typeface="Arial"/>
              </a:rPr>
              <a:t> von Multimedia online für </a:t>
            </a:r>
            <a:r>
              <a:rPr lang="en-US" sz="2000" b="0" i="0" u="none" strike="noStrike" cap="none" dirty="0" err="1">
                <a:solidFill>
                  <a:srgbClr val="000000"/>
                </a:solidFill>
                <a:latin typeface="Arial"/>
                <a:ea typeface="Arial"/>
                <a:cs typeface="Arial"/>
                <a:sym typeface="Arial"/>
              </a:rPr>
              <a:t>komplexe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Konzepte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Diskussionen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Projekte</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dirty="0" err="1">
                <a:solidFill>
                  <a:srgbClr val="E36C09"/>
                </a:solidFill>
                <a:latin typeface="Arial"/>
                <a:ea typeface="Arial"/>
                <a:cs typeface="Arial"/>
                <a:sym typeface="Arial"/>
              </a:rPr>
              <a:t>Bedürfnisse</a:t>
            </a:r>
            <a:r>
              <a:rPr lang="en-US" sz="2000" b="1" i="0" u="none" strike="noStrike" cap="none" dirty="0">
                <a:solidFill>
                  <a:srgbClr val="E36C09"/>
                </a:solidFill>
                <a:latin typeface="Arial"/>
                <a:ea typeface="Arial"/>
                <a:cs typeface="Arial"/>
                <a:sym typeface="Arial"/>
              </a:rPr>
              <a:t> und </a:t>
            </a:r>
            <a:r>
              <a:rPr lang="en-US" sz="2000" b="1" i="0" u="none" strike="noStrike" cap="none" dirty="0" err="1">
                <a:solidFill>
                  <a:srgbClr val="E36C09"/>
                </a:solidFill>
                <a:latin typeface="Arial"/>
                <a:ea typeface="Arial"/>
                <a:cs typeface="Arial"/>
                <a:sym typeface="Arial"/>
              </a:rPr>
              <a:t>Vorlieben</a:t>
            </a:r>
            <a:r>
              <a:rPr lang="en-US" sz="2000" b="1" i="0" u="none" strike="noStrike" cap="none" dirty="0">
                <a:solidFill>
                  <a:srgbClr val="E36C09"/>
                </a:solidFill>
                <a:latin typeface="Arial"/>
                <a:ea typeface="Arial"/>
                <a:cs typeface="Arial"/>
                <a:sym typeface="Arial"/>
              </a:rPr>
              <a:t> der </a:t>
            </a:r>
            <a:r>
              <a:rPr lang="en-US" sz="2000" b="1" i="0" u="none" strike="noStrike" cap="none" dirty="0" err="1">
                <a:solidFill>
                  <a:srgbClr val="E36C09"/>
                </a:solidFill>
                <a:latin typeface="Arial"/>
                <a:ea typeface="Arial"/>
                <a:cs typeface="Arial"/>
                <a:sym typeface="Arial"/>
              </a:rPr>
              <a:t>Schüler</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Berücksichtigen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unterschiedliche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Lernstile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Zugänglichkeit</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43" name="Google Shape;243;p39"/>
          <p:cNvPicPr preferRelativeResize="0"/>
          <p:nvPr/>
        </p:nvPicPr>
        <p:blipFill rotWithShape="1">
          <a:blip r:embed="rId7">
            <a:alphaModFix/>
          </a:blip>
          <a:srcRect/>
          <a:stretch/>
        </p:blipFill>
        <p:spPr>
          <a:xfrm>
            <a:off x="15820465" y="9198993"/>
            <a:ext cx="1727565" cy="628205"/>
          </a:xfrm>
          <a:prstGeom prst="rect">
            <a:avLst/>
          </a:prstGeom>
          <a:noFill/>
          <a:ln>
            <a:noFill/>
          </a:ln>
        </p:spPr>
      </p:pic>
      <p:pic>
        <p:nvPicPr>
          <p:cNvPr id="3" name="Picture 2" descr="Blue text on a white background&#10;&#10;Description automatically generated">
            <a:extLst>
              <a:ext uri="{FF2B5EF4-FFF2-40B4-BE49-F238E27FC236}">
                <a16:creationId xmlns:a16="http://schemas.microsoft.com/office/drawing/2014/main" id="{1F4E5EBF-FBEA-48C1-C6CA-7611FBB5A658}"/>
              </a:ext>
            </a:extLst>
          </p:cNvPr>
          <p:cNvPicPr>
            <a:picLocks noChangeAspect="1"/>
          </p:cNvPicPr>
          <p:nvPr/>
        </p:nvPicPr>
        <p:blipFill>
          <a:blip r:embed="rId8"/>
          <a:stretch>
            <a:fillRect/>
          </a:stretch>
        </p:blipFill>
        <p:spPr>
          <a:xfrm>
            <a:off x="3212359" y="9320346"/>
            <a:ext cx="2092659" cy="4390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5064</Words>
  <Application>Microsoft Office PowerPoint</Application>
  <PresentationFormat>Custom</PresentationFormat>
  <Paragraphs>289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keywords>, docId:18F267481C409160A22B8F55E6B6DE9C</cp:keywords>
  <cp:lastModifiedBy>Sotiria Tsalamani</cp:lastModifiedBy>
  <cp:revision>2</cp:revision>
  <dcterms:created xsi:type="dcterms:W3CDTF">2006-08-16T00:00:00Z</dcterms:created>
  <dcterms:modified xsi:type="dcterms:W3CDTF">2024-11-08T13:01:03Z</dcterms:modified>
</cp:coreProperties>
</file>