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8" roundtripDataSignature="AMtx7mhrcLhx8ujfCrzX7WQ4wv79QiSSW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21" y="5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4" name="Google Shape;254;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4" name="Google Shape;27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4" name="Google Shape;294;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7" name="Google Shape;31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5" name="Google Shape;335;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6" name="Google Shape;35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76" name="Google Shape;37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2" name="Google Shape;392;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10" name="Google Shape;410;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27" name="Google Shape;427;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2" name="Google Shape;452;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75" name="Google Shape;475;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91" name="Google Shape;491;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14" name="Google Shape;514;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31" name="Google Shape;531;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52" name="Google Shape;552;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73" name="Google Shape;573;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89" name="Google Shape;58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07" name="Google Shape;607;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30" name="Google Shape;630;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9" name="Google Shape;10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53" name="Google Shape;653;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g2c7e95b4d2b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78" name="Google Shape;678;g2c7e95b4d2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1" name="Google Shape;13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4" name="Google Shape;154;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4" name="Google Shape;174;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7" name="Google Shape;19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3" name="Google Shape;213;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3" name="Google Shape;233;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0"/>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1"/>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1"/>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0" name="Google Shape;30;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6" name="Google Shape;36;p2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7" name="Google Shape;37;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3" name="Google Shape;43;p2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4" name="Google Shape;44;p2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5" name="Google Shape;45;p2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6" name="Google Shape;46;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8"/>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8"/>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7" name="Google Shape;57;p28"/>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8" name="Google Shape;58;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9"/>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9"/>
          <p:cNvSpPr>
            <a:spLocks noGrp="1"/>
          </p:cNvSpPr>
          <p:nvPr>
            <p:ph type="pic" idx="2"/>
          </p:nvPr>
        </p:nvSpPr>
        <p:spPr>
          <a:xfrm>
            <a:off x="1792288" y="612775"/>
            <a:ext cx="5486400" cy="4114800"/>
          </a:xfrm>
          <a:prstGeom prst="rect">
            <a:avLst/>
          </a:prstGeom>
          <a:noFill/>
          <a:ln>
            <a:noFill/>
          </a:ln>
        </p:spPr>
      </p:sp>
      <p:sp>
        <p:nvSpPr>
          <p:cNvPr id="64" name="Google Shape;64;p29"/>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5" name="Google Shape;65;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9.jp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1.png"/><Relationship Id="rId7"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2.png"/><Relationship Id="rId7"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1.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1.png"/><Relationship Id="rId7"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1.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2.png"/><Relationship Id="rId7"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1.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2.png"/><Relationship Id="rId7" Type="http://schemas.openxmlformats.org/officeDocument/2006/relationships/image" Target="../media/image25.jp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hyperlink" Target="https://www.youtube.com/watch?v=rWEwv_qobpU" TargetMode="External"/><Relationship Id="rId5" Type="http://schemas.openxmlformats.org/officeDocument/2006/relationships/image" Target="../media/image1.png"/><Relationship Id="rId4" Type="http://schemas.openxmlformats.org/officeDocument/2006/relationships/image" Target="../media/image11.png"/><Relationship Id="rId9"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27.jp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7.jp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1.png"/><Relationship Id="rId7"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1.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0.jp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1.pn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2.pn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3.jp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1.png"/><Relationship Id="rId7"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1.png"/><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2.png"/><Relationship Id="rId7"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1.png"/><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2.png"/><Relationship Id="rId7"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1.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2.png"/><Relationship Id="rId7"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1.png"/><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padlet.com/" TargetMode="External"/><Relationship Id="rId7"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www.youtube.com/watch?v=ztCYENO1ydA" TargetMode="External"/><Relationship Id="rId4" Type="http://schemas.openxmlformats.org/officeDocument/2006/relationships/hyperlink" Target="https://www.youtube.com/watch?v=lLPb1JAkdtc&amp;t=128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0.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1.png"/><Relationship Id="rId7"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2.png"/><Relationship Id="rId7"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2.png"/><Relationship Id="rId7"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p:nvPr/>
        </p:nvSpPr>
        <p:spPr>
          <a:xfrm>
            <a:off x="897559" y="2875021"/>
            <a:ext cx="10250875" cy="4154984"/>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rgbClr val="000000"/>
              </a:buClr>
              <a:buSzPts val="3600"/>
              <a:buFont typeface="Arial"/>
              <a:buNone/>
            </a:pPr>
            <a:r>
              <a:rPr lang="en-US" sz="3600" b="1" i="0" u="none" strike="noStrike" cap="none" dirty="0">
                <a:solidFill>
                  <a:srgbClr val="FB8709"/>
                </a:solidFill>
                <a:latin typeface="Arial"/>
                <a:ea typeface="Arial"/>
                <a:cs typeface="Arial"/>
                <a:sym typeface="Arial"/>
              </a:rPr>
              <a:t>Modul 4: </a:t>
            </a:r>
            <a:r>
              <a:rPr lang="en-US" sz="3600" b="1" i="0" u="none" strike="noStrike" cap="none" dirty="0" err="1">
                <a:solidFill>
                  <a:srgbClr val="FB8709"/>
                </a:solidFill>
                <a:latin typeface="Arial"/>
                <a:ea typeface="Arial"/>
                <a:cs typeface="Arial"/>
                <a:sym typeface="Arial"/>
              </a:rPr>
              <a:t>Umsetzung</a:t>
            </a:r>
            <a:r>
              <a:rPr lang="en-US" sz="3600" b="1" i="0" u="none" strike="noStrike" cap="none" dirty="0">
                <a:solidFill>
                  <a:srgbClr val="FB8709"/>
                </a:solidFill>
                <a:latin typeface="Arial"/>
                <a:ea typeface="Arial"/>
                <a:cs typeface="Arial"/>
                <a:sym typeface="Arial"/>
              </a:rPr>
              <a:t> des "Flipped Classroom"-Ansatzes und </a:t>
            </a:r>
            <a:r>
              <a:rPr lang="en-US" sz="3600" b="1" i="0" u="none" strike="noStrike" cap="none" dirty="0" err="1">
                <a:solidFill>
                  <a:srgbClr val="FB8709"/>
                </a:solidFill>
                <a:latin typeface="Arial"/>
                <a:ea typeface="Arial"/>
                <a:cs typeface="Arial"/>
                <a:sym typeface="Arial"/>
              </a:rPr>
              <a:t>kollaboratives</a:t>
            </a:r>
            <a:r>
              <a:rPr lang="en-US" sz="3600" b="1" i="0" u="none" strike="noStrike" cap="none" dirty="0">
                <a:solidFill>
                  <a:srgbClr val="FB8709"/>
                </a:solidFill>
                <a:latin typeface="Arial"/>
                <a:ea typeface="Arial"/>
                <a:cs typeface="Arial"/>
                <a:sym typeface="Arial"/>
              </a:rPr>
              <a:t> </a:t>
            </a:r>
            <a:r>
              <a:rPr lang="en-US" sz="3600" b="1" i="0" u="none" strike="noStrike" cap="none" dirty="0" err="1">
                <a:solidFill>
                  <a:srgbClr val="FB8709"/>
                </a:solidFill>
                <a:latin typeface="Arial"/>
                <a:ea typeface="Arial"/>
                <a:cs typeface="Arial"/>
                <a:sym typeface="Arial"/>
              </a:rPr>
              <a:t>Lernen</a:t>
            </a:r>
            <a:endParaRPr sz="3600" b="1" i="0" u="none" strike="noStrike" cap="none" dirty="0">
              <a:solidFill>
                <a:srgbClr val="FB8709"/>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3600"/>
              <a:buFont typeface="Arial"/>
              <a:buNone/>
            </a:pPr>
            <a:r>
              <a:rPr lang="en-GB" sz="3600" b="1" spc="-87" dirty="0">
                <a:solidFill>
                  <a:srgbClr val="053249"/>
                </a:solidFill>
                <a:latin typeface="HK Grotesk Bold"/>
              </a:rPr>
              <a:t>Einheit 2 - </a:t>
            </a:r>
            <a:r>
              <a:rPr lang="en-US" sz="3600" b="1" i="0" u="none" strike="noStrike" cap="none" dirty="0" err="1">
                <a:solidFill>
                  <a:srgbClr val="053249"/>
                </a:solidFill>
                <a:latin typeface="Arial"/>
                <a:ea typeface="Arial"/>
                <a:cs typeface="Arial"/>
                <a:sym typeface="Arial"/>
              </a:rPr>
              <a:t>Erleichterung</a:t>
            </a:r>
            <a:r>
              <a:rPr lang="en-US" sz="3600" b="1" i="0" u="none" strike="noStrike" cap="none" dirty="0">
                <a:solidFill>
                  <a:srgbClr val="053249"/>
                </a:solidFill>
                <a:latin typeface="Arial"/>
                <a:ea typeface="Arial"/>
                <a:cs typeface="Arial"/>
                <a:sym typeface="Arial"/>
              </a:rPr>
              <a:t> </a:t>
            </a:r>
            <a:r>
              <a:rPr lang="en-US" sz="3600" b="1" i="0" u="none" strike="noStrike" cap="none" dirty="0" err="1">
                <a:solidFill>
                  <a:srgbClr val="053249"/>
                </a:solidFill>
                <a:latin typeface="Arial"/>
                <a:ea typeface="Arial"/>
                <a:cs typeface="Arial"/>
                <a:sym typeface="Arial"/>
              </a:rPr>
              <a:t>kollaborativer</a:t>
            </a:r>
            <a:r>
              <a:rPr lang="en-US" sz="3600" b="1" i="0" u="none" strike="noStrike" cap="none" dirty="0">
                <a:solidFill>
                  <a:srgbClr val="053249"/>
                </a:solidFill>
                <a:latin typeface="Arial"/>
                <a:ea typeface="Arial"/>
                <a:cs typeface="Arial"/>
                <a:sym typeface="Arial"/>
              </a:rPr>
              <a:t> </a:t>
            </a:r>
            <a:r>
              <a:rPr lang="en-US" sz="3600" b="1" i="0" u="none" strike="noStrike" cap="none" dirty="0" err="1">
                <a:solidFill>
                  <a:srgbClr val="053249"/>
                </a:solidFill>
                <a:latin typeface="Arial"/>
                <a:ea typeface="Arial"/>
                <a:cs typeface="Arial"/>
                <a:sym typeface="Arial"/>
              </a:rPr>
              <a:t>Aktivitäten</a:t>
            </a:r>
            <a:r>
              <a:rPr lang="en-US" sz="3600" b="1" i="0" u="none" strike="noStrike" cap="none" dirty="0">
                <a:solidFill>
                  <a:srgbClr val="053249"/>
                </a:solidFill>
                <a:latin typeface="Arial"/>
                <a:ea typeface="Arial"/>
                <a:cs typeface="Arial"/>
                <a:sym typeface="Arial"/>
              </a:rPr>
              <a:t> </a:t>
            </a:r>
            <a:r>
              <a:rPr lang="en-US" sz="3600" b="1" i="0" u="none" strike="noStrike" cap="none" dirty="0" err="1">
                <a:solidFill>
                  <a:srgbClr val="053249"/>
                </a:solidFill>
                <a:latin typeface="Arial"/>
                <a:ea typeface="Arial"/>
                <a:cs typeface="Arial"/>
                <a:sym typeface="Arial"/>
              </a:rPr>
              <a:t>im</a:t>
            </a:r>
            <a:r>
              <a:rPr lang="en-US" sz="3600" b="1" i="0" u="none" strike="noStrike" cap="none" dirty="0">
                <a:solidFill>
                  <a:srgbClr val="053249"/>
                </a:solidFill>
                <a:latin typeface="Arial"/>
                <a:ea typeface="Arial"/>
                <a:cs typeface="Arial"/>
                <a:sym typeface="Arial"/>
              </a:rPr>
              <a:t> </a:t>
            </a:r>
            <a:r>
              <a:rPr lang="en-US" sz="3600" b="1" i="0" u="none" strike="noStrike" cap="none" dirty="0" err="1">
                <a:solidFill>
                  <a:srgbClr val="053249"/>
                </a:solidFill>
                <a:latin typeface="Arial"/>
                <a:ea typeface="Arial"/>
                <a:cs typeface="Arial"/>
                <a:sym typeface="Arial"/>
              </a:rPr>
              <a:t>Unterricht</a:t>
            </a:r>
            <a:r>
              <a:rPr lang="en-US" sz="3600" b="1" i="0" u="none" strike="noStrike" cap="none" dirty="0">
                <a:solidFill>
                  <a:srgbClr val="053249"/>
                </a:solidFill>
                <a:latin typeface="Arial"/>
                <a:ea typeface="Arial"/>
                <a:cs typeface="Arial"/>
                <a:sym typeface="Arial"/>
              </a:rPr>
              <a:t>: </a:t>
            </a:r>
            <a:r>
              <a:rPr lang="en-US" sz="3600" b="1" i="0" u="none" strike="noStrike" cap="none" dirty="0" err="1">
                <a:solidFill>
                  <a:srgbClr val="053249"/>
                </a:solidFill>
                <a:latin typeface="Arial"/>
                <a:ea typeface="Arial"/>
                <a:cs typeface="Arial"/>
                <a:sym typeface="Arial"/>
              </a:rPr>
              <a:t>Techniken</a:t>
            </a:r>
            <a:r>
              <a:rPr lang="en-US" sz="3600" b="1" i="0" u="none" strike="noStrike" cap="none" dirty="0">
                <a:solidFill>
                  <a:srgbClr val="053249"/>
                </a:solidFill>
                <a:latin typeface="Arial"/>
                <a:ea typeface="Arial"/>
                <a:cs typeface="Arial"/>
                <a:sym typeface="Arial"/>
              </a:rPr>
              <a:t> und </a:t>
            </a:r>
            <a:r>
              <a:rPr lang="en-US" sz="3600" b="1" i="0" u="none" strike="noStrike" cap="none" dirty="0" err="1">
                <a:solidFill>
                  <a:srgbClr val="053249"/>
                </a:solidFill>
                <a:latin typeface="Arial"/>
                <a:ea typeface="Arial"/>
                <a:cs typeface="Arial"/>
                <a:sym typeface="Arial"/>
              </a:rPr>
              <a:t>bewährte</a:t>
            </a:r>
            <a:r>
              <a:rPr lang="en-US" sz="3600" b="1" i="0" u="none" strike="noStrike" cap="none" dirty="0">
                <a:solidFill>
                  <a:srgbClr val="053249"/>
                </a:solidFill>
                <a:latin typeface="Arial"/>
                <a:ea typeface="Arial"/>
                <a:cs typeface="Arial"/>
                <a:sym typeface="Arial"/>
              </a:rPr>
              <a:t> </a:t>
            </a:r>
            <a:r>
              <a:rPr lang="en-US" sz="3600" b="1" i="0" u="none" strike="noStrike" cap="none" dirty="0" err="1">
                <a:solidFill>
                  <a:srgbClr val="053249"/>
                </a:solidFill>
                <a:latin typeface="Arial"/>
                <a:ea typeface="Arial"/>
                <a:cs typeface="Arial"/>
                <a:sym typeface="Arial"/>
              </a:rPr>
              <a:t>Verfahren</a:t>
            </a:r>
            <a:endParaRPr sz="3600" b="1" i="0" u="none" strike="noStrike" cap="none" dirty="0">
              <a:solidFill>
                <a:srgbClr val="053249"/>
              </a:solidFill>
              <a:latin typeface="Arial"/>
              <a:ea typeface="Arial"/>
              <a:cs typeface="Arial"/>
              <a:sym typeface="Arial"/>
            </a:endParaRPr>
          </a:p>
        </p:txBody>
      </p:sp>
      <p:sp>
        <p:nvSpPr>
          <p:cNvPr id="85" name="Google Shape;85;p1"/>
          <p:cNvSpPr/>
          <p:nvPr/>
        </p:nvSpPr>
        <p:spPr>
          <a:xfrm rot="10800000">
            <a:off x="9673884" y="-1920219"/>
            <a:ext cx="10305338" cy="10262060"/>
          </a:xfrm>
          <a:custGeom>
            <a:avLst/>
            <a:gdLst/>
            <a:ahLst/>
            <a:cxnLst/>
            <a:rect l="l" t="t" r="r" b="b"/>
            <a:pathLst>
              <a:path w="6350000" h="6323333" extrusionOk="0">
                <a:moveTo>
                  <a:pt x="6350000" y="6323333"/>
                </a:moveTo>
                <a:lnTo>
                  <a:pt x="0" y="6323333"/>
                </a:lnTo>
                <a:lnTo>
                  <a:pt x="0" y="0"/>
                </a:lnTo>
                <a:lnTo>
                  <a:pt x="6350000" y="6323333"/>
                </a:lnTo>
                <a:close/>
              </a:path>
            </a:pathLst>
          </a:custGeom>
          <a:solidFill>
            <a:srgbClr val="FB8709"/>
          </a:solidFill>
          <a:ln>
            <a:noFill/>
          </a:ln>
        </p:spPr>
        <p:txBody>
          <a:bodyPr/>
          <a:lstStyle/>
          <a:p>
            <a:endParaRPr/>
          </a:p>
        </p:txBody>
      </p:sp>
      <p:sp>
        <p:nvSpPr>
          <p:cNvPr id="86" name="Google Shape;86;p1"/>
          <p:cNvSpPr/>
          <p:nvPr/>
        </p:nvSpPr>
        <p:spPr>
          <a:xfrm rot="-5400000">
            <a:off x="13579297" y="5173799"/>
            <a:ext cx="5050689" cy="5175713"/>
          </a:xfrm>
          <a:custGeom>
            <a:avLst/>
            <a:gdLst/>
            <a:ahLst/>
            <a:cxnLst/>
            <a:rect l="l" t="t" r="r" b="b"/>
            <a:pathLst>
              <a:path w="6350000" h="6507187" extrusionOk="0">
                <a:moveTo>
                  <a:pt x="6350000" y="6507187"/>
                </a:moveTo>
                <a:lnTo>
                  <a:pt x="0" y="6507187"/>
                </a:lnTo>
                <a:lnTo>
                  <a:pt x="0" y="0"/>
                </a:lnTo>
                <a:lnTo>
                  <a:pt x="6350000" y="6507187"/>
                </a:lnTo>
                <a:close/>
              </a:path>
            </a:pathLst>
          </a:custGeom>
          <a:solidFill>
            <a:srgbClr val="053249"/>
          </a:solidFill>
          <a:ln>
            <a:noFill/>
          </a:ln>
        </p:spPr>
        <p:txBody>
          <a:bodyPr/>
          <a:lstStyle/>
          <a:p>
            <a:endParaRPr/>
          </a:p>
        </p:txBody>
      </p:sp>
      <p:sp>
        <p:nvSpPr>
          <p:cNvPr id="87" name="Google Shape;87;p1"/>
          <p:cNvSpPr/>
          <p:nvPr/>
        </p:nvSpPr>
        <p:spPr>
          <a:xfrm>
            <a:off x="685288" y="6503003"/>
            <a:ext cx="3367356" cy="3367356"/>
          </a:xfrm>
          <a:custGeom>
            <a:avLst/>
            <a:gdLst/>
            <a:ahLst/>
            <a:cxnLst/>
            <a:rect l="l" t="t" r="r" b="b"/>
            <a:pathLst>
              <a:path w="3367356" h="3367356" extrusionOk="0">
                <a:moveTo>
                  <a:pt x="0" y="0"/>
                </a:moveTo>
                <a:lnTo>
                  <a:pt x="3367356" y="0"/>
                </a:lnTo>
                <a:lnTo>
                  <a:pt x="3367356" y="3367356"/>
                </a:lnTo>
                <a:lnTo>
                  <a:pt x="0" y="3367356"/>
                </a:lnTo>
                <a:lnTo>
                  <a:pt x="0" y="0"/>
                </a:lnTo>
                <a:close/>
              </a:path>
            </a:pathLst>
          </a:custGeom>
          <a:blipFill rotWithShape="1">
            <a:blip r:embed="rId3">
              <a:alphaModFix/>
            </a:blip>
            <a:stretch>
              <a:fillRect/>
            </a:stretch>
          </a:blipFill>
          <a:ln>
            <a:noFill/>
          </a:ln>
        </p:spPr>
        <p:txBody>
          <a:bodyPr/>
          <a:lstStyle/>
          <a:p>
            <a:endParaRPr/>
          </a:p>
        </p:txBody>
      </p:sp>
      <p:sp>
        <p:nvSpPr>
          <p:cNvPr id="89" name="Google Shape;89;p1"/>
          <p:cNvSpPr txBox="1"/>
          <p:nvPr/>
        </p:nvSpPr>
        <p:spPr>
          <a:xfrm>
            <a:off x="1028700" y="1501381"/>
            <a:ext cx="11295250" cy="1303177"/>
          </a:xfrm>
          <a:prstGeom prst="rect">
            <a:avLst/>
          </a:prstGeom>
          <a:noFill/>
          <a:ln>
            <a:noFill/>
          </a:ln>
        </p:spPr>
        <p:txBody>
          <a:bodyPr spcFirstLastPara="1" wrap="square" lIns="0" tIns="0" rIns="0" bIns="0" anchor="t" anchorCtr="0">
            <a:spAutoFit/>
          </a:bodyPr>
          <a:lstStyle/>
          <a:p>
            <a:pPr marL="0" marR="0" lvl="0" indent="0" algn="l" rtl="0">
              <a:lnSpc>
                <a:spcPct val="121006"/>
              </a:lnSpc>
              <a:spcBef>
                <a:spcPts val="0"/>
              </a:spcBef>
              <a:spcAft>
                <a:spcPts val="0"/>
              </a:spcAft>
              <a:buClr>
                <a:srgbClr val="000000"/>
              </a:buClr>
              <a:buSzPts val="3499"/>
              <a:buFont typeface="Arial"/>
              <a:buNone/>
            </a:pPr>
            <a:r>
              <a:rPr lang="en-US" sz="3499" b="0" i="0" u="none" strike="noStrike" cap="none" dirty="0" err="1">
                <a:solidFill>
                  <a:srgbClr val="053249"/>
                </a:solidFill>
                <a:latin typeface="Arial"/>
                <a:ea typeface="Arial"/>
                <a:cs typeface="Arial"/>
                <a:sym typeface="Arial"/>
              </a:rPr>
              <a:t>CollaboratiVET-Lehrplan</a:t>
            </a:r>
            <a:r>
              <a:rPr lang="en-US" sz="3499" b="0" i="0" u="none" strike="noStrike" cap="none" dirty="0">
                <a:solidFill>
                  <a:srgbClr val="053249"/>
                </a:solidFill>
                <a:latin typeface="Arial"/>
                <a:ea typeface="Arial"/>
                <a:cs typeface="Arial"/>
                <a:sym typeface="Arial"/>
              </a:rPr>
              <a:t> für </a:t>
            </a:r>
            <a:r>
              <a:rPr lang="en-US" sz="3499" b="0" i="0" u="none" strike="noStrike" cap="none" dirty="0" err="1">
                <a:solidFill>
                  <a:srgbClr val="053249"/>
                </a:solidFill>
                <a:latin typeface="Arial"/>
                <a:ea typeface="Arial"/>
                <a:cs typeface="Arial"/>
                <a:sym typeface="Arial"/>
              </a:rPr>
              <a:t>Lehrkraft</a:t>
            </a:r>
            <a:r>
              <a:rPr lang="tr-TR" sz="3499" b="0" i="0" u="none" strike="noStrike" cap="none" dirty="0">
                <a:solidFill>
                  <a:srgbClr val="053249"/>
                </a:solidFill>
                <a:latin typeface="Arial"/>
                <a:ea typeface="Arial"/>
                <a:cs typeface="Arial"/>
                <a:sym typeface="Arial"/>
              </a:rPr>
              <a:t> </a:t>
            </a:r>
            <a:r>
              <a:rPr lang="en-US" sz="3499" b="0" i="0" u="none" strike="noStrike" cap="none" dirty="0">
                <a:solidFill>
                  <a:srgbClr val="053249"/>
                </a:solidFill>
                <a:latin typeface="Arial"/>
                <a:ea typeface="Arial"/>
                <a:cs typeface="Arial"/>
                <a:sym typeface="Arial"/>
              </a:rPr>
              <a:t>/</a:t>
            </a:r>
            <a:r>
              <a:rPr lang="en-US" sz="3499" b="0" i="0" u="none" strike="noStrike" cap="none" dirty="0" err="1">
                <a:solidFill>
                  <a:srgbClr val="053249"/>
                </a:solidFill>
                <a:latin typeface="Arial"/>
                <a:ea typeface="Arial"/>
                <a:cs typeface="Arial"/>
                <a:sym typeface="Arial"/>
              </a:rPr>
              <a:t>Ausbilder</a:t>
            </a:r>
            <a:r>
              <a:rPr lang="tr-TR" sz="3499" b="0" i="0" u="none" strike="noStrike" cap="none" dirty="0">
                <a:solidFill>
                  <a:srgbClr val="053249"/>
                </a:solidFill>
                <a:latin typeface="Arial"/>
                <a:ea typeface="Arial"/>
                <a:cs typeface="Arial"/>
                <a:sym typeface="Arial"/>
              </a:rPr>
              <a:t> </a:t>
            </a:r>
            <a:r>
              <a:rPr lang="en-US" sz="3499" b="0" i="0" u="none" strike="noStrike" cap="none" dirty="0">
                <a:solidFill>
                  <a:srgbClr val="053249"/>
                </a:solidFill>
                <a:latin typeface="Arial"/>
                <a:ea typeface="Arial"/>
                <a:cs typeface="Arial"/>
                <a:sym typeface="Arial"/>
              </a:rPr>
              <a:t>/</a:t>
            </a:r>
            <a:r>
              <a:rPr lang="en-US" sz="3499" b="0" i="0" u="none" strike="noStrike" cap="none" dirty="0" err="1">
                <a:solidFill>
                  <a:srgbClr val="053249"/>
                </a:solidFill>
                <a:latin typeface="Arial"/>
                <a:ea typeface="Arial"/>
                <a:cs typeface="Arial"/>
                <a:sym typeface="Arial"/>
              </a:rPr>
              <a:t>Erzieher</a:t>
            </a:r>
            <a:r>
              <a:rPr lang="en-US" sz="3499" b="0" i="0" u="none" strike="noStrike" cap="none" dirty="0">
                <a:solidFill>
                  <a:srgbClr val="053249"/>
                </a:solidFill>
                <a:latin typeface="Arial"/>
                <a:ea typeface="Arial"/>
                <a:cs typeface="Arial"/>
                <a:sym typeface="Arial"/>
              </a:rPr>
              <a:t> in der </a:t>
            </a:r>
            <a:r>
              <a:rPr lang="en-US" sz="3499" b="0" i="0" u="none" strike="noStrike" cap="none" dirty="0" err="1">
                <a:solidFill>
                  <a:srgbClr val="053249"/>
                </a:solidFill>
                <a:latin typeface="Arial"/>
                <a:ea typeface="Arial"/>
                <a:cs typeface="Arial"/>
                <a:sym typeface="Arial"/>
              </a:rPr>
              <a:t>beruflichen</a:t>
            </a:r>
            <a:r>
              <a:rPr lang="en-US" sz="3499" b="0" i="0" u="none" strike="noStrike" cap="none" dirty="0">
                <a:solidFill>
                  <a:srgbClr val="053249"/>
                </a:solidFill>
                <a:latin typeface="Arial"/>
                <a:ea typeface="Arial"/>
                <a:cs typeface="Arial"/>
                <a:sym typeface="Arial"/>
              </a:rPr>
              <a:t> </a:t>
            </a:r>
            <a:r>
              <a:rPr lang="en-US" sz="3499" b="0" i="0" u="none" strike="noStrike" cap="none" dirty="0" err="1">
                <a:solidFill>
                  <a:srgbClr val="053249"/>
                </a:solidFill>
                <a:latin typeface="Arial"/>
                <a:ea typeface="Arial"/>
                <a:cs typeface="Arial"/>
                <a:sym typeface="Arial"/>
              </a:rPr>
              <a:t>Bildung</a:t>
            </a:r>
            <a:r>
              <a:rPr lang="en-US" sz="3499" b="0" i="0" u="none" strike="noStrike" cap="none" dirty="0">
                <a:solidFill>
                  <a:srgbClr val="053249"/>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sp>
        <p:nvSpPr>
          <p:cNvPr id="91" name="Google Shape;91;p1"/>
          <p:cNvSpPr txBox="1"/>
          <p:nvPr/>
        </p:nvSpPr>
        <p:spPr>
          <a:xfrm>
            <a:off x="4325513" y="9144970"/>
            <a:ext cx="6720632" cy="1292662"/>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n-US" sz="1200" b="0" i="0" u="none" strike="noStrike" cap="none">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sz="1200" b="0" i="0" u="none" strike="noStrike" cap="none">
              <a:solidFill>
                <a:srgbClr val="000000"/>
              </a:solidFill>
              <a:latin typeface="Arial"/>
              <a:ea typeface="Arial"/>
              <a:cs typeface="Arial"/>
              <a:sym typeface="Arial"/>
            </a:endParaRPr>
          </a:p>
          <a:p>
            <a:pPr marL="0" marR="0" lvl="0" indent="0" algn="just" rtl="0">
              <a:lnSpc>
                <a:spcPct val="140000"/>
              </a:lnSpc>
              <a:spcBef>
                <a:spcPts val="0"/>
              </a:spcBef>
              <a:spcAft>
                <a:spcPts val="0"/>
              </a:spcAft>
              <a:buClr>
                <a:srgbClr val="000000"/>
              </a:buClr>
              <a:buSzPts val="1200"/>
              <a:buFont typeface="Arial"/>
              <a:buNone/>
            </a:pPr>
            <a:endParaRPr sz="1200" b="0" i="0" u="none" strike="noStrike" cap="none">
              <a:solidFill>
                <a:srgbClr val="121212"/>
              </a:solidFill>
              <a:latin typeface="Arial"/>
              <a:ea typeface="Arial"/>
              <a:cs typeface="Arial"/>
              <a:sym typeface="Arial"/>
            </a:endParaRPr>
          </a:p>
        </p:txBody>
      </p:sp>
      <p:pic>
        <p:nvPicPr>
          <p:cNvPr id="92" name="Google Shape;92;p1"/>
          <p:cNvPicPr preferRelativeResize="0"/>
          <p:nvPr/>
        </p:nvPicPr>
        <p:blipFill rotWithShape="1">
          <a:blip r:embed="rId4">
            <a:alphaModFix/>
          </a:blip>
          <a:srcRect/>
          <a:stretch/>
        </p:blipFill>
        <p:spPr>
          <a:xfrm>
            <a:off x="15697200" y="9183021"/>
            <a:ext cx="1727565" cy="628205"/>
          </a:xfrm>
          <a:prstGeom prst="rect">
            <a:avLst/>
          </a:prstGeom>
          <a:noFill/>
          <a:ln>
            <a:noFill/>
          </a:ln>
        </p:spPr>
      </p:pic>
      <p:pic>
        <p:nvPicPr>
          <p:cNvPr id="2" name="Picture 1" descr="A group of people sitting at a table&#10;&#10;Description automatically generated">
            <a:extLst>
              <a:ext uri="{FF2B5EF4-FFF2-40B4-BE49-F238E27FC236}">
                <a16:creationId xmlns:a16="http://schemas.microsoft.com/office/drawing/2014/main" id="{0A4FCA26-65C2-5C5D-DB1F-8B28BCC13687}"/>
              </a:ext>
            </a:extLst>
          </p:cNvPr>
          <p:cNvPicPr>
            <a:picLocks noChangeAspect="1"/>
          </p:cNvPicPr>
          <p:nvPr/>
        </p:nvPicPr>
        <p:blipFill>
          <a:blip r:embed="rId5"/>
          <a:srcRect r="59736" b="14882"/>
          <a:stretch/>
        </p:blipFill>
        <p:spPr>
          <a:xfrm>
            <a:off x="11220827" y="1202575"/>
            <a:ext cx="6203938" cy="73771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2" descr="Blue text on a white background&#10;&#10;Description automatically generated">
            <a:extLst>
              <a:ext uri="{FF2B5EF4-FFF2-40B4-BE49-F238E27FC236}">
                <a16:creationId xmlns:a16="http://schemas.microsoft.com/office/drawing/2014/main" id="{B3C3DF80-9BA5-AE49-FD24-CC14F4E5AC85}"/>
              </a:ext>
            </a:extLst>
          </p:cNvPr>
          <p:cNvPicPr>
            <a:picLocks noChangeAspect="1"/>
          </p:cNvPicPr>
          <p:nvPr/>
        </p:nvPicPr>
        <p:blipFill>
          <a:blip r:embed="rId6"/>
          <a:stretch>
            <a:fillRect/>
          </a:stretch>
        </p:blipFill>
        <p:spPr>
          <a:xfrm>
            <a:off x="762059" y="9125971"/>
            <a:ext cx="3315985" cy="69567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55"/>
        <p:cNvGrpSpPr/>
        <p:nvPr/>
      </p:nvGrpSpPr>
      <p:grpSpPr>
        <a:xfrm>
          <a:off x="0" y="0"/>
          <a:ext cx="0" cy="0"/>
          <a:chOff x="0" y="0"/>
          <a:chExt cx="0" cy="0"/>
        </a:xfrm>
      </p:grpSpPr>
      <p:sp>
        <p:nvSpPr>
          <p:cNvPr id="256" name="Google Shape;256;p36"/>
          <p:cNvSpPr txBox="1"/>
          <p:nvPr/>
        </p:nvSpPr>
        <p:spPr>
          <a:xfrm>
            <a:off x="1226820" y="324173"/>
            <a:ext cx="11834641" cy="945515"/>
          </a:xfrm>
          <a:prstGeom prst="rect">
            <a:avLst/>
          </a:prstGeom>
          <a:noFill/>
          <a:ln>
            <a:noFill/>
          </a:ln>
        </p:spPr>
        <p:txBody>
          <a:bodyPr spcFirstLastPara="1" wrap="square" lIns="0" tIns="0" rIns="0" bIns="0" anchor="t" anchorCtr="0">
            <a:spAutoFit/>
          </a:bodyPr>
          <a:lstStyle/>
          <a:p>
            <a:pPr marL="0" marR="0" lvl="0" indent="0" algn="l" rtl="0">
              <a:lnSpc>
                <a:spcPct val="192474"/>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Rollenspiele als pädagogische Strategie einsetzen </a:t>
            </a:r>
            <a:endParaRPr sz="3200" b="0" i="0" u="none" strike="noStrike" cap="none">
              <a:solidFill>
                <a:srgbClr val="000000"/>
              </a:solidFill>
              <a:latin typeface="Arial"/>
              <a:ea typeface="Arial"/>
              <a:cs typeface="Arial"/>
              <a:sym typeface="Arial"/>
            </a:endParaRPr>
          </a:p>
        </p:txBody>
      </p:sp>
      <p:sp>
        <p:nvSpPr>
          <p:cNvPr id="257" name="Google Shape;257;p36"/>
          <p:cNvSpPr/>
          <p:nvPr/>
        </p:nvSpPr>
        <p:spPr>
          <a:xfrm>
            <a:off x="17259300" y="-150232"/>
            <a:ext cx="1032201" cy="8963824"/>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p36"/>
          <p:cNvSpPr/>
          <p:nvPr/>
        </p:nvSpPr>
        <p:spPr>
          <a:xfrm>
            <a:off x="0" y="-75116"/>
            <a:ext cx="1028700" cy="888870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 name="Google Shape;259;p36"/>
          <p:cNvSpPr/>
          <p:nvPr/>
        </p:nvSpPr>
        <p:spPr>
          <a:xfrm rot="5400000">
            <a:off x="-824" y="824"/>
            <a:ext cx="1030349" cy="1028700"/>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a:p>
        </p:txBody>
      </p:sp>
      <p:sp>
        <p:nvSpPr>
          <p:cNvPr id="260" name="Google Shape;260;p36"/>
          <p:cNvSpPr/>
          <p:nvPr/>
        </p:nvSpPr>
        <p:spPr>
          <a:xfrm>
            <a:off x="0" y="5257590"/>
            <a:ext cx="1028700" cy="3556002"/>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p36"/>
          <p:cNvSpPr/>
          <p:nvPr/>
        </p:nvSpPr>
        <p:spPr>
          <a:xfrm>
            <a:off x="17259300" y="5257590"/>
            <a:ext cx="1028700" cy="3556002"/>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36"/>
          <p:cNvSpPr/>
          <p:nvPr/>
        </p:nvSpPr>
        <p:spPr>
          <a:xfrm rot="10800000">
            <a:off x="17257651" y="1649"/>
            <a:ext cx="1030349" cy="1028700"/>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a:p>
        </p:txBody>
      </p:sp>
      <p:sp>
        <p:nvSpPr>
          <p:cNvPr id="263" name="Google Shape;263;p36"/>
          <p:cNvSpPr/>
          <p:nvPr/>
        </p:nvSpPr>
        <p:spPr>
          <a:xfrm>
            <a:off x="310962" y="9525000"/>
            <a:ext cx="406777" cy="406777"/>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 name="Google Shape;264;p36"/>
          <p:cNvSpPr/>
          <p:nvPr/>
        </p:nvSpPr>
        <p:spPr>
          <a:xfrm>
            <a:off x="17572012" y="9525000"/>
            <a:ext cx="406777" cy="406777"/>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 name="Google Shape;265;p36"/>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a:lstStyle/>
          <a:p>
            <a:endParaRPr/>
          </a:p>
        </p:txBody>
      </p:sp>
      <p:sp>
        <p:nvSpPr>
          <p:cNvPr id="267" name="Google Shape;267;p36"/>
          <p:cNvSpPr txBox="1"/>
          <p:nvPr/>
        </p:nvSpPr>
        <p:spPr>
          <a:xfrm>
            <a:off x="5627065" y="9243317"/>
            <a:ext cx="10153788"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dirty="0">
                <a:solidFill>
                  <a:srgbClr val="121212"/>
                </a:solidFill>
                <a:latin typeface="Arial"/>
                <a:ea typeface="Arial"/>
                <a:cs typeface="Arial"/>
                <a:sym typeface="Arial"/>
              </a:rPr>
              <a:t>Von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finanziert</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geäußerten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Ansichten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Meinungen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entsprechen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jedoch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ausschließlich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denen</a:t>
            </a:r>
            <a:r>
              <a:rPr lang="en-US" sz="1200" b="0" i="0" u="none" strike="noStrike" cap="none" dirty="0">
                <a:solidFill>
                  <a:srgbClr val="121212"/>
                </a:solidFill>
                <a:latin typeface="Arial"/>
                <a:ea typeface="Arial"/>
                <a:cs typeface="Arial"/>
                <a:sym typeface="Arial"/>
              </a:rPr>
              <a:t> des </a:t>
            </a:r>
            <a:r>
              <a:rPr lang="en-US" sz="1200" b="0" i="0" u="none" strike="noStrike" cap="none" dirty="0" err="1">
                <a:solidFill>
                  <a:srgbClr val="121212"/>
                </a:solidFill>
                <a:latin typeface="Arial"/>
                <a:ea typeface="Arial"/>
                <a:cs typeface="Arial"/>
                <a:sym typeface="Arial"/>
              </a:rPr>
              <a:t>Autors</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bzw</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Autoren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spiegeln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nicht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zwingend</a:t>
            </a:r>
            <a:r>
              <a:rPr lang="en-US" sz="1200" b="0" i="0" u="none" strike="noStrike" cap="none" dirty="0">
                <a:solidFill>
                  <a:srgbClr val="121212"/>
                </a:solidFill>
                <a:latin typeface="Arial"/>
                <a:ea typeface="Arial"/>
                <a:cs typeface="Arial"/>
                <a:sym typeface="Arial"/>
              </a:rPr>
              <a:t> die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oder</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Exekutivagentur</a:t>
            </a:r>
            <a:r>
              <a:rPr lang="en-US" sz="1200" b="0" i="0" u="none" strike="noStrike" cap="none" dirty="0">
                <a:solidFill>
                  <a:srgbClr val="121212"/>
                </a:solidFill>
                <a:latin typeface="Arial"/>
                <a:ea typeface="Arial"/>
                <a:cs typeface="Arial"/>
                <a:sym typeface="Arial"/>
              </a:rPr>
              <a:t> für </a:t>
            </a:r>
            <a:r>
              <a:rPr lang="en-US" sz="1200" b="0" i="0" u="none" strike="noStrike" cap="none" dirty="0" err="1">
                <a:solidFill>
                  <a:srgbClr val="121212"/>
                </a:solidFill>
                <a:latin typeface="Arial"/>
                <a:ea typeface="Arial"/>
                <a:cs typeface="Arial"/>
                <a:sym typeface="Arial"/>
              </a:rPr>
              <a:t>Bildung</a:t>
            </a:r>
            <a:r>
              <a:rPr lang="en-US" sz="1200" b="0" i="0" u="none" strike="noStrike" cap="none" dirty="0">
                <a:solidFill>
                  <a:srgbClr val="121212"/>
                </a:solidFill>
                <a:latin typeface="Arial"/>
                <a:ea typeface="Arial"/>
                <a:cs typeface="Arial"/>
                <a:sym typeface="Arial"/>
              </a:rPr>
              <a:t> und Kultur (EACEA) wider. </a:t>
            </a:r>
            <a:r>
              <a:rPr lang="en-US" sz="1200" b="0" i="0" u="none" strike="noStrike" cap="none" dirty="0" err="1">
                <a:solidFill>
                  <a:srgbClr val="121212"/>
                </a:solidFill>
                <a:latin typeface="Arial"/>
                <a:ea typeface="Arial"/>
                <a:cs typeface="Arial"/>
                <a:sym typeface="Arial"/>
              </a:rPr>
              <a:t>Weder</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Europäische</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noch</a:t>
            </a:r>
            <a:r>
              <a:rPr lang="en-US" sz="1200" b="0" i="0" u="none" strike="noStrike" cap="none" dirty="0">
                <a:solidFill>
                  <a:srgbClr val="121212"/>
                </a:solidFill>
                <a:latin typeface="Arial"/>
                <a:ea typeface="Arial"/>
                <a:cs typeface="Arial"/>
                <a:sym typeface="Arial"/>
              </a:rPr>
              <a:t> die EACEA </a:t>
            </a:r>
            <a:r>
              <a:rPr lang="en-US" sz="1200" b="0" i="0" u="none" strike="noStrike" cap="none" dirty="0" err="1">
                <a:solidFill>
                  <a:srgbClr val="121212"/>
                </a:solidFill>
                <a:latin typeface="Arial"/>
                <a:ea typeface="Arial"/>
                <a:cs typeface="Arial"/>
                <a:sym typeface="Arial"/>
              </a:rPr>
              <a:t>können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dafür</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verantwortlich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gemacht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werden</a:t>
            </a:r>
            <a:r>
              <a:rPr lang="en-US" sz="1200" b="0" i="0" u="none" strike="noStrike" cap="none" dirty="0">
                <a:solidFill>
                  <a:srgbClr val="121212"/>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p:txBody>
      </p:sp>
      <p:sp>
        <p:nvSpPr>
          <p:cNvPr id="268" name="Google Shape;268;p36"/>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p36"/>
          <p:cNvSpPr txBox="1"/>
          <p:nvPr/>
        </p:nvSpPr>
        <p:spPr>
          <a:xfrm>
            <a:off x="1573184" y="2372883"/>
            <a:ext cx="6878089" cy="492442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Rollenspiele im Bildungsbereich sind eine dynamische und interaktive Lernaktivität, bei der die Schüler reale Szenarien simulieren, indem sie in bestimmte Rollen schlüpfen. Diese Methode erhöht das Engagement, fördert das Einfühlungsvermögen und bietet eine einzigartige Möglichkeit, Probleme zu analysieren und zu lösen.</a:t>
            </a:r>
            <a:endParaRPr sz="20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Rollenspiele gehen über die traditionellen Lehrmethoden hinaus, indem sie die Schüler in </a:t>
            </a:r>
            <a:r>
              <a:rPr lang="en-US" sz="2000" b="1" i="0" u="none" strike="noStrike" cap="none">
                <a:solidFill>
                  <a:srgbClr val="E36C09"/>
                </a:solidFill>
                <a:latin typeface="Arial"/>
                <a:ea typeface="Arial"/>
                <a:cs typeface="Arial"/>
                <a:sym typeface="Arial"/>
              </a:rPr>
              <a:t>aktives</a:t>
            </a:r>
            <a:r>
              <a:rPr lang="en-US" sz="2000" b="1" i="0" u="none" strike="noStrike" cap="none">
                <a:solidFill>
                  <a:srgbClr val="000000"/>
                </a:solidFill>
                <a:latin typeface="Arial"/>
                <a:ea typeface="Arial"/>
                <a:cs typeface="Arial"/>
                <a:sym typeface="Arial"/>
              </a:rPr>
              <a:t>, </a:t>
            </a:r>
            <a:r>
              <a:rPr lang="en-US" sz="2000" b="1" i="0" u="none" strike="noStrike" cap="none">
                <a:solidFill>
                  <a:srgbClr val="E36C09"/>
                </a:solidFill>
                <a:latin typeface="Arial"/>
                <a:ea typeface="Arial"/>
                <a:cs typeface="Arial"/>
                <a:sym typeface="Arial"/>
              </a:rPr>
              <a:t>szenariobasiertes Lernen </a:t>
            </a:r>
            <a:r>
              <a:rPr lang="en-US" sz="2000" b="0" i="0" u="none" strike="noStrike" cap="none">
                <a:solidFill>
                  <a:srgbClr val="000000"/>
                </a:solidFill>
                <a:latin typeface="Arial"/>
                <a:ea typeface="Arial"/>
                <a:cs typeface="Arial"/>
                <a:sym typeface="Arial"/>
              </a:rPr>
              <a:t>einbeziehen. Es verlagert die Dynamik im Klassenzimmer vom passiven Zuhören zur </a:t>
            </a:r>
            <a:r>
              <a:rPr lang="en-US" sz="2000" b="1" i="0" u="none" strike="noStrike" cap="none">
                <a:solidFill>
                  <a:srgbClr val="E36C09"/>
                </a:solidFill>
                <a:latin typeface="Arial"/>
                <a:ea typeface="Arial"/>
                <a:cs typeface="Arial"/>
                <a:sym typeface="Arial"/>
              </a:rPr>
              <a:t>aktiven Teilnahme </a:t>
            </a:r>
            <a:r>
              <a:rPr lang="en-US" sz="2000" b="0" i="0" u="none" strike="noStrike" cap="none">
                <a:solidFill>
                  <a:srgbClr val="000000"/>
                </a:solidFill>
                <a:latin typeface="Arial"/>
                <a:ea typeface="Arial"/>
                <a:cs typeface="Arial"/>
                <a:sym typeface="Arial"/>
              </a:rPr>
              <a:t>und fördert so ein tieferes Verständnis des Lehrstoffs.</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270" name="Google Shape;270;p36"/>
          <p:cNvPicPr preferRelativeResize="0"/>
          <p:nvPr/>
        </p:nvPicPr>
        <p:blipFill rotWithShape="1">
          <a:blip r:embed="rId4">
            <a:alphaModFix/>
          </a:blip>
          <a:srcRect/>
          <a:stretch/>
        </p:blipFill>
        <p:spPr>
          <a:xfrm>
            <a:off x="9836727" y="1335734"/>
            <a:ext cx="6756926" cy="6756926"/>
          </a:xfrm>
          <a:prstGeom prst="rect">
            <a:avLst/>
          </a:prstGeom>
          <a:noFill/>
          <a:ln>
            <a:noFill/>
          </a:ln>
        </p:spPr>
      </p:pic>
      <p:pic>
        <p:nvPicPr>
          <p:cNvPr id="271" name="Google Shape;271;p36"/>
          <p:cNvPicPr preferRelativeResize="0"/>
          <p:nvPr/>
        </p:nvPicPr>
        <p:blipFill rotWithShape="1">
          <a:blip r:embed="rId5">
            <a:alphaModFix/>
          </a:blip>
          <a:srcRect/>
          <a:stretch/>
        </p:blipFill>
        <p:spPr>
          <a:xfrm>
            <a:off x="15906435" y="9210896"/>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B54FF43D-2D6F-09E1-97BD-6AFE4D91F1FF}"/>
              </a:ext>
            </a:extLst>
          </p:cNvPr>
          <p:cNvPicPr>
            <a:picLocks noChangeAspect="1"/>
          </p:cNvPicPr>
          <p:nvPr/>
        </p:nvPicPr>
        <p:blipFill>
          <a:blip r:embed="rId6"/>
          <a:stretch>
            <a:fillRect/>
          </a:stretch>
        </p:blipFill>
        <p:spPr>
          <a:xfrm>
            <a:off x="3042891" y="9284090"/>
            <a:ext cx="2331172" cy="48906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75"/>
        <p:cNvGrpSpPr/>
        <p:nvPr/>
      </p:nvGrpSpPr>
      <p:grpSpPr>
        <a:xfrm>
          <a:off x="0" y="0"/>
          <a:ext cx="0" cy="0"/>
          <a:chOff x="0" y="0"/>
          <a:chExt cx="0" cy="0"/>
        </a:xfrm>
      </p:grpSpPr>
      <p:sp>
        <p:nvSpPr>
          <p:cNvPr id="276" name="Google Shape;276;p37"/>
          <p:cNvSpPr txBox="1"/>
          <p:nvPr/>
        </p:nvSpPr>
        <p:spPr>
          <a:xfrm>
            <a:off x="1226820" y="324173"/>
            <a:ext cx="11834641" cy="1477328"/>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Rollenspiele als pädagogische Strategie einsetzen</a:t>
            </a:r>
            <a:br>
              <a:rPr lang="en-US" sz="3200" b="0" i="0" u="none" strike="noStrike" cap="none">
                <a:solidFill>
                  <a:srgbClr val="033C5B"/>
                </a:solidFill>
                <a:latin typeface="Arial"/>
                <a:ea typeface="Arial"/>
                <a:cs typeface="Arial"/>
                <a:sym typeface="Arial"/>
              </a:rPr>
            </a:br>
            <a:r>
              <a:rPr lang="en-US" sz="3200" b="0" i="0" u="none" strike="noStrike" cap="none">
                <a:solidFill>
                  <a:srgbClr val="033C5B"/>
                </a:solidFill>
                <a:latin typeface="Arial"/>
                <a:ea typeface="Arial"/>
                <a:cs typeface="Arial"/>
                <a:sym typeface="Arial"/>
              </a:rPr>
              <a:t>Die Vorteile von Rollenspielen </a:t>
            </a:r>
            <a:endParaRPr sz="3200" b="0" i="0" u="none" strike="noStrike" cap="none">
              <a:solidFill>
                <a:srgbClr val="000000"/>
              </a:solidFill>
              <a:latin typeface="Arial"/>
              <a:ea typeface="Arial"/>
              <a:cs typeface="Arial"/>
              <a:sym typeface="Arial"/>
            </a:endParaRPr>
          </a:p>
        </p:txBody>
      </p:sp>
      <p:sp>
        <p:nvSpPr>
          <p:cNvPr id="277" name="Google Shape;277;p37"/>
          <p:cNvSpPr/>
          <p:nvPr/>
        </p:nvSpPr>
        <p:spPr>
          <a:xfrm>
            <a:off x="17259300" y="-150232"/>
            <a:ext cx="1032201" cy="8963824"/>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 name="Google Shape;278;p37"/>
          <p:cNvSpPr/>
          <p:nvPr/>
        </p:nvSpPr>
        <p:spPr>
          <a:xfrm>
            <a:off x="0" y="-75116"/>
            <a:ext cx="1028700" cy="888870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 name="Google Shape;279;p37"/>
          <p:cNvSpPr/>
          <p:nvPr/>
        </p:nvSpPr>
        <p:spPr>
          <a:xfrm rot="5400000">
            <a:off x="-824" y="824"/>
            <a:ext cx="1030349" cy="1028700"/>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a:p>
        </p:txBody>
      </p:sp>
      <p:sp>
        <p:nvSpPr>
          <p:cNvPr id="280" name="Google Shape;280;p37"/>
          <p:cNvSpPr/>
          <p:nvPr/>
        </p:nvSpPr>
        <p:spPr>
          <a:xfrm>
            <a:off x="0" y="5257590"/>
            <a:ext cx="1028700" cy="3556002"/>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37"/>
          <p:cNvSpPr/>
          <p:nvPr/>
        </p:nvSpPr>
        <p:spPr>
          <a:xfrm>
            <a:off x="17259300" y="5257590"/>
            <a:ext cx="1028700" cy="3556002"/>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 name="Google Shape;282;p37"/>
          <p:cNvSpPr/>
          <p:nvPr/>
        </p:nvSpPr>
        <p:spPr>
          <a:xfrm rot="10800000">
            <a:off x="17257651" y="1649"/>
            <a:ext cx="1030349" cy="1028700"/>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a:p>
        </p:txBody>
      </p:sp>
      <p:sp>
        <p:nvSpPr>
          <p:cNvPr id="283" name="Google Shape;283;p37"/>
          <p:cNvSpPr/>
          <p:nvPr/>
        </p:nvSpPr>
        <p:spPr>
          <a:xfrm>
            <a:off x="310962" y="9525000"/>
            <a:ext cx="406777" cy="406777"/>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 name="Google Shape;284;p37"/>
          <p:cNvSpPr/>
          <p:nvPr/>
        </p:nvSpPr>
        <p:spPr>
          <a:xfrm>
            <a:off x="17572012" y="9525000"/>
            <a:ext cx="406777" cy="406777"/>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 name="Google Shape;285;p37"/>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a:lstStyle/>
          <a:p>
            <a:endParaRPr/>
          </a:p>
        </p:txBody>
      </p:sp>
      <p:sp>
        <p:nvSpPr>
          <p:cNvPr id="287" name="Google Shape;287;p37"/>
          <p:cNvSpPr txBox="1"/>
          <p:nvPr/>
        </p:nvSpPr>
        <p:spPr>
          <a:xfrm>
            <a:off x="5627065" y="9243317"/>
            <a:ext cx="10074043"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n-US" sz="1200" b="0" i="0" u="none" strike="noStrike" cap="none" dirty="0">
                <a:solidFill>
                  <a:srgbClr val="121212"/>
                </a:solidFill>
                <a:latin typeface="Arial"/>
                <a:ea typeface="Arial"/>
                <a:cs typeface="Arial"/>
                <a:sym typeface="Arial"/>
              </a:rPr>
              <a:t>Von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finanziert</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geäußerten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Ansichten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Meinungen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entsprechen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jedoch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ausschließlich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denen</a:t>
            </a:r>
            <a:r>
              <a:rPr lang="en-US" sz="1200" b="0" i="0" u="none" strike="noStrike" cap="none" dirty="0">
                <a:solidFill>
                  <a:srgbClr val="121212"/>
                </a:solidFill>
                <a:latin typeface="Arial"/>
                <a:ea typeface="Arial"/>
                <a:cs typeface="Arial"/>
                <a:sym typeface="Arial"/>
              </a:rPr>
              <a:t> des </a:t>
            </a:r>
            <a:r>
              <a:rPr lang="en-US" sz="1200" b="0" i="0" u="none" strike="noStrike" cap="none" dirty="0" err="1">
                <a:solidFill>
                  <a:srgbClr val="121212"/>
                </a:solidFill>
                <a:latin typeface="Arial"/>
                <a:ea typeface="Arial"/>
                <a:cs typeface="Arial"/>
                <a:sym typeface="Arial"/>
              </a:rPr>
              <a:t>Autors</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bzw</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Autoren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spiegeln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nicht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zwingend</a:t>
            </a:r>
            <a:r>
              <a:rPr lang="en-US" sz="1200" b="0" i="0" u="none" strike="noStrike" cap="none" dirty="0">
                <a:solidFill>
                  <a:srgbClr val="121212"/>
                </a:solidFill>
                <a:latin typeface="Arial"/>
                <a:ea typeface="Arial"/>
                <a:cs typeface="Arial"/>
                <a:sym typeface="Arial"/>
              </a:rPr>
              <a:t> die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oder</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Exekutivagentur</a:t>
            </a:r>
            <a:r>
              <a:rPr lang="en-US" sz="1200" b="0" i="0" u="none" strike="noStrike" cap="none" dirty="0">
                <a:solidFill>
                  <a:srgbClr val="121212"/>
                </a:solidFill>
                <a:latin typeface="Arial"/>
                <a:ea typeface="Arial"/>
                <a:cs typeface="Arial"/>
                <a:sym typeface="Arial"/>
              </a:rPr>
              <a:t> für </a:t>
            </a:r>
            <a:r>
              <a:rPr lang="en-US" sz="1200" b="0" i="0" u="none" strike="noStrike" cap="none" dirty="0" err="1">
                <a:solidFill>
                  <a:srgbClr val="121212"/>
                </a:solidFill>
                <a:latin typeface="Arial"/>
                <a:ea typeface="Arial"/>
                <a:cs typeface="Arial"/>
                <a:sym typeface="Arial"/>
              </a:rPr>
              <a:t>Bildung</a:t>
            </a:r>
            <a:r>
              <a:rPr lang="en-US" sz="1200" b="0" i="0" u="none" strike="noStrike" cap="none" dirty="0">
                <a:solidFill>
                  <a:srgbClr val="121212"/>
                </a:solidFill>
                <a:latin typeface="Arial"/>
                <a:ea typeface="Arial"/>
                <a:cs typeface="Arial"/>
                <a:sym typeface="Arial"/>
              </a:rPr>
              <a:t> und Kultur (EACEA) wider. </a:t>
            </a:r>
            <a:r>
              <a:rPr lang="en-US" sz="1200" b="0" i="0" u="none" strike="noStrike" cap="none" dirty="0" err="1">
                <a:solidFill>
                  <a:srgbClr val="121212"/>
                </a:solidFill>
                <a:latin typeface="Arial"/>
                <a:ea typeface="Arial"/>
                <a:cs typeface="Arial"/>
                <a:sym typeface="Arial"/>
              </a:rPr>
              <a:t>Weder</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Europäische</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noch</a:t>
            </a:r>
            <a:r>
              <a:rPr lang="en-US" sz="1200" b="0" i="0" u="none" strike="noStrike" cap="none" dirty="0">
                <a:solidFill>
                  <a:srgbClr val="121212"/>
                </a:solidFill>
                <a:latin typeface="Arial"/>
                <a:ea typeface="Arial"/>
                <a:cs typeface="Arial"/>
                <a:sym typeface="Arial"/>
              </a:rPr>
              <a:t> die EACEA </a:t>
            </a:r>
            <a:r>
              <a:rPr lang="en-US" sz="1200" b="0" i="0" u="none" strike="noStrike" cap="none" dirty="0" err="1">
                <a:solidFill>
                  <a:srgbClr val="121212"/>
                </a:solidFill>
                <a:latin typeface="Arial"/>
                <a:ea typeface="Arial"/>
                <a:cs typeface="Arial"/>
                <a:sym typeface="Arial"/>
              </a:rPr>
              <a:t>können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dafür</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verantwortlich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gemacht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werden</a:t>
            </a:r>
            <a:r>
              <a:rPr lang="en-US" sz="1200" b="0" i="0" u="none" strike="noStrike" cap="none" dirty="0">
                <a:solidFill>
                  <a:srgbClr val="121212"/>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p:txBody>
      </p:sp>
      <p:sp>
        <p:nvSpPr>
          <p:cNvPr id="288" name="Google Shape;288;p37"/>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 name="Google Shape;289;p37"/>
          <p:cNvSpPr txBox="1"/>
          <p:nvPr/>
        </p:nvSpPr>
        <p:spPr>
          <a:xfrm>
            <a:off x="8440238" y="2445067"/>
            <a:ext cx="8406890" cy="4924425"/>
          </a:xfrm>
          <a:prstGeom prst="rect">
            <a:avLst/>
          </a:prstGeom>
          <a:noFill/>
          <a:ln>
            <a:noFill/>
          </a:ln>
        </p:spPr>
        <p:txBody>
          <a:bodyPr spcFirstLastPara="1" wrap="square" lIns="91425" tIns="45700" rIns="91425" bIns="45700" anchor="t" anchorCtr="0">
            <a:spAutoFit/>
          </a:bodyPr>
          <a:lstStyle/>
          <a:p>
            <a:pPr marL="342900" marR="0" lvl="0" indent="-215900" algn="l" rtl="0">
              <a:lnSpc>
                <a:spcPct val="100000"/>
              </a:lnSpc>
              <a:spcBef>
                <a:spcPts val="0"/>
              </a:spcBef>
              <a:spcAft>
                <a:spcPts val="0"/>
              </a:spcAft>
              <a:buClr>
                <a:srgbClr val="000000"/>
              </a:buClr>
              <a:buSzPts val="2000"/>
              <a:buFont typeface="Noto Sans Symbols"/>
              <a:buNone/>
            </a:pPr>
            <a:endParaRPr sz="2000" b="0" i="0" u="none" strike="noStrike" cap="none">
              <a:solidFill>
                <a:srgbClr val="E36C09"/>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Verbessertes Engagement</a:t>
            </a:r>
            <a:r>
              <a:rPr lang="en-US" sz="2000" b="0" i="0" u="none" strike="noStrike" cap="none">
                <a:solidFill>
                  <a:srgbClr val="E36C09"/>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Die Schüler sind oft engagierter, wenn sie aktiv an einem Szenario teilnehmen können.</a:t>
            </a:r>
            <a:endParaRPr/>
          </a:p>
          <a:p>
            <a:pPr marL="342900" marR="0" lvl="0" indent="-215900" algn="l" rtl="0">
              <a:lnSpc>
                <a:spcPct val="100000"/>
              </a:lnSpc>
              <a:spcBef>
                <a:spcPts val="0"/>
              </a:spcBef>
              <a:spcAft>
                <a:spcPts val="0"/>
              </a:spcAft>
              <a:buClr>
                <a:srgbClr val="000000"/>
              </a:buClr>
              <a:buSzPts val="2000"/>
              <a:buFont typeface="Noto Sans Symbols"/>
              <a:buNone/>
            </a:pPr>
            <a:endParaRPr sz="20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Entwicklung von Soft Skills</a:t>
            </a:r>
            <a:r>
              <a:rPr lang="en-US" sz="2000" b="0" i="0" u="none" strike="noStrike" cap="none">
                <a:solidFill>
                  <a:srgbClr val="000000"/>
                </a:solidFill>
                <a:latin typeface="Arial"/>
                <a:ea typeface="Arial"/>
                <a:cs typeface="Arial"/>
                <a:sym typeface="Arial"/>
              </a:rPr>
              <a:t>: Durch Rollenspiele werden wichtige Fähigkeiten wie Kommunikation, Verhandlung und Konfliktlösung verbessert.</a:t>
            </a:r>
            <a:endParaRPr/>
          </a:p>
          <a:p>
            <a:pPr marL="342900" marR="0" lvl="0" indent="-215900" algn="l" rtl="0">
              <a:lnSpc>
                <a:spcPct val="100000"/>
              </a:lnSpc>
              <a:spcBef>
                <a:spcPts val="0"/>
              </a:spcBef>
              <a:spcAft>
                <a:spcPts val="0"/>
              </a:spcAft>
              <a:buClr>
                <a:srgbClr val="000000"/>
              </a:buClr>
              <a:buSzPts val="2000"/>
              <a:buFont typeface="Noto Sans Symbols"/>
              <a:buNone/>
            </a:pPr>
            <a:endParaRPr sz="20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Tieferes Verständnis</a:t>
            </a:r>
            <a:r>
              <a:rPr lang="en-US" sz="2000" b="0" i="0" u="none" strike="noStrike" cap="none">
                <a:solidFill>
                  <a:srgbClr val="E36C09"/>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Indem sie verschiedene Perspektiven einnehmen, gewinnen die Schüler ein tieferes und einfühlsameres Verständnis für verschiedene Standpunkte.</a:t>
            </a:r>
            <a:endParaRPr/>
          </a:p>
          <a:p>
            <a:pPr marL="342900" marR="0" lvl="0" indent="-215900" algn="l" rtl="0">
              <a:lnSpc>
                <a:spcPct val="100000"/>
              </a:lnSpc>
              <a:spcBef>
                <a:spcPts val="0"/>
              </a:spcBef>
              <a:spcAft>
                <a:spcPts val="0"/>
              </a:spcAft>
              <a:buClr>
                <a:srgbClr val="000000"/>
              </a:buClr>
              <a:buSzPts val="2000"/>
              <a:buFont typeface="Noto Sans Symbols"/>
              <a:buNone/>
            </a:pPr>
            <a:endParaRPr sz="20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Risikofreie Übungsumgebung</a:t>
            </a:r>
            <a:r>
              <a:rPr lang="en-US" sz="2000" b="0" i="0" u="none" strike="noStrike" cap="none">
                <a:solidFill>
                  <a:srgbClr val="E36C09"/>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Bietet den Schülern einen sicheren Raum, in dem sie ihre Fähigkeiten üben und verfeinern können, bevor sie sie in realen Situationen anwenden.</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290" name="Google Shape;290;p37"/>
          <p:cNvPicPr preferRelativeResize="0"/>
          <p:nvPr/>
        </p:nvPicPr>
        <p:blipFill rotWithShape="1">
          <a:blip r:embed="rId4">
            <a:alphaModFix/>
          </a:blip>
          <a:srcRect/>
          <a:stretch/>
        </p:blipFill>
        <p:spPr>
          <a:xfrm>
            <a:off x="1606950" y="2896714"/>
            <a:ext cx="6023249" cy="4015499"/>
          </a:xfrm>
          <a:prstGeom prst="rect">
            <a:avLst/>
          </a:prstGeom>
          <a:noFill/>
          <a:ln>
            <a:noFill/>
          </a:ln>
        </p:spPr>
      </p:pic>
      <p:pic>
        <p:nvPicPr>
          <p:cNvPr id="291" name="Google Shape;291;p37"/>
          <p:cNvPicPr preferRelativeResize="0"/>
          <p:nvPr/>
        </p:nvPicPr>
        <p:blipFill rotWithShape="1">
          <a:blip r:embed="rId5">
            <a:alphaModFix/>
          </a:blip>
          <a:srcRect/>
          <a:stretch/>
        </p:blipFill>
        <p:spPr>
          <a:xfrm>
            <a:off x="15844447" y="9280203"/>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3E0D2A5A-27D9-C451-B0FF-219AC950377D}"/>
              </a:ext>
            </a:extLst>
          </p:cNvPr>
          <p:cNvPicPr>
            <a:picLocks noChangeAspect="1"/>
          </p:cNvPicPr>
          <p:nvPr/>
        </p:nvPicPr>
        <p:blipFill>
          <a:blip r:embed="rId6"/>
          <a:stretch>
            <a:fillRect/>
          </a:stretch>
        </p:blipFill>
        <p:spPr>
          <a:xfrm>
            <a:off x="3042891" y="9284090"/>
            <a:ext cx="2331172" cy="48906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95"/>
        <p:cNvGrpSpPr/>
        <p:nvPr/>
      </p:nvGrpSpPr>
      <p:grpSpPr>
        <a:xfrm>
          <a:off x="0" y="0"/>
          <a:ext cx="0" cy="0"/>
          <a:chOff x="0" y="0"/>
          <a:chExt cx="0" cy="0"/>
        </a:xfrm>
      </p:grpSpPr>
      <p:sp>
        <p:nvSpPr>
          <p:cNvPr id="296" name="Google Shape;296;p38"/>
          <p:cNvSpPr txBox="1"/>
          <p:nvPr/>
        </p:nvSpPr>
        <p:spPr>
          <a:xfrm>
            <a:off x="1226820" y="324173"/>
            <a:ext cx="11834641" cy="1477328"/>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Rollenspiele als pädagogische Strategie einsetzen</a:t>
            </a:r>
            <a:br>
              <a:rPr lang="en-US" sz="3200" b="0" i="0" u="none" strike="noStrike" cap="none">
                <a:solidFill>
                  <a:srgbClr val="033C5B"/>
                </a:solidFill>
                <a:latin typeface="Arial"/>
                <a:ea typeface="Arial"/>
                <a:cs typeface="Arial"/>
                <a:sym typeface="Arial"/>
              </a:rPr>
            </a:br>
            <a:r>
              <a:rPr lang="en-US" sz="3200" b="0" i="0" u="none" strike="noStrike" cap="none">
                <a:solidFill>
                  <a:srgbClr val="033C5B"/>
                </a:solidFill>
                <a:latin typeface="Arial"/>
                <a:ea typeface="Arial"/>
                <a:cs typeface="Arial"/>
                <a:sym typeface="Arial"/>
              </a:rPr>
              <a:t>Strategien für Rollenspiele</a:t>
            </a:r>
            <a:endParaRPr sz="3200" b="0" i="0" u="none" strike="noStrike" cap="none">
              <a:solidFill>
                <a:srgbClr val="000000"/>
              </a:solidFill>
              <a:latin typeface="Arial"/>
              <a:ea typeface="Arial"/>
              <a:cs typeface="Arial"/>
              <a:sym typeface="Arial"/>
            </a:endParaRPr>
          </a:p>
        </p:txBody>
      </p:sp>
      <p:sp>
        <p:nvSpPr>
          <p:cNvPr id="297" name="Google Shape;297;p38"/>
          <p:cNvSpPr/>
          <p:nvPr/>
        </p:nvSpPr>
        <p:spPr>
          <a:xfrm>
            <a:off x="17259300" y="-150232"/>
            <a:ext cx="1032201" cy="8963824"/>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 name="Google Shape;298;p38"/>
          <p:cNvSpPr/>
          <p:nvPr/>
        </p:nvSpPr>
        <p:spPr>
          <a:xfrm>
            <a:off x="0" y="-75116"/>
            <a:ext cx="1028700" cy="888870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 name="Google Shape;299;p38"/>
          <p:cNvSpPr/>
          <p:nvPr/>
        </p:nvSpPr>
        <p:spPr>
          <a:xfrm rot="5400000">
            <a:off x="-824" y="824"/>
            <a:ext cx="1030349" cy="1028700"/>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a:p>
        </p:txBody>
      </p:sp>
      <p:sp>
        <p:nvSpPr>
          <p:cNvPr id="300" name="Google Shape;300;p38"/>
          <p:cNvSpPr/>
          <p:nvPr/>
        </p:nvSpPr>
        <p:spPr>
          <a:xfrm>
            <a:off x="0" y="5257590"/>
            <a:ext cx="1028700" cy="3556002"/>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 name="Google Shape;301;p38"/>
          <p:cNvSpPr/>
          <p:nvPr/>
        </p:nvSpPr>
        <p:spPr>
          <a:xfrm>
            <a:off x="17259300" y="5257590"/>
            <a:ext cx="1028700" cy="3556002"/>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 name="Google Shape;302;p38"/>
          <p:cNvSpPr/>
          <p:nvPr/>
        </p:nvSpPr>
        <p:spPr>
          <a:xfrm rot="10800000">
            <a:off x="17257651" y="1649"/>
            <a:ext cx="1030349" cy="1028700"/>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a:p>
        </p:txBody>
      </p:sp>
      <p:sp>
        <p:nvSpPr>
          <p:cNvPr id="303" name="Google Shape;303;p38"/>
          <p:cNvSpPr/>
          <p:nvPr/>
        </p:nvSpPr>
        <p:spPr>
          <a:xfrm>
            <a:off x="310962" y="9525000"/>
            <a:ext cx="406777" cy="406777"/>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 name="Google Shape;304;p38"/>
          <p:cNvSpPr/>
          <p:nvPr/>
        </p:nvSpPr>
        <p:spPr>
          <a:xfrm>
            <a:off x="17572012" y="9525000"/>
            <a:ext cx="406777" cy="406777"/>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 name="Google Shape;305;p38"/>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a:lstStyle/>
          <a:p>
            <a:endParaRPr/>
          </a:p>
        </p:txBody>
      </p:sp>
      <p:sp>
        <p:nvSpPr>
          <p:cNvPr id="307" name="Google Shape;307;p38"/>
          <p:cNvSpPr txBox="1"/>
          <p:nvPr/>
        </p:nvSpPr>
        <p:spPr>
          <a:xfrm>
            <a:off x="5627065" y="9243317"/>
            <a:ext cx="10066227" cy="818686"/>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n-US" sz="1200" b="0" i="0" u="none" strike="noStrike" cap="none" dirty="0" err="1">
                <a:solidFill>
                  <a:srgbClr val="121212"/>
                </a:solidFill>
                <a:latin typeface="Arial"/>
                <a:ea typeface="Arial"/>
                <a:cs typeface="Arial"/>
                <a:sym typeface="Arial"/>
              </a:rPr>
              <a:t>Finanziert</a:t>
            </a:r>
            <a:r>
              <a:rPr lang="en-US" sz="1200" b="0" i="0" u="none" strike="noStrike" cap="none" dirty="0">
                <a:solidFill>
                  <a:srgbClr val="121212"/>
                </a:solidFill>
                <a:latin typeface="Arial"/>
                <a:ea typeface="Arial"/>
                <a:cs typeface="Arial"/>
                <a:sym typeface="Arial"/>
              </a:rPr>
              <a:t> von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Die </a:t>
            </a:r>
            <a:r>
              <a:rPr lang="en-US" sz="1200" b="0" i="0" u="none" strike="noStrike" cap="none" dirty="0" err="1">
                <a:solidFill>
                  <a:srgbClr val="121212"/>
                </a:solidFill>
                <a:latin typeface="Arial"/>
                <a:ea typeface="Arial"/>
                <a:cs typeface="Arial"/>
                <a:sym typeface="Arial"/>
              </a:rPr>
              <a:t>geäußerten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Ansichten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Meinungen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sind</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jedoch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ausschließlich</a:t>
            </a:r>
            <a:r>
              <a:rPr lang="en-US" sz="1200" b="0" i="0" u="none" strike="noStrike" cap="none" dirty="0">
                <a:solidFill>
                  <a:srgbClr val="121212"/>
                </a:solidFill>
                <a:latin typeface="Arial"/>
                <a:ea typeface="Arial"/>
                <a:cs typeface="Arial"/>
                <a:sym typeface="Arial"/>
              </a:rPr>
              <a:t> die des </a:t>
            </a:r>
            <a:r>
              <a:rPr lang="en-US" sz="1200" b="0" i="0" u="none" strike="noStrike" cap="none" dirty="0" err="1">
                <a:solidFill>
                  <a:srgbClr val="121212"/>
                </a:solidFill>
                <a:latin typeface="Arial"/>
                <a:ea typeface="Arial"/>
                <a:cs typeface="Arial"/>
                <a:sym typeface="Arial"/>
              </a:rPr>
              <a:t>Autors</a:t>
            </a:r>
            <a:r>
              <a:rPr lang="en-US" sz="1200" b="0" i="0" u="none" strike="noStrike" cap="none" dirty="0">
                <a:solidFill>
                  <a:srgbClr val="121212"/>
                </a:solidFill>
                <a:latin typeface="Arial"/>
                <a:ea typeface="Arial"/>
                <a:cs typeface="Arial"/>
                <a:sym typeface="Arial"/>
              </a:rPr>
              <a:t>/der </a:t>
            </a:r>
            <a:r>
              <a:rPr lang="en-US" sz="1200" b="0" i="0" u="none" strike="noStrike" cap="none" dirty="0" err="1">
                <a:solidFill>
                  <a:srgbClr val="121212"/>
                </a:solidFill>
                <a:latin typeface="Arial"/>
                <a:ea typeface="Arial"/>
                <a:cs typeface="Arial"/>
                <a:sym typeface="Arial"/>
              </a:rPr>
              <a:t>Autoren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spiegeln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nicht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unbedingt</a:t>
            </a:r>
            <a:r>
              <a:rPr lang="en-US" sz="1200" b="0" i="0" u="none" strike="noStrike" cap="none" dirty="0">
                <a:solidFill>
                  <a:srgbClr val="121212"/>
                </a:solidFill>
                <a:latin typeface="Arial"/>
                <a:ea typeface="Arial"/>
                <a:cs typeface="Arial"/>
                <a:sym typeface="Arial"/>
              </a:rPr>
              <a:t> die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oder</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Exekutivagentur</a:t>
            </a:r>
            <a:r>
              <a:rPr lang="en-US" sz="1200" b="0" i="0" u="none" strike="noStrike" cap="none" dirty="0">
                <a:solidFill>
                  <a:srgbClr val="121212"/>
                </a:solidFill>
                <a:latin typeface="Arial"/>
                <a:ea typeface="Arial"/>
                <a:cs typeface="Arial"/>
                <a:sym typeface="Arial"/>
              </a:rPr>
              <a:t> für </a:t>
            </a:r>
            <a:r>
              <a:rPr lang="en-US" sz="1200" b="0" i="0" u="none" strike="noStrike" cap="none" dirty="0" err="1">
                <a:solidFill>
                  <a:srgbClr val="121212"/>
                </a:solidFill>
                <a:latin typeface="Arial"/>
                <a:ea typeface="Arial"/>
                <a:cs typeface="Arial"/>
                <a:sym typeface="Arial"/>
              </a:rPr>
              <a:t>Bildung</a:t>
            </a:r>
            <a:r>
              <a:rPr lang="en-US" sz="1200" b="0" i="0" u="none" strike="noStrike" cap="none" dirty="0">
                <a:solidFill>
                  <a:srgbClr val="121212"/>
                </a:solidFill>
                <a:latin typeface="Arial"/>
                <a:ea typeface="Arial"/>
                <a:cs typeface="Arial"/>
                <a:sym typeface="Arial"/>
              </a:rPr>
              <a:t> und Kultur (EACEA) wider. </a:t>
            </a:r>
            <a:r>
              <a:rPr lang="en-US" sz="1200" b="0" i="0" u="none" strike="noStrike" cap="none" dirty="0" err="1">
                <a:solidFill>
                  <a:srgbClr val="121212"/>
                </a:solidFill>
                <a:latin typeface="Arial"/>
                <a:ea typeface="Arial"/>
                <a:cs typeface="Arial"/>
                <a:sym typeface="Arial"/>
              </a:rPr>
              <a:t>Weder</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Europäische</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noch</a:t>
            </a:r>
            <a:r>
              <a:rPr lang="en-US" sz="1200" b="0" i="0" u="none" strike="noStrike" cap="none" dirty="0">
                <a:solidFill>
                  <a:srgbClr val="121212"/>
                </a:solidFill>
                <a:latin typeface="Arial"/>
                <a:ea typeface="Arial"/>
                <a:cs typeface="Arial"/>
                <a:sym typeface="Arial"/>
              </a:rPr>
              <a:t> die EACEA </a:t>
            </a:r>
            <a:r>
              <a:rPr lang="en-US" sz="1200" b="0" i="0" u="none" strike="noStrike" cap="none" dirty="0" err="1">
                <a:solidFill>
                  <a:srgbClr val="121212"/>
                </a:solidFill>
                <a:latin typeface="Arial"/>
                <a:ea typeface="Arial"/>
                <a:cs typeface="Arial"/>
                <a:sym typeface="Arial"/>
              </a:rPr>
              <a:t>können</a:t>
            </a:r>
            <a:r>
              <a:rPr lang="en-US" sz="1200" b="0" i="0" u="none" strike="noStrike" cap="none" dirty="0">
                <a:solidFill>
                  <a:srgbClr val="121212"/>
                </a:solidFill>
                <a:latin typeface="Arial"/>
                <a:ea typeface="Arial"/>
                <a:cs typeface="Arial"/>
                <a:sym typeface="Arial"/>
              </a:rPr>
              <a:t> für </a:t>
            </a:r>
            <a:r>
              <a:rPr lang="en-US" sz="1200" b="0" i="0" u="none" strike="noStrike" cap="none" dirty="0" err="1">
                <a:solidFill>
                  <a:srgbClr val="121212"/>
                </a:solidFill>
                <a:latin typeface="Arial"/>
                <a:ea typeface="Arial"/>
                <a:cs typeface="Arial"/>
                <a:sym typeface="Arial"/>
              </a:rPr>
              <a:t>diese</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verantwortlich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gemacht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werden</a:t>
            </a:r>
            <a:r>
              <a:rPr lang="en-US" sz="1400" b="0" i="0" u="none" strike="noStrike" cap="none" dirty="0">
                <a:solidFill>
                  <a:srgbClr val="121212"/>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sp>
        <p:nvSpPr>
          <p:cNvPr id="308" name="Google Shape;308;p38"/>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 name="Google Shape;309;p38"/>
          <p:cNvSpPr txBox="1"/>
          <p:nvPr/>
        </p:nvSpPr>
        <p:spPr>
          <a:xfrm>
            <a:off x="1226820" y="2292165"/>
            <a:ext cx="8406890" cy="4308872"/>
          </a:xfrm>
          <a:prstGeom prst="rect">
            <a:avLst/>
          </a:prstGeom>
          <a:noFill/>
          <a:ln>
            <a:noFill/>
          </a:ln>
        </p:spPr>
        <p:txBody>
          <a:bodyPr spcFirstLastPara="1" wrap="square" lIns="91425" tIns="45700" rIns="91425" bIns="45700" anchor="t" anchorCtr="0">
            <a:spAutoFit/>
          </a:bodyPr>
          <a:lstStyle/>
          <a:p>
            <a:pPr marL="342900" marR="0" lvl="0" indent="-215900" algn="l" rtl="0">
              <a:lnSpc>
                <a:spcPct val="100000"/>
              </a:lnSpc>
              <a:spcBef>
                <a:spcPts val="0"/>
              </a:spcBef>
              <a:spcAft>
                <a:spcPts val="0"/>
              </a:spcAft>
              <a:buClr>
                <a:srgbClr val="000000"/>
              </a:buClr>
              <a:buSzPts val="2000"/>
              <a:buFont typeface="Noto Sans Symbols"/>
              <a:buNone/>
            </a:pPr>
            <a:endParaRPr sz="2000" b="0" i="0" u="none" strike="noStrike" cap="none">
              <a:solidFill>
                <a:srgbClr val="E36C09"/>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Klare Zielsetzungen</a:t>
            </a:r>
            <a:r>
              <a:rPr lang="en-US" sz="2000" b="0" i="0" u="none" strike="noStrike" cap="none">
                <a:solidFill>
                  <a:srgbClr val="E36C09"/>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Setzen Sie konkrete Ziele für das, was das Rollenspiel im Lernprozess erreichen soll.</a:t>
            </a:r>
            <a:endParaRPr/>
          </a:p>
          <a:p>
            <a:pPr marL="342900" marR="0" lvl="0" indent="-215900" algn="l" rtl="0">
              <a:lnSpc>
                <a:spcPct val="100000"/>
              </a:lnSpc>
              <a:spcBef>
                <a:spcPts val="0"/>
              </a:spcBef>
              <a:spcAft>
                <a:spcPts val="0"/>
              </a:spcAft>
              <a:buClr>
                <a:srgbClr val="000000"/>
              </a:buClr>
              <a:buSzPts val="2000"/>
              <a:buFont typeface="Noto Sans Symbols"/>
              <a:buNone/>
            </a:pPr>
            <a:endParaRPr sz="20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Strukturierte Szenarien</a:t>
            </a:r>
            <a:r>
              <a:rPr lang="en-US" sz="2000" b="0" i="0" u="none" strike="noStrike" cap="none">
                <a:solidFill>
                  <a:srgbClr val="E36C09"/>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Bieten Sie gut ausgearbeitete Kontexte und klare Anweisungen, um die Schüler in ihren Rollen anzuleiten.</a:t>
            </a:r>
            <a:endParaRPr/>
          </a:p>
          <a:p>
            <a:pPr marL="342900" marR="0" lvl="0" indent="-215900" algn="l" rtl="0">
              <a:lnSpc>
                <a:spcPct val="100000"/>
              </a:lnSpc>
              <a:spcBef>
                <a:spcPts val="0"/>
              </a:spcBef>
              <a:spcAft>
                <a:spcPts val="0"/>
              </a:spcAft>
              <a:buClr>
                <a:srgbClr val="000000"/>
              </a:buClr>
              <a:buSzPts val="2000"/>
              <a:buFont typeface="Noto Sans Symbols"/>
              <a:buNone/>
            </a:pPr>
            <a:endParaRPr sz="20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Vielfältige Rollenzuweisung</a:t>
            </a:r>
            <a:r>
              <a:rPr lang="en-US" sz="2000" b="0" i="0" u="none" strike="noStrike" cap="none">
                <a:solidFill>
                  <a:srgbClr val="E36C09"/>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Sorgen Sie für eine Vielzahl von Rollen, die den unterschiedlichen Persönlichkeiten und Lernstilen der Schüler gerecht werden, um den integrativen Charakter der Übung zu fördern.</a:t>
            </a:r>
            <a:endParaRPr/>
          </a:p>
          <a:p>
            <a:pPr marL="342900" marR="0" lvl="0" indent="-215900" algn="l" rtl="0">
              <a:lnSpc>
                <a:spcPct val="100000"/>
              </a:lnSpc>
              <a:spcBef>
                <a:spcPts val="0"/>
              </a:spcBef>
              <a:spcAft>
                <a:spcPts val="0"/>
              </a:spcAft>
              <a:buClr>
                <a:srgbClr val="000000"/>
              </a:buClr>
              <a:buSzPts val="2000"/>
              <a:buFont typeface="Noto Sans Symbols"/>
              <a:buNone/>
            </a:pPr>
            <a:endParaRPr sz="20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Reflektierende Nachbesprechung</a:t>
            </a:r>
            <a:r>
              <a:rPr lang="en-US" sz="2000" b="0" i="0" u="none" strike="noStrike" cap="none">
                <a:solidFill>
                  <a:srgbClr val="E36C09"/>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Diskussionen im Anschluss an die Aktivitäten sind wichtig, um das Gelernte zu festigen und die Erfahrungen zu reflektieren. </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0" name="Google Shape;310;p38"/>
          <p:cNvSpPr/>
          <p:nvPr/>
        </p:nvSpPr>
        <p:spPr>
          <a:xfrm>
            <a:off x="11430000" y="2784762"/>
            <a:ext cx="5583382" cy="2577069"/>
          </a:xfrm>
          <a:prstGeom prst="roundRect">
            <a:avLst>
              <a:gd name="adj" fmla="val 16667"/>
            </a:avLst>
          </a:prstGeom>
          <a:noFill/>
          <a:ln w="762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311" name="Google Shape;311;p38"/>
          <p:cNvSpPr txBox="1"/>
          <p:nvPr/>
        </p:nvSpPr>
        <p:spPr>
          <a:xfrm>
            <a:off x="11623964" y="2826221"/>
            <a:ext cx="5389418" cy="19389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dirty="0">
                <a:solidFill>
                  <a:srgbClr val="000000"/>
                </a:solidFill>
                <a:latin typeface="Arial"/>
                <a:ea typeface="Arial"/>
                <a:cs typeface="Arial"/>
                <a:sym typeface="Arial"/>
              </a:rPr>
              <a:t>Wie </a:t>
            </a:r>
            <a:r>
              <a:rPr lang="en-US" sz="2000" b="0" i="0" u="none" strike="noStrike" cap="none" dirty="0" err="1">
                <a:solidFill>
                  <a:srgbClr val="000000"/>
                </a:solidFill>
                <a:latin typeface="Arial"/>
                <a:ea typeface="Arial"/>
                <a:cs typeface="Arial"/>
                <a:sym typeface="Arial"/>
              </a:rPr>
              <a:t>helfen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Ihnen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klare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Ziele</a:t>
            </a:r>
            <a:r>
              <a:rPr lang="en-US" sz="2000" b="0" i="0" u="none" strike="noStrike" cap="none" dirty="0">
                <a:solidFill>
                  <a:srgbClr val="000000"/>
                </a:solidFill>
                <a:latin typeface="Arial"/>
                <a:ea typeface="Arial"/>
                <a:cs typeface="Arial"/>
                <a:sym typeface="Arial"/>
              </a:rPr>
              <a:t> und </a:t>
            </a:r>
            <a:r>
              <a:rPr lang="en-US" sz="2000" b="0" i="0" u="none" strike="noStrike" cap="none" dirty="0" err="1">
                <a:solidFill>
                  <a:srgbClr val="000000"/>
                </a:solidFill>
                <a:latin typeface="Arial"/>
                <a:ea typeface="Arial"/>
                <a:cs typeface="Arial"/>
                <a:sym typeface="Arial"/>
              </a:rPr>
              <a:t>strukturierte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Szenarien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bei</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einem</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Rollenspiel</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sich</a:t>
            </a:r>
            <a:r>
              <a:rPr lang="en-US" sz="2000" b="0" i="0" u="none" strike="noStrike" cap="none" dirty="0">
                <a:solidFill>
                  <a:srgbClr val="000000"/>
                </a:solidFill>
                <a:latin typeface="Arial"/>
                <a:ea typeface="Arial"/>
                <a:cs typeface="Arial"/>
                <a:sym typeface="Arial"/>
              </a:rPr>
              <a:t> auf die Aufgabe </a:t>
            </a:r>
            <a:r>
              <a:rPr lang="en-US" sz="2000" b="0" i="0" u="none" strike="noStrike" cap="none" dirty="0" err="1">
                <a:solidFill>
                  <a:srgbClr val="000000"/>
                </a:solidFill>
                <a:latin typeface="Arial"/>
                <a:ea typeface="Arial"/>
                <a:cs typeface="Arial"/>
                <a:sym typeface="Arial"/>
              </a:rPr>
              <a:t>einzulassen</a:t>
            </a:r>
            <a:r>
              <a:rPr lang="en-US" sz="2000" b="0" i="0" u="none" strike="noStrike" cap="none" dirty="0">
                <a:solidFill>
                  <a:srgbClr val="000000"/>
                </a:solidFill>
                <a:latin typeface="Arial"/>
                <a:ea typeface="Arial"/>
                <a:cs typeface="Arial"/>
                <a:sym typeface="Arial"/>
              </a:rPr>
              <a:t>? Wie </a:t>
            </a:r>
            <a:r>
              <a:rPr lang="en-US" sz="2000" b="0" i="0" u="none" strike="noStrike" cap="none" dirty="0" err="1">
                <a:solidFill>
                  <a:srgbClr val="000000"/>
                </a:solidFill>
                <a:latin typeface="Arial"/>
                <a:ea typeface="Arial"/>
                <a:cs typeface="Arial"/>
                <a:sym typeface="Arial"/>
              </a:rPr>
              <a:t>können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Schüler</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mit</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unterschiedlichen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Lernstilen</a:t>
            </a:r>
            <a:r>
              <a:rPr lang="en-US" sz="2000" b="0" i="0" u="none" strike="noStrike" cap="none" dirty="0">
                <a:solidFill>
                  <a:srgbClr val="000000"/>
                </a:solidFill>
                <a:latin typeface="Arial"/>
                <a:ea typeface="Arial"/>
                <a:cs typeface="Arial"/>
                <a:sym typeface="Arial"/>
              </a:rPr>
              <a:t> von </a:t>
            </a:r>
            <a:r>
              <a:rPr lang="en-US" sz="2000" b="0" i="0" u="none" strike="noStrike" cap="none" dirty="0" err="1">
                <a:solidFill>
                  <a:srgbClr val="000000"/>
                </a:solidFill>
                <a:latin typeface="Arial"/>
                <a:ea typeface="Arial"/>
                <a:cs typeface="Arial"/>
                <a:sym typeface="Arial"/>
              </a:rPr>
              <a:t>einer</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abwechslungsreichen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Rollenzuweisung</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profitieren</a:t>
            </a:r>
            <a:r>
              <a:rPr lang="en-US" sz="2000" b="0" i="0" u="none" strike="noStrike" cap="none" dirty="0">
                <a:solidFill>
                  <a:srgbClr val="000000"/>
                </a:solidFill>
                <a:latin typeface="Arial"/>
                <a:ea typeface="Arial"/>
                <a:cs typeface="Arial"/>
                <a:sym typeface="Arial"/>
              </a:rPr>
              <a:t>, und </a:t>
            </a:r>
            <a:r>
              <a:rPr lang="en-US" sz="2000" b="0" i="0" u="none" strike="noStrike" cap="none" dirty="0" err="1">
                <a:solidFill>
                  <a:srgbClr val="000000"/>
                </a:solidFill>
                <a:latin typeface="Arial"/>
                <a:ea typeface="Arial"/>
                <a:cs typeface="Arial"/>
                <a:sym typeface="Arial"/>
              </a:rPr>
              <a:t>warum</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ist</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eine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reflektierende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Nachbesprechung</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wichtig</a:t>
            </a:r>
            <a:r>
              <a:rPr lang="en-US" sz="2000" b="0" i="0" u="none" strike="noStrike" cap="none" dirty="0">
                <a:solidFill>
                  <a:srgbClr val="000000"/>
                </a:solidFill>
                <a:latin typeface="Arial"/>
                <a:ea typeface="Arial"/>
                <a:cs typeface="Arial"/>
                <a:sym typeface="Arial"/>
              </a:rPr>
              <a:t>, um das </a:t>
            </a:r>
            <a:r>
              <a:rPr lang="en-US" sz="2000" b="0" i="0" u="none" strike="noStrike" cap="none" dirty="0" err="1">
                <a:solidFill>
                  <a:srgbClr val="000000"/>
                </a:solidFill>
                <a:latin typeface="Arial"/>
                <a:ea typeface="Arial"/>
                <a:cs typeface="Arial"/>
                <a:sym typeface="Arial"/>
              </a:rPr>
              <a:t>Gelernte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zu</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festigen</a:t>
            </a:r>
            <a:r>
              <a:rPr lang="en-US" sz="2000" b="0" i="0" u="none" strike="noStrike" cap="none" dirty="0">
                <a:solidFill>
                  <a:srgbClr val="000000"/>
                </a:solidFill>
                <a:latin typeface="Arial"/>
                <a:ea typeface="Arial"/>
                <a:cs typeface="Arial"/>
                <a:sym typeface="Arial"/>
              </a:rPr>
              <a:t>?</a:t>
            </a:r>
            <a:endParaRPr sz="2000" b="0" i="0" u="none" strike="noStrike" cap="none" dirty="0">
              <a:solidFill>
                <a:srgbClr val="000000"/>
              </a:solidFill>
              <a:latin typeface="Arial"/>
              <a:ea typeface="Arial"/>
              <a:cs typeface="Arial"/>
              <a:sym typeface="Arial"/>
            </a:endParaRPr>
          </a:p>
        </p:txBody>
      </p:sp>
      <p:sp>
        <p:nvSpPr>
          <p:cNvPr id="312" name="Google Shape;312;p38"/>
          <p:cNvSpPr/>
          <p:nvPr/>
        </p:nvSpPr>
        <p:spPr>
          <a:xfrm>
            <a:off x="9168200" y="3995933"/>
            <a:ext cx="1828800" cy="373305"/>
          </a:xfrm>
          <a:prstGeom prst="rightArrow">
            <a:avLst>
              <a:gd name="adj1" fmla="val 50000"/>
              <a:gd name="adj2" fmla="val 50000"/>
            </a:avLst>
          </a:prstGeom>
          <a:solidFill>
            <a:schemeClr val="accent6"/>
          </a:solidFill>
          <a:ln w="25400" cap="flat" cmpd="sng">
            <a:solidFill>
              <a:srgbClr val="B46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13" name="Google Shape;313;p38"/>
          <p:cNvPicPr preferRelativeResize="0"/>
          <p:nvPr/>
        </p:nvPicPr>
        <p:blipFill rotWithShape="1">
          <a:blip r:embed="rId4">
            <a:alphaModFix/>
          </a:blip>
          <a:srcRect/>
          <a:stretch/>
        </p:blipFill>
        <p:spPr>
          <a:xfrm>
            <a:off x="13831549" y="5894228"/>
            <a:ext cx="2590800" cy="2590800"/>
          </a:xfrm>
          <a:prstGeom prst="rect">
            <a:avLst/>
          </a:prstGeom>
          <a:noFill/>
          <a:ln>
            <a:noFill/>
          </a:ln>
        </p:spPr>
      </p:pic>
      <p:pic>
        <p:nvPicPr>
          <p:cNvPr id="314" name="Google Shape;314;p38"/>
          <p:cNvPicPr preferRelativeResize="0"/>
          <p:nvPr/>
        </p:nvPicPr>
        <p:blipFill rotWithShape="1">
          <a:blip r:embed="rId5">
            <a:alphaModFix/>
          </a:blip>
          <a:srcRect/>
          <a:stretch/>
        </p:blipFill>
        <p:spPr>
          <a:xfrm>
            <a:off x="15844447" y="9196435"/>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4042CB85-1264-DC6B-52CC-C06D7A6895B0}"/>
              </a:ext>
            </a:extLst>
          </p:cNvPr>
          <p:cNvPicPr>
            <a:picLocks noChangeAspect="1"/>
          </p:cNvPicPr>
          <p:nvPr/>
        </p:nvPicPr>
        <p:blipFill>
          <a:blip r:embed="rId6"/>
          <a:stretch>
            <a:fillRect/>
          </a:stretch>
        </p:blipFill>
        <p:spPr>
          <a:xfrm>
            <a:off x="3042891" y="9284090"/>
            <a:ext cx="2331172" cy="48906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318"/>
        <p:cNvGrpSpPr/>
        <p:nvPr/>
      </p:nvGrpSpPr>
      <p:grpSpPr>
        <a:xfrm>
          <a:off x="0" y="0"/>
          <a:ext cx="0" cy="0"/>
          <a:chOff x="0" y="0"/>
          <a:chExt cx="0" cy="0"/>
        </a:xfrm>
      </p:grpSpPr>
      <p:sp>
        <p:nvSpPr>
          <p:cNvPr id="319" name="Google Shape;319;p8"/>
          <p:cNvSpPr txBox="1"/>
          <p:nvPr/>
        </p:nvSpPr>
        <p:spPr>
          <a:xfrm>
            <a:off x="559140" y="914439"/>
            <a:ext cx="14353581" cy="2681247"/>
          </a:xfrm>
          <a:prstGeom prst="rect">
            <a:avLst/>
          </a:prstGeom>
          <a:noFill/>
          <a:ln>
            <a:noFill/>
          </a:ln>
        </p:spPr>
        <p:txBody>
          <a:bodyPr spcFirstLastPara="1" wrap="square" lIns="0" tIns="0" rIns="0" bIns="0" anchor="t" anchorCtr="0">
            <a:spAutoFit/>
          </a:bodyPr>
          <a:lstStyle/>
          <a:p>
            <a:pPr marL="0" marR="0" lvl="0" indent="0" algn="l" rtl="0">
              <a:lnSpc>
                <a:spcPct val="242000"/>
              </a:lnSpc>
              <a:spcBef>
                <a:spcPts val="0"/>
              </a:spcBef>
              <a:spcAft>
                <a:spcPts val="0"/>
              </a:spcAft>
              <a:buClr>
                <a:srgbClr val="000000"/>
              </a:buClr>
              <a:buSzPts val="3200"/>
              <a:buFont typeface="Arial"/>
              <a:buNone/>
            </a:pPr>
            <a:r>
              <a:rPr lang="en-US" sz="3200" b="0" i="0" u="none" strike="noStrike" cap="none" dirty="0" err="1">
                <a:solidFill>
                  <a:srgbClr val="033C5B"/>
                </a:solidFill>
                <a:latin typeface="Arial"/>
                <a:ea typeface="Arial"/>
                <a:cs typeface="Arial"/>
                <a:sym typeface="Arial"/>
              </a:rPr>
              <a:t>Rollenspiele</a:t>
            </a:r>
            <a:r>
              <a:rPr lang="en-US" sz="3200" b="0" i="0" u="none" strike="noStrike" cap="none" dirty="0">
                <a:solidFill>
                  <a:srgbClr val="033C5B"/>
                </a:solidFill>
                <a:latin typeface="Arial"/>
                <a:ea typeface="Arial"/>
                <a:cs typeface="Arial"/>
                <a:sym typeface="Arial"/>
              </a:rPr>
              <a:t> </a:t>
            </a:r>
            <a:r>
              <a:rPr lang="en-US" sz="3200" b="0" i="0" u="none" strike="noStrike" cap="none" dirty="0" err="1">
                <a:solidFill>
                  <a:srgbClr val="033C5B"/>
                </a:solidFill>
                <a:latin typeface="Arial"/>
                <a:ea typeface="Arial"/>
                <a:cs typeface="Arial"/>
                <a:sym typeface="Arial"/>
              </a:rPr>
              <a:t>als</a:t>
            </a:r>
            <a:r>
              <a:rPr lang="en-US" sz="3200" b="0" i="0" u="none" strike="noStrike" cap="none" dirty="0">
                <a:solidFill>
                  <a:srgbClr val="033C5B"/>
                </a:solidFill>
                <a:latin typeface="Arial"/>
                <a:ea typeface="Arial"/>
                <a:cs typeface="Arial"/>
                <a:sym typeface="Arial"/>
              </a:rPr>
              <a:t> </a:t>
            </a:r>
            <a:r>
              <a:rPr lang="en-US" sz="3200" b="0" i="0" u="none" strike="noStrike" cap="none" dirty="0" err="1">
                <a:solidFill>
                  <a:srgbClr val="033C5B"/>
                </a:solidFill>
                <a:latin typeface="Arial"/>
                <a:ea typeface="Arial"/>
                <a:cs typeface="Arial"/>
                <a:sym typeface="Arial"/>
              </a:rPr>
              <a:t>pädagogische</a:t>
            </a:r>
            <a:r>
              <a:rPr lang="en-US" sz="3200" b="0" i="0" u="none" strike="noStrike" cap="none" dirty="0">
                <a:solidFill>
                  <a:srgbClr val="033C5B"/>
                </a:solidFill>
                <a:latin typeface="Arial"/>
                <a:ea typeface="Arial"/>
                <a:cs typeface="Arial"/>
                <a:sym typeface="Arial"/>
              </a:rPr>
              <a:t> </a:t>
            </a:r>
            <a:r>
              <a:rPr lang="en-US" sz="3200" b="0" i="0" u="none" strike="noStrike" cap="none" dirty="0" err="1">
                <a:solidFill>
                  <a:srgbClr val="033C5B"/>
                </a:solidFill>
                <a:latin typeface="Arial"/>
                <a:ea typeface="Arial"/>
                <a:cs typeface="Arial"/>
                <a:sym typeface="Arial"/>
              </a:rPr>
              <a:t>Strategie</a:t>
            </a:r>
            <a:r>
              <a:rPr lang="en-US" sz="3200" b="0" i="0" u="none" strike="noStrike" cap="none" dirty="0">
                <a:solidFill>
                  <a:srgbClr val="033C5B"/>
                </a:solidFill>
                <a:latin typeface="Arial"/>
                <a:ea typeface="Arial"/>
                <a:cs typeface="Arial"/>
                <a:sym typeface="Arial"/>
              </a:rPr>
              <a:t> </a:t>
            </a:r>
            <a:r>
              <a:rPr lang="en-US" sz="3200" b="0" i="0" u="none" strike="noStrike" cap="none" dirty="0" err="1">
                <a:solidFill>
                  <a:srgbClr val="033C5B"/>
                </a:solidFill>
                <a:latin typeface="Arial"/>
                <a:ea typeface="Arial"/>
                <a:cs typeface="Arial"/>
                <a:sym typeface="Arial"/>
              </a:rPr>
              <a:t>einsetzen</a:t>
            </a:r>
            <a:r>
              <a:rPr lang="en-US" sz="3200" b="0" i="0" u="none" strike="noStrike" cap="none" dirty="0">
                <a:solidFill>
                  <a:srgbClr val="033C5B"/>
                </a:solidFill>
                <a:latin typeface="Arial"/>
                <a:ea typeface="Arial"/>
                <a:cs typeface="Arial"/>
                <a:sym typeface="Arial"/>
              </a:rPr>
              <a:t> </a:t>
            </a:r>
            <a:endParaRPr sz="3200" b="0" i="0" u="none" strike="noStrike" cap="none" dirty="0">
              <a:solidFill>
                <a:srgbClr val="000000"/>
              </a:solidFill>
              <a:latin typeface="Arial"/>
              <a:ea typeface="Arial"/>
              <a:cs typeface="Arial"/>
              <a:sym typeface="Arial"/>
            </a:endParaRPr>
          </a:p>
          <a:p>
            <a:pPr marL="0" marR="0" lvl="0" indent="0" algn="l" rtl="0">
              <a:lnSpc>
                <a:spcPct val="110012"/>
              </a:lnSpc>
              <a:spcBef>
                <a:spcPts val="0"/>
              </a:spcBef>
              <a:spcAft>
                <a:spcPts val="0"/>
              </a:spcAft>
              <a:buClr>
                <a:srgbClr val="000000"/>
              </a:buClr>
              <a:buSzPts val="8799"/>
              <a:buFont typeface="Arial"/>
              <a:buNone/>
            </a:pPr>
            <a:endParaRPr sz="8799" b="0" i="0" u="none" strike="noStrike" cap="none" dirty="0">
              <a:solidFill>
                <a:srgbClr val="033C5B"/>
              </a:solidFill>
              <a:latin typeface="Arial"/>
              <a:ea typeface="Arial"/>
              <a:cs typeface="Arial"/>
              <a:sym typeface="Arial"/>
            </a:endParaRPr>
          </a:p>
        </p:txBody>
      </p:sp>
      <p:sp>
        <p:nvSpPr>
          <p:cNvPr id="320" name="Google Shape;320;p8"/>
          <p:cNvSpPr/>
          <p:nvPr/>
        </p:nvSpPr>
        <p:spPr>
          <a:xfrm>
            <a:off x="17044742" y="-150232"/>
            <a:ext cx="1246758" cy="895429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 name="Google Shape;321;p8"/>
          <p:cNvSpPr/>
          <p:nvPr/>
        </p:nvSpPr>
        <p:spPr>
          <a:xfrm rot="-5400000">
            <a:off x="8522371" y="-8522371"/>
            <a:ext cx="1246758" cy="18291501"/>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 name="Google Shape;322;p8"/>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a:p>
        </p:txBody>
      </p:sp>
      <p:sp>
        <p:nvSpPr>
          <p:cNvPr id="323" name="Google Shape;323;p8"/>
          <p:cNvSpPr/>
          <p:nvPr/>
        </p:nvSpPr>
        <p:spPr>
          <a:xfrm rot="10800000" flipH="1">
            <a:off x="16406647" y="0"/>
            <a:ext cx="1884854" cy="1884854"/>
          </a:xfrm>
          <a:custGeom>
            <a:avLst/>
            <a:gdLst/>
            <a:ahLst/>
            <a:cxnLst/>
            <a:rect l="l" t="t" r="r" b="b"/>
            <a:pathLst>
              <a:path w="1884854" h="1884854" extrusionOk="0">
                <a:moveTo>
                  <a:pt x="1884854" y="0"/>
                </a:moveTo>
                <a:lnTo>
                  <a:pt x="0" y="0"/>
                </a:lnTo>
                <a:lnTo>
                  <a:pt x="0" y="1884854"/>
                </a:lnTo>
                <a:lnTo>
                  <a:pt x="1884854" y="1884854"/>
                </a:lnTo>
                <a:lnTo>
                  <a:pt x="1884854" y="0"/>
                </a:lnTo>
                <a:close/>
              </a:path>
            </a:pathLst>
          </a:custGeom>
          <a:blipFill rotWithShape="1">
            <a:blip r:embed="rId3">
              <a:alphaModFix/>
            </a:blip>
            <a:stretch>
              <a:fillRect/>
            </a:stretch>
          </a:blipFill>
          <a:ln>
            <a:noFill/>
          </a:ln>
        </p:spPr>
        <p:txBody>
          <a:bodyPr/>
          <a:lstStyle/>
          <a:p>
            <a:endParaRPr/>
          </a:p>
        </p:txBody>
      </p:sp>
      <p:sp>
        <p:nvSpPr>
          <p:cNvPr id="324" name="Google Shape;324;p8"/>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a:p>
        </p:txBody>
      </p:sp>
      <p:sp>
        <p:nvSpPr>
          <p:cNvPr id="326" name="Google Shape;326;p8"/>
          <p:cNvSpPr txBox="1"/>
          <p:nvPr/>
        </p:nvSpPr>
        <p:spPr>
          <a:xfrm>
            <a:off x="5627065" y="9243317"/>
            <a:ext cx="10074043"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dirty="0">
                <a:solidFill>
                  <a:srgbClr val="121212"/>
                </a:solidFill>
                <a:latin typeface="Arial"/>
                <a:ea typeface="Arial"/>
                <a:cs typeface="Arial"/>
                <a:sym typeface="Arial"/>
              </a:rPr>
              <a:t>Von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finanziert</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geäußerten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Ansichten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Meinungen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entsprechen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jedoch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ausschließlich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denen</a:t>
            </a:r>
            <a:r>
              <a:rPr lang="en-US" sz="1200" b="0" i="0" u="none" strike="noStrike" cap="none" dirty="0">
                <a:solidFill>
                  <a:srgbClr val="121212"/>
                </a:solidFill>
                <a:latin typeface="Arial"/>
                <a:ea typeface="Arial"/>
                <a:cs typeface="Arial"/>
                <a:sym typeface="Arial"/>
              </a:rPr>
              <a:t> des </a:t>
            </a:r>
            <a:r>
              <a:rPr lang="en-US" sz="1200" b="0" i="0" u="none" strike="noStrike" cap="none" dirty="0" err="1">
                <a:solidFill>
                  <a:srgbClr val="121212"/>
                </a:solidFill>
                <a:latin typeface="Arial"/>
                <a:ea typeface="Arial"/>
                <a:cs typeface="Arial"/>
                <a:sym typeface="Arial"/>
              </a:rPr>
              <a:t>Autors</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bzw</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Autoren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spiegeln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nicht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zwingend</a:t>
            </a:r>
            <a:r>
              <a:rPr lang="en-US" sz="1200" b="0" i="0" u="none" strike="noStrike" cap="none" dirty="0">
                <a:solidFill>
                  <a:srgbClr val="121212"/>
                </a:solidFill>
                <a:latin typeface="Arial"/>
                <a:ea typeface="Arial"/>
                <a:cs typeface="Arial"/>
                <a:sym typeface="Arial"/>
              </a:rPr>
              <a:t> die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oder</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Exekutivagentur</a:t>
            </a:r>
            <a:r>
              <a:rPr lang="en-US" sz="1200" b="0" i="0" u="none" strike="noStrike" cap="none" dirty="0">
                <a:solidFill>
                  <a:srgbClr val="121212"/>
                </a:solidFill>
                <a:latin typeface="Arial"/>
                <a:ea typeface="Arial"/>
                <a:cs typeface="Arial"/>
                <a:sym typeface="Arial"/>
              </a:rPr>
              <a:t> für </a:t>
            </a:r>
            <a:r>
              <a:rPr lang="en-US" sz="1200" b="0" i="0" u="none" strike="noStrike" cap="none" dirty="0" err="1">
                <a:solidFill>
                  <a:srgbClr val="121212"/>
                </a:solidFill>
                <a:latin typeface="Arial"/>
                <a:ea typeface="Arial"/>
                <a:cs typeface="Arial"/>
                <a:sym typeface="Arial"/>
              </a:rPr>
              <a:t>Bildung</a:t>
            </a:r>
            <a:r>
              <a:rPr lang="en-US" sz="1200" b="0" i="0" u="none" strike="noStrike" cap="none" dirty="0">
                <a:solidFill>
                  <a:srgbClr val="121212"/>
                </a:solidFill>
                <a:latin typeface="Arial"/>
                <a:ea typeface="Arial"/>
                <a:cs typeface="Arial"/>
                <a:sym typeface="Arial"/>
              </a:rPr>
              <a:t> und Kultur (EACEA) wider. </a:t>
            </a:r>
            <a:r>
              <a:rPr lang="en-US" sz="1200" b="0" i="0" u="none" strike="noStrike" cap="none" dirty="0" err="1">
                <a:solidFill>
                  <a:srgbClr val="121212"/>
                </a:solidFill>
                <a:latin typeface="Arial"/>
                <a:ea typeface="Arial"/>
                <a:cs typeface="Arial"/>
                <a:sym typeface="Arial"/>
              </a:rPr>
              <a:t>Weder</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Europäische</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noch</a:t>
            </a:r>
            <a:r>
              <a:rPr lang="en-US" sz="1200" b="0" i="0" u="none" strike="noStrike" cap="none" dirty="0">
                <a:solidFill>
                  <a:srgbClr val="121212"/>
                </a:solidFill>
                <a:latin typeface="Arial"/>
                <a:ea typeface="Arial"/>
                <a:cs typeface="Arial"/>
                <a:sym typeface="Arial"/>
              </a:rPr>
              <a:t> die EACEA </a:t>
            </a:r>
            <a:r>
              <a:rPr lang="en-US" sz="1200" b="0" i="0" u="none" strike="noStrike" cap="none" dirty="0" err="1">
                <a:solidFill>
                  <a:srgbClr val="121212"/>
                </a:solidFill>
                <a:latin typeface="Arial"/>
                <a:ea typeface="Arial"/>
                <a:cs typeface="Arial"/>
                <a:sym typeface="Arial"/>
              </a:rPr>
              <a:t>können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dafür</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verantwortlich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gemacht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werden</a:t>
            </a:r>
            <a:r>
              <a:rPr lang="en-US" sz="1200" b="0" i="0" u="none" strike="noStrike" cap="none" dirty="0">
                <a:solidFill>
                  <a:srgbClr val="121212"/>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p:txBody>
      </p:sp>
      <p:sp>
        <p:nvSpPr>
          <p:cNvPr id="327" name="Google Shape;327;p8"/>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 name="Google Shape;328;p8"/>
          <p:cNvSpPr txBox="1"/>
          <p:nvPr/>
        </p:nvSpPr>
        <p:spPr>
          <a:xfrm>
            <a:off x="801024" y="2386452"/>
            <a:ext cx="8676733" cy="470894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0" i="0" u="none" strike="noStrike" cap="none" dirty="0">
                <a:solidFill>
                  <a:srgbClr val="000000"/>
                </a:solidFill>
                <a:latin typeface="Arial"/>
                <a:ea typeface="Arial"/>
                <a:cs typeface="Arial"/>
                <a:sym typeface="Arial"/>
              </a:rPr>
              <a:t>Bei der </a:t>
            </a:r>
            <a:r>
              <a:rPr lang="en-US" sz="2000" b="0" i="0" u="none" strike="noStrike" cap="none" dirty="0" err="1">
                <a:solidFill>
                  <a:srgbClr val="000000"/>
                </a:solidFill>
                <a:latin typeface="Arial"/>
                <a:ea typeface="Arial"/>
                <a:cs typeface="Arial"/>
                <a:sym typeface="Arial"/>
              </a:rPr>
              <a:t>Anpassung</a:t>
            </a:r>
            <a:r>
              <a:rPr lang="en-US" sz="2000" b="0" i="0" u="none" strike="noStrike" cap="none" dirty="0">
                <a:solidFill>
                  <a:srgbClr val="000000"/>
                </a:solidFill>
                <a:latin typeface="Arial"/>
                <a:ea typeface="Arial"/>
                <a:cs typeface="Arial"/>
                <a:sym typeface="Arial"/>
              </a:rPr>
              <a:t> von </a:t>
            </a:r>
            <a:r>
              <a:rPr lang="en-US" sz="2000" b="0" i="0" u="none" strike="noStrike" cap="none" dirty="0" err="1">
                <a:solidFill>
                  <a:srgbClr val="000000"/>
                </a:solidFill>
                <a:latin typeface="Arial"/>
                <a:ea typeface="Arial"/>
                <a:cs typeface="Arial"/>
                <a:sym typeface="Arial"/>
              </a:rPr>
              <a:t>Rollenspielen</a:t>
            </a:r>
            <a:r>
              <a:rPr lang="en-US" sz="2000" b="0" i="0" u="none" strike="noStrike" cap="none" dirty="0">
                <a:solidFill>
                  <a:srgbClr val="000000"/>
                </a:solidFill>
                <a:latin typeface="Arial"/>
                <a:ea typeface="Arial"/>
                <a:cs typeface="Arial"/>
                <a:sym typeface="Arial"/>
              </a:rPr>
              <a:t> für den </a:t>
            </a:r>
            <a:r>
              <a:rPr lang="en-US" sz="2000" b="0" i="0" u="none" strike="noStrike" cap="none" dirty="0" err="1">
                <a:solidFill>
                  <a:srgbClr val="000000"/>
                </a:solidFill>
                <a:latin typeface="Arial"/>
                <a:ea typeface="Arial"/>
                <a:cs typeface="Arial"/>
                <a:sym typeface="Arial"/>
              </a:rPr>
              <a:t>Unterricht</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müssen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einige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wichtige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Faktoren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berücksichtigt</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werden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Erstens</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sollten</a:t>
            </a:r>
            <a:r>
              <a:rPr lang="en-US" sz="2000" b="0" i="0" u="none" strike="noStrike" cap="none" dirty="0">
                <a:solidFill>
                  <a:srgbClr val="000000"/>
                </a:solidFill>
                <a:latin typeface="Arial"/>
                <a:ea typeface="Arial"/>
                <a:cs typeface="Arial"/>
                <a:sym typeface="Arial"/>
              </a:rPr>
              <a:t> die </a:t>
            </a:r>
            <a:r>
              <a:rPr lang="en-US" sz="2000" b="0" i="0" u="none" strike="noStrike" cap="none" dirty="0" err="1">
                <a:solidFill>
                  <a:srgbClr val="000000"/>
                </a:solidFill>
                <a:latin typeface="Arial"/>
                <a:ea typeface="Arial"/>
                <a:cs typeface="Arial"/>
                <a:sym typeface="Arial"/>
              </a:rPr>
              <a:t>Lehrkräfte</a:t>
            </a:r>
            <a:r>
              <a:rPr lang="en-US" sz="2000" b="0" i="0" u="none" strike="noStrike" cap="none" dirty="0">
                <a:solidFill>
                  <a:srgbClr val="000000"/>
                </a:solidFill>
                <a:latin typeface="Arial"/>
                <a:ea typeface="Arial"/>
                <a:cs typeface="Arial"/>
                <a:sym typeface="Arial"/>
              </a:rPr>
              <a:t> </a:t>
            </a:r>
            <a:r>
              <a:rPr lang="en-US" sz="2000" b="1" i="0" u="none" strike="noStrike" cap="none" dirty="0" err="1">
                <a:solidFill>
                  <a:srgbClr val="000000"/>
                </a:solidFill>
                <a:latin typeface="Arial"/>
                <a:ea typeface="Arial"/>
                <a:cs typeface="Arial"/>
                <a:sym typeface="Arial"/>
              </a:rPr>
              <a:t>Szenarien</a:t>
            </a:r>
            <a:r>
              <a:rPr lang="en-US" sz="2000" b="1" i="0" u="none" strike="noStrike" cap="none" dirty="0">
                <a:solidFill>
                  <a:srgbClr val="E36C09"/>
                </a:solidFill>
                <a:latin typeface="Arial"/>
                <a:ea typeface="Arial"/>
                <a:cs typeface="Arial"/>
                <a:sym typeface="Arial"/>
              </a:rPr>
              <a:t> </a:t>
            </a:r>
            <a:r>
              <a:rPr lang="en-US" sz="2000" b="1" i="0" u="none" strike="noStrike" cap="none" dirty="0" err="1">
                <a:solidFill>
                  <a:srgbClr val="E36C09"/>
                </a:solidFill>
                <a:latin typeface="Arial"/>
                <a:ea typeface="Arial"/>
                <a:cs typeface="Arial"/>
                <a:sym typeface="Arial"/>
              </a:rPr>
              <a:t>entwerfen</a:t>
            </a:r>
            <a:r>
              <a:rPr lang="en-US" sz="2000" b="0" i="0" u="none" strike="noStrike" cap="none" dirty="0">
                <a:solidFill>
                  <a:srgbClr val="000000"/>
                </a:solidFill>
                <a:latin typeface="Arial"/>
                <a:ea typeface="Arial"/>
                <a:cs typeface="Arial"/>
                <a:sym typeface="Arial"/>
              </a:rPr>
              <a:t>, die </a:t>
            </a:r>
            <a:r>
              <a:rPr lang="en-US" sz="2000" b="0" i="0" u="none" strike="noStrike" cap="none" dirty="0" err="1">
                <a:solidFill>
                  <a:srgbClr val="000000"/>
                </a:solidFill>
                <a:latin typeface="Arial"/>
                <a:ea typeface="Arial"/>
                <a:cs typeface="Arial"/>
                <a:sym typeface="Arial"/>
              </a:rPr>
              <a:t>sich</a:t>
            </a:r>
            <a:r>
              <a:rPr lang="en-US" sz="2000" b="0" i="0" u="none" strike="noStrike" cap="none" dirty="0">
                <a:solidFill>
                  <a:srgbClr val="000000"/>
                </a:solidFill>
                <a:latin typeface="Arial"/>
                <a:ea typeface="Arial"/>
                <a:cs typeface="Arial"/>
                <a:sym typeface="Arial"/>
              </a:rPr>
              <a:t> auf den </a:t>
            </a:r>
            <a:r>
              <a:rPr lang="en-US" sz="2000" b="0" i="0" u="none" strike="noStrike" cap="none" dirty="0" err="1">
                <a:solidFill>
                  <a:srgbClr val="000000"/>
                </a:solidFill>
                <a:latin typeface="Arial"/>
                <a:ea typeface="Arial"/>
                <a:cs typeface="Arial"/>
                <a:sym typeface="Arial"/>
              </a:rPr>
              <a:t>Unterrichtsstoff</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beziehen</a:t>
            </a:r>
            <a:r>
              <a:rPr lang="en-US" sz="2000" b="0" i="0" u="none" strike="noStrike" cap="none" dirty="0">
                <a:solidFill>
                  <a:srgbClr val="000000"/>
                </a:solidFill>
                <a:latin typeface="Arial"/>
                <a:ea typeface="Arial"/>
                <a:cs typeface="Arial"/>
                <a:sym typeface="Arial"/>
              </a:rPr>
              <a:t> und an die </a:t>
            </a:r>
            <a:r>
              <a:rPr lang="en-US" sz="2000" b="0" i="0" u="none" strike="noStrike" cap="none" dirty="0" err="1">
                <a:solidFill>
                  <a:srgbClr val="000000"/>
                </a:solidFill>
                <a:latin typeface="Arial"/>
                <a:ea typeface="Arial"/>
                <a:cs typeface="Arial"/>
                <a:sym typeface="Arial"/>
              </a:rPr>
              <a:t>Erfahrungen</a:t>
            </a:r>
            <a:r>
              <a:rPr lang="en-US" sz="2000" b="0" i="0" u="none" strike="noStrike" cap="none" dirty="0">
                <a:solidFill>
                  <a:srgbClr val="000000"/>
                </a:solidFill>
                <a:latin typeface="Arial"/>
                <a:ea typeface="Arial"/>
                <a:cs typeface="Arial"/>
                <a:sym typeface="Arial"/>
              </a:rPr>
              <a:t> und </a:t>
            </a:r>
            <a:r>
              <a:rPr lang="en-US" sz="2000" b="0" i="0" u="none" strike="noStrike" cap="none" dirty="0" err="1">
                <a:solidFill>
                  <a:srgbClr val="000000"/>
                </a:solidFill>
                <a:latin typeface="Arial"/>
                <a:ea typeface="Arial"/>
                <a:cs typeface="Arial"/>
                <a:sym typeface="Arial"/>
              </a:rPr>
              <a:t>Interessen</a:t>
            </a:r>
            <a:r>
              <a:rPr lang="en-US" sz="2000" b="0" i="0" u="none" strike="noStrike" cap="none" dirty="0">
                <a:solidFill>
                  <a:srgbClr val="000000"/>
                </a:solidFill>
                <a:latin typeface="Arial"/>
                <a:ea typeface="Arial"/>
                <a:cs typeface="Arial"/>
                <a:sym typeface="Arial"/>
              </a:rPr>
              <a:t> der </a:t>
            </a:r>
            <a:r>
              <a:rPr lang="en-US" sz="2000" b="0" i="0" u="none" strike="noStrike" cap="none" dirty="0" err="1">
                <a:solidFill>
                  <a:srgbClr val="000000"/>
                </a:solidFill>
                <a:latin typeface="Arial"/>
                <a:ea typeface="Arial"/>
                <a:cs typeface="Arial"/>
                <a:sym typeface="Arial"/>
              </a:rPr>
              <a:t>Schüler</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anknüpfen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Zweitens</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sollten</a:t>
            </a:r>
            <a:r>
              <a:rPr lang="en-US" sz="2000" b="0" i="0" u="none" strike="noStrike" cap="none" dirty="0">
                <a:solidFill>
                  <a:srgbClr val="000000"/>
                </a:solidFill>
                <a:latin typeface="Arial"/>
                <a:ea typeface="Arial"/>
                <a:cs typeface="Arial"/>
                <a:sym typeface="Arial"/>
              </a:rPr>
              <a:t> die </a:t>
            </a:r>
            <a:r>
              <a:rPr lang="en-US" sz="2000" b="1" i="0" u="none" strike="noStrike" cap="none" dirty="0">
                <a:solidFill>
                  <a:srgbClr val="E36C09"/>
                </a:solidFill>
                <a:latin typeface="Arial"/>
                <a:ea typeface="Arial"/>
                <a:cs typeface="Arial"/>
                <a:sym typeface="Arial"/>
              </a:rPr>
              <a:t>Rollen </a:t>
            </a:r>
            <a:r>
              <a:rPr lang="en-US" sz="2000" b="0" i="0" u="none" strike="noStrike" cap="none" dirty="0">
                <a:solidFill>
                  <a:srgbClr val="000000"/>
                </a:solidFill>
                <a:latin typeface="Arial"/>
                <a:ea typeface="Arial"/>
                <a:cs typeface="Arial"/>
                <a:sym typeface="Arial"/>
              </a:rPr>
              <a:t>den </a:t>
            </a:r>
            <a:r>
              <a:rPr lang="en-US" sz="2000" b="0" i="0" u="none" strike="noStrike" cap="none" dirty="0" err="1">
                <a:solidFill>
                  <a:srgbClr val="000000"/>
                </a:solidFill>
                <a:latin typeface="Arial"/>
                <a:ea typeface="Arial"/>
                <a:cs typeface="Arial"/>
                <a:sym typeface="Arial"/>
              </a:rPr>
              <a:t>Schülern</a:t>
            </a:r>
            <a:r>
              <a:rPr lang="en-US" sz="2000" b="0" i="0" u="none" strike="noStrike" cap="none" dirty="0">
                <a:solidFill>
                  <a:srgbClr val="000000"/>
                </a:solidFill>
                <a:latin typeface="Arial"/>
                <a:ea typeface="Arial"/>
                <a:cs typeface="Arial"/>
                <a:sym typeface="Arial"/>
              </a:rPr>
              <a:t> so </a:t>
            </a:r>
            <a:r>
              <a:rPr lang="en-US" sz="2000" b="0" i="0" u="none" strike="noStrike" cap="none" dirty="0" err="1">
                <a:solidFill>
                  <a:srgbClr val="000000"/>
                </a:solidFill>
                <a:latin typeface="Arial"/>
                <a:ea typeface="Arial"/>
                <a:cs typeface="Arial"/>
                <a:sym typeface="Arial"/>
              </a:rPr>
              <a:t>zugewiesen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werden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dass</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sie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eine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Herausforderung</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darstellen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aber</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auch</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zu</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ihren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Stärken</a:t>
            </a:r>
            <a:r>
              <a:rPr lang="en-US" sz="2000" b="0" i="0" u="none" strike="noStrike" cap="none" dirty="0">
                <a:solidFill>
                  <a:srgbClr val="000000"/>
                </a:solidFill>
                <a:latin typeface="Arial"/>
                <a:ea typeface="Arial"/>
                <a:cs typeface="Arial"/>
                <a:sym typeface="Arial"/>
              </a:rPr>
              <a:t> und </a:t>
            </a:r>
            <a:r>
              <a:rPr lang="en-US" sz="2000" b="0" i="0" u="none" strike="noStrike" cap="none" dirty="0" err="1">
                <a:solidFill>
                  <a:srgbClr val="000000"/>
                </a:solidFill>
                <a:latin typeface="Arial"/>
                <a:ea typeface="Arial"/>
                <a:cs typeface="Arial"/>
                <a:sym typeface="Arial"/>
              </a:rPr>
              <a:t>ihrem</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Wohlbefinden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passen</a:t>
            </a:r>
            <a:r>
              <a:rPr lang="en-US" sz="2000" b="0" i="0" u="none" strike="noStrike" cap="none" dirty="0">
                <a:solidFill>
                  <a:srgbClr val="000000"/>
                </a:solidFill>
                <a:latin typeface="Arial"/>
                <a:ea typeface="Arial"/>
                <a:cs typeface="Arial"/>
                <a:sym typeface="Arial"/>
              </a:rPr>
              <a:t>. Und </a:t>
            </a:r>
            <a:r>
              <a:rPr lang="en-US" sz="2000" b="0" i="0" u="none" strike="noStrike" cap="none" dirty="0" err="1">
                <a:solidFill>
                  <a:srgbClr val="000000"/>
                </a:solidFill>
                <a:latin typeface="Arial"/>
                <a:ea typeface="Arial"/>
                <a:cs typeface="Arial"/>
                <a:sym typeface="Arial"/>
              </a:rPr>
              <a:t>schließlich</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fördert</a:t>
            </a:r>
            <a:r>
              <a:rPr lang="en-US" sz="2000" b="0" i="0" u="none" strike="noStrike" cap="none" dirty="0">
                <a:solidFill>
                  <a:srgbClr val="000000"/>
                </a:solidFill>
                <a:latin typeface="Arial"/>
                <a:ea typeface="Arial"/>
                <a:cs typeface="Arial"/>
                <a:sym typeface="Arial"/>
              </a:rPr>
              <a:t> die </a:t>
            </a:r>
            <a:r>
              <a:rPr lang="en-US" sz="2000" b="1" i="0" u="none" strike="noStrike" cap="none" dirty="0" err="1">
                <a:solidFill>
                  <a:srgbClr val="E36C09"/>
                </a:solidFill>
                <a:latin typeface="Arial"/>
                <a:ea typeface="Arial"/>
                <a:cs typeface="Arial"/>
                <a:sym typeface="Arial"/>
              </a:rPr>
              <a:t>Flexibilität</a:t>
            </a:r>
            <a:r>
              <a:rPr lang="en-US" sz="2000" b="1" i="0" u="none" strike="noStrike" cap="none" dirty="0">
                <a:solidFill>
                  <a:srgbClr val="E36C09"/>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bei</a:t>
            </a:r>
            <a:r>
              <a:rPr lang="en-US" sz="2000" b="0" i="0" u="none" strike="noStrike" cap="none" dirty="0">
                <a:solidFill>
                  <a:srgbClr val="000000"/>
                </a:solidFill>
                <a:latin typeface="Arial"/>
                <a:ea typeface="Arial"/>
                <a:cs typeface="Arial"/>
                <a:sym typeface="Arial"/>
              </a:rPr>
              <a:t> der Interpretation der Rollen die </a:t>
            </a:r>
            <a:r>
              <a:rPr lang="en-US" sz="2000" b="0" i="0" u="none" strike="noStrike" cap="none" dirty="0" err="1">
                <a:solidFill>
                  <a:srgbClr val="000000"/>
                </a:solidFill>
                <a:latin typeface="Arial"/>
                <a:ea typeface="Arial"/>
                <a:cs typeface="Arial"/>
                <a:sym typeface="Arial"/>
              </a:rPr>
              <a:t>Kreativität</a:t>
            </a:r>
            <a:r>
              <a:rPr lang="en-US" sz="2000" b="0" i="0" u="none" strike="noStrike" cap="none" dirty="0">
                <a:solidFill>
                  <a:srgbClr val="000000"/>
                </a:solidFill>
                <a:latin typeface="Arial"/>
                <a:ea typeface="Arial"/>
                <a:cs typeface="Arial"/>
                <a:sym typeface="Arial"/>
              </a:rPr>
              <a:t> und </a:t>
            </a:r>
            <a:r>
              <a:rPr lang="en-US" sz="2000" b="0" i="0" u="none" strike="noStrike" cap="none" dirty="0" err="1">
                <a:solidFill>
                  <a:srgbClr val="000000"/>
                </a:solidFill>
                <a:latin typeface="Arial"/>
                <a:ea typeface="Arial"/>
                <a:cs typeface="Arial"/>
                <a:sym typeface="Arial"/>
              </a:rPr>
              <a:t>ermöglicht</a:t>
            </a:r>
            <a:r>
              <a:rPr lang="en-US" sz="2000" b="0" i="0" u="none" strike="noStrike" cap="none" dirty="0">
                <a:solidFill>
                  <a:srgbClr val="000000"/>
                </a:solidFill>
                <a:latin typeface="Arial"/>
                <a:ea typeface="Arial"/>
                <a:cs typeface="Arial"/>
                <a:sym typeface="Arial"/>
              </a:rPr>
              <a:t> es den </a:t>
            </a:r>
            <a:r>
              <a:rPr lang="en-US" sz="2000" b="0" i="0" u="none" strike="noStrike" cap="none" dirty="0" err="1">
                <a:solidFill>
                  <a:srgbClr val="000000"/>
                </a:solidFill>
                <a:latin typeface="Arial"/>
                <a:ea typeface="Arial"/>
                <a:cs typeface="Arial"/>
                <a:sym typeface="Arial"/>
              </a:rPr>
              <a:t>Schülern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sich</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selbst</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auszudrücken</a:t>
            </a:r>
            <a:r>
              <a:rPr lang="en-US" sz="2000" b="0" i="0" u="none" strike="noStrike" cap="none" dirty="0">
                <a:solidFill>
                  <a:srgbClr val="000000"/>
                </a:solidFill>
                <a:latin typeface="Arial"/>
                <a:ea typeface="Arial"/>
                <a:cs typeface="Arial"/>
                <a:sym typeface="Arial"/>
              </a:rPr>
              <a:t>. Durch die </a:t>
            </a:r>
            <a:r>
              <a:rPr lang="en-US" sz="2000" b="0" i="0" u="none" strike="noStrike" cap="none" dirty="0" err="1">
                <a:solidFill>
                  <a:srgbClr val="000000"/>
                </a:solidFill>
                <a:latin typeface="Arial"/>
                <a:ea typeface="Arial"/>
                <a:cs typeface="Arial"/>
                <a:sym typeface="Arial"/>
              </a:rPr>
              <a:t>Berücksichtigung</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dieser</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Aspekte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können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Pädagogen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ansprechende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Rollenspiele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entwickeln</a:t>
            </a:r>
            <a:r>
              <a:rPr lang="en-US" sz="2000" b="0" i="0" u="none" strike="noStrike" cap="none" dirty="0">
                <a:solidFill>
                  <a:srgbClr val="000000"/>
                </a:solidFill>
                <a:latin typeface="Arial"/>
                <a:ea typeface="Arial"/>
                <a:cs typeface="Arial"/>
                <a:sym typeface="Arial"/>
              </a:rPr>
              <a:t>, die das </a:t>
            </a:r>
            <a:r>
              <a:rPr lang="en-US" sz="2000" b="0" i="0" u="none" strike="noStrike" cap="none" dirty="0" err="1">
                <a:solidFill>
                  <a:srgbClr val="000000"/>
                </a:solidFill>
                <a:latin typeface="Arial"/>
                <a:ea typeface="Arial"/>
                <a:cs typeface="Arial"/>
                <a:sym typeface="Arial"/>
              </a:rPr>
              <a:t>Lernen</a:t>
            </a:r>
            <a:r>
              <a:rPr lang="en-US" sz="2000" b="0" i="0" u="none" strike="noStrike" cap="none" dirty="0">
                <a:solidFill>
                  <a:srgbClr val="000000"/>
                </a:solidFill>
                <a:latin typeface="Arial"/>
                <a:ea typeface="Arial"/>
                <a:cs typeface="Arial"/>
                <a:sym typeface="Arial"/>
              </a:rPr>
              <a:t> der </a:t>
            </a:r>
            <a:r>
              <a:rPr lang="en-US" sz="2000" b="0" i="0" u="none" strike="noStrike" cap="none" dirty="0" err="1">
                <a:solidFill>
                  <a:srgbClr val="000000"/>
                </a:solidFill>
                <a:latin typeface="Arial"/>
                <a:ea typeface="Arial"/>
                <a:cs typeface="Arial"/>
                <a:sym typeface="Arial"/>
              </a:rPr>
              <a:t>Schüler</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fördern</a:t>
            </a:r>
            <a:r>
              <a:rPr lang="en-US" sz="2000" b="0" i="0" u="none" strike="noStrike" cap="none" dirty="0">
                <a:solidFill>
                  <a:srgbClr val="000000"/>
                </a:solidFill>
                <a:latin typeface="Arial"/>
                <a:ea typeface="Arial"/>
                <a:cs typeface="Arial"/>
                <a:sym typeface="Arial"/>
              </a:rPr>
              <a:t>.</a:t>
            </a:r>
            <a:endParaRPr dirty="0"/>
          </a:p>
          <a:p>
            <a:pPr marL="0" marR="0" lvl="0" indent="0" algn="l" rtl="0">
              <a:lnSpc>
                <a:spcPct val="150000"/>
              </a:lnSpc>
              <a:spcBef>
                <a:spcPts val="0"/>
              </a:spcBef>
              <a:spcAft>
                <a:spcPts val="0"/>
              </a:spcAft>
              <a:buNone/>
            </a:pPr>
            <a:r>
              <a:rPr lang="en-US" sz="2000" b="0" i="0" u="none" strike="noStrike" cap="none" dirty="0" err="1">
                <a:solidFill>
                  <a:srgbClr val="000000"/>
                </a:solidFill>
                <a:latin typeface="Arial"/>
                <a:ea typeface="Arial"/>
                <a:cs typeface="Arial"/>
                <a:sym typeface="Arial"/>
              </a:rPr>
              <a:t>Sehen</a:t>
            </a:r>
            <a:r>
              <a:rPr lang="en-US" sz="2000" b="0" i="0" u="none" strike="noStrike" cap="none" dirty="0">
                <a:solidFill>
                  <a:srgbClr val="000000"/>
                </a:solidFill>
                <a:latin typeface="Arial"/>
                <a:ea typeface="Arial"/>
                <a:cs typeface="Arial"/>
                <a:sym typeface="Arial"/>
              </a:rPr>
              <a:t> Sie </a:t>
            </a:r>
            <a:r>
              <a:rPr lang="en-US" sz="2000" b="0" i="0" u="none" strike="noStrike" cap="none" dirty="0" err="1">
                <a:solidFill>
                  <a:srgbClr val="000000"/>
                </a:solidFill>
                <a:latin typeface="Arial"/>
                <a:ea typeface="Arial"/>
                <a:cs typeface="Arial"/>
                <a:sym typeface="Arial"/>
              </a:rPr>
              <a:t>sich</a:t>
            </a:r>
            <a:r>
              <a:rPr lang="en-US" sz="2000" b="0" i="0" u="none" strike="noStrike" cap="none" dirty="0">
                <a:solidFill>
                  <a:srgbClr val="000000"/>
                </a:solidFill>
                <a:latin typeface="Arial"/>
                <a:ea typeface="Arial"/>
                <a:cs typeface="Arial"/>
                <a:sym typeface="Arial"/>
              </a:rPr>
              <a:t> dieses Video der K. Patricia Kross Academy an, um </a:t>
            </a:r>
            <a:r>
              <a:rPr lang="en-US" sz="2000" b="0" i="0" u="none" strike="noStrike" cap="none" dirty="0" err="1">
                <a:solidFill>
                  <a:srgbClr val="000000"/>
                </a:solidFill>
                <a:latin typeface="Arial"/>
                <a:ea typeface="Arial"/>
                <a:cs typeface="Arial"/>
                <a:sym typeface="Arial"/>
              </a:rPr>
              <a:t>mehr</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über</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Rollenspiele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zu</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erfahren</a:t>
            </a:r>
            <a:r>
              <a:rPr lang="en-US" sz="2000" b="0" i="0" u="none" strike="noStrike" cap="none" dirty="0">
                <a:solidFill>
                  <a:srgbClr val="000000"/>
                </a:solidFill>
                <a:latin typeface="Arial"/>
                <a:ea typeface="Arial"/>
                <a:cs typeface="Arial"/>
                <a:sym typeface="Arial"/>
              </a:rPr>
              <a:t>.  </a:t>
            </a:r>
            <a:endParaRPr sz="2000" b="0" i="0" u="none" strike="noStrike" cap="none" dirty="0">
              <a:solidFill>
                <a:srgbClr val="000000"/>
              </a:solidFill>
              <a:latin typeface="Arial"/>
              <a:ea typeface="Arial"/>
              <a:cs typeface="Arial"/>
              <a:sym typeface="Arial"/>
            </a:endParaRPr>
          </a:p>
        </p:txBody>
      </p:sp>
      <p:sp>
        <p:nvSpPr>
          <p:cNvPr id="329" name="Google Shape;329;p8"/>
          <p:cNvSpPr txBox="1"/>
          <p:nvPr/>
        </p:nvSpPr>
        <p:spPr>
          <a:xfrm>
            <a:off x="508526" y="6222292"/>
            <a:ext cx="15036274"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 </a:t>
            </a:r>
            <a:endParaRPr sz="2400" b="0" i="0" u="none" strike="noStrike" cap="none">
              <a:solidFill>
                <a:schemeClr val="dk1"/>
              </a:solidFill>
              <a:latin typeface="Arial"/>
              <a:ea typeface="Arial"/>
              <a:cs typeface="Arial"/>
              <a:sym typeface="Arial"/>
            </a:endParaRPr>
          </a:p>
        </p:txBody>
      </p:sp>
      <p:pic>
        <p:nvPicPr>
          <p:cNvPr id="330" name="Google Shape;330;p8"/>
          <p:cNvPicPr preferRelativeResize="0"/>
          <p:nvPr/>
        </p:nvPicPr>
        <p:blipFill rotWithShape="1">
          <a:blip r:embed="rId5">
            <a:alphaModFix/>
          </a:blip>
          <a:srcRect/>
          <a:stretch/>
        </p:blipFill>
        <p:spPr>
          <a:xfrm>
            <a:off x="9719641" y="2853563"/>
            <a:ext cx="6506782" cy="3660065"/>
          </a:xfrm>
          <a:prstGeom prst="rect">
            <a:avLst/>
          </a:prstGeom>
          <a:noFill/>
          <a:ln>
            <a:noFill/>
          </a:ln>
        </p:spPr>
      </p:pic>
      <p:sp>
        <p:nvSpPr>
          <p:cNvPr id="331" name="Google Shape;331;p8"/>
          <p:cNvSpPr txBox="1"/>
          <p:nvPr/>
        </p:nvSpPr>
        <p:spPr>
          <a:xfrm>
            <a:off x="10319432" y="6683957"/>
            <a:ext cx="549255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https://www.youtube.com/watch?v=ztCYENO1ydA</a:t>
            </a:r>
            <a:endParaRPr/>
          </a:p>
        </p:txBody>
      </p:sp>
      <p:pic>
        <p:nvPicPr>
          <p:cNvPr id="332" name="Google Shape;332;p8"/>
          <p:cNvPicPr preferRelativeResize="0"/>
          <p:nvPr/>
        </p:nvPicPr>
        <p:blipFill rotWithShape="1">
          <a:blip r:embed="rId6">
            <a:alphaModFix/>
          </a:blip>
          <a:srcRect/>
          <a:stretch/>
        </p:blipFill>
        <p:spPr>
          <a:xfrm>
            <a:off x="15811991" y="9243317"/>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8B7F6D03-A5D5-2601-6F71-F7D8D099A768}"/>
              </a:ext>
            </a:extLst>
          </p:cNvPr>
          <p:cNvPicPr>
            <a:picLocks noChangeAspect="1"/>
          </p:cNvPicPr>
          <p:nvPr/>
        </p:nvPicPr>
        <p:blipFill>
          <a:blip r:embed="rId7"/>
          <a:stretch>
            <a:fillRect/>
          </a:stretch>
        </p:blipFill>
        <p:spPr>
          <a:xfrm>
            <a:off x="3042891" y="9284090"/>
            <a:ext cx="2331172" cy="48906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336"/>
        <p:cNvGrpSpPr/>
        <p:nvPr/>
      </p:nvGrpSpPr>
      <p:grpSpPr>
        <a:xfrm>
          <a:off x="0" y="0"/>
          <a:ext cx="0" cy="0"/>
          <a:chOff x="0" y="0"/>
          <a:chExt cx="0" cy="0"/>
        </a:xfrm>
      </p:grpSpPr>
      <p:sp>
        <p:nvSpPr>
          <p:cNvPr id="337" name="Google Shape;337;p39"/>
          <p:cNvSpPr txBox="1"/>
          <p:nvPr/>
        </p:nvSpPr>
        <p:spPr>
          <a:xfrm>
            <a:off x="707485" y="1359232"/>
            <a:ext cx="14353581" cy="3508461"/>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Rollenspiele als pädagogische Strategie einsetzen</a:t>
            </a:r>
            <a:endParaRPr/>
          </a:p>
          <a:p>
            <a:pPr marL="0" marR="0" lvl="0" indent="0" algn="l" rtl="0">
              <a:lnSpc>
                <a:spcPct val="150000"/>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Herausforderungen und Lösungen </a:t>
            </a:r>
            <a:endParaRPr sz="32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8799"/>
              <a:buFont typeface="Arial"/>
              <a:buNone/>
            </a:pPr>
            <a:endParaRPr sz="8799" b="0" i="0" u="none" strike="noStrike" cap="none">
              <a:solidFill>
                <a:srgbClr val="033C5B"/>
              </a:solidFill>
              <a:latin typeface="Arial"/>
              <a:ea typeface="Arial"/>
              <a:cs typeface="Arial"/>
              <a:sym typeface="Arial"/>
            </a:endParaRPr>
          </a:p>
        </p:txBody>
      </p:sp>
      <p:sp>
        <p:nvSpPr>
          <p:cNvPr id="338" name="Google Shape;338;p39"/>
          <p:cNvSpPr/>
          <p:nvPr/>
        </p:nvSpPr>
        <p:spPr>
          <a:xfrm>
            <a:off x="17044742" y="-150232"/>
            <a:ext cx="1246758" cy="895429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 name="Google Shape;339;p39"/>
          <p:cNvSpPr/>
          <p:nvPr/>
        </p:nvSpPr>
        <p:spPr>
          <a:xfrm rot="-5400000">
            <a:off x="8522371" y="-8522371"/>
            <a:ext cx="1246758" cy="18291501"/>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 name="Google Shape;340;p39"/>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a:p>
        </p:txBody>
      </p:sp>
      <p:sp>
        <p:nvSpPr>
          <p:cNvPr id="341" name="Google Shape;341;p39"/>
          <p:cNvSpPr/>
          <p:nvPr/>
        </p:nvSpPr>
        <p:spPr>
          <a:xfrm rot="10800000" flipH="1">
            <a:off x="16406647" y="0"/>
            <a:ext cx="1884854" cy="1884854"/>
          </a:xfrm>
          <a:custGeom>
            <a:avLst/>
            <a:gdLst/>
            <a:ahLst/>
            <a:cxnLst/>
            <a:rect l="l" t="t" r="r" b="b"/>
            <a:pathLst>
              <a:path w="1884854" h="1884854" extrusionOk="0">
                <a:moveTo>
                  <a:pt x="1884854" y="0"/>
                </a:moveTo>
                <a:lnTo>
                  <a:pt x="0" y="0"/>
                </a:lnTo>
                <a:lnTo>
                  <a:pt x="0" y="1884854"/>
                </a:lnTo>
                <a:lnTo>
                  <a:pt x="1884854" y="1884854"/>
                </a:lnTo>
                <a:lnTo>
                  <a:pt x="1884854" y="0"/>
                </a:lnTo>
                <a:close/>
              </a:path>
            </a:pathLst>
          </a:custGeom>
          <a:blipFill rotWithShape="1">
            <a:blip r:embed="rId3">
              <a:alphaModFix/>
            </a:blip>
            <a:stretch>
              <a:fillRect/>
            </a:stretch>
          </a:blipFill>
          <a:ln>
            <a:noFill/>
          </a:ln>
        </p:spPr>
        <p:txBody>
          <a:bodyPr/>
          <a:lstStyle/>
          <a:p>
            <a:endParaRPr/>
          </a:p>
        </p:txBody>
      </p:sp>
      <p:sp>
        <p:nvSpPr>
          <p:cNvPr id="342" name="Google Shape;342;p3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a:p>
        </p:txBody>
      </p:sp>
      <p:sp>
        <p:nvSpPr>
          <p:cNvPr id="344" name="Google Shape;344;p39"/>
          <p:cNvSpPr txBox="1"/>
          <p:nvPr/>
        </p:nvSpPr>
        <p:spPr>
          <a:xfrm>
            <a:off x="5627065" y="9243317"/>
            <a:ext cx="9917735"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n-US" sz="1200" b="0" i="0" u="none" strike="noStrike" cap="none" dirty="0">
                <a:solidFill>
                  <a:srgbClr val="121212"/>
                </a:solidFill>
                <a:latin typeface="Arial"/>
                <a:ea typeface="Arial"/>
                <a:cs typeface="Arial"/>
                <a:sym typeface="Arial"/>
              </a:rPr>
              <a:t>Von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finanziert</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geäußerten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Ansichten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Meinungen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entsprechen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jedoch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ausschließlich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denen</a:t>
            </a:r>
            <a:r>
              <a:rPr lang="en-US" sz="1200" b="0" i="0" u="none" strike="noStrike" cap="none" dirty="0">
                <a:solidFill>
                  <a:srgbClr val="121212"/>
                </a:solidFill>
                <a:latin typeface="Arial"/>
                <a:ea typeface="Arial"/>
                <a:cs typeface="Arial"/>
                <a:sym typeface="Arial"/>
              </a:rPr>
              <a:t> des </a:t>
            </a:r>
            <a:r>
              <a:rPr lang="en-US" sz="1200" b="0" i="0" u="none" strike="noStrike" cap="none" dirty="0" err="1">
                <a:solidFill>
                  <a:srgbClr val="121212"/>
                </a:solidFill>
                <a:latin typeface="Arial"/>
                <a:ea typeface="Arial"/>
                <a:cs typeface="Arial"/>
                <a:sym typeface="Arial"/>
              </a:rPr>
              <a:t>Autors</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bzw</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Autoren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spiegeln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nicht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zwingend</a:t>
            </a:r>
            <a:r>
              <a:rPr lang="en-US" sz="1200" b="0" i="0" u="none" strike="noStrike" cap="none" dirty="0">
                <a:solidFill>
                  <a:srgbClr val="121212"/>
                </a:solidFill>
                <a:latin typeface="Arial"/>
                <a:ea typeface="Arial"/>
                <a:cs typeface="Arial"/>
                <a:sym typeface="Arial"/>
              </a:rPr>
              <a:t> die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oder</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Exekutivagentur</a:t>
            </a:r>
            <a:r>
              <a:rPr lang="en-US" sz="1200" b="0" i="0" u="none" strike="noStrike" cap="none" dirty="0">
                <a:solidFill>
                  <a:srgbClr val="121212"/>
                </a:solidFill>
                <a:latin typeface="Arial"/>
                <a:ea typeface="Arial"/>
                <a:cs typeface="Arial"/>
                <a:sym typeface="Arial"/>
              </a:rPr>
              <a:t> für </a:t>
            </a:r>
            <a:r>
              <a:rPr lang="en-US" sz="1200" b="0" i="0" u="none" strike="noStrike" cap="none" dirty="0" err="1">
                <a:solidFill>
                  <a:srgbClr val="121212"/>
                </a:solidFill>
                <a:latin typeface="Arial"/>
                <a:ea typeface="Arial"/>
                <a:cs typeface="Arial"/>
                <a:sym typeface="Arial"/>
              </a:rPr>
              <a:t>Bildung</a:t>
            </a:r>
            <a:r>
              <a:rPr lang="en-US" sz="1200" b="0" i="0" u="none" strike="noStrike" cap="none" dirty="0">
                <a:solidFill>
                  <a:srgbClr val="121212"/>
                </a:solidFill>
                <a:latin typeface="Arial"/>
                <a:ea typeface="Arial"/>
                <a:cs typeface="Arial"/>
                <a:sym typeface="Arial"/>
              </a:rPr>
              <a:t> und Kultur (EACEA) wider. </a:t>
            </a:r>
            <a:r>
              <a:rPr lang="en-US" sz="1200" b="0" i="0" u="none" strike="noStrike" cap="none" dirty="0" err="1">
                <a:solidFill>
                  <a:srgbClr val="121212"/>
                </a:solidFill>
                <a:latin typeface="Arial"/>
                <a:ea typeface="Arial"/>
                <a:cs typeface="Arial"/>
                <a:sym typeface="Arial"/>
              </a:rPr>
              <a:t>Weder</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Europäische</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noch</a:t>
            </a:r>
            <a:r>
              <a:rPr lang="en-US" sz="1200" b="0" i="0" u="none" strike="noStrike" cap="none" dirty="0">
                <a:solidFill>
                  <a:srgbClr val="121212"/>
                </a:solidFill>
                <a:latin typeface="Arial"/>
                <a:ea typeface="Arial"/>
                <a:cs typeface="Arial"/>
                <a:sym typeface="Arial"/>
              </a:rPr>
              <a:t> die EACEA </a:t>
            </a:r>
            <a:r>
              <a:rPr lang="en-US" sz="1200" b="0" i="0" u="none" strike="noStrike" cap="none" dirty="0" err="1">
                <a:solidFill>
                  <a:srgbClr val="121212"/>
                </a:solidFill>
                <a:latin typeface="Arial"/>
                <a:ea typeface="Arial"/>
                <a:cs typeface="Arial"/>
                <a:sym typeface="Arial"/>
              </a:rPr>
              <a:t>können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dafür</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verantwortlich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gemacht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werden</a:t>
            </a:r>
            <a:r>
              <a:rPr lang="en-US" sz="1200" b="0" i="0" u="none" strike="noStrike" cap="none" dirty="0">
                <a:solidFill>
                  <a:srgbClr val="121212"/>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p:txBody>
      </p:sp>
      <p:sp>
        <p:nvSpPr>
          <p:cNvPr id="345" name="Google Shape;345;p39"/>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 name="Google Shape;346;p39"/>
          <p:cNvSpPr txBox="1"/>
          <p:nvPr/>
        </p:nvSpPr>
        <p:spPr>
          <a:xfrm>
            <a:off x="508526" y="6222292"/>
            <a:ext cx="15036274"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 </a:t>
            </a:r>
            <a:endParaRPr sz="2400" b="0" i="0" u="none" strike="noStrike" cap="none">
              <a:solidFill>
                <a:schemeClr val="dk1"/>
              </a:solidFill>
              <a:latin typeface="Arial"/>
              <a:ea typeface="Arial"/>
              <a:cs typeface="Arial"/>
              <a:sym typeface="Arial"/>
            </a:endParaRPr>
          </a:p>
        </p:txBody>
      </p:sp>
      <p:pic>
        <p:nvPicPr>
          <p:cNvPr id="347" name="Google Shape;347;p39"/>
          <p:cNvPicPr preferRelativeResize="0"/>
          <p:nvPr/>
        </p:nvPicPr>
        <p:blipFill rotWithShape="1">
          <a:blip r:embed="rId5">
            <a:alphaModFix/>
          </a:blip>
          <a:srcRect/>
          <a:stretch/>
        </p:blipFill>
        <p:spPr>
          <a:xfrm>
            <a:off x="2099042" y="2948967"/>
            <a:ext cx="4665518" cy="5690663"/>
          </a:xfrm>
          <a:prstGeom prst="rect">
            <a:avLst/>
          </a:prstGeom>
          <a:noFill/>
          <a:ln>
            <a:noFill/>
          </a:ln>
        </p:spPr>
      </p:pic>
      <p:sp>
        <p:nvSpPr>
          <p:cNvPr id="348" name="Google Shape;348;p39"/>
          <p:cNvSpPr/>
          <p:nvPr/>
        </p:nvSpPr>
        <p:spPr>
          <a:xfrm>
            <a:off x="7800630" y="2717067"/>
            <a:ext cx="4093814" cy="5448065"/>
          </a:xfrm>
          <a:prstGeom prst="roundRect">
            <a:avLst>
              <a:gd name="adj" fmla="val 16667"/>
            </a:avLst>
          </a:prstGeom>
          <a:noFill/>
          <a:ln w="762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349" name="Google Shape;349;p39"/>
          <p:cNvSpPr txBox="1"/>
          <p:nvPr/>
        </p:nvSpPr>
        <p:spPr>
          <a:xfrm>
            <a:off x="8040610" y="3729319"/>
            <a:ext cx="3713727" cy="38779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1" i="0" u="none" strike="noStrike" cap="none" dirty="0" err="1">
                <a:solidFill>
                  <a:srgbClr val="E36C09"/>
                </a:solidFill>
                <a:latin typeface="Arial"/>
                <a:ea typeface="Arial"/>
                <a:cs typeface="Arial"/>
                <a:sym typeface="Arial"/>
              </a:rPr>
              <a:t>Hemmungen</a:t>
            </a:r>
            <a:r>
              <a:rPr lang="en-US" sz="1800" b="1" i="0" u="none" strike="noStrike" cap="none" dirty="0">
                <a:solidFill>
                  <a:srgbClr val="E36C09"/>
                </a:solidFill>
                <a:latin typeface="Arial"/>
                <a:ea typeface="Arial"/>
                <a:cs typeface="Arial"/>
                <a:sym typeface="Arial"/>
              </a:rPr>
              <a:t> </a:t>
            </a:r>
            <a:r>
              <a:rPr lang="en-US" sz="1800" b="1" i="0" u="none" strike="noStrike" cap="none" dirty="0" err="1">
                <a:solidFill>
                  <a:srgbClr val="E36C09"/>
                </a:solidFill>
                <a:latin typeface="Arial"/>
                <a:ea typeface="Arial"/>
                <a:cs typeface="Arial"/>
                <a:sym typeface="Arial"/>
              </a:rPr>
              <a:t>überwinden</a:t>
            </a:r>
            <a:r>
              <a:rPr lang="en-US" sz="1800" b="0" i="0" u="none" strike="noStrike" cap="none" dirty="0">
                <a:solidFill>
                  <a:srgbClr val="E36C09"/>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Einige</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Schülerinnen</a:t>
            </a:r>
            <a:r>
              <a:rPr lang="en-US" sz="1800" b="0" i="0" u="none" strike="noStrike" cap="none" dirty="0">
                <a:solidFill>
                  <a:srgbClr val="000000"/>
                </a:solidFill>
                <a:latin typeface="Arial"/>
                <a:ea typeface="Arial"/>
                <a:cs typeface="Arial"/>
                <a:sym typeface="Arial"/>
              </a:rPr>
              <a:t> und </a:t>
            </a:r>
            <a:r>
              <a:rPr lang="en-US" sz="1800" b="0" i="0" u="none" strike="noStrike" cap="none" dirty="0" err="1">
                <a:solidFill>
                  <a:srgbClr val="000000"/>
                </a:solidFill>
                <a:latin typeface="Arial"/>
                <a:ea typeface="Arial"/>
                <a:cs typeface="Arial"/>
                <a:sym typeface="Arial"/>
              </a:rPr>
              <a:t>Schüler</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sind</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anfangs</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vielleicht</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schüchtern</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oder</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fühlen</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sich</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unwohl</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Aufwärmübungen</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können</a:t>
            </a:r>
            <a:r>
              <a:rPr lang="en-US" sz="1800" b="0" i="0" u="none" strike="noStrike" cap="none" dirty="0">
                <a:solidFill>
                  <a:srgbClr val="000000"/>
                </a:solidFill>
                <a:latin typeface="Arial"/>
                <a:ea typeface="Arial"/>
                <a:cs typeface="Arial"/>
                <a:sym typeface="Arial"/>
              </a:rPr>
              <a:t> den </a:t>
            </a:r>
            <a:r>
              <a:rPr lang="en-US" sz="1800" b="0" i="0" u="none" strike="noStrike" cap="none" dirty="0" err="1">
                <a:solidFill>
                  <a:srgbClr val="000000"/>
                </a:solidFill>
                <a:latin typeface="Arial"/>
                <a:ea typeface="Arial"/>
                <a:cs typeface="Arial"/>
                <a:sym typeface="Arial"/>
              </a:rPr>
              <a:t>Schülern</a:t>
            </a:r>
            <a:r>
              <a:rPr lang="en-US" sz="1800" b="0" i="0" u="none" strike="noStrike" cap="none" dirty="0">
                <a:solidFill>
                  <a:srgbClr val="000000"/>
                </a:solidFill>
                <a:latin typeface="Arial"/>
                <a:ea typeface="Arial"/>
                <a:cs typeface="Arial"/>
                <a:sym typeface="Arial"/>
              </a:rPr>
              <a:t> den </a:t>
            </a:r>
            <a:r>
              <a:rPr lang="en-US" sz="1800" b="0" i="0" u="none" strike="noStrike" cap="none" dirty="0" err="1">
                <a:solidFill>
                  <a:srgbClr val="000000"/>
                </a:solidFill>
                <a:latin typeface="Arial"/>
                <a:ea typeface="Arial"/>
                <a:cs typeface="Arial"/>
                <a:sym typeface="Arial"/>
              </a:rPr>
              <a:t>Einstieg</a:t>
            </a:r>
            <a:r>
              <a:rPr lang="en-US" sz="1800" b="0" i="0" u="none" strike="noStrike" cap="none" dirty="0">
                <a:solidFill>
                  <a:srgbClr val="000000"/>
                </a:solidFill>
                <a:latin typeface="Arial"/>
                <a:ea typeface="Arial"/>
                <a:cs typeface="Arial"/>
                <a:sym typeface="Arial"/>
              </a:rPr>
              <a:t> ins </a:t>
            </a:r>
            <a:r>
              <a:rPr lang="en-US" sz="1800" b="0" i="0" u="none" strike="noStrike" cap="none" dirty="0" err="1">
                <a:solidFill>
                  <a:srgbClr val="000000"/>
                </a:solidFill>
                <a:latin typeface="Arial"/>
                <a:ea typeface="Arial"/>
                <a:cs typeface="Arial"/>
                <a:sym typeface="Arial"/>
              </a:rPr>
              <a:t>Rollenspiel</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erleichtern</a:t>
            </a:r>
            <a:r>
              <a:rPr lang="en-US" sz="1800" b="0" i="0" u="none" strike="noStrike" cap="none" dirty="0">
                <a:solidFill>
                  <a:srgbClr val="000000"/>
                </a:solidFill>
                <a:latin typeface="Arial"/>
                <a:ea typeface="Arial"/>
                <a:cs typeface="Arial"/>
                <a:sym typeface="Arial"/>
              </a:rPr>
              <a:t>.</a:t>
            </a:r>
            <a:endParaRPr sz="1200" dirty="0"/>
          </a:p>
          <a:p>
            <a:pPr marL="0" marR="0" lvl="0" indent="0" algn="l" rtl="0">
              <a:lnSpc>
                <a:spcPct val="100000"/>
              </a:lnSpc>
              <a:spcBef>
                <a:spcPts val="0"/>
              </a:spcBef>
              <a:spcAft>
                <a:spcPts val="0"/>
              </a:spcAft>
              <a:buNone/>
            </a:pPr>
            <a:endParaRPr sz="1800" b="0" i="0" u="none" strike="noStrike" cap="none" dirty="0">
              <a:solidFill>
                <a:srgbClr val="E36C09"/>
              </a:solidFill>
              <a:latin typeface="Arial"/>
              <a:ea typeface="Arial"/>
              <a:cs typeface="Arial"/>
              <a:sym typeface="Arial"/>
            </a:endParaRPr>
          </a:p>
          <a:p>
            <a:pPr marL="0" marR="0" lvl="0" indent="0" algn="l" rtl="0">
              <a:lnSpc>
                <a:spcPct val="100000"/>
              </a:lnSpc>
              <a:spcBef>
                <a:spcPts val="0"/>
              </a:spcBef>
              <a:spcAft>
                <a:spcPts val="0"/>
              </a:spcAft>
              <a:buNone/>
            </a:pPr>
            <a:r>
              <a:rPr lang="en-US" sz="1800" b="1" i="0" u="none" strike="noStrike" cap="none" dirty="0" err="1">
                <a:solidFill>
                  <a:srgbClr val="E36C09"/>
                </a:solidFill>
                <a:latin typeface="Arial"/>
                <a:ea typeface="Arial"/>
                <a:cs typeface="Arial"/>
                <a:sym typeface="Arial"/>
              </a:rPr>
              <a:t>Verhinderung</a:t>
            </a:r>
            <a:r>
              <a:rPr lang="en-US" sz="1800" b="1" i="0" u="none" strike="noStrike" cap="none" dirty="0">
                <a:solidFill>
                  <a:srgbClr val="E36C09"/>
                </a:solidFill>
                <a:latin typeface="Arial"/>
                <a:ea typeface="Arial"/>
                <a:cs typeface="Arial"/>
                <a:sym typeface="Arial"/>
              </a:rPr>
              <a:t> von </a:t>
            </a:r>
            <a:r>
              <a:rPr lang="en-US" sz="1800" b="1" i="0" u="none" strike="noStrike" cap="none" dirty="0" err="1">
                <a:solidFill>
                  <a:srgbClr val="E36C09"/>
                </a:solidFill>
                <a:latin typeface="Arial"/>
                <a:ea typeface="Arial"/>
                <a:cs typeface="Arial"/>
                <a:sym typeface="Arial"/>
              </a:rPr>
              <a:t>Dominanz</a:t>
            </a:r>
            <a:r>
              <a:rPr lang="en-US" sz="1800" b="0" i="0" u="none" strike="noStrike" cap="none" dirty="0">
                <a:solidFill>
                  <a:srgbClr val="E36C09"/>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Legen</a:t>
            </a:r>
            <a:r>
              <a:rPr lang="en-US" sz="1800" b="0" i="0" u="none" strike="noStrike" cap="none" dirty="0">
                <a:solidFill>
                  <a:srgbClr val="000000"/>
                </a:solidFill>
                <a:latin typeface="Arial"/>
                <a:ea typeface="Arial"/>
                <a:cs typeface="Arial"/>
                <a:sym typeface="Arial"/>
              </a:rPr>
              <a:t> Sie </a:t>
            </a:r>
            <a:r>
              <a:rPr lang="en-US" sz="1800" b="0" i="0" u="none" strike="noStrike" cap="none" dirty="0" err="1">
                <a:solidFill>
                  <a:srgbClr val="000000"/>
                </a:solidFill>
                <a:latin typeface="Arial"/>
                <a:ea typeface="Arial"/>
                <a:cs typeface="Arial"/>
                <a:sym typeface="Arial"/>
              </a:rPr>
              <a:t>klare</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Teilnahmeregeln</a:t>
            </a:r>
            <a:r>
              <a:rPr lang="en-US" sz="1800" b="0" i="0" u="none" strike="noStrike" cap="none" dirty="0">
                <a:solidFill>
                  <a:srgbClr val="000000"/>
                </a:solidFill>
                <a:latin typeface="Arial"/>
                <a:ea typeface="Arial"/>
                <a:cs typeface="Arial"/>
                <a:sym typeface="Arial"/>
              </a:rPr>
              <a:t> fest und </a:t>
            </a:r>
            <a:r>
              <a:rPr lang="en-US" sz="1800" b="0" i="0" u="none" strike="noStrike" cap="none" dirty="0" err="1">
                <a:solidFill>
                  <a:srgbClr val="000000"/>
                </a:solidFill>
                <a:latin typeface="Arial"/>
                <a:ea typeface="Arial"/>
                <a:cs typeface="Arial"/>
                <a:sym typeface="Arial"/>
              </a:rPr>
              <a:t>ermutigen</a:t>
            </a:r>
            <a:r>
              <a:rPr lang="en-US" sz="1800" b="0" i="0" u="none" strike="noStrike" cap="none" dirty="0">
                <a:solidFill>
                  <a:srgbClr val="000000"/>
                </a:solidFill>
                <a:latin typeface="Arial"/>
                <a:ea typeface="Arial"/>
                <a:cs typeface="Arial"/>
                <a:sym typeface="Arial"/>
              </a:rPr>
              <a:t> Sie </a:t>
            </a:r>
            <a:r>
              <a:rPr lang="en-US" sz="1800" b="0" i="0" u="none" strike="noStrike" cap="none" dirty="0" err="1">
                <a:solidFill>
                  <a:srgbClr val="000000"/>
                </a:solidFill>
                <a:latin typeface="Arial"/>
                <a:ea typeface="Arial"/>
                <a:cs typeface="Arial"/>
                <a:sym typeface="Arial"/>
              </a:rPr>
              <a:t>ruhigere</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Schüler</a:t>
            </a:r>
            <a:r>
              <a:rPr lang="en-US" sz="1800" b="0" i="0" u="none" strike="noStrike" cap="none" dirty="0">
                <a:solidFill>
                  <a:srgbClr val="000000"/>
                </a:solidFill>
                <a:latin typeface="Arial"/>
                <a:ea typeface="Arial"/>
                <a:cs typeface="Arial"/>
                <a:sym typeface="Arial"/>
              </a:rPr>
              <a:t>, um </a:t>
            </a:r>
            <a:r>
              <a:rPr lang="en-US" sz="1800" b="0" i="0" u="none" strike="noStrike" cap="none" dirty="0" err="1">
                <a:solidFill>
                  <a:srgbClr val="000000"/>
                </a:solidFill>
                <a:latin typeface="Arial"/>
                <a:ea typeface="Arial"/>
                <a:cs typeface="Arial"/>
                <a:sym typeface="Arial"/>
              </a:rPr>
              <a:t>eine</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ausgewogene</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Beteiligung</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zu</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gewährleisten</a:t>
            </a:r>
            <a:r>
              <a:rPr lang="en-US" sz="1800" b="0" i="0" u="none" strike="noStrike" cap="none" dirty="0">
                <a:solidFill>
                  <a:srgbClr val="000000"/>
                </a:solidFill>
                <a:latin typeface="Arial"/>
                <a:ea typeface="Arial"/>
                <a:cs typeface="Arial"/>
                <a:sym typeface="Arial"/>
              </a:rPr>
              <a:t>.</a:t>
            </a:r>
            <a:endParaRPr sz="1200" dirty="0"/>
          </a:p>
          <a:p>
            <a:pPr marL="0" marR="0" lvl="0" indent="0" algn="l" rtl="0">
              <a:lnSpc>
                <a:spcPct val="100000"/>
              </a:lnSpc>
              <a:spcBef>
                <a:spcPts val="0"/>
              </a:spcBef>
              <a:spcAft>
                <a:spcPts val="0"/>
              </a:spcAft>
              <a:buNone/>
            </a:pPr>
            <a:endParaRPr sz="1200" b="0" i="0" u="none" strike="noStrike" cap="none" dirty="0">
              <a:solidFill>
                <a:srgbClr val="000000"/>
              </a:solidFill>
              <a:latin typeface="Arial"/>
              <a:ea typeface="Arial"/>
              <a:cs typeface="Arial"/>
              <a:sym typeface="Arial"/>
            </a:endParaRPr>
          </a:p>
        </p:txBody>
      </p:sp>
      <p:sp>
        <p:nvSpPr>
          <p:cNvPr id="350" name="Google Shape;350;p39"/>
          <p:cNvSpPr txBox="1"/>
          <p:nvPr/>
        </p:nvSpPr>
        <p:spPr>
          <a:xfrm>
            <a:off x="8077401" y="2948037"/>
            <a:ext cx="3780253"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E36C09"/>
                </a:solidFill>
                <a:latin typeface="Arial"/>
                <a:ea typeface="Arial"/>
                <a:cs typeface="Arial"/>
                <a:sym typeface="Arial"/>
              </a:rPr>
              <a:t>Herausforderungen und Lösungen</a:t>
            </a:r>
            <a:endParaRPr sz="2000" b="1" i="0" u="none" strike="noStrike" cap="none">
              <a:solidFill>
                <a:srgbClr val="E36C09"/>
              </a:solidFill>
              <a:latin typeface="Arial"/>
              <a:ea typeface="Arial"/>
              <a:cs typeface="Arial"/>
              <a:sym typeface="Arial"/>
            </a:endParaRPr>
          </a:p>
        </p:txBody>
      </p:sp>
      <p:pic>
        <p:nvPicPr>
          <p:cNvPr id="351" name="Google Shape;351;p39"/>
          <p:cNvPicPr preferRelativeResize="0"/>
          <p:nvPr/>
        </p:nvPicPr>
        <p:blipFill rotWithShape="1">
          <a:blip r:embed="rId6">
            <a:alphaModFix/>
          </a:blip>
          <a:srcRect/>
          <a:stretch/>
        </p:blipFill>
        <p:spPr>
          <a:xfrm>
            <a:off x="13586292" y="6399370"/>
            <a:ext cx="2012981" cy="2012981"/>
          </a:xfrm>
          <a:prstGeom prst="rect">
            <a:avLst/>
          </a:prstGeom>
          <a:noFill/>
          <a:ln>
            <a:noFill/>
          </a:ln>
        </p:spPr>
      </p:pic>
      <p:sp>
        <p:nvSpPr>
          <p:cNvPr id="352" name="Google Shape;352;p39"/>
          <p:cNvSpPr txBox="1"/>
          <p:nvPr/>
        </p:nvSpPr>
        <p:spPr>
          <a:xfrm>
            <a:off x="3428308" y="8273692"/>
            <a:ext cx="181494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0" u="none" strike="noStrike" cap="none">
                <a:solidFill>
                  <a:srgbClr val="000000"/>
                </a:solidFill>
                <a:latin typeface="Arial"/>
                <a:ea typeface="Arial"/>
                <a:cs typeface="Arial"/>
                <a:sym typeface="Arial"/>
              </a:rPr>
              <a:t>Hergestellt mit AI</a:t>
            </a:r>
            <a:endParaRPr sz="1200" b="0" i="0" u="none" strike="noStrike" cap="none">
              <a:solidFill>
                <a:srgbClr val="000000"/>
              </a:solidFill>
              <a:latin typeface="Arial"/>
              <a:ea typeface="Arial"/>
              <a:cs typeface="Arial"/>
              <a:sym typeface="Arial"/>
            </a:endParaRPr>
          </a:p>
        </p:txBody>
      </p:sp>
      <p:pic>
        <p:nvPicPr>
          <p:cNvPr id="353" name="Google Shape;353;p39"/>
          <p:cNvPicPr preferRelativeResize="0"/>
          <p:nvPr/>
        </p:nvPicPr>
        <p:blipFill rotWithShape="1">
          <a:blip r:embed="rId7">
            <a:alphaModFix/>
          </a:blip>
          <a:srcRect/>
          <a:stretch/>
        </p:blipFill>
        <p:spPr>
          <a:xfrm>
            <a:off x="15797802" y="9221461"/>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91FCF886-7B64-E96B-C533-C26809404E06}"/>
              </a:ext>
            </a:extLst>
          </p:cNvPr>
          <p:cNvPicPr>
            <a:picLocks noChangeAspect="1"/>
          </p:cNvPicPr>
          <p:nvPr/>
        </p:nvPicPr>
        <p:blipFill>
          <a:blip r:embed="rId8"/>
          <a:stretch>
            <a:fillRect/>
          </a:stretch>
        </p:blipFill>
        <p:spPr>
          <a:xfrm>
            <a:off x="3042891" y="9284090"/>
            <a:ext cx="2331172" cy="489069"/>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357"/>
        <p:cNvGrpSpPr/>
        <p:nvPr/>
      </p:nvGrpSpPr>
      <p:grpSpPr>
        <a:xfrm>
          <a:off x="0" y="0"/>
          <a:ext cx="0" cy="0"/>
          <a:chOff x="0" y="0"/>
          <a:chExt cx="0" cy="0"/>
        </a:xfrm>
      </p:grpSpPr>
      <p:sp>
        <p:nvSpPr>
          <p:cNvPr id="358" name="Google Shape;358;p9"/>
          <p:cNvSpPr txBox="1"/>
          <p:nvPr/>
        </p:nvSpPr>
        <p:spPr>
          <a:xfrm>
            <a:off x="2956987" y="-38241"/>
            <a:ext cx="13265244" cy="1102097"/>
          </a:xfrm>
          <a:prstGeom prst="rect">
            <a:avLst/>
          </a:prstGeom>
          <a:noFill/>
          <a:ln>
            <a:noFill/>
          </a:ln>
        </p:spPr>
        <p:txBody>
          <a:bodyPr spcFirstLastPara="1" wrap="square" lIns="0" tIns="0" rIns="0" bIns="0" anchor="t" anchorCtr="0">
            <a:spAutoFit/>
          </a:bodyPr>
          <a:lstStyle/>
          <a:p>
            <a:pPr marL="0" marR="0" lvl="0" indent="0" algn="l" rtl="0">
              <a:lnSpc>
                <a:spcPct val="242000"/>
              </a:lnSpc>
              <a:spcBef>
                <a:spcPts val="0"/>
              </a:spcBef>
              <a:spcAft>
                <a:spcPts val="0"/>
              </a:spcAft>
              <a:buClr>
                <a:srgbClr val="000000"/>
              </a:buClr>
              <a:buSzPts val="4000"/>
              <a:buFont typeface="Arial"/>
              <a:buNone/>
            </a:pPr>
            <a:r>
              <a:rPr lang="en-US" sz="4000" b="0" i="0" u="none" strike="noStrike" cap="none">
                <a:solidFill>
                  <a:srgbClr val="033C5B"/>
                </a:solidFill>
                <a:latin typeface="Arial"/>
                <a:ea typeface="Arial"/>
                <a:cs typeface="Arial"/>
                <a:sym typeface="Arial"/>
              </a:rPr>
              <a:t>Rollenspiele als pädagogische Strategie einsetzen </a:t>
            </a:r>
            <a:endParaRPr sz="4000" b="0" i="0" u="none" strike="noStrike" cap="none">
              <a:solidFill>
                <a:srgbClr val="033C5B"/>
              </a:solidFill>
              <a:latin typeface="Arial"/>
              <a:ea typeface="Arial"/>
              <a:cs typeface="Arial"/>
              <a:sym typeface="Arial"/>
            </a:endParaRPr>
          </a:p>
        </p:txBody>
      </p:sp>
      <p:sp>
        <p:nvSpPr>
          <p:cNvPr id="359" name="Google Shape;359;p9"/>
          <p:cNvSpPr/>
          <p:nvPr/>
        </p:nvSpPr>
        <p:spPr>
          <a:xfrm>
            <a:off x="-130877" y="-38241"/>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 name="Google Shape;360;p9"/>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a:p>
        </p:txBody>
      </p:sp>
      <p:sp>
        <p:nvSpPr>
          <p:cNvPr id="361" name="Google Shape;361;p9"/>
          <p:cNvSpPr/>
          <p:nvPr/>
        </p:nvSpPr>
        <p:spPr>
          <a:xfrm>
            <a:off x="-130877" y="5143500"/>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 name="Google Shape;362;p9"/>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a:p>
        </p:txBody>
      </p:sp>
      <p:sp>
        <p:nvSpPr>
          <p:cNvPr id="363" name="Google Shape;363;p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a:p>
        </p:txBody>
      </p:sp>
      <p:sp>
        <p:nvSpPr>
          <p:cNvPr id="365" name="Google Shape;365;p9"/>
          <p:cNvSpPr txBox="1"/>
          <p:nvPr/>
        </p:nvSpPr>
        <p:spPr>
          <a:xfrm>
            <a:off x="5627065" y="9243317"/>
            <a:ext cx="10011520"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n-US" sz="1200" b="0" i="0" u="none" strike="noStrike" cap="none">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sz="1200" b="0" i="0" u="none" strike="noStrike" cap="none">
              <a:solidFill>
                <a:srgbClr val="000000"/>
              </a:solidFill>
              <a:latin typeface="Arial"/>
              <a:ea typeface="Arial"/>
              <a:cs typeface="Arial"/>
              <a:sym typeface="Arial"/>
            </a:endParaRPr>
          </a:p>
        </p:txBody>
      </p:sp>
      <p:sp>
        <p:nvSpPr>
          <p:cNvPr id="366" name="Google Shape;366;p9"/>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67" name="Google Shape;367;p9"/>
          <p:cNvPicPr preferRelativeResize="0"/>
          <p:nvPr/>
        </p:nvPicPr>
        <p:blipFill rotWithShape="1">
          <a:blip r:embed="rId6">
            <a:alphaModFix/>
          </a:blip>
          <a:srcRect/>
          <a:stretch/>
        </p:blipFill>
        <p:spPr>
          <a:xfrm>
            <a:off x="4114800" y="4760883"/>
            <a:ext cx="3828288" cy="3828288"/>
          </a:xfrm>
          <a:prstGeom prst="rect">
            <a:avLst/>
          </a:prstGeom>
          <a:noFill/>
          <a:ln>
            <a:noFill/>
          </a:ln>
        </p:spPr>
      </p:pic>
      <p:sp>
        <p:nvSpPr>
          <p:cNvPr id="368" name="Google Shape;368;p9"/>
          <p:cNvSpPr/>
          <p:nvPr/>
        </p:nvSpPr>
        <p:spPr>
          <a:xfrm>
            <a:off x="7010400" y="5448300"/>
            <a:ext cx="533400" cy="228600"/>
          </a:xfrm>
          <a:prstGeom prst="ellipse">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69" name="Google Shape;369;p9"/>
          <p:cNvSpPr/>
          <p:nvPr/>
        </p:nvSpPr>
        <p:spPr>
          <a:xfrm>
            <a:off x="8305800" y="4823770"/>
            <a:ext cx="450160" cy="346519"/>
          </a:xfrm>
          <a:prstGeom prst="ellipse">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70" name="Google Shape;370;p9"/>
          <p:cNvSpPr txBox="1"/>
          <p:nvPr/>
        </p:nvSpPr>
        <p:spPr>
          <a:xfrm>
            <a:off x="10515600" y="1759220"/>
            <a:ext cx="7010400" cy="28623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Ein sehr schöner Ansatz ist es, nach und nach die Persönlichkeiten der einzelnen Schüler kennenzulernen und zu erfahren, was dies für die Rolle bedeuten könnte, mit der sie zu tun haben werden. Auf der einen Seite könnte dies genutzt werden, um kompatible Rollen anzubieten, um den Lernprozess für die Schüler angenehmer zu gestalten. Andererseits können Sie den Schülern auch inkompatible Rollen zuweisen, um sie aus ihrer Komfortzone zu holen. Wenn sie Schwierigkeiten haben, können Sie sie anleiten, bei Bedarf um Hilfe zu bitten. Anstatt individuell zu kämpfen, sollten die Lernenden verstehen, dass Schwächen sowohl Herausforderungen sind, die sie überwinden und an denen sie wachsen können, als auch Gelegenheiten, einen größeren Pool von Lösungen zu implementieren, die vom gesamten Team angeboten werden. </a:t>
            </a:r>
            <a:endParaRPr sz="1800" b="0" i="0" u="none" strike="noStrike" cap="none">
              <a:solidFill>
                <a:schemeClr val="dk1"/>
              </a:solidFill>
              <a:latin typeface="Calibri"/>
              <a:ea typeface="Calibri"/>
              <a:cs typeface="Calibri"/>
              <a:sym typeface="Calibri"/>
            </a:endParaRPr>
          </a:p>
        </p:txBody>
      </p:sp>
      <p:sp>
        <p:nvSpPr>
          <p:cNvPr id="371" name="Google Shape;371;p9"/>
          <p:cNvSpPr/>
          <p:nvPr/>
        </p:nvSpPr>
        <p:spPr>
          <a:xfrm>
            <a:off x="8095488" y="1063856"/>
            <a:ext cx="10192512" cy="4902996"/>
          </a:xfrm>
          <a:prstGeom prst="ellipse">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72" name="Google Shape;372;p9"/>
          <p:cNvSpPr txBox="1"/>
          <p:nvPr/>
        </p:nvSpPr>
        <p:spPr>
          <a:xfrm>
            <a:off x="9121129" y="1940267"/>
            <a:ext cx="7924800" cy="25853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Ein sehr schöner Ansatz ist es, nach und nach die Persönlichkeiten der einzelnen Schüler kennenzulernen und zu erfahren, was dies für die Rolle bedeuten könnte, mit der sie zu tun haben werden. Auf der einen Seite könnte dies genutzt werden, um kompatible Rollen anzubieten, um den Lernprozess für die Schüler angenehmer zu gestalten. Andererseits können Sie den Schülern auch inkompatible Rollen zuweisen, um sie aus ihrer Komfortzone zu holen. Wenn sie Schwierigkeiten haben, können Sie sie anleiten, bei Bedarf um Hilfe zu bitten. Anstatt individuell zu kämpfen, sollten die Lernenden verstehen, dass Schwächen sowohl Herausforderungen sind, die sie überwinden und an denen sie wachsen können, als auch Gelegenheiten, einen größeren Pool von Lösungen zu implementieren, die vom gesamten Team angeboten werden. </a:t>
            </a:r>
            <a:endParaRPr sz="1800" b="0" i="0" u="none" strike="noStrike" cap="none">
              <a:solidFill>
                <a:schemeClr val="dk1"/>
              </a:solidFill>
              <a:latin typeface="Calibri"/>
              <a:ea typeface="Calibri"/>
              <a:cs typeface="Calibri"/>
              <a:sym typeface="Calibri"/>
            </a:endParaRPr>
          </a:p>
        </p:txBody>
      </p:sp>
      <p:pic>
        <p:nvPicPr>
          <p:cNvPr id="373" name="Google Shape;373;p9"/>
          <p:cNvPicPr preferRelativeResize="0"/>
          <p:nvPr/>
        </p:nvPicPr>
        <p:blipFill rotWithShape="1">
          <a:blip r:embed="rId7">
            <a:alphaModFix/>
          </a:blip>
          <a:srcRect/>
          <a:stretch/>
        </p:blipFill>
        <p:spPr>
          <a:xfrm>
            <a:off x="15891587" y="9235686"/>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C0454879-7864-4F32-812F-841640029641}"/>
              </a:ext>
            </a:extLst>
          </p:cNvPr>
          <p:cNvPicPr>
            <a:picLocks noChangeAspect="1"/>
          </p:cNvPicPr>
          <p:nvPr/>
        </p:nvPicPr>
        <p:blipFill>
          <a:blip r:embed="rId8"/>
          <a:stretch>
            <a:fillRect/>
          </a:stretch>
        </p:blipFill>
        <p:spPr>
          <a:xfrm>
            <a:off x="3042891" y="9284090"/>
            <a:ext cx="2331172" cy="48906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377"/>
        <p:cNvGrpSpPr/>
        <p:nvPr/>
      </p:nvGrpSpPr>
      <p:grpSpPr>
        <a:xfrm>
          <a:off x="0" y="0"/>
          <a:ext cx="0" cy="0"/>
          <a:chOff x="0" y="0"/>
          <a:chExt cx="0" cy="0"/>
        </a:xfrm>
      </p:grpSpPr>
      <p:sp>
        <p:nvSpPr>
          <p:cNvPr id="378" name="Google Shape;378;p10"/>
          <p:cNvSpPr/>
          <p:nvPr/>
        </p:nvSpPr>
        <p:spPr>
          <a:xfrm>
            <a:off x="0" y="0"/>
            <a:ext cx="9144000" cy="880406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9" name="Google Shape;379;p10"/>
          <p:cNvSpPr/>
          <p:nvPr/>
        </p:nvSpPr>
        <p:spPr>
          <a:xfrm>
            <a:off x="0" y="1157630"/>
            <a:ext cx="9144000" cy="7646437"/>
          </a:xfrm>
          <a:custGeom>
            <a:avLst/>
            <a:gdLst/>
            <a:ahLst/>
            <a:cxnLst/>
            <a:rect l="l" t="t" r="r" b="b"/>
            <a:pathLst>
              <a:path w="6350000" h="5310026" extrusionOk="0">
                <a:moveTo>
                  <a:pt x="6350000" y="5310026"/>
                </a:moveTo>
                <a:lnTo>
                  <a:pt x="0" y="5310026"/>
                </a:lnTo>
                <a:lnTo>
                  <a:pt x="0" y="0"/>
                </a:lnTo>
                <a:lnTo>
                  <a:pt x="6350000" y="5310026"/>
                </a:lnTo>
                <a:close/>
              </a:path>
            </a:pathLst>
          </a:custGeom>
          <a:solidFill>
            <a:srgbClr val="053249"/>
          </a:solidFill>
          <a:ln>
            <a:noFill/>
          </a:ln>
        </p:spPr>
        <p:txBody>
          <a:bodyPr/>
          <a:lstStyle/>
          <a:p>
            <a:endParaRPr/>
          </a:p>
        </p:txBody>
      </p:sp>
      <p:sp>
        <p:nvSpPr>
          <p:cNvPr id="380" name="Google Shape;380;p10"/>
          <p:cNvSpPr/>
          <p:nvPr/>
        </p:nvSpPr>
        <p:spPr>
          <a:xfrm flipH="1">
            <a:off x="-117412" y="6453106"/>
            <a:ext cx="3833894" cy="3833894"/>
          </a:xfrm>
          <a:custGeom>
            <a:avLst/>
            <a:gdLst/>
            <a:ahLst/>
            <a:cxnLst/>
            <a:rect l="l" t="t" r="r" b="b"/>
            <a:pathLst>
              <a:path w="3833894" h="3833894" extrusionOk="0">
                <a:moveTo>
                  <a:pt x="3833894" y="0"/>
                </a:moveTo>
                <a:lnTo>
                  <a:pt x="0" y="0"/>
                </a:lnTo>
                <a:lnTo>
                  <a:pt x="0" y="3833894"/>
                </a:lnTo>
                <a:lnTo>
                  <a:pt x="3833894" y="3833894"/>
                </a:lnTo>
                <a:lnTo>
                  <a:pt x="3833894" y="0"/>
                </a:lnTo>
                <a:close/>
              </a:path>
            </a:pathLst>
          </a:custGeom>
          <a:blipFill rotWithShape="1">
            <a:blip r:embed="rId3">
              <a:alphaModFix/>
            </a:blip>
            <a:stretch>
              <a:fillRect/>
            </a:stretch>
          </a:blipFill>
          <a:ln>
            <a:noFill/>
          </a:ln>
        </p:spPr>
        <p:txBody>
          <a:bodyPr/>
          <a:lstStyle/>
          <a:p>
            <a:endParaRPr/>
          </a:p>
        </p:txBody>
      </p:sp>
      <p:sp>
        <p:nvSpPr>
          <p:cNvPr id="381" name="Google Shape;381;p10"/>
          <p:cNvSpPr/>
          <p:nvPr/>
        </p:nvSpPr>
        <p:spPr>
          <a:xfrm rot="10800000" flipH="1">
            <a:off x="5310106" y="0"/>
            <a:ext cx="3833894" cy="3833894"/>
          </a:xfrm>
          <a:custGeom>
            <a:avLst/>
            <a:gdLst/>
            <a:ahLst/>
            <a:cxnLst/>
            <a:rect l="l" t="t" r="r" b="b"/>
            <a:pathLst>
              <a:path w="3833894" h="3833894" extrusionOk="0">
                <a:moveTo>
                  <a:pt x="3833894" y="0"/>
                </a:moveTo>
                <a:lnTo>
                  <a:pt x="0" y="0"/>
                </a:lnTo>
                <a:lnTo>
                  <a:pt x="0" y="3833894"/>
                </a:lnTo>
                <a:lnTo>
                  <a:pt x="3833894" y="3833894"/>
                </a:lnTo>
                <a:lnTo>
                  <a:pt x="3833894" y="0"/>
                </a:lnTo>
                <a:close/>
              </a:path>
            </a:pathLst>
          </a:custGeom>
          <a:blipFill rotWithShape="1">
            <a:blip r:embed="rId4">
              <a:alphaModFix/>
            </a:blip>
            <a:stretch>
              <a:fillRect/>
            </a:stretch>
          </a:blipFill>
          <a:ln>
            <a:noFill/>
          </a:ln>
        </p:spPr>
        <p:txBody>
          <a:bodyPr/>
          <a:lstStyle/>
          <a:p>
            <a:endParaRPr/>
          </a:p>
        </p:txBody>
      </p:sp>
      <p:sp>
        <p:nvSpPr>
          <p:cNvPr id="382" name="Google Shape;382;p10"/>
          <p:cNvSpPr txBox="1"/>
          <p:nvPr/>
        </p:nvSpPr>
        <p:spPr>
          <a:xfrm>
            <a:off x="9613815" y="685839"/>
            <a:ext cx="8165659" cy="230832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0" i="0" u="none" strike="noStrike" cap="none">
                <a:solidFill>
                  <a:srgbClr val="033C5B"/>
                </a:solidFill>
                <a:latin typeface="Arial"/>
                <a:ea typeface="Arial"/>
                <a:cs typeface="Arial"/>
                <a:sym typeface="Arial"/>
              </a:rPr>
              <a:t>Personalisierung von kollaborativen Lernaktivitäten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0"/>
              <a:buFont typeface="Arial"/>
              <a:buNone/>
            </a:pPr>
            <a:endParaRPr sz="7000" b="0" i="0" u="none" strike="noStrike" cap="none">
              <a:solidFill>
                <a:srgbClr val="033C5B"/>
              </a:solidFill>
              <a:latin typeface="Arial"/>
              <a:ea typeface="Arial"/>
              <a:cs typeface="Arial"/>
              <a:sym typeface="Arial"/>
            </a:endParaRPr>
          </a:p>
        </p:txBody>
      </p:sp>
      <p:sp>
        <p:nvSpPr>
          <p:cNvPr id="383" name="Google Shape;383;p10"/>
          <p:cNvSpPr txBox="1"/>
          <p:nvPr/>
        </p:nvSpPr>
        <p:spPr>
          <a:xfrm>
            <a:off x="9613815" y="2556762"/>
            <a:ext cx="6457864" cy="3447098"/>
          </a:xfrm>
          <a:prstGeom prst="rect">
            <a:avLst/>
          </a:prstGeom>
          <a:noFill/>
          <a:ln>
            <a:noFill/>
          </a:ln>
        </p:spPr>
        <p:txBody>
          <a:bodyPr spcFirstLastPara="1" wrap="square" lIns="0" tIns="0" rIns="0" bIns="0" anchor="t" anchorCtr="0">
            <a:spAutoFit/>
          </a:bodyPr>
          <a:lstStyle/>
          <a:p>
            <a:pPr marL="0" marR="0" lvl="0" indent="0" algn="l" rtl="0">
              <a:lnSpc>
                <a:spcPct val="139961"/>
              </a:lnSpc>
              <a:spcBef>
                <a:spcPts val="0"/>
              </a:spcBef>
              <a:spcAft>
                <a:spcPts val="0"/>
              </a:spcAft>
              <a:buClr>
                <a:srgbClr val="000000"/>
              </a:buClr>
              <a:buSzPts val="2000"/>
              <a:buFont typeface="Arial"/>
              <a:buNone/>
            </a:pPr>
            <a:r>
              <a:rPr lang="en-US" sz="2000" b="1" i="0" u="none" strike="noStrike" cap="none">
                <a:solidFill>
                  <a:srgbClr val="E36C09"/>
                </a:solidFill>
                <a:latin typeface="Arial"/>
                <a:ea typeface="Arial"/>
                <a:cs typeface="Arial"/>
                <a:sym typeface="Arial"/>
              </a:rPr>
              <a:t>Maßgeschneidert für effektive Zusammenarbeit</a:t>
            </a:r>
            <a:br>
              <a:rPr lang="en-US" sz="2000" b="1" i="0" u="none" strike="noStrike" cap="none">
                <a:solidFill>
                  <a:srgbClr val="E36C09"/>
                </a:solidFill>
                <a:latin typeface="Arial"/>
                <a:ea typeface="Arial"/>
                <a:cs typeface="Arial"/>
                <a:sym typeface="Arial"/>
              </a:rPr>
            </a:br>
            <a:br>
              <a:rPr lang="en-US" sz="2000" b="1" i="0" u="none" strike="noStrike" cap="none">
                <a:solidFill>
                  <a:srgbClr val="E36C09"/>
                </a:solidFill>
                <a:latin typeface="Arial"/>
                <a:ea typeface="Arial"/>
                <a:cs typeface="Arial"/>
                <a:sym typeface="Arial"/>
              </a:rPr>
            </a:br>
            <a:r>
              <a:rPr lang="en-US" sz="2000" b="0" i="0" u="none" strike="noStrike" cap="none">
                <a:solidFill>
                  <a:schemeClr val="dk1"/>
                </a:solidFill>
                <a:latin typeface="Arial"/>
                <a:ea typeface="Arial"/>
                <a:cs typeface="Arial"/>
                <a:sym typeface="Arial"/>
              </a:rPr>
              <a:t>Die Personalisierung gemeinsamer Lernaktivitäten bedeutet, dass sie auf die unterschiedlichen Bedürfnisse, Stärken und Interessen der einzelnen Schüler abgestimmt werden. Es geht darum, ein integratives Lernumfeld zu schaffen, in dem jeder Schüler einen sinnvollen Beitrag leisten und von der gemeinsamen Lernerfahrung profitieren kann.</a:t>
            </a:r>
            <a:endParaRPr sz="2000" b="0" i="0" u="none" strike="noStrike" cap="none">
              <a:solidFill>
                <a:srgbClr val="121212"/>
              </a:solidFill>
              <a:latin typeface="Arial"/>
              <a:ea typeface="Arial"/>
              <a:cs typeface="Arial"/>
              <a:sym typeface="Arial"/>
            </a:endParaRPr>
          </a:p>
        </p:txBody>
      </p:sp>
      <p:sp>
        <p:nvSpPr>
          <p:cNvPr id="384" name="Google Shape;384;p10"/>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a:p>
        </p:txBody>
      </p:sp>
      <p:sp>
        <p:nvSpPr>
          <p:cNvPr id="386" name="Google Shape;386;p10"/>
          <p:cNvSpPr txBox="1"/>
          <p:nvPr/>
        </p:nvSpPr>
        <p:spPr>
          <a:xfrm>
            <a:off x="5627065" y="9243317"/>
            <a:ext cx="10089673"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n-US" sz="1200" b="0" i="0" u="none" strike="noStrike" cap="none" dirty="0">
                <a:solidFill>
                  <a:srgbClr val="121212"/>
                </a:solidFill>
                <a:latin typeface="Arial"/>
                <a:ea typeface="Arial"/>
                <a:cs typeface="Arial"/>
                <a:sym typeface="Arial"/>
              </a:rPr>
              <a:t>Von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finanziert</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geäußerten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Ansichten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Meinungen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entsprechen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jedoch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ausschließlich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denen</a:t>
            </a:r>
            <a:r>
              <a:rPr lang="en-US" sz="1200" b="0" i="0" u="none" strike="noStrike" cap="none" dirty="0">
                <a:solidFill>
                  <a:srgbClr val="121212"/>
                </a:solidFill>
                <a:latin typeface="Arial"/>
                <a:ea typeface="Arial"/>
                <a:cs typeface="Arial"/>
                <a:sym typeface="Arial"/>
              </a:rPr>
              <a:t> des </a:t>
            </a:r>
            <a:r>
              <a:rPr lang="en-US" sz="1200" b="0" i="0" u="none" strike="noStrike" cap="none" dirty="0" err="1">
                <a:solidFill>
                  <a:srgbClr val="121212"/>
                </a:solidFill>
                <a:latin typeface="Arial"/>
                <a:ea typeface="Arial"/>
                <a:cs typeface="Arial"/>
                <a:sym typeface="Arial"/>
              </a:rPr>
              <a:t>Autors</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bzw</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Autoren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spiegeln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nicht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zwingend</a:t>
            </a:r>
            <a:r>
              <a:rPr lang="en-US" sz="1200" b="0" i="0" u="none" strike="noStrike" cap="none" dirty="0">
                <a:solidFill>
                  <a:srgbClr val="121212"/>
                </a:solidFill>
                <a:latin typeface="Arial"/>
                <a:ea typeface="Arial"/>
                <a:cs typeface="Arial"/>
                <a:sym typeface="Arial"/>
              </a:rPr>
              <a:t> die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oder</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Exekutivagentur</a:t>
            </a:r>
            <a:r>
              <a:rPr lang="en-US" sz="1200" b="0" i="0" u="none" strike="noStrike" cap="none" dirty="0">
                <a:solidFill>
                  <a:srgbClr val="121212"/>
                </a:solidFill>
                <a:latin typeface="Arial"/>
                <a:ea typeface="Arial"/>
                <a:cs typeface="Arial"/>
                <a:sym typeface="Arial"/>
              </a:rPr>
              <a:t> für </a:t>
            </a:r>
            <a:r>
              <a:rPr lang="en-US" sz="1200" b="0" i="0" u="none" strike="noStrike" cap="none" dirty="0" err="1">
                <a:solidFill>
                  <a:srgbClr val="121212"/>
                </a:solidFill>
                <a:latin typeface="Arial"/>
                <a:ea typeface="Arial"/>
                <a:cs typeface="Arial"/>
                <a:sym typeface="Arial"/>
              </a:rPr>
              <a:t>Bildung</a:t>
            </a:r>
            <a:r>
              <a:rPr lang="en-US" sz="1200" b="0" i="0" u="none" strike="noStrike" cap="none" dirty="0">
                <a:solidFill>
                  <a:srgbClr val="121212"/>
                </a:solidFill>
                <a:latin typeface="Arial"/>
                <a:ea typeface="Arial"/>
                <a:cs typeface="Arial"/>
                <a:sym typeface="Arial"/>
              </a:rPr>
              <a:t> und Kultur (EACEA) wider. </a:t>
            </a:r>
            <a:r>
              <a:rPr lang="en-US" sz="1200" b="0" i="0" u="none" strike="noStrike" cap="none" dirty="0" err="1">
                <a:solidFill>
                  <a:srgbClr val="121212"/>
                </a:solidFill>
                <a:latin typeface="Arial"/>
                <a:ea typeface="Arial"/>
                <a:cs typeface="Arial"/>
                <a:sym typeface="Arial"/>
              </a:rPr>
              <a:t>Weder</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Europäische</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noch</a:t>
            </a:r>
            <a:r>
              <a:rPr lang="en-US" sz="1200" b="0" i="0" u="none" strike="noStrike" cap="none" dirty="0">
                <a:solidFill>
                  <a:srgbClr val="121212"/>
                </a:solidFill>
                <a:latin typeface="Arial"/>
                <a:ea typeface="Arial"/>
                <a:cs typeface="Arial"/>
                <a:sym typeface="Arial"/>
              </a:rPr>
              <a:t> die EACEA </a:t>
            </a:r>
            <a:r>
              <a:rPr lang="en-US" sz="1200" b="0" i="0" u="none" strike="noStrike" cap="none" dirty="0" err="1">
                <a:solidFill>
                  <a:srgbClr val="121212"/>
                </a:solidFill>
                <a:latin typeface="Arial"/>
                <a:ea typeface="Arial"/>
                <a:cs typeface="Arial"/>
                <a:sym typeface="Arial"/>
              </a:rPr>
              <a:t>können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dafür</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verantwortlich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gemacht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werden</a:t>
            </a:r>
            <a:r>
              <a:rPr lang="en-US" sz="1200" b="0" i="0" u="none" strike="noStrike" cap="none" dirty="0">
                <a:solidFill>
                  <a:srgbClr val="121212"/>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p:txBody>
      </p:sp>
      <p:sp>
        <p:nvSpPr>
          <p:cNvPr id="387" name="Google Shape;387;p10"/>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88" name="Google Shape;388;p10"/>
          <p:cNvPicPr preferRelativeResize="0"/>
          <p:nvPr/>
        </p:nvPicPr>
        <p:blipFill rotWithShape="1">
          <a:blip r:embed="rId6">
            <a:alphaModFix/>
          </a:blip>
          <a:srcRect/>
          <a:stretch/>
        </p:blipFill>
        <p:spPr>
          <a:xfrm>
            <a:off x="1346797" y="2034769"/>
            <a:ext cx="6687422" cy="4457700"/>
          </a:xfrm>
          <a:prstGeom prst="rect">
            <a:avLst/>
          </a:prstGeom>
          <a:noFill/>
          <a:ln>
            <a:noFill/>
          </a:ln>
        </p:spPr>
      </p:pic>
      <p:pic>
        <p:nvPicPr>
          <p:cNvPr id="389" name="Google Shape;389;p10"/>
          <p:cNvPicPr preferRelativeResize="0"/>
          <p:nvPr/>
        </p:nvPicPr>
        <p:blipFill rotWithShape="1">
          <a:blip r:embed="rId7">
            <a:alphaModFix/>
          </a:blip>
          <a:srcRect/>
          <a:stretch/>
        </p:blipFill>
        <p:spPr>
          <a:xfrm>
            <a:off x="15820466" y="9225758"/>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C93D7892-E182-40ED-D223-A0B2B11BE468}"/>
              </a:ext>
            </a:extLst>
          </p:cNvPr>
          <p:cNvPicPr>
            <a:picLocks noChangeAspect="1"/>
          </p:cNvPicPr>
          <p:nvPr/>
        </p:nvPicPr>
        <p:blipFill>
          <a:blip r:embed="rId8"/>
          <a:stretch>
            <a:fillRect/>
          </a:stretch>
        </p:blipFill>
        <p:spPr>
          <a:xfrm>
            <a:off x="3042891" y="9284090"/>
            <a:ext cx="2331172" cy="48906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393"/>
        <p:cNvGrpSpPr/>
        <p:nvPr/>
      </p:nvGrpSpPr>
      <p:grpSpPr>
        <a:xfrm>
          <a:off x="0" y="0"/>
          <a:ext cx="0" cy="0"/>
          <a:chOff x="0" y="0"/>
          <a:chExt cx="0" cy="0"/>
        </a:xfrm>
      </p:grpSpPr>
      <p:sp>
        <p:nvSpPr>
          <p:cNvPr id="394" name="Google Shape;394;p40"/>
          <p:cNvSpPr txBox="1"/>
          <p:nvPr/>
        </p:nvSpPr>
        <p:spPr>
          <a:xfrm>
            <a:off x="3058697" y="444994"/>
            <a:ext cx="13265244" cy="1772793"/>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rgbClr val="000000"/>
              </a:buClr>
              <a:buSzPts val="3200"/>
              <a:buFont typeface="Arial"/>
              <a:buNone/>
            </a:pPr>
            <a:r>
              <a:rPr lang="en-US" sz="3200" b="1" i="0" u="none" strike="noStrike" cap="none" dirty="0" err="1">
                <a:solidFill>
                  <a:srgbClr val="033C5B"/>
                </a:solidFill>
                <a:latin typeface="Arial"/>
                <a:ea typeface="Arial"/>
                <a:cs typeface="Arial"/>
                <a:sym typeface="Arial"/>
              </a:rPr>
              <a:t>Personalisierte</a:t>
            </a:r>
            <a:r>
              <a:rPr lang="en-US" sz="3200" b="1" i="0" u="none" strike="noStrike" cap="none" dirty="0">
                <a:solidFill>
                  <a:srgbClr val="033C5B"/>
                </a:solidFill>
                <a:latin typeface="Arial"/>
                <a:ea typeface="Arial"/>
                <a:cs typeface="Arial"/>
                <a:sym typeface="Arial"/>
              </a:rPr>
              <a:t> </a:t>
            </a:r>
            <a:r>
              <a:rPr lang="en-US" sz="3200" b="1" i="0" u="none" strike="noStrike" cap="none" dirty="0" err="1">
                <a:solidFill>
                  <a:srgbClr val="033C5B"/>
                </a:solidFill>
                <a:latin typeface="Arial"/>
                <a:ea typeface="Arial"/>
                <a:cs typeface="Arial"/>
                <a:sym typeface="Arial"/>
              </a:rPr>
              <a:t>kollaborative</a:t>
            </a:r>
            <a:r>
              <a:rPr lang="en-US" sz="3200" b="1" i="0" u="none" strike="noStrike" cap="none" dirty="0">
                <a:solidFill>
                  <a:srgbClr val="033C5B"/>
                </a:solidFill>
                <a:latin typeface="Arial"/>
                <a:ea typeface="Arial"/>
                <a:cs typeface="Arial"/>
                <a:sym typeface="Arial"/>
              </a:rPr>
              <a:t> </a:t>
            </a:r>
            <a:r>
              <a:rPr lang="en-US" sz="3200" b="1" i="0" u="none" strike="noStrike" cap="none" dirty="0" err="1">
                <a:solidFill>
                  <a:srgbClr val="033C5B"/>
                </a:solidFill>
                <a:latin typeface="Arial"/>
                <a:ea typeface="Arial"/>
                <a:cs typeface="Arial"/>
                <a:sym typeface="Arial"/>
              </a:rPr>
              <a:t>Lernaktivitäten</a:t>
            </a:r>
            <a:endParaRPr b="1" dirty="0"/>
          </a:p>
          <a:p>
            <a:pPr marL="0" marR="0" lvl="0" indent="0" algn="l" rtl="0">
              <a:lnSpc>
                <a:spcPct val="100000"/>
              </a:lnSpc>
              <a:spcBef>
                <a:spcPts val="0"/>
              </a:spcBef>
              <a:spcAft>
                <a:spcPts val="0"/>
              </a:spcAft>
              <a:buClr>
                <a:srgbClr val="000000"/>
              </a:buClr>
              <a:buSzPts val="3200"/>
              <a:buFont typeface="Arial"/>
              <a:buNone/>
            </a:pPr>
            <a:r>
              <a:rPr lang="en-US" sz="3200" b="1" i="0" u="none" strike="noStrike" cap="none" dirty="0">
                <a:solidFill>
                  <a:srgbClr val="033C5B"/>
                </a:solidFill>
                <a:latin typeface="Arial"/>
                <a:ea typeface="Arial"/>
                <a:cs typeface="Arial"/>
                <a:sym typeface="Arial"/>
              </a:rPr>
              <a:t>Wie man es </a:t>
            </a:r>
            <a:r>
              <a:rPr lang="en-US" sz="3200" b="1" i="0" u="none" strike="noStrike" cap="none" dirty="0" err="1">
                <a:solidFill>
                  <a:srgbClr val="033C5B"/>
                </a:solidFill>
                <a:latin typeface="Arial"/>
                <a:ea typeface="Arial"/>
                <a:cs typeface="Arial"/>
                <a:sym typeface="Arial"/>
              </a:rPr>
              <a:t>macht</a:t>
            </a:r>
            <a:endParaRPr sz="3200" b="1" i="0" u="none" strike="noStrike" cap="none" dirty="0">
              <a:solidFill>
                <a:srgbClr val="000000"/>
              </a:solidFill>
              <a:latin typeface="Arial"/>
              <a:ea typeface="Arial"/>
              <a:cs typeface="Arial"/>
              <a:sym typeface="Arial"/>
            </a:endParaRPr>
          </a:p>
          <a:p>
            <a:pPr marL="0" marR="0" lvl="0" indent="0" algn="l" rtl="0">
              <a:lnSpc>
                <a:spcPct val="110001"/>
              </a:lnSpc>
              <a:spcBef>
                <a:spcPts val="0"/>
              </a:spcBef>
              <a:spcAft>
                <a:spcPts val="0"/>
              </a:spcAft>
              <a:buClr>
                <a:srgbClr val="000000"/>
              </a:buClr>
              <a:buSzPts val="3200"/>
              <a:buFont typeface="Arial"/>
              <a:buNone/>
            </a:pPr>
            <a:endParaRPr sz="3200" b="1" i="0" u="none" strike="noStrike" cap="none" dirty="0">
              <a:solidFill>
                <a:srgbClr val="033C5B"/>
              </a:solidFill>
              <a:latin typeface="Arial"/>
              <a:ea typeface="Arial"/>
              <a:cs typeface="Arial"/>
              <a:sym typeface="Arial"/>
            </a:endParaRPr>
          </a:p>
        </p:txBody>
      </p:sp>
      <p:sp>
        <p:nvSpPr>
          <p:cNvPr id="395" name="Google Shape;395;p40"/>
          <p:cNvSpPr/>
          <p:nvPr/>
        </p:nvSpPr>
        <p:spPr>
          <a:xfrm>
            <a:off x="-130877" y="-38241"/>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6" name="Google Shape;396;p40"/>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a:p>
        </p:txBody>
      </p:sp>
      <p:sp>
        <p:nvSpPr>
          <p:cNvPr id="397" name="Google Shape;397;p40"/>
          <p:cNvSpPr/>
          <p:nvPr/>
        </p:nvSpPr>
        <p:spPr>
          <a:xfrm>
            <a:off x="-130877" y="5143500"/>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8" name="Google Shape;398;p40"/>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a:p>
        </p:txBody>
      </p:sp>
      <p:sp>
        <p:nvSpPr>
          <p:cNvPr id="399" name="Google Shape;399;p40"/>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a:p>
        </p:txBody>
      </p:sp>
      <p:sp>
        <p:nvSpPr>
          <p:cNvPr id="401" name="Google Shape;401;p40"/>
          <p:cNvSpPr txBox="1"/>
          <p:nvPr/>
        </p:nvSpPr>
        <p:spPr>
          <a:xfrm>
            <a:off x="5627065" y="9243317"/>
            <a:ext cx="10128750"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dirty="0">
                <a:solidFill>
                  <a:srgbClr val="121212"/>
                </a:solidFill>
                <a:latin typeface="Arial"/>
                <a:ea typeface="Arial"/>
                <a:cs typeface="Arial"/>
                <a:sym typeface="Arial"/>
              </a:rPr>
              <a:t>Von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finanziert</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geäußerten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Ansichten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Meinungen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entsprechen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jedoch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ausschließlich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denen</a:t>
            </a:r>
            <a:r>
              <a:rPr lang="en-US" sz="1200" b="0" i="0" u="none" strike="noStrike" cap="none" dirty="0">
                <a:solidFill>
                  <a:srgbClr val="121212"/>
                </a:solidFill>
                <a:latin typeface="Arial"/>
                <a:ea typeface="Arial"/>
                <a:cs typeface="Arial"/>
                <a:sym typeface="Arial"/>
              </a:rPr>
              <a:t> des </a:t>
            </a:r>
            <a:r>
              <a:rPr lang="en-US" sz="1200" b="0" i="0" u="none" strike="noStrike" cap="none" dirty="0" err="1">
                <a:solidFill>
                  <a:srgbClr val="121212"/>
                </a:solidFill>
                <a:latin typeface="Arial"/>
                <a:ea typeface="Arial"/>
                <a:cs typeface="Arial"/>
                <a:sym typeface="Arial"/>
              </a:rPr>
              <a:t>Autors</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bzw</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Autoren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spiegeln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nicht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zwingend</a:t>
            </a:r>
            <a:r>
              <a:rPr lang="en-US" sz="1200" b="0" i="0" u="none" strike="noStrike" cap="none" dirty="0">
                <a:solidFill>
                  <a:srgbClr val="121212"/>
                </a:solidFill>
                <a:latin typeface="Arial"/>
                <a:ea typeface="Arial"/>
                <a:cs typeface="Arial"/>
                <a:sym typeface="Arial"/>
              </a:rPr>
              <a:t> die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oder</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Exekutivagentur</a:t>
            </a:r>
            <a:r>
              <a:rPr lang="en-US" sz="1200" b="0" i="0" u="none" strike="noStrike" cap="none" dirty="0">
                <a:solidFill>
                  <a:srgbClr val="121212"/>
                </a:solidFill>
                <a:latin typeface="Arial"/>
                <a:ea typeface="Arial"/>
                <a:cs typeface="Arial"/>
                <a:sym typeface="Arial"/>
              </a:rPr>
              <a:t> für </a:t>
            </a:r>
            <a:r>
              <a:rPr lang="en-US" sz="1200" b="0" i="0" u="none" strike="noStrike" cap="none" dirty="0" err="1">
                <a:solidFill>
                  <a:srgbClr val="121212"/>
                </a:solidFill>
                <a:latin typeface="Arial"/>
                <a:ea typeface="Arial"/>
                <a:cs typeface="Arial"/>
                <a:sym typeface="Arial"/>
              </a:rPr>
              <a:t>Bildung</a:t>
            </a:r>
            <a:r>
              <a:rPr lang="en-US" sz="1200" b="0" i="0" u="none" strike="noStrike" cap="none" dirty="0">
                <a:solidFill>
                  <a:srgbClr val="121212"/>
                </a:solidFill>
                <a:latin typeface="Arial"/>
                <a:ea typeface="Arial"/>
                <a:cs typeface="Arial"/>
                <a:sym typeface="Arial"/>
              </a:rPr>
              <a:t> und Kultur (EACEA) wider. </a:t>
            </a:r>
            <a:r>
              <a:rPr lang="en-US" sz="1200" b="0" i="0" u="none" strike="noStrike" cap="none" dirty="0" err="1">
                <a:solidFill>
                  <a:srgbClr val="121212"/>
                </a:solidFill>
                <a:latin typeface="Arial"/>
                <a:ea typeface="Arial"/>
                <a:cs typeface="Arial"/>
                <a:sym typeface="Arial"/>
              </a:rPr>
              <a:t>Weder</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Europäische</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noch</a:t>
            </a:r>
            <a:r>
              <a:rPr lang="en-US" sz="1200" b="0" i="0" u="none" strike="noStrike" cap="none" dirty="0">
                <a:solidFill>
                  <a:srgbClr val="121212"/>
                </a:solidFill>
                <a:latin typeface="Arial"/>
                <a:ea typeface="Arial"/>
                <a:cs typeface="Arial"/>
                <a:sym typeface="Arial"/>
              </a:rPr>
              <a:t> die EACEA </a:t>
            </a:r>
            <a:r>
              <a:rPr lang="en-US" sz="1200" b="0" i="0" u="none" strike="noStrike" cap="none" dirty="0" err="1">
                <a:solidFill>
                  <a:srgbClr val="121212"/>
                </a:solidFill>
                <a:latin typeface="Arial"/>
                <a:ea typeface="Arial"/>
                <a:cs typeface="Arial"/>
                <a:sym typeface="Arial"/>
              </a:rPr>
              <a:t>können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dafür</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verantwortlich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gemacht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werden</a:t>
            </a:r>
            <a:r>
              <a:rPr lang="en-US" sz="1200" b="0" i="0" u="none" strike="noStrike" cap="none" dirty="0">
                <a:solidFill>
                  <a:srgbClr val="121212"/>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p:txBody>
      </p:sp>
      <p:sp>
        <p:nvSpPr>
          <p:cNvPr id="402" name="Google Shape;402;p40"/>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3" name="Google Shape;403;p40"/>
          <p:cNvSpPr txBox="1"/>
          <p:nvPr/>
        </p:nvSpPr>
        <p:spPr>
          <a:xfrm>
            <a:off x="11428218" y="7174484"/>
            <a:ext cx="6089157"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1600" b="0" i="0" u="none" strike="noStrike" cap="none" dirty="0">
                <a:solidFill>
                  <a:schemeClr val="dk1"/>
                </a:solidFill>
                <a:latin typeface="Arial"/>
                <a:ea typeface="Arial"/>
                <a:cs typeface="Arial"/>
                <a:sym typeface="Arial"/>
              </a:rPr>
              <a:t>Bei der </a:t>
            </a:r>
            <a:r>
              <a:rPr lang="en-US" sz="1600" b="0" i="0" u="none" strike="noStrike" cap="none" dirty="0" err="1">
                <a:solidFill>
                  <a:schemeClr val="dk1"/>
                </a:solidFill>
                <a:latin typeface="Arial"/>
                <a:ea typeface="Arial"/>
                <a:cs typeface="Arial"/>
                <a:sym typeface="Arial"/>
              </a:rPr>
              <a:t>Personalisierung</a:t>
            </a:r>
            <a:r>
              <a:rPr lang="en-US" sz="1600" b="0" i="0" u="none" strike="noStrike" cap="none" dirty="0">
                <a:solidFill>
                  <a:schemeClr val="dk1"/>
                </a:solidFill>
                <a:latin typeface="Arial"/>
                <a:ea typeface="Arial"/>
                <a:cs typeface="Arial"/>
                <a:sym typeface="Arial"/>
              </a:rPr>
              <a:t> des </a:t>
            </a:r>
            <a:r>
              <a:rPr lang="en-US" sz="1600" b="0" i="0" u="none" strike="noStrike" cap="none" dirty="0" err="1">
                <a:solidFill>
                  <a:schemeClr val="dk1"/>
                </a:solidFill>
                <a:latin typeface="Arial"/>
                <a:ea typeface="Arial"/>
                <a:cs typeface="Arial"/>
                <a:sym typeface="Arial"/>
              </a:rPr>
              <a:t>kollaborativen</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Lernens</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geht</a:t>
            </a:r>
            <a:r>
              <a:rPr lang="en-US" sz="1600" b="0" i="0" u="none" strike="noStrike" cap="none" dirty="0">
                <a:solidFill>
                  <a:schemeClr val="dk1"/>
                </a:solidFill>
                <a:latin typeface="Arial"/>
                <a:ea typeface="Arial"/>
                <a:cs typeface="Arial"/>
                <a:sym typeface="Arial"/>
              </a:rPr>
              <a:t> es </a:t>
            </a:r>
            <a:r>
              <a:rPr lang="en-US" sz="1600" b="0" i="0" u="none" strike="noStrike" cap="none" dirty="0" err="1">
                <a:solidFill>
                  <a:schemeClr val="dk1"/>
                </a:solidFill>
                <a:latin typeface="Arial"/>
                <a:ea typeface="Arial"/>
                <a:cs typeface="Arial"/>
                <a:sym typeface="Arial"/>
              </a:rPr>
              <a:t>nicht</a:t>
            </a:r>
            <a:r>
              <a:rPr lang="en-US" sz="1600" b="0" i="0" u="none" strike="noStrike" cap="none" dirty="0">
                <a:solidFill>
                  <a:schemeClr val="dk1"/>
                </a:solidFill>
                <a:latin typeface="Arial"/>
                <a:ea typeface="Arial"/>
                <a:cs typeface="Arial"/>
                <a:sym typeface="Arial"/>
              </a:rPr>
              <a:t> um </a:t>
            </a:r>
            <a:r>
              <a:rPr lang="en-US" sz="1600" b="0" i="0" u="none" strike="noStrike" cap="none" dirty="0" err="1">
                <a:solidFill>
                  <a:schemeClr val="dk1"/>
                </a:solidFill>
                <a:latin typeface="Arial"/>
                <a:ea typeface="Arial"/>
                <a:cs typeface="Arial"/>
                <a:sym typeface="Arial"/>
              </a:rPr>
              <a:t>Individualisierung</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sondern</a:t>
            </a:r>
            <a:r>
              <a:rPr lang="en-US" sz="1600" b="0" i="0" u="none" strike="noStrike" cap="none" dirty="0">
                <a:solidFill>
                  <a:schemeClr val="dk1"/>
                </a:solidFill>
                <a:latin typeface="Arial"/>
                <a:ea typeface="Arial"/>
                <a:cs typeface="Arial"/>
                <a:sym typeface="Arial"/>
              </a:rPr>
              <a:t> um die </a:t>
            </a:r>
            <a:r>
              <a:rPr lang="en-US" sz="1600" b="0" i="0" u="none" strike="noStrike" cap="none" dirty="0" err="1">
                <a:solidFill>
                  <a:srgbClr val="E36C09"/>
                </a:solidFill>
                <a:latin typeface="Arial"/>
                <a:ea typeface="Arial"/>
                <a:cs typeface="Arial"/>
                <a:sym typeface="Arial"/>
              </a:rPr>
              <a:t>Schaffung</a:t>
            </a:r>
            <a:r>
              <a:rPr lang="en-US" sz="1600" b="0" i="0" u="none" strike="noStrike" cap="none" dirty="0">
                <a:solidFill>
                  <a:srgbClr val="E36C09"/>
                </a:solidFill>
                <a:latin typeface="Arial"/>
                <a:ea typeface="Arial"/>
                <a:cs typeface="Arial"/>
                <a:sym typeface="Arial"/>
              </a:rPr>
              <a:t> </a:t>
            </a:r>
            <a:r>
              <a:rPr lang="en-US" sz="1600" b="0" i="0" u="none" strike="noStrike" cap="none" dirty="0" err="1">
                <a:solidFill>
                  <a:srgbClr val="E36C09"/>
                </a:solidFill>
                <a:latin typeface="Arial"/>
                <a:ea typeface="Arial"/>
                <a:cs typeface="Arial"/>
                <a:sym typeface="Arial"/>
              </a:rPr>
              <a:t>eines</a:t>
            </a:r>
            <a:r>
              <a:rPr lang="en-US" sz="1600" b="0" i="0" u="none" strike="noStrike" cap="none" dirty="0">
                <a:solidFill>
                  <a:srgbClr val="E36C09"/>
                </a:solidFill>
                <a:latin typeface="Arial"/>
                <a:ea typeface="Arial"/>
                <a:cs typeface="Arial"/>
                <a:sym typeface="Arial"/>
              </a:rPr>
              <a:t> </a:t>
            </a:r>
            <a:r>
              <a:rPr lang="en-US" sz="1600" b="0" i="0" u="none" strike="noStrike" cap="none" dirty="0" err="1">
                <a:solidFill>
                  <a:srgbClr val="E36C09"/>
                </a:solidFill>
                <a:latin typeface="Arial"/>
                <a:ea typeface="Arial"/>
                <a:cs typeface="Arial"/>
                <a:sym typeface="Arial"/>
              </a:rPr>
              <a:t>reichhaltigen</a:t>
            </a:r>
            <a:r>
              <a:rPr lang="en-US" sz="1600" b="0" i="0" u="none" strike="noStrike" cap="none" dirty="0">
                <a:solidFill>
                  <a:srgbClr val="E36C09"/>
                </a:solidFill>
                <a:latin typeface="Arial"/>
                <a:ea typeface="Arial"/>
                <a:cs typeface="Arial"/>
                <a:sym typeface="Arial"/>
              </a:rPr>
              <a:t> </a:t>
            </a:r>
            <a:r>
              <a:rPr lang="en-US" sz="1600" b="0" i="0" u="none" strike="noStrike" cap="none" dirty="0" err="1">
                <a:solidFill>
                  <a:srgbClr val="E36C09"/>
                </a:solidFill>
                <a:latin typeface="Arial"/>
                <a:ea typeface="Arial"/>
                <a:cs typeface="Arial"/>
                <a:sym typeface="Arial"/>
              </a:rPr>
              <a:t>Netzes</a:t>
            </a:r>
            <a:r>
              <a:rPr lang="en-US" sz="1600" b="0" i="0" u="none" strike="noStrike" cap="none" dirty="0">
                <a:solidFill>
                  <a:srgbClr val="E36C09"/>
                </a:solidFill>
                <a:latin typeface="Arial"/>
                <a:ea typeface="Arial"/>
                <a:cs typeface="Arial"/>
                <a:sym typeface="Arial"/>
              </a:rPr>
              <a:t> von </a:t>
            </a:r>
            <a:r>
              <a:rPr lang="en-US" sz="1600" b="0" i="0" u="none" strike="noStrike" cap="none" dirty="0" err="1">
                <a:solidFill>
                  <a:srgbClr val="E36C09"/>
                </a:solidFill>
                <a:latin typeface="Arial"/>
                <a:ea typeface="Arial"/>
                <a:cs typeface="Arial"/>
                <a:sym typeface="Arial"/>
              </a:rPr>
              <a:t>Lernerfahrungen</a:t>
            </a:r>
            <a:r>
              <a:rPr lang="en-US" sz="1600" b="0" i="0" u="none" strike="noStrike" cap="none" dirty="0">
                <a:solidFill>
                  <a:schemeClr val="dk1"/>
                </a:solidFill>
                <a:latin typeface="Arial"/>
                <a:ea typeface="Arial"/>
                <a:cs typeface="Arial"/>
                <a:sym typeface="Arial"/>
              </a:rPr>
              <a:t>, die das </a:t>
            </a:r>
            <a:r>
              <a:rPr lang="en-US" sz="1600" b="0" i="0" u="none" strike="noStrike" cap="none" dirty="0" err="1">
                <a:solidFill>
                  <a:schemeClr val="dk1"/>
                </a:solidFill>
                <a:latin typeface="Arial"/>
                <a:ea typeface="Arial"/>
                <a:cs typeface="Arial"/>
                <a:sym typeface="Arial"/>
              </a:rPr>
              <a:t>Potenzial</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jedes</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einzelnen</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Schülers</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erschließen</a:t>
            </a:r>
            <a:r>
              <a:rPr lang="en-US" sz="1600" b="0" i="0" u="none" strike="noStrike" cap="none" dirty="0">
                <a:solidFill>
                  <a:schemeClr val="dk1"/>
                </a:solidFill>
                <a:latin typeface="Arial"/>
                <a:ea typeface="Arial"/>
                <a:cs typeface="Arial"/>
                <a:sym typeface="Arial"/>
              </a:rPr>
              <a:t> und den </a:t>
            </a:r>
            <a:r>
              <a:rPr lang="en-US" sz="1600" b="0" i="0" u="none" strike="noStrike" cap="none" dirty="0" err="1">
                <a:solidFill>
                  <a:schemeClr val="dk1"/>
                </a:solidFill>
                <a:latin typeface="Arial"/>
                <a:ea typeface="Arial"/>
                <a:cs typeface="Arial"/>
                <a:sym typeface="Arial"/>
              </a:rPr>
              <a:t>kollaborativen</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Prozess</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robuster</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integrativer</a:t>
            </a:r>
            <a:r>
              <a:rPr lang="en-US" sz="1600" b="0" i="0" u="none" strike="noStrike" cap="none" dirty="0">
                <a:solidFill>
                  <a:schemeClr val="dk1"/>
                </a:solidFill>
                <a:latin typeface="Arial"/>
                <a:ea typeface="Arial"/>
                <a:cs typeface="Arial"/>
                <a:sym typeface="Arial"/>
              </a:rPr>
              <a:t> und </a:t>
            </a:r>
            <a:r>
              <a:rPr lang="en-US" sz="1600" b="0" i="0" u="none" strike="noStrike" cap="none" dirty="0" err="1">
                <a:solidFill>
                  <a:schemeClr val="dk1"/>
                </a:solidFill>
                <a:latin typeface="Arial"/>
                <a:ea typeface="Arial"/>
                <a:cs typeface="Arial"/>
                <a:sym typeface="Arial"/>
              </a:rPr>
              <a:t>effektiver</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machen</a:t>
            </a:r>
            <a:r>
              <a:rPr lang="en-US" sz="1600" b="0" i="0" u="none" strike="noStrike" cap="none" dirty="0">
                <a:solidFill>
                  <a:schemeClr val="dk1"/>
                </a:solidFill>
                <a:latin typeface="Arial"/>
                <a:ea typeface="Arial"/>
                <a:cs typeface="Arial"/>
                <a:sym typeface="Arial"/>
              </a:rPr>
              <a:t>.</a:t>
            </a:r>
            <a:endParaRPr sz="1600" b="0" i="0" u="none" strike="noStrike" cap="none" dirty="0">
              <a:solidFill>
                <a:schemeClr val="dk1"/>
              </a:solidFill>
              <a:latin typeface="Arial"/>
              <a:ea typeface="Arial"/>
              <a:cs typeface="Arial"/>
              <a:sym typeface="Arial"/>
            </a:endParaRPr>
          </a:p>
        </p:txBody>
      </p:sp>
      <p:sp>
        <p:nvSpPr>
          <p:cNvPr id="404" name="Google Shape;404;p40"/>
          <p:cNvSpPr txBox="1"/>
          <p:nvPr/>
        </p:nvSpPr>
        <p:spPr>
          <a:xfrm>
            <a:off x="3144336" y="2032868"/>
            <a:ext cx="8021782" cy="7109598"/>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000"/>
              <a:buFont typeface="Noto Sans Symbols"/>
              <a:buChar char="✔"/>
            </a:pPr>
            <a:r>
              <a:rPr lang="en-US" sz="1800" b="1" i="0" u="none" strike="noStrike" cap="none" dirty="0">
                <a:solidFill>
                  <a:srgbClr val="E36C09"/>
                </a:solidFill>
                <a:latin typeface="Arial"/>
                <a:ea typeface="Arial"/>
                <a:cs typeface="Arial"/>
                <a:sym typeface="Arial"/>
              </a:rPr>
              <a:t>Verstehen Sie die Profile der </a:t>
            </a:r>
            <a:r>
              <a:rPr lang="en-US" sz="1800" b="1" i="0" u="none" strike="noStrike" cap="none" dirty="0" err="1">
                <a:solidFill>
                  <a:srgbClr val="E36C09"/>
                </a:solidFill>
                <a:latin typeface="Arial"/>
                <a:ea typeface="Arial"/>
                <a:cs typeface="Arial"/>
                <a:sym typeface="Arial"/>
              </a:rPr>
              <a:t>Lernenden</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Beurteilen</a:t>
            </a:r>
            <a:r>
              <a:rPr lang="en-US" sz="1800" b="0" i="0" u="none" strike="noStrike" cap="none" dirty="0">
                <a:solidFill>
                  <a:srgbClr val="000000"/>
                </a:solidFill>
                <a:latin typeface="Arial"/>
                <a:ea typeface="Arial"/>
                <a:cs typeface="Arial"/>
                <a:sym typeface="Arial"/>
              </a:rPr>
              <a:t> Sie die </a:t>
            </a:r>
            <a:r>
              <a:rPr lang="en-US" sz="1800" b="0" i="0" u="none" strike="noStrike" cap="none" dirty="0" err="1">
                <a:solidFill>
                  <a:srgbClr val="000000"/>
                </a:solidFill>
                <a:latin typeface="Arial"/>
                <a:ea typeface="Arial"/>
                <a:cs typeface="Arial"/>
                <a:sym typeface="Arial"/>
              </a:rPr>
              <a:t>individuellen</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Bedürfnisse</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Lernstile</a:t>
            </a:r>
            <a:r>
              <a:rPr lang="en-US" sz="1800" b="0" i="0" u="none" strike="noStrike" cap="none" dirty="0">
                <a:solidFill>
                  <a:srgbClr val="000000"/>
                </a:solidFill>
                <a:latin typeface="Arial"/>
                <a:ea typeface="Arial"/>
                <a:cs typeface="Arial"/>
                <a:sym typeface="Arial"/>
              </a:rPr>
              <a:t> und </a:t>
            </a:r>
            <a:r>
              <a:rPr lang="en-US" sz="1800" b="0" i="0" u="none" strike="noStrike" cap="none" dirty="0" err="1">
                <a:solidFill>
                  <a:srgbClr val="000000"/>
                </a:solidFill>
                <a:latin typeface="Arial"/>
                <a:ea typeface="Arial"/>
                <a:cs typeface="Arial"/>
                <a:sym typeface="Arial"/>
              </a:rPr>
              <a:t>Vorlieben</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jedes</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einzelnen</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Schülers</a:t>
            </a:r>
            <a:r>
              <a:rPr lang="en-US" sz="1800" b="0" i="0" u="none" strike="noStrike" cap="none" dirty="0">
                <a:solidFill>
                  <a:srgbClr val="000000"/>
                </a:solidFill>
                <a:latin typeface="Arial"/>
                <a:ea typeface="Arial"/>
                <a:cs typeface="Arial"/>
                <a:sym typeface="Arial"/>
              </a:rPr>
              <a:t>. Dieses </a:t>
            </a:r>
            <a:r>
              <a:rPr lang="en-US" sz="1800" b="0" i="0" u="none" strike="noStrike" cap="none" dirty="0" err="1">
                <a:solidFill>
                  <a:srgbClr val="000000"/>
                </a:solidFill>
                <a:latin typeface="Arial"/>
                <a:ea typeface="Arial"/>
                <a:cs typeface="Arial"/>
                <a:sym typeface="Arial"/>
              </a:rPr>
              <a:t>Verständnis</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ermöglicht</a:t>
            </a:r>
            <a:r>
              <a:rPr lang="en-US" sz="1800" b="0" i="0" u="none" strike="noStrike" cap="none" dirty="0">
                <a:solidFill>
                  <a:srgbClr val="000000"/>
                </a:solidFill>
                <a:latin typeface="Arial"/>
                <a:ea typeface="Arial"/>
                <a:cs typeface="Arial"/>
                <a:sym typeface="Arial"/>
              </a:rPr>
              <a:t> die </a:t>
            </a:r>
            <a:r>
              <a:rPr lang="en-US" sz="1800" b="0" i="0" u="none" strike="noStrike" cap="none" dirty="0" err="1">
                <a:solidFill>
                  <a:srgbClr val="000000"/>
                </a:solidFill>
                <a:latin typeface="Arial"/>
                <a:ea typeface="Arial"/>
                <a:cs typeface="Arial"/>
                <a:sym typeface="Arial"/>
              </a:rPr>
              <a:t>Gestaltung</a:t>
            </a:r>
            <a:r>
              <a:rPr lang="en-US" sz="1800" b="0" i="0" u="none" strike="noStrike" cap="none" dirty="0">
                <a:solidFill>
                  <a:srgbClr val="000000"/>
                </a:solidFill>
                <a:latin typeface="Arial"/>
                <a:ea typeface="Arial"/>
                <a:cs typeface="Arial"/>
                <a:sym typeface="Arial"/>
              </a:rPr>
              <a:t> von </a:t>
            </a:r>
            <a:r>
              <a:rPr lang="en-US" sz="1800" b="0" i="0" u="none" strike="noStrike" cap="none" dirty="0" err="1">
                <a:solidFill>
                  <a:srgbClr val="000000"/>
                </a:solidFill>
                <a:latin typeface="Arial"/>
                <a:ea typeface="Arial"/>
                <a:cs typeface="Arial"/>
                <a:sym typeface="Arial"/>
              </a:rPr>
              <a:t>Aktivitäten</a:t>
            </a:r>
            <a:r>
              <a:rPr lang="en-US" sz="1800" b="0" i="0" u="none" strike="noStrike" cap="none" dirty="0">
                <a:solidFill>
                  <a:srgbClr val="000000"/>
                </a:solidFill>
                <a:latin typeface="Arial"/>
                <a:ea typeface="Arial"/>
                <a:cs typeface="Arial"/>
                <a:sym typeface="Arial"/>
              </a:rPr>
              <a:t>, die </a:t>
            </a:r>
            <a:r>
              <a:rPr lang="en-US" sz="1800" b="0" i="0" u="none" strike="noStrike" cap="none" dirty="0" err="1">
                <a:solidFill>
                  <a:srgbClr val="000000"/>
                </a:solidFill>
                <a:latin typeface="Arial"/>
                <a:ea typeface="Arial"/>
                <a:cs typeface="Arial"/>
                <a:sym typeface="Arial"/>
              </a:rPr>
              <a:t>jeden</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einzelnen</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Schüler</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ansprechen</a:t>
            </a:r>
            <a:r>
              <a:rPr lang="en-US" sz="1800" b="0" i="0" u="none" strike="noStrike" cap="none" dirty="0">
                <a:solidFill>
                  <a:srgbClr val="000000"/>
                </a:solidFill>
                <a:latin typeface="Arial"/>
                <a:ea typeface="Arial"/>
                <a:cs typeface="Arial"/>
                <a:sym typeface="Arial"/>
              </a:rPr>
              <a:t> und das </a:t>
            </a:r>
            <a:r>
              <a:rPr lang="en-US" sz="1800" b="0" i="0" u="none" strike="noStrike" cap="none" dirty="0" err="1">
                <a:solidFill>
                  <a:srgbClr val="000000"/>
                </a:solidFill>
                <a:latin typeface="Arial"/>
                <a:ea typeface="Arial"/>
                <a:cs typeface="Arial"/>
                <a:sym typeface="Arial"/>
              </a:rPr>
              <a:t>Lernen</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relevanter</a:t>
            </a:r>
            <a:r>
              <a:rPr lang="en-US" sz="1800" b="0" i="0" u="none" strike="noStrike" cap="none" dirty="0">
                <a:solidFill>
                  <a:srgbClr val="000000"/>
                </a:solidFill>
                <a:latin typeface="Arial"/>
                <a:ea typeface="Arial"/>
                <a:cs typeface="Arial"/>
                <a:sym typeface="Arial"/>
              </a:rPr>
              <a:t> und </a:t>
            </a:r>
            <a:r>
              <a:rPr lang="en-US" sz="1800" b="0" i="0" u="none" strike="noStrike" cap="none" dirty="0" err="1">
                <a:solidFill>
                  <a:srgbClr val="000000"/>
                </a:solidFill>
                <a:latin typeface="Arial"/>
                <a:ea typeface="Arial"/>
                <a:cs typeface="Arial"/>
                <a:sym typeface="Arial"/>
              </a:rPr>
              <a:t>effektiver</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machen</a:t>
            </a:r>
            <a:r>
              <a:rPr lang="en-US" sz="1800" b="0" i="0" u="none" strike="noStrike" cap="none" dirty="0">
                <a:solidFill>
                  <a:srgbClr val="000000"/>
                </a:solidFill>
                <a:latin typeface="Arial"/>
                <a:ea typeface="Arial"/>
                <a:cs typeface="Arial"/>
                <a:sym typeface="Arial"/>
              </a:rPr>
              <a:t>.</a:t>
            </a:r>
            <a:endParaRPr sz="1200" dirty="0"/>
          </a:p>
          <a:p>
            <a:pPr marL="342900" marR="0" lvl="0" indent="-215900" algn="l" rtl="0">
              <a:lnSpc>
                <a:spcPct val="100000"/>
              </a:lnSpc>
              <a:spcBef>
                <a:spcPts val="0"/>
              </a:spcBef>
              <a:spcAft>
                <a:spcPts val="0"/>
              </a:spcAft>
              <a:buClr>
                <a:srgbClr val="000000"/>
              </a:buClr>
              <a:buSzPts val="2000"/>
              <a:buFont typeface="Noto Sans Symbols"/>
              <a:buNone/>
            </a:pPr>
            <a:endParaRPr sz="18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1800" b="1" i="0" u="none" strike="noStrike" cap="none" dirty="0">
                <a:solidFill>
                  <a:srgbClr val="E36C09"/>
                </a:solidFill>
                <a:latin typeface="Arial"/>
                <a:ea typeface="Arial"/>
                <a:cs typeface="Arial"/>
                <a:sym typeface="Arial"/>
              </a:rPr>
              <a:t>Flexible </a:t>
            </a:r>
            <a:r>
              <a:rPr lang="en-US" sz="1800" b="1" i="0" u="none" strike="noStrike" cap="none" dirty="0" err="1">
                <a:solidFill>
                  <a:srgbClr val="E36C09"/>
                </a:solidFill>
                <a:latin typeface="Arial"/>
                <a:ea typeface="Arial"/>
                <a:cs typeface="Arial"/>
                <a:sym typeface="Arial"/>
              </a:rPr>
              <a:t>Gruppeneinteilung</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Mischen</a:t>
            </a:r>
            <a:r>
              <a:rPr lang="en-US" sz="1800" b="0" i="0" u="none" strike="noStrike" cap="none" dirty="0">
                <a:solidFill>
                  <a:srgbClr val="000000"/>
                </a:solidFill>
                <a:latin typeface="Arial"/>
                <a:ea typeface="Arial"/>
                <a:cs typeface="Arial"/>
                <a:sym typeface="Arial"/>
              </a:rPr>
              <a:t> Sie die </a:t>
            </a:r>
            <a:r>
              <a:rPr lang="en-US" sz="1800" b="0" i="0" u="none" strike="noStrike" cap="none" dirty="0" err="1">
                <a:solidFill>
                  <a:srgbClr val="000000"/>
                </a:solidFill>
                <a:latin typeface="Arial"/>
                <a:ea typeface="Arial"/>
                <a:cs typeface="Arial"/>
                <a:sym typeface="Arial"/>
              </a:rPr>
              <a:t>Schüler</a:t>
            </a:r>
            <a:r>
              <a:rPr lang="en-US" sz="1800" b="0" i="0" u="none" strike="noStrike" cap="none" dirty="0">
                <a:solidFill>
                  <a:srgbClr val="000000"/>
                </a:solidFill>
                <a:latin typeface="Arial"/>
                <a:ea typeface="Arial"/>
                <a:cs typeface="Arial"/>
                <a:sym typeface="Arial"/>
              </a:rPr>
              <a:t> in </a:t>
            </a:r>
            <a:r>
              <a:rPr lang="en-US" sz="1800" b="0" i="0" u="none" strike="noStrike" cap="none" dirty="0" err="1">
                <a:solidFill>
                  <a:srgbClr val="000000"/>
                </a:solidFill>
                <a:latin typeface="Arial"/>
                <a:ea typeface="Arial"/>
                <a:cs typeface="Arial"/>
                <a:sym typeface="Arial"/>
              </a:rPr>
              <a:t>verschiedenen</a:t>
            </a:r>
            <a:r>
              <a:rPr lang="en-US" sz="1800" b="0" i="0" u="none" strike="noStrike" cap="none" dirty="0">
                <a:solidFill>
                  <a:srgbClr val="000000"/>
                </a:solidFill>
                <a:latin typeface="Arial"/>
                <a:ea typeface="Arial"/>
                <a:cs typeface="Arial"/>
                <a:sym typeface="Arial"/>
              </a:rPr>
              <a:t> Gruppen für </a:t>
            </a:r>
            <a:r>
              <a:rPr lang="en-US" sz="1800" b="0" i="0" u="none" strike="noStrike" cap="none" dirty="0" err="1">
                <a:solidFill>
                  <a:srgbClr val="000000"/>
                </a:solidFill>
                <a:latin typeface="Arial"/>
                <a:ea typeface="Arial"/>
                <a:cs typeface="Arial"/>
                <a:sym typeface="Arial"/>
              </a:rPr>
              <a:t>unterschiedliche</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Aktivitäten</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Diese</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Strategie</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fördert</a:t>
            </a:r>
            <a:r>
              <a:rPr lang="en-US" sz="1800" b="0" i="0" u="none" strike="noStrike" cap="none" dirty="0">
                <a:solidFill>
                  <a:srgbClr val="000000"/>
                </a:solidFill>
                <a:latin typeface="Arial"/>
                <a:ea typeface="Arial"/>
                <a:cs typeface="Arial"/>
                <a:sym typeface="Arial"/>
              </a:rPr>
              <a:t> die </a:t>
            </a:r>
            <a:r>
              <a:rPr lang="en-US" sz="1800" b="0" i="0" u="none" strike="noStrike" cap="none" dirty="0" err="1">
                <a:solidFill>
                  <a:srgbClr val="000000"/>
                </a:solidFill>
                <a:latin typeface="Arial"/>
                <a:ea typeface="Arial"/>
                <a:cs typeface="Arial"/>
                <a:sym typeface="Arial"/>
              </a:rPr>
              <a:t>dynamische</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Interaktion</a:t>
            </a:r>
            <a:r>
              <a:rPr lang="en-US" sz="1800" b="0" i="0" u="none" strike="noStrike" cap="none" dirty="0">
                <a:solidFill>
                  <a:srgbClr val="000000"/>
                </a:solidFill>
                <a:latin typeface="Arial"/>
                <a:ea typeface="Arial"/>
                <a:cs typeface="Arial"/>
                <a:sym typeface="Arial"/>
              </a:rPr>
              <a:t>, das </a:t>
            </a:r>
            <a:r>
              <a:rPr lang="en-US" sz="1800" b="0" i="0" u="none" strike="noStrike" cap="none" dirty="0" err="1">
                <a:solidFill>
                  <a:srgbClr val="000000"/>
                </a:solidFill>
                <a:latin typeface="Arial"/>
                <a:ea typeface="Arial"/>
                <a:cs typeface="Arial"/>
                <a:sym typeface="Arial"/>
              </a:rPr>
              <a:t>Lernen</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unter</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Gleichaltrigen</a:t>
            </a:r>
            <a:r>
              <a:rPr lang="en-US" sz="1800" b="0" i="0" u="none" strike="noStrike" cap="none" dirty="0">
                <a:solidFill>
                  <a:srgbClr val="000000"/>
                </a:solidFill>
                <a:latin typeface="Arial"/>
                <a:ea typeface="Arial"/>
                <a:cs typeface="Arial"/>
                <a:sym typeface="Arial"/>
              </a:rPr>
              <a:t> und </a:t>
            </a:r>
            <a:r>
              <a:rPr lang="en-US" sz="1800" b="0" i="0" u="none" strike="noStrike" cap="none" dirty="0" err="1">
                <a:solidFill>
                  <a:srgbClr val="000000"/>
                </a:solidFill>
                <a:latin typeface="Arial"/>
                <a:ea typeface="Arial"/>
                <a:cs typeface="Arial"/>
                <a:sym typeface="Arial"/>
              </a:rPr>
              <a:t>macht</a:t>
            </a:r>
            <a:r>
              <a:rPr lang="en-US" sz="1800" b="0" i="0" u="none" strike="noStrike" cap="none" dirty="0">
                <a:solidFill>
                  <a:srgbClr val="000000"/>
                </a:solidFill>
                <a:latin typeface="Arial"/>
                <a:ea typeface="Arial"/>
                <a:cs typeface="Arial"/>
                <a:sym typeface="Arial"/>
              </a:rPr>
              <a:t> die </a:t>
            </a:r>
            <a:r>
              <a:rPr lang="en-US" sz="1800" b="0" i="0" u="none" strike="noStrike" cap="none" dirty="0" err="1">
                <a:solidFill>
                  <a:srgbClr val="000000"/>
                </a:solidFill>
                <a:latin typeface="Arial"/>
                <a:ea typeface="Arial"/>
                <a:cs typeface="Arial"/>
                <a:sym typeface="Arial"/>
              </a:rPr>
              <a:t>Schüler</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mit</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verschiedenen</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Perspektiven</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vertraut</a:t>
            </a:r>
            <a:r>
              <a:rPr lang="en-US" sz="1800" b="0" i="0" u="none" strike="noStrike" cap="none" dirty="0">
                <a:solidFill>
                  <a:srgbClr val="000000"/>
                </a:solidFill>
                <a:latin typeface="Arial"/>
                <a:ea typeface="Arial"/>
                <a:cs typeface="Arial"/>
                <a:sym typeface="Arial"/>
              </a:rPr>
              <a:t>.</a:t>
            </a:r>
            <a:endParaRPr sz="1200" dirty="0"/>
          </a:p>
          <a:p>
            <a:pPr marL="342900" marR="0" lvl="0" indent="-215900" algn="l" rtl="0">
              <a:lnSpc>
                <a:spcPct val="100000"/>
              </a:lnSpc>
              <a:spcBef>
                <a:spcPts val="0"/>
              </a:spcBef>
              <a:spcAft>
                <a:spcPts val="0"/>
              </a:spcAft>
              <a:buClr>
                <a:srgbClr val="000000"/>
              </a:buClr>
              <a:buSzPts val="2000"/>
              <a:buFont typeface="Noto Sans Symbols"/>
              <a:buNone/>
            </a:pPr>
            <a:endParaRPr sz="18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1800" b="1" i="0" u="none" strike="noStrike" cap="none" dirty="0">
                <a:solidFill>
                  <a:srgbClr val="E36C09"/>
                </a:solidFill>
                <a:latin typeface="Arial"/>
                <a:ea typeface="Arial"/>
                <a:cs typeface="Arial"/>
                <a:sym typeface="Arial"/>
              </a:rPr>
              <a:t>Wahl der Rollen</a:t>
            </a:r>
            <a:r>
              <a:rPr lang="en-US" sz="1800" b="0" i="0" u="none" strike="noStrike" cap="none" dirty="0">
                <a:solidFill>
                  <a:srgbClr val="E36C09"/>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Bieten</a:t>
            </a:r>
            <a:r>
              <a:rPr lang="en-US" sz="1800" b="0" i="0" u="none" strike="noStrike" cap="none" dirty="0">
                <a:solidFill>
                  <a:srgbClr val="000000"/>
                </a:solidFill>
                <a:latin typeface="Arial"/>
                <a:ea typeface="Arial"/>
                <a:cs typeface="Arial"/>
                <a:sym typeface="Arial"/>
              </a:rPr>
              <a:t> Sie den </a:t>
            </a:r>
            <a:r>
              <a:rPr lang="en-US" sz="1800" b="0" i="0" u="none" strike="noStrike" cap="none" dirty="0" err="1">
                <a:solidFill>
                  <a:srgbClr val="000000"/>
                </a:solidFill>
                <a:latin typeface="Arial"/>
                <a:ea typeface="Arial"/>
                <a:cs typeface="Arial"/>
                <a:sym typeface="Arial"/>
              </a:rPr>
              <a:t>Schülern</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bei</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Gruppenaufgaben</a:t>
            </a:r>
            <a:r>
              <a:rPr lang="en-US" sz="1800" b="0" i="0" u="none" strike="noStrike" cap="none" dirty="0">
                <a:solidFill>
                  <a:srgbClr val="000000"/>
                </a:solidFill>
                <a:latin typeface="Arial"/>
                <a:ea typeface="Arial"/>
                <a:cs typeface="Arial"/>
                <a:sym typeface="Arial"/>
              </a:rPr>
              <a:t> Rollen an, die </a:t>
            </a:r>
            <a:r>
              <a:rPr lang="en-US" sz="1800" b="0" i="0" u="none" strike="noStrike" cap="none" dirty="0" err="1">
                <a:solidFill>
                  <a:srgbClr val="000000"/>
                </a:solidFill>
                <a:latin typeface="Arial"/>
                <a:ea typeface="Arial"/>
                <a:cs typeface="Arial"/>
                <a:sym typeface="Arial"/>
              </a:rPr>
              <a:t>ihren</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Interessen</a:t>
            </a:r>
            <a:r>
              <a:rPr lang="en-US" sz="1800" b="0" i="0" u="none" strike="noStrike" cap="none" dirty="0">
                <a:solidFill>
                  <a:srgbClr val="000000"/>
                </a:solidFill>
                <a:latin typeface="Arial"/>
                <a:ea typeface="Arial"/>
                <a:cs typeface="Arial"/>
                <a:sym typeface="Arial"/>
              </a:rPr>
              <a:t> und </a:t>
            </a:r>
            <a:r>
              <a:rPr lang="en-US" sz="1800" b="0" i="0" u="none" strike="noStrike" cap="none" dirty="0" err="1">
                <a:solidFill>
                  <a:srgbClr val="000000"/>
                </a:solidFill>
                <a:latin typeface="Arial"/>
                <a:ea typeface="Arial"/>
                <a:cs typeface="Arial"/>
                <a:sym typeface="Arial"/>
              </a:rPr>
              <a:t>Stärken</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entsprechen</a:t>
            </a:r>
            <a:r>
              <a:rPr lang="en-US" sz="1800" b="0" i="0" u="none" strike="noStrike" cap="none" dirty="0">
                <a:solidFill>
                  <a:srgbClr val="000000"/>
                </a:solidFill>
                <a:latin typeface="Arial"/>
                <a:ea typeface="Arial"/>
                <a:cs typeface="Arial"/>
                <a:sym typeface="Arial"/>
              </a:rPr>
              <a:t>. Auf </a:t>
            </a:r>
            <a:r>
              <a:rPr lang="en-US" sz="1800" b="0" i="0" u="none" strike="noStrike" cap="none" dirty="0" err="1">
                <a:solidFill>
                  <a:srgbClr val="000000"/>
                </a:solidFill>
                <a:latin typeface="Arial"/>
                <a:ea typeface="Arial"/>
                <a:cs typeface="Arial"/>
                <a:sym typeface="Arial"/>
              </a:rPr>
              <a:t>diese</a:t>
            </a:r>
            <a:r>
              <a:rPr lang="en-US" sz="1800" b="0" i="0" u="none" strike="noStrike" cap="none" dirty="0">
                <a:solidFill>
                  <a:srgbClr val="000000"/>
                </a:solidFill>
                <a:latin typeface="Arial"/>
                <a:ea typeface="Arial"/>
                <a:cs typeface="Arial"/>
                <a:sym typeface="Arial"/>
              </a:rPr>
              <a:t> Weise </a:t>
            </a:r>
            <a:r>
              <a:rPr lang="en-US" sz="1800" b="0" i="0" u="none" strike="noStrike" cap="none" dirty="0" err="1">
                <a:solidFill>
                  <a:srgbClr val="000000"/>
                </a:solidFill>
                <a:latin typeface="Arial"/>
                <a:ea typeface="Arial"/>
                <a:cs typeface="Arial"/>
                <a:sym typeface="Arial"/>
              </a:rPr>
              <a:t>können</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sie</a:t>
            </a:r>
            <a:r>
              <a:rPr lang="en-US" sz="1800" b="0" i="0" u="none" strike="noStrike" cap="none" dirty="0">
                <a:solidFill>
                  <a:srgbClr val="000000"/>
                </a:solidFill>
                <a:latin typeface="Arial"/>
                <a:ea typeface="Arial"/>
                <a:cs typeface="Arial"/>
                <a:sym typeface="Arial"/>
              </a:rPr>
              <a:t> die </a:t>
            </a:r>
            <a:r>
              <a:rPr lang="en-US" sz="1800" b="0" i="0" u="none" strike="noStrike" cap="none" dirty="0" err="1">
                <a:solidFill>
                  <a:srgbClr val="000000"/>
                </a:solidFill>
                <a:latin typeface="Arial"/>
                <a:ea typeface="Arial"/>
                <a:cs typeface="Arial"/>
                <a:sym typeface="Arial"/>
              </a:rPr>
              <a:t>Verantwortung</a:t>
            </a:r>
            <a:r>
              <a:rPr lang="en-US" sz="1800" b="0" i="0" u="none" strike="noStrike" cap="none" dirty="0">
                <a:solidFill>
                  <a:srgbClr val="000000"/>
                </a:solidFill>
                <a:latin typeface="Arial"/>
                <a:ea typeface="Arial"/>
                <a:cs typeface="Arial"/>
                <a:sym typeface="Arial"/>
              </a:rPr>
              <a:t> für </a:t>
            </a:r>
            <a:r>
              <a:rPr lang="en-US" sz="1800" b="0" i="0" u="none" strike="noStrike" cap="none" dirty="0" err="1">
                <a:solidFill>
                  <a:srgbClr val="000000"/>
                </a:solidFill>
                <a:latin typeface="Arial"/>
                <a:ea typeface="Arial"/>
                <a:cs typeface="Arial"/>
                <a:sym typeface="Arial"/>
              </a:rPr>
              <a:t>ihr</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Lernen</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übernehmen</a:t>
            </a:r>
            <a:r>
              <a:rPr lang="en-US" sz="1800" b="0" i="0" u="none" strike="noStrike" cap="none" dirty="0">
                <a:solidFill>
                  <a:srgbClr val="000000"/>
                </a:solidFill>
                <a:latin typeface="Arial"/>
                <a:ea typeface="Arial"/>
                <a:cs typeface="Arial"/>
                <a:sym typeface="Arial"/>
              </a:rPr>
              <a:t> und </a:t>
            </a:r>
            <a:r>
              <a:rPr lang="en-US" sz="1800" b="0" i="0" u="none" strike="noStrike" cap="none" dirty="0" err="1">
                <a:solidFill>
                  <a:srgbClr val="000000"/>
                </a:solidFill>
                <a:latin typeface="Arial"/>
                <a:ea typeface="Arial"/>
                <a:cs typeface="Arial"/>
                <a:sym typeface="Arial"/>
              </a:rPr>
              <a:t>selbstbewusst</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auftreten</a:t>
            </a:r>
            <a:r>
              <a:rPr lang="en-US" sz="1800" b="0" i="0" u="none" strike="noStrike" cap="none" dirty="0">
                <a:solidFill>
                  <a:srgbClr val="000000"/>
                </a:solidFill>
                <a:latin typeface="Arial"/>
                <a:ea typeface="Arial"/>
                <a:cs typeface="Arial"/>
                <a:sym typeface="Arial"/>
              </a:rPr>
              <a:t>.</a:t>
            </a:r>
            <a:endParaRPr sz="1200" dirty="0"/>
          </a:p>
          <a:p>
            <a:pPr marL="342900" marR="0" lvl="0" indent="-215900" algn="l" rtl="0">
              <a:lnSpc>
                <a:spcPct val="100000"/>
              </a:lnSpc>
              <a:spcBef>
                <a:spcPts val="0"/>
              </a:spcBef>
              <a:spcAft>
                <a:spcPts val="0"/>
              </a:spcAft>
              <a:buClr>
                <a:srgbClr val="000000"/>
              </a:buClr>
              <a:buSzPts val="2000"/>
              <a:buFont typeface="Noto Sans Symbols"/>
              <a:buNone/>
            </a:pPr>
            <a:endParaRPr sz="18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1800" b="1" i="0" u="none" strike="noStrike" cap="none" dirty="0" err="1">
                <a:solidFill>
                  <a:srgbClr val="E36C09"/>
                </a:solidFill>
                <a:latin typeface="Arial"/>
                <a:ea typeface="Arial"/>
                <a:cs typeface="Arial"/>
                <a:sym typeface="Arial"/>
              </a:rPr>
              <a:t>Inklusive</a:t>
            </a:r>
            <a:r>
              <a:rPr lang="en-US" sz="1800" b="1" i="0" u="none" strike="noStrike" cap="none" dirty="0">
                <a:solidFill>
                  <a:srgbClr val="E36C09"/>
                </a:solidFill>
                <a:latin typeface="Arial"/>
                <a:ea typeface="Arial"/>
                <a:cs typeface="Arial"/>
                <a:sym typeface="Arial"/>
              </a:rPr>
              <a:t> </a:t>
            </a:r>
            <a:r>
              <a:rPr lang="en-US" sz="1800" b="1" i="0" u="none" strike="noStrike" cap="none" dirty="0" err="1">
                <a:solidFill>
                  <a:srgbClr val="E36C09"/>
                </a:solidFill>
                <a:latin typeface="Arial"/>
                <a:ea typeface="Arial"/>
                <a:cs typeface="Arial"/>
                <a:sym typeface="Arial"/>
              </a:rPr>
              <a:t>Aktivitäten</a:t>
            </a:r>
            <a:r>
              <a:rPr lang="en-US" sz="1800" b="0" i="0" u="none" strike="noStrike" cap="none" dirty="0">
                <a:solidFill>
                  <a:srgbClr val="E36C09"/>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Entwerfen</a:t>
            </a:r>
            <a:r>
              <a:rPr lang="en-US" sz="1800" b="0" i="0" u="none" strike="noStrike" cap="none" dirty="0">
                <a:solidFill>
                  <a:srgbClr val="000000"/>
                </a:solidFill>
                <a:latin typeface="Arial"/>
                <a:ea typeface="Arial"/>
                <a:cs typeface="Arial"/>
                <a:sym typeface="Arial"/>
              </a:rPr>
              <a:t> Sie </a:t>
            </a:r>
            <a:r>
              <a:rPr lang="en-US" sz="1800" b="0" i="0" u="none" strike="noStrike" cap="none" dirty="0" err="1">
                <a:solidFill>
                  <a:srgbClr val="000000"/>
                </a:solidFill>
                <a:latin typeface="Arial"/>
                <a:ea typeface="Arial"/>
                <a:cs typeface="Arial"/>
                <a:sym typeface="Arial"/>
              </a:rPr>
              <a:t>Aufgaben</a:t>
            </a:r>
            <a:r>
              <a:rPr lang="en-US" sz="1800" b="0" i="0" u="none" strike="noStrike" cap="none" dirty="0">
                <a:solidFill>
                  <a:srgbClr val="000000"/>
                </a:solidFill>
                <a:latin typeface="Arial"/>
                <a:ea typeface="Arial"/>
                <a:cs typeface="Arial"/>
                <a:sym typeface="Arial"/>
              </a:rPr>
              <a:t>, die für alle </a:t>
            </a:r>
            <a:r>
              <a:rPr lang="en-US" sz="1800" b="0" i="0" u="none" strike="noStrike" cap="none" dirty="0" err="1">
                <a:solidFill>
                  <a:srgbClr val="000000"/>
                </a:solidFill>
                <a:latin typeface="Arial"/>
                <a:ea typeface="Arial"/>
                <a:cs typeface="Arial"/>
                <a:sym typeface="Arial"/>
              </a:rPr>
              <a:t>Schülerinnen</a:t>
            </a:r>
            <a:r>
              <a:rPr lang="en-US" sz="1800" b="0" i="0" u="none" strike="noStrike" cap="none" dirty="0">
                <a:solidFill>
                  <a:srgbClr val="000000"/>
                </a:solidFill>
                <a:latin typeface="Arial"/>
                <a:ea typeface="Arial"/>
                <a:cs typeface="Arial"/>
                <a:sym typeface="Arial"/>
              </a:rPr>
              <a:t> und </a:t>
            </a:r>
            <a:r>
              <a:rPr lang="en-US" sz="1800" b="0" i="0" u="none" strike="noStrike" cap="none" dirty="0" err="1">
                <a:solidFill>
                  <a:srgbClr val="000000"/>
                </a:solidFill>
                <a:latin typeface="Arial"/>
                <a:ea typeface="Arial"/>
                <a:cs typeface="Arial"/>
                <a:sym typeface="Arial"/>
              </a:rPr>
              <a:t>Schüler</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zugänglich</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sind</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berücksichtigen</a:t>
            </a:r>
            <a:r>
              <a:rPr lang="en-US" sz="1800" b="0" i="0" u="none" strike="noStrike" cap="none" dirty="0">
                <a:solidFill>
                  <a:srgbClr val="000000"/>
                </a:solidFill>
                <a:latin typeface="Arial"/>
                <a:ea typeface="Arial"/>
                <a:cs typeface="Arial"/>
                <a:sym typeface="Arial"/>
              </a:rPr>
              <a:t> Sie die </a:t>
            </a:r>
            <a:r>
              <a:rPr lang="en-US" sz="1800" b="0" i="0" u="none" strike="noStrike" cap="none" dirty="0" err="1">
                <a:solidFill>
                  <a:srgbClr val="000000"/>
                </a:solidFill>
                <a:latin typeface="Arial"/>
                <a:ea typeface="Arial"/>
                <a:cs typeface="Arial"/>
                <a:sym typeface="Arial"/>
              </a:rPr>
              <a:t>unterschiedlichen</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Fähigkeiten</a:t>
            </a:r>
            <a:r>
              <a:rPr lang="en-US" sz="1800" b="0" i="0" u="none" strike="noStrike" cap="none" dirty="0">
                <a:solidFill>
                  <a:srgbClr val="000000"/>
                </a:solidFill>
                <a:latin typeface="Arial"/>
                <a:ea typeface="Arial"/>
                <a:cs typeface="Arial"/>
                <a:sym typeface="Arial"/>
              </a:rPr>
              <a:t> und </a:t>
            </a:r>
            <a:r>
              <a:rPr lang="en-US" sz="1800" b="0" i="0" u="none" strike="noStrike" cap="none" dirty="0" err="1">
                <a:solidFill>
                  <a:srgbClr val="000000"/>
                </a:solidFill>
                <a:latin typeface="Arial"/>
                <a:ea typeface="Arial"/>
                <a:cs typeface="Arial"/>
                <a:sym typeface="Arial"/>
              </a:rPr>
              <a:t>bieten</a:t>
            </a:r>
            <a:r>
              <a:rPr lang="en-US" sz="1800" b="0" i="0" u="none" strike="noStrike" cap="none" dirty="0">
                <a:solidFill>
                  <a:srgbClr val="000000"/>
                </a:solidFill>
                <a:latin typeface="Arial"/>
                <a:ea typeface="Arial"/>
                <a:cs typeface="Arial"/>
                <a:sym typeface="Arial"/>
              </a:rPr>
              <a:t> Sie </a:t>
            </a:r>
            <a:r>
              <a:rPr lang="en-US" sz="1800" b="0" i="0" u="none" strike="noStrike" cap="none" dirty="0" err="1">
                <a:solidFill>
                  <a:srgbClr val="000000"/>
                </a:solidFill>
                <a:latin typeface="Arial"/>
                <a:ea typeface="Arial"/>
                <a:cs typeface="Arial"/>
                <a:sym typeface="Arial"/>
              </a:rPr>
              <a:t>bei</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Bedarf</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Unterstützung</a:t>
            </a:r>
            <a:r>
              <a:rPr lang="en-US" sz="1800" b="0" i="0" u="none" strike="noStrike" cap="none" dirty="0">
                <a:solidFill>
                  <a:srgbClr val="000000"/>
                </a:solidFill>
                <a:latin typeface="Arial"/>
                <a:ea typeface="Arial"/>
                <a:cs typeface="Arial"/>
                <a:sym typeface="Arial"/>
              </a:rPr>
              <a:t> an.</a:t>
            </a:r>
            <a:endParaRPr sz="1200" dirty="0"/>
          </a:p>
          <a:p>
            <a:pPr marL="342900" marR="0" lvl="0" indent="-215900" algn="l" rtl="0">
              <a:lnSpc>
                <a:spcPct val="100000"/>
              </a:lnSpc>
              <a:spcBef>
                <a:spcPts val="0"/>
              </a:spcBef>
              <a:spcAft>
                <a:spcPts val="0"/>
              </a:spcAft>
              <a:buClr>
                <a:srgbClr val="000000"/>
              </a:buClr>
              <a:buSzPts val="2000"/>
              <a:buFont typeface="Noto Sans Symbols"/>
              <a:buNone/>
            </a:pPr>
            <a:endParaRPr sz="18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1800" b="1" i="0" u="none" strike="noStrike" cap="none" dirty="0" err="1">
                <a:solidFill>
                  <a:srgbClr val="E36C09"/>
                </a:solidFill>
                <a:latin typeface="Arial"/>
                <a:ea typeface="Arial"/>
                <a:cs typeface="Arial"/>
                <a:sym typeface="Arial"/>
              </a:rPr>
              <a:t>Reflektierende</a:t>
            </a:r>
            <a:r>
              <a:rPr lang="en-US" sz="1800" b="1" i="0" u="none" strike="noStrike" cap="none" dirty="0">
                <a:solidFill>
                  <a:srgbClr val="E36C09"/>
                </a:solidFill>
                <a:latin typeface="Arial"/>
                <a:ea typeface="Arial"/>
                <a:cs typeface="Arial"/>
                <a:sym typeface="Arial"/>
              </a:rPr>
              <a:t> </a:t>
            </a:r>
            <a:r>
              <a:rPr lang="en-US" sz="1800" b="1" i="0" u="none" strike="noStrike" cap="none" dirty="0" err="1">
                <a:solidFill>
                  <a:srgbClr val="E36C09"/>
                </a:solidFill>
                <a:latin typeface="Arial"/>
                <a:ea typeface="Arial"/>
                <a:cs typeface="Arial"/>
                <a:sym typeface="Arial"/>
              </a:rPr>
              <a:t>Praktiken</a:t>
            </a:r>
            <a:r>
              <a:rPr lang="en-US" sz="1800" b="0" i="0" u="none" strike="noStrike" cap="none" dirty="0">
                <a:solidFill>
                  <a:srgbClr val="E36C09"/>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Führen</a:t>
            </a:r>
            <a:r>
              <a:rPr lang="en-US" sz="1800" b="0" i="0" u="none" strike="noStrike" cap="none" dirty="0">
                <a:solidFill>
                  <a:srgbClr val="000000"/>
                </a:solidFill>
                <a:latin typeface="Arial"/>
                <a:ea typeface="Arial"/>
                <a:cs typeface="Arial"/>
                <a:sym typeface="Arial"/>
              </a:rPr>
              <a:t> Sie </a:t>
            </a:r>
            <a:r>
              <a:rPr lang="en-US" sz="1800" b="0" i="0" u="none" strike="noStrike" cap="none" dirty="0" err="1">
                <a:solidFill>
                  <a:srgbClr val="000000"/>
                </a:solidFill>
                <a:latin typeface="Arial"/>
                <a:ea typeface="Arial"/>
                <a:cs typeface="Arial"/>
                <a:sym typeface="Arial"/>
              </a:rPr>
              <a:t>Reflexionsübungen</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durch</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bei</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denen</a:t>
            </a:r>
            <a:r>
              <a:rPr lang="en-US" sz="1800" b="0" i="0" u="none" strike="noStrike" cap="none" dirty="0">
                <a:solidFill>
                  <a:srgbClr val="000000"/>
                </a:solidFill>
                <a:latin typeface="Arial"/>
                <a:ea typeface="Arial"/>
                <a:cs typeface="Arial"/>
                <a:sym typeface="Arial"/>
              </a:rPr>
              <a:t> die </a:t>
            </a:r>
            <a:r>
              <a:rPr lang="en-US" sz="1800" b="0" i="0" u="none" strike="noStrike" cap="none" dirty="0" err="1">
                <a:solidFill>
                  <a:srgbClr val="000000"/>
                </a:solidFill>
                <a:latin typeface="Arial"/>
                <a:ea typeface="Arial"/>
                <a:cs typeface="Arial"/>
                <a:sym typeface="Arial"/>
              </a:rPr>
              <a:t>Schüler</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über</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ihre</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Gruppeninteraktionen</a:t>
            </a:r>
            <a:r>
              <a:rPr lang="en-US" sz="1800" b="0" i="0" u="none" strike="noStrike" cap="none" dirty="0">
                <a:solidFill>
                  <a:srgbClr val="000000"/>
                </a:solidFill>
                <a:latin typeface="Arial"/>
                <a:ea typeface="Arial"/>
                <a:cs typeface="Arial"/>
                <a:sym typeface="Arial"/>
              </a:rPr>
              <a:t> und den </a:t>
            </a:r>
            <a:r>
              <a:rPr lang="en-US" sz="1800" b="0" i="0" u="none" strike="noStrike" cap="none" dirty="0" err="1">
                <a:solidFill>
                  <a:srgbClr val="000000"/>
                </a:solidFill>
                <a:latin typeface="Arial"/>
                <a:ea typeface="Arial"/>
                <a:cs typeface="Arial"/>
                <a:sym typeface="Arial"/>
              </a:rPr>
              <a:t>Lernprozess</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nachdenken</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Diese</a:t>
            </a:r>
            <a:r>
              <a:rPr lang="en-US" sz="1800" b="0" i="0" u="none" strike="noStrike" cap="none" dirty="0">
                <a:solidFill>
                  <a:srgbClr val="000000"/>
                </a:solidFill>
                <a:latin typeface="Arial"/>
                <a:ea typeface="Arial"/>
                <a:cs typeface="Arial"/>
                <a:sym typeface="Arial"/>
              </a:rPr>
              <a:t> Praxis </a:t>
            </a:r>
            <a:r>
              <a:rPr lang="en-US" sz="1800" b="0" i="0" u="none" strike="noStrike" cap="none" dirty="0" err="1">
                <a:solidFill>
                  <a:srgbClr val="000000"/>
                </a:solidFill>
                <a:latin typeface="Arial"/>
                <a:ea typeface="Arial"/>
                <a:cs typeface="Arial"/>
                <a:sym typeface="Arial"/>
              </a:rPr>
              <a:t>fördert</a:t>
            </a:r>
            <a:r>
              <a:rPr lang="en-US" sz="1800" b="0" i="0" u="none" strike="noStrike" cap="none" dirty="0">
                <a:solidFill>
                  <a:srgbClr val="000000"/>
                </a:solidFill>
                <a:latin typeface="Arial"/>
                <a:ea typeface="Arial"/>
                <a:cs typeface="Arial"/>
                <a:sym typeface="Arial"/>
              </a:rPr>
              <a:t> die </a:t>
            </a:r>
            <a:r>
              <a:rPr lang="en-US" sz="1800" b="0" i="0" u="none" strike="noStrike" cap="none" dirty="0" err="1">
                <a:solidFill>
                  <a:srgbClr val="000000"/>
                </a:solidFill>
                <a:latin typeface="Arial"/>
                <a:ea typeface="Arial"/>
                <a:cs typeface="Arial"/>
                <a:sym typeface="Arial"/>
              </a:rPr>
              <a:t>Selbstwahrnehmung</a:t>
            </a:r>
            <a:r>
              <a:rPr lang="en-US" sz="1800" b="0" i="0" u="none" strike="noStrike" cap="none" dirty="0">
                <a:solidFill>
                  <a:srgbClr val="000000"/>
                </a:solidFill>
                <a:latin typeface="Arial"/>
                <a:ea typeface="Arial"/>
                <a:cs typeface="Arial"/>
                <a:sym typeface="Arial"/>
              </a:rPr>
              <a:t> und adaptive </a:t>
            </a:r>
            <a:r>
              <a:rPr lang="en-US" sz="1800" b="0" i="0" u="none" strike="noStrike" cap="none" dirty="0" err="1">
                <a:solidFill>
                  <a:srgbClr val="000000"/>
                </a:solidFill>
                <a:latin typeface="Arial"/>
                <a:ea typeface="Arial"/>
                <a:cs typeface="Arial"/>
                <a:sym typeface="Arial"/>
              </a:rPr>
              <a:t>Lernstrategien</a:t>
            </a:r>
            <a:r>
              <a:rPr lang="en-US" sz="1800" b="0" i="0" u="none" strike="noStrike" cap="none" dirty="0">
                <a:solidFill>
                  <a:srgbClr val="000000"/>
                </a:solidFill>
                <a:latin typeface="Arial"/>
                <a:ea typeface="Arial"/>
                <a:cs typeface="Arial"/>
                <a:sym typeface="Arial"/>
              </a:rPr>
              <a:t>.</a:t>
            </a:r>
            <a:endParaRPr sz="1200" dirty="0"/>
          </a:p>
          <a:p>
            <a:pPr marL="0" marR="0" lvl="0" indent="0" algn="l" rtl="0">
              <a:lnSpc>
                <a:spcPct val="100000"/>
              </a:lnSpc>
              <a:spcBef>
                <a:spcPts val="0"/>
              </a:spcBef>
              <a:spcAft>
                <a:spcPts val="0"/>
              </a:spcAft>
              <a:buNone/>
            </a:pPr>
            <a:endParaRPr sz="1200" b="0" i="0" u="none" strike="noStrike" cap="none" dirty="0">
              <a:solidFill>
                <a:srgbClr val="000000"/>
              </a:solidFill>
              <a:latin typeface="Arial"/>
              <a:ea typeface="Arial"/>
              <a:cs typeface="Arial"/>
              <a:sym typeface="Arial"/>
            </a:endParaRPr>
          </a:p>
        </p:txBody>
      </p:sp>
      <p:pic>
        <p:nvPicPr>
          <p:cNvPr id="405" name="Google Shape;405;p40"/>
          <p:cNvPicPr preferRelativeResize="0"/>
          <p:nvPr/>
        </p:nvPicPr>
        <p:blipFill rotWithShape="1">
          <a:blip r:embed="rId6">
            <a:alphaModFix/>
          </a:blip>
          <a:srcRect/>
          <a:stretch/>
        </p:blipFill>
        <p:spPr>
          <a:xfrm>
            <a:off x="11336175" y="2571067"/>
            <a:ext cx="6122495" cy="4087091"/>
          </a:xfrm>
          <a:prstGeom prst="rect">
            <a:avLst/>
          </a:prstGeom>
          <a:noFill/>
          <a:ln>
            <a:noFill/>
          </a:ln>
        </p:spPr>
      </p:pic>
      <p:sp>
        <p:nvSpPr>
          <p:cNvPr id="406" name="Google Shape;406;p40"/>
          <p:cNvSpPr/>
          <p:nvPr/>
        </p:nvSpPr>
        <p:spPr>
          <a:xfrm>
            <a:off x="11285561" y="6928955"/>
            <a:ext cx="6493914" cy="1711126"/>
          </a:xfrm>
          <a:prstGeom prst="roundRect">
            <a:avLst>
              <a:gd name="adj" fmla="val 16667"/>
            </a:avLst>
          </a:prstGeom>
          <a:noFill/>
          <a:ln w="762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pic>
        <p:nvPicPr>
          <p:cNvPr id="407" name="Google Shape;407;p40"/>
          <p:cNvPicPr preferRelativeResize="0"/>
          <p:nvPr/>
        </p:nvPicPr>
        <p:blipFill rotWithShape="1">
          <a:blip r:embed="rId7">
            <a:alphaModFix/>
          </a:blip>
          <a:srcRect/>
          <a:stretch/>
        </p:blipFill>
        <p:spPr>
          <a:xfrm>
            <a:off x="15890804" y="9210008"/>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2AF42C24-A8C9-5710-626F-E59987B80D2A}"/>
              </a:ext>
            </a:extLst>
          </p:cNvPr>
          <p:cNvPicPr>
            <a:picLocks noChangeAspect="1"/>
          </p:cNvPicPr>
          <p:nvPr/>
        </p:nvPicPr>
        <p:blipFill>
          <a:blip r:embed="rId8"/>
          <a:stretch>
            <a:fillRect/>
          </a:stretch>
        </p:blipFill>
        <p:spPr>
          <a:xfrm>
            <a:off x="3042891" y="9284090"/>
            <a:ext cx="2331172" cy="489069"/>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411"/>
        <p:cNvGrpSpPr/>
        <p:nvPr/>
      </p:nvGrpSpPr>
      <p:grpSpPr>
        <a:xfrm>
          <a:off x="0" y="0"/>
          <a:ext cx="0" cy="0"/>
          <a:chOff x="0" y="0"/>
          <a:chExt cx="0" cy="0"/>
        </a:xfrm>
      </p:grpSpPr>
      <p:sp>
        <p:nvSpPr>
          <p:cNvPr id="412" name="Google Shape;412;p41"/>
          <p:cNvSpPr txBox="1"/>
          <p:nvPr/>
        </p:nvSpPr>
        <p:spPr>
          <a:xfrm>
            <a:off x="3058697" y="773904"/>
            <a:ext cx="13265244" cy="1772793"/>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rgbClr val="000000"/>
              </a:buClr>
              <a:buSzPts val="3200"/>
              <a:buFont typeface="Arial"/>
              <a:buNone/>
            </a:pPr>
            <a:r>
              <a:rPr lang="en-US" sz="3200" b="1" i="0" u="none" strike="noStrike" cap="none" dirty="0" err="1">
                <a:solidFill>
                  <a:srgbClr val="033C5B"/>
                </a:solidFill>
                <a:latin typeface="Arial"/>
                <a:ea typeface="Arial"/>
                <a:cs typeface="Arial"/>
                <a:sym typeface="Arial"/>
              </a:rPr>
              <a:t>Personalisierte</a:t>
            </a:r>
            <a:r>
              <a:rPr lang="en-US" sz="3200" b="1" i="0" u="none" strike="noStrike" cap="none" dirty="0">
                <a:solidFill>
                  <a:srgbClr val="033C5B"/>
                </a:solidFill>
                <a:latin typeface="Arial"/>
                <a:ea typeface="Arial"/>
                <a:cs typeface="Arial"/>
                <a:sym typeface="Arial"/>
              </a:rPr>
              <a:t> </a:t>
            </a:r>
            <a:r>
              <a:rPr lang="en-US" sz="3200" b="1" i="0" u="none" strike="noStrike" cap="none" dirty="0" err="1">
                <a:solidFill>
                  <a:srgbClr val="033C5B"/>
                </a:solidFill>
                <a:latin typeface="Arial"/>
                <a:ea typeface="Arial"/>
                <a:cs typeface="Arial"/>
                <a:sym typeface="Arial"/>
              </a:rPr>
              <a:t>kollaborative</a:t>
            </a:r>
            <a:r>
              <a:rPr lang="en-US" sz="3200" b="1" i="0" u="none" strike="noStrike" cap="none" dirty="0">
                <a:solidFill>
                  <a:srgbClr val="033C5B"/>
                </a:solidFill>
                <a:latin typeface="Arial"/>
                <a:ea typeface="Arial"/>
                <a:cs typeface="Arial"/>
                <a:sym typeface="Arial"/>
              </a:rPr>
              <a:t> </a:t>
            </a:r>
            <a:r>
              <a:rPr lang="en-US" sz="3200" b="1" i="0" u="none" strike="noStrike" cap="none" dirty="0" err="1">
                <a:solidFill>
                  <a:srgbClr val="033C5B"/>
                </a:solidFill>
                <a:latin typeface="Arial"/>
                <a:ea typeface="Arial"/>
                <a:cs typeface="Arial"/>
                <a:sym typeface="Arial"/>
              </a:rPr>
              <a:t>Lernaktivitäten</a:t>
            </a:r>
            <a:endParaRPr b="1" dirty="0"/>
          </a:p>
          <a:p>
            <a:pPr marL="0" marR="0" lvl="0" indent="0" algn="l" rtl="0">
              <a:lnSpc>
                <a:spcPct val="100000"/>
              </a:lnSpc>
              <a:spcBef>
                <a:spcPts val="0"/>
              </a:spcBef>
              <a:spcAft>
                <a:spcPts val="0"/>
              </a:spcAft>
              <a:buClr>
                <a:srgbClr val="000000"/>
              </a:buClr>
              <a:buSzPts val="3200"/>
              <a:buFont typeface="Arial"/>
              <a:buNone/>
            </a:pPr>
            <a:r>
              <a:rPr lang="en-US" sz="3200" b="1" i="0" u="none" strike="noStrike" cap="none" dirty="0" err="1">
                <a:solidFill>
                  <a:srgbClr val="033C5B"/>
                </a:solidFill>
                <a:latin typeface="Arial"/>
                <a:ea typeface="Arial"/>
                <a:cs typeface="Arial"/>
                <a:sym typeface="Arial"/>
              </a:rPr>
              <a:t>Vorteile</a:t>
            </a:r>
            <a:endParaRPr sz="3200" b="1" i="0" u="none" strike="noStrike" cap="none" dirty="0">
              <a:solidFill>
                <a:srgbClr val="000000"/>
              </a:solidFill>
              <a:latin typeface="Arial"/>
              <a:ea typeface="Arial"/>
              <a:cs typeface="Arial"/>
              <a:sym typeface="Arial"/>
            </a:endParaRPr>
          </a:p>
          <a:p>
            <a:pPr marL="0" marR="0" lvl="0" indent="0" algn="l" rtl="0">
              <a:lnSpc>
                <a:spcPct val="110001"/>
              </a:lnSpc>
              <a:spcBef>
                <a:spcPts val="0"/>
              </a:spcBef>
              <a:spcAft>
                <a:spcPts val="0"/>
              </a:spcAft>
              <a:buClr>
                <a:srgbClr val="000000"/>
              </a:buClr>
              <a:buSzPts val="3200"/>
              <a:buFont typeface="Arial"/>
              <a:buNone/>
            </a:pPr>
            <a:endParaRPr sz="3200" b="1" i="0" u="none" strike="noStrike" cap="none" dirty="0">
              <a:solidFill>
                <a:srgbClr val="033C5B"/>
              </a:solidFill>
              <a:latin typeface="Arial"/>
              <a:ea typeface="Arial"/>
              <a:cs typeface="Arial"/>
              <a:sym typeface="Arial"/>
            </a:endParaRPr>
          </a:p>
        </p:txBody>
      </p:sp>
      <p:sp>
        <p:nvSpPr>
          <p:cNvPr id="413" name="Google Shape;413;p41"/>
          <p:cNvSpPr/>
          <p:nvPr/>
        </p:nvSpPr>
        <p:spPr>
          <a:xfrm>
            <a:off x="-130877" y="-38241"/>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4" name="Google Shape;414;p41"/>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a:p>
        </p:txBody>
      </p:sp>
      <p:sp>
        <p:nvSpPr>
          <p:cNvPr id="415" name="Google Shape;415;p41"/>
          <p:cNvSpPr/>
          <p:nvPr/>
        </p:nvSpPr>
        <p:spPr>
          <a:xfrm>
            <a:off x="-130877" y="5143500"/>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6" name="Google Shape;416;p41"/>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a:p>
        </p:txBody>
      </p:sp>
      <p:sp>
        <p:nvSpPr>
          <p:cNvPr id="417" name="Google Shape;417;p41"/>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a:p>
        </p:txBody>
      </p:sp>
      <p:sp>
        <p:nvSpPr>
          <p:cNvPr id="419" name="Google Shape;419;p41"/>
          <p:cNvSpPr txBox="1"/>
          <p:nvPr/>
        </p:nvSpPr>
        <p:spPr>
          <a:xfrm>
            <a:off x="5627065" y="9243317"/>
            <a:ext cx="10185585"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n-US" sz="1200" b="0" i="0" u="none" strike="noStrike" cap="none" dirty="0">
                <a:solidFill>
                  <a:srgbClr val="121212"/>
                </a:solidFill>
                <a:latin typeface="Arial"/>
                <a:ea typeface="Arial"/>
                <a:cs typeface="Arial"/>
                <a:sym typeface="Arial"/>
              </a:rPr>
              <a:t>Von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finanziert</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geäußerten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Ansichten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Meinungen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entsprechen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jedoch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ausschließlich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denen</a:t>
            </a:r>
            <a:r>
              <a:rPr lang="en-US" sz="1200" b="0" i="0" u="none" strike="noStrike" cap="none" dirty="0">
                <a:solidFill>
                  <a:srgbClr val="121212"/>
                </a:solidFill>
                <a:latin typeface="Arial"/>
                <a:ea typeface="Arial"/>
                <a:cs typeface="Arial"/>
                <a:sym typeface="Arial"/>
              </a:rPr>
              <a:t> des </a:t>
            </a:r>
            <a:r>
              <a:rPr lang="en-US" sz="1200" b="0" i="0" u="none" strike="noStrike" cap="none" dirty="0" err="1">
                <a:solidFill>
                  <a:srgbClr val="121212"/>
                </a:solidFill>
                <a:latin typeface="Arial"/>
                <a:ea typeface="Arial"/>
                <a:cs typeface="Arial"/>
                <a:sym typeface="Arial"/>
              </a:rPr>
              <a:t>Autors</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bzw</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Autoren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spiegeln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nicht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zwingend</a:t>
            </a:r>
            <a:r>
              <a:rPr lang="en-US" sz="1200" b="0" i="0" u="none" strike="noStrike" cap="none" dirty="0">
                <a:solidFill>
                  <a:srgbClr val="121212"/>
                </a:solidFill>
                <a:latin typeface="Arial"/>
                <a:ea typeface="Arial"/>
                <a:cs typeface="Arial"/>
                <a:sym typeface="Arial"/>
              </a:rPr>
              <a:t> die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oder</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Exekutivagentur</a:t>
            </a:r>
            <a:r>
              <a:rPr lang="en-US" sz="1200" b="0" i="0" u="none" strike="noStrike" cap="none" dirty="0">
                <a:solidFill>
                  <a:srgbClr val="121212"/>
                </a:solidFill>
                <a:latin typeface="Arial"/>
                <a:ea typeface="Arial"/>
                <a:cs typeface="Arial"/>
                <a:sym typeface="Arial"/>
              </a:rPr>
              <a:t> für </a:t>
            </a:r>
            <a:r>
              <a:rPr lang="en-US" sz="1200" b="0" i="0" u="none" strike="noStrike" cap="none" dirty="0" err="1">
                <a:solidFill>
                  <a:srgbClr val="121212"/>
                </a:solidFill>
                <a:latin typeface="Arial"/>
                <a:ea typeface="Arial"/>
                <a:cs typeface="Arial"/>
                <a:sym typeface="Arial"/>
              </a:rPr>
              <a:t>Bildung</a:t>
            </a:r>
            <a:r>
              <a:rPr lang="en-US" sz="1200" b="0" i="0" u="none" strike="noStrike" cap="none" dirty="0">
                <a:solidFill>
                  <a:srgbClr val="121212"/>
                </a:solidFill>
                <a:latin typeface="Arial"/>
                <a:ea typeface="Arial"/>
                <a:cs typeface="Arial"/>
                <a:sym typeface="Arial"/>
              </a:rPr>
              <a:t> und Kultur (EACEA) wider. </a:t>
            </a:r>
            <a:r>
              <a:rPr lang="en-US" sz="1200" b="0" i="0" u="none" strike="noStrike" cap="none" dirty="0" err="1">
                <a:solidFill>
                  <a:srgbClr val="121212"/>
                </a:solidFill>
                <a:latin typeface="Arial"/>
                <a:ea typeface="Arial"/>
                <a:cs typeface="Arial"/>
                <a:sym typeface="Arial"/>
              </a:rPr>
              <a:t>Weder</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Europäische</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noch</a:t>
            </a:r>
            <a:r>
              <a:rPr lang="en-US" sz="1200" b="0" i="0" u="none" strike="noStrike" cap="none" dirty="0">
                <a:solidFill>
                  <a:srgbClr val="121212"/>
                </a:solidFill>
                <a:latin typeface="Arial"/>
                <a:ea typeface="Arial"/>
                <a:cs typeface="Arial"/>
                <a:sym typeface="Arial"/>
              </a:rPr>
              <a:t> die EACEA </a:t>
            </a:r>
            <a:r>
              <a:rPr lang="en-US" sz="1200" b="0" i="0" u="none" strike="noStrike" cap="none" dirty="0" err="1">
                <a:solidFill>
                  <a:srgbClr val="121212"/>
                </a:solidFill>
                <a:latin typeface="Arial"/>
                <a:ea typeface="Arial"/>
                <a:cs typeface="Arial"/>
                <a:sym typeface="Arial"/>
              </a:rPr>
              <a:t>können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dafür</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verantwortlich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gemacht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werden</a:t>
            </a:r>
            <a:r>
              <a:rPr lang="en-US" sz="1200" b="0" i="0" u="none" strike="noStrike" cap="none" dirty="0">
                <a:solidFill>
                  <a:srgbClr val="121212"/>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p:txBody>
      </p:sp>
      <p:sp>
        <p:nvSpPr>
          <p:cNvPr id="420" name="Google Shape;420;p41"/>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1" name="Google Shape;421;p41"/>
          <p:cNvSpPr txBox="1"/>
          <p:nvPr/>
        </p:nvSpPr>
        <p:spPr>
          <a:xfrm>
            <a:off x="3186545" y="2299855"/>
            <a:ext cx="8021782" cy="563231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0" i="0" u="none" strike="noStrike" cap="none" dirty="0">
                <a:solidFill>
                  <a:srgbClr val="000000"/>
                </a:solidFill>
                <a:latin typeface="Arial"/>
                <a:ea typeface="Arial"/>
                <a:cs typeface="Arial"/>
                <a:sym typeface="Arial"/>
              </a:rPr>
              <a:t>Die </a:t>
            </a:r>
            <a:r>
              <a:rPr lang="en-US" sz="2000" b="0" i="0" u="none" strike="noStrike" cap="none" dirty="0" err="1">
                <a:solidFill>
                  <a:srgbClr val="000000"/>
                </a:solidFill>
                <a:latin typeface="Arial"/>
                <a:ea typeface="Arial"/>
                <a:cs typeface="Arial"/>
                <a:sym typeface="Arial"/>
              </a:rPr>
              <a:t>personalisierte</a:t>
            </a:r>
            <a:r>
              <a:rPr lang="en-US" sz="2000" b="0" i="0" u="none" strike="noStrike" cap="none" dirty="0">
                <a:solidFill>
                  <a:srgbClr val="000000"/>
                </a:solidFill>
                <a:latin typeface="Arial"/>
                <a:ea typeface="Arial"/>
                <a:cs typeface="Arial"/>
                <a:sym typeface="Arial"/>
              </a:rPr>
              <a:t> Zusammenarbeit </a:t>
            </a:r>
            <a:r>
              <a:rPr lang="en-US" sz="2000" b="0" i="0" u="none" strike="noStrike" cap="none" dirty="0" err="1">
                <a:solidFill>
                  <a:srgbClr val="000000"/>
                </a:solidFill>
                <a:latin typeface="Arial"/>
                <a:ea typeface="Arial"/>
                <a:cs typeface="Arial"/>
                <a:sym typeface="Arial"/>
              </a:rPr>
              <a:t>bringt</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viele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Vorteile</a:t>
            </a:r>
            <a:r>
              <a:rPr lang="en-US" sz="2000" b="0" i="0" u="none" strike="noStrike" cap="none" dirty="0">
                <a:solidFill>
                  <a:srgbClr val="000000"/>
                </a:solidFill>
                <a:latin typeface="Arial"/>
                <a:ea typeface="Arial"/>
                <a:cs typeface="Arial"/>
                <a:sym typeface="Arial"/>
              </a:rPr>
              <a:t> für das </a:t>
            </a:r>
            <a:r>
              <a:rPr lang="en-US" sz="2000" b="0" i="0" u="none" strike="noStrike" cap="none" dirty="0" err="1">
                <a:solidFill>
                  <a:srgbClr val="000000"/>
                </a:solidFill>
                <a:latin typeface="Arial"/>
                <a:ea typeface="Arial"/>
                <a:cs typeface="Arial"/>
                <a:sym typeface="Arial"/>
              </a:rPr>
              <a:t>Lernen</a:t>
            </a:r>
            <a:r>
              <a:rPr lang="en-US" sz="2000" b="0" i="0" u="none" strike="noStrike" cap="none" dirty="0">
                <a:solidFill>
                  <a:srgbClr val="000000"/>
                </a:solidFill>
                <a:latin typeface="Arial"/>
                <a:ea typeface="Arial"/>
                <a:cs typeface="Arial"/>
                <a:sym typeface="Arial"/>
              </a:rPr>
              <a:t> der </a:t>
            </a:r>
            <a:r>
              <a:rPr lang="en-US" sz="2000" b="0" i="0" u="none" strike="noStrike" cap="none" dirty="0" err="1">
                <a:solidFill>
                  <a:srgbClr val="000000"/>
                </a:solidFill>
                <a:latin typeface="Arial"/>
                <a:ea typeface="Arial"/>
                <a:cs typeface="Arial"/>
                <a:sym typeface="Arial"/>
              </a:rPr>
              <a:t>Schüler</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mit</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sich</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Erstens</a:t>
            </a:r>
            <a:r>
              <a:rPr lang="en-US" sz="2000" b="0" i="0" u="none" strike="noStrike" cap="none" dirty="0">
                <a:solidFill>
                  <a:srgbClr val="000000"/>
                </a:solidFill>
                <a:latin typeface="Arial"/>
                <a:ea typeface="Arial"/>
                <a:cs typeface="Arial"/>
                <a:sym typeface="Arial"/>
              </a:rPr>
              <a:t> </a:t>
            </a:r>
            <a:r>
              <a:rPr lang="en-US" sz="2000" b="1" i="0" u="none" strike="noStrike" cap="none" dirty="0" err="1">
                <a:solidFill>
                  <a:srgbClr val="E36C09"/>
                </a:solidFill>
                <a:latin typeface="Arial"/>
                <a:ea typeface="Arial"/>
                <a:cs typeface="Arial"/>
                <a:sym typeface="Arial"/>
              </a:rPr>
              <a:t>steigert</a:t>
            </a:r>
            <a:r>
              <a:rPr lang="en-US" sz="2000" b="1" i="0" u="none" strike="noStrike" cap="none" dirty="0">
                <a:solidFill>
                  <a:srgbClr val="E36C09"/>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sie</a:t>
            </a:r>
            <a:r>
              <a:rPr lang="en-US" sz="2000" b="0" i="0" u="none" strike="noStrike" cap="none" dirty="0">
                <a:solidFill>
                  <a:srgbClr val="000000"/>
                </a:solidFill>
                <a:latin typeface="Arial"/>
                <a:ea typeface="Arial"/>
                <a:cs typeface="Arial"/>
                <a:sym typeface="Arial"/>
              </a:rPr>
              <a:t> </a:t>
            </a:r>
            <a:r>
              <a:rPr lang="en-US" sz="2000" b="1" i="0" u="none" strike="noStrike" cap="none" dirty="0">
                <a:solidFill>
                  <a:srgbClr val="E36C09"/>
                </a:solidFill>
                <a:latin typeface="Arial"/>
                <a:ea typeface="Arial"/>
                <a:cs typeface="Arial"/>
                <a:sym typeface="Arial"/>
              </a:rPr>
              <a:t>das Engagement</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indem</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sie</a:t>
            </a:r>
            <a:r>
              <a:rPr lang="en-US" sz="2000" b="0" i="0" u="none" strike="noStrike" cap="none" dirty="0">
                <a:solidFill>
                  <a:srgbClr val="000000"/>
                </a:solidFill>
                <a:latin typeface="Arial"/>
                <a:ea typeface="Arial"/>
                <a:cs typeface="Arial"/>
                <a:sym typeface="Arial"/>
              </a:rPr>
              <a:t> das </a:t>
            </a:r>
            <a:r>
              <a:rPr lang="en-US" sz="2000" b="0" i="0" u="none" strike="noStrike" cap="none" dirty="0" err="1">
                <a:solidFill>
                  <a:srgbClr val="000000"/>
                </a:solidFill>
                <a:latin typeface="Arial"/>
                <a:ea typeface="Arial"/>
                <a:cs typeface="Arial"/>
                <a:sym typeface="Arial"/>
              </a:rPr>
              <a:t>Lernen</a:t>
            </a:r>
            <a:r>
              <a:rPr lang="en-US" sz="2000" b="0" i="0" u="none" strike="noStrike" cap="none" dirty="0">
                <a:solidFill>
                  <a:srgbClr val="000000"/>
                </a:solidFill>
                <a:latin typeface="Arial"/>
                <a:ea typeface="Arial"/>
                <a:cs typeface="Arial"/>
                <a:sym typeface="Arial"/>
              </a:rPr>
              <a:t> für </a:t>
            </a:r>
            <a:r>
              <a:rPr lang="en-US" sz="2000" b="0" i="0" u="none" strike="noStrike" cap="none" dirty="0" err="1">
                <a:solidFill>
                  <a:srgbClr val="000000"/>
                </a:solidFill>
                <a:latin typeface="Arial"/>
                <a:ea typeface="Arial"/>
                <a:cs typeface="Arial"/>
                <a:sym typeface="Arial"/>
              </a:rPr>
              <a:t>jeden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Schüler</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relevanter</a:t>
            </a:r>
            <a:r>
              <a:rPr lang="en-US" sz="2000" b="0" i="0" u="none" strike="noStrike" cap="none" dirty="0">
                <a:solidFill>
                  <a:srgbClr val="000000"/>
                </a:solidFill>
                <a:latin typeface="Arial"/>
                <a:ea typeface="Arial"/>
                <a:cs typeface="Arial"/>
                <a:sym typeface="Arial"/>
              </a:rPr>
              <a:t> und </a:t>
            </a:r>
            <a:r>
              <a:rPr lang="en-US" sz="2000" b="0" i="0" u="none" strike="noStrike" cap="none" dirty="0" err="1">
                <a:solidFill>
                  <a:srgbClr val="000000"/>
                </a:solidFill>
                <a:latin typeface="Arial"/>
                <a:ea typeface="Arial"/>
                <a:cs typeface="Arial"/>
                <a:sym typeface="Arial"/>
              </a:rPr>
              <a:t>interessanter</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macht</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Zweitens</a:t>
            </a:r>
            <a:r>
              <a:rPr lang="en-US" sz="2000" b="0" i="0" u="none" strike="noStrike" cap="none" dirty="0">
                <a:solidFill>
                  <a:srgbClr val="000000"/>
                </a:solidFill>
                <a:latin typeface="Arial"/>
                <a:ea typeface="Arial"/>
                <a:cs typeface="Arial"/>
                <a:sym typeface="Arial"/>
              </a:rPr>
              <a:t> </a:t>
            </a:r>
            <a:r>
              <a:rPr lang="en-US" sz="2000" b="1" i="0" u="none" strike="noStrike" cap="none" dirty="0" err="1">
                <a:solidFill>
                  <a:srgbClr val="E36C09"/>
                </a:solidFill>
                <a:latin typeface="Arial"/>
                <a:ea typeface="Arial"/>
                <a:cs typeface="Arial"/>
                <a:sym typeface="Arial"/>
              </a:rPr>
              <a:t>fördert</a:t>
            </a:r>
            <a:r>
              <a:rPr lang="en-US" sz="2000" b="1" i="0" u="none" strike="noStrike" cap="none" dirty="0">
                <a:solidFill>
                  <a:srgbClr val="E36C09"/>
                </a:solidFill>
                <a:latin typeface="Arial"/>
                <a:ea typeface="Arial"/>
                <a:cs typeface="Arial"/>
                <a:sym typeface="Arial"/>
              </a:rPr>
              <a:t> </a:t>
            </a:r>
            <a:r>
              <a:rPr lang="en-US" sz="2000" b="1" i="0" u="none" strike="noStrike" cap="none" dirty="0" err="1">
                <a:solidFill>
                  <a:srgbClr val="E36C09"/>
                </a:solidFill>
                <a:latin typeface="Arial"/>
                <a:ea typeface="Arial"/>
                <a:cs typeface="Arial"/>
                <a:sym typeface="Arial"/>
              </a:rPr>
              <a:t>sie</a:t>
            </a:r>
            <a:r>
              <a:rPr lang="en-US" sz="2000" b="1" i="0" u="none" strike="noStrike" cap="none" dirty="0">
                <a:solidFill>
                  <a:srgbClr val="E36C09"/>
                </a:solidFill>
                <a:latin typeface="Arial"/>
                <a:ea typeface="Arial"/>
                <a:cs typeface="Arial"/>
                <a:sym typeface="Arial"/>
              </a:rPr>
              <a:t> die Fairness</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indem</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sie</a:t>
            </a:r>
            <a:r>
              <a:rPr lang="en-US" sz="2000" b="0" i="0" u="none" strike="noStrike" cap="none" dirty="0">
                <a:solidFill>
                  <a:srgbClr val="000000"/>
                </a:solidFill>
                <a:latin typeface="Arial"/>
                <a:ea typeface="Arial"/>
                <a:cs typeface="Arial"/>
                <a:sym typeface="Arial"/>
              </a:rPr>
              <a:t> die </a:t>
            </a:r>
            <a:r>
              <a:rPr lang="en-US" sz="2000" b="0" i="0" u="none" strike="noStrike" cap="none" dirty="0" err="1">
                <a:solidFill>
                  <a:srgbClr val="000000"/>
                </a:solidFill>
                <a:latin typeface="Arial"/>
                <a:ea typeface="Arial"/>
                <a:cs typeface="Arial"/>
                <a:sym typeface="Arial"/>
              </a:rPr>
              <a:t>einzigartigen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Beiträge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eines</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jeden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Schülers</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anerkennt</a:t>
            </a:r>
            <a:r>
              <a:rPr lang="en-US" sz="2000" b="0" i="0" u="none" strike="noStrike" cap="none" dirty="0">
                <a:solidFill>
                  <a:srgbClr val="000000"/>
                </a:solidFill>
                <a:latin typeface="Arial"/>
                <a:ea typeface="Arial"/>
                <a:cs typeface="Arial"/>
                <a:sym typeface="Arial"/>
              </a:rPr>
              <a:t> und </a:t>
            </a:r>
            <a:r>
              <a:rPr lang="en-US" sz="2000" b="0" i="0" u="none" strike="noStrike" cap="none" dirty="0" err="1">
                <a:solidFill>
                  <a:srgbClr val="000000"/>
                </a:solidFill>
                <a:latin typeface="Arial"/>
                <a:ea typeface="Arial"/>
                <a:cs typeface="Arial"/>
                <a:sym typeface="Arial"/>
              </a:rPr>
              <a:t>wertschätzt</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Außerdem</a:t>
            </a:r>
            <a:r>
              <a:rPr lang="en-US" sz="2000" b="0" i="0" u="none" strike="noStrike" cap="none" dirty="0">
                <a:solidFill>
                  <a:srgbClr val="000000"/>
                </a:solidFill>
                <a:latin typeface="Arial"/>
                <a:ea typeface="Arial"/>
                <a:cs typeface="Arial"/>
                <a:sym typeface="Arial"/>
              </a:rPr>
              <a:t> </a:t>
            </a:r>
            <a:r>
              <a:rPr lang="en-US" sz="2000" b="1" i="0" u="none" strike="noStrike" cap="none" dirty="0" err="1">
                <a:solidFill>
                  <a:srgbClr val="E36C09"/>
                </a:solidFill>
                <a:latin typeface="Arial"/>
                <a:ea typeface="Arial"/>
                <a:cs typeface="Arial"/>
                <a:sym typeface="Arial"/>
              </a:rPr>
              <a:t>werden</a:t>
            </a:r>
            <a:r>
              <a:rPr lang="en-US" sz="2000" b="1" i="0" u="none" strike="noStrike" cap="none" dirty="0">
                <a:solidFill>
                  <a:srgbClr val="E36C09"/>
                </a:solidFill>
                <a:latin typeface="Arial"/>
                <a:ea typeface="Arial"/>
                <a:cs typeface="Arial"/>
                <a:sym typeface="Arial"/>
              </a:rPr>
              <a:t> </a:t>
            </a:r>
            <a:r>
              <a:rPr lang="en-US" sz="2000" b="1" i="0" u="none" strike="noStrike" cap="none" dirty="0" err="1">
                <a:solidFill>
                  <a:srgbClr val="E36C09"/>
                </a:solidFill>
                <a:latin typeface="Arial"/>
                <a:ea typeface="Arial"/>
                <a:cs typeface="Arial"/>
                <a:sym typeface="Arial"/>
              </a:rPr>
              <a:t>Autonomie</a:t>
            </a:r>
            <a:r>
              <a:rPr lang="en-US" sz="2000" b="1" i="0" u="none" strike="noStrike" cap="none" dirty="0">
                <a:solidFill>
                  <a:srgbClr val="E36C09"/>
                </a:solidFill>
                <a:latin typeface="Arial"/>
                <a:ea typeface="Arial"/>
                <a:cs typeface="Arial"/>
                <a:sym typeface="Arial"/>
              </a:rPr>
              <a:t> und Motivation </a:t>
            </a:r>
            <a:r>
              <a:rPr lang="en-US" sz="2000" b="1" i="0" u="none" strike="noStrike" cap="none" dirty="0" err="1">
                <a:solidFill>
                  <a:srgbClr val="E36C09"/>
                </a:solidFill>
                <a:latin typeface="Arial"/>
                <a:ea typeface="Arial"/>
                <a:cs typeface="Arial"/>
                <a:sym typeface="Arial"/>
              </a:rPr>
              <a:t>gefördert</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indem</a:t>
            </a:r>
            <a:r>
              <a:rPr lang="en-US" sz="2000" b="0" i="0" u="none" strike="noStrike" cap="none" dirty="0">
                <a:solidFill>
                  <a:srgbClr val="000000"/>
                </a:solidFill>
                <a:latin typeface="Arial"/>
                <a:ea typeface="Arial"/>
                <a:cs typeface="Arial"/>
                <a:sym typeface="Arial"/>
              </a:rPr>
              <a:t> den </a:t>
            </a:r>
            <a:r>
              <a:rPr lang="en-US" sz="2000" b="0" i="0" u="none" strike="noStrike" cap="none" dirty="0" err="1">
                <a:solidFill>
                  <a:srgbClr val="000000"/>
                </a:solidFill>
                <a:latin typeface="Arial"/>
                <a:ea typeface="Arial"/>
                <a:cs typeface="Arial"/>
                <a:sym typeface="Arial"/>
              </a:rPr>
              <a:t>Schülern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Wahlmöglichkeiten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gegeben</a:t>
            </a:r>
            <a:r>
              <a:rPr lang="en-US" sz="2000" b="0" i="0" u="none" strike="noStrike" cap="none" dirty="0">
                <a:solidFill>
                  <a:srgbClr val="000000"/>
                </a:solidFill>
                <a:latin typeface="Arial"/>
                <a:ea typeface="Arial"/>
                <a:cs typeface="Arial"/>
                <a:sym typeface="Arial"/>
              </a:rPr>
              <a:t> und </a:t>
            </a:r>
            <a:r>
              <a:rPr lang="en-US" sz="2000" b="0" i="0" u="none" strike="noStrike" cap="none" dirty="0" err="1">
                <a:solidFill>
                  <a:srgbClr val="000000"/>
                </a:solidFill>
                <a:latin typeface="Arial"/>
                <a:ea typeface="Arial"/>
                <a:cs typeface="Arial"/>
                <a:sym typeface="Arial"/>
              </a:rPr>
              <a:t>ihre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Leistungen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anerkannt</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werden</a:t>
            </a:r>
            <a:r>
              <a:rPr lang="en-US" sz="2000" b="0" i="0" u="none" strike="noStrike" cap="none" dirty="0">
                <a:solidFill>
                  <a:srgbClr val="000000"/>
                </a:solidFill>
                <a:latin typeface="Arial"/>
                <a:ea typeface="Arial"/>
                <a:cs typeface="Arial"/>
                <a:sym typeface="Arial"/>
              </a:rPr>
              <a:t>. Und </a:t>
            </a:r>
            <a:r>
              <a:rPr lang="en-US" sz="2000" b="0" i="0" u="none" strike="noStrike" cap="none" dirty="0" err="1">
                <a:solidFill>
                  <a:srgbClr val="000000"/>
                </a:solidFill>
                <a:latin typeface="Arial"/>
                <a:ea typeface="Arial"/>
                <a:cs typeface="Arial"/>
                <a:sym typeface="Arial"/>
              </a:rPr>
              <a:t>schließlich</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wird</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ein</a:t>
            </a:r>
            <a:r>
              <a:rPr lang="en-US" sz="2000" b="0" i="0" u="none" strike="noStrike" cap="none" dirty="0">
                <a:solidFill>
                  <a:srgbClr val="000000"/>
                </a:solidFill>
                <a:latin typeface="Arial"/>
                <a:ea typeface="Arial"/>
                <a:cs typeface="Arial"/>
                <a:sym typeface="Arial"/>
              </a:rPr>
              <a:t> </a:t>
            </a:r>
            <a:r>
              <a:rPr lang="en-US" sz="2000" b="1" i="0" u="none" strike="noStrike" cap="none" dirty="0">
                <a:solidFill>
                  <a:srgbClr val="E36C09"/>
                </a:solidFill>
                <a:latin typeface="Arial"/>
                <a:ea typeface="Arial"/>
                <a:cs typeface="Arial"/>
                <a:sym typeface="Arial"/>
              </a:rPr>
              <a:t>positives </a:t>
            </a:r>
            <a:r>
              <a:rPr lang="en-US" sz="2000" b="1" i="0" u="none" strike="noStrike" cap="none" dirty="0" err="1">
                <a:solidFill>
                  <a:srgbClr val="E36C09"/>
                </a:solidFill>
                <a:latin typeface="Arial"/>
                <a:ea typeface="Arial"/>
                <a:cs typeface="Arial"/>
                <a:sym typeface="Arial"/>
              </a:rPr>
              <a:t>Lernumfeld</a:t>
            </a:r>
            <a:r>
              <a:rPr lang="en-US" sz="2000" b="1" i="0" u="none" strike="noStrike" cap="none" dirty="0">
                <a:solidFill>
                  <a:srgbClr val="E36C09"/>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geschaffen</a:t>
            </a:r>
            <a:r>
              <a:rPr lang="en-US" sz="2000" b="0" i="0" u="none" strike="noStrike" cap="none" dirty="0">
                <a:solidFill>
                  <a:srgbClr val="000000"/>
                </a:solidFill>
                <a:latin typeface="Arial"/>
                <a:ea typeface="Arial"/>
                <a:cs typeface="Arial"/>
                <a:sym typeface="Arial"/>
              </a:rPr>
              <a:t>, in dem die </a:t>
            </a:r>
            <a:r>
              <a:rPr lang="en-US" sz="2000" b="0" i="0" u="none" strike="noStrike" cap="none" dirty="0" err="1">
                <a:solidFill>
                  <a:srgbClr val="000000"/>
                </a:solidFill>
                <a:latin typeface="Arial"/>
                <a:ea typeface="Arial"/>
                <a:cs typeface="Arial"/>
                <a:sym typeface="Arial"/>
              </a:rPr>
              <a:t>Schüler</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sich</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gegenseitig</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unterstützen</a:t>
            </a:r>
            <a:r>
              <a:rPr lang="en-US" sz="2000" b="0" i="0" u="none" strike="noStrike" cap="none" dirty="0">
                <a:solidFill>
                  <a:srgbClr val="000000"/>
                </a:solidFill>
                <a:latin typeface="Arial"/>
                <a:ea typeface="Arial"/>
                <a:cs typeface="Arial"/>
                <a:sym typeface="Arial"/>
              </a:rPr>
              <a:t> und </a:t>
            </a:r>
            <a:r>
              <a:rPr lang="en-US" sz="2000" b="0" i="0" u="none" strike="noStrike" cap="none" dirty="0" err="1">
                <a:solidFill>
                  <a:srgbClr val="000000"/>
                </a:solidFill>
                <a:latin typeface="Arial"/>
                <a:ea typeface="Arial"/>
                <a:cs typeface="Arial"/>
                <a:sym typeface="Arial"/>
              </a:rPr>
              <a:t>voneinander</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lernen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Insgesamt</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trägt</a:t>
            </a:r>
            <a:r>
              <a:rPr lang="en-US" sz="2000" b="0" i="0" u="none" strike="noStrike" cap="none" dirty="0">
                <a:solidFill>
                  <a:srgbClr val="000000"/>
                </a:solidFill>
                <a:latin typeface="Arial"/>
                <a:ea typeface="Arial"/>
                <a:cs typeface="Arial"/>
                <a:sym typeface="Arial"/>
              </a:rPr>
              <a:t> die </a:t>
            </a:r>
            <a:r>
              <a:rPr lang="en-US" sz="2000" b="0" i="0" u="none" strike="noStrike" cap="none" dirty="0" err="1">
                <a:solidFill>
                  <a:srgbClr val="000000"/>
                </a:solidFill>
                <a:latin typeface="Arial"/>
                <a:ea typeface="Arial"/>
                <a:cs typeface="Arial"/>
                <a:sym typeface="Arial"/>
              </a:rPr>
              <a:t>personalisierte</a:t>
            </a:r>
            <a:r>
              <a:rPr lang="en-US" sz="2000" b="0" i="0" u="none" strike="noStrike" cap="none" dirty="0">
                <a:solidFill>
                  <a:srgbClr val="000000"/>
                </a:solidFill>
                <a:latin typeface="Arial"/>
                <a:ea typeface="Arial"/>
                <a:cs typeface="Arial"/>
                <a:sym typeface="Arial"/>
              </a:rPr>
              <a:t> Zusammenarbeit </a:t>
            </a:r>
            <a:r>
              <a:rPr lang="en-US" sz="2000" b="0" i="0" u="none" strike="noStrike" cap="none" dirty="0" err="1">
                <a:solidFill>
                  <a:srgbClr val="000000"/>
                </a:solidFill>
                <a:latin typeface="Arial"/>
                <a:ea typeface="Arial"/>
                <a:cs typeface="Arial"/>
                <a:sym typeface="Arial"/>
              </a:rPr>
              <a:t>zum</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akademischen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Erfolg</a:t>
            </a:r>
            <a:r>
              <a:rPr lang="en-US" sz="2000" b="0" i="0" u="none" strike="noStrike" cap="none" dirty="0">
                <a:solidFill>
                  <a:srgbClr val="000000"/>
                </a:solidFill>
                <a:latin typeface="Arial"/>
                <a:ea typeface="Arial"/>
                <a:cs typeface="Arial"/>
                <a:sym typeface="Arial"/>
              </a:rPr>
              <a:t> der </a:t>
            </a:r>
            <a:r>
              <a:rPr lang="en-US" sz="2000" b="0" i="0" u="none" strike="noStrike" cap="none" dirty="0" err="1">
                <a:solidFill>
                  <a:srgbClr val="000000"/>
                </a:solidFill>
                <a:latin typeface="Arial"/>
                <a:ea typeface="Arial"/>
                <a:cs typeface="Arial"/>
                <a:sym typeface="Arial"/>
              </a:rPr>
              <a:t>Schüler</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bei</a:t>
            </a:r>
            <a:r>
              <a:rPr lang="en-US" sz="2000" b="0" i="0" u="none" strike="noStrike" cap="none" dirty="0">
                <a:solidFill>
                  <a:srgbClr val="000000"/>
                </a:solidFill>
                <a:latin typeface="Arial"/>
                <a:ea typeface="Arial"/>
                <a:cs typeface="Arial"/>
                <a:sym typeface="Arial"/>
              </a:rPr>
              <a:t> und </a:t>
            </a:r>
            <a:r>
              <a:rPr lang="en-US" sz="2000" b="0" i="0" u="none" strike="noStrike" cap="none" dirty="0" err="1">
                <a:solidFill>
                  <a:srgbClr val="000000"/>
                </a:solidFill>
                <a:latin typeface="Arial"/>
                <a:ea typeface="Arial"/>
                <a:cs typeface="Arial"/>
                <a:sym typeface="Arial"/>
              </a:rPr>
              <a:t>fördert</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gleichzeitig</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wichtige</a:t>
            </a:r>
            <a:r>
              <a:rPr lang="en-US" sz="2000" b="0" i="0" u="none" strike="noStrike" cap="none" dirty="0">
                <a:solidFill>
                  <a:srgbClr val="000000"/>
                </a:solidFill>
                <a:latin typeface="Arial"/>
                <a:ea typeface="Arial"/>
                <a:cs typeface="Arial"/>
                <a:sym typeface="Arial"/>
              </a:rPr>
              <a:t> </a:t>
            </a:r>
            <a:r>
              <a:rPr lang="en-US" sz="2000" b="1" i="0" u="none" strike="noStrike" cap="none" dirty="0" err="1">
                <a:solidFill>
                  <a:srgbClr val="E36C09"/>
                </a:solidFill>
                <a:latin typeface="Arial"/>
                <a:ea typeface="Arial"/>
                <a:cs typeface="Arial"/>
                <a:sym typeface="Arial"/>
              </a:rPr>
              <a:t>soziale</a:t>
            </a:r>
            <a:r>
              <a:rPr lang="en-US" sz="2000" b="1" i="0" u="none" strike="noStrike" cap="none" dirty="0">
                <a:solidFill>
                  <a:srgbClr val="E36C09"/>
                </a:solidFill>
                <a:latin typeface="Arial"/>
                <a:ea typeface="Arial"/>
                <a:cs typeface="Arial"/>
                <a:sym typeface="Arial"/>
              </a:rPr>
              <a:t> und </a:t>
            </a:r>
            <a:r>
              <a:rPr lang="en-US" sz="2000" b="1" i="0" u="none" strike="noStrike" cap="none" dirty="0" err="1">
                <a:solidFill>
                  <a:srgbClr val="E36C09"/>
                </a:solidFill>
                <a:latin typeface="Arial"/>
                <a:ea typeface="Arial"/>
                <a:cs typeface="Arial"/>
                <a:sym typeface="Arial"/>
              </a:rPr>
              <a:t>emotionale</a:t>
            </a:r>
            <a:r>
              <a:rPr lang="en-US" sz="2000" b="1" i="0" u="none" strike="noStrike" cap="none" dirty="0">
                <a:solidFill>
                  <a:srgbClr val="E36C09"/>
                </a:solidFill>
                <a:latin typeface="Arial"/>
                <a:ea typeface="Arial"/>
                <a:cs typeface="Arial"/>
                <a:sym typeface="Arial"/>
              </a:rPr>
              <a:t> </a:t>
            </a:r>
            <a:r>
              <a:rPr lang="en-US" sz="2000" b="1" i="0" u="none" strike="noStrike" cap="none" dirty="0" err="1">
                <a:solidFill>
                  <a:srgbClr val="E36C09"/>
                </a:solidFill>
                <a:latin typeface="Arial"/>
                <a:ea typeface="Arial"/>
                <a:cs typeface="Arial"/>
                <a:sym typeface="Arial"/>
              </a:rPr>
              <a:t>Kompetenzen</a:t>
            </a:r>
            <a:r>
              <a:rPr lang="en-US" sz="2000" b="1" i="0" u="none" strike="noStrike" cap="none" dirty="0">
                <a:solidFill>
                  <a:srgbClr val="E36C09"/>
                </a:solidFill>
                <a:latin typeface="Arial"/>
                <a:ea typeface="Arial"/>
                <a:cs typeface="Arial"/>
                <a:sym typeface="Arial"/>
              </a:rPr>
              <a:t>.</a:t>
            </a:r>
            <a:endParaRPr dirty="0"/>
          </a:p>
          <a:p>
            <a:pPr marL="0" marR="0" lvl="0" indent="0" algn="l" rtl="0">
              <a:lnSpc>
                <a:spcPct val="150000"/>
              </a:lnSpc>
              <a:spcBef>
                <a:spcPts val="0"/>
              </a:spcBef>
              <a:spcAft>
                <a:spcPts val="0"/>
              </a:spcAft>
              <a:buNone/>
            </a:pPr>
            <a:r>
              <a:rPr lang="en-US" sz="2000" b="0" i="0" u="none" strike="noStrike" cap="none" dirty="0" err="1">
                <a:solidFill>
                  <a:schemeClr val="dk1"/>
                </a:solidFill>
                <a:latin typeface="Arial"/>
                <a:ea typeface="Arial"/>
                <a:cs typeface="Arial"/>
                <a:sym typeface="Arial"/>
              </a:rPr>
              <a:t>Sehen</a:t>
            </a:r>
            <a:r>
              <a:rPr lang="en-US" sz="2000" b="0" i="0" u="none" strike="noStrike" cap="none" dirty="0">
                <a:solidFill>
                  <a:schemeClr val="dk1"/>
                </a:solidFill>
                <a:latin typeface="Arial"/>
                <a:ea typeface="Arial"/>
                <a:cs typeface="Arial"/>
                <a:sym typeface="Arial"/>
              </a:rPr>
              <a:t> Sie </a:t>
            </a:r>
            <a:r>
              <a:rPr lang="en-US" sz="2000" b="0" i="0" u="none" strike="noStrike" cap="none" dirty="0" err="1">
                <a:solidFill>
                  <a:schemeClr val="dk1"/>
                </a:solidFill>
                <a:latin typeface="Arial"/>
                <a:ea typeface="Arial"/>
                <a:cs typeface="Arial"/>
                <a:sym typeface="Arial"/>
              </a:rPr>
              <a:t>sich</a:t>
            </a:r>
            <a:r>
              <a:rPr lang="en-US" sz="2000" b="0" i="0" u="none" strike="noStrike" cap="none" dirty="0">
                <a:solidFill>
                  <a:schemeClr val="dk1"/>
                </a:solidFill>
                <a:latin typeface="Arial"/>
                <a:ea typeface="Arial"/>
                <a:cs typeface="Arial"/>
                <a:sym typeface="Arial"/>
              </a:rPr>
              <a:t> dieses Video von Edutopia an, das </a:t>
            </a:r>
            <a:r>
              <a:rPr lang="en-US" sz="2000" b="0" i="0" u="none" strike="noStrike" cap="none" dirty="0" err="1">
                <a:solidFill>
                  <a:schemeClr val="dk1"/>
                </a:solidFill>
                <a:latin typeface="Arial"/>
                <a:ea typeface="Arial"/>
                <a:cs typeface="Arial"/>
                <a:sym typeface="Arial"/>
              </a:rPr>
              <a:t>zeigt</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wie</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gemeinsames</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Lernen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zu</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einem</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besseren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Verständnis</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führt</a:t>
            </a:r>
            <a:r>
              <a:rPr lang="en-US" sz="2000" b="0" i="0" u="sng" strike="noStrike" cap="none" dirty="0">
                <a:solidFill>
                  <a:srgbClr val="000000"/>
                </a:solidFill>
                <a:latin typeface="Arial"/>
                <a:ea typeface="Arial"/>
                <a:cs typeface="Arial"/>
                <a:sym typeface="Arial"/>
                <a:hlinkClick r:id="rId6">
                  <a:extLst>
                    <a:ext uri="{A12FA001-AC4F-418D-AE19-62706E023703}">
                      <ahyp:hlinkClr xmlns:ahyp="http://schemas.microsoft.com/office/drawing/2018/hyperlinkcolor" val="tx"/>
                    </a:ext>
                  </a:extLst>
                </a:hlinkClick>
              </a:rPr>
              <a:t>. </a:t>
            </a:r>
            <a:endParaRPr sz="1400" b="0" i="0" u="none" strike="noStrike" cap="none" dirty="0">
              <a:solidFill>
                <a:srgbClr val="000000"/>
              </a:solidFill>
              <a:latin typeface="Arial"/>
              <a:ea typeface="Arial"/>
              <a:cs typeface="Arial"/>
              <a:sym typeface="Arial"/>
            </a:endParaRPr>
          </a:p>
        </p:txBody>
      </p:sp>
      <p:pic>
        <p:nvPicPr>
          <p:cNvPr id="422" name="Google Shape;422;p41"/>
          <p:cNvPicPr preferRelativeResize="0"/>
          <p:nvPr/>
        </p:nvPicPr>
        <p:blipFill rotWithShape="1">
          <a:blip r:embed="rId7">
            <a:alphaModFix/>
          </a:blip>
          <a:srcRect/>
          <a:stretch/>
        </p:blipFill>
        <p:spPr>
          <a:xfrm>
            <a:off x="11336175" y="2976421"/>
            <a:ext cx="6401737" cy="3600977"/>
          </a:xfrm>
          <a:prstGeom prst="rect">
            <a:avLst/>
          </a:prstGeom>
          <a:noFill/>
          <a:ln>
            <a:noFill/>
          </a:ln>
        </p:spPr>
      </p:pic>
      <p:sp>
        <p:nvSpPr>
          <p:cNvPr id="423" name="Google Shape;423;p41"/>
          <p:cNvSpPr txBox="1"/>
          <p:nvPr/>
        </p:nvSpPr>
        <p:spPr>
          <a:xfrm>
            <a:off x="11208327" y="6758324"/>
            <a:ext cx="571877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https://www.youtube.com/watch?v=rWEwv_qobpU</a:t>
            </a:r>
            <a:endParaRPr/>
          </a:p>
        </p:txBody>
      </p:sp>
      <p:pic>
        <p:nvPicPr>
          <p:cNvPr id="424" name="Google Shape;424;p41"/>
          <p:cNvPicPr preferRelativeResize="0"/>
          <p:nvPr/>
        </p:nvPicPr>
        <p:blipFill rotWithShape="1">
          <a:blip r:embed="rId8">
            <a:alphaModFix/>
          </a:blip>
          <a:srcRect/>
          <a:stretch/>
        </p:blipFill>
        <p:spPr>
          <a:xfrm>
            <a:off x="15867358" y="9198993"/>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251BC86D-3AC5-DCF9-DBA7-1CB484851104}"/>
              </a:ext>
            </a:extLst>
          </p:cNvPr>
          <p:cNvPicPr>
            <a:picLocks noChangeAspect="1"/>
          </p:cNvPicPr>
          <p:nvPr/>
        </p:nvPicPr>
        <p:blipFill>
          <a:blip r:embed="rId9"/>
          <a:stretch>
            <a:fillRect/>
          </a:stretch>
        </p:blipFill>
        <p:spPr>
          <a:xfrm>
            <a:off x="3042891" y="9284090"/>
            <a:ext cx="2331172" cy="489069"/>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428"/>
        <p:cNvGrpSpPr/>
        <p:nvPr/>
      </p:nvGrpSpPr>
      <p:grpSpPr>
        <a:xfrm>
          <a:off x="0" y="0"/>
          <a:ext cx="0" cy="0"/>
          <a:chOff x="0" y="0"/>
          <a:chExt cx="0" cy="0"/>
        </a:xfrm>
      </p:grpSpPr>
      <p:sp>
        <p:nvSpPr>
          <p:cNvPr id="429" name="Google Shape;429;p42"/>
          <p:cNvSpPr txBox="1"/>
          <p:nvPr/>
        </p:nvSpPr>
        <p:spPr>
          <a:xfrm>
            <a:off x="1268384" y="803047"/>
            <a:ext cx="11834641" cy="945515"/>
          </a:xfrm>
          <a:prstGeom prst="rect">
            <a:avLst/>
          </a:prstGeom>
          <a:noFill/>
          <a:ln>
            <a:noFill/>
          </a:ln>
        </p:spPr>
        <p:txBody>
          <a:bodyPr spcFirstLastPara="1" wrap="square" lIns="0" tIns="0" rIns="0" bIns="0" anchor="t" anchorCtr="0">
            <a:spAutoFit/>
          </a:bodyPr>
          <a:lstStyle/>
          <a:p>
            <a:pPr marL="0" marR="0" lvl="0" indent="0" algn="l" rtl="0">
              <a:lnSpc>
                <a:spcPct val="192474"/>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Erleichterung konstruktiver Interaktionen zwischen Schülern</a:t>
            </a:r>
            <a:endParaRPr sz="3200" b="0" i="0" u="none" strike="noStrike" cap="none">
              <a:solidFill>
                <a:srgbClr val="033C5B"/>
              </a:solidFill>
              <a:latin typeface="Arial"/>
              <a:ea typeface="Arial"/>
              <a:cs typeface="Arial"/>
              <a:sym typeface="Arial"/>
            </a:endParaRPr>
          </a:p>
        </p:txBody>
      </p:sp>
      <p:sp>
        <p:nvSpPr>
          <p:cNvPr id="430" name="Google Shape;430;p42"/>
          <p:cNvSpPr/>
          <p:nvPr/>
        </p:nvSpPr>
        <p:spPr>
          <a:xfrm>
            <a:off x="17259300" y="-150232"/>
            <a:ext cx="1032201" cy="8963824"/>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1" name="Google Shape;431;p42"/>
          <p:cNvSpPr/>
          <p:nvPr/>
        </p:nvSpPr>
        <p:spPr>
          <a:xfrm>
            <a:off x="0" y="-75116"/>
            <a:ext cx="1028700" cy="888870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2" name="Google Shape;432;p42"/>
          <p:cNvSpPr/>
          <p:nvPr/>
        </p:nvSpPr>
        <p:spPr>
          <a:xfrm rot="5400000">
            <a:off x="-824" y="824"/>
            <a:ext cx="1030349" cy="1028700"/>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a:p>
        </p:txBody>
      </p:sp>
      <p:sp>
        <p:nvSpPr>
          <p:cNvPr id="433" name="Google Shape;433;p42"/>
          <p:cNvSpPr/>
          <p:nvPr/>
        </p:nvSpPr>
        <p:spPr>
          <a:xfrm>
            <a:off x="0" y="5257590"/>
            <a:ext cx="1028700" cy="3556002"/>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4" name="Google Shape;434;p42"/>
          <p:cNvSpPr/>
          <p:nvPr/>
        </p:nvSpPr>
        <p:spPr>
          <a:xfrm>
            <a:off x="17259300" y="5257590"/>
            <a:ext cx="1028700" cy="3556002"/>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5" name="Google Shape;435;p42"/>
          <p:cNvSpPr/>
          <p:nvPr/>
        </p:nvSpPr>
        <p:spPr>
          <a:xfrm rot="10800000">
            <a:off x="17257651" y="1649"/>
            <a:ext cx="1030349" cy="1028700"/>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a:p>
        </p:txBody>
      </p:sp>
      <p:sp>
        <p:nvSpPr>
          <p:cNvPr id="436" name="Google Shape;436;p42"/>
          <p:cNvSpPr/>
          <p:nvPr/>
        </p:nvSpPr>
        <p:spPr>
          <a:xfrm>
            <a:off x="310962" y="9525000"/>
            <a:ext cx="406777" cy="406777"/>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7" name="Google Shape;437;p42"/>
          <p:cNvSpPr/>
          <p:nvPr/>
        </p:nvSpPr>
        <p:spPr>
          <a:xfrm>
            <a:off x="17572012" y="9525000"/>
            <a:ext cx="406777" cy="406777"/>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8" name="Google Shape;438;p42"/>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a:lstStyle/>
          <a:p>
            <a:endParaRPr/>
          </a:p>
        </p:txBody>
      </p:sp>
      <p:sp>
        <p:nvSpPr>
          <p:cNvPr id="439" name="Google Shape;439;p42"/>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a:lstStyle/>
          <a:p>
            <a:endParaRPr/>
          </a:p>
        </p:txBody>
      </p:sp>
      <p:sp>
        <p:nvSpPr>
          <p:cNvPr id="440" name="Google Shape;440;p42"/>
          <p:cNvSpPr txBox="1"/>
          <p:nvPr/>
        </p:nvSpPr>
        <p:spPr>
          <a:xfrm>
            <a:off x="5627065" y="9243317"/>
            <a:ext cx="10153788"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n-US" sz="1200" b="0" i="0" u="none" strike="noStrike" cap="none" dirty="0">
                <a:solidFill>
                  <a:srgbClr val="121212"/>
                </a:solidFill>
                <a:latin typeface="Arial"/>
                <a:ea typeface="Arial"/>
                <a:cs typeface="Arial"/>
                <a:sym typeface="Arial"/>
              </a:rPr>
              <a:t>Von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finanziert</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geäußerten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Ansichten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Meinungen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entsprechen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jedoch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ausschließlich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denen</a:t>
            </a:r>
            <a:r>
              <a:rPr lang="en-US" sz="1200" b="0" i="0" u="none" strike="noStrike" cap="none" dirty="0">
                <a:solidFill>
                  <a:srgbClr val="121212"/>
                </a:solidFill>
                <a:latin typeface="Arial"/>
                <a:ea typeface="Arial"/>
                <a:cs typeface="Arial"/>
                <a:sym typeface="Arial"/>
              </a:rPr>
              <a:t> des </a:t>
            </a:r>
            <a:r>
              <a:rPr lang="en-US" sz="1200" b="0" i="0" u="none" strike="noStrike" cap="none" dirty="0" err="1">
                <a:solidFill>
                  <a:srgbClr val="121212"/>
                </a:solidFill>
                <a:latin typeface="Arial"/>
                <a:ea typeface="Arial"/>
                <a:cs typeface="Arial"/>
                <a:sym typeface="Arial"/>
              </a:rPr>
              <a:t>Autors</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bzw</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Autoren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spiegeln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nicht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zwingend</a:t>
            </a:r>
            <a:r>
              <a:rPr lang="en-US" sz="1200" b="0" i="0" u="none" strike="noStrike" cap="none" dirty="0">
                <a:solidFill>
                  <a:srgbClr val="121212"/>
                </a:solidFill>
                <a:latin typeface="Arial"/>
                <a:ea typeface="Arial"/>
                <a:cs typeface="Arial"/>
                <a:sym typeface="Arial"/>
              </a:rPr>
              <a:t> die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oder</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Exekutivagentur</a:t>
            </a:r>
            <a:r>
              <a:rPr lang="en-US" sz="1200" b="0" i="0" u="none" strike="noStrike" cap="none" dirty="0">
                <a:solidFill>
                  <a:srgbClr val="121212"/>
                </a:solidFill>
                <a:latin typeface="Arial"/>
                <a:ea typeface="Arial"/>
                <a:cs typeface="Arial"/>
                <a:sym typeface="Arial"/>
              </a:rPr>
              <a:t> für </a:t>
            </a:r>
            <a:r>
              <a:rPr lang="en-US" sz="1200" b="0" i="0" u="none" strike="noStrike" cap="none" dirty="0" err="1">
                <a:solidFill>
                  <a:srgbClr val="121212"/>
                </a:solidFill>
                <a:latin typeface="Arial"/>
                <a:ea typeface="Arial"/>
                <a:cs typeface="Arial"/>
                <a:sym typeface="Arial"/>
              </a:rPr>
              <a:t>Bildung</a:t>
            </a:r>
            <a:r>
              <a:rPr lang="en-US" sz="1200" b="0" i="0" u="none" strike="noStrike" cap="none" dirty="0">
                <a:solidFill>
                  <a:srgbClr val="121212"/>
                </a:solidFill>
                <a:latin typeface="Arial"/>
                <a:ea typeface="Arial"/>
                <a:cs typeface="Arial"/>
                <a:sym typeface="Arial"/>
              </a:rPr>
              <a:t> und Kultur (EACEA) wider. </a:t>
            </a:r>
            <a:r>
              <a:rPr lang="en-US" sz="1200" b="0" i="0" u="none" strike="noStrike" cap="none" dirty="0" err="1">
                <a:solidFill>
                  <a:srgbClr val="121212"/>
                </a:solidFill>
                <a:latin typeface="Arial"/>
                <a:ea typeface="Arial"/>
                <a:cs typeface="Arial"/>
                <a:sym typeface="Arial"/>
              </a:rPr>
              <a:t>Weder</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Europäische</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noch</a:t>
            </a:r>
            <a:r>
              <a:rPr lang="en-US" sz="1200" b="0" i="0" u="none" strike="noStrike" cap="none" dirty="0">
                <a:solidFill>
                  <a:srgbClr val="121212"/>
                </a:solidFill>
                <a:latin typeface="Arial"/>
                <a:ea typeface="Arial"/>
                <a:cs typeface="Arial"/>
                <a:sym typeface="Arial"/>
              </a:rPr>
              <a:t> die EACEA </a:t>
            </a:r>
            <a:r>
              <a:rPr lang="en-US" sz="1200" b="0" i="0" u="none" strike="noStrike" cap="none" dirty="0" err="1">
                <a:solidFill>
                  <a:srgbClr val="121212"/>
                </a:solidFill>
                <a:latin typeface="Arial"/>
                <a:ea typeface="Arial"/>
                <a:cs typeface="Arial"/>
                <a:sym typeface="Arial"/>
              </a:rPr>
              <a:t>können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dafür</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verantwortlich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gemacht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werden</a:t>
            </a:r>
            <a:r>
              <a:rPr lang="en-US" sz="1200" b="0" i="0" u="none" strike="noStrike" cap="none" dirty="0">
                <a:solidFill>
                  <a:srgbClr val="121212"/>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p:txBody>
      </p:sp>
      <p:sp>
        <p:nvSpPr>
          <p:cNvPr id="441" name="Google Shape;441;p42"/>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42" name="Google Shape;442;p42"/>
          <p:cNvPicPr preferRelativeResize="0"/>
          <p:nvPr/>
        </p:nvPicPr>
        <p:blipFill rotWithShape="1">
          <a:blip r:embed="rId5">
            <a:alphaModFix/>
          </a:blip>
          <a:srcRect/>
          <a:stretch/>
        </p:blipFill>
        <p:spPr>
          <a:xfrm>
            <a:off x="13471236" y="5257590"/>
            <a:ext cx="2946400" cy="3367314"/>
          </a:xfrm>
          <a:prstGeom prst="rect">
            <a:avLst/>
          </a:prstGeom>
          <a:noFill/>
          <a:ln>
            <a:noFill/>
          </a:ln>
        </p:spPr>
      </p:pic>
      <p:sp>
        <p:nvSpPr>
          <p:cNvPr id="443" name="Google Shape;443;p42"/>
          <p:cNvSpPr txBox="1"/>
          <p:nvPr/>
        </p:nvSpPr>
        <p:spPr>
          <a:xfrm>
            <a:off x="1268384" y="1748562"/>
            <a:ext cx="15149252" cy="169277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Konstruktive Interaktionen sind die Grundlage für eine kooperative und ansprechende Lernumgebung. Im "Flipped Classroom" ist die Förderung dieser Interaktionen zwischen den Schülern entscheidend für die Entwicklung von kritischem Denken, Kommunikationsfähigkeiten und der Fähigkeit, effektiv in Teams zu arbeiten. Hier sind fünf Möglichkeiten, die Ihnen dabei helfen:</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4" name="Google Shape;444;p42"/>
          <p:cNvSpPr txBox="1"/>
          <p:nvPr/>
        </p:nvSpPr>
        <p:spPr>
          <a:xfrm>
            <a:off x="1471566" y="3732816"/>
            <a:ext cx="4186192" cy="19389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E36C09"/>
                </a:solidFill>
                <a:latin typeface="Arial"/>
                <a:ea typeface="Arial"/>
                <a:cs typeface="Arial"/>
                <a:sym typeface="Arial"/>
              </a:rPr>
              <a:t>Legen Sie Grundregeln fest</a:t>
            </a:r>
            <a:r>
              <a:rPr lang="en-US" sz="2000" b="0" i="0" u="none" strike="noStrike" cap="none">
                <a:solidFill>
                  <a:srgbClr val="E36C09"/>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Legen Sie klare Richtlinien für Respekt, aktives Zuhören und gleichberechtigte Teilnahme fest, um eine unterstützende und produktive Diskussionsumgebung zu schaffen.</a:t>
            </a:r>
            <a:endParaRPr/>
          </a:p>
        </p:txBody>
      </p:sp>
      <p:sp>
        <p:nvSpPr>
          <p:cNvPr id="445" name="Google Shape;445;p42"/>
          <p:cNvSpPr txBox="1"/>
          <p:nvPr/>
        </p:nvSpPr>
        <p:spPr>
          <a:xfrm>
            <a:off x="6534576" y="3731917"/>
            <a:ext cx="4186192" cy="16312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E36C09"/>
                </a:solidFill>
                <a:latin typeface="Arial"/>
                <a:ea typeface="Arial"/>
                <a:cs typeface="Arial"/>
                <a:sym typeface="Arial"/>
              </a:rPr>
              <a:t>Vielfältige Gruppenzusammensetzung</a:t>
            </a:r>
            <a:r>
              <a:rPr lang="en-US" sz="2000" b="0" i="0" u="none" strike="noStrike" cap="none">
                <a:solidFill>
                  <a:srgbClr val="E36C09"/>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Wechseln Sie die Gruppenmitglieder regelmäßig, damit die Schüler eine Vielzahl von Perspektiven und Arbeitsstilen kennen lernen.</a:t>
            </a:r>
            <a:endParaRPr/>
          </a:p>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p:txBody>
      </p:sp>
      <p:sp>
        <p:nvSpPr>
          <p:cNvPr id="446" name="Google Shape;446;p42"/>
          <p:cNvSpPr txBox="1"/>
          <p:nvPr/>
        </p:nvSpPr>
        <p:spPr>
          <a:xfrm>
            <a:off x="11677975" y="3731917"/>
            <a:ext cx="4186192" cy="255454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E36C09"/>
                </a:solidFill>
                <a:latin typeface="Arial"/>
                <a:ea typeface="Arial"/>
                <a:cs typeface="Arial"/>
                <a:sym typeface="Arial"/>
              </a:rPr>
              <a:t>Geleitete Diskussionen</a:t>
            </a:r>
            <a:r>
              <a:rPr lang="en-US" sz="2000" b="0" i="0" u="none" strike="noStrike" cap="none">
                <a:solidFill>
                  <a:srgbClr val="E36C09"/>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Verwenden Sie Fragen, die zum Nachdenken anregen, um die Diskussionen zielgerichtet und produktiv zu halten und sicherzustellen, dass sie auf dem richtigen Weg bleiben und zu den Lernzielen beitragen.</a:t>
            </a:r>
            <a:endParaRPr/>
          </a:p>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p:txBody>
      </p:sp>
      <p:sp>
        <p:nvSpPr>
          <p:cNvPr id="447" name="Google Shape;447;p42"/>
          <p:cNvSpPr txBox="1"/>
          <p:nvPr/>
        </p:nvSpPr>
        <p:spPr>
          <a:xfrm>
            <a:off x="6614965" y="5654992"/>
            <a:ext cx="4186192" cy="19389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000" b="1" i="0" u="none" strike="noStrike" cap="none">
                <a:solidFill>
                  <a:srgbClr val="E36C09"/>
                </a:solidFill>
                <a:latin typeface="Arial"/>
                <a:ea typeface="Arial"/>
                <a:cs typeface="Arial"/>
                <a:sym typeface="Arial"/>
              </a:rPr>
              <a:t>Lösung von Konflikten</a:t>
            </a:r>
            <a:r>
              <a:rPr lang="en-US" sz="2000" b="0" i="0" u="none" strike="noStrike" cap="none">
                <a:solidFill>
                  <a:srgbClr val="E36C09"/>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Den Schülern Strategien an die Hand geben, um Meinungsverschiedenheiten konstruktiv anzugehen und zu lösen und so potenzielle Konflikte in Lernmöglichkeiten zu verwandeln</a:t>
            </a:r>
            <a:endParaRPr/>
          </a:p>
        </p:txBody>
      </p:sp>
      <p:sp>
        <p:nvSpPr>
          <p:cNvPr id="448" name="Google Shape;448;p42"/>
          <p:cNvSpPr txBox="1"/>
          <p:nvPr/>
        </p:nvSpPr>
        <p:spPr>
          <a:xfrm>
            <a:off x="1440873" y="5995878"/>
            <a:ext cx="4186192" cy="16312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E36C09"/>
                </a:solidFill>
                <a:latin typeface="Arial"/>
                <a:ea typeface="Arial"/>
                <a:cs typeface="Arial"/>
                <a:sym typeface="Arial"/>
              </a:rPr>
              <a:t>Rollenzuweisung</a:t>
            </a:r>
            <a:r>
              <a:rPr lang="en-US" sz="2000" b="0" i="0" u="none" strike="noStrike" cap="none">
                <a:solidFill>
                  <a:srgbClr val="E36C09"/>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Legen Sie bestimmte Rollen innerhalb der Gruppenaktivitäten fest, um sicherzustellen, dass jeder Schüler eine bestimmte Aufgabe hat und einen effektiven Beitrag leisten kann.</a:t>
            </a:r>
            <a:endParaRPr sz="2000" b="0" i="0" u="none" strike="noStrike" cap="none">
              <a:solidFill>
                <a:srgbClr val="000000"/>
              </a:solidFill>
              <a:latin typeface="Arial"/>
              <a:ea typeface="Arial"/>
              <a:cs typeface="Arial"/>
              <a:sym typeface="Arial"/>
            </a:endParaRPr>
          </a:p>
        </p:txBody>
      </p:sp>
      <p:pic>
        <p:nvPicPr>
          <p:cNvPr id="449" name="Google Shape;449;p42"/>
          <p:cNvPicPr preferRelativeResize="0"/>
          <p:nvPr/>
        </p:nvPicPr>
        <p:blipFill rotWithShape="1">
          <a:blip r:embed="rId6">
            <a:alphaModFix/>
          </a:blip>
          <a:srcRect/>
          <a:stretch/>
        </p:blipFill>
        <p:spPr>
          <a:xfrm>
            <a:off x="15860042" y="9243317"/>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2FFA2DC5-8AE8-A6CB-7D93-A0ADAECC45AB}"/>
              </a:ext>
            </a:extLst>
          </p:cNvPr>
          <p:cNvPicPr>
            <a:picLocks noChangeAspect="1"/>
          </p:cNvPicPr>
          <p:nvPr/>
        </p:nvPicPr>
        <p:blipFill>
          <a:blip r:embed="rId7"/>
          <a:stretch>
            <a:fillRect/>
          </a:stretch>
        </p:blipFill>
        <p:spPr>
          <a:xfrm>
            <a:off x="3042891" y="9284090"/>
            <a:ext cx="2331172" cy="48906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96"/>
        <p:cNvGrpSpPr/>
        <p:nvPr/>
      </p:nvGrpSpPr>
      <p:grpSpPr>
        <a:xfrm>
          <a:off x="0" y="0"/>
          <a:ext cx="0" cy="0"/>
          <a:chOff x="0" y="0"/>
          <a:chExt cx="0" cy="0"/>
        </a:xfrm>
      </p:grpSpPr>
      <p:sp>
        <p:nvSpPr>
          <p:cNvPr id="97" name="Google Shape;97;p2"/>
          <p:cNvSpPr txBox="1"/>
          <p:nvPr/>
        </p:nvSpPr>
        <p:spPr>
          <a:xfrm>
            <a:off x="1028700" y="827483"/>
            <a:ext cx="6990285" cy="1960191"/>
          </a:xfrm>
          <a:prstGeom prst="rect">
            <a:avLst/>
          </a:prstGeom>
          <a:noFill/>
          <a:ln>
            <a:noFill/>
          </a:ln>
        </p:spPr>
        <p:txBody>
          <a:bodyPr spcFirstLastPara="1" wrap="square" lIns="0" tIns="0" rIns="0" bIns="0" anchor="t" anchorCtr="0">
            <a:spAutoFit/>
          </a:bodyPr>
          <a:lstStyle/>
          <a:p>
            <a:pPr marL="0" marR="0" lvl="0" indent="0" algn="ctr" rtl="0">
              <a:lnSpc>
                <a:spcPct val="110001"/>
              </a:lnSpc>
              <a:spcBef>
                <a:spcPts val="0"/>
              </a:spcBef>
              <a:spcAft>
                <a:spcPts val="0"/>
              </a:spcAft>
              <a:buClr>
                <a:srgbClr val="000000"/>
              </a:buClr>
              <a:buSzPts val="6999"/>
              <a:buFont typeface="Arial"/>
              <a:buNone/>
            </a:pPr>
            <a:r>
              <a:rPr lang="en-US" sz="6999" b="0" i="0" u="none" strike="noStrike" cap="none">
                <a:solidFill>
                  <a:srgbClr val="033C5B"/>
                </a:solidFill>
                <a:latin typeface="Arial"/>
                <a:ea typeface="Arial"/>
                <a:cs typeface="Arial"/>
                <a:sym typeface="Arial"/>
              </a:rPr>
              <a:t>Lernziele</a:t>
            </a:r>
            <a:endParaRPr sz="1400" b="0" i="0" u="none" strike="noStrike" cap="none">
              <a:solidFill>
                <a:srgbClr val="000000"/>
              </a:solidFill>
              <a:latin typeface="Arial"/>
              <a:ea typeface="Arial"/>
              <a:cs typeface="Arial"/>
              <a:sym typeface="Arial"/>
            </a:endParaRPr>
          </a:p>
        </p:txBody>
      </p:sp>
      <p:sp>
        <p:nvSpPr>
          <p:cNvPr id="98" name="Google Shape;98;p2"/>
          <p:cNvSpPr txBox="1"/>
          <p:nvPr/>
        </p:nvSpPr>
        <p:spPr>
          <a:xfrm>
            <a:off x="769775" y="2127289"/>
            <a:ext cx="7827300" cy="6032421"/>
          </a:xfrm>
          <a:prstGeom prst="rect">
            <a:avLst/>
          </a:prstGeom>
          <a:noFill/>
          <a:ln>
            <a:noFill/>
          </a:ln>
        </p:spPr>
        <p:txBody>
          <a:bodyPr spcFirstLastPara="1" wrap="square" lIns="0" tIns="0" rIns="0" bIns="0" anchor="t" anchorCtr="0">
            <a:spAutoFit/>
          </a:bodyPr>
          <a:lstStyle/>
          <a:p>
            <a:pPr marL="604519" marR="0" lvl="1" indent="-302260" algn="l" rtl="0">
              <a:lnSpc>
                <a:spcPct val="140014"/>
              </a:lnSpc>
              <a:spcBef>
                <a:spcPts val="0"/>
              </a:spcBef>
              <a:spcAft>
                <a:spcPts val="0"/>
              </a:spcAft>
              <a:buClr>
                <a:srgbClr val="121212"/>
              </a:buClr>
              <a:buSzPts val="2799"/>
              <a:buFont typeface="Arial"/>
              <a:buChar char="•"/>
            </a:pPr>
            <a:r>
              <a:rPr lang="en-US" sz="2000" b="0" i="0" u="none" strike="noStrike" cap="none" dirty="0">
                <a:solidFill>
                  <a:srgbClr val="121212"/>
                </a:solidFill>
                <a:latin typeface="Arial"/>
                <a:ea typeface="Arial"/>
                <a:cs typeface="Arial"/>
                <a:sym typeface="Arial"/>
              </a:rPr>
              <a:t>die Rolle des </a:t>
            </a:r>
            <a:r>
              <a:rPr lang="en-US" sz="2000" b="0" i="0" u="none" strike="noStrike" cap="none" dirty="0" err="1">
                <a:solidFill>
                  <a:srgbClr val="121212"/>
                </a:solidFill>
                <a:latin typeface="Arial"/>
                <a:ea typeface="Arial"/>
                <a:cs typeface="Arial"/>
                <a:sym typeface="Arial"/>
              </a:rPr>
              <a:t>Lehrkrafts</a:t>
            </a:r>
            <a:r>
              <a:rPr lang="en-US" sz="2000" b="0" i="0" u="none" strike="noStrike" cap="none" dirty="0">
                <a:solidFill>
                  <a:srgbClr val="121212"/>
                </a:solidFill>
                <a:latin typeface="Arial"/>
                <a:ea typeface="Arial"/>
                <a:cs typeface="Arial"/>
                <a:sym typeface="Arial"/>
              </a:rPr>
              <a:t> </a:t>
            </a:r>
            <a:r>
              <a:rPr lang="en-US" sz="2000" b="0" i="0" u="none" strike="noStrike" cap="none" dirty="0" err="1">
                <a:solidFill>
                  <a:srgbClr val="121212"/>
                </a:solidFill>
                <a:latin typeface="Arial"/>
                <a:ea typeface="Arial"/>
                <a:cs typeface="Arial"/>
                <a:sym typeface="Arial"/>
              </a:rPr>
              <a:t>als</a:t>
            </a:r>
            <a:r>
              <a:rPr lang="en-US" sz="2000" b="0" i="0" u="none" strike="noStrike" cap="none" dirty="0">
                <a:solidFill>
                  <a:srgbClr val="121212"/>
                </a:solidFill>
                <a:latin typeface="Arial"/>
                <a:ea typeface="Arial"/>
                <a:cs typeface="Arial"/>
                <a:sym typeface="Arial"/>
              </a:rPr>
              <a:t> </a:t>
            </a:r>
            <a:r>
              <a:rPr lang="en-US" sz="2000" b="0" i="0" u="none" strike="noStrike" cap="none" dirty="0" err="1">
                <a:solidFill>
                  <a:srgbClr val="121212"/>
                </a:solidFill>
                <a:latin typeface="Arial"/>
                <a:ea typeface="Arial"/>
                <a:cs typeface="Arial"/>
                <a:sym typeface="Arial"/>
              </a:rPr>
              <a:t>Wissensmanager</a:t>
            </a:r>
            <a:r>
              <a:rPr lang="en-US" sz="2000" b="0" i="0" u="none" strike="noStrike" cap="none" dirty="0">
                <a:solidFill>
                  <a:srgbClr val="121212"/>
                </a:solidFill>
                <a:latin typeface="Arial"/>
                <a:ea typeface="Arial"/>
                <a:cs typeface="Arial"/>
                <a:sym typeface="Arial"/>
              </a:rPr>
              <a:t> </a:t>
            </a:r>
            <a:r>
              <a:rPr lang="en-US" sz="2000" b="0" i="0" u="none" strike="noStrike" cap="none" dirty="0" err="1">
                <a:solidFill>
                  <a:srgbClr val="121212"/>
                </a:solidFill>
                <a:latin typeface="Arial"/>
                <a:ea typeface="Arial"/>
                <a:cs typeface="Arial"/>
                <a:sym typeface="Arial"/>
              </a:rPr>
              <a:t>zu</a:t>
            </a:r>
            <a:r>
              <a:rPr lang="en-US" sz="2000" b="0" i="0" u="none" strike="noStrike" cap="none" dirty="0">
                <a:solidFill>
                  <a:srgbClr val="121212"/>
                </a:solidFill>
                <a:latin typeface="Arial"/>
                <a:ea typeface="Arial"/>
                <a:cs typeface="Arial"/>
                <a:sym typeface="Arial"/>
              </a:rPr>
              <a:t> verstehen</a:t>
            </a:r>
            <a:endParaRPr dirty="0"/>
          </a:p>
          <a:p>
            <a:pPr marL="604519" marR="0" lvl="1" indent="-124523" algn="l" rtl="0">
              <a:lnSpc>
                <a:spcPct val="140014"/>
              </a:lnSpc>
              <a:spcBef>
                <a:spcPts val="0"/>
              </a:spcBef>
              <a:spcAft>
                <a:spcPts val="0"/>
              </a:spcAft>
              <a:buClr>
                <a:srgbClr val="121212"/>
              </a:buClr>
              <a:buSzPts val="2799"/>
              <a:buFont typeface="Arial"/>
              <a:buNone/>
            </a:pPr>
            <a:endParaRPr sz="2000" b="0" i="0" u="none" strike="noStrike" cap="none" dirty="0">
              <a:solidFill>
                <a:srgbClr val="121212"/>
              </a:solidFill>
              <a:latin typeface="Arial"/>
              <a:ea typeface="Arial"/>
              <a:cs typeface="Arial"/>
              <a:sym typeface="Arial"/>
            </a:endParaRPr>
          </a:p>
          <a:p>
            <a:pPr marL="604519" marR="0" lvl="1" indent="-289560" algn="l" rtl="0">
              <a:lnSpc>
                <a:spcPct val="140014"/>
              </a:lnSpc>
              <a:spcBef>
                <a:spcPts val="0"/>
              </a:spcBef>
              <a:spcAft>
                <a:spcPts val="0"/>
              </a:spcAft>
              <a:buClr>
                <a:srgbClr val="121212"/>
              </a:buClr>
              <a:buSzPts val="2599"/>
              <a:buFont typeface="Arial"/>
              <a:buChar char="•"/>
            </a:pPr>
            <a:r>
              <a:rPr lang="en-US" sz="2000" b="0" i="0" u="none" strike="noStrike" cap="none" dirty="0">
                <a:solidFill>
                  <a:srgbClr val="121212"/>
                </a:solidFill>
                <a:latin typeface="Arial"/>
                <a:ea typeface="Arial"/>
                <a:cs typeface="Arial"/>
                <a:sym typeface="Arial"/>
              </a:rPr>
              <a:t>Navigation und Integration </a:t>
            </a:r>
            <a:r>
              <a:rPr lang="en-US" sz="2000" b="0" i="0" u="none" strike="noStrike" cap="none" dirty="0" err="1">
                <a:solidFill>
                  <a:srgbClr val="121212"/>
                </a:solidFill>
                <a:latin typeface="Arial"/>
                <a:ea typeface="Arial"/>
                <a:cs typeface="Arial"/>
                <a:sym typeface="Arial"/>
              </a:rPr>
              <a:t>verschiedener</a:t>
            </a:r>
            <a:r>
              <a:rPr lang="en-US" sz="2000" b="0" i="0" u="none" strike="noStrike" cap="none" dirty="0">
                <a:solidFill>
                  <a:srgbClr val="121212"/>
                </a:solidFill>
                <a:latin typeface="Arial"/>
                <a:ea typeface="Arial"/>
                <a:cs typeface="Arial"/>
                <a:sym typeface="Arial"/>
              </a:rPr>
              <a:t> </a:t>
            </a:r>
            <a:r>
              <a:rPr lang="en-US" sz="2000" b="0" i="0" u="none" strike="noStrike" cap="none" dirty="0" err="1">
                <a:solidFill>
                  <a:srgbClr val="121212"/>
                </a:solidFill>
                <a:latin typeface="Arial"/>
                <a:ea typeface="Arial"/>
                <a:cs typeface="Arial"/>
                <a:sym typeface="Arial"/>
              </a:rPr>
              <a:t>Wissensformen</a:t>
            </a:r>
            <a:r>
              <a:rPr lang="en-US" sz="2000" b="0" i="0" u="none" strike="noStrike" cap="none" dirty="0">
                <a:solidFill>
                  <a:srgbClr val="121212"/>
                </a:solidFill>
                <a:latin typeface="Arial"/>
                <a:ea typeface="Arial"/>
                <a:cs typeface="Arial"/>
                <a:sym typeface="Arial"/>
              </a:rPr>
              <a:t> </a:t>
            </a:r>
            <a:r>
              <a:rPr lang="en-US" sz="2000" b="0" i="0" u="none" strike="noStrike" cap="none" dirty="0" err="1">
                <a:solidFill>
                  <a:srgbClr val="121212"/>
                </a:solidFill>
                <a:latin typeface="Arial"/>
                <a:ea typeface="Arial"/>
                <a:cs typeface="Arial"/>
                <a:sym typeface="Arial"/>
              </a:rPr>
              <a:t>im</a:t>
            </a:r>
            <a:r>
              <a:rPr lang="en-US" sz="2000" b="0" i="0" u="none" strike="noStrike" cap="none" dirty="0">
                <a:solidFill>
                  <a:srgbClr val="121212"/>
                </a:solidFill>
                <a:latin typeface="Arial"/>
                <a:ea typeface="Arial"/>
                <a:cs typeface="Arial"/>
                <a:sym typeface="Arial"/>
              </a:rPr>
              <a:t> </a:t>
            </a:r>
            <a:r>
              <a:rPr lang="en-US" sz="2000" b="0" i="0" u="none" strike="noStrike" cap="none" dirty="0" err="1">
                <a:solidFill>
                  <a:srgbClr val="121212"/>
                </a:solidFill>
                <a:latin typeface="Arial"/>
                <a:ea typeface="Arial"/>
                <a:cs typeface="Arial"/>
                <a:sym typeface="Arial"/>
              </a:rPr>
              <a:t>Klassenzimmer</a:t>
            </a:r>
            <a:endParaRPr dirty="0"/>
          </a:p>
          <a:p>
            <a:pPr marL="604519" marR="0" lvl="1" indent="-124523" algn="l" rtl="0">
              <a:lnSpc>
                <a:spcPct val="140014"/>
              </a:lnSpc>
              <a:spcBef>
                <a:spcPts val="0"/>
              </a:spcBef>
              <a:spcAft>
                <a:spcPts val="0"/>
              </a:spcAft>
              <a:buClr>
                <a:srgbClr val="121212"/>
              </a:buClr>
              <a:buSzPts val="2599"/>
              <a:buFont typeface="Arial"/>
              <a:buNone/>
            </a:pPr>
            <a:endParaRPr sz="2000" b="0" i="0" u="none" strike="noStrike" cap="none" dirty="0">
              <a:solidFill>
                <a:srgbClr val="121212"/>
              </a:solidFill>
              <a:latin typeface="Arial"/>
              <a:ea typeface="Arial"/>
              <a:cs typeface="Arial"/>
              <a:sym typeface="Arial"/>
            </a:endParaRPr>
          </a:p>
          <a:p>
            <a:pPr marL="604519" marR="0" lvl="1" indent="-289560" algn="l" rtl="0">
              <a:lnSpc>
                <a:spcPct val="140014"/>
              </a:lnSpc>
              <a:spcBef>
                <a:spcPts val="0"/>
              </a:spcBef>
              <a:spcAft>
                <a:spcPts val="0"/>
              </a:spcAft>
              <a:buClr>
                <a:srgbClr val="121212"/>
              </a:buClr>
              <a:buSzPts val="2599"/>
              <a:buFont typeface="Arial"/>
              <a:buChar char="•"/>
            </a:pPr>
            <a:r>
              <a:rPr lang="en-US" sz="2000" b="0" i="0" u="none" strike="noStrike" cap="none" dirty="0" err="1">
                <a:solidFill>
                  <a:srgbClr val="121212"/>
                </a:solidFill>
                <a:latin typeface="Arial"/>
                <a:ea typeface="Arial"/>
                <a:cs typeface="Arial"/>
                <a:sym typeface="Arial"/>
              </a:rPr>
              <a:t>Rollenspiele</a:t>
            </a:r>
            <a:r>
              <a:rPr lang="en-US" sz="2000" b="0" i="0" u="none" strike="noStrike" cap="none" dirty="0">
                <a:solidFill>
                  <a:srgbClr val="121212"/>
                </a:solidFill>
                <a:latin typeface="Arial"/>
                <a:ea typeface="Arial"/>
                <a:cs typeface="Arial"/>
                <a:sym typeface="Arial"/>
              </a:rPr>
              <a:t> </a:t>
            </a:r>
            <a:r>
              <a:rPr lang="en-US" sz="2000" b="0" i="0" u="none" strike="noStrike" cap="none" dirty="0" err="1">
                <a:solidFill>
                  <a:srgbClr val="121212"/>
                </a:solidFill>
                <a:latin typeface="Arial"/>
                <a:ea typeface="Arial"/>
                <a:cs typeface="Arial"/>
                <a:sym typeface="Arial"/>
              </a:rPr>
              <a:t>als</a:t>
            </a:r>
            <a:r>
              <a:rPr lang="en-US" sz="2000" b="0" i="0" u="none" strike="noStrike" cap="none" dirty="0">
                <a:solidFill>
                  <a:srgbClr val="121212"/>
                </a:solidFill>
                <a:latin typeface="Arial"/>
                <a:ea typeface="Arial"/>
                <a:cs typeface="Arial"/>
                <a:sym typeface="Arial"/>
              </a:rPr>
              <a:t> </a:t>
            </a:r>
            <a:r>
              <a:rPr lang="en-US" sz="2000" b="0" i="0" u="none" strike="noStrike" cap="none" dirty="0" err="1">
                <a:solidFill>
                  <a:srgbClr val="121212"/>
                </a:solidFill>
                <a:latin typeface="Arial"/>
                <a:ea typeface="Arial"/>
                <a:cs typeface="Arial"/>
                <a:sym typeface="Arial"/>
              </a:rPr>
              <a:t>pädagogische</a:t>
            </a:r>
            <a:r>
              <a:rPr lang="en-US" sz="2000" b="0" i="0" u="none" strike="noStrike" cap="none" dirty="0">
                <a:solidFill>
                  <a:srgbClr val="121212"/>
                </a:solidFill>
                <a:latin typeface="Arial"/>
                <a:ea typeface="Arial"/>
                <a:cs typeface="Arial"/>
                <a:sym typeface="Arial"/>
              </a:rPr>
              <a:t> </a:t>
            </a:r>
            <a:r>
              <a:rPr lang="en-US" sz="2000" b="0" i="0" u="none" strike="noStrike" cap="none" dirty="0" err="1">
                <a:solidFill>
                  <a:srgbClr val="121212"/>
                </a:solidFill>
                <a:latin typeface="Arial"/>
                <a:ea typeface="Arial"/>
                <a:cs typeface="Arial"/>
                <a:sym typeface="Arial"/>
              </a:rPr>
              <a:t>Strategie</a:t>
            </a:r>
            <a:r>
              <a:rPr lang="en-US" sz="2000" b="0" i="0" u="none" strike="noStrike" cap="none" dirty="0">
                <a:solidFill>
                  <a:srgbClr val="121212"/>
                </a:solidFill>
                <a:latin typeface="Arial"/>
                <a:ea typeface="Arial"/>
                <a:cs typeface="Arial"/>
                <a:sym typeface="Arial"/>
              </a:rPr>
              <a:t> </a:t>
            </a:r>
            <a:r>
              <a:rPr lang="en-US" sz="2000" b="0" i="0" u="none" strike="noStrike" cap="none" dirty="0" err="1">
                <a:solidFill>
                  <a:srgbClr val="121212"/>
                </a:solidFill>
                <a:latin typeface="Arial"/>
                <a:ea typeface="Arial"/>
                <a:cs typeface="Arial"/>
                <a:sym typeface="Arial"/>
              </a:rPr>
              <a:t>einsetzen</a:t>
            </a:r>
            <a:r>
              <a:rPr lang="en-US" sz="2000" b="0" i="0" u="none" strike="noStrike" cap="none" dirty="0">
                <a:solidFill>
                  <a:srgbClr val="121212"/>
                </a:solidFill>
                <a:latin typeface="Arial"/>
                <a:ea typeface="Arial"/>
                <a:cs typeface="Arial"/>
                <a:sym typeface="Arial"/>
              </a:rPr>
              <a:t> </a:t>
            </a:r>
            <a:endParaRPr sz="2000" b="0" i="0" u="none" strike="noStrike" cap="none" dirty="0">
              <a:solidFill>
                <a:srgbClr val="121212"/>
              </a:solidFill>
              <a:latin typeface="Arial"/>
              <a:ea typeface="Arial"/>
              <a:cs typeface="Arial"/>
              <a:sym typeface="Arial"/>
            </a:endParaRPr>
          </a:p>
          <a:p>
            <a:pPr marL="604519" marR="0" lvl="1" indent="-124523" algn="l" rtl="0">
              <a:lnSpc>
                <a:spcPct val="140014"/>
              </a:lnSpc>
              <a:spcBef>
                <a:spcPts val="0"/>
              </a:spcBef>
              <a:spcAft>
                <a:spcPts val="0"/>
              </a:spcAft>
              <a:buClr>
                <a:srgbClr val="121212"/>
              </a:buClr>
              <a:buSzPts val="2599"/>
              <a:buFont typeface="Arial"/>
              <a:buNone/>
            </a:pPr>
            <a:endParaRPr sz="2000" b="0" i="0" u="none" strike="noStrike" cap="none" dirty="0">
              <a:solidFill>
                <a:srgbClr val="000000"/>
              </a:solidFill>
              <a:latin typeface="Arial"/>
              <a:ea typeface="Arial"/>
              <a:cs typeface="Arial"/>
              <a:sym typeface="Arial"/>
            </a:endParaRPr>
          </a:p>
          <a:p>
            <a:pPr marL="604519" marR="0" lvl="1" indent="-289560" algn="l" rtl="0">
              <a:lnSpc>
                <a:spcPct val="140014"/>
              </a:lnSpc>
              <a:spcBef>
                <a:spcPts val="0"/>
              </a:spcBef>
              <a:spcAft>
                <a:spcPts val="0"/>
              </a:spcAft>
              <a:buClr>
                <a:srgbClr val="121212"/>
              </a:buClr>
              <a:buSzPts val="2599"/>
              <a:buFont typeface="Arial"/>
              <a:buChar char="•"/>
            </a:pPr>
            <a:r>
              <a:rPr lang="en-US" sz="2000" b="0" i="0" u="none" strike="noStrike" cap="none" dirty="0" err="1">
                <a:solidFill>
                  <a:srgbClr val="121212"/>
                </a:solidFill>
                <a:latin typeface="Arial"/>
                <a:ea typeface="Arial"/>
                <a:cs typeface="Arial"/>
                <a:sym typeface="Arial"/>
              </a:rPr>
              <a:t>Personalisierung</a:t>
            </a:r>
            <a:r>
              <a:rPr lang="en-US" sz="2000" b="0" i="0" u="none" strike="noStrike" cap="none" dirty="0">
                <a:solidFill>
                  <a:srgbClr val="121212"/>
                </a:solidFill>
                <a:latin typeface="Arial"/>
                <a:ea typeface="Arial"/>
                <a:cs typeface="Arial"/>
                <a:sym typeface="Arial"/>
              </a:rPr>
              <a:t> von </a:t>
            </a:r>
            <a:r>
              <a:rPr lang="en-US" sz="2000" b="0" i="0" u="none" strike="noStrike" cap="none" dirty="0" err="1">
                <a:solidFill>
                  <a:srgbClr val="121212"/>
                </a:solidFill>
                <a:latin typeface="Arial"/>
                <a:ea typeface="Arial"/>
                <a:cs typeface="Arial"/>
                <a:sym typeface="Arial"/>
              </a:rPr>
              <a:t>kollaborativen</a:t>
            </a:r>
            <a:r>
              <a:rPr lang="en-US" sz="2000" b="0" i="0" u="none" strike="noStrike" cap="none" dirty="0">
                <a:solidFill>
                  <a:srgbClr val="121212"/>
                </a:solidFill>
                <a:latin typeface="Arial"/>
                <a:ea typeface="Arial"/>
                <a:cs typeface="Arial"/>
                <a:sym typeface="Arial"/>
              </a:rPr>
              <a:t> </a:t>
            </a:r>
            <a:r>
              <a:rPr lang="en-US" sz="2000" b="0" i="0" u="none" strike="noStrike" cap="none" dirty="0" err="1">
                <a:solidFill>
                  <a:srgbClr val="121212"/>
                </a:solidFill>
                <a:latin typeface="Arial"/>
                <a:ea typeface="Arial"/>
                <a:cs typeface="Arial"/>
                <a:sym typeface="Arial"/>
              </a:rPr>
              <a:t>Lernaktivitäten</a:t>
            </a:r>
            <a:r>
              <a:rPr lang="en-US" sz="2000" b="0" i="0" u="none" strike="noStrike" cap="none" dirty="0">
                <a:solidFill>
                  <a:srgbClr val="121212"/>
                </a:solidFill>
                <a:latin typeface="Arial"/>
                <a:ea typeface="Arial"/>
                <a:cs typeface="Arial"/>
                <a:sym typeface="Arial"/>
              </a:rPr>
              <a:t> </a:t>
            </a:r>
            <a:endParaRPr sz="2000" b="0" i="0" u="none" strike="noStrike" cap="none" dirty="0">
              <a:solidFill>
                <a:srgbClr val="121212"/>
              </a:solidFill>
              <a:latin typeface="Arial"/>
              <a:ea typeface="Arial"/>
              <a:cs typeface="Arial"/>
              <a:sym typeface="Arial"/>
            </a:endParaRPr>
          </a:p>
          <a:p>
            <a:pPr marL="604519" marR="0" lvl="1" indent="-124523" algn="l" rtl="0">
              <a:lnSpc>
                <a:spcPct val="140014"/>
              </a:lnSpc>
              <a:spcBef>
                <a:spcPts val="0"/>
              </a:spcBef>
              <a:spcAft>
                <a:spcPts val="0"/>
              </a:spcAft>
              <a:buClr>
                <a:srgbClr val="121212"/>
              </a:buClr>
              <a:buSzPts val="2599"/>
              <a:buFont typeface="Arial"/>
              <a:buNone/>
            </a:pPr>
            <a:endParaRPr sz="2000" b="0" i="0" u="none" strike="noStrike" cap="none" dirty="0">
              <a:solidFill>
                <a:srgbClr val="000000"/>
              </a:solidFill>
              <a:latin typeface="Arial"/>
              <a:ea typeface="Arial"/>
              <a:cs typeface="Arial"/>
              <a:sym typeface="Arial"/>
            </a:endParaRPr>
          </a:p>
          <a:p>
            <a:pPr marL="604519" marR="0" lvl="1" indent="-289560" algn="l" rtl="0">
              <a:lnSpc>
                <a:spcPct val="140014"/>
              </a:lnSpc>
              <a:spcBef>
                <a:spcPts val="0"/>
              </a:spcBef>
              <a:spcAft>
                <a:spcPts val="0"/>
              </a:spcAft>
              <a:buClr>
                <a:srgbClr val="121212"/>
              </a:buClr>
              <a:buSzPts val="2599"/>
              <a:buFont typeface="Arial"/>
              <a:buChar char="•"/>
            </a:pPr>
            <a:r>
              <a:rPr lang="en-US" sz="2000" b="0" i="0" u="none" strike="noStrike" cap="none" dirty="0" err="1">
                <a:solidFill>
                  <a:srgbClr val="121212"/>
                </a:solidFill>
                <a:latin typeface="Arial"/>
                <a:ea typeface="Arial"/>
                <a:cs typeface="Arial"/>
                <a:sym typeface="Arial"/>
              </a:rPr>
              <a:t>Erleichterung</a:t>
            </a:r>
            <a:r>
              <a:rPr lang="en-US" sz="2000" b="0" i="0" u="none" strike="noStrike" cap="none" dirty="0">
                <a:solidFill>
                  <a:srgbClr val="121212"/>
                </a:solidFill>
                <a:latin typeface="Arial"/>
                <a:ea typeface="Arial"/>
                <a:cs typeface="Arial"/>
                <a:sym typeface="Arial"/>
              </a:rPr>
              <a:t> </a:t>
            </a:r>
            <a:r>
              <a:rPr lang="en-US" sz="2000" b="0" i="0" u="none" strike="noStrike" cap="none" dirty="0" err="1">
                <a:solidFill>
                  <a:srgbClr val="121212"/>
                </a:solidFill>
                <a:latin typeface="Arial"/>
                <a:ea typeface="Arial"/>
                <a:cs typeface="Arial"/>
                <a:sym typeface="Arial"/>
              </a:rPr>
              <a:t>konstruktiver</a:t>
            </a:r>
            <a:r>
              <a:rPr lang="en-US" sz="2000" b="0" i="0" u="none" strike="noStrike" cap="none" dirty="0">
                <a:solidFill>
                  <a:srgbClr val="121212"/>
                </a:solidFill>
                <a:latin typeface="Arial"/>
                <a:ea typeface="Arial"/>
                <a:cs typeface="Arial"/>
                <a:sym typeface="Arial"/>
              </a:rPr>
              <a:t> </a:t>
            </a:r>
            <a:r>
              <a:rPr lang="en-US" sz="2000" b="0" i="0" u="none" strike="noStrike" cap="none" dirty="0" err="1">
                <a:solidFill>
                  <a:srgbClr val="121212"/>
                </a:solidFill>
                <a:latin typeface="Arial"/>
                <a:ea typeface="Arial"/>
                <a:cs typeface="Arial"/>
                <a:sym typeface="Arial"/>
              </a:rPr>
              <a:t>Interaktionen</a:t>
            </a:r>
            <a:r>
              <a:rPr lang="en-US" sz="2000" b="0" i="0" u="none" strike="noStrike" cap="none" dirty="0">
                <a:solidFill>
                  <a:srgbClr val="121212"/>
                </a:solidFill>
                <a:latin typeface="Arial"/>
                <a:ea typeface="Arial"/>
                <a:cs typeface="Arial"/>
                <a:sym typeface="Arial"/>
              </a:rPr>
              <a:t> </a:t>
            </a:r>
            <a:r>
              <a:rPr lang="en-US" sz="2000" b="0" i="0" u="none" strike="noStrike" cap="none" dirty="0" err="1">
                <a:solidFill>
                  <a:srgbClr val="121212"/>
                </a:solidFill>
                <a:latin typeface="Arial"/>
                <a:ea typeface="Arial"/>
                <a:cs typeface="Arial"/>
                <a:sym typeface="Arial"/>
              </a:rPr>
              <a:t>zwischen</a:t>
            </a:r>
            <a:r>
              <a:rPr lang="en-US" sz="2000" b="0" i="0" u="none" strike="noStrike" cap="none" dirty="0">
                <a:solidFill>
                  <a:srgbClr val="121212"/>
                </a:solidFill>
                <a:latin typeface="Arial"/>
                <a:ea typeface="Arial"/>
                <a:cs typeface="Arial"/>
                <a:sym typeface="Arial"/>
              </a:rPr>
              <a:t> den </a:t>
            </a:r>
            <a:r>
              <a:rPr lang="en-US" sz="2000" b="0" i="0" u="none" strike="noStrike" cap="none" dirty="0" err="1">
                <a:solidFill>
                  <a:srgbClr val="121212"/>
                </a:solidFill>
                <a:latin typeface="Arial"/>
                <a:ea typeface="Arial"/>
                <a:cs typeface="Arial"/>
                <a:sym typeface="Arial"/>
              </a:rPr>
              <a:t>Schülern</a:t>
            </a:r>
            <a:endParaRPr dirty="0"/>
          </a:p>
          <a:p>
            <a:pPr marL="604519" marR="0" lvl="1" indent="-124523" algn="l" rtl="0">
              <a:lnSpc>
                <a:spcPct val="140014"/>
              </a:lnSpc>
              <a:spcBef>
                <a:spcPts val="0"/>
              </a:spcBef>
              <a:spcAft>
                <a:spcPts val="0"/>
              </a:spcAft>
              <a:buClr>
                <a:srgbClr val="121212"/>
              </a:buClr>
              <a:buSzPts val="2599"/>
              <a:buFont typeface="Arial"/>
              <a:buNone/>
            </a:pPr>
            <a:endParaRPr sz="2000" b="0" i="0" u="none" strike="noStrike" cap="none" dirty="0">
              <a:solidFill>
                <a:srgbClr val="000000"/>
              </a:solidFill>
              <a:latin typeface="Arial"/>
              <a:ea typeface="Arial"/>
              <a:cs typeface="Arial"/>
              <a:sym typeface="Arial"/>
            </a:endParaRPr>
          </a:p>
          <a:p>
            <a:pPr marL="604519" marR="0" lvl="1" indent="-289560" algn="l" rtl="0">
              <a:lnSpc>
                <a:spcPct val="140014"/>
              </a:lnSpc>
              <a:spcBef>
                <a:spcPts val="0"/>
              </a:spcBef>
              <a:spcAft>
                <a:spcPts val="0"/>
              </a:spcAft>
              <a:buClr>
                <a:srgbClr val="121212"/>
              </a:buClr>
              <a:buSzPts val="2599"/>
              <a:buFont typeface="Arial"/>
              <a:buChar char="•"/>
            </a:pPr>
            <a:r>
              <a:rPr lang="en-US" sz="2000" b="0" i="0" u="none" strike="noStrike" cap="none" dirty="0" err="1">
                <a:solidFill>
                  <a:srgbClr val="121212"/>
                </a:solidFill>
                <a:latin typeface="Arial"/>
                <a:ea typeface="Arial"/>
                <a:cs typeface="Arial"/>
                <a:sym typeface="Arial"/>
              </a:rPr>
              <a:t>Förderung</a:t>
            </a:r>
            <a:r>
              <a:rPr lang="en-US" sz="2000" b="0" i="0" u="none" strike="noStrike" cap="none" dirty="0">
                <a:solidFill>
                  <a:srgbClr val="121212"/>
                </a:solidFill>
                <a:latin typeface="Arial"/>
                <a:ea typeface="Arial"/>
                <a:cs typeface="Arial"/>
                <a:sym typeface="Arial"/>
              </a:rPr>
              <a:t> der </a:t>
            </a:r>
            <a:r>
              <a:rPr lang="en-US" sz="2000" b="0" i="0" u="none" strike="noStrike" cap="none" dirty="0" err="1">
                <a:solidFill>
                  <a:srgbClr val="121212"/>
                </a:solidFill>
                <a:latin typeface="Arial"/>
                <a:ea typeface="Arial"/>
                <a:cs typeface="Arial"/>
                <a:sym typeface="Arial"/>
              </a:rPr>
              <a:t>Autonomie</a:t>
            </a:r>
            <a:r>
              <a:rPr lang="en-US" sz="2000" b="0" i="0" u="none" strike="noStrike" cap="none" dirty="0">
                <a:solidFill>
                  <a:srgbClr val="121212"/>
                </a:solidFill>
                <a:latin typeface="Arial"/>
                <a:ea typeface="Arial"/>
                <a:cs typeface="Arial"/>
                <a:sym typeface="Arial"/>
              </a:rPr>
              <a:t> und </a:t>
            </a:r>
            <a:r>
              <a:rPr lang="en-US" sz="2000" b="0" i="0" u="none" strike="noStrike" cap="none" dirty="0" err="1">
                <a:solidFill>
                  <a:srgbClr val="121212"/>
                </a:solidFill>
                <a:latin typeface="Arial"/>
                <a:ea typeface="Arial"/>
                <a:cs typeface="Arial"/>
                <a:sym typeface="Arial"/>
              </a:rPr>
              <a:t>Verantwortung</a:t>
            </a:r>
            <a:r>
              <a:rPr lang="en-US" sz="2000" b="0" i="0" u="none" strike="noStrike" cap="none" dirty="0">
                <a:solidFill>
                  <a:srgbClr val="121212"/>
                </a:solidFill>
                <a:latin typeface="Arial"/>
                <a:ea typeface="Arial"/>
                <a:cs typeface="Arial"/>
                <a:sym typeface="Arial"/>
              </a:rPr>
              <a:t> der </a:t>
            </a:r>
            <a:r>
              <a:rPr lang="en-US" sz="2000" b="0" i="0" u="none" strike="noStrike" cap="none" dirty="0" err="1">
                <a:solidFill>
                  <a:srgbClr val="121212"/>
                </a:solidFill>
                <a:latin typeface="Arial"/>
                <a:ea typeface="Arial"/>
                <a:cs typeface="Arial"/>
                <a:sym typeface="Arial"/>
              </a:rPr>
              <a:t>Schüler</a:t>
            </a:r>
            <a:r>
              <a:rPr lang="en-US" sz="2000" b="0" i="0" u="none" strike="noStrike" cap="none" dirty="0">
                <a:solidFill>
                  <a:srgbClr val="121212"/>
                </a:solidFill>
                <a:latin typeface="Arial"/>
                <a:ea typeface="Arial"/>
                <a:cs typeface="Arial"/>
                <a:sym typeface="Arial"/>
              </a:rPr>
              <a:t> </a:t>
            </a:r>
            <a:r>
              <a:rPr lang="en-US" sz="2000" b="0" i="0" u="none" strike="noStrike" cap="none" dirty="0" err="1">
                <a:solidFill>
                  <a:srgbClr val="121212"/>
                </a:solidFill>
                <a:latin typeface="Arial"/>
                <a:ea typeface="Arial"/>
                <a:cs typeface="Arial"/>
                <a:sym typeface="Arial"/>
              </a:rPr>
              <a:t>beim</a:t>
            </a:r>
            <a:r>
              <a:rPr lang="en-US" sz="2000" b="0" i="0" u="none" strike="noStrike" cap="none" dirty="0">
                <a:solidFill>
                  <a:srgbClr val="121212"/>
                </a:solidFill>
                <a:latin typeface="Arial"/>
                <a:ea typeface="Arial"/>
                <a:cs typeface="Arial"/>
                <a:sym typeface="Arial"/>
              </a:rPr>
              <a:t> </a:t>
            </a:r>
            <a:r>
              <a:rPr lang="en-US" sz="2000" b="0" i="0" u="none" strike="noStrike" cap="none" dirty="0" err="1">
                <a:solidFill>
                  <a:srgbClr val="121212"/>
                </a:solidFill>
                <a:latin typeface="Arial"/>
                <a:ea typeface="Arial"/>
                <a:cs typeface="Arial"/>
                <a:sym typeface="Arial"/>
              </a:rPr>
              <a:t>Lernen</a:t>
            </a:r>
            <a:r>
              <a:rPr lang="en-US" sz="2000" b="0" i="0" u="none" strike="noStrike" cap="none" dirty="0">
                <a:solidFill>
                  <a:srgbClr val="121212"/>
                </a:solidFill>
                <a:latin typeface="Arial"/>
                <a:ea typeface="Arial"/>
                <a:cs typeface="Arial"/>
                <a:sym typeface="Arial"/>
              </a:rPr>
              <a:t> </a:t>
            </a:r>
            <a:endParaRPr sz="2000" b="0" i="0" u="none" strike="noStrike" cap="none" dirty="0">
              <a:solidFill>
                <a:srgbClr val="121212"/>
              </a:solidFill>
              <a:latin typeface="Arial"/>
              <a:ea typeface="Arial"/>
              <a:cs typeface="Arial"/>
              <a:sym typeface="Arial"/>
            </a:endParaRPr>
          </a:p>
          <a:p>
            <a:pPr marL="604519" marR="0" lvl="1" indent="-124523" algn="l" rtl="0">
              <a:lnSpc>
                <a:spcPct val="140014"/>
              </a:lnSpc>
              <a:spcBef>
                <a:spcPts val="0"/>
              </a:spcBef>
              <a:spcAft>
                <a:spcPts val="0"/>
              </a:spcAft>
              <a:buClr>
                <a:srgbClr val="121212"/>
              </a:buClr>
              <a:buSzPts val="2599"/>
              <a:buFont typeface="Arial"/>
              <a:buNone/>
            </a:pPr>
            <a:endParaRPr sz="2000" b="0" i="0" u="none" strike="noStrike" cap="none" dirty="0">
              <a:solidFill>
                <a:srgbClr val="000000"/>
              </a:solidFill>
              <a:latin typeface="Arial"/>
              <a:ea typeface="Arial"/>
              <a:cs typeface="Arial"/>
              <a:sym typeface="Arial"/>
            </a:endParaRPr>
          </a:p>
          <a:p>
            <a:pPr marL="604519" marR="0" lvl="1" indent="-289560" algn="l" rtl="0">
              <a:lnSpc>
                <a:spcPct val="140014"/>
              </a:lnSpc>
              <a:spcBef>
                <a:spcPts val="0"/>
              </a:spcBef>
              <a:spcAft>
                <a:spcPts val="0"/>
              </a:spcAft>
              <a:buClr>
                <a:srgbClr val="121212"/>
              </a:buClr>
              <a:buSzPts val="2599"/>
              <a:buFont typeface="Arial"/>
              <a:buChar char="•"/>
            </a:pPr>
            <a:r>
              <a:rPr lang="en-US" sz="2000" b="0" i="0" u="none" strike="noStrike" cap="none" dirty="0" err="1">
                <a:solidFill>
                  <a:srgbClr val="121212"/>
                </a:solidFill>
                <a:latin typeface="Arial"/>
                <a:ea typeface="Arial"/>
                <a:cs typeface="Arial"/>
                <a:sym typeface="Arial"/>
              </a:rPr>
              <a:t>Bewertung</a:t>
            </a:r>
            <a:r>
              <a:rPr lang="en-US" sz="2000" b="0" i="0" u="none" strike="noStrike" cap="none" dirty="0">
                <a:solidFill>
                  <a:srgbClr val="121212"/>
                </a:solidFill>
                <a:latin typeface="Arial"/>
                <a:ea typeface="Arial"/>
                <a:cs typeface="Arial"/>
                <a:sym typeface="Arial"/>
              </a:rPr>
              <a:t> und </a:t>
            </a:r>
            <a:r>
              <a:rPr lang="en-US" sz="2000" b="0" i="0" u="none" strike="noStrike" cap="none" dirty="0" err="1">
                <a:solidFill>
                  <a:srgbClr val="121212"/>
                </a:solidFill>
                <a:latin typeface="Arial"/>
                <a:ea typeface="Arial"/>
                <a:cs typeface="Arial"/>
                <a:sym typeface="Arial"/>
              </a:rPr>
              <a:t>Verbesserung</a:t>
            </a:r>
            <a:r>
              <a:rPr lang="en-US" sz="2000" b="0" i="0" u="none" strike="noStrike" cap="none" dirty="0">
                <a:solidFill>
                  <a:srgbClr val="121212"/>
                </a:solidFill>
                <a:latin typeface="Arial"/>
                <a:ea typeface="Arial"/>
                <a:cs typeface="Arial"/>
                <a:sym typeface="Arial"/>
              </a:rPr>
              <a:t> des </a:t>
            </a:r>
            <a:r>
              <a:rPr lang="en-US" sz="2000" b="0" i="0" u="none" strike="noStrike" cap="none" dirty="0" err="1">
                <a:solidFill>
                  <a:srgbClr val="121212"/>
                </a:solidFill>
                <a:latin typeface="Arial"/>
                <a:ea typeface="Arial"/>
                <a:cs typeface="Arial"/>
                <a:sym typeface="Arial"/>
              </a:rPr>
              <a:t>kollaborativen</a:t>
            </a:r>
            <a:r>
              <a:rPr lang="en-US" sz="2000" b="0" i="0" u="none" strike="noStrike" cap="none" dirty="0">
                <a:solidFill>
                  <a:srgbClr val="121212"/>
                </a:solidFill>
                <a:latin typeface="Arial"/>
                <a:ea typeface="Arial"/>
                <a:cs typeface="Arial"/>
                <a:sym typeface="Arial"/>
              </a:rPr>
              <a:t> </a:t>
            </a:r>
            <a:r>
              <a:rPr lang="en-US" sz="2000" b="0" i="0" u="none" strike="noStrike" cap="none" dirty="0" err="1">
                <a:solidFill>
                  <a:srgbClr val="121212"/>
                </a:solidFill>
                <a:latin typeface="Arial"/>
                <a:ea typeface="Arial"/>
                <a:cs typeface="Arial"/>
                <a:sym typeface="Arial"/>
              </a:rPr>
              <a:t>Lernens</a:t>
            </a:r>
            <a:endParaRPr sz="2000" b="0" i="0" u="none" strike="noStrike" cap="none" dirty="0">
              <a:solidFill>
                <a:srgbClr val="121212"/>
              </a:solidFill>
              <a:latin typeface="Arial"/>
              <a:ea typeface="Arial"/>
              <a:cs typeface="Arial"/>
              <a:sym typeface="Arial"/>
            </a:endParaRPr>
          </a:p>
        </p:txBody>
      </p:sp>
      <p:sp>
        <p:nvSpPr>
          <p:cNvPr id="99" name="Google Shape;99;p2"/>
          <p:cNvSpPr/>
          <p:nvPr/>
        </p:nvSpPr>
        <p:spPr>
          <a:xfrm>
            <a:off x="9144000" y="3783991"/>
            <a:ext cx="9144000" cy="650300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2"/>
          <p:cNvSpPr/>
          <p:nvPr/>
        </p:nvSpPr>
        <p:spPr>
          <a:xfrm>
            <a:off x="9144000" y="0"/>
            <a:ext cx="9144000" cy="514350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2"/>
          <p:cNvSpPr/>
          <p:nvPr/>
        </p:nvSpPr>
        <p:spPr>
          <a:xfrm rot="5400000">
            <a:off x="9144000" y="7702914"/>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3">
              <a:alphaModFix/>
            </a:blip>
            <a:stretch>
              <a:fillRect/>
            </a:stretch>
          </a:blipFill>
          <a:ln>
            <a:noFill/>
          </a:ln>
        </p:spPr>
        <p:txBody>
          <a:bodyPr/>
          <a:lstStyle/>
          <a:p>
            <a:endParaRPr/>
          </a:p>
        </p:txBody>
      </p:sp>
      <p:sp>
        <p:nvSpPr>
          <p:cNvPr id="102" name="Google Shape;102;p2"/>
          <p:cNvSpPr/>
          <p:nvPr/>
        </p:nvSpPr>
        <p:spPr>
          <a:xfrm rot="-5400000">
            <a:off x="15703914" y="0"/>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4">
              <a:alphaModFix/>
            </a:blip>
            <a:stretch>
              <a:fillRect/>
            </a:stretch>
          </a:blipFill>
          <a:ln>
            <a:noFill/>
          </a:ln>
        </p:spPr>
        <p:txBody>
          <a:bodyPr/>
          <a:lstStyle/>
          <a:p>
            <a:endParaRPr/>
          </a:p>
        </p:txBody>
      </p:sp>
      <p:sp>
        <p:nvSpPr>
          <p:cNvPr id="103" name="Google Shape;103;p2"/>
          <p:cNvSpPr/>
          <p:nvPr/>
        </p:nvSpPr>
        <p:spPr>
          <a:xfrm>
            <a:off x="11243339" y="2258982"/>
            <a:ext cx="4945322" cy="5769036"/>
          </a:xfrm>
          <a:custGeom>
            <a:avLst/>
            <a:gdLst/>
            <a:ahLst/>
            <a:cxnLst/>
            <a:rect l="l" t="t" r="r" b="b"/>
            <a:pathLst>
              <a:path w="4945322" h="5769036" extrusionOk="0">
                <a:moveTo>
                  <a:pt x="0" y="0"/>
                </a:moveTo>
                <a:lnTo>
                  <a:pt x="4945322" y="0"/>
                </a:lnTo>
                <a:lnTo>
                  <a:pt x="4945322" y="5769036"/>
                </a:lnTo>
                <a:lnTo>
                  <a:pt x="0" y="5769036"/>
                </a:lnTo>
                <a:lnTo>
                  <a:pt x="0" y="0"/>
                </a:lnTo>
                <a:close/>
              </a:path>
            </a:pathLst>
          </a:custGeom>
          <a:blipFill rotWithShape="1">
            <a:blip r:embed="rId5">
              <a:alphaModFix/>
            </a:blip>
            <a:stretch>
              <a:fillRect l="-37486" r="-37486"/>
            </a:stretch>
          </a:blipFill>
          <a:ln>
            <a:noFill/>
          </a:ln>
        </p:spPr>
        <p:txBody>
          <a:bodyPr/>
          <a:lstStyle/>
          <a:p>
            <a:endParaRPr/>
          </a:p>
        </p:txBody>
      </p:sp>
      <p:sp>
        <p:nvSpPr>
          <p:cNvPr id="104" name="Google Shape;104;p2"/>
          <p:cNvSpPr/>
          <p:nvPr/>
        </p:nvSpPr>
        <p:spPr>
          <a:xfrm>
            <a:off x="385759" y="8288550"/>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a:lstStyle/>
          <a:p>
            <a:endParaRPr/>
          </a:p>
        </p:txBody>
      </p:sp>
      <p:pic>
        <p:nvPicPr>
          <p:cNvPr id="106" name="Google Shape;106;p2"/>
          <p:cNvPicPr preferRelativeResize="0"/>
          <p:nvPr/>
        </p:nvPicPr>
        <p:blipFill rotWithShape="1">
          <a:blip r:embed="rId7">
            <a:alphaModFix/>
          </a:blip>
          <a:srcRect/>
          <a:stretch/>
        </p:blipFill>
        <p:spPr>
          <a:xfrm>
            <a:off x="15697200" y="9183021"/>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941B779A-B855-A236-4E7F-FF500E2862FF}"/>
              </a:ext>
            </a:extLst>
          </p:cNvPr>
          <p:cNvPicPr>
            <a:picLocks noChangeAspect="1"/>
          </p:cNvPicPr>
          <p:nvPr/>
        </p:nvPicPr>
        <p:blipFill>
          <a:blip r:embed="rId8"/>
          <a:stretch>
            <a:fillRect/>
          </a:stretch>
        </p:blipFill>
        <p:spPr>
          <a:xfrm>
            <a:off x="2884251" y="9183021"/>
            <a:ext cx="2586174" cy="542567"/>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453"/>
        <p:cNvGrpSpPr/>
        <p:nvPr/>
      </p:nvGrpSpPr>
      <p:grpSpPr>
        <a:xfrm>
          <a:off x="0" y="0"/>
          <a:ext cx="0" cy="0"/>
          <a:chOff x="0" y="0"/>
          <a:chExt cx="0" cy="0"/>
        </a:xfrm>
      </p:grpSpPr>
      <p:sp>
        <p:nvSpPr>
          <p:cNvPr id="454" name="Google Shape;454;p43"/>
          <p:cNvSpPr txBox="1"/>
          <p:nvPr/>
        </p:nvSpPr>
        <p:spPr>
          <a:xfrm>
            <a:off x="1268384" y="803047"/>
            <a:ext cx="11834641" cy="1477328"/>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Erleichterung konstruktiver Interaktionen zwischen Schülern</a:t>
            </a:r>
            <a:br>
              <a:rPr lang="en-US" sz="3200" b="0" i="0" u="none" strike="noStrike" cap="none">
                <a:solidFill>
                  <a:srgbClr val="033C5B"/>
                </a:solidFill>
                <a:latin typeface="Arial"/>
                <a:ea typeface="Arial"/>
                <a:cs typeface="Arial"/>
                <a:sym typeface="Arial"/>
              </a:rPr>
            </a:br>
            <a:endParaRPr sz="3200" b="0" i="0" u="none" strike="noStrike" cap="none">
              <a:solidFill>
                <a:srgbClr val="033C5B"/>
              </a:solidFill>
              <a:latin typeface="Arial"/>
              <a:ea typeface="Arial"/>
              <a:cs typeface="Arial"/>
              <a:sym typeface="Arial"/>
            </a:endParaRPr>
          </a:p>
        </p:txBody>
      </p:sp>
      <p:sp>
        <p:nvSpPr>
          <p:cNvPr id="455" name="Google Shape;455;p43"/>
          <p:cNvSpPr/>
          <p:nvPr/>
        </p:nvSpPr>
        <p:spPr>
          <a:xfrm>
            <a:off x="17259300" y="-150232"/>
            <a:ext cx="1032201" cy="8963824"/>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 name="Google Shape;456;p43"/>
          <p:cNvSpPr/>
          <p:nvPr/>
        </p:nvSpPr>
        <p:spPr>
          <a:xfrm>
            <a:off x="0" y="-75116"/>
            <a:ext cx="1028700" cy="888870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 name="Google Shape;457;p43"/>
          <p:cNvSpPr/>
          <p:nvPr/>
        </p:nvSpPr>
        <p:spPr>
          <a:xfrm rot="5400000">
            <a:off x="-824" y="824"/>
            <a:ext cx="1030349" cy="1028700"/>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a:p>
        </p:txBody>
      </p:sp>
      <p:sp>
        <p:nvSpPr>
          <p:cNvPr id="458" name="Google Shape;458;p43"/>
          <p:cNvSpPr/>
          <p:nvPr/>
        </p:nvSpPr>
        <p:spPr>
          <a:xfrm>
            <a:off x="0" y="5257590"/>
            <a:ext cx="1028700" cy="3556002"/>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 name="Google Shape;459;p43"/>
          <p:cNvSpPr/>
          <p:nvPr/>
        </p:nvSpPr>
        <p:spPr>
          <a:xfrm>
            <a:off x="17259300" y="5257590"/>
            <a:ext cx="1028700" cy="3556002"/>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 name="Google Shape;460;p43"/>
          <p:cNvSpPr/>
          <p:nvPr/>
        </p:nvSpPr>
        <p:spPr>
          <a:xfrm rot="10800000">
            <a:off x="17257651" y="1649"/>
            <a:ext cx="1030349" cy="1028700"/>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a:p>
        </p:txBody>
      </p:sp>
      <p:sp>
        <p:nvSpPr>
          <p:cNvPr id="461" name="Google Shape;461;p43"/>
          <p:cNvSpPr/>
          <p:nvPr/>
        </p:nvSpPr>
        <p:spPr>
          <a:xfrm>
            <a:off x="310962" y="9525000"/>
            <a:ext cx="406777" cy="406777"/>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 name="Google Shape;462;p43"/>
          <p:cNvSpPr/>
          <p:nvPr/>
        </p:nvSpPr>
        <p:spPr>
          <a:xfrm>
            <a:off x="17572012" y="9525000"/>
            <a:ext cx="406777" cy="406777"/>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 name="Google Shape;463;p43"/>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a:lstStyle/>
          <a:p>
            <a:endParaRPr/>
          </a:p>
        </p:txBody>
      </p:sp>
      <p:sp>
        <p:nvSpPr>
          <p:cNvPr id="465" name="Google Shape;465;p43"/>
          <p:cNvSpPr txBox="1"/>
          <p:nvPr/>
        </p:nvSpPr>
        <p:spPr>
          <a:xfrm>
            <a:off x="5627065" y="9243317"/>
            <a:ext cx="10089673"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n-US" sz="1200" b="0" i="0" u="none" strike="noStrike" cap="none" dirty="0">
                <a:solidFill>
                  <a:srgbClr val="121212"/>
                </a:solidFill>
                <a:latin typeface="Arial"/>
                <a:ea typeface="Arial"/>
                <a:cs typeface="Arial"/>
                <a:sym typeface="Arial"/>
              </a:rPr>
              <a:t>Von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finanziert</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geäußerten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Ansichten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Meinungen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entsprechen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jedoch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ausschließlich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denen</a:t>
            </a:r>
            <a:r>
              <a:rPr lang="en-US" sz="1200" b="0" i="0" u="none" strike="noStrike" cap="none" dirty="0">
                <a:solidFill>
                  <a:srgbClr val="121212"/>
                </a:solidFill>
                <a:latin typeface="Arial"/>
                <a:ea typeface="Arial"/>
                <a:cs typeface="Arial"/>
                <a:sym typeface="Arial"/>
              </a:rPr>
              <a:t> des </a:t>
            </a:r>
            <a:r>
              <a:rPr lang="en-US" sz="1200" b="0" i="0" u="none" strike="noStrike" cap="none" dirty="0" err="1">
                <a:solidFill>
                  <a:srgbClr val="121212"/>
                </a:solidFill>
                <a:latin typeface="Arial"/>
                <a:ea typeface="Arial"/>
                <a:cs typeface="Arial"/>
                <a:sym typeface="Arial"/>
              </a:rPr>
              <a:t>Autors</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bzw</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Autoren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spiegeln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nicht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zwingend</a:t>
            </a:r>
            <a:r>
              <a:rPr lang="en-US" sz="1200" b="0" i="0" u="none" strike="noStrike" cap="none" dirty="0">
                <a:solidFill>
                  <a:srgbClr val="121212"/>
                </a:solidFill>
                <a:latin typeface="Arial"/>
                <a:ea typeface="Arial"/>
                <a:cs typeface="Arial"/>
                <a:sym typeface="Arial"/>
              </a:rPr>
              <a:t> die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oder</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Exekutivagentur</a:t>
            </a:r>
            <a:r>
              <a:rPr lang="en-US" sz="1200" b="0" i="0" u="none" strike="noStrike" cap="none" dirty="0">
                <a:solidFill>
                  <a:srgbClr val="121212"/>
                </a:solidFill>
                <a:latin typeface="Arial"/>
                <a:ea typeface="Arial"/>
                <a:cs typeface="Arial"/>
                <a:sym typeface="Arial"/>
              </a:rPr>
              <a:t> für </a:t>
            </a:r>
            <a:r>
              <a:rPr lang="en-US" sz="1200" b="0" i="0" u="none" strike="noStrike" cap="none" dirty="0" err="1">
                <a:solidFill>
                  <a:srgbClr val="121212"/>
                </a:solidFill>
                <a:latin typeface="Arial"/>
                <a:ea typeface="Arial"/>
                <a:cs typeface="Arial"/>
                <a:sym typeface="Arial"/>
              </a:rPr>
              <a:t>Bildung</a:t>
            </a:r>
            <a:r>
              <a:rPr lang="en-US" sz="1200" b="0" i="0" u="none" strike="noStrike" cap="none" dirty="0">
                <a:solidFill>
                  <a:srgbClr val="121212"/>
                </a:solidFill>
                <a:latin typeface="Arial"/>
                <a:ea typeface="Arial"/>
                <a:cs typeface="Arial"/>
                <a:sym typeface="Arial"/>
              </a:rPr>
              <a:t> und Kultur (EACEA) wider. </a:t>
            </a:r>
            <a:r>
              <a:rPr lang="en-US" sz="1200" b="0" i="0" u="none" strike="noStrike" cap="none" dirty="0" err="1">
                <a:solidFill>
                  <a:srgbClr val="121212"/>
                </a:solidFill>
                <a:latin typeface="Arial"/>
                <a:ea typeface="Arial"/>
                <a:cs typeface="Arial"/>
                <a:sym typeface="Arial"/>
              </a:rPr>
              <a:t>Weder</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Europäische</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noch</a:t>
            </a:r>
            <a:r>
              <a:rPr lang="en-US" sz="1200" b="0" i="0" u="none" strike="noStrike" cap="none" dirty="0">
                <a:solidFill>
                  <a:srgbClr val="121212"/>
                </a:solidFill>
                <a:latin typeface="Arial"/>
                <a:ea typeface="Arial"/>
                <a:cs typeface="Arial"/>
                <a:sym typeface="Arial"/>
              </a:rPr>
              <a:t> die EACEA </a:t>
            </a:r>
            <a:r>
              <a:rPr lang="en-US" sz="1200" b="0" i="0" u="none" strike="noStrike" cap="none" dirty="0" err="1">
                <a:solidFill>
                  <a:srgbClr val="121212"/>
                </a:solidFill>
                <a:latin typeface="Arial"/>
                <a:ea typeface="Arial"/>
                <a:cs typeface="Arial"/>
                <a:sym typeface="Arial"/>
              </a:rPr>
              <a:t>können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dafür</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verantwortlich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gemacht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werden</a:t>
            </a:r>
            <a:r>
              <a:rPr lang="en-US" sz="1200" b="0" i="0" u="none" strike="noStrike" cap="none" dirty="0">
                <a:solidFill>
                  <a:srgbClr val="121212"/>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p:txBody>
      </p:sp>
      <p:sp>
        <p:nvSpPr>
          <p:cNvPr id="466" name="Google Shape;466;p43"/>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7" name="Google Shape;467;p43"/>
          <p:cNvSpPr/>
          <p:nvPr/>
        </p:nvSpPr>
        <p:spPr>
          <a:xfrm>
            <a:off x="2014002" y="1776884"/>
            <a:ext cx="4336473" cy="6961411"/>
          </a:xfrm>
          <a:prstGeom prst="roundRect">
            <a:avLst>
              <a:gd name="adj" fmla="val 16667"/>
            </a:avLst>
          </a:prstGeom>
          <a:noFill/>
          <a:ln w="762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468" name="Google Shape;468;p43"/>
          <p:cNvSpPr txBox="1"/>
          <p:nvPr/>
        </p:nvSpPr>
        <p:spPr>
          <a:xfrm>
            <a:off x="2236543" y="2087352"/>
            <a:ext cx="4089839" cy="667871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sng" strike="noStrike" cap="none" dirty="0" err="1">
                <a:solidFill>
                  <a:srgbClr val="E36C09"/>
                </a:solidFill>
                <a:latin typeface="Arial"/>
                <a:ea typeface="Arial"/>
                <a:cs typeface="Arial"/>
                <a:sym typeface="Arial"/>
              </a:rPr>
              <a:t>Praktische</a:t>
            </a:r>
            <a:r>
              <a:rPr lang="en-US" sz="1800" b="0" i="0" u="sng" strike="noStrike" cap="none" dirty="0">
                <a:solidFill>
                  <a:srgbClr val="E36C09"/>
                </a:solidFill>
                <a:latin typeface="Arial"/>
                <a:ea typeface="Arial"/>
                <a:cs typeface="Arial"/>
                <a:sym typeface="Arial"/>
              </a:rPr>
              <a:t> Wege </a:t>
            </a:r>
            <a:r>
              <a:rPr lang="en-US" sz="1800" b="0" i="0" u="sng" strike="noStrike" cap="none" dirty="0" err="1">
                <a:solidFill>
                  <a:srgbClr val="E36C09"/>
                </a:solidFill>
                <a:latin typeface="Arial"/>
                <a:ea typeface="Arial"/>
                <a:cs typeface="Arial"/>
                <a:sym typeface="Arial"/>
              </a:rPr>
              <a:t>zur</a:t>
            </a:r>
            <a:r>
              <a:rPr lang="en-US" sz="1800" b="0" i="0" u="sng" strike="noStrike" cap="none" dirty="0">
                <a:solidFill>
                  <a:srgbClr val="E36C09"/>
                </a:solidFill>
                <a:latin typeface="Arial"/>
                <a:ea typeface="Arial"/>
                <a:cs typeface="Arial"/>
                <a:sym typeface="Arial"/>
              </a:rPr>
              <a:t> </a:t>
            </a:r>
            <a:r>
              <a:rPr lang="en-US" sz="1800" b="0" i="0" u="sng" strike="noStrike" cap="none" dirty="0" err="1">
                <a:solidFill>
                  <a:srgbClr val="E36C09"/>
                </a:solidFill>
                <a:latin typeface="Arial"/>
                <a:ea typeface="Arial"/>
                <a:cs typeface="Arial"/>
                <a:sym typeface="Arial"/>
              </a:rPr>
              <a:t>Förderung</a:t>
            </a:r>
            <a:r>
              <a:rPr lang="en-US" sz="1800" b="0" i="0" u="sng" strike="noStrike" cap="none" dirty="0">
                <a:solidFill>
                  <a:srgbClr val="E36C09"/>
                </a:solidFill>
                <a:latin typeface="Arial"/>
                <a:ea typeface="Arial"/>
                <a:cs typeface="Arial"/>
                <a:sym typeface="Arial"/>
              </a:rPr>
              <a:t> des </a:t>
            </a:r>
            <a:r>
              <a:rPr lang="en-US" sz="1800" b="0" i="0" u="sng" strike="noStrike" cap="none" dirty="0" err="1">
                <a:solidFill>
                  <a:srgbClr val="E36C09"/>
                </a:solidFill>
                <a:latin typeface="Arial"/>
                <a:ea typeface="Arial"/>
                <a:cs typeface="Arial"/>
                <a:sym typeface="Arial"/>
              </a:rPr>
              <a:t>konstruktiven</a:t>
            </a:r>
            <a:r>
              <a:rPr lang="en-US" sz="1800" b="0" i="0" u="sng" strike="noStrike" cap="none" dirty="0">
                <a:solidFill>
                  <a:srgbClr val="E36C09"/>
                </a:solidFill>
                <a:latin typeface="Arial"/>
                <a:ea typeface="Arial"/>
                <a:cs typeface="Arial"/>
                <a:sym typeface="Arial"/>
              </a:rPr>
              <a:t> Dialogs: </a:t>
            </a:r>
            <a:endParaRPr sz="1800" b="0" i="0" u="sng" strike="noStrike" cap="none" dirty="0">
              <a:solidFill>
                <a:srgbClr val="E36C09"/>
              </a:solidFill>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dirty="0">
              <a:solidFill>
                <a:srgbClr val="E36C09"/>
              </a:solidFill>
              <a:latin typeface="Arial"/>
              <a:ea typeface="Arial"/>
              <a:cs typeface="Arial"/>
              <a:sym typeface="Arial"/>
            </a:endParaRPr>
          </a:p>
          <a:p>
            <a:pPr marL="0" marR="0" lvl="0" indent="0" algn="l" rtl="0">
              <a:lnSpc>
                <a:spcPct val="100000"/>
              </a:lnSpc>
              <a:spcBef>
                <a:spcPts val="0"/>
              </a:spcBef>
              <a:spcAft>
                <a:spcPts val="0"/>
              </a:spcAft>
              <a:buNone/>
            </a:pPr>
            <a:r>
              <a:rPr lang="en-US" sz="1800" b="1" i="0" u="none" strike="noStrike" cap="none" dirty="0" err="1">
                <a:solidFill>
                  <a:srgbClr val="E36C09"/>
                </a:solidFill>
                <a:latin typeface="Arial"/>
                <a:ea typeface="Arial"/>
                <a:cs typeface="Arial"/>
                <a:sym typeface="Arial"/>
              </a:rPr>
              <a:t>Denken</a:t>
            </a:r>
            <a:r>
              <a:rPr lang="en-US" sz="1800" b="1" i="0" u="none" strike="noStrike" cap="none" dirty="0">
                <a:solidFill>
                  <a:srgbClr val="E36C09"/>
                </a:solidFill>
                <a:latin typeface="Arial"/>
                <a:ea typeface="Arial"/>
                <a:cs typeface="Arial"/>
                <a:sym typeface="Arial"/>
              </a:rPr>
              <a:t>-Paar-</a:t>
            </a:r>
            <a:r>
              <a:rPr lang="en-US" sz="1800" b="1" i="0" u="none" strike="noStrike" cap="none" dirty="0" err="1">
                <a:solidFill>
                  <a:srgbClr val="E36C09"/>
                </a:solidFill>
                <a:latin typeface="Arial"/>
                <a:ea typeface="Arial"/>
                <a:cs typeface="Arial"/>
                <a:sym typeface="Arial"/>
              </a:rPr>
              <a:t>Teilen</a:t>
            </a:r>
            <a:r>
              <a:rPr lang="en-US" sz="1800" b="0" i="0" u="none" strike="noStrike" cap="none" dirty="0">
                <a:solidFill>
                  <a:srgbClr val="E36C09"/>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Ermutigen</a:t>
            </a:r>
            <a:r>
              <a:rPr lang="en-US" sz="1800" b="0" i="0" u="none" strike="noStrike" cap="none" dirty="0">
                <a:solidFill>
                  <a:srgbClr val="000000"/>
                </a:solidFill>
                <a:latin typeface="Arial"/>
                <a:ea typeface="Arial"/>
                <a:cs typeface="Arial"/>
                <a:sym typeface="Arial"/>
              </a:rPr>
              <a:t> Sie </a:t>
            </a:r>
            <a:r>
              <a:rPr lang="en-US" sz="1800" b="0" i="0" u="none" strike="noStrike" cap="none" dirty="0" err="1">
                <a:solidFill>
                  <a:srgbClr val="000000"/>
                </a:solidFill>
                <a:latin typeface="Arial"/>
                <a:ea typeface="Arial"/>
                <a:cs typeface="Arial"/>
                <a:sym typeface="Arial"/>
              </a:rPr>
              <a:t>zum</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eigenständigen</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Denken</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gefolgt</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vom</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Austausch</a:t>
            </a:r>
            <a:r>
              <a:rPr lang="en-US" sz="1800" b="0" i="0" u="none" strike="noStrike" cap="none" dirty="0">
                <a:solidFill>
                  <a:srgbClr val="000000"/>
                </a:solidFill>
                <a:latin typeface="Arial"/>
                <a:ea typeface="Arial"/>
                <a:cs typeface="Arial"/>
                <a:sym typeface="Arial"/>
              </a:rPr>
              <a:t> und der </a:t>
            </a:r>
            <a:r>
              <a:rPr lang="en-US" sz="1800" b="0" i="0" u="none" strike="noStrike" cap="none" dirty="0" err="1">
                <a:solidFill>
                  <a:srgbClr val="000000"/>
                </a:solidFill>
                <a:latin typeface="Arial"/>
                <a:ea typeface="Arial"/>
                <a:cs typeface="Arial"/>
                <a:sym typeface="Arial"/>
              </a:rPr>
              <a:t>Diskussion</a:t>
            </a:r>
            <a:r>
              <a:rPr lang="en-US" sz="1800" b="0" i="0" u="none" strike="noStrike" cap="none" dirty="0">
                <a:solidFill>
                  <a:srgbClr val="000000"/>
                </a:solidFill>
                <a:latin typeface="Arial"/>
                <a:ea typeface="Arial"/>
                <a:cs typeface="Arial"/>
                <a:sym typeface="Arial"/>
              </a:rPr>
              <a:t> von Ideen </a:t>
            </a:r>
            <a:r>
              <a:rPr lang="en-US" sz="1800" b="0" i="0" u="none" strike="noStrike" cap="none" dirty="0" err="1">
                <a:solidFill>
                  <a:srgbClr val="000000"/>
                </a:solidFill>
                <a:latin typeface="Arial"/>
                <a:ea typeface="Arial"/>
                <a:cs typeface="Arial"/>
                <a:sym typeface="Arial"/>
              </a:rPr>
              <a:t>mit</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einem</a:t>
            </a:r>
            <a:r>
              <a:rPr lang="en-US" sz="1800" b="0" i="0" u="none" strike="noStrike" cap="none" dirty="0">
                <a:solidFill>
                  <a:srgbClr val="000000"/>
                </a:solidFill>
                <a:latin typeface="Arial"/>
                <a:ea typeface="Arial"/>
                <a:cs typeface="Arial"/>
                <a:sym typeface="Arial"/>
              </a:rPr>
              <a:t> Partner und </a:t>
            </a:r>
            <a:r>
              <a:rPr lang="en-US" sz="1800" b="0" i="0" u="none" strike="noStrike" cap="none" dirty="0" err="1">
                <a:solidFill>
                  <a:srgbClr val="000000"/>
                </a:solidFill>
                <a:latin typeface="Arial"/>
                <a:ea typeface="Arial"/>
                <a:cs typeface="Arial"/>
                <a:sym typeface="Arial"/>
              </a:rPr>
              <a:t>schließlich</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mit</a:t>
            </a:r>
            <a:r>
              <a:rPr lang="en-US" sz="1800" b="0" i="0" u="none" strike="noStrike" cap="none" dirty="0">
                <a:solidFill>
                  <a:srgbClr val="000000"/>
                </a:solidFill>
                <a:latin typeface="Arial"/>
                <a:ea typeface="Arial"/>
                <a:cs typeface="Arial"/>
                <a:sym typeface="Arial"/>
              </a:rPr>
              <a:t> der </a:t>
            </a:r>
            <a:r>
              <a:rPr lang="en-US" sz="1800" b="0" i="0" u="none" strike="noStrike" cap="none" dirty="0" err="1">
                <a:solidFill>
                  <a:srgbClr val="000000"/>
                </a:solidFill>
                <a:latin typeface="Arial"/>
                <a:ea typeface="Arial"/>
                <a:cs typeface="Arial"/>
                <a:sym typeface="Arial"/>
              </a:rPr>
              <a:t>größeren</a:t>
            </a:r>
            <a:r>
              <a:rPr lang="en-US" sz="1800" b="0" i="0" u="none" strike="noStrike" cap="none" dirty="0">
                <a:solidFill>
                  <a:srgbClr val="000000"/>
                </a:solidFill>
                <a:latin typeface="Arial"/>
                <a:ea typeface="Arial"/>
                <a:cs typeface="Arial"/>
                <a:sym typeface="Arial"/>
              </a:rPr>
              <a:t> Gruppe.</a:t>
            </a:r>
            <a:endParaRPr sz="1200" dirty="0"/>
          </a:p>
          <a:p>
            <a:pPr marL="0" marR="0" lvl="0" indent="0" algn="l" rtl="0">
              <a:lnSpc>
                <a:spcPct val="100000"/>
              </a:lnSpc>
              <a:spcBef>
                <a:spcPts val="0"/>
              </a:spcBef>
              <a:spcAft>
                <a:spcPts val="0"/>
              </a:spcAft>
              <a:buNone/>
            </a:pPr>
            <a:endParaRPr sz="18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800" b="1" i="0" u="none" strike="noStrike" cap="none" dirty="0" err="1">
                <a:solidFill>
                  <a:srgbClr val="E36C09"/>
                </a:solidFill>
                <a:latin typeface="Arial"/>
                <a:ea typeface="Arial"/>
                <a:cs typeface="Arial"/>
                <a:sym typeface="Arial"/>
              </a:rPr>
              <a:t>Debattenformate</a:t>
            </a:r>
            <a:r>
              <a:rPr lang="en-US" sz="1800" b="0" i="0" u="none" strike="noStrike" cap="none" dirty="0">
                <a:solidFill>
                  <a:srgbClr val="E36C09"/>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Organisieren</a:t>
            </a:r>
            <a:r>
              <a:rPr lang="en-US" sz="1800" b="0" i="0" u="none" strike="noStrike" cap="none" dirty="0">
                <a:solidFill>
                  <a:srgbClr val="000000"/>
                </a:solidFill>
                <a:latin typeface="Arial"/>
                <a:ea typeface="Arial"/>
                <a:cs typeface="Arial"/>
                <a:sym typeface="Arial"/>
              </a:rPr>
              <a:t> Sie </a:t>
            </a:r>
            <a:r>
              <a:rPr lang="en-US" sz="1800" b="0" i="0" u="none" strike="noStrike" cap="none" dirty="0" err="1">
                <a:solidFill>
                  <a:srgbClr val="000000"/>
                </a:solidFill>
                <a:latin typeface="Arial"/>
                <a:ea typeface="Arial"/>
                <a:cs typeface="Arial"/>
                <a:sym typeface="Arial"/>
              </a:rPr>
              <a:t>strukturierte</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Debatten</a:t>
            </a:r>
            <a:r>
              <a:rPr lang="en-US" sz="1800" b="0" i="0" u="none" strike="noStrike" cap="none" dirty="0">
                <a:solidFill>
                  <a:srgbClr val="000000"/>
                </a:solidFill>
                <a:latin typeface="Arial"/>
                <a:ea typeface="Arial"/>
                <a:cs typeface="Arial"/>
                <a:sym typeface="Arial"/>
              </a:rPr>
              <a:t>, in </a:t>
            </a:r>
            <a:r>
              <a:rPr lang="en-US" sz="1800" b="0" i="0" u="none" strike="noStrike" cap="none" dirty="0" err="1">
                <a:solidFill>
                  <a:srgbClr val="000000"/>
                </a:solidFill>
                <a:latin typeface="Arial"/>
                <a:ea typeface="Arial"/>
                <a:cs typeface="Arial"/>
                <a:sym typeface="Arial"/>
              </a:rPr>
              <a:t>denen</a:t>
            </a:r>
            <a:r>
              <a:rPr lang="en-US" sz="1800" b="0" i="0" u="none" strike="noStrike" cap="none" dirty="0">
                <a:solidFill>
                  <a:srgbClr val="000000"/>
                </a:solidFill>
                <a:latin typeface="Arial"/>
                <a:ea typeface="Arial"/>
                <a:cs typeface="Arial"/>
                <a:sym typeface="Arial"/>
              </a:rPr>
              <a:t> die </a:t>
            </a:r>
            <a:r>
              <a:rPr lang="en-US" sz="1800" b="0" i="0" u="none" strike="noStrike" cap="none" dirty="0" err="1">
                <a:solidFill>
                  <a:srgbClr val="000000"/>
                </a:solidFill>
                <a:latin typeface="Arial"/>
                <a:ea typeface="Arial"/>
                <a:cs typeface="Arial"/>
                <a:sym typeface="Arial"/>
              </a:rPr>
              <a:t>Schüler</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ihre</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Standpunkte</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recherchieren</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präsentieren</a:t>
            </a:r>
            <a:r>
              <a:rPr lang="en-US" sz="1800" b="0" i="0" u="none" strike="noStrike" cap="none" dirty="0">
                <a:solidFill>
                  <a:srgbClr val="000000"/>
                </a:solidFill>
                <a:latin typeface="Arial"/>
                <a:ea typeface="Arial"/>
                <a:cs typeface="Arial"/>
                <a:sym typeface="Arial"/>
              </a:rPr>
              <a:t> und </a:t>
            </a:r>
            <a:r>
              <a:rPr lang="en-US" sz="1800" b="0" i="0" u="none" strike="noStrike" cap="none" dirty="0" err="1">
                <a:solidFill>
                  <a:srgbClr val="000000"/>
                </a:solidFill>
                <a:latin typeface="Arial"/>
                <a:ea typeface="Arial"/>
                <a:cs typeface="Arial"/>
                <a:sym typeface="Arial"/>
              </a:rPr>
              <a:t>verteidigen</a:t>
            </a:r>
            <a:r>
              <a:rPr lang="en-US" sz="1800" b="0" i="0" u="none" strike="noStrike" cap="none" dirty="0">
                <a:solidFill>
                  <a:srgbClr val="000000"/>
                </a:solidFill>
                <a:latin typeface="Arial"/>
                <a:ea typeface="Arial"/>
                <a:cs typeface="Arial"/>
                <a:sym typeface="Arial"/>
              </a:rPr>
              <a:t> und so </a:t>
            </a:r>
            <a:r>
              <a:rPr lang="en-US" sz="1800" b="0" i="0" u="none" strike="noStrike" cap="none" dirty="0" err="1">
                <a:solidFill>
                  <a:srgbClr val="000000"/>
                </a:solidFill>
                <a:latin typeface="Arial"/>
                <a:ea typeface="Arial"/>
                <a:cs typeface="Arial"/>
                <a:sym typeface="Arial"/>
              </a:rPr>
              <a:t>ein</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tieferes</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Verständnis</a:t>
            </a:r>
            <a:r>
              <a:rPr lang="en-US" sz="1800" b="0" i="0" u="none" strike="noStrike" cap="none" dirty="0">
                <a:solidFill>
                  <a:srgbClr val="000000"/>
                </a:solidFill>
                <a:latin typeface="Arial"/>
                <a:ea typeface="Arial"/>
                <a:cs typeface="Arial"/>
                <a:sym typeface="Arial"/>
              </a:rPr>
              <a:t> für das Thema </a:t>
            </a:r>
            <a:r>
              <a:rPr lang="en-US" sz="1800" b="0" i="0" u="none" strike="noStrike" cap="none" dirty="0" err="1">
                <a:solidFill>
                  <a:srgbClr val="000000"/>
                </a:solidFill>
                <a:latin typeface="Arial"/>
                <a:ea typeface="Arial"/>
                <a:cs typeface="Arial"/>
                <a:sym typeface="Arial"/>
              </a:rPr>
              <a:t>entwickeln</a:t>
            </a:r>
            <a:r>
              <a:rPr lang="en-US" sz="1800" b="0" i="0" u="none" strike="noStrike" cap="none" dirty="0">
                <a:solidFill>
                  <a:srgbClr val="000000"/>
                </a:solidFill>
                <a:latin typeface="Arial"/>
                <a:ea typeface="Arial"/>
                <a:cs typeface="Arial"/>
                <a:sym typeface="Arial"/>
              </a:rPr>
              <a:t>.</a:t>
            </a:r>
            <a:endParaRPr sz="1200" dirty="0"/>
          </a:p>
          <a:p>
            <a:pPr marL="0" marR="0" lvl="0" indent="0" algn="l" rtl="0">
              <a:lnSpc>
                <a:spcPct val="100000"/>
              </a:lnSpc>
              <a:spcBef>
                <a:spcPts val="0"/>
              </a:spcBef>
              <a:spcAft>
                <a:spcPts val="0"/>
              </a:spcAft>
              <a:buNone/>
            </a:pPr>
            <a:endParaRPr sz="18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800" b="1" i="0" u="none" strike="noStrike" cap="none" dirty="0">
                <a:solidFill>
                  <a:srgbClr val="E36C09"/>
                </a:solidFill>
                <a:latin typeface="Arial"/>
                <a:ea typeface="Arial"/>
                <a:cs typeface="Arial"/>
                <a:sym typeface="Arial"/>
              </a:rPr>
              <a:t>Peer Review</a:t>
            </a:r>
            <a:r>
              <a:rPr lang="en-US" sz="1800" b="0" i="0" u="none" strike="noStrike" cap="none" dirty="0">
                <a:solidFill>
                  <a:srgbClr val="E36C09"/>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Fügen</a:t>
            </a:r>
            <a:r>
              <a:rPr lang="en-US" sz="1800" b="0" i="0" u="none" strike="noStrike" cap="none" dirty="0">
                <a:solidFill>
                  <a:srgbClr val="000000"/>
                </a:solidFill>
                <a:latin typeface="Arial"/>
                <a:ea typeface="Arial"/>
                <a:cs typeface="Arial"/>
                <a:sym typeface="Arial"/>
              </a:rPr>
              <a:t> Sie </a:t>
            </a:r>
            <a:r>
              <a:rPr lang="en-US" sz="1800" b="0" i="0" u="none" strike="noStrike" cap="none" dirty="0" err="1">
                <a:solidFill>
                  <a:srgbClr val="000000"/>
                </a:solidFill>
                <a:latin typeface="Arial"/>
                <a:ea typeface="Arial"/>
                <a:cs typeface="Arial"/>
                <a:sym typeface="Arial"/>
              </a:rPr>
              <a:t>Sitzungen</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ein</a:t>
            </a:r>
            <a:r>
              <a:rPr lang="en-US" sz="1800" b="0" i="0" u="none" strike="noStrike" cap="none" dirty="0">
                <a:solidFill>
                  <a:srgbClr val="000000"/>
                </a:solidFill>
                <a:latin typeface="Arial"/>
                <a:ea typeface="Arial"/>
                <a:cs typeface="Arial"/>
                <a:sym typeface="Arial"/>
              </a:rPr>
              <a:t>, in </a:t>
            </a:r>
            <a:r>
              <a:rPr lang="en-US" sz="1800" b="0" i="0" u="none" strike="noStrike" cap="none" dirty="0" err="1">
                <a:solidFill>
                  <a:srgbClr val="000000"/>
                </a:solidFill>
                <a:latin typeface="Arial"/>
                <a:ea typeface="Arial"/>
                <a:cs typeface="Arial"/>
                <a:sym typeface="Arial"/>
              </a:rPr>
              <a:t>denen</a:t>
            </a:r>
            <a:r>
              <a:rPr lang="en-US" sz="1800" b="0" i="0" u="none" strike="noStrike" cap="none" dirty="0">
                <a:solidFill>
                  <a:srgbClr val="000000"/>
                </a:solidFill>
                <a:latin typeface="Arial"/>
                <a:ea typeface="Arial"/>
                <a:cs typeface="Arial"/>
                <a:sym typeface="Arial"/>
              </a:rPr>
              <a:t> die </a:t>
            </a:r>
            <a:r>
              <a:rPr lang="en-US" sz="1800" b="0" i="0" u="none" strike="noStrike" cap="none" dirty="0" err="1">
                <a:solidFill>
                  <a:srgbClr val="000000"/>
                </a:solidFill>
                <a:latin typeface="Arial"/>
                <a:ea typeface="Arial"/>
                <a:cs typeface="Arial"/>
                <a:sym typeface="Arial"/>
              </a:rPr>
              <a:t>Studierenden</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konstruktives</a:t>
            </a:r>
            <a:r>
              <a:rPr lang="en-US" sz="1800" b="0" i="0" u="none" strike="noStrike" cap="none" dirty="0">
                <a:solidFill>
                  <a:srgbClr val="000000"/>
                </a:solidFill>
                <a:latin typeface="Arial"/>
                <a:ea typeface="Arial"/>
                <a:cs typeface="Arial"/>
                <a:sym typeface="Arial"/>
              </a:rPr>
              <a:t> Feedback </a:t>
            </a:r>
            <a:r>
              <a:rPr lang="en-US" sz="1800" b="0" i="0" u="none" strike="noStrike" cap="none" dirty="0" err="1">
                <a:solidFill>
                  <a:srgbClr val="000000"/>
                </a:solidFill>
                <a:latin typeface="Arial"/>
                <a:ea typeface="Arial"/>
                <a:cs typeface="Arial"/>
                <a:sym typeface="Arial"/>
              </a:rPr>
              <a:t>geben</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können</a:t>
            </a:r>
            <a:r>
              <a:rPr lang="en-US" sz="1800" b="0" i="0" u="none" strike="noStrike" cap="none" dirty="0">
                <a:solidFill>
                  <a:srgbClr val="000000"/>
                </a:solidFill>
                <a:latin typeface="Arial"/>
                <a:ea typeface="Arial"/>
                <a:cs typeface="Arial"/>
                <a:sym typeface="Arial"/>
              </a:rPr>
              <a:t>, um die </a:t>
            </a:r>
            <a:r>
              <a:rPr lang="en-US" sz="1800" b="0" i="0" u="none" strike="noStrike" cap="none" dirty="0" err="1">
                <a:solidFill>
                  <a:srgbClr val="000000"/>
                </a:solidFill>
                <a:latin typeface="Arial"/>
                <a:ea typeface="Arial"/>
                <a:cs typeface="Arial"/>
                <a:sym typeface="Arial"/>
              </a:rPr>
              <a:t>Lernerfahrung</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durch</a:t>
            </a:r>
            <a:r>
              <a:rPr lang="en-US" sz="1800" b="0" i="0" u="none" strike="noStrike" cap="none" dirty="0">
                <a:solidFill>
                  <a:srgbClr val="000000"/>
                </a:solidFill>
                <a:latin typeface="Arial"/>
                <a:ea typeface="Arial"/>
                <a:cs typeface="Arial"/>
                <a:sym typeface="Arial"/>
              </a:rPr>
              <a:t> die </a:t>
            </a:r>
            <a:r>
              <a:rPr lang="en-US" sz="1800" b="0" i="0" u="none" strike="noStrike" cap="none" dirty="0" err="1">
                <a:solidFill>
                  <a:srgbClr val="000000"/>
                </a:solidFill>
                <a:latin typeface="Arial"/>
                <a:ea typeface="Arial"/>
                <a:cs typeface="Arial"/>
                <a:sym typeface="Arial"/>
              </a:rPr>
              <a:t>Erkenntnisse</a:t>
            </a:r>
            <a:r>
              <a:rPr lang="en-US" sz="1800" b="0" i="0" u="none" strike="noStrike" cap="none" dirty="0">
                <a:solidFill>
                  <a:srgbClr val="000000"/>
                </a:solidFill>
                <a:latin typeface="Arial"/>
                <a:ea typeface="Arial"/>
                <a:cs typeface="Arial"/>
                <a:sym typeface="Arial"/>
              </a:rPr>
              <a:t> der </a:t>
            </a:r>
            <a:r>
              <a:rPr lang="en-US" sz="1800" b="0" i="0" u="none" strike="noStrike" cap="none" dirty="0" err="1">
                <a:solidFill>
                  <a:srgbClr val="000000"/>
                </a:solidFill>
                <a:latin typeface="Arial"/>
                <a:ea typeface="Arial"/>
                <a:cs typeface="Arial"/>
                <a:sym typeface="Arial"/>
              </a:rPr>
              <a:t>anderen</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zu</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verbessern</a:t>
            </a:r>
            <a:r>
              <a:rPr lang="en-US" sz="1800" b="0" i="0" u="none" strike="noStrike" cap="none" dirty="0">
                <a:solidFill>
                  <a:srgbClr val="000000"/>
                </a:solidFill>
                <a:latin typeface="Arial"/>
                <a:ea typeface="Arial"/>
                <a:cs typeface="Arial"/>
                <a:sym typeface="Arial"/>
              </a:rPr>
              <a:t>.</a:t>
            </a:r>
            <a:endParaRPr sz="1200" dirty="0"/>
          </a:p>
          <a:p>
            <a:pPr marL="0" marR="0" lvl="0" indent="0" algn="l" rtl="0">
              <a:lnSpc>
                <a:spcPct val="100000"/>
              </a:lnSpc>
              <a:spcBef>
                <a:spcPts val="0"/>
              </a:spcBef>
              <a:spcAft>
                <a:spcPts val="0"/>
              </a:spcAft>
              <a:buNone/>
            </a:pPr>
            <a:endParaRPr sz="1200" b="0" i="0" u="none" strike="noStrike" cap="none" dirty="0">
              <a:solidFill>
                <a:srgbClr val="000000"/>
              </a:solidFill>
              <a:latin typeface="Arial"/>
              <a:ea typeface="Arial"/>
              <a:cs typeface="Arial"/>
              <a:sym typeface="Arial"/>
            </a:endParaRPr>
          </a:p>
        </p:txBody>
      </p:sp>
      <p:pic>
        <p:nvPicPr>
          <p:cNvPr id="469" name="Google Shape;469;p43"/>
          <p:cNvPicPr preferRelativeResize="0"/>
          <p:nvPr/>
        </p:nvPicPr>
        <p:blipFill rotWithShape="1">
          <a:blip r:embed="rId4">
            <a:alphaModFix/>
          </a:blip>
          <a:srcRect/>
          <a:stretch/>
        </p:blipFill>
        <p:spPr>
          <a:xfrm>
            <a:off x="7622012" y="4693948"/>
            <a:ext cx="2193550" cy="2265808"/>
          </a:xfrm>
          <a:prstGeom prst="rect">
            <a:avLst/>
          </a:prstGeom>
          <a:noFill/>
          <a:ln>
            <a:noFill/>
          </a:ln>
        </p:spPr>
      </p:pic>
      <p:sp>
        <p:nvSpPr>
          <p:cNvPr id="470" name="Google Shape;470;p43"/>
          <p:cNvSpPr/>
          <p:nvPr/>
        </p:nvSpPr>
        <p:spPr>
          <a:xfrm>
            <a:off x="10680700" y="1580211"/>
            <a:ext cx="4572000" cy="7126578"/>
          </a:xfrm>
          <a:prstGeom prst="roundRect">
            <a:avLst>
              <a:gd name="adj" fmla="val 16667"/>
            </a:avLst>
          </a:prstGeom>
          <a:noFill/>
          <a:ln w="762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471" name="Google Shape;471;p43"/>
          <p:cNvSpPr txBox="1"/>
          <p:nvPr/>
        </p:nvSpPr>
        <p:spPr>
          <a:xfrm>
            <a:off x="11007713" y="1812009"/>
            <a:ext cx="4107241" cy="67710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sng" strike="noStrike" cap="none" dirty="0" err="1">
                <a:solidFill>
                  <a:srgbClr val="E36C09"/>
                </a:solidFill>
                <a:latin typeface="Arial"/>
                <a:ea typeface="Arial"/>
                <a:cs typeface="Arial"/>
                <a:sym typeface="Arial"/>
              </a:rPr>
              <a:t>Messung</a:t>
            </a:r>
            <a:r>
              <a:rPr lang="en-US" sz="2000" b="0" i="0" u="sng" strike="noStrike" cap="none" dirty="0">
                <a:solidFill>
                  <a:srgbClr val="E36C09"/>
                </a:solidFill>
                <a:latin typeface="Arial"/>
                <a:ea typeface="Arial"/>
                <a:cs typeface="Arial"/>
                <a:sym typeface="Arial"/>
              </a:rPr>
              <a:t> der </a:t>
            </a:r>
            <a:r>
              <a:rPr lang="en-US" sz="2000" b="0" i="0" u="sng" strike="noStrike" cap="none" dirty="0" err="1">
                <a:solidFill>
                  <a:srgbClr val="E36C09"/>
                </a:solidFill>
                <a:latin typeface="Arial"/>
                <a:ea typeface="Arial"/>
                <a:cs typeface="Arial"/>
                <a:sym typeface="Arial"/>
              </a:rPr>
              <a:t>Interaktionsqualität</a:t>
            </a:r>
            <a:r>
              <a:rPr lang="en-US" sz="2000" b="0" i="0" u="sng" strike="noStrike" cap="none" dirty="0">
                <a:solidFill>
                  <a:srgbClr val="E36C09"/>
                </a:solidFill>
                <a:latin typeface="Arial"/>
                <a:ea typeface="Arial"/>
                <a:cs typeface="Arial"/>
                <a:sym typeface="Arial"/>
              </a:rPr>
              <a:t>:</a:t>
            </a:r>
            <a:endParaRPr dirty="0"/>
          </a:p>
          <a:p>
            <a:pPr marL="0" marR="0" lvl="0" indent="0" algn="l" rtl="0">
              <a:lnSpc>
                <a:spcPct val="100000"/>
              </a:lnSpc>
              <a:spcBef>
                <a:spcPts val="0"/>
              </a:spcBef>
              <a:spcAft>
                <a:spcPts val="0"/>
              </a:spcAft>
              <a:buNone/>
            </a:pPr>
            <a:endParaRPr sz="20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2000" b="1" i="0" u="none" strike="noStrike" cap="none" dirty="0" err="1">
                <a:solidFill>
                  <a:srgbClr val="E36C09"/>
                </a:solidFill>
                <a:latin typeface="Arial"/>
                <a:ea typeface="Arial"/>
                <a:cs typeface="Arial"/>
                <a:sym typeface="Arial"/>
              </a:rPr>
              <a:t>Beobachtung</a:t>
            </a:r>
            <a:r>
              <a:rPr lang="en-US" sz="2000" b="0" i="0" u="none" strike="noStrike" cap="none" dirty="0">
                <a:solidFill>
                  <a:srgbClr val="E36C09"/>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Beobachten</a:t>
            </a:r>
            <a:r>
              <a:rPr lang="en-US" sz="2000" b="0" i="0" u="none" strike="noStrike" cap="none" dirty="0">
                <a:solidFill>
                  <a:schemeClr val="dk1"/>
                </a:solidFill>
                <a:latin typeface="Arial"/>
                <a:ea typeface="Arial"/>
                <a:cs typeface="Arial"/>
                <a:sym typeface="Arial"/>
              </a:rPr>
              <a:t> Sie </a:t>
            </a:r>
            <a:r>
              <a:rPr lang="en-US" sz="2000" b="0" i="0" u="none" strike="noStrike" cap="none" dirty="0" err="1">
                <a:solidFill>
                  <a:schemeClr val="dk1"/>
                </a:solidFill>
                <a:latin typeface="Arial"/>
                <a:ea typeface="Arial"/>
                <a:cs typeface="Arial"/>
                <a:sym typeface="Arial"/>
              </a:rPr>
              <a:t>aktiv</a:t>
            </a:r>
            <a:r>
              <a:rPr lang="en-US" sz="2000" b="0" i="0" u="none" strike="noStrike" cap="none" dirty="0">
                <a:solidFill>
                  <a:schemeClr val="dk1"/>
                </a:solidFill>
                <a:latin typeface="Arial"/>
                <a:ea typeface="Arial"/>
                <a:cs typeface="Arial"/>
                <a:sym typeface="Arial"/>
              </a:rPr>
              <a:t> die </a:t>
            </a:r>
            <a:r>
              <a:rPr lang="en-US" sz="2000" b="0" i="0" u="none" strike="noStrike" cap="none" dirty="0" err="1">
                <a:solidFill>
                  <a:schemeClr val="dk1"/>
                </a:solidFill>
                <a:latin typeface="Arial"/>
                <a:ea typeface="Arial"/>
                <a:cs typeface="Arial"/>
                <a:sym typeface="Arial"/>
              </a:rPr>
              <a:t>Interaktionen</a:t>
            </a:r>
            <a:r>
              <a:rPr lang="en-US" sz="2000" b="0" i="0" u="none" strike="noStrike" cap="none" dirty="0">
                <a:solidFill>
                  <a:schemeClr val="dk1"/>
                </a:solidFill>
                <a:latin typeface="Arial"/>
                <a:ea typeface="Arial"/>
                <a:cs typeface="Arial"/>
                <a:sym typeface="Arial"/>
              </a:rPr>
              <a:t> der Gruppe und </a:t>
            </a:r>
            <a:r>
              <a:rPr lang="en-US" sz="2000" b="0" i="0" u="none" strike="noStrike" cap="none" dirty="0" err="1">
                <a:solidFill>
                  <a:schemeClr val="dk1"/>
                </a:solidFill>
                <a:latin typeface="Arial"/>
                <a:ea typeface="Arial"/>
                <a:cs typeface="Arial"/>
                <a:sym typeface="Arial"/>
              </a:rPr>
              <a:t>geben</a:t>
            </a:r>
            <a:r>
              <a:rPr lang="en-US" sz="2000" b="0" i="0" u="none" strike="noStrike" cap="none" dirty="0">
                <a:solidFill>
                  <a:schemeClr val="dk1"/>
                </a:solidFill>
                <a:latin typeface="Arial"/>
                <a:ea typeface="Arial"/>
                <a:cs typeface="Arial"/>
                <a:sym typeface="Arial"/>
              </a:rPr>
              <a:t> Sie </a:t>
            </a:r>
            <a:r>
              <a:rPr lang="en-US" sz="2000" b="0" i="0" u="none" strike="noStrike" cap="none" dirty="0" err="1">
                <a:solidFill>
                  <a:schemeClr val="dk1"/>
                </a:solidFill>
                <a:latin typeface="Arial"/>
                <a:ea typeface="Arial"/>
                <a:cs typeface="Arial"/>
                <a:sym typeface="Arial"/>
              </a:rPr>
              <a:t>Anleitung</a:t>
            </a:r>
            <a:r>
              <a:rPr lang="en-US" sz="2000" b="0" i="0" u="none" strike="noStrike" cap="none" dirty="0">
                <a:solidFill>
                  <a:schemeClr val="dk1"/>
                </a:solidFill>
                <a:latin typeface="Arial"/>
                <a:ea typeface="Arial"/>
                <a:cs typeface="Arial"/>
                <a:sym typeface="Arial"/>
              </a:rPr>
              <a:t> und Feedback in </a:t>
            </a:r>
            <a:r>
              <a:rPr lang="en-US" sz="2000" b="0" i="0" u="none" strike="noStrike" cap="none" dirty="0" err="1">
                <a:solidFill>
                  <a:schemeClr val="dk1"/>
                </a:solidFill>
                <a:latin typeface="Arial"/>
                <a:ea typeface="Arial"/>
                <a:cs typeface="Arial"/>
                <a:sym typeface="Arial"/>
              </a:rPr>
              <a:t>Echtzeit</a:t>
            </a:r>
            <a:r>
              <a:rPr lang="en-US" sz="2000" b="0" i="0" u="none" strike="noStrike" cap="none" dirty="0">
                <a:solidFill>
                  <a:schemeClr val="dk1"/>
                </a:solidFill>
                <a:latin typeface="Arial"/>
                <a:ea typeface="Arial"/>
                <a:cs typeface="Arial"/>
                <a:sym typeface="Arial"/>
              </a:rPr>
              <a:t>.</a:t>
            </a:r>
            <a:endParaRPr dirty="0"/>
          </a:p>
          <a:p>
            <a:pPr marL="0" marR="0" lvl="0" indent="0" algn="l" rtl="0">
              <a:lnSpc>
                <a:spcPct val="100000"/>
              </a:lnSpc>
              <a:spcBef>
                <a:spcPts val="0"/>
              </a:spcBef>
              <a:spcAft>
                <a:spcPts val="0"/>
              </a:spcAft>
              <a:buNone/>
            </a:pPr>
            <a:endParaRPr sz="20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2000" b="1" i="0" u="none" strike="noStrike" cap="none" dirty="0" err="1">
                <a:solidFill>
                  <a:srgbClr val="E36C09"/>
                </a:solidFill>
                <a:latin typeface="Arial"/>
                <a:ea typeface="Arial"/>
                <a:cs typeface="Arial"/>
                <a:sym typeface="Arial"/>
              </a:rPr>
              <a:t>Reflexion</a:t>
            </a:r>
            <a:r>
              <a:rPr lang="en-US" sz="2000" b="0" i="0" u="none" strike="noStrike" cap="none" dirty="0">
                <a:solidFill>
                  <a:srgbClr val="E36C09"/>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Ermutigen</a:t>
            </a:r>
            <a:r>
              <a:rPr lang="en-US" sz="2000" b="0" i="0" u="none" strike="noStrike" cap="none" dirty="0">
                <a:solidFill>
                  <a:schemeClr val="dk1"/>
                </a:solidFill>
                <a:latin typeface="Arial"/>
                <a:ea typeface="Arial"/>
                <a:cs typeface="Arial"/>
                <a:sym typeface="Arial"/>
              </a:rPr>
              <a:t> Sie die </a:t>
            </a:r>
            <a:r>
              <a:rPr lang="en-US" sz="2000" b="0" i="0" u="none" strike="noStrike" cap="none" dirty="0" err="1">
                <a:solidFill>
                  <a:schemeClr val="dk1"/>
                </a:solidFill>
                <a:latin typeface="Arial"/>
                <a:ea typeface="Arial"/>
                <a:cs typeface="Arial"/>
                <a:sym typeface="Arial"/>
              </a:rPr>
              <a:t>Schülerinnen</a:t>
            </a:r>
            <a:r>
              <a:rPr lang="en-US" sz="2000" b="0" i="0" u="none" strike="noStrike" cap="none" dirty="0">
                <a:solidFill>
                  <a:schemeClr val="dk1"/>
                </a:solidFill>
                <a:latin typeface="Arial"/>
                <a:ea typeface="Arial"/>
                <a:cs typeface="Arial"/>
                <a:sym typeface="Arial"/>
              </a:rPr>
              <a:t> und </a:t>
            </a:r>
            <a:r>
              <a:rPr lang="en-US" sz="2000" b="0" i="0" u="none" strike="noStrike" cap="none" dirty="0" err="1">
                <a:solidFill>
                  <a:schemeClr val="dk1"/>
                </a:solidFill>
                <a:latin typeface="Arial"/>
                <a:ea typeface="Arial"/>
                <a:cs typeface="Arial"/>
                <a:sym typeface="Arial"/>
              </a:rPr>
              <a:t>Schüler</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über</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ihre</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Erfahrungen</a:t>
            </a:r>
            <a:r>
              <a:rPr lang="en-US" sz="2000" b="0" i="0" u="none" strike="noStrike" cap="none" dirty="0">
                <a:solidFill>
                  <a:schemeClr val="dk1"/>
                </a:solidFill>
                <a:latin typeface="Arial"/>
                <a:ea typeface="Arial"/>
                <a:cs typeface="Arial"/>
                <a:sym typeface="Arial"/>
              </a:rPr>
              <a:t> in den </a:t>
            </a:r>
            <a:r>
              <a:rPr lang="en-US" sz="2000" b="0" i="0" u="none" strike="noStrike" cap="none" dirty="0" err="1">
                <a:solidFill>
                  <a:schemeClr val="dk1"/>
                </a:solidFill>
                <a:latin typeface="Arial"/>
                <a:ea typeface="Arial"/>
                <a:cs typeface="Arial"/>
                <a:sym typeface="Arial"/>
              </a:rPr>
              <a:t>Gruppenaktivitäten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zu</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reflektieren</a:t>
            </a:r>
            <a:r>
              <a:rPr lang="en-US" sz="2000" b="0" i="0" u="none" strike="noStrike" cap="none" dirty="0">
                <a:solidFill>
                  <a:schemeClr val="dk1"/>
                </a:solidFill>
                <a:latin typeface="Arial"/>
                <a:ea typeface="Arial"/>
                <a:cs typeface="Arial"/>
                <a:sym typeface="Arial"/>
              </a:rPr>
              <a:t> und </a:t>
            </a:r>
            <a:r>
              <a:rPr lang="en-US" sz="2000" b="0" i="0" u="none" strike="noStrike" cap="none" dirty="0" err="1">
                <a:solidFill>
                  <a:schemeClr val="dk1"/>
                </a:solidFill>
                <a:latin typeface="Arial"/>
                <a:ea typeface="Arial"/>
                <a:cs typeface="Arial"/>
                <a:sym typeface="Arial"/>
              </a:rPr>
              <a:t>sich</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darauf</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zu</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konzentrieren</a:t>
            </a:r>
            <a:r>
              <a:rPr lang="en-US" sz="2000" b="0" i="0" u="none" strike="noStrike" cap="none" dirty="0">
                <a:solidFill>
                  <a:schemeClr val="dk1"/>
                </a:solidFill>
                <a:latin typeface="Arial"/>
                <a:ea typeface="Arial"/>
                <a:cs typeface="Arial"/>
                <a:sym typeface="Arial"/>
              </a:rPr>
              <a:t>, was </a:t>
            </a:r>
            <a:r>
              <a:rPr lang="en-US" sz="2000" b="0" i="0" u="none" strike="noStrike" cap="none" dirty="0" err="1">
                <a:solidFill>
                  <a:schemeClr val="dk1"/>
                </a:solidFill>
                <a:latin typeface="Arial"/>
                <a:ea typeface="Arial"/>
                <a:cs typeface="Arial"/>
                <a:sym typeface="Arial"/>
              </a:rPr>
              <a:t>sie</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beigetragen</a:t>
            </a:r>
            <a:r>
              <a:rPr lang="en-US" sz="2000" b="0" i="0" u="none" strike="noStrike" cap="none" dirty="0">
                <a:solidFill>
                  <a:schemeClr val="dk1"/>
                </a:solidFill>
                <a:latin typeface="Arial"/>
                <a:ea typeface="Arial"/>
                <a:cs typeface="Arial"/>
                <a:sym typeface="Arial"/>
              </a:rPr>
              <a:t> und von </a:t>
            </a:r>
            <a:r>
              <a:rPr lang="en-US" sz="2000" b="0" i="0" u="none" strike="noStrike" cap="none" dirty="0" err="1">
                <a:solidFill>
                  <a:schemeClr val="dk1"/>
                </a:solidFill>
                <a:latin typeface="Arial"/>
                <a:ea typeface="Arial"/>
                <a:cs typeface="Arial"/>
                <a:sym typeface="Arial"/>
              </a:rPr>
              <a:t>anderen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gelernt</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haben</a:t>
            </a:r>
            <a:r>
              <a:rPr lang="en-US" sz="2000" b="0" i="0" u="none" strike="noStrike" cap="none" dirty="0">
                <a:solidFill>
                  <a:schemeClr val="dk1"/>
                </a:solidFill>
                <a:latin typeface="Arial"/>
                <a:ea typeface="Arial"/>
                <a:cs typeface="Arial"/>
                <a:sym typeface="Arial"/>
              </a:rPr>
              <a:t>.</a:t>
            </a:r>
            <a:endParaRPr dirty="0"/>
          </a:p>
          <a:p>
            <a:pPr marL="0" marR="0" lvl="0" indent="0" algn="l" rtl="0">
              <a:lnSpc>
                <a:spcPct val="100000"/>
              </a:lnSpc>
              <a:spcBef>
                <a:spcPts val="0"/>
              </a:spcBef>
              <a:spcAft>
                <a:spcPts val="0"/>
              </a:spcAft>
              <a:buNone/>
            </a:pPr>
            <a:endParaRPr sz="20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2000" b="1" i="0" u="none" strike="noStrike" cap="none" dirty="0" err="1">
                <a:solidFill>
                  <a:srgbClr val="E36C09"/>
                </a:solidFill>
                <a:latin typeface="Arial"/>
                <a:ea typeface="Arial"/>
                <a:cs typeface="Arial"/>
                <a:sym typeface="Arial"/>
              </a:rPr>
              <a:t>Bewertungskriterien</a:t>
            </a:r>
            <a:r>
              <a:rPr lang="en-US" sz="2000" b="0" i="0" u="none" strike="noStrike" cap="none" dirty="0">
                <a:solidFill>
                  <a:srgbClr val="E36C09"/>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Integrieren</a:t>
            </a:r>
            <a:r>
              <a:rPr lang="en-US" sz="2000" b="0" i="0" u="none" strike="noStrike" cap="none" dirty="0">
                <a:solidFill>
                  <a:schemeClr val="dk1"/>
                </a:solidFill>
                <a:latin typeface="Arial"/>
                <a:ea typeface="Arial"/>
                <a:cs typeface="Arial"/>
                <a:sym typeface="Arial"/>
              </a:rPr>
              <a:t> Sie die </a:t>
            </a:r>
            <a:r>
              <a:rPr lang="en-US" sz="2000" b="0" i="0" u="none" strike="noStrike" cap="none" dirty="0" err="1">
                <a:solidFill>
                  <a:schemeClr val="dk1"/>
                </a:solidFill>
                <a:latin typeface="Arial"/>
                <a:ea typeface="Arial"/>
                <a:cs typeface="Arial"/>
                <a:sym typeface="Arial"/>
              </a:rPr>
              <a:t>Qualität</a:t>
            </a:r>
            <a:r>
              <a:rPr lang="en-US" sz="2000" b="0" i="0" u="none" strike="noStrike" cap="none" dirty="0">
                <a:solidFill>
                  <a:schemeClr val="dk1"/>
                </a:solidFill>
                <a:latin typeface="Arial"/>
                <a:ea typeface="Arial"/>
                <a:cs typeface="Arial"/>
                <a:sym typeface="Arial"/>
              </a:rPr>
              <a:t> der Zusammenarbeit und </a:t>
            </a:r>
            <a:r>
              <a:rPr lang="en-US" sz="2000" b="0" i="0" u="none" strike="noStrike" cap="none" dirty="0" err="1">
                <a:solidFill>
                  <a:schemeClr val="dk1"/>
                </a:solidFill>
                <a:latin typeface="Arial"/>
                <a:ea typeface="Arial"/>
                <a:cs typeface="Arial"/>
                <a:sym typeface="Arial"/>
              </a:rPr>
              <a:t>Interaktion</a:t>
            </a:r>
            <a:r>
              <a:rPr lang="en-US" sz="2000" b="0" i="0" u="none" strike="noStrike" cap="none" dirty="0">
                <a:solidFill>
                  <a:schemeClr val="dk1"/>
                </a:solidFill>
                <a:latin typeface="Arial"/>
                <a:ea typeface="Arial"/>
                <a:cs typeface="Arial"/>
                <a:sym typeface="Arial"/>
              </a:rPr>
              <a:t> in die </a:t>
            </a:r>
            <a:r>
              <a:rPr lang="en-US" sz="2000" b="0" i="0" u="none" strike="noStrike" cap="none" dirty="0" err="1">
                <a:solidFill>
                  <a:schemeClr val="dk1"/>
                </a:solidFill>
                <a:latin typeface="Arial"/>
                <a:ea typeface="Arial"/>
                <a:cs typeface="Arial"/>
                <a:sym typeface="Arial"/>
              </a:rPr>
              <a:t>Bewertungsrubriken</a:t>
            </a:r>
            <a:r>
              <a:rPr lang="en-US" sz="2000" b="0" i="0" u="none" strike="noStrike" cap="none" dirty="0">
                <a:solidFill>
                  <a:schemeClr val="dk1"/>
                </a:solidFill>
                <a:latin typeface="Arial"/>
                <a:ea typeface="Arial"/>
                <a:cs typeface="Arial"/>
                <a:sym typeface="Arial"/>
              </a:rPr>
              <a:t>, um </a:t>
            </a:r>
            <a:r>
              <a:rPr lang="en-US" sz="2000" b="0" i="0" u="none" strike="noStrike" cap="none" dirty="0" err="1">
                <a:solidFill>
                  <a:schemeClr val="dk1"/>
                </a:solidFill>
                <a:latin typeface="Arial"/>
                <a:ea typeface="Arial"/>
                <a:cs typeface="Arial"/>
                <a:sym typeface="Arial"/>
              </a:rPr>
              <a:t>eine</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konstruktive</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Beteiligung</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zu</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erkennen</a:t>
            </a:r>
            <a:r>
              <a:rPr lang="en-US" sz="2000" b="0" i="0" u="none" strike="noStrike" cap="none" dirty="0">
                <a:solidFill>
                  <a:schemeClr val="dk1"/>
                </a:solidFill>
                <a:latin typeface="Arial"/>
                <a:ea typeface="Arial"/>
                <a:cs typeface="Arial"/>
                <a:sym typeface="Arial"/>
              </a:rPr>
              <a:t> und </a:t>
            </a:r>
            <a:r>
              <a:rPr lang="en-US" sz="2000" b="0" i="0" u="none" strike="noStrike" cap="none" dirty="0" err="1">
                <a:solidFill>
                  <a:schemeClr val="dk1"/>
                </a:solidFill>
                <a:latin typeface="Arial"/>
                <a:ea typeface="Arial"/>
                <a:cs typeface="Arial"/>
                <a:sym typeface="Arial"/>
              </a:rPr>
              <a:t>zu</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fördern</a:t>
            </a:r>
            <a:r>
              <a:rPr lang="en-US" sz="2000" b="0" i="0" u="none" strike="noStrike" cap="none" dirty="0">
                <a:solidFill>
                  <a:schemeClr val="dk1"/>
                </a:solidFill>
                <a:latin typeface="Arial"/>
                <a:ea typeface="Arial"/>
                <a:cs typeface="Arial"/>
                <a:sym typeface="Arial"/>
              </a:rPr>
              <a:t>.</a:t>
            </a:r>
            <a:endParaRPr dirty="0"/>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pic>
        <p:nvPicPr>
          <p:cNvPr id="472" name="Google Shape;472;p43"/>
          <p:cNvPicPr preferRelativeResize="0"/>
          <p:nvPr/>
        </p:nvPicPr>
        <p:blipFill rotWithShape="1">
          <a:blip r:embed="rId5">
            <a:alphaModFix/>
          </a:blip>
          <a:srcRect/>
          <a:stretch/>
        </p:blipFill>
        <p:spPr>
          <a:xfrm>
            <a:off x="15844447" y="9210896"/>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01A5C3CA-17F3-9550-E6C9-F04E67F4BD6E}"/>
              </a:ext>
            </a:extLst>
          </p:cNvPr>
          <p:cNvPicPr>
            <a:picLocks noChangeAspect="1"/>
          </p:cNvPicPr>
          <p:nvPr/>
        </p:nvPicPr>
        <p:blipFill>
          <a:blip r:embed="rId6"/>
          <a:stretch>
            <a:fillRect/>
          </a:stretch>
        </p:blipFill>
        <p:spPr>
          <a:xfrm>
            <a:off x="3115876" y="9222920"/>
            <a:ext cx="2331172" cy="489069"/>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476"/>
        <p:cNvGrpSpPr/>
        <p:nvPr/>
      </p:nvGrpSpPr>
      <p:grpSpPr>
        <a:xfrm>
          <a:off x="0" y="0"/>
          <a:ext cx="0" cy="0"/>
          <a:chOff x="0" y="0"/>
          <a:chExt cx="0" cy="0"/>
        </a:xfrm>
      </p:grpSpPr>
      <p:sp>
        <p:nvSpPr>
          <p:cNvPr id="477" name="Google Shape;477;p13"/>
          <p:cNvSpPr/>
          <p:nvPr/>
        </p:nvSpPr>
        <p:spPr>
          <a:xfrm>
            <a:off x="0" y="0"/>
            <a:ext cx="9144000" cy="880406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8" name="Google Shape;478;p13"/>
          <p:cNvSpPr/>
          <p:nvPr/>
        </p:nvSpPr>
        <p:spPr>
          <a:xfrm>
            <a:off x="0" y="1157630"/>
            <a:ext cx="9144000" cy="7646437"/>
          </a:xfrm>
          <a:custGeom>
            <a:avLst/>
            <a:gdLst/>
            <a:ahLst/>
            <a:cxnLst/>
            <a:rect l="l" t="t" r="r" b="b"/>
            <a:pathLst>
              <a:path w="6350000" h="5310026" extrusionOk="0">
                <a:moveTo>
                  <a:pt x="6350000" y="5310026"/>
                </a:moveTo>
                <a:lnTo>
                  <a:pt x="0" y="5310026"/>
                </a:lnTo>
                <a:lnTo>
                  <a:pt x="0" y="0"/>
                </a:lnTo>
                <a:lnTo>
                  <a:pt x="6350000" y="5310026"/>
                </a:lnTo>
                <a:close/>
              </a:path>
            </a:pathLst>
          </a:custGeom>
          <a:solidFill>
            <a:srgbClr val="053249"/>
          </a:solidFill>
          <a:ln>
            <a:noFill/>
          </a:ln>
        </p:spPr>
        <p:txBody>
          <a:bodyPr/>
          <a:lstStyle/>
          <a:p>
            <a:endParaRPr/>
          </a:p>
        </p:txBody>
      </p:sp>
      <p:sp>
        <p:nvSpPr>
          <p:cNvPr id="479" name="Google Shape;479;p13"/>
          <p:cNvSpPr/>
          <p:nvPr/>
        </p:nvSpPr>
        <p:spPr>
          <a:xfrm flipH="1">
            <a:off x="-117412" y="6453106"/>
            <a:ext cx="3833894" cy="3833894"/>
          </a:xfrm>
          <a:custGeom>
            <a:avLst/>
            <a:gdLst/>
            <a:ahLst/>
            <a:cxnLst/>
            <a:rect l="l" t="t" r="r" b="b"/>
            <a:pathLst>
              <a:path w="3833894" h="3833894" extrusionOk="0">
                <a:moveTo>
                  <a:pt x="3833894" y="0"/>
                </a:moveTo>
                <a:lnTo>
                  <a:pt x="0" y="0"/>
                </a:lnTo>
                <a:lnTo>
                  <a:pt x="0" y="3833894"/>
                </a:lnTo>
                <a:lnTo>
                  <a:pt x="3833894" y="3833894"/>
                </a:lnTo>
                <a:lnTo>
                  <a:pt x="3833894" y="0"/>
                </a:lnTo>
                <a:close/>
              </a:path>
            </a:pathLst>
          </a:custGeom>
          <a:blipFill rotWithShape="1">
            <a:blip r:embed="rId3">
              <a:alphaModFix/>
            </a:blip>
            <a:stretch>
              <a:fillRect/>
            </a:stretch>
          </a:blipFill>
          <a:ln>
            <a:noFill/>
          </a:ln>
        </p:spPr>
        <p:txBody>
          <a:bodyPr/>
          <a:lstStyle/>
          <a:p>
            <a:endParaRPr/>
          </a:p>
        </p:txBody>
      </p:sp>
      <p:sp>
        <p:nvSpPr>
          <p:cNvPr id="480" name="Google Shape;480;p13"/>
          <p:cNvSpPr/>
          <p:nvPr/>
        </p:nvSpPr>
        <p:spPr>
          <a:xfrm rot="10800000" flipH="1">
            <a:off x="5310106" y="0"/>
            <a:ext cx="3833894" cy="3833894"/>
          </a:xfrm>
          <a:custGeom>
            <a:avLst/>
            <a:gdLst/>
            <a:ahLst/>
            <a:cxnLst/>
            <a:rect l="l" t="t" r="r" b="b"/>
            <a:pathLst>
              <a:path w="3833894" h="3833894" extrusionOk="0">
                <a:moveTo>
                  <a:pt x="3833894" y="0"/>
                </a:moveTo>
                <a:lnTo>
                  <a:pt x="0" y="0"/>
                </a:lnTo>
                <a:lnTo>
                  <a:pt x="0" y="3833894"/>
                </a:lnTo>
                <a:lnTo>
                  <a:pt x="3833894" y="3833894"/>
                </a:lnTo>
                <a:lnTo>
                  <a:pt x="3833894" y="0"/>
                </a:lnTo>
                <a:close/>
              </a:path>
            </a:pathLst>
          </a:custGeom>
          <a:blipFill rotWithShape="1">
            <a:blip r:embed="rId4">
              <a:alphaModFix/>
            </a:blip>
            <a:stretch>
              <a:fillRect/>
            </a:stretch>
          </a:blipFill>
          <a:ln>
            <a:noFill/>
          </a:ln>
        </p:spPr>
        <p:txBody>
          <a:bodyPr/>
          <a:lstStyle/>
          <a:p>
            <a:endParaRPr/>
          </a:p>
        </p:txBody>
      </p:sp>
      <p:sp>
        <p:nvSpPr>
          <p:cNvPr id="481" name="Google Shape;481;p13"/>
          <p:cNvSpPr txBox="1"/>
          <p:nvPr/>
        </p:nvSpPr>
        <p:spPr>
          <a:xfrm>
            <a:off x="9613816" y="685839"/>
            <a:ext cx="8445584" cy="22408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0" i="0" u="none" strike="noStrike" cap="none">
                <a:solidFill>
                  <a:srgbClr val="033C5B"/>
                </a:solidFill>
                <a:latin typeface="Arial"/>
                <a:ea typeface="Arial"/>
                <a:cs typeface="Arial"/>
                <a:sym typeface="Arial"/>
              </a:rPr>
              <a:t>Förderung der Autonomie und Verantwortung der Schüler beim Lernen </a:t>
            </a:r>
            <a:endParaRPr sz="1400" b="0" i="0" u="none" strike="noStrike" cap="none">
              <a:solidFill>
                <a:srgbClr val="000000"/>
              </a:solidFill>
              <a:latin typeface="Arial"/>
              <a:ea typeface="Arial"/>
              <a:cs typeface="Arial"/>
              <a:sym typeface="Arial"/>
            </a:endParaRPr>
          </a:p>
          <a:p>
            <a:pPr marL="0" marR="0" lvl="0" indent="0" algn="l" rtl="0">
              <a:lnSpc>
                <a:spcPct val="110000"/>
              </a:lnSpc>
              <a:spcBef>
                <a:spcPts val="0"/>
              </a:spcBef>
              <a:spcAft>
                <a:spcPts val="0"/>
              </a:spcAft>
              <a:buClr>
                <a:srgbClr val="000000"/>
              </a:buClr>
              <a:buSzPts val="7000"/>
              <a:buFont typeface="Arial"/>
              <a:buNone/>
            </a:pPr>
            <a:endParaRPr sz="7000" b="0" i="0" u="none" strike="noStrike" cap="none">
              <a:solidFill>
                <a:srgbClr val="033C5B"/>
              </a:solidFill>
              <a:latin typeface="Arial"/>
              <a:ea typeface="Arial"/>
              <a:cs typeface="Arial"/>
              <a:sym typeface="Arial"/>
            </a:endParaRPr>
          </a:p>
        </p:txBody>
      </p:sp>
      <p:sp>
        <p:nvSpPr>
          <p:cNvPr id="482" name="Google Shape;482;p13"/>
          <p:cNvSpPr txBox="1"/>
          <p:nvPr/>
        </p:nvSpPr>
        <p:spPr>
          <a:xfrm>
            <a:off x="9946325" y="3529439"/>
            <a:ext cx="6457864" cy="2154436"/>
          </a:xfrm>
          <a:prstGeom prst="rect">
            <a:avLst/>
          </a:prstGeom>
          <a:noFill/>
          <a:ln>
            <a:noFill/>
          </a:ln>
        </p:spPr>
        <p:txBody>
          <a:bodyPr spcFirstLastPara="1" wrap="square" lIns="0" tIns="0" rIns="0" bIns="0" anchor="t" anchorCtr="0">
            <a:spAutoFit/>
          </a:bodyPr>
          <a:lstStyle/>
          <a:p>
            <a:pPr marL="0" marR="0" lvl="0" indent="0" algn="l" rtl="0">
              <a:lnSpc>
                <a:spcPct val="139961"/>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Die Förderung von Autonomie und Verantwortung bei den Schülern bereitet sie auf lebenslanges Lernen und Erfolg über das Klassenzimmer hinaus vor. Sie ermutigt die Schüler, ihren Bildungsweg selbst in die Hand zu nehmen, was zu mehr Motivation, Selbstvertrauen und akademischen Leistungen führt.</a:t>
            </a:r>
            <a:endParaRPr sz="2000" b="0" i="0" u="none" strike="noStrike" cap="none">
              <a:solidFill>
                <a:srgbClr val="121212"/>
              </a:solidFill>
              <a:latin typeface="Arial"/>
              <a:ea typeface="Arial"/>
              <a:cs typeface="Arial"/>
              <a:sym typeface="Arial"/>
            </a:endParaRPr>
          </a:p>
        </p:txBody>
      </p:sp>
      <p:sp>
        <p:nvSpPr>
          <p:cNvPr id="483" name="Google Shape;483;p13"/>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a:p>
        </p:txBody>
      </p:sp>
      <p:sp>
        <p:nvSpPr>
          <p:cNvPr id="485" name="Google Shape;485;p13"/>
          <p:cNvSpPr txBox="1"/>
          <p:nvPr/>
        </p:nvSpPr>
        <p:spPr>
          <a:xfrm>
            <a:off x="5627065" y="9243317"/>
            <a:ext cx="9995889"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n-US" sz="1200" b="0" i="0" u="none" strike="noStrike" cap="none" dirty="0">
                <a:solidFill>
                  <a:srgbClr val="121212"/>
                </a:solidFill>
                <a:latin typeface="Arial"/>
                <a:ea typeface="Arial"/>
                <a:cs typeface="Arial"/>
                <a:sym typeface="Arial"/>
              </a:rPr>
              <a:t>Von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finanziert</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geäußerten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Ansichten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Meinungen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entsprechen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jedoch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ausschließlich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denen</a:t>
            </a:r>
            <a:r>
              <a:rPr lang="en-US" sz="1200" b="0" i="0" u="none" strike="noStrike" cap="none" dirty="0">
                <a:solidFill>
                  <a:srgbClr val="121212"/>
                </a:solidFill>
                <a:latin typeface="Arial"/>
                <a:ea typeface="Arial"/>
                <a:cs typeface="Arial"/>
                <a:sym typeface="Arial"/>
              </a:rPr>
              <a:t> des </a:t>
            </a:r>
            <a:r>
              <a:rPr lang="en-US" sz="1200" b="0" i="0" u="none" strike="noStrike" cap="none" dirty="0" err="1">
                <a:solidFill>
                  <a:srgbClr val="121212"/>
                </a:solidFill>
                <a:latin typeface="Arial"/>
                <a:ea typeface="Arial"/>
                <a:cs typeface="Arial"/>
                <a:sym typeface="Arial"/>
              </a:rPr>
              <a:t>Autors</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bzw</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Autoren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spiegeln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nicht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zwingend</a:t>
            </a:r>
            <a:r>
              <a:rPr lang="en-US" sz="1200" b="0" i="0" u="none" strike="noStrike" cap="none" dirty="0">
                <a:solidFill>
                  <a:srgbClr val="121212"/>
                </a:solidFill>
                <a:latin typeface="Arial"/>
                <a:ea typeface="Arial"/>
                <a:cs typeface="Arial"/>
                <a:sym typeface="Arial"/>
              </a:rPr>
              <a:t> die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oder</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Exekutivagentur</a:t>
            </a:r>
            <a:r>
              <a:rPr lang="en-US" sz="1200" b="0" i="0" u="none" strike="noStrike" cap="none" dirty="0">
                <a:solidFill>
                  <a:srgbClr val="121212"/>
                </a:solidFill>
                <a:latin typeface="Arial"/>
                <a:ea typeface="Arial"/>
                <a:cs typeface="Arial"/>
                <a:sym typeface="Arial"/>
              </a:rPr>
              <a:t> für </a:t>
            </a:r>
            <a:r>
              <a:rPr lang="en-US" sz="1200" b="0" i="0" u="none" strike="noStrike" cap="none" dirty="0" err="1">
                <a:solidFill>
                  <a:srgbClr val="121212"/>
                </a:solidFill>
                <a:latin typeface="Arial"/>
                <a:ea typeface="Arial"/>
                <a:cs typeface="Arial"/>
                <a:sym typeface="Arial"/>
              </a:rPr>
              <a:t>Bildung</a:t>
            </a:r>
            <a:r>
              <a:rPr lang="en-US" sz="1200" b="0" i="0" u="none" strike="noStrike" cap="none" dirty="0">
                <a:solidFill>
                  <a:srgbClr val="121212"/>
                </a:solidFill>
                <a:latin typeface="Arial"/>
                <a:ea typeface="Arial"/>
                <a:cs typeface="Arial"/>
                <a:sym typeface="Arial"/>
              </a:rPr>
              <a:t> und Kultur (EACEA) wider. </a:t>
            </a:r>
            <a:r>
              <a:rPr lang="en-US" sz="1200" b="0" i="0" u="none" strike="noStrike" cap="none" dirty="0" err="1">
                <a:solidFill>
                  <a:srgbClr val="121212"/>
                </a:solidFill>
                <a:latin typeface="Arial"/>
                <a:ea typeface="Arial"/>
                <a:cs typeface="Arial"/>
                <a:sym typeface="Arial"/>
              </a:rPr>
              <a:t>Weder</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Europäische</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noch</a:t>
            </a:r>
            <a:r>
              <a:rPr lang="en-US" sz="1200" b="0" i="0" u="none" strike="noStrike" cap="none" dirty="0">
                <a:solidFill>
                  <a:srgbClr val="121212"/>
                </a:solidFill>
                <a:latin typeface="Arial"/>
                <a:ea typeface="Arial"/>
                <a:cs typeface="Arial"/>
                <a:sym typeface="Arial"/>
              </a:rPr>
              <a:t> die EACEA </a:t>
            </a:r>
            <a:r>
              <a:rPr lang="en-US" sz="1200" b="0" i="0" u="none" strike="noStrike" cap="none" dirty="0" err="1">
                <a:solidFill>
                  <a:srgbClr val="121212"/>
                </a:solidFill>
                <a:latin typeface="Arial"/>
                <a:ea typeface="Arial"/>
                <a:cs typeface="Arial"/>
                <a:sym typeface="Arial"/>
              </a:rPr>
              <a:t>können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dafür</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verantwortlich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gemacht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werden</a:t>
            </a:r>
            <a:r>
              <a:rPr lang="en-US" sz="1200" b="0" i="0" u="none" strike="noStrike" cap="none" dirty="0">
                <a:solidFill>
                  <a:srgbClr val="121212"/>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p:txBody>
      </p:sp>
      <p:sp>
        <p:nvSpPr>
          <p:cNvPr id="486" name="Google Shape;486;p13"/>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87" name="Google Shape;487;p13"/>
          <p:cNvPicPr preferRelativeResize="0"/>
          <p:nvPr/>
        </p:nvPicPr>
        <p:blipFill rotWithShape="1">
          <a:blip r:embed="rId6">
            <a:alphaModFix/>
          </a:blip>
          <a:srcRect/>
          <a:stretch/>
        </p:blipFill>
        <p:spPr>
          <a:xfrm>
            <a:off x="1017873" y="2054990"/>
            <a:ext cx="7644834" cy="5103334"/>
          </a:xfrm>
          <a:prstGeom prst="rect">
            <a:avLst/>
          </a:prstGeom>
          <a:noFill/>
          <a:ln>
            <a:noFill/>
          </a:ln>
        </p:spPr>
      </p:pic>
      <p:pic>
        <p:nvPicPr>
          <p:cNvPr id="488" name="Google Shape;488;p13"/>
          <p:cNvPicPr preferRelativeResize="0"/>
          <p:nvPr/>
        </p:nvPicPr>
        <p:blipFill rotWithShape="1">
          <a:blip r:embed="rId7">
            <a:alphaModFix/>
          </a:blip>
          <a:srcRect/>
          <a:stretch/>
        </p:blipFill>
        <p:spPr>
          <a:xfrm>
            <a:off x="15805972" y="9225758"/>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79A24E8B-7718-DF05-CC08-517CD7F5BD64}"/>
              </a:ext>
            </a:extLst>
          </p:cNvPr>
          <p:cNvPicPr>
            <a:picLocks noChangeAspect="1"/>
          </p:cNvPicPr>
          <p:nvPr/>
        </p:nvPicPr>
        <p:blipFill>
          <a:blip r:embed="rId8"/>
          <a:stretch>
            <a:fillRect/>
          </a:stretch>
        </p:blipFill>
        <p:spPr>
          <a:xfrm>
            <a:off x="3042891" y="9284090"/>
            <a:ext cx="2331172" cy="489069"/>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492"/>
        <p:cNvGrpSpPr/>
        <p:nvPr/>
      </p:nvGrpSpPr>
      <p:grpSpPr>
        <a:xfrm>
          <a:off x="0" y="0"/>
          <a:ext cx="0" cy="0"/>
          <a:chOff x="0" y="0"/>
          <a:chExt cx="0" cy="0"/>
        </a:xfrm>
      </p:grpSpPr>
      <p:sp>
        <p:nvSpPr>
          <p:cNvPr id="493" name="Google Shape;493;p14"/>
          <p:cNvSpPr txBox="1"/>
          <p:nvPr/>
        </p:nvSpPr>
        <p:spPr>
          <a:xfrm>
            <a:off x="491493" y="886949"/>
            <a:ext cx="14178000" cy="160043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000000"/>
              </a:buClr>
              <a:buSzPts val="3200"/>
              <a:buFont typeface="Arial"/>
              <a:buNone/>
            </a:pPr>
            <a:r>
              <a:rPr lang="en-US" sz="3200" b="1" i="0" u="none" strike="noStrike" cap="none" dirty="0" err="1">
                <a:solidFill>
                  <a:srgbClr val="033C5B"/>
                </a:solidFill>
                <a:latin typeface="Arial"/>
                <a:ea typeface="Arial"/>
                <a:cs typeface="Arial"/>
                <a:sym typeface="Arial"/>
              </a:rPr>
              <a:t>Möglichkeiten</a:t>
            </a:r>
            <a:r>
              <a:rPr lang="en-US" sz="3200" b="1" i="0" u="none" strike="noStrike" cap="none" dirty="0">
                <a:solidFill>
                  <a:srgbClr val="033C5B"/>
                </a:solidFill>
                <a:latin typeface="Arial"/>
                <a:ea typeface="Arial"/>
                <a:cs typeface="Arial"/>
                <a:sym typeface="Arial"/>
              </a:rPr>
              <a:t> </a:t>
            </a:r>
            <a:r>
              <a:rPr lang="en-US" sz="3200" b="1" i="0" u="none" strike="noStrike" cap="none" dirty="0" err="1">
                <a:solidFill>
                  <a:srgbClr val="033C5B"/>
                </a:solidFill>
                <a:latin typeface="Arial"/>
                <a:ea typeface="Arial"/>
                <a:cs typeface="Arial"/>
                <a:sym typeface="Arial"/>
              </a:rPr>
              <a:t>zur</a:t>
            </a:r>
            <a:r>
              <a:rPr lang="en-US" sz="3200" b="1" i="0" u="none" strike="noStrike" cap="none" dirty="0">
                <a:solidFill>
                  <a:srgbClr val="033C5B"/>
                </a:solidFill>
                <a:latin typeface="Arial"/>
                <a:ea typeface="Arial"/>
                <a:cs typeface="Arial"/>
                <a:sym typeface="Arial"/>
              </a:rPr>
              <a:t> </a:t>
            </a:r>
            <a:r>
              <a:rPr lang="en-US" sz="3200" b="1" i="0" u="none" strike="noStrike" cap="none" dirty="0" err="1">
                <a:solidFill>
                  <a:srgbClr val="033C5B"/>
                </a:solidFill>
                <a:latin typeface="Arial"/>
                <a:ea typeface="Arial"/>
                <a:cs typeface="Arial"/>
                <a:sym typeface="Arial"/>
              </a:rPr>
              <a:t>Förderung</a:t>
            </a:r>
            <a:r>
              <a:rPr lang="en-US" sz="3200" b="1" i="0" u="none" strike="noStrike" cap="none" dirty="0">
                <a:solidFill>
                  <a:srgbClr val="033C5B"/>
                </a:solidFill>
                <a:latin typeface="Arial"/>
                <a:ea typeface="Arial"/>
                <a:cs typeface="Arial"/>
                <a:sym typeface="Arial"/>
              </a:rPr>
              <a:t> der </a:t>
            </a:r>
            <a:r>
              <a:rPr lang="en-US" sz="3200" b="1" i="0" u="none" strike="noStrike" cap="none" dirty="0" err="1">
                <a:solidFill>
                  <a:srgbClr val="033C5B"/>
                </a:solidFill>
                <a:latin typeface="Arial"/>
                <a:ea typeface="Arial"/>
                <a:cs typeface="Arial"/>
                <a:sym typeface="Arial"/>
              </a:rPr>
              <a:t>Autonomie</a:t>
            </a:r>
            <a:r>
              <a:rPr lang="en-US" sz="3200" b="1" i="0" u="none" strike="noStrike" cap="none" dirty="0">
                <a:solidFill>
                  <a:srgbClr val="033C5B"/>
                </a:solidFill>
                <a:latin typeface="Arial"/>
                <a:ea typeface="Arial"/>
                <a:cs typeface="Arial"/>
                <a:sym typeface="Arial"/>
              </a:rPr>
              <a:t> und </a:t>
            </a:r>
            <a:r>
              <a:rPr lang="en-US" sz="3200" b="1" i="0" u="none" strike="noStrike" cap="none" dirty="0" err="1">
                <a:solidFill>
                  <a:srgbClr val="033C5B"/>
                </a:solidFill>
                <a:latin typeface="Arial"/>
                <a:ea typeface="Arial"/>
                <a:cs typeface="Arial"/>
                <a:sym typeface="Arial"/>
              </a:rPr>
              <a:t>Verantwortung</a:t>
            </a:r>
            <a:r>
              <a:rPr lang="en-US" sz="3200" b="1" i="0" u="none" strike="noStrike" cap="none" dirty="0">
                <a:solidFill>
                  <a:srgbClr val="033C5B"/>
                </a:solidFill>
                <a:latin typeface="Arial"/>
                <a:ea typeface="Arial"/>
                <a:cs typeface="Arial"/>
                <a:sym typeface="Arial"/>
              </a:rPr>
              <a:t> der </a:t>
            </a:r>
            <a:r>
              <a:rPr lang="en-US" sz="3200" b="1" i="0" u="none" strike="noStrike" cap="none" dirty="0" err="1">
                <a:solidFill>
                  <a:srgbClr val="033C5B"/>
                </a:solidFill>
                <a:latin typeface="Arial"/>
                <a:ea typeface="Arial"/>
                <a:cs typeface="Arial"/>
                <a:sym typeface="Arial"/>
              </a:rPr>
              <a:t>Schüler</a:t>
            </a:r>
            <a:r>
              <a:rPr lang="en-US" sz="3200" b="1" i="0" u="none" strike="noStrike" cap="none" dirty="0">
                <a:solidFill>
                  <a:srgbClr val="033C5B"/>
                </a:solidFill>
                <a:latin typeface="Arial"/>
                <a:ea typeface="Arial"/>
                <a:cs typeface="Arial"/>
                <a:sym typeface="Arial"/>
              </a:rPr>
              <a:t> </a:t>
            </a:r>
            <a:r>
              <a:rPr lang="en-US" sz="3200" b="1" i="0" u="none" strike="noStrike" cap="none" dirty="0" err="1">
                <a:solidFill>
                  <a:srgbClr val="033C5B"/>
                </a:solidFill>
                <a:latin typeface="Arial"/>
                <a:ea typeface="Arial"/>
                <a:cs typeface="Arial"/>
                <a:sym typeface="Arial"/>
              </a:rPr>
              <a:t>beim</a:t>
            </a:r>
            <a:r>
              <a:rPr lang="en-US" sz="3200" b="1" i="0" u="none" strike="noStrike" cap="none" dirty="0">
                <a:solidFill>
                  <a:srgbClr val="033C5B"/>
                </a:solidFill>
                <a:latin typeface="Arial"/>
                <a:ea typeface="Arial"/>
                <a:cs typeface="Arial"/>
                <a:sym typeface="Arial"/>
              </a:rPr>
              <a:t> </a:t>
            </a:r>
            <a:r>
              <a:rPr lang="en-US" sz="3200" b="1" i="0" u="none" strike="noStrike" cap="none" dirty="0" err="1">
                <a:solidFill>
                  <a:srgbClr val="033C5B"/>
                </a:solidFill>
                <a:latin typeface="Arial"/>
                <a:ea typeface="Arial"/>
                <a:cs typeface="Arial"/>
                <a:sym typeface="Arial"/>
              </a:rPr>
              <a:t>Lernen</a:t>
            </a:r>
            <a:r>
              <a:rPr lang="en-US" sz="3200" b="1" i="0" u="none" strike="noStrike" cap="none" dirty="0">
                <a:solidFill>
                  <a:srgbClr val="033C5B"/>
                </a:solidFill>
                <a:latin typeface="Arial"/>
                <a:ea typeface="Arial"/>
                <a:cs typeface="Arial"/>
                <a:sym typeface="Arial"/>
              </a:rPr>
              <a:t> </a:t>
            </a:r>
            <a:endParaRPr sz="3200" b="1" i="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4000"/>
              <a:buFont typeface="Arial"/>
              <a:buNone/>
            </a:pPr>
            <a:endParaRPr sz="4000" b="1" i="0" u="none" strike="noStrike" cap="none" dirty="0">
              <a:solidFill>
                <a:srgbClr val="033C5B"/>
              </a:solidFill>
              <a:latin typeface="Arial"/>
              <a:ea typeface="Arial"/>
              <a:cs typeface="Arial"/>
              <a:sym typeface="Arial"/>
            </a:endParaRPr>
          </a:p>
        </p:txBody>
      </p:sp>
      <p:sp>
        <p:nvSpPr>
          <p:cNvPr id="494" name="Google Shape;494;p14"/>
          <p:cNvSpPr/>
          <p:nvPr/>
        </p:nvSpPr>
        <p:spPr>
          <a:xfrm>
            <a:off x="17044742" y="-150232"/>
            <a:ext cx="1246758" cy="895429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5" name="Google Shape;495;p14"/>
          <p:cNvSpPr/>
          <p:nvPr/>
        </p:nvSpPr>
        <p:spPr>
          <a:xfrm rot="-5400000">
            <a:off x="8428305" y="-8885462"/>
            <a:ext cx="913500" cy="182916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6" name="Google Shape;496;p14"/>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a:p>
        </p:txBody>
      </p:sp>
      <p:sp>
        <p:nvSpPr>
          <p:cNvPr id="497" name="Google Shape;497;p14"/>
          <p:cNvSpPr/>
          <p:nvPr/>
        </p:nvSpPr>
        <p:spPr>
          <a:xfrm rot="10800000" flipH="1">
            <a:off x="16406647" y="0"/>
            <a:ext cx="1884854" cy="1884854"/>
          </a:xfrm>
          <a:custGeom>
            <a:avLst/>
            <a:gdLst/>
            <a:ahLst/>
            <a:cxnLst/>
            <a:rect l="l" t="t" r="r" b="b"/>
            <a:pathLst>
              <a:path w="1884854" h="1884854" extrusionOk="0">
                <a:moveTo>
                  <a:pt x="1884854" y="0"/>
                </a:moveTo>
                <a:lnTo>
                  <a:pt x="0" y="0"/>
                </a:lnTo>
                <a:lnTo>
                  <a:pt x="0" y="1884854"/>
                </a:lnTo>
                <a:lnTo>
                  <a:pt x="1884854" y="1884854"/>
                </a:lnTo>
                <a:lnTo>
                  <a:pt x="1884854" y="0"/>
                </a:lnTo>
                <a:close/>
              </a:path>
            </a:pathLst>
          </a:custGeom>
          <a:blipFill rotWithShape="1">
            <a:blip r:embed="rId3">
              <a:alphaModFix/>
            </a:blip>
            <a:stretch>
              <a:fillRect/>
            </a:stretch>
          </a:blipFill>
          <a:ln>
            <a:noFill/>
          </a:ln>
        </p:spPr>
        <p:txBody>
          <a:bodyPr/>
          <a:lstStyle/>
          <a:p>
            <a:endParaRPr/>
          </a:p>
        </p:txBody>
      </p:sp>
      <p:sp>
        <p:nvSpPr>
          <p:cNvPr id="498" name="Google Shape;498;p14"/>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a:p>
        </p:txBody>
      </p:sp>
      <p:sp>
        <p:nvSpPr>
          <p:cNvPr id="500" name="Google Shape;500;p14"/>
          <p:cNvSpPr txBox="1"/>
          <p:nvPr/>
        </p:nvSpPr>
        <p:spPr>
          <a:xfrm>
            <a:off x="5627065" y="9243317"/>
            <a:ext cx="9974379" cy="818686"/>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n-US" sz="1200" b="0" i="0" u="none" strike="noStrike" cap="none">
                <a:solidFill>
                  <a:srgbClr val="121212"/>
                </a:solidFill>
                <a:latin typeface="Arial"/>
                <a:ea typeface="Arial"/>
                <a:cs typeface="Arial"/>
                <a:sym typeface="Arial"/>
              </a:rPr>
              <a:t>Finanziert von der Europäischen Union. Die geäußerten Ansichten und Meinungen sind jedoch ausschließlich die des Autors/der Autoren und spiegeln nicht unbedingt die der Europäischen Union oder der Europäischen Exekutivagentur für Bildung und Kultur (EACEA) wider. Weder die Europäische Union noch die EACEA können für diese verantwortlich gemacht werden</a:t>
            </a:r>
            <a:r>
              <a:rPr lang="en-US" sz="1400" b="0" i="0" u="none" strike="noStrike" cap="none">
                <a:solidFill>
                  <a:srgbClr val="121212"/>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501" name="Google Shape;501;p14"/>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02" name="Google Shape;502;p14"/>
          <p:cNvPicPr preferRelativeResize="0"/>
          <p:nvPr/>
        </p:nvPicPr>
        <p:blipFill rotWithShape="1">
          <a:blip r:embed="rId5">
            <a:alphaModFix/>
          </a:blip>
          <a:srcRect/>
          <a:stretch/>
        </p:blipFill>
        <p:spPr>
          <a:xfrm>
            <a:off x="12358363" y="1687168"/>
            <a:ext cx="3048000" cy="3048000"/>
          </a:xfrm>
          <a:prstGeom prst="rect">
            <a:avLst/>
          </a:prstGeom>
          <a:noFill/>
          <a:ln>
            <a:noFill/>
          </a:ln>
        </p:spPr>
      </p:pic>
      <p:sp>
        <p:nvSpPr>
          <p:cNvPr id="503" name="Google Shape;503;p14"/>
          <p:cNvSpPr txBox="1"/>
          <p:nvPr/>
        </p:nvSpPr>
        <p:spPr>
          <a:xfrm>
            <a:off x="511865" y="2076075"/>
            <a:ext cx="11411187"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dirty="0">
                <a:solidFill>
                  <a:srgbClr val="000000"/>
                </a:solidFill>
                <a:latin typeface="Arial"/>
                <a:ea typeface="Arial"/>
                <a:cs typeface="Arial"/>
                <a:sym typeface="Arial"/>
              </a:rPr>
              <a:t>Es </a:t>
            </a:r>
            <a:r>
              <a:rPr lang="en-US" sz="2000" b="0" i="0" u="none" strike="noStrike" cap="none" dirty="0" err="1">
                <a:solidFill>
                  <a:srgbClr val="000000"/>
                </a:solidFill>
                <a:latin typeface="Arial"/>
                <a:ea typeface="Arial"/>
                <a:cs typeface="Arial"/>
                <a:sym typeface="Arial"/>
              </a:rPr>
              <a:t>gibt</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verschiedene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Möglichkeiten</a:t>
            </a:r>
            <a:r>
              <a:rPr lang="en-US" sz="2000" b="0" i="0" u="none" strike="noStrike" cap="none" dirty="0">
                <a:solidFill>
                  <a:srgbClr val="000000"/>
                </a:solidFill>
                <a:latin typeface="Arial"/>
                <a:ea typeface="Arial"/>
                <a:cs typeface="Arial"/>
                <a:sym typeface="Arial"/>
              </a:rPr>
              <a:t>, die </a:t>
            </a:r>
            <a:r>
              <a:rPr lang="en-US" sz="2000" b="0" i="0" u="none" strike="noStrike" cap="none" dirty="0" err="1">
                <a:solidFill>
                  <a:srgbClr val="000000"/>
                </a:solidFill>
                <a:latin typeface="Arial"/>
                <a:ea typeface="Arial"/>
                <a:cs typeface="Arial"/>
                <a:sym typeface="Arial"/>
              </a:rPr>
              <a:t>Autonomie</a:t>
            </a:r>
            <a:r>
              <a:rPr lang="en-US" sz="2000" b="0" i="0" u="none" strike="noStrike" cap="none" dirty="0">
                <a:solidFill>
                  <a:srgbClr val="000000"/>
                </a:solidFill>
                <a:latin typeface="Arial"/>
                <a:ea typeface="Arial"/>
                <a:cs typeface="Arial"/>
                <a:sym typeface="Arial"/>
              </a:rPr>
              <a:t> und </a:t>
            </a:r>
            <a:r>
              <a:rPr lang="en-US" sz="2000" b="0" i="0" u="none" strike="noStrike" cap="none" dirty="0" err="1">
                <a:solidFill>
                  <a:srgbClr val="000000"/>
                </a:solidFill>
                <a:latin typeface="Arial"/>
                <a:ea typeface="Arial"/>
                <a:cs typeface="Arial"/>
                <a:sym typeface="Arial"/>
              </a:rPr>
              <a:t>Verantwortung</a:t>
            </a:r>
            <a:r>
              <a:rPr lang="en-US" sz="2000" b="0" i="0" u="none" strike="noStrike" cap="none" dirty="0">
                <a:solidFill>
                  <a:srgbClr val="000000"/>
                </a:solidFill>
                <a:latin typeface="Arial"/>
                <a:ea typeface="Arial"/>
                <a:cs typeface="Arial"/>
                <a:sym typeface="Arial"/>
              </a:rPr>
              <a:t> der </a:t>
            </a:r>
            <a:r>
              <a:rPr lang="en-US" sz="2000" b="0" i="0" u="none" strike="noStrike" cap="none" dirty="0" err="1">
                <a:solidFill>
                  <a:srgbClr val="000000"/>
                </a:solidFill>
                <a:latin typeface="Arial"/>
                <a:ea typeface="Arial"/>
                <a:cs typeface="Arial"/>
                <a:sym typeface="Arial"/>
              </a:rPr>
              <a:t>Schüler</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beim</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Lernen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zu</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fördern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Wir</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werden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Ihnen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sieben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davon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vorstellen</a:t>
            </a:r>
            <a:r>
              <a:rPr lang="en-US" sz="2000" b="0" i="0" u="none" strike="noStrike" cap="none" dirty="0">
                <a:solidFill>
                  <a:srgbClr val="000000"/>
                </a:solidFill>
                <a:latin typeface="Arial"/>
                <a:ea typeface="Arial"/>
                <a:cs typeface="Arial"/>
                <a:sym typeface="Arial"/>
              </a:rPr>
              <a:t>. </a:t>
            </a:r>
            <a:endParaRPr sz="2000" b="0" i="0" u="none" strike="noStrike" cap="none" dirty="0">
              <a:solidFill>
                <a:srgbClr val="000000"/>
              </a:solidFill>
              <a:latin typeface="Arial"/>
              <a:ea typeface="Arial"/>
              <a:cs typeface="Arial"/>
              <a:sym typeface="Arial"/>
            </a:endParaRPr>
          </a:p>
        </p:txBody>
      </p:sp>
      <p:sp>
        <p:nvSpPr>
          <p:cNvPr id="504" name="Google Shape;504;p14"/>
          <p:cNvSpPr txBox="1"/>
          <p:nvPr/>
        </p:nvSpPr>
        <p:spPr>
          <a:xfrm>
            <a:off x="508526" y="3291561"/>
            <a:ext cx="3573558" cy="307776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1" i="0" u="none" strike="noStrike" cap="none" dirty="0">
                <a:solidFill>
                  <a:srgbClr val="E36C09"/>
                </a:solidFill>
                <a:latin typeface="Arial"/>
                <a:ea typeface="Arial"/>
                <a:cs typeface="Arial"/>
                <a:sym typeface="Arial"/>
              </a:rPr>
              <a:t>1. </a:t>
            </a:r>
            <a:r>
              <a:rPr lang="en-US" sz="1800" b="1" i="0" u="none" strike="noStrike" cap="none" dirty="0" err="1">
                <a:solidFill>
                  <a:srgbClr val="E36C09"/>
                </a:solidFill>
                <a:latin typeface="Arial"/>
                <a:ea typeface="Arial"/>
                <a:cs typeface="Arial"/>
                <a:sym typeface="Arial"/>
              </a:rPr>
              <a:t>Wahlmöglichkeiten</a:t>
            </a:r>
            <a:r>
              <a:rPr lang="en-US" sz="1800" b="1" i="0" u="none" strike="noStrike" cap="none" dirty="0">
                <a:solidFill>
                  <a:srgbClr val="E36C09"/>
                </a:solidFill>
                <a:latin typeface="Arial"/>
                <a:ea typeface="Arial"/>
                <a:cs typeface="Arial"/>
                <a:sym typeface="Arial"/>
              </a:rPr>
              <a:t> und </a:t>
            </a:r>
            <a:r>
              <a:rPr lang="en-US" sz="1800" b="1" i="0" u="none" strike="noStrike" cap="none" dirty="0" err="1">
                <a:solidFill>
                  <a:srgbClr val="E36C09"/>
                </a:solidFill>
                <a:latin typeface="Arial"/>
                <a:ea typeface="Arial"/>
                <a:cs typeface="Arial"/>
                <a:sym typeface="Arial"/>
              </a:rPr>
              <a:t>Mitsprache</a:t>
            </a:r>
            <a:r>
              <a:rPr lang="en-US" sz="1800" b="0" i="0" u="none" strike="noStrike" cap="none" dirty="0">
                <a:solidFill>
                  <a:srgbClr val="E36C09"/>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Bieten</a:t>
            </a:r>
            <a:r>
              <a:rPr lang="en-US" sz="1800" b="0" i="0" u="none" strike="noStrike" cap="none" dirty="0">
                <a:solidFill>
                  <a:srgbClr val="000000"/>
                </a:solidFill>
                <a:latin typeface="Arial"/>
                <a:ea typeface="Arial"/>
                <a:cs typeface="Arial"/>
                <a:sym typeface="Arial"/>
              </a:rPr>
              <a:t> Sie den </a:t>
            </a:r>
            <a:r>
              <a:rPr lang="en-US" sz="1800" b="0" i="0" u="none" strike="noStrike" cap="none" dirty="0" err="1">
                <a:solidFill>
                  <a:srgbClr val="000000"/>
                </a:solidFill>
                <a:latin typeface="Arial"/>
                <a:ea typeface="Arial"/>
                <a:cs typeface="Arial"/>
                <a:sym typeface="Arial"/>
              </a:rPr>
              <a:t>Schülerinnen</a:t>
            </a:r>
            <a:r>
              <a:rPr lang="en-US" sz="1800" b="0" i="0" u="none" strike="noStrike" cap="none" dirty="0">
                <a:solidFill>
                  <a:srgbClr val="000000"/>
                </a:solidFill>
                <a:latin typeface="Arial"/>
                <a:ea typeface="Arial"/>
                <a:cs typeface="Arial"/>
                <a:sym typeface="Arial"/>
              </a:rPr>
              <a:t> und </a:t>
            </a:r>
            <a:r>
              <a:rPr lang="en-US" sz="1800" b="0" i="0" u="none" strike="noStrike" cap="none" dirty="0" err="1">
                <a:solidFill>
                  <a:srgbClr val="000000"/>
                </a:solidFill>
                <a:latin typeface="Arial"/>
                <a:ea typeface="Arial"/>
                <a:cs typeface="Arial"/>
                <a:sym typeface="Arial"/>
              </a:rPr>
              <a:t>Schülern</a:t>
            </a:r>
            <a:r>
              <a:rPr lang="en-US" sz="1800" b="0" i="0" u="none" strike="noStrike" cap="none" dirty="0">
                <a:solidFill>
                  <a:srgbClr val="000000"/>
                </a:solidFill>
                <a:latin typeface="Arial"/>
                <a:ea typeface="Arial"/>
                <a:cs typeface="Arial"/>
                <a:sym typeface="Arial"/>
              </a:rPr>
              <a:t> die </a:t>
            </a:r>
            <a:r>
              <a:rPr lang="en-US" sz="1800" b="0" i="0" u="none" strike="noStrike" cap="none" dirty="0" err="1">
                <a:solidFill>
                  <a:srgbClr val="000000"/>
                </a:solidFill>
                <a:latin typeface="Arial"/>
                <a:ea typeface="Arial"/>
                <a:cs typeface="Arial"/>
                <a:sym typeface="Arial"/>
              </a:rPr>
              <a:t>Möglichkeit</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über</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ihr</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Lernen</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selbst</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zu</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entscheiden</a:t>
            </a:r>
            <a:r>
              <a:rPr lang="en-US" sz="1800" b="0" i="0" u="none" strike="noStrike" cap="none" dirty="0">
                <a:solidFill>
                  <a:srgbClr val="000000"/>
                </a:solidFill>
                <a:latin typeface="Arial"/>
                <a:ea typeface="Arial"/>
                <a:cs typeface="Arial"/>
                <a:sym typeface="Arial"/>
              </a:rPr>
              <a:t>, z. B. </a:t>
            </a:r>
            <a:r>
              <a:rPr lang="en-US" sz="1800" b="0" i="0" u="none" strike="noStrike" cap="none" dirty="0" err="1">
                <a:solidFill>
                  <a:srgbClr val="000000"/>
                </a:solidFill>
                <a:latin typeface="Arial"/>
                <a:ea typeface="Arial"/>
                <a:cs typeface="Arial"/>
                <a:sym typeface="Arial"/>
              </a:rPr>
              <a:t>bei</a:t>
            </a:r>
            <a:r>
              <a:rPr lang="en-US" sz="1800" b="0" i="0" u="none" strike="noStrike" cap="none" dirty="0">
                <a:solidFill>
                  <a:srgbClr val="000000"/>
                </a:solidFill>
                <a:latin typeface="Arial"/>
                <a:ea typeface="Arial"/>
                <a:cs typeface="Arial"/>
                <a:sym typeface="Arial"/>
              </a:rPr>
              <a:t> der </a:t>
            </a:r>
            <a:r>
              <a:rPr lang="en-US" sz="1800" b="0" i="0" u="none" strike="noStrike" cap="none" dirty="0" err="1">
                <a:solidFill>
                  <a:srgbClr val="000000"/>
                </a:solidFill>
                <a:latin typeface="Arial"/>
                <a:ea typeface="Arial"/>
                <a:cs typeface="Arial"/>
                <a:sym typeface="Arial"/>
              </a:rPr>
              <a:t>Auswahl</a:t>
            </a:r>
            <a:r>
              <a:rPr lang="en-US" sz="1800" b="0" i="0" u="none" strike="noStrike" cap="none" dirty="0">
                <a:solidFill>
                  <a:srgbClr val="000000"/>
                </a:solidFill>
                <a:latin typeface="Arial"/>
                <a:ea typeface="Arial"/>
                <a:cs typeface="Arial"/>
                <a:sym typeface="Arial"/>
              </a:rPr>
              <a:t> von </a:t>
            </a:r>
            <a:r>
              <a:rPr lang="en-US" sz="1800" b="0" i="0" u="none" strike="noStrike" cap="none" dirty="0" err="1">
                <a:solidFill>
                  <a:srgbClr val="000000"/>
                </a:solidFill>
                <a:latin typeface="Arial"/>
                <a:ea typeface="Arial"/>
                <a:cs typeface="Arial"/>
                <a:sym typeface="Arial"/>
              </a:rPr>
              <a:t>Themen</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Methoden</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oder</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Projektansätzen</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Diese</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Einbeziehung</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fördert</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ihr</a:t>
            </a:r>
            <a:r>
              <a:rPr lang="en-US" sz="1800" b="0" i="0" u="none" strike="noStrike" cap="none" dirty="0">
                <a:solidFill>
                  <a:srgbClr val="000000"/>
                </a:solidFill>
                <a:latin typeface="Arial"/>
                <a:ea typeface="Arial"/>
                <a:cs typeface="Arial"/>
                <a:sym typeface="Arial"/>
              </a:rPr>
              <a:t> Engagement und </a:t>
            </a:r>
            <a:r>
              <a:rPr lang="en-US" sz="1800" b="0" i="0" u="none" strike="noStrike" cap="none" dirty="0" err="1">
                <a:solidFill>
                  <a:srgbClr val="000000"/>
                </a:solidFill>
                <a:latin typeface="Arial"/>
                <a:ea typeface="Arial"/>
                <a:cs typeface="Arial"/>
                <a:sym typeface="Arial"/>
              </a:rPr>
              <a:t>ihre</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Beteiligung</a:t>
            </a:r>
            <a:r>
              <a:rPr lang="en-US" sz="1800" b="0" i="0" u="none" strike="noStrike" cap="none" dirty="0">
                <a:solidFill>
                  <a:srgbClr val="000000"/>
                </a:solidFill>
                <a:latin typeface="Arial"/>
                <a:ea typeface="Arial"/>
                <a:cs typeface="Arial"/>
                <a:sym typeface="Arial"/>
              </a:rPr>
              <a:t> am </a:t>
            </a:r>
            <a:r>
              <a:rPr lang="en-US" sz="1800" b="0" i="0" u="none" strike="noStrike" cap="none" dirty="0" err="1">
                <a:solidFill>
                  <a:srgbClr val="000000"/>
                </a:solidFill>
                <a:latin typeface="Arial"/>
                <a:ea typeface="Arial"/>
                <a:cs typeface="Arial"/>
                <a:sym typeface="Arial"/>
              </a:rPr>
              <a:t>Lernprozess</a:t>
            </a:r>
            <a:r>
              <a:rPr lang="en-US" sz="1800" b="0" i="0" u="none" strike="noStrike" cap="none" dirty="0">
                <a:solidFill>
                  <a:srgbClr val="000000"/>
                </a:solidFill>
                <a:latin typeface="Arial"/>
                <a:ea typeface="Arial"/>
                <a:cs typeface="Arial"/>
                <a:sym typeface="Arial"/>
              </a:rPr>
              <a:t>.</a:t>
            </a:r>
            <a:endParaRPr sz="1200" dirty="0"/>
          </a:p>
          <a:p>
            <a:pPr marL="0" marR="0" lvl="0" indent="0" algn="l" rtl="0">
              <a:lnSpc>
                <a:spcPct val="100000"/>
              </a:lnSpc>
              <a:spcBef>
                <a:spcPts val="0"/>
              </a:spcBef>
              <a:spcAft>
                <a:spcPts val="0"/>
              </a:spcAft>
              <a:buNone/>
            </a:pPr>
            <a:endParaRPr sz="1200" b="0" i="0" u="none" strike="noStrike" cap="none" dirty="0">
              <a:solidFill>
                <a:srgbClr val="000000"/>
              </a:solidFill>
              <a:latin typeface="Arial"/>
              <a:ea typeface="Arial"/>
              <a:cs typeface="Arial"/>
              <a:sym typeface="Arial"/>
            </a:endParaRPr>
          </a:p>
        </p:txBody>
      </p:sp>
      <p:sp>
        <p:nvSpPr>
          <p:cNvPr id="505" name="Google Shape;505;p14"/>
          <p:cNvSpPr txBox="1"/>
          <p:nvPr/>
        </p:nvSpPr>
        <p:spPr>
          <a:xfrm>
            <a:off x="8749828" y="3010779"/>
            <a:ext cx="3573558" cy="27699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dirty="0">
                <a:solidFill>
                  <a:srgbClr val="E36C09"/>
                </a:solidFill>
                <a:latin typeface="Arial"/>
                <a:ea typeface="Arial"/>
                <a:cs typeface="Arial"/>
                <a:sym typeface="Arial"/>
              </a:rPr>
              <a:t>3. </a:t>
            </a:r>
            <a:r>
              <a:rPr lang="en-US" sz="2000" b="1" i="0" u="none" strike="noStrike" cap="none" dirty="0" err="1">
                <a:solidFill>
                  <a:srgbClr val="E36C09"/>
                </a:solidFill>
                <a:latin typeface="Arial"/>
                <a:ea typeface="Arial"/>
                <a:cs typeface="Arial"/>
                <a:sym typeface="Arial"/>
              </a:rPr>
              <a:t>Selbstbeurteilung</a:t>
            </a:r>
            <a:r>
              <a:rPr lang="en-US" sz="2000" b="0" i="0" u="none" strike="noStrike" cap="none" dirty="0">
                <a:solidFill>
                  <a:srgbClr val="E36C09"/>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Vermitteln</a:t>
            </a:r>
            <a:r>
              <a:rPr lang="en-US" sz="2000" b="0" i="0" u="none" strike="noStrike" cap="none" dirty="0">
                <a:solidFill>
                  <a:srgbClr val="000000"/>
                </a:solidFill>
                <a:latin typeface="Arial"/>
                <a:ea typeface="Arial"/>
                <a:cs typeface="Arial"/>
                <a:sym typeface="Arial"/>
              </a:rPr>
              <a:t> Sie den </a:t>
            </a:r>
            <a:r>
              <a:rPr lang="en-US" sz="2000" b="0" i="0" u="none" strike="noStrike" cap="none" dirty="0" err="1">
                <a:solidFill>
                  <a:srgbClr val="000000"/>
                </a:solidFill>
                <a:latin typeface="Arial"/>
                <a:ea typeface="Arial"/>
                <a:cs typeface="Arial"/>
                <a:sym typeface="Arial"/>
              </a:rPr>
              <a:t>Schülern</a:t>
            </a:r>
            <a:r>
              <a:rPr lang="en-US" sz="2000" b="0" i="0" u="none" strike="noStrike" cap="none" dirty="0">
                <a:solidFill>
                  <a:srgbClr val="000000"/>
                </a:solidFill>
                <a:latin typeface="Arial"/>
                <a:ea typeface="Arial"/>
                <a:cs typeface="Arial"/>
                <a:sym typeface="Arial"/>
              </a:rPr>
              <a:t> die </a:t>
            </a:r>
            <a:r>
              <a:rPr lang="en-US" sz="2000" b="0" i="0" u="none" strike="noStrike" cap="none" dirty="0" err="1">
                <a:solidFill>
                  <a:srgbClr val="000000"/>
                </a:solidFill>
                <a:latin typeface="Arial"/>
                <a:ea typeface="Arial"/>
                <a:cs typeface="Arial"/>
                <a:sym typeface="Arial"/>
              </a:rPr>
              <a:t>Fähigkeit</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ihre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eigene</a:t>
            </a:r>
            <a:r>
              <a:rPr lang="en-US" sz="2000" b="0" i="0" u="none" strike="noStrike" cap="none" dirty="0">
                <a:solidFill>
                  <a:srgbClr val="000000"/>
                </a:solidFill>
                <a:latin typeface="Arial"/>
                <a:ea typeface="Arial"/>
                <a:cs typeface="Arial"/>
                <a:sym typeface="Arial"/>
              </a:rPr>
              <a:t> Arbeit </a:t>
            </a:r>
            <a:r>
              <a:rPr lang="en-US" sz="2000" b="0" i="0" u="none" strike="noStrike" cap="none" dirty="0" err="1">
                <a:solidFill>
                  <a:srgbClr val="000000"/>
                </a:solidFill>
                <a:latin typeface="Arial"/>
                <a:ea typeface="Arial"/>
                <a:cs typeface="Arial"/>
                <a:sym typeface="Arial"/>
              </a:rPr>
              <a:t>zu</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bewerten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Ermutigen</a:t>
            </a:r>
            <a:r>
              <a:rPr lang="en-US" sz="2000" b="0" i="0" u="none" strike="noStrike" cap="none" dirty="0">
                <a:solidFill>
                  <a:srgbClr val="000000"/>
                </a:solidFill>
                <a:latin typeface="Arial"/>
                <a:ea typeface="Arial"/>
                <a:cs typeface="Arial"/>
                <a:sym typeface="Arial"/>
              </a:rPr>
              <a:t> Sie </a:t>
            </a:r>
            <a:r>
              <a:rPr lang="en-US" sz="2000" b="0" i="0" u="none" strike="noStrike" cap="none" dirty="0" err="1">
                <a:solidFill>
                  <a:srgbClr val="000000"/>
                </a:solidFill>
                <a:latin typeface="Arial"/>
                <a:ea typeface="Arial"/>
                <a:cs typeface="Arial"/>
                <a:sym typeface="Arial"/>
              </a:rPr>
              <a:t>sie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verbesserungswürdige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Bereiche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zu</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identifizieren</a:t>
            </a:r>
            <a:r>
              <a:rPr lang="en-US" sz="2000" b="0" i="0" u="none" strike="noStrike" cap="none" dirty="0">
                <a:solidFill>
                  <a:srgbClr val="000000"/>
                </a:solidFill>
                <a:latin typeface="Arial"/>
                <a:ea typeface="Arial"/>
                <a:cs typeface="Arial"/>
                <a:sym typeface="Arial"/>
              </a:rPr>
              <a:t>, und </a:t>
            </a:r>
            <a:r>
              <a:rPr lang="en-US" sz="2000" b="0" i="0" u="none" strike="noStrike" cap="none" dirty="0" err="1">
                <a:solidFill>
                  <a:srgbClr val="000000"/>
                </a:solidFill>
                <a:latin typeface="Arial"/>
                <a:ea typeface="Arial"/>
                <a:cs typeface="Arial"/>
                <a:sym typeface="Arial"/>
              </a:rPr>
              <a:t>stärken</a:t>
            </a:r>
            <a:r>
              <a:rPr lang="en-US" sz="2000" b="0" i="0" u="none" strike="noStrike" cap="none" dirty="0">
                <a:solidFill>
                  <a:srgbClr val="000000"/>
                </a:solidFill>
                <a:latin typeface="Arial"/>
                <a:ea typeface="Arial"/>
                <a:cs typeface="Arial"/>
                <a:sym typeface="Arial"/>
              </a:rPr>
              <a:t> Sie </a:t>
            </a:r>
            <a:r>
              <a:rPr lang="en-US" sz="2000" b="0" i="0" u="none" strike="noStrike" cap="none" dirty="0" err="1">
                <a:solidFill>
                  <a:srgbClr val="000000"/>
                </a:solidFill>
                <a:latin typeface="Arial"/>
                <a:ea typeface="Arial"/>
                <a:cs typeface="Arial"/>
                <a:sym typeface="Arial"/>
              </a:rPr>
              <a:t>ihre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Fähigkeit</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kritisch</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über</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ihr</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Lernen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zu</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reflektieren</a:t>
            </a:r>
            <a:r>
              <a:rPr lang="en-US" sz="2000" b="0" i="0" u="none" strike="noStrike" cap="none" dirty="0">
                <a:solidFill>
                  <a:srgbClr val="000000"/>
                </a:solidFill>
                <a:latin typeface="Arial"/>
                <a:ea typeface="Arial"/>
                <a:cs typeface="Arial"/>
                <a:sym typeface="Arial"/>
              </a:rPr>
              <a:t>.</a:t>
            </a:r>
            <a:endParaRPr dirty="0"/>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506" name="Google Shape;506;p14"/>
          <p:cNvSpPr txBox="1"/>
          <p:nvPr/>
        </p:nvSpPr>
        <p:spPr>
          <a:xfrm>
            <a:off x="4682789" y="3002523"/>
            <a:ext cx="3573558" cy="27699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dirty="0">
                <a:solidFill>
                  <a:srgbClr val="E36C09"/>
                </a:solidFill>
                <a:latin typeface="Arial"/>
                <a:ea typeface="Arial"/>
                <a:cs typeface="Arial"/>
                <a:sym typeface="Arial"/>
              </a:rPr>
              <a:t>2. </a:t>
            </a:r>
            <a:r>
              <a:rPr lang="en-US" sz="2000" b="1" i="0" u="none" strike="noStrike" cap="none" dirty="0" err="1">
                <a:solidFill>
                  <a:srgbClr val="E36C09"/>
                </a:solidFill>
                <a:latin typeface="Arial"/>
                <a:ea typeface="Arial"/>
                <a:cs typeface="Arial"/>
                <a:sym typeface="Arial"/>
              </a:rPr>
              <a:t>Zielsetzung</a:t>
            </a:r>
            <a:r>
              <a:rPr lang="en-US" sz="2000" b="0" i="0" u="none" strike="noStrike" cap="none" dirty="0">
                <a:solidFill>
                  <a:srgbClr val="E36C09"/>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Unterstützung</a:t>
            </a:r>
            <a:r>
              <a:rPr lang="en-US" sz="2000" b="0" i="0" u="none" strike="noStrike" cap="none" dirty="0">
                <a:solidFill>
                  <a:srgbClr val="000000"/>
                </a:solidFill>
                <a:latin typeface="Arial"/>
                <a:ea typeface="Arial"/>
                <a:cs typeface="Arial"/>
                <a:sym typeface="Arial"/>
              </a:rPr>
              <a:t> der </a:t>
            </a:r>
            <a:r>
              <a:rPr lang="en-US" sz="2000" b="0" i="0" u="none" strike="noStrike" cap="none" dirty="0" err="1">
                <a:solidFill>
                  <a:srgbClr val="000000"/>
                </a:solidFill>
                <a:latin typeface="Arial"/>
                <a:ea typeface="Arial"/>
                <a:cs typeface="Arial"/>
                <a:sym typeface="Arial"/>
              </a:rPr>
              <a:t>Schüler</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bei</a:t>
            </a:r>
            <a:r>
              <a:rPr lang="en-US" sz="2000" b="0" i="0" u="none" strike="noStrike" cap="none" dirty="0">
                <a:solidFill>
                  <a:srgbClr val="000000"/>
                </a:solidFill>
                <a:latin typeface="Arial"/>
                <a:ea typeface="Arial"/>
                <a:cs typeface="Arial"/>
                <a:sym typeface="Arial"/>
              </a:rPr>
              <a:t> der </a:t>
            </a:r>
            <a:r>
              <a:rPr lang="en-US" sz="2000" b="0" i="0" u="none" strike="noStrike" cap="none" dirty="0" err="1">
                <a:solidFill>
                  <a:srgbClr val="000000"/>
                </a:solidFill>
                <a:latin typeface="Arial"/>
                <a:ea typeface="Arial"/>
                <a:cs typeface="Arial"/>
                <a:sym typeface="Arial"/>
              </a:rPr>
              <a:t>Festlegung</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ihrer</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eigenen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Lernziele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Helfen</a:t>
            </a:r>
            <a:r>
              <a:rPr lang="en-US" sz="2000" b="0" i="0" u="none" strike="noStrike" cap="none" dirty="0">
                <a:solidFill>
                  <a:srgbClr val="000000"/>
                </a:solidFill>
                <a:latin typeface="Arial"/>
                <a:ea typeface="Arial"/>
                <a:cs typeface="Arial"/>
                <a:sym typeface="Arial"/>
              </a:rPr>
              <a:t> Sie </a:t>
            </a:r>
            <a:r>
              <a:rPr lang="en-US" sz="2000" b="0" i="0" u="none" strike="noStrike" cap="none" dirty="0" err="1">
                <a:solidFill>
                  <a:srgbClr val="000000"/>
                </a:solidFill>
                <a:latin typeface="Arial"/>
                <a:ea typeface="Arial"/>
                <a:cs typeface="Arial"/>
                <a:sym typeface="Arial"/>
              </a:rPr>
              <a:t>ihnen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bei</a:t>
            </a:r>
            <a:r>
              <a:rPr lang="en-US" sz="2000" b="0" i="0" u="none" strike="noStrike" cap="none" dirty="0">
                <a:solidFill>
                  <a:srgbClr val="000000"/>
                </a:solidFill>
                <a:latin typeface="Arial"/>
                <a:ea typeface="Arial"/>
                <a:cs typeface="Arial"/>
                <a:sym typeface="Arial"/>
              </a:rPr>
              <a:t> der </a:t>
            </a:r>
            <a:r>
              <a:rPr lang="en-US" sz="2000" b="0" i="0" u="none" strike="noStrike" cap="none" dirty="0" err="1">
                <a:solidFill>
                  <a:srgbClr val="000000"/>
                </a:solidFill>
                <a:latin typeface="Arial"/>
                <a:ea typeface="Arial"/>
                <a:cs typeface="Arial"/>
                <a:sym typeface="Arial"/>
              </a:rPr>
              <a:t>Entwicklung</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umsetzbarer</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Pläne</a:t>
            </a:r>
            <a:r>
              <a:rPr lang="en-US" sz="2000" b="0" i="0" u="none" strike="noStrike" cap="none" dirty="0">
                <a:solidFill>
                  <a:srgbClr val="000000"/>
                </a:solidFill>
                <a:latin typeface="Arial"/>
                <a:ea typeface="Arial"/>
                <a:cs typeface="Arial"/>
                <a:sym typeface="Arial"/>
              </a:rPr>
              <a:t>, um </a:t>
            </a:r>
            <a:r>
              <a:rPr lang="en-US" sz="2000" b="0" i="0" u="none" strike="noStrike" cap="none" dirty="0" err="1">
                <a:solidFill>
                  <a:srgbClr val="000000"/>
                </a:solidFill>
                <a:latin typeface="Arial"/>
                <a:ea typeface="Arial"/>
                <a:cs typeface="Arial"/>
                <a:sym typeface="Arial"/>
              </a:rPr>
              <a:t>diese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Ziele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zu</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erreichen</a:t>
            </a:r>
            <a:r>
              <a:rPr lang="en-US" sz="2000" b="0" i="0" u="none" strike="noStrike" cap="none" dirty="0">
                <a:solidFill>
                  <a:srgbClr val="000000"/>
                </a:solidFill>
                <a:latin typeface="Arial"/>
                <a:ea typeface="Arial"/>
                <a:cs typeface="Arial"/>
                <a:sym typeface="Arial"/>
              </a:rPr>
              <a:t>, und </a:t>
            </a:r>
            <a:r>
              <a:rPr lang="en-US" sz="2000" b="0" i="0" u="none" strike="noStrike" cap="none" dirty="0" err="1">
                <a:solidFill>
                  <a:srgbClr val="000000"/>
                </a:solidFill>
                <a:latin typeface="Arial"/>
                <a:ea typeface="Arial"/>
                <a:cs typeface="Arial"/>
                <a:sym typeface="Arial"/>
              </a:rPr>
              <a:t>fördern</a:t>
            </a:r>
            <a:r>
              <a:rPr lang="en-US" sz="2000" b="0" i="0" u="none" strike="noStrike" cap="none" dirty="0">
                <a:solidFill>
                  <a:srgbClr val="000000"/>
                </a:solidFill>
                <a:latin typeface="Arial"/>
                <a:ea typeface="Arial"/>
                <a:cs typeface="Arial"/>
                <a:sym typeface="Arial"/>
              </a:rPr>
              <a:t> Sie so das </a:t>
            </a:r>
            <a:r>
              <a:rPr lang="en-US" sz="2000" b="0" i="0" u="none" strike="noStrike" cap="none" dirty="0" err="1">
                <a:solidFill>
                  <a:srgbClr val="000000"/>
                </a:solidFill>
                <a:latin typeface="Arial"/>
                <a:ea typeface="Arial"/>
                <a:cs typeface="Arial"/>
                <a:sym typeface="Arial"/>
              </a:rPr>
              <a:t>Gefühl</a:t>
            </a:r>
            <a:r>
              <a:rPr lang="en-US" sz="2000" b="0" i="0" u="none" strike="noStrike" cap="none" dirty="0">
                <a:solidFill>
                  <a:srgbClr val="000000"/>
                </a:solidFill>
                <a:latin typeface="Arial"/>
                <a:ea typeface="Arial"/>
                <a:cs typeface="Arial"/>
                <a:sym typeface="Arial"/>
              </a:rPr>
              <a:t> von </a:t>
            </a:r>
            <a:r>
              <a:rPr lang="en-US" sz="2000" b="0" i="0" u="none" strike="noStrike" cap="none" dirty="0" err="1">
                <a:solidFill>
                  <a:srgbClr val="000000"/>
                </a:solidFill>
                <a:latin typeface="Arial"/>
                <a:ea typeface="Arial"/>
                <a:cs typeface="Arial"/>
                <a:sym typeface="Arial"/>
              </a:rPr>
              <a:t>Zielstrebigkeit</a:t>
            </a:r>
            <a:r>
              <a:rPr lang="en-US" sz="2000" b="0" i="0" u="none" strike="noStrike" cap="none" dirty="0">
                <a:solidFill>
                  <a:srgbClr val="000000"/>
                </a:solidFill>
                <a:latin typeface="Arial"/>
                <a:ea typeface="Arial"/>
                <a:cs typeface="Arial"/>
                <a:sym typeface="Arial"/>
              </a:rPr>
              <a:t> und </a:t>
            </a:r>
            <a:r>
              <a:rPr lang="en-US" sz="2000" b="0" i="0" u="none" strike="noStrike" cap="none" dirty="0" err="1">
                <a:solidFill>
                  <a:srgbClr val="000000"/>
                </a:solidFill>
                <a:latin typeface="Arial"/>
                <a:ea typeface="Arial"/>
                <a:cs typeface="Arial"/>
                <a:sym typeface="Arial"/>
              </a:rPr>
              <a:t>Orientierung</a:t>
            </a:r>
            <a:r>
              <a:rPr lang="en-US" sz="2000" b="0" i="0" u="none" strike="noStrike" cap="none" dirty="0">
                <a:solidFill>
                  <a:srgbClr val="000000"/>
                </a:solidFill>
                <a:latin typeface="Arial"/>
                <a:ea typeface="Arial"/>
                <a:cs typeface="Arial"/>
                <a:sym typeface="Arial"/>
              </a:rPr>
              <a:t> auf </a:t>
            </a:r>
            <a:r>
              <a:rPr lang="en-US" sz="2000" b="0" i="0" u="none" strike="noStrike" cap="none" dirty="0" err="1">
                <a:solidFill>
                  <a:srgbClr val="000000"/>
                </a:solidFill>
                <a:latin typeface="Arial"/>
                <a:ea typeface="Arial"/>
                <a:cs typeface="Arial"/>
                <a:sym typeface="Arial"/>
              </a:rPr>
              <a:t>ihrem</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Lernweg</a:t>
            </a:r>
            <a:r>
              <a:rPr lang="en-US" sz="2000" b="0" i="0" u="none" strike="noStrike" cap="none" dirty="0">
                <a:solidFill>
                  <a:srgbClr val="000000"/>
                </a:solidFill>
                <a:latin typeface="Arial"/>
                <a:ea typeface="Arial"/>
                <a:cs typeface="Arial"/>
                <a:sym typeface="Arial"/>
              </a:rPr>
              <a:t>.</a:t>
            </a:r>
            <a:endParaRPr dirty="0"/>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507" name="Google Shape;507;p14"/>
          <p:cNvSpPr txBox="1"/>
          <p:nvPr/>
        </p:nvSpPr>
        <p:spPr>
          <a:xfrm>
            <a:off x="411783" y="6584223"/>
            <a:ext cx="3945302" cy="255450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1" i="0" u="none" strike="noStrike" cap="none" dirty="0">
                <a:solidFill>
                  <a:srgbClr val="E36C09"/>
                </a:solidFill>
                <a:latin typeface="Arial"/>
                <a:ea typeface="Arial"/>
                <a:cs typeface="Arial"/>
                <a:sym typeface="Arial"/>
              </a:rPr>
              <a:t>4. </a:t>
            </a:r>
            <a:r>
              <a:rPr lang="en-US" sz="1800" b="1" i="0" u="none" strike="noStrike" cap="none" dirty="0" err="1">
                <a:solidFill>
                  <a:srgbClr val="E36C09"/>
                </a:solidFill>
                <a:latin typeface="Arial"/>
                <a:ea typeface="Arial"/>
                <a:cs typeface="Arial"/>
                <a:sym typeface="Arial"/>
              </a:rPr>
              <a:t>Individuelle</a:t>
            </a:r>
            <a:r>
              <a:rPr lang="en-US" sz="1800" b="1" i="0" u="none" strike="noStrike" cap="none" dirty="0">
                <a:solidFill>
                  <a:srgbClr val="E36C09"/>
                </a:solidFill>
                <a:latin typeface="Arial"/>
                <a:ea typeface="Arial"/>
                <a:cs typeface="Arial"/>
                <a:sym typeface="Arial"/>
              </a:rPr>
              <a:t> </a:t>
            </a:r>
            <a:r>
              <a:rPr lang="en-US" sz="1800" b="1" i="0" u="none" strike="noStrike" cap="none" dirty="0" err="1">
                <a:solidFill>
                  <a:srgbClr val="E36C09"/>
                </a:solidFill>
                <a:latin typeface="Arial"/>
                <a:ea typeface="Arial"/>
                <a:cs typeface="Arial"/>
                <a:sym typeface="Arial"/>
              </a:rPr>
              <a:t>Lernverantwortung</a:t>
            </a:r>
            <a:r>
              <a:rPr lang="en-US" sz="1800" b="0" i="0" u="none" strike="noStrike" cap="none" dirty="0">
                <a:solidFill>
                  <a:srgbClr val="E36C09"/>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Motivieren</a:t>
            </a:r>
            <a:r>
              <a:rPr lang="en-US" sz="1800" b="0" i="0" u="none" strike="noStrike" cap="none" dirty="0">
                <a:solidFill>
                  <a:srgbClr val="000000"/>
                </a:solidFill>
                <a:latin typeface="Arial"/>
                <a:ea typeface="Arial"/>
                <a:cs typeface="Arial"/>
                <a:sym typeface="Arial"/>
              </a:rPr>
              <a:t> Sie die </a:t>
            </a:r>
            <a:r>
              <a:rPr lang="en-US" sz="1800" b="0" i="0" u="none" strike="noStrike" cap="none" dirty="0" err="1">
                <a:solidFill>
                  <a:srgbClr val="000000"/>
                </a:solidFill>
                <a:latin typeface="Arial"/>
                <a:ea typeface="Arial"/>
                <a:cs typeface="Arial"/>
                <a:sym typeface="Arial"/>
              </a:rPr>
              <a:t>Schülerinnen</a:t>
            </a:r>
            <a:r>
              <a:rPr lang="en-US" sz="1800" b="0" i="0" u="none" strike="noStrike" cap="none" dirty="0">
                <a:solidFill>
                  <a:srgbClr val="000000"/>
                </a:solidFill>
                <a:latin typeface="Arial"/>
                <a:ea typeface="Arial"/>
                <a:cs typeface="Arial"/>
                <a:sym typeface="Arial"/>
              </a:rPr>
              <a:t> und </a:t>
            </a:r>
            <a:r>
              <a:rPr lang="en-US" sz="1800" b="0" i="0" u="none" strike="noStrike" cap="none" dirty="0" err="1">
                <a:solidFill>
                  <a:srgbClr val="000000"/>
                </a:solidFill>
                <a:latin typeface="Arial"/>
                <a:ea typeface="Arial"/>
                <a:cs typeface="Arial"/>
                <a:sym typeface="Arial"/>
              </a:rPr>
              <a:t>Schüler</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dazu</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ihr</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Lernen</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selbst</a:t>
            </a:r>
            <a:r>
              <a:rPr lang="en-US" sz="1800" b="0" i="0" u="none" strike="noStrike" cap="none" dirty="0">
                <a:solidFill>
                  <a:srgbClr val="000000"/>
                </a:solidFill>
                <a:latin typeface="Arial"/>
                <a:ea typeface="Arial"/>
                <a:cs typeface="Arial"/>
                <a:sym typeface="Arial"/>
              </a:rPr>
              <a:t> in die Hand </a:t>
            </a:r>
            <a:r>
              <a:rPr lang="en-US" sz="1800" b="0" i="0" u="none" strike="noStrike" cap="none" dirty="0" err="1">
                <a:solidFill>
                  <a:srgbClr val="000000"/>
                </a:solidFill>
                <a:latin typeface="Arial"/>
                <a:ea typeface="Arial"/>
                <a:cs typeface="Arial"/>
                <a:sym typeface="Arial"/>
              </a:rPr>
              <a:t>zu</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nehmen</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indem</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sie</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aktiv</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nach</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Ressourcen</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suchen</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Fragen</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stellen</a:t>
            </a:r>
            <a:r>
              <a:rPr lang="en-US" sz="1800" b="0" i="0" u="none" strike="noStrike" cap="none" dirty="0">
                <a:solidFill>
                  <a:srgbClr val="000000"/>
                </a:solidFill>
                <a:latin typeface="Arial"/>
                <a:ea typeface="Arial"/>
                <a:cs typeface="Arial"/>
                <a:sym typeface="Arial"/>
              </a:rPr>
              <a:t> und </a:t>
            </a:r>
            <a:r>
              <a:rPr lang="en-US" sz="1800" b="0" i="0" u="none" strike="noStrike" cap="none" dirty="0" err="1">
                <a:solidFill>
                  <a:srgbClr val="000000"/>
                </a:solidFill>
                <a:latin typeface="Arial"/>
                <a:ea typeface="Arial"/>
                <a:cs typeface="Arial"/>
                <a:sym typeface="Arial"/>
              </a:rPr>
              <a:t>sich</a:t>
            </a:r>
            <a:r>
              <a:rPr lang="en-US" sz="1800" b="0" i="0" u="none" strike="noStrike" cap="none" dirty="0">
                <a:solidFill>
                  <a:srgbClr val="000000"/>
                </a:solidFill>
                <a:latin typeface="Arial"/>
                <a:ea typeface="Arial"/>
                <a:cs typeface="Arial"/>
                <a:sym typeface="Arial"/>
              </a:rPr>
              <a:t> auf </a:t>
            </a:r>
            <a:r>
              <a:rPr lang="en-US" sz="1800" b="0" i="0" u="none" strike="noStrike" cap="none" dirty="0" err="1">
                <a:solidFill>
                  <a:srgbClr val="000000"/>
                </a:solidFill>
                <a:latin typeface="Arial"/>
                <a:ea typeface="Arial"/>
                <a:cs typeface="Arial"/>
                <a:sym typeface="Arial"/>
              </a:rPr>
              <a:t>eigene</a:t>
            </a:r>
            <a:r>
              <a:rPr lang="en-US" sz="1800" b="0" i="0" u="none" strike="noStrike" cap="none" dirty="0">
                <a:solidFill>
                  <a:srgbClr val="000000"/>
                </a:solidFill>
                <a:latin typeface="Arial"/>
                <a:ea typeface="Arial"/>
                <a:cs typeface="Arial"/>
                <a:sym typeface="Arial"/>
              </a:rPr>
              <a:t> Faust </a:t>
            </a:r>
            <a:r>
              <a:rPr lang="en-US" sz="1800" b="0" i="0" u="none" strike="noStrike" cap="none" dirty="0" err="1">
                <a:solidFill>
                  <a:srgbClr val="000000"/>
                </a:solidFill>
                <a:latin typeface="Arial"/>
                <a:ea typeface="Arial"/>
                <a:cs typeface="Arial"/>
                <a:sym typeface="Arial"/>
              </a:rPr>
              <a:t>mit</a:t>
            </a:r>
            <a:r>
              <a:rPr lang="en-US" sz="1800" b="0" i="0" u="none" strike="noStrike" cap="none" dirty="0">
                <a:solidFill>
                  <a:srgbClr val="000000"/>
                </a:solidFill>
                <a:latin typeface="Arial"/>
                <a:ea typeface="Arial"/>
                <a:cs typeface="Arial"/>
                <a:sym typeface="Arial"/>
              </a:rPr>
              <a:t> dem Thema </a:t>
            </a:r>
            <a:r>
              <a:rPr lang="en-US" sz="1800" b="0" i="0" u="none" strike="noStrike" cap="none" dirty="0" err="1">
                <a:solidFill>
                  <a:srgbClr val="000000"/>
                </a:solidFill>
                <a:latin typeface="Arial"/>
                <a:ea typeface="Arial"/>
                <a:cs typeface="Arial"/>
                <a:sym typeface="Arial"/>
              </a:rPr>
              <a:t>beschäftigen</a:t>
            </a:r>
            <a:r>
              <a:rPr lang="en-US" sz="1800" b="0" i="0" u="none" strike="noStrike" cap="none" dirty="0">
                <a:solidFill>
                  <a:srgbClr val="000000"/>
                </a:solidFill>
                <a:latin typeface="Arial"/>
                <a:ea typeface="Arial"/>
                <a:cs typeface="Arial"/>
                <a:sym typeface="Arial"/>
              </a:rPr>
              <a:t>.</a:t>
            </a:r>
            <a:endParaRPr sz="1200" dirty="0"/>
          </a:p>
          <a:p>
            <a:pPr marL="0" marR="0" lvl="0" indent="0" algn="l" rtl="0">
              <a:lnSpc>
                <a:spcPct val="100000"/>
              </a:lnSpc>
              <a:spcBef>
                <a:spcPts val="0"/>
              </a:spcBef>
              <a:spcAft>
                <a:spcPts val="0"/>
              </a:spcAft>
              <a:buNone/>
            </a:pPr>
            <a:r>
              <a:rPr lang="en-US" sz="1800" b="0" i="0" u="none" strike="noStrike" cap="none" dirty="0">
                <a:solidFill>
                  <a:srgbClr val="000000"/>
                </a:solidFill>
                <a:latin typeface="Arial"/>
                <a:ea typeface="Arial"/>
                <a:cs typeface="Arial"/>
                <a:sym typeface="Arial"/>
              </a:rPr>
              <a:t>.</a:t>
            </a:r>
            <a:endParaRPr sz="18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dirty="0">
              <a:solidFill>
                <a:srgbClr val="000000"/>
              </a:solidFill>
              <a:latin typeface="Arial"/>
              <a:ea typeface="Arial"/>
              <a:cs typeface="Arial"/>
              <a:sym typeface="Arial"/>
            </a:endParaRPr>
          </a:p>
        </p:txBody>
      </p:sp>
      <p:sp>
        <p:nvSpPr>
          <p:cNvPr id="508" name="Google Shape;508;p14"/>
          <p:cNvSpPr txBox="1"/>
          <p:nvPr/>
        </p:nvSpPr>
        <p:spPr>
          <a:xfrm>
            <a:off x="4741156" y="6430566"/>
            <a:ext cx="3573558" cy="246221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E36C09"/>
                </a:solidFill>
                <a:latin typeface="Arial"/>
                <a:ea typeface="Arial"/>
                <a:cs typeface="Arial"/>
                <a:sym typeface="Arial"/>
              </a:rPr>
              <a:t>5. Gemeinsame Verantwortung</a:t>
            </a:r>
            <a:r>
              <a:rPr lang="en-US" sz="2000" b="0" i="0" u="none" strike="noStrike" cap="none">
                <a:solidFill>
                  <a:srgbClr val="E36C09"/>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Fördern Sie in Gruppen ein Gefühl der gemeinsamen Verantwortung, bei dem jedes Mitglied zum Lernen der anderen beiträgt und sie unterstützt.</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9" name="Google Shape;509;p14"/>
          <p:cNvSpPr txBox="1"/>
          <p:nvPr/>
        </p:nvSpPr>
        <p:spPr>
          <a:xfrm>
            <a:off x="8803440" y="6427024"/>
            <a:ext cx="3573558" cy="21544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E36C09"/>
                </a:solidFill>
                <a:latin typeface="Arial"/>
                <a:ea typeface="Arial"/>
                <a:cs typeface="Arial"/>
                <a:sym typeface="Arial"/>
              </a:rPr>
              <a:t>6. Rechenschaftspflichtige Maßnahmen</a:t>
            </a:r>
            <a:r>
              <a:rPr lang="en-US" sz="2000" b="0" i="0" u="none" strike="noStrike" cap="none">
                <a:solidFill>
                  <a:srgbClr val="E36C09"/>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Führen Sie Systeme wie Lernverträge oder gegenseitige Bewertungen ein, um die Schüler für ihre Lernfortschritte verantwortlich zu machen.</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0" name="Google Shape;510;p14"/>
          <p:cNvSpPr txBox="1"/>
          <p:nvPr/>
        </p:nvSpPr>
        <p:spPr>
          <a:xfrm>
            <a:off x="12454121" y="4987166"/>
            <a:ext cx="4590619" cy="4001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dirty="0">
                <a:solidFill>
                  <a:srgbClr val="E36C09"/>
                </a:solidFill>
                <a:latin typeface="Arial"/>
                <a:ea typeface="Arial"/>
                <a:cs typeface="Arial"/>
                <a:sym typeface="Arial"/>
              </a:rPr>
              <a:t>7. </a:t>
            </a:r>
            <a:r>
              <a:rPr lang="en-US" sz="2000" b="1" i="0" u="none" strike="noStrike" cap="none" dirty="0" err="1">
                <a:solidFill>
                  <a:srgbClr val="E36C09"/>
                </a:solidFill>
                <a:latin typeface="Arial"/>
                <a:ea typeface="Arial"/>
                <a:cs typeface="Arial"/>
                <a:sym typeface="Arial"/>
              </a:rPr>
              <a:t>Förderung</a:t>
            </a:r>
            <a:r>
              <a:rPr lang="en-US" sz="2000" b="1" i="0" u="none" strike="noStrike" cap="none" dirty="0">
                <a:solidFill>
                  <a:srgbClr val="E36C09"/>
                </a:solidFill>
                <a:latin typeface="Arial"/>
                <a:ea typeface="Arial"/>
                <a:cs typeface="Arial"/>
                <a:sym typeface="Arial"/>
              </a:rPr>
              <a:t> von </a:t>
            </a:r>
            <a:r>
              <a:rPr lang="en-US" sz="2000" b="1" i="0" u="none" strike="noStrike" cap="none" dirty="0" err="1">
                <a:solidFill>
                  <a:srgbClr val="E36C09"/>
                </a:solidFill>
                <a:latin typeface="Arial"/>
                <a:ea typeface="Arial"/>
                <a:cs typeface="Arial"/>
                <a:sym typeface="Arial"/>
              </a:rPr>
              <a:t>Verantwortung</a:t>
            </a:r>
            <a:r>
              <a:rPr lang="en-US" sz="2000" b="1" i="0" u="none" strike="noStrike" cap="none" dirty="0">
                <a:solidFill>
                  <a:srgbClr val="E36C09"/>
                </a:solidFill>
                <a:latin typeface="Arial"/>
                <a:ea typeface="Arial"/>
                <a:cs typeface="Arial"/>
                <a:sym typeface="Arial"/>
              </a:rPr>
              <a:t> </a:t>
            </a:r>
            <a:r>
              <a:rPr lang="en-US" sz="2000" b="1" i="0" u="none" strike="noStrike" cap="none" dirty="0" err="1">
                <a:solidFill>
                  <a:srgbClr val="E36C09"/>
                </a:solidFill>
                <a:latin typeface="Arial"/>
                <a:ea typeface="Arial"/>
                <a:cs typeface="Arial"/>
                <a:sym typeface="Arial"/>
              </a:rPr>
              <a:t>beim</a:t>
            </a:r>
            <a:r>
              <a:rPr lang="en-US" sz="2000" b="1" i="0" u="none" strike="noStrike" cap="none" dirty="0">
                <a:solidFill>
                  <a:srgbClr val="E36C09"/>
                </a:solidFill>
                <a:latin typeface="Arial"/>
                <a:ea typeface="Arial"/>
                <a:cs typeface="Arial"/>
                <a:sym typeface="Arial"/>
              </a:rPr>
              <a:t> </a:t>
            </a:r>
            <a:r>
              <a:rPr lang="en-US" sz="2000" b="1" i="0" u="none" strike="noStrike" cap="none" dirty="0" err="1">
                <a:solidFill>
                  <a:srgbClr val="E36C09"/>
                </a:solidFill>
                <a:latin typeface="Arial"/>
                <a:ea typeface="Arial"/>
                <a:cs typeface="Arial"/>
                <a:sym typeface="Arial"/>
              </a:rPr>
              <a:t>Lernen</a:t>
            </a:r>
            <a:r>
              <a:rPr lang="en-US" sz="2000" b="1" i="0" u="none" strike="noStrike" cap="none" dirty="0">
                <a:solidFill>
                  <a:srgbClr val="E36C09"/>
                </a:solidFill>
                <a:latin typeface="Arial"/>
                <a:ea typeface="Arial"/>
                <a:cs typeface="Arial"/>
                <a:sym typeface="Arial"/>
              </a:rPr>
              <a:t>: </a:t>
            </a:r>
            <a:r>
              <a:rPr lang="en-US" sz="2000" b="0" i="0" u="none" strike="noStrike" cap="none" dirty="0">
                <a:solidFill>
                  <a:srgbClr val="000000"/>
                </a:solidFill>
                <a:latin typeface="Arial"/>
                <a:ea typeface="Arial"/>
                <a:cs typeface="Arial"/>
                <a:sym typeface="Arial"/>
              </a:rPr>
              <a:t>Die </a:t>
            </a:r>
            <a:r>
              <a:rPr lang="en-US" sz="2000" b="0" i="0" u="none" strike="noStrike" cap="none" dirty="0" err="1">
                <a:solidFill>
                  <a:srgbClr val="000000"/>
                </a:solidFill>
                <a:latin typeface="Arial"/>
                <a:ea typeface="Arial"/>
                <a:cs typeface="Arial"/>
                <a:sym typeface="Arial"/>
              </a:rPr>
              <a:t>Förderung</a:t>
            </a:r>
            <a:r>
              <a:rPr lang="en-US" sz="2000" b="0" i="0" u="none" strike="noStrike" cap="none" dirty="0">
                <a:solidFill>
                  <a:srgbClr val="000000"/>
                </a:solidFill>
                <a:latin typeface="Arial"/>
                <a:ea typeface="Arial"/>
                <a:cs typeface="Arial"/>
                <a:sym typeface="Arial"/>
              </a:rPr>
              <a:t> des </a:t>
            </a:r>
            <a:r>
              <a:rPr lang="en-US" sz="2000" b="0" i="0" u="none" strike="noStrike" cap="none" dirty="0" err="1">
                <a:solidFill>
                  <a:srgbClr val="000000"/>
                </a:solidFill>
                <a:latin typeface="Arial"/>
                <a:ea typeface="Arial"/>
                <a:cs typeface="Arial"/>
                <a:sym typeface="Arial"/>
              </a:rPr>
              <a:t>eigenverantwortlichen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Lernens</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bedeutet</a:t>
            </a:r>
            <a:r>
              <a:rPr lang="en-US" sz="2000" b="0" i="0" u="none" strike="noStrike" cap="none" dirty="0">
                <a:solidFill>
                  <a:srgbClr val="000000"/>
                </a:solidFill>
                <a:latin typeface="Arial"/>
                <a:ea typeface="Arial"/>
                <a:cs typeface="Arial"/>
                <a:sym typeface="Arial"/>
              </a:rPr>
              <a:t>, die </a:t>
            </a:r>
            <a:r>
              <a:rPr lang="en-US" sz="2000" b="0" i="0" u="none" strike="noStrike" cap="none" dirty="0" err="1">
                <a:solidFill>
                  <a:srgbClr val="000000"/>
                </a:solidFill>
                <a:latin typeface="Arial"/>
                <a:ea typeface="Arial"/>
                <a:cs typeface="Arial"/>
                <a:sym typeface="Arial"/>
              </a:rPr>
              <a:t>Schüler</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zu</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ermutigen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sich</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aktiv</a:t>
            </a:r>
            <a:r>
              <a:rPr lang="en-US" sz="2000" b="0" i="0" u="none" strike="noStrike" cap="none" dirty="0">
                <a:solidFill>
                  <a:srgbClr val="000000"/>
                </a:solidFill>
                <a:latin typeface="Arial"/>
                <a:ea typeface="Arial"/>
                <a:cs typeface="Arial"/>
                <a:sym typeface="Arial"/>
              </a:rPr>
              <a:t> an </a:t>
            </a:r>
            <a:r>
              <a:rPr lang="en-US" sz="2000" b="0" i="0" u="none" strike="noStrike" cap="none" dirty="0" err="1">
                <a:solidFill>
                  <a:srgbClr val="000000"/>
                </a:solidFill>
                <a:latin typeface="Arial"/>
                <a:ea typeface="Arial"/>
                <a:cs typeface="Arial"/>
                <a:sym typeface="Arial"/>
              </a:rPr>
              <a:t>ihrem</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Bildungsweg</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zu</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beteiligen</a:t>
            </a:r>
            <a:r>
              <a:rPr lang="en-US" sz="2000" b="0" i="0" u="none" strike="noStrike" cap="none" dirty="0">
                <a:solidFill>
                  <a:srgbClr val="000000"/>
                </a:solidFill>
                <a:latin typeface="Arial"/>
                <a:ea typeface="Arial"/>
                <a:cs typeface="Arial"/>
                <a:sym typeface="Arial"/>
              </a:rPr>
              <a:t> und </a:t>
            </a:r>
            <a:r>
              <a:rPr lang="en-US" sz="2000" b="0" i="0" u="none" strike="noStrike" cap="none" dirty="0" err="1">
                <a:solidFill>
                  <a:srgbClr val="000000"/>
                </a:solidFill>
                <a:latin typeface="Arial"/>
                <a:ea typeface="Arial"/>
                <a:cs typeface="Arial"/>
                <a:sym typeface="Arial"/>
              </a:rPr>
              <a:t>diesen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selbst</a:t>
            </a:r>
            <a:r>
              <a:rPr lang="en-US" sz="2000" b="0" i="0" u="none" strike="noStrike" cap="none" dirty="0">
                <a:solidFill>
                  <a:srgbClr val="000000"/>
                </a:solidFill>
                <a:latin typeface="Arial"/>
                <a:ea typeface="Arial"/>
                <a:cs typeface="Arial"/>
                <a:sym typeface="Arial"/>
              </a:rPr>
              <a:t> in die Hand </a:t>
            </a:r>
            <a:r>
              <a:rPr lang="en-US" sz="2000" b="0" i="0" u="none" strike="noStrike" cap="none" dirty="0" err="1">
                <a:solidFill>
                  <a:srgbClr val="000000"/>
                </a:solidFill>
                <a:latin typeface="Arial"/>
                <a:ea typeface="Arial"/>
                <a:cs typeface="Arial"/>
                <a:sym typeface="Arial"/>
              </a:rPr>
              <a:t>zu</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nehmen</a:t>
            </a:r>
            <a:r>
              <a:rPr lang="en-US" sz="2000" b="0" i="0" u="none" strike="noStrike" cap="none" dirty="0">
                <a:solidFill>
                  <a:srgbClr val="000000"/>
                </a:solidFill>
                <a:latin typeface="Arial"/>
                <a:ea typeface="Arial"/>
                <a:cs typeface="Arial"/>
                <a:sym typeface="Arial"/>
              </a:rPr>
              <a:t>. Das </a:t>
            </a:r>
            <a:r>
              <a:rPr lang="en-US" sz="2000" b="0" i="0" u="none" strike="noStrike" cap="none" dirty="0" err="1">
                <a:solidFill>
                  <a:srgbClr val="000000"/>
                </a:solidFill>
                <a:latin typeface="Arial"/>
                <a:ea typeface="Arial"/>
                <a:cs typeface="Arial"/>
                <a:sym typeface="Arial"/>
              </a:rPr>
              <a:t>bedeutet</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dass</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sie</a:t>
            </a:r>
            <a:r>
              <a:rPr lang="en-US" sz="2000" b="0" i="0" u="none" strike="noStrike" cap="none" dirty="0">
                <a:solidFill>
                  <a:srgbClr val="000000"/>
                </a:solidFill>
                <a:latin typeface="Arial"/>
                <a:ea typeface="Arial"/>
                <a:cs typeface="Arial"/>
                <a:sym typeface="Arial"/>
              </a:rPr>
              <a:t> verstehen </a:t>
            </a:r>
            <a:r>
              <a:rPr lang="en-US" sz="2000" b="0" i="0" u="none" strike="noStrike" cap="none" dirty="0" err="1">
                <a:solidFill>
                  <a:srgbClr val="000000"/>
                </a:solidFill>
                <a:latin typeface="Arial"/>
                <a:ea typeface="Arial"/>
                <a:cs typeface="Arial"/>
                <a:sym typeface="Arial"/>
              </a:rPr>
              <a:t>müssen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dass</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ihr</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Erfolg</a:t>
            </a:r>
            <a:r>
              <a:rPr lang="en-US" sz="2000" b="0" i="0" u="none" strike="noStrike" cap="none" dirty="0">
                <a:solidFill>
                  <a:srgbClr val="000000"/>
                </a:solidFill>
                <a:latin typeface="Arial"/>
                <a:ea typeface="Arial"/>
                <a:cs typeface="Arial"/>
                <a:sym typeface="Arial"/>
              </a:rPr>
              <a:t> von </a:t>
            </a:r>
            <a:r>
              <a:rPr lang="en-US" sz="2000" b="0" i="0" u="none" strike="noStrike" cap="none" dirty="0" err="1">
                <a:solidFill>
                  <a:srgbClr val="000000"/>
                </a:solidFill>
                <a:latin typeface="Arial"/>
                <a:ea typeface="Arial"/>
                <a:cs typeface="Arial"/>
                <a:sym typeface="Arial"/>
              </a:rPr>
              <a:t>ihren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Bemühungen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ihrem</a:t>
            </a:r>
            <a:r>
              <a:rPr lang="en-US" sz="2000" b="0" i="0" u="none" strike="noStrike" cap="none" dirty="0">
                <a:solidFill>
                  <a:srgbClr val="000000"/>
                </a:solidFill>
                <a:latin typeface="Arial"/>
                <a:ea typeface="Arial"/>
                <a:cs typeface="Arial"/>
                <a:sym typeface="Arial"/>
              </a:rPr>
              <a:t> Engagement und den </a:t>
            </a:r>
            <a:r>
              <a:rPr lang="en-US" sz="2000" b="0" i="0" u="none" strike="noStrike" cap="none" dirty="0" err="1">
                <a:solidFill>
                  <a:srgbClr val="000000"/>
                </a:solidFill>
                <a:latin typeface="Arial"/>
                <a:ea typeface="Arial"/>
                <a:cs typeface="Arial"/>
                <a:sym typeface="Arial"/>
              </a:rPr>
              <a:t>Schritten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abhängt</a:t>
            </a:r>
            <a:r>
              <a:rPr lang="en-US" sz="2000" b="0" i="0" u="none" strike="noStrike" cap="none" dirty="0">
                <a:solidFill>
                  <a:srgbClr val="000000"/>
                </a:solidFill>
                <a:latin typeface="Arial"/>
                <a:ea typeface="Arial"/>
                <a:cs typeface="Arial"/>
                <a:sym typeface="Arial"/>
              </a:rPr>
              <a:t>, die </a:t>
            </a:r>
            <a:r>
              <a:rPr lang="en-US" sz="2000" b="0" i="0" u="none" strike="noStrike" cap="none" dirty="0" err="1">
                <a:solidFill>
                  <a:srgbClr val="000000"/>
                </a:solidFill>
                <a:latin typeface="Arial"/>
                <a:ea typeface="Arial"/>
                <a:cs typeface="Arial"/>
                <a:sym typeface="Arial"/>
              </a:rPr>
              <a:t>sie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unternehmen</a:t>
            </a:r>
            <a:r>
              <a:rPr lang="en-US" sz="2000" b="0" i="0" u="none" strike="noStrike" cap="none" dirty="0">
                <a:solidFill>
                  <a:srgbClr val="000000"/>
                </a:solidFill>
                <a:latin typeface="Arial"/>
                <a:ea typeface="Arial"/>
                <a:cs typeface="Arial"/>
                <a:sym typeface="Arial"/>
              </a:rPr>
              <a:t>, um </a:t>
            </a:r>
            <a:r>
              <a:rPr lang="en-US" sz="2000" b="0" i="0" u="none" strike="noStrike" cap="none" dirty="0" err="1">
                <a:solidFill>
                  <a:srgbClr val="000000"/>
                </a:solidFill>
                <a:latin typeface="Arial"/>
                <a:ea typeface="Arial"/>
                <a:cs typeface="Arial"/>
                <a:sym typeface="Arial"/>
              </a:rPr>
              <a:t>ihr</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eigenes</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Lernen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zu</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steuern</a:t>
            </a:r>
            <a:r>
              <a:rPr lang="en-US" sz="2000" b="0" i="0" u="none" strike="noStrike" cap="none" dirty="0">
                <a:solidFill>
                  <a:srgbClr val="000000"/>
                </a:solidFill>
                <a:latin typeface="Arial"/>
                <a:ea typeface="Arial"/>
                <a:cs typeface="Arial"/>
                <a:sym typeface="Arial"/>
              </a:rPr>
              <a:t>. </a:t>
            </a:r>
            <a:endParaRPr dirty="0"/>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pic>
        <p:nvPicPr>
          <p:cNvPr id="511" name="Google Shape;511;p14"/>
          <p:cNvPicPr preferRelativeResize="0"/>
          <p:nvPr/>
        </p:nvPicPr>
        <p:blipFill rotWithShape="1">
          <a:blip r:embed="rId6">
            <a:alphaModFix/>
          </a:blip>
          <a:srcRect/>
          <a:stretch/>
        </p:blipFill>
        <p:spPr>
          <a:xfrm>
            <a:off x="15801893" y="9210828"/>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E7A7AFF4-E5B9-D6E2-711D-72EC6C53B5BD}"/>
              </a:ext>
            </a:extLst>
          </p:cNvPr>
          <p:cNvPicPr>
            <a:picLocks noChangeAspect="1"/>
          </p:cNvPicPr>
          <p:nvPr/>
        </p:nvPicPr>
        <p:blipFill>
          <a:blip r:embed="rId7"/>
          <a:stretch>
            <a:fillRect/>
          </a:stretch>
        </p:blipFill>
        <p:spPr>
          <a:xfrm>
            <a:off x="3042891" y="9284090"/>
            <a:ext cx="2331172" cy="489069"/>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515"/>
        <p:cNvGrpSpPr/>
        <p:nvPr/>
      </p:nvGrpSpPr>
      <p:grpSpPr>
        <a:xfrm>
          <a:off x="0" y="0"/>
          <a:ext cx="0" cy="0"/>
          <a:chOff x="0" y="0"/>
          <a:chExt cx="0" cy="0"/>
        </a:xfrm>
      </p:grpSpPr>
      <p:sp>
        <p:nvSpPr>
          <p:cNvPr id="516" name="Google Shape;516;p44"/>
          <p:cNvSpPr txBox="1"/>
          <p:nvPr/>
        </p:nvSpPr>
        <p:spPr>
          <a:xfrm>
            <a:off x="508526" y="942427"/>
            <a:ext cx="14177966" cy="2681375"/>
          </a:xfrm>
          <a:prstGeom prst="rect">
            <a:avLst/>
          </a:prstGeom>
          <a:noFill/>
          <a:ln>
            <a:noFill/>
          </a:ln>
        </p:spPr>
        <p:txBody>
          <a:bodyPr spcFirstLastPara="1" wrap="square" lIns="0" tIns="0" rIns="0" bIns="0" anchor="t" anchorCtr="0">
            <a:spAutoFit/>
          </a:bodyPr>
          <a:lstStyle/>
          <a:p>
            <a:pPr marL="0" marR="0" lvl="0" indent="0" algn="l" rtl="0">
              <a:lnSpc>
                <a:spcPct val="242000"/>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Vorteile der Förderung von Autonomie und Verantwortung der Schüler beim Lernen </a:t>
            </a:r>
            <a:endParaRPr sz="3200" b="0" i="0" u="none" strike="noStrike" cap="none">
              <a:solidFill>
                <a:srgbClr val="000000"/>
              </a:solidFill>
              <a:latin typeface="Arial"/>
              <a:ea typeface="Arial"/>
              <a:cs typeface="Arial"/>
              <a:sym typeface="Arial"/>
            </a:endParaRPr>
          </a:p>
          <a:p>
            <a:pPr marL="0" marR="0" lvl="0" indent="0" algn="l" rtl="0">
              <a:lnSpc>
                <a:spcPct val="242000"/>
              </a:lnSpc>
              <a:spcBef>
                <a:spcPts val="0"/>
              </a:spcBef>
              <a:spcAft>
                <a:spcPts val="0"/>
              </a:spcAft>
              <a:buClr>
                <a:srgbClr val="000000"/>
              </a:buClr>
              <a:buSzPts val="4000"/>
              <a:buFont typeface="Arial"/>
              <a:buNone/>
            </a:pPr>
            <a:endParaRPr sz="4000" b="0" i="0" u="none" strike="noStrike" cap="none">
              <a:solidFill>
                <a:srgbClr val="033C5B"/>
              </a:solidFill>
              <a:latin typeface="Arial"/>
              <a:ea typeface="Arial"/>
              <a:cs typeface="Arial"/>
              <a:sym typeface="Arial"/>
            </a:endParaRPr>
          </a:p>
        </p:txBody>
      </p:sp>
      <p:sp>
        <p:nvSpPr>
          <p:cNvPr id="517" name="Google Shape;517;p44"/>
          <p:cNvSpPr/>
          <p:nvPr/>
        </p:nvSpPr>
        <p:spPr>
          <a:xfrm>
            <a:off x="17044742" y="-150232"/>
            <a:ext cx="1246758" cy="895429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8" name="Google Shape;518;p44"/>
          <p:cNvSpPr/>
          <p:nvPr/>
        </p:nvSpPr>
        <p:spPr>
          <a:xfrm rot="-5400000">
            <a:off x="8797950" y="-8797700"/>
            <a:ext cx="695700" cy="182916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9" name="Google Shape;519;p44"/>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a:p>
        </p:txBody>
      </p:sp>
      <p:sp>
        <p:nvSpPr>
          <p:cNvPr id="520" name="Google Shape;520;p44"/>
          <p:cNvSpPr/>
          <p:nvPr/>
        </p:nvSpPr>
        <p:spPr>
          <a:xfrm rot="10800000" flipH="1">
            <a:off x="16406647" y="0"/>
            <a:ext cx="1884854" cy="1884854"/>
          </a:xfrm>
          <a:custGeom>
            <a:avLst/>
            <a:gdLst/>
            <a:ahLst/>
            <a:cxnLst/>
            <a:rect l="l" t="t" r="r" b="b"/>
            <a:pathLst>
              <a:path w="1884854" h="1884854" extrusionOk="0">
                <a:moveTo>
                  <a:pt x="1884854" y="0"/>
                </a:moveTo>
                <a:lnTo>
                  <a:pt x="0" y="0"/>
                </a:lnTo>
                <a:lnTo>
                  <a:pt x="0" y="1884854"/>
                </a:lnTo>
                <a:lnTo>
                  <a:pt x="1884854" y="1884854"/>
                </a:lnTo>
                <a:lnTo>
                  <a:pt x="1884854" y="0"/>
                </a:lnTo>
                <a:close/>
              </a:path>
            </a:pathLst>
          </a:custGeom>
          <a:blipFill rotWithShape="1">
            <a:blip r:embed="rId3">
              <a:alphaModFix/>
            </a:blip>
            <a:stretch>
              <a:fillRect/>
            </a:stretch>
          </a:blipFill>
          <a:ln>
            <a:noFill/>
          </a:ln>
        </p:spPr>
        <p:txBody>
          <a:bodyPr/>
          <a:lstStyle/>
          <a:p>
            <a:endParaRPr/>
          </a:p>
        </p:txBody>
      </p:sp>
      <p:sp>
        <p:nvSpPr>
          <p:cNvPr id="521" name="Google Shape;521;p44"/>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a:p>
        </p:txBody>
      </p:sp>
      <p:sp>
        <p:nvSpPr>
          <p:cNvPr id="523" name="Google Shape;523;p44"/>
          <p:cNvSpPr txBox="1"/>
          <p:nvPr/>
        </p:nvSpPr>
        <p:spPr>
          <a:xfrm>
            <a:off x="5627065" y="9243317"/>
            <a:ext cx="10185585"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n-US" sz="1200" b="0" i="0" u="none" strike="noStrike" cap="none" dirty="0">
                <a:solidFill>
                  <a:srgbClr val="121212"/>
                </a:solidFill>
                <a:latin typeface="Arial"/>
                <a:ea typeface="Arial"/>
                <a:cs typeface="Arial"/>
                <a:sym typeface="Arial"/>
              </a:rPr>
              <a:t>Von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finanziert</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geäußerten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Ansichten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Meinungen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entsprechen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jedoch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ausschließlich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denen</a:t>
            </a:r>
            <a:r>
              <a:rPr lang="en-US" sz="1200" b="0" i="0" u="none" strike="noStrike" cap="none" dirty="0">
                <a:solidFill>
                  <a:srgbClr val="121212"/>
                </a:solidFill>
                <a:latin typeface="Arial"/>
                <a:ea typeface="Arial"/>
                <a:cs typeface="Arial"/>
                <a:sym typeface="Arial"/>
              </a:rPr>
              <a:t> des </a:t>
            </a:r>
            <a:r>
              <a:rPr lang="en-US" sz="1200" b="0" i="0" u="none" strike="noStrike" cap="none" dirty="0" err="1">
                <a:solidFill>
                  <a:srgbClr val="121212"/>
                </a:solidFill>
                <a:latin typeface="Arial"/>
                <a:ea typeface="Arial"/>
                <a:cs typeface="Arial"/>
                <a:sym typeface="Arial"/>
              </a:rPr>
              <a:t>Autors</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bzw</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Autoren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spiegeln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nicht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zwingend</a:t>
            </a:r>
            <a:r>
              <a:rPr lang="en-US" sz="1200" b="0" i="0" u="none" strike="noStrike" cap="none" dirty="0">
                <a:solidFill>
                  <a:srgbClr val="121212"/>
                </a:solidFill>
                <a:latin typeface="Arial"/>
                <a:ea typeface="Arial"/>
                <a:cs typeface="Arial"/>
                <a:sym typeface="Arial"/>
              </a:rPr>
              <a:t> die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oder</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Exekutivagentur</a:t>
            </a:r>
            <a:r>
              <a:rPr lang="en-US" sz="1200" b="0" i="0" u="none" strike="noStrike" cap="none" dirty="0">
                <a:solidFill>
                  <a:srgbClr val="121212"/>
                </a:solidFill>
                <a:latin typeface="Arial"/>
                <a:ea typeface="Arial"/>
                <a:cs typeface="Arial"/>
                <a:sym typeface="Arial"/>
              </a:rPr>
              <a:t> für </a:t>
            </a:r>
            <a:r>
              <a:rPr lang="en-US" sz="1200" b="0" i="0" u="none" strike="noStrike" cap="none" dirty="0" err="1">
                <a:solidFill>
                  <a:srgbClr val="121212"/>
                </a:solidFill>
                <a:latin typeface="Arial"/>
                <a:ea typeface="Arial"/>
                <a:cs typeface="Arial"/>
                <a:sym typeface="Arial"/>
              </a:rPr>
              <a:t>Bildung</a:t>
            </a:r>
            <a:r>
              <a:rPr lang="en-US" sz="1200" b="0" i="0" u="none" strike="noStrike" cap="none" dirty="0">
                <a:solidFill>
                  <a:srgbClr val="121212"/>
                </a:solidFill>
                <a:latin typeface="Arial"/>
                <a:ea typeface="Arial"/>
                <a:cs typeface="Arial"/>
                <a:sym typeface="Arial"/>
              </a:rPr>
              <a:t> und Kultur (EACEA) wider. </a:t>
            </a:r>
            <a:r>
              <a:rPr lang="en-US" sz="1200" b="0" i="0" u="none" strike="noStrike" cap="none" dirty="0" err="1">
                <a:solidFill>
                  <a:srgbClr val="121212"/>
                </a:solidFill>
                <a:latin typeface="Arial"/>
                <a:ea typeface="Arial"/>
                <a:cs typeface="Arial"/>
                <a:sym typeface="Arial"/>
              </a:rPr>
              <a:t>Weder</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Europäische</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noch</a:t>
            </a:r>
            <a:r>
              <a:rPr lang="en-US" sz="1200" b="0" i="0" u="none" strike="noStrike" cap="none" dirty="0">
                <a:solidFill>
                  <a:srgbClr val="121212"/>
                </a:solidFill>
                <a:latin typeface="Arial"/>
                <a:ea typeface="Arial"/>
                <a:cs typeface="Arial"/>
                <a:sym typeface="Arial"/>
              </a:rPr>
              <a:t> die EACEA </a:t>
            </a:r>
            <a:r>
              <a:rPr lang="en-US" sz="1200" b="0" i="0" u="none" strike="noStrike" cap="none" dirty="0" err="1">
                <a:solidFill>
                  <a:srgbClr val="121212"/>
                </a:solidFill>
                <a:latin typeface="Arial"/>
                <a:ea typeface="Arial"/>
                <a:cs typeface="Arial"/>
                <a:sym typeface="Arial"/>
              </a:rPr>
              <a:t>können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dafür</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verantwortlich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gemacht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werden</a:t>
            </a:r>
            <a:r>
              <a:rPr lang="en-US" sz="1200" b="0" i="0" u="none" strike="noStrike" cap="none" dirty="0">
                <a:solidFill>
                  <a:srgbClr val="121212"/>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p:txBody>
      </p:sp>
      <p:sp>
        <p:nvSpPr>
          <p:cNvPr id="524" name="Google Shape;524;p44"/>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5" name="Google Shape;525;p44"/>
          <p:cNvSpPr txBox="1"/>
          <p:nvPr/>
        </p:nvSpPr>
        <p:spPr>
          <a:xfrm>
            <a:off x="559140" y="2369127"/>
            <a:ext cx="1141118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p:txBody>
      </p:sp>
      <p:pic>
        <p:nvPicPr>
          <p:cNvPr id="526" name="Google Shape;526;p44"/>
          <p:cNvPicPr preferRelativeResize="0"/>
          <p:nvPr/>
        </p:nvPicPr>
        <p:blipFill rotWithShape="1">
          <a:blip r:embed="rId5">
            <a:alphaModFix/>
          </a:blip>
          <a:srcRect/>
          <a:stretch/>
        </p:blipFill>
        <p:spPr>
          <a:xfrm>
            <a:off x="8031224" y="3617964"/>
            <a:ext cx="8645208" cy="3842095"/>
          </a:xfrm>
          <a:prstGeom prst="rect">
            <a:avLst/>
          </a:prstGeom>
          <a:noFill/>
          <a:ln>
            <a:noFill/>
          </a:ln>
        </p:spPr>
      </p:pic>
      <p:sp>
        <p:nvSpPr>
          <p:cNvPr id="527" name="Google Shape;527;p44"/>
          <p:cNvSpPr txBox="1"/>
          <p:nvPr/>
        </p:nvSpPr>
        <p:spPr>
          <a:xfrm>
            <a:off x="1247850" y="3859751"/>
            <a:ext cx="6349659" cy="28623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E36C09"/>
                </a:solidFill>
                <a:latin typeface="Arial"/>
                <a:ea typeface="Arial"/>
                <a:cs typeface="Arial"/>
                <a:sym typeface="Arial"/>
              </a:rPr>
              <a:t>1. Es befähigt die Schüler</a:t>
            </a:r>
            <a:br>
              <a:rPr lang="en-US" sz="2000" b="0" i="0" u="none" strike="noStrike" cap="none">
                <a:solidFill>
                  <a:srgbClr val="000000"/>
                </a:solidFill>
                <a:latin typeface="Arial"/>
                <a:ea typeface="Arial"/>
                <a:cs typeface="Arial"/>
                <a:sym typeface="Arial"/>
              </a:rPr>
            </a:br>
            <a:r>
              <a:rPr lang="en-US" sz="2000" b="0" i="0" u="none" strike="noStrike" cap="none">
                <a:solidFill>
                  <a:srgbClr val="000000"/>
                </a:solidFill>
                <a:latin typeface="Arial"/>
                <a:ea typeface="Arial"/>
                <a:cs typeface="Arial"/>
                <a:sym typeface="Arial"/>
              </a:rPr>
              <a:t>Wenn man den Schülern Autonomie einräumt, werden sie zu aktiven Lernenden, die die Kontrolle über ihren Unterricht und die Art und Weise, wie sie sich mit dem Lernstoff auseinandersetzen, übernehmen. Dies stärkt das Selbstvertrauen und das Engagement und ermutigt die Schüler, sich intensiv mit Themen zu befassen und Probleme selbstständig zu lösen.</a:t>
            </a:r>
            <a:br>
              <a:rPr lang="en-US" sz="2000" b="0" i="0" u="none" strike="noStrike" cap="none">
                <a:solidFill>
                  <a:srgbClr val="000000"/>
                </a:solidFill>
                <a:latin typeface="Arial"/>
                <a:ea typeface="Arial"/>
                <a:cs typeface="Arial"/>
                <a:sym typeface="Arial"/>
              </a:rPr>
            </a:br>
            <a:r>
              <a:rPr lang="en-US" sz="2000" b="0" i="0" u="none" strike="noStrike" cap="none">
                <a:solidFill>
                  <a:srgbClr val="000000"/>
                </a:solidFill>
                <a:latin typeface="Arial"/>
                <a:ea typeface="Arial"/>
                <a:cs typeface="Arial"/>
                <a:sym typeface="Arial"/>
              </a:rPr>
              <a:t>In einem beruflichen Umfeld können die Schüler beispielsweise ihre eigenen Projekte oder Methoden wählen, was zu einem sinnvolleren Lernen führt.</a:t>
            </a:r>
            <a:endParaRPr/>
          </a:p>
        </p:txBody>
      </p:sp>
      <p:pic>
        <p:nvPicPr>
          <p:cNvPr id="528" name="Google Shape;528;p44"/>
          <p:cNvPicPr preferRelativeResize="0"/>
          <p:nvPr/>
        </p:nvPicPr>
        <p:blipFill rotWithShape="1">
          <a:blip r:embed="rId6">
            <a:alphaModFix/>
          </a:blip>
          <a:srcRect/>
          <a:stretch/>
        </p:blipFill>
        <p:spPr>
          <a:xfrm>
            <a:off x="16051910" y="9225758"/>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14ABCEAF-9C8A-5BB3-AFB3-DBB11DF45137}"/>
              </a:ext>
            </a:extLst>
          </p:cNvPr>
          <p:cNvPicPr>
            <a:picLocks noChangeAspect="1"/>
          </p:cNvPicPr>
          <p:nvPr/>
        </p:nvPicPr>
        <p:blipFill>
          <a:blip r:embed="rId7"/>
          <a:stretch>
            <a:fillRect/>
          </a:stretch>
        </p:blipFill>
        <p:spPr>
          <a:xfrm>
            <a:off x="3042891" y="9284090"/>
            <a:ext cx="2331172" cy="489069"/>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532"/>
        <p:cNvGrpSpPr/>
        <p:nvPr/>
      </p:nvGrpSpPr>
      <p:grpSpPr>
        <a:xfrm>
          <a:off x="0" y="0"/>
          <a:ext cx="0" cy="0"/>
          <a:chOff x="0" y="0"/>
          <a:chExt cx="0" cy="0"/>
        </a:xfrm>
      </p:grpSpPr>
      <p:sp>
        <p:nvSpPr>
          <p:cNvPr id="533" name="Google Shape;533;p45"/>
          <p:cNvSpPr txBox="1"/>
          <p:nvPr/>
        </p:nvSpPr>
        <p:spPr>
          <a:xfrm>
            <a:off x="508526" y="942427"/>
            <a:ext cx="14177966" cy="2681375"/>
          </a:xfrm>
          <a:prstGeom prst="rect">
            <a:avLst/>
          </a:prstGeom>
          <a:noFill/>
          <a:ln>
            <a:noFill/>
          </a:ln>
        </p:spPr>
        <p:txBody>
          <a:bodyPr spcFirstLastPara="1" wrap="square" lIns="0" tIns="0" rIns="0" bIns="0" anchor="t" anchorCtr="0">
            <a:spAutoFit/>
          </a:bodyPr>
          <a:lstStyle/>
          <a:p>
            <a:pPr marL="0" marR="0" lvl="0" indent="0" algn="l" rtl="0">
              <a:lnSpc>
                <a:spcPct val="242000"/>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Vorteile der Förderung von Autonomie und Verantwortung der Schüler beim Lernen </a:t>
            </a:r>
            <a:endParaRPr sz="3200" b="0" i="0" u="none" strike="noStrike" cap="none">
              <a:solidFill>
                <a:srgbClr val="000000"/>
              </a:solidFill>
              <a:latin typeface="Arial"/>
              <a:ea typeface="Arial"/>
              <a:cs typeface="Arial"/>
              <a:sym typeface="Arial"/>
            </a:endParaRPr>
          </a:p>
          <a:p>
            <a:pPr marL="0" marR="0" lvl="0" indent="0" algn="l" rtl="0">
              <a:lnSpc>
                <a:spcPct val="242000"/>
              </a:lnSpc>
              <a:spcBef>
                <a:spcPts val="0"/>
              </a:spcBef>
              <a:spcAft>
                <a:spcPts val="0"/>
              </a:spcAft>
              <a:buClr>
                <a:srgbClr val="000000"/>
              </a:buClr>
              <a:buSzPts val="4000"/>
              <a:buFont typeface="Arial"/>
              <a:buNone/>
            </a:pPr>
            <a:endParaRPr sz="4000" b="0" i="0" u="none" strike="noStrike" cap="none">
              <a:solidFill>
                <a:srgbClr val="033C5B"/>
              </a:solidFill>
              <a:latin typeface="Arial"/>
              <a:ea typeface="Arial"/>
              <a:cs typeface="Arial"/>
              <a:sym typeface="Arial"/>
            </a:endParaRPr>
          </a:p>
        </p:txBody>
      </p:sp>
      <p:sp>
        <p:nvSpPr>
          <p:cNvPr id="534" name="Google Shape;534;p45"/>
          <p:cNvSpPr/>
          <p:nvPr/>
        </p:nvSpPr>
        <p:spPr>
          <a:xfrm>
            <a:off x="17044742" y="-150232"/>
            <a:ext cx="1246758" cy="895429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5" name="Google Shape;535;p45"/>
          <p:cNvSpPr/>
          <p:nvPr/>
        </p:nvSpPr>
        <p:spPr>
          <a:xfrm rot="-5400000">
            <a:off x="8754300" y="-8754350"/>
            <a:ext cx="783000" cy="182916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6" name="Google Shape;536;p45"/>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a:p>
        </p:txBody>
      </p:sp>
      <p:sp>
        <p:nvSpPr>
          <p:cNvPr id="537" name="Google Shape;537;p45"/>
          <p:cNvSpPr/>
          <p:nvPr/>
        </p:nvSpPr>
        <p:spPr>
          <a:xfrm rot="10800000" flipH="1">
            <a:off x="16406647" y="0"/>
            <a:ext cx="1884854" cy="1884854"/>
          </a:xfrm>
          <a:custGeom>
            <a:avLst/>
            <a:gdLst/>
            <a:ahLst/>
            <a:cxnLst/>
            <a:rect l="l" t="t" r="r" b="b"/>
            <a:pathLst>
              <a:path w="1884854" h="1884854" extrusionOk="0">
                <a:moveTo>
                  <a:pt x="1884854" y="0"/>
                </a:moveTo>
                <a:lnTo>
                  <a:pt x="0" y="0"/>
                </a:lnTo>
                <a:lnTo>
                  <a:pt x="0" y="1884854"/>
                </a:lnTo>
                <a:lnTo>
                  <a:pt x="1884854" y="1884854"/>
                </a:lnTo>
                <a:lnTo>
                  <a:pt x="1884854" y="0"/>
                </a:lnTo>
                <a:close/>
              </a:path>
            </a:pathLst>
          </a:custGeom>
          <a:blipFill rotWithShape="1">
            <a:blip r:embed="rId3">
              <a:alphaModFix/>
            </a:blip>
            <a:stretch>
              <a:fillRect/>
            </a:stretch>
          </a:blipFill>
          <a:ln>
            <a:noFill/>
          </a:ln>
        </p:spPr>
        <p:txBody>
          <a:bodyPr/>
          <a:lstStyle/>
          <a:p>
            <a:endParaRPr/>
          </a:p>
        </p:txBody>
      </p:sp>
      <p:sp>
        <p:nvSpPr>
          <p:cNvPr id="538" name="Google Shape;538;p45"/>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a:p>
        </p:txBody>
      </p:sp>
      <p:sp>
        <p:nvSpPr>
          <p:cNvPr id="540" name="Google Shape;540;p45"/>
          <p:cNvSpPr txBox="1"/>
          <p:nvPr/>
        </p:nvSpPr>
        <p:spPr>
          <a:xfrm>
            <a:off x="5627065" y="9243317"/>
            <a:ext cx="9876189"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n-US" sz="1200" b="0" i="0" u="none" strike="noStrike" cap="none" dirty="0">
                <a:solidFill>
                  <a:srgbClr val="121212"/>
                </a:solidFill>
                <a:latin typeface="Arial"/>
                <a:ea typeface="Arial"/>
                <a:cs typeface="Arial"/>
                <a:sym typeface="Arial"/>
              </a:rPr>
              <a:t>Von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finanziert</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geäußerten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Ansichten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Meinungen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entsprechen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jedoch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ausschließlich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denen</a:t>
            </a:r>
            <a:r>
              <a:rPr lang="en-US" sz="1200" b="0" i="0" u="none" strike="noStrike" cap="none" dirty="0">
                <a:solidFill>
                  <a:srgbClr val="121212"/>
                </a:solidFill>
                <a:latin typeface="Arial"/>
                <a:ea typeface="Arial"/>
                <a:cs typeface="Arial"/>
                <a:sym typeface="Arial"/>
              </a:rPr>
              <a:t> des </a:t>
            </a:r>
            <a:r>
              <a:rPr lang="en-US" sz="1200" b="0" i="0" u="none" strike="noStrike" cap="none" dirty="0" err="1">
                <a:solidFill>
                  <a:srgbClr val="121212"/>
                </a:solidFill>
                <a:latin typeface="Arial"/>
                <a:ea typeface="Arial"/>
                <a:cs typeface="Arial"/>
                <a:sym typeface="Arial"/>
              </a:rPr>
              <a:t>Autors</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bzw</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Autoren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spiegeln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nicht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zwingend</a:t>
            </a:r>
            <a:r>
              <a:rPr lang="en-US" sz="1200" b="0" i="0" u="none" strike="noStrike" cap="none" dirty="0">
                <a:solidFill>
                  <a:srgbClr val="121212"/>
                </a:solidFill>
                <a:latin typeface="Arial"/>
                <a:ea typeface="Arial"/>
                <a:cs typeface="Arial"/>
                <a:sym typeface="Arial"/>
              </a:rPr>
              <a:t> die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oder</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Exekutivagentur</a:t>
            </a:r>
            <a:r>
              <a:rPr lang="en-US" sz="1200" b="0" i="0" u="none" strike="noStrike" cap="none" dirty="0">
                <a:solidFill>
                  <a:srgbClr val="121212"/>
                </a:solidFill>
                <a:latin typeface="Arial"/>
                <a:ea typeface="Arial"/>
                <a:cs typeface="Arial"/>
                <a:sym typeface="Arial"/>
              </a:rPr>
              <a:t> für </a:t>
            </a:r>
            <a:r>
              <a:rPr lang="en-US" sz="1200" b="0" i="0" u="none" strike="noStrike" cap="none" dirty="0" err="1">
                <a:solidFill>
                  <a:srgbClr val="121212"/>
                </a:solidFill>
                <a:latin typeface="Arial"/>
                <a:ea typeface="Arial"/>
                <a:cs typeface="Arial"/>
                <a:sym typeface="Arial"/>
              </a:rPr>
              <a:t>Bildung</a:t>
            </a:r>
            <a:r>
              <a:rPr lang="en-US" sz="1200" b="0" i="0" u="none" strike="noStrike" cap="none" dirty="0">
                <a:solidFill>
                  <a:srgbClr val="121212"/>
                </a:solidFill>
                <a:latin typeface="Arial"/>
                <a:ea typeface="Arial"/>
                <a:cs typeface="Arial"/>
                <a:sym typeface="Arial"/>
              </a:rPr>
              <a:t> und Kultur (EACEA) wider. </a:t>
            </a:r>
            <a:r>
              <a:rPr lang="en-US" sz="1200" b="0" i="0" u="none" strike="noStrike" cap="none" dirty="0" err="1">
                <a:solidFill>
                  <a:srgbClr val="121212"/>
                </a:solidFill>
                <a:latin typeface="Arial"/>
                <a:ea typeface="Arial"/>
                <a:cs typeface="Arial"/>
                <a:sym typeface="Arial"/>
              </a:rPr>
              <a:t>Weder</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Europäische</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noch</a:t>
            </a:r>
            <a:r>
              <a:rPr lang="en-US" sz="1200" b="0" i="0" u="none" strike="noStrike" cap="none" dirty="0">
                <a:solidFill>
                  <a:srgbClr val="121212"/>
                </a:solidFill>
                <a:latin typeface="Arial"/>
                <a:ea typeface="Arial"/>
                <a:cs typeface="Arial"/>
                <a:sym typeface="Arial"/>
              </a:rPr>
              <a:t> die EACEA </a:t>
            </a:r>
            <a:r>
              <a:rPr lang="en-US" sz="1200" b="0" i="0" u="none" strike="noStrike" cap="none" dirty="0" err="1">
                <a:solidFill>
                  <a:srgbClr val="121212"/>
                </a:solidFill>
                <a:latin typeface="Arial"/>
                <a:ea typeface="Arial"/>
                <a:cs typeface="Arial"/>
                <a:sym typeface="Arial"/>
              </a:rPr>
              <a:t>können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dafür</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verantwortlich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gemacht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werden</a:t>
            </a:r>
            <a:r>
              <a:rPr lang="en-US" sz="1200" b="0" i="0" u="none" strike="noStrike" cap="none" dirty="0">
                <a:solidFill>
                  <a:srgbClr val="121212"/>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p:txBody>
      </p:sp>
      <p:sp>
        <p:nvSpPr>
          <p:cNvPr id="541" name="Google Shape;541;p45"/>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2" name="Google Shape;542;p45"/>
          <p:cNvSpPr txBox="1"/>
          <p:nvPr/>
        </p:nvSpPr>
        <p:spPr>
          <a:xfrm>
            <a:off x="559140" y="2369127"/>
            <a:ext cx="1141118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p:txBody>
      </p:sp>
      <p:sp>
        <p:nvSpPr>
          <p:cNvPr id="543" name="Google Shape;543;p45"/>
          <p:cNvSpPr txBox="1"/>
          <p:nvPr/>
        </p:nvSpPr>
        <p:spPr>
          <a:xfrm>
            <a:off x="6451414" y="2569182"/>
            <a:ext cx="556952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E36C09"/>
                </a:solidFill>
                <a:latin typeface="Arial"/>
                <a:ea typeface="Arial"/>
                <a:cs typeface="Arial"/>
                <a:sym typeface="Arial"/>
              </a:rPr>
              <a:t>2. Es fördert wichtige Lebenskompetenzen</a:t>
            </a:r>
            <a:endParaRPr sz="2000" b="1" i="0" u="none" strike="noStrike" cap="none">
              <a:solidFill>
                <a:srgbClr val="E36C09"/>
              </a:solidFill>
              <a:latin typeface="Arial"/>
              <a:ea typeface="Arial"/>
              <a:cs typeface="Arial"/>
              <a:sym typeface="Arial"/>
            </a:endParaRPr>
          </a:p>
        </p:txBody>
      </p:sp>
      <p:sp>
        <p:nvSpPr>
          <p:cNvPr id="544" name="Google Shape;544;p45"/>
          <p:cNvSpPr txBox="1"/>
          <p:nvPr/>
        </p:nvSpPr>
        <p:spPr>
          <a:xfrm>
            <a:off x="1436033" y="3950142"/>
            <a:ext cx="5906875" cy="338554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E36C09"/>
                </a:solidFill>
                <a:latin typeface="Arial"/>
                <a:ea typeface="Arial"/>
                <a:cs typeface="Arial"/>
                <a:sym typeface="Arial"/>
              </a:rPr>
              <a:t>Entscheidungsfindung und Problemlösung</a:t>
            </a:r>
            <a:r>
              <a:rPr lang="en-US" sz="2000" b="0" i="0" u="none" strike="noStrike" cap="none">
                <a:solidFill>
                  <a:srgbClr val="E36C09"/>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Autonomie hilft den Schülern, diese Fähigkeiten zu entwickeln, indem sie aufgefordert werden, Entscheidungen über ihr Lernen zu treffen.</a:t>
            </a:r>
            <a:br>
              <a:rPr lang="en-US" sz="2000" b="0" i="0" u="none" strike="noStrike" cap="none">
                <a:solidFill>
                  <a:srgbClr val="000000"/>
                </a:solidFill>
                <a:latin typeface="Arial"/>
                <a:ea typeface="Arial"/>
                <a:cs typeface="Arial"/>
                <a:sym typeface="Arial"/>
              </a:rPr>
            </a:br>
            <a:r>
              <a:rPr lang="en-US" sz="2000" b="0" i="0" u="none" strike="noStrike" cap="none">
                <a:solidFill>
                  <a:srgbClr val="000000"/>
                </a:solidFill>
                <a:latin typeface="Arial"/>
                <a:ea typeface="Arial"/>
                <a:cs typeface="Arial"/>
                <a:sym typeface="Arial"/>
              </a:rPr>
              <a:t>Diese Fähigkeiten sind für den Erfolg im Privat- und Berufsleben von entscheidender Bedeutung und bereiten die Schüler auf die Bewältigung von Herausforderungen in der realen Welt vor.</a:t>
            </a:r>
            <a:br>
              <a:rPr lang="en-US" sz="2000" b="0" i="0" u="none" strike="noStrike" cap="none">
                <a:solidFill>
                  <a:srgbClr val="000000"/>
                </a:solidFill>
                <a:latin typeface="Arial"/>
                <a:ea typeface="Arial"/>
                <a:cs typeface="Arial"/>
                <a:sym typeface="Arial"/>
              </a:rPr>
            </a:br>
            <a:r>
              <a:rPr lang="en-US" sz="2000" b="0" i="0" u="none" strike="noStrike" cap="none">
                <a:solidFill>
                  <a:srgbClr val="000000"/>
                </a:solidFill>
                <a:latin typeface="Arial"/>
                <a:ea typeface="Arial"/>
                <a:cs typeface="Arial"/>
                <a:sym typeface="Arial"/>
              </a:rPr>
              <a:t>Ein Schüler, der zum Beispiel ein Gruppenprojekt leitet, lernt zu delegieren, Zeit zu verwalten und Konflikte zu lösen, wodurch er seine Problemlösungsfähigkeiten ausbaut.</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5" name="Google Shape;545;p45"/>
          <p:cNvSpPr txBox="1"/>
          <p:nvPr/>
        </p:nvSpPr>
        <p:spPr>
          <a:xfrm>
            <a:off x="9506778" y="3950142"/>
            <a:ext cx="5996476" cy="27699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E36C09"/>
                </a:solidFill>
                <a:latin typeface="Arial"/>
                <a:ea typeface="Arial"/>
                <a:cs typeface="Arial"/>
                <a:sym typeface="Arial"/>
              </a:rPr>
              <a:t>Selbstregulierung</a:t>
            </a:r>
            <a:r>
              <a:rPr lang="en-US" sz="2000" b="0" i="0" u="none" strike="noStrike" cap="none">
                <a:solidFill>
                  <a:srgbClr val="E36C09"/>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Autonomie fördert die Selbstregulierung und verlangt von den Schülern, dass sie sich Ziele setzen, ihre Zeit einteilen und sich konzentrieren. Selbstregulierung ist der Schlüssel für lebenslanges Lernen und beruflichen Erfolg und hilft den Schülern, unabhängige, effektive Lernende zu werden.</a:t>
            </a:r>
            <a:br>
              <a:rPr lang="en-US" sz="2000" b="0" i="0" u="none" strike="noStrike" cap="none">
                <a:solidFill>
                  <a:srgbClr val="000000"/>
                </a:solidFill>
                <a:latin typeface="Arial"/>
                <a:ea typeface="Arial"/>
                <a:cs typeface="Arial"/>
                <a:sym typeface="Arial"/>
              </a:rPr>
            </a:br>
            <a:r>
              <a:rPr lang="en-US" sz="2000" b="0" i="0" u="none" strike="noStrike" cap="none">
                <a:solidFill>
                  <a:srgbClr val="000000"/>
                </a:solidFill>
                <a:latin typeface="Arial"/>
                <a:ea typeface="Arial"/>
                <a:cs typeface="Arial"/>
                <a:sym typeface="Arial"/>
              </a:rPr>
              <a:t>In einem umgedrehten Klassenzimmer zum Beispiel verwalten die Schüler ihre Lerngewohnheiten, um sich auf den Unterricht vorzubereiten, und schärfen so ihre Fähigkeiten zur Selbstregulierung.</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cxnSp>
        <p:nvCxnSpPr>
          <p:cNvPr id="546" name="Google Shape;546;p45"/>
          <p:cNvCxnSpPr/>
          <p:nvPr/>
        </p:nvCxnSpPr>
        <p:spPr>
          <a:xfrm flipH="1">
            <a:off x="5999018" y="3015896"/>
            <a:ext cx="1554480" cy="695768"/>
          </a:xfrm>
          <a:prstGeom prst="straightConnector1">
            <a:avLst/>
          </a:prstGeom>
          <a:noFill/>
          <a:ln w="50800" cap="flat" cmpd="sng">
            <a:solidFill>
              <a:srgbClr val="E36C09"/>
            </a:solidFill>
            <a:prstDash val="solid"/>
            <a:round/>
            <a:headEnd type="none" w="sm" len="sm"/>
            <a:tailEnd type="triangle" w="med" len="med"/>
          </a:ln>
        </p:spPr>
      </p:cxnSp>
      <p:cxnSp>
        <p:nvCxnSpPr>
          <p:cNvPr id="547" name="Google Shape;547;p45"/>
          <p:cNvCxnSpPr/>
          <p:nvPr/>
        </p:nvCxnSpPr>
        <p:spPr>
          <a:xfrm>
            <a:off x="8375935" y="3010108"/>
            <a:ext cx="1438102" cy="693984"/>
          </a:xfrm>
          <a:prstGeom prst="straightConnector1">
            <a:avLst/>
          </a:prstGeom>
          <a:noFill/>
          <a:ln w="50800" cap="flat" cmpd="sng">
            <a:solidFill>
              <a:srgbClr val="E36C09"/>
            </a:solidFill>
            <a:prstDash val="solid"/>
            <a:round/>
            <a:headEnd type="none" w="sm" len="sm"/>
            <a:tailEnd type="triangle" w="med" len="med"/>
          </a:ln>
        </p:spPr>
      </p:cxnSp>
      <p:pic>
        <p:nvPicPr>
          <p:cNvPr id="548" name="Google Shape;548;p45"/>
          <p:cNvPicPr preferRelativeResize="0"/>
          <p:nvPr/>
        </p:nvPicPr>
        <p:blipFill rotWithShape="1">
          <a:blip r:embed="rId5">
            <a:alphaModFix/>
          </a:blip>
          <a:srcRect/>
          <a:stretch/>
        </p:blipFill>
        <p:spPr>
          <a:xfrm>
            <a:off x="14582569" y="6544833"/>
            <a:ext cx="2143125" cy="2143125"/>
          </a:xfrm>
          <a:prstGeom prst="rect">
            <a:avLst/>
          </a:prstGeom>
          <a:noFill/>
          <a:ln>
            <a:noFill/>
          </a:ln>
        </p:spPr>
      </p:pic>
      <p:pic>
        <p:nvPicPr>
          <p:cNvPr id="549" name="Google Shape;549;p45"/>
          <p:cNvPicPr preferRelativeResize="0"/>
          <p:nvPr/>
        </p:nvPicPr>
        <p:blipFill rotWithShape="1">
          <a:blip r:embed="rId6">
            <a:alphaModFix/>
          </a:blip>
          <a:srcRect/>
          <a:stretch/>
        </p:blipFill>
        <p:spPr>
          <a:xfrm>
            <a:off x="15756256" y="9284090"/>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91DC4DD5-C40F-208A-2EBF-5C5E84EEC3DA}"/>
              </a:ext>
            </a:extLst>
          </p:cNvPr>
          <p:cNvPicPr>
            <a:picLocks noChangeAspect="1"/>
          </p:cNvPicPr>
          <p:nvPr/>
        </p:nvPicPr>
        <p:blipFill>
          <a:blip r:embed="rId7"/>
          <a:stretch>
            <a:fillRect/>
          </a:stretch>
        </p:blipFill>
        <p:spPr>
          <a:xfrm>
            <a:off x="3042891" y="9284090"/>
            <a:ext cx="2331172" cy="489069"/>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553"/>
        <p:cNvGrpSpPr/>
        <p:nvPr/>
      </p:nvGrpSpPr>
      <p:grpSpPr>
        <a:xfrm>
          <a:off x="0" y="0"/>
          <a:ext cx="0" cy="0"/>
          <a:chOff x="0" y="0"/>
          <a:chExt cx="0" cy="0"/>
        </a:xfrm>
      </p:grpSpPr>
      <p:sp>
        <p:nvSpPr>
          <p:cNvPr id="554" name="Google Shape;554;p46"/>
          <p:cNvSpPr txBox="1"/>
          <p:nvPr/>
        </p:nvSpPr>
        <p:spPr>
          <a:xfrm>
            <a:off x="508526" y="942427"/>
            <a:ext cx="14177966" cy="160043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000000"/>
              </a:buClr>
              <a:buSzPts val="3200"/>
              <a:buFont typeface="Arial"/>
              <a:buNone/>
            </a:pPr>
            <a:r>
              <a:rPr lang="en-US" sz="3200" b="1" i="0" u="none" strike="noStrike" cap="none" dirty="0" err="1">
                <a:solidFill>
                  <a:srgbClr val="033C5B"/>
                </a:solidFill>
                <a:latin typeface="Arial"/>
                <a:ea typeface="Arial"/>
                <a:cs typeface="Arial"/>
                <a:sym typeface="Arial"/>
              </a:rPr>
              <a:t>Vorteile</a:t>
            </a:r>
            <a:r>
              <a:rPr lang="en-US" sz="3200" b="1" i="0" u="none" strike="noStrike" cap="none" dirty="0">
                <a:solidFill>
                  <a:srgbClr val="033C5B"/>
                </a:solidFill>
                <a:latin typeface="Arial"/>
                <a:ea typeface="Arial"/>
                <a:cs typeface="Arial"/>
                <a:sym typeface="Arial"/>
              </a:rPr>
              <a:t> der </a:t>
            </a:r>
            <a:r>
              <a:rPr lang="en-US" sz="3200" b="1" i="0" u="none" strike="noStrike" cap="none" dirty="0" err="1">
                <a:solidFill>
                  <a:srgbClr val="033C5B"/>
                </a:solidFill>
                <a:latin typeface="Arial"/>
                <a:ea typeface="Arial"/>
                <a:cs typeface="Arial"/>
                <a:sym typeface="Arial"/>
              </a:rPr>
              <a:t>Förderung</a:t>
            </a:r>
            <a:r>
              <a:rPr lang="en-US" sz="3200" b="1" i="0" u="none" strike="noStrike" cap="none" dirty="0">
                <a:solidFill>
                  <a:srgbClr val="033C5B"/>
                </a:solidFill>
                <a:latin typeface="Arial"/>
                <a:ea typeface="Arial"/>
                <a:cs typeface="Arial"/>
                <a:sym typeface="Arial"/>
              </a:rPr>
              <a:t> von </a:t>
            </a:r>
            <a:r>
              <a:rPr lang="en-US" sz="3200" b="1" i="0" u="none" strike="noStrike" cap="none" dirty="0" err="1">
                <a:solidFill>
                  <a:srgbClr val="033C5B"/>
                </a:solidFill>
                <a:latin typeface="Arial"/>
                <a:ea typeface="Arial"/>
                <a:cs typeface="Arial"/>
                <a:sym typeface="Arial"/>
              </a:rPr>
              <a:t>Autonomie</a:t>
            </a:r>
            <a:r>
              <a:rPr lang="en-US" sz="3200" b="1" i="0" u="none" strike="noStrike" cap="none" dirty="0">
                <a:solidFill>
                  <a:srgbClr val="033C5B"/>
                </a:solidFill>
                <a:latin typeface="Arial"/>
                <a:ea typeface="Arial"/>
                <a:cs typeface="Arial"/>
                <a:sym typeface="Arial"/>
              </a:rPr>
              <a:t> und </a:t>
            </a:r>
            <a:r>
              <a:rPr lang="en-US" sz="3200" b="1" i="0" u="none" strike="noStrike" cap="none" dirty="0" err="1">
                <a:solidFill>
                  <a:srgbClr val="033C5B"/>
                </a:solidFill>
                <a:latin typeface="Arial"/>
                <a:ea typeface="Arial"/>
                <a:cs typeface="Arial"/>
                <a:sym typeface="Arial"/>
              </a:rPr>
              <a:t>Verantwortung</a:t>
            </a:r>
            <a:r>
              <a:rPr lang="en-US" sz="3200" b="1" i="0" u="none" strike="noStrike" cap="none" dirty="0">
                <a:solidFill>
                  <a:srgbClr val="033C5B"/>
                </a:solidFill>
                <a:latin typeface="Arial"/>
                <a:ea typeface="Arial"/>
                <a:cs typeface="Arial"/>
                <a:sym typeface="Arial"/>
              </a:rPr>
              <a:t> der </a:t>
            </a:r>
            <a:r>
              <a:rPr lang="en-US" sz="3200" b="1" i="0" u="none" strike="noStrike" cap="none" dirty="0" err="1">
                <a:solidFill>
                  <a:srgbClr val="033C5B"/>
                </a:solidFill>
                <a:latin typeface="Arial"/>
                <a:ea typeface="Arial"/>
                <a:cs typeface="Arial"/>
                <a:sym typeface="Arial"/>
              </a:rPr>
              <a:t>Schüler</a:t>
            </a:r>
            <a:r>
              <a:rPr lang="en-US" sz="3200" b="1" i="0" u="none" strike="noStrike" cap="none" dirty="0">
                <a:solidFill>
                  <a:srgbClr val="033C5B"/>
                </a:solidFill>
                <a:latin typeface="Arial"/>
                <a:ea typeface="Arial"/>
                <a:cs typeface="Arial"/>
                <a:sym typeface="Arial"/>
              </a:rPr>
              <a:t> </a:t>
            </a:r>
            <a:r>
              <a:rPr lang="en-US" sz="3200" b="1" i="0" u="none" strike="noStrike" cap="none" dirty="0" err="1">
                <a:solidFill>
                  <a:srgbClr val="033C5B"/>
                </a:solidFill>
                <a:latin typeface="Arial"/>
                <a:ea typeface="Arial"/>
                <a:cs typeface="Arial"/>
                <a:sym typeface="Arial"/>
              </a:rPr>
              <a:t>beim</a:t>
            </a:r>
            <a:r>
              <a:rPr lang="en-US" sz="3200" b="1" i="0" u="none" strike="noStrike" cap="none" dirty="0">
                <a:solidFill>
                  <a:srgbClr val="033C5B"/>
                </a:solidFill>
                <a:latin typeface="Arial"/>
                <a:ea typeface="Arial"/>
                <a:cs typeface="Arial"/>
                <a:sym typeface="Arial"/>
              </a:rPr>
              <a:t> </a:t>
            </a:r>
            <a:r>
              <a:rPr lang="en-US" sz="3200" b="1" i="0" u="none" strike="noStrike" cap="none" dirty="0" err="1">
                <a:solidFill>
                  <a:srgbClr val="033C5B"/>
                </a:solidFill>
                <a:latin typeface="Arial"/>
                <a:ea typeface="Arial"/>
                <a:cs typeface="Arial"/>
                <a:sym typeface="Arial"/>
              </a:rPr>
              <a:t>Lernen</a:t>
            </a:r>
            <a:r>
              <a:rPr lang="en-US" sz="3200" b="1" i="0" u="none" strike="noStrike" cap="none" dirty="0">
                <a:solidFill>
                  <a:srgbClr val="033C5B"/>
                </a:solidFill>
                <a:latin typeface="Arial"/>
                <a:ea typeface="Arial"/>
                <a:cs typeface="Arial"/>
                <a:sym typeface="Arial"/>
              </a:rPr>
              <a:t> </a:t>
            </a:r>
            <a:endParaRPr sz="3200" b="1" i="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4000"/>
              <a:buFont typeface="Arial"/>
              <a:buNone/>
            </a:pPr>
            <a:endParaRPr sz="4000" b="1" i="0" u="none" strike="noStrike" cap="none" dirty="0">
              <a:solidFill>
                <a:srgbClr val="033C5B"/>
              </a:solidFill>
              <a:latin typeface="Arial"/>
              <a:ea typeface="Arial"/>
              <a:cs typeface="Arial"/>
              <a:sym typeface="Arial"/>
            </a:endParaRPr>
          </a:p>
        </p:txBody>
      </p:sp>
      <p:sp>
        <p:nvSpPr>
          <p:cNvPr id="555" name="Google Shape;555;p46"/>
          <p:cNvSpPr/>
          <p:nvPr/>
        </p:nvSpPr>
        <p:spPr>
          <a:xfrm>
            <a:off x="17044742" y="-150232"/>
            <a:ext cx="1246758" cy="895429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6" name="Google Shape;556;p46"/>
          <p:cNvSpPr/>
          <p:nvPr/>
        </p:nvSpPr>
        <p:spPr>
          <a:xfrm rot="-5400000">
            <a:off x="8732700" y="-8732450"/>
            <a:ext cx="826200" cy="182916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7" name="Google Shape;557;p46"/>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a:p>
        </p:txBody>
      </p:sp>
      <p:sp>
        <p:nvSpPr>
          <p:cNvPr id="558" name="Google Shape;558;p46"/>
          <p:cNvSpPr/>
          <p:nvPr/>
        </p:nvSpPr>
        <p:spPr>
          <a:xfrm rot="10800000" flipH="1">
            <a:off x="16406647" y="0"/>
            <a:ext cx="1884854" cy="1884854"/>
          </a:xfrm>
          <a:custGeom>
            <a:avLst/>
            <a:gdLst/>
            <a:ahLst/>
            <a:cxnLst/>
            <a:rect l="l" t="t" r="r" b="b"/>
            <a:pathLst>
              <a:path w="1884854" h="1884854" extrusionOk="0">
                <a:moveTo>
                  <a:pt x="1884854" y="0"/>
                </a:moveTo>
                <a:lnTo>
                  <a:pt x="0" y="0"/>
                </a:lnTo>
                <a:lnTo>
                  <a:pt x="0" y="1884854"/>
                </a:lnTo>
                <a:lnTo>
                  <a:pt x="1884854" y="1884854"/>
                </a:lnTo>
                <a:lnTo>
                  <a:pt x="1884854" y="0"/>
                </a:lnTo>
                <a:close/>
              </a:path>
            </a:pathLst>
          </a:custGeom>
          <a:blipFill rotWithShape="1">
            <a:blip r:embed="rId3">
              <a:alphaModFix/>
            </a:blip>
            <a:stretch>
              <a:fillRect/>
            </a:stretch>
          </a:blipFill>
          <a:ln>
            <a:noFill/>
          </a:ln>
        </p:spPr>
        <p:txBody>
          <a:bodyPr/>
          <a:lstStyle/>
          <a:p>
            <a:endParaRPr/>
          </a:p>
        </p:txBody>
      </p:sp>
      <p:sp>
        <p:nvSpPr>
          <p:cNvPr id="559" name="Google Shape;559;p46"/>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a:p>
        </p:txBody>
      </p:sp>
      <p:sp>
        <p:nvSpPr>
          <p:cNvPr id="561" name="Google Shape;561;p46"/>
          <p:cNvSpPr txBox="1"/>
          <p:nvPr/>
        </p:nvSpPr>
        <p:spPr>
          <a:xfrm>
            <a:off x="5627065" y="9243317"/>
            <a:ext cx="10185585"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n-US" sz="1200" b="0" i="0" u="none" strike="noStrike" cap="none" dirty="0">
                <a:solidFill>
                  <a:srgbClr val="121212"/>
                </a:solidFill>
                <a:latin typeface="Arial"/>
                <a:ea typeface="Arial"/>
                <a:cs typeface="Arial"/>
                <a:sym typeface="Arial"/>
              </a:rPr>
              <a:t>Von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finanziert</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geäußerten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Ansichten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Meinungen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entsprechen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jedoch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ausschließlich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denen</a:t>
            </a:r>
            <a:r>
              <a:rPr lang="en-US" sz="1200" b="0" i="0" u="none" strike="noStrike" cap="none" dirty="0">
                <a:solidFill>
                  <a:srgbClr val="121212"/>
                </a:solidFill>
                <a:latin typeface="Arial"/>
                <a:ea typeface="Arial"/>
                <a:cs typeface="Arial"/>
                <a:sym typeface="Arial"/>
              </a:rPr>
              <a:t> des </a:t>
            </a:r>
            <a:r>
              <a:rPr lang="en-US" sz="1200" b="0" i="0" u="none" strike="noStrike" cap="none" dirty="0" err="1">
                <a:solidFill>
                  <a:srgbClr val="121212"/>
                </a:solidFill>
                <a:latin typeface="Arial"/>
                <a:ea typeface="Arial"/>
                <a:cs typeface="Arial"/>
                <a:sym typeface="Arial"/>
              </a:rPr>
              <a:t>Autors</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bzw</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Autoren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spiegeln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nicht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zwingend</a:t>
            </a:r>
            <a:r>
              <a:rPr lang="en-US" sz="1200" b="0" i="0" u="none" strike="noStrike" cap="none" dirty="0">
                <a:solidFill>
                  <a:srgbClr val="121212"/>
                </a:solidFill>
                <a:latin typeface="Arial"/>
                <a:ea typeface="Arial"/>
                <a:cs typeface="Arial"/>
                <a:sym typeface="Arial"/>
              </a:rPr>
              <a:t> die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oder</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Exekutivagentur</a:t>
            </a:r>
            <a:r>
              <a:rPr lang="en-US" sz="1200" b="0" i="0" u="none" strike="noStrike" cap="none" dirty="0">
                <a:solidFill>
                  <a:srgbClr val="121212"/>
                </a:solidFill>
                <a:latin typeface="Arial"/>
                <a:ea typeface="Arial"/>
                <a:cs typeface="Arial"/>
                <a:sym typeface="Arial"/>
              </a:rPr>
              <a:t> für </a:t>
            </a:r>
            <a:r>
              <a:rPr lang="en-US" sz="1200" b="0" i="0" u="none" strike="noStrike" cap="none" dirty="0" err="1">
                <a:solidFill>
                  <a:srgbClr val="121212"/>
                </a:solidFill>
                <a:latin typeface="Arial"/>
                <a:ea typeface="Arial"/>
                <a:cs typeface="Arial"/>
                <a:sym typeface="Arial"/>
              </a:rPr>
              <a:t>Bildung</a:t>
            </a:r>
            <a:r>
              <a:rPr lang="en-US" sz="1200" b="0" i="0" u="none" strike="noStrike" cap="none" dirty="0">
                <a:solidFill>
                  <a:srgbClr val="121212"/>
                </a:solidFill>
                <a:latin typeface="Arial"/>
                <a:ea typeface="Arial"/>
                <a:cs typeface="Arial"/>
                <a:sym typeface="Arial"/>
              </a:rPr>
              <a:t> und Kultur (EACEA) wider. </a:t>
            </a:r>
            <a:r>
              <a:rPr lang="en-US" sz="1200" b="0" i="0" u="none" strike="noStrike" cap="none" dirty="0" err="1">
                <a:solidFill>
                  <a:srgbClr val="121212"/>
                </a:solidFill>
                <a:latin typeface="Arial"/>
                <a:ea typeface="Arial"/>
                <a:cs typeface="Arial"/>
                <a:sym typeface="Arial"/>
              </a:rPr>
              <a:t>Weder</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Europäische</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noch</a:t>
            </a:r>
            <a:r>
              <a:rPr lang="en-US" sz="1200" b="0" i="0" u="none" strike="noStrike" cap="none" dirty="0">
                <a:solidFill>
                  <a:srgbClr val="121212"/>
                </a:solidFill>
                <a:latin typeface="Arial"/>
                <a:ea typeface="Arial"/>
                <a:cs typeface="Arial"/>
                <a:sym typeface="Arial"/>
              </a:rPr>
              <a:t> die EACEA </a:t>
            </a:r>
            <a:r>
              <a:rPr lang="en-US" sz="1200" b="0" i="0" u="none" strike="noStrike" cap="none" dirty="0" err="1">
                <a:solidFill>
                  <a:srgbClr val="121212"/>
                </a:solidFill>
                <a:latin typeface="Arial"/>
                <a:ea typeface="Arial"/>
                <a:cs typeface="Arial"/>
                <a:sym typeface="Arial"/>
              </a:rPr>
              <a:t>können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dafür</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verantwortlich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gemacht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werden</a:t>
            </a:r>
            <a:r>
              <a:rPr lang="en-US" sz="1200" b="0" i="0" u="none" strike="noStrike" cap="none" dirty="0">
                <a:solidFill>
                  <a:srgbClr val="121212"/>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p:txBody>
      </p:sp>
      <p:sp>
        <p:nvSpPr>
          <p:cNvPr id="562" name="Google Shape;562;p46"/>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3" name="Google Shape;563;p46"/>
          <p:cNvSpPr txBox="1"/>
          <p:nvPr/>
        </p:nvSpPr>
        <p:spPr>
          <a:xfrm>
            <a:off x="559140" y="2369127"/>
            <a:ext cx="1141118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p:txBody>
      </p:sp>
      <p:sp>
        <p:nvSpPr>
          <p:cNvPr id="564" name="Google Shape;564;p46"/>
          <p:cNvSpPr txBox="1"/>
          <p:nvPr/>
        </p:nvSpPr>
        <p:spPr>
          <a:xfrm>
            <a:off x="5793760" y="2510941"/>
            <a:ext cx="556952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E36C09"/>
                </a:solidFill>
                <a:latin typeface="Arial"/>
                <a:ea typeface="Arial"/>
                <a:cs typeface="Arial"/>
                <a:sym typeface="Arial"/>
              </a:rPr>
              <a:t>3. Es ermutigt zu tieferen Investitionen</a:t>
            </a:r>
            <a:endParaRPr sz="2000" b="1" i="0" u="none" strike="noStrike" cap="none">
              <a:solidFill>
                <a:srgbClr val="E36C09"/>
              </a:solidFill>
              <a:latin typeface="Arial"/>
              <a:ea typeface="Arial"/>
              <a:cs typeface="Arial"/>
              <a:sym typeface="Arial"/>
            </a:endParaRPr>
          </a:p>
        </p:txBody>
      </p:sp>
      <p:sp>
        <p:nvSpPr>
          <p:cNvPr id="565" name="Google Shape;565;p46"/>
          <p:cNvSpPr txBox="1"/>
          <p:nvPr/>
        </p:nvSpPr>
        <p:spPr>
          <a:xfrm>
            <a:off x="1436033" y="3950142"/>
            <a:ext cx="5906875" cy="369331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E36C09"/>
                </a:solidFill>
                <a:latin typeface="Arial"/>
                <a:ea typeface="Arial"/>
                <a:cs typeface="Arial"/>
                <a:sym typeface="Arial"/>
              </a:rPr>
              <a:t>Höhere Leistungsniveaus: </a:t>
            </a:r>
            <a:r>
              <a:rPr lang="en-US" sz="2000" b="0" i="0" u="none" strike="noStrike" cap="none">
                <a:solidFill>
                  <a:srgbClr val="000000"/>
                </a:solidFill>
                <a:latin typeface="Arial"/>
                <a:ea typeface="Arial"/>
                <a:cs typeface="Arial"/>
                <a:sym typeface="Arial"/>
              </a:rPr>
              <a:t>Wenn Schüler ihr Lernen selbst in die Hand nehmen, engagieren sie sich stärker, was zu höheren Leistungen führt. Sie stellen höhere Ansprüche an sich selbst und streben danach, diese zu erfüllen oder zu übertreffen. Eine größere Investition in das Lernen führt zu mehr Anstrengung, besseren Ergebnissen und einer sinnvolleren Bildungserfahrung.</a:t>
            </a:r>
            <a:endParaRPr/>
          </a:p>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Wenn ein Schüler beispielsweise ein Projekt wählt, das ihm am Herzen liegt, wird er wahrscheinlich ein ehrgeizigeres und erfolgreicheres Ergebnis erzielen.</a:t>
            </a:r>
            <a:endParaRPr/>
          </a:p>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6" name="Google Shape;566;p46"/>
          <p:cNvSpPr txBox="1"/>
          <p:nvPr/>
        </p:nvSpPr>
        <p:spPr>
          <a:xfrm>
            <a:off x="9514582" y="3950142"/>
            <a:ext cx="5996476" cy="307776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E36C09"/>
                </a:solidFill>
                <a:latin typeface="Arial"/>
                <a:ea typeface="Arial"/>
                <a:cs typeface="Arial"/>
                <a:sym typeface="Arial"/>
              </a:rPr>
              <a:t>Höhere Zufriedenheit: </a:t>
            </a:r>
            <a:r>
              <a:rPr lang="en-US" sz="2000" b="0" i="0" u="none" strike="noStrike" cap="none">
                <a:solidFill>
                  <a:srgbClr val="000000"/>
                </a:solidFill>
                <a:latin typeface="Arial"/>
                <a:ea typeface="Arial"/>
                <a:cs typeface="Arial"/>
                <a:sym typeface="Arial"/>
              </a:rPr>
              <a:t>Autonomie und Verantwortung fördern das Gefühl der Kontrolle über den Lernprozess, was die Motivation und Zufriedenheit steigert. Größere Zufriedenheit macht das Lernen angenehmer, reduziert Burnout und ermutigt zu kontinuierlichem Engagement.</a:t>
            </a:r>
            <a:endParaRPr/>
          </a:p>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Ein selbstgesteuertes Projekt kann zum Beispiel zu einem starken Gefühl der Erfüllung führen, was die Lernerfahrung noch lohnender macht.</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cxnSp>
        <p:nvCxnSpPr>
          <p:cNvPr id="567" name="Google Shape;567;p46"/>
          <p:cNvCxnSpPr/>
          <p:nvPr/>
        </p:nvCxnSpPr>
        <p:spPr>
          <a:xfrm flipH="1">
            <a:off x="6264733" y="2971715"/>
            <a:ext cx="1554480" cy="695768"/>
          </a:xfrm>
          <a:prstGeom prst="straightConnector1">
            <a:avLst/>
          </a:prstGeom>
          <a:noFill/>
          <a:ln w="50800" cap="flat" cmpd="sng">
            <a:solidFill>
              <a:srgbClr val="E36C09"/>
            </a:solidFill>
            <a:prstDash val="solid"/>
            <a:round/>
            <a:headEnd type="none" w="sm" len="sm"/>
            <a:tailEnd type="triangle" w="med" len="med"/>
          </a:ln>
        </p:spPr>
      </p:cxnSp>
      <p:cxnSp>
        <p:nvCxnSpPr>
          <p:cNvPr id="568" name="Google Shape;568;p46"/>
          <p:cNvCxnSpPr/>
          <p:nvPr/>
        </p:nvCxnSpPr>
        <p:spPr>
          <a:xfrm>
            <a:off x="8766783" y="2939201"/>
            <a:ext cx="1438102" cy="693984"/>
          </a:xfrm>
          <a:prstGeom prst="straightConnector1">
            <a:avLst/>
          </a:prstGeom>
          <a:noFill/>
          <a:ln w="50800" cap="flat" cmpd="sng">
            <a:solidFill>
              <a:srgbClr val="E36C09"/>
            </a:solidFill>
            <a:prstDash val="solid"/>
            <a:round/>
            <a:headEnd type="none" w="sm" len="sm"/>
            <a:tailEnd type="triangle" w="med" len="med"/>
          </a:ln>
        </p:spPr>
      </p:cxnSp>
      <p:pic>
        <p:nvPicPr>
          <p:cNvPr id="569" name="Google Shape;569;p46"/>
          <p:cNvPicPr preferRelativeResize="0"/>
          <p:nvPr/>
        </p:nvPicPr>
        <p:blipFill rotWithShape="1">
          <a:blip r:embed="rId5">
            <a:alphaModFix/>
          </a:blip>
          <a:srcRect/>
          <a:stretch/>
        </p:blipFill>
        <p:spPr>
          <a:xfrm>
            <a:off x="14686492" y="6264282"/>
            <a:ext cx="2619634" cy="2619634"/>
          </a:xfrm>
          <a:prstGeom prst="rect">
            <a:avLst/>
          </a:prstGeom>
          <a:noFill/>
          <a:ln>
            <a:noFill/>
          </a:ln>
        </p:spPr>
      </p:pic>
      <p:pic>
        <p:nvPicPr>
          <p:cNvPr id="570" name="Google Shape;570;p46"/>
          <p:cNvPicPr preferRelativeResize="0"/>
          <p:nvPr/>
        </p:nvPicPr>
        <p:blipFill rotWithShape="1">
          <a:blip r:embed="rId6">
            <a:alphaModFix/>
          </a:blip>
          <a:srcRect/>
          <a:stretch/>
        </p:blipFill>
        <p:spPr>
          <a:xfrm>
            <a:off x="16001295" y="9243317"/>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FCE1596E-BD79-D490-B961-1B1DF53A8565}"/>
              </a:ext>
            </a:extLst>
          </p:cNvPr>
          <p:cNvPicPr>
            <a:picLocks noChangeAspect="1"/>
          </p:cNvPicPr>
          <p:nvPr/>
        </p:nvPicPr>
        <p:blipFill>
          <a:blip r:embed="rId7"/>
          <a:stretch>
            <a:fillRect/>
          </a:stretch>
        </p:blipFill>
        <p:spPr>
          <a:xfrm>
            <a:off x="3042891" y="9284090"/>
            <a:ext cx="2331172" cy="489069"/>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574"/>
        <p:cNvGrpSpPr/>
        <p:nvPr/>
      </p:nvGrpSpPr>
      <p:grpSpPr>
        <a:xfrm>
          <a:off x="0" y="0"/>
          <a:ext cx="0" cy="0"/>
          <a:chOff x="0" y="0"/>
          <a:chExt cx="0" cy="0"/>
        </a:xfrm>
      </p:grpSpPr>
      <p:sp>
        <p:nvSpPr>
          <p:cNvPr id="575" name="Google Shape;575;p15"/>
          <p:cNvSpPr/>
          <p:nvPr/>
        </p:nvSpPr>
        <p:spPr>
          <a:xfrm>
            <a:off x="0" y="0"/>
            <a:ext cx="9144000" cy="880406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6" name="Google Shape;576;p15"/>
          <p:cNvSpPr/>
          <p:nvPr/>
        </p:nvSpPr>
        <p:spPr>
          <a:xfrm>
            <a:off x="0" y="1157630"/>
            <a:ext cx="9144000" cy="7646437"/>
          </a:xfrm>
          <a:custGeom>
            <a:avLst/>
            <a:gdLst/>
            <a:ahLst/>
            <a:cxnLst/>
            <a:rect l="l" t="t" r="r" b="b"/>
            <a:pathLst>
              <a:path w="6350000" h="5310026" extrusionOk="0">
                <a:moveTo>
                  <a:pt x="6350000" y="5310026"/>
                </a:moveTo>
                <a:lnTo>
                  <a:pt x="0" y="5310026"/>
                </a:lnTo>
                <a:lnTo>
                  <a:pt x="0" y="0"/>
                </a:lnTo>
                <a:lnTo>
                  <a:pt x="6350000" y="5310026"/>
                </a:lnTo>
                <a:close/>
              </a:path>
            </a:pathLst>
          </a:custGeom>
          <a:solidFill>
            <a:srgbClr val="053249"/>
          </a:solidFill>
          <a:ln>
            <a:noFill/>
          </a:ln>
        </p:spPr>
        <p:txBody>
          <a:bodyPr/>
          <a:lstStyle/>
          <a:p>
            <a:endParaRPr/>
          </a:p>
        </p:txBody>
      </p:sp>
      <p:sp>
        <p:nvSpPr>
          <p:cNvPr id="577" name="Google Shape;577;p15"/>
          <p:cNvSpPr/>
          <p:nvPr/>
        </p:nvSpPr>
        <p:spPr>
          <a:xfrm flipH="1">
            <a:off x="-117412" y="6453106"/>
            <a:ext cx="3833894" cy="3833894"/>
          </a:xfrm>
          <a:custGeom>
            <a:avLst/>
            <a:gdLst/>
            <a:ahLst/>
            <a:cxnLst/>
            <a:rect l="l" t="t" r="r" b="b"/>
            <a:pathLst>
              <a:path w="3833894" h="3833894" extrusionOk="0">
                <a:moveTo>
                  <a:pt x="3833894" y="0"/>
                </a:moveTo>
                <a:lnTo>
                  <a:pt x="0" y="0"/>
                </a:lnTo>
                <a:lnTo>
                  <a:pt x="0" y="3833894"/>
                </a:lnTo>
                <a:lnTo>
                  <a:pt x="3833894" y="3833894"/>
                </a:lnTo>
                <a:lnTo>
                  <a:pt x="3833894" y="0"/>
                </a:lnTo>
                <a:close/>
              </a:path>
            </a:pathLst>
          </a:custGeom>
          <a:blipFill rotWithShape="1">
            <a:blip r:embed="rId3">
              <a:alphaModFix/>
            </a:blip>
            <a:stretch>
              <a:fillRect/>
            </a:stretch>
          </a:blipFill>
          <a:ln>
            <a:noFill/>
          </a:ln>
        </p:spPr>
        <p:txBody>
          <a:bodyPr/>
          <a:lstStyle/>
          <a:p>
            <a:endParaRPr/>
          </a:p>
        </p:txBody>
      </p:sp>
      <p:sp>
        <p:nvSpPr>
          <p:cNvPr id="578" name="Google Shape;578;p15"/>
          <p:cNvSpPr/>
          <p:nvPr/>
        </p:nvSpPr>
        <p:spPr>
          <a:xfrm rot="10800000" flipH="1">
            <a:off x="5310106" y="0"/>
            <a:ext cx="3833894" cy="3833894"/>
          </a:xfrm>
          <a:custGeom>
            <a:avLst/>
            <a:gdLst/>
            <a:ahLst/>
            <a:cxnLst/>
            <a:rect l="l" t="t" r="r" b="b"/>
            <a:pathLst>
              <a:path w="3833894" h="3833894" extrusionOk="0">
                <a:moveTo>
                  <a:pt x="3833894" y="0"/>
                </a:moveTo>
                <a:lnTo>
                  <a:pt x="0" y="0"/>
                </a:lnTo>
                <a:lnTo>
                  <a:pt x="0" y="3833894"/>
                </a:lnTo>
                <a:lnTo>
                  <a:pt x="3833894" y="3833894"/>
                </a:lnTo>
                <a:lnTo>
                  <a:pt x="3833894" y="0"/>
                </a:lnTo>
                <a:close/>
              </a:path>
            </a:pathLst>
          </a:custGeom>
          <a:blipFill rotWithShape="1">
            <a:blip r:embed="rId4">
              <a:alphaModFix/>
            </a:blip>
            <a:stretch>
              <a:fillRect/>
            </a:stretch>
          </a:blipFill>
          <a:ln>
            <a:noFill/>
          </a:ln>
        </p:spPr>
        <p:txBody>
          <a:bodyPr/>
          <a:lstStyle/>
          <a:p>
            <a:endParaRPr/>
          </a:p>
        </p:txBody>
      </p:sp>
      <p:sp>
        <p:nvSpPr>
          <p:cNvPr id="579" name="Google Shape;579;p15"/>
          <p:cNvSpPr txBox="1"/>
          <p:nvPr/>
        </p:nvSpPr>
        <p:spPr>
          <a:xfrm>
            <a:off x="9613816" y="685839"/>
            <a:ext cx="7683584"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0" i="0" u="none" strike="noStrike" cap="none">
                <a:solidFill>
                  <a:srgbClr val="033C5B"/>
                </a:solidFill>
                <a:latin typeface="Arial"/>
                <a:ea typeface="Arial"/>
                <a:cs typeface="Arial"/>
                <a:sym typeface="Arial"/>
              </a:rPr>
              <a:t>Bewertung und Verbesserung des kollaborativen Lernens</a:t>
            </a:r>
            <a:endParaRPr sz="4000" b="0" i="0" u="none" strike="noStrike" cap="none">
              <a:solidFill>
                <a:srgbClr val="033C5B"/>
              </a:solidFill>
              <a:latin typeface="Arial"/>
              <a:ea typeface="Arial"/>
              <a:cs typeface="Arial"/>
              <a:sym typeface="Arial"/>
            </a:endParaRPr>
          </a:p>
        </p:txBody>
      </p:sp>
      <p:sp>
        <p:nvSpPr>
          <p:cNvPr id="580" name="Google Shape;580;p15"/>
          <p:cNvSpPr txBox="1"/>
          <p:nvPr/>
        </p:nvSpPr>
        <p:spPr>
          <a:xfrm>
            <a:off x="9617228" y="2705100"/>
            <a:ext cx="6457864" cy="4293291"/>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rgbClr val="000000"/>
              </a:buClr>
              <a:buSzPts val="2000"/>
              <a:buFont typeface="Arial"/>
              <a:buNone/>
            </a:pPr>
            <a:r>
              <a:rPr lang="en-US" sz="2000" b="1" i="0" u="none" strike="noStrike" cap="none">
                <a:solidFill>
                  <a:srgbClr val="121212"/>
                </a:solidFill>
                <a:latin typeface="Arial"/>
                <a:ea typeface="Arial"/>
                <a:cs typeface="Arial"/>
                <a:sym typeface="Arial"/>
              </a:rPr>
              <a:t>Warum Bewertung wichtig ist: </a:t>
            </a:r>
            <a:br>
              <a:rPr lang="en-US" sz="2000" b="1" i="0" u="none" strike="noStrike" cap="none">
                <a:solidFill>
                  <a:srgbClr val="121212"/>
                </a:solidFill>
                <a:latin typeface="Arial"/>
                <a:ea typeface="Arial"/>
                <a:cs typeface="Arial"/>
                <a:sym typeface="Arial"/>
              </a:rPr>
            </a:br>
            <a:endParaRPr sz="2000" b="1" i="0" u="none" strike="noStrike" cap="none">
              <a:solidFill>
                <a:srgbClr val="121212"/>
              </a:solidFill>
              <a:latin typeface="Arial"/>
              <a:ea typeface="Arial"/>
              <a:cs typeface="Arial"/>
              <a:sym typeface="Arial"/>
            </a:endParaRPr>
          </a:p>
          <a:p>
            <a:pPr marL="457200" marR="0" lvl="0" indent="-457200" algn="l" rtl="0">
              <a:lnSpc>
                <a:spcPct val="150000"/>
              </a:lnSpc>
              <a:spcBef>
                <a:spcPts val="0"/>
              </a:spcBef>
              <a:spcAft>
                <a:spcPts val="0"/>
              </a:spcAft>
              <a:buClr>
                <a:schemeClr val="dk1"/>
              </a:buClr>
              <a:buSzPts val="2600"/>
              <a:buFont typeface="Arial"/>
              <a:buChar char="•"/>
            </a:pPr>
            <a:r>
              <a:rPr lang="en-US" sz="2000" b="0" i="0" u="none" strike="noStrike" cap="none">
                <a:solidFill>
                  <a:schemeClr val="dk1"/>
                </a:solidFill>
                <a:latin typeface="Arial"/>
                <a:ea typeface="Arial"/>
                <a:cs typeface="Arial"/>
                <a:sym typeface="Arial"/>
              </a:rPr>
              <a:t>Durch die regelmäßige Bewertung des gemeinsamen Lernens wird sichergestellt, dass die Ziele der Gruppenarbeit erreicht werden, und es werden Bereiche mit Verbesserungsbedarf ermittelt.</a:t>
            </a:r>
            <a:endParaRPr sz="2000" b="0" i="0" u="none" strike="noStrike" cap="none">
              <a:solidFill>
                <a:srgbClr val="000000"/>
              </a:solidFill>
              <a:latin typeface="Arial"/>
              <a:ea typeface="Arial"/>
              <a:cs typeface="Arial"/>
              <a:sym typeface="Arial"/>
            </a:endParaRPr>
          </a:p>
          <a:p>
            <a:pPr marL="457200" marR="0" lvl="0" indent="-457200" algn="l" rtl="0">
              <a:lnSpc>
                <a:spcPct val="150000"/>
              </a:lnSpc>
              <a:spcBef>
                <a:spcPts val="0"/>
              </a:spcBef>
              <a:spcAft>
                <a:spcPts val="0"/>
              </a:spcAft>
              <a:buClr>
                <a:schemeClr val="dk1"/>
              </a:buClr>
              <a:buSzPts val="2600"/>
              <a:buFont typeface="Arial"/>
              <a:buChar char="•"/>
            </a:pPr>
            <a:r>
              <a:rPr lang="en-US" sz="2000" b="0" i="0" u="none" strike="noStrike" cap="none">
                <a:solidFill>
                  <a:schemeClr val="dk1"/>
                </a:solidFill>
                <a:latin typeface="Arial"/>
                <a:ea typeface="Arial"/>
                <a:cs typeface="Arial"/>
                <a:sym typeface="Arial"/>
              </a:rPr>
              <a:t>Es gibt den Schülern Feedback zu ihren Fähigkeiten im Gruppenprozess, wie Kommunikation, Konfliktlösung und Aufgabenverteilung.</a:t>
            </a:r>
            <a:endParaRPr sz="20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599"/>
              <a:buFont typeface="Arial"/>
              <a:buNone/>
            </a:pPr>
            <a:endParaRPr sz="2599" b="0" i="0" u="none" strike="noStrike" cap="none">
              <a:solidFill>
                <a:srgbClr val="121212"/>
              </a:solidFill>
              <a:latin typeface="Arial"/>
              <a:ea typeface="Arial"/>
              <a:cs typeface="Arial"/>
              <a:sym typeface="Arial"/>
            </a:endParaRPr>
          </a:p>
        </p:txBody>
      </p:sp>
      <p:sp>
        <p:nvSpPr>
          <p:cNvPr id="581" name="Google Shape;581;p15"/>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a:p>
        </p:txBody>
      </p:sp>
      <p:sp>
        <p:nvSpPr>
          <p:cNvPr id="583" name="Google Shape;583;p15"/>
          <p:cNvSpPr txBox="1"/>
          <p:nvPr/>
        </p:nvSpPr>
        <p:spPr>
          <a:xfrm>
            <a:off x="5627065" y="9243317"/>
            <a:ext cx="9964627"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n-US" sz="1200" b="0" i="0" u="none" strike="noStrike" cap="none" dirty="0">
                <a:solidFill>
                  <a:srgbClr val="121212"/>
                </a:solidFill>
                <a:latin typeface="Arial"/>
                <a:ea typeface="Arial"/>
                <a:cs typeface="Arial"/>
                <a:sym typeface="Arial"/>
              </a:rPr>
              <a:t>Von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finanziert</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geäußerten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Ansichten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Meinungen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entsprechen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jedoch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ausschließlich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denen</a:t>
            </a:r>
            <a:r>
              <a:rPr lang="en-US" sz="1200" b="0" i="0" u="none" strike="noStrike" cap="none" dirty="0">
                <a:solidFill>
                  <a:srgbClr val="121212"/>
                </a:solidFill>
                <a:latin typeface="Arial"/>
                <a:ea typeface="Arial"/>
                <a:cs typeface="Arial"/>
                <a:sym typeface="Arial"/>
              </a:rPr>
              <a:t> des </a:t>
            </a:r>
            <a:r>
              <a:rPr lang="en-US" sz="1200" b="0" i="0" u="none" strike="noStrike" cap="none" dirty="0" err="1">
                <a:solidFill>
                  <a:srgbClr val="121212"/>
                </a:solidFill>
                <a:latin typeface="Arial"/>
                <a:ea typeface="Arial"/>
                <a:cs typeface="Arial"/>
                <a:sym typeface="Arial"/>
              </a:rPr>
              <a:t>Autors</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bzw</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Autoren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spiegeln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nicht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zwingend</a:t>
            </a:r>
            <a:r>
              <a:rPr lang="en-US" sz="1200" b="0" i="0" u="none" strike="noStrike" cap="none" dirty="0">
                <a:solidFill>
                  <a:srgbClr val="121212"/>
                </a:solidFill>
                <a:latin typeface="Arial"/>
                <a:ea typeface="Arial"/>
                <a:cs typeface="Arial"/>
                <a:sym typeface="Arial"/>
              </a:rPr>
              <a:t> die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oder</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Exekutivagentur</a:t>
            </a:r>
            <a:r>
              <a:rPr lang="en-US" sz="1200" b="0" i="0" u="none" strike="noStrike" cap="none" dirty="0">
                <a:solidFill>
                  <a:srgbClr val="121212"/>
                </a:solidFill>
                <a:latin typeface="Arial"/>
                <a:ea typeface="Arial"/>
                <a:cs typeface="Arial"/>
                <a:sym typeface="Arial"/>
              </a:rPr>
              <a:t> für </a:t>
            </a:r>
            <a:r>
              <a:rPr lang="en-US" sz="1200" b="0" i="0" u="none" strike="noStrike" cap="none" dirty="0" err="1">
                <a:solidFill>
                  <a:srgbClr val="121212"/>
                </a:solidFill>
                <a:latin typeface="Arial"/>
                <a:ea typeface="Arial"/>
                <a:cs typeface="Arial"/>
                <a:sym typeface="Arial"/>
              </a:rPr>
              <a:t>Bildung</a:t>
            </a:r>
            <a:r>
              <a:rPr lang="en-US" sz="1200" b="0" i="0" u="none" strike="noStrike" cap="none" dirty="0">
                <a:solidFill>
                  <a:srgbClr val="121212"/>
                </a:solidFill>
                <a:latin typeface="Arial"/>
                <a:ea typeface="Arial"/>
                <a:cs typeface="Arial"/>
                <a:sym typeface="Arial"/>
              </a:rPr>
              <a:t> und Kultur (EACEA) wider. </a:t>
            </a:r>
            <a:r>
              <a:rPr lang="en-US" sz="1200" b="0" i="0" u="none" strike="noStrike" cap="none" dirty="0" err="1">
                <a:solidFill>
                  <a:srgbClr val="121212"/>
                </a:solidFill>
                <a:latin typeface="Arial"/>
                <a:ea typeface="Arial"/>
                <a:cs typeface="Arial"/>
                <a:sym typeface="Arial"/>
              </a:rPr>
              <a:t>Weder</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Europäische</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noch</a:t>
            </a:r>
            <a:r>
              <a:rPr lang="en-US" sz="1200" b="0" i="0" u="none" strike="noStrike" cap="none" dirty="0">
                <a:solidFill>
                  <a:srgbClr val="121212"/>
                </a:solidFill>
                <a:latin typeface="Arial"/>
                <a:ea typeface="Arial"/>
                <a:cs typeface="Arial"/>
                <a:sym typeface="Arial"/>
              </a:rPr>
              <a:t> die EACEA </a:t>
            </a:r>
            <a:r>
              <a:rPr lang="en-US" sz="1200" b="0" i="0" u="none" strike="noStrike" cap="none" dirty="0" err="1">
                <a:solidFill>
                  <a:srgbClr val="121212"/>
                </a:solidFill>
                <a:latin typeface="Arial"/>
                <a:ea typeface="Arial"/>
                <a:cs typeface="Arial"/>
                <a:sym typeface="Arial"/>
              </a:rPr>
              <a:t>können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dafür</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verantwortlich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gemacht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werden</a:t>
            </a:r>
            <a:r>
              <a:rPr lang="en-US" sz="1200" b="0" i="0" u="none" strike="noStrike" cap="none" dirty="0">
                <a:solidFill>
                  <a:srgbClr val="121212"/>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p:txBody>
      </p:sp>
      <p:sp>
        <p:nvSpPr>
          <p:cNvPr id="584" name="Google Shape;584;p15"/>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85" name="Google Shape;585;p15"/>
          <p:cNvPicPr preferRelativeResize="0"/>
          <p:nvPr/>
        </p:nvPicPr>
        <p:blipFill rotWithShape="1">
          <a:blip r:embed="rId6">
            <a:alphaModFix/>
          </a:blip>
          <a:srcRect/>
          <a:stretch/>
        </p:blipFill>
        <p:spPr>
          <a:xfrm>
            <a:off x="2233267" y="712636"/>
            <a:ext cx="4677465" cy="7015579"/>
          </a:xfrm>
          <a:prstGeom prst="rect">
            <a:avLst/>
          </a:prstGeom>
          <a:noFill/>
          <a:ln>
            <a:noFill/>
          </a:ln>
        </p:spPr>
      </p:pic>
      <p:pic>
        <p:nvPicPr>
          <p:cNvPr id="586" name="Google Shape;586;p15"/>
          <p:cNvPicPr preferRelativeResize="0"/>
          <p:nvPr/>
        </p:nvPicPr>
        <p:blipFill rotWithShape="1">
          <a:blip r:embed="rId7">
            <a:alphaModFix/>
          </a:blip>
          <a:srcRect/>
          <a:stretch/>
        </p:blipFill>
        <p:spPr>
          <a:xfrm>
            <a:off x="15774710" y="9287058"/>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ABDCCBE8-8374-2CB7-1EC0-E827E7E696B4}"/>
              </a:ext>
            </a:extLst>
          </p:cNvPr>
          <p:cNvPicPr>
            <a:picLocks noChangeAspect="1"/>
          </p:cNvPicPr>
          <p:nvPr/>
        </p:nvPicPr>
        <p:blipFill>
          <a:blip r:embed="rId8"/>
          <a:stretch>
            <a:fillRect/>
          </a:stretch>
        </p:blipFill>
        <p:spPr>
          <a:xfrm>
            <a:off x="3042891" y="9284090"/>
            <a:ext cx="2331172" cy="489069"/>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590"/>
        <p:cNvGrpSpPr/>
        <p:nvPr/>
      </p:nvGrpSpPr>
      <p:grpSpPr>
        <a:xfrm>
          <a:off x="0" y="0"/>
          <a:ext cx="0" cy="0"/>
          <a:chOff x="0" y="0"/>
          <a:chExt cx="0" cy="0"/>
        </a:xfrm>
      </p:grpSpPr>
      <p:sp>
        <p:nvSpPr>
          <p:cNvPr id="591" name="Google Shape;591;p16"/>
          <p:cNvSpPr txBox="1"/>
          <p:nvPr/>
        </p:nvSpPr>
        <p:spPr>
          <a:xfrm>
            <a:off x="3058697" y="773904"/>
            <a:ext cx="13265244" cy="216969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Bewertung und Verbesserung des kollaborativen Lernens</a:t>
            </a:r>
            <a:br>
              <a:rPr lang="en-US" sz="3200" b="0" i="0" u="none" strike="noStrike" cap="none">
                <a:solidFill>
                  <a:srgbClr val="033C5B"/>
                </a:solidFill>
                <a:latin typeface="Arial"/>
                <a:ea typeface="Arial"/>
                <a:cs typeface="Arial"/>
                <a:sym typeface="Arial"/>
              </a:rPr>
            </a:br>
            <a:r>
              <a:rPr lang="en-US" sz="3200" b="0" i="0" u="none" strike="noStrike" cap="none">
                <a:solidFill>
                  <a:srgbClr val="033C5B"/>
                </a:solidFill>
                <a:latin typeface="Arial"/>
                <a:ea typeface="Arial"/>
                <a:cs typeface="Arial"/>
                <a:sym typeface="Arial"/>
              </a:rPr>
              <a:t>Effektive Bewertungsstrategien</a:t>
            </a:r>
            <a:endParaRPr sz="3200" b="0" i="0" u="none" strike="noStrike" cap="none">
              <a:solidFill>
                <a:srgbClr val="000000"/>
              </a:solidFill>
              <a:latin typeface="Arial"/>
              <a:ea typeface="Arial"/>
              <a:cs typeface="Arial"/>
              <a:sym typeface="Arial"/>
            </a:endParaRPr>
          </a:p>
          <a:p>
            <a:pPr marL="0" marR="0" lvl="0" indent="0" algn="l" rtl="0">
              <a:lnSpc>
                <a:spcPct val="110001"/>
              </a:lnSpc>
              <a:spcBef>
                <a:spcPts val="0"/>
              </a:spcBef>
              <a:spcAft>
                <a:spcPts val="0"/>
              </a:spcAft>
              <a:buClr>
                <a:srgbClr val="000000"/>
              </a:buClr>
              <a:buSzPts val="6999"/>
              <a:buFont typeface="Arial"/>
              <a:buNone/>
            </a:pPr>
            <a:endParaRPr sz="6999" b="0" i="0" u="none" strike="noStrike" cap="none">
              <a:solidFill>
                <a:srgbClr val="033C5B"/>
              </a:solidFill>
              <a:latin typeface="Arial"/>
              <a:ea typeface="Arial"/>
              <a:cs typeface="Arial"/>
              <a:sym typeface="Arial"/>
            </a:endParaRPr>
          </a:p>
        </p:txBody>
      </p:sp>
      <p:sp>
        <p:nvSpPr>
          <p:cNvPr id="592" name="Google Shape;592;p16"/>
          <p:cNvSpPr/>
          <p:nvPr/>
        </p:nvSpPr>
        <p:spPr>
          <a:xfrm>
            <a:off x="-130877" y="-38241"/>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3" name="Google Shape;593;p16"/>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a:p>
        </p:txBody>
      </p:sp>
      <p:sp>
        <p:nvSpPr>
          <p:cNvPr id="594" name="Google Shape;594;p16"/>
          <p:cNvSpPr/>
          <p:nvPr/>
        </p:nvSpPr>
        <p:spPr>
          <a:xfrm>
            <a:off x="-130877" y="5143500"/>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5" name="Google Shape;595;p16"/>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a:p>
        </p:txBody>
      </p:sp>
      <p:sp>
        <p:nvSpPr>
          <p:cNvPr id="596" name="Google Shape;596;p16"/>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a:p>
        </p:txBody>
      </p:sp>
      <p:sp>
        <p:nvSpPr>
          <p:cNvPr id="598" name="Google Shape;598;p16"/>
          <p:cNvSpPr txBox="1"/>
          <p:nvPr/>
        </p:nvSpPr>
        <p:spPr>
          <a:xfrm>
            <a:off x="5627065" y="9243317"/>
            <a:ext cx="10011520"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n-US" sz="1200" b="0" i="0" u="none" strike="noStrike" cap="none" dirty="0">
                <a:solidFill>
                  <a:srgbClr val="121212"/>
                </a:solidFill>
                <a:latin typeface="Arial"/>
                <a:ea typeface="Arial"/>
                <a:cs typeface="Arial"/>
                <a:sym typeface="Arial"/>
              </a:rPr>
              <a:t>Von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finanziert</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geäußerten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Ansichten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Meinungen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entsprechen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jedoch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ausschließlich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denen</a:t>
            </a:r>
            <a:r>
              <a:rPr lang="en-US" sz="1200" b="0" i="0" u="none" strike="noStrike" cap="none" dirty="0">
                <a:solidFill>
                  <a:srgbClr val="121212"/>
                </a:solidFill>
                <a:latin typeface="Arial"/>
                <a:ea typeface="Arial"/>
                <a:cs typeface="Arial"/>
                <a:sym typeface="Arial"/>
              </a:rPr>
              <a:t> des </a:t>
            </a:r>
            <a:r>
              <a:rPr lang="en-US" sz="1200" b="0" i="0" u="none" strike="noStrike" cap="none" dirty="0" err="1">
                <a:solidFill>
                  <a:srgbClr val="121212"/>
                </a:solidFill>
                <a:latin typeface="Arial"/>
                <a:ea typeface="Arial"/>
                <a:cs typeface="Arial"/>
                <a:sym typeface="Arial"/>
              </a:rPr>
              <a:t>Autors</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bzw</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Autoren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spiegeln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nicht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zwingend</a:t>
            </a:r>
            <a:r>
              <a:rPr lang="en-US" sz="1200" b="0" i="0" u="none" strike="noStrike" cap="none" dirty="0">
                <a:solidFill>
                  <a:srgbClr val="121212"/>
                </a:solidFill>
                <a:latin typeface="Arial"/>
                <a:ea typeface="Arial"/>
                <a:cs typeface="Arial"/>
                <a:sym typeface="Arial"/>
              </a:rPr>
              <a:t> die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oder</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Exekutivagentur</a:t>
            </a:r>
            <a:r>
              <a:rPr lang="en-US" sz="1200" b="0" i="0" u="none" strike="noStrike" cap="none" dirty="0">
                <a:solidFill>
                  <a:srgbClr val="121212"/>
                </a:solidFill>
                <a:latin typeface="Arial"/>
                <a:ea typeface="Arial"/>
                <a:cs typeface="Arial"/>
                <a:sym typeface="Arial"/>
              </a:rPr>
              <a:t> für </a:t>
            </a:r>
            <a:r>
              <a:rPr lang="en-US" sz="1200" b="0" i="0" u="none" strike="noStrike" cap="none" dirty="0" err="1">
                <a:solidFill>
                  <a:srgbClr val="121212"/>
                </a:solidFill>
                <a:latin typeface="Arial"/>
                <a:ea typeface="Arial"/>
                <a:cs typeface="Arial"/>
                <a:sym typeface="Arial"/>
              </a:rPr>
              <a:t>Bildung</a:t>
            </a:r>
            <a:r>
              <a:rPr lang="en-US" sz="1200" b="0" i="0" u="none" strike="noStrike" cap="none" dirty="0">
                <a:solidFill>
                  <a:srgbClr val="121212"/>
                </a:solidFill>
                <a:latin typeface="Arial"/>
                <a:ea typeface="Arial"/>
                <a:cs typeface="Arial"/>
                <a:sym typeface="Arial"/>
              </a:rPr>
              <a:t> und Kultur (EACEA) wider. </a:t>
            </a:r>
            <a:r>
              <a:rPr lang="en-US" sz="1200" b="0" i="0" u="none" strike="noStrike" cap="none" dirty="0" err="1">
                <a:solidFill>
                  <a:srgbClr val="121212"/>
                </a:solidFill>
                <a:latin typeface="Arial"/>
                <a:ea typeface="Arial"/>
                <a:cs typeface="Arial"/>
                <a:sym typeface="Arial"/>
              </a:rPr>
              <a:t>Weder</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Europäische</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noch</a:t>
            </a:r>
            <a:r>
              <a:rPr lang="en-US" sz="1200" b="0" i="0" u="none" strike="noStrike" cap="none" dirty="0">
                <a:solidFill>
                  <a:srgbClr val="121212"/>
                </a:solidFill>
                <a:latin typeface="Arial"/>
                <a:ea typeface="Arial"/>
                <a:cs typeface="Arial"/>
                <a:sym typeface="Arial"/>
              </a:rPr>
              <a:t> die EACEA </a:t>
            </a:r>
            <a:r>
              <a:rPr lang="en-US" sz="1200" b="0" i="0" u="none" strike="noStrike" cap="none" dirty="0" err="1">
                <a:solidFill>
                  <a:srgbClr val="121212"/>
                </a:solidFill>
                <a:latin typeface="Arial"/>
                <a:ea typeface="Arial"/>
                <a:cs typeface="Arial"/>
                <a:sym typeface="Arial"/>
              </a:rPr>
              <a:t>können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dafür</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verantwortlich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gemacht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werden</a:t>
            </a:r>
            <a:r>
              <a:rPr lang="en-US" sz="1200" b="0" i="0" u="none" strike="noStrike" cap="none" dirty="0">
                <a:solidFill>
                  <a:srgbClr val="121212"/>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p:txBody>
      </p:sp>
      <p:sp>
        <p:nvSpPr>
          <p:cNvPr id="599" name="Google Shape;599;p16"/>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0" name="Google Shape;600;p16"/>
          <p:cNvSpPr txBox="1"/>
          <p:nvPr/>
        </p:nvSpPr>
        <p:spPr>
          <a:xfrm>
            <a:off x="9861897" y="1528072"/>
            <a:ext cx="4953000"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01" name="Google Shape;601;p16"/>
          <p:cNvSpPr txBox="1"/>
          <p:nvPr/>
        </p:nvSpPr>
        <p:spPr>
          <a:xfrm>
            <a:off x="2890312" y="2239710"/>
            <a:ext cx="10948248"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Es gibt mehrere Bewertungsstrategien, die sich als wirksam erwiesen haben. Im Folgenden werden wir Ihnen fünf davon vorstellen.</a:t>
            </a:r>
            <a:endParaRPr sz="2000" b="0" i="0" u="none" strike="noStrike" cap="none">
              <a:solidFill>
                <a:srgbClr val="000000"/>
              </a:solidFill>
              <a:latin typeface="Arial"/>
              <a:ea typeface="Arial"/>
              <a:cs typeface="Arial"/>
              <a:sym typeface="Arial"/>
            </a:endParaRPr>
          </a:p>
        </p:txBody>
      </p:sp>
      <p:sp>
        <p:nvSpPr>
          <p:cNvPr id="602" name="Google Shape;602;p16"/>
          <p:cNvSpPr txBox="1"/>
          <p:nvPr/>
        </p:nvSpPr>
        <p:spPr>
          <a:xfrm>
            <a:off x="2890312" y="3207109"/>
            <a:ext cx="7788574" cy="5632271"/>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000"/>
              <a:buFont typeface="Noto Sans Symbols"/>
              <a:buChar char="✔"/>
            </a:pPr>
            <a:r>
              <a:rPr lang="en-US" sz="2000" b="1" i="0" u="none" strike="noStrike" cap="none" dirty="0" err="1">
                <a:solidFill>
                  <a:srgbClr val="E36C09"/>
                </a:solidFill>
                <a:latin typeface="Arial"/>
                <a:ea typeface="Arial"/>
                <a:cs typeface="Arial"/>
                <a:sym typeface="Arial"/>
              </a:rPr>
              <a:t>Beobachtung</a:t>
            </a:r>
            <a:r>
              <a:rPr lang="en-US" sz="2000" b="1" i="0" u="none" strike="noStrike" cap="none" dirty="0">
                <a:solidFill>
                  <a:srgbClr val="E36C09"/>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Beobachten</a:t>
            </a:r>
            <a:r>
              <a:rPr lang="en-US" sz="2000" b="0" i="0" u="none" strike="noStrike" cap="none" dirty="0">
                <a:solidFill>
                  <a:srgbClr val="000000"/>
                </a:solidFill>
                <a:latin typeface="Arial"/>
                <a:ea typeface="Arial"/>
                <a:cs typeface="Arial"/>
                <a:sym typeface="Arial"/>
              </a:rPr>
              <a:t> Sie die </a:t>
            </a:r>
            <a:r>
              <a:rPr lang="en-US" sz="2000" b="0" i="0" u="none" strike="noStrike" cap="none" dirty="0" err="1">
                <a:solidFill>
                  <a:srgbClr val="000000"/>
                </a:solidFill>
                <a:latin typeface="Arial"/>
                <a:ea typeface="Arial"/>
                <a:cs typeface="Arial"/>
                <a:sym typeface="Arial"/>
              </a:rPr>
              <a:t>Interaktionen</a:t>
            </a:r>
            <a:r>
              <a:rPr lang="en-US" sz="2000" b="0" i="0" u="none" strike="noStrike" cap="none" dirty="0">
                <a:solidFill>
                  <a:srgbClr val="000000"/>
                </a:solidFill>
                <a:latin typeface="Arial"/>
                <a:ea typeface="Arial"/>
                <a:cs typeface="Arial"/>
                <a:sym typeface="Arial"/>
              </a:rPr>
              <a:t> in der Gruppe, um </a:t>
            </a:r>
            <a:r>
              <a:rPr lang="en-US" sz="2000" b="0" i="0" u="none" strike="noStrike" cap="none" dirty="0" err="1">
                <a:solidFill>
                  <a:srgbClr val="000000"/>
                </a:solidFill>
                <a:latin typeface="Arial"/>
                <a:ea typeface="Arial"/>
                <a:cs typeface="Arial"/>
                <a:sym typeface="Arial"/>
              </a:rPr>
              <a:t>sofortiges</a:t>
            </a:r>
            <a:r>
              <a:rPr lang="en-US" sz="2000" b="0" i="0" u="none" strike="noStrike" cap="none" dirty="0">
                <a:solidFill>
                  <a:srgbClr val="000000"/>
                </a:solidFill>
                <a:latin typeface="Arial"/>
                <a:ea typeface="Arial"/>
                <a:cs typeface="Arial"/>
                <a:sym typeface="Arial"/>
              </a:rPr>
              <a:t> Feedback </a:t>
            </a:r>
            <a:r>
              <a:rPr lang="en-US" sz="2000" b="0" i="0" u="none" strike="noStrike" cap="none" dirty="0" err="1">
                <a:solidFill>
                  <a:srgbClr val="000000"/>
                </a:solidFill>
                <a:latin typeface="Arial"/>
                <a:ea typeface="Arial"/>
                <a:cs typeface="Arial"/>
                <a:sym typeface="Arial"/>
              </a:rPr>
              <a:t>zu</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geben</a:t>
            </a:r>
            <a:r>
              <a:rPr lang="en-US" sz="2000" b="0" i="0" u="none" strike="noStrike" cap="none" dirty="0">
                <a:solidFill>
                  <a:srgbClr val="000000"/>
                </a:solidFill>
                <a:latin typeface="Arial"/>
                <a:ea typeface="Arial"/>
                <a:cs typeface="Arial"/>
                <a:sym typeface="Arial"/>
              </a:rPr>
              <a:t> und </a:t>
            </a:r>
            <a:r>
              <a:rPr lang="en-US" sz="2000" b="0" i="0" u="none" strike="noStrike" cap="none" dirty="0" err="1">
                <a:solidFill>
                  <a:srgbClr val="000000"/>
                </a:solidFill>
                <a:latin typeface="Arial"/>
                <a:ea typeface="Arial"/>
                <a:cs typeface="Arial"/>
                <a:sym typeface="Arial"/>
              </a:rPr>
              <a:t>eine</a:t>
            </a:r>
            <a:r>
              <a:rPr lang="en-US" sz="2000" b="0" i="0" u="none" strike="noStrike" cap="none" dirty="0">
                <a:solidFill>
                  <a:srgbClr val="000000"/>
                </a:solidFill>
                <a:latin typeface="Arial"/>
                <a:ea typeface="Arial"/>
                <a:cs typeface="Arial"/>
                <a:sym typeface="Arial"/>
              </a:rPr>
              <a:t> positive </a:t>
            </a:r>
            <a:r>
              <a:rPr lang="en-US" sz="2000" b="0" i="0" u="none" strike="noStrike" cap="none" dirty="0" err="1">
                <a:solidFill>
                  <a:srgbClr val="000000"/>
                </a:solidFill>
                <a:latin typeface="Arial"/>
                <a:ea typeface="Arial"/>
                <a:cs typeface="Arial"/>
                <a:sym typeface="Arial"/>
              </a:rPr>
              <a:t>Dynamik</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zu</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fördern</a:t>
            </a:r>
            <a:r>
              <a:rPr lang="en-US" sz="2000" b="0" i="0" u="none" strike="noStrike" cap="none" dirty="0">
                <a:solidFill>
                  <a:srgbClr val="000000"/>
                </a:solidFill>
                <a:latin typeface="Arial"/>
                <a:ea typeface="Arial"/>
                <a:cs typeface="Arial"/>
                <a:sym typeface="Arial"/>
              </a:rPr>
              <a:t>.</a:t>
            </a:r>
            <a:endParaRPr dirty="0"/>
          </a:p>
          <a:p>
            <a:pPr marL="342900" marR="0" lvl="0" indent="-215900" algn="l" rtl="0">
              <a:lnSpc>
                <a:spcPct val="100000"/>
              </a:lnSpc>
              <a:spcBef>
                <a:spcPts val="0"/>
              </a:spcBef>
              <a:spcAft>
                <a:spcPts val="0"/>
              </a:spcAft>
              <a:buClr>
                <a:srgbClr val="000000"/>
              </a:buClr>
              <a:buSzPts val="2000"/>
              <a:buFont typeface="Noto Sans Symbols"/>
              <a:buNone/>
            </a:pPr>
            <a:endParaRPr sz="2000" b="1"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b="1" i="0" u="none" strike="noStrike" cap="none" dirty="0" err="1">
                <a:solidFill>
                  <a:srgbClr val="E36C09"/>
                </a:solidFill>
                <a:latin typeface="Arial"/>
                <a:ea typeface="Arial"/>
                <a:cs typeface="Arial"/>
                <a:sym typeface="Arial"/>
              </a:rPr>
              <a:t>Reflexion</a:t>
            </a:r>
            <a:r>
              <a:rPr lang="en-US" sz="2000" b="1" i="0" u="none" strike="noStrike" cap="none" dirty="0">
                <a:solidFill>
                  <a:srgbClr val="E36C09"/>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Ermutigen</a:t>
            </a:r>
            <a:r>
              <a:rPr lang="en-US" sz="2000" b="0" i="0" u="none" strike="noStrike" cap="none" dirty="0">
                <a:solidFill>
                  <a:srgbClr val="000000"/>
                </a:solidFill>
                <a:latin typeface="Arial"/>
                <a:ea typeface="Arial"/>
                <a:cs typeface="Arial"/>
                <a:sym typeface="Arial"/>
              </a:rPr>
              <a:t> Sie die </a:t>
            </a:r>
            <a:r>
              <a:rPr lang="en-US" sz="2000" b="0" i="0" u="none" strike="noStrike" cap="none" dirty="0" err="1">
                <a:solidFill>
                  <a:srgbClr val="000000"/>
                </a:solidFill>
                <a:latin typeface="Arial"/>
                <a:ea typeface="Arial"/>
                <a:cs typeface="Arial"/>
                <a:sym typeface="Arial"/>
              </a:rPr>
              <a:t>Schüler</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über</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ihre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Gruppenarbeit</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zu</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reflektieren</a:t>
            </a:r>
            <a:r>
              <a:rPr lang="en-US" sz="2000" b="0" i="0" u="none" strike="noStrike" cap="none" dirty="0">
                <a:solidFill>
                  <a:srgbClr val="000000"/>
                </a:solidFill>
                <a:latin typeface="Arial"/>
                <a:ea typeface="Arial"/>
                <a:cs typeface="Arial"/>
                <a:sym typeface="Arial"/>
              </a:rPr>
              <a:t>, um das </a:t>
            </a:r>
            <a:r>
              <a:rPr lang="en-US" sz="2000" b="0" i="0" u="none" strike="noStrike" cap="none" dirty="0" err="1">
                <a:solidFill>
                  <a:srgbClr val="000000"/>
                </a:solidFill>
                <a:latin typeface="Arial"/>
                <a:ea typeface="Arial"/>
                <a:cs typeface="Arial"/>
                <a:sym typeface="Arial"/>
              </a:rPr>
              <a:t>Verständnis</a:t>
            </a:r>
            <a:r>
              <a:rPr lang="en-US" sz="2000" b="0" i="0" u="none" strike="noStrike" cap="none" dirty="0">
                <a:solidFill>
                  <a:srgbClr val="000000"/>
                </a:solidFill>
                <a:latin typeface="Arial"/>
                <a:ea typeface="Arial"/>
                <a:cs typeface="Arial"/>
                <a:sym typeface="Arial"/>
              </a:rPr>
              <a:t> und die </a:t>
            </a:r>
            <a:r>
              <a:rPr lang="en-US" sz="2000" b="0" i="0" u="none" strike="noStrike" cap="none" dirty="0" err="1">
                <a:solidFill>
                  <a:srgbClr val="000000"/>
                </a:solidFill>
                <a:latin typeface="Arial"/>
                <a:ea typeface="Arial"/>
                <a:cs typeface="Arial"/>
                <a:sym typeface="Arial"/>
              </a:rPr>
              <a:t>zukünftige</a:t>
            </a:r>
            <a:r>
              <a:rPr lang="en-US" sz="2000" b="0" i="0" u="none" strike="noStrike" cap="none" dirty="0">
                <a:solidFill>
                  <a:srgbClr val="000000"/>
                </a:solidFill>
                <a:latin typeface="Arial"/>
                <a:ea typeface="Arial"/>
                <a:cs typeface="Arial"/>
                <a:sym typeface="Arial"/>
              </a:rPr>
              <a:t> Zusammenarbeit </a:t>
            </a:r>
            <a:r>
              <a:rPr lang="en-US" sz="2000" b="0" i="0" u="none" strike="noStrike" cap="none" dirty="0" err="1">
                <a:solidFill>
                  <a:srgbClr val="000000"/>
                </a:solidFill>
                <a:latin typeface="Arial"/>
                <a:ea typeface="Arial"/>
                <a:cs typeface="Arial"/>
                <a:sym typeface="Arial"/>
              </a:rPr>
              <a:t>zu</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verbessern</a:t>
            </a:r>
            <a:r>
              <a:rPr lang="en-US" sz="2000" b="0" i="0" u="none" strike="noStrike" cap="none" dirty="0">
                <a:solidFill>
                  <a:srgbClr val="000000"/>
                </a:solidFill>
                <a:latin typeface="Arial"/>
                <a:ea typeface="Arial"/>
                <a:cs typeface="Arial"/>
                <a:sym typeface="Arial"/>
              </a:rPr>
              <a:t>.</a:t>
            </a:r>
            <a:endParaRPr dirty="0"/>
          </a:p>
          <a:p>
            <a:pPr marL="342900" marR="0" lvl="0" indent="-215900" algn="l" rtl="0">
              <a:lnSpc>
                <a:spcPct val="100000"/>
              </a:lnSpc>
              <a:spcBef>
                <a:spcPts val="0"/>
              </a:spcBef>
              <a:spcAft>
                <a:spcPts val="0"/>
              </a:spcAft>
              <a:buClr>
                <a:srgbClr val="000000"/>
              </a:buClr>
              <a:buSzPts val="2000"/>
              <a:buFont typeface="Noto Sans Symbols"/>
              <a:buNone/>
            </a:pPr>
            <a:endParaRPr sz="20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b="1" i="0" u="none" strike="noStrike" cap="none" dirty="0" err="1">
                <a:solidFill>
                  <a:srgbClr val="E36C09"/>
                </a:solidFill>
                <a:latin typeface="Arial"/>
                <a:ea typeface="Arial"/>
                <a:cs typeface="Arial"/>
                <a:sym typeface="Arial"/>
              </a:rPr>
              <a:t>Bewertung</a:t>
            </a:r>
            <a:r>
              <a:rPr lang="en-US" sz="2000" b="1" i="0" u="none" strike="noStrike" cap="none" dirty="0">
                <a:solidFill>
                  <a:srgbClr val="E36C09"/>
                </a:solidFill>
                <a:latin typeface="Arial"/>
                <a:ea typeface="Arial"/>
                <a:cs typeface="Arial"/>
                <a:sym typeface="Arial"/>
              </a:rPr>
              <a:t> </a:t>
            </a:r>
            <a:r>
              <a:rPr lang="en-US" sz="2000" b="1" i="0" u="none" strike="noStrike" cap="none" dirty="0" err="1">
                <a:solidFill>
                  <a:srgbClr val="E36C09"/>
                </a:solidFill>
                <a:latin typeface="Arial"/>
                <a:ea typeface="Arial"/>
                <a:cs typeface="Arial"/>
                <a:sym typeface="Arial"/>
              </a:rPr>
              <a:t>durch</a:t>
            </a:r>
            <a:r>
              <a:rPr lang="en-US" sz="2000" b="1" i="0" u="none" strike="noStrike" cap="none" dirty="0">
                <a:solidFill>
                  <a:srgbClr val="E36C09"/>
                </a:solidFill>
                <a:latin typeface="Arial"/>
                <a:ea typeface="Arial"/>
                <a:cs typeface="Arial"/>
                <a:sym typeface="Arial"/>
              </a:rPr>
              <a:t> </a:t>
            </a:r>
            <a:r>
              <a:rPr lang="en-US" sz="2000" b="1" i="0" u="none" strike="noStrike" cap="none" dirty="0" err="1">
                <a:solidFill>
                  <a:srgbClr val="E36C09"/>
                </a:solidFill>
                <a:latin typeface="Arial"/>
                <a:ea typeface="Arial"/>
                <a:cs typeface="Arial"/>
                <a:sym typeface="Arial"/>
              </a:rPr>
              <a:t>Gleichaltrige</a:t>
            </a:r>
            <a:r>
              <a:rPr lang="en-US" sz="2000" b="1" i="0" u="none" strike="noStrike" cap="none" dirty="0">
                <a:solidFill>
                  <a:srgbClr val="E36C09"/>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Nutzen</a:t>
            </a:r>
            <a:r>
              <a:rPr lang="en-US" sz="2000" b="0" i="0" u="none" strike="noStrike" cap="none" dirty="0">
                <a:solidFill>
                  <a:srgbClr val="000000"/>
                </a:solidFill>
                <a:latin typeface="Arial"/>
                <a:ea typeface="Arial"/>
                <a:cs typeface="Arial"/>
                <a:sym typeface="Arial"/>
              </a:rPr>
              <a:t> Sie </a:t>
            </a:r>
            <a:r>
              <a:rPr lang="en-US" sz="2000" b="0" i="0" u="none" strike="noStrike" cap="none" dirty="0" err="1">
                <a:solidFill>
                  <a:srgbClr val="000000"/>
                </a:solidFill>
                <a:latin typeface="Arial"/>
                <a:ea typeface="Arial"/>
                <a:cs typeface="Arial"/>
                <a:sym typeface="Arial"/>
              </a:rPr>
              <a:t>Beurteilungen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durch</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Gleichrangige</a:t>
            </a:r>
            <a:r>
              <a:rPr lang="en-US" sz="2000" b="0" i="0" u="none" strike="noStrike" cap="none" dirty="0">
                <a:solidFill>
                  <a:srgbClr val="000000"/>
                </a:solidFill>
                <a:latin typeface="Arial"/>
                <a:ea typeface="Arial"/>
                <a:cs typeface="Arial"/>
                <a:sym typeface="Arial"/>
              </a:rPr>
              <a:t>, um die </a:t>
            </a:r>
            <a:r>
              <a:rPr lang="en-US" sz="2000" b="0" i="0" u="none" strike="noStrike" cap="none" dirty="0" err="1">
                <a:solidFill>
                  <a:srgbClr val="000000"/>
                </a:solidFill>
                <a:latin typeface="Arial"/>
                <a:ea typeface="Arial"/>
                <a:cs typeface="Arial"/>
                <a:sym typeface="Arial"/>
              </a:rPr>
              <a:t>Verantwortlichkeit</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zu</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fördern</a:t>
            </a:r>
            <a:r>
              <a:rPr lang="en-US" sz="2000" b="0" i="0" u="none" strike="noStrike" cap="none" dirty="0">
                <a:solidFill>
                  <a:srgbClr val="000000"/>
                </a:solidFill>
                <a:latin typeface="Arial"/>
                <a:ea typeface="Arial"/>
                <a:cs typeface="Arial"/>
                <a:sym typeface="Arial"/>
              </a:rPr>
              <a:t> und </a:t>
            </a:r>
            <a:r>
              <a:rPr lang="en-US" sz="2000" b="0" i="0" u="none" strike="noStrike" cap="none" dirty="0" err="1">
                <a:solidFill>
                  <a:srgbClr val="000000"/>
                </a:solidFill>
                <a:latin typeface="Arial"/>
                <a:ea typeface="Arial"/>
                <a:cs typeface="Arial"/>
                <a:sym typeface="Arial"/>
              </a:rPr>
              <a:t>unterschiedliche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Stärken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zu</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erkennen</a:t>
            </a:r>
            <a:r>
              <a:rPr lang="en-US" sz="2000" b="0" i="0" u="none" strike="noStrike" cap="none" dirty="0">
                <a:solidFill>
                  <a:srgbClr val="000000"/>
                </a:solidFill>
                <a:latin typeface="Arial"/>
                <a:ea typeface="Arial"/>
                <a:cs typeface="Arial"/>
                <a:sym typeface="Arial"/>
              </a:rPr>
              <a:t>.</a:t>
            </a:r>
            <a:endParaRPr dirty="0"/>
          </a:p>
          <a:p>
            <a:pPr marL="342900" marR="0" lvl="0" indent="-215900" algn="l" rtl="0">
              <a:lnSpc>
                <a:spcPct val="100000"/>
              </a:lnSpc>
              <a:spcBef>
                <a:spcPts val="0"/>
              </a:spcBef>
              <a:spcAft>
                <a:spcPts val="0"/>
              </a:spcAft>
              <a:buClr>
                <a:srgbClr val="000000"/>
              </a:buClr>
              <a:buSzPts val="2000"/>
              <a:buFont typeface="Noto Sans Symbols"/>
              <a:buNone/>
            </a:pPr>
            <a:endParaRPr sz="20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b="1" i="0" u="none" strike="noStrike" cap="none" dirty="0" err="1">
                <a:solidFill>
                  <a:srgbClr val="E36C09"/>
                </a:solidFill>
                <a:latin typeface="Arial"/>
                <a:ea typeface="Arial"/>
                <a:cs typeface="Arial"/>
                <a:sym typeface="Arial"/>
              </a:rPr>
              <a:t>Bewertung</a:t>
            </a:r>
            <a:r>
              <a:rPr lang="en-US" sz="2000" b="1" i="0" u="none" strike="noStrike" cap="none" dirty="0">
                <a:solidFill>
                  <a:srgbClr val="E36C09"/>
                </a:solidFill>
                <a:latin typeface="Arial"/>
                <a:ea typeface="Arial"/>
                <a:cs typeface="Arial"/>
                <a:sym typeface="Arial"/>
              </a:rPr>
              <a:t> von </a:t>
            </a:r>
            <a:r>
              <a:rPr lang="en-US" sz="2000" b="1" i="0" u="none" strike="noStrike" cap="none" dirty="0" err="1">
                <a:solidFill>
                  <a:srgbClr val="E36C09"/>
                </a:solidFill>
                <a:latin typeface="Arial"/>
                <a:ea typeface="Arial"/>
                <a:cs typeface="Arial"/>
                <a:sym typeface="Arial"/>
              </a:rPr>
              <a:t>Projektergebnissen</a:t>
            </a:r>
            <a:r>
              <a:rPr lang="en-US" sz="2000" b="1" i="0" u="none" strike="noStrike" cap="none" dirty="0">
                <a:solidFill>
                  <a:srgbClr val="E36C09"/>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Bewerten</a:t>
            </a:r>
            <a:r>
              <a:rPr lang="en-US" sz="2000" b="0" i="0" u="none" strike="noStrike" cap="none" dirty="0">
                <a:solidFill>
                  <a:srgbClr val="000000"/>
                </a:solidFill>
                <a:latin typeface="Arial"/>
                <a:ea typeface="Arial"/>
                <a:cs typeface="Arial"/>
                <a:sym typeface="Arial"/>
              </a:rPr>
              <a:t> Sie </a:t>
            </a:r>
            <a:r>
              <a:rPr lang="en-US" sz="2000" b="0" i="0" u="none" strike="noStrike" cap="none" dirty="0" err="1">
                <a:solidFill>
                  <a:srgbClr val="000000"/>
                </a:solidFill>
                <a:latin typeface="Arial"/>
                <a:ea typeface="Arial"/>
                <a:cs typeface="Arial"/>
                <a:sym typeface="Arial"/>
              </a:rPr>
              <a:t>sowohl</a:t>
            </a:r>
            <a:r>
              <a:rPr lang="en-US" sz="2000" b="0" i="0" u="none" strike="noStrike" cap="none" dirty="0">
                <a:solidFill>
                  <a:srgbClr val="000000"/>
                </a:solidFill>
                <a:latin typeface="Arial"/>
                <a:ea typeface="Arial"/>
                <a:cs typeface="Arial"/>
                <a:sym typeface="Arial"/>
              </a:rPr>
              <a:t> den </a:t>
            </a:r>
            <a:r>
              <a:rPr lang="en-US" sz="2000" b="0" i="0" u="none" strike="noStrike" cap="none" dirty="0" err="1">
                <a:solidFill>
                  <a:srgbClr val="000000"/>
                </a:solidFill>
                <a:latin typeface="Arial"/>
                <a:ea typeface="Arial"/>
                <a:cs typeface="Arial"/>
                <a:sym typeface="Arial"/>
              </a:rPr>
              <a:t>Inhalt</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als</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auch</a:t>
            </a:r>
            <a:r>
              <a:rPr lang="en-US" sz="2000" b="0" i="0" u="none" strike="noStrike" cap="none" dirty="0">
                <a:solidFill>
                  <a:srgbClr val="000000"/>
                </a:solidFill>
                <a:latin typeface="Arial"/>
                <a:ea typeface="Arial"/>
                <a:cs typeface="Arial"/>
                <a:sym typeface="Arial"/>
              </a:rPr>
              <a:t> die Zusammenarbeit in </a:t>
            </a:r>
            <a:r>
              <a:rPr lang="en-US" sz="2000" b="0" i="0" u="none" strike="noStrike" cap="none" dirty="0" err="1">
                <a:solidFill>
                  <a:srgbClr val="000000"/>
                </a:solidFill>
                <a:latin typeface="Arial"/>
                <a:ea typeface="Arial"/>
                <a:cs typeface="Arial"/>
                <a:sym typeface="Arial"/>
              </a:rPr>
              <a:t>Gruppenprojekten</a:t>
            </a:r>
            <a:r>
              <a:rPr lang="en-US" sz="2000" b="0" i="0" u="none" strike="noStrike" cap="none" dirty="0">
                <a:solidFill>
                  <a:srgbClr val="000000"/>
                </a:solidFill>
                <a:latin typeface="Arial"/>
                <a:ea typeface="Arial"/>
                <a:cs typeface="Arial"/>
                <a:sym typeface="Arial"/>
              </a:rPr>
              <a:t>.</a:t>
            </a:r>
            <a:endParaRPr dirty="0"/>
          </a:p>
          <a:p>
            <a:pPr marL="342900" marR="0" lvl="0" indent="-215900" algn="l" rtl="0">
              <a:lnSpc>
                <a:spcPct val="100000"/>
              </a:lnSpc>
              <a:spcBef>
                <a:spcPts val="0"/>
              </a:spcBef>
              <a:spcAft>
                <a:spcPts val="0"/>
              </a:spcAft>
              <a:buClr>
                <a:srgbClr val="000000"/>
              </a:buClr>
              <a:buSzPts val="2000"/>
              <a:buFont typeface="Noto Sans Symbols"/>
              <a:buNone/>
            </a:pPr>
            <a:endParaRPr sz="20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b="1" i="0" u="none" strike="noStrike" cap="none" dirty="0" err="1">
                <a:solidFill>
                  <a:srgbClr val="E36C09"/>
                </a:solidFill>
                <a:latin typeface="Arial"/>
                <a:ea typeface="Arial"/>
                <a:cs typeface="Arial"/>
                <a:sym typeface="Arial"/>
              </a:rPr>
              <a:t>Selbstbeurteilung</a:t>
            </a:r>
            <a:r>
              <a:rPr lang="en-US" sz="2000" b="1" i="0" u="none" strike="noStrike" cap="none" dirty="0">
                <a:solidFill>
                  <a:srgbClr val="E36C09"/>
                </a:solidFill>
                <a:latin typeface="Arial"/>
                <a:ea typeface="Arial"/>
                <a:cs typeface="Arial"/>
                <a:sym typeface="Arial"/>
              </a:rPr>
              <a:t>: </a:t>
            </a:r>
            <a:r>
              <a:rPr lang="en-US" sz="2000" b="0" i="0" u="none" strike="noStrike" cap="none" dirty="0">
                <a:solidFill>
                  <a:srgbClr val="000000"/>
                </a:solidFill>
                <a:latin typeface="Arial"/>
                <a:ea typeface="Arial"/>
                <a:cs typeface="Arial"/>
                <a:sym typeface="Arial"/>
              </a:rPr>
              <a:t>Lassen Sie die </a:t>
            </a:r>
            <a:r>
              <a:rPr lang="en-US" sz="2000" b="0" i="0" u="none" strike="noStrike" cap="none" dirty="0" err="1">
                <a:solidFill>
                  <a:srgbClr val="000000"/>
                </a:solidFill>
                <a:latin typeface="Arial"/>
                <a:ea typeface="Arial"/>
                <a:cs typeface="Arial"/>
                <a:sym typeface="Arial"/>
              </a:rPr>
              <a:t>Schülerinnen</a:t>
            </a:r>
            <a:r>
              <a:rPr lang="en-US" sz="2000" b="0" i="0" u="none" strike="noStrike" cap="none" dirty="0">
                <a:solidFill>
                  <a:srgbClr val="000000"/>
                </a:solidFill>
                <a:latin typeface="Arial"/>
                <a:ea typeface="Arial"/>
                <a:cs typeface="Arial"/>
                <a:sym typeface="Arial"/>
              </a:rPr>
              <a:t> und </a:t>
            </a:r>
            <a:r>
              <a:rPr lang="en-US" sz="2000" b="0" i="0" u="none" strike="noStrike" cap="none" dirty="0" err="1">
                <a:solidFill>
                  <a:srgbClr val="000000"/>
                </a:solidFill>
                <a:latin typeface="Arial"/>
                <a:ea typeface="Arial"/>
                <a:cs typeface="Arial"/>
                <a:sym typeface="Arial"/>
              </a:rPr>
              <a:t>Schüler</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ihre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eigenen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Beiträge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bewerten</a:t>
            </a:r>
            <a:r>
              <a:rPr lang="en-US" sz="2000" b="0" i="0" u="none" strike="noStrike" cap="none" dirty="0">
                <a:solidFill>
                  <a:srgbClr val="000000"/>
                </a:solidFill>
                <a:latin typeface="Arial"/>
                <a:ea typeface="Arial"/>
                <a:cs typeface="Arial"/>
                <a:sym typeface="Arial"/>
              </a:rPr>
              <a:t>, um das </a:t>
            </a:r>
            <a:r>
              <a:rPr lang="en-US" sz="2000" b="0" i="0" u="none" strike="noStrike" cap="none" dirty="0" err="1">
                <a:solidFill>
                  <a:srgbClr val="000000"/>
                </a:solidFill>
                <a:latin typeface="Arial"/>
                <a:ea typeface="Arial"/>
                <a:cs typeface="Arial"/>
                <a:sym typeface="Arial"/>
              </a:rPr>
              <a:t>Selbstbewusstsein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zu</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fördern</a:t>
            </a:r>
            <a:r>
              <a:rPr lang="en-US" sz="2000" b="0" i="0" u="none" strike="noStrike" cap="none" dirty="0">
                <a:solidFill>
                  <a:srgbClr val="000000"/>
                </a:solidFill>
                <a:latin typeface="Arial"/>
                <a:ea typeface="Arial"/>
                <a:cs typeface="Arial"/>
                <a:sym typeface="Arial"/>
              </a:rPr>
              <a:t> und die </a:t>
            </a:r>
            <a:r>
              <a:rPr lang="en-US" sz="2000" b="0" i="0" u="none" strike="noStrike" cap="none" dirty="0" err="1">
                <a:solidFill>
                  <a:srgbClr val="000000"/>
                </a:solidFill>
                <a:latin typeface="Arial"/>
                <a:ea typeface="Arial"/>
                <a:cs typeface="Arial"/>
                <a:sym typeface="Arial"/>
              </a:rPr>
              <a:t>Fähigkeiten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zur</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Teamarbeit</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zu</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verbessern</a:t>
            </a:r>
            <a:r>
              <a:rPr lang="en-US" sz="2000" b="0" i="0" u="none" strike="noStrike" cap="none" dirty="0">
                <a:solidFill>
                  <a:srgbClr val="000000"/>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pic>
        <p:nvPicPr>
          <p:cNvPr id="603" name="Google Shape;603;p16"/>
          <p:cNvPicPr preferRelativeResize="0"/>
          <p:nvPr/>
        </p:nvPicPr>
        <p:blipFill rotWithShape="1">
          <a:blip r:embed="rId6">
            <a:alphaModFix/>
          </a:blip>
          <a:srcRect/>
          <a:stretch/>
        </p:blipFill>
        <p:spPr>
          <a:xfrm>
            <a:off x="10220233" y="3051641"/>
            <a:ext cx="7447888" cy="4390533"/>
          </a:xfrm>
          <a:prstGeom prst="rect">
            <a:avLst/>
          </a:prstGeom>
          <a:noFill/>
          <a:ln>
            <a:noFill/>
          </a:ln>
        </p:spPr>
      </p:pic>
      <p:pic>
        <p:nvPicPr>
          <p:cNvPr id="604" name="Google Shape;604;p16"/>
          <p:cNvPicPr preferRelativeResize="0"/>
          <p:nvPr/>
        </p:nvPicPr>
        <p:blipFill rotWithShape="1">
          <a:blip r:embed="rId7">
            <a:alphaModFix/>
          </a:blip>
          <a:srcRect/>
          <a:stretch/>
        </p:blipFill>
        <p:spPr>
          <a:xfrm>
            <a:off x="15781389" y="9243317"/>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D55D7DB7-64B5-33B4-7974-A1E5704282C8}"/>
              </a:ext>
            </a:extLst>
          </p:cNvPr>
          <p:cNvPicPr>
            <a:picLocks noChangeAspect="1"/>
          </p:cNvPicPr>
          <p:nvPr/>
        </p:nvPicPr>
        <p:blipFill>
          <a:blip r:embed="rId8"/>
          <a:stretch>
            <a:fillRect/>
          </a:stretch>
        </p:blipFill>
        <p:spPr>
          <a:xfrm>
            <a:off x="3042891" y="9284090"/>
            <a:ext cx="2331172" cy="489069"/>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608"/>
        <p:cNvGrpSpPr/>
        <p:nvPr/>
      </p:nvGrpSpPr>
      <p:grpSpPr>
        <a:xfrm>
          <a:off x="0" y="0"/>
          <a:ext cx="0" cy="0"/>
          <a:chOff x="0" y="0"/>
          <a:chExt cx="0" cy="0"/>
        </a:xfrm>
      </p:grpSpPr>
      <p:sp>
        <p:nvSpPr>
          <p:cNvPr id="609" name="Google Shape;609;p47"/>
          <p:cNvSpPr txBox="1"/>
          <p:nvPr/>
        </p:nvSpPr>
        <p:spPr>
          <a:xfrm>
            <a:off x="3058697" y="773904"/>
            <a:ext cx="13265244" cy="216969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Bewertung und Verbesserung des kollaborativen Lernens</a:t>
            </a:r>
            <a:br>
              <a:rPr lang="en-US" sz="3200" b="0" i="0" u="none" strike="noStrike" cap="none">
                <a:solidFill>
                  <a:srgbClr val="033C5B"/>
                </a:solidFill>
                <a:latin typeface="Arial"/>
                <a:ea typeface="Arial"/>
                <a:cs typeface="Arial"/>
                <a:sym typeface="Arial"/>
              </a:rPr>
            </a:br>
            <a:r>
              <a:rPr lang="en-US" sz="3200" b="0" i="0" u="none" strike="noStrike" cap="none">
                <a:solidFill>
                  <a:srgbClr val="033C5B"/>
                </a:solidFill>
                <a:latin typeface="Arial"/>
                <a:ea typeface="Arial"/>
                <a:cs typeface="Arial"/>
                <a:sym typeface="Arial"/>
              </a:rPr>
              <a:t>Kooperatives Lernen in der Praxis verbessern</a:t>
            </a:r>
            <a:endParaRPr sz="3200" b="0" i="0" u="none" strike="noStrike" cap="none">
              <a:solidFill>
                <a:srgbClr val="000000"/>
              </a:solidFill>
              <a:latin typeface="Arial"/>
              <a:ea typeface="Arial"/>
              <a:cs typeface="Arial"/>
              <a:sym typeface="Arial"/>
            </a:endParaRPr>
          </a:p>
          <a:p>
            <a:pPr marL="0" marR="0" lvl="0" indent="0" algn="l" rtl="0">
              <a:lnSpc>
                <a:spcPct val="110001"/>
              </a:lnSpc>
              <a:spcBef>
                <a:spcPts val="0"/>
              </a:spcBef>
              <a:spcAft>
                <a:spcPts val="0"/>
              </a:spcAft>
              <a:buClr>
                <a:srgbClr val="000000"/>
              </a:buClr>
              <a:buSzPts val="6999"/>
              <a:buFont typeface="Arial"/>
              <a:buNone/>
            </a:pPr>
            <a:endParaRPr sz="6999" b="0" i="0" u="none" strike="noStrike" cap="none">
              <a:solidFill>
                <a:srgbClr val="033C5B"/>
              </a:solidFill>
              <a:latin typeface="Arial"/>
              <a:ea typeface="Arial"/>
              <a:cs typeface="Arial"/>
              <a:sym typeface="Arial"/>
            </a:endParaRPr>
          </a:p>
        </p:txBody>
      </p:sp>
      <p:sp>
        <p:nvSpPr>
          <p:cNvPr id="610" name="Google Shape;610;p47"/>
          <p:cNvSpPr/>
          <p:nvPr/>
        </p:nvSpPr>
        <p:spPr>
          <a:xfrm>
            <a:off x="-130877" y="-38241"/>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1" name="Google Shape;611;p47"/>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a:p>
        </p:txBody>
      </p:sp>
      <p:sp>
        <p:nvSpPr>
          <p:cNvPr id="612" name="Google Shape;612;p47"/>
          <p:cNvSpPr/>
          <p:nvPr/>
        </p:nvSpPr>
        <p:spPr>
          <a:xfrm>
            <a:off x="-130877" y="5143500"/>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3" name="Google Shape;613;p47"/>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a:p>
        </p:txBody>
      </p:sp>
      <p:sp>
        <p:nvSpPr>
          <p:cNvPr id="614" name="Google Shape;614;p47"/>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a:p>
        </p:txBody>
      </p:sp>
      <p:sp>
        <p:nvSpPr>
          <p:cNvPr id="616" name="Google Shape;616;p47"/>
          <p:cNvSpPr txBox="1"/>
          <p:nvPr/>
        </p:nvSpPr>
        <p:spPr>
          <a:xfrm>
            <a:off x="5627065" y="9243317"/>
            <a:ext cx="9800504"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n-US" sz="1200" b="0" i="0" u="none" strike="noStrike" cap="none" dirty="0">
                <a:solidFill>
                  <a:srgbClr val="121212"/>
                </a:solidFill>
                <a:latin typeface="Arial"/>
                <a:ea typeface="Arial"/>
                <a:cs typeface="Arial"/>
                <a:sym typeface="Arial"/>
              </a:rPr>
              <a:t>Von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finanziert</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geäußerten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Ansichten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Meinungen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entsprechen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jedoch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ausschließlich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denen</a:t>
            </a:r>
            <a:r>
              <a:rPr lang="en-US" sz="1200" b="0" i="0" u="none" strike="noStrike" cap="none" dirty="0">
                <a:solidFill>
                  <a:srgbClr val="121212"/>
                </a:solidFill>
                <a:latin typeface="Arial"/>
                <a:ea typeface="Arial"/>
                <a:cs typeface="Arial"/>
                <a:sym typeface="Arial"/>
              </a:rPr>
              <a:t> des </a:t>
            </a:r>
            <a:r>
              <a:rPr lang="en-US" sz="1200" b="0" i="0" u="none" strike="noStrike" cap="none" dirty="0" err="1">
                <a:solidFill>
                  <a:srgbClr val="121212"/>
                </a:solidFill>
                <a:latin typeface="Arial"/>
                <a:ea typeface="Arial"/>
                <a:cs typeface="Arial"/>
                <a:sym typeface="Arial"/>
              </a:rPr>
              <a:t>Autors</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bzw</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Autoren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spiegeln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nicht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zwingend</a:t>
            </a:r>
            <a:r>
              <a:rPr lang="en-US" sz="1200" b="0" i="0" u="none" strike="noStrike" cap="none" dirty="0">
                <a:solidFill>
                  <a:srgbClr val="121212"/>
                </a:solidFill>
                <a:latin typeface="Arial"/>
                <a:ea typeface="Arial"/>
                <a:cs typeface="Arial"/>
                <a:sym typeface="Arial"/>
              </a:rPr>
              <a:t> die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oder</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Exekutivagentur</a:t>
            </a:r>
            <a:r>
              <a:rPr lang="en-US" sz="1200" b="0" i="0" u="none" strike="noStrike" cap="none" dirty="0">
                <a:solidFill>
                  <a:srgbClr val="121212"/>
                </a:solidFill>
                <a:latin typeface="Arial"/>
                <a:ea typeface="Arial"/>
                <a:cs typeface="Arial"/>
                <a:sym typeface="Arial"/>
              </a:rPr>
              <a:t> für </a:t>
            </a:r>
            <a:r>
              <a:rPr lang="en-US" sz="1200" b="0" i="0" u="none" strike="noStrike" cap="none" dirty="0" err="1">
                <a:solidFill>
                  <a:srgbClr val="121212"/>
                </a:solidFill>
                <a:latin typeface="Arial"/>
                <a:ea typeface="Arial"/>
                <a:cs typeface="Arial"/>
                <a:sym typeface="Arial"/>
              </a:rPr>
              <a:t>Bildung</a:t>
            </a:r>
            <a:r>
              <a:rPr lang="en-US" sz="1200" b="0" i="0" u="none" strike="noStrike" cap="none" dirty="0">
                <a:solidFill>
                  <a:srgbClr val="121212"/>
                </a:solidFill>
                <a:latin typeface="Arial"/>
                <a:ea typeface="Arial"/>
                <a:cs typeface="Arial"/>
                <a:sym typeface="Arial"/>
              </a:rPr>
              <a:t> und Kultur (EACEA) wider. </a:t>
            </a:r>
            <a:r>
              <a:rPr lang="en-US" sz="1200" b="0" i="0" u="none" strike="noStrike" cap="none" dirty="0" err="1">
                <a:solidFill>
                  <a:srgbClr val="121212"/>
                </a:solidFill>
                <a:latin typeface="Arial"/>
                <a:ea typeface="Arial"/>
                <a:cs typeface="Arial"/>
                <a:sym typeface="Arial"/>
              </a:rPr>
              <a:t>Weder</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Europäische</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noch</a:t>
            </a:r>
            <a:r>
              <a:rPr lang="en-US" sz="1200" b="0" i="0" u="none" strike="noStrike" cap="none" dirty="0">
                <a:solidFill>
                  <a:srgbClr val="121212"/>
                </a:solidFill>
                <a:latin typeface="Arial"/>
                <a:ea typeface="Arial"/>
                <a:cs typeface="Arial"/>
                <a:sym typeface="Arial"/>
              </a:rPr>
              <a:t> die EACEA </a:t>
            </a:r>
            <a:r>
              <a:rPr lang="en-US" sz="1200" b="0" i="0" u="none" strike="noStrike" cap="none" dirty="0" err="1">
                <a:solidFill>
                  <a:srgbClr val="121212"/>
                </a:solidFill>
                <a:latin typeface="Arial"/>
                <a:ea typeface="Arial"/>
                <a:cs typeface="Arial"/>
                <a:sym typeface="Arial"/>
              </a:rPr>
              <a:t>können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dafür</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verantwortlich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gemacht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werden</a:t>
            </a:r>
            <a:r>
              <a:rPr lang="en-US" sz="1200" b="0" i="0" u="none" strike="noStrike" cap="none" dirty="0">
                <a:solidFill>
                  <a:srgbClr val="121212"/>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p:txBody>
      </p:sp>
      <p:sp>
        <p:nvSpPr>
          <p:cNvPr id="617" name="Google Shape;617;p47"/>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8" name="Google Shape;618;p47"/>
          <p:cNvSpPr txBox="1"/>
          <p:nvPr/>
        </p:nvSpPr>
        <p:spPr>
          <a:xfrm>
            <a:off x="9861897" y="1528072"/>
            <a:ext cx="4953000"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9" name="Google Shape;619;p47"/>
          <p:cNvSpPr/>
          <p:nvPr/>
        </p:nvSpPr>
        <p:spPr>
          <a:xfrm>
            <a:off x="2956987" y="1953491"/>
            <a:ext cx="5517267" cy="6650182"/>
          </a:xfrm>
          <a:prstGeom prst="roundRect">
            <a:avLst>
              <a:gd name="adj" fmla="val 16667"/>
            </a:avLst>
          </a:prstGeom>
          <a:noFill/>
          <a:ln w="762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620" name="Google Shape;620;p47"/>
          <p:cNvSpPr txBox="1"/>
          <p:nvPr/>
        </p:nvSpPr>
        <p:spPr>
          <a:xfrm>
            <a:off x="3058697" y="2297473"/>
            <a:ext cx="5250744" cy="646326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000" b="0" i="0" u="sng" strike="noStrike" cap="none" dirty="0">
                <a:solidFill>
                  <a:srgbClr val="E36C09"/>
                </a:solidFill>
                <a:latin typeface="Arial"/>
                <a:ea typeface="Arial"/>
                <a:cs typeface="Arial"/>
                <a:sym typeface="Arial"/>
              </a:rPr>
              <a:t>Wege </a:t>
            </a:r>
            <a:r>
              <a:rPr lang="en-US" sz="2000" b="0" i="0" u="sng" strike="noStrike" cap="none" dirty="0" err="1">
                <a:solidFill>
                  <a:srgbClr val="E36C09"/>
                </a:solidFill>
                <a:latin typeface="Arial"/>
                <a:ea typeface="Arial"/>
                <a:cs typeface="Arial"/>
                <a:sym typeface="Arial"/>
              </a:rPr>
              <a:t>zur</a:t>
            </a:r>
            <a:r>
              <a:rPr lang="en-US" sz="2000" b="0" i="0" u="sng" strike="noStrike" cap="none" dirty="0">
                <a:solidFill>
                  <a:srgbClr val="E36C09"/>
                </a:solidFill>
                <a:latin typeface="Arial"/>
                <a:ea typeface="Arial"/>
                <a:cs typeface="Arial"/>
                <a:sym typeface="Arial"/>
              </a:rPr>
              <a:t> </a:t>
            </a:r>
            <a:r>
              <a:rPr lang="en-US" sz="2000" b="0" i="0" u="sng" strike="noStrike" cap="none" dirty="0" err="1">
                <a:solidFill>
                  <a:srgbClr val="E36C09"/>
                </a:solidFill>
                <a:latin typeface="Arial"/>
                <a:ea typeface="Arial"/>
                <a:cs typeface="Arial"/>
                <a:sym typeface="Arial"/>
              </a:rPr>
              <a:t>praktischen</a:t>
            </a:r>
            <a:r>
              <a:rPr lang="en-US" sz="2000" b="0" i="0" u="sng" strike="noStrike" cap="none" dirty="0">
                <a:solidFill>
                  <a:srgbClr val="E36C09"/>
                </a:solidFill>
                <a:latin typeface="Arial"/>
                <a:ea typeface="Arial"/>
                <a:cs typeface="Arial"/>
                <a:sym typeface="Arial"/>
              </a:rPr>
              <a:t> </a:t>
            </a:r>
            <a:r>
              <a:rPr lang="en-US" sz="2000" b="0" i="0" u="sng" strike="noStrike" cap="none" dirty="0" err="1">
                <a:solidFill>
                  <a:srgbClr val="E36C09"/>
                </a:solidFill>
                <a:latin typeface="Arial"/>
                <a:ea typeface="Arial"/>
                <a:cs typeface="Arial"/>
                <a:sym typeface="Arial"/>
              </a:rPr>
              <a:t>Verbesserung</a:t>
            </a:r>
            <a:r>
              <a:rPr lang="en-US" sz="2000" b="0" i="0" u="sng" strike="noStrike" cap="none" dirty="0">
                <a:solidFill>
                  <a:srgbClr val="E36C09"/>
                </a:solidFill>
                <a:latin typeface="Arial"/>
                <a:ea typeface="Arial"/>
                <a:cs typeface="Arial"/>
                <a:sym typeface="Arial"/>
              </a:rPr>
              <a:t> des </a:t>
            </a:r>
            <a:r>
              <a:rPr lang="en-US" sz="2000" b="0" i="0" u="sng" strike="noStrike" cap="none" dirty="0" err="1">
                <a:solidFill>
                  <a:srgbClr val="E36C09"/>
                </a:solidFill>
                <a:latin typeface="Arial"/>
                <a:ea typeface="Arial"/>
                <a:cs typeface="Arial"/>
                <a:sym typeface="Arial"/>
              </a:rPr>
              <a:t>gemeinschaftlichen</a:t>
            </a:r>
            <a:r>
              <a:rPr lang="en-US" sz="2000" b="0" i="0" u="sng" strike="noStrike" cap="none" dirty="0">
                <a:solidFill>
                  <a:srgbClr val="E36C09"/>
                </a:solidFill>
                <a:latin typeface="Arial"/>
                <a:ea typeface="Arial"/>
                <a:cs typeface="Arial"/>
                <a:sym typeface="Arial"/>
              </a:rPr>
              <a:t> </a:t>
            </a:r>
            <a:r>
              <a:rPr lang="en-US" sz="2000" b="0" i="0" u="sng" strike="noStrike" cap="none" dirty="0" err="1">
                <a:solidFill>
                  <a:srgbClr val="E36C09"/>
                </a:solidFill>
                <a:latin typeface="Arial"/>
                <a:ea typeface="Arial"/>
                <a:cs typeface="Arial"/>
                <a:sym typeface="Arial"/>
              </a:rPr>
              <a:t>Lernens</a:t>
            </a:r>
            <a:r>
              <a:rPr lang="en-US" sz="2000" b="0" i="0" u="sng" strike="noStrike" cap="none" dirty="0">
                <a:solidFill>
                  <a:srgbClr val="E36C09"/>
                </a:solidFill>
                <a:latin typeface="Arial"/>
                <a:ea typeface="Arial"/>
                <a:cs typeface="Arial"/>
                <a:sym typeface="Arial"/>
              </a:rPr>
              <a:t>! </a:t>
            </a:r>
            <a:endParaRPr sz="2000" b="0" i="0" u="sng" strike="noStrike" cap="none" dirty="0">
              <a:solidFill>
                <a:srgbClr val="E36C09"/>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b="0" i="0" u="none" strike="noStrike" cap="none" dirty="0" err="1">
                <a:solidFill>
                  <a:srgbClr val="000000"/>
                </a:solidFill>
                <a:latin typeface="Arial"/>
                <a:ea typeface="Arial"/>
                <a:cs typeface="Arial"/>
                <a:sym typeface="Arial"/>
              </a:rPr>
              <a:t>Nutzen</a:t>
            </a:r>
            <a:r>
              <a:rPr lang="en-US" sz="2000" b="0" i="0" u="none" strike="noStrike" cap="none" dirty="0">
                <a:solidFill>
                  <a:srgbClr val="000000"/>
                </a:solidFill>
                <a:latin typeface="Arial"/>
                <a:ea typeface="Arial"/>
                <a:cs typeface="Arial"/>
                <a:sym typeface="Arial"/>
              </a:rPr>
              <a:t> Sie die </a:t>
            </a:r>
            <a:r>
              <a:rPr lang="en-US" sz="2000" b="0" i="0" u="none" strike="noStrike" cap="none" dirty="0" err="1">
                <a:solidFill>
                  <a:srgbClr val="000000"/>
                </a:solidFill>
                <a:latin typeface="Arial"/>
                <a:ea typeface="Arial"/>
                <a:cs typeface="Arial"/>
                <a:sym typeface="Arial"/>
              </a:rPr>
              <a:t>Bewertungsdaten</a:t>
            </a:r>
            <a:r>
              <a:rPr lang="en-US" sz="2000" b="0" i="0" u="none" strike="noStrike" cap="none" dirty="0">
                <a:solidFill>
                  <a:srgbClr val="000000"/>
                </a:solidFill>
                <a:latin typeface="Arial"/>
                <a:ea typeface="Arial"/>
                <a:cs typeface="Arial"/>
                <a:sym typeface="Arial"/>
              </a:rPr>
              <a:t>, um </a:t>
            </a:r>
            <a:r>
              <a:rPr lang="en-US" sz="2000" b="0" i="0" u="none" strike="noStrike" cap="none" dirty="0" err="1">
                <a:solidFill>
                  <a:srgbClr val="000000"/>
                </a:solidFill>
                <a:latin typeface="Arial"/>
                <a:ea typeface="Arial"/>
                <a:cs typeface="Arial"/>
                <a:sym typeface="Arial"/>
              </a:rPr>
              <a:t>erfolgreiche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Kooperationsstrategien</a:t>
            </a:r>
            <a:r>
              <a:rPr lang="en-US" sz="2000" b="0" i="0" u="none" strike="noStrike" cap="none" dirty="0">
                <a:solidFill>
                  <a:srgbClr val="000000"/>
                </a:solidFill>
                <a:latin typeface="Arial"/>
                <a:ea typeface="Arial"/>
                <a:cs typeface="Arial"/>
                <a:sym typeface="Arial"/>
              </a:rPr>
              <a:t> und </a:t>
            </a:r>
            <a:r>
              <a:rPr lang="en-US" sz="2000" b="0" i="0" u="none" strike="noStrike" cap="none" dirty="0" err="1">
                <a:solidFill>
                  <a:srgbClr val="000000"/>
                </a:solidFill>
                <a:latin typeface="Arial"/>
                <a:ea typeface="Arial"/>
                <a:cs typeface="Arial"/>
                <a:sym typeface="Arial"/>
              </a:rPr>
              <a:t>verbesserungsbedürftige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Bereiche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zu</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ermitteln</a:t>
            </a:r>
            <a:r>
              <a:rPr lang="en-US" sz="2000" b="0" i="0" u="none" strike="noStrike" cap="none" dirty="0">
                <a:solidFill>
                  <a:srgbClr val="000000"/>
                </a:solidFill>
                <a:latin typeface="Arial"/>
                <a:ea typeface="Arial"/>
                <a:cs typeface="Arial"/>
                <a:sym typeface="Arial"/>
              </a:rPr>
              <a:t>.</a:t>
            </a:r>
            <a:endParaRPr dirty="0"/>
          </a:p>
          <a:p>
            <a:pPr marL="342900" marR="0" lvl="0" indent="-215900" algn="l" rtl="0">
              <a:lnSpc>
                <a:spcPct val="100000"/>
              </a:lnSpc>
              <a:spcBef>
                <a:spcPts val="0"/>
              </a:spcBef>
              <a:spcAft>
                <a:spcPts val="0"/>
              </a:spcAft>
              <a:buClr>
                <a:srgbClr val="000000"/>
              </a:buClr>
              <a:buSzPts val="2000"/>
              <a:buFont typeface="Noto Sans Symbols"/>
              <a:buNone/>
            </a:pPr>
            <a:endParaRPr sz="20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b="0" i="0" u="none" strike="noStrike" cap="none" dirty="0" err="1">
                <a:solidFill>
                  <a:srgbClr val="000000"/>
                </a:solidFill>
                <a:latin typeface="Arial"/>
                <a:ea typeface="Arial"/>
                <a:cs typeface="Arial"/>
                <a:sym typeface="Arial"/>
              </a:rPr>
              <a:t>Gezieltes</a:t>
            </a:r>
            <a:r>
              <a:rPr lang="en-US" sz="2000" b="0" i="0" u="none" strike="noStrike" cap="none" dirty="0">
                <a:solidFill>
                  <a:srgbClr val="000000"/>
                </a:solidFill>
                <a:latin typeface="Arial"/>
                <a:ea typeface="Arial"/>
                <a:cs typeface="Arial"/>
                <a:sym typeface="Arial"/>
              </a:rPr>
              <a:t> Feedback an Gruppen, </a:t>
            </a:r>
            <a:r>
              <a:rPr lang="en-US" sz="2000" b="0" i="0" u="none" strike="noStrike" cap="none" dirty="0" err="1">
                <a:solidFill>
                  <a:srgbClr val="000000"/>
                </a:solidFill>
                <a:latin typeface="Arial"/>
                <a:ea typeface="Arial"/>
                <a:cs typeface="Arial"/>
                <a:sym typeface="Arial"/>
              </a:rPr>
              <a:t>wie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sie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kohärenter</a:t>
            </a:r>
            <a:r>
              <a:rPr lang="en-US" sz="2000" b="0" i="0" u="none" strike="noStrike" cap="none" dirty="0">
                <a:solidFill>
                  <a:srgbClr val="000000"/>
                </a:solidFill>
                <a:latin typeface="Arial"/>
                <a:ea typeface="Arial"/>
                <a:cs typeface="Arial"/>
                <a:sym typeface="Arial"/>
              </a:rPr>
              <a:t> und </a:t>
            </a:r>
            <a:r>
              <a:rPr lang="en-US" sz="2000" b="0" i="0" u="none" strike="noStrike" cap="none" dirty="0" err="1">
                <a:solidFill>
                  <a:srgbClr val="000000"/>
                </a:solidFill>
                <a:latin typeface="Arial"/>
                <a:ea typeface="Arial"/>
                <a:cs typeface="Arial"/>
                <a:sym typeface="Arial"/>
              </a:rPr>
              <a:t>effizienter</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arbeiten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können</a:t>
            </a:r>
            <a:r>
              <a:rPr lang="en-US" sz="2000" b="0" i="0" u="none" strike="noStrike" cap="none" dirty="0">
                <a:solidFill>
                  <a:srgbClr val="000000"/>
                </a:solidFill>
                <a:latin typeface="Arial"/>
                <a:ea typeface="Arial"/>
                <a:cs typeface="Arial"/>
                <a:sym typeface="Arial"/>
              </a:rPr>
              <a:t>.</a:t>
            </a:r>
            <a:endParaRPr dirty="0"/>
          </a:p>
          <a:p>
            <a:pPr marL="342900" marR="0" lvl="0" indent="-215900" algn="l" rtl="0">
              <a:lnSpc>
                <a:spcPct val="100000"/>
              </a:lnSpc>
              <a:spcBef>
                <a:spcPts val="0"/>
              </a:spcBef>
              <a:spcAft>
                <a:spcPts val="0"/>
              </a:spcAft>
              <a:buClr>
                <a:srgbClr val="000000"/>
              </a:buClr>
              <a:buSzPts val="2000"/>
              <a:buFont typeface="Noto Sans Symbols"/>
              <a:buNone/>
            </a:pPr>
            <a:endParaRPr sz="20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b="0" i="0" u="none" strike="noStrike" cap="none" dirty="0">
                <a:solidFill>
                  <a:srgbClr val="000000"/>
                </a:solidFill>
                <a:latin typeface="Arial"/>
                <a:ea typeface="Arial"/>
                <a:cs typeface="Arial"/>
                <a:sym typeface="Arial"/>
              </a:rPr>
              <a:t>Moderation von </a:t>
            </a:r>
            <a:r>
              <a:rPr lang="en-US" sz="2000" b="0" i="0" u="none" strike="noStrike" cap="none" dirty="0" err="1">
                <a:solidFill>
                  <a:srgbClr val="000000"/>
                </a:solidFill>
                <a:latin typeface="Arial"/>
                <a:ea typeface="Arial"/>
                <a:cs typeface="Arial"/>
                <a:sym typeface="Arial"/>
              </a:rPr>
              <a:t>Diskussionen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oder</a:t>
            </a:r>
            <a:r>
              <a:rPr lang="en-US" sz="2000" b="0" i="0" u="none" strike="noStrike" cap="none" dirty="0">
                <a:solidFill>
                  <a:srgbClr val="000000"/>
                </a:solidFill>
                <a:latin typeface="Arial"/>
                <a:ea typeface="Arial"/>
                <a:cs typeface="Arial"/>
                <a:sym typeface="Arial"/>
              </a:rPr>
              <a:t> Workshops </a:t>
            </a:r>
            <a:r>
              <a:rPr lang="en-US" sz="2000" b="0" i="0" u="none" strike="noStrike" cap="none" dirty="0" err="1">
                <a:solidFill>
                  <a:srgbClr val="000000"/>
                </a:solidFill>
                <a:latin typeface="Arial"/>
                <a:ea typeface="Arial"/>
                <a:cs typeface="Arial"/>
                <a:sym typeface="Arial"/>
              </a:rPr>
              <a:t>zur</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Verbesserung</a:t>
            </a:r>
            <a:r>
              <a:rPr lang="en-US" sz="2000" b="0" i="0" u="none" strike="noStrike" cap="none" dirty="0">
                <a:solidFill>
                  <a:srgbClr val="000000"/>
                </a:solidFill>
                <a:latin typeface="Arial"/>
                <a:ea typeface="Arial"/>
                <a:cs typeface="Arial"/>
                <a:sym typeface="Arial"/>
              </a:rPr>
              <a:t> der </a:t>
            </a:r>
            <a:r>
              <a:rPr lang="en-US" sz="2000" b="0" i="0" u="none" strike="noStrike" cap="none" dirty="0" err="1">
                <a:solidFill>
                  <a:srgbClr val="000000"/>
                </a:solidFill>
                <a:latin typeface="Arial"/>
                <a:ea typeface="Arial"/>
                <a:cs typeface="Arial"/>
                <a:sym typeface="Arial"/>
              </a:rPr>
              <a:t>Gruppendynamik</a:t>
            </a:r>
            <a:r>
              <a:rPr lang="en-US" sz="2000" b="0" i="0" u="none" strike="noStrike" cap="none" dirty="0">
                <a:solidFill>
                  <a:srgbClr val="000000"/>
                </a:solidFill>
                <a:latin typeface="Arial"/>
                <a:ea typeface="Arial"/>
                <a:cs typeface="Arial"/>
                <a:sym typeface="Arial"/>
              </a:rPr>
              <a:t> und der </a:t>
            </a:r>
            <a:r>
              <a:rPr lang="en-US" sz="2000" b="0" i="0" u="none" strike="noStrike" cap="none" dirty="0" err="1">
                <a:solidFill>
                  <a:srgbClr val="000000"/>
                </a:solidFill>
                <a:latin typeface="Arial"/>
                <a:ea typeface="Arial"/>
                <a:cs typeface="Arial"/>
                <a:sym typeface="Arial"/>
              </a:rPr>
              <a:t>Fähigkeit</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zur</a:t>
            </a:r>
            <a:r>
              <a:rPr lang="en-US" sz="2000" b="0" i="0" u="none" strike="noStrike" cap="none" dirty="0">
                <a:solidFill>
                  <a:srgbClr val="000000"/>
                </a:solidFill>
                <a:latin typeface="Arial"/>
                <a:ea typeface="Arial"/>
                <a:cs typeface="Arial"/>
                <a:sym typeface="Arial"/>
              </a:rPr>
              <a:t> Zusammenarbeit.</a:t>
            </a:r>
            <a:endParaRPr dirty="0"/>
          </a:p>
          <a:p>
            <a:pPr marL="342900" marR="0" lvl="0" indent="-215900" algn="l" rtl="0">
              <a:lnSpc>
                <a:spcPct val="100000"/>
              </a:lnSpc>
              <a:spcBef>
                <a:spcPts val="0"/>
              </a:spcBef>
              <a:spcAft>
                <a:spcPts val="0"/>
              </a:spcAft>
              <a:buClr>
                <a:srgbClr val="000000"/>
              </a:buClr>
              <a:buSzPts val="2000"/>
              <a:buFont typeface="Noto Sans Symbols"/>
              <a:buNone/>
            </a:pPr>
            <a:endParaRPr sz="20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b="0" i="0" u="none" strike="noStrike" cap="none" dirty="0" err="1">
                <a:solidFill>
                  <a:srgbClr val="000000"/>
                </a:solidFill>
                <a:latin typeface="Arial"/>
                <a:ea typeface="Arial"/>
                <a:cs typeface="Arial"/>
                <a:sym typeface="Arial"/>
              </a:rPr>
              <a:t>Führen</a:t>
            </a:r>
            <a:r>
              <a:rPr lang="en-US" sz="2000" b="0" i="0" u="none" strike="noStrike" cap="none" dirty="0">
                <a:solidFill>
                  <a:srgbClr val="000000"/>
                </a:solidFill>
                <a:latin typeface="Arial"/>
                <a:ea typeface="Arial"/>
                <a:cs typeface="Arial"/>
                <a:sym typeface="Arial"/>
              </a:rPr>
              <a:t> Sie </a:t>
            </a:r>
            <a:r>
              <a:rPr lang="en-US" sz="2000" b="0" i="0" u="none" strike="noStrike" cap="none" dirty="0" err="1">
                <a:solidFill>
                  <a:srgbClr val="000000"/>
                </a:solidFill>
                <a:latin typeface="Arial"/>
                <a:ea typeface="Arial"/>
                <a:cs typeface="Arial"/>
                <a:sym typeface="Arial"/>
              </a:rPr>
              <a:t>neue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Instrumente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oder</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Methoden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ein</a:t>
            </a:r>
            <a:r>
              <a:rPr lang="en-US" sz="2000" b="0" i="0" u="none" strike="noStrike" cap="none" dirty="0">
                <a:solidFill>
                  <a:srgbClr val="000000"/>
                </a:solidFill>
                <a:latin typeface="Arial"/>
                <a:ea typeface="Arial"/>
                <a:cs typeface="Arial"/>
                <a:sym typeface="Arial"/>
              </a:rPr>
              <a:t>, um </a:t>
            </a:r>
            <a:r>
              <a:rPr lang="en-US" sz="2000" b="0" i="0" u="none" strike="noStrike" cap="none" dirty="0" err="1">
                <a:solidFill>
                  <a:srgbClr val="000000"/>
                </a:solidFill>
                <a:latin typeface="Arial"/>
                <a:ea typeface="Arial"/>
                <a:cs typeface="Arial"/>
                <a:sym typeface="Arial"/>
              </a:rPr>
              <a:t>Gruppenaktivitäten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interessant</a:t>
            </a:r>
            <a:r>
              <a:rPr lang="en-US" sz="2000" b="0" i="0" u="none" strike="noStrike" cap="none" dirty="0">
                <a:solidFill>
                  <a:srgbClr val="000000"/>
                </a:solidFill>
                <a:latin typeface="Arial"/>
                <a:ea typeface="Arial"/>
                <a:cs typeface="Arial"/>
                <a:sym typeface="Arial"/>
              </a:rPr>
              <a:t> und </a:t>
            </a:r>
            <a:r>
              <a:rPr lang="en-US" sz="2000" b="0" i="0" u="none" strike="noStrike" cap="none" dirty="0" err="1">
                <a:solidFill>
                  <a:srgbClr val="000000"/>
                </a:solidFill>
                <a:latin typeface="Arial"/>
                <a:ea typeface="Arial"/>
                <a:cs typeface="Arial"/>
                <a:sym typeface="Arial"/>
              </a:rPr>
              <a:t>produktiv</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zu</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halten</a:t>
            </a:r>
            <a:r>
              <a:rPr lang="en-US" sz="2000" b="0" i="0" u="none" strike="noStrike" cap="none" dirty="0">
                <a:solidFill>
                  <a:srgbClr val="000000"/>
                </a:solidFill>
                <a:latin typeface="Arial"/>
                <a:ea typeface="Arial"/>
                <a:cs typeface="Arial"/>
                <a:sym typeface="Arial"/>
              </a:rPr>
              <a:t>.</a:t>
            </a:r>
            <a:endParaRPr dirty="0"/>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621" name="Google Shape;621;p47"/>
          <p:cNvSpPr/>
          <p:nvPr/>
        </p:nvSpPr>
        <p:spPr>
          <a:xfrm>
            <a:off x="11998036" y="1108364"/>
            <a:ext cx="4059382" cy="5735781"/>
          </a:xfrm>
          <a:prstGeom prst="roundRect">
            <a:avLst>
              <a:gd name="adj" fmla="val 16667"/>
            </a:avLst>
          </a:prstGeom>
          <a:noFill/>
          <a:ln w="762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622" name="Google Shape;622;p47"/>
          <p:cNvSpPr txBox="1"/>
          <p:nvPr/>
        </p:nvSpPr>
        <p:spPr>
          <a:xfrm>
            <a:off x="12399818" y="1528072"/>
            <a:ext cx="3759310" cy="523220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dirty="0">
                <a:solidFill>
                  <a:srgbClr val="000000"/>
                </a:solidFill>
                <a:latin typeface="Arial"/>
                <a:ea typeface="Arial"/>
                <a:cs typeface="Arial"/>
                <a:sym typeface="Arial"/>
              </a:rPr>
              <a:t>Das </a:t>
            </a:r>
            <a:r>
              <a:rPr lang="en-US" sz="2000" b="0" i="0" u="none" strike="noStrike" cap="none" dirty="0" err="1">
                <a:solidFill>
                  <a:srgbClr val="000000"/>
                </a:solidFill>
                <a:latin typeface="Arial"/>
                <a:ea typeface="Arial"/>
                <a:cs typeface="Arial"/>
                <a:sym typeface="Arial"/>
              </a:rPr>
              <a:t>Klassenzimmer</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wird</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zu</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einem</a:t>
            </a:r>
            <a:r>
              <a:rPr lang="en-US" sz="2000" b="0" i="0" u="none" strike="noStrike" cap="none" dirty="0">
                <a:solidFill>
                  <a:srgbClr val="000000"/>
                </a:solidFill>
                <a:latin typeface="Arial"/>
                <a:ea typeface="Arial"/>
                <a:cs typeface="Arial"/>
                <a:sym typeface="Arial"/>
              </a:rPr>
              <a:t> Raum, in dem das </a:t>
            </a:r>
            <a:r>
              <a:rPr lang="en-US" sz="2000" b="0" i="0" u="none" strike="noStrike" cap="none" dirty="0" err="1">
                <a:solidFill>
                  <a:srgbClr val="000000"/>
                </a:solidFill>
                <a:latin typeface="Arial"/>
                <a:ea typeface="Arial"/>
                <a:cs typeface="Arial"/>
                <a:sym typeface="Arial"/>
              </a:rPr>
              <a:t>gemeinschaftliche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Lernen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kontinuierlich</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verfeinert</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wird</a:t>
            </a:r>
            <a:r>
              <a:rPr lang="en-US" sz="2000" b="0" i="0" u="none" strike="noStrike" cap="none" dirty="0">
                <a:solidFill>
                  <a:srgbClr val="000000"/>
                </a:solidFill>
                <a:latin typeface="Arial"/>
                <a:ea typeface="Arial"/>
                <a:cs typeface="Arial"/>
                <a:sym typeface="Arial"/>
              </a:rPr>
              <a:t>, was </a:t>
            </a:r>
            <a:r>
              <a:rPr lang="en-US" sz="2000" b="0" i="0" u="none" strike="noStrike" cap="none" dirty="0" err="1">
                <a:solidFill>
                  <a:srgbClr val="000000"/>
                </a:solidFill>
                <a:latin typeface="Arial"/>
                <a:ea typeface="Arial"/>
                <a:cs typeface="Arial"/>
                <a:sym typeface="Arial"/>
              </a:rPr>
              <a:t>zu</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einer</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besseren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Gruppendynamik</a:t>
            </a:r>
            <a:r>
              <a:rPr lang="en-US" sz="2000" b="0" i="0" u="none" strike="noStrike" cap="none" dirty="0">
                <a:solidFill>
                  <a:srgbClr val="000000"/>
                </a:solidFill>
                <a:latin typeface="Arial"/>
                <a:ea typeface="Arial"/>
                <a:cs typeface="Arial"/>
                <a:sym typeface="Arial"/>
              </a:rPr>
              <a:t> und </a:t>
            </a:r>
            <a:r>
              <a:rPr lang="en-US" sz="2000" b="0" i="0" u="none" strike="noStrike" cap="none" dirty="0" err="1">
                <a:solidFill>
                  <a:srgbClr val="000000"/>
                </a:solidFill>
                <a:latin typeface="Arial"/>
                <a:ea typeface="Arial"/>
                <a:cs typeface="Arial"/>
                <a:sym typeface="Arial"/>
              </a:rPr>
              <a:t>effektiveren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Lernergebnissen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führt</a:t>
            </a:r>
            <a:r>
              <a:rPr lang="en-US" sz="2000" b="0" i="0" u="none" strike="noStrike" cap="none" dirty="0">
                <a:solidFill>
                  <a:srgbClr val="000000"/>
                </a:solidFill>
                <a:latin typeface="Arial"/>
                <a:ea typeface="Arial"/>
                <a:cs typeface="Arial"/>
                <a:sym typeface="Arial"/>
              </a:rPr>
              <a:t>.</a:t>
            </a:r>
            <a:endParaRPr dirty="0"/>
          </a:p>
          <a:p>
            <a:pPr marL="0" marR="0" lvl="0" indent="0" algn="l" rtl="0">
              <a:lnSpc>
                <a:spcPct val="100000"/>
              </a:lnSpc>
              <a:spcBef>
                <a:spcPts val="0"/>
              </a:spcBef>
              <a:spcAft>
                <a:spcPts val="0"/>
              </a:spcAft>
              <a:buNone/>
            </a:pPr>
            <a:endParaRPr sz="2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000" b="0" i="0" u="none" strike="noStrike" cap="none" dirty="0">
                <a:solidFill>
                  <a:srgbClr val="000000"/>
                </a:solidFill>
                <a:latin typeface="Arial"/>
                <a:ea typeface="Arial"/>
                <a:cs typeface="Arial"/>
                <a:sym typeface="Arial"/>
              </a:rPr>
              <a:t>Die </a:t>
            </a:r>
            <a:r>
              <a:rPr lang="en-US" sz="2000" b="0" i="0" u="none" strike="noStrike" cap="none" dirty="0" err="1">
                <a:solidFill>
                  <a:srgbClr val="000000"/>
                </a:solidFill>
                <a:latin typeface="Arial"/>
                <a:ea typeface="Arial"/>
                <a:cs typeface="Arial"/>
                <a:sym typeface="Arial"/>
              </a:rPr>
              <a:t>Studierenden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entwickeln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solide</a:t>
            </a:r>
            <a:r>
              <a:rPr lang="en-US" sz="2000" b="0" i="0" u="none" strike="noStrike" cap="none" dirty="0">
                <a:solidFill>
                  <a:srgbClr val="000000"/>
                </a:solidFill>
                <a:latin typeface="Arial"/>
                <a:ea typeface="Arial"/>
                <a:cs typeface="Arial"/>
                <a:sym typeface="Arial"/>
              </a:rPr>
              <a:t> Teamwork- und </a:t>
            </a:r>
            <a:r>
              <a:rPr lang="en-US" sz="2000" b="0" i="0" u="none" strike="noStrike" cap="none" dirty="0" err="1">
                <a:solidFill>
                  <a:srgbClr val="000000"/>
                </a:solidFill>
                <a:latin typeface="Arial"/>
                <a:ea typeface="Arial"/>
                <a:cs typeface="Arial"/>
                <a:sym typeface="Arial"/>
              </a:rPr>
              <a:t>Kommunikationsfähigkeiten</a:t>
            </a:r>
            <a:r>
              <a:rPr lang="en-US" sz="2000" b="0" i="0" u="none" strike="noStrike" cap="none" dirty="0">
                <a:solidFill>
                  <a:srgbClr val="000000"/>
                </a:solidFill>
                <a:latin typeface="Arial"/>
                <a:ea typeface="Arial"/>
                <a:cs typeface="Arial"/>
                <a:sym typeface="Arial"/>
              </a:rPr>
              <a:t>, die </a:t>
            </a:r>
            <a:r>
              <a:rPr lang="en-US" sz="2000" b="0" i="0" u="none" strike="noStrike" cap="none" dirty="0" err="1">
                <a:solidFill>
                  <a:srgbClr val="000000"/>
                </a:solidFill>
                <a:latin typeface="Arial"/>
                <a:ea typeface="Arial"/>
                <a:cs typeface="Arial"/>
                <a:sym typeface="Arial"/>
              </a:rPr>
              <a:t>sie</a:t>
            </a:r>
            <a:r>
              <a:rPr lang="en-US" sz="2000" b="0" i="0" u="none" strike="noStrike" cap="none" dirty="0">
                <a:solidFill>
                  <a:srgbClr val="000000"/>
                </a:solidFill>
                <a:latin typeface="Arial"/>
                <a:ea typeface="Arial"/>
                <a:cs typeface="Arial"/>
                <a:sym typeface="Arial"/>
              </a:rPr>
              <a:t> auf </a:t>
            </a:r>
            <a:r>
              <a:rPr lang="en-US" sz="2000" b="0" i="0" u="none" strike="noStrike" cap="none" dirty="0" err="1">
                <a:solidFill>
                  <a:srgbClr val="000000"/>
                </a:solidFill>
                <a:latin typeface="Arial"/>
                <a:ea typeface="Arial"/>
                <a:cs typeface="Arial"/>
                <a:sym typeface="Arial"/>
              </a:rPr>
              <a:t>gemeinsame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Herausforderungen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im</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akademischen</a:t>
            </a:r>
            <a:r>
              <a:rPr lang="en-US" sz="2000" b="0" i="0" u="none" strike="noStrike" cap="none" dirty="0">
                <a:solidFill>
                  <a:srgbClr val="000000"/>
                </a:solidFill>
                <a:latin typeface="Arial"/>
                <a:ea typeface="Arial"/>
                <a:cs typeface="Arial"/>
                <a:sym typeface="Arial"/>
              </a:rPr>
              <a:t> und </a:t>
            </a:r>
            <a:r>
              <a:rPr lang="en-US" sz="2000" b="0" i="0" u="none" strike="noStrike" cap="none" dirty="0" err="1">
                <a:solidFill>
                  <a:srgbClr val="000000"/>
                </a:solidFill>
                <a:latin typeface="Arial"/>
                <a:ea typeface="Arial"/>
                <a:cs typeface="Arial"/>
                <a:sym typeface="Arial"/>
              </a:rPr>
              <a:t>beruflichen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Umfeld</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vorbereiten</a:t>
            </a:r>
            <a:r>
              <a:rPr lang="en-US" sz="1400" b="0" i="0" u="none" strike="noStrike" cap="none" dirty="0">
                <a:solidFill>
                  <a:srgbClr val="000000"/>
                </a:solidFill>
                <a:latin typeface="Arial"/>
                <a:ea typeface="Arial"/>
                <a:cs typeface="Arial"/>
                <a:sym typeface="Arial"/>
              </a:rPr>
              <a:t>.</a:t>
            </a:r>
            <a:endParaRPr dirty="0"/>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623" name="Google Shape;623;p47"/>
          <p:cNvSpPr/>
          <p:nvPr/>
        </p:nvSpPr>
        <p:spPr>
          <a:xfrm>
            <a:off x="8575964" y="4100945"/>
            <a:ext cx="2951018" cy="554182"/>
          </a:xfrm>
          <a:prstGeom prst="rightArrow">
            <a:avLst>
              <a:gd name="adj1" fmla="val 50000"/>
              <a:gd name="adj2" fmla="val 50000"/>
            </a:avLst>
          </a:prstGeom>
          <a:solidFill>
            <a:schemeClr val="accent6"/>
          </a:solidFill>
          <a:ln w="25400" cap="flat" cmpd="sng">
            <a:solidFill>
              <a:srgbClr val="B46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24" name="Google Shape;624;p47"/>
          <p:cNvSpPr/>
          <p:nvPr/>
        </p:nvSpPr>
        <p:spPr>
          <a:xfrm>
            <a:off x="9278465" y="4179568"/>
            <a:ext cx="1495922"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OUTCOME</a:t>
            </a:r>
            <a:endParaRPr sz="2000" b="0" i="0" u="none" strike="noStrike" cap="none">
              <a:solidFill>
                <a:srgbClr val="000000"/>
              </a:solidFill>
              <a:latin typeface="Arial"/>
              <a:ea typeface="Arial"/>
              <a:cs typeface="Arial"/>
              <a:sym typeface="Arial"/>
            </a:endParaRPr>
          </a:p>
        </p:txBody>
      </p:sp>
      <p:sp>
        <p:nvSpPr>
          <p:cNvPr id="625" name="Google Shape;625;p47"/>
          <p:cNvSpPr/>
          <p:nvPr/>
        </p:nvSpPr>
        <p:spPr>
          <a:xfrm>
            <a:off x="8812662" y="7175996"/>
            <a:ext cx="9178188" cy="1586977"/>
          </a:xfrm>
          <a:prstGeom prst="roundRect">
            <a:avLst>
              <a:gd name="adj" fmla="val 16667"/>
            </a:avLst>
          </a:prstGeom>
          <a:noFill/>
          <a:ln w="5715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626" name="Google Shape;626;p47"/>
          <p:cNvSpPr txBox="1"/>
          <p:nvPr/>
        </p:nvSpPr>
        <p:spPr>
          <a:xfrm>
            <a:off x="8922327" y="7178605"/>
            <a:ext cx="8958859" cy="206210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dirty="0">
                <a:solidFill>
                  <a:srgbClr val="000000"/>
                </a:solidFill>
                <a:latin typeface="Arial"/>
                <a:ea typeface="Arial"/>
                <a:cs typeface="Arial"/>
                <a:sym typeface="Arial"/>
              </a:rPr>
              <a:t>Die </a:t>
            </a:r>
            <a:r>
              <a:rPr lang="en-US" sz="2000" b="0" i="0" u="none" strike="noStrike" cap="none" dirty="0" err="1">
                <a:solidFill>
                  <a:srgbClr val="000000"/>
                </a:solidFill>
                <a:latin typeface="Arial"/>
                <a:ea typeface="Arial"/>
                <a:cs typeface="Arial"/>
                <a:sym typeface="Arial"/>
              </a:rPr>
              <a:t>Bewertung</a:t>
            </a:r>
            <a:r>
              <a:rPr lang="en-US" sz="2000" b="0" i="0" u="none" strike="noStrike" cap="none" dirty="0">
                <a:solidFill>
                  <a:srgbClr val="000000"/>
                </a:solidFill>
                <a:latin typeface="Arial"/>
                <a:ea typeface="Arial"/>
                <a:cs typeface="Arial"/>
                <a:sym typeface="Arial"/>
              </a:rPr>
              <a:t> und </a:t>
            </a:r>
            <a:r>
              <a:rPr lang="en-US" sz="2000" b="0" i="0" u="none" strike="noStrike" cap="none" dirty="0" err="1">
                <a:solidFill>
                  <a:srgbClr val="000000"/>
                </a:solidFill>
                <a:latin typeface="Arial"/>
                <a:ea typeface="Arial"/>
                <a:cs typeface="Arial"/>
                <a:sym typeface="Arial"/>
              </a:rPr>
              <a:t>Verbesserung</a:t>
            </a:r>
            <a:r>
              <a:rPr lang="en-US" sz="2000" b="0" i="0" u="none" strike="noStrike" cap="none" dirty="0">
                <a:solidFill>
                  <a:srgbClr val="000000"/>
                </a:solidFill>
                <a:latin typeface="Arial"/>
                <a:ea typeface="Arial"/>
                <a:cs typeface="Arial"/>
                <a:sym typeface="Arial"/>
              </a:rPr>
              <a:t> des </a:t>
            </a:r>
            <a:r>
              <a:rPr lang="en-US" sz="2000" b="0" i="0" u="none" strike="noStrike" cap="none" dirty="0" err="1">
                <a:solidFill>
                  <a:srgbClr val="000000"/>
                </a:solidFill>
                <a:latin typeface="Arial"/>
                <a:ea typeface="Arial"/>
                <a:cs typeface="Arial"/>
                <a:sym typeface="Arial"/>
              </a:rPr>
              <a:t>kollaborativen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Lernens</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ist</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ein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fortlaufender</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Prozess</a:t>
            </a:r>
            <a:r>
              <a:rPr lang="en-US" sz="2000" b="0" i="0" u="none" strike="noStrike" cap="none" dirty="0">
                <a:solidFill>
                  <a:srgbClr val="000000"/>
                </a:solidFill>
                <a:latin typeface="Arial"/>
                <a:ea typeface="Arial"/>
                <a:cs typeface="Arial"/>
                <a:sym typeface="Arial"/>
              </a:rPr>
              <a:t>, der </a:t>
            </a:r>
            <a:r>
              <a:rPr lang="en-US" sz="2000" b="0" i="0" u="none" strike="noStrike" cap="none" dirty="0" err="1">
                <a:solidFill>
                  <a:srgbClr val="000000"/>
                </a:solidFill>
                <a:latin typeface="Arial"/>
                <a:ea typeface="Arial"/>
                <a:cs typeface="Arial"/>
                <a:sym typeface="Arial"/>
              </a:rPr>
              <a:t>eine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wichtige</a:t>
            </a:r>
            <a:r>
              <a:rPr lang="en-US" sz="2000" b="0" i="0" u="none" strike="noStrike" cap="none" dirty="0">
                <a:solidFill>
                  <a:srgbClr val="000000"/>
                </a:solidFill>
                <a:latin typeface="Arial"/>
                <a:ea typeface="Arial"/>
                <a:cs typeface="Arial"/>
                <a:sym typeface="Arial"/>
              </a:rPr>
              <a:t> Rolle für den </a:t>
            </a:r>
            <a:r>
              <a:rPr lang="en-US" sz="2000" b="0" i="0" u="none" strike="noStrike" cap="none" dirty="0" err="1">
                <a:solidFill>
                  <a:srgbClr val="000000"/>
                </a:solidFill>
                <a:latin typeface="Arial"/>
                <a:ea typeface="Arial"/>
                <a:cs typeface="Arial"/>
                <a:sym typeface="Arial"/>
              </a:rPr>
              <a:t>Erfolg</a:t>
            </a:r>
            <a:r>
              <a:rPr lang="en-US" sz="2000" b="0" i="0" u="none" strike="noStrike" cap="none" dirty="0">
                <a:solidFill>
                  <a:srgbClr val="000000"/>
                </a:solidFill>
                <a:latin typeface="Arial"/>
                <a:ea typeface="Arial"/>
                <a:cs typeface="Arial"/>
                <a:sym typeface="Arial"/>
              </a:rPr>
              <a:t> von Flipped-Classroom-</a:t>
            </a:r>
            <a:r>
              <a:rPr lang="en-US" sz="2000" b="0" i="0" u="none" strike="noStrike" cap="none" dirty="0" err="1">
                <a:solidFill>
                  <a:srgbClr val="000000"/>
                </a:solidFill>
                <a:latin typeface="Arial"/>
                <a:ea typeface="Arial"/>
                <a:cs typeface="Arial"/>
                <a:sym typeface="Arial"/>
              </a:rPr>
              <a:t>Methoden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spielt</a:t>
            </a:r>
            <a:r>
              <a:rPr lang="en-US" sz="2000" b="0" i="0" u="none" strike="noStrike" cap="none" dirty="0">
                <a:solidFill>
                  <a:srgbClr val="000000"/>
                </a:solidFill>
                <a:latin typeface="Arial"/>
                <a:ea typeface="Arial"/>
                <a:cs typeface="Arial"/>
                <a:sym typeface="Arial"/>
              </a:rPr>
              <a:t>. Er </a:t>
            </a:r>
            <a:r>
              <a:rPr lang="en-US" sz="2000" b="0" i="0" u="none" strike="noStrike" cap="none" dirty="0" err="1">
                <a:solidFill>
                  <a:srgbClr val="000000"/>
                </a:solidFill>
                <a:latin typeface="Arial"/>
                <a:ea typeface="Arial"/>
                <a:cs typeface="Arial"/>
                <a:sym typeface="Arial"/>
              </a:rPr>
              <a:t>stärkt</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nicht</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nur</a:t>
            </a:r>
            <a:r>
              <a:rPr lang="en-US" sz="2000" b="0" i="0" u="none" strike="noStrike" cap="none" dirty="0">
                <a:solidFill>
                  <a:srgbClr val="000000"/>
                </a:solidFill>
                <a:latin typeface="Arial"/>
                <a:ea typeface="Arial"/>
                <a:cs typeface="Arial"/>
                <a:sym typeface="Arial"/>
              </a:rPr>
              <a:t> die </a:t>
            </a:r>
            <a:r>
              <a:rPr lang="en-US" sz="2000" b="0" i="0" u="none" strike="noStrike" cap="none" dirty="0" err="1">
                <a:solidFill>
                  <a:srgbClr val="000000"/>
                </a:solidFill>
                <a:latin typeface="Arial"/>
                <a:ea typeface="Arial"/>
                <a:cs typeface="Arial"/>
                <a:sym typeface="Arial"/>
              </a:rPr>
              <a:t>Lernergebnisse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sondern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bereichert</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auch</a:t>
            </a:r>
            <a:r>
              <a:rPr lang="en-US" sz="2000" b="0" i="0" u="none" strike="noStrike" cap="none" dirty="0">
                <a:solidFill>
                  <a:srgbClr val="000000"/>
                </a:solidFill>
                <a:latin typeface="Arial"/>
                <a:ea typeface="Arial"/>
                <a:cs typeface="Arial"/>
                <a:sym typeface="Arial"/>
              </a:rPr>
              <a:t> die </a:t>
            </a:r>
            <a:r>
              <a:rPr lang="en-US" sz="2000" b="0" i="0" u="none" strike="noStrike" cap="none" dirty="0" err="1">
                <a:solidFill>
                  <a:srgbClr val="000000"/>
                </a:solidFill>
                <a:latin typeface="Arial"/>
                <a:ea typeface="Arial"/>
                <a:cs typeface="Arial"/>
                <a:sym typeface="Arial"/>
              </a:rPr>
              <a:t>gesamte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Bildungserfahrung</a:t>
            </a:r>
            <a:r>
              <a:rPr lang="en-US" sz="2000" b="0" i="0" u="none" strike="noStrike" cap="none" dirty="0">
                <a:solidFill>
                  <a:srgbClr val="000000"/>
                </a:solidFill>
                <a:latin typeface="Arial"/>
                <a:ea typeface="Arial"/>
                <a:cs typeface="Arial"/>
                <a:sym typeface="Arial"/>
              </a:rPr>
              <a:t> der </a:t>
            </a:r>
            <a:r>
              <a:rPr lang="en-US" sz="2000" b="0" i="0" u="none" strike="noStrike" cap="none" dirty="0" err="1">
                <a:solidFill>
                  <a:srgbClr val="000000"/>
                </a:solidFill>
                <a:latin typeface="Arial"/>
                <a:ea typeface="Arial"/>
                <a:cs typeface="Arial"/>
                <a:sym typeface="Arial"/>
              </a:rPr>
              <a:t>Studierenden</a:t>
            </a:r>
            <a:r>
              <a:rPr lang="en-US" sz="2000" b="0" i="0" u="none" strike="noStrike" cap="none" dirty="0">
                <a:solidFill>
                  <a:srgbClr val="000000"/>
                </a:solidFill>
                <a:latin typeface="Arial"/>
                <a:ea typeface="Arial"/>
                <a:cs typeface="Arial"/>
                <a:sym typeface="Arial"/>
              </a:rPr>
              <a:t> und </a:t>
            </a:r>
            <a:r>
              <a:rPr lang="en-US" sz="2000" b="0" i="0" u="none" strike="noStrike" cap="none" dirty="0" err="1">
                <a:solidFill>
                  <a:srgbClr val="000000"/>
                </a:solidFill>
                <a:latin typeface="Arial"/>
                <a:ea typeface="Arial"/>
                <a:cs typeface="Arial"/>
                <a:sym typeface="Arial"/>
              </a:rPr>
              <a:t>stattet</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sie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mit</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wichtigen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Fähigkeiten</a:t>
            </a:r>
            <a:r>
              <a:rPr lang="en-US" sz="2000" b="0" i="0" u="none" strike="noStrike" cap="none" dirty="0">
                <a:solidFill>
                  <a:srgbClr val="000000"/>
                </a:solidFill>
                <a:latin typeface="Arial"/>
                <a:ea typeface="Arial"/>
                <a:cs typeface="Arial"/>
                <a:sym typeface="Arial"/>
              </a:rPr>
              <a:t> für </a:t>
            </a:r>
            <a:r>
              <a:rPr lang="en-US" sz="2000" b="0" i="0" u="none" strike="noStrike" cap="none" dirty="0" err="1">
                <a:solidFill>
                  <a:srgbClr val="000000"/>
                </a:solidFill>
                <a:latin typeface="Arial"/>
                <a:ea typeface="Arial"/>
                <a:cs typeface="Arial"/>
                <a:sym typeface="Arial"/>
              </a:rPr>
              <a:t>ihre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zukünftigen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Unternehmungen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aus.</a:t>
            </a:r>
            <a:endParaRPr dirty="0"/>
          </a:p>
          <a:p>
            <a:pPr marL="0" marR="0" lvl="0" indent="0" algn="l"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 </a:t>
            </a:r>
            <a:endParaRPr dirty="0"/>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pic>
        <p:nvPicPr>
          <p:cNvPr id="627" name="Google Shape;627;p47"/>
          <p:cNvPicPr preferRelativeResize="0"/>
          <p:nvPr/>
        </p:nvPicPr>
        <p:blipFill rotWithShape="1">
          <a:blip r:embed="rId6">
            <a:alphaModFix/>
          </a:blip>
          <a:srcRect/>
          <a:stretch/>
        </p:blipFill>
        <p:spPr>
          <a:xfrm>
            <a:off x="15593820" y="9244327"/>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2DCA6133-AF4C-DE2D-4EC4-B0C21BCDCE4F}"/>
              </a:ext>
            </a:extLst>
          </p:cNvPr>
          <p:cNvPicPr>
            <a:picLocks noChangeAspect="1"/>
          </p:cNvPicPr>
          <p:nvPr/>
        </p:nvPicPr>
        <p:blipFill>
          <a:blip r:embed="rId7"/>
          <a:stretch>
            <a:fillRect/>
          </a:stretch>
        </p:blipFill>
        <p:spPr>
          <a:xfrm>
            <a:off x="3042891" y="9284090"/>
            <a:ext cx="2331172" cy="489069"/>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631"/>
        <p:cNvGrpSpPr/>
        <p:nvPr/>
      </p:nvGrpSpPr>
      <p:grpSpPr>
        <a:xfrm>
          <a:off x="0" y="0"/>
          <a:ext cx="0" cy="0"/>
          <a:chOff x="0" y="0"/>
          <a:chExt cx="0" cy="0"/>
        </a:xfrm>
      </p:grpSpPr>
      <p:sp>
        <p:nvSpPr>
          <p:cNvPr id="632" name="Google Shape;632;p17"/>
          <p:cNvSpPr/>
          <p:nvPr/>
        </p:nvSpPr>
        <p:spPr>
          <a:xfrm>
            <a:off x="-130877" y="-38241"/>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3" name="Google Shape;633;p17"/>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a:p>
        </p:txBody>
      </p:sp>
      <p:sp>
        <p:nvSpPr>
          <p:cNvPr id="634" name="Google Shape;634;p17"/>
          <p:cNvSpPr/>
          <p:nvPr/>
        </p:nvSpPr>
        <p:spPr>
          <a:xfrm>
            <a:off x="-130877" y="5143500"/>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5" name="Google Shape;635;p17"/>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a:p>
        </p:txBody>
      </p:sp>
      <p:sp>
        <p:nvSpPr>
          <p:cNvPr id="636" name="Google Shape;636;p17"/>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a:p>
        </p:txBody>
      </p:sp>
      <p:sp>
        <p:nvSpPr>
          <p:cNvPr id="638" name="Google Shape;638;p17"/>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9" name="Google Shape;639;p17"/>
          <p:cNvSpPr/>
          <p:nvPr/>
        </p:nvSpPr>
        <p:spPr>
          <a:xfrm>
            <a:off x="14025807" y="4221375"/>
            <a:ext cx="2355723" cy="4114800"/>
          </a:xfrm>
          <a:custGeom>
            <a:avLst/>
            <a:gdLst/>
            <a:ahLst/>
            <a:cxnLst/>
            <a:rect l="l" t="t" r="r" b="b"/>
            <a:pathLst>
              <a:path w="2355723" h="4114800" extrusionOk="0">
                <a:moveTo>
                  <a:pt x="0" y="0"/>
                </a:moveTo>
                <a:lnTo>
                  <a:pt x="2355723" y="0"/>
                </a:lnTo>
                <a:lnTo>
                  <a:pt x="2355723" y="4114800"/>
                </a:lnTo>
                <a:lnTo>
                  <a:pt x="0" y="4114800"/>
                </a:lnTo>
                <a:lnTo>
                  <a:pt x="0" y="0"/>
                </a:lnTo>
                <a:close/>
              </a:path>
            </a:pathLst>
          </a:custGeom>
          <a:blipFill rotWithShape="1">
            <a:blip r:embed="rId6">
              <a:alphaModFix/>
            </a:blip>
            <a:stretch>
              <a:fillRect/>
            </a:stretch>
          </a:blipFill>
          <a:ln>
            <a:noFill/>
          </a:ln>
        </p:spPr>
        <p:txBody>
          <a:bodyPr/>
          <a:lstStyle/>
          <a:p>
            <a:endParaRPr/>
          </a:p>
        </p:txBody>
      </p:sp>
      <p:sp>
        <p:nvSpPr>
          <p:cNvPr id="640" name="Google Shape;640;p17"/>
          <p:cNvSpPr txBox="1"/>
          <p:nvPr/>
        </p:nvSpPr>
        <p:spPr>
          <a:xfrm>
            <a:off x="3058697" y="773904"/>
            <a:ext cx="13265244" cy="1184812"/>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6999"/>
              <a:buFont typeface="Arial"/>
              <a:buNone/>
            </a:pPr>
            <a:r>
              <a:rPr lang="en-US" sz="6999" b="0" i="0" u="none" strike="noStrike" cap="none" dirty="0" err="1">
                <a:solidFill>
                  <a:srgbClr val="033C5B"/>
                </a:solidFill>
                <a:latin typeface="Arial"/>
                <a:ea typeface="Arial"/>
                <a:cs typeface="Arial"/>
                <a:sym typeface="Arial"/>
              </a:rPr>
              <a:t>Reflexion</a:t>
            </a:r>
            <a:r>
              <a:rPr lang="tr-TR" sz="6999" dirty="0">
                <a:solidFill>
                  <a:srgbClr val="033C5B"/>
                </a:solidFill>
              </a:rPr>
              <a:t>sa</a:t>
            </a:r>
            <a:r>
              <a:rPr lang="en-US" sz="6999" b="0" i="0" u="none" strike="noStrike" cap="none" dirty="0" err="1">
                <a:solidFill>
                  <a:srgbClr val="033C5B"/>
                </a:solidFill>
                <a:latin typeface="Arial"/>
                <a:ea typeface="Arial"/>
                <a:cs typeface="Arial"/>
                <a:sym typeface="Arial"/>
              </a:rPr>
              <a:t>ktivität</a:t>
            </a:r>
            <a:endParaRPr sz="1400" b="0" i="0" u="none" strike="noStrike" cap="none" dirty="0">
              <a:solidFill>
                <a:srgbClr val="000000"/>
              </a:solidFill>
              <a:latin typeface="Arial"/>
              <a:ea typeface="Arial"/>
              <a:cs typeface="Arial"/>
              <a:sym typeface="Arial"/>
            </a:endParaRPr>
          </a:p>
        </p:txBody>
      </p:sp>
      <p:sp>
        <p:nvSpPr>
          <p:cNvPr id="641" name="Google Shape;641;p17"/>
          <p:cNvSpPr txBox="1"/>
          <p:nvPr/>
        </p:nvSpPr>
        <p:spPr>
          <a:xfrm>
            <a:off x="3058697" y="1807641"/>
            <a:ext cx="8828503" cy="461665"/>
          </a:xfrm>
          <a:prstGeom prst="rect">
            <a:avLst/>
          </a:prstGeom>
          <a:noFill/>
          <a:ln>
            <a:noFill/>
          </a:ln>
        </p:spPr>
        <p:txBody>
          <a:bodyPr spcFirstLastPara="1" wrap="square" lIns="0" tIns="0" rIns="0" bIns="0" anchor="t" anchorCtr="0">
            <a:spAutoFit/>
          </a:bodyPr>
          <a:lstStyle/>
          <a:p>
            <a:pPr marL="0" marR="0" lvl="0" indent="0" algn="l" rtl="0">
              <a:lnSpc>
                <a:spcPct val="140015"/>
              </a:lnSpc>
              <a:spcBef>
                <a:spcPts val="0"/>
              </a:spcBef>
              <a:spcAft>
                <a:spcPts val="0"/>
              </a:spcAft>
              <a:buClr>
                <a:srgbClr val="000000"/>
              </a:buClr>
              <a:buSzPts val="2599"/>
              <a:buFont typeface="Arial"/>
              <a:buNone/>
            </a:pPr>
            <a:r>
              <a:rPr lang="en-US" sz="2599" b="0" i="0" u="none" strike="noStrike" cap="none" dirty="0" err="1">
                <a:solidFill>
                  <a:srgbClr val="121212"/>
                </a:solidFill>
                <a:latin typeface="Arial"/>
                <a:ea typeface="Arial"/>
                <a:cs typeface="Arial"/>
                <a:sym typeface="Arial"/>
              </a:rPr>
              <a:t>Verbesserung</a:t>
            </a:r>
            <a:r>
              <a:rPr lang="en-US" sz="2599" b="0" i="0" u="none" strike="noStrike" cap="none" dirty="0">
                <a:solidFill>
                  <a:srgbClr val="121212"/>
                </a:solidFill>
                <a:latin typeface="Arial"/>
                <a:ea typeface="Arial"/>
                <a:cs typeface="Arial"/>
                <a:sym typeface="Arial"/>
              </a:rPr>
              <a:t> der </a:t>
            </a:r>
            <a:r>
              <a:rPr lang="en-US" sz="2599" b="0" i="0" u="none" strike="noStrike" cap="none" dirty="0" err="1">
                <a:solidFill>
                  <a:srgbClr val="121212"/>
                </a:solidFill>
                <a:latin typeface="Arial"/>
                <a:ea typeface="Arial"/>
                <a:cs typeface="Arial"/>
                <a:sym typeface="Arial"/>
              </a:rPr>
              <a:t>kollaborativen</a:t>
            </a:r>
            <a:r>
              <a:rPr lang="en-US" sz="2599" b="0" i="0" u="none" strike="noStrike" cap="none" dirty="0">
                <a:solidFill>
                  <a:srgbClr val="121212"/>
                </a:solidFill>
                <a:latin typeface="Arial"/>
                <a:ea typeface="Arial"/>
                <a:cs typeface="Arial"/>
                <a:sym typeface="Arial"/>
              </a:rPr>
              <a:t> </a:t>
            </a:r>
            <a:r>
              <a:rPr lang="en-US" sz="2599" b="0" i="0" u="none" strike="noStrike" cap="none" dirty="0" err="1">
                <a:solidFill>
                  <a:srgbClr val="121212"/>
                </a:solidFill>
                <a:latin typeface="Arial"/>
                <a:ea typeface="Arial"/>
                <a:cs typeface="Arial"/>
                <a:sym typeface="Arial"/>
              </a:rPr>
              <a:t>Lernmethoden</a:t>
            </a:r>
            <a:r>
              <a:rPr lang="en-US" sz="2599" b="0" i="0" u="none" strike="noStrike" cap="none" dirty="0">
                <a:solidFill>
                  <a:srgbClr val="121212"/>
                </a:solidFill>
                <a:latin typeface="Arial"/>
                <a:ea typeface="Arial"/>
                <a:cs typeface="Arial"/>
                <a:sym typeface="Arial"/>
              </a:rPr>
              <a:t> </a:t>
            </a:r>
            <a:endParaRPr sz="2599" b="0" i="0" u="none" strike="noStrike" cap="none" dirty="0">
              <a:solidFill>
                <a:srgbClr val="121212"/>
              </a:solidFill>
              <a:latin typeface="Arial"/>
              <a:ea typeface="Arial"/>
              <a:cs typeface="Arial"/>
              <a:sym typeface="Arial"/>
            </a:endParaRPr>
          </a:p>
        </p:txBody>
      </p:sp>
      <p:sp>
        <p:nvSpPr>
          <p:cNvPr id="642" name="Google Shape;642;p17"/>
          <p:cNvSpPr txBox="1"/>
          <p:nvPr/>
        </p:nvSpPr>
        <p:spPr>
          <a:xfrm>
            <a:off x="5627065" y="9243317"/>
            <a:ext cx="10066227"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n-US" sz="1200" b="0" i="0" u="none" strike="noStrike" cap="none" dirty="0">
                <a:solidFill>
                  <a:srgbClr val="121212"/>
                </a:solidFill>
                <a:latin typeface="Arial"/>
                <a:ea typeface="Arial"/>
                <a:cs typeface="Arial"/>
                <a:sym typeface="Arial"/>
              </a:rPr>
              <a:t>Von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finanziert</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geäußerten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Ansichten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Meinungen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entsprechen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jedoch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ausschließlich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denen</a:t>
            </a:r>
            <a:r>
              <a:rPr lang="en-US" sz="1200" b="0" i="0" u="none" strike="noStrike" cap="none" dirty="0">
                <a:solidFill>
                  <a:srgbClr val="121212"/>
                </a:solidFill>
                <a:latin typeface="Arial"/>
                <a:ea typeface="Arial"/>
                <a:cs typeface="Arial"/>
                <a:sym typeface="Arial"/>
              </a:rPr>
              <a:t> des </a:t>
            </a:r>
            <a:r>
              <a:rPr lang="en-US" sz="1200" b="0" i="0" u="none" strike="noStrike" cap="none" dirty="0" err="1">
                <a:solidFill>
                  <a:srgbClr val="121212"/>
                </a:solidFill>
                <a:latin typeface="Arial"/>
                <a:ea typeface="Arial"/>
                <a:cs typeface="Arial"/>
                <a:sym typeface="Arial"/>
              </a:rPr>
              <a:t>Autors</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bzw</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Autoren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spiegeln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nicht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zwingend</a:t>
            </a:r>
            <a:r>
              <a:rPr lang="en-US" sz="1200" b="0" i="0" u="none" strike="noStrike" cap="none" dirty="0">
                <a:solidFill>
                  <a:srgbClr val="121212"/>
                </a:solidFill>
                <a:latin typeface="Arial"/>
                <a:ea typeface="Arial"/>
                <a:cs typeface="Arial"/>
                <a:sym typeface="Arial"/>
              </a:rPr>
              <a:t> die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oder</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Exekutivagentur</a:t>
            </a:r>
            <a:r>
              <a:rPr lang="en-US" sz="1200" b="0" i="0" u="none" strike="noStrike" cap="none" dirty="0">
                <a:solidFill>
                  <a:srgbClr val="121212"/>
                </a:solidFill>
                <a:latin typeface="Arial"/>
                <a:ea typeface="Arial"/>
                <a:cs typeface="Arial"/>
                <a:sym typeface="Arial"/>
              </a:rPr>
              <a:t> für </a:t>
            </a:r>
            <a:r>
              <a:rPr lang="en-US" sz="1200" b="0" i="0" u="none" strike="noStrike" cap="none" dirty="0" err="1">
                <a:solidFill>
                  <a:srgbClr val="121212"/>
                </a:solidFill>
                <a:latin typeface="Arial"/>
                <a:ea typeface="Arial"/>
                <a:cs typeface="Arial"/>
                <a:sym typeface="Arial"/>
              </a:rPr>
              <a:t>Bildung</a:t>
            </a:r>
            <a:r>
              <a:rPr lang="en-US" sz="1200" b="0" i="0" u="none" strike="noStrike" cap="none" dirty="0">
                <a:solidFill>
                  <a:srgbClr val="121212"/>
                </a:solidFill>
                <a:latin typeface="Arial"/>
                <a:ea typeface="Arial"/>
                <a:cs typeface="Arial"/>
                <a:sym typeface="Arial"/>
              </a:rPr>
              <a:t> und Kultur (EACEA) wider. </a:t>
            </a:r>
            <a:r>
              <a:rPr lang="en-US" sz="1200" b="0" i="0" u="none" strike="noStrike" cap="none" dirty="0" err="1">
                <a:solidFill>
                  <a:srgbClr val="121212"/>
                </a:solidFill>
                <a:latin typeface="Arial"/>
                <a:ea typeface="Arial"/>
                <a:cs typeface="Arial"/>
                <a:sym typeface="Arial"/>
              </a:rPr>
              <a:t>Weder</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Europäische</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noch</a:t>
            </a:r>
            <a:r>
              <a:rPr lang="en-US" sz="1200" b="0" i="0" u="none" strike="noStrike" cap="none" dirty="0">
                <a:solidFill>
                  <a:srgbClr val="121212"/>
                </a:solidFill>
                <a:latin typeface="Arial"/>
                <a:ea typeface="Arial"/>
                <a:cs typeface="Arial"/>
                <a:sym typeface="Arial"/>
              </a:rPr>
              <a:t> die EACEA </a:t>
            </a:r>
            <a:r>
              <a:rPr lang="en-US" sz="1200" b="0" i="0" u="none" strike="noStrike" cap="none" dirty="0" err="1">
                <a:solidFill>
                  <a:srgbClr val="121212"/>
                </a:solidFill>
                <a:latin typeface="Arial"/>
                <a:ea typeface="Arial"/>
                <a:cs typeface="Arial"/>
                <a:sym typeface="Arial"/>
              </a:rPr>
              <a:t>können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dafür</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verantwortlich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gemacht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werden</a:t>
            </a:r>
            <a:r>
              <a:rPr lang="en-US" sz="1200" b="0" i="0" u="none" strike="noStrike" cap="none" dirty="0">
                <a:solidFill>
                  <a:srgbClr val="121212"/>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p:txBody>
      </p:sp>
      <p:sp>
        <p:nvSpPr>
          <p:cNvPr id="643" name="Google Shape;643;p17"/>
          <p:cNvSpPr txBox="1"/>
          <p:nvPr/>
        </p:nvSpPr>
        <p:spPr>
          <a:xfrm>
            <a:off x="2790810" y="2468198"/>
            <a:ext cx="10749488" cy="59708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chemeClr val="dk1"/>
                </a:solidFill>
                <a:latin typeface="Arial"/>
                <a:ea typeface="Arial"/>
                <a:cs typeface="Arial"/>
                <a:sym typeface="Arial"/>
              </a:rPr>
              <a:t>1. </a:t>
            </a:r>
            <a:r>
              <a:rPr lang="en-US" sz="2000" b="1" i="0" u="none" strike="noStrike" cap="none" dirty="0" err="1">
                <a:solidFill>
                  <a:schemeClr val="dk1"/>
                </a:solidFill>
                <a:latin typeface="Arial"/>
                <a:ea typeface="Arial"/>
                <a:cs typeface="Arial"/>
                <a:sym typeface="Arial"/>
              </a:rPr>
              <a:t>Reflektieren</a:t>
            </a:r>
            <a:r>
              <a:rPr lang="en-US" sz="2000" b="1" i="0" u="none" strike="noStrike" cap="none" dirty="0">
                <a:solidFill>
                  <a:schemeClr val="dk1"/>
                </a:solidFill>
                <a:latin typeface="Arial"/>
                <a:ea typeface="Arial"/>
                <a:cs typeface="Arial"/>
                <a:sym typeface="Arial"/>
              </a:rPr>
              <a:t> Sie </a:t>
            </a:r>
            <a:r>
              <a:rPr lang="en-US" sz="2000" b="1" i="0" u="none" strike="noStrike" cap="none" dirty="0" err="1">
                <a:solidFill>
                  <a:schemeClr val="dk1"/>
                </a:solidFill>
                <a:latin typeface="Arial"/>
                <a:ea typeface="Arial"/>
                <a:cs typeface="Arial"/>
                <a:sym typeface="Arial"/>
              </a:rPr>
              <a:t>Ihre</a:t>
            </a:r>
            <a:r>
              <a:rPr lang="en-US" sz="2000" b="1" i="0" u="none" strike="noStrike" cap="none" dirty="0">
                <a:solidFill>
                  <a:schemeClr val="dk1"/>
                </a:solidFill>
                <a:latin typeface="Arial"/>
                <a:ea typeface="Arial"/>
                <a:cs typeface="Arial"/>
                <a:sym typeface="Arial"/>
              </a:rPr>
              <a:t> </a:t>
            </a:r>
            <a:r>
              <a:rPr lang="en-US" sz="2000" b="1" i="0" u="none" strike="noStrike" cap="none" dirty="0" err="1">
                <a:solidFill>
                  <a:schemeClr val="dk1"/>
                </a:solidFill>
                <a:latin typeface="Arial"/>
                <a:ea typeface="Arial"/>
                <a:cs typeface="Arial"/>
                <a:sym typeface="Arial"/>
              </a:rPr>
              <a:t>derzeitigen</a:t>
            </a:r>
            <a:r>
              <a:rPr lang="en-US" sz="2000" b="1" i="0" u="none" strike="noStrike" cap="none" dirty="0">
                <a:solidFill>
                  <a:schemeClr val="dk1"/>
                </a:solidFill>
                <a:latin typeface="Arial"/>
                <a:ea typeface="Arial"/>
                <a:cs typeface="Arial"/>
                <a:sym typeface="Arial"/>
              </a:rPr>
              <a:t> </a:t>
            </a:r>
            <a:r>
              <a:rPr lang="en-US" sz="2000" b="1" i="0" u="none" strike="noStrike" cap="none" dirty="0" err="1">
                <a:solidFill>
                  <a:schemeClr val="dk1"/>
                </a:solidFill>
                <a:latin typeface="Arial"/>
                <a:ea typeface="Arial"/>
                <a:cs typeface="Arial"/>
                <a:sym typeface="Arial"/>
              </a:rPr>
              <a:t>Praktiken</a:t>
            </a:r>
            <a:r>
              <a:rPr lang="en-US" sz="2000" b="1" i="0" u="none" strike="noStrike" cap="none" dirty="0">
                <a:solidFill>
                  <a:schemeClr val="dk1"/>
                </a:solidFill>
                <a:latin typeface="Arial"/>
                <a:ea typeface="Arial"/>
                <a:cs typeface="Arial"/>
                <a:sym typeface="Arial"/>
              </a:rPr>
              <a:t> der Zusammenarbeit:</a:t>
            </a:r>
            <a:endParaRPr sz="2000" b="0" i="0" u="none" strike="noStrike" cap="none" dirty="0">
              <a:solidFill>
                <a:schemeClr val="dk1"/>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2000"/>
              <a:buFont typeface="Arial"/>
              <a:buNone/>
            </a:pPr>
            <a:r>
              <a:rPr lang="en-US" sz="2000" b="0" i="0" u="none" strike="noStrike" cap="none" dirty="0" err="1">
                <a:solidFill>
                  <a:schemeClr val="dk1"/>
                </a:solidFill>
                <a:latin typeface="Arial"/>
                <a:ea typeface="Arial"/>
                <a:cs typeface="Arial"/>
                <a:sym typeface="Arial"/>
              </a:rPr>
              <a:t>Führen</a:t>
            </a:r>
            <a:r>
              <a:rPr lang="en-US" sz="2000" b="0" i="0" u="none" strike="noStrike" cap="none" dirty="0">
                <a:solidFill>
                  <a:schemeClr val="dk1"/>
                </a:solidFill>
                <a:latin typeface="Arial"/>
                <a:ea typeface="Arial"/>
                <a:cs typeface="Arial"/>
                <a:sym typeface="Arial"/>
              </a:rPr>
              <a:t> Sie die </a:t>
            </a:r>
            <a:r>
              <a:rPr lang="en-US" sz="2000" b="0" i="0" u="none" strike="noStrike" cap="none" dirty="0" err="1">
                <a:solidFill>
                  <a:schemeClr val="dk1"/>
                </a:solidFill>
                <a:latin typeface="Arial"/>
                <a:ea typeface="Arial"/>
                <a:cs typeface="Arial"/>
                <a:sym typeface="Arial"/>
              </a:rPr>
              <a:t>Techniken</a:t>
            </a:r>
            <a:r>
              <a:rPr lang="en-US" sz="2000" b="0" i="0" u="none" strike="noStrike" cap="none" dirty="0">
                <a:solidFill>
                  <a:schemeClr val="dk1"/>
                </a:solidFill>
                <a:latin typeface="Arial"/>
                <a:ea typeface="Arial"/>
                <a:cs typeface="Arial"/>
                <a:sym typeface="Arial"/>
              </a:rPr>
              <a:t> des </a:t>
            </a:r>
            <a:r>
              <a:rPr lang="en-US" sz="2000" b="0" i="0" u="none" strike="noStrike" cap="none" dirty="0" err="1">
                <a:solidFill>
                  <a:schemeClr val="dk1"/>
                </a:solidFill>
                <a:latin typeface="Arial"/>
                <a:ea typeface="Arial"/>
                <a:cs typeface="Arial"/>
                <a:sym typeface="Arial"/>
              </a:rPr>
              <a:t>kooperativen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Lernens</a:t>
            </a:r>
            <a:r>
              <a:rPr lang="en-US" sz="2000" b="0" i="0" u="none" strike="noStrike" cap="none" dirty="0">
                <a:solidFill>
                  <a:schemeClr val="dk1"/>
                </a:solidFill>
                <a:latin typeface="Arial"/>
                <a:ea typeface="Arial"/>
                <a:cs typeface="Arial"/>
                <a:sym typeface="Arial"/>
              </a:rPr>
              <a:t> auf, die Sie </a:t>
            </a:r>
            <a:r>
              <a:rPr lang="en-US" sz="2000" b="0" i="0" u="none" strike="noStrike" cap="none" dirty="0" err="1">
                <a:solidFill>
                  <a:schemeClr val="dk1"/>
                </a:solidFill>
                <a:latin typeface="Arial"/>
                <a:ea typeface="Arial"/>
                <a:cs typeface="Arial"/>
                <a:sym typeface="Arial"/>
              </a:rPr>
              <a:t>derzeit</a:t>
            </a:r>
            <a:r>
              <a:rPr lang="en-US" sz="2000" b="0" i="0" u="none" strike="noStrike" cap="none" dirty="0">
                <a:solidFill>
                  <a:schemeClr val="dk1"/>
                </a:solidFill>
                <a:latin typeface="Arial"/>
                <a:ea typeface="Arial"/>
                <a:cs typeface="Arial"/>
                <a:sym typeface="Arial"/>
              </a:rPr>
              <a:t> in </a:t>
            </a:r>
            <a:r>
              <a:rPr lang="en-US" sz="2000" b="0" i="0" u="none" strike="noStrike" cap="none" dirty="0" err="1">
                <a:solidFill>
                  <a:schemeClr val="dk1"/>
                </a:solidFill>
                <a:latin typeface="Arial"/>
                <a:ea typeface="Arial"/>
                <a:cs typeface="Arial"/>
                <a:sym typeface="Arial"/>
              </a:rPr>
              <a:t>Ihrem</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Klassenzimmer</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einsetzen</a:t>
            </a:r>
            <a:r>
              <a:rPr lang="en-US" sz="2000" b="0" i="0" u="none" strike="noStrike" cap="none" dirty="0">
                <a:solidFill>
                  <a:schemeClr val="dk1"/>
                </a:solidFill>
                <a:latin typeface="Arial"/>
                <a:ea typeface="Arial"/>
                <a:cs typeface="Arial"/>
                <a:sym typeface="Arial"/>
              </a:rPr>
              <a:t>.</a:t>
            </a:r>
            <a:endParaRPr sz="2000" b="0" i="0" u="none" strike="noStrike" cap="none" dirty="0">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2000"/>
              <a:buFont typeface="Arial"/>
              <a:buNone/>
            </a:pPr>
            <a:r>
              <a:rPr lang="en-US" sz="2000" b="0" i="0" u="none" strike="noStrike" cap="none" dirty="0">
                <a:solidFill>
                  <a:schemeClr val="dk1"/>
                </a:solidFill>
                <a:latin typeface="Arial"/>
                <a:ea typeface="Arial"/>
                <a:cs typeface="Arial"/>
                <a:sym typeface="Arial"/>
              </a:rPr>
              <a:t>Was </a:t>
            </a:r>
            <a:r>
              <a:rPr lang="en-US" sz="2000" b="0" i="0" u="none" strike="noStrike" cap="none" dirty="0" err="1">
                <a:solidFill>
                  <a:schemeClr val="dk1"/>
                </a:solidFill>
                <a:latin typeface="Arial"/>
                <a:ea typeface="Arial"/>
                <a:cs typeface="Arial"/>
                <a:sym typeface="Arial"/>
              </a:rPr>
              <a:t>funktioniert</a:t>
            </a:r>
            <a:r>
              <a:rPr lang="en-US" sz="2000" b="0" i="0" u="none" strike="noStrike" cap="none" dirty="0">
                <a:solidFill>
                  <a:schemeClr val="dk1"/>
                </a:solidFill>
                <a:latin typeface="Arial"/>
                <a:ea typeface="Arial"/>
                <a:cs typeface="Arial"/>
                <a:sym typeface="Arial"/>
              </a:rPr>
              <a:t> gut? Was </a:t>
            </a:r>
            <a:r>
              <a:rPr lang="en-US" sz="2000" b="0" i="0" u="none" strike="noStrike" cap="none" dirty="0" err="1">
                <a:solidFill>
                  <a:schemeClr val="dk1"/>
                </a:solidFill>
                <a:latin typeface="Arial"/>
                <a:ea typeface="Arial"/>
                <a:cs typeface="Arial"/>
                <a:sym typeface="Arial"/>
              </a:rPr>
              <a:t>funktioniert</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nicht</a:t>
            </a:r>
            <a:r>
              <a:rPr lang="en-US" sz="2000" b="0" i="0" u="none" strike="noStrike" cap="none" dirty="0">
                <a:solidFill>
                  <a:schemeClr val="dk1"/>
                </a:solidFill>
                <a:latin typeface="Arial"/>
                <a:ea typeface="Arial"/>
                <a:cs typeface="Arial"/>
                <a:sym typeface="Arial"/>
              </a:rPr>
              <a:t>?</a:t>
            </a:r>
            <a:endParaRPr dirty="0"/>
          </a:p>
          <a:p>
            <a:pPr marL="457200" marR="0" lvl="1" indent="0" algn="l" rtl="0">
              <a:lnSpc>
                <a:spcPct val="100000"/>
              </a:lnSpc>
              <a:spcBef>
                <a:spcPts val="0"/>
              </a:spcBef>
              <a:spcAft>
                <a:spcPts val="0"/>
              </a:spcAft>
              <a:buClr>
                <a:srgbClr val="000000"/>
              </a:buClr>
              <a:buSzPts val="2000"/>
              <a:buFont typeface="Arial"/>
              <a:buNone/>
            </a:pPr>
            <a:endParaRPr sz="2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chemeClr val="dk1"/>
                </a:solidFill>
                <a:latin typeface="Arial"/>
                <a:ea typeface="Arial"/>
                <a:cs typeface="Arial"/>
                <a:sym typeface="Arial"/>
              </a:rPr>
              <a:t>2. </a:t>
            </a:r>
            <a:r>
              <a:rPr lang="en-US" sz="2000" b="1" i="0" u="none" strike="noStrike" cap="none" dirty="0" err="1">
                <a:solidFill>
                  <a:schemeClr val="dk1"/>
                </a:solidFill>
                <a:latin typeface="Arial"/>
                <a:ea typeface="Arial"/>
                <a:cs typeface="Arial"/>
                <a:sym typeface="Arial"/>
              </a:rPr>
              <a:t>Identifizieren</a:t>
            </a:r>
            <a:r>
              <a:rPr lang="en-US" sz="2000" b="1" i="0" u="none" strike="noStrike" cap="none" dirty="0">
                <a:solidFill>
                  <a:schemeClr val="dk1"/>
                </a:solidFill>
                <a:latin typeface="Arial"/>
                <a:ea typeface="Arial"/>
                <a:cs typeface="Arial"/>
                <a:sym typeface="Arial"/>
              </a:rPr>
              <a:t> Sie </a:t>
            </a:r>
            <a:r>
              <a:rPr lang="en-US" sz="2000" b="1" i="0" u="none" strike="noStrike" cap="none" dirty="0" err="1">
                <a:solidFill>
                  <a:schemeClr val="dk1"/>
                </a:solidFill>
                <a:latin typeface="Arial"/>
                <a:ea typeface="Arial"/>
                <a:cs typeface="Arial"/>
                <a:sym typeface="Arial"/>
              </a:rPr>
              <a:t>Bereiche</a:t>
            </a:r>
            <a:r>
              <a:rPr lang="en-US" sz="2000" b="1" i="0" u="none" strike="noStrike" cap="none" dirty="0">
                <a:solidFill>
                  <a:schemeClr val="dk1"/>
                </a:solidFill>
                <a:latin typeface="Arial"/>
                <a:ea typeface="Arial"/>
                <a:cs typeface="Arial"/>
                <a:sym typeface="Arial"/>
              </a:rPr>
              <a:t>, die </a:t>
            </a:r>
            <a:r>
              <a:rPr lang="en-US" sz="2000" b="1" i="0" u="none" strike="noStrike" cap="none" dirty="0" err="1">
                <a:solidFill>
                  <a:schemeClr val="dk1"/>
                </a:solidFill>
                <a:latin typeface="Arial"/>
                <a:ea typeface="Arial"/>
                <a:cs typeface="Arial"/>
                <a:sym typeface="Arial"/>
              </a:rPr>
              <a:t>verbessert</a:t>
            </a:r>
            <a:r>
              <a:rPr lang="en-US" sz="2000" b="1" i="0" u="none" strike="noStrike" cap="none" dirty="0">
                <a:solidFill>
                  <a:schemeClr val="dk1"/>
                </a:solidFill>
                <a:latin typeface="Arial"/>
                <a:ea typeface="Arial"/>
                <a:cs typeface="Arial"/>
                <a:sym typeface="Arial"/>
              </a:rPr>
              <a:t> </a:t>
            </a:r>
            <a:r>
              <a:rPr lang="en-US" sz="2000" b="1" i="0" u="none" strike="noStrike" cap="none" dirty="0" err="1">
                <a:solidFill>
                  <a:schemeClr val="dk1"/>
                </a:solidFill>
                <a:latin typeface="Arial"/>
                <a:ea typeface="Arial"/>
                <a:cs typeface="Arial"/>
                <a:sym typeface="Arial"/>
              </a:rPr>
              <a:t>werden</a:t>
            </a:r>
            <a:r>
              <a:rPr lang="en-US" sz="2000" b="1" i="0" u="none" strike="noStrike" cap="none" dirty="0">
                <a:solidFill>
                  <a:schemeClr val="dk1"/>
                </a:solidFill>
                <a:latin typeface="Arial"/>
                <a:ea typeface="Arial"/>
                <a:cs typeface="Arial"/>
                <a:sym typeface="Arial"/>
              </a:rPr>
              <a:t> </a:t>
            </a:r>
            <a:r>
              <a:rPr lang="en-US" sz="2000" b="1" i="0" u="none" strike="noStrike" cap="none" dirty="0" err="1">
                <a:solidFill>
                  <a:schemeClr val="dk1"/>
                </a:solidFill>
                <a:latin typeface="Arial"/>
                <a:ea typeface="Arial"/>
                <a:cs typeface="Arial"/>
                <a:sym typeface="Arial"/>
              </a:rPr>
              <a:t>können</a:t>
            </a:r>
            <a:r>
              <a:rPr lang="en-US" sz="2000" b="1" i="0" u="none" strike="noStrike" cap="none" dirty="0">
                <a:solidFill>
                  <a:schemeClr val="dk1"/>
                </a:solidFill>
                <a:latin typeface="Arial"/>
                <a:ea typeface="Arial"/>
                <a:cs typeface="Arial"/>
                <a:sym typeface="Arial"/>
              </a:rPr>
              <a:t>:</a:t>
            </a:r>
            <a:endParaRPr sz="2000" b="0" i="0" u="none" strike="noStrike" cap="none" dirty="0">
              <a:solidFill>
                <a:schemeClr val="dk1"/>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2000"/>
              <a:buFont typeface="Arial"/>
              <a:buNone/>
            </a:pPr>
            <a:r>
              <a:rPr lang="en-US" sz="2000" b="0" i="0" u="none" strike="noStrike" cap="none" dirty="0" err="1">
                <a:solidFill>
                  <a:schemeClr val="dk1"/>
                </a:solidFill>
                <a:latin typeface="Arial"/>
                <a:ea typeface="Arial"/>
                <a:cs typeface="Arial"/>
                <a:sym typeface="Arial"/>
              </a:rPr>
              <a:t>Ermitteln</a:t>
            </a:r>
            <a:r>
              <a:rPr lang="en-US" sz="2000" b="0" i="0" u="none" strike="noStrike" cap="none" dirty="0">
                <a:solidFill>
                  <a:schemeClr val="dk1"/>
                </a:solidFill>
                <a:latin typeface="Arial"/>
                <a:ea typeface="Arial"/>
                <a:cs typeface="Arial"/>
                <a:sym typeface="Arial"/>
              </a:rPr>
              <a:t> Sie auf der </a:t>
            </a:r>
            <a:r>
              <a:rPr lang="en-US" sz="2000" b="0" i="0" u="none" strike="noStrike" cap="none" dirty="0" err="1">
                <a:solidFill>
                  <a:schemeClr val="dk1"/>
                </a:solidFill>
                <a:latin typeface="Arial"/>
                <a:ea typeface="Arial"/>
                <a:cs typeface="Arial"/>
                <a:sym typeface="Arial"/>
              </a:rPr>
              <a:t>Grundlage</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Ihrer</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Überlegungen</a:t>
            </a:r>
            <a:r>
              <a:rPr lang="en-US" sz="2000" b="0" i="0" u="none" strike="noStrike" cap="none" dirty="0">
                <a:solidFill>
                  <a:schemeClr val="dk1"/>
                </a:solidFill>
                <a:latin typeface="Arial"/>
                <a:ea typeface="Arial"/>
                <a:cs typeface="Arial"/>
                <a:sym typeface="Arial"/>
              </a:rPr>
              <a:t>, in </a:t>
            </a:r>
            <a:r>
              <a:rPr lang="en-US" sz="2000" b="0" i="0" u="none" strike="noStrike" cap="none" dirty="0" err="1">
                <a:solidFill>
                  <a:schemeClr val="dk1"/>
                </a:solidFill>
                <a:latin typeface="Arial"/>
                <a:ea typeface="Arial"/>
                <a:cs typeface="Arial"/>
                <a:sym typeface="Arial"/>
              </a:rPr>
              <a:t>welchen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Bereichen</a:t>
            </a:r>
            <a:r>
              <a:rPr lang="en-US" sz="2000" b="0" i="0" u="none" strike="noStrike" cap="none" dirty="0">
                <a:solidFill>
                  <a:schemeClr val="dk1"/>
                </a:solidFill>
                <a:latin typeface="Arial"/>
                <a:ea typeface="Arial"/>
                <a:cs typeface="Arial"/>
                <a:sym typeface="Arial"/>
              </a:rPr>
              <a:t> Sie die </a:t>
            </a:r>
            <a:r>
              <a:rPr lang="en-US" sz="2000" b="0" i="0" u="none" strike="noStrike" cap="none" dirty="0" err="1">
                <a:solidFill>
                  <a:schemeClr val="dk1"/>
                </a:solidFill>
                <a:latin typeface="Arial"/>
                <a:ea typeface="Arial"/>
                <a:cs typeface="Arial"/>
                <a:sym typeface="Arial"/>
              </a:rPr>
              <a:t>Förderung</a:t>
            </a:r>
            <a:r>
              <a:rPr lang="en-US" sz="2000" b="0" i="0" u="none" strike="noStrike" cap="none" dirty="0">
                <a:solidFill>
                  <a:schemeClr val="dk1"/>
                </a:solidFill>
                <a:latin typeface="Arial"/>
                <a:ea typeface="Arial"/>
                <a:cs typeface="Arial"/>
                <a:sym typeface="Arial"/>
              </a:rPr>
              <a:t> des </a:t>
            </a:r>
            <a:r>
              <a:rPr lang="en-US" sz="2000" b="0" i="0" u="none" strike="noStrike" cap="none" dirty="0" err="1">
                <a:solidFill>
                  <a:schemeClr val="dk1"/>
                </a:solidFill>
                <a:latin typeface="Arial"/>
                <a:ea typeface="Arial"/>
                <a:cs typeface="Arial"/>
                <a:sym typeface="Arial"/>
              </a:rPr>
              <a:t>gemeinsamen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Lernens</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verbessern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könnten</a:t>
            </a:r>
            <a:r>
              <a:rPr lang="en-US" sz="2000" b="0" i="0" u="none" strike="noStrike" cap="none" dirty="0">
                <a:solidFill>
                  <a:schemeClr val="dk1"/>
                </a:solidFill>
                <a:latin typeface="Arial"/>
                <a:ea typeface="Arial"/>
                <a:cs typeface="Arial"/>
                <a:sym typeface="Arial"/>
              </a:rPr>
              <a:t>.</a:t>
            </a:r>
            <a:endParaRPr sz="2000" b="0" i="0" u="none" strike="noStrike" cap="none" dirty="0">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2000"/>
              <a:buFont typeface="Arial"/>
              <a:buNone/>
            </a:pPr>
            <a:r>
              <a:rPr lang="en-US" sz="2000" b="0" i="0" u="none" strike="noStrike" cap="none" dirty="0" err="1">
                <a:solidFill>
                  <a:schemeClr val="dk1"/>
                </a:solidFill>
                <a:latin typeface="Arial"/>
                <a:ea typeface="Arial"/>
                <a:cs typeface="Arial"/>
                <a:sym typeface="Arial"/>
              </a:rPr>
              <a:t>Überlegen</a:t>
            </a:r>
            <a:r>
              <a:rPr lang="en-US" sz="2000" b="0" i="0" u="none" strike="noStrike" cap="none" dirty="0">
                <a:solidFill>
                  <a:schemeClr val="dk1"/>
                </a:solidFill>
                <a:latin typeface="Arial"/>
                <a:ea typeface="Arial"/>
                <a:cs typeface="Arial"/>
                <a:sym typeface="Arial"/>
              </a:rPr>
              <a:t> Sie, </a:t>
            </a:r>
            <a:r>
              <a:rPr lang="en-US" sz="2000" b="0" i="0" u="none" strike="noStrike" cap="none" dirty="0" err="1">
                <a:solidFill>
                  <a:schemeClr val="dk1"/>
                </a:solidFill>
                <a:latin typeface="Arial"/>
                <a:ea typeface="Arial"/>
                <a:cs typeface="Arial"/>
                <a:sym typeface="Arial"/>
              </a:rPr>
              <a:t>wie</a:t>
            </a:r>
            <a:r>
              <a:rPr lang="en-US" sz="2000" b="0" i="0" u="none" strike="noStrike" cap="none" dirty="0">
                <a:solidFill>
                  <a:schemeClr val="dk1"/>
                </a:solidFill>
                <a:latin typeface="Arial"/>
                <a:ea typeface="Arial"/>
                <a:cs typeface="Arial"/>
                <a:sym typeface="Arial"/>
              </a:rPr>
              <a:t> Sie </a:t>
            </a:r>
            <a:r>
              <a:rPr lang="en-US" sz="2000" b="0" i="0" u="none" strike="noStrike" cap="none" dirty="0" err="1">
                <a:solidFill>
                  <a:schemeClr val="dk1"/>
                </a:solidFill>
                <a:latin typeface="Arial"/>
                <a:ea typeface="Arial"/>
                <a:cs typeface="Arial"/>
                <a:sym typeface="Arial"/>
              </a:rPr>
              <a:t>kooperative</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Aktivitäten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besser</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bewerten</a:t>
            </a:r>
            <a:r>
              <a:rPr lang="en-US" sz="2000" b="0" i="0" u="none" strike="noStrike" cap="none" dirty="0">
                <a:solidFill>
                  <a:schemeClr val="dk1"/>
                </a:solidFill>
                <a:latin typeface="Arial"/>
                <a:ea typeface="Arial"/>
                <a:cs typeface="Arial"/>
                <a:sym typeface="Arial"/>
              </a:rPr>
              <a:t> und </a:t>
            </a:r>
            <a:r>
              <a:rPr lang="en-US" sz="2000" b="0" i="0" u="none" strike="noStrike" cap="none" dirty="0" err="1">
                <a:solidFill>
                  <a:schemeClr val="dk1"/>
                </a:solidFill>
                <a:latin typeface="Arial"/>
                <a:ea typeface="Arial"/>
                <a:cs typeface="Arial"/>
                <a:sym typeface="Arial"/>
              </a:rPr>
              <a:t>unterstützen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können</a:t>
            </a:r>
            <a:r>
              <a:rPr lang="en-US" sz="2000" b="0" i="0" u="none" strike="noStrike" cap="none" dirty="0">
                <a:solidFill>
                  <a:schemeClr val="dk1"/>
                </a:solidFill>
                <a:latin typeface="Arial"/>
                <a:ea typeface="Arial"/>
                <a:cs typeface="Arial"/>
                <a:sym typeface="Arial"/>
              </a:rPr>
              <a:t>.</a:t>
            </a:r>
            <a:endParaRPr dirty="0"/>
          </a:p>
          <a:p>
            <a:pPr marL="457200" marR="0" lvl="1" indent="0" algn="l" rtl="0">
              <a:lnSpc>
                <a:spcPct val="100000"/>
              </a:lnSpc>
              <a:spcBef>
                <a:spcPts val="0"/>
              </a:spcBef>
              <a:spcAft>
                <a:spcPts val="0"/>
              </a:spcAft>
              <a:buClr>
                <a:srgbClr val="000000"/>
              </a:buClr>
              <a:buSzPts val="2000"/>
              <a:buFont typeface="Arial"/>
              <a:buNone/>
            </a:pPr>
            <a:endParaRPr sz="2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chemeClr val="dk1"/>
                </a:solidFill>
                <a:latin typeface="Arial"/>
                <a:ea typeface="Arial"/>
                <a:cs typeface="Arial"/>
                <a:sym typeface="Arial"/>
              </a:rPr>
              <a:t>3. </a:t>
            </a:r>
            <a:r>
              <a:rPr lang="en-US" sz="2000" b="1" i="0" u="none" strike="noStrike" cap="none" dirty="0" err="1">
                <a:solidFill>
                  <a:schemeClr val="dk1"/>
                </a:solidFill>
                <a:latin typeface="Arial"/>
                <a:ea typeface="Arial"/>
                <a:cs typeface="Arial"/>
                <a:sym typeface="Arial"/>
              </a:rPr>
              <a:t>Planen</a:t>
            </a:r>
            <a:r>
              <a:rPr lang="en-US" sz="2000" b="1" i="0" u="none" strike="noStrike" cap="none" dirty="0">
                <a:solidFill>
                  <a:schemeClr val="dk1"/>
                </a:solidFill>
                <a:latin typeface="Arial"/>
                <a:ea typeface="Arial"/>
                <a:cs typeface="Arial"/>
                <a:sym typeface="Arial"/>
              </a:rPr>
              <a:t> Sie </a:t>
            </a:r>
            <a:r>
              <a:rPr lang="en-US" sz="2000" b="1" i="0" u="none" strike="noStrike" cap="none" dirty="0" err="1">
                <a:solidFill>
                  <a:schemeClr val="dk1"/>
                </a:solidFill>
                <a:latin typeface="Arial"/>
                <a:ea typeface="Arial"/>
                <a:cs typeface="Arial"/>
                <a:sym typeface="Arial"/>
              </a:rPr>
              <a:t>eine</a:t>
            </a:r>
            <a:r>
              <a:rPr lang="en-US" sz="2000" b="1" i="0" u="none" strike="noStrike" cap="none" dirty="0">
                <a:solidFill>
                  <a:schemeClr val="dk1"/>
                </a:solidFill>
                <a:latin typeface="Arial"/>
                <a:ea typeface="Arial"/>
                <a:cs typeface="Arial"/>
                <a:sym typeface="Arial"/>
              </a:rPr>
              <a:t> </a:t>
            </a:r>
            <a:r>
              <a:rPr lang="en-US" sz="2000" b="1" i="0" u="none" strike="noStrike" cap="none" dirty="0" err="1">
                <a:solidFill>
                  <a:schemeClr val="dk1"/>
                </a:solidFill>
                <a:latin typeface="Arial"/>
                <a:ea typeface="Arial"/>
                <a:cs typeface="Arial"/>
                <a:sym typeface="Arial"/>
              </a:rPr>
              <a:t>Umsetzungsstrategie</a:t>
            </a:r>
            <a:r>
              <a:rPr lang="en-US" sz="2000" b="1" i="0" u="none" strike="noStrike" cap="none" dirty="0">
                <a:solidFill>
                  <a:schemeClr val="dk1"/>
                </a:solidFill>
                <a:latin typeface="Arial"/>
                <a:ea typeface="Arial"/>
                <a:cs typeface="Arial"/>
                <a:sym typeface="Arial"/>
              </a:rPr>
              <a:t>:</a:t>
            </a:r>
            <a:endParaRPr sz="2000" b="0" i="0" u="none" strike="noStrike" cap="none" dirty="0">
              <a:solidFill>
                <a:schemeClr val="dk1"/>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2000"/>
              <a:buFont typeface="Arial"/>
              <a:buNone/>
            </a:pPr>
            <a:r>
              <a:rPr lang="en-US" sz="2000" b="0" i="0" u="none" strike="noStrike" cap="none" dirty="0" err="1">
                <a:solidFill>
                  <a:schemeClr val="dk1"/>
                </a:solidFill>
                <a:latin typeface="Arial"/>
                <a:ea typeface="Arial"/>
                <a:cs typeface="Arial"/>
                <a:sym typeface="Arial"/>
              </a:rPr>
              <a:t>Wählen</a:t>
            </a:r>
            <a:r>
              <a:rPr lang="en-US" sz="2000" b="0" i="0" u="none" strike="noStrike" cap="none" dirty="0">
                <a:solidFill>
                  <a:schemeClr val="dk1"/>
                </a:solidFill>
                <a:latin typeface="Arial"/>
                <a:ea typeface="Arial"/>
                <a:cs typeface="Arial"/>
                <a:sym typeface="Arial"/>
              </a:rPr>
              <a:t> Sie </a:t>
            </a:r>
            <a:r>
              <a:rPr lang="en-US" sz="2000" b="0" i="0" u="none" strike="noStrike" cap="none" dirty="0" err="1">
                <a:solidFill>
                  <a:schemeClr val="dk1"/>
                </a:solidFill>
                <a:latin typeface="Arial"/>
                <a:ea typeface="Arial"/>
                <a:cs typeface="Arial"/>
                <a:sym typeface="Arial"/>
              </a:rPr>
              <a:t>eine</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neue</a:t>
            </a:r>
            <a:r>
              <a:rPr lang="en-US" sz="2000" b="0" i="0" u="none" strike="noStrike" cap="none" dirty="0">
                <a:solidFill>
                  <a:schemeClr val="dk1"/>
                </a:solidFill>
                <a:latin typeface="Arial"/>
                <a:ea typeface="Arial"/>
                <a:cs typeface="Arial"/>
                <a:sym typeface="Arial"/>
              </a:rPr>
              <a:t> Technik des </a:t>
            </a:r>
            <a:r>
              <a:rPr lang="en-US" sz="2000" b="0" i="0" u="none" strike="noStrike" cap="none" dirty="0" err="1">
                <a:solidFill>
                  <a:schemeClr val="dk1"/>
                </a:solidFill>
                <a:latin typeface="Arial"/>
                <a:ea typeface="Arial"/>
                <a:cs typeface="Arial"/>
                <a:sym typeface="Arial"/>
              </a:rPr>
              <a:t>kollaborativen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Lernens</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oder</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eine</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Bewertungsstrategie</a:t>
            </a:r>
            <a:r>
              <a:rPr lang="en-US" sz="2000" b="0" i="0" u="none" strike="noStrike" cap="none" dirty="0">
                <a:solidFill>
                  <a:schemeClr val="dk1"/>
                </a:solidFill>
                <a:latin typeface="Arial"/>
                <a:ea typeface="Arial"/>
                <a:cs typeface="Arial"/>
                <a:sym typeface="Arial"/>
              </a:rPr>
              <a:t>, die Sie in </a:t>
            </a:r>
            <a:r>
              <a:rPr lang="en-US" sz="2000" b="0" i="0" u="none" strike="noStrike" cap="none" dirty="0" err="1">
                <a:solidFill>
                  <a:schemeClr val="dk1"/>
                </a:solidFill>
                <a:latin typeface="Arial"/>
                <a:ea typeface="Arial"/>
                <a:cs typeface="Arial"/>
                <a:sym typeface="Arial"/>
              </a:rPr>
              <a:t>diesem</a:t>
            </a:r>
            <a:r>
              <a:rPr lang="en-US" sz="2000" b="0" i="0" u="none" strike="noStrike" cap="none" dirty="0">
                <a:solidFill>
                  <a:schemeClr val="dk1"/>
                </a:solidFill>
                <a:latin typeface="Arial"/>
                <a:ea typeface="Arial"/>
                <a:cs typeface="Arial"/>
                <a:sym typeface="Arial"/>
              </a:rPr>
              <a:t> Modul </a:t>
            </a:r>
            <a:r>
              <a:rPr lang="en-US" sz="2000" b="0" i="0" u="none" strike="noStrike" cap="none" dirty="0" err="1">
                <a:solidFill>
                  <a:schemeClr val="dk1"/>
                </a:solidFill>
                <a:latin typeface="Arial"/>
                <a:ea typeface="Arial"/>
                <a:cs typeface="Arial"/>
                <a:sym typeface="Arial"/>
              </a:rPr>
              <a:t>kennen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gelernt</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haben</a:t>
            </a:r>
            <a:r>
              <a:rPr lang="en-US" sz="2000" b="0" i="0" u="none" strike="noStrike" cap="none" dirty="0">
                <a:solidFill>
                  <a:schemeClr val="dk1"/>
                </a:solidFill>
                <a:latin typeface="Arial"/>
                <a:ea typeface="Arial"/>
                <a:cs typeface="Arial"/>
                <a:sym typeface="Arial"/>
              </a:rPr>
              <a:t>.</a:t>
            </a:r>
            <a:endParaRPr sz="2000" b="0" i="0" u="none" strike="noStrike" cap="none" dirty="0">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2000"/>
              <a:buFont typeface="Arial"/>
              <a:buNone/>
            </a:pPr>
            <a:r>
              <a:rPr lang="en-US" sz="2000" b="0" i="0" u="none" strike="noStrike" cap="none" dirty="0" err="1">
                <a:solidFill>
                  <a:schemeClr val="dk1"/>
                </a:solidFill>
                <a:latin typeface="Arial"/>
                <a:ea typeface="Arial"/>
                <a:cs typeface="Arial"/>
                <a:sym typeface="Arial"/>
              </a:rPr>
              <a:t>Entwickeln</a:t>
            </a:r>
            <a:r>
              <a:rPr lang="en-US" sz="2000" b="0" i="0" u="none" strike="noStrike" cap="none" dirty="0">
                <a:solidFill>
                  <a:schemeClr val="dk1"/>
                </a:solidFill>
                <a:latin typeface="Arial"/>
                <a:ea typeface="Arial"/>
                <a:cs typeface="Arial"/>
                <a:sym typeface="Arial"/>
              </a:rPr>
              <a:t> Sie </a:t>
            </a:r>
            <a:r>
              <a:rPr lang="en-US" sz="2000" b="0" i="0" u="none" strike="noStrike" cap="none" dirty="0" err="1">
                <a:solidFill>
                  <a:schemeClr val="dk1"/>
                </a:solidFill>
                <a:latin typeface="Arial"/>
                <a:ea typeface="Arial"/>
                <a:cs typeface="Arial"/>
                <a:sym typeface="Arial"/>
              </a:rPr>
              <a:t>einen</a:t>
            </a:r>
            <a:r>
              <a:rPr lang="en-US" sz="2000" b="0" i="0" u="none" strike="noStrike" cap="none" dirty="0">
                <a:solidFill>
                  <a:schemeClr val="dk1"/>
                </a:solidFill>
                <a:latin typeface="Arial"/>
                <a:ea typeface="Arial"/>
                <a:cs typeface="Arial"/>
                <a:sym typeface="Arial"/>
              </a:rPr>
              <a:t> Plan, </a:t>
            </a:r>
            <a:r>
              <a:rPr lang="en-US" sz="2000" b="0" i="0" u="none" strike="noStrike" cap="none" dirty="0" err="1">
                <a:solidFill>
                  <a:schemeClr val="dk1"/>
                </a:solidFill>
                <a:latin typeface="Arial"/>
                <a:ea typeface="Arial"/>
                <a:cs typeface="Arial"/>
                <a:sym typeface="Arial"/>
              </a:rPr>
              <a:t>wie</a:t>
            </a:r>
            <a:r>
              <a:rPr lang="en-US" sz="2000" b="0" i="0" u="none" strike="noStrike" cap="none" dirty="0">
                <a:solidFill>
                  <a:schemeClr val="dk1"/>
                </a:solidFill>
                <a:latin typeface="Arial"/>
                <a:ea typeface="Arial"/>
                <a:cs typeface="Arial"/>
                <a:sym typeface="Arial"/>
              </a:rPr>
              <a:t> Sie </a:t>
            </a:r>
            <a:r>
              <a:rPr lang="en-US" sz="2000" b="0" i="0" u="none" strike="noStrike" cap="none" dirty="0" err="1">
                <a:solidFill>
                  <a:schemeClr val="dk1"/>
                </a:solidFill>
                <a:latin typeface="Arial"/>
                <a:ea typeface="Arial"/>
                <a:cs typeface="Arial"/>
                <a:sym typeface="Arial"/>
              </a:rPr>
              <a:t>diese</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Strategie</a:t>
            </a:r>
            <a:r>
              <a:rPr lang="en-US" sz="2000" b="0" i="0" u="none" strike="noStrike" cap="none" dirty="0">
                <a:solidFill>
                  <a:schemeClr val="dk1"/>
                </a:solidFill>
                <a:latin typeface="Arial"/>
                <a:ea typeface="Arial"/>
                <a:cs typeface="Arial"/>
                <a:sym typeface="Arial"/>
              </a:rPr>
              <a:t> in </a:t>
            </a:r>
            <a:r>
              <a:rPr lang="en-US" sz="2000" b="0" i="0" u="none" strike="noStrike" cap="none" dirty="0" err="1">
                <a:solidFill>
                  <a:schemeClr val="dk1"/>
                </a:solidFill>
                <a:latin typeface="Arial"/>
                <a:ea typeface="Arial"/>
                <a:cs typeface="Arial"/>
                <a:sym typeface="Arial"/>
              </a:rPr>
              <a:t>Ihrem</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Klassenzimmer</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umsetzen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wollen</a:t>
            </a:r>
            <a:r>
              <a:rPr lang="en-US" sz="2000" b="0" i="0" u="none" strike="noStrike" cap="none" dirty="0">
                <a:solidFill>
                  <a:schemeClr val="dk1"/>
                </a:solidFill>
                <a:latin typeface="Arial"/>
                <a:ea typeface="Arial"/>
                <a:cs typeface="Arial"/>
                <a:sym typeface="Arial"/>
              </a:rPr>
              <a:t>.</a:t>
            </a:r>
            <a:endParaRPr dirty="0"/>
          </a:p>
          <a:p>
            <a:pPr marL="457200" marR="0" lvl="1" indent="0" algn="l" rtl="0">
              <a:lnSpc>
                <a:spcPct val="100000"/>
              </a:lnSpc>
              <a:spcBef>
                <a:spcPts val="0"/>
              </a:spcBef>
              <a:spcAft>
                <a:spcPts val="0"/>
              </a:spcAft>
              <a:buClr>
                <a:srgbClr val="000000"/>
              </a:buClr>
              <a:buSzPts val="2000"/>
              <a:buFont typeface="Arial"/>
              <a:buNone/>
            </a:pPr>
            <a:endParaRPr sz="2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chemeClr val="dk1"/>
                </a:solidFill>
                <a:latin typeface="Arial"/>
                <a:ea typeface="Arial"/>
                <a:cs typeface="Arial"/>
                <a:sym typeface="Arial"/>
              </a:rPr>
              <a:t>4. </a:t>
            </a:r>
            <a:r>
              <a:rPr lang="en-US" sz="2000" b="1" i="0" u="none" strike="noStrike" cap="none" dirty="0" err="1">
                <a:solidFill>
                  <a:schemeClr val="dk1"/>
                </a:solidFill>
                <a:latin typeface="Arial"/>
                <a:ea typeface="Arial"/>
                <a:cs typeface="Arial"/>
                <a:sym typeface="Arial"/>
              </a:rPr>
              <a:t>Ziele</a:t>
            </a:r>
            <a:r>
              <a:rPr lang="en-US" sz="2000" b="1" i="0" u="none" strike="noStrike" cap="none" dirty="0">
                <a:solidFill>
                  <a:schemeClr val="dk1"/>
                </a:solidFill>
                <a:latin typeface="Arial"/>
                <a:ea typeface="Arial"/>
                <a:cs typeface="Arial"/>
                <a:sym typeface="Arial"/>
              </a:rPr>
              <a:t> </a:t>
            </a:r>
            <a:r>
              <a:rPr lang="en-US" sz="2000" b="1" i="0" u="none" strike="noStrike" cap="none" dirty="0" err="1">
                <a:solidFill>
                  <a:schemeClr val="dk1"/>
                </a:solidFill>
                <a:latin typeface="Arial"/>
                <a:ea typeface="Arial"/>
                <a:cs typeface="Arial"/>
                <a:sym typeface="Arial"/>
              </a:rPr>
              <a:t>setzen</a:t>
            </a:r>
            <a:r>
              <a:rPr lang="en-US" sz="2000" b="1" i="0" u="none" strike="noStrike" cap="none" dirty="0">
                <a:solidFill>
                  <a:schemeClr val="dk1"/>
                </a:solidFill>
                <a:latin typeface="Arial"/>
                <a:ea typeface="Arial"/>
                <a:cs typeface="Arial"/>
                <a:sym typeface="Arial"/>
              </a:rPr>
              <a:t>:</a:t>
            </a:r>
            <a:endParaRPr sz="2000" b="0" i="0" u="none" strike="noStrike" cap="none" dirty="0">
              <a:solidFill>
                <a:schemeClr val="dk1"/>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2000"/>
              <a:buFont typeface="Arial"/>
              <a:buNone/>
            </a:pPr>
            <a:r>
              <a:rPr lang="en-US" sz="2000" b="0" i="0" u="none" strike="noStrike" cap="none" dirty="0" err="1">
                <a:solidFill>
                  <a:schemeClr val="dk1"/>
                </a:solidFill>
                <a:latin typeface="Arial"/>
                <a:ea typeface="Arial"/>
                <a:cs typeface="Arial"/>
                <a:sym typeface="Arial"/>
              </a:rPr>
              <a:t>Setzen</a:t>
            </a:r>
            <a:r>
              <a:rPr lang="en-US" sz="2000" b="0" i="0" u="none" strike="noStrike" cap="none" dirty="0">
                <a:solidFill>
                  <a:schemeClr val="dk1"/>
                </a:solidFill>
                <a:latin typeface="Arial"/>
                <a:ea typeface="Arial"/>
                <a:cs typeface="Arial"/>
                <a:sym typeface="Arial"/>
              </a:rPr>
              <a:t> Sie </a:t>
            </a:r>
            <a:r>
              <a:rPr lang="en-US" sz="2000" b="0" i="0" u="none" strike="noStrike" cap="none" dirty="0" err="1">
                <a:solidFill>
                  <a:schemeClr val="dk1"/>
                </a:solidFill>
                <a:latin typeface="Arial"/>
                <a:ea typeface="Arial"/>
                <a:cs typeface="Arial"/>
                <a:sym typeface="Arial"/>
              </a:rPr>
              <a:t>sich</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konkrete</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Ziele</a:t>
            </a:r>
            <a:r>
              <a:rPr lang="en-US" sz="2000" b="0" i="0" u="none" strike="noStrike" cap="none" dirty="0">
                <a:solidFill>
                  <a:schemeClr val="dk1"/>
                </a:solidFill>
                <a:latin typeface="Arial"/>
                <a:ea typeface="Arial"/>
                <a:cs typeface="Arial"/>
                <a:sym typeface="Arial"/>
              </a:rPr>
              <a:t>, was Sie </a:t>
            </a:r>
            <a:r>
              <a:rPr lang="en-US" sz="2000" b="0" i="0" u="none" strike="noStrike" cap="none" dirty="0" err="1">
                <a:solidFill>
                  <a:schemeClr val="dk1"/>
                </a:solidFill>
                <a:latin typeface="Arial"/>
                <a:ea typeface="Arial"/>
                <a:cs typeface="Arial"/>
                <a:sym typeface="Arial"/>
              </a:rPr>
              <a:t>mit</a:t>
            </a:r>
            <a:r>
              <a:rPr lang="en-US" sz="2000" b="0" i="0" u="none" strike="noStrike" cap="none" dirty="0">
                <a:solidFill>
                  <a:schemeClr val="dk1"/>
                </a:solidFill>
                <a:latin typeface="Arial"/>
                <a:ea typeface="Arial"/>
                <a:cs typeface="Arial"/>
                <a:sym typeface="Arial"/>
              </a:rPr>
              <a:t> der </a:t>
            </a:r>
            <a:r>
              <a:rPr lang="en-US" sz="2000" b="0" i="0" u="none" strike="noStrike" cap="none" dirty="0" err="1">
                <a:solidFill>
                  <a:schemeClr val="dk1"/>
                </a:solidFill>
                <a:latin typeface="Arial"/>
                <a:ea typeface="Arial"/>
                <a:cs typeface="Arial"/>
                <a:sym typeface="Arial"/>
              </a:rPr>
              <a:t>neuen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Strategie</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erreichen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wollen</a:t>
            </a:r>
            <a:r>
              <a:rPr lang="en-US" sz="2000" b="0" i="0" u="none" strike="noStrike" cap="none" dirty="0">
                <a:solidFill>
                  <a:schemeClr val="dk1"/>
                </a:solidFill>
                <a:latin typeface="Arial"/>
                <a:ea typeface="Arial"/>
                <a:cs typeface="Arial"/>
                <a:sym typeface="Arial"/>
              </a:rPr>
              <a:t>. Wie </a:t>
            </a:r>
            <a:r>
              <a:rPr lang="en-US" sz="2000" b="0" i="0" u="none" strike="noStrike" cap="none" dirty="0" err="1">
                <a:solidFill>
                  <a:schemeClr val="dk1"/>
                </a:solidFill>
                <a:latin typeface="Arial"/>
                <a:ea typeface="Arial"/>
                <a:cs typeface="Arial"/>
                <a:sym typeface="Arial"/>
              </a:rPr>
              <a:t>wird</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sie</a:t>
            </a:r>
            <a:r>
              <a:rPr lang="en-US" sz="2000" b="0" i="0" u="none" strike="noStrike" cap="none" dirty="0">
                <a:solidFill>
                  <a:schemeClr val="dk1"/>
                </a:solidFill>
                <a:latin typeface="Arial"/>
                <a:ea typeface="Arial"/>
                <a:cs typeface="Arial"/>
                <a:sym typeface="Arial"/>
              </a:rPr>
              <a:t> das </a:t>
            </a:r>
            <a:r>
              <a:rPr lang="en-US" sz="2000" b="0" i="0" u="none" strike="noStrike" cap="none" dirty="0" err="1">
                <a:solidFill>
                  <a:schemeClr val="dk1"/>
                </a:solidFill>
                <a:latin typeface="Arial"/>
                <a:ea typeface="Arial"/>
                <a:cs typeface="Arial"/>
                <a:sym typeface="Arial"/>
              </a:rPr>
              <a:t>Lernen</a:t>
            </a:r>
            <a:r>
              <a:rPr lang="en-US" sz="2000" b="0" i="0" u="none" strike="noStrike" cap="none" dirty="0">
                <a:solidFill>
                  <a:schemeClr val="dk1"/>
                </a:solidFill>
                <a:latin typeface="Arial"/>
                <a:ea typeface="Arial"/>
                <a:cs typeface="Arial"/>
                <a:sym typeface="Arial"/>
              </a:rPr>
              <a:t> der </a:t>
            </a:r>
            <a:r>
              <a:rPr lang="en-US" sz="2000" b="0" i="0" u="none" strike="noStrike" cap="none" dirty="0" err="1">
                <a:solidFill>
                  <a:schemeClr val="dk1"/>
                </a:solidFill>
                <a:latin typeface="Arial"/>
                <a:ea typeface="Arial"/>
                <a:cs typeface="Arial"/>
                <a:sym typeface="Arial"/>
              </a:rPr>
              <a:t>Schüler</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verbessern</a:t>
            </a:r>
            <a:r>
              <a:rPr lang="en-US" sz="2000" b="0" i="0" u="none" strike="noStrike" cap="none" dirty="0">
                <a:solidFill>
                  <a:schemeClr val="dk1"/>
                </a:solidFill>
                <a:latin typeface="Arial"/>
                <a:ea typeface="Arial"/>
                <a:cs typeface="Arial"/>
                <a:sym typeface="Arial"/>
              </a:rPr>
              <a:t>?</a:t>
            </a:r>
            <a:endParaRPr sz="2000" b="0" i="0" u="none" strike="noStrike" cap="none" dirty="0">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2000"/>
              <a:buFont typeface="Arial"/>
              <a:buNone/>
            </a:pPr>
            <a:r>
              <a:rPr lang="en-US" sz="2000" b="0" i="0" u="none" strike="noStrike" cap="none" dirty="0">
                <a:solidFill>
                  <a:schemeClr val="dk1"/>
                </a:solidFill>
                <a:latin typeface="Arial"/>
                <a:ea typeface="Arial"/>
                <a:cs typeface="Arial"/>
                <a:sym typeface="Arial"/>
              </a:rPr>
              <a:t>Wie </a:t>
            </a:r>
            <a:r>
              <a:rPr lang="en-US" sz="2000" b="0" i="0" u="none" strike="noStrike" cap="none" dirty="0" err="1">
                <a:solidFill>
                  <a:schemeClr val="dk1"/>
                </a:solidFill>
                <a:latin typeface="Arial"/>
                <a:ea typeface="Arial"/>
                <a:cs typeface="Arial"/>
                <a:sym typeface="Arial"/>
              </a:rPr>
              <a:t>werden</a:t>
            </a:r>
            <a:r>
              <a:rPr lang="en-US" sz="2000" b="0" i="0" u="none" strike="noStrike" cap="none" dirty="0">
                <a:solidFill>
                  <a:schemeClr val="dk1"/>
                </a:solidFill>
                <a:latin typeface="Arial"/>
                <a:ea typeface="Arial"/>
                <a:cs typeface="Arial"/>
                <a:sym typeface="Arial"/>
              </a:rPr>
              <a:t> Sie den </a:t>
            </a:r>
            <a:r>
              <a:rPr lang="en-US" sz="2000" b="0" i="0" u="none" strike="noStrike" cap="none" dirty="0" err="1">
                <a:solidFill>
                  <a:schemeClr val="dk1"/>
                </a:solidFill>
                <a:latin typeface="Arial"/>
                <a:ea typeface="Arial"/>
                <a:cs typeface="Arial"/>
                <a:sym typeface="Arial"/>
              </a:rPr>
              <a:t>Erfolg</a:t>
            </a:r>
            <a:r>
              <a:rPr lang="en-US" sz="2000" b="0" i="0" u="none" strike="noStrike" cap="none" dirty="0">
                <a:solidFill>
                  <a:schemeClr val="dk1"/>
                </a:solidFill>
                <a:latin typeface="Arial"/>
                <a:ea typeface="Arial"/>
                <a:cs typeface="Arial"/>
                <a:sym typeface="Arial"/>
              </a:rPr>
              <a:t> dieses </a:t>
            </a:r>
            <a:r>
              <a:rPr lang="en-US" sz="2000" b="0" i="0" u="none" strike="noStrike" cap="none" dirty="0" err="1">
                <a:solidFill>
                  <a:schemeClr val="dk1"/>
                </a:solidFill>
                <a:latin typeface="Arial"/>
                <a:ea typeface="Arial"/>
                <a:cs typeface="Arial"/>
                <a:sym typeface="Arial"/>
              </a:rPr>
              <a:t>neuen</a:t>
            </a:r>
            <a:r>
              <a:rPr lang="en-US" sz="2000" b="0" i="0" u="none" strike="noStrike" cap="none" dirty="0">
                <a:solidFill>
                  <a:schemeClr val="dk1"/>
                </a:solidFill>
                <a:latin typeface="Arial"/>
                <a:ea typeface="Arial"/>
                <a:cs typeface="Arial"/>
                <a:sym typeface="Arial"/>
              </a:rPr>
              <a:t> Ansatzes </a:t>
            </a:r>
            <a:r>
              <a:rPr lang="en-US" sz="2000" b="0" i="0" u="none" strike="noStrike" cap="none" dirty="0" err="1">
                <a:solidFill>
                  <a:schemeClr val="dk1"/>
                </a:solidFill>
                <a:latin typeface="Arial"/>
                <a:ea typeface="Arial"/>
                <a:cs typeface="Arial"/>
                <a:sym typeface="Arial"/>
              </a:rPr>
              <a:t>messen</a:t>
            </a:r>
            <a:r>
              <a:rPr lang="en-US" sz="2000" b="0" i="0" u="none" strike="noStrike" cap="none" dirty="0">
                <a:solidFill>
                  <a:schemeClr val="dk1"/>
                </a:solidFill>
                <a:latin typeface="Arial"/>
                <a:ea typeface="Arial"/>
                <a:cs typeface="Arial"/>
                <a:sym typeface="Arial"/>
              </a:rPr>
              <a:t>?</a:t>
            </a:r>
            <a:endParaRPr sz="2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644" name="Google Shape;644;p17"/>
          <p:cNvSpPr/>
          <p:nvPr/>
        </p:nvSpPr>
        <p:spPr>
          <a:xfrm>
            <a:off x="14029670" y="3944275"/>
            <a:ext cx="3799721" cy="2156174"/>
          </a:xfrm>
          <a:prstGeom prst="rect">
            <a:avLst/>
          </a:prstGeom>
          <a:solidFill>
            <a:srgbClr val="F8F8F8"/>
          </a:solidFill>
          <a:ln w="25400" cap="flat" cmpd="sng">
            <a:solidFill>
              <a:srgbClr val="F8F8F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45" name="Google Shape;645;p17"/>
          <p:cNvSpPr/>
          <p:nvPr/>
        </p:nvSpPr>
        <p:spPr>
          <a:xfrm>
            <a:off x="14834290" y="2228102"/>
            <a:ext cx="3409294" cy="2961927"/>
          </a:xfrm>
          <a:prstGeom prst="cloud">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6" name="Google Shape;646;p17"/>
          <p:cNvSpPr/>
          <p:nvPr/>
        </p:nvSpPr>
        <p:spPr>
          <a:xfrm>
            <a:off x="15011400" y="5972067"/>
            <a:ext cx="609600" cy="871460"/>
          </a:xfrm>
          <a:prstGeom prst="ellipse">
            <a:avLst/>
          </a:prstGeom>
          <a:solidFill>
            <a:srgbClr val="F8F8F8"/>
          </a:solidFill>
          <a:ln w="25400" cap="flat" cmpd="sng">
            <a:solidFill>
              <a:srgbClr val="F8F8F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47" name="Google Shape;647;p17"/>
          <p:cNvSpPr/>
          <p:nvPr/>
        </p:nvSpPr>
        <p:spPr>
          <a:xfrm>
            <a:off x="16127728" y="5311652"/>
            <a:ext cx="407671" cy="341367"/>
          </a:xfrm>
          <a:prstGeom prst="ellipse">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8" name="Google Shape;648;p17"/>
          <p:cNvSpPr/>
          <p:nvPr/>
        </p:nvSpPr>
        <p:spPr>
          <a:xfrm>
            <a:off x="15898923" y="5962018"/>
            <a:ext cx="297338" cy="276861"/>
          </a:xfrm>
          <a:prstGeom prst="ellipse">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9" name="Google Shape;649;p17"/>
          <p:cNvSpPr txBox="1"/>
          <p:nvPr/>
        </p:nvSpPr>
        <p:spPr>
          <a:xfrm>
            <a:off x="15488866" y="2865932"/>
            <a:ext cx="2340525" cy="175432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Wie passt die Förderung des kollaborativen Lernens zu meiner Lehrphilosophie und meinen Zielen?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650" name="Google Shape;650;p17"/>
          <p:cNvPicPr preferRelativeResize="0"/>
          <p:nvPr/>
        </p:nvPicPr>
        <p:blipFill rotWithShape="1">
          <a:blip r:embed="rId7">
            <a:alphaModFix/>
          </a:blip>
          <a:srcRect/>
          <a:stretch/>
        </p:blipFill>
        <p:spPr>
          <a:xfrm>
            <a:off x="15795345" y="9243317"/>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F09A7802-A1F8-63CE-3CF1-25D9EA71C372}"/>
              </a:ext>
            </a:extLst>
          </p:cNvPr>
          <p:cNvPicPr>
            <a:picLocks noChangeAspect="1"/>
          </p:cNvPicPr>
          <p:nvPr/>
        </p:nvPicPr>
        <p:blipFill>
          <a:blip r:embed="rId8"/>
          <a:stretch>
            <a:fillRect/>
          </a:stretch>
        </p:blipFill>
        <p:spPr>
          <a:xfrm>
            <a:off x="3042891" y="9284090"/>
            <a:ext cx="2331172" cy="48906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10"/>
        <p:cNvGrpSpPr/>
        <p:nvPr/>
      </p:nvGrpSpPr>
      <p:grpSpPr>
        <a:xfrm>
          <a:off x="0" y="0"/>
          <a:ext cx="0" cy="0"/>
          <a:chOff x="0" y="0"/>
          <a:chExt cx="0" cy="0"/>
        </a:xfrm>
      </p:grpSpPr>
      <p:sp>
        <p:nvSpPr>
          <p:cNvPr id="111" name="Google Shape;111;p3"/>
          <p:cNvSpPr/>
          <p:nvPr/>
        </p:nvSpPr>
        <p:spPr>
          <a:xfrm>
            <a:off x="17044742" y="-150232"/>
            <a:ext cx="1246758" cy="8963824"/>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3"/>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a:p>
        </p:txBody>
      </p:sp>
      <p:sp>
        <p:nvSpPr>
          <p:cNvPr id="113" name="Google Shape;113;p3"/>
          <p:cNvSpPr txBox="1"/>
          <p:nvPr/>
        </p:nvSpPr>
        <p:spPr>
          <a:xfrm>
            <a:off x="1028700" y="1095375"/>
            <a:ext cx="14058900" cy="945515"/>
          </a:xfrm>
          <a:prstGeom prst="rect">
            <a:avLst/>
          </a:prstGeom>
          <a:noFill/>
          <a:ln>
            <a:noFill/>
          </a:ln>
        </p:spPr>
        <p:txBody>
          <a:bodyPr spcFirstLastPara="1" wrap="square" lIns="0" tIns="0" rIns="0" bIns="0" anchor="t" anchorCtr="0">
            <a:spAutoFit/>
          </a:bodyPr>
          <a:lstStyle/>
          <a:p>
            <a:pPr marL="0" marR="0" lvl="0" indent="0" algn="l" rtl="0">
              <a:lnSpc>
                <a:spcPct val="192474"/>
              </a:lnSpc>
              <a:spcBef>
                <a:spcPts val="0"/>
              </a:spcBef>
              <a:spcAft>
                <a:spcPts val="0"/>
              </a:spcAft>
              <a:buClr>
                <a:srgbClr val="000000"/>
              </a:buClr>
              <a:buSzPts val="3200"/>
              <a:buFont typeface="Arial"/>
              <a:buNone/>
            </a:pPr>
            <a:r>
              <a:rPr lang="en-US" sz="3200" b="1" i="0" u="none" strike="noStrike" cap="none" dirty="0">
                <a:solidFill>
                  <a:srgbClr val="033C5B"/>
                </a:solidFill>
                <a:latin typeface="Arial"/>
                <a:ea typeface="Arial"/>
                <a:cs typeface="Arial"/>
                <a:sym typeface="Arial"/>
              </a:rPr>
              <a:t>die Rolle des </a:t>
            </a:r>
            <a:r>
              <a:rPr lang="en-US" sz="3200" b="1" i="0" u="none" strike="noStrike" cap="none" dirty="0" err="1">
                <a:solidFill>
                  <a:srgbClr val="033C5B"/>
                </a:solidFill>
                <a:latin typeface="Arial"/>
                <a:ea typeface="Arial"/>
                <a:cs typeface="Arial"/>
                <a:sym typeface="Arial"/>
              </a:rPr>
              <a:t>Lehrkrafts</a:t>
            </a:r>
            <a:r>
              <a:rPr lang="en-US" sz="3200" b="1" i="0" u="none" strike="noStrike" cap="none" dirty="0">
                <a:solidFill>
                  <a:srgbClr val="033C5B"/>
                </a:solidFill>
                <a:latin typeface="Arial"/>
                <a:ea typeface="Arial"/>
                <a:cs typeface="Arial"/>
                <a:sym typeface="Arial"/>
              </a:rPr>
              <a:t> </a:t>
            </a:r>
            <a:r>
              <a:rPr lang="en-US" sz="3200" b="1" i="0" u="none" strike="noStrike" cap="none" dirty="0" err="1">
                <a:solidFill>
                  <a:srgbClr val="033C5B"/>
                </a:solidFill>
                <a:latin typeface="Arial"/>
                <a:ea typeface="Arial"/>
                <a:cs typeface="Arial"/>
                <a:sym typeface="Arial"/>
              </a:rPr>
              <a:t>als</a:t>
            </a:r>
            <a:r>
              <a:rPr lang="en-US" sz="3200" b="1" i="0" u="none" strike="noStrike" cap="none" dirty="0">
                <a:solidFill>
                  <a:srgbClr val="033C5B"/>
                </a:solidFill>
                <a:latin typeface="Arial"/>
                <a:ea typeface="Arial"/>
                <a:cs typeface="Arial"/>
                <a:sym typeface="Arial"/>
              </a:rPr>
              <a:t> </a:t>
            </a:r>
            <a:r>
              <a:rPr lang="en-US" sz="3200" b="1" i="0" u="none" strike="noStrike" cap="none" dirty="0" err="1">
                <a:solidFill>
                  <a:srgbClr val="033C5B"/>
                </a:solidFill>
                <a:latin typeface="Arial"/>
                <a:ea typeface="Arial"/>
                <a:cs typeface="Arial"/>
                <a:sym typeface="Arial"/>
              </a:rPr>
              <a:t>Wissensmanager</a:t>
            </a:r>
            <a:r>
              <a:rPr lang="en-US" sz="3200" b="1" i="0" u="none" strike="noStrike" cap="none" dirty="0">
                <a:solidFill>
                  <a:srgbClr val="033C5B"/>
                </a:solidFill>
                <a:latin typeface="Arial"/>
                <a:ea typeface="Arial"/>
                <a:cs typeface="Arial"/>
                <a:sym typeface="Arial"/>
              </a:rPr>
              <a:t> </a:t>
            </a:r>
            <a:r>
              <a:rPr lang="en-US" sz="3200" b="1" i="0" u="none" strike="noStrike" cap="none" dirty="0" err="1">
                <a:solidFill>
                  <a:srgbClr val="033C5B"/>
                </a:solidFill>
                <a:latin typeface="Arial"/>
                <a:ea typeface="Arial"/>
                <a:cs typeface="Arial"/>
                <a:sym typeface="Arial"/>
              </a:rPr>
              <a:t>zu</a:t>
            </a:r>
            <a:r>
              <a:rPr lang="en-US" sz="3200" b="1" i="0" u="none" strike="noStrike" cap="none" dirty="0">
                <a:solidFill>
                  <a:srgbClr val="033C5B"/>
                </a:solidFill>
                <a:latin typeface="Arial"/>
                <a:ea typeface="Arial"/>
                <a:cs typeface="Arial"/>
                <a:sym typeface="Arial"/>
              </a:rPr>
              <a:t> verstehen</a:t>
            </a:r>
            <a:endParaRPr sz="3200" b="1" i="0" u="none" strike="noStrike" cap="none" dirty="0">
              <a:solidFill>
                <a:srgbClr val="033C5B"/>
              </a:solidFill>
              <a:latin typeface="Arial"/>
              <a:ea typeface="Arial"/>
              <a:cs typeface="Arial"/>
              <a:sym typeface="Arial"/>
            </a:endParaRPr>
          </a:p>
        </p:txBody>
      </p:sp>
      <p:sp>
        <p:nvSpPr>
          <p:cNvPr id="114" name="Google Shape;114;p3"/>
          <p:cNvSpPr txBox="1"/>
          <p:nvPr/>
        </p:nvSpPr>
        <p:spPr>
          <a:xfrm>
            <a:off x="1098986" y="2577121"/>
            <a:ext cx="14446827" cy="3834511"/>
          </a:xfrm>
          <a:prstGeom prst="rect">
            <a:avLst/>
          </a:prstGeom>
          <a:noFill/>
          <a:ln>
            <a:noFill/>
          </a:ln>
        </p:spPr>
        <p:txBody>
          <a:bodyPr spcFirstLastPara="1" wrap="square" lIns="0" tIns="0" rIns="0" bIns="0" anchor="t" anchorCtr="0">
            <a:spAutoFit/>
          </a:bodyPr>
          <a:lstStyle/>
          <a:p>
            <a:pPr marL="0" marR="0" lvl="0" indent="0" algn="l" rtl="0">
              <a:lnSpc>
                <a:spcPct val="139961"/>
              </a:lnSpc>
              <a:spcBef>
                <a:spcPts val="0"/>
              </a:spcBef>
              <a:spcAft>
                <a:spcPts val="0"/>
              </a:spcAft>
              <a:buNone/>
            </a:pPr>
            <a:r>
              <a:rPr lang="en-US" sz="2000" b="0" i="0" u="none" strike="noStrike" cap="none">
                <a:solidFill>
                  <a:srgbClr val="000000"/>
                </a:solidFill>
                <a:latin typeface="Arial"/>
                <a:ea typeface="Arial"/>
                <a:cs typeface="Arial"/>
                <a:sym typeface="Arial"/>
              </a:rPr>
              <a:t>Beim "Flipped Classroom"-Modell wechselt der Lehrkraft von der traditionellen Rolle des primären Wissensvermittlers zu einer Rolle, die die Entdeckung und Anwendung von Wissen erleichtert. Dieser Wandel beinhaltet, dass er die Schüler auf ihrem eigenen Lernweg begleitet und sie ermutigt, aktiv nach Informationen zu suchen und diese zu organisieren. Als Wissensmanager spielen die Lehrkräfte eine entscheidende Rolle, wenn es darum geht, den Schülern dabei zu helfen, neue Informationen so zu strukturieren, dass sie sinnvoll sind und somit leichter abgerufen und angewendet werden können.</a:t>
            </a:r>
            <a:endParaRPr/>
          </a:p>
          <a:p>
            <a:pPr marL="0" marR="0" lvl="0" indent="0" algn="l" rtl="0">
              <a:lnSpc>
                <a:spcPct val="139961"/>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l" rtl="0">
              <a:lnSpc>
                <a:spcPct val="139961"/>
              </a:lnSpc>
              <a:spcBef>
                <a:spcPts val="0"/>
              </a:spcBef>
              <a:spcAft>
                <a:spcPts val="0"/>
              </a:spcAft>
              <a:buClr>
                <a:srgbClr val="000000"/>
              </a:buClr>
              <a:buSzPts val="2599"/>
              <a:buFont typeface="Arial"/>
              <a:buNone/>
            </a:pPr>
            <a:br>
              <a:rPr lang="en-US" sz="2599" b="0" i="0" u="none" strike="noStrike" cap="none">
                <a:solidFill>
                  <a:srgbClr val="121212"/>
                </a:solidFill>
                <a:latin typeface="Arial"/>
                <a:ea typeface="Arial"/>
                <a:cs typeface="Arial"/>
                <a:sym typeface="Arial"/>
              </a:rPr>
            </a:br>
            <a:r>
              <a:rPr lang="en-US" sz="2599" b="0" i="0" u="none" strike="noStrike" cap="none">
                <a:solidFill>
                  <a:srgbClr val="121212"/>
                </a:solidFill>
                <a:latin typeface="Arial"/>
                <a:ea typeface="Arial"/>
                <a:cs typeface="Arial"/>
                <a:sym typeface="Arial"/>
              </a:rPr>
              <a:t> </a:t>
            </a:r>
            <a:br>
              <a:rPr lang="en-US" sz="2599" b="0" i="0" u="none" strike="noStrike" cap="none">
                <a:solidFill>
                  <a:srgbClr val="121212"/>
                </a:solidFill>
                <a:latin typeface="Arial"/>
                <a:ea typeface="Arial"/>
                <a:cs typeface="Arial"/>
                <a:sym typeface="Arial"/>
              </a:rPr>
            </a:br>
            <a:endParaRPr sz="2600" b="0" i="0" u="none" strike="noStrike" cap="none">
              <a:solidFill>
                <a:srgbClr val="121212"/>
              </a:solidFill>
              <a:latin typeface="Arial"/>
              <a:ea typeface="Arial"/>
              <a:cs typeface="Arial"/>
              <a:sym typeface="Arial"/>
            </a:endParaRPr>
          </a:p>
        </p:txBody>
      </p:sp>
      <p:sp>
        <p:nvSpPr>
          <p:cNvPr id="115" name="Google Shape;115;p3"/>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3"/>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a:lstStyle/>
          <a:p>
            <a:endParaRPr/>
          </a:p>
        </p:txBody>
      </p:sp>
      <p:sp>
        <p:nvSpPr>
          <p:cNvPr id="118" name="Google Shape;118;p3"/>
          <p:cNvSpPr txBox="1"/>
          <p:nvPr/>
        </p:nvSpPr>
        <p:spPr>
          <a:xfrm>
            <a:off x="5627065" y="9243316"/>
            <a:ext cx="9918748"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dirty="0">
                <a:solidFill>
                  <a:srgbClr val="121212"/>
                </a:solidFill>
                <a:latin typeface="Arial"/>
                <a:ea typeface="Arial"/>
                <a:cs typeface="Arial"/>
                <a:sym typeface="Arial"/>
              </a:rPr>
              <a:t>Von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finanziert</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geäußerten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Ansichten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Meinungen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entsprechen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jedoch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ausschließlich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denen</a:t>
            </a:r>
            <a:r>
              <a:rPr lang="en-US" sz="1200" b="0" i="0" u="none" strike="noStrike" cap="none" dirty="0">
                <a:solidFill>
                  <a:srgbClr val="121212"/>
                </a:solidFill>
                <a:latin typeface="Arial"/>
                <a:ea typeface="Arial"/>
                <a:cs typeface="Arial"/>
                <a:sym typeface="Arial"/>
              </a:rPr>
              <a:t> des </a:t>
            </a:r>
            <a:r>
              <a:rPr lang="en-US" sz="1200" b="0" i="0" u="none" strike="noStrike" cap="none" dirty="0" err="1">
                <a:solidFill>
                  <a:srgbClr val="121212"/>
                </a:solidFill>
                <a:latin typeface="Arial"/>
                <a:ea typeface="Arial"/>
                <a:cs typeface="Arial"/>
                <a:sym typeface="Arial"/>
              </a:rPr>
              <a:t>Autors</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bzw</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Autoren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spiegeln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nicht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zwingend</a:t>
            </a:r>
            <a:r>
              <a:rPr lang="en-US" sz="1200" b="0" i="0" u="none" strike="noStrike" cap="none" dirty="0">
                <a:solidFill>
                  <a:srgbClr val="121212"/>
                </a:solidFill>
                <a:latin typeface="Arial"/>
                <a:ea typeface="Arial"/>
                <a:cs typeface="Arial"/>
                <a:sym typeface="Arial"/>
              </a:rPr>
              <a:t> die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oder</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Exekutivagentur</a:t>
            </a:r>
            <a:r>
              <a:rPr lang="en-US" sz="1200" b="0" i="0" u="none" strike="noStrike" cap="none" dirty="0">
                <a:solidFill>
                  <a:srgbClr val="121212"/>
                </a:solidFill>
                <a:latin typeface="Arial"/>
                <a:ea typeface="Arial"/>
                <a:cs typeface="Arial"/>
                <a:sym typeface="Arial"/>
              </a:rPr>
              <a:t> für </a:t>
            </a:r>
            <a:r>
              <a:rPr lang="en-US" sz="1200" b="0" i="0" u="none" strike="noStrike" cap="none" dirty="0" err="1">
                <a:solidFill>
                  <a:srgbClr val="121212"/>
                </a:solidFill>
                <a:latin typeface="Arial"/>
                <a:ea typeface="Arial"/>
                <a:cs typeface="Arial"/>
                <a:sym typeface="Arial"/>
              </a:rPr>
              <a:t>Bildung</a:t>
            </a:r>
            <a:r>
              <a:rPr lang="en-US" sz="1200" b="0" i="0" u="none" strike="noStrike" cap="none" dirty="0">
                <a:solidFill>
                  <a:srgbClr val="121212"/>
                </a:solidFill>
                <a:latin typeface="Arial"/>
                <a:ea typeface="Arial"/>
                <a:cs typeface="Arial"/>
                <a:sym typeface="Arial"/>
              </a:rPr>
              <a:t> und Kultur (EACEA) wider. </a:t>
            </a:r>
            <a:r>
              <a:rPr lang="en-US" sz="1200" b="0" i="0" u="none" strike="noStrike" cap="none" dirty="0" err="1">
                <a:solidFill>
                  <a:srgbClr val="121212"/>
                </a:solidFill>
                <a:latin typeface="Arial"/>
                <a:ea typeface="Arial"/>
                <a:cs typeface="Arial"/>
                <a:sym typeface="Arial"/>
              </a:rPr>
              <a:t>Weder</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Europäische</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noch</a:t>
            </a:r>
            <a:r>
              <a:rPr lang="en-US" sz="1200" b="0" i="0" u="none" strike="noStrike" cap="none" dirty="0">
                <a:solidFill>
                  <a:srgbClr val="121212"/>
                </a:solidFill>
                <a:latin typeface="Arial"/>
                <a:ea typeface="Arial"/>
                <a:cs typeface="Arial"/>
                <a:sym typeface="Arial"/>
              </a:rPr>
              <a:t> die EACEA </a:t>
            </a:r>
            <a:r>
              <a:rPr lang="en-US" sz="1200" b="0" i="0" u="none" strike="noStrike" cap="none" dirty="0" err="1">
                <a:solidFill>
                  <a:srgbClr val="121212"/>
                </a:solidFill>
                <a:latin typeface="Arial"/>
                <a:ea typeface="Arial"/>
                <a:cs typeface="Arial"/>
                <a:sym typeface="Arial"/>
              </a:rPr>
              <a:t>können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dafür</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verantwortlich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gemacht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werden</a:t>
            </a:r>
            <a:r>
              <a:rPr lang="en-US" sz="1200" b="0" i="0" u="none" strike="noStrike" cap="none" dirty="0">
                <a:solidFill>
                  <a:srgbClr val="121212"/>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p:txBody>
      </p:sp>
      <p:sp>
        <p:nvSpPr>
          <p:cNvPr id="119" name="Google Shape;119;p3"/>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3"/>
          <p:cNvSpPr txBox="1"/>
          <p:nvPr/>
        </p:nvSpPr>
        <p:spPr>
          <a:xfrm>
            <a:off x="1619343" y="5958830"/>
            <a:ext cx="6923809"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E36C09"/>
                </a:solidFill>
                <a:latin typeface="Arial"/>
                <a:ea typeface="Arial"/>
                <a:cs typeface="Arial"/>
                <a:sym typeface="Arial"/>
              </a:rPr>
              <a:t>Der Lehrkraft: </a:t>
            </a:r>
            <a:endParaRPr sz="2000" b="1" i="0" u="none" strike="noStrike" cap="none">
              <a:solidFill>
                <a:srgbClr val="E36C09"/>
              </a:solidFill>
              <a:latin typeface="Arial"/>
              <a:ea typeface="Arial"/>
              <a:cs typeface="Arial"/>
              <a:sym typeface="Arial"/>
            </a:endParaRPr>
          </a:p>
        </p:txBody>
      </p:sp>
      <p:sp>
        <p:nvSpPr>
          <p:cNvPr id="121" name="Google Shape;121;p3"/>
          <p:cNvSpPr txBox="1"/>
          <p:nvPr/>
        </p:nvSpPr>
        <p:spPr>
          <a:xfrm>
            <a:off x="6123708" y="6781888"/>
            <a:ext cx="3657600"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Hilft </a:t>
            </a:r>
            <a:r>
              <a:rPr lang="en-US" sz="2000" b="0" i="0" u="none" strike="noStrike" cap="none">
                <a:solidFill>
                  <a:schemeClr val="dk1"/>
                </a:solidFill>
                <a:latin typeface="Arial"/>
                <a:ea typeface="Arial"/>
                <a:cs typeface="Arial"/>
                <a:sym typeface="Arial"/>
              </a:rPr>
              <a:t>den Schülern</a:t>
            </a:r>
            <a:r>
              <a:rPr lang="en-US" sz="2000" b="1" i="0" u="none" strike="noStrike" cap="none">
                <a:solidFill>
                  <a:schemeClr val="dk1"/>
                </a:solidFill>
                <a:latin typeface="Arial"/>
                <a:ea typeface="Arial"/>
                <a:cs typeface="Arial"/>
                <a:sym typeface="Arial"/>
              </a:rPr>
              <a:t>,</a:t>
            </a:r>
            <a:r>
              <a:rPr lang="en-US" sz="2000" b="0" i="0" u="none" strike="noStrike" cap="none">
                <a:solidFill>
                  <a:schemeClr val="dk1"/>
                </a:solidFill>
                <a:latin typeface="Arial"/>
                <a:ea typeface="Arial"/>
                <a:cs typeface="Arial"/>
                <a:sym typeface="Arial"/>
              </a:rPr>
              <a:t> die neu erworbenen Informationen sinnvoll zu strukturieren, um sie leichter abrufen und anwenden zu können</a:t>
            </a:r>
            <a:endParaRPr sz="2000" b="0" i="0" u="none" strike="noStrike" cap="none">
              <a:solidFill>
                <a:schemeClr val="dk1"/>
              </a:solidFill>
              <a:latin typeface="Arial"/>
              <a:ea typeface="Arial"/>
              <a:cs typeface="Arial"/>
              <a:sym typeface="Arial"/>
            </a:endParaRPr>
          </a:p>
        </p:txBody>
      </p:sp>
      <p:pic>
        <p:nvPicPr>
          <p:cNvPr id="122" name="Google Shape;122;p3"/>
          <p:cNvPicPr preferRelativeResize="0"/>
          <p:nvPr/>
        </p:nvPicPr>
        <p:blipFill rotWithShape="1">
          <a:blip r:embed="rId4">
            <a:alphaModFix/>
          </a:blip>
          <a:srcRect/>
          <a:stretch/>
        </p:blipFill>
        <p:spPr>
          <a:xfrm>
            <a:off x="4490603" y="4686667"/>
            <a:ext cx="12704618" cy="3814329"/>
          </a:xfrm>
          <a:prstGeom prst="rect">
            <a:avLst/>
          </a:prstGeom>
          <a:noFill/>
          <a:ln>
            <a:noFill/>
          </a:ln>
        </p:spPr>
      </p:pic>
      <p:sp>
        <p:nvSpPr>
          <p:cNvPr id="123" name="Google Shape;123;p3"/>
          <p:cNvSpPr txBox="1"/>
          <p:nvPr/>
        </p:nvSpPr>
        <p:spPr>
          <a:xfrm>
            <a:off x="4724341" y="4799873"/>
            <a:ext cx="11402292" cy="615553"/>
          </a:xfrm>
          <a:prstGeom prst="rect">
            <a:avLst/>
          </a:prstGeom>
          <a:noFill/>
          <a:ln>
            <a:noFill/>
          </a:ln>
        </p:spPr>
        <p:txBody>
          <a:bodyPr spcFirstLastPara="1" wrap="square" lIns="0" tIns="0" rIns="0" bIns="0" anchor="t" anchorCtr="0">
            <a:spAutoFit/>
          </a:bodyPr>
          <a:lstStyle/>
          <a:p>
            <a:pPr marL="342900" marR="0" lvl="0" indent="-342900" algn="l" rtl="0">
              <a:lnSpc>
                <a:spcPct val="100000"/>
              </a:lnSpc>
              <a:spcBef>
                <a:spcPts val="0"/>
              </a:spcBef>
              <a:spcAft>
                <a:spcPts val="0"/>
              </a:spcAft>
              <a:buClr>
                <a:srgbClr val="000000"/>
              </a:buClr>
              <a:buSzPts val="2000"/>
              <a:buFont typeface="Noto Sans Symbols"/>
              <a:buChar char="✔"/>
            </a:pPr>
            <a:r>
              <a:rPr lang="en-US" sz="2000" b="1" i="0" u="none" strike="noStrike" cap="none">
                <a:solidFill>
                  <a:schemeClr val="lt1"/>
                </a:solidFill>
                <a:latin typeface="Arial"/>
                <a:ea typeface="Arial"/>
                <a:cs typeface="Arial"/>
                <a:sym typeface="Arial"/>
              </a:rPr>
              <a:t>Entwickelt sich </a:t>
            </a:r>
            <a:r>
              <a:rPr lang="en-US" sz="2000" b="0" i="0" u="none" strike="noStrike" cap="none">
                <a:solidFill>
                  <a:schemeClr val="lt1"/>
                </a:solidFill>
                <a:latin typeface="Arial"/>
                <a:ea typeface="Arial"/>
                <a:cs typeface="Arial"/>
                <a:sym typeface="Arial"/>
              </a:rPr>
              <a:t>von der alleinigen Wissensquelle zu einem Förderer der Wissensentdeckung und -anwendung.</a:t>
            </a:r>
            <a:endParaRPr sz="2000" b="0" i="0" u="none" strike="noStrike" cap="none">
              <a:solidFill>
                <a:schemeClr val="lt1"/>
              </a:solidFill>
              <a:latin typeface="Arial"/>
              <a:ea typeface="Arial"/>
              <a:cs typeface="Arial"/>
              <a:sym typeface="Arial"/>
            </a:endParaRPr>
          </a:p>
        </p:txBody>
      </p:sp>
      <p:sp>
        <p:nvSpPr>
          <p:cNvPr id="124" name="Google Shape;124;p3"/>
          <p:cNvSpPr txBox="1"/>
          <p:nvPr/>
        </p:nvSpPr>
        <p:spPr>
          <a:xfrm>
            <a:off x="4608243" y="5456262"/>
            <a:ext cx="7428315" cy="707846"/>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000"/>
              <a:buFont typeface="Noto Sans Symbols"/>
              <a:buChar char="✔"/>
            </a:pPr>
            <a:r>
              <a:rPr lang="en-US" sz="2000" b="1" i="0" u="none" strike="noStrike" cap="none">
                <a:solidFill>
                  <a:schemeClr val="lt1"/>
                </a:solidFill>
                <a:latin typeface="Arial"/>
                <a:ea typeface="Arial"/>
                <a:cs typeface="Arial"/>
                <a:sym typeface="Arial"/>
              </a:rPr>
              <a:t>Führt </a:t>
            </a:r>
            <a:r>
              <a:rPr lang="en-US" sz="2000" b="0" i="0" u="none" strike="noStrike" cap="none">
                <a:solidFill>
                  <a:schemeClr val="lt1"/>
                </a:solidFill>
                <a:latin typeface="Arial"/>
                <a:ea typeface="Arial"/>
                <a:cs typeface="Arial"/>
                <a:sym typeface="Arial"/>
              </a:rPr>
              <a:t>die Schüler durch den Prozess des Wissenserwerbs.</a:t>
            </a:r>
            <a:endParaRPr sz="2000" b="0" i="0" u="none" strike="noStrike" cap="none">
              <a:solidFill>
                <a:schemeClr val="lt1"/>
              </a:solidFill>
              <a:latin typeface="Arial"/>
              <a:ea typeface="Arial"/>
              <a:cs typeface="Arial"/>
              <a:sym typeface="Arial"/>
            </a:endParaRPr>
          </a:p>
        </p:txBody>
      </p:sp>
      <p:sp>
        <p:nvSpPr>
          <p:cNvPr id="125" name="Google Shape;125;p3"/>
          <p:cNvSpPr txBox="1"/>
          <p:nvPr/>
        </p:nvSpPr>
        <p:spPr>
          <a:xfrm>
            <a:off x="4608242" y="6007517"/>
            <a:ext cx="10690609" cy="707846"/>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000"/>
              <a:buFont typeface="Noto Sans Symbols"/>
              <a:buChar char="✔"/>
            </a:pPr>
            <a:r>
              <a:rPr lang="en-US" sz="2000" b="1" i="0" u="none" strike="noStrike" cap="none" dirty="0" err="1">
                <a:solidFill>
                  <a:schemeClr val="lt1"/>
                </a:solidFill>
                <a:latin typeface="Arial"/>
                <a:ea typeface="Arial"/>
                <a:cs typeface="Arial"/>
                <a:sym typeface="Arial"/>
              </a:rPr>
              <a:t>Hilft</a:t>
            </a:r>
            <a:r>
              <a:rPr lang="en-US" sz="2000" b="1" i="0" u="none" strike="noStrike" cap="none" dirty="0">
                <a:solidFill>
                  <a:schemeClr val="lt1"/>
                </a:solidFill>
                <a:latin typeface="Arial"/>
                <a:ea typeface="Arial"/>
                <a:cs typeface="Arial"/>
                <a:sym typeface="Arial"/>
              </a:rPr>
              <a:t> </a:t>
            </a:r>
            <a:r>
              <a:rPr lang="en-US" sz="2000" b="0" i="0" u="none" strike="noStrike" cap="none" dirty="0">
                <a:solidFill>
                  <a:schemeClr val="lt1"/>
                </a:solidFill>
                <a:latin typeface="Arial"/>
                <a:ea typeface="Arial"/>
                <a:cs typeface="Arial"/>
                <a:sym typeface="Arial"/>
              </a:rPr>
              <a:t>den </a:t>
            </a:r>
            <a:r>
              <a:rPr lang="en-US" sz="2000" b="0" i="0" u="none" strike="noStrike" cap="none" dirty="0" err="1">
                <a:solidFill>
                  <a:schemeClr val="lt1"/>
                </a:solidFill>
                <a:latin typeface="Arial"/>
                <a:ea typeface="Arial"/>
                <a:cs typeface="Arial"/>
                <a:sym typeface="Arial"/>
              </a:rPr>
              <a:t>Schülern</a:t>
            </a:r>
            <a:r>
              <a:rPr lang="en-US" sz="2000" b="1" i="0" u="none" strike="noStrike" cap="none" dirty="0">
                <a:solidFill>
                  <a:schemeClr val="lt1"/>
                </a:solidFill>
                <a:latin typeface="Arial"/>
                <a:ea typeface="Arial"/>
                <a:cs typeface="Arial"/>
                <a:sym typeface="Arial"/>
              </a:rPr>
              <a:t>,</a:t>
            </a:r>
            <a:r>
              <a:rPr lang="en-US" sz="2000" b="0" i="0" u="none" strike="noStrike" cap="none" dirty="0">
                <a:solidFill>
                  <a:schemeClr val="lt1"/>
                </a:solidFill>
                <a:latin typeface="Arial"/>
                <a:ea typeface="Arial"/>
                <a:cs typeface="Arial"/>
                <a:sym typeface="Arial"/>
              </a:rPr>
              <a:t> neu </a:t>
            </a:r>
            <a:r>
              <a:rPr lang="en-US" sz="2000" b="0" i="0" u="none" strike="noStrike" cap="none" dirty="0" err="1">
                <a:solidFill>
                  <a:schemeClr val="lt1"/>
                </a:solidFill>
                <a:latin typeface="Arial"/>
                <a:ea typeface="Arial"/>
                <a:cs typeface="Arial"/>
                <a:sym typeface="Arial"/>
              </a:rPr>
              <a:t>erworbene</a:t>
            </a:r>
            <a:r>
              <a:rPr lang="en-US" sz="2000" b="0" i="0" u="none" strike="noStrike" cap="none" dirty="0">
                <a:solidFill>
                  <a:schemeClr val="lt1"/>
                </a:solidFill>
                <a:latin typeface="Arial"/>
                <a:ea typeface="Arial"/>
                <a:cs typeface="Arial"/>
                <a:sym typeface="Arial"/>
              </a:rPr>
              <a:t> </a:t>
            </a:r>
            <a:r>
              <a:rPr lang="en-US" sz="2000" b="0" i="0" u="none" strike="noStrike" cap="none" dirty="0" err="1">
                <a:solidFill>
                  <a:schemeClr val="lt1"/>
                </a:solidFill>
                <a:latin typeface="Arial"/>
                <a:ea typeface="Arial"/>
                <a:cs typeface="Arial"/>
                <a:sym typeface="Arial"/>
              </a:rPr>
              <a:t>Informationen</a:t>
            </a:r>
            <a:r>
              <a:rPr lang="en-US" sz="2000" b="0" i="0" u="none" strike="noStrike" cap="none" dirty="0">
                <a:solidFill>
                  <a:schemeClr val="lt1"/>
                </a:solidFill>
                <a:latin typeface="Arial"/>
                <a:ea typeface="Arial"/>
                <a:cs typeface="Arial"/>
                <a:sym typeface="Arial"/>
              </a:rPr>
              <a:t> </a:t>
            </a:r>
            <a:r>
              <a:rPr lang="en-US" sz="2000" b="0" i="0" u="none" strike="noStrike" cap="none" dirty="0" err="1">
                <a:solidFill>
                  <a:schemeClr val="lt1"/>
                </a:solidFill>
                <a:latin typeface="Arial"/>
                <a:ea typeface="Arial"/>
                <a:cs typeface="Arial"/>
                <a:sym typeface="Arial"/>
              </a:rPr>
              <a:t>sinnvoll</a:t>
            </a:r>
            <a:r>
              <a:rPr lang="en-US" sz="2000" b="0" i="0" u="none" strike="noStrike" cap="none" dirty="0">
                <a:solidFill>
                  <a:schemeClr val="lt1"/>
                </a:solidFill>
                <a:latin typeface="Arial"/>
                <a:ea typeface="Arial"/>
                <a:cs typeface="Arial"/>
                <a:sym typeface="Arial"/>
              </a:rPr>
              <a:t> </a:t>
            </a:r>
            <a:r>
              <a:rPr lang="en-US" sz="2000" b="0" i="0" u="none" strike="noStrike" cap="none" dirty="0" err="1">
                <a:solidFill>
                  <a:schemeClr val="lt1"/>
                </a:solidFill>
                <a:latin typeface="Arial"/>
                <a:ea typeface="Arial"/>
                <a:cs typeface="Arial"/>
                <a:sym typeface="Arial"/>
              </a:rPr>
              <a:t>zu</a:t>
            </a:r>
            <a:r>
              <a:rPr lang="en-US" sz="2000" b="0" i="0" u="none" strike="noStrike" cap="none" dirty="0">
                <a:solidFill>
                  <a:schemeClr val="lt1"/>
                </a:solidFill>
                <a:latin typeface="Arial"/>
                <a:ea typeface="Arial"/>
                <a:cs typeface="Arial"/>
                <a:sym typeface="Arial"/>
              </a:rPr>
              <a:t> </a:t>
            </a:r>
            <a:r>
              <a:rPr lang="en-US" sz="2000" b="0" i="0" u="none" strike="noStrike" cap="none" dirty="0" err="1">
                <a:solidFill>
                  <a:schemeClr val="lt1"/>
                </a:solidFill>
                <a:latin typeface="Arial"/>
                <a:ea typeface="Arial"/>
                <a:cs typeface="Arial"/>
                <a:sym typeface="Arial"/>
              </a:rPr>
              <a:t>strukturieren</a:t>
            </a:r>
            <a:r>
              <a:rPr lang="en-US" sz="2000" b="0" i="0" u="none" strike="noStrike" cap="none" dirty="0">
                <a:solidFill>
                  <a:schemeClr val="lt1"/>
                </a:solidFill>
                <a:latin typeface="Arial"/>
                <a:ea typeface="Arial"/>
                <a:cs typeface="Arial"/>
                <a:sym typeface="Arial"/>
              </a:rPr>
              <a:t>, so </a:t>
            </a:r>
            <a:r>
              <a:rPr lang="en-US" sz="2000" b="0" i="0" u="none" strike="noStrike" cap="none" dirty="0" err="1">
                <a:solidFill>
                  <a:schemeClr val="lt1"/>
                </a:solidFill>
                <a:latin typeface="Arial"/>
                <a:ea typeface="Arial"/>
                <a:cs typeface="Arial"/>
                <a:sym typeface="Arial"/>
              </a:rPr>
              <a:t>dass</a:t>
            </a:r>
            <a:r>
              <a:rPr lang="en-US" sz="2000" b="0" i="0" u="none" strike="noStrike" cap="none" dirty="0">
                <a:solidFill>
                  <a:schemeClr val="lt1"/>
                </a:solidFill>
                <a:latin typeface="Arial"/>
                <a:ea typeface="Arial"/>
                <a:cs typeface="Arial"/>
                <a:sym typeface="Arial"/>
              </a:rPr>
              <a:t> </a:t>
            </a:r>
            <a:r>
              <a:rPr lang="en-US" sz="2000" b="0" i="0" u="none" strike="noStrike" cap="none" dirty="0" err="1">
                <a:solidFill>
                  <a:schemeClr val="lt1"/>
                </a:solidFill>
                <a:latin typeface="Arial"/>
                <a:ea typeface="Arial"/>
                <a:cs typeface="Arial"/>
                <a:sym typeface="Arial"/>
              </a:rPr>
              <a:t>sie</a:t>
            </a:r>
            <a:r>
              <a:rPr lang="en-US" sz="2000" b="0" i="0" u="none" strike="noStrike" cap="none" dirty="0">
                <a:solidFill>
                  <a:schemeClr val="lt1"/>
                </a:solidFill>
                <a:latin typeface="Arial"/>
                <a:ea typeface="Arial"/>
                <a:cs typeface="Arial"/>
                <a:sym typeface="Arial"/>
              </a:rPr>
              <a:t> </a:t>
            </a:r>
            <a:r>
              <a:rPr lang="en-US" sz="2000" b="0" i="0" u="none" strike="noStrike" cap="none" dirty="0" err="1">
                <a:solidFill>
                  <a:schemeClr val="lt1"/>
                </a:solidFill>
                <a:latin typeface="Arial"/>
                <a:ea typeface="Arial"/>
                <a:cs typeface="Arial"/>
                <a:sym typeface="Arial"/>
              </a:rPr>
              <a:t>sie</a:t>
            </a:r>
            <a:r>
              <a:rPr lang="en-US" sz="2000" b="0" i="0" u="none" strike="noStrike" cap="none" dirty="0">
                <a:solidFill>
                  <a:schemeClr val="lt1"/>
                </a:solidFill>
                <a:latin typeface="Arial"/>
                <a:ea typeface="Arial"/>
                <a:cs typeface="Arial"/>
                <a:sym typeface="Arial"/>
              </a:rPr>
              <a:t> </a:t>
            </a:r>
            <a:r>
              <a:rPr lang="en-US" sz="2000" b="0" i="0" u="none" strike="noStrike" cap="none" dirty="0" err="1">
                <a:solidFill>
                  <a:schemeClr val="lt1"/>
                </a:solidFill>
                <a:latin typeface="Arial"/>
                <a:ea typeface="Arial"/>
                <a:cs typeface="Arial"/>
                <a:sym typeface="Arial"/>
              </a:rPr>
              <a:t>leichter</a:t>
            </a:r>
            <a:r>
              <a:rPr lang="en-US" sz="2000" b="0" i="0" u="none" strike="noStrike" cap="none" dirty="0">
                <a:solidFill>
                  <a:schemeClr val="lt1"/>
                </a:solidFill>
                <a:latin typeface="Arial"/>
                <a:ea typeface="Arial"/>
                <a:cs typeface="Arial"/>
                <a:sym typeface="Arial"/>
              </a:rPr>
              <a:t> </a:t>
            </a:r>
            <a:r>
              <a:rPr lang="en-US" sz="2000" b="0" i="0" u="none" strike="noStrike" cap="none" dirty="0" err="1">
                <a:solidFill>
                  <a:schemeClr val="lt1"/>
                </a:solidFill>
                <a:latin typeface="Arial"/>
                <a:ea typeface="Arial"/>
                <a:cs typeface="Arial"/>
                <a:sym typeface="Arial"/>
              </a:rPr>
              <a:t>abrufen</a:t>
            </a:r>
            <a:r>
              <a:rPr lang="en-US" sz="2000" b="0" i="0" u="none" strike="noStrike" cap="none" dirty="0">
                <a:solidFill>
                  <a:schemeClr val="lt1"/>
                </a:solidFill>
                <a:latin typeface="Arial"/>
                <a:ea typeface="Arial"/>
                <a:cs typeface="Arial"/>
                <a:sym typeface="Arial"/>
              </a:rPr>
              <a:t> und </a:t>
            </a:r>
            <a:r>
              <a:rPr lang="en-US" sz="2000" b="0" i="0" u="none" strike="noStrike" cap="none" dirty="0" err="1">
                <a:solidFill>
                  <a:schemeClr val="lt1"/>
                </a:solidFill>
                <a:latin typeface="Arial"/>
                <a:ea typeface="Arial"/>
                <a:cs typeface="Arial"/>
                <a:sym typeface="Arial"/>
              </a:rPr>
              <a:t>anwenden</a:t>
            </a:r>
            <a:r>
              <a:rPr lang="en-US" sz="2000" b="0" i="0" u="none" strike="noStrike" cap="none" dirty="0">
                <a:solidFill>
                  <a:schemeClr val="lt1"/>
                </a:solidFill>
                <a:latin typeface="Arial"/>
                <a:ea typeface="Arial"/>
                <a:cs typeface="Arial"/>
                <a:sym typeface="Arial"/>
              </a:rPr>
              <a:t> </a:t>
            </a:r>
            <a:r>
              <a:rPr lang="en-US" sz="2000" b="0" i="0" u="none" strike="noStrike" cap="none" dirty="0" err="1">
                <a:solidFill>
                  <a:schemeClr val="lt1"/>
                </a:solidFill>
                <a:latin typeface="Arial"/>
                <a:ea typeface="Arial"/>
                <a:cs typeface="Arial"/>
                <a:sym typeface="Arial"/>
              </a:rPr>
              <a:t>können</a:t>
            </a:r>
            <a:r>
              <a:rPr lang="en-US" sz="2000" b="0" i="0" u="none" strike="noStrike" cap="none" dirty="0">
                <a:solidFill>
                  <a:schemeClr val="lt1"/>
                </a:solidFill>
                <a:latin typeface="Arial"/>
                <a:ea typeface="Arial"/>
                <a:cs typeface="Arial"/>
                <a:sym typeface="Arial"/>
              </a:rPr>
              <a:t>.</a:t>
            </a:r>
            <a:endParaRPr sz="2000" b="0" i="0" u="none" strike="noStrike" cap="none" dirty="0">
              <a:solidFill>
                <a:schemeClr val="lt1"/>
              </a:solidFill>
              <a:latin typeface="Arial"/>
              <a:ea typeface="Arial"/>
              <a:cs typeface="Arial"/>
              <a:sym typeface="Arial"/>
            </a:endParaRPr>
          </a:p>
        </p:txBody>
      </p:sp>
      <p:sp>
        <p:nvSpPr>
          <p:cNvPr id="126" name="Google Shape;126;p3"/>
          <p:cNvSpPr txBox="1"/>
          <p:nvPr/>
        </p:nvSpPr>
        <p:spPr>
          <a:xfrm>
            <a:off x="4608242" y="6764371"/>
            <a:ext cx="10428864" cy="400069"/>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000"/>
              <a:buFont typeface="Noto Sans Symbols"/>
              <a:buChar char="✔"/>
            </a:pPr>
            <a:r>
              <a:rPr lang="en-US" sz="2000" b="1" i="0" u="none" strike="noStrike" cap="none" dirty="0" err="1">
                <a:solidFill>
                  <a:schemeClr val="lt1"/>
                </a:solidFill>
                <a:latin typeface="Arial"/>
                <a:ea typeface="Arial"/>
                <a:cs typeface="Arial"/>
                <a:sym typeface="Arial"/>
              </a:rPr>
              <a:t>Unterstützt</a:t>
            </a:r>
            <a:r>
              <a:rPr lang="en-US" sz="2000" b="1" i="0" u="none" strike="noStrike" cap="none" dirty="0">
                <a:solidFill>
                  <a:schemeClr val="lt1"/>
                </a:solidFill>
                <a:latin typeface="Arial"/>
                <a:ea typeface="Arial"/>
                <a:cs typeface="Arial"/>
                <a:sym typeface="Arial"/>
              </a:rPr>
              <a:t> </a:t>
            </a:r>
            <a:r>
              <a:rPr lang="en-US" sz="2000" b="0" i="0" u="none" strike="noStrike" cap="none" dirty="0">
                <a:solidFill>
                  <a:schemeClr val="lt1"/>
                </a:solidFill>
                <a:latin typeface="Arial"/>
                <a:ea typeface="Arial"/>
                <a:cs typeface="Arial"/>
                <a:sym typeface="Arial"/>
              </a:rPr>
              <a:t>die </a:t>
            </a:r>
            <a:r>
              <a:rPr lang="en-US" sz="2000" b="0" i="0" u="none" strike="noStrike" cap="none" dirty="0" err="1">
                <a:solidFill>
                  <a:schemeClr val="lt1"/>
                </a:solidFill>
                <a:latin typeface="Arial"/>
                <a:ea typeface="Arial"/>
                <a:cs typeface="Arial"/>
                <a:sym typeface="Arial"/>
              </a:rPr>
              <a:t>Schüler</a:t>
            </a:r>
            <a:r>
              <a:rPr lang="en-US" sz="2000" b="0" i="0" u="none" strike="noStrike" cap="none" dirty="0">
                <a:solidFill>
                  <a:schemeClr val="lt1"/>
                </a:solidFill>
                <a:latin typeface="Arial"/>
                <a:ea typeface="Arial"/>
                <a:cs typeface="Arial"/>
                <a:sym typeface="Arial"/>
              </a:rPr>
              <a:t> </a:t>
            </a:r>
            <a:r>
              <a:rPr lang="en-US" sz="2000" b="0" i="0" u="none" strike="noStrike" cap="none" dirty="0" err="1">
                <a:solidFill>
                  <a:schemeClr val="lt1"/>
                </a:solidFill>
                <a:latin typeface="Arial"/>
                <a:ea typeface="Arial"/>
                <a:cs typeface="Arial"/>
                <a:sym typeface="Arial"/>
              </a:rPr>
              <a:t>bei</a:t>
            </a:r>
            <a:r>
              <a:rPr lang="en-US" sz="2000" b="0" i="0" u="none" strike="noStrike" cap="none" dirty="0">
                <a:solidFill>
                  <a:schemeClr val="lt1"/>
                </a:solidFill>
                <a:latin typeface="Arial"/>
                <a:ea typeface="Arial"/>
                <a:cs typeface="Arial"/>
                <a:sym typeface="Arial"/>
              </a:rPr>
              <a:t> der Integration </a:t>
            </a:r>
            <a:r>
              <a:rPr lang="en-US" sz="2000" b="0" i="0" u="none" strike="noStrike" cap="none" dirty="0" err="1">
                <a:solidFill>
                  <a:schemeClr val="lt1"/>
                </a:solidFill>
                <a:latin typeface="Arial"/>
                <a:ea typeface="Arial"/>
                <a:cs typeface="Arial"/>
                <a:sym typeface="Arial"/>
              </a:rPr>
              <a:t>neuer</a:t>
            </a:r>
            <a:r>
              <a:rPr lang="en-US" sz="2000" b="0" i="0" u="none" strike="noStrike" cap="none" dirty="0">
                <a:solidFill>
                  <a:schemeClr val="lt1"/>
                </a:solidFill>
                <a:latin typeface="Arial"/>
                <a:ea typeface="Arial"/>
                <a:cs typeface="Arial"/>
                <a:sym typeface="Arial"/>
              </a:rPr>
              <a:t> </a:t>
            </a:r>
            <a:r>
              <a:rPr lang="en-US" sz="2000" b="0" i="0" u="none" strike="noStrike" cap="none" dirty="0" err="1">
                <a:solidFill>
                  <a:schemeClr val="lt1"/>
                </a:solidFill>
                <a:latin typeface="Arial"/>
                <a:ea typeface="Arial"/>
                <a:cs typeface="Arial"/>
                <a:sym typeface="Arial"/>
              </a:rPr>
              <a:t>Informationen</a:t>
            </a:r>
            <a:r>
              <a:rPr lang="en-US" sz="2000" b="0" i="0" u="none" strike="noStrike" cap="none" dirty="0">
                <a:solidFill>
                  <a:schemeClr val="lt1"/>
                </a:solidFill>
                <a:latin typeface="Arial"/>
                <a:ea typeface="Arial"/>
                <a:cs typeface="Arial"/>
                <a:sym typeface="Arial"/>
              </a:rPr>
              <a:t> in das </a:t>
            </a:r>
            <a:r>
              <a:rPr lang="en-US" sz="2000" b="0" i="0" u="none" strike="noStrike" cap="none" dirty="0" err="1">
                <a:solidFill>
                  <a:schemeClr val="lt1"/>
                </a:solidFill>
                <a:latin typeface="Arial"/>
                <a:ea typeface="Arial"/>
                <a:cs typeface="Arial"/>
                <a:sym typeface="Arial"/>
              </a:rPr>
              <a:t>vorhandene</a:t>
            </a:r>
            <a:r>
              <a:rPr lang="en-US" sz="2000" b="0" i="0" u="none" strike="noStrike" cap="none" dirty="0">
                <a:solidFill>
                  <a:schemeClr val="lt1"/>
                </a:solidFill>
                <a:latin typeface="Arial"/>
                <a:ea typeface="Arial"/>
                <a:cs typeface="Arial"/>
                <a:sym typeface="Arial"/>
              </a:rPr>
              <a:t> Wissen.</a:t>
            </a:r>
            <a:endParaRPr sz="2000" b="0" i="0" u="none" strike="noStrike" cap="none" dirty="0">
              <a:solidFill>
                <a:schemeClr val="lt1"/>
              </a:solidFill>
              <a:latin typeface="Arial"/>
              <a:ea typeface="Arial"/>
              <a:cs typeface="Arial"/>
              <a:sym typeface="Arial"/>
            </a:endParaRPr>
          </a:p>
        </p:txBody>
      </p:sp>
      <p:sp>
        <p:nvSpPr>
          <p:cNvPr id="127" name="Google Shape;127;p3"/>
          <p:cNvSpPr txBox="1"/>
          <p:nvPr/>
        </p:nvSpPr>
        <p:spPr>
          <a:xfrm>
            <a:off x="4718085" y="7566375"/>
            <a:ext cx="10335843" cy="707846"/>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000"/>
              <a:buFont typeface="Noto Sans Symbols"/>
              <a:buChar char="✔"/>
            </a:pPr>
            <a:r>
              <a:rPr lang="en-US" sz="2000" b="1" i="0" u="none" strike="noStrike" cap="none" dirty="0" err="1">
                <a:solidFill>
                  <a:schemeClr val="lt1"/>
                </a:solidFill>
                <a:latin typeface="Arial"/>
                <a:ea typeface="Arial"/>
                <a:cs typeface="Arial"/>
                <a:sym typeface="Arial"/>
              </a:rPr>
              <a:t>Fördert</a:t>
            </a:r>
            <a:r>
              <a:rPr lang="en-US" sz="2000" b="1" i="0" u="none" strike="noStrike" cap="none" dirty="0">
                <a:solidFill>
                  <a:schemeClr val="lt1"/>
                </a:solidFill>
                <a:latin typeface="Arial"/>
                <a:ea typeface="Arial"/>
                <a:cs typeface="Arial"/>
                <a:sym typeface="Arial"/>
              </a:rPr>
              <a:t> </a:t>
            </a:r>
            <a:r>
              <a:rPr lang="en-US" sz="2000" b="0" i="0" u="none" strike="noStrike" cap="none" dirty="0" err="1">
                <a:solidFill>
                  <a:schemeClr val="lt1"/>
                </a:solidFill>
                <a:latin typeface="Arial"/>
                <a:ea typeface="Arial"/>
                <a:cs typeface="Arial"/>
                <a:sym typeface="Arial"/>
              </a:rPr>
              <a:t>ein</a:t>
            </a:r>
            <a:r>
              <a:rPr lang="en-US" sz="2000" b="0" i="0" u="none" strike="noStrike" cap="none" dirty="0">
                <a:solidFill>
                  <a:schemeClr val="lt1"/>
                </a:solidFill>
                <a:latin typeface="Arial"/>
                <a:ea typeface="Arial"/>
                <a:cs typeface="Arial"/>
                <a:sym typeface="Arial"/>
              </a:rPr>
              <a:t> </a:t>
            </a:r>
            <a:r>
              <a:rPr lang="en-US" sz="2000" b="0" i="0" u="none" strike="noStrike" cap="none" dirty="0" err="1">
                <a:solidFill>
                  <a:schemeClr val="lt1"/>
                </a:solidFill>
                <a:latin typeface="Arial"/>
                <a:ea typeface="Arial"/>
                <a:cs typeface="Arial"/>
                <a:sym typeface="Arial"/>
              </a:rPr>
              <a:t>Umfeld</a:t>
            </a:r>
            <a:r>
              <a:rPr lang="en-US" sz="2000" b="0" i="0" u="none" strike="noStrike" cap="none" dirty="0">
                <a:solidFill>
                  <a:schemeClr val="lt1"/>
                </a:solidFill>
                <a:latin typeface="Arial"/>
                <a:ea typeface="Arial"/>
                <a:cs typeface="Arial"/>
                <a:sym typeface="Arial"/>
              </a:rPr>
              <a:t> der </a:t>
            </a:r>
            <a:r>
              <a:rPr lang="en-US" sz="2000" b="0" i="0" u="none" strike="noStrike" cap="none" dirty="0" err="1">
                <a:solidFill>
                  <a:schemeClr val="lt1"/>
                </a:solidFill>
                <a:latin typeface="Arial"/>
                <a:ea typeface="Arial"/>
                <a:cs typeface="Arial"/>
                <a:sym typeface="Arial"/>
              </a:rPr>
              <a:t>Wissensinnovation</a:t>
            </a:r>
            <a:r>
              <a:rPr lang="en-US" sz="2000" b="0" i="0" u="none" strike="noStrike" cap="none" dirty="0">
                <a:solidFill>
                  <a:schemeClr val="lt1"/>
                </a:solidFill>
                <a:latin typeface="Arial"/>
                <a:ea typeface="Arial"/>
                <a:cs typeface="Arial"/>
                <a:sym typeface="Arial"/>
              </a:rPr>
              <a:t>, das die </a:t>
            </a:r>
            <a:r>
              <a:rPr lang="en-US" sz="2000" b="0" i="0" u="none" strike="noStrike" cap="none" dirty="0" err="1">
                <a:solidFill>
                  <a:schemeClr val="lt1"/>
                </a:solidFill>
                <a:latin typeface="Arial"/>
                <a:ea typeface="Arial"/>
                <a:cs typeface="Arial"/>
                <a:sym typeface="Arial"/>
              </a:rPr>
              <a:t>Schüler</a:t>
            </a:r>
            <a:r>
              <a:rPr lang="en-US" sz="2000" b="0" i="0" u="none" strike="noStrike" cap="none" dirty="0">
                <a:solidFill>
                  <a:schemeClr val="lt1"/>
                </a:solidFill>
                <a:latin typeface="Arial"/>
                <a:ea typeface="Arial"/>
                <a:cs typeface="Arial"/>
                <a:sym typeface="Arial"/>
              </a:rPr>
              <a:t> </a:t>
            </a:r>
            <a:r>
              <a:rPr lang="en-US" sz="2000" b="0" i="0" u="none" strike="noStrike" cap="none" dirty="0" err="1">
                <a:solidFill>
                  <a:schemeClr val="lt1"/>
                </a:solidFill>
                <a:latin typeface="Arial"/>
                <a:ea typeface="Arial"/>
                <a:cs typeface="Arial"/>
                <a:sym typeface="Arial"/>
              </a:rPr>
              <a:t>zu</a:t>
            </a:r>
            <a:r>
              <a:rPr lang="en-US" sz="2000" b="0" i="0" u="none" strike="noStrike" cap="none" dirty="0">
                <a:solidFill>
                  <a:schemeClr val="lt1"/>
                </a:solidFill>
                <a:latin typeface="Arial"/>
                <a:ea typeface="Arial"/>
                <a:cs typeface="Arial"/>
                <a:sym typeface="Arial"/>
              </a:rPr>
              <a:t> </a:t>
            </a:r>
            <a:r>
              <a:rPr lang="en-US" sz="2000" b="0" i="0" u="none" strike="noStrike" cap="none" dirty="0" err="1">
                <a:solidFill>
                  <a:schemeClr val="lt1"/>
                </a:solidFill>
                <a:latin typeface="Arial"/>
                <a:ea typeface="Arial"/>
                <a:cs typeface="Arial"/>
                <a:sym typeface="Arial"/>
              </a:rPr>
              <a:t>kritischem</a:t>
            </a:r>
            <a:r>
              <a:rPr lang="en-US" sz="2000" b="0" i="0" u="none" strike="noStrike" cap="none" dirty="0">
                <a:solidFill>
                  <a:schemeClr val="lt1"/>
                </a:solidFill>
                <a:latin typeface="Arial"/>
                <a:ea typeface="Arial"/>
                <a:cs typeface="Arial"/>
                <a:sym typeface="Arial"/>
              </a:rPr>
              <a:t> und </a:t>
            </a:r>
            <a:r>
              <a:rPr lang="en-US" sz="2000" b="0" i="0" u="none" strike="noStrike" cap="none" dirty="0" err="1">
                <a:solidFill>
                  <a:schemeClr val="lt1"/>
                </a:solidFill>
                <a:latin typeface="Arial"/>
                <a:ea typeface="Arial"/>
                <a:cs typeface="Arial"/>
                <a:sym typeface="Arial"/>
              </a:rPr>
              <a:t>kreativem</a:t>
            </a:r>
            <a:r>
              <a:rPr lang="en-US" sz="2000" b="0" i="0" u="none" strike="noStrike" cap="none" dirty="0">
                <a:solidFill>
                  <a:schemeClr val="lt1"/>
                </a:solidFill>
                <a:latin typeface="Arial"/>
                <a:ea typeface="Arial"/>
                <a:cs typeface="Arial"/>
                <a:sym typeface="Arial"/>
              </a:rPr>
              <a:t> </a:t>
            </a:r>
            <a:r>
              <a:rPr lang="en-US" sz="2000" b="0" i="0" u="none" strike="noStrike" cap="none" dirty="0" err="1">
                <a:solidFill>
                  <a:schemeClr val="lt1"/>
                </a:solidFill>
                <a:latin typeface="Arial"/>
                <a:ea typeface="Arial"/>
                <a:cs typeface="Arial"/>
                <a:sym typeface="Arial"/>
              </a:rPr>
              <a:t>Denken</a:t>
            </a:r>
            <a:r>
              <a:rPr lang="en-US" sz="2000" b="0" i="0" u="none" strike="noStrike" cap="none" dirty="0">
                <a:solidFill>
                  <a:schemeClr val="lt1"/>
                </a:solidFill>
                <a:latin typeface="Arial"/>
                <a:ea typeface="Arial"/>
                <a:cs typeface="Arial"/>
                <a:sym typeface="Arial"/>
              </a:rPr>
              <a:t> </a:t>
            </a:r>
            <a:r>
              <a:rPr lang="en-US" sz="2000" b="0" i="0" u="none" strike="noStrike" cap="none" dirty="0" err="1">
                <a:solidFill>
                  <a:schemeClr val="lt1"/>
                </a:solidFill>
                <a:latin typeface="Arial"/>
                <a:ea typeface="Arial"/>
                <a:cs typeface="Arial"/>
                <a:sym typeface="Arial"/>
              </a:rPr>
              <a:t>anregt</a:t>
            </a:r>
            <a:r>
              <a:rPr lang="en-US" sz="2000" b="0" i="0" u="none" strike="noStrike" cap="none" dirty="0">
                <a:solidFill>
                  <a:schemeClr val="lt1"/>
                </a:solidFill>
                <a:latin typeface="Arial"/>
                <a:ea typeface="Arial"/>
                <a:cs typeface="Arial"/>
                <a:sym typeface="Arial"/>
              </a:rPr>
              <a:t>, um </a:t>
            </a:r>
            <a:r>
              <a:rPr lang="en-US" sz="2000" b="0" i="0" u="none" strike="noStrike" cap="none" dirty="0" err="1">
                <a:solidFill>
                  <a:schemeClr val="lt1"/>
                </a:solidFill>
                <a:latin typeface="Arial"/>
                <a:ea typeface="Arial"/>
                <a:cs typeface="Arial"/>
                <a:sym typeface="Arial"/>
              </a:rPr>
              <a:t>originelle</a:t>
            </a:r>
            <a:r>
              <a:rPr lang="en-US" sz="2000" b="0" i="0" u="none" strike="noStrike" cap="none" dirty="0">
                <a:solidFill>
                  <a:schemeClr val="lt1"/>
                </a:solidFill>
                <a:latin typeface="Arial"/>
                <a:ea typeface="Arial"/>
                <a:cs typeface="Arial"/>
                <a:sym typeface="Arial"/>
              </a:rPr>
              <a:t> Ideen und </a:t>
            </a:r>
            <a:r>
              <a:rPr lang="en-US" sz="2000" b="0" i="0" u="none" strike="noStrike" cap="none" dirty="0" err="1">
                <a:solidFill>
                  <a:schemeClr val="lt1"/>
                </a:solidFill>
                <a:latin typeface="Arial"/>
                <a:ea typeface="Arial"/>
                <a:cs typeface="Arial"/>
                <a:sym typeface="Arial"/>
              </a:rPr>
              <a:t>Lösungen</a:t>
            </a:r>
            <a:r>
              <a:rPr lang="en-US" sz="2000" b="0" i="0" u="none" strike="noStrike" cap="none" dirty="0">
                <a:solidFill>
                  <a:schemeClr val="lt1"/>
                </a:solidFill>
                <a:latin typeface="Arial"/>
                <a:ea typeface="Arial"/>
                <a:cs typeface="Arial"/>
                <a:sym typeface="Arial"/>
              </a:rPr>
              <a:t> </a:t>
            </a:r>
            <a:r>
              <a:rPr lang="en-US" sz="2000" b="0" i="0" u="none" strike="noStrike" cap="none" dirty="0" err="1">
                <a:solidFill>
                  <a:schemeClr val="lt1"/>
                </a:solidFill>
                <a:latin typeface="Arial"/>
                <a:ea typeface="Arial"/>
                <a:cs typeface="Arial"/>
                <a:sym typeface="Arial"/>
              </a:rPr>
              <a:t>zu</a:t>
            </a:r>
            <a:r>
              <a:rPr lang="en-US" sz="2000" b="0" i="0" u="none" strike="noStrike" cap="none" dirty="0">
                <a:solidFill>
                  <a:schemeClr val="lt1"/>
                </a:solidFill>
                <a:latin typeface="Arial"/>
                <a:ea typeface="Arial"/>
                <a:cs typeface="Arial"/>
                <a:sym typeface="Arial"/>
              </a:rPr>
              <a:t> </a:t>
            </a:r>
            <a:r>
              <a:rPr lang="en-US" sz="2000" b="0" i="0" u="none" strike="noStrike" cap="none" dirty="0" err="1">
                <a:solidFill>
                  <a:schemeClr val="lt1"/>
                </a:solidFill>
                <a:latin typeface="Arial"/>
                <a:ea typeface="Arial"/>
                <a:cs typeface="Arial"/>
                <a:sym typeface="Arial"/>
              </a:rPr>
              <a:t>entwickeln</a:t>
            </a:r>
            <a:r>
              <a:rPr lang="en-US" sz="2000" b="0" i="0" u="none" strike="noStrike" cap="none" dirty="0">
                <a:solidFill>
                  <a:schemeClr val="lt1"/>
                </a:solidFill>
                <a:latin typeface="Arial"/>
                <a:ea typeface="Arial"/>
                <a:cs typeface="Arial"/>
                <a:sym typeface="Arial"/>
              </a:rPr>
              <a:t>.</a:t>
            </a:r>
            <a:endParaRPr sz="2000" b="0" i="0" u="none" strike="noStrike" cap="none" dirty="0">
              <a:solidFill>
                <a:schemeClr val="lt1"/>
              </a:solidFill>
              <a:latin typeface="Arial"/>
              <a:ea typeface="Arial"/>
              <a:cs typeface="Arial"/>
              <a:sym typeface="Arial"/>
            </a:endParaRPr>
          </a:p>
        </p:txBody>
      </p:sp>
      <p:pic>
        <p:nvPicPr>
          <p:cNvPr id="128" name="Google Shape;128;p3"/>
          <p:cNvPicPr preferRelativeResize="0"/>
          <p:nvPr/>
        </p:nvPicPr>
        <p:blipFill rotWithShape="1">
          <a:blip r:embed="rId5">
            <a:alphaModFix/>
          </a:blip>
          <a:srcRect/>
          <a:stretch/>
        </p:blipFill>
        <p:spPr>
          <a:xfrm>
            <a:off x="15760695" y="9200239"/>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43B14C7C-451A-D2E8-E32E-A39BA22781AB}"/>
              </a:ext>
            </a:extLst>
          </p:cNvPr>
          <p:cNvPicPr>
            <a:picLocks noChangeAspect="1"/>
          </p:cNvPicPr>
          <p:nvPr/>
        </p:nvPicPr>
        <p:blipFill>
          <a:blip r:embed="rId6"/>
          <a:stretch>
            <a:fillRect/>
          </a:stretch>
        </p:blipFill>
        <p:spPr>
          <a:xfrm>
            <a:off x="3042891" y="9284090"/>
            <a:ext cx="2331172" cy="489069"/>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654"/>
        <p:cNvGrpSpPr/>
        <p:nvPr/>
      </p:nvGrpSpPr>
      <p:grpSpPr>
        <a:xfrm>
          <a:off x="0" y="0"/>
          <a:ext cx="0" cy="0"/>
          <a:chOff x="0" y="0"/>
          <a:chExt cx="0" cy="0"/>
        </a:xfrm>
      </p:grpSpPr>
      <p:sp>
        <p:nvSpPr>
          <p:cNvPr id="655" name="Google Shape;655;p18"/>
          <p:cNvSpPr/>
          <p:nvPr/>
        </p:nvSpPr>
        <p:spPr>
          <a:xfrm>
            <a:off x="-130877" y="-38241"/>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6" name="Google Shape;656;p18"/>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a:p>
        </p:txBody>
      </p:sp>
      <p:sp>
        <p:nvSpPr>
          <p:cNvPr id="657" name="Google Shape;657;p18"/>
          <p:cNvSpPr/>
          <p:nvPr/>
        </p:nvSpPr>
        <p:spPr>
          <a:xfrm>
            <a:off x="-130877" y="5143500"/>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8" name="Google Shape;658;p18"/>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a:p>
        </p:txBody>
      </p:sp>
      <p:sp>
        <p:nvSpPr>
          <p:cNvPr id="659" name="Google Shape;659;p18"/>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a:p>
        </p:txBody>
      </p:sp>
      <p:sp>
        <p:nvSpPr>
          <p:cNvPr id="661" name="Google Shape;661;p18"/>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2" name="Google Shape;662;p18"/>
          <p:cNvSpPr/>
          <p:nvPr/>
        </p:nvSpPr>
        <p:spPr>
          <a:xfrm>
            <a:off x="14613529" y="4514841"/>
            <a:ext cx="2355723" cy="4114800"/>
          </a:xfrm>
          <a:custGeom>
            <a:avLst/>
            <a:gdLst/>
            <a:ahLst/>
            <a:cxnLst/>
            <a:rect l="l" t="t" r="r" b="b"/>
            <a:pathLst>
              <a:path w="2355723" h="4114800" extrusionOk="0">
                <a:moveTo>
                  <a:pt x="0" y="0"/>
                </a:moveTo>
                <a:lnTo>
                  <a:pt x="2355723" y="0"/>
                </a:lnTo>
                <a:lnTo>
                  <a:pt x="2355723" y="4114800"/>
                </a:lnTo>
                <a:lnTo>
                  <a:pt x="0" y="4114800"/>
                </a:lnTo>
                <a:lnTo>
                  <a:pt x="0" y="0"/>
                </a:lnTo>
                <a:close/>
              </a:path>
            </a:pathLst>
          </a:custGeom>
          <a:blipFill rotWithShape="1">
            <a:blip r:embed="rId6">
              <a:alphaModFix/>
            </a:blip>
            <a:stretch>
              <a:fillRect/>
            </a:stretch>
          </a:blipFill>
          <a:ln>
            <a:noFill/>
          </a:ln>
        </p:spPr>
        <p:txBody>
          <a:bodyPr/>
          <a:lstStyle/>
          <a:p>
            <a:endParaRPr/>
          </a:p>
        </p:txBody>
      </p:sp>
      <p:sp>
        <p:nvSpPr>
          <p:cNvPr id="663" name="Google Shape;663;p18"/>
          <p:cNvSpPr txBox="1"/>
          <p:nvPr/>
        </p:nvSpPr>
        <p:spPr>
          <a:xfrm>
            <a:off x="3058697" y="773904"/>
            <a:ext cx="13265244" cy="1184812"/>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6999"/>
              <a:buFont typeface="Arial"/>
              <a:buNone/>
            </a:pPr>
            <a:r>
              <a:rPr lang="en-US" sz="6999" b="0" i="0" u="none" strike="noStrike" cap="none" dirty="0" err="1">
                <a:solidFill>
                  <a:srgbClr val="033C5B"/>
                </a:solidFill>
                <a:latin typeface="Arial"/>
                <a:ea typeface="Arial"/>
                <a:cs typeface="Arial"/>
                <a:sym typeface="Arial"/>
              </a:rPr>
              <a:t>Reflexion</a:t>
            </a:r>
            <a:r>
              <a:rPr lang="tr-TR" sz="6999" dirty="0">
                <a:solidFill>
                  <a:srgbClr val="033C5B"/>
                </a:solidFill>
              </a:rPr>
              <a:t>sa</a:t>
            </a:r>
            <a:r>
              <a:rPr lang="en-US" sz="6999" b="0" i="0" u="none" strike="noStrike" cap="none" dirty="0" err="1">
                <a:solidFill>
                  <a:srgbClr val="033C5B"/>
                </a:solidFill>
                <a:latin typeface="Arial"/>
                <a:ea typeface="Arial"/>
                <a:cs typeface="Arial"/>
                <a:sym typeface="Arial"/>
              </a:rPr>
              <a:t>ktivität</a:t>
            </a:r>
            <a:endParaRPr sz="1400" b="0" i="0" u="none" strike="noStrike" cap="none" dirty="0">
              <a:solidFill>
                <a:srgbClr val="000000"/>
              </a:solidFill>
              <a:latin typeface="Arial"/>
              <a:ea typeface="Arial"/>
              <a:cs typeface="Arial"/>
              <a:sym typeface="Arial"/>
            </a:endParaRPr>
          </a:p>
        </p:txBody>
      </p:sp>
      <p:sp>
        <p:nvSpPr>
          <p:cNvPr id="664" name="Google Shape;664;p18"/>
          <p:cNvSpPr txBox="1"/>
          <p:nvPr/>
        </p:nvSpPr>
        <p:spPr>
          <a:xfrm>
            <a:off x="3058697" y="1677660"/>
            <a:ext cx="8828503" cy="461665"/>
          </a:xfrm>
          <a:prstGeom prst="rect">
            <a:avLst/>
          </a:prstGeom>
          <a:noFill/>
          <a:ln>
            <a:noFill/>
          </a:ln>
        </p:spPr>
        <p:txBody>
          <a:bodyPr spcFirstLastPara="1" wrap="square" lIns="0" tIns="0" rIns="0" bIns="0" anchor="t" anchorCtr="0">
            <a:spAutoFit/>
          </a:bodyPr>
          <a:lstStyle/>
          <a:p>
            <a:pPr marL="0" marR="0" lvl="0" indent="0" algn="l" rtl="0">
              <a:lnSpc>
                <a:spcPct val="140015"/>
              </a:lnSpc>
              <a:spcBef>
                <a:spcPts val="0"/>
              </a:spcBef>
              <a:spcAft>
                <a:spcPts val="0"/>
              </a:spcAft>
              <a:buClr>
                <a:srgbClr val="000000"/>
              </a:buClr>
              <a:buSzPts val="2599"/>
              <a:buFont typeface="Arial"/>
              <a:buNone/>
            </a:pPr>
            <a:r>
              <a:rPr lang="en-US" sz="2599" b="0" i="0" u="none" strike="noStrike" cap="none">
                <a:solidFill>
                  <a:srgbClr val="121212"/>
                </a:solidFill>
                <a:latin typeface="Arial"/>
                <a:ea typeface="Arial"/>
                <a:cs typeface="Arial"/>
                <a:sym typeface="Arial"/>
              </a:rPr>
              <a:t>Verbesserung der kollaborativen Lernmethoden </a:t>
            </a:r>
            <a:endParaRPr sz="2599" b="0" i="0" u="none" strike="noStrike" cap="none">
              <a:solidFill>
                <a:srgbClr val="121212"/>
              </a:solidFill>
              <a:latin typeface="Arial"/>
              <a:ea typeface="Arial"/>
              <a:cs typeface="Arial"/>
              <a:sym typeface="Arial"/>
            </a:endParaRPr>
          </a:p>
        </p:txBody>
      </p:sp>
      <p:sp>
        <p:nvSpPr>
          <p:cNvPr id="665" name="Google Shape;665;p18"/>
          <p:cNvSpPr txBox="1"/>
          <p:nvPr/>
        </p:nvSpPr>
        <p:spPr>
          <a:xfrm>
            <a:off x="5627065" y="9243317"/>
            <a:ext cx="10074043"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n-US" sz="1200" b="0" i="0" u="none" strike="noStrike" cap="none" dirty="0">
                <a:solidFill>
                  <a:srgbClr val="121212"/>
                </a:solidFill>
                <a:latin typeface="Arial"/>
                <a:ea typeface="Arial"/>
                <a:cs typeface="Arial"/>
                <a:sym typeface="Arial"/>
              </a:rPr>
              <a:t>Von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finanziert</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geäußerten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Ansichten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Meinungen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entsprechen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jedoch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ausschließlich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denen</a:t>
            </a:r>
            <a:r>
              <a:rPr lang="en-US" sz="1200" b="0" i="0" u="none" strike="noStrike" cap="none" dirty="0">
                <a:solidFill>
                  <a:srgbClr val="121212"/>
                </a:solidFill>
                <a:latin typeface="Arial"/>
                <a:ea typeface="Arial"/>
                <a:cs typeface="Arial"/>
                <a:sym typeface="Arial"/>
              </a:rPr>
              <a:t> des </a:t>
            </a:r>
            <a:r>
              <a:rPr lang="en-US" sz="1200" b="0" i="0" u="none" strike="noStrike" cap="none" dirty="0" err="1">
                <a:solidFill>
                  <a:srgbClr val="121212"/>
                </a:solidFill>
                <a:latin typeface="Arial"/>
                <a:ea typeface="Arial"/>
                <a:cs typeface="Arial"/>
                <a:sym typeface="Arial"/>
              </a:rPr>
              <a:t>Autors</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bzw</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Autoren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spiegeln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nicht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zwingend</a:t>
            </a:r>
            <a:r>
              <a:rPr lang="en-US" sz="1200" b="0" i="0" u="none" strike="noStrike" cap="none" dirty="0">
                <a:solidFill>
                  <a:srgbClr val="121212"/>
                </a:solidFill>
                <a:latin typeface="Arial"/>
                <a:ea typeface="Arial"/>
                <a:cs typeface="Arial"/>
                <a:sym typeface="Arial"/>
              </a:rPr>
              <a:t> die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oder</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Exekutivagentur</a:t>
            </a:r>
            <a:r>
              <a:rPr lang="en-US" sz="1200" b="0" i="0" u="none" strike="noStrike" cap="none" dirty="0">
                <a:solidFill>
                  <a:srgbClr val="121212"/>
                </a:solidFill>
                <a:latin typeface="Arial"/>
                <a:ea typeface="Arial"/>
                <a:cs typeface="Arial"/>
                <a:sym typeface="Arial"/>
              </a:rPr>
              <a:t> für </a:t>
            </a:r>
            <a:r>
              <a:rPr lang="en-US" sz="1200" b="0" i="0" u="none" strike="noStrike" cap="none" dirty="0" err="1">
                <a:solidFill>
                  <a:srgbClr val="121212"/>
                </a:solidFill>
                <a:latin typeface="Arial"/>
                <a:ea typeface="Arial"/>
                <a:cs typeface="Arial"/>
                <a:sym typeface="Arial"/>
              </a:rPr>
              <a:t>Bildung</a:t>
            </a:r>
            <a:r>
              <a:rPr lang="en-US" sz="1200" b="0" i="0" u="none" strike="noStrike" cap="none" dirty="0">
                <a:solidFill>
                  <a:srgbClr val="121212"/>
                </a:solidFill>
                <a:latin typeface="Arial"/>
                <a:ea typeface="Arial"/>
                <a:cs typeface="Arial"/>
                <a:sym typeface="Arial"/>
              </a:rPr>
              <a:t> und Kultur (EACEA) wider. </a:t>
            </a:r>
            <a:r>
              <a:rPr lang="en-US" sz="1200" b="0" i="0" u="none" strike="noStrike" cap="none" dirty="0" err="1">
                <a:solidFill>
                  <a:srgbClr val="121212"/>
                </a:solidFill>
                <a:latin typeface="Arial"/>
                <a:ea typeface="Arial"/>
                <a:cs typeface="Arial"/>
                <a:sym typeface="Arial"/>
              </a:rPr>
              <a:t>Weder</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Europäische</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noch</a:t>
            </a:r>
            <a:r>
              <a:rPr lang="en-US" sz="1200" b="0" i="0" u="none" strike="noStrike" cap="none" dirty="0">
                <a:solidFill>
                  <a:srgbClr val="121212"/>
                </a:solidFill>
                <a:latin typeface="Arial"/>
                <a:ea typeface="Arial"/>
                <a:cs typeface="Arial"/>
                <a:sym typeface="Arial"/>
              </a:rPr>
              <a:t> die EACEA </a:t>
            </a:r>
            <a:r>
              <a:rPr lang="en-US" sz="1200" b="0" i="0" u="none" strike="noStrike" cap="none" dirty="0" err="1">
                <a:solidFill>
                  <a:srgbClr val="121212"/>
                </a:solidFill>
                <a:latin typeface="Arial"/>
                <a:ea typeface="Arial"/>
                <a:cs typeface="Arial"/>
                <a:sym typeface="Arial"/>
              </a:rPr>
              <a:t>können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dafür</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verantwortlich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gemacht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werden</a:t>
            </a:r>
            <a:r>
              <a:rPr lang="en-US" sz="1200" b="0" i="0" u="none" strike="noStrike" cap="none" dirty="0">
                <a:solidFill>
                  <a:srgbClr val="121212"/>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p:txBody>
      </p:sp>
      <p:sp>
        <p:nvSpPr>
          <p:cNvPr id="666" name="Google Shape;666;p18"/>
          <p:cNvSpPr txBox="1"/>
          <p:nvPr/>
        </p:nvSpPr>
        <p:spPr>
          <a:xfrm>
            <a:off x="2870987" y="2245556"/>
            <a:ext cx="12032589" cy="49551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5. Autonomie der Schüler berücksichtigen:</a:t>
            </a:r>
            <a:endParaRPr sz="2000" b="0" i="0" u="none" strike="noStrike" cap="none">
              <a:solidFill>
                <a:schemeClr val="dk1"/>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Wie wird die neue Strategie die Autonomie und Verantwortung der Schüler fördern?</a:t>
            </a:r>
            <a:endParaRPr sz="2000" b="0"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Überlegen Sie, wie Sie die Schüler dazu ermutigen können, eine aktivere Rolle bei der Steuerung ihres Lernprozesses zu übernehmen.</a:t>
            </a:r>
            <a:endParaRPr/>
          </a:p>
          <a:p>
            <a:pPr marL="457200" marR="0" lvl="1"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6. Peer Sharing:</a:t>
            </a:r>
            <a:endParaRPr sz="2000" b="0" i="0" u="none" strike="noStrike" cap="none">
              <a:solidFill>
                <a:schemeClr val="dk1"/>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Teilen Sie Ihren Plan mit einem Kollegen und holen Sie dessen Feedback ein. Welche Erkenntnisse können sie aufgrund ihrer eigenen Erfahrungen liefern?</a:t>
            </a:r>
            <a:endParaRPr sz="2000" b="0"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Besprechen Sie, wie Sie bei der Umsetzung dieser Strategien zusammenarbeiten oder sich gegenseitig unterstützen können.</a:t>
            </a:r>
            <a:endParaRPr/>
          </a:p>
          <a:p>
            <a:pPr marL="457200" marR="0" lvl="1"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7. Reflective Journaling:</a:t>
            </a:r>
            <a:endParaRPr sz="2000" b="0" i="0" u="none" strike="noStrike" cap="none">
              <a:solidFill>
                <a:schemeClr val="dk1"/>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Führen Sie nach der Einführung der neuen Strategie ein Reflexionstagebuch, in dem Sie Ihre Beobachtungen, das Feedback der Schüler und Ihre eigenen Gedanken zu diesem Prozess festhalten.</a:t>
            </a:r>
            <a:endParaRPr sz="2000" b="0"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Verwenden Sie dieses Tagebuch, um fortlaufend Anpassungen vorzunehmen und die Fortschritte bei der Verwirklichung Ihrer gemeinsamen Lernziele zu dokumentieren.</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br>
              <a:rPr lang="en-US" sz="1800" b="0" i="0" u="none" strike="noStrike" cap="none">
                <a:solidFill>
                  <a:schemeClr val="dk1"/>
                </a:solidFill>
                <a:latin typeface="Calibri"/>
                <a:ea typeface="Calibri"/>
                <a:cs typeface="Calibri"/>
                <a:sym typeface="Calibri"/>
              </a:rPr>
            </a:br>
            <a:endParaRPr sz="1800" b="0" i="0" u="none" strike="noStrike" cap="none">
              <a:solidFill>
                <a:schemeClr val="dk1"/>
              </a:solidFill>
              <a:latin typeface="Calibri"/>
              <a:ea typeface="Calibri"/>
              <a:cs typeface="Calibri"/>
              <a:sym typeface="Calibri"/>
            </a:endParaRPr>
          </a:p>
        </p:txBody>
      </p:sp>
      <p:sp>
        <p:nvSpPr>
          <p:cNvPr id="667" name="Google Shape;667;p18"/>
          <p:cNvSpPr/>
          <p:nvPr/>
        </p:nvSpPr>
        <p:spPr>
          <a:xfrm>
            <a:off x="14782800" y="3825526"/>
            <a:ext cx="2476499" cy="2156174"/>
          </a:xfrm>
          <a:prstGeom prst="rect">
            <a:avLst/>
          </a:prstGeom>
          <a:solidFill>
            <a:srgbClr val="F8F8F8"/>
          </a:solidFill>
          <a:ln w="25400" cap="flat" cmpd="sng">
            <a:solidFill>
              <a:srgbClr val="F8F8F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68" name="Google Shape;668;p18"/>
          <p:cNvSpPr/>
          <p:nvPr/>
        </p:nvSpPr>
        <p:spPr>
          <a:xfrm>
            <a:off x="15925800" y="5892708"/>
            <a:ext cx="398141" cy="800844"/>
          </a:xfrm>
          <a:prstGeom prst="ellipse">
            <a:avLst/>
          </a:prstGeom>
          <a:solidFill>
            <a:srgbClr val="F8F8F8"/>
          </a:solidFill>
          <a:ln w="25400" cap="flat" cmpd="sng">
            <a:solidFill>
              <a:srgbClr val="F8F8F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69" name="Google Shape;669;p18"/>
          <p:cNvSpPr/>
          <p:nvPr/>
        </p:nvSpPr>
        <p:spPr>
          <a:xfrm>
            <a:off x="14931474" y="2473269"/>
            <a:ext cx="3409294" cy="2961927"/>
          </a:xfrm>
          <a:prstGeom prst="cloud">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70" name="Google Shape;670;p18"/>
          <p:cNvSpPr txBox="1"/>
          <p:nvPr/>
        </p:nvSpPr>
        <p:spPr>
          <a:xfrm>
            <a:off x="15624217" y="2985579"/>
            <a:ext cx="2438091" cy="20313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Wie trägt kollaboratives Lernen zu der Art von Lerngemeinschaft bei, die ich in meinem Klassenzimmer aufbauen möchte?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71" name="Google Shape;671;p18"/>
          <p:cNvSpPr/>
          <p:nvPr/>
        </p:nvSpPr>
        <p:spPr>
          <a:xfrm>
            <a:off x="15138615" y="5947506"/>
            <a:ext cx="1704647" cy="358278"/>
          </a:xfrm>
          <a:prstGeom prst="roundRect">
            <a:avLst>
              <a:gd name="adj" fmla="val 16667"/>
            </a:avLst>
          </a:prstGeom>
          <a:solidFill>
            <a:srgbClr val="F8F8F8"/>
          </a:solidFill>
          <a:ln w="25400" cap="flat" cmpd="sng">
            <a:solidFill>
              <a:srgbClr val="F8F8F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72" name="Google Shape;672;p18"/>
          <p:cNvSpPr/>
          <p:nvPr/>
        </p:nvSpPr>
        <p:spPr>
          <a:xfrm>
            <a:off x="15624217" y="6288687"/>
            <a:ext cx="500653" cy="671681"/>
          </a:xfrm>
          <a:prstGeom prst="roundRect">
            <a:avLst>
              <a:gd name="adj" fmla="val 16667"/>
            </a:avLst>
          </a:prstGeom>
          <a:solidFill>
            <a:srgbClr val="F8F8F8"/>
          </a:solidFill>
          <a:ln w="25400" cap="flat" cmpd="sng">
            <a:solidFill>
              <a:srgbClr val="F8F8F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73" name="Google Shape;673;p18"/>
          <p:cNvSpPr/>
          <p:nvPr/>
        </p:nvSpPr>
        <p:spPr>
          <a:xfrm>
            <a:off x="16658516" y="6266733"/>
            <a:ext cx="253539" cy="282075"/>
          </a:xfrm>
          <a:prstGeom prst="ellipse">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74" name="Google Shape;674;p18"/>
          <p:cNvSpPr/>
          <p:nvPr/>
        </p:nvSpPr>
        <p:spPr>
          <a:xfrm>
            <a:off x="16912055" y="5657493"/>
            <a:ext cx="293068" cy="328873"/>
          </a:xfrm>
          <a:prstGeom prst="ellipse">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675" name="Google Shape;675;p18"/>
          <p:cNvPicPr preferRelativeResize="0"/>
          <p:nvPr/>
        </p:nvPicPr>
        <p:blipFill rotWithShape="1">
          <a:blip r:embed="rId7">
            <a:alphaModFix/>
          </a:blip>
          <a:srcRect/>
          <a:stretch/>
        </p:blipFill>
        <p:spPr>
          <a:xfrm>
            <a:off x="15795321" y="9197150"/>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2B3ED18B-D86E-2336-0505-FB7BCE5C9FC9}"/>
              </a:ext>
            </a:extLst>
          </p:cNvPr>
          <p:cNvPicPr>
            <a:picLocks noChangeAspect="1"/>
          </p:cNvPicPr>
          <p:nvPr/>
        </p:nvPicPr>
        <p:blipFill>
          <a:blip r:embed="rId8"/>
          <a:stretch>
            <a:fillRect/>
          </a:stretch>
        </p:blipFill>
        <p:spPr>
          <a:xfrm>
            <a:off x="3042891" y="9284090"/>
            <a:ext cx="2331172" cy="489069"/>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679"/>
        <p:cNvGrpSpPr/>
        <p:nvPr/>
      </p:nvGrpSpPr>
      <p:grpSpPr>
        <a:xfrm>
          <a:off x="0" y="0"/>
          <a:ext cx="0" cy="0"/>
          <a:chOff x="0" y="0"/>
          <a:chExt cx="0" cy="0"/>
        </a:xfrm>
      </p:grpSpPr>
      <p:sp>
        <p:nvSpPr>
          <p:cNvPr id="680" name="Google Shape;680;g2c7e95b4d2b_0_0"/>
          <p:cNvSpPr txBox="1"/>
          <p:nvPr/>
        </p:nvSpPr>
        <p:spPr>
          <a:xfrm>
            <a:off x="1337656" y="966416"/>
            <a:ext cx="11834700" cy="615600"/>
          </a:xfrm>
          <a:prstGeom prst="rect">
            <a:avLst/>
          </a:prstGeom>
          <a:noFill/>
          <a:ln>
            <a:noFill/>
          </a:ln>
        </p:spPr>
        <p:txBody>
          <a:bodyPr spcFirstLastPara="1" wrap="square" lIns="0" tIns="0" rIns="0" bIns="0" anchor="t" anchorCtr="0">
            <a:spAutoFit/>
          </a:bodyPr>
          <a:lstStyle/>
          <a:p>
            <a:pPr marL="0" marR="0" lvl="0" indent="0" algn="l" rtl="0">
              <a:lnSpc>
                <a:spcPct val="192475"/>
              </a:lnSpc>
              <a:spcBef>
                <a:spcPts val="0"/>
              </a:spcBef>
              <a:spcAft>
                <a:spcPts val="0"/>
              </a:spcAft>
              <a:buClr>
                <a:srgbClr val="000000"/>
              </a:buClr>
              <a:buSzPts val="4000"/>
              <a:buFont typeface="Arial"/>
              <a:buNone/>
            </a:pPr>
            <a:r>
              <a:rPr lang="en-US" sz="4000" b="0" i="0" u="none" strike="noStrike" cap="none">
                <a:solidFill>
                  <a:srgbClr val="033C5B"/>
                </a:solidFill>
                <a:latin typeface="Arial"/>
                <a:ea typeface="Arial"/>
                <a:cs typeface="Arial"/>
                <a:sym typeface="Arial"/>
              </a:rPr>
              <a:t>Zusätzliche Ressourcen</a:t>
            </a:r>
            <a:endParaRPr sz="4000" b="0" i="0" u="none" strike="noStrike" cap="none">
              <a:solidFill>
                <a:srgbClr val="033C5B"/>
              </a:solidFill>
              <a:latin typeface="Arial"/>
              <a:ea typeface="Arial"/>
              <a:cs typeface="Arial"/>
              <a:sym typeface="Arial"/>
            </a:endParaRPr>
          </a:p>
        </p:txBody>
      </p:sp>
      <p:sp>
        <p:nvSpPr>
          <p:cNvPr id="681" name="Google Shape;681;g2c7e95b4d2b_0_0"/>
          <p:cNvSpPr txBox="1"/>
          <p:nvPr/>
        </p:nvSpPr>
        <p:spPr>
          <a:xfrm>
            <a:off x="1561757" y="2256650"/>
            <a:ext cx="14910300" cy="6586418"/>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000"/>
              <a:buFont typeface="Arial"/>
              <a:buNone/>
            </a:pPr>
            <a:r>
              <a:rPr lang="en-US" sz="2000" b="1" i="0" u="none" strike="noStrike" cap="none">
                <a:solidFill>
                  <a:srgbClr val="121212"/>
                </a:solidFill>
                <a:latin typeface="Arial"/>
                <a:ea typeface="Arial"/>
                <a:cs typeface="Arial"/>
                <a:sym typeface="Arial"/>
              </a:rPr>
              <a:t>Bücher und Texte: </a:t>
            </a:r>
            <a:endParaRPr sz="2000" b="0" i="0" u="none" strike="noStrike" cap="none">
              <a:solidFill>
                <a:srgbClr val="121212"/>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600"/>
              <a:buFont typeface="Arial"/>
              <a:buChar char="•"/>
            </a:pPr>
            <a:r>
              <a:rPr lang="en-US" sz="2000" b="0" i="0" u="none" strike="noStrike" cap="none">
                <a:solidFill>
                  <a:schemeClr val="dk1"/>
                </a:solidFill>
                <a:latin typeface="Arial"/>
                <a:ea typeface="Arial"/>
                <a:cs typeface="Arial"/>
                <a:sym typeface="Arial"/>
              </a:rPr>
              <a:t>Techniken des kollaborativen Lernens: Ein Handbuch für Hochschullehrer, von Elizabeth F. Barkley, K. Particia Cross und Claire Howell Major </a:t>
            </a:r>
            <a:endParaRPr sz="2000" b="0" i="0" u="none" strike="noStrike" cap="none">
              <a:solidFill>
                <a:schemeClr val="dk1"/>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600"/>
              <a:buFont typeface="Arial"/>
              <a:buChar char="•"/>
            </a:pPr>
            <a:r>
              <a:rPr lang="en-US" sz="2000" b="0" i="0" u="none" strike="noStrike" cap="none">
                <a:solidFill>
                  <a:schemeClr val="dk1"/>
                </a:solidFill>
                <a:latin typeface="Arial"/>
                <a:ea typeface="Arial"/>
                <a:cs typeface="Arial"/>
                <a:sym typeface="Arial"/>
              </a:rPr>
              <a:t>Kooperatives Lernen erfolgreich gestalten, von David Johnson und Roger T. Johnson</a:t>
            </a:r>
            <a:endParaRPr sz="2000" b="0"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 </a:t>
            </a: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Online-Ressourcen und Websites:</a:t>
            </a:r>
            <a:endParaRPr sz="2000" b="1" i="0" u="none" strike="noStrike" cap="none">
              <a:solidFill>
                <a:schemeClr val="dk1"/>
              </a:solidFill>
              <a:latin typeface="Arial"/>
              <a:ea typeface="Arial"/>
              <a:cs typeface="Arial"/>
              <a:sym typeface="Arial"/>
            </a:endParaRPr>
          </a:p>
          <a:p>
            <a:pPr marL="457200" marR="0" lvl="0" indent="-393700" algn="l" rtl="0">
              <a:lnSpc>
                <a:spcPct val="100000"/>
              </a:lnSpc>
              <a:spcBef>
                <a:spcPts val="0"/>
              </a:spcBef>
              <a:spcAft>
                <a:spcPts val="0"/>
              </a:spcAft>
              <a:buClr>
                <a:srgbClr val="000000"/>
              </a:buClr>
              <a:buSzPts val="2600"/>
              <a:buFont typeface="Arial"/>
              <a:buChar char="●"/>
            </a:pPr>
            <a:r>
              <a:rPr lang="en-US" sz="2000" b="0" i="0" u="none" strike="noStrike" cap="none">
                <a:solidFill>
                  <a:schemeClr val="dk1"/>
                </a:solidFill>
                <a:latin typeface="Arial"/>
                <a:ea typeface="Arial"/>
                <a:cs typeface="Arial"/>
                <a:sym typeface="Arial"/>
              </a:rPr>
              <a:t>Teambasiertes Lernen kollaborativ https://www.teambasedlearning.org/ </a:t>
            </a:r>
            <a:endParaRPr sz="2000" b="0" i="0" u="none" strike="noStrike" cap="none">
              <a:solidFill>
                <a:schemeClr val="dk1"/>
              </a:solidFill>
              <a:latin typeface="Arial"/>
              <a:ea typeface="Arial"/>
              <a:cs typeface="Arial"/>
              <a:sym typeface="Arial"/>
            </a:endParaRPr>
          </a:p>
          <a:p>
            <a:pPr marL="457200" marR="0" lvl="0" indent="-393700" algn="l" rtl="0">
              <a:lnSpc>
                <a:spcPct val="100000"/>
              </a:lnSpc>
              <a:spcBef>
                <a:spcPts val="0"/>
              </a:spcBef>
              <a:spcAft>
                <a:spcPts val="0"/>
              </a:spcAft>
              <a:buClr>
                <a:srgbClr val="000000"/>
              </a:buClr>
              <a:buSzPts val="2600"/>
              <a:buFont typeface="Arial"/>
              <a:buChar char="●"/>
            </a:pPr>
            <a:r>
              <a:rPr lang="en-US" sz="2000" b="0" i="0" u="none" strike="noStrike" cap="none">
                <a:solidFill>
                  <a:schemeClr val="dk1"/>
                </a:solidFill>
                <a:latin typeface="Arial"/>
                <a:ea typeface="Arial"/>
                <a:cs typeface="Arial"/>
                <a:sym typeface="Arial"/>
              </a:rPr>
              <a:t>Das Lehrkraftnetz des Guardian https://www.theguardian.com/teacher-network/teacher-blog </a:t>
            </a: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Digitale Werkzeuge für die Zusammenarbeit:</a:t>
            </a:r>
            <a:endParaRPr sz="2000" b="1" i="0" u="none" strike="noStrike" cap="none">
              <a:solidFill>
                <a:schemeClr val="dk1"/>
              </a:solidFill>
              <a:latin typeface="Arial"/>
              <a:ea typeface="Arial"/>
              <a:cs typeface="Arial"/>
              <a:sym typeface="Arial"/>
            </a:endParaRPr>
          </a:p>
          <a:p>
            <a:pPr marL="457200" marR="0" lvl="0" indent="-393700" algn="l" rtl="0">
              <a:lnSpc>
                <a:spcPct val="100000"/>
              </a:lnSpc>
              <a:spcBef>
                <a:spcPts val="0"/>
              </a:spcBef>
              <a:spcAft>
                <a:spcPts val="0"/>
              </a:spcAft>
              <a:buClr>
                <a:srgbClr val="000000"/>
              </a:buClr>
              <a:buSzPts val="2600"/>
              <a:buFont typeface="Arial"/>
              <a:buChar char="●"/>
            </a:pPr>
            <a:r>
              <a:rPr lang="en-US" sz="2000" b="0" i="0" u="sng" strike="noStrike" cap="none">
                <a:solidFill>
                  <a:schemeClr val="hlink"/>
                </a:solidFill>
                <a:latin typeface="Arial"/>
                <a:ea typeface="Arial"/>
                <a:cs typeface="Arial"/>
                <a:sym typeface="Arial"/>
                <a:hlinkClick r:id="rId3"/>
              </a:rPr>
              <a:t>Padlet https://padlet</a:t>
            </a:r>
            <a:r>
              <a:rPr lang="en-US" sz="2000" b="0" i="0" u="none" strike="noStrike" cap="none">
                <a:solidFill>
                  <a:schemeClr val="dk1"/>
                </a:solidFill>
                <a:latin typeface="Arial"/>
                <a:ea typeface="Arial"/>
                <a:cs typeface="Arial"/>
                <a:sym typeface="Arial"/>
              </a:rPr>
              <a:t>.com/ </a:t>
            </a:r>
            <a:endParaRPr sz="2000" b="0" i="0" u="none" strike="noStrike" cap="none">
              <a:solidFill>
                <a:schemeClr val="dk1"/>
              </a:solidFill>
              <a:latin typeface="Arial"/>
              <a:ea typeface="Arial"/>
              <a:cs typeface="Arial"/>
              <a:sym typeface="Arial"/>
            </a:endParaRPr>
          </a:p>
          <a:p>
            <a:pPr marL="457200" marR="0" lvl="0" indent="-393700" algn="l" rtl="0">
              <a:lnSpc>
                <a:spcPct val="100000"/>
              </a:lnSpc>
              <a:spcBef>
                <a:spcPts val="0"/>
              </a:spcBef>
              <a:spcAft>
                <a:spcPts val="0"/>
              </a:spcAft>
              <a:buClr>
                <a:srgbClr val="000000"/>
              </a:buClr>
              <a:buSzPts val="2600"/>
              <a:buFont typeface="Arial"/>
              <a:buChar char="●"/>
            </a:pPr>
            <a:r>
              <a:rPr lang="en-US" sz="2000" b="0" i="0" u="none" strike="noStrike" cap="none">
                <a:solidFill>
                  <a:schemeClr val="dk1"/>
                </a:solidFill>
                <a:latin typeface="Arial"/>
                <a:ea typeface="Arial"/>
                <a:cs typeface="Arial"/>
                <a:sym typeface="Arial"/>
              </a:rPr>
              <a:t>Microsoft Teams https://www.microsoft.com/en-us/microsoft-teams/group-chat-software </a:t>
            </a:r>
            <a:endParaRPr sz="2000" b="0" i="0" u="none" strike="noStrike" cap="none">
              <a:solidFill>
                <a:schemeClr val="dk1"/>
              </a:solidFill>
              <a:latin typeface="Arial"/>
              <a:ea typeface="Arial"/>
              <a:cs typeface="Arial"/>
              <a:sym typeface="Arial"/>
            </a:endParaRPr>
          </a:p>
          <a:p>
            <a:pPr marL="457200" marR="0" lvl="0" indent="-393700" algn="l" rtl="0">
              <a:lnSpc>
                <a:spcPct val="100000"/>
              </a:lnSpc>
              <a:spcBef>
                <a:spcPts val="0"/>
              </a:spcBef>
              <a:spcAft>
                <a:spcPts val="0"/>
              </a:spcAft>
              <a:buClr>
                <a:srgbClr val="000000"/>
              </a:buClr>
              <a:buSzPts val="2600"/>
              <a:buFont typeface="Arial"/>
              <a:buChar char="●"/>
            </a:pPr>
            <a:r>
              <a:rPr lang="en-US" sz="2000" b="0" i="0" u="none" strike="noStrike" cap="none">
                <a:solidFill>
                  <a:schemeClr val="dk1"/>
                </a:solidFill>
                <a:latin typeface="Arial"/>
                <a:ea typeface="Arial"/>
                <a:cs typeface="Arial"/>
                <a:sym typeface="Arial"/>
              </a:rPr>
              <a:t>Google Arbeitsbereich https://tinyurl.com/5dxd6rks </a:t>
            </a:r>
            <a:endParaRPr sz="2000" b="0" i="0" u="none" strike="noStrike" cap="none">
              <a:solidFill>
                <a:schemeClr val="dk1"/>
              </a:solidFill>
              <a:latin typeface="Arial"/>
              <a:ea typeface="Arial"/>
              <a:cs typeface="Arial"/>
              <a:sym typeface="Arial"/>
            </a:endParaRPr>
          </a:p>
          <a:p>
            <a:pPr marL="63500" marR="0" lvl="0" indent="0" algn="l" rtl="0">
              <a:lnSpc>
                <a:spcPct val="100000"/>
              </a:lnSpc>
              <a:spcBef>
                <a:spcPts val="0"/>
              </a:spcBef>
              <a:spcAft>
                <a:spcPts val="0"/>
              </a:spcAft>
              <a:buNone/>
            </a:pPr>
            <a:endParaRPr sz="2000" b="1" i="0" u="none" strike="noStrike" cap="none">
              <a:solidFill>
                <a:schemeClr val="dk1"/>
              </a:solidFill>
              <a:latin typeface="Arial"/>
              <a:ea typeface="Arial"/>
              <a:cs typeface="Arial"/>
              <a:sym typeface="Arial"/>
            </a:endParaRPr>
          </a:p>
          <a:p>
            <a:pPr marL="63500" marR="0" lvl="0" indent="0" algn="l" rtl="0">
              <a:lnSpc>
                <a:spcPct val="100000"/>
              </a:lnSpc>
              <a:spcBef>
                <a:spcPts val="0"/>
              </a:spcBef>
              <a:spcAft>
                <a:spcPts val="0"/>
              </a:spcAft>
              <a:buNone/>
            </a:pPr>
            <a:r>
              <a:rPr lang="en-US" sz="2000" b="1" i="0" u="none" strike="noStrike" cap="none">
                <a:solidFill>
                  <a:schemeClr val="dk1"/>
                </a:solidFill>
                <a:latin typeface="Arial"/>
                <a:ea typeface="Arial"/>
                <a:cs typeface="Arial"/>
                <a:sym typeface="Arial"/>
              </a:rPr>
              <a:t>Videos:</a:t>
            </a:r>
            <a:endParaRPr/>
          </a:p>
          <a:p>
            <a:pPr marL="406400" marR="0" lvl="0" indent="-342900" algn="l" rtl="0">
              <a:lnSpc>
                <a:spcPct val="100000"/>
              </a:lnSpc>
              <a:spcBef>
                <a:spcPts val="0"/>
              </a:spcBef>
              <a:spcAft>
                <a:spcPts val="0"/>
              </a:spcAft>
              <a:buClr>
                <a:srgbClr val="000000"/>
              </a:buClr>
              <a:buSzPts val="2600"/>
              <a:buFont typeface="Arial"/>
              <a:buChar char="•"/>
            </a:pPr>
            <a:r>
              <a:rPr lang="en-US" sz="2000" b="0" i="0" u="none" strike="noStrike" cap="none">
                <a:solidFill>
                  <a:srgbClr val="000000"/>
                </a:solidFill>
                <a:latin typeface="Arial"/>
                <a:ea typeface="Arial"/>
                <a:cs typeface="Arial"/>
                <a:sym typeface="Arial"/>
              </a:rPr>
              <a:t>Leseverstehen: Zusammenhänge herstellen. Die Lernressource von Herrn H.: </a:t>
            </a:r>
            <a:r>
              <a:rPr lang="en-US" sz="20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https:</a:t>
            </a:r>
            <a:r>
              <a:rPr lang="en-US" sz="2000" b="0" i="0" u="none" strike="noStrike" cap="none">
                <a:solidFill>
                  <a:srgbClr val="000000"/>
                </a:solidFill>
                <a:latin typeface="Arial"/>
                <a:ea typeface="Arial"/>
                <a:cs typeface="Arial"/>
                <a:sym typeface="Arial"/>
              </a:rPr>
              <a:t>//www.youtube.com/watch?v=lLPb1JAkdtc&amp;t=128s </a:t>
            </a:r>
            <a:endParaRPr/>
          </a:p>
          <a:p>
            <a:pPr marL="406400" marR="0" lvl="0" indent="-342900" algn="l" rtl="0">
              <a:lnSpc>
                <a:spcPct val="100000"/>
              </a:lnSpc>
              <a:spcBef>
                <a:spcPts val="0"/>
              </a:spcBef>
              <a:spcAft>
                <a:spcPts val="0"/>
              </a:spcAft>
              <a:buClr>
                <a:srgbClr val="000000"/>
              </a:buClr>
              <a:buSzPts val="2600"/>
              <a:buFont typeface="Arial"/>
              <a:buChar char="•"/>
            </a:pPr>
            <a:r>
              <a:rPr lang="en-US" sz="2000" b="0" i="0" u="none" strike="noStrike" cap="none">
                <a:solidFill>
                  <a:schemeClr val="dk1"/>
                </a:solidFill>
                <a:latin typeface="Arial"/>
                <a:ea typeface="Arial"/>
                <a:cs typeface="Arial"/>
                <a:sym typeface="Arial"/>
              </a:rPr>
              <a:t>Lehrmethode 23: Rollenspiel. Die K. Particia Cross Academy: </a:t>
            </a:r>
            <a:r>
              <a:rPr lang="en-US" sz="20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https:</a:t>
            </a:r>
            <a:r>
              <a:rPr lang="en-US" sz="2000" b="0" i="0" u="none" strike="noStrike" cap="none">
                <a:solidFill>
                  <a:srgbClr val="000000"/>
                </a:solidFill>
                <a:latin typeface="Arial"/>
                <a:ea typeface="Arial"/>
                <a:cs typeface="Arial"/>
                <a:sym typeface="Arial"/>
              </a:rPr>
              <a:t>//www.youtube.com/watch?v=ztCYENO1ydA </a:t>
            </a:r>
            <a:endParaRPr sz="2000" b="1" i="0" u="none" strike="noStrike" cap="none">
              <a:solidFill>
                <a:srgbClr val="000000"/>
              </a:solidFill>
              <a:latin typeface="Arial"/>
              <a:ea typeface="Arial"/>
              <a:cs typeface="Arial"/>
              <a:sym typeface="Arial"/>
            </a:endParaRPr>
          </a:p>
          <a:p>
            <a:pPr marL="406400" marR="0" lvl="0" indent="-177800" algn="l" rtl="0">
              <a:lnSpc>
                <a:spcPct val="100000"/>
              </a:lnSpc>
              <a:spcBef>
                <a:spcPts val="0"/>
              </a:spcBef>
              <a:spcAft>
                <a:spcPts val="0"/>
              </a:spcAft>
              <a:buClr>
                <a:srgbClr val="000000"/>
              </a:buClr>
              <a:buSzPts val="2600"/>
              <a:buFont typeface="Arial"/>
              <a:buNone/>
            </a:pPr>
            <a:endParaRPr sz="2000" b="1" i="0" u="none" strike="noStrike" cap="none">
              <a:solidFill>
                <a:srgbClr val="000000"/>
              </a:solidFill>
              <a:latin typeface="Arial"/>
              <a:ea typeface="Arial"/>
              <a:cs typeface="Arial"/>
              <a:sym typeface="Arial"/>
            </a:endParaRPr>
          </a:p>
          <a:p>
            <a:pPr marL="63500" marR="0" lvl="0" indent="0" algn="l" rtl="0">
              <a:lnSpc>
                <a:spcPct val="100000"/>
              </a:lnSpc>
              <a:spcBef>
                <a:spcPts val="0"/>
              </a:spcBef>
              <a:spcAft>
                <a:spcPts val="0"/>
              </a:spcAft>
              <a:buNone/>
            </a:pPr>
            <a:endParaRPr sz="2000" b="1" i="0" u="none" strike="noStrike" cap="none">
              <a:solidFill>
                <a:srgbClr val="000000"/>
              </a:solidFill>
              <a:latin typeface="Arial"/>
              <a:ea typeface="Arial"/>
              <a:cs typeface="Arial"/>
              <a:sym typeface="Arial"/>
            </a:endParaRPr>
          </a:p>
          <a:p>
            <a:pPr marL="63500" marR="0" lvl="0" indent="0" algn="l" rtl="0">
              <a:lnSpc>
                <a:spcPct val="100000"/>
              </a:lnSpc>
              <a:spcBef>
                <a:spcPts val="0"/>
              </a:spcBef>
              <a:spcAft>
                <a:spcPts val="0"/>
              </a:spcAft>
              <a:buNone/>
            </a:pPr>
            <a:endParaRPr sz="2000" b="1" i="0" u="none" strike="noStrike" cap="none">
              <a:solidFill>
                <a:schemeClr val="dk1"/>
              </a:solidFill>
              <a:latin typeface="Arial"/>
              <a:ea typeface="Arial"/>
              <a:cs typeface="Arial"/>
              <a:sym typeface="Arial"/>
            </a:endParaRPr>
          </a:p>
        </p:txBody>
      </p:sp>
      <p:sp>
        <p:nvSpPr>
          <p:cNvPr id="682" name="Google Shape;682;g2c7e95b4d2b_0_0"/>
          <p:cNvSpPr/>
          <p:nvPr/>
        </p:nvSpPr>
        <p:spPr>
          <a:xfrm>
            <a:off x="17259300" y="-150232"/>
            <a:ext cx="1032300" cy="89637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3" name="Google Shape;683;g2c7e95b4d2b_0_0"/>
          <p:cNvSpPr/>
          <p:nvPr/>
        </p:nvSpPr>
        <p:spPr>
          <a:xfrm>
            <a:off x="0" y="-75116"/>
            <a:ext cx="1028700" cy="88887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4" name="Google Shape;684;g2c7e95b4d2b_0_0"/>
          <p:cNvSpPr/>
          <p:nvPr/>
        </p:nvSpPr>
        <p:spPr>
          <a:xfrm rot="5400000">
            <a:off x="-2349" y="825"/>
            <a:ext cx="1031875" cy="1030224"/>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a:p>
        </p:txBody>
      </p:sp>
      <p:sp>
        <p:nvSpPr>
          <p:cNvPr id="685" name="Google Shape;685;g2c7e95b4d2b_0_0"/>
          <p:cNvSpPr/>
          <p:nvPr/>
        </p:nvSpPr>
        <p:spPr>
          <a:xfrm>
            <a:off x="0" y="5257590"/>
            <a:ext cx="1028700" cy="355590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6" name="Google Shape;686;g2c7e95b4d2b_0_0"/>
          <p:cNvSpPr/>
          <p:nvPr/>
        </p:nvSpPr>
        <p:spPr>
          <a:xfrm>
            <a:off x="17259300" y="5257590"/>
            <a:ext cx="1028700" cy="355590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7" name="Google Shape;687;g2c7e95b4d2b_0_0"/>
          <p:cNvSpPr/>
          <p:nvPr/>
        </p:nvSpPr>
        <p:spPr>
          <a:xfrm rot="10800000">
            <a:off x="17256125" y="125"/>
            <a:ext cx="1031875" cy="1030224"/>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a:p>
        </p:txBody>
      </p:sp>
      <p:sp>
        <p:nvSpPr>
          <p:cNvPr id="688" name="Google Shape;688;g2c7e95b4d2b_0_0"/>
          <p:cNvSpPr/>
          <p:nvPr/>
        </p:nvSpPr>
        <p:spPr>
          <a:xfrm>
            <a:off x="310962" y="9525000"/>
            <a:ext cx="412750" cy="412750"/>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9" name="Google Shape;689;g2c7e95b4d2b_0_0"/>
          <p:cNvSpPr/>
          <p:nvPr/>
        </p:nvSpPr>
        <p:spPr>
          <a:xfrm>
            <a:off x="17572012" y="9525000"/>
            <a:ext cx="412750" cy="412750"/>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0" name="Google Shape;690;g2c7e95b4d2b_0_0"/>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a:lstStyle/>
          <a:p>
            <a:endParaRPr/>
          </a:p>
        </p:txBody>
      </p:sp>
      <p:sp>
        <p:nvSpPr>
          <p:cNvPr id="692" name="Google Shape;692;g2c7e95b4d2b_0_0"/>
          <p:cNvSpPr txBox="1"/>
          <p:nvPr/>
        </p:nvSpPr>
        <p:spPr>
          <a:xfrm>
            <a:off x="5627065" y="9243317"/>
            <a:ext cx="10003704"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n-US" sz="1200" b="0" i="0" u="none" strike="noStrike" cap="none" dirty="0">
                <a:solidFill>
                  <a:srgbClr val="121212"/>
                </a:solidFill>
                <a:latin typeface="Arial"/>
                <a:ea typeface="Arial"/>
                <a:cs typeface="Arial"/>
                <a:sym typeface="Arial"/>
              </a:rPr>
              <a:t>Von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finanziert</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geäußerten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Ansichten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Meinungen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entsprechen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jedoch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ausschließlich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denen</a:t>
            </a:r>
            <a:r>
              <a:rPr lang="en-US" sz="1200" b="0" i="0" u="none" strike="noStrike" cap="none" dirty="0">
                <a:solidFill>
                  <a:srgbClr val="121212"/>
                </a:solidFill>
                <a:latin typeface="Arial"/>
                <a:ea typeface="Arial"/>
                <a:cs typeface="Arial"/>
                <a:sym typeface="Arial"/>
              </a:rPr>
              <a:t> des </a:t>
            </a:r>
            <a:r>
              <a:rPr lang="en-US" sz="1200" b="0" i="0" u="none" strike="noStrike" cap="none" dirty="0" err="1">
                <a:solidFill>
                  <a:srgbClr val="121212"/>
                </a:solidFill>
                <a:latin typeface="Arial"/>
                <a:ea typeface="Arial"/>
                <a:cs typeface="Arial"/>
                <a:sym typeface="Arial"/>
              </a:rPr>
              <a:t>Autors</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bzw</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Autoren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spiegeln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nicht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zwingend</a:t>
            </a:r>
            <a:r>
              <a:rPr lang="en-US" sz="1200" b="0" i="0" u="none" strike="noStrike" cap="none" dirty="0">
                <a:solidFill>
                  <a:srgbClr val="121212"/>
                </a:solidFill>
                <a:latin typeface="Arial"/>
                <a:ea typeface="Arial"/>
                <a:cs typeface="Arial"/>
                <a:sym typeface="Arial"/>
              </a:rPr>
              <a:t> die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oder</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Exekutivagentur</a:t>
            </a:r>
            <a:r>
              <a:rPr lang="en-US" sz="1200" b="0" i="0" u="none" strike="noStrike" cap="none" dirty="0">
                <a:solidFill>
                  <a:srgbClr val="121212"/>
                </a:solidFill>
                <a:latin typeface="Arial"/>
                <a:ea typeface="Arial"/>
                <a:cs typeface="Arial"/>
                <a:sym typeface="Arial"/>
              </a:rPr>
              <a:t> für </a:t>
            </a:r>
            <a:r>
              <a:rPr lang="en-US" sz="1200" b="0" i="0" u="none" strike="noStrike" cap="none" dirty="0" err="1">
                <a:solidFill>
                  <a:srgbClr val="121212"/>
                </a:solidFill>
                <a:latin typeface="Arial"/>
                <a:ea typeface="Arial"/>
                <a:cs typeface="Arial"/>
                <a:sym typeface="Arial"/>
              </a:rPr>
              <a:t>Bildung</a:t>
            </a:r>
            <a:r>
              <a:rPr lang="en-US" sz="1200" b="0" i="0" u="none" strike="noStrike" cap="none" dirty="0">
                <a:solidFill>
                  <a:srgbClr val="121212"/>
                </a:solidFill>
                <a:latin typeface="Arial"/>
                <a:ea typeface="Arial"/>
                <a:cs typeface="Arial"/>
                <a:sym typeface="Arial"/>
              </a:rPr>
              <a:t> und Kultur (EACEA) wider. </a:t>
            </a:r>
            <a:r>
              <a:rPr lang="en-US" sz="1200" b="0" i="0" u="none" strike="noStrike" cap="none" dirty="0" err="1">
                <a:solidFill>
                  <a:srgbClr val="121212"/>
                </a:solidFill>
                <a:latin typeface="Arial"/>
                <a:ea typeface="Arial"/>
                <a:cs typeface="Arial"/>
                <a:sym typeface="Arial"/>
              </a:rPr>
              <a:t>Weder</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Europäische</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noch</a:t>
            </a:r>
            <a:r>
              <a:rPr lang="en-US" sz="1200" b="0" i="0" u="none" strike="noStrike" cap="none" dirty="0">
                <a:solidFill>
                  <a:srgbClr val="121212"/>
                </a:solidFill>
                <a:latin typeface="Arial"/>
                <a:ea typeface="Arial"/>
                <a:cs typeface="Arial"/>
                <a:sym typeface="Arial"/>
              </a:rPr>
              <a:t> die EACEA </a:t>
            </a:r>
            <a:r>
              <a:rPr lang="en-US" sz="1200" b="0" i="0" u="none" strike="noStrike" cap="none" dirty="0" err="1">
                <a:solidFill>
                  <a:srgbClr val="121212"/>
                </a:solidFill>
                <a:latin typeface="Arial"/>
                <a:ea typeface="Arial"/>
                <a:cs typeface="Arial"/>
                <a:sym typeface="Arial"/>
              </a:rPr>
              <a:t>können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dafür</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verantwortlich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gemacht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werden</a:t>
            </a:r>
            <a:r>
              <a:rPr lang="en-US" sz="1200" b="0" i="0" u="none" strike="noStrike" cap="none" dirty="0">
                <a:solidFill>
                  <a:srgbClr val="121212"/>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p:txBody>
      </p:sp>
      <p:sp>
        <p:nvSpPr>
          <p:cNvPr id="693" name="Google Shape;693;g2c7e95b4d2b_0_0"/>
          <p:cNvSpPr/>
          <p:nvPr/>
        </p:nvSpPr>
        <p:spPr>
          <a:xfrm rot="5400000">
            <a:off x="9139175" y="173368"/>
            <a:ext cx="9600" cy="172710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4" name="Google Shape;694;g2c7e95b4d2b_0_0"/>
          <p:cNvSpPr txBox="1"/>
          <p:nvPr/>
        </p:nvSpPr>
        <p:spPr>
          <a:xfrm>
            <a:off x="6306680" y="2256647"/>
            <a:ext cx="4038600" cy="892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chemeClr val="dk1"/>
              </a:solidFill>
              <a:latin typeface="Arial"/>
              <a:ea typeface="Arial"/>
              <a:cs typeface="Arial"/>
              <a:sym typeface="Arial"/>
            </a:endParaRPr>
          </a:p>
        </p:txBody>
      </p:sp>
      <p:sp>
        <p:nvSpPr>
          <p:cNvPr id="695" name="Google Shape;695;g2c7e95b4d2b_0_0"/>
          <p:cNvSpPr txBox="1"/>
          <p:nvPr/>
        </p:nvSpPr>
        <p:spPr>
          <a:xfrm>
            <a:off x="11049000" y="2256647"/>
            <a:ext cx="3581400" cy="492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chemeClr val="dk1"/>
              </a:solidFill>
              <a:latin typeface="Arial"/>
              <a:ea typeface="Arial"/>
              <a:cs typeface="Arial"/>
              <a:sym typeface="Arial"/>
            </a:endParaRPr>
          </a:p>
        </p:txBody>
      </p:sp>
      <p:pic>
        <p:nvPicPr>
          <p:cNvPr id="696" name="Google Shape;696;g2c7e95b4d2b_0_0"/>
          <p:cNvPicPr preferRelativeResize="0"/>
          <p:nvPr/>
        </p:nvPicPr>
        <p:blipFill rotWithShape="1">
          <a:blip r:embed="rId7">
            <a:alphaModFix/>
          </a:blip>
          <a:srcRect/>
          <a:stretch/>
        </p:blipFill>
        <p:spPr>
          <a:xfrm>
            <a:off x="15844447" y="9272861"/>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C857181C-93CE-E11F-2D59-7A561D3D1A09}"/>
              </a:ext>
            </a:extLst>
          </p:cNvPr>
          <p:cNvPicPr>
            <a:picLocks noChangeAspect="1"/>
          </p:cNvPicPr>
          <p:nvPr/>
        </p:nvPicPr>
        <p:blipFill>
          <a:blip r:embed="rId8"/>
          <a:stretch>
            <a:fillRect/>
          </a:stretch>
        </p:blipFill>
        <p:spPr>
          <a:xfrm>
            <a:off x="3042891" y="9284090"/>
            <a:ext cx="2331172" cy="48906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4"/>
          <p:cNvSpPr/>
          <p:nvPr/>
        </p:nvSpPr>
        <p:spPr>
          <a:xfrm>
            <a:off x="17041242" y="-2062956"/>
            <a:ext cx="1246758" cy="10437232"/>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p4"/>
          <p:cNvSpPr/>
          <p:nvPr/>
        </p:nvSpPr>
        <p:spPr>
          <a:xfrm>
            <a:off x="-213919" y="-2717471"/>
            <a:ext cx="623379" cy="1434845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p4"/>
          <p:cNvSpPr/>
          <p:nvPr/>
        </p:nvSpPr>
        <p:spPr>
          <a:xfrm rot="-5400000">
            <a:off x="8522371" y="-8522371"/>
            <a:ext cx="1246758" cy="18291501"/>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4"/>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a:lstStyle/>
          <a:p>
            <a:endParaRPr/>
          </a:p>
        </p:txBody>
      </p:sp>
      <p:sp>
        <p:nvSpPr>
          <p:cNvPr id="137" name="Google Shape;137;p4"/>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a:lstStyle/>
          <a:p>
            <a:endParaRPr/>
          </a:p>
        </p:txBody>
      </p:sp>
      <p:sp>
        <p:nvSpPr>
          <p:cNvPr id="138" name="Google Shape;138;p4"/>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4"/>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4"/>
          <p:cNvSpPr txBox="1"/>
          <p:nvPr/>
        </p:nvSpPr>
        <p:spPr>
          <a:xfrm>
            <a:off x="818920" y="1579139"/>
            <a:ext cx="12181388" cy="198195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dirty="0">
                <a:solidFill>
                  <a:srgbClr val="033C5B"/>
                </a:solidFill>
                <a:latin typeface="Arial"/>
                <a:ea typeface="Arial"/>
                <a:cs typeface="Arial"/>
                <a:sym typeface="Arial"/>
              </a:rPr>
              <a:t>die Rolle des </a:t>
            </a:r>
            <a:r>
              <a:rPr lang="en-US" sz="3200" b="1" i="0" u="none" strike="noStrike" cap="none" dirty="0" err="1">
                <a:solidFill>
                  <a:srgbClr val="033C5B"/>
                </a:solidFill>
                <a:latin typeface="Arial"/>
                <a:ea typeface="Arial"/>
                <a:cs typeface="Arial"/>
                <a:sym typeface="Arial"/>
              </a:rPr>
              <a:t>Lehrkrafts</a:t>
            </a:r>
            <a:r>
              <a:rPr lang="en-US" sz="3200" b="1" i="0" u="none" strike="noStrike" cap="none" dirty="0">
                <a:solidFill>
                  <a:srgbClr val="033C5B"/>
                </a:solidFill>
                <a:latin typeface="Arial"/>
                <a:ea typeface="Arial"/>
                <a:cs typeface="Arial"/>
                <a:sym typeface="Arial"/>
              </a:rPr>
              <a:t> </a:t>
            </a:r>
            <a:r>
              <a:rPr lang="en-US" sz="3200" b="1" i="0" u="none" strike="noStrike" cap="none" dirty="0" err="1">
                <a:solidFill>
                  <a:srgbClr val="033C5B"/>
                </a:solidFill>
                <a:latin typeface="Arial"/>
                <a:ea typeface="Arial"/>
                <a:cs typeface="Arial"/>
                <a:sym typeface="Arial"/>
              </a:rPr>
              <a:t>als</a:t>
            </a:r>
            <a:r>
              <a:rPr lang="en-US" sz="3200" b="1" i="0" u="none" strike="noStrike" cap="none" dirty="0">
                <a:solidFill>
                  <a:srgbClr val="033C5B"/>
                </a:solidFill>
                <a:latin typeface="Arial"/>
                <a:ea typeface="Arial"/>
                <a:cs typeface="Arial"/>
                <a:sym typeface="Arial"/>
              </a:rPr>
              <a:t> </a:t>
            </a:r>
            <a:r>
              <a:rPr lang="en-US" sz="3200" b="1" i="0" u="none" strike="noStrike" cap="none" dirty="0" err="1">
                <a:solidFill>
                  <a:srgbClr val="033C5B"/>
                </a:solidFill>
                <a:latin typeface="Arial"/>
                <a:ea typeface="Arial"/>
                <a:cs typeface="Arial"/>
                <a:sym typeface="Arial"/>
              </a:rPr>
              <a:t>Wissensmanager</a:t>
            </a:r>
            <a:r>
              <a:rPr lang="en-US" sz="3200" b="1" i="0" u="none" strike="noStrike" cap="none" dirty="0">
                <a:solidFill>
                  <a:srgbClr val="033C5B"/>
                </a:solidFill>
                <a:latin typeface="Arial"/>
                <a:ea typeface="Arial"/>
                <a:cs typeface="Arial"/>
                <a:sym typeface="Arial"/>
              </a:rPr>
              <a:t> </a:t>
            </a:r>
            <a:r>
              <a:rPr lang="en-US" sz="3200" b="1" i="0" u="none" strike="noStrike" cap="none" dirty="0" err="1">
                <a:solidFill>
                  <a:srgbClr val="033C5B"/>
                </a:solidFill>
                <a:latin typeface="Arial"/>
                <a:ea typeface="Arial"/>
                <a:cs typeface="Arial"/>
                <a:sym typeface="Arial"/>
              </a:rPr>
              <a:t>zu</a:t>
            </a:r>
            <a:r>
              <a:rPr lang="en-US" sz="3200" b="1" i="0" u="none" strike="noStrike" cap="none" dirty="0">
                <a:solidFill>
                  <a:srgbClr val="033C5B"/>
                </a:solidFill>
                <a:latin typeface="Arial"/>
                <a:ea typeface="Arial"/>
                <a:cs typeface="Arial"/>
                <a:sym typeface="Arial"/>
              </a:rPr>
              <a:t> verstehen</a:t>
            </a:r>
            <a:endParaRPr sz="3200" b="1" i="0" u="none" strike="noStrike" cap="none" dirty="0">
              <a:solidFill>
                <a:srgbClr val="000000"/>
              </a:solidFill>
              <a:latin typeface="Arial"/>
              <a:ea typeface="Arial"/>
              <a:cs typeface="Arial"/>
              <a:sym typeface="Arial"/>
            </a:endParaRPr>
          </a:p>
          <a:p>
            <a:pPr marL="0" marR="0" lvl="0" indent="0" algn="l" rtl="0">
              <a:lnSpc>
                <a:spcPct val="110001"/>
              </a:lnSpc>
              <a:spcBef>
                <a:spcPts val="0"/>
              </a:spcBef>
              <a:spcAft>
                <a:spcPts val="0"/>
              </a:spcAft>
              <a:buClr>
                <a:srgbClr val="000000"/>
              </a:buClr>
              <a:buSzPts val="8799"/>
              <a:buFont typeface="Arial"/>
              <a:buNone/>
            </a:pPr>
            <a:endParaRPr sz="8799" b="1" i="0" u="none" strike="noStrike" cap="none" dirty="0">
              <a:solidFill>
                <a:srgbClr val="033C5B"/>
              </a:solidFill>
              <a:latin typeface="Arial"/>
              <a:ea typeface="Arial"/>
              <a:cs typeface="Arial"/>
              <a:sym typeface="Arial"/>
            </a:endParaRPr>
          </a:p>
        </p:txBody>
      </p:sp>
      <p:sp>
        <p:nvSpPr>
          <p:cNvPr id="141" name="Google Shape;141;p4"/>
          <p:cNvSpPr txBox="1"/>
          <p:nvPr/>
        </p:nvSpPr>
        <p:spPr>
          <a:xfrm>
            <a:off x="1994248" y="2208870"/>
            <a:ext cx="4218523" cy="991041"/>
          </a:xfrm>
          <a:prstGeom prst="rect">
            <a:avLst/>
          </a:prstGeom>
          <a:noFill/>
          <a:ln>
            <a:noFill/>
          </a:ln>
        </p:spPr>
        <p:txBody>
          <a:bodyPr spcFirstLastPara="1" wrap="square" lIns="0" tIns="0" rIns="0" bIns="0" anchor="t" anchorCtr="0">
            <a:spAutoFit/>
          </a:bodyPr>
          <a:lstStyle/>
          <a:p>
            <a:pPr marL="0" marR="0" lvl="1" indent="0" algn="l" rtl="0">
              <a:lnSpc>
                <a:spcPct val="140000"/>
              </a:lnSpc>
              <a:spcBef>
                <a:spcPts val="0"/>
              </a:spcBef>
              <a:spcAft>
                <a:spcPts val="0"/>
              </a:spcAft>
              <a:buNone/>
            </a:pPr>
            <a:r>
              <a:rPr lang="en-US" sz="2000" b="0" i="0" u="none" strike="noStrike" cap="none">
                <a:solidFill>
                  <a:srgbClr val="000000"/>
                </a:solidFill>
                <a:latin typeface="Arial"/>
                <a:ea typeface="Arial"/>
                <a:cs typeface="Arial"/>
                <a:sym typeface="Arial"/>
              </a:rPr>
              <a:t>Der Lehrkraft muss das tun:</a:t>
            </a:r>
            <a:endParaRPr sz="2000" b="0" i="0" u="none" strike="noStrike" cap="none">
              <a:solidFill>
                <a:srgbClr val="000000"/>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2600"/>
              <a:buFont typeface="Arial"/>
              <a:buNone/>
            </a:pPr>
            <a:endParaRPr sz="2600" b="0" i="0" u="none" strike="noStrike" cap="none">
              <a:solidFill>
                <a:srgbClr val="121212"/>
              </a:solidFill>
              <a:latin typeface="Arial"/>
              <a:ea typeface="Arial"/>
              <a:cs typeface="Arial"/>
              <a:sym typeface="Arial"/>
            </a:endParaRPr>
          </a:p>
        </p:txBody>
      </p:sp>
      <p:sp>
        <p:nvSpPr>
          <p:cNvPr id="142" name="Google Shape;142;p4"/>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a:p>
        </p:txBody>
      </p:sp>
      <p:sp>
        <p:nvSpPr>
          <p:cNvPr id="144" name="Google Shape;144;p4"/>
          <p:cNvSpPr txBox="1"/>
          <p:nvPr/>
        </p:nvSpPr>
        <p:spPr>
          <a:xfrm>
            <a:off x="5627065" y="9243317"/>
            <a:ext cx="9741090"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n-US" sz="1200" b="0" i="0" u="none" strike="noStrike" cap="none" dirty="0">
                <a:solidFill>
                  <a:srgbClr val="121212"/>
                </a:solidFill>
                <a:latin typeface="Arial"/>
                <a:ea typeface="Arial"/>
                <a:cs typeface="Arial"/>
                <a:sym typeface="Arial"/>
              </a:rPr>
              <a:t>Von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finanziert</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geäußerten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Ansichten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Meinungen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entsprechen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jedoch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ausschließlich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denen</a:t>
            </a:r>
            <a:r>
              <a:rPr lang="en-US" sz="1200" b="0" i="0" u="none" strike="noStrike" cap="none" dirty="0">
                <a:solidFill>
                  <a:srgbClr val="121212"/>
                </a:solidFill>
                <a:latin typeface="Arial"/>
                <a:ea typeface="Arial"/>
                <a:cs typeface="Arial"/>
                <a:sym typeface="Arial"/>
              </a:rPr>
              <a:t> des </a:t>
            </a:r>
            <a:r>
              <a:rPr lang="en-US" sz="1200" b="0" i="0" u="none" strike="noStrike" cap="none" dirty="0" err="1">
                <a:solidFill>
                  <a:srgbClr val="121212"/>
                </a:solidFill>
                <a:latin typeface="Arial"/>
                <a:ea typeface="Arial"/>
                <a:cs typeface="Arial"/>
                <a:sym typeface="Arial"/>
              </a:rPr>
              <a:t>Autors</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bzw</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Autoren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spiegeln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nicht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zwingend</a:t>
            </a:r>
            <a:r>
              <a:rPr lang="en-US" sz="1200" b="0" i="0" u="none" strike="noStrike" cap="none" dirty="0">
                <a:solidFill>
                  <a:srgbClr val="121212"/>
                </a:solidFill>
                <a:latin typeface="Arial"/>
                <a:ea typeface="Arial"/>
                <a:cs typeface="Arial"/>
                <a:sym typeface="Arial"/>
              </a:rPr>
              <a:t> die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oder</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Exekutivagentur</a:t>
            </a:r>
            <a:r>
              <a:rPr lang="en-US" sz="1200" b="0" i="0" u="none" strike="noStrike" cap="none" dirty="0">
                <a:solidFill>
                  <a:srgbClr val="121212"/>
                </a:solidFill>
                <a:latin typeface="Arial"/>
                <a:ea typeface="Arial"/>
                <a:cs typeface="Arial"/>
                <a:sym typeface="Arial"/>
              </a:rPr>
              <a:t> für </a:t>
            </a:r>
            <a:r>
              <a:rPr lang="en-US" sz="1200" b="0" i="0" u="none" strike="noStrike" cap="none" dirty="0" err="1">
                <a:solidFill>
                  <a:srgbClr val="121212"/>
                </a:solidFill>
                <a:latin typeface="Arial"/>
                <a:ea typeface="Arial"/>
                <a:cs typeface="Arial"/>
                <a:sym typeface="Arial"/>
              </a:rPr>
              <a:t>Bildung</a:t>
            </a:r>
            <a:r>
              <a:rPr lang="en-US" sz="1200" b="0" i="0" u="none" strike="noStrike" cap="none" dirty="0">
                <a:solidFill>
                  <a:srgbClr val="121212"/>
                </a:solidFill>
                <a:latin typeface="Arial"/>
                <a:ea typeface="Arial"/>
                <a:cs typeface="Arial"/>
                <a:sym typeface="Arial"/>
              </a:rPr>
              <a:t> und Kultur (EACEA) wider. </a:t>
            </a:r>
            <a:r>
              <a:rPr lang="en-US" sz="1200" b="0" i="0" u="none" strike="noStrike" cap="none" dirty="0" err="1">
                <a:solidFill>
                  <a:srgbClr val="121212"/>
                </a:solidFill>
                <a:latin typeface="Arial"/>
                <a:ea typeface="Arial"/>
                <a:cs typeface="Arial"/>
                <a:sym typeface="Arial"/>
              </a:rPr>
              <a:t>Weder</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Europäische</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noch</a:t>
            </a:r>
            <a:r>
              <a:rPr lang="en-US" sz="1200" b="0" i="0" u="none" strike="noStrike" cap="none" dirty="0">
                <a:solidFill>
                  <a:srgbClr val="121212"/>
                </a:solidFill>
                <a:latin typeface="Arial"/>
                <a:ea typeface="Arial"/>
                <a:cs typeface="Arial"/>
                <a:sym typeface="Arial"/>
              </a:rPr>
              <a:t> die EACEA </a:t>
            </a:r>
            <a:r>
              <a:rPr lang="en-US" sz="1200" b="0" i="0" u="none" strike="noStrike" cap="none" dirty="0" err="1">
                <a:solidFill>
                  <a:srgbClr val="121212"/>
                </a:solidFill>
                <a:latin typeface="Arial"/>
                <a:ea typeface="Arial"/>
                <a:cs typeface="Arial"/>
                <a:sym typeface="Arial"/>
              </a:rPr>
              <a:t>können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dafür</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verantwortlich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gemacht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werden</a:t>
            </a:r>
            <a:r>
              <a:rPr lang="en-US" sz="1200" b="0" i="0" u="none" strike="noStrike" cap="none" dirty="0">
                <a:solidFill>
                  <a:srgbClr val="121212"/>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p:txBody>
      </p:sp>
      <p:sp>
        <p:nvSpPr>
          <p:cNvPr id="145" name="Google Shape;145;p4"/>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4"/>
          <p:cNvSpPr txBox="1"/>
          <p:nvPr/>
        </p:nvSpPr>
        <p:spPr>
          <a:xfrm>
            <a:off x="5368527" y="7108747"/>
            <a:ext cx="11891223" cy="1631175"/>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chemeClr val="dk1"/>
              </a:buClr>
              <a:buSzPts val="2600"/>
              <a:buFont typeface="Noto Sans Symbols"/>
              <a:buChar char="✔"/>
            </a:pPr>
            <a:r>
              <a:rPr lang="en-US" sz="2000" b="0" i="0" u="none" strike="noStrike" cap="none" dirty="0">
                <a:solidFill>
                  <a:schemeClr val="dk1"/>
                </a:solidFill>
                <a:latin typeface="Arial"/>
                <a:ea typeface="Arial"/>
                <a:cs typeface="Arial"/>
                <a:sym typeface="Arial"/>
              </a:rPr>
              <a:t>Ein </a:t>
            </a:r>
            <a:r>
              <a:rPr lang="en-US" sz="2000" b="0" i="0" u="none" strike="noStrike" cap="none" dirty="0" err="1">
                <a:solidFill>
                  <a:schemeClr val="dk1"/>
                </a:solidFill>
                <a:latin typeface="Arial"/>
                <a:ea typeface="Arial"/>
                <a:cs typeface="Arial"/>
                <a:sym typeface="Arial"/>
              </a:rPr>
              <a:t>Lernumfeld</a:t>
            </a:r>
            <a:r>
              <a:rPr lang="en-US" sz="2000" b="0" i="0" u="none" strike="noStrike" cap="none" dirty="0">
                <a:solidFill>
                  <a:schemeClr val="dk1"/>
                </a:solidFill>
                <a:latin typeface="Arial"/>
                <a:ea typeface="Arial"/>
                <a:cs typeface="Arial"/>
                <a:sym typeface="Arial"/>
              </a:rPr>
              <a:t>, in dem die </a:t>
            </a:r>
            <a:r>
              <a:rPr lang="en-US" sz="2000" b="0" i="0" u="none" strike="noStrike" cap="none" dirty="0" err="1">
                <a:solidFill>
                  <a:schemeClr val="dk1"/>
                </a:solidFill>
                <a:latin typeface="Arial"/>
                <a:ea typeface="Arial"/>
                <a:cs typeface="Arial"/>
                <a:sym typeface="Arial"/>
              </a:rPr>
              <a:t>Studierenden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aktiv</a:t>
            </a:r>
            <a:r>
              <a:rPr lang="en-US" sz="2000" b="0" i="0" u="none" strike="noStrike" cap="none" dirty="0">
                <a:solidFill>
                  <a:schemeClr val="dk1"/>
                </a:solidFill>
                <a:latin typeface="Arial"/>
                <a:ea typeface="Arial"/>
                <a:cs typeface="Arial"/>
                <a:sym typeface="Arial"/>
              </a:rPr>
              <a:t> an der </a:t>
            </a:r>
            <a:r>
              <a:rPr lang="en-US" sz="2000" b="0" i="0" u="none" strike="noStrike" cap="none" dirty="0" err="1">
                <a:solidFill>
                  <a:schemeClr val="dk1"/>
                </a:solidFill>
                <a:latin typeface="Arial"/>
                <a:ea typeface="Arial"/>
                <a:cs typeface="Arial"/>
                <a:sym typeface="Arial"/>
              </a:rPr>
              <a:t>Schaffung</a:t>
            </a:r>
            <a:r>
              <a:rPr lang="en-US" sz="2000" b="0" i="0" u="none" strike="noStrike" cap="none" dirty="0">
                <a:solidFill>
                  <a:schemeClr val="dk1"/>
                </a:solidFill>
                <a:latin typeface="Arial"/>
                <a:ea typeface="Arial"/>
                <a:cs typeface="Arial"/>
                <a:sym typeface="Arial"/>
              </a:rPr>
              <a:t> und </a:t>
            </a:r>
            <a:r>
              <a:rPr lang="en-US" sz="2000" b="0" i="0" u="none" strike="noStrike" cap="none" dirty="0" err="1">
                <a:solidFill>
                  <a:schemeClr val="dk1"/>
                </a:solidFill>
                <a:latin typeface="Arial"/>
                <a:ea typeface="Arial"/>
                <a:cs typeface="Arial"/>
                <a:sym typeface="Arial"/>
              </a:rPr>
              <a:t>Verwaltung</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ihres</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Wissens</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teilnehmen</a:t>
            </a:r>
            <a:r>
              <a:rPr lang="en-US" sz="2000" b="0" i="0" u="none" strike="noStrike" cap="none" dirty="0">
                <a:solidFill>
                  <a:schemeClr val="dk1"/>
                </a:solidFill>
                <a:latin typeface="Arial"/>
                <a:ea typeface="Arial"/>
                <a:cs typeface="Arial"/>
                <a:sym typeface="Arial"/>
              </a:rPr>
              <a:t>, was </a:t>
            </a:r>
            <a:r>
              <a:rPr lang="en-US" sz="2000" b="0" i="0" u="none" strike="noStrike" cap="none" dirty="0" err="1">
                <a:solidFill>
                  <a:schemeClr val="dk1"/>
                </a:solidFill>
                <a:latin typeface="Arial"/>
                <a:ea typeface="Arial"/>
                <a:cs typeface="Arial"/>
                <a:sym typeface="Arial"/>
              </a:rPr>
              <a:t>zu</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einem</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rgbClr val="E36C09"/>
                </a:solidFill>
                <a:latin typeface="Arial"/>
                <a:ea typeface="Arial"/>
                <a:cs typeface="Arial"/>
                <a:sym typeface="Arial"/>
              </a:rPr>
              <a:t>tieferen</a:t>
            </a:r>
            <a:r>
              <a:rPr lang="en-US" sz="2000" b="0" i="0" u="none" strike="noStrike" cap="none" dirty="0">
                <a:solidFill>
                  <a:srgbClr val="E36C09"/>
                </a:solidFill>
                <a:latin typeface="Arial"/>
                <a:ea typeface="Arial"/>
                <a:cs typeface="Arial"/>
                <a:sym typeface="Arial"/>
              </a:rPr>
              <a:t> </a:t>
            </a:r>
            <a:r>
              <a:rPr lang="en-US" sz="2000" b="0" i="0" u="none" strike="noStrike" cap="none" dirty="0" err="1">
                <a:solidFill>
                  <a:srgbClr val="E36C09"/>
                </a:solidFill>
                <a:latin typeface="Arial"/>
                <a:ea typeface="Arial"/>
                <a:cs typeface="Arial"/>
                <a:sym typeface="Arial"/>
              </a:rPr>
              <a:t>Lernen</a:t>
            </a:r>
            <a:r>
              <a:rPr lang="en-US" sz="2000" b="0" i="0" u="none" strike="noStrike" cap="none" dirty="0">
                <a:solidFill>
                  <a:srgbClr val="E36C09"/>
                </a:solidFill>
                <a:latin typeface="Arial"/>
                <a:ea typeface="Arial"/>
                <a:cs typeface="Arial"/>
                <a:sym typeface="Arial"/>
              </a:rPr>
              <a:t> </a:t>
            </a:r>
            <a:r>
              <a:rPr lang="en-US" sz="2000" b="0" i="0" u="none" strike="noStrike" cap="none" dirty="0">
                <a:solidFill>
                  <a:schemeClr val="dk1"/>
                </a:solidFill>
                <a:latin typeface="Arial"/>
                <a:ea typeface="Arial"/>
                <a:cs typeface="Arial"/>
                <a:sym typeface="Arial"/>
              </a:rPr>
              <a:t>und </a:t>
            </a:r>
            <a:r>
              <a:rPr lang="en-US" sz="2000" b="0" i="0" u="none" strike="noStrike" cap="none" dirty="0" err="1">
                <a:solidFill>
                  <a:schemeClr val="dk1"/>
                </a:solidFill>
                <a:latin typeface="Arial"/>
                <a:ea typeface="Arial"/>
                <a:cs typeface="Arial"/>
                <a:sym typeface="Arial"/>
              </a:rPr>
              <a:t>einer</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rgbClr val="E36C09"/>
                </a:solidFill>
                <a:latin typeface="Arial"/>
                <a:ea typeface="Arial"/>
                <a:cs typeface="Arial"/>
                <a:sym typeface="Arial"/>
              </a:rPr>
              <a:t>größeren</a:t>
            </a:r>
            <a:r>
              <a:rPr lang="en-US" sz="2000" b="0" i="0" u="none" strike="noStrike" cap="none" dirty="0">
                <a:solidFill>
                  <a:srgbClr val="E36C09"/>
                </a:solidFill>
                <a:latin typeface="Arial"/>
                <a:ea typeface="Arial"/>
                <a:cs typeface="Arial"/>
                <a:sym typeface="Arial"/>
              </a:rPr>
              <a:t> </a:t>
            </a:r>
            <a:r>
              <a:rPr lang="en-US" sz="2000" b="0" i="0" u="none" strike="noStrike" cap="none" dirty="0" err="1">
                <a:solidFill>
                  <a:srgbClr val="E36C09"/>
                </a:solidFill>
                <a:latin typeface="Arial"/>
                <a:ea typeface="Arial"/>
                <a:cs typeface="Arial"/>
                <a:sym typeface="Arial"/>
              </a:rPr>
              <a:t>Behaltensleistung</a:t>
            </a:r>
            <a:r>
              <a:rPr lang="en-US" sz="2000" b="0" i="0" u="none" strike="noStrike" cap="none" dirty="0">
                <a:solidFill>
                  <a:srgbClr val="E36C09"/>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führt</a:t>
            </a:r>
            <a:endParaRPr sz="2000" b="0" i="0" u="none" strike="noStrike" cap="none" dirty="0">
              <a:solidFill>
                <a:srgbClr val="E36C09"/>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600"/>
              <a:buFont typeface="Noto Sans Symbols"/>
              <a:buChar char="✔"/>
            </a:pPr>
            <a:r>
              <a:rPr lang="en-US" sz="2000" b="0" i="0" u="none" strike="noStrike" cap="none" dirty="0">
                <a:solidFill>
                  <a:schemeClr val="dk1"/>
                </a:solidFill>
                <a:latin typeface="Arial"/>
                <a:ea typeface="Arial"/>
                <a:cs typeface="Arial"/>
                <a:sym typeface="Arial"/>
              </a:rPr>
              <a:t>Die </a:t>
            </a:r>
            <a:r>
              <a:rPr lang="en-US" sz="2000" b="0" i="0" u="none" strike="noStrike" cap="none" dirty="0" err="1">
                <a:solidFill>
                  <a:schemeClr val="dk1"/>
                </a:solidFill>
                <a:latin typeface="Arial"/>
                <a:ea typeface="Arial"/>
                <a:cs typeface="Arial"/>
                <a:sym typeface="Arial"/>
              </a:rPr>
              <a:t>Schüler</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werden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mit</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Fähigkeiten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ausgestattet</a:t>
            </a:r>
            <a:r>
              <a:rPr lang="en-US" sz="2000" b="0" i="0" u="none" strike="noStrike" cap="none" dirty="0">
                <a:solidFill>
                  <a:schemeClr val="dk1"/>
                </a:solidFill>
                <a:latin typeface="Arial"/>
                <a:ea typeface="Arial"/>
                <a:cs typeface="Arial"/>
                <a:sym typeface="Arial"/>
              </a:rPr>
              <a:t>, die </a:t>
            </a:r>
            <a:r>
              <a:rPr lang="en-US" sz="2000" b="0" i="0" u="none" strike="noStrike" cap="none" dirty="0" err="1">
                <a:solidFill>
                  <a:schemeClr val="dk1"/>
                </a:solidFill>
                <a:latin typeface="Arial"/>
                <a:ea typeface="Arial"/>
                <a:cs typeface="Arial"/>
                <a:sym typeface="Arial"/>
              </a:rPr>
              <a:t>nicht</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nur</a:t>
            </a:r>
            <a:r>
              <a:rPr lang="en-US" sz="2000" b="0" i="0" u="none" strike="noStrike" cap="none" dirty="0">
                <a:solidFill>
                  <a:schemeClr val="dk1"/>
                </a:solidFill>
                <a:latin typeface="Arial"/>
                <a:ea typeface="Arial"/>
                <a:cs typeface="Arial"/>
                <a:sym typeface="Arial"/>
              </a:rPr>
              <a:t> für das </a:t>
            </a:r>
            <a:r>
              <a:rPr lang="en-US" sz="2000" b="0" i="0" u="none" strike="noStrike" cap="none" dirty="0" err="1">
                <a:solidFill>
                  <a:schemeClr val="dk1"/>
                </a:solidFill>
                <a:latin typeface="Arial"/>
                <a:ea typeface="Arial"/>
                <a:cs typeface="Arial"/>
                <a:sym typeface="Arial"/>
              </a:rPr>
              <a:t>Klassenzimmer</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geeignet</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sind</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sondern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auch</a:t>
            </a:r>
            <a:r>
              <a:rPr lang="en-US" sz="2000" b="0" i="0" u="none" strike="noStrike" cap="none" dirty="0">
                <a:solidFill>
                  <a:schemeClr val="dk1"/>
                </a:solidFill>
                <a:latin typeface="Arial"/>
                <a:ea typeface="Arial"/>
                <a:cs typeface="Arial"/>
                <a:sym typeface="Arial"/>
              </a:rPr>
              <a:t> für </a:t>
            </a:r>
            <a:r>
              <a:rPr lang="en-US" sz="2000" b="0" i="0" u="none" strike="noStrike" cap="none" dirty="0" err="1">
                <a:solidFill>
                  <a:srgbClr val="E36C09"/>
                </a:solidFill>
                <a:latin typeface="Arial"/>
                <a:ea typeface="Arial"/>
                <a:cs typeface="Arial"/>
                <a:sym typeface="Arial"/>
              </a:rPr>
              <a:t>lebenslanges</a:t>
            </a:r>
            <a:r>
              <a:rPr lang="en-US" sz="2000" b="0" i="0" u="none" strike="noStrike" cap="none" dirty="0">
                <a:solidFill>
                  <a:srgbClr val="E36C09"/>
                </a:solidFill>
                <a:latin typeface="Arial"/>
                <a:ea typeface="Arial"/>
                <a:cs typeface="Arial"/>
                <a:sym typeface="Arial"/>
              </a:rPr>
              <a:t> </a:t>
            </a:r>
            <a:r>
              <a:rPr lang="en-US" sz="2000" b="0" i="0" u="none" strike="noStrike" cap="none" dirty="0" err="1">
                <a:solidFill>
                  <a:srgbClr val="E36C09"/>
                </a:solidFill>
                <a:latin typeface="Arial"/>
                <a:ea typeface="Arial"/>
                <a:cs typeface="Arial"/>
                <a:sym typeface="Arial"/>
              </a:rPr>
              <a:t>Lernen</a:t>
            </a:r>
            <a:r>
              <a:rPr lang="en-US" sz="2000" b="0" i="0" u="none" strike="noStrike" cap="none" dirty="0">
                <a:solidFill>
                  <a:srgbClr val="E36C09"/>
                </a:solidFill>
                <a:latin typeface="Arial"/>
                <a:ea typeface="Arial"/>
                <a:cs typeface="Arial"/>
                <a:sym typeface="Arial"/>
              </a:rPr>
              <a:t> </a:t>
            </a:r>
            <a:r>
              <a:rPr lang="en-US" sz="2000" b="0" i="0" u="none" strike="noStrike" cap="none" dirty="0">
                <a:solidFill>
                  <a:schemeClr val="dk1"/>
                </a:solidFill>
                <a:latin typeface="Arial"/>
                <a:ea typeface="Arial"/>
                <a:cs typeface="Arial"/>
                <a:sym typeface="Arial"/>
              </a:rPr>
              <a:t>und die </a:t>
            </a:r>
            <a:r>
              <a:rPr lang="en-US" sz="2000" b="0" i="0" u="none" strike="noStrike" cap="none" dirty="0" err="1">
                <a:solidFill>
                  <a:srgbClr val="E36C09"/>
                </a:solidFill>
                <a:latin typeface="Arial"/>
                <a:ea typeface="Arial"/>
                <a:cs typeface="Arial"/>
                <a:sym typeface="Arial"/>
              </a:rPr>
              <a:t>Lösung</a:t>
            </a:r>
            <a:r>
              <a:rPr lang="en-US" sz="2000" b="0" i="0" u="none" strike="noStrike" cap="none" dirty="0">
                <a:solidFill>
                  <a:srgbClr val="E36C09"/>
                </a:solidFill>
                <a:latin typeface="Arial"/>
                <a:ea typeface="Arial"/>
                <a:cs typeface="Arial"/>
                <a:sym typeface="Arial"/>
              </a:rPr>
              <a:t> von </a:t>
            </a:r>
            <a:r>
              <a:rPr lang="en-US" sz="2000" b="0" i="0" u="none" strike="noStrike" cap="none" dirty="0" err="1">
                <a:solidFill>
                  <a:srgbClr val="E36C09"/>
                </a:solidFill>
                <a:latin typeface="Arial"/>
                <a:ea typeface="Arial"/>
                <a:cs typeface="Arial"/>
                <a:sym typeface="Arial"/>
              </a:rPr>
              <a:t>Problemen</a:t>
            </a:r>
            <a:r>
              <a:rPr lang="en-US" sz="2000" b="0" i="0" u="none" strike="noStrike" cap="none" dirty="0">
                <a:solidFill>
                  <a:srgbClr val="E36C09"/>
                </a:solidFill>
                <a:latin typeface="Arial"/>
                <a:ea typeface="Arial"/>
                <a:cs typeface="Arial"/>
                <a:sym typeface="Arial"/>
              </a:rPr>
              <a:t> in </a:t>
            </a:r>
            <a:r>
              <a:rPr lang="en-US" sz="2000" b="0" i="0" u="none" strike="noStrike" cap="none" dirty="0" err="1">
                <a:solidFill>
                  <a:srgbClr val="E36C09"/>
                </a:solidFill>
                <a:latin typeface="Arial"/>
                <a:ea typeface="Arial"/>
                <a:cs typeface="Arial"/>
                <a:sym typeface="Arial"/>
              </a:rPr>
              <a:t>unterschiedlichen</a:t>
            </a:r>
            <a:r>
              <a:rPr lang="en-US" sz="2000" b="0" i="0" u="none" strike="noStrike" cap="none" dirty="0">
                <a:solidFill>
                  <a:srgbClr val="E36C09"/>
                </a:solidFill>
                <a:latin typeface="Arial"/>
                <a:ea typeface="Arial"/>
                <a:cs typeface="Arial"/>
                <a:sym typeface="Arial"/>
              </a:rPr>
              <a:t> </a:t>
            </a:r>
            <a:r>
              <a:rPr lang="en-US" sz="2000" b="0" i="0" u="none" strike="noStrike" cap="none" dirty="0" err="1">
                <a:solidFill>
                  <a:srgbClr val="E36C09"/>
                </a:solidFill>
                <a:latin typeface="Arial"/>
                <a:ea typeface="Arial"/>
                <a:cs typeface="Arial"/>
                <a:sym typeface="Arial"/>
              </a:rPr>
              <a:t>Kontexten</a:t>
            </a:r>
            <a:r>
              <a:rPr lang="en-US" sz="2000" b="0" i="0" u="none" strike="noStrike" cap="none" dirty="0">
                <a:solidFill>
                  <a:srgbClr val="E36C09"/>
                </a:solidFill>
                <a:latin typeface="Arial"/>
                <a:ea typeface="Arial"/>
                <a:cs typeface="Arial"/>
                <a:sym typeface="Arial"/>
              </a:rPr>
              <a:t>.</a:t>
            </a:r>
            <a:endParaRPr sz="2000" b="0" i="0" u="none" strike="noStrike" cap="none" dirty="0">
              <a:solidFill>
                <a:srgbClr val="E36C09"/>
              </a:solidFill>
              <a:latin typeface="Arial"/>
              <a:ea typeface="Arial"/>
              <a:cs typeface="Arial"/>
              <a:sym typeface="Arial"/>
            </a:endParaRPr>
          </a:p>
        </p:txBody>
      </p:sp>
      <p:pic>
        <p:nvPicPr>
          <p:cNvPr id="147" name="Google Shape;147;p4"/>
          <p:cNvPicPr preferRelativeResize="0"/>
          <p:nvPr/>
        </p:nvPicPr>
        <p:blipFill rotWithShape="1">
          <a:blip r:embed="rId5">
            <a:alphaModFix/>
          </a:blip>
          <a:srcRect/>
          <a:stretch/>
        </p:blipFill>
        <p:spPr>
          <a:xfrm>
            <a:off x="362921" y="5539607"/>
            <a:ext cx="3062844" cy="3267034"/>
          </a:xfrm>
          <a:prstGeom prst="rect">
            <a:avLst/>
          </a:prstGeom>
          <a:noFill/>
          <a:ln>
            <a:noFill/>
          </a:ln>
        </p:spPr>
      </p:pic>
      <p:sp>
        <p:nvSpPr>
          <p:cNvPr id="148" name="Google Shape;148;p4"/>
          <p:cNvSpPr txBox="1"/>
          <p:nvPr/>
        </p:nvSpPr>
        <p:spPr>
          <a:xfrm>
            <a:off x="1997749" y="2758288"/>
            <a:ext cx="10674742" cy="3693319"/>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000"/>
              <a:buFont typeface="Noto Sans Symbols"/>
              <a:buChar char="✔"/>
            </a:pPr>
            <a:r>
              <a:rPr lang="en-US" sz="2000" b="0" i="0" u="none" strike="noStrike" cap="none">
                <a:solidFill>
                  <a:srgbClr val="E36C09"/>
                </a:solidFill>
                <a:latin typeface="Arial"/>
                <a:ea typeface="Arial"/>
                <a:cs typeface="Arial"/>
                <a:sym typeface="Arial"/>
              </a:rPr>
              <a:t>Wählen Sie </a:t>
            </a:r>
            <a:r>
              <a:rPr lang="en-US" sz="2000" b="0" i="0" u="none" strike="noStrike" cap="none">
                <a:solidFill>
                  <a:srgbClr val="000000"/>
                </a:solidFill>
                <a:latin typeface="Arial"/>
                <a:ea typeface="Arial"/>
                <a:cs typeface="Arial"/>
                <a:sym typeface="Arial"/>
              </a:rPr>
              <a:t>sorgfältig </a:t>
            </a:r>
            <a:r>
              <a:rPr lang="en-US" sz="2000" b="0" i="0" u="none" strike="noStrike" cap="none">
                <a:solidFill>
                  <a:srgbClr val="E36C09"/>
                </a:solidFill>
                <a:latin typeface="Arial"/>
                <a:ea typeface="Arial"/>
                <a:cs typeface="Arial"/>
                <a:sym typeface="Arial"/>
              </a:rPr>
              <a:t>Ressourcen und Aktivitäten aus</a:t>
            </a:r>
            <a:r>
              <a:rPr lang="en-US" sz="2000" b="0" i="0" u="none" strike="noStrike" cap="none">
                <a:solidFill>
                  <a:srgbClr val="000000"/>
                </a:solidFill>
                <a:latin typeface="Arial"/>
                <a:ea typeface="Arial"/>
                <a:cs typeface="Arial"/>
                <a:sym typeface="Arial"/>
              </a:rPr>
              <a:t>, die sowohl relevant als auch anspruchsvoll sind und auf die unterschiedlichen Bedürfnisse der Schüler zugeschnitten sind.</a:t>
            </a:r>
            <a:endParaRPr/>
          </a:p>
          <a:p>
            <a:pPr marL="342900" marR="0" lvl="0" indent="-215900" algn="l" rtl="0">
              <a:lnSpc>
                <a:spcPct val="100000"/>
              </a:lnSpc>
              <a:spcBef>
                <a:spcPts val="0"/>
              </a:spcBef>
              <a:spcAft>
                <a:spcPts val="0"/>
              </a:spcAft>
              <a:buClr>
                <a:srgbClr val="000000"/>
              </a:buClr>
              <a:buSzPts val="2000"/>
              <a:buFont typeface="Noto Sans Symbols"/>
              <a:buNone/>
            </a:pPr>
            <a:endParaRPr sz="2000" b="0" i="0" u="none" strike="noStrike" cap="none">
              <a:solidFill>
                <a:srgbClr val="E36C09"/>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b="0" i="0" u="none" strike="noStrike" cap="none">
                <a:solidFill>
                  <a:srgbClr val="000000"/>
                </a:solidFill>
                <a:latin typeface="Arial"/>
                <a:ea typeface="Arial"/>
                <a:cs typeface="Arial"/>
                <a:sym typeface="Arial"/>
              </a:rPr>
              <a:t>Förderung eines Umfelds, in dem </a:t>
            </a:r>
            <a:r>
              <a:rPr lang="en-US" sz="2000" b="0" i="0" u="none" strike="noStrike" cap="none">
                <a:solidFill>
                  <a:srgbClr val="E36C09"/>
                </a:solidFill>
                <a:latin typeface="Arial"/>
                <a:ea typeface="Arial"/>
                <a:cs typeface="Arial"/>
                <a:sym typeface="Arial"/>
              </a:rPr>
              <a:t>Zusammenarbeit und Dialog im Mittelpunkt stehen </a:t>
            </a:r>
            <a:r>
              <a:rPr lang="en-US" sz="2000" b="0" i="0" u="none" strike="noStrike" cap="none">
                <a:solidFill>
                  <a:srgbClr val="000000"/>
                </a:solidFill>
                <a:latin typeface="Arial"/>
                <a:ea typeface="Arial"/>
                <a:cs typeface="Arial"/>
                <a:sym typeface="Arial"/>
              </a:rPr>
              <a:t>und das die Tiefe und Breite der Lernerfahrungen verbessert.</a:t>
            </a:r>
            <a:endParaRPr/>
          </a:p>
          <a:p>
            <a:pPr marL="342900" marR="0" lvl="0" indent="-215900" algn="l" rtl="0">
              <a:lnSpc>
                <a:spcPct val="100000"/>
              </a:lnSpc>
              <a:spcBef>
                <a:spcPts val="0"/>
              </a:spcBef>
              <a:spcAft>
                <a:spcPts val="0"/>
              </a:spcAft>
              <a:buClr>
                <a:srgbClr val="000000"/>
              </a:buClr>
              <a:buSzPts val="2000"/>
              <a:buFont typeface="Noto Sans Symbols"/>
              <a:buNone/>
            </a:pPr>
            <a:endParaRPr sz="20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b="0" i="0" u="none" strike="noStrike" cap="none">
                <a:solidFill>
                  <a:srgbClr val="000000"/>
                </a:solidFill>
                <a:latin typeface="Arial"/>
                <a:ea typeface="Arial"/>
                <a:cs typeface="Arial"/>
                <a:sym typeface="Arial"/>
              </a:rPr>
              <a:t>Abwägung verschiedener Perspektiven und Informationsquellen, um </a:t>
            </a:r>
            <a:r>
              <a:rPr lang="en-US" sz="2000" b="0" i="0" u="none" strike="noStrike" cap="none">
                <a:solidFill>
                  <a:srgbClr val="E36C09"/>
                </a:solidFill>
                <a:latin typeface="Arial"/>
                <a:ea typeface="Arial"/>
                <a:cs typeface="Arial"/>
                <a:sym typeface="Arial"/>
              </a:rPr>
              <a:t>den Schülern </a:t>
            </a:r>
            <a:r>
              <a:rPr lang="en-US" sz="2000" b="0" i="0" u="none" strike="noStrike" cap="none">
                <a:solidFill>
                  <a:srgbClr val="000000"/>
                </a:solidFill>
                <a:latin typeface="Arial"/>
                <a:ea typeface="Arial"/>
                <a:cs typeface="Arial"/>
                <a:sym typeface="Arial"/>
              </a:rPr>
              <a:t>ein kohärentes und umfassendes Verständnis </a:t>
            </a:r>
            <a:r>
              <a:rPr lang="en-US" sz="2000" b="0" i="0" u="none" strike="noStrike" cap="none">
                <a:solidFill>
                  <a:srgbClr val="E36C09"/>
                </a:solidFill>
                <a:latin typeface="Arial"/>
                <a:ea typeface="Arial"/>
                <a:cs typeface="Arial"/>
                <a:sym typeface="Arial"/>
              </a:rPr>
              <a:t>zu vermitteln</a:t>
            </a:r>
            <a:r>
              <a:rPr lang="en-US" sz="2000" b="0" i="0" u="none" strike="noStrike" cap="none">
                <a:solidFill>
                  <a:srgbClr val="000000"/>
                </a:solidFill>
                <a:latin typeface="Arial"/>
                <a:ea typeface="Arial"/>
                <a:cs typeface="Arial"/>
                <a:sym typeface="Arial"/>
              </a:rPr>
              <a:t>.</a:t>
            </a:r>
            <a:endParaRPr/>
          </a:p>
          <a:p>
            <a:pPr marL="342900" marR="0" lvl="0" indent="-215900" algn="l" rtl="0">
              <a:lnSpc>
                <a:spcPct val="100000"/>
              </a:lnSpc>
              <a:spcBef>
                <a:spcPts val="0"/>
              </a:spcBef>
              <a:spcAft>
                <a:spcPts val="0"/>
              </a:spcAft>
              <a:buClr>
                <a:srgbClr val="000000"/>
              </a:buClr>
              <a:buSzPts val="2000"/>
              <a:buFont typeface="Noto Sans Symbols"/>
              <a:buNone/>
            </a:pPr>
            <a:endParaRPr sz="2000" b="0" i="0" u="none" strike="noStrike" cap="none">
              <a:solidFill>
                <a:srgbClr val="E36C09"/>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b="0" i="0" u="none" strike="noStrike" cap="none">
                <a:solidFill>
                  <a:srgbClr val="E36C09"/>
                </a:solidFill>
                <a:latin typeface="Arial"/>
                <a:ea typeface="Arial"/>
                <a:cs typeface="Arial"/>
                <a:sym typeface="Arial"/>
              </a:rPr>
              <a:t>Schüler dazu zu inspirieren</a:t>
            </a:r>
            <a:r>
              <a:rPr lang="en-US" sz="2000" b="0" i="0" u="none" strike="noStrike" cap="none">
                <a:solidFill>
                  <a:srgbClr val="000000"/>
                </a:solidFill>
                <a:latin typeface="Arial"/>
                <a:ea typeface="Arial"/>
                <a:cs typeface="Arial"/>
                <a:sym typeface="Arial"/>
              </a:rPr>
              <a:t>, über das bloße Verstehen hinaus neues Wissen zu schaffen und beizutragen, indem sie eine Kultur der </a:t>
            </a:r>
            <a:r>
              <a:rPr lang="en-US" sz="2000" b="0" i="0" u="none" strike="noStrike" cap="none">
                <a:solidFill>
                  <a:srgbClr val="E36C09"/>
                </a:solidFill>
                <a:latin typeface="Arial"/>
                <a:ea typeface="Arial"/>
                <a:cs typeface="Arial"/>
                <a:sym typeface="Arial"/>
              </a:rPr>
              <a:t>Innovation </a:t>
            </a:r>
            <a:r>
              <a:rPr lang="en-US" sz="2000" b="0" i="0" u="none" strike="noStrike" cap="none">
                <a:solidFill>
                  <a:srgbClr val="000000"/>
                </a:solidFill>
                <a:latin typeface="Arial"/>
                <a:ea typeface="Arial"/>
                <a:cs typeface="Arial"/>
                <a:sym typeface="Arial"/>
              </a:rPr>
              <a:t>und des </a:t>
            </a:r>
            <a:r>
              <a:rPr lang="en-US" sz="2000" b="0" i="0" u="none" strike="noStrike" cap="none">
                <a:solidFill>
                  <a:srgbClr val="E36C09"/>
                </a:solidFill>
                <a:latin typeface="Arial"/>
                <a:ea typeface="Arial"/>
                <a:cs typeface="Arial"/>
                <a:sym typeface="Arial"/>
              </a:rPr>
              <a:t>kritischen Denkens </a:t>
            </a:r>
            <a:r>
              <a:rPr lang="en-US" sz="2000" b="0" i="0" u="none" strike="noStrike" cap="none">
                <a:solidFill>
                  <a:srgbClr val="000000"/>
                </a:solidFill>
                <a:latin typeface="Arial"/>
                <a:ea typeface="Arial"/>
                <a:cs typeface="Arial"/>
                <a:sym typeface="Arial"/>
              </a:rPr>
              <a:t>fördern.</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9" name="Google Shape;149;p4"/>
          <p:cNvSpPr/>
          <p:nvPr/>
        </p:nvSpPr>
        <p:spPr>
          <a:xfrm rot="10800000" flipH="1">
            <a:off x="13196244" y="4639860"/>
            <a:ext cx="1902236" cy="2508406"/>
          </a:xfrm>
          <a:prstGeom prst="bentUpArrow">
            <a:avLst>
              <a:gd name="adj1" fmla="val 27941"/>
              <a:gd name="adj2" fmla="val 23907"/>
              <a:gd name="adj3" fmla="val 25000"/>
            </a:avLst>
          </a:prstGeom>
          <a:noFill/>
          <a:ln w="762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150" name="Google Shape;150;p4"/>
          <p:cNvSpPr txBox="1"/>
          <p:nvPr/>
        </p:nvSpPr>
        <p:spPr>
          <a:xfrm>
            <a:off x="15285475" y="4654408"/>
            <a:ext cx="617654" cy="206210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a:solidFill>
                  <a:srgbClr val="000000"/>
                </a:solidFill>
                <a:latin typeface="Arial"/>
                <a:ea typeface="Arial"/>
                <a:cs typeface="Arial"/>
                <a:sym typeface="Arial"/>
              </a:rPr>
              <a:t>O</a:t>
            </a:r>
            <a:endParaRPr/>
          </a:p>
          <a:p>
            <a:pPr marL="0" marR="0" lvl="0" indent="0" algn="l" rtl="0">
              <a:lnSpc>
                <a:spcPct val="100000"/>
              </a:lnSpc>
              <a:spcBef>
                <a:spcPts val="0"/>
              </a:spcBef>
              <a:spcAft>
                <a:spcPts val="0"/>
              </a:spcAft>
              <a:buNone/>
            </a:pPr>
            <a:r>
              <a:rPr lang="en-US" sz="1600" b="1" i="0" u="none" strike="noStrike" cap="none">
                <a:solidFill>
                  <a:srgbClr val="000000"/>
                </a:solidFill>
                <a:latin typeface="Arial"/>
                <a:ea typeface="Arial"/>
                <a:cs typeface="Arial"/>
                <a:sym typeface="Arial"/>
              </a:rPr>
              <a:t>U</a:t>
            </a:r>
            <a:endParaRPr/>
          </a:p>
          <a:p>
            <a:pPr marL="0" marR="0" lvl="0" indent="0" algn="l" rtl="0">
              <a:lnSpc>
                <a:spcPct val="100000"/>
              </a:lnSpc>
              <a:spcBef>
                <a:spcPts val="0"/>
              </a:spcBef>
              <a:spcAft>
                <a:spcPts val="0"/>
              </a:spcAft>
              <a:buNone/>
            </a:pPr>
            <a:r>
              <a:rPr lang="en-US" sz="1600" b="1" i="0" u="none" strike="noStrike" cap="none">
                <a:solidFill>
                  <a:srgbClr val="000000"/>
                </a:solidFill>
                <a:latin typeface="Arial"/>
                <a:ea typeface="Arial"/>
                <a:cs typeface="Arial"/>
                <a:sym typeface="Arial"/>
              </a:rPr>
              <a:t>T</a:t>
            </a:r>
            <a:endParaRPr/>
          </a:p>
          <a:p>
            <a:pPr marL="0" marR="0" lvl="0" indent="0" algn="l" rtl="0">
              <a:lnSpc>
                <a:spcPct val="100000"/>
              </a:lnSpc>
              <a:spcBef>
                <a:spcPts val="0"/>
              </a:spcBef>
              <a:spcAft>
                <a:spcPts val="0"/>
              </a:spcAft>
              <a:buNone/>
            </a:pPr>
            <a:r>
              <a:rPr lang="en-US" sz="1600" b="1" i="0" u="none" strike="noStrike" cap="none">
                <a:solidFill>
                  <a:srgbClr val="000000"/>
                </a:solidFill>
                <a:latin typeface="Arial"/>
                <a:ea typeface="Arial"/>
                <a:cs typeface="Arial"/>
                <a:sym typeface="Arial"/>
              </a:rPr>
              <a:t>C</a:t>
            </a:r>
            <a:endParaRPr/>
          </a:p>
          <a:p>
            <a:pPr marL="0" marR="0" lvl="0" indent="0" algn="l" rtl="0">
              <a:lnSpc>
                <a:spcPct val="100000"/>
              </a:lnSpc>
              <a:spcBef>
                <a:spcPts val="0"/>
              </a:spcBef>
              <a:spcAft>
                <a:spcPts val="0"/>
              </a:spcAft>
              <a:buNone/>
            </a:pPr>
            <a:r>
              <a:rPr lang="en-US" sz="1600" b="1" i="0" u="none" strike="noStrike" cap="none">
                <a:solidFill>
                  <a:srgbClr val="000000"/>
                </a:solidFill>
                <a:latin typeface="Arial"/>
                <a:ea typeface="Arial"/>
                <a:cs typeface="Arial"/>
                <a:sym typeface="Arial"/>
              </a:rPr>
              <a:t>O</a:t>
            </a:r>
            <a:endParaRPr/>
          </a:p>
          <a:p>
            <a:pPr marL="0" marR="0" lvl="0" indent="0" algn="l" rtl="0">
              <a:lnSpc>
                <a:spcPct val="100000"/>
              </a:lnSpc>
              <a:spcBef>
                <a:spcPts val="0"/>
              </a:spcBef>
              <a:spcAft>
                <a:spcPts val="0"/>
              </a:spcAft>
              <a:buNone/>
            </a:pPr>
            <a:r>
              <a:rPr lang="en-US" sz="1600" b="1" i="0" u="none" strike="noStrike" cap="none">
                <a:solidFill>
                  <a:srgbClr val="000000"/>
                </a:solidFill>
                <a:latin typeface="Arial"/>
                <a:ea typeface="Arial"/>
                <a:cs typeface="Arial"/>
                <a:sym typeface="Arial"/>
              </a:rPr>
              <a:t>M</a:t>
            </a:r>
            <a:endParaRPr/>
          </a:p>
          <a:p>
            <a:pPr marL="0" marR="0" lvl="0" indent="0" algn="l" rtl="0">
              <a:lnSpc>
                <a:spcPct val="100000"/>
              </a:lnSpc>
              <a:spcBef>
                <a:spcPts val="0"/>
              </a:spcBef>
              <a:spcAft>
                <a:spcPts val="0"/>
              </a:spcAft>
              <a:buNone/>
            </a:pPr>
            <a:r>
              <a:rPr lang="en-US" sz="1600" b="1" i="0" u="none" strike="noStrike" cap="none">
                <a:solidFill>
                  <a:srgbClr val="000000"/>
                </a:solidFill>
                <a:latin typeface="Arial"/>
                <a:ea typeface="Arial"/>
                <a:cs typeface="Arial"/>
                <a:sym typeface="Arial"/>
              </a:rPr>
              <a:t>E</a:t>
            </a:r>
            <a:endParaRPr/>
          </a:p>
          <a:p>
            <a:pPr marL="0" marR="0" lvl="0" indent="0" algn="l" rtl="0">
              <a:lnSpc>
                <a:spcPct val="100000"/>
              </a:lnSpc>
              <a:spcBef>
                <a:spcPts val="0"/>
              </a:spcBef>
              <a:spcAft>
                <a:spcPts val="0"/>
              </a:spcAft>
              <a:buNone/>
            </a:pPr>
            <a:r>
              <a:rPr lang="en-US" sz="1600" b="1" i="0" u="none" strike="noStrike" cap="none">
                <a:solidFill>
                  <a:srgbClr val="000000"/>
                </a:solidFill>
                <a:latin typeface="Arial"/>
                <a:ea typeface="Arial"/>
                <a:cs typeface="Arial"/>
                <a:sym typeface="Arial"/>
              </a:rPr>
              <a:t>S</a:t>
            </a:r>
            <a:endParaRPr/>
          </a:p>
        </p:txBody>
      </p:sp>
      <p:pic>
        <p:nvPicPr>
          <p:cNvPr id="151" name="Google Shape;151;p4"/>
          <p:cNvPicPr preferRelativeResize="0"/>
          <p:nvPr/>
        </p:nvPicPr>
        <p:blipFill rotWithShape="1">
          <a:blip r:embed="rId6">
            <a:alphaModFix/>
          </a:blip>
          <a:srcRect/>
          <a:stretch/>
        </p:blipFill>
        <p:spPr>
          <a:xfrm>
            <a:off x="15741515" y="9269627"/>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F797A6B0-F59B-3066-C752-0EA92E05884D}"/>
              </a:ext>
            </a:extLst>
          </p:cNvPr>
          <p:cNvPicPr>
            <a:picLocks noChangeAspect="1"/>
          </p:cNvPicPr>
          <p:nvPr/>
        </p:nvPicPr>
        <p:blipFill>
          <a:blip r:embed="rId7"/>
          <a:stretch>
            <a:fillRect/>
          </a:stretch>
        </p:blipFill>
        <p:spPr>
          <a:xfrm>
            <a:off x="3042891" y="9284090"/>
            <a:ext cx="2331172" cy="48906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2"/>
          <p:cNvSpPr/>
          <p:nvPr/>
        </p:nvSpPr>
        <p:spPr>
          <a:xfrm>
            <a:off x="17041242" y="-2062956"/>
            <a:ext cx="1246758" cy="10437232"/>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p32"/>
          <p:cNvSpPr/>
          <p:nvPr/>
        </p:nvSpPr>
        <p:spPr>
          <a:xfrm>
            <a:off x="-213919" y="-2717471"/>
            <a:ext cx="623379" cy="1434845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p32"/>
          <p:cNvSpPr/>
          <p:nvPr/>
        </p:nvSpPr>
        <p:spPr>
          <a:xfrm rot="-5400000">
            <a:off x="8522371" y="-8522371"/>
            <a:ext cx="1246758" cy="18291501"/>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32"/>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a:lstStyle/>
          <a:p>
            <a:endParaRPr/>
          </a:p>
        </p:txBody>
      </p:sp>
      <p:sp>
        <p:nvSpPr>
          <p:cNvPr id="160" name="Google Shape;160;p32"/>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a:lstStyle/>
          <a:p>
            <a:endParaRPr/>
          </a:p>
        </p:txBody>
      </p:sp>
      <p:sp>
        <p:nvSpPr>
          <p:cNvPr id="161" name="Google Shape;161;p32"/>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p32"/>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p32"/>
          <p:cNvSpPr txBox="1"/>
          <p:nvPr/>
        </p:nvSpPr>
        <p:spPr>
          <a:xfrm>
            <a:off x="818920" y="1579139"/>
            <a:ext cx="12181388"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dirty="0">
                <a:solidFill>
                  <a:srgbClr val="033C5B"/>
                </a:solidFill>
                <a:latin typeface="Arial"/>
                <a:ea typeface="Arial"/>
                <a:cs typeface="Arial"/>
                <a:sym typeface="Arial"/>
              </a:rPr>
              <a:t>Mystery-Box-</a:t>
            </a:r>
            <a:r>
              <a:rPr lang="en-US" sz="3200" b="1" i="0" u="none" strike="noStrike" cap="none" dirty="0" err="1">
                <a:solidFill>
                  <a:srgbClr val="033C5B"/>
                </a:solidFill>
                <a:latin typeface="Arial"/>
                <a:ea typeface="Arial"/>
                <a:cs typeface="Arial"/>
                <a:sym typeface="Arial"/>
              </a:rPr>
              <a:t>Herausforderung</a:t>
            </a:r>
            <a:r>
              <a:rPr lang="en-US" sz="3200" b="1" i="0" u="none" strike="noStrike" cap="none" dirty="0">
                <a:solidFill>
                  <a:srgbClr val="033C5B"/>
                </a:solidFill>
                <a:latin typeface="Arial"/>
                <a:ea typeface="Arial"/>
                <a:cs typeface="Arial"/>
                <a:sym typeface="Arial"/>
              </a:rPr>
              <a:t>: Unbox the Knowledge</a:t>
            </a:r>
            <a:endParaRPr sz="8799" b="1" i="0" u="none" strike="noStrike" cap="none" dirty="0">
              <a:solidFill>
                <a:srgbClr val="033C5B"/>
              </a:solidFill>
              <a:latin typeface="Arial"/>
              <a:ea typeface="Arial"/>
              <a:cs typeface="Arial"/>
              <a:sym typeface="Arial"/>
            </a:endParaRPr>
          </a:p>
        </p:txBody>
      </p:sp>
      <p:sp>
        <p:nvSpPr>
          <p:cNvPr id="164" name="Google Shape;164;p32"/>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a:p>
        </p:txBody>
      </p:sp>
      <p:sp>
        <p:nvSpPr>
          <p:cNvPr id="166" name="Google Shape;166;p32"/>
          <p:cNvSpPr txBox="1"/>
          <p:nvPr/>
        </p:nvSpPr>
        <p:spPr>
          <a:xfrm>
            <a:off x="5627065" y="9243317"/>
            <a:ext cx="9618044"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n-US" sz="1200" b="0" i="0" u="none" strike="noStrike" cap="none" dirty="0">
                <a:solidFill>
                  <a:srgbClr val="121212"/>
                </a:solidFill>
                <a:latin typeface="Arial"/>
                <a:ea typeface="Arial"/>
                <a:cs typeface="Arial"/>
                <a:sym typeface="Arial"/>
              </a:rPr>
              <a:t>Von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finanziert</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geäußerten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Ansichten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Meinungen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entsprechen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jedoch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ausschließlich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denen</a:t>
            </a:r>
            <a:r>
              <a:rPr lang="en-US" sz="1200" b="0" i="0" u="none" strike="noStrike" cap="none" dirty="0">
                <a:solidFill>
                  <a:srgbClr val="121212"/>
                </a:solidFill>
                <a:latin typeface="Arial"/>
                <a:ea typeface="Arial"/>
                <a:cs typeface="Arial"/>
                <a:sym typeface="Arial"/>
              </a:rPr>
              <a:t> des </a:t>
            </a:r>
            <a:r>
              <a:rPr lang="en-US" sz="1200" b="0" i="0" u="none" strike="noStrike" cap="none" dirty="0" err="1">
                <a:solidFill>
                  <a:srgbClr val="121212"/>
                </a:solidFill>
                <a:latin typeface="Arial"/>
                <a:ea typeface="Arial"/>
                <a:cs typeface="Arial"/>
                <a:sym typeface="Arial"/>
              </a:rPr>
              <a:t>Autors</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bzw</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Autoren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spiegeln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nicht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zwingend</a:t>
            </a:r>
            <a:r>
              <a:rPr lang="en-US" sz="1200" b="0" i="0" u="none" strike="noStrike" cap="none" dirty="0">
                <a:solidFill>
                  <a:srgbClr val="121212"/>
                </a:solidFill>
                <a:latin typeface="Arial"/>
                <a:ea typeface="Arial"/>
                <a:cs typeface="Arial"/>
                <a:sym typeface="Arial"/>
              </a:rPr>
              <a:t> die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oder</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Exekutivagentur</a:t>
            </a:r>
            <a:r>
              <a:rPr lang="en-US" sz="1200" b="0" i="0" u="none" strike="noStrike" cap="none" dirty="0">
                <a:solidFill>
                  <a:srgbClr val="121212"/>
                </a:solidFill>
                <a:latin typeface="Arial"/>
                <a:ea typeface="Arial"/>
                <a:cs typeface="Arial"/>
                <a:sym typeface="Arial"/>
              </a:rPr>
              <a:t> für </a:t>
            </a:r>
            <a:r>
              <a:rPr lang="en-US" sz="1200" b="0" i="0" u="none" strike="noStrike" cap="none" dirty="0" err="1">
                <a:solidFill>
                  <a:srgbClr val="121212"/>
                </a:solidFill>
                <a:latin typeface="Arial"/>
                <a:ea typeface="Arial"/>
                <a:cs typeface="Arial"/>
                <a:sym typeface="Arial"/>
              </a:rPr>
              <a:t>Bildung</a:t>
            </a:r>
            <a:r>
              <a:rPr lang="en-US" sz="1200" b="0" i="0" u="none" strike="noStrike" cap="none" dirty="0">
                <a:solidFill>
                  <a:srgbClr val="121212"/>
                </a:solidFill>
                <a:latin typeface="Arial"/>
                <a:ea typeface="Arial"/>
                <a:cs typeface="Arial"/>
                <a:sym typeface="Arial"/>
              </a:rPr>
              <a:t> und Kultur (EACEA) wider. </a:t>
            </a:r>
            <a:r>
              <a:rPr lang="en-US" sz="1200" b="0" i="0" u="none" strike="noStrike" cap="none" dirty="0" err="1">
                <a:solidFill>
                  <a:srgbClr val="121212"/>
                </a:solidFill>
                <a:latin typeface="Arial"/>
                <a:ea typeface="Arial"/>
                <a:cs typeface="Arial"/>
                <a:sym typeface="Arial"/>
              </a:rPr>
              <a:t>Weder</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Europäische</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noch</a:t>
            </a:r>
            <a:r>
              <a:rPr lang="en-US" sz="1200" b="0" i="0" u="none" strike="noStrike" cap="none" dirty="0">
                <a:solidFill>
                  <a:srgbClr val="121212"/>
                </a:solidFill>
                <a:latin typeface="Arial"/>
                <a:ea typeface="Arial"/>
                <a:cs typeface="Arial"/>
                <a:sym typeface="Arial"/>
              </a:rPr>
              <a:t> die EACEA </a:t>
            </a:r>
            <a:r>
              <a:rPr lang="en-US" sz="1200" b="0" i="0" u="none" strike="noStrike" cap="none" dirty="0" err="1">
                <a:solidFill>
                  <a:srgbClr val="121212"/>
                </a:solidFill>
                <a:latin typeface="Arial"/>
                <a:ea typeface="Arial"/>
                <a:cs typeface="Arial"/>
                <a:sym typeface="Arial"/>
              </a:rPr>
              <a:t>können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dafür</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verantwortlich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gemacht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werden</a:t>
            </a:r>
            <a:r>
              <a:rPr lang="en-US" sz="1200" b="0" i="0" u="none" strike="noStrike" cap="none" dirty="0">
                <a:solidFill>
                  <a:srgbClr val="121212"/>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p:txBody>
      </p:sp>
      <p:sp>
        <p:nvSpPr>
          <p:cNvPr id="167" name="Google Shape;167;p32"/>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32"/>
          <p:cNvSpPr txBox="1"/>
          <p:nvPr/>
        </p:nvSpPr>
        <p:spPr>
          <a:xfrm>
            <a:off x="1947388" y="3516173"/>
            <a:ext cx="5783447" cy="3477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Stellen Sie sich vor, dass jede Rolle des Lehrkrafts als Wissensmanager eine geheimnisvolle Schachtel ist, die "entpackt" und gelöst werden muss!</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Sie erhalten Hinweise darauf, was sich in jeder Kiste befindet (die einer der Lehrkraftrollen entspricht), und lösen dann die Aufgabe, die mit dieser Kiste verbunden ist.</a:t>
            </a:r>
            <a:endParaRPr/>
          </a:p>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Jede Aufgabe ist reflektierend, so dass Sie die Möglichkeit haben, diese Rollen zu entwerfen, zu reflektieren und kritisch darüber nachzudenken, wie Sie sie selbst anwenden können.</a:t>
            </a:r>
            <a:endParaRPr sz="2000" b="0" i="0" u="none" strike="noStrike" cap="none">
              <a:solidFill>
                <a:srgbClr val="000000"/>
              </a:solidFill>
              <a:latin typeface="Arial"/>
              <a:ea typeface="Arial"/>
              <a:cs typeface="Arial"/>
              <a:sym typeface="Arial"/>
            </a:endParaRPr>
          </a:p>
        </p:txBody>
      </p:sp>
      <p:pic>
        <p:nvPicPr>
          <p:cNvPr id="169" name="Google Shape;169;p32"/>
          <p:cNvPicPr preferRelativeResize="0"/>
          <p:nvPr/>
        </p:nvPicPr>
        <p:blipFill rotWithShape="1">
          <a:blip r:embed="rId5">
            <a:alphaModFix/>
          </a:blip>
          <a:srcRect/>
          <a:stretch/>
        </p:blipFill>
        <p:spPr>
          <a:xfrm>
            <a:off x="9562873" y="2945632"/>
            <a:ext cx="5224748" cy="5207449"/>
          </a:xfrm>
          <a:prstGeom prst="rect">
            <a:avLst/>
          </a:prstGeom>
          <a:noFill/>
          <a:ln>
            <a:noFill/>
          </a:ln>
        </p:spPr>
      </p:pic>
      <p:sp>
        <p:nvSpPr>
          <p:cNvPr id="170" name="Google Shape;170;p32"/>
          <p:cNvSpPr txBox="1"/>
          <p:nvPr/>
        </p:nvSpPr>
        <p:spPr>
          <a:xfrm>
            <a:off x="2956987" y="2764390"/>
            <a:ext cx="3477490"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1" i="0" u="none" strike="noStrike" cap="none">
                <a:solidFill>
                  <a:srgbClr val="E36C09"/>
                </a:solidFill>
                <a:latin typeface="Arial"/>
                <a:ea typeface="Arial"/>
                <a:cs typeface="Arial"/>
                <a:sym typeface="Arial"/>
              </a:rPr>
              <a:t>Wie man spielt</a:t>
            </a:r>
            <a:endParaRPr sz="3200" b="1" i="0" u="none" strike="noStrike" cap="none">
              <a:solidFill>
                <a:srgbClr val="E36C09"/>
              </a:solidFill>
              <a:latin typeface="Arial"/>
              <a:ea typeface="Arial"/>
              <a:cs typeface="Arial"/>
              <a:sym typeface="Arial"/>
            </a:endParaRPr>
          </a:p>
        </p:txBody>
      </p:sp>
      <p:pic>
        <p:nvPicPr>
          <p:cNvPr id="171" name="Google Shape;171;p32"/>
          <p:cNvPicPr preferRelativeResize="0"/>
          <p:nvPr/>
        </p:nvPicPr>
        <p:blipFill rotWithShape="1">
          <a:blip r:embed="rId6">
            <a:alphaModFix/>
          </a:blip>
          <a:srcRect/>
          <a:stretch/>
        </p:blipFill>
        <p:spPr>
          <a:xfrm>
            <a:off x="15741515" y="9243317"/>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605F637F-A9A6-8B37-7028-06BA0232A8A5}"/>
              </a:ext>
            </a:extLst>
          </p:cNvPr>
          <p:cNvPicPr>
            <a:picLocks noChangeAspect="1"/>
          </p:cNvPicPr>
          <p:nvPr/>
        </p:nvPicPr>
        <p:blipFill>
          <a:blip r:embed="rId7"/>
          <a:stretch>
            <a:fillRect/>
          </a:stretch>
        </p:blipFill>
        <p:spPr>
          <a:xfrm>
            <a:off x="3042891" y="9284090"/>
            <a:ext cx="2331172" cy="48906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3"/>
          <p:cNvSpPr/>
          <p:nvPr/>
        </p:nvSpPr>
        <p:spPr>
          <a:xfrm>
            <a:off x="17041242" y="-2062956"/>
            <a:ext cx="1246758" cy="10437232"/>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33"/>
          <p:cNvSpPr/>
          <p:nvPr/>
        </p:nvSpPr>
        <p:spPr>
          <a:xfrm>
            <a:off x="-213919" y="-2717471"/>
            <a:ext cx="623379" cy="1434845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33"/>
          <p:cNvSpPr/>
          <p:nvPr/>
        </p:nvSpPr>
        <p:spPr>
          <a:xfrm rot="-5400000">
            <a:off x="8522371" y="-8522371"/>
            <a:ext cx="1246758" cy="18291501"/>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33"/>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a:lstStyle/>
          <a:p>
            <a:endParaRPr/>
          </a:p>
        </p:txBody>
      </p:sp>
      <p:sp>
        <p:nvSpPr>
          <p:cNvPr id="180" name="Google Shape;180;p33"/>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a:lstStyle/>
          <a:p>
            <a:endParaRPr/>
          </a:p>
        </p:txBody>
      </p:sp>
      <p:sp>
        <p:nvSpPr>
          <p:cNvPr id="181" name="Google Shape;181;p33"/>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p33"/>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 name="Google Shape;183;p33"/>
          <p:cNvSpPr txBox="1"/>
          <p:nvPr/>
        </p:nvSpPr>
        <p:spPr>
          <a:xfrm>
            <a:off x="818920" y="1579139"/>
            <a:ext cx="12181388"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dirty="0">
                <a:solidFill>
                  <a:srgbClr val="033C5B"/>
                </a:solidFill>
                <a:latin typeface="Arial"/>
                <a:ea typeface="Arial"/>
                <a:cs typeface="Arial"/>
                <a:sym typeface="Arial"/>
              </a:rPr>
              <a:t>Mystery Box Challenge: Unbox the Knowledge</a:t>
            </a:r>
            <a:br>
              <a:rPr lang="en-US" sz="3200" b="1" i="0" u="none" strike="noStrike" cap="none" dirty="0">
                <a:solidFill>
                  <a:srgbClr val="033C5B"/>
                </a:solidFill>
                <a:latin typeface="Arial"/>
                <a:ea typeface="Arial"/>
                <a:cs typeface="Arial"/>
                <a:sym typeface="Arial"/>
              </a:rPr>
            </a:br>
            <a:r>
              <a:rPr lang="en-US" sz="3200" b="1" i="0" u="none" strike="noStrike" cap="none" dirty="0">
                <a:solidFill>
                  <a:srgbClr val="033C5B"/>
                </a:solidFill>
                <a:latin typeface="Arial"/>
                <a:ea typeface="Arial"/>
                <a:cs typeface="Arial"/>
                <a:sym typeface="Arial"/>
              </a:rPr>
              <a:t>Die Boxen</a:t>
            </a:r>
            <a:endParaRPr sz="8799" b="1" i="0" u="none" strike="noStrike" cap="none" dirty="0">
              <a:solidFill>
                <a:srgbClr val="033C5B"/>
              </a:solidFill>
              <a:latin typeface="Arial"/>
              <a:ea typeface="Arial"/>
              <a:cs typeface="Arial"/>
              <a:sym typeface="Arial"/>
            </a:endParaRPr>
          </a:p>
        </p:txBody>
      </p:sp>
      <p:sp>
        <p:nvSpPr>
          <p:cNvPr id="184" name="Google Shape;184;p33"/>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a:p>
        </p:txBody>
      </p:sp>
      <p:sp>
        <p:nvSpPr>
          <p:cNvPr id="186" name="Google Shape;186;p33"/>
          <p:cNvSpPr txBox="1"/>
          <p:nvPr/>
        </p:nvSpPr>
        <p:spPr>
          <a:xfrm>
            <a:off x="5627065" y="9243317"/>
            <a:ext cx="10185585"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n-US" sz="1200" b="0" i="0" u="none" strike="noStrike" cap="none" dirty="0">
                <a:solidFill>
                  <a:srgbClr val="121212"/>
                </a:solidFill>
                <a:latin typeface="Arial"/>
                <a:ea typeface="Arial"/>
                <a:cs typeface="Arial"/>
                <a:sym typeface="Arial"/>
              </a:rPr>
              <a:t>Von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finanziert</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geäußerten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Ansichten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Meinungen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entsprechen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jedoch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ausschließlich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denen</a:t>
            </a:r>
            <a:r>
              <a:rPr lang="en-US" sz="1200" b="0" i="0" u="none" strike="noStrike" cap="none" dirty="0">
                <a:solidFill>
                  <a:srgbClr val="121212"/>
                </a:solidFill>
                <a:latin typeface="Arial"/>
                <a:ea typeface="Arial"/>
                <a:cs typeface="Arial"/>
                <a:sym typeface="Arial"/>
              </a:rPr>
              <a:t> des </a:t>
            </a:r>
            <a:r>
              <a:rPr lang="en-US" sz="1200" b="0" i="0" u="none" strike="noStrike" cap="none" dirty="0" err="1">
                <a:solidFill>
                  <a:srgbClr val="121212"/>
                </a:solidFill>
                <a:latin typeface="Arial"/>
                <a:ea typeface="Arial"/>
                <a:cs typeface="Arial"/>
                <a:sym typeface="Arial"/>
              </a:rPr>
              <a:t>Autors</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bzw</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Autoren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spiegeln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nicht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zwingend</a:t>
            </a:r>
            <a:r>
              <a:rPr lang="en-US" sz="1200" b="0" i="0" u="none" strike="noStrike" cap="none" dirty="0">
                <a:solidFill>
                  <a:srgbClr val="121212"/>
                </a:solidFill>
                <a:latin typeface="Arial"/>
                <a:ea typeface="Arial"/>
                <a:cs typeface="Arial"/>
                <a:sym typeface="Arial"/>
              </a:rPr>
              <a:t> die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oder</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Exekutivagentur</a:t>
            </a:r>
            <a:r>
              <a:rPr lang="en-US" sz="1200" b="0" i="0" u="none" strike="noStrike" cap="none" dirty="0">
                <a:solidFill>
                  <a:srgbClr val="121212"/>
                </a:solidFill>
                <a:latin typeface="Arial"/>
                <a:ea typeface="Arial"/>
                <a:cs typeface="Arial"/>
                <a:sym typeface="Arial"/>
              </a:rPr>
              <a:t> für </a:t>
            </a:r>
            <a:r>
              <a:rPr lang="en-US" sz="1200" b="0" i="0" u="none" strike="noStrike" cap="none" dirty="0" err="1">
                <a:solidFill>
                  <a:srgbClr val="121212"/>
                </a:solidFill>
                <a:latin typeface="Arial"/>
                <a:ea typeface="Arial"/>
                <a:cs typeface="Arial"/>
                <a:sym typeface="Arial"/>
              </a:rPr>
              <a:t>Bildung</a:t>
            </a:r>
            <a:r>
              <a:rPr lang="en-US" sz="1200" b="0" i="0" u="none" strike="noStrike" cap="none" dirty="0">
                <a:solidFill>
                  <a:srgbClr val="121212"/>
                </a:solidFill>
                <a:latin typeface="Arial"/>
                <a:ea typeface="Arial"/>
                <a:cs typeface="Arial"/>
                <a:sym typeface="Arial"/>
              </a:rPr>
              <a:t> und Kultur (EACEA) wider. </a:t>
            </a:r>
            <a:r>
              <a:rPr lang="en-US" sz="1200" b="0" i="0" u="none" strike="noStrike" cap="none" dirty="0" err="1">
                <a:solidFill>
                  <a:srgbClr val="121212"/>
                </a:solidFill>
                <a:latin typeface="Arial"/>
                <a:ea typeface="Arial"/>
                <a:cs typeface="Arial"/>
                <a:sym typeface="Arial"/>
              </a:rPr>
              <a:t>Weder</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Europäische</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noch</a:t>
            </a:r>
            <a:r>
              <a:rPr lang="en-US" sz="1200" b="0" i="0" u="none" strike="noStrike" cap="none" dirty="0">
                <a:solidFill>
                  <a:srgbClr val="121212"/>
                </a:solidFill>
                <a:latin typeface="Arial"/>
                <a:ea typeface="Arial"/>
                <a:cs typeface="Arial"/>
                <a:sym typeface="Arial"/>
              </a:rPr>
              <a:t> die EACEA </a:t>
            </a:r>
            <a:r>
              <a:rPr lang="en-US" sz="1200" b="0" i="0" u="none" strike="noStrike" cap="none" dirty="0" err="1">
                <a:solidFill>
                  <a:srgbClr val="121212"/>
                </a:solidFill>
                <a:latin typeface="Arial"/>
                <a:ea typeface="Arial"/>
                <a:cs typeface="Arial"/>
                <a:sym typeface="Arial"/>
              </a:rPr>
              <a:t>können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dafür</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verantwortlich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gemacht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werden</a:t>
            </a:r>
            <a:r>
              <a:rPr lang="en-US" sz="1200" b="0" i="0" u="none" strike="noStrike" cap="none" dirty="0">
                <a:solidFill>
                  <a:srgbClr val="121212"/>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p:txBody>
      </p:sp>
      <p:sp>
        <p:nvSpPr>
          <p:cNvPr id="187" name="Google Shape;187;p33"/>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88" name="Google Shape;188;p33"/>
          <p:cNvCxnSpPr/>
          <p:nvPr/>
        </p:nvCxnSpPr>
        <p:spPr>
          <a:xfrm>
            <a:off x="8711496" y="2947500"/>
            <a:ext cx="27709" cy="5409703"/>
          </a:xfrm>
          <a:prstGeom prst="straightConnector1">
            <a:avLst/>
          </a:prstGeom>
          <a:noFill/>
          <a:ln w="9525" cap="flat" cmpd="sng">
            <a:solidFill>
              <a:srgbClr val="4A7DBA"/>
            </a:solidFill>
            <a:prstDash val="solid"/>
            <a:round/>
            <a:headEnd type="none" w="sm" len="sm"/>
            <a:tailEnd type="none" w="sm" len="sm"/>
          </a:ln>
        </p:spPr>
      </p:cxnSp>
      <p:cxnSp>
        <p:nvCxnSpPr>
          <p:cNvPr id="189" name="Google Shape;189;p33"/>
          <p:cNvCxnSpPr/>
          <p:nvPr/>
        </p:nvCxnSpPr>
        <p:spPr>
          <a:xfrm rot="10800000">
            <a:off x="3532984" y="5609238"/>
            <a:ext cx="9130146" cy="7424"/>
          </a:xfrm>
          <a:prstGeom prst="straightConnector1">
            <a:avLst/>
          </a:prstGeom>
          <a:noFill/>
          <a:ln w="9525" cap="flat" cmpd="sng">
            <a:solidFill>
              <a:srgbClr val="4A7DBA"/>
            </a:solidFill>
            <a:prstDash val="solid"/>
            <a:round/>
            <a:headEnd type="none" w="sm" len="sm"/>
            <a:tailEnd type="none" w="sm" len="sm"/>
          </a:ln>
        </p:spPr>
      </p:cxnSp>
      <p:sp>
        <p:nvSpPr>
          <p:cNvPr id="190" name="Google Shape;190;p33"/>
          <p:cNvSpPr txBox="1"/>
          <p:nvPr/>
        </p:nvSpPr>
        <p:spPr>
          <a:xfrm>
            <a:off x="806416" y="2685808"/>
            <a:ext cx="7745282" cy="32623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1" i="0" u="none" strike="noStrike" cap="none" dirty="0">
                <a:solidFill>
                  <a:srgbClr val="E36C09"/>
                </a:solidFill>
                <a:latin typeface="Arial"/>
                <a:ea typeface="Arial"/>
                <a:cs typeface="Arial"/>
                <a:sym typeface="Arial"/>
              </a:rPr>
              <a:t>In </a:t>
            </a:r>
            <a:r>
              <a:rPr lang="en-US" sz="1800" b="1" i="0" u="none" strike="noStrike" cap="none" dirty="0" err="1">
                <a:solidFill>
                  <a:srgbClr val="E36C09"/>
                </a:solidFill>
                <a:latin typeface="Arial"/>
                <a:ea typeface="Arial"/>
                <a:cs typeface="Arial"/>
                <a:sym typeface="Arial"/>
              </a:rPr>
              <a:t>einer</a:t>
            </a:r>
            <a:r>
              <a:rPr lang="en-US" sz="1800" b="1" i="0" u="none" strike="noStrike" cap="none" dirty="0">
                <a:solidFill>
                  <a:srgbClr val="E36C09"/>
                </a:solidFill>
                <a:latin typeface="Arial"/>
                <a:ea typeface="Arial"/>
                <a:cs typeface="Arial"/>
                <a:sym typeface="Arial"/>
              </a:rPr>
              <a:t> Welt der </a:t>
            </a:r>
            <a:r>
              <a:rPr lang="en-US" sz="1800" b="1" i="0" u="none" strike="noStrike" cap="none" dirty="0" err="1">
                <a:solidFill>
                  <a:srgbClr val="E36C09"/>
                </a:solidFill>
                <a:latin typeface="Arial"/>
                <a:ea typeface="Arial"/>
                <a:cs typeface="Arial"/>
                <a:sym typeface="Arial"/>
              </a:rPr>
              <a:t>Informationsflut</a:t>
            </a:r>
            <a:r>
              <a:rPr lang="en-US" sz="1800" b="1" i="0" u="none" strike="noStrike" cap="none" dirty="0">
                <a:solidFill>
                  <a:srgbClr val="E36C09"/>
                </a:solidFill>
                <a:latin typeface="Arial"/>
                <a:ea typeface="Arial"/>
                <a:cs typeface="Arial"/>
                <a:sym typeface="Arial"/>
              </a:rPr>
              <a:t> </a:t>
            </a:r>
            <a:r>
              <a:rPr lang="en-US" sz="1800" b="1" i="0" u="none" strike="noStrike" cap="none" dirty="0" err="1">
                <a:solidFill>
                  <a:srgbClr val="E36C09"/>
                </a:solidFill>
                <a:latin typeface="Arial"/>
                <a:ea typeface="Arial"/>
                <a:cs typeface="Arial"/>
                <a:sym typeface="Arial"/>
              </a:rPr>
              <a:t>ist</a:t>
            </a:r>
            <a:r>
              <a:rPr lang="en-US" sz="1800" b="1" i="0" u="none" strike="noStrike" cap="none" dirty="0">
                <a:solidFill>
                  <a:srgbClr val="E36C09"/>
                </a:solidFill>
                <a:latin typeface="Arial"/>
                <a:ea typeface="Arial"/>
                <a:cs typeface="Arial"/>
                <a:sym typeface="Arial"/>
              </a:rPr>
              <a:t> es </a:t>
            </a:r>
            <a:r>
              <a:rPr lang="en-US" sz="1800" b="1" i="0" u="none" strike="noStrike" cap="none" dirty="0" err="1">
                <a:solidFill>
                  <a:srgbClr val="E36C09"/>
                </a:solidFill>
                <a:latin typeface="Arial"/>
                <a:ea typeface="Arial"/>
                <a:cs typeface="Arial"/>
                <a:sym typeface="Arial"/>
              </a:rPr>
              <a:t>Ihre</a:t>
            </a:r>
            <a:r>
              <a:rPr lang="en-US" sz="1800" b="1" i="0" u="none" strike="noStrike" cap="none" dirty="0">
                <a:solidFill>
                  <a:srgbClr val="E36C09"/>
                </a:solidFill>
                <a:latin typeface="Arial"/>
                <a:ea typeface="Arial"/>
                <a:cs typeface="Arial"/>
                <a:sym typeface="Arial"/>
              </a:rPr>
              <a:t> Aufgabe, die </a:t>
            </a:r>
            <a:r>
              <a:rPr lang="en-US" sz="1800" b="1" i="0" u="none" strike="noStrike" cap="none" dirty="0" err="1">
                <a:solidFill>
                  <a:srgbClr val="E36C09"/>
                </a:solidFill>
                <a:latin typeface="Arial"/>
                <a:ea typeface="Arial"/>
                <a:cs typeface="Arial"/>
                <a:sym typeface="Arial"/>
              </a:rPr>
              <a:t>richtigen</a:t>
            </a:r>
            <a:r>
              <a:rPr lang="en-US" sz="1800" b="1" i="0" u="none" strike="noStrike" cap="none" dirty="0">
                <a:solidFill>
                  <a:srgbClr val="E36C09"/>
                </a:solidFill>
                <a:latin typeface="Arial"/>
                <a:ea typeface="Arial"/>
                <a:cs typeface="Arial"/>
                <a:sym typeface="Arial"/>
              </a:rPr>
              <a:t> </a:t>
            </a:r>
            <a:r>
              <a:rPr lang="en-US" sz="1800" b="1" i="0" u="none" strike="noStrike" cap="none" dirty="0" err="1">
                <a:solidFill>
                  <a:srgbClr val="E36C09"/>
                </a:solidFill>
                <a:latin typeface="Arial"/>
                <a:ea typeface="Arial"/>
                <a:cs typeface="Arial"/>
                <a:sym typeface="Arial"/>
              </a:rPr>
              <a:t>Ressourcen</a:t>
            </a:r>
            <a:r>
              <a:rPr lang="en-US" sz="1800" b="1" i="0" u="none" strike="noStrike" cap="none" dirty="0">
                <a:solidFill>
                  <a:srgbClr val="E36C09"/>
                </a:solidFill>
                <a:latin typeface="Arial"/>
                <a:ea typeface="Arial"/>
                <a:cs typeface="Arial"/>
                <a:sym typeface="Arial"/>
              </a:rPr>
              <a:t> </a:t>
            </a:r>
            <a:r>
              <a:rPr lang="en-US" sz="1800" b="1" i="0" u="none" strike="noStrike" cap="none" dirty="0" err="1">
                <a:solidFill>
                  <a:srgbClr val="E36C09"/>
                </a:solidFill>
                <a:latin typeface="Arial"/>
                <a:ea typeface="Arial"/>
                <a:cs typeface="Arial"/>
                <a:sym typeface="Arial"/>
              </a:rPr>
              <a:t>zu</a:t>
            </a:r>
            <a:r>
              <a:rPr lang="en-US" sz="1800" b="1" i="0" u="none" strike="noStrike" cap="none" dirty="0">
                <a:solidFill>
                  <a:srgbClr val="E36C09"/>
                </a:solidFill>
                <a:latin typeface="Arial"/>
                <a:ea typeface="Arial"/>
                <a:cs typeface="Arial"/>
                <a:sym typeface="Arial"/>
              </a:rPr>
              <a:t> </a:t>
            </a:r>
            <a:r>
              <a:rPr lang="en-US" sz="1800" b="1" i="0" u="none" strike="noStrike" cap="none" dirty="0" err="1">
                <a:solidFill>
                  <a:srgbClr val="E36C09"/>
                </a:solidFill>
                <a:latin typeface="Arial"/>
                <a:ea typeface="Arial"/>
                <a:cs typeface="Arial"/>
                <a:sym typeface="Arial"/>
              </a:rPr>
              <a:t>finden</a:t>
            </a:r>
            <a:r>
              <a:rPr lang="en-US" sz="1800" b="1" i="0" u="none" strike="noStrike" cap="none" dirty="0">
                <a:solidFill>
                  <a:srgbClr val="E36C09"/>
                </a:solidFill>
                <a:latin typeface="Arial"/>
                <a:ea typeface="Arial"/>
                <a:cs typeface="Arial"/>
                <a:sym typeface="Arial"/>
              </a:rPr>
              <a:t>. Was </a:t>
            </a:r>
            <a:r>
              <a:rPr lang="en-US" sz="1800" b="1" i="0" u="none" strike="noStrike" cap="none" dirty="0" err="1">
                <a:solidFill>
                  <a:srgbClr val="E36C09"/>
                </a:solidFill>
                <a:latin typeface="Arial"/>
                <a:ea typeface="Arial"/>
                <a:cs typeface="Arial"/>
                <a:sym typeface="Arial"/>
              </a:rPr>
              <a:t>werden</a:t>
            </a:r>
            <a:r>
              <a:rPr lang="en-US" sz="1800" b="1" i="0" u="none" strike="noStrike" cap="none" dirty="0">
                <a:solidFill>
                  <a:srgbClr val="E36C09"/>
                </a:solidFill>
                <a:latin typeface="Arial"/>
                <a:ea typeface="Arial"/>
                <a:cs typeface="Arial"/>
                <a:sym typeface="Arial"/>
              </a:rPr>
              <a:t> Sie </a:t>
            </a:r>
            <a:r>
              <a:rPr lang="en-US" sz="1800" b="1" i="0" u="none" strike="noStrike" cap="none" dirty="0" err="1">
                <a:solidFill>
                  <a:srgbClr val="E36C09"/>
                </a:solidFill>
                <a:latin typeface="Arial"/>
                <a:ea typeface="Arial"/>
                <a:cs typeface="Arial"/>
                <a:sym typeface="Arial"/>
              </a:rPr>
              <a:t>auswählen</a:t>
            </a:r>
            <a:r>
              <a:rPr lang="en-US" sz="1800" b="1" i="0" u="none" strike="noStrike" cap="none" dirty="0">
                <a:solidFill>
                  <a:srgbClr val="E36C09"/>
                </a:solidFill>
                <a:latin typeface="Arial"/>
                <a:ea typeface="Arial"/>
                <a:cs typeface="Arial"/>
                <a:sym typeface="Arial"/>
              </a:rPr>
              <a:t>?</a:t>
            </a:r>
            <a:endParaRPr sz="1200" dirty="0"/>
          </a:p>
          <a:p>
            <a:pPr marL="0" marR="0" lvl="0" indent="0" algn="l" rtl="0">
              <a:lnSpc>
                <a:spcPct val="100000"/>
              </a:lnSpc>
              <a:spcBef>
                <a:spcPts val="0"/>
              </a:spcBef>
              <a:spcAft>
                <a:spcPts val="0"/>
              </a:spcAft>
              <a:buNone/>
            </a:pPr>
            <a:r>
              <a:rPr lang="en-US" sz="1800" b="1" i="0" u="none" strike="noStrike" cap="none" dirty="0" err="1">
                <a:solidFill>
                  <a:srgbClr val="E36C09"/>
                </a:solidFill>
                <a:latin typeface="Arial"/>
                <a:ea typeface="Arial"/>
                <a:cs typeface="Arial"/>
                <a:sym typeface="Arial"/>
              </a:rPr>
              <a:t>Auswahl</a:t>
            </a:r>
            <a:r>
              <a:rPr lang="en-US" sz="1800" b="1" i="0" u="none" strike="noStrike" cap="none" dirty="0">
                <a:solidFill>
                  <a:srgbClr val="E36C09"/>
                </a:solidFill>
                <a:latin typeface="Arial"/>
                <a:ea typeface="Arial"/>
                <a:cs typeface="Arial"/>
                <a:sym typeface="Arial"/>
              </a:rPr>
              <a:t> und </a:t>
            </a:r>
            <a:r>
              <a:rPr lang="en-US" sz="1800" b="1" i="0" u="none" strike="noStrike" cap="none" dirty="0" err="1">
                <a:solidFill>
                  <a:srgbClr val="E36C09"/>
                </a:solidFill>
                <a:latin typeface="Arial"/>
                <a:ea typeface="Arial"/>
                <a:cs typeface="Arial"/>
                <a:sym typeface="Arial"/>
              </a:rPr>
              <a:t>Zusammenstellung</a:t>
            </a:r>
            <a:r>
              <a:rPr lang="en-US" sz="1800" b="1" i="0" u="none" strike="noStrike" cap="none" dirty="0">
                <a:solidFill>
                  <a:srgbClr val="E36C09"/>
                </a:solidFill>
                <a:latin typeface="Arial"/>
                <a:ea typeface="Arial"/>
                <a:cs typeface="Arial"/>
                <a:sym typeface="Arial"/>
              </a:rPr>
              <a:t> von </a:t>
            </a:r>
            <a:r>
              <a:rPr lang="en-US" sz="1800" b="1" i="0" u="none" strike="noStrike" cap="none" dirty="0" err="1">
                <a:solidFill>
                  <a:srgbClr val="E36C09"/>
                </a:solidFill>
                <a:latin typeface="Arial"/>
                <a:ea typeface="Arial"/>
                <a:cs typeface="Arial"/>
                <a:sym typeface="Arial"/>
              </a:rPr>
              <a:t>Ressourcen</a:t>
            </a:r>
            <a:r>
              <a:rPr lang="en-US" sz="1800" b="1" i="0" u="none" strike="noStrike" cap="none" dirty="0">
                <a:solidFill>
                  <a:srgbClr val="E36C09"/>
                </a:solidFill>
                <a:latin typeface="Arial"/>
                <a:ea typeface="Arial"/>
                <a:cs typeface="Arial"/>
                <a:sym typeface="Arial"/>
              </a:rPr>
              <a:t> </a:t>
            </a:r>
            <a:r>
              <a:rPr lang="en-US" sz="1800" b="0" i="0" u="none" strike="noStrike" cap="none" dirty="0">
                <a:solidFill>
                  <a:srgbClr val="000000"/>
                </a:solidFill>
                <a:latin typeface="Arial"/>
                <a:ea typeface="Arial"/>
                <a:cs typeface="Arial"/>
                <a:sym typeface="Arial"/>
              </a:rPr>
              <a:t>für </a:t>
            </a:r>
            <a:r>
              <a:rPr lang="en-US" sz="1800" b="0" i="0" u="none" strike="noStrike" cap="none" dirty="0" err="1">
                <a:solidFill>
                  <a:srgbClr val="000000"/>
                </a:solidFill>
                <a:latin typeface="Arial"/>
                <a:ea typeface="Arial"/>
                <a:cs typeface="Arial"/>
                <a:sym typeface="Arial"/>
              </a:rPr>
              <a:t>ein</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bestimmtes</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Unterrichtsthema</a:t>
            </a:r>
            <a:r>
              <a:rPr lang="en-US" sz="1800" b="0" i="0" u="none" strike="noStrike" cap="none" dirty="0">
                <a:solidFill>
                  <a:srgbClr val="000000"/>
                </a:solidFill>
                <a:latin typeface="Arial"/>
                <a:ea typeface="Arial"/>
                <a:cs typeface="Arial"/>
                <a:sym typeface="Arial"/>
              </a:rPr>
              <a:t>. </a:t>
            </a:r>
            <a:endParaRPr sz="1200" dirty="0"/>
          </a:p>
          <a:p>
            <a:pPr marL="0" marR="0" lvl="0" indent="0" algn="l" rtl="0">
              <a:lnSpc>
                <a:spcPct val="100000"/>
              </a:lnSpc>
              <a:spcBef>
                <a:spcPts val="0"/>
              </a:spcBef>
              <a:spcAft>
                <a:spcPts val="0"/>
              </a:spcAft>
              <a:buNone/>
            </a:pPr>
            <a:r>
              <a:rPr lang="en-US" sz="1800" b="0" i="0" u="none" strike="noStrike" cap="none" dirty="0" err="1">
                <a:solidFill>
                  <a:srgbClr val="000000"/>
                </a:solidFill>
                <a:latin typeface="Arial"/>
                <a:ea typeface="Arial"/>
                <a:cs typeface="Arial"/>
                <a:sym typeface="Arial"/>
              </a:rPr>
              <a:t>Wählen</a:t>
            </a:r>
            <a:r>
              <a:rPr lang="en-US" sz="1800" b="0" i="0" u="none" strike="noStrike" cap="none" dirty="0">
                <a:solidFill>
                  <a:srgbClr val="000000"/>
                </a:solidFill>
                <a:latin typeface="Arial"/>
                <a:ea typeface="Arial"/>
                <a:cs typeface="Arial"/>
                <a:sym typeface="Arial"/>
              </a:rPr>
              <a:t> Sie: </a:t>
            </a:r>
            <a:endParaRPr sz="1200" dirty="0"/>
          </a:p>
          <a:p>
            <a:pPr marL="457200" marR="0" lvl="0" indent="-457200" algn="l" rtl="0">
              <a:lnSpc>
                <a:spcPct val="100000"/>
              </a:lnSpc>
              <a:spcBef>
                <a:spcPts val="0"/>
              </a:spcBef>
              <a:spcAft>
                <a:spcPts val="0"/>
              </a:spcAft>
              <a:buClr>
                <a:srgbClr val="000000"/>
              </a:buClr>
              <a:buSzPts val="2000"/>
              <a:buFont typeface="Noto Sans Symbols"/>
              <a:buChar char="✔"/>
            </a:pPr>
            <a:r>
              <a:rPr lang="en-US" sz="1800" b="0" i="0" u="none" strike="noStrike" cap="none" dirty="0">
                <a:solidFill>
                  <a:srgbClr val="000000"/>
                </a:solidFill>
                <a:latin typeface="Arial"/>
                <a:ea typeface="Arial"/>
                <a:cs typeface="Arial"/>
                <a:sym typeface="Arial"/>
              </a:rPr>
              <a:t>1 </a:t>
            </a:r>
            <a:r>
              <a:rPr lang="en-US" sz="1800" b="0" i="0" u="none" strike="noStrike" cap="none" dirty="0" err="1">
                <a:solidFill>
                  <a:srgbClr val="000000"/>
                </a:solidFill>
                <a:latin typeface="Arial"/>
                <a:ea typeface="Arial"/>
                <a:cs typeface="Arial"/>
                <a:sym typeface="Arial"/>
              </a:rPr>
              <a:t>hochwertige</a:t>
            </a:r>
            <a:r>
              <a:rPr lang="en-US" sz="1800" b="0" i="0" u="none" strike="noStrike" cap="none" dirty="0">
                <a:solidFill>
                  <a:srgbClr val="000000"/>
                </a:solidFill>
                <a:latin typeface="Arial"/>
                <a:ea typeface="Arial"/>
                <a:cs typeface="Arial"/>
                <a:sym typeface="Arial"/>
              </a:rPr>
              <a:t> Quelle und </a:t>
            </a:r>
            <a:r>
              <a:rPr lang="en-US" sz="1800" b="0" i="0" u="none" strike="noStrike" cap="none" dirty="0" err="1">
                <a:solidFill>
                  <a:srgbClr val="000000"/>
                </a:solidFill>
                <a:latin typeface="Arial"/>
                <a:ea typeface="Arial"/>
                <a:cs typeface="Arial"/>
                <a:sym typeface="Arial"/>
              </a:rPr>
              <a:t>erläutern</a:t>
            </a:r>
            <a:r>
              <a:rPr lang="en-US" sz="1800" b="0" i="0" u="none" strike="noStrike" cap="none" dirty="0">
                <a:solidFill>
                  <a:srgbClr val="000000"/>
                </a:solidFill>
                <a:latin typeface="Arial"/>
                <a:ea typeface="Arial"/>
                <a:cs typeface="Arial"/>
                <a:sym typeface="Arial"/>
              </a:rPr>
              <a:t> Sie, </a:t>
            </a:r>
            <a:r>
              <a:rPr lang="en-US" sz="1800" b="0" i="0" u="none" strike="noStrike" cap="none" dirty="0" err="1">
                <a:solidFill>
                  <a:srgbClr val="000000"/>
                </a:solidFill>
                <a:latin typeface="Arial"/>
                <a:ea typeface="Arial"/>
                <a:cs typeface="Arial"/>
                <a:sym typeface="Arial"/>
              </a:rPr>
              <a:t>warum</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sie</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nützlich</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ist</a:t>
            </a:r>
            <a:endParaRPr sz="1200" dirty="0"/>
          </a:p>
          <a:p>
            <a:pPr marL="457200" marR="0" lvl="0" indent="-457200" algn="l" rtl="0">
              <a:lnSpc>
                <a:spcPct val="100000"/>
              </a:lnSpc>
              <a:spcBef>
                <a:spcPts val="0"/>
              </a:spcBef>
              <a:spcAft>
                <a:spcPts val="0"/>
              </a:spcAft>
              <a:buClr>
                <a:srgbClr val="000000"/>
              </a:buClr>
              <a:buSzPts val="2000"/>
              <a:buFont typeface="Noto Sans Symbols"/>
              <a:buChar char="✔"/>
            </a:pPr>
            <a:r>
              <a:rPr lang="en-US" sz="1800" b="0" i="0" u="none" strike="noStrike" cap="none" dirty="0">
                <a:solidFill>
                  <a:srgbClr val="000000"/>
                </a:solidFill>
                <a:latin typeface="Arial"/>
                <a:ea typeface="Arial"/>
                <a:cs typeface="Arial"/>
                <a:sym typeface="Arial"/>
              </a:rPr>
              <a:t>1 </a:t>
            </a:r>
            <a:r>
              <a:rPr lang="en-US" sz="1800" b="0" i="0" u="none" strike="noStrike" cap="none" dirty="0" err="1">
                <a:solidFill>
                  <a:srgbClr val="000000"/>
                </a:solidFill>
                <a:latin typeface="Arial"/>
                <a:ea typeface="Arial"/>
                <a:cs typeface="Arial"/>
                <a:sym typeface="Arial"/>
              </a:rPr>
              <a:t>irreführende</a:t>
            </a:r>
            <a:r>
              <a:rPr lang="en-US" sz="1800" b="0" i="0" u="none" strike="noStrike" cap="none" dirty="0">
                <a:solidFill>
                  <a:srgbClr val="000000"/>
                </a:solidFill>
                <a:latin typeface="Arial"/>
                <a:ea typeface="Arial"/>
                <a:cs typeface="Arial"/>
                <a:sym typeface="Arial"/>
              </a:rPr>
              <a:t> Quelle und </a:t>
            </a:r>
            <a:r>
              <a:rPr lang="en-US" sz="1800" b="0" i="0" u="none" strike="noStrike" cap="none" dirty="0" err="1">
                <a:solidFill>
                  <a:srgbClr val="000000"/>
                </a:solidFill>
                <a:latin typeface="Arial"/>
                <a:ea typeface="Arial"/>
                <a:cs typeface="Arial"/>
                <a:sym typeface="Arial"/>
              </a:rPr>
              <a:t>erklären</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warum</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sie</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problematisch</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ist</a:t>
            </a:r>
            <a:endParaRPr sz="1200" dirty="0"/>
          </a:p>
          <a:p>
            <a:pPr marL="457200" marR="0" lvl="0" indent="-457200" algn="l" rtl="0">
              <a:lnSpc>
                <a:spcPct val="100000"/>
              </a:lnSpc>
              <a:spcBef>
                <a:spcPts val="0"/>
              </a:spcBef>
              <a:spcAft>
                <a:spcPts val="0"/>
              </a:spcAft>
              <a:buClr>
                <a:srgbClr val="000000"/>
              </a:buClr>
              <a:buSzPts val="2000"/>
              <a:buFont typeface="Noto Sans Symbols"/>
              <a:buChar char="✔"/>
            </a:pPr>
            <a:r>
              <a:rPr lang="en-US" sz="1800" b="0" i="0" u="none" strike="noStrike" cap="none" dirty="0">
                <a:solidFill>
                  <a:srgbClr val="000000"/>
                </a:solidFill>
                <a:latin typeface="Arial"/>
                <a:ea typeface="Arial"/>
                <a:cs typeface="Arial"/>
                <a:sym typeface="Arial"/>
              </a:rPr>
              <a:t>1 </a:t>
            </a:r>
            <a:r>
              <a:rPr lang="en-US" sz="1800" b="0" i="0" u="none" strike="noStrike" cap="none" dirty="0" err="1">
                <a:solidFill>
                  <a:srgbClr val="000000"/>
                </a:solidFill>
                <a:latin typeface="Arial"/>
                <a:ea typeface="Arial"/>
                <a:cs typeface="Arial"/>
                <a:sym typeface="Arial"/>
              </a:rPr>
              <a:t>nicht-traditionelle</a:t>
            </a:r>
            <a:r>
              <a:rPr lang="en-US" sz="1800" b="0" i="0" u="none" strike="noStrike" cap="none" dirty="0">
                <a:solidFill>
                  <a:srgbClr val="000000"/>
                </a:solidFill>
                <a:latin typeface="Arial"/>
                <a:ea typeface="Arial"/>
                <a:cs typeface="Arial"/>
                <a:sym typeface="Arial"/>
              </a:rPr>
              <a:t> Quelle (z. B. </a:t>
            </a:r>
            <a:r>
              <a:rPr lang="en-US" sz="1800" b="0" i="0" u="none" strike="noStrike" cap="none" dirty="0" err="1">
                <a:solidFill>
                  <a:srgbClr val="000000"/>
                </a:solidFill>
                <a:latin typeface="Arial"/>
                <a:ea typeface="Arial"/>
                <a:cs typeface="Arial"/>
                <a:sym typeface="Arial"/>
              </a:rPr>
              <a:t>ein</a:t>
            </a:r>
            <a:r>
              <a:rPr lang="en-US" sz="1800" b="0" i="0" u="none" strike="noStrike" cap="none" dirty="0">
                <a:solidFill>
                  <a:srgbClr val="000000"/>
                </a:solidFill>
                <a:latin typeface="Arial"/>
                <a:ea typeface="Arial"/>
                <a:cs typeface="Arial"/>
                <a:sym typeface="Arial"/>
              </a:rPr>
              <a:t> Meme </a:t>
            </a:r>
            <a:r>
              <a:rPr lang="en-US" sz="1800" b="0" i="0" u="none" strike="noStrike" cap="none" dirty="0" err="1">
                <a:solidFill>
                  <a:srgbClr val="000000"/>
                </a:solidFill>
                <a:latin typeface="Arial"/>
                <a:ea typeface="Arial"/>
                <a:cs typeface="Arial"/>
                <a:sym typeface="Arial"/>
              </a:rPr>
              <a:t>oder</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ein</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Beitrag</a:t>
            </a:r>
            <a:r>
              <a:rPr lang="en-US" sz="1800" b="0" i="0" u="none" strike="noStrike" cap="none" dirty="0">
                <a:solidFill>
                  <a:srgbClr val="000000"/>
                </a:solidFill>
                <a:latin typeface="Arial"/>
                <a:ea typeface="Arial"/>
                <a:cs typeface="Arial"/>
                <a:sym typeface="Arial"/>
              </a:rPr>
              <a:t> in den </a:t>
            </a:r>
            <a:r>
              <a:rPr lang="en-US" sz="1800" b="0" i="0" u="none" strike="noStrike" cap="none" dirty="0" err="1">
                <a:solidFill>
                  <a:srgbClr val="000000"/>
                </a:solidFill>
                <a:latin typeface="Arial"/>
                <a:ea typeface="Arial"/>
                <a:cs typeface="Arial"/>
                <a:sym typeface="Arial"/>
              </a:rPr>
              <a:t>sozialen</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Medien</a:t>
            </a:r>
            <a:r>
              <a:rPr lang="en-US" sz="1800" b="0" i="0" u="none" strike="noStrike" cap="none" dirty="0">
                <a:solidFill>
                  <a:srgbClr val="000000"/>
                </a:solidFill>
                <a:latin typeface="Arial"/>
                <a:ea typeface="Arial"/>
                <a:cs typeface="Arial"/>
                <a:sym typeface="Arial"/>
              </a:rPr>
              <a:t>) und </a:t>
            </a:r>
            <a:r>
              <a:rPr lang="en-US" sz="1800" b="0" i="0" u="none" strike="noStrike" cap="none" dirty="0" err="1">
                <a:solidFill>
                  <a:srgbClr val="000000"/>
                </a:solidFill>
                <a:latin typeface="Arial"/>
                <a:ea typeface="Arial"/>
                <a:cs typeface="Arial"/>
                <a:sym typeface="Arial"/>
              </a:rPr>
              <a:t>erklären</a:t>
            </a:r>
            <a:r>
              <a:rPr lang="en-US" sz="1800" b="0" i="0" u="none" strike="noStrike" cap="none" dirty="0">
                <a:solidFill>
                  <a:srgbClr val="000000"/>
                </a:solidFill>
                <a:latin typeface="Arial"/>
                <a:ea typeface="Arial"/>
                <a:cs typeface="Arial"/>
                <a:sym typeface="Arial"/>
              </a:rPr>
              <a:t> Sie, </a:t>
            </a:r>
            <a:r>
              <a:rPr lang="en-US" sz="1800" b="0" i="0" u="none" strike="noStrike" cap="none" dirty="0" err="1">
                <a:solidFill>
                  <a:srgbClr val="000000"/>
                </a:solidFill>
                <a:latin typeface="Arial"/>
                <a:ea typeface="Arial"/>
                <a:cs typeface="Arial"/>
                <a:sym typeface="Arial"/>
              </a:rPr>
              <a:t>wie</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sie</a:t>
            </a:r>
            <a:r>
              <a:rPr lang="en-US" sz="1800" b="0" i="0" u="none" strike="noStrike" cap="none" dirty="0">
                <a:solidFill>
                  <a:srgbClr val="000000"/>
                </a:solidFill>
                <a:latin typeface="Arial"/>
                <a:ea typeface="Arial"/>
                <a:cs typeface="Arial"/>
                <a:sym typeface="Arial"/>
              </a:rPr>
              <a:t> die </a:t>
            </a:r>
            <a:r>
              <a:rPr lang="en-US" sz="1800" b="0" i="0" u="none" strike="noStrike" cap="none" dirty="0" err="1">
                <a:solidFill>
                  <a:srgbClr val="000000"/>
                </a:solidFill>
                <a:latin typeface="Arial"/>
                <a:ea typeface="Arial"/>
                <a:cs typeface="Arial"/>
                <a:sym typeface="Arial"/>
              </a:rPr>
              <a:t>SchülerInnen</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ansprechen</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kann</a:t>
            </a:r>
            <a:endParaRPr sz="1200" dirty="0"/>
          </a:p>
          <a:p>
            <a:pPr marL="0" marR="0" lvl="0" indent="0" algn="l" rtl="0">
              <a:lnSpc>
                <a:spcPct val="100000"/>
              </a:lnSpc>
              <a:spcBef>
                <a:spcPts val="0"/>
              </a:spcBef>
              <a:spcAft>
                <a:spcPts val="0"/>
              </a:spcAft>
              <a:buNone/>
            </a:pPr>
            <a:endParaRPr sz="1800" b="0" i="0" u="none" strike="noStrike" cap="none" dirty="0">
              <a:solidFill>
                <a:srgbClr val="000000"/>
              </a:solidFill>
              <a:latin typeface="Arial"/>
              <a:ea typeface="Arial"/>
              <a:cs typeface="Arial"/>
              <a:sym typeface="Arial"/>
            </a:endParaRPr>
          </a:p>
        </p:txBody>
      </p:sp>
      <p:sp>
        <p:nvSpPr>
          <p:cNvPr id="191" name="Google Shape;191;p33"/>
          <p:cNvSpPr txBox="1"/>
          <p:nvPr/>
        </p:nvSpPr>
        <p:spPr>
          <a:xfrm>
            <a:off x="9115197" y="2754335"/>
            <a:ext cx="7745282" cy="29238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1" i="0" u="none" strike="noStrike" cap="none" dirty="0">
                <a:solidFill>
                  <a:srgbClr val="E36C09"/>
                </a:solidFill>
                <a:latin typeface="Arial"/>
                <a:ea typeface="Arial"/>
                <a:cs typeface="Arial"/>
                <a:sym typeface="Arial"/>
              </a:rPr>
              <a:t>Sie </a:t>
            </a:r>
            <a:r>
              <a:rPr lang="en-US" sz="1800" b="1" i="0" u="none" strike="noStrike" cap="none" dirty="0" err="1">
                <a:solidFill>
                  <a:srgbClr val="E36C09"/>
                </a:solidFill>
                <a:latin typeface="Arial"/>
                <a:ea typeface="Arial"/>
                <a:cs typeface="Arial"/>
                <a:sym typeface="Arial"/>
              </a:rPr>
              <a:t>haben</a:t>
            </a:r>
            <a:r>
              <a:rPr lang="en-US" sz="1800" b="1" i="0" u="none" strike="noStrike" cap="none" dirty="0">
                <a:solidFill>
                  <a:srgbClr val="E36C09"/>
                </a:solidFill>
                <a:latin typeface="Arial"/>
                <a:ea typeface="Arial"/>
                <a:cs typeface="Arial"/>
                <a:sym typeface="Arial"/>
              </a:rPr>
              <a:t> die </a:t>
            </a:r>
            <a:r>
              <a:rPr lang="en-US" sz="1800" b="1" i="0" u="none" strike="noStrike" cap="none" dirty="0" err="1">
                <a:solidFill>
                  <a:srgbClr val="E36C09"/>
                </a:solidFill>
                <a:latin typeface="Arial"/>
                <a:ea typeface="Arial"/>
                <a:cs typeface="Arial"/>
                <a:sym typeface="Arial"/>
              </a:rPr>
              <a:t>Ressourcen</a:t>
            </a:r>
            <a:r>
              <a:rPr lang="en-US" sz="1800" b="1" i="0" u="none" strike="noStrike" cap="none" dirty="0">
                <a:solidFill>
                  <a:srgbClr val="E36C09"/>
                </a:solidFill>
                <a:latin typeface="Arial"/>
                <a:ea typeface="Arial"/>
                <a:cs typeface="Arial"/>
                <a:sym typeface="Arial"/>
              </a:rPr>
              <a:t> </a:t>
            </a:r>
            <a:r>
              <a:rPr lang="en-US" sz="1800" b="1" i="0" u="none" strike="noStrike" cap="none" dirty="0" err="1">
                <a:solidFill>
                  <a:srgbClr val="E36C09"/>
                </a:solidFill>
                <a:latin typeface="Arial"/>
                <a:ea typeface="Arial"/>
                <a:cs typeface="Arial"/>
                <a:sym typeface="Arial"/>
              </a:rPr>
              <a:t>zusammengestellt</a:t>
            </a:r>
            <a:r>
              <a:rPr lang="en-US" sz="1800" b="1" i="0" u="none" strike="noStrike" cap="none" dirty="0">
                <a:solidFill>
                  <a:srgbClr val="E36C09"/>
                </a:solidFill>
                <a:latin typeface="Arial"/>
                <a:ea typeface="Arial"/>
                <a:cs typeface="Arial"/>
                <a:sym typeface="Arial"/>
              </a:rPr>
              <a:t>, </a:t>
            </a:r>
            <a:r>
              <a:rPr lang="en-US" sz="1800" b="1" i="0" u="none" strike="noStrike" cap="none" dirty="0" err="1">
                <a:solidFill>
                  <a:srgbClr val="E36C09"/>
                </a:solidFill>
                <a:latin typeface="Arial"/>
                <a:ea typeface="Arial"/>
                <a:cs typeface="Arial"/>
                <a:sym typeface="Arial"/>
              </a:rPr>
              <a:t>aber</a:t>
            </a:r>
            <a:r>
              <a:rPr lang="en-US" sz="1800" b="1" i="0" u="none" strike="noStrike" cap="none" dirty="0">
                <a:solidFill>
                  <a:srgbClr val="E36C09"/>
                </a:solidFill>
                <a:latin typeface="Arial"/>
                <a:ea typeface="Arial"/>
                <a:cs typeface="Arial"/>
                <a:sym typeface="Arial"/>
              </a:rPr>
              <a:t> </a:t>
            </a:r>
            <a:r>
              <a:rPr lang="en-US" sz="1800" b="1" i="0" u="none" strike="noStrike" cap="none" dirty="0" err="1">
                <a:solidFill>
                  <a:srgbClr val="E36C09"/>
                </a:solidFill>
                <a:latin typeface="Arial"/>
                <a:ea typeface="Arial"/>
                <a:cs typeface="Arial"/>
                <a:sym typeface="Arial"/>
              </a:rPr>
              <a:t>jetzt</a:t>
            </a:r>
            <a:r>
              <a:rPr lang="en-US" sz="1800" b="1" i="0" u="none" strike="noStrike" cap="none" dirty="0">
                <a:solidFill>
                  <a:srgbClr val="E36C09"/>
                </a:solidFill>
                <a:latin typeface="Arial"/>
                <a:ea typeface="Arial"/>
                <a:cs typeface="Arial"/>
                <a:sym typeface="Arial"/>
              </a:rPr>
              <a:t> </a:t>
            </a:r>
            <a:r>
              <a:rPr lang="en-US" sz="1800" b="1" i="0" u="none" strike="noStrike" cap="none" dirty="0" err="1">
                <a:solidFill>
                  <a:srgbClr val="E36C09"/>
                </a:solidFill>
                <a:latin typeface="Arial"/>
                <a:ea typeface="Arial"/>
                <a:cs typeface="Arial"/>
                <a:sym typeface="Arial"/>
              </a:rPr>
              <a:t>müssen</a:t>
            </a:r>
            <a:r>
              <a:rPr lang="en-US" sz="1800" b="1" i="0" u="none" strike="noStrike" cap="none" dirty="0">
                <a:solidFill>
                  <a:srgbClr val="E36C09"/>
                </a:solidFill>
                <a:latin typeface="Arial"/>
                <a:ea typeface="Arial"/>
                <a:cs typeface="Arial"/>
                <a:sym typeface="Arial"/>
              </a:rPr>
              <a:t> Sie </a:t>
            </a:r>
            <a:r>
              <a:rPr lang="en-US" sz="1800" b="1" i="0" u="none" strike="noStrike" cap="none" dirty="0" err="1">
                <a:solidFill>
                  <a:srgbClr val="E36C09"/>
                </a:solidFill>
                <a:latin typeface="Arial"/>
                <a:ea typeface="Arial"/>
                <a:cs typeface="Arial"/>
                <a:sym typeface="Arial"/>
              </a:rPr>
              <a:t>Ihre</a:t>
            </a:r>
            <a:r>
              <a:rPr lang="en-US" sz="1800" b="1" i="0" u="none" strike="noStrike" cap="none" dirty="0">
                <a:solidFill>
                  <a:srgbClr val="E36C09"/>
                </a:solidFill>
                <a:latin typeface="Arial"/>
                <a:ea typeface="Arial"/>
                <a:cs typeface="Arial"/>
                <a:sym typeface="Arial"/>
              </a:rPr>
              <a:t> </a:t>
            </a:r>
            <a:r>
              <a:rPr lang="en-US" sz="1800" b="1" i="0" u="none" strike="noStrike" cap="none" dirty="0" err="1">
                <a:solidFill>
                  <a:srgbClr val="E36C09"/>
                </a:solidFill>
                <a:latin typeface="Arial"/>
                <a:ea typeface="Arial"/>
                <a:cs typeface="Arial"/>
                <a:sym typeface="Arial"/>
              </a:rPr>
              <a:t>Schülerinnen</a:t>
            </a:r>
            <a:r>
              <a:rPr lang="en-US" sz="1800" b="1" i="0" u="none" strike="noStrike" cap="none" dirty="0">
                <a:solidFill>
                  <a:srgbClr val="E36C09"/>
                </a:solidFill>
                <a:latin typeface="Arial"/>
                <a:ea typeface="Arial"/>
                <a:cs typeface="Arial"/>
                <a:sym typeface="Arial"/>
              </a:rPr>
              <a:t> und </a:t>
            </a:r>
            <a:r>
              <a:rPr lang="en-US" sz="1800" b="1" i="0" u="none" strike="noStrike" cap="none" dirty="0" err="1">
                <a:solidFill>
                  <a:srgbClr val="E36C09"/>
                </a:solidFill>
                <a:latin typeface="Arial"/>
                <a:ea typeface="Arial"/>
                <a:cs typeface="Arial"/>
                <a:sym typeface="Arial"/>
              </a:rPr>
              <a:t>Schüler</a:t>
            </a:r>
            <a:r>
              <a:rPr lang="en-US" sz="1800" b="1" i="0" u="none" strike="noStrike" cap="none" dirty="0">
                <a:solidFill>
                  <a:srgbClr val="E36C09"/>
                </a:solidFill>
                <a:latin typeface="Arial"/>
                <a:ea typeface="Arial"/>
                <a:cs typeface="Arial"/>
                <a:sym typeface="Arial"/>
              </a:rPr>
              <a:t> </a:t>
            </a:r>
            <a:r>
              <a:rPr lang="en-US" sz="1800" b="1" i="0" u="none" strike="noStrike" cap="none" dirty="0" err="1">
                <a:solidFill>
                  <a:srgbClr val="E36C09"/>
                </a:solidFill>
                <a:latin typeface="Arial"/>
                <a:ea typeface="Arial"/>
                <a:cs typeface="Arial"/>
                <a:sym typeface="Arial"/>
              </a:rPr>
              <a:t>durch</a:t>
            </a:r>
            <a:r>
              <a:rPr lang="en-US" sz="1800" b="1" i="0" u="none" strike="noStrike" cap="none" dirty="0">
                <a:solidFill>
                  <a:srgbClr val="E36C09"/>
                </a:solidFill>
                <a:latin typeface="Arial"/>
                <a:ea typeface="Arial"/>
                <a:cs typeface="Arial"/>
                <a:sym typeface="Arial"/>
              </a:rPr>
              <a:t> </a:t>
            </a:r>
            <a:r>
              <a:rPr lang="en-US" sz="1800" b="1" i="0" u="none" strike="noStrike" cap="none" dirty="0" err="1">
                <a:solidFill>
                  <a:srgbClr val="E36C09"/>
                </a:solidFill>
                <a:latin typeface="Arial"/>
                <a:ea typeface="Arial"/>
                <a:cs typeface="Arial"/>
                <a:sym typeface="Arial"/>
              </a:rPr>
              <a:t>sie</a:t>
            </a:r>
            <a:r>
              <a:rPr lang="en-US" sz="1800" b="1" i="0" u="none" strike="noStrike" cap="none" dirty="0">
                <a:solidFill>
                  <a:srgbClr val="E36C09"/>
                </a:solidFill>
                <a:latin typeface="Arial"/>
                <a:ea typeface="Arial"/>
                <a:cs typeface="Arial"/>
                <a:sym typeface="Arial"/>
              </a:rPr>
              <a:t> </a:t>
            </a:r>
            <a:r>
              <a:rPr lang="en-US" sz="1800" b="1" i="0" u="none" strike="noStrike" cap="none" dirty="0" err="1">
                <a:solidFill>
                  <a:srgbClr val="E36C09"/>
                </a:solidFill>
                <a:latin typeface="Arial"/>
                <a:ea typeface="Arial"/>
                <a:cs typeface="Arial"/>
                <a:sym typeface="Arial"/>
              </a:rPr>
              <a:t>führen</a:t>
            </a:r>
            <a:r>
              <a:rPr lang="en-US" sz="1800" b="1" i="0" u="none" strike="noStrike" cap="none" dirty="0">
                <a:solidFill>
                  <a:srgbClr val="E36C09"/>
                </a:solidFill>
                <a:latin typeface="Arial"/>
                <a:ea typeface="Arial"/>
                <a:cs typeface="Arial"/>
                <a:sym typeface="Arial"/>
              </a:rPr>
              <a:t>. Wie </a:t>
            </a:r>
            <a:r>
              <a:rPr lang="en-US" sz="1800" b="1" i="0" u="none" strike="noStrike" cap="none" dirty="0" err="1">
                <a:solidFill>
                  <a:srgbClr val="E36C09"/>
                </a:solidFill>
                <a:latin typeface="Arial"/>
                <a:ea typeface="Arial"/>
                <a:cs typeface="Arial"/>
                <a:sym typeface="Arial"/>
              </a:rPr>
              <a:t>werden</a:t>
            </a:r>
            <a:r>
              <a:rPr lang="en-US" sz="1800" b="1" i="0" u="none" strike="noStrike" cap="none" dirty="0">
                <a:solidFill>
                  <a:srgbClr val="E36C09"/>
                </a:solidFill>
                <a:latin typeface="Arial"/>
                <a:ea typeface="Arial"/>
                <a:cs typeface="Arial"/>
                <a:sym typeface="Arial"/>
              </a:rPr>
              <a:t> Sie </a:t>
            </a:r>
            <a:r>
              <a:rPr lang="en-US" sz="1800" b="1" i="0" u="none" strike="noStrike" cap="none" dirty="0" err="1">
                <a:solidFill>
                  <a:srgbClr val="E36C09"/>
                </a:solidFill>
                <a:latin typeface="Arial"/>
                <a:ea typeface="Arial"/>
                <a:cs typeface="Arial"/>
                <a:sym typeface="Arial"/>
              </a:rPr>
              <a:t>ihnen</a:t>
            </a:r>
            <a:r>
              <a:rPr lang="en-US" sz="1800" b="1" i="0" u="none" strike="noStrike" cap="none" dirty="0">
                <a:solidFill>
                  <a:srgbClr val="E36C09"/>
                </a:solidFill>
                <a:latin typeface="Arial"/>
                <a:ea typeface="Arial"/>
                <a:cs typeface="Arial"/>
                <a:sym typeface="Arial"/>
              </a:rPr>
              <a:t> das </a:t>
            </a:r>
            <a:r>
              <a:rPr lang="en-US" sz="1800" b="1" i="0" u="none" strike="noStrike" cap="none" dirty="0" err="1">
                <a:solidFill>
                  <a:srgbClr val="E36C09"/>
                </a:solidFill>
                <a:latin typeface="Arial"/>
                <a:ea typeface="Arial"/>
                <a:cs typeface="Arial"/>
                <a:sym typeface="Arial"/>
              </a:rPr>
              <a:t>Lernen</a:t>
            </a:r>
            <a:r>
              <a:rPr lang="en-US" sz="1800" b="1" i="0" u="none" strike="noStrike" cap="none" dirty="0">
                <a:solidFill>
                  <a:srgbClr val="E36C09"/>
                </a:solidFill>
                <a:latin typeface="Arial"/>
                <a:ea typeface="Arial"/>
                <a:cs typeface="Arial"/>
                <a:sym typeface="Arial"/>
              </a:rPr>
              <a:t> </a:t>
            </a:r>
            <a:r>
              <a:rPr lang="en-US" sz="1800" b="1" i="0" u="none" strike="noStrike" cap="none" dirty="0" err="1">
                <a:solidFill>
                  <a:srgbClr val="E36C09"/>
                </a:solidFill>
                <a:latin typeface="Arial"/>
                <a:ea typeface="Arial"/>
                <a:cs typeface="Arial"/>
                <a:sym typeface="Arial"/>
              </a:rPr>
              <a:t>erleichtern</a:t>
            </a:r>
            <a:r>
              <a:rPr lang="en-US" sz="1800" b="1" i="0" u="none" strike="noStrike" cap="none" dirty="0">
                <a:solidFill>
                  <a:srgbClr val="E36C09"/>
                </a:solidFill>
                <a:latin typeface="Arial"/>
                <a:ea typeface="Arial"/>
                <a:cs typeface="Arial"/>
                <a:sym typeface="Arial"/>
              </a:rPr>
              <a:t>?</a:t>
            </a:r>
            <a:endParaRPr sz="1200" dirty="0"/>
          </a:p>
          <a:p>
            <a:pPr marL="0" marR="0" lvl="0" indent="0" algn="l" rtl="0">
              <a:lnSpc>
                <a:spcPct val="100000"/>
              </a:lnSpc>
              <a:spcBef>
                <a:spcPts val="0"/>
              </a:spcBef>
              <a:spcAft>
                <a:spcPts val="0"/>
              </a:spcAft>
              <a:buNone/>
            </a:pPr>
            <a:endParaRPr sz="1800" b="1" i="0" u="none" strike="noStrike" cap="none" dirty="0">
              <a:solidFill>
                <a:srgbClr val="E36C09"/>
              </a:solidFill>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000"/>
              <a:buFont typeface="Noto Sans Symbols"/>
              <a:buChar char="✔"/>
            </a:pPr>
            <a:r>
              <a:rPr lang="en-US" sz="1800" b="0" i="0" u="none" strike="noStrike" cap="none" dirty="0" err="1">
                <a:solidFill>
                  <a:srgbClr val="000000"/>
                </a:solidFill>
                <a:latin typeface="Arial"/>
                <a:ea typeface="Arial"/>
                <a:cs typeface="Arial"/>
                <a:sym typeface="Arial"/>
              </a:rPr>
              <a:t>Erstellen</a:t>
            </a:r>
            <a:r>
              <a:rPr lang="en-US" sz="1800" b="0" i="0" u="none" strike="noStrike" cap="none" dirty="0">
                <a:solidFill>
                  <a:srgbClr val="000000"/>
                </a:solidFill>
                <a:latin typeface="Arial"/>
                <a:ea typeface="Arial"/>
                <a:cs typeface="Arial"/>
                <a:sym typeface="Arial"/>
              </a:rPr>
              <a:t> Sie </a:t>
            </a:r>
            <a:r>
              <a:rPr lang="en-US" sz="1800" b="0" i="0" u="none" strike="noStrike" cap="none" dirty="0" err="1">
                <a:solidFill>
                  <a:srgbClr val="000000"/>
                </a:solidFill>
                <a:latin typeface="Arial"/>
                <a:ea typeface="Arial"/>
                <a:cs typeface="Arial"/>
                <a:sym typeface="Arial"/>
              </a:rPr>
              <a:t>einen</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Lernpfad</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unter</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Verwendung</a:t>
            </a:r>
            <a:r>
              <a:rPr lang="en-US" sz="1800" b="0" i="0" u="none" strike="noStrike" cap="none" dirty="0">
                <a:solidFill>
                  <a:srgbClr val="000000"/>
                </a:solidFill>
                <a:latin typeface="Arial"/>
                <a:ea typeface="Arial"/>
                <a:cs typeface="Arial"/>
                <a:sym typeface="Arial"/>
              </a:rPr>
              <a:t> der </a:t>
            </a:r>
            <a:r>
              <a:rPr lang="en-US" sz="1800" b="0" i="0" u="none" strike="noStrike" cap="none" dirty="0" err="1">
                <a:solidFill>
                  <a:srgbClr val="000000"/>
                </a:solidFill>
                <a:latin typeface="Arial"/>
                <a:ea typeface="Arial"/>
                <a:cs typeface="Arial"/>
                <a:sym typeface="Arial"/>
              </a:rPr>
              <a:t>kuratierten</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Ressourcen</a:t>
            </a:r>
            <a:r>
              <a:rPr lang="en-US" sz="1800" b="0" i="0" u="none" strike="noStrike" cap="none" dirty="0">
                <a:solidFill>
                  <a:srgbClr val="000000"/>
                </a:solidFill>
                <a:latin typeface="Arial"/>
                <a:ea typeface="Arial"/>
                <a:cs typeface="Arial"/>
                <a:sym typeface="Arial"/>
              </a:rPr>
              <a:t>. </a:t>
            </a:r>
            <a:endParaRPr sz="1800" b="0" i="0" u="none" strike="noStrike" cap="none" dirty="0">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000"/>
              <a:buFont typeface="Noto Sans Symbols"/>
              <a:buChar char="✔"/>
            </a:pPr>
            <a:r>
              <a:rPr lang="en-US" sz="1800" b="0" i="0" u="none" strike="noStrike" cap="none" dirty="0" err="1">
                <a:solidFill>
                  <a:srgbClr val="000000"/>
                </a:solidFill>
                <a:latin typeface="Arial"/>
                <a:ea typeface="Arial"/>
                <a:cs typeface="Arial"/>
                <a:sym typeface="Arial"/>
              </a:rPr>
              <a:t>Stellen</a:t>
            </a:r>
            <a:r>
              <a:rPr lang="en-US" sz="1800" b="0" i="0" u="none" strike="noStrike" cap="none" dirty="0">
                <a:solidFill>
                  <a:srgbClr val="000000"/>
                </a:solidFill>
                <a:latin typeface="Arial"/>
                <a:ea typeface="Arial"/>
                <a:cs typeface="Arial"/>
                <a:sym typeface="Arial"/>
              </a:rPr>
              <a:t> Sie 2 </a:t>
            </a:r>
            <a:r>
              <a:rPr lang="en-US" sz="1800" b="0" i="0" u="none" strike="noStrike" cap="none" dirty="0" err="1">
                <a:solidFill>
                  <a:srgbClr val="000000"/>
                </a:solidFill>
                <a:latin typeface="Arial"/>
                <a:ea typeface="Arial"/>
                <a:cs typeface="Arial"/>
                <a:sym typeface="Arial"/>
              </a:rPr>
              <a:t>Schlüsselfragen</a:t>
            </a:r>
            <a:r>
              <a:rPr lang="en-US" sz="1800" b="0" i="0" u="none" strike="noStrike" cap="none" dirty="0">
                <a:solidFill>
                  <a:srgbClr val="000000"/>
                </a:solidFill>
                <a:latin typeface="Arial"/>
                <a:ea typeface="Arial"/>
                <a:cs typeface="Arial"/>
                <a:sym typeface="Arial"/>
              </a:rPr>
              <a:t>, die den </a:t>
            </a:r>
            <a:r>
              <a:rPr lang="en-US" sz="1800" b="0" i="0" u="none" strike="noStrike" cap="none" dirty="0" err="1">
                <a:solidFill>
                  <a:srgbClr val="000000"/>
                </a:solidFill>
                <a:latin typeface="Arial"/>
                <a:ea typeface="Arial"/>
                <a:cs typeface="Arial"/>
                <a:sym typeface="Arial"/>
              </a:rPr>
              <a:t>Schülern</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helfen</a:t>
            </a:r>
            <a:r>
              <a:rPr lang="en-US" sz="1800" b="0" i="0" u="none" strike="noStrike" cap="none" dirty="0">
                <a:solidFill>
                  <a:srgbClr val="000000"/>
                </a:solidFill>
                <a:latin typeface="Arial"/>
                <a:ea typeface="Arial"/>
                <a:cs typeface="Arial"/>
                <a:sym typeface="Arial"/>
              </a:rPr>
              <a:t>, die </a:t>
            </a:r>
            <a:r>
              <a:rPr lang="en-US" sz="1800" b="0" i="0" u="none" strike="noStrike" cap="none" dirty="0" err="1">
                <a:solidFill>
                  <a:srgbClr val="000000"/>
                </a:solidFill>
                <a:latin typeface="Arial"/>
                <a:ea typeface="Arial"/>
                <a:cs typeface="Arial"/>
                <a:sym typeface="Arial"/>
              </a:rPr>
              <a:t>Theorie</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mit</a:t>
            </a:r>
            <a:r>
              <a:rPr lang="en-US" sz="1800" b="0" i="0" u="none" strike="noStrike" cap="none" dirty="0">
                <a:solidFill>
                  <a:srgbClr val="000000"/>
                </a:solidFill>
                <a:latin typeface="Arial"/>
                <a:ea typeface="Arial"/>
                <a:cs typeface="Arial"/>
                <a:sym typeface="Arial"/>
              </a:rPr>
              <a:t> der Praxis </a:t>
            </a:r>
            <a:r>
              <a:rPr lang="en-US" sz="1800" b="0" i="0" u="none" strike="noStrike" cap="none" dirty="0" err="1">
                <a:solidFill>
                  <a:srgbClr val="000000"/>
                </a:solidFill>
                <a:latin typeface="Arial"/>
                <a:ea typeface="Arial"/>
                <a:cs typeface="Arial"/>
                <a:sym typeface="Arial"/>
              </a:rPr>
              <a:t>zu</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verbinden</a:t>
            </a:r>
            <a:r>
              <a:rPr lang="en-US" sz="1800" b="0" i="0" u="none" strike="noStrike" cap="none" dirty="0">
                <a:solidFill>
                  <a:srgbClr val="000000"/>
                </a:solidFill>
                <a:latin typeface="Arial"/>
                <a:ea typeface="Arial"/>
                <a:cs typeface="Arial"/>
                <a:sym typeface="Arial"/>
              </a:rPr>
              <a:t>.</a:t>
            </a:r>
            <a:endParaRPr sz="1200" dirty="0"/>
          </a:p>
          <a:p>
            <a:pPr marL="457200" marR="0" lvl="0" indent="-457200" algn="l" rtl="0">
              <a:lnSpc>
                <a:spcPct val="100000"/>
              </a:lnSpc>
              <a:spcBef>
                <a:spcPts val="0"/>
              </a:spcBef>
              <a:spcAft>
                <a:spcPts val="0"/>
              </a:spcAft>
              <a:buClr>
                <a:srgbClr val="000000"/>
              </a:buClr>
              <a:buSzPts val="2000"/>
              <a:buFont typeface="Noto Sans Symbols"/>
              <a:buChar char="✔"/>
            </a:pPr>
            <a:r>
              <a:rPr lang="en-US" sz="1800" b="0" i="0" u="none" strike="noStrike" cap="none" dirty="0" err="1">
                <a:solidFill>
                  <a:srgbClr val="000000"/>
                </a:solidFill>
                <a:latin typeface="Arial"/>
                <a:ea typeface="Arial"/>
                <a:cs typeface="Arial"/>
                <a:sym typeface="Arial"/>
              </a:rPr>
              <a:t>Beschreiben</a:t>
            </a:r>
            <a:r>
              <a:rPr lang="en-US" sz="1800" b="0" i="0" u="none" strike="noStrike" cap="none" dirty="0">
                <a:solidFill>
                  <a:srgbClr val="000000"/>
                </a:solidFill>
                <a:latin typeface="Arial"/>
                <a:ea typeface="Arial"/>
                <a:cs typeface="Arial"/>
                <a:sym typeface="Arial"/>
              </a:rPr>
              <a:t> Sie, </a:t>
            </a:r>
            <a:r>
              <a:rPr lang="en-US" sz="1800" b="0" i="0" u="none" strike="noStrike" cap="none" dirty="0" err="1">
                <a:solidFill>
                  <a:srgbClr val="000000"/>
                </a:solidFill>
                <a:latin typeface="Arial"/>
                <a:ea typeface="Arial"/>
                <a:cs typeface="Arial"/>
                <a:sym typeface="Arial"/>
              </a:rPr>
              <a:t>wie</a:t>
            </a:r>
            <a:r>
              <a:rPr lang="en-US" sz="1800" b="0" i="0" u="none" strike="noStrike" cap="none" dirty="0">
                <a:solidFill>
                  <a:srgbClr val="000000"/>
                </a:solidFill>
                <a:latin typeface="Arial"/>
                <a:ea typeface="Arial"/>
                <a:cs typeface="Arial"/>
                <a:sym typeface="Arial"/>
              </a:rPr>
              <a:t> Sie </a:t>
            </a:r>
            <a:r>
              <a:rPr lang="en-US" sz="1800" b="0" i="0" u="none" strike="noStrike" cap="none" dirty="0" err="1">
                <a:solidFill>
                  <a:srgbClr val="000000"/>
                </a:solidFill>
                <a:latin typeface="Arial"/>
                <a:ea typeface="Arial"/>
                <a:cs typeface="Arial"/>
                <a:sym typeface="Arial"/>
              </a:rPr>
              <a:t>Schülern</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mit</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Schwierigkeiten</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helfen</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würden</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ohne</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direkte</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Antworten</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zu</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geben</a:t>
            </a:r>
            <a:r>
              <a:rPr lang="en-US" sz="1800" b="0" i="0" u="none" strike="noStrike" cap="none" dirty="0">
                <a:solidFill>
                  <a:srgbClr val="000000"/>
                </a:solidFill>
                <a:latin typeface="Arial"/>
                <a:ea typeface="Arial"/>
                <a:cs typeface="Arial"/>
                <a:sym typeface="Arial"/>
              </a:rPr>
              <a:t>.</a:t>
            </a:r>
            <a:endParaRPr sz="1800" b="0" i="0" u="none" strike="noStrike" cap="none" dirty="0">
              <a:solidFill>
                <a:schemeClr val="dk1"/>
              </a:solidFill>
              <a:latin typeface="Arial"/>
              <a:ea typeface="Arial"/>
              <a:cs typeface="Arial"/>
              <a:sym typeface="Arial"/>
            </a:endParaRPr>
          </a:p>
        </p:txBody>
      </p:sp>
      <p:sp>
        <p:nvSpPr>
          <p:cNvPr id="192" name="Google Shape;192;p33"/>
          <p:cNvSpPr txBox="1"/>
          <p:nvPr/>
        </p:nvSpPr>
        <p:spPr>
          <a:xfrm>
            <a:off x="875833" y="5732348"/>
            <a:ext cx="7745282" cy="31392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1" i="0" u="none" strike="noStrike" cap="none" dirty="0">
                <a:solidFill>
                  <a:srgbClr val="E36C09"/>
                </a:solidFill>
                <a:latin typeface="Arial"/>
                <a:ea typeface="Arial"/>
                <a:cs typeface="Arial"/>
                <a:sym typeface="Arial"/>
              </a:rPr>
              <a:t>In der </a:t>
            </a:r>
            <a:r>
              <a:rPr lang="en-US" sz="1800" b="1" i="0" u="none" strike="noStrike" cap="none" dirty="0" err="1">
                <a:solidFill>
                  <a:srgbClr val="E36C09"/>
                </a:solidFill>
                <a:latin typeface="Arial"/>
                <a:ea typeface="Arial"/>
                <a:cs typeface="Arial"/>
                <a:sym typeface="Arial"/>
              </a:rPr>
              <a:t>Berufswelt</a:t>
            </a:r>
            <a:r>
              <a:rPr lang="en-US" sz="1800" b="1" i="0" u="none" strike="noStrike" cap="none" dirty="0">
                <a:solidFill>
                  <a:srgbClr val="E36C09"/>
                </a:solidFill>
                <a:latin typeface="Arial"/>
                <a:ea typeface="Arial"/>
                <a:cs typeface="Arial"/>
                <a:sym typeface="Arial"/>
              </a:rPr>
              <a:t> </a:t>
            </a:r>
            <a:r>
              <a:rPr lang="en-US" sz="1800" b="1" i="0" u="none" strike="noStrike" cap="none" dirty="0" err="1">
                <a:solidFill>
                  <a:srgbClr val="E36C09"/>
                </a:solidFill>
                <a:latin typeface="Arial"/>
                <a:ea typeface="Arial"/>
                <a:cs typeface="Arial"/>
                <a:sym typeface="Arial"/>
              </a:rPr>
              <a:t>sind</a:t>
            </a:r>
            <a:r>
              <a:rPr lang="en-US" sz="1800" b="1" i="0" u="none" strike="noStrike" cap="none" dirty="0">
                <a:solidFill>
                  <a:srgbClr val="E36C09"/>
                </a:solidFill>
                <a:latin typeface="Arial"/>
                <a:ea typeface="Arial"/>
                <a:cs typeface="Arial"/>
                <a:sym typeface="Arial"/>
              </a:rPr>
              <a:t> </a:t>
            </a:r>
            <a:r>
              <a:rPr lang="en-US" sz="1800" b="1" i="0" u="none" strike="noStrike" cap="none" dirty="0" err="1">
                <a:solidFill>
                  <a:srgbClr val="E36C09"/>
                </a:solidFill>
                <a:latin typeface="Arial"/>
                <a:ea typeface="Arial"/>
                <a:cs typeface="Arial"/>
                <a:sym typeface="Arial"/>
              </a:rPr>
              <a:t>unterschiedliche</a:t>
            </a:r>
            <a:r>
              <a:rPr lang="en-US" sz="1800" b="1" i="0" u="none" strike="noStrike" cap="none" dirty="0">
                <a:solidFill>
                  <a:srgbClr val="E36C09"/>
                </a:solidFill>
                <a:latin typeface="Arial"/>
                <a:ea typeface="Arial"/>
                <a:cs typeface="Arial"/>
                <a:sym typeface="Arial"/>
              </a:rPr>
              <a:t> </a:t>
            </a:r>
            <a:r>
              <a:rPr lang="en-US" sz="1800" b="1" i="0" u="none" strike="noStrike" cap="none" dirty="0" err="1">
                <a:solidFill>
                  <a:srgbClr val="E36C09"/>
                </a:solidFill>
                <a:latin typeface="Arial"/>
                <a:ea typeface="Arial"/>
                <a:cs typeface="Arial"/>
                <a:sym typeface="Arial"/>
              </a:rPr>
              <a:t>Perspektiven</a:t>
            </a:r>
            <a:r>
              <a:rPr lang="en-US" sz="1800" b="1" i="0" u="none" strike="noStrike" cap="none" dirty="0">
                <a:solidFill>
                  <a:srgbClr val="E36C09"/>
                </a:solidFill>
                <a:latin typeface="Arial"/>
                <a:ea typeface="Arial"/>
                <a:cs typeface="Arial"/>
                <a:sym typeface="Arial"/>
              </a:rPr>
              <a:t> und </a:t>
            </a:r>
            <a:r>
              <a:rPr lang="en-US" sz="1800" b="1" i="0" u="none" strike="noStrike" cap="none" dirty="0" err="1">
                <a:solidFill>
                  <a:srgbClr val="E36C09"/>
                </a:solidFill>
                <a:latin typeface="Arial"/>
                <a:ea typeface="Arial"/>
                <a:cs typeface="Arial"/>
                <a:sym typeface="Arial"/>
              </a:rPr>
              <a:t>Ansätze</a:t>
            </a:r>
            <a:r>
              <a:rPr lang="en-US" sz="1800" b="1" i="0" u="none" strike="noStrike" cap="none" dirty="0">
                <a:solidFill>
                  <a:srgbClr val="E36C09"/>
                </a:solidFill>
                <a:latin typeface="Arial"/>
                <a:ea typeface="Arial"/>
                <a:cs typeface="Arial"/>
                <a:sym typeface="Arial"/>
              </a:rPr>
              <a:t> </a:t>
            </a:r>
            <a:r>
              <a:rPr lang="en-US" sz="1800" b="1" i="0" u="none" strike="noStrike" cap="none" dirty="0" err="1">
                <a:solidFill>
                  <a:srgbClr val="E36C09"/>
                </a:solidFill>
                <a:latin typeface="Arial"/>
                <a:ea typeface="Arial"/>
                <a:cs typeface="Arial"/>
                <a:sym typeface="Arial"/>
              </a:rPr>
              <a:t>unvermeidlich</a:t>
            </a:r>
            <a:r>
              <a:rPr lang="en-US" sz="1800" b="1" i="0" u="none" strike="noStrike" cap="none" dirty="0">
                <a:solidFill>
                  <a:srgbClr val="E36C09"/>
                </a:solidFill>
                <a:latin typeface="Arial"/>
                <a:ea typeface="Arial"/>
                <a:cs typeface="Arial"/>
                <a:sym typeface="Arial"/>
              </a:rPr>
              <a:t>. Wie </a:t>
            </a:r>
            <a:r>
              <a:rPr lang="en-US" sz="1800" b="1" i="0" u="none" strike="noStrike" cap="none" dirty="0" err="1">
                <a:solidFill>
                  <a:srgbClr val="E36C09"/>
                </a:solidFill>
                <a:latin typeface="Arial"/>
                <a:ea typeface="Arial"/>
                <a:cs typeface="Arial"/>
                <a:sym typeface="Arial"/>
              </a:rPr>
              <a:t>helfen</a:t>
            </a:r>
            <a:r>
              <a:rPr lang="en-US" sz="1800" b="1" i="0" u="none" strike="noStrike" cap="none" dirty="0">
                <a:solidFill>
                  <a:srgbClr val="E36C09"/>
                </a:solidFill>
                <a:latin typeface="Arial"/>
                <a:ea typeface="Arial"/>
                <a:cs typeface="Arial"/>
                <a:sym typeface="Arial"/>
              </a:rPr>
              <a:t> Sie </a:t>
            </a:r>
            <a:r>
              <a:rPr lang="en-US" sz="1800" b="1" i="0" u="none" strike="noStrike" cap="none" dirty="0" err="1">
                <a:solidFill>
                  <a:srgbClr val="E36C09"/>
                </a:solidFill>
                <a:latin typeface="Arial"/>
                <a:ea typeface="Arial"/>
                <a:cs typeface="Arial"/>
                <a:sym typeface="Arial"/>
              </a:rPr>
              <a:t>Ihren</a:t>
            </a:r>
            <a:r>
              <a:rPr lang="en-US" sz="1800" b="1" i="0" u="none" strike="noStrike" cap="none" dirty="0">
                <a:solidFill>
                  <a:srgbClr val="E36C09"/>
                </a:solidFill>
                <a:latin typeface="Arial"/>
                <a:ea typeface="Arial"/>
                <a:cs typeface="Arial"/>
                <a:sym typeface="Arial"/>
              </a:rPr>
              <a:t> </a:t>
            </a:r>
            <a:r>
              <a:rPr lang="en-US" sz="1800" b="1" i="0" u="none" strike="noStrike" cap="none" dirty="0" err="1">
                <a:solidFill>
                  <a:srgbClr val="E36C09"/>
                </a:solidFill>
                <a:latin typeface="Arial"/>
                <a:ea typeface="Arial"/>
                <a:cs typeface="Arial"/>
                <a:sym typeface="Arial"/>
              </a:rPr>
              <a:t>Schülerinnen</a:t>
            </a:r>
            <a:r>
              <a:rPr lang="en-US" sz="1800" b="1" i="0" u="none" strike="noStrike" cap="none" dirty="0">
                <a:solidFill>
                  <a:srgbClr val="E36C09"/>
                </a:solidFill>
                <a:latin typeface="Arial"/>
                <a:ea typeface="Arial"/>
                <a:cs typeface="Arial"/>
                <a:sym typeface="Arial"/>
              </a:rPr>
              <a:t> und </a:t>
            </a:r>
            <a:r>
              <a:rPr lang="en-US" sz="1800" b="1" i="0" u="none" strike="noStrike" cap="none" dirty="0" err="1">
                <a:solidFill>
                  <a:srgbClr val="E36C09"/>
                </a:solidFill>
                <a:latin typeface="Arial"/>
                <a:ea typeface="Arial"/>
                <a:cs typeface="Arial"/>
                <a:sym typeface="Arial"/>
              </a:rPr>
              <a:t>Schülern</a:t>
            </a:r>
            <a:r>
              <a:rPr lang="en-US" sz="1800" b="1" i="0" u="none" strike="noStrike" cap="none" dirty="0">
                <a:solidFill>
                  <a:srgbClr val="E36C09"/>
                </a:solidFill>
                <a:latin typeface="Arial"/>
                <a:ea typeface="Arial"/>
                <a:cs typeface="Arial"/>
                <a:sym typeface="Arial"/>
              </a:rPr>
              <a:t>, </a:t>
            </a:r>
            <a:r>
              <a:rPr lang="en-US" sz="1800" b="1" i="0" u="none" strike="noStrike" cap="none" dirty="0" err="1">
                <a:solidFill>
                  <a:srgbClr val="E36C09"/>
                </a:solidFill>
                <a:latin typeface="Arial"/>
                <a:ea typeface="Arial"/>
                <a:cs typeface="Arial"/>
                <a:sym typeface="Arial"/>
              </a:rPr>
              <a:t>sich</a:t>
            </a:r>
            <a:r>
              <a:rPr lang="en-US" sz="1800" b="1" i="0" u="none" strike="noStrike" cap="none" dirty="0">
                <a:solidFill>
                  <a:srgbClr val="E36C09"/>
                </a:solidFill>
                <a:latin typeface="Arial"/>
                <a:ea typeface="Arial"/>
                <a:cs typeface="Arial"/>
                <a:sym typeface="Arial"/>
              </a:rPr>
              <a:t> in </a:t>
            </a:r>
            <a:r>
              <a:rPr lang="en-US" sz="1800" b="1" i="0" u="none" strike="noStrike" cap="none" dirty="0" err="1">
                <a:solidFill>
                  <a:srgbClr val="E36C09"/>
                </a:solidFill>
                <a:latin typeface="Arial"/>
                <a:ea typeface="Arial"/>
                <a:cs typeface="Arial"/>
                <a:sym typeface="Arial"/>
              </a:rPr>
              <a:t>diesen</a:t>
            </a:r>
            <a:r>
              <a:rPr lang="en-US" sz="1800" b="1" i="0" u="none" strike="noStrike" cap="none" dirty="0">
                <a:solidFill>
                  <a:srgbClr val="E36C09"/>
                </a:solidFill>
                <a:latin typeface="Arial"/>
                <a:ea typeface="Arial"/>
                <a:cs typeface="Arial"/>
                <a:sym typeface="Arial"/>
              </a:rPr>
              <a:t> </a:t>
            </a:r>
            <a:r>
              <a:rPr lang="en-US" sz="1800" b="1" i="0" u="none" strike="noStrike" cap="none" dirty="0" err="1">
                <a:solidFill>
                  <a:srgbClr val="E36C09"/>
                </a:solidFill>
                <a:latin typeface="Arial"/>
                <a:ea typeface="Arial"/>
                <a:cs typeface="Arial"/>
                <a:sym typeface="Arial"/>
              </a:rPr>
              <a:t>unterschiedlichen</a:t>
            </a:r>
            <a:r>
              <a:rPr lang="en-US" sz="1800" b="1" i="0" u="none" strike="noStrike" cap="none" dirty="0">
                <a:solidFill>
                  <a:srgbClr val="E36C09"/>
                </a:solidFill>
                <a:latin typeface="Arial"/>
                <a:ea typeface="Arial"/>
                <a:cs typeface="Arial"/>
                <a:sym typeface="Arial"/>
              </a:rPr>
              <a:t> </a:t>
            </a:r>
            <a:r>
              <a:rPr lang="en-US" sz="1800" b="1" i="0" u="none" strike="noStrike" cap="none" dirty="0" err="1">
                <a:solidFill>
                  <a:srgbClr val="E36C09"/>
                </a:solidFill>
                <a:latin typeface="Arial"/>
                <a:ea typeface="Arial"/>
                <a:cs typeface="Arial"/>
                <a:sym typeface="Arial"/>
              </a:rPr>
              <a:t>Sichtweisen</a:t>
            </a:r>
            <a:r>
              <a:rPr lang="en-US" sz="1800" b="1" i="0" u="none" strike="noStrike" cap="none" dirty="0">
                <a:solidFill>
                  <a:srgbClr val="E36C09"/>
                </a:solidFill>
                <a:latin typeface="Arial"/>
                <a:ea typeface="Arial"/>
                <a:cs typeface="Arial"/>
                <a:sym typeface="Arial"/>
              </a:rPr>
              <a:t> </a:t>
            </a:r>
            <a:r>
              <a:rPr lang="en-US" sz="1800" b="1" i="0" u="none" strike="noStrike" cap="none" dirty="0" err="1">
                <a:solidFill>
                  <a:srgbClr val="E36C09"/>
                </a:solidFill>
                <a:latin typeface="Arial"/>
                <a:ea typeface="Arial"/>
                <a:cs typeface="Arial"/>
                <a:sym typeface="Arial"/>
              </a:rPr>
              <a:t>zurechtzufinden</a:t>
            </a:r>
            <a:r>
              <a:rPr lang="en-US" sz="1800" b="1" i="0" u="none" strike="noStrike" cap="none" dirty="0">
                <a:solidFill>
                  <a:srgbClr val="E36C09"/>
                </a:solidFill>
                <a:latin typeface="Arial"/>
                <a:ea typeface="Arial"/>
                <a:cs typeface="Arial"/>
                <a:sym typeface="Arial"/>
              </a:rPr>
              <a:t>? </a:t>
            </a:r>
            <a:endParaRPr sz="1200" dirty="0"/>
          </a:p>
          <a:p>
            <a:pPr marL="0" marR="0" lvl="0" indent="0" algn="l" rtl="0">
              <a:lnSpc>
                <a:spcPct val="100000"/>
              </a:lnSpc>
              <a:spcBef>
                <a:spcPts val="0"/>
              </a:spcBef>
              <a:spcAft>
                <a:spcPts val="0"/>
              </a:spcAft>
              <a:buNone/>
            </a:pPr>
            <a:endParaRPr b="1" i="0" u="none" strike="noStrike" cap="none" dirty="0">
              <a:solidFill>
                <a:srgbClr val="E36C09"/>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1800" b="0" i="0" u="none" strike="noStrike" cap="none" dirty="0" err="1">
                <a:solidFill>
                  <a:srgbClr val="000000"/>
                </a:solidFill>
                <a:latin typeface="Arial"/>
                <a:ea typeface="Arial"/>
                <a:cs typeface="Arial"/>
                <a:sym typeface="Arial"/>
              </a:rPr>
              <a:t>Stellen</a:t>
            </a:r>
            <a:r>
              <a:rPr lang="en-US" sz="1800" b="0" i="0" u="none" strike="noStrike" cap="none" dirty="0">
                <a:solidFill>
                  <a:srgbClr val="000000"/>
                </a:solidFill>
                <a:latin typeface="Arial"/>
                <a:ea typeface="Arial"/>
                <a:cs typeface="Arial"/>
                <a:sym typeface="Arial"/>
              </a:rPr>
              <a:t> Sie </a:t>
            </a:r>
            <a:r>
              <a:rPr lang="en-US" sz="1800" b="0" i="0" u="none" strike="noStrike" cap="none" dirty="0" err="1">
                <a:solidFill>
                  <a:srgbClr val="000000"/>
                </a:solidFill>
                <a:latin typeface="Arial"/>
                <a:ea typeface="Arial"/>
                <a:cs typeface="Arial"/>
                <a:sym typeface="Arial"/>
              </a:rPr>
              <a:t>sich</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ein</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Szenario</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mit</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konkurrierenden</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Perspektiven</a:t>
            </a:r>
            <a:r>
              <a:rPr lang="en-US" sz="1800" b="0" i="0" u="none" strike="noStrike" cap="none" dirty="0">
                <a:solidFill>
                  <a:srgbClr val="000000"/>
                </a:solidFill>
                <a:latin typeface="Arial"/>
                <a:ea typeface="Arial"/>
                <a:cs typeface="Arial"/>
                <a:sym typeface="Arial"/>
              </a:rPr>
              <a:t> in </a:t>
            </a:r>
            <a:r>
              <a:rPr lang="en-US" sz="1800" b="0" i="0" u="none" strike="noStrike" cap="none" dirty="0" err="1">
                <a:solidFill>
                  <a:srgbClr val="000000"/>
                </a:solidFill>
                <a:latin typeface="Arial"/>
                <a:ea typeface="Arial"/>
                <a:cs typeface="Arial"/>
                <a:sym typeface="Arial"/>
              </a:rPr>
              <a:t>Ihrem</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Bereich</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vor</a:t>
            </a:r>
            <a:r>
              <a:rPr lang="en-US" sz="1800" b="0" i="0" u="none" strike="noStrike" cap="none" dirty="0">
                <a:solidFill>
                  <a:srgbClr val="000000"/>
                </a:solidFill>
                <a:latin typeface="Arial"/>
                <a:ea typeface="Arial"/>
                <a:cs typeface="Arial"/>
                <a:sym typeface="Arial"/>
              </a:rPr>
              <a:t>.</a:t>
            </a:r>
            <a:endParaRPr sz="1200" dirty="0"/>
          </a:p>
          <a:p>
            <a:pPr marL="342900" marR="0" lvl="0" indent="-342900" algn="l" rtl="0">
              <a:lnSpc>
                <a:spcPct val="100000"/>
              </a:lnSpc>
              <a:spcBef>
                <a:spcPts val="0"/>
              </a:spcBef>
              <a:spcAft>
                <a:spcPts val="0"/>
              </a:spcAft>
              <a:buClr>
                <a:srgbClr val="000000"/>
              </a:buClr>
              <a:buSzPts val="2000"/>
              <a:buFont typeface="Noto Sans Symbols"/>
              <a:buChar char="✔"/>
            </a:pPr>
            <a:r>
              <a:rPr lang="en-US" sz="1800" b="0" i="0" u="none" strike="noStrike" cap="none" dirty="0" err="1">
                <a:solidFill>
                  <a:srgbClr val="000000"/>
                </a:solidFill>
                <a:latin typeface="Arial"/>
                <a:ea typeface="Arial"/>
                <a:cs typeface="Arial"/>
                <a:sym typeface="Arial"/>
              </a:rPr>
              <a:t>Erstellen</a:t>
            </a:r>
            <a:r>
              <a:rPr lang="en-US" sz="1800" b="0" i="0" u="none" strike="noStrike" cap="none" dirty="0">
                <a:solidFill>
                  <a:srgbClr val="000000"/>
                </a:solidFill>
                <a:latin typeface="Arial"/>
                <a:ea typeface="Arial"/>
                <a:cs typeface="Arial"/>
                <a:sym typeface="Arial"/>
              </a:rPr>
              <a:t> Sie </a:t>
            </a:r>
            <a:r>
              <a:rPr lang="en-US" sz="1800" b="0" i="0" u="none" strike="noStrike" cap="none" dirty="0" err="1">
                <a:solidFill>
                  <a:srgbClr val="000000"/>
                </a:solidFill>
                <a:latin typeface="Arial"/>
                <a:ea typeface="Arial"/>
                <a:cs typeface="Arial"/>
                <a:sym typeface="Arial"/>
              </a:rPr>
              <a:t>eine</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Übung</a:t>
            </a:r>
            <a:r>
              <a:rPr lang="en-US" sz="1800" b="0" i="0" u="none" strike="noStrike" cap="none" dirty="0">
                <a:solidFill>
                  <a:srgbClr val="000000"/>
                </a:solidFill>
                <a:latin typeface="Arial"/>
                <a:ea typeface="Arial"/>
                <a:cs typeface="Arial"/>
                <a:sym typeface="Arial"/>
              </a:rPr>
              <a:t>, in der die </a:t>
            </a:r>
            <a:r>
              <a:rPr lang="en-US" sz="1800" b="0" i="0" u="none" strike="noStrike" cap="none" dirty="0" err="1">
                <a:solidFill>
                  <a:srgbClr val="000000"/>
                </a:solidFill>
                <a:latin typeface="Arial"/>
                <a:ea typeface="Arial"/>
                <a:cs typeface="Arial"/>
                <a:sym typeface="Arial"/>
              </a:rPr>
              <a:t>Schüler</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zwei</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Ansichten</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vergleichen</a:t>
            </a:r>
            <a:r>
              <a:rPr lang="en-US" sz="1800" b="0" i="0" u="none" strike="noStrike" cap="none" dirty="0">
                <a:solidFill>
                  <a:srgbClr val="000000"/>
                </a:solidFill>
                <a:latin typeface="Arial"/>
                <a:ea typeface="Arial"/>
                <a:cs typeface="Arial"/>
                <a:sym typeface="Arial"/>
              </a:rPr>
              <a:t> und </a:t>
            </a:r>
            <a:r>
              <a:rPr lang="en-US" sz="1800" b="0" i="0" u="none" strike="noStrike" cap="none" dirty="0" err="1">
                <a:solidFill>
                  <a:srgbClr val="000000"/>
                </a:solidFill>
                <a:latin typeface="Arial"/>
                <a:ea typeface="Arial"/>
                <a:cs typeface="Arial"/>
                <a:sym typeface="Arial"/>
              </a:rPr>
              <a:t>erklären</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wie</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sie</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diese</a:t>
            </a:r>
            <a:r>
              <a:rPr lang="en-US" sz="1800" b="0" i="0" u="none" strike="noStrike" cap="none" dirty="0">
                <a:solidFill>
                  <a:srgbClr val="000000"/>
                </a:solidFill>
                <a:latin typeface="Arial"/>
                <a:ea typeface="Arial"/>
                <a:cs typeface="Arial"/>
                <a:sym typeface="Arial"/>
              </a:rPr>
              <a:t> in </a:t>
            </a:r>
            <a:r>
              <a:rPr lang="en-US" sz="1800" b="0" i="0" u="none" strike="noStrike" cap="none" dirty="0" err="1">
                <a:solidFill>
                  <a:srgbClr val="000000"/>
                </a:solidFill>
                <a:latin typeface="Arial"/>
                <a:ea typeface="Arial"/>
                <a:cs typeface="Arial"/>
                <a:sym typeface="Arial"/>
              </a:rPr>
              <a:t>ihrem</a:t>
            </a:r>
            <a:r>
              <a:rPr lang="en-US" sz="1800" b="0" i="0" u="none" strike="noStrike" cap="none" dirty="0">
                <a:solidFill>
                  <a:srgbClr val="000000"/>
                </a:solidFill>
                <a:latin typeface="Arial"/>
                <a:ea typeface="Arial"/>
                <a:cs typeface="Arial"/>
                <a:sym typeface="Arial"/>
              </a:rPr>
              <a:t> Ansatz </a:t>
            </a:r>
            <a:r>
              <a:rPr lang="en-US" sz="1800" b="0" i="0" u="none" strike="noStrike" cap="none" dirty="0" err="1">
                <a:solidFill>
                  <a:srgbClr val="000000"/>
                </a:solidFill>
                <a:latin typeface="Arial"/>
                <a:ea typeface="Arial"/>
                <a:cs typeface="Arial"/>
                <a:sym typeface="Arial"/>
              </a:rPr>
              <a:t>kombinieren</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würden</a:t>
            </a:r>
            <a:r>
              <a:rPr lang="en-US" sz="1800" b="0" i="0" u="none" strike="noStrike" cap="none" dirty="0">
                <a:solidFill>
                  <a:srgbClr val="000000"/>
                </a:solidFill>
                <a:latin typeface="Arial"/>
                <a:ea typeface="Arial"/>
                <a:cs typeface="Arial"/>
                <a:sym typeface="Arial"/>
              </a:rPr>
              <a:t>.</a:t>
            </a:r>
            <a:endParaRPr sz="1200" dirty="0"/>
          </a:p>
          <a:p>
            <a:pPr marL="342900" marR="0" lvl="0" indent="-342900" algn="l" rtl="0">
              <a:lnSpc>
                <a:spcPct val="100000"/>
              </a:lnSpc>
              <a:spcBef>
                <a:spcPts val="0"/>
              </a:spcBef>
              <a:spcAft>
                <a:spcPts val="0"/>
              </a:spcAft>
              <a:buClr>
                <a:srgbClr val="000000"/>
              </a:buClr>
              <a:buSzPts val="2000"/>
              <a:buFont typeface="Noto Sans Symbols"/>
              <a:buChar char="✔"/>
            </a:pPr>
            <a:r>
              <a:rPr lang="en-US" sz="1800" b="0" i="0" u="none" strike="noStrike" cap="none" dirty="0" err="1">
                <a:solidFill>
                  <a:srgbClr val="000000"/>
                </a:solidFill>
                <a:latin typeface="Arial"/>
                <a:ea typeface="Arial"/>
                <a:cs typeface="Arial"/>
                <a:sym typeface="Arial"/>
              </a:rPr>
              <a:t>Überlegen</a:t>
            </a:r>
            <a:r>
              <a:rPr lang="en-US" sz="1800" b="0" i="0" u="none" strike="noStrike" cap="none" dirty="0">
                <a:solidFill>
                  <a:srgbClr val="000000"/>
                </a:solidFill>
                <a:latin typeface="Arial"/>
                <a:ea typeface="Arial"/>
                <a:cs typeface="Arial"/>
                <a:sym typeface="Arial"/>
              </a:rPr>
              <a:t> Sie, </a:t>
            </a:r>
            <a:r>
              <a:rPr lang="en-US" sz="1800" b="0" i="0" u="none" strike="noStrike" cap="none" dirty="0" err="1">
                <a:solidFill>
                  <a:srgbClr val="000000"/>
                </a:solidFill>
                <a:latin typeface="Arial"/>
                <a:ea typeface="Arial"/>
                <a:cs typeface="Arial"/>
                <a:sym typeface="Arial"/>
              </a:rPr>
              <a:t>wie</a:t>
            </a:r>
            <a:r>
              <a:rPr lang="en-US" sz="1800" b="0" i="0" u="none" strike="noStrike" cap="none" dirty="0">
                <a:solidFill>
                  <a:srgbClr val="000000"/>
                </a:solidFill>
                <a:latin typeface="Arial"/>
                <a:ea typeface="Arial"/>
                <a:cs typeface="Arial"/>
                <a:sym typeface="Arial"/>
              </a:rPr>
              <a:t> Sie den </a:t>
            </a:r>
            <a:r>
              <a:rPr lang="en-US" sz="1800" b="0" i="0" u="none" strike="noStrike" cap="none" dirty="0" err="1">
                <a:solidFill>
                  <a:srgbClr val="000000"/>
                </a:solidFill>
                <a:latin typeface="Arial"/>
                <a:ea typeface="Arial"/>
                <a:cs typeface="Arial"/>
                <a:sym typeface="Arial"/>
              </a:rPr>
              <a:t>Schülern</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helfen</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können</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beides</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kritisch</a:t>
            </a:r>
            <a:r>
              <a:rPr lang="en-US" sz="1800" b="0" i="0" u="none" strike="noStrike" cap="none" dirty="0">
                <a:solidFill>
                  <a:srgbClr val="000000"/>
                </a:solidFill>
                <a:latin typeface="Arial"/>
                <a:ea typeface="Arial"/>
                <a:cs typeface="Arial"/>
                <a:sym typeface="Arial"/>
              </a:rPr>
              <a:t> und </a:t>
            </a:r>
            <a:r>
              <a:rPr lang="en-US" sz="1800" b="0" i="0" u="none" strike="noStrike" cap="none" dirty="0" err="1">
                <a:solidFill>
                  <a:srgbClr val="000000"/>
                </a:solidFill>
                <a:latin typeface="Arial"/>
                <a:ea typeface="Arial"/>
                <a:cs typeface="Arial"/>
                <a:sym typeface="Arial"/>
              </a:rPr>
              <a:t>unvoreingenommen</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zu</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bewerten</a:t>
            </a:r>
            <a:r>
              <a:rPr lang="en-US" sz="1800" b="0" i="0" u="none" strike="noStrike" cap="none" dirty="0">
                <a:solidFill>
                  <a:srgbClr val="000000"/>
                </a:solidFill>
                <a:latin typeface="Arial"/>
                <a:ea typeface="Arial"/>
                <a:cs typeface="Arial"/>
                <a:sym typeface="Arial"/>
              </a:rPr>
              <a:t>.</a:t>
            </a:r>
            <a:endParaRPr sz="1200" dirty="0"/>
          </a:p>
        </p:txBody>
      </p:sp>
      <p:sp>
        <p:nvSpPr>
          <p:cNvPr id="193" name="Google Shape;193;p33"/>
          <p:cNvSpPr txBox="1"/>
          <p:nvPr/>
        </p:nvSpPr>
        <p:spPr>
          <a:xfrm>
            <a:off x="9144000" y="5696095"/>
            <a:ext cx="7745282" cy="258528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1" i="0" u="none" strike="noStrike" cap="none" dirty="0" err="1">
                <a:solidFill>
                  <a:srgbClr val="E36C09"/>
                </a:solidFill>
                <a:latin typeface="Arial"/>
                <a:ea typeface="Arial"/>
                <a:cs typeface="Arial"/>
                <a:sym typeface="Arial"/>
              </a:rPr>
              <a:t>Ihre</a:t>
            </a:r>
            <a:r>
              <a:rPr lang="en-US" sz="1800" b="1" i="0" u="none" strike="noStrike" cap="none" dirty="0">
                <a:solidFill>
                  <a:srgbClr val="E36C09"/>
                </a:solidFill>
                <a:latin typeface="Arial"/>
                <a:ea typeface="Arial"/>
                <a:cs typeface="Arial"/>
                <a:sym typeface="Arial"/>
              </a:rPr>
              <a:t> </a:t>
            </a:r>
            <a:r>
              <a:rPr lang="en-US" sz="1800" b="1" i="0" u="none" strike="noStrike" cap="none" dirty="0" err="1">
                <a:solidFill>
                  <a:srgbClr val="E36C09"/>
                </a:solidFill>
                <a:latin typeface="Arial"/>
                <a:ea typeface="Arial"/>
                <a:cs typeface="Arial"/>
                <a:sym typeface="Arial"/>
              </a:rPr>
              <a:t>letzte</a:t>
            </a:r>
            <a:r>
              <a:rPr lang="en-US" sz="1800" b="1" i="0" u="none" strike="noStrike" cap="none" dirty="0">
                <a:solidFill>
                  <a:srgbClr val="E36C09"/>
                </a:solidFill>
                <a:latin typeface="Arial"/>
                <a:ea typeface="Arial"/>
                <a:cs typeface="Arial"/>
                <a:sym typeface="Arial"/>
              </a:rPr>
              <a:t> Aufgabe </a:t>
            </a:r>
            <a:r>
              <a:rPr lang="en-US" sz="1800" b="1" i="0" u="none" strike="noStrike" cap="none" dirty="0" err="1">
                <a:solidFill>
                  <a:srgbClr val="E36C09"/>
                </a:solidFill>
                <a:latin typeface="Arial"/>
                <a:ea typeface="Arial"/>
                <a:cs typeface="Arial"/>
                <a:sym typeface="Arial"/>
              </a:rPr>
              <a:t>besteht</a:t>
            </a:r>
            <a:r>
              <a:rPr lang="en-US" sz="1800" b="1" i="0" u="none" strike="noStrike" cap="none" dirty="0">
                <a:solidFill>
                  <a:srgbClr val="E36C09"/>
                </a:solidFill>
                <a:latin typeface="Arial"/>
                <a:ea typeface="Arial"/>
                <a:cs typeface="Arial"/>
                <a:sym typeface="Arial"/>
              </a:rPr>
              <a:t> </a:t>
            </a:r>
            <a:r>
              <a:rPr lang="en-US" sz="1800" b="1" i="0" u="none" strike="noStrike" cap="none" dirty="0" err="1">
                <a:solidFill>
                  <a:srgbClr val="E36C09"/>
                </a:solidFill>
                <a:latin typeface="Arial"/>
                <a:ea typeface="Arial"/>
                <a:cs typeface="Arial"/>
                <a:sym typeface="Arial"/>
              </a:rPr>
              <a:t>darin</a:t>
            </a:r>
            <a:r>
              <a:rPr lang="en-US" sz="1800" b="1" i="0" u="none" strike="noStrike" cap="none" dirty="0">
                <a:solidFill>
                  <a:srgbClr val="E36C09"/>
                </a:solidFill>
                <a:latin typeface="Arial"/>
                <a:ea typeface="Arial"/>
                <a:cs typeface="Arial"/>
                <a:sym typeface="Arial"/>
              </a:rPr>
              <a:t>, </a:t>
            </a:r>
            <a:r>
              <a:rPr lang="en-US" sz="1800" b="1" i="0" u="none" strike="noStrike" cap="none" dirty="0" err="1">
                <a:solidFill>
                  <a:srgbClr val="E36C09"/>
                </a:solidFill>
                <a:latin typeface="Arial"/>
                <a:ea typeface="Arial"/>
                <a:cs typeface="Arial"/>
                <a:sym typeface="Arial"/>
              </a:rPr>
              <a:t>Ihre</a:t>
            </a:r>
            <a:r>
              <a:rPr lang="en-US" sz="1800" b="1" i="0" u="none" strike="noStrike" cap="none" dirty="0">
                <a:solidFill>
                  <a:srgbClr val="E36C09"/>
                </a:solidFill>
                <a:latin typeface="Arial"/>
                <a:ea typeface="Arial"/>
                <a:cs typeface="Arial"/>
                <a:sym typeface="Arial"/>
              </a:rPr>
              <a:t> </a:t>
            </a:r>
            <a:r>
              <a:rPr lang="en-US" sz="1800" b="1" i="0" u="none" strike="noStrike" cap="none" dirty="0" err="1">
                <a:solidFill>
                  <a:srgbClr val="E36C09"/>
                </a:solidFill>
                <a:latin typeface="Arial"/>
                <a:ea typeface="Arial"/>
                <a:cs typeface="Arial"/>
                <a:sym typeface="Arial"/>
              </a:rPr>
              <a:t>Schüler</a:t>
            </a:r>
            <a:r>
              <a:rPr lang="en-US" sz="1800" b="1" i="0" u="none" strike="noStrike" cap="none" dirty="0">
                <a:solidFill>
                  <a:srgbClr val="E36C09"/>
                </a:solidFill>
                <a:latin typeface="Arial"/>
                <a:ea typeface="Arial"/>
                <a:cs typeface="Arial"/>
                <a:sym typeface="Arial"/>
              </a:rPr>
              <a:t> </a:t>
            </a:r>
            <a:r>
              <a:rPr lang="en-US" sz="1800" b="1" i="0" u="none" strike="noStrike" cap="none" dirty="0" err="1">
                <a:solidFill>
                  <a:srgbClr val="E36C09"/>
                </a:solidFill>
                <a:latin typeface="Arial"/>
                <a:ea typeface="Arial"/>
                <a:cs typeface="Arial"/>
                <a:sym typeface="Arial"/>
              </a:rPr>
              <a:t>zu</a:t>
            </a:r>
            <a:r>
              <a:rPr lang="en-US" sz="1800" b="1" i="0" u="none" strike="noStrike" cap="none" dirty="0">
                <a:solidFill>
                  <a:srgbClr val="E36C09"/>
                </a:solidFill>
                <a:latin typeface="Arial"/>
                <a:ea typeface="Arial"/>
                <a:cs typeface="Arial"/>
                <a:sym typeface="Arial"/>
              </a:rPr>
              <a:t> </a:t>
            </a:r>
            <a:r>
              <a:rPr lang="en-US" sz="1800" b="1" i="0" u="none" strike="noStrike" cap="none" dirty="0" err="1">
                <a:solidFill>
                  <a:srgbClr val="E36C09"/>
                </a:solidFill>
                <a:latin typeface="Arial"/>
                <a:ea typeface="Arial"/>
                <a:cs typeface="Arial"/>
                <a:sym typeface="Arial"/>
              </a:rPr>
              <a:t>inspirieren</a:t>
            </a:r>
            <a:r>
              <a:rPr lang="en-US" sz="1800" b="1" i="0" u="none" strike="noStrike" cap="none" dirty="0">
                <a:solidFill>
                  <a:srgbClr val="E36C09"/>
                </a:solidFill>
                <a:latin typeface="Arial"/>
                <a:ea typeface="Arial"/>
                <a:cs typeface="Arial"/>
                <a:sym typeface="Arial"/>
              </a:rPr>
              <a:t>, das </a:t>
            </a:r>
            <a:r>
              <a:rPr lang="en-US" sz="1800" b="1" i="0" u="none" strike="noStrike" cap="none" dirty="0" err="1">
                <a:solidFill>
                  <a:srgbClr val="E36C09"/>
                </a:solidFill>
                <a:latin typeface="Arial"/>
                <a:ea typeface="Arial"/>
                <a:cs typeface="Arial"/>
                <a:sym typeface="Arial"/>
              </a:rPr>
              <a:t>Gelernte</a:t>
            </a:r>
            <a:r>
              <a:rPr lang="en-US" sz="1800" b="1" i="0" u="none" strike="noStrike" cap="none" dirty="0">
                <a:solidFill>
                  <a:srgbClr val="E36C09"/>
                </a:solidFill>
                <a:latin typeface="Arial"/>
                <a:ea typeface="Arial"/>
                <a:cs typeface="Arial"/>
                <a:sym typeface="Arial"/>
              </a:rPr>
              <a:t> auf innovative Weise </a:t>
            </a:r>
            <a:r>
              <a:rPr lang="en-US" sz="1800" b="1" i="0" u="none" strike="noStrike" cap="none" dirty="0" err="1">
                <a:solidFill>
                  <a:srgbClr val="E36C09"/>
                </a:solidFill>
                <a:latin typeface="Arial"/>
                <a:ea typeface="Arial"/>
                <a:cs typeface="Arial"/>
                <a:sym typeface="Arial"/>
              </a:rPr>
              <a:t>anzuwenden</a:t>
            </a:r>
            <a:r>
              <a:rPr lang="en-US" sz="1800" b="1" i="0" u="none" strike="noStrike" cap="none" dirty="0">
                <a:solidFill>
                  <a:srgbClr val="E36C09"/>
                </a:solidFill>
                <a:latin typeface="Arial"/>
                <a:ea typeface="Arial"/>
                <a:cs typeface="Arial"/>
                <a:sym typeface="Arial"/>
              </a:rPr>
              <a:t>. Wie </a:t>
            </a:r>
            <a:r>
              <a:rPr lang="en-US" sz="1800" b="1" i="0" u="none" strike="noStrike" cap="none" dirty="0" err="1">
                <a:solidFill>
                  <a:srgbClr val="E36C09"/>
                </a:solidFill>
                <a:latin typeface="Arial"/>
                <a:ea typeface="Arial"/>
                <a:cs typeface="Arial"/>
                <a:sym typeface="Arial"/>
              </a:rPr>
              <a:t>werden</a:t>
            </a:r>
            <a:r>
              <a:rPr lang="en-US" sz="1800" b="1" i="0" u="none" strike="noStrike" cap="none" dirty="0">
                <a:solidFill>
                  <a:srgbClr val="E36C09"/>
                </a:solidFill>
                <a:latin typeface="Arial"/>
                <a:ea typeface="Arial"/>
                <a:cs typeface="Arial"/>
                <a:sym typeface="Arial"/>
              </a:rPr>
              <a:t> Sie die </a:t>
            </a:r>
            <a:r>
              <a:rPr lang="en-US" sz="1800" b="1" i="0" u="none" strike="noStrike" cap="none" dirty="0" err="1">
                <a:solidFill>
                  <a:srgbClr val="E36C09"/>
                </a:solidFill>
                <a:latin typeface="Arial"/>
                <a:ea typeface="Arial"/>
                <a:cs typeface="Arial"/>
                <a:sym typeface="Arial"/>
              </a:rPr>
              <a:t>Kreativität</a:t>
            </a:r>
            <a:r>
              <a:rPr lang="en-US" sz="1800" b="1" i="0" u="none" strike="noStrike" cap="none" dirty="0">
                <a:solidFill>
                  <a:srgbClr val="E36C09"/>
                </a:solidFill>
                <a:latin typeface="Arial"/>
                <a:ea typeface="Arial"/>
                <a:cs typeface="Arial"/>
                <a:sym typeface="Arial"/>
              </a:rPr>
              <a:t> </a:t>
            </a:r>
            <a:r>
              <a:rPr lang="en-US" sz="1800" b="1" i="0" u="none" strike="noStrike" cap="none" dirty="0" err="1">
                <a:solidFill>
                  <a:srgbClr val="E36C09"/>
                </a:solidFill>
                <a:latin typeface="Arial"/>
                <a:ea typeface="Arial"/>
                <a:cs typeface="Arial"/>
                <a:sym typeface="Arial"/>
              </a:rPr>
              <a:t>fördern</a:t>
            </a:r>
            <a:r>
              <a:rPr lang="en-US" sz="1800" b="1" i="0" u="none" strike="noStrike" cap="none" dirty="0">
                <a:solidFill>
                  <a:srgbClr val="E36C09"/>
                </a:solidFill>
                <a:latin typeface="Arial"/>
                <a:ea typeface="Arial"/>
                <a:cs typeface="Arial"/>
                <a:sym typeface="Arial"/>
              </a:rPr>
              <a:t>?</a:t>
            </a:r>
            <a:endParaRPr sz="1200" dirty="0"/>
          </a:p>
          <a:p>
            <a:pPr marL="0" marR="0" lvl="0" indent="0" algn="l" rtl="0">
              <a:lnSpc>
                <a:spcPct val="100000"/>
              </a:lnSpc>
              <a:spcBef>
                <a:spcPts val="0"/>
              </a:spcBef>
              <a:spcAft>
                <a:spcPts val="0"/>
              </a:spcAft>
              <a:buNone/>
            </a:pPr>
            <a:endParaRPr sz="1800" b="1" i="0" u="none" strike="noStrike" cap="none" dirty="0">
              <a:solidFill>
                <a:srgbClr val="E36C09"/>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1800" b="0" i="0" u="none" strike="noStrike" cap="none" dirty="0" err="1">
                <a:solidFill>
                  <a:srgbClr val="000000"/>
                </a:solidFill>
                <a:latin typeface="Arial"/>
                <a:ea typeface="Arial"/>
                <a:cs typeface="Arial"/>
                <a:sym typeface="Arial"/>
              </a:rPr>
              <a:t>Entwerfen</a:t>
            </a:r>
            <a:r>
              <a:rPr lang="en-US" sz="1800" b="0" i="0" u="none" strike="noStrike" cap="none" dirty="0">
                <a:solidFill>
                  <a:srgbClr val="000000"/>
                </a:solidFill>
                <a:latin typeface="Arial"/>
                <a:ea typeface="Arial"/>
                <a:cs typeface="Arial"/>
                <a:sym typeface="Arial"/>
              </a:rPr>
              <a:t> Sie </a:t>
            </a:r>
            <a:r>
              <a:rPr lang="en-US" sz="1800" b="0" i="0" u="none" strike="noStrike" cap="none" dirty="0" err="1">
                <a:solidFill>
                  <a:srgbClr val="000000"/>
                </a:solidFill>
                <a:latin typeface="Arial"/>
                <a:ea typeface="Arial"/>
                <a:cs typeface="Arial"/>
                <a:sym typeface="Arial"/>
              </a:rPr>
              <a:t>ein</a:t>
            </a:r>
            <a:r>
              <a:rPr lang="en-US" sz="1800" b="0" i="0" u="none" strike="noStrike" cap="none" dirty="0">
                <a:solidFill>
                  <a:srgbClr val="000000"/>
                </a:solidFill>
                <a:latin typeface="Arial"/>
                <a:ea typeface="Arial"/>
                <a:cs typeface="Arial"/>
                <a:sym typeface="Arial"/>
              </a:rPr>
              <a:t> Projekt, </a:t>
            </a:r>
            <a:r>
              <a:rPr lang="en-US" sz="1800" b="0" i="0" u="none" strike="noStrike" cap="none" dirty="0" err="1">
                <a:solidFill>
                  <a:srgbClr val="000000"/>
                </a:solidFill>
                <a:latin typeface="Arial"/>
                <a:ea typeface="Arial"/>
                <a:cs typeface="Arial"/>
                <a:sym typeface="Arial"/>
              </a:rPr>
              <a:t>bei</a:t>
            </a:r>
            <a:r>
              <a:rPr lang="en-US" sz="1800" b="0" i="0" u="none" strike="noStrike" cap="none" dirty="0">
                <a:solidFill>
                  <a:srgbClr val="000000"/>
                </a:solidFill>
                <a:latin typeface="Arial"/>
                <a:ea typeface="Arial"/>
                <a:cs typeface="Arial"/>
                <a:sym typeface="Arial"/>
              </a:rPr>
              <a:t> dem die </a:t>
            </a:r>
            <a:r>
              <a:rPr lang="en-US" sz="1800" b="0" i="0" u="none" strike="noStrike" cap="none" dirty="0" err="1">
                <a:solidFill>
                  <a:srgbClr val="000000"/>
                </a:solidFill>
                <a:latin typeface="Arial"/>
                <a:ea typeface="Arial"/>
                <a:cs typeface="Arial"/>
                <a:sym typeface="Arial"/>
              </a:rPr>
              <a:t>Schüler</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ein</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reales</a:t>
            </a:r>
            <a:r>
              <a:rPr lang="en-US" sz="1800" b="0" i="0" u="none" strike="noStrike" cap="none" dirty="0">
                <a:solidFill>
                  <a:srgbClr val="000000"/>
                </a:solidFill>
                <a:latin typeface="Arial"/>
                <a:ea typeface="Arial"/>
                <a:cs typeface="Arial"/>
                <a:sym typeface="Arial"/>
              </a:rPr>
              <a:t> Problem </a:t>
            </a:r>
            <a:r>
              <a:rPr lang="en-US" sz="1800" b="0" i="0" u="none" strike="noStrike" cap="none" dirty="0" err="1">
                <a:solidFill>
                  <a:srgbClr val="000000"/>
                </a:solidFill>
                <a:latin typeface="Arial"/>
                <a:ea typeface="Arial"/>
                <a:cs typeface="Arial"/>
                <a:sym typeface="Arial"/>
              </a:rPr>
              <a:t>mit</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Hilfe</a:t>
            </a:r>
            <a:r>
              <a:rPr lang="en-US" sz="1800" b="0" i="0" u="none" strike="noStrike" cap="none" dirty="0">
                <a:solidFill>
                  <a:srgbClr val="000000"/>
                </a:solidFill>
                <a:latin typeface="Arial"/>
                <a:ea typeface="Arial"/>
                <a:cs typeface="Arial"/>
                <a:sym typeface="Arial"/>
              </a:rPr>
              <a:t> des </a:t>
            </a:r>
            <a:r>
              <a:rPr lang="en-US" sz="1800" b="0" i="0" u="none" strike="noStrike" cap="none" dirty="0" err="1">
                <a:solidFill>
                  <a:srgbClr val="000000"/>
                </a:solidFill>
                <a:latin typeface="Arial"/>
                <a:ea typeface="Arial"/>
                <a:cs typeface="Arial"/>
                <a:sym typeface="Arial"/>
              </a:rPr>
              <a:t>im</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Unterricht</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erworbenen</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Wissens</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lösen</a:t>
            </a:r>
            <a:r>
              <a:rPr lang="en-US" sz="1800" b="0" i="0" u="none" strike="noStrike" cap="none" dirty="0">
                <a:solidFill>
                  <a:srgbClr val="000000"/>
                </a:solidFill>
                <a:latin typeface="Arial"/>
                <a:ea typeface="Arial"/>
                <a:cs typeface="Arial"/>
                <a:sym typeface="Arial"/>
              </a:rPr>
              <a:t>. </a:t>
            </a:r>
            <a:endParaRPr sz="18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1800" b="0" i="0" u="none" strike="noStrike" cap="none" dirty="0" err="1">
                <a:solidFill>
                  <a:srgbClr val="000000"/>
                </a:solidFill>
                <a:latin typeface="Arial"/>
                <a:ea typeface="Arial"/>
                <a:cs typeface="Arial"/>
                <a:sym typeface="Arial"/>
              </a:rPr>
              <a:t>Wählen</a:t>
            </a:r>
            <a:r>
              <a:rPr lang="en-US" sz="1800" b="0" i="0" u="none" strike="noStrike" cap="none" dirty="0">
                <a:solidFill>
                  <a:srgbClr val="000000"/>
                </a:solidFill>
                <a:latin typeface="Arial"/>
                <a:ea typeface="Arial"/>
                <a:cs typeface="Arial"/>
                <a:sym typeface="Arial"/>
              </a:rPr>
              <a:t> Sie </a:t>
            </a:r>
            <a:r>
              <a:rPr lang="en-US" sz="1800" b="0" i="0" u="none" strike="noStrike" cap="none" dirty="0" err="1">
                <a:solidFill>
                  <a:srgbClr val="000000"/>
                </a:solidFill>
                <a:latin typeface="Arial"/>
                <a:ea typeface="Arial"/>
                <a:cs typeface="Arial"/>
                <a:sym typeface="Arial"/>
              </a:rPr>
              <a:t>ein</a:t>
            </a:r>
            <a:r>
              <a:rPr lang="en-US" sz="1800" b="0" i="0" u="none" strike="noStrike" cap="none" dirty="0">
                <a:solidFill>
                  <a:srgbClr val="000000"/>
                </a:solidFill>
                <a:latin typeface="Arial"/>
                <a:ea typeface="Arial"/>
                <a:cs typeface="Arial"/>
                <a:sym typeface="Arial"/>
              </a:rPr>
              <a:t> Format für die </a:t>
            </a:r>
            <a:r>
              <a:rPr lang="en-US" sz="1800" b="0" i="0" u="none" strike="noStrike" cap="none" dirty="0" err="1">
                <a:solidFill>
                  <a:srgbClr val="000000"/>
                </a:solidFill>
                <a:latin typeface="Arial"/>
                <a:ea typeface="Arial"/>
                <a:cs typeface="Arial"/>
                <a:sym typeface="Arial"/>
              </a:rPr>
              <a:t>Präsentation</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ihrer</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Lösung</a:t>
            </a:r>
            <a:r>
              <a:rPr lang="en-US" sz="1800" b="0" i="0" u="none" strike="noStrike" cap="none" dirty="0">
                <a:solidFill>
                  <a:srgbClr val="000000"/>
                </a:solidFill>
                <a:latin typeface="Arial"/>
                <a:ea typeface="Arial"/>
                <a:cs typeface="Arial"/>
                <a:sym typeface="Arial"/>
              </a:rPr>
              <a:t>. </a:t>
            </a:r>
            <a:endParaRPr sz="18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1800" b="0" i="0" u="none" strike="noStrike" cap="none" dirty="0" err="1">
                <a:solidFill>
                  <a:srgbClr val="000000"/>
                </a:solidFill>
                <a:latin typeface="Arial"/>
                <a:ea typeface="Arial"/>
                <a:cs typeface="Arial"/>
                <a:sym typeface="Arial"/>
              </a:rPr>
              <a:t>Überlegen</a:t>
            </a:r>
            <a:r>
              <a:rPr lang="en-US" sz="1800" b="0" i="0" u="none" strike="noStrike" cap="none" dirty="0">
                <a:solidFill>
                  <a:srgbClr val="000000"/>
                </a:solidFill>
                <a:latin typeface="Arial"/>
                <a:ea typeface="Arial"/>
                <a:cs typeface="Arial"/>
                <a:sym typeface="Arial"/>
              </a:rPr>
              <a:t> Sie, </a:t>
            </a:r>
            <a:r>
              <a:rPr lang="en-US" sz="1800" b="0" i="0" u="none" strike="noStrike" cap="none" dirty="0" err="1">
                <a:solidFill>
                  <a:srgbClr val="000000"/>
                </a:solidFill>
                <a:latin typeface="Arial"/>
                <a:ea typeface="Arial"/>
                <a:cs typeface="Arial"/>
                <a:sym typeface="Arial"/>
              </a:rPr>
              <a:t>wie</a:t>
            </a:r>
            <a:r>
              <a:rPr lang="en-US" sz="1800" b="0" i="0" u="none" strike="noStrike" cap="none" dirty="0">
                <a:solidFill>
                  <a:srgbClr val="000000"/>
                </a:solidFill>
                <a:latin typeface="Arial"/>
                <a:ea typeface="Arial"/>
                <a:cs typeface="Arial"/>
                <a:sym typeface="Arial"/>
              </a:rPr>
              <a:t> Sie </a:t>
            </a:r>
            <a:r>
              <a:rPr lang="en-US" sz="1800" b="0" i="0" u="none" strike="noStrike" cap="none" dirty="0" err="1">
                <a:solidFill>
                  <a:srgbClr val="000000"/>
                </a:solidFill>
                <a:latin typeface="Arial"/>
                <a:ea typeface="Arial"/>
                <a:cs typeface="Arial"/>
                <a:sym typeface="Arial"/>
              </a:rPr>
              <a:t>Kreativität</a:t>
            </a:r>
            <a:r>
              <a:rPr lang="en-US" sz="1800" b="0" i="0" u="none" strike="noStrike" cap="none" dirty="0">
                <a:solidFill>
                  <a:srgbClr val="000000"/>
                </a:solidFill>
                <a:latin typeface="Arial"/>
                <a:ea typeface="Arial"/>
                <a:cs typeface="Arial"/>
                <a:sym typeface="Arial"/>
              </a:rPr>
              <a:t> und Innovation </a:t>
            </a:r>
            <a:r>
              <a:rPr lang="en-US" sz="1800" b="0" i="0" u="none" strike="noStrike" cap="none" dirty="0" err="1">
                <a:solidFill>
                  <a:srgbClr val="000000"/>
                </a:solidFill>
                <a:latin typeface="Arial"/>
                <a:ea typeface="Arial"/>
                <a:cs typeface="Arial"/>
                <a:sym typeface="Arial"/>
              </a:rPr>
              <a:t>über</a:t>
            </a:r>
            <a:r>
              <a:rPr lang="en-US" sz="1800" b="0" i="0" u="none" strike="noStrike" cap="none" dirty="0">
                <a:solidFill>
                  <a:srgbClr val="000000"/>
                </a:solidFill>
                <a:latin typeface="Arial"/>
                <a:ea typeface="Arial"/>
                <a:cs typeface="Arial"/>
                <a:sym typeface="Arial"/>
              </a:rPr>
              <a:t> das </a:t>
            </a:r>
            <a:r>
              <a:rPr lang="en-US" sz="1800" b="0" i="0" u="none" strike="noStrike" cap="none" dirty="0" err="1">
                <a:solidFill>
                  <a:srgbClr val="000000"/>
                </a:solidFill>
                <a:latin typeface="Arial"/>
                <a:ea typeface="Arial"/>
                <a:cs typeface="Arial"/>
                <a:sym typeface="Arial"/>
              </a:rPr>
              <a:t>Gelernte</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hinaus</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fördern</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können</a:t>
            </a:r>
            <a:r>
              <a:rPr lang="en-US" sz="1800" b="0" i="0" u="none" strike="noStrike" cap="none" dirty="0">
                <a:solidFill>
                  <a:srgbClr val="000000"/>
                </a:solidFill>
                <a:latin typeface="Arial"/>
                <a:ea typeface="Arial"/>
                <a:cs typeface="Arial"/>
                <a:sym typeface="Arial"/>
              </a:rPr>
              <a:t>.</a:t>
            </a:r>
            <a:endParaRPr sz="1800" b="0" i="0" u="none" strike="noStrike" cap="none" dirty="0">
              <a:solidFill>
                <a:srgbClr val="000000"/>
              </a:solidFill>
              <a:latin typeface="Arial"/>
              <a:ea typeface="Arial"/>
              <a:cs typeface="Arial"/>
              <a:sym typeface="Arial"/>
            </a:endParaRPr>
          </a:p>
        </p:txBody>
      </p:sp>
      <p:pic>
        <p:nvPicPr>
          <p:cNvPr id="194" name="Google Shape;194;p33"/>
          <p:cNvPicPr preferRelativeResize="0"/>
          <p:nvPr/>
        </p:nvPicPr>
        <p:blipFill rotWithShape="1">
          <a:blip r:embed="rId5">
            <a:alphaModFix/>
          </a:blip>
          <a:srcRect/>
          <a:stretch/>
        </p:blipFill>
        <p:spPr>
          <a:xfrm>
            <a:off x="16001295" y="9150476"/>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2BF6CBB5-8EEB-DDA4-2DB4-290B1C917EDE}"/>
              </a:ext>
            </a:extLst>
          </p:cNvPr>
          <p:cNvPicPr>
            <a:picLocks noChangeAspect="1"/>
          </p:cNvPicPr>
          <p:nvPr/>
        </p:nvPicPr>
        <p:blipFill>
          <a:blip r:embed="rId6"/>
          <a:stretch>
            <a:fillRect/>
          </a:stretch>
        </p:blipFill>
        <p:spPr>
          <a:xfrm>
            <a:off x="3042891" y="9284090"/>
            <a:ext cx="2331172" cy="48906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98"/>
        <p:cNvGrpSpPr/>
        <p:nvPr/>
      </p:nvGrpSpPr>
      <p:grpSpPr>
        <a:xfrm>
          <a:off x="0" y="0"/>
          <a:ext cx="0" cy="0"/>
          <a:chOff x="0" y="0"/>
          <a:chExt cx="0" cy="0"/>
        </a:xfrm>
      </p:grpSpPr>
      <p:sp>
        <p:nvSpPr>
          <p:cNvPr id="199" name="Google Shape;199;p5"/>
          <p:cNvSpPr/>
          <p:nvPr/>
        </p:nvSpPr>
        <p:spPr>
          <a:xfrm>
            <a:off x="0" y="0"/>
            <a:ext cx="9144000" cy="880406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5"/>
          <p:cNvSpPr/>
          <p:nvPr/>
        </p:nvSpPr>
        <p:spPr>
          <a:xfrm>
            <a:off x="0" y="1157630"/>
            <a:ext cx="9144000" cy="7646437"/>
          </a:xfrm>
          <a:custGeom>
            <a:avLst/>
            <a:gdLst/>
            <a:ahLst/>
            <a:cxnLst/>
            <a:rect l="l" t="t" r="r" b="b"/>
            <a:pathLst>
              <a:path w="6350000" h="5310026" extrusionOk="0">
                <a:moveTo>
                  <a:pt x="6350000" y="5310026"/>
                </a:moveTo>
                <a:lnTo>
                  <a:pt x="0" y="5310026"/>
                </a:lnTo>
                <a:lnTo>
                  <a:pt x="0" y="0"/>
                </a:lnTo>
                <a:lnTo>
                  <a:pt x="6350000" y="5310026"/>
                </a:lnTo>
                <a:close/>
              </a:path>
            </a:pathLst>
          </a:custGeom>
          <a:solidFill>
            <a:srgbClr val="053249"/>
          </a:solidFill>
          <a:ln>
            <a:noFill/>
          </a:ln>
        </p:spPr>
        <p:txBody>
          <a:bodyPr/>
          <a:lstStyle/>
          <a:p>
            <a:endParaRPr/>
          </a:p>
        </p:txBody>
      </p:sp>
      <p:sp>
        <p:nvSpPr>
          <p:cNvPr id="201" name="Google Shape;201;p5"/>
          <p:cNvSpPr/>
          <p:nvPr/>
        </p:nvSpPr>
        <p:spPr>
          <a:xfrm flipH="1">
            <a:off x="-117412" y="6453106"/>
            <a:ext cx="3833894" cy="3833894"/>
          </a:xfrm>
          <a:custGeom>
            <a:avLst/>
            <a:gdLst/>
            <a:ahLst/>
            <a:cxnLst/>
            <a:rect l="l" t="t" r="r" b="b"/>
            <a:pathLst>
              <a:path w="3833894" h="3833894" extrusionOk="0">
                <a:moveTo>
                  <a:pt x="3833894" y="0"/>
                </a:moveTo>
                <a:lnTo>
                  <a:pt x="0" y="0"/>
                </a:lnTo>
                <a:lnTo>
                  <a:pt x="0" y="3833894"/>
                </a:lnTo>
                <a:lnTo>
                  <a:pt x="3833894" y="3833894"/>
                </a:lnTo>
                <a:lnTo>
                  <a:pt x="3833894" y="0"/>
                </a:lnTo>
                <a:close/>
              </a:path>
            </a:pathLst>
          </a:custGeom>
          <a:blipFill rotWithShape="1">
            <a:blip r:embed="rId3">
              <a:alphaModFix/>
            </a:blip>
            <a:stretch>
              <a:fillRect/>
            </a:stretch>
          </a:blipFill>
          <a:ln>
            <a:noFill/>
          </a:ln>
        </p:spPr>
        <p:txBody>
          <a:bodyPr/>
          <a:lstStyle/>
          <a:p>
            <a:endParaRPr/>
          </a:p>
        </p:txBody>
      </p:sp>
      <p:sp>
        <p:nvSpPr>
          <p:cNvPr id="202" name="Google Shape;202;p5"/>
          <p:cNvSpPr/>
          <p:nvPr/>
        </p:nvSpPr>
        <p:spPr>
          <a:xfrm rot="10800000" flipH="1">
            <a:off x="5310106" y="0"/>
            <a:ext cx="3833894" cy="3833894"/>
          </a:xfrm>
          <a:custGeom>
            <a:avLst/>
            <a:gdLst/>
            <a:ahLst/>
            <a:cxnLst/>
            <a:rect l="l" t="t" r="r" b="b"/>
            <a:pathLst>
              <a:path w="3833894" h="3833894" extrusionOk="0">
                <a:moveTo>
                  <a:pt x="3833894" y="0"/>
                </a:moveTo>
                <a:lnTo>
                  <a:pt x="0" y="0"/>
                </a:lnTo>
                <a:lnTo>
                  <a:pt x="0" y="3833894"/>
                </a:lnTo>
                <a:lnTo>
                  <a:pt x="3833894" y="3833894"/>
                </a:lnTo>
                <a:lnTo>
                  <a:pt x="3833894" y="0"/>
                </a:lnTo>
                <a:close/>
              </a:path>
            </a:pathLst>
          </a:custGeom>
          <a:blipFill rotWithShape="1">
            <a:blip r:embed="rId4">
              <a:alphaModFix/>
            </a:blip>
            <a:stretch>
              <a:fillRect/>
            </a:stretch>
          </a:blipFill>
          <a:ln>
            <a:noFill/>
          </a:ln>
        </p:spPr>
        <p:txBody>
          <a:bodyPr/>
          <a:lstStyle/>
          <a:p>
            <a:endParaRPr/>
          </a:p>
        </p:txBody>
      </p:sp>
      <p:sp>
        <p:nvSpPr>
          <p:cNvPr id="203" name="Google Shape;203;p5"/>
          <p:cNvSpPr txBox="1"/>
          <p:nvPr/>
        </p:nvSpPr>
        <p:spPr>
          <a:xfrm>
            <a:off x="9613816" y="685839"/>
            <a:ext cx="8521784" cy="22408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Navigation und Integration verschiedener Wissensformen im Klassenzimmer</a:t>
            </a:r>
            <a:endParaRPr sz="3200" b="0" i="0" u="none" strike="noStrike" cap="none">
              <a:solidFill>
                <a:srgbClr val="000000"/>
              </a:solidFill>
              <a:latin typeface="Arial"/>
              <a:ea typeface="Arial"/>
              <a:cs typeface="Arial"/>
              <a:sym typeface="Arial"/>
            </a:endParaRPr>
          </a:p>
          <a:p>
            <a:pPr marL="0" marR="0" lvl="0" indent="0" algn="l" rtl="0">
              <a:lnSpc>
                <a:spcPct val="110000"/>
              </a:lnSpc>
              <a:spcBef>
                <a:spcPts val="0"/>
              </a:spcBef>
              <a:spcAft>
                <a:spcPts val="0"/>
              </a:spcAft>
              <a:buClr>
                <a:srgbClr val="000000"/>
              </a:buClr>
              <a:buSzPts val="7000"/>
              <a:buFont typeface="Arial"/>
              <a:buNone/>
            </a:pPr>
            <a:endParaRPr sz="7000" b="0" i="0" u="none" strike="noStrike" cap="none">
              <a:solidFill>
                <a:srgbClr val="033C5B"/>
              </a:solidFill>
              <a:latin typeface="Arial"/>
              <a:ea typeface="Arial"/>
              <a:cs typeface="Arial"/>
              <a:sym typeface="Arial"/>
            </a:endParaRPr>
          </a:p>
        </p:txBody>
      </p:sp>
      <p:sp>
        <p:nvSpPr>
          <p:cNvPr id="204" name="Google Shape;204;p5"/>
          <p:cNvSpPr txBox="1"/>
          <p:nvPr/>
        </p:nvSpPr>
        <p:spPr>
          <a:xfrm>
            <a:off x="10356273" y="2289336"/>
            <a:ext cx="6457864" cy="5115055"/>
          </a:xfrm>
          <a:prstGeom prst="rect">
            <a:avLst/>
          </a:prstGeom>
          <a:noFill/>
          <a:ln>
            <a:noFill/>
          </a:ln>
        </p:spPr>
        <p:txBody>
          <a:bodyPr spcFirstLastPara="1" wrap="square" lIns="0" tIns="0" rIns="0" bIns="0" anchor="t" anchorCtr="0">
            <a:spAutoFit/>
          </a:bodyPr>
          <a:lstStyle/>
          <a:p>
            <a:pPr marL="0" marR="0" lvl="0" indent="0" algn="l" rtl="0">
              <a:lnSpc>
                <a:spcPct val="139961"/>
              </a:lnSpc>
              <a:spcBef>
                <a:spcPts val="0"/>
              </a:spcBef>
              <a:spcAft>
                <a:spcPts val="0"/>
              </a:spcAft>
              <a:buClr>
                <a:srgbClr val="000000"/>
              </a:buClr>
              <a:buSzPts val="2000"/>
              <a:buFont typeface="Arial"/>
              <a:buNone/>
            </a:pPr>
            <a:r>
              <a:rPr lang="en-US" sz="2000" b="0" i="0" u="sng" strike="noStrike" cap="none">
                <a:solidFill>
                  <a:srgbClr val="E36C09"/>
                </a:solidFill>
                <a:latin typeface="Arial"/>
                <a:ea typeface="Arial"/>
                <a:cs typeface="Arial"/>
                <a:sym typeface="Arial"/>
              </a:rPr>
              <a:t>Erleichterung der Wissensnavigation </a:t>
            </a:r>
            <a:endParaRPr sz="2000" b="0" i="0" u="sng" strike="noStrike" cap="none">
              <a:solidFill>
                <a:srgbClr val="E36C09"/>
              </a:solidFill>
              <a:latin typeface="Arial"/>
              <a:ea typeface="Arial"/>
              <a:cs typeface="Arial"/>
              <a:sym typeface="Arial"/>
            </a:endParaRPr>
          </a:p>
          <a:p>
            <a:pPr marL="0" marR="0" lvl="0" indent="0" algn="l" rtl="0">
              <a:lnSpc>
                <a:spcPct val="139961"/>
              </a:lnSpc>
              <a:spcBef>
                <a:spcPts val="0"/>
              </a:spcBef>
              <a:spcAft>
                <a:spcPts val="0"/>
              </a:spcAft>
              <a:buClr>
                <a:srgbClr val="000000"/>
              </a:buClr>
              <a:buSzPts val="2000"/>
              <a:buFont typeface="Arial"/>
              <a:buNone/>
            </a:pPr>
            <a:endParaRPr sz="2000" b="0" i="0" u="sng" strike="noStrike" cap="none">
              <a:solidFill>
                <a:srgbClr val="121212"/>
              </a:solidFill>
              <a:latin typeface="Arial"/>
              <a:ea typeface="Arial"/>
              <a:cs typeface="Arial"/>
              <a:sym typeface="Arial"/>
            </a:endParaRPr>
          </a:p>
          <a:p>
            <a:pPr marL="0" marR="0" lvl="0" indent="0" algn="l"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Angesichts der riesigen Menge an Informationen, die im heutigen digitalen Zeitalter zur Verfügung stehen, ist es wichtig, dass die Lehrkräfte die Schülerinnen und Schüler dabei anleiten, sich in den verschiedenen Wissensformen zurechtzufinden und diese zu integrieren. Die Aufgabe besteht darin, den Schülerinnen und Schülern beizubringen, glaubwürdige Quellen zu erkennen, Verbindungen zwischen verschiedenen Wissensbeständen herzustellen und sie in einen breiteren Kontext einzuordnen. Dieser Ansatz fördert das fächerübergreifende Denken und ein ganzheitlicheres Verständnis von Themen. </a:t>
            </a:r>
            <a:endParaRPr sz="2000" b="0" i="0" u="none" strike="noStrike" cap="none">
              <a:solidFill>
                <a:schemeClr val="dk1"/>
              </a:solidFill>
              <a:latin typeface="Arial"/>
              <a:ea typeface="Arial"/>
              <a:cs typeface="Arial"/>
              <a:sym typeface="Arial"/>
            </a:endParaRPr>
          </a:p>
          <a:p>
            <a:pPr marL="0" marR="0" lvl="0" indent="0" algn="l" rtl="0">
              <a:lnSpc>
                <a:spcPct val="140015"/>
              </a:lnSpc>
              <a:spcBef>
                <a:spcPts val="0"/>
              </a:spcBef>
              <a:spcAft>
                <a:spcPts val="0"/>
              </a:spcAft>
              <a:buClr>
                <a:srgbClr val="000000"/>
              </a:buClr>
              <a:buSzPts val="2599"/>
              <a:buFont typeface="Arial"/>
              <a:buNone/>
            </a:pPr>
            <a:endParaRPr sz="2599" b="0" i="0" u="none" strike="noStrike" cap="none">
              <a:solidFill>
                <a:srgbClr val="121212"/>
              </a:solidFill>
              <a:latin typeface="Arial"/>
              <a:ea typeface="Arial"/>
              <a:cs typeface="Arial"/>
              <a:sym typeface="Arial"/>
            </a:endParaRPr>
          </a:p>
        </p:txBody>
      </p:sp>
      <p:sp>
        <p:nvSpPr>
          <p:cNvPr id="205" name="Google Shape;205;p5"/>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a:p>
        </p:txBody>
      </p:sp>
      <p:sp>
        <p:nvSpPr>
          <p:cNvPr id="207" name="Google Shape;207;p5"/>
          <p:cNvSpPr txBox="1"/>
          <p:nvPr/>
        </p:nvSpPr>
        <p:spPr>
          <a:xfrm>
            <a:off x="5627065" y="9243317"/>
            <a:ext cx="10120935"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n-US" sz="1200" b="0" i="0" u="none" strike="noStrike" cap="none" dirty="0">
                <a:solidFill>
                  <a:srgbClr val="121212"/>
                </a:solidFill>
                <a:latin typeface="Arial"/>
                <a:ea typeface="Arial"/>
                <a:cs typeface="Arial"/>
                <a:sym typeface="Arial"/>
              </a:rPr>
              <a:t>Von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finanziert</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geäußerten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Ansichten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Meinungen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entsprechen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jedoch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ausschließlich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denen</a:t>
            </a:r>
            <a:r>
              <a:rPr lang="en-US" sz="1200" b="0" i="0" u="none" strike="noStrike" cap="none" dirty="0">
                <a:solidFill>
                  <a:srgbClr val="121212"/>
                </a:solidFill>
                <a:latin typeface="Arial"/>
                <a:ea typeface="Arial"/>
                <a:cs typeface="Arial"/>
                <a:sym typeface="Arial"/>
              </a:rPr>
              <a:t> des </a:t>
            </a:r>
            <a:r>
              <a:rPr lang="en-US" sz="1200" b="0" i="0" u="none" strike="noStrike" cap="none" dirty="0" err="1">
                <a:solidFill>
                  <a:srgbClr val="121212"/>
                </a:solidFill>
                <a:latin typeface="Arial"/>
                <a:ea typeface="Arial"/>
                <a:cs typeface="Arial"/>
                <a:sym typeface="Arial"/>
              </a:rPr>
              <a:t>Autors</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bzw</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Autoren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spiegeln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nicht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zwingend</a:t>
            </a:r>
            <a:r>
              <a:rPr lang="en-US" sz="1200" b="0" i="0" u="none" strike="noStrike" cap="none" dirty="0">
                <a:solidFill>
                  <a:srgbClr val="121212"/>
                </a:solidFill>
                <a:latin typeface="Arial"/>
                <a:ea typeface="Arial"/>
                <a:cs typeface="Arial"/>
                <a:sym typeface="Arial"/>
              </a:rPr>
              <a:t> die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oder</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Exekutivagentur</a:t>
            </a:r>
            <a:r>
              <a:rPr lang="en-US" sz="1200" b="0" i="0" u="none" strike="noStrike" cap="none" dirty="0">
                <a:solidFill>
                  <a:srgbClr val="121212"/>
                </a:solidFill>
                <a:latin typeface="Arial"/>
                <a:ea typeface="Arial"/>
                <a:cs typeface="Arial"/>
                <a:sym typeface="Arial"/>
              </a:rPr>
              <a:t> für </a:t>
            </a:r>
            <a:r>
              <a:rPr lang="en-US" sz="1200" b="0" i="0" u="none" strike="noStrike" cap="none" dirty="0" err="1">
                <a:solidFill>
                  <a:srgbClr val="121212"/>
                </a:solidFill>
                <a:latin typeface="Arial"/>
                <a:ea typeface="Arial"/>
                <a:cs typeface="Arial"/>
                <a:sym typeface="Arial"/>
              </a:rPr>
              <a:t>Bildung</a:t>
            </a:r>
            <a:r>
              <a:rPr lang="en-US" sz="1200" b="0" i="0" u="none" strike="noStrike" cap="none" dirty="0">
                <a:solidFill>
                  <a:srgbClr val="121212"/>
                </a:solidFill>
                <a:latin typeface="Arial"/>
                <a:ea typeface="Arial"/>
                <a:cs typeface="Arial"/>
                <a:sym typeface="Arial"/>
              </a:rPr>
              <a:t> und Kultur (EACEA) wider. </a:t>
            </a:r>
            <a:r>
              <a:rPr lang="en-US" sz="1200" b="0" i="0" u="none" strike="noStrike" cap="none" dirty="0" err="1">
                <a:solidFill>
                  <a:srgbClr val="121212"/>
                </a:solidFill>
                <a:latin typeface="Arial"/>
                <a:ea typeface="Arial"/>
                <a:cs typeface="Arial"/>
                <a:sym typeface="Arial"/>
              </a:rPr>
              <a:t>Weder</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Europäische</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noch</a:t>
            </a:r>
            <a:r>
              <a:rPr lang="en-US" sz="1200" b="0" i="0" u="none" strike="noStrike" cap="none" dirty="0">
                <a:solidFill>
                  <a:srgbClr val="121212"/>
                </a:solidFill>
                <a:latin typeface="Arial"/>
                <a:ea typeface="Arial"/>
                <a:cs typeface="Arial"/>
                <a:sym typeface="Arial"/>
              </a:rPr>
              <a:t> die EACEA </a:t>
            </a:r>
            <a:r>
              <a:rPr lang="en-US" sz="1200" b="0" i="0" u="none" strike="noStrike" cap="none" dirty="0" err="1">
                <a:solidFill>
                  <a:srgbClr val="121212"/>
                </a:solidFill>
                <a:latin typeface="Arial"/>
                <a:ea typeface="Arial"/>
                <a:cs typeface="Arial"/>
                <a:sym typeface="Arial"/>
              </a:rPr>
              <a:t>können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dafür</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verantwortlich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gemacht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werden</a:t>
            </a:r>
            <a:r>
              <a:rPr lang="en-US" sz="1200" b="0" i="0" u="none" strike="noStrike" cap="none" dirty="0">
                <a:solidFill>
                  <a:srgbClr val="121212"/>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p:txBody>
      </p:sp>
      <p:sp>
        <p:nvSpPr>
          <p:cNvPr id="208" name="Google Shape;208;p5"/>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09" name="Google Shape;209;p5"/>
          <p:cNvPicPr preferRelativeResize="0"/>
          <p:nvPr/>
        </p:nvPicPr>
        <p:blipFill rotWithShape="1">
          <a:blip r:embed="rId6">
            <a:alphaModFix/>
          </a:blip>
          <a:srcRect/>
          <a:stretch/>
        </p:blipFill>
        <p:spPr>
          <a:xfrm>
            <a:off x="2603416" y="1231185"/>
            <a:ext cx="3298030" cy="5863165"/>
          </a:xfrm>
          <a:prstGeom prst="rect">
            <a:avLst/>
          </a:prstGeom>
          <a:noFill/>
          <a:ln>
            <a:noFill/>
          </a:ln>
        </p:spPr>
      </p:pic>
      <p:pic>
        <p:nvPicPr>
          <p:cNvPr id="210" name="Google Shape;210;p5"/>
          <p:cNvPicPr preferRelativeResize="0"/>
          <p:nvPr/>
        </p:nvPicPr>
        <p:blipFill rotWithShape="1">
          <a:blip r:embed="rId7">
            <a:alphaModFix/>
          </a:blip>
          <a:srcRect/>
          <a:stretch/>
        </p:blipFill>
        <p:spPr>
          <a:xfrm>
            <a:off x="15931018" y="9193230"/>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0EE3141C-6BFC-B5B0-3182-076E08FAC3B8}"/>
              </a:ext>
            </a:extLst>
          </p:cNvPr>
          <p:cNvPicPr>
            <a:picLocks noChangeAspect="1"/>
          </p:cNvPicPr>
          <p:nvPr/>
        </p:nvPicPr>
        <p:blipFill>
          <a:blip r:embed="rId8"/>
          <a:stretch>
            <a:fillRect/>
          </a:stretch>
        </p:blipFill>
        <p:spPr>
          <a:xfrm>
            <a:off x="3042891" y="9284090"/>
            <a:ext cx="2331172" cy="48906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14"/>
        <p:cNvGrpSpPr/>
        <p:nvPr/>
      </p:nvGrpSpPr>
      <p:grpSpPr>
        <a:xfrm>
          <a:off x="0" y="0"/>
          <a:ext cx="0" cy="0"/>
          <a:chOff x="0" y="0"/>
          <a:chExt cx="0" cy="0"/>
        </a:xfrm>
      </p:grpSpPr>
      <p:sp>
        <p:nvSpPr>
          <p:cNvPr id="215" name="Google Shape;215;p34"/>
          <p:cNvSpPr txBox="1"/>
          <p:nvPr/>
        </p:nvSpPr>
        <p:spPr>
          <a:xfrm>
            <a:off x="3058697" y="773904"/>
            <a:ext cx="13265244"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Navigation und Integration verschiedener Wissensformen im Klassenzimmer</a:t>
            </a:r>
            <a:endParaRPr sz="3200" b="0" i="0" u="none" strike="noStrike" cap="none">
              <a:solidFill>
                <a:srgbClr val="033C5B"/>
              </a:solidFill>
              <a:latin typeface="Arial"/>
              <a:ea typeface="Arial"/>
              <a:cs typeface="Arial"/>
              <a:sym typeface="Arial"/>
            </a:endParaRPr>
          </a:p>
        </p:txBody>
      </p:sp>
      <p:sp>
        <p:nvSpPr>
          <p:cNvPr id="216" name="Google Shape;216;p34"/>
          <p:cNvSpPr/>
          <p:nvPr/>
        </p:nvSpPr>
        <p:spPr>
          <a:xfrm>
            <a:off x="-130877" y="-38241"/>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 name="Google Shape;217;p34"/>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a:p>
        </p:txBody>
      </p:sp>
      <p:sp>
        <p:nvSpPr>
          <p:cNvPr id="218" name="Google Shape;218;p34"/>
          <p:cNvSpPr/>
          <p:nvPr/>
        </p:nvSpPr>
        <p:spPr>
          <a:xfrm>
            <a:off x="-130877" y="5143500"/>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219;p34"/>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a:p>
        </p:txBody>
      </p:sp>
      <p:sp>
        <p:nvSpPr>
          <p:cNvPr id="220" name="Google Shape;220;p34"/>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a:p>
        </p:txBody>
      </p:sp>
      <p:sp>
        <p:nvSpPr>
          <p:cNvPr id="222" name="Google Shape;222;p34"/>
          <p:cNvSpPr txBox="1"/>
          <p:nvPr/>
        </p:nvSpPr>
        <p:spPr>
          <a:xfrm>
            <a:off x="5627065" y="9243317"/>
            <a:ext cx="9948997"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n-US" sz="1200" b="0" i="0" u="none" strike="noStrike" cap="none" dirty="0">
                <a:solidFill>
                  <a:srgbClr val="121212"/>
                </a:solidFill>
                <a:latin typeface="Arial"/>
                <a:ea typeface="Arial"/>
                <a:cs typeface="Arial"/>
                <a:sym typeface="Arial"/>
              </a:rPr>
              <a:t>Von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finanziert</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geäußerten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Ansichten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Meinungen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entsprechen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jedoch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ausschließlich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denen</a:t>
            </a:r>
            <a:r>
              <a:rPr lang="en-US" sz="1200" b="0" i="0" u="none" strike="noStrike" cap="none" dirty="0">
                <a:solidFill>
                  <a:srgbClr val="121212"/>
                </a:solidFill>
                <a:latin typeface="Arial"/>
                <a:ea typeface="Arial"/>
                <a:cs typeface="Arial"/>
                <a:sym typeface="Arial"/>
              </a:rPr>
              <a:t> des </a:t>
            </a:r>
            <a:r>
              <a:rPr lang="en-US" sz="1200" b="0" i="0" u="none" strike="noStrike" cap="none" dirty="0" err="1">
                <a:solidFill>
                  <a:srgbClr val="121212"/>
                </a:solidFill>
                <a:latin typeface="Arial"/>
                <a:ea typeface="Arial"/>
                <a:cs typeface="Arial"/>
                <a:sym typeface="Arial"/>
              </a:rPr>
              <a:t>Autors</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bzw</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Autoren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spiegeln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nicht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zwingend</a:t>
            </a:r>
            <a:r>
              <a:rPr lang="en-US" sz="1200" b="0" i="0" u="none" strike="noStrike" cap="none" dirty="0">
                <a:solidFill>
                  <a:srgbClr val="121212"/>
                </a:solidFill>
                <a:latin typeface="Arial"/>
                <a:ea typeface="Arial"/>
                <a:cs typeface="Arial"/>
                <a:sym typeface="Arial"/>
              </a:rPr>
              <a:t> die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oder</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Exekutivagentur</a:t>
            </a:r>
            <a:r>
              <a:rPr lang="en-US" sz="1200" b="0" i="0" u="none" strike="noStrike" cap="none" dirty="0">
                <a:solidFill>
                  <a:srgbClr val="121212"/>
                </a:solidFill>
                <a:latin typeface="Arial"/>
                <a:ea typeface="Arial"/>
                <a:cs typeface="Arial"/>
                <a:sym typeface="Arial"/>
              </a:rPr>
              <a:t> für </a:t>
            </a:r>
            <a:r>
              <a:rPr lang="en-US" sz="1200" b="0" i="0" u="none" strike="noStrike" cap="none" dirty="0" err="1">
                <a:solidFill>
                  <a:srgbClr val="121212"/>
                </a:solidFill>
                <a:latin typeface="Arial"/>
                <a:ea typeface="Arial"/>
                <a:cs typeface="Arial"/>
                <a:sym typeface="Arial"/>
              </a:rPr>
              <a:t>Bildung</a:t>
            </a:r>
            <a:r>
              <a:rPr lang="en-US" sz="1200" b="0" i="0" u="none" strike="noStrike" cap="none" dirty="0">
                <a:solidFill>
                  <a:srgbClr val="121212"/>
                </a:solidFill>
                <a:latin typeface="Arial"/>
                <a:ea typeface="Arial"/>
                <a:cs typeface="Arial"/>
                <a:sym typeface="Arial"/>
              </a:rPr>
              <a:t> und Kultur (EACEA) wider. </a:t>
            </a:r>
            <a:r>
              <a:rPr lang="en-US" sz="1200" b="0" i="0" u="none" strike="noStrike" cap="none" dirty="0" err="1">
                <a:solidFill>
                  <a:srgbClr val="121212"/>
                </a:solidFill>
                <a:latin typeface="Arial"/>
                <a:ea typeface="Arial"/>
                <a:cs typeface="Arial"/>
                <a:sym typeface="Arial"/>
              </a:rPr>
              <a:t>Weder</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Europäische</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noch</a:t>
            </a:r>
            <a:r>
              <a:rPr lang="en-US" sz="1200" b="0" i="0" u="none" strike="noStrike" cap="none" dirty="0">
                <a:solidFill>
                  <a:srgbClr val="121212"/>
                </a:solidFill>
                <a:latin typeface="Arial"/>
                <a:ea typeface="Arial"/>
                <a:cs typeface="Arial"/>
                <a:sym typeface="Arial"/>
              </a:rPr>
              <a:t> die EACEA </a:t>
            </a:r>
            <a:r>
              <a:rPr lang="en-US" sz="1200" b="0" i="0" u="none" strike="noStrike" cap="none" dirty="0" err="1">
                <a:solidFill>
                  <a:srgbClr val="121212"/>
                </a:solidFill>
                <a:latin typeface="Arial"/>
                <a:ea typeface="Arial"/>
                <a:cs typeface="Arial"/>
                <a:sym typeface="Arial"/>
              </a:rPr>
              <a:t>können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dafür</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verantwortlich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gemacht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werden</a:t>
            </a:r>
            <a:r>
              <a:rPr lang="en-US" sz="1200" b="0" i="0" u="none" strike="noStrike" cap="none" dirty="0">
                <a:solidFill>
                  <a:srgbClr val="121212"/>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p:txBody>
      </p:sp>
      <p:sp>
        <p:nvSpPr>
          <p:cNvPr id="223" name="Google Shape;223;p34"/>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34"/>
          <p:cNvSpPr txBox="1"/>
          <p:nvPr/>
        </p:nvSpPr>
        <p:spPr>
          <a:xfrm>
            <a:off x="3058697" y="1911927"/>
            <a:ext cx="14720778" cy="169277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Die Lehrkräfte fungieren als Navigatoren, die den Schülern den Weg durch eine Vielzahl von Informationen weisen und ihnen helfen, die wichtigsten und glaubwürdigsten Informationen zu erkennen. Sie zeigen, wie man verschiedene Wissensbereiche miteinander verknüpft, und fördern so eine Denkweise, die die Verflechtung verschiedener Disziplinen zu schätzen weiß.</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 name="Google Shape;225;p34"/>
          <p:cNvSpPr txBox="1"/>
          <p:nvPr/>
        </p:nvSpPr>
        <p:spPr>
          <a:xfrm>
            <a:off x="3158836" y="3604698"/>
            <a:ext cx="8534400" cy="461664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sng" strike="noStrike" cap="none">
                <a:solidFill>
                  <a:srgbClr val="E36C09"/>
                </a:solidFill>
                <a:latin typeface="Arial"/>
                <a:ea typeface="Arial"/>
                <a:cs typeface="Arial"/>
                <a:sym typeface="Arial"/>
              </a:rPr>
              <a:t>Integration von Wissensformen: </a:t>
            </a:r>
            <a:endParaRPr/>
          </a:p>
          <a:p>
            <a:pPr marL="342900" marR="0" lvl="0" indent="-215900" algn="l" rtl="0">
              <a:lnSpc>
                <a:spcPct val="100000"/>
              </a:lnSpc>
              <a:spcBef>
                <a:spcPts val="0"/>
              </a:spcBef>
              <a:spcAft>
                <a:spcPts val="0"/>
              </a:spcAft>
              <a:buClr>
                <a:srgbClr val="000000"/>
              </a:buClr>
              <a:buSzPts val="2000"/>
              <a:buFont typeface="Noto Sans Symbols"/>
              <a:buNone/>
            </a:pPr>
            <a:endParaRPr sz="2000" b="0" i="0" u="none" strike="noStrike" cap="none">
              <a:solidFill>
                <a:srgbClr val="E36C09"/>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Konkurrierendes Wissen</a:t>
            </a:r>
            <a:r>
              <a:rPr lang="en-US" sz="2000" b="0" i="0" u="none" strike="noStrike" cap="none">
                <a:solidFill>
                  <a:srgbClr val="E36C09"/>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Setzen Sie sich mit unterschiedlichen Standpunkten und Theorien auseinander und machen Sie die Debatte zu einer Lernchance.</a:t>
            </a:r>
            <a:endParaRPr/>
          </a:p>
          <a:p>
            <a:pPr marL="342900" marR="0" lvl="0" indent="-215900" algn="l" rtl="0">
              <a:lnSpc>
                <a:spcPct val="100000"/>
              </a:lnSpc>
              <a:spcBef>
                <a:spcPts val="0"/>
              </a:spcBef>
              <a:spcAft>
                <a:spcPts val="0"/>
              </a:spcAft>
              <a:buClr>
                <a:srgbClr val="000000"/>
              </a:buClr>
              <a:buSzPts val="2000"/>
              <a:buFont typeface="Noto Sans Symbols"/>
              <a:buNone/>
            </a:pPr>
            <a:endParaRPr sz="20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Komplementäres Wissen</a:t>
            </a:r>
            <a:r>
              <a:rPr lang="en-US" sz="2000" b="0" i="0" u="none" strike="noStrike" cap="none">
                <a:solidFill>
                  <a:srgbClr val="E36C09"/>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Zeigen Sie, wie verschiedene Informationen zusammenwirken können, um ein umfassenderes Verständnis zu erlangen.</a:t>
            </a:r>
            <a:endParaRPr/>
          </a:p>
          <a:p>
            <a:pPr marL="342900" marR="0" lvl="0" indent="-215900" algn="l" rtl="0">
              <a:lnSpc>
                <a:spcPct val="100000"/>
              </a:lnSpc>
              <a:spcBef>
                <a:spcPts val="0"/>
              </a:spcBef>
              <a:spcAft>
                <a:spcPts val="0"/>
              </a:spcAft>
              <a:buClr>
                <a:srgbClr val="000000"/>
              </a:buClr>
              <a:buSzPts val="2000"/>
              <a:buFont typeface="Noto Sans Symbols"/>
              <a:buNone/>
            </a:pPr>
            <a:endParaRPr sz="20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Einzigartige Beiträge</a:t>
            </a:r>
            <a:r>
              <a:rPr lang="en-US" sz="2000" b="0" i="0" u="none" strike="noStrike" cap="none">
                <a:solidFill>
                  <a:srgbClr val="E36C09"/>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Jeder Schüler bringt seine eigenen Erkenntnisse ein und bereichert damit die gemeinsame Lernerfahrung.</a:t>
            </a:r>
            <a:endParaRPr/>
          </a:p>
          <a:p>
            <a:pPr marL="342900" marR="0" lvl="0" indent="-215900" algn="l" rtl="0">
              <a:lnSpc>
                <a:spcPct val="100000"/>
              </a:lnSpc>
              <a:spcBef>
                <a:spcPts val="0"/>
              </a:spcBef>
              <a:spcAft>
                <a:spcPts val="0"/>
              </a:spcAft>
              <a:buClr>
                <a:srgbClr val="000000"/>
              </a:buClr>
              <a:buSzPts val="2000"/>
              <a:buFont typeface="Noto Sans Symbols"/>
              <a:buNone/>
            </a:pPr>
            <a:endParaRPr sz="20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Gemeinsame Basis</a:t>
            </a:r>
            <a:r>
              <a:rPr lang="en-US" sz="2000" b="0" i="0" u="none" strike="noStrike" cap="none">
                <a:solidFill>
                  <a:srgbClr val="E36C09"/>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Schaffen Sie eine gemeinsame Wissensbasis, auf der alle Schüler aufbauen können, um einen einheitlichen Ausgangspunkt für tiefer gehende Untersuchungen zu gewährleisten.</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 name="Google Shape;226;p34"/>
          <p:cNvSpPr txBox="1"/>
          <p:nvPr/>
        </p:nvSpPr>
        <p:spPr>
          <a:xfrm>
            <a:off x="12412627" y="3517606"/>
            <a:ext cx="5735782" cy="123110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Sehen Sie sich dieses Video von Mr. H's Learning Resources an, um die metakognitive Strategie des Herstellen von Verbindungen für das Leseverständnis zu verstehen: </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227" name="Google Shape;227;p34"/>
          <p:cNvPicPr preferRelativeResize="0"/>
          <p:nvPr/>
        </p:nvPicPr>
        <p:blipFill rotWithShape="1">
          <a:blip r:embed="rId6">
            <a:alphaModFix/>
          </a:blip>
          <a:srcRect/>
          <a:stretch/>
        </p:blipFill>
        <p:spPr>
          <a:xfrm>
            <a:off x="12431103" y="5077585"/>
            <a:ext cx="5237018" cy="3144982"/>
          </a:xfrm>
          <a:prstGeom prst="rect">
            <a:avLst/>
          </a:prstGeom>
          <a:noFill/>
          <a:ln>
            <a:noFill/>
          </a:ln>
        </p:spPr>
      </p:pic>
      <p:cxnSp>
        <p:nvCxnSpPr>
          <p:cNvPr id="228" name="Google Shape;228;p34"/>
          <p:cNvCxnSpPr/>
          <p:nvPr/>
        </p:nvCxnSpPr>
        <p:spPr>
          <a:xfrm>
            <a:off x="11970327" y="3604698"/>
            <a:ext cx="13855" cy="4769577"/>
          </a:xfrm>
          <a:prstGeom prst="straightConnector1">
            <a:avLst/>
          </a:prstGeom>
          <a:noFill/>
          <a:ln w="9525" cap="flat" cmpd="sng">
            <a:solidFill>
              <a:srgbClr val="F5913F"/>
            </a:solidFill>
            <a:prstDash val="solid"/>
            <a:round/>
            <a:headEnd type="none" w="sm" len="sm"/>
            <a:tailEnd type="none" w="sm" len="sm"/>
          </a:ln>
        </p:spPr>
      </p:cxnSp>
      <p:sp>
        <p:nvSpPr>
          <p:cNvPr id="229" name="Google Shape;229;p34"/>
          <p:cNvSpPr txBox="1"/>
          <p:nvPr/>
        </p:nvSpPr>
        <p:spPr>
          <a:xfrm>
            <a:off x="12431103" y="8221346"/>
            <a:ext cx="4111224"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https://www.youtube.com/watch?v=lLPb1JAkdtc&amp;t=128s</a:t>
            </a:r>
            <a:endParaRPr/>
          </a:p>
        </p:txBody>
      </p:sp>
      <p:pic>
        <p:nvPicPr>
          <p:cNvPr id="230" name="Google Shape;230;p34"/>
          <p:cNvPicPr preferRelativeResize="0"/>
          <p:nvPr/>
        </p:nvPicPr>
        <p:blipFill rotWithShape="1">
          <a:blip r:embed="rId7">
            <a:alphaModFix/>
          </a:blip>
          <a:srcRect/>
          <a:stretch/>
        </p:blipFill>
        <p:spPr>
          <a:xfrm>
            <a:off x="15742311" y="9241961"/>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A7DDA011-7A67-8D6C-A51E-59177F6ED6D6}"/>
              </a:ext>
            </a:extLst>
          </p:cNvPr>
          <p:cNvPicPr>
            <a:picLocks noChangeAspect="1"/>
          </p:cNvPicPr>
          <p:nvPr/>
        </p:nvPicPr>
        <p:blipFill>
          <a:blip r:embed="rId8"/>
          <a:stretch>
            <a:fillRect/>
          </a:stretch>
        </p:blipFill>
        <p:spPr>
          <a:xfrm>
            <a:off x="3042891" y="9284090"/>
            <a:ext cx="2331172" cy="48906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34"/>
        <p:cNvGrpSpPr/>
        <p:nvPr/>
      </p:nvGrpSpPr>
      <p:grpSpPr>
        <a:xfrm>
          <a:off x="0" y="0"/>
          <a:ext cx="0" cy="0"/>
          <a:chOff x="0" y="0"/>
          <a:chExt cx="0" cy="0"/>
        </a:xfrm>
      </p:grpSpPr>
      <p:sp>
        <p:nvSpPr>
          <p:cNvPr id="235" name="Google Shape;235;p35"/>
          <p:cNvSpPr txBox="1"/>
          <p:nvPr/>
        </p:nvSpPr>
        <p:spPr>
          <a:xfrm>
            <a:off x="3058697" y="773904"/>
            <a:ext cx="13265244"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Navigation und Integration verschiedener Wissensformen im Klassenzimmer</a:t>
            </a:r>
            <a:endParaRPr sz="3200" b="0" i="0" u="none" strike="noStrike" cap="none">
              <a:solidFill>
                <a:srgbClr val="033C5B"/>
              </a:solidFill>
              <a:latin typeface="Arial"/>
              <a:ea typeface="Arial"/>
              <a:cs typeface="Arial"/>
              <a:sym typeface="Arial"/>
            </a:endParaRPr>
          </a:p>
        </p:txBody>
      </p:sp>
      <p:sp>
        <p:nvSpPr>
          <p:cNvPr id="236" name="Google Shape;236;p35"/>
          <p:cNvSpPr/>
          <p:nvPr/>
        </p:nvSpPr>
        <p:spPr>
          <a:xfrm>
            <a:off x="-130877" y="-38241"/>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p35"/>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a:p>
        </p:txBody>
      </p:sp>
      <p:sp>
        <p:nvSpPr>
          <p:cNvPr id="238" name="Google Shape;238;p35"/>
          <p:cNvSpPr/>
          <p:nvPr/>
        </p:nvSpPr>
        <p:spPr>
          <a:xfrm>
            <a:off x="-130877" y="5143500"/>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 name="Google Shape;239;p35"/>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a:p>
        </p:txBody>
      </p:sp>
      <p:sp>
        <p:nvSpPr>
          <p:cNvPr id="240" name="Google Shape;240;p35"/>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a:p>
        </p:txBody>
      </p:sp>
      <p:sp>
        <p:nvSpPr>
          <p:cNvPr id="242" name="Google Shape;242;p35"/>
          <p:cNvSpPr txBox="1"/>
          <p:nvPr/>
        </p:nvSpPr>
        <p:spPr>
          <a:xfrm>
            <a:off x="5627065" y="9243317"/>
            <a:ext cx="9956812"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n-US" sz="1200" b="0" i="0" u="none" strike="noStrike" cap="none">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sz="1200" b="0" i="0" u="none" strike="noStrike" cap="none">
              <a:solidFill>
                <a:srgbClr val="000000"/>
              </a:solidFill>
              <a:latin typeface="Arial"/>
              <a:ea typeface="Arial"/>
              <a:cs typeface="Arial"/>
              <a:sym typeface="Arial"/>
            </a:endParaRPr>
          </a:p>
        </p:txBody>
      </p:sp>
      <p:sp>
        <p:nvSpPr>
          <p:cNvPr id="243" name="Google Shape;243;p35"/>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35"/>
          <p:cNvSpPr txBox="1"/>
          <p:nvPr/>
        </p:nvSpPr>
        <p:spPr>
          <a:xfrm>
            <a:off x="2890312" y="6364508"/>
            <a:ext cx="12273600" cy="190817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E36C09"/>
                </a:solidFill>
                <a:latin typeface="Arial"/>
                <a:ea typeface="Arial"/>
                <a:cs typeface="Arial"/>
                <a:sym typeface="Arial"/>
              </a:rPr>
              <a:t>Infolgedessen </a:t>
            </a:r>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600"/>
              <a:buFont typeface="Noto Sans Symbols"/>
              <a:buChar char="✔"/>
            </a:pPr>
            <a:r>
              <a:rPr lang="en-US" sz="2000" b="0" i="0" u="none" strike="noStrike" cap="none">
                <a:solidFill>
                  <a:schemeClr val="dk1"/>
                </a:solidFill>
                <a:latin typeface="Arial"/>
                <a:ea typeface="Arial"/>
                <a:cs typeface="Arial"/>
                <a:sym typeface="Arial"/>
              </a:rPr>
              <a:t>Die Schüler entwickeln ein vielschichtiges Verständnis von Themen und werden darauf vorbereitet, kritisch und kreativ zu denken.</a:t>
            </a:r>
            <a:endParaRPr sz="20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600"/>
              <a:buFont typeface="Noto Sans Symbols"/>
              <a:buChar char="✔"/>
            </a:pPr>
            <a:r>
              <a:rPr lang="en-US" sz="2000" b="0" i="0" u="none" strike="noStrike" cap="none">
                <a:solidFill>
                  <a:schemeClr val="dk1"/>
                </a:solidFill>
                <a:latin typeface="Arial"/>
                <a:ea typeface="Arial"/>
                <a:cs typeface="Arial"/>
                <a:sym typeface="Arial"/>
              </a:rPr>
              <a:t>Sie lernen, Vielfalt im Denken und in der Herangehensweise zu schätzen und sie als Ressource und nicht als Hindernis für das Lernen zu sehen.</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45" name="Google Shape;245;p35"/>
          <p:cNvPicPr preferRelativeResize="0"/>
          <p:nvPr/>
        </p:nvPicPr>
        <p:blipFill rotWithShape="1">
          <a:blip r:embed="rId6">
            <a:alphaModFix/>
          </a:blip>
          <a:srcRect/>
          <a:stretch/>
        </p:blipFill>
        <p:spPr>
          <a:xfrm>
            <a:off x="14971568" y="5255744"/>
            <a:ext cx="3219450" cy="3219450"/>
          </a:xfrm>
          <a:prstGeom prst="rect">
            <a:avLst/>
          </a:prstGeom>
          <a:noFill/>
          <a:ln>
            <a:noFill/>
          </a:ln>
        </p:spPr>
      </p:pic>
      <p:sp>
        <p:nvSpPr>
          <p:cNvPr id="246" name="Google Shape;246;p35"/>
          <p:cNvSpPr txBox="1"/>
          <p:nvPr/>
        </p:nvSpPr>
        <p:spPr>
          <a:xfrm>
            <a:off x="5154767" y="2658773"/>
            <a:ext cx="10238509" cy="27699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000000"/>
                </a:solidFill>
                <a:latin typeface="Arial"/>
                <a:ea typeface="Arial"/>
                <a:cs typeface="Arial"/>
                <a:sym typeface="Arial"/>
              </a:rPr>
              <a:t>Kollaboratives Lernen</a:t>
            </a:r>
            <a:r>
              <a:rPr lang="en-US" sz="2000" b="0" i="0" u="none" strike="noStrike" cap="none">
                <a:solidFill>
                  <a:srgbClr val="000000"/>
                </a:solidFill>
                <a:latin typeface="Arial"/>
                <a:ea typeface="Arial"/>
                <a:cs typeface="Arial"/>
                <a:sym typeface="Arial"/>
              </a:rPr>
              <a:t>: Implementieren Sie Gruppenaktivitäten, bei denen Wissen geteilt und gemeinsam synthetisiert wird.</a:t>
            </a:r>
            <a:endParaRPr/>
          </a:p>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000" b="1" i="0" u="none" strike="noStrike" cap="none">
                <a:solidFill>
                  <a:srgbClr val="000000"/>
                </a:solidFill>
                <a:latin typeface="Arial"/>
                <a:ea typeface="Arial"/>
                <a:cs typeface="Arial"/>
                <a:sym typeface="Arial"/>
              </a:rPr>
              <a:t>Problembasiertes Lernen</a:t>
            </a:r>
            <a:r>
              <a:rPr lang="en-US" sz="2000" b="0" i="0" u="none" strike="noStrike" cap="none">
                <a:solidFill>
                  <a:srgbClr val="000000"/>
                </a:solidFill>
                <a:latin typeface="Arial"/>
                <a:ea typeface="Arial"/>
                <a:cs typeface="Arial"/>
                <a:sym typeface="Arial"/>
              </a:rPr>
              <a:t>: Es werden reale Probleme gestellt, für deren Lösung verschiedene Wissensformen zusammengeführt werden müssen.</a:t>
            </a:r>
            <a:endParaRPr/>
          </a:p>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000" b="1" i="0" u="none" strike="noStrike" cap="none">
                <a:solidFill>
                  <a:srgbClr val="000000"/>
                </a:solidFill>
                <a:latin typeface="Arial"/>
                <a:ea typeface="Arial"/>
                <a:cs typeface="Arial"/>
                <a:sym typeface="Arial"/>
              </a:rPr>
              <a:t>Peer Teaching</a:t>
            </a:r>
            <a:r>
              <a:rPr lang="en-US" sz="2000" b="0" i="0" u="none" strike="noStrike" cap="none">
                <a:solidFill>
                  <a:srgbClr val="000000"/>
                </a:solidFill>
                <a:latin typeface="Arial"/>
                <a:ea typeface="Arial"/>
                <a:cs typeface="Arial"/>
                <a:sym typeface="Arial"/>
              </a:rPr>
              <a:t>: Erleichtern Sie den Schülern die Möglichkeit, voneinander zu lehren und zu lernen, indem Sie verschiedene Perspektiven miteinander teilen.</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7" name="Google Shape;247;p35"/>
          <p:cNvSpPr txBox="1"/>
          <p:nvPr/>
        </p:nvSpPr>
        <p:spPr>
          <a:xfrm>
            <a:off x="5154767" y="1714868"/>
            <a:ext cx="9488572" cy="61555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Strategien für den Unterricht: </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8" name="Google Shape;248;p35"/>
          <p:cNvSpPr/>
          <p:nvPr/>
        </p:nvSpPr>
        <p:spPr>
          <a:xfrm>
            <a:off x="3958948" y="2658773"/>
            <a:ext cx="1017545" cy="408031"/>
          </a:xfrm>
          <a:prstGeom prst="rightArrow">
            <a:avLst>
              <a:gd name="adj1" fmla="val 50000"/>
              <a:gd name="adj2" fmla="val 50000"/>
            </a:avLst>
          </a:prstGeom>
          <a:solidFill>
            <a:schemeClr val="accent6"/>
          </a:solidFill>
          <a:ln w="25400" cap="flat" cmpd="sng">
            <a:solidFill>
              <a:srgbClr val="B46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49" name="Google Shape;249;p35"/>
          <p:cNvSpPr/>
          <p:nvPr/>
        </p:nvSpPr>
        <p:spPr>
          <a:xfrm>
            <a:off x="3961613" y="3605614"/>
            <a:ext cx="1017545" cy="408031"/>
          </a:xfrm>
          <a:prstGeom prst="rightArrow">
            <a:avLst>
              <a:gd name="adj1" fmla="val 50000"/>
              <a:gd name="adj2" fmla="val 50000"/>
            </a:avLst>
          </a:prstGeom>
          <a:solidFill>
            <a:schemeClr val="accent6"/>
          </a:solidFill>
          <a:ln w="25400" cap="flat" cmpd="sng">
            <a:solidFill>
              <a:srgbClr val="B46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50" name="Google Shape;250;p35"/>
          <p:cNvSpPr/>
          <p:nvPr/>
        </p:nvSpPr>
        <p:spPr>
          <a:xfrm>
            <a:off x="4048085" y="4564051"/>
            <a:ext cx="1017545" cy="408031"/>
          </a:xfrm>
          <a:prstGeom prst="rightArrow">
            <a:avLst>
              <a:gd name="adj1" fmla="val 50000"/>
              <a:gd name="adj2" fmla="val 50000"/>
            </a:avLst>
          </a:prstGeom>
          <a:solidFill>
            <a:schemeClr val="accent6"/>
          </a:solidFill>
          <a:ln w="25400" cap="flat" cmpd="sng">
            <a:solidFill>
              <a:srgbClr val="B46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51" name="Google Shape;251;p35"/>
          <p:cNvPicPr preferRelativeResize="0"/>
          <p:nvPr/>
        </p:nvPicPr>
        <p:blipFill rotWithShape="1">
          <a:blip r:embed="rId7">
            <a:alphaModFix/>
          </a:blip>
          <a:srcRect/>
          <a:stretch/>
        </p:blipFill>
        <p:spPr>
          <a:xfrm>
            <a:off x="15717510" y="9214521"/>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7ADB9D26-DDD1-97B6-329E-59E3185E2346}"/>
              </a:ext>
            </a:extLst>
          </p:cNvPr>
          <p:cNvPicPr>
            <a:picLocks noChangeAspect="1"/>
          </p:cNvPicPr>
          <p:nvPr/>
        </p:nvPicPr>
        <p:blipFill>
          <a:blip r:embed="rId8"/>
          <a:stretch>
            <a:fillRect/>
          </a:stretch>
        </p:blipFill>
        <p:spPr>
          <a:xfrm>
            <a:off x="3042891" y="9284090"/>
            <a:ext cx="2331172" cy="489069"/>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6254</Words>
  <Application>Microsoft Office PowerPoint</Application>
  <PresentationFormat>Custom</PresentationFormat>
  <Paragraphs>320</Paragraphs>
  <Slides>31</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HK Grotesk Bold</vt:lpstr>
      <vt:lpstr>Noto Sans Symbols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Domna Kyriakidi</dc:creator>
  <cp:keywords>, docId:85A59D92B014A3832876AF2B29BE268B</cp:keywords>
  <cp:lastModifiedBy>Sotiria Tsalamani</cp:lastModifiedBy>
  <cp:revision>2</cp:revision>
  <dcterms:created xsi:type="dcterms:W3CDTF">2006-08-16T00:00:00Z</dcterms:created>
  <dcterms:modified xsi:type="dcterms:W3CDTF">2024-11-08T12:44:20Z</dcterms:modified>
</cp:coreProperties>
</file>