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Arial Black" panose="020B0A04020102020204" pitchFamily="34" charset="0"/>
      <p:regular r:id="rId36"/>
      <p:bold r:id="rId37"/>
    </p:embeddedFont>
    <p:embeddedFont>
      <p:font typeface="HK Grotesk Bold"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mNGwZiA6mNGocDRp5QE9e+Kr4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c7e5e806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g2c7e5e806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hyperlink" Target="https://www.sessionlab.com/library/energiser" TargetMode="External"/><Relationship Id="rId3" Type="http://schemas.openxmlformats.org/officeDocument/2006/relationships/image" Target="../media/image15.png"/><Relationship Id="rId7" Type="http://schemas.openxmlformats.org/officeDocument/2006/relationships/hyperlink" Target="https://www.youtube.com/watch?v=RsUAY2Wq_7Q"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4.png"/><Relationship Id="rId5" Type="http://schemas.openxmlformats.org/officeDocument/2006/relationships/image" Target="../media/image25.jp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7.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4.jp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youtube.com/watch?v=H4TQZSabHu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locksurvey.io/research/student-surveys-to-improve-quality-of-educ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276998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1" i="0" u="none" strike="noStrike" cap="none" dirty="0">
                <a:solidFill>
                  <a:srgbClr val="FB8709"/>
                </a:solidFill>
                <a:latin typeface="Arial"/>
                <a:ea typeface="Arial"/>
                <a:cs typeface="Arial"/>
                <a:sym typeface="Arial"/>
              </a:rPr>
              <a:t>Modul 4: </a:t>
            </a:r>
            <a:r>
              <a:rPr lang="en-US" sz="3200" b="1" i="0" u="none" strike="noStrike" cap="none" dirty="0" err="1">
                <a:solidFill>
                  <a:srgbClr val="FB8709"/>
                </a:solidFill>
                <a:latin typeface="Arial"/>
                <a:ea typeface="Arial"/>
                <a:cs typeface="Arial"/>
                <a:sym typeface="Arial"/>
              </a:rPr>
              <a:t>Umsetzung</a:t>
            </a:r>
            <a:r>
              <a:rPr lang="en-US" sz="3200" b="1" i="0" u="none" strike="noStrike" cap="none" dirty="0">
                <a:solidFill>
                  <a:srgbClr val="FB8709"/>
                </a:solidFill>
                <a:latin typeface="Arial"/>
                <a:ea typeface="Arial"/>
                <a:cs typeface="Arial"/>
                <a:sym typeface="Arial"/>
              </a:rPr>
              <a:t> des "Flipped Classroom"-Ansatzes und des </a:t>
            </a:r>
            <a:r>
              <a:rPr lang="en-US" sz="3200" b="1" i="0" u="none" strike="noStrike" cap="none" dirty="0" err="1">
                <a:solidFill>
                  <a:srgbClr val="FB8709"/>
                </a:solidFill>
                <a:latin typeface="Arial"/>
                <a:ea typeface="Arial"/>
                <a:cs typeface="Arial"/>
                <a:sym typeface="Arial"/>
              </a:rPr>
              <a:t>kollaborativen</a:t>
            </a:r>
            <a:r>
              <a:rPr lang="en-US" sz="3200" b="1" i="0" u="none" strike="noStrike" cap="none" dirty="0">
                <a:solidFill>
                  <a:srgbClr val="FB8709"/>
                </a:solidFill>
                <a:latin typeface="Arial"/>
                <a:ea typeface="Arial"/>
                <a:cs typeface="Arial"/>
                <a:sym typeface="Arial"/>
              </a:rPr>
              <a:t> </a:t>
            </a:r>
            <a:r>
              <a:rPr lang="en-US" sz="3200" b="1" i="0" u="none" strike="noStrike" cap="none" dirty="0" err="1">
                <a:solidFill>
                  <a:srgbClr val="FB8709"/>
                </a:solidFill>
                <a:latin typeface="Arial"/>
                <a:ea typeface="Arial"/>
                <a:cs typeface="Arial"/>
                <a:sym typeface="Arial"/>
              </a:rPr>
              <a:t>Lernens</a:t>
            </a:r>
            <a:endParaRPr sz="1400" b="1"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GB" sz="2800" b="1" spc="-87" dirty="0">
                <a:solidFill>
                  <a:srgbClr val="053249"/>
                </a:solidFill>
                <a:latin typeface="HK Grotesk Bold"/>
              </a:rPr>
              <a:t>Einheit - </a:t>
            </a:r>
            <a:r>
              <a:rPr lang="en-US" sz="2800" b="1" i="0" u="none" strike="noStrike" cap="none" dirty="0" err="1">
                <a:solidFill>
                  <a:srgbClr val="053249"/>
                </a:solidFill>
                <a:latin typeface="Arial"/>
                <a:ea typeface="Arial"/>
                <a:cs typeface="Arial"/>
                <a:sym typeface="Arial"/>
              </a:rPr>
              <a:t>Einführung</a:t>
            </a:r>
            <a:r>
              <a:rPr lang="en-US" sz="2800" b="1" i="0" u="none" strike="noStrike" cap="none" dirty="0">
                <a:solidFill>
                  <a:srgbClr val="053249"/>
                </a:solidFill>
                <a:latin typeface="Arial"/>
                <a:ea typeface="Arial"/>
                <a:cs typeface="Arial"/>
                <a:sym typeface="Arial"/>
              </a:rPr>
              <a:t> des "Flipped Classroom": </a:t>
            </a:r>
            <a:r>
              <a:rPr lang="en-US" sz="2800" b="1" i="0" u="none" strike="noStrike" cap="none" dirty="0" err="1">
                <a:solidFill>
                  <a:srgbClr val="053249"/>
                </a:solidFill>
                <a:latin typeface="Arial"/>
                <a:ea typeface="Arial"/>
                <a:cs typeface="Arial"/>
                <a:sym typeface="Arial"/>
              </a:rPr>
              <a:t>Umsetzungsstrategien</a:t>
            </a:r>
            <a:r>
              <a:rPr lang="en-US" sz="2800" b="1" i="0" u="none" strike="noStrike" cap="none" dirty="0">
                <a:solidFill>
                  <a:srgbClr val="053249"/>
                </a:solidFill>
                <a:latin typeface="Arial"/>
                <a:ea typeface="Arial"/>
                <a:cs typeface="Arial"/>
                <a:sym typeface="Arial"/>
              </a:rPr>
              <a:t> und </a:t>
            </a:r>
            <a:r>
              <a:rPr lang="en-US" sz="2800" b="1" i="0" u="none" strike="noStrike" cap="none" dirty="0" err="1">
                <a:solidFill>
                  <a:srgbClr val="053249"/>
                </a:solidFill>
                <a:latin typeface="Arial"/>
                <a:ea typeface="Arial"/>
                <a:cs typeface="Arial"/>
                <a:sym typeface="Arial"/>
              </a:rPr>
              <a:t>Überlegungen</a:t>
            </a:r>
            <a:endParaRPr sz="1400" b="1"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5964754" y="9152396"/>
            <a:ext cx="1727565" cy="628205"/>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F786E0A5-2839-ED6B-1D97-05356835593A}"/>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68158843-986A-E753-0F10-E798F10C37A0}"/>
              </a:ext>
            </a:extLst>
          </p:cNvPr>
          <p:cNvPicPr>
            <a:picLocks noChangeAspect="1"/>
          </p:cNvPicPr>
          <p:nvPr/>
        </p:nvPicPr>
        <p:blipFill>
          <a:blip r:embed="rId6"/>
          <a:stretch>
            <a:fillRect/>
          </a:stretch>
        </p:blipFill>
        <p:spPr>
          <a:xfrm>
            <a:off x="964529" y="9260771"/>
            <a:ext cx="2882290" cy="6046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1"/>
        <p:cNvGrpSpPr/>
        <p:nvPr/>
      </p:nvGrpSpPr>
      <p:grpSpPr>
        <a:xfrm>
          <a:off x="0" y="0"/>
          <a:ext cx="0" cy="0"/>
          <a:chOff x="0" y="0"/>
          <a:chExt cx="0" cy="0"/>
        </a:xfrm>
      </p:grpSpPr>
      <p:sp>
        <p:nvSpPr>
          <p:cNvPr id="262" name="Google Shape;262;p6"/>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64" name="Google Shape;264;p6"/>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65" name="Google Shape;265;p6"/>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66" name="Google Shape;266;p6"/>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a:p>
        </p:txBody>
      </p:sp>
      <p:sp>
        <p:nvSpPr>
          <p:cNvPr id="267" name="Google Shape;267;p6"/>
          <p:cNvSpPr txBox="1"/>
          <p:nvPr/>
        </p:nvSpPr>
        <p:spPr>
          <a:xfrm>
            <a:off x="9613815" y="685839"/>
            <a:ext cx="8054305" cy="971228"/>
          </a:xfrm>
          <a:prstGeom prst="rect">
            <a:avLst/>
          </a:prstGeom>
          <a:noFill/>
          <a:ln>
            <a:noFill/>
          </a:ln>
        </p:spPr>
        <p:txBody>
          <a:bodyPr spcFirstLastPara="1" wrap="square" lIns="0" tIns="0" rIns="0" bIns="0" anchor="t" anchorCtr="0">
            <a:spAutoFit/>
          </a:bodyPr>
          <a:lstStyle/>
          <a:p>
            <a:pPr marL="0" marR="0" lvl="0" indent="0" algn="l" rtl="0">
              <a:lnSpc>
                <a:spcPct val="128332"/>
              </a:lnSpc>
              <a:spcBef>
                <a:spcPts val="0"/>
              </a:spcBef>
              <a:spcAft>
                <a:spcPts val="0"/>
              </a:spcAft>
              <a:buClr>
                <a:srgbClr val="000000"/>
              </a:buClr>
              <a:buSzPts val="6000"/>
              <a:buFont typeface="Arial"/>
              <a:buNone/>
            </a:pPr>
            <a:r>
              <a:rPr lang="en-US" sz="6000" b="0" i="0" u="none" strike="noStrike" cap="none">
                <a:solidFill>
                  <a:srgbClr val="033C5B"/>
                </a:solidFill>
                <a:latin typeface="Arial"/>
                <a:ea typeface="Arial"/>
                <a:cs typeface="Arial"/>
                <a:sym typeface="Arial"/>
              </a:rPr>
              <a:t>Vorbereitung auf den Unterricht</a:t>
            </a:r>
            <a:endParaRPr sz="1400" b="0" i="0" u="none" strike="noStrike" cap="none">
              <a:solidFill>
                <a:srgbClr val="000000"/>
              </a:solidFill>
              <a:latin typeface="Arial"/>
              <a:ea typeface="Arial"/>
              <a:cs typeface="Arial"/>
              <a:sym typeface="Arial"/>
            </a:endParaRPr>
          </a:p>
        </p:txBody>
      </p:sp>
      <p:sp>
        <p:nvSpPr>
          <p:cNvPr id="268" name="Google Shape;268;p6"/>
          <p:cNvSpPr txBox="1"/>
          <p:nvPr/>
        </p:nvSpPr>
        <p:spPr>
          <a:xfrm>
            <a:off x="9613815" y="2858163"/>
            <a:ext cx="6457800" cy="307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 Vorbereitung vor dem Unterricht ist </a:t>
            </a:r>
            <a:r>
              <a:rPr lang="en-US" sz="2000"/>
              <a:t>für das </a:t>
            </a:r>
            <a:r>
              <a:rPr lang="en-US" sz="2000" b="0" i="0" u="none" strike="noStrike" cap="none">
                <a:solidFill>
                  <a:srgbClr val="000000"/>
                </a:solidFill>
                <a:latin typeface="Arial"/>
                <a:ea typeface="Arial"/>
                <a:cs typeface="Arial"/>
                <a:sym typeface="Arial"/>
              </a:rPr>
              <a:t>Flipped-Classroom-Modell </a:t>
            </a:r>
            <a:r>
              <a:rPr lang="en-US" sz="2000"/>
              <a:t>unerlässlich</a:t>
            </a:r>
            <a:r>
              <a:rPr lang="en-US" sz="2000" b="0" i="0" u="none" strike="noStrike" cap="none">
                <a:solidFill>
                  <a:srgbClr val="000000"/>
                </a:solidFill>
                <a:latin typeface="Arial"/>
                <a:ea typeface="Arial"/>
                <a:cs typeface="Arial"/>
                <a:sym typeface="Arial"/>
              </a:rPr>
              <a:t>. Sie schafft die Voraussetzungen für aktives, vertieftes Lernen während der Unterrichtszeit. In dieser Vorbereitungsphase beschäftigen sich die SchülerInnen außerhalb des Klassenzimmers in ihrem eigenen Tempo mit den grundlegenden Konzepten der Lektion und schaffen so die Grundlage für interaktiveres und fortgeschritteneres Lernen während der nachfolgenden Unterrichtseinheiten.</a:t>
            </a:r>
            <a:endParaRPr/>
          </a:p>
        </p:txBody>
      </p:sp>
      <p:sp>
        <p:nvSpPr>
          <p:cNvPr id="272" name="Google Shape;272;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28BC58AE-FB41-9BA8-E104-20241A3AF256}"/>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516A4784-057D-0403-BA6F-95C5DF7527FA}"/>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A31A4AFD-436F-F4A2-1CD6-E890564E4251}"/>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E0BD96DE-9DAF-93B3-BD27-04D29EE5DEB0}"/>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7"/>
          <p:cNvSpPr txBox="1"/>
          <p:nvPr/>
        </p:nvSpPr>
        <p:spPr>
          <a:xfrm>
            <a:off x="734019" y="1789147"/>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Vorbereitung auf den Unterricht</a:t>
            </a:r>
            <a:endParaRPr sz="3200" b="0" i="0" u="none" strike="noStrike" cap="none">
              <a:solidFill>
                <a:srgbClr val="000000"/>
              </a:solidFill>
              <a:latin typeface="Arial"/>
              <a:ea typeface="Arial"/>
              <a:cs typeface="Arial"/>
              <a:sym typeface="Arial"/>
            </a:endParaRPr>
          </a:p>
        </p:txBody>
      </p:sp>
      <p:sp>
        <p:nvSpPr>
          <p:cNvPr id="279" name="Google Shape;279;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82" name="Google Shape;282;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283" name="Google Shape;283;p7"/>
          <p:cNvSpPr txBox="1"/>
          <p:nvPr/>
        </p:nvSpPr>
        <p:spPr>
          <a:xfrm>
            <a:off x="698424" y="2547757"/>
            <a:ext cx="7261519"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Die Vorbereitung auf den Unterricht erfordert mehrere Schlüsselelemente: </a:t>
            </a:r>
            <a:endParaRPr sz="2000" b="0" i="0" u="none" strike="noStrike" cap="none">
              <a:solidFill>
                <a:srgbClr val="E36C09"/>
              </a:solidFill>
              <a:latin typeface="Arial"/>
              <a:ea typeface="Arial"/>
              <a:cs typeface="Arial"/>
              <a:sym typeface="Arial"/>
            </a:endParaRPr>
          </a:p>
        </p:txBody>
      </p:sp>
      <p:sp>
        <p:nvSpPr>
          <p:cNvPr id="287" name="Google Shape;287;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7"/>
          <p:cNvPicPr preferRelativeResize="0"/>
          <p:nvPr/>
        </p:nvPicPr>
        <p:blipFill rotWithShape="1">
          <a:blip r:embed="rId4">
            <a:alphaModFix/>
          </a:blip>
          <a:srcRect/>
          <a:stretch/>
        </p:blipFill>
        <p:spPr>
          <a:xfrm>
            <a:off x="13278946" y="6429687"/>
            <a:ext cx="2136078" cy="1943492"/>
          </a:xfrm>
          <a:prstGeom prst="rect">
            <a:avLst/>
          </a:prstGeom>
          <a:noFill/>
          <a:ln>
            <a:noFill/>
          </a:ln>
        </p:spPr>
      </p:pic>
      <p:sp>
        <p:nvSpPr>
          <p:cNvPr id="289" name="Google Shape;289;p7"/>
          <p:cNvSpPr txBox="1"/>
          <p:nvPr/>
        </p:nvSpPr>
        <p:spPr>
          <a:xfrm>
            <a:off x="508526" y="3337894"/>
            <a:ext cx="4710665"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err="1">
                <a:solidFill>
                  <a:srgbClr val="E36C09"/>
                </a:solidFill>
                <a:latin typeface="Arial"/>
                <a:ea typeface="Arial"/>
                <a:cs typeface="Arial"/>
                <a:sym typeface="Arial"/>
              </a:rPr>
              <a:t>Kuratieren</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Inhalten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Stellen</a:t>
            </a:r>
            <a:r>
              <a:rPr lang="en-US" sz="2000" b="0" i="0" u="none" strike="noStrike" cap="none" dirty="0">
                <a:solidFill>
                  <a:srgbClr val="121212"/>
                </a:solidFill>
                <a:latin typeface="Arial"/>
                <a:ea typeface="Arial"/>
                <a:cs typeface="Arial"/>
                <a:sym typeface="Arial"/>
              </a:rPr>
              <a:t> Sie </a:t>
            </a:r>
            <a:r>
              <a:rPr lang="en-US" sz="2000" b="0" i="0" u="none" strike="noStrike" cap="none" dirty="0" err="1">
                <a:solidFill>
                  <a:srgbClr val="121212"/>
                </a:solidFill>
                <a:latin typeface="Arial"/>
                <a:ea typeface="Arial"/>
                <a:cs typeface="Arial"/>
                <a:sym typeface="Arial"/>
              </a:rPr>
              <a:t>hochwertige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leicht</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zugängliche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Lernmaterialien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wie</a:t>
            </a:r>
            <a:r>
              <a:rPr lang="en-US" sz="2000" b="0" i="0" u="none" strike="noStrike" cap="none" dirty="0">
                <a:solidFill>
                  <a:srgbClr val="121212"/>
                </a:solidFill>
                <a:latin typeface="Arial"/>
                <a:ea typeface="Arial"/>
                <a:cs typeface="Arial"/>
                <a:sym typeface="Arial"/>
              </a:rPr>
              <a:t> Videos, Artikel und Podcasts </a:t>
            </a:r>
            <a:r>
              <a:rPr lang="en-US" sz="2000" b="0" i="0" u="none" strike="noStrike" cap="none" dirty="0" err="1">
                <a:solidFill>
                  <a:srgbClr val="121212"/>
                </a:solidFill>
                <a:latin typeface="Arial"/>
                <a:ea typeface="Arial"/>
                <a:cs typeface="Arial"/>
                <a:sym typeface="Arial"/>
              </a:rPr>
              <a:t>bereit</a:t>
            </a:r>
            <a:r>
              <a:rPr lang="en-US" sz="2000" b="0" i="0" u="none" strike="noStrike" cap="none" dirty="0">
                <a:solidFill>
                  <a:srgbClr val="121212"/>
                </a:solidFill>
                <a:latin typeface="Arial"/>
                <a:ea typeface="Arial"/>
                <a:cs typeface="Arial"/>
                <a:sym typeface="Arial"/>
              </a:rPr>
              <a:t>, die </a:t>
            </a:r>
            <a:r>
              <a:rPr lang="en-US" sz="2000" b="0" i="0" u="none" strike="noStrike" cap="none" dirty="0" err="1">
                <a:solidFill>
                  <a:srgbClr val="121212"/>
                </a:solidFill>
                <a:latin typeface="Arial"/>
                <a:ea typeface="Arial"/>
                <a:cs typeface="Arial"/>
                <a:sym typeface="Arial"/>
              </a:rPr>
              <a:t>die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wichtigsten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Konzepte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gründlich</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abdecken</a:t>
            </a:r>
            <a:r>
              <a:rPr lang="en-US" sz="2000" b="0" i="0" u="none" strike="noStrike" cap="none" dirty="0">
                <a:solidFill>
                  <a:srgbClr val="121212"/>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90" name="Google Shape;290;p7"/>
          <p:cNvSpPr txBox="1"/>
          <p:nvPr/>
        </p:nvSpPr>
        <p:spPr>
          <a:xfrm>
            <a:off x="384614" y="6126958"/>
            <a:ext cx="5004804" cy="28931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dirty="0" err="1">
                <a:solidFill>
                  <a:srgbClr val="E36C09"/>
                </a:solidFill>
                <a:latin typeface="Arial"/>
                <a:ea typeface="Arial"/>
                <a:cs typeface="Arial"/>
                <a:sym typeface="Arial"/>
              </a:rPr>
              <a:t>Hinweise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Vorbereitung</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Geben</a:t>
            </a:r>
            <a:r>
              <a:rPr lang="en-US" sz="2000" b="0" i="0" u="none" strike="noStrike" cap="none" dirty="0">
                <a:solidFill>
                  <a:srgbClr val="121212"/>
                </a:solidFill>
                <a:latin typeface="Arial"/>
                <a:ea typeface="Arial"/>
                <a:cs typeface="Arial"/>
                <a:sym typeface="Arial"/>
              </a:rPr>
              <a:t> Sie </a:t>
            </a:r>
            <a:r>
              <a:rPr lang="en-US" sz="2000" b="0" i="0" u="none" strike="noStrike" cap="none" dirty="0" err="1">
                <a:solidFill>
                  <a:srgbClr val="121212"/>
                </a:solidFill>
                <a:latin typeface="Arial"/>
                <a:ea typeface="Arial"/>
                <a:cs typeface="Arial"/>
                <a:sym typeface="Arial"/>
              </a:rPr>
              <a:t>klare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Anweisungen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worauf</a:t>
            </a:r>
            <a:r>
              <a:rPr lang="en-US" sz="2000" b="0" i="0" u="none" strike="noStrike" cap="none" dirty="0">
                <a:solidFill>
                  <a:srgbClr val="121212"/>
                </a:solidFill>
                <a:latin typeface="Arial"/>
                <a:ea typeface="Arial"/>
                <a:cs typeface="Arial"/>
                <a:sym typeface="Arial"/>
              </a:rPr>
              <a:t> Sie </a:t>
            </a:r>
            <a:r>
              <a:rPr lang="en-US" sz="2000" b="0" i="0" u="none" strike="noStrike" cap="none" dirty="0" err="1">
                <a:solidFill>
                  <a:srgbClr val="121212"/>
                </a:solidFill>
                <a:latin typeface="Arial"/>
                <a:ea typeface="Arial"/>
                <a:cs typeface="Arial"/>
                <a:sym typeface="Arial"/>
              </a:rPr>
              <a:t>sich</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konzentrieren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sollen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einschließlich</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wichtigsten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Fragen</a:t>
            </a:r>
            <a:r>
              <a:rPr lang="en-US" sz="2000" b="0" i="0" u="none" strike="noStrike" cap="none" dirty="0">
                <a:solidFill>
                  <a:srgbClr val="121212"/>
                </a:solidFill>
                <a:latin typeface="Arial"/>
                <a:ea typeface="Arial"/>
                <a:cs typeface="Arial"/>
                <a:sym typeface="Arial"/>
              </a:rPr>
              <a:t> und </a:t>
            </a:r>
            <a:r>
              <a:rPr lang="en-US" sz="2000" b="0" i="0" u="none" strike="noStrike" cap="none" dirty="0" err="1">
                <a:solidFill>
                  <a:srgbClr val="121212"/>
                </a:solidFill>
                <a:latin typeface="Arial"/>
                <a:ea typeface="Arial"/>
                <a:cs typeface="Arial"/>
                <a:sym typeface="Arial"/>
              </a:rPr>
              <a:t>Ziele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damit</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sich</a:t>
            </a:r>
            <a:r>
              <a:rPr lang="en-US" sz="2000" b="0" i="0" u="none" strike="noStrike" cap="none" dirty="0">
                <a:solidFill>
                  <a:srgbClr val="121212"/>
                </a:solidFill>
                <a:latin typeface="Arial"/>
                <a:ea typeface="Arial"/>
                <a:cs typeface="Arial"/>
                <a:sym typeface="Arial"/>
              </a:rPr>
              <a:t> die </a:t>
            </a:r>
            <a:r>
              <a:rPr lang="en-US" sz="2000" b="0" i="0" u="none" strike="noStrike" cap="none" dirty="0" err="1">
                <a:solidFill>
                  <a:srgbClr val="121212"/>
                </a:solidFill>
                <a:latin typeface="Arial"/>
                <a:ea typeface="Arial"/>
                <a:cs typeface="Arial"/>
                <a:sym typeface="Arial"/>
              </a:rPr>
              <a:t>Schüler</a:t>
            </a:r>
            <a:r>
              <a:rPr lang="en-US" sz="2000" b="0" i="0" u="none" strike="noStrike" cap="none" dirty="0">
                <a:solidFill>
                  <a:srgbClr val="121212"/>
                </a:solidFill>
                <a:latin typeface="Arial"/>
                <a:ea typeface="Arial"/>
                <a:cs typeface="Arial"/>
                <a:sym typeface="Arial"/>
              </a:rPr>
              <a:t> auf die </a:t>
            </a:r>
            <a:r>
              <a:rPr lang="en-US" sz="2000" b="0" i="0" u="none" strike="noStrike" cap="none" dirty="0" err="1">
                <a:solidFill>
                  <a:srgbClr val="121212"/>
                </a:solidFill>
                <a:latin typeface="Arial"/>
                <a:ea typeface="Arial"/>
                <a:cs typeface="Arial"/>
                <a:sym typeface="Arial"/>
              </a:rPr>
              <a:t>wichtigsten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Teile</a:t>
            </a:r>
            <a:r>
              <a:rPr lang="en-US" sz="2000" b="0" i="0" u="none" strike="noStrike" cap="none" dirty="0">
                <a:solidFill>
                  <a:srgbClr val="121212"/>
                </a:solidFill>
                <a:latin typeface="Arial"/>
                <a:ea typeface="Arial"/>
                <a:cs typeface="Arial"/>
                <a:sym typeface="Arial"/>
              </a:rPr>
              <a:t> des Materials </a:t>
            </a:r>
            <a:r>
              <a:rPr lang="en-US" sz="2000" b="0" i="0" u="none" strike="noStrike" cap="none" dirty="0" err="1">
                <a:solidFill>
                  <a:srgbClr val="121212"/>
                </a:solidFill>
                <a:latin typeface="Arial"/>
                <a:ea typeface="Arial"/>
                <a:cs typeface="Arial"/>
                <a:sym typeface="Arial"/>
              </a:rPr>
              <a:t>konzentrieren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können</a:t>
            </a:r>
            <a:r>
              <a:rPr lang="en-US" sz="2000" b="0" i="0" u="none" strike="noStrike" cap="none" dirty="0">
                <a:solidFill>
                  <a:srgbClr val="121212"/>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91" name="Google Shape;291;p7"/>
          <p:cNvSpPr txBox="1"/>
          <p:nvPr/>
        </p:nvSpPr>
        <p:spPr>
          <a:xfrm>
            <a:off x="11647593" y="3147650"/>
            <a:ext cx="4273790"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Feedback-Mechanismen: </a:t>
            </a:r>
            <a:r>
              <a:rPr lang="en-US" sz="2000" b="0" i="0" u="none" strike="noStrike" cap="none">
                <a:solidFill>
                  <a:srgbClr val="121212"/>
                </a:solidFill>
                <a:latin typeface="Arial"/>
                <a:ea typeface="Arial"/>
                <a:cs typeface="Arial"/>
                <a:sym typeface="Arial"/>
              </a:rPr>
              <a:t>Richten Sie Möglichkeiten für Studierende ein, Fragen zu stellen, wie z. B. virtuelle Sprechstunden, Q&amp;A-Boards oder Diskussionsforen.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7"/>
          <p:cNvSpPr txBox="1"/>
          <p:nvPr/>
        </p:nvSpPr>
        <p:spPr>
          <a:xfrm>
            <a:off x="6347141" y="6255646"/>
            <a:ext cx="4735074" cy="2893059"/>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dirty="0" err="1">
                <a:solidFill>
                  <a:srgbClr val="E36C09"/>
                </a:solidFill>
                <a:latin typeface="Arial"/>
                <a:ea typeface="Arial"/>
                <a:cs typeface="Arial"/>
                <a:sym typeface="Arial"/>
              </a:rPr>
              <a:t>Sicherstellung</a:t>
            </a:r>
            <a:r>
              <a:rPr lang="en-US" sz="2000" b="1" i="0" u="none" strike="noStrike" cap="none" dirty="0">
                <a:solidFill>
                  <a:srgbClr val="E36C09"/>
                </a:solidFill>
                <a:latin typeface="Arial"/>
                <a:ea typeface="Arial"/>
                <a:cs typeface="Arial"/>
                <a:sym typeface="Arial"/>
              </a:rPr>
              <a:t> der </a:t>
            </a:r>
            <a:r>
              <a:rPr lang="en-US" sz="2000" b="1" i="0" u="none" strike="noStrike" cap="none" dirty="0" err="1">
                <a:solidFill>
                  <a:srgbClr val="E36C09"/>
                </a:solidFill>
                <a:latin typeface="Arial"/>
                <a:ea typeface="Arial"/>
                <a:cs typeface="Arial"/>
                <a:sym typeface="Arial"/>
              </a:rPr>
              <a:t>Zugänglichkeit</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Sicherstellen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dass</a:t>
            </a:r>
            <a:r>
              <a:rPr lang="en-US" sz="2000" b="0" i="0" u="none" strike="noStrike" cap="none" dirty="0">
                <a:solidFill>
                  <a:srgbClr val="121212"/>
                </a:solidFill>
                <a:latin typeface="Arial"/>
                <a:ea typeface="Arial"/>
                <a:cs typeface="Arial"/>
                <a:sym typeface="Arial"/>
              </a:rPr>
              <a:t> alle </a:t>
            </a:r>
            <a:r>
              <a:rPr lang="en-US" sz="2000" b="0" i="0" u="none" strike="noStrike" cap="none" dirty="0" err="1">
                <a:solidFill>
                  <a:srgbClr val="121212"/>
                </a:solidFill>
                <a:latin typeface="Arial"/>
                <a:ea typeface="Arial"/>
                <a:cs typeface="Arial"/>
                <a:sym typeface="Arial"/>
              </a:rPr>
              <a:t>Materialien</a:t>
            </a:r>
            <a:r>
              <a:rPr lang="en-US" sz="2000" b="0" i="0" u="none" strike="noStrike" cap="none" dirty="0">
                <a:solidFill>
                  <a:srgbClr val="121212"/>
                </a:solidFill>
                <a:latin typeface="Arial"/>
                <a:ea typeface="Arial"/>
                <a:cs typeface="Arial"/>
                <a:sym typeface="Arial"/>
              </a:rPr>
              <a:t> für alle </a:t>
            </a:r>
            <a:r>
              <a:rPr lang="en-US" sz="2000" b="0" i="0" u="none" strike="noStrike" cap="none" dirty="0" err="1">
                <a:solidFill>
                  <a:srgbClr val="121212"/>
                </a:solidFill>
                <a:latin typeface="Arial"/>
                <a:ea typeface="Arial"/>
                <a:cs typeface="Arial"/>
                <a:sym typeface="Arial"/>
              </a:rPr>
              <a:t>SchülerInnen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zugänglich</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sind</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unter</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Berücksichtigung</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unterschiedlichen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Bedürfnisse</a:t>
            </a:r>
            <a:r>
              <a:rPr lang="en-US" sz="2000" b="0" i="0" u="none" strike="noStrike" cap="none" dirty="0">
                <a:solidFill>
                  <a:srgbClr val="121212"/>
                </a:solidFill>
                <a:latin typeface="Arial"/>
                <a:ea typeface="Arial"/>
                <a:cs typeface="Arial"/>
                <a:sym typeface="Arial"/>
              </a:rPr>
              <a:t> und </a:t>
            </a:r>
            <a:r>
              <a:rPr lang="en-US" sz="2000" b="0" i="0" u="none" strike="noStrike" cap="none" dirty="0" err="1">
                <a:solidFill>
                  <a:srgbClr val="121212"/>
                </a:solidFill>
                <a:latin typeface="Arial"/>
                <a:ea typeface="Arial"/>
                <a:cs typeface="Arial"/>
                <a:sym typeface="Arial"/>
              </a:rPr>
              <a:t>technologischen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Zugangsmöglichkeiten</a:t>
            </a:r>
            <a:r>
              <a:rPr lang="en-US" sz="2000" b="0" i="0" u="none" strike="noStrike" cap="none" dirty="0">
                <a:solidFill>
                  <a:srgbClr val="121212"/>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93" name="Google Shape;293;p7"/>
          <p:cNvSpPr txBox="1"/>
          <p:nvPr/>
        </p:nvSpPr>
        <p:spPr>
          <a:xfrm>
            <a:off x="6347140" y="3147650"/>
            <a:ext cx="4177093"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Engagement-Strategien: </a:t>
            </a:r>
            <a:r>
              <a:rPr lang="en-US" sz="2000" b="0" i="0" u="none" strike="noStrike" cap="none">
                <a:solidFill>
                  <a:srgbClr val="121212"/>
                </a:solidFill>
                <a:latin typeface="Arial"/>
                <a:ea typeface="Arial"/>
                <a:cs typeface="Arial"/>
                <a:sym typeface="Arial"/>
              </a:rPr>
              <a:t>Erstellen Sie interaktive Aktivitäten vor dem Unterricht, wie z. B. Quizfragen oder Reflexionsfragen, um die Schüler aktiv in den Stoff einzubeziehen.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7"/>
          <p:cNvSpPr/>
          <p:nvPr/>
        </p:nvSpPr>
        <p:spPr>
          <a:xfrm>
            <a:off x="5277751" y="3762078"/>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7"/>
          <p:cNvSpPr/>
          <p:nvPr/>
        </p:nvSpPr>
        <p:spPr>
          <a:xfrm>
            <a:off x="5277750" y="6810883"/>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7"/>
          <p:cNvSpPr/>
          <p:nvPr/>
        </p:nvSpPr>
        <p:spPr>
          <a:xfrm>
            <a:off x="10687306" y="3762078"/>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7"/>
          <p:cNvSpPr/>
          <p:nvPr/>
        </p:nvSpPr>
        <p:spPr>
          <a:xfrm>
            <a:off x="10964484" y="6731651"/>
            <a:ext cx="1366218" cy="841857"/>
          </a:xfrm>
          <a:prstGeom prst="mathEqual">
            <a:avLst>
              <a:gd name="adj1" fmla="val 23520"/>
              <a:gd name="adj2" fmla="val 1176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Google Shape;136;p34">
            <a:extLst>
              <a:ext uri="{FF2B5EF4-FFF2-40B4-BE49-F238E27FC236}">
                <a16:creationId xmlns:a16="http://schemas.microsoft.com/office/drawing/2014/main" id="{B4B174E6-04BD-B752-C2F0-A0B98F6D3838}"/>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7B33A258-C286-827C-B48E-97B737411106}"/>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A99C65B3-C929-FBF8-9AB6-703F61325470}"/>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2E4B2740-E1C0-DD86-9D49-F1B4D3F5BA64}"/>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2"/>
        <p:cNvGrpSpPr/>
        <p:nvPr/>
      </p:nvGrpSpPr>
      <p:grpSpPr>
        <a:xfrm>
          <a:off x="0" y="0"/>
          <a:ext cx="0" cy="0"/>
          <a:chOff x="0" y="0"/>
          <a:chExt cx="0" cy="0"/>
        </a:xfrm>
      </p:grpSpPr>
      <p:sp>
        <p:nvSpPr>
          <p:cNvPr id="303" name="Google Shape;303;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04" name="Google Shape;3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39"/>
          <p:cNvPicPr preferRelativeResize="0"/>
          <p:nvPr/>
        </p:nvPicPr>
        <p:blipFill rotWithShape="1">
          <a:blip r:embed="rId3">
            <a:alphaModFix/>
          </a:blip>
          <a:srcRect/>
          <a:stretch/>
        </p:blipFill>
        <p:spPr>
          <a:xfrm>
            <a:off x="10053990" y="5506440"/>
            <a:ext cx="7614131" cy="3281463"/>
          </a:xfrm>
          <a:prstGeom prst="rect">
            <a:avLst/>
          </a:prstGeom>
          <a:noFill/>
          <a:ln>
            <a:noFill/>
          </a:ln>
        </p:spPr>
      </p:pic>
      <p:sp>
        <p:nvSpPr>
          <p:cNvPr id="306" name="Google Shape;306;p39"/>
          <p:cNvSpPr txBox="1"/>
          <p:nvPr/>
        </p:nvSpPr>
        <p:spPr>
          <a:xfrm>
            <a:off x="559140" y="1395142"/>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Strategien für eine effektive Vorbereitung</a:t>
            </a:r>
            <a:endParaRPr sz="3200" b="0" i="0" u="none" strike="noStrike" cap="none">
              <a:solidFill>
                <a:srgbClr val="000000"/>
              </a:solidFill>
              <a:latin typeface="Arial"/>
              <a:ea typeface="Arial"/>
              <a:cs typeface="Arial"/>
              <a:sym typeface="Arial"/>
            </a:endParaRPr>
          </a:p>
        </p:txBody>
      </p:sp>
      <p:sp>
        <p:nvSpPr>
          <p:cNvPr id="307" name="Google Shape;307;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a:p>
        </p:txBody>
      </p:sp>
      <p:sp>
        <p:nvSpPr>
          <p:cNvPr id="309" name="Google Shape;309;p39"/>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3" name="Google Shape;313;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9"/>
          <p:cNvSpPr txBox="1"/>
          <p:nvPr/>
        </p:nvSpPr>
        <p:spPr>
          <a:xfrm>
            <a:off x="604213" y="2265702"/>
            <a:ext cx="4733106" cy="378561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Strukturierte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Gliederung</a:t>
            </a:r>
            <a:r>
              <a:rPr lang="en-US" sz="2000" b="1" i="0" u="none" strike="noStrike" cap="none" dirty="0">
                <a:solidFill>
                  <a:srgbClr val="E36C09"/>
                </a:solidFill>
                <a:latin typeface="Arial"/>
                <a:ea typeface="Arial"/>
                <a:cs typeface="Arial"/>
                <a:sym typeface="Arial"/>
              </a:rPr>
              <a:t>: </a:t>
            </a:r>
            <a:br>
              <a:rPr lang="en-US" sz="2000" b="1" i="0" u="none" strike="noStrike" cap="none" dirty="0">
                <a:solidFill>
                  <a:srgbClr val="E36C09"/>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Eine </a:t>
            </a:r>
            <a:r>
              <a:rPr lang="en-US" sz="2000" b="0" i="0" u="none" strike="noStrike" cap="none" dirty="0" err="1">
                <a:solidFill>
                  <a:schemeClr val="dk1"/>
                </a:solidFill>
                <a:latin typeface="Arial"/>
                <a:ea typeface="Arial"/>
                <a:cs typeface="Arial"/>
                <a:sym typeface="Arial"/>
              </a:rPr>
              <a:t>klare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Gliederung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führt</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durch</a:t>
            </a:r>
            <a:r>
              <a:rPr lang="en-US" sz="2000" b="0" i="0" u="none" strike="noStrike" cap="none" dirty="0">
                <a:solidFill>
                  <a:schemeClr val="dk1"/>
                </a:solidFill>
                <a:latin typeface="Arial"/>
                <a:ea typeface="Arial"/>
                <a:cs typeface="Arial"/>
                <a:sym typeface="Arial"/>
              </a:rPr>
              <a:t> das </a:t>
            </a:r>
            <a:r>
              <a:rPr lang="en-US" sz="2000" b="0" i="0" u="none" strike="noStrike" cap="none" dirty="0" err="1">
                <a:solidFill>
                  <a:schemeClr val="dk1"/>
                </a:solidFill>
                <a:latin typeface="Arial"/>
                <a:ea typeface="Arial"/>
                <a:cs typeface="Arial"/>
                <a:sym typeface="Arial"/>
              </a:rPr>
              <a:t>Unterrichtsmaterial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indem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die Haupt- und </a:t>
            </a:r>
            <a:r>
              <a:rPr lang="en-US" sz="2000" b="0" i="0" u="none" strike="noStrike" cap="none" dirty="0" err="1">
                <a:solidFill>
                  <a:schemeClr val="dk1"/>
                </a:solidFill>
                <a:latin typeface="Arial"/>
                <a:ea typeface="Arial"/>
                <a:cs typeface="Arial"/>
                <a:sym typeface="Arial"/>
              </a:rPr>
              <a:t>Unterthemen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sowie</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wichtigsten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Punkte</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bessere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Konzentration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ein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besseres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organisiert</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315" name="Google Shape;315;p39"/>
          <p:cNvSpPr txBox="1"/>
          <p:nvPr/>
        </p:nvSpPr>
        <p:spPr>
          <a:xfrm>
            <a:off x="559139" y="5954858"/>
            <a:ext cx="4361851" cy="28622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dirty="0" err="1">
                <a:solidFill>
                  <a:srgbClr val="E36C09"/>
                </a:solidFill>
                <a:latin typeface="Arial"/>
                <a:ea typeface="Arial"/>
                <a:cs typeface="Arial"/>
                <a:sym typeface="Arial"/>
              </a:rPr>
              <a:t>Lernziele</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Die </a:t>
            </a:r>
            <a:r>
              <a:rPr lang="en-US" sz="2000" b="0" i="0" u="none" strike="noStrike" cap="none" dirty="0" err="1">
                <a:solidFill>
                  <a:schemeClr val="dk1"/>
                </a:solidFill>
                <a:latin typeface="Arial"/>
                <a:ea typeface="Arial"/>
                <a:cs typeface="Arial"/>
                <a:sym typeface="Arial"/>
              </a:rPr>
              <a:t>Festlegung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Lernzielen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hilft</a:t>
            </a:r>
            <a:r>
              <a:rPr lang="en-US" sz="2000" b="0" i="0" u="none" strike="noStrike" cap="none" dirty="0">
                <a:solidFill>
                  <a:schemeClr val="dk1"/>
                </a:solidFill>
                <a:latin typeface="Arial"/>
                <a:ea typeface="Arial"/>
                <a:cs typeface="Arial"/>
                <a:sym typeface="Arial"/>
              </a:rPr>
              <a:t> den </a:t>
            </a:r>
            <a:r>
              <a:rPr lang="en-US" sz="2000" b="0" i="0" u="none" strike="noStrike" cap="none" dirty="0" err="1">
                <a:solidFill>
                  <a:schemeClr val="dk1"/>
                </a:solidFill>
                <a:latin typeface="Arial"/>
                <a:ea typeface="Arial"/>
                <a:cs typeface="Arial"/>
                <a:sym typeface="Arial"/>
              </a:rPr>
              <a:t>Schülern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auf die </a:t>
            </a:r>
            <a:r>
              <a:rPr lang="en-US" sz="2000" b="0" i="0" u="none" strike="noStrike" cap="none" dirty="0" err="1">
                <a:solidFill>
                  <a:schemeClr val="dk1"/>
                </a:solidFill>
                <a:latin typeface="Arial"/>
                <a:ea typeface="Arial"/>
                <a:cs typeface="Arial"/>
                <a:sym typeface="Arial"/>
              </a:rPr>
              <a:t>wichtigsten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Aspekte</a:t>
            </a:r>
            <a:r>
              <a:rPr lang="en-US" sz="2000" b="0" i="0" u="none" strike="noStrike" cap="none" dirty="0">
                <a:solidFill>
                  <a:schemeClr val="dk1"/>
                </a:solidFill>
                <a:latin typeface="Arial"/>
                <a:ea typeface="Arial"/>
                <a:cs typeface="Arial"/>
                <a:sym typeface="Arial"/>
              </a:rPr>
              <a:t> des </a:t>
            </a:r>
            <a:r>
              <a:rPr lang="en-US" sz="2000" b="0" i="0" u="none" strike="noStrike" cap="none" dirty="0" err="1">
                <a:solidFill>
                  <a:schemeClr val="dk1"/>
                </a:solidFill>
                <a:latin typeface="Arial"/>
                <a:ea typeface="Arial"/>
                <a:cs typeface="Arial"/>
                <a:sym typeface="Arial"/>
              </a:rPr>
              <a:t>Stoffes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konzentrieren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klären</a:t>
            </a:r>
            <a:r>
              <a:rPr lang="en-US" sz="2000" b="0" i="0" u="none" strike="noStrike" cap="none" dirty="0">
                <a:solidFill>
                  <a:schemeClr val="dk1"/>
                </a:solidFill>
                <a:latin typeface="Arial"/>
                <a:ea typeface="Arial"/>
                <a:cs typeface="Arial"/>
                <a:sym typeface="Arial"/>
              </a:rPr>
              <a:t>, was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am Ende </a:t>
            </a:r>
            <a:r>
              <a:rPr lang="en-US" sz="2000" b="0" i="0" u="none" strike="noStrike" cap="none" dirty="0" err="1">
                <a:solidFill>
                  <a:schemeClr val="dk1"/>
                </a:solidFill>
                <a:latin typeface="Arial"/>
                <a:ea typeface="Arial"/>
                <a:cs typeface="Arial"/>
                <a:sym typeface="Arial"/>
              </a:rPr>
              <a:t>wissen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sollten</a:t>
            </a:r>
            <a:r>
              <a:rPr lang="en-US" sz="2000" b="0" i="0" u="none" strike="noStrike" cap="none" dirty="0">
                <a:solidFill>
                  <a:schemeClr val="dk1"/>
                </a:solidFill>
                <a:latin typeface="Arial"/>
                <a:ea typeface="Arial"/>
                <a:cs typeface="Arial"/>
                <a:sym typeface="Arial"/>
              </a:rPr>
              <a:t>.</a:t>
            </a:r>
            <a:endParaRPr dirty="0"/>
          </a:p>
        </p:txBody>
      </p:sp>
      <p:sp>
        <p:nvSpPr>
          <p:cNvPr id="316" name="Google Shape;316;p39"/>
          <p:cNvSpPr txBox="1"/>
          <p:nvPr/>
        </p:nvSpPr>
        <p:spPr>
          <a:xfrm>
            <a:off x="10656473" y="2085295"/>
            <a:ext cx="3696791" cy="326698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dirty="0" err="1">
                <a:solidFill>
                  <a:srgbClr val="E36C09"/>
                </a:solidFill>
                <a:latin typeface="Arial"/>
                <a:ea typeface="Arial"/>
                <a:cs typeface="Arial"/>
                <a:sym typeface="Arial"/>
              </a:rPr>
              <a:t>Konsistenz</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Ein </a:t>
            </a:r>
            <a:r>
              <a:rPr lang="en-US" sz="2000" b="0" i="0" u="none" strike="noStrike" cap="none" dirty="0" err="1">
                <a:solidFill>
                  <a:schemeClr val="dk1"/>
                </a:solidFill>
                <a:latin typeface="Arial"/>
                <a:ea typeface="Arial"/>
                <a:cs typeface="Arial"/>
                <a:sym typeface="Arial"/>
              </a:rPr>
              <a:t>einheitliches</a:t>
            </a:r>
            <a:r>
              <a:rPr lang="en-US" sz="2000" b="0" i="0" u="none" strike="noStrike" cap="none" dirty="0">
                <a:solidFill>
                  <a:schemeClr val="dk1"/>
                </a:solidFill>
                <a:latin typeface="Arial"/>
                <a:ea typeface="Arial"/>
                <a:cs typeface="Arial"/>
                <a:sym typeface="Arial"/>
              </a:rPr>
              <a:t> Format für die </a:t>
            </a:r>
            <a:r>
              <a:rPr lang="en-US" sz="2000" b="0" i="0" u="none" strike="noStrike" cap="none" dirty="0" err="1">
                <a:solidFill>
                  <a:schemeClr val="dk1"/>
                </a:solidFill>
                <a:latin typeface="Arial"/>
                <a:ea typeface="Arial"/>
                <a:cs typeface="Arial"/>
                <a:sym typeface="Arial"/>
              </a:rPr>
              <a:t>Materialien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vor</a:t>
            </a:r>
            <a:r>
              <a:rPr lang="en-US" sz="2000" b="0" i="0" u="none" strike="noStrike" cap="none" dirty="0">
                <a:solidFill>
                  <a:schemeClr val="dk1"/>
                </a:solidFill>
                <a:latin typeface="Arial"/>
                <a:ea typeface="Arial"/>
                <a:cs typeface="Arial"/>
                <a:sym typeface="Arial"/>
              </a:rPr>
              <a:t> dem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schafft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verlässliche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Lerngewohnheiten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passt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zum</a:t>
            </a:r>
            <a:r>
              <a:rPr lang="en-US" sz="2000" b="0" i="0" u="none" strike="noStrike" cap="none" dirty="0">
                <a:solidFill>
                  <a:schemeClr val="dk1"/>
                </a:solidFill>
                <a:latin typeface="Arial"/>
                <a:ea typeface="Arial"/>
                <a:cs typeface="Arial"/>
                <a:sym typeface="Arial"/>
              </a:rPr>
              <a:t> Flipped-Classroom-Ansatz, </a:t>
            </a:r>
            <a:r>
              <a:rPr lang="en-US" sz="2000" b="0" i="0" u="none" strike="noStrike" cap="none" dirty="0" err="1">
                <a:solidFill>
                  <a:schemeClr val="dk1"/>
                </a:solidFill>
                <a:latin typeface="Arial"/>
                <a:ea typeface="Arial"/>
                <a:cs typeface="Arial"/>
                <a:sym typeface="Arial"/>
              </a:rPr>
              <a:t>wodurch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Verwirrung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vermieden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wird</a:t>
            </a:r>
            <a:r>
              <a:rPr lang="en-US" sz="2000" b="0" i="0" u="none" strike="noStrike" cap="none" dirty="0">
                <a:solidFill>
                  <a:schemeClr val="dk1"/>
                </a:solidFill>
                <a:latin typeface="Arial"/>
                <a:ea typeface="Arial"/>
                <a:cs typeface="Arial"/>
                <a:sym typeface="Arial"/>
              </a:rPr>
              <a:t>.</a:t>
            </a:r>
            <a:endParaRPr dirty="0"/>
          </a:p>
        </p:txBody>
      </p:sp>
      <p:sp>
        <p:nvSpPr>
          <p:cNvPr id="317" name="Google Shape;317;p39"/>
          <p:cNvSpPr txBox="1"/>
          <p:nvPr/>
        </p:nvSpPr>
        <p:spPr>
          <a:xfrm>
            <a:off x="5376945" y="2085212"/>
            <a:ext cx="3696791" cy="286232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Interaktive Elemente: </a:t>
            </a:r>
            <a:r>
              <a:rPr lang="en-US" sz="2000" b="0" i="0" u="none" strike="noStrike" cap="none">
                <a:solidFill>
                  <a:schemeClr val="dk1"/>
                </a:solidFill>
                <a:latin typeface="Arial"/>
                <a:ea typeface="Arial"/>
                <a:cs typeface="Arial"/>
                <a:sym typeface="Arial"/>
              </a:rPr>
              <a:t>Die Einbeziehung interaktiver Aufgaben fördert das aktive Lernen und hilft den Schülern, sich mit dem Stoff zu beschäftigen und ihn zu behalten.</a:t>
            </a:r>
            <a:endParaRPr/>
          </a:p>
        </p:txBody>
      </p:sp>
      <p:sp>
        <p:nvSpPr>
          <p:cNvPr id="318" name="Google Shape;318;p39"/>
          <p:cNvSpPr txBox="1"/>
          <p:nvPr/>
        </p:nvSpPr>
        <p:spPr>
          <a:xfrm>
            <a:off x="5337320" y="5336329"/>
            <a:ext cx="4361851" cy="332394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dirty="0">
                <a:solidFill>
                  <a:srgbClr val="E36C09"/>
                </a:solidFill>
                <a:latin typeface="Arial"/>
                <a:ea typeface="Arial"/>
                <a:cs typeface="Arial"/>
                <a:sym typeface="Arial"/>
              </a:rPr>
              <a:t>Zusammenarbeit </a:t>
            </a:r>
            <a:r>
              <a:rPr lang="en-US" sz="2000" b="1" i="0" u="none" strike="noStrike" cap="none" dirty="0" err="1">
                <a:solidFill>
                  <a:srgbClr val="E36C09"/>
                </a:solidFill>
                <a:latin typeface="Arial"/>
                <a:ea typeface="Arial"/>
                <a:cs typeface="Arial"/>
                <a:sym typeface="Arial"/>
              </a:rPr>
              <a:t>unter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Gleichaltrigen</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Die </a:t>
            </a:r>
            <a:r>
              <a:rPr lang="en-US" sz="2000" b="0" i="0" u="none" strike="noStrike" cap="none" dirty="0" err="1">
                <a:solidFill>
                  <a:schemeClr val="dk1"/>
                </a:solidFill>
                <a:latin typeface="Arial"/>
                <a:ea typeface="Arial"/>
                <a:cs typeface="Arial"/>
                <a:sym typeface="Arial"/>
              </a:rPr>
              <a:t>Förderung</a:t>
            </a:r>
            <a:r>
              <a:rPr lang="en-US" sz="2000" b="0" i="0" u="none" strike="noStrike" cap="none" dirty="0">
                <a:solidFill>
                  <a:schemeClr val="dk1"/>
                </a:solidFill>
                <a:latin typeface="Arial"/>
                <a:ea typeface="Arial"/>
                <a:cs typeface="Arial"/>
                <a:sym typeface="Arial"/>
              </a:rPr>
              <a:t> der Zusammenarbeit </a:t>
            </a:r>
            <a:r>
              <a:rPr lang="en-US" sz="2000" b="0" i="0" u="none" strike="noStrike" cap="none" dirty="0" err="1">
                <a:solidFill>
                  <a:schemeClr val="dk1"/>
                </a:solidFill>
                <a:latin typeface="Arial"/>
                <a:ea typeface="Arial"/>
                <a:cs typeface="Arial"/>
                <a:sym typeface="Arial"/>
              </a:rPr>
              <a:t>während</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Vorbereitung</a:t>
            </a:r>
            <a:r>
              <a:rPr lang="en-US" sz="2000" b="0" i="0" u="none" strike="noStrike" cap="none" dirty="0">
                <a:solidFill>
                  <a:schemeClr val="dk1"/>
                </a:solidFill>
                <a:latin typeface="Arial"/>
                <a:ea typeface="Arial"/>
                <a:cs typeface="Arial"/>
                <a:sym typeface="Arial"/>
              </a:rPr>
              <a:t> auf den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vertieft</a:t>
            </a:r>
            <a:r>
              <a:rPr lang="en-US" sz="2000" b="0" i="0" u="none" strike="noStrike" cap="none" dirty="0">
                <a:solidFill>
                  <a:schemeClr val="dk1"/>
                </a:solidFill>
                <a:latin typeface="Arial"/>
                <a:ea typeface="Arial"/>
                <a:cs typeface="Arial"/>
                <a:sym typeface="Arial"/>
              </a:rPr>
              <a:t> das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spiegelt</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Teamarbeit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wider.</a:t>
            </a:r>
            <a:endParaRPr dirty="0"/>
          </a:p>
        </p:txBody>
      </p:sp>
      <p:sp>
        <p:nvSpPr>
          <p:cNvPr id="2" name="Google Shape;136;p34">
            <a:extLst>
              <a:ext uri="{FF2B5EF4-FFF2-40B4-BE49-F238E27FC236}">
                <a16:creationId xmlns:a16="http://schemas.microsoft.com/office/drawing/2014/main" id="{DF816898-D577-9D70-AEB8-C950ED146546}"/>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4AF567F1-34DB-3663-5E72-D7CD3A17D0C2}"/>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7B6767C7-7954-9198-2778-D177A837D435}"/>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451B9B2-F288-C5AB-9454-1048E8C7B138}"/>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3"/>
        <p:cNvGrpSpPr/>
        <p:nvPr/>
      </p:nvGrpSpPr>
      <p:grpSpPr>
        <a:xfrm>
          <a:off x="0" y="0"/>
          <a:ext cx="0" cy="0"/>
          <a:chOff x="0" y="0"/>
          <a:chExt cx="0" cy="0"/>
        </a:xfrm>
      </p:grpSpPr>
      <p:sp>
        <p:nvSpPr>
          <p:cNvPr id="324" name="Google Shape;324;p40"/>
          <p:cNvSpPr txBox="1"/>
          <p:nvPr/>
        </p:nvSpPr>
        <p:spPr>
          <a:xfrm>
            <a:off x="687193" y="1465020"/>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Tipps für den Erfolg</a:t>
            </a:r>
            <a:endParaRPr sz="3200" b="0" i="0" u="none" strike="noStrike" cap="none">
              <a:solidFill>
                <a:srgbClr val="000000"/>
              </a:solidFill>
              <a:latin typeface="Arial"/>
              <a:ea typeface="Arial"/>
              <a:cs typeface="Arial"/>
              <a:sym typeface="Arial"/>
            </a:endParaRPr>
          </a:p>
        </p:txBody>
      </p:sp>
      <p:sp>
        <p:nvSpPr>
          <p:cNvPr id="325" name="Google Shape;325;p40"/>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28" name="Google Shape;328;p4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329" name="Google Shape;329;p40"/>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3" name="Google Shape;333;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0"/>
          <p:cNvSpPr txBox="1"/>
          <p:nvPr/>
        </p:nvSpPr>
        <p:spPr>
          <a:xfrm>
            <a:off x="734017" y="2563334"/>
            <a:ext cx="762027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p:txBody>
      </p:sp>
      <p:pic>
        <p:nvPicPr>
          <p:cNvPr id="335" name="Google Shape;335;p40"/>
          <p:cNvPicPr preferRelativeResize="0"/>
          <p:nvPr/>
        </p:nvPicPr>
        <p:blipFill rotWithShape="1">
          <a:blip r:embed="rId4">
            <a:alphaModFix/>
          </a:blip>
          <a:srcRect/>
          <a:stretch/>
        </p:blipFill>
        <p:spPr>
          <a:xfrm>
            <a:off x="8354290" y="2996370"/>
            <a:ext cx="9701832" cy="4163410"/>
          </a:xfrm>
          <a:prstGeom prst="rect">
            <a:avLst/>
          </a:prstGeom>
          <a:noFill/>
          <a:ln>
            <a:noFill/>
          </a:ln>
        </p:spPr>
      </p:pic>
      <p:sp>
        <p:nvSpPr>
          <p:cNvPr id="336" name="Google Shape;336;p40"/>
          <p:cNvSpPr txBox="1"/>
          <p:nvPr/>
        </p:nvSpPr>
        <p:spPr>
          <a:xfrm>
            <a:off x="387927" y="2407685"/>
            <a:ext cx="8215746" cy="70172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Beginnen</a:t>
            </a:r>
            <a:r>
              <a:rPr lang="en-US" sz="2000" b="1" i="0" u="none" strike="noStrike" cap="none" dirty="0">
                <a:solidFill>
                  <a:srgbClr val="E36C09"/>
                </a:solidFill>
                <a:latin typeface="Arial"/>
                <a:ea typeface="Arial"/>
                <a:cs typeface="Arial"/>
                <a:sym typeface="Arial"/>
              </a:rPr>
              <a:t> Sie </a:t>
            </a:r>
            <a:r>
              <a:rPr lang="en-US" sz="2000" b="1" i="0" u="none" strike="noStrike" cap="none" dirty="0" err="1">
                <a:solidFill>
                  <a:srgbClr val="E36C09"/>
                </a:solidFill>
                <a:latin typeface="Arial"/>
                <a:ea typeface="Arial"/>
                <a:cs typeface="Arial"/>
                <a:sym typeface="Arial"/>
              </a:rPr>
              <a:t>mit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fesselnden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Inhalten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Beginnen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Unterrichtsvorbereitung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ansprechenden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Materialien</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Aufmerksamkeit</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wecken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Mitmachen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Verwenden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provokante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Fragen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faszinierende</a:t>
            </a:r>
            <a:r>
              <a:rPr lang="en-US" sz="2000" b="0" i="0" u="none" strike="noStrike" cap="none" dirty="0">
                <a:solidFill>
                  <a:srgbClr val="000000"/>
                </a:solidFill>
                <a:latin typeface="Arial"/>
                <a:ea typeface="Arial"/>
                <a:cs typeface="Arial"/>
                <a:sym typeface="Arial"/>
              </a:rPr>
              <a:t> Videos, </a:t>
            </a:r>
            <a:r>
              <a:rPr lang="en-US" sz="2000" b="0" i="0" u="none" strike="noStrike" cap="none" dirty="0" err="1">
                <a:solidFill>
                  <a:srgbClr val="000000"/>
                </a:solidFill>
                <a:latin typeface="Arial"/>
                <a:ea typeface="Arial"/>
                <a:cs typeface="Arial"/>
                <a:sym typeface="Arial"/>
              </a:rPr>
              <a:t>Beispiele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a:t>
            </a:r>
            <a:r>
              <a:rPr lang="en-US" sz="2000" b="0" i="0" u="none" strike="noStrike" cap="none" dirty="0">
                <a:solidFill>
                  <a:srgbClr val="000000"/>
                </a:solidFill>
                <a:latin typeface="Arial"/>
                <a:ea typeface="Arial"/>
                <a:cs typeface="Arial"/>
                <a:sym typeface="Arial"/>
              </a:rPr>
              <a:t> der Praxis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aktuelle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Ereignisse</a:t>
            </a:r>
            <a:r>
              <a:rPr lang="en-US" sz="2000" b="0" i="0" u="none" strike="noStrike" cap="none" dirty="0">
                <a:solidFill>
                  <a:srgbClr val="000000"/>
                </a:solidFill>
                <a:latin typeface="Arial"/>
                <a:ea typeface="Arial"/>
                <a:cs typeface="Arial"/>
                <a:sym typeface="Arial"/>
              </a:rPr>
              <a:t>, um den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anschaulicher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gestalten und die </a:t>
            </a:r>
            <a:r>
              <a:rPr lang="en-US" sz="2000" b="0" i="0" u="none" strike="noStrike" cap="none" dirty="0" err="1">
                <a:solidFill>
                  <a:srgbClr val="000000"/>
                </a:solidFill>
                <a:latin typeface="Arial"/>
                <a:ea typeface="Arial"/>
                <a:cs typeface="Arial"/>
                <a:sym typeface="Arial"/>
              </a:rPr>
              <a:t>Neugier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wecken</a:t>
            </a:r>
            <a:r>
              <a:rPr lang="en-US" sz="2000" b="0" i="0" u="none" strike="noStrike" cap="none" dirty="0">
                <a:solidFill>
                  <a:srgbClr val="000000"/>
                </a:solidFill>
                <a:latin typeface="Arial"/>
                <a:ea typeface="Arial"/>
                <a:cs typeface="Arial"/>
                <a:sym typeface="Arial"/>
              </a:rPr>
              <a:t>.</a:t>
            </a:r>
            <a:endParaRPr dirty="0"/>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Noto Sans Symbols"/>
              <a:buNone/>
            </a:pPr>
            <a:endParaRPr sz="2000" b="1" i="0" u="none" strike="noStrike" cap="none" dirty="0">
              <a:solidFill>
                <a:srgbClr val="E36C09"/>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Auf </a:t>
            </a:r>
            <a:r>
              <a:rPr lang="en-US" sz="2000" b="1" i="0" u="none" strike="noStrike" cap="none" dirty="0" err="1">
                <a:solidFill>
                  <a:srgbClr val="E36C09"/>
                </a:solidFill>
                <a:latin typeface="Arial"/>
                <a:ea typeface="Arial"/>
                <a:cs typeface="Arial"/>
                <a:sym typeface="Arial"/>
              </a:rPr>
              <a:t>unterschiedliche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Lernstile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eingehen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Passen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Materialien</a:t>
            </a:r>
            <a:r>
              <a:rPr lang="en-US" sz="2000" b="0" i="0" u="none" strike="noStrike" cap="none" dirty="0">
                <a:solidFill>
                  <a:srgbClr val="000000"/>
                </a:solidFill>
                <a:latin typeface="Arial"/>
                <a:ea typeface="Arial"/>
                <a:cs typeface="Arial"/>
                <a:sym typeface="Arial"/>
              </a:rPr>
              <a:t> an die </a:t>
            </a:r>
            <a:r>
              <a:rPr lang="en-US" sz="2000" b="0" i="0" u="none" strike="noStrike" cap="none" dirty="0" err="1">
                <a:solidFill>
                  <a:srgbClr val="000000"/>
                </a:solidFill>
                <a:latin typeface="Arial"/>
                <a:ea typeface="Arial"/>
                <a:cs typeface="Arial"/>
                <a:sym typeface="Arial"/>
              </a:rPr>
              <a:t>verschiedenen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Lernpräferenzen</a:t>
            </a:r>
            <a:r>
              <a:rPr lang="en-US" sz="2000" b="0" i="0" u="none" strike="noStrike" cap="none" dirty="0">
                <a:solidFill>
                  <a:srgbClr val="000000"/>
                </a:solidFill>
                <a:latin typeface="Arial"/>
                <a:ea typeface="Arial"/>
                <a:cs typeface="Arial"/>
                <a:sym typeface="Arial"/>
              </a:rPr>
              <a:t> an.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verschiedene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Medien</a:t>
            </a:r>
            <a:r>
              <a:rPr lang="en-US" sz="2000" b="0" i="0" u="none" strike="noStrike" cap="none" dirty="0">
                <a:solidFill>
                  <a:srgbClr val="000000"/>
                </a:solidFill>
                <a:latin typeface="Arial"/>
                <a:ea typeface="Arial"/>
                <a:cs typeface="Arial"/>
                <a:sym typeface="Arial"/>
              </a:rPr>
              <a:t>, um das </a:t>
            </a:r>
            <a:r>
              <a:rPr lang="en-US" sz="2000" b="0" i="0" u="none" strike="noStrike" cap="none" dirty="0" err="1">
                <a:solidFill>
                  <a:srgbClr val="000000"/>
                </a:solidFill>
                <a:latin typeface="Arial"/>
                <a:ea typeface="Arial"/>
                <a:cs typeface="Arial"/>
                <a:sym typeface="Arial"/>
              </a:rPr>
              <a:t>Verständnis</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Merkfähigkeit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E36C09"/>
                </a:solidFill>
                <a:latin typeface="Arial"/>
                <a:ea typeface="Arial"/>
                <a:cs typeface="Arial"/>
                <a:sym typeface="Arial"/>
              </a:rPr>
              <a:t>Visuelle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Lernende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Infografiken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Diagramme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Videos.</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E36C09"/>
                </a:solidFill>
                <a:latin typeface="Arial"/>
                <a:ea typeface="Arial"/>
                <a:cs typeface="Arial"/>
                <a:sym typeface="Arial"/>
              </a:rPr>
              <a:t>Auditiv</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Lernende</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Podcasts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Audiozusammenfassungen</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E36C09"/>
                </a:solidFill>
                <a:latin typeface="Arial"/>
                <a:ea typeface="Arial"/>
                <a:cs typeface="Arial"/>
                <a:sym typeface="Arial"/>
              </a:rPr>
              <a:t>Kinästhetische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Lernende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Werkzeuge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Simulationen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Spiele</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E36C09"/>
                </a:solidFill>
                <a:latin typeface="Arial"/>
                <a:ea typeface="Arial"/>
                <a:cs typeface="Arial"/>
                <a:sym typeface="Arial"/>
              </a:rPr>
              <a:t>Lesen</a:t>
            </a:r>
            <a:r>
              <a:rPr lang="en-US" sz="2000" b="0" i="0" u="none" strike="noStrike" cap="none" dirty="0">
                <a:solidFill>
                  <a:srgbClr val="E36C09"/>
                </a:solidFill>
                <a:latin typeface="Arial"/>
                <a:ea typeface="Arial"/>
                <a:cs typeface="Arial"/>
                <a:sym typeface="Arial"/>
              </a:rPr>
              <a:t>/</a:t>
            </a:r>
            <a:r>
              <a:rPr lang="en-US" sz="2000" b="0" i="0" u="none" strike="noStrike" cap="none" dirty="0" err="1">
                <a:solidFill>
                  <a:srgbClr val="E36C09"/>
                </a:solidFill>
                <a:latin typeface="Arial"/>
                <a:ea typeface="Arial"/>
                <a:cs typeface="Arial"/>
                <a:sym typeface="Arial"/>
              </a:rPr>
              <a:t>Schreiben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Lernende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Lesematerial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Schreibanregungen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Nachdenken</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AB815636-1CB6-7B86-C0B6-8A9A0ACAC251}"/>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863F0470-857A-315F-A370-9B91C100677E}"/>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4F836A55-2F78-45E2-8A02-74F9DEAF40A7}"/>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A61E469-2197-B13B-FDC0-3D4C8159A363}"/>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1"/>
        <p:cNvGrpSpPr/>
        <p:nvPr/>
      </p:nvGrpSpPr>
      <p:grpSpPr>
        <a:xfrm>
          <a:off x="0" y="0"/>
          <a:ext cx="0" cy="0"/>
          <a:chOff x="0" y="0"/>
          <a:chExt cx="0" cy="0"/>
        </a:xfrm>
      </p:grpSpPr>
      <p:sp>
        <p:nvSpPr>
          <p:cNvPr id="342" name="Google Shape;342;p41"/>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Tipps für den Erfolg</a:t>
            </a:r>
            <a:endParaRPr sz="3200" b="0" i="0" u="none" strike="noStrike" cap="none">
              <a:solidFill>
                <a:srgbClr val="000000"/>
              </a:solidFill>
              <a:latin typeface="Arial"/>
              <a:ea typeface="Arial"/>
              <a:cs typeface="Arial"/>
              <a:sym typeface="Arial"/>
            </a:endParaRPr>
          </a:p>
        </p:txBody>
      </p:sp>
      <p:sp>
        <p:nvSpPr>
          <p:cNvPr id="343" name="Google Shape;343;p41"/>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1"/>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46" name="Google Shape;346;p41"/>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347" name="Google Shape;347;p41"/>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1" name="Google Shape;351;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1"/>
          <p:cNvSpPr txBox="1"/>
          <p:nvPr/>
        </p:nvSpPr>
        <p:spPr>
          <a:xfrm>
            <a:off x="734018" y="3032005"/>
            <a:ext cx="7079947" cy="40933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Zusätzliche Ressourcen anbieten: </a:t>
            </a:r>
            <a:r>
              <a:rPr lang="en-US" sz="2000" b="0" i="0" u="none" strike="noStrike" cap="none">
                <a:solidFill>
                  <a:srgbClr val="000000"/>
                </a:solidFill>
                <a:latin typeface="Arial"/>
                <a:ea typeface="Arial"/>
                <a:cs typeface="Arial"/>
                <a:sym typeface="Arial"/>
              </a:rPr>
              <a:t>Die Bereitstellung zusätzlicher Ressourcen hilft neugierigen Schülerinnen und Schülern, Themen zu vertiefen, und ermöglicht so fortgeschrittenes Lernen. Sie könnten zum Beispiel Leselisten, Videovorschläge (wie einen Dokumentarfilm über die Französische Revolution für Geschichte) oder interaktive Tools (z. B. Taschenrechner für algebraische Gleichungen) verwenden.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Bieten Sie konsequente Unterstützung an: </a:t>
            </a:r>
            <a:r>
              <a:rPr lang="en-US" sz="2000" b="0" i="0" u="none" strike="noStrike" cap="none">
                <a:solidFill>
                  <a:srgbClr val="000000"/>
                </a:solidFill>
                <a:latin typeface="Arial"/>
                <a:ea typeface="Arial"/>
                <a:cs typeface="Arial"/>
                <a:sym typeface="Arial"/>
              </a:rPr>
              <a:t>Regelmäßige Unterstützung bei der Unterrichtsvorbereitung hält die Schüler bei der Stange und verhindert Verwirrung. Bieten Sie klare Anweisungen, Raum für Fragen (z. B. ein Klassen-FAQ oder ein Diskussionsforum) und regelmäßige Fragesitzungen an, damit sich die SchülerInnen unterstützt und in ihrem Lernen sicher fühlen.</a:t>
            </a:r>
            <a:endParaRPr sz="2000" b="0" i="0" u="none" strike="noStrike" cap="none">
              <a:solidFill>
                <a:srgbClr val="000000"/>
              </a:solidFill>
              <a:latin typeface="Arial"/>
              <a:ea typeface="Arial"/>
              <a:cs typeface="Arial"/>
              <a:sym typeface="Arial"/>
            </a:endParaRPr>
          </a:p>
        </p:txBody>
      </p:sp>
      <p:pic>
        <p:nvPicPr>
          <p:cNvPr id="353" name="Google Shape;353;p41"/>
          <p:cNvPicPr preferRelativeResize="0"/>
          <p:nvPr/>
        </p:nvPicPr>
        <p:blipFill rotWithShape="1">
          <a:blip r:embed="rId4">
            <a:alphaModFix/>
          </a:blip>
          <a:srcRect/>
          <a:stretch/>
        </p:blipFill>
        <p:spPr>
          <a:xfrm>
            <a:off x="8635700" y="3003197"/>
            <a:ext cx="7342663" cy="4122196"/>
          </a:xfrm>
          <a:prstGeom prst="rect">
            <a:avLst/>
          </a:prstGeom>
          <a:noFill/>
          <a:ln>
            <a:noFill/>
          </a:ln>
        </p:spPr>
      </p:pic>
      <p:sp>
        <p:nvSpPr>
          <p:cNvPr id="2" name="Google Shape;136;p34">
            <a:extLst>
              <a:ext uri="{FF2B5EF4-FFF2-40B4-BE49-F238E27FC236}">
                <a16:creationId xmlns:a16="http://schemas.microsoft.com/office/drawing/2014/main" id="{87F1771E-FEC9-848D-7BC4-C9743A9244A5}"/>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B19C0A08-FFC8-C87E-ED32-ECC73A1D7140}"/>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13679F7B-FD72-2F1D-3112-178660892E12}"/>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3C974DEB-A189-2099-90FA-73F3AA58E36E}"/>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8"/>
        <p:cNvGrpSpPr/>
        <p:nvPr/>
      </p:nvGrpSpPr>
      <p:grpSpPr>
        <a:xfrm>
          <a:off x="0" y="0"/>
          <a:ext cx="0" cy="0"/>
          <a:chOff x="0" y="0"/>
          <a:chExt cx="0" cy="0"/>
        </a:xfrm>
      </p:grpSpPr>
      <p:sp>
        <p:nvSpPr>
          <p:cNvPr id="359" name="Google Shape;359;p42"/>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Drehen</a:t>
            </a:r>
            <a:r>
              <a:rPr lang="en-US" sz="3200" b="0" i="0" u="none" strike="noStrike" cap="none" dirty="0">
                <a:solidFill>
                  <a:srgbClr val="033C5B"/>
                </a:solidFill>
                <a:latin typeface="Arial"/>
                <a:ea typeface="Arial"/>
                <a:cs typeface="Arial"/>
                <a:sym typeface="Arial"/>
              </a:rPr>
              <a:t> Sie das Rad des </a:t>
            </a:r>
            <a:r>
              <a:rPr lang="en-US" sz="3200" b="0" i="0" u="none" strike="noStrike" cap="none" dirty="0" err="1">
                <a:solidFill>
                  <a:srgbClr val="033C5B"/>
                </a:solidFill>
                <a:latin typeface="Arial"/>
                <a:ea typeface="Arial"/>
                <a:cs typeface="Arial"/>
                <a:sym typeface="Arial"/>
              </a:rPr>
              <a:t>Erfolgs</a:t>
            </a:r>
            <a:r>
              <a:rPr lang="en-US" sz="3200" b="0" i="0" u="none" strike="noStrike" cap="none" dirty="0">
                <a:solidFill>
                  <a:srgbClr val="033C5B"/>
                </a:solidFill>
                <a:latin typeface="Arial"/>
                <a:ea typeface="Arial"/>
                <a:cs typeface="Arial"/>
                <a:sym typeface="Arial"/>
              </a:rPr>
              <a:t> - </a:t>
            </a:r>
            <a:r>
              <a:rPr lang="en-US" sz="3200" b="0" i="0" u="none" strike="noStrike" cap="none" dirty="0" err="1">
                <a:solidFill>
                  <a:srgbClr val="033C5B"/>
                </a:solidFill>
                <a:latin typeface="Arial"/>
                <a:ea typeface="Arial"/>
                <a:cs typeface="Arial"/>
                <a:sym typeface="Arial"/>
              </a:rPr>
              <a:t>Ausgabe</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zur</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Vorbereitung</a:t>
            </a:r>
            <a:r>
              <a:rPr lang="en-US" sz="3200" b="0" i="0" u="none" strike="noStrike" cap="none" dirty="0">
                <a:solidFill>
                  <a:srgbClr val="033C5B"/>
                </a:solidFill>
                <a:latin typeface="Arial"/>
                <a:ea typeface="Arial"/>
                <a:cs typeface="Arial"/>
                <a:sym typeface="Arial"/>
              </a:rPr>
              <a:t> auf den </a:t>
            </a:r>
            <a:r>
              <a:rPr lang="en-US" sz="3200" b="0" i="0" u="none" strike="noStrike" cap="none" dirty="0" err="1">
                <a:solidFill>
                  <a:srgbClr val="033C5B"/>
                </a:solidFill>
                <a:latin typeface="Arial"/>
                <a:ea typeface="Arial"/>
                <a:cs typeface="Arial"/>
                <a:sym typeface="Arial"/>
              </a:rPr>
              <a:t>Unterricht</a:t>
            </a:r>
            <a:endParaRPr sz="3200" b="0" i="0" u="none" strike="noStrike" cap="none" dirty="0">
              <a:solidFill>
                <a:srgbClr val="000000"/>
              </a:solidFill>
              <a:latin typeface="Arial"/>
              <a:ea typeface="Arial"/>
              <a:cs typeface="Arial"/>
              <a:sym typeface="Arial"/>
            </a:endParaRPr>
          </a:p>
        </p:txBody>
      </p:sp>
      <p:sp>
        <p:nvSpPr>
          <p:cNvPr id="360" name="Google Shape;360;p4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62" name="Google Shape;362;p4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363" name="Google Shape;363;p42"/>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7" name="Google Shape;367;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2"/>
          <p:cNvSpPr txBox="1"/>
          <p:nvPr/>
        </p:nvSpPr>
        <p:spPr>
          <a:xfrm>
            <a:off x="572212" y="2545565"/>
            <a:ext cx="1350307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Stellen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drehen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Rad, das auf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der vier </a:t>
            </a:r>
            <a:r>
              <a:rPr lang="en-US" sz="2000" b="0" i="0" u="none" strike="noStrike" cap="none" dirty="0" err="1">
                <a:solidFill>
                  <a:srgbClr val="000000"/>
                </a:solidFill>
                <a:latin typeface="Arial"/>
                <a:ea typeface="Arial"/>
                <a:cs typeface="Arial"/>
                <a:sym typeface="Arial"/>
              </a:rPr>
              <a:t>Erfolgstipps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landet</a:t>
            </a:r>
            <a:r>
              <a:rPr lang="en-US" sz="20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Beginnen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überzeugenden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Inhalten</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Auf </a:t>
            </a:r>
            <a:r>
              <a:rPr lang="en-US" sz="2000" b="0" i="0" u="none" strike="noStrike" cap="none" dirty="0" err="1">
                <a:solidFill>
                  <a:srgbClr val="000000"/>
                </a:solidFill>
                <a:latin typeface="Arial"/>
                <a:ea typeface="Arial"/>
                <a:cs typeface="Arial"/>
                <a:sym typeface="Arial"/>
              </a:rPr>
              <a:t>unterschiedliche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Lernstile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eingehen</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Zusätzliche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Ressourcen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anbieten</a:t>
            </a:r>
            <a:endParaRPr dirty="0"/>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err="1">
                <a:solidFill>
                  <a:srgbClr val="000000"/>
                </a:solidFill>
                <a:latin typeface="Arial"/>
                <a:ea typeface="Arial"/>
                <a:cs typeface="Arial"/>
                <a:sym typeface="Arial"/>
              </a:rPr>
              <a:t>Konsistente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bieten</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Nachdem</a:t>
            </a:r>
            <a:r>
              <a:rPr lang="en-US" sz="2000" b="0" i="0" u="none" strike="noStrike" cap="none" dirty="0">
                <a:solidFill>
                  <a:srgbClr val="000000"/>
                </a:solidFill>
                <a:latin typeface="Arial"/>
                <a:ea typeface="Arial"/>
                <a:cs typeface="Arial"/>
                <a:sym typeface="Arial"/>
              </a:rPr>
              <a:t> Sie das Rad </a:t>
            </a:r>
            <a:r>
              <a:rPr lang="en-US" sz="2000" b="0" i="0" u="none" strike="noStrike" cap="none" dirty="0" err="1">
                <a:solidFill>
                  <a:srgbClr val="000000"/>
                </a:solidFill>
                <a:latin typeface="Arial"/>
                <a:ea typeface="Arial"/>
                <a:cs typeface="Arial"/>
                <a:sym typeface="Arial"/>
              </a:rPr>
              <a:t>gedreht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haben</a:t>
            </a:r>
            <a:r>
              <a:rPr lang="en-US" sz="2000" b="0" i="0" u="none" strike="noStrike" cap="none" dirty="0">
                <a:solidFill>
                  <a:srgbClr val="000000"/>
                </a:solidFill>
                <a:latin typeface="Arial"/>
                <a:ea typeface="Arial"/>
                <a:cs typeface="Arial"/>
                <a:sym typeface="Arial"/>
              </a:rPr>
              <a:t> und auf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der Tipps </a:t>
            </a:r>
            <a:r>
              <a:rPr lang="en-US" sz="2000" b="0" i="0" u="none" strike="noStrike" cap="none" dirty="0" err="1">
                <a:solidFill>
                  <a:srgbClr val="000000"/>
                </a:solidFill>
                <a:latin typeface="Arial"/>
                <a:ea typeface="Arial"/>
                <a:cs typeface="Arial"/>
                <a:sym typeface="Arial"/>
              </a:rPr>
              <a:t>gelandet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führen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Mini-</a:t>
            </a:r>
            <a:r>
              <a:rPr lang="en-US" sz="2000" b="0" i="0" u="none" strike="noStrike" cap="none" dirty="0" err="1">
                <a:solidFill>
                  <a:srgbClr val="000000"/>
                </a:solidFill>
                <a:latin typeface="Arial"/>
                <a:ea typeface="Arial"/>
                <a:cs typeface="Arial"/>
                <a:sym typeface="Arial"/>
              </a:rPr>
              <a:t>Herausforderung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Reflexion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diesem</a:t>
            </a:r>
            <a:r>
              <a:rPr lang="en-US" sz="2000" b="0" i="0" u="none" strike="noStrike" cap="none" dirty="0">
                <a:solidFill>
                  <a:srgbClr val="000000"/>
                </a:solidFill>
                <a:latin typeface="Arial"/>
                <a:ea typeface="Arial"/>
                <a:cs typeface="Arial"/>
                <a:sym typeface="Arial"/>
              </a:rPr>
              <a:t> Tipp </a:t>
            </a:r>
            <a:r>
              <a:rPr lang="en-US" sz="2000" b="0" i="0" u="none" strike="noStrike" cap="none" dirty="0" err="1">
                <a:solidFill>
                  <a:srgbClr val="000000"/>
                </a:solidFill>
                <a:latin typeface="Arial"/>
                <a:ea typeface="Arial"/>
                <a:cs typeface="Arial"/>
                <a:sym typeface="Arial"/>
              </a:rPr>
              <a:t>durch</a:t>
            </a:r>
            <a:r>
              <a:rPr lang="en-US" sz="2000" b="0" i="0" u="none" strike="noStrike" cap="none" dirty="0">
                <a:solidFill>
                  <a:srgbClr val="000000"/>
                </a:solidFill>
                <a:latin typeface="Arial"/>
                <a:ea typeface="Arial"/>
                <a:cs typeface="Arial"/>
                <a:sym typeface="Arial"/>
              </a:rPr>
              <a:t>. Am Ende der </a:t>
            </a:r>
            <a:r>
              <a:rPr lang="en-US" sz="2000" b="0" i="0" u="none" strike="noStrike" cap="none" dirty="0" err="1">
                <a:solidFill>
                  <a:srgbClr val="000000"/>
                </a:solidFill>
                <a:latin typeface="Arial"/>
                <a:ea typeface="Arial"/>
                <a:cs typeface="Arial"/>
                <a:sym typeface="Arial"/>
              </a:rPr>
              <a:t>Aktivität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sollten</a:t>
            </a:r>
            <a:r>
              <a:rPr lang="en-US" sz="2000" b="0" i="0" u="none" strike="noStrike" cap="none" dirty="0">
                <a:solidFill>
                  <a:srgbClr val="000000"/>
                </a:solidFill>
                <a:latin typeface="Arial"/>
                <a:ea typeface="Arial"/>
                <a:cs typeface="Arial"/>
                <a:sym typeface="Arial"/>
              </a:rPr>
              <a:t> Sie alle vier Tipps </a:t>
            </a:r>
            <a:r>
              <a:rPr lang="en-US" sz="2000" b="0" i="0" u="none" strike="noStrike" cap="none" dirty="0" err="1">
                <a:solidFill>
                  <a:srgbClr val="000000"/>
                </a:solidFill>
                <a:latin typeface="Arial"/>
                <a:ea typeface="Arial"/>
                <a:cs typeface="Arial"/>
                <a:sym typeface="Arial"/>
              </a:rPr>
              <a:t>durchlaufen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haben</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369" name="Google Shape;369;p42"/>
          <p:cNvSpPr txBox="1"/>
          <p:nvPr/>
        </p:nvSpPr>
        <p:spPr>
          <a:xfrm>
            <a:off x="4696116" y="5145552"/>
            <a:ext cx="4724400"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E36C09"/>
                </a:solidFill>
                <a:latin typeface="Arial"/>
                <a:ea typeface="Arial"/>
                <a:cs typeface="Arial"/>
                <a:sym typeface="Arial"/>
              </a:rPr>
              <a:t>2. Auf verschiedene Lernstile eingehen Herausforderung: </a:t>
            </a:r>
            <a:r>
              <a:rPr lang="en-US" sz="1800" b="0" i="0" u="none" strike="noStrike" cap="none">
                <a:solidFill>
                  <a:srgbClr val="000000"/>
                </a:solidFill>
                <a:latin typeface="Arial"/>
                <a:ea typeface="Arial"/>
                <a:cs typeface="Arial"/>
                <a:sym typeface="Arial"/>
              </a:rPr>
              <a:t>Wählen Sie für jeden Lernstil ein Multimedia-Element aus: Visuell, auditiv, kinästhetisch und Lesen/Schreiben. Welcher Lernstil ist Ihrer Meinung nach am schwierigsten in Ihrem Klassenzimmer zu berücksichtigen? Welches Multimedia-Element könnte diesen Lernstil ansprechender machen? </a:t>
            </a:r>
            <a:endParaRPr sz="1800" b="0" i="0" u="none" strike="noStrike" cap="none">
              <a:solidFill>
                <a:srgbClr val="000000"/>
              </a:solidFill>
              <a:latin typeface="Arial"/>
              <a:ea typeface="Arial"/>
              <a:cs typeface="Arial"/>
              <a:sym typeface="Arial"/>
            </a:endParaRPr>
          </a:p>
        </p:txBody>
      </p:sp>
      <p:sp>
        <p:nvSpPr>
          <p:cNvPr id="370" name="Google Shape;370;p42"/>
          <p:cNvSpPr txBox="1"/>
          <p:nvPr/>
        </p:nvSpPr>
        <p:spPr>
          <a:xfrm>
            <a:off x="9285393" y="5145552"/>
            <a:ext cx="47244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E36C09"/>
                </a:solidFill>
                <a:latin typeface="Arial"/>
                <a:ea typeface="Arial"/>
                <a:cs typeface="Arial"/>
                <a:sym typeface="Arial"/>
              </a:rPr>
              <a:t>3. </a:t>
            </a:r>
            <a:r>
              <a:rPr lang="en-US" sz="1800" b="0" i="0" u="none" strike="noStrike" cap="none" dirty="0" err="1">
                <a:solidFill>
                  <a:srgbClr val="E36C09"/>
                </a:solidFill>
                <a:latin typeface="Arial"/>
                <a:ea typeface="Arial"/>
                <a:cs typeface="Arial"/>
                <a:sym typeface="Arial"/>
              </a:rPr>
              <a:t>Zusätzliche</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E36C09"/>
                </a:solidFill>
                <a:latin typeface="Arial"/>
                <a:ea typeface="Arial"/>
                <a:cs typeface="Arial"/>
                <a:sym typeface="Arial"/>
              </a:rPr>
              <a:t>Ressourcen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E36C09"/>
                </a:solidFill>
                <a:latin typeface="Arial"/>
                <a:ea typeface="Arial"/>
                <a:cs typeface="Arial"/>
                <a:sym typeface="Arial"/>
              </a:rPr>
              <a:t>anbieten</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E36C09"/>
                </a:solidFill>
                <a:latin typeface="Arial"/>
                <a:ea typeface="Arial"/>
                <a:cs typeface="Arial"/>
                <a:sym typeface="Arial"/>
              </a:rPr>
              <a:t>Herausforderung</a:t>
            </a:r>
            <a:r>
              <a:rPr lang="en-US" sz="1800" b="0" i="0" u="none" strike="noStrike" cap="none" dirty="0">
                <a:solidFill>
                  <a:srgbClr val="000000"/>
                </a:solidFill>
                <a:latin typeface="Arial"/>
                <a:ea typeface="Arial"/>
                <a:cs typeface="Arial"/>
                <a:sym typeface="Arial"/>
              </a:rPr>
              <a:t>: Finden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erstellen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zwei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zusätzliche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für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die das Thema </a:t>
            </a:r>
            <a:r>
              <a:rPr lang="en-US" sz="1800" b="0" i="0" u="none" strike="noStrike" cap="none" dirty="0" err="1">
                <a:solidFill>
                  <a:srgbClr val="000000"/>
                </a:solidFill>
                <a:latin typeface="Arial"/>
                <a:ea typeface="Arial"/>
                <a:cs typeface="Arial"/>
                <a:sym typeface="Arial"/>
              </a:rPr>
              <a:t>vertiefen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möchten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optional sein, </a:t>
            </a:r>
            <a:r>
              <a:rPr lang="en-US" sz="1800" b="0" i="0" u="none" strike="noStrike" cap="none" dirty="0" err="1">
                <a:solidFill>
                  <a:srgbClr val="000000"/>
                </a:solidFill>
                <a:latin typeface="Arial"/>
                <a:ea typeface="Arial"/>
                <a:cs typeface="Arial"/>
                <a:sym typeface="Arial"/>
              </a:rPr>
              <a:t>sollten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weiteren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Erkundung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anregen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Welche</a:t>
            </a:r>
            <a:r>
              <a:rPr lang="en-US" sz="1800" b="0" i="0" u="none" strike="noStrike" cap="none" dirty="0">
                <a:solidFill>
                  <a:srgbClr val="000000"/>
                </a:solidFill>
                <a:latin typeface="Arial"/>
                <a:ea typeface="Arial"/>
                <a:cs typeface="Arial"/>
                <a:sym typeface="Arial"/>
              </a:rPr>
              <a:t> Art von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Schülern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werden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Meinung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nach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nutzen</a:t>
            </a:r>
            <a:r>
              <a:rPr lang="en-US" sz="1800" b="0" i="0" u="none" strike="noStrike" cap="none" dirty="0">
                <a:solidFill>
                  <a:srgbClr val="000000"/>
                </a:solidFill>
                <a:latin typeface="Arial"/>
                <a:ea typeface="Arial"/>
                <a:cs typeface="Arial"/>
                <a:sym typeface="Arial"/>
              </a:rPr>
              <a:t>? Wie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so </a:t>
            </a:r>
            <a:r>
              <a:rPr lang="en-US" sz="1800" b="0" i="0" u="none" strike="noStrike" cap="none" dirty="0" err="1">
                <a:solidFill>
                  <a:srgbClr val="000000"/>
                </a:solidFill>
                <a:latin typeface="Arial"/>
                <a:ea typeface="Arial"/>
                <a:cs typeface="Arial"/>
                <a:sym typeface="Arial"/>
              </a:rPr>
              <a:t>präsentieren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dass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Klasse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nicht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überfordern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sondern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tieferen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einladen</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371" name="Google Shape;371;p42"/>
          <p:cNvSpPr txBox="1"/>
          <p:nvPr/>
        </p:nvSpPr>
        <p:spPr>
          <a:xfrm>
            <a:off x="14075282" y="4831957"/>
            <a:ext cx="3971726"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E36C09"/>
                </a:solidFill>
                <a:latin typeface="Arial"/>
                <a:ea typeface="Arial"/>
                <a:cs typeface="Arial"/>
                <a:sym typeface="Arial"/>
              </a:rPr>
              <a:t>4. </a:t>
            </a:r>
            <a:r>
              <a:rPr lang="en-US" sz="1800" b="0" i="0" u="none" strike="noStrike" cap="none" dirty="0" err="1">
                <a:solidFill>
                  <a:srgbClr val="E36C09"/>
                </a:solidFill>
                <a:latin typeface="Arial"/>
                <a:ea typeface="Arial"/>
                <a:cs typeface="Arial"/>
                <a:sym typeface="Arial"/>
              </a:rPr>
              <a:t>Bieten</a:t>
            </a:r>
            <a:r>
              <a:rPr lang="en-US" sz="1800" b="0" i="0" u="none" strike="noStrike" cap="none" dirty="0">
                <a:solidFill>
                  <a:srgbClr val="E36C09"/>
                </a:solidFill>
                <a:latin typeface="Arial"/>
                <a:ea typeface="Arial"/>
                <a:cs typeface="Arial"/>
                <a:sym typeface="Arial"/>
              </a:rPr>
              <a:t> Sie </a:t>
            </a:r>
            <a:r>
              <a:rPr lang="en-US" sz="1800" b="0" i="0" u="none" strike="noStrike" cap="none" dirty="0" err="1">
                <a:solidFill>
                  <a:srgbClr val="E36C09"/>
                </a:solidFill>
                <a:latin typeface="Arial"/>
                <a:ea typeface="Arial"/>
                <a:cs typeface="Arial"/>
                <a:sym typeface="Arial"/>
              </a:rPr>
              <a:t>konsequente</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E36C09"/>
                </a:solidFill>
                <a:latin typeface="Arial"/>
                <a:ea typeface="Arial"/>
                <a:cs typeface="Arial"/>
                <a:sym typeface="Arial"/>
              </a:rPr>
              <a:t>Unterstützung</a:t>
            </a:r>
            <a:r>
              <a:rPr lang="en-US" sz="1800" b="0" i="0" u="none" strike="noStrike" cap="none" dirty="0">
                <a:solidFill>
                  <a:srgbClr val="E36C09"/>
                </a:solidFill>
                <a:latin typeface="Arial"/>
                <a:ea typeface="Arial"/>
                <a:cs typeface="Arial"/>
                <a:sym typeface="Arial"/>
              </a:rPr>
              <a:t> an </a:t>
            </a:r>
            <a:r>
              <a:rPr lang="en-US" sz="1800" b="0" i="0" u="none" strike="noStrike" cap="none" dirty="0" err="1">
                <a:solidFill>
                  <a:srgbClr val="E36C09"/>
                </a:solidFill>
                <a:latin typeface="Arial"/>
                <a:ea typeface="Arial"/>
                <a:cs typeface="Arial"/>
                <a:sym typeface="Arial"/>
              </a:rPr>
              <a:t>Herausforderung</a:t>
            </a:r>
            <a:r>
              <a:rPr lang="en-US" sz="1800" b="0" i="0" u="none" strike="noStrike" cap="none" dirty="0">
                <a:solidFill>
                  <a:srgbClr val="E36C09"/>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Entwerfen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Unterstützungssystem</a:t>
            </a:r>
            <a:r>
              <a:rPr lang="en-US" sz="1800" b="0" i="0" u="none" strike="noStrike" cap="none" dirty="0">
                <a:solidFill>
                  <a:srgbClr val="000000"/>
                </a:solidFill>
                <a:latin typeface="Arial"/>
                <a:ea typeface="Arial"/>
                <a:cs typeface="Arial"/>
                <a:sym typeface="Arial"/>
              </a:rPr>
              <a:t> für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wenn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dem Material </a:t>
            </a:r>
            <a:r>
              <a:rPr lang="en-US" sz="1800" b="0" i="0" u="none" strike="noStrike" cap="none" dirty="0" err="1">
                <a:solidFill>
                  <a:srgbClr val="000000"/>
                </a:solidFill>
                <a:latin typeface="Arial"/>
                <a:ea typeface="Arial"/>
                <a:cs typeface="Arial"/>
                <a:sym typeface="Arial"/>
              </a:rPr>
              <a:t>vor</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Klasse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beschäftigen</a:t>
            </a:r>
            <a:r>
              <a:rPr lang="en-US" sz="1800" b="0" i="0" u="none" strike="noStrike" cap="none" dirty="0">
                <a:solidFill>
                  <a:srgbClr val="000000"/>
                </a:solidFill>
                <a:latin typeface="Arial"/>
                <a:ea typeface="Arial"/>
                <a:cs typeface="Arial"/>
                <a:sym typeface="Arial"/>
              </a:rPr>
              <a:t>. Wie </a:t>
            </a:r>
            <a:r>
              <a:rPr lang="en-US" sz="1800" b="0" i="0" u="none" strike="noStrike" cap="none" dirty="0" err="1">
                <a:solidFill>
                  <a:srgbClr val="000000"/>
                </a:solidFill>
                <a:latin typeface="Arial"/>
                <a:ea typeface="Arial"/>
                <a:cs typeface="Arial"/>
                <a:sym typeface="Arial"/>
              </a:rPr>
              <a:t>kann</a:t>
            </a:r>
            <a:r>
              <a:rPr lang="en-US" sz="1800" b="0" i="0" u="none" strike="noStrike" cap="none" dirty="0">
                <a:solidFill>
                  <a:srgbClr val="000000"/>
                </a:solidFill>
                <a:latin typeface="Arial"/>
                <a:ea typeface="Arial"/>
                <a:cs typeface="Arial"/>
                <a:sym typeface="Arial"/>
              </a:rPr>
              <a:t> dieses </a:t>
            </a:r>
            <a:r>
              <a:rPr lang="en-US" sz="1800" b="0" i="0" u="none" strike="noStrike" cap="none" dirty="0" err="1">
                <a:solidFill>
                  <a:srgbClr val="000000"/>
                </a:solidFill>
                <a:latin typeface="Arial"/>
                <a:ea typeface="Arial"/>
                <a:cs typeface="Arial"/>
                <a:sym typeface="Arial"/>
              </a:rPr>
              <a:t>Unterstützungssystem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beitragen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dass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SchülerInnen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Umgang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mit</a:t>
            </a:r>
            <a:r>
              <a:rPr lang="en-US" sz="1800" b="0" i="0" u="none" strike="noStrike" cap="none" dirty="0">
                <a:solidFill>
                  <a:srgbClr val="000000"/>
                </a:solidFill>
                <a:latin typeface="Arial"/>
                <a:ea typeface="Arial"/>
                <a:cs typeface="Arial"/>
                <a:sym typeface="Arial"/>
              </a:rPr>
              <a:t> dem Material </a:t>
            </a:r>
            <a:r>
              <a:rPr lang="en-US" sz="1800" b="0" i="0" u="none" strike="noStrike" cap="none" dirty="0" err="1">
                <a:solidFill>
                  <a:srgbClr val="000000"/>
                </a:solidFill>
                <a:latin typeface="Arial"/>
                <a:ea typeface="Arial"/>
                <a:cs typeface="Arial"/>
                <a:sym typeface="Arial"/>
              </a:rPr>
              <a:t>vor</a:t>
            </a:r>
            <a:r>
              <a:rPr lang="en-US" sz="1800" b="0" i="0" u="none" strike="noStrike" cap="none" dirty="0">
                <a:solidFill>
                  <a:srgbClr val="000000"/>
                </a:solidFill>
                <a:latin typeface="Arial"/>
                <a:ea typeface="Arial"/>
                <a:cs typeface="Arial"/>
                <a:sym typeface="Arial"/>
              </a:rPr>
              <a:t> dem </a:t>
            </a:r>
            <a:r>
              <a:rPr lang="en-US" sz="1800" b="0" i="0" u="none" strike="noStrike" cap="none" dirty="0" err="1">
                <a:solidFill>
                  <a:srgbClr val="000000"/>
                </a:solidFill>
                <a:latin typeface="Arial"/>
                <a:ea typeface="Arial"/>
                <a:cs typeface="Arial"/>
                <a:sym typeface="Arial"/>
              </a:rPr>
              <a:t>Unterricht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sicherer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fühlen</a:t>
            </a:r>
            <a:r>
              <a:rPr lang="en-US" sz="1800" b="0" i="0" u="none" strike="noStrike" cap="none" dirty="0">
                <a:solidFill>
                  <a:srgbClr val="000000"/>
                </a:solidFill>
                <a:latin typeface="Arial"/>
                <a:ea typeface="Arial"/>
                <a:cs typeface="Arial"/>
                <a:sym typeface="Arial"/>
              </a:rPr>
              <a:t>? Was </a:t>
            </a:r>
            <a:r>
              <a:rPr lang="en-US" sz="1800" b="0" i="0" u="none" strike="noStrike" cap="none" dirty="0" err="1">
                <a:solidFill>
                  <a:srgbClr val="000000"/>
                </a:solidFill>
                <a:latin typeface="Arial"/>
                <a:ea typeface="Arial"/>
                <a:cs typeface="Arial"/>
                <a:sym typeface="Arial"/>
              </a:rPr>
              <a:t>würden</a:t>
            </a:r>
            <a:r>
              <a:rPr lang="en-US" sz="1800" b="0" i="0" u="none" strike="noStrike" cap="none" dirty="0">
                <a:solidFill>
                  <a:srgbClr val="000000"/>
                </a:solidFill>
                <a:latin typeface="Arial"/>
                <a:ea typeface="Arial"/>
                <a:cs typeface="Arial"/>
                <a:sym typeface="Arial"/>
              </a:rPr>
              <a:t> Sie tun, </a:t>
            </a:r>
            <a:r>
              <a:rPr lang="en-US" sz="1800" b="0" i="0" u="none" strike="noStrike" cap="none" dirty="0" err="1">
                <a:solidFill>
                  <a:srgbClr val="000000"/>
                </a:solidFill>
                <a:latin typeface="Arial"/>
                <a:ea typeface="Arial"/>
                <a:cs typeface="Arial"/>
                <a:sym typeface="Arial"/>
              </a:rPr>
              <a:t>wenn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trotz</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dieser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Unterstützung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Schwierigkeiten</a:t>
            </a:r>
            <a:r>
              <a:rPr lang="en-US" sz="1800" b="0" i="0" u="none" strike="noStrike" cap="none" dirty="0">
                <a:solidFill>
                  <a:srgbClr val="000000"/>
                </a:solidFill>
                <a:latin typeface="Arial"/>
                <a:ea typeface="Arial"/>
                <a:cs typeface="Arial"/>
                <a:sym typeface="Arial"/>
              </a:rPr>
              <a:t> hat?</a:t>
            </a:r>
            <a:endParaRPr sz="1800" b="0" i="0" u="none" strike="noStrike" cap="none" dirty="0">
              <a:solidFill>
                <a:srgbClr val="000000"/>
              </a:solidFill>
              <a:latin typeface="Arial"/>
              <a:ea typeface="Arial"/>
              <a:cs typeface="Arial"/>
              <a:sym typeface="Arial"/>
            </a:endParaRPr>
          </a:p>
        </p:txBody>
      </p:sp>
      <p:sp>
        <p:nvSpPr>
          <p:cNvPr id="372" name="Google Shape;372;p42"/>
          <p:cNvSpPr/>
          <p:nvPr/>
        </p:nvSpPr>
        <p:spPr>
          <a:xfrm>
            <a:off x="214580" y="5145552"/>
            <a:ext cx="4636160" cy="34162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1800" b="0" i="0" u="none" strike="noStrike" cap="none">
                <a:solidFill>
                  <a:srgbClr val="E36C09"/>
                </a:solidFill>
                <a:latin typeface="Arial"/>
                <a:ea typeface="Arial"/>
                <a:cs typeface="Arial"/>
                <a:sym typeface="Arial"/>
              </a:rPr>
              <a:t>Beginnen Sie mit einer fesselnden inhaltlichen Herausforderung: </a:t>
            </a:r>
            <a:r>
              <a:rPr lang="en-US" sz="1800" b="0" i="0" u="none" strike="noStrike" cap="none">
                <a:solidFill>
                  <a:srgbClr val="000000"/>
                </a:solidFill>
                <a:latin typeface="Arial"/>
                <a:ea typeface="Arial"/>
                <a:cs typeface="Arial"/>
                <a:sym typeface="Arial"/>
              </a:rPr>
              <a:t>Entwerfen Sie einen Aufhänger in 2-3 Sätzen, der die Aufmerksamkeit Ihrer SchülerInnen sofort auf sich zieht. Verwenden Sie eine der folgenden Techniken: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Eine überraschende Tatsache oder Statistik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Eine provokante Frage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Ein lustiges oder unerwartetes Bild oder Meme</a:t>
            </a:r>
            <a:endParaRPr sz="1200"/>
          </a:p>
        </p:txBody>
      </p:sp>
      <p:pic>
        <p:nvPicPr>
          <p:cNvPr id="373" name="Google Shape;373;p42"/>
          <p:cNvPicPr preferRelativeResize="0"/>
          <p:nvPr/>
        </p:nvPicPr>
        <p:blipFill rotWithShape="1">
          <a:blip r:embed="rId4">
            <a:alphaModFix/>
          </a:blip>
          <a:srcRect/>
          <a:stretch/>
        </p:blipFill>
        <p:spPr>
          <a:xfrm>
            <a:off x="12060242" y="1896644"/>
            <a:ext cx="1901523" cy="2014709"/>
          </a:xfrm>
          <a:prstGeom prst="rect">
            <a:avLst/>
          </a:prstGeom>
          <a:noFill/>
          <a:ln>
            <a:noFill/>
          </a:ln>
        </p:spPr>
      </p:pic>
      <p:sp>
        <p:nvSpPr>
          <p:cNvPr id="2" name="Google Shape;136;p34">
            <a:extLst>
              <a:ext uri="{FF2B5EF4-FFF2-40B4-BE49-F238E27FC236}">
                <a16:creationId xmlns:a16="http://schemas.microsoft.com/office/drawing/2014/main" id="{5A74DF39-7734-6046-38D6-6CF9416CBB4E}"/>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74CB0EC3-4A7B-8DFE-52E6-60AFAC35E6F9}"/>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98AD1203-BCE5-197D-A870-2E63F8BEF689}"/>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4B26186E-E8D9-E88C-2ABF-A5A752684EC9}"/>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8"/>
        <p:cNvGrpSpPr/>
        <p:nvPr/>
      </p:nvGrpSpPr>
      <p:grpSpPr>
        <a:xfrm>
          <a:off x="0" y="0"/>
          <a:ext cx="0" cy="0"/>
          <a:chOff x="0" y="0"/>
          <a:chExt cx="0" cy="0"/>
        </a:xfrm>
      </p:grpSpPr>
      <p:sp>
        <p:nvSpPr>
          <p:cNvPr id="379" name="Google Shape;379;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Vorbereitung auf den Unterricht</a:t>
            </a:r>
            <a:endParaRPr sz="3200" b="0" i="0" u="none" strike="noStrike" cap="none">
              <a:solidFill>
                <a:srgbClr val="000000"/>
              </a:solidFill>
              <a:latin typeface="Arial"/>
              <a:ea typeface="Arial"/>
              <a:cs typeface="Arial"/>
              <a:sym typeface="Arial"/>
            </a:endParaRPr>
          </a:p>
        </p:txBody>
      </p:sp>
      <p:sp>
        <p:nvSpPr>
          <p:cNvPr id="380" name="Google Shape;380;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382" name="Google Shape;382;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384" name="Google Shape;384;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Eisbrecher und Energizer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388" name="Google Shape;38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8"/>
          <p:cNvSpPr txBox="1"/>
          <p:nvPr/>
        </p:nvSpPr>
        <p:spPr>
          <a:xfrm>
            <a:off x="2956987" y="1847359"/>
            <a:ext cx="1471113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einem umgedrehten Klassenzimmer, in dem die Unterrichtszeit dem interaktiven und kollaborativen Lernen gewidmet ist, kann der Beginn der Sitzung mit "Eisbrechern" und der Einbeziehung von "Energizern" das Engagement und die Beteiligung der Schüler erheblich steigern. Diese Aktivitäten sind wichtige Instrumente, um eine angenehme und förderliche Lernatmosphäre zu schaffen, insbesondere wenn von den Studierenden erwartet wird, dass sie aktiv mitarbeiten und sich einbringen.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8"/>
          <p:cNvSpPr txBox="1"/>
          <p:nvPr/>
        </p:nvSpPr>
        <p:spPr>
          <a:xfrm>
            <a:off x="3265702" y="3845372"/>
            <a:ext cx="9027898" cy="523216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err="1">
                <a:solidFill>
                  <a:srgbClr val="E36C09"/>
                </a:solidFill>
                <a:latin typeface="Arial"/>
                <a:ea typeface="Arial"/>
                <a:cs typeface="Arial"/>
                <a:sym typeface="Arial"/>
              </a:rPr>
              <a:t>Eisbrecher</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dazu</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Verbindung</a:t>
            </a:r>
            <a:r>
              <a:rPr lang="en-US" sz="2000" b="0" i="0" u="none" strike="noStrike" cap="none" dirty="0">
                <a:solidFill>
                  <a:srgbClr val="000000"/>
                </a:solidFill>
                <a:latin typeface="Arial"/>
                <a:ea typeface="Arial"/>
                <a:cs typeface="Arial"/>
                <a:sym typeface="Arial"/>
              </a:rPr>
              <a:t> und das </a:t>
            </a:r>
            <a:r>
              <a:rPr lang="en-US" sz="2000" b="0" i="0" u="none" strike="noStrike" cap="none" dirty="0" err="1">
                <a:solidFill>
                  <a:srgbClr val="000000"/>
                </a:solidFill>
                <a:latin typeface="Arial"/>
                <a:ea typeface="Arial"/>
                <a:cs typeface="Arial"/>
                <a:sym typeface="Arial"/>
              </a:rPr>
              <a:t>Wohlbefinden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Teilnehmer</a:t>
            </a:r>
            <a:r>
              <a:rPr lang="en-US" sz="2000" b="0" i="0" u="none" strike="noStrike" cap="none" dirty="0">
                <a:solidFill>
                  <a:srgbClr val="000000"/>
                </a:solidFill>
                <a:latin typeface="Arial"/>
                <a:ea typeface="Arial"/>
                <a:cs typeface="Arial"/>
                <a:sym typeface="Arial"/>
              </a:rPr>
              <a:t> in Gruppen,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z. B. in </a:t>
            </a:r>
            <a:r>
              <a:rPr lang="en-US" sz="2000" b="0" i="0" u="none" strike="noStrike" cap="none" dirty="0" err="1">
                <a:solidFill>
                  <a:srgbClr val="000000"/>
                </a:solidFill>
                <a:latin typeface="Arial"/>
                <a:ea typeface="Arial"/>
                <a:cs typeface="Arial"/>
                <a:sym typeface="Arial"/>
              </a:rPr>
              <a:t>Klassenzimmern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erleichtern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Kennenlernen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tragen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einzelnen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Teilnehmer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wohlfühlen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wodurch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Gefühl</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Kameradschaft</a:t>
            </a:r>
            <a:r>
              <a:rPr lang="en-US" sz="2000" b="0" i="0" u="none" strike="noStrike" cap="none" dirty="0">
                <a:solidFill>
                  <a:srgbClr val="000000"/>
                </a:solidFill>
                <a:latin typeface="Arial"/>
                <a:ea typeface="Arial"/>
                <a:cs typeface="Arial"/>
                <a:sym typeface="Arial"/>
              </a:rPr>
              <a:t> und Zusammenarbeit </a:t>
            </a:r>
            <a:r>
              <a:rPr lang="en-US" sz="2000" b="0" i="0" u="none" strike="noStrike" cap="none" dirty="0" err="1">
                <a:solidFill>
                  <a:srgbClr val="000000"/>
                </a:solidFill>
                <a:latin typeface="Arial"/>
                <a:ea typeface="Arial"/>
                <a:cs typeface="Arial"/>
                <a:sym typeface="Arial"/>
              </a:rPr>
              <a:t>gefördert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Beispiele</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Eisbrecher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"Zwei </a:t>
            </a:r>
            <a:r>
              <a:rPr lang="en-US" sz="2000" b="0" i="0" u="none" strike="noStrike" cap="none" dirty="0" err="1">
                <a:solidFill>
                  <a:srgbClr val="000000"/>
                </a:solidFill>
                <a:latin typeface="Arial"/>
                <a:ea typeface="Arial"/>
                <a:cs typeface="Arial"/>
                <a:sym typeface="Arial"/>
              </a:rPr>
              <a:t>Wahrheiten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Lüge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denen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Teilnehmer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persönliche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Informationen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preisgeben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die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anderen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erraten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Schnellfeuerfragen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schnellen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Antworten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auffordern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schnelles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Denken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91" name="Google Shape;391;p8"/>
          <p:cNvPicPr preferRelativeResize="0"/>
          <p:nvPr/>
        </p:nvPicPr>
        <p:blipFill rotWithShape="1">
          <a:blip r:embed="rId5">
            <a:alphaModFix/>
          </a:blip>
          <a:srcRect/>
          <a:stretch/>
        </p:blipFill>
        <p:spPr>
          <a:xfrm>
            <a:off x="13039721" y="4121468"/>
            <a:ext cx="3647546" cy="3992789"/>
          </a:xfrm>
          <a:prstGeom prst="rect">
            <a:avLst/>
          </a:prstGeom>
          <a:noFill/>
          <a:ln>
            <a:noFill/>
          </a:ln>
        </p:spPr>
      </p:pic>
      <p:sp>
        <p:nvSpPr>
          <p:cNvPr id="6" name="Google Shape;136;p34">
            <a:extLst>
              <a:ext uri="{FF2B5EF4-FFF2-40B4-BE49-F238E27FC236}">
                <a16:creationId xmlns:a16="http://schemas.microsoft.com/office/drawing/2014/main" id="{8FF81B36-E117-0981-171B-7ACA75BA3261}"/>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6AE8A42A-E5BE-AFE0-21AF-7240F825EEA9}"/>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A979E2DB-97B5-48F8-BD40-60BCCBEC1F9C}"/>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1E9D7E78-2446-FD2A-D1AD-9B6AEDB1D7FD}"/>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6"/>
        <p:cNvGrpSpPr/>
        <p:nvPr/>
      </p:nvGrpSpPr>
      <p:grpSpPr>
        <a:xfrm>
          <a:off x="0" y="0"/>
          <a:ext cx="0" cy="0"/>
          <a:chOff x="0" y="0"/>
          <a:chExt cx="0" cy="0"/>
        </a:xfrm>
      </p:grpSpPr>
      <p:sp>
        <p:nvSpPr>
          <p:cNvPr id="397" name="Google Shape;397;p43"/>
          <p:cNvSpPr txBox="1"/>
          <p:nvPr/>
        </p:nvSpPr>
        <p:spPr>
          <a:xfrm>
            <a:off x="3058697" y="548649"/>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Vorbereitung</a:t>
            </a:r>
            <a:r>
              <a:rPr lang="en-US" sz="3200" b="0" i="0" u="none" strike="noStrike" cap="none" dirty="0">
                <a:solidFill>
                  <a:srgbClr val="033C5B"/>
                </a:solidFill>
                <a:latin typeface="Arial"/>
                <a:ea typeface="Arial"/>
                <a:cs typeface="Arial"/>
                <a:sym typeface="Arial"/>
              </a:rPr>
              <a:t> auf den </a:t>
            </a:r>
            <a:r>
              <a:rPr lang="en-US" sz="3200" b="0" i="0" u="none" strike="noStrike" cap="none" dirty="0" err="1">
                <a:solidFill>
                  <a:srgbClr val="033C5B"/>
                </a:solidFill>
                <a:latin typeface="Arial"/>
                <a:ea typeface="Arial"/>
                <a:cs typeface="Arial"/>
                <a:sym typeface="Arial"/>
              </a:rPr>
              <a:t>Unterricht</a:t>
            </a:r>
            <a:endParaRPr sz="3200" b="0" i="0" u="none" strike="noStrike" cap="none" dirty="0">
              <a:solidFill>
                <a:srgbClr val="000000"/>
              </a:solidFill>
              <a:latin typeface="Arial"/>
              <a:ea typeface="Arial"/>
              <a:cs typeface="Arial"/>
              <a:sym typeface="Arial"/>
            </a:endParaRPr>
          </a:p>
        </p:txBody>
      </p:sp>
      <p:sp>
        <p:nvSpPr>
          <p:cNvPr id="398" name="Google Shape;398;p43"/>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00" name="Google Shape;400;p43"/>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02" name="Google Shape;402;p43"/>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Eisbrecher und Energizer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06" name="Google Shape;40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3"/>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43"/>
          <p:cNvSpPr txBox="1"/>
          <p:nvPr/>
        </p:nvSpPr>
        <p:spPr>
          <a:xfrm>
            <a:off x="3776653" y="2020105"/>
            <a:ext cx="7466037" cy="49244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Auf der </a:t>
            </a:r>
            <a:r>
              <a:rPr lang="en-US" sz="2000" b="0" i="0" u="none" strike="noStrike" cap="none" dirty="0" err="1">
                <a:solidFill>
                  <a:srgbClr val="000000"/>
                </a:solidFill>
                <a:latin typeface="Arial"/>
                <a:ea typeface="Arial"/>
                <a:cs typeface="Arial"/>
                <a:sym typeface="Arial"/>
              </a:rPr>
              <a:t>anderen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Seite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zielen</a:t>
            </a: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E36C09"/>
                </a:solidFill>
                <a:latin typeface="Arial"/>
                <a:ea typeface="Arial"/>
                <a:cs typeface="Arial"/>
                <a:sym typeface="Arial"/>
              </a:rPr>
              <a:t>Energizer </a:t>
            </a:r>
            <a:r>
              <a:rPr lang="en-US" sz="2000" b="0" i="0" u="none" strike="noStrike" cap="none" dirty="0" err="1">
                <a:solidFill>
                  <a:srgbClr val="000000"/>
                </a:solidFill>
                <a:latin typeface="Arial"/>
                <a:ea typeface="Arial"/>
                <a:cs typeface="Arial"/>
                <a:sym typeface="Arial"/>
              </a:rPr>
              <a:t>darauf</a:t>
            </a:r>
            <a:r>
              <a:rPr lang="en-US" sz="2000" b="0" i="0" u="none" strike="noStrike" cap="none" dirty="0">
                <a:solidFill>
                  <a:srgbClr val="000000"/>
                </a:solidFill>
                <a:latin typeface="Arial"/>
                <a:ea typeface="Arial"/>
                <a:cs typeface="Arial"/>
                <a:sym typeface="Arial"/>
              </a:rPr>
              <a:t> ab, das </a:t>
            </a:r>
            <a:r>
              <a:rPr lang="en-US" sz="2000" b="0" i="0" u="none" strike="noStrike" cap="none" dirty="0" err="1">
                <a:solidFill>
                  <a:srgbClr val="000000"/>
                </a:solidFill>
                <a:latin typeface="Arial"/>
                <a:ea typeface="Arial"/>
                <a:cs typeface="Arial"/>
                <a:sym typeface="Arial"/>
              </a:rPr>
              <a:t>Energieniveau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steigern</a:t>
            </a:r>
            <a:r>
              <a:rPr lang="en-US" sz="2000" b="0" i="0" u="none" strike="noStrike" cap="none" dirty="0">
                <a:solidFill>
                  <a:srgbClr val="000000"/>
                </a:solidFill>
                <a:latin typeface="Arial"/>
                <a:ea typeface="Arial"/>
                <a:cs typeface="Arial"/>
                <a:sym typeface="Arial"/>
              </a:rPr>
              <a:t> und die Stimmung und die </a:t>
            </a:r>
            <a:r>
              <a:rPr lang="en-US" sz="2000" b="0" i="0" u="none" strike="noStrike" cap="none" dirty="0" err="1">
                <a:solidFill>
                  <a:srgbClr val="000000"/>
                </a:solidFill>
                <a:latin typeface="Arial"/>
                <a:ea typeface="Arial"/>
                <a:cs typeface="Arial"/>
                <a:sym typeface="Arial"/>
              </a:rPr>
              <a:t>Denkweise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verändern</a:t>
            </a:r>
            <a:r>
              <a:rPr lang="en-US" sz="2000" b="0" i="0" u="none" strike="noStrike" cap="none" dirty="0">
                <a:solidFill>
                  <a:srgbClr val="000000"/>
                </a:solidFill>
                <a:latin typeface="Arial"/>
                <a:ea typeface="Arial"/>
                <a:cs typeface="Arial"/>
                <a:sym typeface="Arial"/>
              </a:rPr>
              <a:t>, was </a:t>
            </a:r>
            <a:r>
              <a:rPr lang="en-US" sz="2000" b="0" i="0" u="none" strike="noStrike" cap="none" dirty="0" err="1">
                <a:solidFill>
                  <a:srgbClr val="000000"/>
                </a:solidFill>
                <a:latin typeface="Arial"/>
                <a:ea typeface="Arial"/>
                <a:cs typeface="Arial"/>
                <a:sym typeface="Arial"/>
              </a:rPr>
              <a:t>besonders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langen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Sitzungen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Behandlung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komplexer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Themen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nützlich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tragen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verjüngen</a:t>
            </a:r>
            <a:r>
              <a:rPr lang="en-US" sz="2000" b="0" i="0" u="none" strike="noStrike" cap="none" dirty="0">
                <a:solidFill>
                  <a:srgbClr val="000000"/>
                </a:solidFill>
                <a:latin typeface="Arial"/>
                <a:ea typeface="Arial"/>
                <a:cs typeface="Arial"/>
                <a:sym typeface="Arial"/>
              </a:rPr>
              <a:t> und den </a:t>
            </a:r>
            <a:r>
              <a:rPr lang="en-US" sz="2000" b="0" i="0" u="none" strike="noStrike" cap="none" dirty="0" err="1">
                <a:solidFill>
                  <a:srgbClr val="000000"/>
                </a:solidFill>
                <a:latin typeface="Arial"/>
                <a:ea typeface="Arial"/>
                <a:cs typeface="Arial"/>
                <a:sym typeface="Arial"/>
              </a:rPr>
              <a:t>Lernprozess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angenehmer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gestalten,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Monotonie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durchbrechen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Beispiele</a:t>
            </a:r>
            <a:r>
              <a:rPr lang="en-US" sz="2000" b="0" i="0" u="none" strike="noStrike" cap="none" dirty="0">
                <a:solidFill>
                  <a:srgbClr val="000000"/>
                </a:solidFill>
                <a:latin typeface="Arial"/>
                <a:ea typeface="Arial"/>
                <a:cs typeface="Arial"/>
                <a:sym typeface="Arial"/>
              </a:rPr>
              <a:t> für "Energizer"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"Stretch Breaks",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Anleitung</a:t>
            </a:r>
            <a:r>
              <a:rPr lang="en-US" sz="2000" b="0" i="0" u="none" strike="noStrike" cap="none" dirty="0">
                <a:solidFill>
                  <a:srgbClr val="000000"/>
                </a:solidFill>
                <a:latin typeface="Arial"/>
                <a:ea typeface="Arial"/>
                <a:cs typeface="Arial"/>
                <a:sym typeface="Arial"/>
              </a:rPr>
              <a:t> schnell </a:t>
            </a:r>
            <a:r>
              <a:rPr lang="en-US" sz="2000" b="0" i="0" u="none" strike="noStrike" cap="none" dirty="0" err="1">
                <a:solidFill>
                  <a:srgbClr val="000000"/>
                </a:solidFill>
                <a:latin typeface="Arial"/>
                <a:ea typeface="Arial"/>
                <a:cs typeface="Arial"/>
                <a:sym typeface="Arial"/>
              </a:rPr>
              <a:t>dehnen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körperlich</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geistig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erfrischen</a:t>
            </a:r>
            <a:r>
              <a:rPr lang="en-US" sz="2000" b="0" i="0" u="none" strike="noStrike" cap="none" dirty="0">
                <a:solidFill>
                  <a:srgbClr val="000000"/>
                </a:solidFill>
                <a:latin typeface="Arial"/>
                <a:ea typeface="Arial"/>
                <a:cs typeface="Arial"/>
                <a:sym typeface="Arial"/>
              </a:rPr>
              <a:t>, und "Quick Games", </a:t>
            </a:r>
            <a:r>
              <a:rPr lang="en-US" sz="2000" b="0" i="0" u="none" strike="noStrike" cap="none" dirty="0" err="1">
                <a:solidFill>
                  <a:srgbClr val="000000"/>
                </a:solidFill>
                <a:latin typeface="Arial"/>
                <a:ea typeface="Arial"/>
                <a:cs typeface="Arial"/>
                <a:sym typeface="Arial"/>
              </a:rPr>
              <a:t>kurze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lustige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leichte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körperliche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Bewegung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geistige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beinhalten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09" name="Google Shape;409;p43"/>
          <p:cNvPicPr preferRelativeResize="0"/>
          <p:nvPr/>
        </p:nvPicPr>
        <p:blipFill rotWithShape="1">
          <a:blip r:embed="rId5">
            <a:alphaModFix/>
          </a:blip>
          <a:srcRect/>
          <a:stretch/>
        </p:blipFill>
        <p:spPr>
          <a:xfrm>
            <a:off x="12233226" y="2853159"/>
            <a:ext cx="3851901" cy="3811374"/>
          </a:xfrm>
          <a:prstGeom prst="rect">
            <a:avLst/>
          </a:prstGeom>
          <a:noFill/>
          <a:ln>
            <a:noFill/>
          </a:ln>
        </p:spPr>
      </p:pic>
      <p:sp>
        <p:nvSpPr>
          <p:cNvPr id="6" name="Google Shape;136;p34">
            <a:extLst>
              <a:ext uri="{FF2B5EF4-FFF2-40B4-BE49-F238E27FC236}">
                <a16:creationId xmlns:a16="http://schemas.microsoft.com/office/drawing/2014/main" id="{9696EAEB-7788-6111-BDC2-C6BFBAF6565B}"/>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12B3ED51-D7EB-D719-F1E4-0212A64E7AA7}"/>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9117AF4C-7D92-A0B2-3BF0-49743E67B4F2}"/>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436978F2-C23F-4429-2477-B3BA68D1B658}"/>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4"/>
        <p:cNvGrpSpPr/>
        <p:nvPr/>
      </p:nvGrpSpPr>
      <p:grpSpPr>
        <a:xfrm>
          <a:off x="0" y="0"/>
          <a:ext cx="0" cy="0"/>
          <a:chOff x="0" y="0"/>
          <a:chExt cx="0" cy="0"/>
        </a:xfrm>
      </p:grpSpPr>
      <p:sp>
        <p:nvSpPr>
          <p:cNvPr id="415" name="Google Shape;415;p44"/>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Vorbereitung auf den Unterricht</a:t>
            </a:r>
            <a:endParaRPr sz="3200" b="0" i="0" u="none" strike="noStrike" cap="none">
              <a:solidFill>
                <a:srgbClr val="000000"/>
              </a:solidFill>
              <a:latin typeface="Arial"/>
              <a:ea typeface="Arial"/>
              <a:cs typeface="Arial"/>
              <a:sym typeface="Arial"/>
            </a:endParaRPr>
          </a:p>
        </p:txBody>
      </p:sp>
      <p:sp>
        <p:nvSpPr>
          <p:cNvPr id="416" name="Google Shape;416;p44"/>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18" name="Google Shape;418;p44"/>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20" name="Google Shape;420;p44"/>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Eisbrecher und Energizer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24" name="Google Shape;424;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4"/>
          <p:cNvSpPr txBox="1"/>
          <p:nvPr/>
        </p:nvSpPr>
        <p:spPr>
          <a:xfrm>
            <a:off x="3506549" y="2025536"/>
            <a:ext cx="6339580"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Bei der </a:t>
            </a:r>
            <a:r>
              <a:rPr lang="en-US" sz="2000" b="0" i="0" u="none" strike="noStrike" cap="none" dirty="0" err="1">
                <a:solidFill>
                  <a:srgbClr val="000000"/>
                </a:solidFill>
                <a:latin typeface="Arial"/>
                <a:ea typeface="Arial"/>
                <a:cs typeface="Arial"/>
                <a:sym typeface="Arial"/>
              </a:rPr>
              <a:t>Durchführung</a:t>
            </a:r>
            <a:r>
              <a:rPr lang="en-US" sz="2000" b="0" i="0" u="none" strike="noStrike" cap="none" dirty="0">
                <a:solidFill>
                  <a:srgbClr val="000000"/>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Auflockerungsübungen</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und </a:t>
            </a:r>
            <a:r>
              <a:rPr lang="en-US" sz="2000" b="1" i="0" u="none" strike="noStrike" cap="none" dirty="0" err="1">
                <a:solidFill>
                  <a:srgbClr val="E36C09"/>
                </a:solidFill>
                <a:latin typeface="Arial"/>
                <a:ea typeface="Arial"/>
                <a:cs typeface="Arial"/>
                <a:sym typeface="Arial"/>
              </a:rPr>
              <a:t>Energiespendern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wichtig</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auf das Alter, den </a:t>
            </a:r>
            <a:r>
              <a:rPr lang="en-US" sz="2000" b="0" i="0" u="none" strike="noStrike" cap="none" dirty="0" err="1">
                <a:solidFill>
                  <a:srgbClr val="000000"/>
                </a:solidFill>
                <a:latin typeface="Arial"/>
                <a:ea typeface="Arial"/>
                <a:cs typeface="Arial"/>
                <a:sym typeface="Arial"/>
              </a:rPr>
              <a:t>Hintergrund</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Dynamik</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Publikums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abzustimmen</a:t>
            </a:r>
            <a:r>
              <a:rPr lang="en-US" sz="2000" b="0" i="0" u="none" strike="noStrike" cap="none" dirty="0">
                <a:solidFill>
                  <a:srgbClr val="000000"/>
                </a:solidFill>
                <a:latin typeface="Arial"/>
                <a:ea typeface="Arial"/>
                <a:cs typeface="Arial"/>
                <a:sym typeface="Arial"/>
              </a:rPr>
              <a:t>. Durch </a:t>
            </a:r>
            <a:r>
              <a:rPr lang="en-US" sz="2000" b="0" i="0" u="none" strike="noStrike" cap="none" dirty="0" err="1">
                <a:solidFill>
                  <a:srgbClr val="000000"/>
                </a:solidFill>
                <a:latin typeface="Arial"/>
                <a:ea typeface="Arial"/>
                <a:cs typeface="Arial"/>
                <a:sym typeface="Arial"/>
              </a:rPr>
              <a:t>einfache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sichergestellt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verstehen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und man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an </a:t>
            </a:r>
            <a:r>
              <a:rPr lang="en-US" sz="2000" b="0" i="0" u="none" strike="noStrike" cap="none" dirty="0" err="1">
                <a:solidFill>
                  <a:srgbClr val="000000"/>
                </a:solidFill>
                <a:latin typeface="Arial"/>
                <a:ea typeface="Arial"/>
                <a:cs typeface="Arial"/>
                <a:sym typeface="Arial"/>
              </a:rPr>
              <a:t>ihnen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beteiligen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kann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während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Auswahl</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körperliche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emotionale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Wohlbefinden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berücksichtigt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muss.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6" name="Google Shape;426;p44"/>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44"/>
          <p:cNvSpPr txBox="1"/>
          <p:nvPr/>
        </p:nvSpPr>
        <p:spPr>
          <a:xfrm>
            <a:off x="3495320" y="5103302"/>
            <a:ext cx="5375563"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Eisbrecher </a:t>
            </a:r>
            <a:r>
              <a:rPr lang="en-US" sz="2000" b="0" i="0" u="none" strike="noStrike" cap="none">
                <a:solidFill>
                  <a:srgbClr val="000000"/>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Energizer </a:t>
            </a:r>
            <a:r>
              <a:rPr lang="en-US" sz="2000" b="0" i="0" u="none" strike="noStrike" cap="none">
                <a:solidFill>
                  <a:srgbClr val="000000"/>
                </a:solidFill>
                <a:latin typeface="Arial"/>
                <a:ea typeface="Arial"/>
                <a:cs typeface="Arial"/>
                <a:sym typeface="Arial"/>
              </a:rPr>
              <a:t>sind keine bloßen Lückenfüller. Sie spielen eine entscheidende Rolle in einem umgedrehten Klassenzimmer, indem sie eine positive Stimmung erzeugen und eine Umgebung fördern, die aktives Lernen begünstigt. Wenn sie gut durchdacht sind, können sie die Effektivität der Lernerfahrung erheblich steigern und sie für die SchülerInnen interessanter und angenehmer machen.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8" name="Google Shape;428;p44"/>
          <p:cNvPicPr preferRelativeResize="0"/>
          <p:nvPr/>
        </p:nvPicPr>
        <p:blipFill rotWithShape="1">
          <a:blip r:embed="rId5">
            <a:alphaModFix/>
          </a:blip>
          <a:srcRect/>
          <a:stretch/>
        </p:blipFill>
        <p:spPr>
          <a:xfrm>
            <a:off x="10730000" y="1869036"/>
            <a:ext cx="5731510" cy="6104255"/>
          </a:xfrm>
          <a:prstGeom prst="rect">
            <a:avLst/>
          </a:prstGeom>
          <a:noFill/>
          <a:ln>
            <a:noFill/>
          </a:ln>
        </p:spPr>
      </p:pic>
      <p:sp>
        <p:nvSpPr>
          <p:cNvPr id="429" name="Google Shape;429;p44"/>
          <p:cNvSpPr txBox="1"/>
          <p:nvPr/>
        </p:nvSpPr>
        <p:spPr>
          <a:xfrm>
            <a:off x="10600863" y="8034264"/>
            <a:ext cx="33572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Erstellt mit AI</a:t>
            </a:r>
            <a:endParaRPr sz="1400" b="0" i="0" u="none" strike="noStrike" cap="none">
              <a:solidFill>
                <a:srgbClr val="000000"/>
              </a:solidFill>
              <a:latin typeface="Arial"/>
              <a:ea typeface="Arial"/>
              <a:cs typeface="Arial"/>
              <a:sym typeface="Arial"/>
            </a:endParaRPr>
          </a:p>
        </p:txBody>
      </p:sp>
      <p:sp>
        <p:nvSpPr>
          <p:cNvPr id="6" name="Google Shape;136;p34">
            <a:extLst>
              <a:ext uri="{FF2B5EF4-FFF2-40B4-BE49-F238E27FC236}">
                <a16:creationId xmlns:a16="http://schemas.microsoft.com/office/drawing/2014/main" id="{E63A39EB-3043-BB18-7598-CDED8D2295C8}"/>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20DA45D8-9757-68A8-D00F-8B9F5D1EE0FA}"/>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471DEE4B-5FA7-2890-F395-A488F42CB4A7}"/>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3E70ABB0-C5B8-29C7-0DAE-F7A3849B4075}"/>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4"/>
        <p:cNvGrpSpPr/>
        <p:nvPr/>
      </p:nvGrpSpPr>
      <p:grpSpPr>
        <a:xfrm>
          <a:off x="0" y="0"/>
          <a:ext cx="0" cy="0"/>
          <a:chOff x="0" y="0"/>
          <a:chExt cx="0" cy="0"/>
        </a:xfrm>
      </p:grpSpPr>
      <p:sp>
        <p:nvSpPr>
          <p:cNvPr id="435" name="Google Shape;435;p45"/>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Vorbereitung auf den Unterricht</a:t>
            </a:r>
            <a:endParaRPr sz="3200" b="0" i="0" u="none" strike="noStrike" cap="none">
              <a:solidFill>
                <a:srgbClr val="000000"/>
              </a:solidFill>
              <a:latin typeface="Arial"/>
              <a:ea typeface="Arial"/>
              <a:cs typeface="Arial"/>
              <a:sym typeface="Arial"/>
            </a:endParaRPr>
          </a:p>
        </p:txBody>
      </p:sp>
      <p:sp>
        <p:nvSpPr>
          <p:cNvPr id="436" name="Google Shape;436;p45"/>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38" name="Google Shape;438;p45"/>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40" name="Google Shape;440;p45"/>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Eisbrecher und Energizer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44" name="Google Shape;44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txBox="1"/>
          <p:nvPr/>
        </p:nvSpPr>
        <p:spPr>
          <a:xfrm>
            <a:off x="2204634" y="3541749"/>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45"/>
          <p:cNvSpPr txBox="1"/>
          <p:nvPr/>
        </p:nvSpPr>
        <p:spPr>
          <a:xfrm>
            <a:off x="4192668" y="2680657"/>
            <a:ext cx="47818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Sehen Sie sich dieses Video von Ever Educating an, um einige Ideen für Eisbrecher zu erhalten:</a:t>
            </a:r>
            <a:endParaRPr sz="1400" b="0" i="0" u="none" strike="noStrike" cap="none">
              <a:solidFill>
                <a:srgbClr val="000000"/>
              </a:solidFill>
              <a:latin typeface="Arial"/>
              <a:ea typeface="Arial"/>
              <a:cs typeface="Arial"/>
              <a:sym typeface="Arial"/>
            </a:endParaRPr>
          </a:p>
        </p:txBody>
      </p:sp>
      <p:sp>
        <p:nvSpPr>
          <p:cNvPr id="447" name="Google Shape;447;p45"/>
          <p:cNvSpPr txBox="1"/>
          <p:nvPr/>
        </p:nvSpPr>
        <p:spPr>
          <a:xfrm>
            <a:off x="11077435" y="2592353"/>
            <a:ext cx="48473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Schauen Sie sich diese Bibliothek von Session Lab an, um einige Anregungen für Ihren nächsten Unterricht zu erhalten:</a:t>
            </a:r>
            <a:endParaRPr sz="1400" b="0" i="0" u="none" strike="noStrike" cap="none">
              <a:solidFill>
                <a:srgbClr val="000000"/>
              </a:solidFill>
              <a:latin typeface="Arial"/>
              <a:ea typeface="Arial"/>
              <a:cs typeface="Arial"/>
              <a:sym typeface="Arial"/>
            </a:endParaRPr>
          </a:p>
        </p:txBody>
      </p:sp>
      <p:pic>
        <p:nvPicPr>
          <p:cNvPr id="448" name="Google Shape;448;p45"/>
          <p:cNvPicPr preferRelativeResize="0"/>
          <p:nvPr/>
        </p:nvPicPr>
        <p:blipFill rotWithShape="1">
          <a:blip r:embed="rId5">
            <a:alphaModFix/>
          </a:blip>
          <a:srcRect/>
          <a:stretch/>
        </p:blipFill>
        <p:spPr>
          <a:xfrm>
            <a:off x="4221490" y="3288784"/>
            <a:ext cx="4753017" cy="2673572"/>
          </a:xfrm>
          <a:prstGeom prst="rect">
            <a:avLst/>
          </a:prstGeom>
          <a:noFill/>
          <a:ln>
            <a:noFill/>
          </a:ln>
        </p:spPr>
      </p:pic>
      <p:pic>
        <p:nvPicPr>
          <p:cNvPr id="449" name="Google Shape;449;p45" descr="https://lh7-rt.googleusercontent.com/slidesz/AGV_vUfONSlxWu4ws6q0XeL53OO7b2GfVyQo29k-y1CaB86VevWB2OKz5-Y5sYcliHLQkdt0SevFUbcDC9AxHC_v7dYEcnY5UpyiFKnD2psPo-uXE-m1RZ9BYZoH-u6UV-NQF24lJO_7VV_7VhhmreLv-IxYIcYBJOSvpNH5ozf2Sf9B=s2048?key=oKfASBidla4LG8G6vo1XsQ"/>
          <p:cNvPicPr preferRelativeResize="0"/>
          <p:nvPr/>
        </p:nvPicPr>
        <p:blipFill rotWithShape="1">
          <a:blip r:embed="rId6">
            <a:alphaModFix/>
          </a:blip>
          <a:srcRect/>
          <a:stretch/>
        </p:blipFill>
        <p:spPr>
          <a:xfrm>
            <a:off x="11056308" y="3237116"/>
            <a:ext cx="4847319" cy="2725240"/>
          </a:xfrm>
          <a:prstGeom prst="rect">
            <a:avLst/>
          </a:prstGeom>
          <a:noFill/>
          <a:ln>
            <a:noFill/>
          </a:ln>
        </p:spPr>
      </p:pic>
      <p:sp>
        <p:nvSpPr>
          <p:cNvPr id="450" name="Google Shape;450;p45"/>
          <p:cNvSpPr txBox="1"/>
          <p:nvPr/>
        </p:nvSpPr>
        <p:spPr>
          <a:xfrm>
            <a:off x="4192668" y="6078802"/>
            <a:ext cx="44333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https://www.youtube.com/watch?v=RsUAY2Wq_7Q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45"/>
          <p:cNvSpPr txBox="1"/>
          <p:nvPr/>
        </p:nvSpPr>
        <p:spPr>
          <a:xfrm>
            <a:off x="11056308" y="6078802"/>
            <a:ext cx="38300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https://www.sessionlab.com/library/energiser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 name="Google Shape;136;p34">
            <a:extLst>
              <a:ext uri="{FF2B5EF4-FFF2-40B4-BE49-F238E27FC236}">
                <a16:creationId xmlns:a16="http://schemas.microsoft.com/office/drawing/2014/main" id="{B0AE6D42-8750-37C2-8ECE-7D335523E348}"/>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124E7FA2-7D97-7798-CD43-86F39D6FE314}"/>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2BC5D859-2A21-E9EE-A86F-83E0FC9446AB}"/>
              </a:ext>
            </a:extLst>
          </p:cNvPr>
          <p:cNvPicPr preferRelativeResize="0"/>
          <p:nvPr/>
        </p:nvPicPr>
        <p:blipFill rotWithShape="1">
          <a:blip r:embed="rId10">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9372A022-956A-74BB-BB74-E7DF632EBF3C}"/>
              </a:ext>
            </a:extLst>
          </p:cNvPr>
          <p:cNvPicPr>
            <a:picLocks noChangeAspect="1"/>
          </p:cNvPicPr>
          <p:nvPr/>
        </p:nvPicPr>
        <p:blipFill>
          <a:blip r:embed="rId11"/>
          <a:stretch>
            <a:fillRect/>
          </a:stretch>
        </p:blipFill>
        <p:spPr>
          <a:xfrm>
            <a:off x="3045809" y="9281564"/>
            <a:ext cx="2371201" cy="4974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1"/>
            <a:ext cx="6990300" cy="5068800"/>
          </a:xfrm>
          <a:prstGeom prst="rect">
            <a:avLst/>
          </a:prstGeom>
          <a:noFill/>
          <a:ln>
            <a:noFill/>
          </a:ln>
        </p:spPr>
        <p:txBody>
          <a:bodyPr spcFirstLastPara="1" wrap="square" lIns="0" tIns="0" rIns="0" bIns="0" anchor="t" anchorCtr="0">
            <a:spAutoFit/>
          </a:bodyPr>
          <a:lstStyle/>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Das Flipped-Classroom-Modell verstehen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Bewertung der aktuellen Unterrichtspraxis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Durchführung von Ice-Breaker- und Energizer-Aktivitäten</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Förderung der Selbstregulierung und des Engagements von Schülern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Erkennen, wann man flippen sollte und wann nicht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Erleichterung des Lernens mit Online-Medien</a:t>
            </a:r>
            <a:endParaRPr sz="1300" b="0" i="0" u="none" strike="noStrike" cap="none">
              <a:solidFill>
                <a:srgbClr val="000000"/>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pic>
        <p:nvPicPr>
          <p:cNvPr id="106" name="Google Shape;106;p2"/>
          <p:cNvPicPr preferRelativeResize="0"/>
          <p:nvPr/>
        </p:nvPicPr>
        <p:blipFill rotWithShape="1">
          <a:blip r:embed="rId7">
            <a:alphaModFix/>
          </a:blip>
          <a:srcRect/>
          <a:stretch/>
        </p:blipFill>
        <p:spPr>
          <a:xfrm>
            <a:off x="16069950" y="9658784"/>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2E81A11-740F-8CA5-025D-CDFDFF15A2C2}"/>
              </a:ext>
            </a:extLst>
          </p:cNvPr>
          <p:cNvPicPr>
            <a:picLocks noChangeAspect="1"/>
          </p:cNvPicPr>
          <p:nvPr/>
        </p:nvPicPr>
        <p:blipFill>
          <a:blip r:embed="rId8"/>
          <a:stretch>
            <a:fillRect/>
          </a:stretch>
        </p:blipFill>
        <p:spPr>
          <a:xfrm>
            <a:off x="3048175" y="9151790"/>
            <a:ext cx="2882290" cy="604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1"/>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1"/>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459" name="Google Shape;459;p11"/>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460" name="Google Shape;460;p11"/>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461" name="Google Shape;461;p11"/>
          <p:cNvSpPr txBox="1"/>
          <p:nvPr/>
        </p:nvSpPr>
        <p:spPr>
          <a:xfrm>
            <a:off x="9613815" y="685839"/>
            <a:ext cx="8804814" cy="2376035"/>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4000" b="0" i="0" u="none" strike="noStrike" cap="none" dirty="0" err="1">
                <a:solidFill>
                  <a:srgbClr val="033C5B"/>
                </a:solidFill>
                <a:latin typeface="Arial"/>
                <a:ea typeface="Arial"/>
                <a:cs typeface="Arial"/>
                <a:sym typeface="Arial"/>
              </a:rPr>
              <a:t>Förderung</a:t>
            </a:r>
            <a:r>
              <a:rPr lang="en-US" sz="4000" b="0" i="0" u="none" strike="noStrike" cap="none" dirty="0">
                <a:solidFill>
                  <a:srgbClr val="033C5B"/>
                </a:solidFill>
                <a:latin typeface="Arial"/>
                <a:ea typeface="Arial"/>
                <a:cs typeface="Arial"/>
                <a:sym typeface="Arial"/>
              </a:rPr>
              <a:t> der </a:t>
            </a:r>
            <a:r>
              <a:rPr lang="en-US" sz="4000" b="0" i="0" u="none" strike="noStrike" cap="none" dirty="0" err="1">
                <a:solidFill>
                  <a:srgbClr val="033C5B"/>
                </a:solidFill>
                <a:latin typeface="Arial"/>
                <a:ea typeface="Arial"/>
                <a:cs typeface="Arial"/>
                <a:sym typeface="Arial"/>
              </a:rPr>
              <a:t>Selbstregulierung</a:t>
            </a:r>
            <a:r>
              <a:rPr lang="en-US" sz="4000" b="0" i="0" u="none" strike="noStrike" cap="none" dirty="0">
                <a:solidFill>
                  <a:srgbClr val="033C5B"/>
                </a:solidFill>
                <a:latin typeface="Arial"/>
                <a:ea typeface="Arial"/>
                <a:cs typeface="Arial"/>
                <a:sym typeface="Arial"/>
              </a:rPr>
              <a:t> und des Engagements von </a:t>
            </a:r>
            <a:r>
              <a:rPr lang="en-US" sz="4000" b="0" i="0" u="none" strike="noStrike" cap="none" dirty="0" err="1">
                <a:solidFill>
                  <a:srgbClr val="033C5B"/>
                </a:solidFill>
                <a:latin typeface="Arial"/>
                <a:ea typeface="Arial"/>
                <a:cs typeface="Arial"/>
                <a:sym typeface="Arial"/>
              </a:rPr>
              <a:t>Schülern</a:t>
            </a:r>
            <a:r>
              <a:rPr lang="en-US" sz="4000" b="0" i="0" u="none" strike="noStrike" cap="none" dirty="0">
                <a:solidFill>
                  <a:srgbClr val="033C5B"/>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62" name="Google Shape;462;p11"/>
          <p:cNvSpPr txBox="1"/>
          <p:nvPr/>
        </p:nvSpPr>
        <p:spPr>
          <a:xfrm>
            <a:off x="9613815" y="2858163"/>
            <a:ext cx="7743456" cy="603242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br>
              <a:rPr lang="en-US" sz="2000" b="0" i="0" u="none" strike="noStrike" cap="none" dirty="0">
                <a:solidFill>
                  <a:srgbClr val="121212"/>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Flipped-Classroom-Modell,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dem von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erwartet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a:t>
            </a:r>
            <a:r>
              <a:rPr lang="en-US" sz="2000" b="0" i="0" u="none" strike="noStrike" cap="none" dirty="0">
                <a:solidFill>
                  <a:srgbClr val="000000"/>
                </a:solidFill>
                <a:latin typeface="Arial"/>
                <a:ea typeface="Arial"/>
                <a:cs typeface="Arial"/>
                <a:sym typeface="Arial"/>
              </a:rPr>
              <a:t> an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beteiligen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regulieren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engagiert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bleiben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entscheidend</a:t>
            </a:r>
            <a:r>
              <a:rPr lang="en-US" sz="2000" b="0" i="0" u="none" strike="noStrike" cap="none" dirty="0">
                <a:solidFill>
                  <a:srgbClr val="000000"/>
                </a:solidFill>
                <a:latin typeface="Arial"/>
                <a:ea typeface="Arial"/>
                <a:cs typeface="Arial"/>
                <a:sym typeface="Arial"/>
              </a:rPr>
              <a:t>. Dieses </a:t>
            </a:r>
            <a:r>
              <a:rPr lang="en-US" sz="2000" b="0" i="0" u="none" strike="noStrike" cap="none" dirty="0" err="1">
                <a:solidFill>
                  <a:srgbClr val="000000"/>
                </a:solidFill>
                <a:latin typeface="Arial"/>
                <a:ea typeface="Arial"/>
                <a:cs typeface="Arial"/>
                <a:sym typeface="Arial"/>
              </a:rPr>
              <a:t>Umfeld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erfordert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Lernprozesse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steuern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29964"/>
              </a:lnSpc>
              <a:spcBef>
                <a:spcPts val="0"/>
              </a:spcBef>
              <a:spcAft>
                <a:spcPts val="0"/>
              </a:spcAft>
              <a:buClr>
                <a:srgbClr val="000000"/>
              </a:buClr>
              <a:buSzPts val="2000"/>
              <a:buFont typeface="Arial"/>
              <a:buNone/>
            </a:pPr>
            <a:r>
              <a:rPr lang="en-US" sz="2000" b="0" i="0" u="none" strike="noStrike" cap="none" dirty="0" err="1">
                <a:solidFill>
                  <a:srgbClr val="0D0D0D"/>
                </a:solidFill>
                <a:latin typeface="Arial"/>
                <a:ea typeface="Arial"/>
                <a:cs typeface="Arial"/>
                <a:sym typeface="Arial"/>
              </a:rPr>
              <a:t>Selbstregulierung</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bezieht</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sich</a:t>
            </a:r>
            <a:r>
              <a:rPr lang="en-US" sz="2000" b="0" i="0" u="none" strike="noStrike" cap="none" dirty="0">
                <a:solidFill>
                  <a:srgbClr val="0D0D0D"/>
                </a:solidFill>
                <a:latin typeface="Arial"/>
                <a:ea typeface="Arial"/>
                <a:cs typeface="Arial"/>
                <a:sym typeface="Arial"/>
              </a:rPr>
              <a:t> auf die </a:t>
            </a:r>
            <a:r>
              <a:rPr lang="en-US" sz="2000" b="0" i="0" u="none" strike="noStrike" cap="none" dirty="0" err="1">
                <a:solidFill>
                  <a:srgbClr val="0D0D0D"/>
                </a:solidFill>
                <a:latin typeface="Arial"/>
                <a:ea typeface="Arial"/>
                <a:cs typeface="Arial"/>
                <a:sym typeface="Arial"/>
              </a:rPr>
              <a:t>Fähigkeit</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eines</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Schülers</a:t>
            </a:r>
            <a:r>
              <a:rPr lang="en-US" sz="2000" b="0" i="0" u="none" strike="noStrike" cap="none" dirty="0">
                <a:solidFill>
                  <a:srgbClr val="0D0D0D"/>
                </a:solidFill>
                <a:latin typeface="Arial"/>
                <a:ea typeface="Arial"/>
                <a:cs typeface="Arial"/>
                <a:sym typeface="Arial"/>
              </a:rPr>
              <a:t>, seine </a:t>
            </a:r>
            <a:r>
              <a:rPr lang="en-US" sz="2000" b="0" i="0" u="none" strike="noStrike" cap="none" dirty="0" err="1">
                <a:solidFill>
                  <a:srgbClr val="0D0D0D"/>
                </a:solidFill>
                <a:latin typeface="Arial"/>
                <a:ea typeface="Arial"/>
                <a:cs typeface="Arial"/>
                <a:sym typeface="Arial"/>
              </a:rPr>
              <a:t>Emotionen</a:t>
            </a:r>
            <a:r>
              <a:rPr lang="en-US" sz="2000" b="0" i="0" u="none" strike="noStrike" cap="none" dirty="0">
                <a:solidFill>
                  <a:srgbClr val="0D0D0D"/>
                </a:solidFill>
                <a:latin typeface="Arial"/>
                <a:ea typeface="Arial"/>
                <a:cs typeface="Arial"/>
                <a:sym typeface="Arial"/>
              </a:rPr>
              <a:t>, sein </a:t>
            </a:r>
            <a:r>
              <a:rPr lang="en-US" sz="2000" b="0" i="0" u="none" strike="noStrike" cap="none" dirty="0" err="1">
                <a:solidFill>
                  <a:srgbClr val="0D0D0D"/>
                </a:solidFill>
                <a:latin typeface="Arial"/>
                <a:ea typeface="Arial"/>
                <a:cs typeface="Arial"/>
                <a:sym typeface="Arial"/>
              </a:rPr>
              <a:t>Verhalten</a:t>
            </a:r>
            <a:r>
              <a:rPr lang="en-US" sz="2000" b="0" i="0" u="none" strike="noStrike" cap="none" dirty="0">
                <a:solidFill>
                  <a:srgbClr val="0D0D0D"/>
                </a:solidFill>
                <a:latin typeface="Arial"/>
                <a:ea typeface="Arial"/>
                <a:cs typeface="Arial"/>
                <a:sym typeface="Arial"/>
              </a:rPr>
              <a:t> und seine </a:t>
            </a:r>
            <a:r>
              <a:rPr lang="en-US" sz="2000" b="0" i="0" u="none" strike="noStrike" cap="none" dirty="0" err="1">
                <a:solidFill>
                  <a:srgbClr val="0D0D0D"/>
                </a:solidFill>
                <a:latin typeface="Arial"/>
                <a:ea typeface="Arial"/>
                <a:cs typeface="Arial"/>
                <a:sym typeface="Arial"/>
              </a:rPr>
              <a:t>Aufmerksamkeit</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zu</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steuern</a:t>
            </a:r>
            <a:r>
              <a:rPr lang="en-US" sz="2000" b="0" i="0" u="none" strike="noStrike" cap="none" dirty="0">
                <a:solidFill>
                  <a:srgbClr val="0D0D0D"/>
                </a:solidFill>
                <a:latin typeface="Arial"/>
                <a:ea typeface="Arial"/>
                <a:cs typeface="Arial"/>
                <a:sym typeface="Arial"/>
              </a:rPr>
              <a:t>, um </a:t>
            </a:r>
            <a:r>
              <a:rPr lang="en-US" sz="2000" b="0" i="0" u="none" strike="noStrike" cap="none" dirty="0" err="1">
                <a:solidFill>
                  <a:srgbClr val="0D0D0D"/>
                </a:solidFill>
                <a:latin typeface="Arial"/>
                <a:ea typeface="Arial"/>
                <a:cs typeface="Arial"/>
                <a:sym typeface="Arial"/>
              </a:rPr>
              <a:t>langfristige</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Bildungsziele</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zu</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erreichen</a:t>
            </a:r>
            <a:r>
              <a:rPr lang="en-US" sz="2000" b="0" i="0" u="none" strike="noStrike" cap="none" dirty="0">
                <a:solidFill>
                  <a:srgbClr val="0D0D0D"/>
                </a:solidFill>
                <a:latin typeface="Arial"/>
                <a:ea typeface="Arial"/>
                <a:cs typeface="Arial"/>
                <a:sym typeface="Arial"/>
              </a:rPr>
              <a:t>. Engagement </a:t>
            </a:r>
            <a:r>
              <a:rPr lang="en-US" sz="2000" b="0" i="0" u="none" strike="noStrike" cap="none" dirty="0" err="1">
                <a:solidFill>
                  <a:srgbClr val="0D0D0D"/>
                </a:solidFill>
                <a:latin typeface="Arial"/>
                <a:ea typeface="Arial"/>
                <a:cs typeface="Arial"/>
                <a:sym typeface="Arial"/>
              </a:rPr>
              <a:t>ist</a:t>
            </a:r>
            <a:r>
              <a:rPr lang="en-US" sz="2000" b="0" i="0" u="none" strike="noStrike" cap="none" dirty="0">
                <a:solidFill>
                  <a:srgbClr val="0D0D0D"/>
                </a:solidFill>
                <a:latin typeface="Arial"/>
                <a:ea typeface="Arial"/>
                <a:cs typeface="Arial"/>
                <a:sym typeface="Arial"/>
              </a:rPr>
              <a:t> das </a:t>
            </a:r>
            <a:r>
              <a:rPr lang="en-US" sz="2000" b="0" i="0" u="none" strike="noStrike" cap="none" dirty="0" err="1">
                <a:solidFill>
                  <a:srgbClr val="0D0D0D"/>
                </a:solidFill>
                <a:latin typeface="Arial"/>
                <a:ea typeface="Arial"/>
                <a:cs typeface="Arial"/>
                <a:sym typeface="Arial"/>
              </a:rPr>
              <a:t>sichtbare</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Ergebnis</a:t>
            </a:r>
            <a:r>
              <a:rPr lang="en-US" sz="2000" b="0" i="0" u="none" strike="noStrike" cap="none" dirty="0">
                <a:solidFill>
                  <a:srgbClr val="0D0D0D"/>
                </a:solidFill>
                <a:latin typeface="Arial"/>
                <a:ea typeface="Arial"/>
                <a:cs typeface="Arial"/>
                <a:sym typeface="Arial"/>
              </a:rPr>
              <a:t> der Motivation, der </a:t>
            </a:r>
            <a:r>
              <a:rPr lang="en-US" sz="2000" b="0" i="0" u="none" strike="noStrike" cap="none" dirty="0" err="1">
                <a:solidFill>
                  <a:srgbClr val="0D0D0D"/>
                </a:solidFill>
                <a:latin typeface="Arial"/>
                <a:ea typeface="Arial"/>
                <a:cs typeface="Arial"/>
                <a:sym typeface="Arial"/>
              </a:rPr>
              <a:t>Investition</a:t>
            </a:r>
            <a:r>
              <a:rPr lang="en-US" sz="2000" b="0" i="0" u="none" strike="noStrike" cap="none" dirty="0">
                <a:solidFill>
                  <a:srgbClr val="0D0D0D"/>
                </a:solidFill>
                <a:latin typeface="Arial"/>
                <a:ea typeface="Arial"/>
                <a:cs typeface="Arial"/>
                <a:sym typeface="Arial"/>
              </a:rPr>
              <a:t> des </a:t>
            </a:r>
            <a:r>
              <a:rPr lang="en-US" sz="2000" b="0" i="0" u="none" strike="noStrike" cap="none" dirty="0" err="1">
                <a:solidFill>
                  <a:srgbClr val="0D0D0D"/>
                </a:solidFill>
                <a:latin typeface="Arial"/>
                <a:ea typeface="Arial"/>
                <a:cs typeface="Arial"/>
                <a:sym typeface="Arial"/>
              </a:rPr>
              <a:t>Schülers</a:t>
            </a:r>
            <a:r>
              <a:rPr lang="en-US" sz="2000" b="0" i="0" u="none" strike="noStrike" cap="none" dirty="0">
                <a:solidFill>
                  <a:srgbClr val="0D0D0D"/>
                </a:solidFill>
                <a:latin typeface="Arial"/>
                <a:ea typeface="Arial"/>
                <a:cs typeface="Arial"/>
                <a:sym typeface="Arial"/>
              </a:rPr>
              <a:t> in das </a:t>
            </a:r>
            <a:r>
              <a:rPr lang="en-US" sz="2000" b="0" i="0" u="none" strike="noStrike" cap="none" dirty="0" err="1">
                <a:solidFill>
                  <a:srgbClr val="0D0D0D"/>
                </a:solidFill>
                <a:latin typeface="Arial"/>
                <a:ea typeface="Arial"/>
                <a:cs typeface="Arial"/>
                <a:sym typeface="Arial"/>
              </a:rPr>
              <a:t>Lernen</a:t>
            </a:r>
            <a:r>
              <a:rPr lang="en-US" sz="2000" b="0" i="0" u="none" strike="noStrike" cap="none" dirty="0">
                <a:solidFill>
                  <a:srgbClr val="0D0D0D"/>
                </a:solidFill>
                <a:latin typeface="Arial"/>
                <a:ea typeface="Arial"/>
                <a:cs typeface="Arial"/>
                <a:sym typeface="Arial"/>
              </a:rPr>
              <a:t> und der </a:t>
            </a:r>
            <a:r>
              <a:rPr lang="en-US" sz="2000" b="0" i="0" u="none" strike="noStrike" cap="none" dirty="0" err="1">
                <a:solidFill>
                  <a:srgbClr val="0D0D0D"/>
                </a:solidFill>
                <a:latin typeface="Arial"/>
                <a:ea typeface="Arial"/>
                <a:cs typeface="Arial"/>
                <a:sym typeface="Arial"/>
              </a:rPr>
              <a:t>Beteiligung</a:t>
            </a:r>
            <a:r>
              <a:rPr lang="en-US" sz="2000" b="0" i="0" u="none" strike="noStrike" cap="none" dirty="0">
                <a:solidFill>
                  <a:srgbClr val="0D0D0D"/>
                </a:solidFill>
                <a:latin typeface="Arial"/>
                <a:ea typeface="Arial"/>
                <a:cs typeface="Arial"/>
                <a:sym typeface="Arial"/>
              </a:rPr>
              <a:t> an den </a:t>
            </a:r>
            <a:r>
              <a:rPr lang="en-US" sz="2000" b="0" i="0" u="none" strike="noStrike" cap="none" dirty="0" err="1">
                <a:solidFill>
                  <a:srgbClr val="0D0D0D"/>
                </a:solidFill>
                <a:latin typeface="Arial"/>
                <a:ea typeface="Arial"/>
                <a:cs typeface="Arial"/>
                <a:sym typeface="Arial"/>
              </a:rPr>
              <a:t>Aktivitäten</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im</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Klassenzimmer</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Beides</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ist</a:t>
            </a:r>
            <a:r>
              <a:rPr lang="en-US" sz="2000" b="0" i="0" u="none" strike="noStrike" cap="none" dirty="0">
                <a:solidFill>
                  <a:srgbClr val="0D0D0D"/>
                </a:solidFill>
                <a:latin typeface="Arial"/>
                <a:ea typeface="Arial"/>
                <a:cs typeface="Arial"/>
                <a:sym typeface="Arial"/>
              </a:rPr>
              <a:t> </a:t>
            </a:r>
            <a:r>
              <a:rPr lang="en-US" sz="2000" b="0" i="0" u="none" strike="noStrike" cap="none" dirty="0" err="1">
                <a:solidFill>
                  <a:srgbClr val="0D0D0D"/>
                </a:solidFill>
                <a:latin typeface="Arial"/>
                <a:ea typeface="Arial"/>
                <a:cs typeface="Arial"/>
                <a:sym typeface="Arial"/>
              </a:rPr>
              <a:t>entscheidend</a:t>
            </a:r>
            <a:r>
              <a:rPr lang="en-US" sz="2000" b="0" i="0" u="none" strike="noStrike" cap="none" dirty="0">
                <a:solidFill>
                  <a:srgbClr val="0D0D0D"/>
                </a:solidFill>
                <a:latin typeface="Arial"/>
                <a:ea typeface="Arial"/>
                <a:cs typeface="Arial"/>
                <a:sym typeface="Arial"/>
              </a:rPr>
              <a:t> für den </a:t>
            </a:r>
            <a:r>
              <a:rPr lang="en-US" sz="2000" b="0" i="0" u="none" strike="noStrike" cap="none" dirty="0" err="1">
                <a:solidFill>
                  <a:srgbClr val="0D0D0D"/>
                </a:solidFill>
                <a:latin typeface="Arial"/>
                <a:ea typeface="Arial"/>
                <a:cs typeface="Arial"/>
                <a:sym typeface="Arial"/>
              </a:rPr>
              <a:t>Erfolg</a:t>
            </a:r>
            <a:r>
              <a:rPr lang="en-US" sz="2000" b="0" i="0" u="none" strike="noStrike" cap="none" dirty="0">
                <a:solidFill>
                  <a:srgbClr val="0D0D0D"/>
                </a:solidFill>
                <a:latin typeface="Arial"/>
                <a:ea typeface="Arial"/>
                <a:cs typeface="Arial"/>
                <a:sym typeface="Arial"/>
              </a:rPr>
              <a:t> in </a:t>
            </a:r>
            <a:r>
              <a:rPr lang="en-US" sz="2000" b="0" i="0" u="none" strike="noStrike" cap="none" dirty="0" err="1">
                <a:solidFill>
                  <a:srgbClr val="0D0D0D"/>
                </a:solidFill>
                <a:latin typeface="Arial"/>
                <a:ea typeface="Arial"/>
                <a:cs typeface="Arial"/>
                <a:sym typeface="Arial"/>
              </a:rPr>
              <a:t>einer</a:t>
            </a:r>
            <a:r>
              <a:rPr lang="en-US" sz="2000" b="0" i="0" u="none" strike="noStrike" cap="none" dirty="0">
                <a:solidFill>
                  <a:srgbClr val="0D0D0D"/>
                </a:solidFill>
                <a:latin typeface="Arial"/>
                <a:ea typeface="Arial"/>
                <a:cs typeface="Arial"/>
                <a:sym typeface="Arial"/>
              </a:rPr>
              <a:t> Flipped-Classroom-</a:t>
            </a:r>
            <a:r>
              <a:rPr lang="en-US" sz="2000" b="0" i="0" u="none" strike="noStrike" cap="none" dirty="0" err="1">
                <a:solidFill>
                  <a:srgbClr val="0D0D0D"/>
                </a:solidFill>
                <a:latin typeface="Arial"/>
                <a:ea typeface="Arial"/>
                <a:cs typeface="Arial"/>
                <a:sym typeface="Arial"/>
              </a:rPr>
              <a:t>Umgebung</a:t>
            </a:r>
            <a:r>
              <a:rPr lang="en-US" sz="2000" b="0" i="0" u="none" strike="noStrike" cap="none" dirty="0">
                <a:solidFill>
                  <a:srgbClr val="0D0D0D"/>
                </a:solidFill>
                <a:latin typeface="Arial"/>
                <a:ea typeface="Arial"/>
                <a:cs typeface="Arial"/>
                <a:sym typeface="Arial"/>
              </a:rPr>
              <a:t>.</a:t>
            </a: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rgbClr val="121212"/>
              </a:solidFill>
              <a:latin typeface="Arial"/>
              <a:ea typeface="Arial"/>
              <a:cs typeface="Arial"/>
              <a:sym typeface="Arial"/>
            </a:endParaRPr>
          </a:p>
        </p:txBody>
      </p:sp>
      <p:sp>
        <p:nvSpPr>
          <p:cNvPr id="466" name="Google Shape;466;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11"/>
          <p:cNvPicPr preferRelativeResize="0"/>
          <p:nvPr/>
        </p:nvPicPr>
        <p:blipFill rotWithShape="1">
          <a:blip r:embed="rId5">
            <a:alphaModFix/>
          </a:blip>
          <a:srcRect/>
          <a:stretch/>
        </p:blipFill>
        <p:spPr>
          <a:xfrm>
            <a:off x="1990411" y="2856118"/>
            <a:ext cx="5699760" cy="3027998"/>
          </a:xfrm>
          <a:prstGeom prst="rect">
            <a:avLst/>
          </a:prstGeom>
          <a:noFill/>
          <a:ln>
            <a:noFill/>
          </a:ln>
        </p:spPr>
      </p:pic>
      <p:sp>
        <p:nvSpPr>
          <p:cNvPr id="6" name="Google Shape;136;p34">
            <a:extLst>
              <a:ext uri="{FF2B5EF4-FFF2-40B4-BE49-F238E27FC236}">
                <a16:creationId xmlns:a16="http://schemas.microsoft.com/office/drawing/2014/main" id="{46279626-29BC-E86F-A93D-8DD480C09961}"/>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5AA6CD3F-281C-4321-B78E-FCAC454E6FD9}"/>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64A0BEFC-B6F8-10C5-5682-DA9343BB6CC7}"/>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25666303-4D08-2D34-39FB-6A8853CC9344}"/>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der Selbstregulierung und des Engagements von Schülern </a:t>
            </a:r>
            <a:endParaRPr sz="3200" b="0" i="0" u="none" strike="noStrike" cap="none">
              <a:solidFill>
                <a:srgbClr val="000000"/>
              </a:solidFill>
              <a:latin typeface="Arial"/>
              <a:ea typeface="Arial"/>
              <a:cs typeface="Arial"/>
              <a:sym typeface="Arial"/>
            </a:endParaRPr>
          </a:p>
        </p:txBody>
      </p:sp>
      <p:sp>
        <p:nvSpPr>
          <p:cNvPr id="474" name="Google Shape;474;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77" name="Google Shape;477;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478" name="Google Shape;478;p46"/>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Herausforderungen für die Selbstregulierung: </a:t>
            </a:r>
            <a:endParaRPr sz="2000" b="0" i="0" u="none" strike="noStrike" cap="none">
              <a:solidFill>
                <a:srgbClr val="E36C09"/>
              </a:solidFill>
              <a:latin typeface="Arial"/>
              <a:ea typeface="Arial"/>
              <a:cs typeface="Arial"/>
              <a:sym typeface="Arial"/>
            </a:endParaRPr>
          </a:p>
        </p:txBody>
      </p:sp>
      <p:sp>
        <p:nvSpPr>
          <p:cNvPr id="482" name="Google Shape;482;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txBox="1"/>
          <p:nvPr/>
        </p:nvSpPr>
        <p:spPr>
          <a:xfrm>
            <a:off x="804415" y="3625851"/>
            <a:ext cx="7910094"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Ablenkungen und Probleme mit dem Zeitmanagement außerhalb des Unterrichts:</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selbstgesteuerten Lernumgebungen, wie z. B. Flipped- oder Blended-Classrooms, stehen Studierende oft vor der Herausforderung, Ablenkungen und ihre Zeit ohne die Struktur eines traditionellen Klassenzimmers effektiv zu managen. Konkurrierende Prioritäten wie soziale Medien, Unterhaltung oder familiäre Verpflichtungen können es schwierig machen, sich auf die Vorbereitung auf den Unterricht zu konzentrieren.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Ohne Struktur fällt es den Schülern oft schwer, Prioritäten beim Lernen zu setzen, was zu Aufschieberitis, unvollständigen Arbeiten und Pauken in letzter Minute führt. Ein schlechtes Zeitmanagement kann das Behalten des Lernstoffs behindern und das allgemeine Engagement verringern.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46"/>
          <p:cNvSpPr txBox="1"/>
          <p:nvPr/>
        </p:nvSpPr>
        <p:spPr>
          <a:xfrm>
            <a:off x="10708079" y="3649520"/>
            <a:ext cx="6279760" cy="36933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Setzen Sie klare Erwartungen: </a:t>
            </a:r>
            <a:r>
              <a:rPr lang="en-US" sz="2000" b="0" i="0" u="none" strike="noStrike" cap="none">
                <a:solidFill>
                  <a:srgbClr val="000000"/>
                </a:solidFill>
                <a:latin typeface="Arial"/>
                <a:ea typeface="Arial"/>
                <a:cs typeface="Arial"/>
                <a:sym typeface="Arial"/>
              </a:rPr>
              <a:t>Geben Sie Richtlinien vor, wie lange die Arbeit vor dem Unterricht dauern sollte, und unterteilen Sie die Aufgaben in kleinere, überschaubare Teile.</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Zeitmanagement-Tools</a:t>
            </a:r>
            <a:r>
              <a:rPr lang="en-US" sz="2000" b="1" i="0" u="none" strike="noStrike" cap="none">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Führen Sie Hilfsmittel wie digitale Kalender, Zeitsperren oder Apps wie Pomodoro-Timer ein, um den Schülern zu helfen, sich zu konzentrieren.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Schaffen Sie eine Lernroutine: </a:t>
            </a:r>
            <a:r>
              <a:rPr lang="en-US" sz="2000" b="0" i="0" u="none" strike="noStrike" cap="none">
                <a:solidFill>
                  <a:srgbClr val="000000"/>
                </a:solidFill>
                <a:latin typeface="Arial"/>
                <a:ea typeface="Arial"/>
                <a:cs typeface="Arial"/>
                <a:sym typeface="Arial"/>
              </a:rPr>
              <a:t>Ermutigen Sie die Schüler, eine regelmäßige Routine für die Arbeit vor dem Unterricht zu entwickeln, damit sie eine Gewohnheit entwickeln, die Ablenkungen minimiert.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46"/>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Wie man es angeht: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486" name="Google Shape;486;p46"/>
          <p:cNvSpPr/>
          <p:nvPr/>
        </p:nvSpPr>
        <p:spPr>
          <a:xfrm>
            <a:off x="8735027" y="4504903"/>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7" name="Google Shape;487;p46"/>
          <p:cNvPicPr preferRelativeResize="0"/>
          <p:nvPr/>
        </p:nvPicPr>
        <p:blipFill rotWithShape="1">
          <a:blip r:embed="rId4">
            <a:alphaModFix/>
          </a:blip>
          <a:srcRect/>
          <a:stretch/>
        </p:blipFill>
        <p:spPr>
          <a:xfrm>
            <a:off x="15220736" y="7165280"/>
            <a:ext cx="1698428" cy="1816347"/>
          </a:xfrm>
          <a:prstGeom prst="rect">
            <a:avLst/>
          </a:prstGeom>
          <a:noFill/>
          <a:ln>
            <a:noFill/>
          </a:ln>
        </p:spPr>
      </p:pic>
      <p:sp>
        <p:nvSpPr>
          <p:cNvPr id="6" name="Google Shape;136;p34">
            <a:extLst>
              <a:ext uri="{FF2B5EF4-FFF2-40B4-BE49-F238E27FC236}">
                <a16:creationId xmlns:a16="http://schemas.microsoft.com/office/drawing/2014/main" id="{9DE451EF-0A9D-311F-45C8-AFDF5620DC95}"/>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EA7389E2-8E6C-E8B8-A78B-D9FB56C4873A}"/>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4A076364-4D68-4508-3908-53B55B776715}"/>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3BA0B25A-53EC-D6E6-D489-53C2298310A8}"/>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7"/>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der Selbstregulierung und des Engagements von Schülern </a:t>
            </a:r>
            <a:endParaRPr sz="3200" b="0" i="0" u="none" strike="noStrike" cap="none">
              <a:solidFill>
                <a:srgbClr val="000000"/>
              </a:solidFill>
              <a:latin typeface="Arial"/>
              <a:ea typeface="Arial"/>
              <a:cs typeface="Arial"/>
              <a:sym typeface="Arial"/>
            </a:endParaRPr>
          </a:p>
        </p:txBody>
      </p:sp>
      <p:sp>
        <p:nvSpPr>
          <p:cNvPr id="494" name="Google Shape;494;p4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97" name="Google Shape;497;p4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498" name="Google Shape;498;p47"/>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Herausforderungen für die Selbstregulierung: </a:t>
            </a:r>
            <a:endParaRPr sz="2000" b="0" i="0" u="none" strike="noStrike" cap="none">
              <a:solidFill>
                <a:srgbClr val="E36C09"/>
              </a:solidFill>
              <a:latin typeface="Arial"/>
              <a:ea typeface="Arial"/>
              <a:cs typeface="Arial"/>
              <a:sym typeface="Arial"/>
            </a:endParaRPr>
          </a:p>
        </p:txBody>
      </p:sp>
      <p:sp>
        <p:nvSpPr>
          <p:cNvPr id="502" name="Google Shape;502;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7"/>
          <p:cNvSpPr txBox="1"/>
          <p:nvPr/>
        </p:nvSpPr>
        <p:spPr>
          <a:xfrm>
            <a:off x="804415" y="3625851"/>
            <a:ext cx="7462199"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Mangel an intrinsischer Motivation: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Intrinsische Motivation ist der innere Antrieb, eine Tätigkeit um ihrer selbst willen auszuüben. Viele Schüler haben Schwierigkeiten mit dem selbstständigen Lernen, weil ihnen diese innere Motivation fehlt und sie die Vorbereitung auf den Unterricht eher als lästige Aufgabe denn als Gelegenheit zum Wachstum betrachten. Ohne einen persönlichen Bezug zum Stoff ist es schwierig, das Engagement aufrechtzuerhalten.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Ohne intrinsische Motivation ist es wahrscheinlicher, dass Schüler sich nicht engagieren, Aufgaben überspringen oder Aufgaben nur oberflächlich erledigen. Dies führt zu einer geringeren Qualität des Lernens und einem geringeren Engagement während der Aktivitäten im Unterricht.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47"/>
          <p:cNvSpPr txBox="1"/>
          <p:nvPr/>
        </p:nvSpPr>
        <p:spPr>
          <a:xfrm>
            <a:off x="10708079" y="3649520"/>
            <a:ext cx="6279760" cy="31700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Machen Sie den Stoff relevant: </a:t>
            </a:r>
            <a:r>
              <a:rPr lang="en-US" sz="2000" b="0" i="0" u="none" strike="noStrike" cap="none">
                <a:solidFill>
                  <a:schemeClr val="dk1"/>
                </a:solidFill>
                <a:latin typeface="Arial"/>
                <a:ea typeface="Arial"/>
                <a:cs typeface="Arial"/>
                <a:sym typeface="Arial"/>
              </a:rPr>
              <a:t>Verknüpfen Sie den Inhalt mit den persönlichen Interessen, Berufswünschen oder realen Problemen der Schüler, um das Lernen sinnvoller zu gestalten.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Autonomie anbieten</a:t>
            </a:r>
            <a:r>
              <a:rPr lang="en-US" sz="2000" b="0" i="0" u="none" strike="noStrike" cap="none">
                <a:solidFill>
                  <a:schemeClr val="dk1"/>
                </a:solidFill>
                <a:latin typeface="Arial"/>
                <a:ea typeface="Arial"/>
                <a:cs typeface="Arial"/>
                <a:sym typeface="Arial"/>
              </a:rPr>
              <a:t>: Lassen Sie den Schülern die Wahl, wie sie sich mit dem Material auseinandersetzen oder ihr Wissen präsentieren, und fördern Sie so das Gefühl der Eigenverantwortung.</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Gamifizierung: </a:t>
            </a:r>
            <a:r>
              <a:rPr lang="en-US" sz="2000" b="0" i="0" u="none" strike="noStrike" cap="none">
                <a:solidFill>
                  <a:schemeClr val="dk1"/>
                </a:solidFill>
                <a:latin typeface="Arial"/>
                <a:ea typeface="Arial"/>
                <a:cs typeface="Arial"/>
                <a:sym typeface="Arial"/>
              </a:rPr>
              <a:t>Integrieren Sie spielerische Elemente wie Punkte, Belohnungen oder Herausforderungen, um den Lernprozess angenehmer und ansprechender zu gestalten.</a:t>
            </a:r>
            <a:endParaRPr sz="1400" b="0" i="0" u="none" strike="noStrike" cap="none">
              <a:solidFill>
                <a:schemeClr val="dk1"/>
              </a:solidFill>
              <a:latin typeface="Arial"/>
              <a:ea typeface="Arial"/>
              <a:cs typeface="Arial"/>
              <a:sym typeface="Arial"/>
            </a:endParaRPr>
          </a:p>
        </p:txBody>
      </p:sp>
      <p:sp>
        <p:nvSpPr>
          <p:cNvPr id="505" name="Google Shape;505;p47"/>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Wie man es angeht: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06" name="Google Shape;506;p47"/>
          <p:cNvSpPr/>
          <p:nvPr/>
        </p:nvSpPr>
        <p:spPr>
          <a:xfrm>
            <a:off x="8472369" y="4447461"/>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7" name="Google Shape;507;p47"/>
          <p:cNvPicPr preferRelativeResize="0"/>
          <p:nvPr/>
        </p:nvPicPr>
        <p:blipFill rotWithShape="1">
          <a:blip r:embed="rId4">
            <a:alphaModFix/>
          </a:blip>
          <a:srcRect/>
          <a:stretch/>
        </p:blipFill>
        <p:spPr>
          <a:xfrm>
            <a:off x="15528742" y="7436552"/>
            <a:ext cx="1596957" cy="1813357"/>
          </a:xfrm>
          <a:prstGeom prst="rect">
            <a:avLst/>
          </a:prstGeom>
          <a:noFill/>
          <a:ln>
            <a:noFill/>
          </a:ln>
        </p:spPr>
      </p:pic>
      <p:sp>
        <p:nvSpPr>
          <p:cNvPr id="2" name="Google Shape;136;p34">
            <a:extLst>
              <a:ext uri="{FF2B5EF4-FFF2-40B4-BE49-F238E27FC236}">
                <a16:creationId xmlns:a16="http://schemas.microsoft.com/office/drawing/2014/main" id="{C33D9ECC-5925-48FF-D489-AE03CE7241F8}"/>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135E1369-4E14-6C30-E4D5-7E5111FC6D9D}"/>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709FFC87-DC47-270F-6076-193347FC4770}"/>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85DD9562-DA60-21DB-20BF-6B8C1E896751}"/>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8"/>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der Selbstregulierung und des Engagements von Schülern </a:t>
            </a:r>
            <a:endParaRPr sz="3200" b="0" i="0" u="none" strike="noStrike" cap="none">
              <a:solidFill>
                <a:srgbClr val="000000"/>
              </a:solidFill>
              <a:latin typeface="Arial"/>
              <a:ea typeface="Arial"/>
              <a:cs typeface="Arial"/>
              <a:sym typeface="Arial"/>
            </a:endParaRPr>
          </a:p>
        </p:txBody>
      </p:sp>
      <p:sp>
        <p:nvSpPr>
          <p:cNvPr id="514" name="Google Shape;514;p4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17" name="Google Shape;517;p4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518" name="Google Shape;518;p48"/>
          <p:cNvSpPr txBox="1"/>
          <p:nvPr/>
        </p:nvSpPr>
        <p:spPr>
          <a:xfrm>
            <a:off x="877382"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Herausforderungen für die Selbstregulierung: </a:t>
            </a:r>
            <a:endParaRPr sz="2000" b="0" i="0" u="none" strike="noStrike" cap="none">
              <a:solidFill>
                <a:srgbClr val="E36C09"/>
              </a:solidFill>
              <a:latin typeface="Arial"/>
              <a:ea typeface="Arial"/>
              <a:cs typeface="Arial"/>
              <a:sym typeface="Arial"/>
            </a:endParaRPr>
          </a:p>
        </p:txBody>
      </p:sp>
      <p:sp>
        <p:nvSpPr>
          <p:cNvPr id="522" name="Google Shape;522;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8"/>
          <p:cNvSpPr txBox="1"/>
          <p:nvPr/>
        </p:nvSpPr>
        <p:spPr>
          <a:xfrm>
            <a:off x="559141" y="3625851"/>
            <a:ext cx="8584860"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Schwierigkeit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persönliche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Lernziele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setzen</a:t>
            </a: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haben</a:t>
            </a:r>
            <a:r>
              <a:rPr lang="en-US" sz="2000" b="0" i="0" u="none" strike="noStrike" cap="none" dirty="0">
                <a:solidFill>
                  <a:srgbClr val="000000"/>
                </a:solidFill>
                <a:latin typeface="Arial"/>
                <a:ea typeface="Arial"/>
                <a:cs typeface="Arial"/>
                <a:sym typeface="Arial"/>
              </a:rPr>
              <a:t> oft </a:t>
            </a:r>
            <a:r>
              <a:rPr lang="en-US" sz="2000" b="0" i="0" u="none" strike="noStrike" cap="none" dirty="0" err="1">
                <a:solidFill>
                  <a:srgbClr val="000000"/>
                </a:solidFill>
                <a:latin typeface="Arial"/>
                <a:ea typeface="Arial"/>
                <a:cs typeface="Arial"/>
                <a:sym typeface="Arial"/>
              </a:rPr>
              <a:t>Schwierigkeiten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persönliche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Lernziele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setzen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allem</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selbstgesteuerten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Umgebungen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wissen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vielleicht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Lernbedarf</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ermitteln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größere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Ziele</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kleinere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Schritte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aufteilen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auf </a:t>
            </a:r>
            <a:r>
              <a:rPr lang="en-US" sz="2000" b="0" i="0" u="none" strike="noStrike" cap="none" dirty="0" err="1">
                <a:solidFill>
                  <a:srgbClr val="000000"/>
                </a:solidFill>
                <a:latin typeface="Arial"/>
                <a:ea typeface="Arial"/>
                <a:cs typeface="Arial"/>
                <a:sym typeface="Arial"/>
              </a:rPr>
              <a:t>langfristige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konzentrieren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Ohne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fühlen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oft </a:t>
            </a:r>
            <a:r>
              <a:rPr lang="en-US" sz="2000" b="0" i="0" u="none" strike="noStrike" cap="none" dirty="0" err="1">
                <a:solidFill>
                  <a:srgbClr val="000000"/>
                </a:solidFill>
                <a:latin typeface="Arial"/>
                <a:ea typeface="Arial"/>
                <a:cs typeface="Arial"/>
                <a:sym typeface="Arial"/>
              </a:rPr>
              <a:t>ziellos</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orientierungslos</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ihrer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Vorbereitung</a:t>
            </a:r>
            <a:r>
              <a:rPr lang="en-US" sz="2000" b="0" i="0" u="none" strike="noStrike" cap="none" dirty="0">
                <a:solidFill>
                  <a:srgbClr val="000000"/>
                </a:solidFill>
                <a:latin typeface="Arial"/>
                <a:ea typeface="Arial"/>
                <a:cs typeface="Arial"/>
                <a:sym typeface="Arial"/>
              </a:rPr>
              <a:t> auf den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Klare </a:t>
            </a:r>
            <a:r>
              <a:rPr lang="en-US" sz="2000" b="0" i="0" u="none" strike="noStrike" cap="none" dirty="0" err="1">
                <a:solidFill>
                  <a:srgbClr val="000000"/>
                </a:solidFill>
                <a:latin typeface="Arial"/>
                <a:ea typeface="Arial"/>
                <a:cs typeface="Arial"/>
                <a:sym typeface="Arial"/>
              </a:rPr>
              <a:t>Lernziele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Selbstregulierung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unerlässlich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Ohne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passiv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Inhalten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beschäftigen</a:t>
            </a:r>
            <a:r>
              <a:rPr lang="en-US" sz="2000" b="0" i="0" u="none" strike="noStrike" cap="none" dirty="0">
                <a:solidFill>
                  <a:srgbClr val="000000"/>
                </a:solidFill>
                <a:latin typeface="Arial"/>
                <a:ea typeface="Arial"/>
                <a:cs typeface="Arial"/>
                <a:sym typeface="Arial"/>
              </a:rPr>
              <a:t>, was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oberflächlichem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Mangel an </a:t>
            </a:r>
            <a:r>
              <a:rPr lang="en-US" sz="2000" b="0" i="0" u="none" strike="noStrike" cap="none" dirty="0" err="1">
                <a:solidFill>
                  <a:srgbClr val="000000"/>
                </a:solidFill>
                <a:latin typeface="Arial"/>
                <a:ea typeface="Arial"/>
                <a:cs typeface="Arial"/>
                <a:sym typeface="Arial"/>
              </a:rPr>
              <a:t>echtem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Verständnis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führt</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Setzen</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Zielen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hilft</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motiviert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bleiben</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Fortschritt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verfolgen</a:t>
            </a:r>
            <a:r>
              <a:rPr lang="en-US" sz="2000" b="0" i="0" u="none" strike="noStrike" cap="none" dirty="0">
                <a:solidFill>
                  <a:srgbClr val="000000"/>
                </a:solidFill>
                <a:latin typeface="Arial"/>
                <a:ea typeface="Arial"/>
                <a:cs typeface="Arial"/>
                <a:sym typeface="Arial"/>
              </a:rPr>
              <a:t> und den Stoff </a:t>
            </a:r>
            <a:r>
              <a:rPr lang="en-US" sz="2000" b="0" i="0" u="none" strike="noStrike" cap="none" dirty="0" err="1">
                <a:solidFill>
                  <a:srgbClr val="000000"/>
                </a:solidFill>
                <a:latin typeface="Arial"/>
                <a:ea typeface="Arial"/>
                <a:cs typeface="Arial"/>
                <a:sym typeface="Arial"/>
              </a:rPr>
              <a:t>besser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verinnerlichen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24" name="Google Shape;524;p48"/>
          <p:cNvSpPr txBox="1"/>
          <p:nvPr/>
        </p:nvSpPr>
        <p:spPr>
          <a:xfrm>
            <a:off x="10708079" y="3649520"/>
            <a:ext cx="6279760"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Stellen Sie Rahmen für die Zielsetzung zur Verfügung: </a:t>
            </a:r>
            <a:r>
              <a:rPr lang="en-US" sz="2000" b="0" i="0" u="none" strike="noStrike" cap="none">
                <a:solidFill>
                  <a:schemeClr val="dk1"/>
                </a:solidFill>
                <a:latin typeface="Arial"/>
                <a:ea typeface="Arial"/>
                <a:cs typeface="Arial"/>
                <a:sym typeface="Arial"/>
              </a:rPr>
              <a:t>Führen Sie die Schüler in Rahmenkonzepte wie SMART-Ziele (Spezifisch, Messbar, Erreichbar, Relevant, Zeitgebunden) ein, um sie bei der Erstellung gezielter Ziele anzuleiten.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Reflektierende Aufforderungen: </a:t>
            </a:r>
            <a:r>
              <a:rPr lang="en-US" sz="2000" b="0" i="0" u="none" strike="noStrike" cap="none">
                <a:solidFill>
                  <a:schemeClr val="dk1"/>
                </a:solidFill>
                <a:latin typeface="Arial"/>
                <a:ea typeface="Arial"/>
                <a:cs typeface="Arial"/>
                <a:sym typeface="Arial"/>
              </a:rPr>
              <a:t>Verwenden Sie Aufforderungen, die die Schüler dazu ermutigen, darüber nachzudenken, was sie mit dem vorbereiteten Material erreichen wollen, und die ihnen helfen, persönliche Lernziele zu setzen.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Größere Ziele aufgliedern: </a:t>
            </a:r>
            <a:r>
              <a:rPr lang="en-US" sz="2000" b="0" i="0" u="none" strike="noStrike" cap="none">
                <a:solidFill>
                  <a:schemeClr val="dk1"/>
                </a:solidFill>
                <a:latin typeface="Arial"/>
                <a:ea typeface="Arial"/>
                <a:cs typeface="Arial"/>
                <a:sym typeface="Arial"/>
              </a:rPr>
              <a:t>Helfen Sie den Schülern, größere Lernziele in kleinere, überschaubare Ziele zu unterteilen, die leichter zu erreichen und zu verfolgen sind.</a:t>
            </a:r>
            <a:endParaRPr sz="1400" b="0" i="0" u="none" strike="noStrike" cap="none">
              <a:solidFill>
                <a:schemeClr val="dk1"/>
              </a:solidFill>
              <a:latin typeface="Arial"/>
              <a:ea typeface="Arial"/>
              <a:cs typeface="Arial"/>
              <a:sym typeface="Arial"/>
            </a:endParaRPr>
          </a:p>
        </p:txBody>
      </p:sp>
      <p:sp>
        <p:nvSpPr>
          <p:cNvPr id="525" name="Google Shape;525;p48"/>
          <p:cNvSpPr txBox="1"/>
          <p:nvPr/>
        </p:nvSpPr>
        <p:spPr>
          <a:xfrm>
            <a:off x="12155171" y="301029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Wie man es angeht: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26" name="Google Shape;526;p48"/>
          <p:cNvSpPr/>
          <p:nvPr/>
        </p:nvSpPr>
        <p:spPr>
          <a:xfrm>
            <a:off x="8911062" y="5424227"/>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7" name="Google Shape;527;p48"/>
          <p:cNvSpPr/>
          <p:nvPr/>
        </p:nvSpPr>
        <p:spPr>
          <a:xfrm>
            <a:off x="1122219" y="7555515"/>
            <a:ext cx="8631382" cy="117712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8" name="Google Shape;528;p48"/>
          <p:cNvSpPr txBox="1"/>
          <p:nvPr/>
        </p:nvSpPr>
        <p:spPr>
          <a:xfrm>
            <a:off x="1420090" y="7652063"/>
            <a:ext cx="833351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Erinnern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an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Ereignis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bei</a:t>
            </a:r>
            <a:r>
              <a:rPr lang="en-US" sz="1800" b="0" i="0" u="none" strike="noStrike" cap="none" dirty="0">
                <a:solidFill>
                  <a:srgbClr val="000000"/>
                </a:solidFill>
                <a:latin typeface="Arial"/>
                <a:ea typeface="Arial"/>
                <a:cs typeface="Arial"/>
                <a:sym typeface="Arial"/>
              </a:rPr>
              <a:t> dem Sie in </a:t>
            </a:r>
            <a:r>
              <a:rPr lang="en-US" sz="1800" b="0" i="0" u="none" strike="noStrike" cap="none" dirty="0" err="1">
                <a:solidFill>
                  <a:srgbClr val="000000"/>
                </a:solidFill>
                <a:latin typeface="Arial"/>
                <a:ea typeface="Arial"/>
                <a:cs typeface="Arial"/>
                <a:sym typeface="Arial"/>
              </a:rPr>
              <a:t>letzter</a:t>
            </a:r>
            <a:r>
              <a:rPr lang="en-US" sz="1800" b="0" i="0" u="none" strike="noStrike" cap="none" dirty="0">
                <a:solidFill>
                  <a:srgbClr val="000000"/>
                </a:solidFill>
                <a:latin typeface="Arial"/>
                <a:ea typeface="Arial"/>
                <a:cs typeface="Arial"/>
                <a:sym typeface="Arial"/>
              </a:rPr>
              <a:t> Zeit </a:t>
            </a:r>
            <a:r>
              <a:rPr lang="en-US" sz="1800" b="0" i="0" u="none" strike="noStrike" cap="none" dirty="0" err="1">
                <a:solidFill>
                  <a:srgbClr val="000000"/>
                </a:solidFill>
                <a:latin typeface="Arial"/>
                <a:ea typeface="Arial"/>
                <a:cs typeface="Arial"/>
                <a:sym typeface="Arial"/>
              </a:rPr>
              <a:t>Schwierigkeiten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hatten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konzentrieren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eine</a:t>
            </a:r>
            <a:r>
              <a:rPr lang="en-US" sz="1800" b="0" i="0" u="none" strike="noStrike" cap="none" dirty="0">
                <a:solidFill>
                  <a:srgbClr val="000000"/>
                </a:solidFill>
                <a:latin typeface="Arial"/>
                <a:ea typeface="Arial"/>
                <a:cs typeface="Arial"/>
                <a:sym typeface="Arial"/>
              </a:rPr>
              <a:t> Aufgabe </a:t>
            </a:r>
            <a:r>
              <a:rPr lang="en-US" sz="1800" b="0" i="0" u="none" strike="noStrike" cap="none" dirty="0" err="1">
                <a:solidFill>
                  <a:srgbClr val="000000"/>
                </a:solidFill>
                <a:latin typeface="Arial"/>
                <a:ea typeface="Arial"/>
                <a:cs typeface="Arial"/>
                <a:sym typeface="Arial"/>
              </a:rPr>
              <a:t>außerhalb</a:t>
            </a:r>
            <a:r>
              <a:rPr lang="en-US" sz="1800" b="0" i="0" u="none" strike="noStrike" cap="none" dirty="0">
                <a:solidFill>
                  <a:srgbClr val="000000"/>
                </a:solidFill>
                <a:latin typeface="Arial"/>
                <a:ea typeface="Arial"/>
                <a:cs typeface="Arial"/>
                <a:sym typeface="Arial"/>
              </a:rPr>
              <a:t> des </a:t>
            </a:r>
            <a:r>
              <a:rPr lang="en-US" sz="1800" b="0" i="0" u="none" strike="noStrike" cap="none" dirty="0" err="1">
                <a:solidFill>
                  <a:srgbClr val="000000"/>
                </a:solidFill>
                <a:latin typeface="Arial"/>
                <a:ea typeface="Arial"/>
                <a:cs typeface="Arial"/>
                <a:sym typeface="Arial"/>
              </a:rPr>
              <a:t>Unterrichts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erledigen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Welche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Herausforderung</a:t>
            </a:r>
            <a:r>
              <a:rPr lang="en-US" sz="1800" b="0" i="0" u="none" strike="noStrike" cap="none" dirty="0">
                <a:solidFill>
                  <a:srgbClr val="000000"/>
                </a:solidFill>
                <a:latin typeface="Arial"/>
                <a:ea typeface="Arial"/>
                <a:cs typeface="Arial"/>
                <a:sym typeface="Arial"/>
              </a:rPr>
              <a:t> war für Sie </a:t>
            </a:r>
            <a:r>
              <a:rPr lang="en-US" sz="1800" b="0" i="0" u="none" strike="noStrike" cap="none" dirty="0" err="1">
                <a:solidFill>
                  <a:srgbClr val="000000"/>
                </a:solidFill>
                <a:latin typeface="Arial"/>
                <a:ea typeface="Arial"/>
                <a:cs typeface="Arial"/>
                <a:sym typeface="Arial"/>
              </a:rPr>
              <a:t>besonders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wichtig</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warum</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5D03A16E-1E82-CF5F-5DD6-B45AB664DCB0}"/>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2B410E7B-2945-930C-57DC-2165EDBE5157}"/>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C326612B-F735-16A0-1956-71AAE96B6D7C}"/>
              </a:ext>
            </a:extLst>
          </p:cNvPr>
          <p:cNvPicPr preferRelativeResize="0"/>
          <p:nvPr/>
        </p:nvPicPr>
        <p:blipFill rotWithShape="1">
          <a:blip r:embed="rId5">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F965737-1442-2DED-DDF2-1F8431D5DB30}"/>
              </a:ext>
            </a:extLst>
          </p:cNvPr>
          <p:cNvPicPr>
            <a:picLocks noChangeAspect="1"/>
          </p:cNvPicPr>
          <p:nvPr/>
        </p:nvPicPr>
        <p:blipFill>
          <a:blip r:embed="rId6"/>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fade">
                                      <p:cBhvr>
                                        <p:cTn id="7" dur="500"/>
                                        <p:tgtEl>
                                          <p:spTgt spid="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4"/>
          <p:cNvSpPr txBox="1"/>
          <p:nvPr/>
        </p:nvSpPr>
        <p:spPr>
          <a:xfrm>
            <a:off x="1028700" y="827483"/>
            <a:ext cx="6990285" cy="1912575"/>
          </a:xfrm>
          <a:prstGeom prst="rect">
            <a:avLst/>
          </a:prstGeom>
          <a:noFill/>
          <a:ln>
            <a:noFill/>
          </a:ln>
        </p:spPr>
        <p:txBody>
          <a:bodyPr spcFirstLastPara="1" wrap="square" lIns="0" tIns="0" rIns="0" bIns="0" anchor="t" anchorCtr="0">
            <a:spAutoFit/>
          </a:bodyPr>
          <a:lstStyle/>
          <a:p>
            <a:pPr marL="0" marR="0" lvl="0" indent="0" algn="ctr" rtl="0">
              <a:lnSpc>
                <a:spcPct val="160395"/>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Erkennen, wann man umdreht und wann man nicht umdreht</a:t>
            </a:r>
            <a:endParaRPr sz="1400" b="0" i="0" u="none" strike="noStrike" cap="none">
              <a:solidFill>
                <a:srgbClr val="000000"/>
              </a:solidFill>
              <a:latin typeface="Arial"/>
              <a:ea typeface="Arial"/>
              <a:cs typeface="Arial"/>
              <a:sym typeface="Arial"/>
            </a:endParaRPr>
          </a:p>
        </p:txBody>
      </p:sp>
      <p:sp>
        <p:nvSpPr>
          <p:cNvPr id="535" name="Google Shape;535;p14"/>
          <p:cNvSpPr txBox="1"/>
          <p:nvPr/>
        </p:nvSpPr>
        <p:spPr>
          <a:xfrm>
            <a:off x="1028700" y="4278009"/>
            <a:ext cx="6990285" cy="2757486"/>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US" sz="2000" b="0" i="0" u="none" strike="noStrike" cap="none">
                <a:solidFill>
                  <a:srgbClr val="000000"/>
                </a:solidFill>
                <a:latin typeface="Arial"/>
                <a:ea typeface="Arial"/>
                <a:cs typeface="Arial"/>
                <a:sym typeface="Arial"/>
              </a:rPr>
              <a:t>Die Entscheidung, ein Flipped-Classroom-Modell einzuführen, sollte eine strategische Entscheidung sein, die nach sorgfältiger Abwägung mehrerer Faktoren getroffen wird. Entscheidend für den Erfolg ist, dass man weiß, wann man diesen Ansatz anwenden und wann man an traditionelleren Methoden festhalten sollte.</a:t>
            </a:r>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536" name="Google Shape;536;p14"/>
          <p:cNvSpPr/>
          <p:nvPr/>
        </p:nvSpPr>
        <p:spPr>
          <a:xfrm>
            <a:off x="9144000" y="3783992"/>
            <a:ext cx="9144000" cy="529101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rot="5400000">
            <a:off x="9749995" y="7096919"/>
            <a:ext cx="137209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539" name="Google Shape;539;p14"/>
          <p:cNvSpPr/>
          <p:nvPr/>
        </p:nvSpPr>
        <p:spPr>
          <a:xfrm rot="-5400000">
            <a:off x="15773400" y="-12336"/>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542" name="Google Shape;542;p14"/>
          <p:cNvSpPr/>
          <p:nvPr/>
        </p:nvSpPr>
        <p:spPr>
          <a:xfrm>
            <a:off x="14648385" y="1047750"/>
            <a:ext cx="3526292" cy="1524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Black"/>
                <a:ea typeface="Arial Black"/>
                <a:cs typeface="Arial Black"/>
                <a:sym typeface="Arial Black"/>
              </a:rPr>
              <a:t>Umdrehen oder nicht umdrehen</a:t>
            </a:r>
            <a:endParaRPr sz="1400" b="0" i="0" u="none" strike="noStrike" cap="none">
              <a:solidFill>
                <a:srgbClr val="000000"/>
              </a:solidFill>
              <a:latin typeface="Arial"/>
              <a:ea typeface="Arial"/>
              <a:cs typeface="Arial"/>
              <a:sym typeface="Arial"/>
            </a:endParaRPr>
          </a:p>
        </p:txBody>
      </p:sp>
      <p:sp>
        <p:nvSpPr>
          <p:cNvPr id="543" name="Google Shape;543;p14"/>
          <p:cNvSpPr/>
          <p:nvPr/>
        </p:nvSpPr>
        <p:spPr>
          <a:xfrm>
            <a:off x="15773400" y="2819050"/>
            <a:ext cx="381000" cy="31173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14"/>
          <p:cNvSpPr/>
          <p:nvPr/>
        </p:nvSpPr>
        <p:spPr>
          <a:xfrm>
            <a:off x="15316200" y="3467100"/>
            <a:ext cx="295807" cy="12214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4" descr="Free Shakespeare Poet photo and picture"/>
          <p:cNvPicPr preferRelativeResize="0"/>
          <p:nvPr/>
        </p:nvPicPr>
        <p:blipFill rotWithShape="1">
          <a:blip r:embed="rId5">
            <a:alphaModFix/>
          </a:blip>
          <a:srcRect/>
          <a:stretch/>
        </p:blipFill>
        <p:spPr>
          <a:xfrm>
            <a:off x="9936707" y="2717039"/>
            <a:ext cx="4876800" cy="6248552"/>
          </a:xfrm>
          <a:prstGeom prst="rect">
            <a:avLst/>
          </a:prstGeom>
          <a:noFill/>
          <a:ln>
            <a:noFill/>
          </a:ln>
        </p:spPr>
      </p:pic>
      <p:sp>
        <p:nvSpPr>
          <p:cNvPr id="2" name="Google Shape;136;p34">
            <a:extLst>
              <a:ext uri="{FF2B5EF4-FFF2-40B4-BE49-F238E27FC236}">
                <a16:creationId xmlns:a16="http://schemas.microsoft.com/office/drawing/2014/main" id="{06519EB4-409A-315A-1EA8-FE0B9FF9D3E4}"/>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FD1E9B71-8561-70FC-6E38-85F5F5D64422}"/>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DCF6A384-EAB7-993B-61C8-A6D79F63D975}"/>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15AF4C8E-D452-1288-B28E-F7E48171A7AF}"/>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54" name="Google Shape;554;p15"/>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Erkennen, wann man umdrehen sollte und wann nicht</a:t>
            </a:r>
            <a:endParaRPr sz="1400" b="0" i="0" u="none" strike="noStrike" cap="none">
              <a:solidFill>
                <a:srgbClr val="000000"/>
              </a:solidFill>
              <a:latin typeface="Arial"/>
              <a:ea typeface="Arial"/>
              <a:cs typeface="Arial"/>
              <a:sym typeface="Arial"/>
            </a:endParaRPr>
          </a:p>
        </p:txBody>
      </p:sp>
      <p:sp>
        <p:nvSpPr>
          <p:cNvPr id="555" name="Google Shape;55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a:lstStyle/>
          <a:p>
            <a:endParaRPr/>
          </a:p>
        </p:txBody>
      </p:sp>
      <p:sp>
        <p:nvSpPr>
          <p:cNvPr id="559" name="Google Shape;559;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5"/>
          <p:cNvSpPr txBox="1"/>
          <p:nvPr/>
        </p:nvSpPr>
        <p:spPr>
          <a:xfrm>
            <a:off x="8865896" y="2413957"/>
            <a:ext cx="5255304" cy="54476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Wann man nicht flippen sollte: </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Wenn der Stoff grundlegend und einfach ist, kann der traditionelle Unterricht effektiver sein.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Wenn den Schülern die Mittel oder die Motivation fehlen, sich außerhalb des Unterrichts vorzubereiten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Themen, die eine sofortige Rückmeldung oder Klärung durch den Dozenten erfordern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1" name="Google Shape;561;p15"/>
          <p:cNvSpPr/>
          <p:nvPr/>
        </p:nvSpPr>
        <p:spPr>
          <a:xfrm>
            <a:off x="1463720" y="2249774"/>
            <a:ext cx="6125591" cy="622542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562" name="Google Shape;562;p15"/>
          <p:cNvPicPr preferRelativeResize="0"/>
          <p:nvPr/>
        </p:nvPicPr>
        <p:blipFill rotWithShape="1">
          <a:blip r:embed="rId4">
            <a:alphaModFix/>
          </a:blip>
          <a:srcRect b="13558"/>
          <a:stretch/>
        </p:blipFill>
        <p:spPr>
          <a:xfrm>
            <a:off x="14370530" y="5885293"/>
            <a:ext cx="3408945" cy="2258212"/>
          </a:xfrm>
          <a:prstGeom prst="rect">
            <a:avLst/>
          </a:prstGeom>
          <a:noFill/>
          <a:ln>
            <a:noFill/>
          </a:ln>
        </p:spPr>
      </p:pic>
      <p:sp>
        <p:nvSpPr>
          <p:cNvPr id="563" name="Google Shape;563;p15"/>
          <p:cNvSpPr txBox="1"/>
          <p:nvPr/>
        </p:nvSpPr>
        <p:spPr>
          <a:xfrm>
            <a:off x="1875162" y="2377183"/>
            <a:ext cx="5714149" cy="79098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Ideale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Bedingungen</a:t>
            </a:r>
            <a:r>
              <a:rPr lang="en-US" sz="2000" b="1" i="0" u="none" strike="noStrike" cap="none" dirty="0">
                <a:solidFill>
                  <a:srgbClr val="E36C09"/>
                </a:solidFill>
                <a:latin typeface="Arial"/>
                <a:ea typeface="Arial"/>
                <a:cs typeface="Arial"/>
                <a:sym typeface="Arial"/>
              </a:rPr>
              <a:t> für Flipping: </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err="1">
                <a:solidFill>
                  <a:schemeClr val="dk1"/>
                </a:solidFill>
                <a:latin typeface="Arial"/>
                <a:ea typeface="Arial"/>
                <a:cs typeface="Arial"/>
                <a:sym typeface="Arial"/>
              </a:rPr>
              <a:t>Komplexe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Konzepte</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ein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erweitertes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Denken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erfordern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durch</a:t>
            </a:r>
            <a:r>
              <a:rPr lang="en-US" sz="2000" b="0" i="0" u="none" strike="noStrike" cap="none" dirty="0">
                <a:solidFill>
                  <a:schemeClr val="dk1"/>
                </a:solidFill>
                <a:latin typeface="Arial"/>
                <a:ea typeface="Arial"/>
                <a:cs typeface="Arial"/>
                <a:sym typeface="Arial"/>
              </a:rPr>
              <a:t> Multimedia </a:t>
            </a:r>
            <a:r>
              <a:rPr lang="en-US" sz="2000" b="0" i="0" u="none" strike="noStrike" cap="none" dirty="0" err="1">
                <a:solidFill>
                  <a:schemeClr val="dk1"/>
                </a:solidFill>
                <a:latin typeface="Arial"/>
                <a:ea typeface="Arial"/>
                <a:cs typeface="Arial"/>
                <a:sym typeface="Arial"/>
              </a:rPr>
              <a:t>eingeführt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können</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err="1">
                <a:solidFill>
                  <a:schemeClr val="dk1"/>
                </a:solidFill>
                <a:latin typeface="Arial"/>
                <a:ea typeface="Arial"/>
                <a:cs typeface="Arial"/>
                <a:sym typeface="Arial"/>
              </a:rPr>
              <a:t>Themen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von der </a:t>
            </a:r>
            <a:r>
              <a:rPr lang="en-US" sz="2000" b="0" i="0" u="none" strike="noStrike" cap="none" dirty="0" err="1">
                <a:solidFill>
                  <a:schemeClr val="dk1"/>
                </a:solidFill>
                <a:latin typeface="Arial"/>
                <a:ea typeface="Arial"/>
                <a:cs typeface="Arial"/>
                <a:sym typeface="Arial"/>
              </a:rPr>
              <a:t>Interaktion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Gleichaltrigen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praktischen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profitieren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würden</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err="1">
                <a:solidFill>
                  <a:schemeClr val="dk1"/>
                </a:solidFill>
                <a:latin typeface="Arial"/>
                <a:ea typeface="Arial"/>
                <a:cs typeface="Arial"/>
                <a:sym typeface="Arial"/>
              </a:rPr>
              <a:t>Themen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denen</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Vorbereitung</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auf den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sinnvolleren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Diskussionen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einem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stärkeren</a:t>
            </a:r>
            <a:r>
              <a:rPr lang="en-US" sz="2000" b="0" i="0" u="none" strike="noStrike" cap="none" dirty="0">
                <a:solidFill>
                  <a:schemeClr val="dk1"/>
                </a:solidFill>
                <a:latin typeface="Arial"/>
                <a:ea typeface="Arial"/>
                <a:cs typeface="Arial"/>
                <a:sym typeface="Arial"/>
              </a:rPr>
              <a:t> Engagement </a:t>
            </a:r>
            <a:r>
              <a:rPr lang="en-US" sz="2000" b="0" i="0" u="none" strike="noStrike" cap="none" dirty="0" err="1">
                <a:solidFill>
                  <a:schemeClr val="dk1"/>
                </a:solidFill>
                <a:latin typeface="Arial"/>
                <a:ea typeface="Arial"/>
                <a:cs typeface="Arial"/>
                <a:sym typeface="Arial"/>
              </a:rPr>
              <a:t>während</a:t>
            </a:r>
            <a:r>
              <a:rPr lang="en-US" sz="2000" b="0" i="0" u="none" strike="noStrike" cap="none" dirty="0">
                <a:solidFill>
                  <a:schemeClr val="dk1"/>
                </a:solidFill>
                <a:latin typeface="Arial"/>
                <a:ea typeface="Arial"/>
                <a:cs typeface="Arial"/>
                <a:sym typeface="Arial"/>
              </a:rPr>
              <a:t> des </a:t>
            </a:r>
            <a:r>
              <a:rPr lang="en-US" sz="2000" b="0" i="0" u="none" strike="noStrike" cap="none" dirty="0" err="1">
                <a:solidFill>
                  <a:schemeClr val="dk1"/>
                </a:solidFill>
                <a:latin typeface="Arial"/>
                <a:ea typeface="Arial"/>
                <a:cs typeface="Arial"/>
                <a:sym typeface="Arial"/>
              </a:rPr>
              <a:t>Unterrichts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kann</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64" name="Google Shape;564;p15"/>
          <p:cNvSpPr/>
          <p:nvPr/>
        </p:nvSpPr>
        <p:spPr>
          <a:xfrm>
            <a:off x="8706461" y="2413957"/>
            <a:ext cx="5577420" cy="570585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5" name="Google Shape;565;p15"/>
          <p:cNvSpPr txBox="1"/>
          <p:nvPr/>
        </p:nvSpPr>
        <p:spPr>
          <a:xfrm>
            <a:off x="7677815" y="4450399"/>
            <a:ext cx="110836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E36C09"/>
                </a:solidFill>
                <a:latin typeface="Arial"/>
                <a:ea typeface="Arial"/>
                <a:cs typeface="Arial"/>
                <a:sym typeface="Arial"/>
              </a:rPr>
              <a:t>VS</a:t>
            </a:r>
            <a:endParaRPr sz="4000" b="1" i="0" u="none" strike="noStrike" cap="none" dirty="0">
              <a:solidFill>
                <a:srgbClr val="E36C09"/>
              </a:solidFill>
              <a:latin typeface="Arial"/>
              <a:ea typeface="Arial"/>
              <a:cs typeface="Arial"/>
              <a:sym typeface="Arial"/>
            </a:endParaRPr>
          </a:p>
        </p:txBody>
      </p:sp>
      <p:sp>
        <p:nvSpPr>
          <p:cNvPr id="2" name="Google Shape;136;p34">
            <a:extLst>
              <a:ext uri="{FF2B5EF4-FFF2-40B4-BE49-F238E27FC236}">
                <a16:creationId xmlns:a16="http://schemas.microsoft.com/office/drawing/2014/main" id="{254454D7-6D22-6850-1073-A7CD2750AA92}"/>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BE1FE921-4C6D-DE28-B9BF-7D9DD4408A2E}"/>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49119B05-9FDD-C91F-C75B-8F7E946589FE}"/>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CF77E380-8C36-CD4D-36D3-C4E50B59AF7B}"/>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6"/>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73" name="Google Shape;573;p16"/>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Erkennen, wann man umdrehen sollte und wann nicht</a:t>
            </a: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9" name="Google Shape;579;p16"/>
          <p:cNvPicPr preferRelativeResize="0"/>
          <p:nvPr/>
        </p:nvPicPr>
        <p:blipFill rotWithShape="1">
          <a:blip r:embed="rId3">
            <a:alphaModFix/>
          </a:blip>
          <a:srcRect/>
          <a:stretch/>
        </p:blipFill>
        <p:spPr>
          <a:xfrm>
            <a:off x="8680483" y="2090524"/>
            <a:ext cx="8817808" cy="6713542"/>
          </a:xfrm>
          <a:prstGeom prst="rect">
            <a:avLst/>
          </a:prstGeom>
          <a:noFill/>
          <a:ln>
            <a:noFill/>
          </a:ln>
        </p:spPr>
      </p:pic>
      <p:sp>
        <p:nvSpPr>
          <p:cNvPr id="580" name="Google Shape;580;p16"/>
          <p:cNvSpPr txBox="1"/>
          <p:nvPr/>
        </p:nvSpPr>
        <p:spPr>
          <a:xfrm>
            <a:off x="1028700" y="3075709"/>
            <a:ext cx="7633855"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Um ein effektives Flipping zu gewährleisten, sollten Sie </a:t>
            </a:r>
            <a:r>
              <a:rPr lang="en-US" sz="2000" b="1" i="0" u="none" strike="noStrike" cap="none">
                <a:solidFill>
                  <a:srgbClr val="E36C09"/>
                </a:solidFill>
                <a:latin typeface="Arial"/>
                <a:ea typeface="Arial"/>
                <a:cs typeface="Arial"/>
                <a:sym typeface="Arial"/>
              </a:rPr>
              <a:t>klare Anleitungen </a:t>
            </a:r>
            <a:r>
              <a:rPr lang="en-US" sz="2000" b="0" i="0" u="none" strike="noStrike" cap="none">
                <a:solidFill>
                  <a:srgbClr val="000000"/>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Unterstützung </a:t>
            </a:r>
            <a:r>
              <a:rPr lang="en-US" sz="2000" b="0" i="0" u="none" strike="noStrike" cap="none">
                <a:solidFill>
                  <a:srgbClr val="000000"/>
                </a:solidFill>
                <a:latin typeface="Arial"/>
                <a:ea typeface="Arial"/>
                <a:cs typeface="Arial"/>
                <a:sym typeface="Arial"/>
              </a:rPr>
              <a:t>für die Arbeit vor dem Unterricht geben und die Flipping-Sitzungen in den Lehrplan integrieren. Es ist auch wichtig, Möglichkeiten für die Schüler zu schaffen, um </a:t>
            </a:r>
            <a:r>
              <a:rPr lang="en-US" sz="2000" b="1" i="0" u="none" strike="noStrike" cap="none">
                <a:solidFill>
                  <a:srgbClr val="E36C09"/>
                </a:solidFill>
                <a:latin typeface="Arial"/>
                <a:ea typeface="Arial"/>
                <a:cs typeface="Arial"/>
                <a:sym typeface="Arial"/>
              </a:rPr>
              <a:t>Zweifel vor dem Unterricht zu klären</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Vermeiden Sie außerdem häufige Fallstricke wie unklare Anweisungen, ineffiziente Nutzung der Unterrichtszeit und Überforderung der Schüler mit zu viel Vorarbeit.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Bei der Entscheidung, wann eine Klasse geflippt werden soll, sollten die Vorteile, die Bereitschaft der Schüler und die Art des Inhalts sorgfältig abgewogen werden. Eine erfolgreiche Flipped-Classroom-Erfahrung erfordert eine </a:t>
            </a:r>
            <a:r>
              <a:rPr lang="en-US" sz="2000" b="1" i="0" u="none" strike="noStrike" cap="none">
                <a:solidFill>
                  <a:srgbClr val="E36C09"/>
                </a:solidFill>
                <a:latin typeface="Arial"/>
                <a:ea typeface="Arial"/>
                <a:cs typeface="Arial"/>
                <a:sym typeface="Arial"/>
              </a:rPr>
              <a:t>sorgfältige Vorbereitung</a:t>
            </a:r>
            <a:r>
              <a:rPr lang="en-US" sz="2000" b="0" i="0" u="none" strike="noStrike" cap="none">
                <a:solidFill>
                  <a:srgbClr val="000000"/>
                </a:solidFill>
                <a:latin typeface="Arial"/>
                <a:ea typeface="Arial"/>
                <a:cs typeface="Arial"/>
                <a:sym typeface="Arial"/>
              </a:rPr>
              <a:t>, eine </a:t>
            </a:r>
            <a:r>
              <a:rPr lang="en-US" sz="2000" b="1" i="0" u="none" strike="noStrike" cap="none">
                <a:solidFill>
                  <a:srgbClr val="E36C09"/>
                </a:solidFill>
                <a:latin typeface="Arial"/>
                <a:ea typeface="Arial"/>
                <a:cs typeface="Arial"/>
                <a:sym typeface="Arial"/>
              </a:rPr>
              <a:t>angemessene Unterstützung der Schüler und eine Integration in die allgemeinen Bildungsziele</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DD98DF2D-498C-B19F-25E4-4CD71AA129DE}"/>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25E9BFF4-C9CC-F7A4-6FCA-A35B44742B0B}"/>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C791F857-0273-20F1-F521-39F205169838}"/>
              </a:ext>
            </a:extLst>
          </p:cNvPr>
          <p:cNvPicPr preferRelativeResize="0"/>
          <p:nvPr/>
        </p:nvPicPr>
        <p:blipFill rotWithShape="1">
          <a:blip r:embed="rId5">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312E3B2-9DB9-1950-05E5-8F52B11EDBA9}"/>
              </a:ext>
            </a:extLst>
          </p:cNvPr>
          <p:cNvPicPr>
            <a:picLocks noChangeAspect="1"/>
          </p:cNvPicPr>
          <p:nvPr/>
        </p:nvPicPr>
        <p:blipFill>
          <a:blip r:embed="rId6"/>
          <a:stretch>
            <a:fillRect/>
          </a:stretch>
        </p:blipFill>
        <p:spPr>
          <a:xfrm>
            <a:off x="3045809" y="9281564"/>
            <a:ext cx="2371201" cy="4974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7"/>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7"/>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588" name="Google Shape;588;p1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589" name="Google Shape;589;p17"/>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590" name="Google Shape;590;p17"/>
          <p:cNvSpPr txBox="1"/>
          <p:nvPr/>
        </p:nvSpPr>
        <p:spPr>
          <a:xfrm>
            <a:off x="9524999" y="685839"/>
            <a:ext cx="8143121" cy="18466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Erleichterung des Lernens mit Online-Medien</a:t>
            </a:r>
            <a:endParaRPr sz="1400" b="0" i="0" u="none" strike="noStrike" cap="none">
              <a:solidFill>
                <a:srgbClr val="000000"/>
              </a:solidFill>
              <a:latin typeface="Arial"/>
              <a:ea typeface="Arial"/>
              <a:cs typeface="Arial"/>
              <a:sym typeface="Arial"/>
            </a:endParaRPr>
          </a:p>
        </p:txBody>
      </p:sp>
      <p:sp>
        <p:nvSpPr>
          <p:cNvPr id="591" name="Google Shape;591;p17"/>
          <p:cNvSpPr txBox="1"/>
          <p:nvPr/>
        </p:nvSpPr>
        <p:spPr>
          <a:xfrm>
            <a:off x="9613815" y="2858163"/>
            <a:ext cx="6457864" cy="3320717"/>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br>
              <a:rPr lang="en-US" sz="2000" b="0" i="0" u="none" strike="noStrike" cap="none">
                <a:solidFill>
                  <a:srgbClr val="121212"/>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 der modernen Bildungslandschaft sind Online-Medien zu einem unverzichtbaren Instrument geworden, das eine Vielzahl von Plattformen und Ressourcen bietet, die sowohl das Lehren als auch das Lernen verbessern. Die Rolle von Online-Medien in der Bildung ist transformativ und bietet Flexibilität, Zugänglichkeit und Möglichkeiten für interaktive und personalisierte Lernerfahrungen.</a:t>
            </a:r>
            <a:endParaRPr/>
          </a:p>
          <a:p>
            <a:pPr marL="0" marR="0" lvl="0" indent="0" algn="l" rtl="0">
              <a:lnSpc>
                <a:spcPct val="129964"/>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595" name="Google Shape;595;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p17"/>
          <p:cNvPicPr preferRelativeResize="0"/>
          <p:nvPr/>
        </p:nvPicPr>
        <p:blipFill rotWithShape="1">
          <a:blip r:embed="rId5">
            <a:alphaModFix/>
          </a:blip>
          <a:srcRect/>
          <a:stretch/>
        </p:blipFill>
        <p:spPr>
          <a:xfrm>
            <a:off x="1724726" y="2428072"/>
            <a:ext cx="5723516" cy="3820894"/>
          </a:xfrm>
          <a:prstGeom prst="rect">
            <a:avLst/>
          </a:prstGeom>
          <a:noFill/>
          <a:ln>
            <a:noFill/>
          </a:ln>
        </p:spPr>
      </p:pic>
      <p:sp>
        <p:nvSpPr>
          <p:cNvPr id="2" name="Google Shape;136;p34">
            <a:extLst>
              <a:ext uri="{FF2B5EF4-FFF2-40B4-BE49-F238E27FC236}">
                <a16:creationId xmlns:a16="http://schemas.microsoft.com/office/drawing/2014/main" id="{18F22AE1-41A0-7B2A-FE7D-086084E61B46}"/>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18855B88-2DCD-29BE-F892-475263AA75D7}"/>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2B64C96D-CF57-CFFB-45DA-ABA17B4EA66E}"/>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B54989BF-A3D4-E41D-38AF-FC9F0FB86092}"/>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9"/>
          <p:cNvSpPr txBox="1"/>
          <p:nvPr/>
        </p:nvSpPr>
        <p:spPr>
          <a:xfrm>
            <a:off x="559140" y="1267560"/>
            <a:ext cx="14177966" cy="787908"/>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Erleichterung des Lernens mit Online-Medien </a:t>
            </a:r>
            <a:endParaRPr sz="3200" b="0" i="0" u="none" strike="noStrike" cap="none">
              <a:solidFill>
                <a:srgbClr val="000000"/>
              </a:solidFill>
              <a:latin typeface="Arial"/>
              <a:ea typeface="Arial"/>
              <a:cs typeface="Arial"/>
              <a:sym typeface="Arial"/>
            </a:endParaRPr>
          </a:p>
        </p:txBody>
      </p:sp>
      <p:sp>
        <p:nvSpPr>
          <p:cNvPr id="603" name="Google Shape;603;p4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06" name="Google Shape;606;p4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10" name="Google Shape;610;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9"/>
          <p:cNvSpPr/>
          <p:nvPr/>
        </p:nvSpPr>
        <p:spPr>
          <a:xfrm>
            <a:off x="1316181" y="2310701"/>
            <a:ext cx="7827819" cy="620683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12" name="Google Shape;612;p49"/>
          <p:cNvSpPr txBox="1"/>
          <p:nvPr/>
        </p:nvSpPr>
        <p:spPr>
          <a:xfrm>
            <a:off x="1865831" y="2244040"/>
            <a:ext cx="7036297" cy="63401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Vorteile</a:t>
            </a:r>
            <a:r>
              <a:rPr lang="en-US" sz="2000" b="1" i="0" u="none" strike="noStrike" cap="none" dirty="0">
                <a:solidFill>
                  <a:srgbClr val="E36C09"/>
                </a:solidFill>
                <a:latin typeface="Arial"/>
                <a:ea typeface="Arial"/>
                <a:cs typeface="Arial"/>
                <a:sym typeface="Arial"/>
              </a:rPr>
              <a:t> der Online-</a:t>
            </a:r>
            <a:r>
              <a:rPr lang="en-US" sz="2000" b="1" i="0" u="none" strike="noStrike" cap="none" dirty="0" err="1">
                <a:solidFill>
                  <a:srgbClr val="E36C09"/>
                </a:solidFill>
                <a:latin typeface="Arial"/>
                <a:ea typeface="Arial"/>
                <a:cs typeface="Arial"/>
                <a:sym typeface="Arial"/>
              </a:rPr>
              <a:t>Medien</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Zugänglichkeit</a:t>
            </a:r>
            <a:r>
              <a:rPr lang="en-US" sz="2000" b="0" i="0" u="none" strike="noStrike" cap="none" dirty="0">
                <a:solidFill>
                  <a:srgbClr val="000000"/>
                </a:solidFill>
                <a:latin typeface="Arial"/>
                <a:ea typeface="Arial"/>
                <a:cs typeface="Arial"/>
                <a:sym typeface="Arial"/>
              </a:rPr>
              <a:t>: Mit Online-</a:t>
            </a:r>
            <a:r>
              <a:rPr lang="en-US" sz="2000" b="0" i="0" u="none" strike="noStrike" cap="none" dirty="0" err="1">
                <a:solidFill>
                  <a:srgbClr val="000000"/>
                </a:solidFill>
                <a:latin typeface="Arial"/>
                <a:ea typeface="Arial"/>
                <a:cs typeface="Arial"/>
                <a:sym typeface="Arial"/>
              </a:rPr>
              <a:t>Medien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Schülerinnen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jederzeit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überall</a:t>
            </a:r>
            <a:r>
              <a:rPr lang="en-US" sz="2000" b="0" i="0" u="none" strike="noStrike" cap="none" dirty="0">
                <a:solidFill>
                  <a:srgbClr val="000000"/>
                </a:solidFill>
                <a:latin typeface="Arial"/>
                <a:ea typeface="Arial"/>
                <a:cs typeface="Arial"/>
                <a:sym typeface="Arial"/>
              </a:rPr>
              <a:t> auf die </a:t>
            </a:r>
            <a:r>
              <a:rPr lang="en-US" sz="2000" b="0" i="0" u="none" strike="noStrike" cap="none" dirty="0" err="1">
                <a:solidFill>
                  <a:srgbClr val="000000"/>
                </a:solidFill>
                <a:latin typeface="Arial"/>
                <a:ea typeface="Arial"/>
                <a:cs typeface="Arial"/>
                <a:sym typeface="Arial"/>
              </a:rPr>
              <a:t>Lernmaterialien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zugreifen</a:t>
            </a:r>
            <a:r>
              <a:rPr lang="en-US" sz="2000" b="0" i="0" u="none" strike="noStrike" cap="none" dirty="0">
                <a:solidFill>
                  <a:srgbClr val="000000"/>
                </a:solidFill>
                <a:latin typeface="Arial"/>
                <a:ea typeface="Arial"/>
                <a:cs typeface="Arial"/>
                <a:sym typeface="Arial"/>
              </a:rPr>
              <a:t>, was den </a:t>
            </a:r>
            <a:r>
              <a:rPr lang="en-US" sz="2000" b="0" i="0" u="none" strike="noStrike" cap="none" dirty="0" err="1">
                <a:solidFill>
                  <a:srgbClr val="000000"/>
                </a:solidFill>
                <a:latin typeface="Arial"/>
                <a:ea typeface="Arial"/>
                <a:cs typeface="Arial"/>
                <a:sym typeface="Arial"/>
              </a:rPr>
              <a:t>unterschiedlichen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Lerngeschwindigkeiten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stilen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entgegenkommt</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Interaktivität</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Tools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Foren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Quizfragen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Videos </a:t>
            </a:r>
            <a:r>
              <a:rPr lang="en-US" sz="2000" b="0" i="0" u="none" strike="noStrike" cap="none" dirty="0" err="1">
                <a:solidFill>
                  <a:srgbClr val="000000"/>
                </a:solidFill>
                <a:latin typeface="Arial"/>
                <a:ea typeface="Arial"/>
                <a:cs typeface="Arial"/>
                <a:sym typeface="Arial"/>
              </a:rPr>
              <a:t>binden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a:t>
            </a:r>
            <a:r>
              <a:rPr lang="en-US" sz="2000" b="0" i="0" u="none" strike="noStrike" cap="none" dirty="0">
                <a:solidFill>
                  <a:srgbClr val="000000"/>
                </a:solidFill>
                <a:latin typeface="Arial"/>
                <a:ea typeface="Arial"/>
                <a:cs typeface="Arial"/>
                <a:sym typeface="Arial"/>
              </a:rPr>
              <a:t> in den </a:t>
            </a:r>
            <a:r>
              <a:rPr lang="en-US" sz="2000" b="0" i="0" u="none" strike="noStrike" cap="none" dirty="0" err="1">
                <a:solidFill>
                  <a:srgbClr val="000000"/>
                </a:solidFill>
                <a:latin typeface="Arial"/>
                <a:ea typeface="Arial"/>
                <a:cs typeface="Arial"/>
                <a:sym typeface="Arial"/>
              </a:rPr>
              <a:t>Lernprozess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E36C09"/>
                </a:solidFill>
                <a:latin typeface="Arial"/>
                <a:ea typeface="Arial"/>
                <a:cs typeface="Arial"/>
                <a:sym typeface="Arial"/>
              </a:rPr>
              <a:t>Multimedia-</a:t>
            </a:r>
            <a:r>
              <a:rPr lang="en-US" sz="2000" b="1" i="0" u="none" strike="noStrike" cap="none" dirty="0" err="1">
                <a:solidFill>
                  <a:srgbClr val="E36C09"/>
                </a:solidFill>
                <a:latin typeface="Arial"/>
                <a:ea typeface="Arial"/>
                <a:cs typeface="Arial"/>
                <a:sym typeface="Arial"/>
              </a:rPr>
              <a:t>Ressourcen</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Der </a:t>
            </a:r>
            <a:r>
              <a:rPr lang="en-US" sz="2000" b="0" i="0" u="none" strike="noStrike" cap="none" dirty="0" err="1">
                <a:solidFill>
                  <a:srgbClr val="000000"/>
                </a:solidFill>
                <a:latin typeface="Arial"/>
                <a:ea typeface="Arial"/>
                <a:cs typeface="Arial"/>
                <a:sym typeface="Arial"/>
              </a:rPr>
              <a:t>Einsatz</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verschiedener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Medienformate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darunter</a:t>
            </a:r>
            <a:r>
              <a:rPr lang="en-US" sz="2000" b="0" i="0" u="none" strike="noStrike" cap="none" dirty="0">
                <a:solidFill>
                  <a:srgbClr val="000000"/>
                </a:solidFill>
                <a:latin typeface="Arial"/>
                <a:ea typeface="Arial"/>
                <a:cs typeface="Arial"/>
                <a:sym typeface="Arial"/>
              </a:rPr>
              <a:t> Videos, Podcasts und </a:t>
            </a:r>
            <a:r>
              <a:rPr lang="en-US" sz="2000" b="0" i="0" u="none" strike="noStrike" cap="none" dirty="0" err="1">
                <a:solidFill>
                  <a:srgbClr val="000000"/>
                </a:solidFill>
                <a:latin typeface="Arial"/>
                <a:ea typeface="Arial"/>
                <a:cs typeface="Arial"/>
                <a:sym typeface="Arial"/>
              </a:rPr>
              <a:t>Infografiken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trägt</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unterschiedlichen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Lernpräferenzen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Rechnung</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hilft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dabei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Konzepte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behalten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E36C09"/>
                </a:solidFill>
                <a:latin typeface="Arial"/>
                <a:ea typeface="Arial"/>
                <a:cs typeface="Arial"/>
                <a:sym typeface="Arial"/>
              </a:rPr>
              <a:t>Kollaboration</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Online-</a:t>
            </a:r>
            <a:r>
              <a:rPr lang="en-US" sz="2000" b="0" i="0" u="none" strike="noStrike" cap="none" dirty="0" err="1">
                <a:solidFill>
                  <a:srgbClr val="000000"/>
                </a:solidFill>
                <a:latin typeface="Arial"/>
                <a:ea typeface="Arial"/>
                <a:cs typeface="Arial"/>
                <a:sym typeface="Arial"/>
              </a:rPr>
              <a:t>Plattformen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erleichtern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Gleichaltrigen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wodurch</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physischen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Klassenraum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hinaus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erweitert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p:txBody>
      </p:sp>
      <p:pic>
        <p:nvPicPr>
          <p:cNvPr id="613" name="Google Shape;613;p49"/>
          <p:cNvPicPr preferRelativeResize="0"/>
          <p:nvPr/>
        </p:nvPicPr>
        <p:blipFill rotWithShape="1">
          <a:blip r:embed="rId4">
            <a:alphaModFix/>
          </a:blip>
          <a:srcRect/>
          <a:stretch/>
        </p:blipFill>
        <p:spPr>
          <a:xfrm>
            <a:off x="9301007" y="2485192"/>
            <a:ext cx="6646051" cy="5270901"/>
          </a:xfrm>
          <a:prstGeom prst="rect">
            <a:avLst/>
          </a:prstGeom>
          <a:noFill/>
          <a:ln>
            <a:noFill/>
          </a:ln>
        </p:spPr>
      </p:pic>
      <p:sp>
        <p:nvSpPr>
          <p:cNvPr id="2" name="Google Shape;136;p34">
            <a:extLst>
              <a:ext uri="{FF2B5EF4-FFF2-40B4-BE49-F238E27FC236}">
                <a16:creationId xmlns:a16="http://schemas.microsoft.com/office/drawing/2014/main" id="{83399D56-6944-D8B4-D721-07F90FCF8478}"/>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5D853318-89FD-BEFB-8C8D-BAF82FF4F2DC}"/>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2F4221BF-0B05-0A09-CBB7-849FB4D030FE}"/>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E3ED1CF0-E9E5-4C2B-8DDC-AF7D949E97D1}"/>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0"/>
          <p:cNvSpPr txBox="1"/>
          <p:nvPr/>
        </p:nvSpPr>
        <p:spPr>
          <a:xfrm>
            <a:off x="508526" y="1246759"/>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Erleichterung des Lernens mit Online-Medien</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Wirksame Strategien</a:t>
            </a:r>
            <a:endParaRPr sz="3200" b="0" i="0" u="none" strike="noStrike" cap="none">
              <a:solidFill>
                <a:srgbClr val="000000"/>
              </a:solidFill>
              <a:latin typeface="Arial"/>
              <a:ea typeface="Arial"/>
              <a:cs typeface="Arial"/>
              <a:sym typeface="Arial"/>
            </a:endParaRPr>
          </a:p>
        </p:txBody>
      </p:sp>
      <p:sp>
        <p:nvSpPr>
          <p:cNvPr id="620" name="Google Shape;620;p50"/>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23" name="Google Shape;623;p5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27" name="Google Shape;627;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8" name="Google Shape;628;p50"/>
          <p:cNvPicPr preferRelativeResize="0"/>
          <p:nvPr/>
        </p:nvPicPr>
        <p:blipFill rotWithShape="1">
          <a:blip r:embed="rId4">
            <a:alphaModFix/>
          </a:blip>
          <a:srcRect/>
          <a:stretch/>
        </p:blipFill>
        <p:spPr>
          <a:xfrm>
            <a:off x="971202" y="2661436"/>
            <a:ext cx="1219209" cy="1219209"/>
          </a:xfrm>
          <a:prstGeom prst="rect">
            <a:avLst/>
          </a:prstGeom>
          <a:noFill/>
          <a:ln>
            <a:noFill/>
          </a:ln>
        </p:spPr>
      </p:pic>
      <p:sp>
        <p:nvSpPr>
          <p:cNvPr id="629" name="Google Shape;629;p50"/>
          <p:cNvSpPr txBox="1"/>
          <p:nvPr/>
        </p:nvSpPr>
        <p:spPr>
          <a:xfrm>
            <a:off x="2493818" y="2734127"/>
            <a:ext cx="3479471"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Qualitativ hochwertige Inhalte zusammenstellen: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Wählen Sie relevante, qualitativ hochwertige Materialien aus, die die SchülerInnen ansprechen und ihr Verständnis fördern.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50"/>
          <p:cNvSpPr txBox="1"/>
          <p:nvPr/>
        </p:nvSpPr>
        <p:spPr>
          <a:xfrm>
            <a:off x="11092684" y="2734126"/>
            <a:ext cx="3479471" cy="26161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Interaktive Aktivitäten: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Nutzen Sie Diskussionen, Multimediaprojekte und andere interaktive Methoden, um die Schüler zu beteiligen.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50"/>
          <p:cNvSpPr txBox="1"/>
          <p:nvPr/>
        </p:nvSpPr>
        <p:spPr>
          <a:xfrm>
            <a:off x="2316591" y="6182459"/>
            <a:ext cx="5053317" cy="26161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Gespräche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leiten</a:t>
            </a:r>
            <a:r>
              <a:rPr lang="en-US" sz="2000" b="1" i="0" u="none" strike="noStrike" cap="none" dirty="0">
                <a:solidFill>
                  <a:srgbClr val="E36C09"/>
                </a:solidFill>
                <a:latin typeface="Arial"/>
                <a:ea typeface="Arial"/>
                <a:cs typeface="Arial"/>
                <a:sym typeface="Arial"/>
              </a:rPr>
              <a:t>:</a:t>
            </a:r>
            <a:br>
              <a:rPr lang="en-US" sz="2000" b="0" i="0" u="none" strike="noStrike" cap="none" dirty="0">
                <a:solidFill>
                  <a:srgbClr val="000000"/>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Nehmen</a:t>
            </a:r>
            <a:r>
              <a:rPr lang="en-US" sz="2000" b="0" i="0" u="none" strike="noStrike" cap="none" dirty="0">
                <a:solidFill>
                  <a:srgbClr val="000000"/>
                </a:solidFill>
                <a:latin typeface="Arial"/>
                <a:ea typeface="Arial"/>
                <a:cs typeface="Arial"/>
                <a:sym typeface="Arial"/>
              </a:rPr>
              <a:t> Sie an Online-</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teil und </a:t>
            </a:r>
            <a:r>
              <a:rPr lang="en-US" sz="2000" b="0" i="0" u="none" strike="noStrike" cap="none" dirty="0" err="1">
                <a:solidFill>
                  <a:srgbClr val="000000"/>
                </a:solidFill>
                <a:latin typeface="Arial"/>
                <a:ea typeface="Arial"/>
                <a:cs typeface="Arial"/>
                <a:sym typeface="Arial"/>
              </a:rPr>
              <a:t>leiten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diese</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sinnvolle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Interaktionen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zwischen</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32" name="Google Shape;632;p50"/>
          <p:cNvSpPr txBox="1"/>
          <p:nvPr/>
        </p:nvSpPr>
        <p:spPr>
          <a:xfrm>
            <a:off x="11092684" y="5779951"/>
            <a:ext cx="4725654" cy="350865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Online-</a:t>
            </a:r>
            <a:r>
              <a:rPr lang="en-US" sz="2000" b="1" i="0" u="none" strike="noStrike" cap="none" dirty="0" err="1">
                <a:solidFill>
                  <a:srgbClr val="E36C09"/>
                </a:solidFill>
                <a:latin typeface="Arial"/>
                <a:ea typeface="Arial"/>
                <a:cs typeface="Arial"/>
                <a:sym typeface="Arial"/>
              </a:rPr>
              <a:t>Beurteilungen</a:t>
            </a:r>
            <a:r>
              <a:rPr lang="en-US" sz="2000" b="1" i="0" u="none" strike="noStrike" cap="none" dirty="0">
                <a:solidFill>
                  <a:srgbClr val="E36C09"/>
                </a:solidFill>
                <a:latin typeface="Arial"/>
                <a:ea typeface="Arial"/>
                <a:cs typeface="Arial"/>
                <a:sym typeface="Arial"/>
              </a:rPr>
              <a:t>:</a:t>
            </a:r>
            <a:br>
              <a:rPr lang="en-US" sz="2000" b="0" i="0" u="none" strike="noStrike" cap="none" dirty="0">
                <a:solidFill>
                  <a:srgbClr val="000000"/>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Bewertungen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Umfragen</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Fortschritte</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verfolgen</a:t>
            </a:r>
            <a:r>
              <a:rPr lang="en-US" sz="2000" b="0" i="0" u="none" strike="noStrike" cap="none" dirty="0">
                <a:solidFill>
                  <a:srgbClr val="000000"/>
                </a:solidFill>
                <a:latin typeface="Arial"/>
                <a:ea typeface="Arial"/>
                <a:cs typeface="Arial"/>
                <a:sym typeface="Arial"/>
              </a:rPr>
              <a:t> und Feedback für die </a:t>
            </a:r>
            <a:r>
              <a:rPr lang="en-US" sz="2000" b="0" i="0" u="none" strike="noStrike" cap="none" dirty="0" err="1">
                <a:solidFill>
                  <a:srgbClr val="000000"/>
                </a:solidFill>
                <a:latin typeface="Arial"/>
                <a:ea typeface="Arial"/>
                <a:cs typeface="Arial"/>
                <a:sym typeface="Arial"/>
              </a:rPr>
              <a:t>Verfeinerung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Unterrichtsstrategien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sammeln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633" name="Google Shape;633;p50"/>
          <p:cNvPicPr preferRelativeResize="0"/>
          <p:nvPr/>
        </p:nvPicPr>
        <p:blipFill rotWithShape="1">
          <a:blip r:embed="rId5">
            <a:alphaModFix/>
          </a:blip>
          <a:srcRect/>
          <a:stretch/>
        </p:blipFill>
        <p:spPr>
          <a:xfrm>
            <a:off x="9500058" y="2808750"/>
            <a:ext cx="1339305" cy="1339305"/>
          </a:xfrm>
          <a:prstGeom prst="rect">
            <a:avLst/>
          </a:prstGeom>
          <a:noFill/>
          <a:ln>
            <a:noFill/>
          </a:ln>
        </p:spPr>
      </p:pic>
      <p:pic>
        <p:nvPicPr>
          <p:cNvPr id="634" name="Google Shape;634;p50"/>
          <p:cNvPicPr preferRelativeResize="0"/>
          <p:nvPr/>
        </p:nvPicPr>
        <p:blipFill rotWithShape="1">
          <a:blip r:embed="rId6">
            <a:alphaModFix/>
          </a:blip>
          <a:srcRect/>
          <a:stretch/>
        </p:blipFill>
        <p:spPr>
          <a:xfrm>
            <a:off x="851180" y="6435417"/>
            <a:ext cx="1459255" cy="1365874"/>
          </a:xfrm>
          <a:prstGeom prst="rect">
            <a:avLst/>
          </a:prstGeom>
          <a:noFill/>
          <a:ln>
            <a:noFill/>
          </a:ln>
        </p:spPr>
      </p:pic>
      <p:pic>
        <p:nvPicPr>
          <p:cNvPr id="635" name="Google Shape;635;p50"/>
          <p:cNvPicPr preferRelativeResize="0"/>
          <p:nvPr/>
        </p:nvPicPr>
        <p:blipFill rotWithShape="1">
          <a:blip r:embed="rId7">
            <a:alphaModFix/>
          </a:blip>
          <a:srcRect/>
          <a:stretch/>
        </p:blipFill>
        <p:spPr>
          <a:xfrm>
            <a:off x="9676495" y="6185706"/>
            <a:ext cx="1416188" cy="1416188"/>
          </a:xfrm>
          <a:prstGeom prst="rect">
            <a:avLst/>
          </a:prstGeom>
          <a:noFill/>
          <a:ln>
            <a:noFill/>
          </a:ln>
        </p:spPr>
      </p:pic>
      <p:sp>
        <p:nvSpPr>
          <p:cNvPr id="2" name="Google Shape;136;p34">
            <a:extLst>
              <a:ext uri="{FF2B5EF4-FFF2-40B4-BE49-F238E27FC236}">
                <a16:creationId xmlns:a16="http://schemas.microsoft.com/office/drawing/2014/main" id="{4BDA94B7-0B60-3454-B5ED-386B585289EB}"/>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F73055F5-76AB-7A5D-A10D-E32DB338AAA2}"/>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993AF1F3-1B09-2B65-8AB8-C691177EDE02}"/>
              </a:ext>
            </a:extLst>
          </p:cNvPr>
          <p:cNvPicPr preferRelativeResize="0"/>
          <p:nvPr/>
        </p:nvPicPr>
        <p:blipFill rotWithShape="1">
          <a:blip r:embed="rId9">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FD50130-9B48-E6AC-617F-9F0242B92C44}"/>
              </a:ext>
            </a:extLst>
          </p:cNvPr>
          <p:cNvPicPr>
            <a:picLocks noChangeAspect="1"/>
          </p:cNvPicPr>
          <p:nvPr/>
        </p:nvPicPr>
        <p:blipFill>
          <a:blip r:embed="rId10"/>
          <a:stretch>
            <a:fillRect/>
          </a:stretch>
        </p:blipFill>
        <p:spPr>
          <a:xfrm>
            <a:off x="3045809" y="9281564"/>
            <a:ext cx="2371201" cy="4974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13" name="Google Shape;113;p33"/>
          <p:cNvSpPr txBox="1"/>
          <p:nvPr/>
        </p:nvSpPr>
        <p:spPr>
          <a:xfrm>
            <a:off x="1156999" y="558137"/>
            <a:ext cx="12181388" cy="863634"/>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dirty="0">
                <a:solidFill>
                  <a:srgbClr val="033C5B"/>
                </a:solidFill>
                <a:latin typeface="Arial"/>
                <a:ea typeface="Arial"/>
                <a:cs typeface="Arial"/>
                <a:sym typeface="Arial"/>
              </a:rPr>
              <a:t>Die </a:t>
            </a:r>
            <a:r>
              <a:rPr lang="en-US" sz="3200" b="0" i="0" u="none" strike="noStrike" cap="none" dirty="0" err="1">
                <a:solidFill>
                  <a:srgbClr val="033C5B"/>
                </a:solidFill>
                <a:latin typeface="Arial"/>
                <a:ea typeface="Arial"/>
                <a:cs typeface="Arial"/>
                <a:sym typeface="Arial"/>
              </a:rPr>
              <a:t>Komplexität</a:t>
            </a:r>
            <a:r>
              <a:rPr lang="en-US" sz="3200" b="0" i="0" u="none" strike="noStrike" cap="none" dirty="0">
                <a:solidFill>
                  <a:srgbClr val="033C5B"/>
                </a:solidFill>
                <a:latin typeface="Arial"/>
                <a:ea typeface="Arial"/>
                <a:cs typeface="Arial"/>
                <a:sym typeface="Arial"/>
              </a:rPr>
              <a:t> der "Flipped Classroom"-</a:t>
            </a:r>
            <a:r>
              <a:rPr lang="en-US" sz="3200" b="0" i="0" u="none" strike="noStrike" cap="none" dirty="0" err="1">
                <a:solidFill>
                  <a:srgbClr val="033C5B"/>
                </a:solidFill>
                <a:latin typeface="Arial"/>
                <a:ea typeface="Arial"/>
                <a:cs typeface="Arial"/>
                <a:sym typeface="Arial"/>
              </a:rPr>
              <a:t>Theorie</a:t>
            </a:r>
            <a:r>
              <a:rPr lang="en-US" sz="3200" b="0" i="0" u="none" strike="noStrike" cap="none" dirty="0">
                <a:solidFill>
                  <a:srgbClr val="033C5B"/>
                </a:solidFill>
                <a:latin typeface="Arial"/>
                <a:ea typeface="Arial"/>
                <a:cs typeface="Arial"/>
                <a:sym typeface="Arial"/>
              </a:rPr>
              <a:t> verstehen</a:t>
            </a:r>
            <a:endParaRPr sz="1400" b="0" i="0" u="none" strike="noStrike" cap="none" dirty="0">
              <a:solidFill>
                <a:srgbClr val="000000"/>
              </a:solidFill>
              <a:latin typeface="Arial"/>
              <a:ea typeface="Arial"/>
              <a:cs typeface="Arial"/>
              <a:sym typeface="Arial"/>
            </a:endParaRPr>
          </a:p>
        </p:txBody>
      </p:sp>
      <p:sp>
        <p:nvSpPr>
          <p:cNvPr id="114" name="Google Shape;114;p33"/>
          <p:cNvSpPr txBox="1"/>
          <p:nvPr/>
        </p:nvSpPr>
        <p:spPr>
          <a:xfrm>
            <a:off x="1174665" y="1723238"/>
            <a:ext cx="12933064" cy="140346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Das </a:t>
            </a:r>
            <a:r>
              <a:rPr lang="en-US" sz="2000" b="0" i="0" u="none" strike="noStrike" cap="none" dirty="0" err="1">
                <a:solidFill>
                  <a:schemeClr val="dk1"/>
                </a:solidFill>
                <a:latin typeface="Calibri"/>
                <a:ea typeface="Calibri"/>
                <a:cs typeface="Calibri"/>
                <a:sym typeface="Calibri"/>
              </a:rPr>
              <a:t>umgedrehte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Klassenzimmer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ist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eine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Bildungsstrategie</a:t>
            </a:r>
            <a:r>
              <a:rPr lang="en-US" sz="2000" b="0" i="0" u="none" strike="noStrike" cap="none" dirty="0">
                <a:solidFill>
                  <a:schemeClr val="dk1"/>
                </a:solidFill>
                <a:latin typeface="Calibri"/>
                <a:ea typeface="Calibri"/>
                <a:cs typeface="Calibri"/>
                <a:sym typeface="Calibri"/>
              </a:rPr>
              <a:t>, die </a:t>
            </a:r>
            <a:r>
              <a:rPr lang="en-US" sz="2000" b="0" i="0" u="none" strike="noStrike" cap="none" dirty="0" err="1">
                <a:solidFill>
                  <a:schemeClr val="dk1"/>
                </a:solidFill>
                <a:latin typeface="Calibri"/>
                <a:ea typeface="Calibri"/>
                <a:cs typeface="Calibri"/>
                <a:sym typeface="Calibri"/>
              </a:rPr>
              <a:t>die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traditionellen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Lehrmethoden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umkehrt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indem</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Lehrinhalte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außerhalb</a:t>
            </a:r>
            <a:r>
              <a:rPr lang="en-US" sz="2000" b="0" i="0" u="none" strike="noStrike" cap="none" dirty="0">
                <a:solidFill>
                  <a:schemeClr val="dk1"/>
                </a:solidFill>
                <a:latin typeface="Calibri"/>
                <a:ea typeface="Calibri"/>
                <a:cs typeface="Calibri"/>
                <a:sym typeface="Calibri"/>
              </a:rPr>
              <a:t> des </a:t>
            </a:r>
            <a:r>
              <a:rPr lang="en-US" sz="2000" b="0" i="0" u="none" strike="noStrike" cap="none" dirty="0" err="1">
                <a:solidFill>
                  <a:schemeClr val="dk1"/>
                </a:solidFill>
                <a:latin typeface="Calibri"/>
                <a:ea typeface="Calibri"/>
                <a:cs typeface="Calibri"/>
                <a:sym typeface="Calibri"/>
              </a:rPr>
              <a:t>Klassenzimmers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vermittelt</a:t>
            </a:r>
            <a:r>
              <a:rPr lang="en-US" sz="2000" b="0" i="0" u="none" strike="noStrike" cap="none" dirty="0">
                <a:solidFill>
                  <a:schemeClr val="dk1"/>
                </a:solidFill>
                <a:latin typeface="Calibri"/>
                <a:ea typeface="Calibri"/>
                <a:cs typeface="Calibri"/>
                <a:sym typeface="Calibri"/>
              </a:rPr>
              <a:t> und </a:t>
            </a:r>
            <a:r>
              <a:rPr lang="en-US" sz="2000" b="0" i="0" u="none" strike="noStrike" cap="none" dirty="0" err="1">
                <a:solidFill>
                  <a:schemeClr val="dk1"/>
                </a:solidFill>
                <a:latin typeface="Calibri"/>
                <a:ea typeface="Calibri"/>
                <a:cs typeface="Calibri"/>
                <a:sym typeface="Calibri"/>
              </a:rPr>
              <a:t>Aktivitäten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einschließlich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solcher</a:t>
            </a:r>
            <a:r>
              <a:rPr lang="en-US" sz="2000" b="0" i="0" u="none" strike="noStrike" cap="none" dirty="0">
                <a:solidFill>
                  <a:schemeClr val="dk1"/>
                </a:solidFill>
                <a:latin typeface="Calibri"/>
                <a:ea typeface="Calibri"/>
                <a:cs typeface="Calibri"/>
                <a:sym typeface="Calibri"/>
              </a:rPr>
              <a:t>, die </a:t>
            </a:r>
            <a:r>
              <a:rPr lang="en-US" sz="2000" b="0" i="0" u="none" strike="noStrike" cap="none" dirty="0" err="1">
                <a:solidFill>
                  <a:schemeClr val="dk1"/>
                </a:solidFill>
                <a:latin typeface="Calibri"/>
                <a:ea typeface="Calibri"/>
                <a:cs typeface="Calibri"/>
                <a:sym typeface="Calibri"/>
              </a:rPr>
              <a:t>traditionell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als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Hausaufgaben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betrachtet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wurden</a:t>
            </a:r>
            <a:r>
              <a:rPr lang="en-US" sz="2000" b="0" i="0" u="none" strike="noStrike" cap="none" dirty="0">
                <a:solidFill>
                  <a:schemeClr val="dk1"/>
                </a:solidFill>
                <a:latin typeface="Calibri"/>
                <a:ea typeface="Calibri"/>
                <a:cs typeface="Calibri"/>
                <a:sym typeface="Calibri"/>
              </a:rPr>
              <a:t>, in das </a:t>
            </a:r>
            <a:r>
              <a:rPr lang="en-US" sz="2000" b="0" i="0" u="none" strike="noStrike" cap="none" dirty="0" err="1">
                <a:solidFill>
                  <a:schemeClr val="dk1"/>
                </a:solidFill>
                <a:latin typeface="Calibri"/>
                <a:ea typeface="Calibri"/>
                <a:cs typeface="Calibri"/>
                <a:sym typeface="Calibri"/>
              </a:rPr>
              <a:t>Klassenzimmer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verlegt</a:t>
            </a:r>
            <a:r>
              <a:rPr lang="en-US" sz="2000" b="0" i="0" u="none" strike="noStrike" cap="none" dirty="0">
                <a:solidFill>
                  <a:schemeClr val="dk1"/>
                </a:solidFill>
                <a:latin typeface="Calibri"/>
                <a:ea typeface="Calibri"/>
                <a:cs typeface="Calibri"/>
                <a:sym typeface="Calibri"/>
              </a:rPr>
              <a:t>.</a:t>
            </a:r>
            <a:endParaRPr sz="2000" b="0" i="0" u="none" strike="noStrike" cap="none" dirty="0">
              <a:solidFill>
                <a:srgbClr val="121212"/>
              </a:solidFill>
              <a:latin typeface="Arial"/>
              <a:ea typeface="Arial"/>
              <a:cs typeface="Arial"/>
              <a:sym typeface="Arial"/>
            </a:endParaRPr>
          </a:p>
        </p:txBody>
      </p:sp>
      <p:sp>
        <p:nvSpPr>
          <p:cNvPr id="115" name="Google Shape;115;p33"/>
          <p:cNvSpPr txBox="1"/>
          <p:nvPr/>
        </p:nvSpPr>
        <p:spPr>
          <a:xfrm>
            <a:off x="1247079" y="3480659"/>
            <a:ext cx="4214091" cy="39147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Warum</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ist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sie</a:t>
            </a:r>
            <a:r>
              <a:rPr lang="en-US" sz="2000" b="1" i="0" u="none" strike="noStrike" cap="none" dirty="0">
                <a:solidFill>
                  <a:srgbClr val="E36C09"/>
                </a:solidFill>
                <a:latin typeface="Arial"/>
                <a:ea typeface="Arial"/>
                <a:cs typeface="Arial"/>
                <a:sym typeface="Arial"/>
              </a:rPr>
              <a:t> so </a:t>
            </a:r>
            <a:r>
              <a:rPr lang="en-US" sz="2000" b="1" i="0" u="none" strike="noStrike" cap="none" dirty="0" err="1">
                <a:solidFill>
                  <a:srgbClr val="E36C09"/>
                </a:solidFill>
                <a:latin typeface="Arial"/>
                <a:ea typeface="Arial"/>
                <a:cs typeface="Arial"/>
                <a:sym typeface="Arial"/>
              </a:rPr>
              <a:t>komplex</a:t>
            </a:r>
            <a:r>
              <a:rPr lang="en-US" sz="2000" b="1" i="0" u="none" strike="noStrike" cap="none" dirty="0">
                <a:solidFill>
                  <a:srgbClr val="E36C09"/>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1" i="0" u="none" strike="noStrike" cap="none" dirty="0">
              <a:solidFill>
                <a:srgbClr val="12121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Pädagogische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Verschiebung</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Der </a:t>
            </a:r>
            <a:r>
              <a:rPr lang="en-US" sz="2000" b="0" i="0" u="none" strike="noStrike" cap="none" dirty="0" err="1">
                <a:solidFill>
                  <a:srgbClr val="000000"/>
                </a:solidFill>
                <a:latin typeface="Arial"/>
                <a:ea typeface="Arial"/>
                <a:cs typeface="Arial"/>
                <a:sym typeface="Arial"/>
              </a:rPr>
              <a:t>Übergang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umgedrehten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verändert</a:t>
            </a:r>
            <a:r>
              <a:rPr lang="en-US" sz="2000" b="0" i="0" u="none" strike="noStrike" cap="none" dirty="0">
                <a:solidFill>
                  <a:srgbClr val="000000"/>
                </a:solidFill>
                <a:latin typeface="Arial"/>
                <a:ea typeface="Arial"/>
                <a:cs typeface="Arial"/>
                <a:sym typeface="Arial"/>
              </a:rPr>
              <a:t> die Rolle des </a:t>
            </a:r>
            <a:r>
              <a:rPr lang="en-US" sz="2000" b="0" i="0" u="none" strike="noStrike" cap="none" dirty="0" err="1">
                <a:solidFill>
                  <a:srgbClr val="000000"/>
                </a:solidFill>
                <a:latin typeface="Arial"/>
                <a:ea typeface="Arial"/>
                <a:cs typeface="Arial"/>
                <a:sym typeface="Arial"/>
              </a:rPr>
              <a:t>Lehrkrafts</a:t>
            </a:r>
            <a:r>
              <a:rPr lang="en-US" sz="2000" b="0" i="0" u="none" strike="noStrike" cap="none" dirty="0">
                <a:solidFill>
                  <a:srgbClr val="000000"/>
                </a:solidFill>
                <a:latin typeface="Arial"/>
                <a:ea typeface="Arial"/>
                <a:cs typeface="Arial"/>
                <a:sym typeface="Arial"/>
              </a:rPr>
              <a:t> von der </a:t>
            </a:r>
            <a:r>
              <a:rPr lang="en-US" sz="2000" b="0" i="0" u="none" strike="noStrike" cap="none" dirty="0" err="1">
                <a:solidFill>
                  <a:srgbClr val="000000"/>
                </a:solidFill>
                <a:latin typeface="Arial"/>
                <a:ea typeface="Arial"/>
                <a:cs typeface="Arial"/>
                <a:sym typeface="Arial"/>
              </a:rPr>
              <a:t>Vermittlung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Inhalten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Anleitung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Anwendung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Konzepten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Schwerpunkt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verlagert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von der </a:t>
            </a:r>
            <a:r>
              <a:rPr lang="en-US" sz="2000" b="0" i="0" u="none" strike="noStrike" cap="none" dirty="0" err="1">
                <a:solidFill>
                  <a:srgbClr val="000000"/>
                </a:solidFill>
                <a:latin typeface="Arial"/>
                <a:ea typeface="Arial"/>
                <a:cs typeface="Arial"/>
                <a:sym typeface="Arial"/>
              </a:rPr>
              <a:t>Unterweisung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Förderung</a:t>
            </a:r>
            <a:r>
              <a:rPr lang="en-US" sz="2000" b="0" i="0" u="none" strike="noStrike" cap="none" dirty="0">
                <a:solidFill>
                  <a:srgbClr val="000000"/>
                </a:solidFill>
                <a:latin typeface="Arial"/>
                <a:ea typeface="Arial"/>
                <a:cs typeface="Arial"/>
                <a:sym typeface="Arial"/>
              </a:rPr>
              <a:t>.</a:t>
            </a:r>
            <a:endParaRPr dirty="0"/>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dirty="0">
              <a:solidFill>
                <a:srgbClr val="121212"/>
              </a:solidFill>
              <a:latin typeface="Arial"/>
              <a:ea typeface="Arial"/>
              <a:cs typeface="Arial"/>
              <a:sym typeface="Arial"/>
            </a:endParaRPr>
          </a:p>
        </p:txBody>
      </p:sp>
      <p:sp>
        <p:nvSpPr>
          <p:cNvPr id="116" name="Google Shape;116;p3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19" name="Google Shape;119;p33"/>
          <p:cNvSpPr txBox="1"/>
          <p:nvPr/>
        </p:nvSpPr>
        <p:spPr>
          <a:xfrm>
            <a:off x="5627065" y="9243317"/>
            <a:ext cx="1034758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20" name="Google Shape;120;p3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3"/>
          <p:cNvSpPr txBox="1"/>
          <p:nvPr/>
        </p:nvSpPr>
        <p:spPr>
          <a:xfrm>
            <a:off x="11855859" y="3169320"/>
            <a:ext cx="4214091" cy="4561057"/>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Gleichheit</a:t>
            </a:r>
            <a:r>
              <a:rPr lang="en-US" sz="2000" b="1" i="0" u="none" strike="noStrike" cap="none" dirty="0">
                <a:solidFill>
                  <a:srgbClr val="000000"/>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Es muss </a:t>
            </a:r>
            <a:r>
              <a:rPr lang="en-US" sz="2000" b="0" i="0" u="none" strike="noStrike" cap="none" dirty="0" err="1">
                <a:solidFill>
                  <a:srgbClr val="000000"/>
                </a:solidFill>
                <a:latin typeface="Arial"/>
                <a:ea typeface="Arial"/>
                <a:cs typeface="Arial"/>
                <a:sym typeface="Arial"/>
              </a:rPr>
              <a:t>sichergestellt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alle </a:t>
            </a:r>
            <a:r>
              <a:rPr lang="en-US" sz="2000" b="0" i="0" u="none" strike="noStrike" cap="none" dirty="0" err="1">
                <a:solidFill>
                  <a:srgbClr val="000000"/>
                </a:solidFill>
                <a:latin typeface="Arial"/>
                <a:ea typeface="Arial"/>
                <a:cs typeface="Arial"/>
                <a:sym typeface="Arial"/>
              </a:rPr>
              <a:t>Schülerinnen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gleichen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Zugang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erforderlichen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Technologien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Ressourcen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haben</a:t>
            </a:r>
            <a:r>
              <a:rPr lang="en-US" sz="2000" b="0" i="0" u="none" strike="noStrike" cap="none" dirty="0">
                <a:solidFill>
                  <a:srgbClr val="000000"/>
                </a:solidFill>
                <a:latin typeface="Arial"/>
                <a:ea typeface="Arial"/>
                <a:cs typeface="Arial"/>
                <a:sym typeface="Arial"/>
              </a:rPr>
              <a:t>, da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mangelnder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Zugang</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Bildungsungleichheiten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Flipped-Classroom-Modell </a:t>
            </a:r>
            <a:r>
              <a:rPr lang="en-US" sz="2000" b="0" i="0" u="none" strike="noStrike" cap="none" dirty="0" err="1">
                <a:solidFill>
                  <a:srgbClr val="000000"/>
                </a:solidFill>
                <a:latin typeface="Arial"/>
                <a:ea typeface="Arial"/>
                <a:cs typeface="Arial"/>
                <a:sym typeface="Arial"/>
              </a:rPr>
              <a:t>verstärken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kann</a:t>
            </a:r>
            <a:r>
              <a:rPr lang="en-US" sz="2000" b="0" i="0" u="none" strike="noStrike" cap="none" dirty="0">
                <a:solidFill>
                  <a:srgbClr val="000000"/>
                </a:solidFill>
                <a:latin typeface="Arial"/>
                <a:ea typeface="Arial"/>
                <a:cs typeface="Arial"/>
                <a:sym typeface="Arial"/>
              </a:rPr>
              <a:t>.</a:t>
            </a:r>
            <a:endParaRPr dirty="0"/>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Herkömmliche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Beurteilungen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möglicherweise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dem Flipped-Classroom-Modell </a:t>
            </a:r>
            <a:r>
              <a:rPr lang="en-US" sz="2000" b="0" i="0" u="none" strike="noStrike" cap="none" dirty="0" err="1">
                <a:solidFill>
                  <a:srgbClr val="000000"/>
                </a:solidFill>
                <a:latin typeface="Arial"/>
                <a:ea typeface="Arial"/>
                <a:cs typeface="Arial"/>
                <a:sym typeface="Arial"/>
              </a:rPr>
              <a:t>vereinbar</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Lehrkräfte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müssen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neue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Methoden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entwickeln</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Fortschritte</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messen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verfolgen</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dirty="0">
              <a:solidFill>
                <a:srgbClr val="121212"/>
              </a:solidFill>
              <a:latin typeface="Arial"/>
              <a:ea typeface="Arial"/>
              <a:cs typeface="Arial"/>
              <a:sym typeface="Arial"/>
            </a:endParaRPr>
          </a:p>
        </p:txBody>
      </p:sp>
      <p:sp>
        <p:nvSpPr>
          <p:cNvPr id="122" name="Google Shape;122;p33"/>
          <p:cNvSpPr txBox="1"/>
          <p:nvPr/>
        </p:nvSpPr>
        <p:spPr>
          <a:xfrm>
            <a:off x="6614094" y="3342228"/>
            <a:ext cx="4214091" cy="461664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Vorbereitung</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Der </a:t>
            </a:r>
            <a:r>
              <a:rPr lang="en-US" sz="2000" b="0" i="0" u="none" strike="noStrike" cap="none" dirty="0" err="1">
                <a:solidFill>
                  <a:srgbClr val="000000"/>
                </a:solidFill>
                <a:latin typeface="Arial"/>
                <a:ea typeface="Arial"/>
                <a:cs typeface="Arial"/>
                <a:sym typeface="Arial"/>
              </a:rPr>
              <a:t>Erfolg</a:t>
            </a:r>
            <a:r>
              <a:rPr lang="en-US" sz="2000" b="0" i="0" u="none" strike="noStrike" cap="none" dirty="0">
                <a:solidFill>
                  <a:srgbClr val="000000"/>
                </a:solidFill>
                <a:latin typeface="Arial"/>
                <a:ea typeface="Arial"/>
                <a:cs typeface="Arial"/>
                <a:sym typeface="Arial"/>
              </a:rPr>
              <a:t> von Flipped Classroom </a:t>
            </a:r>
            <a:r>
              <a:rPr lang="en-US" sz="2000" b="0" i="0" u="none" strike="noStrike" cap="none" dirty="0" err="1">
                <a:solidFill>
                  <a:srgbClr val="000000"/>
                </a:solidFill>
                <a:latin typeface="Arial"/>
                <a:ea typeface="Arial"/>
                <a:cs typeface="Arial"/>
                <a:sym typeface="Arial"/>
              </a:rPr>
              <a:t>hängt</a:t>
            </a:r>
            <a:r>
              <a:rPr lang="en-US" sz="2000" b="0" i="0" u="none" strike="noStrike" cap="none" dirty="0">
                <a:solidFill>
                  <a:srgbClr val="000000"/>
                </a:solidFill>
                <a:latin typeface="Arial"/>
                <a:ea typeface="Arial"/>
                <a:cs typeface="Arial"/>
                <a:sym typeface="Arial"/>
              </a:rPr>
              <a:t> von gut </a:t>
            </a:r>
            <a:r>
              <a:rPr lang="en-US" sz="2000" b="0" i="0" u="none" strike="noStrike" cap="none" dirty="0" err="1">
                <a:solidFill>
                  <a:srgbClr val="000000"/>
                </a:solidFill>
                <a:latin typeface="Arial"/>
                <a:ea typeface="Arial"/>
                <a:cs typeface="Arial"/>
                <a:sym typeface="Arial"/>
              </a:rPr>
              <a:t>vorbereiteten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Unterrichtsmaterialien</a:t>
            </a:r>
            <a:r>
              <a:rPr lang="en-US" sz="2000" b="0" i="0" u="none" strike="noStrike" cap="none" dirty="0">
                <a:solidFill>
                  <a:srgbClr val="000000"/>
                </a:solidFill>
                <a:latin typeface="Arial"/>
                <a:ea typeface="Arial"/>
                <a:cs typeface="Arial"/>
                <a:sym typeface="Arial"/>
              </a:rPr>
              <a:t> ab. Die </a:t>
            </a:r>
            <a:r>
              <a:rPr lang="en-US" sz="2000" b="0" i="0" u="none" strike="noStrike" cap="none" dirty="0" err="1">
                <a:solidFill>
                  <a:srgbClr val="000000"/>
                </a:solidFill>
                <a:latin typeface="Arial"/>
                <a:ea typeface="Arial"/>
                <a:cs typeface="Arial"/>
                <a:sym typeface="Arial"/>
              </a:rPr>
              <a:t>Lehrkräfte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müssen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ansprechende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zugängliche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Inhalte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Videos und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Lektionen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erstellen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auswählen</a:t>
            </a:r>
            <a:r>
              <a:rPr lang="en-US" sz="2000" b="0" i="0" u="none" strike="noStrike" cap="none" dirty="0">
                <a:solidFill>
                  <a:srgbClr val="000000"/>
                </a:solidFill>
                <a:latin typeface="Arial"/>
                <a:ea typeface="Arial"/>
                <a:cs typeface="Arial"/>
                <a:sym typeface="Arial"/>
              </a:rPr>
              <a:t>, was Zeit, </a:t>
            </a:r>
            <a:r>
              <a:rPr lang="en-US" sz="2000" b="0" i="0" u="none" strike="noStrike" cap="none" dirty="0" err="1">
                <a:solidFill>
                  <a:srgbClr val="000000"/>
                </a:solidFill>
                <a:latin typeface="Arial"/>
                <a:ea typeface="Arial"/>
                <a:cs typeface="Arial"/>
                <a:sym typeface="Arial"/>
              </a:rPr>
              <a:t>Kreativität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technisches</a:t>
            </a:r>
            <a:r>
              <a:rPr lang="en-US" sz="2000" b="0" i="0" u="none" strike="noStrike" cap="none" dirty="0">
                <a:solidFill>
                  <a:srgbClr val="000000"/>
                </a:solidFill>
                <a:latin typeface="Arial"/>
                <a:ea typeface="Arial"/>
                <a:cs typeface="Arial"/>
                <a:sym typeface="Arial"/>
              </a:rPr>
              <a:t> Wissen </a:t>
            </a:r>
            <a:r>
              <a:rPr lang="en-US" sz="2000" b="0" i="0" u="none" strike="noStrike" cap="none" dirty="0" err="1">
                <a:solidFill>
                  <a:srgbClr val="000000"/>
                </a:solidFill>
                <a:latin typeface="Arial"/>
                <a:ea typeface="Arial"/>
                <a:cs typeface="Arial"/>
                <a:sym typeface="Arial"/>
              </a:rPr>
              <a:t>erfordert</a:t>
            </a:r>
            <a:r>
              <a:rPr lang="en-US" sz="2000" b="0" i="0" u="none" strike="noStrike" cap="none" dirty="0">
                <a:solidFill>
                  <a:srgbClr val="000000"/>
                </a:solidFill>
                <a:latin typeface="Arial"/>
                <a:ea typeface="Arial"/>
                <a:cs typeface="Arial"/>
                <a:sym typeface="Arial"/>
              </a:rPr>
              <a:t>.</a:t>
            </a:r>
            <a:endParaRPr sz="2599" b="0" i="0" u="none" strike="noStrike" cap="none" dirty="0">
              <a:solidFill>
                <a:srgbClr val="121212"/>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Noto Sans Symbols"/>
              <a:buNone/>
            </a:pPr>
            <a:endParaRPr sz="2000" b="1" i="0" u="none" strike="noStrike" cap="none" dirty="0">
              <a:solidFill>
                <a:srgbClr val="121212"/>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Anpassung</a:t>
            </a:r>
            <a:r>
              <a:rPr lang="en-US" sz="2000" b="1" i="0" u="none" strike="noStrike" cap="none" dirty="0">
                <a:solidFill>
                  <a:srgbClr val="E36C09"/>
                </a:solidFill>
                <a:latin typeface="Arial"/>
                <a:ea typeface="Arial"/>
                <a:cs typeface="Arial"/>
                <a:sym typeface="Arial"/>
              </a:rPr>
              <a:t> der </a:t>
            </a:r>
            <a:r>
              <a:rPr lang="en-US" sz="2000" b="1" i="0" u="none" strike="noStrike" cap="none" dirty="0" err="1">
                <a:solidFill>
                  <a:srgbClr val="E36C09"/>
                </a:solidFill>
                <a:latin typeface="Arial"/>
                <a:ea typeface="Arial"/>
                <a:cs typeface="Arial"/>
                <a:sym typeface="Arial"/>
              </a:rPr>
              <a:t>Schüler</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müssen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Verantwortung</a:t>
            </a:r>
            <a:r>
              <a:rPr lang="en-US" sz="2000" b="0" i="0" u="none" strike="noStrike" cap="none" dirty="0">
                <a:solidFill>
                  <a:srgbClr val="000000"/>
                </a:solidFill>
                <a:latin typeface="Arial"/>
                <a:ea typeface="Arial"/>
                <a:cs typeface="Arial"/>
                <a:sym typeface="Arial"/>
              </a:rPr>
              <a:t> für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außerhalb</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Unterrichts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übernehmen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auf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Teilnahme</a:t>
            </a:r>
            <a:r>
              <a:rPr lang="en-US" sz="2000" b="0" i="0" u="none" strike="noStrike" cap="none" dirty="0">
                <a:solidFill>
                  <a:srgbClr val="000000"/>
                </a:solidFill>
                <a:latin typeface="Arial"/>
                <a:ea typeface="Arial"/>
                <a:cs typeface="Arial"/>
                <a:sym typeface="Arial"/>
              </a:rPr>
              <a:t> am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einstellen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123" name="Google Shape;123;p33"/>
          <p:cNvSpPr/>
          <p:nvPr/>
        </p:nvSpPr>
        <p:spPr>
          <a:xfrm>
            <a:off x="397538" y="6940988"/>
            <a:ext cx="6363480" cy="187260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4" name="Google Shape;124;p33"/>
          <p:cNvSpPr txBox="1"/>
          <p:nvPr/>
        </p:nvSpPr>
        <p:spPr>
          <a:xfrm>
            <a:off x="781502" y="6940988"/>
            <a:ext cx="555567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Sehen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dieses Video von Blade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umgedrehten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Lernens</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vorgeschlagenen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Lösungen</a:t>
            </a:r>
            <a:r>
              <a:rPr lang="en-US" sz="2000" b="0" i="0" u="none" strike="noStrike" cap="none" dirty="0">
                <a:solidFill>
                  <a:srgbClr val="000000"/>
                </a:solidFill>
                <a:latin typeface="Arial"/>
                <a:ea typeface="Arial"/>
                <a:cs typeface="Arial"/>
                <a:sym typeface="Arial"/>
              </a:rPr>
              <a:t> an: </a:t>
            </a:r>
            <a:r>
              <a:rPr lang="en-US" sz="2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//www.youtube.com/watch?v=H4TQZSabHuA </a:t>
            </a:r>
            <a:endParaRPr sz="2000" b="0" i="0" u="none" strike="noStrike" cap="none" dirty="0">
              <a:solidFill>
                <a:srgbClr val="000000"/>
              </a:solidFill>
              <a:latin typeface="Arial"/>
              <a:ea typeface="Arial"/>
              <a:cs typeface="Arial"/>
              <a:sym typeface="Arial"/>
            </a:endParaRPr>
          </a:p>
        </p:txBody>
      </p:sp>
      <p:pic>
        <p:nvPicPr>
          <p:cNvPr id="125" name="Google Shape;125;p33"/>
          <p:cNvPicPr preferRelativeResize="0"/>
          <p:nvPr/>
        </p:nvPicPr>
        <p:blipFill rotWithShape="1">
          <a:blip r:embed="rId5">
            <a:alphaModFix/>
          </a:blip>
          <a:srcRect/>
          <a:stretch/>
        </p:blipFill>
        <p:spPr>
          <a:xfrm>
            <a:off x="16180959" y="921380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2450A29-974E-1997-6462-68C6D95EBD4E}"/>
              </a:ext>
            </a:extLst>
          </p:cNvPr>
          <p:cNvPicPr>
            <a:picLocks noChangeAspect="1"/>
          </p:cNvPicPr>
          <p:nvPr/>
        </p:nvPicPr>
        <p:blipFill>
          <a:blip r:embed="rId6"/>
          <a:stretch>
            <a:fillRect/>
          </a:stretch>
        </p:blipFill>
        <p:spPr>
          <a:xfrm>
            <a:off x="3049551" y="9319203"/>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8"/>
          <p:cNvSpPr txBox="1"/>
          <p:nvPr/>
        </p:nvSpPr>
        <p:spPr>
          <a:xfrm>
            <a:off x="734019" y="1789147"/>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Erleichterung des Lernens mit Online-Medien</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Herausforderungen und Überlegungen</a:t>
            </a:r>
            <a:endParaRPr sz="3200" b="0" i="0" u="none" strike="noStrike" cap="none">
              <a:solidFill>
                <a:srgbClr val="000000"/>
              </a:solidFill>
              <a:latin typeface="Arial"/>
              <a:ea typeface="Arial"/>
              <a:cs typeface="Arial"/>
              <a:sym typeface="Arial"/>
            </a:endParaRPr>
          </a:p>
        </p:txBody>
      </p:sp>
      <p:sp>
        <p:nvSpPr>
          <p:cNvPr id="642" name="Google Shape;642;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45" name="Google Shape;645;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49" name="Google Shape;64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8"/>
          <p:cNvSpPr txBox="1"/>
          <p:nvPr/>
        </p:nvSpPr>
        <p:spPr>
          <a:xfrm>
            <a:off x="734019" y="3778194"/>
            <a:ext cx="7689545"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Digitale Kompetenz: </a:t>
            </a:r>
            <a:r>
              <a:rPr lang="en-US" sz="2000" b="0" i="0" u="none" strike="noStrike" cap="none">
                <a:solidFill>
                  <a:srgbClr val="000000"/>
                </a:solidFill>
                <a:latin typeface="Arial"/>
                <a:ea typeface="Arial"/>
                <a:cs typeface="Arial"/>
                <a:sym typeface="Arial"/>
              </a:rPr>
              <a:t>Sowohl Lehrkräfte als auch Schülerinnen und Schüler benötigen Schulungen und Unterstützung, um effektiv mit Online-Tools umgehen zu können.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Zugang zur Technologie</a:t>
            </a:r>
            <a:r>
              <a:rPr lang="en-US" sz="2000" b="0" i="0" u="none" strike="noStrike" cap="none">
                <a:solidFill>
                  <a:srgbClr val="000000"/>
                </a:solidFill>
                <a:latin typeface="Arial"/>
                <a:ea typeface="Arial"/>
                <a:cs typeface="Arial"/>
                <a:sym typeface="Arial"/>
              </a:rPr>
              <a:t>: Die Gewährleistung eines gleichberechtigten Zugangs kann die Bereitstellung von Geräten oder zuverlässigen Internetverbindungen für alle Schüler beinhalten.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Kognitive Überlastung: </a:t>
            </a:r>
            <a:r>
              <a:rPr lang="en-US" sz="2000" b="0" i="0" u="none" strike="noStrike" cap="none">
                <a:solidFill>
                  <a:srgbClr val="000000"/>
                </a:solidFill>
                <a:latin typeface="Arial"/>
                <a:ea typeface="Arial"/>
                <a:cs typeface="Arial"/>
                <a:sym typeface="Arial"/>
              </a:rPr>
              <a:t>Vermeiden Sie es, die Schüler mit zu vielen Informationen zu überfordern, um ihr Engagement aufrechtzuerhalten.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p:txBody>
      </p:sp>
      <p:pic>
        <p:nvPicPr>
          <p:cNvPr id="651" name="Google Shape;651;p18"/>
          <p:cNvPicPr preferRelativeResize="0"/>
          <p:nvPr/>
        </p:nvPicPr>
        <p:blipFill rotWithShape="1">
          <a:blip r:embed="rId4">
            <a:alphaModFix/>
          </a:blip>
          <a:srcRect/>
          <a:stretch/>
        </p:blipFill>
        <p:spPr>
          <a:xfrm>
            <a:off x="8695020" y="3636206"/>
            <a:ext cx="7960194" cy="3455324"/>
          </a:xfrm>
          <a:prstGeom prst="rect">
            <a:avLst/>
          </a:prstGeom>
          <a:noFill/>
          <a:ln>
            <a:noFill/>
          </a:ln>
        </p:spPr>
      </p:pic>
      <p:sp>
        <p:nvSpPr>
          <p:cNvPr id="2" name="Google Shape;136;p34">
            <a:extLst>
              <a:ext uri="{FF2B5EF4-FFF2-40B4-BE49-F238E27FC236}">
                <a16:creationId xmlns:a16="http://schemas.microsoft.com/office/drawing/2014/main" id="{2676EA09-0BFB-9EC7-3FC0-12AB0982D220}"/>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A50264B8-9A16-7195-C1A3-86FE03D7EE95}"/>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16C23ECE-8EF3-374E-2DA0-D8536EF9EFC0}"/>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4ED22F9-FB04-84FE-6A3A-F572F0EA0683}"/>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59" name="Google Shape;659;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63" name="Google Shape;663;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a:p>
        </p:txBody>
      </p:sp>
      <p:sp>
        <p:nvSpPr>
          <p:cNvPr id="665" name="Google Shape;665;p19"/>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err="1">
                <a:solidFill>
                  <a:srgbClr val="033C5B"/>
                </a:solidFill>
                <a:latin typeface="Arial"/>
                <a:ea typeface="Arial"/>
                <a:cs typeface="Arial"/>
                <a:sym typeface="Arial"/>
              </a:rPr>
              <a:t>Aktivität</a:t>
            </a:r>
            <a:r>
              <a:rPr lang="en-US" sz="4800" b="0" i="0" u="none" strike="noStrike" cap="none" dirty="0">
                <a:solidFill>
                  <a:srgbClr val="033C5B"/>
                </a:solidFill>
                <a:latin typeface="Arial"/>
                <a:ea typeface="Arial"/>
                <a:cs typeface="Arial"/>
                <a:sym typeface="Arial"/>
              </a:rPr>
              <a:t> </a:t>
            </a:r>
            <a:r>
              <a:rPr lang="en-US" sz="4800" b="0" i="0" u="none" strike="noStrike" cap="none" dirty="0" err="1">
                <a:solidFill>
                  <a:srgbClr val="033C5B"/>
                </a:solidFill>
                <a:latin typeface="Arial"/>
                <a:ea typeface="Arial"/>
                <a:cs typeface="Arial"/>
                <a:sym typeface="Arial"/>
              </a:rPr>
              <a:t>zur</a:t>
            </a:r>
            <a:r>
              <a:rPr lang="en-US" sz="4800" b="0" i="0" u="none" strike="noStrike" cap="none" dirty="0">
                <a:solidFill>
                  <a:srgbClr val="033C5B"/>
                </a:solidFill>
                <a:latin typeface="Arial"/>
                <a:ea typeface="Arial"/>
                <a:cs typeface="Arial"/>
                <a:sym typeface="Arial"/>
              </a:rPr>
              <a:t> Reflexion: </a:t>
            </a:r>
            <a:r>
              <a:rPr lang="en-US" sz="4800" b="0" i="0" u="none" strike="noStrike" cap="none" dirty="0" err="1">
                <a:solidFill>
                  <a:srgbClr val="033C5B"/>
                </a:solidFill>
                <a:latin typeface="Arial"/>
                <a:ea typeface="Arial"/>
                <a:cs typeface="Arial"/>
                <a:sym typeface="Arial"/>
              </a:rPr>
              <a:t>Umsetzung</a:t>
            </a:r>
            <a:r>
              <a:rPr lang="en-US" sz="4800" b="0" i="0" u="none" strike="noStrike" cap="none" dirty="0">
                <a:solidFill>
                  <a:srgbClr val="033C5B"/>
                </a:solidFill>
                <a:latin typeface="Arial"/>
                <a:ea typeface="Arial"/>
                <a:cs typeface="Arial"/>
                <a:sym typeface="Arial"/>
              </a:rPr>
              <a:t> des "Flipped Classroom"-</a:t>
            </a:r>
            <a:r>
              <a:rPr lang="en-US" sz="4800" b="0" i="0" u="none" strike="noStrike" cap="none" dirty="0" err="1">
                <a:solidFill>
                  <a:srgbClr val="033C5B"/>
                </a:solidFill>
                <a:latin typeface="Arial"/>
                <a:ea typeface="Arial"/>
                <a:cs typeface="Arial"/>
                <a:sym typeface="Arial"/>
              </a:rPr>
              <a:t>Modells</a:t>
            </a:r>
            <a:endParaRPr sz="1400" b="0" i="0" u="none" strike="noStrike" cap="none" dirty="0">
              <a:solidFill>
                <a:srgbClr val="000000"/>
              </a:solidFill>
              <a:latin typeface="Arial"/>
              <a:ea typeface="Arial"/>
              <a:cs typeface="Arial"/>
              <a:sym typeface="Arial"/>
            </a:endParaRPr>
          </a:p>
        </p:txBody>
      </p:sp>
      <p:sp>
        <p:nvSpPr>
          <p:cNvPr id="667" name="Google Shape;667;p19"/>
          <p:cNvSpPr txBox="1"/>
          <p:nvPr/>
        </p:nvSpPr>
        <p:spPr>
          <a:xfrm>
            <a:off x="3352799" y="3086100"/>
            <a:ext cx="11550777" cy="446272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AutoNum type="arabicPeriod"/>
            </a:pPr>
            <a:r>
              <a:rPr lang="en-US" sz="2000" b="1" i="0" u="none" strike="noStrike" cap="none">
                <a:solidFill>
                  <a:schemeClr val="dk1"/>
                </a:solidFill>
                <a:latin typeface="Arial"/>
                <a:ea typeface="Arial"/>
                <a:cs typeface="Arial"/>
                <a:sym typeface="Arial"/>
              </a:rPr>
              <a:t>Denken Sie über Ihre derzeitige Praxis nach: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Schreiben Sie 3 Aspekte Ihrer derzeitigen Unterrichtspraxis auf, die mit dem Flipped Classroom-Modell übereinstimmen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Nennen Sie 1 Aspekt Ihrer Unterrichtspraxis, der Ihrer Meinung nach durch die Einführung eines Flipped-Classroom-Ansatzes unmittelbar verbessert werden könnte</a:t>
            </a:r>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Herausforderungen und Lösungen: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Nennen Sie zwei Herausforderungen, mit denen Sie bei der Umstellung des Unterrichts rechnen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Schlagen Sie für jede Herausforderung eine mögliche Lösung vor, die auf dem basiert, was Sie in dieser Einheit gelernt haben </a:t>
            </a:r>
            <a:endParaRPr sz="2000" b="0" i="0" u="none" strike="noStrike" cap="none">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Planen Sie eine umgedrehte Lektion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Wählen Sie ein Thema oder eine Unterrichtsstunde, die Sie derzeit unterrichten und von der Sie glauben, dass sie von dem umgedrehten Modell profitieren würde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Skizzieren Sie kurz, wie die Aktivitäten vor dem Unterricht und während des Unterrichts aussehen könnten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Beschreiben Sie, wie Sie den Erfolg dieser umgedrehten Lektion messen würden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 name="Google Shape;136;p34">
            <a:extLst>
              <a:ext uri="{FF2B5EF4-FFF2-40B4-BE49-F238E27FC236}">
                <a16:creationId xmlns:a16="http://schemas.microsoft.com/office/drawing/2014/main" id="{BA39F4C1-E25B-664A-06ED-D2D7E0DB7D90}"/>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2A13A8CF-4995-7E36-3796-390F250CCF4F}"/>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7C3E21E2-ADC9-E7CE-5355-9BECC017F0E3}"/>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B7E58EF-EA42-511B-D693-27C767D7B7CF}"/>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75" name="Google Shape;675;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79" name="Google Shape;67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a:p>
        </p:txBody>
      </p:sp>
      <p:sp>
        <p:nvSpPr>
          <p:cNvPr id="681" name="Google Shape;681;p20"/>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33C5B"/>
                </a:solidFill>
                <a:latin typeface="Arial"/>
                <a:ea typeface="Arial"/>
                <a:cs typeface="Arial"/>
                <a:sym typeface="Arial"/>
              </a:rPr>
              <a:t>Reflexion</a:t>
            </a:r>
            <a:r>
              <a:rPr lang="tr-TR" sz="4800" b="0" i="0" u="none" strike="noStrike" cap="none" dirty="0">
                <a:solidFill>
                  <a:srgbClr val="033C5B"/>
                </a:solidFill>
                <a:latin typeface="Arial"/>
                <a:ea typeface="Arial"/>
                <a:cs typeface="Arial"/>
                <a:sym typeface="Arial"/>
              </a:rPr>
              <a:t>s</a:t>
            </a:r>
            <a:r>
              <a:rPr lang="tr-TR" sz="4800" dirty="0">
                <a:solidFill>
                  <a:srgbClr val="033C5B"/>
                </a:solidFill>
              </a:rPr>
              <a:t>a</a:t>
            </a:r>
            <a:r>
              <a:rPr lang="en-US" sz="4800" b="0" i="0" u="none" strike="noStrike" cap="none" dirty="0" err="1">
                <a:solidFill>
                  <a:srgbClr val="033C5B"/>
                </a:solidFill>
                <a:latin typeface="Arial"/>
                <a:ea typeface="Arial"/>
                <a:cs typeface="Arial"/>
                <a:sym typeface="Arial"/>
              </a:rPr>
              <a:t>ktivität</a:t>
            </a:r>
            <a:r>
              <a:rPr lang="en-US" sz="4800" b="0" i="0" u="none" strike="noStrike" cap="none" dirty="0">
                <a:solidFill>
                  <a:srgbClr val="033C5B"/>
                </a:solidFill>
                <a:latin typeface="Arial"/>
                <a:ea typeface="Arial"/>
                <a:cs typeface="Arial"/>
                <a:sym typeface="Arial"/>
              </a:rPr>
              <a:t>: </a:t>
            </a:r>
            <a:r>
              <a:rPr lang="en-US" sz="4800" b="0" i="0" u="none" strike="noStrike" cap="none" dirty="0" err="1">
                <a:solidFill>
                  <a:srgbClr val="033C5B"/>
                </a:solidFill>
                <a:latin typeface="Arial"/>
                <a:ea typeface="Arial"/>
                <a:cs typeface="Arial"/>
                <a:sym typeface="Arial"/>
              </a:rPr>
              <a:t>Umsetzung</a:t>
            </a:r>
            <a:r>
              <a:rPr lang="en-US" sz="4800" b="0" i="0" u="none" strike="noStrike" cap="none" dirty="0">
                <a:solidFill>
                  <a:srgbClr val="033C5B"/>
                </a:solidFill>
                <a:latin typeface="Arial"/>
                <a:ea typeface="Arial"/>
                <a:cs typeface="Arial"/>
                <a:sym typeface="Arial"/>
              </a:rPr>
              <a:t> des "Flipped Classroom"-</a:t>
            </a:r>
            <a:r>
              <a:rPr lang="en-US" sz="4800" b="0" i="0" u="none" strike="noStrike" cap="none" dirty="0" err="1">
                <a:solidFill>
                  <a:srgbClr val="033C5B"/>
                </a:solidFill>
                <a:latin typeface="Arial"/>
                <a:ea typeface="Arial"/>
                <a:cs typeface="Arial"/>
                <a:sym typeface="Arial"/>
              </a:rPr>
              <a:t>Modells</a:t>
            </a:r>
            <a:endParaRPr sz="1400" b="0" i="0" u="none" strike="noStrike" cap="none" dirty="0">
              <a:solidFill>
                <a:srgbClr val="000000"/>
              </a:solidFill>
              <a:latin typeface="Arial"/>
              <a:ea typeface="Arial"/>
              <a:cs typeface="Arial"/>
              <a:sym typeface="Arial"/>
            </a:endParaRPr>
          </a:p>
        </p:txBody>
      </p:sp>
      <p:sp>
        <p:nvSpPr>
          <p:cNvPr id="683" name="Google Shape;683;p20"/>
          <p:cNvSpPr txBox="1"/>
          <p:nvPr/>
        </p:nvSpPr>
        <p:spPr>
          <a:xfrm>
            <a:off x="3200400" y="2781300"/>
            <a:ext cx="11703177"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4. </a:t>
            </a:r>
            <a:r>
              <a:rPr lang="en-US" sz="2000" b="1" i="0" u="none" strike="noStrike" cap="none" dirty="0" err="1">
                <a:solidFill>
                  <a:schemeClr val="dk1"/>
                </a:solidFill>
                <a:latin typeface="Arial"/>
                <a:ea typeface="Arial"/>
                <a:cs typeface="Arial"/>
                <a:sym typeface="Arial"/>
              </a:rPr>
              <a:t>Studentisches</a:t>
            </a:r>
            <a:r>
              <a:rPr lang="en-US" sz="2000" b="1" i="0" u="none" strike="noStrike" cap="none" dirty="0">
                <a:solidFill>
                  <a:schemeClr val="dk1"/>
                </a:solidFill>
                <a:latin typeface="Arial"/>
                <a:ea typeface="Arial"/>
                <a:cs typeface="Arial"/>
                <a:sym typeface="Arial"/>
              </a:rPr>
              <a:t> Engagement:</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Wie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sicherstellen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dass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dem </a:t>
            </a:r>
            <a:r>
              <a:rPr lang="en-US" sz="2000" b="0" i="0" u="none" strike="noStrike" cap="none" dirty="0" err="1">
                <a:solidFill>
                  <a:schemeClr val="dk1"/>
                </a:solidFill>
                <a:latin typeface="Arial"/>
                <a:ea typeface="Arial"/>
                <a:cs typeface="Arial"/>
                <a:sym typeface="Arial"/>
              </a:rPr>
              <a:t>vorbereiteten</a:t>
            </a:r>
            <a:r>
              <a:rPr lang="en-US" sz="2000" b="0" i="0" u="none" strike="noStrike" cap="none" dirty="0">
                <a:solidFill>
                  <a:schemeClr val="dk1"/>
                </a:solidFill>
                <a:latin typeface="Arial"/>
                <a:ea typeface="Arial"/>
                <a:cs typeface="Arial"/>
                <a:sym typeface="Arial"/>
              </a:rPr>
              <a:t> Material </a:t>
            </a:r>
            <a:r>
              <a:rPr lang="en-US" sz="2000" b="0" i="0" u="none" strike="noStrike" cap="none" dirty="0" err="1">
                <a:solidFill>
                  <a:schemeClr val="dk1"/>
                </a:solidFill>
                <a:latin typeface="Arial"/>
                <a:ea typeface="Arial"/>
                <a:cs typeface="Arial"/>
                <a:sym typeface="Arial"/>
              </a:rPr>
              <a:t>beschäftigen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Nennen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zwei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Strategien</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Wie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Ihre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anpassen</a:t>
            </a:r>
            <a:r>
              <a:rPr lang="en-US" sz="2000" b="0" i="0" u="none" strike="noStrike" cap="none" dirty="0">
                <a:solidFill>
                  <a:schemeClr val="dk1"/>
                </a:solidFill>
                <a:latin typeface="Arial"/>
                <a:ea typeface="Arial"/>
                <a:cs typeface="Arial"/>
                <a:sym typeface="Arial"/>
              </a:rPr>
              <a:t>, um von der </a:t>
            </a:r>
            <a:r>
              <a:rPr lang="en-US" sz="2000" b="0" i="0" u="none" strike="noStrike" cap="none" dirty="0" err="1">
                <a:solidFill>
                  <a:schemeClr val="dk1"/>
                </a:solidFill>
                <a:latin typeface="Arial"/>
                <a:ea typeface="Arial"/>
                <a:cs typeface="Arial"/>
                <a:sym typeface="Arial"/>
              </a:rPr>
              <a:t>Vorbereitung</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profitieren</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5. </a:t>
            </a:r>
            <a:r>
              <a:rPr lang="en-US" sz="2000" b="1" i="0" u="none" strike="noStrike" cap="none" dirty="0" err="1">
                <a:solidFill>
                  <a:schemeClr val="dk1"/>
                </a:solidFill>
                <a:latin typeface="Arial"/>
                <a:ea typeface="Arial"/>
                <a:cs typeface="Arial"/>
                <a:sym typeface="Arial"/>
              </a:rPr>
              <a:t>Rückkopplungsschleife</a:t>
            </a:r>
            <a:r>
              <a:rPr lang="en-US" sz="2000" b="1"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Entwickeln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Methode für das Feedback der </a:t>
            </a:r>
            <a:r>
              <a:rPr lang="en-US" sz="2000" b="0" i="0" u="none" strike="noStrike" cap="none" dirty="0" err="1">
                <a:solidFill>
                  <a:schemeClr val="dk1"/>
                </a:solidFill>
                <a:latin typeface="Arial"/>
                <a:ea typeface="Arial"/>
                <a:cs typeface="Arial"/>
                <a:sym typeface="Arial"/>
              </a:rPr>
              <a:t>SchülerInnen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umgedrehten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Lektion</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deren</a:t>
            </a:r>
            <a:r>
              <a:rPr lang="en-US" sz="2000" b="0" i="0" u="none" strike="noStrike" cap="none" dirty="0">
                <a:solidFill>
                  <a:schemeClr val="dk1"/>
                </a:solidFill>
                <a:latin typeface="Arial"/>
                <a:ea typeface="Arial"/>
                <a:cs typeface="Arial"/>
                <a:sym typeface="Arial"/>
              </a:rPr>
              <a:t> Engagement und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bewerten</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6. </a:t>
            </a:r>
            <a:r>
              <a:rPr lang="en-US" sz="2000" b="1" i="0" u="none" strike="noStrike" cap="none" dirty="0" err="1">
                <a:solidFill>
                  <a:schemeClr val="dk1"/>
                </a:solidFill>
                <a:latin typeface="Arial"/>
                <a:ea typeface="Arial"/>
                <a:cs typeface="Arial"/>
                <a:sym typeface="Arial"/>
              </a:rPr>
              <a:t>Persönliches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Wachstum</a:t>
            </a:r>
            <a:r>
              <a:rPr lang="en-US" sz="2000" b="1"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Überlegen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Prozess</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Planung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umgedrehten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Unterrichtsstunde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beruflichen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Entwicklung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als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Lehrkraft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beiträgt</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Erwägen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Ihre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Überlegungen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Kollegen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einer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professionellen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Lerngemeinschaft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teilen</a:t>
            </a:r>
            <a:r>
              <a:rPr lang="en-US" sz="2000" b="0" i="0" u="none" strike="noStrike" cap="none" dirty="0">
                <a:solidFill>
                  <a:schemeClr val="dk1"/>
                </a:solidFill>
                <a:latin typeface="Arial"/>
                <a:ea typeface="Arial"/>
                <a:cs typeface="Arial"/>
                <a:sym typeface="Arial"/>
              </a:rPr>
              <a:t>. </a:t>
            </a:r>
            <a:br>
              <a:rPr lang="en-US" sz="20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Wie hat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a:t>
            </a:r>
            <a:r>
              <a:rPr lang="en-US" sz="2000" b="0" i="0" u="none" strike="noStrike" cap="none" dirty="0">
                <a:solidFill>
                  <a:schemeClr val="dk1"/>
                </a:solidFill>
                <a:latin typeface="Arial"/>
                <a:ea typeface="Arial"/>
                <a:cs typeface="Arial"/>
                <a:sym typeface="Arial"/>
              </a:rPr>
              <a:t> Sicht auf das Modell des </a:t>
            </a:r>
            <a:r>
              <a:rPr lang="en-US" sz="2000" b="0" i="0" u="none" strike="noStrike" cap="none" dirty="0" err="1">
                <a:solidFill>
                  <a:schemeClr val="dk1"/>
                </a:solidFill>
                <a:latin typeface="Arial"/>
                <a:ea typeface="Arial"/>
                <a:cs typeface="Arial"/>
                <a:sym typeface="Arial"/>
              </a:rPr>
              <a:t>umgedrehten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nach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dieser</a:t>
            </a:r>
            <a:r>
              <a:rPr lang="en-US" sz="2000" b="0" i="0" u="none" strike="noStrike" cap="none" dirty="0">
                <a:solidFill>
                  <a:schemeClr val="dk1"/>
                </a:solidFill>
                <a:latin typeface="Arial"/>
                <a:ea typeface="Arial"/>
                <a:cs typeface="Arial"/>
                <a:sym typeface="Arial"/>
              </a:rPr>
              <a:t> Einheit </a:t>
            </a:r>
            <a:r>
              <a:rPr lang="en-US" sz="2000" b="0" i="0" u="none" strike="noStrike" cap="none" dirty="0" err="1">
                <a:solidFill>
                  <a:schemeClr val="dk1"/>
                </a:solidFill>
                <a:latin typeface="Arial"/>
                <a:ea typeface="Arial"/>
                <a:cs typeface="Arial"/>
                <a:sym typeface="Arial"/>
              </a:rPr>
              <a:t>verändert</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Zu </a:t>
            </a:r>
            <a:r>
              <a:rPr lang="en-US" sz="2000" b="0" i="0" u="none" strike="noStrike" cap="none" dirty="0" err="1">
                <a:solidFill>
                  <a:schemeClr val="dk1"/>
                </a:solidFill>
                <a:latin typeface="Arial"/>
                <a:ea typeface="Arial"/>
                <a:cs typeface="Arial"/>
                <a:sym typeface="Arial"/>
              </a:rPr>
              <a:t>welcher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Maßnahme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verpflichten</a:t>
            </a:r>
            <a:r>
              <a:rPr lang="en-US" sz="2000" b="0" i="0" u="none" strike="noStrike" cap="none" dirty="0">
                <a:solidFill>
                  <a:schemeClr val="dk1"/>
                </a:solidFill>
                <a:latin typeface="Arial"/>
                <a:ea typeface="Arial"/>
                <a:cs typeface="Arial"/>
                <a:sym typeface="Arial"/>
              </a:rPr>
              <a:t>, um die </a:t>
            </a:r>
            <a:r>
              <a:rPr lang="en-US" sz="2000" b="0" i="0" u="none" strike="noStrike" cap="none" dirty="0" err="1">
                <a:solidFill>
                  <a:schemeClr val="dk1"/>
                </a:solidFill>
                <a:latin typeface="Arial"/>
                <a:ea typeface="Arial"/>
                <a:cs typeface="Arial"/>
                <a:sym typeface="Arial"/>
              </a:rPr>
              <a:t>Umsetzung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Verbesserung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eines</a:t>
            </a:r>
            <a:r>
              <a:rPr lang="en-US" sz="2000" b="0" i="0" u="none" strike="noStrike" cap="none" dirty="0">
                <a:solidFill>
                  <a:schemeClr val="dk1"/>
                </a:solidFill>
                <a:latin typeface="Arial"/>
                <a:ea typeface="Arial"/>
                <a:cs typeface="Arial"/>
                <a:sym typeface="Arial"/>
              </a:rPr>
              <a:t> Flipped-Classroom-Ansatzes in </a:t>
            </a:r>
            <a:r>
              <a:rPr lang="en-US" sz="2000" b="0" i="0" u="none" strike="noStrike" cap="none" dirty="0" err="1">
                <a:solidFill>
                  <a:schemeClr val="dk1"/>
                </a:solidFill>
                <a:latin typeface="Arial"/>
                <a:ea typeface="Arial"/>
                <a:cs typeface="Arial"/>
                <a:sym typeface="Arial"/>
              </a:rPr>
              <a:t>Ihrem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voranzutreiben</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125E55B9-8BB1-D929-E3B2-9DC8419E3130}"/>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7D0332CE-2A6E-C400-08D4-C8DFAA71BAAE}"/>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1A7BBED4-A865-2BDF-F546-F873B0BAD4FE}"/>
              </a:ext>
            </a:extLst>
          </p:cNvPr>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844CF92D-1D63-A651-FAD4-1D725C5A7BD3}"/>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c7e5e8067d_0_0"/>
          <p:cNvSpPr txBox="1"/>
          <p:nvPr/>
        </p:nvSpPr>
        <p:spPr>
          <a:xfrm>
            <a:off x="734019" y="1789147"/>
            <a:ext cx="14178000" cy="738900"/>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Zusätzliche Ressourcen</a:t>
            </a:r>
            <a:endParaRPr sz="1400" b="0" i="0" u="none" strike="noStrike" cap="none">
              <a:solidFill>
                <a:srgbClr val="000000"/>
              </a:solidFill>
              <a:latin typeface="Arial"/>
              <a:ea typeface="Arial"/>
              <a:cs typeface="Arial"/>
              <a:sym typeface="Arial"/>
            </a:endParaRPr>
          </a:p>
        </p:txBody>
      </p:sp>
      <p:sp>
        <p:nvSpPr>
          <p:cNvPr id="690" name="Google Shape;690;g2c7e5e8067d_0_0"/>
          <p:cNvSpPr/>
          <p:nvPr/>
        </p:nvSpPr>
        <p:spPr>
          <a:xfrm>
            <a:off x="17044742" y="-150232"/>
            <a:ext cx="1246800" cy="8954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c7e5e8067d_0_0"/>
          <p:cNvSpPr/>
          <p:nvPr/>
        </p:nvSpPr>
        <p:spPr>
          <a:xfrm rot="-5400000">
            <a:off x="8522400" y="-8522441"/>
            <a:ext cx="12468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c7e5e8067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93" name="Google Shape;693;g2c7e5e8067d_0_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94" name="Google Shape;694;g2c7e5e8067d_0_0"/>
          <p:cNvSpPr txBox="1"/>
          <p:nvPr/>
        </p:nvSpPr>
        <p:spPr>
          <a:xfrm>
            <a:off x="1520250" y="3230800"/>
            <a:ext cx="14886300" cy="488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 Bücher: </a:t>
            </a:r>
            <a:endParaRPr sz="1400" b="0" i="0" u="none" strike="noStrike" cap="none">
              <a:solidFill>
                <a:srgbClr val="000000"/>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"Flip your classroom, jeden Tag jeden Schüler in jeder Klasse erreichen", von Jonathan Bergmann und Aaron Sams </a:t>
            </a:r>
            <a:endParaRPr sz="2600" b="0" i="0" u="none" strike="noStrike" cap="none">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"Umgekehrtes Lernen: ein Leitfaden für Hochschullehrer", von Robert Talbert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Websites:</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Das Netzwerk für umgedrehtes Lernen https://flippedlearning.org/ </a:t>
            </a:r>
            <a:endParaRPr sz="2600" b="0"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Khan-Akademie https://tinyurl.com/2bv36uvn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Werkzeuge zur Videoerstellung:</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Webstuhl https://www.loom.com/</a:t>
            </a:r>
            <a:endParaRPr sz="1400" b="0" i="0" u="none" strike="noStrike" cap="none">
              <a:solidFill>
                <a:srgbClr val="000000"/>
              </a:solidFill>
              <a:latin typeface="Arial"/>
              <a:ea typeface="Arial"/>
              <a:cs typeface="Arial"/>
              <a:sym typeface="Arial"/>
            </a:endParaRPr>
          </a:p>
        </p:txBody>
      </p:sp>
      <p:sp>
        <p:nvSpPr>
          <p:cNvPr id="698" name="Google Shape;698;g2c7e5e8067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2c7e5e8067d_0_0"/>
          <p:cNvSpPr txBox="1"/>
          <p:nvPr/>
        </p:nvSpPr>
        <p:spPr>
          <a:xfrm>
            <a:off x="6262864" y="3326274"/>
            <a:ext cx="647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700" name="Google Shape;700;g2c7e5e8067d_0_0"/>
          <p:cNvSpPr txBox="1"/>
          <p:nvPr/>
        </p:nvSpPr>
        <p:spPr>
          <a:xfrm>
            <a:off x="12039599" y="3326274"/>
            <a:ext cx="500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743A4983-8D5D-4096-392B-FB9F924C5CCA}"/>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A5888F62-DBB3-6CAC-957B-27D2F292798D}"/>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D73ED17C-E419-29C3-C221-9F92CBC77F14}"/>
              </a:ext>
            </a:extLst>
          </p:cNvPr>
          <p:cNvPicPr preferRelativeResize="0"/>
          <p:nvPr/>
        </p:nvPicPr>
        <p:blipFill rotWithShape="1">
          <a:blip r:embed="rId5">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46710CFE-A9D0-1719-CF9B-D41D6CAE6C97}"/>
              </a:ext>
            </a:extLst>
          </p:cNvPr>
          <p:cNvPicPr>
            <a:picLocks noChangeAspect="1"/>
          </p:cNvPicPr>
          <p:nvPr/>
        </p:nvPicPr>
        <p:blipFill>
          <a:blip r:embed="rId6"/>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500"/>
                                        <p:tgtEl>
                                          <p:spTgt spid="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4">
                                            <p:txEl>
                                              <p:pRg st="1" end="1"/>
                                            </p:txEl>
                                          </p:spTgt>
                                        </p:tgtEl>
                                        <p:attrNameLst>
                                          <p:attrName>style.visibility</p:attrName>
                                        </p:attrNameLst>
                                      </p:cBhvr>
                                      <p:to>
                                        <p:strVal val="visible"/>
                                      </p:to>
                                    </p:set>
                                    <p:animEffect transition="in" filter="fade">
                                      <p:cBhvr>
                                        <p:cTn id="12" dur="500"/>
                                        <p:tgtEl>
                                          <p:spTgt spid="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4">
                                            <p:txEl>
                                              <p:pRg st="2" end="2"/>
                                            </p:txEl>
                                          </p:spTgt>
                                        </p:tgtEl>
                                        <p:attrNameLst>
                                          <p:attrName>style.visibility</p:attrName>
                                        </p:attrNameLst>
                                      </p:cBhvr>
                                      <p:to>
                                        <p:strVal val="visible"/>
                                      </p:to>
                                    </p:set>
                                    <p:animEffect transition="in" filter="fade">
                                      <p:cBhvr>
                                        <p:cTn id="17" dur="500"/>
                                        <p:tgtEl>
                                          <p:spTgt spid="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4">
                                            <p:txEl>
                                              <p:pRg st="3" end="3"/>
                                            </p:txEl>
                                          </p:spTgt>
                                        </p:tgtEl>
                                        <p:attrNameLst>
                                          <p:attrName>style.visibility</p:attrName>
                                        </p:attrNameLst>
                                      </p:cBhvr>
                                      <p:to>
                                        <p:strVal val="visible"/>
                                      </p:to>
                                    </p:set>
                                    <p:animEffect transition="in" filter="fade">
                                      <p:cBhvr>
                                        <p:cTn id="22" dur="500"/>
                                        <p:tgtEl>
                                          <p:spTgt spid="6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xEl>
                                              <p:pRg st="4" end="4"/>
                                            </p:txEl>
                                          </p:spTgt>
                                        </p:tgtEl>
                                        <p:attrNameLst>
                                          <p:attrName>style.visibility</p:attrName>
                                        </p:attrNameLst>
                                      </p:cBhvr>
                                      <p:to>
                                        <p:strVal val="visible"/>
                                      </p:to>
                                    </p:set>
                                    <p:animEffect transition="in" filter="fade">
                                      <p:cBhvr>
                                        <p:cTn id="27" dur="500"/>
                                        <p:tgtEl>
                                          <p:spTgt spid="6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4">
                                            <p:txEl>
                                              <p:pRg st="5" end="5"/>
                                            </p:txEl>
                                          </p:spTgt>
                                        </p:tgtEl>
                                        <p:attrNameLst>
                                          <p:attrName>style.visibility</p:attrName>
                                        </p:attrNameLst>
                                      </p:cBhvr>
                                      <p:to>
                                        <p:strVal val="visible"/>
                                      </p:to>
                                    </p:set>
                                    <p:animEffect transition="in" filter="fade">
                                      <p:cBhvr>
                                        <p:cTn id="32" dur="500"/>
                                        <p:tgtEl>
                                          <p:spTgt spid="6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4">
                                            <p:txEl>
                                              <p:pRg st="6" end="6"/>
                                            </p:txEl>
                                          </p:spTgt>
                                        </p:tgtEl>
                                        <p:attrNameLst>
                                          <p:attrName>style.visibility</p:attrName>
                                        </p:attrNameLst>
                                      </p:cBhvr>
                                      <p:to>
                                        <p:strVal val="visible"/>
                                      </p:to>
                                    </p:set>
                                    <p:animEffect transition="in" filter="fade">
                                      <p:cBhvr>
                                        <p:cTn id="37" dur="500"/>
                                        <p:tgtEl>
                                          <p:spTgt spid="6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4">
                                            <p:txEl>
                                              <p:pRg st="7" end="7"/>
                                            </p:txEl>
                                          </p:spTgt>
                                        </p:tgtEl>
                                        <p:attrNameLst>
                                          <p:attrName>style.visibility</p:attrName>
                                        </p:attrNameLst>
                                      </p:cBhvr>
                                      <p:to>
                                        <p:strVal val="visible"/>
                                      </p:to>
                                    </p:set>
                                    <p:animEffect transition="in" filter="fade">
                                      <p:cBhvr>
                                        <p:cTn id="42" dur="500"/>
                                        <p:tgtEl>
                                          <p:spTgt spid="6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9">
                                            <p:txEl>
                                              <p:pRg st="0" end="0"/>
                                            </p:txEl>
                                          </p:spTgt>
                                        </p:tgtEl>
                                        <p:attrNameLst>
                                          <p:attrName>style.visibility</p:attrName>
                                        </p:attrNameLst>
                                      </p:cBhvr>
                                      <p:to>
                                        <p:strVal val="visible"/>
                                      </p:to>
                                    </p:set>
                                    <p:animEffect transition="in" filter="fade">
                                      <p:cBhvr>
                                        <p:cTn id="47" dur="500"/>
                                        <p:tgtEl>
                                          <p:spTgt spid="69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9">
                                            <p:txEl>
                                              <p:pRg st="1" end="1"/>
                                            </p:txEl>
                                          </p:spTgt>
                                        </p:tgtEl>
                                        <p:attrNameLst>
                                          <p:attrName>style.visibility</p:attrName>
                                        </p:attrNameLst>
                                      </p:cBhvr>
                                      <p:to>
                                        <p:strVal val="visible"/>
                                      </p:to>
                                    </p:set>
                                    <p:animEffect transition="in" filter="fade">
                                      <p:cBhvr>
                                        <p:cTn id="52" dur="500"/>
                                        <p:tgtEl>
                                          <p:spTgt spid="69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0">
                                            <p:txEl>
                                              <p:pRg st="0" end="0"/>
                                            </p:txEl>
                                          </p:spTgt>
                                        </p:tgtEl>
                                        <p:attrNameLst>
                                          <p:attrName>style.visibility</p:attrName>
                                        </p:attrNameLst>
                                      </p:cBhvr>
                                      <p:to>
                                        <p:strVal val="visible"/>
                                      </p:to>
                                    </p:set>
                                    <p:animEffect transition="in" filter="fade">
                                      <p:cBhvr>
                                        <p:cTn id="57" dur="500"/>
                                        <p:tgtEl>
                                          <p:spTgt spid="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9"/>
        <p:cNvGrpSpPr/>
        <p:nvPr/>
      </p:nvGrpSpPr>
      <p:grpSpPr>
        <a:xfrm>
          <a:off x="0" y="0"/>
          <a:ext cx="0" cy="0"/>
          <a:chOff x="0" y="0"/>
          <a:chExt cx="0" cy="0"/>
        </a:xfrm>
      </p:grpSpPr>
      <p:sp>
        <p:nvSpPr>
          <p:cNvPr id="130" name="Google Shape;130;p3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32" name="Google Shape;132;p34"/>
          <p:cNvSpPr txBox="1"/>
          <p:nvPr/>
        </p:nvSpPr>
        <p:spPr>
          <a:xfrm>
            <a:off x="1028700" y="1095375"/>
            <a:ext cx="12181388"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Mögliche Vorteile der Flipped-Classroom-Theorie</a:t>
            </a:r>
            <a:endParaRPr sz="1400" b="0" i="0" u="none" strike="noStrike" cap="none">
              <a:solidFill>
                <a:srgbClr val="000000"/>
              </a:solidFill>
              <a:latin typeface="Arial"/>
              <a:ea typeface="Arial"/>
              <a:cs typeface="Arial"/>
              <a:sym typeface="Arial"/>
            </a:endParaRPr>
          </a:p>
        </p:txBody>
      </p:sp>
      <p:sp>
        <p:nvSpPr>
          <p:cNvPr id="133" name="Google Shape;133;p34"/>
          <p:cNvSpPr txBox="1"/>
          <p:nvPr/>
        </p:nvSpPr>
        <p:spPr>
          <a:xfrm>
            <a:off x="1029838" y="2536618"/>
            <a:ext cx="12933064" cy="467820"/>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Trotz seiner Herausforderungen bringt das Flipped-Classroom-Modell eine Fülle von Vorteilen mit sich. </a:t>
            </a:r>
            <a:endParaRPr sz="2000" b="1" i="0" u="none" strike="noStrike" cap="none">
              <a:solidFill>
                <a:srgbClr val="E36C09"/>
              </a:solidFill>
              <a:latin typeface="Arial"/>
              <a:ea typeface="Arial"/>
              <a:cs typeface="Arial"/>
              <a:sym typeface="Arial"/>
            </a:endParaRPr>
          </a:p>
        </p:txBody>
      </p:sp>
      <p:sp>
        <p:nvSpPr>
          <p:cNvPr id="134" name="Google Shape;134;p34"/>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35" name="Google Shape;135;p3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4"/>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38" name="Google Shape;138;p34"/>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39" name="Google Shape;139;p3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4"/>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34"/>
          <p:cNvSpPr txBox="1"/>
          <p:nvPr/>
        </p:nvSpPr>
        <p:spPr>
          <a:xfrm>
            <a:off x="1878102"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Verbessertes Engagement: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Beim Flipped Classroom beschäftigen sich die Schüler vor dem Unterricht in ihrem eigenen Tempo mit den Materialien, so dass sie die Inhalte gründlicher aufnehmen können. Dies führt zu einem besseren Verständnis, verringert die Frustration und steigert die Beteiligung und das Selbstvertrauen während der Aktivitäten in der Klasse, was zu einer tieferen Auseinandersetzung mit dem Lernstoff führt.</a:t>
            </a:r>
            <a:endParaRPr/>
          </a:p>
        </p:txBody>
      </p:sp>
      <p:sp>
        <p:nvSpPr>
          <p:cNvPr id="142" name="Google Shape;142;p34"/>
          <p:cNvSpPr txBox="1"/>
          <p:nvPr/>
        </p:nvSpPr>
        <p:spPr>
          <a:xfrm>
            <a:off x="7597559"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 Vertiefte Interaktion im Klassenzimmer:</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Beim "Flipped"-Modell liegt der Schwerpunkt der Unterrichtszeit auf interaktivem Lernen durch Diskussionen, Zusammenarbeit und Problemlösung. Dieser Wechsel ermöglicht es den Lehrkräften, ein tieferes Verständnis und kollegiales Lernen zu fördern, das kritische Denken zu unterstützen und eine ansprechendere und intensivere Unterrichtserfahrung zu schaffen.</a:t>
            </a:r>
            <a:endParaRPr/>
          </a:p>
        </p:txBody>
      </p:sp>
      <p:sp>
        <p:nvSpPr>
          <p:cNvPr id="143" name="Google Shape;143;p34"/>
          <p:cNvSpPr txBox="1"/>
          <p:nvPr/>
        </p:nvSpPr>
        <p:spPr>
          <a:xfrm>
            <a:off x="13210088" y="3299551"/>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Personalisiertes Lernen: </a:t>
            </a:r>
            <a:endParaRPr sz="2000" b="1"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Das umgedrehte Klassenzimmer ermöglicht einen differenzierten Unterricht, da die Lehrkräfte mehr Zeit haben, um auf die individuellen Bedürfnisse der Schüler einzugehen. Dies ermöglicht eine personalisierte Unterstützung für Schüler mit Schwierigkeiten und erweiterte Möglichkeiten für diejenigen, die hervorragende Leistungen erbringen, wodurch unterschiedliche Lernstile berücksichtigt und die Gesamtergebnisse verbessert werden.</a:t>
            </a:r>
            <a:endParaRPr sz="2000" b="0" i="0" u="none" strike="noStrike" cap="none">
              <a:solidFill>
                <a:srgbClr val="000000"/>
              </a:solidFill>
              <a:latin typeface="Arial"/>
              <a:ea typeface="Arial"/>
              <a:cs typeface="Arial"/>
              <a:sym typeface="Arial"/>
            </a:endParaRPr>
          </a:p>
        </p:txBody>
      </p:sp>
      <p:pic>
        <p:nvPicPr>
          <p:cNvPr id="144" name="Google Shape;144;p34"/>
          <p:cNvPicPr preferRelativeResize="0"/>
          <p:nvPr/>
        </p:nvPicPr>
        <p:blipFill rotWithShape="1">
          <a:blip r:embed="rId4">
            <a:alphaModFix/>
          </a:blip>
          <a:srcRect/>
          <a:stretch/>
        </p:blipFill>
        <p:spPr>
          <a:xfrm>
            <a:off x="6366422" y="3408967"/>
            <a:ext cx="981700" cy="1023035"/>
          </a:xfrm>
          <a:prstGeom prst="rect">
            <a:avLst/>
          </a:prstGeom>
          <a:noFill/>
          <a:ln>
            <a:noFill/>
          </a:ln>
        </p:spPr>
      </p:pic>
      <p:pic>
        <p:nvPicPr>
          <p:cNvPr id="145" name="Google Shape;145;p34"/>
          <p:cNvPicPr preferRelativeResize="0"/>
          <p:nvPr/>
        </p:nvPicPr>
        <p:blipFill rotWithShape="1">
          <a:blip r:embed="rId5">
            <a:alphaModFix/>
          </a:blip>
          <a:srcRect/>
          <a:stretch/>
        </p:blipFill>
        <p:spPr>
          <a:xfrm>
            <a:off x="715402" y="3434162"/>
            <a:ext cx="984839" cy="997840"/>
          </a:xfrm>
          <a:prstGeom prst="rect">
            <a:avLst/>
          </a:prstGeom>
          <a:noFill/>
          <a:ln>
            <a:noFill/>
          </a:ln>
        </p:spPr>
      </p:pic>
      <p:pic>
        <p:nvPicPr>
          <p:cNvPr id="146" name="Google Shape;146;p34"/>
          <p:cNvPicPr preferRelativeResize="0"/>
          <p:nvPr/>
        </p:nvPicPr>
        <p:blipFill rotWithShape="1">
          <a:blip r:embed="rId6">
            <a:alphaModFix/>
          </a:blip>
          <a:srcRect/>
          <a:stretch/>
        </p:blipFill>
        <p:spPr>
          <a:xfrm>
            <a:off x="11994676" y="3366828"/>
            <a:ext cx="1006492" cy="1032720"/>
          </a:xfrm>
          <a:prstGeom prst="rect">
            <a:avLst/>
          </a:prstGeom>
          <a:noFill/>
          <a:ln>
            <a:noFill/>
          </a:ln>
        </p:spPr>
      </p:pic>
      <p:pic>
        <p:nvPicPr>
          <p:cNvPr id="147" name="Google Shape;147;p34"/>
          <p:cNvPicPr preferRelativeResize="0"/>
          <p:nvPr/>
        </p:nvPicPr>
        <p:blipFill rotWithShape="1">
          <a:blip r:embed="rId7">
            <a:alphaModFix/>
          </a:blip>
          <a:srcRect/>
          <a:stretch/>
        </p:blipFill>
        <p:spPr>
          <a:xfrm>
            <a:off x="16126633" y="9194305"/>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5812EE0-8BFC-445E-0471-4984369FD517}"/>
              </a:ext>
            </a:extLst>
          </p:cNvPr>
          <p:cNvPicPr>
            <a:picLocks noChangeAspect="1"/>
          </p:cNvPicPr>
          <p:nvPr/>
        </p:nvPicPr>
        <p:blipFill>
          <a:blip r:embed="rId8"/>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3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54" name="Google Shape;154;p35"/>
          <p:cNvSpPr txBox="1"/>
          <p:nvPr/>
        </p:nvSpPr>
        <p:spPr>
          <a:xfrm>
            <a:off x="783771" y="661546"/>
            <a:ext cx="15041250"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dirty="0">
                <a:solidFill>
                  <a:srgbClr val="033C5B"/>
                </a:solidFill>
                <a:latin typeface="Arial"/>
                <a:ea typeface="Arial"/>
                <a:cs typeface="Arial"/>
                <a:sym typeface="Arial"/>
              </a:rPr>
              <a:t>Was </a:t>
            </a:r>
            <a:r>
              <a:rPr lang="en-US" sz="3200" b="0" i="0" u="none" strike="noStrike" cap="none" dirty="0" err="1">
                <a:solidFill>
                  <a:srgbClr val="033C5B"/>
                </a:solidFill>
                <a:latin typeface="Arial"/>
                <a:ea typeface="Arial"/>
                <a:cs typeface="Arial"/>
                <a:sym typeface="Arial"/>
              </a:rPr>
              <a:t>können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Pädagogen</a:t>
            </a:r>
            <a:r>
              <a:rPr lang="en-US" sz="3200" b="0" i="0" u="none" strike="noStrike" cap="none" dirty="0">
                <a:solidFill>
                  <a:srgbClr val="033C5B"/>
                </a:solidFill>
                <a:latin typeface="Arial"/>
                <a:ea typeface="Arial"/>
                <a:cs typeface="Arial"/>
                <a:sym typeface="Arial"/>
              </a:rPr>
              <a:t> tun, um den </a:t>
            </a:r>
            <a:r>
              <a:rPr lang="en-US" sz="3200" b="0" i="0" u="none" strike="noStrike" cap="none" dirty="0" err="1">
                <a:solidFill>
                  <a:srgbClr val="033C5B"/>
                </a:solidFill>
                <a:latin typeface="Arial"/>
                <a:ea typeface="Arial"/>
                <a:cs typeface="Arial"/>
                <a:sym typeface="Arial"/>
              </a:rPr>
              <a:t>größtmöglichen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Nutzen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daraus</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zu</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ziehen</a:t>
            </a:r>
            <a:r>
              <a:rPr lang="en-US" sz="3200" b="0" i="0" u="none" strike="noStrike" cap="none" dirty="0">
                <a:solidFill>
                  <a:srgbClr val="033C5B"/>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55" name="Google Shape;155;p35"/>
          <p:cNvSpPr txBox="1"/>
          <p:nvPr/>
        </p:nvSpPr>
        <p:spPr>
          <a:xfrm>
            <a:off x="1029838" y="2536618"/>
            <a:ext cx="12933064" cy="93564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Die effektive Umsetzung des "flipped classroom" erfordert strategische Planung und Anpassungsfähigkeit. Hier sind einige praktische Schritte für Pädagogen:</a:t>
            </a:r>
            <a:endParaRPr sz="2000" b="1" i="0" u="none" strike="noStrike" cap="none">
              <a:solidFill>
                <a:srgbClr val="E36C09"/>
              </a:solidFill>
              <a:latin typeface="Arial"/>
              <a:ea typeface="Arial"/>
              <a:cs typeface="Arial"/>
              <a:sym typeface="Arial"/>
            </a:endParaRPr>
          </a:p>
        </p:txBody>
      </p:sp>
      <p:sp>
        <p:nvSpPr>
          <p:cNvPr id="156" name="Google Shape;156;p35"/>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7" name="Google Shape;157;p3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5"/>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35"/>
          <p:cNvSpPr txBox="1"/>
          <p:nvPr/>
        </p:nvSpPr>
        <p:spPr>
          <a:xfrm>
            <a:off x="1174664" y="3967830"/>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Fangen Sie klein an</a:t>
            </a:r>
            <a:r>
              <a:rPr lang="en-US" sz="2000" b="0" i="0" u="none" strike="noStrike" cap="none">
                <a:solidFill>
                  <a:srgbClr val="000000"/>
                </a:solidFill>
                <a:latin typeface="Arial"/>
                <a:ea typeface="Arial"/>
                <a:cs typeface="Arial"/>
                <a:sym typeface="Arial"/>
              </a:rPr>
              <a:t>: Beginnen Sie mit der Umstellung einer einzelnen Unterrichtsstunde oder eines Fachs, um die Dynamik zu verstehen und die Strategien entsprechend anzupassen.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35"/>
          <p:cNvSpPr txBox="1"/>
          <p:nvPr/>
        </p:nvSpPr>
        <p:spPr>
          <a:xfrm>
            <a:off x="1174663" y="6022434"/>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Geben Sie klare Anweisungen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Vergewissern Sie sich, dass die Schülerinnen und Schüler die Erwartungen verstehen und dass sie über die notwendigen Ressourcen für das Lernen vor dem Unterricht verfügen.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35"/>
          <p:cNvSpPr txBox="1"/>
          <p:nvPr/>
        </p:nvSpPr>
        <p:spPr>
          <a:xfrm>
            <a:off x="6185723" y="3920850"/>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Feedback einholen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Holen Sie laufend Beiträge von Schülern ein, um den Lehr- und Lernprozess zu verfeinern und zu verbessern.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35"/>
          <p:cNvSpPr txBox="1"/>
          <p:nvPr/>
        </p:nvSpPr>
        <p:spPr>
          <a:xfrm>
            <a:off x="6044149" y="5903185"/>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Zusammenarbeiten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Tauschen Sie Erfahrungen und Strategien mit Kolleginnen und Kollegen aus, um von ihnen zu lernen und sie bei der Umsetzung von "Flipped Classroom"-Praktiken zu unterstützen.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7" name="Google Shape;167;p35"/>
          <p:cNvPicPr preferRelativeResize="0"/>
          <p:nvPr/>
        </p:nvPicPr>
        <p:blipFill rotWithShape="1">
          <a:blip r:embed="rId3">
            <a:alphaModFix/>
          </a:blip>
          <a:srcRect/>
          <a:stretch/>
        </p:blipFill>
        <p:spPr>
          <a:xfrm>
            <a:off x="10815043" y="3217149"/>
            <a:ext cx="7187646" cy="5157194"/>
          </a:xfrm>
          <a:prstGeom prst="rect">
            <a:avLst/>
          </a:prstGeom>
          <a:noFill/>
          <a:ln>
            <a:noFill/>
          </a:ln>
        </p:spPr>
      </p:pic>
      <p:sp>
        <p:nvSpPr>
          <p:cNvPr id="6" name="Google Shape;136;p34">
            <a:extLst>
              <a:ext uri="{FF2B5EF4-FFF2-40B4-BE49-F238E27FC236}">
                <a16:creationId xmlns:a16="http://schemas.microsoft.com/office/drawing/2014/main" id="{16216827-11ED-82B4-9679-B19D7DEFC1B4}"/>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7" name="Google Shape;138;p34">
            <a:extLst>
              <a:ext uri="{FF2B5EF4-FFF2-40B4-BE49-F238E27FC236}">
                <a16:creationId xmlns:a16="http://schemas.microsoft.com/office/drawing/2014/main" id="{6053E4DF-0C2B-144D-B58E-2C004090ECA0}"/>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8" name="Google Shape;147;p34">
            <a:extLst>
              <a:ext uri="{FF2B5EF4-FFF2-40B4-BE49-F238E27FC236}">
                <a16:creationId xmlns:a16="http://schemas.microsoft.com/office/drawing/2014/main" id="{6EF42B06-2C6D-4E20-819C-81A9580834AE}"/>
              </a:ext>
            </a:extLst>
          </p:cNvPr>
          <p:cNvPicPr preferRelativeResize="0"/>
          <p:nvPr/>
        </p:nvPicPr>
        <p:blipFill rotWithShape="1">
          <a:blip r:embed="rId5">
            <a:alphaModFix/>
          </a:blip>
          <a:srcRect/>
          <a:stretch/>
        </p:blipFill>
        <p:spPr>
          <a:xfrm>
            <a:off x="16126633" y="9194305"/>
            <a:ext cx="1727565" cy="628205"/>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21962C24-1007-FA25-80E1-1A47640A7C39}"/>
              </a:ext>
            </a:extLst>
          </p:cNvPr>
          <p:cNvPicPr>
            <a:picLocks noChangeAspect="1"/>
          </p:cNvPicPr>
          <p:nvPr/>
        </p:nvPicPr>
        <p:blipFill>
          <a:blip r:embed="rId6"/>
          <a:stretch>
            <a:fillRect/>
          </a:stretch>
        </p:blipFill>
        <p:spPr>
          <a:xfrm>
            <a:off x="3045809" y="9281564"/>
            <a:ext cx="2371201" cy="497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6"/>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6"/>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77" name="Google Shape;177;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78" name="Google Shape;178;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6"/>
          <p:cNvSpPr txBox="1"/>
          <p:nvPr/>
        </p:nvSpPr>
        <p:spPr>
          <a:xfrm>
            <a:off x="818920" y="876672"/>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Bewertung</a:t>
            </a:r>
            <a:r>
              <a:rPr lang="en-US" sz="3200" b="0" i="0" u="none" strike="noStrike" cap="none" dirty="0">
                <a:solidFill>
                  <a:srgbClr val="033C5B"/>
                </a:solidFill>
                <a:latin typeface="Arial"/>
                <a:ea typeface="Arial"/>
                <a:cs typeface="Arial"/>
                <a:sym typeface="Arial"/>
              </a:rPr>
              <a:t> der </a:t>
            </a:r>
            <a:r>
              <a:rPr lang="en-US" sz="3200" b="0" i="0" u="none" strike="noStrike" cap="none" dirty="0" err="1">
                <a:solidFill>
                  <a:srgbClr val="033C5B"/>
                </a:solidFill>
                <a:latin typeface="Arial"/>
                <a:ea typeface="Arial"/>
                <a:cs typeface="Arial"/>
                <a:sym typeface="Arial"/>
              </a:rPr>
              <a:t>aktuellen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Unterrichtspraxis</a:t>
            </a:r>
            <a:endParaRPr sz="1400" b="0" i="0" u="none" strike="noStrike" cap="none" dirty="0">
              <a:solidFill>
                <a:srgbClr val="000000"/>
              </a:solidFill>
              <a:latin typeface="Arial"/>
              <a:ea typeface="Arial"/>
              <a:cs typeface="Arial"/>
              <a:sym typeface="Arial"/>
            </a:endParaRPr>
          </a:p>
        </p:txBody>
      </p:sp>
      <p:sp>
        <p:nvSpPr>
          <p:cNvPr id="181" name="Google Shape;181;p36"/>
          <p:cNvSpPr txBox="1"/>
          <p:nvPr/>
        </p:nvSpPr>
        <p:spPr>
          <a:xfrm>
            <a:off x="818591" y="2277144"/>
            <a:ext cx="15354300" cy="124957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dirty="0" err="1">
                <a:solidFill>
                  <a:srgbClr val="121212"/>
                </a:solidFill>
                <a:latin typeface="Arial"/>
                <a:ea typeface="Arial"/>
                <a:cs typeface="Arial"/>
                <a:sym typeface="Arial"/>
              </a:rPr>
              <a:t>Vor</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Umstellung</a:t>
            </a:r>
            <a:r>
              <a:rPr lang="en-US" sz="2000" b="0" i="0" u="none" strike="noStrike" cap="none" dirty="0">
                <a:solidFill>
                  <a:srgbClr val="121212"/>
                </a:solidFill>
                <a:latin typeface="Arial"/>
                <a:ea typeface="Arial"/>
                <a:cs typeface="Arial"/>
                <a:sym typeface="Arial"/>
              </a:rPr>
              <a:t> auf </a:t>
            </a:r>
            <a:r>
              <a:rPr lang="en-US" sz="2000" b="0" i="0" u="none" strike="noStrike" cap="none" dirty="0" err="1">
                <a:solidFill>
                  <a:srgbClr val="121212"/>
                </a:solidFill>
                <a:latin typeface="Arial"/>
                <a:ea typeface="Arial"/>
                <a:cs typeface="Arial"/>
                <a:sym typeface="Arial"/>
              </a:rPr>
              <a:t>ein</a:t>
            </a:r>
            <a:r>
              <a:rPr lang="en-US" sz="2000" b="0" i="0" u="none" strike="noStrike" cap="none" dirty="0">
                <a:solidFill>
                  <a:srgbClr val="121212"/>
                </a:solidFill>
                <a:latin typeface="Arial"/>
                <a:ea typeface="Arial"/>
                <a:cs typeface="Arial"/>
                <a:sym typeface="Arial"/>
              </a:rPr>
              <a:t> Flipped-Classroom-Modell </a:t>
            </a:r>
            <a:r>
              <a:rPr lang="en-US" sz="2000" b="0" i="0" u="none" strike="noStrike" cap="none" dirty="0" err="1">
                <a:solidFill>
                  <a:srgbClr val="121212"/>
                </a:solidFill>
                <a:latin typeface="Arial"/>
                <a:ea typeface="Arial"/>
                <a:cs typeface="Arial"/>
                <a:sym typeface="Arial"/>
              </a:rPr>
              <a:t>ist</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eine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Bewertung</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derzeitigen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Lehrmethoden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unerlässlich</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Diese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Bewertung</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hilft</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dabei</a:t>
            </a:r>
            <a:r>
              <a:rPr lang="en-US" sz="2000" b="0" i="0" u="none" strike="noStrike" cap="none" dirty="0">
                <a:solidFill>
                  <a:srgbClr val="121212"/>
                </a:solidFill>
                <a:latin typeface="Arial"/>
                <a:ea typeface="Arial"/>
                <a:cs typeface="Arial"/>
                <a:sym typeface="Arial"/>
              </a:rPr>
              <a:t>, die </a:t>
            </a:r>
            <a:r>
              <a:rPr lang="en-US" sz="2000" b="0" i="0" u="none" strike="noStrike" cap="none" dirty="0" err="1">
                <a:solidFill>
                  <a:srgbClr val="121212"/>
                </a:solidFill>
                <a:latin typeface="Arial"/>
                <a:ea typeface="Arial"/>
                <a:cs typeface="Arial"/>
                <a:sym typeface="Arial"/>
              </a:rPr>
              <a:t>Effektivität</a:t>
            </a:r>
            <a:r>
              <a:rPr lang="en-US" sz="2000" b="0" i="0" u="none" strike="noStrike" cap="none" dirty="0">
                <a:solidFill>
                  <a:srgbClr val="121212"/>
                </a:solidFill>
                <a:latin typeface="Arial"/>
                <a:ea typeface="Arial"/>
                <a:cs typeface="Arial"/>
                <a:sym typeface="Arial"/>
              </a:rPr>
              <a:t> der </a:t>
            </a:r>
            <a:r>
              <a:rPr lang="en-US" sz="2000" b="0" i="0" u="none" strike="noStrike" cap="none" dirty="0" err="1">
                <a:solidFill>
                  <a:srgbClr val="121212"/>
                </a:solidFill>
                <a:latin typeface="Arial"/>
                <a:ea typeface="Arial"/>
                <a:cs typeface="Arial"/>
                <a:sym typeface="Arial"/>
              </a:rPr>
              <a:t>aktuellen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Methoden</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a:t>
            </a:r>
            <a:r>
              <a:rPr lang="en-US" sz="2000" b="0" i="0" u="none" strike="noStrike" cap="none" dirty="0">
                <a:solidFill>
                  <a:srgbClr val="121212"/>
                </a:solidFill>
                <a:latin typeface="Arial"/>
                <a:ea typeface="Arial"/>
                <a:cs typeface="Arial"/>
                <a:sym typeface="Arial"/>
              </a:rPr>
              <a:t> verstehen und </a:t>
            </a:r>
            <a:r>
              <a:rPr lang="en-US" sz="2000" b="0" i="0" u="none" strike="noStrike" cap="none" dirty="0" err="1">
                <a:solidFill>
                  <a:srgbClr val="121212"/>
                </a:solidFill>
                <a:latin typeface="Arial"/>
                <a:ea typeface="Arial"/>
                <a:cs typeface="Arial"/>
                <a:sym typeface="Arial"/>
              </a:rPr>
              <a:t>potenzielle</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Bereiche</a:t>
            </a:r>
            <a:r>
              <a:rPr lang="en-US" sz="2000" b="0" i="0" u="none" strike="noStrike" cap="none" dirty="0">
                <a:solidFill>
                  <a:srgbClr val="121212"/>
                </a:solidFill>
                <a:latin typeface="Arial"/>
                <a:ea typeface="Arial"/>
                <a:cs typeface="Arial"/>
                <a:sym typeface="Arial"/>
              </a:rPr>
              <a:t> für die Integration des Flipped-</a:t>
            </a:r>
            <a:r>
              <a:rPr lang="en-US" sz="2000" b="0" i="0" u="none" strike="noStrike" cap="none" dirty="0" err="1">
                <a:solidFill>
                  <a:srgbClr val="121212"/>
                </a:solidFill>
                <a:latin typeface="Arial"/>
                <a:ea typeface="Arial"/>
                <a:cs typeface="Arial"/>
                <a:sym typeface="Arial"/>
              </a:rPr>
              <a:t>Modells</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zu</a:t>
            </a:r>
            <a:r>
              <a:rPr lang="en-US" sz="2000" b="0" i="0" u="none" strike="noStrike" cap="none" dirty="0">
                <a:solidFill>
                  <a:srgbClr val="121212"/>
                </a:solidFill>
                <a:latin typeface="Arial"/>
                <a:ea typeface="Arial"/>
                <a:cs typeface="Arial"/>
                <a:sym typeface="Arial"/>
              </a:rPr>
              <a:t> </a:t>
            </a:r>
            <a:r>
              <a:rPr lang="en-US" sz="2000" b="0" i="0" u="none" strike="noStrike" cap="none" dirty="0" err="1">
                <a:solidFill>
                  <a:srgbClr val="121212"/>
                </a:solidFill>
                <a:latin typeface="Arial"/>
                <a:ea typeface="Arial"/>
                <a:cs typeface="Arial"/>
                <a:sym typeface="Arial"/>
              </a:rPr>
              <a:t>identifizieren</a:t>
            </a:r>
            <a:r>
              <a:rPr lang="en-US" sz="2000" b="0" i="0" u="none" strike="noStrike" cap="none" dirty="0">
                <a:solidFill>
                  <a:srgbClr val="121212"/>
                </a:solidFill>
                <a:latin typeface="Arial"/>
                <a:ea typeface="Arial"/>
                <a:cs typeface="Arial"/>
                <a:sym typeface="Arial"/>
              </a:rPr>
              <a:t>. </a:t>
            </a:r>
            <a:endParaRPr sz="2000" b="0" i="0" u="none" strike="noStrike" cap="none" dirty="0">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800"/>
              <a:buFont typeface="Arial"/>
              <a:buNone/>
            </a:pPr>
            <a:r>
              <a:rPr lang="en-US" sz="1800" b="1" i="0" u="none" strike="noStrike" cap="none" dirty="0" err="1">
                <a:solidFill>
                  <a:srgbClr val="E36C09"/>
                </a:solidFill>
                <a:latin typeface="Arial"/>
                <a:ea typeface="Arial"/>
                <a:cs typeface="Arial"/>
                <a:sym typeface="Arial"/>
              </a:rPr>
              <a:t>Wichtige</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Überlegungen</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zur</a:t>
            </a:r>
            <a:r>
              <a:rPr lang="en-US" sz="1800" b="1" i="0" u="none" strike="noStrike" cap="none" dirty="0">
                <a:solidFill>
                  <a:srgbClr val="E36C09"/>
                </a:solidFill>
                <a:latin typeface="Arial"/>
                <a:ea typeface="Arial"/>
                <a:cs typeface="Arial"/>
                <a:sym typeface="Arial"/>
              </a:rPr>
              <a:t> </a:t>
            </a:r>
            <a:r>
              <a:rPr lang="en-US" sz="1800" b="1" i="0" u="none" strike="noStrike" cap="none" dirty="0" err="1">
                <a:solidFill>
                  <a:srgbClr val="E36C09"/>
                </a:solidFill>
                <a:latin typeface="Arial"/>
                <a:ea typeface="Arial"/>
                <a:cs typeface="Arial"/>
                <a:sym typeface="Arial"/>
              </a:rPr>
              <a:t>Bewertung</a:t>
            </a:r>
            <a:r>
              <a:rPr lang="en-US" sz="1800" b="1" i="0" u="none" strike="noStrike" cap="none" dirty="0">
                <a:solidFill>
                  <a:srgbClr val="E36C09"/>
                </a:solidFill>
                <a:latin typeface="Arial"/>
                <a:ea typeface="Arial"/>
                <a:cs typeface="Arial"/>
                <a:sym typeface="Arial"/>
              </a:rPr>
              <a:t>:</a:t>
            </a:r>
            <a:endParaRPr sz="1800" b="0" i="0" u="none" strike="noStrike" cap="none" dirty="0">
              <a:solidFill>
                <a:srgbClr val="E36C09"/>
              </a:solidFill>
              <a:latin typeface="Arial"/>
              <a:ea typeface="Arial"/>
              <a:cs typeface="Arial"/>
              <a:sym typeface="Arial"/>
            </a:endParaRPr>
          </a:p>
        </p:txBody>
      </p:sp>
      <p:sp>
        <p:nvSpPr>
          <p:cNvPr id="185" name="Google Shape;185;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36"/>
          <p:cNvPicPr preferRelativeResize="0"/>
          <p:nvPr/>
        </p:nvPicPr>
        <p:blipFill rotWithShape="1">
          <a:blip r:embed="rId4">
            <a:alphaModFix/>
          </a:blip>
          <a:srcRect/>
          <a:stretch/>
        </p:blipFill>
        <p:spPr>
          <a:xfrm>
            <a:off x="14936431" y="5846502"/>
            <a:ext cx="2532649" cy="2818486"/>
          </a:xfrm>
          <a:prstGeom prst="rect">
            <a:avLst/>
          </a:prstGeom>
          <a:noFill/>
          <a:ln>
            <a:noFill/>
          </a:ln>
        </p:spPr>
      </p:pic>
      <p:sp>
        <p:nvSpPr>
          <p:cNvPr id="187" name="Google Shape;187;p36"/>
          <p:cNvSpPr txBox="1"/>
          <p:nvPr/>
        </p:nvSpPr>
        <p:spPr>
          <a:xfrm>
            <a:off x="1242018" y="3956508"/>
            <a:ext cx="3860029" cy="44627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Engagement der </a:t>
            </a:r>
            <a:r>
              <a:rPr lang="en-US" sz="2000" b="1" i="0" u="none" strike="noStrike" cap="none" dirty="0" err="1">
                <a:solidFill>
                  <a:srgbClr val="E36C09"/>
                </a:solidFill>
                <a:latin typeface="Arial"/>
                <a:ea typeface="Arial"/>
                <a:cs typeface="Arial"/>
                <a:sym typeface="Arial"/>
              </a:rPr>
              <a:t>Studenten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Bewerten</a:t>
            </a:r>
            <a:r>
              <a:rPr lang="en-US" sz="2000" b="0" i="0" u="none" strike="noStrike" cap="none" dirty="0">
                <a:solidFill>
                  <a:srgbClr val="000000"/>
                </a:solidFill>
                <a:latin typeface="Arial"/>
                <a:ea typeface="Arial"/>
                <a:cs typeface="Arial"/>
                <a:sym typeface="Arial"/>
              </a:rPr>
              <a:t> Sie den Grad der </a:t>
            </a:r>
            <a:r>
              <a:rPr lang="en-US" sz="2000" b="0" i="0" u="none" strike="noStrike" cap="none" dirty="0" err="1">
                <a:solidFill>
                  <a:srgbClr val="000000"/>
                </a:solidFill>
                <a:latin typeface="Arial"/>
                <a:ea typeface="Arial"/>
                <a:cs typeface="Arial"/>
                <a:sym typeface="Arial"/>
              </a:rPr>
              <a:t>Beteiligung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während</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traditionellen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Vorlesungen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Nehmen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a:t>
            </a:r>
            <a:r>
              <a:rPr lang="en-US" sz="2000" b="0" i="0" u="none" strike="noStrike" cap="none" dirty="0">
                <a:solidFill>
                  <a:srgbClr val="000000"/>
                </a:solidFill>
                <a:latin typeface="Arial"/>
                <a:ea typeface="Arial"/>
                <a:cs typeface="Arial"/>
                <a:sym typeface="Arial"/>
              </a:rPr>
              <a:t> teil und </a:t>
            </a:r>
            <a:r>
              <a:rPr lang="en-US" sz="2000" b="0" i="0" u="none" strike="noStrike" cap="none" dirty="0" err="1">
                <a:solidFill>
                  <a:srgbClr val="000000"/>
                </a:solidFill>
                <a:latin typeface="Arial"/>
                <a:ea typeface="Arial"/>
                <a:cs typeface="Arial"/>
                <a:sym typeface="Arial"/>
              </a:rPr>
              <a:t>zeigen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Anzeichen</a:t>
            </a:r>
            <a:r>
              <a:rPr lang="en-US" sz="2000" b="0" i="0" u="none" strike="noStrike" cap="none" dirty="0">
                <a:solidFill>
                  <a:srgbClr val="000000"/>
                </a:solidFill>
                <a:latin typeface="Arial"/>
                <a:ea typeface="Arial"/>
                <a:cs typeface="Arial"/>
                <a:sym typeface="Arial"/>
              </a:rPr>
              <a:t> von Engagement,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passive </a:t>
            </a:r>
            <a:r>
              <a:rPr lang="en-US" sz="2000" b="0" i="0" u="none" strike="noStrike" cap="none" dirty="0" err="1">
                <a:solidFill>
                  <a:srgbClr val="000000"/>
                </a:solidFill>
                <a:latin typeface="Arial"/>
                <a:ea typeface="Arial"/>
                <a:cs typeface="Arial"/>
                <a:sym typeface="Arial"/>
              </a:rPr>
              <a:t>Empfänger</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Informationen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88" name="Google Shape;188;p36"/>
          <p:cNvSpPr txBox="1"/>
          <p:nvPr/>
        </p:nvSpPr>
        <p:spPr>
          <a:xfrm>
            <a:off x="6106453" y="3956441"/>
            <a:ext cx="3477491" cy="3323987"/>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Bereitstellung</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Inhalten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Beurteilen</a:t>
            </a:r>
            <a:r>
              <a:rPr lang="en-US" sz="2000" b="0" i="0" u="none" strike="noStrike" cap="none" dirty="0">
                <a:solidFill>
                  <a:srgbClr val="000000"/>
                </a:solidFill>
                <a:latin typeface="Arial"/>
                <a:ea typeface="Arial"/>
                <a:cs typeface="Arial"/>
                <a:sym typeface="Arial"/>
              </a:rPr>
              <a:t> Sie die </a:t>
            </a:r>
            <a:r>
              <a:rPr lang="en-US" sz="2000" b="0" i="0" u="none" strike="noStrike" cap="none" dirty="0" err="1">
                <a:solidFill>
                  <a:srgbClr val="000000"/>
                </a:solidFill>
                <a:latin typeface="Arial"/>
                <a:ea typeface="Arial"/>
                <a:cs typeface="Arial"/>
                <a:sym typeface="Arial"/>
              </a:rPr>
              <a:t>derzeitige</a:t>
            </a:r>
            <a:r>
              <a:rPr lang="en-US" sz="2000" b="0" i="0" u="none" strike="noStrike" cap="none" dirty="0">
                <a:solidFill>
                  <a:srgbClr val="000000"/>
                </a:solidFill>
                <a:latin typeface="Arial"/>
                <a:ea typeface="Arial"/>
                <a:cs typeface="Arial"/>
                <a:sym typeface="Arial"/>
              </a:rPr>
              <a:t> Methode der </a:t>
            </a:r>
            <a:r>
              <a:rPr lang="en-US" sz="2000" b="0" i="0" u="none" strike="noStrike" cap="none" dirty="0" err="1">
                <a:solidFill>
                  <a:srgbClr val="000000"/>
                </a:solidFill>
                <a:latin typeface="Arial"/>
                <a:ea typeface="Arial"/>
                <a:cs typeface="Arial"/>
                <a:sym typeface="Arial"/>
              </a:rPr>
              <a:t>Vermittlung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Inhalten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Erleichtert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erster</a:t>
            </a:r>
            <a:r>
              <a:rPr lang="en-US" sz="2000" b="0" i="0" u="none" strike="noStrike" cap="none" dirty="0">
                <a:solidFill>
                  <a:srgbClr val="000000"/>
                </a:solidFill>
                <a:latin typeface="Arial"/>
                <a:ea typeface="Arial"/>
                <a:cs typeface="Arial"/>
                <a:sym typeface="Arial"/>
              </a:rPr>
              <a:t> Linie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einseitige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Kommunikation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89" name="Google Shape;189;p36"/>
          <p:cNvSpPr txBox="1"/>
          <p:nvPr/>
        </p:nvSpPr>
        <p:spPr>
          <a:xfrm>
            <a:off x="10135313" y="3956441"/>
            <a:ext cx="3477491" cy="3754874"/>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Zugänglichkeit</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Überlegen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ob</a:t>
            </a:r>
            <a:r>
              <a:rPr lang="en-US" sz="2000" b="0" i="0" u="none" strike="noStrike" cap="none" dirty="0">
                <a:solidFill>
                  <a:srgbClr val="000000"/>
                </a:solidFill>
                <a:latin typeface="Arial"/>
                <a:ea typeface="Arial"/>
                <a:cs typeface="Arial"/>
                <a:sym typeface="Arial"/>
              </a:rPr>
              <a:t> alle </a:t>
            </a:r>
            <a:r>
              <a:rPr lang="en-US" sz="2000" b="0" i="0" u="none" strike="noStrike" cap="none" dirty="0" err="1">
                <a:solidFill>
                  <a:srgbClr val="000000"/>
                </a:solidFill>
                <a:latin typeface="Arial"/>
                <a:ea typeface="Arial"/>
                <a:cs typeface="Arial"/>
                <a:sym typeface="Arial"/>
              </a:rPr>
              <a:t>SchülerInnen</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gleichen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Zugang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notwendigen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Ressourcen</a:t>
            </a:r>
            <a:r>
              <a:rPr lang="en-US" sz="2000" b="0" i="0" u="none" strike="noStrike" cap="none" dirty="0">
                <a:solidFill>
                  <a:srgbClr val="000000"/>
                </a:solidFill>
                <a:latin typeface="Arial"/>
                <a:ea typeface="Arial"/>
                <a:cs typeface="Arial"/>
                <a:sym typeface="Arial"/>
              </a:rPr>
              <a:t> für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außerhalb</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Klassenzimmers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z.B.</a:t>
            </a:r>
            <a:r>
              <a:rPr lang="en-US" sz="2000" b="0" i="0" u="none" strike="noStrike" cap="none" dirty="0">
                <a:solidFill>
                  <a:srgbClr val="000000"/>
                </a:solidFill>
                <a:latin typeface="Arial"/>
                <a:ea typeface="Arial"/>
                <a:cs typeface="Arial"/>
                <a:sym typeface="Arial"/>
              </a:rPr>
              <a:t> Technologie und </a:t>
            </a:r>
            <a:r>
              <a:rPr lang="en-US" sz="2000" b="0" i="0" u="none" strike="noStrike" cap="none" dirty="0" err="1">
                <a:solidFill>
                  <a:srgbClr val="000000"/>
                </a:solidFill>
                <a:latin typeface="Arial"/>
                <a:ea typeface="Arial"/>
                <a:cs typeface="Arial"/>
                <a:sym typeface="Arial"/>
              </a:rPr>
              <a:t>Internetanbindung</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Google Shape;136;p34">
            <a:extLst>
              <a:ext uri="{FF2B5EF4-FFF2-40B4-BE49-F238E27FC236}">
                <a16:creationId xmlns:a16="http://schemas.microsoft.com/office/drawing/2014/main" id="{717ED536-2B2C-D4C8-D85C-91C1D30CD49A}"/>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E39A62FD-7496-D10C-4C14-830E418CA19F}"/>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C86A9D23-4EB3-0A8F-79D7-83AE6FCFCD91}"/>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065F091F-2890-E054-CFEE-1A7AEA6DE6AC}"/>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99" name="Google Shape;199;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200" name="Google Shape;200;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txBox="1"/>
          <p:nvPr/>
        </p:nvSpPr>
        <p:spPr>
          <a:xfrm>
            <a:off x="818920" y="978753"/>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Bewertung</a:t>
            </a:r>
            <a:r>
              <a:rPr lang="en-US" sz="3200" b="0" i="0" u="none" strike="noStrike" cap="none" dirty="0">
                <a:solidFill>
                  <a:srgbClr val="033C5B"/>
                </a:solidFill>
                <a:latin typeface="Arial"/>
                <a:ea typeface="Arial"/>
                <a:cs typeface="Arial"/>
                <a:sym typeface="Arial"/>
              </a:rPr>
              <a:t> der </a:t>
            </a:r>
            <a:r>
              <a:rPr lang="en-US" sz="3200" b="0" i="0" u="none" strike="noStrike" cap="none" dirty="0" err="1">
                <a:solidFill>
                  <a:srgbClr val="033C5B"/>
                </a:solidFill>
                <a:latin typeface="Arial"/>
                <a:ea typeface="Arial"/>
                <a:cs typeface="Arial"/>
                <a:sym typeface="Arial"/>
              </a:rPr>
              <a:t>aktuellen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Unterrichtspraxis</a:t>
            </a:r>
            <a:endParaRPr sz="1400" b="0" i="0" u="none" strike="noStrike" cap="none" dirty="0">
              <a:solidFill>
                <a:srgbClr val="000000"/>
              </a:solidFill>
              <a:latin typeface="Arial"/>
              <a:ea typeface="Arial"/>
              <a:cs typeface="Arial"/>
              <a:sym typeface="Arial"/>
            </a:endParaRPr>
          </a:p>
        </p:txBody>
      </p:sp>
      <p:sp>
        <p:nvSpPr>
          <p:cNvPr id="206" name="Google Shape;206;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p:nvPr/>
        </p:nvSpPr>
        <p:spPr>
          <a:xfrm>
            <a:off x="978370" y="2126662"/>
            <a:ext cx="3860029" cy="4616648"/>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Hausaufgaben</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Zuweisungen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Analysieren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ob</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derzeitigen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Hausaufgaben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Aufgaben</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innerhalb</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Klasse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umgewandelt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um die Zusammenarbeit und </a:t>
            </a:r>
            <a:r>
              <a:rPr lang="en-US" sz="2000" b="0" i="0" u="none" strike="noStrike" cap="none" dirty="0" err="1">
                <a:solidFill>
                  <a:srgbClr val="000000"/>
                </a:solidFill>
                <a:latin typeface="Arial"/>
                <a:ea typeface="Arial"/>
                <a:cs typeface="Arial"/>
                <a:sym typeface="Arial"/>
              </a:rPr>
              <a:t>Unterstützung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08" name="Google Shape;208;p37"/>
          <p:cNvSpPr txBox="1"/>
          <p:nvPr/>
        </p:nvSpPr>
        <p:spPr>
          <a:xfrm>
            <a:off x="5452590" y="2099686"/>
            <a:ext cx="3477491" cy="4185761"/>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Effektivität</a:t>
            </a:r>
            <a:r>
              <a:rPr lang="en-US" sz="2000" b="1" i="0" u="none" strike="noStrike" cap="none" dirty="0">
                <a:solidFill>
                  <a:srgbClr val="E36C09"/>
                </a:solidFill>
                <a:latin typeface="Arial"/>
                <a:ea typeface="Arial"/>
                <a:cs typeface="Arial"/>
                <a:sym typeface="Arial"/>
              </a:rPr>
              <a:t> der </a:t>
            </a: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Überlegen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gut die </a:t>
            </a:r>
            <a:r>
              <a:rPr lang="en-US" sz="2000" b="0" i="0" u="none" strike="noStrike" cap="none" dirty="0" err="1">
                <a:solidFill>
                  <a:srgbClr val="000000"/>
                </a:solidFill>
                <a:latin typeface="Arial"/>
                <a:ea typeface="Arial"/>
                <a:cs typeface="Arial"/>
                <a:sym typeface="Arial"/>
              </a:rPr>
              <a:t>derzeitigen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Beurteilungen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Untersuchen</a:t>
            </a:r>
            <a:r>
              <a:rPr lang="en-US" sz="2000" b="0" i="0" u="none" strike="noStrike" cap="none" dirty="0">
                <a:solidFill>
                  <a:srgbClr val="000000"/>
                </a:solidFill>
                <a:latin typeface="Arial"/>
                <a:ea typeface="Arial"/>
                <a:cs typeface="Arial"/>
                <a:sym typeface="Arial"/>
              </a:rPr>
              <a:t> Sie das </a:t>
            </a:r>
            <a:r>
              <a:rPr lang="en-US" sz="2000" b="0" i="0" u="none" strike="noStrike" cap="none" dirty="0" err="1">
                <a:solidFill>
                  <a:srgbClr val="000000"/>
                </a:solidFill>
                <a:latin typeface="Arial"/>
                <a:ea typeface="Arial"/>
                <a:cs typeface="Arial"/>
                <a:sym typeface="Arial"/>
              </a:rPr>
              <a:t>Potenzial</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formative,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Bewertungsmethoden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während</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Unterrichtszeit</a:t>
            </a:r>
            <a:r>
              <a:rPr lang="en-US" sz="2000" b="0" i="0" u="none" strike="noStrike" cap="none" dirty="0">
                <a:solidFill>
                  <a:srgbClr val="000000"/>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09" name="Google Shape;209;p37"/>
          <p:cNvSpPr txBox="1"/>
          <p:nvPr/>
        </p:nvSpPr>
        <p:spPr>
          <a:xfrm>
            <a:off x="9422322" y="1979071"/>
            <a:ext cx="3477491" cy="3970318"/>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Interaktion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zwischen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Lehrkraftn</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Schülern</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Untersuchen</a:t>
            </a:r>
            <a:r>
              <a:rPr lang="en-US" sz="2000" b="0" i="0" u="none" strike="noStrike" cap="none" dirty="0">
                <a:solidFill>
                  <a:srgbClr val="000000"/>
                </a:solidFill>
                <a:latin typeface="Arial"/>
                <a:ea typeface="Arial"/>
                <a:cs typeface="Arial"/>
                <a:sym typeface="Arial"/>
              </a:rPr>
              <a:t> Sie die Art der </a:t>
            </a:r>
            <a:r>
              <a:rPr lang="en-US" sz="2000" b="0" i="0" u="none" strike="noStrike" cap="none" dirty="0" err="1">
                <a:solidFill>
                  <a:srgbClr val="000000"/>
                </a:solidFill>
                <a:latin typeface="Arial"/>
                <a:ea typeface="Arial"/>
                <a:cs typeface="Arial"/>
                <a:sym typeface="Arial"/>
              </a:rPr>
              <a:t>Interaktion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Lehrkraftn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Gibt</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genügend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Unterstützung</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individuelle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Lernbedürfnisse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Interaktionen</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kleinen</a:t>
            </a:r>
            <a:r>
              <a:rPr lang="en-US" sz="2000" b="0" i="0" u="none" strike="noStrike" cap="none" dirty="0">
                <a:solidFill>
                  <a:srgbClr val="000000"/>
                </a:solidFill>
                <a:latin typeface="Arial"/>
                <a:ea typeface="Arial"/>
                <a:cs typeface="Arial"/>
                <a:sym typeface="Arial"/>
              </a:rPr>
              <a:t> Gruppen?</a:t>
            </a:r>
            <a:endParaRPr dirty="0"/>
          </a:p>
        </p:txBody>
      </p:sp>
      <p:sp>
        <p:nvSpPr>
          <p:cNvPr id="210" name="Google Shape;210;p37"/>
          <p:cNvSpPr txBox="1"/>
          <p:nvPr/>
        </p:nvSpPr>
        <p:spPr>
          <a:xfrm>
            <a:off x="13154291" y="1979071"/>
            <a:ext cx="3477491" cy="3539430"/>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a:solidFill>
                  <a:srgbClr val="E36C09"/>
                </a:solidFill>
                <a:latin typeface="Arial"/>
                <a:ea typeface="Arial"/>
                <a:cs typeface="Arial"/>
                <a:sym typeface="Arial"/>
              </a:rPr>
              <a:t>Integration von Technologie: </a:t>
            </a:r>
            <a:r>
              <a:rPr lang="en-US" sz="2000" b="0" i="0" u="none" strike="noStrike" cap="none" dirty="0" err="1">
                <a:solidFill>
                  <a:srgbClr val="000000"/>
                </a:solidFill>
                <a:latin typeface="Arial"/>
                <a:ea typeface="Arial"/>
                <a:cs typeface="Arial"/>
                <a:sym typeface="Arial"/>
              </a:rPr>
              <a:t>Überprüfen</a:t>
            </a:r>
            <a:r>
              <a:rPr lang="en-US" sz="2000" b="0" i="0" u="none" strike="noStrike" cap="none" dirty="0">
                <a:solidFill>
                  <a:srgbClr val="000000"/>
                </a:solidFill>
                <a:latin typeface="Arial"/>
                <a:ea typeface="Arial"/>
                <a:cs typeface="Arial"/>
                <a:sym typeface="Arial"/>
              </a:rPr>
              <a:t> Sie den </a:t>
            </a:r>
            <a:r>
              <a:rPr lang="en-US" sz="2000" b="0" i="0" u="none" strike="noStrike" cap="none" dirty="0" err="1">
                <a:solidFill>
                  <a:srgbClr val="000000"/>
                </a:solidFill>
                <a:latin typeface="Arial"/>
                <a:ea typeface="Arial"/>
                <a:cs typeface="Arial"/>
                <a:sym typeface="Arial"/>
              </a:rPr>
              <a:t>Einsatz</a:t>
            </a:r>
            <a:r>
              <a:rPr lang="en-US" sz="2000" b="0" i="0" u="none" strike="noStrike" cap="none" dirty="0">
                <a:solidFill>
                  <a:srgbClr val="000000"/>
                </a:solidFill>
                <a:latin typeface="Arial"/>
                <a:ea typeface="Arial"/>
                <a:cs typeface="Arial"/>
                <a:sym typeface="Arial"/>
              </a:rPr>
              <a:t> von Technologie in der </a:t>
            </a:r>
            <a:r>
              <a:rPr lang="en-US" sz="2000" b="0" i="0" u="none" strike="noStrike" cap="none" dirty="0" err="1">
                <a:solidFill>
                  <a:srgbClr val="000000"/>
                </a:solidFill>
                <a:latin typeface="Arial"/>
                <a:ea typeface="Arial"/>
                <a:cs typeface="Arial"/>
                <a:sym typeface="Arial"/>
              </a:rPr>
              <a:t>derzeitigen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Unterrichtspraxis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Gibt</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Möglichkeiten</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Einsatz</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digitaler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Werkzeuge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verbessern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einen</a:t>
            </a:r>
            <a:r>
              <a:rPr lang="en-US" sz="2000" b="0" i="0" u="none" strike="noStrike" cap="none" dirty="0">
                <a:solidFill>
                  <a:srgbClr val="000000"/>
                </a:solidFill>
                <a:latin typeface="Arial"/>
                <a:ea typeface="Arial"/>
                <a:cs typeface="Arial"/>
                <a:sym typeface="Arial"/>
              </a:rPr>
              <a:t> "flipped learning"-Ansatz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unterstützen</a:t>
            </a:r>
            <a:r>
              <a:rPr lang="en-US" sz="2000" b="0" i="0" u="none" strike="noStrike" cap="none" dirty="0">
                <a:solidFill>
                  <a:srgbClr val="000000"/>
                </a:solidFill>
                <a:latin typeface="Arial"/>
                <a:ea typeface="Arial"/>
                <a:cs typeface="Arial"/>
                <a:sym typeface="Arial"/>
              </a:rPr>
              <a:t>? </a:t>
            </a:r>
            <a:endParaRPr dirty="0"/>
          </a:p>
        </p:txBody>
      </p:sp>
      <p:sp>
        <p:nvSpPr>
          <p:cNvPr id="211" name="Google Shape;211;p37"/>
          <p:cNvSpPr/>
          <p:nvPr/>
        </p:nvSpPr>
        <p:spPr>
          <a:xfrm>
            <a:off x="1413164" y="7370618"/>
            <a:ext cx="8991600" cy="1219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7"/>
          <p:cNvSpPr txBox="1"/>
          <p:nvPr/>
        </p:nvSpPr>
        <p:spPr>
          <a:xfrm>
            <a:off x="1724726" y="7435556"/>
            <a:ext cx="803782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Denken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derzeitige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Unterrichtsstruktur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nach</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Haben</a:t>
            </a:r>
            <a:r>
              <a:rPr lang="en-US" sz="1800" b="0" i="0" u="none" strike="noStrike" cap="none" dirty="0">
                <a:solidFill>
                  <a:srgbClr val="000000"/>
                </a:solidFill>
                <a:latin typeface="Arial"/>
                <a:ea typeface="Arial"/>
                <a:cs typeface="Arial"/>
                <a:sym typeface="Arial"/>
              </a:rPr>
              <a:t> alle </a:t>
            </a:r>
            <a:r>
              <a:rPr lang="en-US" sz="1800" b="0" i="0" u="none" strike="noStrike" cap="none" dirty="0" err="1">
                <a:solidFill>
                  <a:srgbClr val="000000"/>
                </a:solidFill>
                <a:latin typeface="Arial"/>
                <a:ea typeface="Arial"/>
                <a:cs typeface="Arial"/>
                <a:sym typeface="Arial"/>
              </a:rPr>
              <a:t>Schüler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gleichermaßen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Zugang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digitalen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außerhalb</a:t>
            </a:r>
            <a:r>
              <a:rPr lang="en-US" sz="1800" b="0" i="0" u="none" strike="noStrike" cap="none" dirty="0">
                <a:solidFill>
                  <a:srgbClr val="000000"/>
                </a:solidFill>
                <a:latin typeface="Arial"/>
                <a:ea typeface="Arial"/>
                <a:cs typeface="Arial"/>
                <a:sym typeface="Arial"/>
              </a:rPr>
              <a:t> des </a:t>
            </a:r>
            <a:r>
              <a:rPr lang="en-US" sz="1800" b="0" i="0" u="none" strike="noStrike" cap="none" dirty="0" err="1">
                <a:solidFill>
                  <a:srgbClr val="000000"/>
                </a:solidFill>
                <a:latin typeface="Arial"/>
                <a:ea typeface="Arial"/>
                <a:cs typeface="Arial"/>
                <a:sym typeface="Arial"/>
              </a:rPr>
              <a:t>Unterrichts</a:t>
            </a:r>
            <a:r>
              <a:rPr lang="en-US" sz="1800" b="0" i="0" u="none" strike="noStrike" cap="none" dirty="0">
                <a:solidFill>
                  <a:srgbClr val="000000"/>
                </a:solidFill>
                <a:latin typeface="Arial"/>
                <a:ea typeface="Arial"/>
                <a:cs typeface="Arial"/>
                <a:sym typeface="Arial"/>
              </a:rPr>
              <a:t>? Wie </a:t>
            </a:r>
            <a:r>
              <a:rPr lang="en-US" sz="1800" b="0" i="0" u="none" strike="noStrike" cap="none" dirty="0" err="1">
                <a:solidFill>
                  <a:srgbClr val="000000"/>
                </a:solidFill>
                <a:latin typeface="Arial"/>
                <a:ea typeface="Arial"/>
                <a:cs typeface="Arial"/>
                <a:sym typeface="Arial"/>
              </a:rPr>
              <a:t>stellen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sicher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dass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niemand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aufgrund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mangelnder</a:t>
            </a:r>
            <a:r>
              <a:rPr lang="en-US" sz="1800" b="0" i="0" u="none" strike="noStrike" cap="none" dirty="0">
                <a:solidFill>
                  <a:srgbClr val="000000"/>
                </a:solidFill>
                <a:latin typeface="Arial"/>
                <a:ea typeface="Arial"/>
                <a:cs typeface="Arial"/>
                <a:sym typeface="Arial"/>
              </a:rPr>
              <a:t> Technologie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Ressourcen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zurückbleibt</a:t>
            </a:r>
            <a:r>
              <a:rPr lang="en-US" sz="1800" b="0" i="0" u="none" strike="noStrike" cap="none" dirty="0">
                <a:solidFill>
                  <a:srgbClr val="000000"/>
                </a:solidFill>
                <a:latin typeface="Arial"/>
                <a:ea typeface="Arial"/>
                <a:cs typeface="Arial"/>
                <a:sym typeface="Arial"/>
              </a:rPr>
              <a:t>?"</a:t>
            </a:r>
            <a:endParaRPr sz="1800" dirty="0"/>
          </a:p>
        </p:txBody>
      </p:sp>
      <p:sp>
        <p:nvSpPr>
          <p:cNvPr id="2" name="Google Shape;136;p34">
            <a:extLst>
              <a:ext uri="{FF2B5EF4-FFF2-40B4-BE49-F238E27FC236}">
                <a16:creationId xmlns:a16="http://schemas.microsoft.com/office/drawing/2014/main" id="{C9BB8D8B-0273-6410-D573-99E7E427E1BE}"/>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7114B376-EA1D-52C7-1CEC-247C769F9E12}"/>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EEB57D03-2E7B-4B5E-979D-E031071C38E0}"/>
              </a:ext>
            </a:extLst>
          </p:cNvPr>
          <p:cNvPicPr preferRelativeResize="0"/>
          <p:nvPr/>
        </p:nvPicPr>
        <p:blipFill rotWithShape="1">
          <a:blip r:embed="rId5">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CA6E209-FDDF-8269-C7B7-67152704DE96}"/>
              </a:ext>
            </a:extLst>
          </p:cNvPr>
          <p:cNvPicPr>
            <a:picLocks noChangeAspect="1"/>
          </p:cNvPicPr>
          <p:nvPr/>
        </p:nvPicPr>
        <p:blipFill>
          <a:blip r:embed="rId6"/>
          <a:stretch>
            <a:fillRect/>
          </a:stretch>
        </p:blipFill>
        <p:spPr>
          <a:xfrm>
            <a:off x="3045809" y="9281564"/>
            <a:ext cx="2371201" cy="4974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222" name="Google Shape;222;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223" name="Google Shape;223;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 der aktuellen Unterrichtspraxis</a:t>
            </a:r>
            <a:endParaRPr sz="1400" b="0" i="0" u="none" strike="noStrike" cap="none">
              <a:solidFill>
                <a:srgbClr val="000000"/>
              </a:solidFill>
              <a:latin typeface="Arial"/>
              <a:ea typeface="Arial"/>
              <a:cs typeface="Arial"/>
              <a:sym typeface="Arial"/>
            </a:endParaRPr>
          </a:p>
        </p:txBody>
      </p:sp>
      <p:sp>
        <p:nvSpPr>
          <p:cNvPr id="226" name="Google Shape;226;p38"/>
          <p:cNvSpPr txBox="1"/>
          <p:nvPr/>
        </p:nvSpPr>
        <p:spPr>
          <a:xfrm>
            <a:off x="818920" y="2579858"/>
            <a:ext cx="7429500" cy="43088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Schritte zur Evaluierung: </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Führen Sie Umfragen oder Interviews mit Studierenden durch, um ihre Meinung zu den aktuellen Lehrmethoden zu erfahren.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Überprüfen Sie frühere Bewertungsergebnisse, um Trends bei den Schülerleistungen zu erkennen.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Denken Sie über die Dynamik im Klassenzimmer nach, insbesondere über das Gleichgewicht zwischen Vorträgen und interaktiven Aktivitäten.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Analyse des bestehenden Einsatzes von Technologie in Lehr- und Lernprozessen.</a:t>
            </a:r>
            <a:endParaRPr/>
          </a:p>
        </p:txBody>
      </p:sp>
      <p:sp>
        <p:nvSpPr>
          <p:cNvPr id="230" name="Google Shape;230;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txBox="1"/>
          <p:nvPr/>
        </p:nvSpPr>
        <p:spPr>
          <a:xfrm>
            <a:off x="11304819" y="3155660"/>
            <a:ext cx="3623344" cy="41903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Lesen Sie diesen Artikel von Diane Sherron darüber, wie Schülerumfragen zur Verbesserung der Bildungsqualität eingesetzt werden können: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https://blocksurvey.io/research/student-surveys-to-improve-quality-of-education</a:t>
            </a:r>
            <a:endParaRPr/>
          </a:p>
        </p:txBody>
      </p:sp>
      <p:sp>
        <p:nvSpPr>
          <p:cNvPr id="232" name="Google Shape;232;p38"/>
          <p:cNvSpPr/>
          <p:nvPr/>
        </p:nvSpPr>
        <p:spPr>
          <a:xfrm>
            <a:off x="10834255" y="2180383"/>
            <a:ext cx="4752109" cy="619389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33" name="Google Shape;233;p38"/>
          <p:cNvSpPr/>
          <p:nvPr/>
        </p:nvSpPr>
        <p:spPr>
          <a:xfrm>
            <a:off x="10307783" y="2507673"/>
            <a:ext cx="5818908" cy="54864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 name="Google Shape;136;p34">
            <a:extLst>
              <a:ext uri="{FF2B5EF4-FFF2-40B4-BE49-F238E27FC236}">
                <a16:creationId xmlns:a16="http://schemas.microsoft.com/office/drawing/2014/main" id="{892D506B-6A57-B11B-F981-38039B6EE3AB}"/>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08BCFDD1-78FA-377A-985B-03497E72A323}"/>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2C479CEE-6EB6-3BB9-8433-E426054C01C0}"/>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EB8DE9A-5FFC-06D4-50BF-C7E07AF96CD2}"/>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243" name="Google Shape;243;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244" name="Google Shape;244;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 der aktuellen Unterrichtspraxis</a:t>
            </a:r>
            <a:endParaRPr sz="1400" b="0" i="0" u="none" strike="noStrike" cap="none">
              <a:solidFill>
                <a:srgbClr val="000000"/>
              </a:solidFill>
              <a:latin typeface="Arial"/>
              <a:ea typeface="Arial"/>
              <a:cs typeface="Arial"/>
              <a:sym typeface="Arial"/>
            </a:endParaRPr>
          </a:p>
        </p:txBody>
      </p:sp>
      <p:sp>
        <p:nvSpPr>
          <p:cNvPr id="250" name="Google Shape;25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txBox="1"/>
          <p:nvPr/>
        </p:nvSpPr>
        <p:spPr>
          <a:xfrm>
            <a:off x="1075308" y="2900434"/>
            <a:ext cx="7030582"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Umsetzung von Veränderungen auf der Grundlage von Bewertungen:</a:t>
            </a:r>
            <a:br>
              <a:rPr lang="en-US" sz="2600" b="1" i="0" u="none" strike="noStrike" cap="none">
                <a:solidFill>
                  <a:schemeClr val="dk1"/>
                </a:solidFill>
                <a:latin typeface="Arial"/>
                <a:ea typeface="Arial"/>
                <a:cs typeface="Arial"/>
                <a:sym typeface="Arial"/>
              </a:rPr>
            </a:b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Entwicklung eines Plans für die identifizierten verbesserungsbedürftigen Bereiche.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Ziehen Sie Pilotinitiativen in Betracht, bei denen Elemente des "flipped classroom" in bestimmte Unterrichtsstunden integriert werden.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Holen Sie regelmäßig Feedback von Schülern und Kollegen ein, um den Ansatz kontinuierlich zu verbessern.</a:t>
            </a:r>
            <a:endParaRPr/>
          </a:p>
        </p:txBody>
      </p:sp>
      <p:sp>
        <p:nvSpPr>
          <p:cNvPr id="252" name="Google Shape;252;p5"/>
          <p:cNvSpPr txBox="1"/>
          <p:nvPr/>
        </p:nvSpPr>
        <p:spPr>
          <a:xfrm>
            <a:off x="9657447" y="2490885"/>
            <a:ext cx="565375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Zeit zum Üben!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Nun ist es an der Zeit, die wichtigsten Aspekte der derzeitigen Unterrichtspraktiken aufzulisten, die gut funktionieren, und die Bereiche, in denen Sie vor Herausforderungen stehen. Tragen Sie diese unter "Erfolge" und "Herausforderungen" ein. </a:t>
            </a:r>
            <a:endParaRPr sz="2000" b="0" i="0" u="none" strike="noStrike" cap="none">
              <a:solidFill>
                <a:srgbClr val="000000"/>
              </a:solidFill>
              <a:latin typeface="Arial"/>
              <a:ea typeface="Arial"/>
              <a:cs typeface="Arial"/>
              <a:sym typeface="Arial"/>
            </a:endParaRPr>
          </a:p>
        </p:txBody>
      </p:sp>
      <p:pic>
        <p:nvPicPr>
          <p:cNvPr id="253" name="Google Shape;253;p5"/>
          <p:cNvPicPr preferRelativeResize="0"/>
          <p:nvPr/>
        </p:nvPicPr>
        <p:blipFill rotWithShape="1">
          <a:blip r:embed="rId4">
            <a:alphaModFix/>
          </a:blip>
          <a:srcRect/>
          <a:stretch/>
        </p:blipFill>
        <p:spPr>
          <a:xfrm>
            <a:off x="9700107" y="4994031"/>
            <a:ext cx="5611090" cy="3241004"/>
          </a:xfrm>
          <a:prstGeom prst="rect">
            <a:avLst/>
          </a:prstGeom>
          <a:noFill/>
          <a:ln>
            <a:noFill/>
          </a:ln>
        </p:spPr>
      </p:pic>
      <p:sp>
        <p:nvSpPr>
          <p:cNvPr id="254" name="Google Shape;254;p5"/>
          <p:cNvSpPr txBox="1"/>
          <p:nvPr/>
        </p:nvSpPr>
        <p:spPr>
          <a:xfrm>
            <a:off x="10441324" y="6238818"/>
            <a:ext cx="41286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Erfolge vs. Herausforderungen</a:t>
            </a:r>
            <a:endParaRPr sz="2000" b="1" i="0" u="none" strike="noStrike" cap="none">
              <a:solidFill>
                <a:srgbClr val="000000"/>
              </a:solidFill>
              <a:latin typeface="Arial"/>
              <a:ea typeface="Arial"/>
              <a:cs typeface="Arial"/>
              <a:sym typeface="Arial"/>
            </a:endParaRPr>
          </a:p>
        </p:txBody>
      </p:sp>
      <p:sp>
        <p:nvSpPr>
          <p:cNvPr id="255" name="Google Shape;255;p5"/>
          <p:cNvSpPr/>
          <p:nvPr/>
        </p:nvSpPr>
        <p:spPr>
          <a:xfrm>
            <a:off x="8771738" y="2253810"/>
            <a:ext cx="7313389" cy="6476531"/>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6" name="Google Shape;256;p5"/>
          <p:cNvSpPr/>
          <p:nvPr/>
        </p:nvSpPr>
        <p:spPr>
          <a:xfrm>
            <a:off x="9455954" y="1752544"/>
            <a:ext cx="5943600" cy="7490773"/>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 name="Google Shape;136;p34">
            <a:extLst>
              <a:ext uri="{FF2B5EF4-FFF2-40B4-BE49-F238E27FC236}">
                <a16:creationId xmlns:a16="http://schemas.microsoft.com/office/drawing/2014/main" id="{BA83AA09-C174-64EB-09D7-E26D858FA607}"/>
              </a:ext>
            </a:extLst>
          </p:cNvPr>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 name="Google Shape;138;p34">
            <a:extLst>
              <a:ext uri="{FF2B5EF4-FFF2-40B4-BE49-F238E27FC236}">
                <a16:creationId xmlns:a16="http://schemas.microsoft.com/office/drawing/2014/main" id="{269E35CA-0681-D167-5D1E-6C5DAC9106F9}"/>
              </a:ext>
            </a:extLst>
          </p:cNvPr>
          <p:cNvSpPr txBox="1"/>
          <p:nvPr/>
        </p:nvSpPr>
        <p:spPr>
          <a:xfrm>
            <a:off x="5627065" y="9243317"/>
            <a:ext cx="1031576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4" name="Google Shape;147;p34">
            <a:extLst>
              <a:ext uri="{FF2B5EF4-FFF2-40B4-BE49-F238E27FC236}">
                <a16:creationId xmlns:a16="http://schemas.microsoft.com/office/drawing/2014/main" id="{CC851177-A968-5CBB-7BB1-F63BD3765193}"/>
              </a:ext>
            </a:extLst>
          </p:cNvPr>
          <p:cNvPicPr preferRelativeResize="0"/>
          <p:nvPr/>
        </p:nvPicPr>
        <p:blipFill rotWithShape="1">
          <a:blip r:embed="rId6">
            <a:alphaModFix/>
          </a:blip>
          <a:srcRect/>
          <a:stretch/>
        </p:blipFill>
        <p:spPr>
          <a:xfrm>
            <a:off x="16126633" y="9194305"/>
            <a:ext cx="1727565" cy="628205"/>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768504B-7C17-2AC2-41FC-377849AD71A0}"/>
              </a:ext>
            </a:extLst>
          </p:cNvPr>
          <p:cNvPicPr>
            <a:picLocks noChangeAspect="1"/>
          </p:cNvPicPr>
          <p:nvPr/>
        </p:nvPicPr>
        <p:blipFill>
          <a:blip r:embed="rId7"/>
          <a:stretch>
            <a:fillRect/>
          </a:stretch>
        </p:blipFill>
        <p:spPr>
          <a:xfrm>
            <a:off x="3045809" y="9281564"/>
            <a:ext cx="2371201" cy="4974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6223</Words>
  <Application>Microsoft Office PowerPoint</Application>
  <PresentationFormat>Custom</PresentationFormat>
  <Paragraphs>298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Black</vt:lpstr>
      <vt:lpstr>Arial</vt:lpstr>
      <vt:lpstr>Noto Sans Symbols</vt:lpstr>
      <vt:lpstr>Calibri</vt:lpstr>
      <vt:lpstr>HK Grotesk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docId:2F0C011152BF515CCACFBAD0EC976192</cp:keywords>
  <cp:lastModifiedBy>Sotiria Tsalamani</cp:lastModifiedBy>
  <cp:revision>2</cp:revision>
  <dcterms:created xsi:type="dcterms:W3CDTF">2006-08-16T00:00:00Z</dcterms:created>
  <dcterms:modified xsi:type="dcterms:W3CDTF">2024-11-08T12:19:53Z</dcterms:modified>
</cp:coreProperties>
</file>