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9" r:id="rId4"/>
    <p:sldId id="269" r:id="rId5"/>
    <p:sldId id="270" r:id="rId6"/>
    <p:sldId id="260" r:id="rId7"/>
    <p:sldId id="261" r:id="rId8"/>
    <p:sldId id="266" r:id="rId9"/>
    <p:sldId id="262" r:id="rId10"/>
    <p:sldId id="263" r:id="rId11"/>
    <p:sldId id="267" r:id="rId12"/>
    <p:sldId id="268" r:id="rId13"/>
    <p:sldId id="273" r:id="rId14"/>
    <p:sldId id="272" r:id="rId15"/>
    <p:sldId id="274" r:id="rId16"/>
    <p:sldId id="275" r:id="rId17"/>
    <p:sldId id="277" r:id="rId18"/>
    <p:sldId id="276" r:id="rId19"/>
    <p:sldId id="264" r:id="rId20"/>
  </p:sldIdLst>
  <p:sldSz cx="18288000" cy="10287000"/>
  <p:notesSz cx="6858000" cy="9144000"/>
  <p:embeddedFontLst>
    <p:embeddedFont>
      <p:font typeface="HK Grotesk" panose="020B0604020202020204" charset="0"/>
      <p:regular r:id="rId22"/>
    </p:embeddedFont>
    <p:embeddedFont>
      <p:font typeface="HK Grotesk Bold" panose="020B0604020202020204" charset="0"/>
      <p:regular r:id="rId23"/>
    </p:embeddedFont>
    <p:embeddedFont>
      <p:font typeface="HK Grotesk Light"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1" d="100"/>
          <a:sy n="61" d="100"/>
        </p:scale>
        <p:origin x="78" y="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2DCB63-B4D2-4CB4-A809-A56ED8F91FB2}"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83287B6B-53A7-4F31-B4B0-1B719317467F}">
      <dgm:prSet/>
      <dgm:spPr/>
      <dgm:t>
        <a:bodyPr/>
        <a:lstStyle/>
        <a:p>
          <a:r>
            <a:rPr lang="en-GB" b="1"/>
            <a:t>Lernen Sie Ihre Schüler kennen</a:t>
          </a:r>
          <a:endParaRPr lang="en-BE"/>
        </a:p>
      </dgm:t>
    </dgm:pt>
    <dgm:pt modelId="{F90BC580-AD58-49F4-AF93-A36D3AF0981B}" type="parTrans" cxnId="{6FE0A363-BE7E-4598-BD20-D2916A620C7A}">
      <dgm:prSet/>
      <dgm:spPr/>
      <dgm:t>
        <a:bodyPr/>
        <a:lstStyle/>
        <a:p>
          <a:endParaRPr lang="en-BE"/>
        </a:p>
      </dgm:t>
    </dgm:pt>
    <dgm:pt modelId="{86262554-D58E-4E91-A394-A8B535DDFD75}" type="sibTrans" cxnId="{6FE0A363-BE7E-4598-BD20-D2916A620C7A}">
      <dgm:prSet/>
      <dgm:spPr/>
      <dgm:t>
        <a:bodyPr/>
        <a:lstStyle/>
        <a:p>
          <a:endParaRPr lang="en-BE"/>
        </a:p>
      </dgm:t>
    </dgm:pt>
    <dgm:pt modelId="{BC81793C-6DED-49F4-AB10-45788C4456E7}">
      <dgm:prSet/>
      <dgm:spPr/>
      <dgm:t>
        <a:bodyPr/>
        <a:lstStyle/>
        <a:p>
          <a:r>
            <a:rPr lang="en-GB" b="1"/>
            <a:t>Verstehen der Bedürfnisse der Lernenden</a:t>
          </a:r>
          <a:r>
            <a:rPr lang="en-GB"/>
            <a:t>: Passen Sie die Inhalte an die spezifischen Bedürfnisse der Lernenden in der beruflichen Bildung an und berücksichtigen Sie dabei ihren Hintergrund, ihre Interessen und ihre aktuellen Kompetenzen.</a:t>
          </a:r>
          <a:endParaRPr lang="en-BE"/>
        </a:p>
      </dgm:t>
    </dgm:pt>
    <dgm:pt modelId="{A89CFD53-C77B-4665-9DA2-C8BCADBCCC34}" type="parTrans" cxnId="{B88625A9-6BE7-40BA-96D8-0D18609DD789}">
      <dgm:prSet/>
      <dgm:spPr/>
      <dgm:t>
        <a:bodyPr/>
        <a:lstStyle/>
        <a:p>
          <a:endParaRPr lang="en-BE"/>
        </a:p>
      </dgm:t>
    </dgm:pt>
    <dgm:pt modelId="{1F55B159-90D5-49E8-85D2-4C59842474FB}" type="sibTrans" cxnId="{B88625A9-6BE7-40BA-96D8-0D18609DD789}">
      <dgm:prSet/>
      <dgm:spPr/>
      <dgm:t>
        <a:bodyPr/>
        <a:lstStyle/>
        <a:p>
          <a:endParaRPr lang="en-BE"/>
        </a:p>
      </dgm:t>
    </dgm:pt>
    <dgm:pt modelId="{93A56679-3B41-4515-BE1E-9D2925FDCB29}">
      <dgm:prSet/>
      <dgm:spPr/>
      <dgm:t>
        <a:bodyPr/>
        <a:lstStyle/>
        <a:p>
          <a:r>
            <a:rPr lang="en-GB" b="1"/>
            <a:t>Lernpräferenzen</a:t>
          </a:r>
          <a:r>
            <a:rPr lang="en-GB"/>
            <a:t>: Erkennen Sie, dass die Schüler unterschiedliche Lernstile haben. Binden Sie Multimedia, praktische Aktivitäten und die Zusammenarbeit mit Gleichaltrigen ein, um den verschiedenen Vorlieben gerecht zu werden.</a:t>
          </a:r>
          <a:endParaRPr lang="en-BE"/>
        </a:p>
      </dgm:t>
    </dgm:pt>
    <dgm:pt modelId="{B4720F7D-BF56-44DF-82AE-93FECA0E92CB}" type="parTrans" cxnId="{5DBE2C9F-D297-4EDF-96F3-F747C7D904E2}">
      <dgm:prSet/>
      <dgm:spPr/>
      <dgm:t>
        <a:bodyPr/>
        <a:lstStyle/>
        <a:p>
          <a:endParaRPr lang="en-BE"/>
        </a:p>
      </dgm:t>
    </dgm:pt>
    <dgm:pt modelId="{019FB560-D4F5-4BDC-9093-CE7DBCC6EA77}" type="sibTrans" cxnId="{5DBE2C9F-D297-4EDF-96F3-F747C7D904E2}">
      <dgm:prSet/>
      <dgm:spPr/>
      <dgm:t>
        <a:bodyPr/>
        <a:lstStyle/>
        <a:p>
          <a:endParaRPr lang="en-BE"/>
        </a:p>
      </dgm:t>
    </dgm:pt>
    <dgm:pt modelId="{85CF7EBE-9D9D-4BA4-826E-40EA4E0D2C3D}">
      <dgm:prSet/>
      <dgm:spPr/>
      <dgm:t>
        <a:bodyPr/>
        <a:lstStyle/>
        <a:p>
          <a:r>
            <a:rPr lang="en-GB" b="1"/>
            <a:t>Klare Lernergebnisse</a:t>
          </a:r>
          <a:endParaRPr lang="en-BE"/>
        </a:p>
      </dgm:t>
    </dgm:pt>
    <dgm:pt modelId="{DBE310CA-10B3-4831-A226-EBD02FABB6E5}" type="parTrans" cxnId="{1BCC9DFC-D1A1-4961-9A0E-2653D4BF4B6D}">
      <dgm:prSet/>
      <dgm:spPr/>
      <dgm:t>
        <a:bodyPr/>
        <a:lstStyle/>
        <a:p>
          <a:endParaRPr lang="en-BE"/>
        </a:p>
      </dgm:t>
    </dgm:pt>
    <dgm:pt modelId="{021F4C85-FD94-45B2-B3E0-C0760C505DD6}" type="sibTrans" cxnId="{1BCC9DFC-D1A1-4961-9A0E-2653D4BF4B6D}">
      <dgm:prSet/>
      <dgm:spPr/>
      <dgm:t>
        <a:bodyPr/>
        <a:lstStyle/>
        <a:p>
          <a:endParaRPr lang="en-BE"/>
        </a:p>
      </dgm:t>
    </dgm:pt>
    <dgm:pt modelId="{4A67361B-9B2C-42E3-A9AA-FA8657ABE5FB}">
      <dgm:prSet/>
      <dgm:spPr/>
      <dgm:t>
        <a:bodyPr/>
        <a:lstStyle/>
        <a:p>
          <a:r>
            <a:rPr lang="en-GB" b="1"/>
            <a:t>Definieren Sie Ziele</a:t>
          </a:r>
          <a:r>
            <a:rPr lang="en-GB"/>
            <a:t>: Formulieren Sie klar und deutlich, was die Schüler am Ende der umgekehrten Lektion erreichen sollen. Verwenden Sie messbare Ergebnisse wie z. B. "Die Schüler sind in der Lage, grundlegende mechanische Probleme zu lösen".</a:t>
          </a:r>
          <a:endParaRPr lang="en-BE"/>
        </a:p>
      </dgm:t>
    </dgm:pt>
    <dgm:pt modelId="{2307F72C-B07C-44C9-8DDB-D3BA5E1A95EC}" type="parTrans" cxnId="{8F85002A-CBD0-4D74-A1B8-6E6643413A45}">
      <dgm:prSet/>
      <dgm:spPr/>
      <dgm:t>
        <a:bodyPr/>
        <a:lstStyle/>
        <a:p>
          <a:endParaRPr lang="en-BE"/>
        </a:p>
      </dgm:t>
    </dgm:pt>
    <dgm:pt modelId="{419A017F-4152-4264-8EEB-1A8E0F4CFFA1}" type="sibTrans" cxnId="{8F85002A-CBD0-4D74-A1B8-6E6643413A45}">
      <dgm:prSet/>
      <dgm:spPr/>
      <dgm:t>
        <a:bodyPr/>
        <a:lstStyle/>
        <a:p>
          <a:endParaRPr lang="en-BE"/>
        </a:p>
      </dgm:t>
    </dgm:pt>
    <dgm:pt modelId="{E4A1BA1A-6E99-4E47-BD98-CB7AF39731BC}">
      <dgm:prSet/>
      <dgm:spPr/>
      <dgm:t>
        <a:bodyPr/>
        <a:lstStyle/>
        <a:p>
          <a:r>
            <a:rPr lang="en-GB" b="1"/>
            <a:t>Aktivitäten auf die Ergebnisse abstimmen</a:t>
          </a:r>
          <a:r>
            <a:rPr lang="en-GB"/>
            <a:t>: Entwerfen Sie gemeinsame Aktivitäten, die zu den Zielen passen, und stellen Sie sicher, dass die Schüler das vor dem Unterricht Gelernte während der gemeinsamen Sitzungen im Unterricht anwenden.</a:t>
          </a:r>
          <a:endParaRPr lang="en-BE"/>
        </a:p>
      </dgm:t>
    </dgm:pt>
    <dgm:pt modelId="{70FC4DCB-377A-4B47-B838-D4E461D9E420}" type="parTrans" cxnId="{8AC48939-0D03-4A92-AC15-14F63F0EA5F7}">
      <dgm:prSet/>
      <dgm:spPr/>
      <dgm:t>
        <a:bodyPr/>
        <a:lstStyle/>
        <a:p>
          <a:endParaRPr lang="en-BE"/>
        </a:p>
      </dgm:t>
    </dgm:pt>
    <dgm:pt modelId="{B2FBF088-6662-4BA5-80FA-88796D15478C}" type="sibTrans" cxnId="{8AC48939-0D03-4A92-AC15-14F63F0EA5F7}">
      <dgm:prSet/>
      <dgm:spPr/>
      <dgm:t>
        <a:bodyPr/>
        <a:lstStyle/>
        <a:p>
          <a:endParaRPr lang="en-BE"/>
        </a:p>
      </dgm:t>
    </dgm:pt>
    <dgm:pt modelId="{3560345C-4053-48D8-83C6-9FFFAE7F2A21}">
      <dgm:prSet/>
      <dgm:spPr/>
      <dgm:t>
        <a:bodyPr/>
        <a:lstStyle/>
        <a:p>
          <a:r>
            <a:rPr lang="en-GB" b="1"/>
            <a:t>Effektive Vorbereitung auf den Unterricht</a:t>
          </a:r>
          <a:endParaRPr lang="en-BE"/>
        </a:p>
      </dgm:t>
    </dgm:pt>
    <dgm:pt modelId="{A5E2FE62-E0C8-4C09-B756-0035D9F45AF0}" type="parTrans" cxnId="{BC56AC1B-B425-4BDC-8F9D-149F90FAEB19}">
      <dgm:prSet/>
      <dgm:spPr/>
      <dgm:t>
        <a:bodyPr/>
        <a:lstStyle/>
        <a:p>
          <a:endParaRPr lang="en-BE"/>
        </a:p>
      </dgm:t>
    </dgm:pt>
    <dgm:pt modelId="{D47BD3CC-3032-4FF8-9136-6A0644750287}" type="sibTrans" cxnId="{BC56AC1B-B425-4BDC-8F9D-149F90FAEB19}">
      <dgm:prSet/>
      <dgm:spPr/>
      <dgm:t>
        <a:bodyPr/>
        <a:lstStyle/>
        <a:p>
          <a:endParaRPr lang="en-BE"/>
        </a:p>
      </dgm:t>
    </dgm:pt>
    <dgm:pt modelId="{0BD41F55-34BE-44F5-9CD3-7643F06FE40D}">
      <dgm:prSet/>
      <dgm:spPr/>
      <dgm:t>
        <a:bodyPr/>
        <a:lstStyle/>
        <a:p>
          <a:r>
            <a:rPr lang="en-GB" b="1"/>
            <a:t>Interessante Inhalte vor dem Unterricht</a:t>
          </a:r>
          <a:r>
            <a:rPr lang="en-GB"/>
            <a:t>: Stellen Sie eine Vielzahl von Ressourcen wie Lehrvideos, Artikel, Quizfragen und praktische Anleitungen zur Verfügung, die die Schüler vor dem Unterricht bearbeiten können.</a:t>
          </a:r>
          <a:endParaRPr lang="en-BE"/>
        </a:p>
      </dgm:t>
    </dgm:pt>
    <dgm:pt modelId="{9B3A4713-A850-40D1-A23A-F2988471DA07}" type="parTrans" cxnId="{DD9EABA0-02E2-4379-8FE9-A7046E0BDC31}">
      <dgm:prSet/>
      <dgm:spPr/>
      <dgm:t>
        <a:bodyPr/>
        <a:lstStyle/>
        <a:p>
          <a:endParaRPr lang="en-BE"/>
        </a:p>
      </dgm:t>
    </dgm:pt>
    <dgm:pt modelId="{0C174055-8263-4D80-AC08-50A5C1F355D5}" type="sibTrans" cxnId="{DD9EABA0-02E2-4379-8FE9-A7046E0BDC31}">
      <dgm:prSet/>
      <dgm:spPr/>
      <dgm:t>
        <a:bodyPr/>
        <a:lstStyle/>
        <a:p>
          <a:endParaRPr lang="en-BE"/>
        </a:p>
      </dgm:t>
    </dgm:pt>
    <dgm:pt modelId="{DCC09869-8401-4243-AE27-E9B620B11DF7}">
      <dgm:prSet/>
      <dgm:spPr/>
      <dgm:t>
        <a:bodyPr/>
        <a:lstStyle/>
        <a:p>
          <a:r>
            <a:rPr lang="en-GB" b="1"/>
            <a:t>Rechenschaftsmechanismen</a:t>
          </a:r>
          <a:r>
            <a:rPr lang="en-GB"/>
            <a:t>: Integrieren Sie kurze Tests oder Reflexionsfragen, um sicherzustellen, dass sich die Lernenden vor dem Unterricht mit den Inhalten auseinandersetzen und sich auf die gemeinsamen Aktivitäten vorbereiten.</a:t>
          </a:r>
          <a:endParaRPr lang="en-BE"/>
        </a:p>
      </dgm:t>
    </dgm:pt>
    <dgm:pt modelId="{82B220FA-6D2F-4170-B799-684BEBB2FF36}" type="parTrans" cxnId="{10A07BA3-C1B3-48BF-BA5E-97B1F1334A77}">
      <dgm:prSet/>
      <dgm:spPr/>
      <dgm:t>
        <a:bodyPr/>
        <a:lstStyle/>
        <a:p>
          <a:endParaRPr lang="en-BE"/>
        </a:p>
      </dgm:t>
    </dgm:pt>
    <dgm:pt modelId="{79FCC52D-A89E-48FC-A2C6-49CD90727032}" type="sibTrans" cxnId="{10A07BA3-C1B3-48BF-BA5E-97B1F1334A77}">
      <dgm:prSet/>
      <dgm:spPr/>
      <dgm:t>
        <a:bodyPr/>
        <a:lstStyle/>
        <a:p>
          <a:endParaRPr lang="en-BE"/>
        </a:p>
      </dgm:t>
    </dgm:pt>
    <dgm:pt modelId="{E885A4DC-298D-4FFB-A8A6-2DE828E8B195}" type="pres">
      <dgm:prSet presAssocID="{1E2DCB63-B4D2-4CB4-A809-A56ED8F91FB2}" presName="linear" presStyleCnt="0">
        <dgm:presLayoutVars>
          <dgm:animLvl val="lvl"/>
          <dgm:resizeHandles val="exact"/>
        </dgm:presLayoutVars>
      </dgm:prSet>
      <dgm:spPr/>
    </dgm:pt>
    <dgm:pt modelId="{CAE7CBAF-3FFF-48EC-A192-D526DAEB51ED}" type="pres">
      <dgm:prSet presAssocID="{83287B6B-53A7-4F31-B4B0-1B719317467F}" presName="parentText" presStyleLbl="node1" presStyleIdx="0" presStyleCnt="3">
        <dgm:presLayoutVars>
          <dgm:chMax val="0"/>
          <dgm:bulletEnabled val="1"/>
        </dgm:presLayoutVars>
      </dgm:prSet>
      <dgm:spPr/>
    </dgm:pt>
    <dgm:pt modelId="{C298DD80-34F5-4702-ABD1-04D1AFB71FC2}" type="pres">
      <dgm:prSet presAssocID="{83287B6B-53A7-4F31-B4B0-1B719317467F}" presName="childText" presStyleLbl="revTx" presStyleIdx="0" presStyleCnt="3">
        <dgm:presLayoutVars>
          <dgm:bulletEnabled val="1"/>
        </dgm:presLayoutVars>
      </dgm:prSet>
      <dgm:spPr/>
    </dgm:pt>
    <dgm:pt modelId="{03D964CC-2D70-4E78-AB56-4B0B67684CA0}" type="pres">
      <dgm:prSet presAssocID="{85CF7EBE-9D9D-4BA4-826E-40EA4E0D2C3D}" presName="parentText" presStyleLbl="node1" presStyleIdx="1" presStyleCnt="3">
        <dgm:presLayoutVars>
          <dgm:chMax val="0"/>
          <dgm:bulletEnabled val="1"/>
        </dgm:presLayoutVars>
      </dgm:prSet>
      <dgm:spPr/>
    </dgm:pt>
    <dgm:pt modelId="{0D7F67E9-202F-455B-B4D0-228C9532F622}" type="pres">
      <dgm:prSet presAssocID="{85CF7EBE-9D9D-4BA4-826E-40EA4E0D2C3D}" presName="childText" presStyleLbl="revTx" presStyleIdx="1" presStyleCnt="3">
        <dgm:presLayoutVars>
          <dgm:bulletEnabled val="1"/>
        </dgm:presLayoutVars>
      </dgm:prSet>
      <dgm:spPr/>
    </dgm:pt>
    <dgm:pt modelId="{AD0DBE7A-3D37-449B-A4E7-C58389565BDC}" type="pres">
      <dgm:prSet presAssocID="{3560345C-4053-48D8-83C6-9FFFAE7F2A21}" presName="parentText" presStyleLbl="node1" presStyleIdx="2" presStyleCnt="3">
        <dgm:presLayoutVars>
          <dgm:chMax val="0"/>
          <dgm:bulletEnabled val="1"/>
        </dgm:presLayoutVars>
      </dgm:prSet>
      <dgm:spPr/>
    </dgm:pt>
    <dgm:pt modelId="{692CEC83-EE50-4408-94C4-0361D461E80B}" type="pres">
      <dgm:prSet presAssocID="{3560345C-4053-48D8-83C6-9FFFAE7F2A21}" presName="childText" presStyleLbl="revTx" presStyleIdx="2" presStyleCnt="3">
        <dgm:presLayoutVars>
          <dgm:bulletEnabled val="1"/>
        </dgm:presLayoutVars>
      </dgm:prSet>
      <dgm:spPr/>
    </dgm:pt>
  </dgm:ptLst>
  <dgm:cxnLst>
    <dgm:cxn modelId="{87D80A05-1A9D-404D-85AF-B22E3DB7AD28}" type="presOf" srcId="{BC81793C-6DED-49F4-AB10-45788C4456E7}" destId="{C298DD80-34F5-4702-ABD1-04D1AFB71FC2}" srcOrd="0" destOrd="0" presId="urn:microsoft.com/office/officeart/2005/8/layout/vList2"/>
    <dgm:cxn modelId="{BC56AC1B-B425-4BDC-8F9D-149F90FAEB19}" srcId="{1E2DCB63-B4D2-4CB4-A809-A56ED8F91FB2}" destId="{3560345C-4053-48D8-83C6-9FFFAE7F2A21}" srcOrd="2" destOrd="0" parTransId="{A5E2FE62-E0C8-4C09-B756-0035D9F45AF0}" sibTransId="{D47BD3CC-3032-4FF8-9136-6A0644750287}"/>
    <dgm:cxn modelId="{6651B920-49D4-4279-B907-FB773F59CA64}" type="presOf" srcId="{E4A1BA1A-6E99-4E47-BD98-CB7AF39731BC}" destId="{0D7F67E9-202F-455B-B4D0-228C9532F622}" srcOrd="0" destOrd="1" presId="urn:microsoft.com/office/officeart/2005/8/layout/vList2"/>
    <dgm:cxn modelId="{8F85002A-CBD0-4D74-A1B8-6E6643413A45}" srcId="{85CF7EBE-9D9D-4BA4-826E-40EA4E0D2C3D}" destId="{4A67361B-9B2C-42E3-A9AA-FA8657ABE5FB}" srcOrd="0" destOrd="0" parTransId="{2307F72C-B07C-44C9-8DDB-D3BA5E1A95EC}" sibTransId="{419A017F-4152-4264-8EEB-1A8E0F4CFFA1}"/>
    <dgm:cxn modelId="{8AC48939-0D03-4A92-AC15-14F63F0EA5F7}" srcId="{85CF7EBE-9D9D-4BA4-826E-40EA4E0D2C3D}" destId="{E4A1BA1A-6E99-4E47-BD98-CB7AF39731BC}" srcOrd="1" destOrd="0" parTransId="{70FC4DCB-377A-4B47-B838-D4E461D9E420}" sibTransId="{B2FBF088-6662-4BA5-80FA-88796D15478C}"/>
    <dgm:cxn modelId="{1C21DA3A-7521-4426-B8C0-4653DA20B160}" type="presOf" srcId="{1E2DCB63-B4D2-4CB4-A809-A56ED8F91FB2}" destId="{E885A4DC-298D-4FFB-A8A6-2DE828E8B195}" srcOrd="0" destOrd="0" presId="urn:microsoft.com/office/officeart/2005/8/layout/vList2"/>
    <dgm:cxn modelId="{5F1C3B5B-32F2-4BB3-938C-8EA318921EDB}" type="presOf" srcId="{85CF7EBE-9D9D-4BA4-826E-40EA4E0D2C3D}" destId="{03D964CC-2D70-4E78-AB56-4B0B67684CA0}" srcOrd="0" destOrd="0" presId="urn:microsoft.com/office/officeart/2005/8/layout/vList2"/>
    <dgm:cxn modelId="{6FE0A363-BE7E-4598-BD20-D2916A620C7A}" srcId="{1E2DCB63-B4D2-4CB4-A809-A56ED8F91FB2}" destId="{83287B6B-53A7-4F31-B4B0-1B719317467F}" srcOrd="0" destOrd="0" parTransId="{F90BC580-AD58-49F4-AF93-A36D3AF0981B}" sibTransId="{86262554-D58E-4E91-A394-A8B535DDFD75}"/>
    <dgm:cxn modelId="{B4542C76-D3AC-4BD3-9663-F433DD181D42}" type="presOf" srcId="{DCC09869-8401-4243-AE27-E9B620B11DF7}" destId="{692CEC83-EE50-4408-94C4-0361D461E80B}" srcOrd="0" destOrd="1" presId="urn:microsoft.com/office/officeart/2005/8/layout/vList2"/>
    <dgm:cxn modelId="{4E8B9479-EA6F-42BC-B997-A1E26DA07AC4}" type="presOf" srcId="{83287B6B-53A7-4F31-B4B0-1B719317467F}" destId="{CAE7CBAF-3FFF-48EC-A192-D526DAEB51ED}" srcOrd="0" destOrd="0" presId="urn:microsoft.com/office/officeart/2005/8/layout/vList2"/>
    <dgm:cxn modelId="{657C4B8B-125F-4336-B5BB-DAC1AC34F71A}" type="presOf" srcId="{0BD41F55-34BE-44F5-9CD3-7643F06FE40D}" destId="{692CEC83-EE50-4408-94C4-0361D461E80B}" srcOrd="0" destOrd="0" presId="urn:microsoft.com/office/officeart/2005/8/layout/vList2"/>
    <dgm:cxn modelId="{84C3169B-9F6F-4D9A-B4EB-1FDECA6D6A04}" type="presOf" srcId="{4A67361B-9B2C-42E3-A9AA-FA8657ABE5FB}" destId="{0D7F67E9-202F-455B-B4D0-228C9532F622}" srcOrd="0" destOrd="0" presId="urn:microsoft.com/office/officeart/2005/8/layout/vList2"/>
    <dgm:cxn modelId="{349F1A9C-ED96-4AFE-B637-E35975BBB957}" type="presOf" srcId="{3560345C-4053-48D8-83C6-9FFFAE7F2A21}" destId="{AD0DBE7A-3D37-449B-A4E7-C58389565BDC}" srcOrd="0" destOrd="0" presId="urn:microsoft.com/office/officeart/2005/8/layout/vList2"/>
    <dgm:cxn modelId="{5DBE2C9F-D297-4EDF-96F3-F747C7D904E2}" srcId="{83287B6B-53A7-4F31-B4B0-1B719317467F}" destId="{93A56679-3B41-4515-BE1E-9D2925FDCB29}" srcOrd="1" destOrd="0" parTransId="{B4720F7D-BF56-44DF-82AE-93FECA0E92CB}" sibTransId="{019FB560-D4F5-4BDC-9093-CE7DBCC6EA77}"/>
    <dgm:cxn modelId="{DD9EABA0-02E2-4379-8FE9-A7046E0BDC31}" srcId="{3560345C-4053-48D8-83C6-9FFFAE7F2A21}" destId="{0BD41F55-34BE-44F5-9CD3-7643F06FE40D}" srcOrd="0" destOrd="0" parTransId="{9B3A4713-A850-40D1-A23A-F2988471DA07}" sibTransId="{0C174055-8263-4D80-AC08-50A5C1F355D5}"/>
    <dgm:cxn modelId="{10A07BA3-C1B3-48BF-BA5E-97B1F1334A77}" srcId="{3560345C-4053-48D8-83C6-9FFFAE7F2A21}" destId="{DCC09869-8401-4243-AE27-E9B620B11DF7}" srcOrd="1" destOrd="0" parTransId="{82B220FA-6D2F-4170-B799-684BEBB2FF36}" sibTransId="{79FCC52D-A89E-48FC-A2C6-49CD90727032}"/>
    <dgm:cxn modelId="{B88625A9-6BE7-40BA-96D8-0D18609DD789}" srcId="{83287B6B-53A7-4F31-B4B0-1B719317467F}" destId="{BC81793C-6DED-49F4-AB10-45788C4456E7}" srcOrd="0" destOrd="0" parTransId="{A89CFD53-C77B-4665-9DA2-C8BCADBCCC34}" sibTransId="{1F55B159-90D5-49E8-85D2-4C59842474FB}"/>
    <dgm:cxn modelId="{BDC96AE1-CBBB-4452-A198-E80395AAF429}" type="presOf" srcId="{93A56679-3B41-4515-BE1E-9D2925FDCB29}" destId="{C298DD80-34F5-4702-ABD1-04D1AFB71FC2}" srcOrd="0" destOrd="1" presId="urn:microsoft.com/office/officeart/2005/8/layout/vList2"/>
    <dgm:cxn modelId="{1BCC9DFC-D1A1-4961-9A0E-2653D4BF4B6D}" srcId="{1E2DCB63-B4D2-4CB4-A809-A56ED8F91FB2}" destId="{85CF7EBE-9D9D-4BA4-826E-40EA4E0D2C3D}" srcOrd="1" destOrd="0" parTransId="{DBE310CA-10B3-4831-A226-EBD02FABB6E5}" sibTransId="{021F4C85-FD94-45B2-B3E0-C0760C505DD6}"/>
    <dgm:cxn modelId="{E87287AE-8943-41A4-82A8-A650C8C3F795}" type="presParOf" srcId="{E885A4DC-298D-4FFB-A8A6-2DE828E8B195}" destId="{CAE7CBAF-3FFF-48EC-A192-D526DAEB51ED}" srcOrd="0" destOrd="0" presId="urn:microsoft.com/office/officeart/2005/8/layout/vList2"/>
    <dgm:cxn modelId="{1FA5EE6A-639F-40FE-A970-93E661B2C54F}" type="presParOf" srcId="{E885A4DC-298D-4FFB-A8A6-2DE828E8B195}" destId="{C298DD80-34F5-4702-ABD1-04D1AFB71FC2}" srcOrd="1" destOrd="0" presId="urn:microsoft.com/office/officeart/2005/8/layout/vList2"/>
    <dgm:cxn modelId="{5377D371-20DC-4FB3-B40A-079DC1BD0ABE}" type="presParOf" srcId="{E885A4DC-298D-4FFB-A8A6-2DE828E8B195}" destId="{03D964CC-2D70-4E78-AB56-4B0B67684CA0}" srcOrd="2" destOrd="0" presId="urn:microsoft.com/office/officeart/2005/8/layout/vList2"/>
    <dgm:cxn modelId="{EE2BD52B-1A78-40E9-9C00-3F9D617F79FC}" type="presParOf" srcId="{E885A4DC-298D-4FFB-A8A6-2DE828E8B195}" destId="{0D7F67E9-202F-455B-B4D0-228C9532F622}" srcOrd="3" destOrd="0" presId="urn:microsoft.com/office/officeart/2005/8/layout/vList2"/>
    <dgm:cxn modelId="{629BF19F-F3AA-4A11-9249-0075B3500A67}" type="presParOf" srcId="{E885A4DC-298D-4FFB-A8A6-2DE828E8B195}" destId="{AD0DBE7A-3D37-449B-A4E7-C58389565BDC}" srcOrd="4" destOrd="0" presId="urn:microsoft.com/office/officeart/2005/8/layout/vList2"/>
    <dgm:cxn modelId="{81F39CB6-BFAC-4EFF-BB19-16039894EB55}" type="presParOf" srcId="{E885A4DC-298D-4FFB-A8A6-2DE828E8B195}" destId="{692CEC83-EE50-4408-94C4-0361D461E80B}"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6D57A1-1CC4-4F9B-895E-4BD309915648}" type="doc">
      <dgm:prSet loTypeId="urn:microsoft.com/office/officeart/2005/8/layout/hList1" loCatId="list" qsTypeId="urn:microsoft.com/office/officeart/2005/8/quickstyle/simple1" qsCatId="simple" csTypeId="urn:microsoft.com/office/officeart/2005/8/colors/accent6_2" csCatId="accent6"/>
      <dgm:spPr/>
      <dgm:t>
        <a:bodyPr/>
        <a:lstStyle/>
        <a:p>
          <a:endParaRPr lang="en-BE"/>
        </a:p>
      </dgm:t>
    </dgm:pt>
    <dgm:pt modelId="{30D38E6B-EDEA-4B57-B922-97CCC7DDED06}">
      <dgm:prSet/>
      <dgm:spPr/>
      <dgm:t>
        <a:bodyPr/>
        <a:lstStyle/>
        <a:p>
          <a:r>
            <a:rPr lang="en-GB" b="1"/>
            <a:t>Moderation von Unterrichtssitzungen</a:t>
          </a:r>
          <a:endParaRPr lang="en-BE"/>
        </a:p>
      </dgm:t>
    </dgm:pt>
    <dgm:pt modelId="{79BB9283-DD80-42C6-9876-86287944107C}" type="parTrans" cxnId="{08D3E682-461A-4B07-A609-4E907D642C47}">
      <dgm:prSet/>
      <dgm:spPr/>
      <dgm:t>
        <a:bodyPr/>
        <a:lstStyle/>
        <a:p>
          <a:endParaRPr lang="en-BE"/>
        </a:p>
      </dgm:t>
    </dgm:pt>
    <dgm:pt modelId="{0E24991E-2E82-4F03-9969-0431DBD28127}" type="sibTrans" cxnId="{08D3E682-461A-4B07-A609-4E907D642C47}">
      <dgm:prSet/>
      <dgm:spPr/>
      <dgm:t>
        <a:bodyPr/>
        <a:lstStyle/>
        <a:p>
          <a:endParaRPr lang="en-BE"/>
        </a:p>
      </dgm:t>
    </dgm:pt>
    <dgm:pt modelId="{6DE45C9F-FADC-4801-A71F-087CFCCE7F72}">
      <dgm:prSet/>
      <dgm:spPr/>
      <dgm:t>
        <a:bodyPr/>
        <a:lstStyle/>
        <a:p>
          <a:r>
            <a:rPr lang="en-GB" b="1" dirty="0"/>
            <a:t>Beaufsichtigen und unterstützen</a:t>
          </a:r>
          <a:r>
            <a:rPr lang="en-GB" b="0" dirty="0"/>
            <a:t>: Bewegen Sie sich im Klassenzimmer, beobachten Sie die Gruppeninteraktionen und bieten Sie bei Bedarf Unterstützung an. Stellen Sie Leitfragen, um Gruppen zu unterstützen und Problemlösungen zu fördern.</a:t>
          </a:r>
          <a:endParaRPr lang="en-BE" b="0" dirty="0"/>
        </a:p>
      </dgm:t>
    </dgm:pt>
    <dgm:pt modelId="{EBEADB66-88A5-47F1-AE0A-B39BCFE6E411}" type="parTrans" cxnId="{11E85F07-88E2-4CAF-80C9-D25895C33C28}">
      <dgm:prSet/>
      <dgm:spPr/>
      <dgm:t>
        <a:bodyPr/>
        <a:lstStyle/>
        <a:p>
          <a:endParaRPr lang="en-BE"/>
        </a:p>
      </dgm:t>
    </dgm:pt>
    <dgm:pt modelId="{14A7F4E5-432F-4C79-A16D-4F66905DBC74}" type="sibTrans" cxnId="{11E85F07-88E2-4CAF-80C9-D25895C33C28}">
      <dgm:prSet/>
      <dgm:spPr/>
      <dgm:t>
        <a:bodyPr/>
        <a:lstStyle/>
        <a:p>
          <a:endParaRPr lang="en-BE"/>
        </a:p>
      </dgm:t>
    </dgm:pt>
    <dgm:pt modelId="{86CCD196-DF2B-43BC-98C8-8313085F837B}">
      <dgm:prSet/>
      <dgm:spPr/>
      <dgm:t>
        <a:bodyPr/>
        <a:lstStyle/>
        <a:p>
          <a:r>
            <a:rPr lang="en-GB" b="1" dirty="0"/>
            <a:t>Aktive Beteiligung</a:t>
          </a:r>
          <a:r>
            <a:rPr lang="en-GB" b="0" dirty="0"/>
            <a:t>: Ermutigen Sie die Schüler, sich aktiv mit den Ideen ihrer Mitschüler auseinanderzusetzen, indem sie Fragen stellen, konstruktives Feedback geben und auf den Beiträgen der anderen aufbauen.</a:t>
          </a:r>
          <a:endParaRPr lang="en-BE" b="0" dirty="0"/>
        </a:p>
      </dgm:t>
    </dgm:pt>
    <dgm:pt modelId="{207DD73F-25DE-49DB-915D-4A014D7E61E9}" type="parTrans" cxnId="{AE8A6E48-C407-44BC-8A08-6F9A7BDD89B7}">
      <dgm:prSet/>
      <dgm:spPr/>
      <dgm:t>
        <a:bodyPr/>
        <a:lstStyle/>
        <a:p>
          <a:endParaRPr lang="en-BE"/>
        </a:p>
      </dgm:t>
    </dgm:pt>
    <dgm:pt modelId="{81E99417-E7E3-4423-9BE1-F75871974908}" type="sibTrans" cxnId="{AE8A6E48-C407-44BC-8A08-6F9A7BDD89B7}">
      <dgm:prSet/>
      <dgm:spPr/>
      <dgm:t>
        <a:bodyPr/>
        <a:lstStyle/>
        <a:p>
          <a:endParaRPr lang="en-BE"/>
        </a:p>
      </dgm:t>
    </dgm:pt>
    <dgm:pt modelId="{F1B336A6-C031-467A-A6BF-D6A96B4A18F9}">
      <dgm:prSet/>
      <dgm:spPr/>
      <dgm:t>
        <a:bodyPr/>
        <a:lstStyle/>
        <a:p>
          <a:r>
            <a:rPr lang="en-GB" b="1"/>
            <a:t>Beurteilung und Bewertung</a:t>
          </a:r>
          <a:endParaRPr lang="en-BE"/>
        </a:p>
      </dgm:t>
    </dgm:pt>
    <dgm:pt modelId="{AD46BACB-3F63-4DA6-A9E1-447082C935DF}" type="parTrans" cxnId="{F03ABD16-CB0E-4266-84EE-37F7A9F02DF0}">
      <dgm:prSet/>
      <dgm:spPr/>
      <dgm:t>
        <a:bodyPr/>
        <a:lstStyle/>
        <a:p>
          <a:endParaRPr lang="en-BE"/>
        </a:p>
      </dgm:t>
    </dgm:pt>
    <dgm:pt modelId="{90AF543C-60C9-48BB-9807-943F7595F43A}" type="sibTrans" cxnId="{F03ABD16-CB0E-4266-84EE-37F7A9F02DF0}">
      <dgm:prSet/>
      <dgm:spPr/>
      <dgm:t>
        <a:bodyPr/>
        <a:lstStyle/>
        <a:p>
          <a:endParaRPr lang="en-BE"/>
        </a:p>
      </dgm:t>
    </dgm:pt>
    <dgm:pt modelId="{67D79751-20D3-4DDB-A914-F647D3EBA465}">
      <dgm:prSet/>
      <dgm:spPr/>
      <dgm:t>
        <a:bodyPr/>
        <a:lstStyle/>
        <a:p>
          <a:r>
            <a:rPr lang="en-GB" b="1" dirty="0"/>
            <a:t>Formative Bewertung</a:t>
          </a:r>
          <a:r>
            <a:rPr lang="en-GB" b="0" dirty="0"/>
            <a:t>: Nutzen Sie Peer-Bewertungen, Unterrichtsbeobachtungen und Reflexionsübungen, um die Beteiligung und den Lernerfolg der Schüler während des gesamten Prozesses zu bewerten.</a:t>
          </a:r>
          <a:endParaRPr lang="en-BE" b="0" dirty="0"/>
        </a:p>
      </dgm:t>
    </dgm:pt>
    <dgm:pt modelId="{466727C4-60F6-4A84-8560-F87F226BF19D}" type="parTrans" cxnId="{9FE75F4F-F626-42F5-91F1-DA8AB34DD742}">
      <dgm:prSet/>
      <dgm:spPr/>
      <dgm:t>
        <a:bodyPr/>
        <a:lstStyle/>
        <a:p>
          <a:endParaRPr lang="en-BE"/>
        </a:p>
      </dgm:t>
    </dgm:pt>
    <dgm:pt modelId="{14C4F3AC-A67C-4061-B6E1-58F006AB1878}" type="sibTrans" cxnId="{9FE75F4F-F626-42F5-91F1-DA8AB34DD742}">
      <dgm:prSet/>
      <dgm:spPr/>
      <dgm:t>
        <a:bodyPr/>
        <a:lstStyle/>
        <a:p>
          <a:endParaRPr lang="en-BE"/>
        </a:p>
      </dgm:t>
    </dgm:pt>
    <dgm:pt modelId="{E9178D03-FD45-4B0B-87D6-C288360D25CC}">
      <dgm:prSet/>
      <dgm:spPr/>
      <dgm:t>
        <a:bodyPr/>
        <a:lstStyle/>
        <a:p>
          <a:r>
            <a:rPr lang="en-GB" b="1" dirty="0"/>
            <a:t>Selbsteinschätzung</a:t>
          </a:r>
          <a:r>
            <a:rPr lang="en-GB" b="0" dirty="0"/>
            <a:t>: Bitten Sie die Lernenden, ihre eigene Leistung in der Gruppe zu bewerten und darüber nachzudenken, wie sie beim nächsten Mal einen effektiveren Beitrag leisten können.</a:t>
          </a:r>
          <a:endParaRPr lang="en-BE" b="0" dirty="0"/>
        </a:p>
      </dgm:t>
    </dgm:pt>
    <dgm:pt modelId="{0035FBEA-EA5D-48CC-95E5-259F6E4C417C}" type="parTrans" cxnId="{F448612D-07B3-4758-8621-E7881A4FBD4E}">
      <dgm:prSet/>
      <dgm:spPr/>
      <dgm:t>
        <a:bodyPr/>
        <a:lstStyle/>
        <a:p>
          <a:endParaRPr lang="en-BE"/>
        </a:p>
      </dgm:t>
    </dgm:pt>
    <dgm:pt modelId="{7FA31A9D-D138-4BFB-8499-7BBBFC008BD9}" type="sibTrans" cxnId="{F448612D-07B3-4758-8621-E7881A4FBD4E}">
      <dgm:prSet/>
      <dgm:spPr/>
      <dgm:t>
        <a:bodyPr/>
        <a:lstStyle/>
        <a:p>
          <a:endParaRPr lang="en-BE"/>
        </a:p>
      </dgm:t>
    </dgm:pt>
    <dgm:pt modelId="{1DA9D514-2325-4E74-BDF0-A364D2D96E0F}">
      <dgm:prSet/>
      <dgm:spPr/>
      <dgm:t>
        <a:bodyPr/>
        <a:lstStyle/>
        <a:p>
          <a:r>
            <a:rPr lang="en-GB" b="1"/>
            <a:t>Reflexion und kontinuierliche Verbesserung</a:t>
          </a:r>
          <a:endParaRPr lang="en-BE"/>
        </a:p>
      </dgm:t>
    </dgm:pt>
    <dgm:pt modelId="{FC4884C2-D447-4F1F-9991-3BDEEAB0CC57}" type="parTrans" cxnId="{0CD0C042-6C50-4B39-ADE3-908A54B2D789}">
      <dgm:prSet/>
      <dgm:spPr/>
      <dgm:t>
        <a:bodyPr/>
        <a:lstStyle/>
        <a:p>
          <a:endParaRPr lang="en-BE"/>
        </a:p>
      </dgm:t>
    </dgm:pt>
    <dgm:pt modelId="{5261CF60-EE10-4FC0-8FB9-2B62EB21DB79}" type="sibTrans" cxnId="{0CD0C042-6C50-4B39-ADE3-908A54B2D789}">
      <dgm:prSet/>
      <dgm:spPr/>
      <dgm:t>
        <a:bodyPr/>
        <a:lstStyle/>
        <a:p>
          <a:endParaRPr lang="en-BE"/>
        </a:p>
      </dgm:t>
    </dgm:pt>
    <dgm:pt modelId="{BE99333D-6415-4D6D-A412-C32519D45997}">
      <dgm:prSet/>
      <dgm:spPr/>
      <dgm:t>
        <a:bodyPr/>
        <a:lstStyle/>
        <a:p>
          <a:r>
            <a:rPr lang="en-GB" b="1" dirty="0"/>
            <a:t>Reflexion nach der Aktivität</a:t>
          </a:r>
          <a:r>
            <a:rPr lang="en-GB" b="0" dirty="0"/>
            <a:t>: Ermutigen Sie die SchülerInnen, nach jeder gemeinschaftlichen Aktivität über ihren Lernprozess nachzudenken. Bitten Sie sie, über Fragen wie "Wie hat unsere Gruppe effektiv zusammengearbeitet?" oder "Was könnten wir beim nächsten Mal anders machen?" nachzudenken.</a:t>
          </a:r>
          <a:endParaRPr lang="en-BE" b="0" dirty="0"/>
        </a:p>
      </dgm:t>
    </dgm:pt>
    <dgm:pt modelId="{D453B6E1-89F7-4D85-830E-CF15720961B0}" type="parTrans" cxnId="{AF063C47-F5AC-4D84-BBBA-765CDA0CB51E}">
      <dgm:prSet/>
      <dgm:spPr/>
      <dgm:t>
        <a:bodyPr/>
        <a:lstStyle/>
        <a:p>
          <a:endParaRPr lang="en-BE"/>
        </a:p>
      </dgm:t>
    </dgm:pt>
    <dgm:pt modelId="{CD7D973B-471C-4405-AC2F-7076C7EA5376}" type="sibTrans" cxnId="{AF063C47-F5AC-4D84-BBBA-765CDA0CB51E}">
      <dgm:prSet/>
      <dgm:spPr/>
      <dgm:t>
        <a:bodyPr/>
        <a:lstStyle/>
        <a:p>
          <a:endParaRPr lang="en-BE"/>
        </a:p>
      </dgm:t>
    </dgm:pt>
    <dgm:pt modelId="{F7FD0A2A-F50F-4842-A510-646F25FAC305}">
      <dgm:prSet/>
      <dgm:spPr/>
      <dgm:t>
        <a:bodyPr/>
        <a:lstStyle/>
        <a:p>
          <a:r>
            <a:rPr lang="en-GB" b="1" dirty="0"/>
            <a:t>Kontinuierliche Iteration</a:t>
          </a:r>
          <a:r>
            <a:rPr lang="en-GB" b="0" dirty="0"/>
            <a:t>: Nutzen Sie das Feedback der Lernenden, um die gemeinschaftlichen Aktivitäten zu verbessern. Wiederholen und verbessern Sie den umgedrehten Unterricht regelmäßig, um den Bedürfnissen der Lernenden besser gerecht zu werden.</a:t>
          </a:r>
          <a:endParaRPr lang="en-BE" b="0" dirty="0"/>
        </a:p>
      </dgm:t>
    </dgm:pt>
    <dgm:pt modelId="{E586D3D7-8D5E-4CDC-AD78-4070F818EA22}" type="parTrans" cxnId="{CD76FE51-1B57-439C-B2FE-C7145B83721F}">
      <dgm:prSet/>
      <dgm:spPr/>
      <dgm:t>
        <a:bodyPr/>
        <a:lstStyle/>
        <a:p>
          <a:endParaRPr lang="en-BE"/>
        </a:p>
      </dgm:t>
    </dgm:pt>
    <dgm:pt modelId="{FA89C80D-9EBA-427B-AE4F-E4C5D782750D}" type="sibTrans" cxnId="{CD76FE51-1B57-439C-B2FE-C7145B83721F}">
      <dgm:prSet/>
      <dgm:spPr/>
      <dgm:t>
        <a:bodyPr/>
        <a:lstStyle/>
        <a:p>
          <a:endParaRPr lang="en-BE"/>
        </a:p>
      </dgm:t>
    </dgm:pt>
    <dgm:pt modelId="{BE59E359-61F2-4EF8-9113-68C9752AE8EA}" type="pres">
      <dgm:prSet presAssocID="{9E6D57A1-1CC4-4F9B-895E-4BD309915648}" presName="Name0" presStyleCnt="0">
        <dgm:presLayoutVars>
          <dgm:dir/>
          <dgm:animLvl val="lvl"/>
          <dgm:resizeHandles val="exact"/>
        </dgm:presLayoutVars>
      </dgm:prSet>
      <dgm:spPr/>
    </dgm:pt>
    <dgm:pt modelId="{47D73070-4077-499A-85A6-89F70390F397}" type="pres">
      <dgm:prSet presAssocID="{30D38E6B-EDEA-4B57-B922-97CCC7DDED06}" presName="composite" presStyleCnt="0"/>
      <dgm:spPr/>
    </dgm:pt>
    <dgm:pt modelId="{054DCC4E-60FF-4DBE-9870-BA42E34F97E7}" type="pres">
      <dgm:prSet presAssocID="{30D38E6B-EDEA-4B57-B922-97CCC7DDED06}" presName="parTx" presStyleLbl="alignNode1" presStyleIdx="0" presStyleCnt="3">
        <dgm:presLayoutVars>
          <dgm:chMax val="0"/>
          <dgm:chPref val="0"/>
          <dgm:bulletEnabled val="1"/>
        </dgm:presLayoutVars>
      </dgm:prSet>
      <dgm:spPr/>
    </dgm:pt>
    <dgm:pt modelId="{C527E4E5-0D95-45CD-87CF-9386DB0CA770}" type="pres">
      <dgm:prSet presAssocID="{30D38E6B-EDEA-4B57-B922-97CCC7DDED06}" presName="desTx" presStyleLbl="alignAccFollowNode1" presStyleIdx="0" presStyleCnt="3">
        <dgm:presLayoutVars>
          <dgm:bulletEnabled val="1"/>
        </dgm:presLayoutVars>
      </dgm:prSet>
      <dgm:spPr/>
    </dgm:pt>
    <dgm:pt modelId="{D61C53FB-3C22-4CA0-B422-F29051D2D7E3}" type="pres">
      <dgm:prSet presAssocID="{0E24991E-2E82-4F03-9969-0431DBD28127}" presName="space" presStyleCnt="0"/>
      <dgm:spPr/>
    </dgm:pt>
    <dgm:pt modelId="{8FCD1C9A-ABA2-4857-8B90-2903890BF2FA}" type="pres">
      <dgm:prSet presAssocID="{F1B336A6-C031-467A-A6BF-D6A96B4A18F9}" presName="composite" presStyleCnt="0"/>
      <dgm:spPr/>
    </dgm:pt>
    <dgm:pt modelId="{E60430DE-1ABB-40B3-B212-8A28A486C175}" type="pres">
      <dgm:prSet presAssocID="{F1B336A6-C031-467A-A6BF-D6A96B4A18F9}" presName="parTx" presStyleLbl="alignNode1" presStyleIdx="1" presStyleCnt="3">
        <dgm:presLayoutVars>
          <dgm:chMax val="0"/>
          <dgm:chPref val="0"/>
          <dgm:bulletEnabled val="1"/>
        </dgm:presLayoutVars>
      </dgm:prSet>
      <dgm:spPr/>
    </dgm:pt>
    <dgm:pt modelId="{78B5B923-4A82-4326-886F-6A9610E0034F}" type="pres">
      <dgm:prSet presAssocID="{F1B336A6-C031-467A-A6BF-D6A96B4A18F9}" presName="desTx" presStyleLbl="alignAccFollowNode1" presStyleIdx="1" presStyleCnt="3">
        <dgm:presLayoutVars>
          <dgm:bulletEnabled val="1"/>
        </dgm:presLayoutVars>
      </dgm:prSet>
      <dgm:spPr/>
    </dgm:pt>
    <dgm:pt modelId="{069F6A10-1A56-45D6-A741-019F96CD3A5E}" type="pres">
      <dgm:prSet presAssocID="{90AF543C-60C9-48BB-9807-943F7595F43A}" presName="space" presStyleCnt="0"/>
      <dgm:spPr/>
    </dgm:pt>
    <dgm:pt modelId="{32A1FCCB-8D84-4C78-8F4D-26C526EEA893}" type="pres">
      <dgm:prSet presAssocID="{1DA9D514-2325-4E74-BDF0-A364D2D96E0F}" presName="composite" presStyleCnt="0"/>
      <dgm:spPr/>
    </dgm:pt>
    <dgm:pt modelId="{DF7F708D-1CEA-45FE-A3D3-FF7390472D6D}" type="pres">
      <dgm:prSet presAssocID="{1DA9D514-2325-4E74-BDF0-A364D2D96E0F}" presName="parTx" presStyleLbl="alignNode1" presStyleIdx="2" presStyleCnt="3">
        <dgm:presLayoutVars>
          <dgm:chMax val="0"/>
          <dgm:chPref val="0"/>
          <dgm:bulletEnabled val="1"/>
        </dgm:presLayoutVars>
      </dgm:prSet>
      <dgm:spPr/>
    </dgm:pt>
    <dgm:pt modelId="{BA0B88A6-02B3-4232-88DB-F3FE96D700D2}" type="pres">
      <dgm:prSet presAssocID="{1DA9D514-2325-4E74-BDF0-A364D2D96E0F}" presName="desTx" presStyleLbl="alignAccFollowNode1" presStyleIdx="2" presStyleCnt="3">
        <dgm:presLayoutVars>
          <dgm:bulletEnabled val="1"/>
        </dgm:presLayoutVars>
      </dgm:prSet>
      <dgm:spPr/>
    </dgm:pt>
  </dgm:ptLst>
  <dgm:cxnLst>
    <dgm:cxn modelId="{11E85F07-88E2-4CAF-80C9-D25895C33C28}" srcId="{30D38E6B-EDEA-4B57-B922-97CCC7DDED06}" destId="{6DE45C9F-FADC-4801-A71F-087CFCCE7F72}" srcOrd="0" destOrd="0" parTransId="{EBEADB66-88A5-47F1-AE0A-B39BCFE6E411}" sibTransId="{14A7F4E5-432F-4C79-A16D-4F66905DBC74}"/>
    <dgm:cxn modelId="{133B7316-E6BB-4EF6-8681-53C7587F75C5}" type="presOf" srcId="{F1B336A6-C031-467A-A6BF-D6A96B4A18F9}" destId="{E60430DE-1ABB-40B3-B212-8A28A486C175}" srcOrd="0" destOrd="0" presId="urn:microsoft.com/office/officeart/2005/8/layout/hList1"/>
    <dgm:cxn modelId="{F03ABD16-CB0E-4266-84EE-37F7A9F02DF0}" srcId="{9E6D57A1-1CC4-4F9B-895E-4BD309915648}" destId="{F1B336A6-C031-467A-A6BF-D6A96B4A18F9}" srcOrd="1" destOrd="0" parTransId="{AD46BACB-3F63-4DA6-A9E1-447082C935DF}" sibTransId="{90AF543C-60C9-48BB-9807-943F7595F43A}"/>
    <dgm:cxn modelId="{31EFCA2C-703C-4DE6-ADD8-8070C5EA3EA9}" type="presOf" srcId="{67D79751-20D3-4DDB-A914-F647D3EBA465}" destId="{78B5B923-4A82-4326-886F-6A9610E0034F}" srcOrd="0" destOrd="0" presId="urn:microsoft.com/office/officeart/2005/8/layout/hList1"/>
    <dgm:cxn modelId="{F448612D-07B3-4758-8621-E7881A4FBD4E}" srcId="{F1B336A6-C031-467A-A6BF-D6A96B4A18F9}" destId="{E9178D03-FD45-4B0B-87D6-C288360D25CC}" srcOrd="1" destOrd="0" parTransId="{0035FBEA-EA5D-48CC-95E5-259F6E4C417C}" sibTransId="{7FA31A9D-D138-4BFB-8499-7BBBFC008BD9}"/>
    <dgm:cxn modelId="{46382D3D-9991-4830-B1FF-FAE28C5EC073}" type="presOf" srcId="{E9178D03-FD45-4B0B-87D6-C288360D25CC}" destId="{78B5B923-4A82-4326-886F-6A9610E0034F}" srcOrd="0" destOrd="1" presId="urn:microsoft.com/office/officeart/2005/8/layout/hList1"/>
    <dgm:cxn modelId="{0CD0C042-6C50-4B39-ADE3-908A54B2D789}" srcId="{9E6D57A1-1CC4-4F9B-895E-4BD309915648}" destId="{1DA9D514-2325-4E74-BDF0-A364D2D96E0F}" srcOrd="2" destOrd="0" parTransId="{FC4884C2-D447-4F1F-9991-3BDEEAB0CC57}" sibTransId="{5261CF60-EE10-4FC0-8FB9-2B62EB21DB79}"/>
    <dgm:cxn modelId="{AF063C47-F5AC-4D84-BBBA-765CDA0CB51E}" srcId="{1DA9D514-2325-4E74-BDF0-A364D2D96E0F}" destId="{BE99333D-6415-4D6D-A412-C32519D45997}" srcOrd="0" destOrd="0" parTransId="{D453B6E1-89F7-4D85-830E-CF15720961B0}" sibTransId="{CD7D973B-471C-4405-AC2F-7076C7EA5376}"/>
    <dgm:cxn modelId="{AE8A6E48-C407-44BC-8A08-6F9A7BDD89B7}" srcId="{30D38E6B-EDEA-4B57-B922-97CCC7DDED06}" destId="{86CCD196-DF2B-43BC-98C8-8313085F837B}" srcOrd="1" destOrd="0" parTransId="{207DD73F-25DE-49DB-915D-4A014D7E61E9}" sibTransId="{81E99417-E7E3-4423-9BE1-F75871974908}"/>
    <dgm:cxn modelId="{9FE75F4F-F626-42F5-91F1-DA8AB34DD742}" srcId="{F1B336A6-C031-467A-A6BF-D6A96B4A18F9}" destId="{67D79751-20D3-4DDB-A914-F647D3EBA465}" srcOrd="0" destOrd="0" parTransId="{466727C4-60F6-4A84-8560-F87F226BF19D}" sibTransId="{14C4F3AC-A67C-4061-B6E1-58F006AB1878}"/>
    <dgm:cxn modelId="{CD76FE51-1B57-439C-B2FE-C7145B83721F}" srcId="{1DA9D514-2325-4E74-BDF0-A364D2D96E0F}" destId="{F7FD0A2A-F50F-4842-A510-646F25FAC305}" srcOrd="1" destOrd="0" parTransId="{E586D3D7-8D5E-4CDC-AD78-4070F818EA22}" sibTransId="{FA89C80D-9EBA-427B-AE4F-E4C5D782750D}"/>
    <dgm:cxn modelId="{ACC35D58-2AFB-4140-9234-1DE133B8C3F9}" type="presOf" srcId="{F7FD0A2A-F50F-4842-A510-646F25FAC305}" destId="{BA0B88A6-02B3-4232-88DB-F3FE96D700D2}" srcOrd="0" destOrd="1" presId="urn:microsoft.com/office/officeart/2005/8/layout/hList1"/>
    <dgm:cxn modelId="{4923AF7E-1A6C-4D78-994E-31C96AEAF961}" type="presOf" srcId="{9E6D57A1-1CC4-4F9B-895E-4BD309915648}" destId="{BE59E359-61F2-4EF8-9113-68C9752AE8EA}" srcOrd="0" destOrd="0" presId="urn:microsoft.com/office/officeart/2005/8/layout/hList1"/>
    <dgm:cxn modelId="{08D3E682-461A-4B07-A609-4E907D642C47}" srcId="{9E6D57A1-1CC4-4F9B-895E-4BD309915648}" destId="{30D38E6B-EDEA-4B57-B922-97CCC7DDED06}" srcOrd="0" destOrd="0" parTransId="{79BB9283-DD80-42C6-9876-86287944107C}" sibTransId="{0E24991E-2E82-4F03-9969-0431DBD28127}"/>
    <dgm:cxn modelId="{5F274987-8CC9-4022-83C0-9EF8DE8EF5C4}" type="presOf" srcId="{6DE45C9F-FADC-4801-A71F-087CFCCE7F72}" destId="{C527E4E5-0D95-45CD-87CF-9386DB0CA770}" srcOrd="0" destOrd="0" presId="urn:microsoft.com/office/officeart/2005/8/layout/hList1"/>
    <dgm:cxn modelId="{5BA92095-2C40-45EA-8C33-F688A50F39BF}" type="presOf" srcId="{1DA9D514-2325-4E74-BDF0-A364D2D96E0F}" destId="{DF7F708D-1CEA-45FE-A3D3-FF7390472D6D}" srcOrd="0" destOrd="0" presId="urn:microsoft.com/office/officeart/2005/8/layout/hList1"/>
    <dgm:cxn modelId="{FCAAD4C0-ACF1-46A0-BE04-774C7A703164}" type="presOf" srcId="{86CCD196-DF2B-43BC-98C8-8313085F837B}" destId="{C527E4E5-0D95-45CD-87CF-9386DB0CA770}" srcOrd="0" destOrd="1" presId="urn:microsoft.com/office/officeart/2005/8/layout/hList1"/>
    <dgm:cxn modelId="{697038E2-3E19-4DD6-8F2A-4B8AAD5AA1E7}" type="presOf" srcId="{BE99333D-6415-4D6D-A412-C32519D45997}" destId="{BA0B88A6-02B3-4232-88DB-F3FE96D700D2}" srcOrd="0" destOrd="0" presId="urn:microsoft.com/office/officeart/2005/8/layout/hList1"/>
    <dgm:cxn modelId="{D99A45E3-AC97-4A7D-8AB2-3F0EB123A5CD}" type="presOf" srcId="{30D38E6B-EDEA-4B57-B922-97CCC7DDED06}" destId="{054DCC4E-60FF-4DBE-9870-BA42E34F97E7}" srcOrd="0" destOrd="0" presId="urn:microsoft.com/office/officeart/2005/8/layout/hList1"/>
    <dgm:cxn modelId="{75292239-6D57-4CA9-9CFF-1C70CF9DFC67}" type="presParOf" srcId="{BE59E359-61F2-4EF8-9113-68C9752AE8EA}" destId="{47D73070-4077-499A-85A6-89F70390F397}" srcOrd="0" destOrd="0" presId="urn:microsoft.com/office/officeart/2005/8/layout/hList1"/>
    <dgm:cxn modelId="{8BD43EFD-1B98-42B2-A11E-1CCE919607D9}" type="presParOf" srcId="{47D73070-4077-499A-85A6-89F70390F397}" destId="{054DCC4E-60FF-4DBE-9870-BA42E34F97E7}" srcOrd="0" destOrd="0" presId="urn:microsoft.com/office/officeart/2005/8/layout/hList1"/>
    <dgm:cxn modelId="{6A9B778D-83A1-4002-8537-403FA3B1AB73}" type="presParOf" srcId="{47D73070-4077-499A-85A6-89F70390F397}" destId="{C527E4E5-0D95-45CD-87CF-9386DB0CA770}" srcOrd="1" destOrd="0" presId="urn:microsoft.com/office/officeart/2005/8/layout/hList1"/>
    <dgm:cxn modelId="{15EF1B88-71AB-4258-87C7-E41267F71CAE}" type="presParOf" srcId="{BE59E359-61F2-4EF8-9113-68C9752AE8EA}" destId="{D61C53FB-3C22-4CA0-B422-F29051D2D7E3}" srcOrd="1" destOrd="0" presId="urn:microsoft.com/office/officeart/2005/8/layout/hList1"/>
    <dgm:cxn modelId="{05981F5D-C7BF-4267-83B0-7D972B7367A0}" type="presParOf" srcId="{BE59E359-61F2-4EF8-9113-68C9752AE8EA}" destId="{8FCD1C9A-ABA2-4857-8B90-2903890BF2FA}" srcOrd="2" destOrd="0" presId="urn:microsoft.com/office/officeart/2005/8/layout/hList1"/>
    <dgm:cxn modelId="{F7CCA171-E319-4E53-8462-947A90F81FFC}" type="presParOf" srcId="{8FCD1C9A-ABA2-4857-8B90-2903890BF2FA}" destId="{E60430DE-1ABB-40B3-B212-8A28A486C175}" srcOrd="0" destOrd="0" presId="urn:microsoft.com/office/officeart/2005/8/layout/hList1"/>
    <dgm:cxn modelId="{5C2391F5-55F2-4385-AA83-8F76C8FCB4B9}" type="presParOf" srcId="{8FCD1C9A-ABA2-4857-8B90-2903890BF2FA}" destId="{78B5B923-4A82-4326-886F-6A9610E0034F}" srcOrd="1" destOrd="0" presId="urn:microsoft.com/office/officeart/2005/8/layout/hList1"/>
    <dgm:cxn modelId="{5C8A9B39-12CF-4EFD-8AFD-57A36717DA93}" type="presParOf" srcId="{BE59E359-61F2-4EF8-9113-68C9752AE8EA}" destId="{069F6A10-1A56-45D6-A741-019F96CD3A5E}" srcOrd="3" destOrd="0" presId="urn:microsoft.com/office/officeart/2005/8/layout/hList1"/>
    <dgm:cxn modelId="{A2E865A7-B9D3-4D8A-991C-FD4D6550914B}" type="presParOf" srcId="{BE59E359-61F2-4EF8-9113-68C9752AE8EA}" destId="{32A1FCCB-8D84-4C78-8F4D-26C526EEA893}" srcOrd="4" destOrd="0" presId="urn:microsoft.com/office/officeart/2005/8/layout/hList1"/>
    <dgm:cxn modelId="{19124C6B-4BA7-4EE5-BBE8-10C845495748}" type="presParOf" srcId="{32A1FCCB-8D84-4C78-8F4D-26C526EEA893}" destId="{DF7F708D-1CEA-45FE-A3D3-FF7390472D6D}" srcOrd="0" destOrd="0" presId="urn:microsoft.com/office/officeart/2005/8/layout/hList1"/>
    <dgm:cxn modelId="{ECFA1D27-257A-45FB-9199-B9BBB8E619CA}" type="presParOf" srcId="{32A1FCCB-8D84-4C78-8F4D-26C526EEA893}" destId="{BA0B88A6-02B3-4232-88DB-F3FE96D700D2}"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4B1785-8F56-482E-9CE7-B023DB09FE70}" type="doc">
      <dgm:prSet loTypeId="urn:microsoft.com/office/officeart/2005/8/layout/vList2" loCatId="list" qsTypeId="urn:microsoft.com/office/officeart/2005/8/quickstyle/simple4" qsCatId="simple" csTypeId="urn:microsoft.com/office/officeart/2005/8/colors/accent6_2" csCatId="accent6"/>
      <dgm:spPr/>
      <dgm:t>
        <a:bodyPr/>
        <a:lstStyle/>
        <a:p>
          <a:endParaRPr lang="en-BE"/>
        </a:p>
      </dgm:t>
    </dgm:pt>
    <dgm:pt modelId="{A7CEDF13-8467-41CF-9437-D84DF3F492B7}">
      <dgm:prSet/>
      <dgm:spPr/>
      <dgm:t>
        <a:bodyPr/>
        <a:lstStyle/>
        <a:p>
          <a:r>
            <a:rPr lang="en-GB" b="1" dirty="0"/>
            <a:t>Szenariobasierte Problemlösung</a:t>
          </a:r>
          <a:endParaRPr lang="en-BE" b="1" dirty="0"/>
        </a:p>
      </dgm:t>
    </dgm:pt>
    <dgm:pt modelId="{12A0E5D9-4B6D-4A19-A9FA-881258310094}" type="parTrans" cxnId="{DB775C21-53D9-48D4-8FA6-DD1AAF931A00}">
      <dgm:prSet/>
      <dgm:spPr/>
      <dgm:t>
        <a:bodyPr/>
        <a:lstStyle/>
        <a:p>
          <a:endParaRPr lang="en-BE"/>
        </a:p>
      </dgm:t>
    </dgm:pt>
    <dgm:pt modelId="{56398F28-B308-429E-9E15-ADB475F7C01D}" type="sibTrans" cxnId="{DB775C21-53D9-48D4-8FA6-DD1AAF931A00}">
      <dgm:prSet/>
      <dgm:spPr/>
      <dgm:t>
        <a:bodyPr/>
        <a:lstStyle/>
        <a:p>
          <a:endParaRPr lang="en-BE"/>
        </a:p>
      </dgm:t>
    </dgm:pt>
    <dgm:pt modelId="{6DAF520F-D59D-4AD6-B681-717E54660607}">
      <dgm:prSet/>
      <dgm:spPr/>
      <dgm:t>
        <a:bodyPr/>
        <a:lstStyle/>
        <a:p>
          <a:r>
            <a:rPr lang="en-GB"/>
            <a:t>Aktivität: Stellen Sie den Schülern ein Szenario vor, das ein reales Problem in ihrem Berufsfeld nachstellt, z. B. die Lösung eines häufigen Problems mit einem Sanitärsystem. Die Gruppen arbeiten zusammen, um eine Lösung zu finden.</a:t>
          </a:r>
          <a:endParaRPr lang="en-BE"/>
        </a:p>
      </dgm:t>
    </dgm:pt>
    <dgm:pt modelId="{4A1CAB80-C3AE-4E50-9DAE-1AB144854881}" type="parTrans" cxnId="{993632DF-7513-42B7-A801-A493460C0A59}">
      <dgm:prSet/>
      <dgm:spPr/>
      <dgm:t>
        <a:bodyPr/>
        <a:lstStyle/>
        <a:p>
          <a:endParaRPr lang="en-BE"/>
        </a:p>
      </dgm:t>
    </dgm:pt>
    <dgm:pt modelId="{0A308072-EE1A-464C-9541-6380027F7AB1}" type="sibTrans" cxnId="{993632DF-7513-42B7-A801-A493460C0A59}">
      <dgm:prSet/>
      <dgm:spPr/>
      <dgm:t>
        <a:bodyPr/>
        <a:lstStyle/>
        <a:p>
          <a:endParaRPr lang="en-BE"/>
        </a:p>
      </dgm:t>
    </dgm:pt>
    <dgm:pt modelId="{A6C1200E-C255-4BBC-B311-31D348AE1351}">
      <dgm:prSet/>
      <dgm:spPr/>
      <dgm:t>
        <a:bodyPr/>
        <a:lstStyle/>
        <a:p>
          <a:r>
            <a:rPr lang="en-GB"/>
            <a:t>Ziel: Entwicklung von kritischem Denken und praktischen Problemlösungsfähigkeiten in einem branchenrelevanten Kontext.</a:t>
          </a:r>
          <a:endParaRPr lang="en-BE"/>
        </a:p>
      </dgm:t>
    </dgm:pt>
    <dgm:pt modelId="{376D6686-61A5-40A5-941B-D2E90CC966C6}" type="parTrans" cxnId="{1F5BC48B-C58B-4830-BC69-759021A12F96}">
      <dgm:prSet/>
      <dgm:spPr/>
      <dgm:t>
        <a:bodyPr/>
        <a:lstStyle/>
        <a:p>
          <a:endParaRPr lang="en-BE"/>
        </a:p>
      </dgm:t>
    </dgm:pt>
    <dgm:pt modelId="{96307EEF-3734-4E79-B8E1-2D649A62E133}" type="sibTrans" cxnId="{1F5BC48B-C58B-4830-BC69-759021A12F96}">
      <dgm:prSet/>
      <dgm:spPr/>
      <dgm:t>
        <a:bodyPr/>
        <a:lstStyle/>
        <a:p>
          <a:endParaRPr lang="en-BE"/>
        </a:p>
      </dgm:t>
    </dgm:pt>
    <dgm:pt modelId="{2867130B-C2A4-440E-B20D-2DCB89174B11}">
      <dgm:prSet/>
      <dgm:spPr/>
      <dgm:t>
        <a:bodyPr/>
        <a:lstStyle/>
        <a:p>
          <a:r>
            <a:rPr lang="en-GB" b="1" dirty="0"/>
            <a:t>Herausforderung für kollaboratives Design</a:t>
          </a:r>
          <a:endParaRPr lang="en-BE" b="1" dirty="0"/>
        </a:p>
      </dgm:t>
    </dgm:pt>
    <dgm:pt modelId="{7BB1DA14-7415-481D-A5F6-7D8DEF8C04F4}" type="parTrans" cxnId="{8239CE8B-2165-467C-AED8-622E0031033A}">
      <dgm:prSet/>
      <dgm:spPr/>
      <dgm:t>
        <a:bodyPr/>
        <a:lstStyle/>
        <a:p>
          <a:endParaRPr lang="en-BE"/>
        </a:p>
      </dgm:t>
    </dgm:pt>
    <dgm:pt modelId="{CBC70CCE-A0EB-4B47-B65F-C0730B086509}" type="sibTrans" cxnId="{8239CE8B-2165-467C-AED8-622E0031033A}">
      <dgm:prSet/>
      <dgm:spPr/>
      <dgm:t>
        <a:bodyPr/>
        <a:lstStyle/>
        <a:p>
          <a:endParaRPr lang="en-BE"/>
        </a:p>
      </dgm:t>
    </dgm:pt>
    <dgm:pt modelId="{DB77DBA2-9373-42FC-AAE2-98BDF77F7C7D}">
      <dgm:prSet/>
      <dgm:spPr/>
      <dgm:t>
        <a:bodyPr/>
        <a:lstStyle/>
        <a:p>
          <a:r>
            <a:rPr lang="en-GB"/>
            <a:t>Aktivität: Geben Sie den Schülern die Aufgabe, ein Produkt zu entwerfen, z. B. einen Stuhl für die Tischlerschüler oder ein Rezept für die Kochschüler. Die Gruppen skizzieren den Entwurf, erstellen eine Materialliste und skizzieren einen Umsetzungsplan.</a:t>
          </a:r>
          <a:endParaRPr lang="en-BE"/>
        </a:p>
      </dgm:t>
    </dgm:pt>
    <dgm:pt modelId="{F6E71C49-069D-469C-B89F-A2D04F261322}" type="parTrans" cxnId="{69D0AB78-E198-442E-8EFB-F793BDE5C634}">
      <dgm:prSet/>
      <dgm:spPr/>
      <dgm:t>
        <a:bodyPr/>
        <a:lstStyle/>
        <a:p>
          <a:endParaRPr lang="en-BE"/>
        </a:p>
      </dgm:t>
    </dgm:pt>
    <dgm:pt modelId="{CEC539B8-2BCB-42C7-A4D3-3FD676C8D15A}" type="sibTrans" cxnId="{69D0AB78-E198-442E-8EFB-F793BDE5C634}">
      <dgm:prSet/>
      <dgm:spPr/>
      <dgm:t>
        <a:bodyPr/>
        <a:lstStyle/>
        <a:p>
          <a:endParaRPr lang="en-BE"/>
        </a:p>
      </dgm:t>
    </dgm:pt>
    <dgm:pt modelId="{6CD29266-CF5F-4EB0-AC62-8D41A5FA05DF}">
      <dgm:prSet/>
      <dgm:spPr/>
      <dgm:t>
        <a:bodyPr/>
        <a:lstStyle/>
        <a:p>
          <a:r>
            <a:rPr lang="en-GB"/>
            <a:t>Ziel: Förderung von Kreativität, Planungs- und Kommunikationsfähigkeiten durch eine Aufgabe, die in direktem Zusammenhang mit ihrer Berufsausbildung steht.</a:t>
          </a:r>
          <a:endParaRPr lang="en-BE"/>
        </a:p>
      </dgm:t>
    </dgm:pt>
    <dgm:pt modelId="{881667DB-A6F8-4265-AB7E-030FB3121998}" type="parTrans" cxnId="{4E7E58F3-B70F-4782-8346-422CAEC14504}">
      <dgm:prSet/>
      <dgm:spPr/>
      <dgm:t>
        <a:bodyPr/>
        <a:lstStyle/>
        <a:p>
          <a:endParaRPr lang="en-BE"/>
        </a:p>
      </dgm:t>
    </dgm:pt>
    <dgm:pt modelId="{D5AFE265-1079-417A-9A8C-B3DE527EF6E5}" type="sibTrans" cxnId="{4E7E58F3-B70F-4782-8346-422CAEC14504}">
      <dgm:prSet/>
      <dgm:spPr/>
      <dgm:t>
        <a:bodyPr/>
        <a:lstStyle/>
        <a:p>
          <a:endParaRPr lang="en-BE"/>
        </a:p>
      </dgm:t>
    </dgm:pt>
    <dgm:pt modelId="{939D870D-E415-46A4-AFE3-4A6B09E8FF1E}">
      <dgm:prSet/>
      <dgm:spPr/>
      <dgm:t>
        <a:bodyPr/>
        <a:lstStyle/>
        <a:p>
          <a:r>
            <a:rPr lang="en-GB" b="1" dirty="0"/>
            <a:t>Gruppenpräsentationen zu Branchenpraktiken</a:t>
          </a:r>
          <a:endParaRPr lang="en-BE" b="1" dirty="0"/>
        </a:p>
      </dgm:t>
    </dgm:pt>
    <dgm:pt modelId="{7ED199FF-349E-4B9A-97B8-3ED660F9A1FE}" type="parTrans" cxnId="{40DE517D-A234-48D6-87E7-B91C42BD597D}">
      <dgm:prSet/>
      <dgm:spPr/>
      <dgm:t>
        <a:bodyPr/>
        <a:lstStyle/>
        <a:p>
          <a:endParaRPr lang="en-BE"/>
        </a:p>
      </dgm:t>
    </dgm:pt>
    <dgm:pt modelId="{D6960E15-140C-4344-A665-2EED3E8FE3FC}" type="sibTrans" cxnId="{40DE517D-A234-48D6-87E7-B91C42BD597D}">
      <dgm:prSet/>
      <dgm:spPr/>
      <dgm:t>
        <a:bodyPr/>
        <a:lstStyle/>
        <a:p>
          <a:endParaRPr lang="en-BE"/>
        </a:p>
      </dgm:t>
    </dgm:pt>
    <dgm:pt modelId="{AAFD559D-4F33-4483-83F6-7E3B66773E12}">
      <dgm:prSet/>
      <dgm:spPr/>
      <dgm:t>
        <a:bodyPr/>
        <a:lstStyle/>
        <a:p>
          <a:r>
            <a:rPr lang="en-GB"/>
            <a:t>Aktivität: Weisen Sie jeder Gruppe ein anderes Thema zu, z. B. "Sicherheitsverfahren im Bauwesen" oder "Kundenservice im Gastgewerbe". Die Gruppen erstellen eine Präsentation und stellen sie vor der Klasse vor.</a:t>
          </a:r>
          <a:endParaRPr lang="en-BE"/>
        </a:p>
      </dgm:t>
    </dgm:pt>
    <dgm:pt modelId="{61E2B616-E897-4C3D-8359-F4E31148CA7B}" type="parTrans" cxnId="{38AB172E-3BC9-42B8-94AD-707FFB3B118E}">
      <dgm:prSet/>
      <dgm:spPr/>
      <dgm:t>
        <a:bodyPr/>
        <a:lstStyle/>
        <a:p>
          <a:endParaRPr lang="en-BE"/>
        </a:p>
      </dgm:t>
    </dgm:pt>
    <dgm:pt modelId="{F9AA7579-6ACD-4CB2-B6D9-B04092DFAC42}" type="sibTrans" cxnId="{38AB172E-3BC9-42B8-94AD-707FFB3B118E}">
      <dgm:prSet/>
      <dgm:spPr/>
      <dgm:t>
        <a:bodyPr/>
        <a:lstStyle/>
        <a:p>
          <a:endParaRPr lang="en-BE"/>
        </a:p>
      </dgm:t>
    </dgm:pt>
    <dgm:pt modelId="{5EAF32D9-BBC0-42E9-A556-49BF5C820733}">
      <dgm:prSet/>
      <dgm:spPr/>
      <dgm:t>
        <a:bodyPr/>
        <a:lstStyle/>
        <a:p>
          <a:r>
            <a:rPr lang="en-GB"/>
            <a:t>Ziel: Entwicklung von Kommunikations-, Recherche- und Präsentationsfähigkeiten bei gleichzeitiger Vertiefung der Kenntnisse grundlegender beruflicher Praktiken.</a:t>
          </a:r>
          <a:endParaRPr lang="en-BE"/>
        </a:p>
      </dgm:t>
    </dgm:pt>
    <dgm:pt modelId="{C55FA0C7-FB75-424A-9FEE-68F33480C6C1}" type="parTrans" cxnId="{FE55A96E-F680-4AFA-8363-1883C3CA4B16}">
      <dgm:prSet/>
      <dgm:spPr/>
      <dgm:t>
        <a:bodyPr/>
        <a:lstStyle/>
        <a:p>
          <a:endParaRPr lang="en-BE"/>
        </a:p>
      </dgm:t>
    </dgm:pt>
    <dgm:pt modelId="{5C6EEB00-B3CB-4E79-9F48-912125973AE1}" type="sibTrans" cxnId="{FE55A96E-F680-4AFA-8363-1883C3CA4B16}">
      <dgm:prSet/>
      <dgm:spPr/>
      <dgm:t>
        <a:bodyPr/>
        <a:lstStyle/>
        <a:p>
          <a:endParaRPr lang="en-BE"/>
        </a:p>
      </dgm:t>
    </dgm:pt>
    <dgm:pt modelId="{7B1D22D1-B052-4C48-AC1A-8321A377BA33}" type="pres">
      <dgm:prSet presAssocID="{E94B1785-8F56-482E-9CE7-B023DB09FE70}" presName="linear" presStyleCnt="0">
        <dgm:presLayoutVars>
          <dgm:animLvl val="lvl"/>
          <dgm:resizeHandles val="exact"/>
        </dgm:presLayoutVars>
      </dgm:prSet>
      <dgm:spPr/>
    </dgm:pt>
    <dgm:pt modelId="{F87BEF2B-3FF1-4F9E-905B-85F9F5F7563F}" type="pres">
      <dgm:prSet presAssocID="{A7CEDF13-8467-41CF-9437-D84DF3F492B7}" presName="parentText" presStyleLbl="node1" presStyleIdx="0" presStyleCnt="3">
        <dgm:presLayoutVars>
          <dgm:chMax val="0"/>
          <dgm:bulletEnabled val="1"/>
        </dgm:presLayoutVars>
      </dgm:prSet>
      <dgm:spPr/>
    </dgm:pt>
    <dgm:pt modelId="{1CD0DACE-63D0-4841-88CF-F1B0F01C8456}" type="pres">
      <dgm:prSet presAssocID="{A7CEDF13-8467-41CF-9437-D84DF3F492B7}" presName="childText" presStyleLbl="revTx" presStyleIdx="0" presStyleCnt="3">
        <dgm:presLayoutVars>
          <dgm:bulletEnabled val="1"/>
        </dgm:presLayoutVars>
      </dgm:prSet>
      <dgm:spPr/>
    </dgm:pt>
    <dgm:pt modelId="{F8AF2C17-76BE-4C7B-B9CD-D50E62AEB098}" type="pres">
      <dgm:prSet presAssocID="{2867130B-C2A4-440E-B20D-2DCB89174B11}" presName="parentText" presStyleLbl="node1" presStyleIdx="1" presStyleCnt="3">
        <dgm:presLayoutVars>
          <dgm:chMax val="0"/>
          <dgm:bulletEnabled val="1"/>
        </dgm:presLayoutVars>
      </dgm:prSet>
      <dgm:spPr/>
    </dgm:pt>
    <dgm:pt modelId="{4C8F2969-98B3-474D-8CCB-55E50F0EADAD}" type="pres">
      <dgm:prSet presAssocID="{2867130B-C2A4-440E-B20D-2DCB89174B11}" presName="childText" presStyleLbl="revTx" presStyleIdx="1" presStyleCnt="3">
        <dgm:presLayoutVars>
          <dgm:bulletEnabled val="1"/>
        </dgm:presLayoutVars>
      </dgm:prSet>
      <dgm:spPr/>
    </dgm:pt>
    <dgm:pt modelId="{1A653039-E89F-4B77-B546-D81C3EFE2622}" type="pres">
      <dgm:prSet presAssocID="{939D870D-E415-46A4-AFE3-4A6B09E8FF1E}" presName="parentText" presStyleLbl="node1" presStyleIdx="2" presStyleCnt="3">
        <dgm:presLayoutVars>
          <dgm:chMax val="0"/>
          <dgm:bulletEnabled val="1"/>
        </dgm:presLayoutVars>
      </dgm:prSet>
      <dgm:spPr/>
    </dgm:pt>
    <dgm:pt modelId="{53637E84-8BAA-4352-B492-148AABEEDF19}" type="pres">
      <dgm:prSet presAssocID="{939D870D-E415-46A4-AFE3-4A6B09E8FF1E}" presName="childText" presStyleLbl="revTx" presStyleIdx="2" presStyleCnt="3">
        <dgm:presLayoutVars>
          <dgm:bulletEnabled val="1"/>
        </dgm:presLayoutVars>
      </dgm:prSet>
      <dgm:spPr/>
    </dgm:pt>
  </dgm:ptLst>
  <dgm:cxnLst>
    <dgm:cxn modelId="{D430AD09-A96A-4101-AB0E-FA0B4E2E88F0}" type="presOf" srcId="{AAFD559D-4F33-4483-83F6-7E3B66773E12}" destId="{53637E84-8BAA-4352-B492-148AABEEDF19}" srcOrd="0" destOrd="0" presId="urn:microsoft.com/office/officeart/2005/8/layout/vList2"/>
    <dgm:cxn modelId="{DB775C21-53D9-48D4-8FA6-DD1AAF931A00}" srcId="{E94B1785-8F56-482E-9CE7-B023DB09FE70}" destId="{A7CEDF13-8467-41CF-9437-D84DF3F492B7}" srcOrd="0" destOrd="0" parTransId="{12A0E5D9-4B6D-4A19-A9FA-881258310094}" sibTransId="{56398F28-B308-429E-9E15-ADB475F7C01D}"/>
    <dgm:cxn modelId="{38AB172E-3BC9-42B8-94AD-707FFB3B118E}" srcId="{939D870D-E415-46A4-AFE3-4A6B09E8FF1E}" destId="{AAFD559D-4F33-4483-83F6-7E3B66773E12}" srcOrd="0" destOrd="0" parTransId="{61E2B616-E897-4C3D-8359-F4E31148CA7B}" sibTransId="{F9AA7579-6ACD-4CB2-B6D9-B04092DFAC42}"/>
    <dgm:cxn modelId="{6B755C5C-5F33-42A7-8871-BB2384F67FAC}" type="presOf" srcId="{A6C1200E-C255-4BBC-B311-31D348AE1351}" destId="{1CD0DACE-63D0-4841-88CF-F1B0F01C8456}" srcOrd="0" destOrd="1" presId="urn:microsoft.com/office/officeart/2005/8/layout/vList2"/>
    <dgm:cxn modelId="{FE55A96E-F680-4AFA-8363-1883C3CA4B16}" srcId="{939D870D-E415-46A4-AFE3-4A6B09E8FF1E}" destId="{5EAF32D9-BBC0-42E9-A556-49BF5C820733}" srcOrd="1" destOrd="0" parTransId="{C55FA0C7-FB75-424A-9FEE-68F33480C6C1}" sibTransId="{5C6EEB00-B3CB-4E79-9F48-912125973AE1}"/>
    <dgm:cxn modelId="{69D0AB78-E198-442E-8EFB-F793BDE5C634}" srcId="{2867130B-C2A4-440E-B20D-2DCB89174B11}" destId="{DB77DBA2-9373-42FC-AAE2-98BDF77F7C7D}" srcOrd="0" destOrd="0" parTransId="{F6E71C49-069D-469C-B89F-A2D04F261322}" sibTransId="{CEC539B8-2BCB-42C7-A4D3-3FD676C8D15A}"/>
    <dgm:cxn modelId="{3256AE59-16B4-45EB-8FE9-82A92833D920}" type="presOf" srcId="{E94B1785-8F56-482E-9CE7-B023DB09FE70}" destId="{7B1D22D1-B052-4C48-AC1A-8321A377BA33}" srcOrd="0" destOrd="0" presId="urn:microsoft.com/office/officeart/2005/8/layout/vList2"/>
    <dgm:cxn modelId="{A6E24A5A-BC0A-4483-9DC2-0F9A3806C326}" type="presOf" srcId="{2867130B-C2A4-440E-B20D-2DCB89174B11}" destId="{F8AF2C17-76BE-4C7B-B9CD-D50E62AEB098}" srcOrd="0" destOrd="0" presId="urn:microsoft.com/office/officeart/2005/8/layout/vList2"/>
    <dgm:cxn modelId="{40DE517D-A234-48D6-87E7-B91C42BD597D}" srcId="{E94B1785-8F56-482E-9CE7-B023DB09FE70}" destId="{939D870D-E415-46A4-AFE3-4A6B09E8FF1E}" srcOrd="2" destOrd="0" parTransId="{7ED199FF-349E-4B9A-97B8-3ED660F9A1FE}" sibTransId="{D6960E15-140C-4344-A665-2EED3E8FE3FC}"/>
    <dgm:cxn modelId="{4A961D85-444B-438C-934F-254658165250}" type="presOf" srcId="{6CD29266-CF5F-4EB0-AC62-8D41A5FA05DF}" destId="{4C8F2969-98B3-474D-8CCB-55E50F0EADAD}" srcOrd="0" destOrd="1" presId="urn:microsoft.com/office/officeart/2005/8/layout/vList2"/>
    <dgm:cxn modelId="{1F5BC48B-C58B-4830-BC69-759021A12F96}" srcId="{A7CEDF13-8467-41CF-9437-D84DF3F492B7}" destId="{A6C1200E-C255-4BBC-B311-31D348AE1351}" srcOrd="1" destOrd="0" parTransId="{376D6686-61A5-40A5-941B-D2E90CC966C6}" sibTransId="{96307EEF-3734-4E79-B8E1-2D649A62E133}"/>
    <dgm:cxn modelId="{8239CE8B-2165-467C-AED8-622E0031033A}" srcId="{E94B1785-8F56-482E-9CE7-B023DB09FE70}" destId="{2867130B-C2A4-440E-B20D-2DCB89174B11}" srcOrd="1" destOrd="0" parTransId="{7BB1DA14-7415-481D-A5F6-7D8DEF8C04F4}" sibTransId="{CBC70CCE-A0EB-4B47-B65F-C0730B086509}"/>
    <dgm:cxn modelId="{78A09FBA-84F8-4BF7-B651-CCB6A5AEEB4A}" type="presOf" srcId="{939D870D-E415-46A4-AFE3-4A6B09E8FF1E}" destId="{1A653039-E89F-4B77-B546-D81C3EFE2622}" srcOrd="0" destOrd="0" presId="urn:microsoft.com/office/officeart/2005/8/layout/vList2"/>
    <dgm:cxn modelId="{993632DF-7513-42B7-A801-A493460C0A59}" srcId="{A7CEDF13-8467-41CF-9437-D84DF3F492B7}" destId="{6DAF520F-D59D-4AD6-B681-717E54660607}" srcOrd="0" destOrd="0" parTransId="{4A1CAB80-C3AE-4E50-9DAE-1AB144854881}" sibTransId="{0A308072-EE1A-464C-9541-6380027F7AB1}"/>
    <dgm:cxn modelId="{E57690E9-98AD-44B7-95C2-83BA22851211}" type="presOf" srcId="{6DAF520F-D59D-4AD6-B681-717E54660607}" destId="{1CD0DACE-63D0-4841-88CF-F1B0F01C8456}" srcOrd="0" destOrd="0" presId="urn:microsoft.com/office/officeart/2005/8/layout/vList2"/>
    <dgm:cxn modelId="{22E4B0EA-15CF-49B9-9B75-F7D8936D8B6C}" type="presOf" srcId="{5EAF32D9-BBC0-42E9-A556-49BF5C820733}" destId="{53637E84-8BAA-4352-B492-148AABEEDF19}" srcOrd="0" destOrd="1" presId="urn:microsoft.com/office/officeart/2005/8/layout/vList2"/>
    <dgm:cxn modelId="{D0CCB3F1-308E-49FA-9DEF-473C4FD1D421}" type="presOf" srcId="{A7CEDF13-8467-41CF-9437-D84DF3F492B7}" destId="{F87BEF2B-3FF1-4F9E-905B-85F9F5F7563F}" srcOrd="0" destOrd="0" presId="urn:microsoft.com/office/officeart/2005/8/layout/vList2"/>
    <dgm:cxn modelId="{7007EDF1-1815-46C3-B080-2CB7FDA6A25B}" type="presOf" srcId="{DB77DBA2-9373-42FC-AAE2-98BDF77F7C7D}" destId="{4C8F2969-98B3-474D-8CCB-55E50F0EADAD}" srcOrd="0" destOrd="0" presId="urn:microsoft.com/office/officeart/2005/8/layout/vList2"/>
    <dgm:cxn modelId="{4E7E58F3-B70F-4782-8346-422CAEC14504}" srcId="{2867130B-C2A4-440E-B20D-2DCB89174B11}" destId="{6CD29266-CF5F-4EB0-AC62-8D41A5FA05DF}" srcOrd="1" destOrd="0" parTransId="{881667DB-A6F8-4265-AB7E-030FB3121998}" sibTransId="{D5AFE265-1079-417A-9A8C-B3DE527EF6E5}"/>
    <dgm:cxn modelId="{FF5726D2-14CB-4F9E-9AD1-AEF2956F86F1}" type="presParOf" srcId="{7B1D22D1-B052-4C48-AC1A-8321A377BA33}" destId="{F87BEF2B-3FF1-4F9E-905B-85F9F5F7563F}" srcOrd="0" destOrd="0" presId="urn:microsoft.com/office/officeart/2005/8/layout/vList2"/>
    <dgm:cxn modelId="{1DC95E2A-9E56-42F9-8A0C-2DA63BA2E801}" type="presParOf" srcId="{7B1D22D1-B052-4C48-AC1A-8321A377BA33}" destId="{1CD0DACE-63D0-4841-88CF-F1B0F01C8456}" srcOrd="1" destOrd="0" presId="urn:microsoft.com/office/officeart/2005/8/layout/vList2"/>
    <dgm:cxn modelId="{9ABF04E0-4321-4D50-9F35-167260D5FB59}" type="presParOf" srcId="{7B1D22D1-B052-4C48-AC1A-8321A377BA33}" destId="{F8AF2C17-76BE-4C7B-B9CD-D50E62AEB098}" srcOrd="2" destOrd="0" presId="urn:microsoft.com/office/officeart/2005/8/layout/vList2"/>
    <dgm:cxn modelId="{9DA2FD25-D62F-4313-B730-44E62D25D4AA}" type="presParOf" srcId="{7B1D22D1-B052-4C48-AC1A-8321A377BA33}" destId="{4C8F2969-98B3-474D-8CCB-55E50F0EADAD}" srcOrd="3" destOrd="0" presId="urn:microsoft.com/office/officeart/2005/8/layout/vList2"/>
    <dgm:cxn modelId="{3270359F-71BB-491B-917F-8F9AC62E668A}" type="presParOf" srcId="{7B1D22D1-B052-4C48-AC1A-8321A377BA33}" destId="{1A653039-E89F-4B77-B546-D81C3EFE2622}" srcOrd="4" destOrd="0" presId="urn:microsoft.com/office/officeart/2005/8/layout/vList2"/>
    <dgm:cxn modelId="{50159AD7-2887-4796-A9DF-7BF1AFBCCEDE}" type="presParOf" srcId="{7B1D22D1-B052-4C48-AC1A-8321A377BA33}" destId="{53637E84-8BAA-4352-B492-148AABEEDF19}"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54419-FBEA-4F1C-A36E-AF4AE29BB96F}"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EC93ED45-6054-4E24-AD6C-E6A0B048C99C}">
      <dgm:prSet/>
      <dgm:spPr/>
      <dgm:t>
        <a:bodyPr/>
        <a:lstStyle/>
        <a:p>
          <a:r>
            <a:rPr lang="en-GB" b="1"/>
            <a:t>Strukturierte Zusammenarbeit im Klassenzimmer</a:t>
          </a:r>
          <a:endParaRPr lang="en-BE"/>
        </a:p>
      </dgm:t>
    </dgm:pt>
    <dgm:pt modelId="{004A0BC4-C548-4F2E-A040-60B5A0F4848D}" type="parTrans" cxnId="{EA07E0F4-B02F-4DB5-B50A-2E4D31C72558}">
      <dgm:prSet/>
      <dgm:spPr/>
      <dgm:t>
        <a:bodyPr/>
        <a:lstStyle/>
        <a:p>
          <a:endParaRPr lang="en-BE"/>
        </a:p>
      </dgm:t>
    </dgm:pt>
    <dgm:pt modelId="{5A31719F-2E87-4915-9781-584E2D052601}" type="sibTrans" cxnId="{EA07E0F4-B02F-4DB5-B50A-2E4D31C72558}">
      <dgm:prSet/>
      <dgm:spPr/>
      <dgm:t>
        <a:bodyPr/>
        <a:lstStyle/>
        <a:p>
          <a:endParaRPr lang="en-BE"/>
        </a:p>
      </dgm:t>
    </dgm:pt>
    <dgm:pt modelId="{EB6B3CBA-DDCE-43C2-BE9E-53B77F2C94BA}">
      <dgm:prSet/>
      <dgm:spPr/>
      <dgm:t>
        <a:bodyPr/>
        <a:lstStyle/>
        <a:p>
          <a:r>
            <a:rPr lang="en-GB" b="1"/>
            <a:t>Verteilen Sie Rollen</a:t>
          </a:r>
          <a:r>
            <a:rPr lang="en-GB"/>
            <a:t>: Vergeben Sie Rollen wie "Diskussionsleiter", "Mitschreiber" oder "Koordinator für praktische Aufgaben", um sicherzustellen, dass sich alle Schüler auf sinnvolle Weise beteiligen.</a:t>
          </a:r>
          <a:endParaRPr lang="en-BE"/>
        </a:p>
      </dgm:t>
    </dgm:pt>
    <dgm:pt modelId="{6E2B8CA9-AB34-4FB8-91CA-A0E1FE4BEF07}" type="parTrans" cxnId="{1D2F7D45-9DCB-4AFD-AE24-6ED64E430F71}">
      <dgm:prSet/>
      <dgm:spPr/>
      <dgm:t>
        <a:bodyPr/>
        <a:lstStyle/>
        <a:p>
          <a:endParaRPr lang="en-BE"/>
        </a:p>
      </dgm:t>
    </dgm:pt>
    <dgm:pt modelId="{217FF985-60D0-4F15-8A57-9588F5ECAC4A}" type="sibTrans" cxnId="{1D2F7D45-9DCB-4AFD-AE24-6ED64E430F71}">
      <dgm:prSet/>
      <dgm:spPr/>
      <dgm:t>
        <a:bodyPr/>
        <a:lstStyle/>
        <a:p>
          <a:endParaRPr lang="en-BE"/>
        </a:p>
      </dgm:t>
    </dgm:pt>
    <dgm:pt modelId="{6B0EA800-2376-4875-B6D3-C622D1B2BFCF}">
      <dgm:prSet/>
      <dgm:spPr/>
      <dgm:t>
        <a:bodyPr/>
        <a:lstStyle/>
        <a:p>
          <a:r>
            <a:rPr lang="en-GB" b="1"/>
            <a:t>Praktischer Ansatz</a:t>
          </a:r>
          <a:r>
            <a:rPr lang="en-GB"/>
            <a:t>: Stellen Sie sicher, dass die Aktivitäten im Klassenzimmer auf praktische, reale Problemlösungen ausgerichtet sind, die den Praktiken der Industrie entsprechen. Die Schüler können zum Beispiel gemeinsam ein mechanisches Bauteil zusammenbauen und testen.</a:t>
          </a:r>
          <a:endParaRPr lang="en-BE"/>
        </a:p>
      </dgm:t>
    </dgm:pt>
    <dgm:pt modelId="{669EBB14-656A-435A-9F53-42C1BFEE8CC2}" type="parTrans" cxnId="{577A7237-E85F-4F73-B422-7F6FDA5EF067}">
      <dgm:prSet/>
      <dgm:spPr/>
      <dgm:t>
        <a:bodyPr/>
        <a:lstStyle/>
        <a:p>
          <a:endParaRPr lang="en-BE"/>
        </a:p>
      </dgm:t>
    </dgm:pt>
    <dgm:pt modelId="{FE741351-19F7-477B-A788-E6EBB7AF06B3}" type="sibTrans" cxnId="{577A7237-E85F-4F73-B422-7F6FDA5EF067}">
      <dgm:prSet/>
      <dgm:spPr/>
      <dgm:t>
        <a:bodyPr/>
        <a:lstStyle/>
        <a:p>
          <a:endParaRPr lang="en-BE"/>
        </a:p>
      </dgm:t>
    </dgm:pt>
    <dgm:pt modelId="{3A580A01-194A-4785-BB35-43ABDEB0E31E}">
      <dgm:prSet/>
      <dgm:spPr/>
      <dgm:t>
        <a:bodyPr/>
        <a:lstStyle/>
        <a:p>
          <a:r>
            <a:rPr lang="en-GB" b="1"/>
            <a:t>Einsatz von Tools für kollaboratives Lernen</a:t>
          </a:r>
          <a:endParaRPr lang="en-BE"/>
        </a:p>
      </dgm:t>
    </dgm:pt>
    <dgm:pt modelId="{B743F1ED-D316-417E-82E4-1AD7D31D5F4D}" type="parTrans" cxnId="{A3FF9E42-3B70-44FB-9CCB-C59A3D57A08A}">
      <dgm:prSet/>
      <dgm:spPr/>
      <dgm:t>
        <a:bodyPr/>
        <a:lstStyle/>
        <a:p>
          <a:endParaRPr lang="en-BE"/>
        </a:p>
      </dgm:t>
    </dgm:pt>
    <dgm:pt modelId="{49A08274-A17B-4AA2-A5CD-A480AC64827A}" type="sibTrans" cxnId="{A3FF9E42-3B70-44FB-9CCB-C59A3D57A08A}">
      <dgm:prSet/>
      <dgm:spPr/>
      <dgm:t>
        <a:bodyPr/>
        <a:lstStyle/>
        <a:p>
          <a:endParaRPr lang="en-BE"/>
        </a:p>
      </dgm:t>
    </dgm:pt>
    <dgm:pt modelId="{09E5509F-5B21-4533-8DA8-1D71C31E1EA1}">
      <dgm:prSet/>
      <dgm:spPr/>
      <dgm:t>
        <a:bodyPr/>
        <a:lstStyle/>
        <a:p>
          <a:r>
            <a:rPr lang="en-GB" b="1"/>
            <a:t>Tools für die digitale Zusammenarbeit</a:t>
          </a:r>
          <a:r>
            <a:rPr lang="en-GB"/>
            <a:t>: Tools wie Google Workspace (Docs, Slides) und Trello können die Zusammenarbeit in Echtzeit, die Erstellung von Inhalten und die Verfolgung von Aufgaben erleichtern.</a:t>
          </a:r>
          <a:endParaRPr lang="en-BE"/>
        </a:p>
      </dgm:t>
    </dgm:pt>
    <dgm:pt modelId="{CAF21476-506C-410C-A898-996D9E0C9856}" type="parTrans" cxnId="{B0C8CC47-5FFF-4A3B-AE73-E5B48F0E2AC6}">
      <dgm:prSet/>
      <dgm:spPr/>
      <dgm:t>
        <a:bodyPr/>
        <a:lstStyle/>
        <a:p>
          <a:endParaRPr lang="en-BE"/>
        </a:p>
      </dgm:t>
    </dgm:pt>
    <dgm:pt modelId="{843FE360-D41B-4A82-84F9-3760D528FE14}" type="sibTrans" cxnId="{B0C8CC47-5FFF-4A3B-AE73-E5B48F0E2AC6}">
      <dgm:prSet/>
      <dgm:spPr/>
      <dgm:t>
        <a:bodyPr/>
        <a:lstStyle/>
        <a:p>
          <a:endParaRPr lang="en-BE"/>
        </a:p>
      </dgm:t>
    </dgm:pt>
    <dgm:pt modelId="{FC1AF9D5-A784-4CC1-B6B6-B12CE09AE161}">
      <dgm:prSet/>
      <dgm:spPr/>
      <dgm:t>
        <a:bodyPr/>
        <a:lstStyle/>
        <a:p>
          <a:r>
            <a:rPr lang="en-GB" b="1"/>
            <a:t>Visuelle und interaktive Tools</a:t>
          </a:r>
          <a:r>
            <a:rPr lang="en-GB"/>
            <a:t>: Verwenden Sie Tools wie Padlet oder Miro für gemeinsames Brainstorming, visuelles Mapping und Diagrammerstellung.</a:t>
          </a:r>
          <a:endParaRPr lang="en-BE"/>
        </a:p>
      </dgm:t>
    </dgm:pt>
    <dgm:pt modelId="{4187ECD2-F5BA-4AC2-B7EE-75CBB31003F0}" type="parTrans" cxnId="{311DD717-E7E5-4DC8-865F-768CD5E50177}">
      <dgm:prSet/>
      <dgm:spPr/>
      <dgm:t>
        <a:bodyPr/>
        <a:lstStyle/>
        <a:p>
          <a:endParaRPr lang="en-BE"/>
        </a:p>
      </dgm:t>
    </dgm:pt>
    <dgm:pt modelId="{C6CAEE88-12B0-4BD2-91D7-94B6F631F0FB}" type="sibTrans" cxnId="{311DD717-E7E5-4DC8-865F-768CD5E50177}">
      <dgm:prSet/>
      <dgm:spPr/>
      <dgm:t>
        <a:bodyPr/>
        <a:lstStyle/>
        <a:p>
          <a:endParaRPr lang="en-BE"/>
        </a:p>
      </dgm:t>
    </dgm:pt>
    <dgm:pt modelId="{507B35FF-6A8F-42B5-A171-73CDDE66DED3}">
      <dgm:prSet/>
      <dgm:spPr/>
      <dgm:t>
        <a:bodyPr/>
        <a:lstStyle/>
        <a:p>
          <a:r>
            <a:rPr lang="en-GB" b="1"/>
            <a:t>Online-Lernplattformen</a:t>
          </a:r>
          <a:r>
            <a:rPr lang="en-GB"/>
            <a:t>: Plattformen wie Moodle oder Microsoft Teams können verwendet werden, um Ressourcen zu hosten, Aufgaben zu verwalten und Diskussionen zu erleichtern.</a:t>
          </a:r>
          <a:endParaRPr lang="en-BE"/>
        </a:p>
      </dgm:t>
    </dgm:pt>
    <dgm:pt modelId="{7A42A28C-9388-4700-BAB1-C7F3294FF2C5}" type="parTrans" cxnId="{25FD8CB1-C0F3-49AD-B6CE-4EB5D9E81009}">
      <dgm:prSet/>
      <dgm:spPr/>
      <dgm:t>
        <a:bodyPr/>
        <a:lstStyle/>
        <a:p>
          <a:endParaRPr lang="en-BE"/>
        </a:p>
      </dgm:t>
    </dgm:pt>
    <dgm:pt modelId="{42CF0B08-914D-4C1A-B29B-6CD0F6C94E58}" type="sibTrans" cxnId="{25FD8CB1-C0F3-49AD-B6CE-4EB5D9E81009}">
      <dgm:prSet/>
      <dgm:spPr/>
      <dgm:t>
        <a:bodyPr/>
        <a:lstStyle/>
        <a:p>
          <a:endParaRPr lang="en-BE"/>
        </a:p>
      </dgm:t>
    </dgm:pt>
    <dgm:pt modelId="{A27CD770-DEEB-43EE-A864-E1A28F58E4B2}">
      <dgm:prSet/>
      <dgm:spPr/>
      <dgm:t>
        <a:bodyPr/>
        <a:lstStyle/>
        <a:p>
          <a:r>
            <a:rPr lang="en-GB" b="1"/>
            <a:t>Gemeinsame Aktivitäten zum Gerüstbau</a:t>
          </a:r>
          <a:endParaRPr lang="en-BE"/>
        </a:p>
      </dgm:t>
    </dgm:pt>
    <dgm:pt modelId="{9A41CD8B-E61D-4798-AE81-2E48DD7DA4B0}" type="parTrans" cxnId="{490EF889-B4CD-4124-AC1A-909728C49418}">
      <dgm:prSet/>
      <dgm:spPr/>
      <dgm:t>
        <a:bodyPr/>
        <a:lstStyle/>
        <a:p>
          <a:endParaRPr lang="en-BE"/>
        </a:p>
      </dgm:t>
    </dgm:pt>
    <dgm:pt modelId="{E5A6232A-2F6F-45DD-8DF4-64FC80085069}" type="sibTrans" cxnId="{490EF889-B4CD-4124-AC1A-909728C49418}">
      <dgm:prSet/>
      <dgm:spPr/>
      <dgm:t>
        <a:bodyPr/>
        <a:lstStyle/>
        <a:p>
          <a:endParaRPr lang="en-BE"/>
        </a:p>
      </dgm:t>
    </dgm:pt>
    <dgm:pt modelId="{26154CC4-C717-4E64-960C-1732EE622EA5}">
      <dgm:prSet/>
      <dgm:spPr/>
      <dgm:t>
        <a:bodyPr/>
        <a:lstStyle/>
        <a:p>
          <a:r>
            <a:rPr lang="en-GB" b="1"/>
            <a:t>Bereitstellung von Hilfsmitteln</a:t>
          </a:r>
          <a:r>
            <a:rPr lang="en-GB"/>
            <a:t>: Stellen Sie Vorlagen, Leitfäden und Checklisten zur Verfügung, die den Lernenden bei der Durchführung der gemeinsamen Aktivitäten helfen.</a:t>
          </a:r>
          <a:endParaRPr lang="en-BE"/>
        </a:p>
      </dgm:t>
    </dgm:pt>
    <dgm:pt modelId="{3526F834-E702-4BD7-B83A-268F927315A1}" type="parTrans" cxnId="{1F50046F-2D5E-457C-8E51-364667793FAB}">
      <dgm:prSet/>
      <dgm:spPr/>
      <dgm:t>
        <a:bodyPr/>
        <a:lstStyle/>
        <a:p>
          <a:endParaRPr lang="en-BE"/>
        </a:p>
      </dgm:t>
    </dgm:pt>
    <dgm:pt modelId="{6C77526D-0C14-44B6-A2FC-776214739F1A}" type="sibTrans" cxnId="{1F50046F-2D5E-457C-8E51-364667793FAB}">
      <dgm:prSet/>
      <dgm:spPr/>
      <dgm:t>
        <a:bodyPr/>
        <a:lstStyle/>
        <a:p>
          <a:endParaRPr lang="en-BE"/>
        </a:p>
      </dgm:t>
    </dgm:pt>
    <dgm:pt modelId="{FE27FB99-E841-46A3-B694-00286A96B2C7}">
      <dgm:prSet/>
      <dgm:spPr/>
      <dgm:t>
        <a:bodyPr/>
        <a:lstStyle/>
        <a:p>
          <a:r>
            <a:rPr lang="en-GB" b="1"/>
            <a:t>Setzen Sie Meilensteine</a:t>
          </a:r>
          <a:r>
            <a:rPr lang="en-GB"/>
            <a:t>: Legen Sie klare Meilensteine für Gruppenprojekte fest, um den Fortschritt aufrechtzuerhalten und Herausforderungen in einem frühen Stadium zu erkennen.</a:t>
          </a:r>
          <a:endParaRPr lang="en-BE"/>
        </a:p>
      </dgm:t>
    </dgm:pt>
    <dgm:pt modelId="{FAE08DA2-FA40-45A0-8886-9FB2C67999EA}" type="parTrans" cxnId="{5632737E-A0C5-45F4-8F81-F0A60E39598D}">
      <dgm:prSet/>
      <dgm:spPr/>
      <dgm:t>
        <a:bodyPr/>
        <a:lstStyle/>
        <a:p>
          <a:endParaRPr lang="en-BE"/>
        </a:p>
      </dgm:t>
    </dgm:pt>
    <dgm:pt modelId="{886E4F47-1406-4A15-9C45-1626A0F6ECDE}" type="sibTrans" cxnId="{5632737E-A0C5-45F4-8F81-F0A60E39598D}">
      <dgm:prSet/>
      <dgm:spPr/>
      <dgm:t>
        <a:bodyPr/>
        <a:lstStyle/>
        <a:p>
          <a:endParaRPr lang="en-BE"/>
        </a:p>
      </dgm:t>
    </dgm:pt>
    <dgm:pt modelId="{1CD265F0-FB1C-4F20-81F4-B189EDBDC94D}">
      <dgm:prSet/>
      <dgm:spPr/>
      <dgm:t>
        <a:bodyPr/>
        <a:lstStyle/>
        <a:p>
          <a:r>
            <a:rPr lang="en-GB" b="1"/>
            <a:t>Feedback-Möglichkeiten</a:t>
          </a:r>
          <a:r>
            <a:rPr lang="en-GB"/>
            <a:t>: Bieten Sie mehrere Gelegenheiten für formatives Feedback sowohl von Gleichaltrigen als auch von Ausbildern.</a:t>
          </a:r>
          <a:endParaRPr lang="en-BE"/>
        </a:p>
      </dgm:t>
    </dgm:pt>
    <dgm:pt modelId="{0633F209-B21F-4D89-9481-6FFFDC071C75}" type="parTrans" cxnId="{CCCEC83F-C451-4A71-AF15-0DF3FC47AB60}">
      <dgm:prSet/>
      <dgm:spPr/>
      <dgm:t>
        <a:bodyPr/>
        <a:lstStyle/>
        <a:p>
          <a:endParaRPr lang="en-BE"/>
        </a:p>
      </dgm:t>
    </dgm:pt>
    <dgm:pt modelId="{3ECF05C4-6531-4E3F-889C-E33CB8D5B3D2}" type="sibTrans" cxnId="{CCCEC83F-C451-4A71-AF15-0DF3FC47AB60}">
      <dgm:prSet/>
      <dgm:spPr/>
      <dgm:t>
        <a:bodyPr/>
        <a:lstStyle/>
        <a:p>
          <a:endParaRPr lang="en-BE"/>
        </a:p>
      </dgm:t>
    </dgm:pt>
    <dgm:pt modelId="{E9BE2103-6E1E-4425-9C66-E90072E79D31}" type="pres">
      <dgm:prSet presAssocID="{8D654419-FBEA-4F1C-A36E-AF4AE29BB96F}" presName="linear" presStyleCnt="0">
        <dgm:presLayoutVars>
          <dgm:animLvl val="lvl"/>
          <dgm:resizeHandles val="exact"/>
        </dgm:presLayoutVars>
      </dgm:prSet>
      <dgm:spPr/>
    </dgm:pt>
    <dgm:pt modelId="{BA149204-9642-476E-B97F-0FC12DD2F939}" type="pres">
      <dgm:prSet presAssocID="{EC93ED45-6054-4E24-AD6C-E6A0B048C99C}" presName="parentText" presStyleLbl="node1" presStyleIdx="0" presStyleCnt="3">
        <dgm:presLayoutVars>
          <dgm:chMax val="0"/>
          <dgm:bulletEnabled val="1"/>
        </dgm:presLayoutVars>
      </dgm:prSet>
      <dgm:spPr/>
    </dgm:pt>
    <dgm:pt modelId="{7B2516FF-61CE-4255-9F36-24D24458672E}" type="pres">
      <dgm:prSet presAssocID="{EC93ED45-6054-4E24-AD6C-E6A0B048C99C}" presName="childText" presStyleLbl="revTx" presStyleIdx="0" presStyleCnt="3">
        <dgm:presLayoutVars>
          <dgm:bulletEnabled val="1"/>
        </dgm:presLayoutVars>
      </dgm:prSet>
      <dgm:spPr/>
    </dgm:pt>
    <dgm:pt modelId="{853971A4-9366-4EB2-9D90-3C604157C9C1}" type="pres">
      <dgm:prSet presAssocID="{3A580A01-194A-4785-BB35-43ABDEB0E31E}" presName="parentText" presStyleLbl="node1" presStyleIdx="1" presStyleCnt="3">
        <dgm:presLayoutVars>
          <dgm:chMax val="0"/>
          <dgm:bulletEnabled val="1"/>
        </dgm:presLayoutVars>
      </dgm:prSet>
      <dgm:spPr/>
    </dgm:pt>
    <dgm:pt modelId="{231A03E5-600A-411D-A913-07A33EA04C66}" type="pres">
      <dgm:prSet presAssocID="{3A580A01-194A-4785-BB35-43ABDEB0E31E}" presName="childText" presStyleLbl="revTx" presStyleIdx="1" presStyleCnt="3">
        <dgm:presLayoutVars>
          <dgm:bulletEnabled val="1"/>
        </dgm:presLayoutVars>
      </dgm:prSet>
      <dgm:spPr/>
    </dgm:pt>
    <dgm:pt modelId="{1EBBA07B-2992-4704-A628-6AC739E7E018}" type="pres">
      <dgm:prSet presAssocID="{A27CD770-DEEB-43EE-A864-E1A28F58E4B2}" presName="parentText" presStyleLbl="node1" presStyleIdx="2" presStyleCnt="3">
        <dgm:presLayoutVars>
          <dgm:chMax val="0"/>
          <dgm:bulletEnabled val="1"/>
        </dgm:presLayoutVars>
      </dgm:prSet>
      <dgm:spPr/>
    </dgm:pt>
    <dgm:pt modelId="{C0EBC5DD-E76F-4E4E-A3E8-7213DE730D4F}" type="pres">
      <dgm:prSet presAssocID="{A27CD770-DEEB-43EE-A864-E1A28F58E4B2}" presName="childText" presStyleLbl="revTx" presStyleIdx="2" presStyleCnt="3">
        <dgm:presLayoutVars>
          <dgm:bulletEnabled val="1"/>
        </dgm:presLayoutVars>
      </dgm:prSet>
      <dgm:spPr/>
    </dgm:pt>
  </dgm:ptLst>
  <dgm:cxnLst>
    <dgm:cxn modelId="{311DD717-E7E5-4DC8-865F-768CD5E50177}" srcId="{3A580A01-194A-4785-BB35-43ABDEB0E31E}" destId="{FC1AF9D5-A784-4CC1-B6B6-B12CE09AE161}" srcOrd="1" destOrd="0" parTransId="{4187ECD2-F5BA-4AC2-B7EE-75CBB31003F0}" sibTransId="{C6CAEE88-12B0-4BD2-91D7-94B6F631F0FB}"/>
    <dgm:cxn modelId="{DFDB1D1D-21FB-48E5-AD59-A9317672043A}" type="presOf" srcId="{507B35FF-6A8F-42B5-A171-73CDDE66DED3}" destId="{231A03E5-600A-411D-A913-07A33EA04C66}" srcOrd="0" destOrd="2" presId="urn:microsoft.com/office/officeart/2005/8/layout/vList2"/>
    <dgm:cxn modelId="{577A7237-E85F-4F73-B422-7F6FDA5EF067}" srcId="{EC93ED45-6054-4E24-AD6C-E6A0B048C99C}" destId="{6B0EA800-2376-4875-B6D3-C622D1B2BFCF}" srcOrd="1" destOrd="0" parTransId="{669EBB14-656A-435A-9F53-42C1BFEE8CC2}" sibTransId="{FE741351-19F7-477B-A788-E6EBB7AF06B3}"/>
    <dgm:cxn modelId="{CCCEC83F-C451-4A71-AF15-0DF3FC47AB60}" srcId="{A27CD770-DEEB-43EE-A864-E1A28F58E4B2}" destId="{1CD265F0-FB1C-4F20-81F4-B189EDBDC94D}" srcOrd="2" destOrd="0" parTransId="{0633F209-B21F-4D89-9481-6FFFDC071C75}" sibTransId="{3ECF05C4-6531-4E3F-889C-E33CB8D5B3D2}"/>
    <dgm:cxn modelId="{A3FF9E42-3B70-44FB-9CCB-C59A3D57A08A}" srcId="{8D654419-FBEA-4F1C-A36E-AF4AE29BB96F}" destId="{3A580A01-194A-4785-BB35-43ABDEB0E31E}" srcOrd="1" destOrd="0" parTransId="{B743F1ED-D316-417E-82E4-1AD7D31D5F4D}" sibTransId="{49A08274-A17B-4AA2-A5CD-A480AC64827A}"/>
    <dgm:cxn modelId="{1D2F7D45-9DCB-4AFD-AE24-6ED64E430F71}" srcId="{EC93ED45-6054-4E24-AD6C-E6A0B048C99C}" destId="{EB6B3CBA-DDCE-43C2-BE9E-53B77F2C94BA}" srcOrd="0" destOrd="0" parTransId="{6E2B8CA9-AB34-4FB8-91CA-A0E1FE4BEF07}" sibTransId="{217FF985-60D0-4F15-8A57-9588F5ECAC4A}"/>
    <dgm:cxn modelId="{B0C8CC47-5FFF-4A3B-AE73-E5B48F0E2AC6}" srcId="{3A580A01-194A-4785-BB35-43ABDEB0E31E}" destId="{09E5509F-5B21-4533-8DA8-1D71C31E1EA1}" srcOrd="0" destOrd="0" parTransId="{CAF21476-506C-410C-A898-996D9E0C9856}" sibTransId="{843FE360-D41B-4A82-84F9-3760D528FE14}"/>
    <dgm:cxn modelId="{64264469-1963-4479-A55B-69568C31366E}" type="presOf" srcId="{EB6B3CBA-DDCE-43C2-BE9E-53B77F2C94BA}" destId="{7B2516FF-61CE-4255-9F36-24D24458672E}" srcOrd="0" destOrd="0" presId="urn:microsoft.com/office/officeart/2005/8/layout/vList2"/>
    <dgm:cxn modelId="{1F50046F-2D5E-457C-8E51-364667793FAB}" srcId="{A27CD770-DEEB-43EE-A864-E1A28F58E4B2}" destId="{26154CC4-C717-4E64-960C-1732EE622EA5}" srcOrd="0" destOrd="0" parTransId="{3526F834-E702-4BD7-B83A-268F927315A1}" sibTransId="{6C77526D-0C14-44B6-A2FC-776214739F1A}"/>
    <dgm:cxn modelId="{A9412758-974D-4B85-BBB5-68665270CCFE}" type="presOf" srcId="{A27CD770-DEEB-43EE-A864-E1A28F58E4B2}" destId="{1EBBA07B-2992-4704-A628-6AC739E7E018}" srcOrd="0" destOrd="0" presId="urn:microsoft.com/office/officeart/2005/8/layout/vList2"/>
    <dgm:cxn modelId="{94A46C78-098C-488D-AD12-1555010020D7}" type="presOf" srcId="{FC1AF9D5-A784-4CC1-B6B6-B12CE09AE161}" destId="{231A03E5-600A-411D-A913-07A33EA04C66}" srcOrd="0" destOrd="1" presId="urn:microsoft.com/office/officeart/2005/8/layout/vList2"/>
    <dgm:cxn modelId="{5632737E-A0C5-45F4-8F81-F0A60E39598D}" srcId="{A27CD770-DEEB-43EE-A864-E1A28F58E4B2}" destId="{FE27FB99-E841-46A3-B694-00286A96B2C7}" srcOrd="1" destOrd="0" parTransId="{FAE08DA2-FA40-45A0-8886-9FB2C67999EA}" sibTransId="{886E4F47-1406-4A15-9C45-1626A0F6ECDE}"/>
    <dgm:cxn modelId="{3526E780-2947-4A8B-9792-FDC8926ECA82}" type="presOf" srcId="{EC93ED45-6054-4E24-AD6C-E6A0B048C99C}" destId="{BA149204-9642-476E-B97F-0FC12DD2F939}" srcOrd="0" destOrd="0" presId="urn:microsoft.com/office/officeart/2005/8/layout/vList2"/>
    <dgm:cxn modelId="{719BD983-722B-4639-9673-3C745D9ACE42}" type="presOf" srcId="{26154CC4-C717-4E64-960C-1732EE622EA5}" destId="{C0EBC5DD-E76F-4E4E-A3E8-7213DE730D4F}" srcOrd="0" destOrd="0" presId="urn:microsoft.com/office/officeart/2005/8/layout/vList2"/>
    <dgm:cxn modelId="{490EF889-B4CD-4124-AC1A-909728C49418}" srcId="{8D654419-FBEA-4F1C-A36E-AF4AE29BB96F}" destId="{A27CD770-DEEB-43EE-A864-E1A28F58E4B2}" srcOrd="2" destOrd="0" parTransId="{9A41CD8B-E61D-4798-AE81-2E48DD7DA4B0}" sibTransId="{E5A6232A-2F6F-45DD-8DF4-64FC80085069}"/>
    <dgm:cxn modelId="{685B05AB-C9E3-4133-9EB7-70C7597AE9A6}" type="presOf" srcId="{6B0EA800-2376-4875-B6D3-C622D1B2BFCF}" destId="{7B2516FF-61CE-4255-9F36-24D24458672E}" srcOrd="0" destOrd="1" presId="urn:microsoft.com/office/officeart/2005/8/layout/vList2"/>
    <dgm:cxn modelId="{854226B0-6077-40FB-8ED7-57FF43EBC6E5}" type="presOf" srcId="{3A580A01-194A-4785-BB35-43ABDEB0E31E}" destId="{853971A4-9366-4EB2-9D90-3C604157C9C1}" srcOrd="0" destOrd="0" presId="urn:microsoft.com/office/officeart/2005/8/layout/vList2"/>
    <dgm:cxn modelId="{25FD8CB1-C0F3-49AD-B6CE-4EB5D9E81009}" srcId="{3A580A01-194A-4785-BB35-43ABDEB0E31E}" destId="{507B35FF-6A8F-42B5-A171-73CDDE66DED3}" srcOrd="2" destOrd="0" parTransId="{7A42A28C-9388-4700-BAB1-C7F3294FF2C5}" sibTransId="{42CF0B08-914D-4C1A-B29B-6CD0F6C94E58}"/>
    <dgm:cxn modelId="{CC6179CC-0BA2-4EDB-B00F-6D56F264563B}" type="presOf" srcId="{1CD265F0-FB1C-4F20-81F4-B189EDBDC94D}" destId="{C0EBC5DD-E76F-4E4E-A3E8-7213DE730D4F}" srcOrd="0" destOrd="2" presId="urn:microsoft.com/office/officeart/2005/8/layout/vList2"/>
    <dgm:cxn modelId="{10F5A4D8-2CD7-49E2-A5C3-244B8A3DAD07}" type="presOf" srcId="{8D654419-FBEA-4F1C-A36E-AF4AE29BB96F}" destId="{E9BE2103-6E1E-4425-9C66-E90072E79D31}" srcOrd="0" destOrd="0" presId="urn:microsoft.com/office/officeart/2005/8/layout/vList2"/>
    <dgm:cxn modelId="{E82E51EF-B6B2-4481-B66F-7C140609C57E}" type="presOf" srcId="{09E5509F-5B21-4533-8DA8-1D71C31E1EA1}" destId="{231A03E5-600A-411D-A913-07A33EA04C66}" srcOrd="0" destOrd="0" presId="urn:microsoft.com/office/officeart/2005/8/layout/vList2"/>
    <dgm:cxn modelId="{EA07E0F4-B02F-4DB5-B50A-2E4D31C72558}" srcId="{8D654419-FBEA-4F1C-A36E-AF4AE29BB96F}" destId="{EC93ED45-6054-4E24-AD6C-E6A0B048C99C}" srcOrd="0" destOrd="0" parTransId="{004A0BC4-C548-4F2E-A040-60B5A0F4848D}" sibTransId="{5A31719F-2E87-4915-9781-584E2D052601}"/>
    <dgm:cxn modelId="{7BB396F5-7B69-4E3F-BB2B-128436A27083}" type="presOf" srcId="{FE27FB99-E841-46A3-B694-00286A96B2C7}" destId="{C0EBC5DD-E76F-4E4E-A3E8-7213DE730D4F}" srcOrd="0" destOrd="1" presId="urn:microsoft.com/office/officeart/2005/8/layout/vList2"/>
    <dgm:cxn modelId="{86AA5882-A222-4457-8BA3-87CE8FA81B3E}" type="presParOf" srcId="{E9BE2103-6E1E-4425-9C66-E90072E79D31}" destId="{BA149204-9642-476E-B97F-0FC12DD2F939}" srcOrd="0" destOrd="0" presId="urn:microsoft.com/office/officeart/2005/8/layout/vList2"/>
    <dgm:cxn modelId="{F333BBC1-2AD5-4D33-941E-4D4C8335348C}" type="presParOf" srcId="{E9BE2103-6E1E-4425-9C66-E90072E79D31}" destId="{7B2516FF-61CE-4255-9F36-24D24458672E}" srcOrd="1" destOrd="0" presId="urn:microsoft.com/office/officeart/2005/8/layout/vList2"/>
    <dgm:cxn modelId="{A378B4AB-80D1-488F-AB59-8436888FC89D}" type="presParOf" srcId="{E9BE2103-6E1E-4425-9C66-E90072E79D31}" destId="{853971A4-9366-4EB2-9D90-3C604157C9C1}" srcOrd="2" destOrd="0" presId="urn:microsoft.com/office/officeart/2005/8/layout/vList2"/>
    <dgm:cxn modelId="{25FC4E14-D045-4DCB-9C5A-E7805EAEBBDF}" type="presParOf" srcId="{E9BE2103-6E1E-4425-9C66-E90072E79D31}" destId="{231A03E5-600A-411D-A913-07A33EA04C66}" srcOrd="3" destOrd="0" presId="urn:microsoft.com/office/officeart/2005/8/layout/vList2"/>
    <dgm:cxn modelId="{ADF4EFC7-E001-4F58-A6A3-28423865331A}" type="presParOf" srcId="{E9BE2103-6E1E-4425-9C66-E90072E79D31}" destId="{1EBBA07B-2992-4704-A628-6AC739E7E018}" srcOrd="4" destOrd="0" presId="urn:microsoft.com/office/officeart/2005/8/layout/vList2"/>
    <dgm:cxn modelId="{61053D27-3553-47B7-B459-8073EC60CD1A}" type="presParOf" srcId="{E9BE2103-6E1E-4425-9C66-E90072E79D31}" destId="{C0EBC5DD-E76F-4E4E-A3E8-7213DE730D4F}"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2D157E-4552-4140-8F2B-337EA5987998}"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A86C7A60-71FC-4C79-9D94-D98FBD778D4F}">
      <dgm:prSet/>
      <dgm:spPr/>
      <dgm:t>
        <a:bodyPr/>
        <a:lstStyle/>
        <a:p>
          <a:r>
            <a:rPr lang="en-GB"/>
            <a:t>Die Einführung interdisziplinärer Projekte im "Flipped Classroom" eröffnet Möglichkeiten für eine ganzheitliche Bildung, die über die traditionellen Fachgrenzen hinausgeht und reale Fähigkeiten und Zusammenarbeit fördert. </a:t>
          </a:r>
          <a:endParaRPr lang="en-BE"/>
        </a:p>
      </dgm:t>
    </dgm:pt>
    <dgm:pt modelId="{B2E58E41-052D-4BC9-8FBB-5D618922672A}" type="parTrans" cxnId="{CDCE0AA9-1C0D-46DB-A97F-C31D3A0E7C53}">
      <dgm:prSet/>
      <dgm:spPr/>
      <dgm:t>
        <a:bodyPr/>
        <a:lstStyle/>
        <a:p>
          <a:endParaRPr lang="en-BE"/>
        </a:p>
      </dgm:t>
    </dgm:pt>
    <dgm:pt modelId="{DB7ABE6F-C1E7-4C8D-B3F1-078D64B2AAB8}" type="sibTrans" cxnId="{CDCE0AA9-1C0D-46DB-A97F-C31D3A0E7C53}">
      <dgm:prSet/>
      <dgm:spPr/>
      <dgm:t>
        <a:bodyPr/>
        <a:lstStyle/>
        <a:p>
          <a:endParaRPr lang="en-BE"/>
        </a:p>
      </dgm:t>
    </dgm:pt>
    <dgm:pt modelId="{39D455A5-7E5C-4474-BC5A-71B6AEFFBE0B}">
      <dgm:prSet/>
      <dgm:spPr/>
      <dgm:t>
        <a:bodyPr/>
        <a:lstStyle/>
        <a:p>
          <a:r>
            <a:rPr lang="en-GB"/>
            <a:t>Durch die Integration von Konzepten aus verschiedenen Bereichen nehmen die Studierenden an umfassenden Projekten teil, die die Verflechtung des Wissens in der Berufswelt nachahmen. </a:t>
          </a:r>
          <a:endParaRPr lang="en-BE"/>
        </a:p>
      </dgm:t>
    </dgm:pt>
    <dgm:pt modelId="{47F78F8F-755D-4996-BE4F-FF039DD5BC00}" type="parTrans" cxnId="{6AAE694C-2E93-4220-9014-104E27953A93}">
      <dgm:prSet/>
      <dgm:spPr/>
      <dgm:t>
        <a:bodyPr/>
        <a:lstStyle/>
        <a:p>
          <a:endParaRPr lang="en-BE"/>
        </a:p>
      </dgm:t>
    </dgm:pt>
    <dgm:pt modelId="{25437CEF-0B86-4825-8752-B0A1570CBCC3}" type="sibTrans" cxnId="{6AAE694C-2E93-4220-9014-104E27953A93}">
      <dgm:prSet/>
      <dgm:spPr/>
      <dgm:t>
        <a:bodyPr/>
        <a:lstStyle/>
        <a:p>
          <a:endParaRPr lang="en-BE"/>
        </a:p>
      </dgm:t>
    </dgm:pt>
    <dgm:pt modelId="{6F9029D2-349E-48C6-9119-3B7B7BA6C065}">
      <dgm:prSet/>
      <dgm:spPr/>
      <dgm:t>
        <a:bodyPr/>
        <a:lstStyle/>
        <a:p>
          <a:r>
            <a:rPr lang="en-GB"/>
            <a:t>Dieser Ansatz fördert die Teamarbeit, da Studierende mit unterschiedlichem akademischen Hintergrund einzigartige Perspektiven und Kenntnisse einbringen. </a:t>
          </a:r>
          <a:endParaRPr lang="en-BE"/>
        </a:p>
      </dgm:t>
    </dgm:pt>
    <dgm:pt modelId="{835A1988-D447-4C15-A65C-B4F5EB118CC3}" type="parTrans" cxnId="{12043C5C-3A1D-4A77-A4DA-D210BDC4B1B8}">
      <dgm:prSet/>
      <dgm:spPr/>
      <dgm:t>
        <a:bodyPr/>
        <a:lstStyle/>
        <a:p>
          <a:endParaRPr lang="en-BE"/>
        </a:p>
      </dgm:t>
    </dgm:pt>
    <dgm:pt modelId="{E8C02D38-46A7-4FB9-9CFE-041A1E0EF5F7}" type="sibTrans" cxnId="{12043C5C-3A1D-4A77-A4DA-D210BDC4B1B8}">
      <dgm:prSet/>
      <dgm:spPr/>
      <dgm:t>
        <a:bodyPr/>
        <a:lstStyle/>
        <a:p>
          <a:endParaRPr lang="en-BE"/>
        </a:p>
      </dgm:t>
    </dgm:pt>
    <dgm:pt modelId="{CD78236A-9731-442B-A43B-A0404A9E1196}">
      <dgm:prSet/>
      <dgm:spPr/>
      <dgm:t>
        <a:bodyPr/>
        <a:lstStyle/>
        <a:p>
          <a:r>
            <a:rPr lang="en-GB"/>
            <a:t>Die Projekte können die Gestaltung eines nachhaltigen Gemeinschaftsgartens (mit einer Kombination aus Biologie, Umweltwissenschaft und Stadtplanung) oder die Entwicklung eines Geschäftsplans für ein Start-up-Unternehmen (mit einer Kombination aus Wirtschaft, Technologie und kreativer Kunst) umfassen. </a:t>
          </a:r>
          <a:endParaRPr lang="en-BE"/>
        </a:p>
      </dgm:t>
    </dgm:pt>
    <dgm:pt modelId="{E8896E5D-1C4A-40F7-81B1-3F08C302798F}" type="parTrans" cxnId="{377F6EB1-9515-4CB8-9F76-63D82548D47C}">
      <dgm:prSet/>
      <dgm:spPr/>
      <dgm:t>
        <a:bodyPr/>
        <a:lstStyle/>
        <a:p>
          <a:endParaRPr lang="en-BE"/>
        </a:p>
      </dgm:t>
    </dgm:pt>
    <dgm:pt modelId="{03DA0F40-6677-4C9F-8488-088B4CE54FDC}" type="sibTrans" cxnId="{377F6EB1-9515-4CB8-9F76-63D82548D47C}">
      <dgm:prSet/>
      <dgm:spPr/>
      <dgm:t>
        <a:bodyPr/>
        <a:lstStyle/>
        <a:p>
          <a:endParaRPr lang="en-BE"/>
        </a:p>
      </dgm:t>
    </dgm:pt>
    <dgm:pt modelId="{DA693070-D668-44AF-9B5E-E302E2F4BA23}" type="pres">
      <dgm:prSet presAssocID="{1F2D157E-4552-4140-8F2B-337EA5987998}" presName="linear" presStyleCnt="0">
        <dgm:presLayoutVars>
          <dgm:animLvl val="lvl"/>
          <dgm:resizeHandles val="exact"/>
        </dgm:presLayoutVars>
      </dgm:prSet>
      <dgm:spPr/>
    </dgm:pt>
    <dgm:pt modelId="{4C92A451-ADA1-4C86-889D-3FF56B614300}" type="pres">
      <dgm:prSet presAssocID="{A86C7A60-71FC-4C79-9D94-D98FBD778D4F}" presName="parentText" presStyleLbl="node1" presStyleIdx="0" presStyleCnt="1">
        <dgm:presLayoutVars>
          <dgm:chMax val="0"/>
          <dgm:bulletEnabled val="1"/>
        </dgm:presLayoutVars>
      </dgm:prSet>
      <dgm:spPr/>
    </dgm:pt>
    <dgm:pt modelId="{E9B2E1D8-B1FE-44A2-ACE5-80B9E0D32E41}" type="pres">
      <dgm:prSet presAssocID="{A86C7A60-71FC-4C79-9D94-D98FBD778D4F}" presName="childText" presStyleLbl="revTx" presStyleIdx="0" presStyleCnt="1">
        <dgm:presLayoutVars>
          <dgm:bulletEnabled val="1"/>
        </dgm:presLayoutVars>
      </dgm:prSet>
      <dgm:spPr/>
    </dgm:pt>
  </dgm:ptLst>
  <dgm:cxnLst>
    <dgm:cxn modelId="{45B7C415-E7F1-4441-BB54-EC36E449173D}" type="presOf" srcId="{CD78236A-9731-442B-A43B-A0404A9E1196}" destId="{E9B2E1D8-B1FE-44A2-ACE5-80B9E0D32E41}" srcOrd="0" destOrd="2" presId="urn:microsoft.com/office/officeart/2005/8/layout/vList2"/>
    <dgm:cxn modelId="{AAE0633B-ACE7-4506-86E8-241B111A993F}" type="presOf" srcId="{39D455A5-7E5C-4474-BC5A-71B6AEFFBE0B}" destId="{E9B2E1D8-B1FE-44A2-ACE5-80B9E0D32E41}" srcOrd="0" destOrd="0" presId="urn:microsoft.com/office/officeart/2005/8/layout/vList2"/>
    <dgm:cxn modelId="{12043C5C-3A1D-4A77-A4DA-D210BDC4B1B8}" srcId="{A86C7A60-71FC-4C79-9D94-D98FBD778D4F}" destId="{6F9029D2-349E-48C6-9119-3B7B7BA6C065}" srcOrd="1" destOrd="0" parTransId="{835A1988-D447-4C15-A65C-B4F5EB118CC3}" sibTransId="{E8C02D38-46A7-4FB9-9CFE-041A1E0EF5F7}"/>
    <dgm:cxn modelId="{6AAE694C-2E93-4220-9014-104E27953A93}" srcId="{A86C7A60-71FC-4C79-9D94-D98FBD778D4F}" destId="{39D455A5-7E5C-4474-BC5A-71B6AEFFBE0B}" srcOrd="0" destOrd="0" parTransId="{47F78F8F-755D-4996-BE4F-FF039DD5BC00}" sibTransId="{25437CEF-0B86-4825-8752-B0A1570CBCC3}"/>
    <dgm:cxn modelId="{5B9D5B8A-9F40-4F37-BDFF-CEF063F49662}" type="presOf" srcId="{A86C7A60-71FC-4C79-9D94-D98FBD778D4F}" destId="{4C92A451-ADA1-4C86-889D-3FF56B614300}" srcOrd="0" destOrd="0" presId="urn:microsoft.com/office/officeart/2005/8/layout/vList2"/>
    <dgm:cxn modelId="{CDCE0AA9-1C0D-46DB-A97F-C31D3A0E7C53}" srcId="{1F2D157E-4552-4140-8F2B-337EA5987998}" destId="{A86C7A60-71FC-4C79-9D94-D98FBD778D4F}" srcOrd="0" destOrd="0" parTransId="{B2E58E41-052D-4BC9-8FBB-5D618922672A}" sibTransId="{DB7ABE6F-C1E7-4C8D-B3F1-078D64B2AAB8}"/>
    <dgm:cxn modelId="{377F6EB1-9515-4CB8-9F76-63D82548D47C}" srcId="{A86C7A60-71FC-4C79-9D94-D98FBD778D4F}" destId="{CD78236A-9731-442B-A43B-A0404A9E1196}" srcOrd="2" destOrd="0" parTransId="{E8896E5D-1C4A-40F7-81B1-3F08C302798F}" sibTransId="{03DA0F40-6677-4C9F-8488-088B4CE54FDC}"/>
    <dgm:cxn modelId="{BABDF2B9-0D8E-45D0-98EC-23789B78F73F}" type="presOf" srcId="{1F2D157E-4552-4140-8F2B-337EA5987998}" destId="{DA693070-D668-44AF-9B5E-E302E2F4BA23}" srcOrd="0" destOrd="0" presId="urn:microsoft.com/office/officeart/2005/8/layout/vList2"/>
    <dgm:cxn modelId="{5894AAC5-724F-4FF1-A157-57309489370B}" type="presOf" srcId="{6F9029D2-349E-48C6-9119-3B7B7BA6C065}" destId="{E9B2E1D8-B1FE-44A2-ACE5-80B9E0D32E41}" srcOrd="0" destOrd="1" presId="urn:microsoft.com/office/officeart/2005/8/layout/vList2"/>
    <dgm:cxn modelId="{40B69A9A-3A51-4818-9F9E-B57ED8EF4C76}" type="presParOf" srcId="{DA693070-D668-44AF-9B5E-E302E2F4BA23}" destId="{4C92A451-ADA1-4C86-889D-3FF56B614300}" srcOrd="0" destOrd="0" presId="urn:microsoft.com/office/officeart/2005/8/layout/vList2"/>
    <dgm:cxn modelId="{2D740195-9E1B-4757-9111-15A1AFC4CB90}" type="presParOf" srcId="{DA693070-D668-44AF-9B5E-E302E2F4BA23}" destId="{E9B2E1D8-B1FE-44A2-ACE5-80B9E0D32E41}"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F224D0-C407-450D-94AD-484A86D9706D}"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0E292DC5-C478-489E-B507-E214269C9249}">
      <dgm:prSet/>
      <dgm:spPr/>
      <dgm:t>
        <a:bodyPr/>
        <a:lstStyle/>
        <a:p>
          <a:r>
            <a:rPr lang="en-GB"/>
            <a:t>Bei der umgekehrten Gestaltung von Klassenzimmern beinhaltet die Einführung nachhaltiger Praktiken die bewusste Auswahl digitaler Werkzeuge und Ressourcen, um die Auswirkungen auf die Umwelt zu minimieren. </a:t>
          </a:r>
          <a:endParaRPr lang="en-BE"/>
        </a:p>
      </dgm:t>
    </dgm:pt>
    <dgm:pt modelId="{035A1436-F85D-4215-8465-F4DB70F0F6E5}" type="parTrans" cxnId="{303CF9AF-1925-40B2-B927-65F0886B05D0}">
      <dgm:prSet/>
      <dgm:spPr/>
      <dgm:t>
        <a:bodyPr/>
        <a:lstStyle/>
        <a:p>
          <a:endParaRPr lang="en-BE"/>
        </a:p>
      </dgm:t>
    </dgm:pt>
    <dgm:pt modelId="{895B6528-6534-41A4-98D2-387C1ED352A6}" type="sibTrans" cxnId="{303CF9AF-1925-40B2-B927-65F0886B05D0}">
      <dgm:prSet/>
      <dgm:spPr/>
      <dgm:t>
        <a:bodyPr/>
        <a:lstStyle/>
        <a:p>
          <a:endParaRPr lang="en-BE"/>
        </a:p>
      </dgm:t>
    </dgm:pt>
    <dgm:pt modelId="{F7EBF407-9EF3-4A1F-883F-60869564291E}">
      <dgm:prSet/>
      <dgm:spPr/>
      <dgm:t>
        <a:bodyPr/>
        <a:lstStyle/>
        <a:p>
          <a:r>
            <a:rPr lang="en-GB"/>
            <a:t>Dies bedeutet, dass energieeffiziente Technologien eingesetzt, papierlose Materialien gefördert und die Wiederverwendung und gemeinsame Nutzung digitaler Inhalte unterstützt werden. </a:t>
          </a:r>
          <a:endParaRPr lang="en-BE"/>
        </a:p>
      </dgm:t>
    </dgm:pt>
    <dgm:pt modelId="{D0771D15-EE3D-4242-B329-2D60646F6F37}" type="parTrans" cxnId="{2EF7E7EC-0FF4-4BA0-AC83-E5B0D81D87D9}">
      <dgm:prSet/>
      <dgm:spPr/>
      <dgm:t>
        <a:bodyPr/>
        <a:lstStyle/>
        <a:p>
          <a:endParaRPr lang="en-BE"/>
        </a:p>
      </dgm:t>
    </dgm:pt>
    <dgm:pt modelId="{DD44DA18-5CB0-4C0B-A011-CF3AD2AC3381}" type="sibTrans" cxnId="{2EF7E7EC-0FF4-4BA0-AC83-E5B0D81D87D9}">
      <dgm:prSet/>
      <dgm:spPr/>
      <dgm:t>
        <a:bodyPr/>
        <a:lstStyle/>
        <a:p>
          <a:endParaRPr lang="en-BE"/>
        </a:p>
      </dgm:t>
    </dgm:pt>
    <dgm:pt modelId="{3AE3D13C-65AE-45D7-B01D-8F9A3FC6B83D}">
      <dgm:prSet/>
      <dgm:spPr/>
      <dgm:t>
        <a:bodyPr/>
        <a:lstStyle/>
        <a:p>
          <a:r>
            <a:rPr lang="en-GB"/>
            <a:t>Pädagogen können das Umweltbewusstsein der Schüler fördern, indem sie grüne Themen in die Lehrpläne integrieren und die Bedeutung der Nachhaltigkeit in der digitalen Bildung hervorheben. </a:t>
          </a:r>
          <a:endParaRPr lang="en-BE"/>
        </a:p>
      </dgm:t>
    </dgm:pt>
    <dgm:pt modelId="{760841BF-2A75-4CCE-8FA8-5D3C95EDDB00}" type="parTrans" cxnId="{82DEE772-7DDD-4C18-A6BE-881B6BFE11F1}">
      <dgm:prSet/>
      <dgm:spPr/>
      <dgm:t>
        <a:bodyPr/>
        <a:lstStyle/>
        <a:p>
          <a:endParaRPr lang="en-BE"/>
        </a:p>
      </dgm:t>
    </dgm:pt>
    <dgm:pt modelId="{7BA55966-41E0-4B7A-96FC-752DBD61AA67}" type="sibTrans" cxnId="{82DEE772-7DDD-4C18-A6BE-881B6BFE11F1}">
      <dgm:prSet/>
      <dgm:spPr/>
      <dgm:t>
        <a:bodyPr/>
        <a:lstStyle/>
        <a:p>
          <a:endParaRPr lang="en-BE"/>
        </a:p>
      </dgm:t>
    </dgm:pt>
    <dgm:pt modelId="{08F25653-F405-4002-8045-C5D5A1C677F3}">
      <dgm:prSet/>
      <dgm:spPr/>
      <dgm:t>
        <a:bodyPr/>
        <a:lstStyle/>
        <a:p>
          <a:r>
            <a:rPr lang="en-GB"/>
            <a:t>Indem sie einen verantwortungsvollen Umgang mit digitalen Ressourcen vorleben und befürworten, können "flipped classrooms" zu umfassenderen ökologischen Nachhaltigkeitszielen beitragen und die SchülerInnen darauf vorbereiten, bewusste digitale BürgerInnen zu sein.</a:t>
          </a:r>
          <a:endParaRPr lang="en-BE"/>
        </a:p>
      </dgm:t>
    </dgm:pt>
    <dgm:pt modelId="{76F6DDA4-BB50-4D26-BC5F-50F3F5F2D87E}" type="parTrans" cxnId="{23239E8A-B6E1-48F5-ADFF-A75490EBBD9B}">
      <dgm:prSet/>
      <dgm:spPr/>
      <dgm:t>
        <a:bodyPr/>
        <a:lstStyle/>
        <a:p>
          <a:endParaRPr lang="en-BE"/>
        </a:p>
      </dgm:t>
    </dgm:pt>
    <dgm:pt modelId="{3391FC00-E91E-4BF6-BC60-08393E3ACFD0}" type="sibTrans" cxnId="{23239E8A-B6E1-48F5-ADFF-A75490EBBD9B}">
      <dgm:prSet/>
      <dgm:spPr/>
      <dgm:t>
        <a:bodyPr/>
        <a:lstStyle/>
        <a:p>
          <a:endParaRPr lang="en-BE"/>
        </a:p>
      </dgm:t>
    </dgm:pt>
    <dgm:pt modelId="{B47076BF-80C7-415D-A2E5-6D8E50AEB620}" type="pres">
      <dgm:prSet presAssocID="{44F224D0-C407-450D-94AD-484A86D9706D}" presName="linear" presStyleCnt="0">
        <dgm:presLayoutVars>
          <dgm:animLvl val="lvl"/>
          <dgm:resizeHandles val="exact"/>
        </dgm:presLayoutVars>
      </dgm:prSet>
      <dgm:spPr/>
    </dgm:pt>
    <dgm:pt modelId="{2C50D1AF-8E5C-48A2-884F-B3CE917DF400}" type="pres">
      <dgm:prSet presAssocID="{0E292DC5-C478-489E-B507-E214269C9249}" presName="parentText" presStyleLbl="node1" presStyleIdx="0" presStyleCnt="1">
        <dgm:presLayoutVars>
          <dgm:chMax val="0"/>
          <dgm:bulletEnabled val="1"/>
        </dgm:presLayoutVars>
      </dgm:prSet>
      <dgm:spPr/>
    </dgm:pt>
    <dgm:pt modelId="{BFC7225D-6960-4CD7-8975-A29E25A75934}" type="pres">
      <dgm:prSet presAssocID="{0E292DC5-C478-489E-B507-E214269C9249}" presName="childText" presStyleLbl="revTx" presStyleIdx="0" presStyleCnt="1">
        <dgm:presLayoutVars>
          <dgm:bulletEnabled val="1"/>
        </dgm:presLayoutVars>
      </dgm:prSet>
      <dgm:spPr/>
    </dgm:pt>
  </dgm:ptLst>
  <dgm:cxnLst>
    <dgm:cxn modelId="{F916C727-BDB4-49CB-9C89-324FB38669C1}" type="presOf" srcId="{08F25653-F405-4002-8045-C5D5A1C677F3}" destId="{BFC7225D-6960-4CD7-8975-A29E25A75934}" srcOrd="0" destOrd="2" presId="urn:microsoft.com/office/officeart/2005/8/layout/vList2"/>
    <dgm:cxn modelId="{4DBAFB29-AE01-411A-8C4A-9E64776179AE}" type="presOf" srcId="{3AE3D13C-65AE-45D7-B01D-8F9A3FC6B83D}" destId="{BFC7225D-6960-4CD7-8975-A29E25A75934}" srcOrd="0" destOrd="1" presId="urn:microsoft.com/office/officeart/2005/8/layout/vList2"/>
    <dgm:cxn modelId="{A34A422F-5670-4FF2-8DD6-6449AFBB0F1C}" type="presOf" srcId="{F7EBF407-9EF3-4A1F-883F-60869564291E}" destId="{BFC7225D-6960-4CD7-8975-A29E25A75934}" srcOrd="0" destOrd="0" presId="urn:microsoft.com/office/officeart/2005/8/layout/vList2"/>
    <dgm:cxn modelId="{BDED595D-2932-4512-87A0-372C57FE09B5}" type="presOf" srcId="{0E292DC5-C478-489E-B507-E214269C9249}" destId="{2C50D1AF-8E5C-48A2-884F-B3CE917DF400}" srcOrd="0" destOrd="0" presId="urn:microsoft.com/office/officeart/2005/8/layout/vList2"/>
    <dgm:cxn modelId="{82DEE772-7DDD-4C18-A6BE-881B6BFE11F1}" srcId="{0E292DC5-C478-489E-B507-E214269C9249}" destId="{3AE3D13C-65AE-45D7-B01D-8F9A3FC6B83D}" srcOrd="1" destOrd="0" parTransId="{760841BF-2A75-4CCE-8FA8-5D3C95EDDB00}" sibTransId="{7BA55966-41E0-4B7A-96FC-752DBD61AA67}"/>
    <dgm:cxn modelId="{2C99DE85-C662-4CA9-9F86-B0C33805FC1E}" type="presOf" srcId="{44F224D0-C407-450D-94AD-484A86D9706D}" destId="{B47076BF-80C7-415D-A2E5-6D8E50AEB620}" srcOrd="0" destOrd="0" presId="urn:microsoft.com/office/officeart/2005/8/layout/vList2"/>
    <dgm:cxn modelId="{23239E8A-B6E1-48F5-ADFF-A75490EBBD9B}" srcId="{0E292DC5-C478-489E-B507-E214269C9249}" destId="{08F25653-F405-4002-8045-C5D5A1C677F3}" srcOrd="2" destOrd="0" parTransId="{76F6DDA4-BB50-4D26-BC5F-50F3F5F2D87E}" sibTransId="{3391FC00-E91E-4BF6-BC60-08393E3ACFD0}"/>
    <dgm:cxn modelId="{303CF9AF-1925-40B2-B927-65F0886B05D0}" srcId="{44F224D0-C407-450D-94AD-484A86D9706D}" destId="{0E292DC5-C478-489E-B507-E214269C9249}" srcOrd="0" destOrd="0" parTransId="{035A1436-F85D-4215-8465-F4DB70F0F6E5}" sibTransId="{895B6528-6534-41A4-98D2-387C1ED352A6}"/>
    <dgm:cxn modelId="{2EF7E7EC-0FF4-4BA0-AC83-E5B0D81D87D9}" srcId="{0E292DC5-C478-489E-B507-E214269C9249}" destId="{F7EBF407-9EF3-4A1F-883F-60869564291E}" srcOrd="0" destOrd="0" parTransId="{D0771D15-EE3D-4242-B329-2D60646F6F37}" sibTransId="{DD44DA18-5CB0-4C0B-A011-CF3AD2AC3381}"/>
    <dgm:cxn modelId="{030A6683-FD05-41D7-BA07-F855CAA17D4D}" type="presParOf" srcId="{B47076BF-80C7-415D-A2E5-6D8E50AEB620}" destId="{2C50D1AF-8E5C-48A2-884F-B3CE917DF400}" srcOrd="0" destOrd="0" presId="urn:microsoft.com/office/officeart/2005/8/layout/vList2"/>
    <dgm:cxn modelId="{E36B17D8-DCBD-43CF-B13A-530EE3F52A3B}" type="presParOf" srcId="{B47076BF-80C7-415D-A2E5-6D8E50AEB620}" destId="{BFC7225D-6960-4CD7-8975-A29E25A75934}"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7FF41C-AE95-4EAC-93F2-5C4710EA982B}"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0818420D-ED3D-46ED-8CEB-4DD762D88930}">
      <dgm:prSet custT="1"/>
      <dgm:spPr/>
      <dgm:t>
        <a:bodyPr/>
        <a:lstStyle/>
        <a:p>
          <a:r>
            <a:rPr lang="en-GB" sz="3200" dirty="0"/>
            <a:t>Die Einbindung der Gemeinschaft in die Flipped-Classroom-Aktivitäten fördert ein Lernumfeld, das über akademisches Wissen hinausgeht und sich direkt auf das Wohl der Gesellschaft auswirkt. </a:t>
          </a:r>
          <a:endParaRPr lang="en-BE" sz="3200" dirty="0"/>
        </a:p>
      </dgm:t>
    </dgm:pt>
    <dgm:pt modelId="{E5720461-D8B4-4615-9821-AF0278C1C531}" type="parTrans" cxnId="{08BBED68-429F-4F6E-B8EC-66833710E60E}">
      <dgm:prSet/>
      <dgm:spPr/>
      <dgm:t>
        <a:bodyPr/>
        <a:lstStyle/>
        <a:p>
          <a:endParaRPr lang="en-BE" sz="1600"/>
        </a:p>
      </dgm:t>
    </dgm:pt>
    <dgm:pt modelId="{BFE18F03-6500-4FC4-9EA6-67FC7756CBA1}" type="sibTrans" cxnId="{08BBED68-429F-4F6E-B8EC-66833710E60E}">
      <dgm:prSet/>
      <dgm:spPr/>
      <dgm:t>
        <a:bodyPr/>
        <a:lstStyle/>
        <a:p>
          <a:endParaRPr lang="en-BE" sz="1600"/>
        </a:p>
      </dgm:t>
    </dgm:pt>
    <dgm:pt modelId="{623257D5-18B2-4386-84BE-9D5D98E8E158}">
      <dgm:prSet custT="1"/>
      <dgm:spPr/>
      <dgm:t>
        <a:bodyPr/>
        <a:lstStyle/>
        <a:p>
          <a:r>
            <a:rPr lang="en-GB" sz="2400"/>
            <a:t>Zu den Strategien gehören Partnerschaften mit lokalen Organisationen für Service-Learning-Projekte, bei denen die Studierenden Kurskonzepte anwenden, um Probleme in der Gemeinde zu lösen. </a:t>
          </a:r>
          <a:endParaRPr lang="en-BE" sz="2400"/>
        </a:p>
      </dgm:t>
    </dgm:pt>
    <dgm:pt modelId="{8A48C4E0-136A-46CB-826D-6FDB31002987}" type="parTrans" cxnId="{29EB573D-3F5F-4184-B461-11A5F4B1490F}">
      <dgm:prSet/>
      <dgm:spPr/>
      <dgm:t>
        <a:bodyPr/>
        <a:lstStyle/>
        <a:p>
          <a:endParaRPr lang="en-BE" sz="1600"/>
        </a:p>
      </dgm:t>
    </dgm:pt>
    <dgm:pt modelId="{5735D47C-CE06-4AF8-8434-73370A47C53D}" type="sibTrans" cxnId="{29EB573D-3F5F-4184-B461-11A5F4B1490F}">
      <dgm:prSet/>
      <dgm:spPr/>
      <dgm:t>
        <a:bodyPr/>
        <a:lstStyle/>
        <a:p>
          <a:endParaRPr lang="en-BE" sz="1600"/>
        </a:p>
      </dgm:t>
    </dgm:pt>
    <dgm:pt modelId="{072F7FC4-B3C8-4A0C-8AF7-8C9DBF0BDC0A}">
      <dgm:prSet custT="1"/>
      <dgm:spPr/>
      <dgm:t>
        <a:bodyPr/>
        <a:lstStyle/>
        <a:p>
          <a:r>
            <a:rPr lang="en-GB" sz="2400"/>
            <a:t>Die Ermutigung der Schüler, auf der Grundlage der Kursthemen Initiativen zu ergreifen, fördert aktives Lernen und staatsbürgerliche Verantwortung. </a:t>
          </a:r>
          <a:endParaRPr lang="en-BE" sz="2400"/>
        </a:p>
      </dgm:t>
    </dgm:pt>
    <dgm:pt modelId="{9CF1D94B-C4D1-4D40-A8B7-2AF1B9E719C5}" type="parTrans" cxnId="{A7309E74-4EDF-473B-AED1-99F03C61505F}">
      <dgm:prSet/>
      <dgm:spPr/>
      <dgm:t>
        <a:bodyPr/>
        <a:lstStyle/>
        <a:p>
          <a:endParaRPr lang="en-BE" sz="1600"/>
        </a:p>
      </dgm:t>
    </dgm:pt>
    <dgm:pt modelId="{6B53728E-FF15-4204-9D20-72E84A057CCB}" type="sibTrans" cxnId="{A7309E74-4EDF-473B-AED1-99F03C61505F}">
      <dgm:prSet/>
      <dgm:spPr/>
      <dgm:t>
        <a:bodyPr/>
        <a:lstStyle/>
        <a:p>
          <a:endParaRPr lang="en-BE" sz="1600"/>
        </a:p>
      </dgm:t>
    </dgm:pt>
    <dgm:pt modelId="{96620F4E-4DA2-4D05-B1FA-42211FAC927D}">
      <dgm:prSet custT="1"/>
      <dgm:spPr/>
      <dgm:t>
        <a:bodyPr/>
        <a:lstStyle/>
        <a:p>
          <a:r>
            <a:rPr lang="en-GB" sz="2400"/>
            <a:t>Darüber hinaus bietet der Einsatz von Experten aus der Gemeinschaft als Teil der investierten Inhalte reale Perspektiven, die die Lernerfahrung bereichern. </a:t>
          </a:r>
          <a:endParaRPr lang="en-BE" sz="2400"/>
        </a:p>
      </dgm:t>
    </dgm:pt>
    <dgm:pt modelId="{B0999A34-7BA9-4221-BD32-E471C887D12D}" type="parTrans" cxnId="{84D62B2E-41D9-4039-8155-B5EB3A97DF8E}">
      <dgm:prSet/>
      <dgm:spPr/>
      <dgm:t>
        <a:bodyPr/>
        <a:lstStyle/>
        <a:p>
          <a:endParaRPr lang="en-BE" sz="1600"/>
        </a:p>
      </dgm:t>
    </dgm:pt>
    <dgm:pt modelId="{45861DD6-B805-42D4-88D5-99398631ABA0}" type="sibTrans" cxnId="{84D62B2E-41D9-4039-8155-B5EB3A97DF8E}">
      <dgm:prSet/>
      <dgm:spPr/>
      <dgm:t>
        <a:bodyPr/>
        <a:lstStyle/>
        <a:p>
          <a:endParaRPr lang="en-BE" sz="1600"/>
        </a:p>
      </dgm:t>
    </dgm:pt>
    <dgm:pt modelId="{99EDDABE-AED7-43D8-9747-93616A450918}" type="pres">
      <dgm:prSet presAssocID="{F87FF41C-AE95-4EAC-93F2-5C4710EA982B}" presName="linear" presStyleCnt="0">
        <dgm:presLayoutVars>
          <dgm:animLvl val="lvl"/>
          <dgm:resizeHandles val="exact"/>
        </dgm:presLayoutVars>
      </dgm:prSet>
      <dgm:spPr/>
    </dgm:pt>
    <dgm:pt modelId="{E425B0E9-E728-4CEB-AAF1-173998F9C7D5}" type="pres">
      <dgm:prSet presAssocID="{0818420D-ED3D-46ED-8CEB-4DD762D88930}" presName="parentText" presStyleLbl="node1" presStyleIdx="0" presStyleCnt="1">
        <dgm:presLayoutVars>
          <dgm:chMax val="0"/>
          <dgm:bulletEnabled val="1"/>
        </dgm:presLayoutVars>
      </dgm:prSet>
      <dgm:spPr/>
    </dgm:pt>
    <dgm:pt modelId="{F3AEDA59-AE13-4425-A644-EC88EBDDFB8F}" type="pres">
      <dgm:prSet presAssocID="{0818420D-ED3D-46ED-8CEB-4DD762D88930}" presName="childText" presStyleLbl="revTx" presStyleIdx="0" presStyleCnt="1">
        <dgm:presLayoutVars>
          <dgm:bulletEnabled val="1"/>
        </dgm:presLayoutVars>
      </dgm:prSet>
      <dgm:spPr/>
    </dgm:pt>
  </dgm:ptLst>
  <dgm:cxnLst>
    <dgm:cxn modelId="{662FD021-0A69-4EA1-9654-3F08146AC01D}" type="presOf" srcId="{96620F4E-4DA2-4D05-B1FA-42211FAC927D}" destId="{F3AEDA59-AE13-4425-A644-EC88EBDDFB8F}" srcOrd="0" destOrd="2" presId="urn:microsoft.com/office/officeart/2005/8/layout/vList2"/>
    <dgm:cxn modelId="{84D62B2E-41D9-4039-8155-B5EB3A97DF8E}" srcId="{0818420D-ED3D-46ED-8CEB-4DD762D88930}" destId="{96620F4E-4DA2-4D05-B1FA-42211FAC927D}" srcOrd="2" destOrd="0" parTransId="{B0999A34-7BA9-4221-BD32-E471C887D12D}" sibTransId="{45861DD6-B805-42D4-88D5-99398631ABA0}"/>
    <dgm:cxn modelId="{29EB573D-3F5F-4184-B461-11A5F4B1490F}" srcId="{0818420D-ED3D-46ED-8CEB-4DD762D88930}" destId="{623257D5-18B2-4386-84BE-9D5D98E8E158}" srcOrd="0" destOrd="0" parTransId="{8A48C4E0-136A-46CB-826D-6FDB31002987}" sibTransId="{5735D47C-CE06-4AF8-8434-73370A47C53D}"/>
    <dgm:cxn modelId="{08BBED68-429F-4F6E-B8EC-66833710E60E}" srcId="{F87FF41C-AE95-4EAC-93F2-5C4710EA982B}" destId="{0818420D-ED3D-46ED-8CEB-4DD762D88930}" srcOrd="0" destOrd="0" parTransId="{E5720461-D8B4-4615-9821-AF0278C1C531}" sibTransId="{BFE18F03-6500-4FC4-9EA6-67FC7756CBA1}"/>
    <dgm:cxn modelId="{6D48144A-C682-4AF9-B81D-5898CFEEE009}" type="presOf" srcId="{623257D5-18B2-4386-84BE-9D5D98E8E158}" destId="{F3AEDA59-AE13-4425-A644-EC88EBDDFB8F}" srcOrd="0" destOrd="0" presId="urn:microsoft.com/office/officeart/2005/8/layout/vList2"/>
    <dgm:cxn modelId="{A7309E74-4EDF-473B-AED1-99F03C61505F}" srcId="{0818420D-ED3D-46ED-8CEB-4DD762D88930}" destId="{072F7FC4-B3C8-4A0C-8AF7-8C9DBF0BDC0A}" srcOrd="1" destOrd="0" parTransId="{9CF1D94B-C4D1-4D40-A8B7-2AF1B9E719C5}" sibTransId="{6B53728E-FF15-4204-9D20-72E84A057CCB}"/>
    <dgm:cxn modelId="{1CA4C59B-CCBE-4BC5-9BA0-567793B52594}" type="presOf" srcId="{F87FF41C-AE95-4EAC-93F2-5C4710EA982B}" destId="{99EDDABE-AED7-43D8-9747-93616A450918}" srcOrd="0" destOrd="0" presId="urn:microsoft.com/office/officeart/2005/8/layout/vList2"/>
    <dgm:cxn modelId="{904AA0B9-7CA8-45B2-A5B4-1AFE2F41EF56}" type="presOf" srcId="{0818420D-ED3D-46ED-8CEB-4DD762D88930}" destId="{E425B0E9-E728-4CEB-AAF1-173998F9C7D5}" srcOrd="0" destOrd="0" presId="urn:microsoft.com/office/officeart/2005/8/layout/vList2"/>
    <dgm:cxn modelId="{A2E8C4BC-DB0F-4692-AC11-ED0CDD76700A}" type="presOf" srcId="{072F7FC4-B3C8-4A0C-8AF7-8C9DBF0BDC0A}" destId="{F3AEDA59-AE13-4425-A644-EC88EBDDFB8F}" srcOrd="0" destOrd="1" presId="urn:microsoft.com/office/officeart/2005/8/layout/vList2"/>
    <dgm:cxn modelId="{59937707-16C9-429B-B7D8-5A2BE49BB1C9}" type="presParOf" srcId="{99EDDABE-AED7-43D8-9747-93616A450918}" destId="{E425B0E9-E728-4CEB-AAF1-173998F9C7D5}" srcOrd="0" destOrd="0" presId="urn:microsoft.com/office/officeart/2005/8/layout/vList2"/>
    <dgm:cxn modelId="{16AB562D-9225-4F76-A8E1-9EFF7256BFA1}" type="presParOf" srcId="{99EDDABE-AED7-43D8-9747-93616A450918}" destId="{F3AEDA59-AE13-4425-A644-EC88EBDDFB8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9A9500-DB38-48F9-9668-3DC2DAAADDB3}"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9E7CBB75-9742-43D7-8506-2C63E6ADE117}">
      <dgm:prSet/>
      <dgm:spPr/>
      <dgm:t>
        <a:bodyPr/>
        <a:lstStyle/>
        <a:p>
          <a:r>
            <a:rPr lang="en-GB"/>
            <a:t>Um die Praktiken des "flipped classroom" kontinuierlich zu verbessern, müssen die Lehrkräfte einen systematischen Evaluierungsprozess einführen, der quantitative und qualitative Messgrößen verwendet. </a:t>
          </a:r>
          <a:endParaRPr lang="en-BE"/>
        </a:p>
      </dgm:t>
    </dgm:pt>
    <dgm:pt modelId="{078965A9-34C9-4D9C-AE3B-8E7BA1783066}" type="parTrans" cxnId="{22F3EEAB-8CD4-46EC-BDEA-23F6877D6F90}">
      <dgm:prSet/>
      <dgm:spPr/>
      <dgm:t>
        <a:bodyPr/>
        <a:lstStyle/>
        <a:p>
          <a:endParaRPr lang="en-BE"/>
        </a:p>
      </dgm:t>
    </dgm:pt>
    <dgm:pt modelId="{ABA02610-EACD-4959-BE61-7D6D43C3A7FB}" type="sibTrans" cxnId="{22F3EEAB-8CD4-46EC-BDEA-23F6877D6F90}">
      <dgm:prSet/>
      <dgm:spPr/>
      <dgm:t>
        <a:bodyPr/>
        <a:lstStyle/>
        <a:p>
          <a:endParaRPr lang="en-BE"/>
        </a:p>
      </dgm:t>
    </dgm:pt>
    <dgm:pt modelId="{8B5484B7-E31C-4C45-8E8B-C64B84E92C8B}">
      <dgm:prSet/>
      <dgm:spPr/>
      <dgm:t>
        <a:bodyPr/>
        <a:lstStyle/>
        <a:p>
          <a:r>
            <a:rPr lang="en-GB"/>
            <a:t>Dies geschieht durch die Analyse von Schülerleistungsdaten, Engagementanalysen und Meinungen, die in Umfragen, Fokusgruppen und Einzelinterviews gesammelt werden. </a:t>
          </a:r>
          <a:endParaRPr lang="en-BE"/>
        </a:p>
      </dgm:t>
    </dgm:pt>
    <dgm:pt modelId="{7867FF74-B64B-436C-80D1-E1940786129C}" type="parTrans" cxnId="{19D5D048-0385-4EA4-97EB-FFEE9101C388}">
      <dgm:prSet/>
      <dgm:spPr/>
      <dgm:t>
        <a:bodyPr/>
        <a:lstStyle/>
        <a:p>
          <a:endParaRPr lang="en-BE"/>
        </a:p>
      </dgm:t>
    </dgm:pt>
    <dgm:pt modelId="{46D4604F-6922-4FD9-ABCB-C269C43AF72D}" type="sibTrans" cxnId="{19D5D048-0385-4EA4-97EB-FFEE9101C388}">
      <dgm:prSet/>
      <dgm:spPr/>
      <dgm:t>
        <a:bodyPr/>
        <a:lstStyle/>
        <a:p>
          <a:endParaRPr lang="en-BE"/>
        </a:p>
      </dgm:t>
    </dgm:pt>
    <dgm:pt modelId="{5660BD23-71DF-4629-A60F-8117447E0868}">
      <dgm:prSet/>
      <dgm:spPr/>
      <dgm:t>
        <a:bodyPr/>
        <a:lstStyle/>
        <a:p>
          <a:r>
            <a:rPr lang="en-GB"/>
            <a:t>Die Ansichten der Beteiligten, einschließlich der Schüler, Eltern und Lehrer, sind entscheidend für die Ermittlung von Stärken und verbesserungswürdigen Bereichen. </a:t>
          </a:r>
          <a:endParaRPr lang="en-BE"/>
        </a:p>
      </dgm:t>
    </dgm:pt>
    <dgm:pt modelId="{62D4C9EA-75A4-403F-AE50-0B6DE6799981}" type="parTrans" cxnId="{6618082A-B4CE-496F-AEF5-155D51D76F85}">
      <dgm:prSet/>
      <dgm:spPr/>
      <dgm:t>
        <a:bodyPr/>
        <a:lstStyle/>
        <a:p>
          <a:endParaRPr lang="en-BE"/>
        </a:p>
      </dgm:t>
    </dgm:pt>
    <dgm:pt modelId="{B9A9FC48-7A1F-498A-B9B6-63AA9C4AFA36}" type="sibTrans" cxnId="{6618082A-B4CE-496F-AEF5-155D51D76F85}">
      <dgm:prSet/>
      <dgm:spPr/>
      <dgm:t>
        <a:bodyPr/>
        <a:lstStyle/>
        <a:p>
          <a:endParaRPr lang="en-BE"/>
        </a:p>
      </dgm:t>
    </dgm:pt>
    <dgm:pt modelId="{CA7B0971-C43A-4449-9D0D-97A1D79E06A0}">
      <dgm:prSet/>
      <dgm:spPr/>
      <dgm:t>
        <a:bodyPr/>
        <a:lstStyle/>
        <a:p>
          <a:r>
            <a:rPr lang="en-GB"/>
            <a:t>Die Anwendung eines Zyklus der reflektierten Praxis - Planen, Handeln, Beobachten, Reflektieren - ermöglicht es Pädagogen, fundierte Anpassungen der Unterrichtsstrategien, der Vermittlung von Inhalten und des Technologieeinsatzes vorzunehmen und so sicherzustellen, dass die Methoden des "flipped classroom" effektiv und auf die Bildungsziele abgestimmt bleiben.</a:t>
          </a:r>
          <a:endParaRPr lang="en-BE"/>
        </a:p>
      </dgm:t>
    </dgm:pt>
    <dgm:pt modelId="{476D5243-436B-433F-8594-B6E80BF0987B}" type="parTrans" cxnId="{7FEE039A-0954-4AA6-92C2-9EAC48889A61}">
      <dgm:prSet/>
      <dgm:spPr/>
      <dgm:t>
        <a:bodyPr/>
        <a:lstStyle/>
        <a:p>
          <a:endParaRPr lang="en-BE"/>
        </a:p>
      </dgm:t>
    </dgm:pt>
    <dgm:pt modelId="{F7D881A4-DA60-45FA-9018-875F0549C590}" type="sibTrans" cxnId="{7FEE039A-0954-4AA6-92C2-9EAC48889A61}">
      <dgm:prSet/>
      <dgm:spPr/>
      <dgm:t>
        <a:bodyPr/>
        <a:lstStyle/>
        <a:p>
          <a:endParaRPr lang="en-BE"/>
        </a:p>
      </dgm:t>
    </dgm:pt>
    <dgm:pt modelId="{4D90F16F-0AF8-4CDA-A55A-DC898368F525}" type="pres">
      <dgm:prSet presAssocID="{DE9A9500-DB38-48F9-9668-3DC2DAAADDB3}" presName="linear" presStyleCnt="0">
        <dgm:presLayoutVars>
          <dgm:animLvl val="lvl"/>
          <dgm:resizeHandles val="exact"/>
        </dgm:presLayoutVars>
      </dgm:prSet>
      <dgm:spPr/>
    </dgm:pt>
    <dgm:pt modelId="{B50ABB76-7F8E-4AE9-B493-169C965FEA18}" type="pres">
      <dgm:prSet presAssocID="{9E7CBB75-9742-43D7-8506-2C63E6ADE117}" presName="parentText" presStyleLbl="node1" presStyleIdx="0" presStyleCnt="1">
        <dgm:presLayoutVars>
          <dgm:chMax val="0"/>
          <dgm:bulletEnabled val="1"/>
        </dgm:presLayoutVars>
      </dgm:prSet>
      <dgm:spPr/>
    </dgm:pt>
    <dgm:pt modelId="{7FD548F1-3066-400F-A171-CB643DD4D277}" type="pres">
      <dgm:prSet presAssocID="{9E7CBB75-9742-43D7-8506-2C63E6ADE117}" presName="childText" presStyleLbl="revTx" presStyleIdx="0" presStyleCnt="1">
        <dgm:presLayoutVars>
          <dgm:bulletEnabled val="1"/>
        </dgm:presLayoutVars>
      </dgm:prSet>
      <dgm:spPr/>
    </dgm:pt>
  </dgm:ptLst>
  <dgm:cxnLst>
    <dgm:cxn modelId="{6618082A-B4CE-496F-AEF5-155D51D76F85}" srcId="{9E7CBB75-9742-43D7-8506-2C63E6ADE117}" destId="{5660BD23-71DF-4629-A60F-8117447E0868}" srcOrd="1" destOrd="0" parTransId="{62D4C9EA-75A4-403F-AE50-0B6DE6799981}" sibTransId="{B9A9FC48-7A1F-498A-B9B6-63AA9C4AFA36}"/>
    <dgm:cxn modelId="{FC113B60-0E87-4121-85E6-A261BC49EE0B}" type="presOf" srcId="{CA7B0971-C43A-4449-9D0D-97A1D79E06A0}" destId="{7FD548F1-3066-400F-A171-CB643DD4D277}" srcOrd="0" destOrd="2" presId="urn:microsoft.com/office/officeart/2005/8/layout/vList2"/>
    <dgm:cxn modelId="{19D5D048-0385-4EA4-97EB-FFEE9101C388}" srcId="{9E7CBB75-9742-43D7-8506-2C63E6ADE117}" destId="{8B5484B7-E31C-4C45-8E8B-C64B84E92C8B}" srcOrd="0" destOrd="0" parTransId="{7867FF74-B64B-436C-80D1-E1940786129C}" sibTransId="{46D4604F-6922-4FD9-ABCB-C269C43AF72D}"/>
    <dgm:cxn modelId="{3BBCC074-87A4-4779-BF52-8FC103D89C9C}" type="presOf" srcId="{8B5484B7-E31C-4C45-8E8B-C64B84E92C8B}" destId="{7FD548F1-3066-400F-A171-CB643DD4D277}" srcOrd="0" destOrd="0" presId="urn:microsoft.com/office/officeart/2005/8/layout/vList2"/>
    <dgm:cxn modelId="{6AEB4159-ACC1-4A99-8A16-F0A477824C4E}" type="presOf" srcId="{9E7CBB75-9742-43D7-8506-2C63E6ADE117}" destId="{B50ABB76-7F8E-4AE9-B493-169C965FEA18}" srcOrd="0" destOrd="0" presId="urn:microsoft.com/office/officeart/2005/8/layout/vList2"/>
    <dgm:cxn modelId="{ED70998E-AA64-4CDF-80DD-535A367EDBB9}" type="presOf" srcId="{5660BD23-71DF-4629-A60F-8117447E0868}" destId="{7FD548F1-3066-400F-A171-CB643DD4D277}" srcOrd="0" destOrd="1" presId="urn:microsoft.com/office/officeart/2005/8/layout/vList2"/>
    <dgm:cxn modelId="{7FEE039A-0954-4AA6-92C2-9EAC48889A61}" srcId="{9E7CBB75-9742-43D7-8506-2C63E6ADE117}" destId="{CA7B0971-C43A-4449-9D0D-97A1D79E06A0}" srcOrd="2" destOrd="0" parTransId="{476D5243-436B-433F-8594-B6E80BF0987B}" sibTransId="{F7D881A4-DA60-45FA-9018-875F0549C590}"/>
    <dgm:cxn modelId="{4A785FA9-CADC-4EB6-A705-51D5F5C8892E}" type="presOf" srcId="{DE9A9500-DB38-48F9-9668-3DC2DAAADDB3}" destId="{4D90F16F-0AF8-4CDA-A55A-DC898368F525}" srcOrd="0" destOrd="0" presId="urn:microsoft.com/office/officeart/2005/8/layout/vList2"/>
    <dgm:cxn modelId="{22F3EEAB-8CD4-46EC-BDEA-23F6877D6F90}" srcId="{DE9A9500-DB38-48F9-9668-3DC2DAAADDB3}" destId="{9E7CBB75-9742-43D7-8506-2C63E6ADE117}" srcOrd="0" destOrd="0" parTransId="{078965A9-34C9-4D9C-AE3B-8E7BA1783066}" sibTransId="{ABA02610-EACD-4959-BE61-7D6D43C3A7FB}"/>
    <dgm:cxn modelId="{EB25D051-37D8-4254-AD74-79B845B87144}" type="presParOf" srcId="{4D90F16F-0AF8-4CDA-A55A-DC898368F525}" destId="{B50ABB76-7F8E-4AE9-B493-169C965FEA18}" srcOrd="0" destOrd="0" presId="urn:microsoft.com/office/officeart/2005/8/layout/vList2"/>
    <dgm:cxn modelId="{7DEA9747-BEDA-4631-A1D6-B708D656AF8D}" type="presParOf" srcId="{4D90F16F-0AF8-4CDA-A55A-DC898368F525}" destId="{7FD548F1-3066-400F-A171-CB643DD4D277}"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68C9D3-0CFB-4CF6-B896-2D2FA08F69A6}" type="doc">
      <dgm:prSet loTypeId="urn:microsoft.com/office/officeart/2005/8/layout/hProcess9" loCatId="process" qsTypeId="urn:microsoft.com/office/officeart/2005/8/quickstyle/simple1" qsCatId="simple" csTypeId="urn:microsoft.com/office/officeart/2005/8/colors/accent6_2" csCatId="accent6"/>
      <dgm:spPr/>
      <dgm:t>
        <a:bodyPr/>
        <a:lstStyle/>
        <a:p>
          <a:endParaRPr lang="en-BE"/>
        </a:p>
      </dgm:t>
    </dgm:pt>
    <dgm:pt modelId="{B2678B37-E28B-445F-A581-2F7CBAD4CE47}">
      <dgm:prSet/>
      <dgm:spPr/>
      <dgm:t>
        <a:bodyPr/>
        <a:lstStyle/>
        <a:p>
          <a:r>
            <a:rPr lang="en-GB" b="1"/>
            <a:t>Plan</a:t>
          </a:r>
          <a:endParaRPr lang="en-BE" b="1"/>
        </a:p>
      </dgm:t>
    </dgm:pt>
    <dgm:pt modelId="{EC48F6A1-5A1A-4974-B7BD-3472062E6893}" type="parTrans" cxnId="{C79D38EB-A18E-4A4C-8B68-0CF32914ECEC}">
      <dgm:prSet/>
      <dgm:spPr/>
      <dgm:t>
        <a:bodyPr/>
        <a:lstStyle/>
        <a:p>
          <a:endParaRPr lang="en-BE" b="1"/>
        </a:p>
      </dgm:t>
    </dgm:pt>
    <dgm:pt modelId="{CB830B92-7913-493A-9660-F3BADD9866A8}" type="sibTrans" cxnId="{C79D38EB-A18E-4A4C-8B68-0CF32914ECEC}">
      <dgm:prSet/>
      <dgm:spPr/>
      <dgm:t>
        <a:bodyPr/>
        <a:lstStyle/>
        <a:p>
          <a:endParaRPr lang="en-BE" b="1"/>
        </a:p>
      </dgm:t>
    </dgm:pt>
    <dgm:pt modelId="{03608119-CCFA-4C59-B771-30A12F9263E0}">
      <dgm:prSet/>
      <dgm:spPr/>
      <dgm:t>
        <a:bodyPr/>
        <a:lstStyle/>
        <a:p>
          <a:r>
            <a:rPr lang="en-GB" b="1"/>
            <a:t>Gesetz</a:t>
          </a:r>
          <a:endParaRPr lang="en-BE" b="1"/>
        </a:p>
      </dgm:t>
    </dgm:pt>
    <dgm:pt modelId="{521C9F31-A421-4265-AC06-485BB0219BFA}" type="parTrans" cxnId="{3FABF0A8-09D3-4C5E-B833-89189F7752B9}">
      <dgm:prSet/>
      <dgm:spPr/>
      <dgm:t>
        <a:bodyPr/>
        <a:lstStyle/>
        <a:p>
          <a:endParaRPr lang="en-BE" b="1"/>
        </a:p>
      </dgm:t>
    </dgm:pt>
    <dgm:pt modelId="{D0E451D7-40F5-4E3C-94EF-032EC16324DE}" type="sibTrans" cxnId="{3FABF0A8-09D3-4C5E-B833-89189F7752B9}">
      <dgm:prSet/>
      <dgm:spPr/>
      <dgm:t>
        <a:bodyPr/>
        <a:lstStyle/>
        <a:p>
          <a:endParaRPr lang="en-BE" b="1"/>
        </a:p>
      </dgm:t>
    </dgm:pt>
    <dgm:pt modelId="{79C3C985-08D9-4442-AD21-EE9DEE05D06A}">
      <dgm:prSet/>
      <dgm:spPr/>
      <dgm:t>
        <a:bodyPr/>
        <a:lstStyle/>
        <a:p>
          <a:r>
            <a:rPr lang="en-GB" b="1"/>
            <a:t>Siehe</a:t>
          </a:r>
          <a:endParaRPr lang="en-BE" b="1"/>
        </a:p>
      </dgm:t>
    </dgm:pt>
    <dgm:pt modelId="{4C445C89-0D59-4A06-84BB-E85D9EF7BFA0}" type="parTrans" cxnId="{263464C9-81BD-440B-839B-D783F17D7D3A}">
      <dgm:prSet/>
      <dgm:spPr/>
      <dgm:t>
        <a:bodyPr/>
        <a:lstStyle/>
        <a:p>
          <a:endParaRPr lang="en-BE" b="1"/>
        </a:p>
      </dgm:t>
    </dgm:pt>
    <dgm:pt modelId="{1938BC02-1918-4678-9593-92F72BCB196E}" type="sibTrans" cxnId="{263464C9-81BD-440B-839B-D783F17D7D3A}">
      <dgm:prSet/>
      <dgm:spPr/>
      <dgm:t>
        <a:bodyPr/>
        <a:lstStyle/>
        <a:p>
          <a:endParaRPr lang="en-BE" b="1"/>
        </a:p>
      </dgm:t>
    </dgm:pt>
    <dgm:pt modelId="{F54E2513-2176-426C-A129-77DE9198B82E}">
      <dgm:prSet/>
      <dgm:spPr/>
      <dgm:t>
        <a:bodyPr/>
        <a:lstStyle/>
        <a:p>
          <a:r>
            <a:rPr lang="en-GB" b="1"/>
            <a:t>Reflektieren</a:t>
          </a:r>
          <a:endParaRPr lang="en-BE" b="1"/>
        </a:p>
      </dgm:t>
    </dgm:pt>
    <dgm:pt modelId="{199278B8-75CE-4CFA-BDA4-B4B718ECBDA8}" type="parTrans" cxnId="{56D50379-2ACE-4A2E-94B0-C1C3412E4A30}">
      <dgm:prSet/>
      <dgm:spPr/>
      <dgm:t>
        <a:bodyPr/>
        <a:lstStyle/>
        <a:p>
          <a:endParaRPr lang="en-BE" b="1"/>
        </a:p>
      </dgm:t>
    </dgm:pt>
    <dgm:pt modelId="{22472533-887A-45C7-B43F-0853AF108C3C}" type="sibTrans" cxnId="{56D50379-2ACE-4A2E-94B0-C1C3412E4A30}">
      <dgm:prSet/>
      <dgm:spPr/>
      <dgm:t>
        <a:bodyPr/>
        <a:lstStyle/>
        <a:p>
          <a:endParaRPr lang="en-BE" b="1"/>
        </a:p>
      </dgm:t>
    </dgm:pt>
    <dgm:pt modelId="{617A4A4D-3054-49E7-8F6C-2374CF503C7A}" type="pres">
      <dgm:prSet presAssocID="{0668C9D3-0CFB-4CF6-B896-2D2FA08F69A6}" presName="CompostProcess" presStyleCnt="0">
        <dgm:presLayoutVars>
          <dgm:dir/>
          <dgm:resizeHandles val="exact"/>
        </dgm:presLayoutVars>
      </dgm:prSet>
      <dgm:spPr/>
    </dgm:pt>
    <dgm:pt modelId="{92CB5F6E-5446-483D-9BE3-C6167D2F1012}" type="pres">
      <dgm:prSet presAssocID="{0668C9D3-0CFB-4CF6-B896-2D2FA08F69A6}" presName="arrow" presStyleLbl="bgShp" presStyleIdx="0" presStyleCnt="1"/>
      <dgm:spPr/>
    </dgm:pt>
    <dgm:pt modelId="{280E3AFF-9F08-4E09-9E71-CF6A5E96E0A7}" type="pres">
      <dgm:prSet presAssocID="{0668C9D3-0CFB-4CF6-B896-2D2FA08F69A6}" presName="linearProcess" presStyleCnt="0"/>
      <dgm:spPr/>
    </dgm:pt>
    <dgm:pt modelId="{49B96B42-E36E-42E8-B3A2-A0142C88EE77}" type="pres">
      <dgm:prSet presAssocID="{B2678B37-E28B-445F-A581-2F7CBAD4CE47}" presName="textNode" presStyleLbl="node1" presStyleIdx="0" presStyleCnt="4">
        <dgm:presLayoutVars>
          <dgm:bulletEnabled val="1"/>
        </dgm:presLayoutVars>
      </dgm:prSet>
      <dgm:spPr/>
    </dgm:pt>
    <dgm:pt modelId="{FA820BA0-2E88-4C7F-90A4-42E7B646BE73}" type="pres">
      <dgm:prSet presAssocID="{CB830B92-7913-493A-9660-F3BADD9866A8}" presName="sibTrans" presStyleCnt="0"/>
      <dgm:spPr/>
    </dgm:pt>
    <dgm:pt modelId="{A5D63C9E-6D31-4D7F-8CF3-C66F8BA686DB}" type="pres">
      <dgm:prSet presAssocID="{03608119-CCFA-4C59-B771-30A12F9263E0}" presName="textNode" presStyleLbl="node1" presStyleIdx="1" presStyleCnt="4">
        <dgm:presLayoutVars>
          <dgm:bulletEnabled val="1"/>
        </dgm:presLayoutVars>
      </dgm:prSet>
      <dgm:spPr/>
    </dgm:pt>
    <dgm:pt modelId="{79807947-01A3-4347-9E81-6CC1E2AFE4AE}" type="pres">
      <dgm:prSet presAssocID="{D0E451D7-40F5-4E3C-94EF-032EC16324DE}" presName="sibTrans" presStyleCnt="0"/>
      <dgm:spPr/>
    </dgm:pt>
    <dgm:pt modelId="{AF4444FF-8027-4B40-8EF7-F30CB6FA6E6D}" type="pres">
      <dgm:prSet presAssocID="{79C3C985-08D9-4442-AD21-EE9DEE05D06A}" presName="textNode" presStyleLbl="node1" presStyleIdx="2" presStyleCnt="4">
        <dgm:presLayoutVars>
          <dgm:bulletEnabled val="1"/>
        </dgm:presLayoutVars>
      </dgm:prSet>
      <dgm:spPr/>
    </dgm:pt>
    <dgm:pt modelId="{B26B4FF1-253C-48F3-9DFC-65EE881CFC74}" type="pres">
      <dgm:prSet presAssocID="{1938BC02-1918-4678-9593-92F72BCB196E}" presName="sibTrans" presStyleCnt="0"/>
      <dgm:spPr/>
    </dgm:pt>
    <dgm:pt modelId="{EAEB459D-B2A0-4E1A-B410-FD63F6986E0D}" type="pres">
      <dgm:prSet presAssocID="{F54E2513-2176-426C-A129-77DE9198B82E}" presName="textNode" presStyleLbl="node1" presStyleIdx="3" presStyleCnt="4">
        <dgm:presLayoutVars>
          <dgm:bulletEnabled val="1"/>
        </dgm:presLayoutVars>
      </dgm:prSet>
      <dgm:spPr/>
    </dgm:pt>
  </dgm:ptLst>
  <dgm:cxnLst>
    <dgm:cxn modelId="{D54D415E-3038-4998-BA1C-DF35A369A44E}" type="presOf" srcId="{0668C9D3-0CFB-4CF6-B896-2D2FA08F69A6}" destId="{617A4A4D-3054-49E7-8F6C-2374CF503C7A}" srcOrd="0" destOrd="0" presId="urn:microsoft.com/office/officeart/2005/8/layout/hProcess9"/>
    <dgm:cxn modelId="{99D3B471-6DAE-4340-A969-56BE29EC0C4B}" type="presOf" srcId="{03608119-CCFA-4C59-B771-30A12F9263E0}" destId="{A5D63C9E-6D31-4D7F-8CF3-C66F8BA686DB}" srcOrd="0" destOrd="0" presId="urn:microsoft.com/office/officeart/2005/8/layout/hProcess9"/>
    <dgm:cxn modelId="{56D50379-2ACE-4A2E-94B0-C1C3412E4A30}" srcId="{0668C9D3-0CFB-4CF6-B896-2D2FA08F69A6}" destId="{F54E2513-2176-426C-A129-77DE9198B82E}" srcOrd="3" destOrd="0" parTransId="{199278B8-75CE-4CFA-BDA4-B4B718ECBDA8}" sibTransId="{22472533-887A-45C7-B43F-0853AF108C3C}"/>
    <dgm:cxn modelId="{C7A0FD5A-5030-4AF2-979B-6E46788585C4}" type="presOf" srcId="{79C3C985-08D9-4442-AD21-EE9DEE05D06A}" destId="{AF4444FF-8027-4B40-8EF7-F30CB6FA6E6D}" srcOrd="0" destOrd="0" presId="urn:microsoft.com/office/officeart/2005/8/layout/hProcess9"/>
    <dgm:cxn modelId="{3FABF0A8-09D3-4C5E-B833-89189F7752B9}" srcId="{0668C9D3-0CFB-4CF6-B896-2D2FA08F69A6}" destId="{03608119-CCFA-4C59-B771-30A12F9263E0}" srcOrd="1" destOrd="0" parTransId="{521C9F31-A421-4265-AC06-485BB0219BFA}" sibTransId="{D0E451D7-40F5-4E3C-94EF-032EC16324DE}"/>
    <dgm:cxn modelId="{8AEC85C1-7380-4032-84D3-5ED3ECEA8F55}" type="presOf" srcId="{F54E2513-2176-426C-A129-77DE9198B82E}" destId="{EAEB459D-B2A0-4E1A-B410-FD63F6986E0D}" srcOrd="0" destOrd="0" presId="urn:microsoft.com/office/officeart/2005/8/layout/hProcess9"/>
    <dgm:cxn modelId="{263464C9-81BD-440B-839B-D783F17D7D3A}" srcId="{0668C9D3-0CFB-4CF6-B896-2D2FA08F69A6}" destId="{79C3C985-08D9-4442-AD21-EE9DEE05D06A}" srcOrd="2" destOrd="0" parTransId="{4C445C89-0D59-4A06-84BB-E85D9EF7BFA0}" sibTransId="{1938BC02-1918-4678-9593-92F72BCB196E}"/>
    <dgm:cxn modelId="{BCC822DE-D4AE-4309-9311-0A4214DEFDE8}" type="presOf" srcId="{B2678B37-E28B-445F-A581-2F7CBAD4CE47}" destId="{49B96B42-E36E-42E8-B3A2-A0142C88EE77}" srcOrd="0" destOrd="0" presId="urn:microsoft.com/office/officeart/2005/8/layout/hProcess9"/>
    <dgm:cxn modelId="{C79D38EB-A18E-4A4C-8B68-0CF32914ECEC}" srcId="{0668C9D3-0CFB-4CF6-B896-2D2FA08F69A6}" destId="{B2678B37-E28B-445F-A581-2F7CBAD4CE47}" srcOrd="0" destOrd="0" parTransId="{EC48F6A1-5A1A-4974-B7BD-3472062E6893}" sibTransId="{CB830B92-7913-493A-9660-F3BADD9866A8}"/>
    <dgm:cxn modelId="{20554B82-9880-4E0A-8A6D-BFDCCD526DD1}" type="presParOf" srcId="{617A4A4D-3054-49E7-8F6C-2374CF503C7A}" destId="{92CB5F6E-5446-483D-9BE3-C6167D2F1012}" srcOrd="0" destOrd="0" presId="urn:microsoft.com/office/officeart/2005/8/layout/hProcess9"/>
    <dgm:cxn modelId="{DFA2F2BE-DAA1-4DDC-8C12-ABA111F45D59}" type="presParOf" srcId="{617A4A4D-3054-49E7-8F6C-2374CF503C7A}" destId="{280E3AFF-9F08-4E09-9E71-CF6A5E96E0A7}" srcOrd="1" destOrd="0" presId="urn:microsoft.com/office/officeart/2005/8/layout/hProcess9"/>
    <dgm:cxn modelId="{B266E487-5018-4EA3-8D9C-AD5319ED2F1B}" type="presParOf" srcId="{280E3AFF-9F08-4E09-9E71-CF6A5E96E0A7}" destId="{49B96B42-E36E-42E8-B3A2-A0142C88EE77}" srcOrd="0" destOrd="0" presId="urn:microsoft.com/office/officeart/2005/8/layout/hProcess9"/>
    <dgm:cxn modelId="{67E64D85-852F-4BBD-95BA-832F664CFBFD}" type="presParOf" srcId="{280E3AFF-9F08-4E09-9E71-CF6A5E96E0A7}" destId="{FA820BA0-2E88-4C7F-90A4-42E7B646BE73}" srcOrd="1" destOrd="0" presId="urn:microsoft.com/office/officeart/2005/8/layout/hProcess9"/>
    <dgm:cxn modelId="{CB9CE455-DF57-4B03-B66B-89850F3F302D}" type="presParOf" srcId="{280E3AFF-9F08-4E09-9E71-CF6A5E96E0A7}" destId="{A5D63C9E-6D31-4D7F-8CF3-C66F8BA686DB}" srcOrd="2" destOrd="0" presId="urn:microsoft.com/office/officeart/2005/8/layout/hProcess9"/>
    <dgm:cxn modelId="{00131E99-A592-4B70-846F-7B104386620E}" type="presParOf" srcId="{280E3AFF-9F08-4E09-9E71-CF6A5E96E0A7}" destId="{79807947-01A3-4347-9E81-6CC1E2AFE4AE}" srcOrd="3" destOrd="0" presId="urn:microsoft.com/office/officeart/2005/8/layout/hProcess9"/>
    <dgm:cxn modelId="{C0CC0B3A-91A7-42FB-AC78-A287EB374E93}" type="presParOf" srcId="{280E3AFF-9F08-4E09-9E71-CF6A5E96E0A7}" destId="{AF4444FF-8027-4B40-8EF7-F30CB6FA6E6D}" srcOrd="4" destOrd="0" presId="urn:microsoft.com/office/officeart/2005/8/layout/hProcess9"/>
    <dgm:cxn modelId="{6ECC8B70-7828-4EB1-BF01-419E4D534D92}" type="presParOf" srcId="{280E3AFF-9F08-4E09-9E71-CF6A5E96E0A7}" destId="{B26B4FF1-253C-48F3-9DFC-65EE881CFC74}" srcOrd="5" destOrd="0" presId="urn:microsoft.com/office/officeart/2005/8/layout/hProcess9"/>
    <dgm:cxn modelId="{085282AD-3C57-42E8-B7F5-E685E57A579B}" type="presParOf" srcId="{280E3AFF-9F08-4E09-9E71-CF6A5E96E0A7}" destId="{EAEB459D-B2A0-4E1A-B410-FD63F6986E0D}" srcOrd="6"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664DDA-3F6F-455E-AA3B-E50D06AF5730}"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27E84B64-9DB0-4015-83AE-40F2ED47FF68}">
      <dgm:prSet/>
      <dgm:spPr/>
      <dgm:t>
        <a:bodyPr/>
        <a:lstStyle/>
        <a:p>
          <a:r>
            <a:rPr lang="en-GB"/>
            <a:t>Im Zuge der Weiterentwicklung des umgekehrten Lernens können Pädagogen mit Innovationen in den Bereichen adaptive Lerntechnologien, erweiterte und virtuelle Realität (AR/VR) für immersive Lernerfahrungen und personalisierte Lernpfade mit Hilfe von KI rechnen. </a:t>
          </a:r>
          <a:endParaRPr lang="en-BE"/>
        </a:p>
      </dgm:t>
    </dgm:pt>
    <dgm:pt modelId="{C5B681A4-64DD-463E-8762-9A1D07DA24A8}" type="parTrans" cxnId="{E468A8DD-82C9-47F2-A2B4-8111CF1AE60E}">
      <dgm:prSet/>
      <dgm:spPr/>
      <dgm:t>
        <a:bodyPr/>
        <a:lstStyle/>
        <a:p>
          <a:endParaRPr lang="en-BE"/>
        </a:p>
      </dgm:t>
    </dgm:pt>
    <dgm:pt modelId="{3B0D435C-15D7-4433-9117-3E1DA17185F9}" type="sibTrans" cxnId="{E468A8DD-82C9-47F2-A2B4-8111CF1AE60E}">
      <dgm:prSet/>
      <dgm:spPr/>
      <dgm:t>
        <a:bodyPr/>
        <a:lstStyle/>
        <a:p>
          <a:endParaRPr lang="en-BE"/>
        </a:p>
      </dgm:t>
    </dgm:pt>
    <dgm:pt modelId="{56EED2C1-A1C5-445E-8AB4-47F4AA350CAC}">
      <dgm:prSet/>
      <dgm:spPr/>
      <dgm:t>
        <a:bodyPr/>
        <a:lstStyle/>
        <a:p>
          <a:r>
            <a:rPr lang="en-GB"/>
            <a:t>Die Integration globaler Plattformen für die Zusammenarbeit wird die Möglichkeiten des interkulturellen Lernens weiter verbessern. </a:t>
          </a:r>
          <a:endParaRPr lang="en-BE"/>
        </a:p>
      </dgm:t>
    </dgm:pt>
    <dgm:pt modelId="{8FE5B752-8D49-49F2-B92D-164B101424AA}" type="parTrans" cxnId="{C050467A-39B0-4C7B-93FC-CC5537B4132A}">
      <dgm:prSet/>
      <dgm:spPr/>
      <dgm:t>
        <a:bodyPr/>
        <a:lstStyle/>
        <a:p>
          <a:endParaRPr lang="en-BE"/>
        </a:p>
      </dgm:t>
    </dgm:pt>
    <dgm:pt modelId="{7D216A62-4E9C-4C2E-B7E4-F451CA7BA9F3}" type="sibTrans" cxnId="{C050467A-39B0-4C7B-93FC-CC5537B4132A}">
      <dgm:prSet/>
      <dgm:spPr/>
      <dgm:t>
        <a:bodyPr/>
        <a:lstStyle/>
        <a:p>
          <a:endParaRPr lang="en-BE"/>
        </a:p>
      </dgm:t>
    </dgm:pt>
    <dgm:pt modelId="{E0453E90-6A3B-43E4-B04B-2B8DA4F81017}">
      <dgm:prSet/>
      <dgm:spPr/>
      <dgm:t>
        <a:bodyPr/>
        <a:lstStyle/>
        <a:p>
          <a:r>
            <a:rPr lang="en-GB"/>
            <a:t>Darüber hinaus bietet die Entwicklung der Blockchain für sichere und transparente Bildungsaufzeichnungen und -nachweise neue Möglichkeiten für die Anerkennung und Übertragung von Lernleistungen. </a:t>
          </a:r>
          <a:endParaRPr lang="en-BE"/>
        </a:p>
      </dgm:t>
    </dgm:pt>
    <dgm:pt modelId="{4E848188-6DD1-4591-9C11-0E7E8DCD75F8}" type="parTrans" cxnId="{90065029-407D-45B8-9946-CAF1382241BB}">
      <dgm:prSet/>
      <dgm:spPr/>
      <dgm:t>
        <a:bodyPr/>
        <a:lstStyle/>
        <a:p>
          <a:endParaRPr lang="en-BE"/>
        </a:p>
      </dgm:t>
    </dgm:pt>
    <dgm:pt modelId="{418A5A3E-B54A-46B3-9A9A-73151CD1B951}" type="sibTrans" cxnId="{90065029-407D-45B8-9946-CAF1382241BB}">
      <dgm:prSet/>
      <dgm:spPr/>
      <dgm:t>
        <a:bodyPr/>
        <a:lstStyle/>
        <a:p>
          <a:endParaRPr lang="en-BE"/>
        </a:p>
      </dgm:t>
    </dgm:pt>
    <dgm:pt modelId="{3092739E-503C-4031-8A95-1CA3266154A2}" type="pres">
      <dgm:prSet presAssocID="{BA664DDA-3F6F-455E-AA3B-E50D06AF5730}" presName="linear" presStyleCnt="0">
        <dgm:presLayoutVars>
          <dgm:animLvl val="lvl"/>
          <dgm:resizeHandles val="exact"/>
        </dgm:presLayoutVars>
      </dgm:prSet>
      <dgm:spPr/>
    </dgm:pt>
    <dgm:pt modelId="{93EA3CBA-809F-44EE-BAAA-E6B21B9871BA}" type="pres">
      <dgm:prSet presAssocID="{27E84B64-9DB0-4015-83AE-40F2ED47FF68}" presName="parentText" presStyleLbl="node1" presStyleIdx="0" presStyleCnt="3">
        <dgm:presLayoutVars>
          <dgm:chMax val="0"/>
          <dgm:bulletEnabled val="1"/>
        </dgm:presLayoutVars>
      </dgm:prSet>
      <dgm:spPr/>
    </dgm:pt>
    <dgm:pt modelId="{FA18EF17-A6F6-4804-98C5-C5BDB2CE9B9F}" type="pres">
      <dgm:prSet presAssocID="{3B0D435C-15D7-4433-9117-3E1DA17185F9}" presName="spacer" presStyleCnt="0"/>
      <dgm:spPr/>
    </dgm:pt>
    <dgm:pt modelId="{CD535EF2-899E-4FF0-B17D-86F474462437}" type="pres">
      <dgm:prSet presAssocID="{56EED2C1-A1C5-445E-8AB4-47F4AA350CAC}" presName="parentText" presStyleLbl="node1" presStyleIdx="1" presStyleCnt="3">
        <dgm:presLayoutVars>
          <dgm:chMax val="0"/>
          <dgm:bulletEnabled val="1"/>
        </dgm:presLayoutVars>
      </dgm:prSet>
      <dgm:spPr/>
    </dgm:pt>
    <dgm:pt modelId="{E26E4113-AD8C-4158-A1DC-2766407E2467}" type="pres">
      <dgm:prSet presAssocID="{7D216A62-4E9C-4C2E-B7E4-F451CA7BA9F3}" presName="spacer" presStyleCnt="0"/>
      <dgm:spPr/>
    </dgm:pt>
    <dgm:pt modelId="{9D6B9C78-D220-425D-8E65-BD098699D580}" type="pres">
      <dgm:prSet presAssocID="{E0453E90-6A3B-43E4-B04B-2B8DA4F81017}" presName="parentText" presStyleLbl="node1" presStyleIdx="2" presStyleCnt="3">
        <dgm:presLayoutVars>
          <dgm:chMax val="0"/>
          <dgm:bulletEnabled val="1"/>
        </dgm:presLayoutVars>
      </dgm:prSet>
      <dgm:spPr/>
    </dgm:pt>
  </dgm:ptLst>
  <dgm:cxnLst>
    <dgm:cxn modelId="{E6980913-8625-4D17-AE69-58CA7EA738BD}" type="presOf" srcId="{56EED2C1-A1C5-445E-8AB4-47F4AA350CAC}" destId="{CD535EF2-899E-4FF0-B17D-86F474462437}" srcOrd="0" destOrd="0" presId="urn:microsoft.com/office/officeart/2005/8/layout/vList2"/>
    <dgm:cxn modelId="{EA601828-4899-4F9C-A228-FD9EDF621140}" type="presOf" srcId="{BA664DDA-3F6F-455E-AA3B-E50D06AF5730}" destId="{3092739E-503C-4031-8A95-1CA3266154A2}" srcOrd="0" destOrd="0" presId="urn:microsoft.com/office/officeart/2005/8/layout/vList2"/>
    <dgm:cxn modelId="{90065029-407D-45B8-9946-CAF1382241BB}" srcId="{BA664DDA-3F6F-455E-AA3B-E50D06AF5730}" destId="{E0453E90-6A3B-43E4-B04B-2B8DA4F81017}" srcOrd="2" destOrd="0" parTransId="{4E848188-6DD1-4591-9C11-0E7E8DCD75F8}" sibTransId="{418A5A3E-B54A-46B3-9A9A-73151CD1B951}"/>
    <dgm:cxn modelId="{AF3C6F37-6776-4799-9178-AAC7AFFA7EF3}" type="presOf" srcId="{E0453E90-6A3B-43E4-B04B-2B8DA4F81017}" destId="{9D6B9C78-D220-425D-8E65-BD098699D580}" srcOrd="0" destOrd="0" presId="urn:microsoft.com/office/officeart/2005/8/layout/vList2"/>
    <dgm:cxn modelId="{B3C19D71-144E-4553-AE72-4C6D8940C261}" type="presOf" srcId="{27E84B64-9DB0-4015-83AE-40F2ED47FF68}" destId="{93EA3CBA-809F-44EE-BAAA-E6B21B9871BA}" srcOrd="0" destOrd="0" presId="urn:microsoft.com/office/officeart/2005/8/layout/vList2"/>
    <dgm:cxn modelId="{C050467A-39B0-4C7B-93FC-CC5537B4132A}" srcId="{BA664DDA-3F6F-455E-AA3B-E50D06AF5730}" destId="{56EED2C1-A1C5-445E-8AB4-47F4AA350CAC}" srcOrd="1" destOrd="0" parTransId="{8FE5B752-8D49-49F2-B92D-164B101424AA}" sibTransId="{7D216A62-4E9C-4C2E-B7E4-F451CA7BA9F3}"/>
    <dgm:cxn modelId="{E468A8DD-82C9-47F2-A2B4-8111CF1AE60E}" srcId="{BA664DDA-3F6F-455E-AA3B-E50D06AF5730}" destId="{27E84B64-9DB0-4015-83AE-40F2ED47FF68}" srcOrd="0" destOrd="0" parTransId="{C5B681A4-64DD-463E-8762-9A1D07DA24A8}" sibTransId="{3B0D435C-15D7-4433-9117-3E1DA17185F9}"/>
    <dgm:cxn modelId="{8B09C041-87E1-44C6-8B65-3B57F80BE85A}" type="presParOf" srcId="{3092739E-503C-4031-8A95-1CA3266154A2}" destId="{93EA3CBA-809F-44EE-BAAA-E6B21B9871BA}" srcOrd="0" destOrd="0" presId="urn:microsoft.com/office/officeart/2005/8/layout/vList2"/>
    <dgm:cxn modelId="{C5713A7A-D92F-41F6-8344-2A55DF155C9F}" type="presParOf" srcId="{3092739E-503C-4031-8A95-1CA3266154A2}" destId="{FA18EF17-A6F6-4804-98C5-C5BDB2CE9B9F}" srcOrd="1" destOrd="0" presId="urn:microsoft.com/office/officeart/2005/8/layout/vList2"/>
    <dgm:cxn modelId="{6BD8ABCC-833C-48DF-BBD5-A63CD1E0DBE0}" type="presParOf" srcId="{3092739E-503C-4031-8A95-1CA3266154A2}" destId="{CD535EF2-899E-4FF0-B17D-86F474462437}" srcOrd="2" destOrd="0" presId="urn:microsoft.com/office/officeart/2005/8/layout/vList2"/>
    <dgm:cxn modelId="{8C708F58-FE3D-4D73-BF7E-2A1BBCF094BD}" type="presParOf" srcId="{3092739E-503C-4031-8A95-1CA3266154A2}" destId="{E26E4113-AD8C-4158-A1DC-2766407E2467}" srcOrd="3" destOrd="0" presId="urn:microsoft.com/office/officeart/2005/8/layout/vList2"/>
    <dgm:cxn modelId="{A842EC23-6763-47A9-8643-645AC1D3605C}" type="presParOf" srcId="{3092739E-503C-4031-8A95-1CA3266154A2}" destId="{9D6B9C78-D220-425D-8E65-BD098699D58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A87C7B-BFD5-43F9-B43C-5CFE78412EE7}" type="doc">
      <dgm:prSet loTypeId="urn:microsoft.com/office/officeart/2005/8/layout/hList1" loCatId="list" qsTypeId="urn:microsoft.com/office/officeart/2005/8/quickstyle/simple1" qsCatId="simple" csTypeId="urn:microsoft.com/office/officeart/2005/8/colors/accent6_2" csCatId="accent6"/>
      <dgm:spPr/>
      <dgm:t>
        <a:bodyPr/>
        <a:lstStyle/>
        <a:p>
          <a:endParaRPr lang="en-BE"/>
        </a:p>
      </dgm:t>
    </dgm:pt>
    <dgm:pt modelId="{6933ABC3-C0A3-4F4E-9BC6-D0CCE4A7AD53}">
      <dgm:prSet/>
      <dgm:spPr/>
      <dgm:t>
        <a:bodyPr/>
        <a:lstStyle/>
        <a:p>
          <a:r>
            <a:rPr lang="en-GB" b="1"/>
            <a:t>Gemeinsame Gestaltung einer umgedrehten Lektion</a:t>
          </a:r>
          <a:endParaRPr lang="en-BE"/>
        </a:p>
      </dgm:t>
    </dgm:pt>
    <dgm:pt modelId="{E330760F-BA8D-4160-B910-ACDFDE3F2933}" type="parTrans" cxnId="{6B79C00C-F41D-455E-92B2-3780D34A1573}">
      <dgm:prSet/>
      <dgm:spPr/>
      <dgm:t>
        <a:bodyPr/>
        <a:lstStyle/>
        <a:p>
          <a:endParaRPr lang="en-BE"/>
        </a:p>
      </dgm:t>
    </dgm:pt>
    <dgm:pt modelId="{FB8C691A-4AAF-416A-8F0F-41630CD384D3}" type="sibTrans" cxnId="{6B79C00C-F41D-455E-92B2-3780D34A1573}">
      <dgm:prSet/>
      <dgm:spPr/>
      <dgm:t>
        <a:bodyPr/>
        <a:lstStyle/>
        <a:p>
          <a:endParaRPr lang="en-BE"/>
        </a:p>
      </dgm:t>
    </dgm:pt>
    <dgm:pt modelId="{E86C8648-A5A3-4F27-BB08-812CE6284803}">
      <dgm:prSet/>
      <dgm:spPr/>
      <dgm:t>
        <a:bodyPr/>
        <a:lstStyle/>
        <a:p>
          <a:r>
            <a:rPr lang="en-GB" b="1" dirty="0"/>
            <a:t>Planen Sie die Inhalte vor dem Unterricht: </a:t>
          </a:r>
          <a:r>
            <a:rPr lang="en-GB" b="0" dirty="0"/>
            <a:t>Wählen Sie ansprechende und abwechslungsreiche Ressourcen, die den Lernenden das nötige Grundwissen vermitteln. Stellen Sie sicher, dass die Inhalte zugänglich sind und mit praktischen Anwendungen im Unterricht verknüpft werden.</a:t>
          </a:r>
          <a:endParaRPr lang="en-BE" b="0" dirty="0"/>
        </a:p>
      </dgm:t>
    </dgm:pt>
    <dgm:pt modelId="{32BE2596-C0CE-4984-AA46-DF1D3BF0FB29}" type="parTrans" cxnId="{87879904-9997-4214-9D63-F37FC3FC8902}">
      <dgm:prSet/>
      <dgm:spPr/>
      <dgm:t>
        <a:bodyPr/>
        <a:lstStyle/>
        <a:p>
          <a:endParaRPr lang="en-BE"/>
        </a:p>
      </dgm:t>
    </dgm:pt>
    <dgm:pt modelId="{02F61248-5F51-4693-812B-A25EE8883CCA}" type="sibTrans" cxnId="{87879904-9997-4214-9D63-F37FC3FC8902}">
      <dgm:prSet/>
      <dgm:spPr/>
      <dgm:t>
        <a:bodyPr/>
        <a:lstStyle/>
        <a:p>
          <a:endParaRPr lang="en-BE"/>
        </a:p>
      </dgm:t>
    </dgm:pt>
    <dgm:pt modelId="{FE4319FE-44F5-4B90-8A9A-5EC9EAE9C981}">
      <dgm:prSet/>
      <dgm:spPr/>
      <dgm:t>
        <a:bodyPr/>
        <a:lstStyle/>
        <a:p>
          <a:r>
            <a:rPr lang="en-GB" b="1" dirty="0"/>
            <a:t>Realitätsnahe Aktivitäten</a:t>
          </a:r>
          <a:r>
            <a:rPr lang="en-GB" b="0" dirty="0"/>
            <a:t>: Entwickeln Sie Aufgaben für den Unterricht, die die Schüler dazu anregen, ihr Vorwissen in der Praxis anzuwenden, z. B. Geräte zu reparieren oder ein Problem zu lösen.</a:t>
          </a:r>
          <a:endParaRPr lang="en-BE" b="0" dirty="0"/>
        </a:p>
      </dgm:t>
    </dgm:pt>
    <dgm:pt modelId="{10153ACA-8A62-4CC3-9BAD-1D25202F8661}" type="parTrans" cxnId="{A254789D-E98B-4D07-990E-6B687F960807}">
      <dgm:prSet/>
      <dgm:spPr/>
      <dgm:t>
        <a:bodyPr/>
        <a:lstStyle/>
        <a:p>
          <a:endParaRPr lang="en-BE"/>
        </a:p>
      </dgm:t>
    </dgm:pt>
    <dgm:pt modelId="{E5165576-4978-443C-9316-4E6FF4B2F03C}" type="sibTrans" cxnId="{A254789D-E98B-4D07-990E-6B687F960807}">
      <dgm:prSet/>
      <dgm:spPr/>
      <dgm:t>
        <a:bodyPr/>
        <a:lstStyle/>
        <a:p>
          <a:endParaRPr lang="en-BE"/>
        </a:p>
      </dgm:t>
    </dgm:pt>
    <dgm:pt modelId="{AF8E2271-8349-4A3E-BB90-3BA6D874C5CF}">
      <dgm:prSet/>
      <dgm:spPr/>
      <dgm:t>
        <a:bodyPr/>
        <a:lstStyle/>
        <a:p>
          <a:r>
            <a:rPr lang="en-GB" b="1"/>
            <a:t>Umgang mit Gruppendynamik</a:t>
          </a:r>
          <a:endParaRPr lang="en-BE"/>
        </a:p>
      </dgm:t>
    </dgm:pt>
    <dgm:pt modelId="{7DEB1D7C-1613-4401-9A8B-A379A74F37C2}" type="parTrans" cxnId="{98AFA149-7ED6-4C41-920A-3C03A7A74AAA}">
      <dgm:prSet/>
      <dgm:spPr/>
      <dgm:t>
        <a:bodyPr/>
        <a:lstStyle/>
        <a:p>
          <a:endParaRPr lang="en-BE"/>
        </a:p>
      </dgm:t>
    </dgm:pt>
    <dgm:pt modelId="{ED6612C1-E73A-4223-B4C6-48456FC8AE2E}" type="sibTrans" cxnId="{98AFA149-7ED6-4C41-920A-3C03A7A74AAA}">
      <dgm:prSet/>
      <dgm:spPr/>
      <dgm:t>
        <a:bodyPr/>
        <a:lstStyle/>
        <a:p>
          <a:endParaRPr lang="en-BE"/>
        </a:p>
      </dgm:t>
    </dgm:pt>
    <dgm:pt modelId="{C7B79608-317B-4A86-A9B4-FADAA1CA4FF2}">
      <dgm:prSet/>
      <dgm:spPr/>
      <dgm:t>
        <a:bodyPr/>
        <a:lstStyle/>
        <a:p>
          <a:r>
            <a:rPr lang="en-GB" b="1" dirty="0"/>
            <a:t>Bilden Sie Gruppen</a:t>
          </a:r>
          <a:r>
            <a:rPr lang="en-GB" b="0" dirty="0"/>
            <a:t>: Bilden Sie gemischte Gruppen, um das Lernen unter Gleichaltrigen zu fördern. Achten Sie darauf, dass die Gruppenmitglieder die verschiedenen Aktivitäten abwechselnd durchführen, damit jeder Lernende die Möglichkeit hat, ein breites Spektrum an Fähigkeiten zu entwickeln.</a:t>
          </a:r>
          <a:endParaRPr lang="en-BE" b="0" dirty="0"/>
        </a:p>
      </dgm:t>
    </dgm:pt>
    <dgm:pt modelId="{1A232535-1947-47A4-A5DA-AB40544599E7}" type="parTrans" cxnId="{F92321A7-FC3E-4279-9FFF-5407BE518867}">
      <dgm:prSet/>
      <dgm:spPr/>
      <dgm:t>
        <a:bodyPr/>
        <a:lstStyle/>
        <a:p>
          <a:endParaRPr lang="en-BE"/>
        </a:p>
      </dgm:t>
    </dgm:pt>
    <dgm:pt modelId="{144A8D21-EB44-4690-84B8-A4093F6583F5}" type="sibTrans" cxnId="{F92321A7-FC3E-4279-9FFF-5407BE518867}">
      <dgm:prSet/>
      <dgm:spPr/>
      <dgm:t>
        <a:bodyPr/>
        <a:lstStyle/>
        <a:p>
          <a:endParaRPr lang="en-BE"/>
        </a:p>
      </dgm:t>
    </dgm:pt>
    <dgm:pt modelId="{14CBCFFF-6C34-47AE-8243-1176F6D9C21B}">
      <dgm:prSet/>
      <dgm:spPr/>
      <dgm:t>
        <a:bodyPr/>
        <a:lstStyle/>
        <a:p>
          <a:r>
            <a:rPr lang="en-GB" b="1" dirty="0"/>
            <a:t>Fördern Sie die Kommunikation</a:t>
          </a:r>
          <a:r>
            <a:rPr lang="en-GB" b="0" dirty="0"/>
            <a:t>: Fördern Sie eine offene Kommunikation zwischen den Gruppenmitgliedern. Verwenden Sie Eisbrecher oder strukturierte Diskussionen, um Beziehungen und Vertrauen aufzubauen</a:t>
          </a:r>
          <a:r>
            <a:rPr lang="en-GB" b="1" dirty="0"/>
            <a:t>.</a:t>
          </a:r>
          <a:endParaRPr lang="en-BE" dirty="0"/>
        </a:p>
      </dgm:t>
    </dgm:pt>
    <dgm:pt modelId="{17902E43-880F-488E-BD5D-85C04C255E78}" type="parTrans" cxnId="{D1289F89-D41B-457E-A4D8-B2130CD9E9BD}">
      <dgm:prSet/>
      <dgm:spPr/>
      <dgm:t>
        <a:bodyPr/>
        <a:lstStyle/>
        <a:p>
          <a:endParaRPr lang="en-BE"/>
        </a:p>
      </dgm:t>
    </dgm:pt>
    <dgm:pt modelId="{CCAD78CA-1066-4D30-ABAE-F2983092E82E}" type="sibTrans" cxnId="{D1289F89-D41B-457E-A4D8-B2130CD9E9BD}">
      <dgm:prSet/>
      <dgm:spPr/>
      <dgm:t>
        <a:bodyPr/>
        <a:lstStyle/>
        <a:p>
          <a:endParaRPr lang="en-BE"/>
        </a:p>
      </dgm:t>
    </dgm:pt>
    <dgm:pt modelId="{232084D8-EA70-496F-B7CF-DE1CEB0A7767}" type="pres">
      <dgm:prSet presAssocID="{C3A87C7B-BFD5-43F9-B43C-5CFE78412EE7}" presName="Name0" presStyleCnt="0">
        <dgm:presLayoutVars>
          <dgm:dir/>
          <dgm:animLvl val="lvl"/>
          <dgm:resizeHandles val="exact"/>
        </dgm:presLayoutVars>
      </dgm:prSet>
      <dgm:spPr/>
    </dgm:pt>
    <dgm:pt modelId="{13CB3368-BF59-4718-B050-B53CBF9F9EF6}" type="pres">
      <dgm:prSet presAssocID="{6933ABC3-C0A3-4F4E-9BC6-D0CCE4A7AD53}" presName="composite" presStyleCnt="0"/>
      <dgm:spPr/>
    </dgm:pt>
    <dgm:pt modelId="{71DA0FDE-BD87-4FEE-A61D-5870234242B8}" type="pres">
      <dgm:prSet presAssocID="{6933ABC3-C0A3-4F4E-9BC6-D0CCE4A7AD53}" presName="parTx" presStyleLbl="alignNode1" presStyleIdx="0" presStyleCnt="2">
        <dgm:presLayoutVars>
          <dgm:chMax val="0"/>
          <dgm:chPref val="0"/>
          <dgm:bulletEnabled val="1"/>
        </dgm:presLayoutVars>
      </dgm:prSet>
      <dgm:spPr/>
    </dgm:pt>
    <dgm:pt modelId="{5CD0F494-CFEE-4518-9277-CF1B3C2C35F9}" type="pres">
      <dgm:prSet presAssocID="{6933ABC3-C0A3-4F4E-9BC6-D0CCE4A7AD53}" presName="desTx" presStyleLbl="alignAccFollowNode1" presStyleIdx="0" presStyleCnt="2">
        <dgm:presLayoutVars>
          <dgm:bulletEnabled val="1"/>
        </dgm:presLayoutVars>
      </dgm:prSet>
      <dgm:spPr/>
    </dgm:pt>
    <dgm:pt modelId="{B8586B88-26C6-439A-904E-251086B01111}" type="pres">
      <dgm:prSet presAssocID="{FB8C691A-4AAF-416A-8F0F-41630CD384D3}" presName="space" presStyleCnt="0"/>
      <dgm:spPr/>
    </dgm:pt>
    <dgm:pt modelId="{8FB5E038-6DF8-45E6-BBDA-2D21D5040B24}" type="pres">
      <dgm:prSet presAssocID="{AF8E2271-8349-4A3E-BB90-3BA6D874C5CF}" presName="composite" presStyleCnt="0"/>
      <dgm:spPr/>
    </dgm:pt>
    <dgm:pt modelId="{84285FD2-E761-4F28-BF51-5A84D1B20ED7}" type="pres">
      <dgm:prSet presAssocID="{AF8E2271-8349-4A3E-BB90-3BA6D874C5CF}" presName="parTx" presStyleLbl="alignNode1" presStyleIdx="1" presStyleCnt="2">
        <dgm:presLayoutVars>
          <dgm:chMax val="0"/>
          <dgm:chPref val="0"/>
          <dgm:bulletEnabled val="1"/>
        </dgm:presLayoutVars>
      </dgm:prSet>
      <dgm:spPr/>
    </dgm:pt>
    <dgm:pt modelId="{B14C0DFF-F8FA-43BD-88F4-9A53147A4EB8}" type="pres">
      <dgm:prSet presAssocID="{AF8E2271-8349-4A3E-BB90-3BA6D874C5CF}" presName="desTx" presStyleLbl="alignAccFollowNode1" presStyleIdx="1" presStyleCnt="2">
        <dgm:presLayoutVars>
          <dgm:bulletEnabled val="1"/>
        </dgm:presLayoutVars>
      </dgm:prSet>
      <dgm:spPr/>
    </dgm:pt>
  </dgm:ptLst>
  <dgm:cxnLst>
    <dgm:cxn modelId="{87879904-9997-4214-9D63-F37FC3FC8902}" srcId="{6933ABC3-C0A3-4F4E-9BC6-D0CCE4A7AD53}" destId="{E86C8648-A5A3-4F27-BB08-812CE6284803}" srcOrd="0" destOrd="0" parTransId="{32BE2596-C0CE-4984-AA46-DF1D3BF0FB29}" sibTransId="{02F61248-5F51-4693-812B-A25EE8883CCA}"/>
    <dgm:cxn modelId="{6B79C00C-F41D-455E-92B2-3780D34A1573}" srcId="{C3A87C7B-BFD5-43F9-B43C-5CFE78412EE7}" destId="{6933ABC3-C0A3-4F4E-9BC6-D0CCE4A7AD53}" srcOrd="0" destOrd="0" parTransId="{E330760F-BA8D-4160-B910-ACDFDE3F2933}" sibTransId="{FB8C691A-4AAF-416A-8F0F-41630CD384D3}"/>
    <dgm:cxn modelId="{B2982215-C7C1-476D-80F1-9F8453909057}" type="presOf" srcId="{E86C8648-A5A3-4F27-BB08-812CE6284803}" destId="{5CD0F494-CFEE-4518-9277-CF1B3C2C35F9}" srcOrd="0" destOrd="0" presId="urn:microsoft.com/office/officeart/2005/8/layout/hList1"/>
    <dgm:cxn modelId="{11A22632-9E78-4EBE-A789-56216403D5D1}" type="presOf" srcId="{AF8E2271-8349-4A3E-BB90-3BA6D874C5CF}" destId="{84285FD2-E761-4F28-BF51-5A84D1B20ED7}" srcOrd="0" destOrd="0" presId="urn:microsoft.com/office/officeart/2005/8/layout/hList1"/>
    <dgm:cxn modelId="{DF9E4668-EBA2-481D-8A15-E99C0331B913}" type="presOf" srcId="{6933ABC3-C0A3-4F4E-9BC6-D0CCE4A7AD53}" destId="{71DA0FDE-BD87-4FEE-A61D-5870234242B8}" srcOrd="0" destOrd="0" presId="urn:microsoft.com/office/officeart/2005/8/layout/hList1"/>
    <dgm:cxn modelId="{98AFA149-7ED6-4C41-920A-3C03A7A74AAA}" srcId="{C3A87C7B-BFD5-43F9-B43C-5CFE78412EE7}" destId="{AF8E2271-8349-4A3E-BB90-3BA6D874C5CF}" srcOrd="1" destOrd="0" parTransId="{7DEB1D7C-1613-4401-9A8B-A379A74F37C2}" sibTransId="{ED6612C1-E73A-4223-B4C6-48456FC8AE2E}"/>
    <dgm:cxn modelId="{A9158F57-2E5F-4C01-936E-F0B525AE4672}" type="presOf" srcId="{C3A87C7B-BFD5-43F9-B43C-5CFE78412EE7}" destId="{232084D8-EA70-496F-B7CF-DE1CEB0A7767}" srcOrd="0" destOrd="0" presId="urn:microsoft.com/office/officeart/2005/8/layout/hList1"/>
    <dgm:cxn modelId="{C5E42259-9FC9-4523-8229-7BFBCFBCEE36}" type="presOf" srcId="{C7B79608-317B-4A86-A9B4-FADAA1CA4FF2}" destId="{B14C0DFF-F8FA-43BD-88F4-9A53147A4EB8}" srcOrd="0" destOrd="0" presId="urn:microsoft.com/office/officeart/2005/8/layout/hList1"/>
    <dgm:cxn modelId="{8DD26582-496C-4C04-B8E1-ED9F556BA9D7}" type="presOf" srcId="{FE4319FE-44F5-4B90-8A9A-5EC9EAE9C981}" destId="{5CD0F494-CFEE-4518-9277-CF1B3C2C35F9}" srcOrd="0" destOrd="1" presId="urn:microsoft.com/office/officeart/2005/8/layout/hList1"/>
    <dgm:cxn modelId="{D1289F89-D41B-457E-A4D8-B2130CD9E9BD}" srcId="{AF8E2271-8349-4A3E-BB90-3BA6D874C5CF}" destId="{14CBCFFF-6C34-47AE-8243-1176F6D9C21B}" srcOrd="1" destOrd="0" parTransId="{17902E43-880F-488E-BD5D-85C04C255E78}" sibTransId="{CCAD78CA-1066-4D30-ABAE-F2983092E82E}"/>
    <dgm:cxn modelId="{A254789D-E98B-4D07-990E-6B687F960807}" srcId="{6933ABC3-C0A3-4F4E-9BC6-D0CCE4A7AD53}" destId="{FE4319FE-44F5-4B90-8A9A-5EC9EAE9C981}" srcOrd="1" destOrd="0" parTransId="{10153ACA-8A62-4CC3-9BAD-1D25202F8661}" sibTransId="{E5165576-4978-443C-9316-4E6FF4B2F03C}"/>
    <dgm:cxn modelId="{F92321A7-FC3E-4279-9FFF-5407BE518867}" srcId="{AF8E2271-8349-4A3E-BB90-3BA6D874C5CF}" destId="{C7B79608-317B-4A86-A9B4-FADAA1CA4FF2}" srcOrd="0" destOrd="0" parTransId="{1A232535-1947-47A4-A5DA-AB40544599E7}" sibTransId="{144A8D21-EB44-4690-84B8-A4093F6583F5}"/>
    <dgm:cxn modelId="{C0384DFD-C8DF-4AC7-80ED-E31472E20BFD}" type="presOf" srcId="{14CBCFFF-6C34-47AE-8243-1176F6D9C21B}" destId="{B14C0DFF-F8FA-43BD-88F4-9A53147A4EB8}" srcOrd="0" destOrd="1" presId="urn:microsoft.com/office/officeart/2005/8/layout/hList1"/>
    <dgm:cxn modelId="{8F4163FD-3A73-4C19-9846-904FB17555F3}" type="presParOf" srcId="{232084D8-EA70-496F-B7CF-DE1CEB0A7767}" destId="{13CB3368-BF59-4718-B050-B53CBF9F9EF6}" srcOrd="0" destOrd="0" presId="urn:microsoft.com/office/officeart/2005/8/layout/hList1"/>
    <dgm:cxn modelId="{B9F41EAF-3973-4747-8EF6-DA9056DA6493}" type="presParOf" srcId="{13CB3368-BF59-4718-B050-B53CBF9F9EF6}" destId="{71DA0FDE-BD87-4FEE-A61D-5870234242B8}" srcOrd="0" destOrd="0" presId="urn:microsoft.com/office/officeart/2005/8/layout/hList1"/>
    <dgm:cxn modelId="{A9216E00-AC4C-402E-BFD1-C78E8682710D}" type="presParOf" srcId="{13CB3368-BF59-4718-B050-B53CBF9F9EF6}" destId="{5CD0F494-CFEE-4518-9277-CF1B3C2C35F9}" srcOrd="1" destOrd="0" presId="urn:microsoft.com/office/officeart/2005/8/layout/hList1"/>
    <dgm:cxn modelId="{695765F9-2ED6-491D-8F7B-42E31479ED59}" type="presParOf" srcId="{232084D8-EA70-496F-B7CF-DE1CEB0A7767}" destId="{B8586B88-26C6-439A-904E-251086B01111}" srcOrd="1" destOrd="0" presId="urn:microsoft.com/office/officeart/2005/8/layout/hList1"/>
    <dgm:cxn modelId="{673917D4-F1D4-49AD-9E08-2054608CBD7C}" type="presParOf" srcId="{232084D8-EA70-496F-B7CF-DE1CEB0A7767}" destId="{8FB5E038-6DF8-45E6-BBDA-2D21D5040B24}" srcOrd="2" destOrd="0" presId="urn:microsoft.com/office/officeart/2005/8/layout/hList1"/>
    <dgm:cxn modelId="{BF9204E7-7D6F-4601-91B3-B98CC96C1804}" type="presParOf" srcId="{8FB5E038-6DF8-45E6-BBDA-2D21D5040B24}" destId="{84285FD2-E761-4F28-BF51-5A84D1B20ED7}" srcOrd="0" destOrd="0" presId="urn:microsoft.com/office/officeart/2005/8/layout/hList1"/>
    <dgm:cxn modelId="{0D677F77-916C-4E80-A538-7C164C6EF0BB}" type="presParOf" srcId="{8FB5E038-6DF8-45E6-BBDA-2D21D5040B24}" destId="{B14C0DFF-F8FA-43BD-88F4-9A53147A4EB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7CBAF-3FFF-48EC-A192-D526DAEB51ED}">
      <dsp:nvSpPr>
        <dsp:cNvPr id="0" name=""/>
        <dsp:cNvSpPr/>
      </dsp:nvSpPr>
      <dsp:spPr>
        <a:xfrm>
          <a:off x="0" y="7551"/>
          <a:ext cx="15240000" cy="59962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a:t>Lernen Sie Ihre Schüler kennen</a:t>
          </a:r>
          <a:endParaRPr lang="en-BE" sz="2500" kern="1200"/>
        </a:p>
      </dsp:txBody>
      <dsp:txXfrm>
        <a:off x="29271" y="36822"/>
        <a:ext cx="15181458" cy="541083"/>
      </dsp:txXfrm>
    </dsp:sp>
    <dsp:sp modelId="{C298DD80-34F5-4702-ABD1-04D1AFB71FC2}">
      <dsp:nvSpPr>
        <dsp:cNvPr id="0" name=""/>
        <dsp:cNvSpPr/>
      </dsp:nvSpPr>
      <dsp:spPr>
        <a:xfrm>
          <a:off x="0" y="607176"/>
          <a:ext cx="1524000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b="1" kern="1200"/>
            <a:t>Verstehen der Bedürfnisse der Lernenden</a:t>
          </a:r>
          <a:r>
            <a:rPr lang="en-GB" sz="2000" kern="1200"/>
            <a:t>: Passen Sie die Inhalte an die spezifischen Bedürfnisse der Lernenden in der beruflichen Bildung an und berücksichtigen Sie dabei ihren Hintergrund, ihre Interessen und ihre aktuellen Kompetenzen.</a:t>
          </a:r>
          <a:endParaRPr lang="en-BE" sz="2000" kern="1200"/>
        </a:p>
        <a:p>
          <a:pPr marL="228600" lvl="1" indent="-228600" algn="l" defTabSz="889000">
            <a:lnSpc>
              <a:spcPct val="90000"/>
            </a:lnSpc>
            <a:spcBef>
              <a:spcPct val="0"/>
            </a:spcBef>
            <a:spcAft>
              <a:spcPct val="20000"/>
            </a:spcAft>
            <a:buChar char="•"/>
          </a:pPr>
          <a:r>
            <a:rPr lang="en-GB" sz="2000" b="1" kern="1200"/>
            <a:t>Lernpräferenzen</a:t>
          </a:r>
          <a:r>
            <a:rPr lang="en-GB" sz="2000" kern="1200"/>
            <a:t>: Erkennen Sie, dass die Schüler unterschiedliche Lernstile haben. Binden Sie Multimedia, praktische Aktivitäten und die Zusammenarbeit mit Gleichaltrigen ein, um den verschiedenen Vorlieben gerecht zu werden.</a:t>
          </a:r>
          <a:endParaRPr lang="en-BE" sz="2000" kern="1200"/>
        </a:p>
      </dsp:txBody>
      <dsp:txXfrm>
        <a:off x="0" y="607176"/>
        <a:ext cx="15240000" cy="1242000"/>
      </dsp:txXfrm>
    </dsp:sp>
    <dsp:sp modelId="{03D964CC-2D70-4E78-AB56-4B0B67684CA0}">
      <dsp:nvSpPr>
        <dsp:cNvPr id="0" name=""/>
        <dsp:cNvSpPr/>
      </dsp:nvSpPr>
      <dsp:spPr>
        <a:xfrm>
          <a:off x="0" y="1849176"/>
          <a:ext cx="15240000" cy="59962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a:t>Klare Lernergebnisse</a:t>
          </a:r>
          <a:endParaRPr lang="en-BE" sz="2500" kern="1200"/>
        </a:p>
      </dsp:txBody>
      <dsp:txXfrm>
        <a:off x="29271" y="1878447"/>
        <a:ext cx="15181458" cy="541083"/>
      </dsp:txXfrm>
    </dsp:sp>
    <dsp:sp modelId="{0D7F67E9-202F-455B-B4D0-228C9532F622}">
      <dsp:nvSpPr>
        <dsp:cNvPr id="0" name=""/>
        <dsp:cNvSpPr/>
      </dsp:nvSpPr>
      <dsp:spPr>
        <a:xfrm>
          <a:off x="0" y="2448801"/>
          <a:ext cx="1524000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b="1" kern="1200"/>
            <a:t>Definieren Sie Ziele</a:t>
          </a:r>
          <a:r>
            <a:rPr lang="en-GB" sz="2000" kern="1200"/>
            <a:t>: Formulieren Sie klar und deutlich, was die Schüler am Ende der umgekehrten Lektion erreichen sollen. Verwenden Sie messbare Ergebnisse wie z. B. "Die Schüler sind in der Lage, grundlegende mechanische Probleme zu lösen".</a:t>
          </a:r>
          <a:endParaRPr lang="en-BE" sz="2000" kern="1200"/>
        </a:p>
        <a:p>
          <a:pPr marL="228600" lvl="1" indent="-228600" algn="l" defTabSz="889000">
            <a:lnSpc>
              <a:spcPct val="90000"/>
            </a:lnSpc>
            <a:spcBef>
              <a:spcPct val="0"/>
            </a:spcBef>
            <a:spcAft>
              <a:spcPct val="20000"/>
            </a:spcAft>
            <a:buChar char="•"/>
          </a:pPr>
          <a:r>
            <a:rPr lang="en-GB" sz="2000" b="1" kern="1200"/>
            <a:t>Aktivitäten auf die Ergebnisse abstimmen</a:t>
          </a:r>
          <a:r>
            <a:rPr lang="en-GB" sz="2000" kern="1200"/>
            <a:t>: Entwerfen Sie gemeinsame Aktivitäten, die zu den Zielen passen, und stellen Sie sicher, dass die Schüler das vor dem Unterricht Gelernte während der gemeinsamen Sitzungen im Unterricht anwenden.</a:t>
          </a:r>
          <a:endParaRPr lang="en-BE" sz="2000" kern="1200"/>
        </a:p>
      </dsp:txBody>
      <dsp:txXfrm>
        <a:off x="0" y="2448801"/>
        <a:ext cx="15240000" cy="1242000"/>
      </dsp:txXfrm>
    </dsp:sp>
    <dsp:sp modelId="{AD0DBE7A-3D37-449B-A4E7-C58389565BDC}">
      <dsp:nvSpPr>
        <dsp:cNvPr id="0" name=""/>
        <dsp:cNvSpPr/>
      </dsp:nvSpPr>
      <dsp:spPr>
        <a:xfrm>
          <a:off x="0" y="3690801"/>
          <a:ext cx="15240000" cy="59962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a:t>Effektive Vorbereitung auf den Unterricht</a:t>
          </a:r>
          <a:endParaRPr lang="en-BE" sz="2500" kern="1200"/>
        </a:p>
      </dsp:txBody>
      <dsp:txXfrm>
        <a:off x="29271" y="3720072"/>
        <a:ext cx="15181458" cy="541083"/>
      </dsp:txXfrm>
    </dsp:sp>
    <dsp:sp modelId="{692CEC83-EE50-4408-94C4-0361D461E80B}">
      <dsp:nvSpPr>
        <dsp:cNvPr id="0" name=""/>
        <dsp:cNvSpPr/>
      </dsp:nvSpPr>
      <dsp:spPr>
        <a:xfrm>
          <a:off x="0" y="4290426"/>
          <a:ext cx="1524000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b="1" kern="1200"/>
            <a:t>Interessante Inhalte vor dem Unterricht</a:t>
          </a:r>
          <a:r>
            <a:rPr lang="en-GB" sz="2000" kern="1200"/>
            <a:t>: Stellen Sie eine Vielzahl von Ressourcen wie Lehrvideos, Artikel, Quizfragen und praktische Anleitungen zur Verfügung, die die Schüler vor dem Unterricht bearbeiten können.</a:t>
          </a:r>
          <a:endParaRPr lang="en-BE" sz="2000" kern="1200"/>
        </a:p>
        <a:p>
          <a:pPr marL="228600" lvl="1" indent="-228600" algn="l" defTabSz="889000">
            <a:lnSpc>
              <a:spcPct val="90000"/>
            </a:lnSpc>
            <a:spcBef>
              <a:spcPct val="0"/>
            </a:spcBef>
            <a:spcAft>
              <a:spcPct val="20000"/>
            </a:spcAft>
            <a:buChar char="•"/>
          </a:pPr>
          <a:r>
            <a:rPr lang="en-GB" sz="2000" b="1" kern="1200"/>
            <a:t>Rechenschaftsmechanismen</a:t>
          </a:r>
          <a:r>
            <a:rPr lang="en-GB" sz="2000" kern="1200"/>
            <a:t>: Integrieren Sie kurze Tests oder Reflexionsfragen, um sicherzustellen, dass sich die Lernenden vor dem Unterricht mit den Inhalten auseinandersetzen und sich auf die gemeinsamen Aktivitäten vorbereiten.</a:t>
          </a:r>
          <a:endParaRPr lang="en-BE" sz="2000" kern="1200"/>
        </a:p>
      </dsp:txBody>
      <dsp:txXfrm>
        <a:off x="0" y="4290426"/>
        <a:ext cx="15240000" cy="1242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DCC4E-60FF-4DBE-9870-BA42E34F97E7}">
      <dsp:nvSpPr>
        <dsp:cNvPr id="0" name=""/>
        <dsp:cNvSpPr/>
      </dsp:nvSpPr>
      <dsp:spPr>
        <a:xfrm>
          <a:off x="4872" y="192389"/>
          <a:ext cx="4750257" cy="741512"/>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a:t>Moderation von Unterrichtssitzungen</a:t>
          </a:r>
          <a:endParaRPr lang="en-BE" sz="2000" kern="1200"/>
        </a:p>
      </dsp:txBody>
      <dsp:txXfrm>
        <a:off x="4872" y="192389"/>
        <a:ext cx="4750257" cy="741512"/>
      </dsp:txXfrm>
    </dsp:sp>
    <dsp:sp modelId="{C527E4E5-0D95-45CD-87CF-9386DB0CA770}">
      <dsp:nvSpPr>
        <dsp:cNvPr id="0" name=""/>
        <dsp:cNvSpPr/>
      </dsp:nvSpPr>
      <dsp:spPr>
        <a:xfrm>
          <a:off x="4872" y="933902"/>
          <a:ext cx="4750257" cy="4570424"/>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b="1" kern="1200" dirty="0"/>
            <a:t>Beaufsichtigen und unterstützen</a:t>
          </a:r>
          <a:r>
            <a:rPr lang="en-GB" sz="2000" b="0" kern="1200" dirty="0"/>
            <a:t>: Bewegen Sie sich im Klassenzimmer, beobachten Sie die Gruppeninteraktionen und bieten Sie bei Bedarf Unterstützung an. Stellen Sie Leitfragen, um Gruppen zu unterstützen und Problemlösungen zu fördern.</a:t>
          </a:r>
          <a:endParaRPr lang="en-BE" sz="2000" b="0" kern="1200" dirty="0"/>
        </a:p>
        <a:p>
          <a:pPr marL="228600" lvl="1" indent="-228600" algn="l" defTabSz="889000">
            <a:lnSpc>
              <a:spcPct val="90000"/>
            </a:lnSpc>
            <a:spcBef>
              <a:spcPct val="0"/>
            </a:spcBef>
            <a:spcAft>
              <a:spcPct val="15000"/>
            </a:spcAft>
            <a:buChar char="•"/>
          </a:pPr>
          <a:r>
            <a:rPr lang="en-GB" sz="2000" b="1" kern="1200" dirty="0"/>
            <a:t>Aktive Beteiligung</a:t>
          </a:r>
          <a:r>
            <a:rPr lang="en-GB" sz="2000" b="0" kern="1200" dirty="0"/>
            <a:t>: Ermutigen Sie die Schüler, sich aktiv mit den Ideen ihrer Mitschüler auseinanderzusetzen, indem sie Fragen stellen, konstruktives Feedback geben und auf den Beiträgen der anderen aufbauen.</a:t>
          </a:r>
          <a:endParaRPr lang="en-BE" sz="2000" b="0" kern="1200" dirty="0"/>
        </a:p>
      </dsp:txBody>
      <dsp:txXfrm>
        <a:off x="4872" y="933902"/>
        <a:ext cx="4750257" cy="4570424"/>
      </dsp:txXfrm>
    </dsp:sp>
    <dsp:sp modelId="{E60430DE-1ABB-40B3-B212-8A28A486C175}">
      <dsp:nvSpPr>
        <dsp:cNvPr id="0" name=""/>
        <dsp:cNvSpPr/>
      </dsp:nvSpPr>
      <dsp:spPr>
        <a:xfrm>
          <a:off x="5420165" y="192389"/>
          <a:ext cx="4750257" cy="741512"/>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a:t>Beurteilung und Bewertung</a:t>
          </a:r>
          <a:endParaRPr lang="en-BE" sz="2000" kern="1200"/>
        </a:p>
      </dsp:txBody>
      <dsp:txXfrm>
        <a:off x="5420165" y="192389"/>
        <a:ext cx="4750257" cy="741512"/>
      </dsp:txXfrm>
    </dsp:sp>
    <dsp:sp modelId="{78B5B923-4A82-4326-886F-6A9610E0034F}">
      <dsp:nvSpPr>
        <dsp:cNvPr id="0" name=""/>
        <dsp:cNvSpPr/>
      </dsp:nvSpPr>
      <dsp:spPr>
        <a:xfrm>
          <a:off x="5420165" y="933902"/>
          <a:ext cx="4750257" cy="4570424"/>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b="1" kern="1200" dirty="0"/>
            <a:t>Formative Bewertung</a:t>
          </a:r>
          <a:r>
            <a:rPr lang="en-GB" sz="2000" b="0" kern="1200" dirty="0"/>
            <a:t>: Nutzen Sie Peer-Bewertungen, Unterrichtsbeobachtungen und Reflexionsübungen, um die Beteiligung und den Lernerfolg der Schüler während des gesamten Prozesses zu bewerten.</a:t>
          </a:r>
          <a:endParaRPr lang="en-BE" sz="2000" b="0" kern="1200" dirty="0"/>
        </a:p>
        <a:p>
          <a:pPr marL="228600" lvl="1" indent="-228600" algn="l" defTabSz="889000">
            <a:lnSpc>
              <a:spcPct val="90000"/>
            </a:lnSpc>
            <a:spcBef>
              <a:spcPct val="0"/>
            </a:spcBef>
            <a:spcAft>
              <a:spcPct val="15000"/>
            </a:spcAft>
            <a:buChar char="•"/>
          </a:pPr>
          <a:r>
            <a:rPr lang="en-GB" sz="2000" b="1" kern="1200" dirty="0"/>
            <a:t>Selbsteinschätzung</a:t>
          </a:r>
          <a:r>
            <a:rPr lang="en-GB" sz="2000" b="0" kern="1200" dirty="0"/>
            <a:t>: Bitten Sie die Lernenden, ihre eigene Leistung in der Gruppe zu bewerten und darüber nachzudenken, wie sie beim nächsten Mal einen effektiveren Beitrag leisten können.</a:t>
          </a:r>
          <a:endParaRPr lang="en-BE" sz="2000" b="0" kern="1200" dirty="0"/>
        </a:p>
      </dsp:txBody>
      <dsp:txXfrm>
        <a:off x="5420165" y="933902"/>
        <a:ext cx="4750257" cy="4570424"/>
      </dsp:txXfrm>
    </dsp:sp>
    <dsp:sp modelId="{DF7F708D-1CEA-45FE-A3D3-FF7390472D6D}">
      <dsp:nvSpPr>
        <dsp:cNvPr id="0" name=""/>
        <dsp:cNvSpPr/>
      </dsp:nvSpPr>
      <dsp:spPr>
        <a:xfrm>
          <a:off x="10835458" y="192389"/>
          <a:ext cx="4750257" cy="741512"/>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a:t>Reflexion und kontinuierliche Verbesserung</a:t>
          </a:r>
          <a:endParaRPr lang="en-BE" sz="2000" kern="1200"/>
        </a:p>
      </dsp:txBody>
      <dsp:txXfrm>
        <a:off x="10835458" y="192389"/>
        <a:ext cx="4750257" cy="741512"/>
      </dsp:txXfrm>
    </dsp:sp>
    <dsp:sp modelId="{BA0B88A6-02B3-4232-88DB-F3FE96D700D2}">
      <dsp:nvSpPr>
        <dsp:cNvPr id="0" name=""/>
        <dsp:cNvSpPr/>
      </dsp:nvSpPr>
      <dsp:spPr>
        <a:xfrm>
          <a:off x="10835458" y="933902"/>
          <a:ext cx="4750257" cy="4570424"/>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b="1" kern="1200" dirty="0"/>
            <a:t>Reflexion nach der Aktivität</a:t>
          </a:r>
          <a:r>
            <a:rPr lang="en-GB" sz="2000" b="0" kern="1200" dirty="0"/>
            <a:t>: Ermutigen Sie die SchülerInnen, nach jeder gemeinschaftlichen Aktivität über ihren Lernprozess nachzudenken. Bitten Sie sie, über Fragen wie "Wie hat unsere Gruppe effektiv zusammengearbeitet?" oder "Was könnten wir beim nächsten Mal anders machen?" nachzudenken.</a:t>
          </a:r>
          <a:endParaRPr lang="en-BE" sz="2000" b="0" kern="1200" dirty="0"/>
        </a:p>
        <a:p>
          <a:pPr marL="228600" lvl="1" indent="-228600" algn="l" defTabSz="889000">
            <a:lnSpc>
              <a:spcPct val="90000"/>
            </a:lnSpc>
            <a:spcBef>
              <a:spcPct val="0"/>
            </a:spcBef>
            <a:spcAft>
              <a:spcPct val="15000"/>
            </a:spcAft>
            <a:buChar char="•"/>
          </a:pPr>
          <a:r>
            <a:rPr lang="en-GB" sz="2000" b="1" kern="1200" dirty="0"/>
            <a:t>Kontinuierliche Iteration</a:t>
          </a:r>
          <a:r>
            <a:rPr lang="en-GB" sz="2000" b="0" kern="1200" dirty="0"/>
            <a:t>: Nutzen Sie das Feedback der Lernenden, um die gemeinschaftlichen Aktivitäten zu verbessern. Wiederholen und verbessern Sie den umgedrehten Unterricht regelmäßig, um den Bedürfnissen der Lernenden besser gerecht zu werden.</a:t>
          </a:r>
          <a:endParaRPr lang="en-BE" sz="2000" b="0" kern="1200" dirty="0"/>
        </a:p>
      </dsp:txBody>
      <dsp:txXfrm>
        <a:off x="10835458" y="933902"/>
        <a:ext cx="4750257" cy="45704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BEF2B-3FF1-4F9E-905B-85F9F5F7563F}">
      <dsp:nvSpPr>
        <dsp:cNvPr id="0" name=""/>
        <dsp:cNvSpPr/>
      </dsp:nvSpPr>
      <dsp:spPr>
        <a:xfrm>
          <a:off x="0" y="46568"/>
          <a:ext cx="15590588" cy="64759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dirty="0"/>
            <a:t>Szenariobasierte Problemlösung</a:t>
          </a:r>
          <a:endParaRPr lang="en-BE" sz="2700" b="1" kern="1200" dirty="0"/>
        </a:p>
      </dsp:txBody>
      <dsp:txXfrm>
        <a:off x="31613" y="78181"/>
        <a:ext cx="15527362" cy="584369"/>
      </dsp:txXfrm>
    </dsp:sp>
    <dsp:sp modelId="{1CD0DACE-63D0-4841-88CF-F1B0F01C8456}">
      <dsp:nvSpPr>
        <dsp:cNvPr id="0" name=""/>
        <dsp:cNvSpPr/>
      </dsp:nvSpPr>
      <dsp:spPr>
        <a:xfrm>
          <a:off x="0" y="694163"/>
          <a:ext cx="15590588"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00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a:t>Aktivität: Stellen Sie den Schülern ein Szenario vor, das ein reales Problem in ihrem Berufsfeld nachstellt, z. B. die Lösung eines häufigen Problems mit einem Sanitärsystem. Die Gruppen arbeiten zusammen, um eine Lösung zu finden.</a:t>
          </a:r>
          <a:endParaRPr lang="en-BE" sz="2100" kern="1200"/>
        </a:p>
        <a:p>
          <a:pPr marL="228600" lvl="1" indent="-228600" algn="l" defTabSz="933450">
            <a:lnSpc>
              <a:spcPct val="90000"/>
            </a:lnSpc>
            <a:spcBef>
              <a:spcPct val="0"/>
            </a:spcBef>
            <a:spcAft>
              <a:spcPct val="20000"/>
            </a:spcAft>
            <a:buChar char="•"/>
          </a:pPr>
          <a:r>
            <a:rPr lang="en-GB" sz="2100" kern="1200"/>
            <a:t>Ziel: Entwicklung von kritischem Denken und praktischen Problemlösungsfähigkeiten in einem branchenrelevanten Kontext.</a:t>
          </a:r>
          <a:endParaRPr lang="en-BE" sz="2100" kern="1200"/>
        </a:p>
      </dsp:txBody>
      <dsp:txXfrm>
        <a:off x="0" y="694163"/>
        <a:ext cx="15590588" cy="1033964"/>
      </dsp:txXfrm>
    </dsp:sp>
    <dsp:sp modelId="{F8AF2C17-76BE-4C7B-B9CD-D50E62AEB098}">
      <dsp:nvSpPr>
        <dsp:cNvPr id="0" name=""/>
        <dsp:cNvSpPr/>
      </dsp:nvSpPr>
      <dsp:spPr>
        <a:xfrm>
          <a:off x="0" y="1728128"/>
          <a:ext cx="15590588" cy="64759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dirty="0"/>
            <a:t>Herausforderung für kollaboratives Design</a:t>
          </a:r>
          <a:endParaRPr lang="en-BE" sz="2700" b="1" kern="1200" dirty="0"/>
        </a:p>
      </dsp:txBody>
      <dsp:txXfrm>
        <a:off x="31613" y="1759741"/>
        <a:ext cx="15527362" cy="584369"/>
      </dsp:txXfrm>
    </dsp:sp>
    <dsp:sp modelId="{4C8F2969-98B3-474D-8CCB-55E50F0EADAD}">
      <dsp:nvSpPr>
        <dsp:cNvPr id="0" name=""/>
        <dsp:cNvSpPr/>
      </dsp:nvSpPr>
      <dsp:spPr>
        <a:xfrm>
          <a:off x="0" y="2375723"/>
          <a:ext cx="15590588" cy="131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00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a:t>Aktivität: Geben Sie den Schülern die Aufgabe, ein Produkt zu entwerfen, z. B. einen Stuhl für die Tischlerschüler oder ein Rezept für die Kochschüler. Die Gruppen skizzieren den Entwurf, erstellen eine Materialliste und skizzieren einen Umsetzungsplan.</a:t>
          </a:r>
          <a:endParaRPr lang="en-BE" sz="2100" kern="1200"/>
        </a:p>
        <a:p>
          <a:pPr marL="228600" lvl="1" indent="-228600" algn="l" defTabSz="933450">
            <a:lnSpc>
              <a:spcPct val="90000"/>
            </a:lnSpc>
            <a:spcBef>
              <a:spcPct val="0"/>
            </a:spcBef>
            <a:spcAft>
              <a:spcPct val="20000"/>
            </a:spcAft>
            <a:buChar char="•"/>
          </a:pPr>
          <a:r>
            <a:rPr lang="en-GB" sz="2100" kern="1200"/>
            <a:t>Ziel: Förderung von Kreativität, Planungs- und Kommunikationsfähigkeiten durch eine Aufgabe, die in direktem Zusammenhang mit ihrer Berufsausbildung steht.</a:t>
          </a:r>
          <a:endParaRPr lang="en-BE" sz="2100" kern="1200"/>
        </a:p>
      </dsp:txBody>
      <dsp:txXfrm>
        <a:off x="0" y="2375723"/>
        <a:ext cx="15590588" cy="1313414"/>
      </dsp:txXfrm>
    </dsp:sp>
    <dsp:sp modelId="{1A653039-E89F-4B77-B546-D81C3EFE2622}">
      <dsp:nvSpPr>
        <dsp:cNvPr id="0" name=""/>
        <dsp:cNvSpPr/>
      </dsp:nvSpPr>
      <dsp:spPr>
        <a:xfrm>
          <a:off x="0" y="3689138"/>
          <a:ext cx="15590588" cy="64759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dirty="0"/>
            <a:t>Gruppenpräsentationen zu Branchenpraktiken</a:t>
          </a:r>
          <a:endParaRPr lang="en-BE" sz="2700" b="1" kern="1200" dirty="0"/>
        </a:p>
      </dsp:txBody>
      <dsp:txXfrm>
        <a:off x="31613" y="3720751"/>
        <a:ext cx="15527362" cy="584369"/>
      </dsp:txXfrm>
    </dsp:sp>
    <dsp:sp modelId="{53637E84-8BAA-4352-B492-148AABEEDF19}">
      <dsp:nvSpPr>
        <dsp:cNvPr id="0" name=""/>
        <dsp:cNvSpPr/>
      </dsp:nvSpPr>
      <dsp:spPr>
        <a:xfrm>
          <a:off x="0" y="4336733"/>
          <a:ext cx="15590588" cy="131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00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a:t>Aktivität: Weisen Sie jeder Gruppe ein anderes Thema zu, z. B. "Sicherheitsverfahren im Bauwesen" oder "Kundenservice im Gastgewerbe". Die Gruppen erstellen eine Präsentation und stellen sie vor der Klasse vor.</a:t>
          </a:r>
          <a:endParaRPr lang="en-BE" sz="2100" kern="1200"/>
        </a:p>
        <a:p>
          <a:pPr marL="228600" lvl="1" indent="-228600" algn="l" defTabSz="933450">
            <a:lnSpc>
              <a:spcPct val="90000"/>
            </a:lnSpc>
            <a:spcBef>
              <a:spcPct val="0"/>
            </a:spcBef>
            <a:spcAft>
              <a:spcPct val="20000"/>
            </a:spcAft>
            <a:buChar char="•"/>
          </a:pPr>
          <a:r>
            <a:rPr lang="en-GB" sz="2100" kern="1200"/>
            <a:t>Ziel: Entwicklung von Kommunikations-, Recherche- und Präsentationsfähigkeiten bei gleichzeitiger Vertiefung der Kenntnisse grundlegender beruflicher Praktiken.</a:t>
          </a:r>
          <a:endParaRPr lang="en-BE" sz="2100" kern="1200"/>
        </a:p>
      </dsp:txBody>
      <dsp:txXfrm>
        <a:off x="0" y="4336733"/>
        <a:ext cx="15590588" cy="1313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49204-9642-476E-B97F-0FC12DD2F939}">
      <dsp:nvSpPr>
        <dsp:cNvPr id="0" name=""/>
        <dsp:cNvSpPr/>
      </dsp:nvSpPr>
      <dsp:spPr>
        <a:xfrm>
          <a:off x="0" y="77188"/>
          <a:ext cx="15240000" cy="52767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a:t>Strukturierte Zusammenarbeit im Klassenzimmer</a:t>
          </a:r>
          <a:endParaRPr lang="en-BE" sz="2200" kern="1200"/>
        </a:p>
      </dsp:txBody>
      <dsp:txXfrm>
        <a:off x="25759" y="102947"/>
        <a:ext cx="15188482" cy="476152"/>
      </dsp:txXfrm>
    </dsp:sp>
    <dsp:sp modelId="{7B2516FF-61CE-4255-9F36-24D24458672E}">
      <dsp:nvSpPr>
        <dsp:cNvPr id="0" name=""/>
        <dsp:cNvSpPr/>
      </dsp:nvSpPr>
      <dsp:spPr>
        <a:xfrm>
          <a:off x="0" y="604858"/>
          <a:ext cx="15240000" cy="107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b="1" kern="1200"/>
            <a:t>Verteilen Sie Rollen</a:t>
          </a:r>
          <a:r>
            <a:rPr lang="en-GB" sz="1700" kern="1200"/>
            <a:t>: Vergeben Sie Rollen wie "Diskussionsleiter", "Mitschreiber" oder "Koordinator für praktische Aufgaben", um sicherzustellen, dass sich alle Schüler auf sinnvolle Weise beteiligen.</a:t>
          </a:r>
          <a:endParaRPr lang="en-BE" sz="1700" kern="1200"/>
        </a:p>
        <a:p>
          <a:pPr marL="171450" lvl="1" indent="-171450" algn="l" defTabSz="755650">
            <a:lnSpc>
              <a:spcPct val="90000"/>
            </a:lnSpc>
            <a:spcBef>
              <a:spcPct val="0"/>
            </a:spcBef>
            <a:spcAft>
              <a:spcPct val="20000"/>
            </a:spcAft>
            <a:buChar char="•"/>
          </a:pPr>
          <a:r>
            <a:rPr lang="en-GB" sz="1700" b="1" kern="1200"/>
            <a:t>Praktischer Ansatz</a:t>
          </a:r>
          <a:r>
            <a:rPr lang="en-GB" sz="1700" kern="1200"/>
            <a:t>: Stellen Sie sicher, dass die Aktivitäten im Klassenzimmer auf praktische, reale Problemlösungen ausgerichtet sind, die den Praktiken der Industrie entsprechen. Die Schüler können zum Beispiel gemeinsam ein mechanisches Bauteil zusammenbauen und testen.</a:t>
          </a:r>
          <a:endParaRPr lang="en-BE" sz="1700" kern="1200"/>
        </a:p>
      </dsp:txBody>
      <dsp:txXfrm>
        <a:off x="0" y="604858"/>
        <a:ext cx="15240000" cy="1070190"/>
      </dsp:txXfrm>
    </dsp:sp>
    <dsp:sp modelId="{853971A4-9366-4EB2-9D90-3C604157C9C1}">
      <dsp:nvSpPr>
        <dsp:cNvPr id="0" name=""/>
        <dsp:cNvSpPr/>
      </dsp:nvSpPr>
      <dsp:spPr>
        <a:xfrm>
          <a:off x="0" y="1675049"/>
          <a:ext cx="15240000" cy="52767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a:t>Einsatz von Tools für kollaboratives Lernen</a:t>
          </a:r>
          <a:endParaRPr lang="en-BE" sz="2200" kern="1200"/>
        </a:p>
      </dsp:txBody>
      <dsp:txXfrm>
        <a:off x="25759" y="1700808"/>
        <a:ext cx="15188482" cy="476152"/>
      </dsp:txXfrm>
    </dsp:sp>
    <dsp:sp modelId="{231A03E5-600A-411D-A913-07A33EA04C66}">
      <dsp:nvSpPr>
        <dsp:cNvPr id="0" name=""/>
        <dsp:cNvSpPr/>
      </dsp:nvSpPr>
      <dsp:spPr>
        <a:xfrm>
          <a:off x="0" y="2202719"/>
          <a:ext cx="15240000"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b="1" kern="1200"/>
            <a:t>Tools für die digitale Zusammenarbeit</a:t>
          </a:r>
          <a:r>
            <a:rPr lang="en-GB" sz="1700" kern="1200"/>
            <a:t>: Tools wie Google Workspace (Docs, Slides) und Trello können die Zusammenarbeit in Echtzeit, die Erstellung von Inhalten und die Verfolgung von Aufgaben erleichtern.</a:t>
          </a:r>
          <a:endParaRPr lang="en-BE" sz="1700" kern="1200"/>
        </a:p>
        <a:p>
          <a:pPr marL="171450" lvl="1" indent="-171450" algn="l" defTabSz="755650">
            <a:lnSpc>
              <a:spcPct val="90000"/>
            </a:lnSpc>
            <a:spcBef>
              <a:spcPct val="0"/>
            </a:spcBef>
            <a:spcAft>
              <a:spcPct val="20000"/>
            </a:spcAft>
            <a:buChar char="•"/>
          </a:pPr>
          <a:r>
            <a:rPr lang="en-GB" sz="1700" b="1" kern="1200"/>
            <a:t>Visuelle und interaktive Tools</a:t>
          </a:r>
          <a:r>
            <a:rPr lang="en-GB" sz="1700" kern="1200"/>
            <a:t>: Verwenden Sie Tools wie Padlet oder Miro für gemeinsames Brainstorming, visuelles Mapping und Diagrammerstellung.</a:t>
          </a:r>
          <a:endParaRPr lang="en-BE" sz="1700" kern="1200"/>
        </a:p>
        <a:p>
          <a:pPr marL="171450" lvl="1" indent="-171450" algn="l" defTabSz="755650">
            <a:lnSpc>
              <a:spcPct val="90000"/>
            </a:lnSpc>
            <a:spcBef>
              <a:spcPct val="0"/>
            </a:spcBef>
            <a:spcAft>
              <a:spcPct val="20000"/>
            </a:spcAft>
            <a:buChar char="•"/>
          </a:pPr>
          <a:r>
            <a:rPr lang="en-GB" sz="1700" b="1" kern="1200"/>
            <a:t>Online-Lernplattformen</a:t>
          </a:r>
          <a:r>
            <a:rPr lang="en-GB" sz="1700" kern="1200"/>
            <a:t>: Plattformen wie Moodle oder Microsoft Teams können verwendet werden, um Ressourcen zu hosten, Aufgaben zu verwalten und Diskussionen zu erleichtern.</a:t>
          </a:r>
          <a:endParaRPr lang="en-BE" sz="1700" kern="1200"/>
        </a:p>
      </dsp:txBody>
      <dsp:txXfrm>
        <a:off x="0" y="2202719"/>
        <a:ext cx="15240000" cy="1366200"/>
      </dsp:txXfrm>
    </dsp:sp>
    <dsp:sp modelId="{1EBBA07B-2992-4704-A628-6AC739E7E018}">
      <dsp:nvSpPr>
        <dsp:cNvPr id="0" name=""/>
        <dsp:cNvSpPr/>
      </dsp:nvSpPr>
      <dsp:spPr>
        <a:xfrm>
          <a:off x="0" y="3568919"/>
          <a:ext cx="15240000" cy="52767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a:t>Gemeinsame Aktivitäten zum Gerüstbau</a:t>
          </a:r>
          <a:endParaRPr lang="en-BE" sz="2200" kern="1200"/>
        </a:p>
      </dsp:txBody>
      <dsp:txXfrm>
        <a:off x="25759" y="3594678"/>
        <a:ext cx="15188482" cy="476152"/>
      </dsp:txXfrm>
    </dsp:sp>
    <dsp:sp modelId="{C0EBC5DD-E76F-4E4E-A3E8-7213DE730D4F}">
      <dsp:nvSpPr>
        <dsp:cNvPr id="0" name=""/>
        <dsp:cNvSpPr/>
      </dsp:nvSpPr>
      <dsp:spPr>
        <a:xfrm>
          <a:off x="0" y="4096589"/>
          <a:ext cx="15240000"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b="1" kern="1200"/>
            <a:t>Bereitstellung von Hilfsmitteln</a:t>
          </a:r>
          <a:r>
            <a:rPr lang="en-GB" sz="1700" kern="1200"/>
            <a:t>: Stellen Sie Vorlagen, Leitfäden und Checklisten zur Verfügung, die den Lernenden bei der Durchführung der gemeinsamen Aktivitäten helfen.</a:t>
          </a:r>
          <a:endParaRPr lang="en-BE" sz="1700" kern="1200"/>
        </a:p>
        <a:p>
          <a:pPr marL="171450" lvl="1" indent="-171450" algn="l" defTabSz="755650">
            <a:lnSpc>
              <a:spcPct val="90000"/>
            </a:lnSpc>
            <a:spcBef>
              <a:spcPct val="0"/>
            </a:spcBef>
            <a:spcAft>
              <a:spcPct val="20000"/>
            </a:spcAft>
            <a:buChar char="•"/>
          </a:pPr>
          <a:r>
            <a:rPr lang="en-GB" sz="1700" b="1" kern="1200"/>
            <a:t>Setzen Sie Meilensteine</a:t>
          </a:r>
          <a:r>
            <a:rPr lang="en-GB" sz="1700" kern="1200"/>
            <a:t>: Legen Sie klare Meilensteine für Gruppenprojekte fest, um den Fortschritt aufrechtzuerhalten und Herausforderungen in einem frühen Stadium zu erkennen.</a:t>
          </a:r>
          <a:endParaRPr lang="en-BE" sz="1700" kern="1200"/>
        </a:p>
        <a:p>
          <a:pPr marL="171450" lvl="1" indent="-171450" algn="l" defTabSz="755650">
            <a:lnSpc>
              <a:spcPct val="90000"/>
            </a:lnSpc>
            <a:spcBef>
              <a:spcPct val="0"/>
            </a:spcBef>
            <a:spcAft>
              <a:spcPct val="20000"/>
            </a:spcAft>
            <a:buChar char="•"/>
          </a:pPr>
          <a:r>
            <a:rPr lang="en-GB" sz="1700" b="1" kern="1200"/>
            <a:t>Feedback-Möglichkeiten</a:t>
          </a:r>
          <a:r>
            <a:rPr lang="en-GB" sz="1700" kern="1200"/>
            <a:t>: Bieten Sie mehrere Gelegenheiten für formatives Feedback sowohl von Gleichaltrigen als auch von Ausbildern.</a:t>
          </a:r>
          <a:endParaRPr lang="en-BE" sz="1700" kern="1200"/>
        </a:p>
      </dsp:txBody>
      <dsp:txXfrm>
        <a:off x="0" y="4096589"/>
        <a:ext cx="15240000" cy="1366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2A451-ADA1-4C86-889D-3FF56B614300}">
      <dsp:nvSpPr>
        <dsp:cNvPr id="0" name=""/>
        <dsp:cNvSpPr/>
      </dsp:nvSpPr>
      <dsp:spPr>
        <a:xfrm>
          <a:off x="0" y="263160"/>
          <a:ext cx="10083274" cy="19983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Die Einführung interdisziplinärer Projekte im "Flipped Classroom" eröffnet Möglichkeiten für eine ganzheitliche Bildung, die über die traditionellen Fachgrenzen hinausgeht und reale Fähigkeiten und Zusammenarbeit fördert. </a:t>
          </a:r>
          <a:endParaRPr lang="en-BE" sz="2800" kern="1200"/>
        </a:p>
      </dsp:txBody>
      <dsp:txXfrm>
        <a:off x="97552" y="360712"/>
        <a:ext cx="9888170" cy="1803256"/>
      </dsp:txXfrm>
    </dsp:sp>
    <dsp:sp modelId="{E9B2E1D8-B1FE-44A2-ACE5-80B9E0D32E41}">
      <dsp:nvSpPr>
        <dsp:cNvPr id="0" name=""/>
        <dsp:cNvSpPr/>
      </dsp:nvSpPr>
      <dsp:spPr>
        <a:xfrm>
          <a:off x="0" y="2261520"/>
          <a:ext cx="10083274" cy="30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14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a:t>Durch die Integration von Konzepten aus verschiedenen Bereichen nehmen die Studierenden an umfassenden Projekten teil, die die Verflechtung des Wissens in der Berufswelt nachahmen. </a:t>
          </a:r>
          <a:endParaRPr lang="en-BE" sz="2200" kern="1200"/>
        </a:p>
        <a:p>
          <a:pPr marL="228600" lvl="1" indent="-228600" algn="l" defTabSz="977900">
            <a:lnSpc>
              <a:spcPct val="90000"/>
            </a:lnSpc>
            <a:spcBef>
              <a:spcPct val="0"/>
            </a:spcBef>
            <a:spcAft>
              <a:spcPct val="20000"/>
            </a:spcAft>
            <a:buChar char="•"/>
          </a:pPr>
          <a:r>
            <a:rPr lang="en-GB" sz="2200" kern="1200"/>
            <a:t>Dieser Ansatz fördert die Teamarbeit, da Studierende mit unterschiedlichem akademischen Hintergrund einzigartige Perspektiven und Kenntnisse einbringen. </a:t>
          </a:r>
          <a:endParaRPr lang="en-BE" sz="2200" kern="1200"/>
        </a:p>
        <a:p>
          <a:pPr marL="228600" lvl="1" indent="-228600" algn="l" defTabSz="977900">
            <a:lnSpc>
              <a:spcPct val="90000"/>
            </a:lnSpc>
            <a:spcBef>
              <a:spcPct val="0"/>
            </a:spcBef>
            <a:spcAft>
              <a:spcPct val="20000"/>
            </a:spcAft>
            <a:buChar char="•"/>
          </a:pPr>
          <a:r>
            <a:rPr lang="en-GB" sz="2200" kern="1200"/>
            <a:t>Die Projekte können die Gestaltung eines nachhaltigen Gemeinschaftsgartens (mit einer Kombination aus Biologie, Umweltwissenschaft und Stadtplanung) oder die Entwicklung eines Geschäftsplans für ein Start-up-Unternehmen (mit einer Kombination aus Wirtschaft, Technologie und kreativer Kunst) umfassen. </a:t>
          </a:r>
          <a:endParaRPr lang="en-BE" sz="2200" kern="1200"/>
        </a:p>
      </dsp:txBody>
      <dsp:txXfrm>
        <a:off x="0" y="2261520"/>
        <a:ext cx="10083274" cy="3013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0D1AF-8E5C-48A2-884F-B3CE917DF400}">
      <dsp:nvSpPr>
        <dsp:cNvPr id="0" name=""/>
        <dsp:cNvSpPr/>
      </dsp:nvSpPr>
      <dsp:spPr>
        <a:xfrm>
          <a:off x="0" y="128920"/>
          <a:ext cx="13411200" cy="170469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Bei der umgekehrten Gestaltung von Klassenzimmern beinhaltet die Einführung nachhaltiger Praktiken die bewusste Auswahl digitaler Werkzeuge und Ressourcen, um die Auswirkungen auf die Umwelt zu minimieren. </a:t>
          </a:r>
          <a:endParaRPr lang="en-BE" sz="3100" kern="1200"/>
        </a:p>
      </dsp:txBody>
      <dsp:txXfrm>
        <a:off x="83216" y="212136"/>
        <a:ext cx="13244768" cy="1538258"/>
      </dsp:txXfrm>
    </dsp:sp>
    <dsp:sp modelId="{BFC7225D-6960-4CD7-8975-A29E25A75934}">
      <dsp:nvSpPr>
        <dsp:cNvPr id="0" name=""/>
        <dsp:cNvSpPr/>
      </dsp:nvSpPr>
      <dsp:spPr>
        <a:xfrm>
          <a:off x="0" y="1833611"/>
          <a:ext cx="13411200" cy="2630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5806"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GB" sz="2400" kern="1200"/>
            <a:t>Dies bedeutet, dass energieeffiziente Technologien eingesetzt, papierlose Materialien gefördert und die Wiederverwendung und gemeinsame Nutzung digitaler Inhalte unterstützt werden. </a:t>
          </a:r>
          <a:endParaRPr lang="en-BE" sz="2400" kern="1200"/>
        </a:p>
        <a:p>
          <a:pPr marL="228600" lvl="1" indent="-228600" algn="l" defTabSz="1066800">
            <a:lnSpc>
              <a:spcPct val="90000"/>
            </a:lnSpc>
            <a:spcBef>
              <a:spcPct val="0"/>
            </a:spcBef>
            <a:spcAft>
              <a:spcPct val="20000"/>
            </a:spcAft>
            <a:buChar char="•"/>
          </a:pPr>
          <a:r>
            <a:rPr lang="en-GB" sz="2400" kern="1200"/>
            <a:t>Pädagogen können das Umweltbewusstsein der Schüler fördern, indem sie grüne Themen in die Lehrpläne integrieren und die Bedeutung der Nachhaltigkeit in der digitalen Bildung hervorheben. </a:t>
          </a:r>
          <a:endParaRPr lang="en-BE" sz="2400" kern="1200"/>
        </a:p>
        <a:p>
          <a:pPr marL="228600" lvl="1" indent="-228600" algn="l" defTabSz="1066800">
            <a:lnSpc>
              <a:spcPct val="90000"/>
            </a:lnSpc>
            <a:spcBef>
              <a:spcPct val="0"/>
            </a:spcBef>
            <a:spcAft>
              <a:spcPct val="20000"/>
            </a:spcAft>
            <a:buChar char="•"/>
          </a:pPr>
          <a:r>
            <a:rPr lang="en-GB" sz="2400" kern="1200"/>
            <a:t>Indem sie einen verantwortungsvollen Umgang mit digitalen Ressourcen vorleben und befürworten, können "flipped classrooms" zu umfassenderen ökologischen Nachhaltigkeitszielen beitragen und die SchülerInnen darauf vorbereiten, bewusste digitale BürgerInnen zu sein.</a:t>
          </a:r>
          <a:endParaRPr lang="en-BE" sz="2400" kern="1200"/>
        </a:p>
      </dsp:txBody>
      <dsp:txXfrm>
        <a:off x="0" y="1833611"/>
        <a:ext cx="13411200" cy="26309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5B0E9-E728-4CEB-AAF1-173998F9C7D5}">
      <dsp:nvSpPr>
        <dsp:cNvPr id="0" name=""/>
        <dsp:cNvSpPr/>
      </dsp:nvSpPr>
      <dsp:spPr>
        <a:xfrm>
          <a:off x="0" y="45009"/>
          <a:ext cx="8686800" cy="281384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Die Einbindung der Gemeinschaft in die Flipped-Classroom-Aktivitäten fördert ein Lernumfeld, das über akademisches Wissen hinausgeht und sich direkt auf das Wohl der Gesellschaft auswirkt. </a:t>
          </a:r>
          <a:endParaRPr lang="en-BE" sz="3200" kern="1200" dirty="0"/>
        </a:p>
      </dsp:txBody>
      <dsp:txXfrm>
        <a:off x="137361" y="182370"/>
        <a:ext cx="8412078" cy="2539127"/>
      </dsp:txXfrm>
    </dsp:sp>
    <dsp:sp modelId="{F3AEDA59-AE13-4425-A644-EC88EBDDFB8F}">
      <dsp:nvSpPr>
        <dsp:cNvPr id="0" name=""/>
        <dsp:cNvSpPr/>
      </dsp:nvSpPr>
      <dsp:spPr>
        <a:xfrm>
          <a:off x="0" y="2858859"/>
          <a:ext cx="8686800" cy="3565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kern="1200"/>
            <a:t>Zu den Strategien gehören Partnerschaften mit lokalen Organisationen für Service-Learning-Projekte, bei denen die Studierenden Kurskonzepte anwenden, um Probleme in der Gemeinde zu lösen. </a:t>
          </a:r>
          <a:endParaRPr lang="en-BE" sz="2400" kern="1200"/>
        </a:p>
        <a:p>
          <a:pPr marL="228600" lvl="1" indent="-228600" algn="l" defTabSz="1066800">
            <a:lnSpc>
              <a:spcPct val="90000"/>
            </a:lnSpc>
            <a:spcBef>
              <a:spcPct val="0"/>
            </a:spcBef>
            <a:spcAft>
              <a:spcPct val="20000"/>
            </a:spcAft>
            <a:buChar char="•"/>
          </a:pPr>
          <a:r>
            <a:rPr lang="en-GB" sz="2400" kern="1200"/>
            <a:t>Die Ermutigung der Schüler, auf der Grundlage der Kursthemen Initiativen zu ergreifen, fördert aktives Lernen und staatsbürgerliche Verantwortung. </a:t>
          </a:r>
          <a:endParaRPr lang="en-BE" sz="2400" kern="1200"/>
        </a:p>
        <a:p>
          <a:pPr marL="228600" lvl="1" indent="-228600" algn="l" defTabSz="1066800">
            <a:lnSpc>
              <a:spcPct val="90000"/>
            </a:lnSpc>
            <a:spcBef>
              <a:spcPct val="0"/>
            </a:spcBef>
            <a:spcAft>
              <a:spcPct val="20000"/>
            </a:spcAft>
            <a:buChar char="•"/>
          </a:pPr>
          <a:r>
            <a:rPr lang="en-GB" sz="2400" kern="1200"/>
            <a:t>Darüber hinaus bietet der Einsatz von Experten aus der Gemeinschaft als Teil der investierten Inhalte reale Perspektiven, die die Lernerfahrung bereichern. </a:t>
          </a:r>
          <a:endParaRPr lang="en-BE" sz="2400" kern="1200"/>
        </a:p>
      </dsp:txBody>
      <dsp:txXfrm>
        <a:off x="0" y="2858859"/>
        <a:ext cx="8686800" cy="35655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ABB76-7F8E-4AE9-B493-169C965FEA18}">
      <dsp:nvSpPr>
        <dsp:cNvPr id="0" name=""/>
        <dsp:cNvSpPr/>
      </dsp:nvSpPr>
      <dsp:spPr>
        <a:xfrm>
          <a:off x="0" y="229900"/>
          <a:ext cx="15869894" cy="16497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Um die Praktiken des "flipped classroom" kontinuierlich zu verbessern, müssen die Lehrkräfte einen systematischen Evaluierungsprozess einführen, der quantitative und qualitative Messgrößen verwendet. </a:t>
          </a:r>
          <a:endParaRPr lang="en-BE" sz="3000" kern="1200"/>
        </a:p>
      </dsp:txBody>
      <dsp:txXfrm>
        <a:off x="80532" y="310432"/>
        <a:ext cx="15708830" cy="1488636"/>
      </dsp:txXfrm>
    </dsp:sp>
    <dsp:sp modelId="{7FD548F1-3066-400F-A171-CB643DD4D277}">
      <dsp:nvSpPr>
        <dsp:cNvPr id="0" name=""/>
        <dsp:cNvSpPr/>
      </dsp:nvSpPr>
      <dsp:spPr>
        <a:xfrm>
          <a:off x="0" y="1879600"/>
          <a:ext cx="15869894" cy="248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386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GB" sz="2300" kern="1200"/>
            <a:t>Dies geschieht durch die Analyse von Schülerleistungsdaten, Engagementanalysen und Meinungen, die in Umfragen, Fokusgruppen und Einzelinterviews gesammelt werden. </a:t>
          </a:r>
          <a:endParaRPr lang="en-BE" sz="2300" kern="1200"/>
        </a:p>
        <a:p>
          <a:pPr marL="228600" lvl="1" indent="-228600" algn="l" defTabSz="1022350">
            <a:lnSpc>
              <a:spcPct val="90000"/>
            </a:lnSpc>
            <a:spcBef>
              <a:spcPct val="0"/>
            </a:spcBef>
            <a:spcAft>
              <a:spcPct val="20000"/>
            </a:spcAft>
            <a:buChar char="•"/>
          </a:pPr>
          <a:r>
            <a:rPr lang="en-GB" sz="2300" kern="1200"/>
            <a:t>Die Ansichten der Beteiligten, einschließlich der Schüler, Eltern und Lehrer, sind entscheidend für die Ermittlung von Stärken und verbesserungswürdigen Bereichen. </a:t>
          </a:r>
          <a:endParaRPr lang="en-BE" sz="2300" kern="1200"/>
        </a:p>
        <a:p>
          <a:pPr marL="228600" lvl="1" indent="-228600" algn="l" defTabSz="1022350">
            <a:lnSpc>
              <a:spcPct val="90000"/>
            </a:lnSpc>
            <a:spcBef>
              <a:spcPct val="0"/>
            </a:spcBef>
            <a:spcAft>
              <a:spcPct val="20000"/>
            </a:spcAft>
            <a:buChar char="•"/>
          </a:pPr>
          <a:r>
            <a:rPr lang="en-GB" sz="2300" kern="1200"/>
            <a:t>Die Anwendung eines Zyklus der reflektierten Praxis - Planen, Handeln, Beobachten, Reflektieren - ermöglicht es Pädagogen, fundierte Anpassungen der Unterrichtsstrategien, der Vermittlung von Inhalten und des Technologieeinsatzes vorzunehmen und so sicherzustellen, dass die Methoden des "flipped classroom" effektiv und auf die Bildungsziele abgestimmt bleiben.</a:t>
          </a:r>
          <a:endParaRPr lang="en-BE" sz="2300" kern="1200"/>
        </a:p>
      </dsp:txBody>
      <dsp:txXfrm>
        <a:off x="0" y="1879600"/>
        <a:ext cx="15869894" cy="2484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B5F6E-5446-483D-9BE3-C6167D2F1012}">
      <dsp:nvSpPr>
        <dsp:cNvPr id="0" name=""/>
        <dsp:cNvSpPr/>
      </dsp:nvSpPr>
      <dsp:spPr>
        <a:xfrm>
          <a:off x="825782" y="0"/>
          <a:ext cx="9358869" cy="1456079"/>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B96B42-E36E-42E8-B3A2-A0142C88EE77}">
      <dsp:nvSpPr>
        <dsp:cNvPr id="0" name=""/>
        <dsp:cNvSpPr/>
      </dsp:nvSpPr>
      <dsp:spPr>
        <a:xfrm>
          <a:off x="3763" y="436823"/>
          <a:ext cx="2445090" cy="5824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Plan</a:t>
          </a:r>
          <a:endParaRPr lang="en-BE" sz="2400" b="1" kern="1200"/>
        </a:p>
      </dsp:txBody>
      <dsp:txXfrm>
        <a:off x="32195" y="465255"/>
        <a:ext cx="2388226" cy="525567"/>
      </dsp:txXfrm>
    </dsp:sp>
    <dsp:sp modelId="{A5D63C9E-6D31-4D7F-8CF3-C66F8BA686DB}">
      <dsp:nvSpPr>
        <dsp:cNvPr id="0" name=""/>
        <dsp:cNvSpPr/>
      </dsp:nvSpPr>
      <dsp:spPr>
        <a:xfrm>
          <a:off x="2856369" y="436823"/>
          <a:ext cx="2445090" cy="5824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Gesetz</a:t>
          </a:r>
          <a:endParaRPr lang="en-BE" sz="2400" b="1" kern="1200"/>
        </a:p>
      </dsp:txBody>
      <dsp:txXfrm>
        <a:off x="2884801" y="465255"/>
        <a:ext cx="2388226" cy="525567"/>
      </dsp:txXfrm>
    </dsp:sp>
    <dsp:sp modelId="{AF4444FF-8027-4B40-8EF7-F30CB6FA6E6D}">
      <dsp:nvSpPr>
        <dsp:cNvPr id="0" name=""/>
        <dsp:cNvSpPr/>
      </dsp:nvSpPr>
      <dsp:spPr>
        <a:xfrm>
          <a:off x="5708975" y="436823"/>
          <a:ext cx="2445090" cy="5824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Siehe</a:t>
          </a:r>
          <a:endParaRPr lang="en-BE" sz="2400" b="1" kern="1200"/>
        </a:p>
      </dsp:txBody>
      <dsp:txXfrm>
        <a:off x="5737407" y="465255"/>
        <a:ext cx="2388226" cy="525567"/>
      </dsp:txXfrm>
    </dsp:sp>
    <dsp:sp modelId="{EAEB459D-B2A0-4E1A-B410-FD63F6986E0D}">
      <dsp:nvSpPr>
        <dsp:cNvPr id="0" name=""/>
        <dsp:cNvSpPr/>
      </dsp:nvSpPr>
      <dsp:spPr>
        <a:xfrm>
          <a:off x="8561580" y="436823"/>
          <a:ext cx="2445090" cy="5824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t>Reflektieren</a:t>
          </a:r>
          <a:endParaRPr lang="en-BE" sz="2400" b="1" kern="1200"/>
        </a:p>
      </dsp:txBody>
      <dsp:txXfrm>
        <a:off x="8590012" y="465255"/>
        <a:ext cx="2388226" cy="5255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A3CBA-809F-44EE-BAAA-E6B21B9871BA}">
      <dsp:nvSpPr>
        <dsp:cNvPr id="0" name=""/>
        <dsp:cNvSpPr/>
      </dsp:nvSpPr>
      <dsp:spPr>
        <a:xfrm>
          <a:off x="0" y="364803"/>
          <a:ext cx="8652500" cy="149877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Im Zuge der Weiterentwicklung des umgekehrten Lernens können Pädagogen mit Innovationen in den Bereichen adaptive Lerntechnologien, erweiterte und virtuelle Realität (AR/VR) für immersive Lernerfahrungen und personalisierte Lernpfade mit Hilfe von KI rechnen. </a:t>
          </a:r>
          <a:endParaRPr lang="en-BE" sz="2100" kern="1200"/>
        </a:p>
      </dsp:txBody>
      <dsp:txXfrm>
        <a:off x="73164" y="437967"/>
        <a:ext cx="8506172" cy="1352442"/>
      </dsp:txXfrm>
    </dsp:sp>
    <dsp:sp modelId="{CD535EF2-899E-4FF0-B17D-86F474462437}">
      <dsp:nvSpPr>
        <dsp:cNvPr id="0" name=""/>
        <dsp:cNvSpPr/>
      </dsp:nvSpPr>
      <dsp:spPr>
        <a:xfrm>
          <a:off x="0" y="1924053"/>
          <a:ext cx="8652500" cy="149877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Die Integration globaler Plattformen für die Zusammenarbeit wird die Möglichkeiten des interkulturellen Lernens weiter verbessern. </a:t>
          </a:r>
          <a:endParaRPr lang="en-BE" sz="2100" kern="1200"/>
        </a:p>
      </dsp:txBody>
      <dsp:txXfrm>
        <a:off x="73164" y="1997217"/>
        <a:ext cx="8506172" cy="1352442"/>
      </dsp:txXfrm>
    </dsp:sp>
    <dsp:sp modelId="{9D6B9C78-D220-425D-8E65-BD098699D580}">
      <dsp:nvSpPr>
        <dsp:cNvPr id="0" name=""/>
        <dsp:cNvSpPr/>
      </dsp:nvSpPr>
      <dsp:spPr>
        <a:xfrm>
          <a:off x="0" y="3483303"/>
          <a:ext cx="8652500" cy="149877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Darüber hinaus bietet die Entwicklung der Blockchain für sichere und transparente Bildungsaufzeichnungen und -nachweise neue Möglichkeiten für die Anerkennung und Übertragung von Lernleistungen. </a:t>
          </a:r>
          <a:endParaRPr lang="en-BE" sz="2100" kern="1200"/>
        </a:p>
      </dsp:txBody>
      <dsp:txXfrm>
        <a:off x="73164" y="3556467"/>
        <a:ext cx="8506172" cy="13524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A0FDE-BD87-4FEE-A61D-5870234242B8}">
      <dsp:nvSpPr>
        <dsp:cNvPr id="0" name=""/>
        <dsp:cNvSpPr/>
      </dsp:nvSpPr>
      <dsp:spPr>
        <a:xfrm>
          <a:off x="76" y="77404"/>
          <a:ext cx="7285250" cy="691200"/>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b="1" kern="1200"/>
            <a:t>Gemeinsame Gestaltung einer umgedrehten Lektion</a:t>
          </a:r>
          <a:endParaRPr lang="en-BE" sz="2400" kern="1200"/>
        </a:p>
      </dsp:txBody>
      <dsp:txXfrm>
        <a:off x="76" y="77404"/>
        <a:ext cx="7285250" cy="691200"/>
      </dsp:txXfrm>
    </dsp:sp>
    <dsp:sp modelId="{5CD0F494-CFEE-4518-9277-CF1B3C2C35F9}">
      <dsp:nvSpPr>
        <dsp:cNvPr id="0" name=""/>
        <dsp:cNvSpPr/>
      </dsp:nvSpPr>
      <dsp:spPr>
        <a:xfrm>
          <a:off x="76" y="768604"/>
          <a:ext cx="7285250" cy="4107206"/>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b="1" kern="1200" dirty="0"/>
            <a:t>Planen Sie die Inhalte vor dem Unterricht: </a:t>
          </a:r>
          <a:r>
            <a:rPr lang="en-GB" sz="2400" b="0" kern="1200" dirty="0"/>
            <a:t>Wählen Sie ansprechende und abwechslungsreiche Ressourcen, die den Lernenden das nötige Grundwissen vermitteln. Stellen Sie sicher, dass die Inhalte zugänglich sind und mit praktischen Anwendungen im Unterricht verknüpft werden.</a:t>
          </a:r>
          <a:endParaRPr lang="en-BE" sz="2400" b="0" kern="1200" dirty="0"/>
        </a:p>
        <a:p>
          <a:pPr marL="228600" lvl="1" indent="-228600" algn="l" defTabSz="1066800">
            <a:lnSpc>
              <a:spcPct val="90000"/>
            </a:lnSpc>
            <a:spcBef>
              <a:spcPct val="0"/>
            </a:spcBef>
            <a:spcAft>
              <a:spcPct val="15000"/>
            </a:spcAft>
            <a:buChar char="•"/>
          </a:pPr>
          <a:r>
            <a:rPr lang="en-GB" sz="2400" b="1" kern="1200" dirty="0"/>
            <a:t>Realitätsnahe Aktivitäten</a:t>
          </a:r>
          <a:r>
            <a:rPr lang="en-GB" sz="2400" b="0" kern="1200" dirty="0"/>
            <a:t>: Entwickeln Sie Aufgaben für den Unterricht, die die Schüler dazu anregen, ihr Vorwissen in der Praxis anzuwenden, z. B. Geräte zu reparieren oder ein Problem zu lösen.</a:t>
          </a:r>
          <a:endParaRPr lang="en-BE" sz="2400" b="0" kern="1200" dirty="0"/>
        </a:p>
      </dsp:txBody>
      <dsp:txXfrm>
        <a:off x="76" y="768604"/>
        <a:ext cx="7285250" cy="4107206"/>
      </dsp:txXfrm>
    </dsp:sp>
    <dsp:sp modelId="{84285FD2-E761-4F28-BF51-5A84D1B20ED7}">
      <dsp:nvSpPr>
        <dsp:cNvPr id="0" name=""/>
        <dsp:cNvSpPr/>
      </dsp:nvSpPr>
      <dsp:spPr>
        <a:xfrm>
          <a:off x="8305261" y="77404"/>
          <a:ext cx="7285250" cy="691200"/>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b="1" kern="1200"/>
            <a:t>Umgang mit Gruppendynamik</a:t>
          </a:r>
          <a:endParaRPr lang="en-BE" sz="2400" kern="1200"/>
        </a:p>
      </dsp:txBody>
      <dsp:txXfrm>
        <a:off x="8305261" y="77404"/>
        <a:ext cx="7285250" cy="691200"/>
      </dsp:txXfrm>
    </dsp:sp>
    <dsp:sp modelId="{B14C0DFF-F8FA-43BD-88F4-9A53147A4EB8}">
      <dsp:nvSpPr>
        <dsp:cNvPr id="0" name=""/>
        <dsp:cNvSpPr/>
      </dsp:nvSpPr>
      <dsp:spPr>
        <a:xfrm>
          <a:off x="8305261" y="768604"/>
          <a:ext cx="7285250" cy="4107206"/>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b="1" kern="1200" dirty="0"/>
            <a:t>Bilden Sie Gruppen</a:t>
          </a:r>
          <a:r>
            <a:rPr lang="en-GB" sz="2400" b="0" kern="1200" dirty="0"/>
            <a:t>: Bilden Sie gemischte Gruppen, um das Lernen unter Gleichaltrigen zu fördern. Achten Sie darauf, dass die Gruppenmitglieder die verschiedenen Aktivitäten abwechselnd durchführen, damit jeder Lernende die Möglichkeit hat, ein breites Spektrum an Fähigkeiten zu entwickeln.</a:t>
          </a:r>
          <a:endParaRPr lang="en-BE" sz="2400" b="0" kern="1200" dirty="0"/>
        </a:p>
        <a:p>
          <a:pPr marL="228600" lvl="1" indent="-228600" algn="l" defTabSz="1066800">
            <a:lnSpc>
              <a:spcPct val="90000"/>
            </a:lnSpc>
            <a:spcBef>
              <a:spcPct val="0"/>
            </a:spcBef>
            <a:spcAft>
              <a:spcPct val="15000"/>
            </a:spcAft>
            <a:buChar char="•"/>
          </a:pPr>
          <a:r>
            <a:rPr lang="en-GB" sz="2400" b="1" kern="1200" dirty="0"/>
            <a:t>Fördern Sie die Kommunikation</a:t>
          </a:r>
          <a:r>
            <a:rPr lang="en-GB" sz="2400" b="0" kern="1200" dirty="0"/>
            <a:t>: Fördern Sie eine offene Kommunikation zwischen den Gruppenmitgliedern. Verwenden Sie Eisbrecher oder strukturierte Diskussionen, um Beziehungen und Vertrauen aufzubauen</a:t>
          </a:r>
          <a:r>
            <a:rPr lang="en-GB" sz="2400" b="1" kern="1200" dirty="0"/>
            <a:t>.</a:t>
          </a:r>
          <a:endParaRPr lang="en-BE" sz="2400" kern="1200" dirty="0"/>
        </a:p>
      </dsp:txBody>
      <dsp:txXfrm>
        <a:off x="8305261" y="768604"/>
        <a:ext cx="7285250" cy="41072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9B511-4624-4FA8-9036-241441E3F834}" type="datetimeFigureOut">
              <a:rPr lang="en-BE" smtClean="0"/>
              <a:t>08/11/2024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Klicken Sie auf , um die Mastertextstile zu bearbeiten</a:t>
            </a:r>
          </a:p>
          <a:p>
            <a:pPr lvl="1"/>
            <a:r>
              <a:rPr lang="en-GB"/>
              <a:t>Zweite Ebene</a:t>
            </a:r>
          </a:p>
          <a:p>
            <a:pPr lvl="2"/>
            <a:r>
              <a:rPr lang="en-GB"/>
              <a:t>Dritte Ebene</a:t>
            </a:r>
          </a:p>
          <a:p>
            <a:pPr lvl="3"/>
            <a:r>
              <a:rPr lang="en-GB"/>
              <a:t>Vierte Ebene</a:t>
            </a:r>
          </a:p>
          <a:p>
            <a:pPr lvl="4"/>
            <a:r>
              <a:rPr lang="en-GB"/>
              <a:t>Fünfte Ebene</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AB38D-3364-4D70-A233-CD25D4DAC938}" type="slidenum">
              <a:rPr lang="en-BE" smtClean="0"/>
              <a:t>‹#›</a:t>
            </a:fld>
            <a:endParaRPr lang="en-BE"/>
          </a:p>
        </p:txBody>
      </p:sp>
    </p:spTree>
    <p:extLst>
      <p:ext uri="{BB962C8B-B14F-4D97-AF65-F5344CB8AC3E}">
        <p14:creationId xmlns:p14="http://schemas.microsoft.com/office/powerpoint/2010/main" val="1133769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auf , um den Haupttitelstil zu bearbeiten</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auf , um die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unevoc.unesco.org/alit/Advancing+Learning+and+Innovation+in+TVET+-+Resources/lang=enaktakt/akt=detail/qs=6422" TargetMode="External"/><Relationship Id="rId3" Type="http://schemas.openxmlformats.org/officeDocument/2006/relationships/diagramLayout" Target="../diagrams/layout5.xml"/><Relationship Id="rId7" Type="http://schemas.openxmlformats.org/officeDocument/2006/relationships/image" Target="../media/image19.jp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openxmlformats.org/officeDocument/2006/relationships/image" Target="../media/image5.png"/><Relationship Id="rId5" Type="http://schemas.openxmlformats.org/officeDocument/2006/relationships/diagramColors" Target="../diagrams/colors5.xml"/><Relationship Id="rId10" Type="http://schemas.openxmlformats.org/officeDocument/2006/relationships/image" Target="../media/image3.png"/><Relationship Id="rId4" Type="http://schemas.openxmlformats.org/officeDocument/2006/relationships/diagramQuickStyle" Target="../diagrams/quickStyle5.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10.sv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image" Target="../media/image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5" Type="http://schemas.openxmlformats.org/officeDocument/2006/relationships/image" Target="../media/image3.png"/><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13" Type="http://schemas.openxmlformats.org/officeDocument/2006/relationships/image" Target="../media/image5.png"/><Relationship Id="rId3" Type="http://schemas.openxmlformats.org/officeDocument/2006/relationships/image" Target="../media/image12.svg"/><Relationship Id="rId7" Type="http://schemas.openxmlformats.org/officeDocument/2006/relationships/diagramColors" Target="../diagrams/colors8.xml"/><Relationship Id="rId12"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image" Target="../media/image1.png"/><Relationship Id="rId5" Type="http://schemas.openxmlformats.org/officeDocument/2006/relationships/diagramLayout" Target="../diagrams/layout8.xml"/><Relationship Id="rId10" Type="http://schemas.openxmlformats.org/officeDocument/2006/relationships/hyperlink" Target="https://unevoc.unesco.org/alit/Advancing+Learning+and+Innovation+in+TVET+-+Resources/lang=enaktakt/akt=tg/st=adv/qs=i-hubs" TargetMode="External"/><Relationship Id="rId4" Type="http://schemas.openxmlformats.org/officeDocument/2006/relationships/diagramData" Target="../diagrams/data8.xml"/><Relationship Id="rId9" Type="http://schemas.openxmlformats.org/officeDocument/2006/relationships/image" Target="../media/image20.jpg"/></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13" Type="http://schemas.openxmlformats.org/officeDocument/2006/relationships/image" Target="../media/image1.png"/><Relationship Id="rId3" Type="http://schemas.openxmlformats.org/officeDocument/2006/relationships/image" Target="../media/image12.svg"/><Relationship Id="rId7" Type="http://schemas.openxmlformats.org/officeDocument/2006/relationships/diagramColors" Target="../diagrams/colors9.xml"/><Relationship Id="rId12" Type="http://schemas.openxmlformats.org/officeDocument/2006/relationships/image" Target="../media/image2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QuickStyle" Target="../diagrams/quickStyle9.xml"/><Relationship Id="rId11" Type="http://schemas.openxmlformats.org/officeDocument/2006/relationships/image" Target="../media/image23.png"/><Relationship Id="rId5" Type="http://schemas.openxmlformats.org/officeDocument/2006/relationships/diagramLayout" Target="../diagrams/layout9.xml"/><Relationship Id="rId15" Type="http://schemas.openxmlformats.org/officeDocument/2006/relationships/image" Target="../media/image5.png"/><Relationship Id="rId10" Type="http://schemas.openxmlformats.org/officeDocument/2006/relationships/image" Target="../media/image22.svg"/><Relationship Id="rId4" Type="http://schemas.openxmlformats.org/officeDocument/2006/relationships/diagramData" Target="../diagrams/data9.xml"/><Relationship Id="rId9" Type="http://schemas.openxmlformats.org/officeDocument/2006/relationships/image" Target="../media/image21.png"/><Relationship Id="rId1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26.svg"/><Relationship Id="rId18" Type="http://schemas.openxmlformats.org/officeDocument/2006/relationships/image" Target="../media/image5.png"/><Relationship Id="rId3" Type="http://schemas.openxmlformats.org/officeDocument/2006/relationships/image" Target="../media/image12.svg"/><Relationship Id="rId7" Type="http://schemas.openxmlformats.org/officeDocument/2006/relationships/diagramData" Target="../diagrams/data10.xml"/><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1.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png"/><Relationship Id="rId11" Type="http://schemas.microsoft.com/office/2007/relationships/diagramDrawing" Target="../diagrams/drawing10.xml"/><Relationship Id="rId5" Type="http://schemas.openxmlformats.org/officeDocument/2006/relationships/image" Target="../media/image2.png"/><Relationship Id="rId15" Type="http://schemas.openxmlformats.org/officeDocument/2006/relationships/image" Target="../media/image28.svg"/><Relationship Id="rId10" Type="http://schemas.openxmlformats.org/officeDocument/2006/relationships/diagramColors" Target="../diagrams/colors10.xml"/><Relationship Id="rId4" Type="http://schemas.openxmlformats.org/officeDocument/2006/relationships/image" Target="../media/image1.png"/><Relationship Id="rId9" Type="http://schemas.openxmlformats.org/officeDocument/2006/relationships/diagramQuickStyle" Target="../diagrams/quickStyle10.xml"/><Relationship Id="rId1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image" Target="../media/image12.svg"/><Relationship Id="rId7" Type="http://schemas.openxmlformats.org/officeDocument/2006/relationships/diagramData" Target="../diagrams/data11.xml"/><Relationship Id="rId12"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png"/><Relationship Id="rId11" Type="http://schemas.microsoft.com/office/2007/relationships/diagramDrawing" Target="../diagrams/drawing11.xml"/><Relationship Id="rId5" Type="http://schemas.openxmlformats.org/officeDocument/2006/relationships/image" Target="../media/image2.png"/><Relationship Id="rId10" Type="http://schemas.openxmlformats.org/officeDocument/2006/relationships/diagramColors" Target="../diagrams/colors11.xml"/><Relationship Id="rId4" Type="http://schemas.openxmlformats.org/officeDocument/2006/relationships/image" Target="../media/image1.png"/><Relationship Id="rId9"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svg"/><Relationship Id="rId7" Type="http://schemas.openxmlformats.org/officeDocument/2006/relationships/hyperlink" Target="https://www.digicompass.eu/en/implementing-flipped-learning-in-higher-education-a-real-life-example/"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2.svg"/><Relationship Id="rId7" Type="http://schemas.openxmlformats.org/officeDocument/2006/relationships/hyperlink" Target="https://education.ec.europa.eu/education-levels/vocational-education-and-training/about-vocational-education-and-training"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hyperlink" Target="https://www.cedefop.europa.eu/en/projects/teachers-and-trainers-professional-development" TargetMode="External"/><Relationship Id="rId3" Type="http://schemas.openxmlformats.org/officeDocument/2006/relationships/image" Target="../media/image12.svg"/><Relationship Id="rId7"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svg"/><Relationship Id="rId7" Type="http://schemas.openxmlformats.org/officeDocument/2006/relationships/image" Target="../media/image3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5.png"/><Relationship Id="rId5" Type="http://schemas.openxmlformats.org/officeDocument/2006/relationships/image" Target="../media/image12.svg"/><Relationship Id="rId10"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svg"/><Relationship Id="rId7" Type="http://schemas.openxmlformats.org/officeDocument/2006/relationships/diagramColors" Target="../diagrams/colors1.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5.png"/><Relationship Id="rId5" Type="http://schemas.openxmlformats.org/officeDocument/2006/relationships/diagramLayout" Target="../diagrams/layout1.xml"/><Relationship Id="rId10" Type="http://schemas.openxmlformats.org/officeDocument/2006/relationships/image" Target="../media/image3.png"/><Relationship Id="rId4" Type="http://schemas.openxmlformats.org/officeDocument/2006/relationships/diagramData" Target="../diagrams/data1.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svg"/><Relationship Id="rId7" Type="http://schemas.openxmlformats.org/officeDocument/2006/relationships/diagramColors" Target="../diagrams/colors2.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5.png"/><Relationship Id="rId5" Type="http://schemas.openxmlformats.org/officeDocument/2006/relationships/diagramLayout" Target="../diagrams/layout2.xml"/><Relationship Id="rId10" Type="http://schemas.openxmlformats.org/officeDocument/2006/relationships/image" Target="../media/image3.png"/><Relationship Id="rId4" Type="http://schemas.openxmlformats.org/officeDocument/2006/relationships/diagramData" Target="../diagrams/data2.xm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svg"/><Relationship Id="rId7"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svg"/><Relationship Id="rId7" Type="http://schemas.openxmlformats.org/officeDocument/2006/relationships/diagramColors" Target="../diagrams/colors3.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5.png"/><Relationship Id="rId5" Type="http://schemas.openxmlformats.org/officeDocument/2006/relationships/diagramLayout" Target="../diagrams/layout3.xml"/><Relationship Id="rId10" Type="http://schemas.openxmlformats.org/officeDocument/2006/relationships/image" Target="../media/image3.png"/><Relationship Id="rId4" Type="http://schemas.openxmlformats.org/officeDocument/2006/relationships/diagramData" Target="../diagrams/data3.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svg"/><Relationship Id="rId7"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image" Target="../media/image5.png"/><Relationship Id="rId3" Type="http://schemas.openxmlformats.org/officeDocument/2006/relationships/image" Target="../media/image14.svg"/><Relationship Id="rId7" Type="http://schemas.openxmlformats.org/officeDocument/2006/relationships/diagramLayout" Target="../diagrams/layout4.xml"/><Relationship Id="rId12"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Data" Target="../diagrams/data4.xml"/><Relationship Id="rId11" Type="http://schemas.openxmlformats.org/officeDocument/2006/relationships/image" Target="../media/image1.png"/><Relationship Id="rId5" Type="http://schemas.openxmlformats.org/officeDocument/2006/relationships/image" Target="../media/image12.svg"/><Relationship Id="rId10" Type="http://schemas.microsoft.com/office/2007/relationships/diagramDrawing" Target="../diagrams/drawing4.xml"/><Relationship Id="rId4" Type="http://schemas.openxmlformats.org/officeDocument/2006/relationships/image" Target="../media/image11.png"/><Relationship Id="rId9" Type="http://schemas.openxmlformats.org/officeDocument/2006/relationships/diagramColors" Target="../diagrams/colors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544664"/>
            <a:ext cx="9259269" cy="3739485"/>
          </a:xfrm>
          <a:prstGeom prst="rect">
            <a:avLst/>
          </a:prstGeom>
        </p:spPr>
        <p:txBody>
          <a:bodyPr lIns="0" tIns="0" rIns="0" bIns="0" rtlCol="0" anchor="t">
            <a:spAutoFit/>
          </a:bodyPr>
          <a:lstStyle/>
          <a:p>
            <a:r>
              <a:rPr lang="en-GB" sz="4000" spc="-102" dirty="0">
                <a:solidFill>
                  <a:srgbClr val="FB8709"/>
                </a:solidFill>
                <a:latin typeface="HK Grotesk Bold"/>
              </a:rPr>
              <a:t>Modul 3: Gestaltung von Flipped-Classroom-Unterricht durch kollaborative Methoden</a:t>
            </a:r>
          </a:p>
          <a:p>
            <a:r>
              <a:rPr lang="en-GB" sz="3600" spc="-87" dirty="0">
                <a:solidFill>
                  <a:srgbClr val="053249"/>
                </a:solidFill>
                <a:latin typeface="HK Grotesk Bold"/>
              </a:rPr>
              <a:t>Einheit 4 - Bewährte Verfahren und </a:t>
            </a:r>
            <a:r>
              <a:rPr lang="en-GB" sz="3600" spc="-87" dirty="0" err="1">
                <a:solidFill>
                  <a:srgbClr val="053249"/>
                </a:solidFill>
                <a:latin typeface="HK Grotesk Bold"/>
              </a:rPr>
              <a:t>praktische</a:t>
            </a:r>
            <a:r>
              <a:rPr lang="en-GB" sz="3600" spc="-87" dirty="0">
                <a:solidFill>
                  <a:srgbClr val="053249"/>
                </a:solidFill>
                <a:latin typeface="HK Grotesk Bold"/>
              </a:rPr>
              <a:t> </a:t>
            </a:r>
            <a:r>
              <a:rPr lang="en-GB" sz="3600" spc="-87" dirty="0" err="1">
                <a:solidFill>
                  <a:srgbClr val="053249"/>
                </a:solidFill>
                <a:latin typeface="HK Grotesk Bold"/>
              </a:rPr>
              <a:t>Anleitung</a:t>
            </a:r>
            <a:r>
              <a:rPr lang="en-GB" sz="8700" spc="-87" dirty="0">
                <a:solidFill>
                  <a:srgbClr val="053249"/>
                </a:solidFill>
                <a:latin typeface="HK Grotesk Bold"/>
              </a:rPr>
              <a:t> </a:t>
            </a:r>
            <a:endParaRPr lang="en-US" sz="8700" spc="-87" dirty="0">
              <a:solidFill>
                <a:srgbClr val="053249"/>
              </a:solidFill>
              <a:latin typeface="HK Grotesk Bold"/>
            </a:endParaRPr>
          </a:p>
        </p:txBody>
      </p:sp>
      <p:grpSp>
        <p:nvGrpSpPr>
          <p:cNvPr id="3" name="Group 3"/>
          <p:cNvGrpSpPr/>
          <p:nvPr/>
        </p:nvGrpSpPr>
        <p:grpSpPr>
          <a:xfrm rot="-10800000">
            <a:off x="9673884" y="-1920219"/>
            <a:ext cx="10305338" cy="10262060"/>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endParaRPr lang="en-IE"/>
            </a:p>
          </p:txBody>
        </p:sp>
      </p:grpSp>
      <p:grpSp>
        <p:nvGrpSpPr>
          <p:cNvPr id="5" name="Group 5"/>
          <p:cNvGrpSpPr/>
          <p:nvPr/>
        </p:nvGrpSpPr>
        <p:grpSpPr>
          <a:xfrm rot="-5400000">
            <a:off x="13579297" y="5173799"/>
            <a:ext cx="5050689" cy="5175713"/>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endParaRPr lang="en-IE"/>
            </a:p>
          </p:txBody>
        </p:sp>
      </p:grpSp>
      <p:sp>
        <p:nvSpPr>
          <p:cNvPr id="7" name="Freeform 7"/>
          <p:cNvSpPr/>
          <p:nvPr/>
        </p:nvSpPr>
        <p:spPr>
          <a:xfrm>
            <a:off x="685288" y="6503003"/>
            <a:ext cx="3367356" cy="3367356"/>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endParaRPr lang="en-IE"/>
          </a:p>
        </p:txBody>
      </p:sp>
      <p:sp>
        <p:nvSpPr>
          <p:cNvPr id="8" name="Freeform 8"/>
          <p:cNvSpPr/>
          <p:nvPr/>
        </p:nvSpPr>
        <p:spPr>
          <a:xfrm>
            <a:off x="685288" y="8961260"/>
            <a:ext cx="3742515" cy="1010479"/>
          </a:xfrm>
          <a:custGeom>
            <a:avLst/>
            <a:gdLst/>
            <a:ahLst/>
            <a:cxnLst/>
            <a:rect l="l" t="t" r="r" b="b"/>
            <a:pathLst>
              <a:path w="3742515" h="1010479">
                <a:moveTo>
                  <a:pt x="0" y="0"/>
                </a:moveTo>
                <a:lnTo>
                  <a:pt x="3742515" y="0"/>
                </a:lnTo>
                <a:lnTo>
                  <a:pt x="3742515" y="1010479"/>
                </a:lnTo>
                <a:lnTo>
                  <a:pt x="0" y="1010479"/>
                </a:lnTo>
                <a:lnTo>
                  <a:pt x="0" y="0"/>
                </a:lnTo>
                <a:close/>
              </a:path>
            </a:pathLst>
          </a:custGeom>
          <a:blipFill>
            <a:blip r:embed="rId3"/>
            <a:stretch>
              <a:fillRect/>
            </a:stretch>
          </a:blipFill>
        </p:spPr>
        <p:txBody>
          <a:bodyPr/>
          <a:lstStyle/>
          <a:p>
            <a:endParaRPr lang="en-IE"/>
          </a:p>
        </p:txBody>
      </p:sp>
      <p:sp>
        <p:nvSpPr>
          <p:cNvPr id="9" name="TextBox 9"/>
          <p:cNvSpPr txBox="1"/>
          <p:nvPr/>
        </p:nvSpPr>
        <p:spPr>
          <a:xfrm>
            <a:off x="1028700" y="1501381"/>
            <a:ext cx="11295250" cy="1071880"/>
          </a:xfrm>
          <a:prstGeom prst="rect">
            <a:avLst/>
          </a:prstGeom>
        </p:spPr>
        <p:txBody>
          <a:bodyPr lIns="0" tIns="0" rIns="0" bIns="0" rtlCol="0" anchor="t">
            <a:spAutoFit/>
          </a:bodyPr>
          <a:lstStyle/>
          <a:p>
            <a:pPr>
              <a:lnSpc>
                <a:spcPts val="4234"/>
              </a:lnSpc>
            </a:pPr>
            <a:r>
              <a:rPr lang="en-US" sz="3499" dirty="0" err="1">
                <a:solidFill>
                  <a:srgbClr val="053249"/>
                </a:solidFill>
                <a:latin typeface="HK Grotesk"/>
              </a:rPr>
              <a:t>CollaboratiVET-Lehrplan</a:t>
            </a:r>
            <a:r>
              <a:rPr lang="en-US" sz="3499" dirty="0">
                <a:solidFill>
                  <a:srgbClr val="053249"/>
                </a:solidFill>
                <a:latin typeface="HK Grotesk"/>
              </a:rPr>
              <a:t> für </a:t>
            </a:r>
            <a:r>
              <a:rPr lang="en-US" sz="3499" dirty="0" err="1">
                <a:solidFill>
                  <a:srgbClr val="053249"/>
                </a:solidFill>
                <a:latin typeface="HK Grotesk"/>
              </a:rPr>
              <a:t>Lehrkraft</a:t>
            </a:r>
            <a:r>
              <a:rPr lang="tr-TR" sz="3499" dirty="0">
                <a:solidFill>
                  <a:srgbClr val="053249"/>
                </a:solidFill>
                <a:latin typeface="HK Grotesk"/>
              </a:rPr>
              <a:t> </a:t>
            </a:r>
            <a:r>
              <a:rPr lang="en-US" sz="3499" dirty="0">
                <a:solidFill>
                  <a:srgbClr val="053249"/>
                </a:solidFill>
                <a:latin typeface="HK Grotesk"/>
              </a:rPr>
              <a:t>/</a:t>
            </a:r>
            <a:r>
              <a:rPr lang="en-US" sz="3499" dirty="0" err="1">
                <a:solidFill>
                  <a:srgbClr val="053249"/>
                </a:solidFill>
                <a:latin typeface="HK Grotesk"/>
              </a:rPr>
              <a:t>Ausbilder</a:t>
            </a:r>
            <a:r>
              <a:rPr lang="tr-TR" sz="3499" dirty="0">
                <a:solidFill>
                  <a:srgbClr val="053249"/>
                </a:solidFill>
                <a:latin typeface="HK Grotesk"/>
              </a:rPr>
              <a:t> </a:t>
            </a:r>
            <a:r>
              <a:rPr lang="en-US" sz="3499" dirty="0">
                <a:solidFill>
                  <a:srgbClr val="053249"/>
                </a:solidFill>
                <a:latin typeface="HK Grotesk"/>
              </a:rPr>
              <a:t>/</a:t>
            </a:r>
            <a:r>
              <a:rPr lang="en-US" sz="3499" dirty="0" err="1">
                <a:solidFill>
                  <a:srgbClr val="053249"/>
                </a:solidFill>
                <a:latin typeface="HK Grotesk"/>
              </a:rPr>
              <a:t>Erzieher</a:t>
            </a:r>
            <a:r>
              <a:rPr lang="en-US" sz="3499" dirty="0">
                <a:solidFill>
                  <a:srgbClr val="053249"/>
                </a:solidFill>
                <a:latin typeface="HK Grotesk"/>
              </a:rPr>
              <a:t> in der </a:t>
            </a:r>
            <a:r>
              <a:rPr lang="en-US" sz="3499" dirty="0" err="1">
                <a:solidFill>
                  <a:srgbClr val="053249"/>
                </a:solidFill>
                <a:latin typeface="HK Grotesk"/>
              </a:rPr>
              <a:t>beruflichen</a:t>
            </a:r>
            <a:r>
              <a:rPr lang="en-US" sz="3499" dirty="0">
                <a:solidFill>
                  <a:srgbClr val="053249"/>
                </a:solidFill>
                <a:latin typeface="HK Grotesk"/>
              </a:rPr>
              <a:t> </a:t>
            </a:r>
            <a:r>
              <a:rPr lang="en-US" sz="3499" dirty="0" err="1">
                <a:solidFill>
                  <a:srgbClr val="053249"/>
                </a:solidFill>
                <a:latin typeface="HK Grotesk"/>
              </a:rPr>
              <a:t>Bildung</a:t>
            </a:r>
            <a:r>
              <a:rPr lang="en-US" sz="3499" dirty="0">
                <a:solidFill>
                  <a:srgbClr val="053249"/>
                </a:solidFill>
                <a:latin typeface="HK Grotesk"/>
              </a:rPr>
              <a:t> </a:t>
            </a:r>
          </a:p>
        </p:txBody>
      </p:sp>
      <p:sp>
        <p:nvSpPr>
          <p:cNvPr id="12" name="TextBox 12"/>
          <p:cNvSpPr txBox="1"/>
          <p:nvPr/>
        </p:nvSpPr>
        <p:spPr>
          <a:xfrm>
            <a:off x="4284239" y="8988356"/>
            <a:ext cx="6720632" cy="1081706"/>
          </a:xfrm>
          <a:prstGeom prst="rect">
            <a:avLst/>
          </a:prstGeom>
        </p:spPr>
        <p:txBody>
          <a:bodyPr lIns="0" tIns="0" rIns="0" bIns="0" rtlCol="0" anchor="t">
            <a:spAutoFit/>
          </a:bodyPr>
          <a:lstStyle/>
          <a:p>
            <a:pPr algn="just">
              <a:lnSpc>
                <a:spcPts val="1680"/>
              </a:lnSpc>
            </a:pPr>
            <a:r>
              <a:rPr lang="en-US" sz="1200" dirty="0">
                <a:solidFill>
                  <a:srgbClr val="121212"/>
                </a:solidFill>
                <a:latin typeface="HK Grotesk Light"/>
              </a:rPr>
              <a:t>Von der </a:t>
            </a:r>
            <a:r>
              <a:rPr lang="en-US" sz="1200" dirty="0" err="1">
                <a:solidFill>
                  <a:srgbClr val="121212"/>
                </a:solidFill>
                <a:latin typeface="HK Grotesk Light"/>
              </a:rPr>
              <a:t>Europäischen</a:t>
            </a:r>
            <a:r>
              <a:rPr lang="en-US" sz="1200" dirty="0">
                <a:solidFill>
                  <a:srgbClr val="121212"/>
                </a:solidFill>
                <a:latin typeface="HK Grotesk Light"/>
              </a:rPr>
              <a:t> Union </a:t>
            </a:r>
            <a:r>
              <a:rPr lang="en-US" sz="1200" dirty="0" err="1">
                <a:solidFill>
                  <a:srgbClr val="121212"/>
                </a:solidFill>
                <a:latin typeface="HK Grotesk Light"/>
              </a:rPr>
              <a:t>finanziert</a:t>
            </a:r>
            <a:r>
              <a:rPr lang="en-US" sz="1200" dirty="0">
                <a:solidFill>
                  <a:srgbClr val="121212"/>
                </a:solidFill>
                <a:latin typeface="HK Grotesk Light"/>
              </a:rPr>
              <a:t>. Die </a:t>
            </a:r>
            <a:r>
              <a:rPr lang="en-US" sz="1200" dirty="0" err="1">
                <a:solidFill>
                  <a:srgbClr val="121212"/>
                </a:solidFill>
                <a:latin typeface="HK Grotesk Light"/>
              </a:rPr>
              <a:t>geäußerten</a:t>
            </a:r>
            <a:r>
              <a:rPr lang="en-US" sz="1200" dirty="0">
                <a:solidFill>
                  <a:srgbClr val="121212"/>
                </a:solidFill>
                <a:latin typeface="HK Grotesk Light"/>
              </a:rPr>
              <a:t> </a:t>
            </a:r>
            <a:r>
              <a:rPr lang="en-US" sz="1200" dirty="0" err="1">
                <a:solidFill>
                  <a:srgbClr val="121212"/>
                </a:solidFill>
                <a:latin typeface="HK Grotesk Light"/>
              </a:rPr>
              <a:t>Ansichten</a:t>
            </a:r>
            <a:r>
              <a:rPr lang="en-US" sz="1200" dirty="0">
                <a:solidFill>
                  <a:srgbClr val="121212"/>
                </a:solidFill>
                <a:latin typeface="HK Grotesk Light"/>
              </a:rPr>
              <a:t> und </a:t>
            </a:r>
            <a:r>
              <a:rPr lang="en-US" sz="1200" dirty="0" err="1">
                <a:solidFill>
                  <a:srgbClr val="121212"/>
                </a:solidFill>
                <a:latin typeface="HK Grotesk Light"/>
              </a:rPr>
              <a:t>Meinungen</a:t>
            </a:r>
            <a:r>
              <a:rPr lang="en-US" sz="1200" dirty="0">
                <a:solidFill>
                  <a:srgbClr val="121212"/>
                </a:solidFill>
                <a:latin typeface="HK Grotesk Light"/>
              </a:rPr>
              <a:t> </a:t>
            </a:r>
            <a:r>
              <a:rPr lang="en-US" sz="1200" dirty="0" err="1">
                <a:solidFill>
                  <a:srgbClr val="121212"/>
                </a:solidFill>
                <a:latin typeface="HK Grotesk Light"/>
              </a:rPr>
              <a:t>entsprechen</a:t>
            </a:r>
            <a:r>
              <a:rPr lang="en-US" sz="1200" dirty="0">
                <a:solidFill>
                  <a:srgbClr val="121212"/>
                </a:solidFill>
                <a:latin typeface="HK Grotesk Light"/>
              </a:rPr>
              <a:t> </a:t>
            </a:r>
            <a:r>
              <a:rPr lang="en-US" sz="1200" dirty="0" err="1">
                <a:solidFill>
                  <a:srgbClr val="121212"/>
                </a:solidFill>
                <a:latin typeface="HK Grotesk Light"/>
              </a:rPr>
              <a:t>jedoch</a:t>
            </a:r>
            <a:r>
              <a:rPr lang="en-US" sz="1200" dirty="0">
                <a:solidFill>
                  <a:srgbClr val="121212"/>
                </a:solidFill>
                <a:latin typeface="HK Grotesk Light"/>
              </a:rPr>
              <a:t> </a:t>
            </a:r>
            <a:r>
              <a:rPr lang="en-US" sz="1200" dirty="0" err="1">
                <a:solidFill>
                  <a:srgbClr val="121212"/>
                </a:solidFill>
                <a:latin typeface="HK Grotesk Light"/>
              </a:rPr>
              <a:t>ausschließlich</a:t>
            </a:r>
            <a:r>
              <a:rPr lang="en-US" sz="1200" dirty="0">
                <a:solidFill>
                  <a:srgbClr val="121212"/>
                </a:solidFill>
                <a:latin typeface="HK Grotesk Light"/>
              </a:rPr>
              <a:t> </a:t>
            </a:r>
            <a:r>
              <a:rPr lang="en-US" sz="1200" dirty="0" err="1">
                <a:solidFill>
                  <a:srgbClr val="121212"/>
                </a:solidFill>
                <a:latin typeface="HK Grotesk Light"/>
              </a:rPr>
              <a:t>denen</a:t>
            </a:r>
            <a:r>
              <a:rPr lang="en-US" sz="1200" dirty="0">
                <a:solidFill>
                  <a:srgbClr val="121212"/>
                </a:solidFill>
                <a:latin typeface="HK Grotesk Light"/>
              </a:rPr>
              <a:t> des </a:t>
            </a:r>
            <a:r>
              <a:rPr lang="en-US" sz="1200" dirty="0" err="1">
                <a:solidFill>
                  <a:srgbClr val="121212"/>
                </a:solidFill>
                <a:latin typeface="HK Grotesk Light"/>
              </a:rPr>
              <a:t>Autors</a:t>
            </a:r>
            <a:r>
              <a:rPr lang="en-US" sz="1200" dirty="0">
                <a:solidFill>
                  <a:srgbClr val="121212"/>
                </a:solidFill>
                <a:latin typeface="HK Grotesk Light"/>
              </a:rPr>
              <a:t> </a:t>
            </a:r>
            <a:r>
              <a:rPr lang="en-US" sz="1200" dirty="0" err="1">
                <a:solidFill>
                  <a:srgbClr val="121212"/>
                </a:solidFill>
                <a:latin typeface="HK Grotesk Light"/>
              </a:rPr>
              <a:t>bzw</a:t>
            </a:r>
            <a:r>
              <a:rPr lang="en-US" sz="1200" dirty="0">
                <a:solidFill>
                  <a:srgbClr val="121212"/>
                </a:solidFill>
                <a:latin typeface="HK Grotesk Light"/>
              </a:rPr>
              <a:t>. der </a:t>
            </a:r>
            <a:r>
              <a:rPr lang="en-US" sz="1200" dirty="0" err="1">
                <a:solidFill>
                  <a:srgbClr val="121212"/>
                </a:solidFill>
                <a:latin typeface="HK Grotesk Light"/>
              </a:rPr>
              <a:t>Autoren</a:t>
            </a:r>
            <a:r>
              <a:rPr lang="en-US" sz="1200" dirty="0">
                <a:solidFill>
                  <a:srgbClr val="121212"/>
                </a:solidFill>
                <a:latin typeface="HK Grotesk Light"/>
              </a:rPr>
              <a:t> und </a:t>
            </a:r>
            <a:r>
              <a:rPr lang="en-US" sz="1200" dirty="0" err="1">
                <a:solidFill>
                  <a:srgbClr val="121212"/>
                </a:solidFill>
                <a:latin typeface="HK Grotesk Light"/>
              </a:rPr>
              <a:t>spiegeln</a:t>
            </a:r>
            <a:r>
              <a:rPr lang="en-US" sz="1200" dirty="0">
                <a:solidFill>
                  <a:srgbClr val="121212"/>
                </a:solidFill>
                <a:latin typeface="HK Grotesk Light"/>
              </a:rPr>
              <a:t> </a:t>
            </a:r>
            <a:r>
              <a:rPr lang="en-US" sz="1200" dirty="0" err="1">
                <a:solidFill>
                  <a:srgbClr val="121212"/>
                </a:solidFill>
                <a:latin typeface="HK Grotesk Light"/>
              </a:rPr>
              <a:t>nicht</a:t>
            </a:r>
            <a:r>
              <a:rPr lang="en-US" sz="1200" dirty="0">
                <a:solidFill>
                  <a:srgbClr val="121212"/>
                </a:solidFill>
                <a:latin typeface="HK Grotesk Light"/>
              </a:rPr>
              <a:t> </a:t>
            </a:r>
            <a:r>
              <a:rPr lang="en-US" sz="1200" dirty="0" err="1">
                <a:solidFill>
                  <a:srgbClr val="121212"/>
                </a:solidFill>
                <a:latin typeface="HK Grotesk Light"/>
              </a:rPr>
              <a:t>zwingend</a:t>
            </a:r>
            <a:r>
              <a:rPr lang="en-US" sz="1200" dirty="0">
                <a:solidFill>
                  <a:srgbClr val="121212"/>
                </a:solidFill>
                <a:latin typeface="HK Grotesk Light"/>
              </a:rPr>
              <a:t> die der </a:t>
            </a:r>
            <a:r>
              <a:rPr lang="en-US" sz="1200" dirty="0" err="1">
                <a:solidFill>
                  <a:srgbClr val="121212"/>
                </a:solidFill>
                <a:latin typeface="HK Grotesk Light"/>
              </a:rPr>
              <a:t>Europäischen</a:t>
            </a:r>
            <a:r>
              <a:rPr lang="en-US" sz="1200" dirty="0">
                <a:solidFill>
                  <a:srgbClr val="121212"/>
                </a:solidFill>
                <a:latin typeface="HK Grotesk Light"/>
              </a:rPr>
              <a:t> Union </a:t>
            </a:r>
            <a:r>
              <a:rPr lang="en-US" sz="1200" dirty="0" err="1">
                <a:solidFill>
                  <a:srgbClr val="121212"/>
                </a:solidFill>
                <a:latin typeface="HK Grotesk Light"/>
              </a:rPr>
              <a:t>oder</a:t>
            </a:r>
            <a:r>
              <a:rPr lang="en-US" sz="1200" dirty="0">
                <a:solidFill>
                  <a:srgbClr val="121212"/>
                </a:solidFill>
                <a:latin typeface="HK Grotesk Light"/>
              </a:rPr>
              <a:t> der </a:t>
            </a:r>
            <a:r>
              <a:rPr lang="en-US" sz="1200" dirty="0" err="1">
                <a:solidFill>
                  <a:srgbClr val="121212"/>
                </a:solidFill>
                <a:latin typeface="HK Grotesk Light"/>
              </a:rPr>
              <a:t>Europäischen</a:t>
            </a:r>
            <a:r>
              <a:rPr lang="en-US" sz="1200" dirty="0">
                <a:solidFill>
                  <a:srgbClr val="121212"/>
                </a:solidFill>
                <a:latin typeface="HK Grotesk Light"/>
              </a:rPr>
              <a:t> </a:t>
            </a:r>
            <a:r>
              <a:rPr lang="en-US" sz="1200" dirty="0" err="1">
                <a:solidFill>
                  <a:srgbClr val="121212"/>
                </a:solidFill>
                <a:latin typeface="HK Grotesk Light"/>
              </a:rPr>
              <a:t>Exekutivagentur</a:t>
            </a:r>
            <a:r>
              <a:rPr lang="en-US" sz="1200" dirty="0">
                <a:solidFill>
                  <a:srgbClr val="121212"/>
                </a:solidFill>
                <a:latin typeface="HK Grotesk Light"/>
              </a:rPr>
              <a:t> für </a:t>
            </a:r>
            <a:r>
              <a:rPr lang="en-US" sz="1200" dirty="0" err="1">
                <a:solidFill>
                  <a:srgbClr val="121212"/>
                </a:solidFill>
                <a:latin typeface="HK Grotesk Light"/>
              </a:rPr>
              <a:t>Bildung</a:t>
            </a:r>
            <a:r>
              <a:rPr lang="en-US" sz="1200" dirty="0">
                <a:solidFill>
                  <a:srgbClr val="121212"/>
                </a:solidFill>
                <a:latin typeface="HK Grotesk Light"/>
              </a:rPr>
              <a:t> und Kultur (EACEA) wider. </a:t>
            </a:r>
            <a:r>
              <a:rPr lang="en-US" sz="1200" dirty="0" err="1">
                <a:solidFill>
                  <a:srgbClr val="121212"/>
                </a:solidFill>
                <a:latin typeface="HK Grotesk Light"/>
              </a:rPr>
              <a:t>Weder</a:t>
            </a:r>
            <a:r>
              <a:rPr lang="en-US" sz="1200" dirty="0">
                <a:solidFill>
                  <a:srgbClr val="121212"/>
                </a:solidFill>
                <a:latin typeface="HK Grotesk Light"/>
              </a:rPr>
              <a:t> die </a:t>
            </a:r>
            <a:r>
              <a:rPr lang="en-US" sz="1200" dirty="0" err="1">
                <a:solidFill>
                  <a:srgbClr val="121212"/>
                </a:solidFill>
                <a:latin typeface="HK Grotesk Light"/>
              </a:rPr>
              <a:t>Europäische</a:t>
            </a:r>
            <a:r>
              <a:rPr lang="en-US" sz="1200" dirty="0">
                <a:solidFill>
                  <a:srgbClr val="121212"/>
                </a:solidFill>
                <a:latin typeface="HK Grotesk Light"/>
              </a:rPr>
              <a:t> Union </a:t>
            </a:r>
            <a:r>
              <a:rPr lang="en-US" sz="1200" dirty="0" err="1">
                <a:solidFill>
                  <a:srgbClr val="121212"/>
                </a:solidFill>
                <a:latin typeface="HK Grotesk Light"/>
              </a:rPr>
              <a:t>noch</a:t>
            </a:r>
            <a:r>
              <a:rPr lang="en-US" sz="1200" dirty="0">
                <a:solidFill>
                  <a:srgbClr val="121212"/>
                </a:solidFill>
                <a:latin typeface="HK Grotesk Light"/>
              </a:rPr>
              <a:t> die EACEA </a:t>
            </a:r>
            <a:r>
              <a:rPr lang="en-US" sz="1200" dirty="0" err="1">
                <a:solidFill>
                  <a:srgbClr val="121212"/>
                </a:solidFill>
                <a:latin typeface="HK Grotesk Light"/>
              </a:rPr>
              <a:t>können</a:t>
            </a:r>
            <a:r>
              <a:rPr lang="en-US" sz="1200" dirty="0">
                <a:solidFill>
                  <a:srgbClr val="121212"/>
                </a:solidFill>
                <a:latin typeface="HK Grotesk Light"/>
              </a:rPr>
              <a:t> </a:t>
            </a:r>
            <a:r>
              <a:rPr lang="en-US" sz="1200" dirty="0" err="1">
                <a:solidFill>
                  <a:srgbClr val="121212"/>
                </a:solidFill>
                <a:latin typeface="HK Grotesk Light"/>
              </a:rPr>
              <a:t>dafür</a:t>
            </a:r>
            <a:r>
              <a:rPr lang="en-US" sz="1200" dirty="0">
                <a:solidFill>
                  <a:srgbClr val="121212"/>
                </a:solidFill>
                <a:latin typeface="HK Grotesk Light"/>
              </a:rPr>
              <a:t> </a:t>
            </a:r>
            <a:r>
              <a:rPr lang="en-US" sz="1200" dirty="0" err="1">
                <a:solidFill>
                  <a:srgbClr val="121212"/>
                </a:solidFill>
                <a:latin typeface="HK Grotesk Light"/>
              </a:rPr>
              <a:t>verantwortlich</a:t>
            </a:r>
            <a:r>
              <a:rPr lang="en-US" sz="1200" dirty="0">
                <a:solidFill>
                  <a:srgbClr val="121212"/>
                </a:solidFill>
                <a:latin typeface="HK Grotesk Light"/>
              </a:rPr>
              <a:t> </a:t>
            </a:r>
            <a:r>
              <a:rPr lang="en-US" sz="1200" dirty="0" err="1">
                <a:solidFill>
                  <a:srgbClr val="121212"/>
                </a:solidFill>
                <a:latin typeface="HK Grotesk Light"/>
              </a:rPr>
              <a:t>gemacht</a:t>
            </a:r>
            <a:r>
              <a:rPr lang="en-US" sz="1200" dirty="0">
                <a:solidFill>
                  <a:srgbClr val="121212"/>
                </a:solidFill>
                <a:latin typeface="HK Grotesk Light"/>
              </a:rPr>
              <a:t> </a:t>
            </a:r>
            <a:r>
              <a:rPr lang="en-US" sz="1200" dirty="0" err="1">
                <a:solidFill>
                  <a:srgbClr val="121212"/>
                </a:solidFill>
                <a:latin typeface="HK Grotesk Light"/>
              </a:rPr>
              <a:t>werden</a:t>
            </a:r>
            <a:r>
              <a:rPr lang="en-US" sz="1200" dirty="0">
                <a:solidFill>
                  <a:srgbClr val="121212"/>
                </a:solidFill>
                <a:latin typeface="HK Grotesk Light"/>
              </a:rPr>
              <a:t>.</a:t>
            </a:r>
          </a:p>
          <a:p>
            <a:pPr algn="just">
              <a:lnSpc>
                <a:spcPts val="1680"/>
              </a:lnSpc>
              <a:spcBef>
                <a:spcPct val="0"/>
              </a:spcBef>
            </a:pPr>
            <a:endParaRPr lang="en-US" sz="1200" dirty="0">
              <a:solidFill>
                <a:srgbClr val="121212"/>
              </a:solidFill>
              <a:latin typeface="HK Grotesk Light"/>
            </a:endParaRPr>
          </a:p>
        </p:txBody>
      </p:sp>
      <p:pic>
        <p:nvPicPr>
          <p:cNvPr id="13" name="Picture 12">
            <a:extLst>
              <a:ext uri="{FF2B5EF4-FFF2-40B4-BE49-F238E27FC236}">
                <a16:creationId xmlns:a16="http://schemas.microsoft.com/office/drawing/2014/main" id="{754BD123-3E89-CE6D-1EFF-D907048E2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7735" y="9529209"/>
            <a:ext cx="938164" cy="341150"/>
          </a:xfrm>
          <a:prstGeom prst="rect">
            <a:avLst/>
          </a:prstGeom>
        </p:spPr>
      </p:pic>
      <p:pic>
        <p:nvPicPr>
          <p:cNvPr id="14" name="Picture 13" descr="A group of people sitting at a table&#10;&#10;Description automatically generated">
            <a:extLst>
              <a:ext uri="{FF2B5EF4-FFF2-40B4-BE49-F238E27FC236}">
                <a16:creationId xmlns:a16="http://schemas.microsoft.com/office/drawing/2014/main" id="{4DDFDB9F-2364-1367-1091-7EAF2625765D}"/>
              </a:ext>
            </a:extLst>
          </p:cNvPr>
          <p:cNvPicPr>
            <a:picLocks noChangeAspect="1"/>
          </p:cNvPicPr>
          <p:nvPr/>
        </p:nvPicPr>
        <p:blipFill>
          <a:blip r:embed="rId5"/>
          <a:srcRect r="59736" b="14882"/>
          <a:stretch/>
        </p:blipFill>
        <p:spPr>
          <a:xfrm>
            <a:off x="11201400" y="964688"/>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Blue text on a white background&#10;&#10;Description automatically generated">
            <a:extLst>
              <a:ext uri="{FF2B5EF4-FFF2-40B4-BE49-F238E27FC236}">
                <a16:creationId xmlns:a16="http://schemas.microsoft.com/office/drawing/2014/main" id="{D2A45178-AC3B-23DE-4D64-800620458863}"/>
              </a:ext>
            </a:extLst>
          </p:cNvPr>
          <p:cNvPicPr>
            <a:picLocks noChangeAspect="1"/>
          </p:cNvPicPr>
          <p:nvPr/>
        </p:nvPicPr>
        <p:blipFill>
          <a:blip r:embed="rId6"/>
          <a:stretch>
            <a:fillRect/>
          </a:stretch>
        </p:blipFill>
        <p:spPr>
          <a:xfrm>
            <a:off x="839471" y="9121324"/>
            <a:ext cx="3290585" cy="6903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752600" y="515174"/>
            <a:ext cx="11834641" cy="1354217"/>
          </a:xfrm>
          <a:prstGeom prst="rect">
            <a:avLst/>
          </a:prstGeom>
        </p:spPr>
        <p:txBody>
          <a:bodyPr lIns="0" tIns="0" rIns="0" bIns="0" rtlCol="0" anchor="t">
            <a:spAutoFit/>
          </a:bodyPr>
          <a:lstStyle/>
          <a:p>
            <a:r>
              <a:rPr lang="en-GB" sz="4400" b="0" i="0" dirty="0">
                <a:solidFill>
                  <a:schemeClr val="accent1">
                    <a:lumMod val="50000"/>
                  </a:schemeClr>
                </a:solidFill>
                <a:effectLst/>
                <a:latin typeface="HK Grotesk Bold" panose="020B0604020202020204" charset="0"/>
              </a:rPr>
              <a:t>Gemeinschaftsbeteiligung und umgedrehte Klassenzimmer</a:t>
            </a:r>
            <a:endParaRPr lang="en-US" sz="4400" spc="-69" dirty="0">
              <a:solidFill>
                <a:schemeClr val="accent1">
                  <a:lumMod val="50000"/>
                </a:schemeClr>
              </a:solidFill>
              <a:latin typeface="HK Grotesk Bold" panose="020B0604020202020204" charset="0"/>
            </a:endParaRPr>
          </a:p>
        </p:txBody>
      </p:sp>
      <p:sp>
        <p:nvSpPr>
          <p:cNvPr id="4" name="AutoShape 4"/>
          <p:cNvSpPr/>
          <p:nvPr/>
        </p:nvSpPr>
        <p:spPr>
          <a:xfrm>
            <a:off x="17259300" y="-150232"/>
            <a:ext cx="1032201" cy="8963824"/>
          </a:xfrm>
          <a:prstGeom prst="rect">
            <a:avLst/>
          </a:prstGeom>
          <a:solidFill>
            <a:srgbClr val="FB8709"/>
          </a:solidFill>
        </p:spPr>
        <p:txBody>
          <a:bodyPr/>
          <a:lstStyle/>
          <a:p>
            <a:endParaRPr lang="en-IE"/>
          </a:p>
        </p:txBody>
      </p:sp>
      <p:sp>
        <p:nvSpPr>
          <p:cNvPr id="5" name="AutoShape 5"/>
          <p:cNvSpPr/>
          <p:nvPr/>
        </p:nvSpPr>
        <p:spPr>
          <a:xfrm>
            <a:off x="0" y="-75116"/>
            <a:ext cx="1028700" cy="8888709"/>
          </a:xfrm>
          <a:prstGeom prst="rect">
            <a:avLst/>
          </a:prstGeom>
          <a:solidFill>
            <a:srgbClr val="FB8709"/>
          </a:solidFill>
        </p:spPr>
        <p:txBody>
          <a:bodyPr/>
          <a:lstStyle/>
          <a:p>
            <a:endParaRPr lang="en-IE"/>
          </a:p>
        </p:txBody>
      </p:sp>
      <p:grpSp>
        <p:nvGrpSpPr>
          <p:cNvPr id="6" name="Group 6"/>
          <p:cNvGrpSpPr/>
          <p:nvPr/>
        </p:nvGrpSpPr>
        <p:grpSpPr>
          <a:xfrm rot="5400000">
            <a:off x="-824" y="824"/>
            <a:ext cx="1030349" cy="10287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8" name="AutoShape 8"/>
          <p:cNvSpPr/>
          <p:nvPr/>
        </p:nvSpPr>
        <p:spPr>
          <a:xfrm>
            <a:off x="0" y="5257590"/>
            <a:ext cx="1028700" cy="3556002"/>
          </a:xfrm>
          <a:prstGeom prst="rect">
            <a:avLst/>
          </a:prstGeom>
          <a:solidFill>
            <a:srgbClr val="053249"/>
          </a:solidFill>
        </p:spPr>
        <p:txBody>
          <a:bodyPr/>
          <a:lstStyle/>
          <a:p>
            <a:endParaRPr lang="en-IE"/>
          </a:p>
        </p:txBody>
      </p:sp>
      <p:sp>
        <p:nvSpPr>
          <p:cNvPr id="9" name="AutoShape 9"/>
          <p:cNvSpPr/>
          <p:nvPr/>
        </p:nvSpPr>
        <p:spPr>
          <a:xfrm>
            <a:off x="17259300" y="5257590"/>
            <a:ext cx="1028700" cy="3556002"/>
          </a:xfrm>
          <a:prstGeom prst="rect">
            <a:avLst/>
          </a:prstGeom>
          <a:solidFill>
            <a:srgbClr val="053249"/>
          </a:solidFill>
        </p:spPr>
        <p:txBody>
          <a:bodyPr/>
          <a:lstStyle/>
          <a:p>
            <a:endParaRPr lang="en-IE"/>
          </a:p>
        </p:txBody>
      </p:sp>
      <p:grpSp>
        <p:nvGrpSpPr>
          <p:cNvPr id="10" name="Group 10"/>
          <p:cNvGrpSpPr/>
          <p:nvPr/>
        </p:nvGrpSpPr>
        <p:grpSpPr>
          <a:xfrm rot="-10800000">
            <a:off x="17257651" y="1649"/>
            <a:ext cx="1030349" cy="10287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12" name="Group 12"/>
          <p:cNvGrpSpPr>
            <a:grpSpLocks noChangeAspect="1"/>
          </p:cNvGrpSpPr>
          <p:nvPr/>
        </p:nvGrpSpPr>
        <p:grpSpPr>
          <a:xfrm>
            <a:off x="310962" y="9525000"/>
            <a:ext cx="406777" cy="40677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grpSp>
        <p:nvGrpSpPr>
          <p:cNvPr id="14" name="Group 14"/>
          <p:cNvGrpSpPr>
            <a:grpSpLocks noChangeAspect="1"/>
          </p:cNvGrpSpPr>
          <p:nvPr/>
        </p:nvGrpSpPr>
        <p:grpSpPr>
          <a:xfrm>
            <a:off x="17572012" y="9525000"/>
            <a:ext cx="406777" cy="40677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20" name="AutoShape 20"/>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26" name="Diagram 25">
            <a:extLst>
              <a:ext uri="{FF2B5EF4-FFF2-40B4-BE49-F238E27FC236}">
                <a16:creationId xmlns:a16="http://schemas.microsoft.com/office/drawing/2014/main" id="{F9662692-F9EC-B329-B726-499B0EB300C7}"/>
              </a:ext>
            </a:extLst>
          </p:cNvPr>
          <p:cNvGraphicFramePr/>
          <p:nvPr>
            <p:extLst>
              <p:ext uri="{D42A27DB-BD31-4B8C-83A1-F6EECF244321}">
                <p14:modId xmlns:p14="http://schemas.microsoft.com/office/powerpoint/2010/main" val="2774753832"/>
              </p:ext>
            </p:extLst>
          </p:nvPr>
        </p:nvGraphicFramePr>
        <p:xfrm>
          <a:off x="7783968" y="1702377"/>
          <a:ext cx="8686800" cy="6469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 name="Picture 27" descr="A yellow and white cover with people working&#10;&#10;Description automatically generated">
            <a:extLst>
              <a:ext uri="{FF2B5EF4-FFF2-40B4-BE49-F238E27FC236}">
                <a16:creationId xmlns:a16="http://schemas.microsoft.com/office/drawing/2014/main" id="{8592678E-CD30-C0FE-149A-F88CB43133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1085" y="1980700"/>
            <a:ext cx="4191000" cy="606647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30" name="TextBox 29">
            <a:extLst>
              <a:ext uri="{FF2B5EF4-FFF2-40B4-BE49-F238E27FC236}">
                <a16:creationId xmlns:a16="http://schemas.microsoft.com/office/drawing/2014/main" id="{E7B9B3C6-C0B3-1761-1B47-FEEB5B5F65E9}"/>
              </a:ext>
            </a:extLst>
          </p:cNvPr>
          <p:cNvSpPr txBox="1"/>
          <p:nvPr/>
        </p:nvSpPr>
        <p:spPr>
          <a:xfrm>
            <a:off x="2136631" y="8074928"/>
            <a:ext cx="5200414" cy="738664"/>
          </a:xfrm>
          <a:prstGeom prst="rect">
            <a:avLst/>
          </a:prstGeom>
          <a:noFill/>
        </p:spPr>
        <p:txBody>
          <a:bodyPr wrap="square">
            <a:spAutoFit/>
          </a:bodyPr>
          <a:lstStyle/>
          <a:p>
            <a:pPr algn="ctr"/>
            <a:r>
              <a:rPr lang="en-GB" sz="1400" i="1" dirty="0"/>
              <a:t>Quelle: </a:t>
            </a:r>
            <a:r>
              <a:rPr lang="en-BE" sz="1400" i="1" dirty="0">
                <a:hlinkClick r:id="rId8"/>
              </a:rPr>
              <a:t>https:</a:t>
            </a:r>
            <a:r>
              <a:rPr lang="en-GB" sz="1400" i="1" dirty="0"/>
              <a:t>//unevoc.unesco.org/alit/Advancing+Lernen+und+Innovation+in+der+Berufsbildung+-+Ressourcen/lang=enaktakt/akt=detail/qs=6422 </a:t>
            </a:r>
            <a:endParaRPr lang="en-BE" sz="1400" i="1" dirty="0"/>
          </a:p>
        </p:txBody>
      </p:sp>
      <p:sp>
        <p:nvSpPr>
          <p:cNvPr id="3" name="Google Shape;117;p3">
            <a:extLst>
              <a:ext uri="{FF2B5EF4-FFF2-40B4-BE49-F238E27FC236}">
                <a16:creationId xmlns:a16="http://schemas.microsoft.com/office/drawing/2014/main" id="{14F889F8-DC33-E375-4597-62AE5C01B4A0}"/>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19;p3">
            <a:extLst>
              <a:ext uri="{FF2B5EF4-FFF2-40B4-BE49-F238E27FC236}">
                <a16:creationId xmlns:a16="http://schemas.microsoft.com/office/drawing/2014/main" id="{1365C609-21C7-080B-D09E-26DAC2C88161}"/>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8" name="Picture 17">
            <a:extLst>
              <a:ext uri="{FF2B5EF4-FFF2-40B4-BE49-F238E27FC236}">
                <a16:creationId xmlns:a16="http://schemas.microsoft.com/office/drawing/2014/main" id="{08DB3493-5CE8-C95C-F536-381F8A38D86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9" name="Picture 18" descr="Blue text on a white background&#10;&#10;Description automatically generated">
            <a:extLst>
              <a:ext uri="{FF2B5EF4-FFF2-40B4-BE49-F238E27FC236}">
                <a16:creationId xmlns:a16="http://schemas.microsoft.com/office/drawing/2014/main" id="{311837C1-5134-281C-BC9E-75DDB947F185}"/>
              </a:ext>
            </a:extLst>
          </p:cNvPr>
          <p:cNvPicPr>
            <a:picLocks noChangeAspect="1"/>
          </p:cNvPicPr>
          <p:nvPr/>
        </p:nvPicPr>
        <p:blipFill>
          <a:blip r:embed="rId11"/>
          <a:stretch>
            <a:fillRect/>
          </a:stretch>
        </p:blipFill>
        <p:spPr>
          <a:xfrm>
            <a:off x="2590067" y="9308200"/>
            <a:ext cx="2637514" cy="5533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CEA58-542F-7DD4-3034-236C40B5016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C3F711E-AEC0-74C2-EFA2-0ADC97EB30AF}"/>
              </a:ext>
            </a:extLst>
          </p:cNvPr>
          <p:cNvSpPr/>
          <p:nvPr/>
        </p:nvSpPr>
        <p:spPr>
          <a:xfrm>
            <a:off x="17041242" y="-2062956"/>
            <a:ext cx="1246758" cy="10437232"/>
          </a:xfrm>
          <a:prstGeom prst="rect">
            <a:avLst/>
          </a:prstGeom>
          <a:solidFill>
            <a:srgbClr val="FB8709"/>
          </a:solidFill>
        </p:spPr>
        <p:txBody>
          <a:bodyPr/>
          <a:lstStyle/>
          <a:p>
            <a:endParaRPr lang="en-IE"/>
          </a:p>
        </p:txBody>
      </p:sp>
      <p:sp>
        <p:nvSpPr>
          <p:cNvPr id="3" name="AutoShape 3">
            <a:extLst>
              <a:ext uri="{FF2B5EF4-FFF2-40B4-BE49-F238E27FC236}">
                <a16:creationId xmlns:a16="http://schemas.microsoft.com/office/drawing/2014/main" id="{57274CDF-4811-D8F9-83F3-A3E420721EB6}"/>
              </a:ext>
            </a:extLst>
          </p:cNvPr>
          <p:cNvSpPr/>
          <p:nvPr/>
        </p:nvSpPr>
        <p:spPr>
          <a:xfrm>
            <a:off x="-114854" y="-2705100"/>
            <a:ext cx="623379" cy="1434845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182F66F6-A03F-84A1-6DF6-1CA4607F0B69}"/>
              </a:ext>
            </a:extLst>
          </p:cNvPr>
          <p:cNvSpPr/>
          <p:nvPr/>
        </p:nvSpPr>
        <p:spPr>
          <a:xfrm rot="-5400000">
            <a:off x="8522371" y="-8522371"/>
            <a:ext cx="1246758" cy="18291501"/>
          </a:xfrm>
          <a:prstGeom prst="rect">
            <a:avLst/>
          </a:prstGeom>
          <a:solidFill>
            <a:srgbClr val="053249"/>
          </a:solidFill>
        </p:spPr>
        <p:txBody>
          <a:bodyPr/>
          <a:lstStyle/>
          <a:p>
            <a:endParaRPr lang="en-IE"/>
          </a:p>
        </p:txBody>
      </p:sp>
      <p:sp>
        <p:nvSpPr>
          <p:cNvPr id="5" name="Freeform 5">
            <a:extLst>
              <a:ext uri="{FF2B5EF4-FFF2-40B4-BE49-F238E27FC236}">
                <a16:creationId xmlns:a16="http://schemas.microsoft.com/office/drawing/2014/main" id="{39E74827-DE3E-43DF-CAA4-C61E4EE3786E}"/>
              </a:ext>
            </a:extLst>
          </p:cNvPr>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6" name="Freeform 6">
            <a:extLst>
              <a:ext uri="{FF2B5EF4-FFF2-40B4-BE49-F238E27FC236}">
                <a16:creationId xmlns:a16="http://schemas.microsoft.com/office/drawing/2014/main" id="{1D60DE3C-F7FB-BABB-6249-42A32750B7A5}"/>
              </a:ext>
            </a:extLst>
          </p:cNvPr>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pSp>
        <p:nvGrpSpPr>
          <p:cNvPr id="7" name="Group 7">
            <a:extLst>
              <a:ext uri="{FF2B5EF4-FFF2-40B4-BE49-F238E27FC236}">
                <a16:creationId xmlns:a16="http://schemas.microsoft.com/office/drawing/2014/main" id="{A18FF05D-9347-4CD1-AF96-1C33A6FA9372}"/>
              </a:ext>
            </a:extLst>
          </p:cNvPr>
          <p:cNvGrpSpPr>
            <a:grpSpLocks noChangeAspect="1"/>
          </p:cNvGrpSpPr>
          <p:nvPr/>
        </p:nvGrpSpPr>
        <p:grpSpPr>
          <a:xfrm>
            <a:off x="385667" y="409460"/>
            <a:ext cx="433253" cy="433253"/>
            <a:chOff x="0" y="0"/>
            <a:chExt cx="6350000" cy="6350000"/>
          </a:xfrm>
        </p:grpSpPr>
        <p:sp>
          <p:nvSpPr>
            <p:cNvPr id="8" name="Freeform 8">
              <a:extLst>
                <a:ext uri="{FF2B5EF4-FFF2-40B4-BE49-F238E27FC236}">
                  <a16:creationId xmlns:a16="http://schemas.microsoft.com/office/drawing/2014/main" id="{A1E672DB-D11C-4DF4-77A5-746E5AAD8AF5}"/>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grpSp>
        <p:nvGrpSpPr>
          <p:cNvPr id="9" name="Group 9">
            <a:extLst>
              <a:ext uri="{FF2B5EF4-FFF2-40B4-BE49-F238E27FC236}">
                <a16:creationId xmlns:a16="http://schemas.microsoft.com/office/drawing/2014/main" id="{E1B8B263-62AB-6502-76D8-E5E9A29A51AB}"/>
              </a:ext>
            </a:extLst>
          </p:cNvPr>
          <p:cNvGrpSpPr>
            <a:grpSpLocks noChangeAspect="1"/>
          </p:cNvGrpSpPr>
          <p:nvPr/>
        </p:nvGrpSpPr>
        <p:grpSpPr>
          <a:xfrm>
            <a:off x="17469080" y="9464579"/>
            <a:ext cx="433253" cy="433253"/>
            <a:chOff x="0" y="0"/>
            <a:chExt cx="6350000" cy="6350000"/>
          </a:xfrm>
        </p:grpSpPr>
        <p:sp>
          <p:nvSpPr>
            <p:cNvPr id="10" name="Freeform 10">
              <a:extLst>
                <a:ext uri="{FF2B5EF4-FFF2-40B4-BE49-F238E27FC236}">
                  <a16:creationId xmlns:a16="http://schemas.microsoft.com/office/drawing/2014/main" id="{268E1F36-7973-FDAB-368F-F6D55A714CBA}"/>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1" name="TextBox 11">
            <a:extLst>
              <a:ext uri="{FF2B5EF4-FFF2-40B4-BE49-F238E27FC236}">
                <a16:creationId xmlns:a16="http://schemas.microsoft.com/office/drawing/2014/main" id="{8F020E1C-FAAE-FA0B-E917-1014E815BEC4}"/>
              </a:ext>
            </a:extLst>
          </p:cNvPr>
          <p:cNvSpPr txBox="1"/>
          <p:nvPr/>
        </p:nvSpPr>
        <p:spPr>
          <a:xfrm>
            <a:off x="818919" y="1497801"/>
            <a:ext cx="16021087" cy="677108"/>
          </a:xfrm>
          <a:prstGeom prst="rect">
            <a:avLst/>
          </a:prstGeom>
        </p:spPr>
        <p:txBody>
          <a:bodyPr wrap="square" lIns="0" tIns="0" rIns="0" bIns="0" rtlCol="0" anchor="t">
            <a:spAutoFit/>
          </a:bodyPr>
          <a:lstStyle/>
          <a:p>
            <a:r>
              <a:rPr lang="en-GB" sz="4400" spc="-87" dirty="0">
                <a:solidFill>
                  <a:srgbClr val="033C5B"/>
                </a:solidFill>
                <a:latin typeface="HK Grotesk Bold"/>
              </a:rPr>
              <a:t>Bewertung und Entwicklung von Flipped-Classroom-Praktiken</a:t>
            </a:r>
            <a:endParaRPr lang="en-US" sz="4400" spc="-87" dirty="0">
              <a:solidFill>
                <a:srgbClr val="033C5B"/>
              </a:solidFill>
              <a:latin typeface="HK Grotesk Bold"/>
            </a:endParaRPr>
          </a:p>
        </p:txBody>
      </p:sp>
      <p:graphicFrame>
        <p:nvGraphicFramePr>
          <p:cNvPr id="24" name="Diagram 23">
            <a:extLst>
              <a:ext uri="{FF2B5EF4-FFF2-40B4-BE49-F238E27FC236}">
                <a16:creationId xmlns:a16="http://schemas.microsoft.com/office/drawing/2014/main" id="{1046A72B-00D2-A16B-F777-63BB17904DFF}"/>
              </a:ext>
            </a:extLst>
          </p:cNvPr>
          <p:cNvGraphicFramePr/>
          <p:nvPr>
            <p:extLst>
              <p:ext uri="{D42A27DB-BD31-4B8C-83A1-F6EECF244321}">
                <p14:modId xmlns:p14="http://schemas.microsoft.com/office/powerpoint/2010/main" val="3304197861"/>
              </p:ext>
            </p:extLst>
          </p:nvPr>
        </p:nvGraphicFramePr>
        <p:xfrm>
          <a:off x="970113" y="2264587"/>
          <a:ext cx="15869894" cy="45935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AutoShape 16">
            <a:extLst>
              <a:ext uri="{FF2B5EF4-FFF2-40B4-BE49-F238E27FC236}">
                <a16:creationId xmlns:a16="http://schemas.microsoft.com/office/drawing/2014/main" id="{A2822DA3-EC59-FF71-B3C0-E7C18F5DAE4C}"/>
              </a:ext>
            </a:extLst>
          </p:cNvPr>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23" name="Diagram 22">
            <a:extLst>
              <a:ext uri="{FF2B5EF4-FFF2-40B4-BE49-F238E27FC236}">
                <a16:creationId xmlns:a16="http://schemas.microsoft.com/office/drawing/2014/main" id="{E68CD3D3-0A80-4722-8920-CDA6A38A9FBA}"/>
              </a:ext>
            </a:extLst>
          </p:cNvPr>
          <p:cNvGraphicFramePr/>
          <p:nvPr>
            <p:extLst>
              <p:ext uri="{D42A27DB-BD31-4B8C-83A1-F6EECF244321}">
                <p14:modId xmlns:p14="http://schemas.microsoft.com/office/powerpoint/2010/main" val="1649056226"/>
              </p:ext>
            </p:extLst>
          </p:nvPr>
        </p:nvGraphicFramePr>
        <p:xfrm>
          <a:off x="3268529" y="7046140"/>
          <a:ext cx="11010435" cy="145607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Google Shape;117;p3">
            <a:extLst>
              <a:ext uri="{FF2B5EF4-FFF2-40B4-BE49-F238E27FC236}">
                <a16:creationId xmlns:a16="http://schemas.microsoft.com/office/drawing/2014/main" id="{5AD278FE-4A3B-190F-0D79-AA841616CD96}"/>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19;p3">
            <a:extLst>
              <a:ext uri="{FF2B5EF4-FFF2-40B4-BE49-F238E27FC236}">
                <a16:creationId xmlns:a16="http://schemas.microsoft.com/office/drawing/2014/main" id="{F9403102-C11A-6173-E5CA-47F1D6911C3C}"/>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4" name="Picture 13">
            <a:extLst>
              <a:ext uri="{FF2B5EF4-FFF2-40B4-BE49-F238E27FC236}">
                <a16:creationId xmlns:a16="http://schemas.microsoft.com/office/drawing/2014/main" id="{0A79AECC-1897-4C12-7700-0A5058C1770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5" name="Picture 14" descr="Blue text on a white background&#10;&#10;Description automatically generated">
            <a:extLst>
              <a:ext uri="{FF2B5EF4-FFF2-40B4-BE49-F238E27FC236}">
                <a16:creationId xmlns:a16="http://schemas.microsoft.com/office/drawing/2014/main" id="{55E6008D-2204-D62D-EC32-8AF46AB4B356}"/>
              </a:ext>
            </a:extLst>
          </p:cNvPr>
          <p:cNvPicPr>
            <a:picLocks noChangeAspect="1"/>
          </p:cNvPicPr>
          <p:nvPr/>
        </p:nvPicPr>
        <p:blipFill>
          <a:blip r:embed="rId16"/>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3102134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A38EAA6F-218D-61AC-E8DE-F67500FFDC8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B8FC733-7EA7-DC02-52A7-38B32922D51F}"/>
              </a:ext>
            </a:extLst>
          </p:cNvPr>
          <p:cNvSpPr txBox="1"/>
          <p:nvPr/>
        </p:nvSpPr>
        <p:spPr>
          <a:xfrm>
            <a:off x="782087" y="1333805"/>
            <a:ext cx="14177966" cy="1102097"/>
          </a:xfrm>
          <a:prstGeom prst="rect">
            <a:avLst/>
          </a:prstGeom>
        </p:spPr>
        <p:txBody>
          <a:bodyPr lIns="0" tIns="0" rIns="0" bIns="0" rtlCol="0" anchor="t">
            <a:spAutoFit/>
          </a:bodyPr>
          <a:lstStyle/>
          <a:p>
            <a:pPr>
              <a:lnSpc>
                <a:spcPts val="9680"/>
              </a:lnSpc>
            </a:pPr>
            <a:r>
              <a:rPr lang="en-GB" sz="4400" spc="-87" dirty="0">
                <a:solidFill>
                  <a:srgbClr val="033C5B"/>
                </a:solidFill>
                <a:latin typeface="HK Grotesk Bold"/>
              </a:rPr>
              <a:t>Zukünftige Richtungen im Flipped Learning</a:t>
            </a:r>
            <a:endParaRPr lang="en-US" sz="4400" spc="-87" dirty="0">
              <a:solidFill>
                <a:srgbClr val="033C5B"/>
              </a:solidFill>
              <a:latin typeface="HK Grotesk Bold"/>
            </a:endParaRPr>
          </a:p>
        </p:txBody>
      </p:sp>
      <p:sp>
        <p:nvSpPr>
          <p:cNvPr id="3" name="AutoShape 3">
            <a:extLst>
              <a:ext uri="{FF2B5EF4-FFF2-40B4-BE49-F238E27FC236}">
                <a16:creationId xmlns:a16="http://schemas.microsoft.com/office/drawing/2014/main" id="{0680EF53-3CB7-6369-6D2F-443C55879E51}"/>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01C15DBF-C443-EE6A-10C2-A16BD229F374}"/>
              </a:ext>
            </a:extLst>
          </p:cNvPr>
          <p:cNvSpPr/>
          <p:nvPr/>
        </p:nvSpPr>
        <p:spPr>
          <a:xfrm rot="-5400000">
            <a:off x="8522371" y="-8522371"/>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AB5D63E4-C147-8ECE-C226-64AEAE52C805}"/>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B710EE15-CA05-F1ED-4B01-21868977924D}"/>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DFA695CE-DED1-A45F-BFEE-BA282A88B37A}"/>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aphicFrame>
        <p:nvGraphicFramePr>
          <p:cNvPr id="17" name="Diagram 16">
            <a:extLst>
              <a:ext uri="{FF2B5EF4-FFF2-40B4-BE49-F238E27FC236}">
                <a16:creationId xmlns:a16="http://schemas.microsoft.com/office/drawing/2014/main" id="{2BDB4878-1BD1-0098-0DC3-7A64225E58D2}"/>
              </a:ext>
            </a:extLst>
          </p:cNvPr>
          <p:cNvGraphicFramePr/>
          <p:nvPr>
            <p:extLst>
              <p:ext uri="{D42A27DB-BD31-4B8C-83A1-F6EECF244321}">
                <p14:modId xmlns:p14="http://schemas.microsoft.com/office/powerpoint/2010/main" val="987053262"/>
              </p:ext>
            </p:extLst>
          </p:nvPr>
        </p:nvGraphicFramePr>
        <p:xfrm>
          <a:off x="796300" y="2623859"/>
          <a:ext cx="8652500" cy="53468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AutoShape 12">
            <a:extLst>
              <a:ext uri="{FF2B5EF4-FFF2-40B4-BE49-F238E27FC236}">
                <a16:creationId xmlns:a16="http://schemas.microsoft.com/office/drawing/2014/main" id="{CF111505-270A-95D2-4E34-35259D223EAE}"/>
              </a:ext>
            </a:extLst>
          </p:cNvPr>
          <p:cNvSpPr/>
          <p:nvPr/>
        </p:nvSpPr>
        <p:spPr>
          <a:xfrm rot="5400000">
            <a:off x="9139238" y="173356"/>
            <a:ext cx="9525" cy="17270948"/>
          </a:xfrm>
          <a:prstGeom prst="rect">
            <a:avLst/>
          </a:prstGeom>
          <a:solidFill>
            <a:srgbClr val="FB8709"/>
          </a:solidFill>
        </p:spPr>
        <p:txBody>
          <a:bodyPr/>
          <a:lstStyle/>
          <a:p>
            <a:endParaRPr lang="en-IE"/>
          </a:p>
        </p:txBody>
      </p:sp>
      <p:pic>
        <p:nvPicPr>
          <p:cNvPr id="19" name="Picture 18" descr="A book cover with colorful squares&#10;&#10;Description automatically generated">
            <a:extLst>
              <a:ext uri="{FF2B5EF4-FFF2-40B4-BE49-F238E27FC236}">
                <a16:creationId xmlns:a16="http://schemas.microsoft.com/office/drawing/2014/main" id="{C95CDD09-0916-1D8D-5EC5-C4CC453E92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44375" y="1884853"/>
            <a:ext cx="4353130" cy="6146882"/>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21" name="TextBox 20">
            <a:extLst>
              <a:ext uri="{FF2B5EF4-FFF2-40B4-BE49-F238E27FC236}">
                <a16:creationId xmlns:a16="http://schemas.microsoft.com/office/drawing/2014/main" id="{F71021A0-120B-230D-2922-3B948B5BC565}"/>
              </a:ext>
            </a:extLst>
          </p:cNvPr>
          <p:cNvSpPr txBox="1"/>
          <p:nvPr/>
        </p:nvSpPr>
        <p:spPr>
          <a:xfrm>
            <a:off x="9592050" y="7991409"/>
            <a:ext cx="6824366" cy="523220"/>
          </a:xfrm>
          <a:prstGeom prst="rect">
            <a:avLst/>
          </a:prstGeom>
          <a:noFill/>
        </p:spPr>
        <p:txBody>
          <a:bodyPr wrap="square">
            <a:spAutoFit/>
          </a:bodyPr>
          <a:lstStyle/>
          <a:p>
            <a:r>
              <a:rPr lang="en-GB" sz="1400" i="1" dirty="0"/>
              <a:t>Quelle: </a:t>
            </a:r>
            <a:r>
              <a:rPr lang="en-BE" sz="1400" i="1" dirty="0">
                <a:hlinkClick r:id="rId10"/>
              </a:rPr>
              <a:t>https:</a:t>
            </a:r>
            <a:r>
              <a:rPr lang="en-GB" sz="1400" i="1" dirty="0"/>
              <a:t>//unevoc.unesco.org/alit/Advancing+Lernen+und+Innovation+in+der+Berufsbildung+-+Ressourcen/lang=enaktakt/akt=tg/st=adv/qs=i-hubs </a:t>
            </a:r>
            <a:endParaRPr lang="en-BE" sz="1400" i="1" dirty="0"/>
          </a:p>
        </p:txBody>
      </p:sp>
      <p:sp>
        <p:nvSpPr>
          <p:cNvPr id="8" name="Google Shape;117;p3">
            <a:extLst>
              <a:ext uri="{FF2B5EF4-FFF2-40B4-BE49-F238E27FC236}">
                <a16:creationId xmlns:a16="http://schemas.microsoft.com/office/drawing/2014/main" id="{F0579F6F-31DA-4A78-9D4B-848D0D920419}"/>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119;p3">
            <a:extLst>
              <a:ext uri="{FF2B5EF4-FFF2-40B4-BE49-F238E27FC236}">
                <a16:creationId xmlns:a16="http://schemas.microsoft.com/office/drawing/2014/main" id="{E06775F8-F3C6-E6EC-C68E-7A8C610AB367}"/>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0" name="Picture 9">
            <a:extLst>
              <a:ext uri="{FF2B5EF4-FFF2-40B4-BE49-F238E27FC236}">
                <a16:creationId xmlns:a16="http://schemas.microsoft.com/office/drawing/2014/main" id="{641D9A12-311D-3F2F-FF8C-84BC42C5AC2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1" name="Picture 10" descr="Blue text on a white background&#10;&#10;Description automatically generated">
            <a:extLst>
              <a:ext uri="{FF2B5EF4-FFF2-40B4-BE49-F238E27FC236}">
                <a16:creationId xmlns:a16="http://schemas.microsoft.com/office/drawing/2014/main" id="{67A800E2-D695-5939-844D-7011908E38FE}"/>
              </a:ext>
            </a:extLst>
          </p:cNvPr>
          <p:cNvPicPr>
            <a:picLocks noChangeAspect="1"/>
          </p:cNvPicPr>
          <p:nvPr/>
        </p:nvPicPr>
        <p:blipFill>
          <a:blip r:embed="rId13"/>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125278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BD1B363C-6579-C3EB-92B1-BFED1B9738B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7485250-D5C2-64D5-B0BF-9E370F6AF544}"/>
              </a:ext>
            </a:extLst>
          </p:cNvPr>
          <p:cNvSpPr txBox="1"/>
          <p:nvPr/>
        </p:nvSpPr>
        <p:spPr>
          <a:xfrm>
            <a:off x="502919" y="1373697"/>
            <a:ext cx="14762713" cy="1354217"/>
          </a:xfrm>
          <a:prstGeom prst="rect">
            <a:avLst/>
          </a:prstGeom>
        </p:spPr>
        <p:txBody>
          <a:bodyPr wrap="square" lIns="0" tIns="0" rIns="0" bIns="0" rtlCol="0" anchor="t">
            <a:spAutoFit/>
          </a:bodyPr>
          <a:lstStyle/>
          <a:p>
            <a:r>
              <a:rPr lang="en-GB" sz="4400" spc="-87" dirty="0">
                <a:solidFill>
                  <a:srgbClr val="033C5B"/>
                </a:solidFill>
                <a:latin typeface="HK Grotesk Bold"/>
              </a:rPr>
              <a:t>Praktischer Leitfaden zur Erleichterung </a:t>
            </a:r>
          </a:p>
          <a:p>
            <a:r>
              <a:rPr lang="en-GB" sz="4400" spc="-87" dirty="0">
                <a:solidFill>
                  <a:srgbClr val="033C5B"/>
                </a:solidFill>
                <a:latin typeface="HK Grotesk Bold"/>
              </a:rPr>
              <a:t>Kollaboratives Lernen</a:t>
            </a:r>
            <a:endParaRPr lang="en-US" sz="4400" spc="-87" dirty="0">
              <a:solidFill>
                <a:srgbClr val="033C5B"/>
              </a:solidFill>
              <a:latin typeface="HK Grotesk Bold"/>
            </a:endParaRPr>
          </a:p>
        </p:txBody>
      </p:sp>
      <p:sp>
        <p:nvSpPr>
          <p:cNvPr id="3" name="AutoShape 3">
            <a:extLst>
              <a:ext uri="{FF2B5EF4-FFF2-40B4-BE49-F238E27FC236}">
                <a16:creationId xmlns:a16="http://schemas.microsoft.com/office/drawing/2014/main" id="{85B483E9-2117-B034-AA4A-D501A1E28F19}"/>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421C6C70-6093-466E-11BB-A05C0FB4FFE4}"/>
              </a:ext>
            </a:extLst>
          </p:cNvPr>
          <p:cNvSpPr/>
          <p:nvPr/>
        </p:nvSpPr>
        <p:spPr>
          <a:xfrm rot="-5400000">
            <a:off x="8522371" y="-8522371"/>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E8C0F160-D7FA-8288-880A-28E4FED52A2B}"/>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614E6CC0-807F-1A69-FDA8-AD4A0A918AC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30F80415-0EDD-05EE-D831-511B696B4269}"/>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D7289552-3E08-2F0F-7A61-980081B4683B}"/>
              </a:ext>
            </a:extLst>
          </p:cNvPr>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9" name="Diagram 8">
            <a:extLst>
              <a:ext uri="{FF2B5EF4-FFF2-40B4-BE49-F238E27FC236}">
                <a16:creationId xmlns:a16="http://schemas.microsoft.com/office/drawing/2014/main" id="{E36C64C3-69B3-835C-1EA1-2821733656B7}"/>
              </a:ext>
            </a:extLst>
          </p:cNvPr>
          <p:cNvGraphicFramePr/>
          <p:nvPr>
            <p:extLst>
              <p:ext uri="{D42A27DB-BD31-4B8C-83A1-F6EECF244321}">
                <p14:modId xmlns:p14="http://schemas.microsoft.com/office/powerpoint/2010/main" val="1035288754"/>
              </p:ext>
            </p:extLst>
          </p:nvPr>
        </p:nvGraphicFramePr>
        <p:xfrm>
          <a:off x="729352" y="3076283"/>
          <a:ext cx="15590588" cy="49532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Graphic 10" descr="Badge 1 with solid fill">
            <a:extLst>
              <a:ext uri="{FF2B5EF4-FFF2-40B4-BE49-F238E27FC236}">
                <a16:creationId xmlns:a16="http://schemas.microsoft.com/office/drawing/2014/main" id="{80DC293A-8F70-FF61-D70F-44840C184A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4744" y="2709352"/>
            <a:ext cx="914400" cy="914400"/>
          </a:xfrm>
          <a:prstGeom prst="rect">
            <a:avLst/>
          </a:prstGeom>
        </p:spPr>
      </p:pic>
      <p:pic>
        <p:nvPicPr>
          <p:cNvPr id="18" name="Graphic 17" descr="Badge with solid fill">
            <a:extLst>
              <a:ext uri="{FF2B5EF4-FFF2-40B4-BE49-F238E27FC236}">
                <a16:creationId xmlns:a16="http://schemas.microsoft.com/office/drawing/2014/main" id="{916E98C2-96F2-F63D-FA81-62CBD4FDC5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86800" y="2854852"/>
            <a:ext cx="914400" cy="914400"/>
          </a:xfrm>
          <a:prstGeom prst="rect">
            <a:avLst/>
          </a:prstGeom>
        </p:spPr>
      </p:pic>
      <p:sp>
        <p:nvSpPr>
          <p:cNvPr id="8" name="Google Shape;117;p3">
            <a:extLst>
              <a:ext uri="{FF2B5EF4-FFF2-40B4-BE49-F238E27FC236}">
                <a16:creationId xmlns:a16="http://schemas.microsoft.com/office/drawing/2014/main" id="{B5C31283-2709-AD32-E147-8A6969B77810}"/>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19;p3">
            <a:extLst>
              <a:ext uri="{FF2B5EF4-FFF2-40B4-BE49-F238E27FC236}">
                <a16:creationId xmlns:a16="http://schemas.microsoft.com/office/drawing/2014/main" id="{1D3B43EC-D32B-71AE-3E89-37F4161811BC}"/>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7" name="Picture 16">
            <a:extLst>
              <a:ext uri="{FF2B5EF4-FFF2-40B4-BE49-F238E27FC236}">
                <a16:creationId xmlns:a16="http://schemas.microsoft.com/office/drawing/2014/main" id="{10E1F857-6B92-0BAC-2AF1-C33C5A6749D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9" name="Picture 18" descr="Blue text on a white background&#10;&#10;Description automatically generated">
            <a:extLst>
              <a:ext uri="{FF2B5EF4-FFF2-40B4-BE49-F238E27FC236}">
                <a16:creationId xmlns:a16="http://schemas.microsoft.com/office/drawing/2014/main" id="{0E76A25E-3F33-6520-C0D9-29E47BF8CECC}"/>
              </a:ext>
            </a:extLst>
          </p:cNvPr>
          <p:cNvPicPr>
            <a:picLocks noChangeAspect="1"/>
          </p:cNvPicPr>
          <p:nvPr/>
        </p:nvPicPr>
        <p:blipFill>
          <a:blip r:embed="rId15"/>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2353959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92744BE8-5EF8-1847-D1AF-CC5E693993A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F67F154-13EF-5649-AAF1-734A9CD2B844}"/>
              </a:ext>
            </a:extLst>
          </p:cNvPr>
          <p:cNvSpPr txBox="1"/>
          <p:nvPr/>
        </p:nvSpPr>
        <p:spPr>
          <a:xfrm>
            <a:off x="502919" y="1373697"/>
            <a:ext cx="14762713" cy="1354217"/>
          </a:xfrm>
          <a:prstGeom prst="rect">
            <a:avLst/>
          </a:prstGeom>
        </p:spPr>
        <p:txBody>
          <a:bodyPr wrap="square" lIns="0" tIns="0" rIns="0" bIns="0" rtlCol="0" anchor="t">
            <a:spAutoFit/>
          </a:bodyPr>
          <a:lstStyle/>
          <a:p>
            <a:r>
              <a:rPr lang="en-GB" sz="4400" spc="-87" dirty="0">
                <a:solidFill>
                  <a:srgbClr val="033C5B"/>
                </a:solidFill>
                <a:latin typeface="HK Grotesk Bold"/>
              </a:rPr>
              <a:t>Praktischer Leitfaden zur Erleichterung </a:t>
            </a:r>
          </a:p>
          <a:p>
            <a:r>
              <a:rPr lang="en-GB" sz="4400" spc="-87" dirty="0">
                <a:solidFill>
                  <a:srgbClr val="033C5B"/>
                </a:solidFill>
                <a:latin typeface="HK Grotesk Bold"/>
              </a:rPr>
              <a:t>Kollaboratives Lernen</a:t>
            </a:r>
            <a:endParaRPr lang="en-US" sz="4400" spc="-87" dirty="0">
              <a:solidFill>
                <a:srgbClr val="033C5B"/>
              </a:solidFill>
              <a:latin typeface="HK Grotesk Bold"/>
            </a:endParaRPr>
          </a:p>
        </p:txBody>
      </p:sp>
      <p:sp>
        <p:nvSpPr>
          <p:cNvPr id="3" name="AutoShape 3">
            <a:extLst>
              <a:ext uri="{FF2B5EF4-FFF2-40B4-BE49-F238E27FC236}">
                <a16:creationId xmlns:a16="http://schemas.microsoft.com/office/drawing/2014/main" id="{985599DB-900D-35C7-F875-333658808ADA}"/>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6903F4EF-D4FA-B206-44ED-8DF4E61D05B1}"/>
              </a:ext>
            </a:extLst>
          </p:cNvPr>
          <p:cNvSpPr/>
          <p:nvPr/>
        </p:nvSpPr>
        <p:spPr>
          <a:xfrm rot="-5400000">
            <a:off x="8522371" y="-8522371"/>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B1A32574-C6E5-6E46-BEDA-42200A589D95}"/>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19E8018B-B871-27FD-EB13-C7A65A84A127}"/>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52309A03-1951-E7AF-9916-022FD802DBE1}"/>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DAE0D864-BAD3-189D-DBE8-7B6D70A20420}"/>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3" name="Google Shape;117;p3">
            <a:extLst>
              <a:ext uri="{FF2B5EF4-FFF2-40B4-BE49-F238E27FC236}">
                <a16:creationId xmlns:a16="http://schemas.microsoft.com/office/drawing/2014/main" id="{BF364D50-DD78-CA1E-38AB-314CA3FC542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B22158AA-62D3-4C29-4A9D-93C7FC672824}"/>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2C2D840A-30AC-C3F9-F2A7-132083EF2229}"/>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b="0" i="0" u="none" strike="noStrike" cap="none" dirty="0">
              <a:solidFill>
                <a:srgbClr val="000000"/>
              </a:solidFill>
              <a:latin typeface="Arial"/>
              <a:ea typeface="Arial"/>
              <a:cs typeface="Arial"/>
              <a:sym typeface="Arial"/>
            </a:endParaRPr>
          </a:p>
        </p:txBody>
      </p:sp>
      <p:pic>
        <p:nvPicPr>
          <p:cNvPr id="16" name="Picture 15">
            <a:extLst>
              <a:ext uri="{FF2B5EF4-FFF2-40B4-BE49-F238E27FC236}">
                <a16:creationId xmlns:a16="http://schemas.microsoft.com/office/drawing/2014/main" id="{42038DCB-88E3-A822-A85C-33852424EE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9" name="Diagram 8">
            <a:extLst>
              <a:ext uri="{FF2B5EF4-FFF2-40B4-BE49-F238E27FC236}">
                <a16:creationId xmlns:a16="http://schemas.microsoft.com/office/drawing/2014/main" id="{3D50CC1C-6924-44D5-7704-B930C9EEFFE6}"/>
              </a:ext>
            </a:extLst>
          </p:cNvPr>
          <p:cNvGraphicFramePr/>
          <p:nvPr>
            <p:extLst>
              <p:ext uri="{D42A27DB-BD31-4B8C-83A1-F6EECF244321}">
                <p14:modId xmlns:p14="http://schemas.microsoft.com/office/powerpoint/2010/main" val="1355692453"/>
              </p:ext>
            </p:extLst>
          </p:nvPr>
        </p:nvGraphicFramePr>
        <p:xfrm>
          <a:off x="738450" y="2923715"/>
          <a:ext cx="15590588" cy="56967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Graphic 10" descr="Badge 3 with solid fill">
            <a:extLst>
              <a:ext uri="{FF2B5EF4-FFF2-40B4-BE49-F238E27FC236}">
                <a16:creationId xmlns:a16="http://schemas.microsoft.com/office/drawing/2014/main" id="{53F4A0B9-D895-F822-A3C7-F8BA510BC4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1249" y="2727914"/>
            <a:ext cx="914400" cy="914400"/>
          </a:xfrm>
          <a:prstGeom prst="rect">
            <a:avLst/>
          </a:prstGeom>
        </p:spPr>
      </p:pic>
      <p:pic>
        <p:nvPicPr>
          <p:cNvPr id="20" name="Graphic 19" descr="Badge 4 with solid fill">
            <a:extLst>
              <a:ext uri="{FF2B5EF4-FFF2-40B4-BE49-F238E27FC236}">
                <a16:creationId xmlns:a16="http://schemas.microsoft.com/office/drawing/2014/main" id="{DDEB0FA7-570E-9207-7593-36632F6754A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44562" y="2717902"/>
            <a:ext cx="914400" cy="914400"/>
          </a:xfrm>
          <a:prstGeom prst="rect">
            <a:avLst/>
          </a:prstGeom>
        </p:spPr>
      </p:pic>
      <p:pic>
        <p:nvPicPr>
          <p:cNvPr id="23" name="Graphic 22" descr="Badge 5 with solid fill">
            <a:extLst>
              <a:ext uri="{FF2B5EF4-FFF2-40B4-BE49-F238E27FC236}">
                <a16:creationId xmlns:a16="http://schemas.microsoft.com/office/drawing/2014/main" id="{D9D3A844-DF0A-CFBC-57AA-B7A2E27F17E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288900" y="2717902"/>
            <a:ext cx="914400" cy="914400"/>
          </a:xfrm>
          <a:prstGeom prst="rect">
            <a:avLst/>
          </a:prstGeom>
        </p:spPr>
      </p:pic>
      <p:pic>
        <p:nvPicPr>
          <p:cNvPr id="8" name="Picture 7" descr="Blue text on a white background&#10;&#10;Description automatically generated">
            <a:extLst>
              <a:ext uri="{FF2B5EF4-FFF2-40B4-BE49-F238E27FC236}">
                <a16:creationId xmlns:a16="http://schemas.microsoft.com/office/drawing/2014/main" id="{4ECC089E-0535-999C-E95A-772CE7F8FCCC}"/>
              </a:ext>
            </a:extLst>
          </p:cNvPr>
          <p:cNvPicPr>
            <a:picLocks noChangeAspect="1"/>
          </p:cNvPicPr>
          <p:nvPr/>
        </p:nvPicPr>
        <p:blipFill>
          <a:blip r:embed="rId18"/>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3422848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B43D80CA-9EBF-763E-D1A3-D15B32C876B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009792C-2ED3-B268-2942-B8D3109CA74B}"/>
              </a:ext>
            </a:extLst>
          </p:cNvPr>
          <p:cNvSpPr txBox="1"/>
          <p:nvPr/>
        </p:nvSpPr>
        <p:spPr>
          <a:xfrm>
            <a:off x="502919" y="1373697"/>
            <a:ext cx="14762713" cy="677108"/>
          </a:xfrm>
          <a:prstGeom prst="rect">
            <a:avLst/>
          </a:prstGeom>
        </p:spPr>
        <p:txBody>
          <a:bodyPr wrap="square" lIns="0" tIns="0" rIns="0" bIns="0" rtlCol="0" anchor="t">
            <a:spAutoFit/>
          </a:bodyPr>
          <a:lstStyle/>
          <a:p>
            <a:r>
              <a:rPr lang="en-GB" sz="4400" spc="-87" dirty="0">
                <a:solidFill>
                  <a:srgbClr val="033C5B"/>
                </a:solidFill>
                <a:latin typeface="HK Grotesk Bold"/>
              </a:rPr>
              <a:t>Beispiele: Bewährte Praktiken</a:t>
            </a:r>
            <a:endParaRPr lang="en-US" sz="4400" spc="-87" dirty="0">
              <a:solidFill>
                <a:srgbClr val="033C5B"/>
              </a:solidFill>
              <a:latin typeface="HK Grotesk Bold"/>
            </a:endParaRPr>
          </a:p>
        </p:txBody>
      </p:sp>
      <p:sp>
        <p:nvSpPr>
          <p:cNvPr id="3" name="AutoShape 3">
            <a:extLst>
              <a:ext uri="{FF2B5EF4-FFF2-40B4-BE49-F238E27FC236}">
                <a16:creationId xmlns:a16="http://schemas.microsoft.com/office/drawing/2014/main" id="{ECDD2A5C-42DB-E12D-9AAB-6049196A0D23}"/>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76050C6C-38C6-F651-1B8C-E2A4BB1B2B50}"/>
              </a:ext>
            </a:extLst>
          </p:cNvPr>
          <p:cNvSpPr/>
          <p:nvPr/>
        </p:nvSpPr>
        <p:spPr>
          <a:xfrm rot="-5400000">
            <a:off x="8522371" y="-8522371"/>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235DFEF8-3A95-52F2-80F1-02633F1DAA60}"/>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91E06439-0ADE-D9D2-38BB-05A514C0FE35}"/>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586876B1-9DC8-AD2D-CEEB-72E6AD3E1B89}"/>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2E5B3CA1-C21A-32DC-0BBC-7EBE09A9DFA4}"/>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3" name="Google Shape;117;p3">
            <a:extLst>
              <a:ext uri="{FF2B5EF4-FFF2-40B4-BE49-F238E27FC236}">
                <a16:creationId xmlns:a16="http://schemas.microsoft.com/office/drawing/2014/main" id="{99F4E6C5-7EAC-1715-961D-2A1EB88C0BE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813A93A2-69C2-1BF5-C608-B00776EE9AA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EFB0093D-6B11-8E17-2AE4-C868D1EF01BD}"/>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b="0" i="0" u="none" strike="noStrike" cap="none" dirty="0">
              <a:solidFill>
                <a:srgbClr val="000000"/>
              </a:solidFill>
              <a:latin typeface="Arial"/>
              <a:ea typeface="Arial"/>
              <a:cs typeface="Arial"/>
              <a:sym typeface="Arial"/>
            </a:endParaRPr>
          </a:p>
        </p:txBody>
      </p:sp>
      <p:pic>
        <p:nvPicPr>
          <p:cNvPr id="16" name="Picture 15">
            <a:extLst>
              <a:ext uri="{FF2B5EF4-FFF2-40B4-BE49-F238E27FC236}">
                <a16:creationId xmlns:a16="http://schemas.microsoft.com/office/drawing/2014/main" id="{BBE4E9B1-B82C-A1A8-CB03-018ED48CA8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0" name="Diagram 9">
            <a:extLst>
              <a:ext uri="{FF2B5EF4-FFF2-40B4-BE49-F238E27FC236}">
                <a16:creationId xmlns:a16="http://schemas.microsoft.com/office/drawing/2014/main" id="{062234D3-D238-3D93-DF5A-87763A782A38}"/>
              </a:ext>
            </a:extLst>
          </p:cNvPr>
          <p:cNvGraphicFramePr/>
          <p:nvPr>
            <p:extLst>
              <p:ext uri="{D42A27DB-BD31-4B8C-83A1-F6EECF244321}">
                <p14:modId xmlns:p14="http://schemas.microsoft.com/office/powerpoint/2010/main" val="3141652027"/>
              </p:ext>
            </p:extLst>
          </p:nvPr>
        </p:nvGraphicFramePr>
        <p:xfrm>
          <a:off x="816059" y="2351197"/>
          <a:ext cx="15590588" cy="56967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descr="Blue text on a white background&#10;&#10;Description automatically generated">
            <a:extLst>
              <a:ext uri="{FF2B5EF4-FFF2-40B4-BE49-F238E27FC236}">
                <a16:creationId xmlns:a16="http://schemas.microsoft.com/office/drawing/2014/main" id="{9051987B-E8E8-3D2E-5386-10406016931F}"/>
              </a:ext>
            </a:extLst>
          </p:cNvPr>
          <p:cNvPicPr>
            <a:picLocks noChangeAspect="1"/>
          </p:cNvPicPr>
          <p:nvPr/>
        </p:nvPicPr>
        <p:blipFill>
          <a:blip r:embed="rId12"/>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3719981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5C75FBB4-783D-A52B-D48B-015736086C1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85C759C-836E-B260-7762-BCB97DF2E3B3}"/>
              </a:ext>
            </a:extLst>
          </p:cNvPr>
          <p:cNvSpPr txBox="1"/>
          <p:nvPr/>
        </p:nvSpPr>
        <p:spPr>
          <a:xfrm>
            <a:off x="518225" y="666780"/>
            <a:ext cx="14762713" cy="1354217"/>
          </a:xfrm>
          <a:prstGeom prst="rect">
            <a:avLst/>
          </a:prstGeom>
        </p:spPr>
        <p:txBody>
          <a:bodyPr wrap="square" lIns="0" tIns="0" rIns="0" bIns="0" rtlCol="0" anchor="t">
            <a:spAutoFit/>
          </a:bodyPr>
          <a:lstStyle/>
          <a:p>
            <a:r>
              <a:rPr lang="en-GB" sz="4400" spc="-87" dirty="0">
                <a:solidFill>
                  <a:srgbClr val="033C5B"/>
                </a:solidFill>
                <a:latin typeface="HK Grotesk Bold"/>
              </a:rPr>
              <a:t>Fallstudien</a:t>
            </a:r>
          </a:p>
          <a:p>
            <a:r>
              <a:rPr lang="en-GB" sz="4400" spc="-87" dirty="0">
                <a:solidFill>
                  <a:srgbClr val="033C5B"/>
                </a:solidFill>
                <a:latin typeface="HK Grotesk Bold"/>
              </a:rPr>
              <a:t>Englisch am Arbeitsplatz (Zypern)</a:t>
            </a:r>
            <a:endParaRPr lang="en-US" sz="4400" spc="-87" dirty="0">
              <a:solidFill>
                <a:srgbClr val="033C5B"/>
              </a:solidFill>
              <a:latin typeface="HK Grotesk Bold"/>
            </a:endParaRPr>
          </a:p>
        </p:txBody>
      </p:sp>
      <p:sp>
        <p:nvSpPr>
          <p:cNvPr id="3" name="AutoShape 3">
            <a:extLst>
              <a:ext uri="{FF2B5EF4-FFF2-40B4-BE49-F238E27FC236}">
                <a16:creationId xmlns:a16="http://schemas.microsoft.com/office/drawing/2014/main" id="{D47A60B9-142D-79E5-1FB9-195B80F6DE1A}"/>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F92F219E-5980-ECB9-A525-9A261371694F}"/>
              </a:ext>
            </a:extLst>
          </p:cNvPr>
          <p:cNvSpPr/>
          <p:nvPr/>
        </p:nvSpPr>
        <p:spPr>
          <a:xfrm rot="-5400000">
            <a:off x="8522371" y="-9205550"/>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C411998C-76CA-45C7-3B98-39D7CAF383CF}"/>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17F8DC31-1ECC-85EE-D172-BC79080764FD}"/>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296C577D-0FC3-E154-8FE1-4674E80A168C}"/>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6B3C7CDE-8833-8E6D-C1AE-12D82521412B}"/>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3" name="Google Shape;117;p3">
            <a:extLst>
              <a:ext uri="{FF2B5EF4-FFF2-40B4-BE49-F238E27FC236}">
                <a16:creationId xmlns:a16="http://schemas.microsoft.com/office/drawing/2014/main" id="{FA6DB2B4-6F1B-9D4D-4F89-98C33C4D9F2C}"/>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74DC008C-6750-7E16-CB40-970CA1950CD1}"/>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A7739F89-2B35-F05B-F844-2D785A2FAF89}"/>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b="0" i="0" u="none" strike="noStrike" cap="none" dirty="0">
              <a:solidFill>
                <a:srgbClr val="000000"/>
              </a:solidFill>
              <a:latin typeface="Arial"/>
              <a:ea typeface="Arial"/>
              <a:cs typeface="Arial"/>
              <a:sym typeface="Arial"/>
            </a:endParaRPr>
          </a:p>
        </p:txBody>
      </p:sp>
      <p:pic>
        <p:nvPicPr>
          <p:cNvPr id="16" name="Picture 15">
            <a:extLst>
              <a:ext uri="{FF2B5EF4-FFF2-40B4-BE49-F238E27FC236}">
                <a16:creationId xmlns:a16="http://schemas.microsoft.com/office/drawing/2014/main" id="{B02204EE-9A74-1A44-7A3F-76BCB3E202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8" name="Rectangle 7">
            <a:extLst>
              <a:ext uri="{FF2B5EF4-FFF2-40B4-BE49-F238E27FC236}">
                <a16:creationId xmlns:a16="http://schemas.microsoft.com/office/drawing/2014/main" id="{0552A95C-1756-04BD-894B-7C9A838C0059}"/>
              </a:ext>
            </a:extLst>
          </p:cNvPr>
          <p:cNvSpPr/>
          <p:nvPr/>
        </p:nvSpPr>
        <p:spPr>
          <a:xfrm>
            <a:off x="455169" y="2388266"/>
            <a:ext cx="16270526" cy="3226628"/>
          </a:xfrm>
          <a:prstGeom prst="rect">
            <a:avLst/>
          </a:prstGeom>
        </p:spPr>
        <p:txBody>
          <a:bodyPr/>
          <a:lstStyle/>
          <a:p>
            <a:pPr lvl="0"/>
            <a:r>
              <a:rPr lang="en-GB" sz="2800" b="1" dirty="0"/>
              <a:t>Kontext</a:t>
            </a:r>
            <a:r>
              <a:rPr lang="en-GB" sz="2800" dirty="0"/>
              <a:t>: Ein Lehrkraft wandte ein umgekehrtes Modell an, um einen Englischkurs umzugestalten und die Schwierigkeiten der Schüler mit komplexen Konzepten anzugehen.</a:t>
            </a:r>
          </a:p>
          <a:p>
            <a:pPr lvl="0"/>
            <a:r>
              <a:rPr lang="en-GB" sz="2800" b="1" dirty="0"/>
              <a:t>Durchführung</a:t>
            </a:r>
            <a:r>
              <a:rPr lang="en-GB" sz="2800" dirty="0"/>
              <a:t>: Es wurden voraufgezeichnete Videovorträge (jeweils 20 Minuten) sowie Fragebögen und Diskussionsforen für die eigenständige Teilnahme bereitgestellt.</a:t>
            </a:r>
          </a:p>
          <a:p>
            <a:pPr lvl="0"/>
            <a:r>
              <a:rPr lang="en-GB" sz="2800" b="1" dirty="0"/>
              <a:t>Klasseninterne Aktivitäten: </a:t>
            </a:r>
            <a:r>
              <a:rPr lang="en-GB" sz="2800" dirty="0"/>
              <a:t>Der Schwerpunkt liegt auf aktivem Lernen, einschließlich gemeinsamer Projekte und Rollenspiele, wie z. B. Scheininterviews, Peer Reviews und Präsentationen.</a:t>
            </a:r>
          </a:p>
          <a:p>
            <a:pPr lvl="0"/>
            <a:r>
              <a:rPr lang="en-GB" sz="2800" b="1" dirty="0"/>
              <a:t>Ergebnisse</a:t>
            </a:r>
            <a:r>
              <a:rPr lang="en-GB" sz="2800" dirty="0"/>
              <a:t>: Verbessertes Verständnis, Motivation und Beteiligung der Schüler. Die Unterrichtseinheiten förderten das kritische Denken und die praktische Anwendung des theoretischen Wissens.</a:t>
            </a:r>
            <a:endParaRPr lang="en-BE" sz="2800" dirty="0"/>
          </a:p>
        </p:txBody>
      </p:sp>
      <p:sp>
        <p:nvSpPr>
          <p:cNvPr id="17" name="TextBox 16">
            <a:extLst>
              <a:ext uri="{FF2B5EF4-FFF2-40B4-BE49-F238E27FC236}">
                <a16:creationId xmlns:a16="http://schemas.microsoft.com/office/drawing/2014/main" id="{F80EE18F-A483-1F76-98E5-A076AC952910}"/>
              </a:ext>
            </a:extLst>
          </p:cNvPr>
          <p:cNvSpPr txBox="1"/>
          <p:nvPr/>
        </p:nvSpPr>
        <p:spPr>
          <a:xfrm>
            <a:off x="536422" y="8382561"/>
            <a:ext cx="11084675" cy="338554"/>
          </a:xfrm>
          <a:prstGeom prst="rect">
            <a:avLst/>
          </a:prstGeom>
          <a:noFill/>
        </p:spPr>
        <p:txBody>
          <a:bodyPr wrap="square">
            <a:spAutoFit/>
          </a:bodyPr>
          <a:lstStyle/>
          <a:p>
            <a:pPr marL="285750" indent="-285750">
              <a:buFont typeface="Wingdings" panose="05000000000000000000" pitchFamily="2" charset="2"/>
              <a:buChar char="Ø"/>
            </a:pPr>
            <a:r>
              <a:rPr lang="en-GB" sz="1600" i="1" dirty="0"/>
              <a:t>Quelle: </a:t>
            </a:r>
            <a:r>
              <a:rPr lang="en-BE" sz="1600" i="1" dirty="0">
                <a:hlinkClick r:id="rId7"/>
              </a:rPr>
              <a:t>https:</a:t>
            </a:r>
            <a:r>
              <a:rPr lang="en-GB" sz="1600" i="1" dirty="0"/>
              <a:t>//www.digicompass.eu/en/implementing-flipped-learning-in-higher-education-a-real-life-example/ </a:t>
            </a:r>
            <a:endParaRPr lang="en-BE" sz="1600" i="1" dirty="0"/>
          </a:p>
        </p:txBody>
      </p:sp>
      <p:pic>
        <p:nvPicPr>
          <p:cNvPr id="9" name="Picture 8" descr="Blue text on a white background&#10;&#10;Description automatically generated">
            <a:extLst>
              <a:ext uri="{FF2B5EF4-FFF2-40B4-BE49-F238E27FC236}">
                <a16:creationId xmlns:a16="http://schemas.microsoft.com/office/drawing/2014/main" id="{261F398B-5DBF-1023-398D-FFE2CBE866EE}"/>
              </a:ext>
            </a:extLst>
          </p:cNvPr>
          <p:cNvPicPr>
            <a:picLocks noChangeAspect="1"/>
          </p:cNvPicPr>
          <p:nvPr/>
        </p:nvPicPr>
        <p:blipFill>
          <a:blip r:embed="rId8"/>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109512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E4859DC3-05A5-01A6-811D-40A1060B0A8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868F92C-714A-3544-233B-B1E6A9ED388A}"/>
              </a:ext>
            </a:extLst>
          </p:cNvPr>
          <p:cNvSpPr txBox="1"/>
          <p:nvPr/>
        </p:nvSpPr>
        <p:spPr>
          <a:xfrm>
            <a:off x="518225" y="666780"/>
            <a:ext cx="16702975" cy="615553"/>
          </a:xfrm>
          <a:prstGeom prst="rect">
            <a:avLst/>
          </a:prstGeom>
        </p:spPr>
        <p:txBody>
          <a:bodyPr wrap="square" lIns="0" tIns="0" rIns="0" bIns="0" rtlCol="0" anchor="t">
            <a:spAutoFit/>
          </a:bodyPr>
          <a:lstStyle/>
          <a:p>
            <a:r>
              <a:rPr lang="en-GB" sz="4000" spc="-87" dirty="0">
                <a:solidFill>
                  <a:srgbClr val="033C5B"/>
                </a:solidFill>
                <a:latin typeface="HK Grotesk Bold"/>
              </a:rPr>
              <a:t>Bewährte Verfahren und ständige berufliche Weiterentwicklung</a:t>
            </a:r>
            <a:endParaRPr lang="en-US" sz="4000" spc="-87" dirty="0">
              <a:solidFill>
                <a:srgbClr val="033C5B"/>
              </a:solidFill>
              <a:latin typeface="HK Grotesk Bold"/>
            </a:endParaRPr>
          </a:p>
        </p:txBody>
      </p:sp>
      <p:sp>
        <p:nvSpPr>
          <p:cNvPr id="3" name="AutoShape 3">
            <a:extLst>
              <a:ext uri="{FF2B5EF4-FFF2-40B4-BE49-F238E27FC236}">
                <a16:creationId xmlns:a16="http://schemas.microsoft.com/office/drawing/2014/main" id="{7BD0B203-4B8F-A4A8-217B-58A6B3EB7164}"/>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202806CA-C856-07B8-ECBD-FE1E92F27AC2}"/>
              </a:ext>
            </a:extLst>
          </p:cNvPr>
          <p:cNvSpPr/>
          <p:nvPr/>
        </p:nvSpPr>
        <p:spPr>
          <a:xfrm rot="-5400000">
            <a:off x="8522371" y="-9205550"/>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403F1E5F-17F5-21F9-1870-CB27FC711CC3}"/>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B908AA60-42BE-A326-FAAD-5AE94690B6E8}"/>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FC8718B1-0681-4674-1EFF-0ECE44E2F381}"/>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127101C8-599D-A979-9515-C72D688987D2}"/>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3" name="Google Shape;117;p3">
            <a:extLst>
              <a:ext uri="{FF2B5EF4-FFF2-40B4-BE49-F238E27FC236}">
                <a16:creationId xmlns:a16="http://schemas.microsoft.com/office/drawing/2014/main" id="{2C998389-DE23-8486-737B-954A1E56FD84}"/>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1F2F270F-346A-4351-2E76-0CE17E7E33DA}"/>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170F877F-A3F1-9319-063A-0A1B87E6F408}"/>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b="0" i="0" u="none" strike="noStrike" cap="none" dirty="0">
              <a:solidFill>
                <a:srgbClr val="000000"/>
              </a:solidFill>
              <a:latin typeface="Arial"/>
              <a:ea typeface="Arial"/>
              <a:cs typeface="Arial"/>
              <a:sym typeface="Arial"/>
            </a:endParaRPr>
          </a:p>
        </p:txBody>
      </p:sp>
      <p:pic>
        <p:nvPicPr>
          <p:cNvPr id="16" name="Picture 15">
            <a:extLst>
              <a:ext uri="{FF2B5EF4-FFF2-40B4-BE49-F238E27FC236}">
                <a16:creationId xmlns:a16="http://schemas.microsoft.com/office/drawing/2014/main" id="{EEB725B7-E9E9-8349-C6B6-F83EC3D7C4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8" name="Rectangle 7">
            <a:extLst>
              <a:ext uri="{FF2B5EF4-FFF2-40B4-BE49-F238E27FC236}">
                <a16:creationId xmlns:a16="http://schemas.microsoft.com/office/drawing/2014/main" id="{0BC72978-47EF-3C3C-B9A9-ACE9E5287AA0}"/>
              </a:ext>
            </a:extLst>
          </p:cNvPr>
          <p:cNvSpPr/>
          <p:nvPr/>
        </p:nvSpPr>
        <p:spPr>
          <a:xfrm>
            <a:off x="543783" y="1527779"/>
            <a:ext cx="16270526" cy="1472595"/>
          </a:xfrm>
          <a:prstGeom prst="rect">
            <a:avLst/>
          </a:prstGeom>
        </p:spPr>
        <p:txBody>
          <a:bodyPr/>
          <a:lstStyle/>
          <a:p>
            <a:pPr lvl="0"/>
            <a:r>
              <a:rPr lang="en-GB" sz="2800" b="1" dirty="0"/>
              <a:t>Europäische Kommission - Europäischer Bildungsraum</a:t>
            </a:r>
            <a:endParaRPr lang="en-BE" sz="2800" dirty="0"/>
          </a:p>
        </p:txBody>
      </p:sp>
      <p:sp>
        <p:nvSpPr>
          <p:cNvPr id="18" name="TextBox 17">
            <a:extLst>
              <a:ext uri="{FF2B5EF4-FFF2-40B4-BE49-F238E27FC236}">
                <a16:creationId xmlns:a16="http://schemas.microsoft.com/office/drawing/2014/main" id="{32E08DB1-B8A9-3D0F-2BC2-76F01CB99945}"/>
              </a:ext>
            </a:extLst>
          </p:cNvPr>
          <p:cNvSpPr txBox="1"/>
          <p:nvPr/>
        </p:nvSpPr>
        <p:spPr>
          <a:xfrm>
            <a:off x="3963474" y="8478522"/>
            <a:ext cx="10800874" cy="307777"/>
          </a:xfrm>
          <a:prstGeom prst="rect">
            <a:avLst/>
          </a:prstGeom>
          <a:noFill/>
        </p:spPr>
        <p:txBody>
          <a:bodyPr wrap="square">
            <a:spAutoFit/>
          </a:bodyPr>
          <a:lstStyle/>
          <a:p>
            <a:r>
              <a:rPr lang="en-GB" sz="1400" dirty="0"/>
              <a:t>Quelle: </a:t>
            </a:r>
            <a:r>
              <a:rPr lang="en-GB" sz="1400" dirty="0">
                <a:hlinkClick r:id="rId7"/>
              </a:rPr>
              <a:t>https:</a:t>
            </a:r>
            <a:r>
              <a:rPr lang="en-GB" sz="1400" dirty="0"/>
              <a:t>//education.ec.europa.eu/education-levels/vocational-education-and-training/about-vocational-education-and-training   </a:t>
            </a:r>
            <a:endParaRPr lang="en-BE" sz="1400" dirty="0"/>
          </a:p>
        </p:txBody>
      </p:sp>
      <p:pic>
        <p:nvPicPr>
          <p:cNvPr id="11" name="Picture 10">
            <a:extLst>
              <a:ext uri="{FF2B5EF4-FFF2-40B4-BE49-F238E27FC236}">
                <a16:creationId xmlns:a16="http://schemas.microsoft.com/office/drawing/2014/main" id="{2C4802DD-A868-0A0D-A0F8-D81B8CCE24C9}"/>
              </a:ext>
            </a:extLst>
          </p:cNvPr>
          <p:cNvPicPr>
            <a:picLocks noChangeAspect="1"/>
          </p:cNvPicPr>
          <p:nvPr/>
        </p:nvPicPr>
        <p:blipFill>
          <a:blip r:embed="rId8"/>
          <a:stretch>
            <a:fillRect/>
          </a:stretch>
        </p:blipFill>
        <p:spPr>
          <a:xfrm>
            <a:off x="3647231" y="2283590"/>
            <a:ext cx="8153400" cy="4278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Blue text on a white background&#10;&#10;Description automatically generated">
            <a:extLst>
              <a:ext uri="{FF2B5EF4-FFF2-40B4-BE49-F238E27FC236}">
                <a16:creationId xmlns:a16="http://schemas.microsoft.com/office/drawing/2014/main" id="{74B1C3EB-04C1-C7EC-51B4-799DF9DFCF3B}"/>
              </a:ext>
            </a:extLst>
          </p:cNvPr>
          <p:cNvPicPr>
            <a:picLocks noChangeAspect="1"/>
          </p:cNvPicPr>
          <p:nvPr/>
        </p:nvPicPr>
        <p:blipFill>
          <a:blip r:embed="rId9"/>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376111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473BB96E-6CCE-F806-2D8D-AA1E9B8F361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76B24D3-92CE-1901-5614-39EBB4544F54}"/>
              </a:ext>
            </a:extLst>
          </p:cNvPr>
          <p:cNvSpPr txBox="1"/>
          <p:nvPr/>
        </p:nvSpPr>
        <p:spPr>
          <a:xfrm>
            <a:off x="518225" y="666780"/>
            <a:ext cx="16702975" cy="615553"/>
          </a:xfrm>
          <a:prstGeom prst="rect">
            <a:avLst/>
          </a:prstGeom>
        </p:spPr>
        <p:txBody>
          <a:bodyPr wrap="square" lIns="0" tIns="0" rIns="0" bIns="0" rtlCol="0" anchor="t">
            <a:spAutoFit/>
          </a:bodyPr>
          <a:lstStyle/>
          <a:p>
            <a:r>
              <a:rPr lang="en-GB" sz="4000" spc="-87" dirty="0">
                <a:solidFill>
                  <a:srgbClr val="033C5B"/>
                </a:solidFill>
                <a:latin typeface="HK Grotesk Bold"/>
              </a:rPr>
              <a:t>Bewährte Verfahren und ständige berufliche Weiterentwicklung</a:t>
            </a:r>
            <a:endParaRPr lang="en-US" sz="4000" spc="-87" dirty="0">
              <a:solidFill>
                <a:srgbClr val="033C5B"/>
              </a:solidFill>
              <a:latin typeface="HK Grotesk Bold"/>
            </a:endParaRPr>
          </a:p>
        </p:txBody>
      </p:sp>
      <p:sp>
        <p:nvSpPr>
          <p:cNvPr id="3" name="AutoShape 3">
            <a:extLst>
              <a:ext uri="{FF2B5EF4-FFF2-40B4-BE49-F238E27FC236}">
                <a16:creationId xmlns:a16="http://schemas.microsoft.com/office/drawing/2014/main" id="{3DAAF90D-546F-9736-8703-9D388D1ED723}"/>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2B38383A-2D2F-8D3A-C170-487C5CCA844E}"/>
              </a:ext>
            </a:extLst>
          </p:cNvPr>
          <p:cNvSpPr/>
          <p:nvPr/>
        </p:nvSpPr>
        <p:spPr>
          <a:xfrm rot="-5400000">
            <a:off x="8522371" y="-9205550"/>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8D6F39B9-3919-B6BB-94D0-C8D15FFEC0F0}"/>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41B59795-BCF7-4C43-E8BA-47B08BBBBA9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44012B31-B23B-7A27-B8EA-3DE0CDF55A21}"/>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6F9AEEEC-B677-7CAB-C886-616CBB592285}"/>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3" name="Google Shape;117;p3">
            <a:extLst>
              <a:ext uri="{FF2B5EF4-FFF2-40B4-BE49-F238E27FC236}">
                <a16:creationId xmlns:a16="http://schemas.microsoft.com/office/drawing/2014/main" id="{66152437-7385-92E8-E084-C9E1C2131739}"/>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EBF747F7-F0E8-624D-A026-FCE10D1BC3B9}"/>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56FAC82E-CD68-9740-3988-42349FBA7110}"/>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b="0" i="0" u="none" strike="noStrike" cap="none" dirty="0">
              <a:solidFill>
                <a:srgbClr val="000000"/>
              </a:solidFill>
              <a:latin typeface="Arial"/>
              <a:ea typeface="Arial"/>
              <a:cs typeface="Arial"/>
              <a:sym typeface="Arial"/>
            </a:endParaRPr>
          </a:p>
        </p:txBody>
      </p:sp>
      <p:pic>
        <p:nvPicPr>
          <p:cNvPr id="16" name="Picture 15">
            <a:extLst>
              <a:ext uri="{FF2B5EF4-FFF2-40B4-BE49-F238E27FC236}">
                <a16:creationId xmlns:a16="http://schemas.microsoft.com/office/drawing/2014/main" id="{ED711CB4-023E-BF65-02D0-DC6DF5B265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8" name="Rectangle 7">
            <a:extLst>
              <a:ext uri="{FF2B5EF4-FFF2-40B4-BE49-F238E27FC236}">
                <a16:creationId xmlns:a16="http://schemas.microsoft.com/office/drawing/2014/main" id="{581C8FF9-E23D-A19B-33A7-F57A4D5FB70F}"/>
              </a:ext>
            </a:extLst>
          </p:cNvPr>
          <p:cNvSpPr/>
          <p:nvPr/>
        </p:nvSpPr>
        <p:spPr>
          <a:xfrm>
            <a:off x="543783" y="1527779"/>
            <a:ext cx="16270526" cy="1472595"/>
          </a:xfrm>
          <a:prstGeom prst="rect">
            <a:avLst/>
          </a:prstGeom>
        </p:spPr>
        <p:txBody>
          <a:bodyPr/>
          <a:lstStyle/>
          <a:p>
            <a:pPr lvl="0"/>
            <a:r>
              <a:rPr lang="en-GB" sz="2800" b="1" dirty="0"/>
              <a:t>CEDEFOP-Ressourcen: </a:t>
            </a:r>
            <a:r>
              <a:rPr lang="en-GB" sz="2800" dirty="0" err="1"/>
              <a:t>Das Cedefop</a:t>
            </a:r>
            <a:r>
              <a:rPr lang="en-GB" sz="2800" dirty="0"/>
              <a:t>, das Bildungsanbietern praktische Unterstützung bietet, hat 2017 das VET-Toolkit zur Bekämpfung des vorzeitigen Schulabbruchs und 2021 das VET-Toolkit zur Stärkung der NEETs auf den Weg gebracht und seine Ressourcen seither ständig aktualisiert und erweitert.</a:t>
            </a:r>
            <a:endParaRPr lang="en-BE" sz="2800" dirty="0"/>
          </a:p>
        </p:txBody>
      </p:sp>
      <p:pic>
        <p:nvPicPr>
          <p:cNvPr id="10" name="Picture 9">
            <a:extLst>
              <a:ext uri="{FF2B5EF4-FFF2-40B4-BE49-F238E27FC236}">
                <a16:creationId xmlns:a16="http://schemas.microsoft.com/office/drawing/2014/main" id="{CE8AAA49-F97C-25D2-97D5-6CAF7B364BEE}"/>
              </a:ext>
            </a:extLst>
          </p:cNvPr>
          <p:cNvPicPr>
            <a:picLocks noChangeAspect="1"/>
          </p:cNvPicPr>
          <p:nvPr/>
        </p:nvPicPr>
        <p:blipFill>
          <a:blip r:embed="rId7"/>
          <a:stretch>
            <a:fillRect/>
          </a:stretch>
        </p:blipFill>
        <p:spPr>
          <a:xfrm>
            <a:off x="2767537" y="3104691"/>
            <a:ext cx="7924800" cy="4234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7">
            <a:extLst>
              <a:ext uri="{FF2B5EF4-FFF2-40B4-BE49-F238E27FC236}">
                <a16:creationId xmlns:a16="http://schemas.microsoft.com/office/drawing/2014/main" id="{B95DD0B6-4EE2-8C13-C082-B5E4D0D0AA97}"/>
              </a:ext>
            </a:extLst>
          </p:cNvPr>
          <p:cNvSpPr txBox="1"/>
          <p:nvPr/>
        </p:nvSpPr>
        <p:spPr>
          <a:xfrm>
            <a:off x="4114800" y="8520107"/>
            <a:ext cx="9144000" cy="307777"/>
          </a:xfrm>
          <a:prstGeom prst="rect">
            <a:avLst/>
          </a:prstGeom>
          <a:noFill/>
        </p:spPr>
        <p:txBody>
          <a:bodyPr wrap="square">
            <a:spAutoFit/>
          </a:bodyPr>
          <a:lstStyle/>
          <a:p>
            <a:r>
              <a:rPr lang="en-GB" sz="1400" dirty="0"/>
              <a:t>Quelle: </a:t>
            </a:r>
            <a:r>
              <a:rPr lang="en-BE" sz="1400" dirty="0">
                <a:hlinkClick r:id="rId8"/>
              </a:rPr>
              <a:t>https:</a:t>
            </a:r>
            <a:r>
              <a:rPr lang="en-GB" sz="1400" dirty="0"/>
              <a:t>//www.cedefop.europa.eu/en/projects/teachers-and-trainers-professional-development </a:t>
            </a:r>
            <a:endParaRPr lang="en-BE" sz="1400" dirty="0"/>
          </a:p>
        </p:txBody>
      </p:sp>
      <p:pic>
        <p:nvPicPr>
          <p:cNvPr id="9" name="Picture 8" descr="Blue text on a white background&#10;&#10;Description automatically generated">
            <a:extLst>
              <a:ext uri="{FF2B5EF4-FFF2-40B4-BE49-F238E27FC236}">
                <a16:creationId xmlns:a16="http://schemas.microsoft.com/office/drawing/2014/main" id="{CDC4D2EA-448C-2E3B-0D56-850B839B31CE}"/>
              </a:ext>
            </a:extLst>
          </p:cNvPr>
          <p:cNvPicPr>
            <a:picLocks noChangeAspect="1"/>
          </p:cNvPicPr>
          <p:nvPr/>
        </p:nvPicPr>
        <p:blipFill>
          <a:blip r:embed="rId9"/>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3500356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IE"/>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4" name="AutoShape 4"/>
          <p:cNvSpPr/>
          <p:nvPr/>
        </p:nvSpPr>
        <p:spPr>
          <a:xfrm>
            <a:off x="-130877" y="5143500"/>
            <a:ext cx="2766824" cy="3665330"/>
          </a:xfrm>
          <a:prstGeom prst="rect">
            <a:avLst/>
          </a:prstGeom>
          <a:solidFill>
            <a:srgbClr val="053249"/>
          </a:solidFill>
        </p:spPr>
        <p:txBody>
          <a:bodyPr/>
          <a:lstStyle/>
          <a:p>
            <a:endParaRPr lang="en-IE"/>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IE"/>
          </a:p>
        </p:txBody>
      </p:sp>
      <p:sp>
        <p:nvSpPr>
          <p:cNvPr id="9" name="Freeform 9"/>
          <p:cNvSpPr/>
          <p:nvPr/>
        </p:nvSpPr>
        <p:spPr>
          <a:xfrm>
            <a:off x="15948606" y="3746584"/>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E"/>
          </a:p>
        </p:txBody>
      </p:sp>
      <p:sp>
        <p:nvSpPr>
          <p:cNvPr id="10" name="TextBox 10"/>
          <p:cNvSpPr txBox="1"/>
          <p:nvPr/>
        </p:nvSpPr>
        <p:spPr>
          <a:xfrm>
            <a:off x="3120633" y="327938"/>
            <a:ext cx="13265244" cy="1001621"/>
          </a:xfrm>
          <a:prstGeom prst="rect">
            <a:avLst/>
          </a:prstGeom>
        </p:spPr>
        <p:txBody>
          <a:bodyPr lIns="0" tIns="0" rIns="0" bIns="0" rtlCol="0" anchor="t">
            <a:spAutoFit/>
          </a:bodyPr>
          <a:lstStyle/>
          <a:p>
            <a:pPr>
              <a:lnSpc>
                <a:spcPts val="7699"/>
              </a:lnSpc>
            </a:pPr>
            <a:r>
              <a:rPr lang="en-US" sz="7200" b="0" i="0" u="none" strike="noStrike" cap="none" dirty="0">
                <a:solidFill>
                  <a:srgbClr val="033C5B"/>
                </a:solidFill>
                <a:latin typeface="Arial"/>
                <a:ea typeface="Arial"/>
                <a:cs typeface="Arial"/>
                <a:sym typeface="Arial"/>
              </a:rPr>
              <a:t>Reflexion</a:t>
            </a:r>
            <a:r>
              <a:rPr lang="tr-TR" sz="7200" b="0" i="0" u="none" strike="noStrike" cap="none" dirty="0">
                <a:solidFill>
                  <a:srgbClr val="033C5B"/>
                </a:solidFill>
                <a:latin typeface="Arial"/>
                <a:ea typeface="Arial"/>
                <a:cs typeface="Arial"/>
                <a:sym typeface="Arial"/>
              </a:rPr>
              <a:t>s</a:t>
            </a:r>
            <a:r>
              <a:rPr lang="tr-TR" sz="7200" dirty="0">
                <a:solidFill>
                  <a:srgbClr val="033C5B"/>
                </a:solidFill>
              </a:rPr>
              <a:t>a</a:t>
            </a:r>
            <a:r>
              <a:rPr lang="en-US" sz="7200" b="0" i="0" u="none" strike="noStrike" cap="none" dirty="0" err="1">
                <a:solidFill>
                  <a:srgbClr val="033C5B"/>
                </a:solidFill>
                <a:latin typeface="Arial"/>
                <a:ea typeface="Arial"/>
                <a:cs typeface="Arial"/>
                <a:sym typeface="Arial"/>
              </a:rPr>
              <a:t>ktivität</a:t>
            </a:r>
            <a:endParaRPr lang="en-US" sz="6999" spc="-69" dirty="0">
              <a:solidFill>
                <a:srgbClr val="033C5B"/>
              </a:solidFill>
              <a:latin typeface="HK Grotesk Bold"/>
            </a:endParaRPr>
          </a:p>
        </p:txBody>
      </p:sp>
      <p:sp>
        <p:nvSpPr>
          <p:cNvPr id="11" name="TextBox 11"/>
          <p:cNvSpPr txBox="1"/>
          <p:nvPr/>
        </p:nvSpPr>
        <p:spPr>
          <a:xfrm>
            <a:off x="3120633" y="1257769"/>
            <a:ext cx="12764135" cy="7509748"/>
          </a:xfrm>
          <a:prstGeom prst="rect">
            <a:avLst/>
          </a:prstGeom>
        </p:spPr>
        <p:txBody>
          <a:bodyPr wrap="square" lIns="0" tIns="0" rIns="0" bIns="0" rtlCol="0" anchor="t">
            <a:spAutoFit/>
          </a:bodyPr>
          <a:lstStyle/>
          <a:p>
            <a:pPr marL="285750" indent="-285750" algn="just">
              <a:spcBef>
                <a:spcPts val="600"/>
              </a:spcBef>
              <a:spcAft>
                <a:spcPts val="600"/>
              </a:spcAft>
              <a:buFont typeface="Arial" panose="020B0604020202020204" pitchFamily="34" charset="0"/>
              <a:buChar char="•"/>
            </a:pPr>
            <a:r>
              <a:rPr lang="en-GB" sz="1900" dirty="0">
                <a:solidFill>
                  <a:srgbClr val="121212"/>
                </a:solidFill>
                <a:latin typeface="HK Grotesk Light"/>
              </a:rPr>
              <a:t>Betrachten Sie die von Ihnen implementierten Gamification- und interaktiven Lernszenarien. Wie haben sich diese Strategien auf die Motivation und Beteiligung der Studierenden ausgewirkt? Nennen Sie konkrete Fälle, in denen Sie eine Veränderung beobachtet haben.</a:t>
            </a:r>
          </a:p>
          <a:p>
            <a:pPr marL="285750" indent="-285750" algn="just">
              <a:spcBef>
                <a:spcPts val="600"/>
              </a:spcBef>
              <a:spcAft>
                <a:spcPts val="600"/>
              </a:spcAft>
              <a:buFont typeface="Arial" panose="020B0604020202020204" pitchFamily="34" charset="0"/>
              <a:buChar char="•"/>
            </a:pPr>
            <a:r>
              <a:rPr lang="en-GB" sz="1900" dirty="0">
                <a:solidFill>
                  <a:srgbClr val="121212"/>
                </a:solidFill>
                <a:latin typeface="HK Grotesk Light"/>
              </a:rPr>
              <a:t>Überprüfen Sie die Daten, die Sie über die Leistung und das Engagement der Lernenden gesammelt haben. Wie haben Sie diese Informationen genutzt, um die Lernerfahrungen zu personalisieren? Denken Sie über die Wirksamkeit dieser Anpassungen nach.</a:t>
            </a:r>
          </a:p>
          <a:p>
            <a:pPr marL="285750" indent="-285750" algn="just">
              <a:spcBef>
                <a:spcPts val="600"/>
              </a:spcBef>
              <a:spcAft>
                <a:spcPts val="600"/>
              </a:spcAft>
              <a:buFont typeface="Arial" panose="020B0604020202020204" pitchFamily="34" charset="0"/>
              <a:buChar char="•"/>
            </a:pPr>
            <a:r>
              <a:rPr lang="en-GB" sz="1900" dirty="0">
                <a:solidFill>
                  <a:srgbClr val="121212"/>
                </a:solidFill>
                <a:latin typeface="HK Grotesk Light"/>
              </a:rPr>
              <a:t>Denken Sie über die von Ihnen betreuten Kooperationsprojekte nach - inwieweit haben die Studierenden Wissen aus verschiedenen Fächern angewendet? Denken Sie über die Dynamik der Zusammenarbeit und die erzielten Lernergebnisse nach.</a:t>
            </a:r>
          </a:p>
          <a:p>
            <a:pPr marL="285750" indent="-285750" algn="just">
              <a:spcBef>
                <a:spcPts val="600"/>
              </a:spcBef>
              <a:spcAft>
                <a:spcPts val="600"/>
              </a:spcAft>
              <a:buFont typeface="Arial" panose="020B0604020202020204" pitchFamily="34" charset="0"/>
              <a:buChar char="•"/>
            </a:pPr>
            <a:r>
              <a:rPr lang="en-GB" sz="1900" dirty="0">
                <a:solidFill>
                  <a:srgbClr val="121212"/>
                </a:solidFill>
                <a:latin typeface="HK Grotesk Light"/>
              </a:rPr>
              <a:t>Denken Sie über die Einbeziehung von Branchenexperten in Ihre Inhalte nach - wie haben ihre Ideen zum Lehrplan beigetragen? Berücksichtigen Sie das Feedback der Studierenden und die Relevanz dieser Beiträge für die Lernziele.</a:t>
            </a:r>
          </a:p>
          <a:p>
            <a:pPr marL="285750" indent="-285750" algn="just">
              <a:spcBef>
                <a:spcPts val="600"/>
              </a:spcBef>
              <a:spcAft>
                <a:spcPts val="600"/>
              </a:spcAft>
              <a:buFont typeface="Arial" panose="020B0604020202020204" pitchFamily="34" charset="0"/>
              <a:buChar char="•"/>
            </a:pPr>
            <a:r>
              <a:rPr lang="en-GB" sz="1900" dirty="0">
                <a:solidFill>
                  <a:srgbClr val="121212"/>
                </a:solidFill>
                <a:latin typeface="HK Grotesk Light"/>
              </a:rPr>
              <a:t>Bewerten Sie den Einsatz von umweltfreundlichen Technologien und Materialien. Wie haben diese Entscheidungen das Lernumfeld und das Bewusstsein der Schüler für Nachhaltigkeit beeinflusst?</a:t>
            </a:r>
          </a:p>
          <a:p>
            <a:pPr marL="285750" indent="-285750" algn="just">
              <a:spcBef>
                <a:spcPts val="600"/>
              </a:spcBef>
              <a:spcAft>
                <a:spcPts val="600"/>
              </a:spcAft>
              <a:buFont typeface="Arial" panose="020B0604020202020204" pitchFamily="34" charset="0"/>
              <a:buChar char="•"/>
            </a:pPr>
            <a:r>
              <a:rPr lang="en-GB" sz="1900" dirty="0">
                <a:solidFill>
                  <a:srgbClr val="121212"/>
                </a:solidFill>
                <a:latin typeface="HK Grotesk Light"/>
              </a:rPr>
              <a:t>Reflektieren Sie die gemeinnützigen Projekte im Zusammenhang mit Ihren Aktivitäten im Klassenzimmer. Bewerten Sie die Auswirkungen auf die Schüler und die Gemeinschaft. Was haben die Schüler über bürgerliche Verantwortung gelernt?</a:t>
            </a:r>
          </a:p>
          <a:p>
            <a:pPr marL="285750" indent="-285750" algn="just">
              <a:spcBef>
                <a:spcPts val="600"/>
              </a:spcBef>
              <a:spcAft>
                <a:spcPts val="600"/>
              </a:spcAft>
              <a:buFont typeface="Arial" panose="020B0604020202020204" pitchFamily="34" charset="0"/>
              <a:buChar char="•"/>
            </a:pPr>
            <a:r>
              <a:rPr lang="en-GB" sz="1900" dirty="0">
                <a:solidFill>
                  <a:srgbClr val="121212"/>
                </a:solidFill>
                <a:latin typeface="HK Grotesk Light"/>
              </a:rPr>
              <a:t>Reflektieren Sie das Feedback und die Daten, die Sie zur Entwicklung Ihres Flipped-Classroom-Ansatzes verwendet haben. Welche Änderungen haben Sie vorgenommen und wie haben sich diese auf das Lernen der SchülerInnen ausgewirkt?</a:t>
            </a:r>
          </a:p>
          <a:p>
            <a:pPr marL="285750" indent="-285750" algn="just">
              <a:spcBef>
                <a:spcPts val="600"/>
              </a:spcBef>
              <a:spcAft>
                <a:spcPts val="600"/>
              </a:spcAft>
              <a:buFont typeface="Arial" panose="020B0604020202020204" pitchFamily="34" charset="0"/>
              <a:buChar char="•"/>
            </a:pPr>
            <a:r>
              <a:rPr lang="en-GB" sz="1900" dirty="0">
                <a:solidFill>
                  <a:srgbClr val="121212"/>
                </a:solidFill>
                <a:latin typeface="HK Grotesk Light"/>
              </a:rPr>
              <a:t>Überlegen Sie, welche neuen Trends in der Bildungstechnologie und -methodik sich abzeichnen und inwieweit Sie sich darauf vorbereitet fühlen, diese Innovationen in Ihren Unterricht zu integrieren. Überlegen Sie, in welchen Bereichen Sie möglicherweise weitere Entwicklung oder Ressourcen benötigen.</a:t>
            </a:r>
            <a:endParaRPr lang="en-US" sz="1900" dirty="0">
              <a:solidFill>
                <a:srgbClr val="121212"/>
              </a:solidFill>
              <a:latin typeface="HK Grotesk Light"/>
            </a:endParaRPr>
          </a:p>
        </p:txBody>
      </p:sp>
      <p:sp>
        <p:nvSpPr>
          <p:cNvPr id="13" name="Google Shape;117;p3">
            <a:extLst>
              <a:ext uri="{FF2B5EF4-FFF2-40B4-BE49-F238E27FC236}">
                <a16:creationId xmlns:a16="http://schemas.microsoft.com/office/drawing/2014/main" id="{288698A4-2BBA-E4FA-17CC-C038D9F5FF30}"/>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A74D01CB-C61A-E3DC-F6DB-6849C7B6C74F}"/>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F4ABF055-9147-76A6-6918-4FE651E76C5D}"/>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b="0" i="0" u="none" strike="noStrike" cap="none" dirty="0">
              <a:solidFill>
                <a:srgbClr val="000000"/>
              </a:solidFill>
              <a:latin typeface="Arial"/>
              <a:ea typeface="Arial"/>
              <a:cs typeface="Arial"/>
              <a:sym typeface="Arial"/>
            </a:endParaRPr>
          </a:p>
        </p:txBody>
      </p:sp>
      <p:pic>
        <p:nvPicPr>
          <p:cNvPr id="16" name="Picture 15">
            <a:extLst>
              <a:ext uri="{FF2B5EF4-FFF2-40B4-BE49-F238E27FC236}">
                <a16:creationId xmlns:a16="http://schemas.microsoft.com/office/drawing/2014/main" id="{4834481F-27EB-98DB-B23B-AC7DC2E9FAD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6" name="Picture 5" descr="Blue text on a white background&#10;&#10;Description automatically generated">
            <a:extLst>
              <a:ext uri="{FF2B5EF4-FFF2-40B4-BE49-F238E27FC236}">
                <a16:creationId xmlns:a16="http://schemas.microsoft.com/office/drawing/2014/main" id="{690507C4-FCB2-8A4A-5D6D-5F74F6AA90A2}"/>
              </a:ext>
            </a:extLst>
          </p:cNvPr>
          <p:cNvPicPr>
            <a:picLocks noChangeAspect="1"/>
          </p:cNvPicPr>
          <p:nvPr/>
        </p:nvPicPr>
        <p:blipFill>
          <a:blip r:embed="rId11"/>
          <a:stretch>
            <a:fillRect/>
          </a:stretch>
        </p:blipFill>
        <p:spPr>
          <a:xfrm>
            <a:off x="2590067" y="9308200"/>
            <a:ext cx="2637514" cy="5533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1028700" y="827483"/>
            <a:ext cx="6990285" cy="1846659"/>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n-GB" sz="6000" b="1" dirty="0">
                <a:solidFill>
                  <a:srgbClr val="033C5B"/>
                </a:solidFill>
                <a:latin typeface="Arial"/>
                <a:ea typeface="Arial"/>
                <a:cs typeface="Arial"/>
                <a:sym typeface="Arial"/>
              </a:rPr>
              <a:t>Lernziele</a:t>
            </a:r>
            <a:endParaRPr sz="4000" b="1" dirty="0"/>
          </a:p>
        </p:txBody>
      </p:sp>
      <p:sp>
        <p:nvSpPr>
          <p:cNvPr id="97" name="Google Shape;97;p2"/>
          <p:cNvSpPr txBox="1"/>
          <p:nvPr/>
        </p:nvSpPr>
        <p:spPr>
          <a:xfrm>
            <a:off x="407530" y="1750812"/>
            <a:ext cx="8736470" cy="7281993"/>
          </a:xfrm>
          <a:prstGeom prst="rect">
            <a:avLst/>
          </a:prstGeom>
          <a:noFill/>
          <a:ln>
            <a:noFill/>
          </a:ln>
        </p:spPr>
        <p:txBody>
          <a:bodyPr spcFirstLastPara="1" wrap="square" lIns="0" tIns="0" rIns="0" bIns="0" anchor="t" anchorCtr="0">
            <a:spAutoFit/>
          </a:bodyPr>
          <a:lstStyle/>
          <a:p>
            <a:pPr marL="302259" marR="0" lvl="1" algn="l" rtl="0">
              <a:lnSpc>
                <a:spcPct val="140014"/>
              </a:lnSpc>
              <a:spcBef>
                <a:spcPts val="0"/>
              </a:spcBef>
              <a:spcAft>
                <a:spcPts val="0"/>
              </a:spcAft>
              <a:buClr>
                <a:srgbClr val="121212"/>
              </a:buClr>
              <a:buSzPts val="2799"/>
            </a:pPr>
            <a:r>
              <a:rPr lang="en-GB" sz="2600" b="0" i="0" u="none" strike="noStrike" cap="none" dirty="0">
                <a:solidFill>
                  <a:srgbClr val="121212"/>
                </a:solidFill>
                <a:latin typeface="Arial"/>
                <a:ea typeface="Arial"/>
                <a:cs typeface="Arial"/>
                <a:sym typeface="Arial"/>
              </a:rPr>
              <a:t>Am Ende dieser Einheit werden die Teilnehmer in der Lage sein</a:t>
            </a:r>
          </a:p>
          <a:p>
            <a:pPr marL="604519" marR="0" lvl="1" indent="-302260" algn="l" rtl="0">
              <a:lnSpc>
                <a:spcPct val="140014"/>
              </a:lnSpc>
              <a:spcBef>
                <a:spcPts val="0"/>
              </a:spcBef>
              <a:spcAft>
                <a:spcPts val="0"/>
              </a:spcAft>
              <a:buClr>
                <a:srgbClr val="121212"/>
              </a:buClr>
              <a:buSzPts val="2799"/>
              <a:buFont typeface="Arial"/>
              <a:buChar char="•"/>
            </a:pPr>
            <a:r>
              <a:rPr lang="en-GB" sz="2600" b="0" i="0" u="none" strike="noStrike" cap="none" dirty="0">
                <a:solidFill>
                  <a:srgbClr val="121212"/>
                </a:solidFill>
                <a:latin typeface="Arial"/>
                <a:ea typeface="Arial"/>
                <a:cs typeface="Arial"/>
                <a:sym typeface="Arial"/>
              </a:rPr>
              <a:t>Identifizierung effektiver Praktiken für die gemeinschaftliche Gestaltung von umgedrehtem Unterricht in der Berufsbildung.</a:t>
            </a:r>
          </a:p>
          <a:p>
            <a:pPr marL="604519" marR="0" lvl="1" indent="-302260" algn="l" rtl="0">
              <a:lnSpc>
                <a:spcPct val="140014"/>
              </a:lnSpc>
              <a:spcBef>
                <a:spcPts val="0"/>
              </a:spcBef>
              <a:spcAft>
                <a:spcPts val="0"/>
              </a:spcAft>
              <a:buClr>
                <a:srgbClr val="121212"/>
              </a:buClr>
              <a:buSzPts val="2799"/>
              <a:buFont typeface="Arial"/>
              <a:buChar char="•"/>
            </a:pPr>
            <a:r>
              <a:rPr lang="en-GB" sz="2600" b="0" i="0" u="none" strike="noStrike" cap="none" dirty="0">
                <a:solidFill>
                  <a:srgbClr val="121212"/>
                </a:solidFill>
                <a:latin typeface="Arial"/>
                <a:ea typeface="Arial"/>
                <a:cs typeface="Arial"/>
                <a:sym typeface="Arial"/>
              </a:rPr>
              <a:t>Lernen Sie Strategien zur Verbesserung der Schülerbeteiligung durch gut konzipierte kollaborative Aktivitäten.</a:t>
            </a:r>
          </a:p>
          <a:p>
            <a:pPr marL="604519" marR="0" lvl="1" indent="-302260" algn="l" rtl="0">
              <a:lnSpc>
                <a:spcPct val="140014"/>
              </a:lnSpc>
              <a:spcBef>
                <a:spcPts val="0"/>
              </a:spcBef>
              <a:spcAft>
                <a:spcPts val="0"/>
              </a:spcAft>
              <a:buClr>
                <a:srgbClr val="121212"/>
              </a:buClr>
              <a:buSzPts val="2799"/>
              <a:buFont typeface="Arial"/>
              <a:buChar char="•"/>
            </a:pPr>
            <a:r>
              <a:rPr lang="en-GB" sz="2600" b="0" i="0" u="none" strike="noStrike" cap="none" dirty="0">
                <a:solidFill>
                  <a:srgbClr val="121212"/>
                </a:solidFill>
                <a:latin typeface="Arial"/>
                <a:ea typeface="Arial"/>
                <a:cs typeface="Arial"/>
                <a:sym typeface="Arial"/>
              </a:rPr>
              <a:t>Verstehen, wie man effektiv kollaborative Werkzeuge einsetzt, um das Lernen der Schüler zu maximieren.</a:t>
            </a:r>
          </a:p>
          <a:p>
            <a:pPr marL="604519" marR="0" lvl="1" indent="-302260" algn="l" rtl="0">
              <a:lnSpc>
                <a:spcPct val="140014"/>
              </a:lnSpc>
              <a:spcBef>
                <a:spcPts val="0"/>
              </a:spcBef>
              <a:spcAft>
                <a:spcPts val="0"/>
              </a:spcAft>
              <a:buClr>
                <a:srgbClr val="121212"/>
              </a:buClr>
              <a:buSzPts val="2799"/>
              <a:buFont typeface="Arial"/>
              <a:buChar char="•"/>
            </a:pPr>
            <a:r>
              <a:rPr lang="en-GB" sz="2600" b="0" i="0" u="none" strike="noStrike" cap="none" dirty="0">
                <a:solidFill>
                  <a:srgbClr val="121212"/>
                </a:solidFill>
                <a:latin typeface="Arial"/>
                <a:ea typeface="Arial"/>
                <a:cs typeface="Arial"/>
                <a:sym typeface="Arial"/>
              </a:rPr>
              <a:t>Vertrauen in die Schaffung eines integrativen und unterstützenden kollaborativen Lernumfelds entwickeln.</a:t>
            </a:r>
            <a:endParaRPr sz="2600" b="0" i="0" u="none" strike="noStrike" cap="none" dirty="0">
              <a:solidFill>
                <a:srgbClr val="121212"/>
              </a:solidFill>
              <a:latin typeface="Arial"/>
              <a:ea typeface="Arial"/>
              <a:cs typeface="Arial"/>
              <a:sym typeface="Arial"/>
            </a:endParaRPr>
          </a:p>
        </p:txBody>
      </p:sp>
      <p:sp>
        <p:nvSpPr>
          <p:cNvPr id="98" name="Google Shape;98;p2"/>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2"/>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961EA9CA-F472-9BD9-0F1E-1FD8842002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1989" y="9268311"/>
            <a:ext cx="1051635" cy="382412"/>
          </a:xfrm>
          <a:prstGeom prst="rect">
            <a:avLst/>
          </a:prstGeom>
        </p:spPr>
      </p:pic>
      <p:pic>
        <p:nvPicPr>
          <p:cNvPr id="3" name="Picture 2" descr="Blue text on a white background&#10;&#10;Description automatically generated">
            <a:extLst>
              <a:ext uri="{FF2B5EF4-FFF2-40B4-BE49-F238E27FC236}">
                <a16:creationId xmlns:a16="http://schemas.microsoft.com/office/drawing/2014/main" id="{CAE91C1C-7753-9975-B309-B6B2569DF5A1}"/>
              </a:ext>
            </a:extLst>
          </p:cNvPr>
          <p:cNvPicPr>
            <a:picLocks noChangeAspect="1"/>
          </p:cNvPicPr>
          <p:nvPr/>
        </p:nvPicPr>
        <p:blipFill>
          <a:blip r:embed="rId8"/>
          <a:stretch>
            <a:fillRect/>
          </a:stretch>
        </p:blipFill>
        <p:spPr>
          <a:xfrm>
            <a:off x="3203532" y="9268311"/>
            <a:ext cx="2072656" cy="4348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1242" y="-2062956"/>
            <a:ext cx="1246758" cy="10437232"/>
          </a:xfrm>
          <a:prstGeom prst="rect">
            <a:avLst/>
          </a:prstGeom>
          <a:solidFill>
            <a:srgbClr val="FB8709"/>
          </a:solidFill>
        </p:spPr>
        <p:txBody>
          <a:bodyPr/>
          <a:lstStyle/>
          <a:p>
            <a:endParaRPr lang="en-IE"/>
          </a:p>
        </p:txBody>
      </p:sp>
      <p:sp>
        <p:nvSpPr>
          <p:cNvPr id="3" name="AutoShape 3"/>
          <p:cNvSpPr/>
          <p:nvPr/>
        </p:nvSpPr>
        <p:spPr>
          <a:xfrm>
            <a:off x="-213919" y="-2717471"/>
            <a:ext cx="623379" cy="14348459"/>
          </a:xfrm>
          <a:prstGeom prst="rect">
            <a:avLst/>
          </a:prstGeom>
          <a:solidFill>
            <a:srgbClr val="FB8709"/>
          </a:solidFill>
        </p:spPr>
        <p:txBody>
          <a:bodyPr/>
          <a:lstStyle/>
          <a:p>
            <a:endParaRPr lang="en-IE"/>
          </a:p>
        </p:txBody>
      </p:sp>
      <p:sp>
        <p:nvSpPr>
          <p:cNvPr id="4" name="AutoShape 4"/>
          <p:cNvSpPr/>
          <p:nvPr/>
        </p:nvSpPr>
        <p:spPr>
          <a:xfrm rot="-5400000">
            <a:off x="8522371" y="-8522371"/>
            <a:ext cx="1246758" cy="18291501"/>
          </a:xfrm>
          <a:prstGeom prst="rect">
            <a:avLst/>
          </a:prstGeom>
          <a:solidFill>
            <a:srgbClr val="053249"/>
          </a:solidFill>
        </p:spPr>
        <p:txBody>
          <a:bodyPr/>
          <a:lstStyle/>
          <a:p>
            <a:endParaRPr lang="en-IE"/>
          </a:p>
        </p:txBody>
      </p:sp>
      <p:sp>
        <p:nvSpPr>
          <p:cNvPr id="5" name="Freeform 5"/>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6" name="Freeform 6"/>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pSp>
        <p:nvGrpSpPr>
          <p:cNvPr id="7" name="Group 7"/>
          <p:cNvGrpSpPr>
            <a:grpSpLocks noChangeAspect="1"/>
          </p:cNvGrpSpPr>
          <p:nvPr/>
        </p:nvGrpSpPr>
        <p:grpSpPr>
          <a:xfrm>
            <a:off x="385667" y="409460"/>
            <a:ext cx="433253" cy="43325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grpSp>
        <p:nvGrpSpPr>
          <p:cNvPr id="9" name="Group 9"/>
          <p:cNvGrpSpPr>
            <a:grpSpLocks noChangeAspect="1"/>
          </p:cNvGrpSpPr>
          <p:nvPr/>
        </p:nvGrpSpPr>
        <p:grpSpPr>
          <a:xfrm>
            <a:off x="17469080" y="9464579"/>
            <a:ext cx="433253" cy="43325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1" name="TextBox 11"/>
          <p:cNvSpPr txBox="1"/>
          <p:nvPr/>
        </p:nvSpPr>
        <p:spPr>
          <a:xfrm>
            <a:off x="1219651" y="1478243"/>
            <a:ext cx="15011400" cy="1086708"/>
          </a:xfrm>
          <a:prstGeom prst="rect">
            <a:avLst/>
          </a:prstGeom>
        </p:spPr>
        <p:txBody>
          <a:bodyPr wrap="square" lIns="0" tIns="0" rIns="0" bIns="0" rtlCol="0" anchor="t">
            <a:spAutoFit/>
          </a:bodyPr>
          <a:lstStyle/>
          <a:p>
            <a:pPr algn="ctr">
              <a:lnSpc>
                <a:spcPts val="9679"/>
              </a:lnSpc>
            </a:pPr>
            <a:r>
              <a:rPr lang="en-GB" sz="4000" spc="-87" dirty="0">
                <a:solidFill>
                  <a:srgbClr val="033C5B"/>
                </a:solidFill>
                <a:latin typeface="HK Grotesk Bold"/>
              </a:rPr>
              <a:t>Fortgeschrittene Beteiligungstechniken im Flipped Classroom</a:t>
            </a:r>
            <a:endParaRPr lang="en-US" sz="4000" spc="-87" dirty="0">
              <a:solidFill>
                <a:srgbClr val="033C5B"/>
              </a:solidFill>
              <a:latin typeface="HK Grotesk Bold"/>
            </a:endParaRPr>
          </a:p>
        </p:txBody>
      </p:sp>
      <p:sp>
        <p:nvSpPr>
          <p:cNvPr id="12" name="TextBox 12"/>
          <p:cNvSpPr txBox="1"/>
          <p:nvPr/>
        </p:nvSpPr>
        <p:spPr>
          <a:xfrm>
            <a:off x="2360710" y="2796435"/>
            <a:ext cx="13138743" cy="5062861"/>
          </a:xfrm>
          <a:prstGeom prst="rect">
            <a:avLst/>
          </a:prstGeom>
        </p:spPr>
        <p:txBody>
          <a:bodyPr wrap="square" lIns="0" tIns="0" rIns="0" bIns="0" rtlCol="0" anchor="t">
            <a:spAutoFit/>
          </a:bodyPr>
          <a:lstStyle/>
          <a:p>
            <a:pPr algn="ctr">
              <a:lnSpc>
                <a:spcPts val="3640"/>
              </a:lnSpc>
              <a:spcBef>
                <a:spcPct val="0"/>
              </a:spcBef>
            </a:pPr>
            <a:r>
              <a:rPr lang="en-GB" sz="2400" dirty="0">
                <a:solidFill>
                  <a:srgbClr val="121212"/>
                </a:solidFill>
                <a:latin typeface="HK Grotesk Light"/>
              </a:rPr>
              <a:t>Im "Flipped Classroom"-Umfeld sind bahnbrechende Engagement-Strategien der Schlüssel zur Steigerung der Teilnahme und Motivation der Schüler. Im Mittelpunkt dieser Strategien steht die Einbeziehung von Gamification-Elementen, die das Lernen in eine spielähnliche Erfahrung verwandeln. Dazu gehört der Einsatz von Punkten, Abzeichen, Bestenlisten und Herausforderungen, um ein wettbewerbsorientiertes, aber kollaboratives Umfeld zu fördern. Interaktive Lernszenarien ergänzen die Gamification, indem sie reale Probleme und Situationen in einer kontrollierten virtuellen Umgebung simulieren. Diese Szenarien regen die Studierenden dazu an, theoretisches Wissen in praktischen Situationen anzuwenden, was das Verständnis und die Merkfähigkeit verbessert. Durch die Integration dieser Strategien können Lehrkräfte ein dynamischeres und intensiveres Lernerlebnis schaffen, das die Studierenden dazu motiviert, sich intensiv mit dem Lehrstoff zu beschäftigen, sowohl innerhalb als auch außerhalb des Klassenzimmers.</a:t>
            </a:r>
          </a:p>
          <a:p>
            <a:pPr algn="ctr">
              <a:lnSpc>
                <a:spcPts val="3640"/>
              </a:lnSpc>
              <a:spcBef>
                <a:spcPct val="0"/>
              </a:spcBef>
            </a:pPr>
            <a:endParaRPr lang="en-GB" sz="2600" dirty="0">
              <a:solidFill>
                <a:srgbClr val="121212"/>
              </a:solidFill>
              <a:latin typeface="HK Grotesk Light"/>
            </a:endParaRPr>
          </a:p>
        </p:txBody>
      </p:sp>
      <p:sp>
        <p:nvSpPr>
          <p:cNvPr id="16" name="AutoShape 16"/>
          <p:cNvSpPr/>
          <p:nvPr/>
        </p:nvSpPr>
        <p:spPr>
          <a:xfrm rot="5400000">
            <a:off x="9139238" y="173356"/>
            <a:ext cx="9525" cy="17270948"/>
          </a:xfrm>
          <a:prstGeom prst="rect">
            <a:avLst/>
          </a:prstGeom>
          <a:solidFill>
            <a:srgbClr val="FB8709"/>
          </a:solidFill>
        </p:spPr>
        <p:txBody>
          <a:bodyPr/>
          <a:lstStyle/>
          <a:p>
            <a:endParaRPr lang="en-IE"/>
          </a:p>
        </p:txBody>
      </p:sp>
      <p:sp>
        <p:nvSpPr>
          <p:cNvPr id="17" name="Google Shape;117;p3">
            <a:extLst>
              <a:ext uri="{FF2B5EF4-FFF2-40B4-BE49-F238E27FC236}">
                <a16:creationId xmlns:a16="http://schemas.microsoft.com/office/drawing/2014/main" id="{1067B40E-3E66-18D5-90B4-96B58BCACEE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19;p3">
            <a:extLst>
              <a:ext uri="{FF2B5EF4-FFF2-40B4-BE49-F238E27FC236}">
                <a16:creationId xmlns:a16="http://schemas.microsoft.com/office/drawing/2014/main" id="{02DC870D-FCAB-8B11-9C57-4234B40DB68E}"/>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9" name="Picture 18">
            <a:extLst>
              <a:ext uri="{FF2B5EF4-FFF2-40B4-BE49-F238E27FC236}">
                <a16:creationId xmlns:a16="http://schemas.microsoft.com/office/drawing/2014/main" id="{F783346A-1105-9A6A-08AE-217128E2EC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20" name="Picture 19" descr="Blue text on a white background&#10;&#10;Description automatically generated">
            <a:extLst>
              <a:ext uri="{FF2B5EF4-FFF2-40B4-BE49-F238E27FC236}">
                <a16:creationId xmlns:a16="http://schemas.microsoft.com/office/drawing/2014/main" id="{137CDB97-C67C-8896-F908-0463E8BB6350}"/>
              </a:ext>
            </a:extLst>
          </p:cNvPr>
          <p:cNvPicPr>
            <a:picLocks noChangeAspect="1"/>
          </p:cNvPicPr>
          <p:nvPr/>
        </p:nvPicPr>
        <p:blipFill>
          <a:blip r:embed="rId6"/>
          <a:stretch>
            <a:fillRect/>
          </a:stretch>
        </p:blipFill>
        <p:spPr>
          <a:xfrm>
            <a:off x="2590067" y="9308200"/>
            <a:ext cx="2637514" cy="5533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03841-EDAE-6D01-FC79-47B952E88C7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AE498C44-6BBE-9A32-1FC2-82D438688565}"/>
              </a:ext>
            </a:extLst>
          </p:cNvPr>
          <p:cNvSpPr/>
          <p:nvPr/>
        </p:nvSpPr>
        <p:spPr>
          <a:xfrm>
            <a:off x="17041242" y="-2062956"/>
            <a:ext cx="1246758" cy="10437232"/>
          </a:xfrm>
          <a:prstGeom prst="rect">
            <a:avLst/>
          </a:prstGeom>
          <a:solidFill>
            <a:srgbClr val="FB8709"/>
          </a:solidFill>
        </p:spPr>
        <p:txBody>
          <a:bodyPr/>
          <a:lstStyle/>
          <a:p>
            <a:endParaRPr lang="en-IE"/>
          </a:p>
        </p:txBody>
      </p:sp>
      <p:sp>
        <p:nvSpPr>
          <p:cNvPr id="3" name="AutoShape 3">
            <a:extLst>
              <a:ext uri="{FF2B5EF4-FFF2-40B4-BE49-F238E27FC236}">
                <a16:creationId xmlns:a16="http://schemas.microsoft.com/office/drawing/2014/main" id="{6F987ACF-77E8-19A2-E66A-45E56600E30D}"/>
              </a:ext>
            </a:extLst>
          </p:cNvPr>
          <p:cNvSpPr/>
          <p:nvPr/>
        </p:nvSpPr>
        <p:spPr>
          <a:xfrm>
            <a:off x="-213919" y="-2717471"/>
            <a:ext cx="623379" cy="1434845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65D634A8-23BC-C1CC-206C-E33EC3A4B83C}"/>
              </a:ext>
            </a:extLst>
          </p:cNvPr>
          <p:cNvSpPr/>
          <p:nvPr/>
        </p:nvSpPr>
        <p:spPr>
          <a:xfrm rot="-5400000">
            <a:off x="8522371" y="-8522371"/>
            <a:ext cx="1246758" cy="18291501"/>
          </a:xfrm>
          <a:prstGeom prst="rect">
            <a:avLst/>
          </a:prstGeom>
          <a:solidFill>
            <a:srgbClr val="053249"/>
          </a:solidFill>
        </p:spPr>
        <p:txBody>
          <a:bodyPr/>
          <a:lstStyle/>
          <a:p>
            <a:endParaRPr lang="en-IE"/>
          </a:p>
        </p:txBody>
      </p:sp>
      <p:sp>
        <p:nvSpPr>
          <p:cNvPr id="5" name="Freeform 5">
            <a:extLst>
              <a:ext uri="{FF2B5EF4-FFF2-40B4-BE49-F238E27FC236}">
                <a16:creationId xmlns:a16="http://schemas.microsoft.com/office/drawing/2014/main" id="{B4BADD06-2277-3642-245F-230602921FB6}"/>
              </a:ext>
            </a:extLst>
          </p:cNvPr>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6" name="Freeform 6">
            <a:extLst>
              <a:ext uri="{FF2B5EF4-FFF2-40B4-BE49-F238E27FC236}">
                <a16:creationId xmlns:a16="http://schemas.microsoft.com/office/drawing/2014/main" id="{3F1CB70A-A6AC-0992-E9B3-82280703337F}"/>
              </a:ext>
            </a:extLst>
          </p:cNvPr>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pSp>
        <p:nvGrpSpPr>
          <p:cNvPr id="7" name="Group 7">
            <a:extLst>
              <a:ext uri="{FF2B5EF4-FFF2-40B4-BE49-F238E27FC236}">
                <a16:creationId xmlns:a16="http://schemas.microsoft.com/office/drawing/2014/main" id="{4C0D10AE-5A79-E238-D2F9-072F8F78CCE6}"/>
              </a:ext>
            </a:extLst>
          </p:cNvPr>
          <p:cNvGrpSpPr>
            <a:grpSpLocks noChangeAspect="1"/>
          </p:cNvGrpSpPr>
          <p:nvPr/>
        </p:nvGrpSpPr>
        <p:grpSpPr>
          <a:xfrm>
            <a:off x="385667" y="409460"/>
            <a:ext cx="433253" cy="433253"/>
            <a:chOff x="0" y="0"/>
            <a:chExt cx="6350000" cy="6350000"/>
          </a:xfrm>
        </p:grpSpPr>
        <p:sp>
          <p:nvSpPr>
            <p:cNvPr id="8" name="Freeform 8">
              <a:extLst>
                <a:ext uri="{FF2B5EF4-FFF2-40B4-BE49-F238E27FC236}">
                  <a16:creationId xmlns:a16="http://schemas.microsoft.com/office/drawing/2014/main" id="{DA52F580-94AA-8957-5A8C-E9AEA54F8C47}"/>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grpSp>
        <p:nvGrpSpPr>
          <p:cNvPr id="9" name="Group 9">
            <a:extLst>
              <a:ext uri="{FF2B5EF4-FFF2-40B4-BE49-F238E27FC236}">
                <a16:creationId xmlns:a16="http://schemas.microsoft.com/office/drawing/2014/main" id="{853CB34B-B7CD-481B-F707-A9032EDC3375}"/>
              </a:ext>
            </a:extLst>
          </p:cNvPr>
          <p:cNvGrpSpPr>
            <a:grpSpLocks noChangeAspect="1"/>
          </p:cNvGrpSpPr>
          <p:nvPr/>
        </p:nvGrpSpPr>
        <p:grpSpPr>
          <a:xfrm>
            <a:off x="17469080" y="9464579"/>
            <a:ext cx="433253" cy="433253"/>
            <a:chOff x="0" y="0"/>
            <a:chExt cx="6350000" cy="6350000"/>
          </a:xfrm>
        </p:grpSpPr>
        <p:sp>
          <p:nvSpPr>
            <p:cNvPr id="10" name="Freeform 10">
              <a:extLst>
                <a:ext uri="{FF2B5EF4-FFF2-40B4-BE49-F238E27FC236}">
                  <a16:creationId xmlns:a16="http://schemas.microsoft.com/office/drawing/2014/main" id="{29D181DD-851D-20D3-286E-08CF6323F0E0}"/>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1" name="TextBox 11">
            <a:extLst>
              <a:ext uri="{FF2B5EF4-FFF2-40B4-BE49-F238E27FC236}">
                <a16:creationId xmlns:a16="http://schemas.microsoft.com/office/drawing/2014/main" id="{8545430A-43DB-C591-FE79-43EC8CE446D2}"/>
              </a:ext>
            </a:extLst>
          </p:cNvPr>
          <p:cNvSpPr txBox="1"/>
          <p:nvPr/>
        </p:nvSpPr>
        <p:spPr>
          <a:xfrm>
            <a:off x="613666" y="1373369"/>
            <a:ext cx="15011400" cy="1086708"/>
          </a:xfrm>
          <a:prstGeom prst="rect">
            <a:avLst/>
          </a:prstGeom>
        </p:spPr>
        <p:txBody>
          <a:bodyPr wrap="square" lIns="0" tIns="0" rIns="0" bIns="0" rtlCol="0" anchor="t">
            <a:spAutoFit/>
          </a:bodyPr>
          <a:lstStyle/>
          <a:p>
            <a:pPr>
              <a:lnSpc>
                <a:spcPts val="9679"/>
              </a:lnSpc>
            </a:pPr>
            <a:r>
              <a:rPr lang="en-GB" sz="4000" spc="-87" dirty="0">
                <a:solidFill>
                  <a:srgbClr val="033C5B"/>
                </a:solidFill>
                <a:latin typeface="HK Grotesk Bold"/>
              </a:rPr>
              <a:t>Was ist dabei zu beachten?</a:t>
            </a:r>
            <a:endParaRPr lang="en-US" sz="4000" spc="-87" dirty="0">
              <a:solidFill>
                <a:srgbClr val="033C5B"/>
              </a:solidFill>
              <a:latin typeface="HK Grotesk Bold"/>
            </a:endParaRPr>
          </a:p>
        </p:txBody>
      </p:sp>
      <p:graphicFrame>
        <p:nvGraphicFramePr>
          <p:cNvPr id="17" name="Diagram 16">
            <a:extLst>
              <a:ext uri="{FF2B5EF4-FFF2-40B4-BE49-F238E27FC236}">
                <a16:creationId xmlns:a16="http://schemas.microsoft.com/office/drawing/2014/main" id="{DE662C18-6B9F-64D4-AB5B-59636852AE8E}"/>
              </a:ext>
            </a:extLst>
          </p:cNvPr>
          <p:cNvGraphicFramePr/>
          <p:nvPr>
            <p:extLst>
              <p:ext uri="{D42A27DB-BD31-4B8C-83A1-F6EECF244321}">
                <p14:modId xmlns:p14="http://schemas.microsoft.com/office/powerpoint/2010/main" val="3503390316"/>
              </p:ext>
            </p:extLst>
          </p:nvPr>
        </p:nvGraphicFramePr>
        <p:xfrm>
          <a:off x="1066800" y="2745554"/>
          <a:ext cx="15240000" cy="5539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AutoShape 16">
            <a:extLst>
              <a:ext uri="{FF2B5EF4-FFF2-40B4-BE49-F238E27FC236}">
                <a16:creationId xmlns:a16="http://schemas.microsoft.com/office/drawing/2014/main" id="{719F7285-9D41-3A32-FC1C-3EB93090899A}"/>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2" name="Google Shape;117;p3">
            <a:extLst>
              <a:ext uri="{FF2B5EF4-FFF2-40B4-BE49-F238E27FC236}">
                <a16:creationId xmlns:a16="http://schemas.microsoft.com/office/drawing/2014/main" id="{D2656841-A390-D895-6C90-6214B79C84E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19;p3">
            <a:extLst>
              <a:ext uri="{FF2B5EF4-FFF2-40B4-BE49-F238E27FC236}">
                <a16:creationId xmlns:a16="http://schemas.microsoft.com/office/drawing/2014/main" id="{7304E120-4428-8E02-653C-01B9DDD16259}"/>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9" name="Picture 18">
            <a:extLst>
              <a:ext uri="{FF2B5EF4-FFF2-40B4-BE49-F238E27FC236}">
                <a16:creationId xmlns:a16="http://schemas.microsoft.com/office/drawing/2014/main" id="{DEC7BF67-61C7-2B27-6DCA-7B634DB730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20" name="Picture 19" descr="Blue text on a white background&#10;&#10;Description automatically generated">
            <a:extLst>
              <a:ext uri="{FF2B5EF4-FFF2-40B4-BE49-F238E27FC236}">
                <a16:creationId xmlns:a16="http://schemas.microsoft.com/office/drawing/2014/main" id="{23C62E43-354A-82E1-1FEA-C0490CF32996}"/>
              </a:ext>
            </a:extLst>
          </p:cNvPr>
          <p:cNvPicPr>
            <a:picLocks noChangeAspect="1"/>
          </p:cNvPicPr>
          <p:nvPr/>
        </p:nvPicPr>
        <p:blipFill>
          <a:blip r:embed="rId11"/>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3815784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6C22E-5299-58CF-8D54-83748391CE9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0404B8F-1C7C-A4CA-FB75-B330E11DAF71}"/>
              </a:ext>
            </a:extLst>
          </p:cNvPr>
          <p:cNvSpPr/>
          <p:nvPr/>
        </p:nvSpPr>
        <p:spPr>
          <a:xfrm>
            <a:off x="17041242" y="-2062956"/>
            <a:ext cx="1246758" cy="10437232"/>
          </a:xfrm>
          <a:prstGeom prst="rect">
            <a:avLst/>
          </a:prstGeom>
          <a:solidFill>
            <a:srgbClr val="FB8709"/>
          </a:solidFill>
        </p:spPr>
        <p:txBody>
          <a:bodyPr/>
          <a:lstStyle/>
          <a:p>
            <a:endParaRPr lang="en-IE"/>
          </a:p>
        </p:txBody>
      </p:sp>
      <p:sp>
        <p:nvSpPr>
          <p:cNvPr id="3" name="AutoShape 3">
            <a:extLst>
              <a:ext uri="{FF2B5EF4-FFF2-40B4-BE49-F238E27FC236}">
                <a16:creationId xmlns:a16="http://schemas.microsoft.com/office/drawing/2014/main" id="{D84059F6-6CD7-3418-EB49-22DF5DD29A9C}"/>
              </a:ext>
            </a:extLst>
          </p:cNvPr>
          <p:cNvSpPr/>
          <p:nvPr/>
        </p:nvSpPr>
        <p:spPr>
          <a:xfrm>
            <a:off x="-213919" y="-2717471"/>
            <a:ext cx="623379" cy="1434845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2B624BEF-354F-F8FC-80C9-AAB526B5475A}"/>
              </a:ext>
            </a:extLst>
          </p:cNvPr>
          <p:cNvSpPr/>
          <p:nvPr/>
        </p:nvSpPr>
        <p:spPr>
          <a:xfrm rot="-5400000">
            <a:off x="8522371" y="-8522371"/>
            <a:ext cx="1246758" cy="18291501"/>
          </a:xfrm>
          <a:prstGeom prst="rect">
            <a:avLst/>
          </a:prstGeom>
          <a:solidFill>
            <a:srgbClr val="053249"/>
          </a:solidFill>
        </p:spPr>
        <p:txBody>
          <a:bodyPr/>
          <a:lstStyle/>
          <a:p>
            <a:endParaRPr lang="en-IE"/>
          </a:p>
        </p:txBody>
      </p:sp>
      <p:sp>
        <p:nvSpPr>
          <p:cNvPr id="5" name="Freeform 5">
            <a:extLst>
              <a:ext uri="{FF2B5EF4-FFF2-40B4-BE49-F238E27FC236}">
                <a16:creationId xmlns:a16="http://schemas.microsoft.com/office/drawing/2014/main" id="{FFAECAE5-FDA1-BFAF-02BA-AC81CE05C6BC}"/>
              </a:ext>
            </a:extLst>
          </p:cNvPr>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6" name="Freeform 6">
            <a:extLst>
              <a:ext uri="{FF2B5EF4-FFF2-40B4-BE49-F238E27FC236}">
                <a16:creationId xmlns:a16="http://schemas.microsoft.com/office/drawing/2014/main" id="{796FF286-C978-B240-368E-9BEE686E9A98}"/>
              </a:ext>
            </a:extLst>
          </p:cNvPr>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pSp>
        <p:nvGrpSpPr>
          <p:cNvPr id="7" name="Group 7">
            <a:extLst>
              <a:ext uri="{FF2B5EF4-FFF2-40B4-BE49-F238E27FC236}">
                <a16:creationId xmlns:a16="http://schemas.microsoft.com/office/drawing/2014/main" id="{4D1CD497-48FE-B6ED-4F9E-EC83D2ED0CCD}"/>
              </a:ext>
            </a:extLst>
          </p:cNvPr>
          <p:cNvGrpSpPr>
            <a:grpSpLocks noChangeAspect="1"/>
          </p:cNvGrpSpPr>
          <p:nvPr/>
        </p:nvGrpSpPr>
        <p:grpSpPr>
          <a:xfrm>
            <a:off x="385667" y="409460"/>
            <a:ext cx="433253" cy="433253"/>
            <a:chOff x="0" y="0"/>
            <a:chExt cx="6350000" cy="6350000"/>
          </a:xfrm>
        </p:grpSpPr>
        <p:sp>
          <p:nvSpPr>
            <p:cNvPr id="8" name="Freeform 8">
              <a:extLst>
                <a:ext uri="{FF2B5EF4-FFF2-40B4-BE49-F238E27FC236}">
                  <a16:creationId xmlns:a16="http://schemas.microsoft.com/office/drawing/2014/main" id="{10901779-9E71-EEA4-8C32-D769F0914E94}"/>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grpSp>
        <p:nvGrpSpPr>
          <p:cNvPr id="9" name="Group 9">
            <a:extLst>
              <a:ext uri="{FF2B5EF4-FFF2-40B4-BE49-F238E27FC236}">
                <a16:creationId xmlns:a16="http://schemas.microsoft.com/office/drawing/2014/main" id="{33BC6186-6041-097E-D8C2-DEA09D96D60C}"/>
              </a:ext>
            </a:extLst>
          </p:cNvPr>
          <p:cNvGrpSpPr>
            <a:grpSpLocks noChangeAspect="1"/>
          </p:cNvGrpSpPr>
          <p:nvPr/>
        </p:nvGrpSpPr>
        <p:grpSpPr>
          <a:xfrm>
            <a:off x="17469080" y="9464579"/>
            <a:ext cx="433253" cy="433253"/>
            <a:chOff x="0" y="0"/>
            <a:chExt cx="6350000" cy="6350000"/>
          </a:xfrm>
        </p:grpSpPr>
        <p:sp>
          <p:nvSpPr>
            <p:cNvPr id="10" name="Freeform 10">
              <a:extLst>
                <a:ext uri="{FF2B5EF4-FFF2-40B4-BE49-F238E27FC236}">
                  <a16:creationId xmlns:a16="http://schemas.microsoft.com/office/drawing/2014/main" id="{EAE66E87-3C91-122A-4FDB-8C643EE1D8D5}"/>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1" name="TextBox 11">
            <a:extLst>
              <a:ext uri="{FF2B5EF4-FFF2-40B4-BE49-F238E27FC236}">
                <a16:creationId xmlns:a16="http://schemas.microsoft.com/office/drawing/2014/main" id="{33EEF870-2493-393D-620E-B78377981943}"/>
              </a:ext>
            </a:extLst>
          </p:cNvPr>
          <p:cNvSpPr txBox="1"/>
          <p:nvPr/>
        </p:nvSpPr>
        <p:spPr>
          <a:xfrm>
            <a:off x="613666" y="1373369"/>
            <a:ext cx="15011400" cy="1086708"/>
          </a:xfrm>
          <a:prstGeom prst="rect">
            <a:avLst/>
          </a:prstGeom>
        </p:spPr>
        <p:txBody>
          <a:bodyPr wrap="square" lIns="0" tIns="0" rIns="0" bIns="0" rtlCol="0" anchor="t">
            <a:spAutoFit/>
          </a:bodyPr>
          <a:lstStyle/>
          <a:p>
            <a:pPr>
              <a:lnSpc>
                <a:spcPts val="9679"/>
              </a:lnSpc>
            </a:pPr>
            <a:r>
              <a:rPr lang="en-GB" sz="4000" spc="-87" dirty="0">
                <a:solidFill>
                  <a:srgbClr val="033C5B"/>
                </a:solidFill>
                <a:latin typeface="HK Grotesk Bold"/>
              </a:rPr>
              <a:t>Was ist dabei zu beachten?</a:t>
            </a:r>
            <a:endParaRPr lang="en-US" sz="4000" spc="-87" dirty="0">
              <a:solidFill>
                <a:srgbClr val="033C5B"/>
              </a:solidFill>
              <a:latin typeface="HK Grotesk Bold"/>
            </a:endParaRPr>
          </a:p>
        </p:txBody>
      </p:sp>
      <p:sp>
        <p:nvSpPr>
          <p:cNvPr id="16" name="AutoShape 16">
            <a:extLst>
              <a:ext uri="{FF2B5EF4-FFF2-40B4-BE49-F238E27FC236}">
                <a16:creationId xmlns:a16="http://schemas.microsoft.com/office/drawing/2014/main" id="{6EAF98F9-6B1B-47CD-3FD7-7F467E4E1F5D}"/>
              </a:ext>
            </a:extLst>
          </p:cNvPr>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18" name="Diagram 17">
            <a:extLst>
              <a:ext uri="{FF2B5EF4-FFF2-40B4-BE49-F238E27FC236}">
                <a16:creationId xmlns:a16="http://schemas.microsoft.com/office/drawing/2014/main" id="{306E05AC-D334-5106-8550-4A531B9F3692}"/>
              </a:ext>
            </a:extLst>
          </p:cNvPr>
          <p:cNvGraphicFramePr/>
          <p:nvPr>
            <p:extLst>
              <p:ext uri="{D42A27DB-BD31-4B8C-83A1-F6EECF244321}">
                <p14:modId xmlns:p14="http://schemas.microsoft.com/office/powerpoint/2010/main" val="797483074"/>
              </p:ext>
            </p:extLst>
          </p:nvPr>
        </p:nvGraphicFramePr>
        <p:xfrm>
          <a:off x="1093154" y="2529876"/>
          <a:ext cx="15240000" cy="5539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Google Shape;117;p3">
            <a:extLst>
              <a:ext uri="{FF2B5EF4-FFF2-40B4-BE49-F238E27FC236}">
                <a16:creationId xmlns:a16="http://schemas.microsoft.com/office/drawing/2014/main" id="{379E5887-8512-570E-34EC-4430E1141D3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19;p3">
            <a:extLst>
              <a:ext uri="{FF2B5EF4-FFF2-40B4-BE49-F238E27FC236}">
                <a16:creationId xmlns:a16="http://schemas.microsoft.com/office/drawing/2014/main" id="{8683CCDF-A7D0-E9AB-428B-E0DE08201075}"/>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9" name="Picture 18">
            <a:extLst>
              <a:ext uri="{FF2B5EF4-FFF2-40B4-BE49-F238E27FC236}">
                <a16:creationId xmlns:a16="http://schemas.microsoft.com/office/drawing/2014/main" id="{C619D29E-4992-B440-F334-9F48C4F19B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20" name="Picture 19" descr="Blue text on a white background&#10;&#10;Description automatically generated">
            <a:extLst>
              <a:ext uri="{FF2B5EF4-FFF2-40B4-BE49-F238E27FC236}">
                <a16:creationId xmlns:a16="http://schemas.microsoft.com/office/drawing/2014/main" id="{0678F47E-5832-6937-7469-670305D701BF}"/>
              </a:ext>
            </a:extLst>
          </p:cNvPr>
          <p:cNvPicPr>
            <a:picLocks noChangeAspect="1"/>
          </p:cNvPicPr>
          <p:nvPr/>
        </p:nvPicPr>
        <p:blipFill>
          <a:blip r:embed="rId11"/>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1069065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0" y="0"/>
            <a:ext cx="9144000" cy="8804068"/>
          </a:xfrm>
          <a:prstGeom prst="rect">
            <a:avLst/>
          </a:prstGeom>
          <a:solidFill>
            <a:srgbClr val="FB8709"/>
          </a:solidFill>
        </p:spPr>
        <p:txBody>
          <a:bodyPr/>
          <a:lstStyle/>
          <a:p>
            <a:endParaRPr lang="en-IE"/>
          </a:p>
        </p:txBody>
      </p:sp>
      <p:grpSp>
        <p:nvGrpSpPr>
          <p:cNvPr id="3" name="Group 3"/>
          <p:cNvGrpSpPr/>
          <p:nvPr/>
        </p:nvGrpSpPr>
        <p:grpSpPr>
          <a:xfrm>
            <a:off x="0" y="1157630"/>
            <a:ext cx="9144000" cy="7646437"/>
            <a:chOff x="0" y="0"/>
            <a:chExt cx="6350000" cy="5310026"/>
          </a:xfrm>
        </p:grpSpPr>
        <p:sp>
          <p:nvSpPr>
            <p:cNvPr id="4" name="Freeform 4"/>
            <p:cNvSpPr/>
            <p:nvPr/>
          </p:nvSpPr>
          <p:spPr>
            <a:xfrm>
              <a:off x="0" y="0"/>
              <a:ext cx="6350000" cy="5310026"/>
            </a:xfrm>
            <a:custGeom>
              <a:avLst/>
              <a:gdLst/>
              <a:ahLst/>
              <a:cxnLst/>
              <a:rect l="l" t="t" r="r" b="b"/>
              <a:pathLst>
                <a:path w="6350000" h="5310026">
                  <a:moveTo>
                    <a:pt x="6350000" y="5310026"/>
                  </a:moveTo>
                  <a:lnTo>
                    <a:pt x="0" y="5310026"/>
                  </a:lnTo>
                  <a:lnTo>
                    <a:pt x="0" y="0"/>
                  </a:lnTo>
                  <a:lnTo>
                    <a:pt x="6350000" y="5310026"/>
                  </a:lnTo>
                  <a:close/>
                </a:path>
              </a:pathLst>
            </a:custGeom>
            <a:solidFill>
              <a:srgbClr val="053249"/>
            </a:solidFill>
          </p:spPr>
          <p:txBody>
            <a:bodyPr/>
            <a:lstStyle/>
            <a:p>
              <a:endParaRPr lang="en-IE"/>
            </a:p>
          </p:txBody>
        </p:sp>
      </p:grpSp>
      <p:sp>
        <p:nvSpPr>
          <p:cNvPr id="5" name="Freeform 5"/>
          <p:cNvSpPr/>
          <p:nvPr/>
        </p:nvSpPr>
        <p:spPr>
          <a:xfrm flipH="1">
            <a:off x="-117412" y="6453106"/>
            <a:ext cx="3833894" cy="3833894"/>
          </a:xfrm>
          <a:custGeom>
            <a:avLst/>
            <a:gdLst/>
            <a:ahLst/>
            <a:cxnLst/>
            <a:rect l="l" t="t" r="r" b="b"/>
            <a:pathLst>
              <a:path w="3833894" h="3833894">
                <a:moveTo>
                  <a:pt x="3833894" y="0"/>
                </a:moveTo>
                <a:lnTo>
                  <a:pt x="0" y="0"/>
                </a:lnTo>
                <a:lnTo>
                  <a:pt x="0" y="3833894"/>
                </a:lnTo>
                <a:lnTo>
                  <a:pt x="3833894" y="3833894"/>
                </a:lnTo>
                <a:lnTo>
                  <a:pt x="383389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6" name="Freeform 6"/>
          <p:cNvSpPr/>
          <p:nvPr/>
        </p:nvSpPr>
        <p:spPr>
          <a:xfrm rot="-10800000" flipH="1">
            <a:off x="5310106" y="0"/>
            <a:ext cx="3833894" cy="3833894"/>
          </a:xfrm>
          <a:custGeom>
            <a:avLst/>
            <a:gdLst/>
            <a:ahLst/>
            <a:cxnLst/>
            <a:rect l="l" t="t" r="r" b="b"/>
            <a:pathLst>
              <a:path w="3833894" h="3833894">
                <a:moveTo>
                  <a:pt x="3833894" y="0"/>
                </a:moveTo>
                <a:lnTo>
                  <a:pt x="0" y="0"/>
                </a:lnTo>
                <a:lnTo>
                  <a:pt x="0" y="3833894"/>
                </a:lnTo>
                <a:lnTo>
                  <a:pt x="3833894" y="3833894"/>
                </a:lnTo>
                <a:lnTo>
                  <a:pt x="383389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7" name="Freeform 7"/>
          <p:cNvSpPr/>
          <p:nvPr/>
        </p:nvSpPr>
        <p:spPr>
          <a:xfrm>
            <a:off x="2055984" y="2208406"/>
            <a:ext cx="5032033" cy="5870189"/>
          </a:xfrm>
          <a:custGeom>
            <a:avLst/>
            <a:gdLst/>
            <a:ahLst/>
            <a:cxnLst/>
            <a:rect l="l" t="t" r="r" b="b"/>
            <a:pathLst>
              <a:path w="5032033" h="5870189">
                <a:moveTo>
                  <a:pt x="0" y="0"/>
                </a:moveTo>
                <a:lnTo>
                  <a:pt x="5032032" y="0"/>
                </a:lnTo>
                <a:lnTo>
                  <a:pt x="5032032" y="5870188"/>
                </a:lnTo>
                <a:lnTo>
                  <a:pt x="0" y="5870188"/>
                </a:lnTo>
                <a:lnTo>
                  <a:pt x="0" y="0"/>
                </a:lnTo>
                <a:close/>
              </a:path>
            </a:pathLst>
          </a:custGeom>
          <a:blipFill>
            <a:blip r:embed="rId6"/>
            <a:stretch>
              <a:fillRect l="-37547" r="-37547"/>
            </a:stretch>
          </a:blipFill>
        </p:spPr>
        <p:txBody>
          <a:bodyPr/>
          <a:lstStyle/>
          <a:p>
            <a:endParaRPr lang="en-IE"/>
          </a:p>
        </p:txBody>
      </p:sp>
      <p:sp>
        <p:nvSpPr>
          <p:cNvPr id="8" name="TextBox 8"/>
          <p:cNvSpPr txBox="1"/>
          <p:nvPr/>
        </p:nvSpPr>
        <p:spPr>
          <a:xfrm>
            <a:off x="9593344" y="192323"/>
            <a:ext cx="6457864" cy="1354217"/>
          </a:xfrm>
          <a:prstGeom prst="rect">
            <a:avLst/>
          </a:prstGeom>
        </p:spPr>
        <p:txBody>
          <a:bodyPr lIns="0" tIns="0" rIns="0" bIns="0" rtlCol="0" anchor="t">
            <a:spAutoFit/>
          </a:bodyPr>
          <a:lstStyle/>
          <a:p>
            <a:r>
              <a:rPr lang="en-GB" sz="4400" spc="-70" dirty="0">
                <a:solidFill>
                  <a:srgbClr val="033C5B"/>
                </a:solidFill>
                <a:latin typeface="HK Grotesk Bold"/>
              </a:rPr>
              <a:t>Nutzung der Analytik für personalisiertes Lernen</a:t>
            </a:r>
            <a:endParaRPr lang="en-US" sz="4400" spc="-70" dirty="0">
              <a:solidFill>
                <a:srgbClr val="033C5B"/>
              </a:solidFill>
              <a:latin typeface="HK Grotesk Bold"/>
            </a:endParaRPr>
          </a:p>
        </p:txBody>
      </p:sp>
      <p:sp>
        <p:nvSpPr>
          <p:cNvPr id="9" name="TextBox 9"/>
          <p:cNvSpPr txBox="1"/>
          <p:nvPr/>
        </p:nvSpPr>
        <p:spPr>
          <a:xfrm>
            <a:off x="9613816" y="1662564"/>
            <a:ext cx="8369384" cy="6447791"/>
          </a:xfrm>
          <a:prstGeom prst="rect">
            <a:avLst/>
          </a:prstGeom>
        </p:spPr>
        <p:txBody>
          <a:bodyPr wrap="square" lIns="0" tIns="0" rIns="0" bIns="0" rtlCol="0" anchor="t">
            <a:spAutoFit/>
          </a:bodyPr>
          <a:lstStyle/>
          <a:p>
            <a:pPr marL="457200" indent="-457200" algn="just">
              <a:lnSpc>
                <a:spcPts val="3639"/>
              </a:lnSpc>
              <a:spcBef>
                <a:spcPct val="0"/>
              </a:spcBef>
              <a:buFont typeface="Arial" panose="020B0604020202020204" pitchFamily="34" charset="0"/>
              <a:buChar char="•"/>
            </a:pPr>
            <a:r>
              <a:rPr lang="en-GB" sz="2599" dirty="0">
                <a:solidFill>
                  <a:srgbClr val="121212"/>
                </a:solidFill>
                <a:latin typeface="HK Grotesk Light"/>
              </a:rPr>
              <a:t>Durch die Analyse von Daten über Schülerinteraktionen, Beurteilungen und Feedback können Lehrkräfte Lernmuster, Vorlieben und Herausforderungen jedes einzelnen Schülers erkennen. </a:t>
            </a:r>
          </a:p>
          <a:p>
            <a:pPr marL="457200" indent="-457200" algn="just">
              <a:lnSpc>
                <a:spcPts val="3639"/>
              </a:lnSpc>
              <a:spcBef>
                <a:spcPct val="0"/>
              </a:spcBef>
              <a:buFont typeface="Arial" panose="020B0604020202020204" pitchFamily="34" charset="0"/>
              <a:buChar char="•"/>
            </a:pPr>
            <a:r>
              <a:rPr lang="en-GB" sz="2599" dirty="0">
                <a:solidFill>
                  <a:srgbClr val="121212"/>
                </a:solidFill>
                <a:latin typeface="HK Grotesk Light"/>
              </a:rPr>
              <a:t>Diese Intelligenz ermöglicht die Personalisierung von Lerninhalten und Feedback und stellt sicher, dass jeder Schüler die für seinen Lernstil und -fortschritt am besten geeignete Anleitung erhält. </a:t>
            </a:r>
          </a:p>
          <a:p>
            <a:pPr marL="457200" indent="-457200" algn="just">
              <a:lnSpc>
                <a:spcPts val="3639"/>
              </a:lnSpc>
              <a:spcBef>
                <a:spcPct val="0"/>
              </a:spcBef>
              <a:buFont typeface="Arial" panose="020B0604020202020204" pitchFamily="34" charset="0"/>
              <a:buChar char="•"/>
            </a:pPr>
            <a:r>
              <a:rPr lang="en-GB" sz="2599" dirty="0">
                <a:solidFill>
                  <a:srgbClr val="121212"/>
                </a:solidFill>
                <a:latin typeface="HK Grotesk Light"/>
              </a:rPr>
              <a:t>Die Analysen können als Grundlage für die Erstellung personalisierter Lernpfade dienen, die es den Studierenden ermöglichen, in einem Tempo und in einer Reihenfolge durch das Kursmaterial zu navigieren, die ihre Lernergebnisse optimieren. </a:t>
            </a:r>
          </a:p>
          <a:p>
            <a:pPr marL="457200" indent="-457200" algn="just">
              <a:lnSpc>
                <a:spcPts val="3639"/>
              </a:lnSpc>
              <a:spcBef>
                <a:spcPct val="0"/>
              </a:spcBef>
              <a:buFont typeface="Arial" panose="020B0604020202020204" pitchFamily="34" charset="0"/>
              <a:buChar char="•"/>
            </a:pPr>
            <a:r>
              <a:rPr lang="en-GB" sz="2599" dirty="0">
                <a:solidFill>
                  <a:srgbClr val="121212"/>
                </a:solidFill>
                <a:latin typeface="HK Grotesk Light"/>
              </a:rPr>
              <a:t>Ziel ist es, eine fesselndere, effektivere und individuellere Lernerfahrung zu fördern, die sich in Echtzeit an die Bedürfnisse der einzelnen Lernenden anpasst.</a:t>
            </a:r>
            <a:endParaRPr lang="en-US" sz="2599" dirty="0">
              <a:solidFill>
                <a:srgbClr val="121212"/>
              </a:solidFill>
              <a:latin typeface="HK Grotesk Light"/>
            </a:endParaRPr>
          </a:p>
        </p:txBody>
      </p:sp>
      <p:sp>
        <p:nvSpPr>
          <p:cNvPr id="13" name="AutoShape 13"/>
          <p:cNvSpPr/>
          <p:nvPr/>
        </p:nvSpPr>
        <p:spPr>
          <a:xfrm rot="5400000">
            <a:off x="9139238" y="173356"/>
            <a:ext cx="9525" cy="17270948"/>
          </a:xfrm>
          <a:prstGeom prst="rect">
            <a:avLst/>
          </a:prstGeom>
          <a:solidFill>
            <a:srgbClr val="FB8709"/>
          </a:solidFill>
        </p:spPr>
        <p:txBody>
          <a:bodyPr/>
          <a:lstStyle/>
          <a:p>
            <a:endParaRPr lang="en-IE"/>
          </a:p>
        </p:txBody>
      </p:sp>
      <p:sp>
        <p:nvSpPr>
          <p:cNvPr id="10" name="Google Shape;117;p3">
            <a:extLst>
              <a:ext uri="{FF2B5EF4-FFF2-40B4-BE49-F238E27FC236}">
                <a16:creationId xmlns:a16="http://schemas.microsoft.com/office/drawing/2014/main" id="{A7F40A21-D809-5715-45D5-8ABD7284BC6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9;p3">
            <a:extLst>
              <a:ext uri="{FF2B5EF4-FFF2-40B4-BE49-F238E27FC236}">
                <a16:creationId xmlns:a16="http://schemas.microsoft.com/office/drawing/2014/main" id="{A6D29EE0-9DFB-4B63-3F49-B20C9189876D}"/>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2" name="Picture 11">
            <a:extLst>
              <a:ext uri="{FF2B5EF4-FFF2-40B4-BE49-F238E27FC236}">
                <a16:creationId xmlns:a16="http://schemas.microsoft.com/office/drawing/2014/main" id="{059F5CE4-F77E-E4C5-C2C7-1D67DDEC49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4" name="Picture 13" descr="Blue text on a white background&#10;&#10;Description automatically generated">
            <a:extLst>
              <a:ext uri="{FF2B5EF4-FFF2-40B4-BE49-F238E27FC236}">
                <a16:creationId xmlns:a16="http://schemas.microsoft.com/office/drawing/2014/main" id="{DF499C7B-1115-3A27-588D-C5C8F5C20664}"/>
              </a:ext>
            </a:extLst>
          </p:cNvPr>
          <p:cNvPicPr>
            <a:picLocks noChangeAspect="1"/>
          </p:cNvPicPr>
          <p:nvPr/>
        </p:nvPicPr>
        <p:blipFill>
          <a:blip r:embed="rId9"/>
          <a:stretch>
            <a:fillRect/>
          </a:stretch>
        </p:blipFill>
        <p:spPr>
          <a:xfrm>
            <a:off x="2590067" y="9308200"/>
            <a:ext cx="2637514" cy="5533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882500" y="1210628"/>
            <a:ext cx="14177966" cy="1102097"/>
          </a:xfrm>
          <a:prstGeom prst="rect">
            <a:avLst/>
          </a:prstGeom>
        </p:spPr>
        <p:txBody>
          <a:bodyPr lIns="0" tIns="0" rIns="0" bIns="0" rtlCol="0" anchor="t">
            <a:spAutoFit/>
          </a:bodyPr>
          <a:lstStyle/>
          <a:p>
            <a:pPr>
              <a:lnSpc>
                <a:spcPts val="9680"/>
              </a:lnSpc>
            </a:pPr>
            <a:r>
              <a:rPr lang="en-GB" sz="4400" spc="-87" dirty="0">
                <a:solidFill>
                  <a:srgbClr val="033C5B"/>
                </a:solidFill>
                <a:latin typeface="HK Grotesk Bold"/>
              </a:rPr>
              <a:t>Interdisziplinäre Projekte und gemeinsames Lernen</a:t>
            </a:r>
            <a:endParaRPr lang="en-US" sz="4400" spc="-87" dirty="0">
              <a:solidFill>
                <a:srgbClr val="033C5B"/>
              </a:solidFill>
              <a:latin typeface="HK Grotesk Bold"/>
            </a:endParaRPr>
          </a:p>
        </p:txBody>
      </p:sp>
      <p:sp>
        <p:nvSpPr>
          <p:cNvPr id="3" name="AutoShape 3"/>
          <p:cNvSpPr/>
          <p:nvPr/>
        </p:nvSpPr>
        <p:spPr>
          <a:xfrm>
            <a:off x="17044742" y="-150232"/>
            <a:ext cx="1246758" cy="8954299"/>
          </a:xfrm>
          <a:prstGeom prst="rect">
            <a:avLst/>
          </a:prstGeom>
          <a:solidFill>
            <a:srgbClr val="FB8709"/>
          </a:solidFill>
        </p:spPr>
        <p:txBody>
          <a:bodyPr/>
          <a:lstStyle/>
          <a:p>
            <a:endParaRPr lang="en-IE"/>
          </a:p>
        </p:txBody>
      </p:sp>
      <p:sp>
        <p:nvSpPr>
          <p:cNvPr id="4" name="AutoShape 4"/>
          <p:cNvSpPr/>
          <p:nvPr/>
        </p:nvSpPr>
        <p:spPr>
          <a:xfrm rot="-5400000">
            <a:off x="8522371" y="-8522371"/>
            <a:ext cx="1246758" cy="18291501"/>
          </a:xfrm>
          <a:prstGeom prst="rect">
            <a:avLst/>
          </a:prstGeom>
          <a:solidFill>
            <a:srgbClr val="FB8709"/>
          </a:solidFill>
        </p:spPr>
        <p:txBody>
          <a:bodyPr/>
          <a:lstStyle/>
          <a:p>
            <a:endParaRPr lang="en-IE"/>
          </a:p>
        </p:txBody>
      </p:sp>
      <p:grpSp>
        <p:nvGrpSpPr>
          <p:cNvPr id="5" name="Group 5"/>
          <p:cNvGrpSpPr/>
          <p:nvPr/>
        </p:nvGrpSpPr>
        <p:grpSpPr>
          <a:xfrm rot="-10800000">
            <a:off x="13961765" y="-1849"/>
            <a:ext cx="4329736" cy="4322808"/>
            <a:chOff x="0" y="0"/>
            <a:chExt cx="6350000" cy="6339840"/>
          </a:xfrm>
        </p:grpSpPr>
        <p:sp>
          <p:nvSpPr>
            <p:cNvPr id="6" name="Freeform 6"/>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aphicFrame>
        <p:nvGraphicFramePr>
          <p:cNvPr id="17" name="Diagram 16">
            <a:extLst>
              <a:ext uri="{FF2B5EF4-FFF2-40B4-BE49-F238E27FC236}">
                <a16:creationId xmlns:a16="http://schemas.microsoft.com/office/drawing/2014/main" id="{B58CF869-49AF-3D7F-097C-519E632FF241}"/>
              </a:ext>
            </a:extLst>
          </p:cNvPr>
          <p:cNvGraphicFramePr/>
          <p:nvPr>
            <p:extLst>
              <p:ext uri="{D42A27DB-BD31-4B8C-83A1-F6EECF244321}">
                <p14:modId xmlns:p14="http://schemas.microsoft.com/office/powerpoint/2010/main" val="1305611707"/>
              </p:ext>
            </p:extLst>
          </p:nvPr>
        </p:nvGraphicFramePr>
        <p:xfrm>
          <a:off x="508526" y="2432134"/>
          <a:ext cx="10083274" cy="5538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AutoShape 12"/>
          <p:cNvSpPr/>
          <p:nvPr/>
        </p:nvSpPr>
        <p:spPr>
          <a:xfrm rot="5400000">
            <a:off x="9139238" y="173356"/>
            <a:ext cx="9525" cy="17270948"/>
          </a:xfrm>
          <a:prstGeom prst="rect">
            <a:avLst/>
          </a:prstGeom>
          <a:solidFill>
            <a:srgbClr val="FB8709"/>
          </a:solidFill>
        </p:spPr>
        <p:txBody>
          <a:bodyPr/>
          <a:lstStyle/>
          <a:p>
            <a:endParaRPr lang="en-IE"/>
          </a:p>
        </p:txBody>
      </p:sp>
      <p:sp>
        <p:nvSpPr>
          <p:cNvPr id="8" name="Google Shape;117;p3">
            <a:extLst>
              <a:ext uri="{FF2B5EF4-FFF2-40B4-BE49-F238E27FC236}">
                <a16:creationId xmlns:a16="http://schemas.microsoft.com/office/drawing/2014/main" id="{55026C6C-805F-ABDD-B3D0-039391A948C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119;p3">
            <a:extLst>
              <a:ext uri="{FF2B5EF4-FFF2-40B4-BE49-F238E27FC236}">
                <a16:creationId xmlns:a16="http://schemas.microsoft.com/office/drawing/2014/main" id="{47103A30-A45A-EC6C-949D-18BFE1364D32}"/>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0" name="Picture 9">
            <a:extLst>
              <a:ext uri="{FF2B5EF4-FFF2-40B4-BE49-F238E27FC236}">
                <a16:creationId xmlns:a16="http://schemas.microsoft.com/office/drawing/2014/main" id="{B671FDC0-A3B9-5754-B60B-FDFDA60AE80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1" name="Picture 10" descr="Blue text on a white background&#10;&#10;Description automatically generated">
            <a:extLst>
              <a:ext uri="{FF2B5EF4-FFF2-40B4-BE49-F238E27FC236}">
                <a16:creationId xmlns:a16="http://schemas.microsoft.com/office/drawing/2014/main" id="{05E4C373-45B4-51E0-B44E-5D15D4FCE20D}"/>
              </a:ext>
            </a:extLst>
          </p:cNvPr>
          <p:cNvPicPr>
            <a:picLocks noChangeAspect="1"/>
          </p:cNvPicPr>
          <p:nvPr/>
        </p:nvPicPr>
        <p:blipFill>
          <a:blip r:embed="rId11"/>
          <a:stretch>
            <a:fillRect/>
          </a:stretch>
        </p:blipFill>
        <p:spPr>
          <a:xfrm>
            <a:off x="2590067" y="9308200"/>
            <a:ext cx="2637514" cy="5533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230C1E0D-8A69-918A-431B-A4EB09521E8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F021277-C2F8-0EDA-561D-B969B35F2CCB}"/>
              </a:ext>
            </a:extLst>
          </p:cNvPr>
          <p:cNvSpPr txBox="1"/>
          <p:nvPr/>
        </p:nvSpPr>
        <p:spPr>
          <a:xfrm>
            <a:off x="416466" y="734699"/>
            <a:ext cx="6990285" cy="1354217"/>
          </a:xfrm>
          <a:prstGeom prst="rect">
            <a:avLst/>
          </a:prstGeom>
        </p:spPr>
        <p:txBody>
          <a:bodyPr lIns="0" tIns="0" rIns="0" bIns="0" rtlCol="0" anchor="t">
            <a:spAutoFit/>
          </a:bodyPr>
          <a:lstStyle/>
          <a:p>
            <a:r>
              <a:rPr lang="en-GB" sz="4400" spc="-69" dirty="0">
                <a:solidFill>
                  <a:srgbClr val="033C5B"/>
                </a:solidFill>
                <a:latin typeface="HK Grotesk Bold"/>
              </a:rPr>
              <a:t>Beiträge von Gastexperten für Flipped Learning</a:t>
            </a:r>
          </a:p>
        </p:txBody>
      </p:sp>
      <p:sp>
        <p:nvSpPr>
          <p:cNvPr id="3" name="TextBox 3">
            <a:extLst>
              <a:ext uri="{FF2B5EF4-FFF2-40B4-BE49-F238E27FC236}">
                <a16:creationId xmlns:a16="http://schemas.microsoft.com/office/drawing/2014/main" id="{07764FB7-7C10-F502-D25C-9D4E3909534C}"/>
              </a:ext>
            </a:extLst>
          </p:cNvPr>
          <p:cNvSpPr txBox="1"/>
          <p:nvPr/>
        </p:nvSpPr>
        <p:spPr>
          <a:xfrm>
            <a:off x="228600" y="2125512"/>
            <a:ext cx="8605840" cy="5468741"/>
          </a:xfrm>
          <a:prstGeom prst="rect">
            <a:avLst/>
          </a:prstGeom>
        </p:spPr>
        <p:txBody>
          <a:bodyPr wrap="square" lIns="0" tIns="0" rIns="0" bIns="0" rtlCol="0" anchor="t">
            <a:spAutoFit/>
          </a:bodyPr>
          <a:lstStyle/>
          <a:p>
            <a:pPr marL="302259" lvl="1" algn="just">
              <a:lnSpc>
                <a:spcPts val="3919"/>
              </a:lnSpc>
            </a:pPr>
            <a:r>
              <a:rPr lang="en-GB" sz="2400" b="1" dirty="0">
                <a:solidFill>
                  <a:srgbClr val="121212"/>
                </a:solidFill>
                <a:latin typeface="HK Grotesk Light"/>
              </a:rPr>
              <a:t>Die Einbeziehung von eingeladenen Expertenbeiträgen in den Inhalt der umgekehrten Vorlesungen bereichert den Lehrplan erheblich mit praktischem Wissen und Relevanz für den Sektor. </a:t>
            </a:r>
          </a:p>
          <a:p>
            <a:pPr marL="302259" lvl="1" algn="just">
              <a:lnSpc>
                <a:spcPts val="3919"/>
              </a:lnSpc>
            </a:pPr>
            <a:endParaRPr lang="en-GB" sz="2400" dirty="0">
              <a:solidFill>
                <a:srgbClr val="121212"/>
              </a:solidFill>
              <a:latin typeface="HK Grotesk Light"/>
            </a:endParaRPr>
          </a:p>
          <a:p>
            <a:pPr marL="302259" lvl="1" algn="just">
              <a:lnSpc>
                <a:spcPts val="3919"/>
              </a:lnSpc>
            </a:pPr>
            <a:r>
              <a:rPr lang="en-GB" sz="2400" b="1" dirty="0">
                <a:solidFill>
                  <a:srgbClr val="121212"/>
                </a:solidFill>
                <a:latin typeface="HK Grotesk Light"/>
              </a:rPr>
              <a:t>WIE?</a:t>
            </a:r>
          </a:p>
          <a:p>
            <a:pPr marL="645159" lvl="1" indent="-342900" algn="just">
              <a:lnSpc>
                <a:spcPts val="3919"/>
              </a:lnSpc>
              <a:buFont typeface="Arial" panose="020B0604020202020204" pitchFamily="34" charset="0"/>
              <a:buChar char="•"/>
            </a:pPr>
            <a:r>
              <a:rPr lang="en-GB" sz="2400" dirty="0">
                <a:solidFill>
                  <a:srgbClr val="121212"/>
                </a:solidFill>
                <a:latin typeface="HK Grotesk Light"/>
              </a:rPr>
              <a:t>Durch aufgezeichnete Interviews, Live-Sitzungen mit Fragen und Antworten und durch von Gästen erstellte Inhalte, die den Schülern die Möglichkeit geben, theoretisches Wissen in der Praxis anzuwenden. </a:t>
            </a:r>
          </a:p>
          <a:p>
            <a:pPr marL="645159" lvl="1" indent="-342900" algn="just">
              <a:lnSpc>
                <a:spcPts val="3919"/>
              </a:lnSpc>
              <a:buFont typeface="Arial" panose="020B0604020202020204" pitchFamily="34" charset="0"/>
              <a:buChar char="•"/>
            </a:pPr>
            <a:r>
              <a:rPr lang="en-GB" sz="2400" dirty="0">
                <a:solidFill>
                  <a:srgbClr val="121212"/>
                </a:solidFill>
                <a:latin typeface="HK Grotesk Light"/>
              </a:rPr>
              <a:t>Experten bieten unterschiedliche Perspektiven, informieren die Studierenden über aktuelle Trends und teilen Erfahrungen, die die Kluft zwischen Wissenschaft und Industrie überbrücken. </a:t>
            </a:r>
          </a:p>
        </p:txBody>
      </p:sp>
      <p:sp>
        <p:nvSpPr>
          <p:cNvPr id="4" name="AutoShape 4">
            <a:extLst>
              <a:ext uri="{FF2B5EF4-FFF2-40B4-BE49-F238E27FC236}">
                <a16:creationId xmlns:a16="http://schemas.microsoft.com/office/drawing/2014/main" id="{C197AB2C-1272-6D6E-1AE0-AAD19FA201B8}"/>
              </a:ext>
            </a:extLst>
          </p:cNvPr>
          <p:cNvSpPr/>
          <p:nvPr/>
        </p:nvSpPr>
        <p:spPr>
          <a:xfrm>
            <a:off x="9144000" y="3783991"/>
            <a:ext cx="9144000" cy="6503009"/>
          </a:xfrm>
          <a:prstGeom prst="rect">
            <a:avLst/>
          </a:prstGeom>
          <a:solidFill>
            <a:srgbClr val="FB8709"/>
          </a:solidFill>
        </p:spPr>
        <p:txBody>
          <a:bodyPr/>
          <a:lstStyle/>
          <a:p>
            <a:endParaRPr lang="en-IE"/>
          </a:p>
        </p:txBody>
      </p:sp>
      <p:sp>
        <p:nvSpPr>
          <p:cNvPr id="5" name="AutoShape 5">
            <a:extLst>
              <a:ext uri="{FF2B5EF4-FFF2-40B4-BE49-F238E27FC236}">
                <a16:creationId xmlns:a16="http://schemas.microsoft.com/office/drawing/2014/main" id="{C71E7797-7CD7-76AF-F64F-1B6A0DD92CCF}"/>
              </a:ext>
            </a:extLst>
          </p:cNvPr>
          <p:cNvSpPr/>
          <p:nvPr/>
        </p:nvSpPr>
        <p:spPr>
          <a:xfrm>
            <a:off x="9144000" y="0"/>
            <a:ext cx="9144000" cy="514350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06FEF451-89E9-CAAD-6FBC-BB17476AC99E}"/>
              </a:ext>
            </a:extLst>
          </p:cNvPr>
          <p:cNvSpPr/>
          <p:nvPr/>
        </p:nvSpPr>
        <p:spPr>
          <a:xfrm rot="5400000">
            <a:off x="9144000" y="7702914"/>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7" name="Freeform 7">
            <a:extLst>
              <a:ext uri="{FF2B5EF4-FFF2-40B4-BE49-F238E27FC236}">
                <a16:creationId xmlns:a16="http://schemas.microsoft.com/office/drawing/2014/main" id="{943D2A9E-3354-D35E-1577-8A66C4481888}"/>
              </a:ext>
            </a:extLst>
          </p:cNvPr>
          <p:cNvSpPr/>
          <p:nvPr/>
        </p:nvSpPr>
        <p:spPr>
          <a:xfrm rot="-5400000">
            <a:off x="15703914" y="0"/>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Freeform 8">
            <a:extLst>
              <a:ext uri="{FF2B5EF4-FFF2-40B4-BE49-F238E27FC236}">
                <a16:creationId xmlns:a16="http://schemas.microsoft.com/office/drawing/2014/main" id="{4A7B82CC-A8A4-F242-697D-240FE7E415CF}"/>
              </a:ext>
            </a:extLst>
          </p:cNvPr>
          <p:cNvSpPr/>
          <p:nvPr/>
        </p:nvSpPr>
        <p:spPr>
          <a:xfrm>
            <a:off x="11243339" y="2258982"/>
            <a:ext cx="4945322" cy="5769036"/>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endParaRPr lang="en-IE"/>
          </a:p>
        </p:txBody>
      </p:sp>
      <p:sp>
        <p:nvSpPr>
          <p:cNvPr id="11" name="Google Shape;117;p3">
            <a:extLst>
              <a:ext uri="{FF2B5EF4-FFF2-40B4-BE49-F238E27FC236}">
                <a16:creationId xmlns:a16="http://schemas.microsoft.com/office/drawing/2014/main" id="{1BE38E04-51F6-2BFE-4615-E4B34D9485C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 name="Picture 12">
            <a:extLst>
              <a:ext uri="{FF2B5EF4-FFF2-40B4-BE49-F238E27FC236}">
                <a16:creationId xmlns:a16="http://schemas.microsoft.com/office/drawing/2014/main" id="{D8B568C3-D850-6A5B-7D54-66FBF8D9EF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4" name="Picture 13" descr="Blue text on a white background&#10;&#10;Description automatically generated">
            <a:extLst>
              <a:ext uri="{FF2B5EF4-FFF2-40B4-BE49-F238E27FC236}">
                <a16:creationId xmlns:a16="http://schemas.microsoft.com/office/drawing/2014/main" id="{CDAE92C7-57CF-916D-EF86-FB751659FE53}"/>
              </a:ext>
            </a:extLst>
          </p:cNvPr>
          <p:cNvPicPr>
            <a:picLocks noChangeAspect="1"/>
          </p:cNvPicPr>
          <p:nvPr/>
        </p:nvPicPr>
        <p:blipFill>
          <a:blip r:embed="rId9"/>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390103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3124200" y="471825"/>
            <a:ext cx="16916400" cy="909736"/>
          </a:xfrm>
          <a:prstGeom prst="rect">
            <a:avLst/>
          </a:prstGeom>
        </p:spPr>
        <p:txBody>
          <a:bodyPr wrap="square" lIns="0" tIns="0" rIns="0" bIns="0" rtlCol="0" anchor="t">
            <a:spAutoFit/>
          </a:bodyPr>
          <a:lstStyle/>
          <a:p>
            <a:pPr>
              <a:lnSpc>
                <a:spcPts val="7699"/>
              </a:lnSpc>
            </a:pPr>
            <a:r>
              <a:rPr lang="en-GB" sz="4000" spc="-69" dirty="0">
                <a:solidFill>
                  <a:srgbClr val="033C5B"/>
                </a:solidFill>
                <a:latin typeface="HK Grotesk Bold"/>
              </a:rPr>
              <a:t>Nachhaltige Praktiken bei der Gestaltung von Flipped Classrooms</a:t>
            </a:r>
            <a:endParaRPr lang="en-US" sz="4000" spc="-69" dirty="0">
              <a:solidFill>
                <a:srgbClr val="033C5B"/>
              </a:solidFill>
              <a:latin typeface="HK Grotesk Bold"/>
            </a:endParaRPr>
          </a:p>
        </p:txBody>
      </p:sp>
      <p:sp>
        <p:nvSpPr>
          <p:cNvPr id="3" name="AutoShape 3"/>
          <p:cNvSpPr/>
          <p:nvPr/>
        </p:nvSpPr>
        <p:spPr>
          <a:xfrm>
            <a:off x="-130877" y="-38241"/>
            <a:ext cx="2766824" cy="5218616"/>
          </a:xfrm>
          <a:prstGeom prst="rect">
            <a:avLst/>
          </a:prstGeom>
          <a:solidFill>
            <a:srgbClr val="FB8709"/>
          </a:solidFill>
        </p:spPr>
        <p:txBody>
          <a:bodyPr/>
          <a:lstStyle/>
          <a:p>
            <a:endParaRPr lang="en-IE"/>
          </a:p>
        </p:txBody>
      </p:sp>
      <p:sp>
        <p:nvSpPr>
          <p:cNvPr id="4" name="Freeform 4"/>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p:cNvSpPr/>
          <p:nvPr/>
        </p:nvSpPr>
        <p:spPr>
          <a:xfrm>
            <a:off x="-130877" y="5143500"/>
            <a:ext cx="2766824" cy="3665330"/>
          </a:xfrm>
          <a:prstGeom prst="rect">
            <a:avLst/>
          </a:prstGeom>
          <a:solidFill>
            <a:srgbClr val="053249"/>
          </a:solidFill>
        </p:spPr>
        <p:txBody>
          <a:bodyPr/>
          <a:lstStyle/>
          <a:p>
            <a:endParaRPr lang="en-IE"/>
          </a:p>
        </p:txBody>
      </p:sp>
      <p:sp>
        <p:nvSpPr>
          <p:cNvPr id="6" name="Freeform 6"/>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graphicFrame>
        <p:nvGraphicFramePr>
          <p:cNvPr id="16" name="Diagram 15">
            <a:extLst>
              <a:ext uri="{FF2B5EF4-FFF2-40B4-BE49-F238E27FC236}">
                <a16:creationId xmlns:a16="http://schemas.microsoft.com/office/drawing/2014/main" id="{42D3155B-CC24-6DCB-785F-A6B8A58827D7}"/>
              </a:ext>
            </a:extLst>
          </p:cNvPr>
          <p:cNvGraphicFramePr/>
          <p:nvPr>
            <p:extLst>
              <p:ext uri="{D42A27DB-BD31-4B8C-83A1-F6EECF244321}">
                <p14:modId xmlns:p14="http://schemas.microsoft.com/office/powerpoint/2010/main" val="2047231552"/>
              </p:ext>
            </p:extLst>
          </p:nvPr>
        </p:nvGraphicFramePr>
        <p:xfrm>
          <a:off x="3200400" y="1717920"/>
          <a:ext cx="13411200" cy="45935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AutoShape 11"/>
          <p:cNvSpPr/>
          <p:nvPr/>
        </p:nvSpPr>
        <p:spPr>
          <a:xfrm rot="5400000">
            <a:off x="9139238" y="173356"/>
            <a:ext cx="9525" cy="17270948"/>
          </a:xfrm>
          <a:prstGeom prst="rect">
            <a:avLst/>
          </a:prstGeom>
          <a:solidFill>
            <a:srgbClr val="FB8709"/>
          </a:solidFill>
        </p:spPr>
        <p:txBody>
          <a:bodyPr/>
          <a:lstStyle/>
          <a:p>
            <a:endParaRPr lang="en-IE"/>
          </a:p>
        </p:txBody>
      </p:sp>
      <p:sp>
        <p:nvSpPr>
          <p:cNvPr id="7" name="Google Shape;117;p3">
            <a:extLst>
              <a:ext uri="{FF2B5EF4-FFF2-40B4-BE49-F238E27FC236}">
                <a16:creationId xmlns:a16="http://schemas.microsoft.com/office/drawing/2014/main" id="{4EE3438C-2410-016E-23B6-D2557FC7646E}"/>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19;p3">
            <a:extLst>
              <a:ext uri="{FF2B5EF4-FFF2-40B4-BE49-F238E27FC236}">
                <a16:creationId xmlns:a16="http://schemas.microsoft.com/office/drawing/2014/main" id="{535CCA52-2A81-20BD-53BE-6EC683180C44}"/>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9" name="Picture 8">
            <a:extLst>
              <a:ext uri="{FF2B5EF4-FFF2-40B4-BE49-F238E27FC236}">
                <a16:creationId xmlns:a16="http://schemas.microsoft.com/office/drawing/2014/main" id="{139D9730-66B9-E2D8-F4B7-95AE30AF5B1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0" name="Picture 9" descr="Blue text on a white background&#10;&#10;Description automatically generated">
            <a:extLst>
              <a:ext uri="{FF2B5EF4-FFF2-40B4-BE49-F238E27FC236}">
                <a16:creationId xmlns:a16="http://schemas.microsoft.com/office/drawing/2014/main" id="{379542B4-3BE8-E4EE-AF90-CB47A70EA69A}"/>
              </a:ext>
            </a:extLst>
          </p:cNvPr>
          <p:cNvPicPr>
            <a:picLocks noChangeAspect="1"/>
          </p:cNvPicPr>
          <p:nvPr/>
        </p:nvPicPr>
        <p:blipFill>
          <a:blip r:embed="rId13"/>
          <a:stretch>
            <a:fillRect/>
          </a:stretch>
        </p:blipFill>
        <p:spPr>
          <a:xfrm>
            <a:off x="2590067" y="9308200"/>
            <a:ext cx="2637514" cy="55333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3572</Words>
  <Application>Microsoft Office PowerPoint</Application>
  <PresentationFormat>Custom</PresentationFormat>
  <Paragraphs>142</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HK Grotesk</vt:lpstr>
      <vt:lpstr>HK Grotesk Bold</vt:lpstr>
      <vt:lpstr>Calibri</vt:lpstr>
      <vt:lpstr>Arial</vt:lpstr>
      <vt:lpstr>HK Grotesk Light</vt:lpstr>
      <vt:lpstr>Aptos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CollaboratiVET-Modules_Content Development Template</dc:title>
  <dc:creator>Anthony Carty</dc:creator>
  <cp:keywords>docId:5C8486142F0339CDB7E8BFDBB739D7F4</cp:keywords>
  <cp:lastModifiedBy>Sotiria Tsalamani</cp:lastModifiedBy>
  <cp:revision>7</cp:revision>
  <dcterms:created xsi:type="dcterms:W3CDTF">2006-08-16T00:00:00Z</dcterms:created>
  <dcterms:modified xsi:type="dcterms:W3CDTF">2024-11-08T12:08:24Z</dcterms:modified>
  <dc:identifier>DAF3h6kuNAo</dc:identifier>
</cp:coreProperties>
</file>