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74" r:id="rId5"/>
    <p:sldId id="273" r:id="rId6"/>
    <p:sldId id="259" r:id="rId7"/>
    <p:sldId id="275" r:id="rId8"/>
    <p:sldId id="268" r:id="rId9"/>
    <p:sldId id="276" r:id="rId10"/>
    <p:sldId id="277" r:id="rId11"/>
    <p:sldId id="262" r:id="rId12"/>
    <p:sldId id="278" r:id="rId13"/>
    <p:sldId id="270" r:id="rId14"/>
    <p:sldId id="280" r:id="rId15"/>
    <p:sldId id="267" r:id="rId16"/>
    <p:sldId id="279" r:id="rId17"/>
    <p:sldId id="264" r:id="rId18"/>
    <p:sldId id="281" r:id="rId19"/>
  </p:sldIdLst>
  <p:sldSz cx="18288000" cy="10287000"/>
  <p:notesSz cx="6858000" cy="9144000"/>
  <p:embeddedFontLst>
    <p:embeddedFont>
      <p:font typeface="HK Grotesk" panose="020B0604020202020204" charset="0"/>
      <p:regular r:id="rId20"/>
    </p:embeddedFont>
    <p:embeddedFont>
      <p:font typeface="HK Grotesk Bold" panose="020B0604020202020204" charset="0"/>
      <p:regular r:id="rId21"/>
    </p:embeddedFont>
    <p:embeddedFont>
      <p:font typeface="HK Grotesk Light"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5" autoAdjust="0"/>
    <p:restoredTop sz="94622" autoAdjust="0"/>
  </p:normalViewPr>
  <p:slideViewPr>
    <p:cSldViewPr>
      <p:cViewPr varScale="1">
        <p:scale>
          <a:sx n="50" d="100"/>
          <a:sy n="50" d="100"/>
        </p:scale>
        <p:origin x="54" y="39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s>
</file>

<file path=ppt/diagrams/_rels/data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E817F-5043-4622-86CB-A4F36E5AA221}" type="doc">
      <dgm:prSet loTypeId="urn:microsoft.com/office/officeart/2005/8/layout/vProcess5" loCatId="process" qsTypeId="urn:microsoft.com/office/officeart/2005/8/quickstyle/simple1" qsCatId="simple" csTypeId="urn:microsoft.com/office/officeart/2005/8/colors/accent6_1" csCatId="accent6"/>
      <dgm:spPr/>
      <dgm:t>
        <a:bodyPr/>
        <a:lstStyle/>
        <a:p>
          <a:endParaRPr lang="en-US"/>
        </a:p>
      </dgm:t>
    </dgm:pt>
    <dgm:pt modelId="{1065C2C8-D7D7-4578-82F5-FB1C1F4C5A6D}">
      <dgm:prSet/>
      <dgm:spPr/>
      <dgm:t>
        <a:bodyPr/>
        <a:lstStyle/>
        <a:p>
          <a:r>
            <a:rPr lang="en-GB" b="1" dirty="0"/>
            <a:t>Anleiten, nicht belehren: </a:t>
          </a:r>
          <a:r>
            <a:rPr lang="en-GB" b="0" dirty="0"/>
            <a:t>Die Lehrkräfte fungieren eher als Vermittler denn als traditionelle Lehrer. Ihre Rolle besteht darin, die SchülerInnen beim gemeinsamen Lernen anzuleiten, zu unterstützen und zu fördern, anstatt während des Unterrichts direkte Anweisungen zu geben.</a:t>
          </a:r>
          <a:endParaRPr lang="en-US" b="0" dirty="0"/>
        </a:p>
      </dgm:t>
    </dgm:pt>
    <dgm:pt modelId="{382B3CD2-80F9-4401-91BA-472BAB5005A6}" type="parTrans" cxnId="{3E6E36E7-203C-4EE1-90F1-A4C12A5C3CAF}">
      <dgm:prSet/>
      <dgm:spPr/>
      <dgm:t>
        <a:bodyPr/>
        <a:lstStyle/>
        <a:p>
          <a:endParaRPr lang="en-US"/>
        </a:p>
      </dgm:t>
    </dgm:pt>
    <dgm:pt modelId="{306A3E70-272E-45CE-A89E-53FE0C514EE8}" type="sibTrans" cxnId="{3E6E36E7-203C-4EE1-90F1-A4C12A5C3CAF}">
      <dgm:prSet/>
      <dgm:spPr/>
      <dgm:t>
        <a:bodyPr/>
        <a:lstStyle/>
        <a:p>
          <a:endParaRPr lang="en-US"/>
        </a:p>
      </dgm:t>
    </dgm:pt>
    <dgm:pt modelId="{8F41E58B-844B-4256-B8D7-3A23BDB3B3BE}">
      <dgm:prSet/>
      <dgm:spPr/>
      <dgm:t>
        <a:bodyPr/>
        <a:lstStyle/>
        <a:p>
          <a:r>
            <a:rPr lang="en-GB" b="1" dirty="0"/>
            <a:t>Überwachung des Gruppenfortschritts: Durch </a:t>
          </a:r>
          <a:r>
            <a:rPr lang="en-GB" b="0" dirty="0"/>
            <a:t>die regelmäßige Überwachung des Fortschritts jeder Gruppe wird sichergestellt, dass alle Lernenden teilnehmen und einen sinnvollen Beitrag leisten. Die Lehrkräfte bieten bei Bedarf Unterstützung an, indem sie Fragen beantworten, Feedback geben oder bei Gruppenkonflikten vermitteln.</a:t>
          </a:r>
          <a:endParaRPr lang="en-US" b="0" dirty="0"/>
        </a:p>
      </dgm:t>
    </dgm:pt>
    <dgm:pt modelId="{3FD0761C-6FE6-4405-BDD4-40C22ECBC881}" type="parTrans" cxnId="{AB70BBC6-73C7-4A84-A93B-3EE6F2CAA413}">
      <dgm:prSet/>
      <dgm:spPr/>
      <dgm:t>
        <a:bodyPr/>
        <a:lstStyle/>
        <a:p>
          <a:endParaRPr lang="en-US"/>
        </a:p>
      </dgm:t>
    </dgm:pt>
    <dgm:pt modelId="{8B565CB6-9A1C-4310-AAB7-6D207A3A744E}" type="sibTrans" cxnId="{AB70BBC6-73C7-4A84-A93B-3EE6F2CAA413}">
      <dgm:prSet/>
      <dgm:spPr/>
      <dgm:t>
        <a:bodyPr/>
        <a:lstStyle/>
        <a:p>
          <a:endParaRPr lang="en-US"/>
        </a:p>
      </dgm:t>
    </dgm:pt>
    <dgm:pt modelId="{EF65FF66-B2F0-468A-AB64-585D9C856C0D}">
      <dgm:prSet/>
      <dgm:spPr/>
      <dgm:t>
        <a:bodyPr/>
        <a:lstStyle/>
        <a:p>
          <a:r>
            <a:rPr lang="en-GB" b="1" dirty="0"/>
            <a:t>Förderung eines kollaborativen Umfelds: </a:t>
          </a:r>
          <a:r>
            <a:rPr lang="en-GB" b="0" dirty="0"/>
            <a:t>Fördern Sie eine offene und unterstützende Unterrichtskultur, in der sich die Schüler wohl fühlen, wenn sie Ideen austauschen und sich an konstruktiven Diskussionen beteiligen.</a:t>
          </a:r>
          <a:endParaRPr lang="en-US" b="0" dirty="0"/>
        </a:p>
      </dgm:t>
    </dgm:pt>
    <dgm:pt modelId="{A88B80E2-7F51-4B03-8375-3ACE2FEE4939}" type="parTrans" cxnId="{60DD83D9-151B-401A-82B5-A15FB60BB51F}">
      <dgm:prSet/>
      <dgm:spPr/>
      <dgm:t>
        <a:bodyPr/>
        <a:lstStyle/>
        <a:p>
          <a:endParaRPr lang="en-US"/>
        </a:p>
      </dgm:t>
    </dgm:pt>
    <dgm:pt modelId="{EB5CB9A3-623A-40BA-B251-CB01D25EC4D3}" type="sibTrans" cxnId="{60DD83D9-151B-401A-82B5-A15FB60BB51F}">
      <dgm:prSet/>
      <dgm:spPr/>
      <dgm:t>
        <a:bodyPr/>
        <a:lstStyle/>
        <a:p>
          <a:endParaRPr lang="en-US"/>
        </a:p>
      </dgm:t>
    </dgm:pt>
    <dgm:pt modelId="{CBE0CD96-F09E-4754-A683-BA66D2B10686}" type="pres">
      <dgm:prSet presAssocID="{7EFE817F-5043-4622-86CB-A4F36E5AA221}" presName="outerComposite" presStyleCnt="0">
        <dgm:presLayoutVars>
          <dgm:chMax val="5"/>
          <dgm:dir/>
          <dgm:resizeHandles val="exact"/>
        </dgm:presLayoutVars>
      </dgm:prSet>
      <dgm:spPr/>
    </dgm:pt>
    <dgm:pt modelId="{ADD96F07-A0F9-42E4-87F5-32AFEEE34C37}" type="pres">
      <dgm:prSet presAssocID="{7EFE817F-5043-4622-86CB-A4F36E5AA221}" presName="dummyMaxCanvas" presStyleCnt="0">
        <dgm:presLayoutVars/>
      </dgm:prSet>
      <dgm:spPr/>
    </dgm:pt>
    <dgm:pt modelId="{2E62CD3C-ED24-4315-8D75-3D9F138D5260}" type="pres">
      <dgm:prSet presAssocID="{7EFE817F-5043-4622-86CB-A4F36E5AA221}" presName="ThreeNodes_1" presStyleLbl="node1" presStyleIdx="0" presStyleCnt="3">
        <dgm:presLayoutVars>
          <dgm:bulletEnabled val="1"/>
        </dgm:presLayoutVars>
      </dgm:prSet>
      <dgm:spPr/>
    </dgm:pt>
    <dgm:pt modelId="{B8EB38D9-F4F4-4E10-B1BB-782C18F8C1D0}" type="pres">
      <dgm:prSet presAssocID="{7EFE817F-5043-4622-86CB-A4F36E5AA221}" presName="ThreeNodes_2" presStyleLbl="node1" presStyleIdx="1" presStyleCnt="3">
        <dgm:presLayoutVars>
          <dgm:bulletEnabled val="1"/>
        </dgm:presLayoutVars>
      </dgm:prSet>
      <dgm:spPr/>
    </dgm:pt>
    <dgm:pt modelId="{B2DA09F5-5A5B-4A29-9374-1F94D0B62681}" type="pres">
      <dgm:prSet presAssocID="{7EFE817F-5043-4622-86CB-A4F36E5AA221}" presName="ThreeNodes_3" presStyleLbl="node1" presStyleIdx="2" presStyleCnt="3">
        <dgm:presLayoutVars>
          <dgm:bulletEnabled val="1"/>
        </dgm:presLayoutVars>
      </dgm:prSet>
      <dgm:spPr/>
    </dgm:pt>
    <dgm:pt modelId="{B4B39359-5E71-4E57-9E82-B3FE08EC7D55}" type="pres">
      <dgm:prSet presAssocID="{7EFE817F-5043-4622-86CB-A4F36E5AA221}" presName="ThreeConn_1-2" presStyleLbl="fgAccFollowNode1" presStyleIdx="0" presStyleCnt="2">
        <dgm:presLayoutVars>
          <dgm:bulletEnabled val="1"/>
        </dgm:presLayoutVars>
      </dgm:prSet>
      <dgm:spPr/>
    </dgm:pt>
    <dgm:pt modelId="{86F3FED5-8302-41D7-8947-F1D6B4FF6ADC}" type="pres">
      <dgm:prSet presAssocID="{7EFE817F-5043-4622-86CB-A4F36E5AA221}" presName="ThreeConn_2-3" presStyleLbl="fgAccFollowNode1" presStyleIdx="1" presStyleCnt="2">
        <dgm:presLayoutVars>
          <dgm:bulletEnabled val="1"/>
        </dgm:presLayoutVars>
      </dgm:prSet>
      <dgm:spPr/>
    </dgm:pt>
    <dgm:pt modelId="{7F9541E5-76B8-4270-8AFE-20BB4888E933}" type="pres">
      <dgm:prSet presAssocID="{7EFE817F-5043-4622-86CB-A4F36E5AA221}" presName="ThreeNodes_1_text" presStyleLbl="node1" presStyleIdx="2" presStyleCnt="3">
        <dgm:presLayoutVars>
          <dgm:bulletEnabled val="1"/>
        </dgm:presLayoutVars>
      </dgm:prSet>
      <dgm:spPr/>
    </dgm:pt>
    <dgm:pt modelId="{3CB29A29-E459-4622-9DAE-E5774EE701AE}" type="pres">
      <dgm:prSet presAssocID="{7EFE817F-5043-4622-86CB-A4F36E5AA221}" presName="ThreeNodes_2_text" presStyleLbl="node1" presStyleIdx="2" presStyleCnt="3">
        <dgm:presLayoutVars>
          <dgm:bulletEnabled val="1"/>
        </dgm:presLayoutVars>
      </dgm:prSet>
      <dgm:spPr/>
    </dgm:pt>
    <dgm:pt modelId="{A5081A61-E1D0-4D4F-AB02-E23761ED6AC5}" type="pres">
      <dgm:prSet presAssocID="{7EFE817F-5043-4622-86CB-A4F36E5AA221}" presName="ThreeNodes_3_text" presStyleLbl="node1" presStyleIdx="2" presStyleCnt="3">
        <dgm:presLayoutVars>
          <dgm:bulletEnabled val="1"/>
        </dgm:presLayoutVars>
      </dgm:prSet>
      <dgm:spPr/>
    </dgm:pt>
  </dgm:ptLst>
  <dgm:cxnLst>
    <dgm:cxn modelId="{EA78E070-6A29-4133-8EF4-884EB8D40017}" type="presOf" srcId="{1065C2C8-D7D7-4578-82F5-FB1C1F4C5A6D}" destId="{2E62CD3C-ED24-4315-8D75-3D9F138D5260}" srcOrd="0" destOrd="0" presId="urn:microsoft.com/office/officeart/2005/8/layout/vProcess5"/>
    <dgm:cxn modelId="{C8EDA571-17E1-45AC-AFBC-D521D26BF507}" type="presOf" srcId="{EF65FF66-B2F0-468A-AB64-585D9C856C0D}" destId="{B2DA09F5-5A5B-4A29-9374-1F94D0B62681}" srcOrd="0" destOrd="0" presId="urn:microsoft.com/office/officeart/2005/8/layout/vProcess5"/>
    <dgm:cxn modelId="{7F3FE778-7FBA-4E26-91EF-38A22050F545}" type="presOf" srcId="{8F41E58B-844B-4256-B8D7-3A23BDB3B3BE}" destId="{3CB29A29-E459-4622-9DAE-E5774EE701AE}" srcOrd="1" destOrd="0" presId="urn:microsoft.com/office/officeart/2005/8/layout/vProcess5"/>
    <dgm:cxn modelId="{223A4C82-5476-481A-9066-1E29B8BE2538}" type="presOf" srcId="{8B565CB6-9A1C-4310-AAB7-6D207A3A744E}" destId="{86F3FED5-8302-41D7-8947-F1D6B4FF6ADC}" srcOrd="0" destOrd="0" presId="urn:microsoft.com/office/officeart/2005/8/layout/vProcess5"/>
    <dgm:cxn modelId="{813DE2A1-4513-4177-AFC8-4B22902E7C5D}" type="presOf" srcId="{306A3E70-272E-45CE-A89E-53FE0C514EE8}" destId="{B4B39359-5E71-4E57-9E82-B3FE08EC7D55}" srcOrd="0" destOrd="0" presId="urn:microsoft.com/office/officeart/2005/8/layout/vProcess5"/>
    <dgm:cxn modelId="{0E00D6AA-E7ED-4866-93F7-BBE18CF8E287}" type="presOf" srcId="{8F41E58B-844B-4256-B8D7-3A23BDB3B3BE}" destId="{B8EB38D9-F4F4-4E10-B1BB-782C18F8C1D0}" srcOrd="0" destOrd="0" presId="urn:microsoft.com/office/officeart/2005/8/layout/vProcess5"/>
    <dgm:cxn modelId="{AB70BBC6-73C7-4A84-A93B-3EE6F2CAA413}" srcId="{7EFE817F-5043-4622-86CB-A4F36E5AA221}" destId="{8F41E58B-844B-4256-B8D7-3A23BDB3B3BE}" srcOrd="1" destOrd="0" parTransId="{3FD0761C-6FE6-4405-BDD4-40C22ECBC881}" sibTransId="{8B565CB6-9A1C-4310-AAB7-6D207A3A744E}"/>
    <dgm:cxn modelId="{7029F0C8-6476-4E0B-A258-5A7F3B94E2FC}" type="presOf" srcId="{1065C2C8-D7D7-4578-82F5-FB1C1F4C5A6D}" destId="{7F9541E5-76B8-4270-8AFE-20BB4888E933}" srcOrd="1" destOrd="0" presId="urn:microsoft.com/office/officeart/2005/8/layout/vProcess5"/>
    <dgm:cxn modelId="{60DD83D9-151B-401A-82B5-A15FB60BB51F}" srcId="{7EFE817F-5043-4622-86CB-A4F36E5AA221}" destId="{EF65FF66-B2F0-468A-AB64-585D9C856C0D}" srcOrd="2" destOrd="0" parTransId="{A88B80E2-7F51-4B03-8375-3ACE2FEE4939}" sibTransId="{EB5CB9A3-623A-40BA-B251-CB01D25EC4D3}"/>
    <dgm:cxn modelId="{3E6E36E7-203C-4EE1-90F1-A4C12A5C3CAF}" srcId="{7EFE817F-5043-4622-86CB-A4F36E5AA221}" destId="{1065C2C8-D7D7-4578-82F5-FB1C1F4C5A6D}" srcOrd="0" destOrd="0" parTransId="{382B3CD2-80F9-4401-91BA-472BAB5005A6}" sibTransId="{306A3E70-272E-45CE-A89E-53FE0C514EE8}"/>
    <dgm:cxn modelId="{765338E8-F3D6-401E-9FD9-710AD7CCDB74}" type="presOf" srcId="{EF65FF66-B2F0-468A-AB64-585D9C856C0D}" destId="{A5081A61-E1D0-4D4F-AB02-E23761ED6AC5}" srcOrd="1" destOrd="0" presId="urn:microsoft.com/office/officeart/2005/8/layout/vProcess5"/>
    <dgm:cxn modelId="{AB73DDE9-7EDF-49B5-9309-61E58DCB7676}" type="presOf" srcId="{7EFE817F-5043-4622-86CB-A4F36E5AA221}" destId="{CBE0CD96-F09E-4754-A683-BA66D2B10686}" srcOrd="0" destOrd="0" presId="urn:microsoft.com/office/officeart/2005/8/layout/vProcess5"/>
    <dgm:cxn modelId="{3095E019-ECE4-4E46-97AB-AA3C84FBB44E}" type="presParOf" srcId="{CBE0CD96-F09E-4754-A683-BA66D2B10686}" destId="{ADD96F07-A0F9-42E4-87F5-32AFEEE34C37}" srcOrd="0" destOrd="0" presId="urn:microsoft.com/office/officeart/2005/8/layout/vProcess5"/>
    <dgm:cxn modelId="{636229AD-7CE3-43ED-99FA-517E71F4F1F9}" type="presParOf" srcId="{CBE0CD96-F09E-4754-A683-BA66D2B10686}" destId="{2E62CD3C-ED24-4315-8D75-3D9F138D5260}" srcOrd="1" destOrd="0" presId="urn:microsoft.com/office/officeart/2005/8/layout/vProcess5"/>
    <dgm:cxn modelId="{A03517EF-2142-49F0-99C3-22D3335027D2}" type="presParOf" srcId="{CBE0CD96-F09E-4754-A683-BA66D2B10686}" destId="{B8EB38D9-F4F4-4E10-B1BB-782C18F8C1D0}" srcOrd="2" destOrd="0" presId="urn:microsoft.com/office/officeart/2005/8/layout/vProcess5"/>
    <dgm:cxn modelId="{61959048-34E3-420E-80E1-24F422177C3B}" type="presParOf" srcId="{CBE0CD96-F09E-4754-A683-BA66D2B10686}" destId="{B2DA09F5-5A5B-4A29-9374-1F94D0B62681}" srcOrd="3" destOrd="0" presId="urn:microsoft.com/office/officeart/2005/8/layout/vProcess5"/>
    <dgm:cxn modelId="{71D0B6C4-3BA2-41D4-9373-BC3CAB5C450B}" type="presParOf" srcId="{CBE0CD96-F09E-4754-A683-BA66D2B10686}" destId="{B4B39359-5E71-4E57-9E82-B3FE08EC7D55}" srcOrd="4" destOrd="0" presId="urn:microsoft.com/office/officeart/2005/8/layout/vProcess5"/>
    <dgm:cxn modelId="{3031F26E-DD84-4EBF-9CEA-6D6731D71670}" type="presParOf" srcId="{CBE0CD96-F09E-4754-A683-BA66D2B10686}" destId="{86F3FED5-8302-41D7-8947-F1D6B4FF6ADC}" srcOrd="5" destOrd="0" presId="urn:microsoft.com/office/officeart/2005/8/layout/vProcess5"/>
    <dgm:cxn modelId="{403D1DD0-3177-490A-9D74-3F366BE671A1}" type="presParOf" srcId="{CBE0CD96-F09E-4754-A683-BA66D2B10686}" destId="{7F9541E5-76B8-4270-8AFE-20BB4888E933}" srcOrd="6" destOrd="0" presId="urn:microsoft.com/office/officeart/2005/8/layout/vProcess5"/>
    <dgm:cxn modelId="{C83933AE-197E-4ABE-8670-4F1AF1553C85}" type="presParOf" srcId="{CBE0CD96-F09E-4754-A683-BA66D2B10686}" destId="{3CB29A29-E459-4622-9DAE-E5774EE701AE}" srcOrd="7" destOrd="0" presId="urn:microsoft.com/office/officeart/2005/8/layout/vProcess5"/>
    <dgm:cxn modelId="{B6CC9323-7DDE-4C3C-96EF-A0A4534F9435}" type="presParOf" srcId="{CBE0CD96-F09E-4754-A683-BA66D2B10686}" destId="{A5081A61-E1D0-4D4F-AB02-E23761ED6AC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E06F83-4586-4B68-BE76-96565D655164}" type="doc">
      <dgm:prSet loTypeId="urn:microsoft.com/office/officeart/2005/8/layout/hProcess11" loCatId="process" qsTypeId="urn:microsoft.com/office/officeart/2005/8/quickstyle/simple1" qsCatId="simple" csTypeId="urn:microsoft.com/office/officeart/2005/8/colors/accent6_2" csCatId="accent6"/>
      <dgm:spPr/>
      <dgm:t>
        <a:bodyPr/>
        <a:lstStyle/>
        <a:p>
          <a:endParaRPr lang="en-BE"/>
        </a:p>
      </dgm:t>
    </dgm:pt>
    <dgm:pt modelId="{2A834E01-3DB0-451E-9D82-5508D0573F9D}">
      <dgm:prSet custT="1"/>
      <dgm:spPr/>
      <dgm:t>
        <a:bodyPr/>
        <a:lstStyle/>
        <a:p>
          <a:r>
            <a:rPr lang="en-GB" sz="1600" b="1"/>
            <a:t>Ganzheitliche Integration der Zusammenarbeit:</a:t>
          </a:r>
          <a:endParaRPr lang="en-BE" sz="1600"/>
        </a:p>
      </dgm:t>
    </dgm:pt>
    <dgm:pt modelId="{BA8B35E6-B495-4EF0-84DC-0EC0DC83D7E8}" type="parTrans" cxnId="{848C9D0C-4FF8-455B-AEFC-7AF4DD853B1D}">
      <dgm:prSet/>
      <dgm:spPr/>
      <dgm:t>
        <a:bodyPr/>
        <a:lstStyle/>
        <a:p>
          <a:endParaRPr lang="en-BE" sz="2000"/>
        </a:p>
      </dgm:t>
    </dgm:pt>
    <dgm:pt modelId="{6BD62519-DD2D-4A04-A4A5-021194D2EE91}" type="sibTrans" cxnId="{848C9D0C-4FF8-455B-AEFC-7AF4DD853B1D}">
      <dgm:prSet/>
      <dgm:spPr/>
      <dgm:t>
        <a:bodyPr/>
        <a:lstStyle/>
        <a:p>
          <a:endParaRPr lang="en-BE" sz="2000"/>
        </a:p>
      </dgm:t>
    </dgm:pt>
    <dgm:pt modelId="{3A0EC06A-CD04-405C-BCA3-395FBBAF8FA4}">
      <dgm:prSet custT="1"/>
      <dgm:spPr/>
      <dgm:t>
        <a:bodyPr/>
        <a:lstStyle/>
        <a:p>
          <a:r>
            <a:rPr lang="en-GB" sz="1400" b="1" dirty="0" err="1"/>
            <a:t>Lehrplan</a:t>
          </a:r>
          <a:r>
            <a:rPr lang="en-GB" sz="1400" b="1" dirty="0"/>
            <a:t>: </a:t>
          </a:r>
          <a:r>
            <a:rPr lang="en-GB" sz="1400" dirty="0" err="1"/>
            <a:t>Beginnen</a:t>
          </a:r>
          <a:r>
            <a:rPr lang="en-GB" sz="1400" dirty="0"/>
            <a:t> Sie </a:t>
          </a:r>
          <a:r>
            <a:rPr lang="en-GB" sz="1400" dirty="0" err="1"/>
            <a:t>mit</a:t>
          </a:r>
          <a:r>
            <a:rPr lang="en-GB" sz="1400" dirty="0"/>
            <a:t> der </a:t>
          </a:r>
          <a:r>
            <a:rPr lang="en-GB" sz="1400" dirty="0" err="1"/>
            <a:t>Erstellung</a:t>
          </a:r>
          <a:r>
            <a:rPr lang="en-GB" sz="1400" dirty="0"/>
            <a:t> von </a:t>
          </a:r>
          <a:r>
            <a:rPr lang="en-GB" sz="1400" dirty="0" err="1"/>
            <a:t>Lehrplänen</a:t>
          </a:r>
          <a:r>
            <a:rPr lang="en-GB" sz="1400" dirty="0"/>
            <a:t>, um </a:t>
          </a:r>
          <a:r>
            <a:rPr lang="en-GB" sz="1400" dirty="0" err="1"/>
            <a:t>herauszufinden</a:t>
          </a:r>
          <a:r>
            <a:rPr lang="en-GB" sz="1400" dirty="0"/>
            <a:t>, wo </a:t>
          </a:r>
          <a:r>
            <a:rPr lang="en-GB" sz="1400" dirty="0" err="1"/>
            <a:t>gemeinsame</a:t>
          </a:r>
          <a:r>
            <a:rPr lang="en-GB" sz="1400" dirty="0"/>
            <a:t> </a:t>
          </a:r>
          <a:r>
            <a:rPr lang="en-GB" sz="1400" dirty="0" err="1"/>
            <a:t>Aktivitäten</a:t>
          </a:r>
          <a:r>
            <a:rPr lang="en-GB" sz="1400" dirty="0"/>
            <a:t> die </a:t>
          </a:r>
          <a:r>
            <a:rPr lang="en-GB" sz="1400" dirty="0" err="1"/>
            <a:t>Lernergebnisse</a:t>
          </a:r>
          <a:r>
            <a:rPr lang="en-GB" sz="1400" dirty="0"/>
            <a:t> in </a:t>
          </a:r>
          <a:r>
            <a:rPr lang="en-GB" sz="1400" dirty="0" err="1"/>
            <a:t>allen</a:t>
          </a:r>
          <a:r>
            <a:rPr lang="en-GB" sz="1400" dirty="0"/>
            <a:t> </a:t>
          </a:r>
          <a:r>
            <a:rPr lang="en-GB" sz="1400" dirty="0" err="1"/>
            <a:t>Fächern</a:t>
          </a:r>
          <a:r>
            <a:rPr lang="en-GB" sz="1400" dirty="0"/>
            <a:t> auf </a:t>
          </a:r>
          <a:r>
            <a:rPr lang="en-GB" sz="1400" dirty="0" err="1"/>
            <a:t>natürliche</a:t>
          </a:r>
          <a:r>
            <a:rPr lang="en-GB" sz="1400" dirty="0"/>
            <a:t> Weise </a:t>
          </a:r>
          <a:r>
            <a:rPr lang="en-GB" sz="1400" dirty="0" err="1"/>
            <a:t>verbessern</a:t>
          </a:r>
          <a:r>
            <a:rPr lang="en-GB" sz="1400" dirty="0"/>
            <a:t> </a:t>
          </a:r>
          <a:r>
            <a:rPr lang="en-GB" sz="1400" dirty="0" err="1"/>
            <a:t>können</a:t>
          </a:r>
          <a:r>
            <a:rPr lang="en-GB" sz="1400" dirty="0"/>
            <a:t>.</a:t>
          </a:r>
          <a:endParaRPr lang="en-BE" sz="1400" dirty="0"/>
        </a:p>
      </dgm:t>
    </dgm:pt>
    <dgm:pt modelId="{67E4A083-22CA-43D8-BA1A-BA6147387B68}" type="parTrans" cxnId="{C31DDE69-9D90-4F24-B70E-1C629DD9F6C8}">
      <dgm:prSet/>
      <dgm:spPr/>
      <dgm:t>
        <a:bodyPr/>
        <a:lstStyle/>
        <a:p>
          <a:endParaRPr lang="en-BE" sz="2000"/>
        </a:p>
      </dgm:t>
    </dgm:pt>
    <dgm:pt modelId="{DB3DCFE0-68E5-4C9D-B034-DE9BE015C84A}" type="sibTrans" cxnId="{C31DDE69-9D90-4F24-B70E-1C629DD9F6C8}">
      <dgm:prSet/>
      <dgm:spPr/>
      <dgm:t>
        <a:bodyPr/>
        <a:lstStyle/>
        <a:p>
          <a:endParaRPr lang="en-BE" sz="2000"/>
        </a:p>
      </dgm:t>
    </dgm:pt>
    <dgm:pt modelId="{47548A33-BAD2-40ED-A5E6-5F433EA36766}">
      <dgm:prSet custT="1"/>
      <dgm:spPr/>
      <dgm:t>
        <a:bodyPr/>
        <a:lstStyle/>
        <a:p>
          <a:r>
            <a:rPr lang="en-GB" sz="1400" b="1" dirty="0" err="1"/>
            <a:t>Fächerübergreifende</a:t>
          </a:r>
          <a:r>
            <a:rPr lang="en-GB" sz="1400" b="1" dirty="0"/>
            <a:t> </a:t>
          </a:r>
          <a:r>
            <a:rPr lang="en-GB" sz="1400" b="1" dirty="0" err="1"/>
            <a:t>Projekte</a:t>
          </a:r>
          <a:r>
            <a:rPr lang="en-GB" sz="1400" b="1" dirty="0"/>
            <a:t>: </a:t>
          </a:r>
          <a:r>
            <a:rPr lang="en-GB" sz="1400" dirty="0" err="1"/>
            <a:t>Entwerfen</a:t>
          </a:r>
          <a:r>
            <a:rPr lang="en-GB" sz="1400" dirty="0"/>
            <a:t> Sie </a:t>
          </a:r>
          <a:r>
            <a:rPr lang="en-GB" sz="1400" dirty="0" err="1"/>
            <a:t>fächerübergreifende</a:t>
          </a:r>
          <a:r>
            <a:rPr lang="en-GB" sz="1400" dirty="0"/>
            <a:t> </a:t>
          </a:r>
          <a:r>
            <a:rPr lang="en-GB" sz="1400" dirty="0" err="1"/>
            <a:t>Projekte</a:t>
          </a:r>
          <a:r>
            <a:rPr lang="en-GB" sz="1400" dirty="0"/>
            <a:t>, </a:t>
          </a:r>
          <a:r>
            <a:rPr lang="en-GB" sz="1400" dirty="0" err="1"/>
            <a:t>bei</a:t>
          </a:r>
          <a:r>
            <a:rPr lang="en-GB" sz="1400" dirty="0"/>
            <a:t> </a:t>
          </a:r>
          <a:r>
            <a:rPr lang="en-GB" sz="1400" dirty="0" err="1"/>
            <a:t>denen</a:t>
          </a:r>
          <a:r>
            <a:rPr lang="en-GB" sz="1400" dirty="0"/>
            <a:t> die </a:t>
          </a:r>
          <a:r>
            <a:rPr lang="en-GB" sz="1400" dirty="0" err="1"/>
            <a:t>Schüler</a:t>
          </a:r>
          <a:r>
            <a:rPr lang="en-GB" sz="1400" dirty="0"/>
            <a:t> </a:t>
          </a:r>
          <a:r>
            <a:rPr lang="en-GB" sz="1400" dirty="0" err="1"/>
            <a:t>Fähigkeiten</a:t>
          </a:r>
          <a:r>
            <a:rPr lang="en-GB" sz="1400" dirty="0"/>
            <a:t> und </a:t>
          </a:r>
          <a:r>
            <a:rPr lang="en-GB" sz="1400" dirty="0" err="1"/>
            <a:t>Kenntnisse</a:t>
          </a:r>
          <a:r>
            <a:rPr lang="en-GB" sz="1400" dirty="0"/>
            <a:t> </a:t>
          </a:r>
          <a:r>
            <a:rPr lang="en-GB" sz="1400" dirty="0" err="1"/>
            <a:t>aus</a:t>
          </a:r>
          <a:r>
            <a:rPr lang="en-GB" sz="1400" dirty="0"/>
            <a:t> </a:t>
          </a:r>
          <a:r>
            <a:rPr lang="en-GB" sz="1400" dirty="0" err="1"/>
            <a:t>mehreren</a:t>
          </a:r>
          <a:r>
            <a:rPr lang="en-GB" sz="1400" dirty="0"/>
            <a:t> </a:t>
          </a:r>
          <a:r>
            <a:rPr lang="en-GB" sz="1400" dirty="0" err="1"/>
            <a:t>Fächern</a:t>
          </a:r>
          <a:r>
            <a:rPr lang="en-GB" sz="1400" dirty="0"/>
            <a:t> </a:t>
          </a:r>
          <a:r>
            <a:rPr lang="en-GB" sz="1400" dirty="0" err="1"/>
            <a:t>anwenden</a:t>
          </a:r>
          <a:r>
            <a:rPr lang="en-GB" sz="1400" dirty="0"/>
            <a:t> </a:t>
          </a:r>
          <a:r>
            <a:rPr lang="en-GB" sz="1400" dirty="0" err="1"/>
            <a:t>müssen</a:t>
          </a:r>
          <a:r>
            <a:rPr lang="en-GB" sz="1400" dirty="0"/>
            <a:t>, um </a:t>
          </a:r>
          <a:r>
            <a:rPr lang="en-GB" sz="1400" dirty="0" err="1"/>
            <a:t>ein</a:t>
          </a:r>
          <a:r>
            <a:rPr lang="en-GB" sz="1400" dirty="0"/>
            <a:t> </a:t>
          </a:r>
          <a:r>
            <a:rPr lang="en-GB" sz="1400" dirty="0" err="1"/>
            <a:t>tieferes</a:t>
          </a:r>
          <a:r>
            <a:rPr lang="en-GB" sz="1400" dirty="0"/>
            <a:t> </a:t>
          </a:r>
          <a:r>
            <a:rPr lang="en-GB" sz="1400" dirty="0" err="1"/>
            <a:t>Verständnis</a:t>
          </a:r>
          <a:r>
            <a:rPr lang="en-GB" sz="1400" dirty="0"/>
            <a:t> und </a:t>
          </a:r>
          <a:r>
            <a:rPr lang="en-GB" sz="1400" dirty="0" err="1"/>
            <a:t>eine</a:t>
          </a:r>
          <a:r>
            <a:rPr lang="en-GB" sz="1400" dirty="0"/>
            <a:t> </a:t>
          </a:r>
          <a:r>
            <a:rPr lang="en-GB" sz="1400" dirty="0" err="1"/>
            <a:t>bessere</a:t>
          </a:r>
          <a:r>
            <a:rPr lang="en-GB" sz="1400" dirty="0"/>
            <a:t> </a:t>
          </a:r>
          <a:r>
            <a:rPr lang="en-GB" sz="1400" dirty="0" err="1"/>
            <a:t>Anwendung</a:t>
          </a:r>
          <a:r>
            <a:rPr lang="en-GB" sz="1400" dirty="0"/>
            <a:t> der </a:t>
          </a:r>
          <a:r>
            <a:rPr lang="en-GB" sz="1400" dirty="0" err="1"/>
            <a:t>Konzepte</a:t>
          </a:r>
          <a:r>
            <a:rPr lang="en-GB" sz="1400" dirty="0"/>
            <a:t> </a:t>
          </a:r>
          <a:r>
            <a:rPr lang="en-GB" sz="1400" dirty="0" err="1"/>
            <a:t>zu</a:t>
          </a:r>
          <a:r>
            <a:rPr lang="en-GB" sz="1400" dirty="0"/>
            <a:t> </a:t>
          </a:r>
          <a:r>
            <a:rPr lang="en-GB" sz="1400" dirty="0" err="1"/>
            <a:t>erreichen</a:t>
          </a:r>
          <a:r>
            <a:rPr lang="en-GB" sz="1400" dirty="0"/>
            <a:t>.</a:t>
          </a:r>
          <a:endParaRPr lang="en-BE" sz="1400" dirty="0"/>
        </a:p>
      </dgm:t>
    </dgm:pt>
    <dgm:pt modelId="{41F4877E-E958-4F2B-B63A-050857F8EEEB}" type="parTrans" cxnId="{C48B76A3-60B6-433D-800F-72FC440A3BB6}">
      <dgm:prSet/>
      <dgm:spPr/>
      <dgm:t>
        <a:bodyPr/>
        <a:lstStyle/>
        <a:p>
          <a:endParaRPr lang="en-BE" sz="2000"/>
        </a:p>
      </dgm:t>
    </dgm:pt>
    <dgm:pt modelId="{3B9159F3-58E7-48CD-ACCA-5BECD0012B09}" type="sibTrans" cxnId="{C48B76A3-60B6-433D-800F-72FC440A3BB6}">
      <dgm:prSet/>
      <dgm:spPr/>
      <dgm:t>
        <a:bodyPr/>
        <a:lstStyle/>
        <a:p>
          <a:endParaRPr lang="en-BE" sz="2000"/>
        </a:p>
      </dgm:t>
    </dgm:pt>
    <dgm:pt modelId="{69B31B87-87B8-44C9-B83D-8C53D23130C4}">
      <dgm:prSet custT="1"/>
      <dgm:spPr/>
      <dgm:t>
        <a:bodyPr/>
        <a:lstStyle/>
        <a:p>
          <a:r>
            <a:rPr lang="en-GB" sz="1600" b="1"/>
            <a:t>Fähigkeiten schrittweise aufbauen:</a:t>
          </a:r>
          <a:endParaRPr lang="en-BE" sz="1600"/>
        </a:p>
      </dgm:t>
    </dgm:pt>
    <dgm:pt modelId="{4050C472-269D-4BF8-B386-57A4D02BA017}" type="parTrans" cxnId="{D58C534A-E6BA-4DDD-956E-F7746807F3CA}">
      <dgm:prSet/>
      <dgm:spPr/>
      <dgm:t>
        <a:bodyPr/>
        <a:lstStyle/>
        <a:p>
          <a:endParaRPr lang="en-BE" sz="2000"/>
        </a:p>
      </dgm:t>
    </dgm:pt>
    <dgm:pt modelId="{BC428CB9-683E-49E3-921D-49B797E3A2AA}" type="sibTrans" cxnId="{D58C534A-E6BA-4DDD-956E-F7746807F3CA}">
      <dgm:prSet/>
      <dgm:spPr/>
      <dgm:t>
        <a:bodyPr/>
        <a:lstStyle/>
        <a:p>
          <a:endParaRPr lang="en-BE" sz="2000"/>
        </a:p>
      </dgm:t>
    </dgm:pt>
    <dgm:pt modelId="{990814F2-6EBD-4589-8969-6CA94A32E0B0}">
      <dgm:prSet custT="1"/>
      <dgm:spPr/>
      <dgm:t>
        <a:bodyPr/>
        <a:lstStyle/>
        <a:p>
          <a:r>
            <a:rPr lang="en-GB" sz="1400" b="1" dirty="0" err="1"/>
            <a:t>Fähigkeitsskalen</a:t>
          </a:r>
          <a:r>
            <a:rPr lang="en-GB" sz="1400" b="1" dirty="0"/>
            <a:t>: </a:t>
          </a:r>
          <a:r>
            <a:rPr lang="en-GB" sz="1400" dirty="0" err="1"/>
            <a:t>Entwickeln</a:t>
          </a:r>
          <a:r>
            <a:rPr lang="en-GB" sz="1400" dirty="0"/>
            <a:t> Sie </a:t>
          </a:r>
          <a:r>
            <a:rPr lang="en-GB" sz="1400" dirty="0" err="1"/>
            <a:t>Fähigkeitsskalen</a:t>
          </a:r>
          <a:r>
            <a:rPr lang="en-GB" sz="1400" dirty="0"/>
            <a:t>, die </a:t>
          </a:r>
          <a:r>
            <a:rPr lang="en-GB" sz="1400" dirty="0" err="1"/>
            <a:t>die</a:t>
          </a:r>
          <a:r>
            <a:rPr lang="en-GB" sz="1400" dirty="0"/>
            <a:t> Progression der </a:t>
          </a:r>
          <a:r>
            <a:rPr lang="en-GB" sz="1400" dirty="0" err="1"/>
            <a:t>kollaborativen</a:t>
          </a:r>
          <a:r>
            <a:rPr lang="en-GB" sz="1400" dirty="0"/>
            <a:t> </a:t>
          </a:r>
          <a:r>
            <a:rPr lang="en-GB" sz="1400" dirty="0" err="1"/>
            <a:t>Fähigkeiten</a:t>
          </a:r>
          <a:r>
            <a:rPr lang="en-GB" sz="1400" dirty="0"/>
            <a:t> von </a:t>
          </a:r>
          <a:r>
            <a:rPr lang="en-GB" sz="1400" dirty="0" err="1"/>
            <a:t>grundlegend</a:t>
          </a:r>
          <a:r>
            <a:rPr lang="en-GB" sz="1400" dirty="0"/>
            <a:t> bis </a:t>
          </a:r>
          <a:r>
            <a:rPr lang="en-GB" sz="1400" dirty="0" err="1"/>
            <a:t>fortgeschritten</a:t>
          </a:r>
          <a:r>
            <a:rPr lang="en-GB" sz="1400" dirty="0"/>
            <a:t> </a:t>
          </a:r>
          <a:r>
            <a:rPr lang="en-GB" sz="1400" dirty="0" err="1"/>
            <a:t>beschreiben</a:t>
          </a:r>
          <a:r>
            <a:rPr lang="en-GB" sz="1400" dirty="0"/>
            <a:t>, um </a:t>
          </a:r>
          <a:r>
            <a:rPr lang="en-GB" sz="1400" dirty="0" err="1"/>
            <a:t>sicherzustellen</a:t>
          </a:r>
          <a:r>
            <a:rPr lang="en-GB" sz="1400" dirty="0"/>
            <a:t>, </a:t>
          </a:r>
          <a:r>
            <a:rPr lang="en-GB" sz="1400" dirty="0" err="1"/>
            <a:t>dass</a:t>
          </a:r>
          <a:r>
            <a:rPr lang="en-GB" sz="1400" dirty="0"/>
            <a:t> die </a:t>
          </a:r>
          <a:r>
            <a:rPr lang="en-GB" sz="1400" dirty="0" err="1"/>
            <a:t>Lernenden</a:t>
          </a:r>
          <a:r>
            <a:rPr lang="en-GB" sz="1400" dirty="0"/>
            <a:t> </a:t>
          </a:r>
          <a:r>
            <a:rPr lang="en-GB" sz="1400" dirty="0" err="1"/>
            <a:t>ihre</a:t>
          </a:r>
          <a:r>
            <a:rPr lang="en-GB" sz="1400" dirty="0"/>
            <a:t> </a:t>
          </a:r>
          <a:r>
            <a:rPr lang="en-GB" sz="1400" dirty="0" err="1"/>
            <a:t>Fähigkeiten</a:t>
          </a:r>
          <a:r>
            <a:rPr lang="en-GB" sz="1400" dirty="0"/>
            <a:t> auf </a:t>
          </a:r>
          <a:r>
            <a:rPr lang="en-GB" sz="1400" dirty="0" err="1"/>
            <a:t>systematische</a:t>
          </a:r>
          <a:r>
            <a:rPr lang="en-GB" sz="1400" dirty="0"/>
            <a:t> Weise </a:t>
          </a:r>
          <a:r>
            <a:rPr lang="en-GB" sz="1400" dirty="0" err="1"/>
            <a:t>entwickeln</a:t>
          </a:r>
          <a:r>
            <a:rPr lang="en-GB" sz="1400" dirty="0"/>
            <a:t>.</a:t>
          </a:r>
          <a:endParaRPr lang="en-BE" sz="1400" dirty="0"/>
        </a:p>
      </dgm:t>
    </dgm:pt>
    <dgm:pt modelId="{5510E0C8-F308-45FB-AFCE-3F0EB5AC6E41}" type="parTrans" cxnId="{5E16377A-B664-4C0C-B552-BB26BFC58EE0}">
      <dgm:prSet/>
      <dgm:spPr/>
      <dgm:t>
        <a:bodyPr/>
        <a:lstStyle/>
        <a:p>
          <a:endParaRPr lang="en-BE" sz="2000"/>
        </a:p>
      </dgm:t>
    </dgm:pt>
    <dgm:pt modelId="{B32593B6-D3FB-47CD-AC39-BC2766B5CBB2}" type="sibTrans" cxnId="{5E16377A-B664-4C0C-B552-BB26BFC58EE0}">
      <dgm:prSet/>
      <dgm:spPr/>
      <dgm:t>
        <a:bodyPr/>
        <a:lstStyle/>
        <a:p>
          <a:endParaRPr lang="en-BE" sz="2000"/>
        </a:p>
      </dgm:t>
    </dgm:pt>
    <dgm:pt modelId="{0EDE7E76-F6F8-4055-86AE-1FC9393BECC5}">
      <dgm:prSet custT="1"/>
      <dgm:spPr/>
      <dgm:t>
        <a:bodyPr/>
        <a:lstStyle/>
        <a:p>
          <a:r>
            <a:rPr lang="en-GB" sz="1400" b="1"/>
            <a:t>Reflektierende Praktiken: </a:t>
          </a:r>
          <a:r>
            <a:rPr lang="en-GB" sz="1400"/>
            <a:t>Integrieren Sie reflektierende Praktiken, die die Schüler dazu ermutigen, darüber nachzudenken, wie sie im Team arbeiten, was sie aus den gemeinsamen Aktivitäten gelernt haben und wo sie sich verbessern können.</a:t>
          </a:r>
          <a:endParaRPr lang="en-BE" sz="1400"/>
        </a:p>
      </dgm:t>
    </dgm:pt>
    <dgm:pt modelId="{44B64C6F-9799-4CF9-8E48-2E02D193F369}" type="parTrans" cxnId="{293B9DAF-49C0-4009-BACE-799494BC0F34}">
      <dgm:prSet/>
      <dgm:spPr/>
      <dgm:t>
        <a:bodyPr/>
        <a:lstStyle/>
        <a:p>
          <a:endParaRPr lang="en-BE" sz="2000"/>
        </a:p>
      </dgm:t>
    </dgm:pt>
    <dgm:pt modelId="{0425609C-54A4-4804-AD74-0222CA806444}" type="sibTrans" cxnId="{293B9DAF-49C0-4009-BACE-799494BC0F34}">
      <dgm:prSet/>
      <dgm:spPr/>
      <dgm:t>
        <a:bodyPr/>
        <a:lstStyle/>
        <a:p>
          <a:endParaRPr lang="en-BE" sz="2000"/>
        </a:p>
      </dgm:t>
    </dgm:pt>
    <dgm:pt modelId="{E4E533DB-C05C-45B9-A8A8-1CA77D45D169}">
      <dgm:prSet custT="1"/>
      <dgm:spPr/>
      <dgm:t>
        <a:bodyPr/>
        <a:lstStyle/>
        <a:p>
          <a:r>
            <a:rPr lang="en-GB" sz="1600" b="1" dirty="0" err="1"/>
            <a:t>Fördern</a:t>
          </a:r>
          <a:r>
            <a:rPr lang="en-GB" sz="1600" b="1" dirty="0"/>
            <a:t> Sie </a:t>
          </a:r>
          <a:r>
            <a:rPr lang="en-GB" sz="1600" b="1" dirty="0" err="1"/>
            <a:t>eine</a:t>
          </a:r>
          <a:r>
            <a:rPr lang="en-GB" sz="1600" b="1" dirty="0"/>
            <a:t> Kultur der Zusammenarbeit </a:t>
          </a:r>
          <a:r>
            <a:rPr lang="en-GB" sz="1600" b="1" dirty="0" err="1"/>
            <a:t>im</a:t>
          </a:r>
          <a:r>
            <a:rPr lang="en-GB" sz="1600" b="1" dirty="0"/>
            <a:t> </a:t>
          </a:r>
          <a:r>
            <a:rPr lang="en-GB" sz="1600" b="1" dirty="0" err="1"/>
            <a:t>Klassenzimmer</a:t>
          </a:r>
          <a:r>
            <a:rPr lang="en-GB" sz="1600" b="1" dirty="0"/>
            <a:t>:</a:t>
          </a:r>
          <a:endParaRPr lang="en-BE" sz="1600" dirty="0"/>
        </a:p>
      </dgm:t>
    </dgm:pt>
    <dgm:pt modelId="{1462C6C7-B323-4539-9CB6-EE70C519B86B}" type="parTrans" cxnId="{5E8D7BDF-51DF-46DF-A246-B967ED2E774D}">
      <dgm:prSet/>
      <dgm:spPr/>
      <dgm:t>
        <a:bodyPr/>
        <a:lstStyle/>
        <a:p>
          <a:endParaRPr lang="en-BE" sz="2000"/>
        </a:p>
      </dgm:t>
    </dgm:pt>
    <dgm:pt modelId="{28610547-8F3B-451C-877F-928056E9FA79}" type="sibTrans" cxnId="{5E8D7BDF-51DF-46DF-A246-B967ED2E774D}">
      <dgm:prSet/>
      <dgm:spPr/>
      <dgm:t>
        <a:bodyPr/>
        <a:lstStyle/>
        <a:p>
          <a:endParaRPr lang="en-BE" sz="2000"/>
        </a:p>
      </dgm:t>
    </dgm:pt>
    <dgm:pt modelId="{081E5633-D5BA-41D1-B0D5-CFC3BD5D84D7}">
      <dgm:prSet custT="1"/>
      <dgm:spPr/>
      <dgm:t>
        <a:bodyPr/>
        <a:lstStyle/>
        <a:p>
          <a:r>
            <a:rPr lang="en-GB" sz="1400" b="1"/>
            <a:t>Einheitliche Normen für die Zusammenarbeit: </a:t>
          </a:r>
          <a:r>
            <a:rPr lang="en-GB" sz="1400"/>
            <a:t>Legen Sie einheitliche Normen für die Zusammenarbeit fest, die für alle Klassen und Aktivitäten gelten, und schaffen Sie so ein vertrautes und sicheres Umfeld, in dem die Schüler im Team arbeiten können.</a:t>
          </a:r>
          <a:endParaRPr lang="en-BE" sz="1400"/>
        </a:p>
      </dgm:t>
    </dgm:pt>
    <dgm:pt modelId="{75C00EAD-4366-4B5C-9746-88FF420CEC56}" type="parTrans" cxnId="{9D6F378E-6D9F-41D5-8699-7E627E74B6A2}">
      <dgm:prSet/>
      <dgm:spPr/>
      <dgm:t>
        <a:bodyPr/>
        <a:lstStyle/>
        <a:p>
          <a:endParaRPr lang="en-BE" sz="2000"/>
        </a:p>
      </dgm:t>
    </dgm:pt>
    <dgm:pt modelId="{719EF493-C1F8-4CB4-BDC0-5671FC6FD8B1}" type="sibTrans" cxnId="{9D6F378E-6D9F-41D5-8699-7E627E74B6A2}">
      <dgm:prSet/>
      <dgm:spPr/>
      <dgm:t>
        <a:bodyPr/>
        <a:lstStyle/>
        <a:p>
          <a:endParaRPr lang="en-BE" sz="2000"/>
        </a:p>
      </dgm:t>
    </dgm:pt>
    <dgm:pt modelId="{17CFE129-0178-428D-8B1F-5CDA58445B9C}">
      <dgm:prSet custT="1"/>
      <dgm:spPr/>
      <dgm:t>
        <a:bodyPr/>
        <a:lstStyle/>
        <a:p>
          <a:r>
            <a:rPr lang="en-GB" sz="1400" b="1" dirty="0"/>
            <a:t>Zusammenarbeit von </a:t>
          </a:r>
          <a:r>
            <a:rPr lang="en-GB" sz="1400" b="1" dirty="0" err="1"/>
            <a:t>Lehrkräften</a:t>
          </a:r>
          <a:r>
            <a:rPr lang="en-GB" sz="1400" b="1" dirty="0"/>
            <a:t>: </a:t>
          </a:r>
          <a:r>
            <a:rPr lang="en-GB" sz="1400" dirty="0" err="1"/>
            <a:t>Ermutigen</a:t>
          </a:r>
          <a:r>
            <a:rPr lang="en-GB" sz="1400" dirty="0"/>
            <a:t> Sie </a:t>
          </a:r>
          <a:r>
            <a:rPr lang="en-GB" sz="1400" dirty="0" err="1"/>
            <a:t>Lehrkräfte</a:t>
          </a:r>
          <a:r>
            <a:rPr lang="en-GB" sz="1400" dirty="0"/>
            <a:t> </a:t>
          </a:r>
          <a:r>
            <a:rPr lang="en-GB" sz="1400" dirty="0" err="1"/>
            <a:t>verschiedener</a:t>
          </a:r>
          <a:r>
            <a:rPr lang="en-GB" sz="1400" dirty="0"/>
            <a:t> </a:t>
          </a:r>
          <a:r>
            <a:rPr lang="en-GB" sz="1400" dirty="0" err="1"/>
            <a:t>Fächer</a:t>
          </a:r>
          <a:r>
            <a:rPr lang="en-GB" sz="1400" dirty="0"/>
            <a:t> </a:t>
          </a:r>
          <a:r>
            <a:rPr lang="en-GB" sz="1400" dirty="0" err="1"/>
            <a:t>zur</a:t>
          </a:r>
          <a:r>
            <a:rPr lang="en-GB" sz="1400" dirty="0"/>
            <a:t> Zusammenarbeit und </a:t>
          </a:r>
          <a:r>
            <a:rPr lang="en-GB" sz="1400" dirty="0" err="1"/>
            <a:t>zum</a:t>
          </a:r>
          <a:r>
            <a:rPr lang="en-GB" sz="1400" dirty="0"/>
            <a:t> </a:t>
          </a:r>
          <a:r>
            <a:rPr lang="en-GB" sz="1400" dirty="0" err="1"/>
            <a:t>Austausch</a:t>
          </a:r>
          <a:r>
            <a:rPr lang="en-GB" sz="1400" dirty="0"/>
            <a:t> von </a:t>
          </a:r>
          <a:r>
            <a:rPr lang="en-GB" sz="1400" dirty="0" err="1"/>
            <a:t>Strategien</a:t>
          </a:r>
          <a:r>
            <a:rPr lang="en-GB" sz="1400" dirty="0"/>
            <a:t> und Wissen </a:t>
          </a:r>
          <a:r>
            <a:rPr lang="en-GB" sz="1400" dirty="0" err="1"/>
            <a:t>über</a:t>
          </a:r>
          <a:r>
            <a:rPr lang="en-GB" sz="1400" dirty="0"/>
            <a:t> die </a:t>
          </a:r>
          <a:r>
            <a:rPr lang="en-GB" sz="1400" dirty="0" err="1"/>
            <a:t>Förderung</a:t>
          </a:r>
          <a:r>
            <a:rPr lang="en-GB" sz="1400" dirty="0"/>
            <a:t> von </a:t>
          </a:r>
          <a:r>
            <a:rPr lang="en-GB" sz="1400" dirty="0" err="1"/>
            <a:t>Gruppenarbeit</a:t>
          </a:r>
          <a:r>
            <a:rPr lang="en-GB" sz="1400" dirty="0"/>
            <a:t>, um </a:t>
          </a:r>
          <a:r>
            <a:rPr lang="en-GB" sz="1400" dirty="0" err="1"/>
            <a:t>einen</a:t>
          </a:r>
          <a:r>
            <a:rPr lang="en-GB" sz="1400" dirty="0"/>
            <a:t> </a:t>
          </a:r>
          <a:r>
            <a:rPr lang="en-GB" sz="1400" dirty="0" err="1"/>
            <a:t>einheitlichen</a:t>
          </a:r>
          <a:r>
            <a:rPr lang="en-GB" sz="1400" dirty="0"/>
            <a:t> Ansatz für </a:t>
          </a:r>
          <a:r>
            <a:rPr lang="en-GB" sz="1400" dirty="0" err="1"/>
            <a:t>kooperatives</a:t>
          </a:r>
          <a:r>
            <a:rPr lang="en-GB" sz="1400" dirty="0"/>
            <a:t> </a:t>
          </a:r>
          <a:r>
            <a:rPr lang="en-GB" sz="1400" dirty="0" err="1"/>
            <a:t>Lernen</a:t>
          </a:r>
          <a:r>
            <a:rPr lang="en-GB" sz="1400" dirty="0"/>
            <a:t> </a:t>
          </a:r>
          <a:r>
            <a:rPr lang="en-GB" sz="1400" dirty="0" err="1"/>
            <a:t>zu</a:t>
          </a:r>
          <a:r>
            <a:rPr lang="en-GB" sz="1400" dirty="0"/>
            <a:t> </a:t>
          </a:r>
          <a:r>
            <a:rPr lang="en-GB" sz="1400" dirty="0" err="1"/>
            <a:t>schaffen</a:t>
          </a:r>
          <a:r>
            <a:rPr lang="en-GB" sz="1400" dirty="0"/>
            <a:t>.</a:t>
          </a:r>
          <a:endParaRPr lang="en-BE" sz="1400" dirty="0"/>
        </a:p>
      </dgm:t>
    </dgm:pt>
    <dgm:pt modelId="{0315B6D9-32F3-402E-84A1-4452AAE834FC}" type="parTrans" cxnId="{EC184A41-AF3D-41B2-BE92-88141A2D24A1}">
      <dgm:prSet/>
      <dgm:spPr/>
      <dgm:t>
        <a:bodyPr/>
        <a:lstStyle/>
        <a:p>
          <a:endParaRPr lang="en-BE" sz="2000"/>
        </a:p>
      </dgm:t>
    </dgm:pt>
    <dgm:pt modelId="{77822BAF-A193-4CF5-B92A-9C29479E6D9E}" type="sibTrans" cxnId="{EC184A41-AF3D-41B2-BE92-88141A2D24A1}">
      <dgm:prSet/>
      <dgm:spPr/>
      <dgm:t>
        <a:bodyPr/>
        <a:lstStyle/>
        <a:p>
          <a:endParaRPr lang="en-BE" sz="2000"/>
        </a:p>
      </dgm:t>
    </dgm:pt>
    <dgm:pt modelId="{0A6FFAEA-A289-4821-AF4D-FAC6693AC384}">
      <dgm:prSet custT="1"/>
      <dgm:spPr/>
      <dgm:t>
        <a:bodyPr/>
        <a:lstStyle/>
        <a:p>
          <a:r>
            <a:rPr lang="en-GB" sz="1600" b="1"/>
            <a:t>Technologie für die interdisziplinäre Zusammenarbeit nutzen:</a:t>
          </a:r>
          <a:endParaRPr lang="en-BE" sz="1600"/>
        </a:p>
      </dgm:t>
    </dgm:pt>
    <dgm:pt modelId="{64577962-3A37-48AC-AF30-D08A08B599FA}" type="parTrans" cxnId="{69A759E3-B96C-48D4-8B69-7E18DF87CADC}">
      <dgm:prSet/>
      <dgm:spPr/>
      <dgm:t>
        <a:bodyPr/>
        <a:lstStyle/>
        <a:p>
          <a:endParaRPr lang="en-BE" sz="2000"/>
        </a:p>
      </dgm:t>
    </dgm:pt>
    <dgm:pt modelId="{3FB17551-0D9B-4484-9027-C25E46E550E6}" type="sibTrans" cxnId="{69A759E3-B96C-48D4-8B69-7E18DF87CADC}">
      <dgm:prSet/>
      <dgm:spPr/>
      <dgm:t>
        <a:bodyPr/>
        <a:lstStyle/>
        <a:p>
          <a:endParaRPr lang="en-BE" sz="2000"/>
        </a:p>
      </dgm:t>
    </dgm:pt>
    <dgm:pt modelId="{A6DE012D-0442-4F60-99AD-10894BC10C21}">
      <dgm:prSet custT="1"/>
      <dgm:spPr/>
      <dgm:t>
        <a:bodyPr/>
        <a:lstStyle/>
        <a:p>
          <a:r>
            <a:rPr lang="en-GB" sz="1400" b="1" dirty="0" err="1"/>
            <a:t>Digitale</a:t>
          </a:r>
          <a:r>
            <a:rPr lang="en-GB" sz="1400" b="1" dirty="0"/>
            <a:t> </a:t>
          </a:r>
          <a:r>
            <a:rPr lang="en-GB" sz="1400" b="1" dirty="0" err="1"/>
            <a:t>Plattformen</a:t>
          </a:r>
          <a:r>
            <a:rPr lang="en-GB" sz="1400" dirty="0"/>
            <a:t>: </a:t>
          </a:r>
          <a:r>
            <a:rPr lang="en-GB" sz="1400" dirty="0" err="1"/>
            <a:t>Nutzen</a:t>
          </a:r>
          <a:r>
            <a:rPr lang="en-GB" sz="1400" dirty="0"/>
            <a:t> Sie </a:t>
          </a:r>
          <a:r>
            <a:rPr lang="en-GB" sz="1400" dirty="0" err="1"/>
            <a:t>digitale</a:t>
          </a:r>
          <a:r>
            <a:rPr lang="en-GB" sz="1400" dirty="0"/>
            <a:t> </a:t>
          </a:r>
          <a:r>
            <a:rPr lang="en-GB" sz="1400" dirty="0" err="1"/>
            <a:t>Plattformen</a:t>
          </a:r>
          <a:r>
            <a:rPr lang="en-GB" sz="1400" dirty="0"/>
            <a:t>, die </a:t>
          </a:r>
          <a:r>
            <a:rPr lang="en-GB" sz="1400" dirty="0" err="1"/>
            <a:t>die</a:t>
          </a:r>
          <a:r>
            <a:rPr lang="en-GB" sz="1400" dirty="0"/>
            <a:t> Zusammenarbeit </a:t>
          </a:r>
          <a:r>
            <a:rPr lang="en-GB" sz="1400" dirty="0" err="1"/>
            <a:t>zwischen</a:t>
          </a:r>
          <a:r>
            <a:rPr lang="en-GB" sz="1400" dirty="0"/>
            <a:t> </a:t>
          </a:r>
          <a:r>
            <a:rPr lang="en-GB" sz="1400" dirty="0" err="1"/>
            <a:t>verschiedenen</a:t>
          </a:r>
          <a:r>
            <a:rPr lang="en-GB" sz="1400" dirty="0"/>
            <a:t> </a:t>
          </a:r>
          <a:r>
            <a:rPr lang="en-GB" sz="1400" dirty="0" err="1"/>
            <a:t>Fächern</a:t>
          </a:r>
          <a:r>
            <a:rPr lang="en-GB" sz="1400" dirty="0"/>
            <a:t> </a:t>
          </a:r>
          <a:r>
            <a:rPr lang="en-GB" sz="1400" dirty="0" err="1"/>
            <a:t>unterstützen</a:t>
          </a:r>
          <a:r>
            <a:rPr lang="en-GB" sz="1400" dirty="0"/>
            <a:t> und es den </a:t>
          </a:r>
          <a:r>
            <a:rPr lang="en-GB" sz="1400" dirty="0" err="1"/>
            <a:t>Schülern</a:t>
          </a:r>
          <a:r>
            <a:rPr lang="en-GB" sz="1400" dirty="0"/>
            <a:t> </a:t>
          </a:r>
          <a:r>
            <a:rPr lang="en-GB" sz="1400" dirty="0" err="1"/>
            <a:t>ermöglichen</a:t>
          </a:r>
          <a:r>
            <a:rPr lang="en-GB" sz="1400" dirty="0"/>
            <a:t>, an </a:t>
          </a:r>
          <a:r>
            <a:rPr lang="en-GB" sz="1400" dirty="0" err="1"/>
            <a:t>Projekten</a:t>
          </a:r>
          <a:r>
            <a:rPr lang="en-GB" sz="1400" dirty="0"/>
            <a:t> </a:t>
          </a:r>
          <a:r>
            <a:rPr lang="en-GB" sz="1400" dirty="0" err="1"/>
            <a:t>zu</a:t>
          </a:r>
          <a:r>
            <a:rPr lang="en-GB" sz="1400" dirty="0"/>
            <a:t> </a:t>
          </a:r>
          <a:r>
            <a:rPr lang="en-GB" sz="1400" dirty="0" err="1"/>
            <a:t>arbeiten</a:t>
          </a:r>
          <a:r>
            <a:rPr lang="en-GB" sz="1400" dirty="0"/>
            <a:t>, die </a:t>
          </a:r>
          <a:r>
            <a:rPr lang="en-GB" sz="1400" dirty="0" err="1"/>
            <a:t>mehrere</a:t>
          </a:r>
          <a:r>
            <a:rPr lang="en-GB" sz="1400" dirty="0"/>
            <a:t> </a:t>
          </a:r>
          <a:r>
            <a:rPr lang="en-GB" sz="1400" dirty="0" err="1"/>
            <a:t>Fachbereiche</a:t>
          </a:r>
          <a:r>
            <a:rPr lang="en-GB" sz="1400" dirty="0"/>
            <a:t> </a:t>
          </a:r>
          <a:r>
            <a:rPr lang="en-GB" sz="1400" dirty="0" err="1"/>
            <a:t>umfassen</a:t>
          </a:r>
          <a:r>
            <a:rPr lang="en-GB" sz="1400" dirty="0"/>
            <a:t>.</a:t>
          </a:r>
          <a:endParaRPr lang="en-BE" sz="1400" dirty="0"/>
        </a:p>
      </dgm:t>
    </dgm:pt>
    <dgm:pt modelId="{9648E85E-FB1D-4D62-B887-6FA361F67CDB}" type="parTrans" cxnId="{D3F7A893-9474-45B7-82AA-7439685412D1}">
      <dgm:prSet/>
      <dgm:spPr/>
      <dgm:t>
        <a:bodyPr/>
        <a:lstStyle/>
        <a:p>
          <a:endParaRPr lang="en-BE" sz="2000"/>
        </a:p>
      </dgm:t>
    </dgm:pt>
    <dgm:pt modelId="{A92BDF83-A442-4B29-8A38-720A182C08C3}" type="sibTrans" cxnId="{D3F7A893-9474-45B7-82AA-7439685412D1}">
      <dgm:prSet/>
      <dgm:spPr/>
      <dgm:t>
        <a:bodyPr/>
        <a:lstStyle/>
        <a:p>
          <a:endParaRPr lang="en-BE" sz="2000"/>
        </a:p>
      </dgm:t>
    </dgm:pt>
    <dgm:pt modelId="{AC62DE78-AEB8-4DF8-97D8-BE04C164CE20}">
      <dgm:prSet custT="1"/>
      <dgm:spPr/>
      <dgm:t>
        <a:bodyPr/>
        <a:lstStyle/>
        <a:p>
          <a:r>
            <a:rPr lang="en-GB" sz="1400" b="1"/>
            <a:t>Virtueller Austausch</a:t>
          </a:r>
          <a:r>
            <a:rPr lang="en-GB" sz="1400"/>
            <a:t>: Erleichtern Sie den virtuellen Austausch mit Schülern aus anderen Klassen, Schulen oder sogar Ländern, um das Spektrum der Zusammenarbeit zu erweitern und den Schülern unterschiedliche Perspektiven zu vermitteln.</a:t>
          </a:r>
          <a:endParaRPr lang="en-BE" sz="1400"/>
        </a:p>
      </dgm:t>
    </dgm:pt>
    <dgm:pt modelId="{44C609C8-7C6F-4EC0-8878-43702EAA1DD2}" type="parTrans" cxnId="{7E33794B-BAAB-47DC-AFBE-47075889D00B}">
      <dgm:prSet/>
      <dgm:spPr/>
      <dgm:t>
        <a:bodyPr/>
        <a:lstStyle/>
        <a:p>
          <a:endParaRPr lang="en-BE" sz="2000"/>
        </a:p>
      </dgm:t>
    </dgm:pt>
    <dgm:pt modelId="{4F5C8DD4-1DB7-40C2-B0EF-845F7DCA5E18}" type="sibTrans" cxnId="{7E33794B-BAAB-47DC-AFBE-47075889D00B}">
      <dgm:prSet/>
      <dgm:spPr/>
      <dgm:t>
        <a:bodyPr/>
        <a:lstStyle/>
        <a:p>
          <a:endParaRPr lang="en-BE" sz="2000"/>
        </a:p>
      </dgm:t>
    </dgm:pt>
    <dgm:pt modelId="{9FD355B4-628D-4529-A464-A05421E4A726}">
      <dgm:prSet custT="1"/>
      <dgm:spPr/>
      <dgm:t>
        <a:bodyPr/>
        <a:lstStyle/>
        <a:p>
          <a:r>
            <a:rPr lang="en-GB" sz="1600" b="1"/>
            <a:t>Bewertung der Fähigkeiten zur Zusammenarbeit:</a:t>
          </a:r>
          <a:endParaRPr lang="en-BE" sz="1600"/>
        </a:p>
      </dgm:t>
    </dgm:pt>
    <dgm:pt modelId="{6898CE41-9F79-43C9-9E98-954855819378}" type="parTrans" cxnId="{14B60022-23DF-4059-A149-A5A46568BF52}">
      <dgm:prSet/>
      <dgm:spPr/>
      <dgm:t>
        <a:bodyPr/>
        <a:lstStyle/>
        <a:p>
          <a:endParaRPr lang="en-BE" sz="2000"/>
        </a:p>
      </dgm:t>
    </dgm:pt>
    <dgm:pt modelId="{010CC051-1619-4EF4-A585-05E6D62AC006}" type="sibTrans" cxnId="{14B60022-23DF-4059-A149-A5A46568BF52}">
      <dgm:prSet/>
      <dgm:spPr/>
      <dgm:t>
        <a:bodyPr/>
        <a:lstStyle/>
        <a:p>
          <a:endParaRPr lang="en-BE" sz="2000"/>
        </a:p>
      </dgm:t>
    </dgm:pt>
    <dgm:pt modelId="{3E5AB854-F01A-43B8-AC2C-B9C32127B795}">
      <dgm:prSet custT="1"/>
      <dgm:spPr/>
      <dgm:t>
        <a:bodyPr/>
        <a:lstStyle/>
        <a:p>
          <a:r>
            <a:rPr lang="en-GB" sz="1400" b="1"/>
            <a:t>Integrierte Beurteilungen</a:t>
          </a:r>
          <a:r>
            <a:rPr lang="en-GB" sz="1400"/>
            <a:t>: Entwickeln Sie Beurteilungen, die neben dem akademischen Wissen auch die Kompetenzen der Zusammenarbeit bewerten und die Bedeutung der Teamarbeit für den akademischen Erfolg hervorheben.</a:t>
          </a:r>
          <a:endParaRPr lang="en-BE" sz="1400"/>
        </a:p>
      </dgm:t>
    </dgm:pt>
    <dgm:pt modelId="{9E7AD2FD-A0B7-4198-AB08-012347E238AC}" type="parTrans" cxnId="{24FEE27F-E0CC-47EF-B84F-3391D8189040}">
      <dgm:prSet/>
      <dgm:spPr/>
      <dgm:t>
        <a:bodyPr/>
        <a:lstStyle/>
        <a:p>
          <a:endParaRPr lang="en-BE" sz="2000"/>
        </a:p>
      </dgm:t>
    </dgm:pt>
    <dgm:pt modelId="{2554E620-FF73-4E59-8855-BFD41A6A0A6A}" type="sibTrans" cxnId="{24FEE27F-E0CC-47EF-B84F-3391D8189040}">
      <dgm:prSet/>
      <dgm:spPr/>
      <dgm:t>
        <a:bodyPr/>
        <a:lstStyle/>
        <a:p>
          <a:endParaRPr lang="en-BE" sz="2000"/>
        </a:p>
      </dgm:t>
    </dgm:pt>
    <dgm:pt modelId="{4F6FD2C5-0730-42F3-BF96-8E950CC6DEF3}">
      <dgm:prSet custT="1"/>
      <dgm:spPr/>
      <dgm:t>
        <a:bodyPr/>
        <a:lstStyle/>
        <a:p>
          <a:r>
            <a:rPr lang="en-GB" sz="1400" b="1" dirty="0"/>
            <a:t>Feedback-</a:t>
          </a:r>
          <a:r>
            <a:rPr lang="en-GB" sz="1400" b="1" dirty="0" err="1"/>
            <a:t>Schleifen</a:t>
          </a:r>
          <a:r>
            <a:rPr lang="en-GB" sz="1400" dirty="0"/>
            <a:t>: </a:t>
          </a:r>
          <a:r>
            <a:rPr lang="en-GB" sz="1400" dirty="0" err="1"/>
            <a:t>Schaffen</a:t>
          </a:r>
          <a:r>
            <a:rPr lang="en-GB" sz="1400" dirty="0"/>
            <a:t> Sie Feedback-</a:t>
          </a:r>
          <a:r>
            <a:rPr lang="en-GB" sz="1400" dirty="0" err="1"/>
            <a:t>Schleifen</a:t>
          </a:r>
          <a:r>
            <a:rPr lang="en-GB" sz="1400" dirty="0"/>
            <a:t>, in </a:t>
          </a:r>
          <a:r>
            <a:rPr lang="en-GB" sz="1400" dirty="0" err="1"/>
            <a:t>denen</a:t>
          </a:r>
          <a:r>
            <a:rPr lang="en-GB" sz="1400" dirty="0"/>
            <a:t> die </a:t>
          </a:r>
          <a:r>
            <a:rPr lang="en-GB" sz="1400" dirty="0" err="1"/>
            <a:t>Schülerinnen</a:t>
          </a:r>
          <a:r>
            <a:rPr lang="en-GB" sz="1400" dirty="0"/>
            <a:t> und </a:t>
          </a:r>
          <a:r>
            <a:rPr lang="en-GB" sz="1400" dirty="0" err="1"/>
            <a:t>Schüler</a:t>
          </a:r>
          <a:r>
            <a:rPr lang="en-GB" sz="1400" dirty="0"/>
            <a:t> </a:t>
          </a:r>
          <a:r>
            <a:rPr lang="en-GB" sz="1400" dirty="0" err="1"/>
            <a:t>Informationen</a:t>
          </a:r>
          <a:r>
            <a:rPr lang="en-GB" sz="1400" dirty="0"/>
            <a:t> </a:t>
          </a:r>
          <a:r>
            <a:rPr lang="en-GB" sz="1400" dirty="0" err="1"/>
            <a:t>über</a:t>
          </a:r>
          <a:r>
            <a:rPr lang="en-GB" sz="1400" dirty="0"/>
            <a:t> </a:t>
          </a:r>
          <a:r>
            <a:rPr lang="en-GB" sz="1400" dirty="0" err="1"/>
            <a:t>ihre</a:t>
          </a:r>
          <a:r>
            <a:rPr lang="en-GB" sz="1400" dirty="0"/>
            <a:t> </a:t>
          </a:r>
          <a:r>
            <a:rPr lang="en-GB" sz="1400" dirty="0" err="1"/>
            <a:t>kollaborativen</a:t>
          </a:r>
          <a:r>
            <a:rPr lang="en-GB" sz="1400" dirty="0"/>
            <a:t> </a:t>
          </a:r>
          <a:r>
            <a:rPr lang="en-GB" sz="1400" dirty="0" err="1"/>
            <a:t>Fähigkeiten</a:t>
          </a:r>
          <a:r>
            <a:rPr lang="en-GB" sz="1400" dirty="0"/>
            <a:t> von </a:t>
          </a:r>
          <a:r>
            <a:rPr lang="en-GB" sz="1400" dirty="0" err="1"/>
            <a:t>Gleichaltrigen</a:t>
          </a:r>
          <a:r>
            <a:rPr lang="en-GB" sz="1400" dirty="0"/>
            <a:t>, </a:t>
          </a:r>
          <a:r>
            <a:rPr lang="en-GB" sz="1400" dirty="0" err="1"/>
            <a:t>Lehrkräften</a:t>
          </a:r>
          <a:r>
            <a:rPr lang="en-GB" sz="1400" dirty="0"/>
            <a:t> und </a:t>
          </a:r>
          <a:r>
            <a:rPr lang="en-GB" sz="1400" dirty="0" err="1"/>
            <a:t>durch</a:t>
          </a:r>
          <a:r>
            <a:rPr lang="en-GB" sz="1400" dirty="0"/>
            <a:t> </a:t>
          </a:r>
          <a:r>
            <a:rPr lang="en-GB" sz="1400" dirty="0" err="1"/>
            <a:t>Selbsteinschätzung</a:t>
          </a:r>
          <a:r>
            <a:rPr lang="en-GB" sz="1400" dirty="0"/>
            <a:t> </a:t>
          </a:r>
          <a:r>
            <a:rPr lang="en-GB" sz="1400" dirty="0" err="1"/>
            <a:t>erhalten</a:t>
          </a:r>
          <a:r>
            <a:rPr lang="en-GB" sz="1400" dirty="0"/>
            <a:t> </a:t>
          </a:r>
          <a:r>
            <a:rPr lang="en-GB" sz="1400" dirty="0" err="1"/>
            <a:t>können</a:t>
          </a:r>
          <a:r>
            <a:rPr lang="en-GB" sz="1400" dirty="0"/>
            <a:t>, um </a:t>
          </a:r>
          <a:r>
            <a:rPr lang="en-GB" sz="1400" dirty="0" err="1"/>
            <a:t>eine</a:t>
          </a:r>
          <a:r>
            <a:rPr lang="en-GB" sz="1400" dirty="0"/>
            <a:t> </a:t>
          </a:r>
          <a:r>
            <a:rPr lang="en-GB" sz="1400" dirty="0" err="1"/>
            <a:t>kontinuierliche</a:t>
          </a:r>
          <a:r>
            <a:rPr lang="en-GB" sz="1400" dirty="0"/>
            <a:t> </a:t>
          </a:r>
          <a:r>
            <a:rPr lang="en-GB" sz="1400" dirty="0" err="1"/>
            <a:t>Entwicklung</a:t>
          </a:r>
          <a:r>
            <a:rPr lang="en-GB" sz="1400" dirty="0"/>
            <a:t> </a:t>
          </a:r>
          <a:r>
            <a:rPr lang="en-GB" sz="1400" dirty="0" err="1"/>
            <a:t>zu</a:t>
          </a:r>
          <a:r>
            <a:rPr lang="en-GB" sz="1400" dirty="0"/>
            <a:t> </a:t>
          </a:r>
          <a:r>
            <a:rPr lang="en-GB" sz="1400" dirty="0" err="1"/>
            <a:t>fördern</a:t>
          </a:r>
          <a:r>
            <a:rPr lang="en-GB" sz="1400" dirty="0"/>
            <a:t>.</a:t>
          </a:r>
          <a:endParaRPr lang="en-BE" sz="1400" dirty="0"/>
        </a:p>
      </dgm:t>
    </dgm:pt>
    <dgm:pt modelId="{51B008E2-84D7-4D09-A11F-11E353FE5A4A}" type="parTrans" cxnId="{9EDC6E24-FC19-4E06-B347-949A48F2B3A0}">
      <dgm:prSet/>
      <dgm:spPr/>
      <dgm:t>
        <a:bodyPr/>
        <a:lstStyle/>
        <a:p>
          <a:endParaRPr lang="en-BE" sz="2000"/>
        </a:p>
      </dgm:t>
    </dgm:pt>
    <dgm:pt modelId="{AD876A52-9D75-4E83-9D87-084E73E71E66}" type="sibTrans" cxnId="{9EDC6E24-FC19-4E06-B347-949A48F2B3A0}">
      <dgm:prSet/>
      <dgm:spPr/>
      <dgm:t>
        <a:bodyPr/>
        <a:lstStyle/>
        <a:p>
          <a:endParaRPr lang="en-BE" sz="2000"/>
        </a:p>
      </dgm:t>
    </dgm:pt>
    <dgm:pt modelId="{F47B913F-A2ED-4D85-99A4-80FB146C565B}" type="pres">
      <dgm:prSet presAssocID="{87E06F83-4586-4B68-BE76-96565D655164}" presName="Name0" presStyleCnt="0">
        <dgm:presLayoutVars>
          <dgm:dir/>
          <dgm:resizeHandles val="exact"/>
        </dgm:presLayoutVars>
      </dgm:prSet>
      <dgm:spPr/>
    </dgm:pt>
    <dgm:pt modelId="{128833F4-CFD6-4563-A51C-C91982D82E6F}" type="pres">
      <dgm:prSet presAssocID="{87E06F83-4586-4B68-BE76-96565D655164}" presName="arrow" presStyleLbl="bgShp" presStyleIdx="0" presStyleCnt="1"/>
      <dgm:spPr/>
    </dgm:pt>
    <dgm:pt modelId="{874D4156-DB3A-4F36-8E6A-225998A6875E}" type="pres">
      <dgm:prSet presAssocID="{87E06F83-4586-4B68-BE76-96565D655164}" presName="points" presStyleCnt="0"/>
      <dgm:spPr/>
    </dgm:pt>
    <dgm:pt modelId="{FB39A964-24B1-4F4B-909D-3E759A14552A}" type="pres">
      <dgm:prSet presAssocID="{2A834E01-3DB0-451E-9D82-5508D0573F9D}" presName="compositeA" presStyleCnt="0"/>
      <dgm:spPr/>
    </dgm:pt>
    <dgm:pt modelId="{CDE4CC38-9CC7-4ECB-982E-46ECEF86CDA5}" type="pres">
      <dgm:prSet presAssocID="{2A834E01-3DB0-451E-9D82-5508D0573F9D}" presName="textA" presStyleLbl="revTx" presStyleIdx="0" presStyleCnt="5">
        <dgm:presLayoutVars>
          <dgm:bulletEnabled val="1"/>
        </dgm:presLayoutVars>
      </dgm:prSet>
      <dgm:spPr/>
    </dgm:pt>
    <dgm:pt modelId="{00EF9D7A-D9D0-4794-AF60-C929F1CD6910}" type="pres">
      <dgm:prSet presAssocID="{2A834E01-3DB0-451E-9D82-5508D0573F9D}" presName="circleA" presStyleLbl="node1" presStyleIdx="0" presStyleCnt="5"/>
      <dgm:spPr/>
    </dgm:pt>
    <dgm:pt modelId="{1119B60D-403B-4E4E-8293-B18F25D0806F}" type="pres">
      <dgm:prSet presAssocID="{2A834E01-3DB0-451E-9D82-5508D0573F9D}" presName="spaceA" presStyleCnt="0"/>
      <dgm:spPr/>
    </dgm:pt>
    <dgm:pt modelId="{EF5749A3-D6B7-4251-BAF1-A71B3B80961C}" type="pres">
      <dgm:prSet presAssocID="{6BD62519-DD2D-4A04-A4A5-021194D2EE91}" presName="space" presStyleCnt="0"/>
      <dgm:spPr/>
    </dgm:pt>
    <dgm:pt modelId="{52D4C47E-2F89-4F70-9567-2754167DF07D}" type="pres">
      <dgm:prSet presAssocID="{69B31B87-87B8-44C9-B83D-8C53D23130C4}" presName="compositeB" presStyleCnt="0"/>
      <dgm:spPr/>
    </dgm:pt>
    <dgm:pt modelId="{0E82E840-D0FA-49D9-B19C-BEA4A7DBB8F0}" type="pres">
      <dgm:prSet presAssocID="{69B31B87-87B8-44C9-B83D-8C53D23130C4}" presName="textB" presStyleLbl="revTx" presStyleIdx="1" presStyleCnt="5" custLinFactNeighborX="1226" custLinFactNeighborY="-12755">
        <dgm:presLayoutVars>
          <dgm:bulletEnabled val="1"/>
        </dgm:presLayoutVars>
      </dgm:prSet>
      <dgm:spPr/>
    </dgm:pt>
    <dgm:pt modelId="{54C68226-AAEA-4AC1-9BB7-71FB6DBBA873}" type="pres">
      <dgm:prSet presAssocID="{69B31B87-87B8-44C9-B83D-8C53D23130C4}" presName="circleB" presStyleLbl="node1" presStyleIdx="1" presStyleCnt="5"/>
      <dgm:spPr/>
    </dgm:pt>
    <dgm:pt modelId="{A3FDD6CF-E599-4A56-8466-5EBC7A48EA94}" type="pres">
      <dgm:prSet presAssocID="{69B31B87-87B8-44C9-B83D-8C53D23130C4}" presName="spaceB" presStyleCnt="0"/>
      <dgm:spPr/>
    </dgm:pt>
    <dgm:pt modelId="{59F03903-9867-4091-934E-913357468390}" type="pres">
      <dgm:prSet presAssocID="{BC428CB9-683E-49E3-921D-49B797E3A2AA}" presName="space" presStyleCnt="0"/>
      <dgm:spPr/>
    </dgm:pt>
    <dgm:pt modelId="{4034B478-9C03-4223-B12D-E3F5C0D89069}" type="pres">
      <dgm:prSet presAssocID="{E4E533DB-C05C-45B9-A8A8-1CA77D45D169}" presName="compositeA" presStyleCnt="0"/>
      <dgm:spPr/>
    </dgm:pt>
    <dgm:pt modelId="{3E4F55FB-874A-4FAF-B481-D914F75F3E47}" type="pres">
      <dgm:prSet presAssocID="{E4E533DB-C05C-45B9-A8A8-1CA77D45D169}" presName="textA" presStyleLbl="revTx" presStyleIdx="2" presStyleCnt="5" custLinFactNeighborX="-5225" custLinFactNeighborY="19735">
        <dgm:presLayoutVars>
          <dgm:bulletEnabled val="1"/>
        </dgm:presLayoutVars>
      </dgm:prSet>
      <dgm:spPr/>
    </dgm:pt>
    <dgm:pt modelId="{DB4BAF12-8D1C-4D46-808C-0D83AAA72A47}" type="pres">
      <dgm:prSet presAssocID="{E4E533DB-C05C-45B9-A8A8-1CA77D45D169}" presName="circleA" presStyleLbl="node1" presStyleIdx="2" presStyleCnt="5"/>
      <dgm:spPr/>
    </dgm:pt>
    <dgm:pt modelId="{7DFFFB3A-8BB7-471C-8480-68A7C1056BD8}" type="pres">
      <dgm:prSet presAssocID="{E4E533DB-C05C-45B9-A8A8-1CA77D45D169}" presName="spaceA" presStyleCnt="0"/>
      <dgm:spPr/>
    </dgm:pt>
    <dgm:pt modelId="{63046AB8-A762-4154-95F0-6358DDF8ED3B}" type="pres">
      <dgm:prSet presAssocID="{28610547-8F3B-451C-877F-928056E9FA79}" presName="space" presStyleCnt="0"/>
      <dgm:spPr/>
    </dgm:pt>
    <dgm:pt modelId="{0A9F4BEE-2FAD-40CB-8FFA-44558F894CF2}" type="pres">
      <dgm:prSet presAssocID="{0A6FFAEA-A289-4821-AF4D-FAC6693AC384}" presName="compositeB" presStyleCnt="0"/>
      <dgm:spPr/>
    </dgm:pt>
    <dgm:pt modelId="{21973292-D2C5-4CBC-A25D-25FE7D15FE89}" type="pres">
      <dgm:prSet presAssocID="{0A6FFAEA-A289-4821-AF4D-FAC6693AC384}" presName="textB" presStyleLbl="revTx" presStyleIdx="3" presStyleCnt="5" custLinFactNeighborX="3106" custLinFactNeighborY="-12755">
        <dgm:presLayoutVars>
          <dgm:bulletEnabled val="1"/>
        </dgm:presLayoutVars>
      </dgm:prSet>
      <dgm:spPr/>
    </dgm:pt>
    <dgm:pt modelId="{A0736E3C-3952-4662-8ACC-A224E54F667C}" type="pres">
      <dgm:prSet presAssocID="{0A6FFAEA-A289-4821-AF4D-FAC6693AC384}" presName="circleB" presStyleLbl="node1" presStyleIdx="3" presStyleCnt="5"/>
      <dgm:spPr/>
    </dgm:pt>
    <dgm:pt modelId="{CDDBEDB8-D6A7-4D01-A170-1A2953050AE5}" type="pres">
      <dgm:prSet presAssocID="{0A6FFAEA-A289-4821-AF4D-FAC6693AC384}" presName="spaceB" presStyleCnt="0"/>
      <dgm:spPr/>
    </dgm:pt>
    <dgm:pt modelId="{A210D7EA-9D99-431B-A82C-295E330DFE19}" type="pres">
      <dgm:prSet presAssocID="{3FB17551-0D9B-4484-9027-C25E46E550E6}" presName="space" presStyleCnt="0"/>
      <dgm:spPr/>
    </dgm:pt>
    <dgm:pt modelId="{6E3A7BFF-1666-451A-8D46-86467AC863BF}" type="pres">
      <dgm:prSet presAssocID="{9FD355B4-628D-4529-A464-A05421E4A726}" presName="compositeA" presStyleCnt="0"/>
      <dgm:spPr/>
    </dgm:pt>
    <dgm:pt modelId="{2EA26340-D39B-4C87-B457-E37308844A08}" type="pres">
      <dgm:prSet presAssocID="{9FD355B4-628D-4529-A464-A05421E4A726}" presName="textA" presStyleLbl="revTx" presStyleIdx="4" presStyleCnt="5" custLinFactNeighborX="-7259" custLinFactNeighborY="10009">
        <dgm:presLayoutVars>
          <dgm:bulletEnabled val="1"/>
        </dgm:presLayoutVars>
      </dgm:prSet>
      <dgm:spPr/>
    </dgm:pt>
    <dgm:pt modelId="{07C5810B-31B1-4977-94F5-A9509E583268}" type="pres">
      <dgm:prSet presAssocID="{9FD355B4-628D-4529-A464-A05421E4A726}" presName="circleA" presStyleLbl="node1" presStyleIdx="4" presStyleCnt="5"/>
      <dgm:spPr/>
    </dgm:pt>
    <dgm:pt modelId="{4E52A6A4-6E89-4633-B0B3-FE6C6A216275}" type="pres">
      <dgm:prSet presAssocID="{9FD355B4-628D-4529-A464-A05421E4A726}" presName="spaceA" presStyleCnt="0"/>
      <dgm:spPr/>
    </dgm:pt>
  </dgm:ptLst>
  <dgm:cxnLst>
    <dgm:cxn modelId="{89316B00-4A4E-46B0-BCA8-9B726D55E226}" type="presOf" srcId="{AC62DE78-AEB8-4DF8-97D8-BE04C164CE20}" destId="{21973292-D2C5-4CBC-A25D-25FE7D15FE89}" srcOrd="0" destOrd="2" presId="urn:microsoft.com/office/officeart/2005/8/layout/hProcess11"/>
    <dgm:cxn modelId="{848C9D0C-4FF8-455B-AEFC-7AF4DD853B1D}" srcId="{87E06F83-4586-4B68-BE76-96565D655164}" destId="{2A834E01-3DB0-451E-9D82-5508D0573F9D}" srcOrd="0" destOrd="0" parTransId="{BA8B35E6-B495-4EF0-84DC-0EC0DC83D7E8}" sibTransId="{6BD62519-DD2D-4A04-A4A5-021194D2EE91}"/>
    <dgm:cxn modelId="{60E07B13-0E4D-422D-8751-C340BD353A00}" type="presOf" srcId="{3E5AB854-F01A-43B8-AC2C-B9C32127B795}" destId="{2EA26340-D39B-4C87-B457-E37308844A08}" srcOrd="0" destOrd="1" presId="urn:microsoft.com/office/officeart/2005/8/layout/hProcess11"/>
    <dgm:cxn modelId="{14B60022-23DF-4059-A149-A5A46568BF52}" srcId="{87E06F83-4586-4B68-BE76-96565D655164}" destId="{9FD355B4-628D-4529-A464-A05421E4A726}" srcOrd="4" destOrd="0" parTransId="{6898CE41-9F79-43C9-9E98-954855819378}" sibTransId="{010CC051-1619-4EF4-A585-05E6D62AC006}"/>
    <dgm:cxn modelId="{9EDC6E24-FC19-4E06-B347-949A48F2B3A0}" srcId="{9FD355B4-628D-4529-A464-A05421E4A726}" destId="{4F6FD2C5-0730-42F3-BF96-8E950CC6DEF3}" srcOrd="1" destOrd="0" parTransId="{51B008E2-84D7-4D09-A11F-11E353FE5A4A}" sibTransId="{AD876A52-9D75-4E83-9D87-084E73E71E66}"/>
    <dgm:cxn modelId="{B2340041-28DB-40EA-B196-070E3486A06F}" type="presOf" srcId="{47548A33-BAD2-40ED-A5E6-5F433EA36766}" destId="{CDE4CC38-9CC7-4ECB-982E-46ECEF86CDA5}" srcOrd="0" destOrd="2" presId="urn:microsoft.com/office/officeart/2005/8/layout/hProcess11"/>
    <dgm:cxn modelId="{EC184A41-AF3D-41B2-BE92-88141A2D24A1}" srcId="{E4E533DB-C05C-45B9-A8A8-1CA77D45D169}" destId="{17CFE129-0178-428D-8B1F-5CDA58445B9C}" srcOrd="1" destOrd="0" parTransId="{0315B6D9-32F3-402E-84A1-4452AAE834FC}" sibTransId="{77822BAF-A193-4CF5-B92A-9C29479E6D9E}"/>
    <dgm:cxn modelId="{E72DFF62-457A-4EF4-A310-007ABE608402}" type="presOf" srcId="{4F6FD2C5-0730-42F3-BF96-8E950CC6DEF3}" destId="{2EA26340-D39B-4C87-B457-E37308844A08}" srcOrd="0" destOrd="2" presId="urn:microsoft.com/office/officeart/2005/8/layout/hProcess11"/>
    <dgm:cxn modelId="{0A249764-0C47-4E93-A049-BC8E6EFAA671}" type="presOf" srcId="{2A834E01-3DB0-451E-9D82-5508D0573F9D}" destId="{CDE4CC38-9CC7-4ECB-982E-46ECEF86CDA5}" srcOrd="0" destOrd="0" presId="urn:microsoft.com/office/officeart/2005/8/layout/hProcess11"/>
    <dgm:cxn modelId="{C31DDE69-9D90-4F24-B70E-1C629DD9F6C8}" srcId="{2A834E01-3DB0-451E-9D82-5508D0573F9D}" destId="{3A0EC06A-CD04-405C-BCA3-395FBBAF8FA4}" srcOrd="0" destOrd="0" parTransId="{67E4A083-22CA-43D8-BA1A-BA6147387B68}" sibTransId="{DB3DCFE0-68E5-4C9D-B034-DE9BE015C84A}"/>
    <dgm:cxn modelId="{D58C534A-E6BA-4DDD-956E-F7746807F3CA}" srcId="{87E06F83-4586-4B68-BE76-96565D655164}" destId="{69B31B87-87B8-44C9-B83D-8C53D23130C4}" srcOrd="1" destOrd="0" parTransId="{4050C472-269D-4BF8-B386-57A4D02BA017}" sibTransId="{BC428CB9-683E-49E3-921D-49B797E3A2AA}"/>
    <dgm:cxn modelId="{7E33794B-BAAB-47DC-AFBE-47075889D00B}" srcId="{0A6FFAEA-A289-4821-AF4D-FAC6693AC384}" destId="{AC62DE78-AEB8-4DF8-97D8-BE04C164CE20}" srcOrd="1" destOrd="0" parTransId="{44C609C8-7C6F-4EC0-8878-43702EAA1DD2}" sibTransId="{4F5C8DD4-1DB7-40C2-B0EF-845F7DCA5E18}"/>
    <dgm:cxn modelId="{5E16377A-B664-4C0C-B552-BB26BFC58EE0}" srcId="{69B31B87-87B8-44C9-B83D-8C53D23130C4}" destId="{990814F2-6EBD-4589-8969-6CA94A32E0B0}" srcOrd="0" destOrd="0" parTransId="{5510E0C8-F308-45FB-AFCE-3F0EB5AC6E41}" sibTransId="{B32593B6-D3FB-47CD-AC39-BC2766B5CBB2}"/>
    <dgm:cxn modelId="{71C2DC7F-E3D7-4DE4-BAE2-F0B55E2150FD}" type="presOf" srcId="{081E5633-D5BA-41D1-B0D5-CFC3BD5D84D7}" destId="{3E4F55FB-874A-4FAF-B481-D914F75F3E47}" srcOrd="0" destOrd="1" presId="urn:microsoft.com/office/officeart/2005/8/layout/hProcess11"/>
    <dgm:cxn modelId="{24FEE27F-E0CC-47EF-B84F-3391D8189040}" srcId="{9FD355B4-628D-4529-A464-A05421E4A726}" destId="{3E5AB854-F01A-43B8-AC2C-B9C32127B795}" srcOrd="0" destOrd="0" parTransId="{9E7AD2FD-A0B7-4198-AB08-012347E238AC}" sibTransId="{2554E620-FF73-4E59-8855-BFD41A6A0A6A}"/>
    <dgm:cxn modelId="{2AD93583-9F3A-4CF4-8C40-A10DCC4B6B2E}" type="presOf" srcId="{9FD355B4-628D-4529-A464-A05421E4A726}" destId="{2EA26340-D39B-4C87-B457-E37308844A08}" srcOrd="0" destOrd="0" presId="urn:microsoft.com/office/officeart/2005/8/layout/hProcess11"/>
    <dgm:cxn modelId="{A2585B88-09F4-40B6-950E-7C537E2285B8}" type="presOf" srcId="{69B31B87-87B8-44C9-B83D-8C53D23130C4}" destId="{0E82E840-D0FA-49D9-B19C-BEA4A7DBB8F0}" srcOrd="0" destOrd="0" presId="urn:microsoft.com/office/officeart/2005/8/layout/hProcess11"/>
    <dgm:cxn modelId="{CF7EBF8C-FE9B-4959-A96B-37D7D2BA6B2F}" type="presOf" srcId="{17CFE129-0178-428D-8B1F-5CDA58445B9C}" destId="{3E4F55FB-874A-4FAF-B481-D914F75F3E47}" srcOrd="0" destOrd="2" presId="urn:microsoft.com/office/officeart/2005/8/layout/hProcess11"/>
    <dgm:cxn modelId="{9D6F378E-6D9F-41D5-8699-7E627E74B6A2}" srcId="{E4E533DB-C05C-45B9-A8A8-1CA77D45D169}" destId="{081E5633-D5BA-41D1-B0D5-CFC3BD5D84D7}" srcOrd="0" destOrd="0" parTransId="{75C00EAD-4366-4B5C-9746-88FF420CEC56}" sibTransId="{719EF493-C1F8-4CB4-BDC0-5671FC6FD8B1}"/>
    <dgm:cxn modelId="{8D17C291-9820-434F-824F-E2B7FFE92357}" type="presOf" srcId="{87E06F83-4586-4B68-BE76-96565D655164}" destId="{F47B913F-A2ED-4D85-99A4-80FB146C565B}" srcOrd="0" destOrd="0" presId="urn:microsoft.com/office/officeart/2005/8/layout/hProcess11"/>
    <dgm:cxn modelId="{D3F7A893-9474-45B7-82AA-7439685412D1}" srcId="{0A6FFAEA-A289-4821-AF4D-FAC6693AC384}" destId="{A6DE012D-0442-4F60-99AD-10894BC10C21}" srcOrd="0" destOrd="0" parTransId="{9648E85E-FB1D-4D62-B887-6FA361F67CDB}" sibTransId="{A92BDF83-A442-4B29-8A38-720A182C08C3}"/>
    <dgm:cxn modelId="{A61C9096-C9DE-461C-92BF-E10CF7706C40}" type="presOf" srcId="{0A6FFAEA-A289-4821-AF4D-FAC6693AC384}" destId="{21973292-D2C5-4CBC-A25D-25FE7D15FE89}" srcOrd="0" destOrd="0" presId="urn:microsoft.com/office/officeart/2005/8/layout/hProcess11"/>
    <dgm:cxn modelId="{A200A597-9A3F-47B5-86E6-75F966CA2A54}" type="presOf" srcId="{A6DE012D-0442-4F60-99AD-10894BC10C21}" destId="{21973292-D2C5-4CBC-A25D-25FE7D15FE89}" srcOrd="0" destOrd="1" presId="urn:microsoft.com/office/officeart/2005/8/layout/hProcess11"/>
    <dgm:cxn modelId="{1DDF7CA0-ABCA-480D-A1E4-0D2C1F508882}" type="presOf" srcId="{E4E533DB-C05C-45B9-A8A8-1CA77D45D169}" destId="{3E4F55FB-874A-4FAF-B481-D914F75F3E47}" srcOrd="0" destOrd="0" presId="urn:microsoft.com/office/officeart/2005/8/layout/hProcess11"/>
    <dgm:cxn modelId="{C48B76A3-60B6-433D-800F-72FC440A3BB6}" srcId="{2A834E01-3DB0-451E-9D82-5508D0573F9D}" destId="{47548A33-BAD2-40ED-A5E6-5F433EA36766}" srcOrd="1" destOrd="0" parTransId="{41F4877E-E958-4F2B-B63A-050857F8EEEB}" sibTransId="{3B9159F3-58E7-48CD-ACCA-5BECD0012B09}"/>
    <dgm:cxn modelId="{293B9DAF-49C0-4009-BACE-799494BC0F34}" srcId="{69B31B87-87B8-44C9-B83D-8C53D23130C4}" destId="{0EDE7E76-F6F8-4055-86AE-1FC9393BECC5}" srcOrd="1" destOrd="0" parTransId="{44B64C6F-9799-4CF9-8E48-2E02D193F369}" sibTransId="{0425609C-54A4-4804-AD74-0222CA806444}"/>
    <dgm:cxn modelId="{BE8A4BC1-AB7F-429B-98AC-93CF37E0C353}" type="presOf" srcId="{3A0EC06A-CD04-405C-BCA3-395FBBAF8FA4}" destId="{CDE4CC38-9CC7-4ECB-982E-46ECEF86CDA5}" srcOrd="0" destOrd="1" presId="urn:microsoft.com/office/officeart/2005/8/layout/hProcess11"/>
    <dgm:cxn modelId="{5E8D7BDF-51DF-46DF-A246-B967ED2E774D}" srcId="{87E06F83-4586-4B68-BE76-96565D655164}" destId="{E4E533DB-C05C-45B9-A8A8-1CA77D45D169}" srcOrd="2" destOrd="0" parTransId="{1462C6C7-B323-4539-9CB6-EE70C519B86B}" sibTransId="{28610547-8F3B-451C-877F-928056E9FA79}"/>
    <dgm:cxn modelId="{69A759E3-B96C-48D4-8B69-7E18DF87CADC}" srcId="{87E06F83-4586-4B68-BE76-96565D655164}" destId="{0A6FFAEA-A289-4821-AF4D-FAC6693AC384}" srcOrd="3" destOrd="0" parTransId="{64577962-3A37-48AC-AF30-D08A08B599FA}" sibTransId="{3FB17551-0D9B-4484-9027-C25E46E550E6}"/>
    <dgm:cxn modelId="{4EF0ADFB-218D-4A5F-A30E-9A1B8D941371}" type="presOf" srcId="{990814F2-6EBD-4589-8969-6CA94A32E0B0}" destId="{0E82E840-D0FA-49D9-B19C-BEA4A7DBB8F0}" srcOrd="0" destOrd="1" presId="urn:microsoft.com/office/officeart/2005/8/layout/hProcess11"/>
    <dgm:cxn modelId="{BB27CBFD-2B25-49CF-B0DD-F4D7392AF935}" type="presOf" srcId="{0EDE7E76-F6F8-4055-86AE-1FC9393BECC5}" destId="{0E82E840-D0FA-49D9-B19C-BEA4A7DBB8F0}" srcOrd="0" destOrd="2" presId="urn:microsoft.com/office/officeart/2005/8/layout/hProcess11"/>
    <dgm:cxn modelId="{78E03706-B590-48FB-929C-6D114AE6E368}" type="presParOf" srcId="{F47B913F-A2ED-4D85-99A4-80FB146C565B}" destId="{128833F4-CFD6-4563-A51C-C91982D82E6F}" srcOrd="0" destOrd="0" presId="urn:microsoft.com/office/officeart/2005/8/layout/hProcess11"/>
    <dgm:cxn modelId="{567D58E5-6CFB-43A2-86ED-B1A7C6691134}" type="presParOf" srcId="{F47B913F-A2ED-4D85-99A4-80FB146C565B}" destId="{874D4156-DB3A-4F36-8E6A-225998A6875E}" srcOrd="1" destOrd="0" presId="urn:microsoft.com/office/officeart/2005/8/layout/hProcess11"/>
    <dgm:cxn modelId="{97AB13DD-5D85-4E32-8165-7627C68D2453}" type="presParOf" srcId="{874D4156-DB3A-4F36-8E6A-225998A6875E}" destId="{FB39A964-24B1-4F4B-909D-3E759A14552A}" srcOrd="0" destOrd="0" presId="urn:microsoft.com/office/officeart/2005/8/layout/hProcess11"/>
    <dgm:cxn modelId="{EDD7B894-F806-4C26-BF2A-7E19B3B67923}" type="presParOf" srcId="{FB39A964-24B1-4F4B-909D-3E759A14552A}" destId="{CDE4CC38-9CC7-4ECB-982E-46ECEF86CDA5}" srcOrd="0" destOrd="0" presId="urn:microsoft.com/office/officeart/2005/8/layout/hProcess11"/>
    <dgm:cxn modelId="{EA65F795-3CC3-49A1-A68E-C883ED19FF4A}" type="presParOf" srcId="{FB39A964-24B1-4F4B-909D-3E759A14552A}" destId="{00EF9D7A-D9D0-4794-AF60-C929F1CD6910}" srcOrd="1" destOrd="0" presId="urn:microsoft.com/office/officeart/2005/8/layout/hProcess11"/>
    <dgm:cxn modelId="{8F15367C-2147-436D-A80F-20AA7A908327}" type="presParOf" srcId="{FB39A964-24B1-4F4B-909D-3E759A14552A}" destId="{1119B60D-403B-4E4E-8293-B18F25D0806F}" srcOrd="2" destOrd="0" presId="urn:microsoft.com/office/officeart/2005/8/layout/hProcess11"/>
    <dgm:cxn modelId="{8127326E-E525-4E23-B76C-18AB70C6F2E6}" type="presParOf" srcId="{874D4156-DB3A-4F36-8E6A-225998A6875E}" destId="{EF5749A3-D6B7-4251-BAF1-A71B3B80961C}" srcOrd="1" destOrd="0" presId="urn:microsoft.com/office/officeart/2005/8/layout/hProcess11"/>
    <dgm:cxn modelId="{F9CB2EC5-4638-49D6-B128-0E3D346870D1}" type="presParOf" srcId="{874D4156-DB3A-4F36-8E6A-225998A6875E}" destId="{52D4C47E-2F89-4F70-9567-2754167DF07D}" srcOrd="2" destOrd="0" presId="urn:microsoft.com/office/officeart/2005/8/layout/hProcess11"/>
    <dgm:cxn modelId="{AFECE99C-EBE8-40C2-B068-A566276FEEBA}" type="presParOf" srcId="{52D4C47E-2F89-4F70-9567-2754167DF07D}" destId="{0E82E840-D0FA-49D9-B19C-BEA4A7DBB8F0}" srcOrd="0" destOrd="0" presId="urn:microsoft.com/office/officeart/2005/8/layout/hProcess11"/>
    <dgm:cxn modelId="{A97217AC-DCCB-4EA6-B333-F3C9F056FE29}" type="presParOf" srcId="{52D4C47E-2F89-4F70-9567-2754167DF07D}" destId="{54C68226-AAEA-4AC1-9BB7-71FB6DBBA873}" srcOrd="1" destOrd="0" presId="urn:microsoft.com/office/officeart/2005/8/layout/hProcess11"/>
    <dgm:cxn modelId="{8F5BC41D-BE54-495E-A97E-50DA6ABEA50B}" type="presParOf" srcId="{52D4C47E-2F89-4F70-9567-2754167DF07D}" destId="{A3FDD6CF-E599-4A56-8466-5EBC7A48EA94}" srcOrd="2" destOrd="0" presId="urn:microsoft.com/office/officeart/2005/8/layout/hProcess11"/>
    <dgm:cxn modelId="{754140F4-D995-47E0-84B6-EA2763040A93}" type="presParOf" srcId="{874D4156-DB3A-4F36-8E6A-225998A6875E}" destId="{59F03903-9867-4091-934E-913357468390}" srcOrd="3" destOrd="0" presId="urn:microsoft.com/office/officeart/2005/8/layout/hProcess11"/>
    <dgm:cxn modelId="{A9039344-92E0-4523-B310-F92D70CFC795}" type="presParOf" srcId="{874D4156-DB3A-4F36-8E6A-225998A6875E}" destId="{4034B478-9C03-4223-B12D-E3F5C0D89069}" srcOrd="4" destOrd="0" presId="urn:microsoft.com/office/officeart/2005/8/layout/hProcess11"/>
    <dgm:cxn modelId="{44ADFEF6-5CA8-4F69-9B6D-52B9885FADE5}" type="presParOf" srcId="{4034B478-9C03-4223-B12D-E3F5C0D89069}" destId="{3E4F55FB-874A-4FAF-B481-D914F75F3E47}" srcOrd="0" destOrd="0" presId="urn:microsoft.com/office/officeart/2005/8/layout/hProcess11"/>
    <dgm:cxn modelId="{DED0D842-850E-4021-ACDC-11792D346BD7}" type="presParOf" srcId="{4034B478-9C03-4223-B12D-E3F5C0D89069}" destId="{DB4BAF12-8D1C-4D46-808C-0D83AAA72A47}" srcOrd="1" destOrd="0" presId="urn:microsoft.com/office/officeart/2005/8/layout/hProcess11"/>
    <dgm:cxn modelId="{182786BC-D903-438C-90F1-2E153085E145}" type="presParOf" srcId="{4034B478-9C03-4223-B12D-E3F5C0D89069}" destId="{7DFFFB3A-8BB7-471C-8480-68A7C1056BD8}" srcOrd="2" destOrd="0" presId="urn:microsoft.com/office/officeart/2005/8/layout/hProcess11"/>
    <dgm:cxn modelId="{167C0820-7015-445A-93E7-558D745DF181}" type="presParOf" srcId="{874D4156-DB3A-4F36-8E6A-225998A6875E}" destId="{63046AB8-A762-4154-95F0-6358DDF8ED3B}" srcOrd="5" destOrd="0" presId="urn:microsoft.com/office/officeart/2005/8/layout/hProcess11"/>
    <dgm:cxn modelId="{C6501A0C-260D-45FC-A43B-89E98EA6474D}" type="presParOf" srcId="{874D4156-DB3A-4F36-8E6A-225998A6875E}" destId="{0A9F4BEE-2FAD-40CB-8FFA-44558F894CF2}" srcOrd="6" destOrd="0" presId="urn:microsoft.com/office/officeart/2005/8/layout/hProcess11"/>
    <dgm:cxn modelId="{CF173CCB-2073-49BB-9460-2FE80D47256B}" type="presParOf" srcId="{0A9F4BEE-2FAD-40CB-8FFA-44558F894CF2}" destId="{21973292-D2C5-4CBC-A25D-25FE7D15FE89}" srcOrd="0" destOrd="0" presId="urn:microsoft.com/office/officeart/2005/8/layout/hProcess11"/>
    <dgm:cxn modelId="{61AB26D1-BEFB-4563-AFFE-ED9596B3FA1A}" type="presParOf" srcId="{0A9F4BEE-2FAD-40CB-8FFA-44558F894CF2}" destId="{A0736E3C-3952-4662-8ACC-A224E54F667C}" srcOrd="1" destOrd="0" presId="urn:microsoft.com/office/officeart/2005/8/layout/hProcess11"/>
    <dgm:cxn modelId="{CF3F0247-D557-4481-BD38-AB56C7943C60}" type="presParOf" srcId="{0A9F4BEE-2FAD-40CB-8FFA-44558F894CF2}" destId="{CDDBEDB8-D6A7-4D01-A170-1A2953050AE5}" srcOrd="2" destOrd="0" presId="urn:microsoft.com/office/officeart/2005/8/layout/hProcess11"/>
    <dgm:cxn modelId="{3FDCC5B0-A816-4180-B777-4392FBE1821A}" type="presParOf" srcId="{874D4156-DB3A-4F36-8E6A-225998A6875E}" destId="{A210D7EA-9D99-431B-A82C-295E330DFE19}" srcOrd="7" destOrd="0" presId="urn:microsoft.com/office/officeart/2005/8/layout/hProcess11"/>
    <dgm:cxn modelId="{4AF95D5E-49C1-4DFC-ACF5-9FCE08F96492}" type="presParOf" srcId="{874D4156-DB3A-4F36-8E6A-225998A6875E}" destId="{6E3A7BFF-1666-451A-8D46-86467AC863BF}" srcOrd="8" destOrd="0" presId="urn:microsoft.com/office/officeart/2005/8/layout/hProcess11"/>
    <dgm:cxn modelId="{268F086D-952D-4FC1-99FF-3FD5A6A17CB3}" type="presParOf" srcId="{6E3A7BFF-1666-451A-8D46-86467AC863BF}" destId="{2EA26340-D39B-4C87-B457-E37308844A08}" srcOrd="0" destOrd="0" presId="urn:microsoft.com/office/officeart/2005/8/layout/hProcess11"/>
    <dgm:cxn modelId="{4C5329FA-186B-43B5-92A3-BA69A1B06063}" type="presParOf" srcId="{6E3A7BFF-1666-451A-8D46-86467AC863BF}" destId="{07C5810B-31B1-4977-94F5-A9509E583268}" srcOrd="1" destOrd="0" presId="urn:microsoft.com/office/officeart/2005/8/layout/hProcess11"/>
    <dgm:cxn modelId="{A8A5BC46-C69E-4F6C-A37D-1AC60DBE9947}" type="presParOf" srcId="{6E3A7BFF-1666-451A-8D46-86467AC863BF}" destId="{4E52A6A4-6E89-4633-B0B3-FE6C6A21627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7A2F8C-9CFC-4AF4-A8EB-2F5ADE9AD4F7}" type="doc">
      <dgm:prSet loTypeId="urn:microsoft.com/office/officeart/2005/8/layout/matrix3" loCatId="matrix" qsTypeId="urn:microsoft.com/office/officeart/2005/8/quickstyle/simple1" qsCatId="simple" csTypeId="urn:microsoft.com/office/officeart/2005/8/colors/accent6_1" csCatId="accent6"/>
      <dgm:spPr/>
      <dgm:t>
        <a:bodyPr/>
        <a:lstStyle/>
        <a:p>
          <a:endParaRPr lang="en-BE"/>
        </a:p>
      </dgm:t>
    </dgm:pt>
    <dgm:pt modelId="{63656743-8E53-4D89-88B6-10987B19B92E}">
      <dgm:prSet custT="1"/>
      <dgm:spPr/>
      <dgm:t>
        <a:bodyPr/>
        <a:lstStyle/>
        <a:p>
          <a:r>
            <a:rPr lang="en-GB" sz="2000" b="1"/>
            <a:t>Ungleiche Beteiligung</a:t>
          </a:r>
          <a:endParaRPr lang="en-BE" sz="2000" b="1"/>
        </a:p>
      </dgm:t>
    </dgm:pt>
    <dgm:pt modelId="{E5ECF0B5-E1A1-4E93-BCDC-6C36733FF639}" type="parTrans" cxnId="{C1E96DA6-2359-44EF-B97A-1E9171FB010D}">
      <dgm:prSet/>
      <dgm:spPr/>
      <dgm:t>
        <a:bodyPr/>
        <a:lstStyle/>
        <a:p>
          <a:endParaRPr lang="en-BE" sz="2400" b="1"/>
        </a:p>
      </dgm:t>
    </dgm:pt>
    <dgm:pt modelId="{CEA4C6B8-56CC-4887-AFC6-53900430FF3C}" type="sibTrans" cxnId="{C1E96DA6-2359-44EF-B97A-1E9171FB010D}">
      <dgm:prSet/>
      <dgm:spPr/>
      <dgm:t>
        <a:bodyPr/>
        <a:lstStyle/>
        <a:p>
          <a:endParaRPr lang="en-BE" sz="2400" b="1"/>
        </a:p>
      </dgm:t>
    </dgm:pt>
    <dgm:pt modelId="{786BC343-04C3-4B23-8E23-6C852DABCEAA}">
      <dgm:prSet custT="1"/>
      <dgm:spPr/>
      <dgm:t>
        <a:bodyPr/>
        <a:lstStyle/>
        <a:p>
          <a:r>
            <a:rPr lang="en-GB" sz="1600" b="1"/>
            <a:t>Lösung: Weisen Sie jedem Mitglied bestimmte Rollen und Zuständigkeiten zu, um sicherzustellen, dass jeder eine definierte Aufgabe hat. Nutzen Sie Peer Reviews, um Beiträge zu bewerten und die Verantwortlichkeit zu fördern.</a:t>
          </a:r>
          <a:endParaRPr lang="en-BE" sz="1600" b="1"/>
        </a:p>
      </dgm:t>
    </dgm:pt>
    <dgm:pt modelId="{835CD340-0AA0-4296-BA04-72A274AAAEE1}" type="parTrans" cxnId="{343B96F0-285D-46F9-9476-8CFA6A916594}">
      <dgm:prSet/>
      <dgm:spPr/>
      <dgm:t>
        <a:bodyPr/>
        <a:lstStyle/>
        <a:p>
          <a:endParaRPr lang="en-BE" sz="2400" b="1"/>
        </a:p>
      </dgm:t>
    </dgm:pt>
    <dgm:pt modelId="{FD333D25-4019-4385-8EFE-50481CB2A960}" type="sibTrans" cxnId="{343B96F0-285D-46F9-9476-8CFA6A916594}">
      <dgm:prSet/>
      <dgm:spPr/>
      <dgm:t>
        <a:bodyPr/>
        <a:lstStyle/>
        <a:p>
          <a:endParaRPr lang="en-BE" sz="2400" b="1"/>
        </a:p>
      </dgm:t>
    </dgm:pt>
    <dgm:pt modelId="{3BE2094D-62D2-43EB-BE26-548A2EBCFFF1}">
      <dgm:prSet custT="1"/>
      <dgm:spPr/>
      <dgm:t>
        <a:bodyPr/>
        <a:lstStyle/>
        <a:p>
          <a:r>
            <a:rPr lang="en-GB" sz="2000" b="1"/>
            <a:t>Konflikte innerhalb von Gruppen</a:t>
          </a:r>
          <a:endParaRPr lang="en-BE" sz="2000" b="1"/>
        </a:p>
      </dgm:t>
    </dgm:pt>
    <dgm:pt modelId="{44E5CED3-C67A-4BD3-92A8-6FFAB4EECCD5}" type="parTrans" cxnId="{25D4EC81-0FC7-48F0-A168-E91389D7C14F}">
      <dgm:prSet/>
      <dgm:spPr/>
      <dgm:t>
        <a:bodyPr/>
        <a:lstStyle/>
        <a:p>
          <a:endParaRPr lang="en-BE" sz="2400" b="1"/>
        </a:p>
      </dgm:t>
    </dgm:pt>
    <dgm:pt modelId="{1706D33F-445E-46CF-B2D6-CB66C9740D2B}" type="sibTrans" cxnId="{25D4EC81-0FC7-48F0-A168-E91389D7C14F}">
      <dgm:prSet/>
      <dgm:spPr/>
      <dgm:t>
        <a:bodyPr/>
        <a:lstStyle/>
        <a:p>
          <a:endParaRPr lang="en-BE" sz="2400" b="1"/>
        </a:p>
      </dgm:t>
    </dgm:pt>
    <dgm:pt modelId="{60D39966-E4C3-45B1-8367-E4FB54571324}">
      <dgm:prSet custT="1"/>
      <dgm:spPr/>
      <dgm:t>
        <a:bodyPr/>
        <a:lstStyle/>
        <a:p>
          <a:r>
            <a:rPr lang="en-GB" sz="1600" b="1"/>
            <a:t>Lösung: Fördern Sie eine offene Kommunikation und legen Sie Richtlinien zur Konfliktlösung fest. Die Lehrkraft sollte bei Bedarf vermitteln, um den Schülern bei der Lösung von Meinungsverschiedenheiten zu helfen.</a:t>
          </a:r>
          <a:endParaRPr lang="en-BE" sz="1600" b="1"/>
        </a:p>
      </dgm:t>
    </dgm:pt>
    <dgm:pt modelId="{8FE934D3-AE53-419F-ACED-B432072F7E6F}" type="parTrans" cxnId="{36890A88-8780-40CC-967E-D301FE62F647}">
      <dgm:prSet/>
      <dgm:spPr/>
      <dgm:t>
        <a:bodyPr/>
        <a:lstStyle/>
        <a:p>
          <a:endParaRPr lang="en-BE" sz="2400" b="1"/>
        </a:p>
      </dgm:t>
    </dgm:pt>
    <dgm:pt modelId="{8CF03FD2-37F5-4306-B3A7-8A5713E4A54B}" type="sibTrans" cxnId="{36890A88-8780-40CC-967E-D301FE62F647}">
      <dgm:prSet/>
      <dgm:spPr/>
      <dgm:t>
        <a:bodyPr/>
        <a:lstStyle/>
        <a:p>
          <a:endParaRPr lang="en-BE" sz="2400" b="1"/>
        </a:p>
      </dgm:t>
    </dgm:pt>
    <dgm:pt modelId="{02B278DF-9E0B-4B2E-BAFB-BE17F0043EAC}">
      <dgm:prSet custT="1"/>
      <dgm:spPr/>
      <dgm:t>
        <a:bodyPr/>
        <a:lstStyle/>
        <a:p>
          <a:r>
            <a:rPr lang="en-GB" sz="2000" b="1"/>
            <a:t>Zeitmanagement</a:t>
          </a:r>
          <a:endParaRPr lang="en-BE" sz="2000" b="1"/>
        </a:p>
      </dgm:t>
    </dgm:pt>
    <dgm:pt modelId="{D18AA721-79A9-4312-BD00-BB668ED3F08A}" type="parTrans" cxnId="{8B3F9263-5CEF-4FCE-A467-B83C60EE65FC}">
      <dgm:prSet/>
      <dgm:spPr/>
      <dgm:t>
        <a:bodyPr/>
        <a:lstStyle/>
        <a:p>
          <a:endParaRPr lang="en-BE" sz="2400" b="1"/>
        </a:p>
      </dgm:t>
    </dgm:pt>
    <dgm:pt modelId="{2E45330F-F823-46F0-9C0B-895C4BC5FB25}" type="sibTrans" cxnId="{8B3F9263-5CEF-4FCE-A467-B83C60EE65FC}">
      <dgm:prSet/>
      <dgm:spPr/>
      <dgm:t>
        <a:bodyPr/>
        <a:lstStyle/>
        <a:p>
          <a:endParaRPr lang="en-BE" sz="2400" b="1"/>
        </a:p>
      </dgm:t>
    </dgm:pt>
    <dgm:pt modelId="{B173BD35-DA4B-482C-B11A-40229E3A6492}">
      <dgm:prSet custT="1"/>
      <dgm:spPr/>
      <dgm:t>
        <a:bodyPr/>
        <a:lstStyle/>
        <a:p>
          <a:r>
            <a:rPr lang="en-GB" sz="1600" b="1"/>
            <a:t>Lösung: Setzen Sie strukturierte Fristen für jede Aufgabe und betonen Sie, wie wichtig es ist, sich Gruppenziele zu setzen. Meilensteine und Kontrollpunkte können helfen, die Gruppe auf Kurs zu halten.</a:t>
          </a:r>
          <a:endParaRPr lang="en-BE" sz="1600" b="1"/>
        </a:p>
      </dgm:t>
    </dgm:pt>
    <dgm:pt modelId="{AEE19EC9-8AF4-4030-85CE-F0229E9D5EBC}" type="parTrans" cxnId="{074063DE-B394-4A0D-AB09-D6FF6D67B533}">
      <dgm:prSet/>
      <dgm:spPr/>
      <dgm:t>
        <a:bodyPr/>
        <a:lstStyle/>
        <a:p>
          <a:endParaRPr lang="en-BE" sz="2400" b="1"/>
        </a:p>
      </dgm:t>
    </dgm:pt>
    <dgm:pt modelId="{8E84C528-B649-4250-9A2F-44C581B7E4D2}" type="sibTrans" cxnId="{074063DE-B394-4A0D-AB09-D6FF6D67B533}">
      <dgm:prSet/>
      <dgm:spPr/>
      <dgm:t>
        <a:bodyPr/>
        <a:lstStyle/>
        <a:p>
          <a:endParaRPr lang="en-BE" sz="2400" b="1"/>
        </a:p>
      </dgm:t>
    </dgm:pt>
    <dgm:pt modelId="{72357039-1872-437A-A991-1A38C6A44055}">
      <dgm:prSet custT="1"/>
      <dgm:spPr/>
      <dgm:t>
        <a:bodyPr/>
        <a:lstStyle/>
        <a:p>
          <a:r>
            <a:rPr lang="en-GB" sz="2000" b="1"/>
            <a:t>Zugang zu Tools und Ressourcen</a:t>
          </a:r>
          <a:endParaRPr lang="en-BE" sz="2000" b="1"/>
        </a:p>
      </dgm:t>
    </dgm:pt>
    <dgm:pt modelId="{F9DFD2F9-77B5-4771-A2D8-C500301FEF96}" type="parTrans" cxnId="{B36DDBF5-DAD0-4DCE-997C-7A5EF717DE3B}">
      <dgm:prSet/>
      <dgm:spPr/>
      <dgm:t>
        <a:bodyPr/>
        <a:lstStyle/>
        <a:p>
          <a:endParaRPr lang="en-BE" sz="2400" b="1"/>
        </a:p>
      </dgm:t>
    </dgm:pt>
    <dgm:pt modelId="{DBF82D2E-EEE9-4773-890A-2DB45660AE05}" type="sibTrans" cxnId="{B36DDBF5-DAD0-4DCE-997C-7A5EF717DE3B}">
      <dgm:prSet/>
      <dgm:spPr/>
      <dgm:t>
        <a:bodyPr/>
        <a:lstStyle/>
        <a:p>
          <a:endParaRPr lang="en-BE" sz="2400" b="1"/>
        </a:p>
      </dgm:t>
    </dgm:pt>
    <dgm:pt modelId="{D2C46E5C-AA65-4E45-9C00-D1C49CBF0C86}">
      <dgm:prSet custT="1"/>
      <dgm:spPr/>
      <dgm:t>
        <a:bodyPr/>
        <a:lstStyle/>
        <a:p>
          <a:r>
            <a:rPr lang="en-GB" sz="1600" b="1"/>
            <a:t>Lösung: Stellen Sie sicher, dass alle Studierenden Zugang zu den erforderlichen Tools haben, und bieten Sie denjenigen, die Probleme mit der Zugänglichkeit haben, Alternativen an. Bieten Sie beispielsweise Offline-Inhalte oder mehr Zeit für praktische Aktivitäten an.</a:t>
          </a:r>
          <a:endParaRPr lang="en-BE" sz="1600" b="1"/>
        </a:p>
      </dgm:t>
    </dgm:pt>
    <dgm:pt modelId="{154FB92D-7640-4A75-9161-3DA3A886C4E6}" type="parTrans" cxnId="{ABE7BECF-0C2B-4CCA-BCC3-922E438410CC}">
      <dgm:prSet/>
      <dgm:spPr/>
      <dgm:t>
        <a:bodyPr/>
        <a:lstStyle/>
        <a:p>
          <a:endParaRPr lang="en-BE" sz="2400" b="1"/>
        </a:p>
      </dgm:t>
    </dgm:pt>
    <dgm:pt modelId="{F3650132-2902-4796-A43B-52D95B5C5410}" type="sibTrans" cxnId="{ABE7BECF-0C2B-4CCA-BCC3-922E438410CC}">
      <dgm:prSet/>
      <dgm:spPr/>
      <dgm:t>
        <a:bodyPr/>
        <a:lstStyle/>
        <a:p>
          <a:endParaRPr lang="en-BE" sz="2400" b="1"/>
        </a:p>
      </dgm:t>
    </dgm:pt>
    <dgm:pt modelId="{EA95E5C0-9571-48BF-AA1D-08850555BCBD}" type="pres">
      <dgm:prSet presAssocID="{CE7A2F8C-9CFC-4AF4-A8EB-2F5ADE9AD4F7}" presName="matrix" presStyleCnt="0">
        <dgm:presLayoutVars>
          <dgm:chMax val="1"/>
          <dgm:dir/>
          <dgm:resizeHandles val="exact"/>
        </dgm:presLayoutVars>
      </dgm:prSet>
      <dgm:spPr/>
    </dgm:pt>
    <dgm:pt modelId="{D14AF3CE-CB5D-45B4-BF71-80F7F95240BF}" type="pres">
      <dgm:prSet presAssocID="{CE7A2F8C-9CFC-4AF4-A8EB-2F5ADE9AD4F7}" presName="diamond" presStyleLbl="bgShp" presStyleIdx="0" presStyleCnt="1"/>
      <dgm:spPr/>
    </dgm:pt>
    <dgm:pt modelId="{8CBAABCD-DCB9-4526-B579-EB2FA346DCDE}" type="pres">
      <dgm:prSet presAssocID="{CE7A2F8C-9CFC-4AF4-A8EB-2F5ADE9AD4F7}" presName="quad1" presStyleLbl="node1" presStyleIdx="0" presStyleCnt="4">
        <dgm:presLayoutVars>
          <dgm:chMax val="0"/>
          <dgm:chPref val="0"/>
          <dgm:bulletEnabled val="1"/>
        </dgm:presLayoutVars>
      </dgm:prSet>
      <dgm:spPr/>
    </dgm:pt>
    <dgm:pt modelId="{EF1D90B6-FF36-42C9-BE8A-0741DBE77F98}" type="pres">
      <dgm:prSet presAssocID="{CE7A2F8C-9CFC-4AF4-A8EB-2F5ADE9AD4F7}" presName="quad2" presStyleLbl="node1" presStyleIdx="1" presStyleCnt="4">
        <dgm:presLayoutVars>
          <dgm:chMax val="0"/>
          <dgm:chPref val="0"/>
          <dgm:bulletEnabled val="1"/>
        </dgm:presLayoutVars>
      </dgm:prSet>
      <dgm:spPr/>
    </dgm:pt>
    <dgm:pt modelId="{2CFC26A0-67F7-4076-923D-FD87C6D22C5A}" type="pres">
      <dgm:prSet presAssocID="{CE7A2F8C-9CFC-4AF4-A8EB-2F5ADE9AD4F7}" presName="quad3" presStyleLbl="node1" presStyleIdx="2" presStyleCnt="4">
        <dgm:presLayoutVars>
          <dgm:chMax val="0"/>
          <dgm:chPref val="0"/>
          <dgm:bulletEnabled val="1"/>
        </dgm:presLayoutVars>
      </dgm:prSet>
      <dgm:spPr/>
    </dgm:pt>
    <dgm:pt modelId="{991EC717-39C2-4E00-AD2F-6B62DAED2C80}" type="pres">
      <dgm:prSet presAssocID="{CE7A2F8C-9CFC-4AF4-A8EB-2F5ADE9AD4F7}" presName="quad4" presStyleLbl="node1" presStyleIdx="3" presStyleCnt="4">
        <dgm:presLayoutVars>
          <dgm:chMax val="0"/>
          <dgm:chPref val="0"/>
          <dgm:bulletEnabled val="1"/>
        </dgm:presLayoutVars>
      </dgm:prSet>
      <dgm:spPr/>
    </dgm:pt>
  </dgm:ptLst>
  <dgm:cxnLst>
    <dgm:cxn modelId="{3E3BFD2D-83EE-400D-BF01-43CCDF946C97}" type="presOf" srcId="{72357039-1872-437A-A991-1A38C6A44055}" destId="{991EC717-39C2-4E00-AD2F-6B62DAED2C80}" srcOrd="0" destOrd="0" presId="urn:microsoft.com/office/officeart/2005/8/layout/matrix3"/>
    <dgm:cxn modelId="{8B3F9263-5CEF-4FCE-A467-B83C60EE65FC}" srcId="{CE7A2F8C-9CFC-4AF4-A8EB-2F5ADE9AD4F7}" destId="{02B278DF-9E0B-4B2E-BAFB-BE17F0043EAC}" srcOrd="2" destOrd="0" parTransId="{D18AA721-79A9-4312-BD00-BB668ED3F08A}" sibTransId="{2E45330F-F823-46F0-9C0B-895C4BC5FB25}"/>
    <dgm:cxn modelId="{62902945-5E64-4C6F-9BED-AF4C2E2CA38D}" type="presOf" srcId="{CE7A2F8C-9CFC-4AF4-A8EB-2F5ADE9AD4F7}" destId="{EA95E5C0-9571-48BF-AA1D-08850555BCBD}" srcOrd="0" destOrd="0" presId="urn:microsoft.com/office/officeart/2005/8/layout/matrix3"/>
    <dgm:cxn modelId="{5D41C746-9138-43A3-9208-9CCE14AB9DE8}" type="presOf" srcId="{3BE2094D-62D2-43EB-BE26-548A2EBCFFF1}" destId="{EF1D90B6-FF36-42C9-BE8A-0741DBE77F98}" srcOrd="0" destOrd="0" presId="urn:microsoft.com/office/officeart/2005/8/layout/matrix3"/>
    <dgm:cxn modelId="{45FB7467-2F19-44D9-9914-DF36BBEF3787}" type="presOf" srcId="{63656743-8E53-4D89-88B6-10987B19B92E}" destId="{8CBAABCD-DCB9-4526-B579-EB2FA346DCDE}" srcOrd="0" destOrd="0" presId="urn:microsoft.com/office/officeart/2005/8/layout/matrix3"/>
    <dgm:cxn modelId="{CDA5E66B-00B0-448A-8599-75FADA04B59D}" type="presOf" srcId="{D2C46E5C-AA65-4E45-9C00-D1C49CBF0C86}" destId="{991EC717-39C2-4E00-AD2F-6B62DAED2C80}" srcOrd="0" destOrd="1" presId="urn:microsoft.com/office/officeart/2005/8/layout/matrix3"/>
    <dgm:cxn modelId="{B3E5FC7F-5503-4EDE-B148-6CB37C7186C6}" type="presOf" srcId="{786BC343-04C3-4B23-8E23-6C852DABCEAA}" destId="{8CBAABCD-DCB9-4526-B579-EB2FA346DCDE}" srcOrd="0" destOrd="1" presId="urn:microsoft.com/office/officeart/2005/8/layout/matrix3"/>
    <dgm:cxn modelId="{25D4EC81-0FC7-48F0-A168-E91389D7C14F}" srcId="{CE7A2F8C-9CFC-4AF4-A8EB-2F5ADE9AD4F7}" destId="{3BE2094D-62D2-43EB-BE26-548A2EBCFFF1}" srcOrd="1" destOrd="0" parTransId="{44E5CED3-C67A-4BD3-92A8-6FFAB4EECCD5}" sibTransId="{1706D33F-445E-46CF-B2D6-CB66C9740D2B}"/>
    <dgm:cxn modelId="{36890A88-8780-40CC-967E-D301FE62F647}" srcId="{3BE2094D-62D2-43EB-BE26-548A2EBCFFF1}" destId="{60D39966-E4C3-45B1-8367-E4FB54571324}" srcOrd="0" destOrd="0" parTransId="{8FE934D3-AE53-419F-ACED-B432072F7E6F}" sibTransId="{8CF03FD2-37F5-4306-B3A7-8A5713E4A54B}"/>
    <dgm:cxn modelId="{CEC51492-3099-4CA3-B856-22070E9BAB22}" type="presOf" srcId="{60D39966-E4C3-45B1-8367-E4FB54571324}" destId="{EF1D90B6-FF36-42C9-BE8A-0741DBE77F98}" srcOrd="0" destOrd="1" presId="urn:microsoft.com/office/officeart/2005/8/layout/matrix3"/>
    <dgm:cxn modelId="{C1E96DA6-2359-44EF-B97A-1E9171FB010D}" srcId="{CE7A2F8C-9CFC-4AF4-A8EB-2F5ADE9AD4F7}" destId="{63656743-8E53-4D89-88B6-10987B19B92E}" srcOrd="0" destOrd="0" parTransId="{E5ECF0B5-E1A1-4E93-BCDC-6C36733FF639}" sibTransId="{CEA4C6B8-56CC-4887-AFC6-53900430FF3C}"/>
    <dgm:cxn modelId="{DB8A8DAF-BB69-486A-838F-7A0252ECE2F0}" type="presOf" srcId="{02B278DF-9E0B-4B2E-BAFB-BE17F0043EAC}" destId="{2CFC26A0-67F7-4076-923D-FD87C6D22C5A}" srcOrd="0" destOrd="0" presId="urn:microsoft.com/office/officeart/2005/8/layout/matrix3"/>
    <dgm:cxn modelId="{ABE7BECF-0C2B-4CCA-BCC3-922E438410CC}" srcId="{72357039-1872-437A-A991-1A38C6A44055}" destId="{D2C46E5C-AA65-4E45-9C00-D1C49CBF0C86}" srcOrd="0" destOrd="0" parTransId="{154FB92D-7640-4A75-9161-3DA3A886C4E6}" sibTransId="{F3650132-2902-4796-A43B-52D95B5C5410}"/>
    <dgm:cxn modelId="{4EF942D2-691A-4278-9CE9-0690A57F9B0F}" type="presOf" srcId="{B173BD35-DA4B-482C-B11A-40229E3A6492}" destId="{2CFC26A0-67F7-4076-923D-FD87C6D22C5A}" srcOrd="0" destOrd="1" presId="urn:microsoft.com/office/officeart/2005/8/layout/matrix3"/>
    <dgm:cxn modelId="{074063DE-B394-4A0D-AB09-D6FF6D67B533}" srcId="{02B278DF-9E0B-4B2E-BAFB-BE17F0043EAC}" destId="{B173BD35-DA4B-482C-B11A-40229E3A6492}" srcOrd="0" destOrd="0" parTransId="{AEE19EC9-8AF4-4030-85CE-F0229E9D5EBC}" sibTransId="{8E84C528-B649-4250-9A2F-44C581B7E4D2}"/>
    <dgm:cxn modelId="{343B96F0-285D-46F9-9476-8CFA6A916594}" srcId="{63656743-8E53-4D89-88B6-10987B19B92E}" destId="{786BC343-04C3-4B23-8E23-6C852DABCEAA}" srcOrd="0" destOrd="0" parTransId="{835CD340-0AA0-4296-BA04-72A274AAAEE1}" sibTransId="{FD333D25-4019-4385-8EFE-50481CB2A960}"/>
    <dgm:cxn modelId="{B36DDBF5-DAD0-4DCE-997C-7A5EF717DE3B}" srcId="{CE7A2F8C-9CFC-4AF4-A8EB-2F5ADE9AD4F7}" destId="{72357039-1872-437A-A991-1A38C6A44055}" srcOrd="3" destOrd="0" parTransId="{F9DFD2F9-77B5-4771-A2D8-C500301FEF96}" sibTransId="{DBF82D2E-EEE9-4773-890A-2DB45660AE05}"/>
    <dgm:cxn modelId="{D4E7C9FA-A4A0-419B-9E86-D79A14AC3E47}" type="presParOf" srcId="{EA95E5C0-9571-48BF-AA1D-08850555BCBD}" destId="{D14AF3CE-CB5D-45B4-BF71-80F7F95240BF}" srcOrd="0" destOrd="0" presId="urn:microsoft.com/office/officeart/2005/8/layout/matrix3"/>
    <dgm:cxn modelId="{C305AD32-B7AA-4F3B-BCA3-4B5D85EEB648}" type="presParOf" srcId="{EA95E5C0-9571-48BF-AA1D-08850555BCBD}" destId="{8CBAABCD-DCB9-4526-B579-EB2FA346DCDE}" srcOrd="1" destOrd="0" presId="urn:microsoft.com/office/officeart/2005/8/layout/matrix3"/>
    <dgm:cxn modelId="{3BD143FD-75D7-436C-9501-8D9A23E9AEC2}" type="presParOf" srcId="{EA95E5C0-9571-48BF-AA1D-08850555BCBD}" destId="{EF1D90B6-FF36-42C9-BE8A-0741DBE77F98}" srcOrd="2" destOrd="0" presId="urn:microsoft.com/office/officeart/2005/8/layout/matrix3"/>
    <dgm:cxn modelId="{7891E6FB-5D85-4C4F-A752-CA4D77463EE0}" type="presParOf" srcId="{EA95E5C0-9571-48BF-AA1D-08850555BCBD}" destId="{2CFC26A0-67F7-4076-923D-FD87C6D22C5A}" srcOrd="3" destOrd="0" presId="urn:microsoft.com/office/officeart/2005/8/layout/matrix3"/>
    <dgm:cxn modelId="{8877C6C0-03C1-4621-B165-3BE4BF2C3C20}" type="presParOf" srcId="{EA95E5C0-9571-48BF-AA1D-08850555BCBD}" destId="{991EC717-39C2-4E00-AD2F-6B62DAED2C80}"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22D546-CE45-4626-9D12-7E2554A72D49}" type="doc">
      <dgm:prSet loTypeId="urn:microsoft.com/office/officeart/2016/7/layout/LinearArrowProcessNumbered" loCatId="process" qsTypeId="urn:microsoft.com/office/officeart/2005/8/quickstyle/simple1" qsCatId="simple" csTypeId="urn:microsoft.com/office/officeart/2005/8/colors/accent6_2" csCatId="accent6"/>
      <dgm:spPr/>
      <dgm:t>
        <a:bodyPr/>
        <a:lstStyle/>
        <a:p>
          <a:endParaRPr lang="en-US"/>
        </a:p>
      </dgm:t>
    </dgm:pt>
    <dgm:pt modelId="{64D3693C-455B-4E2C-BEC3-A84A79EEC739}">
      <dgm:prSet custT="1"/>
      <dgm:spPr/>
      <dgm:t>
        <a:bodyPr/>
        <a:lstStyle/>
        <a:p>
          <a:r>
            <a:rPr lang="en-GB" sz="1400" b="1"/>
            <a:t>Übergang vom Lehrer zum Betreuer: </a:t>
          </a:r>
          <a:r>
            <a:rPr lang="en-GB" sz="1400"/>
            <a:t>Akzeptiert den Wechsel vom traditionellen Unterricht zur Moderation, bei der der Lehrer den Lernprozess anleitet und die Zusammenarbeit der Schüler unterstützt.</a:t>
          </a:r>
          <a:endParaRPr lang="en-US" sz="1400"/>
        </a:p>
      </dgm:t>
    </dgm:pt>
    <dgm:pt modelId="{8F111A12-435A-4D93-945F-8D4E40142501}" type="parTrans" cxnId="{B9A69BC4-DA6A-4F58-9183-4AA5FBAE547A}">
      <dgm:prSet/>
      <dgm:spPr/>
      <dgm:t>
        <a:bodyPr/>
        <a:lstStyle/>
        <a:p>
          <a:endParaRPr lang="en-US" sz="2400"/>
        </a:p>
      </dgm:t>
    </dgm:pt>
    <dgm:pt modelId="{4EF26ABB-BC5F-4ECD-A247-40820E567B01}" type="sibTrans" cxnId="{B9A69BC4-DA6A-4F58-9183-4AA5FBAE547A}">
      <dgm:prSet phldrT="1" phldr="0" custT="1"/>
      <dgm:spPr/>
      <dgm:t>
        <a:bodyPr/>
        <a:lstStyle/>
        <a:p>
          <a:r>
            <a:rPr lang="en-US" sz="6000"/>
            <a:t>1</a:t>
          </a:r>
        </a:p>
      </dgm:t>
    </dgm:pt>
    <dgm:pt modelId="{1750901E-5D9A-49BB-B06E-4A0FF56E7F93}">
      <dgm:prSet custT="1"/>
      <dgm:spPr/>
      <dgm:t>
        <a:bodyPr/>
        <a:lstStyle/>
        <a:p>
          <a:r>
            <a:rPr lang="en-GB" sz="1400" b="1"/>
            <a:t>Schaffung eines förderlichen Umfelds: </a:t>
          </a:r>
          <a:r>
            <a:rPr lang="en-GB" sz="1400"/>
            <a:t>Lernen Sie, wie Sie ein sicheres und förderliches Umfeld schaffen, das die Risikobereitschaft fördert und die Beiträge aller Lernenden wertschätzt</a:t>
          </a:r>
          <a:r>
            <a:rPr lang="en-GB" sz="1400" b="1"/>
            <a:t>.</a:t>
          </a:r>
          <a:endParaRPr lang="en-US" sz="1400"/>
        </a:p>
      </dgm:t>
    </dgm:pt>
    <dgm:pt modelId="{FA62429B-9E7B-4224-A950-F609D8D5D014}" type="parTrans" cxnId="{3B8DC3B5-685C-43D6-8204-7A23B34A752D}">
      <dgm:prSet/>
      <dgm:spPr/>
      <dgm:t>
        <a:bodyPr/>
        <a:lstStyle/>
        <a:p>
          <a:endParaRPr lang="en-US" sz="2400"/>
        </a:p>
      </dgm:t>
    </dgm:pt>
    <dgm:pt modelId="{E71152EE-CF89-4AA0-850E-D44BDC3A946D}" type="sibTrans" cxnId="{3B8DC3B5-685C-43D6-8204-7A23B34A752D}">
      <dgm:prSet phldrT="2" phldr="0" custT="1"/>
      <dgm:spPr/>
      <dgm:t>
        <a:bodyPr/>
        <a:lstStyle/>
        <a:p>
          <a:r>
            <a:rPr lang="en-US" sz="6000"/>
            <a:t>2</a:t>
          </a:r>
        </a:p>
      </dgm:t>
    </dgm:pt>
    <dgm:pt modelId="{196407E4-CD3D-47F1-9D11-6C227BDA71D7}">
      <dgm:prSet custT="1"/>
      <dgm:spPr/>
      <dgm:t>
        <a:bodyPr/>
        <a:lstStyle/>
        <a:p>
          <a:r>
            <a:rPr lang="en-GB" sz="1400" b="1"/>
            <a:t>Partizipationsrahmen: </a:t>
          </a:r>
          <a:r>
            <a:rPr lang="en-GB" sz="1400"/>
            <a:t>Führen Sie Rahmen und Strukturen ein, die sicherstellen, dass alle Lernenden die Möglichkeit haben, sich sinnvoll an gemeinschaftlichen Aktivitäten zu beteiligen.</a:t>
          </a:r>
          <a:endParaRPr lang="en-US" sz="1400"/>
        </a:p>
      </dgm:t>
    </dgm:pt>
    <dgm:pt modelId="{ADAFBB05-8CBA-4F1E-9387-B1B47A352E32}" type="parTrans" cxnId="{25779E8B-7CE3-4E23-AC72-50E14061D2E7}">
      <dgm:prSet/>
      <dgm:spPr/>
      <dgm:t>
        <a:bodyPr/>
        <a:lstStyle/>
        <a:p>
          <a:endParaRPr lang="en-US" sz="2400"/>
        </a:p>
      </dgm:t>
    </dgm:pt>
    <dgm:pt modelId="{3BBB247A-C14A-4E1F-A033-7A6A67281062}" type="sibTrans" cxnId="{25779E8B-7CE3-4E23-AC72-50E14061D2E7}">
      <dgm:prSet phldrT="3" phldr="0" custT="1"/>
      <dgm:spPr/>
      <dgm:t>
        <a:bodyPr/>
        <a:lstStyle/>
        <a:p>
          <a:r>
            <a:rPr lang="en-US" sz="6000"/>
            <a:t>3</a:t>
          </a:r>
        </a:p>
      </dgm:t>
    </dgm:pt>
    <dgm:pt modelId="{C25932E2-2DCD-4A32-98EB-7EC3B234283D}">
      <dgm:prSet custT="1"/>
      <dgm:spPr/>
      <dgm:t>
        <a:bodyPr/>
        <a:lstStyle/>
        <a:p>
          <a:r>
            <a:rPr lang="en-GB" sz="1400" b="1"/>
            <a:t>Designing for diversity: </a:t>
          </a:r>
          <a:r>
            <a:rPr lang="en-GB" sz="1400"/>
            <a:t>Nutzung der Vielfalt im Klassenzimmer, um den Reichtum an Interaktionen und Kooperationsergebnissen zu erhöhen.</a:t>
          </a:r>
          <a:endParaRPr lang="en-US" sz="1400"/>
        </a:p>
      </dgm:t>
    </dgm:pt>
    <dgm:pt modelId="{D15E9756-23DF-4161-981C-23BBE291F8C3}" type="parTrans" cxnId="{02526335-D4BC-401A-8D2C-02FC9BA05759}">
      <dgm:prSet/>
      <dgm:spPr/>
      <dgm:t>
        <a:bodyPr/>
        <a:lstStyle/>
        <a:p>
          <a:endParaRPr lang="en-US" sz="2400"/>
        </a:p>
      </dgm:t>
    </dgm:pt>
    <dgm:pt modelId="{7FD62D18-667C-4471-B6BA-1DBF0140E863}" type="sibTrans" cxnId="{02526335-D4BC-401A-8D2C-02FC9BA05759}">
      <dgm:prSet phldrT="4" phldr="0" custT="1"/>
      <dgm:spPr/>
      <dgm:t>
        <a:bodyPr/>
        <a:lstStyle/>
        <a:p>
          <a:r>
            <a:rPr lang="en-US" sz="6000"/>
            <a:t>4</a:t>
          </a:r>
        </a:p>
      </dgm:t>
    </dgm:pt>
    <dgm:pt modelId="{A9FABF8F-272A-4CEB-910D-489AB8A08298}">
      <dgm:prSet custT="1"/>
      <dgm:spPr/>
      <dgm:t>
        <a:bodyPr/>
        <a:lstStyle/>
        <a:p>
          <a:r>
            <a:rPr lang="en-GB" sz="1400" b="1"/>
            <a:t>Dynamisches Lösen von Problemen</a:t>
          </a:r>
          <a:r>
            <a:rPr lang="en-GB" sz="1400"/>
            <a:t>: Rüsten Sie sich mit Strategien aus, um die Schüler durch dynamische Problemlösungsaktivitäten zu führen, die für effektive Flipped Classroom-Erfahrungen charakteristisch sind.</a:t>
          </a:r>
          <a:endParaRPr lang="en-US" sz="1400"/>
        </a:p>
      </dgm:t>
    </dgm:pt>
    <dgm:pt modelId="{48CC22FA-50E7-4613-8D47-5DAEAFC020DB}" type="parTrans" cxnId="{1BE2DDC3-B954-46A9-B97D-1ED4F7938B4F}">
      <dgm:prSet/>
      <dgm:spPr/>
      <dgm:t>
        <a:bodyPr/>
        <a:lstStyle/>
        <a:p>
          <a:endParaRPr lang="en-US" sz="2400"/>
        </a:p>
      </dgm:t>
    </dgm:pt>
    <dgm:pt modelId="{6C426592-3573-4B57-99F5-25996153AE83}" type="sibTrans" cxnId="{1BE2DDC3-B954-46A9-B97D-1ED4F7938B4F}">
      <dgm:prSet phldrT="5" phldr="0" custT="1"/>
      <dgm:spPr/>
      <dgm:t>
        <a:bodyPr/>
        <a:lstStyle/>
        <a:p>
          <a:r>
            <a:rPr lang="en-US" sz="6000"/>
            <a:t>5</a:t>
          </a:r>
        </a:p>
      </dgm:t>
    </dgm:pt>
    <dgm:pt modelId="{A68BDE37-296C-4074-B00B-4286B38A9582}">
      <dgm:prSet custT="1"/>
      <dgm:spPr/>
      <dgm:t>
        <a:bodyPr/>
        <a:lstStyle/>
        <a:p>
          <a:r>
            <a:rPr lang="en-GB" sz="1400" b="1" dirty="0" err="1"/>
            <a:t>Nutzung</a:t>
          </a:r>
          <a:r>
            <a:rPr lang="en-GB" sz="1400" b="1" dirty="0"/>
            <a:t> </a:t>
          </a:r>
          <a:r>
            <a:rPr lang="en-GB" sz="1400" b="1" dirty="0" err="1"/>
            <a:t>digitaler</a:t>
          </a:r>
          <a:r>
            <a:rPr lang="en-GB" sz="1400" b="1" dirty="0"/>
            <a:t> </a:t>
          </a:r>
          <a:r>
            <a:rPr lang="en-GB" sz="1400" b="1" dirty="0" err="1"/>
            <a:t>Plattformen</a:t>
          </a:r>
          <a:r>
            <a:rPr lang="en-GB" sz="1400" dirty="0"/>
            <a:t>: </a:t>
          </a:r>
          <a:r>
            <a:rPr lang="en-GB" sz="1400" dirty="0" err="1"/>
            <a:t>Entwickeln</a:t>
          </a:r>
          <a:r>
            <a:rPr lang="en-GB" sz="1400" dirty="0"/>
            <a:t> Sie die </a:t>
          </a:r>
          <a:r>
            <a:rPr lang="en-GB" sz="1400" dirty="0" err="1"/>
            <a:t>Fähigkeit</a:t>
          </a:r>
          <a:r>
            <a:rPr lang="en-GB" sz="1400" dirty="0"/>
            <a:t>, </a:t>
          </a:r>
          <a:r>
            <a:rPr lang="en-GB" sz="1400" dirty="0" err="1"/>
            <a:t>digitale</a:t>
          </a:r>
          <a:r>
            <a:rPr lang="en-GB" sz="1400" dirty="0"/>
            <a:t> </a:t>
          </a:r>
          <a:r>
            <a:rPr lang="en-GB" sz="1400" dirty="0" err="1"/>
            <a:t>Plattformen</a:t>
          </a:r>
          <a:r>
            <a:rPr lang="en-GB" sz="1400" dirty="0"/>
            <a:t> so </a:t>
          </a:r>
          <a:r>
            <a:rPr lang="en-GB" sz="1400" dirty="0" err="1"/>
            <a:t>zu</a:t>
          </a:r>
          <a:r>
            <a:rPr lang="en-GB" sz="1400" dirty="0"/>
            <a:t> </a:t>
          </a:r>
          <a:r>
            <a:rPr lang="en-GB" sz="1400" dirty="0" err="1"/>
            <a:t>nutzen</a:t>
          </a:r>
          <a:r>
            <a:rPr lang="en-GB" sz="1400" dirty="0"/>
            <a:t>, </a:t>
          </a:r>
          <a:r>
            <a:rPr lang="en-GB" sz="1400" dirty="0" err="1"/>
            <a:t>dass</a:t>
          </a:r>
          <a:r>
            <a:rPr lang="en-GB" sz="1400" dirty="0"/>
            <a:t> das Engagement der </a:t>
          </a:r>
          <a:r>
            <a:rPr lang="en-GB" sz="1400" dirty="0" err="1"/>
            <a:t>Studierenden</a:t>
          </a:r>
          <a:r>
            <a:rPr lang="en-GB" sz="1400" dirty="0"/>
            <a:t> </a:t>
          </a:r>
          <a:r>
            <a:rPr lang="en-GB" sz="1400" dirty="0" err="1"/>
            <a:t>maximiert</a:t>
          </a:r>
          <a:r>
            <a:rPr lang="en-GB" sz="1400" dirty="0"/>
            <a:t> und </a:t>
          </a:r>
          <a:r>
            <a:rPr lang="en-GB" sz="1400" dirty="0" err="1"/>
            <a:t>eine</a:t>
          </a:r>
          <a:r>
            <a:rPr lang="en-GB" sz="1400" dirty="0"/>
            <a:t> </a:t>
          </a:r>
          <a:r>
            <a:rPr lang="en-GB" sz="1400" dirty="0" err="1"/>
            <a:t>nahtlose</a:t>
          </a:r>
          <a:r>
            <a:rPr lang="en-GB" sz="1400" dirty="0"/>
            <a:t> Zusammenarbeit in </a:t>
          </a:r>
          <a:r>
            <a:rPr lang="en-GB" sz="1400" dirty="0" err="1"/>
            <a:t>physischen</a:t>
          </a:r>
          <a:r>
            <a:rPr lang="en-GB" sz="1400" dirty="0"/>
            <a:t> und </a:t>
          </a:r>
          <a:r>
            <a:rPr lang="en-GB" sz="1400" dirty="0" err="1"/>
            <a:t>virtuellen</a:t>
          </a:r>
          <a:r>
            <a:rPr lang="en-GB" sz="1400" dirty="0"/>
            <a:t> </a:t>
          </a:r>
          <a:r>
            <a:rPr lang="en-GB" sz="1400" dirty="0" err="1"/>
            <a:t>Räumen</a:t>
          </a:r>
          <a:r>
            <a:rPr lang="en-GB" sz="1400" dirty="0"/>
            <a:t> </a:t>
          </a:r>
          <a:r>
            <a:rPr lang="en-GB" sz="1400" dirty="0" err="1"/>
            <a:t>erleichtert</a:t>
          </a:r>
          <a:r>
            <a:rPr lang="en-GB" sz="1400" dirty="0"/>
            <a:t> </a:t>
          </a:r>
          <a:r>
            <a:rPr lang="en-GB" sz="1400" dirty="0" err="1"/>
            <a:t>wird</a:t>
          </a:r>
          <a:r>
            <a:rPr lang="en-GB" sz="1400" dirty="0"/>
            <a:t>.</a:t>
          </a:r>
          <a:endParaRPr lang="en-US" sz="1400" dirty="0"/>
        </a:p>
      </dgm:t>
    </dgm:pt>
    <dgm:pt modelId="{E3B83504-E1FF-4A52-8C18-D288AC40F7C7}" type="parTrans" cxnId="{5CAF8939-4412-4CE5-945F-511FAAA3D896}">
      <dgm:prSet/>
      <dgm:spPr/>
      <dgm:t>
        <a:bodyPr/>
        <a:lstStyle/>
        <a:p>
          <a:endParaRPr lang="en-US" sz="2400"/>
        </a:p>
      </dgm:t>
    </dgm:pt>
    <dgm:pt modelId="{8C3DC694-CFBA-4E38-80DF-C98AB80546CE}" type="sibTrans" cxnId="{5CAF8939-4412-4CE5-945F-511FAAA3D896}">
      <dgm:prSet phldrT="6" phldr="0" custT="1"/>
      <dgm:spPr/>
      <dgm:t>
        <a:bodyPr/>
        <a:lstStyle/>
        <a:p>
          <a:r>
            <a:rPr lang="en-US" sz="6000"/>
            <a:t>6</a:t>
          </a:r>
        </a:p>
      </dgm:t>
    </dgm:pt>
    <dgm:pt modelId="{2D097A35-B6CF-474E-A3F3-5DC7030E117A}" type="pres">
      <dgm:prSet presAssocID="{5922D546-CE45-4626-9D12-7E2554A72D49}" presName="linearFlow" presStyleCnt="0">
        <dgm:presLayoutVars>
          <dgm:dir/>
          <dgm:animLvl val="lvl"/>
          <dgm:resizeHandles val="exact"/>
        </dgm:presLayoutVars>
      </dgm:prSet>
      <dgm:spPr/>
    </dgm:pt>
    <dgm:pt modelId="{D2C8C05A-23E7-411B-8A3C-E7EBF98EDBAB}" type="pres">
      <dgm:prSet presAssocID="{64D3693C-455B-4E2C-BEC3-A84A79EEC739}" presName="compositeNode" presStyleCnt="0"/>
      <dgm:spPr/>
    </dgm:pt>
    <dgm:pt modelId="{A9C3982A-61C0-4836-AD25-C734DA0CA198}" type="pres">
      <dgm:prSet presAssocID="{64D3693C-455B-4E2C-BEC3-A84A79EEC739}" presName="parTx" presStyleLbl="node1" presStyleIdx="0" presStyleCnt="0">
        <dgm:presLayoutVars>
          <dgm:chMax val="0"/>
          <dgm:chPref val="0"/>
          <dgm:bulletEnabled val="1"/>
        </dgm:presLayoutVars>
      </dgm:prSet>
      <dgm:spPr/>
    </dgm:pt>
    <dgm:pt modelId="{126FA797-F09A-467F-AFEE-E0AB6B96856A}" type="pres">
      <dgm:prSet presAssocID="{64D3693C-455B-4E2C-BEC3-A84A79EEC739}" presName="parSh" presStyleCnt="0"/>
      <dgm:spPr/>
    </dgm:pt>
    <dgm:pt modelId="{59132882-F5E2-4B45-AC30-9EB24973D09E}" type="pres">
      <dgm:prSet presAssocID="{64D3693C-455B-4E2C-BEC3-A84A79EEC739}" presName="lineNode" presStyleLbl="alignAccFollowNode1" presStyleIdx="0" presStyleCnt="18"/>
      <dgm:spPr/>
    </dgm:pt>
    <dgm:pt modelId="{00FBF696-51B9-42E0-BEFC-03F5B534C453}" type="pres">
      <dgm:prSet presAssocID="{64D3693C-455B-4E2C-BEC3-A84A79EEC739}" presName="lineArrowNode" presStyleLbl="alignAccFollowNode1" presStyleIdx="1" presStyleCnt="18"/>
      <dgm:spPr/>
    </dgm:pt>
    <dgm:pt modelId="{DE1EAB36-4951-4585-AE84-1F89AD2EF62D}" type="pres">
      <dgm:prSet presAssocID="{4EF26ABB-BC5F-4ECD-A247-40820E567B01}" presName="sibTransNodeCircle" presStyleLbl="alignNode1" presStyleIdx="0" presStyleCnt="6">
        <dgm:presLayoutVars>
          <dgm:chMax val="0"/>
          <dgm:bulletEnabled/>
        </dgm:presLayoutVars>
      </dgm:prSet>
      <dgm:spPr/>
    </dgm:pt>
    <dgm:pt modelId="{02B06AF6-C796-4386-963D-463963852E27}" type="pres">
      <dgm:prSet presAssocID="{4EF26ABB-BC5F-4ECD-A247-40820E567B01}" presName="spacerBetweenCircleAndCallout" presStyleCnt="0">
        <dgm:presLayoutVars/>
      </dgm:prSet>
      <dgm:spPr/>
    </dgm:pt>
    <dgm:pt modelId="{600F0E15-D4EB-4A97-A801-78831E2C4258}" type="pres">
      <dgm:prSet presAssocID="{64D3693C-455B-4E2C-BEC3-A84A79EEC739}" presName="nodeText" presStyleLbl="alignAccFollowNode1" presStyleIdx="2" presStyleCnt="18">
        <dgm:presLayoutVars>
          <dgm:bulletEnabled val="1"/>
        </dgm:presLayoutVars>
      </dgm:prSet>
      <dgm:spPr/>
    </dgm:pt>
    <dgm:pt modelId="{80D23A1C-2BB7-49AC-A99D-7C69ACCBA62F}" type="pres">
      <dgm:prSet presAssocID="{4EF26ABB-BC5F-4ECD-A247-40820E567B01}" presName="sibTransComposite" presStyleCnt="0"/>
      <dgm:spPr/>
    </dgm:pt>
    <dgm:pt modelId="{995A1C97-0D74-4BDA-A93A-5D7BF57BF6DC}" type="pres">
      <dgm:prSet presAssocID="{1750901E-5D9A-49BB-B06E-4A0FF56E7F93}" presName="compositeNode" presStyleCnt="0"/>
      <dgm:spPr/>
    </dgm:pt>
    <dgm:pt modelId="{E8C61077-B2E5-48E8-B1A1-0B497A62FB3E}" type="pres">
      <dgm:prSet presAssocID="{1750901E-5D9A-49BB-B06E-4A0FF56E7F93}" presName="parTx" presStyleLbl="node1" presStyleIdx="0" presStyleCnt="0">
        <dgm:presLayoutVars>
          <dgm:chMax val="0"/>
          <dgm:chPref val="0"/>
          <dgm:bulletEnabled val="1"/>
        </dgm:presLayoutVars>
      </dgm:prSet>
      <dgm:spPr/>
    </dgm:pt>
    <dgm:pt modelId="{C6EB8FAC-D4FF-4474-BAE4-EE2EE9C89FF4}" type="pres">
      <dgm:prSet presAssocID="{1750901E-5D9A-49BB-B06E-4A0FF56E7F93}" presName="parSh" presStyleCnt="0"/>
      <dgm:spPr/>
    </dgm:pt>
    <dgm:pt modelId="{93C66B60-A299-49A9-99FD-A9D3094A7AFC}" type="pres">
      <dgm:prSet presAssocID="{1750901E-5D9A-49BB-B06E-4A0FF56E7F93}" presName="lineNode" presStyleLbl="alignAccFollowNode1" presStyleIdx="3" presStyleCnt="18"/>
      <dgm:spPr/>
    </dgm:pt>
    <dgm:pt modelId="{7372C011-141F-4334-95B1-41B1EE513BD5}" type="pres">
      <dgm:prSet presAssocID="{1750901E-5D9A-49BB-B06E-4A0FF56E7F93}" presName="lineArrowNode" presStyleLbl="alignAccFollowNode1" presStyleIdx="4" presStyleCnt="18"/>
      <dgm:spPr/>
    </dgm:pt>
    <dgm:pt modelId="{A9D00184-4F4F-45F3-94B4-37EA1B7FF5B3}" type="pres">
      <dgm:prSet presAssocID="{E71152EE-CF89-4AA0-850E-D44BDC3A946D}" presName="sibTransNodeCircle" presStyleLbl="alignNode1" presStyleIdx="1" presStyleCnt="6">
        <dgm:presLayoutVars>
          <dgm:chMax val="0"/>
          <dgm:bulletEnabled/>
        </dgm:presLayoutVars>
      </dgm:prSet>
      <dgm:spPr/>
    </dgm:pt>
    <dgm:pt modelId="{C3B7D4F6-DEF2-4F9F-A372-B364634505B2}" type="pres">
      <dgm:prSet presAssocID="{E71152EE-CF89-4AA0-850E-D44BDC3A946D}" presName="spacerBetweenCircleAndCallout" presStyleCnt="0">
        <dgm:presLayoutVars/>
      </dgm:prSet>
      <dgm:spPr/>
    </dgm:pt>
    <dgm:pt modelId="{05C0D3AE-532A-4E4B-8877-47E5A3772918}" type="pres">
      <dgm:prSet presAssocID="{1750901E-5D9A-49BB-B06E-4A0FF56E7F93}" presName="nodeText" presStyleLbl="alignAccFollowNode1" presStyleIdx="5" presStyleCnt="18">
        <dgm:presLayoutVars>
          <dgm:bulletEnabled val="1"/>
        </dgm:presLayoutVars>
      </dgm:prSet>
      <dgm:spPr/>
    </dgm:pt>
    <dgm:pt modelId="{D5B639D9-0903-4431-8CCF-36B9834D8865}" type="pres">
      <dgm:prSet presAssocID="{E71152EE-CF89-4AA0-850E-D44BDC3A946D}" presName="sibTransComposite" presStyleCnt="0"/>
      <dgm:spPr/>
    </dgm:pt>
    <dgm:pt modelId="{A859BD3D-1CB6-43B4-9676-18EB48DA6CEE}" type="pres">
      <dgm:prSet presAssocID="{196407E4-CD3D-47F1-9D11-6C227BDA71D7}" presName="compositeNode" presStyleCnt="0"/>
      <dgm:spPr/>
    </dgm:pt>
    <dgm:pt modelId="{9488C3B3-A5D5-4A23-A889-5676E526AF3A}" type="pres">
      <dgm:prSet presAssocID="{196407E4-CD3D-47F1-9D11-6C227BDA71D7}" presName="parTx" presStyleLbl="node1" presStyleIdx="0" presStyleCnt="0">
        <dgm:presLayoutVars>
          <dgm:chMax val="0"/>
          <dgm:chPref val="0"/>
          <dgm:bulletEnabled val="1"/>
        </dgm:presLayoutVars>
      </dgm:prSet>
      <dgm:spPr/>
    </dgm:pt>
    <dgm:pt modelId="{3BF54BEB-371D-4A6D-ABAF-BE23221AAEB1}" type="pres">
      <dgm:prSet presAssocID="{196407E4-CD3D-47F1-9D11-6C227BDA71D7}" presName="parSh" presStyleCnt="0"/>
      <dgm:spPr/>
    </dgm:pt>
    <dgm:pt modelId="{8E936ABB-81FA-4519-97F4-2ABA857965A2}" type="pres">
      <dgm:prSet presAssocID="{196407E4-CD3D-47F1-9D11-6C227BDA71D7}" presName="lineNode" presStyleLbl="alignAccFollowNode1" presStyleIdx="6" presStyleCnt="18"/>
      <dgm:spPr/>
    </dgm:pt>
    <dgm:pt modelId="{EA0C0395-1580-4429-BF32-17B5B9C4857B}" type="pres">
      <dgm:prSet presAssocID="{196407E4-CD3D-47F1-9D11-6C227BDA71D7}" presName="lineArrowNode" presStyleLbl="alignAccFollowNode1" presStyleIdx="7" presStyleCnt="18"/>
      <dgm:spPr/>
    </dgm:pt>
    <dgm:pt modelId="{B7A39953-5050-40D9-9A35-C1A82F4EB495}" type="pres">
      <dgm:prSet presAssocID="{3BBB247A-C14A-4E1F-A033-7A6A67281062}" presName="sibTransNodeCircle" presStyleLbl="alignNode1" presStyleIdx="2" presStyleCnt="6">
        <dgm:presLayoutVars>
          <dgm:chMax val="0"/>
          <dgm:bulletEnabled/>
        </dgm:presLayoutVars>
      </dgm:prSet>
      <dgm:spPr/>
    </dgm:pt>
    <dgm:pt modelId="{E1182B58-770E-4A03-906F-BF4EA07C7FD0}" type="pres">
      <dgm:prSet presAssocID="{3BBB247A-C14A-4E1F-A033-7A6A67281062}" presName="spacerBetweenCircleAndCallout" presStyleCnt="0">
        <dgm:presLayoutVars/>
      </dgm:prSet>
      <dgm:spPr/>
    </dgm:pt>
    <dgm:pt modelId="{6F52AC92-8DED-4659-8547-5360DDF82F52}" type="pres">
      <dgm:prSet presAssocID="{196407E4-CD3D-47F1-9D11-6C227BDA71D7}" presName="nodeText" presStyleLbl="alignAccFollowNode1" presStyleIdx="8" presStyleCnt="18">
        <dgm:presLayoutVars>
          <dgm:bulletEnabled val="1"/>
        </dgm:presLayoutVars>
      </dgm:prSet>
      <dgm:spPr/>
    </dgm:pt>
    <dgm:pt modelId="{D6B17B03-99E7-4F79-92F4-F2A0F16045D0}" type="pres">
      <dgm:prSet presAssocID="{3BBB247A-C14A-4E1F-A033-7A6A67281062}" presName="sibTransComposite" presStyleCnt="0"/>
      <dgm:spPr/>
    </dgm:pt>
    <dgm:pt modelId="{5A151EE7-3F19-40C7-AD7F-342EB55D89EF}" type="pres">
      <dgm:prSet presAssocID="{C25932E2-2DCD-4A32-98EB-7EC3B234283D}" presName="compositeNode" presStyleCnt="0"/>
      <dgm:spPr/>
    </dgm:pt>
    <dgm:pt modelId="{39CD9B05-9BBE-4A44-ACF2-73938DBE04BA}" type="pres">
      <dgm:prSet presAssocID="{C25932E2-2DCD-4A32-98EB-7EC3B234283D}" presName="parTx" presStyleLbl="node1" presStyleIdx="0" presStyleCnt="0">
        <dgm:presLayoutVars>
          <dgm:chMax val="0"/>
          <dgm:chPref val="0"/>
          <dgm:bulletEnabled val="1"/>
        </dgm:presLayoutVars>
      </dgm:prSet>
      <dgm:spPr/>
    </dgm:pt>
    <dgm:pt modelId="{FD5ABBA9-88D7-423F-8B54-ECAA9E075E99}" type="pres">
      <dgm:prSet presAssocID="{C25932E2-2DCD-4A32-98EB-7EC3B234283D}" presName="parSh" presStyleCnt="0"/>
      <dgm:spPr/>
    </dgm:pt>
    <dgm:pt modelId="{13BEBC09-CC70-4343-A797-3B7CBB8C12D6}" type="pres">
      <dgm:prSet presAssocID="{C25932E2-2DCD-4A32-98EB-7EC3B234283D}" presName="lineNode" presStyleLbl="alignAccFollowNode1" presStyleIdx="9" presStyleCnt="18"/>
      <dgm:spPr/>
    </dgm:pt>
    <dgm:pt modelId="{0ACDC05B-EC18-494D-A754-F366BD0BBEF3}" type="pres">
      <dgm:prSet presAssocID="{C25932E2-2DCD-4A32-98EB-7EC3B234283D}" presName="lineArrowNode" presStyleLbl="alignAccFollowNode1" presStyleIdx="10" presStyleCnt="18"/>
      <dgm:spPr/>
    </dgm:pt>
    <dgm:pt modelId="{A0C581A8-179F-461F-8D09-1915BF39A3D6}" type="pres">
      <dgm:prSet presAssocID="{7FD62D18-667C-4471-B6BA-1DBF0140E863}" presName="sibTransNodeCircle" presStyleLbl="alignNode1" presStyleIdx="3" presStyleCnt="6">
        <dgm:presLayoutVars>
          <dgm:chMax val="0"/>
          <dgm:bulletEnabled/>
        </dgm:presLayoutVars>
      </dgm:prSet>
      <dgm:spPr/>
    </dgm:pt>
    <dgm:pt modelId="{D13BA800-194B-4BB9-8E8C-E9D918C7F538}" type="pres">
      <dgm:prSet presAssocID="{7FD62D18-667C-4471-B6BA-1DBF0140E863}" presName="spacerBetweenCircleAndCallout" presStyleCnt="0">
        <dgm:presLayoutVars/>
      </dgm:prSet>
      <dgm:spPr/>
    </dgm:pt>
    <dgm:pt modelId="{EB83FF1D-D89A-45A5-BACA-DFA2B6FF842E}" type="pres">
      <dgm:prSet presAssocID="{C25932E2-2DCD-4A32-98EB-7EC3B234283D}" presName="nodeText" presStyleLbl="alignAccFollowNode1" presStyleIdx="11" presStyleCnt="18">
        <dgm:presLayoutVars>
          <dgm:bulletEnabled val="1"/>
        </dgm:presLayoutVars>
      </dgm:prSet>
      <dgm:spPr/>
    </dgm:pt>
    <dgm:pt modelId="{CFC7004E-ED3E-4AD1-BE15-558939E038ED}" type="pres">
      <dgm:prSet presAssocID="{7FD62D18-667C-4471-B6BA-1DBF0140E863}" presName="sibTransComposite" presStyleCnt="0"/>
      <dgm:spPr/>
    </dgm:pt>
    <dgm:pt modelId="{685D17DA-77EE-42A5-B497-CFBACFA31C00}" type="pres">
      <dgm:prSet presAssocID="{A9FABF8F-272A-4CEB-910D-489AB8A08298}" presName="compositeNode" presStyleCnt="0"/>
      <dgm:spPr/>
    </dgm:pt>
    <dgm:pt modelId="{DF65510A-8AB0-4223-80B6-03C84225137E}" type="pres">
      <dgm:prSet presAssocID="{A9FABF8F-272A-4CEB-910D-489AB8A08298}" presName="parTx" presStyleLbl="node1" presStyleIdx="0" presStyleCnt="0">
        <dgm:presLayoutVars>
          <dgm:chMax val="0"/>
          <dgm:chPref val="0"/>
          <dgm:bulletEnabled val="1"/>
        </dgm:presLayoutVars>
      </dgm:prSet>
      <dgm:spPr/>
    </dgm:pt>
    <dgm:pt modelId="{2022C39E-BB78-4FA8-9B5F-F5E1EF4CA238}" type="pres">
      <dgm:prSet presAssocID="{A9FABF8F-272A-4CEB-910D-489AB8A08298}" presName="parSh" presStyleCnt="0"/>
      <dgm:spPr/>
    </dgm:pt>
    <dgm:pt modelId="{07C7EBDD-E1D8-4553-846B-5955751B0A60}" type="pres">
      <dgm:prSet presAssocID="{A9FABF8F-272A-4CEB-910D-489AB8A08298}" presName="lineNode" presStyleLbl="alignAccFollowNode1" presStyleIdx="12" presStyleCnt="18"/>
      <dgm:spPr/>
    </dgm:pt>
    <dgm:pt modelId="{6A81871B-197A-4827-A142-F424C24CB66D}" type="pres">
      <dgm:prSet presAssocID="{A9FABF8F-272A-4CEB-910D-489AB8A08298}" presName="lineArrowNode" presStyleLbl="alignAccFollowNode1" presStyleIdx="13" presStyleCnt="18"/>
      <dgm:spPr/>
    </dgm:pt>
    <dgm:pt modelId="{75377B2E-8F00-44E3-99DB-9E0D23908795}" type="pres">
      <dgm:prSet presAssocID="{6C426592-3573-4B57-99F5-25996153AE83}" presName="sibTransNodeCircle" presStyleLbl="alignNode1" presStyleIdx="4" presStyleCnt="6">
        <dgm:presLayoutVars>
          <dgm:chMax val="0"/>
          <dgm:bulletEnabled/>
        </dgm:presLayoutVars>
      </dgm:prSet>
      <dgm:spPr/>
    </dgm:pt>
    <dgm:pt modelId="{30608389-4A1E-47DD-99E9-C836D3966B16}" type="pres">
      <dgm:prSet presAssocID="{6C426592-3573-4B57-99F5-25996153AE83}" presName="spacerBetweenCircleAndCallout" presStyleCnt="0">
        <dgm:presLayoutVars/>
      </dgm:prSet>
      <dgm:spPr/>
    </dgm:pt>
    <dgm:pt modelId="{2F84BB3C-5DAE-4BCF-B218-63A11F82B8BE}" type="pres">
      <dgm:prSet presAssocID="{A9FABF8F-272A-4CEB-910D-489AB8A08298}" presName="nodeText" presStyleLbl="alignAccFollowNode1" presStyleIdx="14" presStyleCnt="18">
        <dgm:presLayoutVars>
          <dgm:bulletEnabled val="1"/>
        </dgm:presLayoutVars>
      </dgm:prSet>
      <dgm:spPr/>
    </dgm:pt>
    <dgm:pt modelId="{82ABD8E5-6266-478E-922F-F190C787F833}" type="pres">
      <dgm:prSet presAssocID="{6C426592-3573-4B57-99F5-25996153AE83}" presName="sibTransComposite" presStyleCnt="0"/>
      <dgm:spPr/>
    </dgm:pt>
    <dgm:pt modelId="{420EF7AE-E380-41C5-9FDB-2578D79C6635}" type="pres">
      <dgm:prSet presAssocID="{A68BDE37-296C-4074-B00B-4286B38A9582}" presName="compositeNode" presStyleCnt="0"/>
      <dgm:spPr/>
    </dgm:pt>
    <dgm:pt modelId="{7A7B7B7B-510E-4A1B-B63C-D6A562BB2C26}" type="pres">
      <dgm:prSet presAssocID="{A68BDE37-296C-4074-B00B-4286B38A9582}" presName="parTx" presStyleLbl="node1" presStyleIdx="0" presStyleCnt="0">
        <dgm:presLayoutVars>
          <dgm:chMax val="0"/>
          <dgm:chPref val="0"/>
          <dgm:bulletEnabled val="1"/>
        </dgm:presLayoutVars>
      </dgm:prSet>
      <dgm:spPr/>
    </dgm:pt>
    <dgm:pt modelId="{4078AD77-8786-4B3A-B9B0-5262F90B37B8}" type="pres">
      <dgm:prSet presAssocID="{A68BDE37-296C-4074-B00B-4286B38A9582}" presName="parSh" presStyleCnt="0"/>
      <dgm:spPr/>
    </dgm:pt>
    <dgm:pt modelId="{78299233-0F50-438A-807D-9267C4725B9B}" type="pres">
      <dgm:prSet presAssocID="{A68BDE37-296C-4074-B00B-4286B38A9582}" presName="lineNode" presStyleLbl="alignAccFollowNode1" presStyleIdx="15" presStyleCnt="18"/>
      <dgm:spPr/>
    </dgm:pt>
    <dgm:pt modelId="{C03BDF9F-2E16-4F19-BB03-98646B8A3B41}" type="pres">
      <dgm:prSet presAssocID="{A68BDE37-296C-4074-B00B-4286B38A9582}" presName="lineArrowNode" presStyleLbl="alignAccFollowNode1" presStyleIdx="16" presStyleCnt="18"/>
      <dgm:spPr/>
    </dgm:pt>
    <dgm:pt modelId="{8A9B7155-7F3C-4888-8227-F28C17073124}" type="pres">
      <dgm:prSet presAssocID="{8C3DC694-CFBA-4E38-80DF-C98AB80546CE}" presName="sibTransNodeCircle" presStyleLbl="alignNode1" presStyleIdx="5" presStyleCnt="6">
        <dgm:presLayoutVars>
          <dgm:chMax val="0"/>
          <dgm:bulletEnabled/>
        </dgm:presLayoutVars>
      </dgm:prSet>
      <dgm:spPr/>
    </dgm:pt>
    <dgm:pt modelId="{2E8159DC-74C0-4D0E-88F9-C29C40CA80CF}" type="pres">
      <dgm:prSet presAssocID="{8C3DC694-CFBA-4E38-80DF-C98AB80546CE}" presName="spacerBetweenCircleAndCallout" presStyleCnt="0">
        <dgm:presLayoutVars/>
      </dgm:prSet>
      <dgm:spPr/>
    </dgm:pt>
    <dgm:pt modelId="{7C62F128-C946-4C21-BB49-5EC582C7D8A1}" type="pres">
      <dgm:prSet presAssocID="{A68BDE37-296C-4074-B00B-4286B38A9582}" presName="nodeText" presStyleLbl="alignAccFollowNode1" presStyleIdx="17" presStyleCnt="18">
        <dgm:presLayoutVars>
          <dgm:bulletEnabled val="1"/>
        </dgm:presLayoutVars>
      </dgm:prSet>
      <dgm:spPr/>
    </dgm:pt>
  </dgm:ptLst>
  <dgm:cxnLst>
    <dgm:cxn modelId="{6D44E50F-73B0-47E6-84F8-FB74B38E08CF}" type="presOf" srcId="{A9FABF8F-272A-4CEB-910D-489AB8A08298}" destId="{2F84BB3C-5DAE-4BCF-B218-63A11F82B8BE}" srcOrd="0" destOrd="0" presId="urn:microsoft.com/office/officeart/2016/7/layout/LinearArrowProcessNumbered"/>
    <dgm:cxn modelId="{2CB1041E-5512-429C-AE10-22195C4C95B8}" type="presOf" srcId="{C25932E2-2DCD-4A32-98EB-7EC3B234283D}" destId="{EB83FF1D-D89A-45A5-BACA-DFA2B6FF842E}" srcOrd="0" destOrd="0" presId="urn:microsoft.com/office/officeart/2016/7/layout/LinearArrowProcessNumbered"/>
    <dgm:cxn modelId="{AA040F2D-9A80-49EB-A9C7-A04745332E6A}" type="presOf" srcId="{196407E4-CD3D-47F1-9D11-6C227BDA71D7}" destId="{6F52AC92-8DED-4659-8547-5360DDF82F52}" srcOrd="0" destOrd="0" presId="urn:microsoft.com/office/officeart/2016/7/layout/LinearArrowProcessNumbered"/>
    <dgm:cxn modelId="{70203435-0483-4AF8-ACCE-19167EB1520E}" type="presOf" srcId="{4EF26ABB-BC5F-4ECD-A247-40820E567B01}" destId="{DE1EAB36-4951-4585-AE84-1F89AD2EF62D}" srcOrd="0" destOrd="0" presId="urn:microsoft.com/office/officeart/2016/7/layout/LinearArrowProcessNumbered"/>
    <dgm:cxn modelId="{02526335-D4BC-401A-8D2C-02FC9BA05759}" srcId="{5922D546-CE45-4626-9D12-7E2554A72D49}" destId="{C25932E2-2DCD-4A32-98EB-7EC3B234283D}" srcOrd="3" destOrd="0" parTransId="{D15E9756-23DF-4161-981C-23BBE291F8C3}" sibTransId="{7FD62D18-667C-4471-B6BA-1DBF0140E863}"/>
    <dgm:cxn modelId="{EB02E736-BB50-459D-8004-B959E2F20C4E}" type="presOf" srcId="{7FD62D18-667C-4471-B6BA-1DBF0140E863}" destId="{A0C581A8-179F-461F-8D09-1915BF39A3D6}" srcOrd="0" destOrd="0" presId="urn:microsoft.com/office/officeart/2016/7/layout/LinearArrowProcessNumbered"/>
    <dgm:cxn modelId="{5CAF8939-4412-4CE5-945F-511FAAA3D896}" srcId="{5922D546-CE45-4626-9D12-7E2554A72D49}" destId="{A68BDE37-296C-4074-B00B-4286B38A9582}" srcOrd="5" destOrd="0" parTransId="{E3B83504-E1FF-4A52-8C18-D288AC40F7C7}" sibTransId="{8C3DC694-CFBA-4E38-80DF-C98AB80546CE}"/>
    <dgm:cxn modelId="{B24BEA62-2866-4935-A282-6F1FA951B1DD}" type="presOf" srcId="{A68BDE37-296C-4074-B00B-4286B38A9582}" destId="{7C62F128-C946-4C21-BB49-5EC582C7D8A1}" srcOrd="0" destOrd="0" presId="urn:microsoft.com/office/officeart/2016/7/layout/LinearArrowProcessNumbered"/>
    <dgm:cxn modelId="{ACF52472-38EC-4BBE-944D-887CE34FBC2D}" type="presOf" srcId="{64D3693C-455B-4E2C-BEC3-A84A79EEC739}" destId="{600F0E15-D4EB-4A97-A801-78831E2C4258}" srcOrd="0" destOrd="0" presId="urn:microsoft.com/office/officeart/2016/7/layout/LinearArrowProcessNumbered"/>
    <dgm:cxn modelId="{36AD3558-FC98-429F-827A-05BDF9C71A42}" type="presOf" srcId="{E71152EE-CF89-4AA0-850E-D44BDC3A946D}" destId="{A9D00184-4F4F-45F3-94B4-37EA1B7FF5B3}" srcOrd="0" destOrd="0" presId="urn:microsoft.com/office/officeart/2016/7/layout/LinearArrowProcessNumbered"/>
    <dgm:cxn modelId="{4436355A-745D-4B8A-85A5-BEDD05A33082}" type="presOf" srcId="{1750901E-5D9A-49BB-B06E-4A0FF56E7F93}" destId="{05C0D3AE-532A-4E4B-8877-47E5A3772918}" srcOrd="0" destOrd="0" presId="urn:microsoft.com/office/officeart/2016/7/layout/LinearArrowProcessNumbered"/>
    <dgm:cxn modelId="{25779E8B-7CE3-4E23-AC72-50E14061D2E7}" srcId="{5922D546-CE45-4626-9D12-7E2554A72D49}" destId="{196407E4-CD3D-47F1-9D11-6C227BDA71D7}" srcOrd="2" destOrd="0" parTransId="{ADAFBB05-8CBA-4F1E-9387-B1B47A352E32}" sibTransId="{3BBB247A-C14A-4E1F-A033-7A6A67281062}"/>
    <dgm:cxn modelId="{9B94E08D-8F3F-4D90-A05C-E8779141B827}" type="presOf" srcId="{3BBB247A-C14A-4E1F-A033-7A6A67281062}" destId="{B7A39953-5050-40D9-9A35-C1A82F4EB495}" srcOrd="0" destOrd="0" presId="urn:microsoft.com/office/officeart/2016/7/layout/LinearArrowProcessNumbered"/>
    <dgm:cxn modelId="{3B8DC3B5-685C-43D6-8204-7A23B34A752D}" srcId="{5922D546-CE45-4626-9D12-7E2554A72D49}" destId="{1750901E-5D9A-49BB-B06E-4A0FF56E7F93}" srcOrd="1" destOrd="0" parTransId="{FA62429B-9E7B-4224-A950-F609D8D5D014}" sibTransId="{E71152EE-CF89-4AA0-850E-D44BDC3A946D}"/>
    <dgm:cxn modelId="{B006C4B6-6388-4735-83A8-8ECD30719007}" type="presOf" srcId="{6C426592-3573-4B57-99F5-25996153AE83}" destId="{75377B2E-8F00-44E3-99DB-9E0D23908795}" srcOrd="0" destOrd="0" presId="urn:microsoft.com/office/officeart/2016/7/layout/LinearArrowProcessNumbered"/>
    <dgm:cxn modelId="{1BE2DDC3-B954-46A9-B97D-1ED4F7938B4F}" srcId="{5922D546-CE45-4626-9D12-7E2554A72D49}" destId="{A9FABF8F-272A-4CEB-910D-489AB8A08298}" srcOrd="4" destOrd="0" parTransId="{48CC22FA-50E7-4613-8D47-5DAEAFC020DB}" sibTransId="{6C426592-3573-4B57-99F5-25996153AE83}"/>
    <dgm:cxn modelId="{B9A69BC4-DA6A-4F58-9183-4AA5FBAE547A}" srcId="{5922D546-CE45-4626-9D12-7E2554A72D49}" destId="{64D3693C-455B-4E2C-BEC3-A84A79EEC739}" srcOrd="0" destOrd="0" parTransId="{8F111A12-435A-4D93-945F-8D4E40142501}" sibTransId="{4EF26ABB-BC5F-4ECD-A247-40820E567B01}"/>
    <dgm:cxn modelId="{8F9F38CE-D2B2-4713-A388-A6FDC325D731}" type="presOf" srcId="{8C3DC694-CFBA-4E38-80DF-C98AB80546CE}" destId="{8A9B7155-7F3C-4888-8227-F28C17073124}" srcOrd="0" destOrd="0" presId="urn:microsoft.com/office/officeart/2016/7/layout/LinearArrowProcessNumbered"/>
    <dgm:cxn modelId="{9513D4FB-AE21-452B-9B2A-D2D7851BA76A}" type="presOf" srcId="{5922D546-CE45-4626-9D12-7E2554A72D49}" destId="{2D097A35-B6CF-474E-A3F3-5DC7030E117A}" srcOrd="0" destOrd="0" presId="urn:microsoft.com/office/officeart/2016/7/layout/LinearArrowProcessNumbered"/>
    <dgm:cxn modelId="{64020B39-1EA2-45F9-B2C5-42C6A8BF2E3C}" type="presParOf" srcId="{2D097A35-B6CF-474E-A3F3-5DC7030E117A}" destId="{D2C8C05A-23E7-411B-8A3C-E7EBF98EDBAB}" srcOrd="0" destOrd="0" presId="urn:microsoft.com/office/officeart/2016/7/layout/LinearArrowProcessNumbered"/>
    <dgm:cxn modelId="{22559D66-D42D-48F6-BA46-E8043FF655A7}" type="presParOf" srcId="{D2C8C05A-23E7-411B-8A3C-E7EBF98EDBAB}" destId="{A9C3982A-61C0-4836-AD25-C734DA0CA198}" srcOrd="0" destOrd="0" presId="urn:microsoft.com/office/officeart/2016/7/layout/LinearArrowProcessNumbered"/>
    <dgm:cxn modelId="{7B1DA7E4-D67F-4453-95D7-A4FA33085AEC}" type="presParOf" srcId="{D2C8C05A-23E7-411B-8A3C-E7EBF98EDBAB}" destId="{126FA797-F09A-467F-AFEE-E0AB6B96856A}" srcOrd="1" destOrd="0" presId="urn:microsoft.com/office/officeart/2016/7/layout/LinearArrowProcessNumbered"/>
    <dgm:cxn modelId="{9E5D3F35-7ABD-431D-B62E-53AB39E1AF9B}" type="presParOf" srcId="{126FA797-F09A-467F-AFEE-E0AB6B96856A}" destId="{59132882-F5E2-4B45-AC30-9EB24973D09E}" srcOrd="0" destOrd="0" presId="urn:microsoft.com/office/officeart/2016/7/layout/LinearArrowProcessNumbered"/>
    <dgm:cxn modelId="{A35EC769-125A-41FB-A250-ABD333C8BBD1}" type="presParOf" srcId="{126FA797-F09A-467F-AFEE-E0AB6B96856A}" destId="{00FBF696-51B9-42E0-BEFC-03F5B534C453}" srcOrd="1" destOrd="0" presId="urn:microsoft.com/office/officeart/2016/7/layout/LinearArrowProcessNumbered"/>
    <dgm:cxn modelId="{AAAD095D-4905-4077-B26B-B1A4C6D676B4}" type="presParOf" srcId="{126FA797-F09A-467F-AFEE-E0AB6B96856A}" destId="{DE1EAB36-4951-4585-AE84-1F89AD2EF62D}" srcOrd="2" destOrd="0" presId="urn:microsoft.com/office/officeart/2016/7/layout/LinearArrowProcessNumbered"/>
    <dgm:cxn modelId="{9CC92516-99C6-4D8D-BB8D-4E8DC52E3174}" type="presParOf" srcId="{126FA797-F09A-467F-AFEE-E0AB6B96856A}" destId="{02B06AF6-C796-4386-963D-463963852E27}" srcOrd="3" destOrd="0" presId="urn:microsoft.com/office/officeart/2016/7/layout/LinearArrowProcessNumbered"/>
    <dgm:cxn modelId="{86542737-E032-41D9-98F0-547A97722590}" type="presParOf" srcId="{D2C8C05A-23E7-411B-8A3C-E7EBF98EDBAB}" destId="{600F0E15-D4EB-4A97-A801-78831E2C4258}" srcOrd="2" destOrd="0" presId="urn:microsoft.com/office/officeart/2016/7/layout/LinearArrowProcessNumbered"/>
    <dgm:cxn modelId="{5DFFCBD8-AF6C-44D1-907E-C836AFD8C52F}" type="presParOf" srcId="{2D097A35-B6CF-474E-A3F3-5DC7030E117A}" destId="{80D23A1C-2BB7-49AC-A99D-7C69ACCBA62F}" srcOrd="1" destOrd="0" presId="urn:microsoft.com/office/officeart/2016/7/layout/LinearArrowProcessNumbered"/>
    <dgm:cxn modelId="{D883F155-F82B-48AE-8264-E83FB703462F}" type="presParOf" srcId="{2D097A35-B6CF-474E-A3F3-5DC7030E117A}" destId="{995A1C97-0D74-4BDA-A93A-5D7BF57BF6DC}" srcOrd="2" destOrd="0" presId="urn:microsoft.com/office/officeart/2016/7/layout/LinearArrowProcessNumbered"/>
    <dgm:cxn modelId="{9D47BE65-C1F7-43C2-ADA3-525EC9189C09}" type="presParOf" srcId="{995A1C97-0D74-4BDA-A93A-5D7BF57BF6DC}" destId="{E8C61077-B2E5-48E8-B1A1-0B497A62FB3E}" srcOrd="0" destOrd="0" presId="urn:microsoft.com/office/officeart/2016/7/layout/LinearArrowProcessNumbered"/>
    <dgm:cxn modelId="{B3F6BCAF-F067-43FA-B743-4B77C8AF930F}" type="presParOf" srcId="{995A1C97-0D74-4BDA-A93A-5D7BF57BF6DC}" destId="{C6EB8FAC-D4FF-4474-BAE4-EE2EE9C89FF4}" srcOrd="1" destOrd="0" presId="urn:microsoft.com/office/officeart/2016/7/layout/LinearArrowProcessNumbered"/>
    <dgm:cxn modelId="{006840F5-B97C-4AE1-A87A-1D4C36A1CA62}" type="presParOf" srcId="{C6EB8FAC-D4FF-4474-BAE4-EE2EE9C89FF4}" destId="{93C66B60-A299-49A9-99FD-A9D3094A7AFC}" srcOrd="0" destOrd="0" presId="urn:microsoft.com/office/officeart/2016/7/layout/LinearArrowProcessNumbered"/>
    <dgm:cxn modelId="{7B29C6D4-4D5B-472B-8FEA-30837C352BA9}" type="presParOf" srcId="{C6EB8FAC-D4FF-4474-BAE4-EE2EE9C89FF4}" destId="{7372C011-141F-4334-95B1-41B1EE513BD5}" srcOrd="1" destOrd="0" presId="urn:microsoft.com/office/officeart/2016/7/layout/LinearArrowProcessNumbered"/>
    <dgm:cxn modelId="{89FB6885-1B7D-4AB1-A785-52E15FD3C2A1}" type="presParOf" srcId="{C6EB8FAC-D4FF-4474-BAE4-EE2EE9C89FF4}" destId="{A9D00184-4F4F-45F3-94B4-37EA1B7FF5B3}" srcOrd="2" destOrd="0" presId="urn:microsoft.com/office/officeart/2016/7/layout/LinearArrowProcessNumbered"/>
    <dgm:cxn modelId="{92F4AFCD-79AF-4EA5-AC65-64BE82D49EA9}" type="presParOf" srcId="{C6EB8FAC-D4FF-4474-BAE4-EE2EE9C89FF4}" destId="{C3B7D4F6-DEF2-4F9F-A372-B364634505B2}" srcOrd="3" destOrd="0" presId="urn:microsoft.com/office/officeart/2016/7/layout/LinearArrowProcessNumbered"/>
    <dgm:cxn modelId="{00E8B17B-C890-412A-A42C-3884FB173DB4}" type="presParOf" srcId="{995A1C97-0D74-4BDA-A93A-5D7BF57BF6DC}" destId="{05C0D3AE-532A-4E4B-8877-47E5A3772918}" srcOrd="2" destOrd="0" presId="urn:microsoft.com/office/officeart/2016/7/layout/LinearArrowProcessNumbered"/>
    <dgm:cxn modelId="{603E0B0F-D007-438B-98CB-B978BFD8774D}" type="presParOf" srcId="{2D097A35-B6CF-474E-A3F3-5DC7030E117A}" destId="{D5B639D9-0903-4431-8CCF-36B9834D8865}" srcOrd="3" destOrd="0" presId="urn:microsoft.com/office/officeart/2016/7/layout/LinearArrowProcessNumbered"/>
    <dgm:cxn modelId="{1D72F91C-B14E-456D-9D04-900AC446FA33}" type="presParOf" srcId="{2D097A35-B6CF-474E-A3F3-5DC7030E117A}" destId="{A859BD3D-1CB6-43B4-9676-18EB48DA6CEE}" srcOrd="4" destOrd="0" presId="urn:microsoft.com/office/officeart/2016/7/layout/LinearArrowProcessNumbered"/>
    <dgm:cxn modelId="{E5E51281-DC31-4E28-A99A-CE11A4D4B77B}" type="presParOf" srcId="{A859BD3D-1CB6-43B4-9676-18EB48DA6CEE}" destId="{9488C3B3-A5D5-4A23-A889-5676E526AF3A}" srcOrd="0" destOrd="0" presId="urn:microsoft.com/office/officeart/2016/7/layout/LinearArrowProcessNumbered"/>
    <dgm:cxn modelId="{94F65F6F-FDF8-4674-B7FA-A57B9DEF57B5}" type="presParOf" srcId="{A859BD3D-1CB6-43B4-9676-18EB48DA6CEE}" destId="{3BF54BEB-371D-4A6D-ABAF-BE23221AAEB1}" srcOrd="1" destOrd="0" presId="urn:microsoft.com/office/officeart/2016/7/layout/LinearArrowProcessNumbered"/>
    <dgm:cxn modelId="{FD835214-B8A0-401F-BB6E-B9943BF3B34D}" type="presParOf" srcId="{3BF54BEB-371D-4A6D-ABAF-BE23221AAEB1}" destId="{8E936ABB-81FA-4519-97F4-2ABA857965A2}" srcOrd="0" destOrd="0" presId="urn:microsoft.com/office/officeart/2016/7/layout/LinearArrowProcessNumbered"/>
    <dgm:cxn modelId="{59FAE904-DADF-4716-B83F-A6B9C545C132}" type="presParOf" srcId="{3BF54BEB-371D-4A6D-ABAF-BE23221AAEB1}" destId="{EA0C0395-1580-4429-BF32-17B5B9C4857B}" srcOrd="1" destOrd="0" presId="urn:microsoft.com/office/officeart/2016/7/layout/LinearArrowProcessNumbered"/>
    <dgm:cxn modelId="{AE1E2758-BCDC-4D85-A72F-5F61CC4A4A84}" type="presParOf" srcId="{3BF54BEB-371D-4A6D-ABAF-BE23221AAEB1}" destId="{B7A39953-5050-40D9-9A35-C1A82F4EB495}" srcOrd="2" destOrd="0" presId="urn:microsoft.com/office/officeart/2016/7/layout/LinearArrowProcessNumbered"/>
    <dgm:cxn modelId="{55C25D82-2618-4B96-AF24-F12A02421172}" type="presParOf" srcId="{3BF54BEB-371D-4A6D-ABAF-BE23221AAEB1}" destId="{E1182B58-770E-4A03-906F-BF4EA07C7FD0}" srcOrd="3" destOrd="0" presId="urn:microsoft.com/office/officeart/2016/7/layout/LinearArrowProcessNumbered"/>
    <dgm:cxn modelId="{0233309D-AE33-423E-A83C-A4010604A9CA}" type="presParOf" srcId="{A859BD3D-1CB6-43B4-9676-18EB48DA6CEE}" destId="{6F52AC92-8DED-4659-8547-5360DDF82F52}" srcOrd="2" destOrd="0" presId="urn:microsoft.com/office/officeart/2016/7/layout/LinearArrowProcessNumbered"/>
    <dgm:cxn modelId="{B646C3CD-1CE9-4A7E-8577-A572CE7260E4}" type="presParOf" srcId="{2D097A35-B6CF-474E-A3F3-5DC7030E117A}" destId="{D6B17B03-99E7-4F79-92F4-F2A0F16045D0}" srcOrd="5" destOrd="0" presId="urn:microsoft.com/office/officeart/2016/7/layout/LinearArrowProcessNumbered"/>
    <dgm:cxn modelId="{8B0D0D05-0333-4D7B-8656-E5866B5E60F3}" type="presParOf" srcId="{2D097A35-B6CF-474E-A3F3-5DC7030E117A}" destId="{5A151EE7-3F19-40C7-AD7F-342EB55D89EF}" srcOrd="6" destOrd="0" presId="urn:microsoft.com/office/officeart/2016/7/layout/LinearArrowProcessNumbered"/>
    <dgm:cxn modelId="{640DBB3F-12F5-41BA-8FBA-0BEF0C6CE77B}" type="presParOf" srcId="{5A151EE7-3F19-40C7-AD7F-342EB55D89EF}" destId="{39CD9B05-9BBE-4A44-ACF2-73938DBE04BA}" srcOrd="0" destOrd="0" presId="urn:microsoft.com/office/officeart/2016/7/layout/LinearArrowProcessNumbered"/>
    <dgm:cxn modelId="{5BC28050-E79B-4E66-BEDB-C26EC16C35BF}" type="presParOf" srcId="{5A151EE7-3F19-40C7-AD7F-342EB55D89EF}" destId="{FD5ABBA9-88D7-423F-8B54-ECAA9E075E99}" srcOrd="1" destOrd="0" presId="urn:microsoft.com/office/officeart/2016/7/layout/LinearArrowProcessNumbered"/>
    <dgm:cxn modelId="{6DB4A5E0-3A80-4482-B02A-0D76B2121222}" type="presParOf" srcId="{FD5ABBA9-88D7-423F-8B54-ECAA9E075E99}" destId="{13BEBC09-CC70-4343-A797-3B7CBB8C12D6}" srcOrd="0" destOrd="0" presId="urn:microsoft.com/office/officeart/2016/7/layout/LinearArrowProcessNumbered"/>
    <dgm:cxn modelId="{173040BB-4D6A-46B0-A8CD-AC2D6FFC2447}" type="presParOf" srcId="{FD5ABBA9-88D7-423F-8B54-ECAA9E075E99}" destId="{0ACDC05B-EC18-494D-A754-F366BD0BBEF3}" srcOrd="1" destOrd="0" presId="urn:microsoft.com/office/officeart/2016/7/layout/LinearArrowProcessNumbered"/>
    <dgm:cxn modelId="{B037504B-6C02-4174-BAA3-0F514F50D499}" type="presParOf" srcId="{FD5ABBA9-88D7-423F-8B54-ECAA9E075E99}" destId="{A0C581A8-179F-461F-8D09-1915BF39A3D6}" srcOrd="2" destOrd="0" presId="urn:microsoft.com/office/officeart/2016/7/layout/LinearArrowProcessNumbered"/>
    <dgm:cxn modelId="{4661FA2E-2767-48A1-A91B-87734180DF3E}" type="presParOf" srcId="{FD5ABBA9-88D7-423F-8B54-ECAA9E075E99}" destId="{D13BA800-194B-4BB9-8E8C-E9D918C7F538}" srcOrd="3" destOrd="0" presId="urn:microsoft.com/office/officeart/2016/7/layout/LinearArrowProcessNumbered"/>
    <dgm:cxn modelId="{E0EA9BFB-AFB5-495E-B337-8F780604E2D6}" type="presParOf" srcId="{5A151EE7-3F19-40C7-AD7F-342EB55D89EF}" destId="{EB83FF1D-D89A-45A5-BACA-DFA2B6FF842E}" srcOrd="2" destOrd="0" presId="urn:microsoft.com/office/officeart/2016/7/layout/LinearArrowProcessNumbered"/>
    <dgm:cxn modelId="{716611F6-2E19-4189-98EE-76C3F085FE5F}" type="presParOf" srcId="{2D097A35-B6CF-474E-A3F3-5DC7030E117A}" destId="{CFC7004E-ED3E-4AD1-BE15-558939E038ED}" srcOrd="7" destOrd="0" presId="urn:microsoft.com/office/officeart/2016/7/layout/LinearArrowProcessNumbered"/>
    <dgm:cxn modelId="{1062BECC-DCD4-418E-ACA8-33DEEAA7E7BF}" type="presParOf" srcId="{2D097A35-B6CF-474E-A3F3-5DC7030E117A}" destId="{685D17DA-77EE-42A5-B497-CFBACFA31C00}" srcOrd="8" destOrd="0" presId="urn:microsoft.com/office/officeart/2016/7/layout/LinearArrowProcessNumbered"/>
    <dgm:cxn modelId="{C9177080-9BD9-4B55-8478-844911DB6B57}" type="presParOf" srcId="{685D17DA-77EE-42A5-B497-CFBACFA31C00}" destId="{DF65510A-8AB0-4223-80B6-03C84225137E}" srcOrd="0" destOrd="0" presId="urn:microsoft.com/office/officeart/2016/7/layout/LinearArrowProcessNumbered"/>
    <dgm:cxn modelId="{16D17969-6BB0-4C55-86A8-EACF1A2FF8AD}" type="presParOf" srcId="{685D17DA-77EE-42A5-B497-CFBACFA31C00}" destId="{2022C39E-BB78-4FA8-9B5F-F5E1EF4CA238}" srcOrd="1" destOrd="0" presId="urn:microsoft.com/office/officeart/2016/7/layout/LinearArrowProcessNumbered"/>
    <dgm:cxn modelId="{71D3C186-93D9-4392-82A3-D71719DEE852}" type="presParOf" srcId="{2022C39E-BB78-4FA8-9B5F-F5E1EF4CA238}" destId="{07C7EBDD-E1D8-4553-846B-5955751B0A60}" srcOrd="0" destOrd="0" presId="urn:microsoft.com/office/officeart/2016/7/layout/LinearArrowProcessNumbered"/>
    <dgm:cxn modelId="{21243770-1950-4FCD-8889-2FE402B0216E}" type="presParOf" srcId="{2022C39E-BB78-4FA8-9B5F-F5E1EF4CA238}" destId="{6A81871B-197A-4827-A142-F424C24CB66D}" srcOrd="1" destOrd="0" presId="urn:microsoft.com/office/officeart/2016/7/layout/LinearArrowProcessNumbered"/>
    <dgm:cxn modelId="{7F3A1B2A-D924-448B-9159-F2F8CA7252AE}" type="presParOf" srcId="{2022C39E-BB78-4FA8-9B5F-F5E1EF4CA238}" destId="{75377B2E-8F00-44E3-99DB-9E0D23908795}" srcOrd="2" destOrd="0" presId="urn:microsoft.com/office/officeart/2016/7/layout/LinearArrowProcessNumbered"/>
    <dgm:cxn modelId="{F91A7325-A34B-4832-ADCC-16498493070F}" type="presParOf" srcId="{2022C39E-BB78-4FA8-9B5F-F5E1EF4CA238}" destId="{30608389-4A1E-47DD-99E9-C836D3966B16}" srcOrd="3" destOrd="0" presId="urn:microsoft.com/office/officeart/2016/7/layout/LinearArrowProcessNumbered"/>
    <dgm:cxn modelId="{9C144153-EF91-4688-9109-532D753A574B}" type="presParOf" srcId="{685D17DA-77EE-42A5-B497-CFBACFA31C00}" destId="{2F84BB3C-5DAE-4BCF-B218-63A11F82B8BE}" srcOrd="2" destOrd="0" presId="urn:microsoft.com/office/officeart/2016/7/layout/LinearArrowProcessNumbered"/>
    <dgm:cxn modelId="{7DB55C6B-E85E-4989-B565-854205AD22FE}" type="presParOf" srcId="{2D097A35-B6CF-474E-A3F3-5DC7030E117A}" destId="{82ABD8E5-6266-478E-922F-F190C787F833}" srcOrd="9" destOrd="0" presId="urn:microsoft.com/office/officeart/2016/7/layout/LinearArrowProcessNumbered"/>
    <dgm:cxn modelId="{0110EEBD-0292-45E7-A824-D393C62C7C0D}" type="presParOf" srcId="{2D097A35-B6CF-474E-A3F3-5DC7030E117A}" destId="{420EF7AE-E380-41C5-9FDB-2578D79C6635}" srcOrd="10" destOrd="0" presId="urn:microsoft.com/office/officeart/2016/7/layout/LinearArrowProcessNumbered"/>
    <dgm:cxn modelId="{1C47BA8F-7819-486B-943D-F52F6E9C4F8E}" type="presParOf" srcId="{420EF7AE-E380-41C5-9FDB-2578D79C6635}" destId="{7A7B7B7B-510E-4A1B-B63C-D6A562BB2C26}" srcOrd="0" destOrd="0" presId="urn:microsoft.com/office/officeart/2016/7/layout/LinearArrowProcessNumbered"/>
    <dgm:cxn modelId="{16ED2FD9-DE01-4124-960D-BF1EF28A4657}" type="presParOf" srcId="{420EF7AE-E380-41C5-9FDB-2578D79C6635}" destId="{4078AD77-8786-4B3A-B9B0-5262F90B37B8}" srcOrd="1" destOrd="0" presId="urn:microsoft.com/office/officeart/2016/7/layout/LinearArrowProcessNumbered"/>
    <dgm:cxn modelId="{28356272-E1B4-4A41-A2E9-17CABF2C8FAC}" type="presParOf" srcId="{4078AD77-8786-4B3A-B9B0-5262F90B37B8}" destId="{78299233-0F50-438A-807D-9267C4725B9B}" srcOrd="0" destOrd="0" presId="urn:microsoft.com/office/officeart/2016/7/layout/LinearArrowProcessNumbered"/>
    <dgm:cxn modelId="{C7F7A38C-5D5A-4596-A3FB-0FB23ABCBC92}" type="presParOf" srcId="{4078AD77-8786-4B3A-B9B0-5262F90B37B8}" destId="{C03BDF9F-2E16-4F19-BB03-98646B8A3B41}" srcOrd="1" destOrd="0" presId="urn:microsoft.com/office/officeart/2016/7/layout/LinearArrowProcessNumbered"/>
    <dgm:cxn modelId="{3EE6F60D-702D-402E-BADD-63B1E61EE2B5}" type="presParOf" srcId="{4078AD77-8786-4B3A-B9B0-5262F90B37B8}" destId="{8A9B7155-7F3C-4888-8227-F28C17073124}" srcOrd="2" destOrd="0" presId="urn:microsoft.com/office/officeart/2016/7/layout/LinearArrowProcessNumbered"/>
    <dgm:cxn modelId="{78E1C823-C926-4660-B28A-01EA84106317}" type="presParOf" srcId="{4078AD77-8786-4B3A-B9B0-5262F90B37B8}" destId="{2E8159DC-74C0-4D0E-88F9-C29C40CA80CF}" srcOrd="3" destOrd="0" presId="urn:microsoft.com/office/officeart/2016/7/layout/LinearArrowProcessNumbered"/>
    <dgm:cxn modelId="{DFA568CE-08A4-4B04-B22C-ED9C738E6DB6}" type="presParOf" srcId="{420EF7AE-E380-41C5-9FDB-2578D79C6635}" destId="{7C62F128-C946-4C21-BB49-5EC582C7D8A1}"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86AA5C-C274-4024-BB69-44DE5104D0A7}"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BE"/>
        </a:p>
      </dgm:t>
    </dgm:pt>
    <dgm:pt modelId="{B9F56E81-96EB-4B60-89C4-300B9E9A28AF}">
      <dgm:prSet custT="1"/>
      <dgm:spPr/>
      <dgm:t>
        <a:bodyPr/>
        <a:lstStyle/>
        <a:p>
          <a:r>
            <a:rPr lang="en-GB" sz="2400" b="1" dirty="0"/>
            <a:t>Die sich entwickelnde Rolle des Erziehers</a:t>
          </a:r>
          <a:endParaRPr lang="en-BE" sz="2400" dirty="0"/>
        </a:p>
      </dgm:t>
    </dgm:pt>
    <dgm:pt modelId="{5A5FC7BA-3423-407F-B709-05550D4E5B18}" type="parTrans" cxnId="{6D292747-67E9-4EAD-8C22-8D23A72B33D3}">
      <dgm:prSet/>
      <dgm:spPr/>
      <dgm:t>
        <a:bodyPr/>
        <a:lstStyle/>
        <a:p>
          <a:endParaRPr lang="en-BE"/>
        </a:p>
      </dgm:t>
    </dgm:pt>
    <dgm:pt modelId="{208C67CF-2769-403E-ACCD-655B0E68B0BC}" type="sibTrans" cxnId="{6D292747-67E9-4EAD-8C22-8D23A72B33D3}">
      <dgm:prSet/>
      <dgm:spPr/>
      <dgm:t>
        <a:bodyPr/>
        <a:lstStyle/>
        <a:p>
          <a:endParaRPr lang="en-BE"/>
        </a:p>
      </dgm:t>
    </dgm:pt>
    <dgm:pt modelId="{F1B56573-CCB4-4A2D-9B1A-F79B1276D8E9}">
      <dgm:prSet/>
      <dgm:spPr/>
      <dgm:t>
        <a:bodyPr/>
        <a:lstStyle/>
        <a:p>
          <a:r>
            <a:rPr lang="en-GB" b="1"/>
            <a:t>Von der Vermittlung zur Befähigung: Verlagerung </a:t>
          </a:r>
          <a:r>
            <a:rPr lang="en-GB"/>
            <a:t>des Schwerpunkts der Lehrkräfte von der Vermittlung von Inhalten zur Befähigung der Lernenden, sich aktiv mit dem Material und untereinander auseinanderzusetzen.</a:t>
          </a:r>
          <a:endParaRPr lang="en-BE"/>
        </a:p>
      </dgm:t>
    </dgm:pt>
    <dgm:pt modelId="{E6B48165-04CC-456D-BBB0-4BFCD8D1CD73}" type="parTrans" cxnId="{ACEDBC0A-9492-487E-A8EC-1954F79521F7}">
      <dgm:prSet/>
      <dgm:spPr/>
      <dgm:t>
        <a:bodyPr/>
        <a:lstStyle/>
        <a:p>
          <a:endParaRPr lang="en-BE"/>
        </a:p>
      </dgm:t>
    </dgm:pt>
    <dgm:pt modelId="{0ACE40CA-99D6-4EE5-9848-9401D394035D}" type="sibTrans" cxnId="{ACEDBC0A-9492-487E-A8EC-1954F79521F7}">
      <dgm:prSet/>
      <dgm:spPr/>
      <dgm:t>
        <a:bodyPr/>
        <a:lstStyle/>
        <a:p>
          <a:endParaRPr lang="en-BE"/>
        </a:p>
      </dgm:t>
    </dgm:pt>
    <dgm:pt modelId="{A8926AF4-FEA1-4C0E-9630-0E944ACA9845}">
      <dgm:prSet/>
      <dgm:spPr/>
      <dgm:t>
        <a:bodyPr/>
        <a:lstStyle/>
        <a:p>
          <a:r>
            <a:rPr lang="en-GB" b="1"/>
            <a:t>Leiten statt dirigieren: </a:t>
          </a:r>
          <a:r>
            <a:rPr lang="en-GB"/>
            <a:t>Verlagerung vom Leiten der Aktivitäten zum Anleiten der Lernenden bei der Navigation durch kollaborative Prozesse, Ermutigung zum Erforschen und Entdecken.</a:t>
          </a:r>
          <a:endParaRPr lang="en-BE"/>
        </a:p>
      </dgm:t>
    </dgm:pt>
    <dgm:pt modelId="{8936EE34-49D2-453B-8394-034381C0C279}" type="parTrans" cxnId="{1F272152-F8D8-43BC-8AD1-301EDB2C7B23}">
      <dgm:prSet/>
      <dgm:spPr/>
      <dgm:t>
        <a:bodyPr/>
        <a:lstStyle/>
        <a:p>
          <a:endParaRPr lang="en-BE"/>
        </a:p>
      </dgm:t>
    </dgm:pt>
    <dgm:pt modelId="{A21FCDED-B06E-47A6-8AE8-F7B6598627F2}" type="sibTrans" cxnId="{1F272152-F8D8-43BC-8AD1-301EDB2C7B23}">
      <dgm:prSet/>
      <dgm:spPr/>
      <dgm:t>
        <a:bodyPr/>
        <a:lstStyle/>
        <a:p>
          <a:endParaRPr lang="en-BE"/>
        </a:p>
      </dgm:t>
    </dgm:pt>
    <dgm:pt modelId="{5DB5ACBE-8A14-456C-AD70-7AF4DEF2F8AD}">
      <dgm:prSet custT="1"/>
      <dgm:spPr/>
      <dgm:t>
        <a:bodyPr/>
        <a:lstStyle/>
        <a:p>
          <a:r>
            <a:rPr lang="en-GB" sz="2400" b="1" dirty="0"/>
            <a:t>Einsatz digitaler Tools zur Verbesserung der Moderation</a:t>
          </a:r>
          <a:endParaRPr lang="en-BE" sz="2400" dirty="0"/>
        </a:p>
      </dgm:t>
    </dgm:pt>
    <dgm:pt modelId="{C76E2728-AA41-4278-81F0-72F134407535}" type="parTrans" cxnId="{C77CDFB9-B668-474E-9966-820626B1771C}">
      <dgm:prSet/>
      <dgm:spPr/>
      <dgm:t>
        <a:bodyPr/>
        <a:lstStyle/>
        <a:p>
          <a:endParaRPr lang="en-BE"/>
        </a:p>
      </dgm:t>
    </dgm:pt>
    <dgm:pt modelId="{06C2A9EB-9B41-4035-A4C9-73C9B9ACB498}" type="sibTrans" cxnId="{C77CDFB9-B668-474E-9966-820626B1771C}">
      <dgm:prSet/>
      <dgm:spPr/>
      <dgm:t>
        <a:bodyPr/>
        <a:lstStyle/>
        <a:p>
          <a:endParaRPr lang="en-BE"/>
        </a:p>
      </dgm:t>
    </dgm:pt>
    <dgm:pt modelId="{060E1574-A796-4E58-9BD8-724D89DE45FF}">
      <dgm:prSet/>
      <dgm:spPr/>
      <dgm:t>
        <a:bodyPr/>
        <a:lstStyle/>
        <a:p>
          <a:r>
            <a:rPr lang="en-GB" b="1"/>
            <a:t>Interaktive Plattformen: </a:t>
          </a:r>
          <a:r>
            <a:rPr lang="en-GB"/>
            <a:t>Einführung interaktiver digitaler Plattformen, die die Zusammenarbeit und Kommunikation zwischen den Schülern in Echtzeit ermöglichen und so Barrieren für die Teilnahme abbauen.</a:t>
          </a:r>
          <a:endParaRPr lang="en-BE"/>
        </a:p>
      </dgm:t>
    </dgm:pt>
    <dgm:pt modelId="{E6039E4B-67EE-4113-A790-951D3A9BEAC1}" type="parTrans" cxnId="{C957B048-A69A-41E3-9EA0-194ED8B03DBC}">
      <dgm:prSet/>
      <dgm:spPr/>
      <dgm:t>
        <a:bodyPr/>
        <a:lstStyle/>
        <a:p>
          <a:endParaRPr lang="en-BE"/>
        </a:p>
      </dgm:t>
    </dgm:pt>
    <dgm:pt modelId="{2C673C41-D0A1-4C31-A633-C10EAB78C203}" type="sibTrans" cxnId="{C957B048-A69A-41E3-9EA0-194ED8B03DBC}">
      <dgm:prSet/>
      <dgm:spPr/>
      <dgm:t>
        <a:bodyPr/>
        <a:lstStyle/>
        <a:p>
          <a:endParaRPr lang="en-BE"/>
        </a:p>
      </dgm:t>
    </dgm:pt>
    <dgm:pt modelId="{03238A0D-6940-4E64-98C1-D745BCE62E8F}">
      <dgm:prSet/>
      <dgm:spPr/>
      <dgm:t>
        <a:bodyPr/>
        <a:lstStyle/>
        <a:p>
          <a:r>
            <a:rPr lang="en-GB" b="1"/>
            <a:t>Analyse für Feedback: </a:t>
          </a:r>
          <a:r>
            <a:rPr lang="en-GB"/>
            <a:t>Verwenden Sie Analysewerkzeuge, um Einblicke in die Teilnahme- und Zusammenarbeitsmuster der Lernenden zu erhalten, damit Sie bei Bedarf gezielte Unterstützung leisten können.</a:t>
          </a:r>
          <a:endParaRPr lang="en-BE"/>
        </a:p>
      </dgm:t>
    </dgm:pt>
    <dgm:pt modelId="{7CFF9559-DC4F-4C54-8ACC-9419028EC376}" type="parTrans" cxnId="{BB6E71A5-B3D7-4439-A262-9A3120888A87}">
      <dgm:prSet/>
      <dgm:spPr/>
      <dgm:t>
        <a:bodyPr/>
        <a:lstStyle/>
        <a:p>
          <a:endParaRPr lang="en-BE"/>
        </a:p>
      </dgm:t>
    </dgm:pt>
    <dgm:pt modelId="{CD769CFE-DF50-4987-9B15-8BF090853D43}" type="sibTrans" cxnId="{BB6E71A5-B3D7-4439-A262-9A3120888A87}">
      <dgm:prSet/>
      <dgm:spPr/>
      <dgm:t>
        <a:bodyPr/>
        <a:lstStyle/>
        <a:p>
          <a:endParaRPr lang="en-BE"/>
        </a:p>
      </dgm:t>
    </dgm:pt>
    <dgm:pt modelId="{A54614BE-ED48-4CA5-8F8F-4C034DF99276}">
      <dgm:prSet custT="1"/>
      <dgm:spPr/>
      <dgm:t>
        <a:bodyPr/>
        <a:lstStyle/>
        <a:p>
          <a:r>
            <a:rPr lang="en-GB" sz="2400" b="1" dirty="0"/>
            <a:t>Strategien zur Erleichterung integrativer Interaktionen</a:t>
          </a:r>
          <a:endParaRPr lang="en-BE" sz="2400" dirty="0"/>
        </a:p>
      </dgm:t>
    </dgm:pt>
    <dgm:pt modelId="{471DC327-AF31-4FB9-B32C-B38417D92575}" type="parTrans" cxnId="{35313BF4-E85B-438B-BC77-2BE48EB73E82}">
      <dgm:prSet/>
      <dgm:spPr/>
      <dgm:t>
        <a:bodyPr/>
        <a:lstStyle/>
        <a:p>
          <a:endParaRPr lang="en-BE"/>
        </a:p>
      </dgm:t>
    </dgm:pt>
    <dgm:pt modelId="{1E46665E-6F8D-44D2-AC5F-2F1BEFEBCC34}" type="sibTrans" cxnId="{35313BF4-E85B-438B-BC77-2BE48EB73E82}">
      <dgm:prSet/>
      <dgm:spPr/>
      <dgm:t>
        <a:bodyPr/>
        <a:lstStyle/>
        <a:p>
          <a:endParaRPr lang="en-BE"/>
        </a:p>
      </dgm:t>
    </dgm:pt>
    <dgm:pt modelId="{17DB8C1B-3B4E-4CAC-9FA8-5374D266A2D8}">
      <dgm:prSet/>
      <dgm:spPr/>
      <dgm:t>
        <a:bodyPr/>
        <a:lstStyle/>
        <a:p>
          <a:r>
            <a:rPr lang="en-GB" b="1"/>
            <a:t>Gleicher Zugang zur Technologie: Es </a:t>
          </a:r>
          <a:r>
            <a:rPr lang="en-GB"/>
            <a:t>muss sichergestellt werden, dass alle Lernenden den gleichen Zugang zu den für die Zusammenarbeit erforderlichen digitalen Werkzeugen haben, wobei die unterschiedlichen Niveaus der technologischen Kompetenz und des Zugangs berücksichtigt werden müssen.</a:t>
          </a:r>
          <a:endParaRPr lang="en-BE"/>
        </a:p>
      </dgm:t>
    </dgm:pt>
    <dgm:pt modelId="{EFCA414C-33BB-47DF-9BBC-6C2C80D4D524}" type="parTrans" cxnId="{9C92D288-8AEB-4B7F-B5F7-2446F0393AC4}">
      <dgm:prSet/>
      <dgm:spPr/>
      <dgm:t>
        <a:bodyPr/>
        <a:lstStyle/>
        <a:p>
          <a:endParaRPr lang="en-BE"/>
        </a:p>
      </dgm:t>
    </dgm:pt>
    <dgm:pt modelId="{88DB5B30-B20D-4C9C-ADAE-535D22E96003}" type="sibTrans" cxnId="{9C92D288-8AEB-4B7F-B5F7-2446F0393AC4}">
      <dgm:prSet/>
      <dgm:spPr/>
      <dgm:t>
        <a:bodyPr/>
        <a:lstStyle/>
        <a:p>
          <a:endParaRPr lang="en-BE"/>
        </a:p>
      </dgm:t>
    </dgm:pt>
    <dgm:pt modelId="{C676B406-7226-452D-B213-F7097D2BC08E}">
      <dgm:prSet/>
      <dgm:spPr/>
      <dgm:t>
        <a:bodyPr/>
        <a:lstStyle/>
        <a:p>
          <a:r>
            <a:rPr lang="en-GB" b="1"/>
            <a:t>Kulturelle Sensibilität bei der Nutzung von Technologie: </a:t>
          </a:r>
          <a:r>
            <a:rPr lang="en-GB"/>
            <a:t>Erkennen kultureller Nuancen in der Kommunikation und Zusammenarbeit, Auswahl und Nutzung digitaler Tools, die diese Unterschiede berücksichtigen.</a:t>
          </a:r>
          <a:endParaRPr lang="en-BE"/>
        </a:p>
      </dgm:t>
    </dgm:pt>
    <dgm:pt modelId="{E95DF310-B56C-4937-A905-6B6949BDD880}" type="parTrans" cxnId="{8F73C6B4-0AD5-4A74-9B59-3D2F5E323856}">
      <dgm:prSet/>
      <dgm:spPr/>
      <dgm:t>
        <a:bodyPr/>
        <a:lstStyle/>
        <a:p>
          <a:endParaRPr lang="en-BE"/>
        </a:p>
      </dgm:t>
    </dgm:pt>
    <dgm:pt modelId="{BB85A8B9-5FF6-463D-9199-C3E0350284E3}" type="sibTrans" cxnId="{8F73C6B4-0AD5-4A74-9B59-3D2F5E323856}">
      <dgm:prSet/>
      <dgm:spPr/>
      <dgm:t>
        <a:bodyPr/>
        <a:lstStyle/>
        <a:p>
          <a:endParaRPr lang="en-BE"/>
        </a:p>
      </dgm:t>
    </dgm:pt>
    <dgm:pt modelId="{13F74F3A-7789-4D9D-9487-E1427D4D8ABF}">
      <dgm:prSet custT="1"/>
      <dgm:spPr/>
      <dgm:t>
        <a:bodyPr/>
        <a:lstStyle/>
        <a:p>
          <a:r>
            <a:rPr lang="en-GB" sz="2400" b="1" dirty="0"/>
            <a:t>Entwicklung von Moderationstechniken</a:t>
          </a:r>
          <a:endParaRPr lang="en-BE" sz="2400" dirty="0"/>
        </a:p>
      </dgm:t>
    </dgm:pt>
    <dgm:pt modelId="{4A15AE89-150C-458D-A358-9A9C76638102}" type="parTrans" cxnId="{E1EE83DB-427A-4D6C-87E0-C9C02EC3AFBB}">
      <dgm:prSet/>
      <dgm:spPr/>
      <dgm:t>
        <a:bodyPr/>
        <a:lstStyle/>
        <a:p>
          <a:endParaRPr lang="en-BE"/>
        </a:p>
      </dgm:t>
    </dgm:pt>
    <dgm:pt modelId="{6B3D061B-6B4D-4297-8E41-6D81674EA86C}" type="sibTrans" cxnId="{E1EE83DB-427A-4D6C-87E0-C9C02EC3AFBB}">
      <dgm:prSet/>
      <dgm:spPr/>
      <dgm:t>
        <a:bodyPr/>
        <a:lstStyle/>
        <a:p>
          <a:endParaRPr lang="en-BE"/>
        </a:p>
      </dgm:t>
    </dgm:pt>
    <dgm:pt modelId="{F32D76C2-6600-4AE7-A864-6B798CAB73D8}">
      <dgm:prSet/>
      <dgm:spPr/>
      <dgm:t>
        <a:bodyPr/>
        <a:lstStyle/>
        <a:p>
          <a:r>
            <a:rPr lang="en-GB" b="1"/>
            <a:t>Aktives Zuhören und Mediation: </a:t>
          </a:r>
          <a:r>
            <a:rPr lang="en-GB"/>
            <a:t>Trainieren Sie aktive Zuhörfähigkeiten und Mediationstechniken, um Diskussionen zu leiten und sicherzustellen, dass alle Schülerstimmen gehört werden.</a:t>
          </a:r>
          <a:endParaRPr lang="en-BE"/>
        </a:p>
      </dgm:t>
    </dgm:pt>
    <dgm:pt modelId="{B1869758-EC40-45C1-809C-01A87018284C}" type="parTrans" cxnId="{59758DC2-FDFC-42C2-9F99-B843F2252B2D}">
      <dgm:prSet/>
      <dgm:spPr/>
      <dgm:t>
        <a:bodyPr/>
        <a:lstStyle/>
        <a:p>
          <a:endParaRPr lang="en-BE"/>
        </a:p>
      </dgm:t>
    </dgm:pt>
    <dgm:pt modelId="{ACE12DDB-CDBB-41E2-8C0B-0A30845CC2B2}" type="sibTrans" cxnId="{59758DC2-FDFC-42C2-9F99-B843F2252B2D}">
      <dgm:prSet/>
      <dgm:spPr/>
      <dgm:t>
        <a:bodyPr/>
        <a:lstStyle/>
        <a:p>
          <a:endParaRPr lang="en-BE"/>
        </a:p>
      </dgm:t>
    </dgm:pt>
    <dgm:pt modelId="{FAC8493B-5616-4081-B81C-EEDC9CBBD380}">
      <dgm:prSet/>
      <dgm:spPr/>
      <dgm:t>
        <a:bodyPr/>
        <a:lstStyle/>
        <a:p>
          <a:r>
            <a:rPr lang="en-GB" b="1"/>
            <a:t>Feedback und Verbesserung: </a:t>
          </a:r>
          <a:r>
            <a:rPr lang="en-GB"/>
            <a:t>Schaffen Sie Mechanismen, die es den Lernenden ermöglichen, Feedback zum Moderationsprozess zu geben und nutzen Sie dieses Feedback, um Techniken und Ansätze zu verfeinern.</a:t>
          </a:r>
          <a:endParaRPr lang="en-BE"/>
        </a:p>
      </dgm:t>
    </dgm:pt>
    <dgm:pt modelId="{47B488E1-85AE-4A16-B300-7B8948D91293}" type="parTrans" cxnId="{6CEBE6FC-89D5-40C2-97C6-E10F981A4F05}">
      <dgm:prSet/>
      <dgm:spPr/>
      <dgm:t>
        <a:bodyPr/>
        <a:lstStyle/>
        <a:p>
          <a:endParaRPr lang="en-BE"/>
        </a:p>
      </dgm:t>
    </dgm:pt>
    <dgm:pt modelId="{0D99B423-2A6A-4FC9-8EDC-A4FD9D7D48A4}" type="sibTrans" cxnId="{6CEBE6FC-89D5-40C2-97C6-E10F981A4F05}">
      <dgm:prSet/>
      <dgm:spPr/>
      <dgm:t>
        <a:bodyPr/>
        <a:lstStyle/>
        <a:p>
          <a:endParaRPr lang="en-BE"/>
        </a:p>
      </dgm:t>
    </dgm:pt>
    <dgm:pt modelId="{51DEE19C-2B06-4183-A9E3-32429F41585B}">
      <dgm:prSet custT="1"/>
      <dgm:spPr/>
      <dgm:t>
        <a:bodyPr/>
        <a:lstStyle/>
        <a:p>
          <a:r>
            <a:rPr lang="en-GB" sz="2400" b="1" dirty="0"/>
            <a:t>Moderation als Mittel zur Vertiefung des Lernens</a:t>
          </a:r>
          <a:endParaRPr lang="en-BE" sz="2400" dirty="0"/>
        </a:p>
      </dgm:t>
    </dgm:pt>
    <dgm:pt modelId="{9A3CFD97-E5F8-48FE-A969-51EBC9242B5A}" type="parTrans" cxnId="{DACF46EE-1D83-490A-B24D-9D6ADF5CEB88}">
      <dgm:prSet/>
      <dgm:spPr/>
      <dgm:t>
        <a:bodyPr/>
        <a:lstStyle/>
        <a:p>
          <a:endParaRPr lang="en-BE"/>
        </a:p>
      </dgm:t>
    </dgm:pt>
    <dgm:pt modelId="{AAAC9EE8-AB6A-4AC5-A1F8-6E7F8E9A9825}" type="sibTrans" cxnId="{DACF46EE-1D83-490A-B24D-9D6ADF5CEB88}">
      <dgm:prSet/>
      <dgm:spPr/>
      <dgm:t>
        <a:bodyPr/>
        <a:lstStyle/>
        <a:p>
          <a:endParaRPr lang="en-BE"/>
        </a:p>
      </dgm:t>
    </dgm:pt>
    <dgm:pt modelId="{4B746E6B-DD08-439C-8687-FE6F9A4DA0C4}">
      <dgm:prSet/>
      <dgm:spPr/>
      <dgm:t>
        <a:bodyPr/>
        <a:lstStyle/>
        <a:p>
          <a:r>
            <a:rPr lang="en-GB"/>
            <a:t>Betonen Sie, dass Pädagogen durch eine effektive Moderation tiefere Ebenen des Verständnisses und der Interaktion zwischen den Lernenden erschließen können, so dass der gemeinschaftliche Prozess genauso wichtig ist wie der eigentliche Inhalt des Lernprozesses.</a:t>
          </a:r>
          <a:endParaRPr lang="en-BE"/>
        </a:p>
      </dgm:t>
    </dgm:pt>
    <dgm:pt modelId="{80C0AA1F-258B-43D9-9869-7F581EAE389A}" type="parTrans" cxnId="{00FD0D45-DB3C-4816-AE52-8A698F28D45A}">
      <dgm:prSet/>
      <dgm:spPr/>
      <dgm:t>
        <a:bodyPr/>
        <a:lstStyle/>
        <a:p>
          <a:endParaRPr lang="en-BE"/>
        </a:p>
      </dgm:t>
    </dgm:pt>
    <dgm:pt modelId="{49CFF373-F955-49B3-B15F-D8E5D8A1C3CA}" type="sibTrans" cxnId="{00FD0D45-DB3C-4816-AE52-8A698F28D45A}">
      <dgm:prSet/>
      <dgm:spPr/>
      <dgm:t>
        <a:bodyPr/>
        <a:lstStyle/>
        <a:p>
          <a:endParaRPr lang="en-BE"/>
        </a:p>
      </dgm:t>
    </dgm:pt>
    <dgm:pt modelId="{645EDF19-7FFA-41AC-A348-77AD3599A0E3}" type="pres">
      <dgm:prSet presAssocID="{6686AA5C-C274-4024-BB69-44DE5104D0A7}" presName="Name0" presStyleCnt="0">
        <dgm:presLayoutVars>
          <dgm:dir/>
          <dgm:animLvl val="lvl"/>
          <dgm:resizeHandles val="exact"/>
        </dgm:presLayoutVars>
      </dgm:prSet>
      <dgm:spPr/>
    </dgm:pt>
    <dgm:pt modelId="{2612E5A9-2660-40AC-B38D-A0F739E9CFCD}" type="pres">
      <dgm:prSet presAssocID="{B9F56E81-96EB-4B60-89C4-300B9E9A28AF}" presName="linNode" presStyleCnt="0"/>
      <dgm:spPr/>
    </dgm:pt>
    <dgm:pt modelId="{A54B338F-2836-4107-A76B-7F18E996F595}" type="pres">
      <dgm:prSet presAssocID="{B9F56E81-96EB-4B60-89C4-300B9E9A28AF}" presName="parentText" presStyleLbl="node1" presStyleIdx="0" presStyleCnt="5">
        <dgm:presLayoutVars>
          <dgm:chMax val="1"/>
          <dgm:bulletEnabled val="1"/>
        </dgm:presLayoutVars>
      </dgm:prSet>
      <dgm:spPr/>
    </dgm:pt>
    <dgm:pt modelId="{27613373-037E-4396-998A-7EE0759FA060}" type="pres">
      <dgm:prSet presAssocID="{B9F56E81-96EB-4B60-89C4-300B9E9A28AF}" presName="descendantText" presStyleLbl="alignAccFollowNode1" presStyleIdx="0" presStyleCnt="5">
        <dgm:presLayoutVars>
          <dgm:bulletEnabled val="1"/>
        </dgm:presLayoutVars>
      </dgm:prSet>
      <dgm:spPr/>
    </dgm:pt>
    <dgm:pt modelId="{08D3B663-FB58-47FA-9C0E-7C034AB4CB6B}" type="pres">
      <dgm:prSet presAssocID="{208C67CF-2769-403E-ACCD-655B0E68B0BC}" presName="sp" presStyleCnt="0"/>
      <dgm:spPr/>
    </dgm:pt>
    <dgm:pt modelId="{A01A123C-0A1F-4AD6-85F0-E93B3B89D7F1}" type="pres">
      <dgm:prSet presAssocID="{5DB5ACBE-8A14-456C-AD70-7AF4DEF2F8AD}" presName="linNode" presStyleCnt="0"/>
      <dgm:spPr/>
    </dgm:pt>
    <dgm:pt modelId="{650F15BB-45B1-4787-9AC0-421C294F08E6}" type="pres">
      <dgm:prSet presAssocID="{5DB5ACBE-8A14-456C-AD70-7AF4DEF2F8AD}" presName="parentText" presStyleLbl="node1" presStyleIdx="1" presStyleCnt="5">
        <dgm:presLayoutVars>
          <dgm:chMax val="1"/>
          <dgm:bulletEnabled val="1"/>
        </dgm:presLayoutVars>
      </dgm:prSet>
      <dgm:spPr/>
    </dgm:pt>
    <dgm:pt modelId="{2F4B3331-C925-4567-B02D-9C88DCFEDA4A}" type="pres">
      <dgm:prSet presAssocID="{5DB5ACBE-8A14-456C-AD70-7AF4DEF2F8AD}" presName="descendantText" presStyleLbl="alignAccFollowNode1" presStyleIdx="1" presStyleCnt="5">
        <dgm:presLayoutVars>
          <dgm:bulletEnabled val="1"/>
        </dgm:presLayoutVars>
      </dgm:prSet>
      <dgm:spPr/>
    </dgm:pt>
    <dgm:pt modelId="{08B15A00-F041-42B7-9241-E8DD4318D108}" type="pres">
      <dgm:prSet presAssocID="{06C2A9EB-9B41-4035-A4C9-73C9B9ACB498}" presName="sp" presStyleCnt="0"/>
      <dgm:spPr/>
    </dgm:pt>
    <dgm:pt modelId="{22F5D699-E0BD-4525-BE16-CBF659074091}" type="pres">
      <dgm:prSet presAssocID="{A54614BE-ED48-4CA5-8F8F-4C034DF99276}" presName="linNode" presStyleCnt="0"/>
      <dgm:spPr/>
    </dgm:pt>
    <dgm:pt modelId="{58792607-1CCF-4F60-8CCD-191707D54895}" type="pres">
      <dgm:prSet presAssocID="{A54614BE-ED48-4CA5-8F8F-4C034DF99276}" presName="parentText" presStyleLbl="node1" presStyleIdx="2" presStyleCnt="5">
        <dgm:presLayoutVars>
          <dgm:chMax val="1"/>
          <dgm:bulletEnabled val="1"/>
        </dgm:presLayoutVars>
      </dgm:prSet>
      <dgm:spPr/>
    </dgm:pt>
    <dgm:pt modelId="{A13EE834-876F-4347-8E7E-F929B3AC1C58}" type="pres">
      <dgm:prSet presAssocID="{A54614BE-ED48-4CA5-8F8F-4C034DF99276}" presName="descendantText" presStyleLbl="alignAccFollowNode1" presStyleIdx="2" presStyleCnt="5">
        <dgm:presLayoutVars>
          <dgm:bulletEnabled val="1"/>
        </dgm:presLayoutVars>
      </dgm:prSet>
      <dgm:spPr/>
    </dgm:pt>
    <dgm:pt modelId="{25518F1D-AB26-4B8F-A764-BB8A366E00D4}" type="pres">
      <dgm:prSet presAssocID="{1E46665E-6F8D-44D2-AC5F-2F1BEFEBCC34}" presName="sp" presStyleCnt="0"/>
      <dgm:spPr/>
    </dgm:pt>
    <dgm:pt modelId="{004B9C05-349F-410F-BF71-EFA6F1FCB946}" type="pres">
      <dgm:prSet presAssocID="{13F74F3A-7789-4D9D-9487-E1427D4D8ABF}" presName="linNode" presStyleCnt="0"/>
      <dgm:spPr/>
    </dgm:pt>
    <dgm:pt modelId="{35E66312-DDBC-4540-8B47-DE85F24B16F8}" type="pres">
      <dgm:prSet presAssocID="{13F74F3A-7789-4D9D-9487-E1427D4D8ABF}" presName="parentText" presStyleLbl="node1" presStyleIdx="3" presStyleCnt="5">
        <dgm:presLayoutVars>
          <dgm:chMax val="1"/>
          <dgm:bulletEnabled val="1"/>
        </dgm:presLayoutVars>
      </dgm:prSet>
      <dgm:spPr/>
    </dgm:pt>
    <dgm:pt modelId="{F1580A2D-0C3F-4063-8B5D-6F6CABBD59CB}" type="pres">
      <dgm:prSet presAssocID="{13F74F3A-7789-4D9D-9487-E1427D4D8ABF}" presName="descendantText" presStyleLbl="alignAccFollowNode1" presStyleIdx="3" presStyleCnt="5">
        <dgm:presLayoutVars>
          <dgm:bulletEnabled val="1"/>
        </dgm:presLayoutVars>
      </dgm:prSet>
      <dgm:spPr/>
    </dgm:pt>
    <dgm:pt modelId="{B39212E9-1FC4-4508-8603-F420AB0A41DA}" type="pres">
      <dgm:prSet presAssocID="{6B3D061B-6B4D-4297-8E41-6D81674EA86C}" presName="sp" presStyleCnt="0"/>
      <dgm:spPr/>
    </dgm:pt>
    <dgm:pt modelId="{78815D69-2C8F-4C79-A887-1C5D45DF1022}" type="pres">
      <dgm:prSet presAssocID="{51DEE19C-2B06-4183-A9E3-32429F41585B}" presName="linNode" presStyleCnt="0"/>
      <dgm:spPr/>
    </dgm:pt>
    <dgm:pt modelId="{56C14327-E3E5-4FB7-AFAD-ADBA2EDF1BF4}" type="pres">
      <dgm:prSet presAssocID="{51DEE19C-2B06-4183-A9E3-32429F41585B}" presName="parentText" presStyleLbl="node1" presStyleIdx="4" presStyleCnt="5">
        <dgm:presLayoutVars>
          <dgm:chMax val="1"/>
          <dgm:bulletEnabled val="1"/>
        </dgm:presLayoutVars>
      </dgm:prSet>
      <dgm:spPr/>
    </dgm:pt>
    <dgm:pt modelId="{69EB22CA-ACD7-4A4D-B0A7-D60A3263ACF8}" type="pres">
      <dgm:prSet presAssocID="{51DEE19C-2B06-4183-A9E3-32429F41585B}" presName="descendantText" presStyleLbl="alignAccFollowNode1" presStyleIdx="4" presStyleCnt="5">
        <dgm:presLayoutVars>
          <dgm:bulletEnabled val="1"/>
        </dgm:presLayoutVars>
      </dgm:prSet>
      <dgm:spPr/>
    </dgm:pt>
  </dgm:ptLst>
  <dgm:cxnLst>
    <dgm:cxn modelId="{9C50A409-7F5A-4957-A178-1B6E24ABB7CC}" type="presOf" srcId="{5DB5ACBE-8A14-456C-AD70-7AF4DEF2F8AD}" destId="{650F15BB-45B1-4787-9AC0-421C294F08E6}" srcOrd="0" destOrd="0" presId="urn:microsoft.com/office/officeart/2005/8/layout/vList5"/>
    <dgm:cxn modelId="{ACEDBC0A-9492-487E-A8EC-1954F79521F7}" srcId="{B9F56E81-96EB-4B60-89C4-300B9E9A28AF}" destId="{F1B56573-CCB4-4A2D-9B1A-F79B1276D8E9}" srcOrd="0" destOrd="0" parTransId="{E6B48165-04CC-456D-BBB0-4BFCD8D1CD73}" sibTransId="{0ACE40CA-99D6-4EE5-9848-9401D394035D}"/>
    <dgm:cxn modelId="{5E5CDC18-90C7-450E-A734-5ADA99E3DD6A}" type="presOf" srcId="{F1B56573-CCB4-4A2D-9B1A-F79B1276D8E9}" destId="{27613373-037E-4396-998A-7EE0759FA060}" srcOrd="0" destOrd="0" presId="urn:microsoft.com/office/officeart/2005/8/layout/vList5"/>
    <dgm:cxn modelId="{1F1B7732-87E8-41A6-AE58-C411473EACB5}" type="presOf" srcId="{17DB8C1B-3B4E-4CAC-9FA8-5374D266A2D8}" destId="{A13EE834-876F-4347-8E7E-F929B3AC1C58}" srcOrd="0" destOrd="0" presId="urn:microsoft.com/office/officeart/2005/8/layout/vList5"/>
    <dgm:cxn modelId="{F5B8C13A-36B5-4D19-A6A0-0457A24F6255}" type="presOf" srcId="{A54614BE-ED48-4CA5-8F8F-4C034DF99276}" destId="{58792607-1CCF-4F60-8CCD-191707D54895}" srcOrd="0" destOrd="0" presId="urn:microsoft.com/office/officeart/2005/8/layout/vList5"/>
    <dgm:cxn modelId="{00FD0D45-DB3C-4816-AE52-8A698F28D45A}" srcId="{51DEE19C-2B06-4183-A9E3-32429F41585B}" destId="{4B746E6B-DD08-439C-8687-FE6F9A4DA0C4}" srcOrd="0" destOrd="0" parTransId="{80C0AA1F-258B-43D9-9869-7F581EAE389A}" sibTransId="{49CFF373-F955-49B3-B15F-D8E5D8A1C3CA}"/>
    <dgm:cxn modelId="{6D292747-67E9-4EAD-8C22-8D23A72B33D3}" srcId="{6686AA5C-C274-4024-BB69-44DE5104D0A7}" destId="{B9F56E81-96EB-4B60-89C4-300B9E9A28AF}" srcOrd="0" destOrd="0" parTransId="{5A5FC7BA-3423-407F-B709-05550D4E5B18}" sibTransId="{208C67CF-2769-403E-ACCD-655B0E68B0BC}"/>
    <dgm:cxn modelId="{C957B048-A69A-41E3-9EA0-194ED8B03DBC}" srcId="{5DB5ACBE-8A14-456C-AD70-7AF4DEF2F8AD}" destId="{060E1574-A796-4E58-9BD8-724D89DE45FF}" srcOrd="0" destOrd="0" parTransId="{E6039E4B-67EE-4113-A790-951D3A9BEAC1}" sibTransId="{2C673C41-D0A1-4C31-A633-C10EAB78C203}"/>
    <dgm:cxn modelId="{1F272152-F8D8-43BC-8AD1-301EDB2C7B23}" srcId="{B9F56E81-96EB-4B60-89C4-300B9E9A28AF}" destId="{A8926AF4-FEA1-4C0E-9630-0E944ACA9845}" srcOrd="1" destOrd="0" parTransId="{8936EE34-49D2-453B-8394-034381C0C279}" sibTransId="{A21FCDED-B06E-47A6-8AE8-F7B6598627F2}"/>
    <dgm:cxn modelId="{872EFE73-EBEF-4F1E-AC60-0B112EE9A57A}" type="presOf" srcId="{6686AA5C-C274-4024-BB69-44DE5104D0A7}" destId="{645EDF19-7FFA-41AC-A348-77AD3599A0E3}" srcOrd="0" destOrd="0" presId="urn:microsoft.com/office/officeart/2005/8/layout/vList5"/>
    <dgm:cxn modelId="{5D098B57-1956-46D3-BF9A-86273AFEA355}" type="presOf" srcId="{4B746E6B-DD08-439C-8687-FE6F9A4DA0C4}" destId="{69EB22CA-ACD7-4A4D-B0A7-D60A3263ACF8}" srcOrd="0" destOrd="0" presId="urn:microsoft.com/office/officeart/2005/8/layout/vList5"/>
    <dgm:cxn modelId="{DE37DE5A-1880-46EE-97E3-E4EC94628C52}" type="presOf" srcId="{03238A0D-6940-4E64-98C1-D745BCE62E8F}" destId="{2F4B3331-C925-4567-B02D-9C88DCFEDA4A}" srcOrd="0" destOrd="1" presId="urn:microsoft.com/office/officeart/2005/8/layout/vList5"/>
    <dgm:cxn modelId="{D93C4284-52F6-4028-A76A-D9C949513307}" type="presOf" srcId="{A8926AF4-FEA1-4C0E-9630-0E944ACA9845}" destId="{27613373-037E-4396-998A-7EE0759FA060}" srcOrd="0" destOrd="1" presId="urn:microsoft.com/office/officeart/2005/8/layout/vList5"/>
    <dgm:cxn modelId="{9C92D288-8AEB-4B7F-B5F7-2446F0393AC4}" srcId="{A54614BE-ED48-4CA5-8F8F-4C034DF99276}" destId="{17DB8C1B-3B4E-4CAC-9FA8-5374D266A2D8}" srcOrd="0" destOrd="0" parTransId="{EFCA414C-33BB-47DF-9BBC-6C2C80D4D524}" sibTransId="{88DB5B30-B20D-4C9C-ADAE-535D22E96003}"/>
    <dgm:cxn modelId="{702AB892-1938-40FE-B52D-3616392CDE79}" type="presOf" srcId="{B9F56E81-96EB-4B60-89C4-300B9E9A28AF}" destId="{A54B338F-2836-4107-A76B-7F18E996F595}" srcOrd="0" destOrd="0" presId="urn:microsoft.com/office/officeart/2005/8/layout/vList5"/>
    <dgm:cxn modelId="{BB6E71A5-B3D7-4439-A262-9A3120888A87}" srcId="{5DB5ACBE-8A14-456C-AD70-7AF4DEF2F8AD}" destId="{03238A0D-6940-4E64-98C1-D745BCE62E8F}" srcOrd="1" destOrd="0" parTransId="{7CFF9559-DC4F-4C54-8ACC-9419028EC376}" sibTransId="{CD769CFE-DF50-4987-9B15-8BF090853D43}"/>
    <dgm:cxn modelId="{8F73C6B4-0AD5-4A74-9B59-3D2F5E323856}" srcId="{A54614BE-ED48-4CA5-8F8F-4C034DF99276}" destId="{C676B406-7226-452D-B213-F7097D2BC08E}" srcOrd="1" destOrd="0" parTransId="{E95DF310-B56C-4937-A905-6B6949BDD880}" sibTransId="{BB85A8B9-5FF6-463D-9199-C3E0350284E3}"/>
    <dgm:cxn modelId="{C77CDFB9-B668-474E-9966-820626B1771C}" srcId="{6686AA5C-C274-4024-BB69-44DE5104D0A7}" destId="{5DB5ACBE-8A14-456C-AD70-7AF4DEF2F8AD}" srcOrd="1" destOrd="0" parTransId="{C76E2728-AA41-4278-81F0-72F134407535}" sibTransId="{06C2A9EB-9B41-4035-A4C9-73C9B9ACB498}"/>
    <dgm:cxn modelId="{17B8B6C0-BA7E-402E-B076-9FFC384F564A}" type="presOf" srcId="{F32D76C2-6600-4AE7-A864-6B798CAB73D8}" destId="{F1580A2D-0C3F-4063-8B5D-6F6CABBD59CB}" srcOrd="0" destOrd="0" presId="urn:microsoft.com/office/officeart/2005/8/layout/vList5"/>
    <dgm:cxn modelId="{59758DC2-FDFC-42C2-9F99-B843F2252B2D}" srcId="{13F74F3A-7789-4D9D-9487-E1427D4D8ABF}" destId="{F32D76C2-6600-4AE7-A864-6B798CAB73D8}" srcOrd="0" destOrd="0" parTransId="{B1869758-EC40-45C1-809C-01A87018284C}" sibTransId="{ACE12DDB-CDBB-41E2-8C0B-0A30845CC2B2}"/>
    <dgm:cxn modelId="{C06DCACE-30A6-47E1-90E5-E0D6682B7203}" type="presOf" srcId="{51DEE19C-2B06-4183-A9E3-32429F41585B}" destId="{56C14327-E3E5-4FB7-AFAD-ADBA2EDF1BF4}" srcOrd="0" destOrd="0" presId="urn:microsoft.com/office/officeart/2005/8/layout/vList5"/>
    <dgm:cxn modelId="{5CDFAED8-3B17-476C-95B9-C939AF64B251}" type="presOf" srcId="{060E1574-A796-4E58-9BD8-724D89DE45FF}" destId="{2F4B3331-C925-4567-B02D-9C88DCFEDA4A}" srcOrd="0" destOrd="0" presId="urn:microsoft.com/office/officeart/2005/8/layout/vList5"/>
    <dgm:cxn modelId="{E1EE83DB-427A-4D6C-87E0-C9C02EC3AFBB}" srcId="{6686AA5C-C274-4024-BB69-44DE5104D0A7}" destId="{13F74F3A-7789-4D9D-9487-E1427D4D8ABF}" srcOrd="3" destOrd="0" parTransId="{4A15AE89-150C-458D-A358-9A9C76638102}" sibTransId="{6B3D061B-6B4D-4297-8E41-6D81674EA86C}"/>
    <dgm:cxn modelId="{0F7635EC-E466-48BF-AB30-10B0D7A906A0}" type="presOf" srcId="{FAC8493B-5616-4081-B81C-EEDC9CBBD380}" destId="{F1580A2D-0C3F-4063-8B5D-6F6CABBD59CB}" srcOrd="0" destOrd="1" presId="urn:microsoft.com/office/officeart/2005/8/layout/vList5"/>
    <dgm:cxn modelId="{DACF46EE-1D83-490A-B24D-9D6ADF5CEB88}" srcId="{6686AA5C-C274-4024-BB69-44DE5104D0A7}" destId="{51DEE19C-2B06-4183-A9E3-32429F41585B}" srcOrd="4" destOrd="0" parTransId="{9A3CFD97-E5F8-48FE-A969-51EBC9242B5A}" sibTransId="{AAAC9EE8-AB6A-4AC5-A1F8-6E7F8E9A9825}"/>
    <dgm:cxn modelId="{5B787FF2-4FB3-4B67-9EFF-CEF792D43BED}" type="presOf" srcId="{C676B406-7226-452D-B213-F7097D2BC08E}" destId="{A13EE834-876F-4347-8E7E-F929B3AC1C58}" srcOrd="0" destOrd="1" presId="urn:microsoft.com/office/officeart/2005/8/layout/vList5"/>
    <dgm:cxn modelId="{35313BF4-E85B-438B-BC77-2BE48EB73E82}" srcId="{6686AA5C-C274-4024-BB69-44DE5104D0A7}" destId="{A54614BE-ED48-4CA5-8F8F-4C034DF99276}" srcOrd="2" destOrd="0" parTransId="{471DC327-AF31-4FB9-B32C-B38417D92575}" sibTransId="{1E46665E-6F8D-44D2-AC5F-2F1BEFEBCC34}"/>
    <dgm:cxn modelId="{6CEBE6FC-89D5-40C2-97C6-E10F981A4F05}" srcId="{13F74F3A-7789-4D9D-9487-E1427D4D8ABF}" destId="{FAC8493B-5616-4081-B81C-EEDC9CBBD380}" srcOrd="1" destOrd="0" parTransId="{47B488E1-85AE-4A16-B300-7B8948D91293}" sibTransId="{0D99B423-2A6A-4FC9-8EDC-A4FD9D7D48A4}"/>
    <dgm:cxn modelId="{A8BB53FD-5982-4D33-8449-577A4CD395E5}" type="presOf" srcId="{13F74F3A-7789-4D9D-9487-E1427D4D8ABF}" destId="{35E66312-DDBC-4540-8B47-DE85F24B16F8}" srcOrd="0" destOrd="0" presId="urn:microsoft.com/office/officeart/2005/8/layout/vList5"/>
    <dgm:cxn modelId="{A99DFDD3-1E20-4EF9-AAC6-5D12A1E39864}" type="presParOf" srcId="{645EDF19-7FFA-41AC-A348-77AD3599A0E3}" destId="{2612E5A9-2660-40AC-B38D-A0F739E9CFCD}" srcOrd="0" destOrd="0" presId="urn:microsoft.com/office/officeart/2005/8/layout/vList5"/>
    <dgm:cxn modelId="{83B057F0-CC6E-46DA-93FC-D067E058CF01}" type="presParOf" srcId="{2612E5A9-2660-40AC-B38D-A0F739E9CFCD}" destId="{A54B338F-2836-4107-A76B-7F18E996F595}" srcOrd="0" destOrd="0" presId="urn:microsoft.com/office/officeart/2005/8/layout/vList5"/>
    <dgm:cxn modelId="{4F93950F-E738-44CE-A568-30A1F2FBDEB6}" type="presParOf" srcId="{2612E5A9-2660-40AC-B38D-A0F739E9CFCD}" destId="{27613373-037E-4396-998A-7EE0759FA060}" srcOrd="1" destOrd="0" presId="urn:microsoft.com/office/officeart/2005/8/layout/vList5"/>
    <dgm:cxn modelId="{3F9B46A3-02BD-412C-8CC6-D3574C151DA1}" type="presParOf" srcId="{645EDF19-7FFA-41AC-A348-77AD3599A0E3}" destId="{08D3B663-FB58-47FA-9C0E-7C034AB4CB6B}" srcOrd="1" destOrd="0" presId="urn:microsoft.com/office/officeart/2005/8/layout/vList5"/>
    <dgm:cxn modelId="{7AD767FA-CA18-4DB1-B7FE-318AE50B1C3E}" type="presParOf" srcId="{645EDF19-7FFA-41AC-A348-77AD3599A0E3}" destId="{A01A123C-0A1F-4AD6-85F0-E93B3B89D7F1}" srcOrd="2" destOrd="0" presId="urn:microsoft.com/office/officeart/2005/8/layout/vList5"/>
    <dgm:cxn modelId="{A8144C12-8EFD-4CEC-81E0-B2B19BC5F0AF}" type="presParOf" srcId="{A01A123C-0A1F-4AD6-85F0-E93B3B89D7F1}" destId="{650F15BB-45B1-4787-9AC0-421C294F08E6}" srcOrd="0" destOrd="0" presId="urn:microsoft.com/office/officeart/2005/8/layout/vList5"/>
    <dgm:cxn modelId="{86406148-6FFC-4F45-935E-E8BD58010EEC}" type="presParOf" srcId="{A01A123C-0A1F-4AD6-85F0-E93B3B89D7F1}" destId="{2F4B3331-C925-4567-B02D-9C88DCFEDA4A}" srcOrd="1" destOrd="0" presId="urn:microsoft.com/office/officeart/2005/8/layout/vList5"/>
    <dgm:cxn modelId="{DFCAD081-B7F0-46D8-A443-174431074BE2}" type="presParOf" srcId="{645EDF19-7FFA-41AC-A348-77AD3599A0E3}" destId="{08B15A00-F041-42B7-9241-E8DD4318D108}" srcOrd="3" destOrd="0" presId="urn:microsoft.com/office/officeart/2005/8/layout/vList5"/>
    <dgm:cxn modelId="{0E790E37-ED0B-4279-8236-9BF19EEE3D86}" type="presParOf" srcId="{645EDF19-7FFA-41AC-A348-77AD3599A0E3}" destId="{22F5D699-E0BD-4525-BE16-CBF659074091}" srcOrd="4" destOrd="0" presId="urn:microsoft.com/office/officeart/2005/8/layout/vList5"/>
    <dgm:cxn modelId="{D5E13632-4FD0-4924-9AD7-12617AA9854E}" type="presParOf" srcId="{22F5D699-E0BD-4525-BE16-CBF659074091}" destId="{58792607-1CCF-4F60-8CCD-191707D54895}" srcOrd="0" destOrd="0" presId="urn:microsoft.com/office/officeart/2005/8/layout/vList5"/>
    <dgm:cxn modelId="{78817478-8401-4C6B-8C33-6D6FBC0837FE}" type="presParOf" srcId="{22F5D699-E0BD-4525-BE16-CBF659074091}" destId="{A13EE834-876F-4347-8E7E-F929B3AC1C58}" srcOrd="1" destOrd="0" presId="urn:microsoft.com/office/officeart/2005/8/layout/vList5"/>
    <dgm:cxn modelId="{ACAAFCA2-87F5-4D1A-A6CD-7A3AC28B6AB4}" type="presParOf" srcId="{645EDF19-7FFA-41AC-A348-77AD3599A0E3}" destId="{25518F1D-AB26-4B8F-A764-BB8A366E00D4}" srcOrd="5" destOrd="0" presId="urn:microsoft.com/office/officeart/2005/8/layout/vList5"/>
    <dgm:cxn modelId="{FD219903-BE80-4EC4-9A26-809D992E7FA9}" type="presParOf" srcId="{645EDF19-7FFA-41AC-A348-77AD3599A0E3}" destId="{004B9C05-349F-410F-BF71-EFA6F1FCB946}" srcOrd="6" destOrd="0" presId="urn:microsoft.com/office/officeart/2005/8/layout/vList5"/>
    <dgm:cxn modelId="{88D391E8-3A04-4E9E-96CA-A3338822C9F6}" type="presParOf" srcId="{004B9C05-349F-410F-BF71-EFA6F1FCB946}" destId="{35E66312-DDBC-4540-8B47-DE85F24B16F8}" srcOrd="0" destOrd="0" presId="urn:microsoft.com/office/officeart/2005/8/layout/vList5"/>
    <dgm:cxn modelId="{894ED317-EF1D-4EEC-9650-24EDE9FD9050}" type="presParOf" srcId="{004B9C05-349F-410F-BF71-EFA6F1FCB946}" destId="{F1580A2D-0C3F-4063-8B5D-6F6CABBD59CB}" srcOrd="1" destOrd="0" presId="urn:microsoft.com/office/officeart/2005/8/layout/vList5"/>
    <dgm:cxn modelId="{68578D46-712E-456B-A4ED-0F0F76E209D7}" type="presParOf" srcId="{645EDF19-7FFA-41AC-A348-77AD3599A0E3}" destId="{B39212E9-1FC4-4508-8603-F420AB0A41DA}" srcOrd="7" destOrd="0" presId="urn:microsoft.com/office/officeart/2005/8/layout/vList5"/>
    <dgm:cxn modelId="{420B98F4-B014-442B-AAD6-E8AB5ED65C17}" type="presParOf" srcId="{645EDF19-7FFA-41AC-A348-77AD3599A0E3}" destId="{78815D69-2C8F-4C79-A887-1C5D45DF1022}" srcOrd="8" destOrd="0" presId="urn:microsoft.com/office/officeart/2005/8/layout/vList5"/>
    <dgm:cxn modelId="{5E2CE216-2314-44F8-9EB5-DA8BBDF78D70}" type="presParOf" srcId="{78815D69-2C8F-4C79-A887-1C5D45DF1022}" destId="{56C14327-E3E5-4FB7-AFAD-ADBA2EDF1BF4}" srcOrd="0" destOrd="0" presId="urn:microsoft.com/office/officeart/2005/8/layout/vList5"/>
    <dgm:cxn modelId="{C088E8E4-7737-48E2-9E44-1ABA55899189}" type="presParOf" srcId="{78815D69-2C8F-4C79-A887-1C5D45DF1022}" destId="{69EB22CA-ACD7-4A4D-B0A7-D60A3263ACF8}"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5DB566-D0F1-4389-B148-529C5B7D9257}"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BE"/>
        </a:p>
      </dgm:t>
    </dgm:pt>
    <dgm:pt modelId="{B9A8B32E-074F-4D1E-9713-2F916F1360B4}">
      <dgm:prSet custT="1"/>
      <dgm:spPr/>
      <dgm:t>
        <a:bodyPr/>
        <a:lstStyle/>
        <a:p>
          <a:r>
            <a:rPr lang="en-GB" sz="3200" dirty="0"/>
            <a:t>Integration von Problemen aus der Praxis</a:t>
          </a:r>
          <a:endParaRPr lang="en-BE" sz="3200" dirty="0"/>
        </a:p>
      </dgm:t>
    </dgm:pt>
    <dgm:pt modelId="{26A2B6F5-7B88-429E-922E-0607DE0EFDD6}" type="parTrans" cxnId="{D4CF6ADD-CA7F-4BDD-AB2A-AE8382CAB4AD}">
      <dgm:prSet/>
      <dgm:spPr/>
      <dgm:t>
        <a:bodyPr/>
        <a:lstStyle/>
        <a:p>
          <a:endParaRPr lang="en-BE" sz="3200"/>
        </a:p>
      </dgm:t>
    </dgm:pt>
    <dgm:pt modelId="{CEEC13A1-83EA-40B8-8843-EA39C78ACD1C}" type="sibTrans" cxnId="{D4CF6ADD-CA7F-4BDD-AB2A-AE8382CAB4AD}">
      <dgm:prSet/>
      <dgm:spPr/>
      <dgm:t>
        <a:bodyPr/>
        <a:lstStyle/>
        <a:p>
          <a:endParaRPr lang="en-BE" sz="3200"/>
        </a:p>
      </dgm:t>
    </dgm:pt>
    <dgm:pt modelId="{CA579E7B-E062-4A79-BB8A-DE0AD105B9CB}">
      <dgm:prSet custT="1"/>
      <dgm:spPr/>
      <dgm:t>
        <a:bodyPr/>
        <a:lstStyle/>
        <a:p>
          <a:r>
            <a:rPr lang="en-GB" sz="2400" b="1" dirty="0"/>
            <a:t>Realitätsbezug</a:t>
          </a:r>
          <a:r>
            <a:rPr lang="en-GB" sz="2400" dirty="0"/>
            <a:t>: Verwenden Sie Probleme und Szenarien aus dem wirklichen Leben, um gemeinsame Aktivitäten zu verankern, was den Schülern hilft, die praktischen Anwendungen des Gelernten zu verstehen.</a:t>
          </a:r>
          <a:endParaRPr lang="en-BE" sz="2400" dirty="0"/>
        </a:p>
      </dgm:t>
    </dgm:pt>
    <dgm:pt modelId="{4B1E2EA5-46D3-41FC-8132-A92F4E18E5F8}" type="parTrans" cxnId="{D3B46F1A-560F-42D7-B740-7939804787EF}">
      <dgm:prSet/>
      <dgm:spPr/>
      <dgm:t>
        <a:bodyPr/>
        <a:lstStyle/>
        <a:p>
          <a:endParaRPr lang="en-BE" sz="3200"/>
        </a:p>
      </dgm:t>
    </dgm:pt>
    <dgm:pt modelId="{96EC5E62-CFF0-4528-8C4F-44EFB5707AAF}" type="sibTrans" cxnId="{D3B46F1A-560F-42D7-B740-7939804787EF}">
      <dgm:prSet/>
      <dgm:spPr/>
      <dgm:t>
        <a:bodyPr/>
        <a:lstStyle/>
        <a:p>
          <a:endParaRPr lang="en-BE" sz="3200"/>
        </a:p>
      </dgm:t>
    </dgm:pt>
    <dgm:pt modelId="{3C698743-AF60-4688-8DDD-F0ED2CC1276E}">
      <dgm:prSet custT="1"/>
      <dgm:spPr/>
      <dgm:t>
        <a:bodyPr/>
        <a:lstStyle/>
        <a:p>
          <a:r>
            <a:rPr lang="en-GB" sz="2400" b="1" dirty="0"/>
            <a:t>Problemlösungskompetenz: </a:t>
          </a:r>
          <a:r>
            <a:rPr lang="en-GB" sz="2400" dirty="0"/>
            <a:t>Ermutigen Sie die Schüler, kritisches Denken und Problemlösungskompetenz anzuwenden, während sie gemeinsam Lösungen für komplexe reale Probleme finden.</a:t>
          </a:r>
          <a:endParaRPr lang="en-BE" sz="2400" dirty="0"/>
        </a:p>
      </dgm:t>
    </dgm:pt>
    <dgm:pt modelId="{A1674443-896C-4CF3-8381-E7022DAC8B78}" type="parTrans" cxnId="{5F3CE502-900D-4AC9-A69A-4FF4F8334BF1}">
      <dgm:prSet/>
      <dgm:spPr/>
      <dgm:t>
        <a:bodyPr/>
        <a:lstStyle/>
        <a:p>
          <a:endParaRPr lang="en-BE" sz="3200"/>
        </a:p>
      </dgm:t>
    </dgm:pt>
    <dgm:pt modelId="{DC562597-96DD-44FF-AB1D-44962A798163}" type="sibTrans" cxnId="{5F3CE502-900D-4AC9-A69A-4FF4F8334BF1}">
      <dgm:prSet/>
      <dgm:spPr/>
      <dgm:t>
        <a:bodyPr/>
        <a:lstStyle/>
        <a:p>
          <a:endParaRPr lang="en-BE" sz="3200"/>
        </a:p>
      </dgm:t>
    </dgm:pt>
    <dgm:pt modelId="{6A122EFA-E233-4EFA-99F9-D7F9FE485266}" type="pres">
      <dgm:prSet presAssocID="{4B5DB566-D0F1-4389-B148-529C5B7D9257}" presName="linear" presStyleCnt="0">
        <dgm:presLayoutVars>
          <dgm:animLvl val="lvl"/>
          <dgm:resizeHandles val="exact"/>
        </dgm:presLayoutVars>
      </dgm:prSet>
      <dgm:spPr/>
    </dgm:pt>
    <dgm:pt modelId="{89A3846F-6696-4BB9-84BA-5AE793D5057C}" type="pres">
      <dgm:prSet presAssocID="{B9A8B32E-074F-4D1E-9713-2F916F1360B4}" presName="parentText" presStyleLbl="node1" presStyleIdx="0" presStyleCnt="1">
        <dgm:presLayoutVars>
          <dgm:chMax val="0"/>
          <dgm:bulletEnabled val="1"/>
        </dgm:presLayoutVars>
      </dgm:prSet>
      <dgm:spPr/>
    </dgm:pt>
    <dgm:pt modelId="{7EBA8B40-0C5C-4DF6-82C6-B900E6A63377}" type="pres">
      <dgm:prSet presAssocID="{B9A8B32E-074F-4D1E-9713-2F916F1360B4}" presName="childText" presStyleLbl="revTx" presStyleIdx="0" presStyleCnt="1">
        <dgm:presLayoutVars>
          <dgm:bulletEnabled val="1"/>
        </dgm:presLayoutVars>
      </dgm:prSet>
      <dgm:spPr/>
    </dgm:pt>
  </dgm:ptLst>
  <dgm:cxnLst>
    <dgm:cxn modelId="{5F3CE502-900D-4AC9-A69A-4FF4F8334BF1}" srcId="{B9A8B32E-074F-4D1E-9713-2F916F1360B4}" destId="{3C698743-AF60-4688-8DDD-F0ED2CC1276E}" srcOrd="1" destOrd="0" parTransId="{A1674443-896C-4CF3-8381-E7022DAC8B78}" sibTransId="{DC562597-96DD-44FF-AB1D-44962A798163}"/>
    <dgm:cxn modelId="{150A5705-7928-470C-8B13-4F6CCD95DF65}" type="presOf" srcId="{3C698743-AF60-4688-8DDD-F0ED2CC1276E}" destId="{7EBA8B40-0C5C-4DF6-82C6-B900E6A63377}" srcOrd="0" destOrd="1" presId="urn:microsoft.com/office/officeart/2005/8/layout/vList2"/>
    <dgm:cxn modelId="{D3B46F1A-560F-42D7-B740-7939804787EF}" srcId="{B9A8B32E-074F-4D1E-9713-2F916F1360B4}" destId="{CA579E7B-E062-4A79-BB8A-DE0AD105B9CB}" srcOrd="0" destOrd="0" parTransId="{4B1E2EA5-46D3-41FC-8132-A92F4E18E5F8}" sibTransId="{96EC5E62-CFF0-4528-8C4F-44EFB5707AAF}"/>
    <dgm:cxn modelId="{0B9DA861-A7CF-40E1-9F1A-3BAD2CBF35C1}" type="presOf" srcId="{CA579E7B-E062-4A79-BB8A-DE0AD105B9CB}" destId="{7EBA8B40-0C5C-4DF6-82C6-B900E6A63377}" srcOrd="0" destOrd="0" presId="urn:microsoft.com/office/officeart/2005/8/layout/vList2"/>
    <dgm:cxn modelId="{8182D444-5F41-4770-8108-4C821F2D9009}" type="presOf" srcId="{4B5DB566-D0F1-4389-B148-529C5B7D9257}" destId="{6A122EFA-E233-4EFA-99F9-D7F9FE485266}" srcOrd="0" destOrd="0" presId="urn:microsoft.com/office/officeart/2005/8/layout/vList2"/>
    <dgm:cxn modelId="{D4CF6ADD-CA7F-4BDD-AB2A-AE8382CAB4AD}" srcId="{4B5DB566-D0F1-4389-B148-529C5B7D9257}" destId="{B9A8B32E-074F-4D1E-9713-2F916F1360B4}" srcOrd="0" destOrd="0" parTransId="{26A2B6F5-7B88-429E-922E-0607DE0EFDD6}" sibTransId="{CEEC13A1-83EA-40B8-8843-EA39C78ACD1C}"/>
    <dgm:cxn modelId="{63C79CEA-17D8-4777-8D2F-C55570017AFB}" type="presOf" srcId="{B9A8B32E-074F-4D1E-9713-2F916F1360B4}" destId="{89A3846F-6696-4BB9-84BA-5AE793D5057C}" srcOrd="0" destOrd="0" presId="urn:microsoft.com/office/officeart/2005/8/layout/vList2"/>
    <dgm:cxn modelId="{F060A8DC-BC92-4F7F-880E-26FC6921EBD5}" type="presParOf" srcId="{6A122EFA-E233-4EFA-99F9-D7F9FE485266}" destId="{89A3846F-6696-4BB9-84BA-5AE793D5057C}" srcOrd="0" destOrd="0" presId="urn:microsoft.com/office/officeart/2005/8/layout/vList2"/>
    <dgm:cxn modelId="{C0D5EAC5-7852-476A-8788-A0D5383A47EE}" type="presParOf" srcId="{6A122EFA-E233-4EFA-99F9-D7F9FE485266}" destId="{7EBA8B40-0C5C-4DF6-82C6-B900E6A63377}"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7C9575-6E95-455C-94C8-5E5643AC4192}"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BE"/>
        </a:p>
      </dgm:t>
    </dgm:pt>
    <dgm:pt modelId="{E8CB2A08-4FE4-409F-BE79-AACB4C14A28E}">
      <dgm:prSet custT="1"/>
      <dgm:spPr/>
      <dgm:t>
        <a:bodyPr/>
        <a:lstStyle/>
        <a:p>
          <a:r>
            <a:rPr lang="en-GB" sz="3200" dirty="0"/>
            <a:t>Nutzung von fallbasierten Szenarien:</a:t>
          </a:r>
          <a:endParaRPr lang="en-BE" sz="3200" dirty="0"/>
        </a:p>
      </dgm:t>
    </dgm:pt>
    <dgm:pt modelId="{3BA6E230-79CA-4C98-8F97-ACED8B28E351}" type="parTrans" cxnId="{C19F208B-5CE5-4DEF-BC47-822E03144A3C}">
      <dgm:prSet/>
      <dgm:spPr/>
      <dgm:t>
        <a:bodyPr/>
        <a:lstStyle/>
        <a:p>
          <a:endParaRPr lang="en-BE" sz="3200"/>
        </a:p>
      </dgm:t>
    </dgm:pt>
    <dgm:pt modelId="{208FB326-C07F-41D1-B327-CB2E7FAC1316}" type="sibTrans" cxnId="{C19F208B-5CE5-4DEF-BC47-822E03144A3C}">
      <dgm:prSet/>
      <dgm:spPr/>
      <dgm:t>
        <a:bodyPr/>
        <a:lstStyle/>
        <a:p>
          <a:endParaRPr lang="en-BE" sz="3200"/>
        </a:p>
      </dgm:t>
    </dgm:pt>
    <dgm:pt modelId="{FEE979F6-F6D3-448A-923D-EFDBDAD2A178}">
      <dgm:prSet custT="1"/>
      <dgm:spPr/>
      <dgm:t>
        <a:bodyPr/>
        <a:lstStyle/>
        <a:p>
          <a:r>
            <a:rPr lang="en-GB" sz="2400" b="1" dirty="0"/>
            <a:t>Erkundung von Szenarien: </a:t>
          </a:r>
          <a:r>
            <a:rPr lang="en-GB" sz="2400" dirty="0"/>
            <a:t>Einführung von fallbasierten Szenarien, die von den Schülern verlangen, Konzepte im Kontext zu analysieren, zu diskutieren und anzuwenden, um durch die praktische Anwendung das Lernen zu vertiefen.</a:t>
          </a:r>
          <a:endParaRPr lang="en-BE" sz="2400" dirty="0"/>
        </a:p>
      </dgm:t>
    </dgm:pt>
    <dgm:pt modelId="{3E9E5E02-C677-454B-AEDA-D0C64C5A4862}" type="parTrans" cxnId="{4B277450-B238-4DC8-8442-19603784E2A1}">
      <dgm:prSet/>
      <dgm:spPr/>
      <dgm:t>
        <a:bodyPr/>
        <a:lstStyle/>
        <a:p>
          <a:endParaRPr lang="en-BE" sz="3200"/>
        </a:p>
      </dgm:t>
    </dgm:pt>
    <dgm:pt modelId="{01AE7389-6536-40ED-835C-6DA7097693B0}" type="sibTrans" cxnId="{4B277450-B238-4DC8-8442-19603784E2A1}">
      <dgm:prSet/>
      <dgm:spPr/>
      <dgm:t>
        <a:bodyPr/>
        <a:lstStyle/>
        <a:p>
          <a:endParaRPr lang="en-BE" sz="3200"/>
        </a:p>
      </dgm:t>
    </dgm:pt>
    <dgm:pt modelId="{7F6F3E82-5BE7-4C7C-84F6-A58471CA385D}">
      <dgm:prSet custT="1"/>
      <dgm:spPr/>
      <dgm:t>
        <a:bodyPr/>
        <a:lstStyle/>
        <a:p>
          <a:r>
            <a:rPr lang="en-GB" sz="2400" b="1" dirty="0"/>
            <a:t>Unterschiedliche Perspektiven: </a:t>
          </a:r>
          <a:r>
            <a:rPr lang="en-GB" sz="2400" dirty="0"/>
            <a:t>Nutzen Sie unterschiedliche Perspektiven innerhalb der Gruppe, um Szenarien aus verschiedenen Blickwinkeln zu betrachten und die Lernerfahrung zu bereichern.</a:t>
          </a:r>
          <a:endParaRPr lang="en-BE" sz="2400" dirty="0"/>
        </a:p>
      </dgm:t>
    </dgm:pt>
    <dgm:pt modelId="{DA19118E-EFE8-44E2-B58D-34C57013E182}" type="parTrans" cxnId="{75046A2A-09D7-48B5-94E1-D2CB051E2DA1}">
      <dgm:prSet/>
      <dgm:spPr/>
      <dgm:t>
        <a:bodyPr/>
        <a:lstStyle/>
        <a:p>
          <a:endParaRPr lang="en-BE" sz="3200"/>
        </a:p>
      </dgm:t>
    </dgm:pt>
    <dgm:pt modelId="{B9AF1D57-03BF-4A73-AEE3-7C28F5514206}" type="sibTrans" cxnId="{75046A2A-09D7-48B5-94E1-D2CB051E2DA1}">
      <dgm:prSet/>
      <dgm:spPr/>
      <dgm:t>
        <a:bodyPr/>
        <a:lstStyle/>
        <a:p>
          <a:endParaRPr lang="en-BE" sz="3200"/>
        </a:p>
      </dgm:t>
    </dgm:pt>
    <dgm:pt modelId="{83B88979-4C81-45C4-8BBE-E4DA844AE1B1}" type="pres">
      <dgm:prSet presAssocID="{8A7C9575-6E95-455C-94C8-5E5643AC4192}" presName="linear" presStyleCnt="0">
        <dgm:presLayoutVars>
          <dgm:animLvl val="lvl"/>
          <dgm:resizeHandles val="exact"/>
        </dgm:presLayoutVars>
      </dgm:prSet>
      <dgm:spPr/>
    </dgm:pt>
    <dgm:pt modelId="{E40109EE-67C8-4C52-9EEC-7EDD14BEC78F}" type="pres">
      <dgm:prSet presAssocID="{E8CB2A08-4FE4-409F-BE79-AACB4C14A28E}" presName="parentText" presStyleLbl="node1" presStyleIdx="0" presStyleCnt="1">
        <dgm:presLayoutVars>
          <dgm:chMax val="0"/>
          <dgm:bulletEnabled val="1"/>
        </dgm:presLayoutVars>
      </dgm:prSet>
      <dgm:spPr/>
    </dgm:pt>
    <dgm:pt modelId="{DF81F8A3-381A-4893-BA37-3E09FD8D977B}" type="pres">
      <dgm:prSet presAssocID="{E8CB2A08-4FE4-409F-BE79-AACB4C14A28E}" presName="childText" presStyleLbl="revTx" presStyleIdx="0" presStyleCnt="1">
        <dgm:presLayoutVars>
          <dgm:bulletEnabled val="1"/>
        </dgm:presLayoutVars>
      </dgm:prSet>
      <dgm:spPr/>
    </dgm:pt>
  </dgm:ptLst>
  <dgm:cxnLst>
    <dgm:cxn modelId="{75046A2A-09D7-48B5-94E1-D2CB051E2DA1}" srcId="{E8CB2A08-4FE4-409F-BE79-AACB4C14A28E}" destId="{7F6F3E82-5BE7-4C7C-84F6-A58471CA385D}" srcOrd="1" destOrd="0" parTransId="{DA19118E-EFE8-44E2-B58D-34C57013E182}" sibTransId="{B9AF1D57-03BF-4A73-AEE3-7C28F5514206}"/>
    <dgm:cxn modelId="{E509B337-9457-4961-919E-386E02FFC79F}" type="presOf" srcId="{8A7C9575-6E95-455C-94C8-5E5643AC4192}" destId="{83B88979-4C81-45C4-8BBE-E4DA844AE1B1}" srcOrd="0" destOrd="0" presId="urn:microsoft.com/office/officeart/2005/8/layout/vList2"/>
    <dgm:cxn modelId="{EE32BB37-0B4E-49AD-98C3-96E56577F734}" type="presOf" srcId="{FEE979F6-F6D3-448A-923D-EFDBDAD2A178}" destId="{DF81F8A3-381A-4893-BA37-3E09FD8D977B}" srcOrd="0" destOrd="0" presId="urn:microsoft.com/office/officeart/2005/8/layout/vList2"/>
    <dgm:cxn modelId="{4B277450-B238-4DC8-8442-19603784E2A1}" srcId="{E8CB2A08-4FE4-409F-BE79-AACB4C14A28E}" destId="{FEE979F6-F6D3-448A-923D-EFDBDAD2A178}" srcOrd="0" destOrd="0" parTransId="{3E9E5E02-C677-454B-AEDA-D0C64C5A4862}" sibTransId="{01AE7389-6536-40ED-835C-6DA7097693B0}"/>
    <dgm:cxn modelId="{A4AABF56-4AF7-41A4-BB29-A3DDE93E499C}" type="presOf" srcId="{E8CB2A08-4FE4-409F-BE79-AACB4C14A28E}" destId="{E40109EE-67C8-4C52-9EEC-7EDD14BEC78F}" srcOrd="0" destOrd="0" presId="urn:microsoft.com/office/officeart/2005/8/layout/vList2"/>
    <dgm:cxn modelId="{C19F208B-5CE5-4DEF-BC47-822E03144A3C}" srcId="{8A7C9575-6E95-455C-94C8-5E5643AC4192}" destId="{E8CB2A08-4FE4-409F-BE79-AACB4C14A28E}" srcOrd="0" destOrd="0" parTransId="{3BA6E230-79CA-4C98-8F97-ACED8B28E351}" sibTransId="{208FB326-C07F-41D1-B327-CB2E7FAC1316}"/>
    <dgm:cxn modelId="{9BDEB2ED-BDEA-4415-B483-A9851B0D4B1E}" type="presOf" srcId="{7F6F3E82-5BE7-4C7C-84F6-A58471CA385D}" destId="{DF81F8A3-381A-4893-BA37-3E09FD8D977B}" srcOrd="0" destOrd="1" presId="urn:microsoft.com/office/officeart/2005/8/layout/vList2"/>
    <dgm:cxn modelId="{76102B2F-6F83-4297-8A49-F29265D548E6}" type="presParOf" srcId="{83B88979-4C81-45C4-8BBE-E4DA844AE1B1}" destId="{E40109EE-67C8-4C52-9EEC-7EDD14BEC78F}" srcOrd="0" destOrd="0" presId="urn:microsoft.com/office/officeart/2005/8/layout/vList2"/>
    <dgm:cxn modelId="{59E73BF7-5303-4883-8D70-2EC704D00F05}" type="presParOf" srcId="{83B88979-4C81-45C4-8BBE-E4DA844AE1B1}" destId="{DF81F8A3-381A-4893-BA37-3E09FD8D977B}"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B38702-44F2-4308-91E3-D9D4822E5809}"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BE"/>
        </a:p>
      </dgm:t>
    </dgm:pt>
    <dgm:pt modelId="{1462D906-9284-40F2-A798-8CD54C3C3219}">
      <dgm:prSet/>
      <dgm:spPr/>
      <dgm:t>
        <a:bodyPr/>
        <a:lstStyle/>
        <a:p>
          <a:r>
            <a:rPr lang="en-GB" dirty="0"/>
            <a:t>Strategien zur Förderung des aktiven Lernens:</a:t>
          </a:r>
          <a:endParaRPr lang="en-BE" dirty="0"/>
        </a:p>
      </dgm:t>
    </dgm:pt>
    <dgm:pt modelId="{E932B360-814E-4D22-A696-3E7A368BCE53}" type="parTrans" cxnId="{BC0DAA6D-CA17-472A-B51D-3788A409D09C}">
      <dgm:prSet/>
      <dgm:spPr/>
      <dgm:t>
        <a:bodyPr/>
        <a:lstStyle/>
        <a:p>
          <a:endParaRPr lang="en-BE"/>
        </a:p>
      </dgm:t>
    </dgm:pt>
    <dgm:pt modelId="{C105F7BF-DEF4-43D4-A255-BAB094F6ABC1}" type="sibTrans" cxnId="{BC0DAA6D-CA17-472A-B51D-3788A409D09C}">
      <dgm:prSet/>
      <dgm:spPr/>
      <dgm:t>
        <a:bodyPr/>
        <a:lstStyle/>
        <a:p>
          <a:endParaRPr lang="en-BE"/>
        </a:p>
      </dgm:t>
    </dgm:pt>
    <dgm:pt modelId="{A67B034A-38A4-428D-A1C4-F88B7FA76960}">
      <dgm:prSet/>
      <dgm:spPr/>
      <dgm:t>
        <a:bodyPr/>
        <a:lstStyle/>
        <a:p>
          <a:r>
            <a:rPr lang="en-GB" b="1"/>
            <a:t>Geführte Entdeckung: </a:t>
          </a:r>
          <a:r>
            <a:rPr lang="en-GB"/>
            <a:t>Bereitstellung von Strategien für Pädagogen, um die Lernenden durch den Entdeckungsprozess zu leiten, ohne direkte Antworten zu geben, und sie zu Erkundungen und Nachforschungen zu ermutigen.</a:t>
          </a:r>
          <a:endParaRPr lang="en-BE"/>
        </a:p>
      </dgm:t>
    </dgm:pt>
    <dgm:pt modelId="{255A097E-CF17-4F16-9278-1A55C3C40583}" type="parTrans" cxnId="{3DFD2061-B2EC-4858-98BA-A792F090B495}">
      <dgm:prSet/>
      <dgm:spPr/>
      <dgm:t>
        <a:bodyPr/>
        <a:lstStyle/>
        <a:p>
          <a:endParaRPr lang="en-BE"/>
        </a:p>
      </dgm:t>
    </dgm:pt>
    <dgm:pt modelId="{5CCC40B5-8F81-4BC2-AD40-30C7DB3B4B52}" type="sibTrans" cxnId="{3DFD2061-B2EC-4858-98BA-A792F090B495}">
      <dgm:prSet/>
      <dgm:spPr/>
      <dgm:t>
        <a:bodyPr/>
        <a:lstStyle/>
        <a:p>
          <a:endParaRPr lang="en-BE"/>
        </a:p>
      </dgm:t>
    </dgm:pt>
    <dgm:pt modelId="{FC1DECD1-E38A-4AED-BB90-C50E8FF183D7}">
      <dgm:prSet/>
      <dgm:spPr/>
      <dgm:t>
        <a:bodyPr/>
        <a:lstStyle/>
        <a:p>
          <a:r>
            <a:rPr lang="en-GB" b="1"/>
            <a:t>Feedback-Schleifen: </a:t>
          </a:r>
          <a:r>
            <a:rPr lang="en-GB"/>
            <a:t>Schaffen Sie schnelle Feedback-Schleifen, die es den Lernenden ermöglichen, ihre Ideen zu testen und sofortigen Input zu erhalten, um einen dynamischen Lernprozess zu fördern.</a:t>
          </a:r>
          <a:endParaRPr lang="en-BE"/>
        </a:p>
      </dgm:t>
    </dgm:pt>
    <dgm:pt modelId="{4EC77628-A98C-4BD1-BD7D-10E15C489AB6}" type="parTrans" cxnId="{2474D091-1480-4DA7-9737-D0EF8906F55F}">
      <dgm:prSet/>
      <dgm:spPr/>
      <dgm:t>
        <a:bodyPr/>
        <a:lstStyle/>
        <a:p>
          <a:endParaRPr lang="en-BE"/>
        </a:p>
      </dgm:t>
    </dgm:pt>
    <dgm:pt modelId="{1D179D3A-A10D-496A-B207-F51365A3C34D}" type="sibTrans" cxnId="{2474D091-1480-4DA7-9737-D0EF8906F55F}">
      <dgm:prSet/>
      <dgm:spPr/>
      <dgm:t>
        <a:bodyPr/>
        <a:lstStyle/>
        <a:p>
          <a:endParaRPr lang="en-BE"/>
        </a:p>
      </dgm:t>
    </dgm:pt>
    <dgm:pt modelId="{25D844F6-11D1-433D-AEA8-07EA957FF5C0}" type="pres">
      <dgm:prSet presAssocID="{F9B38702-44F2-4308-91E3-D9D4822E5809}" presName="linear" presStyleCnt="0">
        <dgm:presLayoutVars>
          <dgm:animLvl val="lvl"/>
          <dgm:resizeHandles val="exact"/>
        </dgm:presLayoutVars>
      </dgm:prSet>
      <dgm:spPr/>
    </dgm:pt>
    <dgm:pt modelId="{A01A17E6-2686-4D0B-A40C-81072E8A1A12}" type="pres">
      <dgm:prSet presAssocID="{1462D906-9284-40F2-A798-8CD54C3C3219}" presName="parentText" presStyleLbl="node1" presStyleIdx="0" presStyleCnt="1">
        <dgm:presLayoutVars>
          <dgm:chMax val="0"/>
          <dgm:bulletEnabled val="1"/>
        </dgm:presLayoutVars>
      </dgm:prSet>
      <dgm:spPr/>
    </dgm:pt>
    <dgm:pt modelId="{6A0C5350-19C9-4C29-B323-0A5CCC3504EA}" type="pres">
      <dgm:prSet presAssocID="{1462D906-9284-40F2-A798-8CD54C3C3219}" presName="childText" presStyleLbl="revTx" presStyleIdx="0" presStyleCnt="1">
        <dgm:presLayoutVars>
          <dgm:bulletEnabled val="1"/>
        </dgm:presLayoutVars>
      </dgm:prSet>
      <dgm:spPr/>
    </dgm:pt>
  </dgm:ptLst>
  <dgm:cxnLst>
    <dgm:cxn modelId="{3DFD2061-B2EC-4858-98BA-A792F090B495}" srcId="{1462D906-9284-40F2-A798-8CD54C3C3219}" destId="{A67B034A-38A4-428D-A1C4-F88B7FA76960}" srcOrd="0" destOrd="0" parTransId="{255A097E-CF17-4F16-9278-1A55C3C40583}" sibTransId="{5CCC40B5-8F81-4BC2-AD40-30C7DB3B4B52}"/>
    <dgm:cxn modelId="{BC0DAA6D-CA17-472A-B51D-3788A409D09C}" srcId="{F9B38702-44F2-4308-91E3-D9D4822E5809}" destId="{1462D906-9284-40F2-A798-8CD54C3C3219}" srcOrd="0" destOrd="0" parTransId="{E932B360-814E-4D22-A696-3E7A368BCE53}" sibTransId="{C105F7BF-DEF4-43D4-A255-BAB094F6ABC1}"/>
    <dgm:cxn modelId="{2474D091-1480-4DA7-9737-D0EF8906F55F}" srcId="{1462D906-9284-40F2-A798-8CD54C3C3219}" destId="{FC1DECD1-E38A-4AED-BB90-C50E8FF183D7}" srcOrd="1" destOrd="0" parTransId="{4EC77628-A98C-4BD1-BD7D-10E15C489AB6}" sibTransId="{1D179D3A-A10D-496A-B207-F51365A3C34D}"/>
    <dgm:cxn modelId="{F5A745B9-A865-4A1E-AB9E-40E454E44197}" type="presOf" srcId="{A67B034A-38A4-428D-A1C4-F88B7FA76960}" destId="{6A0C5350-19C9-4C29-B323-0A5CCC3504EA}" srcOrd="0" destOrd="0" presId="urn:microsoft.com/office/officeart/2005/8/layout/vList2"/>
    <dgm:cxn modelId="{5C99B5C4-98AF-4349-B824-3434BA8D12EB}" type="presOf" srcId="{FC1DECD1-E38A-4AED-BB90-C50E8FF183D7}" destId="{6A0C5350-19C9-4C29-B323-0A5CCC3504EA}" srcOrd="0" destOrd="1" presId="urn:microsoft.com/office/officeart/2005/8/layout/vList2"/>
    <dgm:cxn modelId="{3A9F23E4-A1FC-4DA9-AB19-08FF1FF691E5}" type="presOf" srcId="{1462D906-9284-40F2-A798-8CD54C3C3219}" destId="{A01A17E6-2686-4D0B-A40C-81072E8A1A12}" srcOrd="0" destOrd="0" presId="urn:microsoft.com/office/officeart/2005/8/layout/vList2"/>
    <dgm:cxn modelId="{2853E2F3-047D-473A-A5FF-4F5F7EE30FB9}" type="presOf" srcId="{F9B38702-44F2-4308-91E3-D9D4822E5809}" destId="{25D844F6-11D1-433D-AEA8-07EA957FF5C0}" srcOrd="0" destOrd="0" presId="urn:microsoft.com/office/officeart/2005/8/layout/vList2"/>
    <dgm:cxn modelId="{FB1ABA49-5056-465D-A1B1-EDBD2D136252}" type="presParOf" srcId="{25D844F6-11D1-433D-AEA8-07EA957FF5C0}" destId="{A01A17E6-2686-4D0B-A40C-81072E8A1A12}" srcOrd="0" destOrd="0" presId="urn:microsoft.com/office/officeart/2005/8/layout/vList2"/>
    <dgm:cxn modelId="{AACE1AFB-5321-4B0F-B762-275EC49F5A27}" type="presParOf" srcId="{25D844F6-11D1-433D-AEA8-07EA957FF5C0}" destId="{6A0C5350-19C9-4C29-B323-0A5CCC3504EA}"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7765E4-1D68-4C96-9F21-7600C87415C5}"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BE"/>
        </a:p>
      </dgm:t>
    </dgm:pt>
    <dgm:pt modelId="{45288BDF-876B-4EE9-AD3D-CBC760448112}">
      <dgm:prSet/>
      <dgm:spPr/>
      <dgm:t>
        <a:bodyPr/>
        <a:lstStyle/>
        <a:p>
          <a:r>
            <a:rPr lang="en-GB" dirty="0"/>
            <a:t>Aufbau aktiver Lernräume:</a:t>
          </a:r>
          <a:endParaRPr lang="en-BE" dirty="0"/>
        </a:p>
      </dgm:t>
    </dgm:pt>
    <dgm:pt modelId="{B00EB8B8-69C3-4057-AAD1-B13F32D2341A}" type="parTrans" cxnId="{B690852E-AAFA-4F34-A06C-43A8E9DB992D}">
      <dgm:prSet/>
      <dgm:spPr/>
      <dgm:t>
        <a:bodyPr/>
        <a:lstStyle/>
        <a:p>
          <a:endParaRPr lang="en-BE"/>
        </a:p>
      </dgm:t>
    </dgm:pt>
    <dgm:pt modelId="{081F337F-6983-4E68-BE2A-93330B3DCD5B}" type="sibTrans" cxnId="{B690852E-AAFA-4F34-A06C-43A8E9DB992D}">
      <dgm:prSet/>
      <dgm:spPr/>
      <dgm:t>
        <a:bodyPr/>
        <a:lstStyle/>
        <a:p>
          <a:endParaRPr lang="en-BE"/>
        </a:p>
      </dgm:t>
    </dgm:pt>
    <dgm:pt modelId="{A03D4C34-094A-4B11-8B63-FBB5C7E19C3E}">
      <dgm:prSet/>
      <dgm:spPr/>
      <dgm:t>
        <a:bodyPr/>
        <a:lstStyle/>
        <a:p>
          <a:r>
            <a:rPr lang="en-GB" b="1"/>
            <a:t>Physische und digitale Räume: </a:t>
          </a:r>
          <a:r>
            <a:rPr lang="en-GB"/>
            <a:t>Schaffen Sie Räume, sowohl physisch als auch digital, die aktives Lernen unterstützen. Verwenden Sie Klassenzimmer, die die Gruppenbildung erleichtern, und digitale Plattformen, die die virtuelle Zusammenarbeit unterstützen.</a:t>
          </a:r>
          <a:endParaRPr lang="en-BE"/>
        </a:p>
      </dgm:t>
    </dgm:pt>
    <dgm:pt modelId="{F89FFE4B-CADF-47A9-9E7A-11EE8051542A}" type="parTrans" cxnId="{D6E1E299-0654-41F5-9D64-EB27038337C7}">
      <dgm:prSet/>
      <dgm:spPr/>
      <dgm:t>
        <a:bodyPr/>
        <a:lstStyle/>
        <a:p>
          <a:endParaRPr lang="en-BE"/>
        </a:p>
      </dgm:t>
    </dgm:pt>
    <dgm:pt modelId="{D24C4C7A-D487-414A-A2E4-151B495B7CDA}" type="sibTrans" cxnId="{D6E1E299-0654-41F5-9D64-EB27038337C7}">
      <dgm:prSet/>
      <dgm:spPr/>
      <dgm:t>
        <a:bodyPr/>
        <a:lstStyle/>
        <a:p>
          <a:endParaRPr lang="en-BE"/>
        </a:p>
      </dgm:t>
    </dgm:pt>
    <dgm:pt modelId="{0A8CDFB7-83B4-46A6-8A52-80225E27ED49}">
      <dgm:prSet/>
      <dgm:spPr/>
      <dgm:t>
        <a:bodyPr/>
        <a:lstStyle/>
        <a:p>
          <a:r>
            <a:rPr lang="en-GB" b="1"/>
            <a:t>Tools zur Einbindung: </a:t>
          </a:r>
          <a:r>
            <a:rPr lang="en-GB"/>
            <a:t>Integrieren Sie Tools zur Einbindung, wie z. B. Audience-Response-Systeme und kollaborative Software, die zur Teilnahme anregen und den Lernenden die Möglichkeit geben, in Echtzeit Beiträge zu leisten.</a:t>
          </a:r>
          <a:endParaRPr lang="en-BE"/>
        </a:p>
      </dgm:t>
    </dgm:pt>
    <dgm:pt modelId="{71B194EB-E03D-4880-91DD-C2ECB244E70C}" type="parTrans" cxnId="{14DD1A94-24D6-417B-9A7E-7A5E017AD618}">
      <dgm:prSet/>
      <dgm:spPr/>
      <dgm:t>
        <a:bodyPr/>
        <a:lstStyle/>
        <a:p>
          <a:endParaRPr lang="en-BE"/>
        </a:p>
      </dgm:t>
    </dgm:pt>
    <dgm:pt modelId="{4F6F11E1-061A-4FF1-88F2-D0385F55DF2A}" type="sibTrans" cxnId="{14DD1A94-24D6-417B-9A7E-7A5E017AD618}">
      <dgm:prSet/>
      <dgm:spPr/>
      <dgm:t>
        <a:bodyPr/>
        <a:lstStyle/>
        <a:p>
          <a:endParaRPr lang="en-BE"/>
        </a:p>
      </dgm:t>
    </dgm:pt>
    <dgm:pt modelId="{4692C068-CD02-48EC-A127-FFE57D7CEB5C}" type="pres">
      <dgm:prSet presAssocID="{9A7765E4-1D68-4C96-9F21-7600C87415C5}" presName="linear" presStyleCnt="0">
        <dgm:presLayoutVars>
          <dgm:animLvl val="lvl"/>
          <dgm:resizeHandles val="exact"/>
        </dgm:presLayoutVars>
      </dgm:prSet>
      <dgm:spPr/>
    </dgm:pt>
    <dgm:pt modelId="{C27BA8AE-58E7-4AC6-A8CA-12BAC25BB95B}" type="pres">
      <dgm:prSet presAssocID="{45288BDF-876B-4EE9-AD3D-CBC760448112}" presName="parentText" presStyleLbl="node1" presStyleIdx="0" presStyleCnt="1">
        <dgm:presLayoutVars>
          <dgm:chMax val="0"/>
          <dgm:bulletEnabled val="1"/>
        </dgm:presLayoutVars>
      </dgm:prSet>
      <dgm:spPr/>
    </dgm:pt>
    <dgm:pt modelId="{4DFAAA5C-CE76-44D5-81A1-62D601C28658}" type="pres">
      <dgm:prSet presAssocID="{45288BDF-876B-4EE9-AD3D-CBC760448112}" presName="childText" presStyleLbl="revTx" presStyleIdx="0" presStyleCnt="1">
        <dgm:presLayoutVars>
          <dgm:bulletEnabled val="1"/>
        </dgm:presLayoutVars>
      </dgm:prSet>
      <dgm:spPr/>
    </dgm:pt>
  </dgm:ptLst>
  <dgm:cxnLst>
    <dgm:cxn modelId="{B690852E-AAFA-4F34-A06C-43A8E9DB992D}" srcId="{9A7765E4-1D68-4C96-9F21-7600C87415C5}" destId="{45288BDF-876B-4EE9-AD3D-CBC760448112}" srcOrd="0" destOrd="0" parTransId="{B00EB8B8-69C3-4057-AAD1-B13F32D2341A}" sibTransId="{081F337F-6983-4E68-BE2A-93330B3DCD5B}"/>
    <dgm:cxn modelId="{3689A832-21F0-4EDE-B9B8-BC00A57E3069}" type="presOf" srcId="{0A8CDFB7-83B4-46A6-8A52-80225E27ED49}" destId="{4DFAAA5C-CE76-44D5-81A1-62D601C28658}" srcOrd="0" destOrd="1" presId="urn:microsoft.com/office/officeart/2005/8/layout/vList2"/>
    <dgm:cxn modelId="{14DD1A94-24D6-417B-9A7E-7A5E017AD618}" srcId="{45288BDF-876B-4EE9-AD3D-CBC760448112}" destId="{0A8CDFB7-83B4-46A6-8A52-80225E27ED49}" srcOrd="1" destOrd="0" parTransId="{71B194EB-E03D-4880-91DD-C2ECB244E70C}" sibTransId="{4F6F11E1-061A-4FF1-88F2-D0385F55DF2A}"/>
    <dgm:cxn modelId="{D6E1E299-0654-41F5-9D64-EB27038337C7}" srcId="{45288BDF-876B-4EE9-AD3D-CBC760448112}" destId="{A03D4C34-094A-4B11-8B63-FBB5C7E19C3E}" srcOrd="0" destOrd="0" parTransId="{F89FFE4B-CADF-47A9-9E7A-11EE8051542A}" sibTransId="{D24C4C7A-D487-414A-A2E4-151B495B7CDA}"/>
    <dgm:cxn modelId="{C60590B1-35FC-4434-B819-4BF23E7DC068}" type="presOf" srcId="{9A7765E4-1D68-4C96-9F21-7600C87415C5}" destId="{4692C068-CD02-48EC-A127-FFE57D7CEB5C}" srcOrd="0" destOrd="0" presId="urn:microsoft.com/office/officeart/2005/8/layout/vList2"/>
    <dgm:cxn modelId="{0AC882B4-0E2E-46D2-8C6D-FA286F9B2831}" type="presOf" srcId="{45288BDF-876B-4EE9-AD3D-CBC760448112}" destId="{C27BA8AE-58E7-4AC6-A8CA-12BAC25BB95B}" srcOrd="0" destOrd="0" presId="urn:microsoft.com/office/officeart/2005/8/layout/vList2"/>
    <dgm:cxn modelId="{742A19E4-7B1D-4C72-AD9E-B4B2F923B577}" type="presOf" srcId="{A03D4C34-094A-4B11-8B63-FBB5C7E19C3E}" destId="{4DFAAA5C-CE76-44D5-81A1-62D601C28658}" srcOrd="0" destOrd="0" presId="urn:microsoft.com/office/officeart/2005/8/layout/vList2"/>
    <dgm:cxn modelId="{E89F4E27-EC0F-401E-9F3D-65B76693D147}" type="presParOf" srcId="{4692C068-CD02-48EC-A127-FFE57D7CEB5C}" destId="{C27BA8AE-58E7-4AC6-A8CA-12BAC25BB95B}" srcOrd="0" destOrd="0" presId="urn:microsoft.com/office/officeart/2005/8/layout/vList2"/>
    <dgm:cxn modelId="{EB565E3D-FFA9-418B-9632-A3C5C97BDCEE}" type="presParOf" srcId="{4692C068-CD02-48EC-A127-FFE57D7CEB5C}" destId="{4DFAAA5C-CE76-44D5-81A1-62D601C28658}"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689F20-15CE-4D04-B6D4-77FD5EA69896}" type="doc">
      <dgm:prSet loTypeId="urn:microsoft.com/office/officeart/2005/8/layout/hList1" loCatId="list" qsTypeId="urn:microsoft.com/office/officeart/2005/8/quickstyle/simple5" qsCatId="simple" csTypeId="urn:microsoft.com/office/officeart/2005/8/colors/accent6_2" csCatId="accent6"/>
      <dgm:spPr/>
      <dgm:t>
        <a:bodyPr/>
        <a:lstStyle/>
        <a:p>
          <a:endParaRPr lang="en-BE"/>
        </a:p>
      </dgm:t>
    </dgm:pt>
    <dgm:pt modelId="{9823BE96-10B8-40C0-810A-6D08C055D9F9}">
      <dgm:prSet/>
      <dgm:spPr/>
      <dgm:t>
        <a:bodyPr/>
        <a:lstStyle/>
        <a:p>
          <a:r>
            <a:rPr lang="en-GB" b="1"/>
            <a:t>Wesentliche Elemente der studentischen Teamarbeit:</a:t>
          </a:r>
          <a:endParaRPr lang="en-BE"/>
        </a:p>
      </dgm:t>
    </dgm:pt>
    <dgm:pt modelId="{2B3A61EC-EE8B-4ABE-BD02-09CB54ECEB95}" type="parTrans" cxnId="{0197030B-2C42-4A37-9B6A-A9142FD01CB2}">
      <dgm:prSet/>
      <dgm:spPr/>
      <dgm:t>
        <a:bodyPr/>
        <a:lstStyle/>
        <a:p>
          <a:endParaRPr lang="en-BE"/>
        </a:p>
      </dgm:t>
    </dgm:pt>
    <dgm:pt modelId="{6ABD550A-3135-44D2-9A66-05DB30897EA6}" type="sibTrans" cxnId="{0197030B-2C42-4A37-9B6A-A9142FD01CB2}">
      <dgm:prSet/>
      <dgm:spPr/>
      <dgm:t>
        <a:bodyPr/>
        <a:lstStyle/>
        <a:p>
          <a:endParaRPr lang="en-BE"/>
        </a:p>
      </dgm:t>
    </dgm:pt>
    <dgm:pt modelId="{71F2CF52-A40F-4FA1-B43C-83C560FAF92C}">
      <dgm:prSet/>
      <dgm:spPr/>
      <dgm:t>
        <a:bodyPr/>
        <a:lstStyle/>
        <a:p>
          <a:r>
            <a:rPr lang="en-GB" b="1"/>
            <a:t>Kommunikation: </a:t>
          </a:r>
          <a:r>
            <a:rPr lang="en-GB"/>
            <a:t>Betonen Sie die Bedeutung einer klaren und offenen Kommunikation als Grundlage für erfolgreiche Teamarbeit und ermutigen Sie die Schüler, ihre Ideen zu äußern und ihren Mitschülern aktiv zuzuhören.</a:t>
          </a:r>
          <a:endParaRPr lang="en-BE"/>
        </a:p>
      </dgm:t>
    </dgm:pt>
    <dgm:pt modelId="{4D11FCB6-A9F5-493A-9CC8-539D944C9FDC}" type="parTrans" cxnId="{D390BDCB-DA38-49E8-98E7-67A7D82E05DC}">
      <dgm:prSet/>
      <dgm:spPr/>
      <dgm:t>
        <a:bodyPr/>
        <a:lstStyle/>
        <a:p>
          <a:endParaRPr lang="en-BE"/>
        </a:p>
      </dgm:t>
    </dgm:pt>
    <dgm:pt modelId="{107C167E-C5C0-4D6E-BCA9-E13521BAF394}" type="sibTrans" cxnId="{D390BDCB-DA38-49E8-98E7-67A7D82E05DC}">
      <dgm:prSet/>
      <dgm:spPr/>
      <dgm:t>
        <a:bodyPr/>
        <a:lstStyle/>
        <a:p>
          <a:endParaRPr lang="en-BE"/>
        </a:p>
      </dgm:t>
    </dgm:pt>
    <dgm:pt modelId="{29A8FA04-49BE-4CEA-B8A6-2DD73FEAA45C}">
      <dgm:prSet/>
      <dgm:spPr/>
      <dgm:t>
        <a:bodyPr/>
        <a:lstStyle/>
        <a:p>
          <a:r>
            <a:rPr lang="en-GB" b="1"/>
            <a:t>Klärung der Rollen: </a:t>
          </a:r>
          <a:r>
            <a:rPr lang="en-GB"/>
            <a:t>Erörtern Sie, wie wichtig es ist, die Rollen innerhalb des Teams zu definieren, um eine ausgewogene Arbeitsbelastung und klare Zuständigkeiten zu gewährleisten, Missverständnisse zu vermeiden und eine effektive Zusammenarbeit sicherzustellen</a:t>
          </a:r>
          <a:r>
            <a:rPr lang="en-GB" b="1"/>
            <a:t>.</a:t>
          </a:r>
          <a:endParaRPr lang="en-BE"/>
        </a:p>
      </dgm:t>
    </dgm:pt>
    <dgm:pt modelId="{3AC2E9BE-BCE9-4C73-BFA7-72E4815DADD9}" type="parTrans" cxnId="{F6118392-1297-40C9-9159-A2AC18062875}">
      <dgm:prSet/>
      <dgm:spPr/>
      <dgm:t>
        <a:bodyPr/>
        <a:lstStyle/>
        <a:p>
          <a:endParaRPr lang="en-BE"/>
        </a:p>
      </dgm:t>
    </dgm:pt>
    <dgm:pt modelId="{5ACB8178-8C36-4CFF-9760-4A60E523162C}" type="sibTrans" cxnId="{F6118392-1297-40C9-9159-A2AC18062875}">
      <dgm:prSet/>
      <dgm:spPr/>
      <dgm:t>
        <a:bodyPr/>
        <a:lstStyle/>
        <a:p>
          <a:endParaRPr lang="en-BE"/>
        </a:p>
      </dgm:t>
    </dgm:pt>
    <dgm:pt modelId="{4B7104F9-61C1-4E2E-9DCC-F81B297FCEF2}">
      <dgm:prSet/>
      <dgm:spPr/>
      <dgm:t>
        <a:bodyPr/>
        <a:lstStyle/>
        <a:p>
          <a:r>
            <a:rPr lang="en-GB" b="1"/>
            <a:t>Konfliktlösung in der Teamarbeit:</a:t>
          </a:r>
          <a:endParaRPr lang="en-BE"/>
        </a:p>
      </dgm:t>
    </dgm:pt>
    <dgm:pt modelId="{D3711FB8-B226-4870-936A-18ED2AE95FDE}" type="parTrans" cxnId="{171FB1E3-4948-4904-8237-2228834D5C39}">
      <dgm:prSet/>
      <dgm:spPr/>
      <dgm:t>
        <a:bodyPr/>
        <a:lstStyle/>
        <a:p>
          <a:endParaRPr lang="en-BE"/>
        </a:p>
      </dgm:t>
    </dgm:pt>
    <dgm:pt modelId="{D8F8F711-88E9-4B65-A78C-B9F6BEB2A98C}" type="sibTrans" cxnId="{171FB1E3-4948-4904-8237-2228834D5C39}">
      <dgm:prSet/>
      <dgm:spPr/>
      <dgm:t>
        <a:bodyPr/>
        <a:lstStyle/>
        <a:p>
          <a:endParaRPr lang="en-BE"/>
        </a:p>
      </dgm:t>
    </dgm:pt>
    <dgm:pt modelId="{82BED016-EBCE-4D1C-BFFD-708EEB5705D3}">
      <dgm:prSet/>
      <dgm:spPr/>
      <dgm:t>
        <a:bodyPr/>
        <a:lstStyle/>
        <a:p>
          <a:r>
            <a:rPr lang="en-GB" b="1"/>
            <a:t>Frühzeitige Erkennung von Konflikten: </a:t>
          </a:r>
          <a:r>
            <a:rPr lang="en-GB"/>
            <a:t>Die Schüler sollen die Fähigkeit erlangen, die ersten Anzeichen von Konflikten zu erkennen und zu verstehen, dass Konflikte, wenn sie richtig bewältigt werden, zu Wachstum und besseren Lösungen führen können.</a:t>
          </a:r>
          <a:endParaRPr lang="en-BE"/>
        </a:p>
      </dgm:t>
    </dgm:pt>
    <dgm:pt modelId="{0E85A73C-D1F8-4B1E-B75C-CF3328352670}" type="parTrans" cxnId="{4717271A-C494-4B4A-9DEE-553C6361C823}">
      <dgm:prSet/>
      <dgm:spPr/>
      <dgm:t>
        <a:bodyPr/>
        <a:lstStyle/>
        <a:p>
          <a:endParaRPr lang="en-BE"/>
        </a:p>
      </dgm:t>
    </dgm:pt>
    <dgm:pt modelId="{84132018-5E97-47A1-A7D3-07143373F122}" type="sibTrans" cxnId="{4717271A-C494-4B4A-9DEE-553C6361C823}">
      <dgm:prSet/>
      <dgm:spPr/>
      <dgm:t>
        <a:bodyPr/>
        <a:lstStyle/>
        <a:p>
          <a:endParaRPr lang="en-BE"/>
        </a:p>
      </dgm:t>
    </dgm:pt>
    <dgm:pt modelId="{94C4E271-9223-415A-8251-30B1C49BDC75}">
      <dgm:prSet/>
      <dgm:spPr/>
      <dgm:t>
        <a:bodyPr/>
        <a:lstStyle/>
        <a:p>
          <a:r>
            <a:rPr lang="en-GB" b="1"/>
            <a:t>Konfliktlösungsstrategien: </a:t>
          </a:r>
          <a:r>
            <a:rPr lang="en-GB"/>
            <a:t>Bereitstellung von Konfliktlösungsstrategien, einschließlich Mediationstechniken und strukturierten Problemlösungsmethoden, um den Schülern zu helfen, mit Meinungsverschiedenheiten konstruktiv umzugehen.</a:t>
          </a:r>
          <a:endParaRPr lang="en-BE"/>
        </a:p>
      </dgm:t>
    </dgm:pt>
    <dgm:pt modelId="{010F1672-93CF-4388-A494-6CDF8A988DA5}" type="parTrans" cxnId="{27D22D59-B9C8-4945-B5D5-EC2BB17B205B}">
      <dgm:prSet/>
      <dgm:spPr/>
      <dgm:t>
        <a:bodyPr/>
        <a:lstStyle/>
        <a:p>
          <a:endParaRPr lang="en-BE"/>
        </a:p>
      </dgm:t>
    </dgm:pt>
    <dgm:pt modelId="{C920DA97-3C29-429B-9178-C6CAC449BF05}" type="sibTrans" cxnId="{27D22D59-B9C8-4945-B5D5-EC2BB17B205B}">
      <dgm:prSet/>
      <dgm:spPr/>
      <dgm:t>
        <a:bodyPr/>
        <a:lstStyle/>
        <a:p>
          <a:endParaRPr lang="en-BE"/>
        </a:p>
      </dgm:t>
    </dgm:pt>
    <dgm:pt modelId="{A70359EE-AEBE-4CEC-AB7B-55790A4B53BD}">
      <dgm:prSet/>
      <dgm:spPr/>
      <dgm:t>
        <a:bodyPr/>
        <a:lstStyle/>
        <a:p>
          <a:r>
            <a:rPr lang="en-GB" b="1"/>
            <a:t>Konsensbildung:</a:t>
          </a:r>
          <a:endParaRPr lang="en-BE"/>
        </a:p>
      </dgm:t>
    </dgm:pt>
    <dgm:pt modelId="{1A589295-C9DE-4D4A-83E1-F1EDDD00F7EA}" type="parTrans" cxnId="{5434850A-227D-411E-A7AE-C9E28BC32A8D}">
      <dgm:prSet/>
      <dgm:spPr/>
      <dgm:t>
        <a:bodyPr/>
        <a:lstStyle/>
        <a:p>
          <a:endParaRPr lang="en-BE"/>
        </a:p>
      </dgm:t>
    </dgm:pt>
    <dgm:pt modelId="{CBEF4B4A-308E-4211-9BFA-4C7589AF2BEB}" type="sibTrans" cxnId="{5434850A-227D-411E-A7AE-C9E28BC32A8D}">
      <dgm:prSet/>
      <dgm:spPr/>
      <dgm:t>
        <a:bodyPr/>
        <a:lstStyle/>
        <a:p>
          <a:endParaRPr lang="en-BE"/>
        </a:p>
      </dgm:t>
    </dgm:pt>
    <dgm:pt modelId="{BAFC9EC1-E249-4BF1-A5AC-024533A68802}">
      <dgm:prSet/>
      <dgm:spPr/>
      <dgm:t>
        <a:bodyPr/>
        <a:lstStyle/>
        <a:p>
          <a:r>
            <a:rPr lang="en-GB" b="1"/>
            <a:t>Die Kunst des Kompromisses: </a:t>
          </a:r>
          <a:r>
            <a:rPr lang="en-GB"/>
            <a:t>Hervorhebung von Techniken zur Konsensbildung, Betonung des Wertes von Kompromissen und der Fähigkeit, unterschiedliche Perspektiven in einen kohärenten Aktionsplan zu integrieren.</a:t>
          </a:r>
          <a:endParaRPr lang="en-BE"/>
        </a:p>
      </dgm:t>
    </dgm:pt>
    <dgm:pt modelId="{B79E2970-5119-410C-BBD9-F8B489D9FF0E}" type="parTrans" cxnId="{1DDA42A8-D4C0-462D-B817-FC64ADBFCD12}">
      <dgm:prSet/>
      <dgm:spPr/>
      <dgm:t>
        <a:bodyPr/>
        <a:lstStyle/>
        <a:p>
          <a:endParaRPr lang="en-BE"/>
        </a:p>
      </dgm:t>
    </dgm:pt>
    <dgm:pt modelId="{92F34748-9C69-4389-861A-CD0EEBDCACF4}" type="sibTrans" cxnId="{1DDA42A8-D4C0-462D-B817-FC64ADBFCD12}">
      <dgm:prSet/>
      <dgm:spPr/>
      <dgm:t>
        <a:bodyPr/>
        <a:lstStyle/>
        <a:p>
          <a:endParaRPr lang="en-BE"/>
        </a:p>
      </dgm:t>
    </dgm:pt>
    <dgm:pt modelId="{A6B6FF33-6226-405D-850F-C7723EE61E7B}">
      <dgm:prSet/>
      <dgm:spPr/>
      <dgm:t>
        <a:bodyPr/>
        <a:lstStyle/>
        <a:p>
          <a:r>
            <a:rPr lang="en-GB" b="1"/>
            <a:t>Entscheidungsfindungsprozess: </a:t>
          </a:r>
          <a:r>
            <a:rPr lang="en-GB"/>
            <a:t>Schaffen Sie einen Rahmen für die gemeinschaftliche Entscheidungsfindung, der die Beteiligung aller Teammitglieder fördert und zu Entscheidungen führt, die von der gesamten Gruppe unterstützt werden.</a:t>
          </a:r>
          <a:endParaRPr lang="en-BE"/>
        </a:p>
      </dgm:t>
    </dgm:pt>
    <dgm:pt modelId="{8FBC1166-ADD3-4DD8-9C0E-F71FC6B10E0C}" type="parTrans" cxnId="{668D90E1-F36D-4130-BACE-635F78CB367F}">
      <dgm:prSet/>
      <dgm:spPr/>
      <dgm:t>
        <a:bodyPr/>
        <a:lstStyle/>
        <a:p>
          <a:endParaRPr lang="en-BE"/>
        </a:p>
      </dgm:t>
    </dgm:pt>
    <dgm:pt modelId="{45505E26-A0AC-4F07-B51D-18880AE7F634}" type="sibTrans" cxnId="{668D90E1-F36D-4130-BACE-635F78CB367F}">
      <dgm:prSet/>
      <dgm:spPr/>
      <dgm:t>
        <a:bodyPr/>
        <a:lstStyle/>
        <a:p>
          <a:endParaRPr lang="en-BE"/>
        </a:p>
      </dgm:t>
    </dgm:pt>
    <dgm:pt modelId="{424418E9-9849-4A13-9B47-B707159B574F}">
      <dgm:prSet/>
      <dgm:spPr/>
      <dgm:t>
        <a:bodyPr/>
        <a:lstStyle/>
        <a:p>
          <a:r>
            <a:rPr lang="en-GB" b="1"/>
            <a:t>Gemeinsame Entscheidungsfindung:</a:t>
          </a:r>
          <a:endParaRPr lang="en-BE"/>
        </a:p>
      </dgm:t>
    </dgm:pt>
    <dgm:pt modelId="{FAD78B41-30B9-496C-B8D3-D24507354541}" type="parTrans" cxnId="{56D37A3E-D403-4A07-890F-2460C2422E99}">
      <dgm:prSet/>
      <dgm:spPr/>
      <dgm:t>
        <a:bodyPr/>
        <a:lstStyle/>
        <a:p>
          <a:endParaRPr lang="en-BE"/>
        </a:p>
      </dgm:t>
    </dgm:pt>
    <dgm:pt modelId="{2B43D096-9A6B-4C42-9CE4-0E103FB15980}" type="sibTrans" cxnId="{56D37A3E-D403-4A07-890F-2460C2422E99}">
      <dgm:prSet/>
      <dgm:spPr/>
      <dgm:t>
        <a:bodyPr/>
        <a:lstStyle/>
        <a:p>
          <a:endParaRPr lang="en-BE"/>
        </a:p>
      </dgm:t>
    </dgm:pt>
    <dgm:pt modelId="{B07DF458-5281-44FF-8FC1-1C637F146213}">
      <dgm:prSet/>
      <dgm:spPr/>
      <dgm:t>
        <a:bodyPr/>
        <a:lstStyle/>
        <a:p>
          <a:r>
            <a:rPr lang="en-GB" b="1"/>
            <a:t>Bauen Sie auf den Stärken der Gruppe auf: </a:t>
          </a:r>
          <a:r>
            <a:rPr lang="en-GB"/>
            <a:t>Ermutigen Sie die Lernenden, sich bei der Entscheidungsfindung auf ihre kollektiven Stärken und ihr Wissen zu stützen, was zu besseren und fundierteren Ergebnissen führen wird.</a:t>
          </a:r>
          <a:endParaRPr lang="en-BE"/>
        </a:p>
      </dgm:t>
    </dgm:pt>
    <dgm:pt modelId="{909FD59D-3277-42CA-B1A7-181C8172812E}" type="parTrans" cxnId="{44AE3B61-182B-4496-80F0-483FB5EC1AD6}">
      <dgm:prSet/>
      <dgm:spPr/>
      <dgm:t>
        <a:bodyPr/>
        <a:lstStyle/>
        <a:p>
          <a:endParaRPr lang="en-BE"/>
        </a:p>
      </dgm:t>
    </dgm:pt>
    <dgm:pt modelId="{5358567C-D9C0-407B-8592-096D671C8D51}" type="sibTrans" cxnId="{44AE3B61-182B-4496-80F0-483FB5EC1AD6}">
      <dgm:prSet/>
      <dgm:spPr/>
      <dgm:t>
        <a:bodyPr/>
        <a:lstStyle/>
        <a:p>
          <a:endParaRPr lang="en-BE"/>
        </a:p>
      </dgm:t>
    </dgm:pt>
    <dgm:pt modelId="{E8A0C442-4219-479A-BEFD-D5FE35312960}">
      <dgm:prSet/>
      <dgm:spPr/>
      <dgm:t>
        <a:bodyPr/>
        <a:lstStyle/>
        <a:p>
          <a:r>
            <a:rPr lang="en-GB" b="1"/>
            <a:t>Rolle des Moderators: </a:t>
          </a:r>
          <a:r>
            <a:rPr lang="en-GB"/>
            <a:t>Klären Sie die Rolle des Pädagogen als Moderator in diesem Prozess, der die Lernenden anleitet, ohne ihnen die Richtung vorzugeben, und ihnen die Möglichkeit gibt, ihre Entscheidungen selbst zu treffen.</a:t>
          </a:r>
          <a:endParaRPr lang="en-BE"/>
        </a:p>
      </dgm:t>
    </dgm:pt>
    <dgm:pt modelId="{97CE7451-7704-48D1-A987-A475E92F6BD5}" type="parTrans" cxnId="{A7C03C5F-927B-43E7-9276-B91EBA555DF9}">
      <dgm:prSet/>
      <dgm:spPr/>
      <dgm:t>
        <a:bodyPr/>
        <a:lstStyle/>
        <a:p>
          <a:endParaRPr lang="en-BE"/>
        </a:p>
      </dgm:t>
    </dgm:pt>
    <dgm:pt modelId="{2A243347-5839-4373-94B7-B383F52714D3}" type="sibTrans" cxnId="{A7C03C5F-927B-43E7-9276-B91EBA555DF9}">
      <dgm:prSet/>
      <dgm:spPr/>
      <dgm:t>
        <a:bodyPr/>
        <a:lstStyle/>
        <a:p>
          <a:endParaRPr lang="en-BE"/>
        </a:p>
      </dgm:t>
    </dgm:pt>
    <dgm:pt modelId="{19BC6251-79C9-4BDC-A6DB-CD17276D3F19}" type="pres">
      <dgm:prSet presAssocID="{EC689F20-15CE-4D04-B6D4-77FD5EA69896}" presName="Name0" presStyleCnt="0">
        <dgm:presLayoutVars>
          <dgm:dir/>
          <dgm:animLvl val="lvl"/>
          <dgm:resizeHandles val="exact"/>
        </dgm:presLayoutVars>
      </dgm:prSet>
      <dgm:spPr/>
    </dgm:pt>
    <dgm:pt modelId="{8F60C2A4-07D8-4DAA-B72C-BD8E4462DDF2}" type="pres">
      <dgm:prSet presAssocID="{9823BE96-10B8-40C0-810A-6D08C055D9F9}" presName="composite" presStyleCnt="0"/>
      <dgm:spPr/>
    </dgm:pt>
    <dgm:pt modelId="{AF7AD808-E481-4F21-8E57-DEB0A9BE0588}" type="pres">
      <dgm:prSet presAssocID="{9823BE96-10B8-40C0-810A-6D08C055D9F9}" presName="parTx" presStyleLbl="alignNode1" presStyleIdx="0" presStyleCnt="4">
        <dgm:presLayoutVars>
          <dgm:chMax val="0"/>
          <dgm:chPref val="0"/>
          <dgm:bulletEnabled val="1"/>
        </dgm:presLayoutVars>
      </dgm:prSet>
      <dgm:spPr/>
    </dgm:pt>
    <dgm:pt modelId="{1DD47833-821E-4A91-8D89-7CB9F08C62BD}" type="pres">
      <dgm:prSet presAssocID="{9823BE96-10B8-40C0-810A-6D08C055D9F9}" presName="desTx" presStyleLbl="alignAccFollowNode1" presStyleIdx="0" presStyleCnt="4">
        <dgm:presLayoutVars>
          <dgm:bulletEnabled val="1"/>
        </dgm:presLayoutVars>
      </dgm:prSet>
      <dgm:spPr/>
    </dgm:pt>
    <dgm:pt modelId="{91B92C99-0914-4600-BA04-C2CC325A712E}" type="pres">
      <dgm:prSet presAssocID="{6ABD550A-3135-44D2-9A66-05DB30897EA6}" presName="space" presStyleCnt="0"/>
      <dgm:spPr/>
    </dgm:pt>
    <dgm:pt modelId="{805DB998-471F-49D5-87C1-B218CFC25367}" type="pres">
      <dgm:prSet presAssocID="{4B7104F9-61C1-4E2E-9DCC-F81B297FCEF2}" presName="composite" presStyleCnt="0"/>
      <dgm:spPr/>
    </dgm:pt>
    <dgm:pt modelId="{12BA62E0-C273-461A-8895-D0282D0BAC31}" type="pres">
      <dgm:prSet presAssocID="{4B7104F9-61C1-4E2E-9DCC-F81B297FCEF2}" presName="parTx" presStyleLbl="alignNode1" presStyleIdx="1" presStyleCnt="4">
        <dgm:presLayoutVars>
          <dgm:chMax val="0"/>
          <dgm:chPref val="0"/>
          <dgm:bulletEnabled val="1"/>
        </dgm:presLayoutVars>
      </dgm:prSet>
      <dgm:spPr/>
    </dgm:pt>
    <dgm:pt modelId="{E9C3F645-B1FE-4291-87CE-A0C6024B251E}" type="pres">
      <dgm:prSet presAssocID="{4B7104F9-61C1-4E2E-9DCC-F81B297FCEF2}" presName="desTx" presStyleLbl="alignAccFollowNode1" presStyleIdx="1" presStyleCnt="4">
        <dgm:presLayoutVars>
          <dgm:bulletEnabled val="1"/>
        </dgm:presLayoutVars>
      </dgm:prSet>
      <dgm:spPr/>
    </dgm:pt>
    <dgm:pt modelId="{C7A56EFD-9D00-48E0-B08D-C0F60BB3EA68}" type="pres">
      <dgm:prSet presAssocID="{D8F8F711-88E9-4B65-A78C-B9F6BEB2A98C}" presName="space" presStyleCnt="0"/>
      <dgm:spPr/>
    </dgm:pt>
    <dgm:pt modelId="{FA96B5FE-4418-43DC-9CC7-5AFA8C968CE9}" type="pres">
      <dgm:prSet presAssocID="{A70359EE-AEBE-4CEC-AB7B-55790A4B53BD}" presName="composite" presStyleCnt="0"/>
      <dgm:spPr/>
    </dgm:pt>
    <dgm:pt modelId="{41EBDCFF-4F7B-4C51-AD6B-1704B025D4FB}" type="pres">
      <dgm:prSet presAssocID="{A70359EE-AEBE-4CEC-AB7B-55790A4B53BD}" presName="parTx" presStyleLbl="alignNode1" presStyleIdx="2" presStyleCnt="4">
        <dgm:presLayoutVars>
          <dgm:chMax val="0"/>
          <dgm:chPref val="0"/>
          <dgm:bulletEnabled val="1"/>
        </dgm:presLayoutVars>
      </dgm:prSet>
      <dgm:spPr/>
    </dgm:pt>
    <dgm:pt modelId="{39F907EC-35E8-45EC-8B13-5B4773A75939}" type="pres">
      <dgm:prSet presAssocID="{A70359EE-AEBE-4CEC-AB7B-55790A4B53BD}" presName="desTx" presStyleLbl="alignAccFollowNode1" presStyleIdx="2" presStyleCnt="4">
        <dgm:presLayoutVars>
          <dgm:bulletEnabled val="1"/>
        </dgm:presLayoutVars>
      </dgm:prSet>
      <dgm:spPr/>
    </dgm:pt>
    <dgm:pt modelId="{16B8B2BF-7282-4047-8183-F01AA655A047}" type="pres">
      <dgm:prSet presAssocID="{CBEF4B4A-308E-4211-9BFA-4C7589AF2BEB}" presName="space" presStyleCnt="0"/>
      <dgm:spPr/>
    </dgm:pt>
    <dgm:pt modelId="{93FB07D7-00A5-4BE2-AE24-B44E2E51572C}" type="pres">
      <dgm:prSet presAssocID="{424418E9-9849-4A13-9B47-B707159B574F}" presName="composite" presStyleCnt="0"/>
      <dgm:spPr/>
    </dgm:pt>
    <dgm:pt modelId="{FCCFA650-55AB-4890-B204-E684F0DEFFBE}" type="pres">
      <dgm:prSet presAssocID="{424418E9-9849-4A13-9B47-B707159B574F}" presName="parTx" presStyleLbl="alignNode1" presStyleIdx="3" presStyleCnt="4">
        <dgm:presLayoutVars>
          <dgm:chMax val="0"/>
          <dgm:chPref val="0"/>
          <dgm:bulletEnabled val="1"/>
        </dgm:presLayoutVars>
      </dgm:prSet>
      <dgm:spPr/>
    </dgm:pt>
    <dgm:pt modelId="{C2C39893-4B92-4A7E-A50D-039F271F665E}" type="pres">
      <dgm:prSet presAssocID="{424418E9-9849-4A13-9B47-B707159B574F}" presName="desTx" presStyleLbl="alignAccFollowNode1" presStyleIdx="3" presStyleCnt="4">
        <dgm:presLayoutVars>
          <dgm:bulletEnabled val="1"/>
        </dgm:presLayoutVars>
      </dgm:prSet>
      <dgm:spPr/>
    </dgm:pt>
  </dgm:ptLst>
  <dgm:cxnLst>
    <dgm:cxn modelId="{5434850A-227D-411E-A7AE-C9E28BC32A8D}" srcId="{EC689F20-15CE-4D04-B6D4-77FD5EA69896}" destId="{A70359EE-AEBE-4CEC-AB7B-55790A4B53BD}" srcOrd="2" destOrd="0" parTransId="{1A589295-C9DE-4D4A-83E1-F1EDDD00F7EA}" sibTransId="{CBEF4B4A-308E-4211-9BFA-4C7589AF2BEB}"/>
    <dgm:cxn modelId="{0197030B-2C42-4A37-9B6A-A9142FD01CB2}" srcId="{EC689F20-15CE-4D04-B6D4-77FD5EA69896}" destId="{9823BE96-10B8-40C0-810A-6D08C055D9F9}" srcOrd="0" destOrd="0" parTransId="{2B3A61EC-EE8B-4ABE-BD02-09CB54ECEB95}" sibTransId="{6ABD550A-3135-44D2-9A66-05DB30897EA6}"/>
    <dgm:cxn modelId="{4717271A-C494-4B4A-9DEE-553C6361C823}" srcId="{4B7104F9-61C1-4E2E-9DCC-F81B297FCEF2}" destId="{82BED016-EBCE-4D1C-BFFD-708EEB5705D3}" srcOrd="0" destOrd="0" parTransId="{0E85A73C-D1F8-4B1E-B75C-CF3328352670}" sibTransId="{84132018-5E97-47A1-A7D3-07143373F122}"/>
    <dgm:cxn modelId="{4099DB33-84C5-4E31-AAA1-DED1C569FFD1}" type="presOf" srcId="{4B7104F9-61C1-4E2E-9DCC-F81B297FCEF2}" destId="{12BA62E0-C273-461A-8895-D0282D0BAC31}" srcOrd="0" destOrd="0" presId="urn:microsoft.com/office/officeart/2005/8/layout/hList1"/>
    <dgm:cxn modelId="{E30AE734-67AE-425D-8254-97DA13526D9F}" type="presOf" srcId="{424418E9-9849-4A13-9B47-B707159B574F}" destId="{FCCFA650-55AB-4890-B204-E684F0DEFFBE}" srcOrd="0" destOrd="0" presId="urn:microsoft.com/office/officeart/2005/8/layout/hList1"/>
    <dgm:cxn modelId="{BBD82236-859A-4DF8-AA6B-271EB4E07EED}" type="presOf" srcId="{EC689F20-15CE-4D04-B6D4-77FD5EA69896}" destId="{19BC6251-79C9-4BDC-A6DB-CD17276D3F19}" srcOrd="0" destOrd="0" presId="urn:microsoft.com/office/officeart/2005/8/layout/hList1"/>
    <dgm:cxn modelId="{56D37A3E-D403-4A07-890F-2460C2422E99}" srcId="{EC689F20-15CE-4D04-B6D4-77FD5EA69896}" destId="{424418E9-9849-4A13-9B47-B707159B574F}" srcOrd="3" destOrd="0" parTransId="{FAD78B41-30B9-496C-B8D3-D24507354541}" sibTransId="{2B43D096-9A6B-4C42-9CE4-0E103FB15980}"/>
    <dgm:cxn modelId="{A7C03C5F-927B-43E7-9276-B91EBA555DF9}" srcId="{424418E9-9849-4A13-9B47-B707159B574F}" destId="{E8A0C442-4219-479A-BEFD-D5FE35312960}" srcOrd="1" destOrd="0" parTransId="{97CE7451-7704-48D1-A987-A475E92F6BD5}" sibTransId="{2A243347-5839-4373-94B7-B383F52714D3}"/>
    <dgm:cxn modelId="{44AE3B61-182B-4496-80F0-483FB5EC1AD6}" srcId="{424418E9-9849-4A13-9B47-B707159B574F}" destId="{B07DF458-5281-44FF-8FC1-1C637F146213}" srcOrd="0" destOrd="0" parTransId="{909FD59D-3277-42CA-B1A7-181C8172812E}" sibTransId="{5358567C-D9C0-407B-8592-096D671C8D51}"/>
    <dgm:cxn modelId="{F9997663-522D-4F3F-867A-7B76908DB23E}" type="presOf" srcId="{94C4E271-9223-415A-8251-30B1C49BDC75}" destId="{E9C3F645-B1FE-4291-87CE-A0C6024B251E}" srcOrd="0" destOrd="1" presId="urn:microsoft.com/office/officeart/2005/8/layout/hList1"/>
    <dgm:cxn modelId="{EA8A8370-B119-49A1-823D-C7BECA9FC829}" type="presOf" srcId="{A6B6FF33-6226-405D-850F-C7723EE61E7B}" destId="{39F907EC-35E8-45EC-8B13-5B4773A75939}" srcOrd="0" destOrd="1" presId="urn:microsoft.com/office/officeart/2005/8/layout/hList1"/>
    <dgm:cxn modelId="{27D22D59-B9C8-4945-B5D5-EC2BB17B205B}" srcId="{4B7104F9-61C1-4E2E-9DCC-F81B297FCEF2}" destId="{94C4E271-9223-415A-8251-30B1C49BDC75}" srcOrd="1" destOrd="0" parTransId="{010F1672-93CF-4388-A494-6CDF8A988DA5}" sibTransId="{C920DA97-3C29-429B-9178-C6CAC449BF05}"/>
    <dgm:cxn modelId="{3FE4358C-AC04-4B75-B949-89589EC7BEED}" type="presOf" srcId="{B07DF458-5281-44FF-8FC1-1C637F146213}" destId="{C2C39893-4B92-4A7E-A50D-039F271F665E}" srcOrd="0" destOrd="0" presId="urn:microsoft.com/office/officeart/2005/8/layout/hList1"/>
    <dgm:cxn modelId="{F6118392-1297-40C9-9159-A2AC18062875}" srcId="{9823BE96-10B8-40C0-810A-6D08C055D9F9}" destId="{29A8FA04-49BE-4CEA-B8A6-2DD73FEAA45C}" srcOrd="1" destOrd="0" parTransId="{3AC2E9BE-BCE9-4C73-BFA7-72E4815DADD9}" sibTransId="{5ACB8178-8C36-4CFF-9760-4A60E523162C}"/>
    <dgm:cxn modelId="{E9F22299-0496-4E2C-A603-BD2C23ACD52E}" type="presOf" srcId="{A70359EE-AEBE-4CEC-AB7B-55790A4B53BD}" destId="{41EBDCFF-4F7B-4C51-AD6B-1704B025D4FB}" srcOrd="0" destOrd="0" presId="urn:microsoft.com/office/officeart/2005/8/layout/hList1"/>
    <dgm:cxn modelId="{1DDA42A8-D4C0-462D-B817-FC64ADBFCD12}" srcId="{A70359EE-AEBE-4CEC-AB7B-55790A4B53BD}" destId="{BAFC9EC1-E249-4BF1-A5AC-024533A68802}" srcOrd="0" destOrd="0" parTransId="{B79E2970-5119-410C-BBD9-F8B489D9FF0E}" sibTransId="{92F34748-9C69-4389-861A-CD0EEBDCACF4}"/>
    <dgm:cxn modelId="{97732AAC-26A5-404E-9573-B19FCC74B04C}" type="presOf" srcId="{29A8FA04-49BE-4CEA-B8A6-2DD73FEAA45C}" destId="{1DD47833-821E-4A91-8D89-7CB9F08C62BD}" srcOrd="0" destOrd="1" presId="urn:microsoft.com/office/officeart/2005/8/layout/hList1"/>
    <dgm:cxn modelId="{6BFF38C5-8181-4292-82ED-DB8345218029}" type="presOf" srcId="{BAFC9EC1-E249-4BF1-A5AC-024533A68802}" destId="{39F907EC-35E8-45EC-8B13-5B4773A75939}" srcOrd="0" destOrd="0" presId="urn:microsoft.com/office/officeart/2005/8/layout/hList1"/>
    <dgm:cxn modelId="{D390BDCB-DA38-49E8-98E7-67A7D82E05DC}" srcId="{9823BE96-10B8-40C0-810A-6D08C055D9F9}" destId="{71F2CF52-A40F-4FA1-B43C-83C560FAF92C}" srcOrd="0" destOrd="0" parTransId="{4D11FCB6-A9F5-493A-9CC8-539D944C9FDC}" sibTransId="{107C167E-C5C0-4D6E-BCA9-E13521BAF394}"/>
    <dgm:cxn modelId="{19F529D9-165B-4574-A64F-08F35DD40DA6}" type="presOf" srcId="{71F2CF52-A40F-4FA1-B43C-83C560FAF92C}" destId="{1DD47833-821E-4A91-8D89-7CB9F08C62BD}" srcOrd="0" destOrd="0" presId="urn:microsoft.com/office/officeart/2005/8/layout/hList1"/>
    <dgm:cxn modelId="{668D90E1-F36D-4130-BACE-635F78CB367F}" srcId="{A70359EE-AEBE-4CEC-AB7B-55790A4B53BD}" destId="{A6B6FF33-6226-405D-850F-C7723EE61E7B}" srcOrd="1" destOrd="0" parTransId="{8FBC1166-ADD3-4DD8-9C0E-F71FC6B10E0C}" sibTransId="{45505E26-A0AC-4F07-B51D-18880AE7F634}"/>
    <dgm:cxn modelId="{573634E3-42CD-4845-9F4C-1FAE8266AAB4}" type="presOf" srcId="{82BED016-EBCE-4D1C-BFFD-708EEB5705D3}" destId="{E9C3F645-B1FE-4291-87CE-A0C6024B251E}" srcOrd="0" destOrd="0" presId="urn:microsoft.com/office/officeart/2005/8/layout/hList1"/>
    <dgm:cxn modelId="{171FB1E3-4948-4904-8237-2228834D5C39}" srcId="{EC689F20-15CE-4D04-B6D4-77FD5EA69896}" destId="{4B7104F9-61C1-4E2E-9DCC-F81B297FCEF2}" srcOrd="1" destOrd="0" parTransId="{D3711FB8-B226-4870-936A-18ED2AE95FDE}" sibTransId="{D8F8F711-88E9-4B65-A78C-B9F6BEB2A98C}"/>
    <dgm:cxn modelId="{BD31E7E4-7069-4469-B47E-114E0FC855AF}" type="presOf" srcId="{E8A0C442-4219-479A-BEFD-D5FE35312960}" destId="{C2C39893-4B92-4A7E-A50D-039F271F665E}" srcOrd="0" destOrd="1" presId="urn:microsoft.com/office/officeart/2005/8/layout/hList1"/>
    <dgm:cxn modelId="{EA2DC0EE-B7ED-4579-BE7C-A9AC08BA43AF}" type="presOf" srcId="{9823BE96-10B8-40C0-810A-6D08C055D9F9}" destId="{AF7AD808-E481-4F21-8E57-DEB0A9BE0588}" srcOrd="0" destOrd="0" presId="urn:microsoft.com/office/officeart/2005/8/layout/hList1"/>
    <dgm:cxn modelId="{77EF5DC6-6CC7-4D83-A650-2C3E4EB44D98}" type="presParOf" srcId="{19BC6251-79C9-4BDC-A6DB-CD17276D3F19}" destId="{8F60C2A4-07D8-4DAA-B72C-BD8E4462DDF2}" srcOrd="0" destOrd="0" presId="urn:microsoft.com/office/officeart/2005/8/layout/hList1"/>
    <dgm:cxn modelId="{E360D039-CD4B-4813-8674-E9F82148436C}" type="presParOf" srcId="{8F60C2A4-07D8-4DAA-B72C-BD8E4462DDF2}" destId="{AF7AD808-E481-4F21-8E57-DEB0A9BE0588}" srcOrd="0" destOrd="0" presId="urn:microsoft.com/office/officeart/2005/8/layout/hList1"/>
    <dgm:cxn modelId="{5F4DE519-DB2F-4756-B198-0B94E90F9C0C}" type="presParOf" srcId="{8F60C2A4-07D8-4DAA-B72C-BD8E4462DDF2}" destId="{1DD47833-821E-4A91-8D89-7CB9F08C62BD}" srcOrd="1" destOrd="0" presId="urn:microsoft.com/office/officeart/2005/8/layout/hList1"/>
    <dgm:cxn modelId="{EEA410B5-A1C7-4BFF-A23E-687CAAE10A10}" type="presParOf" srcId="{19BC6251-79C9-4BDC-A6DB-CD17276D3F19}" destId="{91B92C99-0914-4600-BA04-C2CC325A712E}" srcOrd="1" destOrd="0" presId="urn:microsoft.com/office/officeart/2005/8/layout/hList1"/>
    <dgm:cxn modelId="{B10292C6-576D-464C-892A-42B6F927E176}" type="presParOf" srcId="{19BC6251-79C9-4BDC-A6DB-CD17276D3F19}" destId="{805DB998-471F-49D5-87C1-B218CFC25367}" srcOrd="2" destOrd="0" presId="urn:microsoft.com/office/officeart/2005/8/layout/hList1"/>
    <dgm:cxn modelId="{2931A9A5-BD94-4A86-A00A-67CC51140BCF}" type="presParOf" srcId="{805DB998-471F-49D5-87C1-B218CFC25367}" destId="{12BA62E0-C273-461A-8895-D0282D0BAC31}" srcOrd="0" destOrd="0" presId="urn:microsoft.com/office/officeart/2005/8/layout/hList1"/>
    <dgm:cxn modelId="{F8A8AE79-BE2F-41AE-A327-DBBC1C0F28AE}" type="presParOf" srcId="{805DB998-471F-49D5-87C1-B218CFC25367}" destId="{E9C3F645-B1FE-4291-87CE-A0C6024B251E}" srcOrd="1" destOrd="0" presId="urn:microsoft.com/office/officeart/2005/8/layout/hList1"/>
    <dgm:cxn modelId="{F6995CC8-170D-4B61-B2BF-F249752A7291}" type="presParOf" srcId="{19BC6251-79C9-4BDC-A6DB-CD17276D3F19}" destId="{C7A56EFD-9D00-48E0-B08D-C0F60BB3EA68}" srcOrd="3" destOrd="0" presId="urn:microsoft.com/office/officeart/2005/8/layout/hList1"/>
    <dgm:cxn modelId="{E831D1B0-B6B0-4070-9B9F-16B4A265E100}" type="presParOf" srcId="{19BC6251-79C9-4BDC-A6DB-CD17276D3F19}" destId="{FA96B5FE-4418-43DC-9CC7-5AFA8C968CE9}" srcOrd="4" destOrd="0" presId="urn:microsoft.com/office/officeart/2005/8/layout/hList1"/>
    <dgm:cxn modelId="{658BBFD7-B56F-4F42-9930-0A2E15E011FA}" type="presParOf" srcId="{FA96B5FE-4418-43DC-9CC7-5AFA8C968CE9}" destId="{41EBDCFF-4F7B-4C51-AD6B-1704B025D4FB}" srcOrd="0" destOrd="0" presId="urn:microsoft.com/office/officeart/2005/8/layout/hList1"/>
    <dgm:cxn modelId="{24240828-59FA-4418-AF37-965D89FDED6F}" type="presParOf" srcId="{FA96B5FE-4418-43DC-9CC7-5AFA8C968CE9}" destId="{39F907EC-35E8-45EC-8B13-5B4773A75939}" srcOrd="1" destOrd="0" presId="urn:microsoft.com/office/officeart/2005/8/layout/hList1"/>
    <dgm:cxn modelId="{EF1F2C86-8A37-4E3E-99ED-E659028B27F6}" type="presParOf" srcId="{19BC6251-79C9-4BDC-A6DB-CD17276D3F19}" destId="{16B8B2BF-7282-4047-8183-F01AA655A047}" srcOrd="5" destOrd="0" presId="urn:microsoft.com/office/officeart/2005/8/layout/hList1"/>
    <dgm:cxn modelId="{254DEA66-512A-4BB4-A14B-6DF5D607D170}" type="presParOf" srcId="{19BC6251-79C9-4BDC-A6DB-CD17276D3F19}" destId="{93FB07D7-00A5-4BE2-AE24-B44E2E51572C}" srcOrd="6" destOrd="0" presId="urn:microsoft.com/office/officeart/2005/8/layout/hList1"/>
    <dgm:cxn modelId="{1E17FF87-7D75-4C21-BC95-2397C988A741}" type="presParOf" srcId="{93FB07D7-00A5-4BE2-AE24-B44E2E51572C}" destId="{FCCFA650-55AB-4890-B204-E684F0DEFFBE}" srcOrd="0" destOrd="0" presId="urn:microsoft.com/office/officeart/2005/8/layout/hList1"/>
    <dgm:cxn modelId="{6E50FE24-361F-4916-A95B-35E9DFBFBADF}" type="presParOf" srcId="{93FB07D7-00A5-4BE2-AE24-B44E2E51572C}" destId="{C2C39893-4B92-4A7E-A50D-039F271F665E}"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4EE2EF-F019-4CF6-A9DE-EA58BBA28F8C}" type="doc">
      <dgm:prSet loTypeId="urn:microsoft.com/office/officeart/2005/8/layout/bList2" loCatId="list" qsTypeId="urn:microsoft.com/office/officeart/2005/8/quickstyle/simple5" qsCatId="simple" csTypeId="urn:microsoft.com/office/officeart/2005/8/colors/accent6_2" csCatId="accent6" phldr="1"/>
      <dgm:spPr/>
      <dgm:t>
        <a:bodyPr/>
        <a:lstStyle/>
        <a:p>
          <a:endParaRPr lang="en-BE"/>
        </a:p>
      </dgm:t>
    </dgm:pt>
    <dgm:pt modelId="{46C4F922-C2A0-496B-97EC-CB0C40A3BF64}">
      <dgm:prSet/>
      <dgm:spPr/>
      <dgm:t>
        <a:bodyPr/>
        <a:lstStyle/>
        <a:p>
          <a:r>
            <a:rPr lang="en-GB" b="1"/>
            <a:t>Analyse der Fallstudie </a:t>
          </a:r>
          <a:endParaRPr lang="en-BE"/>
        </a:p>
      </dgm:t>
    </dgm:pt>
    <dgm:pt modelId="{FA25533B-7B8C-4E6B-8A3D-22DAD8337B3A}" type="parTrans" cxnId="{698B4C82-72FC-4638-B7F0-B3708B4A5AB8}">
      <dgm:prSet/>
      <dgm:spPr/>
      <dgm:t>
        <a:bodyPr/>
        <a:lstStyle/>
        <a:p>
          <a:endParaRPr lang="en-BE"/>
        </a:p>
      </dgm:t>
    </dgm:pt>
    <dgm:pt modelId="{B4E018C9-4A1E-43E0-B4D5-320927C3CE7B}" type="sibTrans" cxnId="{698B4C82-72FC-4638-B7F0-B3708B4A5AB8}">
      <dgm:prSet/>
      <dgm:spPr/>
      <dgm:t>
        <a:bodyPr/>
        <a:lstStyle/>
        <a:p>
          <a:endParaRPr lang="en-BE"/>
        </a:p>
      </dgm:t>
    </dgm:pt>
    <dgm:pt modelId="{6463BF8B-8D0C-4921-A714-361313F0343A}">
      <dgm:prSet/>
      <dgm:spPr/>
      <dgm:t>
        <a:bodyPr/>
        <a:lstStyle/>
        <a:p>
          <a:r>
            <a:rPr lang="en-GB"/>
            <a:t>Aktivität: Geben Sie eine reale Fallstudie aus dem Berufsfeld vor (z.B. ein Problemlösungsfall aus der Automobilindustrie). Die Gruppen analysieren das Szenario, identifizieren die Hauptprobleme und schlagen Lösungen vor.</a:t>
          </a:r>
          <a:endParaRPr lang="en-BE"/>
        </a:p>
      </dgm:t>
    </dgm:pt>
    <dgm:pt modelId="{A6014298-FA9B-4D88-B083-01F9EF9FF880}" type="parTrans" cxnId="{3D7FD5E8-D700-47D2-92A4-467368821586}">
      <dgm:prSet/>
      <dgm:spPr/>
      <dgm:t>
        <a:bodyPr/>
        <a:lstStyle/>
        <a:p>
          <a:endParaRPr lang="en-BE"/>
        </a:p>
      </dgm:t>
    </dgm:pt>
    <dgm:pt modelId="{8070B92C-C7C3-41BC-AE7F-43EF95FAA6D0}" type="sibTrans" cxnId="{3D7FD5E8-D700-47D2-92A4-467368821586}">
      <dgm:prSet/>
      <dgm:spPr/>
      <dgm:t>
        <a:bodyPr/>
        <a:lstStyle/>
        <a:p>
          <a:endParaRPr lang="en-BE"/>
        </a:p>
      </dgm:t>
    </dgm:pt>
    <dgm:pt modelId="{D8B77D0F-748C-400D-AAB2-6AEF55FB4FC6}">
      <dgm:prSet/>
      <dgm:spPr/>
      <dgm:t>
        <a:bodyPr/>
        <a:lstStyle/>
        <a:p>
          <a:r>
            <a:rPr lang="en-GB"/>
            <a:t>Ziel: Entwicklung von kritischem Denken, praktischen Problemlösungsfähigkeiten und Teamarbeit.</a:t>
          </a:r>
          <a:endParaRPr lang="en-BE"/>
        </a:p>
      </dgm:t>
    </dgm:pt>
    <dgm:pt modelId="{0493B566-DC45-407D-BF4F-6CFE101CEDA8}" type="parTrans" cxnId="{BD1E099A-9B71-420F-8450-A580921ED945}">
      <dgm:prSet/>
      <dgm:spPr/>
      <dgm:t>
        <a:bodyPr/>
        <a:lstStyle/>
        <a:p>
          <a:endParaRPr lang="en-BE"/>
        </a:p>
      </dgm:t>
    </dgm:pt>
    <dgm:pt modelId="{892BD6C0-3045-4C1B-AFA7-45FC67D53163}" type="sibTrans" cxnId="{BD1E099A-9B71-420F-8450-A580921ED945}">
      <dgm:prSet/>
      <dgm:spPr/>
      <dgm:t>
        <a:bodyPr/>
        <a:lstStyle/>
        <a:p>
          <a:endParaRPr lang="en-BE"/>
        </a:p>
      </dgm:t>
    </dgm:pt>
    <dgm:pt modelId="{DEB54E9A-CBBE-45E9-B90C-E5D9A6AEBFB7}">
      <dgm:prSet/>
      <dgm:spPr/>
      <dgm:t>
        <a:bodyPr/>
        <a:lstStyle/>
        <a:p>
          <a:r>
            <a:rPr lang="en-GB" b="1"/>
            <a:t>Projektbasiertes Lernen</a:t>
          </a:r>
          <a:endParaRPr lang="en-BE"/>
        </a:p>
      </dgm:t>
    </dgm:pt>
    <dgm:pt modelId="{994E1FF3-BE27-42A8-BE5C-FF72C5724C54}" type="parTrans" cxnId="{6F9A17D5-3775-4BF7-9D47-AE23B4A1ECF3}">
      <dgm:prSet/>
      <dgm:spPr/>
      <dgm:t>
        <a:bodyPr/>
        <a:lstStyle/>
        <a:p>
          <a:endParaRPr lang="en-BE"/>
        </a:p>
      </dgm:t>
    </dgm:pt>
    <dgm:pt modelId="{7D72C80E-7859-484C-A9AE-BC2A26321CFF}" type="sibTrans" cxnId="{6F9A17D5-3775-4BF7-9D47-AE23B4A1ECF3}">
      <dgm:prSet/>
      <dgm:spPr/>
      <dgm:t>
        <a:bodyPr/>
        <a:lstStyle/>
        <a:p>
          <a:endParaRPr lang="en-BE"/>
        </a:p>
      </dgm:t>
    </dgm:pt>
    <dgm:pt modelId="{D0DAFF4D-320C-42FB-91E3-4146565E945B}">
      <dgm:prSet/>
      <dgm:spPr/>
      <dgm:t>
        <a:bodyPr/>
        <a:lstStyle/>
        <a:p>
          <a:r>
            <a:rPr lang="en-GB" dirty="0"/>
            <a:t>Aktivität: Weisen Sie den Gruppen ein Projekt zu, z. B. einen Marketingplan für ein lokales Unternehmen zu entwerfen, ein Möbelstück zu bauen oder einen einfachen Stromkreis zu installieren.</a:t>
          </a:r>
          <a:endParaRPr lang="en-BE" dirty="0"/>
        </a:p>
      </dgm:t>
    </dgm:pt>
    <dgm:pt modelId="{9A6D8122-57BD-4B8E-BE14-21D86877F9B6}" type="parTrans" cxnId="{BF5A00A2-FC0A-4F86-A4EE-6211C452534E}">
      <dgm:prSet/>
      <dgm:spPr/>
      <dgm:t>
        <a:bodyPr/>
        <a:lstStyle/>
        <a:p>
          <a:endParaRPr lang="en-BE"/>
        </a:p>
      </dgm:t>
    </dgm:pt>
    <dgm:pt modelId="{DA652EE6-21C5-454B-81EC-269AE4320F17}" type="sibTrans" cxnId="{BF5A00A2-FC0A-4F86-A4EE-6211C452534E}">
      <dgm:prSet/>
      <dgm:spPr/>
      <dgm:t>
        <a:bodyPr/>
        <a:lstStyle/>
        <a:p>
          <a:endParaRPr lang="en-BE"/>
        </a:p>
      </dgm:t>
    </dgm:pt>
    <dgm:pt modelId="{47E3BCCA-D088-47E0-BAA8-6FA468F4ABA8}">
      <dgm:prSet/>
      <dgm:spPr/>
      <dgm:t>
        <a:bodyPr/>
        <a:lstStyle/>
        <a:p>
          <a:r>
            <a:rPr lang="en-GB"/>
            <a:t>Ziel: Anwendung theoretischer Kenntnisse auf eine praktische Aufgabe und Entwicklung von Projektmanagement, Planung und praktischen Fähigkeiten.</a:t>
          </a:r>
          <a:endParaRPr lang="en-BE"/>
        </a:p>
      </dgm:t>
    </dgm:pt>
    <dgm:pt modelId="{216748DF-D0A6-4E06-8336-AAA9FF8634C7}" type="parTrans" cxnId="{39B71070-350A-4E70-9F25-3B13E83105CA}">
      <dgm:prSet/>
      <dgm:spPr/>
      <dgm:t>
        <a:bodyPr/>
        <a:lstStyle/>
        <a:p>
          <a:endParaRPr lang="en-BE"/>
        </a:p>
      </dgm:t>
    </dgm:pt>
    <dgm:pt modelId="{D568B73B-0D7C-4278-B1A4-A1754031F334}" type="sibTrans" cxnId="{39B71070-350A-4E70-9F25-3B13E83105CA}">
      <dgm:prSet/>
      <dgm:spPr/>
      <dgm:t>
        <a:bodyPr/>
        <a:lstStyle/>
        <a:p>
          <a:endParaRPr lang="en-BE"/>
        </a:p>
      </dgm:t>
    </dgm:pt>
    <dgm:pt modelId="{4C3DE665-6D0B-4DE1-8059-E6BC8AE5474F}">
      <dgm:prSet/>
      <dgm:spPr/>
      <dgm:t>
        <a:bodyPr/>
        <a:lstStyle/>
        <a:p>
          <a:r>
            <a:rPr lang="en-GB" b="1"/>
            <a:t>Szenarien für Rollenspiele</a:t>
          </a:r>
          <a:endParaRPr lang="en-BE"/>
        </a:p>
      </dgm:t>
    </dgm:pt>
    <dgm:pt modelId="{668848A4-A99E-4C44-BF25-671F99D7D279}" type="parTrans" cxnId="{20C894D5-DF88-4225-877C-1E529EF0CF8F}">
      <dgm:prSet/>
      <dgm:spPr/>
      <dgm:t>
        <a:bodyPr/>
        <a:lstStyle/>
        <a:p>
          <a:endParaRPr lang="en-BE"/>
        </a:p>
      </dgm:t>
    </dgm:pt>
    <dgm:pt modelId="{1A853F32-F7C3-4FDC-956B-364CFE398282}" type="sibTrans" cxnId="{20C894D5-DF88-4225-877C-1E529EF0CF8F}">
      <dgm:prSet/>
      <dgm:spPr/>
      <dgm:t>
        <a:bodyPr/>
        <a:lstStyle/>
        <a:p>
          <a:endParaRPr lang="en-BE"/>
        </a:p>
      </dgm:t>
    </dgm:pt>
    <dgm:pt modelId="{0736C41E-B2CE-4174-A441-FC5906302DE5}">
      <dgm:prSet/>
      <dgm:spPr/>
      <dgm:t>
        <a:bodyPr/>
        <a:lstStyle/>
        <a:p>
          <a:r>
            <a:rPr lang="en-GB"/>
            <a:t>Aktivität: Die Lernenden spielen in einem Rollenspiel eine Interaktion mit einem Kunden nach, z. B. eine Kundendienstsituation im Gastgewerbe oder eine Beratung mit einem Patienten im Gesundheitswesen.</a:t>
          </a:r>
          <a:endParaRPr lang="en-BE"/>
        </a:p>
      </dgm:t>
    </dgm:pt>
    <dgm:pt modelId="{53F0A4C4-55E9-4E9D-93D5-B8649B200059}" type="parTrans" cxnId="{69110004-F6B8-4F96-A80B-02959737639B}">
      <dgm:prSet/>
      <dgm:spPr/>
      <dgm:t>
        <a:bodyPr/>
        <a:lstStyle/>
        <a:p>
          <a:endParaRPr lang="en-BE"/>
        </a:p>
      </dgm:t>
    </dgm:pt>
    <dgm:pt modelId="{62CF3210-DB64-4852-A06F-83A440E2E0B1}" type="sibTrans" cxnId="{69110004-F6B8-4F96-A80B-02959737639B}">
      <dgm:prSet/>
      <dgm:spPr/>
      <dgm:t>
        <a:bodyPr/>
        <a:lstStyle/>
        <a:p>
          <a:endParaRPr lang="en-BE"/>
        </a:p>
      </dgm:t>
    </dgm:pt>
    <dgm:pt modelId="{B4A68C9D-4123-4FF3-A650-8AED9DFB242E}">
      <dgm:prSet/>
      <dgm:spPr/>
      <dgm:t>
        <a:bodyPr/>
        <a:lstStyle/>
        <a:p>
          <a:r>
            <a:rPr lang="en-GB"/>
            <a:t>Ziel: Verbesserung der Kommunikationsfähigkeiten, Verständnis für branchenspezifische Szenarien und Einübung von professionellem Verhalten.</a:t>
          </a:r>
          <a:endParaRPr lang="en-BE"/>
        </a:p>
      </dgm:t>
    </dgm:pt>
    <dgm:pt modelId="{C9B44F65-38F4-491E-805E-ABBA25F74364}" type="parTrans" cxnId="{39E48788-BF84-4BA4-B2CA-AAEF51FA581A}">
      <dgm:prSet/>
      <dgm:spPr/>
      <dgm:t>
        <a:bodyPr/>
        <a:lstStyle/>
        <a:p>
          <a:endParaRPr lang="en-BE"/>
        </a:p>
      </dgm:t>
    </dgm:pt>
    <dgm:pt modelId="{36FF2BD1-E4FE-42FE-AF46-D8155B1712E0}" type="sibTrans" cxnId="{39E48788-BF84-4BA4-B2CA-AAEF51FA581A}">
      <dgm:prSet/>
      <dgm:spPr/>
      <dgm:t>
        <a:bodyPr/>
        <a:lstStyle/>
        <a:p>
          <a:endParaRPr lang="en-BE"/>
        </a:p>
      </dgm:t>
    </dgm:pt>
    <dgm:pt modelId="{9B9BBB77-D9D6-4AB1-A39C-03B8156022C6}" type="pres">
      <dgm:prSet presAssocID="{D94EE2EF-F019-4CF6-A9DE-EA58BBA28F8C}" presName="diagram" presStyleCnt="0">
        <dgm:presLayoutVars>
          <dgm:dir/>
          <dgm:animLvl val="lvl"/>
          <dgm:resizeHandles val="exact"/>
        </dgm:presLayoutVars>
      </dgm:prSet>
      <dgm:spPr/>
    </dgm:pt>
    <dgm:pt modelId="{4D10808A-ADA5-42A6-806D-5A15E03D20E4}" type="pres">
      <dgm:prSet presAssocID="{46C4F922-C2A0-496B-97EC-CB0C40A3BF64}" presName="compNode" presStyleCnt="0"/>
      <dgm:spPr/>
    </dgm:pt>
    <dgm:pt modelId="{DF777644-FC90-4975-8B3A-67C9A98414D6}" type="pres">
      <dgm:prSet presAssocID="{46C4F922-C2A0-496B-97EC-CB0C40A3BF64}" presName="childRect" presStyleLbl="bgAcc1" presStyleIdx="0" presStyleCnt="3">
        <dgm:presLayoutVars>
          <dgm:bulletEnabled val="1"/>
        </dgm:presLayoutVars>
      </dgm:prSet>
      <dgm:spPr/>
    </dgm:pt>
    <dgm:pt modelId="{22C19195-41E0-4C11-A129-13016E4D8E80}" type="pres">
      <dgm:prSet presAssocID="{46C4F922-C2A0-496B-97EC-CB0C40A3BF64}" presName="parentText" presStyleLbl="node1" presStyleIdx="0" presStyleCnt="0">
        <dgm:presLayoutVars>
          <dgm:chMax val="0"/>
          <dgm:bulletEnabled val="1"/>
        </dgm:presLayoutVars>
      </dgm:prSet>
      <dgm:spPr/>
    </dgm:pt>
    <dgm:pt modelId="{DBD03463-21D3-4678-B226-A0E8EDEE98CA}" type="pres">
      <dgm:prSet presAssocID="{46C4F922-C2A0-496B-97EC-CB0C40A3BF64}" presName="parentRect" presStyleLbl="alignNode1" presStyleIdx="0" presStyleCnt="3"/>
      <dgm:spPr/>
    </dgm:pt>
    <dgm:pt modelId="{16727F09-A820-4661-B798-4A6ACA264F2D}" type="pres">
      <dgm:prSet presAssocID="{46C4F922-C2A0-496B-97EC-CB0C40A3BF64}"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BCC4AA9A-FE6D-48C5-8942-A1A766C445D6}" type="pres">
      <dgm:prSet presAssocID="{B4E018C9-4A1E-43E0-B4D5-320927C3CE7B}" presName="sibTrans" presStyleLbl="sibTrans2D1" presStyleIdx="0" presStyleCnt="0"/>
      <dgm:spPr/>
    </dgm:pt>
    <dgm:pt modelId="{5BA665CA-FA84-471D-ABA0-3AD15321338C}" type="pres">
      <dgm:prSet presAssocID="{DEB54E9A-CBBE-45E9-B90C-E5D9A6AEBFB7}" presName="compNode" presStyleCnt="0"/>
      <dgm:spPr/>
    </dgm:pt>
    <dgm:pt modelId="{546E0744-48AE-4841-A70D-05A0546E0F59}" type="pres">
      <dgm:prSet presAssocID="{DEB54E9A-CBBE-45E9-B90C-E5D9A6AEBFB7}" presName="childRect" presStyleLbl="bgAcc1" presStyleIdx="1" presStyleCnt="3">
        <dgm:presLayoutVars>
          <dgm:bulletEnabled val="1"/>
        </dgm:presLayoutVars>
      </dgm:prSet>
      <dgm:spPr/>
    </dgm:pt>
    <dgm:pt modelId="{1390F8F0-F13A-4C9B-ABBD-A246EBF6EC8E}" type="pres">
      <dgm:prSet presAssocID="{DEB54E9A-CBBE-45E9-B90C-E5D9A6AEBFB7}" presName="parentText" presStyleLbl="node1" presStyleIdx="0" presStyleCnt="0">
        <dgm:presLayoutVars>
          <dgm:chMax val="0"/>
          <dgm:bulletEnabled val="1"/>
        </dgm:presLayoutVars>
      </dgm:prSet>
      <dgm:spPr/>
    </dgm:pt>
    <dgm:pt modelId="{81F4ECC3-3977-41C2-9C40-203F375483F7}" type="pres">
      <dgm:prSet presAssocID="{DEB54E9A-CBBE-45E9-B90C-E5D9A6AEBFB7}" presName="parentRect" presStyleLbl="alignNode1" presStyleIdx="1" presStyleCnt="3"/>
      <dgm:spPr/>
    </dgm:pt>
    <dgm:pt modelId="{8656C555-92DB-4F5B-BB1D-6411D38ACFB7}" type="pres">
      <dgm:prSet presAssocID="{DEB54E9A-CBBE-45E9-B90C-E5D9A6AEBFB7}" presName="adorn" presStyleLbl="fgAccFollow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07567499-F738-48CD-938F-5DBC839F1DB5}" type="pres">
      <dgm:prSet presAssocID="{7D72C80E-7859-484C-A9AE-BC2A26321CFF}" presName="sibTrans" presStyleLbl="sibTrans2D1" presStyleIdx="0" presStyleCnt="0"/>
      <dgm:spPr/>
    </dgm:pt>
    <dgm:pt modelId="{1D7FE33C-9BDF-43A2-9384-C1F63A86CB5A}" type="pres">
      <dgm:prSet presAssocID="{4C3DE665-6D0B-4DE1-8059-E6BC8AE5474F}" presName="compNode" presStyleCnt="0"/>
      <dgm:spPr/>
    </dgm:pt>
    <dgm:pt modelId="{81E6E12D-27CC-46FE-8C82-534FC1785E31}" type="pres">
      <dgm:prSet presAssocID="{4C3DE665-6D0B-4DE1-8059-E6BC8AE5474F}" presName="childRect" presStyleLbl="bgAcc1" presStyleIdx="2" presStyleCnt="3">
        <dgm:presLayoutVars>
          <dgm:bulletEnabled val="1"/>
        </dgm:presLayoutVars>
      </dgm:prSet>
      <dgm:spPr/>
    </dgm:pt>
    <dgm:pt modelId="{6A79DD1F-CFDC-4C16-82F0-FE639A85AEFB}" type="pres">
      <dgm:prSet presAssocID="{4C3DE665-6D0B-4DE1-8059-E6BC8AE5474F}" presName="parentText" presStyleLbl="node1" presStyleIdx="0" presStyleCnt="0">
        <dgm:presLayoutVars>
          <dgm:chMax val="0"/>
          <dgm:bulletEnabled val="1"/>
        </dgm:presLayoutVars>
      </dgm:prSet>
      <dgm:spPr/>
    </dgm:pt>
    <dgm:pt modelId="{8BE64AE9-D9FE-465F-9654-41E8E7499393}" type="pres">
      <dgm:prSet presAssocID="{4C3DE665-6D0B-4DE1-8059-E6BC8AE5474F}" presName="parentRect" presStyleLbl="alignNode1" presStyleIdx="2" presStyleCnt="3"/>
      <dgm:spPr/>
    </dgm:pt>
    <dgm:pt modelId="{7682FE76-BE87-425A-AEF9-B3E96407E304}" type="pres">
      <dgm:prSet presAssocID="{4C3DE665-6D0B-4DE1-8059-E6BC8AE5474F}" presName="adorn" presStyleLbl="fgAccFollow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dgm:spPr>
    </dgm:pt>
  </dgm:ptLst>
  <dgm:cxnLst>
    <dgm:cxn modelId="{69110004-F6B8-4F96-A80B-02959737639B}" srcId="{4C3DE665-6D0B-4DE1-8059-E6BC8AE5474F}" destId="{0736C41E-B2CE-4174-A441-FC5906302DE5}" srcOrd="0" destOrd="0" parTransId="{53F0A4C4-55E9-4E9D-93D5-B8649B200059}" sibTransId="{62CF3210-DB64-4852-A06F-83A440E2E0B1}"/>
    <dgm:cxn modelId="{F4FE0007-AF9F-4C28-B947-D2B5212F8B14}" type="presOf" srcId="{4C3DE665-6D0B-4DE1-8059-E6BC8AE5474F}" destId="{6A79DD1F-CFDC-4C16-82F0-FE639A85AEFB}" srcOrd="0" destOrd="0" presId="urn:microsoft.com/office/officeart/2005/8/layout/bList2"/>
    <dgm:cxn modelId="{12B10818-2190-4190-B309-349EE0CCB95E}" type="presOf" srcId="{D94EE2EF-F019-4CF6-A9DE-EA58BBA28F8C}" destId="{9B9BBB77-D9D6-4AB1-A39C-03B8156022C6}" srcOrd="0" destOrd="0" presId="urn:microsoft.com/office/officeart/2005/8/layout/bList2"/>
    <dgm:cxn modelId="{205DCF26-795B-4890-B3AA-DAC3332AD6E8}" type="presOf" srcId="{DEB54E9A-CBBE-45E9-B90C-E5D9A6AEBFB7}" destId="{1390F8F0-F13A-4C9B-ABBD-A246EBF6EC8E}" srcOrd="0" destOrd="0" presId="urn:microsoft.com/office/officeart/2005/8/layout/bList2"/>
    <dgm:cxn modelId="{C636B638-33F6-42EB-956A-F40531F1DB19}" type="presOf" srcId="{0736C41E-B2CE-4174-A441-FC5906302DE5}" destId="{81E6E12D-27CC-46FE-8C82-534FC1785E31}" srcOrd="0" destOrd="0" presId="urn:microsoft.com/office/officeart/2005/8/layout/bList2"/>
    <dgm:cxn modelId="{8C09965F-635F-4B6B-9547-8F5B327150A4}" type="presOf" srcId="{47E3BCCA-D088-47E0-BAA8-6FA468F4ABA8}" destId="{546E0744-48AE-4841-A70D-05A0546E0F59}" srcOrd="0" destOrd="1" presId="urn:microsoft.com/office/officeart/2005/8/layout/bList2"/>
    <dgm:cxn modelId="{BD29C14E-0E38-4B79-8C9C-4F60439CBF48}" type="presOf" srcId="{D0DAFF4D-320C-42FB-91E3-4146565E945B}" destId="{546E0744-48AE-4841-A70D-05A0546E0F59}" srcOrd="0" destOrd="0" presId="urn:microsoft.com/office/officeart/2005/8/layout/bList2"/>
    <dgm:cxn modelId="{39B71070-350A-4E70-9F25-3B13E83105CA}" srcId="{DEB54E9A-CBBE-45E9-B90C-E5D9A6AEBFB7}" destId="{47E3BCCA-D088-47E0-BAA8-6FA468F4ABA8}" srcOrd="1" destOrd="0" parTransId="{216748DF-D0A6-4E06-8336-AAA9FF8634C7}" sibTransId="{D568B73B-0D7C-4278-B1A4-A1754031F334}"/>
    <dgm:cxn modelId="{71A03C71-DC2C-46CC-B2AC-45AAC64A6D85}" type="presOf" srcId="{6463BF8B-8D0C-4921-A714-361313F0343A}" destId="{DF777644-FC90-4975-8B3A-67C9A98414D6}" srcOrd="0" destOrd="0" presId="urn:microsoft.com/office/officeart/2005/8/layout/bList2"/>
    <dgm:cxn modelId="{698B4C82-72FC-4638-B7F0-B3708B4A5AB8}" srcId="{D94EE2EF-F019-4CF6-A9DE-EA58BBA28F8C}" destId="{46C4F922-C2A0-496B-97EC-CB0C40A3BF64}" srcOrd="0" destOrd="0" parTransId="{FA25533B-7B8C-4E6B-8A3D-22DAD8337B3A}" sibTransId="{B4E018C9-4A1E-43E0-B4D5-320927C3CE7B}"/>
    <dgm:cxn modelId="{39E48788-BF84-4BA4-B2CA-AAEF51FA581A}" srcId="{4C3DE665-6D0B-4DE1-8059-E6BC8AE5474F}" destId="{B4A68C9D-4123-4FF3-A650-8AED9DFB242E}" srcOrd="1" destOrd="0" parTransId="{C9B44F65-38F4-491E-805E-ABBA25F74364}" sibTransId="{36FF2BD1-E4FE-42FE-AF46-D8155B1712E0}"/>
    <dgm:cxn modelId="{BD1E099A-9B71-420F-8450-A580921ED945}" srcId="{46C4F922-C2A0-496B-97EC-CB0C40A3BF64}" destId="{D8B77D0F-748C-400D-AAB2-6AEF55FB4FC6}" srcOrd="1" destOrd="0" parTransId="{0493B566-DC45-407D-BF4F-6CFE101CEDA8}" sibTransId="{892BD6C0-3045-4C1B-AFA7-45FC67D53163}"/>
    <dgm:cxn modelId="{BF5A00A2-FC0A-4F86-A4EE-6211C452534E}" srcId="{DEB54E9A-CBBE-45E9-B90C-E5D9A6AEBFB7}" destId="{D0DAFF4D-320C-42FB-91E3-4146565E945B}" srcOrd="0" destOrd="0" parTransId="{9A6D8122-57BD-4B8E-BE14-21D86877F9B6}" sibTransId="{DA652EE6-21C5-454B-81EC-269AE4320F17}"/>
    <dgm:cxn modelId="{1CE157A6-8E64-4432-8368-722AF55A7240}" type="presOf" srcId="{B4A68C9D-4123-4FF3-A650-8AED9DFB242E}" destId="{81E6E12D-27CC-46FE-8C82-534FC1785E31}" srcOrd="0" destOrd="1" presId="urn:microsoft.com/office/officeart/2005/8/layout/bList2"/>
    <dgm:cxn modelId="{E0B35FC8-1D19-43C3-887E-C973D4305128}" type="presOf" srcId="{7D72C80E-7859-484C-A9AE-BC2A26321CFF}" destId="{07567499-F738-48CD-938F-5DBC839F1DB5}" srcOrd="0" destOrd="0" presId="urn:microsoft.com/office/officeart/2005/8/layout/bList2"/>
    <dgm:cxn modelId="{5117C2D4-7A95-46D2-ABF5-76229BB449B9}" type="presOf" srcId="{4C3DE665-6D0B-4DE1-8059-E6BC8AE5474F}" destId="{8BE64AE9-D9FE-465F-9654-41E8E7499393}" srcOrd="1" destOrd="0" presId="urn:microsoft.com/office/officeart/2005/8/layout/bList2"/>
    <dgm:cxn modelId="{6F9A17D5-3775-4BF7-9D47-AE23B4A1ECF3}" srcId="{D94EE2EF-F019-4CF6-A9DE-EA58BBA28F8C}" destId="{DEB54E9A-CBBE-45E9-B90C-E5D9A6AEBFB7}" srcOrd="1" destOrd="0" parTransId="{994E1FF3-BE27-42A8-BE5C-FF72C5724C54}" sibTransId="{7D72C80E-7859-484C-A9AE-BC2A26321CFF}"/>
    <dgm:cxn modelId="{20C894D5-DF88-4225-877C-1E529EF0CF8F}" srcId="{D94EE2EF-F019-4CF6-A9DE-EA58BBA28F8C}" destId="{4C3DE665-6D0B-4DE1-8059-E6BC8AE5474F}" srcOrd="2" destOrd="0" parTransId="{668848A4-A99E-4C44-BF25-671F99D7D279}" sibTransId="{1A853F32-F7C3-4FDC-956B-364CFE398282}"/>
    <dgm:cxn modelId="{BE616FD6-C302-4B3E-87F4-D7DD342F2910}" type="presOf" srcId="{D8B77D0F-748C-400D-AAB2-6AEF55FB4FC6}" destId="{DF777644-FC90-4975-8B3A-67C9A98414D6}" srcOrd="0" destOrd="1" presId="urn:microsoft.com/office/officeart/2005/8/layout/bList2"/>
    <dgm:cxn modelId="{F59CEED9-BFED-4658-935E-33D0ECF9E4F0}" type="presOf" srcId="{46C4F922-C2A0-496B-97EC-CB0C40A3BF64}" destId="{22C19195-41E0-4C11-A129-13016E4D8E80}" srcOrd="0" destOrd="0" presId="urn:microsoft.com/office/officeart/2005/8/layout/bList2"/>
    <dgm:cxn modelId="{31F05BE7-90A7-484B-9FB9-A5EBFA515285}" type="presOf" srcId="{46C4F922-C2A0-496B-97EC-CB0C40A3BF64}" destId="{DBD03463-21D3-4678-B226-A0E8EDEE98CA}" srcOrd="1" destOrd="0" presId="urn:microsoft.com/office/officeart/2005/8/layout/bList2"/>
    <dgm:cxn modelId="{3D7FD5E8-D700-47D2-92A4-467368821586}" srcId="{46C4F922-C2A0-496B-97EC-CB0C40A3BF64}" destId="{6463BF8B-8D0C-4921-A714-361313F0343A}" srcOrd="0" destOrd="0" parTransId="{A6014298-FA9B-4D88-B083-01F9EF9FF880}" sibTransId="{8070B92C-C7C3-41BC-AE7F-43EF95FAA6D0}"/>
    <dgm:cxn modelId="{524BD3EF-0C5C-44BC-9804-5CDAEC7F6559}" type="presOf" srcId="{B4E018C9-4A1E-43E0-B4D5-320927C3CE7B}" destId="{BCC4AA9A-FE6D-48C5-8942-A1A766C445D6}" srcOrd="0" destOrd="0" presId="urn:microsoft.com/office/officeart/2005/8/layout/bList2"/>
    <dgm:cxn modelId="{2A2241F5-1388-421A-9F85-3FBF7212415A}" type="presOf" srcId="{DEB54E9A-CBBE-45E9-B90C-E5D9A6AEBFB7}" destId="{81F4ECC3-3977-41C2-9C40-203F375483F7}" srcOrd="1" destOrd="0" presId="urn:microsoft.com/office/officeart/2005/8/layout/bList2"/>
    <dgm:cxn modelId="{9D88E0D4-39E2-4788-85DE-11C673E33213}" type="presParOf" srcId="{9B9BBB77-D9D6-4AB1-A39C-03B8156022C6}" destId="{4D10808A-ADA5-42A6-806D-5A15E03D20E4}" srcOrd="0" destOrd="0" presId="urn:microsoft.com/office/officeart/2005/8/layout/bList2"/>
    <dgm:cxn modelId="{77E9498E-3F46-4885-B00E-547C12838C95}" type="presParOf" srcId="{4D10808A-ADA5-42A6-806D-5A15E03D20E4}" destId="{DF777644-FC90-4975-8B3A-67C9A98414D6}" srcOrd="0" destOrd="0" presId="urn:microsoft.com/office/officeart/2005/8/layout/bList2"/>
    <dgm:cxn modelId="{8150A0CF-2C15-4827-B7DE-855AB9955940}" type="presParOf" srcId="{4D10808A-ADA5-42A6-806D-5A15E03D20E4}" destId="{22C19195-41E0-4C11-A129-13016E4D8E80}" srcOrd="1" destOrd="0" presId="urn:microsoft.com/office/officeart/2005/8/layout/bList2"/>
    <dgm:cxn modelId="{113AAB68-BACE-449C-9941-45462F3FE68B}" type="presParOf" srcId="{4D10808A-ADA5-42A6-806D-5A15E03D20E4}" destId="{DBD03463-21D3-4678-B226-A0E8EDEE98CA}" srcOrd="2" destOrd="0" presId="urn:microsoft.com/office/officeart/2005/8/layout/bList2"/>
    <dgm:cxn modelId="{5D450555-6E71-4A3F-A7A1-D0FA60B427F2}" type="presParOf" srcId="{4D10808A-ADA5-42A6-806D-5A15E03D20E4}" destId="{16727F09-A820-4661-B798-4A6ACA264F2D}" srcOrd="3" destOrd="0" presId="urn:microsoft.com/office/officeart/2005/8/layout/bList2"/>
    <dgm:cxn modelId="{E5D23F03-7ACA-420A-A675-7F54672F4170}" type="presParOf" srcId="{9B9BBB77-D9D6-4AB1-A39C-03B8156022C6}" destId="{BCC4AA9A-FE6D-48C5-8942-A1A766C445D6}" srcOrd="1" destOrd="0" presId="urn:microsoft.com/office/officeart/2005/8/layout/bList2"/>
    <dgm:cxn modelId="{587C4554-6404-4780-BE4D-7AD99F92807C}" type="presParOf" srcId="{9B9BBB77-D9D6-4AB1-A39C-03B8156022C6}" destId="{5BA665CA-FA84-471D-ABA0-3AD15321338C}" srcOrd="2" destOrd="0" presId="urn:microsoft.com/office/officeart/2005/8/layout/bList2"/>
    <dgm:cxn modelId="{C9F4F397-D349-4CAA-89CF-E1F566297F20}" type="presParOf" srcId="{5BA665CA-FA84-471D-ABA0-3AD15321338C}" destId="{546E0744-48AE-4841-A70D-05A0546E0F59}" srcOrd="0" destOrd="0" presId="urn:microsoft.com/office/officeart/2005/8/layout/bList2"/>
    <dgm:cxn modelId="{5BE525B2-FF50-4EF4-A58C-029B0F6A8FCD}" type="presParOf" srcId="{5BA665CA-FA84-471D-ABA0-3AD15321338C}" destId="{1390F8F0-F13A-4C9B-ABBD-A246EBF6EC8E}" srcOrd="1" destOrd="0" presId="urn:microsoft.com/office/officeart/2005/8/layout/bList2"/>
    <dgm:cxn modelId="{1310BB82-0246-4D02-8130-447A85B0FE5F}" type="presParOf" srcId="{5BA665CA-FA84-471D-ABA0-3AD15321338C}" destId="{81F4ECC3-3977-41C2-9C40-203F375483F7}" srcOrd="2" destOrd="0" presId="urn:microsoft.com/office/officeart/2005/8/layout/bList2"/>
    <dgm:cxn modelId="{05A86673-4B9E-4FC8-85A3-BE54CE84E843}" type="presParOf" srcId="{5BA665CA-FA84-471D-ABA0-3AD15321338C}" destId="{8656C555-92DB-4F5B-BB1D-6411D38ACFB7}" srcOrd="3" destOrd="0" presId="urn:microsoft.com/office/officeart/2005/8/layout/bList2"/>
    <dgm:cxn modelId="{31296313-CBBC-4D69-AC43-16426C6061BD}" type="presParOf" srcId="{9B9BBB77-D9D6-4AB1-A39C-03B8156022C6}" destId="{07567499-F738-48CD-938F-5DBC839F1DB5}" srcOrd="3" destOrd="0" presId="urn:microsoft.com/office/officeart/2005/8/layout/bList2"/>
    <dgm:cxn modelId="{D6116372-F501-4B68-8214-1BE1FCBB3830}" type="presParOf" srcId="{9B9BBB77-D9D6-4AB1-A39C-03B8156022C6}" destId="{1D7FE33C-9BDF-43A2-9384-C1F63A86CB5A}" srcOrd="4" destOrd="0" presId="urn:microsoft.com/office/officeart/2005/8/layout/bList2"/>
    <dgm:cxn modelId="{8C396E93-F5B0-42A9-940F-AA5D3BA4E37F}" type="presParOf" srcId="{1D7FE33C-9BDF-43A2-9384-C1F63A86CB5A}" destId="{81E6E12D-27CC-46FE-8C82-534FC1785E31}" srcOrd="0" destOrd="0" presId="urn:microsoft.com/office/officeart/2005/8/layout/bList2"/>
    <dgm:cxn modelId="{FE1CE620-A8C6-43C2-9D87-3A5139E33862}" type="presParOf" srcId="{1D7FE33C-9BDF-43A2-9384-C1F63A86CB5A}" destId="{6A79DD1F-CFDC-4C16-82F0-FE639A85AEFB}" srcOrd="1" destOrd="0" presId="urn:microsoft.com/office/officeart/2005/8/layout/bList2"/>
    <dgm:cxn modelId="{300935B3-FAEC-4FD4-8013-96705A75B16F}" type="presParOf" srcId="{1D7FE33C-9BDF-43A2-9384-C1F63A86CB5A}" destId="{8BE64AE9-D9FE-465F-9654-41E8E7499393}" srcOrd="2" destOrd="0" presId="urn:microsoft.com/office/officeart/2005/8/layout/bList2"/>
    <dgm:cxn modelId="{E4BD96C8-7FF4-4DB7-8B0C-8A50898FE293}" type="presParOf" srcId="{1D7FE33C-9BDF-43A2-9384-C1F63A86CB5A}" destId="{7682FE76-BE87-425A-AEF9-B3E96407E304}"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2CD3C-ED24-4315-8D75-3D9F138D5260}">
      <dsp:nvSpPr>
        <dsp:cNvPr id="0" name=""/>
        <dsp:cNvSpPr/>
      </dsp:nvSpPr>
      <dsp:spPr>
        <a:xfrm>
          <a:off x="0" y="0"/>
          <a:ext cx="12524304" cy="177034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t>Anleiten, nicht belehren: </a:t>
          </a:r>
          <a:r>
            <a:rPr lang="en-GB" sz="2200" b="0" kern="1200" dirty="0"/>
            <a:t>Die Lehrkräfte fungieren eher als Vermittler denn als traditionelle Lehrer. Ihre Rolle besteht darin, die SchülerInnen beim gemeinsamen Lernen anzuleiten, zu unterstützen und zu fördern, anstatt während des Unterrichts direkte Anweisungen zu geben.</a:t>
          </a:r>
          <a:endParaRPr lang="en-US" sz="2200" b="0" kern="1200" dirty="0"/>
        </a:p>
      </dsp:txBody>
      <dsp:txXfrm>
        <a:off x="51852" y="51852"/>
        <a:ext cx="10613966" cy="1666637"/>
      </dsp:txXfrm>
    </dsp:sp>
    <dsp:sp modelId="{B8EB38D9-F4F4-4E10-B1BB-782C18F8C1D0}">
      <dsp:nvSpPr>
        <dsp:cNvPr id="0" name=""/>
        <dsp:cNvSpPr/>
      </dsp:nvSpPr>
      <dsp:spPr>
        <a:xfrm>
          <a:off x="1105085" y="2065398"/>
          <a:ext cx="12524304" cy="177034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t>Überwachung des Gruppenfortschritts: Durch </a:t>
          </a:r>
          <a:r>
            <a:rPr lang="en-GB" sz="2200" b="0" kern="1200" dirty="0"/>
            <a:t>die regelmäßige Überwachung des Fortschritts jeder Gruppe wird sichergestellt, dass alle Lernenden teilnehmen und einen sinnvollen Beitrag leisten. Die Lehrkräfte bieten bei Bedarf Unterstützung an, indem sie Fragen beantworten, Feedback geben oder bei Gruppenkonflikten vermitteln.</a:t>
          </a:r>
          <a:endParaRPr lang="en-US" sz="2200" b="0" kern="1200" dirty="0"/>
        </a:p>
      </dsp:txBody>
      <dsp:txXfrm>
        <a:off x="1156937" y="2117250"/>
        <a:ext cx="10164792" cy="1666637"/>
      </dsp:txXfrm>
    </dsp:sp>
    <dsp:sp modelId="{B2DA09F5-5A5B-4A29-9374-1F94D0B62681}">
      <dsp:nvSpPr>
        <dsp:cNvPr id="0" name=""/>
        <dsp:cNvSpPr/>
      </dsp:nvSpPr>
      <dsp:spPr>
        <a:xfrm>
          <a:off x="2210171" y="4130797"/>
          <a:ext cx="12524304" cy="177034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t>Förderung eines kollaborativen Umfelds: </a:t>
          </a:r>
          <a:r>
            <a:rPr lang="en-GB" sz="2200" b="0" kern="1200" dirty="0"/>
            <a:t>Fördern Sie eine offene und unterstützende Unterrichtskultur, in der sich die Schüler wohl fühlen, wenn sie Ideen austauschen und sich an konstruktiven Diskussionen beteiligen.</a:t>
          </a:r>
          <a:endParaRPr lang="en-US" sz="2200" b="0" kern="1200" dirty="0"/>
        </a:p>
      </dsp:txBody>
      <dsp:txXfrm>
        <a:off x="2262023" y="4182649"/>
        <a:ext cx="10164792" cy="1666637"/>
      </dsp:txXfrm>
    </dsp:sp>
    <dsp:sp modelId="{B4B39359-5E71-4E57-9E82-B3FE08EC7D55}">
      <dsp:nvSpPr>
        <dsp:cNvPr id="0" name=""/>
        <dsp:cNvSpPr/>
      </dsp:nvSpPr>
      <dsp:spPr>
        <a:xfrm>
          <a:off x="11373582" y="1342509"/>
          <a:ext cx="1150722" cy="115072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1632494" y="1342509"/>
        <a:ext cx="632898" cy="865918"/>
      </dsp:txXfrm>
    </dsp:sp>
    <dsp:sp modelId="{86F3FED5-8302-41D7-8947-F1D6B4FF6ADC}">
      <dsp:nvSpPr>
        <dsp:cNvPr id="0" name=""/>
        <dsp:cNvSpPr/>
      </dsp:nvSpPr>
      <dsp:spPr>
        <a:xfrm>
          <a:off x="12478668" y="3396105"/>
          <a:ext cx="1150722" cy="115072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2737580" y="3396105"/>
        <a:ext cx="632898" cy="8659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833F4-CFD6-4563-A51C-C91982D82E6F}">
      <dsp:nvSpPr>
        <dsp:cNvPr id="0" name=""/>
        <dsp:cNvSpPr/>
      </dsp:nvSpPr>
      <dsp:spPr>
        <a:xfrm>
          <a:off x="0" y="2068258"/>
          <a:ext cx="17885688" cy="2757678"/>
        </a:xfrm>
        <a:prstGeom prst="notched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4CC38-9CC7-4ECB-982E-46ECEF86CDA5}">
      <dsp:nvSpPr>
        <dsp:cNvPr id="0" name=""/>
        <dsp:cNvSpPr/>
      </dsp:nvSpPr>
      <dsp:spPr>
        <a:xfrm>
          <a:off x="7073" y="0"/>
          <a:ext cx="3092879" cy="275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marL="0" lvl="0" indent="0" algn="l" defTabSz="711200">
            <a:lnSpc>
              <a:spcPct val="90000"/>
            </a:lnSpc>
            <a:spcBef>
              <a:spcPct val="0"/>
            </a:spcBef>
            <a:spcAft>
              <a:spcPct val="35000"/>
            </a:spcAft>
            <a:buNone/>
          </a:pPr>
          <a:r>
            <a:rPr lang="en-GB" sz="1600" b="1" kern="1200"/>
            <a:t>Ganzheitliche Integration der Zusammenarbeit:</a:t>
          </a:r>
          <a:endParaRPr lang="en-BE" sz="1600" kern="1200"/>
        </a:p>
        <a:p>
          <a:pPr marL="114300" lvl="1" indent="-114300" algn="l" defTabSz="622300">
            <a:lnSpc>
              <a:spcPct val="90000"/>
            </a:lnSpc>
            <a:spcBef>
              <a:spcPct val="0"/>
            </a:spcBef>
            <a:spcAft>
              <a:spcPct val="15000"/>
            </a:spcAft>
            <a:buChar char="•"/>
          </a:pPr>
          <a:r>
            <a:rPr lang="en-GB" sz="1400" b="1" kern="1200" dirty="0" err="1"/>
            <a:t>Lehrplan</a:t>
          </a:r>
          <a:r>
            <a:rPr lang="en-GB" sz="1400" b="1" kern="1200" dirty="0"/>
            <a:t>: </a:t>
          </a:r>
          <a:r>
            <a:rPr lang="en-GB" sz="1400" kern="1200" dirty="0" err="1"/>
            <a:t>Beginnen</a:t>
          </a:r>
          <a:r>
            <a:rPr lang="en-GB" sz="1400" kern="1200" dirty="0"/>
            <a:t> Sie </a:t>
          </a:r>
          <a:r>
            <a:rPr lang="en-GB" sz="1400" kern="1200" dirty="0" err="1"/>
            <a:t>mit</a:t>
          </a:r>
          <a:r>
            <a:rPr lang="en-GB" sz="1400" kern="1200" dirty="0"/>
            <a:t> der </a:t>
          </a:r>
          <a:r>
            <a:rPr lang="en-GB" sz="1400" kern="1200" dirty="0" err="1"/>
            <a:t>Erstellung</a:t>
          </a:r>
          <a:r>
            <a:rPr lang="en-GB" sz="1400" kern="1200" dirty="0"/>
            <a:t> von </a:t>
          </a:r>
          <a:r>
            <a:rPr lang="en-GB" sz="1400" kern="1200" dirty="0" err="1"/>
            <a:t>Lehrplänen</a:t>
          </a:r>
          <a:r>
            <a:rPr lang="en-GB" sz="1400" kern="1200" dirty="0"/>
            <a:t>, um </a:t>
          </a:r>
          <a:r>
            <a:rPr lang="en-GB" sz="1400" kern="1200" dirty="0" err="1"/>
            <a:t>herauszufinden</a:t>
          </a:r>
          <a:r>
            <a:rPr lang="en-GB" sz="1400" kern="1200" dirty="0"/>
            <a:t>, wo </a:t>
          </a:r>
          <a:r>
            <a:rPr lang="en-GB" sz="1400" kern="1200" dirty="0" err="1"/>
            <a:t>gemeinsame</a:t>
          </a:r>
          <a:r>
            <a:rPr lang="en-GB" sz="1400" kern="1200" dirty="0"/>
            <a:t> </a:t>
          </a:r>
          <a:r>
            <a:rPr lang="en-GB" sz="1400" kern="1200" dirty="0" err="1"/>
            <a:t>Aktivitäten</a:t>
          </a:r>
          <a:r>
            <a:rPr lang="en-GB" sz="1400" kern="1200" dirty="0"/>
            <a:t> die </a:t>
          </a:r>
          <a:r>
            <a:rPr lang="en-GB" sz="1400" kern="1200" dirty="0" err="1"/>
            <a:t>Lernergebnisse</a:t>
          </a:r>
          <a:r>
            <a:rPr lang="en-GB" sz="1400" kern="1200" dirty="0"/>
            <a:t> in </a:t>
          </a:r>
          <a:r>
            <a:rPr lang="en-GB" sz="1400" kern="1200" dirty="0" err="1"/>
            <a:t>allen</a:t>
          </a:r>
          <a:r>
            <a:rPr lang="en-GB" sz="1400" kern="1200" dirty="0"/>
            <a:t> </a:t>
          </a:r>
          <a:r>
            <a:rPr lang="en-GB" sz="1400" kern="1200" dirty="0" err="1"/>
            <a:t>Fächern</a:t>
          </a:r>
          <a:r>
            <a:rPr lang="en-GB" sz="1400" kern="1200" dirty="0"/>
            <a:t> auf </a:t>
          </a:r>
          <a:r>
            <a:rPr lang="en-GB" sz="1400" kern="1200" dirty="0" err="1"/>
            <a:t>natürliche</a:t>
          </a:r>
          <a:r>
            <a:rPr lang="en-GB" sz="1400" kern="1200" dirty="0"/>
            <a:t> Weise </a:t>
          </a:r>
          <a:r>
            <a:rPr lang="en-GB" sz="1400" kern="1200" dirty="0" err="1"/>
            <a:t>verbessern</a:t>
          </a:r>
          <a:r>
            <a:rPr lang="en-GB" sz="1400" kern="1200" dirty="0"/>
            <a:t> </a:t>
          </a:r>
          <a:r>
            <a:rPr lang="en-GB" sz="1400" kern="1200" dirty="0" err="1"/>
            <a:t>können</a:t>
          </a:r>
          <a:r>
            <a:rPr lang="en-GB" sz="1400" kern="1200" dirty="0"/>
            <a:t>.</a:t>
          </a:r>
          <a:endParaRPr lang="en-BE" sz="1400" kern="1200" dirty="0"/>
        </a:p>
        <a:p>
          <a:pPr marL="114300" lvl="1" indent="-114300" algn="l" defTabSz="622300">
            <a:lnSpc>
              <a:spcPct val="90000"/>
            </a:lnSpc>
            <a:spcBef>
              <a:spcPct val="0"/>
            </a:spcBef>
            <a:spcAft>
              <a:spcPct val="15000"/>
            </a:spcAft>
            <a:buChar char="•"/>
          </a:pPr>
          <a:r>
            <a:rPr lang="en-GB" sz="1400" b="1" kern="1200" dirty="0" err="1"/>
            <a:t>Fächerübergreifende</a:t>
          </a:r>
          <a:r>
            <a:rPr lang="en-GB" sz="1400" b="1" kern="1200" dirty="0"/>
            <a:t> </a:t>
          </a:r>
          <a:r>
            <a:rPr lang="en-GB" sz="1400" b="1" kern="1200" dirty="0" err="1"/>
            <a:t>Projekte</a:t>
          </a:r>
          <a:r>
            <a:rPr lang="en-GB" sz="1400" b="1" kern="1200" dirty="0"/>
            <a:t>: </a:t>
          </a:r>
          <a:r>
            <a:rPr lang="en-GB" sz="1400" kern="1200" dirty="0" err="1"/>
            <a:t>Entwerfen</a:t>
          </a:r>
          <a:r>
            <a:rPr lang="en-GB" sz="1400" kern="1200" dirty="0"/>
            <a:t> Sie </a:t>
          </a:r>
          <a:r>
            <a:rPr lang="en-GB" sz="1400" kern="1200" dirty="0" err="1"/>
            <a:t>fächerübergreifende</a:t>
          </a:r>
          <a:r>
            <a:rPr lang="en-GB" sz="1400" kern="1200" dirty="0"/>
            <a:t> </a:t>
          </a:r>
          <a:r>
            <a:rPr lang="en-GB" sz="1400" kern="1200" dirty="0" err="1"/>
            <a:t>Projekte</a:t>
          </a:r>
          <a:r>
            <a:rPr lang="en-GB" sz="1400" kern="1200" dirty="0"/>
            <a:t>, </a:t>
          </a:r>
          <a:r>
            <a:rPr lang="en-GB" sz="1400" kern="1200" dirty="0" err="1"/>
            <a:t>bei</a:t>
          </a:r>
          <a:r>
            <a:rPr lang="en-GB" sz="1400" kern="1200" dirty="0"/>
            <a:t> </a:t>
          </a:r>
          <a:r>
            <a:rPr lang="en-GB" sz="1400" kern="1200" dirty="0" err="1"/>
            <a:t>denen</a:t>
          </a:r>
          <a:r>
            <a:rPr lang="en-GB" sz="1400" kern="1200" dirty="0"/>
            <a:t> die </a:t>
          </a:r>
          <a:r>
            <a:rPr lang="en-GB" sz="1400" kern="1200" dirty="0" err="1"/>
            <a:t>Schüler</a:t>
          </a:r>
          <a:r>
            <a:rPr lang="en-GB" sz="1400" kern="1200" dirty="0"/>
            <a:t> </a:t>
          </a:r>
          <a:r>
            <a:rPr lang="en-GB" sz="1400" kern="1200" dirty="0" err="1"/>
            <a:t>Fähigkeiten</a:t>
          </a:r>
          <a:r>
            <a:rPr lang="en-GB" sz="1400" kern="1200" dirty="0"/>
            <a:t> und </a:t>
          </a:r>
          <a:r>
            <a:rPr lang="en-GB" sz="1400" kern="1200" dirty="0" err="1"/>
            <a:t>Kenntnisse</a:t>
          </a:r>
          <a:r>
            <a:rPr lang="en-GB" sz="1400" kern="1200" dirty="0"/>
            <a:t> </a:t>
          </a:r>
          <a:r>
            <a:rPr lang="en-GB" sz="1400" kern="1200" dirty="0" err="1"/>
            <a:t>aus</a:t>
          </a:r>
          <a:r>
            <a:rPr lang="en-GB" sz="1400" kern="1200" dirty="0"/>
            <a:t> </a:t>
          </a:r>
          <a:r>
            <a:rPr lang="en-GB" sz="1400" kern="1200" dirty="0" err="1"/>
            <a:t>mehreren</a:t>
          </a:r>
          <a:r>
            <a:rPr lang="en-GB" sz="1400" kern="1200" dirty="0"/>
            <a:t> </a:t>
          </a:r>
          <a:r>
            <a:rPr lang="en-GB" sz="1400" kern="1200" dirty="0" err="1"/>
            <a:t>Fächern</a:t>
          </a:r>
          <a:r>
            <a:rPr lang="en-GB" sz="1400" kern="1200" dirty="0"/>
            <a:t> </a:t>
          </a:r>
          <a:r>
            <a:rPr lang="en-GB" sz="1400" kern="1200" dirty="0" err="1"/>
            <a:t>anwenden</a:t>
          </a:r>
          <a:r>
            <a:rPr lang="en-GB" sz="1400" kern="1200" dirty="0"/>
            <a:t> </a:t>
          </a:r>
          <a:r>
            <a:rPr lang="en-GB" sz="1400" kern="1200" dirty="0" err="1"/>
            <a:t>müssen</a:t>
          </a:r>
          <a:r>
            <a:rPr lang="en-GB" sz="1400" kern="1200" dirty="0"/>
            <a:t>, um </a:t>
          </a:r>
          <a:r>
            <a:rPr lang="en-GB" sz="1400" kern="1200" dirty="0" err="1"/>
            <a:t>ein</a:t>
          </a:r>
          <a:r>
            <a:rPr lang="en-GB" sz="1400" kern="1200" dirty="0"/>
            <a:t> </a:t>
          </a:r>
          <a:r>
            <a:rPr lang="en-GB" sz="1400" kern="1200" dirty="0" err="1"/>
            <a:t>tieferes</a:t>
          </a:r>
          <a:r>
            <a:rPr lang="en-GB" sz="1400" kern="1200" dirty="0"/>
            <a:t> </a:t>
          </a:r>
          <a:r>
            <a:rPr lang="en-GB" sz="1400" kern="1200" dirty="0" err="1"/>
            <a:t>Verständnis</a:t>
          </a:r>
          <a:r>
            <a:rPr lang="en-GB" sz="1400" kern="1200" dirty="0"/>
            <a:t> und </a:t>
          </a:r>
          <a:r>
            <a:rPr lang="en-GB" sz="1400" kern="1200" dirty="0" err="1"/>
            <a:t>eine</a:t>
          </a:r>
          <a:r>
            <a:rPr lang="en-GB" sz="1400" kern="1200" dirty="0"/>
            <a:t> </a:t>
          </a:r>
          <a:r>
            <a:rPr lang="en-GB" sz="1400" kern="1200" dirty="0" err="1"/>
            <a:t>bessere</a:t>
          </a:r>
          <a:r>
            <a:rPr lang="en-GB" sz="1400" kern="1200" dirty="0"/>
            <a:t> </a:t>
          </a:r>
          <a:r>
            <a:rPr lang="en-GB" sz="1400" kern="1200" dirty="0" err="1"/>
            <a:t>Anwendung</a:t>
          </a:r>
          <a:r>
            <a:rPr lang="en-GB" sz="1400" kern="1200" dirty="0"/>
            <a:t> der </a:t>
          </a:r>
          <a:r>
            <a:rPr lang="en-GB" sz="1400" kern="1200" dirty="0" err="1"/>
            <a:t>Konzepte</a:t>
          </a:r>
          <a:r>
            <a:rPr lang="en-GB" sz="1400" kern="1200" dirty="0"/>
            <a:t> </a:t>
          </a:r>
          <a:r>
            <a:rPr lang="en-GB" sz="1400" kern="1200" dirty="0" err="1"/>
            <a:t>zu</a:t>
          </a:r>
          <a:r>
            <a:rPr lang="en-GB" sz="1400" kern="1200" dirty="0"/>
            <a:t> </a:t>
          </a:r>
          <a:r>
            <a:rPr lang="en-GB" sz="1400" kern="1200" dirty="0" err="1"/>
            <a:t>erreichen</a:t>
          </a:r>
          <a:r>
            <a:rPr lang="en-GB" sz="1400" kern="1200" dirty="0"/>
            <a:t>.</a:t>
          </a:r>
          <a:endParaRPr lang="en-BE" sz="1400" kern="1200" dirty="0"/>
        </a:p>
      </dsp:txBody>
      <dsp:txXfrm>
        <a:off x="7073" y="0"/>
        <a:ext cx="3092879" cy="2757678"/>
      </dsp:txXfrm>
    </dsp:sp>
    <dsp:sp modelId="{00EF9D7A-D9D0-4794-AF60-C929F1CD6910}">
      <dsp:nvSpPr>
        <dsp:cNvPr id="0" name=""/>
        <dsp:cNvSpPr/>
      </dsp:nvSpPr>
      <dsp:spPr>
        <a:xfrm>
          <a:off x="1208803" y="3102387"/>
          <a:ext cx="689419" cy="68941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82E840-D0FA-49D9-B19C-BEA4A7DBB8F0}">
      <dsp:nvSpPr>
        <dsp:cNvPr id="0" name=""/>
        <dsp:cNvSpPr/>
      </dsp:nvSpPr>
      <dsp:spPr>
        <a:xfrm>
          <a:off x="3292515" y="3784775"/>
          <a:ext cx="3092879" cy="275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GB" sz="1600" b="1" kern="1200"/>
            <a:t>Fähigkeiten schrittweise aufbauen:</a:t>
          </a:r>
          <a:endParaRPr lang="en-BE" sz="1600" kern="1200"/>
        </a:p>
        <a:p>
          <a:pPr marL="114300" lvl="1" indent="-114300" algn="l" defTabSz="622300">
            <a:lnSpc>
              <a:spcPct val="90000"/>
            </a:lnSpc>
            <a:spcBef>
              <a:spcPct val="0"/>
            </a:spcBef>
            <a:spcAft>
              <a:spcPct val="15000"/>
            </a:spcAft>
            <a:buChar char="•"/>
          </a:pPr>
          <a:r>
            <a:rPr lang="en-GB" sz="1400" b="1" kern="1200" dirty="0" err="1"/>
            <a:t>Fähigkeitsskalen</a:t>
          </a:r>
          <a:r>
            <a:rPr lang="en-GB" sz="1400" b="1" kern="1200" dirty="0"/>
            <a:t>: </a:t>
          </a:r>
          <a:r>
            <a:rPr lang="en-GB" sz="1400" kern="1200" dirty="0" err="1"/>
            <a:t>Entwickeln</a:t>
          </a:r>
          <a:r>
            <a:rPr lang="en-GB" sz="1400" kern="1200" dirty="0"/>
            <a:t> Sie </a:t>
          </a:r>
          <a:r>
            <a:rPr lang="en-GB" sz="1400" kern="1200" dirty="0" err="1"/>
            <a:t>Fähigkeitsskalen</a:t>
          </a:r>
          <a:r>
            <a:rPr lang="en-GB" sz="1400" kern="1200" dirty="0"/>
            <a:t>, die </a:t>
          </a:r>
          <a:r>
            <a:rPr lang="en-GB" sz="1400" kern="1200" dirty="0" err="1"/>
            <a:t>die</a:t>
          </a:r>
          <a:r>
            <a:rPr lang="en-GB" sz="1400" kern="1200" dirty="0"/>
            <a:t> Progression der </a:t>
          </a:r>
          <a:r>
            <a:rPr lang="en-GB" sz="1400" kern="1200" dirty="0" err="1"/>
            <a:t>kollaborativen</a:t>
          </a:r>
          <a:r>
            <a:rPr lang="en-GB" sz="1400" kern="1200" dirty="0"/>
            <a:t> </a:t>
          </a:r>
          <a:r>
            <a:rPr lang="en-GB" sz="1400" kern="1200" dirty="0" err="1"/>
            <a:t>Fähigkeiten</a:t>
          </a:r>
          <a:r>
            <a:rPr lang="en-GB" sz="1400" kern="1200" dirty="0"/>
            <a:t> von </a:t>
          </a:r>
          <a:r>
            <a:rPr lang="en-GB" sz="1400" kern="1200" dirty="0" err="1"/>
            <a:t>grundlegend</a:t>
          </a:r>
          <a:r>
            <a:rPr lang="en-GB" sz="1400" kern="1200" dirty="0"/>
            <a:t> bis </a:t>
          </a:r>
          <a:r>
            <a:rPr lang="en-GB" sz="1400" kern="1200" dirty="0" err="1"/>
            <a:t>fortgeschritten</a:t>
          </a:r>
          <a:r>
            <a:rPr lang="en-GB" sz="1400" kern="1200" dirty="0"/>
            <a:t> </a:t>
          </a:r>
          <a:r>
            <a:rPr lang="en-GB" sz="1400" kern="1200" dirty="0" err="1"/>
            <a:t>beschreiben</a:t>
          </a:r>
          <a:r>
            <a:rPr lang="en-GB" sz="1400" kern="1200" dirty="0"/>
            <a:t>, um </a:t>
          </a:r>
          <a:r>
            <a:rPr lang="en-GB" sz="1400" kern="1200" dirty="0" err="1"/>
            <a:t>sicherzustellen</a:t>
          </a:r>
          <a:r>
            <a:rPr lang="en-GB" sz="1400" kern="1200" dirty="0"/>
            <a:t>, </a:t>
          </a:r>
          <a:r>
            <a:rPr lang="en-GB" sz="1400" kern="1200" dirty="0" err="1"/>
            <a:t>dass</a:t>
          </a:r>
          <a:r>
            <a:rPr lang="en-GB" sz="1400" kern="1200" dirty="0"/>
            <a:t> die </a:t>
          </a:r>
          <a:r>
            <a:rPr lang="en-GB" sz="1400" kern="1200" dirty="0" err="1"/>
            <a:t>Lernenden</a:t>
          </a:r>
          <a:r>
            <a:rPr lang="en-GB" sz="1400" kern="1200" dirty="0"/>
            <a:t> </a:t>
          </a:r>
          <a:r>
            <a:rPr lang="en-GB" sz="1400" kern="1200" dirty="0" err="1"/>
            <a:t>ihre</a:t>
          </a:r>
          <a:r>
            <a:rPr lang="en-GB" sz="1400" kern="1200" dirty="0"/>
            <a:t> </a:t>
          </a:r>
          <a:r>
            <a:rPr lang="en-GB" sz="1400" kern="1200" dirty="0" err="1"/>
            <a:t>Fähigkeiten</a:t>
          </a:r>
          <a:r>
            <a:rPr lang="en-GB" sz="1400" kern="1200" dirty="0"/>
            <a:t> auf </a:t>
          </a:r>
          <a:r>
            <a:rPr lang="en-GB" sz="1400" kern="1200" dirty="0" err="1"/>
            <a:t>systematische</a:t>
          </a:r>
          <a:r>
            <a:rPr lang="en-GB" sz="1400" kern="1200" dirty="0"/>
            <a:t> Weise </a:t>
          </a:r>
          <a:r>
            <a:rPr lang="en-GB" sz="1400" kern="1200" dirty="0" err="1"/>
            <a:t>entwickeln</a:t>
          </a:r>
          <a:r>
            <a:rPr lang="en-GB" sz="1400" kern="1200" dirty="0"/>
            <a:t>.</a:t>
          </a:r>
          <a:endParaRPr lang="en-BE" sz="1400" kern="1200" dirty="0"/>
        </a:p>
        <a:p>
          <a:pPr marL="114300" lvl="1" indent="-114300" algn="l" defTabSz="622300">
            <a:lnSpc>
              <a:spcPct val="90000"/>
            </a:lnSpc>
            <a:spcBef>
              <a:spcPct val="0"/>
            </a:spcBef>
            <a:spcAft>
              <a:spcPct val="15000"/>
            </a:spcAft>
            <a:buChar char="•"/>
          </a:pPr>
          <a:r>
            <a:rPr lang="en-GB" sz="1400" b="1" kern="1200"/>
            <a:t>Reflektierende Praktiken: </a:t>
          </a:r>
          <a:r>
            <a:rPr lang="en-GB" sz="1400" kern="1200"/>
            <a:t>Integrieren Sie reflektierende Praktiken, die die Schüler dazu ermutigen, darüber nachzudenken, wie sie im Team arbeiten, was sie aus den gemeinsamen Aktivitäten gelernt haben und wo sie sich verbessern können.</a:t>
          </a:r>
          <a:endParaRPr lang="en-BE" sz="1400" kern="1200"/>
        </a:p>
      </dsp:txBody>
      <dsp:txXfrm>
        <a:off x="3292515" y="3784775"/>
        <a:ext cx="3092879" cy="2757678"/>
      </dsp:txXfrm>
    </dsp:sp>
    <dsp:sp modelId="{54C68226-AAEA-4AC1-9BB7-71FB6DBBA873}">
      <dsp:nvSpPr>
        <dsp:cNvPr id="0" name=""/>
        <dsp:cNvSpPr/>
      </dsp:nvSpPr>
      <dsp:spPr>
        <a:xfrm>
          <a:off x="4456326" y="3102387"/>
          <a:ext cx="689419" cy="68941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F55FB-874A-4FAF-B481-D914F75F3E47}">
      <dsp:nvSpPr>
        <dsp:cNvPr id="0" name=""/>
        <dsp:cNvSpPr/>
      </dsp:nvSpPr>
      <dsp:spPr>
        <a:xfrm>
          <a:off x="6340517" y="544227"/>
          <a:ext cx="3092879" cy="275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marL="0" lvl="0" indent="0" algn="l" defTabSz="711200">
            <a:lnSpc>
              <a:spcPct val="90000"/>
            </a:lnSpc>
            <a:spcBef>
              <a:spcPct val="0"/>
            </a:spcBef>
            <a:spcAft>
              <a:spcPct val="35000"/>
            </a:spcAft>
            <a:buNone/>
          </a:pPr>
          <a:r>
            <a:rPr lang="en-GB" sz="1600" b="1" kern="1200" dirty="0" err="1"/>
            <a:t>Fördern</a:t>
          </a:r>
          <a:r>
            <a:rPr lang="en-GB" sz="1600" b="1" kern="1200" dirty="0"/>
            <a:t> Sie </a:t>
          </a:r>
          <a:r>
            <a:rPr lang="en-GB" sz="1600" b="1" kern="1200" dirty="0" err="1"/>
            <a:t>eine</a:t>
          </a:r>
          <a:r>
            <a:rPr lang="en-GB" sz="1600" b="1" kern="1200" dirty="0"/>
            <a:t> Kultur der Zusammenarbeit </a:t>
          </a:r>
          <a:r>
            <a:rPr lang="en-GB" sz="1600" b="1" kern="1200" dirty="0" err="1"/>
            <a:t>im</a:t>
          </a:r>
          <a:r>
            <a:rPr lang="en-GB" sz="1600" b="1" kern="1200" dirty="0"/>
            <a:t> </a:t>
          </a:r>
          <a:r>
            <a:rPr lang="en-GB" sz="1600" b="1" kern="1200" dirty="0" err="1"/>
            <a:t>Klassenzimmer</a:t>
          </a:r>
          <a:r>
            <a:rPr lang="en-GB" sz="1600" b="1" kern="1200" dirty="0"/>
            <a:t>:</a:t>
          </a:r>
          <a:endParaRPr lang="en-BE" sz="1600" kern="1200" dirty="0"/>
        </a:p>
        <a:p>
          <a:pPr marL="114300" lvl="1" indent="-114300" algn="l" defTabSz="622300">
            <a:lnSpc>
              <a:spcPct val="90000"/>
            </a:lnSpc>
            <a:spcBef>
              <a:spcPct val="0"/>
            </a:spcBef>
            <a:spcAft>
              <a:spcPct val="15000"/>
            </a:spcAft>
            <a:buChar char="•"/>
          </a:pPr>
          <a:r>
            <a:rPr lang="en-GB" sz="1400" b="1" kern="1200"/>
            <a:t>Einheitliche Normen für die Zusammenarbeit: </a:t>
          </a:r>
          <a:r>
            <a:rPr lang="en-GB" sz="1400" kern="1200"/>
            <a:t>Legen Sie einheitliche Normen für die Zusammenarbeit fest, die für alle Klassen und Aktivitäten gelten, und schaffen Sie so ein vertrautes und sicheres Umfeld, in dem die Schüler im Team arbeiten können.</a:t>
          </a:r>
          <a:endParaRPr lang="en-BE" sz="1400" kern="1200"/>
        </a:p>
        <a:p>
          <a:pPr marL="114300" lvl="1" indent="-114300" algn="l" defTabSz="622300">
            <a:lnSpc>
              <a:spcPct val="90000"/>
            </a:lnSpc>
            <a:spcBef>
              <a:spcPct val="0"/>
            </a:spcBef>
            <a:spcAft>
              <a:spcPct val="15000"/>
            </a:spcAft>
            <a:buChar char="•"/>
          </a:pPr>
          <a:r>
            <a:rPr lang="en-GB" sz="1400" b="1" kern="1200" dirty="0"/>
            <a:t>Zusammenarbeit von </a:t>
          </a:r>
          <a:r>
            <a:rPr lang="en-GB" sz="1400" b="1" kern="1200" dirty="0" err="1"/>
            <a:t>Lehrkräften</a:t>
          </a:r>
          <a:r>
            <a:rPr lang="en-GB" sz="1400" b="1" kern="1200" dirty="0"/>
            <a:t>: </a:t>
          </a:r>
          <a:r>
            <a:rPr lang="en-GB" sz="1400" kern="1200" dirty="0" err="1"/>
            <a:t>Ermutigen</a:t>
          </a:r>
          <a:r>
            <a:rPr lang="en-GB" sz="1400" kern="1200" dirty="0"/>
            <a:t> Sie </a:t>
          </a:r>
          <a:r>
            <a:rPr lang="en-GB" sz="1400" kern="1200" dirty="0" err="1"/>
            <a:t>Lehrkräfte</a:t>
          </a:r>
          <a:r>
            <a:rPr lang="en-GB" sz="1400" kern="1200" dirty="0"/>
            <a:t> </a:t>
          </a:r>
          <a:r>
            <a:rPr lang="en-GB" sz="1400" kern="1200" dirty="0" err="1"/>
            <a:t>verschiedener</a:t>
          </a:r>
          <a:r>
            <a:rPr lang="en-GB" sz="1400" kern="1200" dirty="0"/>
            <a:t> </a:t>
          </a:r>
          <a:r>
            <a:rPr lang="en-GB" sz="1400" kern="1200" dirty="0" err="1"/>
            <a:t>Fächer</a:t>
          </a:r>
          <a:r>
            <a:rPr lang="en-GB" sz="1400" kern="1200" dirty="0"/>
            <a:t> </a:t>
          </a:r>
          <a:r>
            <a:rPr lang="en-GB" sz="1400" kern="1200" dirty="0" err="1"/>
            <a:t>zur</a:t>
          </a:r>
          <a:r>
            <a:rPr lang="en-GB" sz="1400" kern="1200" dirty="0"/>
            <a:t> Zusammenarbeit und </a:t>
          </a:r>
          <a:r>
            <a:rPr lang="en-GB" sz="1400" kern="1200" dirty="0" err="1"/>
            <a:t>zum</a:t>
          </a:r>
          <a:r>
            <a:rPr lang="en-GB" sz="1400" kern="1200" dirty="0"/>
            <a:t> </a:t>
          </a:r>
          <a:r>
            <a:rPr lang="en-GB" sz="1400" kern="1200" dirty="0" err="1"/>
            <a:t>Austausch</a:t>
          </a:r>
          <a:r>
            <a:rPr lang="en-GB" sz="1400" kern="1200" dirty="0"/>
            <a:t> von </a:t>
          </a:r>
          <a:r>
            <a:rPr lang="en-GB" sz="1400" kern="1200" dirty="0" err="1"/>
            <a:t>Strategien</a:t>
          </a:r>
          <a:r>
            <a:rPr lang="en-GB" sz="1400" kern="1200" dirty="0"/>
            <a:t> und Wissen </a:t>
          </a:r>
          <a:r>
            <a:rPr lang="en-GB" sz="1400" kern="1200" dirty="0" err="1"/>
            <a:t>über</a:t>
          </a:r>
          <a:r>
            <a:rPr lang="en-GB" sz="1400" kern="1200" dirty="0"/>
            <a:t> die </a:t>
          </a:r>
          <a:r>
            <a:rPr lang="en-GB" sz="1400" kern="1200" dirty="0" err="1"/>
            <a:t>Förderung</a:t>
          </a:r>
          <a:r>
            <a:rPr lang="en-GB" sz="1400" kern="1200" dirty="0"/>
            <a:t> von </a:t>
          </a:r>
          <a:r>
            <a:rPr lang="en-GB" sz="1400" kern="1200" dirty="0" err="1"/>
            <a:t>Gruppenarbeit</a:t>
          </a:r>
          <a:r>
            <a:rPr lang="en-GB" sz="1400" kern="1200" dirty="0"/>
            <a:t>, um </a:t>
          </a:r>
          <a:r>
            <a:rPr lang="en-GB" sz="1400" kern="1200" dirty="0" err="1"/>
            <a:t>einen</a:t>
          </a:r>
          <a:r>
            <a:rPr lang="en-GB" sz="1400" kern="1200" dirty="0"/>
            <a:t> </a:t>
          </a:r>
          <a:r>
            <a:rPr lang="en-GB" sz="1400" kern="1200" dirty="0" err="1"/>
            <a:t>einheitlichen</a:t>
          </a:r>
          <a:r>
            <a:rPr lang="en-GB" sz="1400" kern="1200" dirty="0"/>
            <a:t> Ansatz für </a:t>
          </a:r>
          <a:r>
            <a:rPr lang="en-GB" sz="1400" kern="1200" dirty="0" err="1"/>
            <a:t>kooperatives</a:t>
          </a:r>
          <a:r>
            <a:rPr lang="en-GB" sz="1400" kern="1200" dirty="0"/>
            <a:t> </a:t>
          </a:r>
          <a:r>
            <a:rPr lang="en-GB" sz="1400" kern="1200" dirty="0" err="1"/>
            <a:t>Lernen</a:t>
          </a:r>
          <a:r>
            <a:rPr lang="en-GB" sz="1400" kern="1200" dirty="0"/>
            <a:t> </a:t>
          </a:r>
          <a:r>
            <a:rPr lang="en-GB" sz="1400" kern="1200" dirty="0" err="1"/>
            <a:t>zu</a:t>
          </a:r>
          <a:r>
            <a:rPr lang="en-GB" sz="1400" kern="1200" dirty="0"/>
            <a:t> </a:t>
          </a:r>
          <a:r>
            <a:rPr lang="en-GB" sz="1400" kern="1200" dirty="0" err="1"/>
            <a:t>schaffen</a:t>
          </a:r>
          <a:r>
            <a:rPr lang="en-GB" sz="1400" kern="1200" dirty="0"/>
            <a:t>.</a:t>
          </a:r>
          <a:endParaRPr lang="en-BE" sz="1400" kern="1200" dirty="0"/>
        </a:p>
      </dsp:txBody>
      <dsp:txXfrm>
        <a:off x="6340517" y="544227"/>
        <a:ext cx="3092879" cy="2757678"/>
      </dsp:txXfrm>
    </dsp:sp>
    <dsp:sp modelId="{DB4BAF12-8D1C-4D46-808C-0D83AAA72A47}">
      <dsp:nvSpPr>
        <dsp:cNvPr id="0" name=""/>
        <dsp:cNvSpPr/>
      </dsp:nvSpPr>
      <dsp:spPr>
        <a:xfrm>
          <a:off x="7703849" y="3102387"/>
          <a:ext cx="689419" cy="68941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973292-D2C5-4CBC-A25D-25FE7D15FE89}">
      <dsp:nvSpPr>
        <dsp:cNvPr id="0" name=""/>
        <dsp:cNvSpPr/>
      </dsp:nvSpPr>
      <dsp:spPr>
        <a:xfrm>
          <a:off x="9845707" y="3784775"/>
          <a:ext cx="3092879" cy="275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GB" sz="1600" b="1" kern="1200"/>
            <a:t>Technologie für die interdisziplinäre Zusammenarbeit nutzen:</a:t>
          </a:r>
          <a:endParaRPr lang="en-BE" sz="1600" kern="1200"/>
        </a:p>
        <a:p>
          <a:pPr marL="114300" lvl="1" indent="-114300" algn="l" defTabSz="622300">
            <a:lnSpc>
              <a:spcPct val="90000"/>
            </a:lnSpc>
            <a:spcBef>
              <a:spcPct val="0"/>
            </a:spcBef>
            <a:spcAft>
              <a:spcPct val="15000"/>
            </a:spcAft>
            <a:buChar char="•"/>
          </a:pPr>
          <a:r>
            <a:rPr lang="en-GB" sz="1400" b="1" kern="1200" dirty="0" err="1"/>
            <a:t>Digitale</a:t>
          </a:r>
          <a:r>
            <a:rPr lang="en-GB" sz="1400" b="1" kern="1200" dirty="0"/>
            <a:t> </a:t>
          </a:r>
          <a:r>
            <a:rPr lang="en-GB" sz="1400" b="1" kern="1200" dirty="0" err="1"/>
            <a:t>Plattformen</a:t>
          </a:r>
          <a:r>
            <a:rPr lang="en-GB" sz="1400" kern="1200" dirty="0"/>
            <a:t>: </a:t>
          </a:r>
          <a:r>
            <a:rPr lang="en-GB" sz="1400" kern="1200" dirty="0" err="1"/>
            <a:t>Nutzen</a:t>
          </a:r>
          <a:r>
            <a:rPr lang="en-GB" sz="1400" kern="1200" dirty="0"/>
            <a:t> Sie </a:t>
          </a:r>
          <a:r>
            <a:rPr lang="en-GB" sz="1400" kern="1200" dirty="0" err="1"/>
            <a:t>digitale</a:t>
          </a:r>
          <a:r>
            <a:rPr lang="en-GB" sz="1400" kern="1200" dirty="0"/>
            <a:t> </a:t>
          </a:r>
          <a:r>
            <a:rPr lang="en-GB" sz="1400" kern="1200" dirty="0" err="1"/>
            <a:t>Plattformen</a:t>
          </a:r>
          <a:r>
            <a:rPr lang="en-GB" sz="1400" kern="1200" dirty="0"/>
            <a:t>, die </a:t>
          </a:r>
          <a:r>
            <a:rPr lang="en-GB" sz="1400" kern="1200" dirty="0" err="1"/>
            <a:t>die</a:t>
          </a:r>
          <a:r>
            <a:rPr lang="en-GB" sz="1400" kern="1200" dirty="0"/>
            <a:t> Zusammenarbeit </a:t>
          </a:r>
          <a:r>
            <a:rPr lang="en-GB" sz="1400" kern="1200" dirty="0" err="1"/>
            <a:t>zwischen</a:t>
          </a:r>
          <a:r>
            <a:rPr lang="en-GB" sz="1400" kern="1200" dirty="0"/>
            <a:t> </a:t>
          </a:r>
          <a:r>
            <a:rPr lang="en-GB" sz="1400" kern="1200" dirty="0" err="1"/>
            <a:t>verschiedenen</a:t>
          </a:r>
          <a:r>
            <a:rPr lang="en-GB" sz="1400" kern="1200" dirty="0"/>
            <a:t> </a:t>
          </a:r>
          <a:r>
            <a:rPr lang="en-GB" sz="1400" kern="1200" dirty="0" err="1"/>
            <a:t>Fächern</a:t>
          </a:r>
          <a:r>
            <a:rPr lang="en-GB" sz="1400" kern="1200" dirty="0"/>
            <a:t> </a:t>
          </a:r>
          <a:r>
            <a:rPr lang="en-GB" sz="1400" kern="1200" dirty="0" err="1"/>
            <a:t>unterstützen</a:t>
          </a:r>
          <a:r>
            <a:rPr lang="en-GB" sz="1400" kern="1200" dirty="0"/>
            <a:t> und es den </a:t>
          </a:r>
          <a:r>
            <a:rPr lang="en-GB" sz="1400" kern="1200" dirty="0" err="1"/>
            <a:t>Schülern</a:t>
          </a:r>
          <a:r>
            <a:rPr lang="en-GB" sz="1400" kern="1200" dirty="0"/>
            <a:t> </a:t>
          </a:r>
          <a:r>
            <a:rPr lang="en-GB" sz="1400" kern="1200" dirty="0" err="1"/>
            <a:t>ermöglichen</a:t>
          </a:r>
          <a:r>
            <a:rPr lang="en-GB" sz="1400" kern="1200" dirty="0"/>
            <a:t>, an </a:t>
          </a:r>
          <a:r>
            <a:rPr lang="en-GB" sz="1400" kern="1200" dirty="0" err="1"/>
            <a:t>Projekten</a:t>
          </a:r>
          <a:r>
            <a:rPr lang="en-GB" sz="1400" kern="1200" dirty="0"/>
            <a:t> </a:t>
          </a:r>
          <a:r>
            <a:rPr lang="en-GB" sz="1400" kern="1200" dirty="0" err="1"/>
            <a:t>zu</a:t>
          </a:r>
          <a:r>
            <a:rPr lang="en-GB" sz="1400" kern="1200" dirty="0"/>
            <a:t> </a:t>
          </a:r>
          <a:r>
            <a:rPr lang="en-GB" sz="1400" kern="1200" dirty="0" err="1"/>
            <a:t>arbeiten</a:t>
          </a:r>
          <a:r>
            <a:rPr lang="en-GB" sz="1400" kern="1200" dirty="0"/>
            <a:t>, die </a:t>
          </a:r>
          <a:r>
            <a:rPr lang="en-GB" sz="1400" kern="1200" dirty="0" err="1"/>
            <a:t>mehrere</a:t>
          </a:r>
          <a:r>
            <a:rPr lang="en-GB" sz="1400" kern="1200" dirty="0"/>
            <a:t> </a:t>
          </a:r>
          <a:r>
            <a:rPr lang="en-GB" sz="1400" kern="1200" dirty="0" err="1"/>
            <a:t>Fachbereiche</a:t>
          </a:r>
          <a:r>
            <a:rPr lang="en-GB" sz="1400" kern="1200" dirty="0"/>
            <a:t> </a:t>
          </a:r>
          <a:r>
            <a:rPr lang="en-GB" sz="1400" kern="1200" dirty="0" err="1"/>
            <a:t>umfassen</a:t>
          </a:r>
          <a:r>
            <a:rPr lang="en-GB" sz="1400" kern="1200" dirty="0"/>
            <a:t>.</a:t>
          </a:r>
          <a:endParaRPr lang="en-BE" sz="1400" kern="1200" dirty="0"/>
        </a:p>
        <a:p>
          <a:pPr marL="114300" lvl="1" indent="-114300" algn="l" defTabSz="622300">
            <a:lnSpc>
              <a:spcPct val="90000"/>
            </a:lnSpc>
            <a:spcBef>
              <a:spcPct val="0"/>
            </a:spcBef>
            <a:spcAft>
              <a:spcPct val="15000"/>
            </a:spcAft>
            <a:buChar char="•"/>
          </a:pPr>
          <a:r>
            <a:rPr lang="en-GB" sz="1400" b="1" kern="1200"/>
            <a:t>Virtueller Austausch</a:t>
          </a:r>
          <a:r>
            <a:rPr lang="en-GB" sz="1400" kern="1200"/>
            <a:t>: Erleichtern Sie den virtuellen Austausch mit Schülern aus anderen Klassen, Schulen oder sogar Ländern, um das Spektrum der Zusammenarbeit zu erweitern und den Schülern unterschiedliche Perspektiven zu vermitteln.</a:t>
          </a:r>
          <a:endParaRPr lang="en-BE" sz="1400" kern="1200"/>
        </a:p>
      </dsp:txBody>
      <dsp:txXfrm>
        <a:off x="9845707" y="3784775"/>
        <a:ext cx="3092879" cy="2757678"/>
      </dsp:txXfrm>
    </dsp:sp>
    <dsp:sp modelId="{A0736E3C-3952-4662-8ACC-A224E54F667C}">
      <dsp:nvSpPr>
        <dsp:cNvPr id="0" name=""/>
        <dsp:cNvSpPr/>
      </dsp:nvSpPr>
      <dsp:spPr>
        <a:xfrm>
          <a:off x="10951372" y="3102387"/>
          <a:ext cx="689419" cy="68941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A26340-D39B-4C87-B457-E37308844A08}">
      <dsp:nvSpPr>
        <dsp:cNvPr id="0" name=""/>
        <dsp:cNvSpPr/>
      </dsp:nvSpPr>
      <dsp:spPr>
        <a:xfrm>
          <a:off x="12772654" y="276015"/>
          <a:ext cx="3092879" cy="275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marL="0" lvl="0" indent="0" algn="l" defTabSz="711200">
            <a:lnSpc>
              <a:spcPct val="90000"/>
            </a:lnSpc>
            <a:spcBef>
              <a:spcPct val="0"/>
            </a:spcBef>
            <a:spcAft>
              <a:spcPct val="35000"/>
            </a:spcAft>
            <a:buNone/>
          </a:pPr>
          <a:r>
            <a:rPr lang="en-GB" sz="1600" b="1" kern="1200"/>
            <a:t>Bewertung der Fähigkeiten zur Zusammenarbeit:</a:t>
          </a:r>
          <a:endParaRPr lang="en-BE" sz="1600" kern="1200"/>
        </a:p>
        <a:p>
          <a:pPr marL="114300" lvl="1" indent="-114300" algn="l" defTabSz="622300">
            <a:lnSpc>
              <a:spcPct val="90000"/>
            </a:lnSpc>
            <a:spcBef>
              <a:spcPct val="0"/>
            </a:spcBef>
            <a:spcAft>
              <a:spcPct val="15000"/>
            </a:spcAft>
            <a:buChar char="•"/>
          </a:pPr>
          <a:r>
            <a:rPr lang="en-GB" sz="1400" b="1" kern="1200"/>
            <a:t>Integrierte Beurteilungen</a:t>
          </a:r>
          <a:r>
            <a:rPr lang="en-GB" sz="1400" kern="1200"/>
            <a:t>: Entwickeln Sie Beurteilungen, die neben dem akademischen Wissen auch die Kompetenzen der Zusammenarbeit bewerten und die Bedeutung der Teamarbeit für den akademischen Erfolg hervorheben.</a:t>
          </a:r>
          <a:endParaRPr lang="en-BE" sz="1400" kern="1200"/>
        </a:p>
        <a:p>
          <a:pPr marL="114300" lvl="1" indent="-114300" algn="l" defTabSz="622300">
            <a:lnSpc>
              <a:spcPct val="90000"/>
            </a:lnSpc>
            <a:spcBef>
              <a:spcPct val="0"/>
            </a:spcBef>
            <a:spcAft>
              <a:spcPct val="15000"/>
            </a:spcAft>
            <a:buChar char="•"/>
          </a:pPr>
          <a:r>
            <a:rPr lang="en-GB" sz="1400" b="1" kern="1200" dirty="0"/>
            <a:t>Feedback-</a:t>
          </a:r>
          <a:r>
            <a:rPr lang="en-GB" sz="1400" b="1" kern="1200" dirty="0" err="1"/>
            <a:t>Schleifen</a:t>
          </a:r>
          <a:r>
            <a:rPr lang="en-GB" sz="1400" kern="1200" dirty="0"/>
            <a:t>: </a:t>
          </a:r>
          <a:r>
            <a:rPr lang="en-GB" sz="1400" kern="1200" dirty="0" err="1"/>
            <a:t>Schaffen</a:t>
          </a:r>
          <a:r>
            <a:rPr lang="en-GB" sz="1400" kern="1200" dirty="0"/>
            <a:t> Sie Feedback-</a:t>
          </a:r>
          <a:r>
            <a:rPr lang="en-GB" sz="1400" kern="1200" dirty="0" err="1"/>
            <a:t>Schleifen</a:t>
          </a:r>
          <a:r>
            <a:rPr lang="en-GB" sz="1400" kern="1200" dirty="0"/>
            <a:t>, in </a:t>
          </a:r>
          <a:r>
            <a:rPr lang="en-GB" sz="1400" kern="1200" dirty="0" err="1"/>
            <a:t>denen</a:t>
          </a:r>
          <a:r>
            <a:rPr lang="en-GB" sz="1400" kern="1200" dirty="0"/>
            <a:t> die </a:t>
          </a:r>
          <a:r>
            <a:rPr lang="en-GB" sz="1400" kern="1200" dirty="0" err="1"/>
            <a:t>Schülerinnen</a:t>
          </a:r>
          <a:r>
            <a:rPr lang="en-GB" sz="1400" kern="1200" dirty="0"/>
            <a:t> und </a:t>
          </a:r>
          <a:r>
            <a:rPr lang="en-GB" sz="1400" kern="1200" dirty="0" err="1"/>
            <a:t>Schüler</a:t>
          </a:r>
          <a:r>
            <a:rPr lang="en-GB" sz="1400" kern="1200" dirty="0"/>
            <a:t> </a:t>
          </a:r>
          <a:r>
            <a:rPr lang="en-GB" sz="1400" kern="1200" dirty="0" err="1"/>
            <a:t>Informationen</a:t>
          </a:r>
          <a:r>
            <a:rPr lang="en-GB" sz="1400" kern="1200" dirty="0"/>
            <a:t> </a:t>
          </a:r>
          <a:r>
            <a:rPr lang="en-GB" sz="1400" kern="1200" dirty="0" err="1"/>
            <a:t>über</a:t>
          </a:r>
          <a:r>
            <a:rPr lang="en-GB" sz="1400" kern="1200" dirty="0"/>
            <a:t> </a:t>
          </a:r>
          <a:r>
            <a:rPr lang="en-GB" sz="1400" kern="1200" dirty="0" err="1"/>
            <a:t>ihre</a:t>
          </a:r>
          <a:r>
            <a:rPr lang="en-GB" sz="1400" kern="1200" dirty="0"/>
            <a:t> </a:t>
          </a:r>
          <a:r>
            <a:rPr lang="en-GB" sz="1400" kern="1200" dirty="0" err="1"/>
            <a:t>kollaborativen</a:t>
          </a:r>
          <a:r>
            <a:rPr lang="en-GB" sz="1400" kern="1200" dirty="0"/>
            <a:t> </a:t>
          </a:r>
          <a:r>
            <a:rPr lang="en-GB" sz="1400" kern="1200" dirty="0" err="1"/>
            <a:t>Fähigkeiten</a:t>
          </a:r>
          <a:r>
            <a:rPr lang="en-GB" sz="1400" kern="1200" dirty="0"/>
            <a:t> von </a:t>
          </a:r>
          <a:r>
            <a:rPr lang="en-GB" sz="1400" kern="1200" dirty="0" err="1"/>
            <a:t>Gleichaltrigen</a:t>
          </a:r>
          <a:r>
            <a:rPr lang="en-GB" sz="1400" kern="1200" dirty="0"/>
            <a:t>, </a:t>
          </a:r>
          <a:r>
            <a:rPr lang="en-GB" sz="1400" kern="1200" dirty="0" err="1"/>
            <a:t>Lehrkräften</a:t>
          </a:r>
          <a:r>
            <a:rPr lang="en-GB" sz="1400" kern="1200" dirty="0"/>
            <a:t> und </a:t>
          </a:r>
          <a:r>
            <a:rPr lang="en-GB" sz="1400" kern="1200" dirty="0" err="1"/>
            <a:t>durch</a:t>
          </a:r>
          <a:r>
            <a:rPr lang="en-GB" sz="1400" kern="1200" dirty="0"/>
            <a:t> </a:t>
          </a:r>
          <a:r>
            <a:rPr lang="en-GB" sz="1400" kern="1200" dirty="0" err="1"/>
            <a:t>Selbsteinschätzung</a:t>
          </a:r>
          <a:r>
            <a:rPr lang="en-GB" sz="1400" kern="1200" dirty="0"/>
            <a:t> </a:t>
          </a:r>
          <a:r>
            <a:rPr lang="en-GB" sz="1400" kern="1200" dirty="0" err="1"/>
            <a:t>erhalten</a:t>
          </a:r>
          <a:r>
            <a:rPr lang="en-GB" sz="1400" kern="1200" dirty="0"/>
            <a:t> </a:t>
          </a:r>
          <a:r>
            <a:rPr lang="en-GB" sz="1400" kern="1200" dirty="0" err="1"/>
            <a:t>können</a:t>
          </a:r>
          <a:r>
            <a:rPr lang="en-GB" sz="1400" kern="1200" dirty="0"/>
            <a:t>, um </a:t>
          </a:r>
          <a:r>
            <a:rPr lang="en-GB" sz="1400" kern="1200" dirty="0" err="1"/>
            <a:t>eine</a:t>
          </a:r>
          <a:r>
            <a:rPr lang="en-GB" sz="1400" kern="1200" dirty="0"/>
            <a:t> </a:t>
          </a:r>
          <a:r>
            <a:rPr lang="en-GB" sz="1400" kern="1200" dirty="0" err="1"/>
            <a:t>kontinuierliche</a:t>
          </a:r>
          <a:r>
            <a:rPr lang="en-GB" sz="1400" kern="1200" dirty="0"/>
            <a:t> </a:t>
          </a:r>
          <a:r>
            <a:rPr lang="en-GB" sz="1400" kern="1200" dirty="0" err="1"/>
            <a:t>Entwicklung</a:t>
          </a:r>
          <a:r>
            <a:rPr lang="en-GB" sz="1400" kern="1200" dirty="0"/>
            <a:t> </a:t>
          </a:r>
          <a:r>
            <a:rPr lang="en-GB" sz="1400" kern="1200" dirty="0" err="1"/>
            <a:t>zu</a:t>
          </a:r>
          <a:r>
            <a:rPr lang="en-GB" sz="1400" kern="1200" dirty="0"/>
            <a:t> </a:t>
          </a:r>
          <a:r>
            <a:rPr lang="en-GB" sz="1400" kern="1200" dirty="0" err="1"/>
            <a:t>fördern</a:t>
          </a:r>
          <a:r>
            <a:rPr lang="en-GB" sz="1400" kern="1200" dirty="0"/>
            <a:t>.</a:t>
          </a:r>
          <a:endParaRPr lang="en-BE" sz="1400" kern="1200" dirty="0"/>
        </a:p>
      </dsp:txBody>
      <dsp:txXfrm>
        <a:off x="12772654" y="276015"/>
        <a:ext cx="3092879" cy="2757678"/>
      </dsp:txXfrm>
    </dsp:sp>
    <dsp:sp modelId="{07C5810B-31B1-4977-94F5-A9509E583268}">
      <dsp:nvSpPr>
        <dsp:cNvPr id="0" name=""/>
        <dsp:cNvSpPr/>
      </dsp:nvSpPr>
      <dsp:spPr>
        <a:xfrm>
          <a:off x="14198895" y="3102387"/>
          <a:ext cx="689419" cy="68941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AF3CE-CB5D-45B4-BF71-80F7F95240BF}">
      <dsp:nvSpPr>
        <dsp:cNvPr id="0" name=""/>
        <dsp:cNvSpPr/>
      </dsp:nvSpPr>
      <dsp:spPr>
        <a:xfrm>
          <a:off x="5620850" y="0"/>
          <a:ext cx="7756975" cy="7756975"/>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BAABCD-DCB9-4526-B579-EB2FA346DCDE}">
      <dsp:nvSpPr>
        <dsp:cNvPr id="0" name=""/>
        <dsp:cNvSpPr/>
      </dsp:nvSpPr>
      <dsp:spPr>
        <a:xfrm>
          <a:off x="6357762" y="736912"/>
          <a:ext cx="3025220" cy="30252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a:t>Ungleiche Beteiligung</a:t>
          </a:r>
          <a:endParaRPr lang="en-BE" sz="2000" b="1" kern="1200"/>
        </a:p>
        <a:p>
          <a:pPr marL="171450" lvl="1" indent="-171450" algn="l" defTabSz="711200">
            <a:lnSpc>
              <a:spcPct val="90000"/>
            </a:lnSpc>
            <a:spcBef>
              <a:spcPct val="0"/>
            </a:spcBef>
            <a:spcAft>
              <a:spcPct val="15000"/>
            </a:spcAft>
            <a:buChar char="•"/>
          </a:pPr>
          <a:r>
            <a:rPr lang="en-GB" sz="1600" b="1" kern="1200"/>
            <a:t>Lösung: Weisen Sie jedem Mitglied bestimmte Rollen und Zuständigkeiten zu, um sicherzustellen, dass jeder eine definierte Aufgabe hat. Nutzen Sie Peer Reviews, um Beiträge zu bewerten und die Verantwortlichkeit zu fördern.</a:t>
          </a:r>
          <a:endParaRPr lang="en-BE" sz="1600" b="1" kern="1200"/>
        </a:p>
      </dsp:txBody>
      <dsp:txXfrm>
        <a:off x="6505441" y="884591"/>
        <a:ext cx="2729862" cy="2729862"/>
      </dsp:txXfrm>
    </dsp:sp>
    <dsp:sp modelId="{EF1D90B6-FF36-42C9-BE8A-0741DBE77F98}">
      <dsp:nvSpPr>
        <dsp:cNvPr id="0" name=""/>
        <dsp:cNvSpPr/>
      </dsp:nvSpPr>
      <dsp:spPr>
        <a:xfrm>
          <a:off x="9615692" y="736912"/>
          <a:ext cx="3025220" cy="30252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a:t>Konflikte innerhalb von Gruppen</a:t>
          </a:r>
          <a:endParaRPr lang="en-BE" sz="2000" b="1" kern="1200"/>
        </a:p>
        <a:p>
          <a:pPr marL="171450" lvl="1" indent="-171450" algn="l" defTabSz="711200">
            <a:lnSpc>
              <a:spcPct val="90000"/>
            </a:lnSpc>
            <a:spcBef>
              <a:spcPct val="0"/>
            </a:spcBef>
            <a:spcAft>
              <a:spcPct val="15000"/>
            </a:spcAft>
            <a:buChar char="•"/>
          </a:pPr>
          <a:r>
            <a:rPr lang="en-GB" sz="1600" b="1" kern="1200"/>
            <a:t>Lösung: Fördern Sie eine offene Kommunikation und legen Sie Richtlinien zur Konfliktlösung fest. Die Lehrkraft sollte bei Bedarf vermitteln, um den Schülern bei der Lösung von Meinungsverschiedenheiten zu helfen.</a:t>
          </a:r>
          <a:endParaRPr lang="en-BE" sz="1600" b="1" kern="1200"/>
        </a:p>
      </dsp:txBody>
      <dsp:txXfrm>
        <a:off x="9763371" y="884591"/>
        <a:ext cx="2729862" cy="2729862"/>
      </dsp:txXfrm>
    </dsp:sp>
    <dsp:sp modelId="{2CFC26A0-67F7-4076-923D-FD87C6D22C5A}">
      <dsp:nvSpPr>
        <dsp:cNvPr id="0" name=""/>
        <dsp:cNvSpPr/>
      </dsp:nvSpPr>
      <dsp:spPr>
        <a:xfrm>
          <a:off x="6357762" y="3994842"/>
          <a:ext cx="3025220" cy="30252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a:t>Zeitmanagement</a:t>
          </a:r>
          <a:endParaRPr lang="en-BE" sz="2000" b="1" kern="1200"/>
        </a:p>
        <a:p>
          <a:pPr marL="171450" lvl="1" indent="-171450" algn="l" defTabSz="711200">
            <a:lnSpc>
              <a:spcPct val="90000"/>
            </a:lnSpc>
            <a:spcBef>
              <a:spcPct val="0"/>
            </a:spcBef>
            <a:spcAft>
              <a:spcPct val="15000"/>
            </a:spcAft>
            <a:buChar char="•"/>
          </a:pPr>
          <a:r>
            <a:rPr lang="en-GB" sz="1600" b="1" kern="1200"/>
            <a:t>Lösung: Setzen Sie strukturierte Fristen für jede Aufgabe und betonen Sie, wie wichtig es ist, sich Gruppenziele zu setzen. Meilensteine und Kontrollpunkte können helfen, die Gruppe auf Kurs zu halten.</a:t>
          </a:r>
          <a:endParaRPr lang="en-BE" sz="1600" b="1" kern="1200"/>
        </a:p>
      </dsp:txBody>
      <dsp:txXfrm>
        <a:off x="6505441" y="4142521"/>
        <a:ext cx="2729862" cy="2729862"/>
      </dsp:txXfrm>
    </dsp:sp>
    <dsp:sp modelId="{991EC717-39C2-4E00-AD2F-6B62DAED2C80}">
      <dsp:nvSpPr>
        <dsp:cNvPr id="0" name=""/>
        <dsp:cNvSpPr/>
      </dsp:nvSpPr>
      <dsp:spPr>
        <a:xfrm>
          <a:off x="9615692" y="3994842"/>
          <a:ext cx="3025220" cy="30252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a:t>Zugang zu Tools und Ressourcen</a:t>
          </a:r>
          <a:endParaRPr lang="en-BE" sz="2000" b="1" kern="1200"/>
        </a:p>
        <a:p>
          <a:pPr marL="171450" lvl="1" indent="-171450" algn="l" defTabSz="711200">
            <a:lnSpc>
              <a:spcPct val="90000"/>
            </a:lnSpc>
            <a:spcBef>
              <a:spcPct val="0"/>
            </a:spcBef>
            <a:spcAft>
              <a:spcPct val="15000"/>
            </a:spcAft>
            <a:buChar char="•"/>
          </a:pPr>
          <a:r>
            <a:rPr lang="en-GB" sz="1600" b="1" kern="1200"/>
            <a:t>Lösung: Stellen Sie sicher, dass alle Studierenden Zugang zu den erforderlichen Tools haben, und bieten Sie denjenigen, die Probleme mit der Zugänglichkeit haben, Alternativen an. Bieten Sie beispielsweise Offline-Inhalte oder mehr Zeit für praktische Aktivitäten an.</a:t>
          </a:r>
          <a:endParaRPr lang="en-BE" sz="1600" b="1" kern="1200"/>
        </a:p>
      </dsp:txBody>
      <dsp:txXfrm>
        <a:off x="9763371" y="4142521"/>
        <a:ext cx="2729862" cy="2729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32882-F5E2-4B45-AC30-9EB24973D09E}">
      <dsp:nvSpPr>
        <dsp:cNvPr id="0" name=""/>
        <dsp:cNvSpPr/>
      </dsp:nvSpPr>
      <dsp:spPr>
        <a:xfrm>
          <a:off x="1416109" y="3272988"/>
          <a:ext cx="1119169" cy="71"/>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FBF696-51B9-42E0-BEFC-03F5B534C453}">
      <dsp:nvSpPr>
        <dsp:cNvPr id="0" name=""/>
        <dsp:cNvSpPr/>
      </dsp:nvSpPr>
      <dsp:spPr>
        <a:xfrm>
          <a:off x="2602428" y="3178922"/>
          <a:ext cx="128704" cy="241971"/>
        </a:xfrm>
        <a:prstGeom prst="chevron">
          <a:avLst>
            <a:gd name="adj" fmla="val 9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1EAB36-4951-4585-AE84-1F89AD2EF62D}">
      <dsp:nvSpPr>
        <dsp:cNvPr id="0" name=""/>
        <dsp:cNvSpPr/>
      </dsp:nvSpPr>
      <dsp:spPr>
        <a:xfrm>
          <a:off x="686853" y="2683664"/>
          <a:ext cx="1178719" cy="1178719"/>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41" tIns="45741" rIns="45741" bIns="45741" numCol="1" spcCol="1270" anchor="ctr" anchorCtr="0">
          <a:noAutofit/>
        </a:bodyPr>
        <a:lstStyle/>
        <a:p>
          <a:pPr marL="0" lvl="0" indent="0" algn="ctr" defTabSz="2667000">
            <a:lnSpc>
              <a:spcPct val="90000"/>
            </a:lnSpc>
            <a:spcBef>
              <a:spcPct val="0"/>
            </a:spcBef>
            <a:spcAft>
              <a:spcPct val="35000"/>
            </a:spcAft>
            <a:buNone/>
          </a:pPr>
          <a:r>
            <a:rPr lang="en-US" sz="6000" kern="1200"/>
            <a:t>1</a:t>
          </a:r>
        </a:p>
      </dsp:txBody>
      <dsp:txXfrm>
        <a:off x="859472" y="2856283"/>
        <a:ext cx="833481" cy="833481"/>
      </dsp:txXfrm>
    </dsp:sp>
    <dsp:sp modelId="{600F0E15-D4EB-4A97-A801-78831E2C4258}">
      <dsp:nvSpPr>
        <dsp:cNvPr id="0" name=""/>
        <dsp:cNvSpPr/>
      </dsp:nvSpPr>
      <dsp:spPr>
        <a:xfrm>
          <a:off x="17147" y="4027980"/>
          <a:ext cx="2518130"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633" tIns="165100" rIns="198633" bIns="165100" numCol="1" spcCol="1270" anchor="t" anchorCtr="0">
          <a:noAutofit/>
        </a:bodyPr>
        <a:lstStyle/>
        <a:p>
          <a:pPr marL="0" lvl="0" indent="0" algn="l" defTabSz="622300">
            <a:lnSpc>
              <a:spcPct val="90000"/>
            </a:lnSpc>
            <a:spcBef>
              <a:spcPct val="0"/>
            </a:spcBef>
            <a:spcAft>
              <a:spcPct val="35000"/>
            </a:spcAft>
            <a:buNone/>
          </a:pPr>
          <a:r>
            <a:rPr lang="en-GB" sz="1400" b="1" kern="1200"/>
            <a:t>Übergang vom Lehrer zum Betreuer: </a:t>
          </a:r>
          <a:r>
            <a:rPr lang="en-GB" sz="1400" kern="1200"/>
            <a:t>Akzeptiert den Wechsel vom traditionellen Unterricht zur Moderation, bei der der Lehrer den Lernprozess anleitet und die Zusammenarbeit der Schüler unterstützt.</a:t>
          </a:r>
          <a:endParaRPr lang="en-US" sz="1400" kern="1200"/>
        </a:p>
      </dsp:txBody>
      <dsp:txXfrm>
        <a:off x="17147" y="4421100"/>
        <a:ext cx="2518130" cy="1572480"/>
      </dsp:txXfrm>
    </dsp:sp>
    <dsp:sp modelId="{93C66B60-A299-49A9-99FD-A9D3094A7AFC}">
      <dsp:nvSpPr>
        <dsp:cNvPr id="0" name=""/>
        <dsp:cNvSpPr/>
      </dsp:nvSpPr>
      <dsp:spPr>
        <a:xfrm>
          <a:off x="2815070" y="3273000"/>
          <a:ext cx="2518130" cy="72"/>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72C011-141F-4334-95B1-41B1EE513BD5}">
      <dsp:nvSpPr>
        <dsp:cNvPr id="0" name=""/>
        <dsp:cNvSpPr/>
      </dsp:nvSpPr>
      <dsp:spPr>
        <a:xfrm>
          <a:off x="5400351" y="3178932"/>
          <a:ext cx="128704" cy="241981"/>
        </a:xfrm>
        <a:prstGeom prst="chevron">
          <a:avLst>
            <a:gd name="adj" fmla="val 9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D00184-4F4F-45F3-94B4-37EA1B7FF5B3}">
      <dsp:nvSpPr>
        <dsp:cNvPr id="0" name=""/>
        <dsp:cNvSpPr/>
      </dsp:nvSpPr>
      <dsp:spPr>
        <a:xfrm>
          <a:off x="3484776" y="2683677"/>
          <a:ext cx="1178719" cy="1178719"/>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41" tIns="45741" rIns="45741" bIns="45741" numCol="1" spcCol="1270" anchor="ctr" anchorCtr="0">
          <a:noAutofit/>
        </a:bodyPr>
        <a:lstStyle/>
        <a:p>
          <a:pPr marL="0" lvl="0" indent="0" algn="ctr" defTabSz="2667000">
            <a:lnSpc>
              <a:spcPct val="90000"/>
            </a:lnSpc>
            <a:spcBef>
              <a:spcPct val="0"/>
            </a:spcBef>
            <a:spcAft>
              <a:spcPct val="35000"/>
            </a:spcAft>
            <a:buNone/>
          </a:pPr>
          <a:r>
            <a:rPr lang="en-US" sz="6000" kern="1200"/>
            <a:t>2</a:t>
          </a:r>
        </a:p>
      </dsp:txBody>
      <dsp:txXfrm>
        <a:off x="3657395" y="2856296"/>
        <a:ext cx="833481" cy="833481"/>
      </dsp:txXfrm>
    </dsp:sp>
    <dsp:sp modelId="{05C0D3AE-532A-4E4B-8877-47E5A3772918}">
      <dsp:nvSpPr>
        <dsp:cNvPr id="0" name=""/>
        <dsp:cNvSpPr/>
      </dsp:nvSpPr>
      <dsp:spPr>
        <a:xfrm>
          <a:off x="2815070" y="4028009"/>
          <a:ext cx="2518130"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633" tIns="165100" rIns="198633" bIns="165100" numCol="1" spcCol="1270" anchor="t" anchorCtr="0">
          <a:noAutofit/>
        </a:bodyPr>
        <a:lstStyle/>
        <a:p>
          <a:pPr marL="0" lvl="0" indent="0" algn="l" defTabSz="622300">
            <a:lnSpc>
              <a:spcPct val="90000"/>
            </a:lnSpc>
            <a:spcBef>
              <a:spcPct val="0"/>
            </a:spcBef>
            <a:spcAft>
              <a:spcPct val="35000"/>
            </a:spcAft>
            <a:buNone/>
          </a:pPr>
          <a:r>
            <a:rPr lang="en-GB" sz="1400" b="1" kern="1200"/>
            <a:t>Schaffung eines förderlichen Umfelds: </a:t>
          </a:r>
          <a:r>
            <a:rPr lang="en-GB" sz="1400" kern="1200"/>
            <a:t>Lernen Sie, wie Sie ein sicheres und förderliches Umfeld schaffen, das die Risikobereitschaft fördert und die Beiträge aller Lernenden wertschätzt</a:t>
          </a:r>
          <a:r>
            <a:rPr lang="en-GB" sz="1400" b="1" kern="1200"/>
            <a:t>.</a:t>
          </a:r>
          <a:endParaRPr lang="en-US" sz="1400" kern="1200"/>
        </a:p>
      </dsp:txBody>
      <dsp:txXfrm>
        <a:off x="2815070" y="4421129"/>
        <a:ext cx="2518130" cy="1572480"/>
      </dsp:txXfrm>
    </dsp:sp>
    <dsp:sp modelId="{8E936ABB-81FA-4519-97F4-2ABA857965A2}">
      <dsp:nvSpPr>
        <dsp:cNvPr id="0" name=""/>
        <dsp:cNvSpPr/>
      </dsp:nvSpPr>
      <dsp:spPr>
        <a:xfrm>
          <a:off x="5612993" y="3273000"/>
          <a:ext cx="2518130" cy="72"/>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0C0395-1580-4429-BF32-17B5B9C4857B}">
      <dsp:nvSpPr>
        <dsp:cNvPr id="0" name=""/>
        <dsp:cNvSpPr/>
      </dsp:nvSpPr>
      <dsp:spPr>
        <a:xfrm>
          <a:off x="8198274" y="3178932"/>
          <a:ext cx="128704" cy="241981"/>
        </a:xfrm>
        <a:prstGeom prst="chevron">
          <a:avLst>
            <a:gd name="adj" fmla="val 9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A39953-5050-40D9-9A35-C1A82F4EB495}">
      <dsp:nvSpPr>
        <dsp:cNvPr id="0" name=""/>
        <dsp:cNvSpPr/>
      </dsp:nvSpPr>
      <dsp:spPr>
        <a:xfrm>
          <a:off x="6282699" y="2683677"/>
          <a:ext cx="1178719" cy="1178719"/>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41" tIns="45741" rIns="45741" bIns="45741" numCol="1" spcCol="1270" anchor="ctr" anchorCtr="0">
          <a:noAutofit/>
        </a:bodyPr>
        <a:lstStyle/>
        <a:p>
          <a:pPr marL="0" lvl="0" indent="0" algn="ctr" defTabSz="2667000">
            <a:lnSpc>
              <a:spcPct val="90000"/>
            </a:lnSpc>
            <a:spcBef>
              <a:spcPct val="0"/>
            </a:spcBef>
            <a:spcAft>
              <a:spcPct val="35000"/>
            </a:spcAft>
            <a:buNone/>
          </a:pPr>
          <a:r>
            <a:rPr lang="en-US" sz="6000" kern="1200"/>
            <a:t>3</a:t>
          </a:r>
        </a:p>
      </dsp:txBody>
      <dsp:txXfrm>
        <a:off x="6455318" y="2856296"/>
        <a:ext cx="833481" cy="833481"/>
      </dsp:txXfrm>
    </dsp:sp>
    <dsp:sp modelId="{6F52AC92-8DED-4659-8547-5360DDF82F52}">
      <dsp:nvSpPr>
        <dsp:cNvPr id="0" name=""/>
        <dsp:cNvSpPr/>
      </dsp:nvSpPr>
      <dsp:spPr>
        <a:xfrm>
          <a:off x="5612993" y="4028009"/>
          <a:ext cx="2518130"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633" tIns="165100" rIns="198633" bIns="165100" numCol="1" spcCol="1270" anchor="t" anchorCtr="0">
          <a:noAutofit/>
        </a:bodyPr>
        <a:lstStyle/>
        <a:p>
          <a:pPr marL="0" lvl="0" indent="0" algn="l" defTabSz="622300">
            <a:lnSpc>
              <a:spcPct val="90000"/>
            </a:lnSpc>
            <a:spcBef>
              <a:spcPct val="0"/>
            </a:spcBef>
            <a:spcAft>
              <a:spcPct val="35000"/>
            </a:spcAft>
            <a:buNone/>
          </a:pPr>
          <a:r>
            <a:rPr lang="en-GB" sz="1400" b="1" kern="1200"/>
            <a:t>Partizipationsrahmen: </a:t>
          </a:r>
          <a:r>
            <a:rPr lang="en-GB" sz="1400" kern="1200"/>
            <a:t>Führen Sie Rahmen und Strukturen ein, die sicherstellen, dass alle Lernenden die Möglichkeit haben, sich sinnvoll an gemeinschaftlichen Aktivitäten zu beteiligen.</a:t>
          </a:r>
          <a:endParaRPr lang="en-US" sz="1400" kern="1200"/>
        </a:p>
      </dsp:txBody>
      <dsp:txXfrm>
        <a:off x="5612993" y="4421129"/>
        <a:ext cx="2518130" cy="1572480"/>
      </dsp:txXfrm>
    </dsp:sp>
    <dsp:sp modelId="{13BEBC09-CC70-4343-A797-3B7CBB8C12D6}">
      <dsp:nvSpPr>
        <dsp:cNvPr id="0" name=""/>
        <dsp:cNvSpPr/>
      </dsp:nvSpPr>
      <dsp:spPr>
        <a:xfrm>
          <a:off x="8410916" y="3273000"/>
          <a:ext cx="2518130" cy="72"/>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CDC05B-EC18-494D-A754-F366BD0BBEF3}">
      <dsp:nvSpPr>
        <dsp:cNvPr id="0" name=""/>
        <dsp:cNvSpPr/>
      </dsp:nvSpPr>
      <dsp:spPr>
        <a:xfrm>
          <a:off x="10996197" y="3178932"/>
          <a:ext cx="128704" cy="241981"/>
        </a:xfrm>
        <a:prstGeom prst="chevron">
          <a:avLst>
            <a:gd name="adj" fmla="val 9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C581A8-179F-461F-8D09-1915BF39A3D6}">
      <dsp:nvSpPr>
        <dsp:cNvPr id="0" name=""/>
        <dsp:cNvSpPr/>
      </dsp:nvSpPr>
      <dsp:spPr>
        <a:xfrm>
          <a:off x="9080622" y="2683677"/>
          <a:ext cx="1178719" cy="1178719"/>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41" tIns="45741" rIns="45741" bIns="45741" numCol="1" spcCol="1270" anchor="ctr" anchorCtr="0">
          <a:noAutofit/>
        </a:bodyPr>
        <a:lstStyle/>
        <a:p>
          <a:pPr marL="0" lvl="0" indent="0" algn="ctr" defTabSz="2667000">
            <a:lnSpc>
              <a:spcPct val="90000"/>
            </a:lnSpc>
            <a:spcBef>
              <a:spcPct val="0"/>
            </a:spcBef>
            <a:spcAft>
              <a:spcPct val="35000"/>
            </a:spcAft>
            <a:buNone/>
          </a:pPr>
          <a:r>
            <a:rPr lang="en-US" sz="6000" kern="1200"/>
            <a:t>4</a:t>
          </a:r>
        </a:p>
      </dsp:txBody>
      <dsp:txXfrm>
        <a:off x="9253241" y="2856296"/>
        <a:ext cx="833481" cy="833481"/>
      </dsp:txXfrm>
    </dsp:sp>
    <dsp:sp modelId="{EB83FF1D-D89A-45A5-BACA-DFA2B6FF842E}">
      <dsp:nvSpPr>
        <dsp:cNvPr id="0" name=""/>
        <dsp:cNvSpPr/>
      </dsp:nvSpPr>
      <dsp:spPr>
        <a:xfrm>
          <a:off x="8410916" y="4028009"/>
          <a:ext cx="2518130"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633" tIns="165100" rIns="198633" bIns="165100" numCol="1" spcCol="1270" anchor="t" anchorCtr="0">
          <a:noAutofit/>
        </a:bodyPr>
        <a:lstStyle/>
        <a:p>
          <a:pPr marL="0" lvl="0" indent="0" algn="l" defTabSz="622300">
            <a:lnSpc>
              <a:spcPct val="90000"/>
            </a:lnSpc>
            <a:spcBef>
              <a:spcPct val="0"/>
            </a:spcBef>
            <a:spcAft>
              <a:spcPct val="35000"/>
            </a:spcAft>
            <a:buNone/>
          </a:pPr>
          <a:r>
            <a:rPr lang="en-GB" sz="1400" b="1" kern="1200"/>
            <a:t>Designing for diversity: </a:t>
          </a:r>
          <a:r>
            <a:rPr lang="en-GB" sz="1400" kern="1200"/>
            <a:t>Nutzung der Vielfalt im Klassenzimmer, um den Reichtum an Interaktionen und Kooperationsergebnissen zu erhöhen.</a:t>
          </a:r>
          <a:endParaRPr lang="en-US" sz="1400" kern="1200"/>
        </a:p>
      </dsp:txBody>
      <dsp:txXfrm>
        <a:off x="8410916" y="4421129"/>
        <a:ext cx="2518130" cy="1572480"/>
      </dsp:txXfrm>
    </dsp:sp>
    <dsp:sp modelId="{07C7EBDD-E1D8-4553-846B-5955751B0A60}">
      <dsp:nvSpPr>
        <dsp:cNvPr id="0" name=""/>
        <dsp:cNvSpPr/>
      </dsp:nvSpPr>
      <dsp:spPr>
        <a:xfrm>
          <a:off x="11208840" y="3273000"/>
          <a:ext cx="2518130" cy="72"/>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81871B-197A-4827-A142-F424C24CB66D}">
      <dsp:nvSpPr>
        <dsp:cNvPr id="0" name=""/>
        <dsp:cNvSpPr/>
      </dsp:nvSpPr>
      <dsp:spPr>
        <a:xfrm>
          <a:off x="13794120" y="3178932"/>
          <a:ext cx="128704" cy="241981"/>
        </a:xfrm>
        <a:prstGeom prst="chevron">
          <a:avLst>
            <a:gd name="adj" fmla="val 9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377B2E-8F00-44E3-99DB-9E0D23908795}">
      <dsp:nvSpPr>
        <dsp:cNvPr id="0" name=""/>
        <dsp:cNvSpPr/>
      </dsp:nvSpPr>
      <dsp:spPr>
        <a:xfrm>
          <a:off x="11878545" y="2683677"/>
          <a:ext cx="1178719" cy="1178719"/>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41" tIns="45741" rIns="45741" bIns="45741" numCol="1" spcCol="1270" anchor="ctr" anchorCtr="0">
          <a:noAutofit/>
        </a:bodyPr>
        <a:lstStyle/>
        <a:p>
          <a:pPr marL="0" lvl="0" indent="0" algn="ctr" defTabSz="2667000">
            <a:lnSpc>
              <a:spcPct val="90000"/>
            </a:lnSpc>
            <a:spcBef>
              <a:spcPct val="0"/>
            </a:spcBef>
            <a:spcAft>
              <a:spcPct val="35000"/>
            </a:spcAft>
            <a:buNone/>
          </a:pPr>
          <a:r>
            <a:rPr lang="en-US" sz="6000" kern="1200"/>
            <a:t>5</a:t>
          </a:r>
        </a:p>
      </dsp:txBody>
      <dsp:txXfrm>
        <a:off x="12051164" y="2856296"/>
        <a:ext cx="833481" cy="833481"/>
      </dsp:txXfrm>
    </dsp:sp>
    <dsp:sp modelId="{2F84BB3C-5DAE-4BCF-B218-63A11F82B8BE}">
      <dsp:nvSpPr>
        <dsp:cNvPr id="0" name=""/>
        <dsp:cNvSpPr/>
      </dsp:nvSpPr>
      <dsp:spPr>
        <a:xfrm>
          <a:off x="11208840" y="4028009"/>
          <a:ext cx="2518130"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633" tIns="165100" rIns="198633" bIns="165100" numCol="1" spcCol="1270" anchor="t" anchorCtr="0">
          <a:noAutofit/>
        </a:bodyPr>
        <a:lstStyle/>
        <a:p>
          <a:pPr marL="0" lvl="0" indent="0" algn="l" defTabSz="622300">
            <a:lnSpc>
              <a:spcPct val="90000"/>
            </a:lnSpc>
            <a:spcBef>
              <a:spcPct val="0"/>
            </a:spcBef>
            <a:spcAft>
              <a:spcPct val="35000"/>
            </a:spcAft>
            <a:buNone/>
          </a:pPr>
          <a:r>
            <a:rPr lang="en-GB" sz="1400" b="1" kern="1200"/>
            <a:t>Dynamisches Lösen von Problemen</a:t>
          </a:r>
          <a:r>
            <a:rPr lang="en-GB" sz="1400" kern="1200"/>
            <a:t>: Rüsten Sie sich mit Strategien aus, um die Schüler durch dynamische Problemlösungsaktivitäten zu führen, die für effektive Flipped Classroom-Erfahrungen charakteristisch sind.</a:t>
          </a:r>
          <a:endParaRPr lang="en-US" sz="1400" kern="1200"/>
        </a:p>
      </dsp:txBody>
      <dsp:txXfrm>
        <a:off x="11208840" y="4421129"/>
        <a:ext cx="2518130" cy="1572480"/>
      </dsp:txXfrm>
    </dsp:sp>
    <dsp:sp modelId="{78299233-0F50-438A-807D-9267C4725B9B}">
      <dsp:nvSpPr>
        <dsp:cNvPr id="0" name=""/>
        <dsp:cNvSpPr/>
      </dsp:nvSpPr>
      <dsp:spPr>
        <a:xfrm>
          <a:off x="14006763" y="3273000"/>
          <a:ext cx="1260296" cy="72"/>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9B7155-7F3C-4888-8227-F28C17073124}">
      <dsp:nvSpPr>
        <dsp:cNvPr id="0" name=""/>
        <dsp:cNvSpPr/>
      </dsp:nvSpPr>
      <dsp:spPr>
        <a:xfrm>
          <a:off x="14677699" y="2683677"/>
          <a:ext cx="1178719" cy="1178719"/>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41" tIns="45741" rIns="45741" bIns="45741" numCol="1" spcCol="1270" anchor="ctr" anchorCtr="0">
          <a:noAutofit/>
        </a:bodyPr>
        <a:lstStyle/>
        <a:p>
          <a:pPr marL="0" lvl="0" indent="0" algn="ctr" defTabSz="2667000">
            <a:lnSpc>
              <a:spcPct val="90000"/>
            </a:lnSpc>
            <a:spcBef>
              <a:spcPct val="0"/>
            </a:spcBef>
            <a:spcAft>
              <a:spcPct val="35000"/>
            </a:spcAft>
            <a:buNone/>
          </a:pPr>
          <a:r>
            <a:rPr lang="en-US" sz="6000" kern="1200"/>
            <a:t>6</a:t>
          </a:r>
        </a:p>
      </dsp:txBody>
      <dsp:txXfrm>
        <a:off x="14850318" y="2856296"/>
        <a:ext cx="833481" cy="833481"/>
      </dsp:txXfrm>
    </dsp:sp>
    <dsp:sp modelId="{7C62F128-C946-4C21-BB49-5EC582C7D8A1}">
      <dsp:nvSpPr>
        <dsp:cNvPr id="0" name=""/>
        <dsp:cNvSpPr/>
      </dsp:nvSpPr>
      <dsp:spPr>
        <a:xfrm>
          <a:off x="14006763" y="4028009"/>
          <a:ext cx="2628622"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7349" tIns="165100" rIns="207349" bIns="165100" numCol="1" spcCol="1270" anchor="t" anchorCtr="0">
          <a:noAutofit/>
        </a:bodyPr>
        <a:lstStyle/>
        <a:p>
          <a:pPr marL="0" lvl="0" indent="0" algn="l" defTabSz="622300">
            <a:lnSpc>
              <a:spcPct val="90000"/>
            </a:lnSpc>
            <a:spcBef>
              <a:spcPct val="0"/>
            </a:spcBef>
            <a:spcAft>
              <a:spcPct val="35000"/>
            </a:spcAft>
            <a:buNone/>
          </a:pPr>
          <a:r>
            <a:rPr lang="en-GB" sz="1400" b="1" kern="1200" dirty="0" err="1"/>
            <a:t>Nutzung</a:t>
          </a:r>
          <a:r>
            <a:rPr lang="en-GB" sz="1400" b="1" kern="1200" dirty="0"/>
            <a:t> </a:t>
          </a:r>
          <a:r>
            <a:rPr lang="en-GB" sz="1400" b="1" kern="1200" dirty="0" err="1"/>
            <a:t>digitaler</a:t>
          </a:r>
          <a:r>
            <a:rPr lang="en-GB" sz="1400" b="1" kern="1200" dirty="0"/>
            <a:t> </a:t>
          </a:r>
          <a:r>
            <a:rPr lang="en-GB" sz="1400" b="1" kern="1200" dirty="0" err="1"/>
            <a:t>Plattformen</a:t>
          </a:r>
          <a:r>
            <a:rPr lang="en-GB" sz="1400" kern="1200" dirty="0"/>
            <a:t>: </a:t>
          </a:r>
          <a:r>
            <a:rPr lang="en-GB" sz="1400" kern="1200" dirty="0" err="1"/>
            <a:t>Entwickeln</a:t>
          </a:r>
          <a:r>
            <a:rPr lang="en-GB" sz="1400" kern="1200" dirty="0"/>
            <a:t> Sie die </a:t>
          </a:r>
          <a:r>
            <a:rPr lang="en-GB" sz="1400" kern="1200" dirty="0" err="1"/>
            <a:t>Fähigkeit</a:t>
          </a:r>
          <a:r>
            <a:rPr lang="en-GB" sz="1400" kern="1200" dirty="0"/>
            <a:t>, </a:t>
          </a:r>
          <a:r>
            <a:rPr lang="en-GB" sz="1400" kern="1200" dirty="0" err="1"/>
            <a:t>digitale</a:t>
          </a:r>
          <a:r>
            <a:rPr lang="en-GB" sz="1400" kern="1200" dirty="0"/>
            <a:t> </a:t>
          </a:r>
          <a:r>
            <a:rPr lang="en-GB" sz="1400" kern="1200" dirty="0" err="1"/>
            <a:t>Plattformen</a:t>
          </a:r>
          <a:r>
            <a:rPr lang="en-GB" sz="1400" kern="1200" dirty="0"/>
            <a:t> so </a:t>
          </a:r>
          <a:r>
            <a:rPr lang="en-GB" sz="1400" kern="1200" dirty="0" err="1"/>
            <a:t>zu</a:t>
          </a:r>
          <a:r>
            <a:rPr lang="en-GB" sz="1400" kern="1200" dirty="0"/>
            <a:t> </a:t>
          </a:r>
          <a:r>
            <a:rPr lang="en-GB" sz="1400" kern="1200" dirty="0" err="1"/>
            <a:t>nutzen</a:t>
          </a:r>
          <a:r>
            <a:rPr lang="en-GB" sz="1400" kern="1200" dirty="0"/>
            <a:t>, </a:t>
          </a:r>
          <a:r>
            <a:rPr lang="en-GB" sz="1400" kern="1200" dirty="0" err="1"/>
            <a:t>dass</a:t>
          </a:r>
          <a:r>
            <a:rPr lang="en-GB" sz="1400" kern="1200" dirty="0"/>
            <a:t> das Engagement der </a:t>
          </a:r>
          <a:r>
            <a:rPr lang="en-GB" sz="1400" kern="1200" dirty="0" err="1"/>
            <a:t>Studierenden</a:t>
          </a:r>
          <a:r>
            <a:rPr lang="en-GB" sz="1400" kern="1200" dirty="0"/>
            <a:t> </a:t>
          </a:r>
          <a:r>
            <a:rPr lang="en-GB" sz="1400" kern="1200" dirty="0" err="1"/>
            <a:t>maximiert</a:t>
          </a:r>
          <a:r>
            <a:rPr lang="en-GB" sz="1400" kern="1200" dirty="0"/>
            <a:t> und </a:t>
          </a:r>
          <a:r>
            <a:rPr lang="en-GB" sz="1400" kern="1200" dirty="0" err="1"/>
            <a:t>eine</a:t>
          </a:r>
          <a:r>
            <a:rPr lang="en-GB" sz="1400" kern="1200" dirty="0"/>
            <a:t> </a:t>
          </a:r>
          <a:r>
            <a:rPr lang="en-GB" sz="1400" kern="1200" dirty="0" err="1"/>
            <a:t>nahtlose</a:t>
          </a:r>
          <a:r>
            <a:rPr lang="en-GB" sz="1400" kern="1200" dirty="0"/>
            <a:t> Zusammenarbeit in </a:t>
          </a:r>
          <a:r>
            <a:rPr lang="en-GB" sz="1400" kern="1200" dirty="0" err="1"/>
            <a:t>physischen</a:t>
          </a:r>
          <a:r>
            <a:rPr lang="en-GB" sz="1400" kern="1200" dirty="0"/>
            <a:t> und </a:t>
          </a:r>
          <a:r>
            <a:rPr lang="en-GB" sz="1400" kern="1200" dirty="0" err="1"/>
            <a:t>virtuellen</a:t>
          </a:r>
          <a:r>
            <a:rPr lang="en-GB" sz="1400" kern="1200" dirty="0"/>
            <a:t> </a:t>
          </a:r>
          <a:r>
            <a:rPr lang="en-GB" sz="1400" kern="1200" dirty="0" err="1"/>
            <a:t>Räumen</a:t>
          </a:r>
          <a:r>
            <a:rPr lang="en-GB" sz="1400" kern="1200" dirty="0"/>
            <a:t> </a:t>
          </a:r>
          <a:r>
            <a:rPr lang="en-GB" sz="1400" kern="1200" dirty="0" err="1"/>
            <a:t>erleichtert</a:t>
          </a:r>
          <a:r>
            <a:rPr lang="en-GB" sz="1400" kern="1200" dirty="0"/>
            <a:t> </a:t>
          </a:r>
          <a:r>
            <a:rPr lang="en-GB" sz="1400" kern="1200" dirty="0" err="1"/>
            <a:t>wird</a:t>
          </a:r>
          <a:r>
            <a:rPr lang="en-GB" sz="1400" kern="1200" dirty="0"/>
            <a:t>.</a:t>
          </a:r>
          <a:endParaRPr lang="en-US" sz="1400" kern="1200" dirty="0"/>
        </a:p>
      </dsp:txBody>
      <dsp:txXfrm>
        <a:off x="14006763" y="4421129"/>
        <a:ext cx="2628622" cy="1572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13373-037E-4396-998A-7EE0759FA060}">
      <dsp:nvSpPr>
        <dsp:cNvPr id="0" name=""/>
        <dsp:cNvSpPr/>
      </dsp:nvSpPr>
      <dsp:spPr>
        <a:xfrm rot="5400000">
          <a:off x="9450226" y="-4009952"/>
          <a:ext cx="1113734" cy="9418441"/>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GB" sz="1300" b="1" kern="1200"/>
            <a:t>Von der Vermittlung zur Befähigung: Verlagerung </a:t>
          </a:r>
          <a:r>
            <a:rPr lang="en-GB" sz="1300" kern="1200"/>
            <a:t>des Schwerpunkts der Lehrkräfte von der Vermittlung von Inhalten zur Befähigung der Lernenden, sich aktiv mit dem Material und untereinander auseinanderzusetzen.</a:t>
          </a:r>
          <a:endParaRPr lang="en-BE" sz="1300" kern="1200"/>
        </a:p>
        <a:p>
          <a:pPr marL="114300" lvl="1" indent="-114300" algn="l" defTabSz="577850">
            <a:lnSpc>
              <a:spcPct val="90000"/>
            </a:lnSpc>
            <a:spcBef>
              <a:spcPct val="0"/>
            </a:spcBef>
            <a:spcAft>
              <a:spcPct val="15000"/>
            </a:spcAft>
            <a:buChar char="•"/>
          </a:pPr>
          <a:r>
            <a:rPr lang="en-GB" sz="1300" b="1" kern="1200"/>
            <a:t>Leiten statt dirigieren: </a:t>
          </a:r>
          <a:r>
            <a:rPr lang="en-GB" sz="1300" kern="1200"/>
            <a:t>Verlagerung vom Leiten der Aktivitäten zum Anleiten der Lernenden bei der Navigation durch kollaborative Prozesse, Ermutigung zum Erforschen und Entdecken.</a:t>
          </a:r>
          <a:endParaRPr lang="en-BE" sz="1300" kern="1200"/>
        </a:p>
      </dsp:txBody>
      <dsp:txXfrm rot="-5400000">
        <a:off x="5297873" y="196769"/>
        <a:ext cx="9364073" cy="1004998"/>
      </dsp:txXfrm>
    </dsp:sp>
    <dsp:sp modelId="{A54B338F-2836-4107-A76B-7F18E996F595}">
      <dsp:nvSpPr>
        <dsp:cNvPr id="0" name=""/>
        <dsp:cNvSpPr/>
      </dsp:nvSpPr>
      <dsp:spPr>
        <a:xfrm>
          <a:off x="0" y="3184"/>
          <a:ext cx="5297873" cy="1392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Die sich entwickelnde Rolle des Erziehers</a:t>
          </a:r>
          <a:endParaRPr lang="en-BE" sz="2400" kern="1200" dirty="0"/>
        </a:p>
      </dsp:txBody>
      <dsp:txXfrm>
        <a:off x="67960" y="71144"/>
        <a:ext cx="5161953" cy="1256248"/>
      </dsp:txXfrm>
    </dsp:sp>
    <dsp:sp modelId="{2F4B3331-C925-4567-B02D-9C88DCFEDA4A}">
      <dsp:nvSpPr>
        <dsp:cNvPr id="0" name=""/>
        <dsp:cNvSpPr/>
      </dsp:nvSpPr>
      <dsp:spPr>
        <a:xfrm rot="5400000">
          <a:off x="9450226" y="-2548175"/>
          <a:ext cx="1113734" cy="9418441"/>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GB" sz="1300" b="1" kern="1200"/>
            <a:t>Interaktive Plattformen: </a:t>
          </a:r>
          <a:r>
            <a:rPr lang="en-GB" sz="1300" kern="1200"/>
            <a:t>Einführung interaktiver digitaler Plattformen, die die Zusammenarbeit und Kommunikation zwischen den Schülern in Echtzeit ermöglichen und so Barrieren für die Teilnahme abbauen.</a:t>
          </a:r>
          <a:endParaRPr lang="en-BE" sz="1300" kern="1200"/>
        </a:p>
        <a:p>
          <a:pPr marL="114300" lvl="1" indent="-114300" algn="l" defTabSz="577850">
            <a:lnSpc>
              <a:spcPct val="90000"/>
            </a:lnSpc>
            <a:spcBef>
              <a:spcPct val="0"/>
            </a:spcBef>
            <a:spcAft>
              <a:spcPct val="15000"/>
            </a:spcAft>
            <a:buChar char="•"/>
          </a:pPr>
          <a:r>
            <a:rPr lang="en-GB" sz="1300" b="1" kern="1200"/>
            <a:t>Analyse für Feedback: </a:t>
          </a:r>
          <a:r>
            <a:rPr lang="en-GB" sz="1300" kern="1200"/>
            <a:t>Verwenden Sie Analysewerkzeuge, um Einblicke in die Teilnahme- und Zusammenarbeitsmuster der Lernenden zu erhalten, damit Sie bei Bedarf gezielte Unterstützung leisten können.</a:t>
          </a:r>
          <a:endParaRPr lang="en-BE" sz="1300" kern="1200"/>
        </a:p>
      </dsp:txBody>
      <dsp:txXfrm rot="-5400000">
        <a:off x="5297873" y="1658546"/>
        <a:ext cx="9364073" cy="1004998"/>
      </dsp:txXfrm>
    </dsp:sp>
    <dsp:sp modelId="{650F15BB-45B1-4787-9AC0-421C294F08E6}">
      <dsp:nvSpPr>
        <dsp:cNvPr id="0" name=""/>
        <dsp:cNvSpPr/>
      </dsp:nvSpPr>
      <dsp:spPr>
        <a:xfrm>
          <a:off x="0" y="1464960"/>
          <a:ext cx="5297873" cy="1392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Einsatz digitaler Tools zur Verbesserung der Moderation</a:t>
          </a:r>
          <a:endParaRPr lang="en-BE" sz="2400" kern="1200" dirty="0"/>
        </a:p>
      </dsp:txBody>
      <dsp:txXfrm>
        <a:off x="67960" y="1532920"/>
        <a:ext cx="5161953" cy="1256248"/>
      </dsp:txXfrm>
    </dsp:sp>
    <dsp:sp modelId="{A13EE834-876F-4347-8E7E-F929B3AC1C58}">
      <dsp:nvSpPr>
        <dsp:cNvPr id="0" name=""/>
        <dsp:cNvSpPr/>
      </dsp:nvSpPr>
      <dsp:spPr>
        <a:xfrm rot="5400000">
          <a:off x="9450226" y="-1086399"/>
          <a:ext cx="1113734" cy="9418441"/>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GB" sz="1300" b="1" kern="1200"/>
            <a:t>Gleicher Zugang zur Technologie: Es </a:t>
          </a:r>
          <a:r>
            <a:rPr lang="en-GB" sz="1300" kern="1200"/>
            <a:t>muss sichergestellt werden, dass alle Lernenden den gleichen Zugang zu den für die Zusammenarbeit erforderlichen digitalen Werkzeugen haben, wobei die unterschiedlichen Niveaus der technologischen Kompetenz und des Zugangs berücksichtigt werden müssen.</a:t>
          </a:r>
          <a:endParaRPr lang="en-BE" sz="1300" kern="1200"/>
        </a:p>
        <a:p>
          <a:pPr marL="114300" lvl="1" indent="-114300" algn="l" defTabSz="577850">
            <a:lnSpc>
              <a:spcPct val="90000"/>
            </a:lnSpc>
            <a:spcBef>
              <a:spcPct val="0"/>
            </a:spcBef>
            <a:spcAft>
              <a:spcPct val="15000"/>
            </a:spcAft>
            <a:buChar char="•"/>
          </a:pPr>
          <a:r>
            <a:rPr lang="en-GB" sz="1300" b="1" kern="1200"/>
            <a:t>Kulturelle Sensibilität bei der Nutzung von Technologie: </a:t>
          </a:r>
          <a:r>
            <a:rPr lang="en-GB" sz="1300" kern="1200"/>
            <a:t>Erkennen kultureller Nuancen in der Kommunikation und Zusammenarbeit, Auswahl und Nutzung digitaler Tools, die diese Unterschiede berücksichtigen.</a:t>
          </a:r>
          <a:endParaRPr lang="en-BE" sz="1300" kern="1200"/>
        </a:p>
      </dsp:txBody>
      <dsp:txXfrm rot="-5400000">
        <a:off x="5297873" y="3120322"/>
        <a:ext cx="9364073" cy="1004998"/>
      </dsp:txXfrm>
    </dsp:sp>
    <dsp:sp modelId="{58792607-1CCF-4F60-8CCD-191707D54895}">
      <dsp:nvSpPr>
        <dsp:cNvPr id="0" name=""/>
        <dsp:cNvSpPr/>
      </dsp:nvSpPr>
      <dsp:spPr>
        <a:xfrm>
          <a:off x="0" y="2926737"/>
          <a:ext cx="5297873" cy="1392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Strategien zur Erleichterung integrativer Interaktionen</a:t>
          </a:r>
          <a:endParaRPr lang="en-BE" sz="2400" kern="1200" dirty="0"/>
        </a:p>
      </dsp:txBody>
      <dsp:txXfrm>
        <a:off x="67960" y="2994697"/>
        <a:ext cx="5161953" cy="1256248"/>
      </dsp:txXfrm>
    </dsp:sp>
    <dsp:sp modelId="{F1580A2D-0C3F-4063-8B5D-6F6CABBD59CB}">
      <dsp:nvSpPr>
        <dsp:cNvPr id="0" name=""/>
        <dsp:cNvSpPr/>
      </dsp:nvSpPr>
      <dsp:spPr>
        <a:xfrm rot="5400000">
          <a:off x="9450226" y="375377"/>
          <a:ext cx="1113734" cy="9418441"/>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GB" sz="1300" b="1" kern="1200"/>
            <a:t>Aktives Zuhören und Mediation: </a:t>
          </a:r>
          <a:r>
            <a:rPr lang="en-GB" sz="1300" kern="1200"/>
            <a:t>Trainieren Sie aktive Zuhörfähigkeiten und Mediationstechniken, um Diskussionen zu leiten und sicherzustellen, dass alle Schülerstimmen gehört werden.</a:t>
          </a:r>
          <a:endParaRPr lang="en-BE" sz="1300" kern="1200"/>
        </a:p>
        <a:p>
          <a:pPr marL="114300" lvl="1" indent="-114300" algn="l" defTabSz="577850">
            <a:lnSpc>
              <a:spcPct val="90000"/>
            </a:lnSpc>
            <a:spcBef>
              <a:spcPct val="0"/>
            </a:spcBef>
            <a:spcAft>
              <a:spcPct val="15000"/>
            </a:spcAft>
            <a:buChar char="•"/>
          </a:pPr>
          <a:r>
            <a:rPr lang="en-GB" sz="1300" b="1" kern="1200"/>
            <a:t>Feedback und Verbesserung: </a:t>
          </a:r>
          <a:r>
            <a:rPr lang="en-GB" sz="1300" kern="1200"/>
            <a:t>Schaffen Sie Mechanismen, die es den Lernenden ermöglichen, Feedback zum Moderationsprozess zu geben und nutzen Sie dieses Feedback, um Techniken und Ansätze zu verfeinern.</a:t>
          </a:r>
          <a:endParaRPr lang="en-BE" sz="1300" kern="1200"/>
        </a:p>
      </dsp:txBody>
      <dsp:txXfrm rot="-5400000">
        <a:off x="5297873" y="4582098"/>
        <a:ext cx="9364073" cy="1004998"/>
      </dsp:txXfrm>
    </dsp:sp>
    <dsp:sp modelId="{35E66312-DDBC-4540-8B47-DE85F24B16F8}">
      <dsp:nvSpPr>
        <dsp:cNvPr id="0" name=""/>
        <dsp:cNvSpPr/>
      </dsp:nvSpPr>
      <dsp:spPr>
        <a:xfrm>
          <a:off x="0" y="4388514"/>
          <a:ext cx="5297873" cy="1392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Entwicklung von Moderationstechniken</a:t>
          </a:r>
          <a:endParaRPr lang="en-BE" sz="2400" kern="1200" dirty="0"/>
        </a:p>
      </dsp:txBody>
      <dsp:txXfrm>
        <a:off x="67960" y="4456474"/>
        <a:ext cx="5161953" cy="1256248"/>
      </dsp:txXfrm>
    </dsp:sp>
    <dsp:sp modelId="{69EB22CA-ACD7-4A4D-B0A7-D60A3263ACF8}">
      <dsp:nvSpPr>
        <dsp:cNvPr id="0" name=""/>
        <dsp:cNvSpPr/>
      </dsp:nvSpPr>
      <dsp:spPr>
        <a:xfrm rot="5400000">
          <a:off x="9450226" y="1837153"/>
          <a:ext cx="1113734" cy="9418441"/>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GB" sz="1300" kern="1200"/>
            <a:t>Betonen Sie, dass Pädagogen durch eine effektive Moderation tiefere Ebenen des Verständnisses und der Interaktion zwischen den Lernenden erschließen können, so dass der gemeinschaftliche Prozess genauso wichtig ist wie der eigentliche Inhalt des Lernprozesses.</a:t>
          </a:r>
          <a:endParaRPr lang="en-BE" sz="1300" kern="1200"/>
        </a:p>
      </dsp:txBody>
      <dsp:txXfrm rot="-5400000">
        <a:off x="5297873" y="6043874"/>
        <a:ext cx="9364073" cy="1004998"/>
      </dsp:txXfrm>
    </dsp:sp>
    <dsp:sp modelId="{56C14327-E3E5-4FB7-AFAD-ADBA2EDF1BF4}">
      <dsp:nvSpPr>
        <dsp:cNvPr id="0" name=""/>
        <dsp:cNvSpPr/>
      </dsp:nvSpPr>
      <dsp:spPr>
        <a:xfrm>
          <a:off x="0" y="5850290"/>
          <a:ext cx="5297873" cy="1392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Moderation als Mittel zur Vertiefung des Lernens</a:t>
          </a:r>
          <a:endParaRPr lang="en-BE" sz="2400" kern="1200" dirty="0"/>
        </a:p>
      </dsp:txBody>
      <dsp:txXfrm>
        <a:off x="67960" y="5918250"/>
        <a:ext cx="5161953" cy="12562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3846F-6696-4BB9-84BA-5AE793D5057C}">
      <dsp:nvSpPr>
        <dsp:cNvPr id="0" name=""/>
        <dsp:cNvSpPr/>
      </dsp:nvSpPr>
      <dsp:spPr>
        <a:xfrm>
          <a:off x="0" y="12090"/>
          <a:ext cx="10311874" cy="11419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Integration von Problemen aus der Praxis</a:t>
          </a:r>
          <a:endParaRPr lang="en-BE" sz="3200" kern="1200" dirty="0"/>
        </a:p>
      </dsp:txBody>
      <dsp:txXfrm>
        <a:off x="55744" y="67834"/>
        <a:ext cx="10200386" cy="1030432"/>
      </dsp:txXfrm>
    </dsp:sp>
    <dsp:sp modelId="{7EBA8B40-0C5C-4DF6-82C6-B900E6A63377}">
      <dsp:nvSpPr>
        <dsp:cNvPr id="0" name=""/>
        <dsp:cNvSpPr/>
      </dsp:nvSpPr>
      <dsp:spPr>
        <a:xfrm>
          <a:off x="0" y="1154011"/>
          <a:ext cx="10311874" cy="214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40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b="1" kern="1200" dirty="0"/>
            <a:t>Realitätsbezug</a:t>
          </a:r>
          <a:r>
            <a:rPr lang="en-GB" sz="2400" kern="1200" dirty="0"/>
            <a:t>: Verwenden Sie Probleme und Szenarien aus dem wirklichen Leben, um gemeinsame Aktivitäten zu verankern, was den Schülern hilft, die praktischen Anwendungen des Gelernten zu verstehen.</a:t>
          </a:r>
          <a:endParaRPr lang="en-BE" sz="2400" kern="1200" dirty="0"/>
        </a:p>
        <a:p>
          <a:pPr marL="228600" lvl="1" indent="-228600" algn="l" defTabSz="1066800">
            <a:lnSpc>
              <a:spcPct val="90000"/>
            </a:lnSpc>
            <a:spcBef>
              <a:spcPct val="0"/>
            </a:spcBef>
            <a:spcAft>
              <a:spcPct val="20000"/>
            </a:spcAft>
            <a:buChar char="•"/>
          </a:pPr>
          <a:r>
            <a:rPr lang="en-GB" sz="2400" b="1" kern="1200" dirty="0"/>
            <a:t>Problemlösungskompetenz: </a:t>
          </a:r>
          <a:r>
            <a:rPr lang="en-GB" sz="2400" kern="1200" dirty="0"/>
            <a:t>Ermutigen Sie die Schüler, kritisches Denken und Problemlösungskompetenz anzuwenden, während sie gemeinsam Lösungen für komplexe reale Probleme finden.</a:t>
          </a:r>
          <a:endParaRPr lang="en-BE" sz="2400" kern="1200" dirty="0"/>
        </a:p>
      </dsp:txBody>
      <dsp:txXfrm>
        <a:off x="0" y="1154011"/>
        <a:ext cx="10311874" cy="21465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109EE-67C8-4C52-9EEC-7EDD14BEC78F}">
      <dsp:nvSpPr>
        <dsp:cNvPr id="0" name=""/>
        <dsp:cNvSpPr/>
      </dsp:nvSpPr>
      <dsp:spPr>
        <a:xfrm>
          <a:off x="0" y="2568"/>
          <a:ext cx="10311874" cy="68405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Nutzung von fallbasierten Szenarien:</a:t>
          </a:r>
          <a:endParaRPr lang="en-BE" sz="3200" kern="1200" dirty="0"/>
        </a:p>
      </dsp:txBody>
      <dsp:txXfrm>
        <a:off x="33393" y="35961"/>
        <a:ext cx="10245088" cy="617269"/>
      </dsp:txXfrm>
    </dsp:sp>
    <dsp:sp modelId="{DF81F8A3-381A-4893-BA37-3E09FD8D977B}">
      <dsp:nvSpPr>
        <dsp:cNvPr id="0" name=""/>
        <dsp:cNvSpPr/>
      </dsp:nvSpPr>
      <dsp:spPr>
        <a:xfrm>
          <a:off x="0" y="686624"/>
          <a:ext cx="10311874" cy="2200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40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b="1" kern="1200" dirty="0"/>
            <a:t>Erkundung von Szenarien: </a:t>
          </a:r>
          <a:r>
            <a:rPr lang="en-GB" sz="2400" kern="1200" dirty="0"/>
            <a:t>Einführung von fallbasierten Szenarien, die von den Schülern verlangen, Konzepte im Kontext zu analysieren, zu diskutieren und anzuwenden, um durch die praktische Anwendung das Lernen zu vertiefen.</a:t>
          </a:r>
          <a:endParaRPr lang="en-BE" sz="2400" kern="1200" dirty="0"/>
        </a:p>
        <a:p>
          <a:pPr marL="228600" lvl="1" indent="-228600" algn="l" defTabSz="1066800">
            <a:lnSpc>
              <a:spcPct val="90000"/>
            </a:lnSpc>
            <a:spcBef>
              <a:spcPct val="0"/>
            </a:spcBef>
            <a:spcAft>
              <a:spcPct val="20000"/>
            </a:spcAft>
            <a:buChar char="•"/>
          </a:pPr>
          <a:r>
            <a:rPr lang="en-GB" sz="2400" b="1" kern="1200" dirty="0"/>
            <a:t>Unterschiedliche Perspektiven: </a:t>
          </a:r>
          <a:r>
            <a:rPr lang="en-GB" sz="2400" kern="1200" dirty="0"/>
            <a:t>Nutzen Sie unterschiedliche Perspektiven innerhalb der Gruppe, um Szenarien aus verschiedenen Blickwinkeln zu betrachten und die Lernerfahrung zu bereichern.</a:t>
          </a:r>
          <a:endParaRPr lang="en-BE" sz="2400" kern="1200" dirty="0"/>
        </a:p>
      </dsp:txBody>
      <dsp:txXfrm>
        <a:off x="0" y="686624"/>
        <a:ext cx="10311874" cy="22004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A17E6-2686-4D0B-A40C-81072E8A1A12}">
      <dsp:nvSpPr>
        <dsp:cNvPr id="0" name=""/>
        <dsp:cNvSpPr/>
      </dsp:nvSpPr>
      <dsp:spPr>
        <a:xfrm>
          <a:off x="0" y="14023"/>
          <a:ext cx="9144000" cy="62361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Strategien zur Förderung des aktiven Lernens:</a:t>
          </a:r>
          <a:endParaRPr lang="en-BE" sz="2600" kern="1200" dirty="0"/>
        </a:p>
      </dsp:txBody>
      <dsp:txXfrm>
        <a:off x="30442" y="44465"/>
        <a:ext cx="9083116" cy="562726"/>
      </dsp:txXfrm>
    </dsp:sp>
    <dsp:sp modelId="{6A0C5350-19C9-4C29-B323-0A5CCC3504EA}">
      <dsp:nvSpPr>
        <dsp:cNvPr id="0" name=""/>
        <dsp:cNvSpPr/>
      </dsp:nvSpPr>
      <dsp:spPr>
        <a:xfrm>
          <a:off x="0" y="637633"/>
          <a:ext cx="9144000" cy="1829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b="1" kern="1200"/>
            <a:t>Geführte Entdeckung: </a:t>
          </a:r>
          <a:r>
            <a:rPr lang="en-GB" sz="2000" kern="1200"/>
            <a:t>Bereitstellung von Strategien für Pädagogen, um die Lernenden durch den Entdeckungsprozess zu leiten, ohne direkte Antworten zu geben, und sie zu Erkundungen und Nachforschungen zu ermutigen.</a:t>
          </a:r>
          <a:endParaRPr lang="en-BE" sz="2000" kern="1200"/>
        </a:p>
        <a:p>
          <a:pPr marL="228600" lvl="1" indent="-228600" algn="l" defTabSz="889000">
            <a:lnSpc>
              <a:spcPct val="90000"/>
            </a:lnSpc>
            <a:spcBef>
              <a:spcPct val="0"/>
            </a:spcBef>
            <a:spcAft>
              <a:spcPct val="20000"/>
            </a:spcAft>
            <a:buChar char="•"/>
          </a:pPr>
          <a:r>
            <a:rPr lang="en-GB" sz="2000" b="1" kern="1200"/>
            <a:t>Feedback-Schleifen: </a:t>
          </a:r>
          <a:r>
            <a:rPr lang="en-GB" sz="2000" kern="1200"/>
            <a:t>Schaffen Sie schnelle Feedback-Schleifen, die es den Lernenden ermöglichen, ihre Ideen zu testen und sofortigen Input zu erhalten, um einen dynamischen Lernprozess zu fördern.</a:t>
          </a:r>
          <a:endParaRPr lang="en-BE" sz="2000" kern="1200"/>
        </a:p>
      </dsp:txBody>
      <dsp:txXfrm>
        <a:off x="0" y="637633"/>
        <a:ext cx="9144000" cy="1829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BA8AE-58E7-4AC6-A8CA-12BAC25BB95B}">
      <dsp:nvSpPr>
        <dsp:cNvPr id="0" name=""/>
        <dsp:cNvSpPr/>
      </dsp:nvSpPr>
      <dsp:spPr>
        <a:xfrm>
          <a:off x="0" y="29752"/>
          <a:ext cx="9144000" cy="57563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Aufbau aktiver Lernräume:</a:t>
          </a:r>
          <a:endParaRPr lang="en-BE" sz="2400" kern="1200" dirty="0"/>
        </a:p>
      </dsp:txBody>
      <dsp:txXfrm>
        <a:off x="28100" y="57852"/>
        <a:ext cx="9087800" cy="519439"/>
      </dsp:txXfrm>
    </dsp:sp>
    <dsp:sp modelId="{4DFAAA5C-CE76-44D5-81A1-62D601C28658}">
      <dsp:nvSpPr>
        <dsp:cNvPr id="0" name=""/>
        <dsp:cNvSpPr/>
      </dsp:nvSpPr>
      <dsp:spPr>
        <a:xfrm>
          <a:off x="0" y="605391"/>
          <a:ext cx="9144000"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b="1" kern="1200"/>
            <a:t>Physische und digitale Räume: </a:t>
          </a:r>
          <a:r>
            <a:rPr lang="en-GB" sz="1900" kern="1200"/>
            <a:t>Schaffen Sie Räume, sowohl physisch als auch digital, die aktives Lernen unterstützen. Verwenden Sie Klassenzimmer, die die Gruppenbildung erleichtern, und digitale Plattformen, die die virtuelle Zusammenarbeit unterstützen.</a:t>
          </a:r>
          <a:endParaRPr lang="en-BE" sz="1900" kern="1200"/>
        </a:p>
        <a:p>
          <a:pPr marL="171450" lvl="1" indent="-171450" algn="l" defTabSz="844550">
            <a:lnSpc>
              <a:spcPct val="90000"/>
            </a:lnSpc>
            <a:spcBef>
              <a:spcPct val="0"/>
            </a:spcBef>
            <a:spcAft>
              <a:spcPct val="20000"/>
            </a:spcAft>
            <a:buChar char="•"/>
          </a:pPr>
          <a:r>
            <a:rPr lang="en-GB" sz="1900" b="1" kern="1200"/>
            <a:t>Tools zur Einbindung: </a:t>
          </a:r>
          <a:r>
            <a:rPr lang="en-GB" sz="1900" kern="1200"/>
            <a:t>Integrieren Sie Tools zur Einbindung, wie z. B. Audience-Response-Systeme und kollaborative Software, die zur Teilnahme anregen und den Lernenden die Möglichkeit geben, in Echtzeit Beiträge zu leisten.</a:t>
          </a:r>
          <a:endParaRPr lang="en-BE" sz="1900" kern="1200"/>
        </a:p>
      </dsp:txBody>
      <dsp:txXfrm>
        <a:off x="0" y="605391"/>
        <a:ext cx="9144000" cy="19872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AD808-E481-4F21-8E57-DEB0A9BE0588}">
      <dsp:nvSpPr>
        <dsp:cNvPr id="0" name=""/>
        <dsp:cNvSpPr/>
      </dsp:nvSpPr>
      <dsp:spPr>
        <a:xfrm>
          <a:off x="5347" y="582678"/>
          <a:ext cx="3215475" cy="61406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kern="1200"/>
            <a:t>Wesentliche Elemente der studentischen Teamarbeit:</a:t>
          </a:r>
          <a:endParaRPr lang="en-BE" sz="1700" kern="1200"/>
        </a:p>
      </dsp:txBody>
      <dsp:txXfrm>
        <a:off x="5347" y="582678"/>
        <a:ext cx="3215475" cy="614067"/>
      </dsp:txXfrm>
    </dsp:sp>
    <dsp:sp modelId="{1DD47833-821E-4A91-8D89-7CB9F08C62BD}">
      <dsp:nvSpPr>
        <dsp:cNvPr id="0" name=""/>
        <dsp:cNvSpPr/>
      </dsp:nvSpPr>
      <dsp:spPr>
        <a:xfrm>
          <a:off x="5347" y="1196746"/>
          <a:ext cx="3215475" cy="4853160"/>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1" kern="1200"/>
            <a:t>Kommunikation: </a:t>
          </a:r>
          <a:r>
            <a:rPr lang="en-GB" sz="1700" kern="1200"/>
            <a:t>Betonen Sie die Bedeutung einer klaren und offenen Kommunikation als Grundlage für erfolgreiche Teamarbeit und ermutigen Sie die Schüler, ihre Ideen zu äußern und ihren Mitschülern aktiv zuzuhören.</a:t>
          </a:r>
          <a:endParaRPr lang="en-BE" sz="1700" kern="1200"/>
        </a:p>
        <a:p>
          <a:pPr marL="171450" lvl="1" indent="-171450" algn="l" defTabSz="755650">
            <a:lnSpc>
              <a:spcPct val="90000"/>
            </a:lnSpc>
            <a:spcBef>
              <a:spcPct val="0"/>
            </a:spcBef>
            <a:spcAft>
              <a:spcPct val="15000"/>
            </a:spcAft>
            <a:buChar char="•"/>
          </a:pPr>
          <a:r>
            <a:rPr lang="en-GB" sz="1700" b="1" kern="1200"/>
            <a:t>Klärung der Rollen: </a:t>
          </a:r>
          <a:r>
            <a:rPr lang="en-GB" sz="1700" kern="1200"/>
            <a:t>Erörtern Sie, wie wichtig es ist, die Rollen innerhalb des Teams zu definieren, um eine ausgewogene Arbeitsbelastung und klare Zuständigkeiten zu gewährleisten, Missverständnisse zu vermeiden und eine effektive Zusammenarbeit sicherzustellen</a:t>
          </a:r>
          <a:r>
            <a:rPr lang="en-GB" sz="1700" b="1" kern="1200"/>
            <a:t>.</a:t>
          </a:r>
          <a:endParaRPr lang="en-BE" sz="1700" kern="1200"/>
        </a:p>
      </dsp:txBody>
      <dsp:txXfrm>
        <a:off x="5347" y="1196746"/>
        <a:ext cx="3215475" cy="4853160"/>
      </dsp:txXfrm>
    </dsp:sp>
    <dsp:sp modelId="{12BA62E0-C273-461A-8895-D0282D0BAC31}">
      <dsp:nvSpPr>
        <dsp:cNvPr id="0" name=""/>
        <dsp:cNvSpPr/>
      </dsp:nvSpPr>
      <dsp:spPr>
        <a:xfrm>
          <a:off x="3670989" y="582678"/>
          <a:ext cx="3215475" cy="61406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kern="1200"/>
            <a:t>Konfliktlösung in der Teamarbeit:</a:t>
          </a:r>
          <a:endParaRPr lang="en-BE" sz="1700" kern="1200"/>
        </a:p>
      </dsp:txBody>
      <dsp:txXfrm>
        <a:off x="3670989" y="582678"/>
        <a:ext cx="3215475" cy="614067"/>
      </dsp:txXfrm>
    </dsp:sp>
    <dsp:sp modelId="{E9C3F645-B1FE-4291-87CE-A0C6024B251E}">
      <dsp:nvSpPr>
        <dsp:cNvPr id="0" name=""/>
        <dsp:cNvSpPr/>
      </dsp:nvSpPr>
      <dsp:spPr>
        <a:xfrm>
          <a:off x="3670989" y="1196746"/>
          <a:ext cx="3215475" cy="4853160"/>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1" kern="1200"/>
            <a:t>Frühzeitige Erkennung von Konflikten: </a:t>
          </a:r>
          <a:r>
            <a:rPr lang="en-GB" sz="1700" kern="1200"/>
            <a:t>Die Schüler sollen die Fähigkeit erlangen, die ersten Anzeichen von Konflikten zu erkennen und zu verstehen, dass Konflikte, wenn sie richtig bewältigt werden, zu Wachstum und besseren Lösungen führen können.</a:t>
          </a:r>
          <a:endParaRPr lang="en-BE" sz="1700" kern="1200"/>
        </a:p>
        <a:p>
          <a:pPr marL="171450" lvl="1" indent="-171450" algn="l" defTabSz="755650">
            <a:lnSpc>
              <a:spcPct val="90000"/>
            </a:lnSpc>
            <a:spcBef>
              <a:spcPct val="0"/>
            </a:spcBef>
            <a:spcAft>
              <a:spcPct val="15000"/>
            </a:spcAft>
            <a:buChar char="•"/>
          </a:pPr>
          <a:r>
            <a:rPr lang="en-GB" sz="1700" b="1" kern="1200"/>
            <a:t>Konfliktlösungsstrategien: </a:t>
          </a:r>
          <a:r>
            <a:rPr lang="en-GB" sz="1700" kern="1200"/>
            <a:t>Bereitstellung von Konfliktlösungsstrategien, einschließlich Mediationstechniken und strukturierten Problemlösungsmethoden, um den Schülern zu helfen, mit Meinungsverschiedenheiten konstruktiv umzugehen.</a:t>
          </a:r>
          <a:endParaRPr lang="en-BE" sz="1700" kern="1200"/>
        </a:p>
      </dsp:txBody>
      <dsp:txXfrm>
        <a:off x="3670989" y="1196746"/>
        <a:ext cx="3215475" cy="4853160"/>
      </dsp:txXfrm>
    </dsp:sp>
    <dsp:sp modelId="{41EBDCFF-4F7B-4C51-AD6B-1704B025D4FB}">
      <dsp:nvSpPr>
        <dsp:cNvPr id="0" name=""/>
        <dsp:cNvSpPr/>
      </dsp:nvSpPr>
      <dsp:spPr>
        <a:xfrm>
          <a:off x="7336631" y="582678"/>
          <a:ext cx="3215475" cy="61406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kern="1200"/>
            <a:t>Konsensbildung:</a:t>
          </a:r>
          <a:endParaRPr lang="en-BE" sz="1700" kern="1200"/>
        </a:p>
      </dsp:txBody>
      <dsp:txXfrm>
        <a:off x="7336631" y="582678"/>
        <a:ext cx="3215475" cy="614067"/>
      </dsp:txXfrm>
    </dsp:sp>
    <dsp:sp modelId="{39F907EC-35E8-45EC-8B13-5B4773A75939}">
      <dsp:nvSpPr>
        <dsp:cNvPr id="0" name=""/>
        <dsp:cNvSpPr/>
      </dsp:nvSpPr>
      <dsp:spPr>
        <a:xfrm>
          <a:off x="7336631" y="1196746"/>
          <a:ext cx="3215475" cy="4853160"/>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1" kern="1200"/>
            <a:t>Die Kunst des Kompromisses: </a:t>
          </a:r>
          <a:r>
            <a:rPr lang="en-GB" sz="1700" kern="1200"/>
            <a:t>Hervorhebung von Techniken zur Konsensbildung, Betonung des Wertes von Kompromissen und der Fähigkeit, unterschiedliche Perspektiven in einen kohärenten Aktionsplan zu integrieren.</a:t>
          </a:r>
          <a:endParaRPr lang="en-BE" sz="1700" kern="1200"/>
        </a:p>
        <a:p>
          <a:pPr marL="171450" lvl="1" indent="-171450" algn="l" defTabSz="755650">
            <a:lnSpc>
              <a:spcPct val="90000"/>
            </a:lnSpc>
            <a:spcBef>
              <a:spcPct val="0"/>
            </a:spcBef>
            <a:spcAft>
              <a:spcPct val="15000"/>
            </a:spcAft>
            <a:buChar char="•"/>
          </a:pPr>
          <a:r>
            <a:rPr lang="en-GB" sz="1700" b="1" kern="1200"/>
            <a:t>Entscheidungsfindungsprozess: </a:t>
          </a:r>
          <a:r>
            <a:rPr lang="en-GB" sz="1700" kern="1200"/>
            <a:t>Schaffen Sie einen Rahmen für die gemeinschaftliche Entscheidungsfindung, der die Beteiligung aller Teammitglieder fördert und zu Entscheidungen führt, die von der gesamten Gruppe unterstützt werden.</a:t>
          </a:r>
          <a:endParaRPr lang="en-BE" sz="1700" kern="1200"/>
        </a:p>
      </dsp:txBody>
      <dsp:txXfrm>
        <a:off x="7336631" y="1196746"/>
        <a:ext cx="3215475" cy="4853160"/>
      </dsp:txXfrm>
    </dsp:sp>
    <dsp:sp modelId="{FCCFA650-55AB-4890-B204-E684F0DEFFBE}">
      <dsp:nvSpPr>
        <dsp:cNvPr id="0" name=""/>
        <dsp:cNvSpPr/>
      </dsp:nvSpPr>
      <dsp:spPr>
        <a:xfrm>
          <a:off x="11002273" y="582678"/>
          <a:ext cx="3215475" cy="61406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kern="1200"/>
            <a:t>Gemeinsame Entscheidungsfindung:</a:t>
          </a:r>
          <a:endParaRPr lang="en-BE" sz="1700" kern="1200"/>
        </a:p>
      </dsp:txBody>
      <dsp:txXfrm>
        <a:off x="11002273" y="582678"/>
        <a:ext cx="3215475" cy="614067"/>
      </dsp:txXfrm>
    </dsp:sp>
    <dsp:sp modelId="{C2C39893-4B92-4A7E-A50D-039F271F665E}">
      <dsp:nvSpPr>
        <dsp:cNvPr id="0" name=""/>
        <dsp:cNvSpPr/>
      </dsp:nvSpPr>
      <dsp:spPr>
        <a:xfrm>
          <a:off x="11002273" y="1196746"/>
          <a:ext cx="3215475" cy="4853160"/>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1" kern="1200"/>
            <a:t>Bauen Sie auf den Stärken der Gruppe auf: </a:t>
          </a:r>
          <a:r>
            <a:rPr lang="en-GB" sz="1700" kern="1200"/>
            <a:t>Ermutigen Sie die Lernenden, sich bei der Entscheidungsfindung auf ihre kollektiven Stärken und ihr Wissen zu stützen, was zu besseren und fundierteren Ergebnissen führen wird.</a:t>
          </a:r>
          <a:endParaRPr lang="en-BE" sz="1700" kern="1200"/>
        </a:p>
        <a:p>
          <a:pPr marL="171450" lvl="1" indent="-171450" algn="l" defTabSz="755650">
            <a:lnSpc>
              <a:spcPct val="90000"/>
            </a:lnSpc>
            <a:spcBef>
              <a:spcPct val="0"/>
            </a:spcBef>
            <a:spcAft>
              <a:spcPct val="15000"/>
            </a:spcAft>
            <a:buChar char="•"/>
          </a:pPr>
          <a:r>
            <a:rPr lang="en-GB" sz="1700" b="1" kern="1200"/>
            <a:t>Rolle des Moderators: </a:t>
          </a:r>
          <a:r>
            <a:rPr lang="en-GB" sz="1700" kern="1200"/>
            <a:t>Klären Sie die Rolle des Pädagogen als Moderator in diesem Prozess, der die Lernenden anleitet, ohne ihnen die Richtung vorzugeben, und ihnen die Möglichkeit gibt, ihre Entscheidungen selbst zu treffen.</a:t>
          </a:r>
          <a:endParaRPr lang="en-BE" sz="1700" kern="1200"/>
        </a:p>
      </dsp:txBody>
      <dsp:txXfrm>
        <a:off x="11002273" y="1196746"/>
        <a:ext cx="3215475" cy="48531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77644-FC90-4975-8B3A-67C9A98414D6}">
      <dsp:nvSpPr>
        <dsp:cNvPr id="0" name=""/>
        <dsp:cNvSpPr/>
      </dsp:nvSpPr>
      <dsp:spPr>
        <a:xfrm>
          <a:off x="10407" y="541741"/>
          <a:ext cx="4495065" cy="335547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n-GB" sz="1900" kern="1200"/>
            <a:t>Aktivität: Geben Sie eine reale Fallstudie aus dem Berufsfeld vor (z.B. ein Problemlösungsfall aus der Automobilindustrie). Die Gruppen analysieren das Szenario, identifizieren die Hauptprobleme und schlagen Lösungen vor.</a:t>
          </a:r>
          <a:endParaRPr lang="en-BE" sz="1900" kern="1200"/>
        </a:p>
        <a:p>
          <a:pPr marL="171450" lvl="1" indent="-171450" algn="l" defTabSz="844550">
            <a:lnSpc>
              <a:spcPct val="90000"/>
            </a:lnSpc>
            <a:spcBef>
              <a:spcPct val="0"/>
            </a:spcBef>
            <a:spcAft>
              <a:spcPct val="15000"/>
            </a:spcAft>
            <a:buChar char="•"/>
          </a:pPr>
          <a:r>
            <a:rPr lang="en-GB" sz="1900" kern="1200"/>
            <a:t>Ziel: Entwicklung von kritischem Denken, praktischen Problemlösungsfähigkeiten und Teamarbeit.</a:t>
          </a:r>
          <a:endParaRPr lang="en-BE" sz="1900" kern="1200"/>
        </a:p>
      </dsp:txBody>
      <dsp:txXfrm>
        <a:off x="89030" y="620364"/>
        <a:ext cx="4337819" cy="3276848"/>
      </dsp:txXfrm>
    </dsp:sp>
    <dsp:sp modelId="{DBD03463-21D3-4678-B226-A0E8EDEE98CA}">
      <dsp:nvSpPr>
        <dsp:cNvPr id="0" name=""/>
        <dsp:cNvSpPr/>
      </dsp:nvSpPr>
      <dsp:spPr>
        <a:xfrm>
          <a:off x="10407" y="3897213"/>
          <a:ext cx="4495065" cy="144285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9540" tIns="0" rIns="43180" bIns="0" numCol="1" spcCol="1270" anchor="ctr" anchorCtr="0">
          <a:noAutofit/>
        </a:bodyPr>
        <a:lstStyle/>
        <a:p>
          <a:pPr marL="0" lvl="0" indent="0" algn="l" defTabSz="1511300">
            <a:lnSpc>
              <a:spcPct val="90000"/>
            </a:lnSpc>
            <a:spcBef>
              <a:spcPct val="0"/>
            </a:spcBef>
            <a:spcAft>
              <a:spcPct val="35000"/>
            </a:spcAft>
            <a:buNone/>
          </a:pPr>
          <a:r>
            <a:rPr lang="en-GB" sz="3400" b="1" kern="1200"/>
            <a:t>Analyse der Fallstudie </a:t>
          </a:r>
          <a:endParaRPr lang="en-BE" sz="3400" kern="1200"/>
        </a:p>
      </dsp:txBody>
      <dsp:txXfrm>
        <a:off x="10407" y="3897213"/>
        <a:ext cx="3165539" cy="1442852"/>
      </dsp:txXfrm>
    </dsp:sp>
    <dsp:sp modelId="{16727F09-A820-4661-B798-4A6ACA264F2D}">
      <dsp:nvSpPr>
        <dsp:cNvPr id="0" name=""/>
        <dsp:cNvSpPr/>
      </dsp:nvSpPr>
      <dsp:spPr>
        <a:xfrm>
          <a:off x="3303104" y="4126397"/>
          <a:ext cx="1573272" cy="157327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46E0744-48AE-4841-A70D-05A0546E0F59}">
      <dsp:nvSpPr>
        <dsp:cNvPr id="0" name=""/>
        <dsp:cNvSpPr/>
      </dsp:nvSpPr>
      <dsp:spPr>
        <a:xfrm>
          <a:off x="5266145" y="541741"/>
          <a:ext cx="4495065" cy="335547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n-GB" sz="1900" kern="1200" dirty="0"/>
            <a:t>Aktivität: Weisen Sie den Gruppen ein Projekt zu, z. B. einen Marketingplan für ein lokales Unternehmen zu entwerfen, ein Möbelstück zu bauen oder einen einfachen Stromkreis zu installieren.</a:t>
          </a:r>
          <a:endParaRPr lang="en-BE" sz="1900" kern="1200" dirty="0"/>
        </a:p>
        <a:p>
          <a:pPr marL="171450" lvl="1" indent="-171450" algn="l" defTabSz="844550">
            <a:lnSpc>
              <a:spcPct val="90000"/>
            </a:lnSpc>
            <a:spcBef>
              <a:spcPct val="0"/>
            </a:spcBef>
            <a:spcAft>
              <a:spcPct val="15000"/>
            </a:spcAft>
            <a:buChar char="•"/>
          </a:pPr>
          <a:r>
            <a:rPr lang="en-GB" sz="1900" kern="1200"/>
            <a:t>Ziel: Anwendung theoretischer Kenntnisse auf eine praktische Aufgabe und Entwicklung von Projektmanagement, Planung und praktischen Fähigkeiten.</a:t>
          </a:r>
          <a:endParaRPr lang="en-BE" sz="1900" kern="1200"/>
        </a:p>
      </dsp:txBody>
      <dsp:txXfrm>
        <a:off x="5344768" y="620364"/>
        <a:ext cx="4337819" cy="3276848"/>
      </dsp:txXfrm>
    </dsp:sp>
    <dsp:sp modelId="{81F4ECC3-3977-41C2-9C40-203F375483F7}">
      <dsp:nvSpPr>
        <dsp:cNvPr id="0" name=""/>
        <dsp:cNvSpPr/>
      </dsp:nvSpPr>
      <dsp:spPr>
        <a:xfrm>
          <a:off x="5266145" y="3897213"/>
          <a:ext cx="4495065" cy="144285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9540" tIns="0" rIns="43180" bIns="0" numCol="1" spcCol="1270" anchor="ctr" anchorCtr="0">
          <a:noAutofit/>
        </a:bodyPr>
        <a:lstStyle/>
        <a:p>
          <a:pPr marL="0" lvl="0" indent="0" algn="l" defTabSz="1511300">
            <a:lnSpc>
              <a:spcPct val="90000"/>
            </a:lnSpc>
            <a:spcBef>
              <a:spcPct val="0"/>
            </a:spcBef>
            <a:spcAft>
              <a:spcPct val="35000"/>
            </a:spcAft>
            <a:buNone/>
          </a:pPr>
          <a:r>
            <a:rPr lang="en-GB" sz="3400" b="1" kern="1200"/>
            <a:t>Projektbasiertes Lernen</a:t>
          </a:r>
          <a:endParaRPr lang="en-BE" sz="3400" kern="1200"/>
        </a:p>
      </dsp:txBody>
      <dsp:txXfrm>
        <a:off x="5266145" y="3897213"/>
        <a:ext cx="3165539" cy="1442852"/>
      </dsp:txXfrm>
    </dsp:sp>
    <dsp:sp modelId="{8656C555-92DB-4F5B-BB1D-6411D38ACFB7}">
      <dsp:nvSpPr>
        <dsp:cNvPr id="0" name=""/>
        <dsp:cNvSpPr/>
      </dsp:nvSpPr>
      <dsp:spPr>
        <a:xfrm>
          <a:off x="8558843" y="4126397"/>
          <a:ext cx="1573272" cy="157327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1E6E12D-27CC-46FE-8C82-534FC1785E31}">
      <dsp:nvSpPr>
        <dsp:cNvPr id="0" name=""/>
        <dsp:cNvSpPr/>
      </dsp:nvSpPr>
      <dsp:spPr>
        <a:xfrm>
          <a:off x="10521884" y="541741"/>
          <a:ext cx="4495065" cy="335547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n-GB" sz="1900" kern="1200"/>
            <a:t>Aktivität: Die Lernenden spielen in einem Rollenspiel eine Interaktion mit einem Kunden nach, z. B. eine Kundendienstsituation im Gastgewerbe oder eine Beratung mit einem Patienten im Gesundheitswesen.</a:t>
          </a:r>
          <a:endParaRPr lang="en-BE" sz="1900" kern="1200"/>
        </a:p>
        <a:p>
          <a:pPr marL="171450" lvl="1" indent="-171450" algn="l" defTabSz="844550">
            <a:lnSpc>
              <a:spcPct val="90000"/>
            </a:lnSpc>
            <a:spcBef>
              <a:spcPct val="0"/>
            </a:spcBef>
            <a:spcAft>
              <a:spcPct val="15000"/>
            </a:spcAft>
            <a:buChar char="•"/>
          </a:pPr>
          <a:r>
            <a:rPr lang="en-GB" sz="1900" kern="1200"/>
            <a:t>Ziel: Verbesserung der Kommunikationsfähigkeiten, Verständnis für branchenspezifische Szenarien und Einübung von professionellem Verhalten.</a:t>
          </a:r>
          <a:endParaRPr lang="en-BE" sz="1900" kern="1200"/>
        </a:p>
      </dsp:txBody>
      <dsp:txXfrm>
        <a:off x="10600507" y="620364"/>
        <a:ext cx="4337819" cy="3276848"/>
      </dsp:txXfrm>
    </dsp:sp>
    <dsp:sp modelId="{8BE64AE9-D9FE-465F-9654-41E8E7499393}">
      <dsp:nvSpPr>
        <dsp:cNvPr id="0" name=""/>
        <dsp:cNvSpPr/>
      </dsp:nvSpPr>
      <dsp:spPr>
        <a:xfrm>
          <a:off x="10521884" y="3897213"/>
          <a:ext cx="4495065" cy="144285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9540" tIns="0" rIns="43180" bIns="0" numCol="1" spcCol="1270" anchor="ctr" anchorCtr="0">
          <a:noAutofit/>
        </a:bodyPr>
        <a:lstStyle/>
        <a:p>
          <a:pPr marL="0" lvl="0" indent="0" algn="l" defTabSz="1511300">
            <a:lnSpc>
              <a:spcPct val="90000"/>
            </a:lnSpc>
            <a:spcBef>
              <a:spcPct val="0"/>
            </a:spcBef>
            <a:spcAft>
              <a:spcPct val="35000"/>
            </a:spcAft>
            <a:buNone/>
          </a:pPr>
          <a:r>
            <a:rPr lang="en-GB" sz="3400" b="1" kern="1200"/>
            <a:t>Szenarien für Rollenspiele</a:t>
          </a:r>
          <a:endParaRPr lang="en-BE" sz="3400" kern="1200"/>
        </a:p>
      </dsp:txBody>
      <dsp:txXfrm>
        <a:off x="10521884" y="3897213"/>
        <a:ext cx="3165539" cy="1442852"/>
      </dsp:txXfrm>
    </dsp:sp>
    <dsp:sp modelId="{7682FE76-BE87-425A-AEF9-B3E96407E304}">
      <dsp:nvSpPr>
        <dsp:cNvPr id="0" name=""/>
        <dsp:cNvSpPr/>
      </dsp:nvSpPr>
      <dsp:spPr>
        <a:xfrm>
          <a:off x="13814581" y="4126397"/>
          <a:ext cx="1573272" cy="157327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auf , um den Haupttitelstil zu bearbeiten</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auf , um die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18" Type="http://schemas.openxmlformats.org/officeDocument/2006/relationships/image" Target="../media/image4.png"/><Relationship Id="rId3" Type="http://schemas.openxmlformats.org/officeDocument/2006/relationships/image" Target="../media/image16.svg"/><Relationship Id="rId7" Type="http://schemas.openxmlformats.org/officeDocument/2006/relationships/diagramColors" Target="../diagrams/colors6.xml"/><Relationship Id="rId12" Type="http://schemas.openxmlformats.org/officeDocument/2006/relationships/diagramColors" Target="../diagrams/colors7.xml"/><Relationship Id="rId17" Type="http://schemas.openxmlformats.org/officeDocument/2006/relationships/image" Target="../media/image18.jpeg"/><Relationship Id="rId2" Type="http://schemas.openxmlformats.org/officeDocument/2006/relationships/image" Target="../media/image15.png"/><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5" Type="http://schemas.openxmlformats.org/officeDocument/2006/relationships/image" Target="../media/image10.png"/><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8.xml"/><Relationship Id="rId13" Type="http://schemas.openxmlformats.org/officeDocument/2006/relationships/image" Target="../media/image2.png"/><Relationship Id="rId3" Type="http://schemas.openxmlformats.org/officeDocument/2006/relationships/image" Target="../media/image14.svg"/><Relationship Id="rId7" Type="http://schemas.openxmlformats.org/officeDocument/2006/relationships/diagramLayout" Target="../diagrams/layout8.xml"/><Relationship Id="rId12"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Data" Target="../diagrams/data8.xml"/><Relationship Id="rId11" Type="http://schemas.openxmlformats.org/officeDocument/2006/relationships/image" Target="../media/image1.png"/><Relationship Id="rId5" Type="http://schemas.openxmlformats.org/officeDocument/2006/relationships/image" Target="../media/image16.svg"/><Relationship Id="rId10" Type="http://schemas.microsoft.com/office/2007/relationships/diagramDrawing" Target="../diagrams/drawing8.xml"/><Relationship Id="rId4" Type="http://schemas.openxmlformats.org/officeDocument/2006/relationships/image" Target="../media/image15.png"/><Relationship Id="rId9" Type="http://schemas.openxmlformats.org/officeDocument/2006/relationships/diagramColors" Target="../diagrams/colors8.xml"/><Relationship Id="rId1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16.svg"/><Relationship Id="rId7" Type="http://schemas.openxmlformats.org/officeDocument/2006/relationships/diagramData" Target="../diagrams/data9.xml"/><Relationship Id="rId12"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png"/><Relationship Id="rId11" Type="http://schemas.microsoft.com/office/2007/relationships/diagramDrawing" Target="../diagrams/drawing9.xml"/><Relationship Id="rId5" Type="http://schemas.openxmlformats.org/officeDocument/2006/relationships/image" Target="../media/image10.png"/><Relationship Id="rId10" Type="http://schemas.openxmlformats.org/officeDocument/2006/relationships/diagramColors" Target="../diagrams/colors9.xml"/><Relationship Id="rId4" Type="http://schemas.openxmlformats.org/officeDocument/2006/relationships/image" Target="../media/image1.png"/><Relationship Id="rId9"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10" Type="http://schemas.openxmlformats.org/officeDocument/2006/relationships/image" Target="../media/image4.png"/><Relationship Id="rId4" Type="http://schemas.openxmlformats.org/officeDocument/2006/relationships/diagramQuickStyle" Target="../diagrams/quickStyle10.xm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2.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svg"/><Relationship Id="rId7"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16.svg"/><Relationship Id="rId7" Type="http://schemas.openxmlformats.org/officeDocument/2006/relationships/diagramData" Target="../diagrams/data11.xml"/><Relationship Id="rId12"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png"/><Relationship Id="rId11" Type="http://schemas.microsoft.com/office/2007/relationships/diagramDrawing" Target="../diagrams/drawing11.xml"/><Relationship Id="rId5" Type="http://schemas.openxmlformats.org/officeDocument/2006/relationships/image" Target="../media/image10.png"/><Relationship Id="rId10" Type="http://schemas.openxmlformats.org/officeDocument/2006/relationships/diagramColors" Target="../diagrams/colors11.xml"/><Relationship Id="rId4" Type="http://schemas.openxmlformats.org/officeDocument/2006/relationships/image" Target="../media/image1.png"/><Relationship Id="rId9"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svg"/><Relationship Id="rId7" Type="http://schemas.openxmlformats.org/officeDocument/2006/relationships/image" Target="../media/image2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png"/><Relationship Id="rId5" Type="http://schemas.openxmlformats.org/officeDocument/2006/relationships/image" Target="../media/image16.svg"/><Relationship Id="rId10"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hyperlink" Target="https://www.scrum.org/resources/blog/power-facilitation-liberating-structures-effective-collaboration" TargetMode="External"/><Relationship Id="rId13" Type="http://schemas.openxmlformats.org/officeDocument/2006/relationships/image" Target="../media/image2.png"/><Relationship Id="rId3" Type="http://schemas.openxmlformats.org/officeDocument/2006/relationships/image" Target="../media/image14.svg"/><Relationship Id="rId7" Type="http://schemas.openxmlformats.org/officeDocument/2006/relationships/hyperlink" Target="https://www.betterup.com/blog/professional-development" TargetMode="External"/><Relationship Id="rId12"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hyperlink" Target="https://www.coursera.org/articles/professional-development-goals" TargetMode="External"/><Relationship Id="rId11" Type="http://schemas.openxmlformats.org/officeDocument/2006/relationships/image" Target="../media/image1.png"/><Relationship Id="rId5" Type="http://schemas.openxmlformats.org/officeDocument/2006/relationships/image" Target="../media/image16.svg"/><Relationship Id="rId10" Type="http://schemas.openxmlformats.org/officeDocument/2006/relationships/hyperlink" Target="https://www.academia.edu/59945173/Building_Collaboration_in_the_Flipped_Classroom_A_Case_Study" TargetMode="External"/><Relationship Id="rId4" Type="http://schemas.openxmlformats.org/officeDocument/2006/relationships/image" Target="../media/image15.png"/><Relationship Id="rId9" Type="http://schemas.openxmlformats.org/officeDocument/2006/relationships/hyperlink" Target="https://medium.com/@anthonydneely/the-ultimate-guide-to-flipped-classroom-implementation-strategies-steps-and-essential-tools-f91f01c8268a" TargetMode="External"/><Relationship Id="rId1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gate.net/figure/Teacher-and-student-roles-in-the-flipped-classroom-model_fig2_312056149" TargetMode="External"/><Relationship Id="rId7"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4.png"/><Relationship Id="rId4" Type="http://schemas.openxmlformats.org/officeDocument/2006/relationships/diagramQuickStyle" Target="../diagrams/quickStyle2.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s://www.powerschool.com/blog/a-beginners-guide-to-the-flipped-classroom/" TargetMode="External"/><Relationship Id="rId3" Type="http://schemas.openxmlformats.org/officeDocument/2006/relationships/image" Target="../media/image8.sv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image" Target="../media/image2.png"/><Relationship Id="rId3" Type="http://schemas.openxmlformats.org/officeDocument/2006/relationships/image" Target="../media/image14.svg"/><Relationship Id="rId7" Type="http://schemas.openxmlformats.org/officeDocument/2006/relationships/diagramLayout" Target="../diagrams/layout3.xml"/><Relationship Id="rId12"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1.png"/><Relationship Id="rId5" Type="http://schemas.openxmlformats.org/officeDocument/2006/relationships/image" Target="../media/image16.svg"/><Relationship Id="rId10" Type="http://schemas.microsoft.com/office/2007/relationships/diagramDrawing" Target="../diagrams/drawing3.xml"/><Relationship Id="rId4" Type="http://schemas.openxmlformats.org/officeDocument/2006/relationships/image" Target="../media/image15.png"/><Relationship Id="rId9" Type="http://schemas.openxmlformats.org/officeDocument/2006/relationships/diagramColors" Target="../diagrams/colors3.xml"/><Relationship Id="rId1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18" Type="http://schemas.openxmlformats.org/officeDocument/2006/relationships/image" Target="../media/image4.png"/><Relationship Id="rId3" Type="http://schemas.openxmlformats.org/officeDocument/2006/relationships/image" Target="../media/image16.svg"/><Relationship Id="rId7" Type="http://schemas.openxmlformats.org/officeDocument/2006/relationships/diagramColors" Target="../diagrams/colors4.xml"/><Relationship Id="rId12" Type="http://schemas.openxmlformats.org/officeDocument/2006/relationships/diagramColors" Target="../diagrams/colors5.xml"/><Relationship Id="rId17" Type="http://schemas.openxmlformats.org/officeDocument/2006/relationships/image" Target="../media/image17.jpeg"/><Relationship Id="rId2" Type="http://schemas.openxmlformats.org/officeDocument/2006/relationships/image" Target="../media/image15.png"/><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image" Target="../media/image10.png"/><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544664"/>
            <a:ext cx="9259269" cy="2954655"/>
          </a:xfrm>
          <a:prstGeom prst="rect">
            <a:avLst/>
          </a:prstGeom>
        </p:spPr>
        <p:txBody>
          <a:bodyPr lIns="0" tIns="0" rIns="0" bIns="0" rtlCol="0" anchor="t">
            <a:spAutoFit/>
          </a:bodyPr>
          <a:lstStyle/>
          <a:p>
            <a:r>
              <a:rPr lang="en-GB" sz="4000" spc="-102" dirty="0">
                <a:solidFill>
                  <a:srgbClr val="FB8709"/>
                </a:solidFill>
                <a:latin typeface="HK Grotesk Bold"/>
              </a:rPr>
              <a:t>Modul 3: Gestaltung von Flipped-Classroom-Unterricht durch kollaborative Methoden</a:t>
            </a:r>
          </a:p>
          <a:p>
            <a:endParaRPr lang="en-GB" sz="4000" spc="-102" dirty="0">
              <a:solidFill>
                <a:srgbClr val="FB8709"/>
              </a:solidFill>
              <a:latin typeface="HK Grotesk Bold"/>
            </a:endParaRPr>
          </a:p>
          <a:p>
            <a:r>
              <a:rPr lang="en-GB" sz="3600" spc="-87" dirty="0">
                <a:solidFill>
                  <a:srgbClr val="053249"/>
                </a:solidFill>
                <a:latin typeface="HK Grotesk Bold"/>
              </a:rPr>
              <a:t>Einheit 3: Erleichterung von kollaborativen Aktivitäten in Flipped Classroom-Umgebungen</a:t>
            </a:r>
            <a:endParaRPr lang="en-US" sz="3600" spc="-87" dirty="0">
              <a:solidFill>
                <a:srgbClr val="053249"/>
              </a:solidFill>
              <a:latin typeface="HK Grotesk Bold"/>
            </a:endParaRPr>
          </a:p>
        </p:txBody>
      </p:sp>
      <p:grpSp>
        <p:nvGrpSpPr>
          <p:cNvPr id="3" name="Group 3"/>
          <p:cNvGrpSpPr/>
          <p:nvPr/>
        </p:nvGrpSpPr>
        <p:grpSpPr>
          <a:xfrm rot="-10800000">
            <a:off x="9673884" y="-1920219"/>
            <a:ext cx="10305338" cy="10262060"/>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endParaRPr lang="en-IE"/>
            </a:p>
          </p:txBody>
        </p:sp>
      </p:grpSp>
      <p:grpSp>
        <p:nvGrpSpPr>
          <p:cNvPr id="5" name="Group 5"/>
          <p:cNvGrpSpPr/>
          <p:nvPr/>
        </p:nvGrpSpPr>
        <p:grpSpPr>
          <a:xfrm rot="-5400000">
            <a:off x="13579297" y="5173799"/>
            <a:ext cx="5050689" cy="5175713"/>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endParaRPr lang="en-IE"/>
            </a:p>
          </p:txBody>
        </p:sp>
      </p:grpSp>
      <p:sp>
        <p:nvSpPr>
          <p:cNvPr id="7" name="Freeform 7"/>
          <p:cNvSpPr/>
          <p:nvPr/>
        </p:nvSpPr>
        <p:spPr>
          <a:xfrm>
            <a:off x="685288" y="6503003"/>
            <a:ext cx="3367356" cy="3367356"/>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endParaRPr lang="en-IE"/>
          </a:p>
        </p:txBody>
      </p:sp>
      <p:sp>
        <p:nvSpPr>
          <p:cNvPr id="9" name="TextBox 9"/>
          <p:cNvSpPr txBox="1"/>
          <p:nvPr/>
        </p:nvSpPr>
        <p:spPr>
          <a:xfrm>
            <a:off x="1028700" y="1501381"/>
            <a:ext cx="11295250" cy="1071880"/>
          </a:xfrm>
          <a:prstGeom prst="rect">
            <a:avLst/>
          </a:prstGeom>
        </p:spPr>
        <p:txBody>
          <a:bodyPr lIns="0" tIns="0" rIns="0" bIns="0" rtlCol="0" anchor="t">
            <a:spAutoFit/>
          </a:bodyPr>
          <a:lstStyle/>
          <a:p>
            <a:pPr>
              <a:lnSpc>
                <a:spcPts val="4234"/>
              </a:lnSpc>
            </a:pPr>
            <a:r>
              <a:rPr lang="en-US" sz="3499" dirty="0" err="1">
                <a:solidFill>
                  <a:srgbClr val="053249"/>
                </a:solidFill>
                <a:latin typeface="HK Grotesk"/>
              </a:rPr>
              <a:t>CollaboratiVET-Lehrplan</a:t>
            </a:r>
            <a:r>
              <a:rPr lang="en-US" sz="3499" dirty="0">
                <a:solidFill>
                  <a:srgbClr val="053249"/>
                </a:solidFill>
                <a:latin typeface="HK Grotesk"/>
              </a:rPr>
              <a:t> für </a:t>
            </a:r>
            <a:r>
              <a:rPr lang="en-US" sz="3499" dirty="0" err="1">
                <a:solidFill>
                  <a:srgbClr val="053249"/>
                </a:solidFill>
                <a:latin typeface="HK Grotesk"/>
              </a:rPr>
              <a:t>Lehrkraft</a:t>
            </a:r>
            <a:r>
              <a:rPr lang="tr-TR" sz="3499" dirty="0">
                <a:solidFill>
                  <a:srgbClr val="053249"/>
                </a:solidFill>
                <a:latin typeface="HK Grotesk"/>
              </a:rPr>
              <a:t> </a:t>
            </a:r>
            <a:r>
              <a:rPr lang="en-US" sz="3499" dirty="0">
                <a:solidFill>
                  <a:srgbClr val="053249"/>
                </a:solidFill>
                <a:latin typeface="HK Grotesk"/>
              </a:rPr>
              <a:t>/</a:t>
            </a:r>
            <a:r>
              <a:rPr lang="en-US" sz="3499" dirty="0" err="1">
                <a:solidFill>
                  <a:srgbClr val="053249"/>
                </a:solidFill>
                <a:latin typeface="HK Grotesk"/>
              </a:rPr>
              <a:t>Ausbilder</a:t>
            </a:r>
            <a:r>
              <a:rPr lang="tr-TR" sz="3499" dirty="0">
                <a:solidFill>
                  <a:srgbClr val="053249"/>
                </a:solidFill>
                <a:latin typeface="HK Grotesk"/>
              </a:rPr>
              <a:t> </a:t>
            </a:r>
            <a:r>
              <a:rPr lang="en-US" sz="3499" dirty="0">
                <a:solidFill>
                  <a:srgbClr val="053249"/>
                </a:solidFill>
                <a:latin typeface="HK Grotesk"/>
              </a:rPr>
              <a:t>/</a:t>
            </a:r>
            <a:r>
              <a:rPr lang="en-US" sz="3499" dirty="0" err="1">
                <a:solidFill>
                  <a:srgbClr val="053249"/>
                </a:solidFill>
                <a:latin typeface="HK Grotesk"/>
              </a:rPr>
              <a:t>Erzieher</a:t>
            </a:r>
            <a:r>
              <a:rPr lang="en-US" sz="3499" dirty="0">
                <a:solidFill>
                  <a:srgbClr val="053249"/>
                </a:solidFill>
                <a:latin typeface="HK Grotesk"/>
              </a:rPr>
              <a:t> in der </a:t>
            </a:r>
            <a:r>
              <a:rPr lang="en-US" sz="3499" dirty="0" err="1">
                <a:solidFill>
                  <a:srgbClr val="053249"/>
                </a:solidFill>
                <a:latin typeface="HK Grotesk"/>
              </a:rPr>
              <a:t>beruflichen</a:t>
            </a:r>
            <a:r>
              <a:rPr lang="en-US" sz="3499" dirty="0">
                <a:solidFill>
                  <a:srgbClr val="053249"/>
                </a:solidFill>
                <a:latin typeface="HK Grotesk"/>
              </a:rPr>
              <a:t> </a:t>
            </a:r>
            <a:r>
              <a:rPr lang="en-US" sz="3499" dirty="0" err="1">
                <a:solidFill>
                  <a:srgbClr val="053249"/>
                </a:solidFill>
                <a:latin typeface="HK Grotesk"/>
              </a:rPr>
              <a:t>Bildung</a:t>
            </a:r>
            <a:r>
              <a:rPr lang="en-US" sz="3499" dirty="0">
                <a:solidFill>
                  <a:srgbClr val="053249"/>
                </a:solidFill>
                <a:latin typeface="HK Grotesk"/>
              </a:rPr>
              <a:t> </a:t>
            </a:r>
          </a:p>
        </p:txBody>
      </p:sp>
      <p:sp>
        <p:nvSpPr>
          <p:cNvPr id="12" name="TextBox 12"/>
          <p:cNvSpPr txBox="1"/>
          <p:nvPr/>
        </p:nvSpPr>
        <p:spPr>
          <a:xfrm>
            <a:off x="4325513" y="9144970"/>
            <a:ext cx="6720632" cy="1243802"/>
          </a:xfrm>
          <a:prstGeom prst="rect">
            <a:avLst/>
          </a:prstGeom>
        </p:spPr>
        <p:txBody>
          <a:bodyPr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de-DE" sz="12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400" b="0" i="0" u="none" strike="noStrike" cap="none" dirty="0">
              <a:solidFill>
                <a:srgbClr val="000000"/>
              </a:solidFill>
              <a:latin typeface="Arial"/>
              <a:ea typeface="Arial"/>
              <a:cs typeface="Arial"/>
              <a:sym typeface="Arial"/>
            </a:endParaRPr>
          </a:p>
          <a:p>
            <a:pPr algn="just">
              <a:lnSpc>
                <a:spcPts val="1680"/>
              </a:lnSpc>
              <a:spcBef>
                <a:spcPct val="0"/>
              </a:spcBef>
            </a:pPr>
            <a:endParaRPr lang="en-US" sz="1200" dirty="0">
              <a:solidFill>
                <a:srgbClr val="121212"/>
              </a:solidFill>
              <a:latin typeface="HK Grotesk Light"/>
            </a:endParaRPr>
          </a:p>
        </p:txBody>
      </p:sp>
      <p:pic>
        <p:nvPicPr>
          <p:cNvPr id="13" name="Picture 12">
            <a:extLst>
              <a:ext uri="{FF2B5EF4-FFF2-40B4-BE49-F238E27FC236}">
                <a16:creationId xmlns:a16="http://schemas.microsoft.com/office/drawing/2014/main" id="{67631E39-FCA9-43B3-B983-C039C6BE9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3630" y="9393988"/>
            <a:ext cx="938164" cy="341150"/>
          </a:xfrm>
          <a:prstGeom prst="rect">
            <a:avLst/>
          </a:prstGeom>
        </p:spPr>
      </p:pic>
      <p:pic>
        <p:nvPicPr>
          <p:cNvPr id="14" name="Picture 13" descr="A group of people sitting at a table&#10;&#10;Description automatically generated">
            <a:extLst>
              <a:ext uri="{FF2B5EF4-FFF2-40B4-BE49-F238E27FC236}">
                <a16:creationId xmlns:a16="http://schemas.microsoft.com/office/drawing/2014/main" id="{EE3AB4A7-2E16-2A4D-2C98-65047FB834DF}"/>
              </a:ext>
            </a:extLst>
          </p:cNvPr>
          <p:cNvPicPr>
            <a:picLocks noChangeAspect="1"/>
          </p:cNvPicPr>
          <p:nvPr/>
        </p:nvPicPr>
        <p:blipFill>
          <a:blip r:embed="rId4"/>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Blue text on a white background&#10;&#10;Description automatically generated">
            <a:extLst>
              <a:ext uri="{FF2B5EF4-FFF2-40B4-BE49-F238E27FC236}">
                <a16:creationId xmlns:a16="http://schemas.microsoft.com/office/drawing/2014/main" id="{FD5DB5E5-9C56-FAE7-CDB3-246B0CF20AFB}"/>
              </a:ext>
            </a:extLst>
          </p:cNvPr>
          <p:cNvPicPr>
            <a:picLocks noChangeAspect="1"/>
          </p:cNvPicPr>
          <p:nvPr/>
        </p:nvPicPr>
        <p:blipFill>
          <a:blip r:embed="rId5"/>
          <a:stretch>
            <a:fillRect/>
          </a:stretch>
        </p:blipFill>
        <p:spPr>
          <a:xfrm>
            <a:off x="736659" y="9144970"/>
            <a:ext cx="3315985" cy="6956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28474BB0-751F-5BF0-B6C3-9E32E6B283F2}"/>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E8072CD5-342B-7BB5-56ED-2A93F59443F1}"/>
              </a:ext>
            </a:extLst>
          </p:cNvPr>
          <p:cNvSpPr/>
          <p:nvPr/>
        </p:nvSpPr>
        <p:spPr>
          <a:xfrm>
            <a:off x="17044742" y="-150232"/>
            <a:ext cx="1246758" cy="8954299"/>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62E1AE0A-BE86-7EA6-BF50-BD16F1A1B1B6}"/>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F29E825B-F388-6484-C82B-732540DB8E7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35CE4BFB-7D41-F92E-5C3F-70E13C2BA1F9}"/>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1868CFBD-7E49-A025-F9F4-46AC75E4B14B}"/>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11" name="Diagram 10">
            <a:extLst>
              <a:ext uri="{FF2B5EF4-FFF2-40B4-BE49-F238E27FC236}">
                <a16:creationId xmlns:a16="http://schemas.microsoft.com/office/drawing/2014/main" id="{E182050E-81C0-9B40-6CCE-DF1D0BBE82B6}"/>
              </a:ext>
            </a:extLst>
          </p:cNvPr>
          <p:cNvGraphicFramePr/>
          <p:nvPr>
            <p:extLst>
              <p:ext uri="{D42A27DB-BD31-4B8C-83A1-F6EECF244321}">
                <p14:modId xmlns:p14="http://schemas.microsoft.com/office/powerpoint/2010/main" val="1787144600"/>
              </p:ext>
            </p:extLst>
          </p:nvPr>
        </p:nvGraphicFramePr>
        <p:xfrm>
          <a:off x="685800" y="2141149"/>
          <a:ext cx="9144000" cy="2481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5" name="Diagram 24">
            <a:extLst>
              <a:ext uri="{FF2B5EF4-FFF2-40B4-BE49-F238E27FC236}">
                <a16:creationId xmlns:a16="http://schemas.microsoft.com/office/drawing/2014/main" id="{93BB02EA-BF01-2740-3BDB-1866E342512F}"/>
              </a:ext>
            </a:extLst>
          </p:cNvPr>
          <p:cNvGraphicFramePr/>
          <p:nvPr>
            <p:extLst>
              <p:ext uri="{D42A27DB-BD31-4B8C-83A1-F6EECF244321}">
                <p14:modId xmlns:p14="http://schemas.microsoft.com/office/powerpoint/2010/main" val="2475550121"/>
              </p:ext>
            </p:extLst>
          </p:nvPr>
        </p:nvGraphicFramePr>
        <p:xfrm>
          <a:off x="685800" y="4721429"/>
          <a:ext cx="9144000" cy="26223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8" name="Google Shape;117;p3">
            <a:extLst>
              <a:ext uri="{FF2B5EF4-FFF2-40B4-BE49-F238E27FC236}">
                <a16:creationId xmlns:a16="http://schemas.microsoft.com/office/drawing/2014/main" id="{D12776BF-FC6E-F8CC-5834-63F3EF4DEA2E}"/>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C9C812DC-8CAA-A48F-06A6-4CF317914E5F}"/>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19;p3">
            <a:extLst>
              <a:ext uri="{FF2B5EF4-FFF2-40B4-BE49-F238E27FC236}">
                <a16:creationId xmlns:a16="http://schemas.microsoft.com/office/drawing/2014/main" id="{FC535731-C3E9-648C-6752-445B62256409}"/>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24" name="Picture 23">
            <a:extLst>
              <a:ext uri="{FF2B5EF4-FFF2-40B4-BE49-F238E27FC236}">
                <a16:creationId xmlns:a16="http://schemas.microsoft.com/office/drawing/2014/main" id="{5A04ADEA-844F-86B3-53E2-624B723EB36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9" name="TextBox 2">
            <a:extLst>
              <a:ext uri="{FF2B5EF4-FFF2-40B4-BE49-F238E27FC236}">
                <a16:creationId xmlns:a16="http://schemas.microsoft.com/office/drawing/2014/main" id="{33E8D5CC-0546-28FD-409F-C6DA1CB93C64}"/>
              </a:ext>
            </a:extLst>
          </p:cNvPr>
          <p:cNvSpPr txBox="1"/>
          <p:nvPr/>
        </p:nvSpPr>
        <p:spPr>
          <a:xfrm>
            <a:off x="484662" y="692130"/>
            <a:ext cx="13563600" cy="1354217"/>
          </a:xfrm>
          <a:prstGeom prst="rect">
            <a:avLst/>
          </a:prstGeom>
        </p:spPr>
        <p:txBody>
          <a:bodyPr wrap="square" lIns="0" tIns="0" rIns="0" bIns="0" rtlCol="0" anchor="t">
            <a:spAutoFit/>
          </a:bodyPr>
          <a:lstStyle/>
          <a:p>
            <a:r>
              <a:rPr lang="en-GB" sz="4400" spc="-87" dirty="0">
                <a:solidFill>
                  <a:srgbClr val="033C5B"/>
                </a:solidFill>
                <a:latin typeface="HK Grotesk Bold"/>
              </a:rPr>
              <a:t>Aktives Lernen durch Zusammenarbeit: </a:t>
            </a:r>
            <a:r>
              <a:rPr lang="en-GB" sz="4400" spc="-87" dirty="0">
                <a:solidFill>
                  <a:srgbClr val="033C5B"/>
                </a:solidFill>
                <a:latin typeface="HK Grotesk Light" panose="020B0604020202020204" charset="0"/>
              </a:rPr>
              <a:t>Die Zusammenarbeit als Katalysator für aktives Lernen</a:t>
            </a:r>
            <a:endParaRPr lang="en-GB" sz="4400" spc="-87" dirty="0">
              <a:solidFill>
                <a:srgbClr val="033C5B"/>
              </a:solidFill>
              <a:latin typeface="HK Grotesk Bold"/>
            </a:endParaRPr>
          </a:p>
        </p:txBody>
      </p:sp>
      <p:sp>
        <p:nvSpPr>
          <p:cNvPr id="10" name="AutoShape 4">
            <a:extLst>
              <a:ext uri="{FF2B5EF4-FFF2-40B4-BE49-F238E27FC236}">
                <a16:creationId xmlns:a16="http://schemas.microsoft.com/office/drawing/2014/main" id="{AF4F3A22-BD4B-9CC4-309F-69724752A52B}"/>
              </a:ext>
            </a:extLst>
          </p:cNvPr>
          <p:cNvSpPr/>
          <p:nvPr/>
        </p:nvSpPr>
        <p:spPr>
          <a:xfrm rot="-5400000">
            <a:off x="8470041" y="-9274818"/>
            <a:ext cx="1246758" cy="18291501"/>
          </a:xfrm>
          <a:prstGeom prst="rect">
            <a:avLst/>
          </a:prstGeom>
          <a:solidFill>
            <a:srgbClr val="FB8709"/>
          </a:solidFill>
        </p:spPr>
        <p:txBody>
          <a:bodyPr/>
          <a:lstStyle/>
          <a:p>
            <a:endParaRPr lang="en-IE"/>
          </a:p>
        </p:txBody>
      </p:sp>
      <p:pic>
        <p:nvPicPr>
          <p:cNvPr id="27" name="Picture 26" descr="A person and person working on a computer&#10;&#10;Description automatically generated">
            <a:extLst>
              <a:ext uri="{FF2B5EF4-FFF2-40B4-BE49-F238E27FC236}">
                <a16:creationId xmlns:a16="http://schemas.microsoft.com/office/drawing/2014/main" id="{A35D224C-9175-517A-0DCB-2B288A2CEA3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645739" y="3454053"/>
            <a:ext cx="6612516" cy="4408895"/>
          </a:xfrm>
          <a:prstGeom prst="rect">
            <a:avLst/>
          </a:prstGeom>
          <a:ln>
            <a:noFill/>
          </a:ln>
          <a:effectLst>
            <a:outerShdw blurRad="292100" dist="139700" dir="2700000" algn="tl" rotWithShape="0">
              <a:srgbClr val="333333">
                <a:alpha val="65000"/>
              </a:srgbClr>
            </a:outerShdw>
          </a:effectLst>
        </p:spPr>
      </p:pic>
      <p:pic>
        <p:nvPicPr>
          <p:cNvPr id="2" name="Picture 1" descr="Blue text on a white background&#10;&#10;Description automatically generated">
            <a:extLst>
              <a:ext uri="{FF2B5EF4-FFF2-40B4-BE49-F238E27FC236}">
                <a16:creationId xmlns:a16="http://schemas.microsoft.com/office/drawing/2014/main" id="{1DB38056-E0D3-BE45-ECF1-5C1E5AD6E481}"/>
              </a:ext>
            </a:extLst>
          </p:cNvPr>
          <p:cNvPicPr>
            <a:picLocks noChangeAspect="1"/>
          </p:cNvPicPr>
          <p:nvPr/>
        </p:nvPicPr>
        <p:blipFill>
          <a:blip r:embed="rId18"/>
          <a:stretch>
            <a:fillRect/>
          </a:stretch>
        </p:blipFill>
        <p:spPr>
          <a:xfrm>
            <a:off x="2671898" y="9332143"/>
            <a:ext cx="2409263" cy="505452"/>
          </a:xfrm>
          <a:prstGeom prst="rect">
            <a:avLst/>
          </a:prstGeom>
        </p:spPr>
      </p:pic>
    </p:spTree>
    <p:extLst>
      <p:ext uri="{BB962C8B-B14F-4D97-AF65-F5344CB8AC3E}">
        <p14:creationId xmlns:p14="http://schemas.microsoft.com/office/powerpoint/2010/main" val="125515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945183" y="317945"/>
            <a:ext cx="13265244" cy="925125"/>
          </a:xfrm>
          <a:prstGeom prst="rect">
            <a:avLst/>
          </a:prstGeom>
        </p:spPr>
        <p:txBody>
          <a:bodyPr lIns="0" tIns="0" rIns="0" bIns="0" rtlCol="0" anchor="t">
            <a:spAutoFit/>
          </a:bodyPr>
          <a:lstStyle/>
          <a:p>
            <a:pPr>
              <a:lnSpc>
                <a:spcPts val="7699"/>
              </a:lnSpc>
            </a:pPr>
            <a:r>
              <a:rPr lang="en-GB" sz="4800" spc="-69" dirty="0">
                <a:solidFill>
                  <a:srgbClr val="033C5B"/>
                </a:solidFill>
                <a:latin typeface="HK Grotesk Bold"/>
              </a:rPr>
              <a:t>Die Dynamik der Teamarbeit im Bildungswesen</a:t>
            </a:r>
            <a:endParaRPr lang="en-US" sz="4800" spc="-69" dirty="0">
              <a:solidFill>
                <a:srgbClr val="033C5B"/>
              </a:solidFill>
              <a:latin typeface="HK Grotesk Bold"/>
            </a:endParaRPr>
          </a:p>
        </p:txBody>
      </p:sp>
      <p:sp>
        <p:nvSpPr>
          <p:cNvPr id="3" name="AutoShape 3"/>
          <p:cNvSpPr/>
          <p:nvPr/>
        </p:nvSpPr>
        <p:spPr>
          <a:xfrm>
            <a:off x="-130877" y="-38241"/>
            <a:ext cx="2766824" cy="5218616"/>
          </a:xfrm>
          <a:prstGeom prst="rect">
            <a:avLst/>
          </a:prstGeom>
          <a:solidFill>
            <a:srgbClr val="FB8709"/>
          </a:solidFill>
        </p:spPr>
        <p:txBody>
          <a:bodyPr/>
          <a:lstStyle/>
          <a:p>
            <a:endParaRPr lang="en-IE"/>
          </a:p>
        </p:txBody>
      </p:sp>
      <p:sp>
        <p:nvSpPr>
          <p:cNvPr id="4" name="Freeform 4"/>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p:cNvSpPr/>
          <p:nvPr/>
        </p:nvSpPr>
        <p:spPr>
          <a:xfrm>
            <a:off x="-130877" y="5143500"/>
            <a:ext cx="2766824" cy="3665330"/>
          </a:xfrm>
          <a:prstGeom prst="rect">
            <a:avLst/>
          </a:prstGeom>
          <a:solidFill>
            <a:srgbClr val="053249"/>
          </a:solidFill>
        </p:spPr>
        <p:txBody>
          <a:bodyPr/>
          <a:lstStyle/>
          <a:p>
            <a:endParaRPr lang="en-IE"/>
          </a:p>
        </p:txBody>
      </p:sp>
      <p:sp>
        <p:nvSpPr>
          <p:cNvPr id="6" name="Freeform 6"/>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graphicFrame>
        <p:nvGraphicFramePr>
          <p:cNvPr id="17" name="Diagram 16">
            <a:extLst>
              <a:ext uri="{FF2B5EF4-FFF2-40B4-BE49-F238E27FC236}">
                <a16:creationId xmlns:a16="http://schemas.microsoft.com/office/drawing/2014/main" id="{AC18F1B7-D211-F927-EC60-7628C632CC8B}"/>
              </a:ext>
            </a:extLst>
          </p:cNvPr>
          <p:cNvGraphicFramePr/>
          <p:nvPr>
            <p:extLst>
              <p:ext uri="{D42A27DB-BD31-4B8C-83A1-F6EECF244321}">
                <p14:modId xmlns:p14="http://schemas.microsoft.com/office/powerpoint/2010/main" val="372110721"/>
              </p:ext>
            </p:extLst>
          </p:nvPr>
        </p:nvGraphicFramePr>
        <p:xfrm>
          <a:off x="3075690" y="1560663"/>
          <a:ext cx="14223097" cy="66325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AutoShape 11"/>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6BE39F1B-CF4D-F712-A0E0-495E02BC0339}"/>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E5DA2E4F-86A0-14C7-338D-B11ACE2077C6}"/>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E320C4A6-0F0C-2157-F8B6-0699CC1EEBD0}"/>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16" name="Picture 15">
            <a:extLst>
              <a:ext uri="{FF2B5EF4-FFF2-40B4-BE49-F238E27FC236}">
                <a16:creationId xmlns:a16="http://schemas.microsoft.com/office/drawing/2014/main" id="{B78C5D8C-73E0-32F4-E101-EC4A36BC812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7" name="Picture 6" descr="Blue text on a white background&#10;&#10;Description automatically generated">
            <a:extLst>
              <a:ext uri="{FF2B5EF4-FFF2-40B4-BE49-F238E27FC236}">
                <a16:creationId xmlns:a16="http://schemas.microsoft.com/office/drawing/2014/main" id="{271B1F48-473D-E940-56DC-FED55D5E86AA}"/>
              </a:ext>
            </a:extLst>
          </p:cNvPr>
          <p:cNvPicPr>
            <a:picLocks noChangeAspect="1"/>
          </p:cNvPicPr>
          <p:nvPr/>
        </p:nvPicPr>
        <p:blipFill>
          <a:blip r:embed="rId14"/>
          <a:stretch>
            <a:fillRect/>
          </a:stretch>
        </p:blipFill>
        <p:spPr>
          <a:xfrm>
            <a:off x="2671898" y="9332143"/>
            <a:ext cx="2409263" cy="50545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5542F208-6538-DB7D-1FB1-0F870921F880}"/>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33A0A39D-08A0-D4CF-65F7-C3679D7CA964}"/>
              </a:ext>
            </a:extLst>
          </p:cNvPr>
          <p:cNvSpPr/>
          <p:nvPr/>
        </p:nvSpPr>
        <p:spPr>
          <a:xfrm>
            <a:off x="17044742" y="-150232"/>
            <a:ext cx="1246758" cy="8954299"/>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CCD4D1A6-4A00-8759-5427-A82DEDDB5B18}"/>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560D961E-F9D0-2551-33E0-2E4F856D570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39DEA5F2-E7B2-3408-CCA9-C45B356BECDF}"/>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1E531CF1-06FB-01D8-4302-99FAA880666E}"/>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8" name="Google Shape;117;p3">
            <a:extLst>
              <a:ext uri="{FF2B5EF4-FFF2-40B4-BE49-F238E27FC236}">
                <a16:creationId xmlns:a16="http://schemas.microsoft.com/office/drawing/2014/main" id="{394099A1-743E-2442-0438-9C1F3DE4D176}"/>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F398300C-AA7E-2016-D229-121B932ADF3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19;p3">
            <a:extLst>
              <a:ext uri="{FF2B5EF4-FFF2-40B4-BE49-F238E27FC236}">
                <a16:creationId xmlns:a16="http://schemas.microsoft.com/office/drawing/2014/main" id="{6D55D8C9-3EA2-0431-9B34-BE191A32FEB8}"/>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24" name="Picture 23">
            <a:extLst>
              <a:ext uri="{FF2B5EF4-FFF2-40B4-BE49-F238E27FC236}">
                <a16:creationId xmlns:a16="http://schemas.microsoft.com/office/drawing/2014/main" id="{15C1C873-E9F8-D096-248C-F7C0EA7B52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9" name="TextBox 2">
            <a:extLst>
              <a:ext uri="{FF2B5EF4-FFF2-40B4-BE49-F238E27FC236}">
                <a16:creationId xmlns:a16="http://schemas.microsoft.com/office/drawing/2014/main" id="{1BDE647A-E1DE-C729-0AA0-08E6EAD4B051}"/>
              </a:ext>
            </a:extLst>
          </p:cNvPr>
          <p:cNvSpPr txBox="1"/>
          <p:nvPr/>
        </p:nvSpPr>
        <p:spPr>
          <a:xfrm>
            <a:off x="484662" y="692130"/>
            <a:ext cx="13563600" cy="1354217"/>
          </a:xfrm>
          <a:prstGeom prst="rect">
            <a:avLst/>
          </a:prstGeom>
        </p:spPr>
        <p:txBody>
          <a:bodyPr wrap="square" lIns="0" tIns="0" rIns="0" bIns="0" rtlCol="0" anchor="t">
            <a:spAutoFit/>
          </a:bodyPr>
          <a:lstStyle/>
          <a:p>
            <a:r>
              <a:rPr lang="en-GB" sz="4400" spc="-87" dirty="0">
                <a:solidFill>
                  <a:srgbClr val="033C5B"/>
                </a:solidFill>
                <a:latin typeface="HK Grotesk Bold"/>
              </a:rPr>
              <a:t>Beispiele für kollaborative Aktivitäten in umgedrehten Unterrichtsräumen der Berufsbildung</a:t>
            </a:r>
          </a:p>
        </p:txBody>
      </p:sp>
      <p:sp>
        <p:nvSpPr>
          <p:cNvPr id="10" name="AutoShape 4">
            <a:extLst>
              <a:ext uri="{FF2B5EF4-FFF2-40B4-BE49-F238E27FC236}">
                <a16:creationId xmlns:a16="http://schemas.microsoft.com/office/drawing/2014/main" id="{C22159E5-52CF-AA1D-2E98-86E5A96F4EF9}"/>
              </a:ext>
            </a:extLst>
          </p:cNvPr>
          <p:cNvSpPr/>
          <p:nvPr/>
        </p:nvSpPr>
        <p:spPr>
          <a:xfrm rot="-5400000">
            <a:off x="8470041" y="-9274818"/>
            <a:ext cx="1246758" cy="18291501"/>
          </a:xfrm>
          <a:prstGeom prst="rect">
            <a:avLst/>
          </a:prstGeom>
          <a:solidFill>
            <a:srgbClr val="FB8709"/>
          </a:solidFill>
        </p:spPr>
        <p:txBody>
          <a:bodyPr/>
          <a:lstStyle/>
          <a:p>
            <a:endParaRPr lang="en-IE"/>
          </a:p>
        </p:txBody>
      </p:sp>
      <p:graphicFrame>
        <p:nvGraphicFramePr>
          <p:cNvPr id="4" name="Diagram 3">
            <a:extLst>
              <a:ext uri="{FF2B5EF4-FFF2-40B4-BE49-F238E27FC236}">
                <a16:creationId xmlns:a16="http://schemas.microsoft.com/office/drawing/2014/main" id="{028A117D-1AC0-CDF9-FF06-59ECCB5D01F5}"/>
              </a:ext>
            </a:extLst>
          </p:cNvPr>
          <p:cNvGraphicFramePr/>
          <p:nvPr>
            <p:extLst>
              <p:ext uri="{D42A27DB-BD31-4B8C-83A1-F6EECF244321}">
                <p14:modId xmlns:p14="http://schemas.microsoft.com/office/powerpoint/2010/main" val="2767888250"/>
              </p:ext>
            </p:extLst>
          </p:nvPr>
        </p:nvGraphicFramePr>
        <p:xfrm>
          <a:off x="812165" y="2141149"/>
          <a:ext cx="15398262" cy="62414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Picture 1" descr="Blue text on a white background&#10;&#10;Description automatically generated">
            <a:extLst>
              <a:ext uri="{FF2B5EF4-FFF2-40B4-BE49-F238E27FC236}">
                <a16:creationId xmlns:a16="http://schemas.microsoft.com/office/drawing/2014/main" id="{C2A052A9-630D-D5F0-5D23-7EF9CD90C108}"/>
              </a:ext>
            </a:extLst>
          </p:cNvPr>
          <p:cNvPicPr>
            <a:picLocks noChangeAspect="1"/>
          </p:cNvPicPr>
          <p:nvPr/>
        </p:nvPicPr>
        <p:blipFill>
          <a:blip r:embed="rId12"/>
          <a:stretch>
            <a:fillRect/>
          </a:stretch>
        </p:blipFill>
        <p:spPr>
          <a:xfrm>
            <a:off x="2671898" y="9332143"/>
            <a:ext cx="2409263" cy="505452"/>
          </a:xfrm>
          <a:prstGeom prst="rect">
            <a:avLst/>
          </a:prstGeom>
        </p:spPr>
      </p:pic>
    </p:spTree>
    <p:extLst>
      <p:ext uri="{BB962C8B-B14F-4D97-AF65-F5344CB8AC3E}">
        <p14:creationId xmlns:p14="http://schemas.microsoft.com/office/powerpoint/2010/main" val="2807202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63373544-3A95-D3B0-6783-CDB1CF5FADD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39E955D-D1E2-D533-00F6-7ACC8E73450B}"/>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E92A1515-8A18-FC70-3D59-81085A8FEFB9}"/>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CC143E59-4FB2-FCBB-014A-6D8FF03F4863}"/>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5B39D8F3-ADE1-B7FF-C105-FC307250B93D}"/>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554FB3F0-891F-7C55-A915-F1C76C5A5FFC}"/>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147EA1DF-03CD-58EC-BCCF-F4F6BA9F0A98}"/>
              </a:ext>
            </a:extLst>
          </p:cNvPr>
          <p:cNvSpPr/>
          <p:nvPr/>
        </p:nvSpPr>
        <p:spPr>
          <a:xfrm rot="5400000">
            <a:off x="9139237" y="182881"/>
            <a:ext cx="9525" cy="17270948"/>
          </a:xfrm>
          <a:prstGeom prst="rect">
            <a:avLst/>
          </a:prstGeom>
          <a:solidFill>
            <a:srgbClr val="FB8709"/>
          </a:solidFill>
        </p:spPr>
        <p:txBody>
          <a:bodyPr/>
          <a:lstStyle/>
          <a:p>
            <a:endParaRPr lang="en-IE"/>
          </a:p>
        </p:txBody>
      </p:sp>
      <p:graphicFrame>
        <p:nvGraphicFramePr>
          <p:cNvPr id="18" name="Diagram 17">
            <a:extLst>
              <a:ext uri="{FF2B5EF4-FFF2-40B4-BE49-F238E27FC236}">
                <a16:creationId xmlns:a16="http://schemas.microsoft.com/office/drawing/2014/main" id="{86AEBAE4-82EB-2B20-7D64-DF9CBB17F29F}"/>
              </a:ext>
            </a:extLst>
          </p:cNvPr>
          <p:cNvGraphicFramePr/>
          <p:nvPr>
            <p:extLst>
              <p:ext uri="{D42A27DB-BD31-4B8C-83A1-F6EECF244321}">
                <p14:modId xmlns:p14="http://schemas.microsoft.com/office/powerpoint/2010/main" val="2439015184"/>
              </p:ext>
            </p:extLst>
          </p:nvPr>
        </p:nvGraphicFramePr>
        <p:xfrm>
          <a:off x="-15922" y="1857920"/>
          <a:ext cx="17885688" cy="6894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4ED2483-EDF1-1237-B631-B36763F094BA}"/>
              </a:ext>
            </a:extLst>
          </p:cNvPr>
          <p:cNvSpPr txBox="1"/>
          <p:nvPr/>
        </p:nvSpPr>
        <p:spPr>
          <a:xfrm>
            <a:off x="224890" y="84536"/>
            <a:ext cx="15624709" cy="1261884"/>
          </a:xfrm>
          <a:prstGeom prst="rect">
            <a:avLst/>
          </a:prstGeom>
          <a:noFill/>
        </p:spPr>
        <p:txBody>
          <a:bodyPr wrap="square">
            <a:spAutoFit/>
          </a:bodyPr>
          <a:lstStyle/>
          <a:p>
            <a:r>
              <a:rPr lang="en-GB" sz="3800" spc="-69" dirty="0">
                <a:solidFill>
                  <a:srgbClr val="033C5B"/>
                </a:solidFill>
                <a:latin typeface="HK Grotesk Bold"/>
              </a:rPr>
              <a:t>Ausweitung der Zusammenarbeit über den Lehrplan hinweg: </a:t>
            </a:r>
            <a:r>
              <a:rPr lang="en-GB" sz="3800" b="1" dirty="0">
                <a:solidFill>
                  <a:srgbClr val="121212"/>
                </a:solidFill>
                <a:latin typeface="HK Grotesk Light"/>
              </a:rPr>
              <a:t>Ausweitung der Möglichkeiten für gemeinsames Lernen</a:t>
            </a:r>
            <a:endParaRPr lang="en-US" sz="3800" b="1" dirty="0">
              <a:solidFill>
                <a:srgbClr val="121212"/>
              </a:solidFill>
              <a:latin typeface="HK Grotesk Light"/>
            </a:endParaRPr>
          </a:p>
        </p:txBody>
      </p:sp>
      <p:sp>
        <p:nvSpPr>
          <p:cNvPr id="5" name="Google Shape;117;p3">
            <a:extLst>
              <a:ext uri="{FF2B5EF4-FFF2-40B4-BE49-F238E27FC236}">
                <a16:creationId xmlns:a16="http://schemas.microsoft.com/office/drawing/2014/main" id="{2C95A33C-F06A-B2BC-B4E4-FEB9AC97DAC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9E966857-9CA7-1855-9D06-F27B6F8648D2}"/>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19;p3">
            <a:extLst>
              <a:ext uri="{FF2B5EF4-FFF2-40B4-BE49-F238E27FC236}">
                <a16:creationId xmlns:a16="http://schemas.microsoft.com/office/drawing/2014/main" id="{5CDF590A-9BF2-BB5F-77EC-60EB17D5E866}"/>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17" name="Picture 16">
            <a:extLst>
              <a:ext uri="{FF2B5EF4-FFF2-40B4-BE49-F238E27FC236}">
                <a16:creationId xmlns:a16="http://schemas.microsoft.com/office/drawing/2014/main" id="{2067FC67-704C-D57F-FB4A-1BEABE755F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1" name="Picture 10" descr="Blue text on a white background&#10;&#10;Description automatically generated">
            <a:extLst>
              <a:ext uri="{FF2B5EF4-FFF2-40B4-BE49-F238E27FC236}">
                <a16:creationId xmlns:a16="http://schemas.microsoft.com/office/drawing/2014/main" id="{7430BAC9-5084-5AE0-4A7E-D6A34AFFA204}"/>
              </a:ext>
            </a:extLst>
          </p:cNvPr>
          <p:cNvPicPr>
            <a:picLocks noChangeAspect="1"/>
          </p:cNvPicPr>
          <p:nvPr/>
        </p:nvPicPr>
        <p:blipFill>
          <a:blip r:embed="rId10"/>
          <a:stretch>
            <a:fillRect/>
          </a:stretch>
        </p:blipFill>
        <p:spPr>
          <a:xfrm>
            <a:off x="2671898" y="9332143"/>
            <a:ext cx="2409263" cy="505452"/>
          </a:xfrm>
          <a:prstGeom prst="rect">
            <a:avLst/>
          </a:prstGeom>
        </p:spPr>
      </p:pic>
    </p:spTree>
    <p:extLst>
      <p:ext uri="{BB962C8B-B14F-4D97-AF65-F5344CB8AC3E}">
        <p14:creationId xmlns:p14="http://schemas.microsoft.com/office/powerpoint/2010/main" val="4193725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988C451B-2437-93D1-AE01-B2093A1CE20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906B6E9-1305-7B66-F0FC-35E815F0CD16}"/>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BE98C41D-C4C1-5505-C8BC-2F5C6979ABE4}"/>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B2796443-BAE1-68F1-C172-719E6855DC6C}"/>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48BC1925-26C5-E0CA-B060-5ABD10A31875}"/>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43175361-B9EE-427D-2308-FA8D1B7F0E1C}"/>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6ADE1FAB-0F90-FB78-6D56-E9437195B6D2}"/>
              </a:ext>
            </a:extLst>
          </p:cNvPr>
          <p:cNvSpPr/>
          <p:nvPr/>
        </p:nvSpPr>
        <p:spPr>
          <a:xfrm rot="5400000">
            <a:off x="9139237" y="182881"/>
            <a:ext cx="9525" cy="17270948"/>
          </a:xfrm>
          <a:prstGeom prst="rect">
            <a:avLst/>
          </a:prstGeom>
          <a:solidFill>
            <a:srgbClr val="FB8709"/>
          </a:solidFill>
        </p:spPr>
        <p:txBody>
          <a:bodyPr/>
          <a:lstStyle/>
          <a:p>
            <a:endParaRPr lang="en-IE"/>
          </a:p>
        </p:txBody>
      </p:sp>
      <p:sp>
        <p:nvSpPr>
          <p:cNvPr id="6" name="TextBox 5">
            <a:extLst>
              <a:ext uri="{FF2B5EF4-FFF2-40B4-BE49-F238E27FC236}">
                <a16:creationId xmlns:a16="http://schemas.microsoft.com/office/drawing/2014/main" id="{FA266560-E09A-2B5A-B6C9-2E9300A945EB}"/>
              </a:ext>
            </a:extLst>
          </p:cNvPr>
          <p:cNvSpPr txBox="1"/>
          <p:nvPr/>
        </p:nvSpPr>
        <p:spPr>
          <a:xfrm>
            <a:off x="308050" y="261390"/>
            <a:ext cx="14855750" cy="1446550"/>
          </a:xfrm>
          <a:prstGeom prst="rect">
            <a:avLst/>
          </a:prstGeom>
          <a:noFill/>
        </p:spPr>
        <p:txBody>
          <a:bodyPr wrap="square">
            <a:spAutoFit/>
          </a:bodyPr>
          <a:lstStyle/>
          <a:p>
            <a:r>
              <a:rPr lang="en-GB" sz="4400" spc="-69" dirty="0">
                <a:solidFill>
                  <a:srgbClr val="033C5B"/>
                </a:solidFill>
                <a:latin typeface="HK Grotesk Bold"/>
              </a:rPr>
              <a:t>Ausweitung der Zusammenarbeit über den Lehrplan hinweg: </a:t>
            </a:r>
            <a:r>
              <a:rPr lang="en-GB" sz="4400" b="1" dirty="0">
                <a:solidFill>
                  <a:srgbClr val="121212"/>
                </a:solidFill>
                <a:latin typeface="HK Grotesk Light"/>
              </a:rPr>
              <a:t>Ausweitung der Möglichkeiten für gemeinsames Lernen</a:t>
            </a:r>
            <a:endParaRPr lang="en-US" sz="4400" b="1" dirty="0">
              <a:solidFill>
                <a:srgbClr val="121212"/>
              </a:solidFill>
              <a:latin typeface="HK Grotesk Light"/>
            </a:endParaRPr>
          </a:p>
        </p:txBody>
      </p:sp>
      <p:sp>
        <p:nvSpPr>
          <p:cNvPr id="21" name="TextBox 20">
            <a:extLst>
              <a:ext uri="{FF2B5EF4-FFF2-40B4-BE49-F238E27FC236}">
                <a16:creationId xmlns:a16="http://schemas.microsoft.com/office/drawing/2014/main" id="{CE44A98C-65D5-65F3-E5F0-3E25B540B591}"/>
              </a:ext>
            </a:extLst>
          </p:cNvPr>
          <p:cNvSpPr txBox="1"/>
          <p:nvPr/>
        </p:nvSpPr>
        <p:spPr>
          <a:xfrm>
            <a:off x="609600" y="1913462"/>
            <a:ext cx="8153400" cy="5940088"/>
          </a:xfrm>
          <a:prstGeom prst="rect">
            <a:avLst/>
          </a:prstGeom>
          <a:noFill/>
          <a:ln>
            <a:noFill/>
          </a:ln>
        </p:spPr>
        <p:txBody>
          <a:bodyPr wrap="square">
            <a:spAutoFit/>
          </a:bodyPr>
          <a:lstStyle/>
          <a:p>
            <a:pPr algn="just">
              <a:spcBef>
                <a:spcPts val="1200"/>
              </a:spcBef>
              <a:spcAft>
                <a:spcPts val="1200"/>
              </a:spcAft>
            </a:pPr>
            <a:r>
              <a:rPr lang="en-GB" sz="2400" b="1" dirty="0">
                <a:solidFill>
                  <a:srgbClr val="121212"/>
                </a:solidFill>
                <a:latin typeface="HK Grotesk Light"/>
              </a:rPr>
              <a:t>Unser Ziel als Pädagogen geht über die Förderung der Zusammenarbeit in einzelnen Unterrichtseinheiten hinaus. Wir wollen die Zusammenarbeit in den gesamten Lehrplan einbinden und so eine Kultur der Teamarbeit und Kommunikation fördern, die sich im Laufe der Zeit entwickelt. </a:t>
            </a:r>
          </a:p>
          <a:p>
            <a:pPr algn="just">
              <a:spcBef>
                <a:spcPts val="1200"/>
              </a:spcBef>
              <a:spcAft>
                <a:spcPts val="1200"/>
              </a:spcAft>
            </a:pPr>
            <a:r>
              <a:rPr lang="en-GB" sz="2400" b="1" dirty="0">
                <a:solidFill>
                  <a:srgbClr val="121212"/>
                </a:solidFill>
                <a:latin typeface="HK Grotesk Light"/>
              </a:rPr>
              <a:t>Bei der Ausweitung von Kooperationsaktivitäten im Lehrplan geht es nicht nur um die Steigerung der Quantität der Gruppenarbeit, sondern auch um die Vertiefung der Qualität der Kooperationserfahrungen. Durch die Integration der Zusammenarbeit in die Struktur des Lehrplans können Pädagogen wesentliche Fähigkeiten kultivieren, die die Schüler auf die Komplexität der modernen Welt vorbereiten, in der Teamarbeit und Kommunikation der Schlüssel zum Erfolg sind. Dieser Ansatz verwandelt das Klassenzimmer in einen dynamischen Raum, in dem das Lernen aktiv, sozial und fächerübergreifend ist.</a:t>
            </a:r>
          </a:p>
        </p:txBody>
      </p:sp>
      <p:sp>
        <p:nvSpPr>
          <p:cNvPr id="5" name="Google Shape;117;p3">
            <a:extLst>
              <a:ext uri="{FF2B5EF4-FFF2-40B4-BE49-F238E27FC236}">
                <a16:creationId xmlns:a16="http://schemas.microsoft.com/office/drawing/2014/main" id="{2C42BF39-E10A-F12B-30C5-E38C8A57C29C}"/>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AA99C337-BFC9-2063-D438-D18FE5AB25CA}"/>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19;p3">
            <a:extLst>
              <a:ext uri="{FF2B5EF4-FFF2-40B4-BE49-F238E27FC236}">
                <a16:creationId xmlns:a16="http://schemas.microsoft.com/office/drawing/2014/main" id="{39848FAA-A0AD-DB92-50B5-425F24E2EF0E}"/>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17" name="Picture 16">
            <a:extLst>
              <a:ext uri="{FF2B5EF4-FFF2-40B4-BE49-F238E27FC236}">
                <a16:creationId xmlns:a16="http://schemas.microsoft.com/office/drawing/2014/main" id="{77667DB8-7869-0EF3-2D7A-7350DF5CD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2" name="Picture 11" descr="A group of people looking at a machine&#10;&#10;Description automatically generated">
            <a:extLst>
              <a:ext uri="{FF2B5EF4-FFF2-40B4-BE49-F238E27FC236}">
                <a16:creationId xmlns:a16="http://schemas.microsoft.com/office/drawing/2014/main" id="{32CC5600-20CC-1954-9DCB-8742965A0A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4572" y="3151488"/>
            <a:ext cx="6800850" cy="4533900"/>
          </a:xfrm>
          <a:prstGeom prst="rect">
            <a:avLst/>
          </a:prstGeom>
          <a:ln>
            <a:noFill/>
          </a:ln>
          <a:effectLst>
            <a:outerShdw blurRad="292100" dist="139700" dir="2700000" algn="tl" rotWithShape="0">
              <a:srgbClr val="333333">
                <a:alpha val="65000"/>
              </a:srgbClr>
            </a:outerShdw>
          </a:effectLst>
        </p:spPr>
      </p:pic>
      <p:pic>
        <p:nvPicPr>
          <p:cNvPr id="11" name="Picture 10" descr="Blue text on a white background&#10;&#10;Description automatically generated">
            <a:extLst>
              <a:ext uri="{FF2B5EF4-FFF2-40B4-BE49-F238E27FC236}">
                <a16:creationId xmlns:a16="http://schemas.microsoft.com/office/drawing/2014/main" id="{B4ABB819-E308-5C96-0966-E9C50E8DC27E}"/>
              </a:ext>
            </a:extLst>
          </p:cNvPr>
          <p:cNvPicPr>
            <a:picLocks noChangeAspect="1"/>
          </p:cNvPicPr>
          <p:nvPr/>
        </p:nvPicPr>
        <p:blipFill>
          <a:blip r:embed="rId6"/>
          <a:stretch>
            <a:fillRect/>
          </a:stretch>
        </p:blipFill>
        <p:spPr>
          <a:xfrm>
            <a:off x="2671898" y="9332143"/>
            <a:ext cx="2409263" cy="505452"/>
          </a:xfrm>
          <a:prstGeom prst="rect">
            <a:avLst/>
          </a:prstGeom>
        </p:spPr>
      </p:pic>
    </p:spTree>
    <p:extLst>
      <p:ext uri="{BB962C8B-B14F-4D97-AF65-F5344CB8AC3E}">
        <p14:creationId xmlns:p14="http://schemas.microsoft.com/office/powerpoint/2010/main" val="118725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D78F8B6E-0850-91B4-C74C-3283ECF80E1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19BDBDC-0373-EBF0-A891-DE04A541E0A5}"/>
              </a:ext>
            </a:extLst>
          </p:cNvPr>
          <p:cNvSpPr txBox="1"/>
          <p:nvPr/>
        </p:nvSpPr>
        <p:spPr>
          <a:xfrm>
            <a:off x="2890312" y="294921"/>
            <a:ext cx="15092888" cy="553998"/>
          </a:xfrm>
          <a:prstGeom prst="rect">
            <a:avLst/>
          </a:prstGeom>
        </p:spPr>
        <p:txBody>
          <a:bodyPr wrap="square" lIns="0" tIns="0" rIns="0" bIns="0" rtlCol="0" anchor="t">
            <a:spAutoFit/>
          </a:bodyPr>
          <a:lstStyle/>
          <a:p>
            <a:r>
              <a:rPr lang="en-GB" sz="3600" spc="-69" dirty="0">
                <a:solidFill>
                  <a:srgbClr val="033C5B"/>
                </a:solidFill>
                <a:latin typeface="HK Grotesk Bold"/>
              </a:rPr>
              <a:t>Fallstudie: </a:t>
            </a:r>
            <a:r>
              <a:rPr lang="en-GB" sz="3600" b="1" dirty="0">
                <a:solidFill>
                  <a:srgbClr val="121212"/>
                </a:solidFill>
                <a:latin typeface="HK Grotesk Light"/>
              </a:rPr>
              <a:t>Förderung der Teamarbeit in der Kfz-Technik-Ausbildung</a:t>
            </a:r>
            <a:endParaRPr lang="en-US" sz="3600" spc="-69" dirty="0">
              <a:solidFill>
                <a:srgbClr val="033C5B"/>
              </a:solidFill>
              <a:latin typeface="HK Grotesk Bold"/>
            </a:endParaRPr>
          </a:p>
        </p:txBody>
      </p:sp>
      <p:sp>
        <p:nvSpPr>
          <p:cNvPr id="3" name="AutoShape 3">
            <a:extLst>
              <a:ext uri="{FF2B5EF4-FFF2-40B4-BE49-F238E27FC236}">
                <a16:creationId xmlns:a16="http://schemas.microsoft.com/office/drawing/2014/main" id="{51CA70F5-2E15-2EDD-708E-3141636C8FC6}"/>
              </a:ext>
            </a:extLst>
          </p:cNvPr>
          <p:cNvSpPr/>
          <p:nvPr/>
        </p:nvSpPr>
        <p:spPr>
          <a:xfrm>
            <a:off x="-130877" y="-38241"/>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4834E154-266C-9577-76E8-6B32EB448E24}"/>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E3BC57F5-000D-EA8D-1031-163B9AD00D71}"/>
              </a:ext>
            </a:extLst>
          </p:cNvPr>
          <p:cNvSpPr/>
          <p:nvPr/>
        </p:nvSpPr>
        <p:spPr>
          <a:xfrm>
            <a:off x="-130877" y="5143500"/>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FFAD04D3-D0C4-696E-E7A6-7B9B86DA9894}"/>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7" name="TextBox 7">
            <a:extLst>
              <a:ext uri="{FF2B5EF4-FFF2-40B4-BE49-F238E27FC236}">
                <a16:creationId xmlns:a16="http://schemas.microsoft.com/office/drawing/2014/main" id="{EFF5934D-9DFD-081F-220B-24121CEF80D8}"/>
              </a:ext>
            </a:extLst>
          </p:cNvPr>
          <p:cNvSpPr txBox="1"/>
          <p:nvPr/>
        </p:nvSpPr>
        <p:spPr>
          <a:xfrm>
            <a:off x="2911921" y="1106426"/>
            <a:ext cx="14867553" cy="7217360"/>
          </a:xfrm>
          <a:prstGeom prst="rect">
            <a:avLst/>
          </a:prstGeom>
        </p:spPr>
        <p:txBody>
          <a:bodyPr wrap="square" lIns="0" tIns="0" rIns="0" bIns="0" rtlCol="0" anchor="t">
            <a:spAutoFit/>
          </a:bodyPr>
          <a:lstStyle/>
          <a:p>
            <a:pPr>
              <a:spcBef>
                <a:spcPts val="600"/>
              </a:spcBef>
              <a:spcAft>
                <a:spcPts val="600"/>
              </a:spcAft>
            </a:pPr>
            <a:r>
              <a:rPr lang="en-GB" sz="1600" b="1" dirty="0">
                <a:solidFill>
                  <a:srgbClr val="121212"/>
                </a:solidFill>
                <a:latin typeface="HK Grotesk Light" panose="020B0604020202020204" charset="0"/>
              </a:rPr>
              <a:t>Hintergrund: </a:t>
            </a:r>
            <a:r>
              <a:rPr lang="en-GB" sz="1600" dirty="0">
                <a:solidFill>
                  <a:srgbClr val="121212"/>
                </a:solidFill>
                <a:latin typeface="HK Grotesk Light" panose="020B0604020202020204" charset="0"/>
              </a:rPr>
              <a:t>An einer Berufsschule unterrichtet Frau Garcia einen Kurs in Kraftfahrzeugtechnik, der die Schüler auf eine Karriere in der Kfz-Reparatur und -Diagnose vorbereiten soll. Sie stellte fest, dass ihre Schüler nicht in der Lage waren, ihre Fähigkeiten zur Zusammenarbeit in der praktischen Werkstatt anzuwenden.</a:t>
            </a:r>
          </a:p>
          <a:p>
            <a:pPr>
              <a:spcBef>
                <a:spcPts val="600"/>
              </a:spcBef>
              <a:spcAft>
                <a:spcPts val="600"/>
              </a:spcAft>
            </a:pPr>
            <a:r>
              <a:rPr lang="en-GB" sz="1600" b="1" dirty="0">
                <a:solidFill>
                  <a:srgbClr val="121212"/>
                </a:solidFill>
                <a:latin typeface="HK Grotesk Light" panose="020B0604020202020204" charset="0"/>
              </a:rPr>
              <a:t>Die Herausforderung: </a:t>
            </a:r>
            <a:r>
              <a:rPr lang="en-GB" sz="1600" dirty="0">
                <a:solidFill>
                  <a:srgbClr val="121212"/>
                </a:solidFill>
                <a:latin typeface="HK Grotesk Light" panose="020B0604020202020204" charset="0"/>
              </a:rPr>
              <a:t>Integration effektiver und inklusiver kollaborativer Praktiken in einer "flipped classroom"-Umgebung, Verbesserung der Anwendung technischer Fähigkeiten durch Teamarbeit und Nutzung digitaler Tools für aktives Lernen. </a:t>
            </a:r>
          </a:p>
          <a:p>
            <a:pPr>
              <a:spcBef>
                <a:spcPts val="600"/>
              </a:spcBef>
              <a:spcAft>
                <a:spcPts val="600"/>
              </a:spcAft>
            </a:pPr>
            <a:r>
              <a:rPr lang="en-GB" sz="1600" b="1" dirty="0">
                <a:solidFill>
                  <a:srgbClr val="121212"/>
                </a:solidFill>
                <a:latin typeface="HK Grotesk Light" panose="020B0604020202020204" charset="0"/>
              </a:rPr>
              <a:t> Eingesetzte Strategien:</a:t>
            </a:r>
          </a:p>
          <a:p>
            <a:pPr lvl="1"/>
            <a:r>
              <a:rPr lang="en-GB" sz="1600" b="1" dirty="0">
                <a:solidFill>
                  <a:srgbClr val="121212"/>
                </a:solidFill>
                <a:latin typeface="HK Grotesk Light" panose="020B0604020202020204" charset="0"/>
              </a:rPr>
              <a:t>Gemeinsame Stationen in der Werkstatt: </a:t>
            </a:r>
            <a:r>
              <a:rPr lang="en-GB" sz="1600" dirty="0">
                <a:solidFill>
                  <a:srgbClr val="121212"/>
                </a:solidFill>
                <a:latin typeface="HK Grotesk Light" panose="020B0604020202020204" charset="0"/>
              </a:rPr>
              <a:t>Frau Garcia richtete in der Werkstatt gemeinsame Stationen ein, an denen die Schüler in kleinen Teams Fahrzeugprobleme diagnostizieren und reparieren mussten, um reale Situationen zu simulieren.</a:t>
            </a:r>
          </a:p>
          <a:p>
            <a:pPr lvl="1"/>
            <a:r>
              <a:rPr lang="en-GB" sz="1600" b="1" dirty="0">
                <a:solidFill>
                  <a:srgbClr val="121212"/>
                </a:solidFill>
                <a:latin typeface="HK Grotesk Light" panose="020B0604020202020204" charset="0"/>
              </a:rPr>
              <a:t>Digitale Dokumentationsplattformen: </a:t>
            </a:r>
            <a:r>
              <a:rPr lang="en-GB" sz="1600" dirty="0">
                <a:solidFill>
                  <a:srgbClr val="121212"/>
                </a:solidFill>
                <a:latin typeface="HK Grotesk Light" panose="020B0604020202020204" charset="0"/>
              </a:rPr>
              <a:t>Die Teams nutzten digitale Plattformen wie Trello, um ihren Diagnoseprozess zu dokumentieren, Aufgaben zuzuweisen und den Fortschritt zu verfolgen, was ihre Organisations- und Kommunikationsfähigkeiten förderte.</a:t>
            </a:r>
          </a:p>
          <a:p>
            <a:pPr lvl="1"/>
            <a:r>
              <a:rPr lang="en-GB" sz="1600" b="1" dirty="0">
                <a:solidFill>
                  <a:srgbClr val="121212"/>
                </a:solidFill>
                <a:latin typeface="HK Grotesk Light" panose="020B0604020202020204" charset="0"/>
              </a:rPr>
              <a:t>Peer-Feedback: </a:t>
            </a:r>
            <a:r>
              <a:rPr lang="en-GB" sz="1600" dirty="0">
                <a:solidFill>
                  <a:srgbClr val="121212"/>
                </a:solidFill>
                <a:latin typeface="HK Grotesk Light" panose="020B0604020202020204" charset="0"/>
              </a:rPr>
              <a:t>Nach Abschluss der Reparaturaufgaben präsentierten die Teams ihre Lösungen und erhielten über ein digitales Feedbacksystem strukturiertes Feedback von ihren Kollegen, um kritisches Denken und Reflexion zu fördern.</a:t>
            </a:r>
          </a:p>
          <a:p>
            <a:pPr lvl="1"/>
            <a:r>
              <a:rPr lang="en-GB" sz="1600" b="1" dirty="0">
                <a:solidFill>
                  <a:srgbClr val="121212"/>
                </a:solidFill>
                <a:latin typeface="HK Grotesk Light" panose="020B0604020202020204" charset="0"/>
              </a:rPr>
              <a:t>Webinare mit Industrieexperten</a:t>
            </a:r>
            <a:r>
              <a:rPr lang="en-GB" sz="1600" dirty="0">
                <a:solidFill>
                  <a:srgbClr val="121212"/>
                </a:solidFill>
                <a:latin typeface="HK Grotesk Light" panose="020B0604020202020204" charset="0"/>
              </a:rPr>
              <a:t>: Unter Ausnutzung des Flipped-Classroom-Modells organisierte Frau Garcia Webinare mit Industrieexperten zu komplexen Automobiltechnologien, gefolgt von Teamprojekten, in denen die Schüler das Gelernte anwenden.....</a:t>
            </a:r>
          </a:p>
          <a:p>
            <a:pPr>
              <a:spcBef>
                <a:spcPts val="600"/>
              </a:spcBef>
              <a:spcAft>
                <a:spcPts val="600"/>
              </a:spcAft>
            </a:pPr>
            <a:r>
              <a:rPr lang="en-GB" sz="1600" b="1" dirty="0">
                <a:solidFill>
                  <a:srgbClr val="121212"/>
                </a:solidFill>
                <a:latin typeface="HK Grotesk Light" panose="020B0604020202020204" charset="0"/>
              </a:rPr>
              <a:t>Ergebnis:</a:t>
            </a:r>
          </a:p>
          <a:p>
            <a:pPr lvl="1"/>
            <a:r>
              <a:rPr lang="en-GB" sz="1600" b="1" dirty="0">
                <a:solidFill>
                  <a:srgbClr val="121212"/>
                </a:solidFill>
                <a:latin typeface="HK Grotesk Light" panose="020B0604020202020204" charset="0"/>
              </a:rPr>
              <a:t>Verbesserte praktische Fähigkeiten: </a:t>
            </a:r>
            <a:r>
              <a:rPr lang="en-GB" sz="1600" dirty="0">
                <a:solidFill>
                  <a:srgbClr val="121212"/>
                </a:solidFill>
                <a:latin typeface="HK Grotesk Light" panose="020B0604020202020204" charset="0"/>
              </a:rPr>
              <a:t>Die Schüler zeigten verbesserte technische Fähigkeiten und ein tieferes Verständnis der Kraftfahrzeugtechnik durch praktisches, gemeinsames Problemlösen.</a:t>
            </a:r>
          </a:p>
          <a:p>
            <a:pPr lvl="1"/>
            <a:r>
              <a:rPr lang="en-GB" sz="1600" b="1" dirty="0">
                <a:solidFill>
                  <a:srgbClr val="121212"/>
                </a:solidFill>
                <a:latin typeface="HK Grotesk Light" panose="020B0604020202020204" charset="0"/>
              </a:rPr>
              <a:t>Gestärkte Teamdynamik</a:t>
            </a:r>
            <a:r>
              <a:rPr lang="en-GB" sz="1600" dirty="0">
                <a:solidFill>
                  <a:srgbClr val="121212"/>
                </a:solidFill>
                <a:latin typeface="HK Grotesk Light" panose="020B0604020202020204" charset="0"/>
              </a:rPr>
              <a:t>: Der Kurs führte zu einer deutlichen Verbesserung der Teamarbeit, da die Studierenden ihre Rollen aktiv übernahmen und innerhalb ihrer Teams effektiv kommunizierten.</a:t>
            </a:r>
          </a:p>
          <a:p>
            <a:pPr lvl="1"/>
            <a:r>
              <a:rPr lang="en-GB" sz="1600" b="1" dirty="0">
                <a:solidFill>
                  <a:srgbClr val="121212"/>
                </a:solidFill>
                <a:latin typeface="HK Grotesk Light" panose="020B0604020202020204" charset="0"/>
              </a:rPr>
              <a:t>Industrierelevantes Lernen: </a:t>
            </a:r>
            <a:r>
              <a:rPr lang="en-GB" sz="1600" dirty="0">
                <a:solidFill>
                  <a:srgbClr val="121212"/>
                </a:solidFill>
                <a:latin typeface="HK Grotesk Light" panose="020B0604020202020204" charset="0"/>
              </a:rPr>
              <a:t>In den Rückmeldungen der Studenten wurde hervorgehoben, wie wichtig es ist, Erfahrungen aus der Industrie in das Lernen zu integrieren, um die Ausbildung relevanter und interessanter zu gestalten.</a:t>
            </a:r>
          </a:p>
          <a:p>
            <a:pPr lvl="1"/>
            <a:r>
              <a:rPr lang="en-GB" sz="1600" b="1" dirty="0">
                <a:solidFill>
                  <a:srgbClr val="121212"/>
                </a:solidFill>
                <a:latin typeface="HK Grotesk Light" panose="020B0604020202020204" charset="0"/>
              </a:rPr>
              <a:t>Berufsvorbereitung</a:t>
            </a:r>
            <a:r>
              <a:rPr lang="en-GB" sz="1600" dirty="0">
                <a:solidFill>
                  <a:srgbClr val="121212"/>
                </a:solidFill>
                <a:latin typeface="HK Grotesk Light" panose="020B0604020202020204" charset="0"/>
              </a:rPr>
              <a:t>: Die Absolventen des Kurses von Frau Garcia berichteten, dass sie sich selbstbewusster und besser auf die Arbeitswelt vorbereitet fühlten, und führten dies auf die im Kurs erworbenen Fähigkeiten zur Zusammenarbeit und die praktische Erfahrung zurück.</a:t>
            </a:r>
          </a:p>
          <a:p>
            <a:pPr>
              <a:spcBef>
                <a:spcPts val="600"/>
              </a:spcBef>
              <a:spcAft>
                <a:spcPts val="600"/>
              </a:spcAft>
            </a:pPr>
            <a:r>
              <a:rPr lang="en-GB" sz="1600" b="1" dirty="0">
                <a:solidFill>
                  <a:srgbClr val="121212"/>
                </a:solidFill>
                <a:latin typeface="HK Grotesk Light" panose="020B0604020202020204" charset="0"/>
              </a:rPr>
              <a:t>Schlussfolgerung: </a:t>
            </a:r>
          </a:p>
          <a:p>
            <a:pPr lvl="1"/>
            <a:r>
              <a:rPr lang="en-GB" sz="1600" dirty="0">
                <a:solidFill>
                  <a:srgbClr val="121212"/>
                </a:solidFill>
                <a:latin typeface="HK Grotesk Light" panose="020B0604020202020204" charset="0"/>
              </a:rPr>
              <a:t>Diese Fallstudie zeigt die Auswirkungen der Integration von kollaborativen Aktivitäten in einem Berufsbildungskontext, insbesondere im Rahmen eines Flipped-Classroom-Modells. Durch die Förderung von Teamarbeit im Rahmen von Workshops und praktischem Lernen sowie durch den Einsatz digitaler Tools für Planung und Feedback können Lehrkräfte sowohl die Lernerfahrung als auch die berufliche Vorbereitung ihrer Schüler in berufsbildenden und technischen Bildungsprogrammen erheblich verbessern.</a:t>
            </a:r>
            <a:endParaRPr lang="en-US" sz="1600" dirty="0">
              <a:solidFill>
                <a:srgbClr val="121212"/>
              </a:solidFill>
              <a:latin typeface="HK Grotesk Light" panose="020B0604020202020204" charset="0"/>
            </a:endParaRPr>
          </a:p>
        </p:txBody>
      </p:sp>
      <p:sp>
        <p:nvSpPr>
          <p:cNvPr id="11" name="AutoShape 11">
            <a:extLst>
              <a:ext uri="{FF2B5EF4-FFF2-40B4-BE49-F238E27FC236}">
                <a16:creationId xmlns:a16="http://schemas.microsoft.com/office/drawing/2014/main" id="{004335BB-56B5-C4E8-F023-21692AD57188}"/>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E0D9AAB4-2210-4ABF-FBDE-3893F529EB6B}"/>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18;p3">
            <a:extLst>
              <a:ext uri="{FF2B5EF4-FFF2-40B4-BE49-F238E27FC236}">
                <a16:creationId xmlns:a16="http://schemas.microsoft.com/office/drawing/2014/main" id="{676DB0CC-E2FE-2AD8-53AE-3F7CE0DA5515}"/>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9;p3">
            <a:extLst>
              <a:ext uri="{FF2B5EF4-FFF2-40B4-BE49-F238E27FC236}">
                <a16:creationId xmlns:a16="http://schemas.microsoft.com/office/drawing/2014/main" id="{707B4FEA-71B4-9021-7E29-D0EA359A1D41}"/>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15" name="Picture 14">
            <a:extLst>
              <a:ext uri="{FF2B5EF4-FFF2-40B4-BE49-F238E27FC236}">
                <a16:creationId xmlns:a16="http://schemas.microsoft.com/office/drawing/2014/main" id="{1CAD54FA-CE02-0E1B-CE6E-7F29D8140D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8" name="Picture 7" descr="Blue text on a white background&#10;&#10;Description automatically generated">
            <a:extLst>
              <a:ext uri="{FF2B5EF4-FFF2-40B4-BE49-F238E27FC236}">
                <a16:creationId xmlns:a16="http://schemas.microsoft.com/office/drawing/2014/main" id="{3A80A323-891C-9A43-502E-2E46059F04F1}"/>
              </a:ext>
            </a:extLst>
          </p:cNvPr>
          <p:cNvPicPr>
            <a:picLocks noChangeAspect="1"/>
          </p:cNvPicPr>
          <p:nvPr/>
        </p:nvPicPr>
        <p:blipFill>
          <a:blip r:embed="rId9"/>
          <a:stretch>
            <a:fillRect/>
          </a:stretch>
        </p:blipFill>
        <p:spPr>
          <a:xfrm>
            <a:off x="2671898" y="9332143"/>
            <a:ext cx="2409263" cy="505452"/>
          </a:xfrm>
          <a:prstGeom prst="rect">
            <a:avLst/>
          </a:prstGeom>
        </p:spPr>
      </p:pic>
    </p:spTree>
    <p:extLst>
      <p:ext uri="{BB962C8B-B14F-4D97-AF65-F5344CB8AC3E}">
        <p14:creationId xmlns:p14="http://schemas.microsoft.com/office/powerpoint/2010/main" val="146549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5FB544EA-66AD-92F2-B961-5D50F9BE38E4}"/>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DB77E4D4-D944-A88C-5869-98F21CC6476E}"/>
              </a:ext>
            </a:extLst>
          </p:cNvPr>
          <p:cNvSpPr/>
          <p:nvPr/>
        </p:nvSpPr>
        <p:spPr>
          <a:xfrm>
            <a:off x="17044742" y="-150232"/>
            <a:ext cx="1246758" cy="8954299"/>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D3CB91E5-498F-6C20-9C1E-92391C954DC4}"/>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7AADBEC7-12D8-CF01-AF5E-7E78C58D283F}"/>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CC586AC5-4B81-4C68-AC6D-4D45801681B4}"/>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F62A1CE4-289C-984A-B5B2-8C7067A9969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8" name="Google Shape;117;p3">
            <a:extLst>
              <a:ext uri="{FF2B5EF4-FFF2-40B4-BE49-F238E27FC236}">
                <a16:creationId xmlns:a16="http://schemas.microsoft.com/office/drawing/2014/main" id="{6F874D53-F31B-6549-25FD-932AF620643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49CA29E9-EE4E-41E4-55A2-4E21E4D9D5A1}"/>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19;p3">
            <a:extLst>
              <a:ext uri="{FF2B5EF4-FFF2-40B4-BE49-F238E27FC236}">
                <a16:creationId xmlns:a16="http://schemas.microsoft.com/office/drawing/2014/main" id="{5066CDE1-CF79-C7DA-2F2D-E3EA9DDFA8EE}"/>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24" name="Picture 23">
            <a:extLst>
              <a:ext uri="{FF2B5EF4-FFF2-40B4-BE49-F238E27FC236}">
                <a16:creationId xmlns:a16="http://schemas.microsoft.com/office/drawing/2014/main" id="{3C0AE4C9-5507-95B8-EB82-435EDE4274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9" name="TextBox 2">
            <a:extLst>
              <a:ext uri="{FF2B5EF4-FFF2-40B4-BE49-F238E27FC236}">
                <a16:creationId xmlns:a16="http://schemas.microsoft.com/office/drawing/2014/main" id="{A2EF1E3E-4346-A8E4-0955-BD49F777F858}"/>
              </a:ext>
            </a:extLst>
          </p:cNvPr>
          <p:cNvSpPr txBox="1"/>
          <p:nvPr/>
        </p:nvSpPr>
        <p:spPr>
          <a:xfrm>
            <a:off x="484662" y="692130"/>
            <a:ext cx="13840938" cy="1354217"/>
          </a:xfrm>
          <a:prstGeom prst="rect">
            <a:avLst/>
          </a:prstGeom>
        </p:spPr>
        <p:txBody>
          <a:bodyPr wrap="square" lIns="0" tIns="0" rIns="0" bIns="0" rtlCol="0" anchor="t">
            <a:spAutoFit/>
          </a:bodyPr>
          <a:lstStyle/>
          <a:p>
            <a:r>
              <a:rPr lang="en-GB" sz="4400" spc="-87" dirty="0">
                <a:solidFill>
                  <a:srgbClr val="033C5B"/>
                </a:solidFill>
                <a:latin typeface="HK Grotesk Bold"/>
              </a:rPr>
              <a:t>Bewältigung der Herausforderungen bei der Erleichterung kollaborativer Aktivitäten</a:t>
            </a:r>
          </a:p>
        </p:txBody>
      </p:sp>
      <p:sp>
        <p:nvSpPr>
          <p:cNvPr id="10" name="AutoShape 4">
            <a:extLst>
              <a:ext uri="{FF2B5EF4-FFF2-40B4-BE49-F238E27FC236}">
                <a16:creationId xmlns:a16="http://schemas.microsoft.com/office/drawing/2014/main" id="{F610DDC4-C8BE-FA18-A3A3-A231A4993C80}"/>
              </a:ext>
            </a:extLst>
          </p:cNvPr>
          <p:cNvSpPr/>
          <p:nvPr/>
        </p:nvSpPr>
        <p:spPr>
          <a:xfrm rot="-5400000">
            <a:off x="8470041" y="-9274818"/>
            <a:ext cx="1246758" cy="18291501"/>
          </a:xfrm>
          <a:prstGeom prst="rect">
            <a:avLst/>
          </a:prstGeom>
          <a:solidFill>
            <a:srgbClr val="FB8709"/>
          </a:solidFill>
        </p:spPr>
        <p:txBody>
          <a:bodyPr/>
          <a:lstStyle/>
          <a:p>
            <a:endParaRPr lang="en-IE"/>
          </a:p>
        </p:txBody>
      </p:sp>
      <p:graphicFrame>
        <p:nvGraphicFramePr>
          <p:cNvPr id="8" name="Diagram 7">
            <a:extLst>
              <a:ext uri="{FF2B5EF4-FFF2-40B4-BE49-F238E27FC236}">
                <a16:creationId xmlns:a16="http://schemas.microsoft.com/office/drawing/2014/main" id="{CEDA669B-0748-75EF-B044-55BA44AAC74A}"/>
              </a:ext>
            </a:extLst>
          </p:cNvPr>
          <p:cNvGraphicFramePr/>
          <p:nvPr>
            <p:extLst>
              <p:ext uri="{D42A27DB-BD31-4B8C-83A1-F6EECF244321}">
                <p14:modId xmlns:p14="http://schemas.microsoft.com/office/powerpoint/2010/main" val="3863804253"/>
              </p:ext>
            </p:extLst>
          </p:nvPr>
        </p:nvGraphicFramePr>
        <p:xfrm>
          <a:off x="-1219201" y="1265012"/>
          <a:ext cx="18998675" cy="77569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Picture 1" descr="Blue text on a white background&#10;&#10;Description automatically generated">
            <a:extLst>
              <a:ext uri="{FF2B5EF4-FFF2-40B4-BE49-F238E27FC236}">
                <a16:creationId xmlns:a16="http://schemas.microsoft.com/office/drawing/2014/main" id="{2038746D-58C3-63D1-E61B-6DA5EB2B3E3E}"/>
              </a:ext>
            </a:extLst>
          </p:cNvPr>
          <p:cNvPicPr>
            <a:picLocks noChangeAspect="1"/>
          </p:cNvPicPr>
          <p:nvPr/>
        </p:nvPicPr>
        <p:blipFill>
          <a:blip r:embed="rId12"/>
          <a:stretch>
            <a:fillRect/>
          </a:stretch>
        </p:blipFill>
        <p:spPr>
          <a:xfrm>
            <a:off x="2671898" y="9332143"/>
            <a:ext cx="2409263" cy="505452"/>
          </a:xfrm>
          <a:prstGeom prst="rect">
            <a:avLst/>
          </a:prstGeom>
        </p:spPr>
      </p:pic>
    </p:spTree>
    <p:extLst>
      <p:ext uri="{BB962C8B-B14F-4D97-AF65-F5344CB8AC3E}">
        <p14:creationId xmlns:p14="http://schemas.microsoft.com/office/powerpoint/2010/main" val="1545042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IE"/>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4" name="AutoShape 4"/>
          <p:cNvSpPr/>
          <p:nvPr/>
        </p:nvSpPr>
        <p:spPr>
          <a:xfrm>
            <a:off x="-130877" y="5143500"/>
            <a:ext cx="2766824" cy="3665330"/>
          </a:xfrm>
          <a:prstGeom prst="rect">
            <a:avLst/>
          </a:prstGeom>
          <a:solidFill>
            <a:srgbClr val="053249"/>
          </a:solidFill>
        </p:spPr>
        <p:txBody>
          <a:bodyPr/>
          <a:lstStyle/>
          <a:p>
            <a:endParaRPr lang="en-IE"/>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IE"/>
          </a:p>
        </p:txBody>
      </p:sp>
      <p:sp>
        <p:nvSpPr>
          <p:cNvPr id="9" name="Freeform 9"/>
          <p:cNvSpPr/>
          <p:nvPr/>
        </p:nvSpPr>
        <p:spPr>
          <a:xfrm>
            <a:off x="14903577" y="4232068"/>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E"/>
          </a:p>
        </p:txBody>
      </p:sp>
      <p:sp>
        <p:nvSpPr>
          <p:cNvPr id="10" name="TextBox 10"/>
          <p:cNvSpPr txBox="1"/>
          <p:nvPr/>
        </p:nvSpPr>
        <p:spPr>
          <a:xfrm>
            <a:off x="3058697" y="325458"/>
            <a:ext cx="13265244" cy="909736"/>
          </a:xfrm>
          <a:prstGeom prst="rect">
            <a:avLst/>
          </a:prstGeom>
        </p:spPr>
        <p:txBody>
          <a:bodyPr lIns="0" tIns="0" rIns="0" bIns="0" rtlCol="0" anchor="t">
            <a:spAutoFit/>
          </a:bodyPr>
          <a:lstStyle/>
          <a:p>
            <a:pPr>
              <a:lnSpc>
                <a:spcPts val="7699"/>
              </a:lnSpc>
            </a:pPr>
            <a:r>
              <a:rPr lang="en-US" sz="4400" b="0" i="0" u="none" strike="noStrike" cap="none" dirty="0">
                <a:solidFill>
                  <a:srgbClr val="033C5B"/>
                </a:solidFill>
                <a:latin typeface="Arial"/>
                <a:ea typeface="Arial"/>
                <a:cs typeface="Arial"/>
                <a:sym typeface="Arial"/>
              </a:rPr>
              <a:t>Reflexion</a:t>
            </a:r>
            <a:r>
              <a:rPr lang="tr-TR" sz="4400" b="0" i="0" u="none" strike="noStrike" cap="none" dirty="0">
                <a:solidFill>
                  <a:srgbClr val="033C5B"/>
                </a:solidFill>
                <a:latin typeface="Arial"/>
                <a:ea typeface="Arial"/>
                <a:cs typeface="Arial"/>
                <a:sym typeface="Arial"/>
              </a:rPr>
              <a:t>s</a:t>
            </a:r>
            <a:r>
              <a:rPr lang="tr-TR" sz="4400" dirty="0">
                <a:solidFill>
                  <a:srgbClr val="033C5B"/>
                </a:solidFill>
              </a:rPr>
              <a:t>a</a:t>
            </a:r>
            <a:r>
              <a:rPr lang="en-US" sz="4400" b="0" i="0" u="none" strike="noStrike" cap="none">
                <a:solidFill>
                  <a:srgbClr val="033C5B"/>
                </a:solidFill>
                <a:latin typeface="Arial"/>
                <a:ea typeface="Arial"/>
                <a:cs typeface="Arial"/>
                <a:sym typeface="Arial"/>
              </a:rPr>
              <a:t>ktivität</a:t>
            </a:r>
            <a:endParaRPr lang="en-US" sz="4400" spc="-69" dirty="0">
              <a:solidFill>
                <a:srgbClr val="033C5B"/>
              </a:solidFill>
              <a:latin typeface="HK Grotesk Bold"/>
            </a:endParaRPr>
          </a:p>
        </p:txBody>
      </p:sp>
      <p:sp>
        <p:nvSpPr>
          <p:cNvPr id="16" name="TextBox 15">
            <a:extLst>
              <a:ext uri="{FF2B5EF4-FFF2-40B4-BE49-F238E27FC236}">
                <a16:creationId xmlns:a16="http://schemas.microsoft.com/office/drawing/2014/main" id="{D33B6FF5-64F2-6858-91AD-6F94DD8C62A7}"/>
              </a:ext>
            </a:extLst>
          </p:cNvPr>
          <p:cNvSpPr txBox="1"/>
          <p:nvPr/>
        </p:nvSpPr>
        <p:spPr>
          <a:xfrm>
            <a:off x="3200400" y="1602463"/>
            <a:ext cx="11495503" cy="4555093"/>
          </a:xfrm>
          <a:prstGeom prst="rect">
            <a:avLst/>
          </a:prstGeom>
          <a:noFill/>
        </p:spPr>
        <p:txBody>
          <a:bodyPr wrap="square">
            <a:spAutoFit/>
          </a:bodyPr>
          <a:lstStyle/>
          <a:p>
            <a:pPr marL="342900" indent="-342900">
              <a:spcBef>
                <a:spcPts val="600"/>
              </a:spcBef>
              <a:buFont typeface="+mj-lt"/>
              <a:buAutoNum type="arabicPeriod"/>
            </a:pPr>
            <a:r>
              <a:rPr lang="en-GB" dirty="0">
                <a:solidFill>
                  <a:srgbClr val="121212"/>
                </a:solidFill>
                <a:latin typeface="HK Grotesk Light"/>
              </a:rPr>
              <a:t>Reflektieren Sie über eine kürzlich durchgeführte gemeinschaftliche Aktivität, die Sie moderiert haben. Wie haben Sie die in diesem Modul besprochenen Strategien für eine effektive Zusammenarbeit umgesetzt? Auf welche Weise haben Sie sichergestellt, dass die Aktivität inklusiv war und alle SchülerInnen einen sinnvollen Beitrag leisten konnten?</a:t>
            </a:r>
          </a:p>
          <a:p>
            <a:pPr marL="342900" indent="-342900">
              <a:spcBef>
                <a:spcPts val="600"/>
              </a:spcBef>
              <a:buFont typeface="+mj-lt"/>
              <a:buAutoNum type="arabicPeriod"/>
            </a:pPr>
            <a:r>
              <a:rPr lang="en-GB" dirty="0">
                <a:solidFill>
                  <a:srgbClr val="121212"/>
                </a:solidFill>
                <a:latin typeface="HK Grotesk Light"/>
              </a:rPr>
              <a:t>Welche digitalen Hilfsmittel haben Sie eingesetzt, um die Zusammenarbeit und das aktive Lernen zu verbessern? Inwieweit haben diese Hilfsmittel dazu beigetragen, Ihre Bildungsziele zu erreichen? Gab es Probleme bei der Integration dieser Hilfsmittel in Ihre gemeinsamen Aktivitäten? Wie haben Sie diese gelöst?</a:t>
            </a:r>
          </a:p>
          <a:p>
            <a:pPr marL="342900" indent="-342900">
              <a:spcBef>
                <a:spcPts val="600"/>
              </a:spcBef>
              <a:buFont typeface="+mj-lt"/>
              <a:buAutoNum type="arabicPeriod"/>
            </a:pPr>
            <a:r>
              <a:rPr lang="en-GB" dirty="0">
                <a:solidFill>
                  <a:srgbClr val="121212"/>
                </a:solidFill>
                <a:latin typeface="HK Grotesk Light"/>
              </a:rPr>
              <a:t>Denken Sie an ein Projekt oder eine Aktivität, bei dem/der die SchülerInnen an realen Problemen gearbeitet haben. Wie hat sich dieser Ansatz auf das Engagement der SchülerInnen und die Lernergebnisse ausgewirkt? Wie hat er das Feedback und die Reflexion der SchülerInnen in diesem Kontext erleichtert? Welche Änderungen würden Sie vornehmen, um diesen Prozess zu verbessern?</a:t>
            </a:r>
          </a:p>
          <a:p>
            <a:pPr marL="342900" indent="-342900">
              <a:spcBef>
                <a:spcPts val="600"/>
              </a:spcBef>
              <a:buFont typeface="+mj-lt"/>
              <a:buAutoNum type="arabicPeriod"/>
            </a:pPr>
            <a:r>
              <a:rPr lang="en-GB" dirty="0">
                <a:solidFill>
                  <a:srgbClr val="121212"/>
                </a:solidFill>
                <a:latin typeface="HK Grotesk Light"/>
              </a:rPr>
              <a:t>Welche neuen Moderationstechniken oder -strategien haben Sie als Ergebnis dieses Moduls ausprobiert? Was war das Ergebnis? Reflektieren Sie über Ihre Entwicklung als Pädagoge bei der Förderung von kollaborativem Lernen - in welchen Bereichen haben Sie sich Ihrer Meinung nach verbessert und in welchen Bereichen wollen Sie sich noch verbessern?</a:t>
            </a:r>
          </a:p>
          <a:p>
            <a:pPr marL="342900" indent="-342900">
              <a:spcBef>
                <a:spcPts val="600"/>
              </a:spcBef>
              <a:buFont typeface="+mj-lt"/>
              <a:buAutoNum type="arabicPeriod"/>
            </a:pPr>
            <a:r>
              <a:rPr lang="en-GB" dirty="0">
                <a:solidFill>
                  <a:srgbClr val="121212"/>
                </a:solidFill>
                <a:latin typeface="HK Grotesk Light"/>
              </a:rPr>
              <a:t>Welche Strategien werden Sie auf der Grundlage des in dieser Einheit Gelernten anwenden, um die Zusammenarbeit bei Ihrem nächsten Projekt zur Erstellung von Inhalten zu verbessern? Gibt es bestimmte Tools oder Techniken, die Sie zur Unterstützung dieser Strategien weiter erforschen möchten?</a:t>
            </a:r>
          </a:p>
        </p:txBody>
      </p:sp>
      <p:sp>
        <p:nvSpPr>
          <p:cNvPr id="13" name="Google Shape;117;p3">
            <a:extLst>
              <a:ext uri="{FF2B5EF4-FFF2-40B4-BE49-F238E27FC236}">
                <a16:creationId xmlns:a16="http://schemas.microsoft.com/office/drawing/2014/main" id="{FEE1397F-6841-058C-B9C4-1A1BE0CDE84C}"/>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B2D4E33E-13EF-5485-58E2-BE92E8EF49D2}"/>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27F9F7D5-F6E5-4E69-6E55-50DCA04A80D8}"/>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18" name="Picture 17">
            <a:extLst>
              <a:ext uri="{FF2B5EF4-FFF2-40B4-BE49-F238E27FC236}">
                <a16:creationId xmlns:a16="http://schemas.microsoft.com/office/drawing/2014/main" id="{43EC1CF3-E654-69CB-20ED-991D3FCC9E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6" name="Picture 5" descr="Blue text on a white background&#10;&#10;Description automatically generated">
            <a:extLst>
              <a:ext uri="{FF2B5EF4-FFF2-40B4-BE49-F238E27FC236}">
                <a16:creationId xmlns:a16="http://schemas.microsoft.com/office/drawing/2014/main" id="{EDC52F87-DC75-DFDD-415B-AE6923DD9A53}"/>
              </a:ext>
            </a:extLst>
          </p:cNvPr>
          <p:cNvPicPr>
            <a:picLocks noChangeAspect="1"/>
          </p:cNvPicPr>
          <p:nvPr/>
        </p:nvPicPr>
        <p:blipFill>
          <a:blip r:embed="rId11"/>
          <a:stretch>
            <a:fillRect/>
          </a:stretch>
        </p:blipFill>
        <p:spPr>
          <a:xfrm>
            <a:off x="2671898" y="9332143"/>
            <a:ext cx="2409263" cy="50545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01753BC7-DBCD-00FC-A5D1-393EED5721F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B1362A98-9AB6-0A18-ED4B-011FB395010F}"/>
              </a:ext>
            </a:extLst>
          </p:cNvPr>
          <p:cNvSpPr/>
          <p:nvPr/>
        </p:nvSpPr>
        <p:spPr>
          <a:xfrm>
            <a:off x="-130877" y="-38241"/>
            <a:ext cx="2766824" cy="5218616"/>
          </a:xfrm>
          <a:prstGeom prst="rect">
            <a:avLst/>
          </a:prstGeom>
          <a:solidFill>
            <a:srgbClr val="FB8709"/>
          </a:solidFill>
        </p:spPr>
        <p:txBody>
          <a:bodyPr/>
          <a:lstStyle/>
          <a:p>
            <a:endParaRPr lang="en-IE"/>
          </a:p>
        </p:txBody>
      </p:sp>
      <p:sp>
        <p:nvSpPr>
          <p:cNvPr id="3" name="Freeform 3">
            <a:extLst>
              <a:ext uri="{FF2B5EF4-FFF2-40B4-BE49-F238E27FC236}">
                <a16:creationId xmlns:a16="http://schemas.microsoft.com/office/drawing/2014/main" id="{C5D16DDE-B459-1A56-7372-2E5BCEAD7D90}"/>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4" name="AutoShape 4">
            <a:extLst>
              <a:ext uri="{FF2B5EF4-FFF2-40B4-BE49-F238E27FC236}">
                <a16:creationId xmlns:a16="http://schemas.microsoft.com/office/drawing/2014/main" id="{284CC745-C231-C78D-80BD-4591C4D59494}"/>
              </a:ext>
            </a:extLst>
          </p:cNvPr>
          <p:cNvSpPr/>
          <p:nvPr/>
        </p:nvSpPr>
        <p:spPr>
          <a:xfrm>
            <a:off x="-130877" y="5143500"/>
            <a:ext cx="2766824" cy="3665330"/>
          </a:xfrm>
          <a:prstGeom prst="rect">
            <a:avLst/>
          </a:prstGeom>
          <a:solidFill>
            <a:srgbClr val="053249"/>
          </a:solidFill>
        </p:spPr>
        <p:txBody>
          <a:bodyPr/>
          <a:lstStyle/>
          <a:p>
            <a:endParaRPr lang="en-IE"/>
          </a:p>
        </p:txBody>
      </p:sp>
      <p:sp>
        <p:nvSpPr>
          <p:cNvPr id="5" name="Freeform 5">
            <a:extLst>
              <a:ext uri="{FF2B5EF4-FFF2-40B4-BE49-F238E27FC236}">
                <a16:creationId xmlns:a16="http://schemas.microsoft.com/office/drawing/2014/main" id="{55800FA0-99A0-6B2D-9DE6-C51C8331A01C}"/>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AutoShape 8">
            <a:extLst>
              <a:ext uri="{FF2B5EF4-FFF2-40B4-BE49-F238E27FC236}">
                <a16:creationId xmlns:a16="http://schemas.microsoft.com/office/drawing/2014/main" id="{2D9A3CCF-314E-D71B-E886-88176F214248}"/>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0" name="TextBox 10">
            <a:extLst>
              <a:ext uri="{FF2B5EF4-FFF2-40B4-BE49-F238E27FC236}">
                <a16:creationId xmlns:a16="http://schemas.microsoft.com/office/drawing/2014/main" id="{6445C154-3AB2-AE6A-5168-D9BC73EF2429}"/>
              </a:ext>
            </a:extLst>
          </p:cNvPr>
          <p:cNvSpPr txBox="1"/>
          <p:nvPr/>
        </p:nvSpPr>
        <p:spPr>
          <a:xfrm>
            <a:off x="3058697" y="325458"/>
            <a:ext cx="13265244" cy="909736"/>
          </a:xfrm>
          <a:prstGeom prst="rect">
            <a:avLst/>
          </a:prstGeom>
        </p:spPr>
        <p:txBody>
          <a:bodyPr lIns="0" tIns="0" rIns="0" bIns="0" rtlCol="0" anchor="t">
            <a:spAutoFit/>
          </a:bodyPr>
          <a:lstStyle/>
          <a:p>
            <a:pPr>
              <a:lnSpc>
                <a:spcPts val="7699"/>
              </a:lnSpc>
            </a:pPr>
            <a:r>
              <a:rPr lang="en-US" sz="4400" spc="-69" dirty="0">
                <a:solidFill>
                  <a:srgbClr val="033C5B"/>
                </a:solidFill>
                <a:latin typeface="HK Grotesk Bold"/>
              </a:rPr>
              <a:t>Ressourcen</a:t>
            </a:r>
          </a:p>
        </p:txBody>
      </p:sp>
      <p:sp>
        <p:nvSpPr>
          <p:cNvPr id="16" name="TextBox 15">
            <a:extLst>
              <a:ext uri="{FF2B5EF4-FFF2-40B4-BE49-F238E27FC236}">
                <a16:creationId xmlns:a16="http://schemas.microsoft.com/office/drawing/2014/main" id="{5FA8966D-65C1-B86A-4AE2-F8088EC0BBDF}"/>
              </a:ext>
            </a:extLst>
          </p:cNvPr>
          <p:cNvSpPr txBox="1"/>
          <p:nvPr/>
        </p:nvSpPr>
        <p:spPr>
          <a:xfrm>
            <a:off x="3200400" y="1602463"/>
            <a:ext cx="11495503" cy="6100003"/>
          </a:xfrm>
          <a:prstGeom prst="rect">
            <a:avLst/>
          </a:prstGeom>
          <a:noFill/>
        </p:spPr>
        <p:txBody>
          <a:bodyPr wrap="square">
            <a:spAutoFit/>
          </a:bodyPr>
          <a:lstStyle/>
          <a:p>
            <a:pPr>
              <a:lnSpc>
                <a:spcPct val="107000"/>
              </a:lnSpc>
              <a:spcAft>
                <a:spcPts val="800"/>
              </a:spcAft>
            </a:pPr>
            <a:r>
              <a:rPr lang="en-GB" sz="1800" b="1" dirty="0">
                <a:solidFill>
                  <a:srgbClr val="033045"/>
                </a:solidFill>
                <a:effectLst/>
                <a:latin typeface="Calibri" panose="020F0502020204030204" pitchFamily="34" charset="0"/>
                <a:ea typeface="Calibri" panose="020F0502020204030204" pitchFamily="34" charset="0"/>
              </a:rPr>
              <a:t>Ziele der beruflichen Entwicklung:</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rPr>
              <a:t>Coursera: </a:t>
            </a:r>
            <a:r>
              <a:rPr lang="en-GB" sz="1800" dirty="0">
                <a:effectLst/>
                <a:latin typeface="Calibri" panose="020F0502020204030204" pitchFamily="34" charset="0"/>
                <a:ea typeface="Calibri" panose="020F0502020204030204" pitchFamily="34" charset="0"/>
              </a:rPr>
              <a:t>Bietet eine Vielzahl von Kursen an, die Ihnen helfen, relevante Fähigkeiten zu erlernen, Ihr berufliches Netzwerk zu erweitern und mehr Zufriedenheit im Job zu finden.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6"/>
              </a:rPr>
              <a:t>Setzen Sie sich Ziele, z. B. die Entwicklung neuer Fähigkeiten oder die Verbesserung Ihrer Kompetenzen am Arbeitsplatz</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b="1" u="none" strike="noStrike" dirty="0" err="1">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7"/>
              </a:rPr>
              <a:t>BetterUp</a:t>
            </a:r>
            <a:r>
              <a:rPr lang="en-GB" sz="1800" u="none" strike="noStrike"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7"/>
              </a:rPr>
              <a:t>: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7"/>
              </a:rPr>
              <a:t>Bietet Ideen, um über Branchentrends auf dem Laufenden zu bleiben und sich mit Fachleuten in Ihrem Bereich zu vernetzen</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b="1"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6"/>
              </a:rPr>
              <a:t>Asana</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6"/>
              </a:rPr>
              <a:t>: Erkunden Sie Seminare, Webinare, Workshops und Social-Media-Plattformen (z. B. LinkedIn), um Ihre Fähigkeiten zu verbessern und sich mit Gleichgesinnten auszutauschen</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b="1" dirty="0">
                <a:solidFill>
                  <a:srgbClr val="033045"/>
                </a:solidFill>
                <a:effectLst/>
                <a:latin typeface="Calibri" panose="020F0502020204030204" pitchFamily="34" charset="0"/>
                <a:ea typeface="Calibri" panose="020F0502020204030204" pitchFamily="34" charset="0"/>
              </a:rPr>
              <a:t>Gründe für die Erleichterung der Zusammenarbeit:</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b="1"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Befreiende Strukturen</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 Diese Moderationstechniken befähigen die Teilnehmer und fördern die Zusammenarbeit.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8"/>
              </a:rPr>
              <a:t>Beispiele hierfür sind "1-2-4-All" (um sicherzustellen, dass alle Stimmen gehört werden) und "TRIZ" (Theorie des erfinderischen Problemlösens)</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b="1"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6"/>
              </a:rPr>
              <a:t>Aktive Lerntechniken</a:t>
            </a:r>
            <a:r>
              <a:rPr lang="en-GB" sz="1800" u="none" strike="noStrike"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6"/>
              </a:rPr>
              <a:t>: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6"/>
              </a:rPr>
              <a:t>Techniken wie der "Inside/Outside Circle" fördern das partizipative Lernen im Flipped Classroom</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b="1"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8"/>
              </a:rPr>
              <a:t>Schaffen Sie ein integratives Lernumfeld</a:t>
            </a:r>
            <a:r>
              <a:rPr lang="en-GB" sz="1800" u="none" strike="noStrike"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8"/>
              </a:rPr>
              <a:t>: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8"/>
              </a:rPr>
              <a:t>Erkennen Sie die Vielfalt an, nutzen Sie unterschiedliche Inhaltsformate, betonen Sie die kulturelle Kompetenz und sorgen Sie für Barrierefreiheit</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b="1" dirty="0">
                <a:solidFill>
                  <a:srgbClr val="033045"/>
                </a:solidFill>
                <a:effectLst/>
                <a:latin typeface="Calibri" panose="020F0502020204030204" pitchFamily="34" charset="0"/>
                <a:ea typeface="Calibri" panose="020F0502020204030204" pitchFamily="34" charset="0"/>
              </a:rPr>
              <a:t>Umgekehrte Klassenzimmer:</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b="1"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Mittel</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 Erkundung des Konzepts des umgedrehten Klassenzimmers, seiner Funktionsweise und seiner Vorteile.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9"/>
              </a:rPr>
              <a:t>Es geht von einem lehrerzentrierten Ansatz zu einem stärker lernerzentrierten Ansatz über, der aktives Lernen und Beteiligung fördert</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b="1"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0"/>
              </a:rPr>
              <a:t>Academia.edu</a:t>
            </a:r>
            <a:r>
              <a:rPr lang="en-GB" sz="1800" u="none" strike="noStrike"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10"/>
              </a:rPr>
              <a:t>: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10"/>
              </a:rPr>
              <a:t>Lesen Sie mehr über die Zusammenarbeit in umgedrehten Klassenzimmern und wie Technologie dieses Modell unterstützen kann</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a:spcBef>
                <a:spcPts val="600"/>
              </a:spcBef>
            </a:pPr>
            <a:endParaRPr lang="en-GB" dirty="0">
              <a:solidFill>
                <a:srgbClr val="121212"/>
              </a:solidFill>
              <a:latin typeface="HK Grotesk Light"/>
            </a:endParaRPr>
          </a:p>
        </p:txBody>
      </p:sp>
      <p:sp>
        <p:nvSpPr>
          <p:cNvPr id="13" name="Google Shape;117;p3">
            <a:extLst>
              <a:ext uri="{FF2B5EF4-FFF2-40B4-BE49-F238E27FC236}">
                <a16:creationId xmlns:a16="http://schemas.microsoft.com/office/drawing/2014/main" id="{60444395-FF1C-1AD7-FD8F-9F0CA03DD60E}"/>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66CA32DA-0C9D-97E0-F778-0126074A14C8}"/>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CE7CAB6E-5036-B5AB-8FB9-6650A14415CF}"/>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18" name="Picture 17">
            <a:extLst>
              <a:ext uri="{FF2B5EF4-FFF2-40B4-BE49-F238E27FC236}">
                <a16:creationId xmlns:a16="http://schemas.microsoft.com/office/drawing/2014/main" id="{74518F8E-AAB4-2AD0-579A-755A26A1B63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6" name="Picture 5" descr="Blue text on a white background&#10;&#10;Description automatically generated">
            <a:extLst>
              <a:ext uri="{FF2B5EF4-FFF2-40B4-BE49-F238E27FC236}">
                <a16:creationId xmlns:a16="http://schemas.microsoft.com/office/drawing/2014/main" id="{3909ABA5-B50B-B37C-795D-55BB87294865}"/>
              </a:ext>
            </a:extLst>
          </p:cNvPr>
          <p:cNvPicPr>
            <a:picLocks noChangeAspect="1"/>
          </p:cNvPicPr>
          <p:nvPr/>
        </p:nvPicPr>
        <p:blipFill>
          <a:blip r:embed="rId14"/>
          <a:stretch>
            <a:fillRect/>
          </a:stretch>
        </p:blipFill>
        <p:spPr>
          <a:xfrm>
            <a:off x="2671898" y="9332143"/>
            <a:ext cx="2409263" cy="505452"/>
          </a:xfrm>
          <a:prstGeom prst="rect">
            <a:avLst/>
          </a:prstGeom>
        </p:spPr>
      </p:pic>
    </p:spTree>
    <p:extLst>
      <p:ext uri="{BB962C8B-B14F-4D97-AF65-F5344CB8AC3E}">
        <p14:creationId xmlns:p14="http://schemas.microsoft.com/office/powerpoint/2010/main" val="206065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674552" y="723900"/>
            <a:ext cx="6990285" cy="971228"/>
          </a:xfrm>
          <a:prstGeom prst="rect">
            <a:avLst/>
          </a:prstGeom>
        </p:spPr>
        <p:txBody>
          <a:bodyPr lIns="0" tIns="0" rIns="0" bIns="0" rtlCol="0" anchor="t">
            <a:spAutoFit/>
          </a:bodyPr>
          <a:lstStyle/>
          <a:p>
            <a:pPr algn="ctr">
              <a:lnSpc>
                <a:spcPts val="7699"/>
              </a:lnSpc>
            </a:pPr>
            <a:r>
              <a:rPr lang="en-US" sz="6000" spc="-69" dirty="0" err="1">
                <a:solidFill>
                  <a:srgbClr val="033C5B"/>
                </a:solidFill>
                <a:latin typeface="HK Grotesk Bold"/>
              </a:rPr>
              <a:t>Lernen</a:t>
            </a:r>
            <a:r>
              <a:rPr lang="tr-TR" sz="6000" spc="-69" dirty="0">
                <a:solidFill>
                  <a:srgbClr val="033C5B"/>
                </a:solidFill>
                <a:latin typeface="HK Grotesk Bold"/>
              </a:rPr>
              <a:t>ziele</a:t>
            </a:r>
            <a:endParaRPr lang="en-US" sz="6000" spc="-69" dirty="0">
              <a:solidFill>
                <a:srgbClr val="033C5B"/>
              </a:solidFill>
              <a:latin typeface="HK Grotesk Bold"/>
            </a:endParaRPr>
          </a:p>
        </p:txBody>
      </p:sp>
      <p:sp>
        <p:nvSpPr>
          <p:cNvPr id="3" name="TextBox 3"/>
          <p:cNvSpPr txBox="1"/>
          <p:nvPr/>
        </p:nvSpPr>
        <p:spPr>
          <a:xfrm>
            <a:off x="632018" y="1732712"/>
            <a:ext cx="8130981" cy="6984476"/>
          </a:xfrm>
          <a:prstGeom prst="rect">
            <a:avLst/>
          </a:prstGeom>
        </p:spPr>
        <p:txBody>
          <a:bodyPr wrap="square" lIns="0" tIns="0" rIns="0" bIns="0" rtlCol="0" anchor="t">
            <a:spAutoFit/>
          </a:bodyPr>
          <a:lstStyle/>
          <a:p>
            <a:pPr marL="302259" lvl="1">
              <a:lnSpc>
                <a:spcPts val="3919"/>
              </a:lnSpc>
            </a:pPr>
            <a:r>
              <a:rPr lang="en-GB" sz="2799" dirty="0">
                <a:solidFill>
                  <a:srgbClr val="121212"/>
                </a:solidFill>
                <a:latin typeface="HK Grotesk Light"/>
              </a:rPr>
              <a:t>Am Ende dieser Einheit werden die Teilnehmer in der Lage sein</a:t>
            </a:r>
            <a:endParaRPr lang="en-US" sz="2799" dirty="0">
              <a:solidFill>
                <a:srgbClr val="121212"/>
              </a:solidFill>
              <a:latin typeface="HK Grotesk Light"/>
            </a:endParaRPr>
          </a:p>
          <a:p>
            <a:pPr marL="604519" lvl="1" indent="-302260">
              <a:lnSpc>
                <a:spcPts val="3919"/>
              </a:lnSpc>
              <a:buFont typeface="Arial"/>
              <a:buChar char="•"/>
            </a:pPr>
            <a:r>
              <a:rPr lang="en-GB" sz="2799" dirty="0">
                <a:solidFill>
                  <a:srgbClr val="121212"/>
                </a:solidFill>
                <a:latin typeface="HK Grotesk Light"/>
              </a:rPr>
              <a:t>die Rolle der Lehrkraft bei der Förderung kollaborativer Aktivitäten im Flipped Classroom zu verstehen.</a:t>
            </a:r>
          </a:p>
          <a:p>
            <a:pPr marL="604519" lvl="1" indent="-302260">
              <a:lnSpc>
                <a:spcPts val="3919"/>
              </a:lnSpc>
              <a:buFont typeface="Arial"/>
              <a:buChar char="•"/>
            </a:pPr>
            <a:r>
              <a:rPr lang="en-GB" sz="2799" dirty="0">
                <a:solidFill>
                  <a:srgbClr val="121212"/>
                </a:solidFill>
                <a:latin typeface="HK Grotesk Light"/>
              </a:rPr>
              <a:t>Erlernen Sie Strategien zur effektiven Gestaltung und Verwaltung kollaborativer Aufgaben.</a:t>
            </a:r>
          </a:p>
          <a:p>
            <a:pPr marL="604519" lvl="1" indent="-302260">
              <a:lnSpc>
                <a:spcPts val="3919"/>
              </a:lnSpc>
              <a:buFont typeface="Arial"/>
              <a:buChar char="•"/>
            </a:pPr>
            <a:r>
              <a:rPr lang="en-GB" sz="2799" dirty="0">
                <a:solidFill>
                  <a:srgbClr val="121212"/>
                </a:solidFill>
                <a:latin typeface="HK Grotesk Light"/>
              </a:rPr>
              <a:t>Ermittlung von Instrumenten und Techniken zur Unterstützung der Zusammenarbeit von Schülern.</a:t>
            </a:r>
          </a:p>
          <a:p>
            <a:pPr marL="604519" lvl="1" indent="-302260">
              <a:lnSpc>
                <a:spcPts val="3919"/>
              </a:lnSpc>
              <a:buFont typeface="Arial"/>
              <a:buChar char="•"/>
            </a:pPr>
            <a:r>
              <a:rPr lang="en-GB" sz="2799" dirty="0">
                <a:solidFill>
                  <a:srgbClr val="121212"/>
                </a:solidFill>
                <a:latin typeface="HK Grotesk Light"/>
              </a:rPr>
              <a:t>Entwicklung von Fähigkeiten zur Bewältigung der Herausforderungen, die mit der Durchführung von Gruppenaktivitäten in der beruflichen Bildung verbunden sind.</a:t>
            </a:r>
            <a:endParaRPr lang="en-US" sz="2799" dirty="0">
              <a:solidFill>
                <a:srgbClr val="121212"/>
              </a:solidFill>
              <a:latin typeface="HK Grotesk Light"/>
            </a:endParaRPr>
          </a:p>
        </p:txBody>
      </p:sp>
      <p:sp>
        <p:nvSpPr>
          <p:cNvPr id="4" name="AutoShape 4"/>
          <p:cNvSpPr/>
          <p:nvPr/>
        </p:nvSpPr>
        <p:spPr>
          <a:xfrm>
            <a:off x="9144000" y="3783991"/>
            <a:ext cx="9144000" cy="6503009"/>
          </a:xfrm>
          <a:prstGeom prst="rect">
            <a:avLst/>
          </a:prstGeom>
          <a:solidFill>
            <a:srgbClr val="FB8709"/>
          </a:solidFill>
        </p:spPr>
        <p:txBody>
          <a:bodyPr/>
          <a:lstStyle/>
          <a:p>
            <a:endParaRPr lang="en-IE"/>
          </a:p>
        </p:txBody>
      </p:sp>
      <p:sp>
        <p:nvSpPr>
          <p:cNvPr id="5" name="AutoShape 5"/>
          <p:cNvSpPr/>
          <p:nvPr/>
        </p:nvSpPr>
        <p:spPr>
          <a:xfrm>
            <a:off x="9144000" y="0"/>
            <a:ext cx="9144000" cy="5143500"/>
          </a:xfrm>
          <a:prstGeom prst="rect">
            <a:avLst/>
          </a:prstGeom>
          <a:solidFill>
            <a:srgbClr val="053249"/>
          </a:solidFill>
        </p:spPr>
        <p:txBody>
          <a:bodyPr/>
          <a:lstStyle/>
          <a:p>
            <a:endParaRPr lang="en-IE"/>
          </a:p>
        </p:txBody>
      </p:sp>
      <p:sp>
        <p:nvSpPr>
          <p:cNvPr id="6" name="Freeform 6"/>
          <p:cNvSpPr/>
          <p:nvPr/>
        </p:nvSpPr>
        <p:spPr>
          <a:xfrm rot="5400000">
            <a:off x="9144000" y="7702914"/>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7" name="Freeform 7"/>
          <p:cNvSpPr/>
          <p:nvPr/>
        </p:nvSpPr>
        <p:spPr>
          <a:xfrm rot="-5400000">
            <a:off x="15703914" y="0"/>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Freeform 8"/>
          <p:cNvSpPr/>
          <p:nvPr/>
        </p:nvSpPr>
        <p:spPr>
          <a:xfrm>
            <a:off x="11243339" y="2258982"/>
            <a:ext cx="4945322" cy="5769036"/>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endParaRPr lang="en-IE"/>
          </a:p>
        </p:txBody>
      </p:sp>
      <p:sp>
        <p:nvSpPr>
          <p:cNvPr id="9" name="Freeform 9"/>
          <p:cNvSpPr/>
          <p:nvPr/>
        </p:nvSpPr>
        <p:spPr>
          <a:xfrm>
            <a:off x="385759" y="8288550"/>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endParaRPr lang="en-IE"/>
          </a:p>
        </p:txBody>
      </p:sp>
      <p:pic>
        <p:nvPicPr>
          <p:cNvPr id="13" name="Picture 12">
            <a:extLst>
              <a:ext uri="{FF2B5EF4-FFF2-40B4-BE49-F238E27FC236}">
                <a16:creationId xmlns:a16="http://schemas.microsoft.com/office/drawing/2014/main" id="{6FC81C3D-7BC9-D42A-6F19-D4B81423A7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1989" y="9268311"/>
            <a:ext cx="1051635" cy="382412"/>
          </a:xfrm>
          <a:prstGeom prst="rect">
            <a:avLst/>
          </a:prstGeom>
        </p:spPr>
      </p:pic>
      <p:pic>
        <p:nvPicPr>
          <p:cNvPr id="11" name="Picture 10" descr="Blue text on a white background&#10;&#10;Description automatically generated">
            <a:extLst>
              <a:ext uri="{FF2B5EF4-FFF2-40B4-BE49-F238E27FC236}">
                <a16:creationId xmlns:a16="http://schemas.microsoft.com/office/drawing/2014/main" id="{4727A65A-683E-3F3E-52F2-C1FE7D247C17}"/>
              </a:ext>
            </a:extLst>
          </p:cNvPr>
          <p:cNvPicPr>
            <a:picLocks noChangeAspect="1"/>
          </p:cNvPicPr>
          <p:nvPr/>
        </p:nvPicPr>
        <p:blipFill>
          <a:blip r:embed="rId9"/>
          <a:stretch>
            <a:fillRect/>
          </a:stretch>
        </p:blipFill>
        <p:spPr>
          <a:xfrm>
            <a:off x="2793415" y="9167967"/>
            <a:ext cx="2728074" cy="5723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I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Verbesserung des kollaborativen Lernens</a:t>
            </a:r>
            <a:r>
              <a:rPr lang="en-GB" sz="2400" dirty="0">
                <a:solidFill>
                  <a:srgbClr val="121212"/>
                </a:solidFill>
                <a:latin typeface="HK Grotesk Light"/>
              </a:rPr>
              <a:t>:</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IE"/>
          </a:p>
        </p:txBody>
      </p:sp>
      <p:sp>
        <p:nvSpPr>
          <p:cNvPr id="20" name="TextBox 19">
            <a:extLst>
              <a:ext uri="{FF2B5EF4-FFF2-40B4-BE49-F238E27FC236}">
                <a16:creationId xmlns:a16="http://schemas.microsoft.com/office/drawing/2014/main" id="{24CCC260-A739-CE20-1865-4DC6CCAA9544}"/>
              </a:ext>
            </a:extLst>
          </p:cNvPr>
          <p:cNvSpPr txBox="1"/>
          <p:nvPr/>
        </p:nvSpPr>
        <p:spPr>
          <a:xfrm>
            <a:off x="310426" y="403653"/>
            <a:ext cx="11337167" cy="1446550"/>
          </a:xfrm>
          <a:prstGeom prst="rect">
            <a:avLst/>
          </a:prstGeom>
          <a:noFill/>
        </p:spPr>
        <p:txBody>
          <a:bodyPr wrap="square">
            <a:spAutoFit/>
          </a:bodyPr>
          <a:lstStyle/>
          <a:p>
            <a:r>
              <a:rPr lang="en-GB" sz="4400" spc="-69" dirty="0">
                <a:solidFill>
                  <a:srgbClr val="033C5B"/>
                </a:solidFill>
                <a:latin typeface="HK Grotesk Bold"/>
              </a:rPr>
              <a:t>Die Rolle des Ausbilders beim kollaborativen Flipped Learning</a:t>
            </a:r>
            <a:endParaRPr lang="en-US" sz="4400" spc="-69" dirty="0">
              <a:solidFill>
                <a:srgbClr val="033C5B"/>
              </a:solidFill>
              <a:latin typeface="HK Grotesk Bold"/>
            </a:endParaRPr>
          </a:p>
        </p:txBody>
      </p:sp>
      <p:graphicFrame>
        <p:nvGraphicFramePr>
          <p:cNvPr id="22" name="TextBox 15">
            <a:extLst>
              <a:ext uri="{FF2B5EF4-FFF2-40B4-BE49-F238E27FC236}">
                <a16:creationId xmlns:a16="http://schemas.microsoft.com/office/drawing/2014/main" id="{FC077A6E-3F89-4681-2F63-D8BA33B680BB}"/>
              </a:ext>
            </a:extLst>
          </p:cNvPr>
          <p:cNvGraphicFramePr/>
          <p:nvPr>
            <p:extLst>
              <p:ext uri="{D42A27DB-BD31-4B8C-83A1-F6EECF244321}">
                <p14:modId xmlns:p14="http://schemas.microsoft.com/office/powerpoint/2010/main" val="2604230028"/>
              </p:ext>
            </p:extLst>
          </p:nvPr>
        </p:nvGraphicFramePr>
        <p:xfrm>
          <a:off x="838200" y="2144263"/>
          <a:ext cx="14734476" cy="5901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117;p3">
            <a:extLst>
              <a:ext uri="{FF2B5EF4-FFF2-40B4-BE49-F238E27FC236}">
                <a16:creationId xmlns:a16="http://schemas.microsoft.com/office/drawing/2014/main" id="{BAC4C94E-900A-7FC3-681E-FAB4B1AE0E6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118;p3">
            <a:extLst>
              <a:ext uri="{FF2B5EF4-FFF2-40B4-BE49-F238E27FC236}">
                <a16:creationId xmlns:a16="http://schemas.microsoft.com/office/drawing/2014/main" id="{887D8A59-4FCB-3EB8-EBA2-1FCDCEE8C4B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67EB62C3-6FD3-D803-F3CA-F3E1C5E27B07}"/>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17" name="Picture 16">
            <a:extLst>
              <a:ext uri="{FF2B5EF4-FFF2-40B4-BE49-F238E27FC236}">
                <a16:creationId xmlns:a16="http://schemas.microsoft.com/office/drawing/2014/main" id="{5AC2C333-7C6D-F496-5465-D80EA33875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8" name="Picture 7" descr="Blue text on a white background&#10;&#10;Description automatically generated">
            <a:extLst>
              <a:ext uri="{FF2B5EF4-FFF2-40B4-BE49-F238E27FC236}">
                <a16:creationId xmlns:a16="http://schemas.microsoft.com/office/drawing/2014/main" id="{712BE803-3601-EC55-FFBF-923097E6CC86}"/>
              </a:ext>
            </a:extLst>
          </p:cNvPr>
          <p:cNvPicPr>
            <a:picLocks noChangeAspect="1"/>
          </p:cNvPicPr>
          <p:nvPr/>
        </p:nvPicPr>
        <p:blipFill>
          <a:blip r:embed="rId10"/>
          <a:stretch>
            <a:fillRect/>
          </a:stretch>
        </p:blipFill>
        <p:spPr>
          <a:xfrm>
            <a:off x="2671898" y="9332143"/>
            <a:ext cx="2409263" cy="5054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363055BB-FCD8-14BC-0792-A4EA27E3BACD}"/>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12F1A75-0D71-1E9C-5549-63B310931A88}"/>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B032ABD5-9C02-94E1-8995-5EBF4632E2B3}"/>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87EAB79C-9644-FED5-2BD4-EE0E56839433}"/>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a:extLst>
              <a:ext uri="{FF2B5EF4-FFF2-40B4-BE49-F238E27FC236}">
                <a16:creationId xmlns:a16="http://schemas.microsoft.com/office/drawing/2014/main" id="{E94B2B5D-0A8C-2526-92F7-0CBDCF1D1F11}"/>
              </a:ext>
            </a:extLst>
          </p:cNvPr>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Verbesserung des kollaborativen Lernens</a:t>
            </a:r>
            <a:r>
              <a:rPr lang="en-GB" sz="2400" dirty="0">
                <a:solidFill>
                  <a:srgbClr val="121212"/>
                </a:solidFill>
                <a:latin typeface="HK Grotesk Light"/>
              </a:rPr>
              <a:t>:</a:t>
            </a:r>
          </a:p>
        </p:txBody>
      </p:sp>
      <p:grpSp>
        <p:nvGrpSpPr>
          <p:cNvPr id="9" name="Group 9">
            <a:extLst>
              <a:ext uri="{FF2B5EF4-FFF2-40B4-BE49-F238E27FC236}">
                <a16:creationId xmlns:a16="http://schemas.microsoft.com/office/drawing/2014/main" id="{CA740889-10AC-FA64-A658-041C64594408}"/>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895067F3-12E3-BF7C-09AA-E7D20125B01E}"/>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E1949F61-0F42-351C-3F56-097A511BBF8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20" name="TextBox 19">
            <a:extLst>
              <a:ext uri="{FF2B5EF4-FFF2-40B4-BE49-F238E27FC236}">
                <a16:creationId xmlns:a16="http://schemas.microsoft.com/office/drawing/2014/main" id="{AC8FDAFE-F355-872F-A453-AFDD212FB38C}"/>
              </a:ext>
            </a:extLst>
          </p:cNvPr>
          <p:cNvSpPr txBox="1"/>
          <p:nvPr/>
        </p:nvSpPr>
        <p:spPr>
          <a:xfrm>
            <a:off x="310426" y="403653"/>
            <a:ext cx="11337167" cy="1446550"/>
          </a:xfrm>
          <a:prstGeom prst="rect">
            <a:avLst/>
          </a:prstGeom>
          <a:noFill/>
        </p:spPr>
        <p:txBody>
          <a:bodyPr wrap="square">
            <a:spAutoFit/>
          </a:bodyPr>
          <a:lstStyle/>
          <a:p>
            <a:r>
              <a:rPr lang="en-GB" sz="4400" spc="-69" dirty="0">
                <a:solidFill>
                  <a:srgbClr val="033C5B"/>
                </a:solidFill>
                <a:latin typeface="HK Grotesk Bold"/>
              </a:rPr>
              <a:t>Die Rolle des Ausbilders beim kollaborativen Flipped Learning</a:t>
            </a:r>
            <a:endParaRPr lang="en-US" sz="4400" spc="-69" dirty="0">
              <a:solidFill>
                <a:srgbClr val="033C5B"/>
              </a:solidFill>
              <a:latin typeface="HK Grotesk Bold"/>
            </a:endParaRPr>
          </a:p>
        </p:txBody>
      </p:sp>
      <p:pic>
        <p:nvPicPr>
          <p:cNvPr id="15" name="Picture 14">
            <a:extLst>
              <a:ext uri="{FF2B5EF4-FFF2-40B4-BE49-F238E27FC236}">
                <a16:creationId xmlns:a16="http://schemas.microsoft.com/office/drawing/2014/main" id="{9F9C2558-ACF0-1959-27D9-78AF9A8484E7}"/>
              </a:ext>
            </a:extLst>
          </p:cNvPr>
          <p:cNvPicPr>
            <a:picLocks noChangeAspect="1"/>
          </p:cNvPicPr>
          <p:nvPr/>
        </p:nvPicPr>
        <p:blipFill>
          <a:blip r:embed="rId2"/>
          <a:stretch>
            <a:fillRect/>
          </a:stretch>
        </p:blipFill>
        <p:spPr>
          <a:xfrm>
            <a:off x="2057808" y="2033655"/>
            <a:ext cx="13445446" cy="6157168"/>
          </a:xfrm>
          <a:prstGeom prst="rect">
            <a:avLst/>
          </a:prstGeom>
        </p:spPr>
      </p:pic>
      <p:sp>
        <p:nvSpPr>
          <p:cNvPr id="17" name="TextBox 16">
            <a:extLst>
              <a:ext uri="{FF2B5EF4-FFF2-40B4-BE49-F238E27FC236}">
                <a16:creationId xmlns:a16="http://schemas.microsoft.com/office/drawing/2014/main" id="{BA9A96BF-DF0F-6D76-3986-80E3BDF9FA76}"/>
              </a:ext>
            </a:extLst>
          </p:cNvPr>
          <p:cNvSpPr txBox="1"/>
          <p:nvPr/>
        </p:nvSpPr>
        <p:spPr>
          <a:xfrm>
            <a:off x="3813543" y="8234325"/>
            <a:ext cx="13141054" cy="338554"/>
          </a:xfrm>
          <a:prstGeom prst="rect">
            <a:avLst/>
          </a:prstGeom>
          <a:noFill/>
        </p:spPr>
        <p:txBody>
          <a:bodyPr wrap="square">
            <a:spAutoFit/>
          </a:bodyPr>
          <a:lstStyle/>
          <a:p>
            <a:r>
              <a:rPr lang="en-GB" sz="1600" i="1" dirty="0"/>
              <a:t>Quelle: </a:t>
            </a:r>
            <a:r>
              <a:rPr lang="en-BE" sz="1600" i="1" dirty="0">
                <a:hlinkClick r:id="rId3"/>
              </a:rPr>
              <a:t>https:</a:t>
            </a:r>
            <a:r>
              <a:rPr lang="en-GB" sz="1600" i="1" dirty="0"/>
              <a:t>//www.researchgate.net/figure/Teacher-and-student-roles-in-the-flipped-classroom-model_fig2_312056149 </a:t>
            </a:r>
            <a:endParaRPr lang="en-BE" sz="1600" i="1" dirty="0"/>
          </a:p>
        </p:txBody>
      </p:sp>
      <p:sp>
        <p:nvSpPr>
          <p:cNvPr id="18" name="Google Shape;117;p3">
            <a:extLst>
              <a:ext uri="{FF2B5EF4-FFF2-40B4-BE49-F238E27FC236}">
                <a16:creationId xmlns:a16="http://schemas.microsoft.com/office/drawing/2014/main" id="{6C404017-A3F6-DFFF-0503-769A50E8C6BA}"/>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63E8CCC2-0EC3-6FC0-EE4E-F44B0E524EBF}"/>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119;p3">
            <a:extLst>
              <a:ext uri="{FF2B5EF4-FFF2-40B4-BE49-F238E27FC236}">
                <a16:creationId xmlns:a16="http://schemas.microsoft.com/office/drawing/2014/main" id="{DCA376A0-F49B-C942-9D33-FF18F0A48265}"/>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23" name="Picture 22">
            <a:extLst>
              <a:ext uri="{FF2B5EF4-FFF2-40B4-BE49-F238E27FC236}">
                <a16:creationId xmlns:a16="http://schemas.microsoft.com/office/drawing/2014/main" id="{38A30222-2E7F-F76B-E0C4-9E76CCF284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5" name="Picture 4" descr="Blue text on a white background&#10;&#10;Description automatically generated">
            <a:extLst>
              <a:ext uri="{FF2B5EF4-FFF2-40B4-BE49-F238E27FC236}">
                <a16:creationId xmlns:a16="http://schemas.microsoft.com/office/drawing/2014/main" id="{099ACE3D-4897-382D-98A2-675FDD3BE4C4}"/>
              </a:ext>
            </a:extLst>
          </p:cNvPr>
          <p:cNvPicPr>
            <a:picLocks noChangeAspect="1"/>
          </p:cNvPicPr>
          <p:nvPr/>
        </p:nvPicPr>
        <p:blipFill>
          <a:blip r:embed="rId7"/>
          <a:stretch>
            <a:fillRect/>
          </a:stretch>
        </p:blipFill>
        <p:spPr>
          <a:xfrm>
            <a:off x="2671898" y="9332143"/>
            <a:ext cx="2409263" cy="505452"/>
          </a:xfrm>
          <a:prstGeom prst="rect">
            <a:avLst/>
          </a:prstGeom>
        </p:spPr>
      </p:pic>
    </p:spTree>
    <p:extLst>
      <p:ext uri="{BB962C8B-B14F-4D97-AF65-F5344CB8AC3E}">
        <p14:creationId xmlns:p14="http://schemas.microsoft.com/office/powerpoint/2010/main" val="1302510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7D457157-763B-06CB-460A-7526DE30E1B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EA307BD-FA90-9C82-53D2-42AFDC3CA274}"/>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FACEA308-AE1C-C09C-D3AC-6BE43F293883}"/>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C82D4CD6-704C-ED13-8456-DE18CC1CAF5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a:extLst>
              <a:ext uri="{FF2B5EF4-FFF2-40B4-BE49-F238E27FC236}">
                <a16:creationId xmlns:a16="http://schemas.microsoft.com/office/drawing/2014/main" id="{6A5F3769-4548-E374-2E14-BB268CBC541C}"/>
              </a:ext>
            </a:extLst>
          </p:cNvPr>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Verbesserung des kollaborativen Lernens</a:t>
            </a:r>
            <a:r>
              <a:rPr lang="en-GB" sz="2400" dirty="0">
                <a:solidFill>
                  <a:srgbClr val="121212"/>
                </a:solidFill>
                <a:latin typeface="HK Grotesk Light"/>
              </a:rPr>
              <a:t>:</a:t>
            </a:r>
          </a:p>
        </p:txBody>
      </p:sp>
      <p:grpSp>
        <p:nvGrpSpPr>
          <p:cNvPr id="9" name="Group 9">
            <a:extLst>
              <a:ext uri="{FF2B5EF4-FFF2-40B4-BE49-F238E27FC236}">
                <a16:creationId xmlns:a16="http://schemas.microsoft.com/office/drawing/2014/main" id="{B2E1F7AD-CD26-EC18-086F-DC31C2EF71D9}"/>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6EBD53E0-368A-D68D-4388-0D16EEF02203}"/>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5431A699-6574-AFD0-9930-B455DC603685}"/>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5" name="TextBox 4">
            <a:extLst>
              <a:ext uri="{FF2B5EF4-FFF2-40B4-BE49-F238E27FC236}">
                <a16:creationId xmlns:a16="http://schemas.microsoft.com/office/drawing/2014/main" id="{03CDD100-ED90-626D-DDFB-A17EEE7AFA0D}"/>
              </a:ext>
            </a:extLst>
          </p:cNvPr>
          <p:cNvSpPr txBox="1"/>
          <p:nvPr/>
        </p:nvSpPr>
        <p:spPr>
          <a:xfrm>
            <a:off x="352798" y="360535"/>
            <a:ext cx="11337167" cy="1446550"/>
          </a:xfrm>
          <a:prstGeom prst="rect">
            <a:avLst/>
          </a:prstGeom>
          <a:noFill/>
        </p:spPr>
        <p:txBody>
          <a:bodyPr wrap="square">
            <a:spAutoFit/>
          </a:bodyPr>
          <a:lstStyle/>
          <a:p>
            <a:r>
              <a:rPr lang="en-GB" sz="4400" spc="-69" dirty="0">
                <a:solidFill>
                  <a:srgbClr val="033C5B"/>
                </a:solidFill>
                <a:latin typeface="HK Grotesk Bold"/>
              </a:rPr>
              <a:t>Aufwertung der Rolle des Pädagogen beim kollaborativen Lernen</a:t>
            </a:r>
          </a:p>
        </p:txBody>
      </p:sp>
      <p:graphicFrame>
        <p:nvGraphicFramePr>
          <p:cNvPr id="19" name="TextBox 15">
            <a:extLst>
              <a:ext uri="{FF2B5EF4-FFF2-40B4-BE49-F238E27FC236}">
                <a16:creationId xmlns:a16="http://schemas.microsoft.com/office/drawing/2014/main" id="{8CCDA42B-FC66-A96D-A0A4-24AB8B30F684}"/>
              </a:ext>
            </a:extLst>
          </p:cNvPr>
          <p:cNvGraphicFramePr/>
          <p:nvPr>
            <p:extLst>
              <p:ext uri="{D42A27DB-BD31-4B8C-83A1-F6EECF244321}">
                <p14:modId xmlns:p14="http://schemas.microsoft.com/office/powerpoint/2010/main" val="2804665540"/>
              </p:ext>
            </p:extLst>
          </p:nvPr>
        </p:nvGraphicFramePr>
        <p:xfrm>
          <a:off x="207862" y="1043111"/>
          <a:ext cx="16944602" cy="8677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117;p3">
            <a:extLst>
              <a:ext uri="{FF2B5EF4-FFF2-40B4-BE49-F238E27FC236}">
                <a16:creationId xmlns:a16="http://schemas.microsoft.com/office/drawing/2014/main" id="{AEB5D1C7-5113-70C9-A8D2-BEEA002DDD29}"/>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427C89D6-ABDC-C65D-BCA9-865C7188711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19;p3">
            <a:extLst>
              <a:ext uri="{FF2B5EF4-FFF2-40B4-BE49-F238E27FC236}">
                <a16:creationId xmlns:a16="http://schemas.microsoft.com/office/drawing/2014/main" id="{BF352645-E54E-3335-3F2A-62C5DC03C134}"/>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21" name="Picture 20">
            <a:extLst>
              <a:ext uri="{FF2B5EF4-FFF2-40B4-BE49-F238E27FC236}">
                <a16:creationId xmlns:a16="http://schemas.microsoft.com/office/drawing/2014/main" id="{F6D14A15-8E8B-6CB2-B82E-45437313A1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8" name="Picture 7" descr="Blue text on a white background&#10;&#10;Description automatically generated">
            <a:extLst>
              <a:ext uri="{FF2B5EF4-FFF2-40B4-BE49-F238E27FC236}">
                <a16:creationId xmlns:a16="http://schemas.microsoft.com/office/drawing/2014/main" id="{4F293C36-E082-F8E0-4CD8-C786896B517F}"/>
              </a:ext>
            </a:extLst>
          </p:cNvPr>
          <p:cNvPicPr>
            <a:picLocks noChangeAspect="1"/>
          </p:cNvPicPr>
          <p:nvPr/>
        </p:nvPicPr>
        <p:blipFill>
          <a:blip r:embed="rId10"/>
          <a:stretch>
            <a:fillRect/>
          </a:stretch>
        </p:blipFill>
        <p:spPr>
          <a:xfrm>
            <a:off x="2671898" y="9332143"/>
            <a:ext cx="2409263" cy="505452"/>
          </a:xfrm>
          <a:prstGeom prst="rect">
            <a:avLst/>
          </a:prstGeom>
        </p:spPr>
      </p:pic>
    </p:spTree>
    <p:extLst>
      <p:ext uri="{BB962C8B-B14F-4D97-AF65-F5344CB8AC3E}">
        <p14:creationId xmlns:p14="http://schemas.microsoft.com/office/powerpoint/2010/main" val="115640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1242" y="-2062956"/>
            <a:ext cx="1246758" cy="10437232"/>
          </a:xfrm>
          <a:prstGeom prst="rect">
            <a:avLst/>
          </a:prstGeom>
          <a:solidFill>
            <a:srgbClr val="FB8709"/>
          </a:solidFill>
        </p:spPr>
        <p:txBody>
          <a:bodyPr/>
          <a:lstStyle/>
          <a:p>
            <a:endParaRPr lang="en-IE"/>
          </a:p>
        </p:txBody>
      </p:sp>
      <p:sp>
        <p:nvSpPr>
          <p:cNvPr id="3" name="AutoShape 3"/>
          <p:cNvSpPr/>
          <p:nvPr/>
        </p:nvSpPr>
        <p:spPr>
          <a:xfrm>
            <a:off x="-213919" y="-2717471"/>
            <a:ext cx="623379" cy="14348459"/>
          </a:xfrm>
          <a:prstGeom prst="rect">
            <a:avLst/>
          </a:prstGeom>
          <a:solidFill>
            <a:srgbClr val="FB8709"/>
          </a:solidFill>
        </p:spPr>
        <p:txBody>
          <a:bodyPr/>
          <a:lstStyle/>
          <a:p>
            <a:endParaRPr lang="en-IE"/>
          </a:p>
        </p:txBody>
      </p:sp>
      <p:sp>
        <p:nvSpPr>
          <p:cNvPr id="4" name="AutoShape 4"/>
          <p:cNvSpPr/>
          <p:nvPr/>
        </p:nvSpPr>
        <p:spPr>
          <a:xfrm rot="-5400000">
            <a:off x="8518870" y="-9025789"/>
            <a:ext cx="1246758" cy="18291501"/>
          </a:xfrm>
          <a:prstGeom prst="rect">
            <a:avLst/>
          </a:prstGeom>
          <a:solidFill>
            <a:srgbClr val="053249"/>
          </a:solidFill>
        </p:spPr>
        <p:txBody>
          <a:bodyPr/>
          <a:lstStyle/>
          <a:p>
            <a:endParaRPr lang="en-IE"/>
          </a:p>
        </p:txBody>
      </p:sp>
      <p:sp>
        <p:nvSpPr>
          <p:cNvPr id="5" name="Freeform 5"/>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6" name="Freeform 6"/>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pSp>
        <p:nvGrpSpPr>
          <p:cNvPr id="7" name="Group 7"/>
          <p:cNvGrpSpPr>
            <a:grpSpLocks noChangeAspect="1"/>
          </p:cNvGrpSpPr>
          <p:nvPr/>
        </p:nvGrpSpPr>
        <p:grpSpPr>
          <a:xfrm>
            <a:off x="480278" y="96948"/>
            <a:ext cx="433253" cy="43325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grpSp>
        <p:nvGrpSpPr>
          <p:cNvPr id="9" name="Group 9"/>
          <p:cNvGrpSpPr>
            <a:grpSpLocks noChangeAspect="1"/>
          </p:cNvGrpSpPr>
          <p:nvPr/>
        </p:nvGrpSpPr>
        <p:grpSpPr>
          <a:xfrm>
            <a:off x="17469080" y="9464579"/>
            <a:ext cx="433253" cy="43325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1" name="TextBox 11"/>
          <p:cNvSpPr txBox="1"/>
          <p:nvPr/>
        </p:nvSpPr>
        <p:spPr>
          <a:xfrm>
            <a:off x="614229" y="916401"/>
            <a:ext cx="15922942" cy="1354217"/>
          </a:xfrm>
          <a:prstGeom prst="rect">
            <a:avLst/>
          </a:prstGeom>
        </p:spPr>
        <p:txBody>
          <a:bodyPr wrap="square" lIns="0" tIns="0" rIns="0" bIns="0" rtlCol="0" anchor="t">
            <a:spAutoFit/>
          </a:bodyPr>
          <a:lstStyle/>
          <a:p>
            <a:r>
              <a:rPr lang="en-GB" sz="4400" spc="-87" dirty="0">
                <a:solidFill>
                  <a:srgbClr val="033C5B"/>
                </a:solidFill>
                <a:latin typeface="HK Grotesk Bold"/>
              </a:rPr>
              <a:t>Aufbau eines integrativen kollaborativen Umfelds: </a:t>
            </a:r>
            <a:r>
              <a:rPr lang="en-GB" sz="4400" spc="-87" dirty="0">
                <a:latin typeface="HK Grotesk Light" panose="020B0604020202020204" charset="0"/>
              </a:rPr>
              <a:t>Strategien zur Förderung der Gleichberechtigung und des Beitrags zum Lernen.</a:t>
            </a:r>
          </a:p>
        </p:txBody>
      </p:sp>
      <p:sp>
        <p:nvSpPr>
          <p:cNvPr id="12" name="TextBox 12"/>
          <p:cNvSpPr txBox="1"/>
          <p:nvPr/>
        </p:nvSpPr>
        <p:spPr>
          <a:xfrm>
            <a:off x="4800600" y="2340626"/>
            <a:ext cx="10687280" cy="1308050"/>
          </a:xfrm>
          <a:prstGeom prst="rect">
            <a:avLst/>
          </a:prstGeom>
        </p:spPr>
        <p:txBody>
          <a:bodyPr wrap="square" lIns="0" tIns="0" rIns="0" bIns="0" rtlCol="0" anchor="t">
            <a:spAutoFit/>
          </a:bodyPr>
          <a:lstStyle/>
          <a:p>
            <a:pPr marL="342900" indent="-342900">
              <a:spcBef>
                <a:spcPts val="600"/>
              </a:spcBef>
              <a:buFont typeface="Arial" panose="020B0604020202020204" pitchFamily="34" charset="0"/>
              <a:buChar char="•"/>
            </a:pPr>
            <a:r>
              <a:rPr lang="en-GB" sz="2000" b="1" dirty="0">
                <a:solidFill>
                  <a:srgbClr val="121212"/>
                </a:solidFill>
                <a:latin typeface="HK Grotesk Light"/>
              </a:rPr>
              <a:t>Einbeziehung verschiedener Perspektiven: </a:t>
            </a:r>
            <a:r>
              <a:rPr lang="en-GB" sz="2000" dirty="0">
                <a:solidFill>
                  <a:srgbClr val="121212"/>
                </a:solidFill>
                <a:latin typeface="HK Grotesk Light"/>
              </a:rPr>
              <a:t>Beginnen Sie mit Inhalten, die verschiedene Perspektiven widerspiegeln, und legen Sie so den Grundstein für ein integratives Umfeld, in dem alle Stimmen erwartet und ermutigt werden, gehört zu werden.</a:t>
            </a:r>
          </a:p>
          <a:p>
            <a:pPr marL="342900" indent="-342900">
              <a:spcBef>
                <a:spcPts val="600"/>
              </a:spcBef>
              <a:buFont typeface="Arial" panose="020B0604020202020204" pitchFamily="34" charset="0"/>
              <a:buChar char="•"/>
            </a:pPr>
            <a:r>
              <a:rPr lang="en-GB" sz="2000" b="1" dirty="0">
                <a:solidFill>
                  <a:srgbClr val="121212"/>
                </a:solidFill>
                <a:latin typeface="HK Grotesk Light"/>
              </a:rPr>
              <a:t>Gestalten Sie den Unterricht für alle: </a:t>
            </a:r>
            <a:r>
              <a:rPr lang="en-GB" sz="2000" dirty="0">
                <a:solidFill>
                  <a:srgbClr val="121212"/>
                </a:solidFill>
                <a:latin typeface="HK Grotesk Light"/>
              </a:rPr>
              <a:t>Verwenden Sie Unterrichtsentwürfe, die mehrere Einstiegspunkte für das Lernen bieten und sicherstellen, dass die Materialien für Lernende mit unterschiedlichem Hintergrund und unterschiedlichen Fähigkeiten zugänglich sind.</a:t>
            </a:r>
            <a:endParaRPr lang="en-US" sz="2000" dirty="0">
              <a:solidFill>
                <a:srgbClr val="121212"/>
              </a:solidFill>
              <a:latin typeface="HK Grotesk Light"/>
            </a:endParaRPr>
          </a:p>
        </p:txBody>
      </p:sp>
      <p:sp>
        <p:nvSpPr>
          <p:cNvPr id="16" name="AutoShape 16"/>
          <p:cNvSpPr/>
          <p:nvPr/>
        </p:nvSpPr>
        <p:spPr>
          <a:xfrm rot="5400000">
            <a:off x="9139238" y="173356"/>
            <a:ext cx="9525" cy="17270948"/>
          </a:xfrm>
          <a:prstGeom prst="rect">
            <a:avLst/>
          </a:prstGeom>
          <a:solidFill>
            <a:srgbClr val="FB8709"/>
          </a:solidFill>
        </p:spPr>
        <p:txBody>
          <a:bodyPr/>
          <a:lstStyle/>
          <a:p>
            <a:endParaRPr lang="en-IE"/>
          </a:p>
        </p:txBody>
      </p:sp>
      <p:sp>
        <p:nvSpPr>
          <p:cNvPr id="18" name="TextBox 17">
            <a:extLst>
              <a:ext uri="{FF2B5EF4-FFF2-40B4-BE49-F238E27FC236}">
                <a16:creationId xmlns:a16="http://schemas.microsoft.com/office/drawing/2014/main" id="{FFBFBD18-250F-A7C3-E324-200DC2F2E63C}"/>
              </a:ext>
            </a:extLst>
          </p:cNvPr>
          <p:cNvSpPr txBox="1"/>
          <p:nvPr/>
        </p:nvSpPr>
        <p:spPr>
          <a:xfrm>
            <a:off x="1726473" y="2335018"/>
            <a:ext cx="3074127" cy="1569660"/>
          </a:xfrm>
          <a:prstGeom prst="rect">
            <a:avLst/>
          </a:prstGeom>
          <a:noFill/>
        </p:spPr>
        <p:txBody>
          <a:bodyPr wrap="square">
            <a:spAutoFit/>
          </a:bodyPr>
          <a:lstStyle/>
          <a:p>
            <a:r>
              <a:rPr lang="en-GB" sz="3200" b="1" i="0" dirty="0">
                <a:solidFill>
                  <a:srgbClr val="0D0D0D"/>
                </a:solidFill>
                <a:effectLst/>
                <a:latin typeface="Söhne"/>
              </a:rPr>
              <a:t>Schaffung einer Grundlage für die Eingliederung</a:t>
            </a:r>
            <a:endParaRPr lang="en-US" sz="3200" spc="-87" dirty="0">
              <a:solidFill>
                <a:srgbClr val="033C5B"/>
              </a:solidFill>
              <a:latin typeface="HK Grotesk Bold"/>
            </a:endParaRPr>
          </a:p>
        </p:txBody>
      </p:sp>
      <p:sp>
        <p:nvSpPr>
          <p:cNvPr id="23" name="TextBox 12">
            <a:extLst>
              <a:ext uri="{FF2B5EF4-FFF2-40B4-BE49-F238E27FC236}">
                <a16:creationId xmlns:a16="http://schemas.microsoft.com/office/drawing/2014/main" id="{A1B017C3-52F1-3A35-4AC8-2245A0B54B9C}"/>
              </a:ext>
            </a:extLst>
          </p:cNvPr>
          <p:cNvSpPr txBox="1"/>
          <p:nvPr/>
        </p:nvSpPr>
        <p:spPr>
          <a:xfrm>
            <a:off x="1186627" y="4636427"/>
            <a:ext cx="8185973" cy="2231380"/>
          </a:xfrm>
          <a:prstGeom prst="rect">
            <a:avLst/>
          </a:prstGeom>
        </p:spPr>
        <p:txBody>
          <a:bodyPr wrap="square" lIns="0" tIns="0" rIns="0" bIns="0" rtlCol="0" anchor="t">
            <a:spAutoFit/>
          </a:bodyPr>
          <a:lstStyle/>
          <a:p>
            <a:pPr marL="342900" indent="-342900">
              <a:spcBef>
                <a:spcPts val="600"/>
              </a:spcBef>
              <a:buFont typeface="Arial" panose="020B0604020202020204" pitchFamily="34" charset="0"/>
              <a:buChar char="•"/>
            </a:pPr>
            <a:r>
              <a:rPr lang="en-GB" sz="2000" b="1" dirty="0">
                <a:solidFill>
                  <a:srgbClr val="121212"/>
                </a:solidFill>
                <a:latin typeface="HK Grotesk Light"/>
              </a:rPr>
              <a:t>Steuerung der Gruppendynamik: </a:t>
            </a:r>
            <a:r>
              <a:rPr lang="en-GB" sz="2000" dirty="0">
                <a:solidFill>
                  <a:srgbClr val="121212"/>
                </a:solidFill>
                <a:latin typeface="HK Grotesk Light"/>
              </a:rPr>
              <a:t>Einführung von Techniken zur Steuerung der Gruppendynamik, die eine ausgewogene Beteiligung durch die Festlegung klarer Rollen und Verantwortlichkeiten gewährleisten.</a:t>
            </a:r>
          </a:p>
          <a:p>
            <a:pPr marL="342900" indent="-342900">
              <a:spcBef>
                <a:spcPts val="600"/>
              </a:spcBef>
              <a:buFont typeface="Arial" panose="020B0604020202020204" pitchFamily="34" charset="0"/>
              <a:buChar char="•"/>
            </a:pPr>
            <a:r>
              <a:rPr lang="en-GB" sz="2000" b="1" dirty="0">
                <a:solidFill>
                  <a:srgbClr val="121212"/>
                </a:solidFill>
                <a:latin typeface="HK Grotesk Light"/>
              </a:rPr>
              <a:t>Strukturierte Interaktion: </a:t>
            </a:r>
            <a:r>
              <a:rPr lang="en-GB" sz="2000" dirty="0">
                <a:solidFill>
                  <a:srgbClr val="121212"/>
                </a:solidFill>
                <a:latin typeface="HK Grotesk Light"/>
              </a:rPr>
              <a:t>Entwerfen Sie strukturierte Aktivitäten, an denen sich alle Gruppenmitglieder beteiligen müssen, wie z. B. Paardiskussionen oder Puzzlespiele.</a:t>
            </a:r>
            <a:endParaRPr lang="en-US" sz="2000" dirty="0">
              <a:solidFill>
                <a:srgbClr val="121212"/>
              </a:solidFill>
              <a:latin typeface="HK Grotesk Light"/>
            </a:endParaRPr>
          </a:p>
        </p:txBody>
      </p:sp>
      <p:sp>
        <p:nvSpPr>
          <p:cNvPr id="24" name="TextBox 23">
            <a:extLst>
              <a:ext uri="{FF2B5EF4-FFF2-40B4-BE49-F238E27FC236}">
                <a16:creationId xmlns:a16="http://schemas.microsoft.com/office/drawing/2014/main" id="{89343DA9-EE61-0B37-EEC9-28553C510A63}"/>
              </a:ext>
            </a:extLst>
          </p:cNvPr>
          <p:cNvSpPr txBox="1"/>
          <p:nvPr/>
        </p:nvSpPr>
        <p:spPr>
          <a:xfrm>
            <a:off x="5829314" y="6574358"/>
            <a:ext cx="4343400" cy="1569660"/>
          </a:xfrm>
          <a:prstGeom prst="rect">
            <a:avLst/>
          </a:prstGeom>
          <a:noFill/>
        </p:spPr>
        <p:txBody>
          <a:bodyPr wrap="square">
            <a:spAutoFit/>
          </a:bodyPr>
          <a:lstStyle/>
          <a:p>
            <a:r>
              <a:rPr lang="en-GB" sz="3200" b="1" i="0" dirty="0">
                <a:solidFill>
                  <a:srgbClr val="0D0D0D"/>
                </a:solidFill>
                <a:effectLst/>
                <a:latin typeface="Söhne"/>
              </a:rPr>
              <a:t>Strategien zur Förderung einer gleichberechtigten Beteiligung</a:t>
            </a:r>
            <a:endParaRPr lang="en-US" sz="3200" spc="-87" dirty="0">
              <a:solidFill>
                <a:srgbClr val="033C5B"/>
              </a:solidFill>
              <a:latin typeface="HK Grotesk Bold"/>
            </a:endParaRPr>
          </a:p>
        </p:txBody>
      </p:sp>
      <p:sp>
        <p:nvSpPr>
          <p:cNvPr id="17" name="Google Shape;117;p3">
            <a:extLst>
              <a:ext uri="{FF2B5EF4-FFF2-40B4-BE49-F238E27FC236}">
                <a16:creationId xmlns:a16="http://schemas.microsoft.com/office/drawing/2014/main" id="{C9AE809F-6EC2-D99E-6976-E6E57A011B43}"/>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7FB5E577-E9BD-E892-5F26-689BFF3E75B9}"/>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119;p3">
            <a:extLst>
              <a:ext uri="{FF2B5EF4-FFF2-40B4-BE49-F238E27FC236}">
                <a16:creationId xmlns:a16="http://schemas.microsoft.com/office/drawing/2014/main" id="{D6C1B32A-757E-38C7-50EB-431F7C81BCF8}"/>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21" name="Picture 20">
            <a:extLst>
              <a:ext uri="{FF2B5EF4-FFF2-40B4-BE49-F238E27FC236}">
                <a16:creationId xmlns:a16="http://schemas.microsoft.com/office/drawing/2014/main" id="{CAF8C9D8-ADC1-9920-DDF3-95E79C8B51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31" name="Picture 30" descr="A group of people and a globe&#10;&#10;Description automatically generated">
            <a:extLst>
              <a:ext uri="{FF2B5EF4-FFF2-40B4-BE49-F238E27FC236}">
                <a16:creationId xmlns:a16="http://schemas.microsoft.com/office/drawing/2014/main" id="{73412442-1D92-86F8-7BE4-015295CFE3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9694" y="5120299"/>
            <a:ext cx="7551548" cy="2894760"/>
          </a:xfrm>
          <a:prstGeom prst="rect">
            <a:avLst/>
          </a:prstGeom>
        </p:spPr>
      </p:pic>
      <p:sp>
        <p:nvSpPr>
          <p:cNvPr id="33" name="TextBox 32">
            <a:extLst>
              <a:ext uri="{FF2B5EF4-FFF2-40B4-BE49-F238E27FC236}">
                <a16:creationId xmlns:a16="http://schemas.microsoft.com/office/drawing/2014/main" id="{CAF4E486-64E3-AF3B-A525-4157ED7AC831}"/>
              </a:ext>
            </a:extLst>
          </p:cNvPr>
          <p:cNvSpPr txBox="1"/>
          <p:nvPr/>
        </p:nvSpPr>
        <p:spPr>
          <a:xfrm>
            <a:off x="12145157" y="8236875"/>
            <a:ext cx="3821862" cy="461665"/>
          </a:xfrm>
          <a:prstGeom prst="rect">
            <a:avLst/>
          </a:prstGeom>
          <a:noFill/>
        </p:spPr>
        <p:txBody>
          <a:bodyPr wrap="square">
            <a:spAutoFit/>
          </a:bodyPr>
          <a:lstStyle/>
          <a:p>
            <a:r>
              <a:rPr lang="en-GB" sz="1200" dirty="0"/>
              <a:t>Quelle: </a:t>
            </a:r>
            <a:r>
              <a:rPr lang="en-BE" sz="1200" dirty="0">
                <a:hlinkClick r:id="rId8"/>
              </a:rPr>
              <a:t>https:</a:t>
            </a:r>
            <a:r>
              <a:rPr lang="en-GB" sz="1200" dirty="0"/>
              <a:t>//www.powerschool.com/blog/a-beginners-guide-to-the-flipped-classroom/ </a:t>
            </a:r>
            <a:endParaRPr lang="en-BE" sz="1200" dirty="0"/>
          </a:p>
        </p:txBody>
      </p:sp>
      <p:pic>
        <p:nvPicPr>
          <p:cNvPr id="13" name="Picture 12" descr="Blue text on a white background&#10;&#10;Description automatically generated">
            <a:extLst>
              <a:ext uri="{FF2B5EF4-FFF2-40B4-BE49-F238E27FC236}">
                <a16:creationId xmlns:a16="http://schemas.microsoft.com/office/drawing/2014/main" id="{A87C0B9C-A276-02C9-A8BE-6F96BDB7B0F0}"/>
              </a:ext>
            </a:extLst>
          </p:cNvPr>
          <p:cNvPicPr>
            <a:picLocks noChangeAspect="1"/>
          </p:cNvPicPr>
          <p:nvPr/>
        </p:nvPicPr>
        <p:blipFill>
          <a:blip r:embed="rId9"/>
          <a:stretch>
            <a:fillRect/>
          </a:stretch>
        </p:blipFill>
        <p:spPr>
          <a:xfrm>
            <a:off x="2671898" y="9332143"/>
            <a:ext cx="2409263" cy="5054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BE963-A9C4-6519-FAF3-02E606ADCC02}"/>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C0866371-C343-7EC4-8B81-BE0D5BBD05AE}"/>
              </a:ext>
            </a:extLst>
          </p:cNvPr>
          <p:cNvSpPr/>
          <p:nvPr/>
        </p:nvSpPr>
        <p:spPr>
          <a:xfrm>
            <a:off x="17041242" y="-2062956"/>
            <a:ext cx="1246758" cy="10437232"/>
          </a:xfrm>
          <a:prstGeom prst="rect">
            <a:avLst/>
          </a:prstGeom>
          <a:solidFill>
            <a:srgbClr val="FB8709"/>
          </a:solidFill>
        </p:spPr>
        <p:txBody>
          <a:bodyPr/>
          <a:lstStyle/>
          <a:p>
            <a:endParaRPr lang="en-IE"/>
          </a:p>
        </p:txBody>
      </p:sp>
      <p:sp>
        <p:nvSpPr>
          <p:cNvPr id="3" name="AutoShape 3">
            <a:extLst>
              <a:ext uri="{FF2B5EF4-FFF2-40B4-BE49-F238E27FC236}">
                <a16:creationId xmlns:a16="http://schemas.microsoft.com/office/drawing/2014/main" id="{38226D90-18C5-CDEC-E685-9EB72A11E00B}"/>
              </a:ext>
            </a:extLst>
          </p:cNvPr>
          <p:cNvSpPr/>
          <p:nvPr/>
        </p:nvSpPr>
        <p:spPr>
          <a:xfrm>
            <a:off x="-213919" y="-2717471"/>
            <a:ext cx="623379" cy="1434845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929F6661-D486-99CB-B363-12D8F226E1F0}"/>
              </a:ext>
            </a:extLst>
          </p:cNvPr>
          <p:cNvSpPr/>
          <p:nvPr/>
        </p:nvSpPr>
        <p:spPr>
          <a:xfrm rot="-5400000">
            <a:off x="8518870" y="-9025789"/>
            <a:ext cx="1246758" cy="18291501"/>
          </a:xfrm>
          <a:prstGeom prst="rect">
            <a:avLst/>
          </a:prstGeom>
          <a:solidFill>
            <a:srgbClr val="053249"/>
          </a:solidFill>
        </p:spPr>
        <p:txBody>
          <a:bodyPr/>
          <a:lstStyle/>
          <a:p>
            <a:endParaRPr lang="en-IE"/>
          </a:p>
        </p:txBody>
      </p:sp>
      <p:sp>
        <p:nvSpPr>
          <p:cNvPr id="5" name="Freeform 5">
            <a:extLst>
              <a:ext uri="{FF2B5EF4-FFF2-40B4-BE49-F238E27FC236}">
                <a16:creationId xmlns:a16="http://schemas.microsoft.com/office/drawing/2014/main" id="{1A8CEC3B-EF03-FCDD-8D9E-98D7EE7A382E}"/>
              </a:ext>
            </a:extLst>
          </p:cNvPr>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6" name="Freeform 6">
            <a:extLst>
              <a:ext uri="{FF2B5EF4-FFF2-40B4-BE49-F238E27FC236}">
                <a16:creationId xmlns:a16="http://schemas.microsoft.com/office/drawing/2014/main" id="{19E5FBAB-044E-B294-D35B-FA8846311BC7}"/>
              </a:ext>
            </a:extLst>
          </p:cNvPr>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pSp>
        <p:nvGrpSpPr>
          <p:cNvPr id="7" name="Group 7">
            <a:extLst>
              <a:ext uri="{FF2B5EF4-FFF2-40B4-BE49-F238E27FC236}">
                <a16:creationId xmlns:a16="http://schemas.microsoft.com/office/drawing/2014/main" id="{C38C6B92-6F1A-D291-861A-C4AAB7F89F47}"/>
              </a:ext>
            </a:extLst>
          </p:cNvPr>
          <p:cNvGrpSpPr>
            <a:grpSpLocks noChangeAspect="1"/>
          </p:cNvGrpSpPr>
          <p:nvPr/>
        </p:nvGrpSpPr>
        <p:grpSpPr>
          <a:xfrm>
            <a:off x="480278" y="96948"/>
            <a:ext cx="433253" cy="433253"/>
            <a:chOff x="0" y="0"/>
            <a:chExt cx="6350000" cy="6350000"/>
          </a:xfrm>
        </p:grpSpPr>
        <p:sp>
          <p:nvSpPr>
            <p:cNvPr id="8" name="Freeform 8">
              <a:extLst>
                <a:ext uri="{FF2B5EF4-FFF2-40B4-BE49-F238E27FC236}">
                  <a16:creationId xmlns:a16="http://schemas.microsoft.com/office/drawing/2014/main" id="{4F6E2F7E-EC0A-156E-AC14-41B8947334E7}"/>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grpSp>
        <p:nvGrpSpPr>
          <p:cNvPr id="9" name="Group 9">
            <a:extLst>
              <a:ext uri="{FF2B5EF4-FFF2-40B4-BE49-F238E27FC236}">
                <a16:creationId xmlns:a16="http://schemas.microsoft.com/office/drawing/2014/main" id="{A523797D-6F29-34CC-C656-D20570FC9060}"/>
              </a:ext>
            </a:extLst>
          </p:cNvPr>
          <p:cNvGrpSpPr>
            <a:grpSpLocks noChangeAspect="1"/>
          </p:cNvGrpSpPr>
          <p:nvPr/>
        </p:nvGrpSpPr>
        <p:grpSpPr>
          <a:xfrm>
            <a:off x="17469080" y="9464579"/>
            <a:ext cx="433253" cy="433253"/>
            <a:chOff x="0" y="0"/>
            <a:chExt cx="6350000" cy="6350000"/>
          </a:xfrm>
        </p:grpSpPr>
        <p:sp>
          <p:nvSpPr>
            <p:cNvPr id="10" name="Freeform 10">
              <a:extLst>
                <a:ext uri="{FF2B5EF4-FFF2-40B4-BE49-F238E27FC236}">
                  <a16:creationId xmlns:a16="http://schemas.microsoft.com/office/drawing/2014/main" id="{190737CF-1A3E-C2F0-11E0-ADA5C62C798C}"/>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1" name="TextBox 11">
            <a:extLst>
              <a:ext uri="{FF2B5EF4-FFF2-40B4-BE49-F238E27FC236}">
                <a16:creationId xmlns:a16="http://schemas.microsoft.com/office/drawing/2014/main" id="{DC0EFCF5-0AB1-BC04-0FB3-9E2028BF158F}"/>
              </a:ext>
            </a:extLst>
          </p:cNvPr>
          <p:cNvSpPr txBox="1"/>
          <p:nvPr/>
        </p:nvSpPr>
        <p:spPr>
          <a:xfrm>
            <a:off x="614229" y="916401"/>
            <a:ext cx="14439900" cy="1354217"/>
          </a:xfrm>
          <a:prstGeom prst="rect">
            <a:avLst/>
          </a:prstGeom>
        </p:spPr>
        <p:txBody>
          <a:bodyPr wrap="square" lIns="0" tIns="0" rIns="0" bIns="0" rtlCol="0" anchor="t">
            <a:spAutoFit/>
          </a:bodyPr>
          <a:lstStyle/>
          <a:p>
            <a:r>
              <a:rPr lang="en-GB" sz="4400" spc="-87" dirty="0">
                <a:solidFill>
                  <a:srgbClr val="033C5B"/>
                </a:solidFill>
                <a:latin typeface="HK Grotesk Bold"/>
              </a:rPr>
              <a:t>Aufbau eines integrativen kollaborativen Umfelds: </a:t>
            </a:r>
            <a:r>
              <a:rPr lang="en-GB" sz="4400" spc="-87" dirty="0">
                <a:latin typeface="HK Grotesk Light" panose="020B0604020202020204" charset="0"/>
              </a:rPr>
              <a:t>Strategien zur Förderung der Gleichberechtigung und des Beitrags zum Lernen.</a:t>
            </a:r>
          </a:p>
        </p:txBody>
      </p:sp>
      <p:sp>
        <p:nvSpPr>
          <p:cNvPr id="16" name="AutoShape 16">
            <a:extLst>
              <a:ext uri="{FF2B5EF4-FFF2-40B4-BE49-F238E27FC236}">
                <a16:creationId xmlns:a16="http://schemas.microsoft.com/office/drawing/2014/main" id="{1E48745C-1F3D-4E98-463D-A8308F27050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25" name="TextBox 12">
            <a:extLst>
              <a:ext uri="{FF2B5EF4-FFF2-40B4-BE49-F238E27FC236}">
                <a16:creationId xmlns:a16="http://schemas.microsoft.com/office/drawing/2014/main" id="{3FDBACF7-C382-B0EC-58D6-0F8862366CC2}"/>
              </a:ext>
            </a:extLst>
          </p:cNvPr>
          <p:cNvSpPr txBox="1"/>
          <p:nvPr/>
        </p:nvSpPr>
        <p:spPr>
          <a:xfrm>
            <a:off x="5675533" y="2972986"/>
            <a:ext cx="9383145" cy="1738938"/>
          </a:xfrm>
          <a:prstGeom prst="rect">
            <a:avLst/>
          </a:prstGeom>
        </p:spPr>
        <p:txBody>
          <a:bodyPr wrap="square" lIns="0" tIns="0" rIns="0" bIns="0" rtlCol="0" anchor="t">
            <a:spAutoFit/>
          </a:bodyPr>
          <a:lstStyle/>
          <a:p>
            <a:pPr marL="342900" indent="-342900">
              <a:spcBef>
                <a:spcPts val="600"/>
              </a:spcBef>
              <a:buFont typeface="Arial" panose="020B0604020202020204" pitchFamily="34" charset="0"/>
              <a:buChar char="•"/>
            </a:pPr>
            <a:r>
              <a:rPr lang="en-GB" b="1" dirty="0">
                <a:solidFill>
                  <a:srgbClr val="121212"/>
                </a:solidFill>
                <a:latin typeface="HK Grotesk Light"/>
              </a:rPr>
              <a:t>Setzen Sie die Technologie klug ein: </a:t>
            </a:r>
            <a:r>
              <a:rPr lang="en-GB" dirty="0">
                <a:solidFill>
                  <a:srgbClr val="121212"/>
                </a:solidFill>
                <a:latin typeface="HK Grotesk Light"/>
              </a:rPr>
              <a:t>Wählen und nutzen Sie digitale Werkzeuge, die die Integration fördern, z. B. Plattformen, die eine anonyme Teilnahme ermöglichen, oder solche, die Optionen für verschiedene Ausdrucksformen bieten.</a:t>
            </a:r>
          </a:p>
          <a:p>
            <a:pPr marL="342900" indent="-342900">
              <a:spcBef>
                <a:spcPts val="600"/>
              </a:spcBef>
              <a:buFont typeface="Arial" panose="020B0604020202020204" pitchFamily="34" charset="0"/>
              <a:buChar char="•"/>
            </a:pPr>
            <a:r>
              <a:rPr lang="en-GB" b="1" dirty="0">
                <a:solidFill>
                  <a:srgbClr val="121212"/>
                </a:solidFill>
                <a:latin typeface="HK Grotesk Light"/>
              </a:rPr>
              <a:t>Erleichtern Sie den reflektierenden Dialog: </a:t>
            </a:r>
            <a:r>
              <a:rPr lang="en-GB" dirty="0">
                <a:solidFill>
                  <a:srgbClr val="121212"/>
                </a:solidFill>
                <a:latin typeface="HK Grotesk Light"/>
              </a:rPr>
              <a:t>Verwenden Sie Diskussionsplattformen, die den reflektierenden Dialog fördern und jedem Lernenden Zeit und Raum geben, seine Gedanken zu artikulieren und zum Gespräch beizutragen.</a:t>
            </a:r>
            <a:endParaRPr lang="en-US" dirty="0">
              <a:solidFill>
                <a:srgbClr val="121212"/>
              </a:solidFill>
              <a:latin typeface="HK Grotesk Light"/>
            </a:endParaRPr>
          </a:p>
        </p:txBody>
      </p:sp>
      <p:sp>
        <p:nvSpPr>
          <p:cNvPr id="26" name="TextBox 25">
            <a:extLst>
              <a:ext uri="{FF2B5EF4-FFF2-40B4-BE49-F238E27FC236}">
                <a16:creationId xmlns:a16="http://schemas.microsoft.com/office/drawing/2014/main" id="{300BF188-1557-C1DB-754F-2E73EBE9058F}"/>
              </a:ext>
            </a:extLst>
          </p:cNvPr>
          <p:cNvSpPr txBox="1"/>
          <p:nvPr/>
        </p:nvSpPr>
        <p:spPr>
          <a:xfrm>
            <a:off x="2604861" y="2879554"/>
            <a:ext cx="3070672" cy="1569660"/>
          </a:xfrm>
          <a:prstGeom prst="rect">
            <a:avLst/>
          </a:prstGeom>
          <a:noFill/>
        </p:spPr>
        <p:txBody>
          <a:bodyPr wrap="square">
            <a:spAutoFit/>
          </a:bodyPr>
          <a:lstStyle/>
          <a:p>
            <a:r>
              <a:rPr lang="en-GB" sz="3200" b="1" i="0" dirty="0">
                <a:solidFill>
                  <a:srgbClr val="0D0D0D"/>
                </a:solidFill>
                <a:effectLst/>
                <a:latin typeface="Söhne"/>
              </a:rPr>
              <a:t>Digitale Werkzeuge für die Integration nutzen</a:t>
            </a:r>
            <a:endParaRPr lang="en-US" sz="3200" spc="-87" dirty="0">
              <a:solidFill>
                <a:srgbClr val="033C5B"/>
              </a:solidFill>
              <a:latin typeface="HK Grotesk Bold"/>
            </a:endParaRPr>
          </a:p>
        </p:txBody>
      </p:sp>
      <p:sp>
        <p:nvSpPr>
          <p:cNvPr id="27" name="TextBox 12">
            <a:extLst>
              <a:ext uri="{FF2B5EF4-FFF2-40B4-BE49-F238E27FC236}">
                <a16:creationId xmlns:a16="http://schemas.microsoft.com/office/drawing/2014/main" id="{31EFA0B9-A878-283D-2785-CBE154A33890}"/>
              </a:ext>
            </a:extLst>
          </p:cNvPr>
          <p:cNvSpPr txBox="1"/>
          <p:nvPr/>
        </p:nvSpPr>
        <p:spPr>
          <a:xfrm>
            <a:off x="2629882" y="5095257"/>
            <a:ext cx="8382000" cy="1738938"/>
          </a:xfrm>
          <a:prstGeom prst="rect">
            <a:avLst/>
          </a:prstGeom>
        </p:spPr>
        <p:txBody>
          <a:bodyPr wrap="square" lIns="0" tIns="0" rIns="0" bIns="0" rtlCol="0" anchor="t">
            <a:spAutoFit/>
          </a:bodyPr>
          <a:lstStyle/>
          <a:p>
            <a:pPr marL="342900" indent="-342900">
              <a:spcBef>
                <a:spcPts val="600"/>
              </a:spcBef>
              <a:buFont typeface="Arial" panose="020B0604020202020204" pitchFamily="34" charset="0"/>
              <a:buChar char="•"/>
            </a:pPr>
            <a:r>
              <a:rPr lang="en-GB" b="1" dirty="0">
                <a:solidFill>
                  <a:srgbClr val="121212"/>
                </a:solidFill>
                <a:latin typeface="HK Grotesk Light"/>
              </a:rPr>
              <a:t>Beiträge würdigen: </a:t>
            </a:r>
            <a:r>
              <a:rPr lang="en-GB" dirty="0">
                <a:solidFill>
                  <a:srgbClr val="121212"/>
                </a:solidFill>
                <a:latin typeface="HK Grotesk Light"/>
              </a:rPr>
              <a:t>Anerkennen und würdigen Sie alle Beiträge der Schüler und fördern Sie eine Atmosphäre der gegenseitigen Wertschätzung und des Respekts.</a:t>
            </a:r>
          </a:p>
          <a:p>
            <a:pPr marL="342900" indent="-342900">
              <a:spcBef>
                <a:spcPts val="600"/>
              </a:spcBef>
              <a:buFont typeface="Arial" panose="020B0604020202020204" pitchFamily="34" charset="0"/>
              <a:buChar char="•"/>
            </a:pPr>
            <a:r>
              <a:rPr lang="en-GB" b="1" dirty="0">
                <a:solidFill>
                  <a:srgbClr val="121212"/>
                </a:solidFill>
                <a:latin typeface="HK Grotesk Light"/>
              </a:rPr>
              <a:t>Kontinuierliche Feedback-Schleife: </a:t>
            </a:r>
            <a:r>
              <a:rPr lang="en-GB" dirty="0">
                <a:solidFill>
                  <a:srgbClr val="121212"/>
                </a:solidFill>
                <a:latin typeface="HK Grotesk Light"/>
              </a:rPr>
              <a:t>Implementieren Sie eine kontinuierliche Feedback-Schleife, die es den Lernenden ermöglicht, auszudrücken, wie sie sich in den Lernprozess einbezogen fühlen, und die Strategien entsprechend anzupassen.</a:t>
            </a:r>
            <a:endParaRPr lang="en-US" dirty="0">
              <a:solidFill>
                <a:srgbClr val="121212"/>
              </a:solidFill>
              <a:latin typeface="HK Grotesk Light"/>
            </a:endParaRPr>
          </a:p>
        </p:txBody>
      </p:sp>
      <p:sp>
        <p:nvSpPr>
          <p:cNvPr id="28" name="TextBox 27">
            <a:extLst>
              <a:ext uri="{FF2B5EF4-FFF2-40B4-BE49-F238E27FC236}">
                <a16:creationId xmlns:a16="http://schemas.microsoft.com/office/drawing/2014/main" id="{5DBF8C30-62BD-24D8-E96F-DA8439148BFE}"/>
              </a:ext>
            </a:extLst>
          </p:cNvPr>
          <p:cNvSpPr txBox="1"/>
          <p:nvPr/>
        </p:nvSpPr>
        <p:spPr>
          <a:xfrm>
            <a:off x="11049614" y="5048283"/>
            <a:ext cx="3662418" cy="1569660"/>
          </a:xfrm>
          <a:prstGeom prst="rect">
            <a:avLst/>
          </a:prstGeom>
          <a:noFill/>
        </p:spPr>
        <p:txBody>
          <a:bodyPr wrap="square">
            <a:spAutoFit/>
          </a:bodyPr>
          <a:lstStyle/>
          <a:p>
            <a:r>
              <a:rPr lang="en-GB" sz="3200" b="1" i="0" dirty="0">
                <a:solidFill>
                  <a:srgbClr val="0D0D0D"/>
                </a:solidFill>
                <a:effectLst/>
                <a:latin typeface="Söhne"/>
              </a:rPr>
              <a:t>Pflege einer Kultur des Respekts und der Wertschätzung</a:t>
            </a:r>
            <a:endParaRPr lang="en-US" sz="3200" spc="-87" dirty="0">
              <a:solidFill>
                <a:srgbClr val="033C5B"/>
              </a:solidFill>
              <a:latin typeface="HK Grotesk Bold"/>
            </a:endParaRPr>
          </a:p>
        </p:txBody>
      </p:sp>
      <p:sp>
        <p:nvSpPr>
          <p:cNvPr id="17" name="Google Shape;117;p3">
            <a:extLst>
              <a:ext uri="{FF2B5EF4-FFF2-40B4-BE49-F238E27FC236}">
                <a16:creationId xmlns:a16="http://schemas.microsoft.com/office/drawing/2014/main" id="{AB685461-A222-DA4D-74E9-346CCACD5185}"/>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33938E24-C627-195A-6438-50803524F13D}"/>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119;p3">
            <a:extLst>
              <a:ext uri="{FF2B5EF4-FFF2-40B4-BE49-F238E27FC236}">
                <a16:creationId xmlns:a16="http://schemas.microsoft.com/office/drawing/2014/main" id="{0174EDDD-36DD-5EBC-6E05-3BD6DDE2B1BD}"/>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21" name="Picture 20">
            <a:extLst>
              <a:ext uri="{FF2B5EF4-FFF2-40B4-BE49-F238E27FC236}">
                <a16:creationId xmlns:a16="http://schemas.microsoft.com/office/drawing/2014/main" id="{4F33CB2B-F836-2938-5F66-F4309DDB88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2" name="Picture 11" descr="Blue text on a white background&#10;&#10;Description automatically generated">
            <a:extLst>
              <a:ext uri="{FF2B5EF4-FFF2-40B4-BE49-F238E27FC236}">
                <a16:creationId xmlns:a16="http://schemas.microsoft.com/office/drawing/2014/main" id="{4724A14B-B75C-407B-E99B-9B0736820491}"/>
              </a:ext>
            </a:extLst>
          </p:cNvPr>
          <p:cNvPicPr>
            <a:picLocks noChangeAspect="1"/>
          </p:cNvPicPr>
          <p:nvPr/>
        </p:nvPicPr>
        <p:blipFill>
          <a:blip r:embed="rId7"/>
          <a:stretch>
            <a:fillRect/>
          </a:stretch>
        </p:blipFill>
        <p:spPr>
          <a:xfrm>
            <a:off x="2671898" y="9332143"/>
            <a:ext cx="2409263" cy="505452"/>
          </a:xfrm>
          <a:prstGeom prst="rect">
            <a:avLst/>
          </a:prstGeom>
        </p:spPr>
      </p:pic>
    </p:spTree>
    <p:extLst>
      <p:ext uri="{BB962C8B-B14F-4D97-AF65-F5344CB8AC3E}">
        <p14:creationId xmlns:p14="http://schemas.microsoft.com/office/powerpoint/2010/main" val="4171227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1FB8A-F454-D921-7BEB-9B3AEE00295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D721A23-2406-4238-6607-692E93BE9E18}"/>
              </a:ext>
            </a:extLst>
          </p:cNvPr>
          <p:cNvSpPr txBox="1"/>
          <p:nvPr/>
        </p:nvSpPr>
        <p:spPr>
          <a:xfrm>
            <a:off x="2945183" y="188641"/>
            <a:ext cx="13265244" cy="1354217"/>
          </a:xfrm>
          <a:prstGeom prst="rect">
            <a:avLst/>
          </a:prstGeom>
        </p:spPr>
        <p:txBody>
          <a:bodyPr lIns="0" tIns="0" rIns="0" bIns="0" rtlCol="0" anchor="t">
            <a:spAutoFit/>
          </a:bodyPr>
          <a:lstStyle/>
          <a:p>
            <a:r>
              <a:rPr lang="en-GB" sz="4400" spc="-69" dirty="0">
                <a:solidFill>
                  <a:srgbClr val="033C5B"/>
                </a:solidFill>
                <a:latin typeface="HK Grotesk Bold"/>
              </a:rPr>
              <a:t>Moderation über den Inhalt hinaus: </a:t>
            </a:r>
            <a:r>
              <a:rPr lang="en-GB" sz="4400" spc="-69" dirty="0">
                <a:solidFill>
                  <a:srgbClr val="033C5B"/>
                </a:solidFill>
                <a:latin typeface="HK Grotesk Light" panose="020B0604020202020204" charset="0"/>
              </a:rPr>
              <a:t>Förderung von Interaktion und Integration durch geschickte Moderation</a:t>
            </a:r>
            <a:endParaRPr lang="en-US" sz="4400" spc="-69" dirty="0">
              <a:solidFill>
                <a:srgbClr val="033C5B"/>
              </a:solidFill>
              <a:latin typeface="HK Grotesk Light" panose="020B0604020202020204" charset="0"/>
            </a:endParaRPr>
          </a:p>
        </p:txBody>
      </p:sp>
      <p:sp>
        <p:nvSpPr>
          <p:cNvPr id="3" name="AutoShape 3">
            <a:extLst>
              <a:ext uri="{FF2B5EF4-FFF2-40B4-BE49-F238E27FC236}">
                <a16:creationId xmlns:a16="http://schemas.microsoft.com/office/drawing/2014/main" id="{99EFAC07-EF1F-7FC6-B243-8EE716044BF2}"/>
              </a:ext>
            </a:extLst>
          </p:cNvPr>
          <p:cNvSpPr/>
          <p:nvPr/>
        </p:nvSpPr>
        <p:spPr>
          <a:xfrm>
            <a:off x="-130877" y="-38241"/>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5C298276-90B8-A514-7D85-DDEAFF51A22A}"/>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C97482B0-2D91-8F77-C112-82E4F4869272}"/>
              </a:ext>
            </a:extLst>
          </p:cNvPr>
          <p:cNvSpPr/>
          <p:nvPr/>
        </p:nvSpPr>
        <p:spPr>
          <a:xfrm>
            <a:off x="-130877" y="5143500"/>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2D328A72-791D-D795-E666-9025F6539AB9}"/>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graphicFrame>
        <p:nvGraphicFramePr>
          <p:cNvPr id="17" name="Diagram 16">
            <a:extLst>
              <a:ext uri="{FF2B5EF4-FFF2-40B4-BE49-F238E27FC236}">
                <a16:creationId xmlns:a16="http://schemas.microsoft.com/office/drawing/2014/main" id="{743E8580-DC2D-381D-5E2B-F56E30289615}"/>
              </a:ext>
            </a:extLst>
          </p:cNvPr>
          <p:cNvGraphicFramePr/>
          <p:nvPr>
            <p:extLst>
              <p:ext uri="{D42A27DB-BD31-4B8C-83A1-F6EECF244321}">
                <p14:modId xmlns:p14="http://schemas.microsoft.com/office/powerpoint/2010/main" val="3531127013"/>
              </p:ext>
            </p:extLst>
          </p:nvPr>
        </p:nvGraphicFramePr>
        <p:xfrm>
          <a:off x="2813023" y="1548047"/>
          <a:ext cx="14716315" cy="724564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AutoShape 11">
            <a:extLst>
              <a:ext uri="{FF2B5EF4-FFF2-40B4-BE49-F238E27FC236}">
                <a16:creationId xmlns:a16="http://schemas.microsoft.com/office/drawing/2014/main" id="{284C1B11-5729-E241-3CD6-160E424B4D93}"/>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73F20FB5-01FF-9621-B052-A19F85CAC643}"/>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18;p3">
            <a:extLst>
              <a:ext uri="{FF2B5EF4-FFF2-40B4-BE49-F238E27FC236}">
                <a16:creationId xmlns:a16="http://schemas.microsoft.com/office/drawing/2014/main" id="{D74663CD-1602-FD66-D8F3-F1EB6C68BB44}"/>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9;p3">
            <a:extLst>
              <a:ext uri="{FF2B5EF4-FFF2-40B4-BE49-F238E27FC236}">
                <a16:creationId xmlns:a16="http://schemas.microsoft.com/office/drawing/2014/main" id="{086B8442-7374-9678-690F-F4F7638A3891}"/>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15" name="Picture 14">
            <a:extLst>
              <a:ext uri="{FF2B5EF4-FFF2-40B4-BE49-F238E27FC236}">
                <a16:creationId xmlns:a16="http://schemas.microsoft.com/office/drawing/2014/main" id="{574D7B76-5E88-E1B5-9194-85E61E1E4B6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7" name="Picture 6" descr="Blue text on a white background&#10;&#10;Description automatically generated">
            <a:extLst>
              <a:ext uri="{FF2B5EF4-FFF2-40B4-BE49-F238E27FC236}">
                <a16:creationId xmlns:a16="http://schemas.microsoft.com/office/drawing/2014/main" id="{8BE011A2-7DC2-3190-B11B-DDA24F313468}"/>
              </a:ext>
            </a:extLst>
          </p:cNvPr>
          <p:cNvPicPr>
            <a:picLocks noChangeAspect="1"/>
          </p:cNvPicPr>
          <p:nvPr/>
        </p:nvPicPr>
        <p:blipFill>
          <a:blip r:embed="rId14"/>
          <a:stretch>
            <a:fillRect/>
          </a:stretch>
        </p:blipFill>
        <p:spPr>
          <a:xfrm>
            <a:off x="2671898" y="9332143"/>
            <a:ext cx="2409263" cy="505452"/>
          </a:xfrm>
          <a:prstGeom prst="rect">
            <a:avLst/>
          </a:prstGeom>
        </p:spPr>
      </p:pic>
    </p:spTree>
    <p:extLst>
      <p:ext uri="{BB962C8B-B14F-4D97-AF65-F5344CB8AC3E}">
        <p14:creationId xmlns:p14="http://schemas.microsoft.com/office/powerpoint/2010/main" val="846216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2F82C6DC-0A16-72DC-F7E4-C0F115027F5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7313541-00C8-DBFC-58FA-BD84B27D2813}"/>
              </a:ext>
            </a:extLst>
          </p:cNvPr>
          <p:cNvSpPr txBox="1"/>
          <p:nvPr/>
        </p:nvSpPr>
        <p:spPr>
          <a:xfrm>
            <a:off x="484662" y="692130"/>
            <a:ext cx="13563600" cy="1354217"/>
          </a:xfrm>
          <a:prstGeom prst="rect">
            <a:avLst/>
          </a:prstGeom>
        </p:spPr>
        <p:txBody>
          <a:bodyPr wrap="square" lIns="0" tIns="0" rIns="0" bIns="0" rtlCol="0" anchor="t">
            <a:spAutoFit/>
          </a:bodyPr>
          <a:lstStyle/>
          <a:p>
            <a:r>
              <a:rPr lang="en-GB" sz="4400" spc="-87" dirty="0">
                <a:solidFill>
                  <a:srgbClr val="033C5B"/>
                </a:solidFill>
                <a:latin typeface="HK Grotesk Bold"/>
              </a:rPr>
              <a:t>Aktives Lernen durch Zusammenarbeit: </a:t>
            </a:r>
            <a:r>
              <a:rPr lang="en-GB" sz="4400" spc="-87" dirty="0">
                <a:solidFill>
                  <a:srgbClr val="033C5B"/>
                </a:solidFill>
                <a:latin typeface="HK Grotesk Light" panose="020B0604020202020204" charset="0"/>
              </a:rPr>
              <a:t>Die Zusammenarbeit als Katalysator für aktives Lernen</a:t>
            </a:r>
            <a:endParaRPr lang="en-GB" sz="4400" spc="-87" dirty="0">
              <a:solidFill>
                <a:srgbClr val="033C5B"/>
              </a:solidFill>
              <a:latin typeface="HK Grotesk Bold"/>
            </a:endParaRPr>
          </a:p>
        </p:txBody>
      </p:sp>
      <p:sp>
        <p:nvSpPr>
          <p:cNvPr id="3" name="AutoShape 3">
            <a:extLst>
              <a:ext uri="{FF2B5EF4-FFF2-40B4-BE49-F238E27FC236}">
                <a16:creationId xmlns:a16="http://schemas.microsoft.com/office/drawing/2014/main" id="{4DBBCE31-3214-D107-2933-591643C0A895}"/>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BB124003-C437-5ADF-7C73-DF6E2D15F904}"/>
              </a:ext>
            </a:extLst>
          </p:cNvPr>
          <p:cNvSpPr/>
          <p:nvPr/>
        </p:nvSpPr>
        <p:spPr>
          <a:xfrm rot="-5400000">
            <a:off x="8470041" y="-9274818"/>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2C5F5911-1C45-C3E8-8290-CE5377740350}"/>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661C19A7-43E2-0D40-2ED0-5F11E3F655F4}"/>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C6761085-68D5-873A-BFB3-3B48E805C2B7}"/>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aphicFrame>
        <p:nvGraphicFramePr>
          <p:cNvPr id="9" name="Diagram 8">
            <a:extLst>
              <a:ext uri="{FF2B5EF4-FFF2-40B4-BE49-F238E27FC236}">
                <a16:creationId xmlns:a16="http://schemas.microsoft.com/office/drawing/2014/main" id="{994774AA-A234-0FB0-6F23-9037912DABF0}"/>
              </a:ext>
            </a:extLst>
          </p:cNvPr>
          <p:cNvGraphicFramePr/>
          <p:nvPr>
            <p:extLst>
              <p:ext uri="{D42A27DB-BD31-4B8C-83A1-F6EECF244321}">
                <p14:modId xmlns:p14="http://schemas.microsoft.com/office/powerpoint/2010/main" val="509403292"/>
              </p:ext>
            </p:extLst>
          </p:nvPr>
        </p:nvGraphicFramePr>
        <p:xfrm>
          <a:off x="508525" y="2097186"/>
          <a:ext cx="10311874" cy="33126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AutoShape 12">
            <a:extLst>
              <a:ext uri="{FF2B5EF4-FFF2-40B4-BE49-F238E27FC236}">
                <a16:creationId xmlns:a16="http://schemas.microsoft.com/office/drawing/2014/main" id="{27D96D52-80C0-1BB3-206F-F5760995572F}"/>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10" name="Diagram 9">
            <a:extLst>
              <a:ext uri="{FF2B5EF4-FFF2-40B4-BE49-F238E27FC236}">
                <a16:creationId xmlns:a16="http://schemas.microsoft.com/office/drawing/2014/main" id="{E0E5F661-1740-3257-4307-4E601AA02384}"/>
              </a:ext>
            </a:extLst>
          </p:cNvPr>
          <p:cNvGraphicFramePr/>
          <p:nvPr>
            <p:extLst>
              <p:ext uri="{D42A27DB-BD31-4B8C-83A1-F6EECF244321}">
                <p14:modId xmlns:p14="http://schemas.microsoft.com/office/powerpoint/2010/main" val="2413270543"/>
              </p:ext>
            </p:extLst>
          </p:nvPr>
        </p:nvGraphicFramePr>
        <p:xfrm>
          <a:off x="508525" y="5506922"/>
          <a:ext cx="10311874" cy="288965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8" name="Google Shape;117;p3">
            <a:extLst>
              <a:ext uri="{FF2B5EF4-FFF2-40B4-BE49-F238E27FC236}">
                <a16:creationId xmlns:a16="http://schemas.microsoft.com/office/drawing/2014/main" id="{1846ED4F-FC33-2173-F3B3-D8A5669E288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59DF9901-D490-B4C1-D1F1-B7F931841CC6}"/>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19;p3">
            <a:extLst>
              <a:ext uri="{FF2B5EF4-FFF2-40B4-BE49-F238E27FC236}">
                <a16:creationId xmlns:a16="http://schemas.microsoft.com/office/drawing/2014/main" id="{9BFED698-8595-EB2C-BDB4-684E6077CC6A}"/>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24" name="Picture 23">
            <a:extLst>
              <a:ext uri="{FF2B5EF4-FFF2-40B4-BE49-F238E27FC236}">
                <a16:creationId xmlns:a16="http://schemas.microsoft.com/office/drawing/2014/main" id="{7E089664-CED5-D73A-084A-465256C1465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25" name="Picture 24" descr="A couple of women wearing surgical masks and gloves working on a mannequin&#10;&#10;Description automatically generated">
            <a:extLst>
              <a:ext uri="{FF2B5EF4-FFF2-40B4-BE49-F238E27FC236}">
                <a16:creationId xmlns:a16="http://schemas.microsoft.com/office/drawing/2014/main" id="{B2A695E5-F6DF-CFE8-90E7-F43DB56F7B8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230094" y="3753532"/>
            <a:ext cx="6549381" cy="4371798"/>
          </a:xfrm>
          <a:prstGeom prst="rect">
            <a:avLst/>
          </a:prstGeom>
          <a:ln>
            <a:noFill/>
          </a:ln>
          <a:effectLst>
            <a:outerShdw blurRad="292100" dist="139700" dir="2700000" algn="tl" rotWithShape="0">
              <a:srgbClr val="333333">
                <a:alpha val="65000"/>
              </a:srgbClr>
            </a:outerShdw>
          </a:effectLst>
        </p:spPr>
      </p:pic>
      <p:pic>
        <p:nvPicPr>
          <p:cNvPr id="8" name="Picture 7" descr="Blue text on a white background&#10;&#10;Description automatically generated">
            <a:extLst>
              <a:ext uri="{FF2B5EF4-FFF2-40B4-BE49-F238E27FC236}">
                <a16:creationId xmlns:a16="http://schemas.microsoft.com/office/drawing/2014/main" id="{895A63D5-35EF-88EB-AD03-F465576D6AC1}"/>
              </a:ext>
            </a:extLst>
          </p:cNvPr>
          <p:cNvPicPr>
            <a:picLocks noChangeAspect="1"/>
          </p:cNvPicPr>
          <p:nvPr/>
        </p:nvPicPr>
        <p:blipFill>
          <a:blip r:embed="rId18"/>
          <a:stretch>
            <a:fillRect/>
          </a:stretch>
        </p:blipFill>
        <p:spPr>
          <a:xfrm>
            <a:off x="2671898" y="9332143"/>
            <a:ext cx="2409263" cy="505452"/>
          </a:xfrm>
          <a:prstGeom prst="rect">
            <a:avLst/>
          </a:prstGeom>
        </p:spPr>
      </p:pic>
    </p:spTree>
    <p:extLst>
      <p:ext uri="{BB962C8B-B14F-4D97-AF65-F5344CB8AC3E}">
        <p14:creationId xmlns:p14="http://schemas.microsoft.com/office/powerpoint/2010/main" val="3867300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4412</Words>
  <Application>Microsoft Office PowerPoint</Application>
  <PresentationFormat>Custom</PresentationFormat>
  <Paragraphs>177</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HK Grotesk</vt:lpstr>
      <vt:lpstr>Symbol</vt:lpstr>
      <vt:lpstr>Söhne</vt:lpstr>
      <vt:lpstr>HK Grotesk Bold</vt:lpstr>
      <vt:lpstr>Calibri</vt:lpstr>
      <vt:lpstr>HK Grotesk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CollaboratiVET-Modules_Content Development Template</dc:title>
  <dc:creator>Anthony Carty</dc:creator>
  <cp:keywords>docId:86C69677144AE3FA24CA04002F40DA54</cp:keywords>
  <cp:lastModifiedBy>Sotiria Tsalamani</cp:lastModifiedBy>
  <cp:revision>11</cp:revision>
  <dcterms:created xsi:type="dcterms:W3CDTF">2006-08-16T00:00:00Z</dcterms:created>
  <dcterms:modified xsi:type="dcterms:W3CDTF">2024-11-08T11:54:16Z</dcterms:modified>
  <dc:identifier>DAF3h6kuNAo</dc:identifier>
</cp:coreProperties>
</file>