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8" r:id="rId4"/>
    <p:sldId id="278" r:id="rId5"/>
    <p:sldId id="279" r:id="rId6"/>
    <p:sldId id="280" r:id="rId7"/>
    <p:sldId id="277" r:id="rId8"/>
    <p:sldId id="270" r:id="rId9"/>
    <p:sldId id="269" r:id="rId10"/>
    <p:sldId id="281" r:id="rId11"/>
    <p:sldId id="271" r:id="rId12"/>
    <p:sldId id="282" r:id="rId13"/>
    <p:sldId id="272" r:id="rId14"/>
    <p:sldId id="287" r:id="rId15"/>
    <p:sldId id="284" r:id="rId16"/>
    <p:sldId id="273" r:id="rId17"/>
    <p:sldId id="285" r:id="rId18"/>
    <p:sldId id="286" r:id="rId19"/>
    <p:sldId id="283" r:id="rId20"/>
    <p:sldId id="274" r:id="rId21"/>
    <p:sldId id="275" r:id="rId22"/>
    <p:sldId id="276" r:id="rId23"/>
    <p:sldId id="288" r:id="rId24"/>
    <p:sldId id="289" r:id="rId25"/>
    <p:sldId id="264" r:id="rId26"/>
    <p:sldId id="290" r:id="rId27"/>
  </p:sldIdLst>
  <p:sldSz cx="18288000" cy="10287000"/>
  <p:notesSz cx="6858000" cy="9144000"/>
  <p:embeddedFontLst>
    <p:embeddedFont>
      <p:font typeface="HK Grotesk" panose="020B0604020202020204" charset="0"/>
      <p:regular r:id="rId28"/>
    </p:embeddedFont>
    <p:embeddedFont>
      <p:font typeface="HK Grotesk Bold" panose="020B0604020202020204" charset="0"/>
      <p:regular r:id="rId29"/>
    </p:embeddedFont>
    <p:embeddedFont>
      <p:font typeface="HK Grotesk Light"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3" autoAdjust="0"/>
    <p:restoredTop sz="94622" autoAdjust="0"/>
  </p:normalViewPr>
  <p:slideViewPr>
    <p:cSldViewPr>
      <p:cViewPr varScale="1">
        <p:scale>
          <a:sx n="61" d="100"/>
          <a:sy n="61" d="100"/>
        </p:scale>
        <p:origin x="309"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ata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5.png"/><Relationship Id="rId7" Type="http://schemas.openxmlformats.org/officeDocument/2006/relationships/image" Target="../media/image4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55.png"/><Relationship Id="rId7" Type="http://schemas.openxmlformats.org/officeDocument/2006/relationships/image" Target="../media/image4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8651B-D6D1-4C03-A3E9-086213B3B6E4}"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3BAFFB03-0ED8-4377-8E1F-BAC129E2E2BD}">
      <dgm:prSet/>
      <dgm:spPr/>
      <dgm:t>
        <a:bodyPr/>
        <a:lstStyle/>
        <a:p>
          <a:r>
            <a:rPr lang="en-GB"/>
            <a:t>Aktives Lernen: Engagiert die Schüler, indem es sie in die Erstellung von Inhalten einbezieht, was zu einer größeren Eigenverantwortung für ihr Lernen führt.</a:t>
          </a:r>
          <a:endParaRPr lang="en-US"/>
        </a:p>
      </dgm:t>
    </dgm:pt>
    <dgm:pt modelId="{047F1917-4578-4D62-8340-F32D245F6182}" type="parTrans" cxnId="{41E07036-864E-4E8E-A0A3-40A1361CB1DD}">
      <dgm:prSet/>
      <dgm:spPr/>
      <dgm:t>
        <a:bodyPr/>
        <a:lstStyle/>
        <a:p>
          <a:endParaRPr lang="en-US"/>
        </a:p>
      </dgm:t>
    </dgm:pt>
    <dgm:pt modelId="{6FC03FB3-16E5-40AF-B621-B37BD6997F44}" type="sibTrans" cxnId="{41E07036-864E-4E8E-A0A3-40A1361CB1DD}">
      <dgm:prSet/>
      <dgm:spPr/>
      <dgm:t>
        <a:bodyPr/>
        <a:lstStyle/>
        <a:p>
          <a:endParaRPr lang="en-US"/>
        </a:p>
      </dgm:t>
    </dgm:pt>
    <dgm:pt modelId="{9A894237-BDB7-455C-9D07-8E323A1A471C}">
      <dgm:prSet/>
      <dgm:spPr/>
      <dgm:t>
        <a:bodyPr/>
        <a:lstStyle/>
        <a:p>
          <a:r>
            <a:rPr lang="en-GB" dirty="0"/>
            <a:t>Industrierelevante Fertigkeiten: Hilft den Schülern, praktische Fähigkeiten zu entwickeln, die in ihrer Branche benötigt werden, wie Teamarbeit, digitale Kompetenz und effektive Kommunikation.</a:t>
          </a:r>
          <a:endParaRPr lang="en-US" dirty="0"/>
        </a:p>
      </dgm:t>
    </dgm:pt>
    <dgm:pt modelId="{350C3639-4324-4FCE-944B-A6029846567D}" type="parTrans" cxnId="{2DF1B2D8-A998-4191-95DB-41303283C75E}">
      <dgm:prSet/>
      <dgm:spPr/>
      <dgm:t>
        <a:bodyPr/>
        <a:lstStyle/>
        <a:p>
          <a:endParaRPr lang="en-US"/>
        </a:p>
      </dgm:t>
    </dgm:pt>
    <dgm:pt modelId="{8D14404E-CEEA-47F6-BC65-843B017D22A9}" type="sibTrans" cxnId="{2DF1B2D8-A998-4191-95DB-41303283C75E}">
      <dgm:prSet/>
      <dgm:spPr/>
      <dgm:t>
        <a:bodyPr/>
        <a:lstStyle/>
        <a:p>
          <a:endParaRPr lang="en-US"/>
        </a:p>
      </dgm:t>
    </dgm:pt>
    <dgm:pt modelId="{624F87A1-5DB7-4F91-A64D-3ACFC13D4CCD}">
      <dgm:prSet/>
      <dgm:spPr/>
      <dgm:t>
        <a:bodyPr/>
        <a:lstStyle/>
        <a:p>
          <a:r>
            <a:rPr lang="en-GB"/>
            <a:t>Authentizität: Die gemeinsam erstellten Materialien spiegeln die realen Praktiken der Industrie wider und machen das Lernen für Berufsschüler relevanter.</a:t>
          </a:r>
          <a:endParaRPr lang="en-US"/>
        </a:p>
      </dgm:t>
    </dgm:pt>
    <dgm:pt modelId="{89E11EE4-BA82-44B7-878C-019D415A628D}" type="parTrans" cxnId="{F68697CF-9F60-45A0-928C-21A95F9F59F4}">
      <dgm:prSet/>
      <dgm:spPr/>
      <dgm:t>
        <a:bodyPr/>
        <a:lstStyle/>
        <a:p>
          <a:endParaRPr lang="en-US"/>
        </a:p>
      </dgm:t>
    </dgm:pt>
    <dgm:pt modelId="{F8713FC8-25EC-4BF6-A3D2-CE6FC428D999}" type="sibTrans" cxnId="{F68697CF-9F60-45A0-928C-21A95F9F59F4}">
      <dgm:prSet/>
      <dgm:spPr/>
      <dgm:t>
        <a:bodyPr/>
        <a:lstStyle/>
        <a:p>
          <a:endParaRPr lang="en-US"/>
        </a:p>
      </dgm:t>
    </dgm:pt>
    <dgm:pt modelId="{1D999894-D190-4CDD-A106-25522A8A1F13}">
      <dgm:prSet/>
      <dgm:spPr/>
      <dgm:t>
        <a:bodyPr/>
        <a:lstStyle/>
        <a:p>
          <a:r>
            <a:rPr lang="en-GB"/>
            <a:t>Entwicklung von Fertigkeiten: Durch Zusammenarbeit entwickeln die Schüler branchenrelevante Fähigkeiten wie Projektplanung, Präsentation und kreative Problemlösung.</a:t>
          </a:r>
          <a:endParaRPr lang="en-US"/>
        </a:p>
      </dgm:t>
    </dgm:pt>
    <dgm:pt modelId="{C8A46057-33E4-4443-8BA6-F74072DDAE17}" type="parTrans" cxnId="{E83339CC-DB01-4DB3-AD83-578BDC9DB740}">
      <dgm:prSet/>
      <dgm:spPr/>
      <dgm:t>
        <a:bodyPr/>
        <a:lstStyle/>
        <a:p>
          <a:endParaRPr lang="en-US"/>
        </a:p>
      </dgm:t>
    </dgm:pt>
    <dgm:pt modelId="{B51D631E-551A-47D0-940F-922EBB6C66B1}" type="sibTrans" cxnId="{E83339CC-DB01-4DB3-AD83-578BDC9DB740}">
      <dgm:prSet/>
      <dgm:spPr/>
      <dgm:t>
        <a:bodyPr/>
        <a:lstStyle/>
        <a:p>
          <a:endParaRPr lang="en-US"/>
        </a:p>
      </dgm:t>
    </dgm:pt>
    <dgm:pt modelId="{DDA8D957-699B-4997-BDBF-2AC0BFA98F19}" type="pres">
      <dgm:prSet presAssocID="{C138651B-D6D1-4C03-A3E9-086213B3B6E4}" presName="hierChild1" presStyleCnt="0">
        <dgm:presLayoutVars>
          <dgm:chPref val="1"/>
          <dgm:dir/>
          <dgm:animOne val="branch"/>
          <dgm:animLvl val="lvl"/>
          <dgm:resizeHandles/>
        </dgm:presLayoutVars>
      </dgm:prSet>
      <dgm:spPr/>
    </dgm:pt>
    <dgm:pt modelId="{1CED8779-ED0E-491F-9E40-7C14A23FFD2B}" type="pres">
      <dgm:prSet presAssocID="{3BAFFB03-0ED8-4377-8E1F-BAC129E2E2BD}" presName="hierRoot1" presStyleCnt="0"/>
      <dgm:spPr/>
    </dgm:pt>
    <dgm:pt modelId="{F0847771-B008-49BF-AD1B-2FBC29646B6F}" type="pres">
      <dgm:prSet presAssocID="{3BAFFB03-0ED8-4377-8E1F-BAC129E2E2BD}" presName="composite" presStyleCnt="0"/>
      <dgm:spPr/>
    </dgm:pt>
    <dgm:pt modelId="{0C871F94-2C4F-4525-99AF-2064CEB6FD97}" type="pres">
      <dgm:prSet presAssocID="{3BAFFB03-0ED8-4377-8E1F-BAC129E2E2BD}" presName="background" presStyleLbl="node0" presStyleIdx="0" presStyleCnt="4"/>
      <dgm:spPr/>
    </dgm:pt>
    <dgm:pt modelId="{96B58B7B-CB59-472D-A0FC-E766037F3921}" type="pres">
      <dgm:prSet presAssocID="{3BAFFB03-0ED8-4377-8E1F-BAC129E2E2BD}" presName="text" presStyleLbl="fgAcc0" presStyleIdx="0" presStyleCnt="4">
        <dgm:presLayoutVars>
          <dgm:chPref val="3"/>
        </dgm:presLayoutVars>
      </dgm:prSet>
      <dgm:spPr/>
    </dgm:pt>
    <dgm:pt modelId="{C76042E0-0445-4ED6-9CA0-5615F46F9630}" type="pres">
      <dgm:prSet presAssocID="{3BAFFB03-0ED8-4377-8E1F-BAC129E2E2BD}" presName="hierChild2" presStyleCnt="0"/>
      <dgm:spPr/>
    </dgm:pt>
    <dgm:pt modelId="{9535D849-C34F-4FBF-877B-E62833544AA6}" type="pres">
      <dgm:prSet presAssocID="{9A894237-BDB7-455C-9D07-8E323A1A471C}" presName="hierRoot1" presStyleCnt="0"/>
      <dgm:spPr/>
    </dgm:pt>
    <dgm:pt modelId="{14F40914-2E4A-4440-885C-4F270CB10C6C}" type="pres">
      <dgm:prSet presAssocID="{9A894237-BDB7-455C-9D07-8E323A1A471C}" presName="composite" presStyleCnt="0"/>
      <dgm:spPr/>
    </dgm:pt>
    <dgm:pt modelId="{00144937-CCFC-4BAE-8D03-7ABAE030B551}" type="pres">
      <dgm:prSet presAssocID="{9A894237-BDB7-455C-9D07-8E323A1A471C}" presName="background" presStyleLbl="node0" presStyleIdx="1" presStyleCnt="4"/>
      <dgm:spPr/>
    </dgm:pt>
    <dgm:pt modelId="{80AFFA88-24EF-4B67-B8C8-9E3D7C9775AC}" type="pres">
      <dgm:prSet presAssocID="{9A894237-BDB7-455C-9D07-8E323A1A471C}" presName="text" presStyleLbl="fgAcc0" presStyleIdx="1" presStyleCnt="4">
        <dgm:presLayoutVars>
          <dgm:chPref val="3"/>
        </dgm:presLayoutVars>
      </dgm:prSet>
      <dgm:spPr/>
    </dgm:pt>
    <dgm:pt modelId="{6C75ECE8-97F4-4519-B223-8A992261E1CB}" type="pres">
      <dgm:prSet presAssocID="{9A894237-BDB7-455C-9D07-8E323A1A471C}" presName="hierChild2" presStyleCnt="0"/>
      <dgm:spPr/>
    </dgm:pt>
    <dgm:pt modelId="{D32C2A48-012C-4BB2-948A-9F183E0CBAEB}" type="pres">
      <dgm:prSet presAssocID="{624F87A1-5DB7-4F91-A64D-3ACFC13D4CCD}" presName="hierRoot1" presStyleCnt="0"/>
      <dgm:spPr/>
    </dgm:pt>
    <dgm:pt modelId="{6601E49C-BC9B-492E-BF2B-F5A59469D2E2}" type="pres">
      <dgm:prSet presAssocID="{624F87A1-5DB7-4F91-A64D-3ACFC13D4CCD}" presName="composite" presStyleCnt="0"/>
      <dgm:spPr/>
    </dgm:pt>
    <dgm:pt modelId="{A615BEE2-75B6-4834-8A89-8017B6A8D12F}" type="pres">
      <dgm:prSet presAssocID="{624F87A1-5DB7-4F91-A64D-3ACFC13D4CCD}" presName="background" presStyleLbl="node0" presStyleIdx="2" presStyleCnt="4"/>
      <dgm:spPr/>
    </dgm:pt>
    <dgm:pt modelId="{EA84714F-0F97-4BDD-9D09-93D2D2C75563}" type="pres">
      <dgm:prSet presAssocID="{624F87A1-5DB7-4F91-A64D-3ACFC13D4CCD}" presName="text" presStyleLbl="fgAcc0" presStyleIdx="2" presStyleCnt="4">
        <dgm:presLayoutVars>
          <dgm:chPref val="3"/>
        </dgm:presLayoutVars>
      </dgm:prSet>
      <dgm:spPr/>
    </dgm:pt>
    <dgm:pt modelId="{8931E078-E650-4A03-94F1-93C8D6A70F66}" type="pres">
      <dgm:prSet presAssocID="{624F87A1-5DB7-4F91-A64D-3ACFC13D4CCD}" presName="hierChild2" presStyleCnt="0"/>
      <dgm:spPr/>
    </dgm:pt>
    <dgm:pt modelId="{CBCB4769-550F-454D-939B-42F8E613F9F9}" type="pres">
      <dgm:prSet presAssocID="{1D999894-D190-4CDD-A106-25522A8A1F13}" presName="hierRoot1" presStyleCnt="0"/>
      <dgm:spPr/>
    </dgm:pt>
    <dgm:pt modelId="{1E6FCFC5-D47F-4196-928A-0761F14EE9E9}" type="pres">
      <dgm:prSet presAssocID="{1D999894-D190-4CDD-A106-25522A8A1F13}" presName="composite" presStyleCnt="0"/>
      <dgm:spPr/>
    </dgm:pt>
    <dgm:pt modelId="{6C98D401-3470-43E9-9276-3F3E940A7B98}" type="pres">
      <dgm:prSet presAssocID="{1D999894-D190-4CDD-A106-25522A8A1F13}" presName="background" presStyleLbl="node0" presStyleIdx="3" presStyleCnt="4"/>
      <dgm:spPr/>
    </dgm:pt>
    <dgm:pt modelId="{5A43E09D-9CBD-4183-9BC7-40BE7B8A48EE}" type="pres">
      <dgm:prSet presAssocID="{1D999894-D190-4CDD-A106-25522A8A1F13}" presName="text" presStyleLbl="fgAcc0" presStyleIdx="3" presStyleCnt="4">
        <dgm:presLayoutVars>
          <dgm:chPref val="3"/>
        </dgm:presLayoutVars>
      </dgm:prSet>
      <dgm:spPr/>
    </dgm:pt>
    <dgm:pt modelId="{3EBB1EE1-47D3-43CB-9DE9-2285384CBE69}" type="pres">
      <dgm:prSet presAssocID="{1D999894-D190-4CDD-A106-25522A8A1F13}" presName="hierChild2" presStyleCnt="0"/>
      <dgm:spPr/>
    </dgm:pt>
  </dgm:ptLst>
  <dgm:cxnLst>
    <dgm:cxn modelId="{AE105905-C9FD-4A2E-8A0B-DDFC91F073E8}" type="presOf" srcId="{9A894237-BDB7-455C-9D07-8E323A1A471C}" destId="{80AFFA88-24EF-4B67-B8C8-9E3D7C9775AC}" srcOrd="0" destOrd="0" presId="urn:microsoft.com/office/officeart/2005/8/layout/hierarchy1"/>
    <dgm:cxn modelId="{41E07036-864E-4E8E-A0A3-40A1361CB1DD}" srcId="{C138651B-D6D1-4C03-A3E9-086213B3B6E4}" destId="{3BAFFB03-0ED8-4377-8E1F-BAC129E2E2BD}" srcOrd="0" destOrd="0" parTransId="{047F1917-4578-4D62-8340-F32D245F6182}" sibTransId="{6FC03FB3-16E5-40AF-B621-B37BD6997F44}"/>
    <dgm:cxn modelId="{FF06A563-984F-466D-84D0-36B79945B5DF}" type="presOf" srcId="{624F87A1-5DB7-4F91-A64D-3ACFC13D4CCD}" destId="{EA84714F-0F97-4BDD-9D09-93D2D2C75563}" srcOrd="0" destOrd="0" presId="urn:microsoft.com/office/officeart/2005/8/layout/hierarchy1"/>
    <dgm:cxn modelId="{A78BCD5A-0729-4A2B-B52D-E90E32D66FAC}" type="presOf" srcId="{3BAFFB03-0ED8-4377-8E1F-BAC129E2E2BD}" destId="{96B58B7B-CB59-472D-A0FC-E766037F3921}" srcOrd="0" destOrd="0" presId="urn:microsoft.com/office/officeart/2005/8/layout/hierarchy1"/>
    <dgm:cxn modelId="{327D617E-1145-4E05-A158-EA5EAA6B3FF3}" type="presOf" srcId="{C138651B-D6D1-4C03-A3E9-086213B3B6E4}" destId="{DDA8D957-699B-4997-BDBF-2AC0BFA98F19}" srcOrd="0" destOrd="0" presId="urn:microsoft.com/office/officeart/2005/8/layout/hierarchy1"/>
    <dgm:cxn modelId="{E83339CC-DB01-4DB3-AD83-578BDC9DB740}" srcId="{C138651B-D6D1-4C03-A3E9-086213B3B6E4}" destId="{1D999894-D190-4CDD-A106-25522A8A1F13}" srcOrd="3" destOrd="0" parTransId="{C8A46057-33E4-4443-8BA6-F74072DDAE17}" sibTransId="{B51D631E-551A-47D0-940F-922EBB6C66B1}"/>
    <dgm:cxn modelId="{F68697CF-9F60-45A0-928C-21A95F9F59F4}" srcId="{C138651B-D6D1-4C03-A3E9-086213B3B6E4}" destId="{624F87A1-5DB7-4F91-A64D-3ACFC13D4CCD}" srcOrd="2" destOrd="0" parTransId="{89E11EE4-BA82-44B7-878C-019D415A628D}" sibTransId="{F8713FC8-25EC-4BF6-A3D2-CE6FC428D999}"/>
    <dgm:cxn modelId="{2DF1B2D8-A998-4191-95DB-41303283C75E}" srcId="{C138651B-D6D1-4C03-A3E9-086213B3B6E4}" destId="{9A894237-BDB7-455C-9D07-8E323A1A471C}" srcOrd="1" destOrd="0" parTransId="{350C3639-4324-4FCE-944B-A6029846567D}" sibTransId="{8D14404E-CEEA-47F6-BC65-843B017D22A9}"/>
    <dgm:cxn modelId="{3CE4BCE6-AEB7-49B5-AFCB-B14EFC40F2E6}" type="presOf" srcId="{1D999894-D190-4CDD-A106-25522A8A1F13}" destId="{5A43E09D-9CBD-4183-9BC7-40BE7B8A48EE}" srcOrd="0" destOrd="0" presId="urn:microsoft.com/office/officeart/2005/8/layout/hierarchy1"/>
    <dgm:cxn modelId="{AECE6DFF-4859-436F-8C8E-B1849852DC55}" type="presParOf" srcId="{DDA8D957-699B-4997-BDBF-2AC0BFA98F19}" destId="{1CED8779-ED0E-491F-9E40-7C14A23FFD2B}" srcOrd="0" destOrd="0" presId="urn:microsoft.com/office/officeart/2005/8/layout/hierarchy1"/>
    <dgm:cxn modelId="{D327E471-CA87-418F-BB5E-2DFBF471932F}" type="presParOf" srcId="{1CED8779-ED0E-491F-9E40-7C14A23FFD2B}" destId="{F0847771-B008-49BF-AD1B-2FBC29646B6F}" srcOrd="0" destOrd="0" presId="urn:microsoft.com/office/officeart/2005/8/layout/hierarchy1"/>
    <dgm:cxn modelId="{4A0B24C3-D3D4-4525-B73A-96B9BFF9D39B}" type="presParOf" srcId="{F0847771-B008-49BF-AD1B-2FBC29646B6F}" destId="{0C871F94-2C4F-4525-99AF-2064CEB6FD97}" srcOrd="0" destOrd="0" presId="urn:microsoft.com/office/officeart/2005/8/layout/hierarchy1"/>
    <dgm:cxn modelId="{5F2F5A67-B493-4DCC-A535-15977E6C84EF}" type="presParOf" srcId="{F0847771-B008-49BF-AD1B-2FBC29646B6F}" destId="{96B58B7B-CB59-472D-A0FC-E766037F3921}" srcOrd="1" destOrd="0" presId="urn:microsoft.com/office/officeart/2005/8/layout/hierarchy1"/>
    <dgm:cxn modelId="{E233654B-A8EB-45FD-B172-E60A9E50316F}" type="presParOf" srcId="{1CED8779-ED0E-491F-9E40-7C14A23FFD2B}" destId="{C76042E0-0445-4ED6-9CA0-5615F46F9630}" srcOrd="1" destOrd="0" presId="urn:microsoft.com/office/officeart/2005/8/layout/hierarchy1"/>
    <dgm:cxn modelId="{21ACDB5F-C478-477E-9AC1-6024A6157DE6}" type="presParOf" srcId="{DDA8D957-699B-4997-BDBF-2AC0BFA98F19}" destId="{9535D849-C34F-4FBF-877B-E62833544AA6}" srcOrd="1" destOrd="0" presId="urn:microsoft.com/office/officeart/2005/8/layout/hierarchy1"/>
    <dgm:cxn modelId="{1DB8BA7B-85BA-427C-9131-2B4677B66F48}" type="presParOf" srcId="{9535D849-C34F-4FBF-877B-E62833544AA6}" destId="{14F40914-2E4A-4440-885C-4F270CB10C6C}" srcOrd="0" destOrd="0" presId="urn:microsoft.com/office/officeart/2005/8/layout/hierarchy1"/>
    <dgm:cxn modelId="{618BBDDA-7554-4541-9320-AFDA6C9A0AFB}" type="presParOf" srcId="{14F40914-2E4A-4440-885C-4F270CB10C6C}" destId="{00144937-CCFC-4BAE-8D03-7ABAE030B551}" srcOrd="0" destOrd="0" presId="urn:microsoft.com/office/officeart/2005/8/layout/hierarchy1"/>
    <dgm:cxn modelId="{D066711A-C545-4933-9E9A-CDA12D29E88B}" type="presParOf" srcId="{14F40914-2E4A-4440-885C-4F270CB10C6C}" destId="{80AFFA88-24EF-4B67-B8C8-9E3D7C9775AC}" srcOrd="1" destOrd="0" presId="urn:microsoft.com/office/officeart/2005/8/layout/hierarchy1"/>
    <dgm:cxn modelId="{20CE104B-61FF-4A47-A5EB-78764C973A57}" type="presParOf" srcId="{9535D849-C34F-4FBF-877B-E62833544AA6}" destId="{6C75ECE8-97F4-4519-B223-8A992261E1CB}" srcOrd="1" destOrd="0" presId="urn:microsoft.com/office/officeart/2005/8/layout/hierarchy1"/>
    <dgm:cxn modelId="{8B298582-59B4-4DD2-965E-929DBE88DDF8}" type="presParOf" srcId="{DDA8D957-699B-4997-BDBF-2AC0BFA98F19}" destId="{D32C2A48-012C-4BB2-948A-9F183E0CBAEB}" srcOrd="2" destOrd="0" presId="urn:microsoft.com/office/officeart/2005/8/layout/hierarchy1"/>
    <dgm:cxn modelId="{B87FA2A9-5D39-45C9-8D04-AE2C9E62F73E}" type="presParOf" srcId="{D32C2A48-012C-4BB2-948A-9F183E0CBAEB}" destId="{6601E49C-BC9B-492E-BF2B-F5A59469D2E2}" srcOrd="0" destOrd="0" presId="urn:microsoft.com/office/officeart/2005/8/layout/hierarchy1"/>
    <dgm:cxn modelId="{C2112F01-F381-438B-99EF-906232BCDD13}" type="presParOf" srcId="{6601E49C-BC9B-492E-BF2B-F5A59469D2E2}" destId="{A615BEE2-75B6-4834-8A89-8017B6A8D12F}" srcOrd="0" destOrd="0" presId="urn:microsoft.com/office/officeart/2005/8/layout/hierarchy1"/>
    <dgm:cxn modelId="{B82C7F8A-76BE-443E-91EF-2F6C8371B71A}" type="presParOf" srcId="{6601E49C-BC9B-492E-BF2B-F5A59469D2E2}" destId="{EA84714F-0F97-4BDD-9D09-93D2D2C75563}" srcOrd="1" destOrd="0" presId="urn:microsoft.com/office/officeart/2005/8/layout/hierarchy1"/>
    <dgm:cxn modelId="{F1C14A92-BE27-4173-AC89-225B8423368E}" type="presParOf" srcId="{D32C2A48-012C-4BB2-948A-9F183E0CBAEB}" destId="{8931E078-E650-4A03-94F1-93C8D6A70F66}" srcOrd="1" destOrd="0" presId="urn:microsoft.com/office/officeart/2005/8/layout/hierarchy1"/>
    <dgm:cxn modelId="{D549B890-D49A-4977-B923-9CD261C2F423}" type="presParOf" srcId="{DDA8D957-699B-4997-BDBF-2AC0BFA98F19}" destId="{CBCB4769-550F-454D-939B-42F8E613F9F9}" srcOrd="3" destOrd="0" presId="urn:microsoft.com/office/officeart/2005/8/layout/hierarchy1"/>
    <dgm:cxn modelId="{291BCBFD-4F53-49B8-82C3-3AFC6005834E}" type="presParOf" srcId="{CBCB4769-550F-454D-939B-42F8E613F9F9}" destId="{1E6FCFC5-D47F-4196-928A-0761F14EE9E9}" srcOrd="0" destOrd="0" presId="urn:microsoft.com/office/officeart/2005/8/layout/hierarchy1"/>
    <dgm:cxn modelId="{261D78D2-D1EF-4823-BB17-ABAB019BF96B}" type="presParOf" srcId="{1E6FCFC5-D47F-4196-928A-0761F14EE9E9}" destId="{6C98D401-3470-43E9-9276-3F3E940A7B98}" srcOrd="0" destOrd="0" presId="urn:microsoft.com/office/officeart/2005/8/layout/hierarchy1"/>
    <dgm:cxn modelId="{8F3E04BD-2EB2-4EAC-A38A-E6DFEC98BED7}" type="presParOf" srcId="{1E6FCFC5-D47F-4196-928A-0761F14EE9E9}" destId="{5A43E09D-9CBD-4183-9BC7-40BE7B8A48EE}" srcOrd="1" destOrd="0" presId="urn:microsoft.com/office/officeart/2005/8/layout/hierarchy1"/>
    <dgm:cxn modelId="{C7DE5717-72DD-4A4F-8223-41781D52DBF6}" type="presParOf" srcId="{CBCB4769-550F-454D-939B-42F8E613F9F9}" destId="{3EBB1EE1-47D3-43CB-9DE9-2285384CBE6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2D5944-67A2-4E9D-8C54-75CF84B14F1C}"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n-BE"/>
        </a:p>
      </dgm:t>
    </dgm:pt>
    <dgm:pt modelId="{D01804F7-D390-4FDC-9FB9-E0EF381A3361}">
      <dgm:prSet custT="1"/>
      <dgm:spPr/>
      <dgm:t>
        <a:bodyPr/>
        <a:lstStyle/>
        <a:p>
          <a:r>
            <a:rPr lang="en-GB" sz="1800" b="1" dirty="0"/>
            <a:t>Zeitmanagement</a:t>
          </a:r>
          <a:r>
            <a:rPr lang="en-GB" sz="1800" dirty="0"/>
            <a:t>: Ein effektives Zeitmanagement ist eine Herausforderung, insbesondere bei der Arbeit an praktischen Aufgaben. Gemeinsame Projekte erfordern oft einen hohen Koordinationsaufwand, und es kann für Studierende schwierig sein, diese Projekte mit anderen Kursen oder Praktika zu vereinbaren. Die Festlegung klarer Meilensteine und Fristen kann helfen, den Fortschritt auf Kurs zu halten.</a:t>
          </a:r>
          <a:endParaRPr lang="en-BE" sz="1800" dirty="0"/>
        </a:p>
      </dgm:t>
    </dgm:pt>
    <dgm:pt modelId="{DA7E04E4-59F5-4DA1-A50B-D1A0132C983F}" type="parTrans" cxnId="{479C6EA2-763B-40E4-ADCD-EECE866D6C31}">
      <dgm:prSet/>
      <dgm:spPr/>
      <dgm:t>
        <a:bodyPr/>
        <a:lstStyle/>
        <a:p>
          <a:endParaRPr lang="en-BE" sz="2000"/>
        </a:p>
      </dgm:t>
    </dgm:pt>
    <dgm:pt modelId="{B055F3A5-3758-476E-BAFC-FA0189D3C45C}" type="sibTrans" cxnId="{479C6EA2-763B-40E4-ADCD-EECE866D6C31}">
      <dgm:prSet/>
      <dgm:spPr/>
      <dgm:t>
        <a:bodyPr/>
        <a:lstStyle/>
        <a:p>
          <a:endParaRPr lang="en-BE" sz="2000"/>
        </a:p>
      </dgm:t>
    </dgm:pt>
    <dgm:pt modelId="{2F1D9D0F-6082-4FAD-B60E-B29752D0DEC2}">
      <dgm:prSet custT="1"/>
      <dgm:spPr/>
      <dgm:t>
        <a:bodyPr/>
        <a:lstStyle/>
        <a:p>
          <a:r>
            <a:rPr lang="en-GB" sz="1800" b="1" dirty="0"/>
            <a:t>Variabilität der Fertigkeiten</a:t>
          </a:r>
          <a:r>
            <a:rPr lang="en-GB" sz="1800" dirty="0"/>
            <a:t>: Unterschiedliche Schüler verfügen über unterschiedliche Fachkenntnisse, was zu ungleichen Beiträgen führen kann. In der Berufsbildung haben einige Schüler mehr praktische Erfahrung, während andere eher mit theoretischen Aspekten vertraut sind. Diese Ungleichheit kann zu Frustration oder ungleicher Verteilung der Arbeitslast führen. Die Zuweisung von Aufgaben, die den Stärken der einzelnen Schüler gerecht werden und gleichzeitig den Aufbau von Fähigkeiten in anderen Bereichen fördern, kann dieses Problem abmildern.</a:t>
          </a:r>
          <a:endParaRPr lang="en-BE" sz="1800" dirty="0"/>
        </a:p>
      </dgm:t>
    </dgm:pt>
    <dgm:pt modelId="{0F4F83BB-CB2D-479B-803F-59EDE10FE564}" type="parTrans" cxnId="{2263B169-14D1-4F2C-B480-2B5BF930E092}">
      <dgm:prSet/>
      <dgm:spPr/>
      <dgm:t>
        <a:bodyPr/>
        <a:lstStyle/>
        <a:p>
          <a:endParaRPr lang="en-BE" sz="2000"/>
        </a:p>
      </dgm:t>
    </dgm:pt>
    <dgm:pt modelId="{3E4CC584-ABEE-4059-9EBF-CE2C656D56FF}" type="sibTrans" cxnId="{2263B169-14D1-4F2C-B480-2B5BF930E092}">
      <dgm:prSet/>
      <dgm:spPr/>
      <dgm:t>
        <a:bodyPr/>
        <a:lstStyle/>
        <a:p>
          <a:endParaRPr lang="en-BE" sz="2000"/>
        </a:p>
      </dgm:t>
    </dgm:pt>
    <dgm:pt modelId="{5A2D563A-4ABA-4DE6-8371-09040974264A}">
      <dgm:prSet custT="1"/>
      <dgm:spPr/>
      <dgm:t>
        <a:bodyPr/>
        <a:lstStyle/>
        <a:p>
          <a:r>
            <a:rPr lang="en-GB" sz="1800" b="1" dirty="0"/>
            <a:t>Zugang zu Tools</a:t>
          </a:r>
          <a:r>
            <a:rPr lang="en-GB" sz="1800" dirty="0"/>
            <a:t>: Nicht alle Schüler haben zu Hause den gleichen Zugang zu branchenspezifischen Tools oder digitalen Ressourcen. Dieser fehlende Zugang kann die volle Beteiligung an der gemeinschaftlichen Erstellung von Inhalten behindern, insbesondere wenn die Inhalte die Verwendung spezieller Software oder Geräte erfordern. Um dem entgegenzuwirken, können Lehrkräfte alternative Ressourcen zur Verfügung stellen, z. B. herunterladbare Inhalte, Leihgeräte oder die Möglichkeit, im Unterricht auf die erforderlichen Geräte zuzugreifen.</a:t>
          </a:r>
          <a:endParaRPr lang="en-BE" sz="1800" dirty="0"/>
        </a:p>
      </dgm:t>
    </dgm:pt>
    <dgm:pt modelId="{DF117E8F-C909-452C-BE56-F2E286F3E5F3}" type="parTrans" cxnId="{610E30F6-C402-4880-8C2E-27DF464401AC}">
      <dgm:prSet/>
      <dgm:spPr/>
      <dgm:t>
        <a:bodyPr/>
        <a:lstStyle/>
        <a:p>
          <a:endParaRPr lang="en-BE" sz="2000"/>
        </a:p>
      </dgm:t>
    </dgm:pt>
    <dgm:pt modelId="{7CF6A435-1F35-4044-9C27-A5EADD6D7C71}" type="sibTrans" cxnId="{610E30F6-C402-4880-8C2E-27DF464401AC}">
      <dgm:prSet/>
      <dgm:spPr/>
      <dgm:t>
        <a:bodyPr/>
        <a:lstStyle/>
        <a:p>
          <a:endParaRPr lang="en-BE" sz="2000"/>
        </a:p>
      </dgm:t>
    </dgm:pt>
    <dgm:pt modelId="{B9EA8F09-5EC9-4886-85D7-FEE0648C067E}">
      <dgm:prSet custT="1"/>
      <dgm:spPr/>
      <dgm:t>
        <a:bodyPr/>
        <a:lstStyle/>
        <a:p>
          <a:r>
            <a:rPr lang="en-GB" sz="1800" b="1" dirty="0"/>
            <a:t>Kommunikationshürden</a:t>
          </a:r>
          <a:r>
            <a:rPr lang="en-GB" sz="1800" dirty="0"/>
            <a:t>: Eine effektive Zusammenarbeit erfordert eine gute Kommunikation, was eine Herausforderung sein kann, wenn die Schüler nicht an die Zusammenarbeit gewöhnt sind oder sich scheuen, ihre Ideen zu äußern. Falsche Kommunikation kann zu Missverständnissen oder unvollständiger Arbeit führen. Regelmäßige Rückmeldungen, der Einsatz digitaler Kommunikationsmittel und die Förderung eines offenen, unterstützenden Umfelds können helfen, diese Hindernisse zu überwinden.</a:t>
          </a:r>
          <a:endParaRPr lang="en-BE" sz="1800" dirty="0"/>
        </a:p>
      </dgm:t>
    </dgm:pt>
    <dgm:pt modelId="{3297491D-3229-493F-97BA-8C7475682607}" type="parTrans" cxnId="{848B978A-3CBC-4D54-8177-96537E8DB638}">
      <dgm:prSet/>
      <dgm:spPr/>
      <dgm:t>
        <a:bodyPr/>
        <a:lstStyle/>
        <a:p>
          <a:endParaRPr lang="en-BE" sz="2000"/>
        </a:p>
      </dgm:t>
    </dgm:pt>
    <dgm:pt modelId="{45E3B024-9CAB-484E-8102-A16B4FC99982}" type="sibTrans" cxnId="{848B978A-3CBC-4D54-8177-96537E8DB638}">
      <dgm:prSet/>
      <dgm:spPr/>
      <dgm:t>
        <a:bodyPr/>
        <a:lstStyle/>
        <a:p>
          <a:endParaRPr lang="en-BE" sz="2000"/>
        </a:p>
      </dgm:t>
    </dgm:pt>
    <dgm:pt modelId="{7A90BD4F-2644-474B-84DB-C098A9067A22}">
      <dgm:prSet custT="1"/>
      <dgm:spPr/>
      <dgm:t>
        <a:bodyPr/>
        <a:lstStyle/>
        <a:p>
          <a:r>
            <a:rPr lang="en-GB" sz="1800" b="1" dirty="0"/>
            <a:t>Technische Herausforderungen</a:t>
          </a:r>
          <a:r>
            <a:rPr lang="en-GB" sz="1800" dirty="0"/>
            <a:t>: Die Verwendung digitaler Tools für die Erstellung von Inhalten kann technische Herausforderungen mit sich bringen, insbesondere für Schülerinnen und Schüler, die mit der Software weniger vertraut sind. Probleme wie Software-Inkompatibilität, Internetverbindung oder Unkenntnis der Tools für die Zusammenarbeit können zu Verzögerungen führen. Schulungen oder Tutorien zu den verwendeten Tools können dazu beitragen, dass sich die Schüler sicherer und kompetenter fühlen.</a:t>
          </a:r>
          <a:endParaRPr lang="en-BE" sz="1800" dirty="0"/>
        </a:p>
      </dgm:t>
    </dgm:pt>
    <dgm:pt modelId="{AA5CFD99-D8E2-4372-9B2E-1F4BD7AE5ECD}" type="parTrans" cxnId="{C8C2C662-2302-47A5-9986-631610DFA10C}">
      <dgm:prSet/>
      <dgm:spPr/>
      <dgm:t>
        <a:bodyPr/>
        <a:lstStyle/>
        <a:p>
          <a:endParaRPr lang="en-BE" sz="2000"/>
        </a:p>
      </dgm:t>
    </dgm:pt>
    <dgm:pt modelId="{8AE15AD1-945E-4B9E-93FB-A6B8697EE92D}" type="sibTrans" cxnId="{C8C2C662-2302-47A5-9986-631610DFA10C}">
      <dgm:prSet/>
      <dgm:spPr/>
      <dgm:t>
        <a:bodyPr/>
        <a:lstStyle/>
        <a:p>
          <a:endParaRPr lang="en-BE" sz="2000"/>
        </a:p>
      </dgm:t>
    </dgm:pt>
    <dgm:pt modelId="{8E07F6C9-11FE-4494-870D-27C1C5494CA1}">
      <dgm:prSet custT="1"/>
      <dgm:spPr/>
      <dgm:t>
        <a:bodyPr/>
        <a:lstStyle/>
        <a:p>
          <a:r>
            <a:rPr lang="en-GB" sz="1800" b="1" dirty="0"/>
            <a:t>Ausgleich zwischen individueller und Gruppenverantwortung</a:t>
          </a:r>
          <a:r>
            <a:rPr lang="en-GB" sz="1800" dirty="0"/>
            <a:t>: Bei Gemeinschaftsprojekten besteht die Gefahr, dass einige Schüler weniger beitragen als andere, was zu einem Ungleichgewicht bei der Arbeitsbelastung führt. Dies wird manchmal als "Trittbrettfahren" bezeichnet. Um dies abzumildern, ist es wichtig, klare individuelle Verantwortlichkeiten festzulegen und sowohl die Gruppen- als auch die Einzelbeiträge zu bewerten. Die Beurteilung durch die anderen Teilnehmer kann auch Aufschluss über den Grad der Beteiligung der einzelnen Gruppenmitglieder geben.</a:t>
          </a:r>
          <a:endParaRPr lang="en-BE" sz="1800" dirty="0"/>
        </a:p>
      </dgm:t>
    </dgm:pt>
    <dgm:pt modelId="{28101B5B-3826-429F-9DB8-DEEF2D2ABD8F}" type="parTrans" cxnId="{482A53A7-7EF6-4259-B6A2-03A8A6D9D109}">
      <dgm:prSet/>
      <dgm:spPr/>
      <dgm:t>
        <a:bodyPr/>
        <a:lstStyle/>
        <a:p>
          <a:endParaRPr lang="en-BE" sz="2000"/>
        </a:p>
      </dgm:t>
    </dgm:pt>
    <dgm:pt modelId="{4DDBF9D8-CDF0-4BAD-B5B6-EEA44E1DCF85}" type="sibTrans" cxnId="{482A53A7-7EF6-4259-B6A2-03A8A6D9D109}">
      <dgm:prSet/>
      <dgm:spPr/>
      <dgm:t>
        <a:bodyPr/>
        <a:lstStyle/>
        <a:p>
          <a:endParaRPr lang="en-BE" sz="2000"/>
        </a:p>
      </dgm:t>
    </dgm:pt>
    <dgm:pt modelId="{F29CE3BD-943F-4B30-AFCB-00426835A715}" type="pres">
      <dgm:prSet presAssocID="{272D5944-67A2-4E9D-8C54-75CF84B14F1C}" presName="linear" presStyleCnt="0">
        <dgm:presLayoutVars>
          <dgm:animLvl val="lvl"/>
          <dgm:resizeHandles val="exact"/>
        </dgm:presLayoutVars>
      </dgm:prSet>
      <dgm:spPr/>
    </dgm:pt>
    <dgm:pt modelId="{D821CC88-C678-41CD-A34D-9FAFE36DAC49}" type="pres">
      <dgm:prSet presAssocID="{D01804F7-D390-4FDC-9FB9-E0EF381A3361}" presName="parentText" presStyleLbl="node1" presStyleIdx="0" presStyleCnt="6">
        <dgm:presLayoutVars>
          <dgm:chMax val="0"/>
          <dgm:bulletEnabled val="1"/>
        </dgm:presLayoutVars>
      </dgm:prSet>
      <dgm:spPr/>
    </dgm:pt>
    <dgm:pt modelId="{14BC491B-1BF0-47B8-86B5-D56297326851}" type="pres">
      <dgm:prSet presAssocID="{B055F3A5-3758-476E-BAFC-FA0189D3C45C}" presName="spacer" presStyleCnt="0"/>
      <dgm:spPr/>
    </dgm:pt>
    <dgm:pt modelId="{26A70DEC-9EEA-4FE6-AF54-7BD68B662C76}" type="pres">
      <dgm:prSet presAssocID="{2F1D9D0F-6082-4FAD-B60E-B29752D0DEC2}" presName="parentText" presStyleLbl="node1" presStyleIdx="1" presStyleCnt="6">
        <dgm:presLayoutVars>
          <dgm:chMax val="0"/>
          <dgm:bulletEnabled val="1"/>
        </dgm:presLayoutVars>
      </dgm:prSet>
      <dgm:spPr/>
    </dgm:pt>
    <dgm:pt modelId="{63804CF8-D2CC-4F6A-B249-8B108490FD36}" type="pres">
      <dgm:prSet presAssocID="{3E4CC584-ABEE-4059-9EBF-CE2C656D56FF}" presName="spacer" presStyleCnt="0"/>
      <dgm:spPr/>
    </dgm:pt>
    <dgm:pt modelId="{76DA724B-2D8A-41C7-80CE-F665EB5C1B81}" type="pres">
      <dgm:prSet presAssocID="{5A2D563A-4ABA-4DE6-8371-09040974264A}" presName="parentText" presStyleLbl="node1" presStyleIdx="2" presStyleCnt="6">
        <dgm:presLayoutVars>
          <dgm:chMax val="0"/>
          <dgm:bulletEnabled val="1"/>
        </dgm:presLayoutVars>
      </dgm:prSet>
      <dgm:spPr/>
    </dgm:pt>
    <dgm:pt modelId="{AF31FD88-BEB8-4C03-82C0-0FBEBB72D623}" type="pres">
      <dgm:prSet presAssocID="{7CF6A435-1F35-4044-9C27-A5EADD6D7C71}" presName="spacer" presStyleCnt="0"/>
      <dgm:spPr/>
    </dgm:pt>
    <dgm:pt modelId="{EC2995D2-5AC0-4973-9399-BE866828FDDA}" type="pres">
      <dgm:prSet presAssocID="{B9EA8F09-5EC9-4886-85D7-FEE0648C067E}" presName="parentText" presStyleLbl="node1" presStyleIdx="3" presStyleCnt="6">
        <dgm:presLayoutVars>
          <dgm:chMax val="0"/>
          <dgm:bulletEnabled val="1"/>
        </dgm:presLayoutVars>
      </dgm:prSet>
      <dgm:spPr/>
    </dgm:pt>
    <dgm:pt modelId="{89CAA30E-AD8A-4FC0-B350-89BDABF4663C}" type="pres">
      <dgm:prSet presAssocID="{45E3B024-9CAB-484E-8102-A16B4FC99982}" presName="spacer" presStyleCnt="0"/>
      <dgm:spPr/>
    </dgm:pt>
    <dgm:pt modelId="{1E11C088-D1D2-49A5-B486-A18C75EE38CC}" type="pres">
      <dgm:prSet presAssocID="{7A90BD4F-2644-474B-84DB-C098A9067A22}" presName="parentText" presStyleLbl="node1" presStyleIdx="4" presStyleCnt="6">
        <dgm:presLayoutVars>
          <dgm:chMax val="0"/>
          <dgm:bulletEnabled val="1"/>
        </dgm:presLayoutVars>
      </dgm:prSet>
      <dgm:spPr/>
    </dgm:pt>
    <dgm:pt modelId="{4956BCEC-3DC0-4168-978E-40B5B50613A9}" type="pres">
      <dgm:prSet presAssocID="{8AE15AD1-945E-4B9E-93FB-A6B8697EE92D}" presName="spacer" presStyleCnt="0"/>
      <dgm:spPr/>
    </dgm:pt>
    <dgm:pt modelId="{C9C2736C-FDAE-435B-A255-2EFFC6281E8A}" type="pres">
      <dgm:prSet presAssocID="{8E07F6C9-11FE-4494-870D-27C1C5494CA1}" presName="parentText" presStyleLbl="node1" presStyleIdx="5" presStyleCnt="6">
        <dgm:presLayoutVars>
          <dgm:chMax val="0"/>
          <dgm:bulletEnabled val="1"/>
        </dgm:presLayoutVars>
      </dgm:prSet>
      <dgm:spPr/>
    </dgm:pt>
  </dgm:ptLst>
  <dgm:cxnLst>
    <dgm:cxn modelId="{C8C2C662-2302-47A5-9986-631610DFA10C}" srcId="{272D5944-67A2-4E9D-8C54-75CF84B14F1C}" destId="{7A90BD4F-2644-474B-84DB-C098A9067A22}" srcOrd="4" destOrd="0" parTransId="{AA5CFD99-D8E2-4372-9B2E-1F4BD7AE5ECD}" sibTransId="{8AE15AD1-945E-4B9E-93FB-A6B8697EE92D}"/>
    <dgm:cxn modelId="{64089969-FF01-4E8D-9DD7-6EB904EBE81A}" type="presOf" srcId="{272D5944-67A2-4E9D-8C54-75CF84B14F1C}" destId="{F29CE3BD-943F-4B30-AFCB-00426835A715}" srcOrd="0" destOrd="0" presId="urn:microsoft.com/office/officeart/2005/8/layout/vList2"/>
    <dgm:cxn modelId="{2263B169-14D1-4F2C-B480-2B5BF930E092}" srcId="{272D5944-67A2-4E9D-8C54-75CF84B14F1C}" destId="{2F1D9D0F-6082-4FAD-B60E-B29752D0DEC2}" srcOrd="1" destOrd="0" parTransId="{0F4F83BB-CB2D-479B-803F-59EDE10FE564}" sibTransId="{3E4CC584-ABEE-4059-9EBF-CE2C656D56FF}"/>
    <dgm:cxn modelId="{E6216C4F-AEEC-4C8F-A553-8A5AF3D12392}" type="presOf" srcId="{7A90BD4F-2644-474B-84DB-C098A9067A22}" destId="{1E11C088-D1D2-49A5-B486-A18C75EE38CC}" srcOrd="0" destOrd="0" presId="urn:microsoft.com/office/officeart/2005/8/layout/vList2"/>
    <dgm:cxn modelId="{64CFDC57-8D25-4645-A954-BF25E55A7469}" type="presOf" srcId="{D01804F7-D390-4FDC-9FB9-E0EF381A3361}" destId="{D821CC88-C678-41CD-A34D-9FAFE36DAC49}" srcOrd="0" destOrd="0" presId="urn:microsoft.com/office/officeart/2005/8/layout/vList2"/>
    <dgm:cxn modelId="{848B978A-3CBC-4D54-8177-96537E8DB638}" srcId="{272D5944-67A2-4E9D-8C54-75CF84B14F1C}" destId="{B9EA8F09-5EC9-4886-85D7-FEE0648C067E}" srcOrd="3" destOrd="0" parTransId="{3297491D-3229-493F-97BA-8C7475682607}" sibTransId="{45E3B024-9CAB-484E-8102-A16B4FC99982}"/>
    <dgm:cxn modelId="{47D3C28A-0C6E-4705-A034-B2B1638BA08B}" type="presOf" srcId="{5A2D563A-4ABA-4DE6-8371-09040974264A}" destId="{76DA724B-2D8A-41C7-80CE-F665EB5C1B81}" srcOrd="0" destOrd="0" presId="urn:microsoft.com/office/officeart/2005/8/layout/vList2"/>
    <dgm:cxn modelId="{BFD2869E-8228-4E0A-9811-6DBA4BC23285}" type="presOf" srcId="{2F1D9D0F-6082-4FAD-B60E-B29752D0DEC2}" destId="{26A70DEC-9EEA-4FE6-AF54-7BD68B662C76}" srcOrd="0" destOrd="0" presId="urn:microsoft.com/office/officeart/2005/8/layout/vList2"/>
    <dgm:cxn modelId="{479C6EA2-763B-40E4-ADCD-EECE866D6C31}" srcId="{272D5944-67A2-4E9D-8C54-75CF84B14F1C}" destId="{D01804F7-D390-4FDC-9FB9-E0EF381A3361}" srcOrd="0" destOrd="0" parTransId="{DA7E04E4-59F5-4DA1-A50B-D1A0132C983F}" sibTransId="{B055F3A5-3758-476E-BAFC-FA0189D3C45C}"/>
    <dgm:cxn modelId="{C91B69A4-7ADF-4234-AFF5-CBD8CCDD1F57}" type="presOf" srcId="{8E07F6C9-11FE-4494-870D-27C1C5494CA1}" destId="{C9C2736C-FDAE-435B-A255-2EFFC6281E8A}" srcOrd="0" destOrd="0" presId="urn:microsoft.com/office/officeart/2005/8/layout/vList2"/>
    <dgm:cxn modelId="{482A53A7-7EF6-4259-B6A2-03A8A6D9D109}" srcId="{272D5944-67A2-4E9D-8C54-75CF84B14F1C}" destId="{8E07F6C9-11FE-4494-870D-27C1C5494CA1}" srcOrd="5" destOrd="0" parTransId="{28101B5B-3826-429F-9DB8-DEEF2D2ABD8F}" sibTransId="{4DDBF9D8-CDF0-4BAD-B5B6-EEA44E1DCF85}"/>
    <dgm:cxn modelId="{9AF445D0-4843-406B-8338-0081D54ED417}" type="presOf" srcId="{B9EA8F09-5EC9-4886-85D7-FEE0648C067E}" destId="{EC2995D2-5AC0-4973-9399-BE866828FDDA}" srcOrd="0" destOrd="0" presId="urn:microsoft.com/office/officeart/2005/8/layout/vList2"/>
    <dgm:cxn modelId="{610E30F6-C402-4880-8C2E-27DF464401AC}" srcId="{272D5944-67A2-4E9D-8C54-75CF84B14F1C}" destId="{5A2D563A-4ABA-4DE6-8371-09040974264A}" srcOrd="2" destOrd="0" parTransId="{DF117E8F-C909-452C-BE56-F2E286F3E5F3}" sibTransId="{7CF6A435-1F35-4044-9C27-A5EADD6D7C71}"/>
    <dgm:cxn modelId="{3D3148B4-F077-41BB-B6F3-2593A66A954E}" type="presParOf" srcId="{F29CE3BD-943F-4B30-AFCB-00426835A715}" destId="{D821CC88-C678-41CD-A34D-9FAFE36DAC49}" srcOrd="0" destOrd="0" presId="urn:microsoft.com/office/officeart/2005/8/layout/vList2"/>
    <dgm:cxn modelId="{F3E731C2-E4C6-4DC5-8B2C-E6B0E39D1D5D}" type="presParOf" srcId="{F29CE3BD-943F-4B30-AFCB-00426835A715}" destId="{14BC491B-1BF0-47B8-86B5-D56297326851}" srcOrd="1" destOrd="0" presId="urn:microsoft.com/office/officeart/2005/8/layout/vList2"/>
    <dgm:cxn modelId="{198151A8-133C-4A9B-AC66-EE9DC717EC6C}" type="presParOf" srcId="{F29CE3BD-943F-4B30-AFCB-00426835A715}" destId="{26A70DEC-9EEA-4FE6-AF54-7BD68B662C76}" srcOrd="2" destOrd="0" presId="urn:microsoft.com/office/officeart/2005/8/layout/vList2"/>
    <dgm:cxn modelId="{BF01ADE3-4D03-4337-8C6C-157858A756D5}" type="presParOf" srcId="{F29CE3BD-943F-4B30-AFCB-00426835A715}" destId="{63804CF8-D2CC-4F6A-B249-8B108490FD36}" srcOrd="3" destOrd="0" presId="urn:microsoft.com/office/officeart/2005/8/layout/vList2"/>
    <dgm:cxn modelId="{198C4843-E8B4-49F6-989E-C50488559E84}" type="presParOf" srcId="{F29CE3BD-943F-4B30-AFCB-00426835A715}" destId="{76DA724B-2D8A-41C7-80CE-F665EB5C1B81}" srcOrd="4" destOrd="0" presId="urn:microsoft.com/office/officeart/2005/8/layout/vList2"/>
    <dgm:cxn modelId="{AC79FCC4-FDA9-4F18-B4D1-3CD3591D5D3C}" type="presParOf" srcId="{F29CE3BD-943F-4B30-AFCB-00426835A715}" destId="{AF31FD88-BEB8-4C03-82C0-0FBEBB72D623}" srcOrd="5" destOrd="0" presId="urn:microsoft.com/office/officeart/2005/8/layout/vList2"/>
    <dgm:cxn modelId="{A990DD0F-824A-4568-A590-4B865C5269F5}" type="presParOf" srcId="{F29CE3BD-943F-4B30-AFCB-00426835A715}" destId="{EC2995D2-5AC0-4973-9399-BE866828FDDA}" srcOrd="6" destOrd="0" presId="urn:microsoft.com/office/officeart/2005/8/layout/vList2"/>
    <dgm:cxn modelId="{B66C9AC0-8419-46A8-B7BC-311B198D533B}" type="presParOf" srcId="{F29CE3BD-943F-4B30-AFCB-00426835A715}" destId="{89CAA30E-AD8A-4FC0-B350-89BDABF4663C}" srcOrd="7" destOrd="0" presId="urn:microsoft.com/office/officeart/2005/8/layout/vList2"/>
    <dgm:cxn modelId="{BC305C76-848C-408C-8C8A-6A3F773F1441}" type="presParOf" srcId="{F29CE3BD-943F-4B30-AFCB-00426835A715}" destId="{1E11C088-D1D2-49A5-B486-A18C75EE38CC}" srcOrd="8" destOrd="0" presId="urn:microsoft.com/office/officeart/2005/8/layout/vList2"/>
    <dgm:cxn modelId="{1A03A3D6-3111-4D85-9981-D7C3CE966E54}" type="presParOf" srcId="{F29CE3BD-943F-4B30-AFCB-00426835A715}" destId="{4956BCEC-3DC0-4168-978E-40B5B50613A9}" srcOrd="9" destOrd="0" presId="urn:microsoft.com/office/officeart/2005/8/layout/vList2"/>
    <dgm:cxn modelId="{1EBF3AF0-AE2F-4F73-8AFD-0CB6F343E833}" type="presParOf" srcId="{F29CE3BD-943F-4B30-AFCB-00426835A715}" destId="{C9C2736C-FDAE-435B-A255-2EFFC6281E8A}"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77E7B-FF83-49F3-9AEF-7C479A4A6FD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1E3C11C8-B55A-4B84-B41B-C7FA97041D33}">
      <dgm:prSet/>
      <dgm:spPr/>
      <dgm:t>
        <a:bodyPr/>
        <a:lstStyle/>
        <a:p>
          <a:r>
            <a:rPr lang="en-GB" b="1"/>
            <a:t>Der Kontext</a:t>
          </a:r>
          <a:r>
            <a:rPr lang="en-GB"/>
            <a:t>: Studenten der kulinarischen Künste haben im Rahmen ihres Berufsbildungsprogramms gemeinsam ein Themenmenü zusammengestellt.</a:t>
          </a:r>
          <a:endParaRPr lang="en-BE"/>
        </a:p>
      </dgm:t>
    </dgm:pt>
    <dgm:pt modelId="{4F9E4E4F-C24E-47DC-82A2-449593142242}" type="parTrans" cxnId="{A7E2DA41-96B2-4DDF-9989-70DF46DF3AA7}">
      <dgm:prSet/>
      <dgm:spPr/>
      <dgm:t>
        <a:bodyPr/>
        <a:lstStyle/>
        <a:p>
          <a:endParaRPr lang="en-BE"/>
        </a:p>
      </dgm:t>
    </dgm:pt>
    <dgm:pt modelId="{FD3BBE8B-C101-42E6-9053-523F147B2201}" type="sibTrans" cxnId="{A7E2DA41-96B2-4DDF-9989-70DF46DF3AA7}">
      <dgm:prSet/>
      <dgm:spPr/>
      <dgm:t>
        <a:bodyPr/>
        <a:lstStyle/>
        <a:p>
          <a:endParaRPr lang="en-BE"/>
        </a:p>
      </dgm:t>
    </dgm:pt>
    <dgm:pt modelId="{2A1EDB40-6099-4F92-9BD3-FF1D645E727C}">
      <dgm:prSet/>
      <dgm:spPr/>
      <dgm:t>
        <a:bodyPr/>
        <a:lstStyle/>
        <a:p>
          <a:r>
            <a:rPr lang="en-GB" b="1"/>
            <a:t>Herangehensweise</a:t>
          </a:r>
          <a:r>
            <a:rPr lang="en-GB"/>
            <a:t>: Die Klasse wurde in Teams aufgeteilt, wobei jedes Team für die Entwicklung eines dreigängigen Menüs zu einem bestimmten Thema, z. B. mediterrane oder Fusion-Küche, verantwortlich war. Jedes Teammitglied übernahm eine andere Verantwortung: Vorspeise, Hauptgericht, Nachspeise und Kostenmanagement. Sie wählten gemeinsam Rezepte aus, besorgten Zutaten und wägten die Kosten ab, um die Rentabilität des Menüs zu gewährleisten.</a:t>
          </a:r>
          <a:endParaRPr lang="en-BE"/>
        </a:p>
      </dgm:t>
    </dgm:pt>
    <dgm:pt modelId="{7069784F-1D5E-4226-A7E0-EA028F4F4489}" type="parTrans" cxnId="{1410AD92-F3BF-4F09-A37D-3157D4F05EEC}">
      <dgm:prSet/>
      <dgm:spPr/>
      <dgm:t>
        <a:bodyPr/>
        <a:lstStyle/>
        <a:p>
          <a:endParaRPr lang="en-BE"/>
        </a:p>
      </dgm:t>
    </dgm:pt>
    <dgm:pt modelId="{AAF32B41-6F6B-44CA-9D5A-2D809697BE5C}" type="sibTrans" cxnId="{1410AD92-F3BF-4F09-A37D-3157D4F05EEC}">
      <dgm:prSet/>
      <dgm:spPr/>
      <dgm:t>
        <a:bodyPr/>
        <a:lstStyle/>
        <a:p>
          <a:endParaRPr lang="en-BE"/>
        </a:p>
      </dgm:t>
    </dgm:pt>
    <dgm:pt modelId="{4B901D51-B009-4D2A-A784-7B9C1282B88A}">
      <dgm:prSet/>
      <dgm:spPr/>
      <dgm:t>
        <a:bodyPr/>
        <a:lstStyle/>
        <a:p>
          <a:r>
            <a:rPr lang="en-GB" b="1"/>
            <a:t>Das Ergebnis</a:t>
          </a:r>
          <a:r>
            <a:rPr lang="en-GB"/>
            <a:t>: Die Schülerinnen und Schüler lernten, unter Zeitdruck zusammenzuarbeiten, reale Küchenumgebungen nachzubilden und Herausforderungen im Zusammenhang mit dem Gleichgewicht zwischen Kreativität und Kostenkontrolle zu bewältigen. Die Diskussionen im Team führten zu kreativen Menüs, die sowohl die kulinarischen Standards als auch die Budgetanforderungen erfüllten und die Herausforderungen in professionellen Küchen widerspiegeln.</a:t>
          </a:r>
          <a:endParaRPr lang="en-BE"/>
        </a:p>
      </dgm:t>
    </dgm:pt>
    <dgm:pt modelId="{1536733F-428F-44E6-9B9E-59AEAD3FB720}" type="parTrans" cxnId="{61343E29-EA0D-417A-B74B-9B289A7BD67E}">
      <dgm:prSet/>
      <dgm:spPr/>
      <dgm:t>
        <a:bodyPr/>
        <a:lstStyle/>
        <a:p>
          <a:endParaRPr lang="en-BE"/>
        </a:p>
      </dgm:t>
    </dgm:pt>
    <dgm:pt modelId="{083EDD44-8330-4BCB-B02A-5E37FDFBBB7F}" type="sibTrans" cxnId="{61343E29-EA0D-417A-B74B-9B289A7BD67E}">
      <dgm:prSet/>
      <dgm:spPr/>
      <dgm:t>
        <a:bodyPr/>
        <a:lstStyle/>
        <a:p>
          <a:endParaRPr lang="en-BE"/>
        </a:p>
      </dgm:t>
    </dgm:pt>
    <dgm:pt modelId="{474FF7C1-A621-4FA6-8194-68B83E2769A1}">
      <dgm:prSet/>
      <dgm:spPr/>
      <dgm:t>
        <a:bodyPr/>
        <a:lstStyle/>
        <a:p>
          <a:r>
            <a:rPr lang="en-GB" b="1"/>
            <a:t>Wichtigste Erkenntnis</a:t>
          </a:r>
          <a:r>
            <a:rPr lang="en-GB"/>
            <a:t>: Das gemeinsame Lernen ermöglichte es den Studierenden, die Komplexität der Menüplanung zu verstehen, einschließlich Kreativität, Kostenkontrolle und Teamarbeit - alles wichtige Fähigkeiten für kulinarische Fachkräfte.</a:t>
          </a:r>
          <a:endParaRPr lang="en-BE"/>
        </a:p>
      </dgm:t>
    </dgm:pt>
    <dgm:pt modelId="{401BCD6C-1A8A-49CB-9ED0-788BFAB785DD}" type="parTrans" cxnId="{882F89AB-E534-46BD-A760-CA99E3CE52BA}">
      <dgm:prSet/>
      <dgm:spPr/>
      <dgm:t>
        <a:bodyPr/>
        <a:lstStyle/>
        <a:p>
          <a:endParaRPr lang="en-BE"/>
        </a:p>
      </dgm:t>
    </dgm:pt>
    <dgm:pt modelId="{29282148-E3EC-4B7E-87CD-6E6A2D7E03F8}" type="sibTrans" cxnId="{882F89AB-E534-46BD-A760-CA99E3CE52BA}">
      <dgm:prSet/>
      <dgm:spPr/>
      <dgm:t>
        <a:bodyPr/>
        <a:lstStyle/>
        <a:p>
          <a:endParaRPr lang="en-BE"/>
        </a:p>
      </dgm:t>
    </dgm:pt>
    <dgm:pt modelId="{D36A1301-A108-4CD7-89EA-02EF5618EF90}" type="pres">
      <dgm:prSet presAssocID="{88677E7B-FF83-49F3-9AEF-7C479A4A6FDD}" presName="linear" presStyleCnt="0">
        <dgm:presLayoutVars>
          <dgm:animLvl val="lvl"/>
          <dgm:resizeHandles val="exact"/>
        </dgm:presLayoutVars>
      </dgm:prSet>
      <dgm:spPr/>
    </dgm:pt>
    <dgm:pt modelId="{A4E5C253-41A5-446F-BF6E-CD146FFD7031}" type="pres">
      <dgm:prSet presAssocID="{1E3C11C8-B55A-4B84-B41B-C7FA97041D33}" presName="parentText" presStyleLbl="node1" presStyleIdx="0" presStyleCnt="4">
        <dgm:presLayoutVars>
          <dgm:chMax val="0"/>
          <dgm:bulletEnabled val="1"/>
        </dgm:presLayoutVars>
      </dgm:prSet>
      <dgm:spPr/>
    </dgm:pt>
    <dgm:pt modelId="{7FAE3A5F-B634-4F19-B546-E18BB952C1A1}" type="pres">
      <dgm:prSet presAssocID="{FD3BBE8B-C101-42E6-9053-523F147B2201}" presName="spacer" presStyleCnt="0"/>
      <dgm:spPr/>
    </dgm:pt>
    <dgm:pt modelId="{8820F3DA-4832-494C-9375-B876F3834BB9}" type="pres">
      <dgm:prSet presAssocID="{2A1EDB40-6099-4F92-9BD3-FF1D645E727C}" presName="parentText" presStyleLbl="node1" presStyleIdx="1" presStyleCnt="4">
        <dgm:presLayoutVars>
          <dgm:chMax val="0"/>
          <dgm:bulletEnabled val="1"/>
        </dgm:presLayoutVars>
      </dgm:prSet>
      <dgm:spPr/>
    </dgm:pt>
    <dgm:pt modelId="{1FA5CB01-4A05-42A7-A9B3-2448A136F568}" type="pres">
      <dgm:prSet presAssocID="{AAF32B41-6F6B-44CA-9D5A-2D809697BE5C}" presName="spacer" presStyleCnt="0"/>
      <dgm:spPr/>
    </dgm:pt>
    <dgm:pt modelId="{0D9E38BA-88D1-4DB3-84D5-5E879F1552E7}" type="pres">
      <dgm:prSet presAssocID="{4B901D51-B009-4D2A-A784-7B9C1282B88A}" presName="parentText" presStyleLbl="node1" presStyleIdx="2" presStyleCnt="4">
        <dgm:presLayoutVars>
          <dgm:chMax val="0"/>
          <dgm:bulletEnabled val="1"/>
        </dgm:presLayoutVars>
      </dgm:prSet>
      <dgm:spPr/>
    </dgm:pt>
    <dgm:pt modelId="{7FB13D88-26EE-4432-BDDA-7CD7BB62484C}" type="pres">
      <dgm:prSet presAssocID="{083EDD44-8330-4BCB-B02A-5E37FDFBBB7F}" presName="spacer" presStyleCnt="0"/>
      <dgm:spPr/>
    </dgm:pt>
    <dgm:pt modelId="{D1C2F338-B9A6-415D-8CD8-3AC90ABD0D4F}" type="pres">
      <dgm:prSet presAssocID="{474FF7C1-A621-4FA6-8194-68B83E2769A1}" presName="parentText" presStyleLbl="node1" presStyleIdx="3" presStyleCnt="4">
        <dgm:presLayoutVars>
          <dgm:chMax val="0"/>
          <dgm:bulletEnabled val="1"/>
        </dgm:presLayoutVars>
      </dgm:prSet>
      <dgm:spPr/>
    </dgm:pt>
  </dgm:ptLst>
  <dgm:cxnLst>
    <dgm:cxn modelId="{61343E29-EA0D-417A-B74B-9B289A7BD67E}" srcId="{88677E7B-FF83-49F3-9AEF-7C479A4A6FDD}" destId="{4B901D51-B009-4D2A-A784-7B9C1282B88A}" srcOrd="2" destOrd="0" parTransId="{1536733F-428F-44E6-9B9E-59AEAD3FB720}" sibTransId="{083EDD44-8330-4BCB-B02A-5E37FDFBBB7F}"/>
    <dgm:cxn modelId="{BDF7A13E-CF84-45DA-BE0C-4CAE90EDB207}" type="presOf" srcId="{2A1EDB40-6099-4F92-9BD3-FF1D645E727C}" destId="{8820F3DA-4832-494C-9375-B876F3834BB9}" srcOrd="0" destOrd="0" presId="urn:microsoft.com/office/officeart/2005/8/layout/vList2"/>
    <dgm:cxn modelId="{A7E2DA41-96B2-4DDF-9989-70DF46DF3AA7}" srcId="{88677E7B-FF83-49F3-9AEF-7C479A4A6FDD}" destId="{1E3C11C8-B55A-4B84-B41B-C7FA97041D33}" srcOrd="0" destOrd="0" parTransId="{4F9E4E4F-C24E-47DC-82A2-449593142242}" sibTransId="{FD3BBE8B-C101-42E6-9053-523F147B2201}"/>
    <dgm:cxn modelId="{9FA91A48-5BF3-4CDE-80C6-FE02DE4D7BF5}" type="presOf" srcId="{474FF7C1-A621-4FA6-8194-68B83E2769A1}" destId="{D1C2F338-B9A6-415D-8CD8-3AC90ABD0D4F}" srcOrd="0" destOrd="0" presId="urn:microsoft.com/office/officeart/2005/8/layout/vList2"/>
    <dgm:cxn modelId="{B2655977-C745-4C87-8AA0-54BD303CF148}" type="presOf" srcId="{1E3C11C8-B55A-4B84-B41B-C7FA97041D33}" destId="{A4E5C253-41A5-446F-BF6E-CD146FFD7031}" srcOrd="0" destOrd="0" presId="urn:microsoft.com/office/officeart/2005/8/layout/vList2"/>
    <dgm:cxn modelId="{1410AD92-F3BF-4F09-A37D-3157D4F05EEC}" srcId="{88677E7B-FF83-49F3-9AEF-7C479A4A6FDD}" destId="{2A1EDB40-6099-4F92-9BD3-FF1D645E727C}" srcOrd="1" destOrd="0" parTransId="{7069784F-1D5E-4226-A7E0-EA028F4F4489}" sibTransId="{AAF32B41-6F6B-44CA-9D5A-2D809697BE5C}"/>
    <dgm:cxn modelId="{F181EB9C-AFF2-42DF-ABB0-A8002FBD6D12}" type="presOf" srcId="{88677E7B-FF83-49F3-9AEF-7C479A4A6FDD}" destId="{D36A1301-A108-4CD7-89EA-02EF5618EF90}" srcOrd="0" destOrd="0" presId="urn:microsoft.com/office/officeart/2005/8/layout/vList2"/>
    <dgm:cxn modelId="{882F89AB-E534-46BD-A760-CA99E3CE52BA}" srcId="{88677E7B-FF83-49F3-9AEF-7C479A4A6FDD}" destId="{474FF7C1-A621-4FA6-8194-68B83E2769A1}" srcOrd="3" destOrd="0" parTransId="{401BCD6C-1A8A-49CB-9ED0-788BFAB785DD}" sibTransId="{29282148-E3EC-4B7E-87CD-6E6A2D7E03F8}"/>
    <dgm:cxn modelId="{A2FD3DE3-8040-41F2-9E70-744BD74647A2}" type="presOf" srcId="{4B901D51-B009-4D2A-A784-7B9C1282B88A}" destId="{0D9E38BA-88D1-4DB3-84D5-5E879F1552E7}" srcOrd="0" destOrd="0" presId="urn:microsoft.com/office/officeart/2005/8/layout/vList2"/>
    <dgm:cxn modelId="{4430E3FA-219B-4DB2-B2C3-5FDD3D959D9B}" type="presParOf" srcId="{D36A1301-A108-4CD7-89EA-02EF5618EF90}" destId="{A4E5C253-41A5-446F-BF6E-CD146FFD7031}" srcOrd="0" destOrd="0" presId="urn:microsoft.com/office/officeart/2005/8/layout/vList2"/>
    <dgm:cxn modelId="{BECEB84C-763B-4DA6-AD69-28A689A835A5}" type="presParOf" srcId="{D36A1301-A108-4CD7-89EA-02EF5618EF90}" destId="{7FAE3A5F-B634-4F19-B546-E18BB952C1A1}" srcOrd="1" destOrd="0" presId="urn:microsoft.com/office/officeart/2005/8/layout/vList2"/>
    <dgm:cxn modelId="{F675E600-29C8-4FA9-9068-EB2975AB9882}" type="presParOf" srcId="{D36A1301-A108-4CD7-89EA-02EF5618EF90}" destId="{8820F3DA-4832-494C-9375-B876F3834BB9}" srcOrd="2" destOrd="0" presId="urn:microsoft.com/office/officeart/2005/8/layout/vList2"/>
    <dgm:cxn modelId="{014B1276-6B30-4B95-B5D6-E5B08BEAB20A}" type="presParOf" srcId="{D36A1301-A108-4CD7-89EA-02EF5618EF90}" destId="{1FA5CB01-4A05-42A7-A9B3-2448A136F568}" srcOrd="3" destOrd="0" presId="urn:microsoft.com/office/officeart/2005/8/layout/vList2"/>
    <dgm:cxn modelId="{770AF3D0-97A7-4B3D-AF83-43005811E5AB}" type="presParOf" srcId="{D36A1301-A108-4CD7-89EA-02EF5618EF90}" destId="{0D9E38BA-88D1-4DB3-84D5-5E879F1552E7}" srcOrd="4" destOrd="0" presId="urn:microsoft.com/office/officeart/2005/8/layout/vList2"/>
    <dgm:cxn modelId="{9000365A-D264-4168-AE77-6115FFE82667}" type="presParOf" srcId="{D36A1301-A108-4CD7-89EA-02EF5618EF90}" destId="{7FB13D88-26EE-4432-BDDA-7CD7BB62484C}" srcOrd="5" destOrd="0" presId="urn:microsoft.com/office/officeart/2005/8/layout/vList2"/>
    <dgm:cxn modelId="{ED681612-848C-4CED-991C-971F0745FF04}" type="presParOf" srcId="{D36A1301-A108-4CD7-89EA-02EF5618EF90}" destId="{D1C2F338-B9A6-415D-8CD8-3AC90ABD0D4F}"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D84F24-6422-4A46-B60B-025D1C9DBACF}"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EEDEE8F-CF48-443B-92F7-0402C6303EA4}">
      <dgm:prSet/>
      <dgm:spPr/>
      <dgm:t>
        <a:bodyPr/>
        <a:lstStyle/>
        <a:p>
          <a:r>
            <a:rPr lang="en-GB" b="1"/>
            <a:t>Der Kontext</a:t>
          </a:r>
          <a:r>
            <a:rPr lang="en-GB"/>
            <a:t>: Studierende des Gesundheitswesens in einem Berufsbildungsprogramm arbeiteten bei Simulationen der Patientenversorgung in Teams, um ihre kooperativen und klinischen Fähigkeiten zu verbessern.</a:t>
          </a:r>
          <a:endParaRPr lang="en-BE"/>
        </a:p>
      </dgm:t>
    </dgm:pt>
    <dgm:pt modelId="{095A3501-B390-4295-98C0-16BF354720A5}" type="parTrans" cxnId="{00882C66-789D-477B-82B1-6D0BE9B9DA80}">
      <dgm:prSet/>
      <dgm:spPr/>
      <dgm:t>
        <a:bodyPr/>
        <a:lstStyle/>
        <a:p>
          <a:endParaRPr lang="en-BE"/>
        </a:p>
      </dgm:t>
    </dgm:pt>
    <dgm:pt modelId="{7D412219-8A65-4CEC-87A9-41FF0BFBAE65}" type="sibTrans" cxnId="{00882C66-789D-477B-82B1-6D0BE9B9DA80}">
      <dgm:prSet/>
      <dgm:spPr/>
      <dgm:t>
        <a:bodyPr/>
        <a:lstStyle/>
        <a:p>
          <a:endParaRPr lang="en-BE"/>
        </a:p>
      </dgm:t>
    </dgm:pt>
    <dgm:pt modelId="{1FF8C825-8124-4BBF-B97F-F388119035AD}">
      <dgm:prSet/>
      <dgm:spPr/>
      <dgm:t>
        <a:bodyPr/>
        <a:lstStyle/>
        <a:p>
          <a:r>
            <a:rPr lang="en-GB" b="1"/>
            <a:t>Herangehensweise</a:t>
          </a:r>
          <a:r>
            <a:rPr lang="en-GB"/>
            <a:t>: Die Schüler wurden in Vierergruppen eingeteilt, die jeweils verschiedene Rollen im Gesundheitswesen übernahmen - Krankenschwester, Assistent, Pfleger und Patientenerzieher. Gemeinsam bearbeiteten sie ein Patientensimulationsszenario, z. B. die Verwaltung des Pflegeplans eines Diabetikers. Jeder Schüler schlüpfte abwechselnd in eine andere Rolle, um die Perspektiven des gesamten Pflegeteams zu verstehen.</a:t>
          </a:r>
          <a:endParaRPr lang="en-BE"/>
        </a:p>
      </dgm:t>
    </dgm:pt>
    <dgm:pt modelId="{CA30A4E8-3457-4878-8119-2FE8094FFD79}" type="parTrans" cxnId="{A7E763D3-CE6F-47C8-A9C8-4A1533A514DF}">
      <dgm:prSet/>
      <dgm:spPr/>
      <dgm:t>
        <a:bodyPr/>
        <a:lstStyle/>
        <a:p>
          <a:endParaRPr lang="en-BE"/>
        </a:p>
      </dgm:t>
    </dgm:pt>
    <dgm:pt modelId="{954B7C62-1200-4921-A159-6B2096F07024}" type="sibTrans" cxnId="{A7E763D3-CE6F-47C8-A9C8-4A1533A514DF}">
      <dgm:prSet/>
      <dgm:spPr/>
      <dgm:t>
        <a:bodyPr/>
        <a:lstStyle/>
        <a:p>
          <a:endParaRPr lang="en-BE"/>
        </a:p>
      </dgm:t>
    </dgm:pt>
    <dgm:pt modelId="{6A1D1088-8D2E-4F85-A186-554128819B82}">
      <dgm:prSet/>
      <dgm:spPr/>
      <dgm:t>
        <a:bodyPr/>
        <a:lstStyle/>
        <a:p>
          <a:r>
            <a:rPr lang="en-GB" b="1"/>
            <a:t>Das Ergebnis</a:t>
          </a:r>
          <a:r>
            <a:rPr lang="en-GB"/>
            <a:t>: Dieser kooperative Ansatz ermöglichte es den Studierenden, die Bedeutung der einzelnen Rollen bei der Patientenversorgung und die Notwendigkeit einer effektiven Kommunikation und Teamarbeit in der medizinischen Praxis besser zu verstehen. Außerdem wurden sie selbstbewusster in Bezug auf ihre zwischenmenschlichen Fähigkeiten und ihre Fähigkeit, umfassende Pflege zu leisten.</a:t>
          </a:r>
          <a:endParaRPr lang="en-BE"/>
        </a:p>
      </dgm:t>
    </dgm:pt>
    <dgm:pt modelId="{9BBADF6E-6C2B-4071-A9E6-00B844DC5A79}" type="parTrans" cxnId="{A436B194-BCB0-46C8-9281-7562D9B48168}">
      <dgm:prSet/>
      <dgm:spPr/>
      <dgm:t>
        <a:bodyPr/>
        <a:lstStyle/>
        <a:p>
          <a:endParaRPr lang="en-BE"/>
        </a:p>
      </dgm:t>
    </dgm:pt>
    <dgm:pt modelId="{25279CFC-8298-4AFC-AD23-9E642DBCBCDA}" type="sibTrans" cxnId="{A436B194-BCB0-46C8-9281-7562D9B48168}">
      <dgm:prSet/>
      <dgm:spPr/>
      <dgm:t>
        <a:bodyPr/>
        <a:lstStyle/>
        <a:p>
          <a:endParaRPr lang="en-BE"/>
        </a:p>
      </dgm:t>
    </dgm:pt>
    <dgm:pt modelId="{D01A85CC-5CFC-48FA-B407-B0E4533C27F4}">
      <dgm:prSet/>
      <dgm:spPr/>
      <dgm:t>
        <a:bodyPr/>
        <a:lstStyle/>
        <a:p>
          <a:r>
            <a:rPr lang="en-GB" b="1"/>
            <a:t>Wichtigstes Ergebnis</a:t>
          </a:r>
          <a:r>
            <a:rPr lang="en-GB"/>
            <a:t>: Gemeinsame Simulationen im Gesundheitswesen förderten ein tieferes Verständnis für die vernetzte Natur der Patientenversorgung und die Notwendigkeit einer hervorragenden Kommunikation und Teamarbeit im medizinischen Umfeld.</a:t>
          </a:r>
          <a:endParaRPr lang="en-BE"/>
        </a:p>
      </dgm:t>
    </dgm:pt>
    <dgm:pt modelId="{C04213EF-811C-47E7-9C03-E54DE79AC19E}" type="parTrans" cxnId="{CDA06063-592D-4EDF-9923-073038125EB2}">
      <dgm:prSet/>
      <dgm:spPr/>
      <dgm:t>
        <a:bodyPr/>
        <a:lstStyle/>
        <a:p>
          <a:endParaRPr lang="en-BE"/>
        </a:p>
      </dgm:t>
    </dgm:pt>
    <dgm:pt modelId="{3669C09A-B384-4818-A1FB-D5D020CAB9F0}" type="sibTrans" cxnId="{CDA06063-592D-4EDF-9923-073038125EB2}">
      <dgm:prSet/>
      <dgm:spPr/>
      <dgm:t>
        <a:bodyPr/>
        <a:lstStyle/>
        <a:p>
          <a:endParaRPr lang="en-BE"/>
        </a:p>
      </dgm:t>
    </dgm:pt>
    <dgm:pt modelId="{891B8A21-3F72-400B-887B-8BF79F8A6A6B}" type="pres">
      <dgm:prSet presAssocID="{02D84F24-6422-4A46-B60B-025D1C9DBACF}" presName="linear" presStyleCnt="0">
        <dgm:presLayoutVars>
          <dgm:animLvl val="lvl"/>
          <dgm:resizeHandles val="exact"/>
        </dgm:presLayoutVars>
      </dgm:prSet>
      <dgm:spPr/>
    </dgm:pt>
    <dgm:pt modelId="{E5C0D162-F85C-4820-B72E-87DB0AE00F85}" type="pres">
      <dgm:prSet presAssocID="{AEEDEE8F-CF48-443B-92F7-0402C6303EA4}" presName="parentText" presStyleLbl="node1" presStyleIdx="0" presStyleCnt="4">
        <dgm:presLayoutVars>
          <dgm:chMax val="0"/>
          <dgm:bulletEnabled val="1"/>
        </dgm:presLayoutVars>
      </dgm:prSet>
      <dgm:spPr/>
    </dgm:pt>
    <dgm:pt modelId="{163793E5-403D-4EAD-A732-5BBC6A76CCD7}" type="pres">
      <dgm:prSet presAssocID="{7D412219-8A65-4CEC-87A9-41FF0BFBAE65}" presName="spacer" presStyleCnt="0"/>
      <dgm:spPr/>
    </dgm:pt>
    <dgm:pt modelId="{2DD6A454-37B7-4CE9-A934-5ACA97AE98C0}" type="pres">
      <dgm:prSet presAssocID="{1FF8C825-8124-4BBF-B97F-F388119035AD}" presName="parentText" presStyleLbl="node1" presStyleIdx="1" presStyleCnt="4">
        <dgm:presLayoutVars>
          <dgm:chMax val="0"/>
          <dgm:bulletEnabled val="1"/>
        </dgm:presLayoutVars>
      </dgm:prSet>
      <dgm:spPr/>
    </dgm:pt>
    <dgm:pt modelId="{29410109-1A6B-4F81-A6D3-443733319A72}" type="pres">
      <dgm:prSet presAssocID="{954B7C62-1200-4921-A159-6B2096F07024}" presName="spacer" presStyleCnt="0"/>
      <dgm:spPr/>
    </dgm:pt>
    <dgm:pt modelId="{F190CD18-3537-448D-9E35-4F810A0B5054}" type="pres">
      <dgm:prSet presAssocID="{6A1D1088-8D2E-4F85-A186-554128819B82}" presName="parentText" presStyleLbl="node1" presStyleIdx="2" presStyleCnt="4">
        <dgm:presLayoutVars>
          <dgm:chMax val="0"/>
          <dgm:bulletEnabled val="1"/>
        </dgm:presLayoutVars>
      </dgm:prSet>
      <dgm:spPr/>
    </dgm:pt>
    <dgm:pt modelId="{617A0336-4DBD-48A1-9045-2C7FBFEC7571}" type="pres">
      <dgm:prSet presAssocID="{25279CFC-8298-4AFC-AD23-9E642DBCBCDA}" presName="spacer" presStyleCnt="0"/>
      <dgm:spPr/>
    </dgm:pt>
    <dgm:pt modelId="{74D150F8-3F96-4D7A-AEE1-7DECDA7F9CDB}" type="pres">
      <dgm:prSet presAssocID="{D01A85CC-5CFC-48FA-B407-B0E4533C27F4}" presName="parentText" presStyleLbl="node1" presStyleIdx="3" presStyleCnt="4">
        <dgm:presLayoutVars>
          <dgm:chMax val="0"/>
          <dgm:bulletEnabled val="1"/>
        </dgm:presLayoutVars>
      </dgm:prSet>
      <dgm:spPr/>
    </dgm:pt>
  </dgm:ptLst>
  <dgm:cxnLst>
    <dgm:cxn modelId="{CDA06063-592D-4EDF-9923-073038125EB2}" srcId="{02D84F24-6422-4A46-B60B-025D1C9DBACF}" destId="{D01A85CC-5CFC-48FA-B407-B0E4533C27F4}" srcOrd="3" destOrd="0" parTransId="{C04213EF-811C-47E7-9C03-E54DE79AC19E}" sibTransId="{3669C09A-B384-4818-A1FB-D5D020CAB9F0}"/>
    <dgm:cxn modelId="{00882C66-789D-477B-82B1-6D0BE9B9DA80}" srcId="{02D84F24-6422-4A46-B60B-025D1C9DBACF}" destId="{AEEDEE8F-CF48-443B-92F7-0402C6303EA4}" srcOrd="0" destOrd="0" parTransId="{095A3501-B390-4295-98C0-16BF354720A5}" sibTransId="{7D412219-8A65-4CEC-87A9-41FF0BFBAE65}"/>
    <dgm:cxn modelId="{86B6B856-ED04-4F4D-95AE-C2BA20E27205}" type="presOf" srcId="{D01A85CC-5CFC-48FA-B407-B0E4533C27F4}" destId="{74D150F8-3F96-4D7A-AEE1-7DECDA7F9CDB}" srcOrd="0" destOrd="0" presId="urn:microsoft.com/office/officeart/2005/8/layout/vList2"/>
    <dgm:cxn modelId="{6401D584-722E-4ABE-892F-DFF48FBB1AED}" type="presOf" srcId="{1FF8C825-8124-4BBF-B97F-F388119035AD}" destId="{2DD6A454-37B7-4CE9-A934-5ACA97AE98C0}" srcOrd="0" destOrd="0" presId="urn:microsoft.com/office/officeart/2005/8/layout/vList2"/>
    <dgm:cxn modelId="{35CC7C91-2F0F-4C73-93DF-8195FCB2112C}" type="presOf" srcId="{02D84F24-6422-4A46-B60B-025D1C9DBACF}" destId="{891B8A21-3F72-400B-887B-8BF79F8A6A6B}" srcOrd="0" destOrd="0" presId="urn:microsoft.com/office/officeart/2005/8/layout/vList2"/>
    <dgm:cxn modelId="{A436B194-BCB0-46C8-9281-7562D9B48168}" srcId="{02D84F24-6422-4A46-B60B-025D1C9DBACF}" destId="{6A1D1088-8D2E-4F85-A186-554128819B82}" srcOrd="2" destOrd="0" parTransId="{9BBADF6E-6C2B-4071-A9E6-00B844DC5A79}" sibTransId="{25279CFC-8298-4AFC-AD23-9E642DBCBCDA}"/>
    <dgm:cxn modelId="{A7E763D3-CE6F-47C8-A9C8-4A1533A514DF}" srcId="{02D84F24-6422-4A46-B60B-025D1C9DBACF}" destId="{1FF8C825-8124-4BBF-B97F-F388119035AD}" srcOrd="1" destOrd="0" parTransId="{CA30A4E8-3457-4878-8119-2FE8094FFD79}" sibTransId="{954B7C62-1200-4921-A159-6B2096F07024}"/>
    <dgm:cxn modelId="{860AF6DD-7653-46DF-A620-2A60ECBAB21C}" type="presOf" srcId="{AEEDEE8F-CF48-443B-92F7-0402C6303EA4}" destId="{E5C0D162-F85C-4820-B72E-87DB0AE00F85}" srcOrd="0" destOrd="0" presId="urn:microsoft.com/office/officeart/2005/8/layout/vList2"/>
    <dgm:cxn modelId="{0069B2FD-F204-41E8-B6AA-D9985547628A}" type="presOf" srcId="{6A1D1088-8D2E-4F85-A186-554128819B82}" destId="{F190CD18-3537-448D-9E35-4F810A0B5054}" srcOrd="0" destOrd="0" presId="urn:microsoft.com/office/officeart/2005/8/layout/vList2"/>
    <dgm:cxn modelId="{38031190-4498-4FC8-A60D-01AF8189D56D}" type="presParOf" srcId="{891B8A21-3F72-400B-887B-8BF79F8A6A6B}" destId="{E5C0D162-F85C-4820-B72E-87DB0AE00F85}" srcOrd="0" destOrd="0" presId="urn:microsoft.com/office/officeart/2005/8/layout/vList2"/>
    <dgm:cxn modelId="{0D1555EE-2E5D-426F-A3A9-93050F7070F8}" type="presParOf" srcId="{891B8A21-3F72-400B-887B-8BF79F8A6A6B}" destId="{163793E5-403D-4EAD-A732-5BBC6A76CCD7}" srcOrd="1" destOrd="0" presId="urn:microsoft.com/office/officeart/2005/8/layout/vList2"/>
    <dgm:cxn modelId="{AA7C52FB-2C59-488C-BA25-111B743F1DFE}" type="presParOf" srcId="{891B8A21-3F72-400B-887B-8BF79F8A6A6B}" destId="{2DD6A454-37B7-4CE9-A934-5ACA97AE98C0}" srcOrd="2" destOrd="0" presId="urn:microsoft.com/office/officeart/2005/8/layout/vList2"/>
    <dgm:cxn modelId="{E1698264-70AF-4BFB-A297-0F18A992FCB5}" type="presParOf" srcId="{891B8A21-3F72-400B-887B-8BF79F8A6A6B}" destId="{29410109-1A6B-4F81-A6D3-443733319A72}" srcOrd="3" destOrd="0" presId="urn:microsoft.com/office/officeart/2005/8/layout/vList2"/>
    <dgm:cxn modelId="{72343939-3669-4E52-8FF1-0C56E12AD7A5}" type="presParOf" srcId="{891B8A21-3F72-400B-887B-8BF79F8A6A6B}" destId="{F190CD18-3537-448D-9E35-4F810A0B5054}" srcOrd="4" destOrd="0" presId="urn:microsoft.com/office/officeart/2005/8/layout/vList2"/>
    <dgm:cxn modelId="{5AD135D9-4A33-4229-B6CD-0DA2C2D6FEDA}" type="presParOf" srcId="{891B8A21-3F72-400B-887B-8BF79F8A6A6B}" destId="{617A0336-4DBD-48A1-9045-2C7FBFEC7571}" srcOrd="5" destOrd="0" presId="urn:microsoft.com/office/officeart/2005/8/layout/vList2"/>
    <dgm:cxn modelId="{23687BBD-B838-4418-8ECD-E1216DB17A03}" type="presParOf" srcId="{891B8A21-3F72-400B-887B-8BF79F8A6A6B}" destId="{74D150F8-3F96-4D7A-AEE1-7DECDA7F9CDB}"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4D9B3-D54F-4663-8CED-152504AFC5BA}"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B8BD2671-1314-497B-ACC7-B8FC289B2CFD}">
      <dgm:prSet/>
      <dgm:spPr/>
      <dgm:t>
        <a:bodyPr/>
        <a:lstStyle/>
        <a:p>
          <a:r>
            <a:rPr lang="en-GB" b="1" dirty="0"/>
            <a:t>Engagement: </a:t>
          </a:r>
          <a:r>
            <a:rPr lang="en-GB" dirty="0"/>
            <a:t>Es ist wichtig, über das passive Lernen hinauszugehen und die Neugierde und aktive Beteiligung der Schüler mit Inhalten zu wecken, die ihre Interessen und ihre Vorstellungskraft anregen.</a:t>
          </a:r>
          <a:endParaRPr lang="en-BE" dirty="0"/>
        </a:p>
      </dgm:t>
    </dgm:pt>
    <dgm:pt modelId="{97230F4E-0B0C-415E-BC9A-C8BD787D5A17}" type="parTrans" cxnId="{3EBF35E4-40B8-4325-9772-2BB7E72978E0}">
      <dgm:prSet/>
      <dgm:spPr/>
      <dgm:t>
        <a:bodyPr/>
        <a:lstStyle/>
        <a:p>
          <a:endParaRPr lang="en-BE"/>
        </a:p>
      </dgm:t>
    </dgm:pt>
    <dgm:pt modelId="{245B8F88-C01A-4608-B115-50115D58E170}" type="sibTrans" cxnId="{3EBF35E4-40B8-4325-9772-2BB7E72978E0}">
      <dgm:prSet/>
      <dgm:spPr/>
      <dgm:t>
        <a:bodyPr/>
        <a:lstStyle/>
        <a:p>
          <a:endParaRPr lang="en-BE"/>
        </a:p>
      </dgm:t>
    </dgm:pt>
    <dgm:pt modelId="{498AF6A7-FE8E-4777-B213-EE96E4C1E1D3}">
      <dgm:prSet/>
      <dgm:spPr/>
      <dgm:t>
        <a:bodyPr/>
        <a:lstStyle/>
        <a:p>
          <a:r>
            <a:rPr lang="en-GB" b="1" dirty="0"/>
            <a:t>Bildung: </a:t>
          </a:r>
          <a:r>
            <a:rPr lang="en-GB" dirty="0"/>
            <a:t>Der Inhalt muss nicht nur fesselnd sein, sondern auch das Lernen, Verstehen und Anwenden komplexer Konzepte in einem "Flipped Classroom" fördern.</a:t>
          </a:r>
          <a:endParaRPr lang="en-BE" dirty="0"/>
        </a:p>
      </dgm:t>
    </dgm:pt>
    <dgm:pt modelId="{E0337D10-B5F9-499A-ACEF-7075C18F71C9}" type="parTrans" cxnId="{9AA3C86F-385D-4B39-9AA9-137C6A28C03B}">
      <dgm:prSet/>
      <dgm:spPr/>
      <dgm:t>
        <a:bodyPr/>
        <a:lstStyle/>
        <a:p>
          <a:endParaRPr lang="en-BE"/>
        </a:p>
      </dgm:t>
    </dgm:pt>
    <dgm:pt modelId="{AFE4918B-5930-442E-BDAD-AF49E4BCBD1A}" type="sibTrans" cxnId="{9AA3C86F-385D-4B39-9AA9-137C6A28C03B}">
      <dgm:prSet/>
      <dgm:spPr/>
      <dgm:t>
        <a:bodyPr/>
        <a:lstStyle/>
        <a:p>
          <a:endParaRPr lang="en-BE"/>
        </a:p>
      </dgm:t>
    </dgm:pt>
    <dgm:pt modelId="{8F7A3A17-240A-4C1E-BF05-47E1FA3FA90F}">
      <dgm:prSet/>
      <dgm:spPr/>
      <dgm:t>
        <a:bodyPr/>
        <a:lstStyle/>
        <a:p>
          <a:r>
            <a:rPr lang="en-GB" b="1" dirty="0"/>
            <a:t>Vielfältigkeit: </a:t>
          </a:r>
          <a:r>
            <a:rPr lang="en-GB" dirty="0"/>
            <a:t>In Anbetracht der vielfältigen Zusammensetzung unserer Studentenschaft ist es wichtig, Inhalte zu erstellen, die flexibel und integrativ sind und für jeden Lernenden zugänglich und relevant sind.</a:t>
          </a:r>
          <a:endParaRPr lang="en-BE" dirty="0"/>
        </a:p>
      </dgm:t>
    </dgm:pt>
    <dgm:pt modelId="{19B0D9E5-BC8F-4DA4-8B0B-33A77CB98556}" type="parTrans" cxnId="{9B36A2F6-6AF8-45CA-BDD9-1A0A6A840F24}">
      <dgm:prSet/>
      <dgm:spPr/>
      <dgm:t>
        <a:bodyPr/>
        <a:lstStyle/>
        <a:p>
          <a:endParaRPr lang="en-BE"/>
        </a:p>
      </dgm:t>
    </dgm:pt>
    <dgm:pt modelId="{AC15C40F-7952-448B-B262-967860BB8A60}" type="sibTrans" cxnId="{9B36A2F6-6AF8-45CA-BDD9-1A0A6A840F24}">
      <dgm:prSet/>
      <dgm:spPr/>
      <dgm:t>
        <a:bodyPr/>
        <a:lstStyle/>
        <a:p>
          <a:endParaRPr lang="en-BE"/>
        </a:p>
      </dgm:t>
    </dgm:pt>
    <dgm:pt modelId="{AF68EBBE-AC40-4018-94EB-D00ABC47995B}" type="pres">
      <dgm:prSet presAssocID="{E354D9B3-D54F-4663-8CED-152504AFC5BA}" presName="linear" presStyleCnt="0">
        <dgm:presLayoutVars>
          <dgm:animLvl val="lvl"/>
          <dgm:resizeHandles val="exact"/>
        </dgm:presLayoutVars>
      </dgm:prSet>
      <dgm:spPr/>
    </dgm:pt>
    <dgm:pt modelId="{97BE5BCD-7E3B-46E4-8E5D-5FE60DB4C5B8}" type="pres">
      <dgm:prSet presAssocID="{B8BD2671-1314-497B-ACC7-B8FC289B2CFD}" presName="parentText" presStyleLbl="node1" presStyleIdx="0" presStyleCnt="3">
        <dgm:presLayoutVars>
          <dgm:chMax val="0"/>
          <dgm:bulletEnabled val="1"/>
        </dgm:presLayoutVars>
      </dgm:prSet>
      <dgm:spPr/>
    </dgm:pt>
    <dgm:pt modelId="{82F3EE92-7AE6-4667-9628-489E70B880A8}" type="pres">
      <dgm:prSet presAssocID="{245B8F88-C01A-4608-B115-50115D58E170}" presName="spacer" presStyleCnt="0"/>
      <dgm:spPr/>
    </dgm:pt>
    <dgm:pt modelId="{4A49D792-957A-4391-92BB-AEEC498B0D9B}" type="pres">
      <dgm:prSet presAssocID="{498AF6A7-FE8E-4777-B213-EE96E4C1E1D3}" presName="parentText" presStyleLbl="node1" presStyleIdx="1" presStyleCnt="3">
        <dgm:presLayoutVars>
          <dgm:chMax val="0"/>
          <dgm:bulletEnabled val="1"/>
        </dgm:presLayoutVars>
      </dgm:prSet>
      <dgm:spPr/>
    </dgm:pt>
    <dgm:pt modelId="{1F6571AF-2FE4-494B-B294-86C92C9D5CD3}" type="pres">
      <dgm:prSet presAssocID="{AFE4918B-5930-442E-BDAD-AF49E4BCBD1A}" presName="spacer" presStyleCnt="0"/>
      <dgm:spPr/>
    </dgm:pt>
    <dgm:pt modelId="{E149E02C-1140-4DD1-BBD1-43F58CAAAE43}" type="pres">
      <dgm:prSet presAssocID="{8F7A3A17-240A-4C1E-BF05-47E1FA3FA90F}" presName="parentText" presStyleLbl="node1" presStyleIdx="2" presStyleCnt="3">
        <dgm:presLayoutVars>
          <dgm:chMax val="0"/>
          <dgm:bulletEnabled val="1"/>
        </dgm:presLayoutVars>
      </dgm:prSet>
      <dgm:spPr/>
    </dgm:pt>
  </dgm:ptLst>
  <dgm:cxnLst>
    <dgm:cxn modelId="{6DFC0369-51E2-410C-9BEE-D8B959DD8F43}" type="presOf" srcId="{498AF6A7-FE8E-4777-B213-EE96E4C1E1D3}" destId="{4A49D792-957A-4391-92BB-AEEC498B0D9B}" srcOrd="0" destOrd="0" presId="urn:microsoft.com/office/officeart/2005/8/layout/vList2"/>
    <dgm:cxn modelId="{74BA104B-22D6-4206-B445-8F01BA2D4D6D}" type="presOf" srcId="{E354D9B3-D54F-4663-8CED-152504AFC5BA}" destId="{AF68EBBE-AC40-4018-94EB-D00ABC47995B}" srcOrd="0" destOrd="0" presId="urn:microsoft.com/office/officeart/2005/8/layout/vList2"/>
    <dgm:cxn modelId="{AD9B176F-02FC-4B1B-8A65-B55FA7541A6A}" type="presOf" srcId="{8F7A3A17-240A-4C1E-BF05-47E1FA3FA90F}" destId="{E149E02C-1140-4DD1-BBD1-43F58CAAAE43}" srcOrd="0" destOrd="0" presId="urn:microsoft.com/office/officeart/2005/8/layout/vList2"/>
    <dgm:cxn modelId="{9AA3C86F-385D-4B39-9AA9-137C6A28C03B}" srcId="{E354D9B3-D54F-4663-8CED-152504AFC5BA}" destId="{498AF6A7-FE8E-4777-B213-EE96E4C1E1D3}" srcOrd="1" destOrd="0" parTransId="{E0337D10-B5F9-499A-ACEF-7075C18F71C9}" sibTransId="{AFE4918B-5930-442E-BDAD-AF49E4BCBD1A}"/>
    <dgm:cxn modelId="{E9122FB3-B44D-4AFE-80E8-5EFE79109E0A}" type="presOf" srcId="{B8BD2671-1314-497B-ACC7-B8FC289B2CFD}" destId="{97BE5BCD-7E3B-46E4-8E5D-5FE60DB4C5B8}" srcOrd="0" destOrd="0" presId="urn:microsoft.com/office/officeart/2005/8/layout/vList2"/>
    <dgm:cxn modelId="{3EBF35E4-40B8-4325-9772-2BB7E72978E0}" srcId="{E354D9B3-D54F-4663-8CED-152504AFC5BA}" destId="{B8BD2671-1314-497B-ACC7-B8FC289B2CFD}" srcOrd="0" destOrd="0" parTransId="{97230F4E-0B0C-415E-BC9A-C8BD787D5A17}" sibTransId="{245B8F88-C01A-4608-B115-50115D58E170}"/>
    <dgm:cxn modelId="{9B36A2F6-6AF8-45CA-BDD9-1A0A6A840F24}" srcId="{E354D9B3-D54F-4663-8CED-152504AFC5BA}" destId="{8F7A3A17-240A-4C1E-BF05-47E1FA3FA90F}" srcOrd="2" destOrd="0" parTransId="{19B0D9E5-BC8F-4DA4-8B0B-33A77CB98556}" sibTransId="{AC15C40F-7952-448B-B262-967860BB8A60}"/>
    <dgm:cxn modelId="{2CE1828D-A4B1-42D9-9068-4F49CC2557F3}" type="presParOf" srcId="{AF68EBBE-AC40-4018-94EB-D00ABC47995B}" destId="{97BE5BCD-7E3B-46E4-8E5D-5FE60DB4C5B8}" srcOrd="0" destOrd="0" presId="urn:microsoft.com/office/officeart/2005/8/layout/vList2"/>
    <dgm:cxn modelId="{0E41DF6B-7953-47C8-A361-47C77BF4A9F9}" type="presParOf" srcId="{AF68EBBE-AC40-4018-94EB-D00ABC47995B}" destId="{82F3EE92-7AE6-4667-9628-489E70B880A8}" srcOrd="1" destOrd="0" presId="urn:microsoft.com/office/officeart/2005/8/layout/vList2"/>
    <dgm:cxn modelId="{F3916332-EB7F-4914-9216-E158F336C495}" type="presParOf" srcId="{AF68EBBE-AC40-4018-94EB-D00ABC47995B}" destId="{4A49D792-957A-4391-92BB-AEEC498B0D9B}" srcOrd="2" destOrd="0" presId="urn:microsoft.com/office/officeart/2005/8/layout/vList2"/>
    <dgm:cxn modelId="{0FA5801C-AE89-44D3-B4E3-2BC441E28A35}" type="presParOf" srcId="{AF68EBBE-AC40-4018-94EB-D00ABC47995B}" destId="{1F6571AF-2FE4-494B-B294-86C92C9D5CD3}" srcOrd="3" destOrd="0" presId="urn:microsoft.com/office/officeart/2005/8/layout/vList2"/>
    <dgm:cxn modelId="{B8479A83-81D2-4FFC-AAAF-8E79C297FB8D}" type="presParOf" srcId="{AF68EBBE-AC40-4018-94EB-D00ABC47995B}" destId="{E149E02C-1140-4DD1-BBD1-43F58CAAAE4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F1C85B-F52E-4137-9AEE-D2D2E1F5E04E}" type="doc">
      <dgm:prSet loTypeId="urn:microsoft.com/office/officeart/2005/8/layout/hList1" loCatId="list" qsTypeId="urn:microsoft.com/office/officeart/2005/8/quickstyle/3d1" qsCatId="3D" csTypeId="urn:microsoft.com/office/officeart/2005/8/colors/accent6_2" csCatId="accent6"/>
      <dgm:spPr/>
      <dgm:t>
        <a:bodyPr/>
        <a:lstStyle/>
        <a:p>
          <a:endParaRPr lang="en-BE"/>
        </a:p>
      </dgm:t>
    </dgm:pt>
    <dgm:pt modelId="{475A0C23-C981-47C8-AF62-B3E7D772E25A}">
      <dgm:prSet/>
      <dgm:spPr/>
      <dgm:t>
        <a:bodyPr/>
        <a:lstStyle/>
        <a:p>
          <a:r>
            <a:rPr lang="en-GB" b="1"/>
            <a:t>Gemeinsame Ziele und Visionen:</a:t>
          </a:r>
          <a:endParaRPr lang="en-BE"/>
        </a:p>
      </dgm:t>
    </dgm:pt>
    <dgm:pt modelId="{00EA5F80-F7BB-437F-B83F-414DD32777AA}" type="parTrans" cxnId="{76692308-00D4-4215-9E51-7483050DD3C9}">
      <dgm:prSet/>
      <dgm:spPr/>
      <dgm:t>
        <a:bodyPr/>
        <a:lstStyle/>
        <a:p>
          <a:endParaRPr lang="en-BE"/>
        </a:p>
      </dgm:t>
    </dgm:pt>
    <dgm:pt modelId="{958C9FA5-185E-44CE-B3D2-56C7724194DE}" type="sibTrans" cxnId="{76692308-00D4-4215-9E51-7483050DD3C9}">
      <dgm:prSet/>
      <dgm:spPr/>
      <dgm:t>
        <a:bodyPr/>
        <a:lstStyle/>
        <a:p>
          <a:endParaRPr lang="en-BE"/>
        </a:p>
      </dgm:t>
    </dgm:pt>
    <dgm:pt modelId="{0F60DB6C-FB48-4C4B-91C4-895013D00544}">
      <dgm:prSet/>
      <dgm:spPr/>
      <dgm:t>
        <a:bodyPr/>
        <a:lstStyle/>
        <a:p>
          <a:r>
            <a:rPr lang="en-GB" b="1"/>
            <a:t>Einheitliche Zielsetzung</a:t>
          </a:r>
          <a:r>
            <a:rPr lang="en-GB"/>
            <a:t>: Durch die Festlegung gemeinsamer Ziele von Anfang an werden die Bemühungen des Teams aufeinander abgestimmt und eine klare Richtung für das gemeinsame Projekt vorgegeben. Eine gemeinsame Vision dessen, was mit den Inhalten erreicht werden soll, stellt sicher, dass jeder Beitrag uns unseren Bildungszielen näher bringt.</a:t>
          </a:r>
          <a:endParaRPr lang="en-BE"/>
        </a:p>
      </dgm:t>
    </dgm:pt>
    <dgm:pt modelId="{3DBB5368-C482-4445-A672-D0DC7C8CE253}" type="parTrans" cxnId="{5C6F0E5A-DC91-4590-A74B-9181ACF75E63}">
      <dgm:prSet/>
      <dgm:spPr/>
      <dgm:t>
        <a:bodyPr/>
        <a:lstStyle/>
        <a:p>
          <a:endParaRPr lang="en-BE"/>
        </a:p>
      </dgm:t>
    </dgm:pt>
    <dgm:pt modelId="{11F2A9E6-5383-4207-9D0E-956B5C6540FE}" type="sibTrans" cxnId="{5C6F0E5A-DC91-4590-A74B-9181ACF75E63}">
      <dgm:prSet/>
      <dgm:spPr/>
      <dgm:t>
        <a:bodyPr/>
        <a:lstStyle/>
        <a:p>
          <a:endParaRPr lang="en-BE"/>
        </a:p>
      </dgm:t>
    </dgm:pt>
    <dgm:pt modelId="{DF0C4512-30E8-4C18-A2A2-5EE4D86CD589}">
      <dgm:prSet/>
      <dgm:spPr/>
      <dgm:t>
        <a:bodyPr/>
        <a:lstStyle/>
        <a:p>
          <a:r>
            <a:rPr lang="en-GB" b="1"/>
            <a:t>Engagement für den Erfolg: </a:t>
          </a:r>
          <a:r>
            <a:rPr lang="en-GB"/>
            <a:t>Ein kollektives Engagement für den Projekterfolg fördert das Verantwortungsgefühl und die Rechenschaftspflicht aller Teammitglieder und treibt das Projekt mit Schwung und Zielstrebigkeit voran.</a:t>
          </a:r>
          <a:endParaRPr lang="en-BE"/>
        </a:p>
      </dgm:t>
    </dgm:pt>
    <dgm:pt modelId="{BD0A40B8-09A0-45EB-BEE7-438BAD5F1E66}" type="parTrans" cxnId="{F65B68DB-016D-4DE6-A275-5986BDEAD3DD}">
      <dgm:prSet/>
      <dgm:spPr/>
      <dgm:t>
        <a:bodyPr/>
        <a:lstStyle/>
        <a:p>
          <a:endParaRPr lang="en-BE"/>
        </a:p>
      </dgm:t>
    </dgm:pt>
    <dgm:pt modelId="{96D33336-589A-41CB-9C87-8617732AE417}" type="sibTrans" cxnId="{F65B68DB-016D-4DE6-A275-5986BDEAD3DD}">
      <dgm:prSet/>
      <dgm:spPr/>
      <dgm:t>
        <a:bodyPr/>
        <a:lstStyle/>
        <a:p>
          <a:endParaRPr lang="en-BE"/>
        </a:p>
      </dgm:t>
    </dgm:pt>
    <dgm:pt modelId="{B56AFD32-5F23-49B6-8922-EDB2A2C5223E}">
      <dgm:prSet/>
      <dgm:spPr/>
      <dgm:t>
        <a:bodyPr/>
        <a:lstStyle/>
        <a:p>
          <a:r>
            <a:rPr lang="en-GB" b="1"/>
            <a:t>Vielfalt der Perspektiven:</a:t>
          </a:r>
          <a:endParaRPr lang="en-BE"/>
        </a:p>
      </dgm:t>
    </dgm:pt>
    <dgm:pt modelId="{08881F00-FE32-4FC4-A676-5FB72C1E2D89}" type="parTrans" cxnId="{E67BD38A-CABA-4746-A7F4-F37951254F65}">
      <dgm:prSet/>
      <dgm:spPr/>
      <dgm:t>
        <a:bodyPr/>
        <a:lstStyle/>
        <a:p>
          <a:endParaRPr lang="en-BE"/>
        </a:p>
      </dgm:t>
    </dgm:pt>
    <dgm:pt modelId="{EA7BD013-D210-4573-9610-74889FF85752}" type="sibTrans" cxnId="{E67BD38A-CABA-4746-A7F4-F37951254F65}">
      <dgm:prSet/>
      <dgm:spPr/>
      <dgm:t>
        <a:bodyPr/>
        <a:lstStyle/>
        <a:p>
          <a:endParaRPr lang="en-BE"/>
        </a:p>
      </dgm:t>
    </dgm:pt>
    <dgm:pt modelId="{F14D9322-9043-4BAE-9208-14D5BB79E4A0}">
      <dgm:prSet/>
      <dgm:spPr/>
      <dgm:t>
        <a:bodyPr/>
        <a:lstStyle/>
        <a:p>
          <a:r>
            <a:rPr lang="en-GB" b="1"/>
            <a:t>Stärke in der Vielfalt: </a:t>
          </a:r>
          <a:r>
            <a:rPr lang="en-GB"/>
            <a:t>Die Einbeziehung unterschiedlicher Perspektiven und Fachkenntnisse bereichert den Prozess der Inhaltserstellung und bringt eine Fülle von Ideen, Ansätzen und Erkenntnissen mit sich. Diese Vielfalt führt zu umfassenderen und facettenreicheren Bildungsinhalten, die ein breiteres Spektrum von Lernenden ansprechen können.</a:t>
          </a:r>
          <a:endParaRPr lang="en-BE"/>
        </a:p>
      </dgm:t>
    </dgm:pt>
    <dgm:pt modelId="{3B1AE97F-F85A-4009-B219-58DC45546E17}" type="parTrans" cxnId="{683C2515-7CF9-4F80-B0F1-5609CEB55B03}">
      <dgm:prSet/>
      <dgm:spPr/>
      <dgm:t>
        <a:bodyPr/>
        <a:lstStyle/>
        <a:p>
          <a:endParaRPr lang="en-BE"/>
        </a:p>
      </dgm:t>
    </dgm:pt>
    <dgm:pt modelId="{5734C5B2-67FC-46C3-BF70-180D9DD95B4C}" type="sibTrans" cxnId="{683C2515-7CF9-4F80-B0F1-5609CEB55B03}">
      <dgm:prSet/>
      <dgm:spPr/>
      <dgm:t>
        <a:bodyPr/>
        <a:lstStyle/>
        <a:p>
          <a:endParaRPr lang="en-BE"/>
        </a:p>
      </dgm:t>
    </dgm:pt>
    <dgm:pt modelId="{0D80BACB-004F-4EB7-B6C2-AE1DEB7BF834}">
      <dgm:prSet/>
      <dgm:spPr/>
      <dgm:t>
        <a:bodyPr/>
        <a:lstStyle/>
        <a:p>
          <a:r>
            <a:rPr lang="en-GB" b="1"/>
            <a:t>Inklusive Zusammenarbeit: </a:t>
          </a:r>
          <a:r>
            <a:rPr lang="en-GB"/>
            <a:t>Die Schaffung eines Umfelds, in dem jede Stimme gehört und gewürdigt wird, fördert die Beteiligung und Innovation und stellt sicher, dass die Inhalte vom gesamten Spektrum der kollektiven Weisheit des Teams profitieren.</a:t>
          </a:r>
          <a:endParaRPr lang="en-BE"/>
        </a:p>
      </dgm:t>
    </dgm:pt>
    <dgm:pt modelId="{AF40B8D0-BFC9-4332-B53E-AB84299E0780}" type="parTrans" cxnId="{1A763A85-45D0-4699-BA40-7BA70424D80A}">
      <dgm:prSet/>
      <dgm:spPr/>
      <dgm:t>
        <a:bodyPr/>
        <a:lstStyle/>
        <a:p>
          <a:endParaRPr lang="en-BE"/>
        </a:p>
      </dgm:t>
    </dgm:pt>
    <dgm:pt modelId="{82FAFFF6-DA58-4A02-8754-C42D22B4AF88}" type="sibTrans" cxnId="{1A763A85-45D0-4699-BA40-7BA70424D80A}">
      <dgm:prSet/>
      <dgm:spPr/>
      <dgm:t>
        <a:bodyPr/>
        <a:lstStyle/>
        <a:p>
          <a:endParaRPr lang="en-BE"/>
        </a:p>
      </dgm:t>
    </dgm:pt>
    <dgm:pt modelId="{24BBB15C-3673-477E-834B-65326BB2FEEA}">
      <dgm:prSet/>
      <dgm:spPr/>
      <dgm:t>
        <a:bodyPr/>
        <a:lstStyle/>
        <a:p>
          <a:r>
            <a:rPr lang="en-GB" b="1"/>
            <a:t>Klare Kommunikation:</a:t>
          </a:r>
          <a:endParaRPr lang="en-BE"/>
        </a:p>
      </dgm:t>
    </dgm:pt>
    <dgm:pt modelId="{30881540-EC51-4730-AE58-D70E7229E36E}" type="parTrans" cxnId="{8435E076-DDB9-42F2-9BE3-480A8128F9E1}">
      <dgm:prSet/>
      <dgm:spPr/>
      <dgm:t>
        <a:bodyPr/>
        <a:lstStyle/>
        <a:p>
          <a:endParaRPr lang="en-BE"/>
        </a:p>
      </dgm:t>
    </dgm:pt>
    <dgm:pt modelId="{F9ED4DDA-BD0B-4F9F-B218-28837715D2F9}" type="sibTrans" cxnId="{8435E076-DDB9-42F2-9BE3-480A8128F9E1}">
      <dgm:prSet/>
      <dgm:spPr/>
      <dgm:t>
        <a:bodyPr/>
        <a:lstStyle/>
        <a:p>
          <a:endParaRPr lang="en-BE"/>
        </a:p>
      </dgm:t>
    </dgm:pt>
    <dgm:pt modelId="{62FD660C-92F6-45A5-AFCB-F29F204C9E1F}">
      <dgm:prSet/>
      <dgm:spPr/>
      <dgm:t>
        <a:bodyPr/>
        <a:lstStyle/>
        <a:p>
          <a:r>
            <a:rPr lang="en-GB" b="1"/>
            <a:t>Offene Kanäle: </a:t>
          </a:r>
          <a:r>
            <a:rPr lang="en-GB"/>
            <a:t>Die Aufrechterhaltung offener und transparenter Kommunikationskanäle ist entscheidend für eine effektive Zusammenarbeit. Regelmäßige Rückmeldungen, Aktualisierungen und offene Diskussionen tragen dazu bei, dass das Team aufeinander abgestimmt ist und auf Herausforderungen und Chancen reagieren kann.</a:t>
          </a:r>
          <a:endParaRPr lang="en-BE"/>
        </a:p>
      </dgm:t>
    </dgm:pt>
    <dgm:pt modelId="{F0A34223-BA70-49A1-AB02-743740CF4B24}" type="parTrans" cxnId="{EE3D8EAF-ED81-4CC6-ACD9-50AF93477B24}">
      <dgm:prSet/>
      <dgm:spPr/>
      <dgm:t>
        <a:bodyPr/>
        <a:lstStyle/>
        <a:p>
          <a:endParaRPr lang="en-BE"/>
        </a:p>
      </dgm:t>
    </dgm:pt>
    <dgm:pt modelId="{5E108EE9-D77C-422A-96B4-D63318E457D2}" type="sibTrans" cxnId="{EE3D8EAF-ED81-4CC6-ACD9-50AF93477B24}">
      <dgm:prSet/>
      <dgm:spPr/>
      <dgm:t>
        <a:bodyPr/>
        <a:lstStyle/>
        <a:p>
          <a:endParaRPr lang="en-BE"/>
        </a:p>
      </dgm:t>
    </dgm:pt>
    <dgm:pt modelId="{8C359C2B-6DB6-4E4F-944E-E8483E374643}">
      <dgm:prSet/>
      <dgm:spPr/>
      <dgm:t>
        <a:bodyPr/>
        <a:lstStyle/>
        <a:p>
          <a:r>
            <a:rPr lang="en-GB" b="1"/>
            <a:t>Konstruktives Feedback: </a:t>
          </a:r>
          <a:r>
            <a:rPr lang="en-GB"/>
            <a:t>Die Pflege einer Kultur des konstruktiven Feedbacks ermöglicht es dem Team, Ideen zu verfeinern, Probleme anzugehen und die Qualität der Inhalte zu verbessern. Feedback sollte als Instrument für Wachstum und Verbesserung gegeben und angenommen werden, nicht als Kritik.</a:t>
          </a:r>
          <a:endParaRPr lang="en-BE"/>
        </a:p>
      </dgm:t>
    </dgm:pt>
    <dgm:pt modelId="{B078D0B8-9B2C-43A0-A9FF-1207EF915091}" type="parTrans" cxnId="{E195C94D-F1B6-494B-808D-4D9A3E071395}">
      <dgm:prSet/>
      <dgm:spPr/>
      <dgm:t>
        <a:bodyPr/>
        <a:lstStyle/>
        <a:p>
          <a:endParaRPr lang="en-BE"/>
        </a:p>
      </dgm:t>
    </dgm:pt>
    <dgm:pt modelId="{95F9D2B9-4329-41ED-9205-1CC536C1484F}" type="sibTrans" cxnId="{E195C94D-F1B6-494B-808D-4D9A3E071395}">
      <dgm:prSet/>
      <dgm:spPr/>
      <dgm:t>
        <a:bodyPr/>
        <a:lstStyle/>
        <a:p>
          <a:endParaRPr lang="en-BE"/>
        </a:p>
      </dgm:t>
    </dgm:pt>
    <dgm:pt modelId="{8C3198A0-8D1A-45BB-9B77-A4EC7C83D5B9}">
      <dgm:prSet/>
      <dgm:spPr/>
      <dgm:t>
        <a:bodyPr/>
        <a:lstStyle/>
        <a:p>
          <a:r>
            <a:rPr lang="en-GB" b="1"/>
            <a:t>Anpassungsfähigkeit und Flexibilität:</a:t>
          </a:r>
          <a:endParaRPr lang="en-BE"/>
        </a:p>
      </dgm:t>
    </dgm:pt>
    <dgm:pt modelId="{CCF5E913-F6A4-4A3D-833E-DB9BD6E3D521}" type="parTrans" cxnId="{14BD5DB7-CBA8-428A-AF6C-D22707A24E6E}">
      <dgm:prSet/>
      <dgm:spPr/>
      <dgm:t>
        <a:bodyPr/>
        <a:lstStyle/>
        <a:p>
          <a:endParaRPr lang="en-BE"/>
        </a:p>
      </dgm:t>
    </dgm:pt>
    <dgm:pt modelId="{EB3D7BF3-638D-494C-B2BB-06E6970C0DA9}" type="sibTrans" cxnId="{14BD5DB7-CBA8-428A-AF6C-D22707A24E6E}">
      <dgm:prSet/>
      <dgm:spPr/>
      <dgm:t>
        <a:bodyPr/>
        <a:lstStyle/>
        <a:p>
          <a:endParaRPr lang="en-BE"/>
        </a:p>
      </dgm:t>
    </dgm:pt>
    <dgm:pt modelId="{4C16D76B-1E3D-4F6D-B208-1E2770692188}">
      <dgm:prSet/>
      <dgm:spPr/>
      <dgm:t>
        <a:bodyPr/>
        <a:lstStyle/>
        <a:p>
          <a:r>
            <a:rPr lang="en-GB" b="1"/>
            <a:t>Anpassungsfähigkeit an Veränderungen: </a:t>
          </a:r>
          <a:r>
            <a:rPr lang="en-GB"/>
            <a:t>Die Fähigkeit, sich an neue Informationen, Rückmeldungen und sich entwickelnde Projektanforderungen anzupassen, ist von entscheidender Bedeutung. Flexibilität in der Herangehensweise und die Bereitschaft, Strategien bei Bedarf zu ändern, können zu besseren Ergebnissen und innovativeren Lösungen führen.</a:t>
          </a:r>
          <a:endParaRPr lang="en-BE"/>
        </a:p>
      </dgm:t>
    </dgm:pt>
    <dgm:pt modelId="{A57568E8-5A1B-4414-AF1B-CA54ABCC67EB}" type="parTrans" cxnId="{C0BE8EBD-8AA2-49C7-9ECB-8DD424C10CA1}">
      <dgm:prSet/>
      <dgm:spPr/>
      <dgm:t>
        <a:bodyPr/>
        <a:lstStyle/>
        <a:p>
          <a:endParaRPr lang="en-BE"/>
        </a:p>
      </dgm:t>
    </dgm:pt>
    <dgm:pt modelId="{1E622E80-3E56-43EB-A391-E7C0EA6DC3C9}" type="sibTrans" cxnId="{C0BE8EBD-8AA2-49C7-9ECB-8DD424C10CA1}">
      <dgm:prSet/>
      <dgm:spPr/>
      <dgm:t>
        <a:bodyPr/>
        <a:lstStyle/>
        <a:p>
          <a:endParaRPr lang="en-BE"/>
        </a:p>
      </dgm:t>
    </dgm:pt>
    <dgm:pt modelId="{EC2668B0-0996-46DA-8CCB-FC5A75C151BF}">
      <dgm:prSet/>
      <dgm:spPr/>
      <dgm:t>
        <a:bodyPr/>
        <a:lstStyle/>
        <a:p>
          <a:r>
            <a:rPr lang="en-GB" b="1"/>
            <a:t>Iterativer Prozess: </a:t>
          </a:r>
          <a:r>
            <a:rPr lang="en-GB"/>
            <a:t>Die Erkenntnis, dass die Entwicklung von Inhalten ein iterativer Prozess ist, fördert die kontinuierliche Verbesserung. Jede Iteration ist eine Gelegenheit, den Inhalt zu verfeinern und zu verbessern, um den Bildungszielen näher zu kommen</a:t>
          </a:r>
          <a:r>
            <a:rPr lang="en-GB" b="1"/>
            <a:t>.</a:t>
          </a:r>
          <a:endParaRPr lang="en-BE"/>
        </a:p>
      </dgm:t>
    </dgm:pt>
    <dgm:pt modelId="{8C6DDF21-6F42-4582-A6D1-F3A57E9157BB}" type="parTrans" cxnId="{E3D7C24E-3990-488B-84A4-69C7FA07992E}">
      <dgm:prSet/>
      <dgm:spPr/>
      <dgm:t>
        <a:bodyPr/>
        <a:lstStyle/>
        <a:p>
          <a:endParaRPr lang="en-BE"/>
        </a:p>
      </dgm:t>
    </dgm:pt>
    <dgm:pt modelId="{71E73102-6D48-48D7-9B80-FB56A5FE2819}" type="sibTrans" cxnId="{E3D7C24E-3990-488B-84A4-69C7FA07992E}">
      <dgm:prSet/>
      <dgm:spPr/>
      <dgm:t>
        <a:bodyPr/>
        <a:lstStyle/>
        <a:p>
          <a:endParaRPr lang="en-BE"/>
        </a:p>
      </dgm:t>
    </dgm:pt>
    <dgm:pt modelId="{0B486478-98A7-409D-8ECD-82271850554E}">
      <dgm:prSet/>
      <dgm:spPr/>
      <dgm:t>
        <a:bodyPr/>
        <a:lstStyle/>
        <a:p>
          <a:r>
            <a:rPr lang="en-GB" b="1"/>
            <a:t>Tools und Praktiken für die Zusammenarbeit:</a:t>
          </a:r>
          <a:endParaRPr lang="en-BE"/>
        </a:p>
      </dgm:t>
    </dgm:pt>
    <dgm:pt modelId="{3ECC3EA5-5386-48D6-9760-09C6BC7B81E7}" type="parTrans" cxnId="{B68BD219-4161-4746-AA50-A82D91F2A350}">
      <dgm:prSet/>
      <dgm:spPr/>
      <dgm:t>
        <a:bodyPr/>
        <a:lstStyle/>
        <a:p>
          <a:endParaRPr lang="en-BE"/>
        </a:p>
      </dgm:t>
    </dgm:pt>
    <dgm:pt modelId="{7FC742D5-E956-4346-98D5-96C90849D8EE}" type="sibTrans" cxnId="{B68BD219-4161-4746-AA50-A82D91F2A350}">
      <dgm:prSet/>
      <dgm:spPr/>
      <dgm:t>
        <a:bodyPr/>
        <a:lstStyle/>
        <a:p>
          <a:endParaRPr lang="en-BE"/>
        </a:p>
      </dgm:t>
    </dgm:pt>
    <dgm:pt modelId="{309CD4E5-86FD-4B02-A727-C3883B6D0806}">
      <dgm:prSet/>
      <dgm:spPr/>
      <dgm:t>
        <a:bodyPr/>
        <a:lstStyle/>
        <a:p>
          <a:r>
            <a:rPr lang="en-GB" b="1"/>
            <a:t>Nutzung von Technologie</a:t>
          </a:r>
          <a:r>
            <a:rPr lang="en-GB"/>
            <a:t>: Der Einsatz von Tools und Plattformen für die Zusammenarbeit erleichtert die nahtlose Kommunikation, die Entwicklung von Inhalten und die Projektverwaltung, so dass das Team effizient und kohärent arbeiten kann.</a:t>
          </a:r>
          <a:endParaRPr lang="en-BE"/>
        </a:p>
      </dgm:t>
    </dgm:pt>
    <dgm:pt modelId="{2E3198C2-4C52-4329-A665-8681EE462C5F}" type="parTrans" cxnId="{F824FFDB-5EB2-41C6-9C1D-39E2AE4C49CF}">
      <dgm:prSet/>
      <dgm:spPr/>
      <dgm:t>
        <a:bodyPr/>
        <a:lstStyle/>
        <a:p>
          <a:endParaRPr lang="en-BE"/>
        </a:p>
      </dgm:t>
    </dgm:pt>
    <dgm:pt modelId="{68F65B3F-FF63-480F-A6BC-0822D3BA9B1B}" type="sibTrans" cxnId="{F824FFDB-5EB2-41C6-9C1D-39E2AE4C49CF}">
      <dgm:prSet/>
      <dgm:spPr/>
      <dgm:t>
        <a:bodyPr/>
        <a:lstStyle/>
        <a:p>
          <a:endParaRPr lang="en-BE"/>
        </a:p>
      </dgm:t>
    </dgm:pt>
    <dgm:pt modelId="{188AF235-CE0A-45B6-90BA-A9427923B4D3}" type="pres">
      <dgm:prSet presAssocID="{25F1C85B-F52E-4137-9AEE-D2D2E1F5E04E}" presName="Name0" presStyleCnt="0">
        <dgm:presLayoutVars>
          <dgm:dir/>
          <dgm:animLvl val="lvl"/>
          <dgm:resizeHandles val="exact"/>
        </dgm:presLayoutVars>
      </dgm:prSet>
      <dgm:spPr/>
    </dgm:pt>
    <dgm:pt modelId="{9D973BD0-A98A-4E1A-8F11-3AC52CECE9E9}" type="pres">
      <dgm:prSet presAssocID="{475A0C23-C981-47C8-AF62-B3E7D772E25A}" presName="composite" presStyleCnt="0"/>
      <dgm:spPr/>
    </dgm:pt>
    <dgm:pt modelId="{194958B9-A5F3-4691-AE35-79B43BEA7BE1}" type="pres">
      <dgm:prSet presAssocID="{475A0C23-C981-47C8-AF62-B3E7D772E25A}" presName="parTx" presStyleLbl="alignNode1" presStyleIdx="0" presStyleCnt="5">
        <dgm:presLayoutVars>
          <dgm:chMax val="0"/>
          <dgm:chPref val="0"/>
          <dgm:bulletEnabled val="1"/>
        </dgm:presLayoutVars>
      </dgm:prSet>
      <dgm:spPr/>
    </dgm:pt>
    <dgm:pt modelId="{31BC8AD2-139F-4A48-9545-967ECB8CE0F4}" type="pres">
      <dgm:prSet presAssocID="{475A0C23-C981-47C8-AF62-B3E7D772E25A}" presName="desTx" presStyleLbl="alignAccFollowNode1" presStyleIdx="0" presStyleCnt="5">
        <dgm:presLayoutVars>
          <dgm:bulletEnabled val="1"/>
        </dgm:presLayoutVars>
      </dgm:prSet>
      <dgm:spPr/>
    </dgm:pt>
    <dgm:pt modelId="{415ABDB4-81CF-4D6E-8F93-CE85F1E81AC0}" type="pres">
      <dgm:prSet presAssocID="{958C9FA5-185E-44CE-B3D2-56C7724194DE}" presName="space" presStyleCnt="0"/>
      <dgm:spPr/>
    </dgm:pt>
    <dgm:pt modelId="{5843AAF1-1E79-4BA7-B675-14330FCB5D8C}" type="pres">
      <dgm:prSet presAssocID="{B56AFD32-5F23-49B6-8922-EDB2A2C5223E}" presName="composite" presStyleCnt="0"/>
      <dgm:spPr/>
    </dgm:pt>
    <dgm:pt modelId="{6A04F1C0-3557-4090-9A22-D06E52E8510B}" type="pres">
      <dgm:prSet presAssocID="{B56AFD32-5F23-49B6-8922-EDB2A2C5223E}" presName="parTx" presStyleLbl="alignNode1" presStyleIdx="1" presStyleCnt="5">
        <dgm:presLayoutVars>
          <dgm:chMax val="0"/>
          <dgm:chPref val="0"/>
          <dgm:bulletEnabled val="1"/>
        </dgm:presLayoutVars>
      </dgm:prSet>
      <dgm:spPr/>
    </dgm:pt>
    <dgm:pt modelId="{4C05BA53-110C-416D-B6FB-EEBBA9C3DE69}" type="pres">
      <dgm:prSet presAssocID="{B56AFD32-5F23-49B6-8922-EDB2A2C5223E}" presName="desTx" presStyleLbl="alignAccFollowNode1" presStyleIdx="1" presStyleCnt="5">
        <dgm:presLayoutVars>
          <dgm:bulletEnabled val="1"/>
        </dgm:presLayoutVars>
      </dgm:prSet>
      <dgm:spPr/>
    </dgm:pt>
    <dgm:pt modelId="{4D4DCF78-6265-4ABF-91B4-06A98E41E493}" type="pres">
      <dgm:prSet presAssocID="{EA7BD013-D210-4573-9610-74889FF85752}" presName="space" presStyleCnt="0"/>
      <dgm:spPr/>
    </dgm:pt>
    <dgm:pt modelId="{2392421A-2148-49A7-A8AE-375B355A8835}" type="pres">
      <dgm:prSet presAssocID="{24BBB15C-3673-477E-834B-65326BB2FEEA}" presName="composite" presStyleCnt="0"/>
      <dgm:spPr/>
    </dgm:pt>
    <dgm:pt modelId="{BB796BE1-B1D3-4F3C-842C-0855139F5518}" type="pres">
      <dgm:prSet presAssocID="{24BBB15C-3673-477E-834B-65326BB2FEEA}" presName="parTx" presStyleLbl="alignNode1" presStyleIdx="2" presStyleCnt="5">
        <dgm:presLayoutVars>
          <dgm:chMax val="0"/>
          <dgm:chPref val="0"/>
          <dgm:bulletEnabled val="1"/>
        </dgm:presLayoutVars>
      </dgm:prSet>
      <dgm:spPr/>
    </dgm:pt>
    <dgm:pt modelId="{2A1F56DC-506A-448C-AF0E-3F99035A0F5D}" type="pres">
      <dgm:prSet presAssocID="{24BBB15C-3673-477E-834B-65326BB2FEEA}" presName="desTx" presStyleLbl="alignAccFollowNode1" presStyleIdx="2" presStyleCnt="5">
        <dgm:presLayoutVars>
          <dgm:bulletEnabled val="1"/>
        </dgm:presLayoutVars>
      </dgm:prSet>
      <dgm:spPr/>
    </dgm:pt>
    <dgm:pt modelId="{52B57B2F-4EA6-4564-A247-397FDF7DD765}" type="pres">
      <dgm:prSet presAssocID="{F9ED4DDA-BD0B-4F9F-B218-28837715D2F9}" presName="space" presStyleCnt="0"/>
      <dgm:spPr/>
    </dgm:pt>
    <dgm:pt modelId="{8D47C930-AF3F-454C-9461-D8385B927996}" type="pres">
      <dgm:prSet presAssocID="{8C3198A0-8D1A-45BB-9B77-A4EC7C83D5B9}" presName="composite" presStyleCnt="0"/>
      <dgm:spPr/>
    </dgm:pt>
    <dgm:pt modelId="{F5D159C9-4647-432C-87E8-2B9908A3626A}" type="pres">
      <dgm:prSet presAssocID="{8C3198A0-8D1A-45BB-9B77-A4EC7C83D5B9}" presName="parTx" presStyleLbl="alignNode1" presStyleIdx="3" presStyleCnt="5">
        <dgm:presLayoutVars>
          <dgm:chMax val="0"/>
          <dgm:chPref val="0"/>
          <dgm:bulletEnabled val="1"/>
        </dgm:presLayoutVars>
      </dgm:prSet>
      <dgm:spPr/>
    </dgm:pt>
    <dgm:pt modelId="{CBAC439E-F9FE-4897-B3F7-C69C0E7B2DD0}" type="pres">
      <dgm:prSet presAssocID="{8C3198A0-8D1A-45BB-9B77-A4EC7C83D5B9}" presName="desTx" presStyleLbl="alignAccFollowNode1" presStyleIdx="3" presStyleCnt="5">
        <dgm:presLayoutVars>
          <dgm:bulletEnabled val="1"/>
        </dgm:presLayoutVars>
      </dgm:prSet>
      <dgm:spPr/>
    </dgm:pt>
    <dgm:pt modelId="{D84C32F8-9D8C-474D-8E0E-64B64D89DFAA}" type="pres">
      <dgm:prSet presAssocID="{EB3D7BF3-638D-494C-B2BB-06E6970C0DA9}" presName="space" presStyleCnt="0"/>
      <dgm:spPr/>
    </dgm:pt>
    <dgm:pt modelId="{0C4D9BA1-819E-4474-BE41-0FD826B5F6A7}" type="pres">
      <dgm:prSet presAssocID="{0B486478-98A7-409D-8ECD-82271850554E}" presName="composite" presStyleCnt="0"/>
      <dgm:spPr/>
    </dgm:pt>
    <dgm:pt modelId="{5B810F6D-3519-4353-9D9E-520CC3D62600}" type="pres">
      <dgm:prSet presAssocID="{0B486478-98A7-409D-8ECD-82271850554E}" presName="parTx" presStyleLbl="alignNode1" presStyleIdx="4" presStyleCnt="5">
        <dgm:presLayoutVars>
          <dgm:chMax val="0"/>
          <dgm:chPref val="0"/>
          <dgm:bulletEnabled val="1"/>
        </dgm:presLayoutVars>
      </dgm:prSet>
      <dgm:spPr/>
    </dgm:pt>
    <dgm:pt modelId="{0B85888A-91AA-4EF3-B1EF-3CAB1CE26797}" type="pres">
      <dgm:prSet presAssocID="{0B486478-98A7-409D-8ECD-82271850554E}" presName="desTx" presStyleLbl="alignAccFollowNode1" presStyleIdx="4" presStyleCnt="5">
        <dgm:presLayoutVars>
          <dgm:bulletEnabled val="1"/>
        </dgm:presLayoutVars>
      </dgm:prSet>
      <dgm:spPr/>
    </dgm:pt>
  </dgm:ptLst>
  <dgm:cxnLst>
    <dgm:cxn modelId="{841DF101-6322-49E3-8F68-37B894B2A295}" type="presOf" srcId="{B56AFD32-5F23-49B6-8922-EDB2A2C5223E}" destId="{6A04F1C0-3557-4090-9A22-D06E52E8510B}" srcOrd="0" destOrd="0" presId="urn:microsoft.com/office/officeart/2005/8/layout/hList1"/>
    <dgm:cxn modelId="{5CC97A03-FFE5-4C1F-A5B8-645E148D430A}" type="presOf" srcId="{24BBB15C-3673-477E-834B-65326BB2FEEA}" destId="{BB796BE1-B1D3-4F3C-842C-0855139F5518}" srcOrd="0" destOrd="0" presId="urn:microsoft.com/office/officeart/2005/8/layout/hList1"/>
    <dgm:cxn modelId="{76692308-00D4-4215-9E51-7483050DD3C9}" srcId="{25F1C85B-F52E-4137-9AEE-D2D2E1F5E04E}" destId="{475A0C23-C981-47C8-AF62-B3E7D772E25A}" srcOrd="0" destOrd="0" parTransId="{00EA5F80-F7BB-437F-B83F-414DD32777AA}" sibTransId="{958C9FA5-185E-44CE-B3D2-56C7724194DE}"/>
    <dgm:cxn modelId="{683C2515-7CF9-4F80-B0F1-5609CEB55B03}" srcId="{B56AFD32-5F23-49B6-8922-EDB2A2C5223E}" destId="{F14D9322-9043-4BAE-9208-14D5BB79E4A0}" srcOrd="0" destOrd="0" parTransId="{3B1AE97F-F85A-4009-B219-58DC45546E17}" sibTransId="{5734C5B2-67FC-46C3-BF70-180D9DD95B4C}"/>
    <dgm:cxn modelId="{B68BD219-4161-4746-AA50-A82D91F2A350}" srcId="{25F1C85B-F52E-4137-9AEE-D2D2E1F5E04E}" destId="{0B486478-98A7-409D-8ECD-82271850554E}" srcOrd="4" destOrd="0" parTransId="{3ECC3EA5-5386-48D6-9760-09C6BC7B81E7}" sibTransId="{7FC742D5-E956-4346-98D5-96C90849D8EE}"/>
    <dgm:cxn modelId="{F9769123-3D6A-4B43-8414-DFE86505B70B}" type="presOf" srcId="{62FD660C-92F6-45A5-AFCB-F29F204C9E1F}" destId="{2A1F56DC-506A-448C-AF0E-3F99035A0F5D}" srcOrd="0" destOrd="0" presId="urn:microsoft.com/office/officeart/2005/8/layout/hList1"/>
    <dgm:cxn modelId="{D6AA732C-F0C4-4D3E-AC7C-859A81B2F3AC}" type="presOf" srcId="{25F1C85B-F52E-4137-9AEE-D2D2E1F5E04E}" destId="{188AF235-CE0A-45B6-90BA-A9427923B4D3}" srcOrd="0" destOrd="0" presId="urn:microsoft.com/office/officeart/2005/8/layout/hList1"/>
    <dgm:cxn modelId="{7F62CE2E-3DA1-48C9-A926-EBAE355D23C6}" type="presOf" srcId="{309CD4E5-86FD-4B02-A727-C3883B6D0806}" destId="{0B85888A-91AA-4EF3-B1EF-3CAB1CE26797}" srcOrd="0" destOrd="0" presId="urn:microsoft.com/office/officeart/2005/8/layout/hList1"/>
    <dgm:cxn modelId="{D889C33C-9181-4AAF-83B3-86DA1E6E6E09}" type="presOf" srcId="{8C3198A0-8D1A-45BB-9B77-A4EC7C83D5B9}" destId="{F5D159C9-4647-432C-87E8-2B9908A3626A}" srcOrd="0" destOrd="0" presId="urn:microsoft.com/office/officeart/2005/8/layout/hList1"/>
    <dgm:cxn modelId="{029B1941-677F-4F05-9BCD-650B27D4EF01}" type="presOf" srcId="{DF0C4512-30E8-4C18-A2A2-5EE4D86CD589}" destId="{31BC8AD2-139F-4A48-9545-967ECB8CE0F4}" srcOrd="0" destOrd="1" presId="urn:microsoft.com/office/officeart/2005/8/layout/hList1"/>
    <dgm:cxn modelId="{492BFE65-157E-44C7-9C10-1D09109A0077}" type="presOf" srcId="{0B486478-98A7-409D-8ECD-82271850554E}" destId="{5B810F6D-3519-4353-9D9E-520CC3D62600}" srcOrd="0" destOrd="0" presId="urn:microsoft.com/office/officeart/2005/8/layout/hList1"/>
    <dgm:cxn modelId="{E195C94D-F1B6-494B-808D-4D9A3E071395}" srcId="{24BBB15C-3673-477E-834B-65326BB2FEEA}" destId="{8C359C2B-6DB6-4E4F-944E-E8483E374643}" srcOrd="1" destOrd="0" parTransId="{B078D0B8-9B2C-43A0-A9FF-1207EF915091}" sibTransId="{95F9D2B9-4329-41ED-9205-1CC536C1484F}"/>
    <dgm:cxn modelId="{E3D7C24E-3990-488B-84A4-69C7FA07992E}" srcId="{8C3198A0-8D1A-45BB-9B77-A4EC7C83D5B9}" destId="{EC2668B0-0996-46DA-8CCB-FC5A75C151BF}" srcOrd="1" destOrd="0" parTransId="{8C6DDF21-6F42-4582-A6D1-F3A57E9157BB}" sibTransId="{71E73102-6D48-48D7-9B80-FB56A5FE2819}"/>
    <dgm:cxn modelId="{8435E076-DDB9-42F2-9BE3-480A8128F9E1}" srcId="{25F1C85B-F52E-4137-9AEE-D2D2E1F5E04E}" destId="{24BBB15C-3673-477E-834B-65326BB2FEEA}" srcOrd="2" destOrd="0" parTransId="{30881540-EC51-4730-AE58-D70E7229E36E}" sibTransId="{F9ED4DDA-BD0B-4F9F-B218-28837715D2F9}"/>
    <dgm:cxn modelId="{5C6F0E5A-DC91-4590-A74B-9181ACF75E63}" srcId="{475A0C23-C981-47C8-AF62-B3E7D772E25A}" destId="{0F60DB6C-FB48-4C4B-91C4-895013D00544}" srcOrd="0" destOrd="0" parTransId="{3DBB5368-C482-4445-A672-D0DC7C8CE253}" sibTransId="{11F2A9E6-5383-4207-9D0E-956B5C6540FE}"/>
    <dgm:cxn modelId="{1A763A85-45D0-4699-BA40-7BA70424D80A}" srcId="{B56AFD32-5F23-49B6-8922-EDB2A2C5223E}" destId="{0D80BACB-004F-4EB7-B6C2-AE1DEB7BF834}" srcOrd="1" destOrd="0" parTransId="{AF40B8D0-BFC9-4332-B53E-AB84299E0780}" sibTransId="{82FAFFF6-DA58-4A02-8754-C42D22B4AF88}"/>
    <dgm:cxn modelId="{E67BD38A-CABA-4746-A7F4-F37951254F65}" srcId="{25F1C85B-F52E-4137-9AEE-D2D2E1F5E04E}" destId="{B56AFD32-5F23-49B6-8922-EDB2A2C5223E}" srcOrd="1" destOrd="0" parTransId="{08881F00-FE32-4FC4-A676-5FB72C1E2D89}" sibTransId="{EA7BD013-D210-4573-9610-74889FF85752}"/>
    <dgm:cxn modelId="{3DDEA59B-797E-4F06-800E-84BE34F2A734}" type="presOf" srcId="{0D80BACB-004F-4EB7-B6C2-AE1DEB7BF834}" destId="{4C05BA53-110C-416D-B6FB-EEBBA9C3DE69}" srcOrd="0" destOrd="1" presId="urn:microsoft.com/office/officeart/2005/8/layout/hList1"/>
    <dgm:cxn modelId="{EE3D8EAF-ED81-4CC6-ACD9-50AF93477B24}" srcId="{24BBB15C-3673-477E-834B-65326BB2FEEA}" destId="{62FD660C-92F6-45A5-AFCB-F29F204C9E1F}" srcOrd="0" destOrd="0" parTransId="{F0A34223-BA70-49A1-AB02-743740CF4B24}" sibTransId="{5E108EE9-D77C-422A-96B4-D63318E457D2}"/>
    <dgm:cxn modelId="{9FDFA9B1-D27A-465B-9A59-7F700C24DBA5}" type="presOf" srcId="{EC2668B0-0996-46DA-8CCB-FC5A75C151BF}" destId="{CBAC439E-F9FE-4897-B3F7-C69C0E7B2DD0}" srcOrd="0" destOrd="1" presId="urn:microsoft.com/office/officeart/2005/8/layout/hList1"/>
    <dgm:cxn modelId="{14BD5DB7-CBA8-428A-AF6C-D22707A24E6E}" srcId="{25F1C85B-F52E-4137-9AEE-D2D2E1F5E04E}" destId="{8C3198A0-8D1A-45BB-9B77-A4EC7C83D5B9}" srcOrd="3" destOrd="0" parTransId="{CCF5E913-F6A4-4A3D-833E-DB9BD6E3D521}" sibTransId="{EB3D7BF3-638D-494C-B2BB-06E6970C0DA9}"/>
    <dgm:cxn modelId="{C0BE8EBD-8AA2-49C7-9ECB-8DD424C10CA1}" srcId="{8C3198A0-8D1A-45BB-9B77-A4EC7C83D5B9}" destId="{4C16D76B-1E3D-4F6D-B208-1E2770692188}" srcOrd="0" destOrd="0" parTransId="{A57568E8-5A1B-4414-AF1B-CA54ABCC67EB}" sibTransId="{1E622E80-3E56-43EB-A391-E7C0EA6DC3C9}"/>
    <dgm:cxn modelId="{F65B68DB-016D-4DE6-A275-5986BDEAD3DD}" srcId="{475A0C23-C981-47C8-AF62-B3E7D772E25A}" destId="{DF0C4512-30E8-4C18-A2A2-5EE4D86CD589}" srcOrd="1" destOrd="0" parTransId="{BD0A40B8-09A0-45EB-BEE7-438BAD5F1E66}" sibTransId="{96D33336-589A-41CB-9C87-8617732AE417}"/>
    <dgm:cxn modelId="{F824FFDB-5EB2-41C6-9C1D-39E2AE4C49CF}" srcId="{0B486478-98A7-409D-8ECD-82271850554E}" destId="{309CD4E5-86FD-4B02-A727-C3883B6D0806}" srcOrd="0" destOrd="0" parTransId="{2E3198C2-4C52-4329-A665-8681EE462C5F}" sibTransId="{68F65B3F-FF63-480F-A6BC-0822D3BA9B1B}"/>
    <dgm:cxn modelId="{A349C1DF-4822-4107-A82C-48EC4B40AD5B}" type="presOf" srcId="{F14D9322-9043-4BAE-9208-14D5BB79E4A0}" destId="{4C05BA53-110C-416D-B6FB-EEBBA9C3DE69}" srcOrd="0" destOrd="0" presId="urn:microsoft.com/office/officeart/2005/8/layout/hList1"/>
    <dgm:cxn modelId="{C975B1E0-D2C7-4A02-8810-AD260748E9A7}" type="presOf" srcId="{0F60DB6C-FB48-4C4B-91C4-895013D00544}" destId="{31BC8AD2-139F-4A48-9545-967ECB8CE0F4}" srcOrd="0" destOrd="0" presId="urn:microsoft.com/office/officeart/2005/8/layout/hList1"/>
    <dgm:cxn modelId="{834068E4-F305-49AE-B4CB-7A978536AC5B}" type="presOf" srcId="{4C16D76B-1E3D-4F6D-B208-1E2770692188}" destId="{CBAC439E-F9FE-4897-B3F7-C69C0E7B2DD0}" srcOrd="0" destOrd="0" presId="urn:microsoft.com/office/officeart/2005/8/layout/hList1"/>
    <dgm:cxn modelId="{16C694EA-B2CC-4181-8133-D472B12F16C2}" type="presOf" srcId="{8C359C2B-6DB6-4E4F-944E-E8483E374643}" destId="{2A1F56DC-506A-448C-AF0E-3F99035A0F5D}" srcOrd="0" destOrd="1" presId="urn:microsoft.com/office/officeart/2005/8/layout/hList1"/>
    <dgm:cxn modelId="{E0460FFD-D3BD-49E5-9E36-C12AFFF711B5}" type="presOf" srcId="{475A0C23-C981-47C8-AF62-B3E7D772E25A}" destId="{194958B9-A5F3-4691-AE35-79B43BEA7BE1}" srcOrd="0" destOrd="0" presId="urn:microsoft.com/office/officeart/2005/8/layout/hList1"/>
    <dgm:cxn modelId="{9C222BC3-7F06-4248-95DA-8A91A241E249}" type="presParOf" srcId="{188AF235-CE0A-45B6-90BA-A9427923B4D3}" destId="{9D973BD0-A98A-4E1A-8F11-3AC52CECE9E9}" srcOrd="0" destOrd="0" presId="urn:microsoft.com/office/officeart/2005/8/layout/hList1"/>
    <dgm:cxn modelId="{ED730EE6-747A-4678-B191-513AF684958C}" type="presParOf" srcId="{9D973BD0-A98A-4E1A-8F11-3AC52CECE9E9}" destId="{194958B9-A5F3-4691-AE35-79B43BEA7BE1}" srcOrd="0" destOrd="0" presId="urn:microsoft.com/office/officeart/2005/8/layout/hList1"/>
    <dgm:cxn modelId="{E5678BA4-0171-4996-810F-0198DE092984}" type="presParOf" srcId="{9D973BD0-A98A-4E1A-8F11-3AC52CECE9E9}" destId="{31BC8AD2-139F-4A48-9545-967ECB8CE0F4}" srcOrd="1" destOrd="0" presId="urn:microsoft.com/office/officeart/2005/8/layout/hList1"/>
    <dgm:cxn modelId="{6FD2E9D5-7EAB-4060-BD5B-9D608B09E7E6}" type="presParOf" srcId="{188AF235-CE0A-45B6-90BA-A9427923B4D3}" destId="{415ABDB4-81CF-4D6E-8F93-CE85F1E81AC0}" srcOrd="1" destOrd="0" presId="urn:microsoft.com/office/officeart/2005/8/layout/hList1"/>
    <dgm:cxn modelId="{67EA1546-7D77-4D83-A846-6337C3C4226F}" type="presParOf" srcId="{188AF235-CE0A-45B6-90BA-A9427923B4D3}" destId="{5843AAF1-1E79-4BA7-B675-14330FCB5D8C}" srcOrd="2" destOrd="0" presId="urn:microsoft.com/office/officeart/2005/8/layout/hList1"/>
    <dgm:cxn modelId="{D382A166-677D-411E-8F92-0753211E7D71}" type="presParOf" srcId="{5843AAF1-1E79-4BA7-B675-14330FCB5D8C}" destId="{6A04F1C0-3557-4090-9A22-D06E52E8510B}" srcOrd="0" destOrd="0" presId="urn:microsoft.com/office/officeart/2005/8/layout/hList1"/>
    <dgm:cxn modelId="{B2C7B089-52F0-4FE4-9BBB-100572FC1029}" type="presParOf" srcId="{5843AAF1-1E79-4BA7-B675-14330FCB5D8C}" destId="{4C05BA53-110C-416D-B6FB-EEBBA9C3DE69}" srcOrd="1" destOrd="0" presId="urn:microsoft.com/office/officeart/2005/8/layout/hList1"/>
    <dgm:cxn modelId="{36CD7549-5A00-4CF1-A816-4C66F03501BA}" type="presParOf" srcId="{188AF235-CE0A-45B6-90BA-A9427923B4D3}" destId="{4D4DCF78-6265-4ABF-91B4-06A98E41E493}" srcOrd="3" destOrd="0" presId="urn:microsoft.com/office/officeart/2005/8/layout/hList1"/>
    <dgm:cxn modelId="{54AF9ED1-9A2C-41EC-8650-624126E19011}" type="presParOf" srcId="{188AF235-CE0A-45B6-90BA-A9427923B4D3}" destId="{2392421A-2148-49A7-A8AE-375B355A8835}" srcOrd="4" destOrd="0" presId="urn:microsoft.com/office/officeart/2005/8/layout/hList1"/>
    <dgm:cxn modelId="{E0BCB03B-E37B-4AB4-ADCD-0810F2AAB982}" type="presParOf" srcId="{2392421A-2148-49A7-A8AE-375B355A8835}" destId="{BB796BE1-B1D3-4F3C-842C-0855139F5518}" srcOrd="0" destOrd="0" presId="urn:microsoft.com/office/officeart/2005/8/layout/hList1"/>
    <dgm:cxn modelId="{7E171755-FB34-4DCB-B54D-7826351EBDAC}" type="presParOf" srcId="{2392421A-2148-49A7-A8AE-375B355A8835}" destId="{2A1F56DC-506A-448C-AF0E-3F99035A0F5D}" srcOrd="1" destOrd="0" presId="urn:microsoft.com/office/officeart/2005/8/layout/hList1"/>
    <dgm:cxn modelId="{CA506141-29A7-49D2-A0CF-5621C71E32C2}" type="presParOf" srcId="{188AF235-CE0A-45B6-90BA-A9427923B4D3}" destId="{52B57B2F-4EA6-4564-A247-397FDF7DD765}" srcOrd="5" destOrd="0" presId="urn:microsoft.com/office/officeart/2005/8/layout/hList1"/>
    <dgm:cxn modelId="{A79B1C4C-BA24-4E09-B834-1C528B80D4EF}" type="presParOf" srcId="{188AF235-CE0A-45B6-90BA-A9427923B4D3}" destId="{8D47C930-AF3F-454C-9461-D8385B927996}" srcOrd="6" destOrd="0" presId="urn:microsoft.com/office/officeart/2005/8/layout/hList1"/>
    <dgm:cxn modelId="{0B71C754-A17D-415D-885A-98AD55AC94C7}" type="presParOf" srcId="{8D47C930-AF3F-454C-9461-D8385B927996}" destId="{F5D159C9-4647-432C-87E8-2B9908A3626A}" srcOrd="0" destOrd="0" presId="urn:microsoft.com/office/officeart/2005/8/layout/hList1"/>
    <dgm:cxn modelId="{56C60618-083E-4C82-ABFF-D9A80F2D4805}" type="presParOf" srcId="{8D47C930-AF3F-454C-9461-D8385B927996}" destId="{CBAC439E-F9FE-4897-B3F7-C69C0E7B2DD0}" srcOrd="1" destOrd="0" presId="urn:microsoft.com/office/officeart/2005/8/layout/hList1"/>
    <dgm:cxn modelId="{0A636AF8-4B4A-4F72-827C-666454CFCC66}" type="presParOf" srcId="{188AF235-CE0A-45B6-90BA-A9427923B4D3}" destId="{D84C32F8-9D8C-474D-8E0E-64B64D89DFAA}" srcOrd="7" destOrd="0" presId="urn:microsoft.com/office/officeart/2005/8/layout/hList1"/>
    <dgm:cxn modelId="{EFE83A9B-A2AA-4373-B6C6-8059F6DCBB53}" type="presParOf" srcId="{188AF235-CE0A-45B6-90BA-A9427923B4D3}" destId="{0C4D9BA1-819E-4474-BE41-0FD826B5F6A7}" srcOrd="8" destOrd="0" presId="urn:microsoft.com/office/officeart/2005/8/layout/hList1"/>
    <dgm:cxn modelId="{D8B0577F-DF6A-427B-8771-C8C05E0465B6}" type="presParOf" srcId="{0C4D9BA1-819E-4474-BE41-0FD826B5F6A7}" destId="{5B810F6D-3519-4353-9D9E-520CC3D62600}" srcOrd="0" destOrd="0" presId="urn:microsoft.com/office/officeart/2005/8/layout/hList1"/>
    <dgm:cxn modelId="{A762706D-DCD0-475B-B091-75EA5ED64E75}" type="presParOf" srcId="{0C4D9BA1-819E-4474-BE41-0FD826B5F6A7}" destId="{0B85888A-91AA-4EF3-B1EF-3CAB1CE267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2AC62B-D785-4CA7-A8AC-EF9C17D9957F}"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65700828-1DAA-4207-8C23-CAB689C82CD8}">
      <dgm:prSet custT="1"/>
      <dgm:spPr/>
      <dgm:t>
        <a:bodyPr/>
        <a:lstStyle/>
        <a:p>
          <a:pPr>
            <a:lnSpc>
              <a:spcPct val="100000"/>
            </a:lnSpc>
          </a:pPr>
          <a:r>
            <a:rPr lang="en-GB" sz="1400" b="1"/>
            <a:t>Beginnen Sie mit dem Lernenden im Kopf: </a:t>
          </a:r>
          <a:r>
            <a:rPr lang="en-GB" sz="1400"/>
            <a:t>Verstehen Sie die Bedürfnisse, Interessen und Herausforderungen Ihrer Schüler. Entwerfen Sie Inhalte, die für ihr Leben und ihre Zukunftswünsche relevant sind, um sie ansprechender und sinnvoller zu gestalten.</a:t>
          </a:r>
          <a:endParaRPr lang="en-US" sz="1400"/>
        </a:p>
      </dgm:t>
    </dgm:pt>
    <dgm:pt modelId="{3154149E-004B-43F5-9CDF-F57A9DAA013E}" type="parTrans" cxnId="{C3C5131E-EE46-4776-9219-3B8F53CE0303}">
      <dgm:prSet/>
      <dgm:spPr/>
      <dgm:t>
        <a:bodyPr/>
        <a:lstStyle/>
        <a:p>
          <a:endParaRPr lang="en-US" sz="2400"/>
        </a:p>
      </dgm:t>
    </dgm:pt>
    <dgm:pt modelId="{57F67F9E-9227-4D5C-BE3A-D35E3006DE0B}" type="sibTrans" cxnId="{C3C5131E-EE46-4776-9219-3B8F53CE0303}">
      <dgm:prSet/>
      <dgm:spPr/>
      <dgm:t>
        <a:bodyPr/>
        <a:lstStyle/>
        <a:p>
          <a:endParaRPr lang="en-US" sz="2400"/>
        </a:p>
      </dgm:t>
    </dgm:pt>
    <dgm:pt modelId="{A3FA78B8-27AB-477C-88A8-63412846E6D1}">
      <dgm:prSet custT="1"/>
      <dgm:spPr/>
      <dgm:t>
        <a:bodyPr/>
        <a:lstStyle/>
        <a:p>
          <a:pPr>
            <a:lnSpc>
              <a:spcPct val="100000"/>
            </a:lnSpc>
          </a:pPr>
          <a:r>
            <a:rPr lang="en-GB" sz="1400" b="1"/>
            <a:t>Interaktive Elemente einbinden: </a:t>
          </a:r>
          <a:r>
            <a:rPr lang="en-GB" sz="1400"/>
            <a:t>Verwenden Sie interaktive Videos, Quizfragen und Simulationen, die zur aktiven Teilnahme anregen. Interaktive Elemente können den passiven Konsum von Inhalten in eine aktive Lernerfahrung umwandeln und ein tieferes Verständnis fördern.</a:t>
          </a:r>
          <a:endParaRPr lang="en-US" sz="1400"/>
        </a:p>
      </dgm:t>
    </dgm:pt>
    <dgm:pt modelId="{A0FF1421-E9B7-4DAC-992D-97DB989C7A98}" type="parTrans" cxnId="{7CF3F5A7-DE13-4566-8FB1-D20C7278F224}">
      <dgm:prSet/>
      <dgm:spPr/>
      <dgm:t>
        <a:bodyPr/>
        <a:lstStyle/>
        <a:p>
          <a:endParaRPr lang="en-US" sz="2400"/>
        </a:p>
      </dgm:t>
    </dgm:pt>
    <dgm:pt modelId="{BBE0A739-5A1E-4471-B8A6-C403D622F5BA}" type="sibTrans" cxnId="{7CF3F5A7-DE13-4566-8FB1-D20C7278F224}">
      <dgm:prSet/>
      <dgm:spPr/>
      <dgm:t>
        <a:bodyPr/>
        <a:lstStyle/>
        <a:p>
          <a:endParaRPr lang="en-US" sz="2400"/>
        </a:p>
      </dgm:t>
    </dgm:pt>
    <dgm:pt modelId="{6BD07F21-A90A-4050-BEC6-03B51808445F}">
      <dgm:prSet custT="1"/>
      <dgm:spPr/>
      <dgm:t>
        <a:bodyPr/>
        <a:lstStyle/>
        <a:p>
          <a:pPr>
            <a:lnSpc>
              <a:spcPct val="100000"/>
            </a:lnSpc>
          </a:pPr>
          <a:r>
            <a:rPr lang="en-GB" sz="1400" b="1"/>
            <a:t>Nutzen Sie das Storytelling: </a:t>
          </a:r>
          <a:r>
            <a:rPr lang="en-GB" sz="1400"/>
            <a:t>Betten Sie Konzepte in Geschichten oder Szenarien aus dem wirklichen Leben ein. Durch das Erzählen von Geschichten werden komplexe Ideen leichter nachvollziehbar und einprägsamer, was das Behalten und Verstehen fördert.</a:t>
          </a:r>
          <a:endParaRPr lang="en-US" sz="1400"/>
        </a:p>
      </dgm:t>
    </dgm:pt>
    <dgm:pt modelId="{F1649F87-AA81-48DD-8F86-352E5C5E1213}" type="parTrans" cxnId="{03AB63C6-4803-4578-AE1F-24A210C621D6}">
      <dgm:prSet/>
      <dgm:spPr/>
      <dgm:t>
        <a:bodyPr/>
        <a:lstStyle/>
        <a:p>
          <a:endParaRPr lang="en-US" sz="2400"/>
        </a:p>
      </dgm:t>
    </dgm:pt>
    <dgm:pt modelId="{A26117C8-1468-40CD-A4E2-10996A6F6921}" type="sibTrans" cxnId="{03AB63C6-4803-4578-AE1F-24A210C621D6}">
      <dgm:prSet/>
      <dgm:spPr/>
      <dgm:t>
        <a:bodyPr/>
        <a:lstStyle/>
        <a:p>
          <a:endParaRPr lang="en-US" sz="2400"/>
        </a:p>
      </dgm:t>
    </dgm:pt>
    <dgm:pt modelId="{97A1BEEF-78EC-45F3-A342-00B2A115F279}">
      <dgm:prSet custT="1"/>
      <dgm:spPr/>
      <dgm:t>
        <a:bodyPr/>
        <a:lstStyle/>
        <a:p>
          <a:pPr>
            <a:lnSpc>
              <a:spcPct val="100000"/>
            </a:lnSpc>
          </a:pPr>
          <a:r>
            <a:rPr lang="en-GB" sz="1400" b="1"/>
            <a:t>Fördern Sie Neugierde und Nachfragen: </a:t>
          </a:r>
          <a:r>
            <a:rPr lang="en-GB" sz="1400"/>
            <a:t>Stellen Sie Fragen, die zum Nachdenken anregen, oder präsentieren Sie Probleme zu Beginn Ihrer Inhalte. Dieser Ansatz weckt die Neugier und motiviert die SchülerInnen, den Stoff auf der Suche nach Antworten oder Lösungen zu erforschen.</a:t>
          </a:r>
          <a:endParaRPr lang="en-US" sz="1400"/>
        </a:p>
      </dgm:t>
    </dgm:pt>
    <dgm:pt modelId="{A220F15B-4160-4F9F-B22F-A6F8F7EC914D}" type="parTrans" cxnId="{1822A433-2EE2-451A-883F-78A470F15EFF}">
      <dgm:prSet/>
      <dgm:spPr/>
      <dgm:t>
        <a:bodyPr/>
        <a:lstStyle/>
        <a:p>
          <a:endParaRPr lang="en-US" sz="2400"/>
        </a:p>
      </dgm:t>
    </dgm:pt>
    <dgm:pt modelId="{6CE1435A-3E63-402B-888D-355E3A00C7B5}" type="sibTrans" cxnId="{1822A433-2EE2-451A-883F-78A470F15EFF}">
      <dgm:prSet/>
      <dgm:spPr/>
      <dgm:t>
        <a:bodyPr/>
        <a:lstStyle/>
        <a:p>
          <a:endParaRPr lang="en-US" sz="2400"/>
        </a:p>
      </dgm:t>
    </dgm:pt>
    <dgm:pt modelId="{EA52DC5D-5C55-4CF0-B6DD-F30A293A4828}">
      <dgm:prSet custT="1"/>
      <dgm:spPr/>
      <dgm:t>
        <a:bodyPr/>
        <a:lstStyle/>
        <a:p>
          <a:pPr>
            <a:lnSpc>
              <a:spcPct val="100000"/>
            </a:lnSpc>
          </a:pPr>
          <a:r>
            <a:rPr lang="en-GB" sz="1400" b="1"/>
            <a:t>Multimedia-Ressourcen nutzen: </a:t>
          </a:r>
          <a:r>
            <a:rPr lang="en-GB" sz="1400"/>
            <a:t>Kombinieren Sie Texte, Bilder, Videos und Audiodateien, um verschiedenen Lernstilen gerecht zu werden. Ein multimedialer Ansatz kann den Inhalt für eine vielfältige Schülerschaft zugänglicher und ansprechender machen.</a:t>
          </a:r>
          <a:endParaRPr lang="en-US" sz="1400"/>
        </a:p>
      </dgm:t>
    </dgm:pt>
    <dgm:pt modelId="{E00F9400-8CCF-4A89-9EFE-08264B3D5749}" type="parTrans" cxnId="{464373FD-58D5-4275-9191-8DCC6D697CE8}">
      <dgm:prSet/>
      <dgm:spPr/>
      <dgm:t>
        <a:bodyPr/>
        <a:lstStyle/>
        <a:p>
          <a:endParaRPr lang="en-US" sz="2400"/>
        </a:p>
      </dgm:t>
    </dgm:pt>
    <dgm:pt modelId="{11A2EB32-1C69-4229-9462-081B7B6F0809}" type="sibTrans" cxnId="{464373FD-58D5-4275-9191-8DCC6D697CE8}">
      <dgm:prSet/>
      <dgm:spPr/>
      <dgm:t>
        <a:bodyPr/>
        <a:lstStyle/>
        <a:p>
          <a:endParaRPr lang="en-US" sz="2400"/>
        </a:p>
      </dgm:t>
    </dgm:pt>
    <dgm:pt modelId="{E90F8951-A1E6-49FE-8FB4-C479050BF278}">
      <dgm:prSet custT="1"/>
      <dgm:spPr/>
      <dgm:t>
        <a:bodyPr/>
        <a:lstStyle/>
        <a:p>
          <a:pPr>
            <a:lnSpc>
              <a:spcPct val="100000"/>
            </a:lnSpc>
          </a:pPr>
          <a:r>
            <a:rPr lang="en-GB" sz="1400" b="1"/>
            <a:t>Fördern Sie Zusammenarbeit und Diskussion</a:t>
          </a:r>
          <a:r>
            <a:rPr lang="en-GB" sz="1400"/>
            <a:t>: Gestalten Sie Inhalte, die die Schüler zur Zusammenarbeit oder zu Diskussionen auffordern, entweder online oder im Klassenzimmer. Die Zusammenarbeit bereichert die Lernerfahrung und ermöglicht es den Schülern, verschiedene Perspektiven zu erkunden und ihr Verständnis zu vertiefen.</a:t>
          </a:r>
          <a:endParaRPr lang="en-US" sz="1400"/>
        </a:p>
      </dgm:t>
    </dgm:pt>
    <dgm:pt modelId="{78F52F67-CFEC-4022-A69F-4B5291B56DC6}" type="parTrans" cxnId="{ED8CC167-3782-47D4-8D35-B0370C0E1BFD}">
      <dgm:prSet/>
      <dgm:spPr/>
      <dgm:t>
        <a:bodyPr/>
        <a:lstStyle/>
        <a:p>
          <a:endParaRPr lang="en-US" sz="2400"/>
        </a:p>
      </dgm:t>
    </dgm:pt>
    <dgm:pt modelId="{FCC76C96-57C3-4ACD-B2A1-DADD49268A50}" type="sibTrans" cxnId="{ED8CC167-3782-47D4-8D35-B0370C0E1BFD}">
      <dgm:prSet/>
      <dgm:spPr/>
      <dgm:t>
        <a:bodyPr/>
        <a:lstStyle/>
        <a:p>
          <a:endParaRPr lang="en-US" sz="2400"/>
        </a:p>
      </dgm:t>
    </dgm:pt>
    <dgm:pt modelId="{1E7F8EC3-F1D8-4DFB-8D3C-BC7420E5D189}" type="pres">
      <dgm:prSet presAssocID="{0F2AC62B-D785-4CA7-A8AC-EF9C17D9957F}" presName="root" presStyleCnt="0">
        <dgm:presLayoutVars>
          <dgm:dir/>
          <dgm:resizeHandles val="exact"/>
        </dgm:presLayoutVars>
      </dgm:prSet>
      <dgm:spPr/>
    </dgm:pt>
    <dgm:pt modelId="{1D0E2BEF-E711-4464-9DD9-9EB81902BA4A}" type="pres">
      <dgm:prSet presAssocID="{65700828-1DAA-4207-8C23-CAB689C82CD8}" presName="compNode" presStyleCnt="0"/>
      <dgm:spPr/>
    </dgm:pt>
    <dgm:pt modelId="{63CA83C9-A310-4008-AFBA-B010568EF864}" type="pres">
      <dgm:prSet presAssocID="{65700828-1DAA-4207-8C23-CAB689C82C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4405EAF-4123-484A-B994-EB333B9E933A}" type="pres">
      <dgm:prSet presAssocID="{65700828-1DAA-4207-8C23-CAB689C82CD8}" presName="spaceRect" presStyleCnt="0"/>
      <dgm:spPr/>
    </dgm:pt>
    <dgm:pt modelId="{19C8C5E2-F269-41FF-8FE2-15F121CE6352}" type="pres">
      <dgm:prSet presAssocID="{65700828-1DAA-4207-8C23-CAB689C82CD8}" presName="textRect" presStyleLbl="revTx" presStyleIdx="0" presStyleCnt="6">
        <dgm:presLayoutVars>
          <dgm:chMax val="1"/>
          <dgm:chPref val="1"/>
        </dgm:presLayoutVars>
      </dgm:prSet>
      <dgm:spPr/>
    </dgm:pt>
    <dgm:pt modelId="{6D74C8EE-0162-4246-9F89-0E9CB1FF19C8}" type="pres">
      <dgm:prSet presAssocID="{57F67F9E-9227-4D5C-BE3A-D35E3006DE0B}" presName="sibTrans" presStyleCnt="0"/>
      <dgm:spPr/>
    </dgm:pt>
    <dgm:pt modelId="{1657CFE6-AEF4-42E8-A9CA-EDAB0CF6A47B}" type="pres">
      <dgm:prSet presAssocID="{A3FA78B8-27AB-477C-88A8-63412846E6D1}" presName="compNode" presStyleCnt="0"/>
      <dgm:spPr/>
    </dgm:pt>
    <dgm:pt modelId="{D85342B2-4F54-441E-9CE0-DF74A4641C37}" type="pres">
      <dgm:prSet presAssocID="{A3FA78B8-27AB-477C-88A8-63412846E6D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er board"/>
        </a:ext>
      </dgm:extLst>
    </dgm:pt>
    <dgm:pt modelId="{59D00400-55CB-4C77-A204-176AA6DECC0A}" type="pres">
      <dgm:prSet presAssocID="{A3FA78B8-27AB-477C-88A8-63412846E6D1}" presName="spaceRect" presStyleCnt="0"/>
      <dgm:spPr/>
    </dgm:pt>
    <dgm:pt modelId="{3CE33045-66F9-4AA7-8523-F2AB964B9FBB}" type="pres">
      <dgm:prSet presAssocID="{A3FA78B8-27AB-477C-88A8-63412846E6D1}" presName="textRect" presStyleLbl="revTx" presStyleIdx="1" presStyleCnt="6">
        <dgm:presLayoutVars>
          <dgm:chMax val="1"/>
          <dgm:chPref val="1"/>
        </dgm:presLayoutVars>
      </dgm:prSet>
      <dgm:spPr/>
    </dgm:pt>
    <dgm:pt modelId="{FD39AD1D-381D-44DE-B29D-686E1F9B1BA5}" type="pres">
      <dgm:prSet presAssocID="{BBE0A739-5A1E-4471-B8A6-C403D622F5BA}" presName="sibTrans" presStyleCnt="0"/>
      <dgm:spPr/>
    </dgm:pt>
    <dgm:pt modelId="{24FBB26D-5F03-40F6-BAE5-145672B4D5EC}" type="pres">
      <dgm:prSet presAssocID="{6BD07F21-A90A-4050-BEC6-03B51808445F}" presName="compNode" presStyleCnt="0"/>
      <dgm:spPr/>
    </dgm:pt>
    <dgm:pt modelId="{9255C666-5201-445D-BB77-A8F9A33C7FDA}" type="pres">
      <dgm:prSet presAssocID="{6BD07F21-A90A-4050-BEC6-03B5180844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ma"/>
        </a:ext>
      </dgm:extLst>
    </dgm:pt>
    <dgm:pt modelId="{80110AF9-FFA2-48D3-B2C5-D3410FAC77A8}" type="pres">
      <dgm:prSet presAssocID="{6BD07F21-A90A-4050-BEC6-03B51808445F}" presName="spaceRect" presStyleCnt="0"/>
      <dgm:spPr/>
    </dgm:pt>
    <dgm:pt modelId="{B989A101-239A-4464-917A-0F134C553852}" type="pres">
      <dgm:prSet presAssocID="{6BD07F21-A90A-4050-BEC6-03B51808445F}" presName="textRect" presStyleLbl="revTx" presStyleIdx="2" presStyleCnt="6">
        <dgm:presLayoutVars>
          <dgm:chMax val="1"/>
          <dgm:chPref val="1"/>
        </dgm:presLayoutVars>
      </dgm:prSet>
      <dgm:spPr/>
    </dgm:pt>
    <dgm:pt modelId="{D5B83E02-1C35-447D-9663-04DA640DF4B8}" type="pres">
      <dgm:prSet presAssocID="{A26117C8-1468-40CD-A4E2-10996A6F6921}" presName="sibTrans" presStyleCnt="0"/>
      <dgm:spPr/>
    </dgm:pt>
    <dgm:pt modelId="{C6A1E99F-B5CD-4D23-A4E2-5147752198F0}" type="pres">
      <dgm:prSet presAssocID="{97A1BEEF-78EC-45F3-A342-00B2A115F279}" presName="compNode" presStyleCnt="0"/>
      <dgm:spPr/>
    </dgm:pt>
    <dgm:pt modelId="{408C33A1-41FC-4175-ADA6-895BEE6274C2}" type="pres">
      <dgm:prSet presAssocID="{97A1BEEF-78EC-45F3-A342-00B2A115F27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 mark"/>
        </a:ext>
      </dgm:extLst>
    </dgm:pt>
    <dgm:pt modelId="{15D3AD40-ECB8-41C5-A8D1-EDD507CFFD12}" type="pres">
      <dgm:prSet presAssocID="{97A1BEEF-78EC-45F3-A342-00B2A115F279}" presName="spaceRect" presStyleCnt="0"/>
      <dgm:spPr/>
    </dgm:pt>
    <dgm:pt modelId="{63C26F37-F30A-4013-8D9B-A8386A8389FD}" type="pres">
      <dgm:prSet presAssocID="{97A1BEEF-78EC-45F3-A342-00B2A115F279}" presName="textRect" presStyleLbl="revTx" presStyleIdx="3" presStyleCnt="6">
        <dgm:presLayoutVars>
          <dgm:chMax val="1"/>
          <dgm:chPref val="1"/>
        </dgm:presLayoutVars>
      </dgm:prSet>
      <dgm:spPr/>
    </dgm:pt>
    <dgm:pt modelId="{78079826-F3DC-4BFD-98D6-303A1E0B0E2D}" type="pres">
      <dgm:prSet presAssocID="{6CE1435A-3E63-402B-888D-355E3A00C7B5}" presName="sibTrans" presStyleCnt="0"/>
      <dgm:spPr/>
    </dgm:pt>
    <dgm:pt modelId="{473A7A77-6D7A-4889-BEF7-5F974E7180ED}" type="pres">
      <dgm:prSet presAssocID="{EA52DC5D-5C55-4CF0-B6DD-F30A293A4828}" presName="compNode" presStyleCnt="0"/>
      <dgm:spPr/>
    </dgm:pt>
    <dgm:pt modelId="{99F76E62-95C3-4405-A8B3-344CBCFDAB9F}" type="pres">
      <dgm:prSet presAssocID="{EA52DC5D-5C55-4CF0-B6DD-F30A293A482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cast"/>
        </a:ext>
      </dgm:extLst>
    </dgm:pt>
    <dgm:pt modelId="{1F72AB13-9DC4-4ABE-9A49-F19D4FC08766}" type="pres">
      <dgm:prSet presAssocID="{EA52DC5D-5C55-4CF0-B6DD-F30A293A4828}" presName="spaceRect" presStyleCnt="0"/>
      <dgm:spPr/>
    </dgm:pt>
    <dgm:pt modelId="{530C106F-8275-4E00-BFD7-1603FCFBCC43}" type="pres">
      <dgm:prSet presAssocID="{EA52DC5D-5C55-4CF0-B6DD-F30A293A4828}" presName="textRect" presStyleLbl="revTx" presStyleIdx="4" presStyleCnt="6">
        <dgm:presLayoutVars>
          <dgm:chMax val="1"/>
          <dgm:chPref val="1"/>
        </dgm:presLayoutVars>
      </dgm:prSet>
      <dgm:spPr/>
    </dgm:pt>
    <dgm:pt modelId="{E91C7E41-DF77-4F3D-A10F-17A44897F27E}" type="pres">
      <dgm:prSet presAssocID="{11A2EB32-1C69-4229-9462-081B7B6F0809}" presName="sibTrans" presStyleCnt="0"/>
      <dgm:spPr/>
    </dgm:pt>
    <dgm:pt modelId="{2601B5EB-7BCE-4B49-BD69-23DE5979C256}" type="pres">
      <dgm:prSet presAssocID="{E90F8951-A1E6-49FE-8FB4-C479050BF278}" presName="compNode" presStyleCnt="0"/>
      <dgm:spPr/>
    </dgm:pt>
    <dgm:pt modelId="{FA6ADA3D-0CF3-46BF-A537-A4ABF0034BFB}" type="pres">
      <dgm:prSet presAssocID="{E90F8951-A1E6-49FE-8FB4-C479050BF27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ard Room"/>
        </a:ext>
      </dgm:extLst>
    </dgm:pt>
    <dgm:pt modelId="{C2E27CE5-DFC2-4D68-9C11-B1FDA36DAA47}" type="pres">
      <dgm:prSet presAssocID="{E90F8951-A1E6-49FE-8FB4-C479050BF278}" presName="spaceRect" presStyleCnt="0"/>
      <dgm:spPr/>
    </dgm:pt>
    <dgm:pt modelId="{2ED86B48-E099-41D0-A45F-38480355B012}" type="pres">
      <dgm:prSet presAssocID="{E90F8951-A1E6-49FE-8FB4-C479050BF278}" presName="textRect" presStyleLbl="revTx" presStyleIdx="5" presStyleCnt="6">
        <dgm:presLayoutVars>
          <dgm:chMax val="1"/>
          <dgm:chPref val="1"/>
        </dgm:presLayoutVars>
      </dgm:prSet>
      <dgm:spPr/>
    </dgm:pt>
  </dgm:ptLst>
  <dgm:cxnLst>
    <dgm:cxn modelId="{C3C5131E-EE46-4776-9219-3B8F53CE0303}" srcId="{0F2AC62B-D785-4CA7-A8AC-EF9C17D9957F}" destId="{65700828-1DAA-4207-8C23-CAB689C82CD8}" srcOrd="0" destOrd="0" parTransId="{3154149E-004B-43F5-9CDF-F57A9DAA013E}" sibTransId="{57F67F9E-9227-4D5C-BE3A-D35E3006DE0B}"/>
    <dgm:cxn modelId="{8D334F31-8A60-4659-A099-472FE9D63BE6}" type="presOf" srcId="{97A1BEEF-78EC-45F3-A342-00B2A115F279}" destId="{63C26F37-F30A-4013-8D9B-A8386A8389FD}" srcOrd="0" destOrd="0" presId="urn:microsoft.com/office/officeart/2018/2/layout/IconLabelList"/>
    <dgm:cxn modelId="{1822A433-2EE2-451A-883F-78A470F15EFF}" srcId="{0F2AC62B-D785-4CA7-A8AC-EF9C17D9957F}" destId="{97A1BEEF-78EC-45F3-A342-00B2A115F279}" srcOrd="3" destOrd="0" parTransId="{A220F15B-4160-4F9F-B22F-A6F8F7EC914D}" sibTransId="{6CE1435A-3E63-402B-888D-355E3A00C7B5}"/>
    <dgm:cxn modelId="{ED8CC167-3782-47D4-8D35-B0370C0E1BFD}" srcId="{0F2AC62B-D785-4CA7-A8AC-EF9C17D9957F}" destId="{E90F8951-A1E6-49FE-8FB4-C479050BF278}" srcOrd="5" destOrd="0" parTransId="{78F52F67-CFEC-4022-A69F-4B5291B56DC6}" sibTransId="{FCC76C96-57C3-4ACD-B2A1-DADD49268A50}"/>
    <dgm:cxn modelId="{BBA7AB59-C494-441C-9BD8-557D7790F944}" type="presOf" srcId="{6BD07F21-A90A-4050-BEC6-03B51808445F}" destId="{B989A101-239A-4464-917A-0F134C553852}" srcOrd="0" destOrd="0" presId="urn:microsoft.com/office/officeart/2018/2/layout/IconLabelList"/>
    <dgm:cxn modelId="{90DA4B8B-5953-4648-8CF6-E5A28E16F81B}" type="presOf" srcId="{0F2AC62B-D785-4CA7-A8AC-EF9C17D9957F}" destId="{1E7F8EC3-F1D8-4DFB-8D3C-BC7420E5D189}" srcOrd="0" destOrd="0" presId="urn:microsoft.com/office/officeart/2018/2/layout/IconLabelList"/>
    <dgm:cxn modelId="{32F9AC8F-8744-4DEB-9144-11FD8FAAE599}" type="presOf" srcId="{EA52DC5D-5C55-4CF0-B6DD-F30A293A4828}" destId="{530C106F-8275-4E00-BFD7-1603FCFBCC43}" srcOrd="0" destOrd="0" presId="urn:microsoft.com/office/officeart/2018/2/layout/IconLabelList"/>
    <dgm:cxn modelId="{7CF3F5A7-DE13-4566-8FB1-D20C7278F224}" srcId="{0F2AC62B-D785-4CA7-A8AC-EF9C17D9957F}" destId="{A3FA78B8-27AB-477C-88A8-63412846E6D1}" srcOrd="1" destOrd="0" parTransId="{A0FF1421-E9B7-4DAC-992D-97DB989C7A98}" sibTransId="{BBE0A739-5A1E-4471-B8A6-C403D622F5BA}"/>
    <dgm:cxn modelId="{5E13A7B9-CA64-4A24-B823-1E0BF72AA250}" type="presOf" srcId="{E90F8951-A1E6-49FE-8FB4-C479050BF278}" destId="{2ED86B48-E099-41D0-A45F-38480355B012}" srcOrd="0" destOrd="0" presId="urn:microsoft.com/office/officeart/2018/2/layout/IconLabelList"/>
    <dgm:cxn modelId="{03AB63C6-4803-4578-AE1F-24A210C621D6}" srcId="{0F2AC62B-D785-4CA7-A8AC-EF9C17D9957F}" destId="{6BD07F21-A90A-4050-BEC6-03B51808445F}" srcOrd="2" destOrd="0" parTransId="{F1649F87-AA81-48DD-8F86-352E5C5E1213}" sibTransId="{A26117C8-1468-40CD-A4E2-10996A6F6921}"/>
    <dgm:cxn modelId="{000014E0-C89A-4340-83FD-858B20790330}" type="presOf" srcId="{65700828-1DAA-4207-8C23-CAB689C82CD8}" destId="{19C8C5E2-F269-41FF-8FE2-15F121CE6352}" srcOrd="0" destOrd="0" presId="urn:microsoft.com/office/officeart/2018/2/layout/IconLabelList"/>
    <dgm:cxn modelId="{F9B24DFC-C36E-4195-A433-BC83CEDEA809}" type="presOf" srcId="{A3FA78B8-27AB-477C-88A8-63412846E6D1}" destId="{3CE33045-66F9-4AA7-8523-F2AB964B9FBB}" srcOrd="0" destOrd="0" presId="urn:microsoft.com/office/officeart/2018/2/layout/IconLabelList"/>
    <dgm:cxn modelId="{464373FD-58D5-4275-9191-8DCC6D697CE8}" srcId="{0F2AC62B-D785-4CA7-A8AC-EF9C17D9957F}" destId="{EA52DC5D-5C55-4CF0-B6DD-F30A293A4828}" srcOrd="4" destOrd="0" parTransId="{E00F9400-8CCF-4A89-9EFE-08264B3D5749}" sibTransId="{11A2EB32-1C69-4229-9462-081B7B6F0809}"/>
    <dgm:cxn modelId="{F830AD61-B000-4CD8-B383-9F90735FA6BE}" type="presParOf" srcId="{1E7F8EC3-F1D8-4DFB-8D3C-BC7420E5D189}" destId="{1D0E2BEF-E711-4464-9DD9-9EB81902BA4A}" srcOrd="0" destOrd="0" presId="urn:microsoft.com/office/officeart/2018/2/layout/IconLabelList"/>
    <dgm:cxn modelId="{7DE4E0C5-9D2D-4FB8-BE73-1A426C397C96}" type="presParOf" srcId="{1D0E2BEF-E711-4464-9DD9-9EB81902BA4A}" destId="{63CA83C9-A310-4008-AFBA-B010568EF864}" srcOrd="0" destOrd="0" presId="urn:microsoft.com/office/officeart/2018/2/layout/IconLabelList"/>
    <dgm:cxn modelId="{EA6DF10F-70B2-41DC-A51C-87C4A8A7C95B}" type="presParOf" srcId="{1D0E2BEF-E711-4464-9DD9-9EB81902BA4A}" destId="{F4405EAF-4123-484A-B994-EB333B9E933A}" srcOrd="1" destOrd="0" presId="urn:microsoft.com/office/officeart/2018/2/layout/IconLabelList"/>
    <dgm:cxn modelId="{8B5575FD-B0A6-4D74-BFA0-89E0DFF9106A}" type="presParOf" srcId="{1D0E2BEF-E711-4464-9DD9-9EB81902BA4A}" destId="{19C8C5E2-F269-41FF-8FE2-15F121CE6352}" srcOrd="2" destOrd="0" presId="urn:microsoft.com/office/officeart/2018/2/layout/IconLabelList"/>
    <dgm:cxn modelId="{95807495-D147-4469-AB21-C90C5F334560}" type="presParOf" srcId="{1E7F8EC3-F1D8-4DFB-8D3C-BC7420E5D189}" destId="{6D74C8EE-0162-4246-9F89-0E9CB1FF19C8}" srcOrd="1" destOrd="0" presId="urn:microsoft.com/office/officeart/2018/2/layout/IconLabelList"/>
    <dgm:cxn modelId="{15A0DC0C-E9DC-4DCF-A0FE-ABCAE90E4D17}" type="presParOf" srcId="{1E7F8EC3-F1D8-4DFB-8D3C-BC7420E5D189}" destId="{1657CFE6-AEF4-42E8-A9CA-EDAB0CF6A47B}" srcOrd="2" destOrd="0" presId="urn:microsoft.com/office/officeart/2018/2/layout/IconLabelList"/>
    <dgm:cxn modelId="{15E519E1-9913-4C91-A8AB-EF35B5BE14F8}" type="presParOf" srcId="{1657CFE6-AEF4-42E8-A9CA-EDAB0CF6A47B}" destId="{D85342B2-4F54-441E-9CE0-DF74A4641C37}" srcOrd="0" destOrd="0" presId="urn:microsoft.com/office/officeart/2018/2/layout/IconLabelList"/>
    <dgm:cxn modelId="{405BDAC9-691D-4FD0-BA3D-60308F067D30}" type="presParOf" srcId="{1657CFE6-AEF4-42E8-A9CA-EDAB0CF6A47B}" destId="{59D00400-55CB-4C77-A204-176AA6DECC0A}" srcOrd="1" destOrd="0" presId="urn:microsoft.com/office/officeart/2018/2/layout/IconLabelList"/>
    <dgm:cxn modelId="{9FE48BB6-7DF2-4A5E-B583-3BDDBF58E2EA}" type="presParOf" srcId="{1657CFE6-AEF4-42E8-A9CA-EDAB0CF6A47B}" destId="{3CE33045-66F9-4AA7-8523-F2AB964B9FBB}" srcOrd="2" destOrd="0" presId="urn:microsoft.com/office/officeart/2018/2/layout/IconLabelList"/>
    <dgm:cxn modelId="{CFBA1B4E-1FE0-43E6-B879-755C4C3ACA64}" type="presParOf" srcId="{1E7F8EC3-F1D8-4DFB-8D3C-BC7420E5D189}" destId="{FD39AD1D-381D-44DE-B29D-686E1F9B1BA5}" srcOrd="3" destOrd="0" presId="urn:microsoft.com/office/officeart/2018/2/layout/IconLabelList"/>
    <dgm:cxn modelId="{E00183B2-480D-4900-89EB-317C9EDB9CE6}" type="presParOf" srcId="{1E7F8EC3-F1D8-4DFB-8D3C-BC7420E5D189}" destId="{24FBB26D-5F03-40F6-BAE5-145672B4D5EC}" srcOrd="4" destOrd="0" presId="urn:microsoft.com/office/officeart/2018/2/layout/IconLabelList"/>
    <dgm:cxn modelId="{5BDD5455-9B6C-4AE7-804D-208612907CAC}" type="presParOf" srcId="{24FBB26D-5F03-40F6-BAE5-145672B4D5EC}" destId="{9255C666-5201-445D-BB77-A8F9A33C7FDA}" srcOrd="0" destOrd="0" presId="urn:microsoft.com/office/officeart/2018/2/layout/IconLabelList"/>
    <dgm:cxn modelId="{37BB17F1-2173-4C86-A6B6-68ECBB41FF4B}" type="presParOf" srcId="{24FBB26D-5F03-40F6-BAE5-145672B4D5EC}" destId="{80110AF9-FFA2-48D3-B2C5-D3410FAC77A8}" srcOrd="1" destOrd="0" presId="urn:microsoft.com/office/officeart/2018/2/layout/IconLabelList"/>
    <dgm:cxn modelId="{48CFFA75-AB37-46A0-8003-83C19214EB9D}" type="presParOf" srcId="{24FBB26D-5F03-40F6-BAE5-145672B4D5EC}" destId="{B989A101-239A-4464-917A-0F134C553852}" srcOrd="2" destOrd="0" presId="urn:microsoft.com/office/officeart/2018/2/layout/IconLabelList"/>
    <dgm:cxn modelId="{CA5E4B53-C903-438A-A585-235394FC309B}" type="presParOf" srcId="{1E7F8EC3-F1D8-4DFB-8D3C-BC7420E5D189}" destId="{D5B83E02-1C35-447D-9663-04DA640DF4B8}" srcOrd="5" destOrd="0" presId="urn:microsoft.com/office/officeart/2018/2/layout/IconLabelList"/>
    <dgm:cxn modelId="{0C496654-9249-461B-B839-17D6FF2921B4}" type="presParOf" srcId="{1E7F8EC3-F1D8-4DFB-8D3C-BC7420E5D189}" destId="{C6A1E99F-B5CD-4D23-A4E2-5147752198F0}" srcOrd="6" destOrd="0" presId="urn:microsoft.com/office/officeart/2018/2/layout/IconLabelList"/>
    <dgm:cxn modelId="{E8CDF0A9-F709-4ABB-9ED6-2B48C64495AC}" type="presParOf" srcId="{C6A1E99F-B5CD-4D23-A4E2-5147752198F0}" destId="{408C33A1-41FC-4175-ADA6-895BEE6274C2}" srcOrd="0" destOrd="0" presId="urn:microsoft.com/office/officeart/2018/2/layout/IconLabelList"/>
    <dgm:cxn modelId="{5DCF6CFC-4A8E-470A-9054-9455C821FB35}" type="presParOf" srcId="{C6A1E99F-B5CD-4D23-A4E2-5147752198F0}" destId="{15D3AD40-ECB8-41C5-A8D1-EDD507CFFD12}" srcOrd="1" destOrd="0" presId="urn:microsoft.com/office/officeart/2018/2/layout/IconLabelList"/>
    <dgm:cxn modelId="{2011964A-557D-459E-8FCF-11749AFC3255}" type="presParOf" srcId="{C6A1E99F-B5CD-4D23-A4E2-5147752198F0}" destId="{63C26F37-F30A-4013-8D9B-A8386A8389FD}" srcOrd="2" destOrd="0" presId="urn:microsoft.com/office/officeart/2018/2/layout/IconLabelList"/>
    <dgm:cxn modelId="{C4E1C3D0-ED0E-4526-8BD2-82AF3C7BFB77}" type="presParOf" srcId="{1E7F8EC3-F1D8-4DFB-8D3C-BC7420E5D189}" destId="{78079826-F3DC-4BFD-98D6-303A1E0B0E2D}" srcOrd="7" destOrd="0" presId="urn:microsoft.com/office/officeart/2018/2/layout/IconLabelList"/>
    <dgm:cxn modelId="{904F8E48-73B1-438E-91B9-5E2405FB6B14}" type="presParOf" srcId="{1E7F8EC3-F1D8-4DFB-8D3C-BC7420E5D189}" destId="{473A7A77-6D7A-4889-BEF7-5F974E7180ED}" srcOrd="8" destOrd="0" presId="urn:microsoft.com/office/officeart/2018/2/layout/IconLabelList"/>
    <dgm:cxn modelId="{1CC13CF6-3725-480E-942B-DFEA433FB990}" type="presParOf" srcId="{473A7A77-6D7A-4889-BEF7-5F974E7180ED}" destId="{99F76E62-95C3-4405-A8B3-344CBCFDAB9F}" srcOrd="0" destOrd="0" presId="urn:microsoft.com/office/officeart/2018/2/layout/IconLabelList"/>
    <dgm:cxn modelId="{E28A7B1F-F975-4A54-8DA6-B24BD20DEE0F}" type="presParOf" srcId="{473A7A77-6D7A-4889-BEF7-5F974E7180ED}" destId="{1F72AB13-9DC4-4ABE-9A49-F19D4FC08766}" srcOrd="1" destOrd="0" presId="urn:microsoft.com/office/officeart/2018/2/layout/IconLabelList"/>
    <dgm:cxn modelId="{D5134B9B-6DDD-4F2C-B3DE-CFDAA1F67CB9}" type="presParOf" srcId="{473A7A77-6D7A-4889-BEF7-5F974E7180ED}" destId="{530C106F-8275-4E00-BFD7-1603FCFBCC43}" srcOrd="2" destOrd="0" presId="urn:microsoft.com/office/officeart/2018/2/layout/IconLabelList"/>
    <dgm:cxn modelId="{B23BB8A0-F51A-436E-A817-7B2DF755984A}" type="presParOf" srcId="{1E7F8EC3-F1D8-4DFB-8D3C-BC7420E5D189}" destId="{E91C7E41-DF77-4F3D-A10F-17A44897F27E}" srcOrd="9" destOrd="0" presId="urn:microsoft.com/office/officeart/2018/2/layout/IconLabelList"/>
    <dgm:cxn modelId="{B734F6F7-3F1A-430D-9F15-CD3C81C74549}" type="presParOf" srcId="{1E7F8EC3-F1D8-4DFB-8D3C-BC7420E5D189}" destId="{2601B5EB-7BCE-4B49-BD69-23DE5979C256}" srcOrd="10" destOrd="0" presId="urn:microsoft.com/office/officeart/2018/2/layout/IconLabelList"/>
    <dgm:cxn modelId="{F36CF34A-A572-4D6C-A4C3-46DCD368DB3B}" type="presParOf" srcId="{2601B5EB-7BCE-4B49-BD69-23DE5979C256}" destId="{FA6ADA3D-0CF3-46BF-A537-A4ABF0034BFB}" srcOrd="0" destOrd="0" presId="urn:microsoft.com/office/officeart/2018/2/layout/IconLabelList"/>
    <dgm:cxn modelId="{0F7B92A6-3628-4462-B6A6-59DC4DFA632E}" type="presParOf" srcId="{2601B5EB-7BCE-4B49-BD69-23DE5979C256}" destId="{C2E27CE5-DFC2-4D68-9C11-B1FDA36DAA47}" srcOrd="1" destOrd="0" presId="urn:microsoft.com/office/officeart/2018/2/layout/IconLabelList"/>
    <dgm:cxn modelId="{AE597540-DA62-44B1-8E04-71BBBEACFB99}" type="presParOf" srcId="{2601B5EB-7BCE-4B49-BD69-23DE5979C256}" destId="{2ED86B48-E099-41D0-A45F-38480355B012}"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AB53FD-E472-4424-BEB9-36DE51AC7163}"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C809FB35-5CF5-43E1-9E19-DA6123668160}">
      <dgm:prSet custT="1"/>
      <dgm:spPr/>
      <dgm:t>
        <a:bodyPr/>
        <a:lstStyle/>
        <a:p>
          <a:pPr>
            <a:lnSpc>
              <a:spcPct val="100000"/>
            </a:lnSpc>
          </a:pPr>
          <a:r>
            <a:rPr lang="en-GB" sz="1400" b="1" dirty="0"/>
            <a:t>Real-World Applications: </a:t>
          </a:r>
          <a:r>
            <a:rPr lang="en-GB" sz="1400" dirty="0"/>
            <a:t>Heben Sie die reale Anwendung der unterrichteten Konzepte hervor. Die Demonstration, wie Wissen in realen Situationen angewendet werden kann, steigert seinen Wert und seine Relevanz und fördert das Engagement.</a:t>
          </a:r>
          <a:endParaRPr lang="en-US" sz="1400" dirty="0"/>
        </a:p>
      </dgm:t>
    </dgm:pt>
    <dgm:pt modelId="{882BA7C5-1AED-43F0-9A83-FAC63F29EE3B}" type="parTrans" cxnId="{E1734B2F-2F8A-49DC-A4F1-BFC98A16A473}">
      <dgm:prSet/>
      <dgm:spPr/>
      <dgm:t>
        <a:bodyPr/>
        <a:lstStyle/>
        <a:p>
          <a:endParaRPr lang="en-US" sz="2400"/>
        </a:p>
      </dgm:t>
    </dgm:pt>
    <dgm:pt modelId="{F2E77D26-3CC2-4317-BC2C-FEDB8EC67307}" type="sibTrans" cxnId="{E1734B2F-2F8A-49DC-A4F1-BFC98A16A473}">
      <dgm:prSet/>
      <dgm:spPr/>
      <dgm:t>
        <a:bodyPr/>
        <a:lstStyle/>
        <a:p>
          <a:endParaRPr lang="en-US" sz="2400"/>
        </a:p>
      </dgm:t>
    </dgm:pt>
    <dgm:pt modelId="{0B0575D3-0B67-4EA8-B0A5-C79DE12A789C}">
      <dgm:prSet custT="1"/>
      <dgm:spPr/>
      <dgm:t>
        <a:bodyPr/>
        <a:lstStyle/>
        <a:p>
          <a:pPr>
            <a:lnSpc>
              <a:spcPct val="100000"/>
            </a:lnSpc>
          </a:pPr>
          <a:r>
            <a:rPr lang="en-GB" sz="1400" b="1"/>
            <a:t>Bieten Sie Wahlmöglichkeiten und Pfade an: </a:t>
          </a:r>
          <a:r>
            <a:rPr lang="en-GB" sz="1400"/>
            <a:t>Lassen Sie den Schülern die Wahl, wie sie sich mit den Inhalten beschäftigen oder welche Themen sie vertiefen wollen. Das Angebot von Wahlmöglichkeiten stärkt die Schüler und macht die Lernerfahrung individueller und ansprechender.</a:t>
          </a:r>
          <a:endParaRPr lang="en-US" sz="1400"/>
        </a:p>
      </dgm:t>
    </dgm:pt>
    <dgm:pt modelId="{4A71245C-8D56-476F-94F2-C367F19B385F}" type="parTrans" cxnId="{49B7CF94-961F-4B86-9EA2-0BF5F56C9236}">
      <dgm:prSet/>
      <dgm:spPr/>
      <dgm:t>
        <a:bodyPr/>
        <a:lstStyle/>
        <a:p>
          <a:endParaRPr lang="en-US" sz="2400"/>
        </a:p>
      </dgm:t>
    </dgm:pt>
    <dgm:pt modelId="{1BB0B7E8-BE2C-4B1E-940A-C40EF960604F}" type="sibTrans" cxnId="{49B7CF94-961F-4B86-9EA2-0BF5F56C9236}">
      <dgm:prSet/>
      <dgm:spPr/>
      <dgm:t>
        <a:bodyPr/>
        <a:lstStyle/>
        <a:p>
          <a:endParaRPr lang="en-US" sz="2400"/>
        </a:p>
      </dgm:t>
    </dgm:pt>
    <dgm:pt modelId="{2FBA1561-3BA1-4EFE-86BA-B78A27D9264B}">
      <dgm:prSet custT="1"/>
      <dgm:spPr/>
      <dgm:t>
        <a:bodyPr/>
        <a:lstStyle/>
        <a:p>
          <a:pPr>
            <a:lnSpc>
              <a:spcPct val="100000"/>
            </a:lnSpc>
          </a:pPr>
          <a:r>
            <a:rPr lang="en-GB" sz="1400" b="1"/>
            <a:t>Formative Beurteilungen einbetten: </a:t>
          </a:r>
          <a:r>
            <a:rPr lang="en-GB" sz="1400"/>
            <a:t>Integrieren Sie kurze Quizfragen oder Reflexionsübungen in den Inhalt. Diese formativen Beurteilungen liefern sofortiges Feedback und helfen den Schülern, ihr Verständnis zu beurteilen und ihre Lernstrategien entsprechend anzupassen.</a:t>
          </a:r>
          <a:endParaRPr lang="en-US" sz="1400"/>
        </a:p>
      </dgm:t>
    </dgm:pt>
    <dgm:pt modelId="{B8EBDCA0-2733-4EA3-A5B4-CADF86745CE1}" type="parTrans" cxnId="{AFB1A26E-A57C-46DA-B533-5563F33BD118}">
      <dgm:prSet/>
      <dgm:spPr/>
      <dgm:t>
        <a:bodyPr/>
        <a:lstStyle/>
        <a:p>
          <a:endParaRPr lang="en-US" sz="2400"/>
        </a:p>
      </dgm:t>
    </dgm:pt>
    <dgm:pt modelId="{8898674D-D58E-41A8-BD79-9F73810DD4C6}" type="sibTrans" cxnId="{AFB1A26E-A57C-46DA-B533-5563F33BD118}">
      <dgm:prSet/>
      <dgm:spPr/>
      <dgm:t>
        <a:bodyPr/>
        <a:lstStyle/>
        <a:p>
          <a:endParaRPr lang="en-US" sz="2400"/>
        </a:p>
      </dgm:t>
    </dgm:pt>
    <dgm:pt modelId="{E3F5CF41-8FAA-4E9F-A632-957476CB935B}">
      <dgm:prSet custT="1"/>
      <dgm:spPr/>
      <dgm:t>
        <a:bodyPr/>
        <a:lstStyle/>
        <a:p>
          <a:pPr>
            <a:lnSpc>
              <a:spcPct val="100000"/>
            </a:lnSpc>
          </a:pPr>
          <a:r>
            <a:rPr lang="en-GB" sz="1400" b="1"/>
            <a:t>Kontinuierliche Verbesserung und Iteration: </a:t>
          </a:r>
          <a:r>
            <a:rPr lang="en-GB" sz="1400"/>
            <a:t>Sammeln Sie Feedback von den Schülern über die Effektivität und das Engagement der Inhalte. Nutzen Sie dieses Feedback, um das Material kontinuierlich zu verfeinern und zu verbessern und sicherzustellen, dass es relevant, ansprechend und pädagogisch wertvoll bleibt.</a:t>
          </a:r>
          <a:endParaRPr lang="en-US" sz="1400"/>
        </a:p>
      </dgm:t>
    </dgm:pt>
    <dgm:pt modelId="{84C92C26-14A7-4414-BD9F-417464D2C58D}" type="parTrans" cxnId="{50FE9989-77E7-46E4-A754-A623C840BAE6}">
      <dgm:prSet/>
      <dgm:spPr/>
      <dgm:t>
        <a:bodyPr/>
        <a:lstStyle/>
        <a:p>
          <a:endParaRPr lang="en-US" sz="2400"/>
        </a:p>
      </dgm:t>
    </dgm:pt>
    <dgm:pt modelId="{3382E4B9-8EE5-47E7-8737-3960CA80C343}" type="sibTrans" cxnId="{50FE9989-77E7-46E4-A754-A623C840BAE6}">
      <dgm:prSet/>
      <dgm:spPr/>
      <dgm:t>
        <a:bodyPr/>
        <a:lstStyle/>
        <a:p>
          <a:endParaRPr lang="en-US" sz="2400"/>
        </a:p>
      </dgm:t>
    </dgm:pt>
    <dgm:pt modelId="{8563ADFF-74F3-4413-BBD1-F6D272F2CDC7}" type="pres">
      <dgm:prSet presAssocID="{D1AB53FD-E472-4424-BEB9-36DE51AC7163}" presName="root" presStyleCnt="0">
        <dgm:presLayoutVars>
          <dgm:dir/>
          <dgm:resizeHandles val="exact"/>
        </dgm:presLayoutVars>
      </dgm:prSet>
      <dgm:spPr/>
    </dgm:pt>
    <dgm:pt modelId="{F764AE75-8521-4371-909F-CEE5B5F0BA05}" type="pres">
      <dgm:prSet presAssocID="{C809FB35-5CF5-43E1-9E19-DA6123668160}" presName="compNode" presStyleCnt="0"/>
      <dgm:spPr/>
    </dgm:pt>
    <dgm:pt modelId="{61C1D4B8-0878-4C65-A4F8-9E4F555B863B}" type="pres">
      <dgm:prSet presAssocID="{C809FB35-5CF5-43E1-9E19-DA61236681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3030338-02FD-4AB8-97C3-030A92C11034}" type="pres">
      <dgm:prSet presAssocID="{C809FB35-5CF5-43E1-9E19-DA6123668160}" presName="spaceRect" presStyleCnt="0"/>
      <dgm:spPr/>
    </dgm:pt>
    <dgm:pt modelId="{3BFDD895-FC71-4F4A-8295-C3C31FF69AFE}" type="pres">
      <dgm:prSet presAssocID="{C809FB35-5CF5-43E1-9E19-DA6123668160}" presName="textRect" presStyleLbl="revTx" presStyleIdx="0" presStyleCnt="4">
        <dgm:presLayoutVars>
          <dgm:chMax val="1"/>
          <dgm:chPref val="1"/>
        </dgm:presLayoutVars>
      </dgm:prSet>
      <dgm:spPr/>
    </dgm:pt>
    <dgm:pt modelId="{AD84B153-CAD4-4554-9F7B-59A815B5CB0F}" type="pres">
      <dgm:prSet presAssocID="{F2E77D26-3CC2-4317-BC2C-FEDB8EC67307}" presName="sibTrans" presStyleCnt="0"/>
      <dgm:spPr/>
    </dgm:pt>
    <dgm:pt modelId="{94268F6A-741F-42FD-8A5C-03CF5E17F41D}" type="pres">
      <dgm:prSet presAssocID="{0B0575D3-0B67-4EA8-B0A5-C79DE12A789C}" presName="compNode" presStyleCnt="0"/>
      <dgm:spPr/>
    </dgm:pt>
    <dgm:pt modelId="{21D5A934-08A7-4FAF-88E3-A1D3366B7B7B}" type="pres">
      <dgm:prSet presAssocID="{0B0575D3-0B67-4EA8-B0A5-C79DE12A78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031CD59E-F637-4CB0-91A4-CE884564E949}" type="pres">
      <dgm:prSet presAssocID="{0B0575D3-0B67-4EA8-B0A5-C79DE12A789C}" presName="spaceRect" presStyleCnt="0"/>
      <dgm:spPr/>
    </dgm:pt>
    <dgm:pt modelId="{0F1D40C7-09A3-4210-930A-1FBABA8EF2DD}" type="pres">
      <dgm:prSet presAssocID="{0B0575D3-0B67-4EA8-B0A5-C79DE12A789C}" presName="textRect" presStyleLbl="revTx" presStyleIdx="1" presStyleCnt="4">
        <dgm:presLayoutVars>
          <dgm:chMax val="1"/>
          <dgm:chPref val="1"/>
        </dgm:presLayoutVars>
      </dgm:prSet>
      <dgm:spPr/>
    </dgm:pt>
    <dgm:pt modelId="{8B29DB30-A322-499A-BD81-0772C102955E}" type="pres">
      <dgm:prSet presAssocID="{1BB0B7E8-BE2C-4B1E-940A-C40EF960604F}" presName="sibTrans" presStyleCnt="0"/>
      <dgm:spPr/>
    </dgm:pt>
    <dgm:pt modelId="{360ED080-5F65-4F6B-BC30-E4BC16E56DFA}" type="pres">
      <dgm:prSet presAssocID="{2FBA1561-3BA1-4EFE-86BA-B78A27D9264B}" presName="compNode" presStyleCnt="0"/>
      <dgm:spPr/>
    </dgm:pt>
    <dgm:pt modelId="{439BC5F4-131B-4F66-9C1B-7030B678BD91}" type="pres">
      <dgm:prSet presAssocID="{2FBA1561-3BA1-4EFE-86BA-B78A27D926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List"/>
        </a:ext>
      </dgm:extLst>
    </dgm:pt>
    <dgm:pt modelId="{5661177E-3262-4DA2-A874-80B12B733AC0}" type="pres">
      <dgm:prSet presAssocID="{2FBA1561-3BA1-4EFE-86BA-B78A27D9264B}" presName="spaceRect" presStyleCnt="0"/>
      <dgm:spPr/>
    </dgm:pt>
    <dgm:pt modelId="{DFDCCE0E-23FF-4DDA-8B39-53F44771A53D}" type="pres">
      <dgm:prSet presAssocID="{2FBA1561-3BA1-4EFE-86BA-B78A27D9264B}" presName="textRect" presStyleLbl="revTx" presStyleIdx="2" presStyleCnt="4">
        <dgm:presLayoutVars>
          <dgm:chMax val="1"/>
          <dgm:chPref val="1"/>
        </dgm:presLayoutVars>
      </dgm:prSet>
      <dgm:spPr/>
    </dgm:pt>
    <dgm:pt modelId="{F9BED5D7-7FBC-4F75-9B26-E7FC7EBEBFA2}" type="pres">
      <dgm:prSet presAssocID="{8898674D-D58E-41A8-BD79-9F73810DD4C6}" presName="sibTrans" presStyleCnt="0"/>
      <dgm:spPr/>
    </dgm:pt>
    <dgm:pt modelId="{0905C1D4-7860-4E91-A015-04BB814D93C0}" type="pres">
      <dgm:prSet presAssocID="{E3F5CF41-8FAA-4E9F-A632-957476CB935B}" presName="compNode" presStyleCnt="0"/>
      <dgm:spPr/>
    </dgm:pt>
    <dgm:pt modelId="{BDC26420-7ADF-4B0E-B19D-88D67067492D}" type="pres">
      <dgm:prSet presAssocID="{E3F5CF41-8FAA-4E9F-A632-957476CB93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Brainstorm"/>
        </a:ext>
      </dgm:extLst>
    </dgm:pt>
    <dgm:pt modelId="{4899DF3C-A5D5-488D-BF07-607A628A64A9}" type="pres">
      <dgm:prSet presAssocID="{E3F5CF41-8FAA-4E9F-A632-957476CB935B}" presName="spaceRect" presStyleCnt="0"/>
      <dgm:spPr/>
    </dgm:pt>
    <dgm:pt modelId="{199C5601-49EF-4B81-AF14-C30619D0F228}" type="pres">
      <dgm:prSet presAssocID="{E3F5CF41-8FAA-4E9F-A632-957476CB935B}" presName="textRect" presStyleLbl="revTx" presStyleIdx="3" presStyleCnt="4">
        <dgm:presLayoutVars>
          <dgm:chMax val="1"/>
          <dgm:chPref val="1"/>
        </dgm:presLayoutVars>
      </dgm:prSet>
      <dgm:spPr/>
    </dgm:pt>
  </dgm:ptLst>
  <dgm:cxnLst>
    <dgm:cxn modelId="{2D5C3207-D103-4C83-8FF6-399AAD936729}" type="presOf" srcId="{E3F5CF41-8FAA-4E9F-A632-957476CB935B}" destId="{199C5601-49EF-4B81-AF14-C30619D0F228}" srcOrd="0" destOrd="0" presId="urn:microsoft.com/office/officeart/2018/2/layout/IconLabelList"/>
    <dgm:cxn modelId="{E1734B2F-2F8A-49DC-A4F1-BFC98A16A473}" srcId="{D1AB53FD-E472-4424-BEB9-36DE51AC7163}" destId="{C809FB35-5CF5-43E1-9E19-DA6123668160}" srcOrd="0" destOrd="0" parTransId="{882BA7C5-1AED-43F0-9A83-FAC63F29EE3B}" sibTransId="{F2E77D26-3CC2-4317-BC2C-FEDB8EC67307}"/>
    <dgm:cxn modelId="{AFB1A26E-A57C-46DA-B533-5563F33BD118}" srcId="{D1AB53FD-E472-4424-BEB9-36DE51AC7163}" destId="{2FBA1561-3BA1-4EFE-86BA-B78A27D9264B}" srcOrd="2" destOrd="0" parTransId="{B8EBDCA0-2733-4EA3-A5B4-CADF86745CE1}" sibTransId="{8898674D-D58E-41A8-BD79-9F73810DD4C6}"/>
    <dgm:cxn modelId="{671C2181-B893-4683-993A-E26A66F92A46}" type="presOf" srcId="{0B0575D3-0B67-4EA8-B0A5-C79DE12A789C}" destId="{0F1D40C7-09A3-4210-930A-1FBABA8EF2DD}" srcOrd="0" destOrd="0" presId="urn:microsoft.com/office/officeart/2018/2/layout/IconLabelList"/>
    <dgm:cxn modelId="{50FE9989-77E7-46E4-A754-A623C840BAE6}" srcId="{D1AB53FD-E472-4424-BEB9-36DE51AC7163}" destId="{E3F5CF41-8FAA-4E9F-A632-957476CB935B}" srcOrd="3" destOrd="0" parTransId="{84C92C26-14A7-4414-BD9F-417464D2C58D}" sibTransId="{3382E4B9-8EE5-47E7-8737-3960CA80C343}"/>
    <dgm:cxn modelId="{49B7CF94-961F-4B86-9EA2-0BF5F56C9236}" srcId="{D1AB53FD-E472-4424-BEB9-36DE51AC7163}" destId="{0B0575D3-0B67-4EA8-B0A5-C79DE12A789C}" srcOrd="1" destOrd="0" parTransId="{4A71245C-8D56-476F-94F2-C367F19B385F}" sibTransId="{1BB0B7E8-BE2C-4B1E-940A-C40EF960604F}"/>
    <dgm:cxn modelId="{D1AC99A9-CC42-4907-A125-9E6AEDBF0D4D}" type="presOf" srcId="{C809FB35-5CF5-43E1-9E19-DA6123668160}" destId="{3BFDD895-FC71-4F4A-8295-C3C31FF69AFE}" srcOrd="0" destOrd="0" presId="urn:microsoft.com/office/officeart/2018/2/layout/IconLabelList"/>
    <dgm:cxn modelId="{79BB1AB8-A27F-4597-9618-7233DC7CAE9E}" type="presOf" srcId="{D1AB53FD-E472-4424-BEB9-36DE51AC7163}" destId="{8563ADFF-74F3-4413-BBD1-F6D272F2CDC7}" srcOrd="0" destOrd="0" presId="urn:microsoft.com/office/officeart/2018/2/layout/IconLabelList"/>
    <dgm:cxn modelId="{BABE54FB-D89E-4A12-8695-7162A578A765}" type="presOf" srcId="{2FBA1561-3BA1-4EFE-86BA-B78A27D9264B}" destId="{DFDCCE0E-23FF-4DDA-8B39-53F44771A53D}" srcOrd="0" destOrd="0" presId="urn:microsoft.com/office/officeart/2018/2/layout/IconLabelList"/>
    <dgm:cxn modelId="{5A97FF66-195B-49FE-B22D-794B41291E35}" type="presParOf" srcId="{8563ADFF-74F3-4413-BBD1-F6D272F2CDC7}" destId="{F764AE75-8521-4371-909F-CEE5B5F0BA05}" srcOrd="0" destOrd="0" presId="urn:microsoft.com/office/officeart/2018/2/layout/IconLabelList"/>
    <dgm:cxn modelId="{18426512-D142-4162-98C1-D43456798EA2}" type="presParOf" srcId="{F764AE75-8521-4371-909F-CEE5B5F0BA05}" destId="{61C1D4B8-0878-4C65-A4F8-9E4F555B863B}" srcOrd="0" destOrd="0" presId="urn:microsoft.com/office/officeart/2018/2/layout/IconLabelList"/>
    <dgm:cxn modelId="{C7E40AFC-31FD-41BC-9A80-930F5561FE55}" type="presParOf" srcId="{F764AE75-8521-4371-909F-CEE5B5F0BA05}" destId="{53030338-02FD-4AB8-97C3-030A92C11034}" srcOrd="1" destOrd="0" presId="urn:microsoft.com/office/officeart/2018/2/layout/IconLabelList"/>
    <dgm:cxn modelId="{460F3652-7F43-4EF1-88CD-BA806B4FEF33}" type="presParOf" srcId="{F764AE75-8521-4371-909F-CEE5B5F0BA05}" destId="{3BFDD895-FC71-4F4A-8295-C3C31FF69AFE}" srcOrd="2" destOrd="0" presId="urn:microsoft.com/office/officeart/2018/2/layout/IconLabelList"/>
    <dgm:cxn modelId="{92AA0F13-2D0F-47E6-8B3D-E1C6CD383489}" type="presParOf" srcId="{8563ADFF-74F3-4413-BBD1-F6D272F2CDC7}" destId="{AD84B153-CAD4-4554-9F7B-59A815B5CB0F}" srcOrd="1" destOrd="0" presId="urn:microsoft.com/office/officeart/2018/2/layout/IconLabelList"/>
    <dgm:cxn modelId="{B1176A67-B4D8-4D12-A3E7-5951E430277C}" type="presParOf" srcId="{8563ADFF-74F3-4413-BBD1-F6D272F2CDC7}" destId="{94268F6A-741F-42FD-8A5C-03CF5E17F41D}" srcOrd="2" destOrd="0" presId="urn:microsoft.com/office/officeart/2018/2/layout/IconLabelList"/>
    <dgm:cxn modelId="{97ADE45E-7147-47D1-9BCE-2B9CCFD8D3D6}" type="presParOf" srcId="{94268F6A-741F-42FD-8A5C-03CF5E17F41D}" destId="{21D5A934-08A7-4FAF-88E3-A1D3366B7B7B}" srcOrd="0" destOrd="0" presId="urn:microsoft.com/office/officeart/2018/2/layout/IconLabelList"/>
    <dgm:cxn modelId="{3744BADF-A0BD-4A6C-8981-CEDFA0A8EEC5}" type="presParOf" srcId="{94268F6A-741F-42FD-8A5C-03CF5E17F41D}" destId="{031CD59E-F637-4CB0-91A4-CE884564E949}" srcOrd="1" destOrd="0" presId="urn:microsoft.com/office/officeart/2018/2/layout/IconLabelList"/>
    <dgm:cxn modelId="{580C0435-2C34-4BED-8839-02E928D47DAC}" type="presParOf" srcId="{94268F6A-741F-42FD-8A5C-03CF5E17F41D}" destId="{0F1D40C7-09A3-4210-930A-1FBABA8EF2DD}" srcOrd="2" destOrd="0" presId="urn:microsoft.com/office/officeart/2018/2/layout/IconLabelList"/>
    <dgm:cxn modelId="{F0DEEB2F-8DF7-4527-81CE-345411FD7EB3}" type="presParOf" srcId="{8563ADFF-74F3-4413-BBD1-F6D272F2CDC7}" destId="{8B29DB30-A322-499A-BD81-0772C102955E}" srcOrd="3" destOrd="0" presId="urn:microsoft.com/office/officeart/2018/2/layout/IconLabelList"/>
    <dgm:cxn modelId="{0C5BADDE-ED13-44C2-A1A4-4252C70363FA}" type="presParOf" srcId="{8563ADFF-74F3-4413-BBD1-F6D272F2CDC7}" destId="{360ED080-5F65-4F6B-BC30-E4BC16E56DFA}" srcOrd="4" destOrd="0" presId="urn:microsoft.com/office/officeart/2018/2/layout/IconLabelList"/>
    <dgm:cxn modelId="{D4656F9A-9A49-4460-B7A7-2F3D19105122}" type="presParOf" srcId="{360ED080-5F65-4F6B-BC30-E4BC16E56DFA}" destId="{439BC5F4-131B-4F66-9C1B-7030B678BD91}" srcOrd="0" destOrd="0" presId="urn:microsoft.com/office/officeart/2018/2/layout/IconLabelList"/>
    <dgm:cxn modelId="{E99EBC48-78BD-4923-B2EB-A31C331EA794}" type="presParOf" srcId="{360ED080-5F65-4F6B-BC30-E4BC16E56DFA}" destId="{5661177E-3262-4DA2-A874-80B12B733AC0}" srcOrd="1" destOrd="0" presId="urn:microsoft.com/office/officeart/2018/2/layout/IconLabelList"/>
    <dgm:cxn modelId="{1518C817-79CF-4A07-A8F4-73CE5CB1B32F}" type="presParOf" srcId="{360ED080-5F65-4F6B-BC30-E4BC16E56DFA}" destId="{DFDCCE0E-23FF-4DDA-8B39-53F44771A53D}" srcOrd="2" destOrd="0" presId="urn:microsoft.com/office/officeart/2018/2/layout/IconLabelList"/>
    <dgm:cxn modelId="{D27D717E-5905-460C-BAC1-715570FA3F79}" type="presParOf" srcId="{8563ADFF-74F3-4413-BBD1-F6D272F2CDC7}" destId="{F9BED5D7-7FBC-4F75-9B26-E7FC7EBEBFA2}" srcOrd="5" destOrd="0" presId="urn:microsoft.com/office/officeart/2018/2/layout/IconLabelList"/>
    <dgm:cxn modelId="{DD492941-7BE6-4685-8BB6-A4C1AC69453E}" type="presParOf" srcId="{8563ADFF-74F3-4413-BBD1-F6D272F2CDC7}" destId="{0905C1D4-7860-4E91-A015-04BB814D93C0}" srcOrd="6" destOrd="0" presId="urn:microsoft.com/office/officeart/2018/2/layout/IconLabelList"/>
    <dgm:cxn modelId="{1DF80379-AE06-4A01-AACA-35298C92B254}" type="presParOf" srcId="{0905C1D4-7860-4E91-A015-04BB814D93C0}" destId="{BDC26420-7ADF-4B0E-B19D-88D67067492D}" srcOrd="0" destOrd="0" presId="urn:microsoft.com/office/officeart/2018/2/layout/IconLabelList"/>
    <dgm:cxn modelId="{A0BF6A46-4940-46AC-85CC-8F2C212734CF}" type="presParOf" srcId="{0905C1D4-7860-4E91-A015-04BB814D93C0}" destId="{4899DF3C-A5D5-488D-BF07-607A628A64A9}" srcOrd="1" destOrd="0" presId="urn:microsoft.com/office/officeart/2018/2/layout/IconLabelList"/>
    <dgm:cxn modelId="{EA773DFA-D65A-4B2A-9C8A-858921581258}" type="presParOf" srcId="{0905C1D4-7860-4E91-A015-04BB814D93C0}" destId="{199C5601-49EF-4B81-AF14-C30619D0F228}"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0992D8-1076-49B8-A160-B2CD8728D08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FEDE57-D838-47BC-B5C0-C0927A78DF66}">
      <dgm:prSet/>
      <dgm:spPr/>
      <dgm:t>
        <a:bodyPr/>
        <a:lstStyle/>
        <a:p>
          <a:r>
            <a:rPr lang="en-GB" b="1"/>
            <a:t>Erkennen und schätzen Sie Vielfalt: </a:t>
          </a:r>
          <a:r>
            <a:rPr lang="en-GB"/>
            <a:t>Verstehen Sie, dass die Schüler aus unterschiedlichen Verhältnissen kommen und unterschiedliche Erfahrungen, Fähigkeiten und Lernmethoden haben. Diese Vielfalt anzuerkennen, ist der erste Schritt zur Schaffung von Inhalten, die wirklich integrativ sind.</a:t>
          </a:r>
          <a:endParaRPr lang="en-BE"/>
        </a:p>
      </dgm:t>
    </dgm:pt>
    <dgm:pt modelId="{CEB00E10-12F3-4C0D-A57A-D2666C0A67C4}" type="parTrans" cxnId="{861E2276-B567-4084-B1D6-83FCA16EA799}">
      <dgm:prSet/>
      <dgm:spPr/>
      <dgm:t>
        <a:bodyPr/>
        <a:lstStyle/>
        <a:p>
          <a:endParaRPr lang="en-BE"/>
        </a:p>
      </dgm:t>
    </dgm:pt>
    <dgm:pt modelId="{836E019C-234F-4585-AB1C-DB211A96507C}" type="sibTrans" cxnId="{861E2276-B567-4084-B1D6-83FCA16EA799}">
      <dgm:prSet/>
      <dgm:spPr/>
      <dgm:t>
        <a:bodyPr/>
        <a:lstStyle/>
        <a:p>
          <a:endParaRPr lang="en-BE"/>
        </a:p>
      </dgm:t>
    </dgm:pt>
    <dgm:pt modelId="{94B33D01-8173-491A-AC2D-C12C25182FC6}">
      <dgm:prSet/>
      <dgm:spPr/>
      <dgm:t>
        <a:bodyPr/>
        <a:lstStyle/>
        <a:p>
          <a:r>
            <a:rPr lang="en-GB" b="1"/>
            <a:t>Mehrere Formate für die Bereitstellung von Inhalten: </a:t>
          </a:r>
          <a:r>
            <a:rPr lang="en-GB"/>
            <a:t>Bieten Sie Inhalte in verschiedenen Formaten an (Text, Video, Audio, interaktive Simulationen), um den unterschiedlichen Lernpräferenzen gerecht zu werden. Stellen Sie zum Beispiel Transkripte für Videos und Audiobeschreibungen für visuelle Materialien bereit, um die Zugänglichkeit zu gewährleisten.</a:t>
          </a:r>
          <a:endParaRPr lang="en-BE"/>
        </a:p>
      </dgm:t>
    </dgm:pt>
    <dgm:pt modelId="{2D0B4614-E4E7-4675-A943-9201E8771ECD}" type="parTrans" cxnId="{F932018F-37BA-41BE-BB8A-E04A6E0C50D2}">
      <dgm:prSet/>
      <dgm:spPr/>
      <dgm:t>
        <a:bodyPr/>
        <a:lstStyle/>
        <a:p>
          <a:endParaRPr lang="en-BE"/>
        </a:p>
      </dgm:t>
    </dgm:pt>
    <dgm:pt modelId="{07420CC4-2C59-49A4-9878-C108CAFFDF99}" type="sibTrans" cxnId="{F932018F-37BA-41BE-BB8A-E04A6E0C50D2}">
      <dgm:prSet/>
      <dgm:spPr/>
      <dgm:t>
        <a:bodyPr/>
        <a:lstStyle/>
        <a:p>
          <a:endParaRPr lang="en-BE"/>
        </a:p>
      </dgm:t>
    </dgm:pt>
    <dgm:pt modelId="{353E228F-3EF9-40CC-B5EB-47A374148CC0}">
      <dgm:prSet/>
      <dgm:spPr/>
      <dgm:t>
        <a:bodyPr/>
        <a:lstStyle/>
        <a:p>
          <a:r>
            <a:rPr lang="en-GB" b="1" dirty="0"/>
            <a:t>Verwenden Sie eine klare und einfache Sprache</a:t>
          </a:r>
          <a:r>
            <a:rPr lang="en-GB" b="1" i="0" dirty="0"/>
            <a:t>: </a:t>
          </a:r>
          <a:r>
            <a:rPr lang="en-GB" dirty="0"/>
            <a:t>Achten Sie darauf, dass der Inhalt klar, prägnant und frei von Fachjargon formuliert ist. Dieser Ansatz macht das Material leichter zugänglich, insbesondere für Studierende, die mit komplexen Texten Schwierigkeiten haben oder für die die Kurssprache nicht ihre Muttersprache ist.</a:t>
          </a:r>
          <a:endParaRPr lang="en-BE" dirty="0"/>
        </a:p>
      </dgm:t>
    </dgm:pt>
    <dgm:pt modelId="{5DFD7135-EF4F-4F7A-BEE9-55D6CCB50200}" type="parTrans" cxnId="{C4261737-F751-447D-9DA1-65C9F2909C6C}">
      <dgm:prSet/>
      <dgm:spPr/>
      <dgm:t>
        <a:bodyPr/>
        <a:lstStyle/>
        <a:p>
          <a:endParaRPr lang="en-BE"/>
        </a:p>
      </dgm:t>
    </dgm:pt>
    <dgm:pt modelId="{C5C5A316-E438-410A-BFEF-1E68F6FD7AE9}" type="sibTrans" cxnId="{C4261737-F751-447D-9DA1-65C9F2909C6C}">
      <dgm:prSet/>
      <dgm:spPr/>
      <dgm:t>
        <a:bodyPr/>
        <a:lstStyle/>
        <a:p>
          <a:endParaRPr lang="en-BE"/>
        </a:p>
      </dgm:t>
    </dgm:pt>
    <dgm:pt modelId="{A82B4A1B-6403-49EC-AFB1-8ED94A390110}">
      <dgm:prSet/>
      <dgm:spPr/>
      <dgm:t>
        <a:bodyPr/>
        <a:lstStyle/>
        <a:p>
          <a:r>
            <a:rPr lang="en-GB" b="1"/>
            <a:t>Universal Design for Learning (UDL) einbeziehen: </a:t>
          </a:r>
          <a:r>
            <a:rPr lang="en-GB"/>
            <a:t>Wenden Sie die Grundsätze des UDL an, um flexible Lernumgebungen zu schaffen, die den individuellen Lernunterschieden Rechnung tragen. Dazu könnte gehören, dass mehrere Möglichkeiten der Beteiligung, Darstellung, Handlung und des Ausdrucks angeboten werden.</a:t>
          </a:r>
          <a:endParaRPr lang="en-BE"/>
        </a:p>
      </dgm:t>
    </dgm:pt>
    <dgm:pt modelId="{B753D9FF-9D8A-4489-9070-ED4C4B774F19}" type="parTrans" cxnId="{0EDF3D4B-D24A-414C-8C85-8FB4D5C0612F}">
      <dgm:prSet/>
      <dgm:spPr/>
      <dgm:t>
        <a:bodyPr/>
        <a:lstStyle/>
        <a:p>
          <a:endParaRPr lang="en-BE"/>
        </a:p>
      </dgm:t>
    </dgm:pt>
    <dgm:pt modelId="{3F6ED780-4C46-4B76-8649-AFF7A73E998D}" type="sibTrans" cxnId="{0EDF3D4B-D24A-414C-8C85-8FB4D5C0612F}">
      <dgm:prSet/>
      <dgm:spPr/>
      <dgm:t>
        <a:bodyPr/>
        <a:lstStyle/>
        <a:p>
          <a:endParaRPr lang="en-BE"/>
        </a:p>
      </dgm:t>
    </dgm:pt>
    <dgm:pt modelId="{2FB456C8-6347-47D8-8CDD-C0565B01E170}">
      <dgm:prSet/>
      <dgm:spPr/>
      <dgm:t>
        <a:bodyPr/>
        <a:lstStyle/>
        <a:p>
          <a:r>
            <a:rPr lang="en-GB" b="1"/>
            <a:t>Gerüstgestützte Lernerfahrungen: </a:t>
          </a:r>
          <a:r>
            <a:rPr lang="en-GB"/>
            <a:t>Bieten Sie abgestufte Lernerfahrungen an, die allmählich an Komplexität gewinnen. Auf diese Weise können alle SchülerInnen ihr Wissen und ihre Fähigkeiten in ihrem eigenen Tempo ausbauen, so dass niemand zurückbleibt.</a:t>
          </a:r>
          <a:endParaRPr lang="en-BE"/>
        </a:p>
      </dgm:t>
    </dgm:pt>
    <dgm:pt modelId="{C85675BD-42D8-49F7-B521-EF8C82BAC400}" type="parTrans" cxnId="{393F7688-3E54-4A0A-9A79-048A7194D32F}">
      <dgm:prSet/>
      <dgm:spPr/>
      <dgm:t>
        <a:bodyPr/>
        <a:lstStyle/>
        <a:p>
          <a:endParaRPr lang="en-BE"/>
        </a:p>
      </dgm:t>
    </dgm:pt>
    <dgm:pt modelId="{6BCD57DF-74E1-4BC9-9122-C9BBFBD0B58C}" type="sibTrans" cxnId="{393F7688-3E54-4A0A-9A79-048A7194D32F}">
      <dgm:prSet/>
      <dgm:spPr/>
      <dgm:t>
        <a:bodyPr/>
        <a:lstStyle/>
        <a:p>
          <a:endParaRPr lang="en-BE"/>
        </a:p>
      </dgm:t>
    </dgm:pt>
    <dgm:pt modelId="{C07CAC74-F66D-43B1-8824-117D55F4AE3E}">
      <dgm:prSet/>
      <dgm:spPr/>
      <dgm:t>
        <a:bodyPr/>
        <a:lstStyle/>
        <a:p>
          <a:r>
            <a:rPr lang="en-GB" b="1"/>
            <a:t>Ermutigen Sie zum selbstbestimmten Lernen: </a:t>
          </a:r>
          <a:r>
            <a:rPr lang="en-GB"/>
            <a:t>Gestalten Sie die Inhalte so, dass die Schüler in ihrem eigenen Tempo lernen können. Bieten Sie den Schülern die Möglichkeit, den Stoff bei Bedarf zu wiederholen und zu vertiefen, um die Beherrschung des Inhalts zu fördern.</a:t>
          </a:r>
          <a:endParaRPr lang="en-BE"/>
        </a:p>
      </dgm:t>
    </dgm:pt>
    <dgm:pt modelId="{89F0BF3F-699F-4F9C-9110-25C5BC8213C2}" type="parTrans" cxnId="{71FF5064-852D-4C0E-A753-735C1FBA4D3A}">
      <dgm:prSet/>
      <dgm:spPr/>
      <dgm:t>
        <a:bodyPr/>
        <a:lstStyle/>
        <a:p>
          <a:endParaRPr lang="en-BE"/>
        </a:p>
      </dgm:t>
    </dgm:pt>
    <dgm:pt modelId="{346C9E1A-118E-49D3-ABB1-633C8B532CF8}" type="sibTrans" cxnId="{71FF5064-852D-4C0E-A753-735C1FBA4D3A}">
      <dgm:prSet/>
      <dgm:spPr/>
      <dgm:t>
        <a:bodyPr/>
        <a:lstStyle/>
        <a:p>
          <a:endParaRPr lang="en-BE"/>
        </a:p>
      </dgm:t>
    </dgm:pt>
    <dgm:pt modelId="{39922380-52FB-4204-9ABE-0BCA73E93386}">
      <dgm:prSet/>
      <dgm:spPr/>
      <dgm:t>
        <a:bodyPr/>
        <a:lstStyle/>
        <a:p>
          <a:r>
            <a:rPr lang="en-GB" b="1"/>
            <a:t>Interaktive und adaptive Lernwerkzeuge: </a:t>
          </a:r>
          <a:r>
            <a:rPr lang="en-GB"/>
            <a:t>Nutzen Sie interaktive und adaptive Lernwerkzeuge, die sich an die Bedürfnisse der einzelnen Lernenden anpassen. Diese Tools können personalisiertes Feedback und Unterstützung bieten und so die Lernerfahrung für jeden Schüler verbessern.</a:t>
          </a:r>
          <a:endParaRPr lang="en-BE"/>
        </a:p>
      </dgm:t>
    </dgm:pt>
    <dgm:pt modelId="{4EF7EA80-BD84-43E6-A5A2-70A77FD7C993}" type="parTrans" cxnId="{2A1C1181-2014-45A1-8B93-1C853F26C0E9}">
      <dgm:prSet/>
      <dgm:spPr/>
      <dgm:t>
        <a:bodyPr/>
        <a:lstStyle/>
        <a:p>
          <a:endParaRPr lang="en-BE"/>
        </a:p>
      </dgm:t>
    </dgm:pt>
    <dgm:pt modelId="{B2062044-B0FE-4F18-9522-EE32DFC9B348}" type="sibTrans" cxnId="{2A1C1181-2014-45A1-8B93-1C853F26C0E9}">
      <dgm:prSet/>
      <dgm:spPr/>
      <dgm:t>
        <a:bodyPr/>
        <a:lstStyle/>
        <a:p>
          <a:endParaRPr lang="en-BE"/>
        </a:p>
      </dgm:t>
    </dgm:pt>
    <dgm:pt modelId="{AE1185E6-8266-4AC5-B0DF-3A3515507EE9}">
      <dgm:prSet/>
      <dgm:spPr/>
      <dgm:t>
        <a:bodyPr/>
        <a:lstStyle/>
        <a:p>
          <a:r>
            <a:rPr lang="en-GB" b="1"/>
            <a:t>Regelmäßige Kontrolle und Feedback: </a:t>
          </a:r>
          <a:r>
            <a:rPr lang="en-GB"/>
            <a:t>Führen Sie regelmäßige Kontrollbesuche durch und bitten Sie die Schüler um Feedback zu ihren Lernerfahrungen. Anhand dieses Feedbacks können die Inhalte und Unterrichtsstrategien angepasst werden, um den Bedürfnissen aller Lernenden besser gerecht zu werden.</a:t>
          </a:r>
          <a:endParaRPr lang="en-BE"/>
        </a:p>
      </dgm:t>
    </dgm:pt>
    <dgm:pt modelId="{A4646322-ECF8-4CBB-9DCE-43C8C4199B15}" type="parTrans" cxnId="{F996118E-7511-4C54-956E-AFB4B4A58D53}">
      <dgm:prSet/>
      <dgm:spPr/>
      <dgm:t>
        <a:bodyPr/>
        <a:lstStyle/>
        <a:p>
          <a:endParaRPr lang="en-BE"/>
        </a:p>
      </dgm:t>
    </dgm:pt>
    <dgm:pt modelId="{9390A098-8885-4278-8F3C-E289557B257E}" type="sibTrans" cxnId="{F996118E-7511-4C54-956E-AFB4B4A58D53}">
      <dgm:prSet/>
      <dgm:spPr/>
      <dgm:t>
        <a:bodyPr/>
        <a:lstStyle/>
        <a:p>
          <a:endParaRPr lang="en-BE"/>
        </a:p>
      </dgm:t>
    </dgm:pt>
    <dgm:pt modelId="{DDC9C89B-BB7A-4336-91AE-D48B41EE2887}">
      <dgm:prSet/>
      <dgm:spPr/>
      <dgm:t>
        <a:bodyPr/>
        <a:lstStyle/>
        <a:p>
          <a:r>
            <a:rPr lang="en-GB" b="1"/>
            <a:t>Einhaltung der Zugänglichkeitsstandards</a:t>
          </a:r>
          <a:r>
            <a:rPr lang="en-GB"/>
            <a:t>: Stellen Sie sicher, dass alle Inhalte die Zugänglichkeitsstandards erfüllen, damit sie für Schüler mit Behinderungen nutzbar sind. Dazu gehört die Bereitstellung von Alt-Text für Bilder, die Untertitelung von Videos und die Sicherstellung, dass alle digitalen Materialien mit Hilfstechnologien navigierbar und nutzbar sind.</a:t>
          </a:r>
          <a:endParaRPr lang="en-BE"/>
        </a:p>
      </dgm:t>
    </dgm:pt>
    <dgm:pt modelId="{FBA2DC03-557C-468C-A58B-23CADB8ECCE7}" type="parTrans" cxnId="{CF7F5E29-FB19-4131-8649-8DE82E73D016}">
      <dgm:prSet/>
      <dgm:spPr/>
      <dgm:t>
        <a:bodyPr/>
        <a:lstStyle/>
        <a:p>
          <a:endParaRPr lang="en-BE"/>
        </a:p>
      </dgm:t>
    </dgm:pt>
    <dgm:pt modelId="{0FC4CBBB-ABB8-4608-AD76-804891EE21E7}" type="sibTrans" cxnId="{CF7F5E29-FB19-4131-8649-8DE82E73D016}">
      <dgm:prSet/>
      <dgm:spPr/>
      <dgm:t>
        <a:bodyPr/>
        <a:lstStyle/>
        <a:p>
          <a:endParaRPr lang="en-BE"/>
        </a:p>
      </dgm:t>
    </dgm:pt>
    <dgm:pt modelId="{DFEF2676-25E3-452D-B7C0-39545F63F2A8}" type="pres">
      <dgm:prSet presAssocID="{930992D8-1076-49B8-A160-B2CD8728D08B}" presName="linear" presStyleCnt="0">
        <dgm:presLayoutVars>
          <dgm:animLvl val="lvl"/>
          <dgm:resizeHandles val="exact"/>
        </dgm:presLayoutVars>
      </dgm:prSet>
      <dgm:spPr/>
    </dgm:pt>
    <dgm:pt modelId="{425CD6B2-C1C4-469E-B65F-B7151729F6D0}" type="pres">
      <dgm:prSet presAssocID="{80FEDE57-D838-47BC-B5C0-C0927A78DF66}" presName="parentText" presStyleLbl="node1" presStyleIdx="0" presStyleCnt="9">
        <dgm:presLayoutVars>
          <dgm:chMax val="0"/>
          <dgm:bulletEnabled val="1"/>
        </dgm:presLayoutVars>
      </dgm:prSet>
      <dgm:spPr/>
    </dgm:pt>
    <dgm:pt modelId="{885C234F-A1D8-4D79-8C9A-A86499C55349}" type="pres">
      <dgm:prSet presAssocID="{836E019C-234F-4585-AB1C-DB211A96507C}" presName="spacer" presStyleCnt="0"/>
      <dgm:spPr/>
    </dgm:pt>
    <dgm:pt modelId="{40BB13FC-CE54-4A8D-B40A-7A31061B926C}" type="pres">
      <dgm:prSet presAssocID="{94B33D01-8173-491A-AC2D-C12C25182FC6}" presName="parentText" presStyleLbl="node1" presStyleIdx="1" presStyleCnt="9">
        <dgm:presLayoutVars>
          <dgm:chMax val="0"/>
          <dgm:bulletEnabled val="1"/>
        </dgm:presLayoutVars>
      </dgm:prSet>
      <dgm:spPr/>
    </dgm:pt>
    <dgm:pt modelId="{FDD4B783-8D4F-4354-804E-934900131DF9}" type="pres">
      <dgm:prSet presAssocID="{07420CC4-2C59-49A4-9878-C108CAFFDF99}" presName="spacer" presStyleCnt="0"/>
      <dgm:spPr/>
    </dgm:pt>
    <dgm:pt modelId="{0D8CFBA6-6329-4F74-9CCE-4C7EDEB1B93F}" type="pres">
      <dgm:prSet presAssocID="{353E228F-3EF9-40CC-B5EB-47A374148CC0}" presName="parentText" presStyleLbl="node1" presStyleIdx="2" presStyleCnt="9">
        <dgm:presLayoutVars>
          <dgm:chMax val="0"/>
          <dgm:bulletEnabled val="1"/>
        </dgm:presLayoutVars>
      </dgm:prSet>
      <dgm:spPr/>
    </dgm:pt>
    <dgm:pt modelId="{85BB5274-A66E-42FC-AFD1-5CBC3D6167BA}" type="pres">
      <dgm:prSet presAssocID="{C5C5A316-E438-410A-BFEF-1E68F6FD7AE9}" presName="spacer" presStyleCnt="0"/>
      <dgm:spPr/>
    </dgm:pt>
    <dgm:pt modelId="{EC67A47A-1DFF-48E5-A2AC-EF9DE39C6E94}" type="pres">
      <dgm:prSet presAssocID="{A82B4A1B-6403-49EC-AFB1-8ED94A390110}" presName="parentText" presStyleLbl="node1" presStyleIdx="3" presStyleCnt="9">
        <dgm:presLayoutVars>
          <dgm:chMax val="0"/>
          <dgm:bulletEnabled val="1"/>
        </dgm:presLayoutVars>
      </dgm:prSet>
      <dgm:spPr/>
    </dgm:pt>
    <dgm:pt modelId="{AEF7D839-C4B3-4384-8CA2-5D72A63884EA}" type="pres">
      <dgm:prSet presAssocID="{3F6ED780-4C46-4B76-8649-AFF7A73E998D}" presName="spacer" presStyleCnt="0"/>
      <dgm:spPr/>
    </dgm:pt>
    <dgm:pt modelId="{61A1AFC0-7D2B-4232-AC42-90024D3F70C9}" type="pres">
      <dgm:prSet presAssocID="{2FB456C8-6347-47D8-8CDD-C0565B01E170}" presName="parentText" presStyleLbl="node1" presStyleIdx="4" presStyleCnt="9">
        <dgm:presLayoutVars>
          <dgm:chMax val="0"/>
          <dgm:bulletEnabled val="1"/>
        </dgm:presLayoutVars>
      </dgm:prSet>
      <dgm:spPr/>
    </dgm:pt>
    <dgm:pt modelId="{DD106146-53EA-43AD-BFFF-E46CB3D8B1D1}" type="pres">
      <dgm:prSet presAssocID="{6BCD57DF-74E1-4BC9-9122-C9BBFBD0B58C}" presName="spacer" presStyleCnt="0"/>
      <dgm:spPr/>
    </dgm:pt>
    <dgm:pt modelId="{71CE09BA-EEB7-4516-84D0-259B566E4B24}" type="pres">
      <dgm:prSet presAssocID="{C07CAC74-F66D-43B1-8824-117D55F4AE3E}" presName="parentText" presStyleLbl="node1" presStyleIdx="5" presStyleCnt="9">
        <dgm:presLayoutVars>
          <dgm:chMax val="0"/>
          <dgm:bulletEnabled val="1"/>
        </dgm:presLayoutVars>
      </dgm:prSet>
      <dgm:spPr/>
    </dgm:pt>
    <dgm:pt modelId="{663C49BA-DEF1-4C42-93CC-1E8860B0FE67}" type="pres">
      <dgm:prSet presAssocID="{346C9E1A-118E-49D3-ABB1-633C8B532CF8}" presName="spacer" presStyleCnt="0"/>
      <dgm:spPr/>
    </dgm:pt>
    <dgm:pt modelId="{544FB41F-BF5C-4A14-A387-02FD2FA48753}" type="pres">
      <dgm:prSet presAssocID="{39922380-52FB-4204-9ABE-0BCA73E93386}" presName="parentText" presStyleLbl="node1" presStyleIdx="6" presStyleCnt="9">
        <dgm:presLayoutVars>
          <dgm:chMax val="0"/>
          <dgm:bulletEnabled val="1"/>
        </dgm:presLayoutVars>
      </dgm:prSet>
      <dgm:spPr/>
    </dgm:pt>
    <dgm:pt modelId="{68222DA4-CC74-403E-9EE5-865ED56FF822}" type="pres">
      <dgm:prSet presAssocID="{B2062044-B0FE-4F18-9522-EE32DFC9B348}" presName="spacer" presStyleCnt="0"/>
      <dgm:spPr/>
    </dgm:pt>
    <dgm:pt modelId="{42084AED-E8C5-4185-B2A9-59A21028A1FB}" type="pres">
      <dgm:prSet presAssocID="{AE1185E6-8266-4AC5-B0DF-3A3515507EE9}" presName="parentText" presStyleLbl="node1" presStyleIdx="7" presStyleCnt="9">
        <dgm:presLayoutVars>
          <dgm:chMax val="0"/>
          <dgm:bulletEnabled val="1"/>
        </dgm:presLayoutVars>
      </dgm:prSet>
      <dgm:spPr/>
    </dgm:pt>
    <dgm:pt modelId="{ED5EE331-D520-41CF-B5EA-F3178B8BAC8C}" type="pres">
      <dgm:prSet presAssocID="{9390A098-8885-4278-8F3C-E289557B257E}" presName="spacer" presStyleCnt="0"/>
      <dgm:spPr/>
    </dgm:pt>
    <dgm:pt modelId="{B1E4850A-D359-4AE4-894E-1AEE17681E3B}" type="pres">
      <dgm:prSet presAssocID="{DDC9C89B-BB7A-4336-91AE-D48B41EE2887}" presName="parentText" presStyleLbl="node1" presStyleIdx="8" presStyleCnt="9">
        <dgm:presLayoutVars>
          <dgm:chMax val="0"/>
          <dgm:bulletEnabled val="1"/>
        </dgm:presLayoutVars>
      </dgm:prSet>
      <dgm:spPr/>
    </dgm:pt>
  </dgm:ptLst>
  <dgm:cxnLst>
    <dgm:cxn modelId="{6261760B-2C29-45B9-AA6B-DF4CD4082D7A}" type="presOf" srcId="{DDC9C89B-BB7A-4336-91AE-D48B41EE2887}" destId="{B1E4850A-D359-4AE4-894E-1AEE17681E3B}" srcOrd="0" destOrd="0" presId="urn:microsoft.com/office/officeart/2005/8/layout/vList2"/>
    <dgm:cxn modelId="{CBC90322-4854-44CB-AEA0-B42898C3C600}" type="presOf" srcId="{A82B4A1B-6403-49EC-AFB1-8ED94A390110}" destId="{EC67A47A-1DFF-48E5-A2AC-EF9DE39C6E94}" srcOrd="0" destOrd="0" presId="urn:microsoft.com/office/officeart/2005/8/layout/vList2"/>
    <dgm:cxn modelId="{CF7F5E29-FB19-4131-8649-8DE82E73D016}" srcId="{930992D8-1076-49B8-A160-B2CD8728D08B}" destId="{DDC9C89B-BB7A-4336-91AE-D48B41EE2887}" srcOrd="8" destOrd="0" parTransId="{FBA2DC03-557C-468C-A58B-23CADB8ECCE7}" sibTransId="{0FC4CBBB-ABB8-4608-AD76-804891EE21E7}"/>
    <dgm:cxn modelId="{98F9B332-8DCE-4E1D-9914-FB59AC75BE7D}" type="presOf" srcId="{353E228F-3EF9-40CC-B5EB-47A374148CC0}" destId="{0D8CFBA6-6329-4F74-9CCE-4C7EDEB1B93F}" srcOrd="0" destOrd="0" presId="urn:microsoft.com/office/officeart/2005/8/layout/vList2"/>
    <dgm:cxn modelId="{C4261737-F751-447D-9DA1-65C9F2909C6C}" srcId="{930992D8-1076-49B8-A160-B2CD8728D08B}" destId="{353E228F-3EF9-40CC-B5EB-47A374148CC0}" srcOrd="2" destOrd="0" parTransId="{5DFD7135-EF4F-4F7A-BEE9-55D6CCB50200}" sibTransId="{C5C5A316-E438-410A-BFEF-1E68F6FD7AE9}"/>
    <dgm:cxn modelId="{0D89963E-03A5-4641-B35E-E4B7443713F1}" type="presOf" srcId="{930992D8-1076-49B8-A160-B2CD8728D08B}" destId="{DFEF2676-25E3-452D-B7C0-39545F63F2A8}" srcOrd="0" destOrd="0" presId="urn:microsoft.com/office/officeart/2005/8/layout/vList2"/>
    <dgm:cxn modelId="{71FF5064-852D-4C0E-A753-735C1FBA4D3A}" srcId="{930992D8-1076-49B8-A160-B2CD8728D08B}" destId="{C07CAC74-F66D-43B1-8824-117D55F4AE3E}" srcOrd="5" destOrd="0" parTransId="{89F0BF3F-699F-4F9C-9110-25C5BC8213C2}" sibTransId="{346C9E1A-118E-49D3-ABB1-633C8B532CF8}"/>
    <dgm:cxn modelId="{0EDF3D4B-D24A-414C-8C85-8FB4D5C0612F}" srcId="{930992D8-1076-49B8-A160-B2CD8728D08B}" destId="{A82B4A1B-6403-49EC-AFB1-8ED94A390110}" srcOrd="3" destOrd="0" parTransId="{B753D9FF-9D8A-4489-9070-ED4C4B774F19}" sibTransId="{3F6ED780-4C46-4B76-8649-AFF7A73E998D}"/>
    <dgm:cxn modelId="{228E1A6C-78D2-4455-B743-7BDD6A93D453}" type="presOf" srcId="{2FB456C8-6347-47D8-8CDD-C0565B01E170}" destId="{61A1AFC0-7D2B-4232-AC42-90024D3F70C9}" srcOrd="0" destOrd="0" presId="urn:microsoft.com/office/officeart/2005/8/layout/vList2"/>
    <dgm:cxn modelId="{861E2276-B567-4084-B1D6-83FCA16EA799}" srcId="{930992D8-1076-49B8-A160-B2CD8728D08B}" destId="{80FEDE57-D838-47BC-B5C0-C0927A78DF66}" srcOrd="0" destOrd="0" parTransId="{CEB00E10-12F3-4C0D-A57A-D2666C0A67C4}" sibTransId="{836E019C-234F-4585-AB1C-DB211A96507C}"/>
    <dgm:cxn modelId="{2A1C1181-2014-45A1-8B93-1C853F26C0E9}" srcId="{930992D8-1076-49B8-A160-B2CD8728D08B}" destId="{39922380-52FB-4204-9ABE-0BCA73E93386}" srcOrd="6" destOrd="0" parTransId="{4EF7EA80-BD84-43E6-A5A2-70A77FD7C993}" sibTransId="{B2062044-B0FE-4F18-9522-EE32DFC9B348}"/>
    <dgm:cxn modelId="{393F7688-3E54-4A0A-9A79-048A7194D32F}" srcId="{930992D8-1076-49B8-A160-B2CD8728D08B}" destId="{2FB456C8-6347-47D8-8CDD-C0565B01E170}" srcOrd="4" destOrd="0" parTransId="{C85675BD-42D8-49F7-B521-EF8C82BAC400}" sibTransId="{6BCD57DF-74E1-4BC9-9122-C9BBFBD0B58C}"/>
    <dgm:cxn modelId="{F996118E-7511-4C54-956E-AFB4B4A58D53}" srcId="{930992D8-1076-49B8-A160-B2CD8728D08B}" destId="{AE1185E6-8266-4AC5-B0DF-3A3515507EE9}" srcOrd="7" destOrd="0" parTransId="{A4646322-ECF8-4CBB-9DCE-43C8C4199B15}" sibTransId="{9390A098-8885-4278-8F3C-E289557B257E}"/>
    <dgm:cxn modelId="{F932018F-37BA-41BE-BB8A-E04A6E0C50D2}" srcId="{930992D8-1076-49B8-A160-B2CD8728D08B}" destId="{94B33D01-8173-491A-AC2D-C12C25182FC6}" srcOrd="1" destOrd="0" parTransId="{2D0B4614-E4E7-4675-A943-9201E8771ECD}" sibTransId="{07420CC4-2C59-49A4-9878-C108CAFFDF99}"/>
    <dgm:cxn modelId="{A29A4C98-1B54-4621-86AD-991221D98696}" type="presOf" srcId="{AE1185E6-8266-4AC5-B0DF-3A3515507EE9}" destId="{42084AED-E8C5-4185-B2A9-59A21028A1FB}" srcOrd="0" destOrd="0" presId="urn:microsoft.com/office/officeart/2005/8/layout/vList2"/>
    <dgm:cxn modelId="{041248B6-B19B-4BCD-8558-2ACD274CD295}" type="presOf" srcId="{C07CAC74-F66D-43B1-8824-117D55F4AE3E}" destId="{71CE09BA-EEB7-4516-84D0-259B566E4B24}" srcOrd="0" destOrd="0" presId="urn:microsoft.com/office/officeart/2005/8/layout/vList2"/>
    <dgm:cxn modelId="{DACD49C2-A50F-457F-B622-7EA7F0BB5FB7}" type="presOf" srcId="{80FEDE57-D838-47BC-B5C0-C0927A78DF66}" destId="{425CD6B2-C1C4-469E-B65F-B7151729F6D0}" srcOrd="0" destOrd="0" presId="urn:microsoft.com/office/officeart/2005/8/layout/vList2"/>
    <dgm:cxn modelId="{4184A0E0-D0E3-4D60-BC19-6C2EEBE12870}" type="presOf" srcId="{39922380-52FB-4204-9ABE-0BCA73E93386}" destId="{544FB41F-BF5C-4A14-A387-02FD2FA48753}" srcOrd="0" destOrd="0" presId="urn:microsoft.com/office/officeart/2005/8/layout/vList2"/>
    <dgm:cxn modelId="{2E2C25E1-8501-401E-B35F-C46B215C30E8}" type="presOf" srcId="{94B33D01-8173-491A-AC2D-C12C25182FC6}" destId="{40BB13FC-CE54-4A8D-B40A-7A31061B926C}" srcOrd="0" destOrd="0" presId="urn:microsoft.com/office/officeart/2005/8/layout/vList2"/>
    <dgm:cxn modelId="{B484816F-9866-4ED1-B37C-166948C55FF8}" type="presParOf" srcId="{DFEF2676-25E3-452D-B7C0-39545F63F2A8}" destId="{425CD6B2-C1C4-469E-B65F-B7151729F6D0}" srcOrd="0" destOrd="0" presId="urn:microsoft.com/office/officeart/2005/8/layout/vList2"/>
    <dgm:cxn modelId="{A53267BD-F34E-4A1C-9BE7-EAA34625F7AC}" type="presParOf" srcId="{DFEF2676-25E3-452D-B7C0-39545F63F2A8}" destId="{885C234F-A1D8-4D79-8C9A-A86499C55349}" srcOrd="1" destOrd="0" presId="urn:microsoft.com/office/officeart/2005/8/layout/vList2"/>
    <dgm:cxn modelId="{1AAEE859-5490-41DB-A026-162C8DA1DA07}" type="presParOf" srcId="{DFEF2676-25E3-452D-B7C0-39545F63F2A8}" destId="{40BB13FC-CE54-4A8D-B40A-7A31061B926C}" srcOrd="2" destOrd="0" presId="urn:microsoft.com/office/officeart/2005/8/layout/vList2"/>
    <dgm:cxn modelId="{AAC19746-87A3-4532-B056-2C97F6CB580C}" type="presParOf" srcId="{DFEF2676-25E3-452D-B7C0-39545F63F2A8}" destId="{FDD4B783-8D4F-4354-804E-934900131DF9}" srcOrd="3" destOrd="0" presId="urn:microsoft.com/office/officeart/2005/8/layout/vList2"/>
    <dgm:cxn modelId="{54B84571-B09E-4D3B-BD14-4B0EBB3060F8}" type="presParOf" srcId="{DFEF2676-25E3-452D-B7C0-39545F63F2A8}" destId="{0D8CFBA6-6329-4F74-9CCE-4C7EDEB1B93F}" srcOrd="4" destOrd="0" presId="urn:microsoft.com/office/officeart/2005/8/layout/vList2"/>
    <dgm:cxn modelId="{D31C274C-C43F-46FF-BAD9-A853879DACA7}" type="presParOf" srcId="{DFEF2676-25E3-452D-B7C0-39545F63F2A8}" destId="{85BB5274-A66E-42FC-AFD1-5CBC3D6167BA}" srcOrd="5" destOrd="0" presId="urn:microsoft.com/office/officeart/2005/8/layout/vList2"/>
    <dgm:cxn modelId="{CCAB3154-96E4-4ECE-AB49-BDF07C1158C8}" type="presParOf" srcId="{DFEF2676-25E3-452D-B7C0-39545F63F2A8}" destId="{EC67A47A-1DFF-48E5-A2AC-EF9DE39C6E94}" srcOrd="6" destOrd="0" presId="urn:microsoft.com/office/officeart/2005/8/layout/vList2"/>
    <dgm:cxn modelId="{F1D033AC-E770-4862-8439-C5D55236E06F}" type="presParOf" srcId="{DFEF2676-25E3-452D-B7C0-39545F63F2A8}" destId="{AEF7D839-C4B3-4384-8CA2-5D72A63884EA}" srcOrd="7" destOrd="0" presId="urn:microsoft.com/office/officeart/2005/8/layout/vList2"/>
    <dgm:cxn modelId="{C1B4FE05-04FC-446A-B829-F4C343204D1D}" type="presParOf" srcId="{DFEF2676-25E3-452D-B7C0-39545F63F2A8}" destId="{61A1AFC0-7D2B-4232-AC42-90024D3F70C9}" srcOrd="8" destOrd="0" presId="urn:microsoft.com/office/officeart/2005/8/layout/vList2"/>
    <dgm:cxn modelId="{6D5826C9-ABAF-4A0C-8F59-8D3A8F559725}" type="presParOf" srcId="{DFEF2676-25E3-452D-B7C0-39545F63F2A8}" destId="{DD106146-53EA-43AD-BFFF-E46CB3D8B1D1}" srcOrd="9" destOrd="0" presId="urn:microsoft.com/office/officeart/2005/8/layout/vList2"/>
    <dgm:cxn modelId="{C5B175F4-9F71-452E-BD28-5317AAFA46E5}" type="presParOf" srcId="{DFEF2676-25E3-452D-B7C0-39545F63F2A8}" destId="{71CE09BA-EEB7-4516-84D0-259B566E4B24}" srcOrd="10" destOrd="0" presId="urn:microsoft.com/office/officeart/2005/8/layout/vList2"/>
    <dgm:cxn modelId="{CC9A74A2-0223-463D-9201-62C05C102D78}" type="presParOf" srcId="{DFEF2676-25E3-452D-B7C0-39545F63F2A8}" destId="{663C49BA-DEF1-4C42-93CC-1E8860B0FE67}" srcOrd="11" destOrd="0" presId="urn:microsoft.com/office/officeart/2005/8/layout/vList2"/>
    <dgm:cxn modelId="{3C2F3031-D5C5-4AB1-8A94-4DDD6F6D72DD}" type="presParOf" srcId="{DFEF2676-25E3-452D-B7C0-39545F63F2A8}" destId="{544FB41F-BF5C-4A14-A387-02FD2FA48753}" srcOrd="12" destOrd="0" presId="urn:microsoft.com/office/officeart/2005/8/layout/vList2"/>
    <dgm:cxn modelId="{29BD0E6D-ABBE-4209-8062-B905AB3FE32A}" type="presParOf" srcId="{DFEF2676-25E3-452D-B7C0-39545F63F2A8}" destId="{68222DA4-CC74-403E-9EE5-865ED56FF822}" srcOrd="13" destOrd="0" presId="urn:microsoft.com/office/officeart/2005/8/layout/vList2"/>
    <dgm:cxn modelId="{57240A39-3C0B-43FF-B591-8F60A4B6A1E3}" type="presParOf" srcId="{DFEF2676-25E3-452D-B7C0-39545F63F2A8}" destId="{42084AED-E8C5-4185-B2A9-59A21028A1FB}" srcOrd="14" destOrd="0" presId="urn:microsoft.com/office/officeart/2005/8/layout/vList2"/>
    <dgm:cxn modelId="{82BA9C93-8F41-47C5-9A4C-8837B91F6A6A}" type="presParOf" srcId="{DFEF2676-25E3-452D-B7C0-39545F63F2A8}" destId="{ED5EE331-D520-41CF-B5EA-F3178B8BAC8C}" srcOrd="15" destOrd="0" presId="urn:microsoft.com/office/officeart/2005/8/layout/vList2"/>
    <dgm:cxn modelId="{48BC35D3-0BE6-4212-82ED-EA7E63222D6F}" type="presParOf" srcId="{DFEF2676-25E3-452D-B7C0-39545F63F2A8}" destId="{B1E4850A-D359-4AE4-894E-1AEE17681E3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CAFF84-E691-46AF-AA84-926CCE12FC1E}" type="doc">
      <dgm:prSet loTypeId="urn:microsoft.com/office/officeart/2005/8/layout/vList2" loCatId="list" qsTypeId="urn:microsoft.com/office/officeart/2005/8/quickstyle/3d2" qsCatId="3D" csTypeId="urn:microsoft.com/office/officeart/2005/8/colors/accent6_2" csCatId="accent6"/>
      <dgm:spPr/>
      <dgm:t>
        <a:bodyPr/>
        <a:lstStyle/>
        <a:p>
          <a:endParaRPr lang="en-BE"/>
        </a:p>
      </dgm:t>
    </dgm:pt>
    <dgm:pt modelId="{BF1F9952-3A37-4CA8-A922-7262AE8A553D}">
      <dgm:prSet/>
      <dgm:spPr/>
      <dgm:t>
        <a:bodyPr/>
        <a:lstStyle/>
        <a:p>
          <a:r>
            <a:rPr lang="en-GB" b="1"/>
            <a:t>Aktivitäten vor dem Unterricht zur gemeinsamen Erstellung von Inhalten</a:t>
          </a:r>
          <a:endParaRPr lang="en-BE"/>
        </a:p>
      </dgm:t>
    </dgm:pt>
    <dgm:pt modelId="{7E98A071-A227-4AF9-BDA7-1F90F2D2CBEA}" type="parTrans" cxnId="{06C4906D-84A2-4C7E-9177-F50FD7A89A02}">
      <dgm:prSet/>
      <dgm:spPr/>
      <dgm:t>
        <a:bodyPr/>
        <a:lstStyle/>
        <a:p>
          <a:endParaRPr lang="en-BE"/>
        </a:p>
      </dgm:t>
    </dgm:pt>
    <dgm:pt modelId="{B7187B32-78A1-4177-B731-2151262F8A19}" type="sibTrans" cxnId="{06C4906D-84A2-4C7E-9177-F50FD7A89A02}">
      <dgm:prSet/>
      <dgm:spPr/>
      <dgm:t>
        <a:bodyPr/>
        <a:lstStyle/>
        <a:p>
          <a:endParaRPr lang="en-BE"/>
        </a:p>
      </dgm:t>
    </dgm:pt>
    <dgm:pt modelId="{06EA5122-9659-4E6D-829D-FDC2933EB266}">
      <dgm:prSet/>
      <dgm:spPr/>
      <dgm:t>
        <a:bodyPr/>
        <a:lstStyle/>
        <a:p>
          <a:r>
            <a:rPr lang="en-GB"/>
            <a:t>Themenzuweisung: Teilen Sie die Schüler in Gruppen ein und weisen Sie ihnen verschiedene Themen zu, die mit der bevorstehenden Lektion zusammenhängen.</a:t>
          </a:r>
          <a:endParaRPr lang="en-BE"/>
        </a:p>
      </dgm:t>
    </dgm:pt>
    <dgm:pt modelId="{26166AC2-F3E9-40A2-980B-B20C553EC613}" type="parTrans" cxnId="{E23E55E7-3607-4370-B594-8F28923B9ADB}">
      <dgm:prSet/>
      <dgm:spPr/>
      <dgm:t>
        <a:bodyPr/>
        <a:lstStyle/>
        <a:p>
          <a:endParaRPr lang="en-BE"/>
        </a:p>
      </dgm:t>
    </dgm:pt>
    <dgm:pt modelId="{07CCC37C-3300-42BA-B7A7-FF3DD71CBAB4}" type="sibTrans" cxnId="{E23E55E7-3607-4370-B594-8F28923B9ADB}">
      <dgm:prSet/>
      <dgm:spPr/>
      <dgm:t>
        <a:bodyPr/>
        <a:lstStyle/>
        <a:p>
          <a:endParaRPr lang="en-BE"/>
        </a:p>
      </dgm:t>
    </dgm:pt>
    <dgm:pt modelId="{D70A55CB-7F27-42DC-B271-EA9D68A8BCA6}">
      <dgm:prSet/>
      <dgm:spPr/>
      <dgm:t>
        <a:bodyPr/>
        <a:lstStyle/>
        <a:p>
          <a:r>
            <a:rPr lang="en-GB"/>
            <a:t>Recherche: Ermutigen Sie die Schülerinnen und Schüler, ihr Thema mithilfe von Multimedia-Ressourcen (Videos, Artikel usw.) zu recherchieren.</a:t>
          </a:r>
          <a:endParaRPr lang="en-BE"/>
        </a:p>
      </dgm:t>
    </dgm:pt>
    <dgm:pt modelId="{84996FC2-63AA-4341-BB95-E002E8493C10}" type="parTrans" cxnId="{2403BF45-B928-476C-9FC6-14A456F677DA}">
      <dgm:prSet/>
      <dgm:spPr/>
      <dgm:t>
        <a:bodyPr/>
        <a:lstStyle/>
        <a:p>
          <a:endParaRPr lang="en-BE"/>
        </a:p>
      </dgm:t>
    </dgm:pt>
    <dgm:pt modelId="{10133368-1176-4995-8058-6FB0533993E5}" type="sibTrans" cxnId="{2403BF45-B928-476C-9FC6-14A456F677DA}">
      <dgm:prSet/>
      <dgm:spPr/>
      <dgm:t>
        <a:bodyPr/>
        <a:lstStyle/>
        <a:p>
          <a:endParaRPr lang="en-BE"/>
        </a:p>
      </dgm:t>
    </dgm:pt>
    <dgm:pt modelId="{9F27D933-893B-4880-BF03-BF5725C10A71}">
      <dgm:prSet/>
      <dgm:spPr/>
      <dgm:t>
        <a:bodyPr/>
        <a:lstStyle/>
        <a:p>
          <a:r>
            <a:rPr lang="en-GB"/>
            <a:t>Brainstorming: Verwenden Sie Tools wie Padlet oder Jamboard, um vor dem Unterricht gemeinsam Ideen zu sammeln.</a:t>
          </a:r>
          <a:endParaRPr lang="en-BE"/>
        </a:p>
      </dgm:t>
    </dgm:pt>
    <dgm:pt modelId="{22AAC391-4584-4B26-9D93-5EF89989E897}" type="parTrans" cxnId="{3F6D9629-AA23-48B3-8E2C-E17FBCFB7D53}">
      <dgm:prSet/>
      <dgm:spPr/>
      <dgm:t>
        <a:bodyPr/>
        <a:lstStyle/>
        <a:p>
          <a:endParaRPr lang="en-BE"/>
        </a:p>
      </dgm:t>
    </dgm:pt>
    <dgm:pt modelId="{CBDE18AB-E886-4619-B86B-504EFF6F5856}" type="sibTrans" cxnId="{3F6D9629-AA23-48B3-8E2C-E17FBCFB7D53}">
      <dgm:prSet/>
      <dgm:spPr/>
      <dgm:t>
        <a:bodyPr/>
        <a:lstStyle/>
        <a:p>
          <a:endParaRPr lang="en-BE"/>
        </a:p>
      </dgm:t>
    </dgm:pt>
    <dgm:pt modelId="{8E25E12F-FD0E-4BBF-A551-3B10CC3F5AA2}">
      <dgm:prSet/>
      <dgm:spPr/>
      <dgm:t>
        <a:bodyPr/>
        <a:lstStyle/>
        <a:p>
          <a:r>
            <a:rPr lang="en-GB" b="1"/>
            <a:t>Aktivitäten zur gemeinschaftlichen Erstellung von Inhalten im Unterricht</a:t>
          </a:r>
          <a:endParaRPr lang="en-BE"/>
        </a:p>
      </dgm:t>
    </dgm:pt>
    <dgm:pt modelId="{922DB8FB-D425-4286-B66F-67B51DED717E}" type="parTrans" cxnId="{BEA6FC26-F670-49C4-A502-E4D9D02A2675}">
      <dgm:prSet/>
      <dgm:spPr/>
      <dgm:t>
        <a:bodyPr/>
        <a:lstStyle/>
        <a:p>
          <a:endParaRPr lang="en-BE"/>
        </a:p>
      </dgm:t>
    </dgm:pt>
    <dgm:pt modelId="{21574B57-8824-432F-BABD-8ADB7E84F22E}" type="sibTrans" cxnId="{BEA6FC26-F670-49C4-A502-E4D9D02A2675}">
      <dgm:prSet/>
      <dgm:spPr/>
      <dgm:t>
        <a:bodyPr/>
        <a:lstStyle/>
        <a:p>
          <a:endParaRPr lang="en-BE"/>
        </a:p>
      </dgm:t>
    </dgm:pt>
    <dgm:pt modelId="{25C8BFB0-B383-4488-9954-A80E15236636}">
      <dgm:prSet/>
      <dgm:spPr/>
      <dgm:t>
        <a:bodyPr/>
        <a:lstStyle/>
        <a:p>
          <a:r>
            <a:rPr lang="en-GB"/>
            <a:t>Gruppenarbeit: Die Gruppen kommen zusammen, um auf der Grundlage ihrer Recherchen Inhalte zu erstellen (z. B. eine Infografik oder ein Video).</a:t>
          </a:r>
          <a:endParaRPr lang="en-BE"/>
        </a:p>
      </dgm:t>
    </dgm:pt>
    <dgm:pt modelId="{7C3D6CAE-A8DC-4D48-88E4-43A3B2FF7EBF}" type="parTrans" cxnId="{878A4B42-8415-4521-BF5E-EA1E9B5B9D4C}">
      <dgm:prSet/>
      <dgm:spPr/>
      <dgm:t>
        <a:bodyPr/>
        <a:lstStyle/>
        <a:p>
          <a:endParaRPr lang="en-BE"/>
        </a:p>
      </dgm:t>
    </dgm:pt>
    <dgm:pt modelId="{9C6AD7CC-B8C5-457A-A7F0-F74D2B673881}" type="sibTrans" cxnId="{878A4B42-8415-4521-BF5E-EA1E9B5B9D4C}">
      <dgm:prSet/>
      <dgm:spPr/>
      <dgm:t>
        <a:bodyPr/>
        <a:lstStyle/>
        <a:p>
          <a:endParaRPr lang="en-BE"/>
        </a:p>
      </dgm:t>
    </dgm:pt>
    <dgm:pt modelId="{D6832930-E7BF-454E-AF02-75A79D8CFA78}">
      <dgm:prSet/>
      <dgm:spPr/>
      <dgm:t>
        <a:bodyPr/>
        <a:lstStyle/>
        <a:p>
          <a:r>
            <a:rPr lang="en-GB"/>
            <a:t>Präsentation und Feedback: Jede Gruppe präsentiert ihren Inhalt und erhält Feedback von den anderen Teilnehmern und den Ausbildern.</a:t>
          </a:r>
          <a:endParaRPr lang="en-BE"/>
        </a:p>
      </dgm:t>
    </dgm:pt>
    <dgm:pt modelId="{07810311-7429-4FE0-B25D-4C21B6312945}" type="parTrans" cxnId="{34BA3D9C-B8B4-46E4-A5FE-AB020E256538}">
      <dgm:prSet/>
      <dgm:spPr/>
      <dgm:t>
        <a:bodyPr/>
        <a:lstStyle/>
        <a:p>
          <a:endParaRPr lang="en-BE"/>
        </a:p>
      </dgm:t>
    </dgm:pt>
    <dgm:pt modelId="{C3CB1BDD-C2E0-47DE-BAB0-330220807F59}" type="sibTrans" cxnId="{34BA3D9C-B8B4-46E4-A5FE-AB020E256538}">
      <dgm:prSet/>
      <dgm:spPr/>
      <dgm:t>
        <a:bodyPr/>
        <a:lstStyle/>
        <a:p>
          <a:endParaRPr lang="en-BE"/>
        </a:p>
      </dgm:t>
    </dgm:pt>
    <dgm:pt modelId="{DCC8D079-6C2D-48A7-AC0B-D1A1319ECCBD}">
      <dgm:prSet/>
      <dgm:spPr/>
      <dgm:t>
        <a:bodyPr/>
        <a:lstStyle/>
        <a:p>
          <a:r>
            <a:rPr lang="en-GB"/>
            <a:t>Praktische Übung: Die Schüler wenden die bei der gemeinsamen Erstellung von Inhalten besprochenen Konzepte auf praktische, reale Aufgaben an.</a:t>
          </a:r>
          <a:endParaRPr lang="en-BE"/>
        </a:p>
      </dgm:t>
    </dgm:pt>
    <dgm:pt modelId="{E290B9C8-DF76-42F0-BF0F-10B61486BF5F}" type="parTrans" cxnId="{79114452-0A08-4387-B323-8EECC32933D0}">
      <dgm:prSet/>
      <dgm:spPr/>
      <dgm:t>
        <a:bodyPr/>
        <a:lstStyle/>
        <a:p>
          <a:endParaRPr lang="en-BE"/>
        </a:p>
      </dgm:t>
    </dgm:pt>
    <dgm:pt modelId="{11C04B08-0785-4302-9DC4-66D60A735C93}" type="sibTrans" cxnId="{79114452-0A08-4387-B323-8EECC32933D0}">
      <dgm:prSet/>
      <dgm:spPr/>
      <dgm:t>
        <a:bodyPr/>
        <a:lstStyle/>
        <a:p>
          <a:endParaRPr lang="en-BE"/>
        </a:p>
      </dgm:t>
    </dgm:pt>
    <dgm:pt modelId="{0E2E0D9D-9578-4E34-AD9B-F475AE2756E2}">
      <dgm:prSet/>
      <dgm:spPr/>
      <dgm:t>
        <a:bodyPr/>
        <a:lstStyle/>
        <a:p>
          <a:r>
            <a:rPr lang="en-GB" b="1"/>
            <a:t>Reflexion nach dem Unterricht und Verbesserung der Inhalte</a:t>
          </a:r>
          <a:endParaRPr lang="en-BE"/>
        </a:p>
      </dgm:t>
    </dgm:pt>
    <dgm:pt modelId="{BB7C6224-EBEA-4311-9C59-8D29BD8F405C}" type="parTrans" cxnId="{D53386EA-19C0-4168-8C6E-BB8449D8EA59}">
      <dgm:prSet/>
      <dgm:spPr/>
      <dgm:t>
        <a:bodyPr/>
        <a:lstStyle/>
        <a:p>
          <a:endParaRPr lang="en-BE"/>
        </a:p>
      </dgm:t>
    </dgm:pt>
    <dgm:pt modelId="{913A48CF-7CA3-4942-97DD-90A2144E55AC}" type="sibTrans" cxnId="{D53386EA-19C0-4168-8C6E-BB8449D8EA59}">
      <dgm:prSet/>
      <dgm:spPr/>
      <dgm:t>
        <a:bodyPr/>
        <a:lstStyle/>
        <a:p>
          <a:endParaRPr lang="en-BE"/>
        </a:p>
      </dgm:t>
    </dgm:pt>
    <dgm:pt modelId="{B4040A5D-D8E5-42D2-87A7-2BA257E06F0E}">
      <dgm:prSet/>
      <dgm:spPr/>
      <dgm:t>
        <a:bodyPr/>
        <a:lstStyle/>
        <a:p>
          <a:r>
            <a:rPr lang="en-GB"/>
            <a:t>Fragen zur Reflexion: Was haben Sie bei der Erstellung der Inhalte gelernt? Wie hat die Zusammenarbeit Ihnen geholfen, das Thema besser zu verstehen?</a:t>
          </a:r>
          <a:endParaRPr lang="en-BE"/>
        </a:p>
      </dgm:t>
    </dgm:pt>
    <dgm:pt modelId="{FFB09FD1-23DD-42C2-B28F-D73568847691}" type="parTrans" cxnId="{2C8944ED-DD7F-4690-9103-45DC15192DE0}">
      <dgm:prSet/>
      <dgm:spPr/>
      <dgm:t>
        <a:bodyPr/>
        <a:lstStyle/>
        <a:p>
          <a:endParaRPr lang="en-BE"/>
        </a:p>
      </dgm:t>
    </dgm:pt>
    <dgm:pt modelId="{E28F1BA8-5BAA-487B-A616-A1331B22FF55}" type="sibTrans" cxnId="{2C8944ED-DD7F-4690-9103-45DC15192DE0}">
      <dgm:prSet/>
      <dgm:spPr/>
      <dgm:t>
        <a:bodyPr/>
        <a:lstStyle/>
        <a:p>
          <a:endParaRPr lang="en-BE"/>
        </a:p>
      </dgm:t>
    </dgm:pt>
    <dgm:pt modelId="{1DFF7330-70A5-4DEC-B66A-952AFC117826}">
      <dgm:prSet/>
      <dgm:spPr/>
      <dgm:t>
        <a:bodyPr/>
        <a:lstStyle/>
        <a:p>
          <a:r>
            <a:rPr lang="en-GB"/>
            <a:t>Verbesserungsvorschläge: Die Gruppen überarbeiten ihre erstellten Inhalte auf der Grundlage des Feedbacks, um Qualität und Tiefe zu verbessern.</a:t>
          </a:r>
          <a:endParaRPr lang="en-BE"/>
        </a:p>
      </dgm:t>
    </dgm:pt>
    <dgm:pt modelId="{CE63D207-0C50-4932-A930-04211D26F247}" type="parTrans" cxnId="{AA43A52C-4EB0-4200-A1C8-A2C4A9EDFFAE}">
      <dgm:prSet/>
      <dgm:spPr/>
      <dgm:t>
        <a:bodyPr/>
        <a:lstStyle/>
        <a:p>
          <a:endParaRPr lang="en-BE"/>
        </a:p>
      </dgm:t>
    </dgm:pt>
    <dgm:pt modelId="{8235A935-6722-4F07-BD5C-656B1F15B451}" type="sibTrans" cxnId="{AA43A52C-4EB0-4200-A1C8-A2C4A9EDFFAE}">
      <dgm:prSet/>
      <dgm:spPr/>
      <dgm:t>
        <a:bodyPr/>
        <a:lstStyle/>
        <a:p>
          <a:endParaRPr lang="en-BE"/>
        </a:p>
      </dgm:t>
    </dgm:pt>
    <dgm:pt modelId="{ADD24A2B-07A6-4507-8FD5-25753AB8D76B}">
      <dgm:prSet/>
      <dgm:spPr/>
      <dgm:t>
        <a:bodyPr/>
        <a:lstStyle/>
        <a:p>
          <a:r>
            <a:rPr lang="en-GB"/>
            <a:t>Peer Review: Weisen Sie Gruppen an, die Inhalte der anderen zu überprüfen und konstruktives Feedback zu geben.</a:t>
          </a:r>
          <a:endParaRPr lang="en-BE"/>
        </a:p>
      </dgm:t>
    </dgm:pt>
    <dgm:pt modelId="{7D91192B-2FBE-4164-BCA0-2DB6E57E378F}" type="parTrans" cxnId="{73C624D0-12A6-40BD-AF98-0A3F317B4A84}">
      <dgm:prSet/>
      <dgm:spPr/>
      <dgm:t>
        <a:bodyPr/>
        <a:lstStyle/>
        <a:p>
          <a:endParaRPr lang="en-BE"/>
        </a:p>
      </dgm:t>
    </dgm:pt>
    <dgm:pt modelId="{0C705229-36EB-44AE-A17F-30575FB0863B}" type="sibTrans" cxnId="{73C624D0-12A6-40BD-AF98-0A3F317B4A84}">
      <dgm:prSet/>
      <dgm:spPr/>
      <dgm:t>
        <a:bodyPr/>
        <a:lstStyle/>
        <a:p>
          <a:endParaRPr lang="en-BE"/>
        </a:p>
      </dgm:t>
    </dgm:pt>
    <dgm:pt modelId="{732A353C-BFF9-4898-BE22-7111B59C27AA}" type="pres">
      <dgm:prSet presAssocID="{50CAFF84-E691-46AF-AA84-926CCE12FC1E}" presName="linear" presStyleCnt="0">
        <dgm:presLayoutVars>
          <dgm:animLvl val="lvl"/>
          <dgm:resizeHandles val="exact"/>
        </dgm:presLayoutVars>
      </dgm:prSet>
      <dgm:spPr/>
    </dgm:pt>
    <dgm:pt modelId="{1F560AB7-EDE0-4F4C-B96C-90FEB2A87F41}" type="pres">
      <dgm:prSet presAssocID="{BF1F9952-3A37-4CA8-A922-7262AE8A553D}" presName="parentText" presStyleLbl="node1" presStyleIdx="0" presStyleCnt="3">
        <dgm:presLayoutVars>
          <dgm:chMax val="0"/>
          <dgm:bulletEnabled val="1"/>
        </dgm:presLayoutVars>
      </dgm:prSet>
      <dgm:spPr/>
    </dgm:pt>
    <dgm:pt modelId="{FFB82EC7-CFA3-43EE-9927-24DC1D5DC487}" type="pres">
      <dgm:prSet presAssocID="{BF1F9952-3A37-4CA8-A922-7262AE8A553D}" presName="childText" presStyleLbl="revTx" presStyleIdx="0" presStyleCnt="3">
        <dgm:presLayoutVars>
          <dgm:bulletEnabled val="1"/>
        </dgm:presLayoutVars>
      </dgm:prSet>
      <dgm:spPr/>
    </dgm:pt>
    <dgm:pt modelId="{C44C5888-FA80-442C-B14B-D0D97CA1524A}" type="pres">
      <dgm:prSet presAssocID="{8E25E12F-FD0E-4BBF-A551-3B10CC3F5AA2}" presName="parentText" presStyleLbl="node1" presStyleIdx="1" presStyleCnt="3">
        <dgm:presLayoutVars>
          <dgm:chMax val="0"/>
          <dgm:bulletEnabled val="1"/>
        </dgm:presLayoutVars>
      </dgm:prSet>
      <dgm:spPr/>
    </dgm:pt>
    <dgm:pt modelId="{2618F524-4486-4AC0-A451-3B08F7A55FA9}" type="pres">
      <dgm:prSet presAssocID="{8E25E12F-FD0E-4BBF-A551-3B10CC3F5AA2}" presName="childText" presStyleLbl="revTx" presStyleIdx="1" presStyleCnt="3">
        <dgm:presLayoutVars>
          <dgm:bulletEnabled val="1"/>
        </dgm:presLayoutVars>
      </dgm:prSet>
      <dgm:spPr/>
    </dgm:pt>
    <dgm:pt modelId="{7DD39482-FD56-4E08-94C3-670187BB5FB2}" type="pres">
      <dgm:prSet presAssocID="{0E2E0D9D-9578-4E34-AD9B-F475AE2756E2}" presName="parentText" presStyleLbl="node1" presStyleIdx="2" presStyleCnt="3">
        <dgm:presLayoutVars>
          <dgm:chMax val="0"/>
          <dgm:bulletEnabled val="1"/>
        </dgm:presLayoutVars>
      </dgm:prSet>
      <dgm:spPr/>
    </dgm:pt>
    <dgm:pt modelId="{45C0201D-A8EA-446F-BF18-A552BEBBB6EA}" type="pres">
      <dgm:prSet presAssocID="{0E2E0D9D-9578-4E34-AD9B-F475AE2756E2}" presName="childText" presStyleLbl="revTx" presStyleIdx="2" presStyleCnt="3">
        <dgm:presLayoutVars>
          <dgm:bulletEnabled val="1"/>
        </dgm:presLayoutVars>
      </dgm:prSet>
      <dgm:spPr/>
    </dgm:pt>
  </dgm:ptLst>
  <dgm:cxnLst>
    <dgm:cxn modelId="{BEA6FC26-F670-49C4-A502-E4D9D02A2675}" srcId="{50CAFF84-E691-46AF-AA84-926CCE12FC1E}" destId="{8E25E12F-FD0E-4BBF-A551-3B10CC3F5AA2}" srcOrd="1" destOrd="0" parTransId="{922DB8FB-D425-4286-B66F-67B51DED717E}" sibTransId="{21574B57-8824-432F-BABD-8ADB7E84F22E}"/>
    <dgm:cxn modelId="{3F6D9629-AA23-48B3-8E2C-E17FBCFB7D53}" srcId="{BF1F9952-3A37-4CA8-A922-7262AE8A553D}" destId="{9F27D933-893B-4880-BF03-BF5725C10A71}" srcOrd="2" destOrd="0" parTransId="{22AAC391-4584-4B26-9D93-5EF89989E897}" sibTransId="{CBDE18AB-E886-4619-B86B-504EFF6F5856}"/>
    <dgm:cxn modelId="{BFEEED2A-7A91-4BA6-BD7D-80772C659F6A}" type="presOf" srcId="{9F27D933-893B-4880-BF03-BF5725C10A71}" destId="{FFB82EC7-CFA3-43EE-9927-24DC1D5DC487}" srcOrd="0" destOrd="2" presId="urn:microsoft.com/office/officeart/2005/8/layout/vList2"/>
    <dgm:cxn modelId="{AA43A52C-4EB0-4200-A1C8-A2C4A9EDFFAE}" srcId="{0E2E0D9D-9578-4E34-AD9B-F475AE2756E2}" destId="{1DFF7330-70A5-4DEC-B66A-952AFC117826}" srcOrd="1" destOrd="0" parTransId="{CE63D207-0C50-4932-A930-04211D26F247}" sibTransId="{8235A935-6722-4F07-BD5C-656B1F15B451}"/>
    <dgm:cxn modelId="{F5ED2C39-EC38-4ED0-B3EA-911CFB0EB3EA}" type="presOf" srcId="{8E25E12F-FD0E-4BBF-A551-3B10CC3F5AA2}" destId="{C44C5888-FA80-442C-B14B-D0D97CA1524A}" srcOrd="0" destOrd="0" presId="urn:microsoft.com/office/officeart/2005/8/layout/vList2"/>
    <dgm:cxn modelId="{20B95D5E-FF7D-40AF-ABEE-AC401F410C1B}" type="presOf" srcId="{06EA5122-9659-4E6D-829D-FDC2933EB266}" destId="{FFB82EC7-CFA3-43EE-9927-24DC1D5DC487}" srcOrd="0" destOrd="0" presId="urn:microsoft.com/office/officeart/2005/8/layout/vList2"/>
    <dgm:cxn modelId="{5E54E35F-EAB9-413A-A39A-7ABC2CDFC7E4}" type="presOf" srcId="{1DFF7330-70A5-4DEC-B66A-952AFC117826}" destId="{45C0201D-A8EA-446F-BF18-A552BEBBB6EA}" srcOrd="0" destOrd="1" presId="urn:microsoft.com/office/officeart/2005/8/layout/vList2"/>
    <dgm:cxn modelId="{8AA0A860-3FC3-4710-B360-A386C9268B51}" type="presOf" srcId="{D6832930-E7BF-454E-AF02-75A79D8CFA78}" destId="{2618F524-4486-4AC0-A451-3B08F7A55FA9}" srcOrd="0" destOrd="1" presId="urn:microsoft.com/office/officeart/2005/8/layout/vList2"/>
    <dgm:cxn modelId="{878A4B42-8415-4521-BF5E-EA1E9B5B9D4C}" srcId="{8E25E12F-FD0E-4BBF-A551-3B10CC3F5AA2}" destId="{25C8BFB0-B383-4488-9954-A80E15236636}" srcOrd="0" destOrd="0" parTransId="{7C3D6CAE-A8DC-4D48-88E4-43A3B2FF7EBF}" sibTransId="{9C6AD7CC-B8C5-457A-A7F0-F74D2B673881}"/>
    <dgm:cxn modelId="{2403BF45-B928-476C-9FC6-14A456F677DA}" srcId="{BF1F9952-3A37-4CA8-A922-7262AE8A553D}" destId="{D70A55CB-7F27-42DC-B271-EA9D68A8BCA6}" srcOrd="1" destOrd="0" parTransId="{84996FC2-63AA-4341-BB95-E002E8493C10}" sibTransId="{10133368-1176-4995-8058-6FB0533993E5}"/>
    <dgm:cxn modelId="{3E145447-CE14-42F2-B049-7C5DFE569E28}" type="presOf" srcId="{B4040A5D-D8E5-42D2-87A7-2BA257E06F0E}" destId="{45C0201D-A8EA-446F-BF18-A552BEBBB6EA}" srcOrd="0" destOrd="0" presId="urn:microsoft.com/office/officeart/2005/8/layout/vList2"/>
    <dgm:cxn modelId="{06C4906D-84A2-4C7E-9177-F50FD7A89A02}" srcId="{50CAFF84-E691-46AF-AA84-926CCE12FC1E}" destId="{BF1F9952-3A37-4CA8-A922-7262AE8A553D}" srcOrd="0" destOrd="0" parTransId="{7E98A071-A227-4AF9-BDA7-1F90F2D2CBEA}" sibTransId="{B7187B32-78A1-4177-B731-2151262F8A19}"/>
    <dgm:cxn modelId="{79114452-0A08-4387-B323-8EECC32933D0}" srcId="{8E25E12F-FD0E-4BBF-A551-3B10CC3F5AA2}" destId="{DCC8D079-6C2D-48A7-AC0B-D1A1319ECCBD}" srcOrd="2" destOrd="0" parTransId="{E290B9C8-DF76-42F0-BF0F-10B61486BF5F}" sibTransId="{11C04B08-0785-4302-9DC4-66D60A735C93}"/>
    <dgm:cxn modelId="{0AA4CF75-1758-43F5-9350-B93199CA0025}" type="presOf" srcId="{ADD24A2B-07A6-4507-8FD5-25753AB8D76B}" destId="{45C0201D-A8EA-446F-BF18-A552BEBBB6EA}" srcOrd="0" destOrd="2" presId="urn:microsoft.com/office/officeart/2005/8/layout/vList2"/>
    <dgm:cxn modelId="{8020B687-96B0-42F9-BAF6-495D1B7C56F8}" type="presOf" srcId="{0E2E0D9D-9578-4E34-AD9B-F475AE2756E2}" destId="{7DD39482-FD56-4E08-94C3-670187BB5FB2}" srcOrd="0" destOrd="0" presId="urn:microsoft.com/office/officeart/2005/8/layout/vList2"/>
    <dgm:cxn modelId="{34BA3D9C-B8B4-46E4-A5FE-AB020E256538}" srcId="{8E25E12F-FD0E-4BBF-A551-3B10CC3F5AA2}" destId="{D6832930-E7BF-454E-AF02-75A79D8CFA78}" srcOrd="1" destOrd="0" parTransId="{07810311-7429-4FE0-B25D-4C21B6312945}" sibTransId="{C3CB1BDD-C2E0-47DE-BAB0-330220807F59}"/>
    <dgm:cxn modelId="{506CF59F-04C0-4AA7-B15E-23892F305B6D}" type="presOf" srcId="{DCC8D079-6C2D-48A7-AC0B-D1A1319ECCBD}" destId="{2618F524-4486-4AC0-A451-3B08F7A55FA9}" srcOrd="0" destOrd="2" presId="urn:microsoft.com/office/officeart/2005/8/layout/vList2"/>
    <dgm:cxn modelId="{4FAAD3A1-48C7-4190-9DBF-BA8C7518AB9F}" type="presOf" srcId="{50CAFF84-E691-46AF-AA84-926CCE12FC1E}" destId="{732A353C-BFF9-4898-BE22-7111B59C27AA}" srcOrd="0" destOrd="0" presId="urn:microsoft.com/office/officeart/2005/8/layout/vList2"/>
    <dgm:cxn modelId="{89BBF5C4-2A4F-4F4B-8609-AFF2A2253948}" type="presOf" srcId="{D70A55CB-7F27-42DC-B271-EA9D68A8BCA6}" destId="{FFB82EC7-CFA3-43EE-9927-24DC1D5DC487}" srcOrd="0" destOrd="1" presId="urn:microsoft.com/office/officeart/2005/8/layout/vList2"/>
    <dgm:cxn modelId="{73C624D0-12A6-40BD-AF98-0A3F317B4A84}" srcId="{0E2E0D9D-9578-4E34-AD9B-F475AE2756E2}" destId="{ADD24A2B-07A6-4507-8FD5-25753AB8D76B}" srcOrd="2" destOrd="0" parTransId="{7D91192B-2FBE-4164-BCA0-2DB6E57E378F}" sibTransId="{0C705229-36EB-44AE-A17F-30575FB0863B}"/>
    <dgm:cxn modelId="{DD4A41D9-A48C-46E6-8AF6-3A188A3DD4CE}" type="presOf" srcId="{BF1F9952-3A37-4CA8-A922-7262AE8A553D}" destId="{1F560AB7-EDE0-4F4C-B96C-90FEB2A87F41}" srcOrd="0" destOrd="0" presId="urn:microsoft.com/office/officeart/2005/8/layout/vList2"/>
    <dgm:cxn modelId="{E23E55E7-3607-4370-B594-8F28923B9ADB}" srcId="{BF1F9952-3A37-4CA8-A922-7262AE8A553D}" destId="{06EA5122-9659-4E6D-829D-FDC2933EB266}" srcOrd="0" destOrd="0" parTransId="{26166AC2-F3E9-40A2-980B-B20C553EC613}" sibTransId="{07CCC37C-3300-42BA-B7A7-FF3DD71CBAB4}"/>
    <dgm:cxn modelId="{D53386EA-19C0-4168-8C6E-BB8449D8EA59}" srcId="{50CAFF84-E691-46AF-AA84-926CCE12FC1E}" destId="{0E2E0D9D-9578-4E34-AD9B-F475AE2756E2}" srcOrd="2" destOrd="0" parTransId="{BB7C6224-EBEA-4311-9C59-8D29BD8F405C}" sibTransId="{913A48CF-7CA3-4942-97DD-90A2144E55AC}"/>
    <dgm:cxn modelId="{2C8944ED-DD7F-4690-9103-45DC15192DE0}" srcId="{0E2E0D9D-9578-4E34-AD9B-F475AE2756E2}" destId="{B4040A5D-D8E5-42D2-87A7-2BA257E06F0E}" srcOrd="0" destOrd="0" parTransId="{FFB09FD1-23DD-42C2-B28F-D73568847691}" sibTransId="{E28F1BA8-5BAA-487B-A616-A1331B22FF55}"/>
    <dgm:cxn modelId="{55B664FD-A38A-44EE-AA50-BC3320D35F51}" type="presOf" srcId="{25C8BFB0-B383-4488-9954-A80E15236636}" destId="{2618F524-4486-4AC0-A451-3B08F7A55FA9}" srcOrd="0" destOrd="0" presId="urn:microsoft.com/office/officeart/2005/8/layout/vList2"/>
    <dgm:cxn modelId="{B3ACB13A-3043-473F-B346-B88287317EC4}" type="presParOf" srcId="{732A353C-BFF9-4898-BE22-7111B59C27AA}" destId="{1F560AB7-EDE0-4F4C-B96C-90FEB2A87F41}" srcOrd="0" destOrd="0" presId="urn:microsoft.com/office/officeart/2005/8/layout/vList2"/>
    <dgm:cxn modelId="{DA52C5AB-8195-427E-975D-568129E299BC}" type="presParOf" srcId="{732A353C-BFF9-4898-BE22-7111B59C27AA}" destId="{FFB82EC7-CFA3-43EE-9927-24DC1D5DC487}" srcOrd="1" destOrd="0" presId="urn:microsoft.com/office/officeart/2005/8/layout/vList2"/>
    <dgm:cxn modelId="{AB45AD21-8C39-4619-BF5C-EAD721AF6E87}" type="presParOf" srcId="{732A353C-BFF9-4898-BE22-7111B59C27AA}" destId="{C44C5888-FA80-442C-B14B-D0D97CA1524A}" srcOrd="2" destOrd="0" presId="urn:microsoft.com/office/officeart/2005/8/layout/vList2"/>
    <dgm:cxn modelId="{E08B1F7A-A7E7-4764-8306-35467ECF8469}" type="presParOf" srcId="{732A353C-BFF9-4898-BE22-7111B59C27AA}" destId="{2618F524-4486-4AC0-A451-3B08F7A55FA9}" srcOrd="3" destOrd="0" presId="urn:microsoft.com/office/officeart/2005/8/layout/vList2"/>
    <dgm:cxn modelId="{9260FFB3-B84D-4E12-95F1-2025AB170C2C}" type="presParOf" srcId="{732A353C-BFF9-4898-BE22-7111B59C27AA}" destId="{7DD39482-FD56-4E08-94C3-670187BB5FB2}" srcOrd="4" destOrd="0" presId="urn:microsoft.com/office/officeart/2005/8/layout/vList2"/>
    <dgm:cxn modelId="{6C11CEAE-55BF-4C7C-9F05-E563E51E6AE4}" type="presParOf" srcId="{732A353C-BFF9-4898-BE22-7111B59C27AA}" destId="{45C0201D-A8EA-446F-BF18-A552BEBBB6EA}"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3A9599-14B7-443E-8978-BF0D04D10901}"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929B652-FCC7-4C2C-AF8F-34E43664404A}">
      <dgm:prSet/>
      <dgm:spPr/>
      <dgm:t>
        <a:bodyPr/>
        <a:lstStyle/>
        <a:p>
          <a:pPr>
            <a:lnSpc>
              <a:spcPct val="100000"/>
            </a:lnSpc>
          </a:pPr>
          <a:r>
            <a:rPr lang="en-GB" b="1" dirty="0"/>
            <a:t>Rollen und Zuständigkeiten klären: </a:t>
          </a:r>
          <a:r>
            <a:rPr lang="en-GB" dirty="0"/>
            <a:t>Weisen Sie jedem Teammitglied zunächst klare Rollen und Zuständigkeiten zu, die sich an seinen Stärken und Fachkenntnissen orientieren. Diese Klarheit hilft, Überschneidungen bei der Arbeit zu vermeiden und stellt sicher, dass alle notwendigen Aufgaben abgedeckt sind.</a:t>
          </a:r>
          <a:endParaRPr lang="en-US" dirty="0"/>
        </a:p>
      </dgm:t>
    </dgm:pt>
    <dgm:pt modelId="{4A1A5675-3642-4D8E-B1E5-EABA3C128232}" type="parTrans" cxnId="{2069CFAC-5D95-4618-8AF3-C0B1395D9454}">
      <dgm:prSet/>
      <dgm:spPr/>
      <dgm:t>
        <a:bodyPr/>
        <a:lstStyle/>
        <a:p>
          <a:endParaRPr lang="en-US"/>
        </a:p>
      </dgm:t>
    </dgm:pt>
    <dgm:pt modelId="{E791BA69-8697-4AA7-A704-921269FA29F4}" type="sibTrans" cxnId="{2069CFAC-5D95-4618-8AF3-C0B1395D9454}">
      <dgm:prSet/>
      <dgm:spPr/>
      <dgm:t>
        <a:bodyPr/>
        <a:lstStyle/>
        <a:p>
          <a:endParaRPr lang="en-US"/>
        </a:p>
      </dgm:t>
    </dgm:pt>
    <dgm:pt modelId="{2D2A8672-EBA3-48D5-A38B-0C589813FBC1}">
      <dgm:prSet/>
      <dgm:spPr/>
      <dgm:t>
        <a:bodyPr/>
        <a:lstStyle/>
        <a:p>
          <a:pPr>
            <a:lnSpc>
              <a:spcPct val="100000"/>
            </a:lnSpc>
          </a:pPr>
          <a:r>
            <a:rPr lang="en-GB" b="1"/>
            <a:t>Schaffung einer gemeinsamen Vision: </a:t>
          </a:r>
          <a:r>
            <a:rPr lang="en-GB"/>
            <a:t>Stellen Sie sicher, dass alle Teammitglieder ein gemeinsames Verständnis von den Zielen und Ergebnissen des Projekts haben. Diese Abstimmung fördert ein Gefühl für Zweck und Richtung und lenkt die Bemühungen des Teams auf ein gemeinsames Ziel.</a:t>
          </a:r>
          <a:endParaRPr lang="en-US"/>
        </a:p>
      </dgm:t>
    </dgm:pt>
    <dgm:pt modelId="{92354ECB-29A9-4923-B37E-D6F29A102295}" type="parTrans" cxnId="{E0D736B2-DB47-4F84-8C05-83BF2065378E}">
      <dgm:prSet/>
      <dgm:spPr/>
      <dgm:t>
        <a:bodyPr/>
        <a:lstStyle/>
        <a:p>
          <a:endParaRPr lang="en-US"/>
        </a:p>
      </dgm:t>
    </dgm:pt>
    <dgm:pt modelId="{CCF9F05F-3516-4C0C-A35D-98515BE85C58}" type="sibTrans" cxnId="{E0D736B2-DB47-4F84-8C05-83BF2065378E}">
      <dgm:prSet/>
      <dgm:spPr/>
      <dgm:t>
        <a:bodyPr/>
        <a:lstStyle/>
        <a:p>
          <a:endParaRPr lang="en-US"/>
        </a:p>
      </dgm:t>
    </dgm:pt>
    <dgm:pt modelId="{73277EFC-2261-4774-99FE-BD13381D5B48}">
      <dgm:prSet/>
      <dgm:spPr/>
      <dgm:t>
        <a:bodyPr/>
        <a:lstStyle/>
        <a:p>
          <a:pPr>
            <a:lnSpc>
              <a:spcPct val="100000"/>
            </a:lnSpc>
          </a:pPr>
          <a:r>
            <a:rPr lang="en-GB" b="1"/>
            <a:t>Planung von Zeitplan und Meilensteinen: </a:t>
          </a:r>
          <a:r>
            <a:rPr lang="en-GB"/>
            <a:t>Entwickeln Sie einen detaillierten Projektzeitplan, der die wichtigsten Meilensteine und Fristen enthält. Dieser Zeitplan dient als Fahrplan für das Projekt und trägt dazu bei, dass das Team auf dem richtigen Weg bleibt und sich auf die Erreichung seiner Ziele konzentriert.</a:t>
          </a:r>
          <a:endParaRPr lang="en-US"/>
        </a:p>
      </dgm:t>
    </dgm:pt>
    <dgm:pt modelId="{35180D6D-9E9F-4F3E-844F-BAC295D7DB6A}" type="parTrans" cxnId="{14B92DE5-D6F7-4575-BFAE-59031F971F41}">
      <dgm:prSet/>
      <dgm:spPr/>
      <dgm:t>
        <a:bodyPr/>
        <a:lstStyle/>
        <a:p>
          <a:endParaRPr lang="en-US"/>
        </a:p>
      </dgm:t>
    </dgm:pt>
    <dgm:pt modelId="{F7344358-D298-42D2-921A-74301FBB30F2}" type="sibTrans" cxnId="{14B92DE5-D6F7-4575-BFAE-59031F971F41}">
      <dgm:prSet/>
      <dgm:spPr/>
      <dgm:t>
        <a:bodyPr/>
        <a:lstStyle/>
        <a:p>
          <a:endParaRPr lang="en-US"/>
        </a:p>
      </dgm:t>
    </dgm:pt>
    <dgm:pt modelId="{DDB5D3DC-EDE6-4C37-B7D3-6EE5246AF897}">
      <dgm:prSet/>
      <dgm:spPr/>
      <dgm:t>
        <a:bodyPr/>
        <a:lstStyle/>
        <a:p>
          <a:pPr>
            <a:lnSpc>
              <a:spcPct val="100000"/>
            </a:lnSpc>
          </a:pPr>
          <a:r>
            <a:rPr lang="en-GB" b="1"/>
            <a:t>Verwendung von Projektmanagement-Tools</a:t>
          </a:r>
          <a:r>
            <a:rPr lang="en-GB"/>
            <a:t>: Nutzen Sie Projektmanagement-Tools wie Asana, Trello oder Monday.com, um Aufgaben zu organisieren, Fristen zu setzen und den Fortschritt zu verfolgen. Diese Tools bieten visuelle Übersichten über den Projektstatus und erleichtern die Kommunikation zwischen den Teammitgliedern.</a:t>
          </a:r>
          <a:endParaRPr lang="en-US"/>
        </a:p>
      </dgm:t>
    </dgm:pt>
    <dgm:pt modelId="{E587B414-ACAD-4F63-9775-7ED8797F8E66}" type="parTrans" cxnId="{E9BCA114-7BA3-4FFC-A047-32F8EA6EB14E}">
      <dgm:prSet/>
      <dgm:spPr/>
      <dgm:t>
        <a:bodyPr/>
        <a:lstStyle/>
        <a:p>
          <a:endParaRPr lang="en-US"/>
        </a:p>
      </dgm:t>
    </dgm:pt>
    <dgm:pt modelId="{A0F96526-2A96-4E51-BB6B-CDE9A7A1F57B}" type="sibTrans" cxnId="{E9BCA114-7BA3-4FFC-A047-32F8EA6EB14E}">
      <dgm:prSet/>
      <dgm:spPr/>
      <dgm:t>
        <a:bodyPr/>
        <a:lstStyle/>
        <a:p>
          <a:endParaRPr lang="en-US"/>
        </a:p>
      </dgm:t>
    </dgm:pt>
    <dgm:pt modelId="{8E814929-A039-4211-85A3-34E06AF0D2D7}">
      <dgm:prSet/>
      <dgm:spPr/>
      <dgm:t>
        <a:bodyPr/>
        <a:lstStyle/>
        <a:p>
          <a:pPr>
            <a:lnSpc>
              <a:spcPct val="100000"/>
            </a:lnSpc>
          </a:pPr>
          <a:r>
            <a:rPr lang="en-GB" b="1"/>
            <a:t>Regelmäßige Kommunikation und Rückmeldung</a:t>
          </a:r>
          <a:r>
            <a:rPr lang="en-GB"/>
            <a:t>: Planen Sie regelmäßige Teambesprechungen und Check-Ins ein, um Fortschritte zu besprechen, Herausforderungen anzugehen und Pläne bei Bedarf anzupassen. Eine offene und kontinuierliche Kommunikation stellt sicher, dass alle Beteiligten auf dem gleichen Stand sind und informiert bleiben.</a:t>
          </a:r>
          <a:endParaRPr lang="en-US"/>
        </a:p>
      </dgm:t>
    </dgm:pt>
    <dgm:pt modelId="{886C9353-1566-4D31-89EC-D08182C369C9}" type="parTrans" cxnId="{616C723D-38D9-4AB5-BFA3-5AE9E36362D6}">
      <dgm:prSet/>
      <dgm:spPr/>
      <dgm:t>
        <a:bodyPr/>
        <a:lstStyle/>
        <a:p>
          <a:endParaRPr lang="en-US"/>
        </a:p>
      </dgm:t>
    </dgm:pt>
    <dgm:pt modelId="{5D00BC00-6410-4049-AC48-E87092AFF833}" type="sibTrans" cxnId="{616C723D-38D9-4AB5-BFA3-5AE9E36362D6}">
      <dgm:prSet/>
      <dgm:spPr/>
      <dgm:t>
        <a:bodyPr/>
        <a:lstStyle/>
        <a:p>
          <a:endParaRPr lang="en-US"/>
        </a:p>
      </dgm:t>
    </dgm:pt>
    <dgm:pt modelId="{A8DB910A-25D7-479B-8B1B-70FCB76822EB}" type="pres">
      <dgm:prSet presAssocID="{D53A9599-14B7-443E-8978-BF0D04D10901}" presName="root" presStyleCnt="0">
        <dgm:presLayoutVars>
          <dgm:dir/>
          <dgm:resizeHandles val="exact"/>
        </dgm:presLayoutVars>
      </dgm:prSet>
      <dgm:spPr/>
    </dgm:pt>
    <dgm:pt modelId="{55CD5ED1-B560-424C-8691-76B64EFA36B9}" type="pres">
      <dgm:prSet presAssocID="{2929B652-FCC7-4C2C-AF8F-34E43664404A}" presName="compNode" presStyleCnt="0"/>
      <dgm:spPr/>
    </dgm:pt>
    <dgm:pt modelId="{CEEFBA03-E106-42EA-9A2D-EC3FF2529F5E}" type="pres">
      <dgm:prSet presAssocID="{2929B652-FCC7-4C2C-AF8F-34E43664404A}" presName="bgRect" presStyleLbl="bgShp" presStyleIdx="0" presStyleCnt="5"/>
      <dgm:spPr/>
    </dgm:pt>
    <dgm:pt modelId="{0C91F2E0-0B67-4EF8-A526-E97099D0B71A}" type="pres">
      <dgm:prSet presAssocID="{2929B652-FCC7-4C2C-AF8F-34E4366440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AE1CB29B-69BA-4DDA-996F-32D3C9B09E84}" type="pres">
      <dgm:prSet presAssocID="{2929B652-FCC7-4C2C-AF8F-34E43664404A}" presName="spaceRect" presStyleCnt="0"/>
      <dgm:spPr/>
    </dgm:pt>
    <dgm:pt modelId="{9811A839-B70D-4297-B4CB-62BF04A471AE}" type="pres">
      <dgm:prSet presAssocID="{2929B652-FCC7-4C2C-AF8F-34E43664404A}" presName="parTx" presStyleLbl="revTx" presStyleIdx="0" presStyleCnt="5">
        <dgm:presLayoutVars>
          <dgm:chMax val="0"/>
          <dgm:chPref val="0"/>
        </dgm:presLayoutVars>
      </dgm:prSet>
      <dgm:spPr/>
    </dgm:pt>
    <dgm:pt modelId="{9FB349F7-3FDE-4AB5-8577-13F0BAC8AA8F}" type="pres">
      <dgm:prSet presAssocID="{E791BA69-8697-4AA7-A704-921269FA29F4}" presName="sibTrans" presStyleCnt="0"/>
      <dgm:spPr/>
    </dgm:pt>
    <dgm:pt modelId="{4ACE6BF8-E85F-4382-A20D-F3E937AD07A2}" type="pres">
      <dgm:prSet presAssocID="{2D2A8672-EBA3-48D5-A38B-0C589813FBC1}" presName="compNode" presStyleCnt="0"/>
      <dgm:spPr/>
    </dgm:pt>
    <dgm:pt modelId="{8E6754D6-8EC8-4CB6-A214-29474E1A66D3}" type="pres">
      <dgm:prSet presAssocID="{2D2A8672-EBA3-48D5-A38B-0C589813FBC1}" presName="bgRect" presStyleLbl="bgShp" presStyleIdx="1" presStyleCnt="5"/>
      <dgm:spPr/>
    </dgm:pt>
    <dgm:pt modelId="{1D2C1ACB-075C-487A-A333-D54F89678A08}" type="pres">
      <dgm:prSet presAssocID="{2D2A8672-EBA3-48D5-A38B-0C589813FB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6862217-C91A-471F-A352-12BC230D456E}" type="pres">
      <dgm:prSet presAssocID="{2D2A8672-EBA3-48D5-A38B-0C589813FBC1}" presName="spaceRect" presStyleCnt="0"/>
      <dgm:spPr/>
    </dgm:pt>
    <dgm:pt modelId="{7EA6F59B-9943-42CD-A0A5-9FAAD7A9BFB5}" type="pres">
      <dgm:prSet presAssocID="{2D2A8672-EBA3-48D5-A38B-0C589813FBC1}" presName="parTx" presStyleLbl="revTx" presStyleIdx="1" presStyleCnt="5">
        <dgm:presLayoutVars>
          <dgm:chMax val="0"/>
          <dgm:chPref val="0"/>
        </dgm:presLayoutVars>
      </dgm:prSet>
      <dgm:spPr/>
    </dgm:pt>
    <dgm:pt modelId="{2483A53E-3CE7-42E6-B495-1BBD8FA053B2}" type="pres">
      <dgm:prSet presAssocID="{CCF9F05F-3516-4C0C-A35D-98515BE85C58}" presName="sibTrans" presStyleCnt="0"/>
      <dgm:spPr/>
    </dgm:pt>
    <dgm:pt modelId="{CCA88BCD-A6A3-4E75-B724-B3FCBBE001AB}" type="pres">
      <dgm:prSet presAssocID="{73277EFC-2261-4774-99FE-BD13381D5B48}" presName="compNode" presStyleCnt="0"/>
      <dgm:spPr/>
    </dgm:pt>
    <dgm:pt modelId="{9AE6E4B2-7A54-4E51-B3E3-A7108E742C09}" type="pres">
      <dgm:prSet presAssocID="{73277EFC-2261-4774-99FE-BD13381D5B48}" presName="bgRect" presStyleLbl="bgShp" presStyleIdx="2" presStyleCnt="5"/>
      <dgm:spPr/>
    </dgm:pt>
    <dgm:pt modelId="{65A9E06D-D805-4DCC-A63B-D1784ADA5285}" type="pres">
      <dgm:prSet presAssocID="{73277EFC-2261-4774-99FE-BD13381D5B4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ily Calendar"/>
        </a:ext>
      </dgm:extLst>
    </dgm:pt>
    <dgm:pt modelId="{C609700B-DBF5-47DE-ACAF-72BB0C5B241D}" type="pres">
      <dgm:prSet presAssocID="{73277EFC-2261-4774-99FE-BD13381D5B48}" presName="spaceRect" presStyleCnt="0"/>
      <dgm:spPr/>
    </dgm:pt>
    <dgm:pt modelId="{FEA443A1-BF21-406E-9057-1BD039678135}" type="pres">
      <dgm:prSet presAssocID="{73277EFC-2261-4774-99FE-BD13381D5B48}" presName="parTx" presStyleLbl="revTx" presStyleIdx="2" presStyleCnt="5">
        <dgm:presLayoutVars>
          <dgm:chMax val="0"/>
          <dgm:chPref val="0"/>
        </dgm:presLayoutVars>
      </dgm:prSet>
      <dgm:spPr/>
    </dgm:pt>
    <dgm:pt modelId="{077C3CEA-FBDB-41E0-8518-EB2390FC9EFD}" type="pres">
      <dgm:prSet presAssocID="{F7344358-D298-42D2-921A-74301FBB30F2}" presName="sibTrans" presStyleCnt="0"/>
      <dgm:spPr/>
    </dgm:pt>
    <dgm:pt modelId="{B5E57BEE-9821-4814-B845-BCCC22963F45}" type="pres">
      <dgm:prSet presAssocID="{DDB5D3DC-EDE6-4C37-B7D3-6EE5246AF897}" presName="compNode" presStyleCnt="0"/>
      <dgm:spPr/>
    </dgm:pt>
    <dgm:pt modelId="{353D4555-9A9A-47C8-A7FD-B29008000CE6}" type="pres">
      <dgm:prSet presAssocID="{DDB5D3DC-EDE6-4C37-B7D3-6EE5246AF897}" presName="bgRect" presStyleLbl="bgShp" presStyleIdx="3" presStyleCnt="5"/>
      <dgm:spPr/>
    </dgm:pt>
    <dgm:pt modelId="{D2BD74BB-D696-4FEA-B093-EF223EE2B039}" type="pres">
      <dgm:prSet presAssocID="{DDB5D3DC-EDE6-4C37-B7D3-6EE5246AF8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8879B899-5096-4AF0-860C-9072A9E976B4}" type="pres">
      <dgm:prSet presAssocID="{DDB5D3DC-EDE6-4C37-B7D3-6EE5246AF897}" presName="spaceRect" presStyleCnt="0"/>
      <dgm:spPr/>
    </dgm:pt>
    <dgm:pt modelId="{FF40D4D7-22C7-4779-8D32-581DAF0100F7}" type="pres">
      <dgm:prSet presAssocID="{DDB5D3DC-EDE6-4C37-B7D3-6EE5246AF897}" presName="parTx" presStyleLbl="revTx" presStyleIdx="3" presStyleCnt="5">
        <dgm:presLayoutVars>
          <dgm:chMax val="0"/>
          <dgm:chPref val="0"/>
        </dgm:presLayoutVars>
      </dgm:prSet>
      <dgm:spPr/>
    </dgm:pt>
    <dgm:pt modelId="{D3816D07-AE45-4460-94D0-0F0BB5D05647}" type="pres">
      <dgm:prSet presAssocID="{A0F96526-2A96-4E51-BB6B-CDE9A7A1F57B}" presName="sibTrans" presStyleCnt="0"/>
      <dgm:spPr/>
    </dgm:pt>
    <dgm:pt modelId="{A631F92B-909C-48A1-971F-D12FBA17FE39}" type="pres">
      <dgm:prSet presAssocID="{8E814929-A039-4211-85A3-34E06AF0D2D7}" presName="compNode" presStyleCnt="0"/>
      <dgm:spPr/>
    </dgm:pt>
    <dgm:pt modelId="{CFA38E87-3B62-47FE-AF32-3D2A6BC2A698}" type="pres">
      <dgm:prSet presAssocID="{8E814929-A039-4211-85A3-34E06AF0D2D7}" presName="bgRect" presStyleLbl="bgShp" presStyleIdx="4" presStyleCnt="5"/>
      <dgm:spPr/>
    </dgm:pt>
    <dgm:pt modelId="{23D4BBDD-6ED7-4697-96CA-9E9B74F3D3FC}" type="pres">
      <dgm:prSet presAssocID="{8E814929-A039-4211-85A3-34E06AF0D2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6A240E5C-0768-488D-BFEB-973F8DDD128A}" type="pres">
      <dgm:prSet presAssocID="{8E814929-A039-4211-85A3-34E06AF0D2D7}" presName="spaceRect" presStyleCnt="0"/>
      <dgm:spPr/>
    </dgm:pt>
    <dgm:pt modelId="{D30FA705-9CAA-484F-969D-E69B00F3C0E4}" type="pres">
      <dgm:prSet presAssocID="{8E814929-A039-4211-85A3-34E06AF0D2D7}" presName="parTx" presStyleLbl="revTx" presStyleIdx="4" presStyleCnt="5">
        <dgm:presLayoutVars>
          <dgm:chMax val="0"/>
          <dgm:chPref val="0"/>
        </dgm:presLayoutVars>
      </dgm:prSet>
      <dgm:spPr/>
    </dgm:pt>
  </dgm:ptLst>
  <dgm:cxnLst>
    <dgm:cxn modelId="{4ADAA80C-27DA-4021-B0F3-5255AF0F742E}" type="presOf" srcId="{8E814929-A039-4211-85A3-34E06AF0D2D7}" destId="{D30FA705-9CAA-484F-969D-E69B00F3C0E4}" srcOrd="0" destOrd="0" presId="urn:microsoft.com/office/officeart/2018/2/layout/IconVerticalSolidList"/>
    <dgm:cxn modelId="{E9BCA114-7BA3-4FFC-A047-32F8EA6EB14E}" srcId="{D53A9599-14B7-443E-8978-BF0D04D10901}" destId="{DDB5D3DC-EDE6-4C37-B7D3-6EE5246AF897}" srcOrd="3" destOrd="0" parTransId="{E587B414-ACAD-4F63-9775-7ED8797F8E66}" sibTransId="{A0F96526-2A96-4E51-BB6B-CDE9A7A1F57B}"/>
    <dgm:cxn modelId="{F2033227-6DCF-472B-839D-74F71F7D691D}" type="presOf" srcId="{2929B652-FCC7-4C2C-AF8F-34E43664404A}" destId="{9811A839-B70D-4297-B4CB-62BF04A471AE}" srcOrd="0" destOrd="0" presId="urn:microsoft.com/office/officeart/2018/2/layout/IconVerticalSolidList"/>
    <dgm:cxn modelId="{616C723D-38D9-4AB5-BFA3-5AE9E36362D6}" srcId="{D53A9599-14B7-443E-8978-BF0D04D10901}" destId="{8E814929-A039-4211-85A3-34E06AF0D2D7}" srcOrd="4" destOrd="0" parTransId="{886C9353-1566-4D31-89EC-D08182C369C9}" sibTransId="{5D00BC00-6410-4049-AC48-E87092AFF833}"/>
    <dgm:cxn modelId="{684E405F-452C-4924-A4EA-C9113C424761}" type="presOf" srcId="{73277EFC-2261-4774-99FE-BD13381D5B48}" destId="{FEA443A1-BF21-406E-9057-1BD039678135}" srcOrd="0" destOrd="0" presId="urn:microsoft.com/office/officeart/2018/2/layout/IconVerticalSolidList"/>
    <dgm:cxn modelId="{6D394286-7AEF-4746-9DA4-D080CEB4DAAE}" type="presOf" srcId="{D53A9599-14B7-443E-8978-BF0D04D10901}" destId="{A8DB910A-25D7-479B-8B1B-70FCB76822EB}" srcOrd="0" destOrd="0" presId="urn:microsoft.com/office/officeart/2018/2/layout/IconVerticalSolidList"/>
    <dgm:cxn modelId="{2069CFAC-5D95-4618-8AF3-C0B1395D9454}" srcId="{D53A9599-14B7-443E-8978-BF0D04D10901}" destId="{2929B652-FCC7-4C2C-AF8F-34E43664404A}" srcOrd="0" destOrd="0" parTransId="{4A1A5675-3642-4D8E-B1E5-EABA3C128232}" sibTransId="{E791BA69-8697-4AA7-A704-921269FA29F4}"/>
    <dgm:cxn modelId="{E0D736B2-DB47-4F84-8C05-83BF2065378E}" srcId="{D53A9599-14B7-443E-8978-BF0D04D10901}" destId="{2D2A8672-EBA3-48D5-A38B-0C589813FBC1}" srcOrd="1" destOrd="0" parTransId="{92354ECB-29A9-4923-B37E-D6F29A102295}" sibTransId="{CCF9F05F-3516-4C0C-A35D-98515BE85C58}"/>
    <dgm:cxn modelId="{14B92DE5-D6F7-4575-BFAE-59031F971F41}" srcId="{D53A9599-14B7-443E-8978-BF0D04D10901}" destId="{73277EFC-2261-4774-99FE-BD13381D5B48}" srcOrd="2" destOrd="0" parTransId="{35180D6D-9E9F-4F3E-844F-BAC295D7DB6A}" sibTransId="{F7344358-D298-42D2-921A-74301FBB30F2}"/>
    <dgm:cxn modelId="{AF91F2F0-65E9-4EA4-94E7-DCA8DD07A28E}" type="presOf" srcId="{2D2A8672-EBA3-48D5-A38B-0C589813FBC1}" destId="{7EA6F59B-9943-42CD-A0A5-9FAAD7A9BFB5}" srcOrd="0" destOrd="0" presId="urn:microsoft.com/office/officeart/2018/2/layout/IconVerticalSolidList"/>
    <dgm:cxn modelId="{54D9D2FC-EEE7-4C46-B1B9-AAE9C897D08E}" type="presOf" srcId="{DDB5D3DC-EDE6-4C37-B7D3-6EE5246AF897}" destId="{FF40D4D7-22C7-4779-8D32-581DAF0100F7}" srcOrd="0" destOrd="0" presId="urn:microsoft.com/office/officeart/2018/2/layout/IconVerticalSolidList"/>
    <dgm:cxn modelId="{365EE757-D76C-4998-9F17-8DA974A2F746}" type="presParOf" srcId="{A8DB910A-25D7-479B-8B1B-70FCB76822EB}" destId="{55CD5ED1-B560-424C-8691-76B64EFA36B9}" srcOrd="0" destOrd="0" presId="urn:microsoft.com/office/officeart/2018/2/layout/IconVerticalSolidList"/>
    <dgm:cxn modelId="{827739A8-E47E-4D10-B7C9-3FFD723FFABC}" type="presParOf" srcId="{55CD5ED1-B560-424C-8691-76B64EFA36B9}" destId="{CEEFBA03-E106-42EA-9A2D-EC3FF2529F5E}" srcOrd="0" destOrd="0" presId="urn:microsoft.com/office/officeart/2018/2/layout/IconVerticalSolidList"/>
    <dgm:cxn modelId="{225869A3-8710-4DBB-B9C0-7EFD29F5D14D}" type="presParOf" srcId="{55CD5ED1-B560-424C-8691-76B64EFA36B9}" destId="{0C91F2E0-0B67-4EF8-A526-E97099D0B71A}" srcOrd="1" destOrd="0" presId="urn:microsoft.com/office/officeart/2018/2/layout/IconVerticalSolidList"/>
    <dgm:cxn modelId="{97CB24E5-6782-4D75-88ED-AC6FA65A94BF}" type="presParOf" srcId="{55CD5ED1-B560-424C-8691-76B64EFA36B9}" destId="{AE1CB29B-69BA-4DDA-996F-32D3C9B09E84}" srcOrd="2" destOrd="0" presId="urn:microsoft.com/office/officeart/2018/2/layout/IconVerticalSolidList"/>
    <dgm:cxn modelId="{642271BC-E1B2-418A-B746-4C585BAFCD08}" type="presParOf" srcId="{55CD5ED1-B560-424C-8691-76B64EFA36B9}" destId="{9811A839-B70D-4297-B4CB-62BF04A471AE}" srcOrd="3" destOrd="0" presId="urn:microsoft.com/office/officeart/2018/2/layout/IconVerticalSolidList"/>
    <dgm:cxn modelId="{CF68AAA5-03EE-426C-8E0F-5F8EEFE8A5C6}" type="presParOf" srcId="{A8DB910A-25D7-479B-8B1B-70FCB76822EB}" destId="{9FB349F7-3FDE-4AB5-8577-13F0BAC8AA8F}" srcOrd="1" destOrd="0" presId="urn:microsoft.com/office/officeart/2018/2/layout/IconVerticalSolidList"/>
    <dgm:cxn modelId="{99111A69-AF5F-4DA9-8804-52594EC25F70}" type="presParOf" srcId="{A8DB910A-25D7-479B-8B1B-70FCB76822EB}" destId="{4ACE6BF8-E85F-4382-A20D-F3E937AD07A2}" srcOrd="2" destOrd="0" presId="urn:microsoft.com/office/officeart/2018/2/layout/IconVerticalSolidList"/>
    <dgm:cxn modelId="{3D7ED239-0AE1-47FF-9978-ED2D8640910D}" type="presParOf" srcId="{4ACE6BF8-E85F-4382-A20D-F3E937AD07A2}" destId="{8E6754D6-8EC8-4CB6-A214-29474E1A66D3}" srcOrd="0" destOrd="0" presId="urn:microsoft.com/office/officeart/2018/2/layout/IconVerticalSolidList"/>
    <dgm:cxn modelId="{C1544C0E-BE47-47EE-BFC1-A457F369DC97}" type="presParOf" srcId="{4ACE6BF8-E85F-4382-A20D-F3E937AD07A2}" destId="{1D2C1ACB-075C-487A-A333-D54F89678A08}" srcOrd="1" destOrd="0" presId="urn:microsoft.com/office/officeart/2018/2/layout/IconVerticalSolidList"/>
    <dgm:cxn modelId="{E2723CF1-3232-43FC-948A-3F882D9BF6E9}" type="presParOf" srcId="{4ACE6BF8-E85F-4382-A20D-F3E937AD07A2}" destId="{76862217-C91A-471F-A352-12BC230D456E}" srcOrd="2" destOrd="0" presId="urn:microsoft.com/office/officeart/2018/2/layout/IconVerticalSolidList"/>
    <dgm:cxn modelId="{DC6E5F2F-EBF1-44CD-8FF2-08F0CBA15D5A}" type="presParOf" srcId="{4ACE6BF8-E85F-4382-A20D-F3E937AD07A2}" destId="{7EA6F59B-9943-42CD-A0A5-9FAAD7A9BFB5}" srcOrd="3" destOrd="0" presId="urn:microsoft.com/office/officeart/2018/2/layout/IconVerticalSolidList"/>
    <dgm:cxn modelId="{90B8361B-4068-4775-BC6D-0CD1FE77ABA6}" type="presParOf" srcId="{A8DB910A-25D7-479B-8B1B-70FCB76822EB}" destId="{2483A53E-3CE7-42E6-B495-1BBD8FA053B2}" srcOrd="3" destOrd="0" presId="urn:microsoft.com/office/officeart/2018/2/layout/IconVerticalSolidList"/>
    <dgm:cxn modelId="{E953C375-C99B-4546-8BE2-C940FD79802B}" type="presParOf" srcId="{A8DB910A-25D7-479B-8B1B-70FCB76822EB}" destId="{CCA88BCD-A6A3-4E75-B724-B3FCBBE001AB}" srcOrd="4" destOrd="0" presId="urn:microsoft.com/office/officeart/2018/2/layout/IconVerticalSolidList"/>
    <dgm:cxn modelId="{79EB2DE4-4886-4ECE-A56C-ED20DE60A360}" type="presParOf" srcId="{CCA88BCD-A6A3-4E75-B724-B3FCBBE001AB}" destId="{9AE6E4B2-7A54-4E51-B3E3-A7108E742C09}" srcOrd="0" destOrd="0" presId="urn:microsoft.com/office/officeart/2018/2/layout/IconVerticalSolidList"/>
    <dgm:cxn modelId="{A8B7657A-CC8B-4663-A47E-C3BE8FBAC86F}" type="presParOf" srcId="{CCA88BCD-A6A3-4E75-B724-B3FCBBE001AB}" destId="{65A9E06D-D805-4DCC-A63B-D1784ADA5285}" srcOrd="1" destOrd="0" presId="urn:microsoft.com/office/officeart/2018/2/layout/IconVerticalSolidList"/>
    <dgm:cxn modelId="{34C6FD20-041D-4B5A-9911-A37A96370EC7}" type="presParOf" srcId="{CCA88BCD-A6A3-4E75-B724-B3FCBBE001AB}" destId="{C609700B-DBF5-47DE-ACAF-72BB0C5B241D}" srcOrd="2" destOrd="0" presId="urn:microsoft.com/office/officeart/2018/2/layout/IconVerticalSolidList"/>
    <dgm:cxn modelId="{7A090ADA-9191-40C1-AAA1-0EACF5630310}" type="presParOf" srcId="{CCA88BCD-A6A3-4E75-B724-B3FCBBE001AB}" destId="{FEA443A1-BF21-406E-9057-1BD039678135}" srcOrd="3" destOrd="0" presId="urn:microsoft.com/office/officeart/2018/2/layout/IconVerticalSolidList"/>
    <dgm:cxn modelId="{9C1D95F2-C536-4F16-AE91-39D212410B55}" type="presParOf" srcId="{A8DB910A-25D7-479B-8B1B-70FCB76822EB}" destId="{077C3CEA-FBDB-41E0-8518-EB2390FC9EFD}" srcOrd="5" destOrd="0" presId="urn:microsoft.com/office/officeart/2018/2/layout/IconVerticalSolidList"/>
    <dgm:cxn modelId="{FCB39176-89AE-42C4-9283-210AAA67C55A}" type="presParOf" srcId="{A8DB910A-25D7-479B-8B1B-70FCB76822EB}" destId="{B5E57BEE-9821-4814-B845-BCCC22963F45}" srcOrd="6" destOrd="0" presId="urn:microsoft.com/office/officeart/2018/2/layout/IconVerticalSolidList"/>
    <dgm:cxn modelId="{DC75A0C1-C456-4B24-A601-20704DBEEA59}" type="presParOf" srcId="{B5E57BEE-9821-4814-B845-BCCC22963F45}" destId="{353D4555-9A9A-47C8-A7FD-B29008000CE6}" srcOrd="0" destOrd="0" presId="urn:microsoft.com/office/officeart/2018/2/layout/IconVerticalSolidList"/>
    <dgm:cxn modelId="{B72AEFE4-74F9-4911-9C1A-4C4503A94531}" type="presParOf" srcId="{B5E57BEE-9821-4814-B845-BCCC22963F45}" destId="{D2BD74BB-D696-4FEA-B093-EF223EE2B039}" srcOrd="1" destOrd="0" presId="urn:microsoft.com/office/officeart/2018/2/layout/IconVerticalSolidList"/>
    <dgm:cxn modelId="{C52199A3-A58B-4141-BF62-F7A87589E807}" type="presParOf" srcId="{B5E57BEE-9821-4814-B845-BCCC22963F45}" destId="{8879B899-5096-4AF0-860C-9072A9E976B4}" srcOrd="2" destOrd="0" presId="urn:microsoft.com/office/officeart/2018/2/layout/IconVerticalSolidList"/>
    <dgm:cxn modelId="{1B3313B1-D005-4427-8E9E-AC59A1DB1846}" type="presParOf" srcId="{B5E57BEE-9821-4814-B845-BCCC22963F45}" destId="{FF40D4D7-22C7-4779-8D32-581DAF0100F7}" srcOrd="3" destOrd="0" presId="urn:microsoft.com/office/officeart/2018/2/layout/IconVerticalSolidList"/>
    <dgm:cxn modelId="{AFA88756-9587-48A2-A257-86DB30854D01}" type="presParOf" srcId="{A8DB910A-25D7-479B-8B1B-70FCB76822EB}" destId="{D3816D07-AE45-4460-94D0-0F0BB5D05647}" srcOrd="7" destOrd="0" presId="urn:microsoft.com/office/officeart/2018/2/layout/IconVerticalSolidList"/>
    <dgm:cxn modelId="{7794C434-42DC-49FB-96EB-941FB7F41CB8}" type="presParOf" srcId="{A8DB910A-25D7-479B-8B1B-70FCB76822EB}" destId="{A631F92B-909C-48A1-971F-D12FBA17FE39}" srcOrd="8" destOrd="0" presId="urn:microsoft.com/office/officeart/2018/2/layout/IconVerticalSolidList"/>
    <dgm:cxn modelId="{40A5FDD4-2C2E-433D-B096-67B05E27E4A7}" type="presParOf" srcId="{A631F92B-909C-48A1-971F-D12FBA17FE39}" destId="{CFA38E87-3B62-47FE-AF32-3D2A6BC2A698}" srcOrd="0" destOrd="0" presId="urn:microsoft.com/office/officeart/2018/2/layout/IconVerticalSolidList"/>
    <dgm:cxn modelId="{8AB3E9AF-912A-400A-B5DF-11029C3E841D}" type="presParOf" srcId="{A631F92B-909C-48A1-971F-D12FBA17FE39}" destId="{23D4BBDD-6ED7-4697-96CA-9E9B74F3D3FC}" srcOrd="1" destOrd="0" presId="urn:microsoft.com/office/officeart/2018/2/layout/IconVerticalSolidList"/>
    <dgm:cxn modelId="{CD676096-F868-4379-A1C2-3B7CAC81B3F2}" type="presParOf" srcId="{A631F92B-909C-48A1-971F-D12FBA17FE39}" destId="{6A240E5C-0768-488D-BFEB-973F8DDD128A}" srcOrd="2" destOrd="0" presId="urn:microsoft.com/office/officeart/2018/2/layout/IconVerticalSolidList"/>
    <dgm:cxn modelId="{0BA6053C-B10B-4DAF-99B6-7C951215FD83}" type="presParOf" srcId="{A631F92B-909C-48A1-971F-D12FBA17FE39}" destId="{D30FA705-9CAA-484F-969D-E69B00F3C0E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196034-3110-42B8-8258-A968A566F1CF}"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F4B2FFE-B3E2-46B8-B62C-809DB4AF307C}">
      <dgm:prSet/>
      <dgm:spPr/>
      <dgm:t>
        <a:bodyPr/>
        <a:lstStyle/>
        <a:p>
          <a:pPr>
            <a:lnSpc>
              <a:spcPct val="100000"/>
            </a:lnSpc>
          </a:pPr>
          <a:r>
            <a:rPr lang="en-GB" b="1"/>
            <a:t>Dokumentieren und gemeinsame Nutzung von Ressourcen: </a:t>
          </a:r>
          <a:r>
            <a:rPr lang="en-GB"/>
            <a:t>Erstellen Sie ein zentrales Repository (mit Plattformen wie Google Drive oder Dropbox), in dem alle Projektmaterialien und Dokumente gespeichert und von den Teammitgliedern abgerufen werden können. Dieser gemeinsam genutzte Bereich vereinfacht die Zusammenarbeit und stellt sicher, dass jeder auf die neuesten Informationen zugreifen kann.</a:t>
          </a:r>
          <a:endParaRPr lang="en-US"/>
        </a:p>
      </dgm:t>
    </dgm:pt>
    <dgm:pt modelId="{2598049D-0747-44C1-9505-C798198B7458}" type="parTrans" cxnId="{CD6C3A65-0EDF-448C-A4EB-8F607B9AEFCB}">
      <dgm:prSet/>
      <dgm:spPr/>
      <dgm:t>
        <a:bodyPr/>
        <a:lstStyle/>
        <a:p>
          <a:endParaRPr lang="en-US"/>
        </a:p>
      </dgm:t>
    </dgm:pt>
    <dgm:pt modelId="{9902584A-0A84-41A1-94B8-23C564D1C8B1}" type="sibTrans" cxnId="{CD6C3A65-0EDF-448C-A4EB-8F607B9AEFCB}">
      <dgm:prSet/>
      <dgm:spPr/>
      <dgm:t>
        <a:bodyPr/>
        <a:lstStyle/>
        <a:p>
          <a:endParaRPr lang="en-US"/>
        </a:p>
      </dgm:t>
    </dgm:pt>
    <dgm:pt modelId="{BE732CFA-2767-47CB-8434-220E8DB7A655}">
      <dgm:prSet/>
      <dgm:spPr/>
      <dgm:t>
        <a:bodyPr/>
        <a:lstStyle/>
        <a:p>
          <a:pPr>
            <a:lnSpc>
              <a:spcPct val="100000"/>
            </a:lnSpc>
          </a:pPr>
          <a:r>
            <a:rPr lang="en-GB" b="1"/>
            <a:t>Ermutigung zu Feedback und Anpassungsfähigkeit: </a:t>
          </a:r>
          <a:r>
            <a:rPr lang="en-GB"/>
            <a:t>Fördern Sie ein Umfeld, in dem Feedback erwünscht ist und geschätzt wird. Seien Sie offen für Anpassungen auf der Grundlage von Teameingaben und erkennen Sie, dass Flexibilität zu besseren Ergebnissen und Innovationen führen kann.</a:t>
          </a:r>
          <a:endParaRPr lang="en-US"/>
        </a:p>
      </dgm:t>
    </dgm:pt>
    <dgm:pt modelId="{7D3352AC-E9B2-4FAF-85C5-D81FB199ED71}" type="parTrans" cxnId="{C578C2E9-287F-4CBB-970B-37AD3E392D9F}">
      <dgm:prSet/>
      <dgm:spPr/>
      <dgm:t>
        <a:bodyPr/>
        <a:lstStyle/>
        <a:p>
          <a:endParaRPr lang="en-US"/>
        </a:p>
      </dgm:t>
    </dgm:pt>
    <dgm:pt modelId="{AB1B4A77-B6AA-4130-9080-A9D8676C5E3A}" type="sibTrans" cxnId="{C578C2E9-287F-4CBB-970B-37AD3E392D9F}">
      <dgm:prSet/>
      <dgm:spPr/>
      <dgm:t>
        <a:bodyPr/>
        <a:lstStyle/>
        <a:p>
          <a:endParaRPr lang="en-US"/>
        </a:p>
      </dgm:t>
    </dgm:pt>
    <dgm:pt modelId="{DBFA1496-29B2-4FAE-ABF7-B073694065C7}">
      <dgm:prSet/>
      <dgm:spPr/>
      <dgm:t>
        <a:bodyPr/>
        <a:lstStyle/>
        <a:p>
          <a:pPr>
            <a:lnSpc>
              <a:spcPct val="100000"/>
            </a:lnSpc>
          </a:pPr>
          <a:r>
            <a:rPr lang="en-GB" b="1"/>
            <a:t>Feiern von Meilensteinen und Erfolgen: </a:t>
          </a:r>
          <a:r>
            <a:rPr lang="en-GB"/>
            <a:t>Anerkennen und feiern Sie das Erreichen von Meilensteinen und den Abschluss des Projekts. Die Anerkennung der Bemühungen und Erfolge des Teams fördert die Moral und stärkt den Wert der Zusammenarbeit.</a:t>
          </a:r>
          <a:endParaRPr lang="en-US"/>
        </a:p>
      </dgm:t>
    </dgm:pt>
    <dgm:pt modelId="{63DF3A4A-ACE4-4237-9F1A-202779F50210}" type="parTrans" cxnId="{A40DDC85-8B28-42A5-A9CC-25ECC2DA4A70}">
      <dgm:prSet/>
      <dgm:spPr/>
      <dgm:t>
        <a:bodyPr/>
        <a:lstStyle/>
        <a:p>
          <a:endParaRPr lang="en-US"/>
        </a:p>
      </dgm:t>
    </dgm:pt>
    <dgm:pt modelId="{E73BCF00-B900-4EA8-8689-8C2785013FE0}" type="sibTrans" cxnId="{A40DDC85-8B28-42A5-A9CC-25ECC2DA4A70}">
      <dgm:prSet/>
      <dgm:spPr/>
      <dgm:t>
        <a:bodyPr/>
        <a:lstStyle/>
        <a:p>
          <a:endParaRPr lang="en-US"/>
        </a:p>
      </dgm:t>
    </dgm:pt>
    <dgm:pt modelId="{803890E9-46B2-4CC5-A71D-06625E4951E0}">
      <dgm:prSet/>
      <dgm:spPr/>
      <dgm:t>
        <a:bodyPr/>
        <a:lstStyle/>
        <a:p>
          <a:pPr>
            <a:lnSpc>
              <a:spcPct val="100000"/>
            </a:lnSpc>
          </a:pPr>
          <a:r>
            <a:rPr lang="en-GB" b="1"/>
            <a:t>Durchführung einer Projektnachbesprechung: </a:t>
          </a:r>
          <a:r>
            <a:rPr lang="en-GB"/>
            <a:t>Führen Sie nach Projektabschluss eine Überprüfungssitzung durch, um zu reflektieren, was gut gelaufen ist und was verbessert werden könnte. Diese Reflexion ist entscheidend für das Lernen und die Verbesserung künftiger gemeinsamer Anstrengungen.</a:t>
          </a:r>
          <a:endParaRPr lang="en-US"/>
        </a:p>
      </dgm:t>
    </dgm:pt>
    <dgm:pt modelId="{260ED8C3-136D-42EA-967E-AD44DE9B54F4}" type="parTrans" cxnId="{3091C621-F8DF-400D-803A-D0A534D37654}">
      <dgm:prSet/>
      <dgm:spPr/>
      <dgm:t>
        <a:bodyPr/>
        <a:lstStyle/>
        <a:p>
          <a:endParaRPr lang="en-US"/>
        </a:p>
      </dgm:t>
    </dgm:pt>
    <dgm:pt modelId="{703705E2-353C-4075-ACA7-F4C977380075}" type="sibTrans" cxnId="{3091C621-F8DF-400D-803A-D0A534D37654}">
      <dgm:prSet/>
      <dgm:spPr/>
      <dgm:t>
        <a:bodyPr/>
        <a:lstStyle/>
        <a:p>
          <a:endParaRPr lang="en-US"/>
        </a:p>
      </dgm:t>
    </dgm:pt>
    <dgm:pt modelId="{5DD36B2C-0DEA-4D0C-93D2-52675D46DBD8}" type="pres">
      <dgm:prSet presAssocID="{ED196034-3110-42B8-8258-A968A566F1CF}" presName="root" presStyleCnt="0">
        <dgm:presLayoutVars>
          <dgm:dir/>
          <dgm:resizeHandles val="exact"/>
        </dgm:presLayoutVars>
      </dgm:prSet>
      <dgm:spPr/>
    </dgm:pt>
    <dgm:pt modelId="{7455A021-0369-463B-8FC2-23331FC45BA3}" type="pres">
      <dgm:prSet presAssocID="{DF4B2FFE-B3E2-46B8-B62C-809DB4AF307C}" presName="compNode" presStyleCnt="0"/>
      <dgm:spPr/>
    </dgm:pt>
    <dgm:pt modelId="{602063FB-C139-4AB8-B751-6EBDA41BAA33}" type="pres">
      <dgm:prSet presAssocID="{DF4B2FFE-B3E2-46B8-B62C-809DB4AF307C}" presName="bgRect" presStyleLbl="bgShp" presStyleIdx="0" presStyleCnt="4"/>
      <dgm:spPr/>
    </dgm:pt>
    <dgm:pt modelId="{D8C2D93C-EBB5-4944-ADFA-300F0A9BB87B}" type="pres">
      <dgm:prSet presAssocID="{DF4B2FFE-B3E2-46B8-B62C-809DB4AF307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3E367C62-169E-4E76-B93E-B783353DA96B}" type="pres">
      <dgm:prSet presAssocID="{DF4B2FFE-B3E2-46B8-B62C-809DB4AF307C}" presName="spaceRect" presStyleCnt="0"/>
      <dgm:spPr/>
    </dgm:pt>
    <dgm:pt modelId="{74192081-6D1D-476E-82BB-7181F01E0830}" type="pres">
      <dgm:prSet presAssocID="{DF4B2FFE-B3E2-46B8-B62C-809DB4AF307C}" presName="parTx" presStyleLbl="revTx" presStyleIdx="0" presStyleCnt="4">
        <dgm:presLayoutVars>
          <dgm:chMax val="0"/>
          <dgm:chPref val="0"/>
        </dgm:presLayoutVars>
      </dgm:prSet>
      <dgm:spPr/>
    </dgm:pt>
    <dgm:pt modelId="{EC67838A-06F4-4CC4-853A-D291B7210F9B}" type="pres">
      <dgm:prSet presAssocID="{9902584A-0A84-41A1-94B8-23C564D1C8B1}" presName="sibTrans" presStyleCnt="0"/>
      <dgm:spPr/>
    </dgm:pt>
    <dgm:pt modelId="{428A607A-9122-4F51-8146-01B497E2698F}" type="pres">
      <dgm:prSet presAssocID="{BE732CFA-2767-47CB-8434-220E8DB7A655}" presName="compNode" presStyleCnt="0"/>
      <dgm:spPr/>
    </dgm:pt>
    <dgm:pt modelId="{38CFF6BC-D6A9-4FF8-9DDA-74608A051598}" type="pres">
      <dgm:prSet presAssocID="{BE732CFA-2767-47CB-8434-220E8DB7A655}" presName="bgRect" presStyleLbl="bgShp" presStyleIdx="1" presStyleCnt="4"/>
      <dgm:spPr/>
    </dgm:pt>
    <dgm:pt modelId="{47730283-7022-4F7B-86CB-A6B756A43760}" type="pres">
      <dgm:prSet presAssocID="{BE732CFA-2767-47CB-8434-220E8DB7A6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27BC0F67-EA1B-47A7-B7FC-10FB3892852B}" type="pres">
      <dgm:prSet presAssocID="{BE732CFA-2767-47CB-8434-220E8DB7A655}" presName="spaceRect" presStyleCnt="0"/>
      <dgm:spPr/>
    </dgm:pt>
    <dgm:pt modelId="{AEFBBD8F-3D81-4918-A534-0B132C3F8108}" type="pres">
      <dgm:prSet presAssocID="{BE732CFA-2767-47CB-8434-220E8DB7A655}" presName="parTx" presStyleLbl="revTx" presStyleIdx="1" presStyleCnt="4">
        <dgm:presLayoutVars>
          <dgm:chMax val="0"/>
          <dgm:chPref val="0"/>
        </dgm:presLayoutVars>
      </dgm:prSet>
      <dgm:spPr/>
    </dgm:pt>
    <dgm:pt modelId="{7CE3718E-40CE-4FC5-A55D-8B50C94BE1AF}" type="pres">
      <dgm:prSet presAssocID="{AB1B4A77-B6AA-4130-9080-A9D8676C5E3A}" presName="sibTrans" presStyleCnt="0"/>
      <dgm:spPr/>
    </dgm:pt>
    <dgm:pt modelId="{15CA5DB0-F8A8-409A-8A8E-C641D4BEA1A9}" type="pres">
      <dgm:prSet presAssocID="{DBFA1496-29B2-4FAE-ABF7-B073694065C7}" presName="compNode" presStyleCnt="0"/>
      <dgm:spPr/>
    </dgm:pt>
    <dgm:pt modelId="{7AB587F9-AA36-4A2F-A859-DE6D76EF7D13}" type="pres">
      <dgm:prSet presAssocID="{DBFA1496-29B2-4FAE-ABF7-B073694065C7}" presName="bgRect" presStyleLbl="bgShp" presStyleIdx="2" presStyleCnt="4"/>
      <dgm:spPr/>
    </dgm:pt>
    <dgm:pt modelId="{B7072DFC-AEC5-4845-9935-421653A849E7}" type="pres">
      <dgm:prSet presAssocID="{DBFA1496-29B2-4FAE-ABF7-B073694065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5BA680F0-4FD7-4869-A304-6E38E6A483A8}" type="pres">
      <dgm:prSet presAssocID="{DBFA1496-29B2-4FAE-ABF7-B073694065C7}" presName="spaceRect" presStyleCnt="0"/>
      <dgm:spPr/>
    </dgm:pt>
    <dgm:pt modelId="{C1576620-B25A-4990-B985-082D05E3EB6D}" type="pres">
      <dgm:prSet presAssocID="{DBFA1496-29B2-4FAE-ABF7-B073694065C7}" presName="parTx" presStyleLbl="revTx" presStyleIdx="2" presStyleCnt="4">
        <dgm:presLayoutVars>
          <dgm:chMax val="0"/>
          <dgm:chPref val="0"/>
        </dgm:presLayoutVars>
      </dgm:prSet>
      <dgm:spPr/>
    </dgm:pt>
    <dgm:pt modelId="{7FA2C717-11DA-4C2B-B0E6-BFE00EFDDA99}" type="pres">
      <dgm:prSet presAssocID="{E73BCF00-B900-4EA8-8689-8C2785013FE0}" presName="sibTrans" presStyleCnt="0"/>
      <dgm:spPr/>
    </dgm:pt>
    <dgm:pt modelId="{15DAEA5F-9703-4DCB-8460-D99A46F5A991}" type="pres">
      <dgm:prSet presAssocID="{803890E9-46B2-4CC5-A71D-06625E4951E0}" presName="compNode" presStyleCnt="0"/>
      <dgm:spPr/>
    </dgm:pt>
    <dgm:pt modelId="{32D7C168-27D3-4761-8134-54EC63DA2E18}" type="pres">
      <dgm:prSet presAssocID="{803890E9-46B2-4CC5-A71D-06625E4951E0}" presName="bgRect" presStyleLbl="bgShp" presStyleIdx="3" presStyleCnt="4"/>
      <dgm:spPr/>
    </dgm:pt>
    <dgm:pt modelId="{F16CF93C-0560-471E-93E9-5D326ABF011E}" type="pres">
      <dgm:prSet presAssocID="{803890E9-46B2-4CC5-A71D-06625E4951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D8F46ED6-DCAF-4DEF-BB7A-01AF85DCE5DB}" type="pres">
      <dgm:prSet presAssocID="{803890E9-46B2-4CC5-A71D-06625E4951E0}" presName="spaceRect" presStyleCnt="0"/>
      <dgm:spPr/>
    </dgm:pt>
    <dgm:pt modelId="{14949D21-55CF-4350-8CA7-3A9DA3EC654C}" type="pres">
      <dgm:prSet presAssocID="{803890E9-46B2-4CC5-A71D-06625E4951E0}" presName="parTx" presStyleLbl="revTx" presStyleIdx="3" presStyleCnt="4">
        <dgm:presLayoutVars>
          <dgm:chMax val="0"/>
          <dgm:chPref val="0"/>
        </dgm:presLayoutVars>
      </dgm:prSet>
      <dgm:spPr/>
    </dgm:pt>
  </dgm:ptLst>
  <dgm:cxnLst>
    <dgm:cxn modelId="{3091C621-F8DF-400D-803A-D0A534D37654}" srcId="{ED196034-3110-42B8-8258-A968A566F1CF}" destId="{803890E9-46B2-4CC5-A71D-06625E4951E0}" srcOrd="3" destOrd="0" parTransId="{260ED8C3-136D-42EA-967E-AD44DE9B54F4}" sibTransId="{703705E2-353C-4075-ACA7-F4C977380075}"/>
    <dgm:cxn modelId="{8F544134-D0BA-48CB-B058-18A5B801829D}" type="presOf" srcId="{BE732CFA-2767-47CB-8434-220E8DB7A655}" destId="{AEFBBD8F-3D81-4918-A534-0B132C3F8108}" srcOrd="0" destOrd="0" presId="urn:microsoft.com/office/officeart/2018/2/layout/IconVerticalSolidList"/>
    <dgm:cxn modelId="{D0F67B62-0E7D-4A08-8A1B-AA752569A430}" type="presOf" srcId="{ED196034-3110-42B8-8258-A968A566F1CF}" destId="{5DD36B2C-0DEA-4D0C-93D2-52675D46DBD8}" srcOrd="0" destOrd="0" presId="urn:microsoft.com/office/officeart/2018/2/layout/IconVerticalSolidList"/>
    <dgm:cxn modelId="{CD6C3A65-0EDF-448C-A4EB-8F607B9AEFCB}" srcId="{ED196034-3110-42B8-8258-A968A566F1CF}" destId="{DF4B2FFE-B3E2-46B8-B62C-809DB4AF307C}" srcOrd="0" destOrd="0" parTransId="{2598049D-0747-44C1-9505-C798198B7458}" sibTransId="{9902584A-0A84-41A1-94B8-23C564D1C8B1}"/>
    <dgm:cxn modelId="{6540654E-C026-41F4-88E4-3767EC88AE8F}" type="presOf" srcId="{DBFA1496-29B2-4FAE-ABF7-B073694065C7}" destId="{C1576620-B25A-4990-B985-082D05E3EB6D}" srcOrd="0" destOrd="0" presId="urn:microsoft.com/office/officeart/2018/2/layout/IconVerticalSolidList"/>
    <dgm:cxn modelId="{A40DDC85-8B28-42A5-A9CC-25ECC2DA4A70}" srcId="{ED196034-3110-42B8-8258-A968A566F1CF}" destId="{DBFA1496-29B2-4FAE-ABF7-B073694065C7}" srcOrd="2" destOrd="0" parTransId="{63DF3A4A-ACE4-4237-9F1A-202779F50210}" sibTransId="{E73BCF00-B900-4EA8-8689-8C2785013FE0}"/>
    <dgm:cxn modelId="{074765AB-64C9-4301-B088-B579EE084305}" type="presOf" srcId="{803890E9-46B2-4CC5-A71D-06625E4951E0}" destId="{14949D21-55CF-4350-8CA7-3A9DA3EC654C}" srcOrd="0" destOrd="0" presId="urn:microsoft.com/office/officeart/2018/2/layout/IconVerticalSolidList"/>
    <dgm:cxn modelId="{4D0AD4D9-EDC0-4F7A-8724-E45695B61332}" type="presOf" srcId="{DF4B2FFE-B3E2-46B8-B62C-809DB4AF307C}" destId="{74192081-6D1D-476E-82BB-7181F01E0830}" srcOrd="0" destOrd="0" presId="urn:microsoft.com/office/officeart/2018/2/layout/IconVerticalSolidList"/>
    <dgm:cxn modelId="{C578C2E9-287F-4CBB-970B-37AD3E392D9F}" srcId="{ED196034-3110-42B8-8258-A968A566F1CF}" destId="{BE732CFA-2767-47CB-8434-220E8DB7A655}" srcOrd="1" destOrd="0" parTransId="{7D3352AC-E9B2-4FAF-85C5-D81FB199ED71}" sibTransId="{AB1B4A77-B6AA-4130-9080-A9D8676C5E3A}"/>
    <dgm:cxn modelId="{C1C3D65E-8886-48C8-B6E3-74AA46651A56}" type="presParOf" srcId="{5DD36B2C-0DEA-4D0C-93D2-52675D46DBD8}" destId="{7455A021-0369-463B-8FC2-23331FC45BA3}" srcOrd="0" destOrd="0" presId="urn:microsoft.com/office/officeart/2018/2/layout/IconVerticalSolidList"/>
    <dgm:cxn modelId="{9C0B5C72-28DB-42B2-A01B-68A3109108BE}" type="presParOf" srcId="{7455A021-0369-463B-8FC2-23331FC45BA3}" destId="{602063FB-C139-4AB8-B751-6EBDA41BAA33}" srcOrd="0" destOrd="0" presId="urn:microsoft.com/office/officeart/2018/2/layout/IconVerticalSolidList"/>
    <dgm:cxn modelId="{533BD990-6673-4115-89B9-B2CDA2888CD4}" type="presParOf" srcId="{7455A021-0369-463B-8FC2-23331FC45BA3}" destId="{D8C2D93C-EBB5-4944-ADFA-300F0A9BB87B}" srcOrd="1" destOrd="0" presId="urn:microsoft.com/office/officeart/2018/2/layout/IconVerticalSolidList"/>
    <dgm:cxn modelId="{AE8B427B-9D57-4E33-B616-7475F0BEBEDA}" type="presParOf" srcId="{7455A021-0369-463B-8FC2-23331FC45BA3}" destId="{3E367C62-169E-4E76-B93E-B783353DA96B}" srcOrd="2" destOrd="0" presId="urn:microsoft.com/office/officeart/2018/2/layout/IconVerticalSolidList"/>
    <dgm:cxn modelId="{216C1BF6-64B3-4AD1-9E57-676788886AB1}" type="presParOf" srcId="{7455A021-0369-463B-8FC2-23331FC45BA3}" destId="{74192081-6D1D-476E-82BB-7181F01E0830}" srcOrd="3" destOrd="0" presId="urn:microsoft.com/office/officeart/2018/2/layout/IconVerticalSolidList"/>
    <dgm:cxn modelId="{DEBBF426-8AAE-4009-BE5C-7C5D1F0A064C}" type="presParOf" srcId="{5DD36B2C-0DEA-4D0C-93D2-52675D46DBD8}" destId="{EC67838A-06F4-4CC4-853A-D291B7210F9B}" srcOrd="1" destOrd="0" presId="urn:microsoft.com/office/officeart/2018/2/layout/IconVerticalSolidList"/>
    <dgm:cxn modelId="{045DAB95-1BEC-4142-AA8E-39D37073673A}" type="presParOf" srcId="{5DD36B2C-0DEA-4D0C-93D2-52675D46DBD8}" destId="{428A607A-9122-4F51-8146-01B497E2698F}" srcOrd="2" destOrd="0" presId="urn:microsoft.com/office/officeart/2018/2/layout/IconVerticalSolidList"/>
    <dgm:cxn modelId="{29C58A8B-3AC5-4DF4-B80B-A319F1320F70}" type="presParOf" srcId="{428A607A-9122-4F51-8146-01B497E2698F}" destId="{38CFF6BC-D6A9-4FF8-9DDA-74608A051598}" srcOrd="0" destOrd="0" presId="urn:microsoft.com/office/officeart/2018/2/layout/IconVerticalSolidList"/>
    <dgm:cxn modelId="{D74D22EE-6C81-44C0-ACF1-6E0564FA28B8}" type="presParOf" srcId="{428A607A-9122-4F51-8146-01B497E2698F}" destId="{47730283-7022-4F7B-86CB-A6B756A43760}" srcOrd="1" destOrd="0" presId="urn:microsoft.com/office/officeart/2018/2/layout/IconVerticalSolidList"/>
    <dgm:cxn modelId="{B6CE10A0-6598-40D1-A77E-CC1AE6896560}" type="presParOf" srcId="{428A607A-9122-4F51-8146-01B497E2698F}" destId="{27BC0F67-EA1B-47A7-B7FC-10FB3892852B}" srcOrd="2" destOrd="0" presId="urn:microsoft.com/office/officeart/2018/2/layout/IconVerticalSolidList"/>
    <dgm:cxn modelId="{93BEB1F7-1A30-4336-8CE9-2FE0C625C9FA}" type="presParOf" srcId="{428A607A-9122-4F51-8146-01B497E2698F}" destId="{AEFBBD8F-3D81-4918-A534-0B132C3F8108}" srcOrd="3" destOrd="0" presId="urn:microsoft.com/office/officeart/2018/2/layout/IconVerticalSolidList"/>
    <dgm:cxn modelId="{565D2E64-80A7-4323-BB17-D72E205B17E0}" type="presParOf" srcId="{5DD36B2C-0DEA-4D0C-93D2-52675D46DBD8}" destId="{7CE3718E-40CE-4FC5-A55D-8B50C94BE1AF}" srcOrd="3" destOrd="0" presId="urn:microsoft.com/office/officeart/2018/2/layout/IconVerticalSolidList"/>
    <dgm:cxn modelId="{3F14F30F-7424-4F6C-A5F0-E45F0B898263}" type="presParOf" srcId="{5DD36B2C-0DEA-4D0C-93D2-52675D46DBD8}" destId="{15CA5DB0-F8A8-409A-8A8E-C641D4BEA1A9}" srcOrd="4" destOrd="0" presId="urn:microsoft.com/office/officeart/2018/2/layout/IconVerticalSolidList"/>
    <dgm:cxn modelId="{97112939-2286-4E36-85D0-F6D3485EA442}" type="presParOf" srcId="{15CA5DB0-F8A8-409A-8A8E-C641D4BEA1A9}" destId="{7AB587F9-AA36-4A2F-A859-DE6D76EF7D13}" srcOrd="0" destOrd="0" presId="urn:microsoft.com/office/officeart/2018/2/layout/IconVerticalSolidList"/>
    <dgm:cxn modelId="{202B66B6-0297-4065-A49F-DCB8FB24E8BB}" type="presParOf" srcId="{15CA5DB0-F8A8-409A-8A8E-C641D4BEA1A9}" destId="{B7072DFC-AEC5-4845-9935-421653A849E7}" srcOrd="1" destOrd="0" presId="urn:microsoft.com/office/officeart/2018/2/layout/IconVerticalSolidList"/>
    <dgm:cxn modelId="{C53A6AB2-A378-4C01-8A21-69C637B6ADD8}" type="presParOf" srcId="{15CA5DB0-F8A8-409A-8A8E-C641D4BEA1A9}" destId="{5BA680F0-4FD7-4869-A304-6E38E6A483A8}" srcOrd="2" destOrd="0" presId="urn:microsoft.com/office/officeart/2018/2/layout/IconVerticalSolidList"/>
    <dgm:cxn modelId="{0BCF8C9B-2DDC-4D85-A86D-379CE51A33BC}" type="presParOf" srcId="{15CA5DB0-F8A8-409A-8A8E-C641D4BEA1A9}" destId="{C1576620-B25A-4990-B985-082D05E3EB6D}" srcOrd="3" destOrd="0" presId="urn:microsoft.com/office/officeart/2018/2/layout/IconVerticalSolidList"/>
    <dgm:cxn modelId="{73074488-B3DB-4000-9D81-D2960C8A46C7}" type="presParOf" srcId="{5DD36B2C-0DEA-4D0C-93D2-52675D46DBD8}" destId="{7FA2C717-11DA-4C2B-B0E6-BFE00EFDDA99}" srcOrd="5" destOrd="0" presId="urn:microsoft.com/office/officeart/2018/2/layout/IconVerticalSolidList"/>
    <dgm:cxn modelId="{9B6D3CBA-0C98-48ED-AC8E-2A7699DF0663}" type="presParOf" srcId="{5DD36B2C-0DEA-4D0C-93D2-52675D46DBD8}" destId="{15DAEA5F-9703-4DCB-8460-D99A46F5A991}" srcOrd="6" destOrd="0" presId="urn:microsoft.com/office/officeart/2018/2/layout/IconVerticalSolidList"/>
    <dgm:cxn modelId="{92DCF5C6-4551-4920-8E9A-3D62240FCC31}" type="presParOf" srcId="{15DAEA5F-9703-4DCB-8460-D99A46F5A991}" destId="{32D7C168-27D3-4761-8134-54EC63DA2E18}" srcOrd="0" destOrd="0" presId="urn:microsoft.com/office/officeart/2018/2/layout/IconVerticalSolidList"/>
    <dgm:cxn modelId="{6299F06D-4484-4800-83EE-326453333839}" type="presParOf" srcId="{15DAEA5F-9703-4DCB-8460-D99A46F5A991}" destId="{F16CF93C-0560-471E-93E9-5D326ABF011E}" srcOrd="1" destOrd="0" presId="urn:microsoft.com/office/officeart/2018/2/layout/IconVerticalSolidList"/>
    <dgm:cxn modelId="{0C0C671B-A004-43D5-B907-B5B5F0768928}" type="presParOf" srcId="{15DAEA5F-9703-4DCB-8460-D99A46F5A991}" destId="{D8F46ED6-DCAF-4DEF-BB7A-01AF85DCE5DB}" srcOrd="2" destOrd="0" presId="urn:microsoft.com/office/officeart/2018/2/layout/IconVerticalSolidList"/>
    <dgm:cxn modelId="{702AACBF-A61F-4250-B468-676383D8AD80}" type="presParOf" srcId="{15DAEA5F-9703-4DCB-8460-D99A46F5A991}" destId="{14949D21-55CF-4350-8CA7-3A9DA3EC654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71F94-2C4F-4525-99AF-2064CEB6FD97}">
      <dsp:nvSpPr>
        <dsp:cNvPr id="0" name=""/>
        <dsp:cNvSpPr/>
      </dsp:nvSpPr>
      <dsp:spPr>
        <a:xfrm>
          <a:off x="4750"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58B7B-CB59-472D-A0FC-E766037F3921}">
      <dsp:nvSpPr>
        <dsp:cNvPr id="0" name=""/>
        <dsp:cNvSpPr/>
      </dsp:nvSpPr>
      <dsp:spPr>
        <a:xfrm>
          <a:off x="381604"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Aktives Lernen: Engagiert die Schüler, indem es sie in die Erstellung von Inhalten einbezieht, was zu einer größeren Eigenverantwortung für ihr Lernen führt.</a:t>
          </a:r>
          <a:endParaRPr lang="en-US" sz="1900" kern="1200"/>
        </a:p>
      </dsp:txBody>
      <dsp:txXfrm>
        <a:off x="444684" y="1739841"/>
        <a:ext cx="3265531" cy="2027564"/>
      </dsp:txXfrm>
    </dsp:sp>
    <dsp:sp modelId="{00144937-CCFC-4BAE-8D03-7ABAE030B551}">
      <dsp:nvSpPr>
        <dsp:cNvPr id="0" name=""/>
        <dsp:cNvSpPr/>
      </dsp:nvSpPr>
      <dsp:spPr>
        <a:xfrm>
          <a:off x="4150151"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FFA88-24EF-4B67-B8C8-9E3D7C9775AC}">
      <dsp:nvSpPr>
        <dsp:cNvPr id="0" name=""/>
        <dsp:cNvSpPr/>
      </dsp:nvSpPr>
      <dsp:spPr>
        <a:xfrm>
          <a:off x="4527006"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Industrierelevante Fertigkeiten: Hilft den Schülern, praktische Fähigkeiten zu entwickeln, die in ihrer Branche benötigt werden, wie Teamarbeit, digitale Kompetenz und effektive Kommunikation.</a:t>
          </a:r>
          <a:endParaRPr lang="en-US" sz="1900" kern="1200" dirty="0"/>
        </a:p>
      </dsp:txBody>
      <dsp:txXfrm>
        <a:off x="4590086" y="1739841"/>
        <a:ext cx="3265531" cy="2027564"/>
      </dsp:txXfrm>
    </dsp:sp>
    <dsp:sp modelId="{A615BEE2-75B6-4834-8A89-8017B6A8D12F}">
      <dsp:nvSpPr>
        <dsp:cNvPr id="0" name=""/>
        <dsp:cNvSpPr/>
      </dsp:nvSpPr>
      <dsp:spPr>
        <a:xfrm>
          <a:off x="8295552"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4714F-0F97-4BDD-9D09-93D2D2C75563}">
      <dsp:nvSpPr>
        <dsp:cNvPr id="0" name=""/>
        <dsp:cNvSpPr/>
      </dsp:nvSpPr>
      <dsp:spPr>
        <a:xfrm>
          <a:off x="8672407"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Authentizität: Die gemeinsam erstellten Materialien spiegeln die realen Praktiken der Industrie wider und machen das Lernen für Berufsschüler relevanter.</a:t>
          </a:r>
          <a:endParaRPr lang="en-US" sz="1900" kern="1200"/>
        </a:p>
      </dsp:txBody>
      <dsp:txXfrm>
        <a:off x="8735487" y="1739841"/>
        <a:ext cx="3265531" cy="2027564"/>
      </dsp:txXfrm>
    </dsp:sp>
    <dsp:sp modelId="{6C98D401-3470-43E9-9276-3F3E940A7B98}">
      <dsp:nvSpPr>
        <dsp:cNvPr id="0" name=""/>
        <dsp:cNvSpPr/>
      </dsp:nvSpPr>
      <dsp:spPr>
        <a:xfrm>
          <a:off x="12440954" y="1318749"/>
          <a:ext cx="3391691" cy="215372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43E09D-9CBD-4183-9BC7-40BE7B8A48EE}">
      <dsp:nvSpPr>
        <dsp:cNvPr id="0" name=""/>
        <dsp:cNvSpPr/>
      </dsp:nvSpPr>
      <dsp:spPr>
        <a:xfrm>
          <a:off x="12817808" y="1676761"/>
          <a:ext cx="3391691" cy="215372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Entwicklung von Fertigkeiten: Durch Zusammenarbeit entwickeln die Schüler branchenrelevante Fähigkeiten wie Projektplanung, Präsentation und kreative Problemlösung.</a:t>
          </a:r>
          <a:endParaRPr lang="en-US" sz="1900" kern="1200"/>
        </a:p>
      </dsp:txBody>
      <dsp:txXfrm>
        <a:off x="12880888" y="1739841"/>
        <a:ext cx="3265531" cy="20275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1CC88-C678-41CD-A34D-9FAFE36DAC49}">
      <dsp:nvSpPr>
        <dsp:cNvPr id="0" name=""/>
        <dsp:cNvSpPr/>
      </dsp:nvSpPr>
      <dsp:spPr>
        <a:xfrm>
          <a:off x="0" y="557"/>
          <a:ext cx="14173200" cy="124009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Zeitmanagement</a:t>
          </a:r>
          <a:r>
            <a:rPr lang="en-GB" sz="1800" kern="1200" dirty="0"/>
            <a:t>: Ein effektives Zeitmanagement ist eine Herausforderung, insbesondere bei der Arbeit an praktischen Aufgaben. Gemeinsame Projekte erfordern oft einen hohen Koordinationsaufwand, und es kann für Studierende schwierig sein, diese Projekte mit anderen Kursen oder Praktika zu vereinbaren. Die Festlegung klarer Meilensteine und Fristen kann helfen, den Fortschritt auf Kurs zu halten.</a:t>
          </a:r>
          <a:endParaRPr lang="en-BE" sz="1800" kern="1200" dirty="0"/>
        </a:p>
      </dsp:txBody>
      <dsp:txXfrm>
        <a:off x="60536" y="61093"/>
        <a:ext cx="14052128" cy="1119021"/>
      </dsp:txXfrm>
    </dsp:sp>
    <dsp:sp modelId="{26A70DEC-9EEA-4FE6-AF54-7BD68B662C76}">
      <dsp:nvSpPr>
        <dsp:cNvPr id="0" name=""/>
        <dsp:cNvSpPr/>
      </dsp:nvSpPr>
      <dsp:spPr>
        <a:xfrm>
          <a:off x="0" y="1254502"/>
          <a:ext cx="14173200" cy="124009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Variabilität der Fertigkeiten</a:t>
          </a:r>
          <a:r>
            <a:rPr lang="en-GB" sz="1800" kern="1200" dirty="0"/>
            <a:t>: Unterschiedliche Schüler verfügen über unterschiedliche Fachkenntnisse, was zu ungleichen Beiträgen führen kann. In der Berufsbildung haben einige Schüler mehr praktische Erfahrung, während andere eher mit theoretischen Aspekten vertraut sind. Diese Ungleichheit kann zu Frustration oder ungleicher Verteilung der Arbeitslast führen. Die Zuweisung von Aufgaben, die den Stärken der einzelnen Schüler gerecht werden und gleichzeitig den Aufbau von Fähigkeiten in anderen Bereichen fördern, kann dieses Problem abmildern.</a:t>
          </a:r>
          <a:endParaRPr lang="en-BE" sz="1800" kern="1200" dirty="0"/>
        </a:p>
      </dsp:txBody>
      <dsp:txXfrm>
        <a:off x="60536" y="1315038"/>
        <a:ext cx="14052128" cy="1119021"/>
      </dsp:txXfrm>
    </dsp:sp>
    <dsp:sp modelId="{76DA724B-2D8A-41C7-80CE-F665EB5C1B81}">
      <dsp:nvSpPr>
        <dsp:cNvPr id="0" name=""/>
        <dsp:cNvSpPr/>
      </dsp:nvSpPr>
      <dsp:spPr>
        <a:xfrm>
          <a:off x="0" y="2508448"/>
          <a:ext cx="14173200" cy="124009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Zugang zu Tools</a:t>
          </a:r>
          <a:r>
            <a:rPr lang="en-GB" sz="1800" kern="1200" dirty="0"/>
            <a:t>: Nicht alle Schüler haben zu Hause den gleichen Zugang zu branchenspezifischen Tools oder digitalen Ressourcen. Dieser fehlende Zugang kann die volle Beteiligung an der gemeinschaftlichen Erstellung von Inhalten behindern, insbesondere wenn die Inhalte die Verwendung spezieller Software oder Geräte erfordern. Um dem entgegenzuwirken, können Lehrkräfte alternative Ressourcen zur Verfügung stellen, z. B. herunterladbare Inhalte, Leihgeräte oder die Möglichkeit, im Unterricht auf die erforderlichen Geräte zuzugreifen.</a:t>
          </a:r>
          <a:endParaRPr lang="en-BE" sz="1800" kern="1200" dirty="0"/>
        </a:p>
      </dsp:txBody>
      <dsp:txXfrm>
        <a:off x="60536" y="2568984"/>
        <a:ext cx="14052128" cy="1119021"/>
      </dsp:txXfrm>
    </dsp:sp>
    <dsp:sp modelId="{EC2995D2-5AC0-4973-9399-BE866828FDDA}">
      <dsp:nvSpPr>
        <dsp:cNvPr id="0" name=""/>
        <dsp:cNvSpPr/>
      </dsp:nvSpPr>
      <dsp:spPr>
        <a:xfrm>
          <a:off x="0" y="3762393"/>
          <a:ext cx="14173200" cy="124009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Kommunikationshürden</a:t>
          </a:r>
          <a:r>
            <a:rPr lang="en-GB" sz="1800" kern="1200" dirty="0"/>
            <a:t>: Eine effektive Zusammenarbeit erfordert eine gute Kommunikation, was eine Herausforderung sein kann, wenn die Schüler nicht an die Zusammenarbeit gewöhnt sind oder sich scheuen, ihre Ideen zu äußern. Falsche Kommunikation kann zu Missverständnissen oder unvollständiger Arbeit führen. Regelmäßige Rückmeldungen, der Einsatz digitaler Kommunikationsmittel und die Förderung eines offenen, unterstützenden Umfelds können helfen, diese Hindernisse zu überwinden.</a:t>
          </a:r>
          <a:endParaRPr lang="en-BE" sz="1800" kern="1200" dirty="0"/>
        </a:p>
      </dsp:txBody>
      <dsp:txXfrm>
        <a:off x="60536" y="3822929"/>
        <a:ext cx="14052128" cy="1119021"/>
      </dsp:txXfrm>
    </dsp:sp>
    <dsp:sp modelId="{1E11C088-D1D2-49A5-B486-A18C75EE38CC}">
      <dsp:nvSpPr>
        <dsp:cNvPr id="0" name=""/>
        <dsp:cNvSpPr/>
      </dsp:nvSpPr>
      <dsp:spPr>
        <a:xfrm>
          <a:off x="0" y="5016338"/>
          <a:ext cx="14173200" cy="124009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Technische Herausforderungen</a:t>
          </a:r>
          <a:r>
            <a:rPr lang="en-GB" sz="1800" kern="1200" dirty="0"/>
            <a:t>: Die Verwendung digitaler Tools für die Erstellung von Inhalten kann technische Herausforderungen mit sich bringen, insbesondere für Schülerinnen und Schüler, die mit der Software weniger vertraut sind. Probleme wie Software-Inkompatibilität, Internetverbindung oder Unkenntnis der Tools für die Zusammenarbeit können zu Verzögerungen führen. Schulungen oder Tutorien zu den verwendeten Tools können dazu beitragen, dass sich die Schüler sicherer und kompetenter fühlen.</a:t>
          </a:r>
          <a:endParaRPr lang="en-BE" sz="1800" kern="1200" dirty="0"/>
        </a:p>
      </dsp:txBody>
      <dsp:txXfrm>
        <a:off x="60536" y="5076874"/>
        <a:ext cx="14052128" cy="1119021"/>
      </dsp:txXfrm>
    </dsp:sp>
    <dsp:sp modelId="{C9C2736C-FDAE-435B-A255-2EFFC6281E8A}">
      <dsp:nvSpPr>
        <dsp:cNvPr id="0" name=""/>
        <dsp:cNvSpPr/>
      </dsp:nvSpPr>
      <dsp:spPr>
        <a:xfrm>
          <a:off x="0" y="6270283"/>
          <a:ext cx="14173200" cy="1240093"/>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t>Ausgleich zwischen individueller und Gruppenverantwortung</a:t>
          </a:r>
          <a:r>
            <a:rPr lang="en-GB" sz="1800" kern="1200" dirty="0"/>
            <a:t>: Bei Gemeinschaftsprojekten besteht die Gefahr, dass einige Schüler weniger beitragen als andere, was zu einem Ungleichgewicht bei der Arbeitsbelastung führt. Dies wird manchmal als "Trittbrettfahren" bezeichnet. Um dies abzumildern, ist es wichtig, klare individuelle Verantwortlichkeiten festzulegen und sowohl die Gruppen- als auch die Einzelbeiträge zu bewerten. Die Beurteilung durch die anderen Teilnehmer kann auch Aufschluss über den Grad der Beteiligung der einzelnen Gruppenmitglieder geben.</a:t>
          </a:r>
          <a:endParaRPr lang="en-BE" sz="1800" kern="1200" dirty="0"/>
        </a:p>
      </dsp:txBody>
      <dsp:txXfrm>
        <a:off x="60536" y="6330819"/>
        <a:ext cx="14052128" cy="11190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5C253-41A5-446F-BF6E-CD146FFD7031}">
      <dsp:nvSpPr>
        <dsp:cNvPr id="0" name=""/>
        <dsp:cNvSpPr/>
      </dsp:nvSpPr>
      <dsp:spPr>
        <a:xfrm>
          <a:off x="0" y="339020"/>
          <a:ext cx="16186701" cy="10538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Der Kontext</a:t>
          </a:r>
          <a:r>
            <a:rPr lang="en-GB" sz="1900" kern="1200"/>
            <a:t>: Studenten der kulinarischen Künste haben im Rahmen ihres Berufsbildungsprogramms gemeinsam ein Themenmenü zusammengestellt.</a:t>
          </a:r>
          <a:endParaRPr lang="en-BE" sz="1900" kern="1200"/>
        </a:p>
      </dsp:txBody>
      <dsp:txXfrm>
        <a:off x="51444" y="390464"/>
        <a:ext cx="16083813" cy="950952"/>
      </dsp:txXfrm>
    </dsp:sp>
    <dsp:sp modelId="{8820F3DA-4832-494C-9375-B876F3834BB9}">
      <dsp:nvSpPr>
        <dsp:cNvPr id="0" name=""/>
        <dsp:cNvSpPr/>
      </dsp:nvSpPr>
      <dsp:spPr>
        <a:xfrm>
          <a:off x="0" y="1447581"/>
          <a:ext cx="16186701" cy="10538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Herangehensweise</a:t>
          </a:r>
          <a:r>
            <a:rPr lang="en-GB" sz="1900" kern="1200"/>
            <a:t>: Die Klasse wurde in Teams aufgeteilt, wobei jedes Team für die Entwicklung eines dreigängigen Menüs zu einem bestimmten Thema, z. B. mediterrane oder Fusion-Küche, verantwortlich war. Jedes Teammitglied übernahm eine andere Verantwortung: Vorspeise, Hauptgericht, Nachspeise und Kostenmanagement. Sie wählten gemeinsam Rezepte aus, besorgten Zutaten und wägten die Kosten ab, um die Rentabilität des Menüs zu gewährleisten.</a:t>
          </a:r>
          <a:endParaRPr lang="en-BE" sz="1900" kern="1200"/>
        </a:p>
      </dsp:txBody>
      <dsp:txXfrm>
        <a:off x="51444" y="1499025"/>
        <a:ext cx="16083813" cy="950952"/>
      </dsp:txXfrm>
    </dsp:sp>
    <dsp:sp modelId="{0D9E38BA-88D1-4DB3-84D5-5E879F1552E7}">
      <dsp:nvSpPr>
        <dsp:cNvPr id="0" name=""/>
        <dsp:cNvSpPr/>
      </dsp:nvSpPr>
      <dsp:spPr>
        <a:xfrm>
          <a:off x="0" y="2556142"/>
          <a:ext cx="16186701" cy="10538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Das Ergebnis</a:t>
          </a:r>
          <a:r>
            <a:rPr lang="en-GB" sz="1900" kern="1200"/>
            <a:t>: Die Schülerinnen und Schüler lernten, unter Zeitdruck zusammenzuarbeiten, reale Küchenumgebungen nachzubilden und Herausforderungen im Zusammenhang mit dem Gleichgewicht zwischen Kreativität und Kostenkontrolle zu bewältigen. Die Diskussionen im Team führten zu kreativen Menüs, die sowohl die kulinarischen Standards als auch die Budgetanforderungen erfüllten und die Herausforderungen in professionellen Küchen widerspiegeln.</a:t>
          </a:r>
          <a:endParaRPr lang="en-BE" sz="1900" kern="1200"/>
        </a:p>
      </dsp:txBody>
      <dsp:txXfrm>
        <a:off x="51444" y="2607586"/>
        <a:ext cx="16083813" cy="950952"/>
      </dsp:txXfrm>
    </dsp:sp>
    <dsp:sp modelId="{D1C2F338-B9A6-415D-8CD8-3AC90ABD0D4F}">
      <dsp:nvSpPr>
        <dsp:cNvPr id="0" name=""/>
        <dsp:cNvSpPr/>
      </dsp:nvSpPr>
      <dsp:spPr>
        <a:xfrm>
          <a:off x="0" y="3664702"/>
          <a:ext cx="16186701" cy="10538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kern="1200"/>
            <a:t>Wichtigste Erkenntnis</a:t>
          </a:r>
          <a:r>
            <a:rPr lang="en-GB" sz="1900" kern="1200"/>
            <a:t>: Das gemeinsame Lernen ermöglichte es den Studierenden, die Komplexität der Menüplanung zu verstehen, einschließlich Kreativität, Kostenkontrolle und Teamarbeit - alles wichtige Fähigkeiten für kulinarische Fachkräfte.</a:t>
          </a:r>
          <a:endParaRPr lang="en-BE" sz="1900" kern="1200"/>
        </a:p>
      </dsp:txBody>
      <dsp:txXfrm>
        <a:off x="51444" y="3716146"/>
        <a:ext cx="16083813" cy="9509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0D162-F85C-4820-B72E-87DB0AE00F85}">
      <dsp:nvSpPr>
        <dsp:cNvPr id="0" name=""/>
        <dsp:cNvSpPr/>
      </dsp:nvSpPr>
      <dsp:spPr>
        <a:xfrm>
          <a:off x="0" y="204756"/>
          <a:ext cx="16186701" cy="111881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Der Kontext</a:t>
          </a:r>
          <a:r>
            <a:rPr lang="en-GB" sz="2000" kern="1200"/>
            <a:t>: Studierende des Gesundheitswesens in einem Berufsbildungsprogramm arbeiteten bei Simulationen der Patientenversorgung in Teams, um ihre kooperativen und klinischen Fähigkeiten zu verbessern.</a:t>
          </a:r>
          <a:endParaRPr lang="en-BE" sz="2000" kern="1200"/>
        </a:p>
      </dsp:txBody>
      <dsp:txXfrm>
        <a:off x="54616" y="259372"/>
        <a:ext cx="16077469" cy="1009580"/>
      </dsp:txXfrm>
    </dsp:sp>
    <dsp:sp modelId="{2DD6A454-37B7-4CE9-A934-5ACA97AE98C0}">
      <dsp:nvSpPr>
        <dsp:cNvPr id="0" name=""/>
        <dsp:cNvSpPr/>
      </dsp:nvSpPr>
      <dsp:spPr>
        <a:xfrm>
          <a:off x="0" y="1381169"/>
          <a:ext cx="16186701" cy="111881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Herangehensweise</a:t>
          </a:r>
          <a:r>
            <a:rPr lang="en-GB" sz="2000" kern="1200"/>
            <a:t>: Die Schüler wurden in Vierergruppen eingeteilt, die jeweils verschiedene Rollen im Gesundheitswesen übernahmen - Krankenschwester, Assistent, Pfleger und Patientenerzieher. Gemeinsam bearbeiteten sie ein Patientensimulationsszenario, z. B. die Verwaltung des Pflegeplans eines Diabetikers. Jeder Schüler schlüpfte abwechselnd in eine andere Rolle, um die Perspektiven des gesamten Pflegeteams zu verstehen.</a:t>
          </a:r>
          <a:endParaRPr lang="en-BE" sz="2000" kern="1200"/>
        </a:p>
      </dsp:txBody>
      <dsp:txXfrm>
        <a:off x="54616" y="1435785"/>
        <a:ext cx="16077469" cy="1009580"/>
      </dsp:txXfrm>
    </dsp:sp>
    <dsp:sp modelId="{F190CD18-3537-448D-9E35-4F810A0B5054}">
      <dsp:nvSpPr>
        <dsp:cNvPr id="0" name=""/>
        <dsp:cNvSpPr/>
      </dsp:nvSpPr>
      <dsp:spPr>
        <a:xfrm>
          <a:off x="0" y="2557582"/>
          <a:ext cx="16186701" cy="111881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Das Ergebnis</a:t>
          </a:r>
          <a:r>
            <a:rPr lang="en-GB" sz="2000" kern="1200"/>
            <a:t>: Dieser kooperative Ansatz ermöglichte es den Studierenden, die Bedeutung der einzelnen Rollen bei der Patientenversorgung und die Notwendigkeit einer effektiven Kommunikation und Teamarbeit in der medizinischen Praxis besser zu verstehen. Außerdem wurden sie selbstbewusster in Bezug auf ihre zwischenmenschlichen Fähigkeiten und ihre Fähigkeit, umfassende Pflege zu leisten.</a:t>
          </a:r>
          <a:endParaRPr lang="en-BE" sz="2000" kern="1200"/>
        </a:p>
      </dsp:txBody>
      <dsp:txXfrm>
        <a:off x="54616" y="2612198"/>
        <a:ext cx="16077469" cy="1009580"/>
      </dsp:txXfrm>
    </dsp:sp>
    <dsp:sp modelId="{74D150F8-3F96-4D7A-AEE1-7DECDA7F9CDB}">
      <dsp:nvSpPr>
        <dsp:cNvPr id="0" name=""/>
        <dsp:cNvSpPr/>
      </dsp:nvSpPr>
      <dsp:spPr>
        <a:xfrm>
          <a:off x="0" y="3733994"/>
          <a:ext cx="16186701" cy="1118812"/>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Wichtigstes Ergebnis</a:t>
          </a:r>
          <a:r>
            <a:rPr lang="en-GB" sz="2000" kern="1200"/>
            <a:t>: Gemeinsame Simulationen im Gesundheitswesen förderten ein tieferes Verständnis für die vernetzte Natur der Patientenversorgung und die Notwendigkeit einer hervorragenden Kommunikation und Teamarbeit im medizinischen Umfeld.</a:t>
          </a:r>
          <a:endParaRPr lang="en-BE" sz="2000" kern="1200"/>
        </a:p>
      </dsp:txBody>
      <dsp:txXfrm>
        <a:off x="54616" y="3788610"/>
        <a:ext cx="16077469" cy="100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E5BCD-7E3B-46E4-8E5D-5FE60DB4C5B8}">
      <dsp:nvSpPr>
        <dsp:cNvPr id="0" name=""/>
        <dsp:cNvSpPr/>
      </dsp:nvSpPr>
      <dsp:spPr>
        <a:xfrm>
          <a:off x="0" y="2328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Engagement: </a:t>
          </a:r>
          <a:r>
            <a:rPr lang="en-GB" sz="2300" kern="1200" dirty="0"/>
            <a:t>Es ist wichtig, über das passive Lernen hinauszugehen und die Neugierde und aktive Beteiligung der Schüler mit Inhalten zu wecken, die ihre Interessen und ihre Vorstellungskraft anregen.</a:t>
          </a:r>
          <a:endParaRPr lang="en-BE" sz="2300" kern="1200" dirty="0"/>
        </a:p>
      </dsp:txBody>
      <dsp:txXfrm>
        <a:off x="44664" y="67952"/>
        <a:ext cx="14845872" cy="825612"/>
      </dsp:txXfrm>
    </dsp:sp>
    <dsp:sp modelId="{4A49D792-957A-4391-92BB-AEEC498B0D9B}">
      <dsp:nvSpPr>
        <dsp:cNvPr id="0" name=""/>
        <dsp:cNvSpPr/>
      </dsp:nvSpPr>
      <dsp:spPr>
        <a:xfrm>
          <a:off x="0" y="100446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Bildung: </a:t>
          </a:r>
          <a:r>
            <a:rPr lang="en-GB" sz="2300" kern="1200" dirty="0"/>
            <a:t>Der Inhalt muss nicht nur fesselnd sein, sondern auch das Lernen, Verstehen und Anwenden komplexer Konzepte in einem "Flipped Classroom" fördern.</a:t>
          </a:r>
          <a:endParaRPr lang="en-BE" sz="2300" kern="1200" dirty="0"/>
        </a:p>
      </dsp:txBody>
      <dsp:txXfrm>
        <a:off x="44664" y="1049132"/>
        <a:ext cx="14845872" cy="825612"/>
      </dsp:txXfrm>
    </dsp:sp>
    <dsp:sp modelId="{E149E02C-1140-4DD1-BBD1-43F58CAAAE43}">
      <dsp:nvSpPr>
        <dsp:cNvPr id="0" name=""/>
        <dsp:cNvSpPr/>
      </dsp:nvSpPr>
      <dsp:spPr>
        <a:xfrm>
          <a:off x="0" y="1985648"/>
          <a:ext cx="14935200" cy="9149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kern="1200" dirty="0"/>
            <a:t>Vielfältigkeit: </a:t>
          </a:r>
          <a:r>
            <a:rPr lang="en-GB" sz="2300" kern="1200" dirty="0"/>
            <a:t>In Anbetracht der vielfältigen Zusammensetzung unserer Studentenschaft ist es wichtig, Inhalte zu erstellen, die flexibel und integrativ sind und für jeden Lernenden zugänglich und relevant sind.</a:t>
          </a:r>
          <a:endParaRPr lang="en-BE" sz="2300" kern="1200" dirty="0"/>
        </a:p>
      </dsp:txBody>
      <dsp:txXfrm>
        <a:off x="44664" y="2030312"/>
        <a:ext cx="14845872"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958B9-A5F3-4691-AE35-79B43BEA7BE1}">
      <dsp:nvSpPr>
        <dsp:cNvPr id="0" name=""/>
        <dsp:cNvSpPr/>
      </dsp:nvSpPr>
      <dsp:spPr>
        <a:xfrm>
          <a:off x="7258" y="231300"/>
          <a:ext cx="2782480" cy="5830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a:t>Gemeinsame Ziele und Visionen:</a:t>
          </a:r>
          <a:endParaRPr lang="en-BE" sz="1600" kern="1200"/>
        </a:p>
      </dsp:txBody>
      <dsp:txXfrm>
        <a:off x="7258" y="231300"/>
        <a:ext cx="2782480" cy="583086"/>
      </dsp:txXfrm>
    </dsp:sp>
    <dsp:sp modelId="{31BC8AD2-139F-4A48-9545-967ECB8CE0F4}">
      <dsp:nvSpPr>
        <dsp:cNvPr id="0" name=""/>
        <dsp:cNvSpPr/>
      </dsp:nvSpPr>
      <dsp:spPr>
        <a:xfrm>
          <a:off x="7258" y="814387"/>
          <a:ext cx="2782480" cy="634095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a:t>Einheitliche Zielsetzung</a:t>
          </a:r>
          <a:r>
            <a:rPr lang="en-GB" sz="1600" kern="1200"/>
            <a:t>: Durch die Festlegung gemeinsamer Ziele von Anfang an werden die Bemühungen des Teams aufeinander abgestimmt und eine klare Richtung für das gemeinsame Projekt vorgegeben. Eine gemeinsame Vision dessen, was mit den Inhalten erreicht werden soll, stellt sicher, dass jeder Beitrag uns unseren Bildungszielen näher bringt.</a:t>
          </a:r>
          <a:endParaRPr lang="en-BE" sz="1600" kern="1200"/>
        </a:p>
        <a:p>
          <a:pPr marL="171450" lvl="1" indent="-171450" algn="l" defTabSz="711200">
            <a:lnSpc>
              <a:spcPct val="90000"/>
            </a:lnSpc>
            <a:spcBef>
              <a:spcPct val="0"/>
            </a:spcBef>
            <a:spcAft>
              <a:spcPct val="15000"/>
            </a:spcAft>
            <a:buChar char="•"/>
          </a:pPr>
          <a:r>
            <a:rPr lang="en-GB" sz="1600" b="1" kern="1200"/>
            <a:t>Engagement für den Erfolg: </a:t>
          </a:r>
          <a:r>
            <a:rPr lang="en-GB" sz="1600" kern="1200"/>
            <a:t>Ein kollektives Engagement für den Projekterfolg fördert das Verantwortungsgefühl und die Rechenschaftspflicht aller Teammitglieder und treibt das Projekt mit Schwung und Zielstrebigkeit voran.</a:t>
          </a:r>
          <a:endParaRPr lang="en-BE" sz="1600" kern="1200"/>
        </a:p>
      </dsp:txBody>
      <dsp:txXfrm>
        <a:off x="7258" y="814387"/>
        <a:ext cx="2782480" cy="6340950"/>
      </dsp:txXfrm>
    </dsp:sp>
    <dsp:sp modelId="{6A04F1C0-3557-4090-9A22-D06E52E8510B}">
      <dsp:nvSpPr>
        <dsp:cNvPr id="0" name=""/>
        <dsp:cNvSpPr/>
      </dsp:nvSpPr>
      <dsp:spPr>
        <a:xfrm>
          <a:off x="3179286" y="231300"/>
          <a:ext cx="2782480" cy="5830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a:t>Vielfalt der Perspektiven:</a:t>
          </a:r>
          <a:endParaRPr lang="en-BE" sz="1600" kern="1200"/>
        </a:p>
      </dsp:txBody>
      <dsp:txXfrm>
        <a:off x="3179286" y="231300"/>
        <a:ext cx="2782480" cy="583086"/>
      </dsp:txXfrm>
    </dsp:sp>
    <dsp:sp modelId="{4C05BA53-110C-416D-B6FB-EEBBA9C3DE69}">
      <dsp:nvSpPr>
        <dsp:cNvPr id="0" name=""/>
        <dsp:cNvSpPr/>
      </dsp:nvSpPr>
      <dsp:spPr>
        <a:xfrm>
          <a:off x="3179286" y="814387"/>
          <a:ext cx="2782480" cy="634095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a:t>Stärke in der Vielfalt: </a:t>
          </a:r>
          <a:r>
            <a:rPr lang="en-GB" sz="1600" kern="1200"/>
            <a:t>Die Einbeziehung unterschiedlicher Perspektiven und Fachkenntnisse bereichert den Prozess der Inhaltserstellung und bringt eine Fülle von Ideen, Ansätzen und Erkenntnissen mit sich. Diese Vielfalt führt zu umfassenderen und facettenreicheren Bildungsinhalten, die ein breiteres Spektrum von Lernenden ansprechen können.</a:t>
          </a:r>
          <a:endParaRPr lang="en-BE" sz="1600" kern="1200"/>
        </a:p>
        <a:p>
          <a:pPr marL="171450" lvl="1" indent="-171450" algn="l" defTabSz="711200">
            <a:lnSpc>
              <a:spcPct val="90000"/>
            </a:lnSpc>
            <a:spcBef>
              <a:spcPct val="0"/>
            </a:spcBef>
            <a:spcAft>
              <a:spcPct val="15000"/>
            </a:spcAft>
            <a:buChar char="•"/>
          </a:pPr>
          <a:r>
            <a:rPr lang="en-GB" sz="1600" b="1" kern="1200"/>
            <a:t>Inklusive Zusammenarbeit: </a:t>
          </a:r>
          <a:r>
            <a:rPr lang="en-GB" sz="1600" kern="1200"/>
            <a:t>Die Schaffung eines Umfelds, in dem jede Stimme gehört und gewürdigt wird, fördert die Beteiligung und Innovation und stellt sicher, dass die Inhalte vom gesamten Spektrum der kollektiven Weisheit des Teams profitieren.</a:t>
          </a:r>
          <a:endParaRPr lang="en-BE" sz="1600" kern="1200"/>
        </a:p>
      </dsp:txBody>
      <dsp:txXfrm>
        <a:off x="3179286" y="814387"/>
        <a:ext cx="2782480" cy="6340950"/>
      </dsp:txXfrm>
    </dsp:sp>
    <dsp:sp modelId="{BB796BE1-B1D3-4F3C-842C-0855139F5518}">
      <dsp:nvSpPr>
        <dsp:cNvPr id="0" name=""/>
        <dsp:cNvSpPr/>
      </dsp:nvSpPr>
      <dsp:spPr>
        <a:xfrm>
          <a:off x="6351314" y="231300"/>
          <a:ext cx="2782480" cy="5830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a:t>Klare Kommunikation:</a:t>
          </a:r>
          <a:endParaRPr lang="en-BE" sz="1600" kern="1200"/>
        </a:p>
      </dsp:txBody>
      <dsp:txXfrm>
        <a:off x="6351314" y="231300"/>
        <a:ext cx="2782480" cy="583086"/>
      </dsp:txXfrm>
    </dsp:sp>
    <dsp:sp modelId="{2A1F56DC-506A-448C-AF0E-3F99035A0F5D}">
      <dsp:nvSpPr>
        <dsp:cNvPr id="0" name=""/>
        <dsp:cNvSpPr/>
      </dsp:nvSpPr>
      <dsp:spPr>
        <a:xfrm>
          <a:off x="6351314" y="814387"/>
          <a:ext cx="2782480" cy="634095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a:t>Offene Kanäle: </a:t>
          </a:r>
          <a:r>
            <a:rPr lang="en-GB" sz="1600" kern="1200"/>
            <a:t>Die Aufrechterhaltung offener und transparenter Kommunikationskanäle ist entscheidend für eine effektive Zusammenarbeit. Regelmäßige Rückmeldungen, Aktualisierungen und offene Diskussionen tragen dazu bei, dass das Team aufeinander abgestimmt ist und auf Herausforderungen und Chancen reagieren kann.</a:t>
          </a:r>
          <a:endParaRPr lang="en-BE" sz="1600" kern="1200"/>
        </a:p>
        <a:p>
          <a:pPr marL="171450" lvl="1" indent="-171450" algn="l" defTabSz="711200">
            <a:lnSpc>
              <a:spcPct val="90000"/>
            </a:lnSpc>
            <a:spcBef>
              <a:spcPct val="0"/>
            </a:spcBef>
            <a:spcAft>
              <a:spcPct val="15000"/>
            </a:spcAft>
            <a:buChar char="•"/>
          </a:pPr>
          <a:r>
            <a:rPr lang="en-GB" sz="1600" b="1" kern="1200"/>
            <a:t>Konstruktives Feedback: </a:t>
          </a:r>
          <a:r>
            <a:rPr lang="en-GB" sz="1600" kern="1200"/>
            <a:t>Die Pflege einer Kultur des konstruktiven Feedbacks ermöglicht es dem Team, Ideen zu verfeinern, Probleme anzugehen und die Qualität der Inhalte zu verbessern. Feedback sollte als Instrument für Wachstum und Verbesserung gegeben und angenommen werden, nicht als Kritik.</a:t>
          </a:r>
          <a:endParaRPr lang="en-BE" sz="1600" kern="1200"/>
        </a:p>
      </dsp:txBody>
      <dsp:txXfrm>
        <a:off x="6351314" y="814387"/>
        <a:ext cx="2782480" cy="6340950"/>
      </dsp:txXfrm>
    </dsp:sp>
    <dsp:sp modelId="{F5D159C9-4647-432C-87E8-2B9908A3626A}">
      <dsp:nvSpPr>
        <dsp:cNvPr id="0" name=""/>
        <dsp:cNvSpPr/>
      </dsp:nvSpPr>
      <dsp:spPr>
        <a:xfrm>
          <a:off x="9523342" y="231300"/>
          <a:ext cx="2782480" cy="5830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a:t>Anpassungsfähigkeit und Flexibilität:</a:t>
          </a:r>
          <a:endParaRPr lang="en-BE" sz="1600" kern="1200"/>
        </a:p>
      </dsp:txBody>
      <dsp:txXfrm>
        <a:off x="9523342" y="231300"/>
        <a:ext cx="2782480" cy="583086"/>
      </dsp:txXfrm>
    </dsp:sp>
    <dsp:sp modelId="{CBAC439E-F9FE-4897-B3F7-C69C0E7B2DD0}">
      <dsp:nvSpPr>
        <dsp:cNvPr id="0" name=""/>
        <dsp:cNvSpPr/>
      </dsp:nvSpPr>
      <dsp:spPr>
        <a:xfrm>
          <a:off x="9523342" y="814387"/>
          <a:ext cx="2782480" cy="634095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a:t>Anpassungsfähigkeit an Veränderungen: </a:t>
          </a:r>
          <a:r>
            <a:rPr lang="en-GB" sz="1600" kern="1200"/>
            <a:t>Die Fähigkeit, sich an neue Informationen, Rückmeldungen und sich entwickelnde Projektanforderungen anzupassen, ist von entscheidender Bedeutung. Flexibilität in der Herangehensweise und die Bereitschaft, Strategien bei Bedarf zu ändern, können zu besseren Ergebnissen und innovativeren Lösungen führen.</a:t>
          </a:r>
          <a:endParaRPr lang="en-BE" sz="1600" kern="1200"/>
        </a:p>
        <a:p>
          <a:pPr marL="171450" lvl="1" indent="-171450" algn="l" defTabSz="711200">
            <a:lnSpc>
              <a:spcPct val="90000"/>
            </a:lnSpc>
            <a:spcBef>
              <a:spcPct val="0"/>
            </a:spcBef>
            <a:spcAft>
              <a:spcPct val="15000"/>
            </a:spcAft>
            <a:buChar char="•"/>
          </a:pPr>
          <a:r>
            <a:rPr lang="en-GB" sz="1600" b="1" kern="1200"/>
            <a:t>Iterativer Prozess: </a:t>
          </a:r>
          <a:r>
            <a:rPr lang="en-GB" sz="1600" kern="1200"/>
            <a:t>Die Erkenntnis, dass die Entwicklung von Inhalten ein iterativer Prozess ist, fördert die kontinuierliche Verbesserung. Jede Iteration ist eine Gelegenheit, den Inhalt zu verfeinern und zu verbessern, um den Bildungszielen näher zu kommen</a:t>
          </a:r>
          <a:r>
            <a:rPr lang="en-GB" sz="1600" b="1" kern="1200"/>
            <a:t>.</a:t>
          </a:r>
          <a:endParaRPr lang="en-BE" sz="1600" kern="1200"/>
        </a:p>
      </dsp:txBody>
      <dsp:txXfrm>
        <a:off x="9523342" y="814387"/>
        <a:ext cx="2782480" cy="6340950"/>
      </dsp:txXfrm>
    </dsp:sp>
    <dsp:sp modelId="{5B810F6D-3519-4353-9D9E-520CC3D62600}">
      <dsp:nvSpPr>
        <dsp:cNvPr id="0" name=""/>
        <dsp:cNvSpPr/>
      </dsp:nvSpPr>
      <dsp:spPr>
        <a:xfrm>
          <a:off x="12695370" y="231300"/>
          <a:ext cx="2782480" cy="5830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b="1" kern="1200"/>
            <a:t>Tools und Praktiken für die Zusammenarbeit:</a:t>
          </a:r>
          <a:endParaRPr lang="en-BE" sz="1600" kern="1200"/>
        </a:p>
      </dsp:txBody>
      <dsp:txXfrm>
        <a:off x="12695370" y="231300"/>
        <a:ext cx="2782480" cy="583086"/>
      </dsp:txXfrm>
    </dsp:sp>
    <dsp:sp modelId="{0B85888A-91AA-4EF3-B1EF-3CAB1CE26797}">
      <dsp:nvSpPr>
        <dsp:cNvPr id="0" name=""/>
        <dsp:cNvSpPr/>
      </dsp:nvSpPr>
      <dsp:spPr>
        <a:xfrm>
          <a:off x="12695370" y="814387"/>
          <a:ext cx="2782480" cy="634095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a:t>Nutzung von Technologie</a:t>
          </a:r>
          <a:r>
            <a:rPr lang="en-GB" sz="1600" kern="1200"/>
            <a:t>: Der Einsatz von Tools und Plattformen für die Zusammenarbeit erleichtert die nahtlose Kommunikation, die Entwicklung von Inhalten und die Projektverwaltung, so dass das Team effizient und kohärent arbeiten kann.</a:t>
          </a:r>
          <a:endParaRPr lang="en-BE" sz="1600" kern="1200"/>
        </a:p>
      </dsp:txBody>
      <dsp:txXfrm>
        <a:off x="12695370" y="814387"/>
        <a:ext cx="2782480" cy="6340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A83C9-A310-4008-AFBA-B010568EF864}">
      <dsp:nvSpPr>
        <dsp:cNvPr id="0" name=""/>
        <dsp:cNvSpPr/>
      </dsp:nvSpPr>
      <dsp:spPr>
        <a:xfrm>
          <a:off x="969070" y="1132697"/>
          <a:ext cx="1011963" cy="1011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8C5E2-F269-41FF-8FE2-15F121CE6352}">
      <dsp:nvSpPr>
        <dsp:cNvPr id="0" name=""/>
        <dsp:cNvSpPr/>
      </dsp:nvSpPr>
      <dsp:spPr>
        <a:xfrm>
          <a:off x="350648" y="2824345"/>
          <a:ext cx="2248807" cy="28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Beginnen Sie mit dem Lernenden im Kopf: </a:t>
          </a:r>
          <a:r>
            <a:rPr lang="en-GB" sz="1400" kern="1200"/>
            <a:t>Verstehen Sie die Bedürfnisse, Interessen und Herausforderungen Ihrer Schüler. Entwerfen Sie Inhalte, die für ihr Leben und ihre Zukunftswünsche relevant sind, um sie ansprechender und sinnvoller zu gestalten.</a:t>
          </a:r>
          <a:endParaRPr lang="en-US" sz="1400" kern="1200"/>
        </a:p>
      </dsp:txBody>
      <dsp:txXfrm>
        <a:off x="350648" y="2824345"/>
        <a:ext cx="2248807" cy="2836181"/>
      </dsp:txXfrm>
    </dsp:sp>
    <dsp:sp modelId="{D85342B2-4F54-441E-9CE0-DF74A4641C37}">
      <dsp:nvSpPr>
        <dsp:cNvPr id="0" name=""/>
        <dsp:cNvSpPr/>
      </dsp:nvSpPr>
      <dsp:spPr>
        <a:xfrm>
          <a:off x="3611419" y="1132697"/>
          <a:ext cx="1011963" cy="1011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33045-66F9-4AA7-8523-F2AB964B9FBB}">
      <dsp:nvSpPr>
        <dsp:cNvPr id="0" name=""/>
        <dsp:cNvSpPr/>
      </dsp:nvSpPr>
      <dsp:spPr>
        <a:xfrm>
          <a:off x="2992997" y="2824345"/>
          <a:ext cx="2248807" cy="28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Interaktive Elemente einbinden: </a:t>
          </a:r>
          <a:r>
            <a:rPr lang="en-GB" sz="1400" kern="1200"/>
            <a:t>Verwenden Sie interaktive Videos, Quizfragen und Simulationen, die zur aktiven Teilnahme anregen. Interaktive Elemente können den passiven Konsum von Inhalten in eine aktive Lernerfahrung umwandeln und ein tieferes Verständnis fördern.</a:t>
          </a:r>
          <a:endParaRPr lang="en-US" sz="1400" kern="1200"/>
        </a:p>
      </dsp:txBody>
      <dsp:txXfrm>
        <a:off x="2992997" y="2824345"/>
        <a:ext cx="2248807" cy="2836181"/>
      </dsp:txXfrm>
    </dsp:sp>
    <dsp:sp modelId="{9255C666-5201-445D-BB77-A8F9A33C7FDA}">
      <dsp:nvSpPr>
        <dsp:cNvPr id="0" name=""/>
        <dsp:cNvSpPr/>
      </dsp:nvSpPr>
      <dsp:spPr>
        <a:xfrm>
          <a:off x="6253769" y="1132697"/>
          <a:ext cx="1011963" cy="1011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9A101-239A-4464-917A-0F134C553852}">
      <dsp:nvSpPr>
        <dsp:cNvPr id="0" name=""/>
        <dsp:cNvSpPr/>
      </dsp:nvSpPr>
      <dsp:spPr>
        <a:xfrm>
          <a:off x="5635346" y="2824345"/>
          <a:ext cx="2248807" cy="28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Nutzen Sie das Storytelling: </a:t>
          </a:r>
          <a:r>
            <a:rPr lang="en-GB" sz="1400" kern="1200"/>
            <a:t>Betten Sie Konzepte in Geschichten oder Szenarien aus dem wirklichen Leben ein. Durch das Erzählen von Geschichten werden komplexe Ideen leichter nachvollziehbar und einprägsamer, was das Behalten und Verstehen fördert.</a:t>
          </a:r>
          <a:endParaRPr lang="en-US" sz="1400" kern="1200"/>
        </a:p>
      </dsp:txBody>
      <dsp:txXfrm>
        <a:off x="5635346" y="2824345"/>
        <a:ext cx="2248807" cy="2836181"/>
      </dsp:txXfrm>
    </dsp:sp>
    <dsp:sp modelId="{408C33A1-41FC-4175-ADA6-895BEE6274C2}">
      <dsp:nvSpPr>
        <dsp:cNvPr id="0" name=""/>
        <dsp:cNvSpPr/>
      </dsp:nvSpPr>
      <dsp:spPr>
        <a:xfrm>
          <a:off x="8896118" y="1132697"/>
          <a:ext cx="1011963" cy="10119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26F37-F30A-4013-8D9B-A8386A8389FD}">
      <dsp:nvSpPr>
        <dsp:cNvPr id="0" name=""/>
        <dsp:cNvSpPr/>
      </dsp:nvSpPr>
      <dsp:spPr>
        <a:xfrm>
          <a:off x="8277696" y="2824345"/>
          <a:ext cx="2248807" cy="28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Fördern Sie Neugierde und Nachfragen: </a:t>
          </a:r>
          <a:r>
            <a:rPr lang="en-GB" sz="1400" kern="1200"/>
            <a:t>Stellen Sie Fragen, die zum Nachdenken anregen, oder präsentieren Sie Probleme zu Beginn Ihrer Inhalte. Dieser Ansatz weckt die Neugier und motiviert die SchülerInnen, den Stoff auf der Suche nach Antworten oder Lösungen zu erforschen.</a:t>
          </a:r>
          <a:endParaRPr lang="en-US" sz="1400" kern="1200"/>
        </a:p>
      </dsp:txBody>
      <dsp:txXfrm>
        <a:off x="8277696" y="2824345"/>
        <a:ext cx="2248807" cy="2836181"/>
      </dsp:txXfrm>
    </dsp:sp>
    <dsp:sp modelId="{99F76E62-95C3-4405-A8B3-344CBCFDAB9F}">
      <dsp:nvSpPr>
        <dsp:cNvPr id="0" name=""/>
        <dsp:cNvSpPr/>
      </dsp:nvSpPr>
      <dsp:spPr>
        <a:xfrm>
          <a:off x="11538467" y="1132697"/>
          <a:ext cx="1011963" cy="10119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C106F-8275-4E00-BFD7-1603FCFBCC43}">
      <dsp:nvSpPr>
        <dsp:cNvPr id="0" name=""/>
        <dsp:cNvSpPr/>
      </dsp:nvSpPr>
      <dsp:spPr>
        <a:xfrm>
          <a:off x="10920045" y="2824345"/>
          <a:ext cx="2248807" cy="28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Multimedia-Ressourcen nutzen: </a:t>
          </a:r>
          <a:r>
            <a:rPr lang="en-GB" sz="1400" kern="1200"/>
            <a:t>Kombinieren Sie Texte, Bilder, Videos und Audiodateien, um verschiedenen Lernstilen gerecht zu werden. Ein multimedialer Ansatz kann den Inhalt für eine vielfältige Schülerschaft zugänglicher und ansprechender machen.</a:t>
          </a:r>
          <a:endParaRPr lang="en-US" sz="1400" kern="1200"/>
        </a:p>
      </dsp:txBody>
      <dsp:txXfrm>
        <a:off x="10920045" y="2824345"/>
        <a:ext cx="2248807" cy="2836181"/>
      </dsp:txXfrm>
    </dsp:sp>
    <dsp:sp modelId="{FA6ADA3D-0CF3-46BF-A537-A4ABF0034BFB}">
      <dsp:nvSpPr>
        <dsp:cNvPr id="0" name=""/>
        <dsp:cNvSpPr/>
      </dsp:nvSpPr>
      <dsp:spPr>
        <a:xfrm>
          <a:off x="14180816" y="1132697"/>
          <a:ext cx="1011963" cy="10119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86B48-E099-41D0-A45F-38480355B012}">
      <dsp:nvSpPr>
        <dsp:cNvPr id="0" name=""/>
        <dsp:cNvSpPr/>
      </dsp:nvSpPr>
      <dsp:spPr>
        <a:xfrm>
          <a:off x="13562394" y="2824345"/>
          <a:ext cx="2248807" cy="28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Fördern Sie Zusammenarbeit und Diskussion</a:t>
          </a:r>
          <a:r>
            <a:rPr lang="en-GB" sz="1400" kern="1200"/>
            <a:t>: Gestalten Sie Inhalte, die die Schüler zur Zusammenarbeit oder zu Diskussionen auffordern, entweder online oder im Klassenzimmer. Die Zusammenarbeit bereichert die Lernerfahrung und ermöglicht es den Schülern, verschiedene Perspektiven zu erkunden und ihr Verständnis zu vertiefen.</a:t>
          </a:r>
          <a:endParaRPr lang="en-US" sz="1400" kern="1200"/>
        </a:p>
      </dsp:txBody>
      <dsp:txXfrm>
        <a:off x="13562394" y="2824345"/>
        <a:ext cx="2248807" cy="2836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1D4B8-0878-4C65-A4F8-9E4F555B863B}">
      <dsp:nvSpPr>
        <dsp:cNvPr id="0" name=""/>
        <dsp:cNvSpPr/>
      </dsp:nvSpPr>
      <dsp:spPr>
        <a:xfrm>
          <a:off x="4669398" y="301052"/>
          <a:ext cx="757001" cy="757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DD895-FC71-4F4A-8295-C3C31FF69AFE}">
      <dsp:nvSpPr>
        <dsp:cNvPr id="0" name=""/>
        <dsp:cNvSpPr/>
      </dsp:nvSpPr>
      <dsp:spPr>
        <a:xfrm>
          <a:off x="4206785" y="1768789"/>
          <a:ext cx="1682226" cy="32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Real-World Applications: </a:t>
          </a:r>
          <a:r>
            <a:rPr lang="en-GB" sz="1400" kern="1200" dirty="0"/>
            <a:t>Heben Sie die reale Anwendung der unterrichteten Konzepte hervor. Die Demonstration, wie Wissen in realen Situationen angewendet werden kann, steigert seinen Wert und seine Relevanz und fördert das Engagement.</a:t>
          </a:r>
          <a:endParaRPr lang="en-US" sz="1400" kern="1200" dirty="0"/>
        </a:p>
      </dsp:txBody>
      <dsp:txXfrm>
        <a:off x="4206785" y="1768789"/>
        <a:ext cx="1682226" cy="3269971"/>
      </dsp:txXfrm>
    </dsp:sp>
    <dsp:sp modelId="{21D5A934-08A7-4FAF-88E3-A1D3366B7B7B}">
      <dsp:nvSpPr>
        <dsp:cNvPr id="0" name=""/>
        <dsp:cNvSpPr/>
      </dsp:nvSpPr>
      <dsp:spPr>
        <a:xfrm>
          <a:off x="6646014" y="301052"/>
          <a:ext cx="757001" cy="757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D40C7-09A3-4210-930A-1FBABA8EF2DD}">
      <dsp:nvSpPr>
        <dsp:cNvPr id="0" name=""/>
        <dsp:cNvSpPr/>
      </dsp:nvSpPr>
      <dsp:spPr>
        <a:xfrm>
          <a:off x="6183402" y="1768789"/>
          <a:ext cx="1682226" cy="32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Bieten Sie Wahlmöglichkeiten und Pfade an: </a:t>
          </a:r>
          <a:r>
            <a:rPr lang="en-GB" sz="1400" kern="1200"/>
            <a:t>Lassen Sie den Schülern die Wahl, wie sie sich mit den Inhalten beschäftigen oder welche Themen sie vertiefen wollen. Das Angebot von Wahlmöglichkeiten stärkt die Schüler und macht die Lernerfahrung individueller und ansprechender.</a:t>
          </a:r>
          <a:endParaRPr lang="en-US" sz="1400" kern="1200"/>
        </a:p>
      </dsp:txBody>
      <dsp:txXfrm>
        <a:off x="6183402" y="1768789"/>
        <a:ext cx="1682226" cy="3269971"/>
      </dsp:txXfrm>
    </dsp:sp>
    <dsp:sp modelId="{439BC5F4-131B-4F66-9C1B-7030B678BD91}">
      <dsp:nvSpPr>
        <dsp:cNvPr id="0" name=""/>
        <dsp:cNvSpPr/>
      </dsp:nvSpPr>
      <dsp:spPr>
        <a:xfrm>
          <a:off x="8622630" y="301052"/>
          <a:ext cx="757001" cy="757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DCCE0E-23FF-4DDA-8B39-53F44771A53D}">
      <dsp:nvSpPr>
        <dsp:cNvPr id="0" name=""/>
        <dsp:cNvSpPr/>
      </dsp:nvSpPr>
      <dsp:spPr>
        <a:xfrm>
          <a:off x="8160018" y="1768789"/>
          <a:ext cx="1682226" cy="32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Formative Beurteilungen einbetten: </a:t>
          </a:r>
          <a:r>
            <a:rPr lang="en-GB" sz="1400" kern="1200"/>
            <a:t>Integrieren Sie kurze Quizfragen oder Reflexionsübungen in den Inhalt. Diese formativen Beurteilungen liefern sofortiges Feedback und helfen den Schülern, ihr Verständnis zu beurteilen und ihre Lernstrategien entsprechend anzupassen.</a:t>
          </a:r>
          <a:endParaRPr lang="en-US" sz="1400" kern="1200"/>
        </a:p>
      </dsp:txBody>
      <dsp:txXfrm>
        <a:off x="8160018" y="1768789"/>
        <a:ext cx="1682226" cy="3269971"/>
      </dsp:txXfrm>
    </dsp:sp>
    <dsp:sp modelId="{BDC26420-7ADF-4B0E-B19D-88D67067492D}">
      <dsp:nvSpPr>
        <dsp:cNvPr id="0" name=""/>
        <dsp:cNvSpPr/>
      </dsp:nvSpPr>
      <dsp:spPr>
        <a:xfrm>
          <a:off x="10599246" y="301052"/>
          <a:ext cx="757001" cy="7570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C5601-49EF-4B81-AF14-C30619D0F228}">
      <dsp:nvSpPr>
        <dsp:cNvPr id="0" name=""/>
        <dsp:cNvSpPr/>
      </dsp:nvSpPr>
      <dsp:spPr>
        <a:xfrm>
          <a:off x="10136634" y="1768789"/>
          <a:ext cx="1682226" cy="326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a:t>Kontinuierliche Verbesserung und Iteration: </a:t>
          </a:r>
          <a:r>
            <a:rPr lang="en-GB" sz="1400" kern="1200"/>
            <a:t>Sammeln Sie Feedback von den Schülern über die Effektivität und das Engagement der Inhalte. Nutzen Sie dieses Feedback, um das Material kontinuierlich zu verfeinern und zu verbessern und sicherzustellen, dass es relevant, ansprechend und pädagogisch wertvoll bleibt.</a:t>
          </a:r>
          <a:endParaRPr lang="en-US" sz="1400" kern="1200"/>
        </a:p>
      </dsp:txBody>
      <dsp:txXfrm>
        <a:off x="10136634" y="1768789"/>
        <a:ext cx="1682226" cy="32699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CD6B2-C1C4-469E-B65F-B7151729F6D0}">
      <dsp:nvSpPr>
        <dsp:cNvPr id="0" name=""/>
        <dsp:cNvSpPr/>
      </dsp:nvSpPr>
      <dsp:spPr>
        <a:xfrm>
          <a:off x="0" y="50047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Erkennen und schätzen Sie Vielfalt: </a:t>
          </a:r>
          <a:r>
            <a:rPr lang="en-GB" sz="1700" kern="1200"/>
            <a:t>Verstehen Sie, dass die Schüler aus unterschiedlichen Verhältnissen kommen und unterschiedliche Erfahrungen, Fähigkeiten und Lernmethoden haben. Diese Vielfalt anzuerkennen, ist der erste Schritt zur Schaffung von Inhalten, die wirklich integrativ sind.</a:t>
          </a:r>
          <a:endParaRPr lang="en-BE" sz="1700" kern="1200"/>
        </a:p>
      </dsp:txBody>
      <dsp:txXfrm>
        <a:off x="33012" y="533486"/>
        <a:ext cx="16113251" cy="610236"/>
      </dsp:txXfrm>
    </dsp:sp>
    <dsp:sp modelId="{40BB13FC-CE54-4A8D-B40A-7A31061B926C}">
      <dsp:nvSpPr>
        <dsp:cNvPr id="0" name=""/>
        <dsp:cNvSpPr/>
      </dsp:nvSpPr>
      <dsp:spPr>
        <a:xfrm>
          <a:off x="0" y="122569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Mehrere Formate für die Bereitstellung von Inhalten: </a:t>
          </a:r>
          <a:r>
            <a:rPr lang="en-GB" sz="1700" kern="1200"/>
            <a:t>Bieten Sie Inhalte in verschiedenen Formaten an (Text, Video, Audio, interaktive Simulationen), um den unterschiedlichen Lernpräferenzen gerecht zu werden. Stellen Sie zum Beispiel Transkripte für Videos und Audiobeschreibungen für visuelle Materialien bereit, um die Zugänglichkeit zu gewährleisten.</a:t>
          </a:r>
          <a:endParaRPr lang="en-BE" sz="1700" kern="1200"/>
        </a:p>
      </dsp:txBody>
      <dsp:txXfrm>
        <a:off x="33012" y="1258706"/>
        <a:ext cx="16113251" cy="610236"/>
      </dsp:txXfrm>
    </dsp:sp>
    <dsp:sp modelId="{0D8CFBA6-6329-4F74-9CCE-4C7EDEB1B93F}">
      <dsp:nvSpPr>
        <dsp:cNvPr id="0" name=""/>
        <dsp:cNvSpPr/>
      </dsp:nvSpPr>
      <dsp:spPr>
        <a:xfrm>
          <a:off x="0" y="195091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dirty="0"/>
            <a:t>Verwenden Sie eine klare und einfache Sprache</a:t>
          </a:r>
          <a:r>
            <a:rPr lang="en-GB" sz="1700" b="1" i="0" kern="1200" dirty="0"/>
            <a:t>: </a:t>
          </a:r>
          <a:r>
            <a:rPr lang="en-GB" sz="1700" kern="1200" dirty="0"/>
            <a:t>Achten Sie darauf, dass der Inhalt klar, prägnant und frei von Fachjargon formuliert ist. Dieser Ansatz macht das Material leichter zugänglich, insbesondere für Studierende, die mit komplexen Texten Schwierigkeiten haben oder für die die Kurssprache nicht ihre Muttersprache ist.</a:t>
          </a:r>
          <a:endParaRPr lang="en-BE" sz="1700" kern="1200" dirty="0"/>
        </a:p>
      </dsp:txBody>
      <dsp:txXfrm>
        <a:off x="33012" y="1983926"/>
        <a:ext cx="16113251" cy="610236"/>
      </dsp:txXfrm>
    </dsp:sp>
    <dsp:sp modelId="{EC67A47A-1DFF-48E5-A2AC-EF9DE39C6E94}">
      <dsp:nvSpPr>
        <dsp:cNvPr id="0" name=""/>
        <dsp:cNvSpPr/>
      </dsp:nvSpPr>
      <dsp:spPr>
        <a:xfrm>
          <a:off x="0" y="267613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Universal Design for Learning (UDL) einbeziehen: </a:t>
          </a:r>
          <a:r>
            <a:rPr lang="en-GB" sz="1700" kern="1200"/>
            <a:t>Wenden Sie die Grundsätze des UDL an, um flexible Lernumgebungen zu schaffen, die den individuellen Lernunterschieden Rechnung tragen. Dazu könnte gehören, dass mehrere Möglichkeiten der Beteiligung, Darstellung, Handlung und des Ausdrucks angeboten werden.</a:t>
          </a:r>
          <a:endParaRPr lang="en-BE" sz="1700" kern="1200"/>
        </a:p>
      </dsp:txBody>
      <dsp:txXfrm>
        <a:off x="33012" y="2709146"/>
        <a:ext cx="16113251" cy="610236"/>
      </dsp:txXfrm>
    </dsp:sp>
    <dsp:sp modelId="{61A1AFC0-7D2B-4232-AC42-90024D3F70C9}">
      <dsp:nvSpPr>
        <dsp:cNvPr id="0" name=""/>
        <dsp:cNvSpPr/>
      </dsp:nvSpPr>
      <dsp:spPr>
        <a:xfrm>
          <a:off x="0" y="340135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Gerüstgestützte Lernerfahrungen: </a:t>
          </a:r>
          <a:r>
            <a:rPr lang="en-GB" sz="1700" kern="1200"/>
            <a:t>Bieten Sie abgestufte Lernerfahrungen an, die allmählich an Komplexität gewinnen. Auf diese Weise können alle SchülerInnen ihr Wissen und ihre Fähigkeiten in ihrem eigenen Tempo ausbauen, so dass niemand zurückbleibt.</a:t>
          </a:r>
          <a:endParaRPr lang="en-BE" sz="1700" kern="1200"/>
        </a:p>
      </dsp:txBody>
      <dsp:txXfrm>
        <a:off x="33012" y="3434366"/>
        <a:ext cx="16113251" cy="610236"/>
      </dsp:txXfrm>
    </dsp:sp>
    <dsp:sp modelId="{71CE09BA-EEB7-4516-84D0-259B566E4B24}">
      <dsp:nvSpPr>
        <dsp:cNvPr id="0" name=""/>
        <dsp:cNvSpPr/>
      </dsp:nvSpPr>
      <dsp:spPr>
        <a:xfrm>
          <a:off x="0" y="412657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Ermutigen Sie zum selbstbestimmten Lernen: </a:t>
          </a:r>
          <a:r>
            <a:rPr lang="en-GB" sz="1700" kern="1200"/>
            <a:t>Gestalten Sie die Inhalte so, dass die Schüler in ihrem eigenen Tempo lernen können. Bieten Sie den Schülern die Möglichkeit, den Stoff bei Bedarf zu wiederholen und zu vertiefen, um die Beherrschung des Inhalts zu fördern.</a:t>
          </a:r>
          <a:endParaRPr lang="en-BE" sz="1700" kern="1200"/>
        </a:p>
      </dsp:txBody>
      <dsp:txXfrm>
        <a:off x="33012" y="4159586"/>
        <a:ext cx="16113251" cy="610236"/>
      </dsp:txXfrm>
    </dsp:sp>
    <dsp:sp modelId="{544FB41F-BF5C-4A14-A387-02FD2FA48753}">
      <dsp:nvSpPr>
        <dsp:cNvPr id="0" name=""/>
        <dsp:cNvSpPr/>
      </dsp:nvSpPr>
      <dsp:spPr>
        <a:xfrm>
          <a:off x="0" y="4851794"/>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Interaktive und adaptive Lernwerkzeuge: </a:t>
          </a:r>
          <a:r>
            <a:rPr lang="en-GB" sz="1700" kern="1200"/>
            <a:t>Nutzen Sie interaktive und adaptive Lernwerkzeuge, die sich an die Bedürfnisse der einzelnen Lernenden anpassen. Diese Tools können personalisiertes Feedback und Unterstützung bieten und so die Lernerfahrung für jeden Schüler verbessern.</a:t>
          </a:r>
          <a:endParaRPr lang="en-BE" sz="1700" kern="1200"/>
        </a:p>
      </dsp:txBody>
      <dsp:txXfrm>
        <a:off x="33012" y="4884806"/>
        <a:ext cx="16113251" cy="610236"/>
      </dsp:txXfrm>
    </dsp:sp>
    <dsp:sp modelId="{42084AED-E8C5-4185-B2A9-59A21028A1FB}">
      <dsp:nvSpPr>
        <dsp:cNvPr id="0" name=""/>
        <dsp:cNvSpPr/>
      </dsp:nvSpPr>
      <dsp:spPr>
        <a:xfrm>
          <a:off x="0" y="5577015"/>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Regelmäßige Kontrolle und Feedback: </a:t>
          </a:r>
          <a:r>
            <a:rPr lang="en-GB" sz="1700" kern="1200"/>
            <a:t>Führen Sie regelmäßige Kontrollbesuche durch und bitten Sie die Schüler um Feedback zu ihren Lernerfahrungen. Anhand dieses Feedbacks können die Inhalte und Unterrichtsstrategien angepasst werden, um den Bedürfnissen aller Lernenden besser gerecht zu werden.</a:t>
          </a:r>
          <a:endParaRPr lang="en-BE" sz="1700" kern="1200"/>
        </a:p>
      </dsp:txBody>
      <dsp:txXfrm>
        <a:off x="33012" y="5610027"/>
        <a:ext cx="16113251" cy="610236"/>
      </dsp:txXfrm>
    </dsp:sp>
    <dsp:sp modelId="{B1E4850A-D359-4AE4-894E-1AEE17681E3B}">
      <dsp:nvSpPr>
        <dsp:cNvPr id="0" name=""/>
        <dsp:cNvSpPr/>
      </dsp:nvSpPr>
      <dsp:spPr>
        <a:xfrm>
          <a:off x="0" y="6302235"/>
          <a:ext cx="16179275" cy="6762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kern="1200"/>
            <a:t>Einhaltung der Zugänglichkeitsstandards</a:t>
          </a:r>
          <a:r>
            <a:rPr lang="en-GB" sz="1700" kern="1200"/>
            <a:t>: Stellen Sie sicher, dass alle Inhalte die Zugänglichkeitsstandards erfüllen, damit sie für Schüler mit Behinderungen nutzbar sind. Dazu gehört die Bereitstellung von Alt-Text für Bilder, die Untertitelung von Videos und die Sicherstellung, dass alle digitalen Materialien mit Hilfstechnologien navigierbar und nutzbar sind.</a:t>
          </a:r>
          <a:endParaRPr lang="en-BE" sz="1700" kern="1200"/>
        </a:p>
      </dsp:txBody>
      <dsp:txXfrm>
        <a:off x="33012" y="6335247"/>
        <a:ext cx="16113251" cy="610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60AB7-EDE0-4F4C-B96C-90FEB2A87F41}">
      <dsp:nvSpPr>
        <dsp:cNvPr id="0" name=""/>
        <dsp:cNvSpPr/>
      </dsp:nvSpPr>
      <dsp:spPr>
        <a:xfrm>
          <a:off x="0" y="253042"/>
          <a:ext cx="16179275"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Aktivitäten vor dem Unterricht zur gemeinsamen Erstellung von Inhalten</a:t>
          </a:r>
          <a:endParaRPr lang="en-BE" sz="2700" kern="1200"/>
        </a:p>
      </dsp:txBody>
      <dsp:txXfrm>
        <a:off x="31613" y="284655"/>
        <a:ext cx="16116049" cy="584369"/>
      </dsp:txXfrm>
    </dsp:sp>
    <dsp:sp modelId="{FFB82EC7-CFA3-43EE-9927-24DC1D5DC487}">
      <dsp:nvSpPr>
        <dsp:cNvPr id="0" name=""/>
        <dsp:cNvSpPr/>
      </dsp:nvSpPr>
      <dsp:spPr>
        <a:xfrm>
          <a:off x="0" y="900637"/>
          <a:ext cx="16179275"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Themenzuweisung: Teilen Sie die Schüler in Gruppen ein und weisen Sie ihnen verschiedene Themen zu, die mit der bevorstehenden Lektion zusammenhängen.</a:t>
          </a:r>
          <a:endParaRPr lang="en-BE" sz="2100" kern="1200"/>
        </a:p>
        <a:p>
          <a:pPr marL="228600" lvl="1" indent="-228600" algn="l" defTabSz="933450">
            <a:lnSpc>
              <a:spcPct val="90000"/>
            </a:lnSpc>
            <a:spcBef>
              <a:spcPct val="0"/>
            </a:spcBef>
            <a:spcAft>
              <a:spcPct val="20000"/>
            </a:spcAft>
            <a:buChar char="•"/>
          </a:pPr>
          <a:r>
            <a:rPr lang="en-GB" sz="2100" kern="1200"/>
            <a:t>Recherche: Ermutigen Sie die Schülerinnen und Schüler, ihr Thema mithilfe von Multimedia-Ressourcen (Videos, Artikel usw.) zu recherchieren.</a:t>
          </a:r>
          <a:endParaRPr lang="en-BE" sz="2100" kern="1200"/>
        </a:p>
        <a:p>
          <a:pPr marL="228600" lvl="1" indent="-228600" algn="l" defTabSz="933450">
            <a:lnSpc>
              <a:spcPct val="90000"/>
            </a:lnSpc>
            <a:spcBef>
              <a:spcPct val="0"/>
            </a:spcBef>
            <a:spcAft>
              <a:spcPct val="20000"/>
            </a:spcAft>
            <a:buChar char="•"/>
          </a:pPr>
          <a:r>
            <a:rPr lang="en-GB" sz="2100" kern="1200"/>
            <a:t>Brainstorming: Verwenden Sie Tools wie Padlet oder Jamboard, um vor dem Unterricht gemeinsam Ideen zu sammeln.</a:t>
          </a:r>
          <a:endParaRPr lang="en-BE" sz="2100" kern="1200"/>
        </a:p>
      </dsp:txBody>
      <dsp:txXfrm>
        <a:off x="0" y="900637"/>
        <a:ext cx="16179275" cy="1676699"/>
      </dsp:txXfrm>
    </dsp:sp>
    <dsp:sp modelId="{C44C5888-FA80-442C-B14B-D0D97CA1524A}">
      <dsp:nvSpPr>
        <dsp:cNvPr id="0" name=""/>
        <dsp:cNvSpPr/>
      </dsp:nvSpPr>
      <dsp:spPr>
        <a:xfrm>
          <a:off x="0" y="2577337"/>
          <a:ext cx="16179275"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Aktivitäten zur gemeinschaftlichen Erstellung von Inhalten im Unterricht</a:t>
          </a:r>
          <a:endParaRPr lang="en-BE" sz="2700" kern="1200"/>
        </a:p>
      </dsp:txBody>
      <dsp:txXfrm>
        <a:off x="31613" y="2608950"/>
        <a:ext cx="16116049" cy="584369"/>
      </dsp:txXfrm>
    </dsp:sp>
    <dsp:sp modelId="{2618F524-4486-4AC0-A451-3B08F7A55FA9}">
      <dsp:nvSpPr>
        <dsp:cNvPr id="0" name=""/>
        <dsp:cNvSpPr/>
      </dsp:nvSpPr>
      <dsp:spPr>
        <a:xfrm>
          <a:off x="0" y="3224932"/>
          <a:ext cx="16179275"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Gruppenarbeit: Die Gruppen kommen zusammen, um auf der Grundlage ihrer Recherchen Inhalte zu erstellen (z. B. eine Infografik oder ein Video).</a:t>
          </a:r>
          <a:endParaRPr lang="en-BE" sz="2100" kern="1200"/>
        </a:p>
        <a:p>
          <a:pPr marL="228600" lvl="1" indent="-228600" algn="l" defTabSz="933450">
            <a:lnSpc>
              <a:spcPct val="90000"/>
            </a:lnSpc>
            <a:spcBef>
              <a:spcPct val="0"/>
            </a:spcBef>
            <a:spcAft>
              <a:spcPct val="20000"/>
            </a:spcAft>
            <a:buChar char="•"/>
          </a:pPr>
          <a:r>
            <a:rPr lang="en-GB" sz="2100" kern="1200"/>
            <a:t>Präsentation und Feedback: Jede Gruppe präsentiert ihren Inhalt und erhält Feedback von den anderen Teilnehmern und den Ausbildern.</a:t>
          </a:r>
          <a:endParaRPr lang="en-BE" sz="2100" kern="1200"/>
        </a:p>
        <a:p>
          <a:pPr marL="228600" lvl="1" indent="-228600" algn="l" defTabSz="933450">
            <a:lnSpc>
              <a:spcPct val="90000"/>
            </a:lnSpc>
            <a:spcBef>
              <a:spcPct val="0"/>
            </a:spcBef>
            <a:spcAft>
              <a:spcPct val="20000"/>
            </a:spcAft>
            <a:buChar char="•"/>
          </a:pPr>
          <a:r>
            <a:rPr lang="en-GB" sz="2100" kern="1200"/>
            <a:t>Praktische Übung: Die Schüler wenden die bei der gemeinsamen Erstellung von Inhalten besprochenen Konzepte auf praktische, reale Aufgaben an.</a:t>
          </a:r>
          <a:endParaRPr lang="en-BE" sz="2100" kern="1200"/>
        </a:p>
      </dsp:txBody>
      <dsp:txXfrm>
        <a:off x="0" y="3224932"/>
        <a:ext cx="16179275" cy="1676699"/>
      </dsp:txXfrm>
    </dsp:sp>
    <dsp:sp modelId="{7DD39482-FD56-4E08-94C3-670187BB5FB2}">
      <dsp:nvSpPr>
        <dsp:cNvPr id="0" name=""/>
        <dsp:cNvSpPr/>
      </dsp:nvSpPr>
      <dsp:spPr>
        <a:xfrm>
          <a:off x="0" y="4901632"/>
          <a:ext cx="16179275" cy="64759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kern="1200"/>
            <a:t>Reflexion nach dem Unterricht und Verbesserung der Inhalte</a:t>
          </a:r>
          <a:endParaRPr lang="en-BE" sz="2700" kern="1200"/>
        </a:p>
      </dsp:txBody>
      <dsp:txXfrm>
        <a:off x="31613" y="4933245"/>
        <a:ext cx="16116049" cy="584369"/>
      </dsp:txXfrm>
    </dsp:sp>
    <dsp:sp modelId="{45C0201D-A8EA-446F-BF18-A552BEBBB6EA}">
      <dsp:nvSpPr>
        <dsp:cNvPr id="0" name=""/>
        <dsp:cNvSpPr/>
      </dsp:nvSpPr>
      <dsp:spPr>
        <a:xfrm>
          <a:off x="0" y="5549227"/>
          <a:ext cx="16179275"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36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kern="1200"/>
            <a:t>Fragen zur Reflexion: Was haben Sie bei der Erstellung der Inhalte gelernt? Wie hat die Zusammenarbeit Ihnen geholfen, das Thema besser zu verstehen?</a:t>
          </a:r>
          <a:endParaRPr lang="en-BE" sz="2100" kern="1200"/>
        </a:p>
        <a:p>
          <a:pPr marL="228600" lvl="1" indent="-228600" algn="l" defTabSz="933450">
            <a:lnSpc>
              <a:spcPct val="90000"/>
            </a:lnSpc>
            <a:spcBef>
              <a:spcPct val="0"/>
            </a:spcBef>
            <a:spcAft>
              <a:spcPct val="20000"/>
            </a:spcAft>
            <a:buChar char="•"/>
          </a:pPr>
          <a:r>
            <a:rPr lang="en-GB" sz="2100" kern="1200"/>
            <a:t>Verbesserungsvorschläge: Die Gruppen überarbeiten ihre erstellten Inhalte auf der Grundlage des Feedbacks, um Qualität und Tiefe zu verbessern.</a:t>
          </a:r>
          <a:endParaRPr lang="en-BE" sz="2100" kern="1200"/>
        </a:p>
        <a:p>
          <a:pPr marL="228600" lvl="1" indent="-228600" algn="l" defTabSz="933450">
            <a:lnSpc>
              <a:spcPct val="90000"/>
            </a:lnSpc>
            <a:spcBef>
              <a:spcPct val="0"/>
            </a:spcBef>
            <a:spcAft>
              <a:spcPct val="20000"/>
            </a:spcAft>
            <a:buChar char="•"/>
          </a:pPr>
          <a:r>
            <a:rPr lang="en-GB" sz="2100" kern="1200"/>
            <a:t>Peer Review: Weisen Sie Gruppen an, die Inhalte der anderen zu überprüfen und konstruktives Feedback zu geben.</a:t>
          </a:r>
          <a:endParaRPr lang="en-BE" sz="2100" kern="1200"/>
        </a:p>
      </dsp:txBody>
      <dsp:txXfrm>
        <a:off x="0" y="5549227"/>
        <a:ext cx="16179275" cy="16766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BA03-E106-42EA-9A2D-EC3FF2529F5E}">
      <dsp:nvSpPr>
        <dsp:cNvPr id="0" name=""/>
        <dsp:cNvSpPr/>
      </dsp:nvSpPr>
      <dsp:spPr>
        <a:xfrm>
          <a:off x="0" y="5194"/>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1F2E0-0B67-4EF8-A526-E97099D0B71A}">
      <dsp:nvSpPr>
        <dsp:cNvPr id="0" name=""/>
        <dsp:cNvSpPr/>
      </dsp:nvSpPr>
      <dsp:spPr>
        <a:xfrm>
          <a:off x="334692" y="254139"/>
          <a:ext cx="608532" cy="608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1A839-B70D-4297-B4CB-62BF04A471AE}">
      <dsp:nvSpPr>
        <dsp:cNvPr id="0" name=""/>
        <dsp:cNvSpPr/>
      </dsp:nvSpPr>
      <dsp:spPr>
        <a:xfrm>
          <a:off x="1277917" y="5194"/>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dirty="0"/>
            <a:t>Rollen und Zuständigkeiten klären: </a:t>
          </a:r>
          <a:r>
            <a:rPr lang="en-GB" sz="1800" kern="1200" dirty="0"/>
            <a:t>Weisen Sie jedem Teammitglied zunächst klare Rollen und Zuständigkeiten zu, die sich an seinen Stärken und Fachkenntnissen orientieren. Diese Klarheit hilft, Überschneidungen bei der Arbeit zu vermeiden und stellt sicher, dass alle notwendigen Aufgaben abgedeckt sind.</a:t>
          </a:r>
          <a:endParaRPr lang="en-US" sz="1800" kern="1200" dirty="0"/>
        </a:p>
      </dsp:txBody>
      <dsp:txXfrm>
        <a:off x="1277917" y="5194"/>
        <a:ext cx="14349089" cy="1106422"/>
      </dsp:txXfrm>
    </dsp:sp>
    <dsp:sp modelId="{8E6754D6-8EC8-4CB6-A214-29474E1A66D3}">
      <dsp:nvSpPr>
        <dsp:cNvPr id="0" name=""/>
        <dsp:cNvSpPr/>
      </dsp:nvSpPr>
      <dsp:spPr>
        <a:xfrm>
          <a:off x="0" y="1388222"/>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C1ACB-075C-487A-A333-D54F89678A08}">
      <dsp:nvSpPr>
        <dsp:cNvPr id="0" name=""/>
        <dsp:cNvSpPr/>
      </dsp:nvSpPr>
      <dsp:spPr>
        <a:xfrm>
          <a:off x="334692" y="1637167"/>
          <a:ext cx="608532" cy="608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6F59B-9943-42CD-A0A5-9FAAD7A9BFB5}">
      <dsp:nvSpPr>
        <dsp:cNvPr id="0" name=""/>
        <dsp:cNvSpPr/>
      </dsp:nvSpPr>
      <dsp:spPr>
        <a:xfrm>
          <a:off x="1277917" y="1388222"/>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Schaffung einer gemeinsamen Vision: </a:t>
          </a:r>
          <a:r>
            <a:rPr lang="en-GB" sz="1800" kern="1200"/>
            <a:t>Stellen Sie sicher, dass alle Teammitglieder ein gemeinsames Verständnis von den Zielen und Ergebnissen des Projekts haben. Diese Abstimmung fördert ein Gefühl für Zweck und Richtung und lenkt die Bemühungen des Teams auf ein gemeinsames Ziel.</a:t>
          </a:r>
          <a:endParaRPr lang="en-US" sz="1800" kern="1200"/>
        </a:p>
      </dsp:txBody>
      <dsp:txXfrm>
        <a:off x="1277917" y="1388222"/>
        <a:ext cx="14349089" cy="1106422"/>
      </dsp:txXfrm>
    </dsp:sp>
    <dsp:sp modelId="{9AE6E4B2-7A54-4E51-B3E3-A7108E742C09}">
      <dsp:nvSpPr>
        <dsp:cNvPr id="0" name=""/>
        <dsp:cNvSpPr/>
      </dsp:nvSpPr>
      <dsp:spPr>
        <a:xfrm>
          <a:off x="0" y="2771250"/>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A9E06D-D805-4DCC-A63B-D1784ADA5285}">
      <dsp:nvSpPr>
        <dsp:cNvPr id="0" name=""/>
        <dsp:cNvSpPr/>
      </dsp:nvSpPr>
      <dsp:spPr>
        <a:xfrm>
          <a:off x="334692" y="3020195"/>
          <a:ext cx="608532" cy="608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443A1-BF21-406E-9057-1BD039678135}">
      <dsp:nvSpPr>
        <dsp:cNvPr id="0" name=""/>
        <dsp:cNvSpPr/>
      </dsp:nvSpPr>
      <dsp:spPr>
        <a:xfrm>
          <a:off x="1277917" y="2771250"/>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Planung von Zeitplan und Meilensteinen: </a:t>
          </a:r>
          <a:r>
            <a:rPr lang="en-GB" sz="1800" kern="1200"/>
            <a:t>Entwickeln Sie einen detaillierten Projektzeitplan, der die wichtigsten Meilensteine und Fristen enthält. Dieser Zeitplan dient als Fahrplan für das Projekt und trägt dazu bei, dass das Team auf dem richtigen Weg bleibt und sich auf die Erreichung seiner Ziele konzentriert.</a:t>
          </a:r>
          <a:endParaRPr lang="en-US" sz="1800" kern="1200"/>
        </a:p>
      </dsp:txBody>
      <dsp:txXfrm>
        <a:off x="1277917" y="2771250"/>
        <a:ext cx="14349089" cy="1106422"/>
      </dsp:txXfrm>
    </dsp:sp>
    <dsp:sp modelId="{353D4555-9A9A-47C8-A7FD-B29008000CE6}">
      <dsp:nvSpPr>
        <dsp:cNvPr id="0" name=""/>
        <dsp:cNvSpPr/>
      </dsp:nvSpPr>
      <dsp:spPr>
        <a:xfrm>
          <a:off x="0" y="4154278"/>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D74BB-D696-4FEA-B093-EF223EE2B039}">
      <dsp:nvSpPr>
        <dsp:cNvPr id="0" name=""/>
        <dsp:cNvSpPr/>
      </dsp:nvSpPr>
      <dsp:spPr>
        <a:xfrm>
          <a:off x="334692" y="4403223"/>
          <a:ext cx="608532" cy="608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40D4D7-22C7-4779-8D32-581DAF0100F7}">
      <dsp:nvSpPr>
        <dsp:cNvPr id="0" name=""/>
        <dsp:cNvSpPr/>
      </dsp:nvSpPr>
      <dsp:spPr>
        <a:xfrm>
          <a:off x="1277917" y="4154278"/>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Verwendung von Projektmanagement-Tools</a:t>
          </a:r>
          <a:r>
            <a:rPr lang="en-GB" sz="1800" kern="1200"/>
            <a:t>: Nutzen Sie Projektmanagement-Tools wie Asana, Trello oder Monday.com, um Aufgaben zu organisieren, Fristen zu setzen und den Fortschritt zu verfolgen. Diese Tools bieten visuelle Übersichten über den Projektstatus und erleichtern die Kommunikation zwischen den Teammitgliedern.</a:t>
          </a:r>
          <a:endParaRPr lang="en-US" sz="1800" kern="1200"/>
        </a:p>
      </dsp:txBody>
      <dsp:txXfrm>
        <a:off x="1277917" y="4154278"/>
        <a:ext cx="14349089" cy="1106422"/>
      </dsp:txXfrm>
    </dsp:sp>
    <dsp:sp modelId="{CFA38E87-3B62-47FE-AF32-3D2A6BC2A698}">
      <dsp:nvSpPr>
        <dsp:cNvPr id="0" name=""/>
        <dsp:cNvSpPr/>
      </dsp:nvSpPr>
      <dsp:spPr>
        <a:xfrm>
          <a:off x="0" y="5537307"/>
          <a:ext cx="15627007" cy="110642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4BBDD-6ED7-4697-96CA-9E9B74F3D3FC}">
      <dsp:nvSpPr>
        <dsp:cNvPr id="0" name=""/>
        <dsp:cNvSpPr/>
      </dsp:nvSpPr>
      <dsp:spPr>
        <a:xfrm>
          <a:off x="334692" y="5786252"/>
          <a:ext cx="608532" cy="6085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0FA705-9CAA-484F-969D-E69B00F3C0E4}">
      <dsp:nvSpPr>
        <dsp:cNvPr id="0" name=""/>
        <dsp:cNvSpPr/>
      </dsp:nvSpPr>
      <dsp:spPr>
        <a:xfrm>
          <a:off x="1277917" y="5537307"/>
          <a:ext cx="14349089" cy="1106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96" tIns="117096" rIns="117096" bIns="117096" numCol="1" spcCol="1270" anchor="ctr" anchorCtr="0">
          <a:noAutofit/>
        </a:bodyPr>
        <a:lstStyle/>
        <a:p>
          <a:pPr marL="0" lvl="0" indent="0" algn="l" defTabSz="800100">
            <a:lnSpc>
              <a:spcPct val="100000"/>
            </a:lnSpc>
            <a:spcBef>
              <a:spcPct val="0"/>
            </a:spcBef>
            <a:spcAft>
              <a:spcPct val="35000"/>
            </a:spcAft>
            <a:buNone/>
          </a:pPr>
          <a:r>
            <a:rPr lang="en-GB" sz="1800" b="1" kern="1200"/>
            <a:t>Regelmäßige Kommunikation und Rückmeldung</a:t>
          </a:r>
          <a:r>
            <a:rPr lang="en-GB" sz="1800" kern="1200"/>
            <a:t>: Planen Sie regelmäßige Teambesprechungen und Check-Ins ein, um Fortschritte zu besprechen, Herausforderungen anzugehen und Pläne bei Bedarf anzupassen. Eine offene und kontinuierliche Kommunikation stellt sicher, dass alle Beteiligten auf dem gleichen Stand sind und informiert bleiben.</a:t>
          </a:r>
          <a:endParaRPr lang="en-US" sz="1800" kern="1200"/>
        </a:p>
      </dsp:txBody>
      <dsp:txXfrm>
        <a:off x="1277917" y="5537307"/>
        <a:ext cx="14349089" cy="1106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063FB-C139-4AB8-B751-6EBDA41BAA33}">
      <dsp:nvSpPr>
        <dsp:cNvPr id="0" name=""/>
        <dsp:cNvSpPr/>
      </dsp:nvSpPr>
      <dsp:spPr>
        <a:xfrm>
          <a:off x="0" y="2407"/>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C2D93C-EBB5-4944-ADFA-300F0A9BB87B}">
      <dsp:nvSpPr>
        <dsp:cNvPr id="0" name=""/>
        <dsp:cNvSpPr/>
      </dsp:nvSpPr>
      <dsp:spPr>
        <a:xfrm>
          <a:off x="369116" y="276957"/>
          <a:ext cx="671120" cy="671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92081-6D1D-476E-82BB-7181F01E0830}">
      <dsp:nvSpPr>
        <dsp:cNvPr id="0" name=""/>
        <dsp:cNvSpPr/>
      </dsp:nvSpPr>
      <dsp:spPr>
        <a:xfrm>
          <a:off x="1409353" y="2407"/>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Dokumentieren und gemeinsame Nutzung von Ressourcen: </a:t>
          </a:r>
          <a:r>
            <a:rPr lang="en-GB" sz="1800" kern="1200"/>
            <a:t>Erstellen Sie ein zentrales Repository (mit Plattformen wie Google Drive oder Dropbox), in dem alle Projektmaterialien und Dokumente gespeichert und von den Teammitgliedern abgerufen werden können. Dieser gemeinsam genutzte Bereich vereinfacht die Zusammenarbeit und stellt sicher, dass jeder auf die neuesten Informationen zugreifen kann.</a:t>
          </a:r>
          <a:endParaRPr lang="en-US" sz="1800" kern="1200"/>
        </a:p>
      </dsp:txBody>
      <dsp:txXfrm>
        <a:off x="1409353" y="2407"/>
        <a:ext cx="13221046" cy="1220219"/>
      </dsp:txXfrm>
    </dsp:sp>
    <dsp:sp modelId="{38CFF6BC-D6A9-4FF8-9DDA-74608A051598}">
      <dsp:nvSpPr>
        <dsp:cNvPr id="0" name=""/>
        <dsp:cNvSpPr/>
      </dsp:nvSpPr>
      <dsp:spPr>
        <a:xfrm>
          <a:off x="0" y="1527682"/>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730283-7022-4F7B-86CB-A6B756A43760}">
      <dsp:nvSpPr>
        <dsp:cNvPr id="0" name=""/>
        <dsp:cNvSpPr/>
      </dsp:nvSpPr>
      <dsp:spPr>
        <a:xfrm>
          <a:off x="369116" y="1802231"/>
          <a:ext cx="671120" cy="671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BBD8F-3D81-4918-A534-0B132C3F8108}">
      <dsp:nvSpPr>
        <dsp:cNvPr id="0" name=""/>
        <dsp:cNvSpPr/>
      </dsp:nvSpPr>
      <dsp:spPr>
        <a:xfrm>
          <a:off x="1409353" y="1527682"/>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Ermutigung zu Feedback und Anpassungsfähigkeit: </a:t>
          </a:r>
          <a:r>
            <a:rPr lang="en-GB" sz="1800" kern="1200"/>
            <a:t>Fördern Sie ein Umfeld, in dem Feedback erwünscht ist und geschätzt wird. Seien Sie offen für Anpassungen auf der Grundlage von Teameingaben und erkennen Sie, dass Flexibilität zu besseren Ergebnissen und Innovationen führen kann.</a:t>
          </a:r>
          <a:endParaRPr lang="en-US" sz="1800" kern="1200"/>
        </a:p>
      </dsp:txBody>
      <dsp:txXfrm>
        <a:off x="1409353" y="1527682"/>
        <a:ext cx="13221046" cy="1220219"/>
      </dsp:txXfrm>
    </dsp:sp>
    <dsp:sp modelId="{7AB587F9-AA36-4A2F-A859-DE6D76EF7D13}">
      <dsp:nvSpPr>
        <dsp:cNvPr id="0" name=""/>
        <dsp:cNvSpPr/>
      </dsp:nvSpPr>
      <dsp:spPr>
        <a:xfrm>
          <a:off x="0" y="3052956"/>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72DFC-AEC5-4845-9935-421653A849E7}">
      <dsp:nvSpPr>
        <dsp:cNvPr id="0" name=""/>
        <dsp:cNvSpPr/>
      </dsp:nvSpPr>
      <dsp:spPr>
        <a:xfrm>
          <a:off x="369116" y="3327506"/>
          <a:ext cx="671120" cy="671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76620-B25A-4990-B985-082D05E3EB6D}">
      <dsp:nvSpPr>
        <dsp:cNvPr id="0" name=""/>
        <dsp:cNvSpPr/>
      </dsp:nvSpPr>
      <dsp:spPr>
        <a:xfrm>
          <a:off x="1409353" y="3052956"/>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Feiern von Meilensteinen und Erfolgen: </a:t>
          </a:r>
          <a:r>
            <a:rPr lang="en-GB" sz="1800" kern="1200"/>
            <a:t>Anerkennen und feiern Sie das Erreichen von Meilensteinen und den Abschluss des Projekts. Die Anerkennung der Bemühungen und Erfolge des Teams fördert die Moral und stärkt den Wert der Zusammenarbeit.</a:t>
          </a:r>
          <a:endParaRPr lang="en-US" sz="1800" kern="1200"/>
        </a:p>
      </dsp:txBody>
      <dsp:txXfrm>
        <a:off x="1409353" y="3052956"/>
        <a:ext cx="13221046" cy="1220219"/>
      </dsp:txXfrm>
    </dsp:sp>
    <dsp:sp modelId="{32D7C168-27D3-4761-8134-54EC63DA2E18}">
      <dsp:nvSpPr>
        <dsp:cNvPr id="0" name=""/>
        <dsp:cNvSpPr/>
      </dsp:nvSpPr>
      <dsp:spPr>
        <a:xfrm>
          <a:off x="0" y="4578231"/>
          <a:ext cx="14630400" cy="122021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CF93C-0560-471E-93E9-5D326ABF011E}">
      <dsp:nvSpPr>
        <dsp:cNvPr id="0" name=""/>
        <dsp:cNvSpPr/>
      </dsp:nvSpPr>
      <dsp:spPr>
        <a:xfrm>
          <a:off x="369116" y="4852781"/>
          <a:ext cx="671120" cy="671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49D21-55CF-4350-8CA7-3A9DA3EC654C}">
      <dsp:nvSpPr>
        <dsp:cNvPr id="0" name=""/>
        <dsp:cNvSpPr/>
      </dsp:nvSpPr>
      <dsp:spPr>
        <a:xfrm>
          <a:off x="1409353" y="4578231"/>
          <a:ext cx="13221046" cy="1220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140" tIns="129140" rIns="129140" bIns="129140" numCol="1" spcCol="1270" anchor="ctr" anchorCtr="0">
          <a:noAutofit/>
        </a:bodyPr>
        <a:lstStyle/>
        <a:p>
          <a:pPr marL="0" lvl="0" indent="0" algn="l" defTabSz="800100">
            <a:lnSpc>
              <a:spcPct val="100000"/>
            </a:lnSpc>
            <a:spcBef>
              <a:spcPct val="0"/>
            </a:spcBef>
            <a:spcAft>
              <a:spcPct val="35000"/>
            </a:spcAft>
            <a:buNone/>
          </a:pPr>
          <a:r>
            <a:rPr lang="en-GB" sz="1800" b="1" kern="1200"/>
            <a:t>Durchführung einer Projektnachbesprechung: </a:t>
          </a:r>
          <a:r>
            <a:rPr lang="en-GB" sz="1800" kern="1200"/>
            <a:t>Führen Sie nach Projektabschluss eine Überprüfungssitzung durch, um zu reflektieren, was gut gelaufen ist und was verbessert werden könnte. Diese Reflexion ist entscheidend für das Lernen und die Verbesserung künftiger gemeinsamer Anstrengungen.</a:t>
          </a:r>
          <a:endParaRPr lang="en-US" sz="1800" kern="1200"/>
        </a:p>
      </dsp:txBody>
      <dsp:txXfrm>
        <a:off x="1409353" y="4578231"/>
        <a:ext cx="13221046" cy="1220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7.sv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7.svg"/><Relationship Id="rId7" Type="http://schemas.openxmlformats.org/officeDocument/2006/relationships/diagramData" Target="../diagrams/data4.xml"/><Relationship Id="rId12"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diagramDrawing" Target="../diagrams/drawing4.xml"/><Relationship Id="rId5" Type="http://schemas.openxmlformats.org/officeDocument/2006/relationships/image" Target="../media/image10.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17.svg"/><Relationship Id="rId7" Type="http://schemas.openxmlformats.org/officeDocument/2006/relationships/diagramData" Target="../diagrams/data5.xml"/><Relationship Id="rId12"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11" Type="http://schemas.microsoft.com/office/2007/relationships/diagramDrawing" Target="../diagrams/drawing5.xml"/><Relationship Id="rId5" Type="http://schemas.openxmlformats.org/officeDocument/2006/relationships/image" Target="../media/image10.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image" Target="../media/image4.png"/><Relationship Id="rId4" Type="http://schemas.openxmlformats.org/officeDocument/2006/relationships/diagramQuickStyle" Target="../diagrams/quickStyle6.xm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0.png"/><Relationship Id="rId7" Type="http://schemas.openxmlformats.org/officeDocument/2006/relationships/diagramQuickStyle" Target="../diagrams/quickStyle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6.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0.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0.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1.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0.xml"/><Relationship Id="rId3" Type="http://schemas.openxmlformats.org/officeDocument/2006/relationships/image" Target="../media/image63.svg"/><Relationship Id="rId7" Type="http://schemas.openxmlformats.org/officeDocument/2006/relationships/image" Target="../media/image10.png"/><Relationship Id="rId12" Type="http://schemas.openxmlformats.org/officeDocument/2006/relationships/diagramColors" Target="../diagrams/colors10.xml"/><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10.xml"/><Relationship Id="rId5" Type="http://schemas.openxmlformats.org/officeDocument/2006/relationships/image" Target="../media/image17.svg"/><Relationship Id="rId10" Type="http://schemas.openxmlformats.org/officeDocument/2006/relationships/diagramLayout" Target="../diagrams/layout10.xml"/><Relationship Id="rId4" Type="http://schemas.openxmlformats.org/officeDocument/2006/relationships/image" Target="../media/image16.png"/><Relationship Id="rId9" Type="http://schemas.openxmlformats.org/officeDocument/2006/relationships/diagramData" Target="../diagrams/data10.xml"/><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sv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3.svg"/><Relationship Id="rId7" Type="http://schemas.openxmlformats.org/officeDocument/2006/relationships/image" Target="../media/image10.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3.svg"/><Relationship Id="rId7" Type="http://schemas.openxmlformats.org/officeDocument/2006/relationships/image" Target="../media/image10.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3.svg"/><Relationship Id="rId7" Type="http://schemas.openxmlformats.org/officeDocument/2006/relationships/image" Target="../media/image10.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image" Target="../media/image2.png"/><Relationship Id="rId3" Type="http://schemas.openxmlformats.org/officeDocument/2006/relationships/image" Target="../media/image63.svg"/><Relationship Id="rId7" Type="http://schemas.openxmlformats.org/officeDocument/2006/relationships/diagramLayout" Target="../diagrams/layout11.xml"/><Relationship Id="rId12" Type="http://schemas.openxmlformats.org/officeDocument/2006/relationships/image" Target="../media/image10.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diagramData" Target="../diagrams/data11.xml"/><Relationship Id="rId11" Type="http://schemas.openxmlformats.org/officeDocument/2006/relationships/image" Target="../media/image1.png"/><Relationship Id="rId5" Type="http://schemas.openxmlformats.org/officeDocument/2006/relationships/image" Target="../media/image17.svg"/><Relationship Id="rId10" Type="http://schemas.microsoft.com/office/2007/relationships/diagramDrawing" Target="../diagrams/drawing11.xml"/><Relationship Id="rId4" Type="http://schemas.openxmlformats.org/officeDocument/2006/relationships/image" Target="../media/image16.png"/><Relationship Id="rId9" Type="http://schemas.openxmlformats.org/officeDocument/2006/relationships/diagramColors" Target="../diagrams/colors11.xml"/><Relationship Id="rId1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2.xml"/><Relationship Id="rId3" Type="http://schemas.openxmlformats.org/officeDocument/2006/relationships/image" Target="../media/image63.svg"/><Relationship Id="rId7" Type="http://schemas.openxmlformats.org/officeDocument/2006/relationships/image" Target="../media/image10.png"/><Relationship Id="rId12" Type="http://schemas.openxmlformats.org/officeDocument/2006/relationships/diagramColors" Target="../diagrams/colors12.xml"/><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diagramQuickStyle" Target="../diagrams/quickStyle12.xml"/><Relationship Id="rId5" Type="http://schemas.openxmlformats.org/officeDocument/2006/relationships/image" Target="../media/image17.svg"/><Relationship Id="rId10" Type="http://schemas.openxmlformats.org/officeDocument/2006/relationships/diagramLayout" Target="../diagrams/layout12.xml"/><Relationship Id="rId4" Type="http://schemas.openxmlformats.org/officeDocument/2006/relationships/image" Target="../media/image16.png"/><Relationship Id="rId9" Type="http://schemas.openxmlformats.org/officeDocument/2006/relationships/diagramData" Target="../diagrams/data12.xml"/><Relationship Id="rId1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3.svg"/><Relationship Id="rId7" Type="http://schemas.openxmlformats.org/officeDocument/2006/relationships/image" Target="../media/image65.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4.png"/><Relationship Id="rId5" Type="http://schemas.openxmlformats.org/officeDocument/2006/relationships/image" Target="../media/image17.svg"/><Relationship Id="rId10" Type="http://schemas.openxmlformats.org/officeDocument/2006/relationships/image" Target="../media/image2.png"/><Relationship Id="rId4" Type="http://schemas.openxmlformats.org/officeDocument/2006/relationships/image" Target="../media/image16.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influencermarketinghub.com/content-collaboration/" TargetMode="External"/><Relationship Id="rId13" Type="http://schemas.openxmlformats.org/officeDocument/2006/relationships/image" Target="../media/image4.png"/><Relationship Id="rId3" Type="http://schemas.openxmlformats.org/officeDocument/2006/relationships/image" Target="../media/image63.svg"/><Relationship Id="rId7" Type="http://schemas.openxmlformats.org/officeDocument/2006/relationships/hyperlink" Target="https://gathercontent.com/blog/a-6-step-strategy-to-build-strong-content-marketing-collaboration" TargetMode="External"/><Relationship Id="rId12" Type="http://schemas.openxmlformats.org/officeDocument/2006/relationships/image" Target="../media/image2.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hyperlink" Target="https://elearningindustry.com/improving-instructional-design-feedback-and-iterative-refinement" TargetMode="External"/><Relationship Id="rId11" Type="http://schemas.openxmlformats.org/officeDocument/2006/relationships/image" Target="../media/image10.png"/><Relationship Id="rId5" Type="http://schemas.openxmlformats.org/officeDocument/2006/relationships/image" Target="../media/image17.sv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hyperlink" Target="https://aicontentfy.com/en/blog/power-of-collaboration-harnessing-ideas-of-team-for-content-cre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researchgate.net/figure/Synthesis-of-the-models-and-theories-associated-with-Flipped-Learning_fig1_375609813" TargetMode="External"/><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ucate-me.co/blog/benefits-of-collaborative-learning" TargetMode="External"/><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15.svg"/><Relationship Id="rId5" Type="http://schemas.openxmlformats.org/officeDocument/2006/relationships/diagramColors" Target="../diagrams/colors2.xml"/><Relationship Id="rId10" Type="http://schemas.openxmlformats.org/officeDocument/2006/relationships/image" Target="../media/image14.png"/><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4.png"/><Relationship Id="rId4" Type="http://schemas.openxmlformats.org/officeDocument/2006/relationships/diagramQuickStyle" Target="../diagrams/quickStyle3.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3" Type="http://schemas.openxmlformats.org/officeDocument/2006/relationships/image" Target="../media/image17.sv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030027"/>
            <a:ext cx="9259269" cy="3016210"/>
          </a:xfrm>
          <a:prstGeom prst="rect">
            <a:avLst/>
          </a:prstGeom>
        </p:spPr>
        <p:txBody>
          <a:bodyPr lIns="0" tIns="0" rIns="0" bIns="0" rtlCol="0" anchor="t">
            <a:spAutoFit/>
          </a:bodyPr>
          <a:lstStyle/>
          <a:p>
            <a:r>
              <a:rPr lang="en-GB" sz="4000" spc="-102" dirty="0">
                <a:solidFill>
                  <a:srgbClr val="FB8709"/>
                </a:solidFill>
                <a:latin typeface="HK Grotesk Bold"/>
              </a:rPr>
              <a:t>Modul 3: Gestaltung von Flipped-Classroom-Unterricht durch kollaborative Methoden</a:t>
            </a:r>
          </a:p>
          <a:p>
            <a:endParaRPr lang="en-GB" sz="4000" spc="-102" dirty="0">
              <a:solidFill>
                <a:srgbClr val="FB8709"/>
              </a:solidFill>
              <a:latin typeface="HK Grotesk Bold"/>
            </a:endParaRPr>
          </a:p>
          <a:p>
            <a:r>
              <a:rPr lang="en-GB" sz="3600" spc="-87" dirty="0">
                <a:solidFill>
                  <a:srgbClr val="053249"/>
                </a:solidFill>
                <a:latin typeface="HK Grotesk Bold"/>
              </a:rPr>
              <a:t>Einheit 2 - </a:t>
            </a:r>
            <a:r>
              <a:rPr lang="en-GB" sz="3600" spc="-87" dirty="0" err="1">
                <a:solidFill>
                  <a:srgbClr val="053249"/>
                </a:solidFill>
                <a:latin typeface="HK Grotesk Bold"/>
              </a:rPr>
              <a:t>Gemeinsame</a:t>
            </a:r>
            <a:r>
              <a:rPr lang="en-GB" sz="3600" spc="-87" dirty="0">
                <a:solidFill>
                  <a:srgbClr val="053249"/>
                </a:solidFill>
                <a:latin typeface="HK Grotesk Bold"/>
              </a:rPr>
              <a:t> Erstellung von Inhalten</a:t>
            </a:r>
            <a:endParaRPr lang="en-US" sz="36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dirty="0" err="1">
                <a:solidFill>
                  <a:srgbClr val="053249"/>
                </a:solidFill>
                <a:latin typeface="HK Grotesk"/>
              </a:rPr>
              <a:t>CollaboratiVET-Lehrplan</a:t>
            </a:r>
            <a:r>
              <a:rPr lang="en-US" sz="3499" dirty="0">
                <a:solidFill>
                  <a:srgbClr val="053249"/>
                </a:solidFill>
                <a:latin typeface="HK Grotesk"/>
              </a:rPr>
              <a:t> für </a:t>
            </a:r>
            <a:r>
              <a:rPr lang="en-US" sz="3499" dirty="0" err="1">
                <a:solidFill>
                  <a:srgbClr val="053249"/>
                </a:solidFill>
                <a:latin typeface="HK Grotesk"/>
              </a:rPr>
              <a:t>Lehrkraft</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Ausbilder</a:t>
            </a:r>
            <a:r>
              <a:rPr lang="tr-TR" sz="3499" dirty="0">
                <a:solidFill>
                  <a:srgbClr val="053249"/>
                </a:solidFill>
                <a:latin typeface="HK Grotesk"/>
              </a:rPr>
              <a:t> </a:t>
            </a:r>
            <a:r>
              <a:rPr lang="en-US" sz="3499" dirty="0">
                <a:solidFill>
                  <a:srgbClr val="053249"/>
                </a:solidFill>
                <a:latin typeface="HK Grotesk"/>
              </a:rPr>
              <a:t>/</a:t>
            </a:r>
            <a:r>
              <a:rPr lang="en-US" sz="3499" dirty="0" err="1">
                <a:solidFill>
                  <a:srgbClr val="053249"/>
                </a:solidFill>
                <a:latin typeface="HK Grotesk"/>
              </a:rPr>
              <a:t>Erzieher</a:t>
            </a:r>
            <a:r>
              <a:rPr lang="en-US" sz="3499" dirty="0">
                <a:solidFill>
                  <a:srgbClr val="053249"/>
                </a:solidFill>
                <a:latin typeface="HK Grotesk"/>
              </a:rPr>
              <a:t> in der </a:t>
            </a:r>
            <a:r>
              <a:rPr lang="en-US" sz="3499" dirty="0" err="1">
                <a:solidFill>
                  <a:srgbClr val="053249"/>
                </a:solidFill>
                <a:latin typeface="HK Grotesk"/>
              </a:rPr>
              <a:t>beruflichen</a:t>
            </a:r>
            <a:r>
              <a:rPr lang="en-US" sz="3499" dirty="0">
                <a:solidFill>
                  <a:srgbClr val="053249"/>
                </a:solidFill>
                <a:latin typeface="HK Grotesk"/>
              </a:rPr>
              <a:t> </a:t>
            </a:r>
            <a:r>
              <a:rPr lang="en-US" sz="3499" dirty="0" err="1">
                <a:solidFill>
                  <a:srgbClr val="053249"/>
                </a:solidFill>
                <a:latin typeface="HK Grotesk"/>
              </a:rPr>
              <a:t>Bildung</a:t>
            </a:r>
            <a:r>
              <a:rPr lang="en-US" sz="3499" dirty="0">
                <a:solidFill>
                  <a:srgbClr val="053249"/>
                </a:solidFill>
                <a:latin typeface="HK Grotesk"/>
              </a:rPr>
              <a:t> </a:t>
            </a:r>
          </a:p>
        </p:txBody>
      </p:sp>
      <p:sp>
        <p:nvSpPr>
          <p:cNvPr id="12" name="TextBox 12"/>
          <p:cNvSpPr txBox="1"/>
          <p:nvPr/>
        </p:nvSpPr>
        <p:spPr>
          <a:xfrm>
            <a:off x="4325513" y="9144970"/>
            <a:ext cx="6720632" cy="836294"/>
          </a:xfrm>
          <a:prstGeom prst="rect">
            <a:avLst/>
          </a:prstGeom>
        </p:spPr>
        <p:txBody>
          <a:bodyPr lIns="0" tIns="0" rIns="0" bIns="0" rtlCol="0" anchor="t">
            <a:spAutoFit/>
          </a:bodyPr>
          <a:lstStyle/>
          <a:p>
            <a:pPr algn="just">
              <a:lnSpc>
                <a:spcPts val="1680"/>
              </a:lnSpc>
            </a:pPr>
            <a:r>
              <a:rPr lang="en-US" sz="1200">
                <a:solidFill>
                  <a:srgbClr val="121212"/>
                </a:solidFill>
                <a:latin typeface="HK Grotesk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a:p>
            <a:pPr algn="just">
              <a:lnSpc>
                <a:spcPts val="1680"/>
              </a:lnSpc>
              <a:spcBef>
                <a:spcPct val="0"/>
              </a:spcBef>
            </a:pPr>
            <a:endParaRPr lang="en-US" sz="1200">
              <a:solidFill>
                <a:srgbClr val="121212"/>
              </a:solidFill>
              <a:latin typeface="HK Grotesk Light"/>
            </a:endParaRPr>
          </a:p>
        </p:txBody>
      </p:sp>
      <p:pic>
        <p:nvPicPr>
          <p:cNvPr id="13" name="Picture 12">
            <a:extLst>
              <a:ext uri="{FF2B5EF4-FFF2-40B4-BE49-F238E27FC236}">
                <a16:creationId xmlns:a16="http://schemas.microsoft.com/office/drawing/2014/main" id="{0941FABB-EAE4-D07C-1442-2AFFB00DB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9804" y="9285586"/>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AD67B6BC-BBFD-4A20-BCD7-3B621D6C9958}"/>
              </a:ext>
            </a:extLst>
          </p:cNvPr>
          <p:cNvPicPr>
            <a:picLocks noChangeAspect="1"/>
          </p:cNvPicPr>
          <p:nvPr/>
        </p:nvPicPr>
        <p:blipFill>
          <a:blip r:embed="rId4"/>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Blue text on a white background&#10;&#10;Description automatically generated">
            <a:extLst>
              <a:ext uri="{FF2B5EF4-FFF2-40B4-BE49-F238E27FC236}">
                <a16:creationId xmlns:a16="http://schemas.microsoft.com/office/drawing/2014/main" id="{58A855D7-EA1B-F950-F96F-E17C16601F0D}"/>
              </a:ext>
            </a:extLst>
          </p:cNvPr>
          <p:cNvPicPr>
            <a:picLocks noChangeAspect="1"/>
          </p:cNvPicPr>
          <p:nvPr/>
        </p:nvPicPr>
        <p:blipFill>
          <a:blip r:embed="rId5"/>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5600-BF56-A943-B2ED-6317B5F0867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56C650-7C78-8614-D652-18D4094199FD}"/>
              </a:ext>
            </a:extLst>
          </p:cNvPr>
          <p:cNvSpPr txBox="1"/>
          <p:nvPr/>
        </p:nvSpPr>
        <p:spPr>
          <a:xfrm>
            <a:off x="249913" y="703055"/>
            <a:ext cx="17352287" cy="738664"/>
          </a:xfrm>
          <a:prstGeom prst="rect">
            <a:avLst/>
          </a:prstGeom>
        </p:spPr>
        <p:txBody>
          <a:bodyPr wrap="square" lIns="0" tIns="0" rIns="0" bIns="0" rtlCol="0" anchor="t">
            <a:spAutoFit/>
          </a:bodyPr>
          <a:lstStyle/>
          <a:p>
            <a:r>
              <a:rPr lang="en-GB" sz="4800" spc="-87" dirty="0">
                <a:solidFill>
                  <a:srgbClr val="033C5B"/>
                </a:solidFill>
                <a:latin typeface="HK Grotesk Bold"/>
              </a:rPr>
              <a:t>Tools für die Zusammenarbeit: </a:t>
            </a:r>
            <a:r>
              <a:rPr lang="en-GB" sz="4800" spc="-87" dirty="0" err="1">
                <a:solidFill>
                  <a:srgbClr val="033C5B"/>
                </a:solidFill>
                <a:latin typeface="HK Grotesk Bold"/>
              </a:rPr>
              <a:t>Einsatz</a:t>
            </a:r>
            <a:r>
              <a:rPr lang="en-GB" sz="4800" spc="-87" dirty="0">
                <a:solidFill>
                  <a:srgbClr val="033C5B"/>
                </a:solidFill>
                <a:latin typeface="HK Grotesk Bold"/>
              </a:rPr>
              <a:t> von Technologie</a:t>
            </a:r>
          </a:p>
        </p:txBody>
      </p:sp>
      <p:sp>
        <p:nvSpPr>
          <p:cNvPr id="3" name="AutoShape 3">
            <a:extLst>
              <a:ext uri="{FF2B5EF4-FFF2-40B4-BE49-F238E27FC236}">
                <a16:creationId xmlns:a16="http://schemas.microsoft.com/office/drawing/2014/main" id="{6A4CE8FB-00B0-FA2F-C382-9FF3CE50BA4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5100B1D9-9703-DD55-85BE-D283187C51F5}"/>
              </a:ext>
            </a:extLst>
          </p:cNvPr>
          <p:cNvSpPr/>
          <p:nvPr/>
        </p:nvSpPr>
        <p:spPr>
          <a:xfrm rot="-5400000">
            <a:off x="8522371" y="-920630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E86768AE-5F4D-6EFB-A11D-B23798A4D6C9}"/>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2820506E-4E53-8E8D-F800-1B3BA0B8CB99}"/>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E876F22E-767C-FA63-0696-7F6BF78180F7}"/>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A12CA0B0-9247-DEA5-5C31-826B2056C6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8">
            <a:extLst>
              <a:ext uri="{FF2B5EF4-FFF2-40B4-BE49-F238E27FC236}">
                <a16:creationId xmlns:a16="http://schemas.microsoft.com/office/drawing/2014/main" id="{8A7DF77C-9F76-DE6F-F1CA-4F57E1C0F86A}"/>
              </a:ext>
            </a:extLst>
          </p:cNvPr>
          <p:cNvSpPr txBox="1"/>
          <p:nvPr/>
        </p:nvSpPr>
        <p:spPr>
          <a:xfrm>
            <a:off x="887365" y="2373835"/>
            <a:ext cx="15065914"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Slack: </a:t>
            </a:r>
            <a:r>
              <a:rPr lang="en-GB" sz="2000" dirty="0">
                <a:solidFill>
                  <a:srgbClr val="121212"/>
                </a:solidFill>
                <a:latin typeface="HK Grotesk Light"/>
              </a:rPr>
              <a:t>Erleichtert die Kommunikation zwischen Teammitgliedern und bietet Funktionen wie Kanäle für verschiedene Themen, Direktnachrichten und die Integration zahlreicher Arbeitsanwendungen und Bots.</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Trello: </a:t>
            </a:r>
            <a:r>
              <a:rPr lang="en-GB" sz="2000" dirty="0">
                <a:solidFill>
                  <a:srgbClr val="121212"/>
                </a:solidFill>
                <a:latin typeface="HK Grotesk Light"/>
              </a:rPr>
              <a:t>Ein Projektmanagement-Tool, das Boards, Listen und Karten verwendet, um Aufgaben zu organisieren und den Fortschritt zu verfolgen und so die Transparenz und Verantwortlichkeit in gemeinsamen Projekten zu fördern.</a:t>
            </a:r>
            <a:endParaRPr lang="en-US" sz="2000" dirty="0">
              <a:solidFill>
                <a:srgbClr val="121212"/>
              </a:solidFill>
              <a:latin typeface="HK Grotesk Light"/>
            </a:endParaRPr>
          </a:p>
        </p:txBody>
      </p:sp>
      <p:sp>
        <p:nvSpPr>
          <p:cNvPr id="17" name="TextBox 11">
            <a:extLst>
              <a:ext uri="{FF2B5EF4-FFF2-40B4-BE49-F238E27FC236}">
                <a16:creationId xmlns:a16="http://schemas.microsoft.com/office/drawing/2014/main" id="{40E9625C-A765-FC2F-A525-C5488F448309}"/>
              </a:ext>
            </a:extLst>
          </p:cNvPr>
          <p:cNvSpPr txBox="1"/>
          <p:nvPr/>
        </p:nvSpPr>
        <p:spPr>
          <a:xfrm>
            <a:off x="620402" y="1809795"/>
            <a:ext cx="9209398"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Kollaborative Plattformen und Projektmanagement:</a:t>
            </a:r>
            <a:endParaRPr lang="en-US" sz="2800" b="1" dirty="0">
              <a:solidFill>
                <a:srgbClr val="121212"/>
              </a:solidFill>
              <a:latin typeface="HK Grotesk Light"/>
            </a:endParaRPr>
          </a:p>
        </p:txBody>
      </p:sp>
      <p:sp>
        <p:nvSpPr>
          <p:cNvPr id="23" name="TextBox 22">
            <a:extLst>
              <a:ext uri="{FF2B5EF4-FFF2-40B4-BE49-F238E27FC236}">
                <a16:creationId xmlns:a16="http://schemas.microsoft.com/office/drawing/2014/main" id="{744E13F4-E132-9CFC-1F0A-6BA4233390D1}"/>
              </a:ext>
            </a:extLst>
          </p:cNvPr>
          <p:cNvSpPr txBox="1"/>
          <p:nvPr/>
        </p:nvSpPr>
        <p:spPr>
          <a:xfrm>
            <a:off x="1285537" y="6772470"/>
            <a:ext cx="14633317" cy="1477328"/>
          </a:xfrm>
          <a:prstGeom prst="rect">
            <a:avLst/>
          </a:prstGeom>
          <a:noFill/>
          <a:ln>
            <a:solidFill>
              <a:schemeClr val="accent6">
                <a:lumMod val="75000"/>
              </a:schemeClr>
            </a:solidFill>
          </a:ln>
        </p:spPr>
        <p:txBody>
          <a:bodyPr wrap="square">
            <a:spAutoFit/>
          </a:bodyPr>
          <a:lstStyle/>
          <a:p>
            <a:pPr algn="ctr">
              <a:spcBef>
                <a:spcPts val="600"/>
              </a:spcBef>
              <a:spcAft>
                <a:spcPts val="600"/>
              </a:spcAft>
            </a:pPr>
            <a:r>
              <a:rPr lang="en-GB" b="1" dirty="0">
                <a:solidFill>
                  <a:srgbClr val="121212"/>
                </a:solidFill>
                <a:latin typeface="HK Grotesk Light"/>
              </a:rPr>
              <a:t>Durch den Einsatz dieser Tools können Pädagogen den Geist der Zusammenarbeit fördern und sicherstellen, dass die Erstellung von Inhalten ein gemeinsamer Weg ist, der von der kollektiven Weisheit, Kreativität und Einsicht des gesamten Teams profitiert. Durch die Integration dieser Technologien in unsere kollaborativen Prozesse steigern wir nicht nur unsere Effizienz, sondern verbessern auch die Qualität und die Wirkung unserer Bildungsinhalte und machen die Lernerfahrungen für die Schüler in "Flipped Classroom"-Umgebungen interessanter und effektiver.</a:t>
            </a:r>
          </a:p>
        </p:txBody>
      </p:sp>
      <p:sp>
        <p:nvSpPr>
          <p:cNvPr id="18" name="TextBox 8">
            <a:extLst>
              <a:ext uri="{FF2B5EF4-FFF2-40B4-BE49-F238E27FC236}">
                <a16:creationId xmlns:a16="http://schemas.microsoft.com/office/drawing/2014/main" id="{9DD470AB-E3A7-49E7-F7E9-673A556A9E19}"/>
              </a:ext>
            </a:extLst>
          </p:cNvPr>
          <p:cNvSpPr txBox="1"/>
          <p:nvPr/>
        </p:nvSpPr>
        <p:spPr>
          <a:xfrm>
            <a:off x="914400" y="4647258"/>
            <a:ext cx="15065915"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Miro: </a:t>
            </a:r>
            <a:r>
              <a:rPr lang="en-GB" sz="2000" dirty="0">
                <a:solidFill>
                  <a:srgbClr val="121212"/>
                </a:solidFill>
                <a:latin typeface="HK Grotesk Light"/>
              </a:rPr>
              <a:t>Eine Online-Plattform für kollaboratives Whiteboarding, die es Teams ermöglicht, auf einer gemeinsamen digitalen Leinwand zusammenzuarbeiten - ideal für Brainstorming, Ideenskizzen und Projektplanung.</a:t>
            </a:r>
          </a:p>
          <a:p>
            <a:pPr marL="342900" indent="-342900" algn="just">
              <a:spcBef>
                <a:spcPts val="600"/>
              </a:spcBef>
              <a:spcAft>
                <a:spcPts val="600"/>
              </a:spcAft>
              <a:buFont typeface="Arial" panose="020B0604020202020204" pitchFamily="34" charset="0"/>
              <a:buChar char="•"/>
            </a:pPr>
            <a:r>
              <a:rPr lang="en-GB" sz="2000" b="1" dirty="0" err="1">
                <a:solidFill>
                  <a:srgbClr val="121212"/>
                </a:solidFill>
                <a:latin typeface="HK Grotesk Light"/>
              </a:rPr>
              <a:t>Jamboard</a:t>
            </a:r>
            <a:r>
              <a:rPr lang="en-GB" sz="2000" b="1" dirty="0">
                <a:solidFill>
                  <a:srgbClr val="121212"/>
                </a:solidFill>
                <a:latin typeface="HK Grotesk Light"/>
              </a:rPr>
              <a:t>: </a:t>
            </a:r>
            <a:r>
              <a:rPr lang="en-GB" sz="2000" dirty="0">
                <a:solidFill>
                  <a:srgbClr val="121212"/>
                </a:solidFill>
                <a:latin typeface="HK Grotesk Light"/>
              </a:rPr>
              <a:t>Das interaktive Whiteboard von Google, das Teams einen Raum für die Zusammenarbeit bietet, um Ideen zu visualisieren, und sich somit perfekt für Kreativ- und Planungssitzungen eignet.</a:t>
            </a:r>
          </a:p>
        </p:txBody>
      </p:sp>
      <p:sp>
        <p:nvSpPr>
          <p:cNvPr id="19" name="TextBox 11">
            <a:extLst>
              <a:ext uri="{FF2B5EF4-FFF2-40B4-BE49-F238E27FC236}">
                <a16:creationId xmlns:a16="http://schemas.microsoft.com/office/drawing/2014/main" id="{B1EA7A52-DAC8-80B4-4B40-E507119ECBA0}"/>
              </a:ext>
            </a:extLst>
          </p:cNvPr>
          <p:cNvSpPr txBox="1"/>
          <p:nvPr/>
        </p:nvSpPr>
        <p:spPr>
          <a:xfrm>
            <a:off x="620402" y="4083218"/>
            <a:ext cx="7263874"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Interaktive Whiteboards:</a:t>
            </a:r>
            <a:endParaRPr lang="en-US" sz="2800" b="1" dirty="0">
              <a:solidFill>
                <a:srgbClr val="121212"/>
              </a:solidFill>
              <a:latin typeface="HK Grotesk Light"/>
            </a:endParaRPr>
          </a:p>
        </p:txBody>
      </p:sp>
      <p:sp>
        <p:nvSpPr>
          <p:cNvPr id="22" name="Google Shape;117;p3">
            <a:extLst>
              <a:ext uri="{FF2B5EF4-FFF2-40B4-BE49-F238E27FC236}">
                <a16:creationId xmlns:a16="http://schemas.microsoft.com/office/drawing/2014/main" id="{5FFB63F4-57DB-66E7-FDDB-AA9B2A953E1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8;p3">
            <a:extLst>
              <a:ext uri="{FF2B5EF4-FFF2-40B4-BE49-F238E27FC236}">
                <a16:creationId xmlns:a16="http://schemas.microsoft.com/office/drawing/2014/main" id="{13EA7170-6B81-A09A-0536-9C7C49D5007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19;p3">
            <a:extLst>
              <a:ext uri="{FF2B5EF4-FFF2-40B4-BE49-F238E27FC236}">
                <a16:creationId xmlns:a16="http://schemas.microsoft.com/office/drawing/2014/main" id="{D810CFA6-AD8B-5598-3307-F182549D481F}"/>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6" name="Picture 25">
            <a:extLst>
              <a:ext uri="{FF2B5EF4-FFF2-40B4-BE49-F238E27FC236}">
                <a16:creationId xmlns:a16="http://schemas.microsoft.com/office/drawing/2014/main" id="{A488A319-DE73-E40A-3575-1DBAD537D9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0" name="Picture 9">
            <a:extLst>
              <a:ext uri="{FF2B5EF4-FFF2-40B4-BE49-F238E27FC236}">
                <a16:creationId xmlns:a16="http://schemas.microsoft.com/office/drawing/2014/main" id="{B003B43B-8147-DE7F-00C7-60FC8A043E4C}"/>
              </a:ext>
            </a:extLst>
          </p:cNvPr>
          <p:cNvPicPr>
            <a:picLocks noChangeAspect="1"/>
          </p:cNvPicPr>
          <p:nvPr/>
        </p:nvPicPr>
        <p:blipFill>
          <a:blip r:embed="rId7"/>
          <a:stretch>
            <a:fillRect/>
          </a:stretch>
        </p:blipFill>
        <p:spPr>
          <a:xfrm>
            <a:off x="402692" y="2422480"/>
            <a:ext cx="740680" cy="330493"/>
          </a:xfrm>
          <a:prstGeom prst="rect">
            <a:avLst/>
          </a:prstGeom>
        </p:spPr>
      </p:pic>
      <p:pic>
        <p:nvPicPr>
          <p:cNvPr id="27" name="Picture 26">
            <a:extLst>
              <a:ext uri="{FF2B5EF4-FFF2-40B4-BE49-F238E27FC236}">
                <a16:creationId xmlns:a16="http://schemas.microsoft.com/office/drawing/2014/main" id="{26A3FC62-C7BE-567F-9FC0-EAEF090BEBD2}"/>
              </a:ext>
            </a:extLst>
          </p:cNvPr>
          <p:cNvPicPr>
            <a:picLocks noChangeAspect="1"/>
          </p:cNvPicPr>
          <p:nvPr/>
        </p:nvPicPr>
        <p:blipFill>
          <a:blip r:embed="rId8"/>
          <a:stretch>
            <a:fillRect/>
          </a:stretch>
        </p:blipFill>
        <p:spPr>
          <a:xfrm>
            <a:off x="152400" y="3129110"/>
            <a:ext cx="1063896" cy="288985"/>
          </a:xfrm>
          <a:prstGeom prst="rect">
            <a:avLst/>
          </a:prstGeom>
        </p:spPr>
      </p:pic>
      <p:pic>
        <p:nvPicPr>
          <p:cNvPr id="29" name="Picture 28">
            <a:extLst>
              <a:ext uri="{FF2B5EF4-FFF2-40B4-BE49-F238E27FC236}">
                <a16:creationId xmlns:a16="http://schemas.microsoft.com/office/drawing/2014/main" id="{355EB7F5-3CA7-44EC-5B7D-C05F5D1ACEFF}"/>
              </a:ext>
            </a:extLst>
          </p:cNvPr>
          <p:cNvPicPr>
            <a:picLocks noChangeAspect="1"/>
          </p:cNvPicPr>
          <p:nvPr/>
        </p:nvPicPr>
        <p:blipFill>
          <a:blip r:embed="rId9"/>
          <a:stretch>
            <a:fillRect/>
          </a:stretch>
        </p:blipFill>
        <p:spPr>
          <a:xfrm>
            <a:off x="152400" y="4642326"/>
            <a:ext cx="1056667" cy="379087"/>
          </a:xfrm>
          <a:prstGeom prst="rect">
            <a:avLst/>
          </a:prstGeom>
        </p:spPr>
      </p:pic>
      <p:pic>
        <p:nvPicPr>
          <p:cNvPr id="31" name="Picture 30">
            <a:extLst>
              <a:ext uri="{FF2B5EF4-FFF2-40B4-BE49-F238E27FC236}">
                <a16:creationId xmlns:a16="http://schemas.microsoft.com/office/drawing/2014/main" id="{CD653DBD-51ED-DA5C-C228-5506E197ACDD}"/>
              </a:ext>
            </a:extLst>
          </p:cNvPr>
          <p:cNvPicPr>
            <a:picLocks noChangeAspect="1"/>
          </p:cNvPicPr>
          <p:nvPr/>
        </p:nvPicPr>
        <p:blipFill>
          <a:blip r:embed="rId10"/>
          <a:stretch>
            <a:fillRect/>
          </a:stretch>
        </p:blipFill>
        <p:spPr>
          <a:xfrm>
            <a:off x="323610" y="5316246"/>
            <a:ext cx="806375" cy="836041"/>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B2D5EA33-D667-B0AB-4AA3-F2A9D169CC09}"/>
              </a:ext>
            </a:extLst>
          </p:cNvPr>
          <p:cNvPicPr>
            <a:picLocks noChangeAspect="1"/>
          </p:cNvPicPr>
          <p:nvPr/>
        </p:nvPicPr>
        <p:blipFill>
          <a:blip r:embed="rId11"/>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221224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1EC2F04-9CC1-BAD9-909B-4B88F34A3FB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5405556-9668-986C-7717-C90079CDA885}"/>
              </a:ext>
            </a:extLst>
          </p:cNvPr>
          <p:cNvSpPr txBox="1"/>
          <p:nvPr/>
        </p:nvSpPr>
        <p:spPr>
          <a:xfrm>
            <a:off x="508526" y="570195"/>
            <a:ext cx="14274274" cy="1969770"/>
          </a:xfrm>
          <a:prstGeom prst="rect">
            <a:avLst/>
          </a:prstGeom>
        </p:spPr>
        <p:txBody>
          <a:bodyPr wrap="square" lIns="0" tIns="0" rIns="0" bIns="0" rtlCol="0" anchor="t">
            <a:spAutoFit/>
          </a:bodyPr>
          <a:lstStyle/>
          <a:p>
            <a:r>
              <a:rPr lang="en-GB" sz="3600" spc="-87" dirty="0">
                <a:solidFill>
                  <a:srgbClr val="033C5B"/>
                </a:solidFill>
                <a:latin typeface="HK Grotesk Bold"/>
              </a:rPr>
              <a:t>Gestaltung von Inhalten für Engagement und Bildung: </a:t>
            </a:r>
            <a:r>
              <a:rPr lang="en-GB" sz="3600" spc="-87" dirty="0">
                <a:solidFill>
                  <a:srgbClr val="033C5B"/>
                </a:solidFill>
                <a:latin typeface="HK Grotesk Light" panose="020B0604020202020204" charset="0"/>
              </a:rPr>
              <a:t>Strategien, um </a:t>
            </a:r>
            <a:r>
              <a:rPr lang="en-GB" sz="3600" spc="-87" dirty="0">
                <a:solidFill>
                  <a:srgbClr val="033C5B"/>
                </a:solidFill>
                <a:latin typeface="HK Grotesk Bold"/>
              </a:rPr>
              <a:t>Schüler</a:t>
            </a:r>
            <a:r>
              <a:rPr lang="en-GB" sz="3600" spc="-87" dirty="0">
                <a:solidFill>
                  <a:srgbClr val="033C5B"/>
                </a:solidFill>
                <a:latin typeface="HK Grotesk Light" panose="020B0604020202020204" charset="0"/>
              </a:rPr>
              <a:t> zu fesseln und aufzuklären </a:t>
            </a:r>
          </a:p>
          <a:p>
            <a:r>
              <a:rPr lang="en-GB" sz="2800" u="sng" spc="-87" dirty="0">
                <a:solidFill>
                  <a:srgbClr val="033C5B"/>
                </a:solidFill>
                <a:latin typeface="HK Grotesk Light" panose="020B0604020202020204" charset="0"/>
              </a:rPr>
              <a:t>Bei der Erstellung von Inhalten für einen umgedrehten Unterricht müssen Pädagogen ein hohes Maß an Engagement mit einem hohen Bildungswert verbinden</a:t>
            </a:r>
            <a:endParaRPr lang="en-US" sz="2800" u="sng" spc="-87"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EBB9367D-4B88-8375-D4F0-539725104A64}"/>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D712686E-C688-B8AE-B0AD-2D307D3635D5}"/>
              </a:ext>
            </a:extLst>
          </p:cNvPr>
          <p:cNvSpPr/>
          <p:nvPr/>
        </p:nvSpPr>
        <p:spPr>
          <a:xfrm rot="-5400000">
            <a:off x="8522371" y="-933444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A3590011-E923-F256-488C-6FF3D8B551F7}"/>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D25F01-125B-F746-5C69-B1A27AA9EC41}"/>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C9706D44-F29D-88ED-4298-4F49F6CD1BED}"/>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5CEEDAAC-3942-7F28-7292-01080CD4AA3F}"/>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4" name="Google Shape;117;p3">
            <a:extLst>
              <a:ext uri="{FF2B5EF4-FFF2-40B4-BE49-F238E27FC236}">
                <a16:creationId xmlns:a16="http://schemas.microsoft.com/office/drawing/2014/main" id="{D84987B7-76C5-C194-A1B5-722BBE5D7EC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A3816562-3041-4A3B-E963-28DEBA42EAB7}"/>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9;p3">
            <a:extLst>
              <a:ext uri="{FF2B5EF4-FFF2-40B4-BE49-F238E27FC236}">
                <a16:creationId xmlns:a16="http://schemas.microsoft.com/office/drawing/2014/main" id="{E5F07390-B826-BD60-C18B-DB32BE6C62C4}"/>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5A93C518-4084-0DFD-C216-E07ABC1BD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8">
            <a:extLst>
              <a:ext uri="{FF2B5EF4-FFF2-40B4-BE49-F238E27FC236}">
                <a16:creationId xmlns:a16="http://schemas.microsoft.com/office/drawing/2014/main" id="{76DB0D61-ABE0-2DA3-ADED-B3C95DFB53E5}"/>
              </a:ext>
            </a:extLst>
          </p:cNvPr>
          <p:cNvGraphicFramePr/>
          <p:nvPr>
            <p:extLst>
              <p:ext uri="{D42A27DB-BD31-4B8C-83A1-F6EECF244321}">
                <p14:modId xmlns:p14="http://schemas.microsoft.com/office/powerpoint/2010/main" val="2394526902"/>
              </p:ext>
            </p:extLst>
          </p:nvPr>
        </p:nvGraphicFramePr>
        <p:xfrm>
          <a:off x="381000" y="2020368"/>
          <a:ext cx="16161851" cy="6793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Blue text on a white background&#10;&#10;Description automatically generated">
            <a:extLst>
              <a:ext uri="{FF2B5EF4-FFF2-40B4-BE49-F238E27FC236}">
                <a16:creationId xmlns:a16="http://schemas.microsoft.com/office/drawing/2014/main" id="{412213D7-DD6E-F33E-B464-DF419CD2FF72}"/>
              </a:ext>
            </a:extLst>
          </p:cNvPr>
          <p:cNvPicPr>
            <a:picLocks noChangeAspect="1"/>
          </p:cNvPicPr>
          <p:nvPr/>
        </p:nvPicPr>
        <p:blipFill>
          <a:blip r:embed="rId12"/>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38154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E5DBC3-CEA2-7A10-F901-FD91F142471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96B8D0-377B-7E2F-8107-14C13582414C}"/>
              </a:ext>
            </a:extLst>
          </p:cNvPr>
          <p:cNvSpPr txBox="1"/>
          <p:nvPr/>
        </p:nvSpPr>
        <p:spPr>
          <a:xfrm>
            <a:off x="508526" y="570195"/>
            <a:ext cx="14274274" cy="1969770"/>
          </a:xfrm>
          <a:prstGeom prst="rect">
            <a:avLst/>
          </a:prstGeom>
        </p:spPr>
        <p:txBody>
          <a:bodyPr wrap="square" lIns="0" tIns="0" rIns="0" bIns="0" rtlCol="0" anchor="t">
            <a:spAutoFit/>
          </a:bodyPr>
          <a:lstStyle/>
          <a:p>
            <a:r>
              <a:rPr lang="en-GB" sz="3600" spc="-87" dirty="0">
                <a:solidFill>
                  <a:srgbClr val="033C5B"/>
                </a:solidFill>
                <a:latin typeface="HK Grotesk Bold"/>
              </a:rPr>
              <a:t>Gestaltung von Inhalten für Engagement und Bildung: </a:t>
            </a:r>
            <a:r>
              <a:rPr lang="en-GB" sz="3600" spc="-87" dirty="0">
                <a:solidFill>
                  <a:srgbClr val="033C5B"/>
                </a:solidFill>
                <a:latin typeface="HK Grotesk Light" panose="020B0604020202020204" charset="0"/>
              </a:rPr>
              <a:t>Strategien, um </a:t>
            </a:r>
            <a:r>
              <a:rPr lang="en-GB" sz="3600" spc="-87" dirty="0">
                <a:solidFill>
                  <a:srgbClr val="033C5B"/>
                </a:solidFill>
                <a:latin typeface="HK Grotesk Bold"/>
              </a:rPr>
              <a:t>Schüler</a:t>
            </a:r>
            <a:r>
              <a:rPr lang="en-GB" sz="3600" spc="-87" dirty="0">
                <a:solidFill>
                  <a:srgbClr val="033C5B"/>
                </a:solidFill>
                <a:latin typeface="HK Grotesk Light" panose="020B0604020202020204" charset="0"/>
              </a:rPr>
              <a:t> zu fesseln und aufzuklären </a:t>
            </a:r>
          </a:p>
          <a:p>
            <a:r>
              <a:rPr lang="en-GB" sz="2800" u="sng" spc="-87" dirty="0">
                <a:solidFill>
                  <a:srgbClr val="033C5B"/>
                </a:solidFill>
                <a:latin typeface="HK Grotesk Light" panose="020B0604020202020204" charset="0"/>
              </a:rPr>
              <a:t>Bei der Erstellung von Inhalten für einen umgedrehten Unterricht müssen Pädagogen ein hohes Maß an Engagement mit einem hohen Bildungswert verbinden</a:t>
            </a:r>
            <a:endParaRPr lang="en-US" sz="2800" u="sng" spc="-87" dirty="0">
              <a:solidFill>
                <a:srgbClr val="033C5B"/>
              </a:solidFill>
              <a:latin typeface="HK Grotesk Light" panose="020B0604020202020204" charset="0"/>
            </a:endParaRPr>
          </a:p>
        </p:txBody>
      </p:sp>
      <p:sp>
        <p:nvSpPr>
          <p:cNvPr id="3" name="AutoShape 3">
            <a:extLst>
              <a:ext uri="{FF2B5EF4-FFF2-40B4-BE49-F238E27FC236}">
                <a16:creationId xmlns:a16="http://schemas.microsoft.com/office/drawing/2014/main" id="{DB9EAE50-715D-C8EA-0D86-C0D5FD1269CD}"/>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EFAF8558-C9B1-0BA0-8E3E-337A054EB799}"/>
              </a:ext>
            </a:extLst>
          </p:cNvPr>
          <p:cNvSpPr/>
          <p:nvPr/>
        </p:nvSpPr>
        <p:spPr>
          <a:xfrm rot="-5400000">
            <a:off x="8522371" y="-9334449"/>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0049ECC3-FE2C-9328-9E55-04568B1D91D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EB203FA4-4585-137A-DEA1-ACBC466CDDD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C3EFB85-3DD4-3B22-2CD4-4FD26874C626}"/>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4B2686F-5F07-D751-2A47-89188ADCE3A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4" name="Google Shape;117;p3">
            <a:extLst>
              <a:ext uri="{FF2B5EF4-FFF2-40B4-BE49-F238E27FC236}">
                <a16:creationId xmlns:a16="http://schemas.microsoft.com/office/drawing/2014/main" id="{6400C1F2-9E63-494B-A70C-B25418B5BD9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C2CDCB9C-DD54-EEE0-FA9F-E1FC4491CA5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9;p3">
            <a:extLst>
              <a:ext uri="{FF2B5EF4-FFF2-40B4-BE49-F238E27FC236}">
                <a16:creationId xmlns:a16="http://schemas.microsoft.com/office/drawing/2014/main" id="{1DEE5915-F05C-59FD-6D17-71DDDFA221B4}"/>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FE0BFD55-D6D4-DE77-3892-96A8F5044B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8">
            <a:extLst>
              <a:ext uri="{FF2B5EF4-FFF2-40B4-BE49-F238E27FC236}">
                <a16:creationId xmlns:a16="http://schemas.microsoft.com/office/drawing/2014/main" id="{4237870D-A150-13EF-0545-33D3FB51B05F}"/>
              </a:ext>
            </a:extLst>
          </p:cNvPr>
          <p:cNvGraphicFramePr/>
          <p:nvPr>
            <p:extLst>
              <p:ext uri="{D42A27DB-BD31-4B8C-83A1-F6EECF244321}">
                <p14:modId xmlns:p14="http://schemas.microsoft.com/office/powerpoint/2010/main" val="3731346977"/>
              </p:ext>
            </p:extLst>
          </p:nvPr>
        </p:nvGraphicFramePr>
        <p:xfrm>
          <a:off x="838200" y="2886368"/>
          <a:ext cx="16025647" cy="53398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Blue text on a white background&#10;&#10;Description automatically generated">
            <a:extLst>
              <a:ext uri="{FF2B5EF4-FFF2-40B4-BE49-F238E27FC236}">
                <a16:creationId xmlns:a16="http://schemas.microsoft.com/office/drawing/2014/main" id="{90C4A6D6-CBD9-0056-C3F9-BC426FB422EB}"/>
              </a:ext>
            </a:extLst>
          </p:cNvPr>
          <p:cNvPicPr>
            <a:picLocks noChangeAspect="1"/>
          </p:cNvPicPr>
          <p:nvPr/>
        </p:nvPicPr>
        <p:blipFill>
          <a:blip r:embed="rId12"/>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65987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9" name="Diagram 18">
            <a:extLst>
              <a:ext uri="{FF2B5EF4-FFF2-40B4-BE49-F238E27FC236}">
                <a16:creationId xmlns:a16="http://schemas.microsoft.com/office/drawing/2014/main" id="{10AEB5D5-C6DB-7155-ABA8-A7600156DD33}"/>
              </a:ext>
            </a:extLst>
          </p:cNvPr>
          <p:cNvGraphicFramePr/>
          <p:nvPr>
            <p:extLst>
              <p:ext uri="{D42A27DB-BD31-4B8C-83A1-F6EECF244321}">
                <p14:modId xmlns:p14="http://schemas.microsoft.com/office/powerpoint/2010/main" val="2170069684"/>
              </p:ext>
            </p:extLst>
          </p:nvPr>
        </p:nvGraphicFramePr>
        <p:xfrm>
          <a:off x="386657" y="1493891"/>
          <a:ext cx="16179275" cy="747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5E562-50D1-51B6-071C-8A1D934B1910}"/>
              </a:ext>
            </a:extLst>
          </p:cNvPr>
          <p:cNvSpPr txBox="1"/>
          <p:nvPr/>
        </p:nvSpPr>
        <p:spPr>
          <a:xfrm>
            <a:off x="582346" y="405683"/>
            <a:ext cx="13895654" cy="2123658"/>
          </a:xfrm>
          <a:prstGeom prst="rect">
            <a:avLst/>
          </a:prstGeom>
          <a:noFill/>
        </p:spPr>
        <p:txBody>
          <a:bodyPr wrap="square">
            <a:spAutoFit/>
          </a:bodyPr>
          <a:lstStyle/>
          <a:p>
            <a:r>
              <a:rPr lang="en-GB" sz="4400" spc="-69" dirty="0">
                <a:solidFill>
                  <a:srgbClr val="033C5B"/>
                </a:solidFill>
                <a:latin typeface="HK Grotesk Bold"/>
              </a:rPr>
              <a:t>Wie können Sie auf unterschiedliche Lernbedürfnisse eingehen? </a:t>
            </a:r>
          </a:p>
          <a:p>
            <a:r>
              <a:rPr lang="en-GB" sz="4400" spc="-69" dirty="0">
                <a:solidFill>
                  <a:srgbClr val="033C5B"/>
                </a:solidFill>
                <a:latin typeface="HK Grotesk Bold"/>
              </a:rPr>
              <a:t> </a:t>
            </a:r>
            <a:endParaRPr lang="en-US" sz="4400" spc="-69" dirty="0">
              <a:solidFill>
                <a:srgbClr val="033C5B"/>
              </a:solidFill>
              <a:latin typeface="HK Grotesk Bold"/>
            </a:endParaRPr>
          </a:p>
        </p:txBody>
      </p:sp>
      <p:sp>
        <p:nvSpPr>
          <p:cNvPr id="7" name="Google Shape;117;p3">
            <a:extLst>
              <a:ext uri="{FF2B5EF4-FFF2-40B4-BE49-F238E27FC236}">
                <a16:creationId xmlns:a16="http://schemas.microsoft.com/office/drawing/2014/main" id="{396CCE11-B99C-475B-5512-87064CC85A3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5057A397-81CB-B422-2E6E-97466E83C42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3BEAFC18-F9A6-79D0-EE5B-D7D06DB7291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52D770BC-5B1A-623A-4803-7411C23088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5" name="Picture 4" descr="Blue text on a white background&#10;&#10;Description automatically generated">
            <a:extLst>
              <a:ext uri="{FF2B5EF4-FFF2-40B4-BE49-F238E27FC236}">
                <a16:creationId xmlns:a16="http://schemas.microsoft.com/office/drawing/2014/main" id="{71170658-5208-D693-50A3-C51C48BDD9A6}"/>
              </a:ext>
            </a:extLst>
          </p:cNvPr>
          <p:cNvPicPr>
            <a:picLocks noChangeAspect="1"/>
          </p:cNvPicPr>
          <p:nvPr/>
        </p:nvPicPr>
        <p:blipFill>
          <a:blip r:embed="rId10"/>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235913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B01C-F6F8-2527-C7AD-0665EAF8E23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510C4BD-9C2E-B267-F1DE-15F6B80BADDD}"/>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0266ECD-7E7D-DB0D-8895-A791C66EAA2C}"/>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C8C0076F-1E1D-8ED2-574F-2B71D5ADBDFA}"/>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223BCB22-C1A5-CE4C-E36D-175C16F50A37}"/>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E2CA0721-A281-E2D2-650D-DCC8D9E62729}"/>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3C05607B-81B9-83BB-6502-0CC03C723DF0}"/>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6341876C-EA0A-9F66-48EB-EFB512178995}"/>
              </a:ext>
            </a:extLst>
          </p:cNvPr>
          <p:cNvSpPr txBox="1"/>
          <p:nvPr/>
        </p:nvSpPr>
        <p:spPr>
          <a:xfrm>
            <a:off x="582346" y="405683"/>
            <a:ext cx="14505254" cy="769441"/>
          </a:xfrm>
          <a:prstGeom prst="rect">
            <a:avLst/>
          </a:prstGeom>
          <a:noFill/>
        </p:spPr>
        <p:txBody>
          <a:bodyPr wrap="square">
            <a:spAutoFit/>
          </a:bodyPr>
          <a:lstStyle/>
          <a:p>
            <a:r>
              <a:rPr lang="en-GB" sz="4400" spc="-69" dirty="0">
                <a:solidFill>
                  <a:srgbClr val="033C5B"/>
                </a:solidFill>
                <a:latin typeface="HK Grotesk Bold"/>
              </a:rPr>
              <a:t>Gestaltung von kollaborativen Aktivitäten: 3 Phasen</a:t>
            </a:r>
            <a:endParaRPr lang="en-US" sz="4400" spc="-69" dirty="0">
              <a:solidFill>
                <a:srgbClr val="033C5B"/>
              </a:solidFill>
              <a:latin typeface="HK Grotesk Bold"/>
            </a:endParaRPr>
          </a:p>
        </p:txBody>
      </p:sp>
      <p:sp>
        <p:nvSpPr>
          <p:cNvPr id="7" name="Google Shape;117;p3">
            <a:extLst>
              <a:ext uri="{FF2B5EF4-FFF2-40B4-BE49-F238E27FC236}">
                <a16:creationId xmlns:a16="http://schemas.microsoft.com/office/drawing/2014/main" id="{B0E68943-9D0B-C844-5913-C0B7E560C8F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3BC991A7-FEA6-2C7E-29A6-9E4EC4C3AA9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21155566-151D-87B1-DD69-B81020D16EBB}"/>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54C838F0-689E-2784-0EAA-BDCFFB42D4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6" name="Diagram 15">
            <a:extLst>
              <a:ext uri="{FF2B5EF4-FFF2-40B4-BE49-F238E27FC236}">
                <a16:creationId xmlns:a16="http://schemas.microsoft.com/office/drawing/2014/main" id="{19A366A6-9552-77ED-D763-2CEDB6BEF996}"/>
              </a:ext>
            </a:extLst>
          </p:cNvPr>
          <p:cNvGraphicFramePr/>
          <p:nvPr>
            <p:extLst>
              <p:ext uri="{D42A27DB-BD31-4B8C-83A1-F6EECF244321}">
                <p14:modId xmlns:p14="http://schemas.microsoft.com/office/powerpoint/2010/main" val="187622787"/>
              </p:ext>
            </p:extLst>
          </p:nvPr>
        </p:nvGraphicFramePr>
        <p:xfrm>
          <a:off x="475884" y="1175124"/>
          <a:ext cx="16179275" cy="7478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4" descr="Blue text on a white background&#10;&#10;Description automatically generated">
            <a:extLst>
              <a:ext uri="{FF2B5EF4-FFF2-40B4-BE49-F238E27FC236}">
                <a16:creationId xmlns:a16="http://schemas.microsoft.com/office/drawing/2014/main" id="{AB94F957-E759-4E5C-D999-136B53DEC232}"/>
              </a:ext>
            </a:extLst>
          </p:cNvPr>
          <p:cNvPicPr>
            <a:picLocks noChangeAspect="1"/>
          </p:cNvPicPr>
          <p:nvPr/>
        </p:nvPicPr>
        <p:blipFill>
          <a:blip r:embed="rId10"/>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19213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8294-5313-8B9B-5C8B-32E37222A42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6DA935E4-DCF3-9974-484A-E100DFF0C571}"/>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2512FC3F-FBD7-B723-C0DB-3BB3054B561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322F2EFF-478D-F14F-99E8-2BB8370372D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3249C52E-E06E-E07C-C498-95DF3C2E916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B2B5A27D-CC37-4428-0243-CC1B8983791B}"/>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2393D8CF-7B32-439A-5E3F-B0D13F384E5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E4018918-56E7-126B-00CC-1D141A80EDB4}"/>
              </a:ext>
            </a:extLst>
          </p:cNvPr>
          <p:cNvSpPr txBox="1"/>
          <p:nvPr/>
        </p:nvSpPr>
        <p:spPr>
          <a:xfrm>
            <a:off x="582346" y="405683"/>
            <a:ext cx="15628081" cy="1323439"/>
          </a:xfrm>
          <a:prstGeom prst="rect">
            <a:avLst/>
          </a:prstGeom>
          <a:noFill/>
        </p:spPr>
        <p:txBody>
          <a:bodyPr wrap="square">
            <a:spAutoFit/>
          </a:bodyPr>
          <a:lstStyle/>
          <a:p>
            <a:r>
              <a:rPr lang="en-GB" sz="4000" spc="-69" dirty="0">
                <a:solidFill>
                  <a:srgbClr val="033C5B"/>
                </a:solidFill>
                <a:latin typeface="HK Grotesk Bold"/>
              </a:rPr>
              <a:t>Wie können Sie auf unterschiedliche Lernbedürfnisse eingehen? </a:t>
            </a:r>
          </a:p>
          <a:p>
            <a:r>
              <a:rPr lang="en-GB" sz="4000" b="1" i="0" dirty="0">
                <a:solidFill>
                  <a:srgbClr val="0D0D0D"/>
                </a:solidFill>
                <a:effectLst/>
                <a:latin typeface="Söhne"/>
              </a:rPr>
              <a:t> Erstellung inklusiver Inhalte für alle Lernenden</a:t>
            </a:r>
            <a:endParaRPr lang="en-US" sz="4000" spc="-69" dirty="0">
              <a:solidFill>
                <a:srgbClr val="033C5B"/>
              </a:solidFill>
              <a:latin typeface="HK Grotesk Bold"/>
            </a:endParaRPr>
          </a:p>
        </p:txBody>
      </p:sp>
      <p:sp>
        <p:nvSpPr>
          <p:cNvPr id="21" name="TextBox 20">
            <a:extLst>
              <a:ext uri="{FF2B5EF4-FFF2-40B4-BE49-F238E27FC236}">
                <a16:creationId xmlns:a16="http://schemas.microsoft.com/office/drawing/2014/main" id="{F36B73E6-4A8E-18C0-3C80-1AD53CA2AC4F}"/>
              </a:ext>
            </a:extLst>
          </p:cNvPr>
          <p:cNvSpPr txBox="1"/>
          <p:nvPr/>
        </p:nvSpPr>
        <p:spPr>
          <a:xfrm>
            <a:off x="840446" y="1835988"/>
            <a:ext cx="7465354" cy="5324535"/>
          </a:xfrm>
          <a:prstGeom prst="rect">
            <a:avLst/>
          </a:prstGeom>
          <a:noFill/>
          <a:ln>
            <a:noFill/>
          </a:ln>
        </p:spPr>
        <p:txBody>
          <a:bodyPr wrap="square">
            <a:spAutoFit/>
          </a:bodyPr>
          <a:lstStyle/>
          <a:p>
            <a:pPr algn="just">
              <a:spcBef>
                <a:spcPts val="1200"/>
              </a:spcBef>
              <a:spcAft>
                <a:spcPts val="1200"/>
              </a:spcAft>
            </a:pPr>
            <a:r>
              <a:rPr lang="en-GB" sz="2000" b="1" dirty="0">
                <a:solidFill>
                  <a:srgbClr val="121212"/>
                </a:solidFill>
                <a:latin typeface="HK Grotesk Light"/>
              </a:rPr>
              <a:t>Beim Flipped-Classroom-Modell, bei dem die Schülerinnen und Schüler zunächst unabhängig voneinander mit neuem Material in Berührung kommen, ist es von entscheidender Bedeutung, dass die Inhalte für alle Schülerinnen und Schüler zugänglich und ansprechend sind, unabhängig von ihren Lernpräferenzen oder Bedürfnissen. Auf dieser Folie werden Strategien für die Erstellung inklusiver Inhalte vorgestellt, die die Vielfalt der Lernenden in unseren Klassenzimmern respektieren und auf sie eingehen.</a:t>
            </a:r>
          </a:p>
          <a:p>
            <a:pPr algn="just">
              <a:spcBef>
                <a:spcPts val="1200"/>
              </a:spcBef>
              <a:spcAft>
                <a:spcPts val="1200"/>
              </a:spcAft>
            </a:pPr>
            <a:r>
              <a:rPr lang="en-GB" sz="2000" b="1" dirty="0">
                <a:solidFill>
                  <a:srgbClr val="121212"/>
                </a:solidFill>
                <a:latin typeface="HK Grotesk Light"/>
              </a:rPr>
              <a:t>Durch die Umsetzung spezifischer Strategien können Lehrkräfte ein Lernumfeld schaffen, das nicht nur vielfältig und integrativ ist, sondern auch jeden Schüler unterstützt und fördert. Dieser Ansatz stellt sicher, dass alle Lernenden die gleichen Chancen haben, sich mit den Inhalten auseinanderzusetzen, sich aktiv an ihrem Lernprozess zu beteiligen und ihr volles Potenzial auszuschöpfen.</a:t>
            </a:r>
          </a:p>
        </p:txBody>
      </p:sp>
      <p:sp>
        <p:nvSpPr>
          <p:cNvPr id="7" name="Google Shape;117;p3">
            <a:extLst>
              <a:ext uri="{FF2B5EF4-FFF2-40B4-BE49-F238E27FC236}">
                <a16:creationId xmlns:a16="http://schemas.microsoft.com/office/drawing/2014/main" id="{BDB28E9E-8410-D427-F006-F441C1D66D4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C96BE665-BA06-BCAC-82C6-51055E36014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191EDFD9-5CCC-8A34-E672-40C4020D5FE7}"/>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FA1BAE22-F627-0D6E-B52E-BF37541589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2" name="Picture 11" descr="A person and person looking at a computer&#10;&#10;Description automatically generated">
            <a:extLst>
              <a:ext uri="{FF2B5EF4-FFF2-40B4-BE49-F238E27FC236}">
                <a16:creationId xmlns:a16="http://schemas.microsoft.com/office/drawing/2014/main" id="{700F5F94-D2AA-D6A5-63AE-1E26FA3BFE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566" y="2368155"/>
            <a:ext cx="7868656" cy="5245086"/>
          </a:xfrm>
          <a:prstGeom prst="rect">
            <a:avLst/>
          </a:prstGeom>
          <a:ln>
            <a:noFill/>
          </a:ln>
          <a:effectLst>
            <a:outerShdw blurRad="292100" dist="139700" dir="2700000" algn="tl" rotWithShape="0">
              <a:srgbClr val="333333">
                <a:alpha val="65000"/>
              </a:srgbClr>
            </a:outerShdw>
          </a:effectLst>
        </p:spPr>
      </p:pic>
      <p:pic>
        <p:nvPicPr>
          <p:cNvPr id="5" name="Picture 4" descr="Blue text on a white background&#10;&#10;Description automatically generated">
            <a:extLst>
              <a:ext uri="{FF2B5EF4-FFF2-40B4-BE49-F238E27FC236}">
                <a16:creationId xmlns:a16="http://schemas.microsoft.com/office/drawing/2014/main" id="{C60A8EBD-6273-2EA9-972C-2D0366231EEF}"/>
              </a:ext>
            </a:extLst>
          </p:cNvPr>
          <p:cNvPicPr>
            <a:picLocks noChangeAspect="1"/>
          </p:cNvPicPr>
          <p:nvPr/>
        </p:nvPicPr>
        <p:blipFill>
          <a:blip r:embed="rId6"/>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253582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6" name="TextBox 5">
            <a:extLst>
              <a:ext uri="{FF2B5EF4-FFF2-40B4-BE49-F238E27FC236}">
                <a16:creationId xmlns:a16="http://schemas.microsoft.com/office/drawing/2014/main" id="{9405E562-50D1-51B6-071C-8A1D934B1910}"/>
              </a:ext>
            </a:extLst>
          </p:cNvPr>
          <p:cNvSpPr txBox="1"/>
          <p:nvPr/>
        </p:nvSpPr>
        <p:spPr>
          <a:xfrm>
            <a:off x="400910" y="181715"/>
            <a:ext cx="18953889" cy="1323439"/>
          </a:xfrm>
          <a:prstGeom prst="rect">
            <a:avLst/>
          </a:prstGeom>
          <a:noFill/>
        </p:spPr>
        <p:txBody>
          <a:bodyPr wrap="square">
            <a:spAutoFit/>
          </a:bodyPr>
          <a:lstStyle/>
          <a:p>
            <a:r>
              <a:rPr lang="en-GB" sz="4000" spc="-69" dirty="0">
                <a:solidFill>
                  <a:srgbClr val="033C5B"/>
                </a:solidFill>
                <a:latin typeface="HK Grotesk Bold"/>
              </a:rPr>
              <a:t>Straffung der Kooperationsbemühungen: </a:t>
            </a:r>
            <a:r>
              <a:rPr lang="tr-TR" sz="4000" spc="-69" dirty="0">
                <a:solidFill>
                  <a:srgbClr val="033C5B"/>
                </a:solidFill>
                <a:latin typeface="HK Grotesk Bold"/>
              </a:rPr>
              <a:t> </a:t>
            </a:r>
            <a:r>
              <a:rPr lang="en-GB" sz="4000" b="1" i="0" dirty="0" err="1">
                <a:solidFill>
                  <a:srgbClr val="0D0D0D"/>
                </a:solidFill>
                <a:effectLst/>
                <a:latin typeface="HK Grotesk Light" panose="020B0604020202020204" charset="0"/>
              </a:rPr>
              <a:t>Optimierung</a:t>
            </a:r>
            <a:r>
              <a:rPr lang="en-GB" sz="4000" b="1" i="0" dirty="0">
                <a:solidFill>
                  <a:srgbClr val="0D0D0D"/>
                </a:solidFill>
                <a:effectLst/>
                <a:latin typeface="HK Grotesk Light" panose="020B0604020202020204" charset="0"/>
              </a:rPr>
              <a:t> des </a:t>
            </a:r>
            <a:endParaRPr lang="tr-TR" sz="4000" b="1" i="0" dirty="0">
              <a:solidFill>
                <a:srgbClr val="0D0D0D"/>
              </a:solidFill>
              <a:effectLst/>
              <a:latin typeface="HK Grotesk Light" panose="020B0604020202020204" charset="0"/>
            </a:endParaRPr>
          </a:p>
          <a:p>
            <a:r>
              <a:rPr lang="en-GB" sz="4000" b="1" i="0" dirty="0" err="1">
                <a:solidFill>
                  <a:srgbClr val="0D0D0D"/>
                </a:solidFill>
                <a:effectLst/>
                <a:latin typeface="HK Grotesk Light" panose="020B0604020202020204" charset="0"/>
              </a:rPr>
              <a:t>Arbeitsablaufs</a:t>
            </a:r>
            <a:r>
              <a:rPr lang="en-GB" sz="4000" b="1" i="0" dirty="0">
                <a:solidFill>
                  <a:srgbClr val="0D0D0D"/>
                </a:solidFill>
                <a:effectLst/>
                <a:latin typeface="HK Grotesk Light" panose="020B0604020202020204" charset="0"/>
              </a:rPr>
              <a:t> für eine produktive Teamzusammenarbeit</a:t>
            </a:r>
            <a:endParaRPr lang="en-US" sz="4000" spc="-69" dirty="0">
              <a:solidFill>
                <a:srgbClr val="033C5B"/>
              </a:solidFill>
              <a:latin typeface="HK Grotesk Light" panose="020B0604020202020204" charset="0"/>
            </a:endParaRPr>
          </a:p>
        </p:txBody>
      </p:sp>
      <p:sp>
        <p:nvSpPr>
          <p:cNvPr id="5" name="Google Shape;117;p3">
            <a:extLst>
              <a:ext uri="{FF2B5EF4-FFF2-40B4-BE49-F238E27FC236}">
                <a16:creationId xmlns:a16="http://schemas.microsoft.com/office/drawing/2014/main" id="{097D0C7A-26EF-AA1E-1E3F-6D7CB5DFEA0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F2840974-96F7-318F-4C41-CEEDA9938C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E43BB898-26AF-51ED-F05C-4B796A5AA4F1}"/>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733810E0-5FF2-231D-3CA1-F0D804788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 name="TextBox 15">
            <a:extLst>
              <a:ext uri="{FF2B5EF4-FFF2-40B4-BE49-F238E27FC236}">
                <a16:creationId xmlns:a16="http://schemas.microsoft.com/office/drawing/2014/main" id="{41AABE54-8B2F-CD12-74C7-7BF07D0D8B95}"/>
              </a:ext>
            </a:extLst>
          </p:cNvPr>
          <p:cNvGraphicFramePr/>
          <p:nvPr>
            <p:extLst>
              <p:ext uri="{D42A27DB-BD31-4B8C-83A1-F6EECF244321}">
                <p14:modId xmlns:p14="http://schemas.microsoft.com/office/powerpoint/2010/main" val="605171179"/>
              </p:ext>
            </p:extLst>
          </p:nvPr>
        </p:nvGraphicFramePr>
        <p:xfrm>
          <a:off x="838200" y="1811829"/>
          <a:ext cx="15627007" cy="6648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Blue text on a white background&#10;&#10;Description automatically generated">
            <a:extLst>
              <a:ext uri="{FF2B5EF4-FFF2-40B4-BE49-F238E27FC236}">
                <a16:creationId xmlns:a16="http://schemas.microsoft.com/office/drawing/2014/main" id="{315E42AE-958D-5495-8557-D660553C592E}"/>
              </a:ext>
            </a:extLst>
          </p:cNvPr>
          <p:cNvPicPr>
            <a:picLocks noChangeAspect="1"/>
          </p:cNvPicPr>
          <p:nvPr/>
        </p:nvPicPr>
        <p:blipFill>
          <a:blip r:embed="rId10"/>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33033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76878-5115-E962-FD14-1E00A268F98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A755A06-13D9-AFD2-F893-DF75B0D17CE7}"/>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8886C170-CA8F-0B3F-B013-B2EAB64C37D2}"/>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9250FE18-A488-554C-B243-90032FE66C4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5CBC2F77-02FC-C037-075A-16C21A34E037}"/>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A566393F-D476-AD16-F997-EB475F79A55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45DE4F8C-72EB-70F0-B56B-384616EA184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5" name="Google Shape;117;p3">
            <a:extLst>
              <a:ext uri="{FF2B5EF4-FFF2-40B4-BE49-F238E27FC236}">
                <a16:creationId xmlns:a16="http://schemas.microsoft.com/office/drawing/2014/main" id="{7C0E5E5F-BF6C-9B5D-5DE8-9545816E4A4D}"/>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48430DA8-4E10-9E56-2CCC-6B12DA8BB2D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D5CFF2E9-0868-580D-FF0F-F2B57B940F06}"/>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15F57ACF-FD0B-108F-8812-4B55E66C1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TextBox 10">
            <a:extLst>
              <a:ext uri="{FF2B5EF4-FFF2-40B4-BE49-F238E27FC236}">
                <a16:creationId xmlns:a16="http://schemas.microsoft.com/office/drawing/2014/main" id="{C79E8FA6-1923-21D5-5682-2CBEC020658A}"/>
              </a:ext>
            </a:extLst>
          </p:cNvPr>
          <p:cNvSpPr txBox="1"/>
          <p:nvPr/>
        </p:nvSpPr>
        <p:spPr>
          <a:xfrm>
            <a:off x="400911" y="181715"/>
            <a:ext cx="14502874" cy="1446550"/>
          </a:xfrm>
          <a:prstGeom prst="rect">
            <a:avLst/>
          </a:prstGeom>
          <a:noFill/>
        </p:spPr>
        <p:txBody>
          <a:bodyPr wrap="square">
            <a:spAutoFit/>
          </a:bodyPr>
          <a:lstStyle/>
          <a:p>
            <a:r>
              <a:rPr lang="en-GB" sz="4400" spc="-69" dirty="0">
                <a:solidFill>
                  <a:srgbClr val="033C5B"/>
                </a:solidFill>
                <a:latin typeface="HK Grotesk Bold"/>
              </a:rPr>
              <a:t>Straffung der Kooperationsbemühungen: </a:t>
            </a:r>
          </a:p>
          <a:p>
            <a:r>
              <a:rPr lang="en-GB" sz="4400" b="1" i="0" dirty="0">
                <a:solidFill>
                  <a:srgbClr val="0D0D0D"/>
                </a:solidFill>
                <a:effectLst/>
                <a:latin typeface="HK Grotesk Light" panose="020B0604020202020204" charset="0"/>
              </a:rPr>
              <a:t>Optimierung des Arbeitsablaufs für eine produktive Teamzusammenarbeit</a:t>
            </a:r>
            <a:endParaRPr lang="en-US" sz="4400" spc="-69" dirty="0">
              <a:solidFill>
                <a:srgbClr val="033C5B"/>
              </a:solidFill>
              <a:latin typeface="HK Grotesk Light" panose="020B0604020202020204" charset="0"/>
            </a:endParaRPr>
          </a:p>
        </p:txBody>
      </p:sp>
      <p:graphicFrame>
        <p:nvGraphicFramePr>
          <p:cNvPr id="19" name="TextBox 7">
            <a:extLst>
              <a:ext uri="{FF2B5EF4-FFF2-40B4-BE49-F238E27FC236}">
                <a16:creationId xmlns:a16="http://schemas.microsoft.com/office/drawing/2014/main" id="{D5CDBA54-4868-7E4C-06AF-8E9FE432DAA6}"/>
              </a:ext>
            </a:extLst>
          </p:cNvPr>
          <p:cNvGraphicFramePr/>
          <p:nvPr>
            <p:extLst>
              <p:ext uri="{D42A27DB-BD31-4B8C-83A1-F6EECF244321}">
                <p14:modId xmlns:p14="http://schemas.microsoft.com/office/powerpoint/2010/main" val="120610618"/>
              </p:ext>
            </p:extLst>
          </p:nvPr>
        </p:nvGraphicFramePr>
        <p:xfrm>
          <a:off x="1143000" y="2169876"/>
          <a:ext cx="14630400" cy="58008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95734A93-E2A6-B6A8-BC61-25A59123CE5E}"/>
              </a:ext>
            </a:extLst>
          </p:cNvPr>
          <p:cNvPicPr>
            <a:picLocks noChangeAspect="1"/>
          </p:cNvPicPr>
          <p:nvPr/>
        </p:nvPicPr>
        <p:blipFill>
          <a:blip r:embed="rId10"/>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24803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73C4-F3E0-90B8-2132-53DE17A26118}"/>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2203198-0344-216F-55B1-745D1E609827}"/>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6F846B5C-3779-9B35-06FC-0E91424952E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ABBD1FCB-D1E9-58A3-8FDE-25CEC3D607D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12F5A35F-900F-3AE2-EF86-39D072B49468}"/>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DA1453BC-D585-6A74-483D-16EC2D18448F}"/>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2F7972C9-2553-8694-5FEE-0F4A5956DB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1" name="TextBox 20">
            <a:extLst>
              <a:ext uri="{FF2B5EF4-FFF2-40B4-BE49-F238E27FC236}">
                <a16:creationId xmlns:a16="http://schemas.microsoft.com/office/drawing/2014/main" id="{0D2A0F9A-5571-55A1-A703-5BAF723FA9FD}"/>
              </a:ext>
            </a:extLst>
          </p:cNvPr>
          <p:cNvSpPr txBox="1"/>
          <p:nvPr/>
        </p:nvSpPr>
        <p:spPr>
          <a:xfrm>
            <a:off x="762000" y="1449738"/>
            <a:ext cx="7133305" cy="7417415"/>
          </a:xfrm>
          <a:prstGeom prst="rect">
            <a:avLst/>
          </a:prstGeom>
          <a:noFill/>
          <a:ln>
            <a:noFill/>
          </a:ln>
        </p:spPr>
        <p:txBody>
          <a:bodyPr wrap="square">
            <a:spAutoFit/>
          </a:bodyPr>
          <a:lstStyle/>
          <a:p>
            <a:pPr algn="just">
              <a:spcBef>
                <a:spcPts val="1200"/>
              </a:spcBef>
              <a:spcAft>
                <a:spcPts val="1200"/>
              </a:spcAft>
            </a:pPr>
            <a:r>
              <a:rPr lang="en-GB" sz="2400" b="1" dirty="0">
                <a:solidFill>
                  <a:srgbClr val="121212"/>
                </a:solidFill>
                <a:latin typeface="HK Grotesk Light"/>
              </a:rPr>
              <a:t>Die gemeinschaftliche Erstellung von Inhalten in "Flipped Classroom"-Umgebungen erfordert einen rationalisierten Ansatz für das Workflow-Management. Diese Folie bietet Pädagogen effektive Techniken für die Organisation gemeinsamer Projekte, die sicherstellen, dass die Beiträge jedes Teammitglieds maximiert werden und das Projekt reibungslos zum Abschluss gebracht wird.</a:t>
            </a:r>
          </a:p>
          <a:p>
            <a:pPr algn="just">
              <a:spcBef>
                <a:spcPts val="1200"/>
              </a:spcBef>
              <a:spcAft>
                <a:spcPts val="1200"/>
              </a:spcAft>
            </a:pPr>
            <a:r>
              <a:rPr lang="en-GB" sz="2400" b="1" dirty="0">
                <a:solidFill>
                  <a:srgbClr val="121212"/>
                </a:solidFill>
                <a:latin typeface="HK Grotesk Light"/>
              </a:rPr>
              <a:t>Durch die Einführung dieser Workflow-Management-Techniken können Teams ihre Effizienz, Kommunikation und allgemeine Effektivität bei gemeinsamen Projekten zur Erstellung von Inhalten verbessern. Diese strukturierte Herangehensweise stellt nicht nur sicher, dass Projekte erfolgreich abgeschlossen werden, sondern bereichert auch die Zusammenarbeit im Team, was zu interessanteren und wirkungsvolleren Bildungsinhalten führt.</a:t>
            </a:r>
          </a:p>
        </p:txBody>
      </p:sp>
      <p:sp>
        <p:nvSpPr>
          <p:cNvPr id="5" name="Google Shape;117;p3">
            <a:extLst>
              <a:ext uri="{FF2B5EF4-FFF2-40B4-BE49-F238E27FC236}">
                <a16:creationId xmlns:a16="http://schemas.microsoft.com/office/drawing/2014/main" id="{9C867F52-CB5C-D834-F003-E877B3E5A6A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18;p3">
            <a:extLst>
              <a:ext uri="{FF2B5EF4-FFF2-40B4-BE49-F238E27FC236}">
                <a16:creationId xmlns:a16="http://schemas.microsoft.com/office/drawing/2014/main" id="{2238F3FE-D137-058E-A9F2-A1DF993DE93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41F98A67-205B-0CA1-A441-CDE0FA9CB06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18D9CA86-8D32-FFB6-9126-A852C0317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1" name="TextBox 10">
            <a:extLst>
              <a:ext uri="{FF2B5EF4-FFF2-40B4-BE49-F238E27FC236}">
                <a16:creationId xmlns:a16="http://schemas.microsoft.com/office/drawing/2014/main" id="{4E69B95C-E24C-2703-6D9C-EFBDB5B4AC1D}"/>
              </a:ext>
            </a:extLst>
          </p:cNvPr>
          <p:cNvSpPr txBox="1"/>
          <p:nvPr/>
        </p:nvSpPr>
        <p:spPr>
          <a:xfrm>
            <a:off x="400910" y="181715"/>
            <a:ext cx="18877690" cy="1384995"/>
          </a:xfrm>
          <a:prstGeom prst="rect">
            <a:avLst/>
          </a:prstGeom>
          <a:noFill/>
        </p:spPr>
        <p:txBody>
          <a:bodyPr wrap="square">
            <a:spAutoFit/>
          </a:bodyPr>
          <a:lstStyle/>
          <a:p>
            <a:r>
              <a:rPr lang="en-GB" sz="4400" spc="-69" dirty="0">
                <a:solidFill>
                  <a:srgbClr val="033C5B"/>
                </a:solidFill>
                <a:latin typeface="HK Grotesk Bold"/>
              </a:rPr>
              <a:t>Straffung der Kooperationsbemühungen: </a:t>
            </a:r>
            <a:r>
              <a:rPr lang="en-GB" sz="4000" b="1" i="0" dirty="0" err="1">
                <a:solidFill>
                  <a:srgbClr val="0D0D0D"/>
                </a:solidFill>
                <a:effectLst/>
                <a:latin typeface="HK Grotesk Light" panose="020B0604020202020204" charset="0"/>
              </a:rPr>
              <a:t>Optimierung</a:t>
            </a:r>
            <a:r>
              <a:rPr lang="en-GB" sz="4000" b="1" i="0" dirty="0">
                <a:solidFill>
                  <a:srgbClr val="0D0D0D"/>
                </a:solidFill>
                <a:effectLst/>
                <a:latin typeface="HK Grotesk Light" panose="020B0604020202020204" charset="0"/>
              </a:rPr>
              <a:t> des </a:t>
            </a:r>
            <a:endParaRPr lang="tr-TR" sz="4000" b="1" i="0" dirty="0">
              <a:solidFill>
                <a:srgbClr val="0D0D0D"/>
              </a:solidFill>
              <a:effectLst/>
              <a:latin typeface="HK Grotesk Light" panose="020B0604020202020204" charset="0"/>
            </a:endParaRPr>
          </a:p>
          <a:p>
            <a:r>
              <a:rPr lang="en-GB" sz="4000" b="1" i="0" dirty="0" err="1">
                <a:solidFill>
                  <a:srgbClr val="0D0D0D"/>
                </a:solidFill>
                <a:effectLst/>
                <a:latin typeface="HK Grotesk Light" panose="020B0604020202020204" charset="0"/>
              </a:rPr>
              <a:t>Arbeitsablaufs</a:t>
            </a:r>
            <a:r>
              <a:rPr lang="en-GB" sz="4000" b="1" i="0" dirty="0">
                <a:solidFill>
                  <a:srgbClr val="0D0D0D"/>
                </a:solidFill>
                <a:effectLst/>
                <a:latin typeface="HK Grotesk Light" panose="020B0604020202020204" charset="0"/>
              </a:rPr>
              <a:t> für eine produktive Teamzusammenarbeit</a:t>
            </a:r>
            <a:endParaRPr lang="en-US" sz="4000" spc="-69" dirty="0">
              <a:solidFill>
                <a:srgbClr val="033C5B"/>
              </a:solidFill>
              <a:latin typeface="HK Grotesk Light" panose="020B0604020202020204" charset="0"/>
            </a:endParaRPr>
          </a:p>
        </p:txBody>
      </p:sp>
      <p:pic>
        <p:nvPicPr>
          <p:cNvPr id="19" name="Picture 18" descr="A group of women looking at a computer&#10;&#10;Description automatically generated">
            <a:extLst>
              <a:ext uri="{FF2B5EF4-FFF2-40B4-BE49-F238E27FC236}">
                <a16:creationId xmlns:a16="http://schemas.microsoft.com/office/drawing/2014/main" id="{14264163-3E4D-AC1D-2D2F-A31AE52EFBD7}"/>
              </a:ext>
            </a:extLst>
          </p:cNvPr>
          <p:cNvPicPr>
            <a:picLocks noChangeAspect="1"/>
          </p:cNvPicPr>
          <p:nvPr/>
        </p:nvPicPr>
        <p:blipFill>
          <a:blip r:embed="rId5" cstate="print">
            <a:extLst>
              <a:ext uri="{28A0092B-C50C-407E-A947-70E740481C1C}">
                <a14:useLocalDpi xmlns:a14="http://schemas.microsoft.com/office/drawing/2010/main" val="0"/>
              </a:ext>
            </a:extLst>
          </a:blip>
          <a:srcRect t="26413"/>
          <a:stretch/>
        </p:blipFill>
        <p:spPr>
          <a:xfrm>
            <a:off x="8568286" y="1811829"/>
            <a:ext cx="6304792" cy="6496048"/>
          </a:xfrm>
          <a:prstGeom prst="rect">
            <a:avLst/>
          </a:prstGeom>
          <a:ln>
            <a:noFill/>
          </a:ln>
          <a:effectLst>
            <a:outerShdw blurRad="292100" dist="139700" dir="2700000" algn="tl" rotWithShape="0">
              <a:srgbClr val="333333">
                <a:alpha val="65000"/>
              </a:srgbClr>
            </a:outerShdw>
          </a:effectLst>
        </p:spPr>
      </p:pic>
      <p:pic>
        <p:nvPicPr>
          <p:cNvPr id="6" name="Picture 5" descr="Blue text on a white background&#10;&#10;Description automatically generated">
            <a:extLst>
              <a:ext uri="{FF2B5EF4-FFF2-40B4-BE49-F238E27FC236}">
                <a16:creationId xmlns:a16="http://schemas.microsoft.com/office/drawing/2014/main" id="{9ADDA730-155A-808A-4648-2C5DD7467FFE}"/>
              </a:ext>
            </a:extLst>
          </p:cNvPr>
          <p:cNvPicPr>
            <a:picLocks noChangeAspect="1"/>
          </p:cNvPicPr>
          <p:nvPr/>
        </p:nvPicPr>
        <p:blipFill>
          <a:blip r:embed="rId6"/>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4654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F1C68-2DB9-A453-8492-E256F125F91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F8F137-1CA3-7A15-D9BF-8AE968BDC1E0}"/>
              </a:ext>
            </a:extLst>
          </p:cNvPr>
          <p:cNvSpPr txBox="1"/>
          <p:nvPr/>
        </p:nvSpPr>
        <p:spPr>
          <a:xfrm>
            <a:off x="3009899" y="339034"/>
            <a:ext cx="16954501" cy="855940"/>
          </a:xfrm>
          <a:prstGeom prst="rect">
            <a:avLst/>
          </a:prstGeom>
        </p:spPr>
        <p:txBody>
          <a:bodyPr wrap="square" lIns="0" tIns="0" rIns="0" bIns="0" rtlCol="0" anchor="ctr">
            <a:spAutoFit/>
          </a:bodyPr>
          <a:lstStyle/>
          <a:p>
            <a:pPr>
              <a:lnSpc>
                <a:spcPts val="7699"/>
              </a:lnSpc>
            </a:pPr>
            <a:r>
              <a:rPr lang="en-GB" sz="3000" spc="-69" dirty="0">
                <a:solidFill>
                  <a:srgbClr val="033C5B"/>
                </a:solidFill>
                <a:latin typeface="HK Grotesk Bold"/>
              </a:rPr>
              <a:t>Herausforderungen bei der kollaborativen Erstellung von Inhalten in der Berufsbildung</a:t>
            </a:r>
            <a:endParaRPr lang="en-US" sz="3000" spc="-69" dirty="0">
              <a:solidFill>
                <a:srgbClr val="033C5B"/>
              </a:solidFill>
              <a:latin typeface="HK Grotesk Bold"/>
            </a:endParaRPr>
          </a:p>
        </p:txBody>
      </p:sp>
      <p:sp>
        <p:nvSpPr>
          <p:cNvPr id="3" name="AutoShape 3">
            <a:extLst>
              <a:ext uri="{FF2B5EF4-FFF2-40B4-BE49-F238E27FC236}">
                <a16:creationId xmlns:a16="http://schemas.microsoft.com/office/drawing/2014/main" id="{4E773659-B0FE-1413-860B-DECA10E50DC7}"/>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FFF4803A-7A28-2B38-99AC-54E35CF9E346}"/>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57FF403E-8C1A-EE0A-B8D8-87A476E314F6}"/>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C29FC10A-1A7B-264E-8433-03154F04824D}"/>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88BF56FA-5423-A2F0-AA7C-640A1603DDB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7" name="Google Shape;117;p3">
            <a:extLst>
              <a:ext uri="{FF2B5EF4-FFF2-40B4-BE49-F238E27FC236}">
                <a16:creationId xmlns:a16="http://schemas.microsoft.com/office/drawing/2014/main" id="{66E6E39A-FE16-03EE-0755-B4E3F95D1D3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D8839B12-7573-0412-38D1-C11B638AEEA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DA34C482-5B40-2A20-F414-7654747BEF85}"/>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5" name="Picture 14">
            <a:extLst>
              <a:ext uri="{FF2B5EF4-FFF2-40B4-BE49-F238E27FC236}">
                <a16:creationId xmlns:a16="http://schemas.microsoft.com/office/drawing/2014/main" id="{75832D87-A111-7FA6-931D-EFF3D0ABDB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0718414C-3BE9-F8F9-953D-66B42BE8D859}"/>
              </a:ext>
            </a:extLst>
          </p:cNvPr>
          <p:cNvGraphicFramePr/>
          <p:nvPr>
            <p:extLst>
              <p:ext uri="{D42A27DB-BD31-4B8C-83A1-F6EECF244321}">
                <p14:modId xmlns:p14="http://schemas.microsoft.com/office/powerpoint/2010/main" val="1996458924"/>
              </p:ext>
            </p:extLst>
          </p:nvPr>
        </p:nvGraphicFramePr>
        <p:xfrm>
          <a:off x="3121111" y="1283606"/>
          <a:ext cx="14173200" cy="75109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Picture 7" descr="Blue text on a white background&#10;&#10;Description automatically generated">
            <a:extLst>
              <a:ext uri="{FF2B5EF4-FFF2-40B4-BE49-F238E27FC236}">
                <a16:creationId xmlns:a16="http://schemas.microsoft.com/office/drawing/2014/main" id="{39B103DD-8355-36E3-3E42-E300967A3B33}"/>
              </a:ext>
            </a:extLst>
          </p:cNvPr>
          <p:cNvPicPr>
            <a:picLocks noChangeAspect="1"/>
          </p:cNvPicPr>
          <p:nvPr/>
        </p:nvPicPr>
        <p:blipFill>
          <a:blip r:embed="rId14"/>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865602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104045" y="663419"/>
            <a:ext cx="6990285" cy="1903213"/>
          </a:xfrm>
          <a:prstGeom prst="rect">
            <a:avLst/>
          </a:prstGeom>
        </p:spPr>
        <p:txBody>
          <a:bodyPr lIns="0" tIns="0" rIns="0" bIns="0" rtlCol="0" anchor="t">
            <a:spAutoFit/>
          </a:bodyPr>
          <a:lstStyle/>
          <a:p>
            <a:pPr>
              <a:lnSpc>
                <a:spcPts val="7699"/>
              </a:lnSpc>
            </a:pPr>
            <a:r>
              <a:rPr lang="en-US" sz="6000" b="1" spc="-69" dirty="0">
                <a:solidFill>
                  <a:srgbClr val="033C5B"/>
                </a:solidFill>
                <a:latin typeface="Arial" panose="020B0604020202020204" pitchFamily="34" charset="0"/>
                <a:cs typeface="Arial" panose="020B0604020202020204" pitchFamily="34" charset="0"/>
              </a:rPr>
              <a:t>Lernziele</a:t>
            </a:r>
          </a:p>
        </p:txBody>
      </p:sp>
      <p:sp>
        <p:nvSpPr>
          <p:cNvPr id="3" name="TextBox 3"/>
          <p:cNvSpPr txBox="1"/>
          <p:nvPr/>
        </p:nvSpPr>
        <p:spPr>
          <a:xfrm>
            <a:off x="674887" y="2237211"/>
            <a:ext cx="7848600" cy="4983928"/>
          </a:xfrm>
          <a:prstGeom prst="rect">
            <a:avLst/>
          </a:prstGeom>
        </p:spPr>
        <p:txBody>
          <a:bodyPr wrap="square" lIns="0" tIns="0" rIns="0" bIns="0" rtlCol="0" anchor="t">
            <a:spAutoFit/>
          </a:bodyPr>
          <a:lstStyle/>
          <a:p>
            <a:pPr marL="302259" lvl="1">
              <a:lnSpc>
                <a:spcPts val="3919"/>
              </a:lnSpc>
            </a:pPr>
            <a:r>
              <a:rPr lang="en-GB" sz="2799" b="0" i="0" u="none" strike="noStrike" cap="none" dirty="0">
                <a:solidFill>
                  <a:srgbClr val="121212"/>
                </a:solidFill>
                <a:latin typeface="Arial"/>
                <a:ea typeface="Arial"/>
                <a:cs typeface="Arial"/>
                <a:sym typeface="Arial"/>
              </a:rPr>
              <a:t>Am Ende dieser Einheit werden die Teilnehmer in der Lage sein:</a:t>
            </a:r>
            <a:endParaRPr lang="en-US" sz="2799" dirty="0">
              <a:solidFill>
                <a:srgbClr val="121212"/>
              </a:solidFill>
              <a:latin typeface="HK Grotesk Light"/>
            </a:endParaRPr>
          </a:p>
          <a:p>
            <a:pPr marL="604519" lvl="1" indent="-302260">
              <a:lnSpc>
                <a:spcPts val="3919"/>
              </a:lnSpc>
              <a:buFont typeface="Arial"/>
              <a:buChar char="•"/>
            </a:pPr>
            <a:r>
              <a:rPr lang="en-GB" sz="2799" dirty="0">
                <a:solidFill>
                  <a:srgbClr val="121212"/>
                </a:solidFill>
                <a:latin typeface="HK Grotesk Light"/>
              </a:rPr>
              <a:t>das Konzept der kollaborativen Erstellung von Inhalten in einem "Flipped Classroom" zu verstehen.</a:t>
            </a:r>
          </a:p>
          <a:p>
            <a:pPr marL="604519" lvl="1" indent="-302260">
              <a:lnSpc>
                <a:spcPts val="3919"/>
              </a:lnSpc>
              <a:buFont typeface="Arial"/>
              <a:buChar char="•"/>
            </a:pPr>
            <a:r>
              <a:rPr lang="en-GB" sz="2799" dirty="0">
                <a:solidFill>
                  <a:srgbClr val="121212"/>
                </a:solidFill>
                <a:latin typeface="HK Grotesk Light"/>
              </a:rPr>
              <a:t>Ermittlung von Werkzeugen und Plattformen, die für eine effektive gemeinsame Erstellung von Inhalten geeignet sind.</a:t>
            </a:r>
          </a:p>
          <a:p>
            <a:pPr marL="604519" lvl="1" indent="-302260">
              <a:lnSpc>
                <a:spcPts val="3919"/>
              </a:lnSpc>
              <a:buFont typeface="Arial"/>
              <a:buChar char="•"/>
            </a:pPr>
            <a:r>
              <a:rPr lang="en-GB" sz="2799" dirty="0">
                <a:solidFill>
                  <a:srgbClr val="121212"/>
                </a:solidFill>
                <a:latin typeface="HK Grotesk Light"/>
              </a:rPr>
              <a:t>Entwicklung von Strategien für die Beteiligung von Schülern an der gemeinsamen Erstellung von Inhalten.</a:t>
            </a:r>
          </a:p>
          <a:p>
            <a:pPr marL="604519" lvl="1" indent="-302260">
              <a:lnSpc>
                <a:spcPts val="3919"/>
              </a:lnSpc>
              <a:buFont typeface="Arial"/>
              <a:buChar char="•"/>
            </a:pPr>
            <a:r>
              <a:rPr lang="en-GB" sz="2799" dirty="0">
                <a:solidFill>
                  <a:srgbClr val="121212"/>
                </a:solidFill>
                <a:latin typeface="HK Grotesk Light"/>
              </a:rPr>
              <a:t>Entwicklung von Aktivitäten zur gemeinschaftlichen Erstellung von Inhalten für ein "flipped classroom".</a:t>
            </a:r>
            <a:endParaRPr lang="en-US" sz="2799" dirty="0">
              <a:solidFill>
                <a:srgbClr val="121212"/>
              </a:solidFill>
              <a:latin typeface="HK Grotesk Light"/>
            </a:endParaRPr>
          </a:p>
        </p:txBody>
      </p:sp>
      <p:sp>
        <p:nvSpPr>
          <p:cNvPr id="4" name="AutoShape 4"/>
          <p:cNvSpPr/>
          <p:nvPr/>
        </p:nvSpPr>
        <p:spPr>
          <a:xfrm>
            <a:off x="9144000" y="3783991"/>
            <a:ext cx="9144000" cy="6503009"/>
          </a:xfrm>
          <a:prstGeom prst="rect">
            <a:avLst/>
          </a:prstGeom>
          <a:solidFill>
            <a:srgbClr val="FB8709"/>
          </a:solidFill>
        </p:spPr>
        <p:txBody>
          <a:bodyPr/>
          <a:lstStyle/>
          <a:p>
            <a:endParaRPr lang="en-IE"/>
          </a:p>
        </p:txBody>
      </p:sp>
      <p:sp>
        <p:nvSpPr>
          <p:cNvPr id="5" name="AutoShape 5"/>
          <p:cNvSpPr/>
          <p:nvPr/>
        </p:nvSpPr>
        <p:spPr>
          <a:xfrm>
            <a:off x="9144000" y="0"/>
            <a:ext cx="9144000" cy="5143500"/>
          </a:xfrm>
          <a:prstGeom prst="rect">
            <a:avLst/>
          </a:prstGeom>
          <a:solidFill>
            <a:srgbClr val="053249"/>
          </a:solidFill>
        </p:spPr>
        <p:txBody>
          <a:bodyPr/>
          <a:lstStyle/>
          <a:p>
            <a:endParaRPr lang="en-IE"/>
          </a:p>
        </p:txBody>
      </p:sp>
      <p:sp>
        <p:nvSpPr>
          <p:cNvPr id="6" name="Freeform 6"/>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pic>
        <p:nvPicPr>
          <p:cNvPr id="11" name="Picture 10">
            <a:extLst>
              <a:ext uri="{FF2B5EF4-FFF2-40B4-BE49-F238E27FC236}">
                <a16:creationId xmlns:a16="http://schemas.microsoft.com/office/drawing/2014/main" id="{85B54264-35D2-8F81-018F-0BB2C06DDF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pic>
        <p:nvPicPr>
          <p:cNvPr id="12" name="Picture 11" descr="Blue text on a white background&#10;&#10;Description automatically generated">
            <a:extLst>
              <a:ext uri="{FF2B5EF4-FFF2-40B4-BE49-F238E27FC236}">
                <a16:creationId xmlns:a16="http://schemas.microsoft.com/office/drawing/2014/main" id="{B5DA8DE6-270B-F433-AE99-C179A7E642DD}"/>
              </a:ext>
            </a:extLst>
          </p:cNvPr>
          <p:cNvPicPr>
            <a:picLocks noChangeAspect="1"/>
          </p:cNvPicPr>
          <p:nvPr/>
        </p:nvPicPr>
        <p:blipFill>
          <a:blip r:embed="rId10"/>
          <a:stretch>
            <a:fillRect/>
          </a:stretch>
        </p:blipFill>
        <p:spPr>
          <a:xfrm>
            <a:off x="2827626" y="9177467"/>
            <a:ext cx="2637514" cy="5533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4061D-7CC7-CDAE-2CBE-6266B7DB547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8C7E5CF-DEF9-2F05-5307-D6EAD91D432F}"/>
              </a:ext>
            </a:extLst>
          </p:cNvPr>
          <p:cNvSpPr txBox="1"/>
          <p:nvPr/>
        </p:nvSpPr>
        <p:spPr>
          <a:xfrm>
            <a:off x="3124200" y="375444"/>
            <a:ext cx="15773400" cy="902042"/>
          </a:xfrm>
          <a:prstGeom prst="rect">
            <a:avLst/>
          </a:prstGeom>
        </p:spPr>
        <p:txBody>
          <a:bodyPr wrap="square" lIns="0" tIns="0" rIns="0" bIns="0" rtlCol="0" anchor="ctr">
            <a:spAutoFit/>
          </a:bodyPr>
          <a:lstStyle/>
          <a:p>
            <a:pPr>
              <a:lnSpc>
                <a:spcPts val="7699"/>
              </a:lnSpc>
            </a:pPr>
            <a:r>
              <a:rPr lang="en-GB" sz="4200" spc="-69" dirty="0">
                <a:solidFill>
                  <a:srgbClr val="033C5B"/>
                </a:solidFill>
                <a:latin typeface="HK Grotesk Bold"/>
              </a:rPr>
              <a:t>Überwindung von Herausforderungen bei der Zusammenarbeit</a:t>
            </a:r>
            <a:endParaRPr lang="en-US" sz="4200" spc="-69" dirty="0">
              <a:solidFill>
                <a:srgbClr val="033C5B"/>
              </a:solidFill>
              <a:latin typeface="HK Grotesk Bold"/>
            </a:endParaRPr>
          </a:p>
        </p:txBody>
      </p:sp>
      <p:sp>
        <p:nvSpPr>
          <p:cNvPr id="3" name="AutoShape 3">
            <a:extLst>
              <a:ext uri="{FF2B5EF4-FFF2-40B4-BE49-F238E27FC236}">
                <a16:creationId xmlns:a16="http://schemas.microsoft.com/office/drawing/2014/main" id="{B0A9E94E-9E5D-8742-7B88-457F69DB36DB}"/>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5E1BBCEA-9A51-0282-DF3F-02372CD78F8A}"/>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11ACB66F-37E0-AD28-D0BF-5072565B0550}"/>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4B26681E-E501-E422-3015-025BE0852364}"/>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1639EA9A-DDAD-67CE-AD18-40837A459A01}"/>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15">
            <a:extLst>
              <a:ext uri="{FF2B5EF4-FFF2-40B4-BE49-F238E27FC236}">
                <a16:creationId xmlns:a16="http://schemas.microsoft.com/office/drawing/2014/main" id="{1E8A473A-A207-1636-57A8-6A0424322582}"/>
              </a:ext>
            </a:extLst>
          </p:cNvPr>
          <p:cNvSpPr txBox="1"/>
          <p:nvPr/>
        </p:nvSpPr>
        <p:spPr>
          <a:xfrm>
            <a:off x="3110713" y="1194988"/>
            <a:ext cx="13637890" cy="923330"/>
          </a:xfrm>
          <a:prstGeom prst="rect">
            <a:avLst/>
          </a:prstGeom>
          <a:noFill/>
          <a:ln>
            <a:noFill/>
          </a:ln>
        </p:spPr>
        <p:txBody>
          <a:bodyPr wrap="square">
            <a:spAutoFit/>
          </a:bodyPr>
          <a:lstStyle/>
          <a:p>
            <a:pPr algn="just">
              <a:spcBef>
                <a:spcPts val="1200"/>
              </a:spcBef>
              <a:spcAft>
                <a:spcPts val="1200"/>
              </a:spcAft>
            </a:pPr>
            <a:r>
              <a:rPr lang="en-GB" b="1" dirty="0">
                <a:solidFill>
                  <a:srgbClr val="121212"/>
                </a:solidFill>
                <a:latin typeface="HK Grotesk Light"/>
              </a:rPr>
              <a:t>Gemeinsame Projekte sind zwar immens lohnend, können aber auch eine Reihe von Herausforderungen mit sich bringen, die, wenn sie nicht angegangen werden, den Fortschritt des Teams behindern und die Qualität der erstellten Bildungsinhalte beeinträchtigen können. Diese Folie skizziert häufige Hürden bei der gemeinsamen Erstellung von Inhalten und bietet praktische Strategien, um diese zu überwinden und eine produktive und harmonische Arbeitsumgebung zu gewährleisten.</a:t>
            </a:r>
          </a:p>
        </p:txBody>
      </p:sp>
      <p:graphicFrame>
        <p:nvGraphicFramePr>
          <p:cNvPr id="12" name="Table 11">
            <a:extLst>
              <a:ext uri="{FF2B5EF4-FFF2-40B4-BE49-F238E27FC236}">
                <a16:creationId xmlns:a16="http://schemas.microsoft.com/office/drawing/2014/main" id="{B5AD654B-3FCB-A153-F95A-6CD5B8BED72A}"/>
              </a:ext>
            </a:extLst>
          </p:cNvPr>
          <p:cNvGraphicFramePr>
            <a:graphicFrameLocks noGrp="1"/>
          </p:cNvGraphicFramePr>
          <p:nvPr>
            <p:extLst>
              <p:ext uri="{D42A27DB-BD31-4B8C-83A1-F6EECF244321}">
                <p14:modId xmlns:p14="http://schemas.microsoft.com/office/powerpoint/2010/main" val="3705297653"/>
              </p:ext>
            </p:extLst>
          </p:nvPr>
        </p:nvGraphicFramePr>
        <p:xfrm>
          <a:off x="2994290" y="2374195"/>
          <a:ext cx="14607910" cy="6409501"/>
        </p:xfrm>
        <a:graphic>
          <a:graphicData uri="http://schemas.openxmlformats.org/drawingml/2006/table">
            <a:tbl>
              <a:tblPr firstRow="1" bandRow="1">
                <a:tableStyleId>{93296810-A885-4BE3-A3E7-6D5BEEA58F35}</a:tableStyleId>
              </a:tblPr>
              <a:tblGrid>
                <a:gridCol w="5385320">
                  <a:extLst>
                    <a:ext uri="{9D8B030D-6E8A-4147-A177-3AD203B41FA5}">
                      <a16:colId xmlns:a16="http://schemas.microsoft.com/office/drawing/2014/main" val="2866341102"/>
                    </a:ext>
                  </a:extLst>
                </a:gridCol>
                <a:gridCol w="9222590">
                  <a:extLst>
                    <a:ext uri="{9D8B030D-6E8A-4147-A177-3AD203B41FA5}">
                      <a16:colId xmlns:a16="http://schemas.microsoft.com/office/drawing/2014/main" val="1594756215"/>
                    </a:ext>
                  </a:extLst>
                </a:gridCol>
              </a:tblGrid>
              <a:tr h="370245">
                <a:tc>
                  <a:txBody>
                    <a:bodyPr/>
                    <a:lstStyle/>
                    <a:p>
                      <a:pPr algn="ctr"/>
                      <a:r>
                        <a:rPr lang="en-GB" sz="2000" dirty="0"/>
                        <a:t>Herausforderung</a:t>
                      </a:r>
                    </a:p>
                  </a:txBody>
                  <a:tcPr/>
                </a:tc>
                <a:tc>
                  <a:txBody>
                    <a:bodyPr/>
                    <a:lstStyle/>
                    <a:p>
                      <a:pPr algn="ctr"/>
                      <a:r>
                        <a:rPr lang="en-GB" sz="2000" dirty="0"/>
                        <a:t>Lösung</a:t>
                      </a:r>
                    </a:p>
                  </a:txBody>
                  <a:tcPr/>
                </a:tc>
                <a:extLst>
                  <a:ext uri="{0D108BD9-81ED-4DB2-BD59-A6C34878D82A}">
                    <a16:rowId xmlns:a16="http://schemas.microsoft.com/office/drawing/2014/main" val="1591079577"/>
                  </a:ext>
                </a:extLst>
              </a:tr>
              <a:tr h="768970">
                <a:tc>
                  <a:txBody>
                    <a:bodyPr/>
                    <a:lstStyle/>
                    <a:p>
                      <a:r>
                        <a:rPr lang="en-GB" sz="1600" b="1" kern="1200" dirty="0">
                          <a:solidFill>
                            <a:srgbClr val="121212"/>
                          </a:solidFill>
                        </a:rPr>
                        <a:t>Unterschiedliche Meinungen und Ansätze können zu Konflikten im Team führen.</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Schaffen Sie klare Kommunikationskanäle und Protokolle zur Konfliktlösung. Ermutigen Sie zu offenen Diskussionen, in denen jedes Teammitglied seine Sichtweise darlegen kann, und arbeiten Sie auf einen Konsens hin, der mit den Projektzielen im Einklang steht.</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519368673"/>
                  </a:ext>
                </a:extLst>
              </a:tr>
              <a:tr h="996813">
                <a:tc>
                  <a:txBody>
                    <a:bodyPr/>
                    <a:lstStyle/>
                    <a:p>
                      <a:r>
                        <a:rPr lang="en-GB" sz="1600" b="1" kern="1200" dirty="0">
                          <a:solidFill>
                            <a:srgbClr val="121212"/>
                          </a:solidFill>
                        </a:rPr>
                        <a:t>Einige Teammitglieder tragen möglicherweise weniger bei als andere, was zu einem Ungleichgewicht bei der Arbeitsbelastung führt.</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Regelmäßige Überprüfung und Anpassung der Rollen und Zuständigkeiten, um sicherzustellen, dass sie gerecht sind und den Stärken und der Verfügbarkeit der einzelnen Mitglieder entsprechen. Führen Sie Maßnahmen zur Rechenschaftspflicht ein und fördern Sie die Unterstützung durch Gleichgesinnte, um zur vollen Teilnahme zu motivieren.</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096681063"/>
                  </a:ext>
                </a:extLst>
              </a:tr>
              <a:tr h="768970">
                <a:tc>
                  <a:txBody>
                    <a:bodyPr/>
                    <a:lstStyle/>
                    <a:p>
                      <a:r>
                        <a:rPr lang="en-GB" sz="1600" b="1" kern="1200" dirty="0">
                          <a:solidFill>
                            <a:srgbClr val="121212"/>
                          </a:solidFill>
                        </a:rPr>
                        <a:t>Vor allem in virtuellen Teams kann es zu Missverständnissen und Verzögerungen kommen.</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Nutzen Sie Tools für die Zusammenarbeit, die eine effektive Kommunikation erleichtern, und stellen Sie sicher, dass die Erwartungen hinsichtlich Reaktionsfähigkeit und Aktualisierungen von Anfang an klar definiert sind.</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353865418"/>
                  </a:ext>
                </a:extLst>
              </a:tr>
              <a:tr h="768970">
                <a:tc>
                  <a:txBody>
                    <a:bodyPr/>
                    <a:lstStyle/>
                    <a:p>
                      <a:r>
                        <a:rPr lang="en-GB" sz="1600" b="1" kern="1200" dirty="0">
                          <a:solidFill>
                            <a:srgbClr val="121212"/>
                          </a:solidFill>
                        </a:rPr>
                        <a:t>Die Koordinierung von Zeitplänen und Arbeitsbelastungen zur Einhaltung von Projektfristen kann schwierig sein.</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Erstellen Sie einen realistischen Projektzeitplan mit eingebauten Puffern für unerwartete Verzögerungen. Verwenden Sie Projektmanagement-Software, um den Fortschritt zu verfolgen und den Zeitplan bei Bedarf anzupassen.</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2274657353"/>
                  </a:ext>
                </a:extLst>
              </a:tr>
              <a:tr h="768970">
                <a:tc>
                  <a:txBody>
                    <a:bodyPr/>
                    <a:lstStyle/>
                    <a:p>
                      <a:r>
                        <a:rPr lang="en-GB" sz="1600" b="1" kern="1200" dirty="0">
                          <a:solidFill>
                            <a:srgbClr val="121212"/>
                          </a:solidFill>
                        </a:rPr>
                        <a:t>Die Überwachung des Fortschritts der verschiedenen Aufgaben und die Sicherstellung, dass das Projekt auf Kurs bleibt, kann eine Herausforderung sein.</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Beauftragen Sie einen Projektmanager oder eine Führungskraft mit der Überwachung des Projektfortschritts. Nutzen Sie Dashboards und regelmäßige Kontrollbesprechungen, um die Fortschritte zu überwachen und etwaige Hindernisse umgehend zu beseitigen.</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563318748"/>
                  </a:ext>
                </a:extLst>
              </a:tr>
              <a:tr h="587821">
                <a:tc>
                  <a:txBody>
                    <a:bodyPr/>
                    <a:lstStyle/>
                    <a:p>
                      <a:r>
                        <a:rPr lang="en-GB" sz="1600" b="1" kern="1200" dirty="0">
                          <a:solidFill>
                            <a:srgbClr val="121212"/>
                          </a:solidFill>
                        </a:rPr>
                        <a:t>Die Motivation und das Engagement der Teammitglieder während des gesamten Projekts aufrechtzuerhalten.</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Heben Sie die Bedeutung des Beitrags jedes einzelnen Mitglieds zum Erfolg des Projekts hervor. Feiern Sie Meilensteine und geben Sie positives Feedback, um die Moral zu erhalten.</a:t>
                      </a:r>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3473896828"/>
                  </a:ext>
                </a:extLst>
              </a:tr>
              <a:tr h="996813">
                <a:tc>
                  <a:txBody>
                    <a:bodyPr/>
                    <a:lstStyle/>
                    <a:p>
                      <a:r>
                        <a:rPr lang="en-GB" sz="1600" b="1" kern="1200" dirty="0">
                          <a:solidFill>
                            <a:srgbClr val="121212"/>
                          </a:solidFill>
                        </a:rPr>
                        <a:t>Änderungen des Projektumfangs, der Teamzusammensetzung oder andere unvorhergesehene Ereignisse können den Fortschritt stören.</a:t>
                      </a:r>
                      <a:endParaRPr lang="en-GB" sz="1600" b="1" kern="1200" dirty="0">
                        <a:solidFill>
                          <a:srgbClr val="121212"/>
                        </a:solidFill>
                        <a:latin typeface="HK Grotesk Light"/>
                        <a:ea typeface="+mn-ea"/>
                        <a:cs typeface="+mn-cs"/>
                      </a:endParaRPr>
                    </a:p>
                  </a:txBody>
                  <a:tcPr/>
                </a:tc>
                <a:tc>
                  <a:txBody>
                    <a:bodyPr/>
                    <a:lstStyle/>
                    <a:p>
                      <a:pPr marL="0" algn="l" defTabSz="914400" rtl="0" eaLnBrk="1" latinLnBrk="0" hangingPunct="1"/>
                      <a:r>
                        <a:rPr lang="en-GB" sz="1600" b="1" kern="1200" dirty="0">
                          <a:solidFill>
                            <a:srgbClr val="121212"/>
                          </a:solidFill>
                        </a:rPr>
                        <a:t>Förderung einer flexiblen und anpassungsfähigen Teamkultur, die schnell auf Veränderungen reagieren kann. Fördern Sie die Kreativität bei der Lösungsfindung und seien Sie offen dafür, Ziele und Strategien bei Bedarf anzupassen.</a:t>
                      </a:r>
                    </a:p>
                    <a:p>
                      <a:pPr marL="0" algn="l" defTabSz="914400" rtl="0" eaLnBrk="1" latinLnBrk="0" hangingPunct="1"/>
                      <a:endParaRPr lang="en-GB" sz="1600" b="1" kern="1200" dirty="0">
                        <a:solidFill>
                          <a:srgbClr val="121212"/>
                        </a:solidFill>
                        <a:latin typeface="HK Grotesk Light"/>
                        <a:ea typeface="+mn-ea"/>
                        <a:cs typeface="+mn-cs"/>
                      </a:endParaRPr>
                    </a:p>
                  </a:txBody>
                  <a:tcPr/>
                </a:tc>
                <a:extLst>
                  <a:ext uri="{0D108BD9-81ED-4DB2-BD59-A6C34878D82A}">
                    <a16:rowId xmlns:a16="http://schemas.microsoft.com/office/drawing/2014/main" val="1110152208"/>
                  </a:ext>
                </a:extLst>
              </a:tr>
            </a:tbl>
          </a:graphicData>
        </a:graphic>
      </p:graphicFrame>
      <p:sp>
        <p:nvSpPr>
          <p:cNvPr id="7" name="Google Shape;117;p3">
            <a:extLst>
              <a:ext uri="{FF2B5EF4-FFF2-40B4-BE49-F238E27FC236}">
                <a16:creationId xmlns:a16="http://schemas.microsoft.com/office/drawing/2014/main" id="{EE525C19-FD39-821A-BF7B-A473FE39509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12B86C98-0EF4-C387-56CE-4B52A07F04F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32FDC631-179F-AC86-5B84-C1069E9548DC}"/>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5" name="Picture 14">
            <a:extLst>
              <a:ext uri="{FF2B5EF4-FFF2-40B4-BE49-F238E27FC236}">
                <a16:creationId xmlns:a16="http://schemas.microsoft.com/office/drawing/2014/main" id="{27092EFD-40CC-5B37-9208-B8C690781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B998341E-D285-407D-731F-8C5AFB391382}"/>
              </a:ext>
            </a:extLst>
          </p:cNvPr>
          <p:cNvPicPr>
            <a:picLocks noChangeAspect="1"/>
          </p:cNvPicPr>
          <p:nvPr/>
        </p:nvPicPr>
        <p:blipFill>
          <a:blip r:embed="rId9"/>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03008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9269-4119-1AE4-5DB8-0AEC7F63D0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B09EF0-0DCD-79DE-C26B-AA98A7148BEB}"/>
              </a:ext>
            </a:extLst>
          </p:cNvPr>
          <p:cNvSpPr txBox="1"/>
          <p:nvPr/>
        </p:nvSpPr>
        <p:spPr>
          <a:xfrm>
            <a:off x="2971800" y="352361"/>
            <a:ext cx="15067993" cy="1231106"/>
          </a:xfrm>
          <a:prstGeom prst="rect">
            <a:avLst/>
          </a:prstGeom>
        </p:spPr>
        <p:txBody>
          <a:bodyPr wrap="square" lIns="0" tIns="0" rIns="0" bIns="0" rtlCol="0" anchor="ctr">
            <a:spAutoFit/>
          </a:bodyPr>
          <a:lstStyle/>
          <a:p>
            <a:r>
              <a:rPr lang="en-GB" sz="4000" spc="-69" dirty="0">
                <a:solidFill>
                  <a:srgbClr val="033C5B"/>
                </a:solidFill>
                <a:latin typeface="HK Grotesk Bold"/>
              </a:rPr>
              <a:t>Evaluierung und Verfeinerung von Inhalten: </a:t>
            </a:r>
            <a:r>
              <a:rPr lang="en-GB" sz="4000" b="1" i="0" dirty="0">
                <a:solidFill>
                  <a:srgbClr val="0D0D0D"/>
                </a:solidFill>
                <a:effectLst/>
                <a:latin typeface="Söhne"/>
              </a:rPr>
              <a:t>Perfektionierung von Bildungsmaterial durch Feedback und Iteration</a:t>
            </a:r>
            <a:endParaRPr lang="en-US" sz="4000" spc="-69" dirty="0">
              <a:solidFill>
                <a:srgbClr val="033C5B"/>
              </a:solidFill>
              <a:latin typeface="HK Grotesk Bold"/>
            </a:endParaRPr>
          </a:p>
        </p:txBody>
      </p:sp>
      <p:sp>
        <p:nvSpPr>
          <p:cNvPr id="3" name="AutoShape 3">
            <a:extLst>
              <a:ext uri="{FF2B5EF4-FFF2-40B4-BE49-F238E27FC236}">
                <a16:creationId xmlns:a16="http://schemas.microsoft.com/office/drawing/2014/main" id="{63D25070-F663-BB8D-D97F-86CA67C82FA1}"/>
              </a:ext>
            </a:extLst>
          </p:cNvPr>
          <p:cNvSpPr/>
          <p:nvPr/>
        </p:nvSpPr>
        <p:spPr>
          <a:xfrm>
            <a:off x="-130877" y="-38241"/>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304DF3DF-B221-351F-D18E-FCEEC5144956}"/>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9C659B24-8E21-7DD5-151E-7F854B6EC583}"/>
              </a:ext>
            </a:extLst>
          </p:cNvPr>
          <p:cNvSpPr/>
          <p:nvPr/>
        </p:nvSpPr>
        <p:spPr>
          <a:xfrm>
            <a:off x="-130877" y="5143500"/>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C4A398A9-22B7-3E3D-B2AF-002FF94E7947}"/>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066A15C0-6CDF-51E0-251F-7BE9BD7D1B40}"/>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2" name="Table 11">
            <a:extLst>
              <a:ext uri="{FF2B5EF4-FFF2-40B4-BE49-F238E27FC236}">
                <a16:creationId xmlns:a16="http://schemas.microsoft.com/office/drawing/2014/main" id="{D921D5FB-72C9-2793-854D-5DA74B95FCA0}"/>
              </a:ext>
            </a:extLst>
          </p:cNvPr>
          <p:cNvGraphicFramePr>
            <a:graphicFrameLocks noGrp="1"/>
          </p:cNvGraphicFramePr>
          <p:nvPr>
            <p:extLst>
              <p:ext uri="{D42A27DB-BD31-4B8C-83A1-F6EECF244321}">
                <p14:modId xmlns:p14="http://schemas.microsoft.com/office/powerpoint/2010/main" val="4067232578"/>
              </p:ext>
            </p:extLst>
          </p:nvPr>
        </p:nvGraphicFramePr>
        <p:xfrm>
          <a:off x="3074446" y="1609429"/>
          <a:ext cx="14321391" cy="7320280"/>
        </p:xfrm>
        <a:graphic>
          <a:graphicData uri="http://schemas.openxmlformats.org/drawingml/2006/table">
            <a:tbl>
              <a:tblPr firstRow="1" bandRow="1">
                <a:tableStyleId>{93296810-A885-4BE3-A3E7-6D5BEEA58F35}</a:tableStyleId>
              </a:tblPr>
              <a:tblGrid>
                <a:gridCol w="4773797">
                  <a:extLst>
                    <a:ext uri="{9D8B030D-6E8A-4147-A177-3AD203B41FA5}">
                      <a16:colId xmlns:a16="http://schemas.microsoft.com/office/drawing/2014/main" val="726882815"/>
                    </a:ext>
                  </a:extLst>
                </a:gridCol>
                <a:gridCol w="4773797">
                  <a:extLst>
                    <a:ext uri="{9D8B030D-6E8A-4147-A177-3AD203B41FA5}">
                      <a16:colId xmlns:a16="http://schemas.microsoft.com/office/drawing/2014/main" val="2866341102"/>
                    </a:ext>
                  </a:extLst>
                </a:gridCol>
                <a:gridCol w="4773797">
                  <a:extLst>
                    <a:ext uri="{9D8B030D-6E8A-4147-A177-3AD203B41FA5}">
                      <a16:colId xmlns:a16="http://schemas.microsoft.com/office/drawing/2014/main" val="1594756215"/>
                    </a:ext>
                  </a:extLst>
                </a:gridCol>
              </a:tblGrid>
              <a:tr h="370840">
                <a:tc>
                  <a:txBody>
                    <a:bodyPr/>
                    <a:lstStyle/>
                    <a:p>
                      <a:pPr algn="ctr"/>
                      <a:endParaRPr lang="en-GB" sz="1800" dirty="0"/>
                    </a:p>
                  </a:txBody>
                  <a:tcPr/>
                </a:tc>
                <a:tc>
                  <a:txBody>
                    <a:bodyPr/>
                    <a:lstStyle/>
                    <a:p>
                      <a:pPr algn="ctr"/>
                      <a:r>
                        <a:rPr lang="en-GB" sz="1800" dirty="0"/>
                        <a:t>Technik</a:t>
                      </a:r>
                    </a:p>
                  </a:txBody>
                  <a:tcPr/>
                </a:tc>
                <a:tc>
                  <a:txBody>
                    <a:bodyPr/>
                    <a:lstStyle/>
                    <a:p>
                      <a:pPr algn="ctr"/>
                      <a:r>
                        <a:rPr lang="en-GB" sz="1800" dirty="0"/>
                        <a:t>Strategie</a:t>
                      </a:r>
                    </a:p>
                  </a:txBody>
                  <a:tcPr/>
                </a:tc>
                <a:extLst>
                  <a:ext uri="{0D108BD9-81ED-4DB2-BD59-A6C34878D82A}">
                    <a16:rowId xmlns:a16="http://schemas.microsoft.com/office/drawing/2014/main" val="1591079577"/>
                  </a:ext>
                </a:extLst>
              </a:tr>
              <a:tr h="370840">
                <a:tc>
                  <a:txBody>
                    <a:bodyPr/>
                    <a:lstStyle/>
                    <a:p>
                      <a:r>
                        <a:rPr lang="en-GB" sz="2400" b="1" kern="1200" dirty="0">
                          <a:solidFill>
                            <a:srgbClr val="121212"/>
                          </a:solidFill>
                        </a:rPr>
                        <a:t>Erste Peer Review</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Bevor Sie die Inhalte für die Schüler freigeben, sollten Sie ein Peer-Review-Verfahren mit anderen Lehrkräften durchführen. Dieser Schritt kann Aufschluss über die Klarheit, den Grad der Beteiligung und den pädagogischen Wert der Inhalte geben.</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Erstellen Sie eine Checkliste auf der Grundlage von Bildungszielen und Engagement-Kriterien, die den Prüfern als Leitfaden dient. Beziehen Sie deren Feedback ein, um den Inhalt zu verfeinern, bevor er den Schülern präsentiert wird.</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519368673"/>
                  </a:ext>
                </a:extLst>
              </a:tr>
              <a:tr h="370840">
                <a:tc>
                  <a:txBody>
                    <a:bodyPr/>
                    <a:lstStyle/>
                    <a:p>
                      <a:r>
                        <a:rPr lang="en-GB" sz="2400" b="1" kern="1200" dirty="0">
                          <a:solidFill>
                            <a:srgbClr val="121212"/>
                          </a:solidFill>
                        </a:rPr>
                        <a:t>Feedback-Mechanismen für Studenten</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Setzen Sie verschiedene Methoden ein, um Feedback von den Studierenden zu erhalten, z. B. Umfragen, Fokusgruppen und digitale Feedback-Tools. Direkte Rückmeldungen von Studierenden liefern wertvolle Erkenntnisse über die Wirksamkeit der Inhalte und über verbesserungswürdige Bereiche.</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Entwerfen Sie Feedback-Mechanismen, die einfach und schnell auszufüllen sind, um höhere Teilnahmequoten zu gewährleisten. Analysieren Sie das Feedback nach Mustern und verwertbaren Erkenntnissen.</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096681063"/>
                  </a:ext>
                </a:extLst>
              </a:tr>
              <a:tr h="370840">
                <a:tc>
                  <a:txBody>
                    <a:bodyPr/>
                    <a:lstStyle/>
                    <a:p>
                      <a:r>
                        <a:rPr lang="en-GB" sz="2400" b="1" kern="1200" dirty="0">
                          <a:solidFill>
                            <a:srgbClr val="121212"/>
                          </a:solidFill>
                        </a:rPr>
                        <a:t>Bewertung Leistungsanalyse</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Bewerten Sie die Leistungen der Schüler bei der Bewertung des Inhalts. Diese Analyse kann Aufschluss darüber geben, wie gut das Material das Lernen erleichterte und in welchen Bereichen möglicherweise Klärungs- oder Verbesserungsbedarf besteht.</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Vergleichen Sie die Bewertungsergebnisse mit den erwarteten Resultaten. Ermitteln Sie Diskrepanzen, um die zu überarbeitenden Inhaltsabschnitte zu identifizieren.</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353865418"/>
                  </a:ext>
                </a:extLst>
              </a:tr>
              <a:tr h="370840">
                <a:tc>
                  <a:txBody>
                    <a:bodyPr/>
                    <a:lstStyle/>
                    <a:p>
                      <a:r>
                        <a:rPr lang="en-GB" sz="2400" b="1" kern="1200" dirty="0">
                          <a:solidFill>
                            <a:srgbClr val="121212"/>
                          </a:solidFill>
                        </a:rPr>
                        <a:t>Iterativer Verfeinerungsprozess</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Einrichtung eines Prozesses zur iterativen Verfeinerung der Inhalte auf der Grundlage der gesammelten Rückmeldungen und Bewertungsergebnisse. Dieser Ansatz geht davon aus, dass Bildungsinhalte immer verbessert werden können...</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Planen Sie regelmäßige Überprüfungszyklen für den Inhalt ein und nehmen Sie Änderungen in kleinen, überschaubaren Schritten vor. Dokumentieren Sie Überarbeitungen und deren Auswirkungen, um zukünftige Aktualisierungen zu ermöglichen.</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2274657353"/>
                  </a:ext>
                </a:extLst>
              </a:tr>
              <a:tr h="370840">
                <a:tc>
                  <a:txBody>
                    <a:bodyPr/>
                    <a:lstStyle/>
                    <a:p>
                      <a:r>
                        <a:rPr lang="en-GB" sz="2400" b="1" kern="1200" dirty="0">
                          <a:solidFill>
                            <a:srgbClr val="121212"/>
                          </a:solidFill>
                        </a:rPr>
                        <a:t>Nutzung von Analysen und Lerndaten</a:t>
                      </a:r>
                      <a:endParaRPr lang="en-GB" sz="2400" b="1" kern="1200" dirty="0">
                        <a:solidFill>
                          <a:srgbClr val="121212"/>
                        </a:solidFill>
                        <a:latin typeface="HK Grotesk Light"/>
                        <a:ea typeface="+mn-ea"/>
                        <a:cs typeface="+mn-cs"/>
                      </a:endParaRPr>
                    </a:p>
                  </a:txBody>
                  <a:tcPr anchor="ctr"/>
                </a:tc>
                <a:tc>
                  <a:txBody>
                    <a:bodyPr/>
                    <a:lstStyle/>
                    <a:p>
                      <a:pPr marL="0" algn="just" defTabSz="914400" rtl="0" eaLnBrk="1" latinLnBrk="0" hangingPunct="1"/>
                      <a:r>
                        <a:rPr lang="en-GB" sz="1400" b="0" kern="1200" dirty="0">
                          <a:solidFill>
                            <a:srgbClr val="121212"/>
                          </a:solidFill>
                        </a:rPr>
                        <a:t>Nutzen Sie die in Lernmanagementsystemen (LMS) verfügbaren Datenanalysetools, um Erkenntnisse darüber zu gewinnen, wie die Lernenden mit den Inhalten interagieren. Metriken wie Verweildauer, Abschlussraten und Quizversuche geben Aufschluss über die Wirksamkeit der Inhalte.</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Analysieren Sie Lerndaten, um Inhaltsbereiche mit geringerem Engagement oder höherem Schwierigkeitsgrad zu identifizieren. Passen Sie diese Bereiche an, um die Verständlichkeit und das Interesse zu erhöhen.</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563318748"/>
                  </a:ext>
                </a:extLst>
              </a:tr>
              <a:tr h="370840">
                <a:tc>
                  <a:txBody>
                    <a:bodyPr/>
                    <a:lstStyle/>
                    <a:p>
                      <a:r>
                        <a:rPr lang="en-GB" sz="2400" b="1" kern="1200" dirty="0">
                          <a:solidFill>
                            <a:srgbClr val="121212"/>
                          </a:solidFill>
                        </a:rPr>
                        <a:t>Erfolge feiern und aus Herausforderungen lernen</a:t>
                      </a:r>
                      <a:endParaRPr lang="en-GB" sz="2400" b="1" kern="1200" dirty="0">
                        <a:solidFill>
                          <a:srgbClr val="121212"/>
                        </a:solidFill>
                        <a:latin typeface="HK Grotesk Light"/>
                        <a:ea typeface="+mn-ea"/>
                        <a:cs typeface="+mn-cs"/>
                      </a:endParaRPr>
                    </a:p>
                  </a:txBody>
                  <a:tcPr anchor="ctr"/>
                </a:tc>
                <a:tc>
                  <a:txBody>
                    <a:bodyPr/>
                    <a:lstStyle/>
                    <a:p>
                      <a:pPr algn="just"/>
                      <a:r>
                        <a:rPr lang="en-GB" sz="1400" b="0" kern="1200" dirty="0">
                          <a:solidFill>
                            <a:srgbClr val="121212"/>
                          </a:solidFill>
                        </a:rPr>
                        <a:t>Erkennen Sie Erfolge bei der Verfeinerung von Inhalten an und teilen Sie sie mit anderen und nutzen Sie sie als Lernmöglichkeiten für die künftige Entwicklung von Inhalten. Ebenso sollten Sie Herausforderungen und die zu ihrer Bewältigung eingesetzten Strategien offen diskutieren, um eine Kultur der kontinuierlichen Verbesserung zu fördern.</a:t>
                      </a:r>
                      <a:endParaRPr lang="en-GB" sz="1400" b="0" kern="1200" dirty="0">
                        <a:solidFill>
                          <a:srgbClr val="121212"/>
                        </a:solidFill>
                        <a:latin typeface="HK Grotesk Light"/>
                        <a:ea typeface="+mn-ea"/>
                        <a:cs typeface="+mn-cs"/>
                      </a:endParaRPr>
                    </a:p>
                  </a:txBody>
                  <a:tcPr/>
                </a:tc>
                <a:tc>
                  <a:txBody>
                    <a:bodyPr/>
                    <a:lstStyle/>
                    <a:p>
                      <a:pPr marL="0" algn="just" defTabSz="914400" rtl="0" eaLnBrk="1" latinLnBrk="0" hangingPunct="1"/>
                      <a:r>
                        <a:rPr lang="en-GB" sz="1400" b="0" kern="1200" dirty="0">
                          <a:solidFill>
                            <a:srgbClr val="121212"/>
                          </a:solidFill>
                        </a:rPr>
                        <a:t>Schaffen Sie Foren oder Treffen für Pädagogen, auf denen sie ihre Erfahrungen mit der Bewertung und Verfeinerung von Inhalten austauschen können. Dieses gemeinsame Lernen kann die Gesamtqualität der Bildungsmaterialien auf breiter Ebene verbessern.</a:t>
                      </a:r>
                      <a:endParaRPr lang="en-GB" sz="1400" b="0" kern="1200" dirty="0">
                        <a:solidFill>
                          <a:srgbClr val="121212"/>
                        </a:solidFill>
                        <a:latin typeface="HK Grotesk Light"/>
                        <a:ea typeface="+mn-ea"/>
                        <a:cs typeface="+mn-cs"/>
                      </a:endParaRPr>
                    </a:p>
                  </a:txBody>
                  <a:tcPr/>
                </a:tc>
                <a:extLst>
                  <a:ext uri="{0D108BD9-81ED-4DB2-BD59-A6C34878D82A}">
                    <a16:rowId xmlns:a16="http://schemas.microsoft.com/office/drawing/2014/main" val="3473896828"/>
                  </a:ext>
                </a:extLst>
              </a:tr>
            </a:tbl>
          </a:graphicData>
        </a:graphic>
      </p:graphicFrame>
      <p:sp>
        <p:nvSpPr>
          <p:cNvPr id="7" name="Google Shape;117;p3">
            <a:extLst>
              <a:ext uri="{FF2B5EF4-FFF2-40B4-BE49-F238E27FC236}">
                <a16:creationId xmlns:a16="http://schemas.microsoft.com/office/drawing/2014/main" id="{A98AEA22-4C3C-7809-27D7-B1041440C96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4A329439-4305-B233-DDE4-66FA452AF05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3">
            <a:extLst>
              <a:ext uri="{FF2B5EF4-FFF2-40B4-BE49-F238E27FC236}">
                <a16:creationId xmlns:a16="http://schemas.microsoft.com/office/drawing/2014/main" id="{A1E3ACE5-F300-D2BC-F94D-A88C882A5976}"/>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5" name="Picture 14">
            <a:extLst>
              <a:ext uri="{FF2B5EF4-FFF2-40B4-BE49-F238E27FC236}">
                <a16:creationId xmlns:a16="http://schemas.microsoft.com/office/drawing/2014/main" id="{815234D5-EC18-E795-5EA3-1C3C6451DC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551C5393-35AB-22E3-0DE1-A98D5ECE6960}"/>
              </a:ext>
            </a:extLst>
          </p:cNvPr>
          <p:cNvPicPr>
            <a:picLocks noChangeAspect="1"/>
          </p:cNvPicPr>
          <p:nvPr/>
        </p:nvPicPr>
        <p:blipFill>
          <a:blip r:embed="rId9"/>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763210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8B6E-0850-91B4-C74C-3283ECF80E1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19BDBDC-0373-EBF0-A891-DE04A541E0A5}"/>
              </a:ext>
            </a:extLst>
          </p:cNvPr>
          <p:cNvSpPr txBox="1"/>
          <p:nvPr/>
        </p:nvSpPr>
        <p:spPr>
          <a:xfrm>
            <a:off x="1371600" y="119190"/>
            <a:ext cx="16540688" cy="1354217"/>
          </a:xfrm>
          <a:prstGeom prst="rect">
            <a:avLst/>
          </a:prstGeom>
        </p:spPr>
        <p:txBody>
          <a:bodyPr wrap="square" lIns="0" tIns="0" rIns="0" bIns="0" rtlCol="0" anchor="t">
            <a:spAutoFit/>
          </a:bodyPr>
          <a:lstStyle/>
          <a:p>
            <a:r>
              <a:rPr lang="en-GB" sz="4400" spc="-69" dirty="0">
                <a:solidFill>
                  <a:srgbClr val="033C5B"/>
                </a:solidFill>
                <a:latin typeface="HK Grotesk Bold"/>
              </a:rPr>
              <a:t>Fallstudie: </a:t>
            </a:r>
            <a:r>
              <a:rPr lang="en-GB" sz="4400" b="1" dirty="0">
                <a:solidFill>
                  <a:srgbClr val="121212"/>
                </a:solidFill>
                <a:latin typeface="HK Grotesk Light"/>
              </a:rPr>
              <a:t>Förderung der Teamarbeit in der Kfz-Technik-Ausbildung</a:t>
            </a:r>
            <a:endParaRPr lang="en-US" sz="4400" spc="-69" dirty="0">
              <a:solidFill>
                <a:srgbClr val="033C5B"/>
              </a:solidFill>
              <a:latin typeface="HK Grotesk Bold"/>
            </a:endParaRPr>
          </a:p>
        </p:txBody>
      </p:sp>
      <p:sp>
        <p:nvSpPr>
          <p:cNvPr id="3" name="AutoShape 3">
            <a:extLst>
              <a:ext uri="{FF2B5EF4-FFF2-40B4-BE49-F238E27FC236}">
                <a16:creationId xmlns:a16="http://schemas.microsoft.com/office/drawing/2014/main" id="{51CA70F5-2E15-2EDD-708E-3141636C8FC6}"/>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4834E154-266C-9577-76E8-6B32EB448E24}"/>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E3BC57F5-000D-EA8D-1031-163B9AD00D71}"/>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FFAD04D3-D0C4-696E-E7A6-7B9B86DA9894}"/>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TextBox 7">
            <a:extLst>
              <a:ext uri="{FF2B5EF4-FFF2-40B4-BE49-F238E27FC236}">
                <a16:creationId xmlns:a16="http://schemas.microsoft.com/office/drawing/2014/main" id="{EFF5934D-9DFD-081F-220B-24121CEF80D8}"/>
              </a:ext>
            </a:extLst>
          </p:cNvPr>
          <p:cNvSpPr txBox="1"/>
          <p:nvPr/>
        </p:nvSpPr>
        <p:spPr>
          <a:xfrm>
            <a:off x="1415498" y="1531103"/>
            <a:ext cx="16496789" cy="6632585"/>
          </a:xfrm>
          <a:prstGeom prst="rect">
            <a:avLst/>
          </a:prstGeom>
        </p:spPr>
        <p:txBody>
          <a:bodyPr wrap="square" lIns="0" tIns="0" rIns="0" bIns="0" rtlCol="0" anchor="t">
            <a:spAutoFit/>
          </a:bodyPr>
          <a:lstStyle/>
          <a:p>
            <a:pPr marL="342900" indent="-342900">
              <a:spcBef>
                <a:spcPts val="600"/>
              </a:spcBef>
              <a:spcAft>
                <a:spcPts val="600"/>
              </a:spcAft>
              <a:buFont typeface="+mj-lt"/>
              <a:buAutoNum type="alphaUcPeriod"/>
            </a:pPr>
            <a:r>
              <a:rPr lang="en-GB" b="1" dirty="0">
                <a:solidFill>
                  <a:srgbClr val="121212"/>
                </a:solidFill>
                <a:latin typeface="HK Grotesk Light" panose="020B0604020202020204" charset="0"/>
              </a:rPr>
              <a:t>Hintergrund: </a:t>
            </a:r>
            <a:r>
              <a:rPr lang="en-GB" dirty="0">
                <a:solidFill>
                  <a:srgbClr val="121212"/>
                </a:solidFill>
                <a:latin typeface="HK Grotesk Light" panose="020B0604020202020204" charset="0"/>
              </a:rPr>
              <a:t>Am Coastal Technical College konzentrierte sich der Studiengang Kraftfahrzeugtechnik traditionell auf individuelles Lernen und Bewerten. Da er jedoch die Bedeutung von Teamarbeit bei der Kfz-Diagnose und -Reparatur erkannte, beschloss Ausbilder Reyes, die gemeinschaftliche Erstellung von Inhalten in den Lehrplan zu integrieren.</a:t>
            </a:r>
          </a:p>
          <a:p>
            <a:pPr marL="342900" indent="-342900">
              <a:spcBef>
                <a:spcPts val="600"/>
              </a:spcBef>
              <a:spcAft>
                <a:spcPts val="600"/>
              </a:spcAft>
              <a:buFont typeface="+mj-lt"/>
              <a:buAutoNum type="alphaUcPeriod"/>
            </a:pPr>
            <a:r>
              <a:rPr lang="en-GB" b="1" dirty="0">
                <a:solidFill>
                  <a:srgbClr val="121212"/>
                </a:solidFill>
                <a:latin typeface="HK Grotesk Light" panose="020B0604020202020204" charset="0"/>
              </a:rPr>
              <a:t>Die Herausforderung: </a:t>
            </a:r>
            <a:r>
              <a:rPr lang="en-GB" dirty="0">
                <a:solidFill>
                  <a:srgbClr val="121212"/>
                </a:solidFill>
                <a:latin typeface="HK Grotesk Light" panose="020B0604020202020204" charset="0"/>
              </a:rPr>
              <a:t>Die Herausforderung bestand darin, von einem vorwiegend individualistischen Lernansatz zu einem Ansatz überzugehen, bei dem Zusammenarbeit und Teamwork im Vordergrund stehen und der die reale Umgebung von Kfz-Werkstätten widerspiegelt, in denen Teamwork entscheidend ist.</a:t>
            </a:r>
          </a:p>
          <a:p>
            <a:pPr marL="342900" indent="-342900">
              <a:spcBef>
                <a:spcPts val="600"/>
              </a:spcBef>
              <a:spcAft>
                <a:spcPts val="600"/>
              </a:spcAft>
              <a:buFont typeface="+mj-lt"/>
              <a:buAutoNum type="alphaUcPeriod"/>
            </a:pPr>
            <a:r>
              <a:rPr lang="en-GB" b="1" dirty="0">
                <a:solidFill>
                  <a:srgbClr val="121212"/>
                </a:solidFill>
                <a:latin typeface="HK Grotesk Light" panose="020B0604020202020204" charset="0"/>
              </a:rPr>
              <a:t> Eingesetzte Strategien: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Gemeinsame Diagnoseübungen: </a:t>
            </a:r>
            <a:r>
              <a:rPr lang="en-GB" dirty="0">
                <a:solidFill>
                  <a:srgbClr val="121212"/>
                </a:solidFill>
                <a:latin typeface="HK Grotesk Light" panose="020B0604020202020204" charset="0"/>
              </a:rPr>
              <a:t>Die Schüler wurden in Teams eingeteilt und erhielten reale Diagnoseszenarien, die sie gemeinsam lösen sollten. Dazu mussten sie eine gemeinsame Dokumentation über ihren Diagnoseprozess, ihre Ergebnisse und ihre Lösungsvorschläge mithilfe digitaler Plattformen erstellen.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Nutzung von digitalen Plattformen für die Zusammenarbeit: </a:t>
            </a:r>
            <a:r>
              <a:rPr lang="en-GB" dirty="0">
                <a:solidFill>
                  <a:srgbClr val="121212"/>
                </a:solidFill>
                <a:latin typeface="HK Grotesk Light" panose="020B0604020202020204" charset="0"/>
              </a:rPr>
              <a:t>Die Teams nutzten Plattformen wie Microsoft Teams und gemeinsam genutzte Google Docs, um ihre diagnostischen Prozesse zu dokumentieren und die kontinuierliche Zusammenarbeit innerhalb und außerhalb des Klassenzimmers zu fördern.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Klassenübergreifende Zusammenarbeit: </a:t>
            </a:r>
            <a:r>
              <a:rPr lang="en-GB" dirty="0">
                <a:solidFill>
                  <a:srgbClr val="121212"/>
                </a:solidFill>
                <a:latin typeface="HK Grotesk Light" panose="020B0604020202020204" charset="0"/>
              </a:rPr>
              <a:t>Ausbilder Reyes arrangierte eine Zusammenarbeit zwischen seiner Klasse und dem Kfz-Technik-Programm des nahe gelegenen Community College. Die Studenten beider Einrichtungen erstellten gemeinsam ein Online-Repository mit diagnostischen Fallstudien und Lösungen.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Peer Review und Feedback: </a:t>
            </a:r>
            <a:r>
              <a:rPr lang="en-GB" dirty="0">
                <a:solidFill>
                  <a:srgbClr val="121212"/>
                </a:solidFill>
                <a:latin typeface="HK Grotesk Light" panose="020B0604020202020204" charset="0"/>
              </a:rPr>
              <a:t>Jedes Team präsentierte seine Ergebnisse vor der Klasse, gefolgt von einer strukturierten Peer-Review-Sitzung, in der die Schüler die Arbeit der anderen anhand von Kriterien wie Gründlichkeit der Diagnose, Kreativität der Lösungen und Klarheit der Dokumentation kritisierten.</a:t>
            </a:r>
          </a:p>
          <a:p>
            <a:pPr marL="342900" lvl="1" indent="-342900">
              <a:spcBef>
                <a:spcPts val="600"/>
              </a:spcBef>
              <a:spcAft>
                <a:spcPts val="600"/>
              </a:spcAft>
              <a:buFont typeface="+mj-lt"/>
              <a:buAutoNum type="alphaUcPeriod" startAt="4"/>
            </a:pPr>
            <a:r>
              <a:rPr lang="en-GB" b="1" dirty="0">
                <a:solidFill>
                  <a:srgbClr val="121212"/>
                </a:solidFill>
                <a:latin typeface="HK Grotesk Light" panose="020B0604020202020204" charset="0"/>
              </a:rPr>
              <a:t>Das Ergebnis:</a:t>
            </a:r>
          </a:p>
          <a:p>
            <a:pPr marL="800100" lvl="1" indent="-342900">
              <a:buFont typeface="Arial" panose="020B0604020202020204" pitchFamily="34" charset="0"/>
              <a:buChar char="•"/>
            </a:pPr>
            <a:r>
              <a:rPr lang="en-GB" b="1" dirty="0">
                <a:solidFill>
                  <a:srgbClr val="121212"/>
                </a:solidFill>
                <a:latin typeface="HK Grotesk Light" panose="020B0604020202020204" charset="0"/>
              </a:rPr>
              <a:t>Gestärkte Teamwork-Fähigkeiten: </a:t>
            </a:r>
            <a:r>
              <a:rPr lang="en-GB" dirty="0">
                <a:solidFill>
                  <a:srgbClr val="121212"/>
                </a:solidFill>
                <a:latin typeface="HK Grotesk Light" panose="020B0604020202020204" charset="0"/>
              </a:rPr>
              <a:t>Die Schüler entwickelten starke Teamwork-Fähigkeiten und lernten, effektiv zu kommunizieren, Aufgaben zu delegieren und individuelle Stärken zu kombinieren, um komplexe Probleme zu lösen.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Verbessertes technisches Wissen: </a:t>
            </a:r>
            <a:r>
              <a:rPr lang="en-GB" dirty="0">
                <a:solidFill>
                  <a:srgbClr val="121212"/>
                </a:solidFill>
                <a:latin typeface="HK Grotesk Light" panose="020B0604020202020204" charset="0"/>
              </a:rPr>
              <a:t>Der kooperative Charakter der Übungen vertiefte das technische Verständnis der Schüler, da sie durch die Zusammenarbeit mit Gleichaltrigen ein breiteres Spektrum an Szenarien und Lösungen kennen lernten.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Gesteigertes Engagement: </a:t>
            </a:r>
            <a:r>
              <a:rPr lang="en-GB" dirty="0">
                <a:solidFill>
                  <a:srgbClr val="121212"/>
                </a:solidFill>
                <a:latin typeface="HK Grotesk Light" panose="020B0604020202020204" charset="0"/>
              </a:rPr>
              <a:t>Die Schüler berichteten über ein höheres Maß an Engagement und Zufriedenheit mit dem Lernprozess und schätzten die Möglichkeit, mit Gleichaltrigen zusammenzuarbeiten und reale Probleme gemeinsam zu lösen.</a:t>
            </a:r>
          </a:p>
          <a:p>
            <a:pPr marL="800100" lvl="1" indent="-342900">
              <a:buFont typeface="Arial" panose="020B0604020202020204" pitchFamily="34" charset="0"/>
              <a:buChar char="•"/>
            </a:pPr>
            <a:r>
              <a:rPr lang="en-GB" b="1" dirty="0">
                <a:solidFill>
                  <a:srgbClr val="121212"/>
                </a:solidFill>
                <a:latin typeface="HK Grotesk Light" panose="020B0604020202020204" charset="0"/>
              </a:rPr>
              <a:t>Bereitschaft für die Industrie: </a:t>
            </a:r>
            <a:r>
              <a:rPr lang="en-GB" dirty="0">
                <a:solidFill>
                  <a:srgbClr val="121212"/>
                </a:solidFill>
                <a:latin typeface="HK Grotesk Light" panose="020B0604020202020204" charset="0"/>
              </a:rPr>
              <a:t>Die Absolventen des Programms verfügen nicht nur über fortgeschrittene technische Fähigkeiten, sondern auch über die Fähigkeit, effektiv in einem teamorientierten Umfeld zu arbeiten, was sie für Arbeitgeber sehr wertvoll macht.</a:t>
            </a:r>
          </a:p>
        </p:txBody>
      </p:sp>
      <p:sp>
        <p:nvSpPr>
          <p:cNvPr id="11" name="AutoShape 11">
            <a:extLst>
              <a:ext uri="{FF2B5EF4-FFF2-40B4-BE49-F238E27FC236}">
                <a16:creationId xmlns:a16="http://schemas.microsoft.com/office/drawing/2014/main" id="{004335BB-56B5-C4E8-F023-21692AD57188}"/>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6F486E85-EB9F-2643-527F-A4DBE96B758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C191139D-18C4-02A9-498F-22545F6A398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768C3556-6CA1-CBC8-F961-FE95093C916D}"/>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6" name="Picture 15">
            <a:extLst>
              <a:ext uri="{FF2B5EF4-FFF2-40B4-BE49-F238E27FC236}">
                <a16:creationId xmlns:a16="http://schemas.microsoft.com/office/drawing/2014/main" id="{4659FDC0-CAA3-8AF4-02DA-86C56ECFC6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5709AF4F-408D-9F72-D919-7E04543E812B}"/>
              </a:ext>
            </a:extLst>
          </p:cNvPr>
          <p:cNvPicPr>
            <a:picLocks noChangeAspect="1"/>
          </p:cNvPicPr>
          <p:nvPr/>
        </p:nvPicPr>
        <p:blipFill>
          <a:blip r:embed="rId9"/>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2264473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D37A-CF55-4DBA-577F-1BA10C4CC9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028F9A3-561E-0306-B4DB-74373E7F3DB8}"/>
              </a:ext>
            </a:extLst>
          </p:cNvPr>
          <p:cNvSpPr txBox="1"/>
          <p:nvPr/>
        </p:nvSpPr>
        <p:spPr>
          <a:xfrm>
            <a:off x="1371599" y="304688"/>
            <a:ext cx="16540688" cy="677108"/>
          </a:xfrm>
          <a:prstGeom prst="rect">
            <a:avLst/>
          </a:prstGeom>
        </p:spPr>
        <p:txBody>
          <a:bodyPr wrap="square" lIns="0" tIns="0" rIns="0" bIns="0" rtlCol="0" anchor="t">
            <a:spAutoFit/>
          </a:bodyPr>
          <a:lstStyle/>
          <a:p>
            <a:r>
              <a:rPr lang="en-GB" sz="4400" spc="-69" dirty="0">
                <a:solidFill>
                  <a:srgbClr val="033C5B"/>
                </a:solidFill>
                <a:latin typeface="HK Grotesk Bold"/>
              </a:rPr>
              <a:t>Fallszenario 1: Kulinarische Künste</a:t>
            </a:r>
            <a:endParaRPr lang="en-US" sz="4400" spc="-69" dirty="0">
              <a:solidFill>
                <a:srgbClr val="033C5B"/>
              </a:solidFill>
              <a:latin typeface="HK Grotesk Bold"/>
            </a:endParaRPr>
          </a:p>
        </p:txBody>
      </p:sp>
      <p:sp>
        <p:nvSpPr>
          <p:cNvPr id="3" name="AutoShape 3">
            <a:extLst>
              <a:ext uri="{FF2B5EF4-FFF2-40B4-BE49-F238E27FC236}">
                <a16:creationId xmlns:a16="http://schemas.microsoft.com/office/drawing/2014/main" id="{A359C086-61F3-D42D-D7CC-456448DA11A5}"/>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3244854C-B11D-6929-B5C7-D36C316B7889}"/>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A95C2E9D-0441-30D9-A1EA-D10B80BD894F}"/>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09E7D13A-5EDF-E74E-D43D-306D2E8525E8}"/>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8" name="Diagram 7">
            <a:extLst>
              <a:ext uri="{FF2B5EF4-FFF2-40B4-BE49-F238E27FC236}">
                <a16:creationId xmlns:a16="http://schemas.microsoft.com/office/drawing/2014/main" id="{C0C9E458-A6B1-337C-515A-4DC2402F7BC1}"/>
              </a:ext>
            </a:extLst>
          </p:cNvPr>
          <p:cNvGraphicFramePr/>
          <p:nvPr>
            <p:extLst>
              <p:ext uri="{D42A27DB-BD31-4B8C-83A1-F6EECF244321}">
                <p14:modId xmlns:p14="http://schemas.microsoft.com/office/powerpoint/2010/main" val="174248463"/>
              </p:ext>
            </p:extLst>
          </p:nvPr>
        </p:nvGraphicFramePr>
        <p:xfrm>
          <a:off x="1725586" y="1156804"/>
          <a:ext cx="16186701" cy="50575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a:extLst>
              <a:ext uri="{FF2B5EF4-FFF2-40B4-BE49-F238E27FC236}">
                <a16:creationId xmlns:a16="http://schemas.microsoft.com/office/drawing/2014/main" id="{049DFC48-0BA9-2D4B-D1AD-811D53158C1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AEE22919-1104-3A53-4109-D17EB276CC5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58E34A20-2959-A2DB-142C-EF78A33ABB7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F2E7DA28-69EF-703E-C5CD-34E6AAACE899}"/>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6" name="Picture 15">
            <a:extLst>
              <a:ext uri="{FF2B5EF4-FFF2-40B4-BE49-F238E27FC236}">
                <a16:creationId xmlns:a16="http://schemas.microsoft.com/office/drawing/2014/main" id="{1BDB287F-FF87-2EC3-C528-12A7748F14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7" name="Picture 6" descr="Blue text on a white background&#10;&#10;Description automatically generated">
            <a:extLst>
              <a:ext uri="{FF2B5EF4-FFF2-40B4-BE49-F238E27FC236}">
                <a16:creationId xmlns:a16="http://schemas.microsoft.com/office/drawing/2014/main" id="{61E7905C-018E-CACB-2962-C14F38587105}"/>
              </a:ext>
            </a:extLst>
          </p:cNvPr>
          <p:cNvPicPr>
            <a:picLocks noChangeAspect="1"/>
          </p:cNvPicPr>
          <p:nvPr/>
        </p:nvPicPr>
        <p:blipFill>
          <a:blip r:embed="rId14"/>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42301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6D73-89FE-DBAF-D951-535F55DB47F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AD6D978-753C-3659-680C-6E47CD451158}"/>
              </a:ext>
            </a:extLst>
          </p:cNvPr>
          <p:cNvSpPr txBox="1"/>
          <p:nvPr/>
        </p:nvSpPr>
        <p:spPr>
          <a:xfrm>
            <a:off x="1371598" y="304688"/>
            <a:ext cx="18288001" cy="677108"/>
          </a:xfrm>
          <a:prstGeom prst="rect">
            <a:avLst/>
          </a:prstGeom>
        </p:spPr>
        <p:txBody>
          <a:bodyPr wrap="square" lIns="0" tIns="0" rIns="0" bIns="0" rtlCol="0" anchor="t">
            <a:spAutoFit/>
          </a:bodyPr>
          <a:lstStyle/>
          <a:p>
            <a:r>
              <a:rPr lang="en-GB" sz="4400" spc="-69" dirty="0">
                <a:solidFill>
                  <a:srgbClr val="033C5B"/>
                </a:solidFill>
                <a:latin typeface="HK Grotesk Bold"/>
              </a:rPr>
              <a:t>Fallszenario 2: Gesundheitswesen - kollaborative Patientensimulation</a:t>
            </a:r>
            <a:endParaRPr lang="en-US" sz="4400" spc="-69" dirty="0">
              <a:solidFill>
                <a:srgbClr val="033C5B"/>
              </a:solidFill>
              <a:latin typeface="HK Grotesk Bold"/>
            </a:endParaRPr>
          </a:p>
        </p:txBody>
      </p:sp>
      <p:sp>
        <p:nvSpPr>
          <p:cNvPr id="3" name="AutoShape 3">
            <a:extLst>
              <a:ext uri="{FF2B5EF4-FFF2-40B4-BE49-F238E27FC236}">
                <a16:creationId xmlns:a16="http://schemas.microsoft.com/office/drawing/2014/main" id="{E8A731FD-27B2-AF39-77AF-6F7ECB9F9771}"/>
              </a:ext>
            </a:extLst>
          </p:cNvPr>
          <p:cNvSpPr/>
          <p:nvPr/>
        </p:nvSpPr>
        <p:spPr>
          <a:xfrm>
            <a:off x="-1576042" y="-2843"/>
            <a:ext cx="2766824" cy="5218616"/>
          </a:xfrm>
          <a:prstGeom prst="rect">
            <a:avLst/>
          </a:prstGeom>
          <a:solidFill>
            <a:srgbClr val="FB8709"/>
          </a:solidFill>
        </p:spPr>
        <p:txBody>
          <a:bodyPr/>
          <a:lstStyle/>
          <a:p>
            <a:endParaRPr lang="en-IE"/>
          </a:p>
        </p:txBody>
      </p:sp>
      <p:sp>
        <p:nvSpPr>
          <p:cNvPr id="4" name="Freeform 4">
            <a:extLst>
              <a:ext uri="{FF2B5EF4-FFF2-40B4-BE49-F238E27FC236}">
                <a16:creationId xmlns:a16="http://schemas.microsoft.com/office/drawing/2014/main" id="{0D9F8875-2085-F8DE-2CA2-5B19CF0C9221}"/>
              </a:ext>
            </a:extLst>
          </p:cNvPr>
          <p:cNvSpPr/>
          <p:nvPr/>
        </p:nvSpPr>
        <p:spPr>
          <a:xfrm rot="5400000">
            <a:off x="-1445165" y="2542951"/>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a:extLst>
              <a:ext uri="{FF2B5EF4-FFF2-40B4-BE49-F238E27FC236}">
                <a16:creationId xmlns:a16="http://schemas.microsoft.com/office/drawing/2014/main" id="{553C972E-3441-2DED-55EB-4ED5AA5E675C}"/>
              </a:ext>
            </a:extLst>
          </p:cNvPr>
          <p:cNvSpPr/>
          <p:nvPr/>
        </p:nvSpPr>
        <p:spPr>
          <a:xfrm>
            <a:off x="-1576042" y="5178898"/>
            <a:ext cx="2766824" cy="366533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80034012-DBDC-909E-BF99-14DBAB8E2E1B}"/>
              </a:ext>
            </a:extLst>
          </p:cNvPr>
          <p:cNvSpPr/>
          <p:nvPr/>
        </p:nvSpPr>
        <p:spPr>
          <a:xfrm rot="5400000" flipH="1">
            <a:off x="-1445165" y="5178898"/>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11" name="AutoShape 11">
            <a:extLst>
              <a:ext uri="{FF2B5EF4-FFF2-40B4-BE49-F238E27FC236}">
                <a16:creationId xmlns:a16="http://schemas.microsoft.com/office/drawing/2014/main" id="{86F423C9-39BD-D2CB-21D3-56E604B90E2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8BD090F0-AD55-B27A-33A5-CE4701F2D68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D0F19D3-2627-9078-A61C-CB2742B7E19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D4EBC7FF-8881-DDBA-5032-D32B92134134}"/>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6" name="Picture 15">
            <a:extLst>
              <a:ext uri="{FF2B5EF4-FFF2-40B4-BE49-F238E27FC236}">
                <a16:creationId xmlns:a16="http://schemas.microsoft.com/office/drawing/2014/main" id="{AD00935B-6FF9-9019-6862-FE10514E5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52384B9B-56AC-65B7-0061-0942F5DCD4B8}"/>
              </a:ext>
            </a:extLst>
          </p:cNvPr>
          <p:cNvGraphicFramePr/>
          <p:nvPr>
            <p:extLst>
              <p:ext uri="{D42A27DB-BD31-4B8C-83A1-F6EECF244321}">
                <p14:modId xmlns:p14="http://schemas.microsoft.com/office/powerpoint/2010/main" val="1280574223"/>
              </p:ext>
            </p:extLst>
          </p:nvPr>
        </p:nvGraphicFramePr>
        <p:xfrm>
          <a:off x="1725586" y="1156804"/>
          <a:ext cx="16186701" cy="505756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6" descr="Blue text on a white background&#10;&#10;Description automatically generated">
            <a:extLst>
              <a:ext uri="{FF2B5EF4-FFF2-40B4-BE49-F238E27FC236}">
                <a16:creationId xmlns:a16="http://schemas.microsoft.com/office/drawing/2014/main" id="{C24F4F67-A843-AEF7-C50D-A03CC04494B6}"/>
              </a:ext>
            </a:extLst>
          </p:cNvPr>
          <p:cNvPicPr>
            <a:picLocks noChangeAspect="1"/>
          </p:cNvPicPr>
          <p:nvPr/>
        </p:nvPicPr>
        <p:blipFill>
          <a:blip r:embed="rId14"/>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422936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err="1">
                <a:solidFill>
                  <a:srgbClr val="033C5B"/>
                </a:solidFill>
                <a:latin typeface="HK Grotesk Bold"/>
              </a:rPr>
              <a:t>Reflexion</a:t>
            </a:r>
            <a:r>
              <a:rPr lang="tr-TR" sz="6999" spc="-69" dirty="0">
                <a:solidFill>
                  <a:srgbClr val="033C5B"/>
                </a:solidFill>
                <a:latin typeface="HK Grotesk Bold"/>
              </a:rPr>
              <a:t>sa</a:t>
            </a:r>
            <a:r>
              <a:rPr lang="en-US" sz="6999" spc="-69" dirty="0" err="1">
                <a:solidFill>
                  <a:srgbClr val="033C5B"/>
                </a:solidFill>
                <a:latin typeface="HK Grotesk Bold"/>
              </a:rPr>
              <a:t>ktivität</a:t>
            </a:r>
            <a:endParaRPr lang="en-US" sz="6999" spc="-69" dirty="0">
              <a:solidFill>
                <a:srgbClr val="033C5B"/>
              </a:solidFill>
              <a:latin typeface="HK Grotesk Bold"/>
            </a:endParaRPr>
          </a:p>
        </p:txBody>
      </p:sp>
      <p:sp>
        <p:nvSpPr>
          <p:cNvPr id="11" name="TextBox 11"/>
          <p:cNvSpPr txBox="1"/>
          <p:nvPr/>
        </p:nvSpPr>
        <p:spPr>
          <a:xfrm>
            <a:off x="3058697" y="1883429"/>
            <a:ext cx="14720778" cy="444994"/>
          </a:xfrm>
          <a:prstGeom prst="rect">
            <a:avLst/>
          </a:prstGeom>
        </p:spPr>
        <p:txBody>
          <a:bodyPr wrap="square" lIns="0" tIns="0" rIns="0" bIns="0" rtlCol="0" anchor="t">
            <a:spAutoFit/>
          </a:bodyPr>
          <a:lstStyle/>
          <a:p>
            <a:pPr>
              <a:lnSpc>
                <a:spcPts val="3639"/>
              </a:lnSpc>
              <a:spcBef>
                <a:spcPct val="0"/>
              </a:spcBef>
            </a:pPr>
            <a:r>
              <a:rPr lang="en-GB" sz="2599" dirty="0">
                <a:solidFill>
                  <a:srgbClr val="121212"/>
                </a:solidFill>
                <a:latin typeface="HK Grotesk Bold" panose="020B0604020202020204" charset="0"/>
              </a:rPr>
              <a:t>Gemeinsame Erstellung von Inhalten</a:t>
            </a:r>
            <a:r>
              <a:rPr lang="en-GB" sz="2800" b="0" i="0" dirty="0">
                <a:solidFill>
                  <a:srgbClr val="0D0D0D"/>
                </a:solidFill>
                <a:effectLst/>
                <a:latin typeface="Söhne"/>
              </a:rPr>
              <a:t>: </a:t>
            </a:r>
            <a:r>
              <a:rPr lang="en-GB" sz="2599" dirty="0">
                <a:solidFill>
                  <a:srgbClr val="121212"/>
                </a:solidFill>
                <a:latin typeface="HK Grotesk Light"/>
              </a:rPr>
              <a:t>Reflexion über unsere Reise der gemeinsamen Erstellung</a:t>
            </a:r>
            <a:endParaRPr lang="en-US" sz="2599" dirty="0">
              <a:solidFill>
                <a:srgbClr val="121212"/>
              </a:solidFill>
              <a:latin typeface="HK Grotesk Light"/>
            </a:endParaRPr>
          </a:p>
        </p:txBody>
      </p:sp>
      <p:sp>
        <p:nvSpPr>
          <p:cNvPr id="16" name="TextBox 15">
            <a:extLst>
              <a:ext uri="{FF2B5EF4-FFF2-40B4-BE49-F238E27FC236}">
                <a16:creationId xmlns:a16="http://schemas.microsoft.com/office/drawing/2014/main" id="{D33B6FF5-64F2-6858-91AD-6F94DD8C62A7}"/>
              </a:ext>
            </a:extLst>
          </p:cNvPr>
          <p:cNvSpPr txBox="1"/>
          <p:nvPr/>
        </p:nvSpPr>
        <p:spPr>
          <a:xfrm>
            <a:off x="3058697" y="2587558"/>
            <a:ext cx="11114503" cy="5016758"/>
          </a:xfrm>
          <a:prstGeom prst="rect">
            <a:avLst/>
          </a:prstGeom>
          <a:noFill/>
        </p:spPr>
        <p:txBody>
          <a:bodyPr wrap="square">
            <a:spAutoFit/>
          </a:bodyPr>
          <a:lstStyle/>
          <a:p>
            <a:pPr marL="342900" indent="-342900">
              <a:spcBef>
                <a:spcPts val="1200"/>
              </a:spcBef>
              <a:spcAft>
                <a:spcPts val="1200"/>
              </a:spcAft>
              <a:buFont typeface="+mj-lt"/>
              <a:buAutoNum type="arabicPeriod"/>
            </a:pPr>
            <a:r>
              <a:rPr lang="en-GB" sz="2000" dirty="0">
                <a:solidFill>
                  <a:srgbClr val="121212"/>
                </a:solidFill>
                <a:latin typeface="HK Grotesk Light"/>
              </a:rPr>
              <a:t>Denken Sie an ein kürzlich durchgeführtes Projekt zur gemeinsamen Erstellung von Inhalten, an dem Sie beteiligt waren. Was waren die Schlüsselfaktoren, die zum Erfolg oder zu den Herausforderungen des Projekts beigetragen haben? Wie hat sich die Vielfalt des Teams auf die erstellten Inhalte ausgewirkt?</a:t>
            </a:r>
          </a:p>
          <a:p>
            <a:pPr marL="342900" indent="-342900">
              <a:spcBef>
                <a:spcPts val="1200"/>
              </a:spcBef>
              <a:spcAft>
                <a:spcPts val="1200"/>
              </a:spcAft>
              <a:buFont typeface="+mj-lt"/>
              <a:buAutoNum type="arabicPeriod"/>
            </a:pPr>
            <a:r>
              <a:rPr lang="en-GB" sz="2000" dirty="0">
                <a:solidFill>
                  <a:srgbClr val="121212"/>
                </a:solidFill>
                <a:latin typeface="HK Grotesk Light"/>
              </a:rPr>
              <a:t>Reflektieren Sie die eingesetzten Arbeitsabläufe und Managementstrategien. Waren sie effektiv? Warum oder warum nicht? Welche Tools oder Plattformen wurden verwendet, und wie haben sie die Zusammenarbeit erleichtert oder behindert?</a:t>
            </a:r>
          </a:p>
          <a:p>
            <a:pPr marL="342900" indent="-342900">
              <a:spcBef>
                <a:spcPts val="1200"/>
              </a:spcBef>
              <a:spcAft>
                <a:spcPts val="1200"/>
              </a:spcAft>
              <a:buFont typeface="+mj-lt"/>
              <a:buAutoNum type="arabicPeriod"/>
            </a:pPr>
            <a:r>
              <a:rPr lang="en-GB" sz="2000" dirty="0">
                <a:solidFill>
                  <a:srgbClr val="121212"/>
                </a:solidFill>
                <a:latin typeface="HK Grotesk Light"/>
              </a:rPr>
              <a:t>Auf welche Art und Weise haben die kollaborativen Inhalte verschiedene Arten von Lernenden angesprochen? Inwiefern spiegelte der Inhalt ein Verständnis für unterschiedliche Lernbedürfnisse wider?</a:t>
            </a:r>
          </a:p>
          <a:p>
            <a:pPr marL="342900" indent="-342900">
              <a:spcBef>
                <a:spcPts val="1200"/>
              </a:spcBef>
              <a:spcAft>
                <a:spcPts val="1200"/>
              </a:spcAft>
              <a:buFont typeface="+mj-lt"/>
              <a:buAutoNum type="arabicPeriod"/>
            </a:pPr>
            <a:r>
              <a:rPr lang="en-GB" sz="2000" dirty="0">
                <a:solidFill>
                  <a:srgbClr val="121212"/>
                </a:solidFill>
                <a:latin typeface="HK Grotesk Light"/>
              </a:rPr>
              <a:t>Was haben Sie über Ihre eigenen Stärken und verbesserungswürdigen Bereiche bei der gemeinschaftlichen Erstellung von Inhalten gelernt? Wie können Sie diese Erkenntnisse für künftige kollaborative Bemühungen nutzen?</a:t>
            </a:r>
          </a:p>
          <a:p>
            <a:pPr marL="342900" indent="-342900">
              <a:spcBef>
                <a:spcPts val="1200"/>
              </a:spcBef>
              <a:spcAft>
                <a:spcPts val="1200"/>
              </a:spcAft>
              <a:buFont typeface="+mj-lt"/>
              <a:buAutoNum type="arabicPeriod"/>
            </a:pPr>
            <a:r>
              <a:rPr lang="en-GB" sz="2000" dirty="0">
                <a:solidFill>
                  <a:srgbClr val="121212"/>
                </a:solidFill>
                <a:latin typeface="HK Grotesk Light"/>
              </a:rPr>
              <a:t>Welche Strategien werden Sie anwenden, um die Zusammenarbeit bei Ihrem nächsten Projekt zur Erstellung von Inhalten zu verbessern? Gibt es bestimmte Tools oder Techniken, die Sie zur Unterstützung dieser Strategien weiter erforschen wollen?</a:t>
            </a:r>
          </a:p>
        </p:txBody>
      </p:sp>
      <p:sp>
        <p:nvSpPr>
          <p:cNvPr id="13" name="Google Shape;117;p3">
            <a:extLst>
              <a:ext uri="{FF2B5EF4-FFF2-40B4-BE49-F238E27FC236}">
                <a16:creationId xmlns:a16="http://schemas.microsoft.com/office/drawing/2014/main" id="{AC1CF934-6D58-9BC7-EE5F-6BE832A44E4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F76338DE-ED7D-1325-6A12-736D38FC33B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F62ADD22-9711-4DC3-F181-EB0F22229E7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8" name="Picture 17">
            <a:extLst>
              <a:ext uri="{FF2B5EF4-FFF2-40B4-BE49-F238E27FC236}">
                <a16:creationId xmlns:a16="http://schemas.microsoft.com/office/drawing/2014/main" id="{F452C3B7-1314-CEDB-2F9C-5FBD4D4940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CF66900F-D299-4341-02EA-1FEF512DC6EB}"/>
              </a:ext>
            </a:extLst>
          </p:cNvPr>
          <p:cNvPicPr>
            <a:picLocks noChangeAspect="1"/>
          </p:cNvPicPr>
          <p:nvPr/>
        </p:nvPicPr>
        <p:blipFill>
          <a:blip r:embed="rId11"/>
          <a:stretch>
            <a:fillRect/>
          </a:stretch>
        </p:blipFill>
        <p:spPr>
          <a:xfrm>
            <a:off x="2590067" y="9308200"/>
            <a:ext cx="2637514" cy="5533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0F96414E-C980-EC13-2FB6-5DC7EC96963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2B2EB09-ED2D-9171-8C5B-33FD7E69CF0C}"/>
              </a:ext>
            </a:extLst>
          </p:cNvPr>
          <p:cNvSpPr/>
          <p:nvPr/>
        </p:nvSpPr>
        <p:spPr>
          <a:xfrm>
            <a:off x="-130877" y="-38241"/>
            <a:ext cx="2766824" cy="5218616"/>
          </a:xfrm>
          <a:prstGeom prst="rect">
            <a:avLst/>
          </a:prstGeom>
          <a:solidFill>
            <a:srgbClr val="FB8709"/>
          </a:solidFill>
        </p:spPr>
        <p:txBody>
          <a:bodyPr/>
          <a:lstStyle/>
          <a:p>
            <a:endParaRPr lang="en-IE"/>
          </a:p>
        </p:txBody>
      </p:sp>
      <p:sp>
        <p:nvSpPr>
          <p:cNvPr id="3" name="Freeform 3">
            <a:extLst>
              <a:ext uri="{FF2B5EF4-FFF2-40B4-BE49-F238E27FC236}">
                <a16:creationId xmlns:a16="http://schemas.microsoft.com/office/drawing/2014/main" id="{41C93104-E7BE-9D65-C8B5-6FA2BCB97B0F}"/>
              </a:ext>
            </a:extLst>
          </p:cNvPr>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a:extLst>
              <a:ext uri="{FF2B5EF4-FFF2-40B4-BE49-F238E27FC236}">
                <a16:creationId xmlns:a16="http://schemas.microsoft.com/office/drawing/2014/main" id="{630E494D-F301-50D8-47B8-B08383FB98B2}"/>
              </a:ext>
            </a:extLst>
          </p:cNvPr>
          <p:cNvSpPr/>
          <p:nvPr/>
        </p:nvSpPr>
        <p:spPr>
          <a:xfrm>
            <a:off x="-130877" y="5143500"/>
            <a:ext cx="2766824" cy="3665330"/>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0D1665B5-8900-A345-2612-2FE825E030A2}"/>
              </a:ext>
            </a:extLst>
          </p:cNvPr>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a:extLst>
              <a:ext uri="{FF2B5EF4-FFF2-40B4-BE49-F238E27FC236}">
                <a16:creationId xmlns:a16="http://schemas.microsoft.com/office/drawing/2014/main" id="{B5B3E28E-ABD1-A5C4-4D6E-C2864740618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0" name="TextBox 10">
            <a:extLst>
              <a:ext uri="{FF2B5EF4-FFF2-40B4-BE49-F238E27FC236}">
                <a16:creationId xmlns:a16="http://schemas.microsoft.com/office/drawing/2014/main" id="{95CAF1D6-5189-8A8B-7B4C-FAC55EE587F3}"/>
              </a:ext>
            </a:extLst>
          </p:cNvPr>
          <p:cNvSpPr txBox="1"/>
          <p:nvPr/>
        </p:nvSpPr>
        <p:spPr>
          <a:xfrm>
            <a:off x="3058697" y="773904"/>
            <a:ext cx="13265244"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Ressourcen</a:t>
            </a:r>
          </a:p>
        </p:txBody>
      </p:sp>
      <p:sp>
        <p:nvSpPr>
          <p:cNvPr id="16" name="TextBox 15">
            <a:extLst>
              <a:ext uri="{FF2B5EF4-FFF2-40B4-BE49-F238E27FC236}">
                <a16:creationId xmlns:a16="http://schemas.microsoft.com/office/drawing/2014/main" id="{21218957-2633-A5C2-7612-6C0818D86380}"/>
              </a:ext>
            </a:extLst>
          </p:cNvPr>
          <p:cNvSpPr txBox="1"/>
          <p:nvPr/>
        </p:nvSpPr>
        <p:spPr>
          <a:xfrm>
            <a:off x="3200400" y="2075320"/>
            <a:ext cx="11114503" cy="196329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6"/>
              </a:rPr>
              <a:t>Verbesserung des Instruktionsdesigns: Feedback und iterative Verfeinerung</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7"/>
              </a:rPr>
              <a:t>Den Wert der Zusammenarbeit verstehen </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8"/>
              </a:rPr>
              <a:t>Ein detaillierter Leitfaden für erfolgreiche Content-Zusammenarbeit</a:t>
            </a:r>
            <a:endParaRPr lang="en-BE" sz="24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2400" u="sng" dirty="0">
                <a:solidFill>
                  <a:srgbClr val="0563C1"/>
                </a:solidFill>
                <a:effectLst/>
                <a:latin typeface="Calibri" panose="020F0502020204030204" pitchFamily="34" charset="0"/>
                <a:ea typeface="Calibri" panose="020F0502020204030204" pitchFamily="34" charset="0"/>
                <a:hlinkClick r:id="rId9"/>
              </a:rPr>
              <a:t>Die Macht der Zusammenarbeit: Nutzen Sie die Ideen Ihres Teams</a:t>
            </a:r>
            <a:endParaRPr lang="en-BE" sz="2400" dirty="0">
              <a:effectLst/>
              <a:latin typeface="Calibri" panose="020F0502020204030204" pitchFamily="34" charset="0"/>
              <a:ea typeface="Calibri" panose="020F0502020204030204" pitchFamily="34" charset="0"/>
            </a:endParaRPr>
          </a:p>
        </p:txBody>
      </p:sp>
      <p:sp>
        <p:nvSpPr>
          <p:cNvPr id="13" name="Google Shape;117;p3">
            <a:extLst>
              <a:ext uri="{FF2B5EF4-FFF2-40B4-BE49-F238E27FC236}">
                <a16:creationId xmlns:a16="http://schemas.microsoft.com/office/drawing/2014/main" id="{211783C3-219A-66F3-0659-B01419D745A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918713AB-97C0-DB34-B4D2-06D35570E2C7}"/>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90798EC9-3374-DCE8-BFFA-71B314F9337B}"/>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8" name="Picture 17">
            <a:extLst>
              <a:ext uri="{FF2B5EF4-FFF2-40B4-BE49-F238E27FC236}">
                <a16:creationId xmlns:a16="http://schemas.microsoft.com/office/drawing/2014/main" id="{7D3A9994-3399-370C-34EE-12E26C5BCA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6" name="Picture 5" descr="Blue text on a white background&#10;&#10;Description automatically generated">
            <a:extLst>
              <a:ext uri="{FF2B5EF4-FFF2-40B4-BE49-F238E27FC236}">
                <a16:creationId xmlns:a16="http://schemas.microsoft.com/office/drawing/2014/main" id="{C8084A8D-B058-2BAE-FDC7-944731B25AF6}"/>
              </a:ext>
            </a:extLst>
          </p:cNvPr>
          <p:cNvPicPr>
            <a:picLocks noChangeAspect="1"/>
          </p:cNvPicPr>
          <p:nvPr/>
        </p:nvPicPr>
        <p:blipFill>
          <a:blip r:embed="rId13"/>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080194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4742" y="-150232"/>
            <a:ext cx="1246758" cy="8963824"/>
          </a:xfrm>
          <a:prstGeom prst="rect">
            <a:avLst/>
          </a:prstGeom>
          <a:solidFill>
            <a:srgbClr val="FB8709"/>
          </a:solidFill>
        </p:spPr>
        <p:txBody>
          <a:bodyPr/>
          <a:lstStyle/>
          <a:p>
            <a:endParaRPr lang="en-IE"/>
          </a:p>
        </p:txBody>
      </p:sp>
      <p:grpSp>
        <p:nvGrpSpPr>
          <p:cNvPr id="3" name="Group 3"/>
          <p:cNvGrpSpPr/>
          <p:nvPr/>
        </p:nvGrpSpPr>
        <p:grpSpPr>
          <a:xfrm rot="-10800000">
            <a:off x="13961765" y="-1849"/>
            <a:ext cx="4329736" cy="4322808"/>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Stärkung des kollaborativen Lernens</a:t>
            </a:r>
            <a:r>
              <a:rPr lang="en-GB" sz="2400" dirty="0">
                <a:solidFill>
                  <a:srgbClr val="121212"/>
                </a:solidFill>
                <a:latin typeface="HK Grotesk Light"/>
              </a:rPr>
              <a:t>:</a:t>
            </a:r>
          </a:p>
        </p:txBody>
      </p:sp>
      <p:grpSp>
        <p:nvGrpSpPr>
          <p:cNvPr id="9" name="Group 9"/>
          <p:cNvGrpSpPr>
            <a:grpSpLocks noChangeAspect="1"/>
          </p:cNvGrpSpPr>
          <p:nvPr/>
        </p:nvGrpSpPr>
        <p:grpSpPr>
          <a:xfrm>
            <a:off x="16826047" y="607663"/>
            <a:ext cx="842075" cy="84207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p:cNvSpPr/>
          <p:nvPr/>
        </p:nvSpPr>
        <p:spPr>
          <a:xfrm rot="5400000">
            <a:off x="9139238" y="173356"/>
            <a:ext cx="9525" cy="17270948"/>
          </a:xfrm>
          <a:prstGeom prst="rect">
            <a:avLst/>
          </a:prstGeom>
          <a:solidFill>
            <a:srgbClr val="FB8709"/>
          </a:solidFill>
        </p:spPr>
        <p:txBody>
          <a:bodyPr/>
          <a:lstStyle/>
          <a:p>
            <a:endParaRPr lang="en-IE"/>
          </a:p>
        </p:txBody>
      </p:sp>
      <p:sp>
        <p:nvSpPr>
          <p:cNvPr id="16" name="TextBox 15">
            <a:extLst>
              <a:ext uri="{FF2B5EF4-FFF2-40B4-BE49-F238E27FC236}">
                <a16:creationId xmlns:a16="http://schemas.microsoft.com/office/drawing/2014/main" id="{B16F5E03-00D2-26E5-7BA2-63E12038ABCF}"/>
              </a:ext>
            </a:extLst>
          </p:cNvPr>
          <p:cNvSpPr txBox="1"/>
          <p:nvPr/>
        </p:nvSpPr>
        <p:spPr>
          <a:xfrm>
            <a:off x="508526" y="2159555"/>
            <a:ext cx="12562722" cy="1200329"/>
          </a:xfrm>
          <a:prstGeom prst="rect">
            <a:avLst/>
          </a:prstGeom>
          <a:noFill/>
        </p:spPr>
        <p:txBody>
          <a:bodyPr wrap="square">
            <a:spAutoFit/>
          </a:bodyPr>
          <a:lstStyle/>
          <a:p>
            <a:pPr marL="285750" indent="-285750">
              <a:spcBef>
                <a:spcPts val="1200"/>
              </a:spcBef>
              <a:spcAft>
                <a:spcPts val="1200"/>
              </a:spcAft>
              <a:buFont typeface="Arial" panose="020B0604020202020204" pitchFamily="34" charset="0"/>
              <a:buChar char="•"/>
            </a:pPr>
            <a:r>
              <a:rPr lang="en-GB" sz="2400" dirty="0">
                <a:solidFill>
                  <a:srgbClr val="121212"/>
                </a:solidFill>
                <a:latin typeface="HK Grotesk Light"/>
              </a:rPr>
              <a:t>Bei der gemeinsamen Erstellung von Inhalten in der Berufsbildung arbeiten Lehrende und Lernende zusammen, um Lernmaterialien zu erstellen, die reale Anwendungen widerspiegeln und so aktives Lernen und die Entwicklung von Fähigkeiten fördern.</a:t>
            </a:r>
            <a:endParaRPr lang="en-US" sz="2400" dirty="0">
              <a:solidFill>
                <a:srgbClr val="121212"/>
              </a:solidFill>
              <a:latin typeface="HK Grotesk Light"/>
            </a:endParaRPr>
          </a:p>
        </p:txBody>
      </p:sp>
      <p:sp>
        <p:nvSpPr>
          <p:cNvPr id="20" name="TextBox 19">
            <a:extLst>
              <a:ext uri="{FF2B5EF4-FFF2-40B4-BE49-F238E27FC236}">
                <a16:creationId xmlns:a16="http://schemas.microsoft.com/office/drawing/2014/main" id="{24CCC260-A739-CE20-1865-4DC6CCAA9544}"/>
              </a:ext>
            </a:extLst>
          </p:cNvPr>
          <p:cNvSpPr txBox="1"/>
          <p:nvPr/>
        </p:nvSpPr>
        <p:spPr>
          <a:xfrm>
            <a:off x="433345" y="253121"/>
            <a:ext cx="14044656" cy="2027991"/>
          </a:xfrm>
          <a:prstGeom prst="rect">
            <a:avLst/>
          </a:prstGeom>
          <a:noFill/>
        </p:spPr>
        <p:txBody>
          <a:bodyPr wrap="square">
            <a:spAutoFit/>
          </a:bodyPr>
          <a:lstStyle/>
          <a:p>
            <a:pPr>
              <a:lnSpc>
                <a:spcPts val="7699"/>
              </a:lnSpc>
            </a:pPr>
            <a:r>
              <a:rPr lang="en-GB" sz="5400" b="1" spc="-69" dirty="0">
                <a:solidFill>
                  <a:srgbClr val="033C5B"/>
                </a:solidFill>
                <a:latin typeface="HK Grotesk Bold"/>
              </a:rPr>
              <a:t>Gemeinsame Erstellung von Inhalten in der Berufsbildung</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246DDD33-6115-E641-9207-14B4420E001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A044A943-F7E6-CD98-DE77-2FC5BFC09D6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C212BB30-42D6-97D0-8705-D175D4136F33}"/>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1" name="Picture 20">
            <a:extLst>
              <a:ext uri="{FF2B5EF4-FFF2-40B4-BE49-F238E27FC236}">
                <a16:creationId xmlns:a16="http://schemas.microsoft.com/office/drawing/2014/main" id="{6C11BDA5-13D1-29F4-C145-8561AB702A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3" name="Picture 22" descr="A diagram of a pyramid&#10;&#10;Description automatically generated">
            <a:extLst>
              <a:ext uri="{FF2B5EF4-FFF2-40B4-BE49-F238E27FC236}">
                <a16:creationId xmlns:a16="http://schemas.microsoft.com/office/drawing/2014/main" id="{BF012D80-2B58-461B-F724-5A1B6DB7E2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038" y="3328695"/>
            <a:ext cx="9935924" cy="4418563"/>
          </a:xfrm>
          <a:prstGeom prst="rect">
            <a:avLst/>
          </a:prstGeom>
        </p:spPr>
      </p:pic>
      <p:sp>
        <p:nvSpPr>
          <p:cNvPr id="26" name="TextBox 25">
            <a:extLst>
              <a:ext uri="{FF2B5EF4-FFF2-40B4-BE49-F238E27FC236}">
                <a16:creationId xmlns:a16="http://schemas.microsoft.com/office/drawing/2014/main" id="{0A5274D1-9F23-7722-F785-F0F630293974}"/>
              </a:ext>
            </a:extLst>
          </p:cNvPr>
          <p:cNvSpPr txBox="1"/>
          <p:nvPr/>
        </p:nvSpPr>
        <p:spPr>
          <a:xfrm>
            <a:off x="4850747" y="7851058"/>
            <a:ext cx="9144000" cy="523220"/>
          </a:xfrm>
          <a:prstGeom prst="rect">
            <a:avLst/>
          </a:prstGeom>
          <a:noFill/>
        </p:spPr>
        <p:txBody>
          <a:bodyPr wrap="square">
            <a:spAutoFit/>
          </a:bodyPr>
          <a:lstStyle/>
          <a:p>
            <a:r>
              <a:rPr lang="en-GB" sz="1400" i="1" dirty="0"/>
              <a:t>Quelle: </a:t>
            </a:r>
            <a:r>
              <a:rPr lang="en-BE" sz="1400" i="1" dirty="0">
                <a:hlinkClick r:id="rId6"/>
              </a:rPr>
              <a:t>https:</a:t>
            </a:r>
            <a:r>
              <a:rPr lang="en-GB" sz="1400" i="1" dirty="0"/>
              <a:t>//www.researchgate.net/figure/Synthesis-of-the-models-and-theories-associated-with-Flipped-Learning_fig1_375609813 </a:t>
            </a:r>
            <a:endParaRPr lang="en-BE" sz="1400" i="1" dirty="0"/>
          </a:p>
        </p:txBody>
      </p:sp>
      <p:pic>
        <p:nvPicPr>
          <p:cNvPr id="6" name="Picture 5" descr="Blue text on a white background&#10;&#10;Description automatically generated">
            <a:extLst>
              <a:ext uri="{FF2B5EF4-FFF2-40B4-BE49-F238E27FC236}">
                <a16:creationId xmlns:a16="http://schemas.microsoft.com/office/drawing/2014/main" id="{D6A8B109-A9C9-5602-4ACB-FC5C0A3F6FBA}"/>
              </a:ext>
            </a:extLst>
          </p:cNvPr>
          <p:cNvPicPr>
            <a:picLocks noChangeAspect="1"/>
          </p:cNvPicPr>
          <p:nvPr/>
        </p:nvPicPr>
        <p:blipFill>
          <a:blip r:embed="rId7"/>
          <a:stretch>
            <a:fillRect/>
          </a:stretch>
        </p:blipFill>
        <p:spPr>
          <a:xfrm>
            <a:off x="2590067" y="9308200"/>
            <a:ext cx="2637514" cy="5533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8F83-512F-E249-B57C-A292C882FEE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0640E52-E3BF-784C-C839-54F951F1FA12}"/>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F2C98EB4-3098-6892-2170-53460DD045B5}"/>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D13224E-E7CD-FC9D-10C8-9DEA25A47F3C}"/>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356F5E11-5F31-9C35-5F72-3DBE46D0B977}"/>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Stärkung des kollaborativen Lernens</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F0424B31-A59F-5ACF-CE91-181C42B12484}"/>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78DAB90B-A933-9D4A-C5CE-6BDAAA74D55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CEA92EA-FC1E-7567-B750-D55704113239}"/>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0A3B222D-9FB3-306F-7AD2-AFC711E16749}"/>
              </a:ext>
            </a:extLst>
          </p:cNvPr>
          <p:cNvSpPr txBox="1"/>
          <p:nvPr/>
        </p:nvSpPr>
        <p:spPr>
          <a:xfrm>
            <a:off x="379890" y="459222"/>
            <a:ext cx="14631510" cy="2027991"/>
          </a:xfrm>
          <a:prstGeom prst="rect">
            <a:avLst/>
          </a:prstGeom>
          <a:noFill/>
        </p:spPr>
        <p:txBody>
          <a:bodyPr wrap="square">
            <a:spAutoFit/>
          </a:bodyPr>
          <a:lstStyle/>
          <a:p>
            <a:pPr>
              <a:lnSpc>
                <a:spcPts val="7699"/>
              </a:lnSpc>
            </a:pPr>
            <a:r>
              <a:rPr lang="en-GB" sz="5400" b="1" spc="-69" dirty="0">
                <a:solidFill>
                  <a:srgbClr val="033C5B"/>
                </a:solidFill>
                <a:latin typeface="HK Grotesk Bold"/>
              </a:rPr>
              <a:t>Die Bedeutung der kollaborativen Erstellung von Inhalten in der Berufsbildung</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28BA9C6A-8E86-C8AA-8B2A-954722FA023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CC02B10E-B97B-6263-5063-9339BED6BA6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17D38932-7F3B-47E6-28FF-96E11DF47EF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1" name="Picture 20">
            <a:extLst>
              <a:ext uri="{FF2B5EF4-FFF2-40B4-BE49-F238E27FC236}">
                <a16:creationId xmlns:a16="http://schemas.microsoft.com/office/drawing/2014/main" id="{6B264C49-602A-652A-12B0-8C2DBE457A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4" name="TextBox 15">
            <a:extLst>
              <a:ext uri="{FF2B5EF4-FFF2-40B4-BE49-F238E27FC236}">
                <a16:creationId xmlns:a16="http://schemas.microsoft.com/office/drawing/2014/main" id="{8301B630-6C82-CDCF-4A4D-AF2903A15CD4}"/>
              </a:ext>
            </a:extLst>
          </p:cNvPr>
          <p:cNvGraphicFramePr/>
          <p:nvPr>
            <p:extLst>
              <p:ext uri="{D42A27DB-BD31-4B8C-83A1-F6EECF244321}">
                <p14:modId xmlns:p14="http://schemas.microsoft.com/office/powerpoint/2010/main" val="3862607967"/>
              </p:ext>
            </p:extLst>
          </p:nvPr>
        </p:nvGraphicFramePr>
        <p:xfrm>
          <a:off x="395813" y="1894724"/>
          <a:ext cx="16214251" cy="5149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Blue text on a white background&#10;&#10;Description automatically generated">
            <a:extLst>
              <a:ext uri="{FF2B5EF4-FFF2-40B4-BE49-F238E27FC236}">
                <a16:creationId xmlns:a16="http://schemas.microsoft.com/office/drawing/2014/main" id="{9F810225-ACB3-CFAE-EBCD-13E718594CAD}"/>
              </a:ext>
            </a:extLst>
          </p:cNvPr>
          <p:cNvPicPr>
            <a:picLocks noChangeAspect="1"/>
          </p:cNvPicPr>
          <p:nvPr/>
        </p:nvPicPr>
        <p:blipFill>
          <a:blip r:embed="rId10"/>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2812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E0D75-39EE-6653-FACE-2E109BCDFAC2}"/>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E6F23D29-8B41-C846-7483-5DC82DEC5E19}"/>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5E41FDC-7B1A-23FA-E2C4-DD6B0C8AE11C}"/>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265A50AB-6696-A633-BBA3-B0162B77260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BCBCB623-1C4F-4EC4-B5DB-6CF4634F0638}"/>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Stärkung des kollaborativen Lernens</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2770E78A-D761-9FE3-90F4-1ABFBE1A893B}"/>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76A120E5-2D33-FF98-4591-1E5EA1F7CFDE}"/>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AE80DD83-1987-A749-745B-359C7BBA7C2A}"/>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E727726A-C8C1-E0A8-C9CC-E33A2E387839}"/>
              </a:ext>
            </a:extLst>
          </p:cNvPr>
          <p:cNvSpPr txBox="1"/>
          <p:nvPr/>
        </p:nvSpPr>
        <p:spPr>
          <a:xfrm>
            <a:off x="353218" y="305443"/>
            <a:ext cx="11987256" cy="1754326"/>
          </a:xfrm>
          <a:prstGeom prst="rect">
            <a:avLst/>
          </a:prstGeom>
          <a:noFill/>
        </p:spPr>
        <p:txBody>
          <a:bodyPr wrap="square">
            <a:spAutoFit/>
          </a:bodyPr>
          <a:lstStyle/>
          <a:p>
            <a:r>
              <a:rPr lang="en-GB" sz="5400" b="1" spc="-69" dirty="0">
                <a:solidFill>
                  <a:srgbClr val="033C5B"/>
                </a:solidFill>
                <a:latin typeface="HK Grotesk Bold"/>
              </a:rPr>
              <a:t>Vorteile der kollaborativen Erstellung von Inhalten für die Berufsbildung</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9968C08D-CE55-85B2-8EC0-09E6263A736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8E3E59EB-FC3F-76E3-116A-F88D54B2180C}"/>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1A7CDD1A-D323-1FC9-A5C4-EA72658B0C9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1" name="Picture 20">
            <a:extLst>
              <a:ext uri="{FF2B5EF4-FFF2-40B4-BE49-F238E27FC236}">
                <a16:creationId xmlns:a16="http://schemas.microsoft.com/office/drawing/2014/main" id="{A26C07C7-B22C-F561-2EB9-87589E80C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Rectangle 5">
            <a:extLst>
              <a:ext uri="{FF2B5EF4-FFF2-40B4-BE49-F238E27FC236}">
                <a16:creationId xmlns:a16="http://schemas.microsoft.com/office/drawing/2014/main" id="{00FE4702-07B3-36EE-2A34-ADCC3E380192}"/>
              </a:ext>
            </a:extLst>
          </p:cNvPr>
          <p:cNvSpPr/>
          <p:nvPr/>
        </p:nvSpPr>
        <p:spPr>
          <a:xfrm>
            <a:off x="508526" y="2159555"/>
            <a:ext cx="7492473" cy="5149236"/>
          </a:xfrm>
          <a:prstGeom prst="rect">
            <a:avLst/>
          </a:prstGeom>
        </p:spPr>
        <p:txBody>
          <a:bodyPr/>
          <a:lstStyle/>
          <a:p>
            <a:pPr marL="285750" lvl="0" indent="-285750">
              <a:buFont typeface="Arial" panose="020B0604020202020204" pitchFamily="34" charset="0"/>
              <a:buChar char="•"/>
            </a:pPr>
            <a:r>
              <a:rPr lang="en-GB" sz="2800" b="1" dirty="0"/>
              <a:t>Praktische Anwendung</a:t>
            </a:r>
            <a:r>
              <a:rPr lang="en-GB" sz="2800" dirty="0"/>
              <a:t>: Die gemeinsame Erstellung ermöglicht es den Schülern, theoretisches Wissen auf praktische Projekte anzuwenden, die denen in ihrem Beruf ähneln.</a:t>
            </a:r>
          </a:p>
          <a:p>
            <a:pPr marL="285750" lvl="0" indent="-285750">
              <a:buFont typeface="Arial" panose="020B0604020202020204" pitchFamily="34" charset="0"/>
              <a:buChar char="•"/>
            </a:pPr>
            <a:r>
              <a:rPr lang="en-GB" sz="2800" b="1" dirty="0"/>
              <a:t>Vielfältige Fähigkeiten</a:t>
            </a:r>
            <a:r>
              <a:rPr lang="en-GB" sz="2800" dirty="0"/>
              <a:t>: Durch die gemeinsame Arbeit an Inhalten lernen die Schüler verschiedene Rollen kennen, ähnlich wie in einer realen Arbeitsumgebung.</a:t>
            </a:r>
          </a:p>
          <a:p>
            <a:pPr marL="285750" lvl="0" indent="-285750">
              <a:buFont typeface="Arial" panose="020B0604020202020204" pitchFamily="34" charset="0"/>
              <a:buChar char="•"/>
            </a:pPr>
            <a:r>
              <a:rPr lang="en-GB" sz="2800" b="1" dirty="0"/>
              <a:t>Maßgeschneidertes Lernen</a:t>
            </a:r>
            <a:r>
              <a:rPr lang="en-GB" sz="2800" dirty="0"/>
              <a:t>: Die gemeinsam erstellten Materialien können auf verschiedene Berufszweige zugeschnitten werden, z. B. Elektrotechnik, Gastgewerbe oder Tischlerei, wodurch das Lernen sehr relevant wird.</a:t>
            </a:r>
            <a:endParaRPr lang="en-US" sz="2800" dirty="0"/>
          </a:p>
        </p:txBody>
      </p:sp>
      <p:pic>
        <p:nvPicPr>
          <p:cNvPr id="11" name="Picture 10" descr="A group of people sitting at a table&#10;&#10;Description automatically generated">
            <a:extLst>
              <a:ext uri="{FF2B5EF4-FFF2-40B4-BE49-F238E27FC236}">
                <a16:creationId xmlns:a16="http://schemas.microsoft.com/office/drawing/2014/main" id="{3D412A77-B63B-1F9E-F430-3121CD83A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746" y="2270522"/>
            <a:ext cx="8716892" cy="4903252"/>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EEC95D89-72F8-916C-9988-8AE338CB3AB4}"/>
              </a:ext>
            </a:extLst>
          </p:cNvPr>
          <p:cNvSpPr txBox="1"/>
          <p:nvPr/>
        </p:nvSpPr>
        <p:spPr>
          <a:xfrm>
            <a:off x="9525000" y="7240797"/>
            <a:ext cx="9144000" cy="338554"/>
          </a:xfrm>
          <a:prstGeom prst="rect">
            <a:avLst/>
          </a:prstGeom>
          <a:noFill/>
        </p:spPr>
        <p:txBody>
          <a:bodyPr wrap="square">
            <a:spAutoFit/>
          </a:bodyPr>
          <a:lstStyle/>
          <a:p>
            <a:r>
              <a:rPr lang="en-GB" sz="1600" i="1" dirty="0"/>
              <a:t>Quelle: </a:t>
            </a:r>
            <a:r>
              <a:rPr lang="en-BE" sz="1600" i="1" dirty="0">
                <a:hlinkClick r:id="rId6"/>
              </a:rPr>
              <a:t>https:</a:t>
            </a:r>
            <a:r>
              <a:rPr lang="en-GB" sz="1600" i="1" dirty="0"/>
              <a:t>//www.educate-me.co/blog/benefits-of-collaborative-learning </a:t>
            </a:r>
            <a:endParaRPr lang="en-BE" sz="1600" i="1" dirty="0"/>
          </a:p>
        </p:txBody>
      </p:sp>
      <p:pic>
        <p:nvPicPr>
          <p:cNvPr id="8" name="Picture 7" descr="Blue text on a white background&#10;&#10;Description automatically generated">
            <a:extLst>
              <a:ext uri="{FF2B5EF4-FFF2-40B4-BE49-F238E27FC236}">
                <a16:creationId xmlns:a16="http://schemas.microsoft.com/office/drawing/2014/main" id="{B8351232-0066-DE49-EA4E-A56DD6E0B9B9}"/>
              </a:ext>
            </a:extLst>
          </p:cNvPr>
          <p:cNvPicPr>
            <a:picLocks noChangeAspect="1"/>
          </p:cNvPicPr>
          <p:nvPr/>
        </p:nvPicPr>
        <p:blipFill>
          <a:blip r:embed="rId7"/>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36620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ED36-2C6E-DB80-3BBA-FAF93FC3300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D6AFC10B-64FA-C75D-24F4-D1646B3C34AC}"/>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BDFE7428-EA38-9A5A-D46B-DFB785606E76}"/>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D41E6641-5F28-FC9A-9B47-52F2FD7823A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54836990-073E-0AB1-0553-D27307203256}"/>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Stärkung des kollaborativen Lernens</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30FEB8E8-6B2D-5521-355B-302B8FEEBF90}"/>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52E17AD-ACDC-F3CE-1F2D-C77062299EF2}"/>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5FCABAA0-B479-C91A-146D-CB64B3282E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20" name="TextBox 19">
            <a:extLst>
              <a:ext uri="{FF2B5EF4-FFF2-40B4-BE49-F238E27FC236}">
                <a16:creationId xmlns:a16="http://schemas.microsoft.com/office/drawing/2014/main" id="{E0D326C0-6A42-2FF4-44F4-ED8957DBD318}"/>
              </a:ext>
            </a:extLst>
          </p:cNvPr>
          <p:cNvSpPr txBox="1"/>
          <p:nvPr/>
        </p:nvSpPr>
        <p:spPr>
          <a:xfrm>
            <a:off x="433344" y="253121"/>
            <a:ext cx="13206455" cy="1754326"/>
          </a:xfrm>
          <a:prstGeom prst="rect">
            <a:avLst/>
          </a:prstGeom>
          <a:noFill/>
        </p:spPr>
        <p:txBody>
          <a:bodyPr wrap="square">
            <a:spAutoFit/>
          </a:bodyPr>
          <a:lstStyle/>
          <a:p>
            <a:r>
              <a:rPr lang="en-GB" sz="5400" b="1" spc="-69" dirty="0">
                <a:solidFill>
                  <a:srgbClr val="033C5B"/>
                </a:solidFill>
                <a:latin typeface="HK Grotesk Bold"/>
              </a:rPr>
              <a:t>Beispiele für die kollaborative Erstellung von Inhalten in der Berufsbildung</a:t>
            </a:r>
            <a:endParaRPr lang="en-US" sz="5400" b="1" spc="-69" dirty="0">
              <a:solidFill>
                <a:srgbClr val="033C5B"/>
              </a:solidFill>
              <a:latin typeface="HK Grotesk Bold"/>
            </a:endParaRPr>
          </a:p>
        </p:txBody>
      </p:sp>
      <p:sp>
        <p:nvSpPr>
          <p:cNvPr id="5" name="Google Shape;117;p3">
            <a:extLst>
              <a:ext uri="{FF2B5EF4-FFF2-40B4-BE49-F238E27FC236}">
                <a16:creationId xmlns:a16="http://schemas.microsoft.com/office/drawing/2014/main" id="{4EA47AAC-85CC-B6B6-79A3-B92CD01A999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740647F-6116-5B69-7933-FB33E69ACC2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3449AA48-EE87-0169-1576-615B537E0047}"/>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1" name="Picture 20">
            <a:extLst>
              <a:ext uri="{FF2B5EF4-FFF2-40B4-BE49-F238E27FC236}">
                <a16:creationId xmlns:a16="http://schemas.microsoft.com/office/drawing/2014/main" id="{513FF562-D084-6D59-655E-A801EDB76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Rectangle 5">
            <a:extLst>
              <a:ext uri="{FF2B5EF4-FFF2-40B4-BE49-F238E27FC236}">
                <a16:creationId xmlns:a16="http://schemas.microsoft.com/office/drawing/2014/main" id="{E502B890-7422-D67E-8D57-6BCF96586B20}"/>
              </a:ext>
            </a:extLst>
          </p:cNvPr>
          <p:cNvSpPr/>
          <p:nvPr/>
        </p:nvSpPr>
        <p:spPr>
          <a:xfrm>
            <a:off x="492328" y="1897394"/>
            <a:ext cx="9581719" cy="7050172"/>
          </a:xfrm>
          <a:prstGeom prst="rect">
            <a:avLst/>
          </a:prstGeom>
        </p:spPr>
        <p:txBody>
          <a:bodyPr/>
          <a:lstStyle/>
          <a:p>
            <a:pPr marL="285750" lvl="0" indent="-285750">
              <a:buFont typeface="Arial" panose="020B0604020202020204" pitchFamily="34" charset="0"/>
              <a:buChar char="•"/>
            </a:pPr>
            <a:r>
              <a:rPr lang="en-GB" sz="3000" b="1" dirty="0"/>
              <a:t>Sicherheitsleitfäden</a:t>
            </a:r>
            <a:r>
              <a:rPr lang="en-GB" sz="3000" dirty="0"/>
              <a:t>: Die Schüler erstellen Sicherheitsleitfäden auf der Grundlage von Industriestandards, z. B. Sicherheitsprotokolle im Baugewerbe oder im Umgang mit Maschinen.</a:t>
            </a:r>
          </a:p>
          <a:p>
            <a:pPr marL="285750" lvl="0" indent="-285750">
              <a:buFont typeface="Arial" panose="020B0604020202020204" pitchFamily="34" charset="0"/>
              <a:buChar char="•"/>
            </a:pPr>
            <a:r>
              <a:rPr lang="en-GB" sz="3000" b="1" dirty="0"/>
              <a:t>Lehrvideos</a:t>
            </a:r>
            <a:r>
              <a:rPr lang="en-GB" sz="3000" dirty="0"/>
              <a:t>: Die Schüler arbeiten zusammen, um Schritt-für-Schritt-Anleitungsvideos zu branchenspezifischen Verfahren zu erstellen, z. B. zur Kfz-Wartung oder zu Kochtechniken.</a:t>
            </a:r>
          </a:p>
          <a:p>
            <a:pPr marL="285750" lvl="0" indent="-285750">
              <a:buFont typeface="Arial" panose="020B0604020202020204" pitchFamily="34" charset="0"/>
              <a:buChar char="•"/>
            </a:pPr>
            <a:r>
              <a:rPr lang="en-GB" sz="3000" b="1" dirty="0"/>
              <a:t>Fallstudien</a:t>
            </a:r>
            <a:r>
              <a:rPr lang="en-GB" sz="3000" dirty="0"/>
              <a:t>: Die Studierenden entwickeln Fallstudien, die die Herausforderungen der Branche widerspiegeln, wie z. B. die Behebung technischer Probleme oder das Management von Kundeninteraktionen.</a:t>
            </a:r>
          </a:p>
          <a:p>
            <a:pPr marL="285750" lvl="0" indent="-285750">
              <a:buFont typeface="Arial" panose="020B0604020202020204" pitchFamily="34" charset="0"/>
              <a:buChar char="•"/>
            </a:pPr>
            <a:r>
              <a:rPr lang="en-GB" sz="3000" b="1" dirty="0"/>
              <a:t>Glossare von Fachbegriffen</a:t>
            </a:r>
            <a:r>
              <a:rPr lang="en-GB" sz="3000" dirty="0"/>
              <a:t>: Die Gruppen erstellen Glossare für bestimmte Berufe, einschließlich Definitionen, Bildern und Beispielen, die für ihren Bereich relevant sind.</a:t>
            </a:r>
            <a:endParaRPr lang="en-US" sz="3000" dirty="0"/>
          </a:p>
        </p:txBody>
      </p:sp>
      <p:pic>
        <p:nvPicPr>
          <p:cNvPr id="12" name="Picture 11" descr="A group of people around a table&#10;&#10;Description automatically generated">
            <a:extLst>
              <a:ext uri="{FF2B5EF4-FFF2-40B4-BE49-F238E27FC236}">
                <a16:creationId xmlns:a16="http://schemas.microsoft.com/office/drawing/2014/main" id="{57C571DA-5257-BEAE-41B5-1BBAFC0B35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3729" y="3125983"/>
            <a:ext cx="7477590" cy="5341724"/>
          </a:xfrm>
          <a:prstGeom prst="rect">
            <a:avLst/>
          </a:prstGeom>
          <a:ln>
            <a:noFill/>
          </a:ln>
          <a:effectLst>
            <a:outerShdw blurRad="292100" dist="139700" dir="2700000" algn="tl" rotWithShape="0">
              <a:srgbClr val="333333">
                <a:alpha val="65000"/>
              </a:srgbClr>
            </a:outerShdw>
          </a:effectLst>
        </p:spPr>
      </p:pic>
      <p:pic>
        <p:nvPicPr>
          <p:cNvPr id="8" name="Picture 7" descr="Blue text on a white background&#10;&#10;Description automatically generated">
            <a:extLst>
              <a:ext uri="{FF2B5EF4-FFF2-40B4-BE49-F238E27FC236}">
                <a16:creationId xmlns:a16="http://schemas.microsoft.com/office/drawing/2014/main" id="{7A4EC993-C66A-3D01-A90D-8F921DE8FF3A}"/>
              </a:ext>
            </a:extLst>
          </p:cNvPr>
          <p:cNvPicPr>
            <a:picLocks noChangeAspect="1"/>
          </p:cNvPicPr>
          <p:nvPr/>
        </p:nvPicPr>
        <p:blipFill>
          <a:blip r:embed="rId6"/>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315731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180E-87D2-C7DF-B28E-E61C92E5CEB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49FB91F-3E8E-1933-C6C6-2FFF2EDDC072}"/>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BA3D2DB-201C-B1FC-9DFB-2E03850798CD}"/>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BE852D05-3BFB-5DEC-5C06-46A8A3E0D4A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TextBox 7">
            <a:extLst>
              <a:ext uri="{FF2B5EF4-FFF2-40B4-BE49-F238E27FC236}">
                <a16:creationId xmlns:a16="http://schemas.microsoft.com/office/drawing/2014/main" id="{C7E4EF17-DC72-B990-ED0E-0CF8187F3B75}"/>
              </a:ext>
            </a:extLst>
          </p:cNvPr>
          <p:cNvSpPr txBox="1"/>
          <p:nvPr/>
        </p:nvSpPr>
        <p:spPr>
          <a:xfrm>
            <a:off x="7772400" y="10718497"/>
            <a:ext cx="4214091" cy="900183"/>
          </a:xfrm>
          <a:prstGeom prst="rect">
            <a:avLst/>
          </a:prstGeom>
        </p:spPr>
        <p:txBody>
          <a:bodyPr lIns="0" tIns="0" rIns="0" bIns="0" rtlCol="0" anchor="t">
            <a:spAutoFit/>
          </a:bodyPr>
          <a:lstStyle/>
          <a:p>
            <a:pPr>
              <a:lnSpc>
                <a:spcPts val="3639"/>
              </a:lnSpc>
              <a:spcBef>
                <a:spcPct val="0"/>
              </a:spcBef>
            </a:pPr>
            <a:r>
              <a:rPr lang="en-GB" sz="2400" b="1" dirty="0">
                <a:solidFill>
                  <a:srgbClr val="121212"/>
                </a:solidFill>
                <a:latin typeface="HK Grotesk Light"/>
              </a:rPr>
              <a:t>Stärkung des kollaborativen Lernens</a:t>
            </a:r>
            <a:r>
              <a:rPr lang="en-GB" sz="2400" dirty="0">
                <a:solidFill>
                  <a:srgbClr val="121212"/>
                </a:solidFill>
                <a:latin typeface="HK Grotesk Light"/>
              </a:rPr>
              <a:t>:</a:t>
            </a:r>
          </a:p>
        </p:txBody>
      </p:sp>
      <p:grpSp>
        <p:nvGrpSpPr>
          <p:cNvPr id="9" name="Group 9">
            <a:extLst>
              <a:ext uri="{FF2B5EF4-FFF2-40B4-BE49-F238E27FC236}">
                <a16:creationId xmlns:a16="http://schemas.microsoft.com/office/drawing/2014/main" id="{1AFE83CF-69B5-2A98-64B0-9D310D7774EF}"/>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FA9D1863-7E4B-398A-45B0-768192AA0EF8}"/>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EFA37721-D37E-444E-4E35-16F73CFA9236}"/>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1" name="Diagram 10">
            <a:extLst>
              <a:ext uri="{FF2B5EF4-FFF2-40B4-BE49-F238E27FC236}">
                <a16:creationId xmlns:a16="http://schemas.microsoft.com/office/drawing/2014/main" id="{46870EF4-BC75-B48E-425B-D3E42DFBDB44}"/>
              </a:ext>
            </a:extLst>
          </p:cNvPr>
          <p:cNvGraphicFramePr/>
          <p:nvPr>
            <p:extLst>
              <p:ext uri="{D42A27DB-BD31-4B8C-83A1-F6EECF244321}">
                <p14:modId xmlns:p14="http://schemas.microsoft.com/office/powerpoint/2010/main" val="432411309"/>
              </p:ext>
            </p:extLst>
          </p:nvPr>
        </p:nvGraphicFramePr>
        <p:xfrm>
          <a:off x="658630" y="2588399"/>
          <a:ext cx="14935200" cy="2923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F8E2B11D-C793-E209-CA7A-94F847DF1310}"/>
              </a:ext>
            </a:extLst>
          </p:cNvPr>
          <p:cNvSpPr txBox="1"/>
          <p:nvPr/>
        </p:nvSpPr>
        <p:spPr>
          <a:xfrm>
            <a:off x="578278" y="1964535"/>
            <a:ext cx="12750404" cy="530851"/>
          </a:xfrm>
          <a:prstGeom prst="rect">
            <a:avLst/>
          </a:prstGeom>
          <a:noFill/>
        </p:spPr>
        <p:txBody>
          <a:bodyPr wrap="square">
            <a:spAutoFit/>
          </a:bodyPr>
          <a:lstStyle/>
          <a:p>
            <a:pPr>
              <a:lnSpc>
                <a:spcPts val="3639"/>
              </a:lnSpc>
              <a:spcBef>
                <a:spcPct val="0"/>
              </a:spcBef>
            </a:pPr>
            <a:r>
              <a:rPr lang="en-GB" sz="2400" b="1" dirty="0">
                <a:solidFill>
                  <a:srgbClr val="121212"/>
                </a:solidFill>
                <a:latin typeface="HK Grotesk Light"/>
              </a:rPr>
              <a:t>Aufwertung der Rolle des Pädagogen beim kollaborativen Lernen</a:t>
            </a:r>
            <a:endParaRPr lang="en-GB" sz="2400" dirty="0">
              <a:solidFill>
                <a:srgbClr val="121212"/>
              </a:solidFill>
              <a:latin typeface="HK Grotesk Light"/>
            </a:endParaRPr>
          </a:p>
        </p:txBody>
      </p:sp>
      <p:sp>
        <p:nvSpPr>
          <p:cNvPr id="20" name="TextBox 19">
            <a:extLst>
              <a:ext uri="{FF2B5EF4-FFF2-40B4-BE49-F238E27FC236}">
                <a16:creationId xmlns:a16="http://schemas.microsoft.com/office/drawing/2014/main" id="{85E4D33F-FA93-7609-BF0A-AC1CAD3FCD2A}"/>
              </a:ext>
            </a:extLst>
          </p:cNvPr>
          <p:cNvSpPr txBox="1"/>
          <p:nvPr/>
        </p:nvSpPr>
        <p:spPr>
          <a:xfrm>
            <a:off x="508526" y="254041"/>
            <a:ext cx="11369244" cy="1754326"/>
          </a:xfrm>
          <a:prstGeom prst="rect">
            <a:avLst/>
          </a:prstGeom>
          <a:noFill/>
        </p:spPr>
        <p:txBody>
          <a:bodyPr wrap="square">
            <a:spAutoFit/>
          </a:bodyPr>
          <a:lstStyle/>
          <a:p>
            <a:r>
              <a:rPr lang="en-GB" sz="5400" b="1" spc="-69" dirty="0">
                <a:solidFill>
                  <a:srgbClr val="033C5B"/>
                </a:solidFill>
                <a:latin typeface="HK Grotesk Bold"/>
              </a:rPr>
              <a:t>Hervorragende Leistungen durch Zusammenarbeit</a:t>
            </a:r>
            <a:endParaRPr lang="en-US" sz="5400" b="1" spc="-69" dirty="0">
              <a:solidFill>
                <a:srgbClr val="033C5B"/>
              </a:solidFill>
              <a:latin typeface="HK Grotesk Bold"/>
            </a:endParaRPr>
          </a:p>
        </p:txBody>
      </p:sp>
      <p:sp>
        <p:nvSpPr>
          <p:cNvPr id="6" name="TextBox 5">
            <a:extLst>
              <a:ext uri="{FF2B5EF4-FFF2-40B4-BE49-F238E27FC236}">
                <a16:creationId xmlns:a16="http://schemas.microsoft.com/office/drawing/2014/main" id="{57268904-8F7B-B991-6391-EA33A6BA1452}"/>
              </a:ext>
            </a:extLst>
          </p:cNvPr>
          <p:cNvSpPr txBox="1"/>
          <p:nvPr/>
        </p:nvSpPr>
        <p:spPr>
          <a:xfrm>
            <a:off x="2305138" y="7034080"/>
            <a:ext cx="12852060" cy="1138773"/>
          </a:xfrm>
          <a:prstGeom prst="rect">
            <a:avLst/>
          </a:prstGeom>
          <a:noFill/>
        </p:spPr>
        <p:txBody>
          <a:bodyPr wrap="square">
            <a:spAutoFit/>
          </a:bodyPr>
          <a:lstStyle/>
          <a:p>
            <a:pPr algn="just"/>
            <a:r>
              <a:rPr lang="en-GB" sz="2800" b="0" i="0" dirty="0">
                <a:solidFill>
                  <a:srgbClr val="0D0D0D"/>
                </a:solidFill>
                <a:effectLst/>
                <a:latin typeface="HK Grotesk Light" panose="020B0604020202020204" charset="0"/>
              </a:rPr>
              <a:t>Zusammenarbeit </a:t>
            </a:r>
            <a:r>
              <a:rPr lang="en-GB" sz="2000" b="0" i="0" dirty="0">
                <a:solidFill>
                  <a:srgbClr val="0D0D0D"/>
                </a:solidFill>
                <a:effectLst/>
                <a:latin typeface="HK Grotesk Light" panose="020B0604020202020204" charset="0"/>
              </a:rPr>
              <a:t>ist nicht nur ein Mittel zum Zweck, sondern ein transformativer Prozess, der sowohl die Inhalte als auch die Ersteller bereichert. Indem wir unsere kollektiven Einsichten, Erfahrungen und Fachkenntnisse bündeln, schaffen wir Inhalte, die nicht nur umfassender, sondern auch nuancierter sind und die verschiedenen Perspektiven widerspiegeln.</a:t>
            </a:r>
            <a:endParaRPr lang="en-GB" sz="2000" dirty="0">
              <a:latin typeface="HK Grotesk Light" panose="020B0604020202020204" charset="0"/>
            </a:endParaRPr>
          </a:p>
        </p:txBody>
      </p:sp>
      <p:sp>
        <p:nvSpPr>
          <p:cNvPr id="17" name="TextBox 16">
            <a:extLst>
              <a:ext uri="{FF2B5EF4-FFF2-40B4-BE49-F238E27FC236}">
                <a16:creationId xmlns:a16="http://schemas.microsoft.com/office/drawing/2014/main" id="{98674462-9C5E-C847-ADAC-2B98FCE661B5}"/>
              </a:ext>
            </a:extLst>
          </p:cNvPr>
          <p:cNvSpPr txBox="1"/>
          <p:nvPr/>
        </p:nvSpPr>
        <p:spPr>
          <a:xfrm>
            <a:off x="613535" y="5933782"/>
            <a:ext cx="9144000" cy="584775"/>
          </a:xfrm>
          <a:prstGeom prst="rect">
            <a:avLst/>
          </a:prstGeom>
          <a:noFill/>
        </p:spPr>
        <p:txBody>
          <a:bodyPr wrap="square">
            <a:spAutoFit/>
          </a:bodyPr>
          <a:lstStyle>
            <a:defPPr>
              <a:defRPr lang="en-US"/>
            </a:defPPr>
            <a:lvl1pPr>
              <a:defRPr sz="2400" b="1">
                <a:solidFill>
                  <a:srgbClr val="121212"/>
                </a:solidFill>
                <a:latin typeface="HK Grotesk Light"/>
              </a:defRPr>
            </a:lvl1pPr>
          </a:lstStyle>
          <a:p>
            <a:r>
              <a:rPr lang="en-GB" sz="3200" u="sng" dirty="0"/>
              <a:t>Zusammenarbeit als unser Kompass</a:t>
            </a:r>
          </a:p>
        </p:txBody>
      </p:sp>
      <p:sp>
        <p:nvSpPr>
          <p:cNvPr id="5" name="Google Shape;117;p3">
            <a:extLst>
              <a:ext uri="{FF2B5EF4-FFF2-40B4-BE49-F238E27FC236}">
                <a16:creationId xmlns:a16="http://schemas.microsoft.com/office/drawing/2014/main" id="{9F5ED8ED-C937-D2CD-AB6D-624079D87DF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8;p3">
            <a:extLst>
              <a:ext uri="{FF2B5EF4-FFF2-40B4-BE49-F238E27FC236}">
                <a16:creationId xmlns:a16="http://schemas.microsoft.com/office/drawing/2014/main" id="{480ABC9F-D20D-04C2-7B3F-279BB206C4C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9;p3">
            <a:extLst>
              <a:ext uri="{FF2B5EF4-FFF2-40B4-BE49-F238E27FC236}">
                <a16:creationId xmlns:a16="http://schemas.microsoft.com/office/drawing/2014/main" id="{491053B8-F652-ECCC-0249-88A6032200FA}"/>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1" name="Picture 20">
            <a:extLst>
              <a:ext uri="{FF2B5EF4-FFF2-40B4-BE49-F238E27FC236}">
                <a16:creationId xmlns:a16="http://schemas.microsoft.com/office/drawing/2014/main" id="{8F24D532-EA11-A76F-0907-5378C914D1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3" name="Graphic 12" descr="Line arrow: Anti-clockwise curve outline">
            <a:extLst>
              <a:ext uri="{FF2B5EF4-FFF2-40B4-BE49-F238E27FC236}">
                <a16:creationId xmlns:a16="http://schemas.microsoft.com/office/drawing/2014/main" id="{4CABC2E8-2770-E186-9B55-C51431DE41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8668534">
            <a:off x="1245439" y="6435450"/>
            <a:ext cx="914400" cy="914400"/>
          </a:xfrm>
          <a:prstGeom prst="rect">
            <a:avLst/>
          </a:prstGeom>
        </p:spPr>
      </p:pic>
      <p:pic>
        <p:nvPicPr>
          <p:cNvPr id="8" name="Picture 7" descr="Blue text on a white background&#10;&#10;Description automatically generated">
            <a:extLst>
              <a:ext uri="{FF2B5EF4-FFF2-40B4-BE49-F238E27FC236}">
                <a16:creationId xmlns:a16="http://schemas.microsoft.com/office/drawing/2014/main" id="{5E20A931-D979-A362-C89F-B68F9E29CC05}"/>
              </a:ext>
            </a:extLst>
          </p:cNvPr>
          <p:cNvPicPr>
            <a:picLocks noChangeAspect="1"/>
          </p:cNvPicPr>
          <p:nvPr/>
        </p:nvPicPr>
        <p:blipFill>
          <a:blip r:embed="rId12"/>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419657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BE422-3EA5-CD19-505C-0A97040BFB00}"/>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568023B2-E79A-1B20-014A-BB9C83830613}"/>
              </a:ext>
            </a:extLst>
          </p:cNvPr>
          <p:cNvSpPr/>
          <p:nvPr/>
        </p:nvSpPr>
        <p:spPr>
          <a:xfrm>
            <a:off x="17044742" y="-150232"/>
            <a:ext cx="1246758" cy="8963824"/>
          </a:xfrm>
          <a:prstGeom prst="rect">
            <a:avLst/>
          </a:prstGeom>
          <a:solidFill>
            <a:srgbClr val="FB8709"/>
          </a:solidFill>
        </p:spPr>
        <p:txBody>
          <a:bodyPr/>
          <a:lstStyle/>
          <a:p>
            <a:endParaRPr lang="en-IE"/>
          </a:p>
        </p:txBody>
      </p:sp>
      <p:grpSp>
        <p:nvGrpSpPr>
          <p:cNvPr id="3" name="Group 3">
            <a:extLst>
              <a:ext uri="{FF2B5EF4-FFF2-40B4-BE49-F238E27FC236}">
                <a16:creationId xmlns:a16="http://schemas.microsoft.com/office/drawing/2014/main" id="{736F1208-E15A-5B2E-9BC8-864D413B1DE1}"/>
              </a:ext>
            </a:extLst>
          </p:cNvPr>
          <p:cNvGrpSpPr/>
          <p:nvPr/>
        </p:nvGrpSpPr>
        <p:grpSpPr>
          <a:xfrm rot="-10800000">
            <a:off x="13961765" y="-1849"/>
            <a:ext cx="4329736" cy="4322808"/>
            <a:chOff x="0" y="0"/>
            <a:chExt cx="6350000" cy="6339840"/>
          </a:xfrm>
        </p:grpSpPr>
        <p:sp>
          <p:nvSpPr>
            <p:cNvPr id="4" name="Freeform 4">
              <a:extLst>
                <a:ext uri="{FF2B5EF4-FFF2-40B4-BE49-F238E27FC236}">
                  <a16:creationId xmlns:a16="http://schemas.microsoft.com/office/drawing/2014/main" id="{89A38FE9-9ACE-F2C4-1CC8-62D1C450AC0E}"/>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9" name="Group 9">
            <a:extLst>
              <a:ext uri="{FF2B5EF4-FFF2-40B4-BE49-F238E27FC236}">
                <a16:creationId xmlns:a16="http://schemas.microsoft.com/office/drawing/2014/main" id="{98D75F8C-2E2A-8A90-215E-6001DCDBA7E1}"/>
              </a:ext>
            </a:extLst>
          </p:cNvPr>
          <p:cNvGrpSpPr>
            <a:grpSpLocks noChangeAspect="1"/>
          </p:cNvGrpSpPr>
          <p:nvPr/>
        </p:nvGrpSpPr>
        <p:grpSpPr>
          <a:xfrm>
            <a:off x="16826047" y="607663"/>
            <a:ext cx="842075" cy="842075"/>
            <a:chOff x="0" y="0"/>
            <a:chExt cx="6350000" cy="6350000"/>
          </a:xfrm>
        </p:grpSpPr>
        <p:sp>
          <p:nvSpPr>
            <p:cNvPr id="10" name="Freeform 10">
              <a:extLst>
                <a:ext uri="{FF2B5EF4-FFF2-40B4-BE49-F238E27FC236}">
                  <a16:creationId xmlns:a16="http://schemas.microsoft.com/office/drawing/2014/main" id="{385A3798-BEAD-9A0B-1061-F362F322FB9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4" name="AutoShape 14">
            <a:extLst>
              <a:ext uri="{FF2B5EF4-FFF2-40B4-BE49-F238E27FC236}">
                <a16:creationId xmlns:a16="http://schemas.microsoft.com/office/drawing/2014/main" id="{B9F52AC6-6211-26FF-7134-D52723E2536A}"/>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6FE35FDD-B436-A8CB-B260-BC808C98ACEB}"/>
              </a:ext>
            </a:extLst>
          </p:cNvPr>
          <p:cNvGraphicFramePr/>
          <p:nvPr>
            <p:extLst>
              <p:ext uri="{D42A27DB-BD31-4B8C-83A1-F6EECF244321}">
                <p14:modId xmlns:p14="http://schemas.microsoft.com/office/powerpoint/2010/main" val="2892922763"/>
              </p:ext>
            </p:extLst>
          </p:nvPr>
        </p:nvGraphicFramePr>
        <p:xfrm>
          <a:off x="569084" y="1426954"/>
          <a:ext cx="15485110" cy="73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405E562-50D1-51B6-071C-8A1D934B1910}"/>
              </a:ext>
            </a:extLst>
          </p:cNvPr>
          <p:cNvSpPr txBox="1"/>
          <p:nvPr/>
        </p:nvSpPr>
        <p:spPr>
          <a:xfrm>
            <a:off x="177072" y="352361"/>
            <a:ext cx="16282127" cy="1002069"/>
          </a:xfrm>
          <a:prstGeom prst="rect">
            <a:avLst/>
          </a:prstGeom>
          <a:noFill/>
        </p:spPr>
        <p:txBody>
          <a:bodyPr wrap="square">
            <a:spAutoFit/>
          </a:bodyPr>
          <a:lstStyle/>
          <a:p>
            <a:pPr>
              <a:lnSpc>
                <a:spcPts val="7699"/>
              </a:lnSpc>
            </a:pPr>
            <a:r>
              <a:rPr lang="en-GB" sz="4200" spc="-69" dirty="0">
                <a:solidFill>
                  <a:srgbClr val="033C5B"/>
                </a:solidFill>
                <a:latin typeface="HK Grotesk Bold"/>
              </a:rPr>
              <a:t>Grundsätze einer effektiven kollaborativen Inhaltsentwicklung</a:t>
            </a:r>
            <a:endParaRPr lang="en-US" sz="4200" spc="-69" dirty="0">
              <a:solidFill>
                <a:srgbClr val="033C5B"/>
              </a:solidFill>
              <a:latin typeface="HK Grotesk Bold"/>
            </a:endParaRPr>
          </a:p>
        </p:txBody>
      </p:sp>
      <p:sp>
        <p:nvSpPr>
          <p:cNvPr id="7" name="Google Shape;117;p3">
            <a:extLst>
              <a:ext uri="{FF2B5EF4-FFF2-40B4-BE49-F238E27FC236}">
                <a16:creationId xmlns:a16="http://schemas.microsoft.com/office/drawing/2014/main" id="{55FCAEFE-92B9-2A59-8790-EECE37B5C84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18;p3">
            <a:extLst>
              <a:ext uri="{FF2B5EF4-FFF2-40B4-BE49-F238E27FC236}">
                <a16:creationId xmlns:a16="http://schemas.microsoft.com/office/drawing/2014/main" id="{2B7CBD7A-2128-2C66-BE9F-EAFBF76381E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9;p3">
            <a:extLst>
              <a:ext uri="{FF2B5EF4-FFF2-40B4-BE49-F238E27FC236}">
                <a16:creationId xmlns:a16="http://schemas.microsoft.com/office/drawing/2014/main" id="{DD69E4C8-4C81-1402-833B-4B61A04CE1C7}"/>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17" name="Picture 16">
            <a:extLst>
              <a:ext uri="{FF2B5EF4-FFF2-40B4-BE49-F238E27FC236}">
                <a16:creationId xmlns:a16="http://schemas.microsoft.com/office/drawing/2014/main" id="{9CA752E2-548F-46D2-3625-18FB0C4E6E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5" name="Picture 4" descr="Blue text on a white background&#10;&#10;Description automatically generated">
            <a:extLst>
              <a:ext uri="{FF2B5EF4-FFF2-40B4-BE49-F238E27FC236}">
                <a16:creationId xmlns:a16="http://schemas.microsoft.com/office/drawing/2014/main" id="{776E44B8-3669-8A35-59FB-9DAAC38DAF9C}"/>
              </a:ext>
            </a:extLst>
          </p:cNvPr>
          <p:cNvPicPr>
            <a:picLocks noChangeAspect="1"/>
          </p:cNvPicPr>
          <p:nvPr/>
        </p:nvPicPr>
        <p:blipFill>
          <a:blip r:embed="rId10"/>
          <a:stretch>
            <a:fillRect/>
          </a:stretch>
        </p:blipFill>
        <p:spPr>
          <a:xfrm>
            <a:off x="2590067" y="9308200"/>
            <a:ext cx="2637514" cy="553338"/>
          </a:xfrm>
          <a:prstGeom prst="rect">
            <a:avLst/>
          </a:prstGeom>
        </p:spPr>
      </p:pic>
    </p:spTree>
    <p:extLst>
      <p:ext uri="{BB962C8B-B14F-4D97-AF65-F5344CB8AC3E}">
        <p14:creationId xmlns:p14="http://schemas.microsoft.com/office/powerpoint/2010/main" val="189816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9913" y="703055"/>
            <a:ext cx="18291502" cy="738664"/>
          </a:xfrm>
          <a:prstGeom prst="rect">
            <a:avLst/>
          </a:prstGeom>
        </p:spPr>
        <p:txBody>
          <a:bodyPr wrap="square" lIns="0" tIns="0" rIns="0" bIns="0" rtlCol="0" anchor="t">
            <a:spAutoFit/>
          </a:bodyPr>
          <a:lstStyle/>
          <a:p>
            <a:r>
              <a:rPr lang="en-GB" sz="4800" spc="-87" dirty="0">
                <a:solidFill>
                  <a:srgbClr val="033C5B"/>
                </a:solidFill>
                <a:latin typeface="HK Grotesk Bold"/>
              </a:rPr>
              <a:t>Tools für die Zusammenarbeit: Einsatz von Technologie</a:t>
            </a:r>
          </a:p>
        </p:txBody>
      </p:sp>
      <p:sp>
        <p:nvSpPr>
          <p:cNvPr id="3" name="AutoShape 3"/>
          <p:cNvSpPr/>
          <p:nvPr/>
        </p:nvSpPr>
        <p:spPr>
          <a:xfrm>
            <a:off x="17044742" y="-150232"/>
            <a:ext cx="1246758" cy="8954299"/>
          </a:xfrm>
          <a:prstGeom prst="rect">
            <a:avLst/>
          </a:prstGeom>
          <a:solidFill>
            <a:srgbClr val="FB8709"/>
          </a:solidFill>
        </p:spPr>
        <p:txBody>
          <a:bodyPr/>
          <a:lstStyle/>
          <a:p>
            <a:endParaRPr lang="en-IE"/>
          </a:p>
        </p:txBody>
      </p:sp>
      <p:sp>
        <p:nvSpPr>
          <p:cNvPr id="4" name="AutoShape 4"/>
          <p:cNvSpPr/>
          <p:nvPr/>
        </p:nvSpPr>
        <p:spPr>
          <a:xfrm rot="-5400000">
            <a:off x="8522371" y="-9206301"/>
            <a:ext cx="1246758" cy="18291501"/>
          </a:xfrm>
          <a:prstGeom prst="rect">
            <a:avLst/>
          </a:prstGeom>
          <a:solidFill>
            <a:srgbClr val="FB8709"/>
          </a:solidFill>
        </p:spPr>
        <p:txBody>
          <a:bodyPr/>
          <a:lstStyle/>
          <a:p>
            <a:endParaRPr lang="en-IE"/>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8" name="TextBox 8"/>
          <p:cNvSpPr txBox="1"/>
          <p:nvPr/>
        </p:nvSpPr>
        <p:spPr>
          <a:xfrm>
            <a:off x="850789" y="2575324"/>
            <a:ext cx="14416085" cy="1692771"/>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Google Docs, Sheets und Slides: </a:t>
            </a:r>
            <a:r>
              <a:rPr lang="en-GB" sz="2000" dirty="0">
                <a:solidFill>
                  <a:srgbClr val="121212"/>
                </a:solidFill>
                <a:latin typeface="HK Grotesk Light"/>
              </a:rPr>
              <a:t>Ermöglichen es mehreren Nutzern, gleichzeitig an einem Dokument zu arbeiten, und bieten so eine Umgebung für die Zusammenarbeit in Echtzeit. Der einfache Zugang und die intuitiven Kommentar- und Vorschlagsfunktionen machen diese Tools für gemeinsame Projekte unverzichtbar.</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Microsoft Office 365: </a:t>
            </a:r>
            <a:r>
              <a:rPr lang="en-GB" sz="2000" dirty="0">
                <a:solidFill>
                  <a:srgbClr val="121212"/>
                </a:solidFill>
                <a:latin typeface="HK Grotesk Light"/>
              </a:rPr>
              <a:t>Bietet eine Reihe von Tools, die die Zusammenarbeit in Echtzeit unterstützen und Teams die gemeinsame Erstellung von Dokumenten, Tabellenkalkulationen und Präsentationen ermöglichen, was durch die nahtlose Integration mit Cloud-Speicherlösungen wie OneDrive erleichtert wird.</a:t>
            </a:r>
            <a:endParaRPr lang="en-US" sz="2000" dirty="0">
              <a:solidFill>
                <a:srgbClr val="121212"/>
              </a:solidFill>
              <a:latin typeface="HK Grotesk Light"/>
            </a:endParaRPr>
          </a:p>
        </p:txBody>
      </p:sp>
      <p:sp>
        <p:nvSpPr>
          <p:cNvPr id="12" name="AutoShape 12"/>
          <p:cNvSpPr/>
          <p:nvPr/>
        </p:nvSpPr>
        <p:spPr>
          <a:xfrm rot="5400000">
            <a:off x="9139238" y="173356"/>
            <a:ext cx="9525" cy="17270948"/>
          </a:xfrm>
          <a:prstGeom prst="rect">
            <a:avLst/>
          </a:prstGeom>
          <a:solidFill>
            <a:srgbClr val="FB8709"/>
          </a:solidFill>
        </p:spPr>
        <p:txBody>
          <a:bodyPr/>
          <a:lstStyle/>
          <a:p>
            <a:endParaRPr lang="en-IE"/>
          </a:p>
        </p:txBody>
      </p:sp>
      <p:sp>
        <p:nvSpPr>
          <p:cNvPr id="13" name="TextBox 11">
            <a:extLst>
              <a:ext uri="{FF2B5EF4-FFF2-40B4-BE49-F238E27FC236}">
                <a16:creationId xmlns:a16="http://schemas.microsoft.com/office/drawing/2014/main" id="{6C9E1FB1-3D29-273E-1E87-72DB48A8156B}"/>
              </a:ext>
            </a:extLst>
          </p:cNvPr>
          <p:cNvSpPr txBox="1"/>
          <p:nvPr/>
        </p:nvSpPr>
        <p:spPr>
          <a:xfrm>
            <a:off x="431156" y="1652643"/>
            <a:ext cx="7560542" cy="430887"/>
          </a:xfrm>
          <a:prstGeom prst="rect">
            <a:avLst/>
          </a:prstGeom>
        </p:spPr>
        <p:txBody>
          <a:bodyPr wrap="square" lIns="0" tIns="0" rIns="0" bIns="0" rtlCol="0" anchor="t">
            <a:spAutoFit/>
          </a:bodyPr>
          <a:lstStyle/>
          <a:p>
            <a:pPr>
              <a:spcBef>
                <a:spcPct val="0"/>
              </a:spcBef>
            </a:pPr>
            <a:r>
              <a:rPr lang="en-GB" sz="2800" b="1" dirty="0">
                <a:solidFill>
                  <a:srgbClr val="121212"/>
                </a:solidFill>
                <a:latin typeface="HK Grotesk Light"/>
              </a:rPr>
              <a:t>Gemeinsame Dokumente und Echtzeit-Bearbeitung:</a:t>
            </a:r>
            <a:endParaRPr lang="en-US" sz="2800" b="1" dirty="0">
              <a:solidFill>
                <a:srgbClr val="121212"/>
              </a:solidFill>
              <a:latin typeface="HK Grotesk Light"/>
            </a:endParaRPr>
          </a:p>
        </p:txBody>
      </p:sp>
      <p:sp>
        <p:nvSpPr>
          <p:cNvPr id="14" name="TextBox 8">
            <a:extLst>
              <a:ext uri="{FF2B5EF4-FFF2-40B4-BE49-F238E27FC236}">
                <a16:creationId xmlns:a16="http://schemas.microsoft.com/office/drawing/2014/main" id="{35CEBFCF-EA2A-9C25-ED9D-F838041CF14C}"/>
              </a:ext>
            </a:extLst>
          </p:cNvPr>
          <p:cNvSpPr txBox="1"/>
          <p:nvPr/>
        </p:nvSpPr>
        <p:spPr>
          <a:xfrm>
            <a:off x="803434" y="5077680"/>
            <a:ext cx="14416085" cy="1384995"/>
          </a:xfrm>
          <a:prstGeom prst="rect">
            <a:avLst/>
          </a:prstGeom>
        </p:spPr>
        <p:txBody>
          <a:bodyPr wrap="square" lIns="0" tIns="0" rIns="0" bIns="0" rtlCol="0" anchor="t">
            <a:spAutoFit/>
          </a:bodyPr>
          <a:lstStyle>
            <a:defPPr>
              <a:defRPr lang="en-US"/>
            </a:defPPr>
            <a:lvl1pPr marL="342900" indent="-342900" algn="just">
              <a:spcBef>
                <a:spcPts val="600"/>
              </a:spcBef>
              <a:spcAft>
                <a:spcPts val="600"/>
              </a:spcAft>
              <a:buFont typeface="Arial" panose="020B0604020202020204" pitchFamily="34" charset="0"/>
              <a:buChar char="•"/>
              <a:defRPr sz="2000" b="1">
                <a:solidFill>
                  <a:srgbClr val="121212"/>
                </a:solidFill>
                <a:latin typeface="HK Grotesk Light"/>
              </a:defRPr>
            </a:lvl1pPr>
          </a:lstStyle>
          <a:p>
            <a:r>
              <a:rPr lang="en-GB" dirty="0"/>
              <a:t>Dropbox: </a:t>
            </a:r>
            <a:r>
              <a:rPr lang="en-GB" b="0" dirty="0"/>
              <a:t>Ein Cloud-Speicherdienst, der die Freigabe großer Dateien und Ordner vereinfacht und es Teams erleichtert, von überall und jederzeit auf Inhalte zuzugreifen und gemeinsam daran zu arbeiten.</a:t>
            </a:r>
          </a:p>
          <a:p>
            <a:r>
              <a:rPr lang="en-GB" dirty="0"/>
              <a:t>Google Drive: </a:t>
            </a:r>
            <a:r>
              <a:rPr lang="en-GB" b="0" dirty="0"/>
              <a:t>Bietet eine zentrale Plattform zum Speichern, Freigeben und gemeinsamen Bearbeiten von Dateien und Ordnern, die in die Produktivitätssuite von Google integriert ist.</a:t>
            </a:r>
            <a:endParaRPr lang="en-US" b="0" dirty="0"/>
          </a:p>
        </p:txBody>
      </p:sp>
      <p:sp>
        <p:nvSpPr>
          <p:cNvPr id="15" name="TextBox 11">
            <a:extLst>
              <a:ext uri="{FF2B5EF4-FFF2-40B4-BE49-F238E27FC236}">
                <a16:creationId xmlns:a16="http://schemas.microsoft.com/office/drawing/2014/main" id="{226E213A-3406-6997-00F8-A113EA119269}"/>
              </a:ext>
            </a:extLst>
          </p:cNvPr>
          <p:cNvSpPr txBox="1"/>
          <p:nvPr/>
        </p:nvSpPr>
        <p:spPr>
          <a:xfrm>
            <a:off x="565933" y="4580380"/>
            <a:ext cx="7263874" cy="430887"/>
          </a:xfrm>
          <a:prstGeom prst="rect">
            <a:avLst/>
          </a:prstGeom>
        </p:spPr>
        <p:txBody>
          <a:bodyPr wrap="square" lIns="0" tIns="0" rIns="0" bIns="0" rtlCol="0" anchor="t">
            <a:spAutoFit/>
          </a:bodyPr>
          <a:lstStyle>
            <a:defPPr>
              <a:defRPr lang="en-US"/>
            </a:defPPr>
            <a:lvl1pPr>
              <a:spcBef>
                <a:spcPct val="0"/>
              </a:spcBef>
              <a:defRPr sz="2800" b="1">
                <a:solidFill>
                  <a:srgbClr val="121212"/>
                </a:solidFill>
                <a:latin typeface="HK Grotesk Light"/>
              </a:defRPr>
            </a:lvl1pPr>
          </a:lstStyle>
          <a:p>
            <a:r>
              <a:rPr lang="en-GB" dirty="0"/>
              <a:t>Cloud-Speicher und Dateifreigabe:</a:t>
            </a:r>
            <a:endParaRPr lang="en-US" dirty="0"/>
          </a:p>
        </p:txBody>
      </p:sp>
      <p:sp>
        <p:nvSpPr>
          <p:cNvPr id="20" name="TextBox 8">
            <a:extLst>
              <a:ext uri="{FF2B5EF4-FFF2-40B4-BE49-F238E27FC236}">
                <a16:creationId xmlns:a16="http://schemas.microsoft.com/office/drawing/2014/main" id="{C2A0D898-FDD1-40B8-426E-B705FCD6A05A}"/>
              </a:ext>
            </a:extLst>
          </p:cNvPr>
          <p:cNvSpPr txBox="1"/>
          <p:nvPr/>
        </p:nvSpPr>
        <p:spPr>
          <a:xfrm>
            <a:off x="786686" y="7376127"/>
            <a:ext cx="14480187" cy="1384995"/>
          </a:xfrm>
          <a:prstGeom prst="rect">
            <a:avLst/>
          </a:prstGeom>
        </p:spPr>
        <p:txBody>
          <a:bodyPr wrap="square" lIns="0" tIns="0" rIns="0" bIns="0" rtlCol="0" anchor="t">
            <a:spAutoFit/>
          </a:bodyPr>
          <a:lstStyle/>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WordPress: </a:t>
            </a:r>
            <a:r>
              <a:rPr lang="en-GB" sz="2000" dirty="0">
                <a:solidFill>
                  <a:srgbClr val="121212"/>
                </a:solidFill>
                <a:latin typeface="HK Grotesk Light"/>
              </a:rPr>
              <a:t>Ermöglicht es mehreren Nutzern, Inhalte für Websites oder Blogs beizusteuern, zu bearbeiten und zu verwalten und ist damit ein vielseitiges Tool für die gemeinsame Erstellung und Veröffentlichung von Inhalten.</a:t>
            </a:r>
          </a:p>
          <a:p>
            <a:pPr marL="342900" indent="-342900" algn="just">
              <a:spcBef>
                <a:spcPts val="600"/>
              </a:spcBef>
              <a:spcAft>
                <a:spcPts val="600"/>
              </a:spcAft>
              <a:buFont typeface="Arial" panose="020B0604020202020204" pitchFamily="34" charset="0"/>
              <a:buChar char="•"/>
            </a:pPr>
            <a:r>
              <a:rPr lang="en-GB" sz="2000" b="1" dirty="0">
                <a:solidFill>
                  <a:srgbClr val="121212"/>
                </a:solidFill>
                <a:latin typeface="HK Grotesk Light"/>
              </a:rPr>
              <a:t>Moodle: </a:t>
            </a:r>
            <a:r>
              <a:rPr lang="en-GB" sz="2000" dirty="0">
                <a:solidFill>
                  <a:srgbClr val="121212"/>
                </a:solidFill>
                <a:latin typeface="HK Grotesk Light"/>
              </a:rPr>
              <a:t>Eine Open-Source-Lernplattform, die Lehrkräften, Administratoren und Lernenden ein einziges robustes, sicheres und integriertes System für die Erstellung personalisierter Lernumgebungen bietet.</a:t>
            </a:r>
          </a:p>
        </p:txBody>
      </p:sp>
      <p:sp>
        <p:nvSpPr>
          <p:cNvPr id="21" name="TextBox 11">
            <a:extLst>
              <a:ext uri="{FF2B5EF4-FFF2-40B4-BE49-F238E27FC236}">
                <a16:creationId xmlns:a16="http://schemas.microsoft.com/office/drawing/2014/main" id="{96439092-E36D-6313-802E-46344781EFC9}"/>
              </a:ext>
            </a:extLst>
          </p:cNvPr>
          <p:cNvSpPr txBox="1"/>
          <p:nvPr/>
        </p:nvSpPr>
        <p:spPr>
          <a:xfrm>
            <a:off x="565933" y="6836612"/>
            <a:ext cx="7263874" cy="430887"/>
          </a:xfrm>
          <a:prstGeom prst="rect">
            <a:avLst/>
          </a:prstGeom>
        </p:spPr>
        <p:txBody>
          <a:bodyPr wrap="square" lIns="0" tIns="0" rIns="0" bIns="0" rtlCol="0" anchor="t">
            <a:spAutoFit/>
          </a:bodyPr>
          <a:lstStyle>
            <a:defPPr>
              <a:defRPr lang="en-US"/>
            </a:defPPr>
            <a:lvl1pPr>
              <a:spcBef>
                <a:spcPct val="0"/>
              </a:spcBef>
              <a:defRPr sz="2800" b="1">
                <a:solidFill>
                  <a:srgbClr val="121212"/>
                </a:solidFill>
                <a:latin typeface="HK Grotesk Light"/>
              </a:defRPr>
            </a:lvl1pPr>
          </a:lstStyle>
          <a:p>
            <a:r>
              <a:rPr lang="en-GB" dirty="0"/>
              <a:t>Inhaltsverwaltungssysteme (CMS):</a:t>
            </a:r>
            <a:endParaRPr lang="en-US" dirty="0"/>
          </a:p>
        </p:txBody>
      </p:sp>
      <p:sp>
        <p:nvSpPr>
          <p:cNvPr id="22" name="Google Shape;117;p3">
            <a:extLst>
              <a:ext uri="{FF2B5EF4-FFF2-40B4-BE49-F238E27FC236}">
                <a16:creationId xmlns:a16="http://schemas.microsoft.com/office/drawing/2014/main" id="{35AC4C3C-EF23-EF15-379F-7526B450A57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8;p3">
            <a:extLst>
              <a:ext uri="{FF2B5EF4-FFF2-40B4-BE49-F238E27FC236}">
                <a16:creationId xmlns:a16="http://schemas.microsoft.com/office/drawing/2014/main" id="{5B7EEFD5-C4F3-919A-41EF-416A8FD4711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19;p3">
            <a:extLst>
              <a:ext uri="{FF2B5EF4-FFF2-40B4-BE49-F238E27FC236}">
                <a16:creationId xmlns:a16="http://schemas.microsoft.com/office/drawing/2014/main" id="{AC1694A2-8CF9-5B8B-7D27-BCBB408288B0}"/>
              </a:ext>
            </a:extLst>
          </p:cNvPr>
          <p:cNvSpPr txBox="1"/>
          <p:nvPr/>
        </p:nvSpPr>
        <p:spPr>
          <a:xfrm>
            <a:off x="5283188" y="9149952"/>
            <a:ext cx="10800874"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26" name="Picture 25">
            <a:extLst>
              <a:ext uri="{FF2B5EF4-FFF2-40B4-BE49-F238E27FC236}">
                <a16:creationId xmlns:a16="http://schemas.microsoft.com/office/drawing/2014/main" id="{FA99D999-656A-3819-5E22-83DCB7EA96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28" name="Picture 27">
            <a:extLst>
              <a:ext uri="{FF2B5EF4-FFF2-40B4-BE49-F238E27FC236}">
                <a16:creationId xmlns:a16="http://schemas.microsoft.com/office/drawing/2014/main" id="{F874EE57-BC83-069A-A2A1-7B935E998066}"/>
              </a:ext>
            </a:extLst>
          </p:cNvPr>
          <p:cNvPicPr>
            <a:picLocks noChangeAspect="1"/>
          </p:cNvPicPr>
          <p:nvPr/>
        </p:nvPicPr>
        <p:blipFill>
          <a:blip r:embed="rId7"/>
          <a:stretch>
            <a:fillRect/>
          </a:stretch>
        </p:blipFill>
        <p:spPr>
          <a:xfrm>
            <a:off x="381000" y="2559993"/>
            <a:ext cx="695427" cy="693394"/>
          </a:xfrm>
          <a:prstGeom prst="rect">
            <a:avLst/>
          </a:prstGeom>
        </p:spPr>
      </p:pic>
      <p:pic>
        <p:nvPicPr>
          <p:cNvPr id="30" name="Picture 29">
            <a:extLst>
              <a:ext uri="{FF2B5EF4-FFF2-40B4-BE49-F238E27FC236}">
                <a16:creationId xmlns:a16="http://schemas.microsoft.com/office/drawing/2014/main" id="{5FDFAC74-F903-0D31-BBCF-36CD70997C01}"/>
              </a:ext>
            </a:extLst>
          </p:cNvPr>
          <p:cNvPicPr>
            <a:picLocks noChangeAspect="1"/>
          </p:cNvPicPr>
          <p:nvPr/>
        </p:nvPicPr>
        <p:blipFill>
          <a:blip r:embed="rId8"/>
          <a:stretch>
            <a:fillRect/>
          </a:stretch>
        </p:blipFill>
        <p:spPr>
          <a:xfrm>
            <a:off x="320924" y="3519443"/>
            <a:ext cx="815578" cy="719313"/>
          </a:xfrm>
          <a:prstGeom prst="rect">
            <a:avLst/>
          </a:prstGeom>
        </p:spPr>
      </p:pic>
      <p:pic>
        <p:nvPicPr>
          <p:cNvPr id="34" name="Picture 33">
            <a:extLst>
              <a:ext uri="{FF2B5EF4-FFF2-40B4-BE49-F238E27FC236}">
                <a16:creationId xmlns:a16="http://schemas.microsoft.com/office/drawing/2014/main" id="{03631F93-3E80-0C7D-0D04-90D375A07304}"/>
              </a:ext>
            </a:extLst>
          </p:cNvPr>
          <p:cNvPicPr>
            <a:picLocks noChangeAspect="1"/>
          </p:cNvPicPr>
          <p:nvPr/>
        </p:nvPicPr>
        <p:blipFill>
          <a:blip r:embed="rId9"/>
          <a:stretch>
            <a:fillRect/>
          </a:stretch>
        </p:blipFill>
        <p:spPr>
          <a:xfrm>
            <a:off x="458482" y="5016557"/>
            <a:ext cx="656411" cy="676454"/>
          </a:xfrm>
          <a:prstGeom prst="rect">
            <a:avLst/>
          </a:prstGeom>
        </p:spPr>
      </p:pic>
      <p:pic>
        <p:nvPicPr>
          <p:cNvPr id="36" name="Picture 35">
            <a:extLst>
              <a:ext uri="{FF2B5EF4-FFF2-40B4-BE49-F238E27FC236}">
                <a16:creationId xmlns:a16="http://schemas.microsoft.com/office/drawing/2014/main" id="{8921C01E-0305-DAD7-762B-11F5C8F95755}"/>
              </a:ext>
            </a:extLst>
          </p:cNvPr>
          <p:cNvPicPr>
            <a:picLocks noChangeAspect="1"/>
          </p:cNvPicPr>
          <p:nvPr/>
        </p:nvPicPr>
        <p:blipFill>
          <a:blip r:embed="rId10"/>
          <a:stretch>
            <a:fillRect/>
          </a:stretch>
        </p:blipFill>
        <p:spPr>
          <a:xfrm>
            <a:off x="498289" y="5865683"/>
            <a:ext cx="578138" cy="530579"/>
          </a:xfrm>
          <a:prstGeom prst="rect">
            <a:avLst/>
          </a:prstGeom>
        </p:spPr>
      </p:pic>
      <p:pic>
        <p:nvPicPr>
          <p:cNvPr id="38" name="Picture 37">
            <a:extLst>
              <a:ext uri="{FF2B5EF4-FFF2-40B4-BE49-F238E27FC236}">
                <a16:creationId xmlns:a16="http://schemas.microsoft.com/office/drawing/2014/main" id="{DE728474-2030-2DE8-B9F4-CE6AF0B5EBFF}"/>
              </a:ext>
            </a:extLst>
          </p:cNvPr>
          <p:cNvPicPr>
            <a:picLocks noChangeAspect="1"/>
          </p:cNvPicPr>
          <p:nvPr/>
        </p:nvPicPr>
        <p:blipFill>
          <a:blip r:embed="rId11"/>
          <a:stretch>
            <a:fillRect/>
          </a:stretch>
        </p:blipFill>
        <p:spPr>
          <a:xfrm>
            <a:off x="114888" y="7339046"/>
            <a:ext cx="961539" cy="641026"/>
          </a:xfrm>
          <a:prstGeom prst="rect">
            <a:avLst/>
          </a:prstGeom>
        </p:spPr>
      </p:pic>
      <p:pic>
        <p:nvPicPr>
          <p:cNvPr id="40" name="Picture 39">
            <a:extLst>
              <a:ext uri="{FF2B5EF4-FFF2-40B4-BE49-F238E27FC236}">
                <a16:creationId xmlns:a16="http://schemas.microsoft.com/office/drawing/2014/main" id="{1DCEED9E-0327-1068-5613-EEF0017D29FD}"/>
              </a:ext>
            </a:extLst>
          </p:cNvPr>
          <p:cNvPicPr>
            <a:picLocks noChangeAspect="1"/>
          </p:cNvPicPr>
          <p:nvPr/>
        </p:nvPicPr>
        <p:blipFill>
          <a:blip r:embed="rId12"/>
          <a:stretch>
            <a:fillRect/>
          </a:stretch>
        </p:blipFill>
        <p:spPr>
          <a:xfrm>
            <a:off x="263923" y="8095199"/>
            <a:ext cx="783419" cy="583397"/>
          </a:xfrm>
          <a:prstGeom prst="rect">
            <a:avLst/>
          </a:prstGeom>
        </p:spPr>
      </p:pic>
      <p:pic>
        <p:nvPicPr>
          <p:cNvPr id="9" name="Picture 8" descr="Blue text on a white background&#10;&#10;Description automatically generated">
            <a:extLst>
              <a:ext uri="{FF2B5EF4-FFF2-40B4-BE49-F238E27FC236}">
                <a16:creationId xmlns:a16="http://schemas.microsoft.com/office/drawing/2014/main" id="{6C601EBC-020A-07D6-FD95-ED674423C0A9}"/>
              </a:ext>
            </a:extLst>
          </p:cNvPr>
          <p:cNvPicPr>
            <a:picLocks noChangeAspect="1"/>
          </p:cNvPicPr>
          <p:nvPr/>
        </p:nvPicPr>
        <p:blipFill>
          <a:blip r:embed="rId13"/>
          <a:stretch>
            <a:fillRect/>
          </a:stretch>
        </p:blipFill>
        <p:spPr>
          <a:xfrm>
            <a:off x="2590067" y="9308200"/>
            <a:ext cx="2637514" cy="5533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7029</Words>
  <Application>Microsoft Office PowerPoint</Application>
  <PresentationFormat>Custom</PresentationFormat>
  <Paragraphs>238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Söhne</vt:lpstr>
      <vt:lpstr>HK Grotesk Light</vt:lpstr>
      <vt:lpstr>HK Grotesk Bold</vt:lpstr>
      <vt:lpstr>Calibri</vt:lpstr>
      <vt:lpstr>Arial</vt:lpstr>
      <vt:lpstr>HK 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docId:396F7DC6D8D8375BCD10A89EAE9EAE65</cp:keywords>
  <cp:lastModifiedBy>Sotiria Tsalamani</cp:lastModifiedBy>
  <cp:revision>7</cp:revision>
  <dcterms:created xsi:type="dcterms:W3CDTF">2006-08-16T00:00:00Z</dcterms:created>
  <dcterms:modified xsi:type="dcterms:W3CDTF">2024-11-08T11:28:59Z</dcterms:modified>
  <dc:identifier>DAF3h6kuNAo</dc:identifier>
</cp:coreProperties>
</file>