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VcGR/lVY/5RlNIdmNT5n8aVwT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0" name="Google Shape;33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6" name="Google Shape;35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2" name="Google Shape;37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8" name="Google Shape;39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6" name="Google Shape;42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2" name="Google Shape;45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8" name="Google Shape;47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7" name="Google Shape;50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4" name="Google Shape;52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9" name="Google Shape;539;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7" name="Google Shape;57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 name="Google Shape;24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 name="Google Shape;26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a:spLocks noGrp="1"/>
          </p:cNvSpPr>
          <p:nvPr>
            <p:ph type="pic" idx="2"/>
          </p:nvPr>
        </p:nvSpPr>
        <p:spPr>
          <a:xfrm>
            <a:off x="1792288" y="612775"/>
            <a:ext cx="5486400" cy="4114800"/>
          </a:xfrm>
          <a:prstGeom prst="rect">
            <a:avLst/>
          </a:prstGeom>
          <a:noFill/>
          <a:ln>
            <a:noFill/>
          </a:ln>
        </p:spPr>
      </p:sp>
      <p:sp>
        <p:nvSpPr>
          <p:cNvPr id="64" name="Google Shape;64;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4.png"/><Relationship Id="rId5" Type="http://schemas.openxmlformats.org/officeDocument/2006/relationships/image" Target="../media/image1.pn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blog.acer.com/en/discussion/801/how-to-develop-and-manage-a-successful-flipped-classroom-mode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png"/><Relationship Id="rId10"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9.png"/><Relationship Id="rId4" Type="http://schemas.openxmlformats.org/officeDocument/2006/relationships/image" Target="../media/image16.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png"/><Relationship Id="rId10"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963964" y="2987832"/>
            <a:ext cx="9259269" cy="41242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dirty="0">
                <a:solidFill>
                  <a:srgbClr val="FB8709"/>
                </a:solidFill>
                <a:latin typeface="Arial"/>
                <a:ea typeface="Arial"/>
                <a:cs typeface="Arial"/>
                <a:sym typeface="Arial"/>
              </a:rPr>
              <a:t>Modul 3: </a:t>
            </a:r>
            <a:r>
              <a:rPr lang="en-GB" sz="4000" b="1" i="0" u="none" strike="noStrike" cap="none" dirty="0" err="1">
                <a:solidFill>
                  <a:srgbClr val="FB8709"/>
                </a:solidFill>
                <a:latin typeface="Arial"/>
                <a:ea typeface="Arial"/>
                <a:cs typeface="Arial"/>
                <a:sym typeface="Arial"/>
              </a:rPr>
              <a:t>Gestaltung</a:t>
            </a:r>
            <a:r>
              <a:rPr lang="en-GB" sz="4000" b="1" i="0" u="none" strike="noStrike" cap="none" dirty="0">
                <a:solidFill>
                  <a:srgbClr val="FB8709"/>
                </a:solidFill>
                <a:latin typeface="Arial"/>
                <a:ea typeface="Arial"/>
                <a:cs typeface="Arial"/>
                <a:sym typeface="Arial"/>
              </a:rPr>
              <a:t> von Flipped-Classroom-</a:t>
            </a:r>
            <a:r>
              <a:rPr lang="en-GB" sz="4000" b="1" i="0" u="none" strike="noStrike" cap="none" dirty="0" err="1">
                <a:solidFill>
                  <a:srgbClr val="FB8709"/>
                </a:solidFill>
                <a:latin typeface="Arial"/>
                <a:ea typeface="Arial"/>
                <a:cs typeface="Arial"/>
                <a:sym typeface="Arial"/>
              </a:rPr>
              <a:t>Unterricht</a:t>
            </a:r>
            <a:r>
              <a:rPr lang="en-GB" sz="4000" b="1" i="0" u="none" strike="noStrike" cap="none" dirty="0">
                <a:solidFill>
                  <a:srgbClr val="FB8709"/>
                </a:solidFill>
                <a:latin typeface="Arial"/>
                <a:ea typeface="Arial"/>
                <a:cs typeface="Arial"/>
                <a:sym typeface="Arial"/>
              </a:rPr>
              <a:t> </a:t>
            </a:r>
            <a:r>
              <a:rPr lang="en-GB" sz="4000" b="1" i="0" u="none" strike="noStrike" cap="none" dirty="0" err="1">
                <a:solidFill>
                  <a:srgbClr val="FB8709"/>
                </a:solidFill>
                <a:latin typeface="Arial"/>
                <a:ea typeface="Arial"/>
                <a:cs typeface="Arial"/>
                <a:sym typeface="Arial"/>
              </a:rPr>
              <a:t>durch</a:t>
            </a:r>
            <a:r>
              <a:rPr lang="en-GB" sz="4000" b="1" i="0" u="none" strike="noStrike" cap="none" dirty="0">
                <a:solidFill>
                  <a:srgbClr val="FB8709"/>
                </a:solidFill>
                <a:latin typeface="Arial"/>
                <a:ea typeface="Arial"/>
                <a:cs typeface="Arial"/>
                <a:sym typeface="Arial"/>
              </a:rPr>
              <a:t> </a:t>
            </a:r>
            <a:r>
              <a:rPr lang="en-GB" sz="4000" b="1" i="0" u="none" strike="noStrike" cap="none" dirty="0" err="1">
                <a:solidFill>
                  <a:srgbClr val="FB8709"/>
                </a:solidFill>
                <a:latin typeface="Arial"/>
                <a:ea typeface="Arial"/>
                <a:cs typeface="Arial"/>
                <a:sym typeface="Arial"/>
              </a:rPr>
              <a:t>kollaborative</a:t>
            </a:r>
            <a:r>
              <a:rPr lang="en-GB" sz="4000" b="1" i="0" u="none" strike="noStrike" cap="none" dirty="0">
                <a:solidFill>
                  <a:srgbClr val="FB8709"/>
                </a:solidFill>
                <a:latin typeface="Arial"/>
                <a:ea typeface="Arial"/>
                <a:cs typeface="Arial"/>
                <a:sym typeface="Arial"/>
              </a:rPr>
              <a:t> </a:t>
            </a:r>
            <a:r>
              <a:rPr lang="en-GB" sz="4000" b="1" i="0" u="none" strike="noStrike" cap="none" dirty="0" err="1">
                <a:solidFill>
                  <a:srgbClr val="FB8709"/>
                </a:solidFill>
                <a:latin typeface="Arial"/>
                <a:ea typeface="Arial"/>
                <a:cs typeface="Arial"/>
                <a:sym typeface="Arial"/>
              </a:rPr>
              <a:t>Methoden</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endParaRPr sz="4000" b="1" i="0" u="none" strike="noStrike" cap="none" dirty="0">
              <a:solidFill>
                <a:srgbClr val="FB87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053249"/>
                </a:solidFill>
                <a:latin typeface="Arial"/>
                <a:ea typeface="Arial"/>
                <a:cs typeface="Arial"/>
                <a:sym typeface="Arial"/>
              </a:rPr>
              <a:t>Einheit 1</a:t>
            </a:r>
            <a:r>
              <a:rPr lang="en-GB" sz="3600" b="1" dirty="0">
                <a:solidFill>
                  <a:srgbClr val="053249"/>
                </a:solidFill>
              </a:rPr>
              <a:t> - </a:t>
            </a:r>
            <a:r>
              <a:rPr lang="en-GB" sz="3600" b="1" i="0" u="none" strike="noStrike" cap="none" dirty="0" err="1">
                <a:solidFill>
                  <a:srgbClr val="053249"/>
                </a:solidFill>
                <a:latin typeface="Arial"/>
                <a:ea typeface="Arial"/>
                <a:cs typeface="Arial"/>
                <a:sym typeface="Arial"/>
              </a:rPr>
              <a:t>Gemeinsame</a:t>
            </a:r>
            <a:r>
              <a:rPr lang="en-GB" sz="3600" b="1" i="0" u="none" strike="noStrike" cap="none" dirty="0">
                <a:solidFill>
                  <a:srgbClr val="053249"/>
                </a:solidFill>
                <a:latin typeface="Arial"/>
                <a:ea typeface="Arial"/>
                <a:cs typeface="Arial"/>
                <a:sym typeface="Arial"/>
              </a:rPr>
              <a:t> </a:t>
            </a:r>
            <a:r>
              <a:rPr lang="en-GB" sz="3600" b="1" i="0" u="none" strike="noStrike" cap="none" dirty="0" err="1">
                <a:solidFill>
                  <a:srgbClr val="053249"/>
                </a:solidFill>
                <a:latin typeface="Arial"/>
                <a:ea typeface="Arial"/>
                <a:cs typeface="Arial"/>
                <a:sym typeface="Arial"/>
              </a:rPr>
              <a:t>Unterrichtsgestaltung</a:t>
            </a:r>
            <a:r>
              <a:rPr lang="en-GB" sz="3600" b="1" i="0" u="none" strike="noStrike" cap="none" dirty="0">
                <a:solidFill>
                  <a:srgbClr val="053249"/>
                </a:solidFill>
                <a:latin typeface="Arial"/>
                <a:ea typeface="Arial"/>
                <a:cs typeface="Arial"/>
                <a:sym typeface="Arial"/>
              </a:rPr>
              <a:t> in </a:t>
            </a:r>
            <a:r>
              <a:rPr lang="en-GB" sz="3600" b="1" i="0" u="none" strike="noStrike" cap="none" dirty="0" err="1">
                <a:solidFill>
                  <a:srgbClr val="053249"/>
                </a:solidFill>
                <a:latin typeface="Arial"/>
                <a:ea typeface="Arial"/>
                <a:cs typeface="Arial"/>
                <a:sym typeface="Arial"/>
              </a:rPr>
              <a:t>einem</a:t>
            </a:r>
            <a:r>
              <a:rPr lang="en-GB" sz="3600" b="1" i="0" u="none" strike="noStrike" cap="none" dirty="0">
                <a:solidFill>
                  <a:srgbClr val="053249"/>
                </a:solidFill>
                <a:latin typeface="Arial"/>
                <a:ea typeface="Arial"/>
                <a:cs typeface="Arial"/>
                <a:sym typeface="Arial"/>
              </a:rPr>
              <a:t> Flipped Classroom</a:t>
            </a:r>
            <a:endParaRPr sz="3600" b="1" i="0" u="none" strike="noStrike" cap="none" dirty="0">
              <a:solidFill>
                <a:srgbClr val="053249"/>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303177"/>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Clr>
                <a:srgbClr val="000000"/>
              </a:buClr>
              <a:buSzPts val="3499"/>
              <a:buFont typeface="Arial"/>
              <a:buNone/>
            </a:pPr>
            <a:r>
              <a:rPr lang="en-GB" sz="3499" b="0" i="0" u="none" strike="noStrike" cap="none">
                <a:solidFill>
                  <a:srgbClr val="053249"/>
                </a:solidFill>
                <a:latin typeface="Arial"/>
                <a:ea typeface="Arial"/>
                <a:cs typeface="Arial"/>
                <a:sym typeface="Arial"/>
              </a:rPr>
              <a:t>CollaboratiVET-Lehrplan für Lehrkraft /Ausbilder /Erzieher in der beruflichen Bildung </a:t>
            </a: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GB" sz="12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1200"/>
              <a:buFont typeface="Arial"/>
              <a:buNone/>
            </a:pPr>
            <a:endParaRPr sz="1200" b="0" i="0" u="none" strike="noStrike" cap="none">
              <a:solidFill>
                <a:srgbClr val="121212"/>
              </a:solidFill>
              <a:latin typeface="Arial"/>
              <a:ea typeface="Arial"/>
              <a:cs typeface="Arial"/>
              <a:sym typeface="Arial"/>
            </a:endParaRPr>
          </a:p>
        </p:txBody>
      </p:sp>
      <p:pic>
        <p:nvPicPr>
          <p:cNvPr id="92" name="Google Shape;92;p1"/>
          <p:cNvPicPr preferRelativeResize="0"/>
          <p:nvPr/>
        </p:nvPicPr>
        <p:blipFill rotWithShape="1">
          <a:blip r:embed="rId4">
            <a:alphaModFix/>
          </a:blip>
          <a:srcRect/>
          <a:stretch/>
        </p:blipFill>
        <p:spPr>
          <a:xfrm>
            <a:off x="17089804" y="9466499"/>
            <a:ext cx="938164" cy="341150"/>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23B2DF68-88E8-137F-A6D7-DD5CC4809A75}"/>
              </a:ext>
            </a:extLst>
          </p:cNvPr>
          <p:cNvPicPr>
            <a:picLocks noChangeAspect="1"/>
          </p:cNvPicPr>
          <p:nvPr/>
        </p:nvPicPr>
        <p:blipFill>
          <a:blip r:embed="rId5"/>
          <a:srcRect r="59736" b="14882"/>
          <a:stretch/>
        </p:blipFill>
        <p:spPr>
          <a:xfrm>
            <a:off x="10885866" y="1248169"/>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Blue text on a white background&#10;&#10;Description automatically generated">
            <a:extLst>
              <a:ext uri="{FF2B5EF4-FFF2-40B4-BE49-F238E27FC236}">
                <a16:creationId xmlns:a16="http://schemas.microsoft.com/office/drawing/2014/main" id="{CDB0DA16-8F81-27A8-FBA2-EBCC3A1D6EAC}"/>
              </a:ext>
            </a:extLst>
          </p:cNvPr>
          <p:cNvPicPr>
            <a:picLocks noChangeAspect="1"/>
          </p:cNvPicPr>
          <p:nvPr/>
        </p:nvPicPr>
        <p:blipFill>
          <a:blip r:embed="rId6"/>
          <a:stretch>
            <a:fillRect/>
          </a:stretch>
        </p:blipFill>
        <p:spPr>
          <a:xfrm>
            <a:off x="695357" y="9100016"/>
            <a:ext cx="3493721" cy="7329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03"/>
        <p:cNvGrpSpPr/>
        <p:nvPr/>
      </p:nvGrpSpPr>
      <p:grpSpPr>
        <a:xfrm>
          <a:off x="0" y="0"/>
          <a:ext cx="0" cy="0"/>
          <a:chOff x="0" y="0"/>
          <a:chExt cx="0" cy="0"/>
        </a:xfrm>
      </p:grpSpPr>
      <p:sp>
        <p:nvSpPr>
          <p:cNvPr id="304" name="Google Shape;304;p6"/>
          <p:cNvSpPr txBox="1"/>
          <p:nvPr/>
        </p:nvSpPr>
        <p:spPr>
          <a:xfrm>
            <a:off x="2956987" y="79991"/>
            <a:ext cx="13265244" cy="1354217"/>
          </a:xfrm>
          <a:prstGeom prst="rect">
            <a:avLst/>
          </a:prstGeom>
          <a:noFill/>
          <a:ln>
            <a:noFill/>
          </a:ln>
        </p:spPr>
        <p:txBody>
          <a:bodyPr spcFirstLastPara="1" wrap="square" lIns="0" tIns="0" rIns="0" bIns="0" anchor="t" anchorCtr="0">
            <a:spAutoFit/>
          </a:bodyPr>
          <a:lstStyle/>
          <a:p>
            <a:pPr marL="0" marR="0" lvl="0" indent="0" algn="l" rtl="0">
              <a:lnSpc>
                <a:spcPct val="274964"/>
              </a:lnSpc>
              <a:spcBef>
                <a:spcPts val="0"/>
              </a:spcBef>
              <a:spcAft>
                <a:spcPts val="0"/>
              </a:spcAft>
              <a:buClr>
                <a:srgbClr val="000000"/>
              </a:buClr>
              <a:buSzPts val="3200"/>
              <a:buFont typeface="Arial"/>
              <a:buNone/>
            </a:pPr>
            <a:r>
              <a:rPr lang="en-GB" sz="3200" b="1" i="0" u="none" strike="noStrike" cap="none">
                <a:solidFill>
                  <a:srgbClr val="033C5B"/>
                </a:solidFill>
                <a:latin typeface="Arial"/>
                <a:ea typeface="Arial"/>
                <a:cs typeface="Arial"/>
                <a:sym typeface="Arial"/>
              </a:rPr>
              <a:t>Implementierung von vorschulischen Inhalten in der Berufsbildung</a:t>
            </a:r>
            <a:endParaRPr sz="3200" b="1" i="0" u="none" strike="noStrike" cap="none">
              <a:solidFill>
                <a:srgbClr val="033C5B"/>
              </a:solidFill>
              <a:latin typeface="Arial"/>
              <a:ea typeface="Arial"/>
              <a:cs typeface="Arial"/>
              <a:sym typeface="Arial"/>
            </a:endParaRPr>
          </a:p>
        </p:txBody>
      </p:sp>
      <p:sp>
        <p:nvSpPr>
          <p:cNvPr id="305" name="Google Shape;305;p6"/>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6" name="Google Shape;306;p6"/>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p6"/>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8" name="Google Shape;308;p6"/>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9" name="Google Shape;309;p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0" name="Google Shape;310;p6"/>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1" name="Google Shape;311;p6"/>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2" name="Google Shape;312;p6"/>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p:txBody>
      </p:sp>
      <p:pic>
        <p:nvPicPr>
          <p:cNvPr id="313" name="Google Shape;313;p6"/>
          <p:cNvPicPr preferRelativeResize="0"/>
          <p:nvPr/>
        </p:nvPicPr>
        <p:blipFill rotWithShape="1">
          <a:blip r:embed="rId7">
            <a:alphaModFix/>
          </a:blip>
          <a:srcRect/>
          <a:stretch/>
        </p:blipFill>
        <p:spPr>
          <a:xfrm>
            <a:off x="16210427" y="9149952"/>
            <a:ext cx="1829366" cy="665223"/>
          </a:xfrm>
          <a:prstGeom prst="rect">
            <a:avLst/>
          </a:prstGeom>
          <a:noFill/>
          <a:ln>
            <a:noFill/>
          </a:ln>
        </p:spPr>
      </p:pic>
      <p:sp>
        <p:nvSpPr>
          <p:cNvPr id="314" name="Google Shape;314;p6"/>
          <p:cNvSpPr txBox="1"/>
          <p:nvPr/>
        </p:nvSpPr>
        <p:spPr>
          <a:xfrm>
            <a:off x="2956987" y="1326056"/>
            <a:ext cx="15089898"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400" b="1" i="0" u="none" strike="noStrike" cap="none">
                <a:solidFill>
                  <a:srgbClr val="121212"/>
                </a:solidFill>
                <a:latin typeface="Arial"/>
                <a:ea typeface="Arial"/>
                <a:cs typeface="Arial"/>
                <a:sym typeface="Arial"/>
              </a:rPr>
              <a:t>Mit verschiedenen Strategien kann sichergestellt werden, dass die Schüler vorbereitet sind, die Zeit für praktische Übungen maximiert wird und der Unterricht sich auf die Anwendung der Fähigkeiten und die Zusammenarbeit konzentrieren kann.</a:t>
            </a:r>
            <a:endParaRPr/>
          </a:p>
          <a:p>
            <a:pPr marL="0" marR="0" lvl="0" indent="0" algn="l" rtl="0">
              <a:lnSpc>
                <a:spcPct val="100000"/>
              </a:lnSpc>
              <a:spcBef>
                <a:spcPts val="0"/>
              </a:spcBef>
              <a:spcAft>
                <a:spcPts val="0"/>
              </a:spcAft>
              <a:buNone/>
            </a:pPr>
            <a:endParaRPr sz="2400" b="1" i="0" u="none" strike="noStrike" cap="none">
              <a:solidFill>
                <a:srgbClr val="121212"/>
              </a:solidFill>
              <a:latin typeface="Arial"/>
              <a:ea typeface="Arial"/>
              <a:cs typeface="Arial"/>
              <a:sym typeface="Arial"/>
            </a:endParaRPr>
          </a:p>
          <a:p>
            <a:pPr marL="0" marR="0" lvl="0" indent="0" algn="l" rtl="0">
              <a:lnSpc>
                <a:spcPct val="100000"/>
              </a:lnSpc>
              <a:spcBef>
                <a:spcPts val="0"/>
              </a:spcBef>
              <a:spcAft>
                <a:spcPts val="0"/>
              </a:spcAft>
              <a:buNone/>
            </a:pPr>
            <a:r>
              <a:rPr lang="en-GB" sz="2400" b="1" i="0" u="none" strike="noStrike" cap="none">
                <a:solidFill>
                  <a:srgbClr val="121212"/>
                </a:solidFill>
                <a:latin typeface="Arial"/>
                <a:ea typeface="Arial"/>
                <a:cs typeface="Arial"/>
                <a:sym typeface="Arial"/>
              </a:rPr>
              <a:t>Zum Beispiel:</a:t>
            </a:r>
            <a:endParaRPr/>
          </a:p>
          <a:p>
            <a:pPr marL="0" marR="0" lvl="0" indent="0" algn="l" rtl="0">
              <a:lnSpc>
                <a:spcPct val="100000"/>
              </a:lnSpc>
              <a:spcBef>
                <a:spcPts val="0"/>
              </a:spcBef>
              <a:spcAft>
                <a:spcPts val="0"/>
              </a:spcAft>
              <a:buNone/>
            </a:pPr>
            <a:endParaRPr sz="2400" b="0" i="0" u="none" strike="noStrike" cap="none">
              <a:solidFill>
                <a:srgbClr val="121212"/>
              </a:solidFill>
              <a:latin typeface="Arial"/>
              <a:ea typeface="Arial"/>
              <a:cs typeface="Arial"/>
              <a:sym typeface="Arial"/>
            </a:endParaRPr>
          </a:p>
        </p:txBody>
      </p:sp>
      <p:grpSp>
        <p:nvGrpSpPr>
          <p:cNvPr id="315" name="Google Shape;315;p6"/>
          <p:cNvGrpSpPr/>
          <p:nvPr/>
        </p:nvGrpSpPr>
        <p:grpSpPr>
          <a:xfrm>
            <a:off x="2956987" y="3143624"/>
            <a:ext cx="15089898" cy="4625654"/>
            <a:chOff x="0" y="564"/>
            <a:chExt cx="15089898" cy="4625654"/>
          </a:xfrm>
        </p:grpSpPr>
        <p:sp>
          <p:nvSpPr>
            <p:cNvPr id="316" name="Google Shape;316;p6"/>
            <p:cNvSpPr/>
            <p:nvPr/>
          </p:nvSpPr>
          <p:spPr>
            <a:xfrm>
              <a:off x="0" y="564"/>
              <a:ext cx="15089898" cy="1321615"/>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399788" y="297928"/>
              <a:ext cx="726888" cy="726888"/>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1526465" y="564"/>
              <a:ext cx="13563432" cy="13216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txBox="1"/>
            <p:nvPr/>
          </p:nvSpPr>
          <p:spPr>
            <a:xfrm>
              <a:off x="1526465" y="564"/>
              <a:ext cx="13563432" cy="1321615"/>
            </a:xfrm>
            <a:prstGeom prst="rect">
              <a:avLst/>
            </a:prstGeom>
            <a:noFill/>
            <a:ln>
              <a:noFill/>
            </a:ln>
          </p:spPr>
          <p:txBody>
            <a:bodyPr spcFirstLastPara="1" wrap="square" lIns="139850" tIns="139850" rIns="139850" bIns="13985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Kulinarischer Kurs: Die Schüler können sich ein Video über Lebensmittelsicherheit ansehen und anschließend ein Quiz über Hygieneprotokolle ausfüllen.</a:t>
              </a:r>
              <a:endParaRPr sz="2400" b="0" i="0" u="none" strike="noStrike" cap="none">
                <a:solidFill>
                  <a:srgbClr val="000000"/>
                </a:solidFill>
                <a:latin typeface="Arial"/>
                <a:ea typeface="Arial"/>
                <a:cs typeface="Arial"/>
                <a:sym typeface="Arial"/>
              </a:endParaRPr>
            </a:p>
          </p:txBody>
        </p:sp>
        <p:sp>
          <p:nvSpPr>
            <p:cNvPr id="320" name="Google Shape;320;p6"/>
            <p:cNvSpPr/>
            <p:nvPr/>
          </p:nvSpPr>
          <p:spPr>
            <a:xfrm>
              <a:off x="0" y="1652584"/>
              <a:ext cx="15089898" cy="1321615"/>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399788" y="1949947"/>
              <a:ext cx="726888" cy="726888"/>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1526465" y="1652584"/>
              <a:ext cx="13563432" cy="13216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txBox="1"/>
            <p:nvPr/>
          </p:nvSpPr>
          <p:spPr>
            <a:xfrm>
              <a:off x="1526465" y="1652584"/>
              <a:ext cx="13563432" cy="1321615"/>
            </a:xfrm>
            <a:prstGeom prst="rect">
              <a:avLst/>
            </a:prstGeom>
            <a:noFill/>
            <a:ln>
              <a:noFill/>
            </a:ln>
          </p:spPr>
          <p:txBody>
            <a:bodyPr spcFirstLastPara="1" wrap="square" lIns="139850" tIns="139850" rIns="139850" bIns="13985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Kfz-Kurs: Die Lernenden können sich Diagramme von Motorkomponenten ansehen und eine kurze Bewertung zur Teileidentifikation durchführen.</a:t>
              </a:r>
              <a:endParaRPr sz="2400" b="0" i="0" u="none" strike="noStrike" cap="none">
                <a:solidFill>
                  <a:srgbClr val="000000"/>
                </a:solidFill>
                <a:latin typeface="Arial"/>
                <a:ea typeface="Arial"/>
                <a:cs typeface="Arial"/>
                <a:sym typeface="Arial"/>
              </a:endParaRPr>
            </a:p>
          </p:txBody>
        </p:sp>
        <p:sp>
          <p:nvSpPr>
            <p:cNvPr id="324" name="Google Shape;324;p6"/>
            <p:cNvSpPr/>
            <p:nvPr/>
          </p:nvSpPr>
          <p:spPr>
            <a:xfrm>
              <a:off x="0" y="3304603"/>
              <a:ext cx="15089898" cy="1321615"/>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399788" y="3601967"/>
              <a:ext cx="726888" cy="726888"/>
            </a:xfrm>
            <a:prstGeom prst="rect">
              <a:avLst/>
            </a:prstGeom>
            <a:blipFill rotWithShape="1">
              <a:blip r:embed="rId10">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1526465" y="3304603"/>
              <a:ext cx="13563432" cy="13216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txBox="1"/>
            <p:nvPr/>
          </p:nvSpPr>
          <p:spPr>
            <a:xfrm>
              <a:off x="1526465" y="3304603"/>
              <a:ext cx="13563432" cy="1321615"/>
            </a:xfrm>
            <a:prstGeom prst="rect">
              <a:avLst/>
            </a:prstGeom>
            <a:noFill/>
            <a:ln>
              <a:noFill/>
            </a:ln>
          </p:spPr>
          <p:txBody>
            <a:bodyPr spcFirstLastPara="1" wrap="square" lIns="139850" tIns="139850" rIns="139850" bIns="13985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Kurs zum Gesundheitswesen: Die Schüler können sich ein Video über Patientensicherheit ansehen und eine Reflexion über bewährte Verfahren durchführen</a:t>
              </a:r>
              <a:endParaRPr sz="2400" b="0" i="0" u="none" strike="noStrike" cap="none">
                <a:solidFill>
                  <a:srgbClr val="000000"/>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CB24A772-D3D1-1301-396D-19CC3629818F}"/>
              </a:ext>
            </a:extLst>
          </p:cNvPr>
          <p:cNvPicPr>
            <a:picLocks noChangeAspect="1"/>
          </p:cNvPicPr>
          <p:nvPr/>
        </p:nvPicPr>
        <p:blipFill>
          <a:blip r:embed="rId11"/>
          <a:stretch>
            <a:fillRect/>
          </a:stretch>
        </p:blipFill>
        <p:spPr>
          <a:xfrm>
            <a:off x="2692299" y="9344490"/>
            <a:ext cx="2291558" cy="48075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31"/>
        <p:cNvGrpSpPr/>
        <p:nvPr/>
      </p:nvGrpSpPr>
      <p:grpSpPr>
        <a:xfrm>
          <a:off x="0" y="0"/>
          <a:ext cx="0" cy="0"/>
          <a:chOff x="0" y="0"/>
          <a:chExt cx="0" cy="0"/>
        </a:xfrm>
      </p:grpSpPr>
      <p:sp>
        <p:nvSpPr>
          <p:cNvPr id="332" name="Google Shape;332;p27"/>
          <p:cNvSpPr txBox="1"/>
          <p:nvPr/>
        </p:nvSpPr>
        <p:spPr>
          <a:xfrm>
            <a:off x="2956987" y="79991"/>
            <a:ext cx="13265244" cy="1354217"/>
          </a:xfrm>
          <a:prstGeom prst="rect">
            <a:avLst/>
          </a:prstGeom>
          <a:noFill/>
          <a:ln>
            <a:noFill/>
          </a:ln>
        </p:spPr>
        <p:txBody>
          <a:bodyPr spcFirstLastPara="1" wrap="square" lIns="0" tIns="0" rIns="0" bIns="0" anchor="t" anchorCtr="0">
            <a:spAutoFit/>
          </a:bodyPr>
          <a:lstStyle/>
          <a:p>
            <a:pPr marL="0" marR="0" lvl="0" indent="0" algn="l" rtl="0">
              <a:lnSpc>
                <a:spcPct val="274964"/>
              </a:lnSpc>
              <a:spcBef>
                <a:spcPts val="0"/>
              </a:spcBef>
              <a:spcAft>
                <a:spcPts val="0"/>
              </a:spcAft>
              <a:buClr>
                <a:srgbClr val="000000"/>
              </a:buClr>
              <a:buSzPts val="3200"/>
              <a:buFont typeface="Arial"/>
              <a:buNone/>
            </a:pPr>
            <a:r>
              <a:rPr lang="en-GB" sz="3200" b="1" i="0" u="none" strike="noStrike" cap="none">
                <a:solidFill>
                  <a:srgbClr val="033C5B"/>
                </a:solidFill>
                <a:latin typeface="Arial"/>
                <a:ea typeface="Arial"/>
                <a:cs typeface="Arial"/>
                <a:sym typeface="Arial"/>
              </a:rPr>
              <a:t>Gestaltung von Aktivitäten für die Zusammenarbeit im Unterricht</a:t>
            </a:r>
            <a:endParaRPr sz="3200" b="1" i="0" u="none" strike="noStrike" cap="none">
              <a:solidFill>
                <a:srgbClr val="033C5B"/>
              </a:solidFill>
              <a:latin typeface="Arial"/>
              <a:ea typeface="Arial"/>
              <a:cs typeface="Arial"/>
              <a:sym typeface="Arial"/>
            </a:endParaRPr>
          </a:p>
        </p:txBody>
      </p:sp>
      <p:sp>
        <p:nvSpPr>
          <p:cNvPr id="333" name="Google Shape;333;p27"/>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4" name="Google Shape;334;p27"/>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5" name="Google Shape;335;p27"/>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6" name="Google Shape;336;p27"/>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7" name="Google Shape;337;p2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8" name="Google Shape;338;p27"/>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9" name="Google Shape;339;p27"/>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0" name="Google Shape;340;p27"/>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p:txBody>
      </p:sp>
      <p:pic>
        <p:nvPicPr>
          <p:cNvPr id="341" name="Google Shape;341;p27"/>
          <p:cNvPicPr preferRelativeResize="0"/>
          <p:nvPr/>
        </p:nvPicPr>
        <p:blipFill rotWithShape="1">
          <a:blip r:embed="rId7">
            <a:alphaModFix/>
          </a:blip>
          <a:srcRect/>
          <a:stretch/>
        </p:blipFill>
        <p:spPr>
          <a:xfrm>
            <a:off x="16210427" y="9149952"/>
            <a:ext cx="1829366" cy="665223"/>
          </a:xfrm>
          <a:prstGeom prst="rect">
            <a:avLst/>
          </a:prstGeom>
          <a:noFill/>
          <a:ln>
            <a:noFill/>
          </a:ln>
        </p:spPr>
      </p:pic>
      <p:sp>
        <p:nvSpPr>
          <p:cNvPr id="342" name="Google Shape;342;p27"/>
          <p:cNvSpPr txBox="1"/>
          <p:nvPr/>
        </p:nvSpPr>
        <p:spPr>
          <a:xfrm>
            <a:off x="2956987" y="1326056"/>
            <a:ext cx="15089898"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400" b="1" i="0" u="none" strike="noStrike" cap="none">
                <a:solidFill>
                  <a:srgbClr val="121212"/>
                </a:solidFill>
                <a:latin typeface="Arial"/>
                <a:ea typeface="Arial"/>
                <a:cs typeface="Arial"/>
                <a:sym typeface="Arial"/>
              </a:rPr>
              <a:t>WIE?</a:t>
            </a:r>
            <a:endParaRPr sz="2400" b="0" i="0" u="none" strike="noStrike" cap="none">
              <a:solidFill>
                <a:srgbClr val="121212"/>
              </a:solidFill>
              <a:latin typeface="Arial"/>
              <a:ea typeface="Arial"/>
              <a:cs typeface="Arial"/>
              <a:sym typeface="Arial"/>
            </a:endParaRPr>
          </a:p>
        </p:txBody>
      </p:sp>
      <p:grpSp>
        <p:nvGrpSpPr>
          <p:cNvPr id="343" name="Google Shape;343;p27"/>
          <p:cNvGrpSpPr/>
          <p:nvPr/>
        </p:nvGrpSpPr>
        <p:grpSpPr>
          <a:xfrm>
            <a:off x="2970249" y="3069472"/>
            <a:ext cx="15063372" cy="2712893"/>
            <a:chOff x="13262" y="1743416"/>
            <a:chExt cx="15063372" cy="2712893"/>
          </a:xfrm>
        </p:grpSpPr>
        <p:sp>
          <p:nvSpPr>
            <p:cNvPr id="344" name="Google Shape;344;p27"/>
            <p:cNvSpPr/>
            <p:nvPr/>
          </p:nvSpPr>
          <p:spPr>
            <a:xfrm>
              <a:off x="13262" y="1743416"/>
              <a:ext cx="3964045" cy="2712893"/>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7"/>
            <p:cNvSpPr txBox="1"/>
            <p:nvPr/>
          </p:nvSpPr>
          <p:spPr>
            <a:xfrm>
              <a:off x="92720" y="1822874"/>
              <a:ext cx="3805129" cy="255397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Gruppenprojekte: Lehrer können Teams mit realen Aufgaben betrauen, z. B. dem Zusammenbau von Geräten, der Planung eines Serviceverfahrens oder der Durchführung eines Sicherheitsaudits.</a:t>
              </a:r>
              <a:endParaRPr sz="1800" b="0" i="0" u="none" strike="noStrike" cap="none">
                <a:solidFill>
                  <a:schemeClr val="lt1"/>
                </a:solidFill>
                <a:latin typeface="Arial"/>
                <a:ea typeface="Arial"/>
                <a:cs typeface="Arial"/>
                <a:sym typeface="Arial"/>
              </a:endParaRPr>
            </a:p>
          </p:txBody>
        </p:sp>
        <p:sp>
          <p:nvSpPr>
            <p:cNvPr id="346" name="Google Shape;346;p27"/>
            <p:cNvSpPr/>
            <p:nvPr/>
          </p:nvSpPr>
          <p:spPr>
            <a:xfrm>
              <a:off x="4373712" y="2608321"/>
              <a:ext cx="840377" cy="983083"/>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7"/>
            <p:cNvSpPr txBox="1"/>
            <p:nvPr/>
          </p:nvSpPr>
          <p:spPr>
            <a:xfrm>
              <a:off x="4373712" y="2804938"/>
              <a:ext cx="588264" cy="58984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8" name="Google Shape;348;p27"/>
            <p:cNvSpPr/>
            <p:nvPr/>
          </p:nvSpPr>
          <p:spPr>
            <a:xfrm>
              <a:off x="5562926" y="1743416"/>
              <a:ext cx="3964045" cy="2712893"/>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7"/>
            <p:cNvSpPr txBox="1"/>
            <p:nvPr/>
          </p:nvSpPr>
          <p:spPr>
            <a:xfrm>
              <a:off x="5642384" y="1822874"/>
              <a:ext cx="3805129" cy="255397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Rotierende Stationen: Es sollten Stationen eingerichtet werden, an denen die Schüler verschiedene Teile einer komplexen Aufgabe ausführen, z. B. ein Gerät inspizieren, reparieren und testen. Rotieren Sie die Schüler durch jede Station, um eine umfassende Entwicklung der Fähigkeiten zu gewährleisten.</a:t>
              </a:r>
              <a:endParaRPr sz="1800" b="0" i="0" u="none" strike="noStrike" cap="none">
                <a:solidFill>
                  <a:schemeClr val="lt1"/>
                </a:solidFill>
                <a:latin typeface="Arial"/>
                <a:ea typeface="Arial"/>
                <a:cs typeface="Arial"/>
                <a:sym typeface="Arial"/>
              </a:endParaRPr>
            </a:p>
          </p:txBody>
        </p:sp>
        <p:sp>
          <p:nvSpPr>
            <p:cNvPr id="350" name="Google Shape;350;p27"/>
            <p:cNvSpPr/>
            <p:nvPr/>
          </p:nvSpPr>
          <p:spPr>
            <a:xfrm>
              <a:off x="9923376" y="2608321"/>
              <a:ext cx="840377" cy="983083"/>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7"/>
            <p:cNvSpPr txBox="1"/>
            <p:nvPr/>
          </p:nvSpPr>
          <p:spPr>
            <a:xfrm>
              <a:off x="9923376" y="2804938"/>
              <a:ext cx="588264" cy="58984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2" name="Google Shape;352;p27"/>
            <p:cNvSpPr/>
            <p:nvPr/>
          </p:nvSpPr>
          <p:spPr>
            <a:xfrm>
              <a:off x="11112589" y="1743416"/>
              <a:ext cx="3964045" cy="2712893"/>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7"/>
            <p:cNvSpPr txBox="1"/>
            <p:nvPr/>
          </p:nvSpPr>
          <p:spPr>
            <a:xfrm>
              <a:off x="11192047" y="1822874"/>
              <a:ext cx="3805129" cy="255397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Peer Teaching: Die Lernenden können abwechselnd einen bestimmten Teil der Aufgabe an ihre Mitschülerinnen und Mitschüler weitergeben, um deren Verständnis zu verbessern und ihr Selbstvertrauen zu stärken.</a:t>
              </a:r>
              <a:endParaRPr sz="1800" b="0" i="0" u="none" strike="noStrike" cap="none">
                <a:solidFill>
                  <a:schemeClr val="lt1"/>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E9EA1769-50DE-C50E-1DEC-36C04194A3BF}"/>
              </a:ext>
            </a:extLst>
          </p:cNvPr>
          <p:cNvPicPr>
            <a:picLocks noChangeAspect="1"/>
          </p:cNvPicPr>
          <p:nvPr/>
        </p:nvPicPr>
        <p:blipFill>
          <a:blip r:embed="rId8"/>
          <a:stretch>
            <a:fillRect/>
          </a:stretch>
        </p:blipFill>
        <p:spPr>
          <a:xfrm>
            <a:off x="2692299" y="9344490"/>
            <a:ext cx="2291558" cy="48075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57"/>
        <p:cNvGrpSpPr/>
        <p:nvPr/>
      </p:nvGrpSpPr>
      <p:grpSpPr>
        <a:xfrm>
          <a:off x="0" y="0"/>
          <a:ext cx="0" cy="0"/>
          <a:chOff x="0" y="0"/>
          <a:chExt cx="0" cy="0"/>
        </a:xfrm>
      </p:grpSpPr>
      <p:sp>
        <p:nvSpPr>
          <p:cNvPr id="358" name="Google Shape;358;p7"/>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9" name="Google Shape;359;p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0" name="Google Shape;360;p7"/>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1" name="Google Shape;361;p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2" name="Google Shape;362;p7"/>
          <p:cNvSpPr txBox="1"/>
          <p:nvPr/>
        </p:nvSpPr>
        <p:spPr>
          <a:xfrm>
            <a:off x="508526" y="405269"/>
            <a:ext cx="91440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Strategien für eine wirksame Zusammenarbeit</a:t>
            </a:r>
            <a:endParaRPr sz="5400" b="1" i="0" u="none" strike="noStrike" cap="none">
              <a:solidFill>
                <a:srgbClr val="033C5B"/>
              </a:solidFill>
              <a:latin typeface="Arial"/>
              <a:ea typeface="Arial"/>
              <a:cs typeface="Arial"/>
              <a:sym typeface="Arial"/>
            </a:endParaRPr>
          </a:p>
        </p:txBody>
      </p:sp>
      <p:sp>
        <p:nvSpPr>
          <p:cNvPr id="363" name="Google Shape;363;p7"/>
          <p:cNvSpPr txBox="1"/>
          <p:nvPr/>
        </p:nvSpPr>
        <p:spPr>
          <a:xfrm>
            <a:off x="785433" y="2526824"/>
            <a:ext cx="6655891"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a:solidFill>
                  <a:srgbClr val="121212"/>
                </a:solidFill>
                <a:latin typeface="Arial"/>
                <a:ea typeface="Arial"/>
                <a:cs typeface="Arial"/>
                <a:sym typeface="Arial"/>
              </a:rPr>
              <a:t>Eine effektive Zusammenarbeit in einer Flipped-Classroom-Umgebung ist für die Maximierung des Lernerfolgs unerlässlich. Hier stellen wir eine Reihe von Tools und Techniken vor, die die Zusammenarbeit zwischen den Studierenden und zwischen Studierenden und Lehrenden verbessern sollen.</a:t>
            </a:r>
            <a:endParaRPr sz="1800" b="0" i="0" u="none" strike="noStrike" cap="none">
              <a:solidFill>
                <a:srgbClr val="000000"/>
              </a:solidFill>
              <a:latin typeface="Arial"/>
              <a:ea typeface="Arial"/>
              <a:cs typeface="Arial"/>
              <a:sym typeface="Arial"/>
            </a:endParaRPr>
          </a:p>
        </p:txBody>
      </p:sp>
      <p:sp>
        <p:nvSpPr>
          <p:cNvPr id="364" name="Google Shape;364;p7"/>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5" name="Google Shape;365;p7"/>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6" name="Google Shape;366;p7"/>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p:txBody>
      </p:sp>
      <p:pic>
        <p:nvPicPr>
          <p:cNvPr id="367" name="Google Shape;367;p7"/>
          <p:cNvPicPr preferRelativeResize="0"/>
          <p:nvPr/>
        </p:nvPicPr>
        <p:blipFill rotWithShape="1">
          <a:blip r:embed="rId5">
            <a:alphaModFix/>
          </a:blip>
          <a:srcRect/>
          <a:stretch/>
        </p:blipFill>
        <p:spPr>
          <a:xfrm>
            <a:off x="16210427" y="9149952"/>
            <a:ext cx="1829366" cy="665223"/>
          </a:xfrm>
          <a:prstGeom prst="rect">
            <a:avLst/>
          </a:prstGeom>
          <a:noFill/>
          <a:ln>
            <a:noFill/>
          </a:ln>
        </p:spPr>
      </p:pic>
      <p:pic>
        <p:nvPicPr>
          <p:cNvPr id="368" name="Google Shape;368;p7" descr="A diagram of a classroom learning cycle&#10;&#10;Description automatically generated"/>
          <p:cNvPicPr preferRelativeResize="0"/>
          <p:nvPr/>
        </p:nvPicPr>
        <p:blipFill rotWithShape="1">
          <a:blip r:embed="rId6">
            <a:alphaModFix/>
          </a:blip>
          <a:srcRect/>
          <a:stretch/>
        </p:blipFill>
        <p:spPr>
          <a:xfrm>
            <a:off x="8765628" y="880564"/>
            <a:ext cx="7502360" cy="7302297"/>
          </a:xfrm>
          <a:prstGeom prst="rect">
            <a:avLst/>
          </a:prstGeom>
          <a:noFill/>
          <a:ln>
            <a:noFill/>
          </a:ln>
          <a:effectLst>
            <a:outerShdw blurRad="292100" dist="139700" dir="2700000" algn="tl" rotWithShape="0">
              <a:srgbClr val="333333">
                <a:alpha val="64705"/>
              </a:srgbClr>
            </a:outerShdw>
          </a:effectLst>
        </p:spPr>
      </p:pic>
      <p:sp>
        <p:nvSpPr>
          <p:cNvPr id="369" name="Google Shape;369;p7"/>
          <p:cNvSpPr txBox="1"/>
          <p:nvPr/>
        </p:nvSpPr>
        <p:spPr>
          <a:xfrm>
            <a:off x="9177534" y="8239516"/>
            <a:ext cx="709045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Quelle: </a:t>
            </a:r>
            <a:r>
              <a:rPr lang="en-GB" sz="14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a:t>
            </a:r>
            <a:r>
              <a:rPr lang="en-GB" sz="1400" b="0" i="0" u="none" strike="noStrike" cap="none">
                <a:solidFill>
                  <a:srgbClr val="000000"/>
                </a:solidFill>
                <a:latin typeface="Arial"/>
                <a:ea typeface="Arial"/>
                <a:cs typeface="Arial"/>
                <a:sym typeface="Arial"/>
              </a:rPr>
              <a:t>//blog.acer.com/en/discussion/801/how-to-develop-and-manage-a-successful-flipped-classroom-model </a:t>
            </a:r>
            <a:endParaRPr sz="1400" b="0" i="0" u="none" strike="noStrike" cap="none">
              <a:solidFill>
                <a:srgbClr val="000000"/>
              </a:solidFill>
              <a:latin typeface="Arial"/>
              <a:ea typeface="Arial"/>
              <a:cs typeface="Arial"/>
              <a:sym typeface="Arial"/>
            </a:endParaRPr>
          </a:p>
        </p:txBody>
      </p:sp>
      <p:pic>
        <p:nvPicPr>
          <p:cNvPr id="2" name="Picture 1" descr="Blue text on a white background&#10;&#10;Description automatically generated">
            <a:extLst>
              <a:ext uri="{FF2B5EF4-FFF2-40B4-BE49-F238E27FC236}">
                <a16:creationId xmlns:a16="http://schemas.microsoft.com/office/drawing/2014/main" id="{447B800F-09F1-62AD-5D2C-BD8A571F2401}"/>
              </a:ext>
            </a:extLst>
          </p:cNvPr>
          <p:cNvPicPr>
            <a:picLocks noChangeAspect="1"/>
          </p:cNvPicPr>
          <p:nvPr/>
        </p:nvPicPr>
        <p:blipFill>
          <a:blip r:embed="rId8"/>
          <a:stretch>
            <a:fillRect/>
          </a:stretch>
        </p:blipFill>
        <p:spPr>
          <a:xfrm>
            <a:off x="2692299" y="9344490"/>
            <a:ext cx="2291558" cy="48075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73"/>
        <p:cNvGrpSpPr/>
        <p:nvPr/>
      </p:nvGrpSpPr>
      <p:grpSpPr>
        <a:xfrm>
          <a:off x="0" y="0"/>
          <a:ext cx="0" cy="0"/>
          <a:chOff x="0" y="0"/>
          <a:chExt cx="0" cy="0"/>
        </a:xfrm>
      </p:grpSpPr>
      <p:sp>
        <p:nvSpPr>
          <p:cNvPr id="374" name="Google Shape;374;p28"/>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5" name="Google Shape;375;p2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6" name="Google Shape;376;p28"/>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7" name="Google Shape;377;p2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8" name="Google Shape;378;p28"/>
          <p:cNvSpPr txBox="1"/>
          <p:nvPr/>
        </p:nvSpPr>
        <p:spPr>
          <a:xfrm>
            <a:off x="508525" y="405269"/>
            <a:ext cx="13395043"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Bewertung von kollaborativen Lernergebnissen in der Berufsbildung</a:t>
            </a:r>
            <a:endParaRPr sz="5400" b="1" i="0" u="none" strike="noStrike" cap="none">
              <a:solidFill>
                <a:srgbClr val="033C5B"/>
              </a:solidFill>
              <a:latin typeface="Arial"/>
              <a:ea typeface="Arial"/>
              <a:cs typeface="Arial"/>
              <a:sym typeface="Arial"/>
            </a:endParaRPr>
          </a:p>
        </p:txBody>
      </p:sp>
      <p:sp>
        <p:nvSpPr>
          <p:cNvPr id="379" name="Google Shape;379;p28"/>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0" name="Google Shape;380;p28"/>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1" name="Google Shape;381;p28"/>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p:txBody>
      </p:sp>
      <p:pic>
        <p:nvPicPr>
          <p:cNvPr id="382" name="Google Shape;382;p28"/>
          <p:cNvPicPr preferRelativeResize="0"/>
          <p:nvPr/>
        </p:nvPicPr>
        <p:blipFill rotWithShape="1">
          <a:blip r:embed="rId5">
            <a:alphaModFix/>
          </a:blip>
          <a:srcRect/>
          <a:stretch/>
        </p:blipFill>
        <p:spPr>
          <a:xfrm>
            <a:off x="16210427" y="9149952"/>
            <a:ext cx="1829366" cy="665223"/>
          </a:xfrm>
          <a:prstGeom prst="rect">
            <a:avLst/>
          </a:prstGeom>
          <a:noFill/>
          <a:ln>
            <a:noFill/>
          </a:ln>
        </p:spPr>
      </p:pic>
      <p:grpSp>
        <p:nvGrpSpPr>
          <p:cNvPr id="383" name="Google Shape;383;p28"/>
          <p:cNvGrpSpPr/>
          <p:nvPr/>
        </p:nvGrpSpPr>
        <p:grpSpPr>
          <a:xfrm>
            <a:off x="1337027" y="3308802"/>
            <a:ext cx="14168097" cy="4133287"/>
            <a:chOff x="914997" y="1582256"/>
            <a:chExt cx="14168097" cy="4133287"/>
          </a:xfrm>
        </p:grpSpPr>
        <p:sp>
          <p:nvSpPr>
            <p:cNvPr id="384" name="Google Shape;384;p28"/>
            <p:cNvSpPr/>
            <p:nvPr/>
          </p:nvSpPr>
          <p:spPr>
            <a:xfrm>
              <a:off x="1776042" y="1582256"/>
              <a:ext cx="1408982" cy="1408982"/>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8"/>
            <p:cNvSpPr/>
            <p:nvPr/>
          </p:nvSpPr>
          <p:spPr>
            <a:xfrm>
              <a:off x="914997" y="3611442"/>
              <a:ext cx="3131071" cy="21041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8"/>
            <p:cNvSpPr txBox="1"/>
            <p:nvPr/>
          </p:nvSpPr>
          <p:spPr>
            <a:xfrm>
              <a:off x="914997" y="3611442"/>
              <a:ext cx="3131071" cy="210410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Engagement: Die Teilnahme kann über digitale Plattformen (z. B. Online-Diskussionsforen) oder Aktivitäten im Unterricht (z. B. Gruppenaufgaben) erfasst werden.</a:t>
              </a:r>
              <a:endParaRPr sz="1600" b="0" i="0" u="none" strike="noStrike" cap="none">
                <a:solidFill>
                  <a:srgbClr val="000000"/>
                </a:solidFill>
                <a:latin typeface="Arial"/>
                <a:ea typeface="Arial"/>
                <a:cs typeface="Arial"/>
                <a:sym typeface="Arial"/>
              </a:endParaRPr>
            </a:p>
          </p:txBody>
        </p:sp>
        <p:sp>
          <p:nvSpPr>
            <p:cNvPr id="387" name="Google Shape;387;p28"/>
            <p:cNvSpPr/>
            <p:nvPr/>
          </p:nvSpPr>
          <p:spPr>
            <a:xfrm>
              <a:off x="5455050" y="1582256"/>
              <a:ext cx="1408982" cy="1408982"/>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8"/>
            <p:cNvSpPr/>
            <p:nvPr/>
          </p:nvSpPr>
          <p:spPr>
            <a:xfrm>
              <a:off x="4594006" y="3611442"/>
              <a:ext cx="3131071" cy="21041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8"/>
            <p:cNvSpPr txBox="1"/>
            <p:nvPr/>
          </p:nvSpPr>
          <p:spPr>
            <a:xfrm>
              <a:off x="4594006" y="3611442"/>
              <a:ext cx="3131071" cy="210410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Beherrschung von Fertigkeiten: Die Endprodukte der Gruppenarbeit können bewertet werden, ebenso wie individuelle Überlegungen und praktische Demonstrationen.</a:t>
              </a:r>
              <a:endParaRPr sz="1600" b="0" i="0" u="none" strike="noStrike" cap="none">
                <a:solidFill>
                  <a:srgbClr val="000000"/>
                </a:solidFill>
                <a:latin typeface="Arial"/>
                <a:ea typeface="Arial"/>
                <a:cs typeface="Arial"/>
                <a:sym typeface="Arial"/>
              </a:endParaRPr>
            </a:p>
          </p:txBody>
        </p:sp>
        <p:sp>
          <p:nvSpPr>
            <p:cNvPr id="390" name="Google Shape;390;p28"/>
            <p:cNvSpPr/>
            <p:nvPr/>
          </p:nvSpPr>
          <p:spPr>
            <a:xfrm>
              <a:off x="9134059" y="1582256"/>
              <a:ext cx="1408982" cy="1408982"/>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a:off x="8273014" y="3611442"/>
              <a:ext cx="3131071" cy="21041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8"/>
            <p:cNvSpPr txBox="1"/>
            <p:nvPr/>
          </p:nvSpPr>
          <p:spPr>
            <a:xfrm>
              <a:off x="8273014" y="3611442"/>
              <a:ext cx="3131071" cy="210410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Bewertung der Soft Skills:  Anhand von Feedbackbögen, Gruppendiskussionen und Beobachtungen des Ausbilders können Teamwork, Kommunikation, Führungsqualitäten und Problemlösungsfähigkeiten beurteilt werden.</a:t>
              </a:r>
              <a:endParaRPr sz="1600" b="0" i="0" u="none" strike="noStrike" cap="none">
                <a:solidFill>
                  <a:srgbClr val="000000"/>
                </a:solidFill>
                <a:latin typeface="Arial"/>
                <a:ea typeface="Arial"/>
                <a:cs typeface="Arial"/>
                <a:sym typeface="Arial"/>
              </a:endParaRPr>
            </a:p>
          </p:txBody>
        </p:sp>
        <p:sp>
          <p:nvSpPr>
            <p:cNvPr id="393" name="Google Shape;393;p28"/>
            <p:cNvSpPr/>
            <p:nvPr/>
          </p:nvSpPr>
          <p:spPr>
            <a:xfrm>
              <a:off x="12813067" y="1582256"/>
              <a:ext cx="1408982" cy="1408982"/>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p:nvPr/>
          </p:nvSpPr>
          <p:spPr>
            <a:xfrm>
              <a:off x="11952023" y="3611442"/>
              <a:ext cx="3131071" cy="21041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txBox="1"/>
            <p:nvPr/>
          </p:nvSpPr>
          <p:spPr>
            <a:xfrm>
              <a:off x="11952023" y="3611442"/>
              <a:ext cx="3131071" cy="210410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Kontinuierliches Feedback: Während der Aktivitäten sollte fortlaufendes, formatives Feedback gegeben werden, um den Schülern zu helfen, sich gemeinsam zu verbessern.</a:t>
              </a:r>
              <a:endParaRPr sz="1600" b="0" i="0" u="none" strike="noStrike" cap="none">
                <a:solidFill>
                  <a:srgbClr val="000000"/>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A83DB2C9-798F-0CAD-AEAB-480843B5AA83}"/>
              </a:ext>
            </a:extLst>
          </p:cNvPr>
          <p:cNvPicPr>
            <a:picLocks noChangeAspect="1"/>
          </p:cNvPicPr>
          <p:nvPr/>
        </p:nvPicPr>
        <p:blipFill>
          <a:blip r:embed="rId10"/>
          <a:stretch>
            <a:fillRect/>
          </a:stretch>
        </p:blipFill>
        <p:spPr>
          <a:xfrm>
            <a:off x="2707450" y="9344490"/>
            <a:ext cx="2291558" cy="48075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99"/>
        <p:cNvGrpSpPr/>
        <p:nvPr/>
      </p:nvGrpSpPr>
      <p:grpSpPr>
        <a:xfrm>
          <a:off x="0" y="0"/>
          <a:ext cx="0" cy="0"/>
          <a:chOff x="0" y="0"/>
          <a:chExt cx="0" cy="0"/>
        </a:xfrm>
      </p:grpSpPr>
      <p:sp>
        <p:nvSpPr>
          <p:cNvPr id="400" name="Google Shape;400;p29"/>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1" name="Google Shape;401;p2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2" name="Google Shape;402;p29"/>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3" name="Google Shape;403;p2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4" name="Google Shape;404;p29"/>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5" name="Google Shape;405;p29"/>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6" name="Google Shape;406;p29"/>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p:txBody>
      </p:sp>
      <p:pic>
        <p:nvPicPr>
          <p:cNvPr id="407" name="Google Shape;407;p29"/>
          <p:cNvPicPr preferRelativeResize="0"/>
          <p:nvPr/>
        </p:nvPicPr>
        <p:blipFill rotWithShape="1">
          <a:blip r:embed="rId5">
            <a:alphaModFix/>
          </a:blip>
          <a:srcRect/>
          <a:stretch/>
        </p:blipFill>
        <p:spPr>
          <a:xfrm>
            <a:off x="16210427" y="9149952"/>
            <a:ext cx="1829366" cy="665223"/>
          </a:xfrm>
          <a:prstGeom prst="rect">
            <a:avLst/>
          </a:prstGeom>
          <a:noFill/>
          <a:ln>
            <a:noFill/>
          </a:ln>
        </p:spPr>
      </p:pic>
      <p:sp>
        <p:nvSpPr>
          <p:cNvPr id="408" name="Google Shape;408;p29"/>
          <p:cNvSpPr txBox="1"/>
          <p:nvPr/>
        </p:nvSpPr>
        <p:spPr>
          <a:xfrm>
            <a:off x="508526" y="405269"/>
            <a:ext cx="91440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Strategien für eine wirksame Zusammenarbeit</a:t>
            </a:r>
            <a:endParaRPr sz="5400" b="1" i="0" u="none" strike="noStrike" cap="none">
              <a:solidFill>
                <a:srgbClr val="033C5B"/>
              </a:solidFill>
              <a:latin typeface="Arial"/>
              <a:ea typeface="Arial"/>
              <a:cs typeface="Arial"/>
              <a:sym typeface="Arial"/>
            </a:endParaRPr>
          </a:p>
        </p:txBody>
      </p:sp>
      <p:grpSp>
        <p:nvGrpSpPr>
          <p:cNvPr id="409" name="Google Shape;409;p29"/>
          <p:cNvGrpSpPr/>
          <p:nvPr/>
        </p:nvGrpSpPr>
        <p:grpSpPr>
          <a:xfrm>
            <a:off x="797695" y="2552323"/>
            <a:ext cx="14888994" cy="5124438"/>
            <a:chOff x="0" y="0"/>
            <a:chExt cx="14888994" cy="5124438"/>
          </a:xfrm>
        </p:grpSpPr>
        <p:sp>
          <p:nvSpPr>
            <p:cNvPr id="410" name="Google Shape;410;p29"/>
            <p:cNvSpPr/>
            <p:nvPr/>
          </p:nvSpPr>
          <p:spPr>
            <a:xfrm>
              <a:off x="0" y="0"/>
              <a:ext cx="11911196" cy="1127376"/>
            </a:xfrm>
            <a:prstGeom prst="roundRect">
              <a:avLst>
                <a:gd name="adj" fmla="val 10000"/>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11" name="Google Shape;411;p29"/>
            <p:cNvSpPr txBox="1"/>
            <p:nvPr/>
          </p:nvSpPr>
          <p:spPr>
            <a:xfrm>
              <a:off x="33020" y="33020"/>
              <a:ext cx="10599404" cy="1061336"/>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GB" sz="1700" b="1" i="0" u="none" strike="noStrike" cap="none">
                  <a:solidFill>
                    <a:schemeClr val="tx1"/>
                  </a:solidFill>
                  <a:latin typeface="Arial"/>
                  <a:ea typeface="Arial"/>
                  <a:cs typeface="Arial"/>
                  <a:sym typeface="Arial"/>
                </a:rPr>
                <a:t>Plattformen für die Zusammenarbeit: </a:t>
              </a:r>
              <a:r>
                <a:rPr lang="en-GB" sz="1700" b="0" i="0" u="none" strike="noStrike" cap="none">
                  <a:solidFill>
                    <a:schemeClr val="tx1"/>
                  </a:solidFill>
                  <a:latin typeface="Arial"/>
                  <a:ea typeface="Arial"/>
                  <a:cs typeface="Arial"/>
                  <a:sym typeface="Arial"/>
                </a:rPr>
                <a:t>Nutzen Sie Online-Plattformen wie Google Workspace, Microsoft Teams oder Slack, um Kommunikation, Dateiaustausch und Projektmanagement zu erleichtern. Diese Plattformen ermöglichen es den Studierenden, synchron oder asynchron zusammenzuarbeiten, was eine kontinuierliche Zusammenarbeit außerhalb des Klassenzimmers ermöglicht.</a:t>
              </a:r>
              <a:endParaRPr sz="1700" b="0" i="0" u="none" strike="noStrike" cap="none">
                <a:solidFill>
                  <a:schemeClr val="tx1"/>
                </a:solidFill>
                <a:latin typeface="Arial"/>
                <a:ea typeface="Arial"/>
                <a:cs typeface="Arial"/>
                <a:sym typeface="Arial"/>
              </a:endParaRPr>
            </a:p>
          </p:txBody>
        </p:sp>
        <p:sp>
          <p:nvSpPr>
            <p:cNvPr id="412" name="Google Shape;412;p29"/>
            <p:cNvSpPr/>
            <p:nvPr/>
          </p:nvSpPr>
          <p:spPr>
            <a:xfrm>
              <a:off x="997562" y="1332354"/>
              <a:ext cx="11911196" cy="1127376"/>
            </a:xfrm>
            <a:prstGeom prst="roundRect">
              <a:avLst>
                <a:gd name="adj" fmla="val 10000"/>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13" name="Google Shape;413;p29"/>
            <p:cNvSpPr txBox="1"/>
            <p:nvPr/>
          </p:nvSpPr>
          <p:spPr>
            <a:xfrm>
              <a:off x="1030582" y="1365374"/>
              <a:ext cx="10114798" cy="1061336"/>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GB" sz="1700" b="1" i="0" u="none" strike="noStrike" cap="none">
                  <a:solidFill>
                    <a:schemeClr val="tx1"/>
                  </a:solidFill>
                  <a:latin typeface="Arial"/>
                  <a:ea typeface="Arial"/>
                  <a:cs typeface="Arial"/>
                  <a:sym typeface="Arial"/>
                </a:rPr>
                <a:t>Interaktive Whiteboards: </a:t>
              </a:r>
              <a:r>
                <a:rPr lang="en-GB" sz="1700" b="0" i="0" u="none" strike="noStrike" cap="none">
                  <a:solidFill>
                    <a:schemeClr val="tx1"/>
                  </a:solidFill>
                  <a:latin typeface="Arial"/>
                  <a:ea typeface="Arial"/>
                  <a:cs typeface="Arial"/>
                  <a:sym typeface="Arial"/>
                </a:rPr>
                <a:t>Tools wie Miro oder Jamboard bieten einen gemeinsamen Raum für Brainstorming, Diagramme und die Organisation von Ideen. Sie sind besonders effektiv für die Visualisierung von Konzepten, die Planung von Projekten und das Einholen von Feedback in Echtzeit.</a:t>
              </a:r>
              <a:endParaRPr sz="1700" b="0" i="0" u="none" strike="noStrike" cap="none">
                <a:solidFill>
                  <a:schemeClr val="tx1"/>
                </a:solidFill>
                <a:latin typeface="Arial"/>
                <a:ea typeface="Arial"/>
                <a:cs typeface="Arial"/>
                <a:sym typeface="Arial"/>
              </a:endParaRPr>
            </a:p>
          </p:txBody>
        </p:sp>
        <p:sp>
          <p:nvSpPr>
            <p:cNvPr id="414" name="Google Shape;414;p29"/>
            <p:cNvSpPr/>
            <p:nvPr/>
          </p:nvSpPr>
          <p:spPr>
            <a:xfrm>
              <a:off x="1980236" y="2664708"/>
              <a:ext cx="11911196" cy="1127376"/>
            </a:xfrm>
            <a:prstGeom prst="roundRect">
              <a:avLst>
                <a:gd name="adj" fmla="val 10000"/>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15" name="Google Shape;415;p29"/>
            <p:cNvSpPr txBox="1"/>
            <p:nvPr/>
          </p:nvSpPr>
          <p:spPr>
            <a:xfrm>
              <a:off x="2013256" y="2697728"/>
              <a:ext cx="10129687" cy="1061336"/>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GB" sz="1700" b="1" i="0" u="none" strike="noStrike" cap="none">
                  <a:solidFill>
                    <a:schemeClr val="tx1"/>
                  </a:solidFill>
                  <a:latin typeface="Arial"/>
                  <a:ea typeface="Arial"/>
                  <a:cs typeface="Arial"/>
                  <a:sym typeface="Arial"/>
                </a:rPr>
                <a:t>Peer-Review-Systeme: </a:t>
              </a:r>
              <a:r>
                <a:rPr lang="en-GB" sz="1700" b="0" i="0" u="none" strike="noStrike" cap="none">
                  <a:solidFill>
                    <a:schemeClr val="tx1"/>
                  </a:solidFill>
                  <a:latin typeface="Arial"/>
                  <a:ea typeface="Arial"/>
                  <a:cs typeface="Arial"/>
                  <a:sym typeface="Arial"/>
                </a:rPr>
                <a:t>Implementieren Sie Systeme für Peer-Feedback, z. B. Turnitin PeerMark oder andere Peer-Evaluierungstools. Diese Systeme ermutigen die Studierenden, die Arbeit der anderen konstruktiv zu kritisieren und fördern so eine Kultur der kontinuierlichen Verbesserung und gegenseitigen Unterstützung.</a:t>
              </a:r>
              <a:endParaRPr sz="1700" b="0" i="0" u="none" strike="noStrike" cap="none">
                <a:solidFill>
                  <a:schemeClr val="tx1"/>
                </a:solidFill>
                <a:latin typeface="Arial"/>
                <a:ea typeface="Arial"/>
                <a:cs typeface="Arial"/>
                <a:sym typeface="Arial"/>
              </a:endParaRPr>
            </a:p>
          </p:txBody>
        </p:sp>
        <p:sp>
          <p:nvSpPr>
            <p:cNvPr id="416" name="Google Shape;416;p29"/>
            <p:cNvSpPr/>
            <p:nvPr/>
          </p:nvSpPr>
          <p:spPr>
            <a:xfrm>
              <a:off x="2977798" y="3997062"/>
              <a:ext cx="11911196" cy="1127376"/>
            </a:xfrm>
            <a:prstGeom prst="roundRect">
              <a:avLst>
                <a:gd name="adj" fmla="val 10000"/>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17" name="Google Shape;417;p29"/>
            <p:cNvSpPr txBox="1"/>
            <p:nvPr/>
          </p:nvSpPr>
          <p:spPr>
            <a:xfrm>
              <a:off x="3010818" y="4030082"/>
              <a:ext cx="10114798" cy="1061336"/>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GB" sz="1700" b="1" i="0" u="none" strike="noStrike" cap="none">
                  <a:solidFill>
                    <a:schemeClr val="tx1"/>
                  </a:solidFill>
                  <a:latin typeface="Arial"/>
                  <a:ea typeface="Arial"/>
                  <a:cs typeface="Arial"/>
                  <a:sym typeface="Arial"/>
                </a:rPr>
                <a:t>Projektmanagement-Tools: </a:t>
              </a:r>
              <a:r>
                <a:rPr lang="en-GB" sz="1700" b="0" i="0" u="none" strike="noStrike" cap="none">
                  <a:solidFill>
                    <a:schemeClr val="tx1"/>
                  </a:solidFill>
                  <a:latin typeface="Arial"/>
                  <a:ea typeface="Arial"/>
                  <a:cs typeface="Arial"/>
                  <a:sym typeface="Arial"/>
                </a:rPr>
                <a:t>Fördern Sie die Verwendung von Projektmanagement-Software wie Trello oder Asana, um Schülergruppen bei der Planung, Durchführung und Überwachung ihrer gemeinsamen Projekte zu unterstützen. Diese Tools können dabei helfen, Projekte auf Kurs zu halten und sicherzustellen, dass alle Mitglieder gleichermaßen dazu beitragen.</a:t>
              </a:r>
              <a:endParaRPr sz="1700" b="0" i="0" u="none" strike="noStrike" cap="none">
                <a:solidFill>
                  <a:schemeClr val="tx1"/>
                </a:solidFill>
                <a:latin typeface="Arial"/>
                <a:ea typeface="Arial"/>
                <a:cs typeface="Arial"/>
                <a:sym typeface="Arial"/>
              </a:endParaRPr>
            </a:p>
          </p:txBody>
        </p:sp>
        <p:sp>
          <p:nvSpPr>
            <p:cNvPr id="418" name="Google Shape;418;p29"/>
            <p:cNvSpPr/>
            <p:nvPr/>
          </p:nvSpPr>
          <p:spPr>
            <a:xfrm>
              <a:off x="11178401" y="863467"/>
              <a:ext cx="732794" cy="732794"/>
            </a:xfrm>
            <a:prstGeom prst="downArrow">
              <a:avLst>
                <a:gd name="adj1" fmla="val 55000"/>
                <a:gd name="adj2" fmla="val 45000"/>
              </a:avLst>
            </a:prstGeom>
            <a:solidFill>
              <a:schemeClr val="lt1">
                <a:alpha val="89803"/>
              </a:schemeClr>
            </a:solidFill>
            <a:ln w="25400" cap="flat" cmpd="sng">
              <a:solidFill>
                <a:srgbClr val="F7954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19" name="Google Shape;419;p29"/>
            <p:cNvSpPr txBox="1"/>
            <p:nvPr/>
          </p:nvSpPr>
          <p:spPr>
            <a:xfrm>
              <a:off x="11343280" y="863467"/>
              <a:ext cx="403036" cy="551427"/>
            </a:xfrm>
            <a:prstGeom prst="rect">
              <a:avLst/>
            </a:prstGeom>
            <a:noFill/>
            <a:ln>
              <a:noFill/>
            </a:ln>
          </p:spPr>
          <p:txBody>
            <a:bodyPr spcFirstLastPara="1" wrap="square" lIns="44450" tIns="44450" rIns="44450" bIns="44450" anchor="ctr" anchorCtr="0">
              <a:noAutofit/>
            </a:bodyPr>
            <a:lstStyle/>
            <a:p>
              <a:pPr marL="0" marR="0" lvl="0" indent="0" algn="ctr" rtl="0">
                <a:lnSpc>
                  <a:spcPct val="90000"/>
                </a:lnSpc>
                <a:spcBef>
                  <a:spcPts val="0"/>
                </a:spcBef>
                <a:spcAft>
                  <a:spcPts val="0"/>
                </a:spcAft>
                <a:buClr>
                  <a:srgbClr val="000000"/>
                </a:buClr>
                <a:buSzPts val="3500"/>
                <a:buFont typeface="Arial"/>
                <a:buNone/>
              </a:pPr>
              <a:endParaRPr sz="3500" b="0" i="0" u="none" strike="noStrike" cap="none">
                <a:solidFill>
                  <a:schemeClr val="tx1"/>
                </a:solidFill>
                <a:latin typeface="Arial"/>
                <a:ea typeface="Arial"/>
                <a:cs typeface="Arial"/>
                <a:sym typeface="Arial"/>
              </a:endParaRPr>
            </a:p>
          </p:txBody>
        </p:sp>
        <p:sp>
          <p:nvSpPr>
            <p:cNvPr id="420" name="Google Shape;420;p29"/>
            <p:cNvSpPr/>
            <p:nvPr/>
          </p:nvSpPr>
          <p:spPr>
            <a:xfrm>
              <a:off x="12175963" y="2195822"/>
              <a:ext cx="732794" cy="732794"/>
            </a:xfrm>
            <a:prstGeom prst="downArrow">
              <a:avLst>
                <a:gd name="adj1" fmla="val 55000"/>
                <a:gd name="adj2" fmla="val 45000"/>
              </a:avLst>
            </a:prstGeom>
            <a:solidFill>
              <a:schemeClr val="lt1">
                <a:alpha val="89803"/>
              </a:schemeClr>
            </a:solidFill>
            <a:ln w="25400" cap="flat" cmpd="sng">
              <a:solidFill>
                <a:srgbClr val="F7954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21" name="Google Shape;421;p29"/>
            <p:cNvSpPr txBox="1"/>
            <p:nvPr/>
          </p:nvSpPr>
          <p:spPr>
            <a:xfrm>
              <a:off x="12340842" y="2195822"/>
              <a:ext cx="403036" cy="551427"/>
            </a:xfrm>
            <a:prstGeom prst="rect">
              <a:avLst/>
            </a:prstGeom>
            <a:noFill/>
            <a:ln>
              <a:noFill/>
            </a:ln>
          </p:spPr>
          <p:txBody>
            <a:bodyPr spcFirstLastPara="1" wrap="square" lIns="44450" tIns="44450" rIns="44450" bIns="44450" anchor="ctr" anchorCtr="0">
              <a:noAutofit/>
            </a:bodyPr>
            <a:lstStyle/>
            <a:p>
              <a:pPr marL="0" marR="0" lvl="0" indent="0" algn="ctr" rtl="0">
                <a:lnSpc>
                  <a:spcPct val="90000"/>
                </a:lnSpc>
                <a:spcBef>
                  <a:spcPts val="0"/>
                </a:spcBef>
                <a:spcAft>
                  <a:spcPts val="0"/>
                </a:spcAft>
                <a:buClr>
                  <a:srgbClr val="000000"/>
                </a:buClr>
                <a:buSzPts val="3500"/>
                <a:buFont typeface="Arial"/>
                <a:buNone/>
              </a:pPr>
              <a:endParaRPr sz="3500" b="0" i="0" u="none" strike="noStrike" cap="none">
                <a:solidFill>
                  <a:schemeClr val="tx1"/>
                </a:solidFill>
                <a:latin typeface="Arial"/>
                <a:ea typeface="Arial"/>
                <a:cs typeface="Arial"/>
                <a:sym typeface="Arial"/>
              </a:endParaRPr>
            </a:p>
          </p:txBody>
        </p:sp>
        <p:sp>
          <p:nvSpPr>
            <p:cNvPr id="422" name="Google Shape;422;p29"/>
            <p:cNvSpPr/>
            <p:nvPr/>
          </p:nvSpPr>
          <p:spPr>
            <a:xfrm>
              <a:off x="13158637" y="3528176"/>
              <a:ext cx="732794" cy="732794"/>
            </a:xfrm>
            <a:prstGeom prst="downArrow">
              <a:avLst>
                <a:gd name="adj1" fmla="val 55000"/>
                <a:gd name="adj2" fmla="val 45000"/>
              </a:avLst>
            </a:prstGeom>
            <a:solidFill>
              <a:schemeClr val="lt1">
                <a:alpha val="89803"/>
              </a:schemeClr>
            </a:solidFill>
            <a:ln w="25400" cap="flat" cmpd="sng">
              <a:solidFill>
                <a:srgbClr val="F7954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23" name="Google Shape;423;p29"/>
            <p:cNvSpPr txBox="1"/>
            <p:nvPr/>
          </p:nvSpPr>
          <p:spPr>
            <a:xfrm>
              <a:off x="13323516" y="3528176"/>
              <a:ext cx="403036" cy="551427"/>
            </a:xfrm>
            <a:prstGeom prst="rect">
              <a:avLst/>
            </a:prstGeom>
            <a:noFill/>
            <a:ln>
              <a:noFill/>
            </a:ln>
          </p:spPr>
          <p:txBody>
            <a:bodyPr spcFirstLastPara="1" wrap="square" lIns="44450" tIns="44450" rIns="44450" bIns="44450" anchor="ctr" anchorCtr="0">
              <a:noAutofit/>
            </a:bodyPr>
            <a:lstStyle/>
            <a:p>
              <a:pPr marL="0" marR="0" lvl="0" indent="0" algn="ctr" rtl="0">
                <a:lnSpc>
                  <a:spcPct val="90000"/>
                </a:lnSpc>
                <a:spcBef>
                  <a:spcPts val="0"/>
                </a:spcBef>
                <a:spcAft>
                  <a:spcPts val="0"/>
                </a:spcAft>
                <a:buClr>
                  <a:srgbClr val="000000"/>
                </a:buClr>
                <a:buSzPts val="3500"/>
                <a:buFont typeface="Arial"/>
                <a:buNone/>
              </a:pPr>
              <a:endParaRPr sz="3500" b="0" i="0" u="none" strike="noStrike" cap="none">
                <a:solidFill>
                  <a:schemeClr val="tx1"/>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93DFC4E5-6EDD-B603-CF03-E1AB7023C8FD}"/>
              </a:ext>
            </a:extLst>
          </p:cNvPr>
          <p:cNvPicPr>
            <a:picLocks noChangeAspect="1"/>
          </p:cNvPicPr>
          <p:nvPr/>
        </p:nvPicPr>
        <p:blipFill>
          <a:blip r:embed="rId6"/>
          <a:stretch>
            <a:fillRect/>
          </a:stretch>
        </p:blipFill>
        <p:spPr>
          <a:xfrm>
            <a:off x="2707450" y="9344490"/>
            <a:ext cx="2291558" cy="48075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27"/>
        <p:cNvGrpSpPr/>
        <p:nvPr/>
      </p:nvGrpSpPr>
      <p:grpSpPr>
        <a:xfrm>
          <a:off x="0" y="0"/>
          <a:ext cx="0" cy="0"/>
          <a:chOff x="0" y="0"/>
          <a:chExt cx="0" cy="0"/>
        </a:xfrm>
      </p:grpSpPr>
      <p:sp>
        <p:nvSpPr>
          <p:cNvPr id="428" name="Google Shape;428;p30"/>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9" name="Google Shape;429;p30"/>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0" name="Google Shape;430;p30"/>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1" name="Google Shape;431;p3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2" name="Google Shape;432;p30"/>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3" name="Google Shape;433;p30"/>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4" name="Google Shape;434;p30"/>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p:txBody>
      </p:sp>
      <p:pic>
        <p:nvPicPr>
          <p:cNvPr id="435" name="Google Shape;435;p30"/>
          <p:cNvPicPr preferRelativeResize="0"/>
          <p:nvPr/>
        </p:nvPicPr>
        <p:blipFill rotWithShape="1">
          <a:blip r:embed="rId5">
            <a:alphaModFix/>
          </a:blip>
          <a:srcRect/>
          <a:stretch/>
        </p:blipFill>
        <p:spPr>
          <a:xfrm>
            <a:off x="16210427" y="9149952"/>
            <a:ext cx="1829366" cy="665223"/>
          </a:xfrm>
          <a:prstGeom prst="rect">
            <a:avLst/>
          </a:prstGeom>
          <a:noFill/>
          <a:ln>
            <a:noFill/>
          </a:ln>
        </p:spPr>
      </p:pic>
      <p:sp>
        <p:nvSpPr>
          <p:cNvPr id="436" name="Google Shape;436;p30"/>
          <p:cNvSpPr txBox="1"/>
          <p:nvPr/>
        </p:nvSpPr>
        <p:spPr>
          <a:xfrm>
            <a:off x="508526" y="405269"/>
            <a:ext cx="91440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Strategien für eine wirksame Zusammenarbeit</a:t>
            </a:r>
            <a:endParaRPr sz="5400" b="1" i="0" u="none" strike="noStrike" cap="none">
              <a:solidFill>
                <a:srgbClr val="033C5B"/>
              </a:solidFill>
              <a:latin typeface="Arial"/>
              <a:ea typeface="Arial"/>
              <a:cs typeface="Arial"/>
              <a:sym typeface="Arial"/>
            </a:endParaRPr>
          </a:p>
        </p:txBody>
      </p:sp>
      <p:grpSp>
        <p:nvGrpSpPr>
          <p:cNvPr id="437" name="Google Shape;437;p30"/>
          <p:cNvGrpSpPr/>
          <p:nvPr/>
        </p:nvGrpSpPr>
        <p:grpSpPr>
          <a:xfrm>
            <a:off x="1070706" y="2306117"/>
            <a:ext cx="14679045" cy="6077862"/>
            <a:chOff x="0" y="3713"/>
            <a:chExt cx="14679045" cy="6077862"/>
          </a:xfrm>
        </p:grpSpPr>
        <p:sp>
          <p:nvSpPr>
            <p:cNvPr id="438" name="Google Shape;438;p30"/>
            <p:cNvSpPr/>
            <p:nvPr/>
          </p:nvSpPr>
          <p:spPr>
            <a:xfrm>
              <a:off x="0" y="3713"/>
              <a:ext cx="14679045" cy="1683909"/>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0"/>
            <p:cNvSpPr/>
            <p:nvPr/>
          </p:nvSpPr>
          <p:spPr>
            <a:xfrm>
              <a:off x="509382" y="382593"/>
              <a:ext cx="927055" cy="926150"/>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0"/>
            <p:cNvSpPr/>
            <p:nvPr/>
          </p:nvSpPr>
          <p:spPr>
            <a:xfrm>
              <a:off x="1945821" y="3713"/>
              <a:ext cx="12703257" cy="173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0"/>
            <p:cNvSpPr txBox="1"/>
            <p:nvPr/>
          </p:nvSpPr>
          <p:spPr>
            <a:xfrm>
              <a:off x="1945821" y="3713"/>
              <a:ext cx="12703257" cy="1736532"/>
            </a:xfrm>
            <a:prstGeom prst="rect">
              <a:avLst/>
            </a:prstGeom>
            <a:noFill/>
            <a:ln>
              <a:noFill/>
            </a:ln>
          </p:spPr>
          <p:txBody>
            <a:bodyPr spcFirstLastPara="1" wrap="square" lIns="183775" tIns="183775" rIns="183775" bIns="18377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Diskussionsforen und Blogs: </a:t>
              </a:r>
              <a:r>
                <a:rPr lang="en-GB" sz="2400" b="0" i="0" u="none" strike="noStrike" cap="none">
                  <a:solidFill>
                    <a:srgbClr val="000000"/>
                  </a:solidFill>
                  <a:latin typeface="Arial"/>
                  <a:ea typeface="Arial"/>
                  <a:cs typeface="Arial"/>
                  <a:sym typeface="Arial"/>
                </a:rPr>
                <a:t>Online-Diskussionsforen (z. B. Piazza, Moodle-Foren) und Blog-Plattformen können zum Nachdenken anregen und den Studierenden die Möglichkeit geben, ihre Erkenntnisse zu artikulieren und zu teilen. Sie bieten auch ruhigeren Schülern die Möglichkeit, ihre Ideen einzubringen.</a:t>
              </a:r>
              <a:endParaRPr sz="2400" b="0" i="0" u="none" strike="noStrike" cap="none">
                <a:solidFill>
                  <a:srgbClr val="000000"/>
                </a:solidFill>
                <a:latin typeface="Arial"/>
                <a:ea typeface="Arial"/>
                <a:cs typeface="Arial"/>
                <a:sym typeface="Arial"/>
              </a:endParaRPr>
            </a:p>
          </p:txBody>
        </p:sp>
        <p:sp>
          <p:nvSpPr>
            <p:cNvPr id="442" name="Google Shape;442;p30"/>
            <p:cNvSpPr/>
            <p:nvPr/>
          </p:nvSpPr>
          <p:spPr>
            <a:xfrm>
              <a:off x="0" y="2174378"/>
              <a:ext cx="14679045" cy="1683909"/>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0"/>
            <p:cNvSpPr/>
            <p:nvPr/>
          </p:nvSpPr>
          <p:spPr>
            <a:xfrm>
              <a:off x="509382" y="2553258"/>
              <a:ext cx="927055" cy="926150"/>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0"/>
            <p:cNvSpPr/>
            <p:nvPr/>
          </p:nvSpPr>
          <p:spPr>
            <a:xfrm>
              <a:off x="1945821" y="2174378"/>
              <a:ext cx="12703257" cy="173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0"/>
            <p:cNvSpPr txBox="1"/>
            <p:nvPr/>
          </p:nvSpPr>
          <p:spPr>
            <a:xfrm>
              <a:off x="1945821" y="2174378"/>
              <a:ext cx="12703257" cy="1736532"/>
            </a:xfrm>
            <a:prstGeom prst="rect">
              <a:avLst/>
            </a:prstGeom>
            <a:noFill/>
            <a:ln>
              <a:noFill/>
            </a:ln>
          </p:spPr>
          <p:txBody>
            <a:bodyPr spcFirstLastPara="1" wrap="square" lIns="183775" tIns="183775" rIns="183775" bIns="18377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Videokonferenz-Tools: </a:t>
              </a:r>
              <a:r>
                <a:rPr lang="en-GB" sz="2400" b="0" i="0" u="none" strike="noStrike" cap="none">
                  <a:solidFill>
                    <a:srgbClr val="000000"/>
                  </a:solidFill>
                  <a:latin typeface="Arial"/>
                  <a:ea typeface="Arial"/>
                  <a:cs typeface="Arial"/>
                  <a:sym typeface="Arial"/>
                </a:rPr>
                <a:t>Nutzen Sie Videokonferenz-Tools wie Zoom oder Google Meet für Live-Diskussionen, Gruppensitzungen und virtuelle Sprechstunden. Diese Tools helfen, eine persönliche Verbindung aufrechtzuerhalten und erleichtern die Zusammenarbeit und Diskussion in Echtzeit.</a:t>
              </a:r>
              <a:endParaRPr sz="2400" b="0" i="0" u="none" strike="noStrike" cap="none">
                <a:solidFill>
                  <a:srgbClr val="000000"/>
                </a:solidFill>
                <a:latin typeface="Arial"/>
                <a:ea typeface="Arial"/>
                <a:cs typeface="Arial"/>
                <a:sym typeface="Arial"/>
              </a:endParaRPr>
            </a:p>
          </p:txBody>
        </p:sp>
        <p:sp>
          <p:nvSpPr>
            <p:cNvPr id="446" name="Google Shape;446;p30"/>
            <p:cNvSpPr/>
            <p:nvPr/>
          </p:nvSpPr>
          <p:spPr>
            <a:xfrm>
              <a:off x="0" y="4345043"/>
              <a:ext cx="14679045" cy="1683909"/>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0"/>
            <p:cNvSpPr/>
            <p:nvPr/>
          </p:nvSpPr>
          <p:spPr>
            <a:xfrm>
              <a:off x="509382" y="4723923"/>
              <a:ext cx="927055" cy="926150"/>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0"/>
            <p:cNvSpPr/>
            <p:nvPr/>
          </p:nvSpPr>
          <p:spPr>
            <a:xfrm>
              <a:off x="1945821" y="4345043"/>
              <a:ext cx="12703257" cy="173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0"/>
            <p:cNvSpPr txBox="1"/>
            <p:nvPr/>
          </p:nvSpPr>
          <p:spPr>
            <a:xfrm>
              <a:off x="1945821" y="4345043"/>
              <a:ext cx="12703257" cy="1736532"/>
            </a:xfrm>
            <a:prstGeom prst="rect">
              <a:avLst/>
            </a:prstGeom>
            <a:noFill/>
            <a:ln>
              <a:noFill/>
            </a:ln>
          </p:spPr>
          <p:txBody>
            <a:bodyPr spcFirstLastPara="1" wrap="square" lIns="183775" tIns="183775" rIns="183775" bIns="18377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Rollenzuweisungen: </a:t>
              </a:r>
              <a:r>
                <a:rPr lang="en-GB" sz="2400" b="0" i="0" u="none" strike="noStrike" cap="none">
                  <a:solidFill>
                    <a:srgbClr val="000000"/>
                  </a:solidFill>
                  <a:latin typeface="Arial"/>
                  <a:ea typeface="Arial"/>
                  <a:cs typeface="Arial"/>
                  <a:sym typeface="Arial"/>
                </a:rPr>
                <a:t>Die Zuweisung bestimmter Rollen innerhalb von Gruppenprojekten (z. B. Forscher, Präsentator, Koordinator) kann dazu beitragen, die Aufgaben gleichmäßig zu verteilen, die Verantwortlichkeit zu gewährleisten und den Schülern ein klares Gefühl für ihren Beitrag zur Gruppenarbeit zu vermitteln.</a:t>
              </a:r>
              <a:endParaRPr sz="2400" b="0" i="0" u="none" strike="noStrike" cap="none">
                <a:solidFill>
                  <a:srgbClr val="000000"/>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D29F14D1-C0BB-079C-E76D-AF517B626B34}"/>
              </a:ext>
            </a:extLst>
          </p:cNvPr>
          <p:cNvPicPr>
            <a:picLocks noChangeAspect="1"/>
          </p:cNvPicPr>
          <p:nvPr/>
        </p:nvPicPr>
        <p:blipFill>
          <a:blip r:embed="rId9"/>
          <a:stretch>
            <a:fillRect/>
          </a:stretch>
        </p:blipFill>
        <p:spPr>
          <a:xfrm>
            <a:off x="2692299" y="9344490"/>
            <a:ext cx="2291558" cy="48075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53"/>
        <p:cNvGrpSpPr/>
        <p:nvPr/>
      </p:nvGrpSpPr>
      <p:grpSpPr>
        <a:xfrm>
          <a:off x="0" y="0"/>
          <a:ext cx="0" cy="0"/>
          <a:chOff x="0" y="0"/>
          <a:chExt cx="0" cy="0"/>
        </a:xfrm>
      </p:grpSpPr>
      <p:sp>
        <p:nvSpPr>
          <p:cNvPr id="454" name="Google Shape;454;p31"/>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5" name="Google Shape;455;p31"/>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6" name="Google Shape;456;p31"/>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7" name="Google Shape;457;p3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8" name="Google Shape;458;p31"/>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9" name="Google Shape;459;p31"/>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0" name="Google Shape;460;p31"/>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p:txBody>
      </p:sp>
      <p:pic>
        <p:nvPicPr>
          <p:cNvPr id="461" name="Google Shape;461;p31"/>
          <p:cNvPicPr preferRelativeResize="0"/>
          <p:nvPr/>
        </p:nvPicPr>
        <p:blipFill rotWithShape="1">
          <a:blip r:embed="rId5">
            <a:alphaModFix/>
          </a:blip>
          <a:srcRect/>
          <a:stretch/>
        </p:blipFill>
        <p:spPr>
          <a:xfrm>
            <a:off x="16210427" y="9149952"/>
            <a:ext cx="1829366" cy="665223"/>
          </a:xfrm>
          <a:prstGeom prst="rect">
            <a:avLst/>
          </a:prstGeom>
          <a:noFill/>
          <a:ln>
            <a:noFill/>
          </a:ln>
        </p:spPr>
      </p:pic>
      <p:sp>
        <p:nvSpPr>
          <p:cNvPr id="462" name="Google Shape;462;p31"/>
          <p:cNvSpPr txBox="1"/>
          <p:nvPr/>
        </p:nvSpPr>
        <p:spPr>
          <a:xfrm>
            <a:off x="508526" y="405269"/>
            <a:ext cx="91440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Strategien für eine wirksame Zusammenarbeit</a:t>
            </a:r>
            <a:endParaRPr sz="5400" b="1" i="0" u="none" strike="noStrike" cap="none">
              <a:solidFill>
                <a:srgbClr val="033C5B"/>
              </a:solidFill>
              <a:latin typeface="Arial"/>
              <a:ea typeface="Arial"/>
              <a:cs typeface="Arial"/>
              <a:sym typeface="Arial"/>
            </a:endParaRPr>
          </a:p>
        </p:txBody>
      </p:sp>
      <p:grpSp>
        <p:nvGrpSpPr>
          <p:cNvPr id="463" name="Google Shape;463;p31"/>
          <p:cNvGrpSpPr/>
          <p:nvPr/>
        </p:nvGrpSpPr>
        <p:grpSpPr>
          <a:xfrm>
            <a:off x="2457964" y="2866361"/>
            <a:ext cx="12060001" cy="4950000"/>
            <a:chOff x="1042465" y="284077"/>
            <a:chExt cx="12060001" cy="4950000"/>
          </a:xfrm>
        </p:grpSpPr>
        <p:sp>
          <p:nvSpPr>
            <p:cNvPr id="464" name="Google Shape;464;p31"/>
            <p:cNvSpPr/>
            <p:nvPr/>
          </p:nvSpPr>
          <p:spPr>
            <a:xfrm>
              <a:off x="1744466" y="284077"/>
              <a:ext cx="2196000" cy="219600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1"/>
            <p:cNvSpPr/>
            <p:nvPr/>
          </p:nvSpPr>
          <p:spPr>
            <a:xfrm>
              <a:off x="2212466" y="752077"/>
              <a:ext cx="1260000" cy="1260000"/>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1"/>
            <p:cNvSpPr/>
            <p:nvPr/>
          </p:nvSpPr>
          <p:spPr>
            <a:xfrm>
              <a:off x="1042465" y="3164077"/>
              <a:ext cx="3600000" cy="20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1"/>
            <p:cNvSpPr txBox="1"/>
            <p:nvPr/>
          </p:nvSpPr>
          <p:spPr>
            <a:xfrm>
              <a:off x="1042465" y="3164077"/>
              <a:ext cx="3600000" cy="207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VERTRÄGE FÜR DIE ZUSAMMENARBEIT: </a:t>
              </a:r>
              <a:r>
                <a:rPr lang="en-GB" sz="1400" b="0" i="0" u="none" strike="noStrike" cap="none">
                  <a:solidFill>
                    <a:srgbClr val="000000"/>
                  </a:solidFill>
                  <a:latin typeface="Arial"/>
                  <a:ea typeface="Arial"/>
                  <a:cs typeface="Arial"/>
                  <a:sym typeface="Arial"/>
                </a:rPr>
                <a:t>ERSTELLEN SIE ZU BEGINN VON GRUPPENPROJEKTEN VERTRÄGE ÜBER DIE ZUSAMMENARBEIT. DIESE VEREINBARUNGEN KÖNNEN ERWARTUNGEN, ROLLEN, FRISTEN UND KONFLIKTLÖSUNGSSTRATEGIEN UMREISSEN UND SO EINEN KLAREN RAHMEN FÜR EFFEKTIVE GRUPPENARBEIT SCHAFFEN.</a:t>
              </a:r>
              <a:endParaRPr sz="1400" b="0" i="0" u="none" strike="noStrike" cap="none">
                <a:solidFill>
                  <a:srgbClr val="000000"/>
                </a:solidFill>
                <a:latin typeface="Arial"/>
                <a:ea typeface="Arial"/>
                <a:cs typeface="Arial"/>
                <a:sym typeface="Arial"/>
              </a:endParaRPr>
            </a:p>
          </p:txBody>
        </p:sp>
        <p:sp>
          <p:nvSpPr>
            <p:cNvPr id="468" name="Google Shape;468;p31"/>
            <p:cNvSpPr/>
            <p:nvPr/>
          </p:nvSpPr>
          <p:spPr>
            <a:xfrm>
              <a:off x="5974466" y="284077"/>
              <a:ext cx="2196000" cy="219600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1"/>
            <p:cNvSpPr/>
            <p:nvPr/>
          </p:nvSpPr>
          <p:spPr>
            <a:xfrm>
              <a:off x="6442466" y="752077"/>
              <a:ext cx="1260000" cy="1260000"/>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1"/>
            <p:cNvSpPr/>
            <p:nvPr/>
          </p:nvSpPr>
          <p:spPr>
            <a:xfrm>
              <a:off x="5272466" y="3164077"/>
              <a:ext cx="3600000" cy="20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1"/>
            <p:cNvSpPr txBox="1"/>
            <p:nvPr/>
          </p:nvSpPr>
          <p:spPr>
            <a:xfrm>
              <a:off x="5272466" y="3164077"/>
              <a:ext cx="3600000" cy="207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FEEDBACK-SCHLEIFEN: </a:t>
              </a:r>
              <a:r>
                <a:rPr lang="en-GB" sz="1400" b="0" i="0" u="none" strike="noStrike" cap="none">
                  <a:solidFill>
                    <a:srgbClr val="000000"/>
                  </a:solidFill>
                  <a:latin typeface="Arial"/>
                  <a:ea typeface="Arial"/>
                  <a:cs typeface="Arial"/>
                  <a:sym typeface="Arial"/>
                </a:rPr>
                <a:t>FÜHREN SIE REGELMÄSSIGE FEEDBACKSCHLEIFEN EIN, INDEM SIE UMFRAGEN, REFLEXIONEN ODER CHECK-INS DURCHFÜHREN, UM DEN ZUSTAND DES KOOPERATIONSPROZESSES ZU ÜBERWACHEN. DIES KANN HELFEN, PROBLEME FRÜHZEITIG ZU ERKENNEN UND STRATEGIEN BEI BEDARF ANZUPASSEN.</a:t>
              </a:r>
              <a:endParaRPr sz="1400" b="0" i="0" u="none" strike="noStrike" cap="none">
                <a:solidFill>
                  <a:srgbClr val="000000"/>
                </a:solidFill>
                <a:latin typeface="Arial"/>
                <a:ea typeface="Arial"/>
                <a:cs typeface="Arial"/>
                <a:sym typeface="Arial"/>
              </a:endParaRPr>
            </a:p>
          </p:txBody>
        </p:sp>
        <p:sp>
          <p:nvSpPr>
            <p:cNvPr id="472" name="Google Shape;472;p31"/>
            <p:cNvSpPr/>
            <p:nvPr/>
          </p:nvSpPr>
          <p:spPr>
            <a:xfrm>
              <a:off x="10204466" y="284077"/>
              <a:ext cx="2196000" cy="219600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1"/>
            <p:cNvSpPr/>
            <p:nvPr/>
          </p:nvSpPr>
          <p:spPr>
            <a:xfrm>
              <a:off x="10672466" y="752077"/>
              <a:ext cx="1260000" cy="1260000"/>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1"/>
            <p:cNvSpPr/>
            <p:nvPr/>
          </p:nvSpPr>
          <p:spPr>
            <a:xfrm>
              <a:off x="9502466" y="3164077"/>
              <a:ext cx="3600000" cy="20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1"/>
            <p:cNvSpPr txBox="1"/>
            <p:nvPr/>
          </p:nvSpPr>
          <p:spPr>
            <a:xfrm>
              <a:off x="9502466" y="3164077"/>
              <a:ext cx="3600000" cy="207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SCHULUNGSSITZUNGEN: </a:t>
              </a:r>
              <a:r>
                <a:rPr lang="en-GB" sz="1400" b="0" i="0" u="none" strike="noStrike" cap="none">
                  <a:solidFill>
                    <a:srgbClr val="000000"/>
                  </a:solidFill>
                  <a:latin typeface="Arial"/>
                  <a:ea typeface="Arial"/>
                  <a:cs typeface="Arial"/>
                  <a:sym typeface="Arial"/>
                </a:rPr>
                <a:t>BIETEN SIE WORKSHOPS ODER TUTORIEN ZU EFFEKTIVER KOMMUNIKATION, KONFLIKTLÖSUNG UND HILFSMITTELN FÜR DIE ZUSAMMENARBEIT AN. DIE VERMITTLUNG DIESER GRUNDLEGENDEN FÄHIGKEITEN KANN DIE QUALITÄT VON GRUPPENINTERAKTIONEN UND -ERGEBNISSEN VERBESSERN.</a:t>
              </a:r>
              <a:endParaRPr sz="1400" b="0" i="0" u="none" strike="noStrike" cap="none">
                <a:solidFill>
                  <a:srgbClr val="000000"/>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9B22E788-7993-359B-7F86-3AD8FDA90302}"/>
              </a:ext>
            </a:extLst>
          </p:cNvPr>
          <p:cNvPicPr>
            <a:picLocks noChangeAspect="1"/>
          </p:cNvPicPr>
          <p:nvPr/>
        </p:nvPicPr>
        <p:blipFill>
          <a:blip r:embed="rId9"/>
          <a:stretch>
            <a:fillRect/>
          </a:stretch>
        </p:blipFill>
        <p:spPr>
          <a:xfrm>
            <a:off x="2692299" y="9344490"/>
            <a:ext cx="2291558" cy="48075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79"/>
        <p:cNvGrpSpPr/>
        <p:nvPr/>
      </p:nvGrpSpPr>
      <p:grpSpPr>
        <a:xfrm>
          <a:off x="0" y="0"/>
          <a:ext cx="0" cy="0"/>
          <a:chOff x="0" y="0"/>
          <a:chExt cx="0" cy="0"/>
        </a:xfrm>
      </p:grpSpPr>
      <p:sp>
        <p:nvSpPr>
          <p:cNvPr id="480" name="Google Shape;480;p32"/>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1" name="Google Shape;481;p3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2" name="Google Shape;482;p32"/>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3" name="Google Shape;483;p32"/>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4" name="Google Shape;484;p32"/>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5" name="Google Shape;485;p32"/>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p:txBody>
      </p:sp>
      <p:sp>
        <p:nvSpPr>
          <p:cNvPr id="486" name="Google Shape;486;p3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7" name="Google Shape;487;p32"/>
          <p:cNvSpPr txBox="1"/>
          <p:nvPr/>
        </p:nvSpPr>
        <p:spPr>
          <a:xfrm>
            <a:off x="450218" y="614847"/>
            <a:ext cx="14211443"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Schritt-für-Schritt-Leitfaden für die Gestaltung von kollaborativem Flipped-Unterricht: WIE?</a:t>
            </a:r>
            <a:endParaRPr sz="5400" b="1" i="0" u="none" strike="noStrike" cap="none">
              <a:solidFill>
                <a:srgbClr val="033C5B"/>
              </a:solidFill>
              <a:latin typeface="Arial"/>
              <a:ea typeface="Arial"/>
              <a:cs typeface="Arial"/>
              <a:sym typeface="Arial"/>
            </a:endParaRPr>
          </a:p>
        </p:txBody>
      </p:sp>
      <p:pic>
        <p:nvPicPr>
          <p:cNvPr id="488" name="Google Shape;488;p32"/>
          <p:cNvPicPr preferRelativeResize="0"/>
          <p:nvPr/>
        </p:nvPicPr>
        <p:blipFill rotWithShape="1">
          <a:blip r:embed="rId5">
            <a:alphaModFix/>
          </a:blip>
          <a:srcRect/>
          <a:stretch/>
        </p:blipFill>
        <p:spPr>
          <a:xfrm>
            <a:off x="16210427" y="9149952"/>
            <a:ext cx="1829366" cy="665223"/>
          </a:xfrm>
          <a:prstGeom prst="rect">
            <a:avLst/>
          </a:prstGeom>
          <a:noFill/>
          <a:ln>
            <a:noFill/>
          </a:ln>
        </p:spPr>
      </p:pic>
      <p:grpSp>
        <p:nvGrpSpPr>
          <p:cNvPr id="489" name="Google Shape;489;p32"/>
          <p:cNvGrpSpPr/>
          <p:nvPr/>
        </p:nvGrpSpPr>
        <p:grpSpPr>
          <a:xfrm>
            <a:off x="3996731" y="2606150"/>
            <a:ext cx="8113865" cy="5795617"/>
            <a:chOff x="4442387" y="0"/>
            <a:chExt cx="8113865" cy="5795617"/>
          </a:xfrm>
        </p:grpSpPr>
        <p:sp>
          <p:nvSpPr>
            <p:cNvPr id="490" name="Google Shape;490;p32"/>
            <p:cNvSpPr/>
            <p:nvPr/>
          </p:nvSpPr>
          <p:spPr>
            <a:xfrm>
              <a:off x="7485087" y="1651751"/>
              <a:ext cx="2028466" cy="2028466"/>
            </a:xfrm>
            <a:prstGeom prst="ellipse">
              <a:avLst/>
            </a:prstGeom>
            <a:solidFill>
              <a:srgbClr val="F79543">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1" name="Google Shape;491;p32"/>
            <p:cNvSpPr/>
            <p:nvPr/>
          </p:nvSpPr>
          <p:spPr>
            <a:xfrm>
              <a:off x="7322810" y="0"/>
              <a:ext cx="2353020" cy="13619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2" name="Google Shape;492;p32"/>
            <p:cNvSpPr txBox="1"/>
            <p:nvPr/>
          </p:nvSpPr>
          <p:spPr>
            <a:xfrm>
              <a:off x="7322810" y="0"/>
              <a:ext cx="2353020" cy="13619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600" b="0" i="0" u="none" strike="noStrike" cap="none">
                  <a:solidFill>
                    <a:srgbClr val="000000"/>
                  </a:solidFill>
                  <a:latin typeface="Arial"/>
                  <a:ea typeface="Arial"/>
                  <a:cs typeface="Arial"/>
                  <a:sym typeface="Arial"/>
                </a:rPr>
                <a:t>1. Identifizieren Sie Lernziele: Definieren Sie, was die Schüler lernen und anwenden sollen, und konzentrieren Sie sich dabei auf praktische Fähigkeiten.</a:t>
              </a:r>
              <a:endParaRPr sz="1600" b="0" i="0" u="none" strike="noStrike" cap="none">
                <a:solidFill>
                  <a:srgbClr val="000000"/>
                </a:solidFill>
                <a:latin typeface="Arial"/>
                <a:ea typeface="Arial"/>
                <a:cs typeface="Arial"/>
                <a:sym typeface="Arial"/>
              </a:endParaRPr>
            </a:p>
          </p:txBody>
        </p:sp>
        <p:sp>
          <p:nvSpPr>
            <p:cNvPr id="493" name="Google Shape;493;p32"/>
            <p:cNvSpPr/>
            <p:nvPr/>
          </p:nvSpPr>
          <p:spPr>
            <a:xfrm>
              <a:off x="8256715" y="2212187"/>
              <a:ext cx="2028466" cy="2028466"/>
            </a:xfrm>
            <a:prstGeom prst="ellipse">
              <a:avLst/>
            </a:prstGeom>
            <a:solidFill>
              <a:srgbClr val="F79543">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4" name="Google Shape;494;p32"/>
            <p:cNvSpPr/>
            <p:nvPr/>
          </p:nvSpPr>
          <p:spPr>
            <a:xfrm>
              <a:off x="10446648" y="1796641"/>
              <a:ext cx="2109604" cy="147788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5" name="Google Shape;495;p32"/>
            <p:cNvSpPr txBox="1"/>
            <p:nvPr/>
          </p:nvSpPr>
          <p:spPr>
            <a:xfrm>
              <a:off x="10446648" y="1796641"/>
              <a:ext cx="2109604" cy="147788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600" b="0" i="0" u="none" strike="noStrike" cap="none">
                  <a:solidFill>
                    <a:srgbClr val="000000"/>
                  </a:solidFill>
                  <a:latin typeface="Arial"/>
                  <a:ea typeface="Arial"/>
                  <a:cs typeface="Arial"/>
                  <a:sym typeface="Arial"/>
                </a:rPr>
                <a:t>2. Inhalt auswählen und aufteilen: Legen Sie fest, was in den Materialien vor dem Unterricht behandelt werden soll (Videos, Lektüre).</a:t>
              </a:r>
              <a:endParaRPr sz="1600" b="0" i="0" u="none" strike="noStrike" cap="none">
                <a:solidFill>
                  <a:srgbClr val="000000"/>
                </a:solidFill>
                <a:latin typeface="Arial"/>
                <a:ea typeface="Arial"/>
                <a:cs typeface="Arial"/>
                <a:sym typeface="Arial"/>
              </a:endParaRPr>
            </a:p>
          </p:txBody>
        </p:sp>
        <p:sp>
          <p:nvSpPr>
            <p:cNvPr id="496" name="Google Shape;496;p32"/>
            <p:cNvSpPr/>
            <p:nvPr/>
          </p:nvSpPr>
          <p:spPr>
            <a:xfrm>
              <a:off x="7962182" y="3119781"/>
              <a:ext cx="2028466" cy="2028466"/>
            </a:xfrm>
            <a:prstGeom prst="ellipse">
              <a:avLst/>
            </a:prstGeom>
            <a:solidFill>
              <a:srgbClr val="F79543">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7" name="Google Shape;497;p32"/>
            <p:cNvSpPr/>
            <p:nvPr/>
          </p:nvSpPr>
          <p:spPr>
            <a:xfrm>
              <a:off x="10122093" y="4317735"/>
              <a:ext cx="2109604" cy="147788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8" name="Google Shape;498;p32"/>
            <p:cNvSpPr txBox="1"/>
            <p:nvPr/>
          </p:nvSpPr>
          <p:spPr>
            <a:xfrm>
              <a:off x="10122093" y="4317735"/>
              <a:ext cx="2109604" cy="147788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600" b="0" i="0" u="none" strike="noStrike" cap="none">
                  <a:solidFill>
                    <a:srgbClr val="000000"/>
                  </a:solidFill>
                  <a:latin typeface="Arial"/>
                  <a:ea typeface="Arial"/>
                  <a:cs typeface="Arial"/>
                  <a:sym typeface="Arial"/>
                </a:rPr>
                <a:t>3. Erstellen Sie interaktive Materialien vor dem Unterricht: Fügen Sie Quizfragen, Übungen oder Diskussionsforen zu den Inhalten vor dem Unterricht hinzu.</a:t>
              </a:r>
              <a:endParaRPr sz="1600" b="0" i="0" u="none" strike="noStrike" cap="none">
                <a:solidFill>
                  <a:srgbClr val="000000"/>
                </a:solidFill>
                <a:latin typeface="Arial"/>
                <a:ea typeface="Arial"/>
                <a:cs typeface="Arial"/>
                <a:sym typeface="Arial"/>
              </a:endParaRPr>
            </a:p>
          </p:txBody>
        </p:sp>
        <p:sp>
          <p:nvSpPr>
            <p:cNvPr id="499" name="Google Shape;499;p32"/>
            <p:cNvSpPr/>
            <p:nvPr/>
          </p:nvSpPr>
          <p:spPr>
            <a:xfrm>
              <a:off x="7007992" y="3119781"/>
              <a:ext cx="2028466" cy="2028466"/>
            </a:xfrm>
            <a:prstGeom prst="ellipse">
              <a:avLst/>
            </a:prstGeom>
            <a:solidFill>
              <a:srgbClr val="F79543">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0" name="Google Shape;500;p32"/>
            <p:cNvSpPr/>
            <p:nvPr/>
          </p:nvSpPr>
          <p:spPr>
            <a:xfrm>
              <a:off x="4766942" y="4317735"/>
              <a:ext cx="2109604" cy="147788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1" name="Google Shape;501;p32"/>
            <p:cNvSpPr txBox="1"/>
            <p:nvPr/>
          </p:nvSpPr>
          <p:spPr>
            <a:xfrm>
              <a:off x="4766942" y="4317735"/>
              <a:ext cx="2109604" cy="147788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600" b="0" i="0" u="none" strike="noStrike" cap="none">
                  <a:solidFill>
                    <a:srgbClr val="000000"/>
                  </a:solidFill>
                  <a:latin typeface="Arial"/>
                  <a:ea typeface="Arial"/>
                  <a:cs typeface="Arial"/>
                  <a:sym typeface="Arial"/>
                </a:rPr>
                <a:t>4. Planen Sie gemeinschaftliche Aktivitäten im Unterricht: Entwerfen Sie Gruppenprojekte oder praktische Aufgaben, um gelernte Konzepte anzuwenden.</a:t>
              </a:r>
              <a:endParaRPr sz="1600" b="0" i="0" u="none" strike="noStrike" cap="none">
                <a:solidFill>
                  <a:srgbClr val="000000"/>
                </a:solidFill>
                <a:latin typeface="Arial"/>
                <a:ea typeface="Arial"/>
                <a:cs typeface="Arial"/>
                <a:sym typeface="Arial"/>
              </a:endParaRPr>
            </a:p>
          </p:txBody>
        </p:sp>
        <p:sp>
          <p:nvSpPr>
            <p:cNvPr id="502" name="Google Shape;502;p32"/>
            <p:cNvSpPr/>
            <p:nvPr/>
          </p:nvSpPr>
          <p:spPr>
            <a:xfrm>
              <a:off x="6713458" y="2212187"/>
              <a:ext cx="2028466" cy="2028466"/>
            </a:xfrm>
            <a:prstGeom prst="ellipse">
              <a:avLst/>
            </a:prstGeom>
            <a:solidFill>
              <a:srgbClr val="F79543">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3" name="Google Shape;503;p32"/>
            <p:cNvSpPr/>
            <p:nvPr/>
          </p:nvSpPr>
          <p:spPr>
            <a:xfrm>
              <a:off x="4442387" y="1796641"/>
              <a:ext cx="2109604" cy="147788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4" name="Google Shape;504;p32"/>
            <p:cNvSpPr txBox="1"/>
            <p:nvPr/>
          </p:nvSpPr>
          <p:spPr>
            <a:xfrm>
              <a:off x="4442387" y="1796641"/>
              <a:ext cx="2109604" cy="147788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600" b="0" i="0" u="none" strike="noStrike" cap="none" dirty="0">
                  <a:solidFill>
                    <a:srgbClr val="000000"/>
                  </a:solidFill>
                  <a:latin typeface="Arial"/>
                  <a:ea typeface="Arial"/>
                  <a:cs typeface="Arial"/>
                  <a:sym typeface="Arial"/>
                </a:rPr>
                <a:t>5. </a:t>
              </a:r>
              <a:r>
                <a:rPr lang="en-GB" sz="1600" b="0" i="0" u="none" strike="noStrike" cap="none" dirty="0" err="1">
                  <a:solidFill>
                    <a:srgbClr val="000000"/>
                  </a:solidFill>
                  <a:latin typeface="Arial"/>
                  <a:ea typeface="Arial"/>
                  <a:cs typeface="Arial"/>
                  <a:sym typeface="Arial"/>
                </a:rPr>
                <a:t>Integrieren</a:t>
              </a:r>
              <a:r>
                <a:rPr lang="en-GB" sz="1600" b="0" i="0" u="none" strike="noStrike" cap="none" dirty="0">
                  <a:solidFill>
                    <a:srgbClr val="000000"/>
                  </a:solidFill>
                  <a:latin typeface="Arial"/>
                  <a:ea typeface="Arial"/>
                  <a:cs typeface="Arial"/>
                  <a:sym typeface="Arial"/>
                </a:rPr>
                <a:t> Sie Technologie und Tools: </a:t>
              </a:r>
              <a:r>
                <a:rPr lang="en-GB" sz="1600" b="0" i="0" u="none" strike="noStrike" cap="none" dirty="0" err="1">
                  <a:solidFill>
                    <a:srgbClr val="000000"/>
                  </a:solidFill>
                  <a:latin typeface="Arial"/>
                  <a:ea typeface="Arial"/>
                  <a:cs typeface="Arial"/>
                  <a:sym typeface="Arial"/>
                </a:rPr>
                <a:t>Wählen</a:t>
              </a:r>
              <a:r>
                <a:rPr lang="en-GB" sz="1600" b="0" i="0" u="none" strike="noStrike" cap="none" dirty="0">
                  <a:solidFill>
                    <a:srgbClr val="000000"/>
                  </a:solidFill>
                  <a:latin typeface="Arial"/>
                  <a:ea typeface="Arial"/>
                  <a:cs typeface="Arial"/>
                  <a:sym typeface="Arial"/>
                </a:rPr>
                <a:t> Sie </a:t>
              </a:r>
              <a:r>
                <a:rPr lang="en-GB" sz="1600" b="0" i="0" u="none" strike="noStrike" cap="none" dirty="0" err="1">
                  <a:solidFill>
                    <a:srgbClr val="000000"/>
                  </a:solidFill>
                  <a:latin typeface="Arial"/>
                  <a:ea typeface="Arial"/>
                  <a:cs typeface="Arial"/>
                  <a:sym typeface="Arial"/>
                </a:rPr>
                <a:t>geeignete</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Plattformen</a:t>
              </a:r>
              <a:r>
                <a:rPr lang="en-GB" sz="1600" b="0" i="0" u="none" strike="noStrike" cap="none" dirty="0">
                  <a:solidFill>
                    <a:srgbClr val="000000"/>
                  </a:solidFill>
                  <a:latin typeface="Arial"/>
                  <a:ea typeface="Arial"/>
                  <a:cs typeface="Arial"/>
                  <a:sym typeface="Arial"/>
                </a:rPr>
                <a:t> für den </a:t>
              </a:r>
              <a:r>
                <a:rPr lang="en-GB" sz="1600" b="0" i="0" u="none" strike="noStrike" cap="none" dirty="0" err="1">
                  <a:solidFill>
                    <a:srgbClr val="000000"/>
                  </a:solidFill>
                  <a:latin typeface="Arial"/>
                  <a:ea typeface="Arial"/>
                  <a:cs typeface="Arial"/>
                  <a:sym typeface="Arial"/>
                </a:rPr>
                <a:t>Austausch</a:t>
              </a:r>
              <a:r>
                <a:rPr lang="en-GB" sz="1600" b="0" i="0" u="none" strike="noStrike" cap="none" dirty="0">
                  <a:solidFill>
                    <a:srgbClr val="000000"/>
                  </a:solidFill>
                  <a:latin typeface="Arial"/>
                  <a:ea typeface="Arial"/>
                  <a:cs typeface="Arial"/>
                  <a:sym typeface="Arial"/>
                </a:rPr>
                <a:t> von </a:t>
              </a:r>
              <a:r>
                <a:rPr lang="en-GB" sz="1600" b="0" i="0" u="none" strike="noStrike" cap="none" dirty="0" err="1">
                  <a:solidFill>
                    <a:srgbClr val="000000"/>
                  </a:solidFill>
                  <a:latin typeface="Arial"/>
                  <a:ea typeface="Arial"/>
                  <a:cs typeface="Arial"/>
                  <a:sym typeface="Arial"/>
                </a:rPr>
                <a:t>Materialien</a:t>
              </a:r>
              <a:r>
                <a:rPr lang="en-GB" sz="1600" b="0" i="0" u="none" strike="noStrike" cap="none" dirty="0">
                  <a:solidFill>
                    <a:srgbClr val="000000"/>
                  </a:solidFill>
                  <a:latin typeface="Arial"/>
                  <a:ea typeface="Arial"/>
                  <a:cs typeface="Arial"/>
                  <a:sym typeface="Arial"/>
                </a:rPr>
                <a:t> und </a:t>
              </a:r>
              <a:r>
                <a:rPr lang="en-GB" sz="1600" b="0" i="0" u="none" strike="noStrike" cap="none" dirty="0" err="1">
                  <a:solidFill>
                    <a:srgbClr val="000000"/>
                  </a:solidFill>
                  <a:latin typeface="Arial"/>
                  <a:ea typeface="Arial"/>
                  <a:cs typeface="Arial"/>
                  <a:sym typeface="Arial"/>
                </a:rPr>
                <a:t>zur</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Erleichterung</a:t>
              </a:r>
              <a:r>
                <a:rPr lang="en-GB" sz="1600" b="0" i="0" u="none" strike="noStrike" cap="none" dirty="0">
                  <a:solidFill>
                    <a:srgbClr val="000000"/>
                  </a:solidFill>
                  <a:latin typeface="Arial"/>
                  <a:ea typeface="Arial"/>
                  <a:cs typeface="Arial"/>
                  <a:sym typeface="Arial"/>
                </a:rPr>
                <a:t> der Zusammenarbeit (z. B. Google Classroom, Padlet).</a:t>
              </a:r>
              <a:endParaRPr sz="1600" b="0" i="0" u="none" strike="noStrike" cap="none" dirty="0">
                <a:solidFill>
                  <a:srgbClr val="000000"/>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3B32C15A-6511-6651-A644-BB18EA7BF3BE}"/>
              </a:ext>
            </a:extLst>
          </p:cNvPr>
          <p:cNvPicPr>
            <a:picLocks noChangeAspect="1"/>
          </p:cNvPicPr>
          <p:nvPr/>
        </p:nvPicPr>
        <p:blipFill>
          <a:blip r:embed="rId6"/>
          <a:stretch>
            <a:fillRect/>
          </a:stretch>
        </p:blipFill>
        <p:spPr>
          <a:xfrm>
            <a:off x="2692299" y="9344490"/>
            <a:ext cx="2291558" cy="48075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08"/>
        <p:cNvGrpSpPr/>
        <p:nvPr/>
      </p:nvGrpSpPr>
      <p:grpSpPr>
        <a:xfrm>
          <a:off x="0" y="0"/>
          <a:ext cx="0" cy="0"/>
          <a:chOff x="0" y="0"/>
          <a:chExt cx="0" cy="0"/>
        </a:xfrm>
      </p:grpSpPr>
      <p:sp>
        <p:nvSpPr>
          <p:cNvPr id="509" name="Google Shape;509;p33"/>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0" name="Google Shape;510;p3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1" name="Google Shape;511;p3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2" name="Google Shape;512;p33"/>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3" name="Google Shape;513;p33"/>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4" name="Google Shape;514;p33"/>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p:txBody>
      </p:sp>
      <p:sp>
        <p:nvSpPr>
          <p:cNvPr id="515" name="Google Shape;515;p3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6" name="Google Shape;516;p33"/>
          <p:cNvSpPr txBox="1"/>
          <p:nvPr/>
        </p:nvSpPr>
        <p:spPr>
          <a:xfrm>
            <a:off x="450218" y="614847"/>
            <a:ext cx="14211443"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Wie erstellen Sie Ihren Unterrichtsplan?</a:t>
            </a:r>
            <a:endParaRPr sz="5400" b="1" i="0" u="none" strike="noStrike" cap="none">
              <a:solidFill>
                <a:srgbClr val="033C5B"/>
              </a:solidFill>
              <a:latin typeface="Arial"/>
              <a:ea typeface="Arial"/>
              <a:cs typeface="Arial"/>
              <a:sym typeface="Arial"/>
            </a:endParaRPr>
          </a:p>
        </p:txBody>
      </p:sp>
      <p:pic>
        <p:nvPicPr>
          <p:cNvPr id="517" name="Google Shape;517;p33"/>
          <p:cNvPicPr preferRelativeResize="0"/>
          <p:nvPr/>
        </p:nvPicPr>
        <p:blipFill rotWithShape="1">
          <a:blip r:embed="rId5">
            <a:alphaModFix/>
          </a:blip>
          <a:srcRect/>
          <a:stretch/>
        </p:blipFill>
        <p:spPr>
          <a:xfrm>
            <a:off x="16210427" y="9149952"/>
            <a:ext cx="1829366" cy="665223"/>
          </a:xfrm>
          <a:prstGeom prst="rect">
            <a:avLst/>
          </a:prstGeom>
          <a:noFill/>
          <a:ln>
            <a:noFill/>
          </a:ln>
        </p:spPr>
      </p:pic>
      <p:sp>
        <p:nvSpPr>
          <p:cNvPr id="518" name="Google Shape;518;p33"/>
          <p:cNvSpPr/>
          <p:nvPr/>
        </p:nvSpPr>
        <p:spPr>
          <a:xfrm>
            <a:off x="780835" y="2001260"/>
            <a:ext cx="8363166" cy="536747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GB" sz="2000" b="1" i="0" u="none" strike="noStrike" cap="none">
                <a:solidFill>
                  <a:srgbClr val="000000"/>
                </a:solidFill>
                <a:latin typeface="Arial"/>
                <a:ea typeface="Arial"/>
                <a:cs typeface="Arial"/>
                <a:sym typeface="Arial"/>
              </a:rPr>
              <a:t>Geben Sie Lektionsdetails an</a:t>
            </a:r>
            <a:r>
              <a:rPr lang="en-GB" sz="2000" b="0" i="0" u="none" strike="noStrike" cap="none">
                <a:solidFill>
                  <a:srgbClr val="000000"/>
                </a:solidFill>
                <a:latin typeface="Arial"/>
                <a:ea typeface="Arial"/>
                <a:cs typeface="Arial"/>
                <a:sym typeface="Arial"/>
              </a:rPr>
              <a:t>: Geben Sie zunächst den Titel der Lektion, den Kurs, den Namen des Lehrkrafts und das Datum der Lektion ein.</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GB" sz="2000" b="1" i="0" u="none" strike="noStrike" cap="none">
                <a:solidFill>
                  <a:srgbClr val="000000"/>
                </a:solidFill>
                <a:latin typeface="Arial"/>
                <a:ea typeface="Arial"/>
                <a:cs typeface="Arial"/>
                <a:sym typeface="Arial"/>
              </a:rPr>
              <a:t>Definieren Sie Lernziele</a:t>
            </a:r>
            <a:r>
              <a:rPr lang="en-GB" sz="2000" b="0" i="0" u="none" strike="noStrike" cap="none">
                <a:solidFill>
                  <a:srgbClr val="000000"/>
                </a:solidFill>
                <a:latin typeface="Arial"/>
                <a:ea typeface="Arial"/>
                <a:cs typeface="Arial"/>
                <a:sym typeface="Arial"/>
              </a:rPr>
              <a:t>: Legen Sie klar fest, welche Fähigkeiten oder Kenntnisse die Schüler am Ende der Lektion erwerben sollen.</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GB" sz="2000" b="1" i="0" u="none" strike="noStrike" cap="none">
                <a:solidFill>
                  <a:srgbClr val="000000"/>
                </a:solidFill>
                <a:latin typeface="Arial"/>
                <a:ea typeface="Arial"/>
                <a:cs typeface="Arial"/>
                <a:sym typeface="Arial"/>
              </a:rPr>
              <a:t>Skizzieren Sie die Aktivitäten vor der Klasse und während der Klasse</a:t>
            </a:r>
            <a:r>
              <a:rPr lang="en-GB" sz="2000" b="0" i="0" u="none" strike="noStrike" cap="none">
                <a:solidFill>
                  <a:srgbClr val="000000"/>
                </a:solidFill>
                <a:latin typeface="Arial"/>
                <a:ea typeface="Arial"/>
                <a:cs typeface="Arial"/>
                <a:sym typeface="Arial"/>
              </a:rPr>
              <a:t>: Führen Sie die Materialien und Anweisungen für die Vorbereitung auf den Unterricht auf und beschreiben Sie dann die gemeinsamen und praktischen Aktivitäten für das Lernen in der Klasse.</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GB" sz="2000" b="1" i="0" u="none" strike="noStrike" cap="none">
                <a:solidFill>
                  <a:srgbClr val="000000"/>
                </a:solidFill>
                <a:latin typeface="Arial"/>
                <a:ea typeface="Arial"/>
                <a:cs typeface="Arial"/>
                <a:sym typeface="Arial"/>
              </a:rPr>
              <a:t>Detaillierte Angaben zu Hilfsmitteln, Sicherheit und Reflexion</a:t>
            </a:r>
            <a:r>
              <a:rPr lang="en-GB" sz="2000" b="0" i="0" u="none" strike="noStrike" cap="none">
                <a:solidFill>
                  <a:srgbClr val="000000"/>
                </a:solidFill>
                <a:latin typeface="Arial"/>
                <a:ea typeface="Arial"/>
                <a:cs typeface="Arial"/>
                <a:sym typeface="Arial"/>
              </a:rPr>
              <a:t>: Dokumentieren Sie alle erforderlichen Hilfsmittel, Sicherheitsmaßnahmen und Reflexionsfragen, um eine umfassende Lernerfahrung zu gewährleisten.</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GB" sz="2000" b="1" i="0" u="none" strike="noStrike" cap="none">
                <a:solidFill>
                  <a:srgbClr val="000000"/>
                </a:solidFill>
                <a:latin typeface="Arial"/>
                <a:ea typeface="Arial"/>
                <a:cs typeface="Arial"/>
                <a:sym typeface="Arial"/>
              </a:rPr>
              <a:t>Beschreiben Sie Bewertung und Nachbereitung</a:t>
            </a:r>
            <a:r>
              <a:rPr lang="en-GB" sz="2000" b="0" i="0" u="none" strike="noStrike" cap="none">
                <a:solidFill>
                  <a:srgbClr val="000000"/>
                </a:solidFill>
                <a:latin typeface="Arial"/>
                <a:ea typeface="Arial"/>
                <a:cs typeface="Arial"/>
                <a:sym typeface="Arial"/>
              </a:rPr>
              <a:t>: Geben Sie Beurteilungskriterien an, einschließlich der Teilnahme und der Beherrschung von Fähigkeiten, und geben Sie Aufgaben für die Zeit nach dem Unterricht oder zusätzliche Ressourcen für das weitere Lernen an.</a:t>
            </a:r>
            <a:endParaRPr sz="2000" b="0" i="0" u="none" strike="noStrike" cap="none">
              <a:solidFill>
                <a:srgbClr val="000000"/>
              </a:solidFill>
              <a:latin typeface="Arial"/>
              <a:ea typeface="Arial"/>
              <a:cs typeface="Arial"/>
              <a:sym typeface="Arial"/>
            </a:endParaRPr>
          </a:p>
        </p:txBody>
      </p:sp>
      <p:pic>
        <p:nvPicPr>
          <p:cNvPr id="519" name="Google Shape;519;p33"/>
          <p:cNvPicPr preferRelativeResize="0"/>
          <p:nvPr/>
        </p:nvPicPr>
        <p:blipFill rotWithShape="1">
          <a:blip r:embed="rId6">
            <a:alphaModFix/>
          </a:blip>
          <a:srcRect/>
          <a:stretch/>
        </p:blipFill>
        <p:spPr>
          <a:xfrm>
            <a:off x="9993316" y="1905405"/>
            <a:ext cx="4626990" cy="6598577"/>
          </a:xfrm>
          <a:prstGeom prst="rect">
            <a:avLst/>
          </a:prstGeom>
          <a:noFill/>
          <a:ln w="38100" cap="sq" cmpd="sng">
            <a:solidFill>
              <a:srgbClr val="FABF8E"/>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520" name="Google Shape;520;p33"/>
          <p:cNvSpPr txBox="1"/>
          <p:nvPr/>
        </p:nvSpPr>
        <p:spPr>
          <a:xfrm>
            <a:off x="508526" y="7725345"/>
            <a:ext cx="8132857"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033C5B"/>
                </a:solidFill>
                <a:latin typeface="Arial"/>
                <a:ea typeface="Arial"/>
                <a:cs typeface="Arial"/>
                <a:sym typeface="Arial"/>
              </a:rPr>
              <a:t>Prüfen Sie unsere CollaboratiVET-Vorlage</a:t>
            </a:r>
            <a:endParaRPr sz="3600" b="1" i="0" u="none" strike="noStrike" cap="none">
              <a:solidFill>
                <a:srgbClr val="033C5B"/>
              </a:solidFill>
              <a:latin typeface="Arial"/>
              <a:ea typeface="Arial"/>
              <a:cs typeface="Arial"/>
              <a:sym typeface="Arial"/>
            </a:endParaRPr>
          </a:p>
        </p:txBody>
      </p:sp>
      <p:pic>
        <p:nvPicPr>
          <p:cNvPr id="521" name="Google Shape;521;p33" descr="Arrow Right with solid fill"/>
          <p:cNvPicPr preferRelativeResize="0"/>
          <p:nvPr/>
        </p:nvPicPr>
        <p:blipFill rotWithShape="1">
          <a:blip r:embed="rId7">
            <a:alphaModFix/>
          </a:blip>
          <a:srcRect/>
          <a:stretch/>
        </p:blipFill>
        <p:spPr>
          <a:xfrm>
            <a:off x="8641383" y="7640922"/>
            <a:ext cx="914400" cy="914400"/>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BE403280-5911-B13C-DA55-C1B926EF48F5}"/>
              </a:ext>
            </a:extLst>
          </p:cNvPr>
          <p:cNvPicPr>
            <a:picLocks noChangeAspect="1"/>
          </p:cNvPicPr>
          <p:nvPr/>
        </p:nvPicPr>
        <p:blipFill>
          <a:blip r:embed="rId8"/>
          <a:stretch>
            <a:fillRect/>
          </a:stretch>
        </p:blipFill>
        <p:spPr>
          <a:xfrm>
            <a:off x="2692299" y="9344490"/>
            <a:ext cx="2291558" cy="48075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25"/>
        <p:cNvGrpSpPr/>
        <p:nvPr/>
      </p:nvGrpSpPr>
      <p:grpSpPr>
        <a:xfrm>
          <a:off x="0" y="0"/>
          <a:ext cx="0" cy="0"/>
          <a:chOff x="0" y="0"/>
          <a:chExt cx="0" cy="0"/>
        </a:xfrm>
      </p:grpSpPr>
      <p:sp>
        <p:nvSpPr>
          <p:cNvPr id="526" name="Google Shape;526;p8"/>
          <p:cNvSpPr txBox="1"/>
          <p:nvPr/>
        </p:nvSpPr>
        <p:spPr>
          <a:xfrm>
            <a:off x="2890312" y="294921"/>
            <a:ext cx="15092888" cy="235449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33C5B"/>
                </a:solidFill>
                <a:latin typeface="Arial"/>
                <a:ea typeface="Arial"/>
                <a:cs typeface="Arial"/>
                <a:sym typeface="Arial"/>
              </a:rPr>
              <a:t>Fallstudie: </a:t>
            </a:r>
            <a:r>
              <a:rPr lang="en-GB" sz="2400" b="1" i="0" u="none" strike="noStrike" cap="none">
                <a:solidFill>
                  <a:srgbClr val="121212"/>
                </a:solidFill>
                <a:latin typeface="Arial"/>
                <a:ea typeface="Arial"/>
                <a:cs typeface="Arial"/>
                <a:sym typeface="Arial"/>
              </a:rPr>
              <a:t>Implementierung von kollaborativem Lernen in IT-Netzwerken</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400"/>
              <a:buFont typeface="Arial"/>
              <a:buNone/>
            </a:pPr>
            <a:r>
              <a:rPr lang="en-GB" sz="2400" b="1" i="0" u="none" strike="noStrike" cap="none">
                <a:solidFill>
                  <a:srgbClr val="0D0D0D"/>
                </a:solidFill>
                <a:latin typeface="Arial"/>
                <a:ea typeface="Arial"/>
                <a:cs typeface="Arial"/>
                <a:sym typeface="Arial"/>
              </a:rPr>
              <a:t>Verbesserung der Fähigkeiten und des Engagements im Bereich der IT-Vernetzung durch gemeinsames Lernen</a:t>
            </a:r>
            <a:endParaRPr sz="2400" b="1" i="0" u="none" strike="noStrike" cap="none">
              <a:solidFill>
                <a:srgbClr val="121212"/>
              </a:solidFill>
              <a:latin typeface="Arial"/>
              <a:ea typeface="Arial"/>
              <a:cs typeface="Arial"/>
              <a:sym typeface="Arial"/>
            </a:endParaRPr>
          </a:p>
          <a:p>
            <a:pPr marL="0" marR="0" lvl="0" indent="0" algn="l" rtl="0">
              <a:lnSpc>
                <a:spcPct val="274964"/>
              </a:lnSpc>
              <a:spcBef>
                <a:spcPts val="600"/>
              </a:spcBef>
              <a:spcAft>
                <a:spcPts val="0"/>
              </a:spcAft>
              <a:buClr>
                <a:srgbClr val="000000"/>
              </a:buClr>
              <a:buSzPts val="2400"/>
              <a:buFont typeface="Arial"/>
              <a:buNone/>
            </a:pPr>
            <a:endParaRPr sz="2400" b="0" i="0" u="none" strike="noStrike" cap="none">
              <a:solidFill>
                <a:srgbClr val="033C5B"/>
              </a:solidFill>
              <a:latin typeface="Arial"/>
              <a:ea typeface="Arial"/>
              <a:cs typeface="Arial"/>
              <a:sym typeface="Arial"/>
            </a:endParaRPr>
          </a:p>
        </p:txBody>
      </p:sp>
      <p:sp>
        <p:nvSpPr>
          <p:cNvPr id="527" name="Google Shape;527;p8"/>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8" name="Google Shape;528;p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9" name="Google Shape;529;p8"/>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0" name="Google Shape;530;p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1" name="Google Shape;531;p8"/>
          <p:cNvSpPr txBox="1"/>
          <p:nvPr/>
        </p:nvSpPr>
        <p:spPr>
          <a:xfrm>
            <a:off x="3275350" y="1602522"/>
            <a:ext cx="14630490" cy="6571030"/>
          </a:xfrm>
          <a:prstGeom prst="rect">
            <a:avLst/>
          </a:prstGeom>
          <a:noFill/>
          <a:ln>
            <a:noFill/>
          </a:ln>
        </p:spPr>
        <p:txBody>
          <a:bodyPr spcFirstLastPara="1" wrap="square" lIns="0" tIns="0" rIns="0" bIns="0" anchor="t" anchorCtr="0">
            <a:spAutoFit/>
          </a:bodyPr>
          <a:lstStyle/>
          <a:p>
            <a:pPr marL="342900" marR="0" lvl="0" indent="-342900" algn="l" rtl="0">
              <a:lnSpc>
                <a:spcPct val="100000"/>
              </a:lnSpc>
              <a:spcBef>
                <a:spcPts val="0"/>
              </a:spcBef>
              <a:spcAft>
                <a:spcPts val="0"/>
              </a:spcAft>
              <a:buClr>
                <a:srgbClr val="121212"/>
              </a:buClr>
              <a:buSzPts val="1400"/>
              <a:buFont typeface="Calibri"/>
              <a:buAutoNum type="alphaUcPeriod"/>
            </a:pPr>
            <a:r>
              <a:rPr lang="en-GB" b="1" i="0" u="none" strike="noStrike" cap="none" dirty="0" err="1">
                <a:solidFill>
                  <a:srgbClr val="121212"/>
                </a:solidFill>
                <a:latin typeface="Arial"/>
                <a:ea typeface="Arial"/>
                <a:cs typeface="Arial"/>
                <a:sym typeface="Arial"/>
              </a:rPr>
              <a:t>Hintergrund</a:t>
            </a:r>
            <a:r>
              <a:rPr lang="en-GB" b="0" i="0" u="none" strike="noStrike" cap="none" dirty="0">
                <a:solidFill>
                  <a:srgbClr val="121212"/>
                </a:solidFill>
                <a:latin typeface="Arial"/>
                <a:ea typeface="Arial"/>
                <a:cs typeface="Arial"/>
                <a:sym typeface="Arial"/>
              </a:rPr>
              <a:t>: Das IT-</a:t>
            </a:r>
            <a:r>
              <a:rPr lang="en-GB" b="0" i="0" u="none" strike="noStrike" cap="none" dirty="0" err="1">
                <a:solidFill>
                  <a:srgbClr val="121212"/>
                </a:solidFill>
                <a:latin typeface="Arial"/>
                <a:ea typeface="Arial"/>
                <a:cs typeface="Arial"/>
                <a:sym typeface="Arial"/>
              </a:rPr>
              <a:t>Netzwerkprogramm</a:t>
            </a:r>
            <a:r>
              <a:rPr lang="en-GB" b="0" i="0" u="none" strike="noStrike" cap="none" dirty="0">
                <a:solidFill>
                  <a:srgbClr val="121212"/>
                </a:solidFill>
                <a:latin typeface="Arial"/>
                <a:ea typeface="Arial"/>
                <a:cs typeface="Arial"/>
                <a:sym typeface="Arial"/>
              </a:rPr>
              <a:t> am </a:t>
            </a:r>
            <a:r>
              <a:rPr lang="en-GB" b="0" i="0" u="none" strike="noStrike" cap="none" dirty="0" err="1">
                <a:solidFill>
                  <a:srgbClr val="121212"/>
                </a:solidFill>
                <a:latin typeface="Arial"/>
                <a:ea typeface="Arial"/>
                <a:cs typeface="Arial"/>
                <a:sym typeface="Arial"/>
              </a:rPr>
              <a:t>TechVoc</a:t>
            </a:r>
            <a:r>
              <a:rPr lang="en-GB" b="0" i="0" u="none" strike="noStrike" cap="none" dirty="0">
                <a:solidFill>
                  <a:srgbClr val="121212"/>
                </a:solidFill>
                <a:latin typeface="Arial"/>
                <a:ea typeface="Arial"/>
                <a:cs typeface="Arial"/>
                <a:sym typeface="Arial"/>
              </a:rPr>
              <a:t> College stand </a:t>
            </a:r>
            <a:r>
              <a:rPr lang="en-GB" b="0" i="0" u="none" strike="noStrike" cap="none" dirty="0" err="1">
                <a:solidFill>
                  <a:srgbClr val="121212"/>
                </a:solidFill>
                <a:latin typeface="Arial"/>
                <a:ea typeface="Arial"/>
                <a:cs typeface="Arial"/>
                <a:sym typeface="Arial"/>
              </a:rPr>
              <a:t>vor</a:t>
            </a:r>
            <a:r>
              <a:rPr lang="en-GB" b="0" i="0" u="none" strike="noStrike" cap="none" dirty="0">
                <a:solidFill>
                  <a:srgbClr val="121212"/>
                </a:solidFill>
                <a:latin typeface="Arial"/>
                <a:ea typeface="Arial"/>
                <a:cs typeface="Arial"/>
                <a:sym typeface="Arial"/>
              </a:rPr>
              <a:t> der </a:t>
            </a:r>
            <a:r>
              <a:rPr lang="en-GB" b="0" i="0" u="none" strike="noStrike" cap="none" dirty="0" err="1">
                <a:solidFill>
                  <a:srgbClr val="121212"/>
                </a:solidFill>
                <a:latin typeface="Arial"/>
                <a:ea typeface="Arial"/>
                <a:cs typeface="Arial"/>
                <a:sym typeface="Arial"/>
              </a:rPr>
              <a:t>Herausforderung</a:t>
            </a:r>
            <a:r>
              <a:rPr lang="en-GB" b="0" i="0" u="none" strike="noStrike" cap="none" dirty="0">
                <a:solidFill>
                  <a:srgbClr val="121212"/>
                </a:solidFill>
                <a:latin typeface="Arial"/>
                <a:ea typeface="Arial"/>
                <a:cs typeface="Arial"/>
                <a:sym typeface="Arial"/>
              </a:rPr>
              <a:t>, den </a:t>
            </a:r>
            <a:r>
              <a:rPr lang="en-GB" b="0" i="0" u="none" strike="noStrike" cap="none" dirty="0" err="1">
                <a:solidFill>
                  <a:srgbClr val="121212"/>
                </a:solidFill>
                <a:latin typeface="Arial"/>
                <a:ea typeface="Arial"/>
                <a:cs typeface="Arial"/>
                <a:sym typeface="Arial"/>
              </a:rPr>
              <a:t>Studenten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komplexe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Netzwerkkonzepte</a:t>
            </a:r>
            <a:r>
              <a:rPr lang="en-GB" b="0" i="0" u="none" strike="noStrike" cap="none" dirty="0">
                <a:solidFill>
                  <a:srgbClr val="121212"/>
                </a:solidFill>
                <a:latin typeface="Arial"/>
                <a:ea typeface="Arial"/>
                <a:cs typeface="Arial"/>
                <a:sym typeface="Arial"/>
              </a:rPr>
              <a:t> und </a:t>
            </a:r>
            <a:r>
              <a:rPr lang="en-GB" b="0" i="0" u="none" strike="noStrike" cap="none" dirty="0" err="1">
                <a:solidFill>
                  <a:srgbClr val="121212"/>
                </a:solidFill>
                <a:latin typeface="Arial"/>
                <a:ea typeface="Arial"/>
                <a:cs typeface="Arial"/>
                <a:sym typeface="Arial"/>
              </a:rPr>
              <a:t>praktische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Anwendungen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mit</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traditionellen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Vorlesungsmethoden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zu</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vermitteln</a:t>
            </a:r>
            <a:r>
              <a:rPr lang="en-GB" b="0" i="0" u="none" strike="noStrike" cap="none" dirty="0">
                <a:solidFill>
                  <a:srgbClr val="121212"/>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121212"/>
              </a:buClr>
              <a:buSzPts val="1400"/>
              <a:buFont typeface="Calibri"/>
              <a:buAutoNum type="alphaUcPeriod"/>
            </a:pPr>
            <a:r>
              <a:rPr lang="en-GB" b="1" i="0" u="none" strike="noStrike" cap="none" dirty="0" err="1">
                <a:solidFill>
                  <a:srgbClr val="121212"/>
                </a:solidFill>
                <a:latin typeface="Arial"/>
                <a:ea typeface="Arial"/>
                <a:cs typeface="Arial"/>
                <a:sym typeface="Arial"/>
              </a:rPr>
              <a:t>Herausforderung</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Vermittlung</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komplexer</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Netzwerkkonzepte</a:t>
            </a:r>
            <a:r>
              <a:rPr lang="en-GB" b="0" i="0" u="none" strike="noStrike" cap="none" dirty="0">
                <a:solidFill>
                  <a:srgbClr val="121212"/>
                </a:solidFill>
                <a:latin typeface="Arial"/>
                <a:ea typeface="Arial"/>
                <a:cs typeface="Arial"/>
                <a:sym typeface="Arial"/>
              </a:rPr>
              <a:t> und </a:t>
            </a:r>
            <a:r>
              <a:rPr lang="en-GB" b="0" i="0" u="none" strike="noStrike" cap="none" dirty="0" err="1">
                <a:solidFill>
                  <a:srgbClr val="121212"/>
                </a:solidFill>
                <a:latin typeface="Arial"/>
                <a:ea typeface="Arial"/>
                <a:cs typeface="Arial"/>
                <a:sym typeface="Arial"/>
              </a:rPr>
              <a:t>praktischer</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Anwendungen</a:t>
            </a:r>
            <a:r>
              <a:rPr lang="en-GB" b="0" i="0" u="none" strike="noStrike" cap="none" dirty="0">
                <a:solidFill>
                  <a:srgbClr val="121212"/>
                </a:solidFill>
                <a:latin typeface="Arial"/>
                <a:ea typeface="Arial"/>
                <a:cs typeface="Arial"/>
                <a:sym typeface="Arial"/>
              </a:rPr>
              <a:t> an </a:t>
            </a:r>
            <a:r>
              <a:rPr lang="en-GB" b="0" i="0" u="none" strike="noStrike" cap="none" dirty="0" err="1">
                <a:solidFill>
                  <a:srgbClr val="121212"/>
                </a:solidFill>
                <a:latin typeface="Arial"/>
                <a:ea typeface="Arial"/>
                <a:cs typeface="Arial"/>
                <a:sym typeface="Arial"/>
              </a:rPr>
              <a:t>Studenten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mit</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Hilfe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traditioneller</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Vorlesungsmethoden</a:t>
            </a:r>
            <a:r>
              <a:rPr lang="en-GB" b="0" i="0" u="none" strike="noStrike" cap="none" dirty="0">
                <a:solidFill>
                  <a:srgbClr val="121212"/>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121212"/>
              </a:buClr>
              <a:buSzPts val="1400"/>
              <a:buFont typeface="Calibri"/>
              <a:buAutoNum type="alphaUcPeriod"/>
            </a:pPr>
            <a:r>
              <a:rPr lang="en-GB" b="1" i="0" u="none" strike="noStrike" cap="none" dirty="0" err="1">
                <a:solidFill>
                  <a:srgbClr val="121212"/>
                </a:solidFill>
                <a:latin typeface="Arial"/>
                <a:ea typeface="Arial"/>
                <a:cs typeface="Arial"/>
                <a:sym typeface="Arial"/>
              </a:rPr>
              <a:t>Umsetzung</a:t>
            </a:r>
            <a:r>
              <a:rPr lang="en-GB" b="1" i="0" u="none" strike="noStrike" cap="none" dirty="0">
                <a:solidFill>
                  <a:srgbClr val="121212"/>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a:p>
            <a:pPr marL="800100" marR="0" lvl="1" indent="-342900" algn="l" rtl="0">
              <a:lnSpc>
                <a:spcPct val="100000"/>
              </a:lnSpc>
              <a:spcBef>
                <a:spcPts val="600"/>
              </a:spcBef>
              <a:spcAft>
                <a:spcPts val="0"/>
              </a:spcAft>
              <a:buClr>
                <a:srgbClr val="121212"/>
              </a:buClr>
              <a:buSzPts val="1400"/>
              <a:buFont typeface="Arial"/>
              <a:buChar char="•"/>
            </a:pPr>
            <a:r>
              <a:rPr lang="en-GB" b="1" i="0" u="none" strike="noStrike" cap="none" dirty="0">
                <a:solidFill>
                  <a:srgbClr val="121212"/>
                </a:solidFill>
                <a:latin typeface="Arial"/>
                <a:ea typeface="Arial"/>
                <a:cs typeface="Arial"/>
                <a:sym typeface="Arial"/>
              </a:rPr>
              <a:t>Flipped-Classroom-Modell: </a:t>
            </a:r>
            <a:r>
              <a:rPr lang="en-GB" b="0" i="0" u="none" strike="noStrike" cap="none" dirty="0">
                <a:solidFill>
                  <a:srgbClr val="121212"/>
                </a:solidFill>
                <a:latin typeface="Arial"/>
                <a:ea typeface="Arial"/>
                <a:cs typeface="Arial"/>
                <a:sym typeface="Arial"/>
              </a:rPr>
              <a:t>Die </a:t>
            </a:r>
            <a:r>
              <a:rPr lang="en-GB" b="0" i="0" u="none" strike="noStrike" cap="none" dirty="0" err="1">
                <a:solidFill>
                  <a:srgbClr val="121212"/>
                </a:solidFill>
                <a:latin typeface="Arial"/>
                <a:ea typeface="Arial"/>
                <a:cs typeface="Arial"/>
                <a:sym typeface="Arial"/>
              </a:rPr>
              <a:t>Lehrkräfte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führten</a:t>
            </a:r>
            <a:r>
              <a:rPr lang="en-GB" b="0" i="0" u="none" strike="noStrike" cap="none" dirty="0">
                <a:solidFill>
                  <a:srgbClr val="121212"/>
                </a:solidFill>
                <a:latin typeface="Arial"/>
                <a:ea typeface="Arial"/>
                <a:cs typeface="Arial"/>
                <a:sym typeface="Arial"/>
              </a:rPr>
              <a:t> in </a:t>
            </a:r>
            <a:r>
              <a:rPr lang="en-GB" b="0" i="0" u="none" strike="noStrike" cap="none" dirty="0" err="1">
                <a:solidFill>
                  <a:srgbClr val="121212"/>
                </a:solidFill>
                <a:latin typeface="Arial"/>
                <a:ea typeface="Arial"/>
                <a:cs typeface="Arial"/>
                <a:sym typeface="Arial"/>
              </a:rPr>
              <a:t>neue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Netzwerkkonzepte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durch</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Videovorlesungen</a:t>
            </a:r>
            <a:r>
              <a:rPr lang="en-GB" b="0" i="0" u="none" strike="noStrike" cap="none" dirty="0">
                <a:solidFill>
                  <a:srgbClr val="121212"/>
                </a:solidFill>
                <a:latin typeface="Arial"/>
                <a:ea typeface="Arial"/>
                <a:cs typeface="Arial"/>
                <a:sym typeface="Arial"/>
              </a:rPr>
              <a:t> und Online-</a:t>
            </a:r>
            <a:r>
              <a:rPr lang="en-GB" b="0" i="0" u="none" strike="noStrike" cap="none" dirty="0" err="1">
                <a:solidFill>
                  <a:srgbClr val="121212"/>
                </a:solidFill>
                <a:latin typeface="Arial"/>
                <a:ea typeface="Arial"/>
                <a:cs typeface="Arial"/>
                <a:sym typeface="Arial"/>
              </a:rPr>
              <a:t>Lektüre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als</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Hausaufgaben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ein</a:t>
            </a:r>
            <a:r>
              <a:rPr lang="en-GB" b="0" i="0" u="none" strike="noStrike" cap="none" dirty="0">
                <a:solidFill>
                  <a:srgbClr val="121212"/>
                </a:solidFill>
                <a:latin typeface="Arial"/>
                <a:ea typeface="Arial"/>
                <a:cs typeface="Arial"/>
                <a:sym typeface="Arial"/>
              </a:rPr>
              <a:t> und </a:t>
            </a:r>
            <a:r>
              <a:rPr lang="en-GB" b="0" i="0" u="none" strike="noStrike" cap="none" dirty="0" err="1">
                <a:solidFill>
                  <a:srgbClr val="121212"/>
                </a:solidFill>
                <a:latin typeface="Arial"/>
                <a:ea typeface="Arial"/>
                <a:cs typeface="Arial"/>
                <a:sym typeface="Arial"/>
              </a:rPr>
              <a:t>reservierten</a:t>
            </a:r>
            <a:r>
              <a:rPr lang="en-GB" b="0" i="0" u="none" strike="noStrike" cap="none" dirty="0">
                <a:solidFill>
                  <a:srgbClr val="121212"/>
                </a:solidFill>
                <a:latin typeface="Arial"/>
                <a:ea typeface="Arial"/>
                <a:cs typeface="Arial"/>
                <a:sym typeface="Arial"/>
              </a:rPr>
              <a:t> die </a:t>
            </a:r>
            <a:r>
              <a:rPr lang="en-GB" b="0" i="0" u="none" strike="noStrike" cap="none" dirty="0" err="1">
                <a:solidFill>
                  <a:srgbClr val="121212"/>
                </a:solidFill>
                <a:latin typeface="Arial"/>
                <a:ea typeface="Arial"/>
                <a:cs typeface="Arial"/>
                <a:sym typeface="Arial"/>
              </a:rPr>
              <a:t>Unterrichtszeit</a:t>
            </a:r>
            <a:r>
              <a:rPr lang="en-GB" b="0" i="0" u="none" strike="noStrike" cap="none" dirty="0">
                <a:solidFill>
                  <a:srgbClr val="121212"/>
                </a:solidFill>
                <a:latin typeface="Arial"/>
                <a:ea typeface="Arial"/>
                <a:cs typeface="Arial"/>
                <a:sym typeface="Arial"/>
              </a:rPr>
              <a:t> für </a:t>
            </a:r>
            <a:r>
              <a:rPr lang="en-GB" b="0" i="0" u="none" strike="noStrike" cap="none" dirty="0" err="1">
                <a:solidFill>
                  <a:srgbClr val="121212"/>
                </a:solidFill>
                <a:latin typeface="Arial"/>
                <a:ea typeface="Arial"/>
                <a:cs typeface="Arial"/>
                <a:sym typeface="Arial"/>
              </a:rPr>
              <a:t>praktische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gemeinschaftliche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Problemlösungsaktivitäten</a:t>
            </a:r>
            <a:r>
              <a:rPr lang="en-GB" b="0" i="0" u="none" strike="noStrike" cap="none" dirty="0">
                <a:solidFill>
                  <a:srgbClr val="121212"/>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121212"/>
              </a:buClr>
              <a:buSzPts val="1400"/>
              <a:buFont typeface="Arial"/>
              <a:buChar char="•"/>
            </a:pPr>
            <a:r>
              <a:rPr lang="en-GB" b="1" i="0" u="none" strike="noStrike" cap="none" dirty="0" err="1">
                <a:solidFill>
                  <a:srgbClr val="121212"/>
                </a:solidFill>
                <a:latin typeface="Arial"/>
                <a:ea typeface="Arial"/>
                <a:cs typeface="Arial"/>
                <a:sym typeface="Arial"/>
              </a:rPr>
              <a:t>Gemeinsame</a:t>
            </a:r>
            <a:r>
              <a:rPr lang="en-GB" b="1" i="0" u="none" strike="noStrike" cap="none" dirty="0">
                <a:solidFill>
                  <a:srgbClr val="121212"/>
                </a:solidFill>
                <a:latin typeface="Arial"/>
                <a:ea typeface="Arial"/>
                <a:cs typeface="Arial"/>
                <a:sym typeface="Arial"/>
              </a:rPr>
              <a:t> </a:t>
            </a:r>
            <a:r>
              <a:rPr lang="en-GB" b="1" i="0" u="none" strike="noStrike" cap="none" dirty="0" err="1">
                <a:solidFill>
                  <a:srgbClr val="121212"/>
                </a:solidFill>
                <a:latin typeface="Arial"/>
                <a:ea typeface="Arial"/>
                <a:cs typeface="Arial"/>
                <a:sym typeface="Arial"/>
              </a:rPr>
              <a:t>Gestaltung</a:t>
            </a:r>
            <a:r>
              <a:rPr lang="en-GB" b="1" i="0" u="none" strike="noStrike" cap="none" dirty="0">
                <a:solidFill>
                  <a:srgbClr val="121212"/>
                </a:solidFill>
                <a:latin typeface="Arial"/>
                <a:ea typeface="Arial"/>
                <a:cs typeface="Arial"/>
                <a:sym typeface="Arial"/>
              </a:rPr>
              <a:t> der </a:t>
            </a:r>
            <a:r>
              <a:rPr lang="en-GB" b="1" i="0" u="none" strike="noStrike" cap="none" dirty="0" err="1">
                <a:solidFill>
                  <a:srgbClr val="121212"/>
                </a:solidFill>
                <a:latin typeface="Arial"/>
                <a:ea typeface="Arial"/>
                <a:cs typeface="Arial"/>
                <a:sym typeface="Arial"/>
              </a:rPr>
              <a:t>Lektion</a:t>
            </a:r>
            <a:r>
              <a:rPr lang="en-GB" b="1" i="0" u="none" strike="noStrike" cap="none" dirty="0">
                <a:solidFill>
                  <a:srgbClr val="121212"/>
                </a:solidFill>
                <a:latin typeface="Arial"/>
                <a:ea typeface="Arial"/>
                <a:cs typeface="Arial"/>
                <a:sym typeface="Arial"/>
              </a:rPr>
              <a:t>: </a:t>
            </a:r>
            <a:r>
              <a:rPr lang="en-GB" b="0" i="0" u="none" strike="noStrike" cap="none" dirty="0">
                <a:solidFill>
                  <a:srgbClr val="121212"/>
                </a:solidFill>
                <a:latin typeface="Arial"/>
                <a:ea typeface="Arial"/>
                <a:cs typeface="Arial"/>
                <a:sym typeface="Arial"/>
              </a:rPr>
              <a:t>Die </a:t>
            </a:r>
            <a:r>
              <a:rPr lang="en-GB" b="0" i="0" u="none" strike="noStrike" cap="none" dirty="0" err="1">
                <a:solidFill>
                  <a:srgbClr val="121212"/>
                </a:solidFill>
                <a:latin typeface="Arial"/>
                <a:ea typeface="Arial"/>
                <a:cs typeface="Arial"/>
                <a:sym typeface="Arial"/>
              </a:rPr>
              <a:t>Schüler</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wurden</a:t>
            </a:r>
            <a:r>
              <a:rPr lang="en-GB" b="0" i="0" u="none" strike="noStrike" cap="none" dirty="0">
                <a:solidFill>
                  <a:srgbClr val="121212"/>
                </a:solidFill>
                <a:latin typeface="Arial"/>
                <a:ea typeface="Arial"/>
                <a:cs typeface="Arial"/>
                <a:sym typeface="Arial"/>
              </a:rPr>
              <a:t> in Teams </a:t>
            </a:r>
            <a:r>
              <a:rPr lang="en-GB" b="0" i="0" u="none" strike="noStrike" cap="none" dirty="0" err="1">
                <a:solidFill>
                  <a:srgbClr val="121212"/>
                </a:solidFill>
                <a:latin typeface="Arial"/>
                <a:ea typeface="Arial"/>
                <a:cs typeface="Arial"/>
                <a:sym typeface="Arial"/>
              </a:rPr>
              <a:t>eingeteilt</a:t>
            </a:r>
            <a:r>
              <a:rPr lang="en-GB" b="0" i="0" u="none" strike="noStrike" cap="none" dirty="0">
                <a:solidFill>
                  <a:srgbClr val="121212"/>
                </a:solidFill>
                <a:latin typeface="Arial"/>
                <a:ea typeface="Arial"/>
                <a:cs typeface="Arial"/>
                <a:sym typeface="Arial"/>
              </a:rPr>
              <a:t>, um auf der </a:t>
            </a:r>
            <a:r>
              <a:rPr lang="en-GB" b="0" i="0" u="none" strike="noStrike" cap="none" dirty="0" err="1">
                <a:solidFill>
                  <a:srgbClr val="121212"/>
                </a:solidFill>
                <a:latin typeface="Arial"/>
                <a:ea typeface="Arial"/>
                <a:cs typeface="Arial"/>
                <a:sym typeface="Arial"/>
              </a:rPr>
              <a:t>Grundlage</a:t>
            </a:r>
            <a:r>
              <a:rPr lang="en-GB" b="0" i="0" u="none" strike="noStrike" cap="none" dirty="0">
                <a:solidFill>
                  <a:srgbClr val="121212"/>
                </a:solidFill>
                <a:latin typeface="Arial"/>
                <a:ea typeface="Arial"/>
                <a:cs typeface="Arial"/>
                <a:sym typeface="Arial"/>
              </a:rPr>
              <a:t> von </a:t>
            </a:r>
            <a:r>
              <a:rPr lang="en-GB" b="0" i="0" u="none" strike="noStrike" cap="none" dirty="0" err="1">
                <a:solidFill>
                  <a:srgbClr val="121212"/>
                </a:solidFill>
                <a:latin typeface="Arial"/>
                <a:ea typeface="Arial"/>
                <a:cs typeface="Arial"/>
                <a:sym typeface="Arial"/>
              </a:rPr>
              <a:t>Szenarien</a:t>
            </a:r>
            <a:r>
              <a:rPr lang="en-GB" b="0" i="0" u="none" strike="noStrike" cap="none" dirty="0">
                <a:solidFill>
                  <a:srgbClr val="121212"/>
                </a:solidFill>
                <a:latin typeface="Arial"/>
                <a:ea typeface="Arial"/>
                <a:cs typeface="Arial"/>
                <a:sym typeface="Arial"/>
              </a:rPr>
              <a:t>, die in den </a:t>
            </a:r>
            <a:r>
              <a:rPr lang="en-GB" b="0" i="0" u="none" strike="noStrike" cap="none" dirty="0" err="1">
                <a:solidFill>
                  <a:srgbClr val="121212"/>
                </a:solidFill>
                <a:latin typeface="Arial"/>
                <a:ea typeface="Arial"/>
                <a:cs typeface="Arial"/>
                <a:sym typeface="Arial"/>
              </a:rPr>
              <a:t>Materialien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vor</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dem</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Unterricht</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bereitgestellt</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wurden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Netzwerklösungen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zu</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entwerfen</a:t>
            </a:r>
            <a:r>
              <a:rPr lang="en-GB" b="0" i="0" u="none" strike="noStrike" cap="none" dirty="0">
                <a:solidFill>
                  <a:srgbClr val="121212"/>
                </a:solidFill>
                <a:latin typeface="Arial"/>
                <a:ea typeface="Arial"/>
                <a:cs typeface="Arial"/>
                <a:sym typeface="Arial"/>
              </a:rPr>
              <a:t> und </a:t>
            </a:r>
            <a:r>
              <a:rPr lang="en-GB" b="0" i="0" u="none" strike="noStrike" cap="none" dirty="0" err="1">
                <a:solidFill>
                  <a:srgbClr val="121212"/>
                </a:solidFill>
                <a:latin typeface="Arial"/>
                <a:ea typeface="Arial"/>
                <a:cs typeface="Arial"/>
                <a:sym typeface="Arial"/>
              </a:rPr>
              <a:t>zu</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implementieren</a:t>
            </a:r>
            <a:r>
              <a:rPr lang="en-GB" b="0" i="0" u="none" strike="noStrike" cap="none" dirty="0">
                <a:solidFill>
                  <a:srgbClr val="121212"/>
                </a:solidFill>
                <a:latin typeface="Arial"/>
                <a:ea typeface="Arial"/>
                <a:cs typeface="Arial"/>
                <a:sym typeface="Arial"/>
              </a:rPr>
              <a:t>. Die Teams </a:t>
            </a:r>
            <a:r>
              <a:rPr lang="en-GB" b="0" i="0" u="none" strike="noStrike" cap="none" dirty="0" err="1">
                <a:solidFill>
                  <a:srgbClr val="121212"/>
                </a:solidFill>
                <a:latin typeface="Arial"/>
                <a:ea typeface="Arial"/>
                <a:cs typeface="Arial"/>
                <a:sym typeface="Arial"/>
              </a:rPr>
              <a:t>wurden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mit</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verschiedenen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Aspekten</a:t>
            </a:r>
            <a:r>
              <a:rPr lang="en-GB" b="0" i="0" u="none" strike="noStrike" cap="none" dirty="0">
                <a:solidFill>
                  <a:srgbClr val="121212"/>
                </a:solidFill>
                <a:latin typeface="Arial"/>
                <a:ea typeface="Arial"/>
                <a:cs typeface="Arial"/>
                <a:sym typeface="Arial"/>
              </a:rPr>
              <a:t> der </a:t>
            </a:r>
            <a:r>
              <a:rPr lang="en-GB" b="0" i="0" u="none" strike="noStrike" cap="none" dirty="0" err="1">
                <a:solidFill>
                  <a:srgbClr val="121212"/>
                </a:solidFill>
                <a:latin typeface="Arial"/>
                <a:ea typeface="Arial"/>
                <a:cs typeface="Arial"/>
                <a:sym typeface="Arial"/>
              </a:rPr>
              <a:t>Netzwerkeinrichtung</a:t>
            </a:r>
            <a:r>
              <a:rPr lang="en-GB" b="0" i="0" u="none" strike="noStrike" cap="none" dirty="0">
                <a:solidFill>
                  <a:srgbClr val="121212"/>
                </a:solidFill>
                <a:latin typeface="Arial"/>
                <a:ea typeface="Arial"/>
                <a:cs typeface="Arial"/>
                <a:sym typeface="Arial"/>
              </a:rPr>
              <a:t> und </a:t>
            </a:r>
            <a:r>
              <a:rPr lang="en-GB" b="0" i="0" u="none" strike="noStrike" cap="none" dirty="0" err="1">
                <a:solidFill>
                  <a:srgbClr val="121212"/>
                </a:solidFill>
                <a:latin typeface="Arial"/>
                <a:ea typeface="Arial"/>
                <a:cs typeface="Arial"/>
                <a:sym typeface="Arial"/>
              </a:rPr>
              <a:t>Fehlerbehebung</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betraut</a:t>
            </a:r>
            <a:r>
              <a:rPr lang="en-GB" b="0" i="0" u="none" strike="noStrike" cap="none" dirty="0">
                <a:solidFill>
                  <a:srgbClr val="121212"/>
                </a:solidFill>
                <a:latin typeface="Arial"/>
                <a:ea typeface="Arial"/>
                <a:cs typeface="Arial"/>
                <a:sym typeface="Arial"/>
              </a:rPr>
              <a:t>, um die </a:t>
            </a:r>
            <a:r>
              <a:rPr lang="en-GB" b="0" i="0" u="none" strike="noStrike" cap="none" dirty="0" err="1">
                <a:solidFill>
                  <a:srgbClr val="121212"/>
                </a:solidFill>
                <a:latin typeface="Arial"/>
                <a:ea typeface="Arial"/>
                <a:cs typeface="Arial"/>
                <a:sym typeface="Arial"/>
              </a:rPr>
              <a:t>Spezialisierung</a:t>
            </a:r>
            <a:r>
              <a:rPr lang="en-GB" b="0" i="0" u="none" strike="noStrike" cap="none" dirty="0">
                <a:solidFill>
                  <a:srgbClr val="121212"/>
                </a:solidFill>
                <a:latin typeface="Arial"/>
                <a:ea typeface="Arial"/>
                <a:cs typeface="Arial"/>
                <a:sym typeface="Arial"/>
              </a:rPr>
              <a:t> und das </a:t>
            </a:r>
            <a:r>
              <a:rPr lang="en-GB" b="0" i="0" u="none" strike="noStrike" cap="none" dirty="0" err="1">
                <a:solidFill>
                  <a:srgbClr val="121212"/>
                </a:solidFill>
                <a:latin typeface="Arial"/>
                <a:ea typeface="Arial"/>
                <a:cs typeface="Arial"/>
                <a:sym typeface="Arial"/>
              </a:rPr>
              <a:t>umfassende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Verständnis</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zu</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fördern</a:t>
            </a:r>
            <a:r>
              <a:rPr lang="en-GB" b="0" i="0" u="none" strike="noStrike" cap="none" dirty="0">
                <a:solidFill>
                  <a:srgbClr val="121212"/>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121212"/>
              </a:buClr>
              <a:buSzPts val="1400"/>
              <a:buFont typeface="Arial"/>
              <a:buChar char="•"/>
            </a:pPr>
            <a:r>
              <a:rPr lang="en-GB" b="1" i="0" u="none" strike="noStrike" cap="none" dirty="0">
                <a:solidFill>
                  <a:srgbClr val="121212"/>
                </a:solidFill>
                <a:latin typeface="Arial"/>
                <a:ea typeface="Arial"/>
                <a:cs typeface="Arial"/>
                <a:sym typeface="Arial"/>
              </a:rPr>
              <a:t>Engagement </a:t>
            </a:r>
            <a:r>
              <a:rPr lang="en-GB" b="1" i="0" u="none" strike="noStrike" cap="none" dirty="0" err="1">
                <a:solidFill>
                  <a:srgbClr val="121212"/>
                </a:solidFill>
                <a:latin typeface="Arial"/>
                <a:ea typeface="Arial"/>
                <a:cs typeface="Arial"/>
                <a:sym typeface="Arial"/>
              </a:rPr>
              <a:t>vor</a:t>
            </a:r>
            <a:r>
              <a:rPr lang="en-GB" b="1" i="0" u="none" strike="noStrike" cap="none" dirty="0">
                <a:solidFill>
                  <a:srgbClr val="121212"/>
                </a:solidFill>
                <a:latin typeface="Arial"/>
                <a:ea typeface="Arial"/>
                <a:cs typeface="Arial"/>
                <a:sym typeface="Arial"/>
              </a:rPr>
              <a:t> </a:t>
            </a:r>
            <a:r>
              <a:rPr lang="en-GB" b="1" i="0" u="none" strike="noStrike" cap="none" dirty="0" err="1">
                <a:solidFill>
                  <a:srgbClr val="121212"/>
                </a:solidFill>
                <a:latin typeface="Arial"/>
                <a:ea typeface="Arial"/>
                <a:cs typeface="Arial"/>
                <a:sym typeface="Arial"/>
              </a:rPr>
              <a:t>dem</a:t>
            </a:r>
            <a:r>
              <a:rPr lang="en-GB" b="1" i="0" u="none" strike="noStrike" cap="none" dirty="0">
                <a:solidFill>
                  <a:srgbClr val="121212"/>
                </a:solidFill>
                <a:latin typeface="Arial"/>
                <a:ea typeface="Arial"/>
                <a:cs typeface="Arial"/>
                <a:sym typeface="Arial"/>
              </a:rPr>
              <a:t> </a:t>
            </a:r>
            <a:r>
              <a:rPr lang="en-GB" b="1" i="0" u="none" strike="noStrike" cap="none" dirty="0" err="1">
                <a:solidFill>
                  <a:srgbClr val="121212"/>
                </a:solidFill>
                <a:latin typeface="Arial"/>
                <a:ea typeface="Arial"/>
                <a:cs typeface="Arial"/>
                <a:sym typeface="Arial"/>
              </a:rPr>
              <a:t>Unterricht</a:t>
            </a:r>
            <a:r>
              <a:rPr lang="en-GB" b="1"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Interaktive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Materialien</a:t>
            </a:r>
            <a:r>
              <a:rPr lang="en-GB" b="0" i="0" u="none" strike="noStrike" cap="none" dirty="0">
                <a:solidFill>
                  <a:srgbClr val="121212"/>
                </a:solidFill>
                <a:latin typeface="Arial"/>
                <a:ea typeface="Arial"/>
                <a:cs typeface="Arial"/>
                <a:sym typeface="Arial"/>
              </a:rPr>
              <a:t> und </a:t>
            </a:r>
            <a:r>
              <a:rPr lang="en-GB" b="0" i="0" u="none" strike="noStrike" cap="none" dirty="0" err="1">
                <a:solidFill>
                  <a:srgbClr val="121212"/>
                </a:solidFill>
                <a:latin typeface="Arial"/>
                <a:ea typeface="Arial"/>
                <a:cs typeface="Arial"/>
                <a:sym typeface="Arial"/>
              </a:rPr>
              <a:t>Quizfragen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sorgten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dafür</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dass</a:t>
            </a:r>
            <a:r>
              <a:rPr lang="en-GB" b="0" i="0" u="none" strike="noStrike" cap="none" dirty="0">
                <a:solidFill>
                  <a:srgbClr val="121212"/>
                </a:solidFill>
                <a:latin typeface="Arial"/>
                <a:ea typeface="Arial"/>
                <a:cs typeface="Arial"/>
                <a:sym typeface="Arial"/>
              </a:rPr>
              <a:t> die </a:t>
            </a:r>
            <a:r>
              <a:rPr lang="en-GB" b="0" i="0" u="none" strike="noStrike" cap="none" dirty="0" err="1">
                <a:solidFill>
                  <a:srgbClr val="121212"/>
                </a:solidFill>
                <a:latin typeface="Arial"/>
                <a:ea typeface="Arial"/>
                <a:cs typeface="Arial"/>
                <a:sym typeface="Arial"/>
              </a:rPr>
              <a:t>Schüler</a:t>
            </a:r>
            <a:r>
              <a:rPr lang="en-GB" b="0" i="0" u="none" strike="noStrike" cap="none" dirty="0">
                <a:solidFill>
                  <a:srgbClr val="121212"/>
                </a:solidFill>
                <a:latin typeface="Arial"/>
                <a:ea typeface="Arial"/>
                <a:cs typeface="Arial"/>
                <a:sym typeface="Arial"/>
              </a:rPr>
              <a:t> gut </a:t>
            </a:r>
            <a:r>
              <a:rPr lang="en-GB" b="0" i="0" u="none" strike="noStrike" cap="none" dirty="0" err="1">
                <a:solidFill>
                  <a:srgbClr val="121212"/>
                </a:solidFill>
                <a:latin typeface="Arial"/>
                <a:ea typeface="Arial"/>
                <a:cs typeface="Arial"/>
                <a:sym typeface="Arial"/>
              </a:rPr>
              <a:t>vorbereitet</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waren</a:t>
            </a:r>
            <a:r>
              <a:rPr lang="en-GB" b="0" i="0" u="none" strike="noStrike" cap="none" dirty="0">
                <a:solidFill>
                  <a:srgbClr val="121212"/>
                </a:solidFill>
                <a:latin typeface="Arial"/>
                <a:ea typeface="Arial"/>
                <a:cs typeface="Arial"/>
                <a:sym typeface="Arial"/>
              </a:rPr>
              <a:t> und </a:t>
            </a:r>
            <a:r>
              <a:rPr lang="en-GB" b="0" i="0" u="none" strike="noStrike" cap="none" dirty="0" err="1">
                <a:solidFill>
                  <a:srgbClr val="121212"/>
                </a:solidFill>
                <a:latin typeface="Arial"/>
                <a:ea typeface="Arial"/>
                <a:cs typeface="Arial"/>
                <a:sym typeface="Arial"/>
              </a:rPr>
              <a:t>sich</a:t>
            </a:r>
            <a:r>
              <a:rPr lang="en-GB" b="0" i="0" u="none" strike="noStrike" cap="none" dirty="0">
                <a:solidFill>
                  <a:srgbClr val="121212"/>
                </a:solidFill>
                <a:latin typeface="Arial"/>
                <a:ea typeface="Arial"/>
                <a:cs typeface="Arial"/>
                <a:sym typeface="Arial"/>
              </a:rPr>
              <a:t> auf die </a:t>
            </a:r>
            <a:r>
              <a:rPr lang="en-GB" b="0" i="0" u="none" strike="noStrike" cap="none" dirty="0" err="1">
                <a:solidFill>
                  <a:srgbClr val="121212"/>
                </a:solidFill>
                <a:latin typeface="Arial"/>
                <a:ea typeface="Arial"/>
                <a:cs typeface="Arial"/>
                <a:sym typeface="Arial"/>
              </a:rPr>
              <a:t>praktischen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Aktivitäten</a:t>
            </a:r>
            <a:r>
              <a:rPr lang="en-GB" b="0" i="0" u="none" strike="noStrike" cap="none" dirty="0">
                <a:solidFill>
                  <a:srgbClr val="121212"/>
                </a:solidFill>
                <a:latin typeface="Arial"/>
                <a:ea typeface="Arial"/>
                <a:cs typeface="Arial"/>
                <a:sym typeface="Arial"/>
              </a:rPr>
              <a:t> und </a:t>
            </a:r>
            <a:r>
              <a:rPr lang="en-GB" b="0" i="0" u="none" strike="noStrike" cap="none" dirty="0" err="1">
                <a:solidFill>
                  <a:srgbClr val="121212"/>
                </a:solidFill>
                <a:latin typeface="Arial"/>
                <a:ea typeface="Arial"/>
                <a:cs typeface="Arial"/>
                <a:sym typeface="Arial"/>
              </a:rPr>
              <a:t>Diskussionen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einlassen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konnten</a:t>
            </a:r>
            <a:r>
              <a:rPr lang="en-GB" b="0" i="0" u="none" strike="noStrike" cap="none" dirty="0">
                <a:solidFill>
                  <a:srgbClr val="121212"/>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121212"/>
              </a:buClr>
              <a:buSzPts val="1400"/>
              <a:buFont typeface="Arial"/>
              <a:buChar char="•"/>
            </a:pPr>
            <a:r>
              <a:rPr lang="en-GB" b="1" i="0" u="none" strike="noStrike" cap="none" dirty="0" err="1">
                <a:solidFill>
                  <a:srgbClr val="121212"/>
                </a:solidFill>
                <a:latin typeface="Arial"/>
                <a:ea typeface="Arial"/>
                <a:cs typeface="Arial"/>
                <a:sym typeface="Arial"/>
              </a:rPr>
              <a:t>Gemeinschaftliche</a:t>
            </a:r>
            <a:r>
              <a:rPr lang="en-GB" b="1" i="0" u="none" strike="noStrike" cap="none" dirty="0">
                <a:solidFill>
                  <a:srgbClr val="121212"/>
                </a:solidFill>
                <a:latin typeface="Arial"/>
                <a:ea typeface="Arial"/>
                <a:cs typeface="Arial"/>
                <a:sym typeface="Arial"/>
              </a:rPr>
              <a:t> </a:t>
            </a:r>
            <a:r>
              <a:rPr lang="en-GB" b="1" i="0" u="none" strike="noStrike" cap="none" dirty="0" err="1">
                <a:solidFill>
                  <a:srgbClr val="121212"/>
                </a:solidFill>
                <a:latin typeface="Arial"/>
                <a:ea typeface="Arial"/>
                <a:cs typeface="Arial"/>
                <a:sym typeface="Arial"/>
              </a:rPr>
              <a:t>Aktivitäten</a:t>
            </a:r>
            <a:r>
              <a:rPr lang="en-GB" b="1" i="0" u="none" strike="noStrike" cap="none" dirty="0">
                <a:solidFill>
                  <a:srgbClr val="121212"/>
                </a:solidFill>
                <a:latin typeface="Arial"/>
                <a:ea typeface="Arial"/>
                <a:cs typeface="Arial"/>
                <a:sym typeface="Arial"/>
              </a:rPr>
              <a:t>: </a:t>
            </a:r>
            <a:r>
              <a:rPr lang="en-GB" b="0" i="0" u="none" strike="noStrike" cap="none" dirty="0">
                <a:solidFill>
                  <a:srgbClr val="121212"/>
                </a:solidFill>
                <a:latin typeface="Arial"/>
                <a:ea typeface="Arial"/>
                <a:cs typeface="Arial"/>
                <a:sym typeface="Arial"/>
              </a:rPr>
              <a:t>Die </a:t>
            </a:r>
            <a:r>
              <a:rPr lang="en-GB" b="0" i="0" u="none" strike="noStrike" cap="none" dirty="0" err="1">
                <a:solidFill>
                  <a:srgbClr val="121212"/>
                </a:solidFill>
                <a:latin typeface="Arial"/>
                <a:ea typeface="Arial"/>
                <a:cs typeface="Arial"/>
                <a:sym typeface="Arial"/>
              </a:rPr>
              <a:t>Schüler</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arbeiteten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gemeinsam</a:t>
            </a:r>
            <a:r>
              <a:rPr lang="en-GB" b="0" i="0" u="none" strike="noStrike" cap="none" dirty="0">
                <a:solidFill>
                  <a:srgbClr val="121212"/>
                </a:solidFill>
                <a:latin typeface="Arial"/>
                <a:ea typeface="Arial"/>
                <a:cs typeface="Arial"/>
                <a:sym typeface="Arial"/>
              </a:rPr>
              <a:t> an </a:t>
            </a:r>
            <a:r>
              <a:rPr lang="en-GB" b="0" i="0" u="none" strike="noStrike" cap="none" dirty="0" err="1">
                <a:solidFill>
                  <a:srgbClr val="121212"/>
                </a:solidFill>
                <a:latin typeface="Arial"/>
                <a:ea typeface="Arial"/>
                <a:cs typeface="Arial"/>
                <a:sym typeface="Arial"/>
              </a:rPr>
              <a:t>realen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Netzwerkproblemen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wobei</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sie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sich</a:t>
            </a:r>
            <a:r>
              <a:rPr lang="en-GB" b="0" i="0" u="none" strike="noStrike" cap="none" dirty="0">
                <a:solidFill>
                  <a:srgbClr val="121212"/>
                </a:solidFill>
                <a:latin typeface="Arial"/>
                <a:ea typeface="Arial"/>
                <a:cs typeface="Arial"/>
                <a:sym typeface="Arial"/>
              </a:rPr>
              <a:t> auf die </a:t>
            </a:r>
            <a:r>
              <a:rPr lang="en-GB" b="0" i="0" u="none" strike="noStrike" cap="none" dirty="0" err="1">
                <a:solidFill>
                  <a:srgbClr val="121212"/>
                </a:solidFill>
                <a:latin typeface="Arial"/>
                <a:ea typeface="Arial"/>
                <a:cs typeface="Arial"/>
                <a:sym typeface="Arial"/>
              </a:rPr>
              <a:t>Kenntnisse</a:t>
            </a:r>
            <a:r>
              <a:rPr lang="en-GB" b="0" i="0" u="none" strike="noStrike" cap="none" dirty="0">
                <a:solidFill>
                  <a:srgbClr val="121212"/>
                </a:solidFill>
                <a:latin typeface="Arial"/>
                <a:ea typeface="Arial"/>
                <a:cs typeface="Arial"/>
                <a:sym typeface="Arial"/>
              </a:rPr>
              <a:t> und </a:t>
            </a:r>
            <a:r>
              <a:rPr lang="en-GB" b="0" i="0" u="none" strike="noStrike" cap="none" dirty="0" err="1">
                <a:solidFill>
                  <a:srgbClr val="121212"/>
                </a:solidFill>
                <a:latin typeface="Arial"/>
                <a:ea typeface="Arial"/>
                <a:cs typeface="Arial"/>
                <a:sym typeface="Arial"/>
              </a:rPr>
              <a:t>Fähigkeiten</a:t>
            </a:r>
            <a:r>
              <a:rPr lang="en-GB" b="0" i="0" u="none" strike="noStrike" cap="none" dirty="0">
                <a:solidFill>
                  <a:srgbClr val="121212"/>
                </a:solidFill>
                <a:latin typeface="Arial"/>
                <a:ea typeface="Arial"/>
                <a:cs typeface="Arial"/>
                <a:sym typeface="Arial"/>
              </a:rPr>
              <a:t> der </a:t>
            </a:r>
            <a:r>
              <a:rPr lang="en-GB" b="0" i="0" u="none" strike="noStrike" cap="none" dirty="0" err="1">
                <a:solidFill>
                  <a:srgbClr val="121212"/>
                </a:solidFill>
                <a:latin typeface="Arial"/>
                <a:ea typeface="Arial"/>
                <a:cs typeface="Arial"/>
                <a:sym typeface="Arial"/>
              </a:rPr>
              <a:t>einzelnen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Teammitglieder</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verließen</a:t>
            </a:r>
            <a:r>
              <a:rPr lang="en-GB" b="0" i="0" u="none" strike="noStrike" cap="none" dirty="0">
                <a:solidFill>
                  <a:srgbClr val="121212"/>
                </a:solidFill>
                <a:latin typeface="Arial"/>
                <a:ea typeface="Arial"/>
                <a:cs typeface="Arial"/>
                <a:sym typeface="Arial"/>
              </a:rPr>
              <a:t>, um </a:t>
            </a:r>
            <a:r>
              <a:rPr lang="en-GB" b="0" i="0" u="none" strike="noStrike" cap="none" dirty="0" err="1">
                <a:solidFill>
                  <a:srgbClr val="121212"/>
                </a:solidFill>
                <a:latin typeface="Arial"/>
                <a:ea typeface="Arial"/>
                <a:cs typeface="Arial"/>
                <a:sym typeface="Arial"/>
              </a:rPr>
              <a:t>Lösungen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zu</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entwickeln</a:t>
            </a:r>
            <a:r>
              <a:rPr lang="en-GB" b="0" i="0" u="none" strike="noStrike" cap="none" dirty="0">
                <a:solidFill>
                  <a:srgbClr val="121212"/>
                </a:solidFill>
                <a:latin typeface="Arial"/>
                <a:ea typeface="Arial"/>
                <a:cs typeface="Arial"/>
                <a:sym typeface="Arial"/>
              </a:rPr>
              <a:t> und </a:t>
            </a:r>
            <a:r>
              <a:rPr lang="en-GB" b="0" i="0" u="none" strike="noStrike" cap="none" dirty="0" err="1">
                <a:solidFill>
                  <a:srgbClr val="121212"/>
                </a:solidFill>
                <a:latin typeface="Arial"/>
                <a:ea typeface="Arial"/>
                <a:cs typeface="Arial"/>
                <a:sym typeface="Arial"/>
              </a:rPr>
              <a:t>umzusetzen</a:t>
            </a:r>
            <a:r>
              <a:rPr lang="en-GB" b="0" i="0" u="none" strike="noStrike" cap="none" dirty="0">
                <a:solidFill>
                  <a:srgbClr val="121212"/>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121212"/>
              </a:buClr>
              <a:buSzPts val="1400"/>
              <a:buFont typeface="Arial"/>
              <a:buChar char="•"/>
            </a:pPr>
            <a:r>
              <a:rPr lang="en-GB" b="1" i="0" u="none" strike="noStrike" cap="none" dirty="0">
                <a:solidFill>
                  <a:srgbClr val="121212"/>
                </a:solidFill>
                <a:latin typeface="Arial"/>
                <a:ea typeface="Arial"/>
                <a:cs typeface="Arial"/>
                <a:sym typeface="Arial"/>
              </a:rPr>
              <a:t>Technologie-Integration: </a:t>
            </a:r>
            <a:r>
              <a:rPr lang="en-GB" b="0" i="0" u="none" strike="noStrike" cap="none" dirty="0">
                <a:solidFill>
                  <a:srgbClr val="121212"/>
                </a:solidFill>
                <a:latin typeface="Arial"/>
                <a:ea typeface="Arial"/>
                <a:cs typeface="Arial"/>
                <a:sym typeface="Arial"/>
              </a:rPr>
              <a:t>Der </a:t>
            </a:r>
            <a:r>
              <a:rPr lang="en-GB" b="0" i="0" u="none" strike="noStrike" cap="none" dirty="0" err="1">
                <a:solidFill>
                  <a:srgbClr val="121212"/>
                </a:solidFill>
                <a:latin typeface="Arial"/>
                <a:ea typeface="Arial"/>
                <a:cs typeface="Arial"/>
                <a:sym typeface="Arial"/>
              </a:rPr>
              <a:t>Einsatz</a:t>
            </a:r>
            <a:r>
              <a:rPr lang="en-GB" b="0" i="0" u="none" strike="noStrike" cap="none" dirty="0">
                <a:solidFill>
                  <a:srgbClr val="121212"/>
                </a:solidFill>
                <a:latin typeface="Arial"/>
                <a:ea typeface="Arial"/>
                <a:cs typeface="Arial"/>
                <a:sym typeface="Arial"/>
              </a:rPr>
              <a:t> von </a:t>
            </a:r>
            <a:r>
              <a:rPr lang="en-GB" b="0" i="0" u="none" strike="noStrike" cap="none" dirty="0" err="1">
                <a:solidFill>
                  <a:srgbClr val="121212"/>
                </a:solidFill>
                <a:latin typeface="Arial"/>
                <a:ea typeface="Arial"/>
                <a:cs typeface="Arial"/>
                <a:sym typeface="Arial"/>
              </a:rPr>
              <a:t>Netzwerksimulationssoftware</a:t>
            </a:r>
            <a:r>
              <a:rPr lang="en-GB" b="0" i="0" u="none" strike="noStrike" cap="none" dirty="0">
                <a:solidFill>
                  <a:srgbClr val="121212"/>
                </a:solidFill>
                <a:latin typeface="Arial"/>
                <a:ea typeface="Arial"/>
                <a:cs typeface="Arial"/>
                <a:sym typeface="Arial"/>
              </a:rPr>
              <a:t> und </a:t>
            </a:r>
            <a:r>
              <a:rPr lang="en-GB" b="0" i="0" u="none" strike="noStrike" cap="none" dirty="0" err="1">
                <a:solidFill>
                  <a:srgbClr val="121212"/>
                </a:solidFill>
                <a:latin typeface="Arial"/>
                <a:ea typeface="Arial"/>
                <a:cs typeface="Arial"/>
                <a:sym typeface="Arial"/>
              </a:rPr>
              <a:t>kollaborativen</a:t>
            </a:r>
            <a:r>
              <a:rPr lang="en-GB" b="0" i="0" u="none" strike="noStrike" cap="none" dirty="0">
                <a:solidFill>
                  <a:srgbClr val="121212"/>
                </a:solidFill>
                <a:latin typeface="Arial"/>
                <a:ea typeface="Arial"/>
                <a:cs typeface="Arial"/>
                <a:sym typeface="Arial"/>
              </a:rPr>
              <a:t> Tools </a:t>
            </a:r>
            <a:r>
              <a:rPr lang="en-GB" b="0" i="0" u="none" strike="noStrike" cap="none" dirty="0" err="1">
                <a:solidFill>
                  <a:srgbClr val="121212"/>
                </a:solidFill>
                <a:latin typeface="Arial"/>
                <a:ea typeface="Arial"/>
                <a:cs typeface="Arial"/>
                <a:sym typeface="Arial"/>
              </a:rPr>
              <a:t>wie</a:t>
            </a:r>
            <a:r>
              <a:rPr lang="en-GB" b="0" i="0" u="none" strike="noStrike" cap="none" dirty="0">
                <a:solidFill>
                  <a:srgbClr val="121212"/>
                </a:solidFill>
                <a:latin typeface="Arial"/>
                <a:ea typeface="Arial"/>
                <a:cs typeface="Arial"/>
                <a:sym typeface="Arial"/>
              </a:rPr>
              <a:t> GitHub für die </a:t>
            </a:r>
            <a:r>
              <a:rPr lang="en-GB" b="0" i="0" u="none" strike="noStrike" cap="none" dirty="0" err="1">
                <a:solidFill>
                  <a:srgbClr val="121212"/>
                </a:solidFill>
                <a:latin typeface="Arial"/>
                <a:ea typeface="Arial"/>
                <a:cs typeface="Arial"/>
                <a:sym typeface="Arial"/>
              </a:rPr>
              <a:t>gemeinsame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Nutzung</a:t>
            </a:r>
            <a:r>
              <a:rPr lang="en-GB" b="0" i="0" u="none" strike="noStrike" cap="none" dirty="0">
                <a:solidFill>
                  <a:srgbClr val="121212"/>
                </a:solidFill>
                <a:latin typeface="Arial"/>
                <a:ea typeface="Arial"/>
                <a:cs typeface="Arial"/>
                <a:sym typeface="Arial"/>
              </a:rPr>
              <a:t> von Code und </a:t>
            </a:r>
            <a:r>
              <a:rPr lang="en-GB" b="0" i="0" u="none" strike="noStrike" cap="none" dirty="0" err="1">
                <a:solidFill>
                  <a:srgbClr val="121212"/>
                </a:solidFill>
                <a:latin typeface="Arial"/>
                <a:ea typeface="Arial"/>
                <a:cs typeface="Arial"/>
                <a:sym typeface="Arial"/>
              </a:rPr>
              <a:t>Versionskontrolle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ermöglichte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eine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effektive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Planung</a:t>
            </a:r>
            <a:r>
              <a:rPr lang="en-GB" b="0" i="0" u="none" strike="noStrike" cap="none" dirty="0">
                <a:solidFill>
                  <a:srgbClr val="121212"/>
                </a:solidFill>
                <a:latin typeface="Arial"/>
                <a:ea typeface="Arial"/>
                <a:cs typeface="Arial"/>
                <a:sym typeface="Arial"/>
              </a:rPr>
              <a:t> und </a:t>
            </a:r>
            <a:r>
              <a:rPr lang="en-GB" b="0" i="0" u="none" strike="noStrike" cap="none" dirty="0" err="1">
                <a:solidFill>
                  <a:srgbClr val="121212"/>
                </a:solidFill>
                <a:latin typeface="Arial"/>
                <a:ea typeface="Arial"/>
                <a:cs typeface="Arial"/>
                <a:sym typeface="Arial"/>
              </a:rPr>
              <a:t>Ausführung</a:t>
            </a:r>
            <a:r>
              <a:rPr lang="en-GB" b="0" i="0" u="none" strike="noStrike" cap="none" dirty="0">
                <a:solidFill>
                  <a:srgbClr val="121212"/>
                </a:solidFill>
                <a:latin typeface="Arial"/>
                <a:ea typeface="Arial"/>
                <a:cs typeface="Arial"/>
                <a:sym typeface="Arial"/>
              </a:rPr>
              <a:t> von </a:t>
            </a:r>
            <a:r>
              <a:rPr lang="en-GB" b="0" i="0" u="none" strike="noStrike" cap="none" dirty="0" err="1">
                <a:solidFill>
                  <a:srgbClr val="121212"/>
                </a:solidFill>
                <a:latin typeface="Arial"/>
                <a:ea typeface="Arial"/>
                <a:cs typeface="Arial"/>
                <a:sym typeface="Arial"/>
              </a:rPr>
              <a:t>Netzwerkdesigns</a:t>
            </a:r>
            <a:r>
              <a:rPr lang="en-GB" b="0" i="0" u="none" strike="noStrike" cap="none" dirty="0">
                <a:solidFill>
                  <a:srgbClr val="121212"/>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121212"/>
              </a:buClr>
              <a:buSzPts val="1400"/>
              <a:buFont typeface="Arial"/>
              <a:buChar char="•"/>
            </a:pPr>
            <a:r>
              <a:rPr lang="en-GB" b="1" i="0" u="none" strike="noStrike" cap="none" dirty="0">
                <a:solidFill>
                  <a:srgbClr val="121212"/>
                </a:solidFill>
                <a:latin typeface="Arial"/>
                <a:ea typeface="Arial"/>
                <a:cs typeface="Arial"/>
                <a:sym typeface="Arial"/>
              </a:rPr>
              <a:t>Peer Teaching: </a:t>
            </a:r>
            <a:r>
              <a:rPr lang="en-GB" b="0" i="0" u="none" strike="noStrike" cap="none" dirty="0">
                <a:solidFill>
                  <a:srgbClr val="121212"/>
                </a:solidFill>
                <a:latin typeface="Arial"/>
                <a:ea typeface="Arial"/>
                <a:cs typeface="Arial"/>
                <a:sym typeface="Arial"/>
              </a:rPr>
              <a:t>Die Teams </a:t>
            </a:r>
            <a:r>
              <a:rPr lang="en-GB" b="0" i="0" u="none" strike="noStrike" cap="none" dirty="0" err="1">
                <a:solidFill>
                  <a:srgbClr val="121212"/>
                </a:solidFill>
                <a:latin typeface="Arial"/>
                <a:ea typeface="Arial"/>
                <a:cs typeface="Arial"/>
                <a:sym typeface="Arial"/>
              </a:rPr>
              <a:t>präsentierten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ihre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Netzwerklösungen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vor</a:t>
            </a:r>
            <a:r>
              <a:rPr lang="en-GB" b="0" i="0" u="none" strike="noStrike" cap="none" dirty="0">
                <a:solidFill>
                  <a:srgbClr val="121212"/>
                </a:solidFill>
                <a:latin typeface="Arial"/>
                <a:ea typeface="Arial"/>
                <a:cs typeface="Arial"/>
                <a:sym typeface="Arial"/>
              </a:rPr>
              <a:t> der </a:t>
            </a:r>
            <a:r>
              <a:rPr lang="en-GB" b="0" i="0" u="none" strike="noStrike" cap="none" dirty="0" err="1">
                <a:solidFill>
                  <a:srgbClr val="121212"/>
                </a:solidFill>
                <a:latin typeface="Arial"/>
                <a:ea typeface="Arial"/>
                <a:cs typeface="Arial"/>
                <a:sym typeface="Arial"/>
              </a:rPr>
              <a:t>Klasse</a:t>
            </a:r>
            <a:r>
              <a:rPr lang="en-GB" b="0" i="0" u="none" strike="noStrike" cap="none" dirty="0">
                <a:solidFill>
                  <a:srgbClr val="121212"/>
                </a:solidFill>
                <a:latin typeface="Arial"/>
                <a:ea typeface="Arial"/>
                <a:cs typeface="Arial"/>
                <a:sym typeface="Arial"/>
              </a:rPr>
              <a:t> und </a:t>
            </a:r>
            <a:r>
              <a:rPr lang="en-GB" b="0" i="0" u="none" strike="noStrike" cap="none" dirty="0" err="1">
                <a:solidFill>
                  <a:srgbClr val="121212"/>
                </a:solidFill>
                <a:latin typeface="Arial"/>
                <a:ea typeface="Arial"/>
                <a:cs typeface="Arial"/>
                <a:sym typeface="Arial"/>
              </a:rPr>
              <a:t>erläuterten</a:t>
            </a:r>
            <a:r>
              <a:rPr lang="en-GB" b="0" i="0" u="none" strike="noStrike" cap="none" dirty="0">
                <a:solidFill>
                  <a:srgbClr val="121212"/>
                </a:solidFill>
                <a:latin typeface="Arial"/>
                <a:ea typeface="Arial"/>
                <a:cs typeface="Arial"/>
                <a:sym typeface="Arial"/>
              </a:rPr>
              <a:t> die </a:t>
            </a:r>
            <a:r>
              <a:rPr lang="en-GB" b="0" i="0" u="none" strike="noStrike" cap="none" dirty="0" err="1">
                <a:solidFill>
                  <a:srgbClr val="121212"/>
                </a:solidFill>
                <a:latin typeface="Arial"/>
                <a:ea typeface="Arial"/>
                <a:cs typeface="Arial"/>
                <a:sym typeface="Arial"/>
              </a:rPr>
              <a:t>Gründe</a:t>
            </a:r>
            <a:r>
              <a:rPr lang="en-GB" b="0" i="0" u="none" strike="noStrike" cap="none" dirty="0">
                <a:solidFill>
                  <a:srgbClr val="121212"/>
                </a:solidFill>
                <a:latin typeface="Arial"/>
                <a:ea typeface="Arial"/>
                <a:cs typeface="Arial"/>
                <a:sym typeface="Arial"/>
              </a:rPr>
              <a:t> für </a:t>
            </a:r>
            <a:r>
              <a:rPr lang="en-GB" b="0" i="0" u="none" strike="noStrike" cap="none" dirty="0" err="1">
                <a:solidFill>
                  <a:srgbClr val="121212"/>
                </a:solidFill>
                <a:latin typeface="Arial"/>
                <a:ea typeface="Arial"/>
                <a:cs typeface="Arial"/>
                <a:sym typeface="Arial"/>
              </a:rPr>
              <a:t>ihre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Entwurfsentscheidungen</a:t>
            </a:r>
            <a:r>
              <a:rPr lang="en-GB" b="0" i="0" u="none" strike="noStrike" cap="none" dirty="0">
                <a:solidFill>
                  <a:srgbClr val="121212"/>
                </a:solidFill>
                <a:latin typeface="Arial"/>
                <a:ea typeface="Arial"/>
                <a:cs typeface="Arial"/>
                <a:sym typeface="Arial"/>
              </a:rPr>
              <a:t> und </a:t>
            </a:r>
            <a:r>
              <a:rPr lang="en-GB" b="0" i="0" u="none" strike="noStrike" cap="none" dirty="0" err="1">
                <a:solidFill>
                  <a:srgbClr val="121212"/>
                </a:solidFill>
                <a:latin typeface="Arial"/>
                <a:ea typeface="Arial"/>
                <a:cs typeface="Arial"/>
                <a:sym typeface="Arial"/>
              </a:rPr>
              <a:t>Fehlerbehebungsmethoden</a:t>
            </a:r>
            <a:r>
              <a:rPr lang="en-GB" b="0" i="0" u="none" strike="noStrike" cap="none" dirty="0">
                <a:solidFill>
                  <a:srgbClr val="121212"/>
                </a:solidFill>
                <a:latin typeface="Arial"/>
                <a:ea typeface="Arial"/>
                <a:cs typeface="Arial"/>
                <a:sym typeface="Arial"/>
              </a:rPr>
              <a:t>, was das Peer Learning </a:t>
            </a:r>
            <a:r>
              <a:rPr lang="en-GB" b="0" i="0" u="none" strike="noStrike" cap="none" dirty="0" err="1">
                <a:solidFill>
                  <a:srgbClr val="121212"/>
                </a:solidFill>
                <a:latin typeface="Arial"/>
                <a:ea typeface="Arial"/>
                <a:cs typeface="Arial"/>
                <a:sym typeface="Arial"/>
              </a:rPr>
              <a:t>förderte</a:t>
            </a:r>
            <a:r>
              <a:rPr lang="en-GB" b="0" i="0" u="none" strike="noStrike" cap="none" dirty="0">
                <a:solidFill>
                  <a:srgbClr val="121212"/>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121212"/>
              </a:buClr>
              <a:buSzPts val="1400"/>
              <a:buFont typeface="Arial"/>
              <a:buChar char="•"/>
            </a:pPr>
            <a:r>
              <a:rPr lang="en-GB" b="1" i="0" u="none" strike="noStrike" cap="none" dirty="0">
                <a:solidFill>
                  <a:srgbClr val="121212"/>
                </a:solidFill>
                <a:latin typeface="Arial"/>
                <a:ea typeface="Arial"/>
                <a:cs typeface="Arial"/>
                <a:sym typeface="Arial"/>
              </a:rPr>
              <a:t>Feedback und Reflexion: </a:t>
            </a:r>
            <a:r>
              <a:rPr lang="en-GB" b="0" i="0" u="none" strike="noStrike" cap="none" dirty="0" err="1">
                <a:solidFill>
                  <a:srgbClr val="121212"/>
                </a:solidFill>
                <a:latin typeface="Arial"/>
                <a:ea typeface="Arial"/>
                <a:cs typeface="Arial"/>
                <a:sym typeface="Arial"/>
              </a:rPr>
              <a:t>Regelmäßige</a:t>
            </a:r>
            <a:r>
              <a:rPr lang="en-GB" b="0" i="0" u="none" strike="noStrike" cap="none" dirty="0">
                <a:solidFill>
                  <a:srgbClr val="121212"/>
                </a:solidFill>
                <a:latin typeface="Arial"/>
                <a:ea typeface="Arial"/>
                <a:cs typeface="Arial"/>
                <a:sym typeface="Arial"/>
              </a:rPr>
              <a:t> Feedback-</a:t>
            </a:r>
            <a:r>
              <a:rPr lang="en-GB" b="0" i="0" u="none" strike="noStrike" cap="none" dirty="0" err="1">
                <a:solidFill>
                  <a:srgbClr val="121212"/>
                </a:solidFill>
                <a:latin typeface="Arial"/>
                <a:ea typeface="Arial"/>
                <a:cs typeface="Arial"/>
                <a:sym typeface="Arial"/>
              </a:rPr>
              <a:t>Sitzungen</a:t>
            </a:r>
            <a:r>
              <a:rPr lang="en-GB" b="0" i="0" u="none" strike="noStrike" cap="none" dirty="0">
                <a:solidFill>
                  <a:srgbClr val="121212"/>
                </a:solidFill>
                <a:latin typeface="Arial"/>
                <a:ea typeface="Arial"/>
                <a:cs typeface="Arial"/>
                <a:sym typeface="Arial"/>
              </a:rPr>
              <a:t> und </a:t>
            </a:r>
            <a:r>
              <a:rPr lang="en-GB" b="0" i="0" u="none" strike="noStrike" cap="none" dirty="0" err="1">
                <a:solidFill>
                  <a:srgbClr val="121212"/>
                </a:solidFill>
                <a:latin typeface="Arial"/>
                <a:ea typeface="Arial"/>
                <a:cs typeface="Arial"/>
                <a:sym typeface="Arial"/>
              </a:rPr>
              <a:t>Reflexionsübungen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halfen</a:t>
            </a:r>
            <a:r>
              <a:rPr lang="en-GB" b="0" i="0" u="none" strike="noStrike" cap="none" dirty="0">
                <a:solidFill>
                  <a:srgbClr val="121212"/>
                </a:solidFill>
                <a:latin typeface="Arial"/>
                <a:ea typeface="Arial"/>
                <a:cs typeface="Arial"/>
                <a:sym typeface="Arial"/>
              </a:rPr>
              <a:t> den </a:t>
            </a:r>
            <a:r>
              <a:rPr lang="en-GB" b="0" i="0" u="none" strike="noStrike" cap="none" dirty="0" err="1">
                <a:solidFill>
                  <a:srgbClr val="121212"/>
                </a:solidFill>
                <a:latin typeface="Arial"/>
                <a:ea typeface="Arial"/>
                <a:cs typeface="Arial"/>
                <a:sym typeface="Arial"/>
              </a:rPr>
              <a:t>Schülern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ihre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Stärken</a:t>
            </a:r>
            <a:r>
              <a:rPr lang="en-GB" b="0" i="0" u="none" strike="noStrike" cap="none" dirty="0">
                <a:solidFill>
                  <a:srgbClr val="121212"/>
                </a:solidFill>
                <a:latin typeface="Arial"/>
                <a:ea typeface="Arial"/>
                <a:cs typeface="Arial"/>
                <a:sym typeface="Arial"/>
              </a:rPr>
              <a:t> und </a:t>
            </a:r>
            <a:r>
              <a:rPr lang="en-GB" b="0" i="0" u="none" strike="noStrike" cap="none" dirty="0" err="1">
                <a:solidFill>
                  <a:srgbClr val="121212"/>
                </a:solidFill>
                <a:latin typeface="Arial"/>
                <a:ea typeface="Arial"/>
                <a:cs typeface="Arial"/>
                <a:sym typeface="Arial"/>
              </a:rPr>
              <a:t>ausbaufähigen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Bereiche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zu</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erkennen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sowohl</a:t>
            </a:r>
            <a:r>
              <a:rPr lang="en-GB" b="0" i="0" u="none" strike="noStrike" cap="none" dirty="0">
                <a:solidFill>
                  <a:srgbClr val="121212"/>
                </a:solidFill>
                <a:latin typeface="Arial"/>
                <a:ea typeface="Arial"/>
                <a:cs typeface="Arial"/>
                <a:sym typeface="Arial"/>
              </a:rPr>
              <a:t> in </a:t>
            </a:r>
            <a:r>
              <a:rPr lang="en-GB" b="0" i="0" u="none" strike="noStrike" cap="none" dirty="0" err="1">
                <a:solidFill>
                  <a:srgbClr val="121212"/>
                </a:solidFill>
                <a:latin typeface="Arial"/>
                <a:ea typeface="Arial"/>
                <a:cs typeface="Arial"/>
                <a:sym typeface="Arial"/>
              </a:rPr>
              <a:t>technischer</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Hinsicht</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als</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auch</a:t>
            </a:r>
            <a:r>
              <a:rPr lang="en-GB" b="0" i="0" u="none" strike="noStrike" cap="none" dirty="0">
                <a:solidFill>
                  <a:srgbClr val="121212"/>
                </a:solidFill>
                <a:latin typeface="Arial"/>
                <a:ea typeface="Arial"/>
                <a:cs typeface="Arial"/>
                <a:sym typeface="Arial"/>
              </a:rPr>
              <a:t> in </a:t>
            </a:r>
            <a:r>
              <a:rPr lang="en-GB" b="0" i="0" u="none" strike="noStrike" cap="none" dirty="0" err="1">
                <a:solidFill>
                  <a:srgbClr val="121212"/>
                </a:solidFill>
                <a:latin typeface="Arial"/>
                <a:ea typeface="Arial"/>
                <a:cs typeface="Arial"/>
                <a:sym typeface="Arial"/>
              </a:rPr>
              <a:t>Bezug</a:t>
            </a:r>
            <a:r>
              <a:rPr lang="en-GB" b="0" i="0" u="none" strike="noStrike" cap="none" dirty="0">
                <a:solidFill>
                  <a:srgbClr val="121212"/>
                </a:solidFill>
                <a:latin typeface="Arial"/>
                <a:ea typeface="Arial"/>
                <a:cs typeface="Arial"/>
                <a:sym typeface="Arial"/>
              </a:rPr>
              <a:t> auf die </a:t>
            </a:r>
            <a:r>
              <a:rPr lang="en-GB" b="0" i="0" u="none" strike="noStrike" cap="none" dirty="0" err="1">
                <a:solidFill>
                  <a:srgbClr val="121212"/>
                </a:solidFill>
                <a:latin typeface="Arial"/>
                <a:ea typeface="Arial"/>
                <a:cs typeface="Arial"/>
                <a:sym typeface="Arial"/>
              </a:rPr>
              <a:t>Teamarbeit</a:t>
            </a:r>
            <a:r>
              <a:rPr lang="en-GB" b="0" i="0" u="none" strike="noStrike" cap="none" dirty="0">
                <a:solidFill>
                  <a:srgbClr val="121212"/>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a:p>
            <a:pPr marL="342900" marR="0" lvl="1" indent="-342900" algn="l" rtl="0">
              <a:lnSpc>
                <a:spcPct val="100000"/>
              </a:lnSpc>
              <a:spcBef>
                <a:spcPts val="600"/>
              </a:spcBef>
              <a:spcAft>
                <a:spcPts val="0"/>
              </a:spcAft>
              <a:buClr>
                <a:srgbClr val="121212"/>
              </a:buClr>
              <a:buSzPts val="1400"/>
              <a:buFont typeface="Calibri"/>
              <a:buAutoNum type="alphaUcPeriod" startAt="4"/>
            </a:pPr>
            <a:r>
              <a:rPr lang="en-GB" b="1" i="0" u="none" strike="noStrike" cap="none" dirty="0" err="1">
                <a:solidFill>
                  <a:srgbClr val="121212"/>
                </a:solidFill>
                <a:latin typeface="Arial"/>
                <a:ea typeface="Arial"/>
                <a:cs typeface="Arial"/>
                <a:sym typeface="Arial"/>
              </a:rPr>
              <a:t>Ergebnisse</a:t>
            </a:r>
            <a:r>
              <a:rPr lang="en-GB" b="1" i="0" u="none" strike="noStrike" cap="none" dirty="0">
                <a:solidFill>
                  <a:srgbClr val="121212"/>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a:p>
            <a:pPr marL="800100" marR="0" lvl="1" indent="-342900" algn="l" rtl="0">
              <a:lnSpc>
                <a:spcPct val="100000"/>
              </a:lnSpc>
              <a:spcBef>
                <a:spcPts val="600"/>
              </a:spcBef>
              <a:spcAft>
                <a:spcPts val="0"/>
              </a:spcAft>
              <a:buClr>
                <a:srgbClr val="121212"/>
              </a:buClr>
              <a:buSzPts val="1400"/>
              <a:buFont typeface="Arial"/>
              <a:buChar char="•"/>
            </a:pPr>
            <a:r>
              <a:rPr lang="en-GB" b="1" i="0" u="none" strike="noStrike" cap="none" dirty="0" err="1">
                <a:solidFill>
                  <a:srgbClr val="121212"/>
                </a:solidFill>
                <a:latin typeface="Arial"/>
                <a:ea typeface="Arial"/>
                <a:cs typeface="Arial"/>
                <a:sym typeface="Arial"/>
              </a:rPr>
              <a:t>Verbessertes</a:t>
            </a:r>
            <a:r>
              <a:rPr lang="en-GB" b="1" i="0" u="none" strike="noStrike" cap="none" dirty="0">
                <a:solidFill>
                  <a:srgbClr val="121212"/>
                </a:solidFill>
                <a:latin typeface="Arial"/>
                <a:ea typeface="Arial"/>
                <a:cs typeface="Arial"/>
                <a:sym typeface="Arial"/>
              </a:rPr>
              <a:t> Engagement der </a:t>
            </a:r>
            <a:r>
              <a:rPr lang="en-GB" b="1" i="0" u="none" strike="noStrike" cap="none" dirty="0" err="1">
                <a:solidFill>
                  <a:srgbClr val="121212"/>
                </a:solidFill>
                <a:latin typeface="Arial"/>
                <a:ea typeface="Arial"/>
                <a:cs typeface="Arial"/>
                <a:sym typeface="Arial"/>
              </a:rPr>
              <a:t>Schüler</a:t>
            </a:r>
            <a:r>
              <a:rPr lang="en-GB" b="1" i="0" u="none" strike="noStrike" cap="none" dirty="0">
                <a:solidFill>
                  <a:srgbClr val="121212"/>
                </a:solidFill>
                <a:latin typeface="Arial"/>
                <a:ea typeface="Arial"/>
                <a:cs typeface="Arial"/>
                <a:sym typeface="Arial"/>
              </a:rPr>
              <a:t>: </a:t>
            </a:r>
            <a:r>
              <a:rPr lang="en-GB" b="0" i="0" u="none" strike="noStrike" cap="none" dirty="0">
                <a:solidFill>
                  <a:srgbClr val="121212"/>
                </a:solidFill>
                <a:latin typeface="Arial"/>
                <a:ea typeface="Arial"/>
                <a:cs typeface="Arial"/>
                <a:sym typeface="Arial"/>
              </a:rPr>
              <a:t>Die </a:t>
            </a:r>
            <a:r>
              <a:rPr lang="en-GB" b="0" i="0" u="none" strike="noStrike" cap="none" dirty="0" err="1">
                <a:solidFill>
                  <a:srgbClr val="121212"/>
                </a:solidFill>
                <a:latin typeface="Arial"/>
                <a:ea typeface="Arial"/>
                <a:cs typeface="Arial"/>
                <a:sym typeface="Arial"/>
              </a:rPr>
              <a:t>Umstellung</a:t>
            </a:r>
            <a:r>
              <a:rPr lang="en-GB" b="0" i="0" u="none" strike="noStrike" cap="none" dirty="0">
                <a:solidFill>
                  <a:srgbClr val="121212"/>
                </a:solidFill>
                <a:latin typeface="Arial"/>
                <a:ea typeface="Arial"/>
                <a:cs typeface="Arial"/>
                <a:sym typeface="Arial"/>
              </a:rPr>
              <a:t> auf </a:t>
            </a:r>
            <a:r>
              <a:rPr lang="en-GB" b="0" i="0" u="none" strike="noStrike" cap="none" dirty="0" err="1">
                <a:solidFill>
                  <a:srgbClr val="121212"/>
                </a:solidFill>
                <a:latin typeface="Arial"/>
                <a:ea typeface="Arial"/>
                <a:cs typeface="Arial"/>
                <a:sym typeface="Arial"/>
              </a:rPr>
              <a:t>einen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umgedrehten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Unterricht</a:t>
            </a:r>
            <a:r>
              <a:rPr lang="en-GB" b="0" i="0" u="none" strike="noStrike" cap="none" dirty="0">
                <a:solidFill>
                  <a:srgbClr val="121212"/>
                </a:solidFill>
                <a:latin typeface="Arial"/>
                <a:ea typeface="Arial"/>
                <a:cs typeface="Arial"/>
                <a:sym typeface="Arial"/>
              </a:rPr>
              <a:t> und die </a:t>
            </a:r>
            <a:r>
              <a:rPr lang="en-GB" b="0" i="0" u="none" strike="noStrike" cap="none" dirty="0" err="1">
                <a:solidFill>
                  <a:srgbClr val="121212"/>
                </a:solidFill>
                <a:latin typeface="Arial"/>
                <a:ea typeface="Arial"/>
                <a:cs typeface="Arial"/>
                <a:sym typeface="Arial"/>
              </a:rPr>
              <a:t>Betonung</a:t>
            </a:r>
            <a:r>
              <a:rPr lang="en-GB" b="0" i="0" u="none" strike="noStrike" cap="none" dirty="0">
                <a:solidFill>
                  <a:srgbClr val="121212"/>
                </a:solidFill>
                <a:latin typeface="Arial"/>
                <a:ea typeface="Arial"/>
                <a:cs typeface="Arial"/>
                <a:sym typeface="Arial"/>
              </a:rPr>
              <a:t> von </a:t>
            </a:r>
            <a:r>
              <a:rPr lang="en-GB" b="0" i="0" u="none" strike="noStrike" cap="none" dirty="0" err="1">
                <a:solidFill>
                  <a:srgbClr val="121212"/>
                </a:solidFill>
                <a:latin typeface="Arial"/>
                <a:ea typeface="Arial"/>
                <a:cs typeface="Arial"/>
                <a:sym typeface="Arial"/>
              </a:rPr>
              <a:t>Gemeinschaftsprojekten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steigerten</a:t>
            </a:r>
            <a:r>
              <a:rPr lang="en-GB" b="0" i="0" u="none" strike="noStrike" cap="none" dirty="0">
                <a:solidFill>
                  <a:srgbClr val="121212"/>
                </a:solidFill>
                <a:latin typeface="Arial"/>
                <a:ea typeface="Arial"/>
                <a:cs typeface="Arial"/>
                <a:sym typeface="Arial"/>
              </a:rPr>
              <a:t> das Interesse und die </a:t>
            </a:r>
            <a:r>
              <a:rPr lang="en-GB" b="0" i="0" u="none" strike="noStrike" cap="none" dirty="0" err="1">
                <a:solidFill>
                  <a:srgbClr val="121212"/>
                </a:solidFill>
                <a:latin typeface="Arial"/>
                <a:ea typeface="Arial"/>
                <a:cs typeface="Arial"/>
                <a:sym typeface="Arial"/>
              </a:rPr>
              <a:t>Beteiligung</a:t>
            </a:r>
            <a:r>
              <a:rPr lang="en-GB" b="0" i="0" u="none" strike="noStrike" cap="none" dirty="0">
                <a:solidFill>
                  <a:srgbClr val="121212"/>
                </a:solidFill>
                <a:latin typeface="Arial"/>
                <a:ea typeface="Arial"/>
                <a:cs typeface="Arial"/>
                <a:sym typeface="Arial"/>
              </a:rPr>
              <a:t> an den </a:t>
            </a:r>
            <a:r>
              <a:rPr lang="en-GB" b="0" i="0" u="none" strike="noStrike" cap="none" dirty="0" err="1">
                <a:solidFill>
                  <a:srgbClr val="121212"/>
                </a:solidFill>
                <a:latin typeface="Arial"/>
                <a:ea typeface="Arial"/>
                <a:cs typeface="Arial"/>
                <a:sym typeface="Arial"/>
              </a:rPr>
              <a:t>Netzwerkthemen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erheblich</a:t>
            </a:r>
            <a:r>
              <a:rPr lang="en-GB" b="0" i="0" u="none" strike="noStrike" cap="none" dirty="0">
                <a:solidFill>
                  <a:srgbClr val="121212"/>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121212"/>
              </a:buClr>
              <a:buSzPts val="1400"/>
              <a:buFont typeface="Arial"/>
              <a:buChar char="•"/>
            </a:pPr>
            <a:r>
              <a:rPr lang="en-GB" b="1" i="0" u="none" strike="noStrike" cap="none" dirty="0" err="1">
                <a:solidFill>
                  <a:srgbClr val="121212"/>
                </a:solidFill>
                <a:latin typeface="Arial"/>
                <a:ea typeface="Arial"/>
                <a:cs typeface="Arial"/>
                <a:sym typeface="Arial"/>
              </a:rPr>
              <a:t>Verbesserte</a:t>
            </a:r>
            <a:r>
              <a:rPr lang="en-GB" b="1" i="0" u="none" strike="noStrike" cap="none" dirty="0">
                <a:solidFill>
                  <a:srgbClr val="121212"/>
                </a:solidFill>
                <a:latin typeface="Arial"/>
                <a:ea typeface="Arial"/>
                <a:cs typeface="Arial"/>
                <a:sym typeface="Arial"/>
              </a:rPr>
              <a:t> </a:t>
            </a:r>
            <a:r>
              <a:rPr lang="en-GB" b="1" i="0" u="none" strike="noStrike" cap="none" dirty="0" err="1">
                <a:solidFill>
                  <a:srgbClr val="121212"/>
                </a:solidFill>
                <a:latin typeface="Arial"/>
                <a:ea typeface="Arial"/>
                <a:cs typeface="Arial"/>
                <a:sym typeface="Arial"/>
              </a:rPr>
              <a:t>Lernergebnisse</a:t>
            </a:r>
            <a:r>
              <a:rPr lang="en-GB" b="1" i="0" u="none" strike="noStrike" cap="none" dirty="0">
                <a:solidFill>
                  <a:srgbClr val="121212"/>
                </a:solidFill>
                <a:latin typeface="Arial"/>
                <a:ea typeface="Arial"/>
                <a:cs typeface="Arial"/>
                <a:sym typeface="Arial"/>
              </a:rPr>
              <a:t>: </a:t>
            </a:r>
            <a:r>
              <a:rPr lang="en-GB" b="0" i="0" u="none" strike="noStrike" cap="none" dirty="0">
                <a:solidFill>
                  <a:srgbClr val="121212"/>
                </a:solidFill>
                <a:latin typeface="Arial"/>
                <a:ea typeface="Arial"/>
                <a:cs typeface="Arial"/>
                <a:sym typeface="Arial"/>
              </a:rPr>
              <a:t>Die </a:t>
            </a:r>
            <a:r>
              <a:rPr lang="en-GB" b="0" i="0" u="none" strike="noStrike" cap="none" dirty="0" err="1">
                <a:solidFill>
                  <a:srgbClr val="121212"/>
                </a:solidFill>
                <a:latin typeface="Arial"/>
                <a:ea typeface="Arial"/>
                <a:cs typeface="Arial"/>
                <a:sym typeface="Arial"/>
              </a:rPr>
              <a:t>Studierenden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zeigten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eine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deutliche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Verbesserung</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sowohl</a:t>
            </a:r>
            <a:r>
              <a:rPr lang="en-GB" b="0" i="0" u="none" strike="noStrike" cap="none" dirty="0">
                <a:solidFill>
                  <a:srgbClr val="121212"/>
                </a:solidFill>
                <a:latin typeface="Arial"/>
                <a:ea typeface="Arial"/>
                <a:cs typeface="Arial"/>
                <a:sym typeface="Arial"/>
              </a:rPr>
              <a:t> der </a:t>
            </a:r>
            <a:r>
              <a:rPr lang="en-GB" b="0" i="0" u="none" strike="noStrike" cap="none" dirty="0" err="1">
                <a:solidFill>
                  <a:srgbClr val="121212"/>
                </a:solidFill>
                <a:latin typeface="Arial"/>
                <a:ea typeface="Arial"/>
                <a:cs typeface="Arial"/>
                <a:sym typeface="Arial"/>
              </a:rPr>
              <a:t>theoretischen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Kenntnisse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als</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auch</a:t>
            </a:r>
            <a:r>
              <a:rPr lang="en-GB" b="0" i="0" u="none" strike="noStrike" cap="none" dirty="0">
                <a:solidFill>
                  <a:srgbClr val="121212"/>
                </a:solidFill>
                <a:latin typeface="Arial"/>
                <a:ea typeface="Arial"/>
                <a:cs typeface="Arial"/>
                <a:sym typeface="Arial"/>
              </a:rPr>
              <a:t> der </a:t>
            </a:r>
            <a:r>
              <a:rPr lang="en-GB" b="0" i="0" u="none" strike="noStrike" cap="none" dirty="0" err="1">
                <a:solidFill>
                  <a:srgbClr val="121212"/>
                </a:solidFill>
                <a:latin typeface="Arial"/>
                <a:ea typeface="Arial"/>
                <a:cs typeface="Arial"/>
                <a:sym typeface="Arial"/>
              </a:rPr>
              <a:t>praktischen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Netzwerkfähigkeiten</a:t>
            </a:r>
            <a:r>
              <a:rPr lang="en-GB" b="0" i="0" u="none" strike="noStrike" cap="none" dirty="0">
                <a:solidFill>
                  <a:srgbClr val="121212"/>
                </a:solidFill>
                <a:latin typeface="Arial"/>
                <a:ea typeface="Arial"/>
                <a:cs typeface="Arial"/>
                <a:sym typeface="Arial"/>
              </a:rPr>
              <a:t> und </a:t>
            </a:r>
            <a:r>
              <a:rPr lang="en-GB" b="0" i="0" u="none" strike="noStrike" cap="none" dirty="0" err="1">
                <a:solidFill>
                  <a:srgbClr val="121212"/>
                </a:solidFill>
                <a:latin typeface="Arial"/>
                <a:ea typeface="Arial"/>
                <a:cs typeface="Arial"/>
                <a:sym typeface="Arial"/>
              </a:rPr>
              <a:t>erzielten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bessere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Leistungen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bei</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Prüfungen</a:t>
            </a:r>
            <a:r>
              <a:rPr lang="en-GB" b="0" i="0" u="none" strike="noStrike" cap="none" dirty="0">
                <a:solidFill>
                  <a:srgbClr val="121212"/>
                </a:solidFill>
                <a:latin typeface="Arial"/>
                <a:ea typeface="Arial"/>
                <a:cs typeface="Arial"/>
                <a:sym typeface="Arial"/>
              </a:rPr>
              <a:t> und </a:t>
            </a:r>
            <a:r>
              <a:rPr lang="en-GB" b="0" i="0" u="none" strike="noStrike" cap="none" dirty="0" err="1">
                <a:solidFill>
                  <a:srgbClr val="121212"/>
                </a:solidFill>
                <a:latin typeface="Arial"/>
                <a:ea typeface="Arial"/>
                <a:cs typeface="Arial"/>
                <a:sym typeface="Arial"/>
              </a:rPr>
              <a:t>Projekten</a:t>
            </a:r>
            <a:r>
              <a:rPr lang="en-GB" b="0" i="0" u="none" strike="noStrike" cap="none" dirty="0">
                <a:solidFill>
                  <a:srgbClr val="121212"/>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121212"/>
              </a:buClr>
              <a:buSzPts val="1400"/>
              <a:buFont typeface="Arial"/>
              <a:buChar char="•"/>
            </a:pPr>
            <a:r>
              <a:rPr lang="en-GB" b="1" i="0" u="none" strike="noStrike" cap="none" dirty="0" err="1">
                <a:solidFill>
                  <a:srgbClr val="121212"/>
                </a:solidFill>
                <a:latin typeface="Arial"/>
                <a:ea typeface="Arial"/>
                <a:cs typeface="Arial"/>
                <a:sym typeface="Arial"/>
              </a:rPr>
              <a:t>Verbesserte</a:t>
            </a:r>
            <a:r>
              <a:rPr lang="en-GB" b="1" i="0" u="none" strike="noStrike" cap="none" dirty="0">
                <a:solidFill>
                  <a:srgbClr val="121212"/>
                </a:solidFill>
                <a:latin typeface="Arial"/>
                <a:ea typeface="Arial"/>
                <a:cs typeface="Arial"/>
                <a:sym typeface="Arial"/>
              </a:rPr>
              <a:t> </a:t>
            </a:r>
            <a:r>
              <a:rPr lang="en-GB" b="1" i="0" u="none" strike="noStrike" cap="none" dirty="0" err="1">
                <a:solidFill>
                  <a:srgbClr val="121212"/>
                </a:solidFill>
                <a:latin typeface="Arial"/>
                <a:ea typeface="Arial"/>
                <a:cs typeface="Arial"/>
                <a:sym typeface="Arial"/>
              </a:rPr>
              <a:t>Kooperationsfähigkeiten</a:t>
            </a:r>
            <a:r>
              <a:rPr lang="en-GB" b="1" i="0" u="none" strike="noStrike" cap="none" dirty="0">
                <a:solidFill>
                  <a:srgbClr val="121212"/>
                </a:solidFill>
                <a:latin typeface="Arial"/>
                <a:ea typeface="Arial"/>
                <a:cs typeface="Arial"/>
                <a:sym typeface="Arial"/>
              </a:rPr>
              <a:t>: </a:t>
            </a:r>
            <a:r>
              <a:rPr lang="en-GB" b="0" i="0" u="none" strike="noStrike" cap="none" dirty="0">
                <a:solidFill>
                  <a:srgbClr val="121212"/>
                </a:solidFill>
                <a:latin typeface="Arial"/>
                <a:ea typeface="Arial"/>
                <a:cs typeface="Arial"/>
                <a:sym typeface="Arial"/>
              </a:rPr>
              <a:t>Das </a:t>
            </a:r>
            <a:r>
              <a:rPr lang="en-GB" b="0" i="0" u="none" strike="noStrike" cap="none" dirty="0" err="1">
                <a:solidFill>
                  <a:srgbClr val="121212"/>
                </a:solidFill>
                <a:latin typeface="Arial"/>
                <a:ea typeface="Arial"/>
                <a:cs typeface="Arial"/>
                <a:sym typeface="Arial"/>
              </a:rPr>
              <a:t>Programm</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förderte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wichtige</a:t>
            </a:r>
            <a:r>
              <a:rPr lang="en-GB" b="0" i="0" u="none" strike="noStrike" cap="none" dirty="0">
                <a:solidFill>
                  <a:srgbClr val="121212"/>
                </a:solidFill>
                <a:latin typeface="Arial"/>
                <a:ea typeface="Arial"/>
                <a:cs typeface="Arial"/>
                <a:sym typeface="Arial"/>
              </a:rPr>
              <a:t> Soft Skills </a:t>
            </a:r>
            <a:r>
              <a:rPr lang="en-GB" b="0" i="0" u="none" strike="noStrike" cap="none" dirty="0" err="1">
                <a:solidFill>
                  <a:srgbClr val="121212"/>
                </a:solidFill>
                <a:latin typeface="Arial"/>
                <a:ea typeface="Arial"/>
                <a:cs typeface="Arial"/>
                <a:sym typeface="Arial"/>
              </a:rPr>
              <a:t>wie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Kommunikation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Teamarbeit</a:t>
            </a:r>
            <a:r>
              <a:rPr lang="en-GB" b="0" i="0" u="none" strike="noStrike" cap="none" dirty="0">
                <a:solidFill>
                  <a:srgbClr val="121212"/>
                </a:solidFill>
                <a:latin typeface="Arial"/>
                <a:ea typeface="Arial"/>
                <a:cs typeface="Arial"/>
                <a:sym typeface="Arial"/>
              </a:rPr>
              <a:t> und </a:t>
            </a:r>
            <a:r>
              <a:rPr lang="en-GB" b="0" i="0" u="none" strike="noStrike" cap="none" dirty="0" err="1">
                <a:solidFill>
                  <a:srgbClr val="121212"/>
                </a:solidFill>
                <a:latin typeface="Arial"/>
                <a:ea typeface="Arial"/>
                <a:cs typeface="Arial"/>
                <a:sym typeface="Arial"/>
              </a:rPr>
              <a:t>Problemlösung</a:t>
            </a:r>
            <a:r>
              <a:rPr lang="en-GB" b="0" i="0" u="none" strike="noStrike" cap="none" dirty="0">
                <a:solidFill>
                  <a:srgbClr val="121212"/>
                </a:solidFill>
                <a:latin typeface="Arial"/>
                <a:ea typeface="Arial"/>
                <a:cs typeface="Arial"/>
                <a:sym typeface="Arial"/>
              </a:rPr>
              <a:t> und </a:t>
            </a:r>
            <a:r>
              <a:rPr lang="en-GB" b="0" i="0" u="none" strike="noStrike" cap="none" dirty="0" err="1">
                <a:solidFill>
                  <a:srgbClr val="121212"/>
                </a:solidFill>
                <a:latin typeface="Arial"/>
                <a:ea typeface="Arial"/>
                <a:cs typeface="Arial"/>
                <a:sym typeface="Arial"/>
              </a:rPr>
              <a:t>bereitete</a:t>
            </a:r>
            <a:r>
              <a:rPr lang="en-GB" b="0" i="0" u="none" strike="noStrike" cap="none" dirty="0">
                <a:solidFill>
                  <a:srgbClr val="121212"/>
                </a:solidFill>
                <a:latin typeface="Arial"/>
                <a:ea typeface="Arial"/>
                <a:cs typeface="Arial"/>
                <a:sym typeface="Arial"/>
              </a:rPr>
              <a:t> die </a:t>
            </a:r>
            <a:r>
              <a:rPr lang="en-GB" b="0" i="0" u="none" strike="noStrike" cap="none" dirty="0" err="1">
                <a:solidFill>
                  <a:srgbClr val="121212"/>
                </a:solidFill>
                <a:latin typeface="Arial"/>
                <a:ea typeface="Arial"/>
                <a:cs typeface="Arial"/>
                <a:sym typeface="Arial"/>
              </a:rPr>
              <a:t>Studierenden</a:t>
            </a:r>
            <a:r>
              <a:rPr lang="en-GB" b="0" i="0" u="none" strike="noStrike" cap="none" dirty="0">
                <a:solidFill>
                  <a:srgbClr val="121212"/>
                </a:solidFill>
                <a:latin typeface="Arial"/>
                <a:ea typeface="Arial"/>
                <a:cs typeface="Arial"/>
                <a:sym typeface="Arial"/>
              </a:rPr>
              <a:t> auf die Zusammenarbeit in der IT-Branche </a:t>
            </a:r>
            <a:r>
              <a:rPr lang="en-GB" b="0" i="0" u="none" strike="noStrike" cap="none" dirty="0" err="1">
                <a:solidFill>
                  <a:srgbClr val="121212"/>
                </a:solidFill>
                <a:latin typeface="Arial"/>
                <a:ea typeface="Arial"/>
                <a:cs typeface="Arial"/>
                <a:sym typeface="Arial"/>
              </a:rPr>
              <a:t>vor</a:t>
            </a:r>
            <a:r>
              <a:rPr lang="en-GB" b="0" i="0" u="none" strike="noStrike" cap="none" dirty="0">
                <a:solidFill>
                  <a:srgbClr val="121212"/>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121212"/>
              </a:buClr>
              <a:buSzPts val="1400"/>
              <a:buFont typeface="Arial"/>
              <a:buChar char="•"/>
            </a:pPr>
            <a:r>
              <a:rPr lang="en-GB" b="1" i="0" u="none" strike="noStrike" cap="none" dirty="0">
                <a:solidFill>
                  <a:srgbClr val="121212"/>
                </a:solidFill>
                <a:latin typeface="Arial"/>
                <a:ea typeface="Arial"/>
                <a:cs typeface="Arial"/>
                <a:sym typeface="Arial"/>
              </a:rPr>
              <a:t>Positives Feedback: </a:t>
            </a:r>
            <a:r>
              <a:rPr lang="en-GB" b="0" i="0" u="none" strike="noStrike" cap="none" dirty="0">
                <a:solidFill>
                  <a:srgbClr val="121212"/>
                </a:solidFill>
                <a:latin typeface="Arial"/>
                <a:ea typeface="Arial"/>
                <a:cs typeface="Arial"/>
                <a:sym typeface="Arial"/>
              </a:rPr>
              <a:t>Die </a:t>
            </a:r>
            <a:r>
              <a:rPr lang="en-GB" b="0" i="0" u="none" strike="noStrike" cap="none" dirty="0" err="1">
                <a:solidFill>
                  <a:srgbClr val="121212"/>
                </a:solidFill>
                <a:latin typeface="Arial"/>
                <a:ea typeface="Arial"/>
                <a:cs typeface="Arial"/>
                <a:sym typeface="Arial"/>
              </a:rPr>
              <a:t>Studierenden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berichteten</a:t>
            </a:r>
            <a:r>
              <a:rPr lang="en-GB" b="0" i="0" u="none" strike="noStrike" cap="none" dirty="0">
                <a:solidFill>
                  <a:srgbClr val="121212"/>
                </a:solidFill>
                <a:latin typeface="Arial"/>
                <a:ea typeface="Arial"/>
                <a:cs typeface="Arial"/>
                <a:sym typeface="Arial"/>
              </a:rPr>
              <a:t> von </a:t>
            </a:r>
            <a:r>
              <a:rPr lang="en-GB" b="0" i="0" u="none" strike="noStrike" cap="none" dirty="0" err="1">
                <a:solidFill>
                  <a:srgbClr val="121212"/>
                </a:solidFill>
                <a:latin typeface="Arial"/>
                <a:ea typeface="Arial"/>
                <a:cs typeface="Arial"/>
                <a:sym typeface="Arial"/>
              </a:rPr>
              <a:t>einer</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angenehmeren</a:t>
            </a:r>
            <a:r>
              <a:rPr lang="en-GB" b="0" i="0" u="none" strike="noStrike" cap="none" dirty="0">
                <a:solidFill>
                  <a:srgbClr val="121212"/>
                </a:solidFill>
                <a:latin typeface="Arial"/>
                <a:ea typeface="Arial"/>
                <a:cs typeface="Arial"/>
                <a:sym typeface="Arial"/>
              </a:rPr>
              <a:t> und </a:t>
            </a:r>
            <a:r>
              <a:rPr lang="en-GB" b="0" i="0" u="none" strike="noStrike" cap="none" dirty="0" err="1">
                <a:solidFill>
                  <a:srgbClr val="121212"/>
                </a:solidFill>
                <a:latin typeface="Arial"/>
                <a:ea typeface="Arial"/>
                <a:cs typeface="Arial"/>
                <a:sym typeface="Arial"/>
              </a:rPr>
              <a:t>engagierteren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Lernerfahrung</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schätzten</a:t>
            </a:r>
            <a:r>
              <a:rPr lang="en-GB" b="0" i="0" u="none" strike="noStrike" cap="none" dirty="0">
                <a:solidFill>
                  <a:srgbClr val="121212"/>
                </a:solidFill>
                <a:latin typeface="Arial"/>
                <a:ea typeface="Arial"/>
                <a:cs typeface="Arial"/>
                <a:sym typeface="Arial"/>
              </a:rPr>
              <a:t> die </a:t>
            </a:r>
            <a:r>
              <a:rPr lang="en-GB" b="0" i="0" u="none" strike="noStrike" cap="none" dirty="0" err="1">
                <a:solidFill>
                  <a:srgbClr val="121212"/>
                </a:solidFill>
                <a:latin typeface="Arial"/>
                <a:ea typeface="Arial"/>
                <a:cs typeface="Arial"/>
                <a:sym typeface="Arial"/>
              </a:rPr>
              <a:t>praktische</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Anwendung</a:t>
            </a:r>
            <a:r>
              <a:rPr lang="en-GB" b="0" i="0" u="none" strike="noStrike" cap="none" dirty="0">
                <a:solidFill>
                  <a:srgbClr val="121212"/>
                </a:solidFill>
                <a:latin typeface="Arial"/>
                <a:ea typeface="Arial"/>
                <a:cs typeface="Arial"/>
                <a:sym typeface="Arial"/>
              </a:rPr>
              <a:t> von </a:t>
            </a:r>
            <a:r>
              <a:rPr lang="en-GB" b="0" i="0" u="none" strike="noStrike" cap="none" dirty="0" err="1">
                <a:solidFill>
                  <a:srgbClr val="121212"/>
                </a:solidFill>
                <a:latin typeface="Arial"/>
                <a:ea typeface="Arial"/>
                <a:cs typeface="Arial"/>
                <a:sym typeface="Arial"/>
              </a:rPr>
              <a:t>Konzepten</a:t>
            </a:r>
            <a:r>
              <a:rPr lang="en-GB" b="0" i="0" u="none" strike="noStrike" cap="none" dirty="0">
                <a:solidFill>
                  <a:srgbClr val="121212"/>
                </a:solidFill>
                <a:latin typeface="Arial"/>
                <a:ea typeface="Arial"/>
                <a:cs typeface="Arial"/>
                <a:sym typeface="Arial"/>
              </a:rPr>
              <a:t> und die </a:t>
            </a:r>
            <a:r>
              <a:rPr lang="en-GB" b="0" i="0" u="none" strike="noStrike" cap="none" dirty="0" err="1">
                <a:solidFill>
                  <a:srgbClr val="121212"/>
                </a:solidFill>
                <a:latin typeface="Arial"/>
                <a:ea typeface="Arial"/>
                <a:cs typeface="Arial"/>
                <a:sym typeface="Arial"/>
              </a:rPr>
              <a:t>Möglichkeit</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eng</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mit</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Gleichaltrigen</a:t>
            </a:r>
            <a:r>
              <a:rPr lang="en-GB" b="0" i="0" u="none" strike="noStrike" cap="none" dirty="0">
                <a:solidFill>
                  <a:srgbClr val="121212"/>
                </a:solidFill>
                <a:latin typeface="Arial"/>
                <a:ea typeface="Arial"/>
                <a:cs typeface="Arial"/>
                <a:sym typeface="Arial"/>
              </a:rPr>
              <a:t> </a:t>
            </a:r>
            <a:r>
              <a:rPr lang="en-GB" b="0" i="0" u="none" strike="noStrike" cap="none" dirty="0" err="1">
                <a:solidFill>
                  <a:srgbClr val="121212"/>
                </a:solidFill>
                <a:latin typeface="Arial"/>
                <a:ea typeface="Arial"/>
                <a:cs typeface="Arial"/>
                <a:sym typeface="Arial"/>
              </a:rPr>
              <a:t>zusammenzuarbeiten</a:t>
            </a:r>
            <a:r>
              <a:rPr lang="en-GB" b="0" i="0" u="none" strike="noStrike" cap="none" dirty="0">
                <a:solidFill>
                  <a:srgbClr val="121212"/>
                </a:solidFill>
                <a:latin typeface="Arial"/>
                <a:ea typeface="Arial"/>
                <a:cs typeface="Arial"/>
                <a:sym typeface="Arial"/>
              </a:rPr>
              <a:t>.</a:t>
            </a:r>
            <a:endParaRPr b="0" i="0" u="none" strike="noStrike" cap="none" dirty="0">
              <a:solidFill>
                <a:srgbClr val="121212"/>
              </a:solidFill>
              <a:latin typeface="Arial"/>
              <a:ea typeface="Arial"/>
              <a:cs typeface="Arial"/>
              <a:sym typeface="Arial"/>
            </a:endParaRPr>
          </a:p>
        </p:txBody>
      </p:sp>
      <p:sp>
        <p:nvSpPr>
          <p:cNvPr id="532" name="Google Shape;532;p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3" name="Google Shape;533;p8"/>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4" name="Google Shape;534;p8"/>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5" name="Google Shape;535;p8"/>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p:txBody>
      </p:sp>
      <p:pic>
        <p:nvPicPr>
          <p:cNvPr id="536" name="Google Shape;536;p8"/>
          <p:cNvPicPr preferRelativeResize="0"/>
          <p:nvPr/>
        </p:nvPicPr>
        <p:blipFill rotWithShape="1">
          <a:blip r:embed="rId7">
            <a:alphaModFix/>
          </a:blip>
          <a:srcRect/>
          <a:stretch/>
        </p:blipFill>
        <p:spPr>
          <a:xfrm>
            <a:off x="16210427" y="9149952"/>
            <a:ext cx="1829366" cy="665223"/>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9D3B2996-82C6-7D32-1B82-BDC22423E73E}"/>
              </a:ext>
            </a:extLst>
          </p:cNvPr>
          <p:cNvPicPr>
            <a:picLocks noChangeAspect="1"/>
          </p:cNvPicPr>
          <p:nvPr/>
        </p:nvPicPr>
        <p:blipFill>
          <a:blip r:embed="rId8"/>
          <a:stretch>
            <a:fillRect/>
          </a:stretch>
        </p:blipFill>
        <p:spPr>
          <a:xfrm>
            <a:off x="2692299" y="9344490"/>
            <a:ext cx="2291558" cy="48075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1028700" y="827483"/>
            <a:ext cx="6990285"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GB" sz="6000" b="1" i="0" u="none" strike="noStrike" cap="none">
                <a:solidFill>
                  <a:srgbClr val="033C5B"/>
                </a:solidFill>
                <a:latin typeface="Arial"/>
                <a:ea typeface="Arial"/>
                <a:cs typeface="Arial"/>
                <a:sym typeface="Arial"/>
              </a:rPr>
              <a:t>Lernziele</a:t>
            </a:r>
            <a:endParaRPr sz="4000" b="1" i="0" u="none" strike="noStrike" cap="none">
              <a:solidFill>
                <a:srgbClr val="000000"/>
              </a:solidFill>
              <a:latin typeface="Arial"/>
              <a:ea typeface="Arial"/>
              <a:cs typeface="Arial"/>
              <a:sym typeface="Arial"/>
            </a:endParaRPr>
          </a:p>
        </p:txBody>
      </p:sp>
      <p:sp>
        <p:nvSpPr>
          <p:cNvPr id="98" name="Google Shape;98;p2"/>
          <p:cNvSpPr txBox="1"/>
          <p:nvPr/>
        </p:nvSpPr>
        <p:spPr>
          <a:xfrm>
            <a:off x="289713" y="2061002"/>
            <a:ext cx="8291780" cy="6204776"/>
          </a:xfrm>
          <a:prstGeom prst="rect">
            <a:avLst/>
          </a:prstGeom>
          <a:noFill/>
          <a:ln>
            <a:noFill/>
          </a:ln>
        </p:spPr>
        <p:txBody>
          <a:bodyPr spcFirstLastPara="1" wrap="square" lIns="0" tIns="0" rIns="0" bIns="0" anchor="t" anchorCtr="0">
            <a:spAutoFit/>
          </a:bodyPr>
          <a:lstStyle/>
          <a:p>
            <a:pPr marL="302259" marR="0" lvl="1" indent="0" algn="l" rtl="0">
              <a:lnSpc>
                <a:spcPct val="140014"/>
              </a:lnSpc>
              <a:spcBef>
                <a:spcPts val="0"/>
              </a:spcBef>
              <a:spcAft>
                <a:spcPts val="0"/>
              </a:spcAft>
              <a:buNone/>
            </a:pPr>
            <a:r>
              <a:rPr lang="en-GB" sz="2400" b="0" i="0" u="none" strike="noStrike" cap="none">
                <a:solidFill>
                  <a:srgbClr val="121212"/>
                </a:solidFill>
                <a:latin typeface="Arial"/>
                <a:ea typeface="Arial"/>
                <a:cs typeface="Arial"/>
                <a:sym typeface="Arial"/>
              </a:rPr>
              <a:t>Am Ende dieser Einheit werden die Teilnehmer in der Lage sein:</a:t>
            </a:r>
            <a:endParaRPr/>
          </a:p>
          <a:p>
            <a:pPr marL="604519" marR="0" lvl="1" indent="-302260" algn="l" rtl="0">
              <a:lnSpc>
                <a:spcPct val="140014"/>
              </a:lnSpc>
              <a:spcBef>
                <a:spcPts val="0"/>
              </a:spcBef>
              <a:spcAft>
                <a:spcPts val="0"/>
              </a:spcAft>
              <a:buClr>
                <a:srgbClr val="121212"/>
              </a:buClr>
              <a:buSzPts val="2799"/>
              <a:buFont typeface="Arial"/>
              <a:buChar char="•"/>
            </a:pPr>
            <a:r>
              <a:rPr lang="en-GB" sz="2400" b="0" i="0" u="none" strike="noStrike" cap="none">
                <a:solidFill>
                  <a:srgbClr val="121212"/>
                </a:solidFill>
                <a:latin typeface="Arial"/>
                <a:ea typeface="Arial"/>
                <a:cs typeface="Arial"/>
                <a:sym typeface="Arial"/>
              </a:rPr>
              <a:t>Verstehen der Prinzipien des kollaborativen Lernens im Rahmen eines "flipped classroom".</a:t>
            </a:r>
            <a:endParaRPr/>
          </a:p>
          <a:p>
            <a:pPr marL="604519" marR="0" lvl="1" indent="-302260" algn="l" rtl="0">
              <a:lnSpc>
                <a:spcPct val="140014"/>
              </a:lnSpc>
              <a:spcBef>
                <a:spcPts val="0"/>
              </a:spcBef>
              <a:spcAft>
                <a:spcPts val="0"/>
              </a:spcAft>
              <a:buClr>
                <a:srgbClr val="121212"/>
              </a:buClr>
              <a:buSzPts val="2799"/>
              <a:buFont typeface="Arial"/>
              <a:buChar char="•"/>
            </a:pPr>
            <a:r>
              <a:rPr lang="en-GB" sz="2400" b="0" i="0" u="none" strike="noStrike" cap="none">
                <a:solidFill>
                  <a:srgbClr val="121212"/>
                </a:solidFill>
                <a:latin typeface="Arial"/>
                <a:ea typeface="Arial"/>
                <a:cs typeface="Arial"/>
                <a:sym typeface="Arial"/>
              </a:rPr>
              <a:t>Entwerfen Sie gemeinsam Unterrichtspläne, die mit den Anforderungen der Berufsbildung übereinstimmen.</a:t>
            </a:r>
            <a:endParaRPr/>
          </a:p>
          <a:p>
            <a:pPr marL="604519" marR="0" lvl="1" indent="-302260" algn="l" rtl="0">
              <a:lnSpc>
                <a:spcPct val="140014"/>
              </a:lnSpc>
              <a:spcBef>
                <a:spcPts val="0"/>
              </a:spcBef>
              <a:spcAft>
                <a:spcPts val="0"/>
              </a:spcAft>
              <a:buClr>
                <a:srgbClr val="121212"/>
              </a:buClr>
              <a:buSzPts val="2799"/>
              <a:buFont typeface="Arial"/>
              <a:buChar char="•"/>
            </a:pPr>
            <a:r>
              <a:rPr lang="en-GB" sz="2400" b="0" i="0" u="none" strike="noStrike" cap="none">
                <a:solidFill>
                  <a:srgbClr val="121212"/>
                </a:solidFill>
                <a:latin typeface="Arial"/>
                <a:ea typeface="Arial"/>
                <a:cs typeface="Arial"/>
                <a:sym typeface="Arial"/>
              </a:rPr>
              <a:t>Einsatz von Technologie und Hilfsmitteln zur Unterstützung von Aktivitäten vor und während des Unterrichts.</a:t>
            </a:r>
            <a:endParaRPr/>
          </a:p>
          <a:p>
            <a:pPr marL="604519" marR="0" lvl="1" indent="-302260" algn="l" rtl="0">
              <a:lnSpc>
                <a:spcPct val="140014"/>
              </a:lnSpc>
              <a:spcBef>
                <a:spcPts val="0"/>
              </a:spcBef>
              <a:spcAft>
                <a:spcPts val="0"/>
              </a:spcAft>
              <a:buClr>
                <a:srgbClr val="121212"/>
              </a:buClr>
              <a:buSzPts val="2799"/>
              <a:buFont typeface="Arial"/>
              <a:buChar char="•"/>
            </a:pPr>
            <a:r>
              <a:rPr lang="en-GB" sz="2400" b="0" i="0" u="none" strike="noStrike" cap="none">
                <a:solidFill>
                  <a:srgbClr val="121212"/>
                </a:solidFill>
                <a:latin typeface="Arial"/>
                <a:ea typeface="Arial"/>
                <a:cs typeface="Arial"/>
                <a:sym typeface="Arial"/>
              </a:rPr>
              <a:t>Bewerten Sie die Ergebnisse des gemeinsamen Lernens, um die Effektivität des Unterrichts zu verbessern.</a:t>
            </a:r>
            <a:endParaRPr sz="2400" b="0" i="0" u="none" strike="noStrike" cap="none">
              <a:solidFill>
                <a:srgbClr val="121212"/>
              </a:solidFill>
              <a:latin typeface="Arial"/>
              <a:ea typeface="Arial"/>
              <a:cs typeface="Arial"/>
              <a:sym typeface="Arial"/>
            </a:endParaRPr>
          </a:p>
        </p:txBody>
      </p:sp>
      <p:sp>
        <p:nvSpPr>
          <p:cNvPr id="99" name="Google Shape;99;p2"/>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2"/>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 name="Google Shape;102;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 name="Google Shape;104;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6" name="Google Shape;106;p2"/>
          <p:cNvPicPr preferRelativeResize="0"/>
          <p:nvPr/>
        </p:nvPicPr>
        <p:blipFill rotWithShape="1">
          <a:blip r:embed="rId7">
            <a:alphaModFix/>
          </a:blip>
          <a:srcRect/>
          <a:stretch/>
        </p:blipFill>
        <p:spPr>
          <a:xfrm>
            <a:off x="5711989" y="9268311"/>
            <a:ext cx="1051635" cy="382412"/>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4D4D6243-52ED-7ED2-E5E0-06AA0BFF5574}"/>
              </a:ext>
            </a:extLst>
          </p:cNvPr>
          <p:cNvPicPr>
            <a:picLocks noChangeAspect="1"/>
          </p:cNvPicPr>
          <p:nvPr/>
        </p:nvPicPr>
        <p:blipFill>
          <a:blip r:embed="rId8"/>
          <a:stretch>
            <a:fillRect/>
          </a:stretch>
        </p:blipFill>
        <p:spPr>
          <a:xfrm>
            <a:off x="2913528" y="9182358"/>
            <a:ext cx="2590889" cy="54355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40"/>
        <p:cNvGrpSpPr/>
        <p:nvPr/>
      </p:nvGrpSpPr>
      <p:grpSpPr>
        <a:xfrm>
          <a:off x="0" y="0"/>
          <a:ext cx="0" cy="0"/>
          <a:chOff x="0" y="0"/>
          <a:chExt cx="0" cy="0"/>
        </a:xfrm>
      </p:grpSpPr>
      <p:sp>
        <p:nvSpPr>
          <p:cNvPr id="541" name="Google Shape;541;p34"/>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2" name="Google Shape;542;p3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3" name="Google Shape;543;p34"/>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4" name="Google Shape;544;p3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5" name="Google Shape;545;p34"/>
          <p:cNvSpPr txBox="1"/>
          <p:nvPr/>
        </p:nvSpPr>
        <p:spPr>
          <a:xfrm>
            <a:off x="508525" y="405269"/>
            <a:ext cx="15395503"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Beispiel-Lehrplan: Elektrische Verkabelung</a:t>
            </a:r>
            <a:endParaRPr sz="5400" b="1" i="0" u="none" strike="noStrike" cap="none">
              <a:solidFill>
                <a:srgbClr val="033C5B"/>
              </a:solidFill>
              <a:latin typeface="Arial"/>
              <a:ea typeface="Arial"/>
              <a:cs typeface="Arial"/>
              <a:sym typeface="Arial"/>
            </a:endParaRPr>
          </a:p>
        </p:txBody>
      </p:sp>
      <p:sp>
        <p:nvSpPr>
          <p:cNvPr id="546" name="Google Shape;546;p34"/>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7" name="Google Shape;547;p34"/>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8" name="Google Shape;548;p34"/>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p:txBody>
      </p:sp>
      <p:pic>
        <p:nvPicPr>
          <p:cNvPr id="549" name="Google Shape;549;p34"/>
          <p:cNvPicPr preferRelativeResize="0"/>
          <p:nvPr/>
        </p:nvPicPr>
        <p:blipFill rotWithShape="1">
          <a:blip r:embed="rId5">
            <a:alphaModFix/>
          </a:blip>
          <a:srcRect/>
          <a:stretch/>
        </p:blipFill>
        <p:spPr>
          <a:xfrm>
            <a:off x="16210427" y="9149952"/>
            <a:ext cx="1829366" cy="665223"/>
          </a:xfrm>
          <a:prstGeom prst="rect">
            <a:avLst/>
          </a:prstGeom>
          <a:noFill/>
          <a:ln>
            <a:noFill/>
          </a:ln>
        </p:spPr>
      </p:pic>
      <p:grpSp>
        <p:nvGrpSpPr>
          <p:cNvPr id="550" name="Google Shape;550;p34"/>
          <p:cNvGrpSpPr/>
          <p:nvPr/>
        </p:nvGrpSpPr>
        <p:grpSpPr>
          <a:xfrm>
            <a:off x="675451" y="1822460"/>
            <a:ext cx="15534976" cy="6487703"/>
            <a:chOff x="0" y="3170"/>
            <a:chExt cx="15534976" cy="6487703"/>
          </a:xfrm>
        </p:grpSpPr>
        <p:cxnSp>
          <p:nvCxnSpPr>
            <p:cNvPr id="551" name="Google Shape;551;p34"/>
            <p:cNvCxnSpPr/>
            <p:nvPr/>
          </p:nvCxnSpPr>
          <p:spPr>
            <a:xfrm>
              <a:off x="0" y="3170"/>
              <a:ext cx="15534976" cy="0"/>
            </a:xfrm>
            <a:prstGeom prst="straightConnector1">
              <a:avLst/>
            </a:prstGeom>
            <a:solidFill>
              <a:schemeClr val="lt1"/>
            </a:solidFill>
            <a:ln w="25400" cap="flat" cmpd="sng">
              <a:solidFill>
                <a:srgbClr val="DF873F"/>
              </a:solidFill>
              <a:prstDash val="solid"/>
              <a:round/>
              <a:headEnd type="none" w="sm" len="sm"/>
              <a:tailEnd type="none" w="sm" len="sm"/>
            </a:ln>
          </p:spPr>
        </p:cxnSp>
        <p:sp>
          <p:nvSpPr>
            <p:cNvPr id="552" name="Google Shape;552;p34"/>
            <p:cNvSpPr/>
            <p:nvPr/>
          </p:nvSpPr>
          <p:spPr>
            <a:xfrm>
              <a:off x="0" y="3170"/>
              <a:ext cx="3106995" cy="21625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4"/>
            <p:cNvSpPr txBox="1"/>
            <p:nvPr/>
          </p:nvSpPr>
          <p:spPr>
            <a:xfrm>
              <a:off x="0" y="3170"/>
              <a:ext cx="3106995" cy="2162567"/>
            </a:xfrm>
            <a:prstGeom prst="rect">
              <a:avLst/>
            </a:prstGeom>
            <a:noFill/>
            <a:ln>
              <a:noFill/>
            </a:ln>
          </p:spPr>
          <p:txBody>
            <a:bodyPr spcFirstLastPara="1" wrap="square" lIns="240025" tIns="240025" rIns="240025" bIns="240025" anchor="t" anchorCtr="0">
              <a:noAutofit/>
            </a:bodyPr>
            <a:lstStyle/>
            <a:p>
              <a:pPr marL="0" marR="0" lvl="0" indent="0" algn="l" rtl="0">
                <a:lnSpc>
                  <a:spcPct val="90000"/>
                </a:lnSpc>
                <a:spcBef>
                  <a:spcPts val="0"/>
                </a:spcBef>
                <a:spcAft>
                  <a:spcPts val="0"/>
                </a:spcAft>
                <a:buClr>
                  <a:srgbClr val="000000"/>
                </a:buClr>
                <a:buSzPts val="6300"/>
                <a:buFont typeface="Arial"/>
                <a:buNone/>
              </a:pPr>
              <a:r>
                <a:rPr lang="en-GB" sz="6300" b="1" i="0" u="none" strike="noStrike" cap="none">
                  <a:solidFill>
                    <a:srgbClr val="000000"/>
                  </a:solidFill>
                  <a:latin typeface="Arial"/>
                  <a:ea typeface="Arial"/>
                  <a:cs typeface="Arial"/>
                  <a:sym typeface="Arial"/>
                </a:rPr>
                <a:t>Pre-Class</a:t>
              </a:r>
              <a:endParaRPr sz="6300" b="0" i="0" u="none" strike="noStrike" cap="none">
                <a:solidFill>
                  <a:srgbClr val="000000"/>
                </a:solidFill>
                <a:latin typeface="Arial"/>
                <a:ea typeface="Arial"/>
                <a:cs typeface="Arial"/>
                <a:sym typeface="Arial"/>
              </a:endParaRPr>
            </a:p>
          </p:txBody>
        </p:sp>
        <p:sp>
          <p:nvSpPr>
            <p:cNvPr id="554" name="Google Shape;554;p34"/>
            <p:cNvSpPr/>
            <p:nvPr/>
          </p:nvSpPr>
          <p:spPr>
            <a:xfrm>
              <a:off x="3340019" y="53433"/>
              <a:ext cx="12194956" cy="10052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4"/>
            <p:cNvSpPr txBox="1"/>
            <p:nvPr/>
          </p:nvSpPr>
          <p:spPr>
            <a:xfrm>
              <a:off x="3340019" y="53433"/>
              <a:ext cx="12194956" cy="1005256"/>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rgbClr val="000000"/>
                </a:buClr>
                <a:buSzPts val="2300"/>
                <a:buFont typeface="Arial"/>
                <a:buNone/>
              </a:pPr>
              <a:r>
                <a:rPr lang="en-GB" sz="2300" b="1" i="0" u="none" strike="noStrike" cap="none">
                  <a:solidFill>
                    <a:srgbClr val="000000"/>
                  </a:solidFill>
                  <a:latin typeface="Arial"/>
                  <a:ea typeface="Arial"/>
                  <a:cs typeface="Arial"/>
                  <a:sym typeface="Arial"/>
                </a:rPr>
                <a:t>Inhalt</a:t>
              </a:r>
              <a:r>
                <a:rPr lang="en-GB" sz="2300" b="0" i="0" u="none" strike="noStrike" cap="none">
                  <a:solidFill>
                    <a:srgbClr val="000000"/>
                  </a:solidFill>
                  <a:latin typeface="Arial"/>
                  <a:ea typeface="Arial"/>
                  <a:cs typeface="Arial"/>
                  <a:sym typeface="Arial"/>
                </a:rPr>
                <a:t>: Die Teilnehmer lernen Sicherheitsprotokolle und grundlegende Verdrahtungstechniken per Video kennen.</a:t>
              </a:r>
              <a:endParaRPr sz="2300" b="0" i="0" u="none" strike="noStrike" cap="none">
                <a:solidFill>
                  <a:srgbClr val="000000"/>
                </a:solidFill>
                <a:latin typeface="Arial"/>
                <a:ea typeface="Arial"/>
                <a:cs typeface="Arial"/>
                <a:sym typeface="Arial"/>
              </a:endParaRPr>
            </a:p>
          </p:txBody>
        </p:sp>
        <p:cxnSp>
          <p:nvCxnSpPr>
            <p:cNvPr id="556" name="Google Shape;556;p34"/>
            <p:cNvCxnSpPr/>
            <p:nvPr/>
          </p:nvCxnSpPr>
          <p:spPr>
            <a:xfrm>
              <a:off x="3106995" y="1058689"/>
              <a:ext cx="12427980" cy="0"/>
            </a:xfrm>
            <a:prstGeom prst="straightConnector1">
              <a:avLst/>
            </a:prstGeom>
            <a:solidFill>
              <a:srgbClr val="F79543"/>
            </a:solidFill>
            <a:ln w="25400" cap="flat" cmpd="sng">
              <a:solidFill>
                <a:srgbClr val="F79543"/>
              </a:solidFill>
              <a:prstDash val="solid"/>
              <a:round/>
              <a:headEnd type="none" w="sm" len="sm"/>
              <a:tailEnd type="none" w="sm" len="sm"/>
            </a:ln>
          </p:spPr>
        </p:cxnSp>
        <p:sp>
          <p:nvSpPr>
            <p:cNvPr id="557" name="Google Shape;557;p34"/>
            <p:cNvSpPr/>
            <p:nvPr/>
          </p:nvSpPr>
          <p:spPr>
            <a:xfrm>
              <a:off x="3340019" y="1108952"/>
              <a:ext cx="12194956" cy="10052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4"/>
            <p:cNvSpPr txBox="1"/>
            <p:nvPr/>
          </p:nvSpPr>
          <p:spPr>
            <a:xfrm>
              <a:off x="3340019" y="1108952"/>
              <a:ext cx="12194956" cy="1005256"/>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rgbClr val="000000"/>
                </a:buClr>
                <a:buSzPts val="2300"/>
                <a:buFont typeface="Arial"/>
                <a:buNone/>
              </a:pPr>
              <a:r>
                <a:rPr lang="en-GB" sz="2300" b="1" i="0" u="none" strike="noStrike" cap="none">
                  <a:solidFill>
                    <a:srgbClr val="000000"/>
                  </a:solidFill>
                  <a:latin typeface="Arial"/>
                  <a:ea typeface="Arial"/>
                  <a:cs typeface="Arial"/>
                  <a:sym typeface="Arial"/>
                </a:rPr>
                <a:t>Aktivität</a:t>
              </a:r>
              <a:r>
                <a:rPr lang="en-GB" sz="2300" b="0" i="0" u="none" strike="noStrike" cap="none">
                  <a:solidFill>
                    <a:srgbClr val="000000"/>
                  </a:solidFill>
                  <a:latin typeface="Arial"/>
                  <a:ea typeface="Arial"/>
                  <a:cs typeface="Arial"/>
                  <a:sym typeface="Arial"/>
                </a:rPr>
                <a:t>: Füllen Sie ein kurzes Quiz aus, um das Verständnis der Sicherheitsmaßnahmen zu überprüfen.</a:t>
              </a:r>
              <a:endParaRPr sz="2300" b="0" i="0" u="none" strike="noStrike" cap="none">
                <a:solidFill>
                  <a:srgbClr val="000000"/>
                </a:solidFill>
                <a:latin typeface="Arial"/>
                <a:ea typeface="Arial"/>
                <a:cs typeface="Arial"/>
                <a:sym typeface="Arial"/>
              </a:endParaRPr>
            </a:p>
          </p:txBody>
        </p:sp>
        <p:cxnSp>
          <p:nvCxnSpPr>
            <p:cNvPr id="559" name="Google Shape;559;p34"/>
            <p:cNvCxnSpPr/>
            <p:nvPr/>
          </p:nvCxnSpPr>
          <p:spPr>
            <a:xfrm>
              <a:off x="3106995" y="2114208"/>
              <a:ext cx="12427980" cy="0"/>
            </a:xfrm>
            <a:prstGeom prst="straightConnector1">
              <a:avLst/>
            </a:prstGeom>
            <a:solidFill>
              <a:srgbClr val="F79543"/>
            </a:solidFill>
            <a:ln w="25400" cap="flat" cmpd="sng">
              <a:solidFill>
                <a:srgbClr val="F79543"/>
              </a:solidFill>
              <a:prstDash val="solid"/>
              <a:round/>
              <a:headEnd type="none" w="sm" len="sm"/>
              <a:tailEnd type="none" w="sm" len="sm"/>
            </a:ln>
          </p:spPr>
        </p:cxnSp>
        <p:cxnSp>
          <p:nvCxnSpPr>
            <p:cNvPr id="560" name="Google Shape;560;p34"/>
            <p:cNvCxnSpPr/>
            <p:nvPr/>
          </p:nvCxnSpPr>
          <p:spPr>
            <a:xfrm>
              <a:off x="0" y="2165738"/>
              <a:ext cx="15534976" cy="0"/>
            </a:xfrm>
            <a:prstGeom prst="straightConnector1">
              <a:avLst/>
            </a:prstGeom>
            <a:solidFill>
              <a:schemeClr val="lt1"/>
            </a:solidFill>
            <a:ln w="25400" cap="flat" cmpd="sng">
              <a:solidFill>
                <a:srgbClr val="DF873F"/>
              </a:solidFill>
              <a:prstDash val="solid"/>
              <a:round/>
              <a:headEnd type="none" w="sm" len="sm"/>
              <a:tailEnd type="none" w="sm" len="sm"/>
            </a:ln>
          </p:spPr>
        </p:cxnSp>
        <p:sp>
          <p:nvSpPr>
            <p:cNvPr id="561" name="Google Shape;561;p34"/>
            <p:cNvSpPr/>
            <p:nvPr/>
          </p:nvSpPr>
          <p:spPr>
            <a:xfrm>
              <a:off x="0" y="2165738"/>
              <a:ext cx="3106995" cy="21625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4"/>
            <p:cNvSpPr txBox="1"/>
            <p:nvPr/>
          </p:nvSpPr>
          <p:spPr>
            <a:xfrm>
              <a:off x="0" y="2165738"/>
              <a:ext cx="3106995" cy="2162567"/>
            </a:xfrm>
            <a:prstGeom prst="rect">
              <a:avLst/>
            </a:prstGeom>
            <a:noFill/>
            <a:ln>
              <a:noFill/>
            </a:ln>
          </p:spPr>
          <p:txBody>
            <a:bodyPr spcFirstLastPara="1" wrap="square" lIns="240025" tIns="240025" rIns="240025" bIns="240025" anchor="t" anchorCtr="0">
              <a:noAutofit/>
            </a:bodyPr>
            <a:lstStyle/>
            <a:p>
              <a:pPr marL="0" marR="0" lvl="0" indent="0" algn="l" rtl="0">
                <a:lnSpc>
                  <a:spcPct val="90000"/>
                </a:lnSpc>
                <a:spcBef>
                  <a:spcPts val="0"/>
                </a:spcBef>
                <a:spcAft>
                  <a:spcPts val="0"/>
                </a:spcAft>
                <a:buClr>
                  <a:srgbClr val="000000"/>
                </a:buClr>
                <a:buSzPts val="6300"/>
                <a:buFont typeface="Arial"/>
                <a:buNone/>
              </a:pPr>
              <a:r>
                <a:rPr lang="en-GB" sz="6300" b="1" i="0" u="none" strike="noStrike" cap="none">
                  <a:solidFill>
                    <a:srgbClr val="000000"/>
                  </a:solidFill>
                  <a:latin typeface="Arial"/>
                  <a:ea typeface="Arial"/>
                  <a:cs typeface="Arial"/>
                  <a:sym typeface="Arial"/>
                </a:rPr>
                <a:t>In-Class</a:t>
              </a:r>
              <a:endParaRPr sz="6300" b="0" i="0" u="none" strike="noStrike" cap="none">
                <a:solidFill>
                  <a:srgbClr val="000000"/>
                </a:solidFill>
                <a:latin typeface="Arial"/>
                <a:ea typeface="Arial"/>
                <a:cs typeface="Arial"/>
                <a:sym typeface="Arial"/>
              </a:endParaRPr>
            </a:p>
          </p:txBody>
        </p:sp>
        <p:sp>
          <p:nvSpPr>
            <p:cNvPr id="563" name="Google Shape;563;p34"/>
            <p:cNvSpPr/>
            <p:nvPr/>
          </p:nvSpPr>
          <p:spPr>
            <a:xfrm>
              <a:off x="3340019" y="2216001"/>
              <a:ext cx="12194956" cy="10052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4"/>
            <p:cNvSpPr txBox="1"/>
            <p:nvPr/>
          </p:nvSpPr>
          <p:spPr>
            <a:xfrm>
              <a:off x="3340019" y="2216001"/>
              <a:ext cx="12194956" cy="1005256"/>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rgbClr val="000000"/>
                </a:buClr>
                <a:buSzPts val="2300"/>
                <a:buFont typeface="Arial"/>
                <a:buNone/>
              </a:pPr>
              <a:r>
                <a:rPr lang="en-GB" sz="2300" b="1" i="0" u="none" strike="noStrike" cap="none">
                  <a:solidFill>
                    <a:srgbClr val="000000"/>
                  </a:solidFill>
                  <a:latin typeface="Arial"/>
                  <a:ea typeface="Arial"/>
                  <a:cs typeface="Arial"/>
                  <a:sym typeface="Arial"/>
                </a:rPr>
                <a:t>Praktische Aufgabe</a:t>
              </a:r>
              <a:r>
                <a:rPr lang="en-GB" sz="2300" b="0" i="0" u="none" strike="noStrike" cap="none">
                  <a:solidFill>
                    <a:srgbClr val="000000"/>
                  </a:solidFill>
                  <a:latin typeface="Arial"/>
                  <a:ea typeface="Arial"/>
                  <a:cs typeface="Arial"/>
                  <a:sym typeface="Arial"/>
                </a:rPr>
                <a:t>: Kleingruppen bauen Schaltkreise auf, beheben Probleme und präsentieren ihren Aufbau für das Feedback der anderen Teilnehmer.</a:t>
              </a:r>
              <a:endParaRPr sz="2300" b="0" i="0" u="none" strike="noStrike" cap="none">
                <a:solidFill>
                  <a:srgbClr val="000000"/>
                </a:solidFill>
                <a:latin typeface="Arial"/>
                <a:ea typeface="Arial"/>
                <a:cs typeface="Arial"/>
                <a:sym typeface="Arial"/>
              </a:endParaRPr>
            </a:p>
          </p:txBody>
        </p:sp>
        <p:cxnSp>
          <p:nvCxnSpPr>
            <p:cNvPr id="565" name="Google Shape;565;p34"/>
            <p:cNvCxnSpPr/>
            <p:nvPr/>
          </p:nvCxnSpPr>
          <p:spPr>
            <a:xfrm>
              <a:off x="3106995" y="3221257"/>
              <a:ext cx="12427980" cy="0"/>
            </a:xfrm>
            <a:prstGeom prst="straightConnector1">
              <a:avLst/>
            </a:prstGeom>
            <a:solidFill>
              <a:srgbClr val="F79543"/>
            </a:solidFill>
            <a:ln w="25400" cap="flat" cmpd="sng">
              <a:solidFill>
                <a:srgbClr val="F79543"/>
              </a:solidFill>
              <a:prstDash val="solid"/>
              <a:round/>
              <a:headEnd type="none" w="sm" len="sm"/>
              <a:tailEnd type="none" w="sm" len="sm"/>
            </a:ln>
          </p:spPr>
        </p:cxnSp>
        <p:sp>
          <p:nvSpPr>
            <p:cNvPr id="566" name="Google Shape;566;p34"/>
            <p:cNvSpPr/>
            <p:nvPr/>
          </p:nvSpPr>
          <p:spPr>
            <a:xfrm>
              <a:off x="3340019" y="3271520"/>
              <a:ext cx="12194956" cy="10052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4"/>
            <p:cNvSpPr txBox="1"/>
            <p:nvPr/>
          </p:nvSpPr>
          <p:spPr>
            <a:xfrm>
              <a:off x="3340019" y="3271520"/>
              <a:ext cx="12194956" cy="1005256"/>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rgbClr val="000000"/>
                </a:buClr>
                <a:buSzPts val="2300"/>
                <a:buFont typeface="Arial"/>
                <a:buNone/>
              </a:pPr>
              <a:r>
                <a:rPr lang="en-GB" sz="2300" b="1" i="0" u="none" strike="noStrike" cap="none">
                  <a:solidFill>
                    <a:srgbClr val="000000"/>
                  </a:solidFill>
                  <a:latin typeface="Arial"/>
                  <a:ea typeface="Arial"/>
                  <a:cs typeface="Arial"/>
                  <a:sym typeface="Arial"/>
                </a:rPr>
                <a:t>Kollaboration</a:t>
              </a:r>
              <a:r>
                <a:rPr lang="en-GB" sz="2300" b="0" i="0" u="none" strike="noStrike" cap="none">
                  <a:solidFill>
                    <a:srgbClr val="000000"/>
                  </a:solidFill>
                  <a:latin typeface="Arial"/>
                  <a:ea typeface="Arial"/>
                  <a:cs typeface="Arial"/>
                  <a:sym typeface="Arial"/>
                </a:rPr>
                <a:t>: Die Gruppen arbeiten zusammen, um gemeinsame Verdrahtungsprobleme zu ermitteln und zu lösen, wobei jedes Mitglied seine spezifischen Fähigkeiten einbringt.</a:t>
              </a:r>
              <a:endParaRPr sz="2300" b="0" i="0" u="none" strike="noStrike" cap="none">
                <a:solidFill>
                  <a:srgbClr val="000000"/>
                </a:solidFill>
                <a:latin typeface="Arial"/>
                <a:ea typeface="Arial"/>
                <a:cs typeface="Arial"/>
                <a:sym typeface="Arial"/>
              </a:endParaRPr>
            </a:p>
          </p:txBody>
        </p:sp>
        <p:cxnSp>
          <p:nvCxnSpPr>
            <p:cNvPr id="568" name="Google Shape;568;p34"/>
            <p:cNvCxnSpPr/>
            <p:nvPr/>
          </p:nvCxnSpPr>
          <p:spPr>
            <a:xfrm>
              <a:off x="3106995" y="4276776"/>
              <a:ext cx="12427980" cy="0"/>
            </a:xfrm>
            <a:prstGeom prst="straightConnector1">
              <a:avLst/>
            </a:prstGeom>
            <a:solidFill>
              <a:srgbClr val="F79543"/>
            </a:solidFill>
            <a:ln w="25400" cap="flat" cmpd="sng">
              <a:solidFill>
                <a:srgbClr val="F79543"/>
              </a:solidFill>
              <a:prstDash val="solid"/>
              <a:round/>
              <a:headEnd type="none" w="sm" len="sm"/>
              <a:tailEnd type="none" w="sm" len="sm"/>
            </a:ln>
          </p:spPr>
        </p:cxnSp>
        <p:cxnSp>
          <p:nvCxnSpPr>
            <p:cNvPr id="569" name="Google Shape;569;p34"/>
            <p:cNvCxnSpPr/>
            <p:nvPr/>
          </p:nvCxnSpPr>
          <p:spPr>
            <a:xfrm>
              <a:off x="0" y="4328306"/>
              <a:ext cx="15534976" cy="0"/>
            </a:xfrm>
            <a:prstGeom prst="straightConnector1">
              <a:avLst/>
            </a:prstGeom>
            <a:solidFill>
              <a:schemeClr val="lt1"/>
            </a:solidFill>
            <a:ln w="25400" cap="flat" cmpd="sng">
              <a:solidFill>
                <a:srgbClr val="DF873F"/>
              </a:solidFill>
              <a:prstDash val="solid"/>
              <a:round/>
              <a:headEnd type="none" w="sm" len="sm"/>
              <a:tailEnd type="none" w="sm" len="sm"/>
            </a:ln>
          </p:spPr>
        </p:cxnSp>
        <p:sp>
          <p:nvSpPr>
            <p:cNvPr id="570" name="Google Shape;570;p34"/>
            <p:cNvSpPr/>
            <p:nvPr/>
          </p:nvSpPr>
          <p:spPr>
            <a:xfrm>
              <a:off x="0" y="4328306"/>
              <a:ext cx="3106995" cy="21625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4"/>
            <p:cNvSpPr txBox="1"/>
            <p:nvPr/>
          </p:nvSpPr>
          <p:spPr>
            <a:xfrm>
              <a:off x="0" y="4328306"/>
              <a:ext cx="3106995" cy="2162567"/>
            </a:xfrm>
            <a:prstGeom prst="rect">
              <a:avLst/>
            </a:prstGeom>
            <a:noFill/>
            <a:ln>
              <a:noFill/>
            </a:ln>
          </p:spPr>
          <p:txBody>
            <a:bodyPr spcFirstLastPara="1" wrap="square" lIns="240025" tIns="240025" rIns="240025" bIns="240025" anchor="t" anchorCtr="0">
              <a:noAutofit/>
            </a:bodyPr>
            <a:lstStyle/>
            <a:p>
              <a:pPr marL="0" marR="0" lvl="0" indent="0" algn="l" rtl="0">
                <a:lnSpc>
                  <a:spcPct val="90000"/>
                </a:lnSpc>
                <a:spcBef>
                  <a:spcPts val="0"/>
                </a:spcBef>
                <a:spcAft>
                  <a:spcPts val="0"/>
                </a:spcAft>
                <a:buClr>
                  <a:srgbClr val="000000"/>
                </a:buClr>
                <a:buSzPts val="6300"/>
                <a:buFont typeface="Arial"/>
                <a:buNone/>
              </a:pPr>
              <a:r>
                <a:rPr lang="en-GB" sz="6300" b="1" i="0" u="none" strike="noStrike" cap="none">
                  <a:solidFill>
                    <a:srgbClr val="000000"/>
                  </a:solidFill>
                  <a:latin typeface="Arial"/>
                  <a:ea typeface="Arial"/>
                  <a:cs typeface="Arial"/>
                  <a:sym typeface="Arial"/>
                </a:rPr>
                <a:t>Post-Class</a:t>
              </a:r>
              <a:endParaRPr sz="6300" b="0" i="0" u="none" strike="noStrike" cap="none">
                <a:solidFill>
                  <a:srgbClr val="000000"/>
                </a:solidFill>
                <a:latin typeface="Arial"/>
                <a:ea typeface="Arial"/>
                <a:cs typeface="Arial"/>
                <a:sym typeface="Arial"/>
              </a:endParaRPr>
            </a:p>
          </p:txBody>
        </p:sp>
        <p:sp>
          <p:nvSpPr>
            <p:cNvPr id="572" name="Google Shape;572;p34"/>
            <p:cNvSpPr/>
            <p:nvPr/>
          </p:nvSpPr>
          <p:spPr>
            <a:xfrm>
              <a:off x="3340019" y="4426508"/>
              <a:ext cx="12194956" cy="19640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4"/>
            <p:cNvSpPr txBox="1"/>
            <p:nvPr/>
          </p:nvSpPr>
          <p:spPr>
            <a:xfrm>
              <a:off x="3340019" y="4426508"/>
              <a:ext cx="12194956" cy="196405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rgbClr val="000000"/>
                </a:buClr>
                <a:buSzPts val="2300"/>
                <a:buFont typeface="Arial"/>
                <a:buNone/>
              </a:pPr>
              <a:r>
                <a:rPr lang="en-GB" sz="2300" b="1" i="0" u="none" strike="noStrike" cap="none">
                  <a:solidFill>
                    <a:srgbClr val="000000"/>
                  </a:solidFill>
                  <a:latin typeface="Arial"/>
                  <a:ea typeface="Arial"/>
                  <a:cs typeface="Arial"/>
                  <a:sym typeface="Arial"/>
                </a:rPr>
                <a:t>Aufgabe zur Reflexion</a:t>
              </a:r>
              <a:r>
                <a:rPr lang="en-GB" sz="2300" b="0" i="0" u="none" strike="noStrike" cap="none">
                  <a:solidFill>
                    <a:srgbClr val="000000"/>
                  </a:solidFill>
                  <a:latin typeface="Arial"/>
                  <a:ea typeface="Arial"/>
                  <a:cs typeface="Arial"/>
                  <a:sym typeface="Arial"/>
                </a:rPr>
                <a:t>: Erstellen Sie eine Reflexion über die Herausforderungen, die sich Ihnen stellten, die angewandten Lösungen und die Umsetzung der Sicherheitsprotokolle während der Aktivität.</a:t>
              </a:r>
              <a:endParaRPr sz="2300" b="0" i="0" u="none" strike="noStrike" cap="none">
                <a:solidFill>
                  <a:srgbClr val="000000"/>
                </a:solidFill>
                <a:latin typeface="Arial"/>
                <a:ea typeface="Arial"/>
                <a:cs typeface="Arial"/>
                <a:sym typeface="Arial"/>
              </a:endParaRPr>
            </a:p>
          </p:txBody>
        </p:sp>
        <p:cxnSp>
          <p:nvCxnSpPr>
            <p:cNvPr id="574" name="Google Shape;574;p34"/>
            <p:cNvCxnSpPr/>
            <p:nvPr/>
          </p:nvCxnSpPr>
          <p:spPr>
            <a:xfrm>
              <a:off x="3106995" y="6390559"/>
              <a:ext cx="12427980" cy="0"/>
            </a:xfrm>
            <a:prstGeom prst="straightConnector1">
              <a:avLst/>
            </a:prstGeom>
            <a:solidFill>
              <a:srgbClr val="F79543"/>
            </a:solidFill>
            <a:ln w="25400" cap="flat" cmpd="sng">
              <a:solidFill>
                <a:srgbClr val="F79543"/>
              </a:solidFill>
              <a:prstDash val="solid"/>
              <a:round/>
              <a:headEnd type="none" w="sm" len="sm"/>
              <a:tailEnd type="none" w="sm" len="sm"/>
            </a:ln>
          </p:spPr>
        </p:cxnSp>
      </p:grpSp>
      <p:pic>
        <p:nvPicPr>
          <p:cNvPr id="2" name="Picture 1" descr="Blue text on a white background&#10;&#10;Description automatically generated">
            <a:extLst>
              <a:ext uri="{FF2B5EF4-FFF2-40B4-BE49-F238E27FC236}">
                <a16:creationId xmlns:a16="http://schemas.microsoft.com/office/drawing/2014/main" id="{D1AC1639-B4A8-528D-705E-BEC9D0ACAB82}"/>
              </a:ext>
            </a:extLst>
          </p:cNvPr>
          <p:cNvPicPr>
            <a:picLocks noChangeAspect="1"/>
          </p:cNvPicPr>
          <p:nvPr/>
        </p:nvPicPr>
        <p:blipFill>
          <a:blip r:embed="rId6"/>
          <a:stretch>
            <a:fillRect/>
          </a:stretch>
        </p:blipFill>
        <p:spPr>
          <a:xfrm>
            <a:off x="2692299" y="9344490"/>
            <a:ext cx="2291558" cy="48075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78"/>
        <p:cNvGrpSpPr/>
        <p:nvPr/>
      </p:nvGrpSpPr>
      <p:grpSpPr>
        <a:xfrm>
          <a:off x="0" y="0"/>
          <a:ext cx="0" cy="0"/>
          <a:chOff x="0" y="0"/>
          <a:chExt cx="0" cy="0"/>
        </a:xfrm>
      </p:grpSpPr>
      <p:sp>
        <p:nvSpPr>
          <p:cNvPr id="579" name="Google Shape;579;p9"/>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0" name="Google Shape;580;p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1" name="Google Shape;581;p9"/>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2" name="Google Shape;582;p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3" name="Google Shape;583;p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4" name="Google Shape;584;p9"/>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5" name="Google Shape;585;p9"/>
          <p:cNvSpPr txBox="1"/>
          <p:nvPr/>
        </p:nvSpPr>
        <p:spPr>
          <a:xfrm>
            <a:off x="3058697" y="773904"/>
            <a:ext cx="13265244" cy="1184812"/>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GB" sz="6999" b="0" i="0" u="none" strike="noStrike" cap="none">
                <a:solidFill>
                  <a:srgbClr val="033C5B"/>
                </a:solidFill>
                <a:latin typeface="Arial"/>
                <a:ea typeface="Arial"/>
                <a:cs typeface="Arial"/>
                <a:sym typeface="Arial"/>
              </a:rPr>
              <a:t>Reflexionsaktivität</a:t>
            </a:r>
            <a:endParaRPr sz="1400" b="0" i="0" u="none" strike="noStrike" cap="none">
              <a:solidFill>
                <a:srgbClr val="000000"/>
              </a:solidFill>
              <a:latin typeface="Arial"/>
              <a:ea typeface="Arial"/>
              <a:cs typeface="Arial"/>
              <a:sym typeface="Arial"/>
            </a:endParaRPr>
          </a:p>
        </p:txBody>
      </p:sp>
      <p:sp>
        <p:nvSpPr>
          <p:cNvPr id="586" name="Google Shape;586;p9"/>
          <p:cNvSpPr txBox="1"/>
          <p:nvPr/>
        </p:nvSpPr>
        <p:spPr>
          <a:xfrm>
            <a:off x="3058697" y="1896151"/>
            <a:ext cx="13552903" cy="1119922"/>
          </a:xfrm>
          <a:prstGeom prst="rect">
            <a:avLst/>
          </a:prstGeom>
          <a:noFill/>
          <a:ln>
            <a:noFill/>
          </a:ln>
        </p:spPr>
        <p:txBody>
          <a:bodyPr spcFirstLastPara="1" wrap="square" lIns="0" tIns="0" rIns="0" bIns="0" anchor="t" anchorCtr="0">
            <a:spAutoFit/>
          </a:bodyPr>
          <a:lstStyle/>
          <a:p>
            <a:pPr marL="457200" marR="0" lvl="0" indent="-457200" algn="l" rtl="0">
              <a:lnSpc>
                <a:spcPct val="140015"/>
              </a:lnSpc>
              <a:spcBef>
                <a:spcPts val="0"/>
              </a:spcBef>
              <a:spcAft>
                <a:spcPts val="0"/>
              </a:spcAft>
              <a:buClr>
                <a:srgbClr val="000000"/>
              </a:buClr>
              <a:buSzPts val="2599"/>
              <a:buFont typeface="Arial"/>
              <a:buChar char="•"/>
            </a:pPr>
            <a:r>
              <a:rPr lang="en-GB" sz="2599" b="0" i="0" u="none" strike="noStrike" cap="none">
                <a:solidFill>
                  <a:srgbClr val="121212"/>
                </a:solidFill>
                <a:latin typeface="Arial"/>
                <a:ea typeface="Arial"/>
                <a:cs typeface="Arial"/>
                <a:sym typeface="Arial"/>
              </a:rPr>
              <a:t>Wie fördert meine derzeitige Unterrichtsgestaltung das aktive Lernen und die Zusammenarbeit zwischen den Schülern?</a:t>
            </a:r>
            <a:endParaRPr sz="2599" b="0" i="0" u="none" strike="noStrike" cap="none">
              <a:solidFill>
                <a:srgbClr val="121212"/>
              </a:solidFill>
              <a:latin typeface="Arial"/>
              <a:ea typeface="Arial"/>
              <a:cs typeface="Arial"/>
              <a:sym typeface="Arial"/>
            </a:endParaRPr>
          </a:p>
        </p:txBody>
      </p:sp>
      <p:sp>
        <p:nvSpPr>
          <p:cNvPr id="587" name="Google Shape;587;p9"/>
          <p:cNvSpPr txBox="1"/>
          <p:nvPr/>
        </p:nvSpPr>
        <p:spPr>
          <a:xfrm>
            <a:off x="3402573" y="2849728"/>
            <a:ext cx="10524442" cy="578615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2400"/>
              </a:spcBef>
              <a:spcAft>
                <a:spcPts val="0"/>
              </a:spcAft>
              <a:buClr>
                <a:srgbClr val="121212"/>
              </a:buClr>
              <a:buSzPts val="1400"/>
              <a:buFont typeface="Calibri"/>
              <a:buAutoNum type="arabicPeriod"/>
            </a:pPr>
            <a:r>
              <a:rPr lang="en-GB" sz="1800" b="1" i="0" u="none" strike="noStrike" cap="none" dirty="0">
                <a:solidFill>
                  <a:srgbClr val="121212"/>
                </a:solidFill>
                <a:latin typeface="Arial"/>
                <a:ea typeface="Arial"/>
                <a:cs typeface="Arial"/>
                <a:sym typeface="Arial"/>
              </a:rPr>
              <a:t>Engagement und </a:t>
            </a:r>
            <a:r>
              <a:rPr lang="en-GB" sz="1800" b="1" i="0" u="none" strike="noStrike" cap="none" dirty="0" err="1">
                <a:solidFill>
                  <a:srgbClr val="121212"/>
                </a:solidFill>
                <a:latin typeface="Arial"/>
                <a:ea typeface="Arial"/>
                <a:cs typeface="Arial"/>
                <a:sym typeface="Arial"/>
              </a:rPr>
              <a:t>Vorbereitung</a:t>
            </a:r>
            <a:r>
              <a:rPr lang="en-GB" sz="1800" b="1" i="0" u="none" strike="noStrike" cap="none" dirty="0">
                <a:solidFill>
                  <a:srgbClr val="121212"/>
                </a:solidFill>
                <a:latin typeface="Arial"/>
                <a:ea typeface="Arial"/>
                <a:cs typeface="Arial"/>
                <a:sym typeface="Arial"/>
              </a:rPr>
              <a:t>: </a:t>
            </a:r>
            <a:r>
              <a:rPr lang="en-GB" sz="1800" b="0" i="0" u="none" strike="noStrike" cap="none" dirty="0">
                <a:solidFill>
                  <a:srgbClr val="121212"/>
                </a:solidFill>
                <a:latin typeface="Arial"/>
                <a:ea typeface="Arial"/>
                <a:cs typeface="Arial"/>
                <a:sym typeface="Arial"/>
              </a:rPr>
              <a:t>Wie </a:t>
            </a:r>
            <a:r>
              <a:rPr lang="en-GB" sz="1800" b="0" i="0" u="none" strike="noStrike" cap="none" dirty="0" err="1">
                <a:solidFill>
                  <a:srgbClr val="121212"/>
                </a:solidFill>
                <a:latin typeface="Arial"/>
                <a:ea typeface="Arial"/>
                <a:cs typeface="Arial"/>
                <a:sym typeface="Arial"/>
              </a:rPr>
              <a:t>stelle</a:t>
            </a:r>
            <a:r>
              <a:rPr lang="en-GB" sz="1800" b="0" i="0" u="none" strike="noStrike" cap="none" dirty="0">
                <a:solidFill>
                  <a:srgbClr val="121212"/>
                </a:solidFill>
                <a:latin typeface="Arial"/>
                <a:ea typeface="Arial"/>
                <a:cs typeface="Arial"/>
                <a:sym typeface="Arial"/>
              </a:rPr>
              <a:t> ich </a:t>
            </a:r>
            <a:r>
              <a:rPr lang="en-GB" sz="1800" b="0" i="0" u="none" strike="noStrike" cap="none" dirty="0" err="1">
                <a:solidFill>
                  <a:srgbClr val="121212"/>
                </a:solidFill>
                <a:latin typeface="Arial"/>
                <a:ea typeface="Arial"/>
                <a:cs typeface="Arial"/>
                <a:sym typeface="Arial"/>
              </a:rPr>
              <a:t>sicher</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dass</a:t>
            </a:r>
            <a:r>
              <a:rPr lang="en-GB" sz="1800" b="0" i="0" u="none" strike="noStrike" cap="none" dirty="0">
                <a:solidFill>
                  <a:srgbClr val="121212"/>
                </a:solidFill>
                <a:latin typeface="Arial"/>
                <a:ea typeface="Arial"/>
                <a:cs typeface="Arial"/>
                <a:sym typeface="Arial"/>
              </a:rPr>
              <a:t> die </a:t>
            </a:r>
            <a:r>
              <a:rPr lang="en-GB" sz="1800" b="0" i="0" u="none" strike="noStrike" cap="none" dirty="0" err="1">
                <a:solidFill>
                  <a:srgbClr val="121212"/>
                </a:solidFill>
                <a:latin typeface="Arial"/>
                <a:ea typeface="Arial"/>
                <a:cs typeface="Arial"/>
                <a:sym typeface="Arial"/>
              </a:rPr>
              <a:t>Schülerinnen</a:t>
            </a:r>
            <a:r>
              <a:rPr lang="en-GB" sz="1800" b="0" i="0" u="none" strike="noStrike" cap="none" dirty="0">
                <a:solidFill>
                  <a:srgbClr val="121212"/>
                </a:solidFill>
                <a:latin typeface="Arial"/>
                <a:ea typeface="Arial"/>
                <a:cs typeface="Arial"/>
                <a:sym typeface="Arial"/>
              </a:rPr>
              <a:t> und </a:t>
            </a:r>
            <a:r>
              <a:rPr lang="en-GB" sz="1800" b="0" i="0" u="none" strike="noStrike" cap="none" dirty="0" err="1">
                <a:solidFill>
                  <a:srgbClr val="121212"/>
                </a:solidFill>
                <a:latin typeface="Arial"/>
                <a:ea typeface="Arial"/>
                <a:cs typeface="Arial"/>
                <a:sym typeface="Arial"/>
              </a:rPr>
              <a:t>Schüler</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vor</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dem</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Unterricht</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angemessen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vorbereitet</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sind</a:t>
            </a:r>
            <a:r>
              <a:rPr lang="en-GB" sz="1800" b="0" i="0" u="none" strike="noStrike" cap="none" dirty="0">
                <a:solidFill>
                  <a:srgbClr val="121212"/>
                </a:solidFill>
                <a:latin typeface="Arial"/>
                <a:ea typeface="Arial"/>
                <a:cs typeface="Arial"/>
                <a:sym typeface="Arial"/>
              </a:rPr>
              <a:t> und </a:t>
            </a:r>
            <a:r>
              <a:rPr lang="en-GB" sz="1800" b="0" i="0" u="none" strike="noStrike" cap="none" dirty="0" err="1">
                <a:solidFill>
                  <a:srgbClr val="121212"/>
                </a:solidFill>
                <a:latin typeface="Arial"/>
                <a:ea typeface="Arial"/>
                <a:cs typeface="Arial"/>
                <a:sym typeface="Arial"/>
              </a:rPr>
              <a:t>sich</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mit</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dem</a:t>
            </a:r>
            <a:r>
              <a:rPr lang="en-GB" sz="1800" b="0" i="0" u="none" strike="noStrike" cap="none" dirty="0">
                <a:solidFill>
                  <a:srgbClr val="121212"/>
                </a:solidFill>
                <a:latin typeface="Arial"/>
                <a:ea typeface="Arial"/>
                <a:cs typeface="Arial"/>
                <a:sym typeface="Arial"/>
              </a:rPr>
              <a:t> Stoff </a:t>
            </a:r>
            <a:r>
              <a:rPr lang="en-GB" sz="1800" b="0" i="0" u="none" strike="noStrike" cap="none" dirty="0" err="1">
                <a:solidFill>
                  <a:srgbClr val="121212"/>
                </a:solidFill>
                <a:latin typeface="Arial"/>
                <a:ea typeface="Arial"/>
                <a:cs typeface="Arial"/>
                <a:sym typeface="Arial"/>
              </a:rPr>
              <a:t>beschäftigen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Welche</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Strategien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könnte</a:t>
            </a:r>
            <a:r>
              <a:rPr lang="en-GB" sz="1800" b="0" i="0" u="none" strike="noStrike" cap="none" dirty="0">
                <a:solidFill>
                  <a:srgbClr val="121212"/>
                </a:solidFill>
                <a:latin typeface="Arial"/>
                <a:ea typeface="Arial"/>
                <a:cs typeface="Arial"/>
                <a:sym typeface="Arial"/>
              </a:rPr>
              <a:t> ich </a:t>
            </a:r>
            <a:r>
              <a:rPr lang="en-GB" sz="1800" b="0" i="0" u="none" strike="noStrike" cap="none" dirty="0" err="1">
                <a:solidFill>
                  <a:srgbClr val="121212"/>
                </a:solidFill>
                <a:latin typeface="Arial"/>
                <a:ea typeface="Arial"/>
                <a:cs typeface="Arial"/>
                <a:sym typeface="Arial"/>
              </a:rPr>
              <a:t>anwenden</a:t>
            </a:r>
            <a:r>
              <a:rPr lang="en-GB" sz="1800" b="0" i="0" u="none" strike="noStrike" cap="none" dirty="0">
                <a:solidFill>
                  <a:srgbClr val="121212"/>
                </a:solidFill>
                <a:latin typeface="Arial"/>
                <a:ea typeface="Arial"/>
                <a:cs typeface="Arial"/>
                <a:sym typeface="Arial"/>
              </a:rPr>
              <a:t>, um das Engagement </a:t>
            </a:r>
            <a:r>
              <a:rPr lang="en-GB" sz="1800" b="0" i="0" u="none" strike="noStrike" cap="none" dirty="0" err="1">
                <a:solidFill>
                  <a:srgbClr val="121212"/>
                </a:solidFill>
                <a:latin typeface="Arial"/>
                <a:ea typeface="Arial"/>
                <a:cs typeface="Arial"/>
                <a:sym typeface="Arial"/>
              </a:rPr>
              <a:t>vor</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dem</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Unterricht</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zu</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verbessern</a:t>
            </a:r>
            <a:r>
              <a:rPr lang="en-GB" sz="1800" b="0" i="0" u="none" strike="noStrike" cap="none" dirty="0">
                <a:solidFill>
                  <a:srgbClr val="121212"/>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2400"/>
              </a:spcBef>
              <a:spcAft>
                <a:spcPts val="0"/>
              </a:spcAft>
              <a:buClr>
                <a:srgbClr val="121212"/>
              </a:buClr>
              <a:buSzPts val="1400"/>
              <a:buFont typeface="Calibri"/>
              <a:buAutoNum type="arabicPeriod"/>
            </a:pPr>
            <a:r>
              <a:rPr lang="en-GB" sz="1800" b="1" i="0" u="none" strike="noStrike" cap="none" dirty="0" err="1">
                <a:solidFill>
                  <a:srgbClr val="121212"/>
                </a:solidFill>
                <a:latin typeface="Arial"/>
                <a:ea typeface="Arial"/>
                <a:cs typeface="Arial"/>
                <a:sym typeface="Arial"/>
              </a:rPr>
              <a:t>Gemeinsame</a:t>
            </a:r>
            <a:r>
              <a:rPr lang="en-GB" sz="1800" b="1" i="0" u="none" strike="noStrike" cap="none" dirty="0">
                <a:solidFill>
                  <a:srgbClr val="121212"/>
                </a:solidFill>
                <a:latin typeface="Arial"/>
                <a:ea typeface="Arial"/>
                <a:cs typeface="Arial"/>
                <a:sym typeface="Arial"/>
              </a:rPr>
              <a:t> </a:t>
            </a:r>
            <a:r>
              <a:rPr lang="en-GB" sz="1800" b="1" i="0" u="none" strike="noStrike" cap="none" dirty="0" err="1">
                <a:solidFill>
                  <a:srgbClr val="121212"/>
                </a:solidFill>
                <a:latin typeface="Arial"/>
                <a:ea typeface="Arial"/>
                <a:cs typeface="Arial"/>
                <a:sym typeface="Arial"/>
              </a:rPr>
              <a:t>Aktivitäten</a:t>
            </a:r>
            <a:r>
              <a:rPr lang="en-GB" sz="1800" b="1"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Denken</a:t>
            </a:r>
            <a:r>
              <a:rPr lang="en-GB" sz="1800" b="0" i="0" u="none" strike="noStrike" cap="none" dirty="0">
                <a:solidFill>
                  <a:srgbClr val="121212"/>
                </a:solidFill>
                <a:latin typeface="Arial"/>
                <a:ea typeface="Arial"/>
                <a:cs typeface="Arial"/>
                <a:sym typeface="Arial"/>
              </a:rPr>
              <a:t> Sie </a:t>
            </a:r>
            <a:r>
              <a:rPr lang="en-GB" sz="1800" b="0" i="0" u="none" strike="noStrike" cap="none" dirty="0" err="1">
                <a:solidFill>
                  <a:srgbClr val="121212"/>
                </a:solidFill>
                <a:latin typeface="Arial"/>
                <a:ea typeface="Arial"/>
                <a:cs typeface="Arial"/>
                <a:sym typeface="Arial"/>
              </a:rPr>
              <a:t>über</a:t>
            </a:r>
            <a:r>
              <a:rPr lang="en-GB" sz="1800" b="0" i="0" u="none" strike="noStrike" cap="none" dirty="0">
                <a:solidFill>
                  <a:srgbClr val="121212"/>
                </a:solidFill>
                <a:latin typeface="Arial"/>
                <a:ea typeface="Arial"/>
                <a:cs typeface="Arial"/>
                <a:sym typeface="Arial"/>
              </a:rPr>
              <a:t> die </a:t>
            </a:r>
            <a:r>
              <a:rPr lang="en-GB" sz="1800" b="0" i="0" u="none" strike="noStrike" cap="none" dirty="0" err="1">
                <a:solidFill>
                  <a:srgbClr val="121212"/>
                </a:solidFill>
                <a:latin typeface="Arial"/>
                <a:ea typeface="Arial"/>
                <a:cs typeface="Arial"/>
                <a:sym typeface="Arial"/>
              </a:rPr>
              <a:t>gemeinschaftlichen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Aktivitäten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nach</a:t>
            </a:r>
            <a:r>
              <a:rPr lang="en-GB" sz="1800" b="0" i="0" u="none" strike="noStrike" cap="none" dirty="0">
                <a:solidFill>
                  <a:srgbClr val="121212"/>
                </a:solidFill>
                <a:latin typeface="Arial"/>
                <a:ea typeface="Arial"/>
                <a:cs typeface="Arial"/>
                <a:sym typeface="Arial"/>
              </a:rPr>
              <a:t>, die Sie </a:t>
            </a:r>
            <a:r>
              <a:rPr lang="en-GB" sz="1800" b="0" i="0" u="none" strike="noStrike" cap="none" dirty="0" err="1">
                <a:solidFill>
                  <a:srgbClr val="121212"/>
                </a:solidFill>
                <a:latin typeface="Arial"/>
                <a:ea typeface="Arial"/>
                <a:cs typeface="Arial"/>
                <a:sym typeface="Arial"/>
              </a:rPr>
              <a:t>derzeit</a:t>
            </a:r>
            <a:r>
              <a:rPr lang="en-GB" sz="1800" b="0" i="0" u="none" strike="noStrike" cap="none" dirty="0">
                <a:solidFill>
                  <a:srgbClr val="121212"/>
                </a:solidFill>
                <a:latin typeface="Arial"/>
                <a:ea typeface="Arial"/>
                <a:cs typeface="Arial"/>
                <a:sym typeface="Arial"/>
              </a:rPr>
              <a:t> in </a:t>
            </a:r>
            <a:r>
              <a:rPr lang="en-GB" sz="1800" b="0" i="0" u="none" strike="noStrike" cap="none" dirty="0" err="1">
                <a:solidFill>
                  <a:srgbClr val="121212"/>
                </a:solidFill>
                <a:latin typeface="Arial"/>
                <a:ea typeface="Arial"/>
                <a:cs typeface="Arial"/>
                <a:sym typeface="Arial"/>
              </a:rPr>
              <a:t>Ihrem</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Unterricht</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einsetzen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Fördern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sie</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ein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tiefes</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Verständnis</a:t>
            </a:r>
            <a:r>
              <a:rPr lang="en-GB" sz="1800" b="0" i="0" u="none" strike="noStrike" cap="none" dirty="0">
                <a:solidFill>
                  <a:srgbClr val="121212"/>
                </a:solidFill>
                <a:latin typeface="Arial"/>
                <a:ea typeface="Arial"/>
                <a:cs typeface="Arial"/>
                <a:sym typeface="Arial"/>
              </a:rPr>
              <a:t> und die </a:t>
            </a:r>
            <a:r>
              <a:rPr lang="en-GB" sz="1800" b="0" i="0" u="none" strike="noStrike" cap="none" dirty="0" err="1">
                <a:solidFill>
                  <a:srgbClr val="121212"/>
                </a:solidFill>
                <a:latin typeface="Arial"/>
                <a:ea typeface="Arial"/>
                <a:cs typeface="Arial"/>
                <a:sym typeface="Arial"/>
              </a:rPr>
              <a:t>Interaktion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zwischen</a:t>
            </a:r>
            <a:r>
              <a:rPr lang="en-GB" sz="1800" b="0" i="0" u="none" strike="noStrike" cap="none" dirty="0">
                <a:solidFill>
                  <a:srgbClr val="121212"/>
                </a:solidFill>
                <a:latin typeface="Arial"/>
                <a:ea typeface="Arial"/>
                <a:cs typeface="Arial"/>
                <a:sym typeface="Arial"/>
              </a:rPr>
              <a:t> den </a:t>
            </a:r>
            <a:r>
              <a:rPr lang="en-GB" sz="1800" b="0" i="0" u="none" strike="noStrike" cap="none" dirty="0" err="1">
                <a:solidFill>
                  <a:srgbClr val="121212"/>
                </a:solidFill>
                <a:latin typeface="Arial"/>
                <a:ea typeface="Arial"/>
                <a:cs typeface="Arial"/>
                <a:sym typeface="Arial"/>
              </a:rPr>
              <a:t>Schülern</a:t>
            </a:r>
            <a:r>
              <a:rPr lang="en-GB" sz="1800" b="0" i="0" u="none" strike="noStrike" cap="none" dirty="0">
                <a:solidFill>
                  <a:srgbClr val="121212"/>
                </a:solidFill>
                <a:latin typeface="Arial"/>
                <a:ea typeface="Arial"/>
                <a:cs typeface="Arial"/>
                <a:sym typeface="Arial"/>
              </a:rPr>
              <a:t>? Wie </a:t>
            </a:r>
            <a:r>
              <a:rPr lang="en-GB" sz="1800" b="0" i="0" u="none" strike="noStrike" cap="none" dirty="0" err="1">
                <a:solidFill>
                  <a:srgbClr val="121212"/>
                </a:solidFill>
                <a:latin typeface="Arial"/>
                <a:ea typeface="Arial"/>
                <a:cs typeface="Arial"/>
                <a:sym typeface="Arial"/>
              </a:rPr>
              <a:t>können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sie</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verbessert</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werden</a:t>
            </a:r>
            <a:r>
              <a:rPr lang="en-GB" sz="1800" b="0" i="0" u="none" strike="noStrike" cap="none" dirty="0">
                <a:solidFill>
                  <a:srgbClr val="121212"/>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2400"/>
              </a:spcBef>
              <a:spcAft>
                <a:spcPts val="0"/>
              </a:spcAft>
              <a:buClr>
                <a:srgbClr val="121212"/>
              </a:buClr>
              <a:buSzPts val="1400"/>
              <a:buFont typeface="Calibri"/>
              <a:buAutoNum type="arabicPeriod"/>
            </a:pPr>
            <a:r>
              <a:rPr lang="en-GB" sz="1800" b="1" i="0" u="none" strike="noStrike" cap="none" dirty="0">
                <a:solidFill>
                  <a:srgbClr val="121212"/>
                </a:solidFill>
                <a:latin typeface="Arial"/>
                <a:ea typeface="Arial"/>
                <a:cs typeface="Arial"/>
                <a:sym typeface="Arial"/>
              </a:rPr>
              <a:t>Technologie-Integration: </a:t>
            </a:r>
            <a:r>
              <a:rPr lang="en-GB" sz="1800" b="0" i="0" u="none" strike="noStrike" cap="none" dirty="0" err="1">
                <a:solidFill>
                  <a:srgbClr val="121212"/>
                </a:solidFill>
                <a:latin typeface="Arial"/>
                <a:ea typeface="Arial"/>
                <a:cs typeface="Arial"/>
                <a:sym typeface="Arial"/>
              </a:rPr>
              <a:t>Überlegen</a:t>
            </a:r>
            <a:r>
              <a:rPr lang="en-GB" sz="1800" b="0" i="0" u="none" strike="noStrike" cap="none" dirty="0">
                <a:solidFill>
                  <a:srgbClr val="121212"/>
                </a:solidFill>
                <a:latin typeface="Arial"/>
                <a:ea typeface="Arial"/>
                <a:cs typeface="Arial"/>
                <a:sym typeface="Arial"/>
              </a:rPr>
              <a:t> Sie, </a:t>
            </a:r>
            <a:r>
              <a:rPr lang="en-GB" sz="1800" b="0" i="0" u="none" strike="noStrike" cap="none" dirty="0" err="1">
                <a:solidFill>
                  <a:srgbClr val="121212"/>
                </a:solidFill>
                <a:latin typeface="Arial"/>
                <a:ea typeface="Arial"/>
                <a:cs typeface="Arial"/>
                <a:sym typeface="Arial"/>
              </a:rPr>
              <a:t>welche</a:t>
            </a:r>
            <a:r>
              <a:rPr lang="en-GB" sz="1800" b="0" i="0" u="none" strike="noStrike" cap="none" dirty="0">
                <a:solidFill>
                  <a:srgbClr val="121212"/>
                </a:solidFill>
                <a:latin typeface="Arial"/>
                <a:ea typeface="Arial"/>
                <a:cs typeface="Arial"/>
                <a:sym typeface="Arial"/>
              </a:rPr>
              <a:t> Rolle die Technologie </a:t>
            </a:r>
            <a:r>
              <a:rPr lang="en-GB" sz="1800" b="0" i="0" u="none" strike="noStrike" cap="none" dirty="0" err="1">
                <a:solidFill>
                  <a:srgbClr val="121212"/>
                </a:solidFill>
                <a:latin typeface="Arial"/>
                <a:ea typeface="Arial"/>
                <a:cs typeface="Arial"/>
                <a:sym typeface="Arial"/>
              </a:rPr>
              <a:t>bei</a:t>
            </a:r>
            <a:r>
              <a:rPr lang="en-GB" sz="1800" b="0" i="0" u="none" strike="noStrike" cap="none" dirty="0">
                <a:solidFill>
                  <a:srgbClr val="121212"/>
                </a:solidFill>
                <a:latin typeface="Arial"/>
                <a:ea typeface="Arial"/>
                <a:cs typeface="Arial"/>
                <a:sym typeface="Arial"/>
              </a:rPr>
              <a:t> der </a:t>
            </a:r>
            <a:r>
              <a:rPr lang="en-GB" sz="1800" b="0" i="0" u="none" strike="noStrike" cap="none" dirty="0" err="1">
                <a:solidFill>
                  <a:srgbClr val="121212"/>
                </a:solidFill>
                <a:latin typeface="Arial"/>
                <a:ea typeface="Arial"/>
                <a:cs typeface="Arial"/>
                <a:sym typeface="Arial"/>
              </a:rPr>
              <a:t>Gestaltung</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Ihres</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Unterrichts</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spielt</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Wird</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ihr</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Potenzial</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zur</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Förderung</a:t>
            </a:r>
            <a:r>
              <a:rPr lang="en-GB" sz="1800" b="0" i="0" u="none" strike="noStrike" cap="none" dirty="0">
                <a:solidFill>
                  <a:srgbClr val="121212"/>
                </a:solidFill>
                <a:latin typeface="Arial"/>
                <a:ea typeface="Arial"/>
                <a:cs typeface="Arial"/>
                <a:sym typeface="Arial"/>
              </a:rPr>
              <a:t> der Zusammenarbeit und des </a:t>
            </a:r>
            <a:r>
              <a:rPr lang="en-GB" sz="1800" b="0" i="0" u="none" strike="noStrike" cap="none" dirty="0" err="1">
                <a:solidFill>
                  <a:srgbClr val="121212"/>
                </a:solidFill>
                <a:latin typeface="Arial"/>
                <a:ea typeface="Arial"/>
                <a:cs typeface="Arial"/>
                <a:sym typeface="Arial"/>
              </a:rPr>
              <a:t>aktiven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Lernens</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voll</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ausgeschöpft</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Welche</a:t>
            </a:r>
            <a:r>
              <a:rPr lang="en-GB" sz="1800" b="0" i="0" u="none" strike="noStrike" cap="none" dirty="0">
                <a:solidFill>
                  <a:srgbClr val="121212"/>
                </a:solidFill>
                <a:latin typeface="Arial"/>
                <a:ea typeface="Arial"/>
                <a:cs typeface="Arial"/>
                <a:sym typeface="Arial"/>
              </a:rPr>
              <a:t> Tools </a:t>
            </a:r>
            <a:r>
              <a:rPr lang="en-GB" sz="1800" b="0" i="0" u="none" strike="noStrike" cap="none" dirty="0" err="1">
                <a:solidFill>
                  <a:srgbClr val="121212"/>
                </a:solidFill>
                <a:latin typeface="Arial"/>
                <a:ea typeface="Arial"/>
                <a:cs typeface="Arial"/>
                <a:sym typeface="Arial"/>
              </a:rPr>
              <a:t>könnten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Ihren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Unterricht</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noch</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verbessern</a:t>
            </a:r>
            <a:r>
              <a:rPr lang="en-GB" sz="1800" b="0" i="0" u="none" strike="noStrike" cap="none" dirty="0">
                <a:solidFill>
                  <a:srgbClr val="121212"/>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2400"/>
              </a:spcBef>
              <a:spcAft>
                <a:spcPts val="0"/>
              </a:spcAft>
              <a:buClr>
                <a:srgbClr val="121212"/>
              </a:buClr>
              <a:buSzPts val="1400"/>
              <a:buFont typeface="Calibri"/>
              <a:buAutoNum type="arabicPeriod"/>
            </a:pPr>
            <a:r>
              <a:rPr lang="en-GB" sz="1800" b="1" i="0" u="none" strike="noStrike" cap="none" dirty="0">
                <a:solidFill>
                  <a:srgbClr val="121212"/>
                </a:solidFill>
                <a:latin typeface="Arial"/>
                <a:ea typeface="Arial"/>
                <a:cs typeface="Arial"/>
                <a:sym typeface="Arial"/>
              </a:rPr>
              <a:t>Feedback-</a:t>
            </a:r>
            <a:r>
              <a:rPr lang="en-GB" sz="1800" b="1" i="0" u="none" strike="noStrike" cap="none" dirty="0" err="1">
                <a:solidFill>
                  <a:srgbClr val="121212"/>
                </a:solidFill>
                <a:latin typeface="Arial"/>
                <a:ea typeface="Arial"/>
                <a:cs typeface="Arial"/>
                <a:sym typeface="Arial"/>
              </a:rPr>
              <a:t>Mechanismen</a:t>
            </a:r>
            <a:r>
              <a:rPr lang="en-GB" sz="1800" b="1" i="0" u="none" strike="noStrike" cap="none" dirty="0">
                <a:solidFill>
                  <a:srgbClr val="121212"/>
                </a:solidFill>
                <a:latin typeface="Arial"/>
                <a:ea typeface="Arial"/>
                <a:cs typeface="Arial"/>
                <a:sym typeface="Arial"/>
              </a:rPr>
              <a:t>: </a:t>
            </a:r>
            <a:r>
              <a:rPr lang="en-GB" sz="1800" b="0" i="0" u="none" strike="noStrike" cap="none" dirty="0">
                <a:solidFill>
                  <a:srgbClr val="121212"/>
                </a:solidFill>
                <a:latin typeface="Arial"/>
                <a:ea typeface="Arial"/>
                <a:cs typeface="Arial"/>
                <a:sym typeface="Arial"/>
              </a:rPr>
              <a:t>Wie </a:t>
            </a:r>
            <a:r>
              <a:rPr lang="en-GB" sz="1800" b="0" i="0" u="none" strike="noStrike" cap="none" dirty="0" err="1">
                <a:solidFill>
                  <a:srgbClr val="121212"/>
                </a:solidFill>
                <a:latin typeface="Arial"/>
                <a:ea typeface="Arial"/>
                <a:cs typeface="Arial"/>
                <a:sym typeface="Arial"/>
              </a:rPr>
              <a:t>sind</a:t>
            </a:r>
            <a:r>
              <a:rPr lang="en-GB" sz="1800" b="0" i="0" u="none" strike="noStrike" cap="none" dirty="0">
                <a:solidFill>
                  <a:srgbClr val="121212"/>
                </a:solidFill>
                <a:latin typeface="Arial"/>
                <a:ea typeface="Arial"/>
                <a:cs typeface="Arial"/>
                <a:sym typeface="Arial"/>
              </a:rPr>
              <a:t> die Feedback-</a:t>
            </a:r>
            <a:r>
              <a:rPr lang="en-GB" sz="1800" b="0" i="0" u="none" strike="noStrike" cap="none" dirty="0" err="1">
                <a:solidFill>
                  <a:srgbClr val="121212"/>
                </a:solidFill>
                <a:latin typeface="Arial"/>
                <a:ea typeface="Arial"/>
                <a:cs typeface="Arial"/>
                <a:sym typeface="Arial"/>
              </a:rPr>
              <a:t>Mechanismen</a:t>
            </a:r>
            <a:r>
              <a:rPr lang="en-GB" sz="1800" b="0" i="0" u="none" strike="noStrike" cap="none" dirty="0">
                <a:solidFill>
                  <a:srgbClr val="121212"/>
                </a:solidFill>
                <a:latin typeface="Arial"/>
                <a:ea typeface="Arial"/>
                <a:cs typeface="Arial"/>
                <a:sym typeface="Arial"/>
              </a:rPr>
              <a:t> in </a:t>
            </a:r>
            <a:r>
              <a:rPr lang="en-GB" sz="1800" b="0" i="0" u="none" strike="noStrike" cap="none" dirty="0" err="1">
                <a:solidFill>
                  <a:srgbClr val="121212"/>
                </a:solidFill>
                <a:latin typeface="Arial"/>
                <a:ea typeface="Arial"/>
                <a:cs typeface="Arial"/>
                <a:sym typeface="Arial"/>
              </a:rPr>
              <a:t>Ihren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Unterricht</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integriert</a:t>
            </a:r>
            <a:r>
              <a:rPr lang="en-GB" sz="1800" b="0" i="0" u="none" strike="noStrike" cap="none" dirty="0">
                <a:solidFill>
                  <a:srgbClr val="121212"/>
                </a:solidFill>
                <a:latin typeface="Arial"/>
                <a:ea typeface="Arial"/>
                <a:cs typeface="Arial"/>
                <a:sym typeface="Arial"/>
              </a:rPr>
              <a:t>? Sind </a:t>
            </a:r>
            <a:r>
              <a:rPr lang="en-GB" sz="1800" b="0" i="0" u="none" strike="noStrike" cap="none" dirty="0" err="1">
                <a:solidFill>
                  <a:srgbClr val="121212"/>
                </a:solidFill>
                <a:latin typeface="Arial"/>
                <a:ea typeface="Arial"/>
                <a:cs typeface="Arial"/>
                <a:sym typeface="Arial"/>
              </a:rPr>
              <a:t>sie</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zeitnah</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konstruktiv</a:t>
            </a:r>
            <a:r>
              <a:rPr lang="en-GB" sz="1800" b="0" i="0" u="none" strike="noStrike" cap="none" dirty="0">
                <a:solidFill>
                  <a:srgbClr val="121212"/>
                </a:solidFill>
                <a:latin typeface="Arial"/>
                <a:ea typeface="Arial"/>
                <a:cs typeface="Arial"/>
                <a:sym typeface="Arial"/>
              </a:rPr>
              <a:t> und </a:t>
            </a:r>
            <a:r>
              <a:rPr lang="en-GB" sz="1800" b="0" i="0" u="none" strike="noStrike" cap="none" dirty="0" err="1">
                <a:solidFill>
                  <a:srgbClr val="121212"/>
                </a:solidFill>
                <a:latin typeface="Arial"/>
                <a:ea typeface="Arial"/>
                <a:cs typeface="Arial"/>
                <a:sym typeface="Arial"/>
              </a:rPr>
              <a:t>förderlich</a:t>
            </a:r>
            <a:r>
              <a:rPr lang="en-GB" sz="1800" b="0" i="0" u="none" strike="noStrike" cap="none" dirty="0">
                <a:solidFill>
                  <a:srgbClr val="121212"/>
                </a:solidFill>
                <a:latin typeface="Arial"/>
                <a:ea typeface="Arial"/>
                <a:cs typeface="Arial"/>
                <a:sym typeface="Arial"/>
              </a:rPr>
              <a:t> für das </a:t>
            </a:r>
            <a:r>
              <a:rPr lang="en-GB" sz="1800" b="0" i="0" u="none" strike="noStrike" cap="none" dirty="0" err="1">
                <a:solidFill>
                  <a:srgbClr val="121212"/>
                </a:solidFill>
                <a:latin typeface="Arial"/>
                <a:ea typeface="Arial"/>
                <a:cs typeface="Arial"/>
                <a:sym typeface="Arial"/>
              </a:rPr>
              <a:t>Wachstum</a:t>
            </a:r>
            <a:r>
              <a:rPr lang="en-GB" sz="1800" b="0" i="0" u="none" strike="noStrike" cap="none" dirty="0">
                <a:solidFill>
                  <a:srgbClr val="121212"/>
                </a:solidFill>
                <a:latin typeface="Arial"/>
                <a:ea typeface="Arial"/>
                <a:cs typeface="Arial"/>
                <a:sym typeface="Arial"/>
              </a:rPr>
              <a:t> der </a:t>
            </a:r>
            <a:r>
              <a:rPr lang="en-GB" sz="1800" b="0" i="0" u="none" strike="noStrike" cap="none" dirty="0" err="1">
                <a:solidFill>
                  <a:srgbClr val="121212"/>
                </a:solidFill>
                <a:latin typeface="Arial"/>
                <a:ea typeface="Arial"/>
                <a:cs typeface="Arial"/>
                <a:sym typeface="Arial"/>
              </a:rPr>
              <a:t>Schüler</a:t>
            </a:r>
            <a:r>
              <a:rPr lang="en-GB" sz="1800" b="0" i="0" u="none" strike="noStrike" cap="none" dirty="0">
                <a:solidFill>
                  <a:srgbClr val="121212"/>
                </a:solidFill>
                <a:latin typeface="Arial"/>
                <a:ea typeface="Arial"/>
                <a:cs typeface="Arial"/>
                <a:sym typeface="Arial"/>
              </a:rPr>
              <a:t>? Wie </a:t>
            </a:r>
            <a:r>
              <a:rPr lang="en-GB" sz="1800" b="0" i="0" u="none" strike="noStrike" cap="none" dirty="0" err="1">
                <a:solidFill>
                  <a:srgbClr val="121212"/>
                </a:solidFill>
                <a:latin typeface="Arial"/>
                <a:ea typeface="Arial"/>
                <a:cs typeface="Arial"/>
                <a:sym typeface="Arial"/>
              </a:rPr>
              <a:t>können</a:t>
            </a:r>
            <a:r>
              <a:rPr lang="en-GB" sz="1800" b="0" i="0" u="none" strike="noStrike" cap="none" dirty="0">
                <a:solidFill>
                  <a:srgbClr val="121212"/>
                </a:solidFill>
                <a:latin typeface="Arial"/>
                <a:ea typeface="Arial"/>
                <a:cs typeface="Arial"/>
                <a:sym typeface="Arial"/>
              </a:rPr>
              <a:t> Sie das Feedback </a:t>
            </a:r>
            <a:r>
              <a:rPr lang="en-GB" sz="1800" b="0" i="0" u="none" strike="noStrike" cap="none" dirty="0" err="1">
                <a:solidFill>
                  <a:srgbClr val="121212"/>
                </a:solidFill>
                <a:latin typeface="Arial"/>
                <a:ea typeface="Arial"/>
                <a:cs typeface="Arial"/>
                <a:sym typeface="Arial"/>
              </a:rPr>
              <a:t>sinnvoller</a:t>
            </a:r>
            <a:r>
              <a:rPr lang="en-GB" sz="1800" b="0" i="0" u="none" strike="noStrike" cap="none" dirty="0">
                <a:solidFill>
                  <a:srgbClr val="121212"/>
                </a:solidFill>
                <a:latin typeface="Arial"/>
                <a:ea typeface="Arial"/>
                <a:cs typeface="Arial"/>
                <a:sym typeface="Arial"/>
              </a:rPr>
              <a:t> gestalten?</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2400"/>
              </a:spcBef>
              <a:spcAft>
                <a:spcPts val="0"/>
              </a:spcAft>
              <a:buClr>
                <a:srgbClr val="121212"/>
              </a:buClr>
              <a:buSzPts val="1400"/>
              <a:buFont typeface="Calibri"/>
              <a:buAutoNum type="arabicPeriod"/>
            </a:pPr>
            <a:r>
              <a:rPr lang="en-GB" sz="1800" b="1" i="0" u="none" strike="noStrike" cap="none" dirty="0" err="1">
                <a:solidFill>
                  <a:srgbClr val="121212"/>
                </a:solidFill>
                <a:latin typeface="Arial"/>
                <a:ea typeface="Arial"/>
                <a:cs typeface="Arial"/>
                <a:sym typeface="Arial"/>
              </a:rPr>
              <a:t>Ausrichtung</a:t>
            </a:r>
            <a:r>
              <a:rPr lang="en-GB" sz="1800" b="1" i="0" u="none" strike="noStrike" cap="none" dirty="0">
                <a:solidFill>
                  <a:srgbClr val="121212"/>
                </a:solidFill>
                <a:latin typeface="Arial"/>
                <a:ea typeface="Arial"/>
                <a:cs typeface="Arial"/>
                <a:sym typeface="Arial"/>
              </a:rPr>
              <a:t> der </a:t>
            </a:r>
            <a:r>
              <a:rPr lang="en-GB" sz="1800" b="1" i="0" u="none" strike="noStrike" cap="none" dirty="0" err="1">
                <a:solidFill>
                  <a:srgbClr val="121212"/>
                </a:solidFill>
                <a:latin typeface="Arial"/>
                <a:ea typeface="Arial"/>
                <a:cs typeface="Arial"/>
                <a:sym typeface="Arial"/>
              </a:rPr>
              <a:t>Bewertung</a:t>
            </a:r>
            <a:r>
              <a:rPr lang="en-GB" sz="1800" b="1"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Prüfen</a:t>
            </a:r>
            <a:r>
              <a:rPr lang="en-GB" sz="1800" b="0" i="0" u="none" strike="noStrike" cap="none" dirty="0">
                <a:solidFill>
                  <a:srgbClr val="121212"/>
                </a:solidFill>
                <a:latin typeface="Arial"/>
                <a:ea typeface="Arial"/>
                <a:cs typeface="Arial"/>
                <a:sym typeface="Arial"/>
              </a:rPr>
              <a:t> Sie, </a:t>
            </a:r>
            <a:r>
              <a:rPr lang="en-GB" sz="1800" b="0" i="0" u="none" strike="noStrike" cap="none" dirty="0" err="1">
                <a:solidFill>
                  <a:srgbClr val="121212"/>
                </a:solidFill>
                <a:latin typeface="Arial"/>
                <a:ea typeface="Arial"/>
                <a:cs typeface="Arial"/>
                <a:sym typeface="Arial"/>
              </a:rPr>
              <a:t>ob</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Ihre</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Bewertungen</a:t>
            </a:r>
            <a:r>
              <a:rPr lang="en-GB" sz="1800" b="0" i="0" u="none" strike="noStrike" cap="none" dirty="0">
                <a:solidFill>
                  <a:srgbClr val="121212"/>
                </a:solidFill>
                <a:latin typeface="Arial"/>
                <a:ea typeface="Arial"/>
                <a:cs typeface="Arial"/>
                <a:sym typeface="Arial"/>
              </a:rPr>
              <a:t> auf </a:t>
            </a:r>
            <a:r>
              <a:rPr lang="en-GB" sz="1800" b="0" i="0" u="none" strike="noStrike" cap="none" dirty="0" err="1">
                <a:solidFill>
                  <a:srgbClr val="121212"/>
                </a:solidFill>
                <a:latin typeface="Arial"/>
                <a:ea typeface="Arial"/>
                <a:cs typeface="Arial"/>
                <a:sym typeface="Arial"/>
              </a:rPr>
              <a:t>Ihre</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Lernziele</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abgestimmt</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sind</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Messen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sie</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genau</a:t>
            </a:r>
            <a:r>
              <a:rPr lang="en-GB" sz="1800" b="0" i="0" u="none" strike="noStrike" cap="none" dirty="0">
                <a:solidFill>
                  <a:srgbClr val="121212"/>
                </a:solidFill>
                <a:latin typeface="Arial"/>
                <a:ea typeface="Arial"/>
                <a:cs typeface="Arial"/>
                <a:sym typeface="Arial"/>
              </a:rPr>
              <a:t> die </a:t>
            </a:r>
            <a:r>
              <a:rPr lang="en-GB" sz="1800" b="0" i="0" u="none" strike="noStrike" cap="none" dirty="0" err="1">
                <a:solidFill>
                  <a:srgbClr val="121212"/>
                </a:solidFill>
                <a:latin typeface="Arial"/>
                <a:ea typeface="Arial"/>
                <a:cs typeface="Arial"/>
                <a:sym typeface="Arial"/>
              </a:rPr>
              <a:t>gewünschten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Lernergebnisse</a:t>
            </a:r>
            <a:r>
              <a:rPr lang="en-GB" sz="1800" b="0" i="0" u="none" strike="noStrike" cap="none" dirty="0">
                <a:solidFill>
                  <a:srgbClr val="121212"/>
                </a:solidFill>
                <a:latin typeface="Arial"/>
                <a:ea typeface="Arial"/>
                <a:cs typeface="Arial"/>
                <a:sym typeface="Arial"/>
              </a:rPr>
              <a:t>? Wie </a:t>
            </a:r>
            <a:r>
              <a:rPr lang="en-GB" sz="1800" b="0" i="0" u="none" strike="noStrike" cap="none" dirty="0" err="1">
                <a:solidFill>
                  <a:srgbClr val="121212"/>
                </a:solidFill>
                <a:latin typeface="Arial"/>
                <a:ea typeface="Arial"/>
                <a:cs typeface="Arial"/>
                <a:sym typeface="Arial"/>
              </a:rPr>
              <a:t>können</a:t>
            </a:r>
            <a:r>
              <a:rPr lang="en-GB" sz="1800" b="0" i="0" u="none" strike="noStrike" cap="none" dirty="0">
                <a:solidFill>
                  <a:srgbClr val="121212"/>
                </a:solidFill>
                <a:latin typeface="Arial"/>
                <a:ea typeface="Arial"/>
                <a:cs typeface="Arial"/>
                <a:sym typeface="Arial"/>
              </a:rPr>
              <a:t> Sie </a:t>
            </a:r>
            <a:r>
              <a:rPr lang="en-GB" sz="1800" b="0" i="0" u="none" strike="noStrike" cap="none" dirty="0" err="1">
                <a:solidFill>
                  <a:srgbClr val="121212"/>
                </a:solidFill>
                <a:latin typeface="Arial"/>
                <a:ea typeface="Arial"/>
                <a:cs typeface="Arial"/>
                <a:sym typeface="Arial"/>
              </a:rPr>
              <a:t>sie</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anpassen</a:t>
            </a:r>
            <a:r>
              <a:rPr lang="en-GB" sz="1800" b="0" i="0" u="none" strike="noStrike" cap="none" dirty="0">
                <a:solidFill>
                  <a:srgbClr val="121212"/>
                </a:solidFill>
                <a:latin typeface="Arial"/>
                <a:ea typeface="Arial"/>
                <a:cs typeface="Arial"/>
                <a:sym typeface="Arial"/>
              </a:rPr>
              <a:t>, um </a:t>
            </a:r>
            <a:r>
              <a:rPr lang="en-GB" sz="1800" b="0" i="0" u="none" strike="noStrike" cap="none" dirty="0" err="1">
                <a:solidFill>
                  <a:srgbClr val="121212"/>
                </a:solidFill>
                <a:latin typeface="Arial"/>
                <a:ea typeface="Arial"/>
                <a:cs typeface="Arial"/>
                <a:sym typeface="Arial"/>
              </a:rPr>
              <a:t>eine</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bessere</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Abstimmung</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zu</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erreichen</a:t>
            </a:r>
            <a:r>
              <a:rPr lang="en-GB" sz="1800" b="0" i="0" u="none" strike="noStrike" cap="none" dirty="0">
                <a:solidFill>
                  <a:srgbClr val="121212"/>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p:txBody>
      </p:sp>
      <p:sp>
        <p:nvSpPr>
          <p:cNvPr id="588" name="Google Shape;588;p9"/>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9" name="Google Shape;589;p9"/>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0" name="Google Shape;590;p9"/>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p:txBody>
      </p:sp>
      <p:pic>
        <p:nvPicPr>
          <p:cNvPr id="591" name="Google Shape;591;p9"/>
          <p:cNvPicPr preferRelativeResize="0"/>
          <p:nvPr/>
        </p:nvPicPr>
        <p:blipFill rotWithShape="1">
          <a:blip r:embed="rId8">
            <a:alphaModFix/>
          </a:blip>
          <a:srcRect/>
          <a:stretch/>
        </p:blipFill>
        <p:spPr>
          <a:xfrm>
            <a:off x="16210427" y="9149952"/>
            <a:ext cx="1829366" cy="665223"/>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3E270D51-4B57-9712-2B82-F490A3139FB5}"/>
              </a:ext>
            </a:extLst>
          </p:cNvPr>
          <p:cNvPicPr>
            <a:picLocks noChangeAspect="1"/>
          </p:cNvPicPr>
          <p:nvPr/>
        </p:nvPicPr>
        <p:blipFill>
          <a:blip r:embed="rId9"/>
          <a:stretch>
            <a:fillRect/>
          </a:stretch>
        </p:blipFill>
        <p:spPr>
          <a:xfrm>
            <a:off x="2692299" y="9344490"/>
            <a:ext cx="2291558" cy="48075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0"/>
        <p:cNvGrpSpPr/>
        <p:nvPr/>
      </p:nvGrpSpPr>
      <p:grpSpPr>
        <a:xfrm>
          <a:off x="0" y="0"/>
          <a:ext cx="0" cy="0"/>
          <a:chOff x="0" y="0"/>
          <a:chExt cx="0" cy="0"/>
        </a:xfrm>
      </p:grpSpPr>
      <p:sp>
        <p:nvSpPr>
          <p:cNvPr id="111" name="Google Shape;111;p3"/>
          <p:cNvSpPr/>
          <p:nvPr/>
        </p:nvSpPr>
        <p:spPr>
          <a:xfrm>
            <a:off x="10972800" y="2469278"/>
            <a:ext cx="5166876" cy="4513632"/>
          </a:xfrm>
          <a:prstGeom prst="rect">
            <a:avLst/>
          </a:prstGeom>
          <a:solidFill>
            <a:srgbClr val="FBD4B4"/>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3"/>
          <p:cNvSpPr/>
          <p:nvPr/>
        </p:nvSpPr>
        <p:spPr>
          <a:xfrm>
            <a:off x="5627065" y="2459752"/>
            <a:ext cx="5166876" cy="6188948"/>
          </a:xfrm>
          <a:prstGeom prst="rect">
            <a:avLst/>
          </a:prstGeom>
          <a:solidFill>
            <a:srgbClr val="FBD4B4"/>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 name="Google Shape;113;p3"/>
          <p:cNvSpPr/>
          <p:nvPr/>
        </p:nvSpPr>
        <p:spPr>
          <a:xfrm>
            <a:off x="341164" y="2469277"/>
            <a:ext cx="5166876" cy="4513632"/>
          </a:xfrm>
          <a:prstGeom prst="rect">
            <a:avLst/>
          </a:prstGeom>
          <a:solidFill>
            <a:srgbClr val="FBD4B4"/>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 name="Google Shape;114;p3"/>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 name="Google Shape;115;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 name="Google Shape;116;p3"/>
          <p:cNvSpPr txBox="1"/>
          <p:nvPr/>
        </p:nvSpPr>
        <p:spPr>
          <a:xfrm>
            <a:off x="5808719" y="2665301"/>
            <a:ext cx="4930786"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121212"/>
                </a:solidFill>
                <a:latin typeface="Arial"/>
                <a:ea typeface="Arial"/>
                <a:cs typeface="Arial"/>
                <a:sym typeface="Arial"/>
              </a:rPr>
              <a:t>Kollaboratives Lernen fördern</a:t>
            </a:r>
            <a:endParaRPr sz="2400" b="0" i="0" u="none" strike="noStrike" cap="none">
              <a:solidFill>
                <a:srgbClr val="121212"/>
              </a:solidFill>
              <a:latin typeface="Arial"/>
              <a:ea typeface="Arial"/>
              <a:cs typeface="Arial"/>
              <a:sym typeface="Arial"/>
            </a:endParaRPr>
          </a:p>
        </p:txBody>
      </p:sp>
      <p:sp>
        <p:nvSpPr>
          <p:cNvPr id="117" name="Google Shape;117;p3"/>
          <p:cNvSpPr txBox="1"/>
          <p:nvPr/>
        </p:nvSpPr>
        <p:spPr>
          <a:xfrm>
            <a:off x="12420600" y="2667771"/>
            <a:ext cx="4214091" cy="438518"/>
          </a:xfrm>
          <a:prstGeom prst="rect">
            <a:avLst/>
          </a:prstGeom>
          <a:noFill/>
          <a:ln>
            <a:noFill/>
          </a:ln>
        </p:spPr>
        <p:txBody>
          <a:bodyPr spcFirstLastPara="1" wrap="square" lIns="0" tIns="0" rIns="0" bIns="0" anchor="t" anchorCtr="0">
            <a:spAutoFit/>
          </a:bodyPr>
          <a:lstStyle/>
          <a:p>
            <a:pPr marL="0" marR="0" lvl="0" indent="0" algn="l" rtl="0">
              <a:lnSpc>
                <a:spcPct val="151625"/>
              </a:lnSpc>
              <a:spcBef>
                <a:spcPts val="0"/>
              </a:spcBef>
              <a:spcAft>
                <a:spcPts val="0"/>
              </a:spcAft>
              <a:buClr>
                <a:srgbClr val="000000"/>
              </a:buClr>
              <a:buSzPts val="2400"/>
              <a:buFont typeface="Arial"/>
              <a:buNone/>
            </a:pPr>
            <a:r>
              <a:rPr lang="en-GB" sz="2400" b="1" i="0" u="none" strike="noStrike" cap="none">
                <a:solidFill>
                  <a:srgbClr val="121212"/>
                </a:solidFill>
                <a:latin typeface="Arial"/>
                <a:ea typeface="Arial"/>
                <a:cs typeface="Arial"/>
                <a:sym typeface="Arial"/>
              </a:rPr>
              <a:t>Warum es wichtig ist</a:t>
            </a:r>
            <a:endParaRPr sz="2400" b="0" i="0" u="none" strike="noStrike" cap="none">
              <a:solidFill>
                <a:srgbClr val="121212"/>
              </a:solidFill>
              <a:latin typeface="Arial"/>
              <a:ea typeface="Arial"/>
              <a:cs typeface="Arial"/>
              <a:sym typeface="Arial"/>
            </a:endParaRPr>
          </a:p>
        </p:txBody>
      </p:sp>
      <p:sp>
        <p:nvSpPr>
          <p:cNvPr id="118" name="Google Shape;118;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3"/>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3"/>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p:txBody>
      </p:sp>
      <p:sp>
        <p:nvSpPr>
          <p:cNvPr id="122" name="Google Shape;122;p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3"/>
          <p:cNvSpPr txBox="1"/>
          <p:nvPr/>
        </p:nvSpPr>
        <p:spPr>
          <a:xfrm>
            <a:off x="559140" y="3478859"/>
            <a:ext cx="4492811" cy="233910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121212"/>
              </a:buClr>
              <a:buSzPts val="1800"/>
              <a:buFont typeface="Arial"/>
              <a:buChar char="•"/>
            </a:pPr>
            <a:r>
              <a:rPr lang="en-GB" sz="1800" b="0" i="0" u="none" strike="noStrike" cap="none">
                <a:solidFill>
                  <a:srgbClr val="121212"/>
                </a:solidFill>
                <a:latin typeface="Arial"/>
                <a:ea typeface="Arial"/>
                <a:cs typeface="Arial"/>
                <a:sym typeface="Arial"/>
              </a:rPr>
              <a:t>Das umgedrehte Klassenzimmer kehrt die traditionellen Lehrmethoden um, indem es den Unterricht online außerhalb des Klassenzimmers abhält und die "Hausaufgaben" in das Klassenzimmer verlegt.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2400"/>
              </a:spcBef>
              <a:spcAft>
                <a:spcPts val="0"/>
              </a:spcAft>
              <a:buClr>
                <a:srgbClr val="121212"/>
              </a:buClr>
              <a:buSzPts val="1800"/>
              <a:buFont typeface="Arial"/>
              <a:buChar char="•"/>
            </a:pPr>
            <a:r>
              <a:rPr lang="en-GB" sz="1800" b="0" i="0" u="none" strike="noStrike" cap="none">
                <a:solidFill>
                  <a:srgbClr val="121212"/>
                </a:solidFill>
                <a:latin typeface="Arial"/>
                <a:ea typeface="Arial"/>
                <a:cs typeface="Arial"/>
                <a:sym typeface="Arial"/>
              </a:rPr>
              <a:t>Die Schüler beschäftigen sich zunächst zu Hause mit dem neuen Stoff und wenden die Konzepte dann im Unterricht durch gemeinsame Aktivitäten an.</a:t>
            </a:r>
            <a:endParaRPr sz="1800" b="0" i="0" u="none" strike="noStrike" cap="none">
              <a:solidFill>
                <a:srgbClr val="121212"/>
              </a:solidFill>
              <a:latin typeface="Arial"/>
              <a:ea typeface="Arial"/>
              <a:cs typeface="Arial"/>
              <a:sym typeface="Arial"/>
            </a:endParaRPr>
          </a:p>
        </p:txBody>
      </p:sp>
      <p:sp>
        <p:nvSpPr>
          <p:cNvPr id="124" name="Google Shape;124;p3"/>
          <p:cNvSpPr txBox="1"/>
          <p:nvPr/>
        </p:nvSpPr>
        <p:spPr>
          <a:xfrm>
            <a:off x="944858" y="2619135"/>
            <a:ext cx="4492811" cy="530851"/>
          </a:xfrm>
          <a:prstGeom prst="rect">
            <a:avLst/>
          </a:prstGeom>
          <a:noFill/>
          <a:ln>
            <a:noFill/>
          </a:ln>
        </p:spPr>
        <p:txBody>
          <a:bodyPr spcFirstLastPara="1" wrap="square" lIns="91425" tIns="45700" rIns="91425" bIns="45700" anchor="t" anchorCtr="0">
            <a:spAutoFit/>
          </a:bodyPr>
          <a:lstStyle/>
          <a:p>
            <a:pPr marL="0" marR="0" lvl="0" indent="0" algn="l" rtl="0">
              <a:lnSpc>
                <a:spcPct val="151625"/>
              </a:lnSpc>
              <a:spcBef>
                <a:spcPts val="0"/>
              </a:spcBef>
              <a:spcAft>
                <a:spcPts val="0"/>
              </a:spcAft>
              <a:buClr>
                <a:srgbClr val="000000"/>
              </a:buClr>
              <a:buSzPts val="2400"/>
              <a:buFont typeface="Arial"/>
              <a:buNone/>
            </a:pPr>
            <a:r>
              <a:rPr lang="en-GB" sz="2400" b="1" i="0" u="none" strike="noStrike" cap="none">
                <a:solidFill>
                  <a:srgbClr val="121212"/>
                </a:solidFill>
                <a:latin typeface="Arial"/>
                <a:ea typeface="Arial"/>
                <a:cs typeface="Arial"/>
                <a:sym typeface="Arial"/>
              </a:rPr>
              <a:t>Definition und Kernkonzept</a:t>
            </a:r>
            <a:endParaRPr sz="2400" b="0" i="0" u="none" strike="noStrike" cap="none">
              <a:solidFill>
                <a:srgbClr val="121212"/>
              </a:solidFill>
              <a:latin typeface="Arial"/>
              <a:ea typeface="Arial"/>
              <a:cs typeface="Arial"/>
              <a:sym typeface="Arial"/>
            </a:endParaRPr>
          </a:p>
        </p:txBody>
      </p:sp>
      <p:sp>
        <p:nvSpPr>
          <p:cNvPr id="125" name="Google Shape;125;p3"/>
          <p:cNvSpPr txBox="1"/>
          <p:nvPr/>
        </p:nvSpPr>
        <p:spPr>
          <a:xfrm>
            <a:off x="450218" y="614847"/>
            <a:ext cx="13657667"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Das umgedrehte Klassenzimmer: Eine neue Ära des Lernens</a:t>
            </a:r>
            <a:endParaRPr sz="5400" b="1" i="0" u="none" strike="noStrike" cap="none">
              <a:solidFill>
                <a:srgbClr val="033C5B"/>
              </a:solidFill>
              <a:latin typeface="Arial"/>
              <a:ea typeface="Arial"/>
              <a:cs typeface="Arial"/>
              <a:sym typeface="Arial"/>
            </a:endParaRPr>
          </a:p>
        </p:txBody>
      </p:sp>
      <p:sp>
        <p:nvSpPr>
          <p:cNvPr id="126" name="Google Shape;126;p3"/>
          <p:cNvSpPr txBox="1"/>
          <p:nvPr/>
        </p:nvSpPr>
        <p:spPr>
          <a:xfrm>
            <a:off x="6082143" y="3387434"/>
            <a:ext cx="4492810" cy="489360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121212"/>
              </a:buClr>
              <a:buSzPts val="1800"/>
              <a:buFont typeface="Arial"/>
              <a:buChar char="•"/>
            </a:pPr>
            <a:r>
              <a:rPr lang="en-GB" sz="1600" b="1" i="0" u="none" strike="noStrike" cap="none">
                <a:solidFill>
                  <a:srgbClr val="121212"/>
                </a:solidFill>
                <a:latin typeface="Arial"/>
                <a:ea typeface="Arial"/>
                <a:cs typeface="Arial"/>
                <a:sym typeface="Arial"/>
              </a:rPr>
              <a:t>Aktive Teilnahme</a:t>
            </a:r>
            <a:r>
              <a:rPr lang="en-GB" sz="1600" b="0" i="0" u="none" strike="noStrike" cap="none">
                <a:solidFill>
                  <a:srgbClr val="121212"/>
                </a:solidFill>
                <a:latin typeface="Arial"/>
                <a:ea typeface="Arial"/>
                <a:cs typeface="Arial"/>
                <a:sym typeface="Arial"/>
              </a:rPr>
              <a:t>: Ermutigt die Schülerinnen und Schüler, sich aktiv mit dem Lernstoff auseinanderzusetzen und fördert so eine Gemeinschaft von Lernenden, die sich gegenseitig auf ihrem Bildungsweg unterstützen.</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2400"/>
              </a:spcBef>
              <a:spcAft>
                <a:spcPts val="0"/>
              </a:spcAft>
              <a:buClr>
                <a:srgbClr val="121212"/>
              </a:buClr>
              <a:buSzPts val="1800"/>
              <a:buFont typeface="Arial"/>
              <a:buChar char="•"/>
            </a:pPr>
            <a:r>
              <a:rPr lang="en-GB" sz="1600" b="1" i="0" u="none" strike="noStrike" cap="none">
                <a:solidFill>
                  <a:srgbClr val="121212"/>
                </a:solidFill>
                <a:latin typeface="Arial"/>
                <a:ea typeface="Arial"/>
                <a:cs typeface="Arial"/>
                <a:sym typeface="Arial"/>
              </a:rPr>
              <a:t>Maßgeschneidert für jeden Schüler</a:t>
            </a:r>
            <a:r>
              <a:rPr lang="en-GB" sz="1600" b="0" i="0" u="none" strike="noStrike" cap="none">
                <a:solidFill>
                  <a:srgbClr val="121212"/>
                </a:solidFill>
                <a:latin typeface="Arial"/>
                <a:ea typeface="Arial"/>
                <a:cs typeface="Arial"/>
                <a:sym typeface="Arial"/>
              </a:rPr>
              <a:t>: Unterstützt unterschiedliche Lerntempi, so dass sich die Schüler in ihrem eigenen Tempo vorbereiten und die Zeit im Klassenzimmer mit interaktivem, praktischem Lernen verbringen können.</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2400"/>
              </a:spcBef>
              <a:spcAft>
                <a:spcPts val="0"/>
              </a:spcAft>
              <a:buClr>
                <a:srgbClr val="121212"/>
              </a:buClr>
              <a:buSzPts val="1800"/>
              <a:buFont typeface="Arial"/>
              <a:buChar char="•"/>
            </a:pPr>
            <a:r>
              <a:rPr lang="en-GB" sz="1600" b="1" i="0" u="none" strike="noStrike" cap="none">
                <a:solidFill>
                  <a:srgbClr val="121212"/>
                </a:solidFill>
                <a:latin typeface="Arial"/>
                <a:ea typeface="Arial"/>
                <a:cs typeface="Arial"/>
                <a:sym typeface="Arial"/>
              </a:rPr>
              <a:t>Maximierung der Unterrichtszeit</a:t>
            </a:r>
            <a:r>
              <a:rPr lang="en-GB" sz="1600" b="0" i="0" u="none" strike="noStrike" cap="none">
                <a:solidFill>
                  <a:srgbClr val="121212"/>
                </a:solidFill>
                <a:latin typeface="Arial"/>
                <a:ea typeface="Arial"/>
                <a:cs typeface="Arial"/>
                <a:sym typeface="Arial"/>
              </a:rPr>
              <a:t>: Der Unterricht kann für Diskussionen, Gruppenprojekte und praktische Übungen genutzt werden, was das Lernen dynamischer und interessanter macht.</a:t>
            </a:r>
            <a:endParaRPr sz="1600" b="0" i="0" u="none" strike="noStrike" cap="none">
              <a:solidFill>
                <a:srgbClr val="121212"/>
              </a:solidFill>
              <a:latin typeface="Arial"/>
              <a:ea typeface="Arial"/>
              <a:cs typeface="Arial"/>
              <a:sym typeface="Arial"/>
            </a:endParaRPr>
          </a:p>
        </p:txBody>
      </p:sp>
      <p:sp>
        <p:nvSpPr>
          <p:cNvPr id="127" name="Google Shape;127;p3"/>
          <p:cNvSpPr txBox="1"/>
          <p:nvPr/>
        </p:nvSpPr>
        <p:spPr>
          <a:xfrm>
            <a:off x="11302752" y="3478859"/>
            <a:ext cx="4492810"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121212"/>
                </a:solidFill>
                <a:latin typeface="Arial"/>
                <a:ea typeface="Arial"/>
                <a:cs typeface="Arial"/>
                <a:sym typeface="Arial"/>
              </a:rPr>
              <a:t>Das umgedrehte Klassenzimmer ist nicht nur eine Lehrmethode, sondern ein Weg zu einem tieferen Verständnis und größerem Engagement der Schüler. Durch die Integration dieses Ansatzes kultivieren wir eine Lernumgebung, in der die aktive Teilnahme, das gemeinsame Lösen von Problemen und die unterschiedlichen Talente jedes Schülers geschätzt werden.</a:t>
            </a:r>
            <a:endParaRPr sz="1800" b="0" i="0" u="none" strike="noStrike" cap="none">
              <a:solidFill>
                <a:srgbClr val="121212"/>
              </a:solidFill>
              <a:latin typeface="Arial"/>
              <a:ea typeface="Arial"/>
              <a:cs typeface="Arial"/>
              <a:sym typeface="Arial"/>
            </a:endParaRPr>
          </a:p>
        </p:txBody>
      </p:sp>
      <p:pic>
        <p:nvPicPr>
          <p:cNvPr id="128" name="Google Shape;128;p3"/>
          <p:cNvPicPr preferRelativeResize="0"/>
          <p:nvPr/>
        </p:nvPicPr>
        <p:blipFill rotWithShape="1">
          <a:blip r:embed="rId4">
            <a:alphaModFix/>
          </a:blip>
          <a:srcRect/>
          <a:stretch/>
        </p:blipFill>
        <p:spPr>
          <a:xfrm>
            <a:off x="16210427" y="9149952"/>
            <a:ext cx="1829366" cy="665223"/>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0C7358C9-3659-8A49-2AF4-E3AFE484B76B}"/>
              </a:ext>
            </a:extLst>
          </p:cNvPr>
          <p:cNvPicPr>
            <a:picLocks noChangeAspect="1"/>
          </p:cNvPicPr>
          <p:nvPr/>
        </p:nvPicPr>
        <p:blipFill>
          <a:blip r:embed="rId5"/>
          <a:stretch>
            <a:fillRect/>
          </a:stretch>
        </p:blipFill>
        <p:spPr>
          <a:xfrm>
            <a:off x="2760393" y="9344541"/>
            <a:ext cx="2291558" cy="4807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32"/>
        <p:cNvGrpSpPr/>
        <p:nvPr/>
      </p:nvGrpSpPr>
      <p:grpSpPr>
        <a:xfrm>
          <a:off x="0" y="0"/>
          <a:ext cx="0" cy="0"/>
          <a:chOff x="0" y="0"/>
          <a:chExt cx="0" cy="0"/>
        </a:xfrm>
      </p:grpSpPr>
      <p:sp>
        <p:nvSpPr>
          <p:cNvPr id="133" name="Google Shape;133;p22"/>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2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22"/>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 name="Google Shape;136;p22"/>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 name="Google Shape;137;p22"/>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 name="Google Shape;138;p22"/>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p:txBody>
      </p:sp>
      <p:sp>
        <p:nvSpPr>
          <p:cNvPr id="139" name="Google Shape;139;p2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22"/>
          <p:cNvSpPr txBox="1"/>
          <p:nvPr/>
        </p:nvSpPr>
        <p:spPr>
          <a:xfrm>
            <a:off x="450218" y="614847"/>
            <a:ext cx="14211443"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Relevanz des Flipped-Classroom-Modells für die Berufsbildung</a:t>
            </a:r>
            <a:endParaRPr sz="5400" b="1" i="0" u="none" strike="noStrike" cap="none">
              <a:solidFill>
                <a:srgbClr val="033C5B"/>
              </a:solidFill>
              <a:latin typeface="Arial"/>
              <a:ea typeface="Arial"/>
              <a:cs typeface="Arial"/>
              <a:sym typeface="Arial"/>
            </a:endParaRPr>
          </a:p>
        </p:txBody>
      </p:sp>
      <p:pic>
        <p:nvPicPr>
          <p:cNvPr id="141" name="Google Shape;141;p22"/>
          <p:cNvPicPr preferRelativeResize="0"/>
          <p:nvPr/>
        </p:nvPicPr>
        <p:blipFill rotWithShape="1">
          <a:blip r:embed="rId5">
            <a:alphaModFix/>
          </a:blip>
          <a:srcRect/>
          <a:stretch/>
        </p:blipFill>
        <p:spPr>
          <a:xfrm>
            <a:off x="16210427" y="9149952"/>
            <a:ext cx="1829366" cy="665223"/>
          </a:xfrm>
          <a:prstGeom prst="rect">
            <a:avLst/>
          </a:prstGeom>
          <a:noFill/>
          <a:ln>
            <a:noFill/>
          </a:ln>
        </p:spPr>
      </p:pic>
      <p:grpSp>
        <p:nvGrpSpPr>
          <p:cNvPr id="142" name="Google Shape;142;p22"/>
          <p:cNvGrpSpPr/>
          <p:nvPr/>
        </p:nvGrpSpPr>
        <p:grpSpPr>
          <a:xfrm>
            <a:off x="1004502" y="2523408"/>
            <a:ext cx="15079559" cy="5790807"/>
            <a:chOff x="0" y="2405"/>
            <a:chExt cx="15079559" cy="5790807"/>
          </a:xfrm>
        </p:grpSpPr>
        <p:sp>
          <p:nvSpPr>
            <p:cNvPr id="143" name="Google Shape;143;p22"/>
            <p:cNvSpPr/>
            <p:nvPr/>
          </p:nvSpPr>
          <p:spPr>
            <a:xfrm>
              <a:off x="0" y="2405"/>
              <a:ext cx="15079559" cy="1219117"/>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2"/>
            <p:cNvSpPr/>
            <p:nvPr/>
          </p:nvSpPr>
          <p:spPr>
            <a:xfrm>
              <a:off x="368782" y="276706"/>
              <a:ext cx="670514" cy="670514"/>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2"/>
            <p:cNvSpPr/>
            <p:nvPr/>
          </p:nvSpPr>
          <p:spPr>
            <a:xfrm>
              <a:off x="1408080" y="2405"/>
              <a:ext cx="13671478" cy="12191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2"/>
            <p:cNvSpPr txBox="1"/>
            <p:nvPr/>
          </p:nvSpPr>
          <p:spPr>
            <a:xfrm>
              <a:off x="1408080" y="2405"/>
              <a:ext cx="13671478" cy="1219117"/>
            </a:xfrm>
            <a:prstGeom prst="rect">
              <a:avLst/>
            </a:prstGeom>
            <a:noFill/>
            <a:ln>
              <a:noFill/>
            </a:ln>
          </p:spPr>
          <p:txBody>
            <a:bodyPr spcFirstLastPara="1" wrap="square" lIns="129000" tIns="129000" rIns="129000" bIns="1290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Engagement und Beteiligung: Flipped Classrooms ermöglichen es den Schülern, sich selbstständig vorzubereiten, was die Bereitschaft für interaktive Sitzungen erhöht.</a:t>
              </a:r>
              <a:endParaRPr sz="2400" b="0" i="0" u="none" strike="noStrike" cap="none">
                <a:solidFill>
                  <a:srgbClr val="000000"/>
                </a:solidFill>
                <a:latin typeface="Arial"/>
                <a:ea typeface="Arial"/>
                <a:cs typeface="Arial"/>
                <a:sym typeface="Arial"/>
              </a:endParaRPr>
            </a:p>
          </p:txBody>
        </p:sp>
        <p:sp>
          <p:nvSpPr>
            <p:cNvPr id="147" name="Google Shape;147;p22"/>
            <p:cNvSpPr/>
            <p:nvPr/>
          </p:nvSpPr>
          <p:spPr>
            <a:xfrm>
              <a:off x="0" y="1526302"/>
              <a:ext cx="15079559" cy="1219117"/>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2"/>
            <p:cNvSpPr/>
            <p:nvPr/>
          </p:nvSpPr>
          <p:spPr>
            <a:xfrm>
              <a:off x="368782" y="1800603"/>
              <a:ext cx="670514" cy="670514"/>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2"/>
            <p:cNvSpPr/>
            <p:nvPr/>
          </p:nvSpPr>
          <p:spPr>
            <a:xfrm>
              <a:off x="1408080" y="1526302"/>
              <a:ext cx="13671478" cy="12191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2"/>
            <p:cNvSpPr txBox="1"/>
            <p:nvPr/>
          </p:nvSpPr>
          <p:spPr>
            <a:xfrm>
              <a:off x="1408080" y="1526302"/>
              <a:ext cx="13671478" cy="1219117"/>
            </a:xfrm>
            <a:prstGeom prst="rect">
              <a:avLst/>
            </a:prstGeom>
            <a:noFill/>
            <a:ln>
              <a:noFill/>
            </a:ln>
          </p:spPr>
          <p:txBody>
            <a:bodyPr spcFirstLastPara="1" wrap="square" lIns="129000" tIns="129000" rIns="129000" bIns="1290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Personalisiertes Lernen: Die Schüler bestimmen das Lerntempo vor dem Unterricht und haben so mehr Zeit für praktische Aufgaben im Unterricht.</a:t>
              </a:r>
              <a:endParaRPr sz="2400" b="0" i="0" u="none" strike="noStrike" cap="none">
                <a:solidFill>
                  <a:srgbClr val="000000"/>
                </a:solidFill>
                <a:latin typeface="Arial"/>
                <a:ea typeface="Arial"/>
                <a:cs typeface="Arial"/>
                <a:sym typeface="Arial"/>
              </a:endParaRPr>
            </a:p>
          </p:txBody>
        </p:sp>
        <p:sp>
          <p:nvSpPr>
            <p:cNvPr id="151" name="Google Shape;151;p22"/>
            <p:cNvSpPr/>
            <p:nvPr/>
          </p:nvSpPr>
          <p:spPr>
            <a:xfrm>
              <a:off x="0" y="3050198"/>
              <a:ext cx="15079559" cy="1219117"/>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2"/>
            <p:cNvSpPr/>
            <p:nvPr/>
          </p:nvSpPr>
          <p:spPr>
            <a:xfrm>
              <a:off x="368782" y="3324500"/>
              <a:ext cx="670514" cy="670514"/>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2"/>
            <p:cNvSpPr/>
            <p:nvPr/>
          </p:nvSpPr>
          <p:spPr>
            <a:xfrm>
              <a:off x="1408080" y="3050198"/>
              <a:ext cx="13671478" cy="12191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txBox="1"/>
            <p:nvPr/>
          </p:nvSpPr>
          <p:spPr>
            <a:xfrm>
              <a:off x="1408080" y="3050198"/>
              <a:ext cx="13671478" cy="1219117"/>
            </a:xfrm>
            <a:prstGeom prst="rect">
              <a:avLst/>
            </a:prstGeom>
            <a:noFill/>
            <a:ln>
              <a:noFill/>
            </a:ln>
          </p:spPr>
          <p:txBody>
            <a:bodyPr spcFirstLastPara="1" wrap="square" lIns="129000" tIns="129000" rIns="129000" bIns="1290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Bessere Ergebnisse: Die Schüler erleben aktives Lernen und die Anwendung in der Praxis und behalten ihre Fähigkeiten besser.</a:t>
              </a:r>
              <a:endParaRPr sz="2400" b="0" i="0" u="none" strike="noStrike" cap="none">
                <a:solidFill>
                  <a:srgbClr val="000000"/>
                </a:solidFill>
                <a:latin typeface="Arial"/>
                <a:ea typeface="Arial"/>
                <a:cs typeface="Arial"/>
                <a:sym typeface="Arial"/>
              </a:endParaRPr>
            </a:p>
          </p:txBody>
        </p:sp>
        <p:sp>
          <p:nvSpPr>
            <p:cNvPr id="155" name="Google Shape;155;p22"/>
            <p:cNvSpPr/>
            <p:nvPr/>
          </p:nvSpPr>
          <p:spPr>
            <a:xfrm>
              <a:off x="0" y="4574095"/>
              <a:ext cx="15079559" cy="1219117"/>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2"/>
            <p:cNvSpPr/>
            <p:nvPr/>
          </p:nvSpPr>
          <p:spPr>
            <a:xfrm>
              <a:off x="368782" y="4848396"/>
              <a:ext cx="670514" cy="670514"/>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p:cNvSpPr/>
            <p:nvPr/>
          </p:nvSpPr>
          <p:spPr>
            <a:xfrm>
              <a:off x="1408080" y="4574095"/>
              <a:ext cx="13671478" cy="12191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2"/>
            <p:cNvSpPr txBox="1"/>
            <p:nvPr/>
          </p:nvSpPr>
          <p:spPr>
            <a:xfrm>
              <a:off x="1408080" y="4574095"/>
              <a:ext cx="13671478" cy="1219117"/>
            </a:xfrm>
            <a:prstGeom prst="rect">
              <a:avLst/>
            </a:prstGeom>
            <a:noFill/>
            <a:ln>
              <a:noFill/>
            </a:ln>
          </p:spPr>
          <p:txBody>
            <a:bodyPr spcFirstLastPara="1" wrap="square" lIns="129000" tIns="129000" rIns="129000" bIns="1290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Entwicklung von Soft Skills: Die Zusammenarbeit in umgedrehten Klassenzimmern fördert die Teamarbeit, die Problemlösung und die Selbststeuerung.</a:t>
              </a:r>
              <a:endParaRPr sz="2400" b="0" i="0" u="none" strike="noStrike" cap="none">
                <a:solidFill>
                  <a:srgbClr val="000000"/>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09DBA1AA-8B39-0FF6-5BF5-DD9EB31EAFFC}"/>
              </a:ext>
            </a:extLst>
          </p:cNvPr>
          <p:cNvPicPr>
            <a:picLocks noChangeAspect="1"/>
          </p:cNvPicPr>
          <p:nvPr/>
        </p:nvPicPr>
        <p:blipFill>
          <a:blip r:embed="rId10"/>
          <a:stretch>
            <a:fillRect/>
          </a:stretch>
        </p:blipFill>
        <p:spPr>
          <a:xfrm>
            <a:off x="2707450" y="9344490"/>
            <a:ext cx="2291558" cy="48075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2"/>
        <p:cNvGrpSpPr/>
        <p:nvPr/>
      </p:nvGrpSpPr>
      <p:grpSpPr>
        <a:xfrm>
          <a:off x="0" y="0"/>
          <a:ext cx="0" cy="0"/>
          <a:chOff x="0" y="0"/>
          <a:chExt cx="0" cy="0"/>
        </a:xfrm>
      </p:grpSpPr>
      <p:sp>
        <p:nvSpPr>
          <p:cNvPr id="163" name="Google Shape;163;p23"/>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 name="Google Shape;164;p2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 name="Google Shape;165;p2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 name="Google Shape;166;p23"/>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 name="Google Shape;167;p23"/>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 name="Google Shape;168;p23"/>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p:txBody>
      </p:sp>
      <p:sp>
        <p:nvSpPr>
          <p:cNvPr id="169" name="Google Shape;169;p2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 name="Google Shape;170;p23"/>
          <p:cNvSpPr txBox="1"/>
          <p:nvPr/>
        </p:nvSpPr>
        <p:spPr>
          <a:xfrm>
            <a:off x="450218" y="614847"/>
            <a:ext cx="14211443"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Grundsätze der kooperativen Unterrichtsgestaltung</a:t>
            </a:r>
            <a:endParaRPr sz="5400" b="1" i="0" u="none" strike="noStrike" cap="none">
              <a:solidFill>
                <a:srgbClr val="033C5B"/>
              </a:solidFill>
              <a:latin typeface="Arial"/>
              <a:ea typeface="Arial"/>
              <a:cs typeface="Arial"/>
              <a:sym typeface="Arial"/>
            </a:endParaRPr>
          </a:p>
        </p:txBody>
      </p:sp>
      <p:pic>
        <p:nvPicPr>
          <p:cNvPr id="171" name="Google Shape;171;p23"/>
          <p:cNvPicPr preferRelativeResize="0"/>
          <p:nvPr/>
        </p:nvPicPr>
        <p:blipFill rotWithShape="1">
          <a:blip r:embed="rId5">
            <a:alphaModFix/>
          </a:blip>
          <a:srcRect/>
          <a:stretch/>
        </p:blipFill>
        <p:spPr>
          <a:xfrm>
            <a:off x="16210427" y="9149952"/>
            <a:ext cx="1829366" cy="665223"/>
          </a:xfrm>
          <a:prstGeom prst="rect">
            <a:avLst/>
          </a:prstGeom>
          <a:noFill/>
          <a:ln>
            <a:noFill/>
          </a:ln>
        </p:spPr>
      </p:pic>
      <p:grpSp>
        <p:nvGrpSpPr>
          <p:cNvPr id="172" name="Google Shape;172;p23"/>
          <p:cNvGrpSpPr/>
          <p:nvPr/>
        </p:nvGrpSpPr>
        <p:grpSpPr>
          <a:xfrm>
            <a:off x="1012050" y="1905405"/>
            <a:ext cx="15064464" cy="5795618"/>
            <a:chOff x="7547" y="0"/>
            <a:chExt cx="15064464" cy="5795618"/>
          </a:xfrm>
        </p:grpSpPr>
        <p:sp>
          <p:nvSpPr>
            <p:cNvPr id="173" name="Google Shape;173;p23"/>
            <p:cNvSpPr/>
            <p:nvPr/>
          </p:nvSpPr>
          <p:spPr>
            <a:xfrm>
              <a:off x="1130966" y="0"/>
              <a:ext cx="12817625" cy="5795618"/>
            </a:xfrm>
            <a:prstGeom prst="rightArrow">
              <a:avLst>
                <a:gd name="adj1" fmla="val 50000"/>
                <a:gd name="adj2" fmla="val 5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4" name="Google Shape;174;p23"/>
            <p:cNvSpPr/>
            <p:nvPr/>
          </p:nvSpPr>
          <p:spPr>
            <a:xfrm>
              <a:off x="7547" y="1738685"/>
              <a:ext cx="3629991" cy="2318247"/>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5" name="Google Shape;175;p23"/>
            <p:cNvSpPr txBox="1"/>
            <p:nvPr/>
          </p:nvSpPr>
          <p:spPr>
            <a:xfrm>
              <a:off x="120714" y="1851852"/>
              <a:ext cx="3403657" cy="2091913"/>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1" i="0" u="none" strike="noStrike" cap="none" dirty="0" err="1">
                  <a:solidFill>
                    <a:schemeClr val="tx1"/>
                  </a:solidFill>
                  <a:latin typeface="Arial"/>
                  <a:ea typeface="Arial"/>
                  <a:cs typeface="Arial"/>
                  <a:sym typeface="Arial"/>
                </a:rPr>
                <a:t>Schülerorientiertes</a:t>
              </a:r>
              <a:r>
                <a:rPr lang="en-GB" sz="1700" b="1" i="0" u="none" strike="noStrike" cap="none" dirty="0">
                  <a:solidFill>
                    <a:schemeClr val="tx1"/>
                  </a:solidFill>
                  <a:latin typeface="Arial"/>
                  <a:ea typeface="Arial"/>
                  <a:cs typeface="Arial"/>
                  <a:sym typeface="Arial"/>
                </a:rPr>
                <a:t> </a:t>
              </a:r>
              <a:r>
                <a:rPr lang="en-GB" sz="1700" b="1" i="0" u="none" strike="noStrike" cap="none" dirty="0" err="1">
                  <a:solidFill>
                    <a:schemeClr val="tx1"/>
                  </a:solidFill>
                  <a:latin typeface="Arial"/>
                  <a:ea typeface="Arial"/>
                  <a:cs typeface="Arial"/>
                  <a:sym typeface="Arial"/>
                </a:rPr>
                <a:t>Lernen</a:t>
              </a:r>
              <a:r>
                <a:rPr lang="en-GB" sz="1700" b="0" i="0" u="none" strike="noStrike" cap="none" dirty="0">
                  <a:solidFill>
                    <a:schemeClr val="tx1"/>
                  </a:solidFill>
                  <a:latin typeface="Arial"/>
                  <a:ea typeface="Arial"/>
                  <a:cs typeface="Arial"/>
                  <a:sym typeface="Arial"/>
                </a:rPr>
                <a:t>: Der </a:t>
              </a:r>
              <a:r>
                <a:rPr lang="en-GB" sz="1700" b="0" i="0" u="none" strike="noStrike" cap="none" dirty="0" err="1">
                  <a:solidFill>
                    <a:schemeClr val="tx1"/>
                  </a:solidFill>
                  <a:latin typeface="Arial"/>
                  <a:ea typeface="Arial"/>
                  <a:cs typeface="Arial"/>
                  <a:sym typeface="Arial"/>
                </a:rPr>
                <a:t>Unterricht</a:t>
              </a:r>
              <a:r>
                <a:rPr lang="en-GB" sz="1700" b="0" i="0" u="none" strike="noStrike" cap="none" dirty="0">
                  <a:solidFill>
                    <a:schemeClr val="tx1"/>
                  </a:solidFill>
                  <a:latin typeface="Arial"/>
                  <a:ea typeface="Arial"/>
                  <a:cs typeface="Arial"/>
                  <a:sym typeface="Arial"/>
                </a:rPr>
                <a:t> </a:t>
              </a:r>
              <a:r>
                <a:rPr lang="en-GB" sz="1700" b="0" i="0" u="none" strike="noStrike" cap="none" dirty="0" err="1">
                  <a:solidFill>
                    <a:schemeClr val="tx1"/>
                  </a:solidFill>
                  <a:latin typeface="Arial"/>
                  <a:ea typeface="Arial"/>
                  <a:cs typeface="Arial"/>
                  <a:sym typeface="Arial"/>
                </a:rPr>
                <a:t>sollte</a:t>
              </a:r>
              <a:r>
                <a:rPr lang="en-GB" sz="1700" b="0" i="0" u="none" strike="noStrike" cap="none" dirty="0">
                  <a:solidFill>
                    <a:schemeClr val="tx1"/>
                  </a:solidFill>
                  <a:latin typeface="Arial"/>
                  <a:ea typeface="Arial"/>
                  <a:cs typeface="Arial"/>
                  <a:sym typeface="Arial"/>
                </a:rPr>
                <a:t> die </a:t>
              </a:r>
              <a:r>
                <a:rPr lang="en-GB" sz="1700" b="0" i="0" u="none" strike="noStrike" cap="none" dirty="0" err="1">
                  <a:solidFill>
                    <a:schemeClr val="tx1"/>
                  </a:solidFill>
                  <a:latin typeface="Arial"/>
                  <a:ea typeface="Arial"/>
                  <a:cs typeface="Arial"/>
                  <a:sym typeface="Arial"/>
                </a:rPr>
                <a:t>Schüler</a:t>
              </a:r>
              <a:r>
                <a:rPr lang="en-GB" sz="1700" b="0" i="0" u="none" strike="noStrike" cap="none" dirty="0">
                  <a:solidFill>
                    <a:schemeClr val="tx1"/>
                  </a:solidFill>
                  <a:latin typeface="Arial"/>
                  <a:ea typeface="Arial"/>
                  <a:cs typeface="Arial"/>
                  <a:sym typeface="Arial"/>
                </a:rPr>
                <a:t> </a:t>
              </a:r>
              <a:r>
                <a:rPr lang="en-GB" sz="1700" b="0" i="0" u="none" strike="noStrike" cap="none" dirty="0" err="1">
                  <a:solidFill>
                    <a:schemeClr val="tx1"/>
                  </a:solidFill>
                  <a:latin typeface="Arial"/>
                  <a:ea typeface="Arial"/>
                  <a:cs typeface="Arial"/>
                  <a:sym typeface="Arial"/>
                </a:rPr>
                <a:t>dazu</a:t>
              </a:r>
              <a:r>
                <a:rPr lang="en-GB" sz="1700" b="0" i="0" u="none" strike="noStrike" cap="none" dirty="0">
                  <a:solidFill>
                    <a:schemeClr val="tx1"/>
                  </a:solidFill>
                  <a:latin typeface="Arial"/>
                  <a:ea typeface="Arial"/>
                  <a:cs typeface="Arial"/>
                  <a:sym typeface="Arial"/>
                </a:rPr>
                <a:t> </a:t>
              </a:r>
              <a:r>
                <a:rPr lang="en-GB" sz="1700" b="0" i="0" u="none" strike="noStrike" cap="none" dirty="0" err="1">
                  <a:solidFill>
                    <a:schemeClr val="tx1"/>
                  </a:solidFill>
                  <a:latin typeface="Arial"/>
                  <a:ea typeface="Arial"/>
                  <a:cs typeface="Arial"/>
                  <a:sym typeface="Arial"/>
                </a:rPr>
                <a:t>ermutigen</a:t>
              </a:r>
              <a:r>
                <a:rPr lang="en-GB" sz="1700" b="0" i="0" u="none" strike="noStrike" cap="none" dirty="0">
                  <a:solidFill>
                    <a:schemeClr val="tx1"/>
                  </a:solidFill>
                  <a:latin typeface="Arial"/>
                  <a:ea typeface="Arial"/>
                  <a:cs typeface="Arial"/>
                  <a:sym typeface="Arial"/>
                </a:rPr>
                <a:t>, </a:t>
              </a:r>
              <a:r>
                <a:rPr lang="en-GB" sz="1700" b="0" i="0" u="none" strike="noStrike" cap="none" dirty="0" err="1">
                  <a:solidFill>
                    <a:schemeClr val="tx1"/>
                  </a:solidFill>
                  <a:latin typeface="Arial"/>
                  <a:ea typeface="Arial"/>
                  <a:cs typeface="Arial"/>
                  <a:sym typeface="Arial"/>
                </a:rPr>
                <a:t>sich</a:t>
              </a:r>
              <a:r>
                <a:rPr lang="en-GB" sz="1700" b="0" i="0" u="none" strike="noStrike" cap="none" dirty="0">
                  <a:solidFill>
                    <a:schemeClr val="tx1"/>
                  </a:solidFill>
                  <a:latin typeface="Arial"/>
                  <a:ea typeface="Arial"/>
                  <a:cs typeface="Arial"/>
                  <a:sym typeface="Arial"/>
                </a:rPr>
                <a:t> </a:t>
              </a:r>
              <a:r>
                <a:rPr lang="en-GB" sz="1700" b="0" i="0" u="none" strike="noStrike" cap="none" dirty="0" err="1">
                  <a:solidFill>
                    <a:schemeClr val="tx1"/>
                  </a:solidFill>
                  <a:latin typeface="Arial"/>
                  <a:ea typeface="Arial"/>
                  <a:cs typeface="Arial"/>
                  <a:sym typeface="Arial"/>
                </a:rPr>
                <a:t>aktiv</a:t>
              </a:r>
              <a:r>
                <a:rPr lang="en-GB" sz="1700" b="0" i="0" u="none" strike="noStrike" cap="none" dirty="0">
                  <a:solidFill>
                    <a:schemeClr val="tx1"/>
                  </a:solidFill>
                  <a:latin typeface="Arial"/>
                  <a:ea typeface="Arial"/>
                  <a:cs typeface="Arial"/>
                  <a:sym typeface="Arial"/>
                </a:rPr>
                <a:t> </a:t>
              </a:r>
              <a:r>
                <a:rPr lang="en-GB" sz="1700" b="0" i="0" u="none" strike="noStrike" cap="none" dirty="0" err="1">
                  <a:solidFill>
                    <a:schemeClr val="tx1"/>
                  </a:solidFill>
                  <a:latin typeface="Arial"/>
                  <a:ea typeface="Arial"/>
                  <a:cs typeface="Arial"/>
                  <a:sym typeface="Arial"/>
                </a:rPr>
                <a:t>zu</a:t>
              </a:r>
              <a:r>
                <a:rPr lang="en-GB" sz="1700" b="0" i="0" u="none" strike="noStrike" cap="none" dirty="0">
                  <a:solidFill>
                    <a:schemeClr val="tx1"/>
                  </a:solidFill>
                  <a:latin typeface="Arial"/>
                  <a:ea typeface="Arial"/>
                  <a:cs typeface="Arial"/>
                  <a:sym typeface="Arial"/>
                </a:rPr>
                <a:t> </a:t>
              </a:r>
              <a:r>
                <a:rPr lang="en-GB" sz="1700" b="0" i="0" u="none" strike="noStrike" cap="none" dirty="0" err="1">
                  <a:solidFill>
                    <a:schemeClr val="tx1"/>
                  </a:solidFill>
                  <a:latin typeface="Arial"/>
                  <a:ea typeface="Arial"/>
                  <a:cs typeface="Arial"/>
                  <a:sym typeface="Arial"/>
                </a:rPr>
                <a:t>beteiligen</a:t>
              </a:r>
              <a:r>
                <a:rPr lang="en-GB" sz="1700" b="0" i="0" u="none" strike="noStrike" cap="none" dirty="0">
                  <a:solidFill>
                    <a:schemeClr val="tx1"/>
                  </a:solidFill>
                  <a:latin typeface="Arial"/>
                  <a:ea typeface="Arial"/>
                  <a:cs typeface="Arial"/>
                  <a:sym typeface="Arial"/>
                </a:rPr>
                <a:t>, </a:t>
              </a:r>
              <a:r>
                <a:rPr lang="en-GB" sz="1700" b="0" i="0" u="none" strike="noStrike" cap="none" dirty="0" err="1">
                  <a:solidFill>
                    <a:schemeClr val="tx1"/>
                  </a:solidFill>
                  <a:latin typeface="Arial"/>
                  <a:ea typeface="Arial"/>
                  <a:cs typeface="Arial"/>
                  <a:sym typeface="Arial"/>
                </a:rPr>
                <a:t>Fragen</a:t>
              </a:r>
              <a:r>
                <a:rPr lang="en-GB" sz="1700" b="0" i="0" u="none" strike="noStrike" cap="none" dirty="0">
                  <a:solidFill>
                    <a:schemeClr val="tx1"/>
                  </a:solidFill>
                  <a:latin typeface="Arial"/>
                  <a:ea typeface="Arial"/>
                  <a:cs typeface="Arial"/>
                  <a:sym typeface="Arial"/>
                </a:rPr>
                <a:t> </a:t>
              </a:r>
              <a:r>
                <a:rPr lang="en-GB" sz="1700" b="0" i="0" u="none" strike="noStrike" cap="none" dirty="0" err="1">
                  <a:solidFill>
                    <a:schemeClr val="tx1"/>
                  </a:solidFill>
                  <a:latin typeface="Arial"/>
                  <a:ea typeface="Arial"/>
                  <a:cs typeface="Arial"/>
                  <a:sym typeface="Arial"/>
                </a:rPr>
                <a:t>zu</a:t>
              </a:r>
              <a:r>
                <a:rPr lang="en-GB" sz="1700" b="0" i="0" u="none" strike="noStrike" cap="none" dirty="0">
                  <a:solidFill>
                    <a:schemeClr val="tx1"/>
                  </a:solidFill>
                  <a:latin typeface="Arial"/>
                  <a:ea typeface="Arial"/>
                  <a:cs typeface="Arial"/>
                  <a:sym typeface="Arial"/>
                </a:rPr>
                <a:t> </a:t>
              </a:r>
              <a:r>
                <a:rPr lang="en-GB" sz="1700" b="0" i="0" u="none" strike="noStrike" cap="none" dirty="0" err="1">
                  <a:solidFill>
                    <a:schemeClr val="tx1"/>
                  </a:solidFill>
                  <a:latin typeface="Arial"/>
                  <a:ea typeface="Arial"/>
                  <a:cs typeface="Arial"/>
                  <a:sym typeface="Arial"/>
                </a:rPr>
                <a:t>stellen</a:t>
              </a:r>
              <a:r>
                <a:rPr lang="en-GB" sz="1700" b="0" i="0" u="none" strike="noStrike" cap="none" dirty="0">
                  <a:solidFill>
                    <a:schemeClr val="tx1"/>
                  </a:solidFill>
                  <a:latin typeface="Arial"/>
                  <a:ea typeface="Arial"/>
                  <a:cs typeface="Arial"/>
                  <a:sym typeface="Arial"/>
                </a:rPr>
                <a:t> und an </a:t>
              </a:r>
              <a:r>
                <a:rPr lang="en-GB" sz="1700" b="0" i="0" u="none" strike="noStrike" cap="none" dirty="0" err="1">
                  <a:solidFill>
                    <a:schemeClr val="tx1"/>
                  </a:solidFill>
                  <a:latin typeface="Arial"/>
                  <a:ea typeface="Arial"/>
                  <a:cs typeface="Arial"/>
                  <a:sym typeface="Arial"/>
                </a:rPr>
                <a:t>praktischen</a:t>
              </a:r>
              <a:r>
                <a:rPr lang="en-GB" sz="1700" b="0" i="0" u="none" strike="noStrike" cap="none" dirty="0">
                  <a:solidFill>
                    <a:schemeClr val="tx1"/>
                  </a:solidFill>
                  <a:latin typeface="Arial"/>
                  <a:ea typeface="Arial"/>
                  <a:cs typeface="Arial"/>
                  <a:sym typeface="Arial"/>
                </a:rPr>
                <a:t> </a:t>
              </a:r>
              <a:r>
                <a:rPr lang="en-GB" sz="1700" b="0" i="0" u="none" strike="noStrike" cap="none" dirty="0" err="1">
                  <a:solidFill>
                    <a:schemeClr val="tx1"/>
                  </a:solidFill>
                  <a:latin typeface="Arial"/>
                  <a:ea typeface="Arial"/>
                  <a:cs typeface="Arial"/>
                  <a:sym typeface="Arial"/>
                </a:rPr>
                <a:t>Aufgaben</a:t>
              </a:r>
              <a:r>
                <a:rPr lang="en-GB" sz="1700" b="0" i="0" u="none" strike="noStrike" cap="none" dirty="0">
                  <a:solidFill>
                    <a:schemeClr val="tx1"/>
                  </a:solidFill>
                  <a:latin typeface="Arial"/>
                  <a:ea typeface="Arial"/>
                  <a:cs typeface="Arial"/>
                  <a:sym typeface="Arial"/>
                </a:rPr>
                <a:t> </a:t>
              </a:r>
              <a:r>
                <a:rPr lang="en-GB" sz="1700" b="0" i="0" u="none" strike="noStrike" cap="none" dirty="0" err="1">
                  <a:solidFill>
                    <a:schemeClr val="tx1"/>
                  </a:solidFill>
                  <a:latin typeface="Arial"/>
                  <a:ea typeface="Arial"/>
                  <a:cs typeface="Arial"/>
                  <a:sym typeface="Arial"/>
                </a:rPr>
                <a:t>mitzuarbeiten</a:t>
              </a:r>
              <a:r>
                <a:rPr lang="en-GB" sz="1700" b="0" i="0" u="none" strike="noStrike" cap="none" dirty="0">
                  <a:solidFill>
                    <a:schemeClr val="tx1"/>
                  </a:solidFill>
                  <a:latin typeface="Arial"/>
                  <a:ea typeface="Arial"/>
                  <a:cs typeface="Arial"/>
                  <a:sym typeface="Arial"/>
                </a:rPr>
                <a:t>.</a:t>
              </a:r>
              <a:endParaRPr sz="1700" b="0" i="0" u="none" strike="noStrike" cap="none" dirty="0">
                <a:solidFill>
                  <a:schemeClr val="tx1"/>
                </a:solidFill>
                <a:latin typeface="Arial"/>
                <a:ea typeface="Arial"/>
                <a:cs typeface="Arial"/>
                <a:sym typeface="Arial"/>
              </a:endParaRPr>
            </a:p>
          </p:txBody>
        </p:sp>
        <p:sp>
          <p:nvSpPr>
            <p:cNvPr id="176" name="Google Shape;176;p23"/>
            <p:cNvSpPr/>
            <p:nvPr/>
          </p:nvSpPr>
          <p:spPr>
            <a:xfrm>
              <a:off x="3819038" y="1738685"/>
              <a:ext cx="3629991" cy="2318247"/>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7" name="Google Shape;177;p23"/>
            <p:cNvSpPr txBox="1"/>
            <p:nvPr/>
          </p:nvSpPr>
          <p:spPr>
            <a:xfrm>
              <a:off x="3932205" y="1851852"/>
              <a:ext cx="3403657" cy="2091913"/>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1" i="0" u="none" strike="noStrike" cap="none">
                  <a:solidFill>
                    <a:schemeClr val="tx1"/>
                  </a:solidFill>
                  <a:latin typeface="Arial"/>
                  <a:ea typeface="Arial"/>
                  <a:cs typeface="Arial"/>
                  <a:sym typeface="Arial"/>
                </a:rPr>
                <a:t>Iterativer Entwurf</a:t>
              </a:r>
              <a:r>
                <a:rPr lang="en-GB" sz="1700" b="0" i="0" u="none" strike="noStrike" cap="none">
                  <a:solidFill>
                    <a:schemeClr val="tx1"/>
                  </a:solidFill>
                  <a:latin typeface="Arial"/>
                  <a:ea typeface="Arial"/>
                  <a:cs typeface="Arial"/>
                  <a:sym typeface="Arial"/>
                </a:rPr>
                <a:t>: Es ist wichtig, die Unterrichtspläne auf der Grundlage von Schülerfeedback und Lernergebnissen regelmäßig zu verfeinern.</a:t>
              </a:r>
              <a:endParaRPr sz="1700" b="0" i="0" u="none" strike="noStrike" cap="none">
                <a:solidFill>
                  <a:schemeClr val="tx1"/>
                </a:solidFill>
                <a:latin typeface="Arial"/>
                <a:ea typeface="Arial"/>
                <a:cs typeface="Arial"/>
                <a:sym typeface="Arial"/>
              </a:endParaRPr>
            </a:p>
          </p:txBody>
        </p:sp>
        <p:sp>
          <p:nvSpPr>
            <p:cNvPr id="178" name="Google Shape;178;p23"/>
            <p:cNvSpPr/>
            <p:nvPr/>
          </p:nvSpPr>
          <p:spPr>
            <a:xfrm>
              <a:off x="7630529" y="1738685"/>
              <a:ext cx="3629991" cy="2318247"/>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9" name="Google Shape;179;p23"/>
            <p:cNvSpPr txBox="1"/>
            <p:nvPr/>
          </p:nvSpPr>
          <p:spPr>
            <a:xfrm>
              <a:off x="7743696" y="1851852"/>
              <a:ext cx="3403657" cy="2091913"/>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1" i="0" u="none" strike="noStrike" cap="none">
                  <a:solidFill>
                    <a:schemeClr val="tx1"/>
                  </a:solidFill>
                  <a:latin typeface="Arial"/>
                  <a:ea typeface="Arial"/>
                  <a:cs typeface="Arial"/>
                  <a:sym typeface="Arial"/>
                </a:rPr>
                <a:t>Reflektierte Praxis</a:t>
              </a:r>
              <a:r>
                <a:rPr lang="en-GB" sz="1700" b="0" i="0" u="none" strike="noStrike" cap="none">
                  <a:solidFill>
                    <a:schemeClr val="tx1"/>
                  </a:solidFill>
                  <a:latin typeface="Arial"/>
                  <a:ea typeface="Arial"/>
                  <a:cs typeface="Arial"/>
                  <a:sym typeface="Arial"/>
                </a:rPr>
                <a:t>: Die Lehrkräfte sollten ihre Lehrmethoden bewerten und bei Bedarf Änderungen vornehmen.</a:t>
              </a:r>
              <a:endParaRPr sz="1700" b="0" i="0" u="none" strike="noStrike" cap="none">
                <a:solidFill>
                  <a:schemeClr val="tx1"/>
                </a:solidFill>
                <a:latin typeface="Arial"/>
                <a:ea typeface="Arial"/>
                <a:cs typeface="Arial"/>
                <a:sym typeface="Arial"/>
              </a:endParaRPr>
            </a:p>
          </p:txBody>
        </p:sp>
        <p:sp>
          <p:nvSpPr>
            <p:cNvPr id="180" name="Google Shape;180;p23"/>
            <p:cNvSpPr/>
            <p:nvPr/>
          </p:nvSpPr>
          <p:spPr>
            <a:xfrm>
              <a:off x="11442020" y="1738685"/>
              <a:ext cx="3629991" cy="2318247"/>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1" name="Google Shape;181;p23"/>
            <p:cNvSpPr txBox="1"/>
            <p:nvPr/>
          </p:nvSpPr>
          <p:spPr>
            <a:xfrm>
              <a:off x="11555187" y="1851852"/>
              <a:ext cx="3403657" cy="2091913"/>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1" i="0" u="none" strike="noStrike" cap="none">
                  <a:solidFill>
                    <a:schemeClr val="tx1"/>
                  </a:solidFill>
                  <a:latin typeface="Arial"/>
                  <a:ea typeface="Arial"/>
                  <a:cs typeface="Arial"/>
                  <a:sym typeface="Arial"/>
                </a:rPr>
                <a:t>Einbeziehung von Interessenvertretern</a:t>
              </a:r>
              <a:r>
                <a:rPr lang="en-GB" sz="1700" b="0" i="0" u="none" strike="noStrike" cap="none">
                  <a:solidFill>
                    <a:schemeClr val="tx1"/>
                  </a:solidFill>
                  <a:latin typeface="Arial"/>
                  <a:ea typeface="Arial"/>
                  <a:cs typeface="Arial"/>
                  <a:sym typeface="Arial"/>
                </a:rPr>
                <a:t>: Es ist wichtig, die Anregungen von Schülern, Lehrkräften und Branchenexperten zu berücksichtigen, um den Unterricht auf die Anforderungen der Praxis abzustimmen.</a:t>
              </a:r>
              <a:endParaRPr sz="1700" b="0" i="0" u="none" strike="noStrike" cap="none">
                <a:solidFill>
                  <a:schemeClr val="tx1"/>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F5385B75-B1C5-DD62-0C8E-426A8E7C80AB}"/>
              </a:ext>
            </a:extLst>
          </p:cNvPr>
          <p:cNvPicPr>
            <a:picLocks noChangeAspect="1"/>
          </p:cNvPicPr>
          <p:nvPr/>
        </p:nvPicPr>
        <p:blipFill>
          <a:blip r:embed="rId6"/>
          <a:stretch>
            <a:fillRect/>
          </a:stretch>
        </p:blipFill>
        <p:spPr>
          <a:xfrm>
            <a:off x="2692299" y="9344490"/>
            <a:ext cx="2291558" cy="48075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4"/>
          <p:cNvSpPr txBox="1"/>
          <p:nvPr/>
        </p:nvSpPr>
        <p:spPr>
          <a:xfrm>
            <a:off x="1028700" y="1675914"/>
            <a:ext cx="14897100" cy="172354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33C5B"/>
                </a:solidFill>
                <a:latin typeface="Arial"/>
                <a:ea typeface="Arial"/>
                <a:cs typeface="Arial"/>
                <a:sym typeface="Arial"/>
              </a:rPr>
              <a:t>Bei der Analyse erfolgreicher kooperativer Unterrichtsentwürfe werden verschiedene Kriterien untersucht, um sicherzustellen, dass sie sich positiv auf das Engagement der Schüler und die Lernergebnisse auswirken. </a:t>
            </a:r>
            <a:endParaRPr sz="2800" b="1" i="0" u="none" strike="noStrike" cap="none">
              <a:solidFill>
                <a:srgbClr val="033C5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33C5B"/>
                </a:solidFill>
                <a:latin typeface="Arial"/>
                <a:ea typeface="Arial"/>
                <a:cs typeface="Arial"/>
                <a:sym typeface="Arial"/>
              </a:rPr>
              <a:t>Die Analyse der Unterrichtsgestaltung lässt sich in vier Schlüsselkriterien gliedern:</a:t>
            </a:r>
            <a:endParaRPr sz="2800" b="1" i="0" u="none" strike="noStrike" cap="none">
              <a:solidFill>
                <a:srgbClr val="033C5B"/>
              </a:solidFill>
              <a:latin typeface="Arial"/>
              <a:ea typeface="Arial"/>
              <a:cs typeface="Arial"/>
              <a:sym typeface="Arial"/>
            </a:endParaRPr>
          </a:p>
        </p:txBody>
      </p:sp>
      <p:sp>
        <p:nvSpPr>
          <p:cNvPr id="194" name="Google Shape;194;p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4"/>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4"/>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4"/>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p:txBody>
      </p:sp>
      <p:pic>
        <p:nvPicPr>
          <p:cNvPr id="198" name="Google Shape;198;p4"/>
          <p:cNvPicPr preferRelativeResize="0"/>
          <p:nvPr/>
        </p:nvPicPr>
        <p:blipFill rotWithShape="1">
          <a:blip r:embed="rId6">
            <a:alphaModFix/>
          </a:blip>
          <a:srcRect/>
          <a:stretch/>
        </p:blipFill>
        <p:spPr>
          <a:xfrm>
            <a:off x="16210427" y="9149952"/>
            <a:ext cx="1829366" cy="665223"/>
          </a:xfrm>
          <a:prstGeom prst="rect">
            <a:avLst/>
          </a:prstGeom>
          <a:noFill/>
          <a:ln>
            <a:noFill/>
          </a:ln>
        </p:spPr>
      </p:pic>
      <p:grpSp>
        <p:nvGrpSpPr>
          <p:cNvPr id="199" name="Google Shape;199;p4"/>
          <p:cNvGrpSpPr/>
          <p:nvPr/>
        </p:nvGrpSpPr>
        <p:grpSpPr>
          <a:xfrm>
            <a:off x="1571331" y="3842579"/>
            <a:ext cx="14061223" cy="4511203"/>
            <a:chOff x="577872" y="62446"/>
            <a:chExt cx="14061223" cy="4511203"/>
          </a:xfrm>
        </p:grpSpPr>
        <p:sp>
          <p:nvSpPr>
            <p:cNvPr id="200" name="Google Shape;200;p4"/>
            <p:cNvSpPr/>
            <p:nvPr/>
          </p:nvSpPr>
          <p:spPr>
            <a:xfrm>
              <a:off x="577872" y="62446"/>
              <a:ext cx="1861533" cy="1861533"/>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968794" y="453368"/>
              <a:ext cx="1079689" cy="1079689"/>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2838305" y="62446"/>
              <a:ext cx="4387899" cy="186153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txBox="1"/>
            <p:nvPr/>
          </p:nvSpPr>
          <p:spPr>
            <a:xfrm>
              <a:off x="2838305" y="62446"/>
              <a:ext cx="4387899" cy="186153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Zielsetzungen und Lernergebnisse: </a:t>
              </a:r>
              <a:r>
                <a:rPr lang="en-GB" sz="1600" b="0" i="0" u="none" strike="noStrike" cap="none">
                  <a:solidFill>
                    <a:srgbClr val="000000"/>
                  </a:solidFill>
                  <a:latin typeface="Arial"/>
                  <a:ea typeface="Arial"/>
                  <a:cs typeface="Arial"/>
                  <a:sym typeface="Arial"/>
                </a:rPr>
                <a:t>Die Unterrichtsgestaltung muss klare, messbare Ziele und Lernergebnisse haben, die sich an den Bildungsstandards orientieren. Dadurch wird sichergestellt, dass der Unterricht zielgerichtet ist und sich auf bestimmte Fähigkeiten oder Kenntnisse konzentriert, die die Schüler erwerben müssen.</a:t>
              </a:r>
              <a:endParaRPr sz="1600" b="0" i="0" u="none" strike="noStrike" cap="none">
                <a:solidFill>
                  <a:srgbClr val="000000"/>
                </a:solidFill>
                <a:latin typeface="Arial"/>
                <a:ea typeface="Arial"/>
                <a:cs typeface="Arial"/>
                <a:sym typeface="Arial"/>
              </a:endParaRPr>
            </a:p>
          </p:txBody>
        </p:sp>
        <p:sp>
          <p:nvSpPr>
            <p:cNvPr id="204" name="Google Shape;204;p4"/>
            <p:cNvSpPr/>
            <p:nvPr/>
          </p:nvSpPr>
          <p:spPr>
            <a:xfrm>
              <a:off x="7990763" y="62446"/>
              <a:ext cx="1861533" cy="1861533"/>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8381685" y="453368"/>
              <a:ext cx="1079689" cy="1079689"/>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10251196" y="62446"/>
              <a:ext cx="4387899" cy="186153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txBox="1"/>
            <p:nvPr/>
          </p:nvSpPr>
          <p:spPr>
            <a:xfrm>
              <a:off x="10251196" y="62446"/>
              <a:ext cx="4387899" cy="186153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Zusammenarbeit und Interaktivität</a:t>
              </a:r>
              <a:r>
                <a:rPr lang="en-GB" sz="1600" b="0" i="0" u="none" strike="noStrike" cap="none">
                  <a:solidFill>
                    <a:srgbClr val="000000"/>
                  </a:solidFill>
                  <a:latin typeface="Arial"/>
                  <a:ea typeface="Arial"/>
                  <a:cs typeface="Arial"/>
                  <a:sym typeface="Arial"/>
                </a:rPr>
                <a:t>: Eine effektive Unterrichtsgestaltung fördert die Zusammenarbeit zwischen den Schülern. Dazu können Gruppenprojekte, Peer Reviews oder andere Aktivitäten gehören, bei denen die Schüler zusammenarbeiten, Ideen austauschen und voneinander lernen müssen. Auch die Interaktivität spielt eine wichtige Rolle, da die Einbindung der Schüler in interaktive Aufgaben dazu beiträgt, ihr Interesse aufrechtzuerhalten und ein tieferes Lernen zu ermöglichen.</a:t>
              </a:r>
              <a:endParaRPr sz="1600" b="0" i="0" u="none" strike="noStrike" cap="none">
                <a:solidFill>
                  <a:srgbClr val="000000"/>
                </a:solidFill>
                <a:latin typeface="Arial"/>
                <a:ea typeface="Arial"/>
                <a:cs typeface="Arial"/>
                <a:sym typeface="Arial"/>
              </a:endParaRPr>
            </a:p>
          </p:txBody>
        </p:sp>
        <p:sp>
          <p:nvSpPr>
            <p:cNvPr id="208" name="Google Shape;208;p4"/>
            <p:cNvSpPr/>
            <p:nvPr/>
          </p:nvSpPr>
          <p:spPr>
            <a:xfrm>
              <a:off x="577872" y="2712116"/>
              <a:ext cx="1861533" cy="1861533"/>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968794" y="3103038"/>
              <a:ext cx="1079689" cy="1079689"/>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2838305" y="2712116"/>
              <a:ext cx="4387899" cy="186153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txBox="1"/>
            <p:nvPr/>
          </p:nvSpPr>
          <p:spPr>
            <a:xfrm>
              <a:off x="2838305" y="2712116"/>
              <a:ext cx="4387899" cy="186153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Integration von Technologie</a:t>
              </a:r>
              <a:r>
                <a:rPr lang="en-GB" sz="1600" b="0" i="0" u="none" strike="noStrike" cap="none">
                  <a:solidFill>
                    <a:srgbClr val="000000"/>
                  </a:solidFill>
                  <a:latin typeface="Arial"/>
                  <a:ea typeface="Arial"/>
                  <a:cs typeface="Arial"/>
                  <a:sym typeface="Arial"/>
                </a:rPr>
                <a:t>: Die Integration von Technologie in die Unterrichtsgestaltung kann das Lernen verbessern, indem verschiedene Ressourcen, Werkzeuge für die Zusammenarbeit und Möglichkeiten für interaktives Lernen bereitgestellt werden. Technologie kann auch einen differenzierten Unterricht unterstützen, der es den Lehrern ermöglicht, auf die unterschiedlichen Bedürfnisse ihrer Schüler einzugehen.</a:t>
              </a:r>
              <a:endParaRPr sz="1600" b="0" i="0" u="none" strike="noStrike" cap="none">
                <a:solidFill>
                  <a:srgbClr val="000000"/>
                </a:solidFill>
                <a:latin typeface="Arial"/>
                <a:ea typeface="Arial"/>
                <a:cs typeface="Arial"/>
                <a:sym typeface="Arial"/>
              </a:endParaRPr>
            </a:p>
          </p:txBody>
        </p:sp>
        <p:sp>
          <p:nvSpPr>
            <p:cNvPr id="212" name="Google Shape;212;p4"/>
            <p:cNvSpPr/>
            <p:nvPr/>
          </p:nvSpPr>
          <p:spPr>
            <a:xfrm>
              <a:off x="7990763" y="2712116"/>
              <a:ext cx="1861533" cy="1861533"/>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8381685" y="3103038"/>
              <a:ext cx="1079689" cy="1079689"/>
            </a:xfrm>
            <a:prstGeom prst="rect">
              <a:avLst/>
            </a:prstGeom>
            <a:blipFill rotWithShape="1">
              <a:blip r:embed="rId10">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10251196" y="2712116"/>
              <a:ext cx="4387899" cy="186153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txBox="1"/>
            <p:nvPr/>
          </p:nvSpPr>
          <p:spPr>
            <a:xfrm>
              <a:off x="10251196" y="2712116"/>
              <a:ext cx="4387899" cy="186153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Bewertung und Feedback</a:t>
              </a:r>
              <a:r>
                <a:rPr lang="en-GB" sz="1600" b="0" i="0" u="none" strike="noStrike" cap="none">
                  <a:solidFill>
                    <a:srgbClr val="000000"/>
                  </a:solidFill>
                  <a:latin typeface="Arial"/>
                  <a:ea typeface="Arial"/>
                  <a:cs typeface="Arial"/>
                  <a:sym typeface="Arial"/>
                </a:rPr>
                <a:t>: Die Bewertungen sollten auf die Ziele der Lektion abgestimmt sein und eine Möglichkeit zur Bewertung des Lernerfolgs der Schüler bieten. Effektive Unterrichtsentwürfe beinhalten sowohl formative als auch summative Beurteilungen und bieten den Schülern ein zeitnahes, konstruktives und spezifisches Feedback. Dieses Feedback ist wichtig, um das Lernen der Schüler zu steuern und ihnen zu helfen, sich zu verbessern.</a:t>
              </a:r>
              <a:endParaRPr sz="1600" b="0" i="0" u="none" strike="noStrike" cap="none">
                <a:solidFill>
                  <a:srgbClr val="000000"/>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FD3E57B0-14CF-513B-319D-9C3448D49550}"/>
              </a:ext>
            </a:extLst>
          </p:cNvPr>
          <p:cNvPicPr>
            <a:picLocks noChangeAspect="1"/>
          </p:cNvPicPr>
          <p:nvPr/>
        </p:nvPicPr>
        <p:blipFill>
          <a:blip r:embed="rId11"/>
          <a:stretch>
            <a:fillRect/>
          </a:stretch>
        </p:blipFill>
        <p:spPr>
          <a:xfrm>
            <a:off x="2760393" y="9344541"/>
            <a:ext cx="2291558" cy="48075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19"/>
        <p:cNvGrpSpPr/>
        <p:nvPr/>
      </p:nvGrpSpPr>
      <p:grpSpPr>
        <a:xfrm>
          <a:off x="0" y="0"/>
          <a:ext cx="0" cy="0"/>
          <a:chOff x="0" y="0"/>
          <a:chExt cx="0" cy="0"/>
        </a:xfrm>
      </p:grpSpPr>
      <p:sp>
        <p:nvSpPr>
          <p:cNvPr id="220" name="Google Shape;220;p24"/>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1" name="Google Shape;221;p2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2" name="Google Shape;222;p24"/>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3" name="Google Shape;223;p24"/>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4" name="Google Shape;224;p24"/>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5" name="Google Shape;225;p24"/>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p:txBody>
      </p:sp>
      <p:sp>
        <p:nvSpPr>
          <p:cNvPr id="226" name="Google Shape;226;p2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7" name="Google Shape;227;p24"/>
          <p:cNvSpPr txBox="1"/>
          <p:nvPr/>
        </p:nvSpPr>
        <p:spPr>
          <a:xfrm>
            <a:off x="450218" y="614847"/>
            <a:ext cx="14211443"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Strategien zur Gestaltung von Flipped Classrooms in der Berufsbildung</a:t>
            </a:r>
            <a:endParaRPr sz="5400" b="1" i="0" u="none" strike="noStrike" cap="none">
              <a:solidFill>
                <a:srgbClr val="033C5B"/>
              </a:solidFill>
              <a:latin typeface="Arial"/>
              <a:ea typeface="Arial"/>
              <a:cs typeface="Arial"/>
              <a:sym typeface="Arial"/>
            </a:endParaRPr>
          </a:p>
        </p:txBody>
      </p:sp>
      <p:pic>
        <p:nvPicPr>
          <p:cNvPr id="228" name="Google Shape;228;p24"/>
          <p:cNvPicPr preferRelativeResize="0"/>
          <p:nvPr/>
        </p:nvPicPr>
        <p:blipFill rotWithShape="1">
          <a:blip r:embed="rId5">
            <a:alphaModFix/>
          </a:blip>
          <a:srcRect/>
          <a:stretch/>
        </p:blipFill>
        <p:spPr>
          <a:xfrm>
            <a:off x="16210427" y="9149952"/>
            <a:ext cx="1829366" cy="665223"/>
          </a:xfrm>
          <a:prstGeom prst="rect">
            <a:avLst/>
          </a:prstGeom>
          <a:noFill/>
          <a:ln>
            <a:noFill/>
          </a:ln>
        </p:spPr>
      </p:pic>
      <p:grpSp>
        <p:nvGrpSpPr>
          <p:cNvPr id="229" name="Google Shape;229;p24"/>
          <p:cNvGrpSpPr/>
          <p:nvPr/>
        </p:nvGrpSpPr>
        <p:grpSpPr>
          <a:xfrm>
            <a:off x="773642" y="2736402"/>
            <a:ext cx="15079559" cy="5795617"/>
            <a:chOff x="0" y="0"/>
            <a:chExt cx="15079559" cy="5795617"/>
          </a:xfrm>
        </p:grpSpPr>
        <p:sp>
          <p:nvSpPr>
            <p:cNvPr id="230" name="Google Shape;230;p24"/>
            <p:cNvSpPr/>
            <p:nvPr/>
          </p:nvSpPr>
          <p:spPr>
            <a:xfrm>
              <a:off x="0" y="1738685"/>
              <a:ext cx="15079559" cy="2318247"/>
            </a:xfrm>
            <a:prstGeom prst="notchedRightArrow">
              <a:avLst>
                <a:gd name="adj1" fmla="val 50000"/>
                <a:gd name="adj2" fmla="val 5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4"/>
            <p:cNvSpPr/>
            <p:nvPr/>
          </p:nvSpPr>
          <p:spPr>
            <a:xfrm>
              <a:off x="6792" y="0"/>
              <a:ext cx="3266992" cy="231824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txBox="1"/>
            <p:nvPr/>
          </p:nvSpPr>
          <p:spPr>
            <a:xfrm>
              <a:off x="6792" y="0"/>
              <a:ext cx="3266992" cy="2318247"/>
            </a:xfrm>
            <a:prstGeom prst="rect">
              <a:avLst/>
            </a:prstGeom>
            <a:noFill/>
            <a:ln>
              <a:noFill/>
            </a:ln>
          </p:spPr>
          <p:txBody>
            <a:bodyPr spcFirstLastPara="1" wrap="square" lIns="135125" tIns="135125" rIns="135125" bIns="135125" anchor="b" anchorCtr="0">
              <a:noAutofit/>
            </a:bodyPr>
            <a:lstStyle/>
            <a:p>
              <a:pPr marL="0" marR="0" lvl="0" indent="0" algn="ctr" rtl="0">
                <a:lnSpc>
                  <a:spcPct val="90000"/>
                </a:lnSpc>
                <a:spcBef>
                  <a:spcPts val="0"/>
                </a:spcBef>
                <a:spcAft>
                  <a:spcPts val="0"/>
                </a:spcAft>
                <a:buClr>
                  <a:srgbClr val="000000"/>
                </a:buClr>
                <a:buSzPts val="1900"/>
                <a:buFont typeface="Arial"/>
                <a:buNone/>
              </a:pPr>
              <a:r>
                <a:rPr lang="en-GB" sz="1900" b="1" i="0" u="none" strike="noStrike" cap="none">
                  <a:solidFill>
                    <a:srgbClr val="000000"/>
                  </a:solidFill>
                  <a:latin typeface="Arial"/>
                  <a:ea typeface="Arial"/>
                  <a:cs typeface="Arial"/>
                  <a:sym typeface="Arial"/>
                </a:rPr>
                <a:t>Inhalte aufteilen: </a:t>
              </a:r>
              <a:r>
                <a:rPr lang="en-GB" sz="1900" b="0" i="0" u="none" strike="noStrike" cap="none">
                  <a:solidFill>
                    <a:srgbClr val="000000"/>
                  </a:solidFill>
                  <a:latin typeface="Arial"/>
                  <a:ea typeface="Arial"/>
                  <a:cs typeface="Arial"/>
                  <a:sym typeface="Arial"/>
                </a:rPr>
                <a:t>Es ist wichtig, Vorlesungen oder Übungen in kurze, leicht zugängliche Einheiten (z. B. 10-15 Minuten lange Videos) aufzuteilen, um sie leichter behalten zu können.</a:t>
              </a:r>
              <a:endParaRPr sz="1900" b="0" i="0" u="none" strike="noStrike" cap="none">
                <a:solidFill>
                  <a:srgbClr val="000000"/>
                </a:solidFill>
                <a:latin typeface="Arial"/>
                <a:ea typeface="Arial"/>
                <a:cs typeface="Arial"/>
                <a:sym typeface="Arial"/>
              </a:endParaRPr>
            </a:p>
          </p:txBody>
        </p:sp>
        <p:sp>
          <p:nvSpPr>
            <p:cNvPr id="233" name="Google Shape;233;p24"/>
            <p:cNvSpPr/>
            <p:nvPr/>
          </p:nvSpPr>
          <p:spPr>
            <a:xfrm>
              <a:off x="1350507" y="2608028"/>
              <a:ext cx="579561" cy="579561"/>
            </a:xfrm>
            <a:prstGeom prst="ellipse">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4"/>
            <p:cNvSpPr/>
            <p:nvPr/>
          </p:nvSpPr>
          <p:spPr>
            <a:xfrm>
              <a:off x="3437134" y="3477370"/>
              <a:ext cx="3266992" cy="231824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txBox="1"/>
            <p:nvPr/>
          </p:nvSpPr>
          <p:spPr>
            <a:xfrm>
              <a:off x="3437134" y="3477370"/>
              <a:ext cx="3266992" cy="2318247"/>
            </a:xfrm>
            <a:prstGeom prst="rect">
              <a:avLst/>
            </a:prstGeom>
            <a:noFill/>
            <a:ln>
              <a:noFill/>
            </a:ln>
          </p:spPr>
          <p:txBody>
            <a:bodyPr spcFirstLastPara="1" wrap="square" lIns="135125" tIns="135125" rIns="135125" bIns="135125" anchor="t" anchorCtr="0">
              <a:noAutofit/>
            </a:bodyPr>
            <a:lstStyle/>
            <a:p>
              <a:pPr marL="0" marR="0" lvl="0" indent="0" algn="ctr" rtl="0">
                <a:lnSpc>
                  <a:spcPct val="90000"/>
                </a:lnSpc>
                <a:spcBef>
                  <a:spcPts val="0"/>
                </a:spcBef>
                <a:spcAft>
                  <a:spcPts val="0"/>
                </a:spcAft>
                <a:buClr>
                  <a:srgbClr val="000000"/>
                </a:buClr>
                <a:buSzPts val="1900"/>
                <a:buFont typeface="Arial"/>
                <a:buNone/>
              </a:pPr>
              <a:r>
                <a:rPr lang="en-GB" sz="1900" b="1" i="0" u="none" strike="noStrike" cap="none">
                  <a:solidFill>
                    <a:srgbClr val="000000"/>
                  </a:solidFill>
                  <a:latin typeface="Arial"/>
                  <a:ea typeface="Arial"/>
                  <a:cs typeface="Arial"/>
                  <a:sym typeface="Arial"/>
                </a:rPr>
                <a:t>Interaktive Elemente einbeziehen: </a:t>
              </a:r>
              <a:r>
                <a:rPr lang="en-GB" sz="1900" b="0" i="0" u="none" strike="noStrike" cap="none">
                  <a:solidFill>
                    <a:srgbClr val="000000"/>
                  </a:solidFill>
                  <a:latin typeface="Arial"/>
                  <a:ea typeface="Arial"/>
                  <a:cs typeface="Arial"/>
                  <a:sym typeface="Arial"/>
                </a:rPr>
                <a:t>Digitale Quizfragen oder Diskussionsaufforderungen können verwendet werden, um das Verständnis des vorbereiteten Materials zu überprüfen.</a:t>
              </a:r>
              <a:endParaRPr sz="1900" b="0" i="0" u="none" strike="noStrike" cap="none">
                <a:solidFill>
                  <a:srgbClr val="000000"/>
                </a:solidFill>
                <a:latin typeface="Arial"/>
                <a:ea typeface="Arial"/>
                <a:cs typeface="Arial"/>
                <a:sym typeface="Arial"/>
              </a:endParaRPr>
            </a:p>
          </p:txBody>
        </p:sp>
        <p:sp>
          <p:nvSpPr>
            <p:cNvPr id="236" name="Google Shape;236;p24"/>
            <p:cNvSpPr/>
            <p:nvPr/>
          </p:nvSpPr>
          <p:spPr>
            <a:xfrm>
              <a:off x="4780849" y="2608028"/>
              <a:ext cx="579561" cy="579561"/>
            </a:xfrm>
            <a:prstGeom prst="ellipse">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4"/>
            <p:cNvSpPr/>
            <p:nvPr/>
          </p:nvSpPr>
          <p:spPr>
            <a:xfrm>
              <a:off x="6867476" y="0"/>
              <a:ext cx="3266992" cy="231824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4"/>
            <p:cNvSpPr txBox="1"/>
            <p:nvPr/>
          </p:nvSpPr>
          <p:spPr>
            <a:xfrm>
              <a:off x="6867476" y="0"/>
              <a:ext cx="3266992" cy="2318247"/>
            </a:xfrm>
            <a:prstGeom prst="rect">
              <a:avLst/>
            </a:prstGeom>
            <a:noFill/>
            <a:ln>
              <a:noFill/>
            </a:ln>
          </p:spPr>
          <p:txBody>
            <a:bodyPr spcFirstLastPara="1" wrap="square" lIns="135125" tIns="135125" rIns="135125" bIns="135125" anchor="b" anchorCtr="0">
              <a:noAutofit/>
            </a:bodyPr>
            <a:lstStyle/>
            <a:p>
              <a:pPr marL="0" marR="0" lvl="0" indent="0" algn="ctr" rtl="0">
                <a:lnSpc>
                  <a:spcPct val="90000"/>
                </a:lnSpc>
                <a:spcBef>
                  <a:spcPts val="0"/>
                </a:spcBef>
                <a:spcAft>
                  <a:spcPts val="0"/>
                </a:spcAft>
                <a:buClr>
                  <a:srgbClr val="000000"/>
                </a:buClr>
                <a:buSzPts val="1900"/>
                <a:buFont typeface="Arial"/>
                <a:buNone/>
              </a:pPr>
              <a:r>
                <a:rPr lang="en-GB" sz="1900" b="1" i="0" u="none" strike="noStrike" cap="none">
                  <a:solidFill>
                    <a:srgbClr val="000000"/>
                  </a:solidFill>
                  <a:latin typeface="Arial"/>
                  <a:ea typeface="Arial"/>
                  <a:cs typeface="Arial"/>
                  <a:sym typeface="Arial"/>
                </a:rPr>
                <a:t>Multimedia-Ressourcen: </a:t>
              </a:r>
              <a:r>
                <a:rPr lang="en-GB" sz="1900" b="0" i="0" u="none" strike="noStrike" cap="none">
                  <a:solidFill>
                    <a:srgbClr val="000000"/>
                  </a:solidFill>
                  <a:latin typeface="Arial"/>
                  <a:ea typeface="Arial"/>
                  <a:cs typeface="Arial"/>
                  <a:sym typeface="Arial"/>
                </a:rPr>
                <a:t>Videos, Podcasts und Tutorials können eingebunden werden, um unterschiedliche Lernstile anzusprechen.</a:t>
              </a:r>
              <a:endParaRPr sz="1900" b="0" i="0" u="none" strike="noStrike" cap="none">
                <a:solidFill>
                  <a:srgbClr val="000000"/>
                </a:solidFill>
                <a:latin typeface="Arial"/>
                <a:ea typeface="Arial"/>
                <a:cs typeface="Arial"/>
                <a:sym typeface="Arial"/>
              </a:endParaRPr>
            </a:p>
          </p:txBody>
        </p:sp>
        <p:sp>
          <p:nvSpPr>
            <p:cNvPr id="239" name="Google Shape;239;p24"/>
            <p:cNvSpPr/>
            <p:nvPr/>
          </p:nvSpPr>
          <p:spPr>
            <a:xfrm>
              <a:off x="8211191" y="2608028"/>
              <a:ext cx="579561" cy="579561"/>
            </a:xfrm>
            <a:prstGeom prst="ellipse">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4"/>
            <p:cNvSpPr/>
            <p:nvPr/>
          </p:nvSpPr>
          <p:spPr>
            <a:xfrm>
              <a:off x="10297818" y="3477370"/>
              <a:ext cx="3266992" cy="231824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4"/>
            <p:cNvSpPr txBox="1"/>
            <p:nvPr/>
          </p:nvSpPr>
          <p:spPr>
            <a:xfrm>
              <a:off x="10297818" y="3477370"/>
              <a:ext cx="3266992" cy="2318247"/>
            </a:xfrm>
            <a:prstGeom prst="rect">
              <a:avLst/>
            </a:prstGeom>
            <a:noFill/>
            <a:ln>
              <a:noFill/>
            </a:ln>
          </p:spPr>
          <p:txBody>
            <a:bodyPr spcFirstLastPara="1" wrap="square" lIns="135125" tIns="135125" rIns="135125" bIns="135125" anchor="t" anchorCtr="0">
              <a:noAutofit/>
            </a:bodyPr>
            <a:lstStyle/>
            <a:p>
              <a:pPr marL="0" marR="0" lvl="0" indent="0" algn="ctr" rtl="0">
                <a:lnSpc>
                  <a:spcPct val="90000"/>
                </a:lnSpc>
                <a:spcBef>
                  <a:spcPts val="0"/>
                </a:spcBef>
                <a:spcAft>
                  <a:spcPts val="0"/>
                </a:spcAft>
                <a:buClr>
                  <a:srgbClr val="000000"/>
                </a:buClr>
                <a:buSzPts val="1900"/>
                <a:buFont typeface="Arial"/>
                <a:buNone/>
              </a:pPr>
              <a:r>
                <a:rPr lang="en-GB" sz="1900" b="1" i="0" u="none" strike="noStrike" cap="none">
                  <a:solidFill>
                    <a:srgbClr val="000000"/>
                  </a:solidFill>
                  <a:latin typeface="Arial"/>
                  <a:ea typeface="Arial"/>
                  <a:cs typeface="Arial"/>
                  <a:sym typeface="Arial"/>
                </a:rPr>
                <a:t>Aktives Lernen: </a:t>
              </a:r>
              <a:r>
                <a:rPr lang="en-GB" sz="1900" b="0" i="0" u="none" strike="noStrike" cap="none">
                  <a:solidFill>
                    <a:srgbClr val="000000"/>
                  </a:solidFill>
                  <a:latin typeface="Arial"/>
                  <a:ea typeface="Arial"/>
                  <a:cs typeface="Arial"/>
                  <a:sym typeface="Arial"/>
                </a:rPr>
                <a:t>Für den Unterricht können Gruppenarbeiten und interaktive Aufgaben organisiert werden, die es den Schülern ermöglichen, ihre Fähigkeiten gemeinsam zu üben.</a:t>
              </a:r>
              <a:endParaRPr sz="1900" b="0" i="0" u="none" strike="noStrike" cap="none">
                <a:solidFill>
                  <a:srgbClr val="000000"/>
                </a:solidFill>
                <a:latin typeface="Arial"/>
                <a:ea typeface="Arial"/>
                <a:cs typeface="Arial"/>
                <a:sym typeface="Arial"/>
              </a:endParaRPr>
            </a:p>
          </p:txBody>
        </p:sp>
        <p:sp>
          <p:nvSpPr>
            <p:cNvPr id="242" name="Google Shape;242;p24"/>
            <p:cNvSpPr/>
            <p:nvPr/>
          </p:nvSpPr>
          <p:spPr>
            <a:xfrm>
              <a:off x="11641533" y="2608028"/>
              <a:ext cx="579561" cy="579561"/>
            </a:xfrm>
            <a:prstGeom prst="ellipse">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descr="Blue text on a white background&#10;&#10;Description automatically generated">
            <a:extLst>
              <a:ext uri="{FF2B5EF4-FFF2-40B4-BE49-F238E27FC236}">
                <a16:creationId xmlns:a16="http://schemas.microsoft.com/office/drawing/2014/main" id="{9BF44576-D0FD-38EF-448B-0F9603E82F0D}"/>
              </a:ext>
            </a:extLst>
          </p:cNvPr>
          <p:cNvPicPr>
            <a:picLocks noChangeAspect="1"/>
          </p:cNvPicPr>
          <p:nvPr/>
        </p:nvPicPr>
        <p:blipFill>
          <a:blip r:embed="rId6"/>
          <a:stretch>
            <a:fillRect/>
          </a:stretch>
        </p:blipFill>
        <p:spPr>
          <a:xfrm>
            <a:off x="2703710" y="9334417"/>
            <a:ext cx="2291558" cy="48075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8" name="Google Shape;248;p2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9" name="Google Shape;249;p2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0" name="Google Shape;250;p2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1" name="Google Shape;251;p2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2" name="Google Shape;252;p2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3" name="Google Shape;253;p2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4" name="Google Shape;254;p25"/>
          <p:cNvSpPr txBox="1"/>
          <p:nvPr/>
        </p:nvSpPr>
        <p:spPr>
          <a:xfrm>
            <a:off x="1028700" y="1675914"/>
            <a:ext cx="14897100" cy="129266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33C5B"/>
                </a:solidFill>
                <a:latin typeface="Arial"/>
                <a:ea typeface="Arial"/>
                <a:cs typeface="Arial"/>
                <a:sym typeface="Arial"/>
              </a:rPr>
              <a:t>Bei der Analyse erfolgreicher kooperativer Unterrichtsentwürfe werden verschiedene Kriterien untersucht, um sicherzustellen, dass sie sich positiv auf das Engagement der Schüler und die Lernergebnisse auswirken. </a:t>
            </a:r>
            <a:endParaRPr sz="1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33C5B"/>
              </a:solidFill>
              <a:latin typeface="Arial"/>
              <a:ea typeface="Arial"/>
              <a:cs typeface="Arial"/>
              <a:sym typeface="Arial"/>
            </a:endParaRPr>
          </a:p>
        </p:txBody>
      </p:sp>
      <p:sp>
        <p:nvSpPr>
          <p:cNvPr id="255" name="Google Shape;255;p2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56" name="Google Shape;256;p25"/>
          <p:cNvGrpSpPr/>
          <p:nvPr/>
        </p:nvGrpSpPr>
        <p:grpSpPr>
          <a:xfrm>
            <a:off x="1949411" y="3270592"/>
            <a:ext cx="13806403" cy="4000319"/>
            <a:chOff x="0" y="47512"/>
            <a:chExt cx="13806403" cy="4000319"/>
          </a:xfrm>
        </p:grpSpPr>
        <p:sp>
          <p:nvSpPr>
            <p:cNvPr id="257" name="Google Shape;257;p25"/>
            <p:cNvSpPr/>
            <p:nvPr/>
          </p:nvSpPr>
          <p:spPr>
            <a:xfrm>
              <a:off x="0" y="47512"/>
              <a:ext cx="13806403" cy="1965599"/>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58" name="Google Shape;258;p25"/>
            <p:cNvSpPr txBox="1"/>
            <p:nvPr/>
          </p:nvSpPr>
          <p:spPr>
            <a:xfrm>
              <a:off x="95953" y="143465"/>
              <a:ext cx="13614497" cy="177369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tx1"/>
                  </a:solidFill>
                  <a:latin typeface="Arial"/>
                  <a:ea typeface="Arial"/>
                  <a:cs typeface="Arial"/>
                  <a:sym typeface="Arial"/>
                </a:rPr>
                <a:t>Diese Kriterien sind für die Analyse der Unterrichtsgestaltung von entscheidender Bedeutung, da sie sich direkt darauf auswirken, wie gut sich die Schüler mit dem Stoff auseinandersetzen und welche Lernergebnisse sie erzielen. Ein gut gestalteter Unterricht, der diese Elemente berücksichtigt, kann ein Umfeld schaffen, in dem die Schüler aktiv in den Lernprozess einbezogen werden, was zu einem besseren Verständnis, Behalten und Anwenden von Wissen führt. </a:t>
              </a:r>
              <a:endParaRPr sz="2400" b="0" i="0" u="none" strike="noStrike" cap="none">
                <a:solidFill>
                  <a:schemeClr val="tx1"/>
                </a:solidFill>
                <a:latin typeface="Arial"/>
                <a:ea typeface="Arial"/>
                <a:cs typeface="Arial"/>
                <a:sym typeface="Arial"/>
              </a:endParaRPr>
            </a:p>
          </p:txBody>
        </p:sp>
        <p:sp>
          <p:nvSpPr>
            <p:cNvPr id="259" name="Google Shape;259;p25"/>
            <p:cNvSpPr/>
            <p:nvPr/>
          </p:nvSpPr>
          <p:spPr>
            <a:xfrm>
              <a:off x="0" y="2082232"/>
              <a:ext cx="13806403" cy="1965599"/>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60" name="Google Shape;260;p25"/>
            <p:cNvSpPr txBox="1"/>
            <p:nvPr/>
          </p:nvSpPr>
          <p:spPr>
            <a:xfrm>
              <a:off x="95953" y="2178185"/>
              <a:ext cx="13614497" cy="177369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a:solidFill>
                    <a:schemeClr val="tx1"/>
                  </a:solidFill>
                  <a:latin typeface="Arial"/>
                  <a:ea typeface="Arial"/>
                  <a:cs typeface="Arial"/>
                  <a:sym typeface="Arial"/>
                </a:rPr>
                <a:t>Zusammenarbeit und Interaktivität machen das Lernen angenehmer und sinnvoller, während die durchdachte Integration von Technologie den verschiedenen Lernstilen und -bedürfnissen gerecht werden kann. Schließlich sind Bewertungen und Feedback von grundlegender Bedeutung für die Überwachung des Fortschritts und die Sicherstellung, dass die Lernziele erreicht werden, wodurch die Gesamteffektivität der Lernerfahrung verbessert wird.</a:t>
              </a:r>
              <a:endParaRPr sz="2400" b="0" i="0" u="none" strike="noStrike" cap="none">
                <a:solidFill>
                  <a:schemeClr val="tx1"/>
                </a:solidFill>
                <a:latin typeface="Arial"/>
                <a:ea typeface="Arial"/>
                <a:cs typeface="Arial"/>
                <a:sym typeface="Arial"/>
              </a:endParaRPr>
            </a:p>
          </p:txBody>
        </p:sp>
      </p:grpSp>
      <p:sp>
        <p:nvSpPr>
          <p:cNvPr id="261" name="Google Shape;261;p25"/>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2" name="Google Shape;262;p25"/>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3" name="Google Shape;263;p25"/>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p:txBody>
      </p:sp>
      <p:pic>
        <p:nvPicPr>
          <p:cNvPr id="264" name="Google Shape;264;p25"/>
          <p:cNvPicPr preferRelativeResize="0"/>
          <p:nvPr/>
        </p:nvPicPr>
        <p:blipFill rotWithShape="1">
          <a:blip r:embed="rId6">
            <a:alphaModFix/>
          </a:blip>
          <a:srcRect/>
          <a:stretch/>
        </p:blipFill>
        <p:spPr>
          <a:xfrm>
            <a:off x="16210427" y="9149952"/>
            <a:ext cx="1829366" cy="665223"/>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237A0CC7-D354-68C1-A8D2-4085A0633132}"/>
              </a:ext>
            </a:extLst>
          </p:cNvPr>
          <p:cNvPicPr>
            <a:picLocks noChangeAspect="1"/>
          </p:cNvPicPr>
          <p:nvPr/>
        </p:nvPicPr>
        <p:blipFill>
          <a:blip r:embed="rId7"/>
          <a:stretch>
            <a:fillRect/>
          </a:stretch>
        </p:blipFill>
        <p:spPr>
          <a:xfrm>
            <a:off x="2692299" y="9344490"/>
            <a:ext cx="2291558" cy="48075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8"/>
        <p:cNvGrpSpPr/>
        <p:nvPr/>
      </p:nvGrpSpPr>
      <p:grpSpPr>
        <a:xfrm>
          <a:off x="0" y="0"/>
          <a:ext cx="0" cy="0"/>
          <a:chOff x="0" y="0"/>
          <a:chExt cx="0" cy="0"/>
        </a:xfrm>
      </p:grpSpPr>
      <p:sp>
        <p:nvSpPr>
          <p:cNvPr id="269" name="Google Shape;269;p26"/>
          <p:cNvSpPr txBox="1"/>
          <p:nvPr/>
        </p:nvSpPr>
        <p:spPr>
          <a:xfrm>
            <a:off x="2956987" y="79991"/>
            <a:ext cx="13265244" cy="1184940"/>
          </a:xfrm>
          <a:prstGeom prst="rect">
            <a:avLst/>
          </a:prstGeom>
          <a:noFill/>
          <a:ln>
            <a:noFill/>
          </a:ln>
        </p:spPr>
        <p:txBody>
          <a:bodyPr spcFirstLastPara="1" wrap="square" lIns="0" tIns="0" rIns="0" bIns="0" anchor="t" anchorCtr="0">
            <a:spAutoFit/>
          </a:bodyPr>
          <a:lstStyle/>
          <a:p>
            <a:pPr marL="0" marR="0" lvl="0" indent="0" algn="l" rtl="0">
              <a:lnSpc>
                <a:spcPct val="274964"/>
              </a:lnSpc>
              <a:spcBef>
                <a:spcPts val="0"/>
              </a:spcBef>
              <a:spcAft>
                <a:spcPts val="0"/>
              </a:spcAft>
              <a:buClr>
                <a:srgbClr val="000000"/>
              </a:buClr>
              <a:buSzPts val="2800"/>
              <a:buFont typeface="Arial"/>
              <a:buNone/>
            </a:pPr>
            <a:r>
              <a:rPr lang="en-GB" sz="2800" b="1" i="0" u="none" strike="noStrike" cap="none">
                <a:solidFill>
                  <a:srgbClr val="033C5B"/>
                </a:solidFill>
                <a:latin typeface="Arial"/>
                <a:ea typeface="Arial"/>
                <a:cs typeface="Arial"/>
                <a:sym typeface="Arial"/>
              </a:rPr>
              <a:t>Identifizierung von Schlüsselelementen für das Engagement von Schülern</a:t>
            </a:r>
            <a:endParaRPr sz="2800" b="1" i="0" u="none" strike="noStrike" cap="none">
              <a:solidFill>
                <a:srgbClr val="033C5B"/>
              </a:solidFill>
              <a:latin typeface="Arial"/>
              <a:ea typeface="Arial"/>
              <a:cs typeface="Arial"/>
              <a:sym typeface="Arial"/>
            </a:endParaRPr>
          </a:p>
        </p:txBody>
      </p:sp>
      <p:sp>
        <p:nvSpPr>
          <p:cNvPr id="270" name="Google Shape;270;p26"/>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1" name="Google Shape;271;p26"/>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2" name="Google Shape;272;p26"/>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3" name="Google Shape;273;p26"/>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74" name="Google Shape;274;p26"/>
          <p:cNvGrpSpPr/>
          <p:nvPr/>
        </p:nvGrpSpPr>
        <p:grpSpPr>
          <a:xfrm>
            <a:off x="2956987" y="1161738"/>
            <a:ext cx="15089898" cy="7641583"/>
            <a:chOff x="0" y="744"/>
            <a:chExt cx="15089898" cy="7641583"/>
          </a:xfrm>
        </p:grpSpPr>
        <p:sp>
          <p:nvSpPr>
            <p:cNvPr id="275" name="Google Shape;275;p26"/>
            <p:cNvSpPr/>
            <p:nvPr/>
          </p:nvSpPr>
          <p:spPr>
            <a:xfrm>
              <a:off x="0" y="744"/>
              <a:ext cx="15089898" cy="753919"/>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76" name="Google Shape;276;p26"/>
            <p:cNvSpPr txBox="1"/>
            <p:nvPr/>
          </p:nvSpPr>
          <p:spPr>
            <a:xfrm>
              <a:off x="36803" y="37547"/>
              <a:ext cx="15016292" cy="6803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1" i="0" u="none" strike="noStrike" cap="none">
                  <a:solidFill>
                    <a:schemeClr val="tx1"/>
                  </a:solidFill>
                  <a:latin typeface="Arial"/>
                  <a:ea typeface="Arial"/>
                  <a:cs typeface="Arial"/>
                  <a:sym typeface="Arial"/>
                </a:rPr>
                <a:t>Vorbereitung auf den Unterricht: </a:t>
              </a:r>
              <a:r>
                <a:rPr lang="en-GB" sz="1800" b="0" i="0" u="none" strike="noStrike" cap="none">
                  <a:solidFill>
                    <a:schemeClr val="tx1"/>
                  </a:solidFill>
                  <a:latin typeface="Arial"/>
                  <a:ea typeface="Arial"/>
                  <a:cs typeface="Arial"/>
                  <a:sym typeface="Arial"/>
                </a:rPr>
                <a:t>Die Schüler müssen vorbereitet sein, indem sie die ihnen zugewiesenen Materialien vorher gelesen haben. Diese Grundlage ermöglicht es ihnen, sich während der Unterrichtsaktivitäten intensiv zu beteiligen.</a:t>
              </a:r>
              <a:endParaRPr sz="1800" b="0" i="0" u="none" strike="noStrike" cap="none">
                <a:solidFill>
                  <a:schemeClr val="tx1"/>
                </a:solidFill>
                <a:latin typeface="Arial"/>
                <a:ea typeface="Arial"/>
                <a:cs typeface="Arial"/>
                <a:sym typeface="Arial"/>
              </a:endParaRPr>
            </a:p>
          </p:txBody>
        </p:sp>
        <p:sp>
          <p:nvSpPr>
            <p:cNvPr id="277" name="Google Shape;277;p26"/>
            <p:cNvSpPr/>
            <p:nvPr/>
          </p:nvSpPr>
          <p:spPr>
            <a:xfrm>
              <a:off x="0" y="766040"/>
              <a:ext cx="15089898" cy="753919"/>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78" name="Google Shape;278;p26"/>
            <p:cNvSpPr txBox="1"/>
            <p:nvPr/>
          </p:nvSpPr>
          <p:spPr>
            <a:xfrm>
              <a:off x="36803" y="802843"/>
              <a:ext cx="15016292" cy="6803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1" i="0" u="none" strike="noStrike" cap="none" dirty="0" err="1">
                  <a:solidFill>
                    <a:schemeClr val="tx1"/>
                  </a:solidFill>
                  <a:latin typeface="Arial"/>
                  <a:ea typeface="Arial"/>
                  <a:cs typeface="Arial"/>
                  <a:sym typeface="Arial"/>
                </a:rPr>
                <a:t>Interaktive</a:t>
              </a:r>
              <a:r>
                <a:rPr lang="en-GB" sz="1800" b="1" i="0" u="none" strike="noStrike" cap="none" dirty="0">
                  <a:solidFill>
                    <a:schemeClr val="tx1"/>
                  </a:solidFill>
                  <a:latin typeface="Arial"/>
                  <a:ea typeface="Arial"/>
                  <a:cs typeface="Arial"/>
                  <a:sym typeface="Arial"/>
                </a:rPr>
                <a:t> </a:t>
              </a:r>
              <a:r>
                <a:rPr lang="en-GB" sz="1800" b="1" i="0" u="none" strike="noStrike" cap="none" dirty="0" err="1">
                  <a:solidFill>
                    <a:schemeClr val="tx1"/>
                  </a:solidFill>
                  <a:latin typeface="Arial"/>
                  <a:ea typeface="Arial"/>
                  <a:cs typeface="Arial"/>
                  <a:sym typeface="Arial"/>
                </a:rPr>
                <a:t>Aktivitäten</a:t>
              </a:r>
              <a:r>
                <a:rPr lang="en-GB" sz="1800" b="0" i="0" u="none" strike="noStrike" cap="none" dirty="0">
                  <a:solidFill>
                    <a:schemeClr val="tx1"/>
                  </a:solidFill>
                  <a:latin typeface="Arial"/>
                  <a:ea typeface="Arial"/>
                  <a:cs typeface="Arial"/>
                  <a:sym typeface="Arial"/>
                </a:rPr>
                <a:t>: Es </a:t>
              </a:r>
              <a:r>
                <a:rPr lang="en-GB" sz="1800" b="0" i="0" u="none" strike="noStrike" cap="none" dirty="0" err="1">
                  <a:solidFill>
                    <a:schemeClr val="tx1"/>
                  </a:solidFill>
                  <a:latin typeface="Arial"/>
                  <a:ea typeface="Arial"/>
                  <a:cs typeface="Arial"/>
                  <a:sym typeface="Arial"/>
                </a:rPr>
                <a:t>ist</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wichtig</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Aktivitäten</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einzubauen</a:t>
              </a:r>
              <a:r>
                <a:rPr lang="en-GB" sz="1800" b="0" i="0" u="none" strike="noStrike" cap="none" dirty="0">
                  <a:solidFill>
                    <a:schemeClr val="tx1"/>
                  </a:solidFill>
                  <a:latin typeface="Arial"/>
                  <a:ea typeface="Arial"/>
                  <a:cs typeface="Arial"/>
                  <a:sym typeface="Arial"/>
                </a:rPr>
                <a:t>, die </a:t>
              </a:r>
              <a:r>
                <a:rPr lang="en-GB" sz="1800" b="0" i="0" u="none" strike="noStrike" cap="none" dirty="0" err="1">
                  <a:solidFill>
                    <a:schemeClr val="tx1"/>
                  </a:solidFill>
                  <a:latin typeface="Arial"/>
                  <a:ea typeface="Arial"/>
                  <a:cs typeface="Arial"/>
                  <a:sym typeface="Arial"/>
                </a:rPr>
                <a:t>die</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Interaktion</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zwischen</a:t>
              </a:r>
              <a:r>
                <a:rPr lang="en-GB" sz="1800" b="0" i="0" u="none" strike="noStrike" cap="none" dirty="0">
                  <a:solidFill>
                    <a:schemeClr val="tx1"/>
                  </a:solidFill>
                  <a:latin typeface="Arial"/>
                  <a:ea typeface="Arial"/>
                  <a:cs typeface="Arial"/>
                  <a:sym typeface="Arial"/>
                </a:rPr>
                <a:t> den </a:t>
              </a:r>
              <a:r>
                <a:rPr lang="en-GB" sz="1800" b="0" i="0" u="none" strike="noStrike" cap="none" dirty="0" err="1">
                  <a:solidFill>
                    <a:schemeClr val="tx1"/>
                  </a:solidFill>
                  <a:latin typeface="Arial"/>
                  <a:ea typeface="Arial"/>
                  <a:cs typeface="Arial"/>
                  <a:sym typeface="Arial"/>
                </a:rPr>
                <a:t>Schülern</a:t>
              </a:r>
              <a:r>
                <a:rPr lang="en-GB" sz="1800" b="0" i="0" u="none" strike="noStrike" cap="none" dirty="0">
                  <a:solidFill>
                    <a:schemeClr val="tx1"/>
                  </a:solidFill>
                  <a:latin typeface="Arial"/>
                  <a:ea typeface="Arial"/>
                  <a:cs typeface="Arial"/>
                  <a:sym typeface="Arial"/>
                </a:rPr>
                <a:t> und </a:t>
              </a:r>
              <a:r>
                <a:rPr lang="en-GB" sz="1800" b="0" i="0" u="none" strike="noStrike" cap="none" dirty="0" err="1">
                  <a:solidFill>
                    <a:schemeClr val="tx1"/>
                  </a:solidFill>
                  <a:latin typeface="Arial"/>
                  <a:ea typeface="Arial"/>
                  <a:cs typeface="Arial"/>
                  <a:sym typeface="Arial"/>
                </a:rPr>
                <a:t>zwischen</a:t>
              </a:r>
              <a:r>
                <a:rPr lang="en-GB" sz="1800" b="0" i="0" u="none" strike="noStrike" cap="none" dirty="0">
                  <a:solidFill>
                    <a:schemeClr val="tx1"/>
                  </a:solidFill>
                  <a:latin typeface="Arial"/>
                  <a:ea typeface="Arial"/>
                  <a:cs typeface="Arial"/>
                  <a:sym typeface="Arial"/>
                </a:rPr>
                <a:t> den </a:t>
              </a:r>
              <a:r>
                <a:rPr lang="en-GB" sz="1800" b="0" i="0" u="none" strike="noStrike" cap="none" dirty="0" err="1">
                  <a:solidFill>
                    <a:schemeClr val="tx1"/>
                  </a:solidFill>
                  <a:latin typeface="Arial"/>
                  <a:ea typeface="Arial"/>
                  <a:cs typeface="Arial"/>
                  <a:sym typeface="Arial"/>
                </a:rPr>
                <a:t>Schülern</a:t>
              </a:r>
              <a:r>
                <a:rPr lang="en-GB" sz="1800" b="0" i="0" u="none" strike="noStrike" cap="none" dirty="0">
                  <a:solidFill>
                    <a:schemeClr val="tx1"/>
                  </a:solidFill>
                  <a:latin typeface="Arial"/>
                  <a:ea typeface="Arial"/>
                  <a:cs typeface="Arial"/>
                  <a:sym typeface="Arial"/>
                </a:rPr>
                <a:t> und </a:t>
              </a:r>
              <a:r>
                <a:rPr lang="en-GB" sz="1800" b="0" i="0" u="none" strike="noStrike" cap="none" dirty="0" err="1">
                  <a:solidFill>
                    <a:schemeClr val="tx1"/>
                  </a:solidFill>
                  <a:latin typeface="Arial"/>
                  <a:ea typeface="Arial"/>
                  <a:cs typeface="Arial"/>
                  <a:sym typeface="Arial"/>
                </a:rPr>
                <a:t>dem</a:t>
              </a:r>
              <a:r>
                <a:rPr lang="en-GB" sz="1800" b="0" i="0" u="none" strike="noStrike" cap="none" dirty="0">
                  <a:solidFill>
                    <a:schemeClr val="tx1"/>
                  </a:solidFill>
                  <a:latin typeface="Arial"/>
                  <a:ea typeface="Arial"/>
                  <a:cs typeface="Arial"/>
                  <a:sym typeface="Arial"/>
                </a:rPr>
                <a:t> Lehrer </a:t>
              </a:r>
              <a:r>
                <a:rPr lang="en-GB" sz="1800" b="0" i="0" u="none" strike="noStrike" cap="none" dirty="0" err="1">
                  <a:solidFill>
                    <a:schemeClr val="tx1"/>
                  </a:solidFill>
                  <a:latin typeface="Arial"/>
                  <a:ea typeface="Arial"/>
                  <a:cs typeface="Arial"/>
                  <a:sym typeface="Arial"/>
                </a:rPr>
                <a:t>fördern</a:t>
              </a:r>
              <a:r>
                <a:rPr lang="en-GB" sz="1800" b="0" i="0" u="none" strike="noStrike" cap="none" dirty="0">
                  <a:solidFill>
                    <a:schemeClr val="tx1"/>
                  </a:solidFill>
                  <a:latin typeface="Arial"/>
                  <a:ea typeface="Arial"/>
                  <a:cs typeface="Arial"/>
                  <a:sym typeface="Arial"/>
                </a:rPr>
                <a:t>. Dazu </a:t>
              </a:r>
              <a:r>
                <a:rPr lang="en-GB" sz="1800" b="0" i="0" u="none" strike="noStrike" cap="none" dirty="0" err="1">
                  <a:solidFill>
                    <a:schemeClr val="tx1"/>
                  </a:solidFill>
                  <a:latin typeface="Arial"/>
                  <a:ea typeface="Arial"/>
                  <a:cs typeface="Arial"/>
                  <a:sym typeface="Arial"/>
                </a:rPr>
                <a:t>können</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Diskussionen</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Gruppenprojekte</a:t>
              </a:r>
              <a:r>
                <a:rPr lang="en-GB" sz="1800" b="0" i="0" u="none" strike="noStrike" cap="none" dirty="0">
                  <a:solidFill>
                    <a:schemeClr val="tx1"/>
                  </a:solidFill>
                  <a:latin typeface="Arial"/>
                  <a:ea typeface="Arial"/>
                  <a:cs typeface="Arial"/>
                  <a:sym typeface="Arial"/>
                </a:rPr>
                <a:t> und </a:t>
              </a:r>
              <a:r>
                <a:rPr lang="en-GB" sz="1800" b="0" i="0" u="none" strike="noStrike" cap="none" dirty="0" err="1">
                  <a:solidFill>
                    <a:schemeClr val="tx1"/>
                  </a:solidFill>
                  <a:latin typeface="Arial"/>
                  <a:ea typeface="Arial"/>
                  <a:cs typeface="Arial"/>
                  <a:sym typeface="Arial"/>
                </a:rPr>
                <a:t>praktische</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Experimente</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gehören</a:t>
              </a:r>
              <a:r>
                <a:rPr lang="en-GB" sz="1800" b="0" i="0" u="none" strike="noStrike" cap="none" dirty="0">
                  <a:solidFill>
                    <a:schemeClr val="tx1"/>
                  </a:solidFill>
                  <a:latin typeface="Arial"/>
                  <a:ea typeface="Arial"/>
                  <a:cs typeface="Arial"/>
                  <a:sym typeface="Arial"/>
                </a:rPr>
                <a:t>, die </a:t>
              </a:r>
              <a:r>
                <a:rPr lang="en-GB" sz="1800" b="0" i="0" u="none" strike="noStrike" cap="none" dirty="0" err="1">
                  <a:solidFill>
                    <a:schemeClr val="tx1"/>
                  </a:solidFill>
                  <a:latin typeface="Arial"/>
                  <a:ea typeface="Arial"/>
                  <a:cs typeface="Arial"/>
                  <a:sym typeface="Arial"/>
                </a:rPr>
                <a:t>eine</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aktive</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Beteiligung</a:t>
              </a:r>
              <a:r>
                <a:rPr lang="en-GB" sz="1800" b="0" i="0" u="none" strike="noStrike" cap="none" dirty="0">
                  <a:solidFill>
                    <a:schemeClr val="tx1"/>
                  </a:solidFill>
                  <a:latin typeface="Arial"/>
                  <a:ea typeface="Arial"/>
                  <a:cs typeface="Arial"/>
                  <a:sym typeface="Arial"/>
                </a:rPr>
                <a:t> und </a:t>
              </a:r>
              <a:r>
                <a:rPr lang="en-GB" sz="1800" b="0" i="0" u="none" strike="noStrike" cap="none" dirty="0" err="1">
                  <a:solidFill>
                    <a:schemeClr val="tx1"/>
                  </a:solidFill>
                  <a:latin typeface="Arial"/>
                  <a:ea typeface="Arial"/>
                  <a:cs typeface="Arial"/>
                  <a:sym typeface="Arial"/>
                </a:rPr>
                <a:t>kritisches</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Denken</a:t>
              </a:r>
              <a:r>
                <a:rPr lang="en-GB" sz="1800" b="0" i="0" u="none" strike="noStrike" cap="none" dirty="0">
                  <a:solidFill>
                    <a:schemeClr val="tx1"/>
                  </a:solidFill>
                  <a:latin typeface="Arial"/>
                  <a:ea typeface="Arial"/>
                  <a:cs typeface="Arial"/>
                  <a:sym typeface="Arial"/>
                </a:rPr>
                <a:t> </a:t>
              </a:r>
              <a:r>
                <a:rPr lang="en-GB" sz="1800" b="0" i="0" u="none" strike="noStrike" cap="none" dirty="0" err="1">
                  <a:solidFill>
                    <a:schemeClr val="tx1"/>
                  </a:solidFill>
                  <a:latin typeface="Arial"/>
                  <a:ea typeface="Arial"/>
                  <a:cs typeface="Arial"/>
                  <a:sym typeface="Arial"/>
                </a:rPr>
                <a:t>fördern</a:t>
              </a:r>
              <a:r>
                <a:rPr lang="en-GB" sz="1800" b="0" i="0" u="none" strike="noStrike" cap="none" dirty="0">
                  <a:solidFill>
                    <a:schemeClr val="tx1"/>
                  </a:solidFill>
                  <a:latin typeface="Arial"/>
                  <a:ea typeface="Arial"/>
                  <a:cs typeface="Arial"/>
                  <a:sym typeface="Arial"/>
                </a:rPr>
                <a:t>.</a:t>
              </a:r>
              <a:endParaRPr sz="1800" b="0" i="0" u="none" strike="noStrike" cap="none" dirty="0">
                <a:solidFill>
                  <a:schemeClr val="tx1"/>
                </a:solidFill>
                <a:latin typeface="Arial"/>
                <a:ea typeface="Arial"/>
                <a:cs typeface="Arial"/>
                <a:sym typeface="Arial"/>
              </a:endParaRPr>
            </a:p>
          </p:txBody>
        </p:sp>
        <p:sp>
          <p:nvSpPr>
            <p:cNvPr id="279" name="Google Shape;279;p26"/>
            <p:cNvSpPr/>
            <p:nvPr/>
          </p:nvSpPr>
          <p:spPr>
            <a:xfrm>
              <a:off x="0" y="1531336"/>
              <a:ext cx="15089898" cy="753919"/>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80" name="Google Shape;280;p26"/>
            <p:cNvSpPr txBox="1"/>
            <p:nvPr/>
          </p:nvSpPr>
          <p:spPr>
            <a:xfrm>
              <a:off x="36803" y="1568139"/>
              <a:ext cx="15016292" cy="6803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1" i="0" u="none" strike="noStrike" cap="none">
                  <a:solidFill>
                    <a:schemeClr val="tx1"/>
                  </a:solidFill>
                  <a:latin typeface="Arial"/>
                  <a:ea typeface="Arial"/>
                  <a:cs typeface="Arial"/>
                  <a:sym typeface="Arial"/>
                </a:rPr>
                <a:t>Feedback-Mechanismen</a:t>
              </a:r>
              <a:r>
                <a:rPr lang="en-GB" sz="1800" b="0" i="0" u="none" strike="noStrike" cap="none">
                  <a:solidFill>
                    <a:schemeClr val="tx1"/>
                  </a:solidFill>
                  <a:latin typeface="Arial"/>
                  <a:ea typeface="Arial"/>
                  <a:cs typeface="Arial"/>
                  <a:sym typeface="Arial"/>
                </a:rPr>
                <a:t>: Unmittelbares Feedback in Form von Quizfragen, Peer-Bewertungen oder interaktiven Plattformen hilft den Schülern, ihre Fortschritte und Verbesserungsmöglichkeiten in Echtzeit zu erkennen.</a:t>
              </a:r>
              <a:endParaRPr sz="1800" b="0" i="0" u="none" strike="noStrike" cap="none">
                <a:solidFill>
                  <a:schemeClr val="tx1"/>
                </a:solidFill>
                <a:latin typeface="Arial"/>
                <a:ea typeface="Arial"/>
                <a:cs typeface="Arial"/>
                <a:sym typeface="Arial"/>
              </a:endParaRPr>
            </a:p>
          </p:txBody>
        </p:sp>
        <p:sp>
          <p:nvSpPr>
            <p:cNvPr id="281" name="Google Shape;281;p26"/>
            <p:cNvSpPr/>
            <p:nvPr/>
          </p:nvSpPr>
          <p:spPr>
            <a:xfrm>
              <a:off x="0" y="2296632"/>
              <a:ext cx="15089898" cy="753919"/>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82" name="Google Shape;282;p26"/>
            <p:cNvSpPr txBox="1"/>
            <p:nvPr/>
          </p:nvSpPr>
          <p:spPr>
            <a:xfrm>
              <a:off x="36803" y="2333435"/>
              <a:ext cx="15016292" cy="6803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1" i="0" u="none" strike="noStrike" cap="none">
                  <a:solidFill>
                    <a:schemeClr val="tx1"/>
                  </a:solidFill>
                  <a:latin typeface="Arial"/>
                  <a:ea typeface="Arial"/>
                  <a:cs typeface="Arial"/>
                  <a:sym typeface="Arial"/>
                </a:rPr>
                <a:t>Integration von Technologie</a:t>
              </a:r>
              <a:r>
                <a:rPr lang="en-GB" sz="1800" b="0" i="0" u="none" strike="noStrike" cap="none">
                  <a:solidFill>
                    <a:schemeClr val="tx1"/>
                  </a:solidFill>
                  <a:latin typeface="Arial"/>
                  <a:ea typeface="Arial"/>
                  <a:cs typeface="Arial"/>
                  <a:sym typeface="Arial"/>
                </a:rPr>
                <a:t>: Technologie kann eingesetzt werden, um die Zusammenarbeit zu erleichtern, auf Ressourcen zuzugreifen und Aufgaben zu stellen. Dadurch können Lernerfahrungen verbessert und unterschiedliche Lernstile berücksichtigt werden.</a:t>
              </a:r>
              <a:endParaRPr sz="1800" b="0" i="0" u="none" strike="noStrike" cap="none">
                <a:solidFill>
                  <a:schemeClr val="tx1"/>
                </a:solidFill>
                <a:latin typeface="Arial"/>
                <a:ea typeface="Arial"/>
                <a:cs typeface="Arial"/>
                <a:sym typeface="Arial"/>
              </a:endParaRPr>
            </a:p>
          </p:txBody>
        </p:sp>
        <p:sp>
          <p:nvSpPr>
            <p:cNvPr id="283" name="Google Shape;283;p26"/>
            <p:cNvSpPr/>
            <p:nvPr/>
          </p:nvSpPr>
          <p:spPr>
            <a:xfrm>
              <a:off x="0" y="3061928"/>
              <a:ext cx="15089898" cy="753919"/>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84" name="Google Shape;284;p26"/>
            <p:cNvSpPr txBox="1"/>
            <p:nvPr/>
          </p:nvSpPr>
          <p:spPr>
            <a:xfrm>
              <a:off x="36803" y="3098731"/>
              <a:ext cx="15016292" cy="6803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1" i="0" u="none" strike="noStrike" cap="none">
                  <a:solidFill>
                    <a:schemeClr val="tx1"/>
                  </a:solidFill>
                  <a:latin typeface="Arial"/>
                  <a:ea typeface="Arial"/>
                  <a:cs typeface="Arial"/>
                  <a:sym typeface="Arial"/>
                </a:rPr>
                <a:t>Flexible Lernpfade</a:t>
              </a:r>
              <a:r>
                <a:rPr lang="en-GB" sz="1800" b="0" i="0" u="none" strike="noStrike" cap="none">
                  <a:solidFill>
                    <a:schemeClr val="tx1"/>
                  </a:solidFill>
                  <a:latin typeface="Arial"/>
                  <a:ea typeface="Arial"/>
                  <a:cs typeface="Arial"/>
                  <a:sym typeface="Arial"/>
                </a:rPr>
                <a:t>: Die Lehrkräfte können verschiedene Wege zum Erreichen der Lernziele anbieten und dabei auf die individuellen Bedürfnisse und Vorlieben der Schüler eingehen. Dazu können optionale Ressourcen, verschiedene Projektoptionen oder unterschiedliche Diskussionsthemen gehören.</a:t>
              </a:r>
              <a:endParaRPr sz="1800" b="0" i="0" u="none" strike="noStrike" cap="none">
                <a:solidFill>
                  <a:schemeClr val="tx1"/>
                </a:solidFill>
                <a:latin typeface="Arial"/>
                <a:ea typeface="Arial"/>
                <a:cs typeface="Arial"/>
                <a:sym typeface="Arial"/>
              </a:endParaRPr>
            </a:p>
          </p:txBody>
        </p:sp>
        <p:sp>
          <p:nvSpPr>
            <p:cNvPr id="285" name="Google Shape;285;p26"/>
            <p:cNvSpPr/>
            <p:nvPr/>
          </p:nvSpPr>
          <p:spPr>
            <a:xfrm>
              <a:off x="0" y="3827224"/>
              <a:ext cx="15089898" cy="753919"/>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86" name="Google Shape;286;p26"/>
            <p:cNvSpPr txBox="1"/>
            <p:nvPr/>
          </p:nvSpPr>
          <p:spPr>
            <a:xfrm>
              <a:off x="36803" y="3864027"/>
              <a:ext cx="15016292" cy="6803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1" i="0" u="none" strike="noStrike" cap="none">
                  <a:solidFill>
                    <a:schemeClr val="tx1"/>
                  </a:solidFill>
                  <a:latin typeface="Arial"/>
                  <a:ea typeface="Arial"/>
                  <a:cs typeface="Arial"/>
                  <a:sym typeface="Arial"/>
                </a:rPr>
                <a:t>Eigenständigkeit der Schüler</a:t>
              </a:r>
              <a:r>
                <a:rPr lang="en-GB" sz="1800" b="0" i="0" u="none" strike="noStrike" cap="none">
                  <a:solidFill>
                    <a:schemeClr val="tx1"/>
                  </a:solidFill>
                  <a:latin typeface="Arial"/>
                  <a:ea typeface="Arial"/>
                  <a:cs typeface="Arial"/>
                  <a:sym typeface="Arial"/>
                </a:rPr>
                <a:t>: Die Lehrer können die Schüler dazu ermutigen, ihr Lernen selbst in die Hand zu nehmen, indem sie sich Ziele setzen, sich selbst einschätzen und sich an selbstgesteuerten Lernaktivitäten beteiligen. Dies fördert das Gefühl der Eigenverantwortung und die Motivation.</a:t>
              </a:r>
              <a:endParaRPr sz="1800" b="0" i="0" u="none" strike="noStrike" cap="none">
                <a:solidFill>
                  <a:schemeClr val="tx1"/>
                </a:solidFill>
                <a:latin typeface="Arial"/>
                <a:ea typeface="Arial"/>
                <a:cs typeface="Arial"/>
                <a:sym typeface="Arial"/>
              </a:endParaRPr>
            </a:p>
          </p:txBody>
        </p:sp>
        <p:sp>
          <p:nvSpPr>
            <p:cNvPr id="287" name="Google Shape;287;p26"/>
            <p:cNvSpPr/>
            <p:nvPr/>
          </p:nvSpPr>
          <p:spPr>
            <a:xfrm>
              <a:off x="0" y="4592520"/>
              <a:ext cx="15089898" cy="753919"/>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88" name="Google Shape;288;p26"/>
            <p:cNvSpPr txBox="1"/>
            <p:nvPr/>
          </p:nvSpPr>
          <p:spPr>
            <a:xfrm>
              <a:off x="36803" y="4629323"/>
              <a:ext cx="15016292" cy="6803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1" i="0" u="none" strike="noStrike" cap="none">
                  <a:solidFill>
                    <a:schemeClr val="tx1"/>
                  </a:solidFill>
                  <a:latin typeface="Arial"/>
                  <a:ea typeface="Arial"/>
                  <a:cs typeface="Arial"/>
                  <a:sym typeface="Arial"/>
                </a:rPr>
                <a:t>Aufbau einer Gemeinschaft</a:t>
              </a:r>
              <a:r>
                <a:rPr lang="en-GB" sz="1800" b="0" i="0" u="none" strike="noStrike" cap="none">
                  <a:solidFill>
                    <a:schemeClr val="tx1"/>
                  </a:solidFill>
                  <a:latin typeface="Arial"/>
                  <a:ea typeface="Arial"/>
                  <a:cs typeface="Arial"/>
                  <a:sym typeface="Arial"/>
                </a:rPr>
                <a:t>: Es sollte eine unterstützende Lernumgebung geschaffen werden, in der sich die Schüler sicher fühlen, ihre Ideen zu äußern und Risiken einzugehen. Dies kann durch "Eisbrecher"-Aktivitäten, die Festlegung von Klassennormen und regelmäßige Übungen zur Teambildung gefördert werden.</a:t>
              </a:r>
              <a:endParaRPr sz="1800" b="0" i="0" u="none" strike="noStrike" cap="none">
                <a:solidFill>
                  <a:schemeClr val="tx1"/>
                </a:solidFill>
                <a:latin typeface="Arial"/>
                <a:ea typeface="Arial"/>
                <a:cs typeface="Arial"/>
                <a:sym typeface="Arial"/>
              </a:endParaRPr>
            </a:p>
          </p:txBody>
        </p:sp>
        <p:sp>
          <p:nvSpPr>
            <p:cNvPr id="289" name="Google Shape;289;p26"/>
            <p:cNvSpPr/>
            <p:nvPr/>
          </p:nvSpPr>
          <p:spPr>
            <a:xfrm>
              <a:off x="0" y="5357816"/>
              <a:ext cx="15089898" cy="753919"/>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90" name="Google Shape;290;p26"/>
            <p:cNvSpPr txBox="1"/>
            <p:nvPr/>
          </p:nvSpPr>
          <p:spPr>
            <a:xfrm>
              <a:off x="36803" y="5394619"/>
              <a:ext cx="15016292" cy="6803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1" i="0" u="none" strike="noStrike" cap="none">
                  <a:solidFill>
                    <a:schemeClr val="tx1"/>
                  </a:solidFill>
                  <a:latin typeface="Arial"/>
                  <a:ea typeface="Arial"/>
                  <a:cs typeface="Arial"/>
                  <a:sym typeface="Arial"/>
                </a:rPr>
                <a:t>Rolle des Lehrers</a:t>
              </a:r>
              <a:r>
                <a:rPr lang="en-GB" sz="1800" b="0" i="0" u="none" strike="noStrike" cap="none">
                  <a:solidFill>
                    <a:schemeClr val="tx1"/>
                  </a:solidFill>
                  <a:latin typeface="Arial"/>
                  <a:ea typeface="Arial"/>
                  <a:cs typeface="Arial"/>
                  <a:sym typeface="Arial"/>
                </a:rPr>
                <a:t>: Die Lehrkräfte fungieren eher als Vermittler denn als traditionelle Dozenten, die die Studierenden auf ihrem Lernweg begleiten, sie unterstützen und zur Zusammenarbeit ermutigen.</a:t>
              </a:r>
              <a:endParaRPr sz="1800" b="0" i="0" u="none" strike="noStrike" cap="none">
                <a:solidFill>
                  <a:schemeClr val="tx1"/>
                </a:solidFill>
                <a:latin typeface="Arial"/>
                <a:ea typeface="Arial"/>
                <a:cs typeface="Arial"/>
                <a:sym typeface="Arial"/>
              </a:endParaRPr>
            </a:p>
          </p:txBody>
        </p:sp>
        <p:sp>
          <p:nvSpPr>
            <p:cNvPr id="291" name="Google Shape;291;p26"/>
            <p:cNvSpPr/>
            <p:nvPr/>
          </p:nvSpPr>
          <p:spPr>
            <a:xfrm>
              <a:off x="0" y="6123112"/>
              <a:ext cx="15089898" cy="753919"/>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92" name="Google Shape;292;p26"/>
            <p:cNvSpPr txBox="1"/>
            <p:nvPr/>
          </p:nvSpPr>
          <p:spPr>
            <a:xfrm>
              <a:off x="36803" y="6159915"/>
              <a:ext cx="15016292" cy="6803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1" i="0" u="none" strike="noStrike" cap="none">
                  <a:solidFill>
                    <a:schemeClr val="tx1"/>
                  </a:solidFill>
                  <a:latin typeface="Arial"/>
                  <a:ea typeface="Arial"/>
                  <a:cs typeface="Arial"/>
                  <a:sym typeface="Arial"/>
                </a:rPr>
                <a:t>Bewertungsstrategien</a:t>
              </a:r>
              <a:r>
                <a:rPr lang="en-GB" sz="1800" b="0" i="0" u="none" strike="noStrike" cap="none">
                  <a:solidFill>
                    <a:schemeClr val="tx1"/>
                  </a:solidFill>
                  <a:latin typeface="Arial"/>
                  <a:ea typeface="Arial"/>
                  <a:cs typeface="Arial"/>
                  <a:sym typeface="Arial"/>
                </a:rPr>
                <a:t>: Die Lehrkräfte können formative Beurteilungen verwenden, die sich auf den Lernprozess konzentrieren, und summative Beurteilungen, die die gemeinsamen Bemühungen und die individuellen Leistungen widerspiegeln.</a:t>
              </a:r>
              <a:endParaRPr sz="1800" b="0" i="0" u="none" strike="noStrike" cap="none">
                <a:solidFill>
                  <a:schemeClr val="tx1"/>
                </a:solidFill>
                <a:latin typeface="Arial"/>
                <a:ea typeface="Arial"/>
                <a:cs typeface="Arial"/>
                <a:sym typeface="Arial"/>
              </a:endParaRPr>
            </a:p>
          </p:txBody>
        </p:sp>
        <p:sp>
          <p:nvSpPr>
            <p:cNvPr id="293" name="Google Shape;293;p26"/>
            <p:cNvSpPr/>
            <p:nvPr/>
          </p:nvSpPr>
          <p:spPr>
            <a:xfrm>
              <a:off x="0" y="6888408"/>
              <a:ext cx="15089898" cy="753919"/>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94" name="Google Shape;294;p26"/>
            <p:cNvSpPr txBox="1"/>
            <p:nvPr/>
          </p:nvSpPr>
          <p:spPr>
            <a:xfrm>
              <a:off x="36803" y="6925211"/>
              <a:ext cx="15016292" cy="6803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1" i="0" u="none" strike="noStrike" cap="none">
                  <a:solidFill>
                    <a:schemeClr val="tx1"/>
                  </a:solidFill>
                  <a:latin typeface="Arial"/>
                  <a:ea typeface="Arial"/>
                  <a:cs typeface="Arial"/>
                  <a:sym typeface="Arial"/>
                </a:rPr>
                <a:t>Reflexion und Anpassung</a:t>
              </a:r>
              <a:r>
                <a:rPr lang="en-GB" sz="1800" b="0" i="0" u="none" strike="noStrike" cap="none">
                  <a:solidFill>
                    <a:schemeClr val="tx1"/>
                  </a:solidFill>
                  <a:latin typeface="Arial"/>
                  <a:ea typeface="Arial"/>
                  <a:cs typeface="Arial"/>
                  <a:sym typeface="Arial"/>
                </a:rPr>
                <a:t>: Die Lehrkräfte können die Schüler ermutigen, über ihre Lernerfahrungen und -ergebnisse zu reflektieren. Ebenso sollten Pädagogen ihre Unterrichtsstrategien auf der Grundlage des Feedbacks und der Leistungen der Schüler anpassen, um den Lernprozess kontinuierlich zu verbessern.</a:t>
              </a:r>
              <a:endParaRPr sz="1800" b="0" i="0" u="none" strike="noStrike" cap="none">
                <a:solidFill>
                  <a:schemeClr val="tx1"/>
                </a:solidFill>
                <a:latin typeface="Arial"/>
                <a:ea typeface="Arial"/>
                <a:cs typeface="Arial"/>
                <a:sym typeface="Arial"/>
              </a:endParaRPr>
            </a:p>
          </p:txBody>
        </p:sp>
      </p:grpSp>
      <p:sp>
        <p:nvSpPr>
          <p:cNvPr id="295" name="Google Shape;295;p2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6" name="Google Shape;296;p26"/>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7" name="Google Shape;297;p26"/>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8" name="Google Shape;298;p26"/>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GB"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p:txBody>
      </p:sp>
      <p:pic>
        <p:nvPicPr>
          <p:cNvPr id="299" name="Google Shape;299;p26"/>
          <p:cNvPicPr preferRelativeResize="0"/>
          <p:nvPr/>
        </p:nvPicPr>
        <p:blipFill rotWithShape="1">
          <a:blip r:embed="rId7">
            <a:alphaModFix/>
          </a:blip>
          <a:srcRect/>
          <a:stretch/>
        </p:blipFill>
        <p:spPr>
          <a:xfrm>
            <a:off x="16210427" y="9149952"/>
            <a:ext cx="1829366" cy="665223"/>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F81CA6FF-94A4-1045-6A10-D221B9F7FE09}"/>
              </a:ext>
            </a:extLst>
          </p:cNvPr>
          <p:cNvPicPr>
            <a:picLocks noChangeAspect="1"/>
          </p:cNvPicPr>
          <p:nvPr/>
        </p:nvPicPr>
        <p:blipFill>
          <a:blip r:embed="rId8"/>
          <a:stretch>
            <a:fillRect/>
          </a:stretch>
        </p:blipFill>
        <p:spPr>
          <a:xfrm>
            <a:off x="2692299" y="9347183"/>
            <a:ext cx="2291558" cy="48075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4360</Words>
  <Application>Microsoft Office PowerPoint</Application>
  <PresentationFormat>Custom</PresentationFormat>
  <Paragraphs>154</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Anthony Carty</dc:creator>
  <cp:lastModifiedBy>Sotiria Tsalamani</cp:lastModifiedBy>
  <cp:revision>1</cp:revision>
  <dcterms:created xsi:type="dcterms:W3CDTF">2006-08-16T00:00:00Z</dcterms:created>
  <dcterms:modified xsi:type="dcterms:W3CDTF">2024-11-08T11:20:59Z</dcterms:modified>
</cp:coreProperties>
</file>