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hVHM+SC1xsygvtoDMfertlBxk8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02" y="3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7" name="Google Shape;317;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7" name="Google Shape;33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5" name="Google Shape;37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8" name="Google Shape;418;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3" name="Google Shape;443;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0" name="Google Shape;46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3" name="Google Shape;483;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1" name="Google Shape;501;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1" name="Google Shape;521;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6" name="Google Shape;566;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0" name="Google Shape;600;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0" name="Google Shape;630;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1" name="Google Shape;291;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4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4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4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4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5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5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2"/>
          <p:cNvSpPr>
            <a:spLocks noGrp="1"/>
          </p:cNvSpPr>
          <p:nvPr>
            <p:ph type="pic" idx="2"/>
          </p:nvPr>
        </p:nvSpPr>
        <p:spPr>
          <a:xfrm>
            <a:off x="1792288" y="612775"/>
            <a:ext cx="5486400" cy="4114800"/>
          </a:xfrm>
          <a:prstGeom prst="rect">
            <a:avLst/>
          </a:prstGeom>
          <a:noFill/>
          <a:ln>
            <a:noFill/>
          </a:ln>
        </p:spPr>
      </p:sp>
      <p:sp>
        <p:nvSpPr>
          <p:cNvPr id="64" name="Google Shape;64;p5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hyperlink" Target="https://www.frontiersin.org/journals/education/articles/10.3389/feduc.2024.1382948/full" TargetMode="External"/><Relationship Id="rId3" Type="http://schemas.openxmlformats.org/officeDocument/2006/relationships/image" Target="../media/image6.png"/><Relationship Id="rId7"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hyperlink" Target="https://www.flglobal.org/training2021/" TargetMode="External"/><Relationship Id="rId3" Type="http://schemas.openxmlformats.org/officeDocument/2006/relationships/image" Target="../media/image6.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C0aWBcnB4vs" TargetMode="External"/><Relationship Id="rId3" Type="http://schemas.openxmlformats.org/officeDocument/2006/relationships/image" Target="../media/image6.pn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9.png"/><Relationship Id="rId5" Type="http://schemas.openxmlformats.org/officeDocument/2006/relationships/image" Target="../media/image8.png"/><Relationship Id="rId10"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2895851"/>
            <a:ext cx="9259269" cy="33239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dirty="0">
                <a:solidFill>
                  <a:srgbClr val="FB8709"/>
                </a:solidFill>
                <a:latin typeface="Arial"/>
                <a:ea typeface="Arial"/>
                <a:cs typeface="Arial"/>
                <a:sym typeface="Arial"/>
              </a:rPr>
              <a:t>Modul 2: Der Flipped-Classroom-Ansatz</a:t>
            </a:r>
            <a:endParaRPr sz="5400" b="1" i="0" u="none" strike="noStrike" cap="none" dirty="0">
              <a:solidFill>
                <a:srgbClr val="FB87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400"/>
              <a:buFont typeface="Arial"/>
              <a:buNone/>
            </a:pPr>
            <a:r>
              <a:rPr lang="de-DE" sz="6600" b="1" i="0" dirty="0">
                <a:solidFill>
                  <a:srgbClr val="033C5B"/>
                </a:solidFill>
                <a:effectLst/>
              </a:rPr>
              <a:t>Einheit 4 -</a:t>
            </a:r>
            <a:r>
              <a:rPr lang="en-GB" sz="5400" b="1" i="0" u="none" strike="noStrike" cap="none" dirty="0">
                <a:solidFill>
                  <a:srgbClr val="033C5B"/>
                </a:solidFill>
                <a:latin typeface="Arial"/>
                <a:ea typeface="Arial"/>
                <a:cs typeface="Arial"/>
                <a:sym typeface="Arial"/>
              </a:rPr>
              <a:t> </a:t>
            </a:r>
            <a:r>
              <a:rPr lang="en-GB" sz="5400" b="1" i="0" u="none" strike="noStrike" cap="none" dirty="0" err="1">
                <a:solidFill>
                  <a:srgbClr val="033C5B"/>
                </a:solidFill>
                <a:latin typeface="Arial"/>
                <a:ea typeface="Arial"/>
                <a:cs typeface="Arial"/>
                <a:sym typeface="Arial"/>
              </a:rPr>
              <a:t>Skalierung</a:t>
            </a:r>
            <a:r>
              <a:rPr lang="en-GB" sz="5400" b="1" i="0" u="none" strike="noStrike" cap="none" dirty="0">
                <a:solidFill>
                  <a:srgbClr val="033C5B"/>
                </a:solidFill>
                <a:latin typeface="Arial"/>
                <a:ea typeface="Arial"/>
                <a:cs typeface="Arial"/>
                <a:sym typeface="Arial"/>
              </a:rPr>
              <a:t> und </a:t>
            </a:r>
            <a:r>
              <a:rPr lang="en-GB" sz="5400" b="1" i="0" u="none" strike="noStrike" cap="none" dirty="0" err="1">
                <a:solidFill>
                  <a:srgbClr val="033C5B"/>
                </a:solidFill>
                <a:latin typeface="Arial"/>
                <a:ea typeface="Arial"/>
                <a:cs typeface="Arial"/>
                <a:sym typeface="Arial"/>
              </a:rPr>
              <a:t>Nachhaltigkeit</a:t>
            </a:r>
            <a:r>
              <a:rPr lang="en-GB" sz="5400" b="1" i="0" u="none" strike="noStrike" cap="none" dirty="0">
                <a:solidFill>
                  <a:srgbClr val="033C5B"/>
                </a:solidFill>
                <a:latin typeface="Arial"/>
                <a:ea typeface="Arial"/>
                <a:cs typeface="Arial"/>
                <a:sym typeface="Arial"/>
              </a:rPr>
              <a:t> des "Flipped Classroom"-</a:t>
            </a:r>
            <a:r>
              <a:rPr lang="en-GB" sz="5400" b="1" i="0" u="none" strike="noStrike" cap="none" dirty="0" err="1">
                <a:solidFill>
                  <a:srgbClr val="033C5B"/>
                </a:solidFill>
                <a:latin typeface="Arial"/>
                <a:ea typeface="Arial"/>
                <a:cs typeface="Arial"/>
                <a:sym typeface="Arial"/>
              </a:rPr>
              <a:t>Modells</a:t>
            </a:r>
            <a:endParaRPr dirty="0"/>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499"/>
              <a:buFont typeface="Arial"/>
              <a:buNone/>
            </a:pPr>
            <a:r>
              <a:rPr lang="en-GB" sz="3499" b="0" i="0" u="none" strike="noStrike" cap="none">
                <a:solidFill>
                  <a:srgbClr val="053249"/>
                </a:solidFill>
                <a:latin typeface="Arial"/>
                <a:ea typeface="Arial"/>
                <a:cs typeface="Arial"/>
                <a:sym typeface="Arial"/>
              </a:rPr>
              <a:t>CollaboratiVET-Lehrplan für Lehrkraft /Ausbilder /Erzieher in der beruflichen Bildung </a:t>
            </a: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a:off x="11148434" y="560351"/>
            <a:ext cx="6110866" cy="9166299"/>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4">
              <a:alphaModFix/>
            </a:blip>
            <a:stretch>
              <a:fillRect l="-62455" r="-6245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GB" sz="12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200"/>
              <a:buFont typeface="Arial"/>
              <a:buNone/>
            </a:pPr>
            <a:endParaRPr sz="1200" b="0" i="0" u="none" strike="noStrike" cap="none">
              <a:solidFill>
                <a:srgbClr val="121212"/>
              </a:solidFill>
              <a:latin typeface="Arial"/>
              <a:ea typeface="Arial"/>
              <a:cs typeface="Arial"/>
              <a:sym typeface="Arial"/>
            </a:endParaRPr>
          </a:p>
        </p:txBody>
      </p:sp>
      <p:pic>
        <p:nvPicPr>
          <p:cNvPr id="92" name="Google Shape;92;p1"/>
          <p:cNvPicPr preferRelativeResize="0"/>
          <p:nvPr/>
        </p:nvPicPr>
        <p:blipFill rotWithShape="1">
          <a:blip r:embed="rId5">
            <a:alphaModFix/>
          </a:blip>
          <a:srcRect/>
          <a:stretch/>
        </p:blipFill>
        <p:spPr>
          <a:xfrm>
            <a:off x="17240381" y="9726649"/>
            <a:ext cx="1047619" cy="380952"/>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73CDBBC0-ED25-21CF-11AE-4FE4CA8276B9}"/>
              </a:ext>
            </a:extLst>
          </p:cNvPr>
          <p:cNvPicPr>
            <a:picLocks noChangeAspect="1"/>
          </p:cNvPicPr>
          <p:nvPr/>
        </p:nvPicPr>
        <p:blipFill>
          <a:blip r:embed="rId6"/>
          <a:stretch>
            <a:fillRect/>
          </a:stretch>
        </p:blipFill>
        <p:spPr>
          <a:xfrm>
            <a:off x="494654" y="9292554"/>
            <a:ext cx="3493721" cy="7329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20" name="Google Shape;320;p5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21" name="Google Shape;321;p5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22" name="Google Shape;322;p5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23" name="Google Shape;323;p5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24" name="Google Shape;324;p5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25" name="Google Shape;325;p5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26" name="Google Shape;326;p59"/>
          <p:cNvSpPr txBox="1"/>
          <p:nvPr/>
        </p:nvSpPr>
        <p:spPr>
          <a:xfrm>
            <a:off x="818920" y="1314219"/>
            <a:ext cx="6841337" cy="61701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4000" b="1" i="0" u="none" strike="noStrike" cap="none">
                <a:solidFill>
                  <a:srgbClr val="033C5B"/>
                </a:solidFill>
                <a:latin typeface="Arial"/>
                <a:ea typeface="Arial"/>
                <a:cs typeface="Arial"/>
                <a:sym typeface="Arial"/>
              </a:rPr>
              <a:t>Standardisierung des Flipped-Classroom-Ansatzes </a:t>
            </a:r>
            <a:r>
              <a:rPr lang="en-GB" sz="3600" b="1" i="1" u="none" strike="noStrike" cap="none">
                <a:solidFill>
                  <a:srgbClr val="033C5B"/>
                </a:solidFill>
                <a:latin typeface="Arial"/>
                <a:ea typeface="Arial"/>
                <a:cs typeface="Arial"/>
                <a:sym typeface="Arial"/>
              </a:rPr>
              <a:t>Checkliste</a:t>
            </a:r>
            <a:endParaRPr sz="3600" b="1" i="1" u="none" strike="noStrike" cap="none">
              <a:solidFill>
                <a:srgbClr val="033C5B"/>
              </a:solidFill>
              <a:latin typeface="Arial"/>
              <a:ea typeface="Arial"/>
              <a:cs typeface="Arial"/>
              <a:sym typeface="Arial"/>
            </a:endParaRPr>
          </a:p>
        </p:txBody>
      </p:sp>
      <p:sp>
        <p:nvSpPr>
          <p:cNvPr id="327" name="Google Shape;327;p5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28" name="Google Shape;328;p5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5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59"/>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31" name="Google Shape;331;p59"/>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332" name="Google Shape;332;p59"/>
          <p:cNvSpPr/>
          <p:nvPr/>
        </p:nvSpPr>
        <p:spPr>
          <a:xfrm>
            <a:off x="559140" y="3207963"/>
            <a:ext cx="6672475" cy="4498055"/>
          </a:xfrm>
          <a:prstGeom prst="rect">
            <a:avLst/>
          </a:prstGeom>
          <a:noFill/>
          <a:ln>
            <a:noFill/>
          </a:ln>
        </p:spPr>
        <p:txBody>
          <a:bodyPr spcFirstLastPara="1" wrap="square" lIns="91425" tIns="45700" rIns="91425" bIns="45700" anchor="t" anchorCtr="0">
            <a:noAutofit/>
          </a:bodyPr>
          <a:lstStyle/>
          <a:p>
            <a:pPr marL="0" marR="0" lvl="0" indent="-114300" algn="l" rtl="0">
              <a:lnSpc>
                <a:spcPct val="100000"/>
              </a:lnSpc>
              <a:spcBef>
                <a:spcPts val="0"/>
              </a:spcBef>
              <a:spcAft>
                <a:spcPts val="0"/>
              </a:spcAft>
              <a:buClr>
                <a:srgbClr val="000000"/>
              </a:buClr>
              <a:buSzPts val="1800"/>
              <a:buFont typeface="Arial"/>
              <a:buAutoNum type="arabicPeriod"/>
            </a:pPr>
            <a:r>
              <a:rPr lang="en-GB" sz="1600" b="1" i="0" u="none" strike="noStrike" cap="none" dirty="0" err="1">
                <a:solidFill>
                  <a:srgbClr val="000000"/>
                </a:solidFill>
                <a:latin typeface="Arial"/>
                <a:ea typeface="Arial"/>
                <a:cs typeface="Arial"/>
                <a:sym typeface="Arial"/>
              </a:rPr>
              <a:t>Richtlinien</a:t>
            </a:r>
            <a:r>
              <a:rPr lang="en-GB" sz="1600" b="1" i="0" u="none" strike="noStrike" cap="none" dirty="0">
                <a:solidFill>
                  <a:srgbClr val="000000"/>
                </a:solidFill>
                <a:latin typeface="Arial"/>
                <a:ea typeface="Arial"/>
                <a:cs typeface="Arial"/>
                <a:sym typeface="Arial"/>
              </a:rPr>
              <a:t> für die </a:t>
            </a:r>
            <a:r>
              <a:rPr lang="en-GB" sz="1600" b="1" i="0" u="none" strike="noStrike" cap="none" dirty="0" err="1">
                <a:solidFill>
                  <a:srgbClr val="000000"/>
                </a:solidFill>
                <a:latin typeface="Arial"/>
                <a:ea typeface="Arial"/>
                <a:cs typeface="Arial"/>
                <a:sym typeface="Arial"/>
              </a:rPr>
              <a:t>Kursgestaltung</a:t>
            </a:r>
            <a:r>
              <a:rPr lang="en-GB" sz="1600" b="0" i="0" u="none" strike="noStrike" cap="none" dirty="0">
                <a:solidFill>
                  <a:srgbClr val="000000"/>
                </a:solidFill>
                <a:latin typeface="Arial"/>
                <a:ea typeface="Arial"/>
                <a:cs typeface="Arial"/>
                <a:sym typeface="Arial"/>
              </a:rPr>
              <a:t>:</a:t>
            </a:r>
            <a:endParaRPr sz="1200" dirty="0"/>
          </a:p>
          <a:p>
            <a:pPr marL="742950" marR="0" lvl="1" indent="-285750" algn="l" rtl="0">
              <a:lnSpc>
                <a:spcPct val="100000"/>
              </a:lnSpc>
              <a:spcBef>
                <a:spcPts val="0"/>
              </a:spcBef>
              <a:spcAft>
                <a:spcPts val="0"/>
              </a:spcAft>
              <a:buClr>
                <a:srgbClr val="000000"/>
              </a:buClr>
              <a:buSzPts val="1800"/>
              <a:buFont typeface="Arial"/>
              <a:buAutoNum type="arabicPeriod"/>
            </a:pPr>
            <a:r>
              <a:rPr lang="en-GB" sz="1600" b="0" i="0" u="none" strike="noStrike" cap="none" dirty="0" err="1">
                <a:solidFill>
                  <a:srgbClr val="000000"/>
                </a:solidFill>
                <a:latin typeface="Arial"/>
                <a:ea typeface="Arial"/>
                <a:cs typeface="Arial"/>
                <a:sym typeface="Arial"/>
              </a:rPr>
              <a:t>Standardisierung</a:t>
            </a:r>
            <a:r>
              <a:rPr lang="en-GB" sz="1600" b="0" i="0" u="none" strike="noStrike" cap="none" dirty="0">
                <a:solidFill>
                  <a:srgbClr val="000000"/>
                </a:solidFill>
                <a:latin typeface="Arial"/>
                <a:ea typeface="Arial"/>
                <a:cs typeface="Arial"/>
                <a:sym typeface="Arial"/>
              </a:rPr>
              <a:t> der </a:t>
            </a:r>
            <a:r>
              <a:rPr lang="en-GB" sz="1600" b="0" i="0" u="none" strike="noStrike" cap="none" dirty="0" err="1">
                <a:solidFill>
                  <a:srgbClr val="000000"/>
                </a:solidFill>
                <a:latin typeface="Arial"/>
                <a:ea typeface="Arial"/>
                <a:cs typeface="Arial"/>
                <a:sym typeface="Arial"/>
              </a:rPr>
              <a:t>Inhalte</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vor</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dem</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Unterricht</a:t>
            </a:r>
            <a:r>
              <a:rPr lang="en-GB" sz="1600" b="0" i="0" u="none" strike="noStrike" cap="none" dirty="0">
                <a:solidFill>
                  <a:srgbClr val="000000"/>
                </a:solidFill>
                <a:latin typeface="Arial"/>
                <a:ea typeface="Arial"/>
                <a:cs typeface="Arial"/>
                <a:sym typeface="Arial"/>
              </a:rPr>
              <a:t> (z. B. Videos, </a:t>
            </a:r>
            <a:r>
              <a:rPr lang="en-GB" sz="1600" b="0" i="0" u="none" strike="noStrike" cap="none" dirty="0" err="1">
                <a:solidFill>
                  <a:srgbClr val="000000"/>
                </a:solidFill>
                <a:latin typeface="Arial"/>
                <a:ea typeface="Arial"/>
                <a:cs typeface="Arial"/>
                <a:sym typeface="Arial"/>
              </a:rPr>
              <a:t>Lektüre</a:t>
            </a:r>
            <a:r>
              <a:rPr lang="en-GB" sz="1600" b="0" i="0" u="none" strike="noStrike" cap="none" dirty="0">
                <a:solidFill>
                  <a:srgbClr val="000000"/>
                </a:solidFill>
                <a:latin typeface="Arial"/>
                <a:ea typeface="Arial"/>
                <a:cs typeface="Arial"/>
                <a:sym typeface="Arial"/>
              </a:rPr>
              <a:t>) in </a:t>
            </a:r>
            <a:r>
              <a:rPr lang="en-GB" sz="1600" b="0" i="0" u="none" strike="noStrike" cap="none" dirty="0" err="1">
                <a:solidFill>
                  <a:srgbClr val="000000"/>
                </a:solidFill>
                <a:latin typeface="Arial"/>
                <a:ea typeface="Arial"/>
                <a:cs typeface="Arial"/>
                <a:sym typeface="Arial"/>
              </a:rPr>
              <a:t>allen</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Kursen</a:t>
            </a:r>
            <a:r>
              <a:rPr lang="en-GB" sz="1600" b="0" i="0" u="none" strike="noStrike" cap="none" dirty="0">
                <a:solidFill>
                  <a:srgbClr val="000000"/>
                </a:solidFill>
                <a:latin typeface="Arial"/>
                <a:ea typeface="Arial"/>
                <a:cs typeface="Arial"/>
                <a:sym typeface="Arial"/>
              </a:rPr>
              <a:t>.</a:t>
            </a:r>
            <a:endParaRPr sz="1200" dirty="0"/>
          </a:p>
          <a:p>
            <a:pPr marL="742950" marR="0" lvl="1" indent="-285750" algn="l" rtl="0">
              <a:lnSpc>
                <a:spcPct val="100000"/>
              </a:lnSpc>
              <a:spcBef>
                <a:spcPts val="0"/>
              </a:spcBef>
              <a:spcAft>
                <a:spcPts val="0"/>
              </a:spcAft>
              <a:buClr>
                <a:srgbClr val="000000"/>
              </a:buClr>
              <a:buSzPts val="1800"/>
              <a:buFont typeface="Arial"/>
              <a:buAutoNum type="arabicPeriod"/>
            </a:pPr>
            <a:r>
              <a:rPr lang="en-GB" sz="1600" b="0" i="0" u="none" strike="noStrike" cap="none" dirty="0" err="1">
                <a:solidFill>
                  <a:srgbClr val="000000"/>
                </a:solidFill>
                <a:latin typeface="Arial"/>
                <a:ea typeface="Arial"/>
                <a:cs typeface="Arial"/>
                <a:sym typeface="Arial"/>
              </a:rPr>
              <a:t>Schaffen</a:t>
            </a:r>
            <a:r>
              <a:rPr lang="en-GB" sz="1600" b="0" i="0" u="none" strike="noStrike" cap="none" dirty="0">
                <a:solidFill>
                  <a:srgbClr val="000000"/>
                </a:solidFill>
                <a:latin typeface="Arial"/>
                <a:ea typeface="Arial"/>
                <a:cs typeface="Arial"/>
                <a:sym typeface="Arial"/>
              </a:rPr>
              <a:t> Sie </a:t>
            </a:r>
            <a:r>
              <a:rPr lang="en-GB" sz="1600" b="0" i="0" u="none" strike="noStrike" cap="none" dirty="0" err="1">
                <a:solidFill>
                  <a:srgbClr val="000000"/>
                </a:solidFill>
                <a:latin typeface="Arial"/>
                <a:ea typeface="Arial"/>
                <a:cs typeface="Arial"/>
                <a:sym typeface="Arial"/>
              </a:rPr>
              <a:t>ein</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einheitliches</a:t>
            </a:r>
            <a:r>
              <a:rPr lang="en-GB" sz="1600" b="0" i="0" u="none" strike="noStrike" cap="none" dirty="0">
                <a:solidFill>
                  <a:srgbClr val="000000"/>
                </a:solidFill>
                <a:latin typeface="Arial"/>
                <a:ea typeface="Arial"/>
                <a:cs typeface="Arial"/>
                <a:sym typeface="Arial"/>
              </a:rPr>
              <a:t> Format für </a:t>
            </a:r>
            <a:r>
              <a:rPr lang="en-GB" sz="1600" b="0" i="0" u="none" strike="noStrike" cap="none" dirty="0" err="1">
                <a:solidFill>
                  <a:srgbClr val="000000"/>
                </a:solidFill>
                <a:latin typeface="Arial"/>
                <a:ea typeface="Arial"/>
                <a:cs typeface="Arial"/>
                <a:sym typeface="Arial"/>
              </a:rPr>
              <a:t>Aktivitäten</a:t>
            </a:r>
            <a:r>
              <a:rPr lang="en-GB" sz="1600" b="0" i="0" u="none" strike="noStrike" cap="none" dirty="0">
                <a:solidFill>
                  <a:srgbClr val="000000"/>
                </a:solidFill>
                <a:latin typeface="Arial"/>
                <a:ea typeface="Arial"/>
                <a:cs typeface="Arial"/>
                <a:sym typeface="Arial"/>
              </a:rPr>
              <a:t> in der </a:t>
            </a:r>
            <a:r>
              <a:rPr lang="en-GB" sz="1600" b="0" i="0" u="none" strike="noStrike" cap="none" dirty="0" err="1">
                <a:solidFill>
                  <a:srgbClr val="000000"/>
                </a:solidFill>
                <a:latin typeface="Arial"/>
                <a:ea typeface="Arial"/>
                <a:cs typeface="Arial"/>
                <a:sym typeface="Arial"/>
              </a:rPr>
              <a:t>Klasse</a:t>
            </a:r>
            <a:r>
              <a:rPr lang="en-GB" sz="1600" b="0" i="0" u="none" strike="noStrike" cap="none" dirty="0">
                <a:solidFill>
                  <a:srgbClr val="000000"/>
                </a:solidFill>
                <a:latin typeface="Arial"/>
                <a:ea typeface="Arial"/>
                <a:cs typeface="Arial"/>
                <a:sym typeface="Arial"/>
              </a:rPr>
              <a:t>, das auf Engagement und Zusammenarbeit </a:t>
            </a:r>
            <a:r>
              <a:rPr lang="en-GB" sz="1600" b="0" i="0" u="none" strike="noStrike" cap="none" dirty="0" err="1">
                <a:solidFill>
                  <a:srgbClr val="000000"/>
                </a:solidFill>
                <a:latin typeface="Arial"/>
                <a:ea typeface="Arial"/>
                <a:cs typeface="Arial"/>
                <a:sym typeface="Arial"/>
              </a:rPr>
              <a:t>ausgerichtet</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ist</a:t>
            </a:r>
            <a:r>
              <a:rPr lang="en-GB" sz="1600" b="0" i="0" u="none" strike="noStrike" cap="none" dirty="0">
                <a:solidFill>
                  <a:srgbClr val="000000"/>
                </a:solidFill>
                <a:latin typeface="Arial"/>
                <a:ea typeface="Arial"/>
                <a:cs typeface="Arial"/>
                <a:sym typeface="Arial"/>
              </a:rPr>
              <a:t>.</a:t>
            </a:r>
            <a:endParaRPr sz="1200" dirty="0"/>
          </a:p>
          <a:p>
            <a:pPr marL="742950" marR="0" lvl="1" indent="-285750" algn="l" rtl="0">
              <a:lnSpc>
                <a:spcPct val="100000"/>
              </a:lnSpc>
              <a:spcBef>
                <a:spcPts val="0"/>
              </a:spcBef>
              <a:spcAft>
                <a:spcPts val="0"/>
              </a:spcAft>
              <a:buClr>
                <a:srgbClr val="000000"/>
              </a:buClr>
              <a:buSzPts val="1800"/>
              <a:buFont typeface="Arial"/>
              <a:buAutoNum type="arabicPeriod"/>
            </a:pPr>
            <a:r>
              <a:rPr lang="en-GB" sz="1600" b="0" i="0" u="none" strike="noStrike" cap="none" dirty="0" err="1">
                <a:solidFill>
                  <a:srgbClr val="000000"/>
                </a:solidFill>
                <a:latin typeface="Arial"/>
                <a:ea typeface="Arial"/>
                <a:cs typeface="Arial"/>
                <a:sym typeface="Arial"/>
              </a:rPr>
              <a:t>Stellen</a:t>
            </a:r>
            <a:r>
              <a:rPr lang="en-GB" sz="1600" b="0" i="0" u="none" strike="noStrike" cap="none" dirty="0">
                <a:solidFill>
                  <a:srgbClr val="000000"/>
                </a:solidFill>
                <a:latin typeface="Arial"/>
                <a:ea typeface="Arial"/>
                <a:cs typeface="Arial"/>
                <a:sym typeface="Arial"/>
              </a:rPr>
              <a:t> Sie </a:t>
            </a:r>
            <a:r>
              <a:rPr lang="en-GB" sz="1600" b="0" i="0" u="none" strike="noStrike" cap="none" dirty="0" err="1">
                <a:solidFill>
                  <a:srgbClr val="000000"/>
                </a:solidFill>
                <a:latin typeface="Arial"/>
                <a:ea typeface="Arial"/>
                <a:cs typeface="Arial"/>
                <a:sym typeface="Arial"/>
              </a:rPr>
              <a:t>sicher</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dass</a:t>
            </a:r>
            <a:r>
              <a:rPr lang="en-GB" sz="1600" b="0" i="0" u="none" strike="noStrike" cap="none" dirty="0">
                <a:solidFill>
                  <a:srgbClr val="000000"/>
                </a:solidFill>
                <a:latin typeface="Arial"/>
                <a:ea typeface="Arial"/>
                <a:cs typeface="Arial"/>
                <a:sym typeface="Arial"/>
              </a:rPr>
              <a:t> die </a:t>
            </a:r>
            <a:r>
              <a:rPr lang="en-GB" sz="1600" b="0" i="0" u="none" strike="noStrike" cap="none" dirty="0" err="1">
                <a:solidFill>
                  <a:srgbClr val="000000"/>
                </a:solidFill>
                <a:latin typeface="Arial"/>
                <a:ea typeface="Arial"/>
                <a:cs typeface="Arial"/>
                <a:sym typeface="Arial"/>
              </a:rPr>
              <a:t>Bewertungen</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mit</a:t>
            </a:r>
            <a:r>
              <a:rPr lang="en-GB" sz="1600" b="0" i="0" u="none" strike="noStrike" cap="none" dirty="0">
                <a:solidFill>
                  <a:srgbClr val="000000"/>
                </a:solidFill>
                <a:latin typeface="Arial"/>
                <a:ea typeface="Arial"/>
                <a:cs typeface="Arial"/>
                <a:sym typeface="Arial"/>
              </a:rPr>
              <a:t> den </a:t>
            </a:r>
            <a:r>
              <a:rPr lang="en-GB" sz="1600" b="0" i="0" u="none" strike="noStrike" cap="none" dirty="0" err="1">
                <a:solidFill>
                  <a:srgbClr val="000000"/>
                </a:solidFill>
                <a:latin typeface="Arial"/>
                <a:ea typeface="Arial"/>
                <a:cs typeface="Arial"/>
                <a:sym typeface="Arial"/>
              </a:rPr>
              <a:t>Kurszielen</a:t>
            </a:r>
            <a:r>
              <a:rPr lang="en-GB" sz="1600" b="0" i="0" u="none" strike="noStrike" cap="none" dirty="0">
                <a:solidFill>
                  <a:srgbClr val="000000"/>
                </a:solidFill>
                <a:latin typeface="Arial"/>
                <a:ea typeface="Arial"/>
                <a:cs typeface="Arial"/>
                <a:sym typeface="Arial"/>
              </a:rPr>
              <a:t> und den </a:t>
            </a:r>
            <a:r>
              <a:rPr lang="en-GB" sz="1600" b="0" i="0" u="none" strike="noStrike" cap="none" dirty="0" err="1">
                <a:solidFill>
                  <a:srgbClr val="000000"/>
                </a:solidFill>
                <a:latin typeface="Arial"/>
                <a:ea typeface="Arial"/>
                <a:cs typeface="Arial"/>
                <a:sym typeface="Arial"/>
              </a:rPr>
              <a:t>Zielen</a:t>
            </a:r>
            <a:r>
              <a:rPr lang="en-GB" sz="1600" b="0" i="0" u="none" strike="noStrike" cap="none" dirty="0">
                <a:solidFill>
                  <a:srgbClr val="000000"/>
                </a:solidFill>
                <a:latin typeface="Arial"/>
                <a:ea typeface="Arial"/>
                <a:cs typeface="Arial"/>
                <a:sym typeface="Arial"/>
              </a:rPr>
              <a:t> des Flipped Classroom </a:t>
            </a:r>
            <a:r>
              <a:rPr lang="en-GB" sz="1600" b="0" i="0" u="none" strike="noStrike" cap="none" dirty="0" err="1">
                <a:solidFill>
                  <a:srgbClr val="000000"/>
                </a:solidFill>
                <a:latin typeface="Arial"/>
                <a:ea typeface="Arial"/>
                <a:cs typeface="Arial"/>
                <a:sym typeface="Arial"/>
              </a:rPr>
              <a:t>übereinstimmen</a:t>
            </a:r>
            <a:r>
              <a:rPr lang="en-GB" sz="1600" b="0" i="0" u="none" strike="noStrike" cap="none" dirty="0">
                <a:solidFill>
                  <a:srgbClr val="000000"/>
                </a:solidFill>
                <a:latin typeface="Arial"/>
                <a:ea typeface="Arial"/>
                <a:cs typeface="Arial"/>
                <a:sym typeface="Arial"/>
              </a:rPr>
              <a:t>.</a:t>
            </a:r>
            <a:endParaRPr sz="1200" dirty="0"/>
          </a:p>
          <a:p>
            <a:pPr marL="0" marR="0" lvl="0" indent="-114300" algn="l" rtl="0">
              <a:lnSpc>
                <a:spcPct val="100000"/>
              </a:lnSpc>
              <a:spcBef>
                <a:spcPts val="0"/>
              </a:spcBef>
              <a:spcAft>
                <a:spcPts val="0"/>
              </a:spcAft>
              <a:buClr>
                <a:srgbClr val="000000"/>
              </a:buClr>
              <a:buSzPts val="1800"/>
              <a:buFont typeface="Arial"/>
              <a:buAutoNum type="arabicPeriod"/>
            </a:pPr>
            <a:r>
              <a:rPr lang="en-GB" sz="1600" b="1" i="0" u="none" strike="noStrike" cap="none" dirty="0">
                <a:solidFill>
                  <a:srgbClr val="000000"/>
                </a:solidFill>
                <a:latin typeface="Arial"/>
                <a:ea typeface="Arial"/>
                <a:cs typeface="Arial"/>
                <a:sym typeface="Arial"/>
              </a:rPr>
              <a:t>Rollen und </a:t>
            </a:r>
            <a:r>
              <a:rPr lang="en-GB" sz="1600" b="1" i="0" u="none" strike="noStrike" cap="none" dirty="0" err="1">
                <a:solidFill>
                  <a:srgbClr val="000000"/>
                </a:solidFill>
                <a:latin typeface="Arial"/>
                <a:ea typeface="Arial"/>
                <a:cs typeface="Arial"/>
                <a:sym typeface="Arial"/>
              </a:rPr>
              <a:t>Verantwortlichkeiten</a:t>
            </a:r>
            <a:r>
              <a:rPr lang="en-GB" sz="1600" b="1" i="0" u="none" strike="noStrike" cap="none" dirty="0">
                <a:solidFill>
                  <a:srgbClr val="000000"/>
                </a:solidFill>
                <a:latin typeface="Arial"/>
                <a:ea typeface="Arial"/>
                <a:cs typeface="Arial"/>
                <a:sym typeface="Arial"/>
              </a:rPr>
              <a:t> von </a:t>
            </a:r>
            <a:r>
              <a:rPr lang="en-GB" sz="1600" b="1" i="0" u="none" strike="noStrike" cap="none" dirty="0" err="1">
                <a:solidFill>
                  <a:srgbClr val="000000"/>
                </a:solidFill>
                <a:latin typeface="Arial"/>
                <a:ea typeface="Arial"/>
                <a:cs typeface="Arial"/>
                <a:sym typeface="Arial"/>
              </a:rPr>
              <a:t>Pädagogen</a:t>
            </a:r>
            <a:r>
              <a:rPr lang="en-GB" sz="1600" b="0" i="0" u="none" strike="noStrike" cap="none" dirty="0">
                <a:solidFill>
                  <a:srgbClr val="000000"/>
                </a:solidFill>
                <a:latin typeface="Arial"/>
                <a:ea typeface="Arial"/>
                <a:cs typeface="Arial"/>
                <a:sym typeface="Arial"/>
              </a:rPr>
              <a:t>:</a:t>
            </a:r>
            <a:endParaRPr sz="1200" dirty="0"/>
          </a:p>
          <a:p>
            <a:pPr marL="742950" marR="0" lvl="1" indent="-285750" algn="l" rtl="0">
              <a:lnSpc>
                <a:spcPct val="100000"/>
              </a:lnSpc>
              <a:spcBef>
                <a:spcPts val="0"/>
              </a:spcBef>
              <a:spcAft>
                <a:spcPts val="0"/>
              </a:spcAft>
              <a:buClr>
                <a:srgbClr val="000000"/>
              </a:buClr>
              <a:buSzPts val="1800"/>
              <a:buFont typeface="Arial"/>
              <a:buAutoNum type="arabicPeriod"/>
            </a:pPr>
            <a:r>
              <a:rPr lang="en-GB" sz="1600" b="0" i="0" u="none" strike="noStrike" cap="none" dirty="0" err="1">
                <a:solidFill>
                  <a:srgbClr val="000000"/>
                </a:solidFill>
                <a:latin typeface="Arial"/>
                <a:ea typeface="Arial"/>
                <a:cs typeface="Arial"/>
                <a:sym typeface="Arial"/>
              </a:rPr>
              <a:t>Definieren</a:t>
            </a:r>
            <a:r>
              <a:rPr lang="en-GB" sz="1600" b="0" i="0" u="none" strike="noStrike" cap="none" dirty="0">
                <a:solidFill>
                  <a:srgbClr val="000000"/>
                </a:solidFill>
                <a:latin typeface="Arial"/>
                <a:ea typeface="Arial"/>
                <a:cs typeface="Arial"/>
                <a:sym typeface="Arial"/>
              </a:rPr>
              <a:t> Sie die Rolle der </a:t>
            </a:r>
            <a:r>
              <a:rPr lang="en-GB" sz="1600" b="0" i="0" u="none" strike="noStrike" cap="none" dirty="0" err="1">
                <a:solidFill>
                  <a:srgbClr val="000000"/>
                </a:solidFill>
                <a:latin typeface="Arial"/>
                <a:ea typeface="Arial"/>
                <a:cs typeface="Arial"/>
                <a:sym typeface="Arial"/>
              </a:rPr>
              <a:t>Ausbilder</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klar</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als</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Vermittler</a:t>
            </a:r>
            <a:r>
              <a:rPr lang="en-GB" sz="1600" b="0" i="0" u="none" strike="noStrike" cap="none" dirty="0">
                <a:solidFill>
                  <a:srgbClr val="000000"/>
                </a:solidFill>
                <a:latin typeface="Arial"/>
                <a:ea typeface="Arial"/>
                <a:cs typeface="Arial"/>
                <a:sym typeface="Arial"/>
              </a:rPr>
              <a:t> und </a:t>
            </a:r>
            <a:r>
              <a:rPr lang="en-GB" sz="1600" b="0" i="0" u="none" strike="noStrike" cap="none" dirty="0" err="1">
                <a:solidFill>
                  <a:srgbClr val="000000"/>
                </a:solidFill>
                <a:latin typeface="Arial"/>
                <a:ea typeface="Arial"/>
                <a:cs typeface="Arial"/>
                <a:sym typeface="Arial"/>
              </a:rPr>
              <a:t>nicht</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als</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Dozenten</a:t>
            </a:r>
            <a:r>
              <a:rPr lang="en-GB" sz="1600" b="0" i="0" u="none" strike="noStrike" cap="none" dirty="0">
                <a:solidFill>
                  <a:srgbClr val="000000"/>
                </a:solidFill>
                <a:latin typeface="Arial"/>
                <a:ea typeface="Arial"/>
                <a:cs typeface="Arial"/>
                <a:sym typeface="Arial"/>
              </a:rPr>
              <a:t>.</a:t>
            </a:r>
            <a:endParaRPr sz="1200" dirty="0"/>
          </a:p>
          <a:p>
            <a:pPr marL="742950" marR="0" lvl="1" indent="-285750" algn="l" rtl="0">
              <a:lnSpc>
                <a:spcPct val="100000"/>
              </a:lnSpc>
              <a:spcBef>
                <a:spcPts val="0"/>
              </a:spcBef>
              <a:spcAft>
                <a:spcPts val="0"/>
              </a:spcAft>
              <a:buClr>
                <a:srgbClr val="000000"/>
              </a:buClr>
              <a:buSzPts val="1800"/>
              <a:buFont typeface="Arial"/>
              <a:buAutoNum type="arabicPeriod"/>
            </a:pPr>
            <a:r>
              <a:rPr lang="en-GB" sz="1600" b="0" i="0" u="none" strike="noStrike" cap="none" dirty="0" err="1">
                <a:solidFill>
                  <a:srgbClr val="000000"/>
                </a:solidFill>
                <a:latin typeface="Arial"/>
                <a:ea typeface="Arial"/>
                <a:cs typeface="Arial"/>
                <a:sym typeface="Arial"/>
              </a:rPr>
              <a:t>Verteilen</a:t>
            </a:r>
            <a:r>
              <a:rPr lang="en-GB" sz="1600" b="0" i="0" u="none" strike="noStrike" cap="none" dirty="0">
                <a:solidFill>
                  <a:srgbClr val="000000"/>
                </a:solidFill>
                <a:latin typeface="Arial"/>
                <a:ea typeface="Arial"/>
                <a:cs typeface="Arial"/>
                <a:sym typeface="Arial"/>
              </a:rPr>
              <a:t> Sie die </a:t>
            </a:r>
            <a:r>
              <a:rPr lang="en-GB" sz="1600" b="0" i="0" u="none" strike="noStrike" cap="none" dirty="0" err="1">
                <a:solidFill>
                  <a:srgbClr val="000000"/>
                </a:solidFill>
                <a:latin typeface="Arial"/>
                <a:ea typeface="Arial"/>
                <a:cs typeface="Arial"/>
                <a:sym typeface="Arial"/>
              </a:rPr>
              <a:t>Zuständigkeiten</a:t>
            </a:r>
            <a:r>
              <a:rPr lang="en-GB" sz="1600" b="0" i="0" u="none" strike="noStrike" cap="none" dirty="0">
                <a:solidFill>
                  <a:srgbClr val="000000"/>
                </a:solidFill>
                <a:latin typeface="Arial"/>
                <a:ea typeface="Arial"/>
                <a:cs typeface="Arial"/>
                <a:sym typeface="Arial"/>
              </a:rPr>
              <a:t> für die </a:t>
            </a:r>
            <a:r>
              <a:rPr lang="en-GB" sz="1600" b="0" i="0" u="none" strike="noStrike" cap="none" dirty="0" err="1">
                <a:solidFill>
                  <a:srgbClr val="000000"/>
                </a:solidFill>
                <a:latin typeface="Arial"/>
                <a:ea typeface="Arial"/>
                <a:cs typeface="Arial"/>
                <a:sym typeface="Arial"/>
              </a:rPr>
              <a:t>Erstellung</a:t>
            </a:r>
            <a:r>
              <a:rPr lang="en-GB" sz="1600" b="0" i="0" u="none" strike="noStrike" cap="none" dirty="0">
                <a:solidFill>
                  <a:srgbClr val="000000"/>
                </a:solidFill>
                <a:latin typeface="Arial"/>
                <a:ea typeface="Arial"/>
                <a:cs typeface="Arial"/>
                <a:sym typeface="Arial"/>
              </a:rPr>
              <a:t> der </a:t>
            </a:r>
            <a:r>
              <a:rPr lang="en-GB" sz="1600" b="0" i="0" u="none" strike="noStrike" cap="none" dirty="0" err="1">
                <a:solidFill>
                  <a:srgbClr val="000000"/>
                </a:solidFill>
                <a:latin typeface="Arial"/>
                <a:ea typeface="Arial"/>
                <a:cs typeface="Arial"/>
                <a:sym typeface="Arial"/>
              </a:rPr>
              <a:t>Inhalte</a:t>
            </a:r>
            <a:r>
              <a:rPr lang="en-GB" sz="1600" b="0" i="0" u="none" strike="noStrike" cap="none" dirty="0">
                <a:solidFill>
                  <a:srgbClr val="000000"/>
                </a:solidFill>
                <a:latin typeface="Arial"/>
                <a:ea typeface="Arial"/>
                <a:cs typeface="Arial"/>
                <a:sym typeface="Arial"/>
              </a:rPr>
              <a:t>, das Feedback der </a:t>
            </a:r>
            <a:r>
              <a:rPr lang="en-GB" sz="1600" b="0" i="0" u="none" strike="noStrike" cap="none" dirty="0" err="1">
                <a:solidFill>
                  <a:srgbClr val="000000"/>
                </a:solidFill>
                <a:latin typeface="Arial"/>
                <a:ea typeface="Arial"/>
                <a:cs typeface="Arial"/>
                <a:sym typeface="Arial"/>
              </a:rPr>
              <a:t>Schüler</a:t>
            </a:r>
            <a:r>
              <a:rPr lang="en-GB" sz="1600" b="0" i="0" u="none" strike="noStrike" cap="none" dirty="0">
                <a:solidFill>
                  <a:srgbClr val="000000"/>
                </a:solidFill>
                <a:latin typeface="Arial"/>
                <a:ea typeface="Arial"/>
                <a:cs typeface="Arial"/>
                <a:sym typeface="Arial"/>
              </a:rPr>
              <a:t> und die </a:t>
            </a:r>
            <a:r>
              <a:rPr lang="en-GB" sz="1600" b="0" i="0" u="none" strike="noStrike" cap="none" dirty="0" err="1">
                <a:solidFill>
                  <a:srgbClr val="000000"/>
                </a:solidFill>
                <a:latin typeface="Arial"/>
                <a:ea typeface="Arial"/>
                <a:cs typeface="Arial"/>
                <a:sym typeface="Arial"/>
              </a:rPr>
              <a:t>Anleitung</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im</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Unterricht</a:t>
            </a:r>
            <a:r>
              <a:rPr lang="en-GB" sz="1600" b="0" i="0" u="none" strike="noStrike" cap="none" dirty="0">
                <a:solidFill>
                  <a:srgbClr val="000000"/>
                </a:solidFill>
                <a:latin typeface="Arial"/>
                <a:ea typeface="Arial"/>
                <a:cs typeface="Arial"/>
                <a:sym typeface="Arial"/>
              </a:rPr>
              <a:t>.</a:t>
            </a:r>
            <a:endParaRPr sz="1200" dirty="0"/>
          </a:p>
          <a:p>
            <a:pPr marL="0" marR="0" lvl="0" indent="-114300" algn="l" rtl="0">
              <a:lnSpc>
                <a:spcPct val="100000"/>
              </a:lnSpc>
              <a:spcBef>
                <a:spcPts val="0"/>
              </a:spcBef>
              <a:spcAft>
                <a:spcPts val="0"/>
              </a:spcAft>
              <a:buClr>
                <a:srgbClr val="000000"/>
              </a:buClr>
              <a:buSzPts val="1800"/>
              <a:buFont typeface="Arial"/>
              <a:buAutoNum type="arabicPeriod"/>
            </a:pPr>
            <a:r>
              <a:rPr lang="en-GB" sz="1600" b="1" i="0" u="none" strike="noStrike" cap="none" dirty="0" err="1">
                <a:solidFill>
                  <a:srgbClr val="000000"/>
                </a:solidFill>
                <a:latin typeface="Arial"/>
                <a:ea typeface="Arial"/>
                <a:cs typeface="Arial"/>
                <a:sym typeface="Arial"/>
              </a:rPr>
              <a:t>Kriterien</a:t>
            </a:r>
            <a:r>
              <a:rPr lang="en-GB" sz="1600" b="1" i="0" u="none" strike="noStrike" cap="none" dirty="0">
                <a:solidFill>
                  <a:srgbClr val="000000"/>
                </a:solidFill>
                <a:latin typeface="Arial"/>
                <a:ea typeface="Arial"/>
                <a:cs typeface="Arial"/>
                <a:sym typeface="Arial"/>
              </a:rPr>
              <a:t> für die </a:t>
            </a:r>
            <a:r>
              <a:rPr lang="en-GB" sz="1600" b="1" i="0" u="none" strike="noStrike" cap="none" dirty="0" err="1">
                <a:solidFill>
                  <a:srgbClr val="000000"/>
                </a:solidFill>
                <a:latin typeface="Arial"/>
                <a:ea typeface="Arial"/>
                <a:cs typeface="Arial"/>
                <a:sym typeface="Arial"/>
              </a:rPr>
              <a:t>Bewertung</a:t>
            </a:r>
            <a:r>
              <a:rPr lang="en-GB" sz="1600" b="0" i="0" u="none" strike="noStrike" cap="none" dirty="0">
                <a:solidFill>
                  <a:srgbClr val="000000"/>
                </a:solidFill>
                <a:latin typeface="Arial"/>
                <a:ea typeface="Arial"/>
                <a:cs typeface="Arial"/>
                <a:sym typeface="Arial"/>
              </a:rPr>
              <a:t>:</a:t>
            </a:r>
            <a:endParaRPr sz="1200" dirty="0"/>
          </a:p>
          <a:p>
            <a:pPr marL="742950" marR="0" lvl="1" indent="-285750" algn="l" rtl="0">
              <a:lnSpc>
                <a:spcPct val="100000"/>
              </a:lnSpc>
              <a:spcBef>
                <a:spcPts val="0"/>
              </a:spcBef>
              <a:spcAft>
                <a:spcPts val="0"/>
              </a:spcAft>
              <a:buClr>
                <a:srgbClr val="000000"/>
              </a:buClr>
              <a:buSzPts val="1800"/>
              <a:buFont typeface="Arial"/>
              <a:buAutoNum type="arabicPeriod"/>
            </a:pPr>
            <a:r>
              <a:rPr lang="en-GB" sz="1600" b="0" i="0" u="none" strike="noStrike" cap="none" dirty="0" err="1">
                <a:solidFill>
                  <a:srgbClr val="000000"/>
                </a:solidFill>
                <a:latin typeface="Arial"/>
                <a:ea typeface="Arial"/>
                <a:cs typeface="Arial"/>
                <a:sym typeface="Arial"/>
              </a:rPr>
              <a:t>Entwicklung</a:t>
            </a:r>
            <a:r>
              <a:rPr lang="en-GB" sz="1600" b="0" i="0" u="none" strike="noStrike" cap="none" dirty="0">
                <a:solidFill>
                  <a:srgbClr val="000000"/>
                </a:solidFill>
                <a:latin typeface="Arial"/>
                <a:ea typeface="Arial"/>
                <a:cs typeface="Arial"/>
                <a:sym typeface="Arial"/>
              </a:rPr>
              <a:t> von </a:t>
            </a:r>
            <a:r>
              <a:rPr lang="en-GB" sz="1600" b="0" i="0" u="none" strike="noStrike" cap="none" dirty="0" err="1">
                <a:solidFill>
                  <a:srgbClr val="000000"/>
                </a:solidFill>
                <a:latin typeface="Arial"/>
                <a:ea typeface="Arial"/>
                <a:cs typeface="Arial"/>
                <a:sym typeface="Arial"/>
              </a:rPr>
              <a:t>Maßstäben</a:t>
            </a:r>
            <a:r>
              <a:rPr lang="en-GB" sz="1600" b="0" i="0" u="none" strike="noStrike" cap="none" dirty="0">
                <a:solidFill>
                  <a:srgbClr val="000000"/>
                </a:solidFill>
                <a:latin typeface="Arial"/>
                <a:ea typeface="Arial"/>
                <a:cs typeface="Arial"/>
                <a:sym typeface="Arial"/>
              </a:rPr>
              <a:t> für die </a:t>
            </a:r>
            <a:r>
              <a:rPr lang="en-GB" sz="1600" b="0" i="0" u="none" strike="noStrike" cap="none" dirty="0" err="1">
                <a:solidFill>
                  <a:srgbClr val="000000"/>
                </a:solidFill>
                <a:latin typeface="Arial"/>
                <a:ea typeface="Arial"/>
                <a:cs typeface="Arial"/>
                <a:sym typeface="Arial"/>
              </a:rPr>
              <a:t>Bewertung</a:t>
            </a:r>
            <a:r>
              <a:rPr lang="en-GB" sz="1600" b="0" i="0" u="none" strike="noStrike" cap="none" dirty="0">
                <a:solidFill>
                  <a:srgbClr val="000000"/>
                </a:solidFill>
                <a:latin typeface="Arial"/>
                <a:ea typeface="Arial"/>
                <a:cs typeface="Arial"/>
                <a:sym typeface="Arial"/>
              </a:rPr>
              <a:t> des Engagements, des </a:t>
            </a:r>
            <a:r>
              <a:rPr lang="en-GB" sz="1600" b="0" i="0" u="none" strike="noStrike" cap="none" dirty="0" err="1">
                <a:solidFill>
                  <a:srgbClr val="000000"/>
                </a:solidFill>
                <a:latin typeface="Arial"/>
                <a:ea typeface="Arial"/>
                <a:cs typeface="Arial"/>
                <a:sym typeface="Arial"/>
              </a:rPr>
              <a:t>Verständnisses</a:t>
            </a:r>
            <a:r>
              <a:rPr lang="en-GB" sz="1600" b="0" i="0" u="none" strike="noStrike" cap="none" dirty="0">
                <a:solidFill>
                  <a:srgbClr val="000000"/>
                </a:solidFill>
                <a:latin typeface="Arial"/>
                <a:ea typeface="Arial"/>
                <a:cs typeface="Arial"/>
                <a:sym typeface="Arial"/>
              </a:rPr>
              <a:t> und der Zusammenarbeit der </a:t>
            </a:r>
            <a:r>
              <a:rPr lang="en-GB" sz="1600" b="0" i="0" u="none" strike="noStrike" cap="none" dirty="0" err="1">
                <a:solidFill>
                  <a:srgbClr val="000000"/>
                </a:solidFill>
                <a:latin typeface="Arial"/>
                <a:ea typeface="Arial"/>
                <a:cs typeface="Arial"/>
                <a:sym typeface="Arial"/>
              </a:rPr>
              <a:t>Schüler</a:t>
            </a:r>
            <a:r>
              <a:rPr lang="en-GB" sz="1600" b="0" i="0" u="none" strike="noStrike" cap="none" dirty="0">
                <a:solidFill>
                  <a:srgbClr val="000000"/>
                </a:solidFill>
                <a:latin typeface="Arial"/>
                <a:ea typeface="Arial"/>
                <a:cs typeface="Arial"/>
                <a:sym typeface="Arial"/>
              </a:rPr>
              <a:t>.</a:t>
            </a:r>
            <a:endParaRPr sz="1200" dirty="0"/>
          </a:p>
          <a:p>
            <a:pPr marL="742950" marR="0" lvl="1" indent="-285750" algn="l" rtl="0">
              <a:lnSpc>
                <a:spcPct val="100000"/>
              </a:lnSpc>
              <a:spcBef>
                <a:spcPts val="0"/>
              </a:spcBef>
              <a:spcAft>
                <a:spcPts val="0"/>
              </a:spcAft>
              <a:buClr>
                <a:srgbClr val="000000"/>
              </a:buClr>
              <a:buSzPts val="1800"/>
              <a:buFont typeface="Arial"/>
              <a:buAutoNum type="arabicPeriod"/>
            </a:pPr>
            <a:r>
              <a:rPr lang="en-GB" sz="1600" b="0" i="0" u="none" strike="noStrike" cap="none" dirty="0" err="1">
                <a:solidFill>
                  <a:srgbClr val="000000"/>
                </a:solidFill>
                <a:latin typeface="Arial"/>
                <a:ea typeface="Arial"/>
                <a:cs typeface="Arial"/>
                <a:sym typeface="Arial"/>
              </a:rPr>
              <a:t>Erstellen</a:t>
            </a:r>
            <a:r>
              <a:rPr lang="en-GB" sz="1600" b="0" i="0" u="none" strike="noStrike" cap="none" dirty="0">
                <a:solidFill>
                  <a:srgbClr val="000000"/>
                </a:solidFill>
                <a:latin typeface="Arial"/>
                <a:ea typeface="Arial"/>
                <a:cs typeface="Arial"/>
                <a:sym typeface="Arial"/>
              </a:rPr>
              <a:t> Sie </a:t>
            </a:r>
            <a:r>
              <a:rPr lang="en-GB" sz="1600" b="0" i="0" u="none" strike="noStrike" cap="none" dirty="0" err="1">
                <a:solidFill>
                  <a:srgbClr val="000000"/>
                </a:solidFill>
                <a:latin typeface="Arial"/>
                <a:ea typeface="Arial"/>
                <a:cs typeface="Arial"/>
                <a:sym typeface="Arial"/>
              </a:rPr>
              <a:t>Rubriken</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zur</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Bewertung</a:t>
            </a:r>
            <a:r>
              <a:rPr lang="en-GB" sz="1600" b="0" i="0" u="none" strike="noStrike" cap="none" dirty="0">
                <a:solidFill>
                  <a:srgbClr val="000000"/>
                </a:solidFill>
                <a:latin typeface="Arial"/>
                <a:ea typeface="Arial"/>
                <a:cs typeface="Arial"/>
                <a:sym typeface="Arial"/>
              </a:rPr>
              <a:t> der </a:t>
            </a:r>
            <a:r>
              <a:rPr lang="en-GB" sz="1600" b="0" i="0" u="none" strike="noStrike" cap="none" dirty="0" err="1">
                <a:solidFill>
                  <a:srgbClr val="000000"/>
                </a:solidFill>
                <a:latin typeface="Arial"/>
                <a:ea typeface="Arial"/>
                <a:cs typeface="Arial"/>
                <a:sym typeface="Arial"/>
              </a:rPr>
              <a:t>Effektivität</a:t>
            </a:r>
            <a:r>
              <a:rPr lang="en-GB" sz="1600" b="0" i="0" u="none" strike="noStrike" cap="none" dirty="0">
                <a:solidFill>
                  <a:srgbClr val="000000"/>
                </a:solidFill>
                <a:latin typeface="Arial"/>
                <a:ea typeface="Arial"/>
                <a:cs typeface="Arial"/>
                <a:sym typeface="Arial"/>
              </a:rPr>
              <a:t> des Flipped-</a:t>
            </a:r>
            <a:r>
              <a:rPr lang="en-GB" sz="1600" b="0" i="0" u="none" strike="noStrike" cap="none" dirty="0" err="1">
                <a:solidFill>
                  <a:srgbClr val="000000"/>
                </a:solidFill>
                <a:latin typeface="Arial"/>
                <a:ea typeface="Arial"/>
                <a:cs typeface="Arial"/>
                <a:sym typeface="Arial"/>
              </a:rPr>
              <a:t>Modells</a:t>
            </a:r>
            <a:r>
              <a:rPr lang="en-GB" sz="1600" b="0" i="0" u="none" strike="noStrike" cap="none" dirty="0">
                <a:solidFill>
                  <a:srgbClr val="000000"/>
                </a:solidFill>
                <a:latin typeface="Arial"/>
                <a:ea typeface="Arial"/>
                <a:cs typeface="Arial"/>
                <a:sym typeface="Arial"/>
              </a:rPr>
              <a:t> in </a:t>
            </a:r>
            <a:r>
              <a:rPr lang="en-GB" sz="1600" b="0" i="0" u="none" strike="noStrike" cap="none" dirty="0" err="1">
                <a:solidFill>
                  <a:srgbClr val="000000"/>
                </a:solidFill>
                <a:latin typeface="Arial"/>
                <a:ea typeface="Arial"/>
                <a:cs typeface="Arial"/>
                <a:sym typeface="Arial"/>
              </a:rPr>
              <a:t>verschiedenen</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Kursen</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oder</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Abteilungen</a:t>
            </a:r>
            <a:r>
              <a:rPr lang="en-GB" sz="1600" b="0" i="0" u="none" strike="noStrike" cap="none" dirty="0">
                <a:solidFill>
                  <a:srgbClr val="000000"/>
                </a:solidFill>
                <a:latin typeface="Arial"/>
                <a:ea typeface="Arial"/>
                <a:cs typeface="Arial"/>
                <a:sym typeface="Arial"/>
              </a:rPr>
              <a:t>.</a:t>
            </a:r>
            <a:endParaRPr sz="1200" dirty="0"/>
          </a:p>
        </p:txBody>
      </p:sp>
      <p:pic>
        <p:nvPicPr>
          <p:cNvPr id="333" name="Google Shape;333;p59" descr="A diagram of a class&#10;&#10;Description automatically generated"/>
          <p:cNvPicPr preferRelativeResize="0"/>
          <p:nvPr/>
        </p:nvPicPr>
        <p:blipFill rotWithShape="1">
          <a:blip r:embed="rId7">
            <a:alphaModFix/>
          </a:blip>
          <a:srcRect/>
          <a:stretch/>
        </p:blipFill>
        <p:spPr>
          <a:xfrm>
            <a:off x="7959240" y="1429322"/>
            <a:ext cx="9465525" cy="7192181"/>
          </a:xfrm>
          <a:prstGeom prst="rect">
            <a:avLst/>
          </a:prstGeom>
          <a:noFill/>
          <a:ln>
            <a:noFill/>
          </a:ln>
        </p:spPr>
      </p:pic>
      <p:sp>
        <p:nvSpPr>
          <p:cNvPr id="334" name="Google Shape;334;p59"/>
          <p:cNvSpPr txBox="1"/>
          <p:nvPr/>
        </p:nvSpPr>
        <p:spPr>
          <a:xfrm>
            <a:off x="7925443" y="7238490"/>
            <a:ext cx="480791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1" u="none" strike="noStrike" cap="none">
                <a:solidFill>
                  <a:srgbClr val="000000"/>
                </a:solidFill>
                <a:latin typeface="Arial"/>
                <a:ea typeface="Arial"/>
                <a:cs typeface="Arial"/>
                <a:sym typeface="Arial"/>
              </a:rPr>
              <a:t>Quelle: </a:t>
            </a:r>
            <a:r>
              <a:rPr lang="en-GB" sz="1200" b="0" i="1"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a:t>
            </a:r>
            <a:r>
              <a:rPr lang="en-GB" sz="1200" b="0" i="1" u="none" strike="noStrike" cap="none">
                <a:solidFill>
                  <a:srgbClr val="000000"/>
                </a:solidFill>
                <a:latin typeface="Arial"/>
                <a:ea typeface="Arial"/>
                <a:cs typeface="Arial"/>
                <a:sym typeface="Arial"/>
              </a:rPr>
              <a:t>//www.frontiersin.org/journals/education/articles/10.3389/feduc.2024.1382948/full </a:t>
            </a:r>
            <a:endParaRPr sz="1200" b="0" i="1" u="none" strike="noStrike" cap="none">
              <a:solidFill>
                <a:srgbClr val="000000"/>
              </a:solidFill>
              <a:latin typeface="Arial"/>
              <a:ea typeface="Arial"/>
              <a:cs typeface="Arial"/>
              <a:sym typeface="Arial"/>
            </a:endParaRPr>
          </a:p>
        </p:txBody>
      </p:sp>
      <p:pic>
        <p:nvPicPr>
          <p:cNvPr id="2" name="Picture 1" descr="Blue text on a white background&#10;&#10;Description automatically generated">
            <a:extLst>
              <a:ext uri="{FF2B5EF4-FFF2-40B4-BE49-F238E27FC236}">
                <a16:creationId xmlns:a16="http://schemas.microsoft.com/office/drawing/2014/main" id="{0AD6828E-5E2B-CA04-A6F2-F138BB40FD02}"/>
              </a:ext>
            </a:extLst>
          </p:cNvPr>
          <p:cNvPicPr>
            <a:picLocks noChangeAspect="1"/>
          </p:cNvPicPr>
          <p:nvPr/>
        </p:nvPicPr>
        <p:blipFill>
          <a:blip r:embed="rId9"/>
          <a:stretch>
            <a:fillRect/>
          </a:stretch>
        </p:blipFill>
        <p:spPr>
          <a:xfrm>
            <a:off x="2950741" y="9346120"/>
            <a:ext cx="1970493" cy="413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0" name="Google Shape;340;p3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1" name="Google Shape;341;p3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2" name="Google Shape;342;p3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3" name="Google Shape;343;p3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4" name="Google Shape;344;p3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5" name="Google Shape;345;p3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6" name="Google Shape;346;p38"/>
          <p:cNvSpPr txBox="1"/>
          <p:nvPr/>
        </p:nvSpPr>
        <p:spPr>
          <a:xfrm>
            <a:off x="792000" y="1548000"/>
            <a:ext cx="15948000" cy="72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5400" b="1" i="0" u="none" strike="noStrike" cap="none">
                <a:solidFill>
                  <a:srgbClr val="033C5B"/>
                </a:solidFill>
                <a:latin typeface="Arial"/>
                <a:ea typeface="Arial"/>
                <a:cs typeface="Arial"/>
                <a:sym typeface="Arial"/>
              </a:rPr>
              <a:t>Rezept für Erfolg...</a:t>
            </a:r>
            <a:endParaRPr sz="5400" b="1" i="0" u="none" strike="noStrike" cap="none">
              <a:solidFill>
                <a:srgbClr val="033C5B"/>
              </a:solidFill>
              <a:latin typeface="Arial"/>
              <a:ea typeface="Arial"/>
              <a:cs typeface="Arial"/>
              <a:sym typeface="Arial"/>
            </a:endParaRPr>
          </a:p>
        </p:txBody>
      </p:sp>
      <p:sp>
        <p:nvSpPr>
          <p:cNvPr id="347" name="Google Shape;347;p3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8" name="Google Shape;348;p3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3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3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51" name="Google Shape;351;p38"/>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352" name="Google Shape;352;p38"/>
          <p:cNvGrpSpPr/>
          <p:nvPr/>
        </p:nvGrpSpPr>
        <p:grpSpPr>
          <a:xfrm>
            <a:off x="906811" y="2638224"/>
            <a:ext cx="16130930" cy="6179561"/>
            <a:chOff x="1" y="796"/>
            <a:chExt cx="16130930" cy="6179561"/>
          </a:xfrm>
        </p:grpSpPr>
        <p:sp>
          <p:nvSpPr>
            <p:cNvPr id="353" name="Google Shape;353;p38"/>
            <p:cNvSpPr/>
            <p:nvPr/>
          </p:nvSpPr>
          <p:spPr>
            <a:xfrm rot="5400000">
              <a:off x="-199197" y="199993"/>
              <a:ext cx="1327982" cy="929587"/>
            </a:xfrm>
            <a:prstGeom prst="chevron">
              <a:avLst>
                <a:gd name="adj" fmla="val 50000"/>
              </a:avLst>
            </a:prstGeom>
            <a:solidFill>
              <a:srgbClr val="F79543"/>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8"/>
            <p:cNvSpPr txBox="1"/>
            <p:nvPr/>
          </p:nvSpPr>
          <p:spPr>
            <a:xfrm>
              <a:off x="1" y="465590"/>
              <a:ext cx="929587" cy="398395"/>
            </a:xfrm>
            <a:prstGeom prst="rect">
              <a:avLst/>
            </a:prstGeom>
            <a:noFill/>
            <a:ln>
              <a:noFill/>
            </a:ln>
          </p:spPr>
          <p:txBody>
            <a:bodyPr spcFirstLastPara="1" wrap="square" lIns="4425" tIns="4425" rIns="4425" bIns="4425"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en-GB" sz="700" b="0" i="0" u="none" strike="noStrike" cap="none">
                  <a:solidFill>
                    <a:schemeClr val="lt1"/>
                  </a:solidFill>
                  <a:latin typeface="Arial"/>
                  <a:ea typeface="Arial"/>
                  <a:cs typeface="Arial"/>
                  <a:sym typeface="Arial"/>
                </a:rPr>
                <a:t>Interessante und interaktive Inhalte:</a:t>
              </a:r>
              <a:endParaRPr sz="700" b="0" i="0" u="none" strike="noStrike" cap="none">
                <a:solidFill>
                  <a:schemeClr val="lt1"/>
                </a:solidFill>
                <a:latin typeface="Arial"/>
                <a:ea typeface="Arial"/>
                <a:cs typeface="Arial"/>
                <a:sym typeface="Arial"/>
              </a:endParaRPr>
            </a:p>
          </p:txBody>
        </p:sp>
        <p:sp>
          <p:nvSpPr>
            <p:cNvPr id="355" name="Google Shape;355;p38"/>
            <p:cNvSpPr/>
            <p:nvPr/>
          </p:nvSpPr>
          <p:spPr>
            <a:xfrm rot="5400000">
              <a:off x="8098665" y="-7168281"/>
              <a:ext cx="863188" cy="15201343"/>
            </a:xfrm>
            <a:prstGeom prst="round2SameRect">
              <a:avLst>
                <a:gd name="adj1" fmla="val 16667"/>
                <a:gd name="adj2" fmla="val 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8"/>
            <p:cNvSpPr txBox="1"/>
            <p:nvPr/>
          </p:nvSpPr>
          <p:spPr>
            <a:xfrm>
              <a:off x="929588" y="42933"/>
              <a:ext cx="15159206" cy="778914"/>
            </a:xfrm>
            <a:prstGeom prst="rect">
              <a:avLst/>
            </a:prstGeom>
            <a:noFill/>
            <a:ln>
              <a:noFill/>
            </a:ln>
          </p:spPr>
          <p:txBody>
            <a:bodyPr spcFirstLastPara="1" wrap="square" lIns="163575" tIns="14600" rIns="14600" bIns="14600" anchor="ctr" anchorCtr="0">
              <a:noAutofit/>
            </a:bodyPr>
            <a:lstStyle/>
            <a:p>
              <a:pPr marL="228600" marR="0" lvl="1" indent="-228600" algn="l" rtl="0">
                <a:lnSpc>
                  <a:spcPct val="90000"/>
                </a:lnSpc>
                <a:spcBef>
                  <a:spcPts val="0"/>
                </a:spcBef>
                <a:spcAft>
                  <a:spcPts val="0"/>
                </a:spcAft>
                <a:buClr>
                  <a:srgbClr val="000000"/>
                </a:buClr>
                <a:buSzPts val="2300"/>
                <a:buFont typeface="Arial"/>
                <a:buChar char="•"/>
              </a:pPr>
              <a:r>
                <a:rPr lang="en-GB" sz="2300" b="0" i="0" u="none" strike="noStrike" cap="none">
                  <a:solidFill>
                    <a:srgbClr val="000000"/>
                  </a:solidFill>
                  <a:latin typeface="Arial"/>
                  <a:ea typeface="Arial"/>
                  <a:cs typeface="Arial"/>
                  <a:sym typeface="Arial"/>
                </a:rPr>
                <a:t>Nutzen Sie multimediale Elemente wie Videos, Simulationen und Quizfragen.</a:t>
              </a:r>
              <a:endParaRPr sz="2300" b="0" i="0" u="none" strike="noStrike" cap="none">
                <a:solidFill>
                  <a:srgbClr val="000000"/>
                </a:solidFill>
                <a:latin typeface="Arial"/>
                <a:ea typeface="Arial"/>
                <a:cs typeface="Arial"/>
                <a:sym typeface="Arial"/>
              </a:endParaRPr>
            </a:p>
            <a:p>
              <a:pPr marL="228600" marR="0" lvl="1" indent="-228600" algn="l" rtl="0">
                <a:lnSpc>
                  <a:spcPct val="90000"/>
                </a:lnSpc>
                <a:spcBef>
                  <a:spcPts val="345"/>
                </a:spcBef>
                <a:spcAft>
                  <a:spcPts val="0"/>
                </a:spcAft>
                <a:buClr>
                  <a:srgbClr val="000000"/>
                </a:buClr>
                <a:buSzPts val="2300"/>
                <a:buFont typeface="Arial"/>
                <a:buChar char="•"/>
              </a:pPr>
              <a:r>
                <a:rPr lang="en-GB" sz="2300" b="0" i="0" u="none" strike="noStrike" cap="none">
                  <a:solidFill>
                    <a:srgbClr val="000000"/>
                  </a:solidFill>
                  <a:latin typeface="Arial"/>
                  <a:ea typeface="Arial"/>
                  <a:cs typeface="Arial"/>
                  <a:sym typeface="Arial"/>
                </a:rPr>
                <a:t>Gehen Sie auf unterschiedliche Lernstile ein und fördern Sie das Engagement der Schüler.</a:t>
              </a:r>
              <a:endParaRPr sz="2300" b="0" i="0" u="none" strike="noStrike" cap="none">
                <a:solidFill>
                  <a:srgbClr val="000000"/>
                </a:solidFill>
                <a:latin typeface="Arial"/>
                <a:ea typeface="Arial"/>
                <a:cs typeface="Arial"/>
                <a:sym typeface="Arial"/>
              </a:endParaRPr>
            </a:p>
          </p:txBody>
        </p:sp>
        <p:sp>
          <p:nvSpPr>
            <p:cNvPr id="357" name="Google Shape;357;p38"/>
            <p:cNvSpPr/>
            <p:nvPr/>
          </p:nvSpPr>
          <p:spPr>
            <a:xfrm rot="5400000">
              <a:off x="-199197" y="1412888"/>
              <a:ext cx="1327982" cy="929587"/>
            </a:xfrm>
            <a:prstGeom prst="chevron">
              <a:avLst>
                <a:gd name="adj" fmla="val 50000"/>
              </a:avLst>
            </a:prstGeom>
            <a:solidFill>
              <a:srgbClr val="F79543"/>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8"/>
            <p:cNvSpPr txBox="1"/>
            <p:nvPr/>
          </p:nvSpPr>
          <p:spPr>
            <a:xfrm>
              <a:off x="1" y="1678485"/>
              <a:ext cx="929587" cy="398395"/>
            </a:xfrm>
            <a:prstGeom prst="rect">
              <a:avLst/>
            </a:prstGeom>
            <a:noFill/>
            <a:ln>
              <a:noFill/>
            </a:ln>
          </p:spPr>
          <p:txBody>
            <a:bodyPr spcFirstLastPara="1" wrap="square" lIns="4425" tIns="4425" rIns="4425" bIns="4425"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en-GB" sz="700" b="0" i="0" u="none" strike="noStrike" cap="none">
                  <a:solidFill>
                    <a:schemeClr val="lt1"/>
                  </a:solidFill>
                  <a:latin typeface="Arial"/>
                  <a:ea typeface="Arial"/>
                  <a:cs typeface="Arial"/>
                  <a:sym typeface="Arial"/>
                </a:rPr>
                <a:t>Klare Lernziele:</a:t>
              </a:r>
              <a:endParaRPr sz="700" b="0" i="0" u="none" strike="noStrike" cap="none">
                <a:solidFill>
                  <a:schemeClr val="lt1"/>
                </a:solidFill>
                <a:latin typeface="Arial"/>
                <a:ea typeface="Arial"/>
                <a:cs typeface="Arial"/>
                <a:sym typeface="Arial"/>
              </a:endParaRPr>
            </a:p>
          </p:txBody>
        </p:sp>
        <p:sp>
          <p:nvSpPr>
            <p:cNvPr id="359" name="Google Shape;359;p38"/>
            <p:cNvSpPr/>
            <p:nvPr/>
          </p:nvSpPr>
          <p:spPr>
            <a:xfrm rot="5400000">
              <a:off x="8098665" y="-5955386"/>
              <a:ext cx="863188" cy="15201343"/>
            </a:xfrm>
            <a:prstGeom prst="round2SameRect">
              <a:avLst>
                <a:gd name="adj1" fmla="val 16667"/>
                <a:gd name="adj2" fmla="val 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8"/>
            <p:cNvSpPr txBox="1"/>
            <p:nvPr/>
          </p:nvSpPr>
          <p:spPr>
            <a:xfrm>
              <a:off x="929588" y="1255828"/>
              <a:ext cx="15159206" cy="778914"/>
            </a:xfrm>
            <a:prstGeom prst="rect">
              <a:avLst/>
            </a:prstGeom>
            <a:noFill/>
            <a:ln>
              <a:noFill/>
            </a:ln>
          </p:spPr>
          <p:txBody>
            <a:bodyPr spcFirstLastPara="1" wrap="square" lIns="163575" tIns="14600" rIns="14600" bIns="14600" anchor="ctr" anchorCtr="0">
              <a:noAutofit/>
            </a:bodyPr>
            <a:lstStyle/>
            <a:p>
              <a:pPr marL="228600" marR="0" lvl="1" indent="-228600" algn="l" rtl="0">
                <a:lnSpc>
                  <a:spcPct val="90000"/>
                </a:lnSpc>
                <a:spcBef>
                  <a:spcPts val="0"/>
                </a:spcBef>
                <a:spcAft>
                  <a:spcPts val="0"/>
                </a:spcAft>
                <a:buClr>
                  <a:srgbClr val="000000"/>
                </a:buClr>
                <a:buSzPts val="2300"/>
                <a:buFont typeface="Arial"/>
                <a:buChar char="•"/>
              </a:pPr>
              <a:r>
                <a:rPr lang="en-GB" sz="2300" b="0" i="0" u="none" strike="noStrike" cap="none">
                  <a:solidFill>
                    <a:srgbClr val="000000"/>
                  </a:solidFill>
                  <a:latin typeface="Arial"/>
                  <a:ea typeface="Arial"/>
                  <a:cs typeface="Arial"/>
                  <a:sym typeface="Arial"/>
                </a:rPr>
                <a:t>Vermittlung von Lernzielen, die mit den Kursergebnissen übereinstimmen.</a:t>
              </a:r>
              <a:endParaRPr sz="2300" b="0" i="0" u="none" strike="noStrike" cap="none">
                <a:solidFill>
                  <a:srgbClr val="000000"/>
                </a:solidFill>
                <a:latin typeface="Arial"/>
                <a:ea typeface="Arial"/>
                <a:cs typeface="Arial"/>
                <a:sym typeface="Arial"/>
              </a:endParaRPr>
            </a:p>
            <a:p>
              <a:pPr marL="228600" marR="0" lvl="1" indent="-228600" algn="l" rtl="0">
                <a:lnSpc>
                  <a:spcPct val="90000"/>
                </a:lnSpc>
                <a:spcBef>
                  <a:spcPts val="345"/>
                </a:spcBef>
                <a:spcAft>
                  <a:spcPts val="0"/>
                </a:spcAft>
                <a:buClr>
                  <a:srgbClr val="000000"/>
                </a:buClr>
                <a:buSzPts val="2300"/>
                <a:buFont typeface="Arial"/>
                <a:buChar char="•"/>
              </a:pPr>
              <a:r>
                <a:rPr lang="en-GB" sz="2300" b="0" i="0" u="none" strike="noStrike" cap="none">
                  <a:solidFill>
                    <a:srgbClr val="000000"/>
                  </a:solidFill>
                  <a:latin typeface="Arial"/>
                  <a:ea typeface="Arial"/>
                  <a:cs typeface="Arial"/>
                  <a:sym typeface="Arial"/>
                </a:rPr>
                <a:t>Behalten Sie die Kohärenz und Relevanz für den umgedrehten Unterricht bei.</a:t>
              </a:r>
              <a:endParaRPr sz="2300" b="0" i="0" u="none" strike="noStrike" cap="none">
                <a:solidFill>
                  <a:srgbClr val="000000"/>
                </a:solidFill>
                <a:latin typeface="Arial"/>
                <a:ea typeface="Arial"/>
                <a:cs typeface="Arial"/>
                <a:sym typeface="Arial"/>
              </a:endParaRPr>
            </a:p>
          </p:txBody>
        </p:sp>
        <p:sp>
          <p:nvSpPr>
            <p:cNvPr id="361" name="Google Shape;361;p38"/>
            <p:cNvSpPr/>
            <p:nvPr/>
          </p:nvSpPr>
          <p:spPr>
            <a:xfrm rot="5400000">
              <a:off x="-199197" y="2625783"/>
              <a:ext cx="1327982" cy="929587"/>
            </a:xfrm>
            <a:prstGeom prst="chevron">
              <a:avLst>
                <a:gd name="adj" fmla="val 50000"/>
              </a:avLst>
            </a:prstGeom>
            <a:solidFill>
              <a:srgbClr val="F79543"/>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8"/>
            <p:cNvSpPr txBox="1"/>
            <p:nvPr/>
          </p:nvSpPr>
          <p:spPr>
            <a:xfrm>
              <a:off x="1" y="2891380"/>
              <a:ext cx="929587" cy="398395"/>
            </a:xfrm>
            <a:prstGeom prst="rect">
              <a:avLst/>
            </a:prstGeom>
            <a:noFill/>
            <a:ln>
              <a:noFill/>
            </a:ln>
          </p:spPr>
          <p:txBody>
            <a:bodyPr spcFirstLastPara="1" wrap="square" lIns="4425" tIns="4425" rIns="4425" bIns="4425"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en-GB" sz="700" b="0" i="0" u="none" strike="noStrike" cap="none">
                  <a:solidFill>
                    <a:schemeClr val="lt1"/>
                  </a:solidFill>
                  <a:latin typeface="Arial"/>
                  <a:ea typeface="Arial"/>
                  <a:cs typeface="Arial"/>
                  <a:sym typeface="Arial"/>
                </a:rPr>
                <a:t>Aktives Lernen im Unterricht:</a:t>
              </a:r>
              <a:endParaRPr sz="700" b="0" i="0" u="none" strike="noStrike" cap="none">
                <a:solidFill>
                  <a:schemeClr val="lt1"/>
                </a:solidFill>
                <a:latin typeface="Arial"/>
                <a:ea typeface="Arial"/>
                <a:cs typeface="Arial"/>
                <a:sym typeface="Arial"/>
              </a:endParaRPr>
            </a:p>
          </p:txBody>
        </p:sp>
        <p:sp>
          <p:nvSpPr>
            <p:cNvPr id="363" name="Google Shape;363;p38"/>
            <p:cNvSpPr/>
            <p:nvPr/>
          </p:nvSpPr>
          <p:spPr>
            <a:xfrm rot="5400000">
              <a:off x="8098665" y="-4742491"/>
              <a:ext cx="863188" cy="15201343"/>
            </a:xfrm>
            <a:prstGeom prst="round2SameRect">
              <a:avLst>
                <a:gd name="adj1" fmla="val 16667"/>
                <a:gd name="adj2" fmla="val 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8"/>
            <p:cNvSpPr txBox="1"/>
            <p:nvPr/>
          </p:nvSpPr>
          <p:spPr>
            <a:xfrm>
              <a:off x="929588" y="2468723"/>
              <a:ext cx="15159206" cy="778914"/>
            </a:xfrm>
            <a:prstGeom prst="rect">
              <a:avLst/>
            </a:prstGeom>
            <a:noFill/>
            <a:ln>
              <a:noFill/>
            </a:ln>
          </p:spPr>
          <p:txBody>
            <a:bodyPr spcFirstLastPara="1" wrap="square" lIns="163575" tIns="14600" rIns="14600" bIns="14600" anchor="ctr" anchorCtr="0">
              <a:noAutofit/>
            </a:bodyPr>
            <a:lstStyle/>
            <a:p>
              <a:pPr marL="228600" marR="0" lvl="1" indent="-228600" algn="l" rtl="0">
                <a:lnSpc>
                  <a:spcPct val="90000"/>
                </a:lnSpc>
                <a:spcBef>
                  <a:spcPts val="0"/>
                </a:spcBef>
                <a:spcAft>
                  <a:spcPts val="0"/>
                </a:spcAft>
                <a:buClr>
                  <a:srgbClr val="000000"/>
                </a:buClr>
                <a:buSzPts val="2300"/>
                <a:buFont typeface="Arial"/>
                <a:buChar char="•"/>
              </a:pPr>
              <a:r>
                <a:rPr lang="en-GB" sz="2300" b="0" i="0" u="none" strike="noStrike" cap="none">
                  <a:solidFill>
                    <a:srgbClr val="000000"/>
                  </a:solidFill>
                  <a:latin typeface="Arial"/>
                  <a:ea typeface="Arial"/>
                  <a:cs typeface="Arial"/>
                  <a:sym typeface="Arial"/>
                </a:rPr>
                <a:t>Entwurf von Aktivitäten, die kritisches Denken und Zusammenarbeit fördern.</a:t>
              </a:r>
              <a:endParaRPr sz="2300" b="0" i="0" u="none" strike="noStrike" cap="none">
                <a:solidFill>
                  <a:srgbClr val="000000"/>
                </a:solidFill>
                <a:latin typeface="Arial"/>
                <a:ea typeface="Arial"/>
                <a:cs typeface="Arial"/>
                <a:sym typeface="Arial"/>
              </a:endParaRPr>
            </a:p>
            <a:p>
              <a:pPr marL="228600" marR="0" lvl="1" indent="-228600" algn="l" rtl="0">
                <a:lnSpc>
                  <a:spcPct val="90000"/>
                </a:lnSpc>
                <a:spcBef>
                  <a:spcPts val="345"/>
                </a:spcBef>
                <a:spcAft>
                  <a:spcPts val="0"/>
                </a:spcAft>
                <a:buClr>
                  <a:srgbClr val="000000"/>
                </a:buClr>
                <a:buSzPts val="2300"/>
                <a:buFont typeface="Arial"/>
                <a:buChar char="•"/>
              </a:pPr>
              <a:r>
                <a:rPr lang="en-GB" sz="2300" b="0" i="0" u="none" strike="noStrike" cap="none">
                  <a:solidFill>
                    <a:srgbClr val="000000"/>
                  </a:solidFill>
                  <a:latin typeface="Arial"/>
                  <a:ea typeface="Arial"/>
                  <a:cs typeface="Arial"/>
                  <a:sym typeface="Arial"/>
                </a:rPr>
                <a:t>Erleichterung der Wissensanwendung durch Problemlösung und Diskussionen.</a:t>
              </a:r>
              <a:endParaRPr sz="2300" b="0" i="0" u="none" strike="noStrike" cap="none">
                <a:solidFill>
                  <a:srgbClr val="000000"/>
                </a:solidFill>
                <a:latin typeface="Arial"/>
                <a:ea typeface="Arial"/>
                <a:cs typeface="Arial"/>
                <a:sym typeface="Arial"/>
              </a:endParaRPr>
            </a:p>
          </p:txBody>
        </p:sp>
        <p:sp>
          <p:nvSpPr>
            <p:cNvPr id="365" name="Google Shape;365;p38"/>
            <p:cNvSpPr/>
            <p:nvPr/>
          </p:nvSpPr>
          <p:spPr>
            <a:xfrm rot="5400000">
              <a:off x="-199197" y="3838677"/>
              <a:ext cx="1327982" cy="929587"/>
            </a:xfrm>
            <a:prstGeom prst="chevron">
              <a:avLst>
                <a:gd name="adj" fmla="val 50000"/>
              </a:avLst>
            </a:prstGeom>
            <a:solidFill>
              <a:srgbClr val="F79543"/>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8"/>
            <p:cNvSpPr txBox="1"/>
            <p:nvPr/>
          </p:nvSpPr>
          <p:spPr>
            <a:xfrm>
              <a:off x="1" y="4104274"/>
              <a:ext cx="929587" cy="398395"/>
            </a:xfrm>
            <a:prstGeom prst="rect">
              <a:avLst/>
            </a:prstGeom>
            <a:noFill/>
            <a:ln>
              <a:noFill/>
            </a:ln>
          </p:spPr>
          <p:txBody>
            <a:bodyPr spcFirstLastPara="1" wrap="square" lIns="4425" tIns="4425" rIns="4425" bIns="4425"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en-GB" sz="700" b="0" i="0" u="none" strike="noStrike" cap="none">
                  <a:solidFill>
                    <a:schemeClr val="lt1"/>
                  </a:solidFill>
                  <a:latin typeface="Arial"/>
                  <a:ea typeface="Arial"/>
                  <a:cs typeface="Arial"/>
                  <a:sym typeface="Arial"/>
                </a:rPr>
                <a:t>Rechtzeitiges Feedback:</a:t>
              </a:r>
              <a:endParaRPr sz="700" b="0" i="0" u="none" strike="noStrike" cap="none">
                <a:solidFill>
                  <a:schemeClr val="lt1"/>
                </a:solidFill>
                <a:latin typeface="Arial"/>
                <a:ea typeface="Arial"/>
                <a:cs typeface="Arial"/>
                <a:sym typeface="Arial"/>
              </a:endParaRPr>
            </a:p>
          </p:txBody>
        </p:sp>
        <p:sp>
          <p:nvSpPr>
            <p:cNvPr id="367" name="Google Shape;367;p38"/>
            <p:cNvSpPr/>
            <p:nvPr/>
          </p:nvSpPr>
          <p:spPr>
            <a:xfrm rot="5400000">
              <a:off x="8098665" y="-3529596"/>
              <a:ext cx="863188" cy="15201343"/>
            </a:xfrm>
            <a:prstGeom prst="round2SameRect">
              <a:avLst>
                <a:gd name="adj1" fmla="val 16667"/>
                <a:gd name="adj2" fmla="val 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8"/>
            <p:cNvSpPr txBox="1"/>
            <p:nvPr/>
          </p:nvSpPr>
          <p:spPr>
            <a:xfrm>
              <a:off x="929588" y="3681618"/>
              <a:ext cx="15159206" cy="778914"/>
            </a:xfrm>
            <a:prstGeom prst="rect">
              <a:avLst/>
            </a:prstGeom>
            <a:noFill/>
            <a:ln>
              <a:noFill/>
            </a:ln>
          </p:spPr>
          <p:txBody>
            <a:bodyPr spcFirstLastPara="1" wrap="square" lIns="163575" tIns="14600" rIns="14600" bIns="14600" anchor="ctr" anchorCtr="0">
              <a:noAutofit/>
            </a:bodyPr>
            <a:lstStyle/>
            <a:p>
              <a:pPr marL="228600" marR="0" lvl="1" indent="-228600" algn="l" rtl="0">
                <a:lnSpc>
                  <a:spcPct val="90000"/>
                </a:lnSpc>
                <a:spcBef>
                  <a:spcPts val="0"/>
                </a:spcBef>
                <a:spcAft>
                  <a:spcPts val="0"/>
                </a:spcAft>
                <a:buClr>
                  <a:srgbClr val="000000"/>
                </a:buClr>
                <a:buSzPts val="2300"/>
                <a:buFont typeface="Arial"/>
                <a:buChar char="•"/>
              </a:pPr>
              <a:r>
                <a:rPr lang="en-GB" sz="2300" b="0" i="0" u="none" strike="noStrike" cap="none">
                  <a:solidFill>
                    <a:srgbClr val="000000"/>
                  </a:solidFill>
                  <a:latin typeface="Arial"/>
                  <a:ea typeface="Arial"/>
                  <a:cs typeface="Arial"/>
                  <a:sym typeface="Arial"/>
                </a:rPr>
                <a:t>Geben Sie konstruktives Feedback zu den vorbereitenden Aufgaben und Aktivitäten im Unterricht.</a:t>
              </a:r>
              <a:endParaRPr sz="2300" b="0" i="0" u="none" strike="noStrike" cap="none">
                <a:solidFill>
                  <a:srgbClr val="000000"/>
                </a:solidFill>
                <a:latin typeface="Arial"/>
                <a:ea typeface="Arial"/>
                <a:cs typeface="Arial"/>
                <a:sym typeface="Arial"/>
              </a:endParaRPr>
            </a:p>
            <a:p>
              <a:pPr marL="228600" marR="0" lvl="1" indent="-228600" algn="l" rtl="0">
                <a:lnSpc>
                  <a:spcPct val="90000"/>
                </a:lnSpc>
                <a:spcBef>
                  <a:spcPts val="345"/>
                </a:spcBef>
                <a:spcAft>
                  <a:spcPts val="0"/>
                </a:spcAft>
                <a:buClr>
                  <a:srgbClr val="000000"/>
                </a:buClr>
                <a:buSzPts val="2300"/>
                <a:buFont typeface="Arial"/>
                <a:buChar char="•"/>
              </a:pPr>
              <a:r>
                <a:rPr lang="en-GB" sz="2300" b="0" i="0" u="none" strike="noStrike" cap="none">
                  <a:solidFill>
                    <a:srgbClr val="000000"/>
                  </a:solidFill>
                  <a:latin typeface="Arial"/>
                  <a:ea typeface="Arial"/>
                  <a:cs typeface="Arial"/>
                  <a:sym typeface="Arial"/>
                </a:rPr>
                <a:t>Nutzen Sie formative Bewertungen, um das Verständnis zu beurteilen und die Unterrichtsstrategien anzupassen.</a:t>
              </a:r>
              <a:endParaRPr sz="2300" b="0" i="0" u="none" strike="noStrike" cap="none">
                <a:solidFill>
                  <a:srgbClr val="000000"/>
                </a:solidFill>
                <a:latin typeface="Arial"/>
                <a:ea typeface="Arial"/>
                <a:cs typeface="Arial"/>
                <a:sym typeface="Arial"/>
              </a:endParaRPr>
            </a:p>
          </p:txBody>
        </p:sp>
        <p:sp>
          <p:nvSpPr>
            <p:cNvPr id="369" name="Google Shape;369;p38"/>
            <p:cNvSpPr/>
            <p:nvPr/>
          </p:nvSpPr>
          <p:spPr>
            <a:xfrm rot="5400000">
              <a:off x="-199197" y="5051572"/>
              <a:ext cx="1327982" cy="929587"/>
            </a:xfrm>
            <a:prstGeom prst="chevron">
              <a:avLst>
                <a:gd name="adj" fmla="val 50000"/>
              </a:avLst>
            </a:prstGeom>
            <a:solidFill>
              <a:srgbClr val="F79543"/>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8"/>
            <p:cNvSpPr txBox="1"/>
            <p:nvPr/>
          </p:nvSpPr>
          <p:spPr>
            <a:xfrm>
              <a:off x="1" y="5317169"/>
              <a:ext cx="929587" cy="398395"/>
            </a:xfrm>
            <a:prstGeom prst="rect">
              <a:avLst/>
            </a:prstGeom>
            <a:noFill/>
            <a:ln>
              <a:noFill/>
            </a:ln>
          </p:spPr>
          <p:txBody>
            <a:bodyPr spcFirstLastPara="1" wrap="square" lIns="4425" tIns="4425" rIns="4425" bIns="4425"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en-GB" sz="700" b="0" i="0" u="none" strike="noStrike" cap="none">
                  <a:solidFill>
                    <a:schemeClr val="lt1"/>
                  </a:solidFill>
                  <a:latin typeface="Arial"/>
                  <a:ea typeface="Arial"/>
                  <a:cs typeface="Arial"/>
                  <a:sym typeface="Arial"/>
                </a:rPr>
                <a:t>Integration von Bildungstechnologie:</a:t>
              </a:r>
              <a:endParaRPr sz="700" b="0" i="0" u="none" strike="noStrike" cap="none">
                <a:solidFill>
                  <a:schemeClr val="lt1"/>
                </a:solidFill>
                <a:latin typeface="Arial"/>
                <a:ea typeface="Arial"/>
                <a:cs typeface="Arial"/>
                <a:sym typeface="Arial"/>
              </a:endParaRPr>
            </a:p>
          </p:txBody>
        </p:sp>
        <p:sp>
          <p:nvSpPr>
            <p:cNvPr id="371" name="Google Shape;371;p38"/>
            <p:cNvSpPr/>
            <p:nvPr/>
          </p:nvSpPr>
          <p:spPr>
            <a:xfrm rot="5400000">
              <a:off x="8098665" y="-2316701"/>
              <a:ext cx="863188" cy="15201343"/>
            </a:xfrm>
            <a:prstGeom prst="round2SameRect">
              <a:avLst>
                <a:gd name="adj1" fmla="val 16667"/>
                <a:gd name="adj2" fmla="val 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8"/>
            <p:cNvSpPr txBox="1"/>
            <p:nvPr/>
          </p:nvSpPr>
          <p:spPr>
            <a:xfrm>
              <a:off x="929588" y="4894513"/>
              <a:ext cx="15159206" cy="778914"/>
            </a:xfrm>
            <a:prstGeom prst="rect">
              <a:avLst/>
            </a:prstGeom>
            <a:noFill/>
            <a:ln>
              <a:noFill/>
            </a:ln>
          </p:spPr>
          <p:txBody>
            <a:bodyPr spcFirstLastPara="1" wrap="square" lIns="163575" tIns="14600" rIns="14600" bIns="14600" anchor="ctr" anchorCtr="0">
              <a:noAutofit/>
            </a:bodyPr>
            <a:lstStyle/>
            <a:p>
              <a:pPr marL="228600" marR="0" lvl="1" indent="-228600" algn="l" rtl="0">
                <a:lnSpc>
                  <a:spcPct val="90000"/>
                </a:lnSpc>
                <a:spcBef>
                  <a:spcPts val="0"/>
                </a:spcBef>
                <a:spcAft>
                  <a:spcPts val="0"/>
                </a:spcAft>
                <a:buClr>
                  <a:srgbClr val="000000"/>
                </a:buClr>
                <a:buSzPts val="2300"/>
                <a:buFont typeface="Arial"/>
                <a:buChar char="•"/>
              </a:pPr>
              <a:r>
                <a:rPr lang="en-GB" sz="2300" b="0" i="0" u="none" strike="noStrike" cap="none">
                  <a:solidFill>
                    <a:srgbClr val="000000"/>
                  </a:solidFill>
                  <a:latin typeface="Arial"/>
                  <a:ea typeface="Arial"/>
                  <a:cs typeface="Arial"/>
                  <a:sym typeface="Arial"/>
                </a:rPr>
                <a:t>Nutzen Sie interaktive Plattformen, virtuelle Labore und Tools zur Zusammenarbeit.</a:t>
              </a:r>
              <a:endParaRPr sz="2300" b="0" i="0" u="none" strike="noStrike" cap="none">
                <a:solidFill>
                  <a:srgbClr val="000000"/>
                </a:solidFill>
                <a:latin typeface="Arial"/>
                <a:ea typeface="Arial"/>
                <a:cs typeface="Arial"/>
                <a:sym typeface="Arial"/>
              </a:endParaRPr>
            </a:p>
            <a:p>
              <a:pPr marL="228600" marR="0" lvl="1" indent="-228600" algn="l" rtl="0">
                <a:lnSpc>
                  <a:spcPct val="90000"/>
                </a:lnSpc>
                <a:spcBef>
                  <a:spcPts val="345"/>
                </a:spcBef>
                <a:spcAft>
                  <a:spcPts val="0"/>
                </a:spcAft>
                <a:buClr>
                  <a:srgbClr val="000000"/>
                </a:buClr>
                <a:buSzPts val="2300"/>
                <a:buFont typeface="Arial"/>
                <a:buChar char="•"/>
              </a:pPr>
              <a:r>
                <a:rPr lang="en-GB" sz="2300" b="0" i="0" u="none" strike="noStrike" cap="none">
                  <a:solidFill>
                    <a:srgbClr val="000000"/>
                  </a:solidFill>
                  <a:latin typeface="Arial"/>
                  <a:ea typeface="Arial"/>
                  <a:cs typeface="Arial"/>
                  <a:sym typeface="Arial"/>
                </a:rPr>
                <a:t>Verbesserung der Interaktion und der Beteiligung der Studierenden an umgedrehten Lernerfahrungen.</a:t>
              </a:r>
              <a:endParaRPr sz="2300" b="0" i="0" u="none" strike="noStrike" cap="none">
                <a:solidFill>
                  <a:srgbClr val="000000"/>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636A9DC2-37DA-A8D0-5C40-496A01C13791}"/>
              </a:ext>
            </a:extLst>
          </p:cNvPr>
          <p:cNvPicPr>
            <a:picLocks noChangeAspect="1"/>
          </p:cNvPicPr>
          <p:nvPr/>
        </p:nvPicPr>
        <p:blipFill>
          <a:blip r:embed="rId7"/>
          <a:stretch>
            <a:fillRect/>
          </a:stretch>
        </p:blipFill>
        <p:spPr>
          <a:xfrm>
            <a:off x="2950741" y="9346120"/>
            <a:ext cx="1970493" cy="413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8" name="Google Shape;378;p3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9" name="Google Shape;379;p3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0" name="Google Shape;380;p3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1" name="Google Shape;381;p3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2" name="Google Shape;382;p3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3" name="Google Shape;383;p3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4" name="Google Shape;384;p39"/>
          <p:cNvSpPr txBox="1"/>
          <p:nvPr/>
        </p:nvSpPr>
        <p:spPr>
          <a:xfrm>
            <a:off x="792000" y="1548000"/>
            <a:ext cx="15948000" cy="72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5400" b="1" i="0" u="none" strike="noStrike" cap="none">
                <a:solidFill>
                  <a:srgbClr val="033C5B"/>
                </a:solidFill>
                <a:latin typeface="Arial"/>
                <a:ea typeface="Arial"/>
                <a:cs typeface="Arial"/>
                <a:sym typeface="Arial"/>
              </a:rPr>
              <a:t>Zusätzliche Zutaten...</a:t>
            </a:r>
            <a:endParaRPr sz="5400" b="1" i="0" u="none" strike="noStrike" cap="none">
              <a:solidFill>
                <a:srgbClr val="033C5B"/>
              </a:solidFill>
              <a:latin typeface="Arial"/>
              <a:ea typeface="Arial"/>
              <a:cs typeface="Arial"/>
              <a:sym typeface="Arial"/>
            </a:endParaRPr>
          </a:p>
        </p:txBody>
      </p:sp>
      <p:sp>
        <p:nvSpPr>
          <p:cNvPr id="385" name="Google Shape;385;p3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6" name="Google Shape;386;p3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3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39"/>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89" name="Google Shape;389;p39"/>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390" name="Google Shape;390;p39"/>
          <p:cNvGrpSpPr/>
          <p:nvPr/>
        </p:nvGrpSpPr>
        <p:grpSpPr>
          <a:xfrm>
            <a:off x="708365" y="2872281"/>
            <a:ext cx="15943078" cy="5086664"/>
            <a:chOff x="2460" y="475692"/>
            <a:chExt cx="15943078" cy="5086664"/>
          </a:xfrm>
        </p:grpSpPr>
        <p:sp>
          <p:nvSpPr>
            <p:cNvPr id="391" name="Google Shape;391;p39"/>
            <p:cNvSpPr/>
            <p:nvPr/>
          </p:nvSpPr>
          <p:spPr>
            <a:xfrm>
              <a:off x="911496" y="475692"/>
              <a:ext cx="978960" cy="978960"/>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9"/>
            <p:cNvSpPr/>
            <p:nvPr/>
          </p:nvSpPr>
          <p:spPr>
            <a:xfrm>
              <a:off x="2460" y="1673387"/>
              <a:ext cx="2797031" cy="10520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9"/>
            <p:cNvSpPr txBox="1"/>
            <p:nvPr/>
          </p:nvSpPr>
          <p:spPr>
            <a:xfrm>
              <a:off x="2460" y="1673387"/>
              <a:ext cx="2797031" cy="105202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1. Personalisierte Lernpfade:</a:t>
              </a:r>
              <a:endParaRPr sz="2400" b="0" i="0" u="none" strike="noStrike" cap="none">
                <a:solidFill>
                  <a:srgbClr val="000000"/>
                </a:solidFill>
                <a:latin typeface="Arial"/>
                <a:ea typeface="Arial"/>
                <a:cs typeface="Arial"/>
                <a:sym typeface="Arial"/>
              </a:endParaRPr>
            </a:p>
          </p:txBody>
        </p:sp>
        <p:sp>
          <p:nvSpPr>
            <p:cNvPr id="394" name="Google Shape;394;p39"/>
            <p:cNvSpPr/>
            <p:nvPr/>
          </p:nvSpPr>
          <p:spPr>
            <a:xfrm>
              <a:off x="2460" y="2827151"/>
              <a:ext cx="2797031" cy="27352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9"/>
            <p:cNvSpPr txBox="1"/>
            <p:nvPr/>
          </p:nvSpPr>
          <p:spPr>
            <a:xfrm>
              <a:off x="2460" y="2827151"/>
              <a:ext cx="2797031" cy="273520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Bieten Sie zusätzliche Ressourcen und personalisierte Lernmaterialien an.</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63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Anpassung an unterschiedliche Lerngeschwindigkeiten und -vorlieben.</a:t>
              </a:r>
              <a:endParaRPr sz="1800" b="0" i="0" u="none" strike="noStrike" cap="none">
                <a:solidFill>
                  <a:srgbClr val="000000"/>
                </a:solidFill>
                <a:latin typeface="Arial"/>
                <a:ea typeface="Arial"/>
                <a:cs typeface="Arial"/>
                <a:sym typeface="Arial"/>
              </a:endParaRPr>
            </a:p>
          </p:txBody>
        </p:sp>
        <p:sp>
          <p:nvSpPr>
            <p:cNvPr id="396" name="Google Shape;396;p39"/>
            <p:cNvSpPr/>
            <p:nvPr/>
          </p:nvSpPr>
          <p:spPr>
            <a:xfrm>
              <a:off x="4198007" y="475692"/>
              <a:ext cx="978960" cy="978960"/>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9"/>
            <p:cNvSpPr/>
            <p:nvPr/>
          </p:nvSpPr>
          <p:spPr>
            <a:xfrm>
              <a:off x="3288972" y="1673387"/>
              <a:ext cx="2797031" cy="10520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9"/>
            <p:cNvSpPr txBox="1"/>
            <p:nvPr/>
          </p:nvSpPr>
          <p:spPr>
            <a:xfrm>
              <a:off x="3288972" y="1673387"/>
              <a:ext cx="2797031" cy="105202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2. Kollaboratives Lernumfeld:</a:t>
              </a:r>
              <a:endParaRPr sz="2400" b="0" i="0" u="none" strike="noStrike" cap="none">
                <a:solidFill>
                  <a:srgbClr val="000000"/>
                </a:solidFill>
                <a:latin typeface="Arial"/>
                <a:ea typeface="Arial"/>
                <a:cs typeface="Arial"/>
                <a:sym typeface="Arial"/>
              </a:endParaRPr>
            </a:p>
          </p:txBody>
        </p:sp>
        <p:sp>
          <p:nvSpPr>
            <p:cNvPr id="399" name="Google Shape;399;p39"/>
            <p:cNvSpPr/>
            <p:nvPr/>
          </p:nvSpPr>
          <p:spPr>
            <a:xfrm>
              <a:off x="3288972" y="2827151"/>
              <a:ext cx="2797031" cy="27352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9"/>
            <p:cNvSpPr txBox="1"/>
            <p:nvPr/>
          </p:nvSpPr>
          <p:spPr>
            <a:xfrm>
              <a:off x="3288972" y="2827151"/>
              <a:ext cx="2797031" cy="273520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Förderung von Peer Teaching, Gruppenprojekten und Peer-Feedback-Mechanismen.</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63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Förderung der aktiven Beteiligung der Schüler und der gegenseitigen Unterstützung.</a:t>
              </a:r>
              <a:endParaRPr sz="1800" b="0" i="0" u="none" strike="noStrike" cap="none">
                <a:solidFill>
                  <a:srgbClr val="000000"/>
                </a:solidFill>
                <a:latin typeface="Arial"/>
                <a:ea typeface="Arial"/>
                <a:cs typeface="Arial"/>
                <a:sym typeface="Arial"/>
              </a:endParaRPr>
            </a:p>
          </p:txBody>
        </p:sp>
        <p:sp>
          <p:nvSpPr>
            <p:cNvPr id="401" name="Google Shape;401;p39"/>
            <p:cNvSpPr/>
            <p:nvPr/>
          </p:nvSpPr>
          <p:spPr>
            <a:xfrm>
              <a:off x="7484519" y="475692"/>
              <a:ext cx="978960" cy="978960"/>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9"/>
            <p:cNvSpPr/>
            <p:nvPr/>
          </p:nvSpPr>
          <p:spPr>
            <a:xfrm>
              <a:off x="6575484" y="1673387"/>
              <a:ext cx="2797031" cy="10520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9"/>
            <p:cNvSpPr txBox="1"/>
            <p:nvPr/>
          </p:nvSpPr>
          <p:spPr>
            <a:xfrm>
              <a:off x="6575484" y="1673387"/>
              <a:ext cx="2797031" cy="105202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3. Reflexion und Metakognition:</a:t>
              </a:r>
              <a:endParaRPr sz="2400" b="0" i="0" u="none" strike="noStrike" cap="none">
                <a:solidFill>
                  <a:srgbClr val="000000"/>
                </a:solidFill>
                <a:latin typeface="Arial"/>
                <a:ea typeface="Arial"/>
                <a:cs typeface="Arial"/>
                <a:sym typeface="Arial"/>
              </a:endParaRPr>
            </a:p>
          </p:txBody>
        </p:sp>
        <p:sp>
          <p:nvSpPr>
            <p:cNvPr id="404" name="Google Shape;404;p39"/>
            <p:cNvSpPr/>
            <p:nvPr/>
          </p:nvSpPr>
          <p:spPr>
            <a:xfrm>
              <a:off x="6575484" y="2827151"/>
              <a:ext cx="2797031" cy="27352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9"/>
            <p:cNvSpPr txBox="1"/>
            <p:nvPr/>
          </p:nvSpPr>
          <p:spPr>
            <a:xfrm>
              <a:off x="6575484" y="2827151"/>
              <a:ext cx="2797031" cy="273520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Gelegenheiten zur Reflexion und Selbsteinschätzung einbeziehen.</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63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Förderung der Fähigkeit zur Selbstregulierung und Überwachung des Lernfortschritts.</a:t>
              </a:r>
              <a:endParaRPr sz="1800" b="0" i="0" u="none" strike="noStrike" cap="none">
                <a:solidFill>
                  <a:srgbClr val="000000"/>
                </a:solidFill>
                <a:latin typeface="Arial"/>
                <a:ea typeface="Arial"/>
                <a:cs typeface="Arial"/>
                <a:sym typeface="Arial"/>
              </a:endParaRPr>
            </a:p>
          </p:txBody>
        </p:sp>
        <p:sp>
          <p:nvSpPr>
            <p:cNvPr id="406" name="Google Shape;406;p39"/>
            <p:cNvSpPr/>
            <p:nvPr/>
          </p:nvSpPr>
          <p:spPr>
            <a:xfrm>
              <a:off x="10771031" y="475692"/>
              <a:ext cx="978960" cy="978960"/>
            </a:xfrm>
            <a:prstGeom prst="rect">
              <a:avLst/>
            </a:prstGeom>
            <a:blipFill rotWithShape="1">
              <a:blip r:embed="rId10">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9"/>
            <p:cNvSpPr/>
            <p:nvPr/>
          </p:nvSpPr>
          <p:spPr>
            <a:xfrm>
              <a:off x="9861996" y="1673387"/>
              <a:ext cx="2797031" cy="10520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9"/>
            <p:cNvSpPr txBox="1"/>
            <p:nvPr/>
          </p:nvSpPr>
          <p:spPr>
            <a:xfrm>
              <a:off x="9861996" y="1673387"/>
              <a:ext cx="2797031" cy="105202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4. Kontinuierliche berufliche Entwicklung:</a:t>
              </a:r>
              <a:endParaRPr sz="2400" b="0" i="0" u="none" strike="noStrike" cap="none">
                <a:solidFill>
                  <a:srgbClr val="000000"/>
                </a:solidFill>
                <a:latin typeface="Arial"/>
                <a:ea typeface="Arial"/>
                <a:cs typeface="Arial"/>
                <a:sym typeface="Arial"/>
              </a:endParaRPr>
            </a:p>
          </p:txBody>
        </p:sp>
        <p:sp>
          <p:nvSpPr>
            <p:cNvPr id="409" name="Google Shape;409;p39"/>
            <p:cNvSpPr/>
            <p:nvPr/>
          </p:nvSpPr>
          <p:spPr>
            <a:xfrm>
              <a:off x="9861996" y="2827151"/>
              <a:ext cx="2797031" cy="27352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9"/>
            <p:cNvSpPr txBox="1"/>
            <p:nvPr/>
          </p:nvSpPr>
          <p:spPr>
            <a:xfrm>
              <a:off x="9861996" y="2827151"/>
              <a:ext cx="2797031" cy="273520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Bereitstellung von Schulungsworkshops und Peer-Mentoring für Ausbilder.</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63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Verbesserung der pädagogischen Fähigkeiten und technischen Fertigkeiten im Bereich des umgedrehten Lernens.</a:t>
              </a:r>
              <a:endParaRPr sz="1800" b="0" i="0" u="none" strike="noStrike" cap="none">
                <a:solidFill>
                  <a:srgbClr val="000000"/>
                </a:solidFill>
                <a:latin typeface="Arial"/>
                <a:ea typeface="Arial"/>
                <a:cs typeface="Arial"/>
                <a:sym typeface="Arial"/>
              </a:endParaRPr>
            </a:p>
          </p:txBody>
        </p:sp>
        <p:sp>
          <p:nvSpPr>
            <p:cNvPr id="411" name="Google Shape;411;p39"/>
            <p:cNvSpPr/>
            <p:nvPr/>
          </p:nvSpPr>
          <p:spPr>
            <a:xfrm>
              <a:off x="14057542" y="475692"/>
              <a:ext cx="978960" cy="978960"/>
            </a:xfrm>
            <a:prstGeom prst="rect">
              <a:avLst/>
            </a:prstGeom>
            <a:blipFill rotWithShape="1">
              <a:blip r:embed="rId11">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9"/>
            <p:cNvSpPr/>
            <p:nvPr/>
          </p:nvSpPr>
          <p:spPr>
            <a:xfrm>
              <a:off x="13148507" y="1673387"/>
              <a:ext cx="2797031" cy="10520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9"/>
            <p:cNvSpPr txBox="1"/>
            <p:nvPr/>
          </p:nvSpPr>
          <p:spPr>
            <a:xfrm>
              <a:off x="13148507" y="1673387"/>
              <a:ext cx="2797031" cy="105202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5. Bewertung und kontinuierliche Verbesserung:</a:t>
              </a:r>
              <a:endParaRPr sz="2400" b="0" i="0" u="none" strike="noStrike" cap="none">
                <a:solidFill>
                  <a:srgbClr val="000000"/>
                </a:solidFill>
                <a:latin typeface="Arial"/>
                <a:ea typeface="Arial"/>
                <a:cs typeface="Arial"/>
                <a:sym typeface="Arial"/>
              </a:endParaRPr>
            </a:p>
          </p:txBody>
        </p:sp>
        <p:sp>
          <p:nvSpPr>
            <p:cNvPr id="414" name="Google Shape;414;p39"/>
            <p:cNvSpPr/>
            <p:nvPr/>
          </p:nvSpPr>
          <p:spPr>
            <a:xfrm>
              <a:off x="13148507" y="2827151"/>
              <a:ext cx="2797031" cy="27352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9"/>
            <p:cNvSpPr txBox="1"/>
            <p:nvPr/>
          </p:nvSpPr>
          <p:spPr>
            <a:xfrm>
              <a:off x="13148507" y="2827151"/>
              <a:ext cx="2797031" cy="273520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Sammeln Sie Feedback von Studierenden und Lehrkräften.</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63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Nutzen Sie die Datenanalyse, um Lernergebnisse zu bewerten und Praktiken zu verbessern.</a:t>
              </a:r>
              <a:endParaRPr sz="1800" b="0" i="0" u="none" strike="noStrike" cap="none">
                <a:solidFill>
                  <a:srgbClr val="000000"/>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DA071549-43D3-F641-A9D5-3C3563DA5937}"/>
              </a:ext>
            </a:extLst>
          </p:cNvPr>
          <p:cNvPicPr>
            <a:picLocks noChangeAspect="1"/>
          </p:cNvPicPr>
          <p:nvPr/>
        </p:nvPicPr>
        <p:blipFill>
          <a:blip r:embed="rId12"/>
          <a:stretch>
            <a:fillRect/>
          </a:stretch>
        </p:blipFill>
        <p:spPr>
          <a:xfrm>
            <a:off x="2950741" y="9346120"/>
            <a:ext cx="1970493" cy="413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0"/>
          <p:cNvSpPr txBox="1"/>
          <p:nvPr/>
        </p:nvSpPr>
        <p:spPr>
          <a:xfrm>
            <a:off x="3240000" y="7776000"/>
            <a:ext cx="13539600" cy="900000"/>
          </a:xfrm>
          <a:prstGeom prst="rect">
            <a:avLst/>
          </a:prstGeom>
          <a:solidFill>
            <a:srgbClr val="FDE9D8"/>
          </a:solidFill>
          <a:ln w="38100" cap="flat" cmpd="sng">
            <a:solidFill>
              <a:schemeClr val="lt1"/>
            </a:solidFill>
            <a:prstDash val="solid"/>
            <a:round/>
            <a:headEnd type="none" w="sm" len="sm"/>
            <a:tailEnd type="none" w="sm" len="sm"/>
          </a:ln>
        </p:spPr>
        <p:txBody>
          <a:bodyPr spcFirstLastPara="1" wrap="square" lIns="72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 die Effektivität bewerten und fundierte Anpassungen für optimierte Lernerfahrungen vornehmen.  </a:t>
            </a:r>
            <a:endParaRPr sz="2400" b="0" i="0" u="none" strike="noStrike" cap="none">
              <a:solidFill>
                <a:srgbClr val="000000"/>
              </a:solidFill>
              <a:latin typeface="Arial"/>
              <a:ea typeface="Arial"/>
              <a:cs typeface="Arial"/>
              <a:sym typeface="Arial"/>
            </a:endParaRPr>
          </a:p>
        </p:txBody>
      </p:sp>
      <p:sp>
        <p:nvSpPr>
          <p:cNvPr id="421" name="Google Shape;421;p40"/>
          <p:cNvSpPr txBox="1"/>
          <p:nvPr/>
        </p:nvSpPr>
        <p:spPr>
          <a:xfrm>
            <a:off x="3240000" y="7092000"/>
            <a:ext cx="13539600" cy="684000"/>
          </a:xfrm>
          <a:prstGeom prst="rect">
            <a:avLst/>
          </a:prstGeom>
          <a:solidFill>
            <a:srgbClr val="FDE9D8"/>
          </a:solidFill>
          <a:ln w="38100" cap="flat" cmpd="sng">
            <a:solidFill>
              <a:schemeClr val="lt1"/>
            </a:solidFill>
            <a:prstDash val="solid"/>
            <a:round/>
            <a:headEnd type="none" w="sm" len="sm"/>
            <a:tailEnd type="none" w="sm" len="sm"/>
          </a:ln>
        </p:spPr>
        <p:txBody>
          <a:bodyPr spcFirstLastPara="1" wrap="square" lIns="72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 Daten, Feedback und Überlegungen aus beiden Komponenten sammeln.</a:t>
            </a:r>
            <a:endParaRPr sz="2400" b="0" i="0" u="none" strike="noStrike" cap="none">
              <a:solidFill>
                <a:srgbClr val="000000"/>
              </a:solidFill>
              <a:latin typeface="Arial"/>
              <a:ea typeface="Arial"/>
              <a:cs typeface="Arial"/>
              <a:sym typeface="Arial"/>
            </a:endParaRPr>
          </a:p>
        </p:txBody>
      </p:sp>
      <p:sp>
        <p:nvSpPr>
          <p:cNvPr id="422" name="Google Shape;422;p40"/>
          <p:cNvSpPr txBox="1"/>
          <p:nvPr/>
        </p:nvSpPr>
        <p:spPr>
          <a:xfrm>
            <a:off x="3240000" y="6408000"/>
            <a:ext cx="13539600" cy="684000"/>
          </a:xfrm>
          <a:prstGeom prst="rect">
            <a:avLst/>
          </a:prstGeom>
          <a:solidFill>
            <a:srgbClr val="FDE9D8"/>
          </a:solidFill>
          <a:ln w="38100" cap="flat" cmpd="sng">
            <a:solidFill>
              <a:schemeClr val="lt1"/>
            </a:solidFill>
            <a:prstDash val="solid"/>
            <a:round/>
            <a:headEnd type="none" w="sm" len="sm"/>
            <a:tailEnd type="none" w="sm" len="sm"/>
          </a:ln>
        </p:spPr>
        <p:txBody>
          <a:bodyPr spcFirstLastPara="1" wrap="square" lIns="72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 Anleitung, Unterstützung und differenzierter Unterricht, um die Bedürfnisse der Lernenden zu unterstützen.</a:t>
            </a:r>
            <a:endParaRPr sz="2400" b="0" i="0" u="none" strike="noStrike" cap="none">
              <a:solidFill>
                <a:srgbClr val="000000"/>
              </a:solidFill>
              <a:latin typeface="Arial"/>
              <a:ea typeface="Arial"/>
              <a:cs typeface="Arial"/>
              <a:sym typeface="Arial"/>
            </a:endParaRPr>
          </a:p>
        </p:txBody>
      </p:sp>
      <p:sp>
        <p:nvSpPr>
          <p:cNvPr id="423" name="Google Shape;423;p40"/>
          <p:cNvSpPr txBox="1"/>
          <p:nvPr/>
        </p:nvSpPr>
        <p:spPr>
          <a:xfrm>
            <a:off x="3240000" y="5544000"/>
            <a:ext cx="13539600" cy="864000"/>
          </a:xfrm>
          <a:prstGeom prst="rect">
            <a:avLst/>
          </a:prstGeom>
          <a:solidFill>
            <a:srgbClr val="FDE9D8"/>
          </a:solidFill>
          <a:ln w="38100" cap="flat" cmpd="sng">
            <a:solidFill>
              <a:schemeClr val="lt1"/>
            </a:solidFill>
            <a:prstDash val="solid"/>
            <a:round/>
            <a:headEnd type="none" w="sm" len="sm"/>
            <a:tailEnd type="none" w="sm" len="sm"/>
          </a:ln>
        </p:spPr>
        <p:txBody>
          <a:bodyPr spcFirstLastPara="1" wrap="square" lIns="72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 ein tieferes Verständnis fördern und das Interesse aufrechterhalten.</a:t>
            </a:r>
            <a:endParaRPr sz="2400" b="0" i="0" u="none" strike="noStrike" cap="none">
              <a:solidFill>
                <a:srgbClr val="000000"/>
              </a:solidFill>
              <a:latin typeface="Arial"/>
              <a:ea typeface="Arial"/>
              <a:cs typeface="Arial"/>
              <a:sym typeface="Arial"/>
            </a:endParaRPr>
          </a:p>
        </p:txBody>
      </p:sp>
      <p:sp>
        <p:nvSpPr>
          <p:cNvPr id="424" name="Google Shape;424;p40"/>
          <p:cNvSpPr txBox="1"/>
          <p:nvPr/>
        </p:nvSpPr>
        <p:spPr>
          <a:xfrm>
            <a:off x="3240000" y="4680000"/>
            <a:ext cx="13539600" cy="864000"/>
          </a:xfrm>
          <a:prstGeom prst="rect">
            <a:avLst/>
          </a:prstGeom>
          <a:solidFill>
            <a:srgbClr val="FDE9D8"/>
          </a:solidFill>
          <a:ln w="38100" cap="flat" cmpd="sng">
            <a:solidFill>
              <a:schemeClr val="lt1"/>
            </a:solidFill>
            <a:prstDash val="solid"/>
            <a:round/>
            <a:headEnd type="none" w="sm" len="sm"/>
            <a:tailEnd type="none" w="sm" len="sm"/>
          </a:ln>
        </p:spPr>
        <p:txBody>
          <a:bodyPr spcFirstLastPara="1" wrap="square" lIns="72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 klare und konsistente Kommunikation von Erwartungen, Anweisungen und Feedback sowohl für Online- als auch für persönliche Aktivitäten.</a:t>
            </a:r>
            <a:endParaRPr sz="2400" b="0" i="0" u="none" strike="noStrike" cap="none">
              <a:solidFill>
                <a:srgbClr val="000000"/>
              </a:solidFill>
              <a:latin typeface="Arial"/>
              <a:ea typeface="Arial"/>
              <a:cs typeface="Arial"/>
              <a:sym typeface="Arial"/>
            </a:endParaRPr>
          </a:p>
        </p:txBody>
      </p:sp>
      <p:sp>
        <p:nvSpPr>
          <p:cNvPr id="425" name="Google Shape;425;p40"/>
          <p:cNvSpPr txBox="1"/>
          <p:nvPr/>
        </p:nvSpPr>
        <p:spPr>
          <a:xfrm>
            <a:off x="3240000" y="3996000"/>
            <a:ext cx="13539600" cy="684000"/>
          </a:xfrm>
          <a:prstGeom prst="rect">
            <a:avLst/>
          </a:prstGeom>
          <a:solidFill>
            <a:srgbClr val="FDE9D8"/>
          </a:solidFill>
          <a:ln w="38100" cap="flat" cmpd="sng">
            <a:solidFill>
              <a:schemeClr val="lt1"/>
            </a:solidFill>
            <a:prstDash val="solid"/>
            <a:round/>
            <a:headEnd type="none" w="sm" len="sm"/>
            <a:tailEnd type="none" w="sm" len="sm"/>
          </a:ln>
        </p:spPr>
        <p:txBody>
          <a:bodyPr spcFirstLastPara="1" wrap="square" lIns="72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 formative und summative Bewertungsinstrumente in beiden Komponenten einsetzen.</a:t>
            </a:r>
            <a:endParaRPr sz="2400" b="0" i="0" u="none" strike="noStrike" cap="none">
              <a:solidFill>
                <a:srgbClr val="000000"/>
              </a:solidFill>
              <a:latin typeface="Arial"/>
              <a:ea typeface="Arial"/>
              <a:cs typeface="Arial"/>
              <a:sym typeface="Arial"/>
            </a:endParaRPr>
          </a:p>
        </p:txBody>
      </p:sp>
      <p:sp>
        <p:nvSpPr>
          <p:cNvPr id="426" name="Google Shape;426;p40"/>
          <p:cNvSpPr txBox="1"/>
          <p:nvPr/>
        </p:nvSpPr>
        <p:spPr>
          <a:xfrm>
            <a:off x="3240000" y="3132000"/>
            <a:ext cx="13539600" cy="864000"/>
          </a:xfrm>
          <a:prstGeom prst="rect">
            <a:avLst/>
          </a:prstGeom>
          <a:solidFill>
            <a:srgbClr val="FDE9D8"/>
          </a:solidFill>
          <a:ln w="38100" cap="flat" cmpd="sng">
            <a:solidFill>
              <a:schemeClr val="lt1"/>
            </a:solidFill>
            <a:prstDash val="solid"/>
            <a:round/>
            <a:headEnd type="none" w="sm" len="sm"/>
            <a:tailEnd type="none" w="sm" len="sm"/>
          </a:ln>
        </p:spPr>
        <p:txBody>
          <a:bodyPr spcFirstLastPara="1" wrap="square" lIns="72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 Online- und Face-to-Face-Komponenten mit Lernzielen, -ergebnissen und -standards in Einklang bringen.</a:t>
            </a:r>
            <a:endParaRPr sz="2400" b="0" i="0" u="none" strike="noStrike" cap="none">
              <a:solidFill>
                <a:srgbClr val="000000"/>
              </a:solidFill>
              <a:latin typeface="Arial"/>
              <a:ea typeface="Arial"/>
              <a:cs typeface="Arial"/>
              <a:sym typeface="Arial"/>
            </a:endParaRPr>
          </a:p>
        </p:txBody>
      </p:sp>
      <p:sp>
        <p:nvSpPr>
          <p:cNvPr id="427" name="Google Shape;427;p4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8" name="Google Shape;428;p4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9" name="Google Shape;429;p4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0" name="Google Shape;430;p4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1" name="Google Shape;431;p4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2" name="Google Shape;432;p4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3" name="Google Shape;433;p4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4" name="Google Shape;434;p40"/>
          <p:cNvSpPr txBox="1"/>
          <p:nvPr/>
        </p:nvSpPr>
        <p:spPr>
          <a:xfrm>
            <a:off x="792000" y="1382767"/>
            <a:ext cx="15948000" cy="64018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5400" b="1" i="0" u="none" strike="noStrike" cap="none">
                <a:solidFill>
                  <a:srgbClr val="033C5B"/>
                </a:solidFill>
                <a:latin typeface="Arial"/>
                <a:ea typeface="Arial"/>
                <a:cs typeface="Arial"/>
                <a:sym typeface="Arial"/>
              </a:rPr>
              <a:t>Langfristiger Erfolg des "Flipped Classroom"-Modells sicherstellen</a:t>
            </a:r>
            <a:endParaRPr sz="5400" b="1" i="0" u="none" strike="noStrike" cap="none">
              <a:solidFill>
                <a:srgbClr val="033C5B"/>
              </a:solidFill>
              <a:latin typeface="Arial"/>
              <a:ea typeface="Arial"/>
              <a:cs typeface="Arial"/>
              <a:sym typeface="Arial"/>
            </a:endParaRPr>
          </a:p>
        </p:txBody>
      </p:sp>
      <p:sp>
        <p:nvSpPr>
          <p:cNvPr id="435" name="Google Shape;435;p4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6" name="Google Shape;436;p40"/>
          <p:cNvSpPr/>
          <p:nvPr/>
        </p:nvSpPr>
        <p:spPr>
          <a:xfrm>
            <a:off x="792000" y="3132000"/>
            <a:ext cx="2880000" cy="5616000"/>
          </a:xfrm>
          <a:prstGeom prst="roundRect">
            <a:avLst>
              <a:gd name="adj" fmla="val 16667"/>
            </a:avLst>
          </a:prstGeom>
          <a:gradFill>
            <a:gsLst>
              <a:gs pos="0">
                <a:srgbClr val="C86C1F"/>
              </a:gs>
              <a:gs pos="80000">
                <a:srgbClr val="FF8E29"/>
              </a:gs>
              <a:gs pos="100000">
                <a:srgbClr val="FF8D25"/>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a:ea typeface="Arial"/>
                <a:cs typeface="Arial"/>
                <a:sym typeface="Arial"/>
              </a:rPr>
              <a:t>Strategien für nachhaltige Effektivität...</a:t>
            </a:r>
            <a:endParaRPr sz="2400" b="1" i="0" u="none" strike="noStrike" cap="none">
              <a:solidFill>
                <a:schemeClr val="lt1"/>
              </a:solidFill>
              <a:latin typeface="Arial"/>
              <a:ea typeface="Arial"/>
              <a:cs typeface="Arial"/>
              <a:sym typeface="Arial"/>
            </a:endParaRPr>
          </a:p>
        </p:txBody>
      </p:sp>
      <p:sp>
        <p:nvSpPr>
          <p:cNvPr id="437" name="Google Shape;437;p4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4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40"/>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40" name="Google Shape;440;p40"/>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9D5008F2-6EDE-55CC-3ABB-037F0CC0236B}"/>
              </a:ext>
            </a:extLst>
          </p:cNvPr>
          <p:cNvPicPr>
            <a:picLocks noChangeAspect="1"/>
          </p:cNvPicPr>
          <p:nvPr/>
        </p:nvPicPr>
        <p:blipFill>
          <a:blip r:embed="rId7"/>
          <a:stretch>
            <a:fillRect/>
          </a:stretch>
        </p:blipFill>
        <p:spPr>
          <a:xfrm>
            <a:off x="2950741" y="9346120"/>
            <a:ext cx="1970493" cy="413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6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6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6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9" name="Google Shape;449;p6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0" name="Google Shape;450;p6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1" name="Google Shape;451;p6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2" name="Google Shape;452;p60"/>
          <p:cNvSpPr txBox="1"/>
          <p:nvPr/>
        </p:nvSpPr>
        <p:spPr>
          <a:xfrm>
            <a:off x="818920" y="2515478"/>
            <a:ext cx="15948000" cy="64018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33C5B"/>
              </a:buClr>
              <a:buSzPts val="4000"/>
              <a:buFont typeface="Arial"/>
              <a:buNone/>
            </a:pPr>
            <a:r>
              <a:rPr lang="en-GB" sz="5400" b="1" i="0" u="none" strike="noStrike" cap="none">
                <a:solidFill>
                  <a:srgbClr val="033C5B"/>
                </a:solidFill>
                <a:latin typeface="Arial"/>
                <a:ea typeface="Arial"/>
                <a:cs typeface="Arial"/>
                <a:sym typeface="Arial"/>
              </a:rPr>
              <a:t>Flipped Classroom ist keine zeitsparende Unterrichtsmethode!</a:t>
            </a:r>
            <a:endParaRPr/>
          </a:p>
          <a:p>
            <a:pPr marL="0" marR="0" lvl="0" indent="0" algn="ctr" rtl="0">
              <a:lnSpc>
                <a:spcPct val="100000"/>
              </a:lnSpc>
              <a:spcBef>
                <a:spcPts val="0"/>
              </a:spcBef>
              <a:spcAft>
                <a:spcPts val="0"/>
              </a:spcAft>
              <a:buClr>
                <a:srgbClr val="033C5B"/>
              </a:buClr>
              <a:buSzPts val="4000"/>
              <a:buFont typeface="Arial"/>
              <a:buNone/>
            </a:pPr>
            <a:endParaRPr sz="5400" b="1" i="0" u="none" strike="noStrike" cap="none">
              <a:solidFill>
                <a:srgbClr val="033C5B"/>
              </a:solidFill>
              <a:latin typeface="Arial"/>
              <a:ea typeface="Arial"/>
              <a:cs typeface="Arial"/>
              <a:sym typeface="Arial"/>
            </a:endParaRPr>
          </a:p>
          <a:p>
            <a:pPr marL="0" marR="0" lvl="0" indent="0" algn="ctr" rtl="0">
              <a:lnSpc>
                <a:spcPct val="100000"/>
              </a:lnSpc>
              <a:spcBef>
                <a:spcPts val="0"/>
              </a:spcBef>
              <a:spcAft>
                <a:spcPts val="0"/>
              </a:spcAft>
              <a:buClr>
                <a:srgbClr val="033C5B"/>
              </a:buClr>
              <a:buSzPts val="4000"/>
              <a:buFont typeface="Arial"/>
              <a:buNone/>
            </a:pPr>
            <a:r>
              <a:rPr lang="en-GB" sz="4000" b="0" i="0" u="sng" strike="noStrike" cap="none">
                <a:solidFill>
                  <a:srgbClr val="333333"/>
                </a:solidFill>
                <a:latin typeface="Arial"/>
                <a:ea typeface="Arial"/>
                <a:cs typeface="Arial"/>
                <a:sym typeface="Arial"/>
              </a:rPr>
              <a:t>Die Entwicklung eines Online-Lernpfads und einer entsprechenden Vorlesung, die gleichzeitig auch eine wertvolle Lernerfahrung </a:t>
            </a:r>
            <a:r>
              <a:rPr lang="en-GB" sz="4000" b="1" i="0" u="sng" strike="noStrike" cap="none">
                <a:solidFill>
                  <a:srgbClr val="333333"/>
                </a:solidFill>
                <a:latin typeface="Arial"/>
                <a:ea typeface="Arial"/>
                <a:cs typeface="Arial"/>
                <a:sym typeface="Arial"/>
              </a:rPr>
              <a:t>darstellt, erfordert eine sorgfältige Vorbereitung</a:t>
            </a:r>
            <a:r>
              <a:rPr lang="en-GB" sz="4000" b="0" i="0" u="sng" strike="noStrike" cap="none">
                <a:solidFill>
                  <a:srgbClr val="333333"/>
                </a:solidFill>
                <a:latin typeface="Arial"/>
                <a:ea typeface="Arial"/>
                <a:cs typeface="Arial"/>
                <a:sym typeface="Arial"/>
              </a:rPr>
              <a:t>. </a:t>
            </a:r>
            <a:endParaRPr sz="3200" b="1" i="0" u="sng" strike="noStrike" cap="none">
              <a:solidFill>
                <a:srgbClr val="033C5B"/>
              </a:solidFill>
              <a:latin typeface="Arial"/>
              <a:ea typeface="Arial"/>
              <a:cs typeface="Arial"/>
              <a:sym typeface="Arial"/>
            </a:endParaRPr>
          </a:p>
        </p:txBody>
      </p:sp>
      <p:sp>
        <p:nvSpPr>
          <p:cNvPr id="453" name="Google Shape;453;p6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4" name="Google Shape;454;p6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6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60"/>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57" name="Google Shape;457;p60"/>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4D2DC744-B43C-876A-560B-A37B2CFDC791}"/>
              </a:ext>
            </a:extLst>
          </p:cNvPr>
          <p:cNvPicPr>
            <a:picLocks noChangeAspect="1"/>
          </p:cNvPicPr>
          <p:nvPr/>
        </p:nvPicPr>
        <p:blipFill>
          <a:blip r:embed="rId7"/>
          <a:stretch>
            <a:fillRect/>
          </a:stretch>
        </p:blipFill>
        <p:spPr>
          <a:xfrm>
            <a:off x="2950741" y="9346120"/>
            <a:ext cx="1970493" cy="413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3" name="Google Shape;463;p4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4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4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6" name="Google Shape;466;p4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7" name="Google Shape;467;p4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8" name="Google Shape;468;p4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9" name="Google Shape;469;p41"/>
          <p:cNvSpPr txBox="1"/>
          <p:nvPr/>
        </p:nvSpPr>
        <p:spPr>
          <a:xfrm>
            <a:off x="818920" y="1400214"/>
            <a:ext cx="16020000" cy="48172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5400" b="1" i="0" u="none" strike="noStrike" cap="none">
                <a:solidFill>
                  <a:srgbClr val="033C5B"/>
                </a:solidFill>
                <a:latin typeface="Arial"/>
                <a:ea typeface="Arial"/>
                <a:cs typeface="Arial"/>
                <a:sym typeface="Arial"/>
              </a:rPr>
              <a:t>Sicherstellung der kontinuierlichen Wirksamkeit des Flipped-Classroom-Modells </a:t>
            </a:r>
            <a:endParaRPr sz="5400" b="1" i="0" u="none" strike="noStrike" cap="none">
              <a:solidFill>
                <a:srgbClr val="033C5B"/>
              </a:solidFill>
              <a:latin typeface="Arial"/>
              <a:ea typeface="Arial"/>
              <a:cs typeface="Arial"/>
              <a:sym typeface="Arial"/>
            </a:endParaRPr>
          </a:p>
        </p:txBody>
      </p:sp>
      <p:sp>
        <p:nvSpPr>
          <p:cNvPr id="470" name="Google Shape;470;p4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1" name="Google Shape;471;p41"/>
          <p:cNvSpPr txBox="1"/>
          <p:nvPr/>
        </p:nvSpPr>
        <p:spPr>
          <a:xfrm>
            <a:off x="11520000" y="3780000"/>
            <a:ext cx="5292000" cy="3492000"/>
          </a:xfrm>
          <a:prstGeom prst="rect">
            <a:avLst/>
          </a:prstGeom>
          <a:gradFill>
            <a:gsLst>
              <a:gs pos="0">
                <a:srgbClr val="FFBB82"/>
              </a:gs>
              <a:gs pos="35000">
                <a:srgbClr val="FFCFA8"/>
              </a:gs>
              <a:gs pos="100000">
                <a:srgbClr val="FFEBD9"/>
              </a:gs>
            </a:gsLst>
            <a:lin ang="16200000" scaled="0"/>
          </a:gradFill>
          <a:ln w="9525"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68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Fortlaufende berufliche Weiterbildung in den Bereichen "Flipped Classroom", Unterrichtsgestaltung und Technologieintegration</a:t>
            </a:r>
            <a:endParaRPr sz="2400" b="0" i="0" u="none" strike="noStrike" cap="none">
              <a:solidFill>
                <a:srgbClr val="000000"/>
              </a:solidFill>
              <a:latin typeface="Arial"/>
              <a:ea typeface="Arial"/>
              <a:cs typeface="Arial"/>
              <a:sym typeface="Arial"/>
            </a:endParaRPr>
          </a:p>
        </p:txBody>
      </p:sp>
      <p:sp>
        <p:nvSpPr>
          <p:cNvPr id="472" name="Google Shape;472;p41"/>
          <p:cNvSpPr txBox="1"/>
          <p:nvPr/>
        </p:nvSpPr>
        <p:spPr>
          <a:xfrm>
            <a:off x="6156000" y="3780000"/>
            <a:ext cx="5292000" cy="3492000"/>
          </a:xfrm>
          <a:prstGeom prst="rect">
            <a:avLst/>
          </a:prstGeom>
          <a:gradFill>
            <a:gsLst>
              <a:gs pos="0">
                <a:srgbClr val="FFBB82"/>
              </a:gs>
              <a:gs pos="35000">
                <a:srgbClr val="FFCFA8"/>
              </a:gs>
              <a:gs pos="100000">
                <a:srgbClr val="FFEBD9"/>
              </a:gs>
            </a:gsLst>
            <a:lin ang="16200000" scaled="0"/>
          </a:gradFill>
          <a:ln w="9525"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68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Fortlaufende berufliche Weiterbildung in den Bereichen "Flipped Classroom", Unterrichtsgestaltung und Technologieintegration</a:t>
            </a:r>
            <a:endParaRPr sz="2400" b="0" i="0" u="none" strike="noStrike" cap="none">
              <a:solidFill>
                <a:srgbClr val="000000"/>
              </a:solidFill>
              <a:latin typeface="Arial"/>
              <a:ea typeface="Arial"/>
              <a:cs typeface="Arial"/>
              <a:sym typeface="Arial"/>
            </a:endParaRPr>
          </a:p>
        </p:txBody>
      </p:sp>
      <p:sp>
        <p:nvSpPr>
          <p:cNvPr id="473" name="Google Shape;473;p41"/>
          <p:cNvSpPr txBox="1"/>
          <p:nvPr/>
        </p:nvSpPr>
        <p:spPr>
          <a:xfrm>
            <a:off x="792000" y="3780000"/>
            <a:ext cx="5292000" cy="3492000"/>
          </a:xfrm>
          <a:prstGeom prst="rect">
            <a:avLst/>
          </a:prstGeom>
          <a:gradFill>
            <a:gsLst>
              <a:gs pos="0">
                <a:srgbClr val="FFBB82"/>
              </a:gs>
              <a:gs pos="35000">
                <a:srgbClr val="FFCFA8"/>
              </a:gs>
              <a:gs pos="100000">
                <a:srgbClr val="FFEBD9"/>
              </a:gs>
            </a:gsLst>
            <a:lin ang="16200000" scaled="0"/>
          </a:gradFill>
          <a:ln w="9525"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68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Konsistente Bewertung der Auswirkungen auf die Lernergebnisse, das Engagement und die Zufriedenheit der Studierenden</a:t>
            </a:r>
            <a:endParaRPr sz="2400" b="0" i="0" u="none" strike="noStrike" cap="none">
              <a:solidFill>
                <a:srgbClr val="000000"/>
              </a:solidFill>
              <a:latin typeface="Arial"/>
              <a:ea typeface="Arial"/>
              <a:cs typeface="Arial"/>
              <a:sym typeface="Arial"/>
            </a:endParaRPr>
          </a:p>
        </p:txBody>
      </p:sp>
      <p:sp>
        <p:nvSpPr>
          <p:cNvPr id="474" name="Google Shape;474;p41"/>
          <p:cNvSpPr/>
          <p:nvPr/>
        </p:nvSpPr>
        <p:spPr>
          <a:xfrm>
            <a:off x="792000" y="3132000"/>
            <a:ext cx="5292000" cy="900000"/>
          </a:xfrm>
          <a:prstGeom prst="roundRect">
            <a:avLst>
              <a:gd name="adj" fmla="val 16667"/>
            </a:avLst>
          </a:prstGeom>
          <a:gradFill>
            <a:gsLst>
              <a:gs pos="0">
                <a:srgbClr val="FFF9F4"/>
              </a:gs>
              <a:gs pos="74000">
                <a:srgbClr val="FBCFA9"/>
              </a:gs>
              <a:gs pos="83000">
                <a:srgbClr val="FBCFA9"/>
              </a:gs>
              <a:gs pos="100000">
                <a:srgbClr val="FDDEC5"/>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1. Kontinuierliche Bewertung und Feedback</a:t>
            </a:r>
            <a:endParaRPr sz="2600" b="1" i="0" u="none" strike="noStrike" cap="none">
              <a:solidFill>
                <a:schemeClr val="dk1"/>
              </a:solidFill>
              <a:latin typeface="Arial"/>
              <a:ea typeface="Arial"/>
              <a:cs typeface="Arial"/>
              <a:sym typeface="Arial"/>
            </a:endParaRPr>
          </a:p>
        </p:txBody>
      </p:sp>
      <p:sp>
        <p:nvSpPr>
          <p:cNvPr id="475" name="Google Shape;475;p41"/>
          <p:cNvSpPr/>
          <p:nvPr/>
        </p:nvSpPr>
        <p:spPr>
          <a:xfrm>
            <a:off x="6156000" y="3132000"/>
            <a:ext cx="5292000" cy="900000"/>
          </a:xfrm>
          <a:prstGeom prst="roundRect">
            <a:avLst>
              <a:gd name="adj" fmla="val 16667"/>
            </a:avLst>
          </a:prstGeom>
          <a:gradFill>
            <a:gsLst>
              <a:gs pos="0">
                <a:srgbClr val="FFF9F4"/>
              </a:gs>
              <a:gs pos="74000">
                <a:srgbClr val="FBCFA9"/>
              </a:gs>
              <a:gs pos="83000">
                <a:srgbClr val="FBCFA9"/>
              </a:gs>
              <a:gs pos="100000">
                <a:srgbClr val="FDDEC5"/>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2. Laufende berufliche Entwicklung</a:t>
            </a:r>
            <a:endParaRPr sz="2600" b="1" i="0" u="none" strike="noStrike" cap="none">
              <a:solidFill>
                <a:schemeClr val="dk1"/>
              </a:solidFill>
              <a:latin typeface="Arial"/>
              <a:ea typeface="Arial"/>
              <a:cs typeface="Arial"/>
              <a:sym typeface="Arial"/>
            </a:endParaRPr>
          </a:p>
        </p:txBody>
      </p:sp>
      <p:sp>
        <p:nvSpPr>
          <p:cNvPr id="476" name="Google Shape;476;p41"/>
          <p:cNvSpPr/>
          <p:nvPr/>
        </p:nvSpPr>
        <p:spPr>
          <a:xfrm>
            <a:off x="11520000" y="3132000"/>
            <a:ext cx="5292000" cy="900000"/>
          </a:xfrm>
          <a:prstGeom prst="roundRect">
            <a:avLst>
              <a:gd name="adj" fmla="val 16667"/>
            </a:avLst>
          </a:prstGeom>
          <a:gradFill>
            <a:gsLst>
              <a:gs pos="0">
                <a:srgbClr val="FFF9F4"/>
              </a:gs>
              <a:gs pos="74000">
                <a:srgbClr val="FBCFA9"/>
              </a:gs>
              <a:gs pos="83000">
                <a:srgbClr val="FBCFA9"/>
              </a:gs>
              <a:gs pos="100000">
                <a:srgbClr val="FDDEC5"/>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3. Inklusion und unterstützende Technologieintegration</a:t>
            </a:r>
            <a:endParaRPr sz="2600" b="1" i="0" u="none" strike="noStrike" cap="none">
              <a:solidFill>
                <a:schemeClr val="dk1"/>
              </a:solidFill>
              <a:latin typeface="Arial"/>
              <a:ea typeface="Arial"/>
              <a:cs typeface="Arial"/>
              <a:sym typeface="Arial"/>
            </a:endParaRPr>
          </a:p>
        </p:txBody>
      </p:sp>
      <p:sp>
        <p:nvSpPr>
          <p:cNvPr id="477" name="Google Shape;477;p4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 name="Google Shape;478;p4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41"/>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80" name="Google Shape;480;p41"/>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F809F5D5-E3DB-1138-027A-F52F3271E44C}"/>
              </a:ext>
            </a:extLst>
          </p:cNvPr>
          <p:cNvPicPr>
            <a:picLocks noChangeAspect="1"/>
          </p:cNvPicPr>
          <p:nvPr/>
        </p:nvPicPr>
        <p:blipFill>
          <a:blip r:embed="rId7"/>
          <a:stretch>
            <a:fillRect/>
          </a:stretch>
        </p:blipFill>
        <p:spPr>
          <a:xfrm>
            <a:off x="2950741" y="9346120"/>
            <a:ext cx="1970493" cy="413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6" name="Google Shape;486;p6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7" name="Google Shape;487;p6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8" name="Google Shape;488;p6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9" name="Google Shape;489;p6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90" name="Google Shape;490;p6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91" name="Google Shape;491;p6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92" name="Google Shape;492;p61"/>
          <p:cNvSpPr txBox="1"/>
          <p:nvPr/>
        </p:nvSpPr>
        <p:spPr>
          <a:xfrm>
            <a:off x="818920" y="1400214"/>
            <a:ext cx="16020000" cy="48172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5400" b="1" i="0" u="none" strike="noStrike" cap="none">
                <a:solidFill>
                  <a:srgbClr val="033C5B"/>
                </a:solidFill>
                <a:latin typeface="Arial"/>
                <a:ea typeface="Arial"/>
                <a:cs typeface="Arial"/>
                <a:sym typeface="Arial"/>
              </a:rPr>
              <a:t>Sicherstellung der kontinuierlichen Wirksamkeit des Flipped-Classroom-Modells </a:t>
            </a:r>
            <a:endParaRPr sz="5400" b="1" i="0" u="none" strike="noStrike" cap="none">
              <a:solidFill>
                <a:srgbClr val="033C5B"/>
              </a:solidFill>
              <a:latin typeface="Arial"/>
              <a:ea typeface="Arial"/>
              <a:cs typeface="Arial"/>
              <a:sym typeface="Arial"/>
            </a:endParaRPr>
          </a:p>
        </p:txBody>
      </p:sp>
      <p:sp>
        <p:nvSpPr>
          <p:cNvPr id="493" name="Google Shape;493;p6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94" name="Google Shape;494;p6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6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 name="Google Shape;496;p61"/>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97" name="Google Shape;497;p61"/>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498" name="Google Shape;498;p61"/>
          <p:cNvPicPr preferRelativeResize="0"/>
          <p:nvPr/>
        </p:nvPicPr>
        <p:blipFill rotWithShape="1">
          <a:blip r:embed="rId7">
            <a:alphaModFix/>
          </a:blip>
          <a:srcRect/>
          <a:stretch/>
        </p:blipFill>
        <p:spPr>
          <a:xfrm>
            <a:off x="4674709" y="3123066"/>
            <a:ext cx="7935823" cy="5545991"/>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FF003891-C18A-D76E-04CF-40BCBDF56C61}"/>
              </a:ext>
            </a:extLst>
          </p:cNvPr>
          <p:cNvPicPr>
            <a:picLocks noChangeAspect="1"/>
          </p:cNvPicPr>
          <p:nvPr/>
        </p:nvPicPr>
        <p:blipFill>
          <a:blip r:embed="rId8"/>
          <a:stretch>
            <a:fillRect/>
          </a:stretch>
        </p:blipFill>
        <p:spPr>
          <a:xfrm>
            <a:off x="2950741" y="9346120"/>
            <a:ext cx="1970493" cy="413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4" name="Google Shape;504;p6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5" name="Google Shape;505;p6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6" name="Google Shape;506;p6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7" name="Google Shape;507;p6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8" name="Google Shape;508;p6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9" name="Google Shape;509;p6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0" name="Google Shape;510;p62"/>
          <p:cNvSpPr txBox="1"/>
          <p:nvPr/>
        </p:nvSpPr>
        <p:spPr>
          <a:xfrm>
            <a:off x="818920" y="1400214"/>
            <a:ext cx="16020000" cy="104328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5400" b="1" i="0" u="none" strike="noStrike" cap="none">
                <a:solidFill>
                  <a:srgbClr val="033C5B"/>
                </a:solidFill>
                <a:latin typeface="Arial"/>
                <a:ea typeface="Arial"/>
                <a:cs typeface="Arial"/>
                <a:sym typeface="Arial"/>
              </a:rPr>
              <a:t>Berufliche Entwicklung für Pädagogen</a:t>
            </a:r>
            <a:endParaRPr sz="5400" b="1" i="0" u="none" strike="noStrike" cap="none">
              <a:solidFill>
                <a:srgbClr val="033C5B"/>
              </a:solidFill>
              <a:latin typeface="Arial"/>
              <a:ea typeface="Arial"/>
              <a:cs typeface="Arial"/>
              <a:sym typeface="Arial"/>
            </a:endParaRPr>
          </a:p>
        </p:txBody>
      </p:sp>
      <p:sp>
        <p:nvSpPr>
          <p:cNvPr id="511" name="Google Shape;511;p6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2" name="Google Shape;512;p6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6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62"/>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15" name="Google Shape;515;p62"/>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516" name="Google Shape;516;p62"/>
          <p:cNvSpPr txBox="1"/>
          <p:nvPr/>
        </p:nvSpPr>
        <p:spPr>
          <a:xfrm>
            <a:off x="815418" y="2674771"/>
            <a:ext cx="7932796" cy="6319380"/>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None/>
            </a:pPr>
            <a:r>
              <a:rPr lang="en-GB" sz="2000" b="1" i="0" u="none" strike="noStrike" cap="none" dirty="0">
                <a:solidFill>
                  <a:srgbClr val="121212"/>
                </a:solidFill>
                <a:latin typeface="Arial"/>
                <a:ea typeface="Arial"/>
                <a:cs typeface="Arial"/>
                <a:sym typeface="Arial"/>
              </a:rPr>
              <a:t>Die </a:t>
            </a:r>
            <a:r>
              <a:rPr lang="en-GB" sz="2000" b="1" i="0" u="none" strike="noStrike" cap="none" dirty="0" err="1">
                <a:solidFill>
                  <a:srgbClr val="121212"/>
                </a:solidFill>
                <a:latin typeface="Arial"/>
                <a:ea typeface="Arial"/>
                <a:cs typeface="Arial"/>
                <a:sym typeface="Arial"/>
              </a:rPr>
              <a:t>berufliche</a:t>
            </a:r>
            <a:r>
              <a:rPr lang="en-GB" sz="2000" b="1" i="0" u="none" strike="noStrike" cap="none" dirty="0">
                <a:solidFill>
                  <a:srgbClr val="121212"/>
                </a:solidFill>
                <a:latin typeface="Arial"/>
                <a:ea typeface="Arial"/>
                <a:cs typeface="Arial"/>
                <a:sym typeface="Arial"/>
              </a:rPr>
              <a:t> </a:t>
            </a:r>
            <a:r>
              <a:rPr lang="en-GB" sz="2000" b="1" i="0" u="none" strike="noStrike" cap="none" dirty="0" err="1">
                <a:solidFill>
                  <a:srgbClr val="121212"/>
                </a:solidFill>
                <a:latin typeface="Arial"/>
                <a:ea typeface="Arial"/>
                <a:cs typeface="Arial"/>
                <a:sym typeface="Arial"/>
              </a:rPr>
              <a:t>Weiterbildung</a:t>
            </a:r>
            <a:r>
              <a:rPr lang="en-GB" sz="2000" b="1"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ist</a:t>
            </a:r>
            <a:r>
              <a:rPr lang="en-GB" sz="2000" b="0" i="0" u="none" strike="noStrike" cap="none" dirty="0">
                <a:solidFill>
                  <a:srgbClr val="121212"/>
                </a:solidFill>
                <a:latin typeface="Arial"/>
                <a:ea typeface="Arial"/>
                <a:cs typeface="Arial"/>
                <a:sym typeface="Arial"/>
              </a:rPr>
              <a:t> für die </a:t>
            </a:r>
            <a:r>
              <a:rPr lang="en-GB" sz="2000" b="0" i="0" u="none" strike="noStrike" cap="none" dirty="0" err="1">
                <a:solidFill>
                  <a:srgbClr val="121212"/>
                </a:solidFill>
                <a:latin typeface="Arial"/>
                <a:ea typeface="Arial"/>
                <a:cs typeface="Arial"/>
                <a:sym typeface="Arial"/>
              </a:rPr>
              <a:t>erfolgreiche</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Umsetzung</a:t>
            </a:r>
            <a:r>
              <a:rPr lang="en-GB" sz="2000" b="0" i="0" u="none" strike="noStrike" cap="none" dirty="0">
                <a:solidFill>
                  <a:srgbClr val="121212"/>
                </a:solidFill>
                <a:latin typeface="Arial"/>
                <a:ea typeface="Arial"/>
                <a:cs typeface="Arial"/>
                <a:sym typeface="Arial"/>
              </a:rPr>
              <a:t> des "Flipped Classroom"-</a:t>
            </a:r>
            <a:r>
              <a:rPr lang="en-GB" sz="2000" b="0" i="0" u="none" strike="noStrike" cap="none" dirty="0" err="1">
                <a:solidFill>
                  <a:srgbClr val="121212"/>
                </a:solidFill>
                <a:latin typeface="Arial"/>
                <a:ea typeface="Arial"/>
                <a:cs typeface="Arial"/>
                <a:sym typeface="Arial"/>
              </a:rPr>
              <a:t>Modells</a:t>
            </a:r>
            <a:r>
              <a:rPr lang="en-GB" sz="2000" b="0" i="0" u="none" strike="noStrike" cap="none" dirty="0">
                <a:solidFill>
                  <a:srgbClr val="121212"/>
                </a:solidFill>
                <a:latin typeface="Arial"/>
                <a:ea typeface="Arial"/>
                <a:cs typeface="Arial"/>
                <a:sym typeface="Arial"/>
              </a:rPr>
              <a:t> von </a:t>
            </a:r>
            <a:r>
              <a:rPr lang="en-GB" sz="2000" b="0" i="0" u="none" strike="noStrike" cap="none" dirty="0" err="1">
                <a:solidFill>
                  <a:srgbClr val="121212"/>
                </a:solidFill>
                <a:latin typeface="Arial"/>
                <a:ea typeface="Arial"/>
                <a:cs typeface="Arial"/>
                <a:sym typeface="Arial"/>
              </a:rPr>
              <a:t>entscheidender</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Bedeutung</a:t>
            </a:r>
            <a:r>
              <a:rPr lang="en-GB" sz="2000" b="0" i="0" u="none" strike="noStrike" cap="none" dirty="0">
                <a:solidFill>
                  <a:srgbClr val="121212"/>
                </a:solidFill>
                <a:latin typeface="Arial"/>
                <a:ea typeface="Arial"/>
                <a:cs typeface="Arial"/>
                <a:sym typeface="Arial"/>
              </a:rPr>
              <a:t>. Dazu </a:t>
            </a:r>
            <a:r>
              <a:rPr lang="en-GB" sz="2000" b="0" i="0" u="none" strike="noStrike" cap="none" dirty="0" err="1">
                <a:solidFill>
                  <a:srgbClr val="121212"/>
                </a:solidFill>
                <a:latin typeface="Arial"/>
                <a:ea typeface="Arial"/>
                <a:cs typeface="Arial"/>
                <a:sym typeface="Arial"/>
              </a:rPr>
              <a:t>gehört</a:t>
            </a:r>
            <a:r>
              <a:rPr lang="en-GB" sz="2000" b="0" i="0" u="none" strike="noStrike" cap="none" dirty="0">
                <a:solidFill>
                  <a:srgbClr val="121212"/>
                </a:solidFill>
                <a:latin typeface="Arial"/>
                <a:ea typeface="Arial"/>
                <a:cs typeface="Arial"/>
                <a:sym typeface="Arial"/>
              </a:rPr>
              <a:t> die </a:t>
            </a:r>
            <a:r>
              <a:rPr lang="en-GB" sz="2000" b="0" i="0" u="none" strike="noStrike" cap="none" dirty="0" err="1">
                <a:solidFill>
                  <a:srgbClr val="121212"/>
                </a:solidFill>
                <a:latin typeface="Arial"/>
                <a:ea typeface="Arial"/>
                <a:cs typeface="Arial"/>
                <a:sym typeface="Arial"/>
              </a:rPr>
              <a:t>kontinuierliche</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Schulung</a:t>
            </a:r>
            <a:r>
              <a:rPr lang="en-GB" sz="2000" b="0" i="0" u="none" strike="noStrike" cap="none" dirty="0">
                <a:solidFill>
                  <a:srgbClr val="121212"/>
                </a:solidFill>
                <a:latin typeface="Arial"/>
                <a:ea typeface="Arial"/>
                <a:cs typeface="Arial"/>
                <a:sym typeface="Arial"/>
              </a:rPr>
              <a:t> in </a:t>
            </a:r>
            <a:r>
              <a:rPr lang="en-GB" sz="2000" b="0" i="0" u="none" strike="noStrike" cap="none" dirty="0" err="1">
                <a:solidFill>
                  <a:srgbClr val="121212"/>
                </a:solidFill>
                <a:latin typeface="Arial"/>
                <a:ea typeface="Arial"/>
                <a:cs typeface="Arial"/>
                <a:sym typeface="Arial"/>
              </a:rPr>
              <a:t>pädagogischen</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Techniken</a:t>
            </a:r>
            <a:r>
              <a:rPr lang="en-GB" sz="2000" b="0" i="0" u="none" strike="noStrike" cap="none" dirty="0">
                <a:solidFill>
                  <a:srgbClr val="121212"/>
                </a:solidFill>
                <a:latin typeface="Arial"/>
                <a:ea typeface="Arial"/>
                <a:cs typeface="Arial"/>
                <a:sym typeface="Arial"/>
              </a:rPr>
              <a:t> und der Integration von </a:t>
            </a:r>
            <a:r>
              <a:rPr lang="en-GB" sz="2000" b="0" i="0" u="none" strike="noStrike" cap="none" dirty="0" err="1">
                <a:solidFill>
                  <a:srgbClr val="121212"/>
                </a:solidFill>
                <a:latin typeface="Arial"/>
                <a:ea typeface="Arial"/>
                <a:cs typeface="Arial"/>
                <a:sym typeface="Arial"/>
              </a:rPr>
              <a:t>Technologien</a:t>
            </a:r>
            <a:r>
              <a:rPr lang="en-GB" sz="2000" b="0" i="0" u="none" strike="noStrike" cap="none" dirty="0">
                <a:solidFill>
                  <a:srgbClr val="121212"/>
                </a:solidFill>
                <a:latin typeface="Arial"/>
                <a:ea typeface="Arial"/>
                <a:cs typeface="Arial"/>
                <a:sym typeface="Arial"/>
              </a:rPr>
              <a:t>, um </a:t>
            </a:r>
            <a:r>
              <a:rPr lang="en-GB" sz="2000" b="0" i="0" u="none" strike="noStrike" cap="none" dirty="0" err="1">
                <a:solidFill>
                  <a:srgbClr val="121212"/>
                </a:solidFill>
                <a:latin typeface="Arial"/>
                <a:ea typeface="Arial"/>
                <a:cs typeface="Arial"/>
                <a:sym typeface="Arial"/>
              </a:rPr>
              <a:t>sicherzustellen</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dass</a:t>
            </a:r>
            <a:r>
              <a:rPr lang="en-GB" sz="2000" b="0" i="0" u="none" strike="noStrike" cap="none" dirty="0">
                <a:solidFill>
                  <a:srgbClr val="121212"/>
                </a:solidFill>
                <a:latin typeface="Arial"/>
                <a:ea typeface="Arial"/>
                <a:cs typeface="Arial"/>
                <a:sym typeface="Arial"/>
              </a:rPr>
              <a:t> die </a:t>
            </a:r>
            <a:r>
              <a:rPr lang="en-GB" sz="2000" b="0" i="0" u="none" strike="noStrike" cap="none" dirty="0" err="1">
                <a:solidFill>
                  <a:srgbClr val="121212"/>
                </a:solidFill>
                <a:latin typeface="Arial"/>
                <a:ea typeface="Arial"/>
                <a:cs typeface="Arial"/>
                <a:sym typeface="Arial"/>
              </a:rPr>
              <a:t>Lehrkräfte</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Inhalte</a:t>
            </a:r>
            <a:r>
              <a:rPr lang="en-GB" sz="2000" b="0" i="0" u="none" strike="noStrike" cap="none" dirty="0">
                <a:solidFill>
                  <a:srgbClr val="121212"/>
                </a:solidFill>
                <a:latin typeface="Arial"/>
                <a:ea typeface="Arial"/>
                <a:cs typeface="Arial"/>
                <a:sym typeface="Arial"/>
              </a:rPr>
              <a:t> für </a:t>
            </a:r>
            <a:r>
              <a:rPr lang="en-GB" sz="2000" b="0" i="0" u="none" strike="noStrike" cap="none" dirty="0" err="1">
                <a:solidFill>
                  <a:srgbClr val="121212"/>
                </a:solidFill>
                <a:latin typeface="Arial"/>
                <a:ea typeface="Arial"/>
                <a:cs typeface="Arial"/>
                <a:sym typeface="Arial"/>
              </a:rPr>
              <a:t>umgedrehte</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Lernumgebungen</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effektiv</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erstellen</a:t>
            </a:r>
            <a:r>
              <a:rPr lang="en-GB" sz="2000" b="0" i="0" u="none" strike="noStrike" cap="none" dirty="0">
                <a:solidFill>
                  <a:srgbClr val="121212"/>
                </a:solidFill>
                <a:latin typeface="Arial"/>
                <a:ea typeface="Arial"/>
                <a:cs typeface="Arial"/>
                <a:sym typeface="Arial"/>
              </a:rPr>
              <a:t> und </a:t>
            </a:r>
            <a:r>
              <a:rPr lang="en-GB" sz="2000" b="0" i="0" u="none" strike="noStrike" cap="none" dirty="0" err="1">
                <a:solidFill>
                  <a:srgbClr val="121212"/>
                </a:solidFill>
                <a:latin typeface="Arial"/>
                <a:ea typeface="Arial"/>
                <a:cs typeface="Arial"/>
                <a:sym typeface="Arial"/>
              </a:rPr>
              <a:t>vermitteln</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können</a:t>
            </a:r>
            <a:r>
              <a:rPr lang="en-GB" sz="2000" b="0" i="0" u="none" strike="noStrike" cap="none" dirty="0">
                <a:solidFill>
                  <a:srgbClr val="121212"/>
                </a:solidFill>
                <a:latin typeface="Arial"/>
                <a:ea typeface="Arial"/>
                <a:cs typeface="Arial"/>
                <a:sym typeface="Arial"/>
              </a:rPr>
              <a:t>.</a:t>
            </a:r>
            <a:endParaRPr sz="1200" dirty="0"/>
          </a:p>
          <a:p>
            <a:pPr marL="302259" marR="0" lvl="1" indent="0" algn="l" rtl="0">
              <a:lnSpc>
                <a:spcPct val="100000"/>
              </a:lnSpc>
              <a:spcBef>
                <a:spcPts val="0"/>
              </a:spcBef>
              <a:spcAft>
                <a:spcPts val="0"/>
              </a:spcAft>
              <a:buNone/>
            </a:pPr>
            <a:endParaRPr sz="2000" b="0" i="0" u="none" strike="noStrike" cap="none" dirty="0">
              <a:solidFill>
                <a:srgbClr val="121212"/>
              </a:solidFill>
              <a:latin typeface="Arial"/>
              <a:ea typeface="Arial"/>
              <a:cs typeface="Arial"/>
              <a:sym typeface="Arial"/>
            </a:endParaRPr>
          </a:p>
          <a:p>
            <a:pPr marL="302259" marR="0" lvl="1" indent="0" algn="l" rtl="0">
              <a:lnSpc>
                <a:spcPct val="100000"/>
              </a:lnSpc>
              <a:spcBef>
                <a:spcPts val="0"/>
              </a:spcBef>
              <a:spcAft>
                <a:spcPts val="0"/>
              </a:spcAft>
              <a:buNone/>
            </a:pPr>
            <a:r>
              <a:rPr lang="en-GB" sz="2000" b="0" i="0" u="none" strike="noStrike" cap="none" dirty="0" err="1">
                <a:solidFill>
                  <a:srgbClr val="121212"/>
                </a:solidFill>
                <a:latin typeface="Arial"/>
                <a:ea typeface="Arial"/>
                <a:cs typeface="Arial"/>
                <a:sym typeface="Arial"/>
              </a:rPr>
              <a:t>Darüber</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hinaus</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bieten</a:t>
            </a:r>
            <a:r>
              <a:rPr lang="en-GB" sz="2000" b="0" i="0" u="none" strike="noStrike" cap="none" dirty="0">
                <a:solidFill>
                  <a:srgbClr val="121212"/>
                </a:solidFill>
                <a:latin typeface="Arial"/>
                <a:ea typeface="Arial"/>
                <a:cs typeface="Arial"/>
                <a:sym typeface="Arial"/>
              </a:rPr>
              <a:t> Peer-Mentoring und Workshops für </a:t>
            </a:r>
            <a:r>
              <a:rPr lang="en-GB" sz="2000" b="0" i="0" u="none" strike="noStrike" cap="none" dirty="0" err="1">
                <a:solidFill>
                  <a:srgbClr val="121212"/>
                </a:solidFill>
                <a:latin typeface="Arial"/>
                <a:ea typeface="Arial"/>
                <a:cs typeface="Arial"/>
                <a:sym typeface="Arial"/>
              </a:rPr>
              <a:t>Lehrkräfte</a:t>
            </a:r>
            <a:r>
              <a:rPr lang="en-GB" sz="2000" b="0" i="0" u="none" strike="noStrike" cap="none" dirty="0">
                <a:solidFill>
                  <a:srgbClr val="121212"/>
                </a:solidFill>
                <a:latin typeface="Arial"/>
                <a:ea typeface="Arial"/>
                <a:cs typeface="Arial"/>
                <a:sym typeface="Arial"/>
              </a:rPr>
              <a:t> die </a:t>
            </a:r>
            <a:r>
              <a:rPr lang="en-GB" sz="2000" b="0" i="0" u="none" strike="noStrike" cap="none" dirty="0" err="1">
                <a:solidFill>
                  <a:srgbClr val="121212"/>
                </a:solidFill>
                <a:latin typeface="Arial"/>
                <a:ea typeface="Arial"/>
                <a:cs typeface="Arial"/>
                <a:sym typeface="Arial"/>
              </a:rPr>
              <a:t>Möglichkeit</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bewährte</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Verfahren</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auszutauschen</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gemeinsam</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neue</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Strategien</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zu</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entwickeln</a:t>
            </a:r>
            <a:r>
              <a:rPr lang="en-GB" sz="2000" b="0" i="0" u="none" strike="noStrike" cap="none" dirty="0">
                <a:solidFill>
                  <a:srgbClr val="121212"/>
                </a:solidFill>
                <a:latin typeface="Arial"/>
                <a:ea typeface="Arial"/>
                <a:cs typeface="Arial"/>
                <a:sym typeface="Arial"/>
              </a:rPr>
              <a:t> und </a:t>
            </a:r>
            <a:r>
              <a:rPr lang="en-GB" sz="2000" b="0" i="0" u="none" strike="noStrike" cap="none" dirty="0" err="1">
                <a:solidFill>
                  <a:srgbClr val="121212"/>
                </a:solidFill>
                <a:latin typeface="Arial"/>
                <a:ea typeface="Arial"/>
                <a:cs typeface="Arial"/>
                <a:sym typeface="Arial"/>
              </a:rPr>
              <a:t>gemeinsame</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Herausforderungen</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zu</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bewältigen</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Kontinuierliches</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Lernen</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hilft</a:t>
            </a:r>
            <a:r>
              <a:rPr lang="en-GB" sz="2000" b="0" i="0" u="none" strike="noStrike" cap="none" dirty="0">
                <a:solidFill>
                  <a:srgbClr val="121212"/>
                </a:solidFill>
                <a:latin typeface="Arial"/>
                <a:ea typeface="Arial"/>
                <a:cs typeface="Arial"/>
                <a:sym typeface="Arial"/>
              </a:rPr>
              <a:t> den </a:t>
            </a:r>
            <a:r>
              <a:rPr lang="en-GB" sz="2000" b="0" i="0" u="none" strike="noStrike" cap="none" dirty="0" err="1">
                <a:solidFill>
                  <a:srgbClr val="121212"/>
                </a:solidFill>
                <a:latin typeface="Arial"/>
                <a:ea typeface="Arial"/>
                <a:cs typeface="Arial"/>
                <a:sym typeface="Arial"/>
              </a:rPr>
              <a:t>Lehrkräften</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über</a:t>
            </a:r>
            <a:r>
              <a:rPr lang="en-GB" sz="2000" b="0" i="0" u="none" strike="noStrike" cap="none" dirty="0">
                <a:solidFill>
                  <a:srgbClr val="121212"/>
                </a:solidFill>
                <a:latin typeface="Arial"/>
                <a:ea typeface="Arial"/>
                <a:cs typeface="Arial"/>
                <a:sym typeface="Arial"/>
              </a:rPr>
              <a:t> innovative </a:t>
            </a:r>
            <a:r>
              <a:rPr lang="en-GB" sz="2000" b="0" i="0" u="none" strike="noStrike" cap="none" dirty="0" err="1">
                <a:solidFill>
                  <a:srgbClr val="121212"/>
                </a:solidFill>
                <a:latin typeface="Arial"/>
                <a:ea typeface="Arial"/>
                <a:cs typeface="Arial"/>
                <a:sym typeface="Arial"/>
              </a:rPr>
              <a:t>Ansätze</a:t>
            </a:r>
            <a:r>
              <a:rPr lang="en-GB" sz="2000" b="0" i="0" u="none" strike="noStrike" cap="none" dirty="0">
                <a:solidFill>
                  <a:srgbClr val="121212"/>
                </a:solidFill>
                <a:latin typeface="Arial"/>
                <a:ea typeface="Arial"/>
                <a:cs typeface="Arial"/>
                <a:sym typeface="Arial"/>
              </a:rPr>
              <a:t> auf </a:t>
            </a:r>
            <a:r>
              <a:rPr lang="en-GB" sz="2000" b="0" i="0" u="none" strike="noStrike" cap="none" dirty="0" err="1">
                <a:solidFill>
                  <a:srgbClr val="121212"/>
                </a:solidFill>
                <a:latin typeface="Arial"/>
                <a:ea typeface="Arial"/>
                <a:cs typeface="Arial"/>
                <a:sym typeface="Arial"/>
              </a:rPr>
              <a:t>dem</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Laufenden</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zu</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bleiben</a:t>
            </a:r>
            <a:r>
              <a:rPr lang="en-GB" sz="2000" b="0" i="0" u="none" strike="noStrike" cap="none" dirty="0">
                <a:solidFill>
                  <a:srgbClr val="121212"/>
                </a:solidFill>
                <a:latin typeface="Arial"/>
                <a:ea typeface="Arial"/>
                <a:cs typeface="Arial"/>
                <a:sym typeface="Arial"/>
              </a:rPr>
              <a:t>, die das Engagement der </a:t>
            </a:r>
            <a:r>
              <a:rPr lang="en-GB" sz="2000" b="0" i="0" u="none" strike="noStrike" cap="none" dirty="0" err="1">
                <a:solidFill>
                  <a:srgbClr val="121212"/>
                </a:solidFill>
                <a:latin typeface="Arial"/>
                <a:ea typeface="Arial"/>
                <a:cs typeface="Arial"/>
                <a:sym typeface="Arial"/>
              </a:rPr>
              <a:t>Schüler</a:t>
            </a:r>
            <a:r>
              <a:rPr lang="en-GB" sz="2000" b="0" i="0" u="none" strike="noStrike" cap="none" dirty="0">
                <a:solidFill>
                  <a:srgbClr val="121212"/>
                </a:solidFill>
                <a:latin typeface="Arial"/>
                <a:ea typeface="Arial"/>
                <a:cs typeface="Arial"/>
                <a:sym typeface="Arial"/>
              </a:rPr>
              <a:t> und die </a:t>
            </a:r>
            <a:r>
              <a:rPr lang="en-GB" sz="2000" b="0" i="0" u="none" strike="noStrike" cap="none" dirty="0" err="1">
                <a:solidFill>
                  <a:srgbClr val="121212"/>
                </a:solidFill>
                <a:latin typeface="Arial"/>
                <a:ea typeface="Arial"/>
                <a:cs typeface="Arial"/>
                <a:sym typeface="Arial"/>
              </a:rPr>
              <a:t>Lernergebnisse</a:t>
            </a:r>
            <a:r>
              <a:rPr lang="en-GB" sz="2000" b="0" i="0" u="none" strike="noStrike" cap="none" dirty="0">
                <a:solidFill>
                  <a:srgbClr val="121212"/>
                </a:solidFill>
                <a:latin typeface="Arial"/>
                <a:ea typeface="Arial"/>
                <a:cs typeface="Arial"/>
                <a:sym typeface="Arial"/>
              </a:rPr>
              <a:t> </a:t>
            </a:r>
            <a:r>
              <a:rPr lang="en-GB" sz="2000" b="0" i="0" u="none" strike="noStrike" cap="none" dirty="0" err="1">
                <a:solidFill>
                  <a:srgbClr val="121212"/>
                </a:solidFill>
                <a:latin typeface="Arial"/>
                <a:ea typeface="Arial"/>
                <a:cs typeface="Arial"/>
                <a:sym typeface="Arial"/>
              </a:rPr>
              <a:t>verbessern</a:t>
            </a:r>
            <a:r>
              <a:rPr lang="en-GB" sz="1200" b="0" i="0" u="none" strike="noStrike" cap="none" dirty="0">
                <a:solidFill>
                  <a:srgbClr val="000000"/>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517" name="Google Shape;517;p62"/>
          <p:cNvPicPr preferRelativeResize="0"/>
          <p:nvPr/>
        </p:nvPicPr>
        <p:blipFill rotWithShape="1">
          <a:blip r:embed="rId7">
            <a:alphaModFix/>
          </a:blip>
          <a:srcRect/>
          <a:stretch/>
        </p:blipFill>
        <p:spPr>
          <a:xfrm>
            <a:off x="9350645" y="2988261"/>
            <a:ext cx="8335061" cy="3955003"/>
          </a:xfrm>
          <a:prstGeom prst="rect">
            <a:avLst/>
          </a:prstGeom>
          <a:noFill/>
          <a:ln>
            <a:noFill/>
          </a:ln>
        </p:spPr>
      </p:pic>
      <p:sp>
        <p:nvSpPr>
          <p:cNvPr id="518" name="Google Shape;518;p62"/>
          <p:cNvSpPr txBox="1"/>
          <p:nvPr/>
        </p:nvSpPr>
        <p:spPr>
          <a:xfrm>
            <a:off x="9539787" y="7081765"/>
            <a:ext cx="925318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1" u="none" strike="noStrike" cap="none">
                <a:solidFill>
                  <a:srgbClr val="000000"/>
                </a:solidFill>
                <a:latin typeface="Arial"/>
                <a:ea typeface="Arial"/>
                <a:cs typeface="Arial"/>
                <a:sym typeface="Arial"/>
              </a:rPr>
              <a:t>Quelle: </a:t>
            </a:r>
            <a:r>
              <a:rPr lang="en-GB" sz="1200" b="0" i="1"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a:t>
            </a:r>
            <a:r>
              <a:rPr lang="en-GB" sz="1200" b="0" i="1" u="none" strike="noStrike" cap="none">
                <a:solidFill>
                  <a:srgbClr val="000000"/>
                </a:solidFill>
                <a:latin typeface="Arial"/>
                <a:ea typeface="Arial"/>
                <a:cs typeface="Arial"/>
                <a:sym typeface="Arial"/>
              </a:rPr>
              <a:t>//www.flglobal.org/training2021/ </a:t>
            </a:r>
            <a:endParaRPr sz="1200" b="0" i="1" u="none" strike="noStrike" cap="none">
              <a:solidFill>
                <a:srgbClr val="000000"/>
              </a:solidFill>
              <a:latin typeface="Arial"/>
              <a:ea typeface="Arial"/>
              <a:cs typeface="Arial"/>
              <a:sym typeface="Arial"/>
            </a:endParaRPr>
          </a:p>
        </p:txBody>
      </p:sp>
      <p:pic>
        <p:nvPicPr>
          <p:cNvPr id="2" name="Picture 1" descr="Blue text on a white background&#10;&#10;Description automatically generated">
            <a:extLst>
              <a:ext uri="{FF2B5EF4-FFF2-40B4-BE49-F238E27FC236}">
                <a16:creationId xmlns:a16="http://schemas.microsoft.com/office/drawing/2014/main" id="{DE633E98-ECF3-BE34-9971-EA7EDA1369BD}"/>
              </a:ext>
            </a:extLst>
          </p:cNvPr>
          <p:cNvPicPr>
            <a:picLocks noChangeAspect="1"/>
          </p:cNvPicPr>
          <p:nvPr/>
        </p:nvPicPr>
        <p:blipFill>
          <a:blip r:embed="rId9"/>
          <a:stretch>
            <a:fillRect/>
          </a:stretch>
        </p:blipFill>
        <p:spPr>
          <a:xfrm>
            <a:off x="2950741" y="9346120"/>
            <a:ext cx="1970493" cy="413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4" name="Google Shape;524;p6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5" name="Google Shape;525;p6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6" name="Google Shape;526;p6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7" name="Google Shape;527;p6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8" name="Google Shape;528;p6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9" name="Google Shape;529;p6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30" name="Google Shape;530;p63"/>
          <p:cNvSpPr txBox="1"/>
          <p:nvPr/>
        </p:nvSpPr>
        <p:spPr>
          <a:xfrm>
            <a:off x="818920" y="1400214"/>
            <a:ext cx="16020000" cy="104328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5400" b="1" i="0" u="none" strike="noStrike" cap="none">
                <a:solidFill>
                  <a:srgbClr val="033C5B"/>
                </a:solidFill>
                <a:latin typeface="Arial"/>
                <a:ea typeface="Arial"/>
                <a:cs typeface="Arial"/>
                <a:sym typeface="Arial"/>
              </a:rPr>
              <a:t>Kontinuierliche Bewertung des Flipped-Classroom-Modells</a:t>
            </a:r>
            <a:endParaRPr sz="5400" b="1" i="0" u="none" strike="noStrike" cap="none">
              <a:solidFill>
                <a:srgbClr val="033C5B"/>
              </a:solidFill>
              <a:latin typeface="Arial"/>
              <a:ea typeface="Arial"/>
              <a:cs typeface="Arial"/>
              <a:sym typeface="Arial"/>
            </a:endParaRPr>
          </a:p>
        </p:txBody>
      </p:sp>
      <p:sp>
        <p:nvSpPr>
          <p:cNvPr id="531" name="Google Shape;531;p6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32" name="Google Shape;532;p6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6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6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35" name="Google Shape;535;p63"/>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536" name="Google Shape;536;p63"/>
          <p:cNvSpPr txBox="1"/>
          <p:nvPr/>
        </p:nvSpPr>
        <p:spPr>
          <a:xfrm>
            <a:off x="676153" y="3020569"/>
            <a:ext cx="15735658" cy="542440"/>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None/>
            </a:pPr>
            <a:r>
              <a:rPr lang="en-GB" sz="2400" b="1" i="0" u="none" strike="noStrike" cap="none">
                <a:solidFill>
                  <a:srgbClr val="121212"/>
                </a:solidFill>
                <a:latin typeface="Arial"/>
                <a:ea typeface="Arial"/>
                <a:cs typeface="Arial"/>
                <a:sym typeface="Arial"/>
              </a:rPr>
              <a:t>Um die Effektivität des Flipped-Classroom-Modells zu gewährleisten, ist eine kontinuierliche Bewertung entscheidend. </a:t>
            </a:r>
            <a:r>
              <a:rPr lang="en-GB" sz="2400" b="0" i="0" u="none" strike="noStrike" cap="none">
                <a:solidFill>
                  <a:srgbClr val="000000"/>
                </a:solidFill>
                <a:latin typeface="Arial"/>
                <a:ea typeface="Arial"/>
                <a:cs typeface="Arial"/>
                <a:sym typeface="Arial"/>
              </a:rPr>
              <a:t>Um das Flipped-Classroom-Modell effektiv zu bewerten, sollten Sie diese Schritt-für-Schritt-Strategien befolgen, um eine Anpassung und kontinuierliche Verbesserung zu gewährleisten:</a:t>
            </a:r>
            <a:endParaRPr/>
          </a:p>
          <a:p>
            <a:pPr marL="302259" marR="0" lvl="1" indent="0" algn="l" rtl="0">
              <a:lnSpc>
                <a:spcPct val="100000"/>
              </a:lnSpc>
              <a:spcBef>
                <a:spcPts val="0"/>
              </a:spcBef>
              <a:spcAft>
                <a:spcPts val="0"/>
              </a:spcAft>
              <a:buNone/>
            </a:pPr>
            <a:r>
              <a:rPr lang="en-GB" sz="2400" b="1" i="0" u="none" strike="noStrike" cap="none">
                <a:solidFill>
                  <a:srgbClr val="12121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537" name="Google Shape;537;p63"/>
          <p:cNvGrpSpPr/>
          <p:nvPr/>
        </p:nvGrpSpPr>
        <p:grpSpPr>
          <a:xfrm>
            <a:off x="1146428" y="4162702"/>
            <a:ext cx="14795107" cy="4552340"/>
            <a:chOff x="1146428" y="2980"/>
            <a:chExt cx="14795107" cy="4552340"/>
          </a:xfrm>
        </p:grpSpPr>
        <p:sp>
          <p:nvSpPr>
            <p:cNvPr id="538" name="Google Shape;538;p63"/>
            <p:cNvSpPr/>
            <p:nvPr/>
          </p:nvSpPr>
          <p:spPr>
            <a:xfrm>
              <a:off x="1146428" y="2980"/>
              <a:ext cx="2845212" cy="1707127"/>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3"/>
            <p:cNvSpPr txBox="1"/>
            <p:nvPr/>
          </p:nvSpPr>
          <p:spPr>
            <a:xfrm>
              <a:off x="1196428" y="52980"/>
              <a:ext cx="2745212" cy="1607127"/>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GB" sz="1600" b="1" i="0" u="none" strike="noStrike" cap="none">
                  <a:solidFill>
                    <a:schemeClr val="lt1"/>
                  </a:solidFill>
                  <a:latin typeface="Arial"/>
                  <a:ea typeface="Arial"/>
                  <a:cs typeface="Arial"/>
                  <a:sym typeface="Arial"/>
                </a:rPr>
                <a:t>Legen Sie klare Lernziele fest</a:t>
              </a:r>
              <a:r>
                <a:rPr lang="en-GB" sz="1600" b="0" i="0" u="none" strike="noStrike" cap="none">
                  <a:solidFill>
                    <a:schemeClr val="lt1"/>
                  </a:solidFill>
                  <a:latin typeface="Arial"/>
                  <a:ea typeface="Arial"/>
                  <a:cs typeface="Arial"/>
                  <a:sym typeface="Arial"/>
                </a:rPr>
                <a:t>:</a:t>
              </a:r>
              <a:endParaRPr sz="1600" b="0" i="0" u="none" strike="noStrike" cap="none">
                <a:solidFill>
                  <a:schemeClr val="lt1"/>
                </a:solidFill>
                <a:latin typeface="Arial"/>
                <a:ea typeface="Arial"/>
                <a:cs typeface="Arial"/>
                <a:sym typeface="Arial"/>
              </a:endParaRPr>
            </a:p>
            <a:p>
              <a:pPr marL="114300" marR="0" lvl="1" indent="-114300" algn="l" rtl="0">
                <a:lnSpc>
                  <a:spcPct val="90000"/>
                </a:lnSpc>
                <a:spcBef>
                  <a:spcPts val="560"/>
                </a:spcBef>
                <a:spcAft>
                  <a:spcPts val="0"/>
                </a:spcAft>
                <a:buClr>
                  <a:srgbClr val="000000"/>
                </a:buClr>
                <a:buSzPts val="1200"/>
                <a:buFont typeface="Arial"/>
                <a:buChar char="•"/>
              </a:pPr>
              <a:r>
                <a:rPr lang="en-GB" sz="1200" b="0" i="0" u="none" strike="noStrike" cap="none">
                  <a:solidFill>
                    <a:schemeClr val="lt1"/>
                  </a:solidFill>
                  <a:latin typeface="Arial"/>
                  <a:ea typeface="Arial"/>
                  <a:cs typeface="Arial"/>
                  <a:sym typeface="Arial"/>
                </a:rPr>
                <a:t>Legen Sie zunächst klar fest, was die Schülerinnen und Schüler mit den Materialien vor dem Unterricht und den Aktivitäten im Unterricht erreichen sollen.</a:t>
              </a:r>
              <a:endParaRPr sz="1200" b="0" i="0" u="none" strike="noStrike" cap="none">
                <a:solidFill>
                  <a:schemeClr val="lt1"/>
                </a:solidFill>
                <a:latin typeface="Arial"/>
                <a:ea typeface="Arial"/>
                <a:cs typeface="Arial"/>
                <a:sym typeface="Arial"/>
              </a:endParaRPr>
            </a:p>
          </p:txBody>
        </p:sp>
        <p:sp>
          <p:nvSpPr>
            <p:cNvPr id="540" name="Google Shape;540;p63"/>
            <p:cNvSpPr/>
            <p:nvPr/>
          </p:nvSpPr>
          <p:spPr>
            <a:xfrm>
              <a:off x="4242020" y="503738"/>
              <a:ext cx="603185" cy="705612"/>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3"/>
            <p:cNvSpPr txBox="1"/>
            <p:nvPr/>
          </p:nvSpPr>
          <p:spPr>
            <a:xfrm>
              <a:off x="4242020" y="644860"/>
              <a:ext cx="422230" cy="42336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42" name="Google Shape;542;p63"/>
            <p:cNvSpPr/>
            <p:nvPr/>
          </p:nvSpPr>
          <p:spPr>
            <a:xfrm>
              <a:off x="5129726" y="2980"/>
              <a:ext cx="2845212" cy="1707127"/>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3"/>
            <p:cNvSpPr txBox="1"/>
            <p:nvPr/>
          </p:nvSpPr>
          <p:spPr>
            <a:xfrm>
              <a:off x="5179726" y="52980"/>
              <a:ext cx="2745212" cy="1607127"/>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GB" sz="1600" b="1" i="0" u="none" strike="noStrike" cap="none">
                  <a:solidFill>
                    <a:schemeClr val="lt1"/>
                  </a:solidFill>
                  <a:latin typeface="Arial"/>
                  <a:ea typeface="Arial"/>
                  <a:cs typeface="Arial"/>
                  <a:sym typeface="Arial"/>
                </a:rPr>
                <a:t>Formative Beurteilungen verwenden</a:t>
              </a:r>
              <a:r>
                <a:rPr lang="en-GB" sz="1600" b="0" i="0" u="none" strike="noStrike" cap="none">
                  <a:solidFill>
                    <a:schemeClr val="lt1"/>
                  </a:solidFill>
                  <a:latin typeface="Arial"/>
                  <a:ea typeface="Arial"/>
                  <a:cs typeface="Arial"/>
                  <a:sym typeface="Arial"/>
                </a:rPr>
                <a:t>:</a:t>
              </a:r>
              <a:endParaRPr sz="1600" b="0" i="0" u="none" strike="noStrike" cap="none">
                <a:solidFill>
                  <a:schemeClr val="lt1"/>
                </a:solidFill>
                <a:latin typeface="Arial"/>
                <a:ea typeface="Arial"/>
                <a:cs typeface="Arial"/>
                <a:sym typeface="Arial"/>
              </a:endParaRPr>
            </a:p>
            <a:p>
              <a:pPr marL="114300" marR="0" lvl="1" indent="-114300" algn="l" rtl="0">
                <a:lnSpc>
                  <a:spcPct val="90000"/>
                </a:lnSpc>
                <a:spcBef>
                  <a:spcPts val="560"/>
                </a:spcBef>
                <a:spcAft>
                  <a:spcPts val="0"/>
                </a:spcAft>
                <a:buClr>
                  <a:srgbClr val="000000"/>
                </a:buClr>
                <a:buSzPts val="1200"/>
                <a:buFont typeface="Arial"/>
                <a:buChar char="•"/>
              </a:pPr>
              <a:r>
                <a:rPr lang="en-GB" sz="1200" b="0" i="0" u="none" strike="noStrike" cap="none">
                  <a:solidFill>
                    <a:schemeClr val="lt1"/>
                  </a:solidFill>
                  <a:latin typeface="Arial"/>
                  <a:ea typeface="Arial"/>
                  <a:cs typeface="Arial"/>
                  <a:sym typeface="Arial"/>
                </a:rPr>
                <a:t>Setzen Sie </a:t>
              </a:r>
              <a:r>
                <a:rPr lang="en-GB" sz="1200" b="1" i="0" u="none" strike="noStrike" cap="none">
                  <a:solidFill>
                    <a:schemeClr val="lt1"/>
                  </a:solidFill>
                  <a:latin typeface="Arial"/>
                  <a:ea typeface="Arial"/>
                  <a:cs typeface="Arial"/>
                  <a:sym typeface="Arial"/>
                </a:rPr>
                <a:t>Quizfragen</a:t>
              </a:r>
              <a:r>
                <a:rPr lang="en-GB" sz="1200" b="0" i="0" u="none" strike="noStrike" cap="none">
                  <a:solidFill>
                    <a:schemeClr val="lt1"/>
                  </a:solidFill>
                  <a:latin typeface="Arial"/>
                  <a:ea typeface="Arial"/>
                  <a:cs typeface="Arial"/>
                  <a:sym typeface="Arial"/>
                </a:rPr>
                <a:t>, </a:t>
              </a:r>
              <a:r>
                <a:rPr lang="en-GB" sz="1200" b="1" i="0" u="none" strike="noStrike" cap="none">
                  <a:solidFill>
                    <a:schemeClr val="lt1"/>
                  </a:solidFill>
                  <a:latin typeface="Arial"/>
                  <a:ea typeface="Arial"/>
                  <a:cs typeface="Arial"/>
                  <a:sym typeface="Arial"/>
                </a:rPr>
                <a:t>Diskussionsaufforderungen </a:t>
              </a:r>
              <a:r>
                <a:rPr lang="en-GB" sz="1200" b="0" i="0" u="none" strike="noStrike" cap="none">
                  <a:solidFill>
                    <a:schemeClr val="lt1"/>
                  </a:solidFill>
                  <a:latin typeface="Arial"/>
                  <a:ea typeface="Arial"/>
                  <a:cs typeface="Arial"/>
                  <a:sym typeface="Arial"/>
                </a:rPr>
                <a:t>oder </a:t>
              </a:r>
              <a:r>
                <a:rPr lang="en-GB" sz="1200" b="1" i="0" u="none" strike="noStrike" cap="none">
                  <a:solidFill>
                    <a:schemeClr val="lt1"/>
                  </a:solidFill>
                  <a:latin typeface="Arial"/>
                  <a:ea typeface="Arial"/>
                  <a:cs typeface="Arial"/>
                  <a:sym typeface="Arial"/>
                </a:rPr>
                <a:t>Reflexionen </a:t>
              </a:r>
              <a:r>
                <a:rPr lang="en-GB" sz="1200" b="0" i="0" u="none" strike="noStrike" cap="none">
                  <a:solidFill>
                    <a:schemeClr val="lt1"/>
                  </a:solidFill>
                  <a:latin typeface="Arial"/>
                  <a:ea typeface="Arial"/>
                  <a:cs typeface="Arial"/>
                  <a:sym typeface="Arial"/>
                </a:rPr>
                <a:t>während und nach den Aktivitäten vor dem Unterricht ein, um das Verständnis der Schüler vor dem Unterricht zu überprüfen.</a:t>
              </a:r>
              <a:endParaRPr sz="1200" b="0" i="0" u="none" strike="noStrike" cap="none">
                <a:solidFill>
                  <a:schemeClr val="lt1"/>
                </a:solidFill>
                <a:latin typeface="Arial"/>
                <a:ea typeface="Arial"/>
                <a:cs typeface="Arial"/>
                <a:sym typeface="Arial"/>
              </a:endParaRPr>
            </a:p>
          </p:txBody>
        </p:sp>
        <p:sp>
          <p:nvSpPr>
            <p:cNvPr id="544" name="Google Shape;544;p63"/>
            <p:cNvSpPr/>
            <p:nvPr/>
          </p:nvSpPr>
          <p:spPr>
            <a:xfrm>
              <a:off x="8225318" y="503738"/>
              <a:ext cx="603185" cy="705612"/>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63"/>
            <p:cNvSpPr txBox="1"/>
            <p:nvPr/>
          </p:nvSpPr>
          <p:spPr>
            <a:xfrm>
              <a:off x="8225318" y="644860"/>
              <a:ext cx="422230" cy="42336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46" name="Google Shape;546;p63"/>
            <p:cNvSpPr/>
            <p:nvPr/>
          </p:nvSpPr>
          <p:spPr>
            <a:xfrm>
              <a:off x="9113025" y="2980"/>
              <a:ext cx="2845212" cy="1707127"/>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63"/>
            <p:cNvSpPr txBox="1"/>
            <p:nvPr/>
          </p:nvSpPr>
          <p:spPr>
            <a:xfrm>
              <a:off x="9163025" y="52980"/>
              <a:ext cx="2745212" cy="1607127"/>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GB" sz="1600" b="1" i="0" u="none" strike="noStrike" cap="none">
                  <a:solidFill>
                    <a:schemeClr val="lt1"/>
                  </a:solidFill>
                  <a:latin typeface="Arial"/>
                  <a:ea typeface="Arial"/>
                  <a:cs typeface="Arial"/>
                  <a:sym typeface="Arial"/>
                </a:rPr>
                <a:t>Summative Beurteilungen</a:t>
              </a:r>
              <a:r>
                <a:rPr lang="en-GB" sz="1600" b="0" i="0" u="none" strike="noStrike" cap="none">
                  <a:solidFill>
                    <a:schemeClr val="lt1"/>
                  </a:solidFill>
                  <a:latin typeface="Arial"/>
                  <a:ea typeface="Arial"/>
                  <a:cs typeface="Arial"/>
                  <a:sym typeface="Arial"/>
                </a:rPr>
                <a:t>:</a:t>
              </a:r>
              <a:endParaRPr sz="1600" b="0" i="0" u="none" strike="noStrike" cap="none">
                <a:solidFill>
                  <a:schemeClr val="lt1"/>
                </a:solidFill>
                <a:latin typeface="Arial"/>
                <a:ea typeface="Arial"/>
                <a:cs typeface="Arial"/>
                <a:sym typeface="Arial"/>
              </a:endParaRPr>
            </a:p>
            <a:p>
              <a:pPr marL="114300" marR="0" lvl="1" indent="-114300" algn="l" rtl="0">
                <a:lnSpc>
                  <a:spcPct val="90000"/>
                </a:lnSpc>
                <a:spcBef>
                  <a:spcPts val="560"/>
                </a:spcBef>
                <a:spcAft>
                  <a:spcPts val="0"/>
                </a:spcAft>
                <a:buClr>
                  <a:srgbClr val="000000"/>
                </a:buClr>
                <a:buSzPts val="1200"/>
                <a:buFont typeface="Arial"/>
                <a:buChar char="•"/>
              </a:pPr>
              <a:r>
                <a:rPr lang="en-GB" sz="1200" b="0" i="0" u="none" strike="noStrike" cap="none">
                  <a:solidFill>
                    <a:schemeClr val="lt1"/>
                  </a:solidFill>
                  <a:latin typeface="Arial"/>
                  <a:ea typeface="Arial"/>
                  <a:cs typeface="Arial"/>
                  <a:sym typeface="Arial"/>
                </a:rPr>
                <a:t>Entwerfen </a:t>
              </a:r>
              <a:r>
                <a:rPr lang="en-GB" sz="1200" b="1" i="0" u="none" strike="noStrike" cap="none">
                  <a:solidFill>
                    <a:schemeClr val="lt1"/>
                  </a:solidFill>
                  <a:latin typeface="Arial"/>
                  <a:ea typeface="Arial"/>
                  <a:cs typeface="Arial"/>
                  <a:sym typeface="Arial"/>
                </a:rPr>
                <a:t>Sie Tests</a:t>
              </a:r>
              <a:r>
                <a:rPr lang="en-GB" sz="1200" b="0" i="0" u="none" strike="noStrike" cap="none">
                  <a:solidFill>
                    <a:schemeClr val="lt1"/>
                  </a:solidFill>
                  <a:latin typeface="Arial"/>
                  <a:ea typeface="Arial"/>
                  <a:cs typeface="Arial"/>
                  <a:sym typeface="Arial"/>
                </a:rPr>
                <a:t>, </a:t>
              </a:r>
              <a:r>
                <a:rPr lang="en-GB" sz="1200" b="1" i="0" u="none" strike="noStrike" cap="none">
                  <a:solidFill>
                    <a:schemeClr val="lt1"/>
                  </a:solidFill>
                  <a:latin typeface="Arial"/>
                  <a:ea typeface="Arial"/>
                  <a:cs typeface="Arial"/>
                  <a:sym typeface="Arial"/>
                </a:rPr>
                <a:t>Projekte </a:t>
              </a:r>
              <a:r>
                <a:rPr lang="en-GB" sz="1200" b="0" i="0" u="none" strike="noStrike" cap="none">
                  <a:solidFill>
                    <a:schemeClr val="lt1"/>
                  </a:solidFill>
                  <a:latin typeface="Arial"/>
                  <a:ea typeface="Arial"/>
                  <a:cs typeface="Arial"/>
                  <a:sym typeface="Arial"/>
                </a:rPr>
                <a:t>oder </a:t>
              </a:r>
              <a:r>
                <a:rPr lang="en-GB" sz="1200" b="1" i="0" u="none" strike="noStrike" cap="none">
                  <a:solidFill>
                    <a:schemeClr val="lt1"/>
                  </a:solidFill>
                  <a:latin typeface="Arial"/>
                  <a:ea typeface="Arial"/>
                  <a:cs typeface="Arial"/>
                  <a:sym typeface="Arial"/>
                </a:rPr>
                <a:t>Präsentationen am Ende einer Einheit</a:t>
              </a:r>
              <a:r>
                <a:rPr lang="en-GB" sz="1200" b="0" i="0" u="none" strike="noStrike" cap="none">
                  <a:solidFill>
                    <a:schemeClr val="lt1"/>
                  </a:solidFill>
                  <a:latin typeface="Arial"/>
                  <a:ea typeface="Arial"/>
                  <a:cs typeface="Arial"/>
                  <a:sym typeface="Arial"/>
                </a:rPr>
                <a:t>, um die kumulativen Lernergebnisse zu bewerten und die Beherrschung des Inhalts sicherzustellen.</a:t>
              </a:r>
              <a:endParaRPr sz="1200" b="0" i="0" u="none" strike="noStrike" cap="none">
                <a:solidFill>
                  <a:schemeClr val="lt1"/>
                </a:solidFill>
                <a:latin typeface="Arial"/>
                <a:ea typeface="Arial"/>
                <a:cs typeface="Arial"/>
                <a:sym typeface="Arial"/>
              </a:endParaRPr>
            </a:p>
          </p:txBody>
        </p:sp>
        <p:sp>
          <p:nvSpPr>
            <p:cNvPr id="548" name="Google Shape;548;p63"/>
            <p:cNvSpPr/>
            <p:nvPr/>
          </p:nvSpPr>
          <p:spPr>
            <a:xfrm>
              <a:off x="12208616" y="503738"/>
              <a:ext cx="603185" cy="705612"/>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63"/>
            <p:cNvSpPr txBox="1"/>
            <p:nvPr/>
          </p:nvSpPr>
          <p:spPr>
            <a:xfrm>
              <a:off x="12208616" y="644860"/>
              <a:ext cx="422230" cy="42336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50" name="Google Shape;550;p63"/>
            <p:cNvSpPr/>
            <p:nvPr/>
          </p:nvSpPr>
          <p:spPr>
            <a:xfrm>
              <a:off x="13096323" y="2980"/>
              <a:ext cx="2845212" cy="1707127"/>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3"/>
            <p:cNvSpPr txBox="1"/>
            <p:nvPr/>
          </p:nvSpPr>
          <p:spPr>
            <a:xfrm>
              <a:off x="13146323" y="52980"/>
              <a:ext cx="2745212" cy="1607127"/>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GB" sz="1600" b="1" i="0" u="none" strike="noStrike" cap="none">
                  <a:solidFill>
                    <a:schemeClr val="lt1"/>
                  </a:solidFill>
                  <a:latin typeface="Arial"/>
                  <a:ea typeface="Arial"/>
                  <a:cs typeface="Arial"/>
                  <a:sym typeface="Arial"/>
                </a:rPr>
                <a:t>Überprüfen Sie die Ausrichtung</a:t>
              </a:r>
              <a:r>
                <a:rPr lang="en-GB" sz="1600" b="0" i="0" u="none" strike="noStrike" cap="none">
                  <a:solidFill>
                    <a:schemeClr val="lt1"/>
                  </a:solidFill>
                  <a:latin typeface="Arial"/>
                  <a:ea typeface="Arial"/>
                  <a:cs typeface="Arial"/>
                  <a:sym typeface="Arial"/>
                </a:rPr>
                <a:t>:</a:t>
              </a:r>
              <a:endParaRPr sz="1600" b="0" i="0" u="none" strike="noStrike" cap="none">
                <a:solidFill>
                  <a:schemeClr val="lt1"/>
                </a:solidFill>
                <a:latin typeface="Arial"/>
                <a:ea typeface="Arial"/>
                <a:cs typeface="Arial"/>
                <a:sym typeface="Arial"/>
              </a:endParaRPr>
            </a:p>
            <a:p>
              <a:pPr marL="114300" marR="0" lvl="1" indent="-114300" algn="l" rtl="0">
                <a:lnSpc>
                  <a:spcPct val="90000"/>
                </a:lnSpc>
                <a:spcBef>
                  <a:spcPts val="560"/>
                </a:spcBef>
                <a:spcAft>
                  <a:spcPts val="0"/>
                </a:spcAft>
                <a:buClr>
                  <a:srgbClr val="000000"/>
                </a:buClr>
                <a:buSzPts val="1200"/>
                <a:buFont typeface="Arial"/>
                <a:buChar char="•"/>
              </a:pPr>
              <a:r>
                <a:rPr lang="en-GB" sz="1200" b="0" i="0" u="none" strike="noStrike" cap="none">
                  <a:solidFill>
                    <a:schemeClr val="lt1"/>
                  </a:solidFill>
                  <a:latin typeface="Arial"/>
                  <a:ea typeface="Arial"/>
                  <a:cs typeface="Arial"/>
                  <a:sym typeface="Arial"/>
                </a:rPr>
                <a:t>Überprüfen Sie regelmäßig, ob die </a:t>
              </a:r>
              <a:r>
                <a:rPr lang="en-GB" sz="1200" b="1" i="0" u="none" strike="noStrike" cap="none">
                  <a:solidFill>
                    <a:schemeClr val="lt1"/>
                  </a:solidFill>
                  <a:latin typeface="Arial"/>
                  <a:ea typeface="Arial"/>
                  <a:cs typeface="Arial"/>
                  <a:sym typeface="Arial"/>
                </a:rPr>
                <a:t>Online-Materialien </a:t>
              </a:r>
              <a:r>
                <a:rPr lang="en-GB" sz="1200" b="0" i="0" u="none" strike="noStrike" cap="none">
                  <a:solidFill>
                    <a:schemeClr val="lt1"/>
                  </a:solidFill>
                  <a:latin typeface="Arial"/>
                  <a:ea typeface="Arial"/>
                  <a:cs typeface="Arial"/>
                  <a:sym typeface="Arial"/>
                </a:rPr>
                <a:t>mit den Aufgaben im Unterricht übereinstimmen, um sicherzustellen, dass die Vorbereitung vor dem Unterricht die </a:t>
              </a:r>
              <a:r>
                <a:rPr lang="en-GB" sz="1200" b="1" i="0" u="none" strike="noStrike" cap="none">
                  <a:solidFill>
                    <a:schemeClr val="lt1"/>
                  </a:solidFill>
                  <a:latin typeface="Arial"/>
                  <a:ea typeface="Arial"/>
                  <a:cs typeface="Arial"/>
                  <a:sym typeface="Arial"/>
                </a:rPr>
                <a:t>Diskussionen im Klassenzimmer </a:t>
              </a:r>
              <a:r>
                <a:rPr lang="en-GB" sz="1200" b="0" i="0" u="none" strike="noStrike" cap="none">
                  <a:solidFill>
                    <a:schemeClr val="lt1"/>
                  </a:solidFill>
                  <a:latin typeface="Arial"/>
                  <a:ea typeface="Arial"/>
                  <a:cs typeface="Arial"/>
                  <a:sym typeface="Arial"/>
                </a:rPr>
                <a:t>und die praktische Arbeit effektiv unterstützt.</a:t>
              </a:r>
              <a:endParaRPr sz="1200" b="0" i="0" u="none" strike="noStrike" cap="none">
                <a:solidFill>
                  <a:schemeClr val="lt1"/>
                </a:solidFill>
                <a:latin typeface="Arial"/>
                <a:ea typeface="Arial"/>
                <a:cs typeface="Arial"/>
                <a:sym typeface="Arial"/>
              </a:endParaRPr>
            </a:p>
          </p:txBody>
        </p:sp>
        <p:sp>
          <p:nvSpPr>
            <p:cNvPr id="552" name="Google Shape;552;p63"/>
            <p:cNvSpPr/>
            <p:nvPr/>
          </p:nvSpPr>
          <p:spPr>
            <a:xfrm rot="5400000">
              <a:off x="14217337" y="1909273"/>
              <a:ext cx="603185" cy="705612"/>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3"/>
            <p:cNvSpPr txBox="1"/>
            <p:nvPr/>
          </p:nvSpPr>
          <p:spPr>
            <a:xfrm>
              <a:off x="14307246" y="1960487"/>
              <a:ext cx="423368" cy="42223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54" name="Google Shape;554;p63"/>
            <p:cNvSpPr/>
            <p:nvPr/>
          </p:nvSpPr>
          <p:spPr>
            <a:xfrm>
              <a:off x="13096323" y="2848193"/>
              <a:ext cx="2845212" cy="1707127"/>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3"/>
            <p:cNvSpPr txBox="1"/>
            <p:nvPr/>
          </p:nvSpPr>
          <p:spPr>
            <a:xfrm>
              <a:off x="13146323" y="2898193"/>
              <a:ext cx="2745212" cy="1607127"/>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GB" sz="1600" b="1" i="0" u="none" strike="noStrike" cap="none">
                  <a:solidFill>
                    <a:schemeClr val="lt1"/>
                  </a:solidFill>
                  <a:latin typeface="Arial"/>
                  <a:ea typeface="Arial"/>
                  <a:cs typeface="Arial"/>
                  <a:sym typeface="Arial"/>
                </a:rPr>
                <a:t>Feedback sammeln</a:t>
              </a:r>
              <a:r>
                <a:rPr lang="en-GB" sz="1600" b="0" i="0" u="none" strike="noStrike" cap="none">
                  <a:solidFill>
                    <a:schemeClr val="lt1"/>
                  </a:solidFill>
                  <a:latin typeface="Arial"/>
                  <a:ea typeface="Arial"/>
                  <a:cs typeface="Arial"/>
                  <a:sym typeface="Arial"/>
                </a:rPr>
                <a:t>:</a:t>
              </a:r>
              <a:endParaRPr sz="1600" b="0" i="0" u="none" strike="noStrike" cap="none">
                <a:solidFill>
                  <a:schemeClr val="lt1"/>
                </a:solidFill>
                <a:latin typeface="Arial"/>
                <a:ea typeface="Arial"/>
                <a:cs typeface="Arial"/>
                <a:sym typeface="Arial"/>
              </a:endParaRPr>
            </a:p>
            <a:p>
              <a:pPr marL="114300" marR="0" lvl="1" indent="-114300" algn="l" rtl="0">
                <a:lnSpc>
                  <a:spcPct val="90000"/>
                </a:lnSpc>
                <a:spcBef>
                  <a:spcPts val="560"/>
                </a:spcBef>
                <a:spcAft>
                  <a:spcPts val="0"/>
                </a:spcAft>
                <a:buClr>
                  <a:srgbClr val="000000"/>
                </a:buClr>
                <a:buSzPts val="1200"/>
                <a:buFont typeface="Arial"/>
                <a:buChar char="•"/>
              </a:pPr>
              <a:r>
                <a:rPr lang="en-GB" sz="1200" b="0" i="0" u="none" strike="noStrike" cap="none">
                  <a:solidFill>
                    <a:schemeClr val="lt1"/>
                  </a:solidFill>
                  <a:latin typeface="Arial"/>
                  <a:ea typeface="Arial"/>
                  <a:cs typeface="Arial"/>
                  <a:sym typeface="Arial"/>
                </a:rPr>
                <a:t>Bitten Sie </a:t>
              </a:r>
              <a:r>
                <a:rPr lang="en-GB" sz="1200" b="1" i="0" u="none" strike="noStrike" cap="none">
                  <a:solidFill>
                    <a:schemeClr val="lt1"/>
                  </a:solidFill>
                  <a:latin typeface="Arial"/>
                  <a:ea typeface="Arial"/>
                  <a:cs typeface="Arial"/>
                  <a:sym typeface="Arial"/>
                </a:rPr>
                <a:t>die Schüler um Feedback </a:t>
              </a:r>
              <a:r>
                <a:rPr lang="en-GB" sz="1200" b="0" i="0" u="none" strike="noStrike" cap="none">
                  <a:solidFill>
                    <a:schemeClr val="lt1"/>
                  </a:solidFill>
                  <a:latin typeface="Arial"/>
                  <a:ea typeface="Arial"/>
                  <a:cs typeface="Arial"/>
                  <a:sym typeface="Arial"/>
                </a:rPr>
                <a:t>zu ihren Erfahrungen sowohl mit den Inhalten vor dem Unterricht als auch mit den Aktivitäten im Unterricht. Nutzen Sie Umfragen oder persönliche Gespräche, um Erkenntnisse zu gewinnen.</a:t>
              </a:r>
              <a:endParaRPr sz="1200" b="0" i="0" u="none" strike="noStrike" cap="none">
                <a:solidFill>
                  <a:schemeClr val="lt1"/>
                </a:solidFill>
                <a:latin typeface="Arial"/>
                <a:ea typeface="Arial"/>
                <a:cs typeface="Arial"/>
                <a:sym typeface="Arial"/>
              </a:endParaRPr>
            </a:p>
          </p:txBody>
        </p:sp>
        <p:sp>
          <p:nvSpPr>
            <p:cNvPr id="556" name="Google Shape;556;p63"/>
            <p:cNvSpPr/>
            <p:nvPr/>
          </p:nvSpPr>
          <p:spPr>
            <a:xfrm rot="10800000">
              <a:off x="12242759" y="3348951"/>
              <a:ext cx="603185" cy="705612"/>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3"/>
            <p:cNvSpPr txBox="1"/>
            <p:nvPr/>
          </p:nvSpPr>
          <p:spPr>
            <a:xfrm>
              <a:off x="12423714" y="3490073"/>
              <a:ext cx="422230" cy="42336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58" name="Google Shape;558;p63"/>
            <p:cNvSpPr/>
            <p:nvPr/>
          </p:nvSpPr>
          <p:spPr>
            <a:xfrm>
              <a:off x="9113025" y="2848193"/>
              <a:ext cx="2845212" cy="1707127"/>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63"/>
            <p:cNvSpPr txBox="1"/>
            <p:nvPr/>
          </p:nvSpPr>
          <p:spPr>
            <a:xfrm>
              <a:off x="9163025" y="2898193"/>
              <a:ext cx="2745212" cy="1607127"/>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GB" sz="1600" b="1" i="0" u="none" strike="noStrike" cap="none">
                  <a:solidFill>
                    <a:schemeClr val="lt1"/>
                  </a:solidFill>
                  <a:latin typeface="Arial"/>
                  <a:ea typeface="Arial"/>
                  <a:cs typeface="Arial"/>
                  <a:sym typeface="Arial"/>
                </a:rPr>
                <a:t>Analysieren Sie die Leistungsdaten</a:t>
              </a:r>
              <a:r>
                <a:rPr lang="en-GB" sz="1600" b="0" i="0" u="none" strike="noStrike" cap="none">
                  <a:solidFill>
                    <a:schemeClr val="lt1"/>
                  </a:solidFill>
                  <a:latin typeface="Arial"/>
                  <a:ea typeface="Arial"/>
                  <a:cs typeface="Arial"/>
                  <a:sym typeface="Arial"/>
                </a:rPr>
                <a:t>:</a:t>
              </a:r>
              <a:endParaRPr sz="1600" b="0" i="0" u="none" strike="noStrike" cap="none">
                <a:solidFill>
                  <a:schemeClr val="lt1"/>
                </a:solidFill>
                <a:latin typeface="Arial"/>
                <a:ea typeface="Arial"/>
                <a:cs typeface="Arial"/>
                <a:sym typeface="Arial"/>
              </a:endParaRPr>
            </a:p>
            <a:p>
              <a:pPr marL="114300" marR="0" lvl="1" indent="-114300" algn="l" rtl="0">
                <a:lnSpc>
                  <a:spcPct val="90000"/>
                </a:lnSpc>
                <a:spcBef>
                  <a:spcPts val="560"/>
                </a:spcBef>
                <a:spcAft>
                  <a:spcPts val="0"/>
                </a:spcAft>
                <a:buClr>
                  <a:srgbClr val="000000"/>
                </a:buClr>
                <a:buSzPts val="1200"/>
                <a:buFont typeface="Arial"/>
                <a:buChar char="•"/>
              </a:pPr>
              <a:r>
                <a:rPr lang="en-GB" sz="1200" b="0" i="0" u="none" strike="noStrike" cap="none">
                  <a:solidFill>
                    <a:schemeClr val="lt1"/>
                  </a:solidFill>
                  <a:latin typeface="Arial"/>
                  <a:ea typeface="Arial"/>
                  <a:cs typeface="Arial"/>
                  <a:sym typeface="Arial"/>
                </a:rPr>
                <a:t>Betrachten Sie die Schülerleistungen bei formativen und summativen Beurteilungen, um Trends im Lernfortschritt zu erkennen.</a:t>
              </a:r>
              <a:endParaRPr sz="1200" b="0" i="0" u="none" strike="noStrike" cap="none">
                <a:solidFill>
                  <a:schemeClr val="lt1"/>
                </a:solidFill>
                <a:latin typeface="Arial"/>
                <a:ea typeface="Arial"/>
                <a:cs typeface="Arial"/>
                <a:sym typeface="Arial"/>
              </a:endParaRPr>
            </a:p>
          </p:txBody>
        </p:sp>
        <p:sp>
          <p:nvSpPr>
            <p:cNvPr id="560" name="Google Shape;560;p63"/>
            <p:cNvSpPr/>
            <p:nvPr/>
          </p:nvSpPr>
          <p:spPr>
            <a:xfrm rot="10800000">
              <a:off x="8259461" y="3348951"/>
              <a:ext cx="603185" cy="705612"/>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63"/>
            <p:cNvSpPr txBox="1"/>
            <p:nvPr/>
          </p:nvSpPr>
          <p:spPr>
            <a:xfrm>
              <a:off x="8440416" y="3490073"/>
              <a:ext cx="422230" cy="42336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62" name="Google Shape;562;p63"/>
            <p:cNvSpPr/>
            <p:nvPr/>
          </p:nvSpPr>
          <p:spPr>
            <a:xfrm>
              <a:off x="5129726" y="2848193"/>
              <a:ext cx="2845212" cy="1707127"/>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63"/>
            <p:cNvSpPr txBox="1"/>
            <p:nvPr/>
          </p:nvSpPr>
          <p:spPr>
            <a:xfrm>
              <a:off x="5179726" y="2898193"/>
              <a:ext cx="2745212" cy="1607127"/>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GB" sz="1600" b="1" i="0" u="none" strike="noStrike" cap="none">
                  <a:solidFill>
                    <a:schemeClr val="lt1"/>
                  </a:solidFill>
                  <a:latin typeface="Arial"/>
                  <a:ea typeface="Arial"/>
                  <a:cs typeface="Arial"/>
                  <a:sym typeface="Arial"/>
                </a:rPr>
                <a:t>Lehrstrategien anpassen</a:t>
              </a:r>
              <a:r>
                <a:rPr lang="en-GB" sz="1600" b="0" i="0" u="none" strike="noStrike" cap="none">
                  <a:solidFill>
                    <a:schemeClr val="lt1"/>
                  </a:solidFill>
                  <a:latin typeface="Arial"/>
                  <a:ea typeface="Arial"/>
                  <a:cs typeface="Arial"/>
                  <a:sym typeface="Arial"/>
                </a:rPr>
                <a:t>:</a:t>
              </a:r>
              <a:endParaRPr sz="1600" b="0" i="0" u="none" strike="noStrike" cap="none">
                <a:solidFill>
                  <a:schemeClr val="lt1"/>
                </a:solidFill>
                <a:latin typeface="Arial"/>
                <a:ea typeface="Arial"/>
                <a:cs typeface="Arial"/>
                <a:sym typeface="Arial"/>
              </a:endParaRPr>
            </a:p>
            <a:p>
              <a:pPr marL="114300" marR="0" lvl="1" indent="-114300" algn="l" rtl="0">
                <a:lnSpc>
                  <a:spcPct val="90000"/>
                </a:lnSpc>
                <a:spcBef>
                  <a:spcPts val="560"/>
                </a:spcBef>
                <a:spcAft>
                  <a:spcPts val="0"/>
                </a:spcAft>
                <a:buClr>
                  <a:srgbClr val="000000"/>
                </a:buClr>
                <a:buSzPts val="1200"/>
                <a:buFont typeface="Arial"/>
                <a:buChar char="•"/>
              </a:pPr>
              <a:r>
                <a:rPr lang="en-GB" sz="1200" b="1" i="0" u="none" strike="noStrike" cap="none">
                  <a:solidFill>
                    <a:schemeClr val="lt1"/>
                  </a:solidFill>
                  <a:latin typeface="Arial"/>
                  <a:ea typeface="Arial"/>
                  <a:cs typeface="Arial"/>
                  <a:sym typeface="Arial"/>
                </a:rPr>
                <a:t>Passen Sie </a:t>
              </a:r>
              <a:r>
                <a:rPr lang="en-GB" sz="1200" b="0" i="0" u="none" strike="noStrike" cap="none">
                  <a:solidFill>
                    <a:schemeClr val="lt1"/>
                  </a:solidFill>
                  <a:latin typeface="Arial"/>
                  <a:ea typeface="Arial"/>
                  <a:cs typeface="Arial"/>
                  <a:sym typeface="Arial"/>
                </a:rPr>
                <a:t>auf der Grundlage der Daten und des Feedbacks </a:t>
              </a:r>
              <a:r>
                <a:rPr lang="en-GB" sz="1200" b="1" i="0" u="none" strike="noStrike" cap="none">
                  <a:solidFill>
                    <a:schemeClr val="lt1"/>
                  </a:solidFill>
                  <a:latin typeface="Arial"/>
                  <a:ea typeface="Arial"/>
                  <a:cs typeface="Arial"/>
                  <a:sym typeface="Arial"/>
                </a:rPr>
                <a:t>Ihre Inhalte</a:t>
              </a:r>
              <a:r>
                <a:rPr lang="en-GB" sz="1200" b="0" i="0" u="none" strike="noStrike" cap="none">
                  <a:solidFill>
                    <a:schemeClr val="lt1"/>
                  </a:solidFill>
                  <a:latin typeface="Arial"/>
                  <a:ea typeface="Arial"/>
                  <a:cs typeface="Arial"/>
                  <a:sym typeface="Arial"/>
                </a:rPr>
                <a:t>, Unterrichtsaktivitäten oder Bewertungsmethoden </a:t>
              </a:r>
              <a:r>
                <a:rPr lang="en-GB" sz="1200" b="1" i="0" u="none" strike="noStrike" cap="none">
                  <a:solidFill>
                    <a:schemeClr val="lt1"/>
                  </a:solidFill>
                  <a:latin typeface="Arial"/>
                  <a:ea typeface="Arial"/>
                  <a:cs typeface="Arial"/>
                  <a:sym typeface="Arial"/>
                </a:rPr>
                <a:t>an</a:t>
              </a:r>
              <a:r>
                <a:rPr lang="en-GB" sz="1200" b="0" i="0" u="none" strike="noStrike" cap="none">
                  <a:solidFill>
                    <a:schemeClr val="lt1"/>
                  </a:solidFill>
                  <a:latin typeface="Arial"/>
                  <a:ea typeface="Arial"/>
                  <a:cs typeface="Arial"/>
                  <a:sym typeface="Arial"/>
                </a:rPr>
                <a:t>, um die Lernziele besser zu erreichen und die Ergebnisse der Schüler zu verbessern.</a:t>
              </a:r>
              <a:endParaRPr sz="1200" b="0" i="0" u="none" strike="noStrike" cap="none">
                <a:solidFill>
                  <a:schemeClr val="lt1"/>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B2CAD687-FC8F-8E63-E556-1632D12A497E}"/>
              </a:ext>
            </a:extLst>
          </p:cNvPr>
          <p:cNvPicPr>
            <a:picLocks noChangeAspect="1"/>
          </p:cNvPicPr>
          <p:nvPr/>
        </p:nvPicPr>
        <p:blipFill>
          <a:blip r:embed="rId7"/>
          <a:stretch>
            <a:fillRect/>
          </a:stretch>
        </p:blipFill>
        <p:spPr>
          <a:xfrm>
            <a:off x="2950741" y="9346120"/>
            <a:ext cx="1970493" cy="413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6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9" name="Google Shape;569;p6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0" name="Google Shape;570;p6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1" name="Google Shape;571;p6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2" name="Google Shape;572;p6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3" name="Google Shape;573;p6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4" name="Google Shape;574;p6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5" name="Google Shape;575;p64"/>
          <p:cNvSpPr txBox="1"/>
          <p:nvPr/>
        </p:nvSpPr>
        <p:spPr>
          <a:xfrm>
            <a:off x="818920" y="1400214"/>
            <a:ext cx="16020000" cy="104328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5400" b="1" i="0" u="none" strike="noStrike" cap="none">
                <a:solidFill>
                  <a:srgbClr val="033C5B"/>
                </a:solidFill>
                <a:latin typeface="Arial"/>
                <a:ea typeface="Arial"/>
                <a:cs typeface="Arial"/>
                <a:sym typeface="Arial"/>
              </a:rPr>
              <a:t>Bedeutung der datengestützten Verbesserung</a:t>
            </a:r>
            <a:endParaRPr sz="5400" b="1" i="0" u="none" strike="noStrike" cap="none">
              <a:solidFill>
                <a:srgbClr val="033C5B"/>
              </a:solidFill>
              <a:latin typeface="Arial"/>
              <a:ea typeface="Arial"/>
              <a:cs typeface="Arial"/>
              <a:sym typeface="Arial"/>
            </a:endParaRPr>
          </a:p>
        </p:txBody>
      </p:sp>
      <p:sp>
        <p:nvSpPr>
          <p:cNvPr id="576" name="Google Shape;576;p6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7" name="Google Shape;577;p6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8" name="Google Shape;578;p6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9" name="Google Shape;579;p6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80" name="Google Shape;580;p64"/>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581" name="Google Shape;581;p64"/>
          <p:cNvSpPr txBox="1"/>
          <p:nvPr/>
        </p:nvSpPr>
        <p:spPr>
          <a:xfrm>
            <a:off x="611782" y="2383256"/>
            <a:ext cx="15735658" cy="1246758"/>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None/>
            </a:pPr>
            <a:r>
              <a:rPr lang="en-GB" sz="2400" b="1" i="0" u="none" strike="noStrike" cap="none">
                <a:solidFill>
                  <a:srgbClr val="121212"/>
                </a:solidFill>
                <a:latin typeface="Arial"/>
                <a:ea typeface="Arial"/>
                <a:cs typeface="Arial"/>
                <a:sym typeface="Arial"/>
              </a:rPr>
              <a:t>Eine datengestützte Verbesserung ist für die Verfeinerung des Flipped-Classroom-Modells unerlässlich. Um eine kontinuierliche Verbesserung des "Flipped Classroom"-Modells zu gewährleisten, sollten Sie diese Schritt-für-Schritt-Strategien zur Nutzung von Daten für Verbesserungen befolgen:  </a:t>
            </a:r>
            <a:endParaRPr sz="1400" b="0" i="0" u="none" strike="noStrike" cap="none">
              <a:solidFill>
                <a:srgbClr val="000000"/>
              </a:solidFill>
              <a:latin typeface="Arial"/>
              <a:ea typeface="Arial"/>
              <a:cs typeface="Arial"/>
              <a:sym typeface="Arial"/>
            </a:endParaRPr>
          </a:p>
        </p:txBody>
      </p:sp>
      <p:sp>
        <p:nvSpPr>
          <p:cNvPr id="582" name="Google Shape;582;p64"/>
          <p:cNvSpPr txBox="1"/>
          <p:nvPr/>
        </p:nvSpPr>
        <p:spPr>
          <a:xfrm>
            <a:off x="857522" y="3728647"/>
            <a:ext cx="15735658" cy="4860524"/>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83" name="Google Shape;583;p64"/>
          <p:cNvGrpSpPr/>
          <p:nvPr/>
        </p:nvGrpSpPr>
        <p:grpSpPr>
          <a:xfrm>
            <a:off x="930123" y="3537608"/>
            <a:ext cx="15590456" cy="5027705"/>
            <a:chOff x="0" y="1539"/>
            <a:chExt cx="15590456" cy="5027705"/>
          </a:xfrm>
        </p:grpSpPr>
        <p:sp>
          <p:nvSpPr>
            <p:cNvPr id="584" name="Google Shape;584;p64"/>
            <p:cNvSpPr/>
            <p:nvPr/>
          </p:nvSpPr>
          <p:spPr>
            <a:xfrm>
              <a:off x="0" y="1539"/>
              <a:ext cx="15590456" cy="706033"/>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85" name="Google Shape;585;p64"/>
            <p:cNvSpPr txBox="1"/>
            <p:nvPr/>
          </p:nvSpPr>
          <p:spPr>
            <a:xfrm>
              <a:off x="34466" y="36005"/>
              <a:ext cx="15521524" cy="637101"/>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0" i="0" u="none" strike="noStrike" cap="none" dirty="0">
                  <a:solidFill>
                    <a:schemeClr val="tx1"/>
                  </a:solidFill>
                  <a:latin typeface="Arial"/>
                  <a:ea typeface="Arial"/>
                  <a:cs typeface="Arial"/>
                  <a:sym typeface="Arial"/>
                </a:rPr>
                <a:t>Quantitative </a:t>
              </a:r>
              <a:r>
                <a:rPr lang="en-GB" sz="1800" b="0" i="0" u="none" strike="noStrike" cap="none" dirty="0" err="1">
                  <a:solidFill>
                    <a:schemeClr val="tx1"/>
                  </a:solidFill>
                  <a:latin typeface="Arial"/>
                  <a:ea typeface="Arial"/>
                  <a:cs typeface="Arial"/>
                  <a:sym typeface="Arial"/>
                </a:rPr>
                <a:t>Daten</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sammeln</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Verwenden</a:t>
              </a:r>
              <a:r>
                <a:rPr lang="en-GB" sz="1800" b="0" i="0" u="none" strike="noStrike" cap="none" dirty="0">
                  <a:solidFill>
                    <a:schemeClr val="tx1"/>
                  </a:solidFill>
                  <a:latin typeface="Arial"/>
                  <a:ea typeface="Arial"/>
                  <a:cs typeface="Arial"/>
                  <a:sym typeface="Arial"/>
                </a:rPr>
                <a:t> Sie </a:t>
              </a:r>
              <a:r>
                <a:rPr lang="en-GB" sz="1800" b="0" i="0" u="none" strike="noStrike" cap="none" dirty="0" err="1">
                  <a:solidFill>
                    <a:schemeClr val="tx1"/>
                  </a:solidFill>
                  <a:latin typeface="Arial"/>
                  <a:ea typeface="Arial"/>
                  <a:cs typeface="Arial"/>
                  <a:sym typeface="Arial"/>
                </a:rPr>
                <a:t>Kennzahlen</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wie</a:t>
              </a:r>
              <a:r>
                <a:rPr lang="en-GB" sz="1800" b="0" i="0" u="none" strike="noStrike" cap="none" dirty="0">
                  <a:solidFill>
                    <a:schemeClr val="tx1"/>
                  </a:solidFill>
                  <a:latin typeface="Arial"/>
                  <a:ea typeface="Arial"/>
                  <a:cs typeface="Arial"/>
                  <a:sym typeface="Arial"/>
                </a:rPr>
                <a:t> Quiz-</a:t>
              </a:r>
              <a:r>
                <a:rPr lang="en-GB" sz="1800" b="0" i="0" u="none" strike="noStrike" cap="none" dirty="0" err="1">
                  <a:solidFill>
                    <a:schemeClr val="tx1"/>
                  </a:solidFill>
                  <a:latin typeface="Arial"/>
                  <a:ea typeface="Arial"/>
                  <a:cs typeface="Arial"/>
                  <a:sym typeface="Arial"/>
                </a:rPr>
                <a:t>Ergebnisse</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Prüfungsergebnisse</a:t>
              </a:r>
              <a:r>
                <a:rPr lang="en-GB" sz="1800" b="0" i="0" u="none" strike="noStrike" cap="none" dirty="0">
                  <a:solidFill>
                    <a:schemeClr val="tx1"/>
                  </a:solidFill>
                  <a:latin typeface="Arial"/>
                  <a:ea typeface="Arial"/>
                  <a:cs typeface="Arial"/>
                  <a:sym typeface="Arial"/>
                </a:rPr>
                <a:t> und </a:t>
              </a:r>
              <a:r>
                <a:rPr lang="en-GB" sz="1800" b="0" i="0" u="none" strike="noStrike" cap="none" dirty="0" err="1">
                  <a:solidFill>
                    <a:schemeClr val="tx1"/>
                  </a:solidFill>
                  <a:latin typeface="Arial"/>
                  <a:ea typeface="Arial"/>
                  <a:cs typeface="Arial"/>
                  <a:sym typeface="Arial"/>
                </a:rPr>
                <a:t>Anwesenheitslisten</a:t>
              </a:r>
              <a:r>
                <a:rPr lang="en-GB" sz="1800" b="0" i="0" u="none" strike="noStrike" cap="none" dirty="0">
                  <a:solidFill>
                    <a:schemeClr val="tx1"/>
                  </a:solidFill>
                  <a:latin typeface="Arial"/>
                  <a:ea typeface="Arial"/>
                  <a:cs typeface="Arial"/>
                  <a:sym typeface="Arial"/>
                </a:rPr>
                <a:t>, um die </a:t>
              </a:r>
              <a:r>
                <a:rPr lang="en-GB" sz="1800" b="0" i="0" u="none" strike="noStrike" cap="none" dirty="0" err="1">
                  <a:solidFill>
                    <a:schemeClr val="tx1"/>
                  </a:solidFill>
                  <a:latin typeface="Arial"/>
                  <a:ea typeface="Arial"/>
                  <a:cs typeface="Arial"/>
                  <a:sym typeface="Arial"/>
                </a:rPr>
                <a:t>Leistung</a:t>
              </a:r>
              <a:r>
                <a:rPr lang="en-GB" sz="1800" b="0" i="0" u="none" strike="noStrike" cap="none" dirty="0">
                  <a:solidFill>
                    <a:schemeClr val="tx1"/>
                  </a:solidFill>
                  <a:latin typeface="Arial"/>
                  <a:ea typeface="Arial"/>
                  <a:cs typeface="Arial"/>
                  <a:sym typeface="Arial"/>
                </a:rPr>
                <a:t> der </a:t>
              </a:r>
              <a:r>
                <a:rPr lang="en-GB" sz="1800" b="0" i="0" u="none" strike="noStrike" cap="none" dirty="0" err="1">
                  <a:solidFill>
                    <a:schemeClr val="tx1"/>
                  </a:solidFill>
                  <a:latin typeface="Arial"/>
                  <a:ea typeface="Arial"/>
                  <a:cs typeface="Arial"/>
                  <a:sym typeface="Arial"/>
                </a:rPr>
                <a:t>Schüler</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zu</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messen</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Sammeln</a:t>
              </a:r>
              <a:r>
                <a:rPr lang="en-GB" sz="1800" b="0" i="0" u="none" strike="noStrike" cap="none" dirty="0">
                  <a:solidFill>
                    <a:schemeClr val="tx1"/>
                  </a:solidFill>
                  <a:latin typeface="Arial"/>
                  <a:ea typeface="Arial"/>
                  <a:cs typeface="Arial"/>
                  <a:sym typeface="Arial"/>
                </a:rPr>
                <a:t> Sie </a:t>
              </a:r>
              <a:r>
                <a:rPr lang="en-GB" sz="1800" b="0" i="0" u="none" strike="noStrike" cap="none" dirty="0" err="1">
                  <a:solidFill>
                    <a:schemeClr val="tx1"/>
                  </a:solidFill>
                  <a:latin typeface="Arial"/>
                  <a:ea typeface="Arial"/>
                  <a:cs typeface="Arial"/>
                  <a:sym typeface="Arial"/>
                </a:rPr>
                <a:t>Daten</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über</a:t>
              </a:r>
              <a:r>
                <a:rPr lang="en-GB" sz="1800" b="0" i="0" u="none" strike="noStrike" cap="none" dirty="0">
                  <a:solidFill>
                    <a:schemeClr val="tx1"/>
                  </a:solidFill>
                  <a:latin typeface="Arial"/>
                  <a:ea typeface="Arial"/>
                  <a:cs typeface="Arial"/>
                  <a:sym typeface="Arial"/>
                </a:rPr>
                <a:t> das Engagement der </a:t>
              </a:r>
              <a:r>
                <a:rPr lang="en-GB" sz="1800" b="0" i="0" u="none" strike="noStrike" cap="none" dirty="0" err="1">
                  <a:solidFill>
                    <a:schemeClr val="tx1"/>
                  </a:solidFill>
                  <a:latin typeface="Arial"/>
                  <a:ea typeface="Arial"/>
                  <a:cs typeface="Arial"/>
                  <a:sym typeface="Arial"/>
                </a:rPr>
                <a:t>Schüler</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indem</a:t>
              </a:r>
              <a:r>
                <a:rPr lang="en-GB" sz="1800" b="0" i="0" u="none" strike="noStrike" cap="none" dirty="0">
                  <a:solidFill>
                    <a:schemeClr val="tx1"/>
                  </a:solidFill>
                  <a:latin typeface="Arial"/>
                  <a:ea typeface="Arial"/>
                  <a:cs typeface="Arial"/>
                  <a:sym typeface="Arial"/>
                </a:rPr>
                <a:t> Sie die </a:t>
              </a:r>
              <a:r>
                <a:rPr lang="en-GB" sz="1800" b="0" i="0" u="none" strike="noStrike" cap="none" dirty="0" err="1">
                  <a:solidFill>
                    <a:schemeClr val="tx1"/>
                  </a:solidFill>
                  <a:latin typeface="Arial"/>
                  <a:ea typeface="Arial"/>
                  <a:cs typeface="Arial"/>
                  <a:sym typeface="Arial"/>
                </a:rPr>
                <a:t>Teilnahme</a:t>
              </a:r>
              <a:r>
                <a:rPr lang="en-GB" sz="1800" b="0" i="0" u="none" strike="noStrike" cap="none" dirty="0">
                  <a:solidFill>
                    <a:schemeClr val="tx1"/>
                  </a:solidFill>
                  <a:latin typeface="Arial"/>
                  <a:ea typeface="Arial"/>
                  <a:cs typeface="Arial"/>
                  <a:sym typeface="Arial"/>
                </a:rPr>
                <a:t> an </a:t>
              </a:r>
              <a:r>
                <a:rPr lang="en-GB" sz="1800" b="0" i="0" u="none" strike="noStrike" cap="none" dirty="0" err="1">
                  <a:solidFill>
                    <a:schemeClr val="tx1"/>
                  </a:solidFill>
                  <a:latin typeface="Arial"/>
                  <a:ea typeface="Arial"/>
                  <a:cs typeface="Arial"/>
                  <a:sym typeface="Arial"/>
                </a:rPr>
                <a:t>Diskussionen</a:t>
              </a:r>
              <a:r>
                <a:rPr lang="en-GB" sz="1800" b="0" i="0" u="none" strike="noStrike" cap="none" dirty="0">
                  <a:solidFill>
                    <a:schemeClr val="tx1"/>
                  </a:solidFill>
                  <a:latin typeface="Arial"/>
                  <a:ea typeface="Arial"/>
                  <a:cs typeface="Arial"/>
                  <a:sym typeface="Arial"/>
                </a:rPr>
                <a:t> und </a:t>
              </a:r>
              <a:r>
                <a:rPr lang="en-GB" sz="1800" b="0" i="0" u="none" strike="noStrike" cap="none" dirty="0" err="1">
                  <a:solidFill>
                    <a:schemeClr val="tx1"/>
                  </a:solidFill>
                  <a:latin typeface="Arial"/>
                  <a:ea typeface="Arial"/>
                  <a:cs typeface="Arial"/>
                  <a:sym typeface="Arial"/>
                </a:rPr>
                <a:t>Gruppenaktivitäten</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verfolgen</a:t>
              </a:r>
              <a:r>
                <a:rPr lang="en-GB" sz="1800" b="0" i="0" u="none" strike="noStrike" cap="none" dirty="0">
                  <a:solidFill>
                    <a:schemeClr val="tx1"/>
                  </a:solidFill>
                  <a:latin typeface="Arial"/>
                  <a:ea typeface="Arial"/>
                  <a:cs typeface="Arial"/>
                  <a:sym typeface="Arial"/>
                </a:rPr>
                <a:t>.</a:t>
              </a:r>
              <a:endParaRPr sz="1800" b="0" i="0" u="none" strike="noStrike" cap="none" dirty="0">
                <a:solidFill>
                  <a:schemeClr val="tx1"/>
                </a:solidFill>
                <a:latin typeface="Arial"/>
                <a:ea typeface="Arial"/>
                <a:cs typeface="Arial"/>
                <a:sym typeface="Arial"/>
              </a:endParaRPr>
            </a:p>
          </p:txBody>
        </p:sp>
        <p:sp>
          <p:nvSpPr>
            <p:cNvPr id="586" name="Google Shape;586;p64"/>
            <p:cNvSpPr/>
            <p:nvPr/>
          </p:nvSpPr>
          <p:spPr>
            <a:xfrm>
              <a:off x="0" y="721818"/>
              <a:ext cx="15590456" cy="706033"/>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87" name="Google Shape;587;p64"/>
            <p:cNvSpPr txBox="1"/>
            <p:nvPr/>
          </p:nvSpPr>
          <p:spPr>
            <a:xfrm>
              <a:off x="34466" y="756284"/>
              <a:ext cx="15521524" cy="637101"/>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0" i="0" u="none" strike="noStrike" cap="none">
                  <a:solidFill>
                    <a:schemeClr val="tx1"/>
                  </a:solidFill>
                  <a:latin typeface="Arial"/>
                  <a:ea typeface="Arial"/>
                  <a:cs typeface="Arial"/>
                  <a:sym typeface="Arial"/>
                </a:rPr>
                <a:t>Qualitative Daten sammeln: Führen Sie Umfragen unter den Studierenden, Feedback-Formulare und reflektierende Aufsätze durch, um ihre Lernerfahrung, Motivation und Zufriedenheit mit dem Flipped-Classroom-Ansatz zu verstehen.</a:t>
              </a:r>
              <a:endParaRPr sz="1800" b="0" i="0" u="none" strike="noStrike" cap="none">
                <a:solidFill>
                  <a:schemeClr val="tx1"/>
                </a:solidFill>
                <a:latin typeface="Arial"/>
                <a:ea typeface="Arial"/>
                <a:cs typeface="Arial"/>
                <a:sym typeface="Arial"/>
              </a:endParaRPr>
            </a:p>
          </p:txBody>
        </p:sp>
        <p:sp>
          <p:nvSpPr>
            <p:cNvPr id="588" name="Google Shape;588;p64"/>
            <p:cNvSpPr/>
            <p:nvPr/>
          </p:nvSpPr>
          <p:spPr>
            <a:xfrm>
              <a:off x="0" y="1442096"/>
              <a:ext cx="15590456" cy="706033"/>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89" name="Google Shape;589;p64"/>
            <p:cNvSpPr txBox="1"/>
            <p:nvPr/>
          </p:nvSpPr>
          <p:spPr>
            <a:xfrm>
              <a:off x="34466" y="1476562"/>
              <a:ext cx="15521524" cy="637101"/>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0" i="0" u="none" strike="noStrike" cap="none" dirty="0" err="1">
                  <a:solidFill>
                    <a:schemeClr val="tx1"/>
                  </a:solidFill>
                  <a:latin typeface="Arial"/>
                  <a:ea typeface="Arial"/>
                  <a:cs typeface="Arial"/>
                  <a:sym typeface="Arial"/>
                </a:rPr>
                <a:t>Analysieren</a:t>
              </a:r>
              <a:r>
                <a:rPr lang="en-GB" sz="1800" b="0" i="0" u="none" strike="noStrike" cap="none" dirty="0">
                  <a:solidFill>
                    <a:schemeClr val="tx1"/>
                  </a:solidFill>
                  <a:latin typeface="Arial"/>
                  <a:ea typeface="Arial"/>
                  <a:cs typeface="Arial"/>
                  <a:sym typeface="Arial"/>
                </a:rPr>
                <a:t> Sie die </a:t>
              </a:r>
              <a:r>
                <a:rPr lang="en-GB" sz="1800" b="0" i="0" u="none" strike="noStrike" cap="none" dirty="0" err="1">
                  <a:solidFill>
                    <a:schemeClr val="tx1"/>
                  </a:solidFill>
                  <a:latin typeface="Arial"/>
                  <a:ea typeface="Arial"/>
                  <a:cs typeface="Arial"/>
                  <a:sym typeface="Arial"/>
                </a:rPr>
                <a:t>Schülerleistungen</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Überprüfen</a:t>
              </a:r>
              <a:r>
                <a:rPr lang="en-GB" sz="1800" b="0" i="0" u="none" strike="noStrike" cap="none" dirty="0">
                  <a:solidFill>
                    <a:schemeClr val="tx1"/>
                  </a:solidFill>
                  <a:latin typeface="Arial"/>
                  <a:ea typeface="Arial"/>
                  <a:cs typeface="Arial"/>
                  <a:sym typeface="Arial"/>
                </a:rPr>
                <a:t> Sie die </a:t>
              </a:r>
              <a:r>
                <a:rPr lang="en-GB" sz="1800" b="0" i="0" u="none" strike="noStrike" cap="none" dirty="0" err="1">
                  <a:solidFill>
                    <a:schemeClr val="tx1"/>
                  </a:solidFill>
                  <a:latin typeface="Arial"/>
                  <a:ea typeface="Arial"/>
                  <a:cs typeface="Arial"/>
                  <a:sym typeface="Arial"/>
                </a:rPr>
                <a:t>Daten</a:t>
              </a:r>
              <a:r>
                <a:rPr lang="en-GB" sz="1800" b="0" i="0" u="none" strike="noStrike" cap="none" dirty="0">
                  <a:solidFill>
                    <a:schemeClr val="tx1"/>
                  </a:solidFill>
                  <a:latin typeface="Arial"/>
                  <a:ea typeface="Arial"/>
                  <a:cs typeface="Arial"/>
                  <a:sym typeface="Arial"/>
                </a:rPr>
                <a:t>, um Trends in den </a:t>
              </a:r>
              <a:r>
                <a:rPr lang="en-GB" sz="1800" b="0" i="0" u="none" strike="noStrike" cap="none" dirty="0" err="1">
                  <a:solidFill>
                    <a:schemeClr val="tx1"/>
                  </a:solidFill>
                  <a:latin typeface="Arial"/>
                  <a:ea typeface="Arial"/>
                  <a:cs typeface="Arial"/>
                  <a:sym typeface="Arial"/>
                </a:rPr>
                <a:t>Fortschritten</a:t>
              </a:r>
              <a:r>
                <a:rPr lang="en-GB" sz="1800" b="0" i="0" u="none" strike="noStrike" cap="none" dirty="0">
                  <a:solidFill>
                    <a:schemeClr val="tx1"/>
                  </a:solidFill>
                  <a:latin typeface="Arial"/>
                  <a:ea typeface="Arial"/>
                  <a:cs typeface="Arial"/>
                  <a:sym typeface="Arial"/>
                </a:rPr>
                <a:t> der </a:t>
              </a:r>
              <a:r>
                <a:rPr lang="en-GB" sz="1800" b="0" i="0" u="none" strike="noStrike" cap="none" dirty="0" err="1">
                  <a:solidFill>
                    <a:schemeClr val="tx1"/>
                  </a:solidFill>
                  <a:latin typeface="Arial"/>
                  <a:ea typeface="Arial"/>
                  <a:cs typeface="Arial"/>
                  <a:sym typeface="Arial"/>
                </a:rPr>
                <a:t>Schüler</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zu</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erkennen</a:t>
              </a:r>
              <a:r>
                <a:rPr lang="en-GB" sz="1800" b="0" i="0" u="none" strike="noStrike" cap="none" dirty="0">
                  <a:solidFill>
                    <a:schemeClr val="tx1"/>
                  </a:solidFill>
                  <a:latin typeface="Arial"/>
                  <a:ea typeface="Arial"/>
                  <a:cs typeface="Arial"/>
                  <a:sym typeface="Arial"/>
                </a:rPr>
                <a:t>, und </a:t>
              </a:r>
              <a:r>
                <a:rPr lang="en-GB" sz="1800" b="0" i="0" u="none" strike="noStrike" cap="none" dirty="0" err="1">
                  <a:solidFill>
                    <a:schemeClr val="tx1"/>
                  </a:solidFill>
                  <a:latin typeface="Arial"/>
                  <a:ea typeface="Arial"/>
                  <a:cs typeface="Arial"/>
                  <a:sym typeface="Arial"/>
                </a:rPr>
                <a:t>stellen</a:t>
              </a:r>
              <a:r>
                <a:rPr lang="en-GB" sz="1800" b="0" i="0" u="none" strike="noStrike" cap="none" dirty="0">
                  <a:solidFill>
                    <a:schemeClr val="tx1"/>
                  </a:solidFill>
                  <a:latin typeface="Arial"/>
                  <a:ea typeface="Arial"/>
                  <a:cs typeface="Arial"/>
                  <a:sym typeface="Arial"/>
                </a:rPr>
                <a:t> Sie fest, in </a:t>
              </a:r>
              <a:r>
                <a:rPr lang="en-GB" sz="1800" b="0" i="0" u="none" strike="noStrike" cap="none" dirty="0" err="1">
                  <a:solidFill>
                    <a:schemeClr val="tx1"/>
                  </a:solidFill>
                  <a:latin typeface="Arial"/>
                  <a:ea typeface="Arial"/>
                  <a:cs typeface="Arial"/>
                  <a:sym typeface="Arial"/>
                </a:rPr>
                <a:t>welchen</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Bereichen</a:t>
              </a:r>
              <a:r>
                <a:rPr lang="en-GB" sz="1800" b="0" i="0" u="none" strike="noStrike" cap="none" dirty="0">
                  <a:solidFill>
                    <a:schemeClr val="tx1"/>
                  </a:solidFill>
                  <a:latin typeface="Arial"/>
                  <a:ea typeface="Arial"/>
                  <a:cs typeface="Arial"/>
                  <a:sym typeface="Arial"/>
                </a:rPr>
                <a:t> die </a:t>
              </a:r>
              <a:r>
                <a:rPr lang="en-GB" sz="1800" b="0" i="0" u="none" strike="noStrike" cap="none" dirty="0" err="1">
                  <a:solidFill>
                    <a:schemeClr val="tx1"/>
                  </a:solidFill>
                  <a:latin typeface="Arial"/>
                  <a:ea typeface="Arial"/>
                  <a:cs typeface="Arial"/>
                  <a:sym typeface="Arial"/>
                </a:rPr>
                <a:t>Schüler</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hervorragende</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Leistungen</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erbringen</a:t>
              </a:r>
              <a:r>
                <a:rPr lang="en-GB" sz="1800" b="0" i="0" u="none" strike="noStrike" cap="none" dirty="0">
                  <a:solidFill>
                    <a:schemeClr val="tx1"/>
                  </a:solidFill>
                  <a:latin typeface="Arial"/>
                  <a:ea typeface="Arial"/>
                  <a:cs typeface="Arial"/>
                  <a:sym typeface="Arial"/>
                </a:rPr>
                <a:t> und in </a:t>
              </a:r>
              <a:r>
                <a:rPr lang="en-GB" sz="1800" b="0" i="0" u="none" strike="noStrike" cap="none" dirty="0" err="1">
                  <a:solidFill>
                    <a:schemeClr val="tx1"/>
                  </a:solidFill>
                  <a:latin typeface="Arial"/>
                  <a:ea typeface="Arial"/>
                  <a:cs typeface="Arial"/>
                  <a:sym typeface="Arial"/>
                </a:rPr>
                <a:t>welchen</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Bereichen</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sie</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Schwierigkeiten</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haben</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könnten</a:t>
              </a:r>
              <a:r>
                <a:rPr lang="en-GB" sz="1800" b="0" i="0" u="none" strike="noStrike" cap="none" dirty="0">
                  <a:solidFill>
                    <a:schemeClr val="tx1"/>
                  </a:solidFill>
                  <a:latin typeface="Arial"/>
                  <a:ea typeface="Arial"/>
                  <a:cs typeface="Arial"/>
                  <a:sym typeface="Arial"/>
                </a:rPr>
                <a:t>.</a:t>
              </a:r>
              <a:endParaRPr sz="1800" b="0" i="0" u="none" strike="noStrike" cap="none" dirty="0">
                <a:solidFill>
                  <a:schemeClr val="tx1"/>
                </a:solidFill>
                <a:latin typeface="Arial"/>
                <a:ea typeface="Arial"/>
                <a:cs typeface="Arial"/>
                <a:sym typeface="Arial"/>
              </a:endParaRPr>
            </a:p>
          </p:txBody>
        </p:sp>
        <p:sp>
          <p:nvSpPr>
            <p:cNvPr id="590" name="Google Shape;590;p64"/>
            <p:cNvSpPr/>
            <p:nvPr/>
          </p:nvSpPr>
          <p:spPr>
            <a:xfrm>
              <a:off x="0" y="2162375"/>
              <a:ext cx="15590456" cy="706033"/>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91" name="Google Shape;591;p64"/>
            <p:cNvSpPr txBox="1"/>
            <p:nvPr/>
          </p:nvSpPr>
          <p:spPr>
            <a:xfrm>
              <a:off x="34466" y="2196841"/>
              <a:ext cx="15521524" cy="637101"/>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0" i="0" u="none" strike="noStrike" cap="none">
                  <a:solidFill>
                    <a:schemeClr val="tx1"/>
                  </a:solidFill>
                  <a:latin typeface="Arial"/>
                  <a:ea typeface="Arial"/>
                  <a:cs typeface="Arial"/>
                  <a:sym typeface="Arial"/>
                </a:rPr>
                <a:t>Bewerten Sie Engagement und Beteiligung: Bewerten Sie, wie aktiv die Schüler an den Aktivitäten vor und während des Unterrichts teilnehmen. Achten Sie auf Muster von hohem oder geringem Engagement und ermitteln Sie die Ursachen. </a:t>
              </a:r>
              <a:endParaRPr sz="1800" b="0" i="0" u="none" strike="noStrike" cap="none">
                <a:solidFill>
                  <a:schemeClr val="tx1"/>
                </a:solidFill>
                <a:latin typeface="Arial"/>
                <a:ea typeface="Arial"/>
                <a:cs typeface="Arial"/>
                <a:sym typeface="Arial"/>
              </a:endParaRPr>
            </a:p>
          </p:txBody>
        </p:sp>
        <p:sp>
          <p:nvSpPr>
            <p:cNvPr id="592" name="Google Shape;592;p64"/>
            <p:cNvSpPr/>
            <p:nvPr/>
          </p:nvSpPr>
          <p:spPr>
            <a:xfrm>
              <a:off x="0" y="2882653"/>
              <a:ext cx="15590456" cy="706033"/>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93" name="Google Shape;593;p64"/>
            <p:cNvSpPr txBox="1"/>
            <p:nvPr/>
          </p:nvSpPr>
          <p:spPr>
            <a:xfrm>
              <a:off x="34466" y="2917119"/>
              <a:ext cx="15521524" cy="637101"/>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0" i="0" u="none" strike="noStrike" cap="none">
                  <a:solidFill>
                    <a:schemeClr val="tx1"/>
                  </a:solidFill>
                  <a:latin typeface="Arial"/>
                  <a:ea typeface="Arial"/>
                  <a:cs typeface="Arial"/>
                  <a:sym typeface="Arial"/>
                </a:rPr>
                <a:t>Lernergebnisse vergleichen: Vergleichen Sie die aktuellen Lernergebnisse mit früheren Semestern oder Klassen, in denen traditionelle Lehrmethoden verwendet wurden. Bewerten Sie, ob das Flipped-Classroom-Modell zu messbaren Verbesserungen der Schülerleistungen geführt hat.</a:t>
              </a:r>
              <a:endParaRPr sz="1800" b="0" i="0" u="none" strike="noStrike" cap="none">
                <a:solidFill>
                  <a:schemeClr val="tx1"/>
                </a:solidFill>
                <a:latin typeface="Arial"/>
                <a:ea typeface="Arial"/>
                <a:cs typeface="Arial"/>
                <a:sym typeface="Arial"/>
              </a:endParaRPr>
            </a:p>
          </p:txBody>
        </p:sp>
        <p:sp>
          <p:nvSpPr>
            <p:cNvPr id="594" name="Google Shape;594;p64"/>
            <p:cNvSpPr/>
            <p:nvPr/>
          </p:nvSpPr>
          <p:spPr>
            <a:xfrm>
              <a:off x="0" y="3602932"/>
              <a:ext cx="15590456" cy="706033"/>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95" name="Google Shape;595;p64"/>
            <p:cNvSpPr txBox="1"/>
            <p:nvPr/>
          </p:nvSpPr>
          <p:spPr>
            <a:xfrm>
              <a:off x="34466" y="3637398"/>
              <a:ext cx="15521524" cy="637101"/>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0" i="0" u="none" strike="noStrike" cap="none">
                  <a:solidFill>
                    <a:schemeClr val="tx1"/>
                  </a:solidFill>
                  <a:latin typeface="Arial"/>
                  <a:ea typeface="Arial"/>
                  <a:cs typeface="Arial"/>
                  <a:sym typeface="Arial"/>
                </a:rPr>
                <a:t>Identifizieren Sie verbesserungswürdige Bereiche: Ermitteln Sie auf der Grundlage Ihrer Analyse spezifische Bereiche, in denen der umgedrehte Unterricht verbessert werden kann - sei es durch eine veränderte Vermittlung von Inhalten, eine bessere Zusammenarbeit oder die Bereitstellung von mehr Ressourcen für Schüler mit Schwierigkeiten.</a:t>
              </a:r>
              <a:endParaRPr sz="1800" b="0" i="0" u="none" strike="noStrike" cap="none">
                <a:solidFill>
                  <a:schemeClr val="tx1"/>
                </a:solidFill>
                <a:latin typeface="Arial"/>
                <a:ea typeface="Arial"/>
                <a:cs typeface="Arial"/>
                <a:sym typeface="Arial"/>
              </a:endParaRPr>
            </a:p>
          </p:txBody>
        </p:sp>
        <p:sp>
          <p:nvSpPr>
            <p:cNvPr id="596" name="Google Shape;596;p64"/>
            <p:cNvSpPr/>
            <p:nvPr/>
          </p:nvSpPr>
          <p:spPr>
            <a:xfrm>
              <a:off x="0" y="4323211"/>
              <a:ext cx="15590456" cy="706033"/>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97" name="Google Shape;597;p64"/>
            <p:cNvSpPr txBox="1"/>
            <p:nvPr/>
          </p:nvSpPr>
          <p:spPr>
            <a:xfrm>
              <a:off x="34466" y="4357677"/>
              <a:ext cx="15521524" cy="637101"/>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0" i="0" u="none" strike="noStrike" cap="none">
                  <a:solidFill>
                    <a:schemeClr val="tx1"/>
                  </a:solidFill>
                  <a:latin typeface="Arial"/>
                  <a:ea typeface="Arial"/>
                  <a:cs typeface="Arial"/>
                  <a:sym typeface="Arial"/>
                </a:rPr>
                <a:t>Änderungen umsetzen: Nutzen Sie die aus den Daten gewonnenen Erkenntnisse, um Unterrichtsmethoden anzupassen, Inhalte zu aktualisieren oder Bewertungen zu ändern. Überprüfen Sie regelmäßig die Wirksamkeit dieser Änderungen, um eine kontinuierliche Verbesserung zu gewährleisten.</a:t>
              </a:r>
              <a:endParaRPr sz="1800" b="0" i="0" u="none" strike="noStrike" cap="none">
                <a:solidFill>
                  <a:schemeClr val="tx1"/>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C5B4F686-9798-A6B6-095C-C38644365454}"/>
              </a:ext>
            </a:extLst>
          </p:cNvPr>
          <p:cNvPicPr>
            <a:picLocks noChangeAspect="1"/>
          </p:cNvPicPr>
          <p:nvPr/>
        </p:nvPicPr>
        <p:blipFill>
          <a:blip r:embed="rId7"/>
          <a:stretch>
            <a:fillRect/>
          </a:stretch>
        </p:blipFill>
        <p:spPr>
          <a:xfrm>
            <a:off x="2950741" y="9346120"/>
            <a:ext cx="1970493" cy="413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6"/>
        <p:cNvGrpSpPr/>
        <p:nvPr/>
      </p:nvGrpSpPr>
      <p:grpSpPr>
        <a:xfrm>
          <a:off x="0" y="0"/>
          <a:ext cx="0" cy="0"/>
          <a:chOff x="0" y="0"/>
          <a:chExt cx="0" cy="0"/>
        </a:xfrm>
      </p:grpSpPr>
      <p:sp>
        <p:nvSpPr>
          <p:cNvPr id="97" name="Google Shape;97;p34"/>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33C5B"/>
              </a:buClr>
              <a:buSzPts val="6999"/>
              <a:buFont typeface="Arial"/>
              <a:buNone/>
            </a:pPr>
            <a:r>
              <a:rPr lang="en-GB" sz="6999" b="1" i="0" u="none" strike="noStrike" cap="none">
                <a:solidFill>
                  <a:srgbClr val="033C5B"/>
                </a:solidFill>
                <a:latin typeface="Arial"/>
                <a:ea typeface="Arial"/>
                <a:cs typeface="Arial"/>
                <a:sym typeface="Arial"/>
              </a:rPr>
              <a:t>Lernziele</a:t>
            </a:r>
            <a:endParaRPr sz="1400" b="1" i="0" u="none" strike="noStrike" cap="none">
              <a:solidFill>
                <a:srgbClr val="000000"/>
              </a:solidFill>
              <a:latin typeface="Arial"/>
              <a:ea typeface="Arial"/>
              <a:cs typeface="Arial"/>
              <a:sym typeface="Arial"/>
            </a:endParaRPr>
          </a:p>
        </p:txBody>
      </p:sp>
      <p:sp>
        <p:nvSpPr>
          <p:cNvPr id="98" name="Google Shape;98;p34"/>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9" name="Google Shape;99;p34"/>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0" name="Google Shape;100;p34"/>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1" name="Google Shape;101;p34"/>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 name="Google Shape;102;p34"/>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 name="Google Shape;103;p34"/>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5" name="Google Shape;105;p34"/>
          <p:cNvSpPr txBox="1"/>
          <p:nvPr/>
        </p:nvSpPr>
        <p:spPr>
          <a:xfrm>
            <a:off x="791999" y="3456000"/>
            <a:ext cx="7668000" cy="4246914"/>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None/>
            </a:pPr>
            <a:r>
              <a:rPr lang="en-GB" sz="2400" b="0" i="0" u="none" strike="noStrike" cap="none">
                <a:solidFill>
                  <a:srgbClr val="121212"/>
                </a:solidFill>
                <a:latin typeface="Arial"/>
                <a:ea typeface="Arial"/>
                <a:cs typeface="Arial"/>
                <a:sym typeface="Arial"/>
              </a:rPr>
              <a:t>Am Ende dieser Einheit werden die Teilnehmer in der Lage sein:</a:t>
            </a:r>
            <a:endParaRPr/>
          </a:p>
          <a:p>
            <a:pPr marL="645159" marR="0" lvl="1" indent="-342900" algn="l" rtl="0">
              <a:lnSpc>
                <a:spcPct val="100000"/>
              </a:lnSpc>
              <a:spcBef>
                <a:spcPts val="0"/>
              </a:spcBef>
              <a:spcAft>
                <a:spcPts val="0"/>
              </a:spcAft>
              <a:buClr>
                <a:srgbClr val="121212"/>
              </a:buClr>
              <a:buSzPts val="2400"/>
              <a:buFont typeface="Noto Sans Symbols"/>
              <a:buChar char="▪"/>
            </a:pPr>
            <a:r>
              <a:rPr lang="en-GB" sz="2400" b="0" i="0" u="none" strike="noStrike" cap="none">
                <a:solidFill>
                  <a:srgbClr val="121212"/>
                </a:solidFill>
                <a:latin typeface="Arial"/>
                <a:ea typeface="Arial"/>
                <a:cs typeface="Arial"/>
                <a:sym typeface="Arial"/>
              </a:rPr>
              <a:t>Einführung von standardisierten Prozessen und Richtlinien für die Umsetzung von Flipped Classroom, um die Qualität und Kohärenz der Bildungserfahrungen zu gewährleisten</a:t>
            </a:r>
            <a:endParaRPr sz="1400" b="0" i="0" u="none" strike="noStrike" cap="none">
              <a:solidFill>
                <a:srgbClr val="000000"/>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en-GB" sz="2400" b="0" i="0" u="none" strike="noStrike" cap="none">
                <a:solidFill>
                  <a:srgbClr val="121212"/>
                </a:solidFill>
                <a:latin typeface="Arial"/>
                <a:ea typeface="Arial"/>
                <a:cs typeface="Arial"/>
                <a:sym typeface="Arial"/>
              </a:rPr>
              <a:t>Identifizierung von Strategien und Überlegungen, die für die Skalierung und Nachhaltigkeit von Flipped-Classroom-Initiativen wichtig sind</a:t>
            </a:r>
            <a:endParaRPr sz="1400" b="0" i="0" u="none" strike="noStrike" cap="none">
              <a:solidFill>
                <a:srgbClr val="000000"/>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en-GB" sz="2400" b="0" i="0" u="none" strike="noStrike" cap="none">
                <a:solidFill>
                  <a:srgbClr val="121212"/>
                </a:solidFill>
                <a:latin typeface="Arial"/>
                <a:ea typeface="Arial"/>
                <a:cs typeface="Arial"/>
                <a:sym typeface="Arial"/>
              </a:rPr>
              <a:t>ihre Einrichtungen auf künftige Bildungstrends vorzubereiten, indem sie innovative Lehrmodelle einführen und digitale Technologien integrieren</a:t>
            </a:r>
            <a:endParaRPr sz="1400" b="0" i="0" u="none" strike="noStrike" cap="none">
              <a:solidFill>
                <a:srgbClr val="000000"/>
              </a:solidFill>
              <a:latin typeface="Arial"/>
              <a:ea typeface="Arial"/>
              <a:cs typeface="Arial"/>
              <a:sym typeface="Arial"/>
            </a:endParaRPr>
          </a:p>
        </p:txBody>
      </p:sp>
      <p:pic>
        <p:nvPicPr>
          <p:cNvPr id="106" name="Google Shape;106;p34"/>
          <p:cNvPicPr preferRelativeResize="0"/>
          <p:nvPr/>
        </p:nvPicPr>
        <p:blipFill rotWithShape="1">
          <a:blip r:embed="rId7">
            <a:alphaModFix/>
          </a:blip>
          <a:srcRect/>
          <a:stretch/>
        </p:blipFill>
        <p:spPr>
          <a:xfrm>
            <a:off x="5473078" y="9263660"/>
            <a:ext cx="1047619" cy="380952"/>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D9313AC0-4A5F-903A-A2E2-49841F465C11}"/>
              </a:ext>
            </a:extLst>
          </p:cNvPr>
          <p:cNvPicPr>
            <a:picLocks noChangeAspect="1"/>
          </p:cNvPicPr>
          <p:nvPr/>
        </p:nvPicPr>
        <p:blipFill>
          <a:blip r:embed="rId8"/>
          <a:stretch>
            <a:fillRect/>
          </a:stretch>
        </p:blipFill>
        <p:spPr>
          <a:xfrm>
            <a:off x="2716931" y="9176515"/>
            <a:ext cx="2697883" cy="56600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6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3" name="Google Shape;603;p6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4" name="Google Shape;604;p6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5" name="Google Shape;605;p6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6" name="Google Shape;606;p6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7" name="Google Shape;607;p6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8" name="Google Shape;608;p6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9" name="Google Shape;609;p65"/>
          <p:cNvSpPr txBox="1"/>
          <p:nvPr/>
        </p:nvSpPr>
        <p:spPr>
          <a:xfrm>
            <a:off x="818920" y="1400214"/>
            <a:ext cx="16020000" cy="48172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5400" b="1" i="0" u="none" strike="noStrike" cap="none">
                <a:solidFill>
                  <a:srgbClr val="033C5B"/>
                </a:solidFill>
                <a:latin typeface="Arial"/>
                <a:ea typeface="Arial"/>
                <a:cs typeface="Arial"/>
                <a:sym typeface="Arial"/>
              </a:rPr>
              <a:t>Schlüsselfaktoren für die Nachhaltigkeit des "flipped classroom</a:t>
            </a:r>
            <a:endParaRPr sz="5400" b="1" i="0" u="none" strike="noStrike" cap="none">
              <a:solidFill>
                <a:srgbClr val="033C5B"/>
              </a:solidFill>
              <a:latin typeface="Arial"/>
              <a:ea typeface="Arial"/>
              <a:cs typeface="Arial"/>
              <a:sym typeface="Arial"/>
            </a:endParaRPr>
          </a:p>
        </p:txBody>
      </p:sp>
      <p:sp>
        <p:nvSpPr>
          <p:cNvPr id="610" name="Google Shape;610;p6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1" name="Google Shape;611;p6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2" name="Google Shape;612;p6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3" name="Google Shape;613;p6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614" name="Google Shape;614;p65"/>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615" name="Google Shape;615;p65"/>
          <p:cNvGrpSpPr/>
          <p:nvPr/>
        </p:nvGrpSpPr>
        <p:grpSpPr>
          <a:xfrm>
            <a:off x="1661735" y="3041018"/>
            <a:ext cx="14127230" cy="4244259"/>
            <a:chOff x="0" y="1327"/>
            <a:chExt cx="14127230" cy="4244259"/>
          </a:xfrm>
        </p:grpSpPr>
        <p:sp>
          <p:nvSpPr>
            <p:cNvPr id="616" name="Google Shape;616;p65"/>
            <p:cNvSpPr/>
            <p:nvPr/>
          </p:nvSpPr>
          <p:spPr>
            <a:xfrm>
              <a:off x="2825446" y="1327"/>
              <a:ext cx="11301784" cy="1360339"/>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5"/>
            <p:cNvSpPr txBox="1"/>
            <p:nvPr/>
          </p:nvSpPr>
          <p:spPr>
            <a:xfrm>
              <a:off x="2825446" y="1327"/>
              <a:ext cx="11301784" cy="1360339"/>
            </a:xfrm>
            <a:prstGeom prst="rect">
              <a:avLst/>
            </a:prstGeom>
            <a:noFill/>
            <a:ln>
              <a:noFill/>
            </a:ln>
          </p:spPr>
          <p:txBody>
            <a:bodyPr spcFirstLastPara="1" wrap="square" lIns="219275" tIns="345525" rIns="219275" bIns="3455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Einbindung der Beteiligten auf allen Ebenen (Lehrkräfte, Schüler, Verwaltungsangestellte), um ein förderliches Lernumfeld zu schaffen.</a:t>
              </a:r>
              <a:endParaRPr/>
            </a:p>
          </p:txBody>
        </p:sp>
        <p:sp>
          <p:nvSpPr>
            <p:cNvPr id="618" name="Google Shape;618;p65"/>
            <p:cNvSpPr/>
            <p:nvPr/>
          </p:nvSpPr>
          <p:spPr>
            <a:xfrm>
              <a:off x="0" y="1327"/>
              <a:ext cx="2825446" cy="1360339"/>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5"/>
            <p:cNvSpPr txBox="1"/>
            <p:nvPr/>
          </p:nvSpPr>
          <p:spPr>
            <a:xfrm>
              <a:off x="0" y="1327"/>
              <a:ext cx="2825446" cy="1360339"/>
            </a:xfrm>
            <a:prstGeom prst="rect">
              <a:avLst/>
            </a:prstGeom>
            <a:noFill/>
            <a:ln>
              <a:noFill/>
            </a:ln>
          </p:spPr>
          <p:txBody>
            <a:bodyPr spcFirstLastPara="1" wrap="square" lIns="149500" tIns="134350" rIns="149500" bIns="13435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GB" sz="2800" b="0" i="0" u="none" strike="noStrike" cap="none">
                  <a:solidFill>
                    <a:srgbClr val="000000"/>
                  </a:solidFill>
                  <a:latin typeface="Arial"/>
                  <a:ea typeface="Arial"/>
                  <a:cs typeface="Arial"/>
                  <a:sym typeface="Arial"/>
                </a:rPr>
                <a:t>Aktivieren Sie</a:t>
              </a:r>
              <a:endParaRPr/>
            </a:p>
          </p:txBody>
        </p:sp>
        <p:sp>
          <p:nvSpPr>
            <p:cNvPr id="620" name="Google Shape;620;p65"/>
            <p:cNvSpPr/>
            <p:nvPr/>
          </p:nvSpPr>
          <p:spPr>
            <a:xfrm>
              <a:off x="2825446" y="1443287"/>
              <a:ext cx="11301784" cy="1360339"/>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5"/>
            <p:cNvSpPr txBox="1"/>
            <p:nvPr/>
          </p:nvSpPr>
          <p:spPr>
            <a:xfrm>
              <a:off x="2825446" y="1443287"/>
              <a:ext cx="11301784" cy="1360339"/>
            </a:xfrm>
            <a:prstGeom prst="rect">
              <a:avLst/>
            </a:prstGeom>
            <a:noFill/>
            <a:ln>
              <a:noFill/>
            </a:ln>
          </p:spPr>
          <p:txBody>
            <a:bodyPr spcFirstLastPara="1" wrap="square" lIns="219275" tIns="345525" rIns="219275" bIns="3455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Ständige Aktualisierung und Unterstützung der Technologie für Lehrkräfte und Schüler.</a:t>
              </a:r>
              <a:endParaRPr/>
            </a:p>
          </p:txBody>
        </p:sp>
        <p:sp>
          <p:nvSpPr>
            <p:cNvPr id="622" name="Google Shape;622;p65"/>
            <p:cNvSpPr/>
            <p:nvPr/>
          </p:nvSpPr>
          <p:spPr>
            <a:xfrm>
              <a:off x="0" y="1443287"/>
              <a:ext cx="2825446" cy="1360339"/>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5"/>
            <p:cNvSpPr txBox="1"/>
            <p:nvPr/>
          </p:nvSpPr>
          <p:spPr>
            <a:xfrm>
              <a:off x="0" y="1443287"/>
              <a:ext cx="2825446" cy="1360339"/>
            </a:xfrm>
            <a:prstGeom prst="rect">
              <a:avLst/>
            </a:prstGeom>
            <a:noFill/>
            <a:ln>
              <a:noFill/>
            </a:ln>
          </p:spPr>
          <p:txBody>
            <a:bodyPr spcFirstLastPara="1" wrap="square" lIns="149500" tIns="134350" rIns="149500" bIns="13435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GB" sz="2800" b="0" i="0" u="none" strike="noStrike" cap="none">
                  <a:solidFill>
                    <a:srgbClr val="000000"/>
                  </a:solidFill>
                  <a:latin typeface="Arial"/>
                  <a:ea typeface="Arial"/>
                  <a:cs typeface="Arial"/>
                  <a:sym typeface="Arial"/>
                </a:rPr>
                <a:t>Sicherstellen</a:t>
              </a:r>
              <a:endParaRPr/>
            </a:p>
          </p:txBody>
        </p:sp>
        <p:sp>
          <p:nvSpPr>
            <p:cNvPr id="624" name="Google Shape;624;p65"/>
            <p:cNvSpPr/>
            <p:nvPr/>
          </p:nvSpPr>
          <p:spPr>
            <a:xfrm>
              <a:off x="2825446" y="2885247"/>
              <a:ext cx="11301784" cy="1360339"/>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5"/>
            <p:cNvSpPr txBox="1"/>
            <p:nvPr/>
          </p:nvSpPr>
          <p:spPr>
            <a:xfrm>
              <a:off x="2825446" y="2885247"/>
              <a:ext cx="11301784" cy="1360339"/>
            </a:xfrm>
            <a:prstGeom prst="rect">
              <a:avLst/>
            </a:prstGeom>
            <a:noFill/>
            <a:ln>
              <a:noFill/>
            </a:ln>
          </p:spPr>
          <p:txBody>
            <a:bodyPr spcFirstLastPara="1" wrap="square" lIns="219275" tIns="345525" rIns="219275" bIns="3455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Förderung von kollaborativen Lerngemeinschaften, um die gemeinsame Nutzung von Ressourcen und Ideen zu fördern.</a:t>
              </a:r>
              <a:endParaRPr/>
            </a:p>
          </p:txBody>
        </p:sp>
        <p:sp>
          <p:nvSpPr>
            <p:cNvPr id="626" name="Google Shape;626;p65"/>
            <p:cNvSpPr/>
            <p:nvPr/>
          </p:nvSpPr>
          <p:spPr>
            <a:xfrm>
              <a:off x="0" y="2885247"/>
              <a:ext cx="2825446" cy="1360339"/>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5"/>
            <p:cNvSpPr txBox="1"/>
            <p:nvPr/>
          </p:nvSpPr>
          <p:spPr>
            <a:xfrm>
              <a:off x="0" y="2885247"/>
              <a:ext cx="2825446" cy="1360339"/>
            </a:xfrm>
            <a:prstGeom prst="rect">
              <a:avLst/>
            </a:prstGeom>
            <a:noFill/>
            <a:ln>
              <a:noFill/>
            </a:ln>
          </p:spPr>
          <p:txBody>
            <a:bodyPr spcFirstLastPara="1" wrap="square" lIns="149500" tIns="134350" rIns="149500" bIns="13435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GB" sz="2800" b="0" i="0" u="none" strike="noStrike" cap="none">
                  <a:solidFill>
                    <a:srgbClr val="000000"/>
                  </a:solidFill>
                  <a:latin typeface="Arial"/>
                  <a:ea typeface="Arial"/>
                  <a:cs typeface="Arial"/>
                  <a:sym typeface="Arial"/>
                </a:rPr>
                <a:t>Fördern Sie</a:t>
              </a:r>
              <a:endParaRPr/>
            </a:p>
          </p:txBody>
        </p:sp>
      </p:grpSp>
      <p:pic>
        <p:nvPicPr>
          <p:cNvPr id="2" name="Picture 1" descr="Blue text on a white background&#10;&#10;Description automatically generated">
            <a:extLst>
              <a:ext uri="{FF2B5EF4-FFF2-40B4-BE49-F238E27FC236}">
                <a16:creationId xmlns:a16="http://schemas.microsoft.com/office/drawing/2014/main" id="{BF70F6E4-8843-F8C9-7A53-B4D37DD0AA7A}"/>
              </a:ext>
            </a:extLst>
          </p:cNvPr>
          <p:cNvPicPr>
            <a:picLocks noChangeAspect="1"/>
          </p:cNvPicPr>
          <p:nvPr/>
        </p:nvPicPr>
        <p:blipFill>
          <a:blip r:embed="rId7"/>
          <a:stretch>
            <a:fillRect/>
          </a:stretch>
        </p:blipFill>
        <p:spPr>
          <a:xfrm>
            <a:off x="2950741" y="9346120"/>
            <a:ext cx="1970493" cy="413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31"/>
        <p:cNvGrpSpPr/>
        <p:nvPr/>
      </p:nvGrpSpPr>
      <p:grpSpPr>
        <a:xfrm>
          <a:off x="0" y="0"/>
          <a:ext cx="0" cy="0"/>
          <a:chOff x="0" y="0"/>
          <a:chExt cx="0" cy="0"/>
        </a:xfrm>
      </p:grpSpPr>
      <p:sp>
        <p:nvSpPr>
          <p:cNvPr id="632" name="Google Shape;632;p42"/>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3" name="Google Shape;633;p42"/>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4" name="Google Shape;634;p42"/>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5" name="Google Shape;635;p42"/>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6" name="Google Shape;636;p4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7" name="Google Shape;637;p42"/>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8" name="Google Shape;638;p42"/>
          <p:cNvSpPr txBox="1"/>
          <p:nvPr/>
        </p:nvSpPr>
        <p:spPr>
          <a:xfrm>
            <a:off x="2890312" y="130656"/>
            <a:ext cx="13265244" cy="9912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6999"/>
              <a:buFont typeface="Arial"/>
              <a:buNone/>
            </a:pPr>
            <a:r>
              <a:rPr lang="en-GB" sz="6999" b="0" i="0" u="none" strike="noStrike" cap="none">
                <a:solidFill>
                  <a:srgbClr val="033C5B"/>
                </a:solidFill>
                <a:latin typeface="Arial"/>
                <a:ea typeface="Arial"/>
                <a:cs typeface="Arial"/>
                <a:sym typeface="Arial"/>
              </a:rPr>
              <a:t>Reflexionsaktivität</a:t>
            </a:r>
            <a:endParaRPr sz="1400" b="0" i="0" u="none" strike="noStrike" cap="none">
              <a:solidFill>
                <a:srgbClr val="000000"/>
              </a:solidFill>
              <a:latin typeface="Arial"/>
              <a:ea typeface="Arial"/>
              <a:cs typeface="Arial"/>
              <a:sym typeface="Arial"/>
            </a:endParaRPr>
          </a:p>
        </p:txBody>
      </p:sp>
      <p:sp>
        <p:nvSpPr>
          <p:cNvPr id="639" name="Google Shape;639;p42"/>
          <p:cNvSpPr txBox="1"/>
          <p:nvPr/>
        </p:nvSpPr>
        <p:spPr>
          <a:xfrm>
            <a:off x="2956987" y="1429857"/>
            <a:ext cx="11844880" cy="6623114"/>
          </a:xfrm>
          <a:prstGeom prst="rect">
            <a:avLst/>
          </a:prstGeom>
          <a:noFill/>
          <a:ln>
            <a:noFill/>
          </a:ln>
        </p:spPr>
        <p:txBody>
          <a:bodyPr spcFirstLastPara="1" wrap="square" lIns="0" tIns="0" rIns="0" bIns="0" anchor="t" anchorCtr="0">
            <a:noAutofit/>
          </a:bodyPr>
          <a:lstStyle/>
          <a:p>
            <a:pPr marL="457200" marR="0" lvl="0" indent="-457200" algn="l" rtl="0">
              <a:lnSpc>
                <a:spcPct val="100000"/>
              </a:lnSpc>
              <a:spcBef>
                <a:spcPts val="0"/>
              </a:spcBef>
              <a:spcAft>
                <a:spcPts val="0"/>
              </a:spcAft>
              <a:buClr>
                <a:srgbClr val="121212"/>
              </a:buClr>
              <a:buSzPts val="2400"/>
              <a:buFont typeface="Arial"/>
              <a:buChar char="•"/>
            </a:pPr>
            <a:r>
              <a:rPr lang="en-GB" sz="2800" b="0" i="0" u="none" strike="noStrike" cap="none">
                <a:solidFill>
                  <a:srgbClr val="121212"/>
                </a:solidFill>
                <a:latin typeface="Arial"/>
                <a:ea typeface="Arial"/>
                <a:cs typeface="Arial"/>
                <a:sym typeface="Arial"/>
              </a:rPr>
              <a:t>Überlegen Sie, welche Herausforderungen und Chancen sich für die Verbreitung des Flipped-Classroom-Modells in Ihrer Einrichtung ergeben.</a:t>
            </a:r>
            <a:endParaRPr/>
          </a:p>
          <a:p>
            <a:pPr marL="457200" marR="0" lvl="0" indent="-457200" algn="l" rtl="0">
              <a:lnSpc>
                <a:spcPct val="100000"/>
              </a:lnSpc>
              <a:spcBef>
                <a:spcPts val="0"/>
              </a:spcBef>
              <a:spcAft>
                <a:spcPts val="0"/>
              </a:spcAft>
              <a:buClr>
                <a:srgbClr val="121212"/>
              </a:buClr>
              <a:buSzPts val="2400"/>
              <a:buFont typeface="Arial"/>
              <a:buChar char="•"/>
            </a:pPr>
            <a:r>
              <a:rPr lang="en-GB" sz="2800" b="0" i="0" u="none" strike="noStrike" cap="none">
                <a:solidFill>
                  <a:srgbClr val="121212"/>
                </a:solidFill>
                <a:latin typeface="Arial"/>
                <a:ea typeface="Arial"/>
                <a:cs typeface="Arial"/>
                <a:sym typeface="Arial"/>
              </a:rPr>
              <a:t>Welche Ressourcen und Strategien würden Sie benötigen, um Flipped Learning in größerem Umfang umzusetzen? Wie können Sie die Nachhaltigkeit sicherstellen und gleichzeitig die pädagogische Qualität erhalten?</a:t>
            </a:r>
            <a:endParaRPr sz="2800" b="0" i="0" u="none" strike="noStrike" cap="none">
              <a:solidFill>
                <a:srgbClr val="121212"/>
              </a:solidFill>
              <a:latin typeface="Arial"/>
              <a:ea typeface="Arial"/>
              <a:cs typeface="Arial"/>
              <a:sym typeface="Arial"/>
            </a:endParaRPr>
          </a:p>
        </p:txBody>
      </p:sp>
      <p:sp>
        <p:nvSpPr>
          <p:cNvPr id="640" name="Google Shape;640;p4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1" name="Google Shape;641;p4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2" name="Google Shape;642;p42"/>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643" name="Google Shape;643;p42"/>
          <p:cNvPicPr preferRelativeResize="0"/>
          <p:nvPr/>
        </p:nvPicPr>
        <p:blipFill rotWithShape="1">
          <a:blip r:embed="rId8">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A934CD8F-1916-B260-6496-D627EE74FD13}"/>
              </a:ext>
            </a:extLst>
          </p:cNvPr>
          <p:cNvPicPr>
            <a:picLocks noChangeAspect="1"/>
          </p:cNvPicPr>
          <p:nvPr/>
        </p:nvPicPr>
        <p:blipFill>
          <a:blip r:embed="rId9"/>
          <a:stretch>
            <a:fillRect/>
          </a:stretch>
        </p:blipFill>
        <p:spPr>
          <a:xfrm>
            <a:off x="2950741" y="9346120"/>
            <a:ext cx="1970493" cy="413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8"/>
          <p:cNvSpPr txBox="1"/>
          <p:nvPr/>
        </p:nvSpPr>
        <p:spPr>
          <a:xfrm>
            <a:off x="1337656" y="966416"/>
            <a:ext cx="11834641"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b="0" i="0" u="none" strike="noStrike" cap="none">
                <a:solidFill>
                  <a:srgbClr val="033C5B"/>
                </a:solidFill>
                <a:latin typeface="Arial"/>
                <a:ea typeface="Arial"/>
                <a:cs typeface="Arial"/>
                <a:sym typeface="Arial"/>
              </a:rPr>
              <a:t>Zusätzliche Ressourcen</a:t>
            </a:r>
            <a:endParaRPr/>
          </a:p>
        </p:txBody>
      </p:sp>
      <p:sp>
        <p:nvSpPr>
          <p:cNvPr id="649" name="Google Shape;649;p8"/>
          <p:cNvSpPr txBox="1"/>
          <p:nvPr/>
        </p:nvSpPr>
        <p:spPr>
          <a:xfrm>
            <a:off x="1587840" y="1976051"/>
            <a:ext cx="12001818" cy="6748386"/>
          </a:xfrm>
          <a:prstGeom prst="rect">
            <a:avLst/>
          </a:prstGeom>
          <a:noFill/>
          <a:ln>
            <a:noFill/>
          </a:ln>
        </p:spPr>
        <p:txBody>
          <a:bodyPr spcFirstLastPara="1" wrap="square" lIns="0" tIns="0" rIns="0" bIns="0" anchor="t" anchorCtr="0">
            <a:spAutoFit/>
          </a:bodyPr>
          <a:lstStyle/>
          <a:p>
            <a:pPr marL="342900" marR="0" lvl="0" indent="-342900" algn="just" rtl="0">
              <a:lnSpc>
                <a:spcPct val="107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Das (umgedrehte) Klassenzimmer des 21. Jahrhunderts https://www.panopto.com/blog/the-classroom-of-the-21st-century/ </a:t>
            </a:r>
            <a:endParaRPr sz="1800" b="0" i="0" u="none" strike="noStrike" cap="none">
              <a:solidFill>
                <a:srgbClr val="000000"/>
              </a:solidFill>
              <a:latin typeface="Calibri"/>
              <a:ea typeface="Calibri"/>
              <a:cs typeface="Calibri"/>
              <a:sym typeface="Calibri"/>
            </a:endParaRPr>
          </a:p>
          <a:p>
            <a:pPr marL="342900" marR="0" lvl="0" indent="-342900" algn="just" rtl="0">
              <a:lnSpc>
                <a:spcPct val="107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Skalierung von Flipped Learning Teil 4: Lernräume, FLIP Learnings https://flippedlearning.org/syndicated/scaling-flipped-learning-part-4-learning-spaces/ </a:t>
            </a:r>
            <a:endParaRPr sz="18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Umgekehrtes Klassenzimmer: Die Zukunft der Bildung", LearnDash https://www.learndash.com/flipped-classroom-future-of-education-infographic/ </a:t>
            </a:r>
            <a:endParaRPr sz="18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Forschung, Perspektiven und Empfehlungen zur Umsetzung des "Flipped Classroom", Cristina Rotellar, PharmD und Jeff Cain, EdD, MS https://www.ncbi.nlm.nih.gov/pmc/articles/PMC4827585/ </a:t>
            </a:r>
            <a:endParaRPr sz="18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Skalierung des umgedrehten Lernens Teil 2: Veränderung der Pädagogik, Bildungstechnologie-Lösungen https://educationtechnologysolutions.com/2017/03/scaling-flipped-learning-part-2-shifting-pedagogy/ </a:t>
            </a:r>
            <a:endParaRPr sz="18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Bewertung eines Flipped-Classroom-Modells: Eine Fallstudie aus dem Oman , Sage Journals https://journals.sagepub.com/doi/full/10.1177/2319714520909006 </a:t>
            </a:r>
            <a:endParaRPr sz="18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Auswirkungen des "Flipping Classroom" auf Lernergebnisse und Zufriedenheit: Eine Meta-Analyse, David C.D. van Alten, Chris Phielix, Jeroen Janssen, Liesbeth Kester, ScienceDirect https://www.sciencedirect.com/science/article/pii/S1747938X18305694 </a:t>
            </a:r>
            <a:endParaRPr sz="18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Wie sich das umgedrehte Klassenzimmer auf Wissen, Fähigkeiten und Engagement in der Hochschulbildung auswirkt: Effects on students' satisfaction, Luis R. Murillo-Zamorano , José Ángel López Sánchez , Ana Luisa Godoy-Caballero, SienceDirect https://www.sciencedirect.com/science/article/abs/pii/S0360131519301617 </a:t>
            </a:r>
            <a:endParaRPr sz="18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Förderung, Unterstützung und Ausweitung von Blended-Learning-Praktiken in Hochschuleinrichtungen: ein vorgeschlagener Rahmen, Cher Ping Lim, Tianchong Wang &amp; Charles Graham, BMC https://innovationeducation.biomedcentral.com/articles/10.1186/s42862-019-0002-0 </a:t>
            </a:r>
            <a:endParaRPr sz="18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Wie man ein erfolgreiches Flipped-Classroom-Modell entwickelt und verwaltet, Acer Corner https://blog.acer.com/en/discussion/801/how-to-develop-and-manage-a-successful-flipped-classroom-model </a:t>
            </a:r>
            <a:endParaRPr sz="1800" b="0" i="0" u="none" strike="noStrike" cap="none">
              <a:solidFill>
                <a:srgbClr val="000000"/>
              </a:solidFill>
              <a:latin typeface="Calibri"/>
              <a:ea typeface="Calibri"/>
              <a:cs typeface="Calibri"/>
              <a:sym typeface="Calibri"/>
            </a:endParaRPr>
          </a:p>
          <a:p>
            <a:pPr marL="457200" marR="0" lvl="0" indent="-292100" algn="l" rtl="0">
              <a:lnSpc>
                <a:spcPct val="140000"/>
              </a:lnSpc>
              <a:spcBef>
                <a:spcPts val="80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sp>
        <p:nvSpPr>
          <p:cNvPr id="650" name="Google Shape;650;p8"/>
          <p:cNvSpPr/>
          <p:nvPr/>
        </p:nvSpPr>
        <p:spPr>
          <a:xfrm>
            <a:off x="17259300" y="-150232"/>
            <a:ext cx="1032201"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1" name="Google Shape;651;p8"/>
          <p:cNvSpPr/>
          <p:nvPr/>
        </p:nvSpPr>
        <p:spPr>
          <a:xfrm>
            <a:off x="0" y="-75116"/>
            <a:ext cx="1028700" cy="88887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2" name="Google Shape;652;p8"/>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3" name="Google Shape;653;p8"/>
          <p:cNvSpPr/>
          <p:nvPr/>
        </p:nvSpPr>
        <p:spPr>
          <a:xfrm>
            <a:off x="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4" name="Google Shape;654;p8"/>
          <p:cNvSpPr/>
          <p:nvPr/>
        </p:nvSpPr>
        <p:spPr>
          <a:xfrm>
            <a:off x="1725930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5" name="Google Shape;655;p8"/>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6" name="Google Shape;656;p8"/>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7" name="Google Shape;657;p8"/>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8" name="Google Shape;658;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9" name="Google Shape;659;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0" name="Google Shape;660;p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1" name="Google Shape;661;p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662" name="Google Shape;662;p8"/>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1CCDD5FF-59C8-8D21-BEC7-AA78CC4BE254}"/>
              </a:ext>
            </a:extLst>
          </p:cNvPr>
          <p:cNvPicPr>
            <a:picLocks noChangeAspect="1"/>
          </p:cNvPicPr>
          <p:nvPr/>
        </p:nvPicPr>
        <p:blipFill>
          <a:blip r:embed="rId6"/>
          <a:stretch>
            <a:fillRect/>
          </a:stretch>
        </p:blipFill>
        <p:spPr>
          <a:xfrm>
            <a:off x="2950741" y="9346120"/>
            <a:ext cx="1970493" cy="413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2" name="Google Shape;112;p3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3" name="Google Shape;113;p3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4" name="Google Shape;114;p3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5" name="Google Shape;115;p3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6" name="Google Shape;116;p3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7" name="Google Shape;117;p3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8" name="Google Shape;118;p37"/>
          <p:cNvSpPr txBox="1"/>
          <p:nvPr/>
        </p:nvSpPr>
        <p:spPr>
          <a:xfrm>
            <a:off x="792000" y="1451379"/>
            <a:ext cx="15948000" cy="149763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5400" b="1" i="0" u="none" strike="noStrike" cap="none">
                <a:solidFill>
                  <a:srgbClr val="033C5B"/>
                </a:solidFill>
                <a:latin typeface="Arial"/>
                <a:ea typeface="Arial"/>
                <a:cs typeface="Arial"/>
                <a:sym typeface="Arial"/>
              </a:rPr>
              <a:t>Warum wird die Ausweitung von Flipped-Classroom-Initiativen als entscheidend für Bildungseinrichtungen angesehen? </a:t>
            </a:r>
            <a:endParaRPr sz="5400" b="1" i="0" u="none" strike="noStrike" cap="none">
              <a:solidFill>
                <a:srgbClr val="000000"/>
              </a:solidFill>
              <a:latin typeface="Arial"/>
              <a:ea typeface="Arial"/>
              <a:cs typeface="Arial"/>
              <a:sym typeface="Arial"/>
            </a:endParaRPr>
          </a:p>
        </p:txBody>
      </p:sp>
      <p:sp>
        <p:nvSpPr>
          <p:cNvPr id="119" name="Google Shape;119;p3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0" name="Google Shape;120;p37"/>
          <p:cNvSpPr txBox="1"/>
          <p:nvPr/>
        </p:nvSpPr>
        <p:spPr>
          <a:xfrm>
            <a:off x="11520000" y="3600000"/>
            <a:ext cx="5292000" cy="4800020"/>
          </a:xfrm>
          <a:prstGeom prst="rect">
            <a:avLst/>
          </a:prstGeom>
          <a:gradFill>
            <a:gsLst>
              <a:gs pos="0">
                <a:srgbClr val="FFBB82"/>
              </a:gs>
              <a:gs pos="35000">
                <a:srgbClr val="FFCFA8"/>
              </a:gs>
              <a:gs pos="100000">
                <a:srgbClr val="FFEBD9"/>
              </a:gs>
            </a:gsLst>
            <a:lin ang="16200000" scaled="0"/>
          </a:gradFill>
          <a:ln w="9525"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68000" rIns="91425" bIns="45700" anchor="t" anchorCtr="0">
            <a:noAutofit/>
          </a:bodyPr>
          <a:lstStyle/>
          <a:p>
            <a:pPr marL="0" marR="0" lvl="0" indent="0" algn="l" rtl="0">
              <a:lnSpc>
                <a:spcPct val="100000"/>
              </a:lnSpc>
              <a:spcBef>
                <a:spcPts val="0"/>
              </a:spcBef>
              <a:spcAft>
                <a:spcPts val="0"/>
              </a:spcAft>
              <a:buClr>
                <a:srgbClr val="0D0D0D"/>
              </a:buClr>
              <a:buSzPts val="2400"/>
              <a:buFont typeface="Arial"/>
              <a:buChar char="•"/>
            </a:pPr>
            <a:r>
              <a:rPr lang="en-GB" sz="2400" b="0" i="0" u="none" strike="noStrike" cap="none">
                <a:solidFill>
                  <a:srgbClr val="0D0D0D"/>
                </a:solidFill>
                <a:latin typeface="Arial"/>
                <a:ea typeface="Arial"/>
                <a:cs typeface="Arial"/>
                <a:sym typeface="Arial"/>
              </a:rPr>
              <a:t>Steigerung des Engagements und der akademischen Leistung der Schüler.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D0D0D"/>
              </a:buClr>
              <a:buSzPts val="2400"/>
              <a:buFont typeface="Arial"/>
              <a:buChar char="•"/>
            </a:pPr>
            <a:r>
              <a:rPr lang="en-GB" sz="2400" b="0" i="0" u="none" strike="noStrike" cap="none">
                <a:solidFill>
                  <a:srgbClr val="0D0D0D"/>
                </a:solidFill>
                <a:latin typeface="Arial"/>
                <a:ea typeface="Arial"/>
                <a:cs typeface="Arial"/>
                <a:sym typeface="Arial"/>
              </a:rPr>
              <a:t>Höhere Zufriedenheit und größerer Erfolg der Studierenden.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D0D0D"/>
              </a:buClr>
              <a:buSzPts val="2400"/>
              <a:buFont typeface="Arial"/>
              <a:buChar char="•"/>
            </a:pPr>
            <a:r>
              <a:rPr lang="en-GB" sz="2400" b="0" i="0" u="none" strike="noStrike" cap="none">
                <a:solidFill>
                  <a:srgbClr val="0D0D0D"/>
                </a:solidFill>
                <a:latin typeface="Arial"/>
                <a:ea typeface="Arial"/>
                <a:cs typeface="Arial"/>
                <a:sym typeface="Arial"/>
              </a:rPr>
              <a:t>bereitet die Einrichtungen auf künftige Bildungstrends und Herausforderungen vor.</a:t>
            </a:r>
            <a:endParaRPr sz="1400" b="0" i="0" u="none" strike="noStrike" cap="none">
              <a:solidFill>
                <a:srgbClr val="000000"/>
              </a:solidFill>
              <a:latin typeface="Arial"/>
              <a:ea typeface="Arial"/>
              <a:cs typeface="Arial"/>
              <a:sym typeface="Arial"/>
            </a:endParaRPr>
          </a:p>
        </p:txBody>
      </p:sp>
      <p:sp>
        <p:nvSpPr>
          <p:cNvPr id="121" name="Google Shape;121;p37"/>
          <p:cNvSpPr txBox="1"/>
          <p:nvPr/>
        </p:nvSpPr>
        <p:spPr>
          <a:xfrm>
            <a:off x="6156000" y="3599999"/>
            <a:ext cx="5292000" cy="4774275"/>
          </a:xfrm>
          <a:prstGeom prst="rect">
            <a:avLst/>
          </a:prstGeom>
          <a:gradFill>
            <a:gsLst>
              <a:gs pos="0">
                <a:srgbClr val="FFBB82"/>
              </a:gs>
              <a:gs pos="35000">
                <a:srgbClr val="FFCFA8"/>
              </a:gs>
              <a:gs pos="100000">
                <a:srgbClr val="FFEBD9"/>
              </a:gs>
            </a:gsLst>
            <a:lin ang="16200000" scaled="0"/>
          </a:gradFill>
          <a:ln w="9525"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68000" rIns="91425" bIns="45700" anchor="t" anchorCtr="0">
            <a:noAutofit/>
          </a:bodyPr>
          <a:lstStyle/>
          <a:p>
            <a:pPr marL="0" marR="0" lvl="0" indent="0" algn="l" rtl="0">
              <a:lnSpc>
                <a:spcPct val="100000"/>
              </a:lnSpc>
              <a:spcBef>
                <a:spcPts val="0"/>
              </a:spcBef>
              <a:spcAft>
                <a:spcPts val="0"/>
              </a:spcAft>
              <a:buClr>
                <a:srgbClr val="0D0D0D"/>
              </a:buClr>
              <a:buSzPts val="2400"/>
              <a:buFont typeface="Arial"/>
              <a:buChar char="•"/>
            </a:pPr>
            <a:r>
              <a:rPr lang="en-GB" sz="2400" b="0" i="0" u="none" strike="noStrike" cap="none">
                <a:solidFill>
                  <a:srgbClr val="0D0D0D"/>
                </a:solidFill>
                <a:latin typeface="Arial"/>
                <a:ea typeface="Arial"/>
                <a:cs typeface="Arial"/>
                <a:sym typeface="Arial"/>
              </a:rPr>
              <a:t>Standardisierte Prozesse gewährleisten Qualität und Kohärenz.</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D0D0D"/>
              </a:buClr>
              <a:buSzPts val="2400"/>
              <a:buFont typeface="Arial"/>
              <a:buChar char="•"/>
            </a:pPr>
            <a:r>
              <a:rPr lang="en-GB" sz="2400" b="0" i="0" u="none" strike="noStrike" cap="none">
                <a:solidFill>
                  <a:srgbClr val="0D0D0D"/>
                </a:solidFill>
                <a:latin typeface="Arial"/>
                <a:ea typeface="Arial"/>
                <a:cs typeface="Arial"/>
                <a:sym typeface="Arial"/>
              </a:rPr>
              <a:t>Erleichtert die abteilungsübergreifende Zusammenarbeit zwischen den Fakultäten.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D0D0D"/>
              </a:buClr>
              <a:buSzPts val="2400"/>
              <a:buFont typeface="Arial"/>
              <a:buChar char="•"/>
            </a:pPr>
            <a:r>
              <a:rPr lang="en-GB" sz="2400" b="0" i="0" u="none" strike="noStrike" cap="none">
                <a:solidFill>
                  <a:srgbClr val="0D0D0D"/>
                </a:solidFill>
                <a:latin typeface="Arial"/>
                <a:ea typeface="Arial"/>
                <a:cs typeface="Arial"/>
                <a:sym typeface="Arial"/>
              </a:rPr>
              <a:t>Wissensaustausch, Austausch bewährter Verfahren und kollektive Innovation.</a:t>
            </a:r>
            <a:endParaRPr sz="1400" b="0" i="0" u="none" strike="noStrike" cap="none">
              <a:solidFill>
                <a:srgbClr val="000000"/>
              </a:solidFill>
              <a:latin typeface="Arial"/>
              <a:ea typeface="Arial"/>
              <a:cs typeface="Arial"/>
              <a:sym typeface="Arial"/>
            </a:endParaRPr>
          </a:p>
        </p:txBody>
      </p:sp>
      <p:sp>
        <p:nvSpPr>
          <p:cNvPr id="122" name="Google Shape;122;p37"/>
          <p:cNvSpPr txBox="1"/>
          <p:nvPr/>
        </p:nvSpPr>
        <p:spPr>
          <a:xfrm>
            <a:off x="792000" y="3599999"/>
            <a:ext cx="5292000" cy="4800021"/>
          </a:xfrm>
          <a:prstGeom prst="rect">
            <a:avLst/>
          </a:prstGeom>
          <a:gradFill>
            <a:gsLst>
              <a:gs pos="0">
                <a:srgbClr val="FFBB82"/>
              </a:gs>
              <a:gs pos="35000">
                <a:srgbClr val="FFCFA8"/>
              </a:gs>
              <a:gs pos="100000">
                <a:srgbClr val="FFEBD9"/>
              </a:gs>
            </a:gsLst>
            <a:lin ang="16200000" scaled="0"/>
          </a:gradFill>
          <a:ln w="9525"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68000" rIns="91425" bIns="45700" anchor="t" anchorCtr="0">
            <a:noAutofit/>
          </a:bodyPr>
          <a:lstStyle/>
          <a:p>
            <a:pPr marL="0" marR="0" lvl="0" indent="0" algn="l" rtl="0">
              <a:lnSpc>
                <a:spcPct val="100000"/>
              </a:lnSpc>
              <a:spcBef>
                <a:spcPts val="0"/>
              </a:spcBef>
              <a:spcAft>
                <a:spcPts val="0"/>
              </a:spcAft>
              <a:buClr>
                <a:srgbClr val="0D0D0D"/>
              </a:buClr>
              <a:buSzPts val="2400"/>
              <a:buFont typeface="Arial"/>
              <a:buChar char="•"/>
            </a:pPr>
            <a:r>
              <a:rPr lang="en-GB" sz="2400" b="0" i="0" u="none" strike="noStrike" cap="none">
                <a:solidFill>
                  <a:srgbClr val="0D0D0D"/>
                </a:solidFill>
                <a:latin typeface="Arial"/>
                <a:ea typeface="Arial"/>
                <a:cs typeface="Arial"/>
                <a:sym typeface="Arial"/>
              </a:rPr>
              <a:t>Flipped Classroom demokratisiert den Zugang zum schülerzentrierten Lernen.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D0D0D"/>
              </a:buClr>
              <a:buSzPts val="2400"/>
              <a:buFont typeface="Arial"/>
              <a:buChar char="•"/>
            </a:pPr>
            <a:r>
              <a:rPr lang="en-GB" sz="2400" b="0" i="0" u="none" strike="noStrike" cap="none">
                <a:solidFill>
                  <a:srgbClr val="0D0D0D"/>
                </a:solidFill>
                <a:latin typeface="Arial"/>
                <a:ea typeface="Arial"/>
                <a:cs typeface="Arial"/>
                <a:sym typeface="Arial"/>
              </a:rPr>
              <a:t>Förderung der Bildungsgerechtigkeit in verschiedenen Kursen und Disziplinen.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D0D0D"/>
              </a:buClr>
              <a:buSzPts val="2400"/>
              <a:buFont typeface="Arial"/>
              <a:buChar char="•"/>
            </a:pPr>
            <a:r>
              <a:rPr lang="en-GB" sz="2400" b="0" i="0" u="none" strike="noStrike" cap="none">
                <a:solidFill>
                  <a:srgbClr val="0D0D0D"/>
                </a:solidFill>
                <a:latin typeface="Arial"/>
                <a:ea typeface="Arial"/>
                <a:cs typeface="Arial"/>
                <a:sym typeface="Arial"/>
              </a:rPr>
              <a:t>Es wird sichergestellt, dass alle Schüler die Möglichkeit haben, am Flipped Learning teilzunehmen.</a:t>
            </a:r>
            <a:endParaRPr sz="1400" b="0" i="0" u="none" strike="noStrike" cap="none">
              <a:solidFill>
                <a:srgbClr val="000000"/>
              </a:solidFill>
              <a:latin typeface="Arial"/>
              <a:ea typeface="Arial"/>
              <a:cs typeface="Arial"/>
              <a:sym typeface="Arial"/>
            </a:endParaRPr>
          </a:p>
        </p:txBody>
      </p:sp>
      <p:sp>
        <p:nvSpPr>
          <p:cNvPr id="123" name="Google Shape;123;p37"/>
          <p:cNvSpPr/>
          <p:nvPr/>
        </p:nvSpPr>
        <p:spPr>
          <a:xfrm>
            <a:off x="792000" y="3132000"/>
            <a:ext cx="5292000" cy="720000"/>
          </a:xfrm>
          <a:prstGeom prst="roundRect">
            <a:avLst>
              <a:gd name="adj" fmla="val 16667"/>
            </a:avLst>
          </a:prstGeom>
          <a:gradFill>
            <a:gsLst>
              <a:gs pos="0">
                <a:srgbClr val="FFF9F4"/>
              </a:gs>
              <a:gs pos="74000">
                <a:srgbClr val="FBCFA9"/>
              </a:gs>
              <a:gs pos="83000">
                <a:srgbClr val="FBCFA9"/>
              </a:gs>
              <a:gs pos="100000">
                <a:srgbClr val="FDDEC5"/>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dirty="0" err="1">
                <a:solidFill>
                  <a:srgbClr val="000000"/>
                </a:solidFill>
                <a:latin typeface="Arial"/>
                <a:ea typeface="Arial"/>
                <a:cs typeface="Arial"/>
                <a:sym typeface="Arial"/>
              </a:rPr>
              <a:t>Verbesserung</a:t>
            </a:r>
            <a:r>
              <a:rPr lang="en-GB" sz="2000" b="1" i="0" u="none" strike="noStrike" cap="none" dirty="0">
                <a:solidFill>
                  <a:srgbClr val="000000"/>
                </a:solidFill>
                <a:latin typeface="Arial"/>
                <a:ea typeface="Arial"/>
                <a:cs typeface="Arial"/>
                <a:sym typeface="Arial"/>
              </a:rPr>
              <a:t> von </a:t>
            </a:r>
            <a:r>
              <a:rPr lang="en-GB" sz="2000" b="1" i="0" u="none" strike="noStrike" cap="none" dirty="0" err="1">
                <a:solidFill>
                  <a:srgbClr val="000000"/>
                </a:solidFill>
                <a:latin typeface="Arial"/>
                <a:ea typeface="Arial"/>
                <a:cs typeface="Arial"/>
                <a:sym typeface="Arial"/>
              </a:rPr>
              <a:t>Zugänglichkeit</a:t>
            </a:r>
            <a:r>
              <a:rPr lang="en-GB" sz="2000" b="1" i="0" u="none" strike="noStrike" cap="none" dirty="0">
                <a:solidFill>
                  <a:srgbClr val="000000"/>
                </a:solidFill>
                <a:latin typeface="Arial"/>
                <a:ea typeface="Arial"/>
                <a:cs typeface="Arial"/>
                <a:sym typeface="Arial"/>
              </a:rPr>
              <a:t> und </a:t>
            </a:r>
            <a:r>
              <a:rPr lang="en-GB" sz="2000" b="1" i="0" u="none" strike="noStrike" cap="none" dirty="0" err="1">
                <a:solidFill>
                  <a:srgbClr val="000000"/>
                </a:solidFill>
                <a:latin typeface="Arial"/>
                <a:ea typeface="Arial"/>
                <a:cs typeface="Arial"/>
                <a:sym typeface="Arial"/>
              </a:rPr>
              <a:t>Gerechtigkeit</a:t>
            </a:r>
            <a:endParaRPr sz="2000" b="1" i="0" u="none" strike="noStrike" cap="none" dirty="0">
              <a:solidFill>
                <a:schemeClr val="dk1"/>
              </a:solidFill>
              <a:latin typeface="Arial"/>
              <a:ea typeface="Arial"/>
              <a:cs typeface="Arial"/>
              <a:sym typeface="Arial"/>
            </a:endParaRPr>
          </a:p>
        </p:txBody>
      </p:sp>
      <p:sp>
        <p:nvSpPr>
          <p:cNvPr id="124" name="Google Shape;124;p37"/>
          <p:cNvSpPr/>
          <p:nvPr/>
        </p:nvSpPr>
        <p:spPr>
          <a:xfrm>
            <a:off x="6156000" y="3132000"/>
            <a:ext cx="5292000" cy="720000"/>
          </a:xfrm>
          <a:prstGeom prst="roundRect">
            <a:avLst>
              <a:gd name="adj" fmla="val 16667"/>
            </a:avLst>
          </a:prstGeom>
          <a:gradFill>
            <a:gsLst>
              <a:gs pos="0">
                <a:srgbClr val="FFF9F4"/>
              </a:gs>
              <a:gs pos="74000">
                <a:srgbClr val="FBCFA9"/>
              </a:gs>
              <a:gs pos="83000">
                <a:srgbClr val="FBCFA9"/>
              </a:gs>
              <a:gs pos="100000">
                <a:srgbClr val="FDDEC5"/>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00"/>
                </a:solidFill>
                <a:latin typeface="Arial"/>
                <a:ea typeface="Arial"/>
                <a:cs typeface="Arial"/>
                <a:sym typeface="Arial"/>
              </a:rPr>
              <a:t>Qualitätssicherung und Kollaboration</a:t>
            </a:r>
            <a:endParaRPr sz="2000" b="1" i="0" u="none" strike="noStrike" cap="none">
              <a:solidFill>
                <a:schemeClr val="dk1"/>
              </a:solidFill>
              <a:latin typeface="Arial"/>
              <a:ea typeface="Arial"/>
              <a:cs typeface="Arial"/>
              <a:sym typeface="Arial"/>
            </a:endParaRPr>
          </a:p>
        </p:txBody>
      </p:sp>
      <p:sp>
        <p:nvSpPr>
          <p:cNvPr id="125" name="Google Shape;125;p37"/>
          <p:cNvSpPr/>
          <p:nvPr/>
        </p:nvSpPr>
        <p:spPr>
          <a:xfrm>
            <a:off x="11520000" y="3132000"/>
            <a:ext cx="5292000" cy="720000"/>
          </a:xfrm>
          <a:prstGeom prst="roundRect">
            <a:avLst>
              <a:gd name="adj" fmla="val 16667"/>
            </a:avLst>
          </a:prstGeom>
          <a:gradFill>
            <a:gsLst>
              <a:gs pos="0">
                <a:srgbClr val="FFF9F4"/>
              </a:gs>
              <a:gs pos="74000">
                <a:srgbClr val="FBCFA9"/>
              </a:gs>
              <a:gs pos="83000">
                <a:srgbClr val="FBCFA9"/>
              </a:gs>
              <a:gs pos="100000">
                <a:srgbClr val="FDDEC5"/>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00"/>
                </a:solidFill>
                <a:latin typeface="Arial"/>
                <a:ea typeface="Arial"/>
                <a:cs typeface="Arial"/>
                <a:sym typeface="Arial"/>
              </a:rPr>
              <a:t>Engagement der Schüler und Vorbereitung auf die Zukunft</a:t>
            </a:r>
            <a:endParaRPr sz="2000" b="1" i="0" u="none" strike="noStrike" cap="none">
              <a:solidFill>
                <a:schemeClr val="dk1"/>
              </a:solidFill>
              <a:latin typeface="Arial"/>
              <a:ea typeface="Arial"/>
              <a:cs typeface="Arial"/>
              <a:sym typeface="Arial"/>
            </a:endParaRPr>
          </a:p>
        </p:txBody>
      </p:sp>
      <p:sp>
        <p:nvSpPr>
          <p:cNvPr id="126" name="Google Shape;126;p3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 name="Google Shape;128;p3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29" name="Google Shape;129;p37"/>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8B0E4AE5-7B82-DE22-F7C7-FC49236FFF73}"/>
              </a:ext>
            </a:extLst>
          </p:cNvPr>
          <p:cNvPicPr>
            <a:picLocks noChangeAspect="1"/>
          </p:cNvPicPr>
          <p:nvPr/>
        </p:nvPicPr>
        <p:blipFill>
          <a:blip r:embed="rId6"/>
          <a:stretch>
            <a:fillRect/>
          </a:stretch>
        </p:blipFill>
        <p:spPr>
          <a:xfrm>
            <a:off x="3008990" y="9380770"/>
            <a:ext cx="1970493" cy="413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5" name="Google Shape;135;p5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6" name="Google Shape;136;p5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7" name="Google Shape;137;p5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8" name="Google Shape;138;p5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9" name="Google Shape;139;p5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0" name="Google Shape;140;p5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1" name="Google Shape;141;p55"/>
          <p:cNvSpPr txBox="1"/>
          <p:nvPr/>
        </p:nvSpPr>
        <p:spPr>
          <a:xfrm>
            <a:off x="792000" y="1451379"/>
            <a:ext cx="15948000" cy="149763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4800" b="1" i="0" u="none" strike="noStrike" cap="none" dirty="0" err="1">
                <a:solidFill>
                  <a:srgbClr val="033C5B"/>
                </a:solidFill>
                <a:latin typeface="Arial"/>
                <a:ea typeface="Arial"/>
                <a:cs typeface="Arial"/>
                <a:sym typeface="Arial"/>
              </a:rPr>
              <a:t>Warum</a:t>
            </a:r>
            <a:r>
              <a:rPr lang="en-GB" sz="4800" b="1" i="0" u="none" strike="noStrike" cap="none" dirty="0">
                <a:solidFill>
                  <a:srgbClr val="033C5B"/>
                </a:solidFill>
                <a:latin typeface="Arial"/>
                <a:ea typeface="Arial"/>
                <a:cs typeface="Arial"/>
                <a:sym typeface="Arial"/>
              </a:rPr>
              <a:t> </a:t>
            </a:r>
            <a:r>
              <a:rPr lang="en-GB" sz="4800" b="1" i="0" u="none" strike="noStrike" cap="none" dirty="0" err="1">
                <a:solidFill>
                  <a:srgbClr val="033C5B"/>
                </a:solidFill>
                <a:latin typeface="Arial"/>
                <a:ea typeface="Arial"/>
                <a:cs typeface="Arial"/>
                <a:sym typeface="Arial"/>
              </a:rPr>
              <a:t>wird</a:t>
            </a:r>
            <a:r>
              <a:rPr lang="en-GB" sz="4800" b="1" i="0" u="none" strike="noStrike" cap="none" dirty="0">
                <a:solidFill>
                  <a:srgbClr val="033C5B"/>
                </a:solidFill>
                <a:latin typeface="Arial"/>
                <a:ea typeface="Arial"/>
                <a:cs typeface="Arial"/>
                <a:sym typeface="Arial"/>
              </a:rPr>
              <a:t> die </a:t>
            </a:r>
            <a:r>
              <a:rPr lang="en-GB" sz="4800" b="1" i="0" u="none" strike="noStrike" cap="none" dirty="0" err="1">
                <a:solidFill>
                  <a:srgbClr val="033C5B"/>
                </a:solidFill>
                <a:latin typeface="Arial"/>
                <a:ea typeface="Arial"/>
                <a:cs typeface="Arial"/>
                <a:sym typeface="Arial"/>
              </a:rPr>
              <a:t>Ausweitung</a:t>
            </a:r>
            <a:r>
              <a:rPr lang="en-GB" sz="4800" b="1" i="0" u="none" strike="noStrike" cap="none" dirty="0">
                <a:solidFill>
                  <a:srgbClr val="033C5B"/>
                </a:solidFill>
                <a:latin typeface="Arial"/>
                <a:ea typeface="Arial"/>
                <a:cs typeface="Arial"/>
                <a:sym typeface="Arial"/>
              </a:rPr>
              <a:t> von Flipped-Classroom-</a:t>
            </a:r>
            <a:r>
              <a:rPr lang="en-GB" sz="4800" b="1" i="0" u="none" strike="noStrike" cap="none" dirty="0" err="1">
                <a:solidFill>
                  <a:srgbClr val="033C5B"/>
                </a:solidFill>
                <a:latin typeface="Arial"/>
                <a:ea typeface="Arial"/>
                <a:cs typeface="Arial"/>
                <a:sym typeface="Arial"/>
              </a:rPr>
              <a:t>Initiativen</a:t>
            </a:r>
            <a:r>
              <a:rPr lang="en-GB" sz="4800" b="1" i="0" u="none" strike="noStrike" cap="none" dirty="0">
                <a:solidFill>
                  <a:srgbClr val="033C5B"/>
                </a:solidFill>
                <a:latin typeface="Arial"/>
                <a:ea typeface="Arial"/>
                <a:cs typeface="Arial"/>
                <a:sym typeface="Arial"/>
              </a:rPr>
              <a:t> </a:t>
            </a:r>
            <a:r>
              <a:rPr lang="en-GB" sz="4800" b="1" i="0" u="none" strike="noStrike" cap="none" dirty="0" err="1">
                <a:solidFill>
                  <a:srgbClr val="033C5B"/>
                </a:solidFill>
                <a:latin typeface="Arial"/>
                <a:ea typeface="Arial"/>
                <a:cs typeface="Arial"/>
                <a:sym typeface="Arial"/>
              </a:rPr>
              <a:t>als</a:t>
            </a:r>
            <a:r>
              <a:rPr lang="en-GB" sz="4800" b="1" i="0" u="none" strike="noStrike" cap="none" dirty="0">
                <a:solidFill>
                  <a:srgbClr val="033C5B"/>
                </a:solidFill>
                <a:latin typeface="Arial"/>
                <a:ea typeface="Arial"/>
                <a:cs typeface="Arial"/>
                <a:sym typeface="Arial"/>
              </a:rPr>
              <a:t> </a:t>
            </a:r>
            <a:r>
              <a:rPr lang="en-GB" sz="4800" b="1" i="0" u="none" strike="noStrike" cap="none" dirty="0" err="1">
                <a:solidFill>
                  <a:srgbClr val="033C5B"/>
                </a:solidFill>
                <a:latin typeface="Arial"/>
                <a:ea typeface="Arial"/>
                <a:cs typeface="Arial"/>
                <a:sym typeface="Arial"/>
              </a:rPr>
              <a:t>entscheidend</a:t>
            </a:r>
            <a:r>
              <a:rPr lang="en-GB" sz="4800" b="1" i="0" u="none" strike="noStrike" cap="none" dirty="0">
                <a:solidFill>
                  <a:srgbClr val="033C5B"/>
                </a:solidFill>
                <a:latin typeface="Arial"/>
                <a:ea typeface="Arial"/>
                <a:cs typeface="Arial"/>
                <a:sym typeface="Arial"/>
              </a:rPr>
              <a:t> für </a:t>
            </a:r>
            <a:r>
              <a:rPr lang="en-GB" sz="4800" b="1" i="0" u="none" strike="noStrike" cap="none" dirty="0" err="1">
                <a:solidFill>
                  <a:srgbClr val="033C5B"/>
                </a:solidFill>
                <a:latin typeface="Arial"/>
                <a:ea typeface="Arial"/>
                <a:cs typeface="Arial"/>
                <a:sym typeface="Arial"/>
              </a:rPr>
              <a:t>Bildungseinrichtungen</a:t>
            </a:r>
            <a:r>
              <a:rPr lang="en-GB" sz="4800" b="1" i="0" u="none" strike="noStrike" cap="none" dirty="0">
                <a:solidFill>
                  <a:srgbClr val="033C5B"/>
                </a:solidFill>
                <a:latin typeface="Arial"/>
                <a:ea typeface="Arial"/>
                <a:cs typeface="Arial"/>
                <a:sym typeface="Arial"/>
              </a:rPr>
              <a:t> </a:t>
            </a:r>
            <a:r>
              <a:rPr lang="en-GB" sz="4800" b="1" i="0" u="none" strike="noStrike" cap="none" dirty="0" err="1">
                <a:solidFill>
                  <a:srgbClr val="033C5B"/>
                </a:solidFill>
                <a:latin typeface="Arial"/>
                <a:ea typeface="Arial"/>
                <a:cs typeface="Arial"/>
                <a:sym typeface="Arial"/>
              </a:rPr>
              <a:t>angesehen</a:t>
            </a:r>
            <a:r>
              <a:rPr lang="en-GB" sz="4800" b="1" i="0" u="none" strike="noStrike" cap="none" dirty="0">
                <a:solidFill>
                  <a:srgbClr val="033C5B"/>
                </a:solidFill>
                <a:latin typeface="Arial"/>
                <a:ea typeface="Arial"/>
                <a:cs typeface="Arial"/>
                <a:sym typeface="Arial"/>
              </a:rPr>
              <a:t>? </a:t>
            </a:r>
            <a:endParaRPr sz="4800" b="1" i="0" u="none" strike="noStrike" cap="none" dirty="0">
              <a:solidFill>
                <a:srgbClr val="000000"/>
              </a:solidFill>
              <a:latin typeface="Arial"/>
              <a:ea typeface="Arial"/>
              <a:cs typeface="Arial"/>
              <a:sym typeface="Arial"/>
            </a:endParaRPr>
          </a:p>
        </p:txBody>
      </p:sp>
      <p:sp>
        <p:nvSpPr>
          <p:cNvPr id="142" name="Google Shape;142;p5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3" name="Google Shape;143;p5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5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5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46" name="Google Shape;146;p55"/>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147" name="Google Shape;147;p55" title="What a 'Flipped' Classroom Looks Like"/>
          <p:cNvPicPr preferRelativeResize="0"/>
          <p:nvPr/>
        </p:nvPicPr>
        <p:blipFill rotWithShape="1">
          <a:blip r:embed="rId7">
            <a:alphaModFix/>
          </a:blip>
          <a:srcRect/>
          <a:stretch/>
        </p:blipFill>
        <p:spPr>
          <a:xfrm>
            <a:off x="4404402" y="3376534"/>
            <a:ext cx="8723195" cy="4928605"/>
          </a:xfrm>
          <a:prstGeom prst="rect">
            <a:avLst/>
          </a:prstGeom>
          <a:noFill/>
          <a:ln>
            <a:noFill/>
          </a:ln>
        </p:spPr>
      </p:pic>
      <p:sp>
        <p:nvSpPr>
          <p:cNvPr id="148" name="Google Shape;148;p55"/>
          <p:cNvSpPr txBox="1"/>
          <p:nvPr/>
        </p:nvSpPr>
        <p:spPr>
          <a:xfrm>
            <a:off x="6644175" y="8366790"/>
            <a:ext cx="925318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1" u="sng" strike="noStrike" cap="none" dirty="0">
                <a:solidFill>
                  <a:srgbClr val="0563C1"/>
                </a:solidFill>
                <a:latin typeface="Calibri"/>
                <a:ea typeface="Calibri"/>
                <a:cs typeface="Calibri"/>
                <a:sym typeface="Calibri"/>
              </a:rPr>
              <a:t>Quelle: </a:t>
            </a:r>
            <a:r>
              <a:rPr lang="en-GB" sz="1400" b="0" i="1" u="sng" strike="noStrike" cap="none" dirty="0">
                <a:solidFill>
                  <a:srgbClr val="0563C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a:t>
            </a:r>
            <a:r>
              <a:rPr lang="en-GB" sz="1400" b="0" i="1" u="none" strike="noStrike" cap="none" dirty="0">
                <a:solidFill>
                  <a:srgbClr val="000000"/>
                </a:solidFill>
                <a:latin typeface="Calibri"/>
                <a:ea typeface="Calibri"/>
                <a:cs typeface="Calibri"/>
                <a:sym typeface="Calibri"/>
              </a:rPr>
              <a:t>//www.youtube.com/watch?v=C0aWBcnB4vs </a:t>
            </a:r>
            <a:endParaRPr sz="1400" b="0" i="1" u="none" strike="noStrike" cap="none" dirty="0">
              <a:solidFill>
                <a:srgbClr val="000000"/>
              </a:solidFill>
              <a:latin typeface="Arial"/>
              <a:ea typeface="Arial"/>
              <a:cs typeface="Arial"/>
              <a:sym typeface="Arial"/>
            </a:endParaRPr>
          </a:p>
        </p:txBody>
      </p:sp>
      <p:pic>
        <p:nvPicPr>
          <p:cNvPr id="2" name="Picture 1" descr="Blue text on a white background&#10;&#10;Description automatically generated">
            <a:extLst>
              <a:ext uri="{FF2B5EF4-FFF2-40B4-BE49-F238E27FC236}">
                <a16:creationId xmlns:a16="http://schemas.microsoft.com/office/drawing/2014/main" id="{7663CCC9-592E-F001-8182-27D717E6C6CD}"/>
              </a:ext>
            </a:extLst>
          </p:cNvPr>
          <p:cNvPicPr>
            <a:picLocks noChangeAspect="1"/>
          </p:cNvPicPr>
          <p:nvPr/>
        </p:nvPicPr>
        <p:blipFill>
          <a:blip r:embed="rId9"/>
          <a:stretch>
            <a:fillRect/>
          </a:stretch>
        </p:blipFill>
        <p:spPr>
          <a:xfrm>
            <a:off x="2950741" y="9346120"/>
            <a:ext cx="1970493" cy="41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4" name="Google Shape;154;p3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5" name="Google Shape;155;p3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6" name="Google Shape;156;p3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7" name="Google Shape;157;p3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8" name="Google Shape;158;p3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9" name="Google Shape;159;p3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0" name="Google Shape;160;p35"/>
          <p:cNvSpPr txBox="1"/>
          <p:nvPr/>
        </p:nvSpPr>
        <p:spPr>
          <a:xfrm>
            <a:off x="792000" y="1548000"/>
            <a:ext cx="15588000" cy="756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5400" b="1" i="0" u="none" strike="noStrike" cap="none">
                <a:solidFill>
                  <a:srgbClr val="033C5B"/>
                </a:solidFill>
                <a:latin typeface="Arial"/>
                <a:ea typeface="Arial"/>
                <a:cs typeface="Arial"/>
                <a:sym typeface="Arial"/>
              </a:rPr>
              <a:t>Wichtige Überlegungen zur Skalierung von Flipped Learning</a:t>
            </a:r>
            <a:endParaRPr sz="5400" b="1" i="0" u="none" strike="noStrike" cap="none">
              <a:solidFill>
                <a:srgbClr val="000000"/>
              </a:solidFill>
              <a:latin typeface="Arial"/>
              <a:ea typeface="Arial"/>
              <a:cs typeface="Arial"/>
              <a:sym typeface="Arial"/>
            </a:endParaRPr>
          </a:p>
        </p:txBody>
      </p:sp>
      <p:sp>
        <p:nvSpPr>
          <p:cNvPr id="161" name="Google Shape;161;p3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2" name="Google Shape;162;p3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3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3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65" name="Google Shape;165;p35"/>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166" name="Google Shape;166;p35"/>
          <p:cNvGrpSpPr/>
          <p:nvPr/>
        </p:nvGrpSpPr>
        <p:grpSpPr>
          <a:xfrm>
            <a:off x="2375264" y="4525223"/>
            <a:ext cx="13537471" cy="2137495"/>
            <a:chOff x="11919" y="1054709"/>
            <a:chExt cx="13537471" cy="2137495"/>
          </a:xfrm>
        </p:grpSpPr>
        <p:sp>
          <p:nvSpPr>
            <p:cNvPr id="167" name="Google Shape;167;p35"/>
            <p:cNvSpPr/>
            <p:nvPr/>
          </p:nvSpPr>
          <p:spPr>
            <a:xfrm>
              <a:off x="11919" y="1054709"/>
              <a:ext cx="3562492" cy="2137495"/>
            </a:xfrm>
            <a:prstGeom prst="roundRect">
              <a:avLst>
                <a:gd name="adj" fmla="val 10000"/>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5"/>
            <p:cNvSpPr txBox="1"/>
            <p:nvPr/>
          </p:nvSpPr>
          <p:spPr>
            <a:xfrm>
              <a:off x="74524" y="1117314"/>
              <a:ext cx="3437282" cy="201228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rgbClr val="262626"/>
                  </a:solidFill>
                  <a:latin typeface="Arial"/>
                  <a:ea typeface="Arial"/>
                  <a:cs typeface="Arial"/>
                  <a:sym typeface="Arial"/>
                </a:rPr>
                <a:t>Abteilungsübergreifende Zusammenarbeit: Förderung der Zusammenarbeit zwischen Pädagogen, um bewährte Verfahren und Ressourcen auszutauschen.</a:t>
              </a:r>
              <a:endParaRPr sz="2000" b="0" i="0" u="none" strike="noStrike" cap="none">
                <a:solidFill>
                  <a:srgbClr val="262626"/>
                </a:solidFill>
                <a:latin typeface="Arial"/>
                <a:ea typeface="Arial"/>
                <a:cs typeface="Arial"/>
                <a:sym typeface="Arial"/>
              </a:endParaRPr>
            </a:p>
          </p:txBody>
        </p:sp>
        <p:sp>
          <p:nvSpPr>
            <p:cNvPr id="169" name="Google Shape;169;p35"/>
            <p:cNvSpPr/>
            <p:nvPr/>
          </p:nvSpPr>
          <p:spPr>
            <a:xfrm>
              <a:off x="3887911" y="1681707"/>
              <a:ext cx="755248" cy="883498"/>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5"/>
            <p:cNvSpPr txBox="1"/>
            <p:nvPr/>
          </p:nvSpPr>
          <p:spPr>
            <a:xfrm>
              <a:off x="3887911" y="1858407"/>
              <a:ext cx="528674" cy="53009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262626"/>
                </a:solidFill>
                <a:latin typeface="Arial"/>
                <a:ea typeface="Arial"/>
                <a:cs typeface="Arial"/>
                <a:sym typeface="Arial"/>
              </a:endParaRPr>
            </a:p>
          </p:txBody>
        </p:sp>
        <p:sp>
          <p:nvSpPr>
            <p:cNvPr id="171" name="Google Shape;171;p35"/>
            <p:cNvSpPr/>
            <p:nvPr/>
          </p:nvSpPr>
          <p:spPr>
            <a:xfrm>
              <a:off x="4999408" y="1054709"/>
              <a:ext cx="3562492" cy="2137495"/>
            </a:xfrm>
            <a:prstGeom prst="roundRect">
              <a:avLst>
                <a:gd name="adj" fmla="val 10000"/>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5"/>
            <p:cNvSpPr txBox="1"/>
            <p:nvPr/>
          </p:nvSpPr>
          <p:spPr>
            <a:xfrm>
              <a:off x="5062013" y="1117314"/>
              <a:ext cx="3437282" cy="201228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rgbClr val="262626"/>
                  </a:solidFill>
                  <a:latin typeface="Arial"/>
                  <a:ea typeface="Arial"/>
                  <a:cs typeface="Arial"/>
                  <a:sym typeface="Arial"/>
                </a:rPr>
                <a:t>Technologie-Investitionen: Sicherstellung einer robusten Infrastruktur für die Bereitstellung von Inhalten und die Zusammenarbeit (LMS, Videoplattformen).</a:t>
              </a:r>
              <a:endParaRPr sz="2000" b="0" i="0" u="none" strike="noStrike" cap="none">
                <a:solidFill>
                  <a:srgbClr val="262626"/>
                </a:solidFill>
                <a:latin typeface="Arial"/>
                <a:ea typeface="Arial"/>
                <a:cs typeface="Arial"/>
                <a:sym typeface="Arial"/>
              </a:endParaRPr>
            </a:p>
          </p:txBody>
        </p:sp>
        <p:sp>
          <p:nvSpPr>
            <p:cNvPr id="173" name="Google Shape;173;p35"/>
            <p:cNvSpPr/>
            <p:nvPr/>
          </p:nvSpPr>
          <p:spPr>
            <a:xfrm>
              <a:off x="8875400" y="1681707"/>
              <a:ext cx="755248" cy="883498"/>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5"/>
            <p:cNvSpPr txBox="1"/>
            <p:nvPr/>
          </p:nvSpPr>
          <p:spPr>
            <a:xfrm>
              <a:off x="8875400" y="1858407"/>
              <a:ext cx="528674" cy="53009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262626"/>
                </a:solidFill>
                <a:latin typeface="Arial"/>
                <a:ea typeface="Arial"/>
                <a:cs typeface="Arial"/>
                <a:sym typeface="Arial"/>
              </a:endParaRPr>
            </a:p>
          </p:txBody>
        </p:sp>
        <p:sp>
          <p:nvSpPr>
            <p:cNvPr id="175" name="Google Shape;175;p35"/>
            <p:cNvSpPr/>
            <p:nvPr/>
          </p:nvSpPr>
          <p:spPr>
            <a:xfrm>
              <a:off x="9986898" y="1054709"/>
              <a:ext cx="3562492" cy="2137495"/>
            </a:xfrm>
            <a:prstGeom prst="roundRect">
              <a:avLst>
                <a:gd name="adj" fmla="val 10000"/>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5"/>
            <p:cNvSpPr txBox="1"/>
            <p:nvPr/>
          </p:nvSpPr>
          <p:spPr>
            <a:xfrm>
              <a:off x="10049503" y="1117314"/>
              <a:ext cx="3437282" cy="201228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rgbClr val="262626"/>
                  </a:solidFill>
                  <a:latin typeface="Arial"/>
                  <a:ea typeface="Arial"/>
                  <a:cs typeface="Arial"/>
                  <a:sym typeface="Arial"/>
                </a:rPr>
                <a:t>Standardisierung: Einführung klarer Richtlinien und Prozesse, um die Konsistenz zwischen verschiedenen Kursen zu gewährleisten.</a:t>
              </a:r>
              <a:endParaRPr sz="2000" b="0" i="0" u="none" strike="noStrike" cap="none">
                <a:solidFill>
                  <a:srgbClr val="262626"/>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63CDC668-7D9B-062D-DB7C-602E9DB43D2E}"/>
              </a:ext>
            </a:extLst>
          </p:cNvPr>
          <p:cNvPicPr>
            <a:picLocks noChangeAspect="1"/>
          </p:cNvPicPr>
          <p:nvPr/>
        </p:nvPicPr>
        <p:blipFill>
          <a:blip r:embed="rId7"/>
          <a:stretch>
            <a:fillRect/>
          </a:stretch>
        </p:blipFill>
        <p:spPr>
          <a:xfrm>
            <a:off x="2950741" y="9346120"/>
            <a:ext cx="1970493" cy="413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2" name="Google Shape;182;p5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3" name="Google Shape;183;p5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4" name="Google Shape;184;p5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5" name="Google Shape;185;p5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6" name="Google Shape;186;p5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7" name="Google Shape;187;p5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8" name="Google Shape;188;p56"/>
          <p:cNvSpPr txBox="1"/>
          <p:nvPr/>
        </p:nvSpPr>
        <p:spPr>
          <a:xfrm>
            <a:off x="792000" y="1548000"/>
            <a:ext cx="15588000" cy="756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5400" b="1" i="0" u="none" strike="noStrike" cap="none">
                <a:solidFill>
                  <a:srgbClr val="033C5B"/>
                </a:solidFill>
                <a:latin typeface="Arial"/>
                <a:ea typeface="Arial"/>
                <a:cs typeface="Arial"/>
                <a:sym typeface="Arial"/>
              </a:rPr>
              <a:t>Ermutigung zur abteilungsübergreifenden Zusammenarbeit</a:t>
            </a:r>
            <a:endParaRPr sz="5400" b="1" i="0" u="none" strike="noStrike" cap="none">
              <a:solidFill>
                <a:srgbClr val="000000"/>
              </a:solidFill>
              <a:latin typeface="Arial"/>
              <a:ea typeface="Arial"/>
              <a:cs typeface="Arial"/>
              <a:sym typeface="Arial"/>
            </a:endParaRPr>
          </a:p>
        </p:txBody>
      </p:sp>
      <p:sp>
        <p:nvSpPr>
          <p:cNvPr id="189" name="Google Shape;189;p5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0" name="Google Shape;190;p5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5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 name="Google Shape;192;p5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93" name="Google Shape;193;p56"/>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194" name="Google Shape;194;p56"/>
          <p:cNvGrpSpPr/>
          <p:nvPr/>
        </p:nvGrpSpPr>
        <p:grpSpPr>
          <a:xfrm>
            <a:off x="1282482" y="4249726"/>
            <a:ext cx="15327156" cy="3473563"/>
            <a:chOff x="310421" y="663875"/>
            <a:chExt cx="15327156" cy="3473563"/>
          </a:xfrm>
        </p:grpSpPr>
        <p:sp>
          <p:nvSpPr>
            <p:cNvPr id="195" name="Google Shape;195;p56"/>
            <p:cNvSpPr/>
            <p:nvPr/>
          </p:nvSpPr>
          <p:spPr>
            <a:xfrm>
              <a:off x="310421" y="663875"/>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6"/>
            <p:cNvSpPr/>
            <p:nvPr/>
          </p:nvSpPr>
          <p:spPr>
            <a:xfrm>
              <a:off x="589441" y="942896"/>
              <a:ext cx="770628" cy="770628"/>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6"/>
            <p:cNvSpPr/>
            <p:nvPr/>
          </p:nvSpPr>
          <p:spPr>
            <a:xfrm>
              <a:off x="1923806" y="663875"/>
              <a:ext cx="3131864" cy="13286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6"/>
            <p:cNvSpPr txBox="1"/>
            <p:nvPr/>
          </p:nvSpPr>
          <p:spPr>
            <a:xfrm>
              <a:off x="1923806" y="663875"/>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Förderung eines Umfelds der Zusammenarbeit zwischen Fakultätsmitgliedern aus verschiedenen Abteilungen.</a:t>
              </a:r>
              <a:endParaRPr sz="2400" b="0" i="0" u="none" strike="noStrike" cap="none">
                <a:solidFill>
                  <a:srgbClr val="000000"/>
                </a:solidFill>
                <a:latin typeface="Arial"/>
                <a:ea typeface="Arial"/>
                <a:cs typeface="Arial"/>
                <a:sym typeface="Arial"/>
              </a:endParaRPr>
            </a:p>
          </p:txBody>
        </p:sp>
        <p:sp>
          <p:nvSpPr>
            <p:cNvPr id="199" name="Google Shape;199;p56"/>
            <p:cNvSpPr/>
            <p:nvPr/>
          </p:nvSpPr>
          <p:spPr>
            <a:xfrm>
              <a:off x="5601375" y="663875"/>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6"/>
            <p:cNvSpPr/>
            <p:nvPr/>
          </p:nvSpPr>
          <p:spPr>
            <a:xfrm>
              <a:off x="5880395" y="942896"/>
              <a:ext cx="770628" cy="770628"/>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6"/>
            <p:cNvSpPr/>
            <p:nvPr/>
          </p:nvSpPr>
          <p:spPr>
            <a:xfrm>
              <a:off x="7214760" y="663875"/>
              <a:ext cx="3131864" cy="13286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6"/>
            <p:cNvSpPr txBox="1"/>
            <p:nvPr/>
          </p:nvSpPr>
          <p:spPr>
            <a:xfrm>
              <a:off x="7214760" y="663875"/>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Förderung des Austauschs von Ressourcen, Erfahrungen und bewährten Verfahren im Zusammenhang mit umgedrehtem Lernen.</a:t>
              </a:r>
              <a:endParaRPr sz="2400" b="0" i="0" u="none" strike="noStrike" cap="none">
                <a:solidFill>
                  <a:srgbClr val="000000"/>
                </a:solidFill>
                <a:latin typeface="Arial"/>
                <a:ea typeface="Arial"/>
                <a:cs typeface="Arial"/>
                <a:sym typeface="Arial"/>
              </a:endParaRPr>
            </a:p>
          </p:txBody>
        </p:sp>
        <p:sp>
          <p:nvSpPr>
            <p:cNvPr id="203" name="Google Shape;203;p56"/>
            <p:cNvSpPr/>
            <p:nvPr/>
          </p:nvSpPr>
          <p:spPr>
            <a:xfrm>
              <a:off x="10892328" y="663875"/>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6"/>
            <p:cNvSpPr/>
            <p:nvPr/>
          </p:nvSpPr>
          <p:spPr>
            <a:xfrm>
              <a:off x="11171349" y="942896"/>
              <a:ext cx="770628" cy="770628"/>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6"/>
            <p:cNvSpPr/>
            <p:nvPr/>
          </p:nvSpPr>
          <p:spPr>
            <a:xfrm>
              <a:off x="12505713" y="663875"/>
              <a:ext cx="3131864" cy="13286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6"/>
            <p:cNvSpPr txBox="1"/>
            <p:nvPr/>
          </p:nvSpPr>
          <p:spPr>
            <a:xfrm>
              <a:off x="12505713" y="663875"/>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Festlegung von standardisierten Prozessen und Leitlinien für die Umsetzung.</a:t>
              </a:r>
              <a:endParaRPr sz="2400" b="0" i="0" u="none" strike="noStrike" cap="none">
                <a:solidFill>
                  <a:srgbClr val="000000"/>
                </a:solidFill>
                <a:latin typeface="Arial"/>
                <a:ea typeface="Arial"/>
                <a:cs typeface="Arial"/>
                <a:sym typeface="Arial"/>
              </a:endParaRPr>
            </a:p>
          </p:txBody>
        </p:sp>
        <p:sp>
          <p:nvSpPr>
            <p:cNvPr id="207" name="Google Shape;207;p56"/>
            <p:cNvSpPr/>
            <p:nvPr/>
          </p:nvSpPr>
          <p:spPr>
            <a:xfrm>
              <a:off x="310421" y="2808768"/>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6"/>
            <p:cNvSpPr/>
            <p:nvPr/>
          </p:nvSpPr>
          <p:spPr>
            <a:xfrm>
              <a:off x="589441" y="3087789"/>
              <a:ext cx="770628" cy="770628"/>
            </a:xfrm>
            <a:prstGeom prst="rect">
              <a:avLst/>
            </a:prstGeom>
            <a:blipFill rotWithShape="1">
              <a:blip r:embed="rId10">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6"/>
            <p:cNvSpPr/>
            <p:nvPr/>
          </p:nvSpPr>
          <p:spPr>
            <a:xfrm>
              <a:off x="1923806" y="2808768"/>
              <a:ext cx="3131864" cy="13286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6"/>
            <p:cNvSpPr txBox="1"/>
            <p:nvPr/>
          </p:nvSpPr>
          <p:spPr>
            <a:xfrm>
              <a:off x="1923806" y="2808768"/>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err="1">
                  <a:solidFill>
                    <a:srgbClr val="000000"/>
                  </a:solidFill>
                  <a:latin typeface="Arial"/>
                  <a:ea typeface="Arial"/>
                  <a:cs typeface="Arial"/>
                  <a:sym typeface="Arial"/>
                </a:rPr>
                <a:t>Festlegung</a:t>
              </a:r>
              <a:r>
                <a:rPr lang="en-GB" sz="2400" b="0" i="0" u="none" strike="noStrike" cap="none"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klarer</a:t>
              </a:r>
              <a:r>
                <a:rPr lang="en-GB" sz="2400" b="0" i="0" u="none" strike="noStrike" cap="none" dirty="0">
                  <a:solidFill>
                    <a:srgbClr val="000000"/>
                  </a:solidFill>
                  <a:latin typeface="Arial"/>
                  <a:ea typeface="Arial"/>
                  <a:cs typeface="Arial"/>
                  <a:sym typeface="Arial"/>
                </a:rPr>
                <a:t> Rollen und </a:t>
              </a:r>
              <a:r>
                <a:rPr lang="en-GB" sz="2400" b="0" i="0" u="none" strike="noStrike" cap="none" dirty="0" err="1">
                  <a:solidFill>
                    <a:srgbClr val="000000"/>
                  </a:solidFill>
                  <a:latin typeface="Arial"/>
                  <a:ea typeface="Arial"/>
                  <a:cs typeface="Arial"/>
                  <a:sym typeface="Arial"/>
                </a:rPr>
                <a:t>Zuständigkeiten</a:t>
              </a:r>
              <a:r>
                <a:rPr lang="en-GB" sz="2400" b="0" i="0" u="none" strike="noStrike" cap="none" dirty="0">
                  <a:solidFill>
                    <a:srgbClr val="000000"/>
                  </a:solidFill>
                  <a:latin typeface="Arial"/>
                  <a:ea typeface="Arial"/>
                  <a:cs typeface="Arial"/>
                  <a:sym typeface="Arial"/>
                </a:rPr>
                <a:t> für die </a:t>
              </a:r>
              <a:r>
                <a:rPr lang="en-GB" sz="2400" b="0" i="0" u="none" strike="noStrike" cap="none" dirty="0" err="1">
                  <a:solidFill>
                    <a:srgbClr val="000000"/>
                  </a:solidFill>
                  <a:latin typeface="Arial"/>
                  <a:ea typeface="Arial"/>
                  <a:cs typeface="Arial"/>
                  <a:sym typeface="Arial"/>
                </a:rPr>
                <a:t>Lehrkräfte</a:t>
              </a:r>
              <a:r>
                <a:rPr lang="en-GB" sz="2400" b="0" i="0" u="none" strike="noStrike" cap="none" dirty="0">
                  <a:solidFill>
                    <a:srgbClr val="000000"/>
                  </a:solidFill>
                  <a:latin typeface="Arial"/>
                  <a:ea typeface="Arial"/>
                  <a:cs typeface="Arial"/>
                  <a:sym typeface="Arial"/>
                </a:rPr>
                <a:t>.</a:t>
              </a:r>
              <a:endParaRPr sz="2400" b="0" i="0" u="none" strike="noStrike" cap="none" dirty="0">
                <a:solidFill>
                  <a:srgbClr val="000000"/>
                </a:solidFill>
                <a:latin typeface="Arial"/>
                <a:ea typeface="Arial"/>
                <a:cs typeface="Arial"/>
                <a:sym typeface="Arial"/>
              </a:endParaRPr>
            </a:p>
          </p:txBody>
        </p:sp>
        <p:sp>
          <p:nvSpPr>
            <p:cNvPr id="211" name="Google Shape;211;p56"/>
            <p:cNvSpPr/>
            <p:nvPr/>
          </p:nvSpPr>
          <p:spPr>
            <a:xfrm>
              <a:off x="5601375" y="2808768"/>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6"/>
            <p:cNvSpPr/>
            <p:nvPr/>
          </p:nvSpPr>
          <p:spPr>
            <a:xfrm>
              <a:off x="5880395" y="3087789"/>
              <a:ext cx="770628" cy="770628"/>
            </a:xfrm>
            <a:prstGeom prst="rect">
              <a:avLst/>
            </a:prstGeom>
            <a:blipFill rotWithShape="1">
              <a:blip r:embed="rId11">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6"/>
            <p:cNvSpPr/>
            <p:nvPr/>
          </p:nvSpPr>
          <p:spPr>
            <a:xfrm>
              <a:off x="7214760" y="2808768"/>
              <a:ext cx="3131864" cy="13286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6"/>
            <p:cNvSpPr txBox="1"/>
            <p:nvPr/>
          </p:nvSpPr>
          <p:spPr>
            <a:xfrm>
              <a:off x="7214760" y="2808768"/>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Erstellen Sie Bewertungskriterien für die Beurteilung der Wirksamkeit.</a:t>
              </a:r>
              <a:endParaRPr sz="2400" b="0" i="0" u="none" strike="noStrike" cap="none">
                <a:solidFill>
                  <a:srgbClr val="000000"/>
                </a:solidFill>
                <a:latin typeface="Arial"/>
                <a:ea typeface="Arial"/>
                <a:cs typeface="Arial"/>
                <a:sym typeface="Arial"/>
              </a:endParaRPr>
            </a:p>
          </p:txBody>
        </p:sp>
        <p:sp>
          <p:nvSpPr>
            <p:cNvPr id="215" name="Google Shape;215;p56"/>
            <p:cNvSpPr/>
            <p:nvPr/>
          </p:nvSpPr>
          <p:spPr>
            <a:xfrm>
              <a:off x="10892328" y="2808768"/>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6"/>
            <p:cNvSpPr/>
            <p:nvPr/>
          </p:nvSpPr>
          <p:spPr>
            <a:xfrm>
              <a:off x="11171349" y="3087789"/>
              <a:ext cx="770628" cy="770628"/>
            </a:xfrm>
            <a:prstGeom prst="rect">
              <a:avLst/>
            </a:prstGeom>
            <a:blipFill rotWithShape="1">
              <a:blip r:embed="rId12">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6"/>
            <p:cNvSpPr/>
            <p:nvPr/>
          </p:nvSpPr>
          <p:spPr>
            <a:xfrm>
              <a:off x="12505713" y="2808768"/>
              <a:ext cx="3131864" cy="13286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6"/>
            <p:cNvSpPr txBox="1"/>
            <p:nvPr/>
          </p:nvSpPr>
          <p:spPr>
            <a:xfrm>
              <a:off x="12505713" y="2808768"/>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Förderung des Austauschs innovativer Ideen und Strategien.</a:t>
              </a:r>
              <a:endParaRPr sz="2400" b="0" i="0" u="none" strike="noStrike" cap="none">
                <a:solidFill>
                  <a:srgbClr val="000000"/>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8D52D61A-EF60-1D54-1BBA-837C10BAEECB}"/>
              </a:ext>
            </a:extLst>
          </p:cNvPr>
          <p:cNvPicPr>
            <a:picLocks noChangeAspect="1"/>
          </p:cNvPicPr>
          <p:nvPr/>
        </p:nvPicPr>
        <p:blipFill>
          <a:blip r:embed="rId13"/>
          <a:stretch>
            <a:fillRect/>
          </a:stretch>
        </p:blipFill>
        <p:spPr>
          <a:xfrm>
            <a:off x="2950741" y="9346120"/>
            <a:ext cx="1970493" cy="413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4" name="Google Shape;224;p3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5" name="Google Shape;225;p3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6" name="Google Shape;226;p3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7" name="Google Shape;227;p3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8" name="Google Shape;228;p3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9" name="Google Shape;229;p3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0" name="Google Shape;230;p36"/>
          <p:cNvSpPr txBox="1"/>
          <p:nvPr/>
        </p:nvSpPr>
        <p:spPr>
          <a:xfrm>
            <a:off x="792000" y="1548000"/>
            <a:ext cx="15984000" cy="68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5400" b="1" i="0" u="none" strike="noStrike" cap="none">
                <a:solidFill>
                  <a:srgbClr val="033C5B"/>
                </a:solidFill>
                <a:latin typeface="Arial"/>
                <a:ea typeface="Arial"/>
                <a:cs typeface="Arial"/>
                <a:sym typeface="Arial"/>
              </a:rPr>
              <a:t>Die Bedeutung der technologischen Infrastruktur</a:t>
            </a:r>
            <a:endParaRPr sz="5400" b="1" i="0" u="none" strike="noStrike" cap="none">
              <a:solidFill>
                <a:srgbClr val="033C5B"/>
              </a:solidFill>
              <a:latin typeface="Arial"/>
              <a:ea typeface="Arial"/>
              <a:cs typeface="Arial"/>
              <a:sym typeface="Arial"/>
            </a:endParaRPr>
          </a:p>
        </p:txBody>
      </p:sp>
      <p:sp>
        <p:nvSpPr>
          <p:cNvPr id="231" name="Google Shape;231;p3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2" name="Google Shape;232;p3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3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3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35" name="Google Shape;235;p36"/>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236" name="Google Shape;236;p36"/>
          <p:cNvGrpSpPr/>
          <p:nvPr/>
        </p:nvGrpSpPr>
        <p:grpSpPr>
          <a:xfrm>
            <a:off x="1426405" y="3356119"/>
            <a:ext cx="12296203" cy="2561069"/>
            <a:chOff x="0" y="842922"/>
            <a:chExt cx="12296203" cy="2561069"/>
          </a:xfrm>
        </p:grpSpPr>
        <p:sp>
          <p:nvSpPr>
            <p:cNvPr id="237" name="Google Shape;237;p36"/>
            <p:cNvSpPr/>
            <p:nvPr/>
          </p:nvSpPr>
          <p:spPr>
            <a:xfrm>
              <a:off x="0" y="842922"/>
              <a:ext cx="3458307" cy="2196025"/>
            </a:xfrm>
            <a:prstGeom prst="roundRect">
              <a:avLst>
                <a:gd name="adj" fmla="val 10000"/>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6"/>
            <p:cNvSpPr/>
            <p:nvPr/>
          </p:nvSpPr>
          <p:spPr>
            <a:xfrm>
              <a:off x="384256" y="1207966"/>
              <a:ext cx="3458307" cy="2196025"/>
            </a:xfrm>
            <a:prstGeom prst="roundRect">
              <a:avLst>
                <a:gd name="adj" fmla="val 10000"/>
              </a:avLst>
            </a:prstGeom>
            <a:solidFill>
              <a:srgbClr val="FBDCCE">
                <a:alpha val="89803"/>
              </a:srgb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6"/>
            <p:cNvSpPr txBox="1"/>
            <p:nvPr/>
          </p:nvSpPr>
          <p:spPr>
            <a:xfrm>
              <a:off x="448575" y="1272285"/>
              <a:ext cx="3329669" cy="206738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GB" sz="2100" b="0" i="0" u="none" strike="noStrike" cap="none">
                  <a:solidFill>
                    <a:srgbClr val="000000"/>
                  </a:solidFill>
                  <a:latin typeface="Arial"/>
                  <a:ea typeface="Arial"/>
                  <a:cs typeface="Arial"/>
                  <a:sym typeface="Arial"/>
                </a:rPr>
                <a:t>Lernmanagementsysteme (LMS) unterstützen die Bereitstellung von Inhalten und die Verwaltung von Aufgaben.</a:t>
              </a:r>
              <a:endParaRPr sz="2100" b="0" i="0" u="none" strike="noStrike" cap="none">
                <a:solidFill>
                  <a:srgbClr val="000000"/>
                </a:solidFill>
                <a:latin typeface="Arial"/>
                <a:ea typeface="Arial"/>
                <a:cs typeface="Arial"/>
                <a:sym typeface="Arial"/>
              </a:endParaRPr>
            </a:p>
          </p:txBody>
        </p:sp>
        <p:sp>
          <p:nvSpPr>
            <p:cNvPr id="240" name="Google Shape;240;p36"/>
            <p:cNvSpPr/>
            <p:nvPr/>
          </p:nvSpPr>
          <p:spPr>
            <a:xfrm>
              <a:off x="4226820" y="842922"/>
              <a:ext cx="3458307" cy="2196025"/>
            </a:xfrm>
            <a:prstGeom prst="roundRect">
              <a:avLst>
                <a:gd name="adj" fmla="val 10000"/>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6"/>
            <p:cNvSpPr/>
            <p:nvPr/>
          </p:nvSpPr>
          <p:spPr>
            <a:xfrm>
              <a:off x="4611076" y="1207966"/>
              <a:ext cx="3458307" cy="2196025"/>
            </a:xfrm>
            <a:prstGeom prst="roundRect">
              <a:avLst>
                <a:gd name="adj" fmla="val 10000"/>
              </a:avLst>
            </a:prstGeom>
            <a:solidFill>
              <a:srgbClr val="FBDCCE">
                <a:alpha val="89803"/>
              </a:srgb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6"/>
            <p:cNvSpPr txBox="1"/>
            <p:nvPr/>
          </p:nvSpPr>
          <p:spPr>
            <a:xfrm>
              <a:off x="4675395" y="1272285"/>
              <a:ext cx="3329669" cy="206738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GB" sz="2100" b="0" i="0" u="none" strike="noStrike" cap="none">
                  <a:solidFill>
                    <a:srgbClr val="000000"/>
                  </a:solidFill>
                  <a:latin typeface="Arial"/>
                  <a:ea typeface="Arial"/>
                  <a:cs typeface="Arial"/>
                  <a:sym typeface="Arial"/>
                </a:rPr>
                <a:t>Multimedia-Tools ermöglichen es Lehrkräften, ansprechende Materialien für den Unterricht zu erstellen.</a:t>
              </a:r>
              <a:endParaRPr sz="2100" b="0" i="0" u="none" strike="noStrike" cap="none">
                <a:solidFill>
                  <a:srgbClr val="000000"/>
                </a:solidFill>
                <a:latin typeface="Arial"/>
                <a:ea typeface="Arial"/>
                <a:cs typeface="Arial"/>
                <a:sym typeface="Arial"/>
              </a:endParaRPr>
            </a:p>
          </p:txBody>
        </p:sp>
        <p:sp>
          <p:nvSpPr>
            <p:cNvPr id="243" name="Google Shape;243;p36"/>
            <p:cNvSpPr/>
            <p:nvPr/>
          </p:nvSpPr>
          <p:spPr>
            <a:xfrm>
              <a:off x="8453640" y="842922"/>
              <a:ext cx="3458307" cy="2196025"/>
            </a:xfrm>
            <a:prstGeom prst="roundRect">
              <a:avLst>
                <a:gd name="adj" fmla="val 10000"/>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6"/>
            <p:cNvSpPr/>
            <p:nvPr/>
          </p:nvSpPr>
          <p:spPr>
            <a:xfrm>
              <a:off x="8837896" y="1207966"/>
              <a:ext cx="3458307" cy="2196025"/>
            </a:xfrm>
            <a:prstGeom prst="roundRect">
              <a:avLst>
                <a:gd name="adj" fmla="val 10000"/>
              </a:avLst>
            </a:prstGeom>
            <a:solidFill>
              <a:srgbClr val="FBDCCE">
                <a:alpha val="89803"/>
              </a:srgb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6"/>
            <p:cNvSpPr txBox="1"/>
            <p:nvPr/>
          </p:nvSpPr>
          <p:spPr>
            <a:xfrm>
              <a:off x="8902215" y="1272285"/>
              <a:ext cx="3329669" cy="206738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GB" sz="2100" b="0" i="0" u="none" strike="noStrike" cap="none">
                  <a:solidFill>
                    <a:srgbClr val="000000"/>
                  </a:solidFill>
                  <a:latin typeface="Arial"/>
                  <a:ea typeface="Arial"/>
                  <a:cs typeface="Arial"/>
                  <a:sym typeface="Arial"/>
                </a:rPr>
                <a:t>Video-Hosting-Plattformen bieten Schülern einen einfachen Zugang zu Unterrichtsinhalten.</a:t>
              </a:r>
              <a:endParaRPr sz="2100" b="0" i="0" u="none" strike="noStrike" cap="none">
                <a:solidFill>
                  <a:srgbClr val="000000"/>
                </a:solidFill>
                <a:latin typeface="Arial"/>
                <a:ea typeface="Arial"/>
                <a:cs typeface="Arial"/>
                <a:sym typeface="Arial"/>
              </a:endParaRPr>
            </a:p>
          </p:txBody>
        </p:sp>
      </p:grpSp>
      <p:pic>
        <p:nvPicPr>
          <p:cNvPr id="246" name="Google Shape;246;p36" descr="A computer with people reading books&#10;&#10;Description automatically generated"/>
          <p:cNvPicPr preferRelativeResize="0"/>
          <p:nvPr/>
        </p:nvPicPr>
        <p:blipFill rotWithShape="1">
          <a:blip r:embed="rId7">
            <a:alphaModFix/>
          </a:blip>
          <a:srcRect/>
          <a:stretch/>
        </p:blipFill>
        <p:spPr>
          <a:xfrm>
            <a:off x="12369208" y="4980379"/>
            <a:ext cx="6336512" cy="4565211"/>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69681395-C22B-761A-397A-C414D650FA9D}"/>
              </a:ext>
            </a:extLst>
          </p:cNvPr>
          <p:cNvPicPr>
            <a:picLocks noChangeAspect="1"/>
          </p:cNvPicPr>
          <p:nvPr/>
        </p:nvPicPr>
        <p:blipFill>
          <a:blip r:embed="rId8"/>
          <a:stretch>
            <a:fillRect/>
          </a:stretch>
        </p:blipFill>
        <p:spPr>
          <a:xfrm>
            <a:off x="2950741" y="9346120"/>
            <a:ext cx="1970493" cy="413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2" name="Google Shape;252;p5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3" name="Google Shape;253;p5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4" name="Google Shape;254;p5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5" name="Google Shape;255;p5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6" name="Google Shape;256;p5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7" name="Google Shape;257;p5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8" name="Google Shape;258;p57"/>
          <p:cNvSpPr txBox="1"/>
          <p:nvPr/>
        </p:nvSpPr>
        <p:spPr>
          <a:xfrm>
            <a:off x="792000" y="1547999"/>
            <a:ext cx="19238536" cy="68957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4800" b="1" i="0" u="none" strike="noStrike" cap="none">
                <a:solidFill>
                  <a:srgbClr val="033C5B"/>
                </a:solidFill>
                <a:latin typeface="Arial"/>
                <a:ea typeface="Arial"/>
                <a:cs typeface="Arial"/>
                <a:sym typeface="Arial"/>
              </a:rPr>
              <a:t>Investitionen in eine solide technologische Infrastruktur</a:t>
            </a:r>
            <a:endParaRPr sz="4800" b="1" i="0" u="none" strike="noStrike" cap="none">
              <a:solidFill>
                <a:srgbClr val="033C5B"/>
              </a:solidFill>
              <a:latin typeface="Arial"/>
              <a:ea typeface="Arial"/>
              <a:cs typeface="Arial"/>
              <a:sym typeface="Arial"/>
            </a:endParaRPr>
          </a:p>
        </p:txBody>
      </p:sp>
      <p:sp>
        <p:nvSpPr>
          <p:cNvPr id="259" name="Google Shape;259;p5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0" name="Google Shape;260;p5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5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5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63" name="Google Shape;263;p57"/>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264" name="Google Shape;264;p57"/>
          <p:cNvGrpSpPr/>
          <p:nvPr/>
        </p:nvGrpSpPr>
        <p:grpSpPr>
          <a:xfrm>
            <a:off x="792000" y="2664207"/>
            <a:ext cx="15948000" cy="5765744"/>
            <a:chOff x="0" y="4686"/>
            <a:chExt cx="15948000" cy="5765744"/>
          </a:xfrm>
        </p:grpSpPr>
        <p:sp>
          <p:nvSpPr>
            <p:cNvPr id="265" name="Google Shape;265;p57"/>
            <p:cNvSpPr/>
            <p:nvPr/>
          </p:nvSpPr>
          <p:spPr>
            <a:xfrm>
              <a:off x="0" y="4686"/>
              <a:ext cx="15948000" cy="706911"/>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7"/>
            <p:cNvSpPr/>
            <p:nvPr/>
          </p:nvSpPr>
          <p:spPr>
            <a:xfrm>
              <a:off x="213840" y="163741"/>
              <a:ext cx="389181" cy="388801"/>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7"/>
            <p:cNvSpPr/>
            <p:nvPr/>
          </p:nvSpPr>
          <p:spPr>
            <a:xfrm>
              <a:off x="816862" y="4686"/>
              <a:ext cx="15082071" cy="795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7"/>
            <p:cNvSpPr txBox="1"/>
            <p:nvPr/>
          </p:nvSpPr>
          <p:spPr>
            <a:xfrm>
              <a:off x="816862" y="4686"/>
              <a:ext cx="15082071" cy="795275"/>
            </a:xfrm>
            <a:prstGeom prst="rect">
              <a:avLst/>
            </a:prstGeom>
            <a:noFill/>
            <a:ln>
              <a:noFill/>
            </a:ln>
          </p:spPr>
          <p:txBody>
            <a:bodyPr spcFirstLastPara="1" wrap="square" lIns="84150" tIns="84150" rIns="84150" bIns="8415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Zugang zu Lernmanagementsystemen, Tools zur Erstellung von Multimedia-Inhalten und Videohosting-Plattformen.</a:t>
              </a:r>
              <a:endParaRPr sz="2400" b="0" i="0" u="none" strike="noStrike" cap="none">
                <a:solidFill>
                  <a:srgbClr val="000000"/>
                </a:solidFill>
                <a:latin typeface="Arial"/>
                <a:ea typeface="Arial"/>
                <a:cs typeface="Arial"/>
                <a:sym typeface="Arial"/>
              </a:endParaRPr>
            </a:p>
          </p:txBody>
        </p:sp>
        <p:sp>
          <p:nvSpPr>
            <p:cNvPr id="269" name="Google Shape;269;p57"/>
            <p:cNvSpPr/>
            <p:nvPr/>
          </p:nvSpPr>
          <p:spPr>
            <a:xfrm>
              <a:off x="0" y="998780"/>
              <a:ext cx="15948000" cy="706911"/>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7"/>
            <p:cNvSpPr/>
            <p:nvPr/>
          </p:nvSpPr>
          <p:spPr>
            <a:xfrm>
              <a:off x="213840" y="1157835"/>
              <a:ext cx="389181" cy="388801"/>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7"/>
            <p:cNvSpPr/>
            <p:nvPr/>
          </p:nvSpPr>
          <p:spPr>
            <a:xfrm>
              <a:off x="816862" y="998780"/>
              <a:ext cx="15082071" cy="795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7"/>
            <p:cNvSpPr txBox="1"/>
            <p:nvPr/>
          </p:nvSpPr>
          <p:spPr>
            <a:xfrm>
              <a:off x="816862" y="998780"/>
              <a:ext cx="15082071" cy="795275"/>
            </a:xfrm>
            <a:prstGeom prst="rect">
              <a:avLst/>
            </a:prstGeom>
            <a:noFill/>
            <a:ln>
              <a:noFill/>
            </a:ln>
          </p:spPr>
          <p:txBody>
            <a:bodyPr spcFirstLastPara="1" wrap="square" lIns="84150" tIns="84150" rIns="84150" bIns="8415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Unterstützung bei der Bereitstellung und Verwaltung von Flipped-Classroom-Inhalten.</a:t>
              </a:r>
              <a:endParaRPr sz="2400" b="0" i="0" u="none" strike="noStrike" cap="none">
                <a:solidFill>
                  <a:srgbClr val="000000"/>
                </a:solidFill>
                <a:latin typeface="Arial"/>
                <a:ea typeface="Arial"/>
                <a:cs typeface="Arial"/>
                <a:sym typeface="Arial"/>
              </a:endParaRPr>
            </a:p>
          </p:txBody>
        </p:sp>
        <p:sp>
          <p:nvSpPr>
            <p:cNvPr id="273" name="Google Shape;273;p57"/>
            <p:cNvSpPr/>
            <p:nvPr/>
          </p:nvSpPr>
          <p:spPr>
            <a:xfrm>
              <a:off x="0" y="1992874"/>
              <a:ext cx="15948000" cy="706911"/>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7"/>
            <p:cNvSpPr/>
            <p:nvPr/>
          </p:nvSpPr>
          <p:spPr>
            <a:xfrm>
              <a:off x="213840" y="2151929"/>
              <a:ext cx="389181" cy="388801"/>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7"/>
            <p:cNvSpPr/>
            <p:nvPr/>
          </p:nvSpPr>
          <p:spPr>
            <a:xfrm>
              <a:off x="816862" y="1992874"/>
              <a:ext cx="15082071" cy="795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7"/>
            <p:cNvSpPr txBox="1"/>
            <p:nvPr/>
          </p:nvSpPr>
          <p:spPr>
            <a:xfrm>
              <a:off x="816862" y="1992874"/>
              <a:ext cx="15082071" cy="795275"/>
            </a:xfrm>
            <a:prstGeom prst="rect">
              <a:avLst/>
            </a:prstGeom>
            <a:noFill/>
            <a:ln>
              <a:noFill/>
            </a:ln>
          </p:spPr>
          <p:txBody>
            <a:bodyPr spcFirstLastPara="1" wrap="square" lIns="84150" tIns="84150" rIns="84150" bIns="8415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Förderung des Engagements und der Beteiligung von Schülern durch digitale Ressourcen.</a:t>
              </a:r>
              <a:endParaRPr sz="2400" b="0" i="0" u="none" strike="noStrike" cap="none">
                <a:solidFill>
                  <a:srgbClr val="000000"/>
                </a:solidFill>
                <a:latin typeface="Arial"/>
                <a:ea typeface="Arial"/>
                <a:cs typeface="Arial"/>
                <a:sym typeface="Arial"/>
              </a:endParaRPr>
            </a:p>
          </p:txBody>
        </p:sp>
        <p:sp>
          <p:nvSpPr>
            <p:cNvPr id="277" name="Google Shape;277;p57"/>
            <p:cNvSpPr/>
            <p:nvPr/>
          </p:nvSpPr>
          <p:spPr>
            <a:xfrm>
              <a:off x="0" y="2986967"/>
              <a:ext cx="15948000" cy="706911"/>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7"/>
            <p:cNvSpPr/>
            <p:nvPr/>
          </p:nvSpPr>
          <p:spPr>
            <a:xfrm>
              <a:off x="213840" y="3146022"/>
              <a:ext cx="389181" cy="388801"/>
            </a:xfrm>
            <a:prstGeom prst="rect">
              <a:avLst/>
            </a:prstGeom>
            <a:blipFill rotWithShape="1">
              <a:blip r:embed="rId10">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7"/>
            <p:cNvSpPr/>
            <p:nvPr/>
          </p:nvSpPr>
          <p:spPr>
            <a:xfrm>
              <a:off x="816862" y="2986967"/>
              <a:ext cx="15082071" cy="795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7"/>
            <p:cNvSpPr txBox="1"/>
            <p:nvPr/>
          </p:nvSpPr>
          <p:spPr>
            <a:xfrm>
              <a:off x="816862" y="2986967"/>
              <a:ext cx="15082071" cy="795275"/>
            </a:xfrm>
            <a:prstGeom prst="rect">
              <a:avLst/>
            </a:prstGeom>
            <a:noFill/>
            <a:ln>
              <a:noFill/>
            </a:ln>
          </p:spPr>
          <p:txBody>
            <a:bodyPr spcFirstLastPara="1" wrap="square" lIns="84150" tIns="84150" rIns="84150" bIns="8415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Erleichterung der Zusammenarbeit und Kommunikation zwischen Lehrkräften, Schülern und Verwaltungsangestellten.</a:t>
              </a:r>
              <a:endParaRPr sz="2400" b="0" i="0" u="none" strike="noStrike" cap="none">
                <a:solidFill>
                  <a:srgbClr val="000000"/>
                </a:solidFill>
                <a:latin typeface="Arial"/>
                <a:ea typeface="Arial"/>
                <a:cs typeface="Arial"/>
                <a:sym typeface="Arial"/>
              </a:endParaRPr>
            </a:p>
          </p:txBody>
        </p:sp>
        <p:sp>
          <p:nvSpPr>
            <p:cNvPr id="281" name="Google Shape;281;p57"/>
            <p:cNvSpPr/>
            <p:nvPr/>
          </p:nvSpPr>
          <p:spPr>
            <a:xfrm>
              <a:off x="0" y="3981061"/>
              <a:ext cx="15948000" cy="706911"/>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7"/>
            <p:cNvSpPr/>
            <p:nvPr/>
          </p:nvSpPr>
          <p:spPr>
            <a:xfrm>
              <a:off x="213840" y="4140116"/>
              <a:ext cx="389181" cy="388801"/>
            </a:xfrm>
            <a:prstGeom prst="rect">
              <a:avLst/>
            </a:prstGeom>
            <a:blipFill rotWithShape="1">
              <a:blip r:embed="rId11">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7"/>
            <p:cNvSpPr/>
            <p:nvPr/>
          </p:nvSpPr>
          <p:spPr>
            <a:xfrm>
              <a:off x="816862" y="3981061"/>
              <a:ext cx="15082071" cy="795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7"/>
            <p:cNvSpPr txBox="1"/>
            <p:nvPr/>
          </p:nvSpPr>
          <p:spPr>
            <a:xfrm>
              <a:off x="816862" y="3981061"/>
              <a:ext cx="15082071" cy="795275"/>
            </a:xfrm>
            <a:prstGeom prst="rect">
              <a:avLst/>
            </a:prstGeom>
            <a:noFill/>
            <a:ln>
              <a:noFill/>
            </a:ln>
          </p:spPr>
          <p:txBody>
            <a:bodyPr spcFirstLastPara="1" wrap="square" lIns="84150" tIns="84150" rIns="84150" bIns="8415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Ausstattung von Lehrkräften mit Werkzeugen und Ressourcen zur effektiven Umsetzung von "Flipped Classroom"-Praktiken.</a:t>
              </a:r>
              <a:endParaRPr sz="2400" b="0" i="0" u="none" strike="noStrike" cap="none">
                <a:solidFill>
                  <a:srgbClr val="000000"/>
                </a:solidFill>
                <a:latin typeface="Arial"/>
                <a:ea typeface="Arial"/>
                <a:cs typeface="Arial"/>
                <a:sym typeface="Arial"/>
              </a:endParaRPr>
            </a:p>
          </p:txBody>
        </p:sp>
        <p:sp>
          <p:nvSpPr>
            <p:cNvPr id="285" name="Google Shape;285;p57"/>
            <p:cNvSpPr/>
            <p:nvPr/>
          </p:nvSpPr>
          <p:spPr>
            <a:xfrm>
              <a:off x="0" y="4975155"/>
              <a:ext cx="15948000" cy="706911"/>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7"/>
            <p:cNvSpPr/>
            <p:nvPr/>
          </p:nvSpPr>
          <p:spPr>
            <a:xfrm>
              <a:off x="213840" y="5134210"/>
              <a:ext cx="389181" cy="388801"/>
            </a:xfrm>
            <a:prstGeom prst="rect">
              <a:avLst/>
            </a:prstGeom>
            <a:blipFill rotWithShape="1">
              <a:blip r:embed="rId12">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7"/>
            <p:cNvSpPr/>
            <p:nvPr/>
          </p:nvSpPr>
          <p:spPr>
            <a:xfrm>
              <a:off x="816862" y="4975155"/>
              <a:ext cx="15082071" cy="795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7"/>
            <p:cNvSpPr txBox="1"/>
            <p:nvPr/>
          </p:nvSpPr>
          <p:spPr>
            <a:xfrm>
              <a:off x="816862" y="4975155"/>
              <a:ext cx="15082071" cy="795275"/>
            </a:xfrm>
            <a:prstGeom prst="rect">
              <a:avLst/>
            </a:prstGeom>
            <a:noFill/>
            <a:ln>
              <a:noFill/>
            </a:ln>
          </p:spPr>
          <p:txBody>
            <a:bodyPr spcFirstLastPara="1" wrap="square" lIns="84150" tIns="84150" rIns="84150" bIns="8415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Förderung des Lernerfolgs durch strategische Investitionen in Technologie.</a:t>
              </a:r>
              <a:endParaRPr sz="2400" b="0" i="0" u="none" strike="noStrike" cap="none">
                <a:solidFill>
                  <a:srgbClr val="000000"/>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3B19260B-96E8-7BEF-AA6D-69B9DE60EE88}"/>
              </a:ext>
            </a:extLst>
          </p:cNvPr>
          <p:cNvPicPr>
            <a:picLocks noChangeAspect="1"/>
          </p:cNvPicPr>
          <p:nvPr/>
        </p:nvPicPr>
        <p:blipFill>
          <a:blip r:embed="rId13"/>
          <a:stretch>
            <a:fillRect/>
          </a:stretch>
        </p:blipFill>
        <p:spPr>
          <a:xfrm>
            <a:off x="2950741" y="9346120"/>
            <a:ext cx="1970493" cy="413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4" name="Google Shape;294;p5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5" name="Google Shape;295;p5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6" name="Google Shape;296;p5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7" name="Google Shape;297;p5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8" name="Google Shape;298;p5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9" name="Google Shape;299;p5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0" name="Google Shape;300;p58"/>
          <p:cNvSpPr txBox="1"/>
          <p:nvPr/>
        </p:nvSpPr>
        <p:spPr>
          <a:xfrm>
            <a:off x="791999" y="1548000"/>
            <a:ext cx="17927321" cy="63176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4800" b="1" i="0" u="none" strike="noStrike" cap="none">
                <a:solidFill>
                  <a:srgbClr val="033C5B"/>
                </a:solidFill>
                <a:latin typeface="Arial"/>
                <a:ea typeface="Arial"/>
                <a:cs typeface="Arial"/>
                <a:sym typeface="Arial"/>
              </a:rPr>
              <a:t>Standardisierung des Flipped-Classroom-Ansatzes</a:t>
            </a:r>
            <a:endParaRPr sz="4800" b="1" i="0" u="none" strike="noStrike" cap="none">
              <a:solidFill>
                <a:srgbClr val="033C5B"/>
              </a:solidFill>
              <a:latin typeface="Arial"/>
              <a:ea typeface="Arial"/>
              <a:cs typeface="Arial"/>
              <a:sym typeface="Arial"/>
            </a:endParaRPr>
          </a:p>
        </p:txBody>
      </p:sp>
      <p:sp>
        <p:nvSpPr>
          <p:cNvPr id="301" name="Google Shape;301;p5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2" name="Google Shape;302;p5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5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5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05" name="Google Shape;305;p58"/>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306" name="Google Shape;306;p58"/>
          <p:cNvGrpSpPr/>
          <p:nvPr/>
        </p:nvGrpSpPr>
        <p:grpSpPr>
          <a:xfrm>
            <a:off x="1724726" y="5748109"/>
            <a:ext cx="14128772" cy="2649144"/>
            <a:chOff x="0" y="1187126"/>
            <a:chExt cx="14128772" cy="2649144"/>
          </a:xfrm>
        </p:grpSpPr>
        <p:sp>
          <p:nvSpPr>
            <p:cNvPr id="307" name="Google Shape;307;p58"/>
            <p:cNvSpPr/>
            <p:nvPr/>
          </p:nvSpPr>
          <p:spPr>
            <a:xfrm>
              <a:off x="0" y="1187126"/>
              <a:ext cx="4415241" cy="2649144"/>
            </a:xfrm>
            <a:prstGeom prst="rect">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8"/>
            <p:cNvSpPr txBox="1"/>
            <p:nvPr/>
          </p:nvSpPr>
          <p:spPr>
            <a:xfrm>
              <a:off x="0" y="1187126"/>
              <a:ext cx="4415241" cy="2649144"/>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rgbClr val="262626"/>
                  </a:solidFill>
                  <a:latin typeface="Arial"/>
                  <a:ea typeface="Arial"/>
                  <a:cs typeface="Arial"/>
                  <a:sym typeface="Arial"/>
                </a:rPr>
                <a:t>Erstellen Sie standardisierte Richtlinien für die Kursgestaltung, um die Konsistenz der Inhalte vor dem Unterricht, der Aktivitäten während des Unterrichts und der Bewertungen zu gewährleisten.</a:t>
              </a:r>
              <a:endParaRPr sz="2000" b="0" i="0" u="none" strike="noStrike" cap="none">
                <a:solidFill>
                  <a:srgbClr val="262626"/>
                </a:solidFill>
                <a:latin typeface="Arial"/>
                <a:ea typeface="Arial"/>
                <a:cs typeface="Arial"/>
                <a:sym typeface="Arial"/>
              </a:endParaRPr>
            </a:p>
          </p:txBody>
        </p:sp>
        <p:sp>
          <p:nvSpPr>
            <p:cNvPr id="309" name="Google Shape;309;p58"/>
            <p:cNvSpPr/>
            <p:nvPr/>
          </p:nvSpPr>
          <p:spPr>
            <a:xfrm>
              <a:off x="4856765" y="1187126"/>
              <a:ext cx="4415241" cy="2649144"/>
            </a:xfrm>
            <a:prstGeom prst="rect">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8"/>
            <p:cNvSpPr txBox="1"/>
            <p:nvPr/>
          </p:nvSpPr>
          <p:spPr>
            <a:xfrm>
              <a:off x="4856765" y="1187126"/>
              <a:ext cx="4415241" cy="2649144"/>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rgbClr val="262626"/>
                  </a:solidFill>
                  <a:latin typeface="Arial"/>
                  <a:ea typeface="Arial"/>
                  <a:cs typeface="Arial"/>
                  <a:sym typeface="Arial"/>
                </a:rPr>
                <a:t>Festlegung klarer Rollen und Zuständigkeiten für die Lehrkräfte bei der Umsetzung des "Flipped Model".</a:t>
              </a:r>
              <a:endParaRPr sz="2000" b="0" i="0" u="none" strike="noStrike" cap="none">
                <a:solidFill>
                  <a:srgbClr val="262626"/>
                </a:solidFill>
                <a:latin typeface="Arial"/>
                <a:ea typeface="Arial"/>
                <a:cs typeface="Arial"/>
                <a:sym typeface="Arial"/>
              </a:endParaRPr>
            </a:p>
          </p:txBody>
        </p:sp>
        <p:sp>
          <p:nvSpPr>
            <p:cNvPr id="311" name="Google Shape;311;p58"/>
            <p:cNvSpPr/>
            <p:nvPr/>
          </p:nvSpPr>
          <p:spPr>
            <a:xfrm>
              <a:off x="9713531" y="1187126"/>
              <a:ext cx="4415241" cy="2649144"/>
            </a:xfrm>
            <a:prstGeom prst="rect">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8"/>
            <p:cNvSpPr txBox="1"/>
            <p:nvPr/>
          </p:nvSpPr>
          <p:spPr>
            <a:xfrm>
              <a:off x="9713531" y="1187126"/>
              <a:ext cx="4415241" cy="2649144"/>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rgbClr val="262626"/>
                  </a:solidFill>
                  <a:latin typeface="Arial"/>
                  <a:ea typeface="Arial"/>
                  <a:cs typeface="Arial"/>
                  <a:sym typeface="Arial"/>
                </a:rPr>
                <a:t>Entwicklung von Bewertungskriterien zur Messung der Effektivität des "flipped classroom" in verschiedenen Abteilungen.</a:t>
              </a:r>
              <a:endParaRPr sz="2000" b="0" i="0" u="none" strike="noStrike" cap="none">
                <a:solidFill>
                  <a:srgbClr val="262626"/>
                </a:solidFill>
                <a:latin typeface="Arial"/>
                <a:ea typeface="Arial"/>
                <a:cs typeface="Arial"/>
                <a:sym typeface="Arial"/>
              </a:endParaRPr>
            </a:p>
          </p:txBody>
        </p:sp>
      </p:grpSp>
      <p:sp>
        <p:nvSpPr>
          <p:cNvPr id="313" name="Google Shape;313;p58"/>
          <p:cNvSpPr/>
          <p:nvPr/>
        </p:nvSpPr>
        <p:spPr>
          <a:xfrm>
            <a:off x="956081" y="2549189"/>
            <a:ext cx="15948000" cy="68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2400" b="1" i="0" u="none" strike="noStrike" cap="none">
                <a:solidFill>
                  <a:srgbClr val="000000"/>
                </a:solidFill>
                <a:latin typeface="Arial"/>
                <a:ea typeface="Arial"/>
                <a:cs typeface="Arial"/>
                <a:sym typeface="Arial"/>
              </a:rPr>
              <a:t>Die Standardisierung des Flipped-Classroom-Ansatzes </a:t>
            </a:r>
            <a:r>
              <a:rPr lang="en-GB" sz="2400" b="0" i="0" u="none" strike="noStrike" cap="none">
                <a:solidFill>
                  <a:srgbClr val="000000"/>
                </a:solidFill>
                <a:latin typeface="Arial"/>
                <a:ea typeface="Arial"/>
                <a:cs typeface="Arial"/>
                <a:sym typeface="Arial"/>
              </a:rPr>
              <a:t>bedeutet, einen einheitlichen Rahmen für alle Kurse und Abteilungen zu schaffen, um eine einheitliche und effektive Lernerfahrung zu gewährleisten. Dies beinhaltet die Entwicklung klarer Richtlinien für die Kursgestaltung, die Definition der Rollen und Verantwortlichkeiten der Lehrenden und die Festlegung von Bewertungskriterien zur Messung des Erfolgs des Flipped-Modells. Durch die Standardisierung dieser Elemente können die Einrichtungen Qualität, Konsistenz und Skalierbarkeit bei der Durchführung von Flipped Learning gewährleisten.</a:t>
            </a:r>
            <a:endParaRPr sz="2400" b="0" i="0" u="none" strike="noStrike" cap="none">
              <a:solidFill>
                <a:srgbClr val="000000"/>
              </a:solidFill>
              <a:latin typeface="Arial"/>
              <a:ea typeface="Arial"/>
              <a:cs typeface="Arial"/>
              <a:sym typeface="Arial"/>
            </a:endParaRPr>
          </a:p>
        </p:txBody>
      </p:sp>
      <p:sp>
        <p:nvSpPr>
          <p:cNvPr id="314" name="Google Shape;314;p58"/>
          <p:cNvSpPr txBox="1"/>
          <p:nvPr/>
        </p:nvSpPr>
        <p:spPr>
          <a:xfrm>
            <a:off x="988662" y="4879395"/>
            <a:ext cx="15984000" cy="68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WIE?</a:t>
            </a:r>
            <a:endParaRPr sz="5400" b="1" i="0" u="none" strike="noStrike" cap="none" dirty="0">
              <a:solidFill>
                <a:srgbClr val="033C5B"/>
              </a:solidFill>
              <a:latin typeface="Arial"/>
              <a:ea typeface="Arial"/>
              <a:cs typeface="Arial"/>
              <a:sym typeface="Arial"/>
            </a:endParaRPr>
          </a:p>
        </p:txBody>
      </p:sp>
      <p:pic>
        <p:nvPicPr>
          <p:cNvPr id="2" name="Picture 1" descr="Blue text on a white background&#10;&#10;Description automatically generated">
            <a:extLst>
              <a:ext uri="{FF2B5EF4-FFF2-40B4-BE49-F238E27FC236}">
                <a16:creationId xmlns:a16="http://schemas.microsoft.com/office/drawing/2014/main" id="{DC7B7BE8-A8F9-B870-B402-19F2727E9B40}"/>
              </a:ext>
            </a:extLst>
          </p:cNvPr>
          <p:cNvPicPr>
            <a:picLocks noChangeAspect="1"/>
          </p:cNvPicPr>
          <p:nvPr/>
        </p:nvPicPr>
        <p:blipFill>
          <a:blip r:embed="rId7"/>
          <a:stretch>
            <a:fillRect/>
          </a:stretch>
        </p:blipFill>
        <p:spPr>
          <a:xfrm>
            <a:off x="2950741" y="9346120"/>
            <a:ext cx="1970493" cy="413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3540</Words>
  <Application>Microsoft Office PowerPoint</Application>
  <PresentationFormat>Custom</PresentationFormat>
  <Paragraphs>194</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Jennifer</dc:creator>
  <cp:lastModifiedBy>Sotiria Tsalamani</cp:lastModifiedBy>
  <cp:revision>1</cp:revision>
  <dcterms:created xsi:type="dcterms:W3CDTF">2006-08-16T00:00:00Z</dcterms:created>
  <dcterms:modified xsi:type="dcterms:W3CDTF">2024-11-08T11:10:49Z</dcterms:modified>
</cp:coreProperties>
</file>