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73" r:id="rId3"/>
    <p:sldId id="274" r:id="rId4"/>
    <p:sldId id="279" r:id="rId5"/>
    <p:sldId id="280" r:id="rId6"/>
    <p:sldId id="275" r:id="rId7"/>
    <p:sldId id="281" r:id="rId8"/>
    <p:sldId id="282" r:id="rId9"/>
    <p:sldId id="276" r:id="rId10"/>
    <p:sldId id="284" r:id="rId11"/>
    <p:sldId id="288" r:id="rId12"/>
    <p:sldId id="287" r:id="rId13"/>
    <p:sldId id="289" r:id="rId14"/>
    <p:sldId id="286" r:id="rId15"/>
    <p:sldId id="283" r:id="rId16"/>
    <p:sldId id="278" r:id="rId17"/>
    <p:sldId id="285" r:id="rId18"/>
    <p:sldId id="290" r:id="rId19"/>
    <p:sldId id="263" r:id="rId20"/>
    <p:sldId id="264"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8"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89049-8623-4667-AFC2-CC133FFE531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D5EF4833-68EF-4864-B7FA-42027DBE8DC6}">
      <dgm:prSet/>
      <dgm:spPr/>
      <dgm:t>
        <a:bodyPr/>
        <a:lstStyle/>
        <a:p>
          <a:r>
            <a:rPr lang="en-GB" b="0" i="0" dirty="0"/>
            <a:t>Umkehrung der traditionellen Unterweisung</a:t>
          </a:r>
          <a:endParaRPr lang="en-BE" dirty="0"/>
        </a:p>
      </dgm:t>
    </dgm:pt>
    <dgm:pt modelId="{1A4A28F0-5472-45AD-A15C-83CF8163131D}" type="parTrans" cxnId="{C3DA6BDD-E568-4FB2-8058-319F6F4B35D6}">
      <dgm:prSet/>
      <dgm:spPr/>
      <dgm:t>
        <a:bodyPr/>
        <a:lstStyle/>
        <a:p>
          <a:endParaRPr lang="en-BE"/>
        </a:p>
      </dgm:t>
    </dgm:pt>
    <dgm:pt modelId="{EFA1CF00-938B-426F-9913-0AF437F2EF6B}" type="sibTrans" cxnId="{C3DA6BDD-E568-4FB2-8058-319F6F4B35D6}">
      <dgm:prSet/>
      <dgm:spPr/>
      <dgm:t>
        <a:bodyPr/>
        <a:lstStyle/>
        <a:p>
          <a:endParaRPr lang="en-BE"/>
        </a:p>
      </dgm:t>
    </dgm:pt>
    <dgm:pt modelId="{2A84F9DC-46FB-4DC9-B569-44D075156A14}">
      <dgm:prSet/>
      <dgm:spPr/>
      <dgm:t>
        <a:bodyPr/>
        <a:lstStyle/>
        <a:p>
          <a:r>
            <a:rPr lang="en-GB" b="0" i="0"/>
            <a:t>Unabhängiges Studium fördern</a:t>
          </a:r>
          <a:endParaRPr lang="en-BE"/>
        </a:p>
      </dgm:t>
    </dgm:pt>
    <dgm:pt modelId="{AEF8BB0E-9F3D-4333-8BEB-6D56FC8ECE96}" type="parTrans" cxnId="{8BF556C3-2259-4AAC-A60D-EF7870D3505A}">
      <dgm:prSet/>
      <dgm:spPr/>
      <dgm:t>
        <a:bodyPr/>
        <a:lstStyle/>
        <a:p>
          <a:endParaRPr lang="en-BE"/>
        </a:p>
      </dgm:t>
    </dgm:pt>
    <dgm:pt modelId="{5461002F-74FD-492A-BE37-B8577E13E18F}" type="sibTrans" cxnId="{8BF556C3-2259-4AAC-A60D-EF7870D3505A}">
      <dgm:prSet/>
      <dgm:spPr/>
      <dgm:t>
        <a:bodyPr/>
        <a:lstStyle/>
        <a:p>
          <a:endParaRPr lang="en-BE"/>
        </a:p>
      </dgm:t>
    </dgm:pt>
    <dgm:pt modelId="{1DEB5FE6-9E95-42DB-AA19-67B05B07DE49}">
      <dgm:prSet/>
      <dgm:spPr/>
      <dgm:t>
        <a:bodyPr/>
        <a:lstStyle/>
        <a:p>
          <a:r>
            <a:rPr lang="en-GB" b="0" i="0"/>
            <a:t>Verstärkung der Entwicklung praktischer Fertigkeiten</a:t>
          </a:r>
          <a:endParaRPr lang="en-BE"/>
        </a:p>
      </dgm:t>
    </dgm:pt>
    <dgm:pt modelId="{78D41B3E-CB16-466C-8026-D94C0F14F608}" type="parTrans" cxnId="{78C27627-D911-463A-8D89-8C5FF8758618}">
      <dgm:prSet/>
      <dgm:spPr/>
      <dgm:t>
        <a:bodyPr/>
        <a:lstStyle/>
        <a:p>
          <a:endParaRPr lang="en-BE"/>
        </a:p>
      </dgm:t>
    </dgm:pt>
    <dgm:pt modelId="{AC49CF46-7084-4A49-95AA-7E767C02B237}" type="sibTrans" cxnId="{78C27627-D911-463A-8D89-8C5FF8758618}">
      <dgm:prSet/>
      <dgm:spPr/>
      <dgm:t>
        <a:bodyPr/>
        <a:lstStyle/>
        <a:p>
          <a:endParaRPr lang="en-BE"/>
        </a:p>
      </dgm:t>
    </dgm:pt>
    <dgm:pt modelId="{6EDBFBFF-E259-4F5A-9A0A-A83BC8FA4512}">
      <dgm:prSet/>
      <dgm:spPr/>
      <dgm:t>
        <a:bodyPr/>
        <a:lstStyle/>
        <a:p>
          <a:r>
            <a:rPr lang="en-GB" b="0" i="0"/>
            <a:t>Förderung des kollaborativen Lernens</a:t>
          </a:r>
          <a:endParaRPr lang="en-BE"/>
        </a:p>
      </dgm:t>
    </dgm:pt>
    <dgm:pt modelId="{F27D33B8-214D-4B78-931F-1CF187A9D5B8}" type="parTrans" cxnId="{962633EF-13AE-4FB7-BF1F-A1E3DE66CD41}">
      <dgm:prSet/>
      <dgm:spPr/>
      <dgm:t>
        <a:bodyPr/>
        <a:lstStyle/>
        <a:p>
          <a:endParaRPr lang="en-BE"/>
        </a:p>
      </dgm:t>
    </dgm:pt>
    <dgm:pt modelId="{A94FA17D-9C0B-43D8-99A2-6E8A5ED698FF}" type="sibTrans" cxnId="{962633EF-13AE-4FB7-BF1F-A1E3DE66CD41}">
      <dgm:prSet/>
      <dgm:spPr/>
      <dgm:t>
        <a:bodyPr/>
        <a:lstStyle/>
        <a:p>
          <a:endParaRPr lang="en-BE"/>
        </a:p>
      </dgm:t>
    </dgm:pt>
    <dgm:pt modelId="{75DE6766-8800-49D1-9355-2CE3D9491220}">
      <dgm:prSet/>
      <dgm:spPr/>
      <dgm:t>
        <a:bodyPr/>
        <a:lstStyle/>
        <a:p>
          <a:r>
            <a:rPr lang="en-GB" b="0" i="0"/>
            <a:t>Angleichung an die Ziele der Berufsbildung</a:t>
          </a:r>
          <a:endParaRPr lang="en-BE"/>
        </a:p>
      </dgm:t>
    </dgm:pt>
    <dgm:pt modelId="{B03226D2-1A98-45C3-8E4B-AC49F4678A85}" type="parTrans" cxnId="{24D2D75D-D996-47ED-A8C0-FA14064DE931}">
      <dgm:prSet/>
      <dgm:spPr/>
      <dgm:t>
        <a:bodyPr/>
        <a:lstStyle/>
        <a:p>
          <a:endParaRPr lang="en-BE"/>
        </a:p>
      </dgm:t>
    </dgm:pt>
    <dgm:pt modelId="{657FF995-42D2-4F15-9DBA-CD68E935BED5}" type="sibTrans" cxnId="{24D2D75D-D996-47ED-A8C0-FA14064DE931}">
      <dgm:prSet/>
      <dgm:spPr/>
      <dgm:t>
        <a:bodyPr/>
        <a:lstStyle/>
        <a:p>
          <a:endParaRPr lang="en-BE"/>
        </a:p>
      </dgm:t>
    </dgm:pt>
    <dgm:pt modelId="{3DD9CB1D-C8D5-4888-BEDD-C9144F59AA9E}">
      <dgm:prSet/>
      <dgm:spPr/>
      <dgm:t>
        <a:bodyPr/>
        <a:lstStyle/>
        <a:p>
          <a:r>
            <a:rPr lang="en-GB" b="0" i="0"/>
            <a:t>Maximierung der Kursleiter-Moderation</a:t>
          </a:r>
          <a:endParaRPr lang="en-BE"/>
        </a:p>
      </dgm:t>
    </dgm:pt>
    <dgm:pt modelId="{548CC514-A578-4FC3-BFA4-7EDB2D2F53CB}" type="parTrans" cxnId="{A36BBD63-B64A-42AC-BABE-2E79CFB76CD1}">
      <dgm:prSet/>
      <dgm:spPr/>
      <dgm:t>
        <a:bodyPr/>
        <a:lstStyle/>
        <a:p>
          <a:endParaRPr lang="en-BE"/>
        </a:p>
      </dgm:t>
    </dgm:pt>
    <dgm:pt modelId="{97983AE8-D84E-4B15-9BDE-580809EC066B}" type="sibTrans" cxnId="{A36BBD63-B64A-42AC-BABE-2E79CFB76CD1}">
      <dgm:prSet/>
      <dgm:spPr/>
      <dgm:t>
        <a:bodyPr/>
        <a:lstStyle/>
        <a:p>
          <a:endParaRPr lang="en-BE"/>
        </a:p>
      </dgm:t>
    </dgm:pt>
    <dgm:pt modelId="{DB787699-A66A-4748-996F-FB93A4B31C41}" type="pres">
      <dgm:prSet presAssocID="{8D789049-8623-4667-AFC2-CC133FFE531B}" presName="linear" presStyleCnt="0">
        <dgm:presLayoutVars>
          <dgm:animLvl val="lvl"/>
          <dgm:resizeHandles val="exact"/>
        </dgm:presLayoutVars>
      </dgm:prSet>
      <dgm:spPr/>
    </dgm:pt>
    <dgm:pt modelId="{345E5BCE-98AF-434F-B292-F9B93D6CEDF7}" type="pres">
      <dgm:prSet presAssocID="{D5EF4833-68EF-4864-B7FA-42027DBE8DC6}" presName="parentText" presStyleLbl="node1" presStyleIdx="0" presStyleCnt="6">
        <dgm:presLayoutVars>
          <dgm:chMax val="0"/>
          <dgm:bulletEnabled val="1"/>
        </dgm:presLayoutVars>
      </dgm:prSet>
      <dgm:spPr/>
    </dgm:pt>
    <dgm:pt modelId="{85701456-E68F-45D7-8E54-92C60CB8BBED}" type="pres">
      <dgm:prSet presAssocID="{EFA1CF00-938B-426F-9913-0AF437F2EF6B}" presName="spacer" presStyleCnt="0"/>
      <dgm:spPr/>
    </dgm:pt>
    <dgm:pt modelId="{6457E484-0F47-4148-9A88-6E5EB861900D}" type="pres">
      <dgm:prSet presAssocID="{2A84F9DC-46FB-4DC9-B569-44D075156A14}" presName="parentText" presStyleLbl="node1" presStyleIdx="1" presStyleCnt="6">
        <dgm:presLayoutVars>
          <dgm:chMax val="0"/>
          <dgm:bulletEnabled val="1"/>
        </dgm:presLayoutVars>
      </dgm:prSet>
      <dgm:spPr/>
    </dgm:pt>
    <dgm:pt modelId="{D5D4F285-C73C-4C93-BED8-D85AF213BE20}" type="pres">
      <dgm:prSet presAssocID="{5461002F-74FD-492A-BE37-B8577E13E18F}" presName="spacer" presStyleCnt="0"/>
      <dgm:spPr/>
    </dgm:pt>
    <dgm:pt modelId="{BCE0EC89-AB1D-4338-9FB6-32A58C3266D8}" type="pres">
      <dgm:prSet presAssocID="{1DEB5FE6-9E95-42DB-AA19-67B05B07DE49}" presName="parentText" presStyleLbl="node1" presStyleIdx="2" presStyleCnt="6">
        <dgm:presLayoutVars>
          <dgm:chMax val="0"/>
          <dgm:bulletEnabled val="1"/>
        </dgm:presLayoutVars>
      </dgm:prSet>
      <dgm:spPr/>
    </dgm:pt>
    <dgm:pt modelId="{B9718366-D06D-4B74-987F-7C2D4D160173}" type="pres">
      <dgm:prSet presAssocID="{AC49CF46-7084-4A49-95AA-7E767C02B237}" presName="spacer" presStyleCnt="0"/>
      <dgm:spPr/>
    </dgm:pt>
    <dgm:pt modelId="{6429DDAF-937A-4FFE-8D39-4AA0533A9BA9}" type="pres">
      <dgm:prSet presAssocID="{6EDBFBFF-E259-4F5A-9A0A-A83BC8FA4512}" presName="parentText" presStyleLbl="node1" presStyleIdx="3" presStyleCnt="6">
        <dgm:presLayoutVars>
          <dgm:chMax val="0"/>
          <dgm:bulletEnabled val="1"/>
        </dgm:presLayoutVars>
      </dgm:prSet>
      <dgm:spPr/>
    </dgm:pt>
    <dgm:pt modelId="{C07CF14F-AED7-4F72-9F90-ED9DAB1B989C}" type="pres">
      <dgm:prSet presAssocID="{A94FA17D-9C0B-43D8-99A2-6E8A5ED698FF}" presName="spacer" presStyleCnt="0"/>
      <dgm:spPr/>
    </dgm:pt>
    <dgm:pt modelId="{44BF299C-63BD-42D4-ACD3-508CE5C7AC71}" type="pres">
      <dgm:prSet presAssocID="{75DE6766-8800-49D1-9355-2CE3D9491220}" presName="parentText" presStyleLbl="node1" presStyleIdx="4" presStyleCnt="6">
        <dgm:presLayoutVars>
          <dgm:chMax val="0"/>
          <dgm:bulletEnabled val="1"/>
        </dgm:presLayoutVars>
      </dgm:prSet>
      <dgm:spPr/>
    </dgm:pt>
    <dgm:pt modelId="{A49D12AA-CE18-4F09-A04B-7546D5FE407D}" type="pres">
      <dgm:prSet presAssocID="{657FF995-42D2-4F15-9DBA-CD68E935BED5}" presName="spacer" presStyleCnt="0"/>
      <dgm:spPr/>
    </dgm:pt>
    <dgm:pt modelId="{053A49C2-5FB2-47E8-A993-E8A28DCA8F6E}" type="pres">
      <dgm:prSet presAssocID="{3DD9CB1D-C8D5-4888-BEDD-C9144F59AA9E}" presName="parentText" presStyleLbl="node1" presStyleIdx="5" presStyleCnt="6">
        <dgm:presLayoutVars>
          <dgm:chMax val="0"/>
          <dgm:bulletEnabled val="1"/>
        </dgm:presLayoutVars>
      </dgm:prSet>
      <dgm:spPr/>
    </dgm:pt>
  </dgm:ptLst>
  <dgm:cxnLst>
    <dgm:cxn modelId="{78C27627-D911-463A-8D89-8C5FF8758618}" srcId="{8D789049-8623-4667-AFC2-CC133FFE531B}" destId="{1DEB5FE6-9E95-42DB-AA19-67B05B07DE49}" srcOrd="2" destOrd="0" parTransId="{78D41B3E-CB16-466C-8026-D94C0F14F608}" sibTransId="{AC49CF46-7084-4A49-95AA-7E767C02B237}"/>
    <dgm:cxn modelId="{24D2D75D-D996-47ED-A8C0-FA14064DE931}" srcId="{8D789049-8623-4667-AFC2-CC133FFE531B}" destId="{75DE6766-8800-49D1-9355-2CE3D9491220}" srcOrd="4" destOrd="0" parTransId="{B03226D2-1A98-45C3-8E4B-AC49F4678A85}" sibTransId="{657FF995-42D2-4F15-9DBA-CD68E935BED5}"/>
    <dgm:cxn modelId="{A36BBD63-B64A-42AC-BABE-2E79CFB76CD1}" srcId="{8D789049-8623-4667-AFC2-CC133FFE531B}" destId="{3DD9CB1D-C8D5-4888-BEDD-C9144F59AA9E}" srcOrd="5" destOrd="0" parTransId="{548CC514-A578-4FC3-BFA4-7EDB2D2F53CB}" sibTransId="{97983AE8-D84E-4B15-9BDE-580809EC066B}"/>
    <dgm:cxn modelId="{8293FD58-C099-4C15-BE00-E84E25D4C63A}" type="presOf" srcId="{75DE6766-8800-49D1-9355-2CE3D9491220}" destId="{44BF299C-63BD-42D4-ACD3-508CE5C7AC71}" srcOrd="0" destOrd="0" presId="urn:microsoft.com/office/officeart/2005/8/layout/vList2"/>
    <dgm:cxn modelId="{C92FED82-B7D6-4C52-B468-2613E5EDC7C3}" type="presOf" srcId="{2A84F9DC-46FB-4DC9-B569-44D075156A14}" destId="{6457E484-0F47-4148-9A88-6E5EB861900D}" srcOrd="0" destOrd="0" presId="urn:microsoft.com/office/officeart/2005/8/layout/vList2"/>
    <dgm:cxn modelId="{2F766485-5554-402D-8A8D-FBF419286BB7}" type="presOf" srcId="{1DEB5FE6-9E95-42DB-AA19-67B05B07DE49}" destId="{BCE0EC89-AB1D-4338-9FB6-32A58C3266D8}" srcOrd="0" destOrd="0" presId="urn:microsoft.com/office/officeart/2005/8/layout/vList2"/>
    <dgm:cxn modelId="{0CCC9AAE-8F5C-4BD1-BE8E-DDE194EB4DB5}" type="presOf" srcId="{D5EF4833-68EF-4864-B7FA-42027DBE8DC6}" destId="{345E5BCE-98AF-434F-B292-F9B93D6CEDF7}" srcOrd="0" destOrd="0" presId="urn:microsoft.com/office/officeart/2005/8/layout/vList2"/>
    <dgm:cxn modelId="{8BF556C3-2259-4AAC-A60D-EF7870D3505A}" srcId="{8D789049-8623-4667-AFC2-CC133FFE531B}" destId="{2A84F9DC-46FB-4DC9-B569-44D075156A14}" srcOrd="1" destOrd="0" parTransId="{AEF8BB0E-9F3D-4333-8BEB-6D56FC8ECE96}" sibTransId="{5461002F-74FD-492A-BE37-B8577E13E18F}"/>
    <dgm:cxn modelId="{DD09A5C5-9DEC-4F24-8076-3063283327DF}" type="presOf" srcId="{6EDBFBFF-E259-4F5A-9A0A-A83BC8FA4512}" destId="{6429DDAF-937A-4FFE-8D39-4AA0533A9BA9}" srcOrd="0" destOrd="0" presId="urn:microsoft.com/office/officeart/2005/8/layout/vList2"/>
    <dgm:cxn modelId="{26687EC7-840E-4BCC-829B-2B31356E1FBE}" type="presOf" srcId="{8D789049-8623-4667-AFC2-CC133FFE531B}" destId="{DB787699-A66A-4748-996F-FB93A4B31C41}" srcOrd="0" destOrd="0" presId="urn:microsoft.com/office/officeart/2005/8/layout/vList2"/>
    <dgm:cxn modelId="{37E1CCD6-454B-4595-9C2E-718CA0753E9B}" type="presOf" srcId="{3DD9CB1D-C8D5-4888-BEDD-C9144F59AA9E}" destId="{053A49C2-5FB2-47E8-A993-E8A28DCA8F6E}" srcOrd="0" destOrd="0" presId="urn:microsoft.com/office/officeart/2005/8/layout/vList2"/>
    <dgm:cxn modelId="{C3DA6BDD-E568-4FB2-8058-319F6F4B35D6}" srcId="{8D789049-8623-4667-AFC2-CC133FFE531B}" destId="{D5EF4833-68EF-4864-B7FA-42027DBE8DC6}" srcOrd="0" destOrd="0" parTransId="{1A4A28F0-5472-45AD-A15C-83CF8163131D}" sibTransId="{EFA1CF00-938B-426F-9913-0AF437F2EF6B}"/>
    <dgm:cxn modelId="{962633EF-13AE-4FB7-BF1F-A1E3DE66CD41}" srcId="{8D789049-8623-4667-AFC2-CC133FFE531B}" destId="{6EDBFBFF-E259-4F5A-9A0A-A83BC8FA4512}" srcOrd="3" destOrd="0" parTransId="{F27D33B8-214D-4B78-931F-1CF187A9D5B8}" sibTransId="{A94FA17D-9C0B-43D8-99A2-6E8A5ED698FF}"/>
    <dgm:cxn modelId="{F30B0D4A-711A-4AE2-ABF0-44E8562286BF}" type="presParOf" srcId="{DB787699-A66A-4748-996F-FB93A4B31C41}" destId="{345E5BCE-98AF-434F-B292-F9B93D6CEDF7}" srcOrd="0" destOrd="0" presId="urn:microsoft.com/office/officeart/2005/8/layout/vList2"/>
    <dgm:cxn modelId="{44739EB4-9370-45F4-8AD3-4E1E8D42709A}" type="presParOf" srcId="{DB787699-A66A-4748-996F-FB93A4B31C41}" destId="{85701456-E68F-45D7-8E54-92C60CB8BBED}" srcOrd="1" destOrd="0" presId="urn:microsoft.com/office/officeart/2005/8/layout/vList2"/>
    <dgm:cxn modelId="{71440EB2-3AED-4964-ACCA-F2797F12ACC8}" type="presParOf" srcId="{DB787699-A66A-4748-996F-FB93A4B31C41}" destId="{6457E484-0F47-4148-9A88-6E5EB861900D}" srcOrd="2" destOrd="0" presId="urn:microsoft.com/office/officeart/2005/8/layout/vList2"/>
    <dgm:cxn modelId="{E4CB881B-4F4E-4ECA-99AD-3294760B5133}" type="presParOf" srcId="{DB787699-A66A-4748-996F-FB93A4B31C41}" destId="{D5D4F285-C73C-4C93-BED8-D85AF213BE20}" srcOrd="3" destOrd="0" presId="urn:microsoft.com/office/officeart/2005/8/layout/vList2"/>
    <dgm:cxn modelId="{F8148046-658F-4D15-A138-BCF9CE8755C1}" type="presParOf" srcId="{DB787699-A66A-4748-996F-FB93A4B31C41}" destId="{BCE0EC89-AB1D-4338-9FB6-32A58C3266D8}" srcOrd="4" destOrd="0" presId="urn:microsoft.com/office/officeart/2005/8/layout/vList2"/>
    <dgm:cxn modelId="{3FEA475C-4B98-41D1-820E-38F8FCE0B7E0}" type="presParOf" srcId="{DB787699-A66A-4748-996F-FB93A4B31C41}" destId="{B9718366-D06D-4B74-987F-7C2D4D160173}" srcOrd="5" destOrd="0" presId="urn:microsoft.com/office/officeart/2005/8/layout/vList2"/>
    <dgm:cxn modelId="{752A4A85-A9CA-4B30-9D9E-B1629CA2118A}" type="presParOf" srcId="{DB787699-A66A-4748-996F-FB93A4B31C41}" destId="{6429DDAF-937A-4FFE-8D39-4AA0533A9BA9}" srcOrd="6" destOrd="0" presId="urn:microsoft.com/office/officeart/2005/8/layout/vList2"/>
    <dgm:cxn modelId="{D951BAE8-554F-47D9-AC0E-4D83B712DD02}" type="presParOf" srcId="{DB787699-A66A-4748-996F-FB93A4B31C41}" destId="{C07CF14F-AED7-4F72-9F90-ED9DAB1B989C}" srcOrd="7" destOrd="0" presId="urn:microsoft.com/office/officeart/2005/8/layout/vList2"/>
    <dgm:cxn modelId="{60682B7E-5EB0-4F99-876E-B31773CEC1A4}" type="presParOf" srcId="{DB787699-A66A-4748-996F-FB93A4B31C41}" destId="{44BF299C-63BD-42D4-ACD3-508CE5C7AC71}" srcOrd="8" destOrd="0" presId="urn:microsoft.com/office/officeart/2005/8/layout/vList2"/>
    <dgm:cxn modelId="{0ABDA6CD-8FCD-4F03-B875-FD02EBF1FE77}" type="presParOf" srcId="{DB787699-A66A-4748-996F-FB93A4B31C41}" destId="{A49D12AA-CE18-4F09-A04B-7546D5FE407D}" srcOrd="9" destOrd="0" presId="urn:microsoft.com/office/officeart/2005/8/layout/vList2"/>
    <dgm:cxn modelId="{C149C5EF-2FD8-414E-9119-17B82D499758}" type="presParOf" srcId="{DB787699-A66A-4748-996F-FB93A4B31C41}" destId="{053A49C2-5FB2-47E8-A993-E8A28DCA8F6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33E358-3328-4BCC-A68E-3961057EE6EA}"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45A748CE-07CE-40AA-950A-678295895EB3}">
      <dgm:prSet/>
      <dgm:spPr/>
      <dgm:t>
        <a:bodyPr/>
        <a:lstStyle/>
        <a:p>
          <a:r>
            <a:rPr lang="en-GB" b="1" i="0"/>
            <a:t>Knappe Budgets begrenzen Investitionen in die Infrastruktur</a:t>
          </a:r>
          <a:endParaRPr lang="en-US"/>
        </a:p>
      </dgm:t>
    </dgm:pt>
    <dgm:pt modelId="{EBFA573E-3620-4CA3-9613-F53CDEBAAD2C}" type="parTrans" cxnId="{32B8A309-80AF-4023-87B2-17C5EA7ACF55}">
      <dgm:prSet/>
      <dgm:spPr/>
      <dgm:t>
        <a:bodyPr/>
        <a:lstStyle/>
        <a:p>
          <a:endParaRPr lang="en-US"/>
        </a:p>
      </dgm:t>
    </dgm:pt>
    <dgm:pt modelId="{F158623E-4487-4111-A338-B6489D21D442}" type="sibTrans" cxnId="{32B8A309-80AF-4023-87B2-17C5EA7ACF55}">
      <dgm:prSet/>
      <dgm:spPr/>
      <dgm:t>
        <a:bodyPr/>
        <a:lstStyle/>
        <a:p>
          <a:endParaRPr lang="en-US"/>
        </a:p>
      </dgm:t>
    </dgm:pt>
    <dgm:pt modelId="{EEFDF839-7F08-4BB6-B656-981FB884278A}">
      <dgm:prSet/>
      <dgm:spPr/>
      <dgm:t>
        <a:bodyPr/>
        <a:lstStyle/>
        <a:p>
          <a:r>
            <a:rPr lang="en-GB" b="1" i="0"/>
            <a:t>Kostenintensive Technologiebeschaffung</a:t>
          </a:r>
          <a:endParaRPr lang="en-US"/>
        </a:p>
      </dgm:t>
    </dgm:pt>
    <dgm:pt modelId="{226C2516-5D2D-4AB4-A874-D9BA39E562F3}" type="parTrans" cxnId="{0E4AFDBB-1AE7-4998-8EB9-AC2D6A03D29B}">
      <dgm:prSet/>
      <dgm:spPr/>
      <dgm:t>
        <a:bodyPr/>
        <a:lstStyle/>
        <a:p>
          <a:endParaRPr lang="en-US"/>
        </a:p>
      </dgm:t>
    </dgm:pt>
    <dgm:pt modelId="{9064AC5C-30D8-498E-A30F-D86E2D44797B}" type="sibTrans" cxnId="{0E4AFDBB-1AE7-4998-8EB9-AC2D6A03D29B}">
      <dgm:prSet/>
      <dgm:spPr/>
      <dgm:t>
        <a:bodyPr/>
        <a:lstStyle/>
        <a:p>
          <a:endParaRPr lang="en-US"/>
        </a:p>
      </dgm:t>
    </dgm:pt>
    <dgm:pt modelId="{FD225172-7772-42AA-8D24-DBCBC5AD17DB}">
      <dgm:prSet/>
      <dgm:spPr/>
      <dgm:t>
        <a:bodyPr/>
        <a:lstStyle/>
        <a:p>
          <a:r>
            <a:rPr lang="en-GB" b="1" i="0"/>
            <a:t>Sicherstellung eines gleichberechtigten Zugangs für alle Schüler</a:t>
          </a:r>
          <a:endParaRPr lang="en-US"/>
        </a:p>
      </dgm:t>
    </dgm:pt>
    <dgm:pt modelId="{6ACFAC71-8A7C-49EA-B6D9-52C42B8A1008}" type="parTrans" cxnId="{071A4D47-986C-4DCD-B17F-C458864D1378}">
      <dgm:prSet/>
      <dgm:spPr/>
      <dgm:t>
        <a:bodyPr/>
        <a:lstStyle/>
        <a:p>
          <a:endParaRPr lang="en-US"/>
        </a:p>
      </dgm:t>
    </dgm:pt>
    <dgm:pt modelId="{759901E4-FC03-499C-B1E7-27F21721C08E}" type="sibTrans" cxnId="{071A4D47-986C-4DCD-B17F-C458864D1378}">
      <dgm:prSet/>
      <dgm:spPr/>
      <dgm:t>
        <a:bodyPr/>
        <a:lstStyle/>
        <a:p>
          <a:endParaRPr lang="en-US"/>
        </a:p>
      </dgm:t>
    </dgm:pt>
    <dgm:pt modelId="{2297DA69-CD35-4AEB-A53E-418D96666D5D}">
      <dgm:prSet/>
      <dgm:spPr/>
      <dgm:t>
        <a:bodyPr/>
        <a:lstStyle/>
        <a:p>
          <a:r>
            <a:rPr lang="en-GB" b="1" i="0"/>
            <a:t>Pädagogen mit mangelnden Kenntnissen im Umgang mit digitalen Werkzeugen</a:t>
          </a:r>
          <a:endParaRPr lang="en-US"/>
        </a:p>
      </dgm:t>
    </dgm:pt>
    <dgm:pt modelId="{315CE7CB-646B-456B-A8AD-2CF5D5517DD0}" type="parTrans" cxnId="{A43D1452-7530-4A1C-A8DF-B5B553203358}">
      <dgm:prSet/>
      <dgm:spPr/>
      <dgm:t>
        <a:bodyPr/>
        <a:lstStyle/>
        <a:p>
          <a:endParaRPr lang="en-US"/>
        </a:p>
      </dgm:t>
    </dgm:pt>
    <dgm:pt modelId="{345FBE94-E5BF-4436-A93C-CD5241ACA75A}" type="sibTrans" cxnId="{A43D1452-7530-4A1C-A8DF-B5B553203358}">
      <dgm:prSet/>
      <dgm:spPr/>
      <dgm:t>
        <a:bodyPr/>
        <a:lstStyle/>
        <a:p>
          <a:endParaRPr lang="en-US"/>
        </a:p>
      </dgm:t>
    </dgm:pt>
    <dgm:pt modelId="{E3BAF6A7-8368-4E48-8951-AC2D4A598C7C}">
      <dgm:prSet/>
      <dgm:spPr/>
      <dgm:t>
        <a:bodyPr/>
        <a:lstStyle/>
        <a:p>
          <a:r>
            <a:rPr lang="en-GB" b="1" i="0"/>
            <a:t>Integration von Multimedia-Inhalten erfordert Schulung</a:t>
          </a:r>
          <a:endParaRPr lang="en-US"/>
        </a:p>
      </dgm:t>
    </dgm:pt>
    <dgm:pt modelId="{3B11209C-196E-4DB6-B60D-3CFEAF9DCB60}" type="parTrans" cxnId="{7E128B87-0A0A-44B1-B08A-020CA07FE1BD}">
      <dgm:prSet/>
      <dgm:spPr/>
      <dgm:t>
        <a:bodyPr/>
        <a:lstStyle/>
        <a:p>
          <a:endParaRPr lang="en-US"/>
        </a:p>
      </dgm:t>
    </dgm:pt>
    <dgm:pt modelId="{6A61F9C0-75AB-4244-A221-F5A9E2156ABC}" type="sibTrans" cxnId="{7E128B87-0A0A-44B1-B08A-020CA07FE1BD}">
      <dgm:prSet/>
      <dgm:spPr/>
      <dgm:t>
        <a:bodyPr/>
        <a:lstStyle/>
        <a:p>
          <a:endParaRPr lang="en-US"/>
        </a:p>
      </dgm:t>
    </dgm:pt>
    <dgm:pt modelId="{1FB77443-3F02-4923-89AD-ACE0991C7E3B}">
      <dgm:prSet/>
      <dgm:spPr/>
      <dgm:t>
        <a:bodyPr/>
        <a:lstStyle/>
        <a:p>
          <a:r>
            <a:rPr lang="en-GB" b="1" i="0"/>
            <a:t>Hindernisse für eine wirksame Umsetzung von Flipped Learning</a:t>
          </a:r>
          <a:endParaRPr lang="en-US"/>
        </a:p>
      </dgm:t>
    </dgm:pt>
    <dgm:pt modelId="{37B52440-A087-4D38-B313-4889DAC4B563}" type="parTrans" cxnId="{B8448BDD-6EA0-453F-91C1-0FCADD9BF5C1}">
      <dgm:prSet/>
      <dgm:spPr/>
      <dgm:t>
        <a:bodyPr/>
        <a:lstStyle/>
        <a:p>
          <a:endParaRPr lang="en-US"/>
        </a:p>
      </dgm:t>
    </dgm:pt>
    <dgm:pt modelId="{98D23E8C-90F3-41A7-BDF1-2B4B3A40CDE7}" type="sibTrans" cxnId="{B8448BDD-6EA0-453F-91C1-0FCADD9BF5C1}">
      <dgm:prSet/>
      <dgm:spPr/>
      <dgm:t>
        <a:bodyPr/>
        <a:lstStyle/>
        <a:p>
          <a:endParaRPr lang="en-US"/>
        </a:p>
      </dgm:t>
    </dgm:pt>
    <dgm:pt modelId="{75D68950-EAF5-4270-B0CA-CAFE2E79F8BE}" type="pres">
      <dgm:prSet presAssocID="{FE33E358-3328-4BCC-A68E-3961057EE6EA}" presName="vert0" presStyleCnt="0">
        <dgm:presLayoutVars>
          <dgm:dir/>
          <dgm:animOne val="branch"/>
          <dgm:animLvl val="lvl"/>
        </dgm:presLayoutVars>
      </dgm:prSet>
      <dgm:spPr/>
    </dgm:pt>
    <dgm:pt modelId="{0CA25874-2C03-4EE7-85B1-D85E7F0207F1}" type="pres">
      <dgm:prSet presAssocID="{45A748CE-07CE-40AA-950A-678295895EB3}" presName="thickLine" presStyleLbl="alignNode1" presStyleIdx="0" presStyleCnt="6"/>
      <dgm:spPr/>
    </dgm:pt>
    <dgm:pt modelId="{0397199F-0CBE-4F00-B84C-1E970DBA0799}" type="pres">
      <dgm:prSet presAssocID="{45A748CE-07CE-40AA-950A-678295895EB3}" presName="horz1" presStyleCnt="0"/>
      <dgm:spPr/>
    </dgm:pt>
    <dgm:pt modelId="{F3DDDB82-1DA8-4DA2-836B-4982AEF32EAA}" type="pres">
      <dgm:prSet presAssocID="{45A748CE-07CE-40AA-950A-678295895EB3}" presName="tx1" presStyleLbl="revTx" presStyleIdx="0" presStyleCnt="6"/>
      <dgm:spPr/>
    </dgm:pt>
    <dgm:pt modelId="{949A7EFB-0E0F-4678-A530-DCF4B71E3D84}" type="pres">
      <dgm:prSet presAssocID="{45A748CE-07CE-40AA-950A-678295895EB3}" presName="vert1" presStyleCnt="0"/>
      <dgm:spPr/>
    </dgm:pt>
    <dgm:pt modelId="{344C3FC1-27C4-442E-9928-8436890BA94A}" type="pres">
      <dgm:prSet presAssocID="{EEFDF839-7F08-4BB6-B656-981FB884278A}" presName="thickLine" presStyleLbl="alignNode1" presStyleIdx="1" presStyleCnt="6"/>
      <dgm:spPr/>
    </dgm:pt>
    <dgm:pt modelId="{7E9BAB64-BB55-4A59-AB48-A00C00A4B785}" type="pres">
      <dgm:prSet presAssocID="{EEFDF839-7F08-4BB6-B656-981FB884278A}" presName="horz1" presStyleCnt="0"/>
      <dgm:spPr/>
    </dgm:pt>
    <dgm:pt modelId="{64F6ECD6-036C-4042-82A6-7FB90057F983}" type="pres">
      <dgm:prSet presAssocID="{EEFDF839-7F08-4BB6-B656-981FB884278A}" presName="tx1" presStyleLbl="revTx" presStyleIdx="1" presStyleCnt="6"/>
      <dgm:spPr/>
    </dgm:pt>
    <dgm:pt modelId="{039EE8CD-7B45-4B59-BAD6-86B25E3BD374}" type="pres">
      <dgm:prSet presAssocID="{EEFDF839-7F08-4BB6-B656-981FB884278A}" presName="vert1" presStyleCnt="0"/>
      <dgm:spPr/>
    </dgm:pt>
    <dgm:pt modelId="{EB84ED17-27D7-4AE6-A6EA-60948B92AA8E}" type="pres">
      <dgm:prSet presAssocID="{FD225172-7772-42AA-8D24-DBCBC5AD17DB}" presName="thickLine" presStyleLbl="alignNode1" presStyleIdx="2" presStyleCnt="6"/>
      <dgm:spPr/>
    </dgm:pt>
    <dgm:pt modelId="{F46CB459-31A1-469A-8A11-B3DCB4A42CA5}" type="pres">
      <dgm:prSet presAssocID="{FD225172-7772-42AA-8D24-DBCBC5AD17DB}" presName="horz1" presStyleCnt="0"/>
      <dgm:spPr/>
    </dgm:pt>
    <dgm:pt modelId="{3792450E-610D-459C-89A3-84E53B744BC1}" type="pres">
      <dgm:prSet presAssocID="{FD225172-7772-42AA-8D24-DBCBC5AD17DB}" presName="tx1" presStyleLbl="revTx" presStyleIdx="2" presStyleCnt="6"/>
      <dgm:spPr/>
    </dgm:pt>
    <dgm:pt modelId="{D4ACA894-D3D8-45F4-B7D5-D2CBF267B538}" type="pres">
      <dgm:prSet presAssocID="{FD225172-7772-42AA-8D24-DBCBC5AD17DB}" presName="vert1" presStyleCnt="0"/>
      <dgm:spPr/>
    </dgm:pt>
    <dgm:pt modelId="{8B2AA32E-50E7-493C-9B29-44383E084B2F}" type="pres">
      <dgm:prSet presAssocID="{2297DA69-CD35-4AEB-A53E-418D96666D5D}" presName="thickLine" presStyleLbl="alignNode1" presStyleIdx="3" presStyleCnt="6"/>
      <dgm:spPr/>
    </dgm:pt>
    <dgm:pt modelId="{CF219A60-F693-4481-A7E0-226FEEE4B37E}" type="pres">
      <dgm:prSet presAssocID="{2297DA69-CD35-4AEB-A53E-418D96666D5D}" presName="horz1" presStyleCnt="0"/>
      <dgm:spPr/>
    </dgm:pt>
    <dgm:pt modelId="{ABB3C949-A438-4B95-A3ED-3EB99CF6A563}" type="pres">
      <dgm:prSet presAssocID="{2297DA69-CD35-4AEB-A53E-418D96666D5D}" presName="tx1" presStyleLbl="revTx" presStyleIdx="3" presStyleCnt="6"/>
      <dgm:spPr/>
    </dgm:pt>
    <dgm:pt modelId="{48E787A0-99CD-456B-BFB2-90C780BE1ADB}" type="pres">
      <dgm:prSet presAssocID="{2297DA69-CD35-4AEB-A53E-418D96666D5D}" presName="vert1" presStyleCnt="0"/>
      <dgm:spPr/>
    </dgm:pt>
    <dgm:pt modelId="{13A8ACB8-F0DA-4645-8529-2EFCD14E2ED6}" type="pres">
      <dgm:prSet presAssocID="{E3BAF6A7-8368-4E48-8951-AC2D4A598C7C}" presName="thickLine" presStyleLbl="alignNode1" presStyleIdx="4" presStyleCnt="6"/>
      <dgm:spPr/>
    </dgm:pt>
    <dgm:pt modelId="{A9EBDC2A-E9B6-474F-AACA-87DEE4CA6D25}" type="pres">
      <dgm:prSet presAssocID="{E3BAF6A7-8368-4E48-8951-AC2D4A598C7C}" presName="horz1" presStyleCnt="0"/>
      <dgm:spPr/>
    </dgm:pt>
    <dgm:pt modelId="{1DE63E24-C4CA-4A77-83AB-9D3FAD3D8E44}" type="pres">
      <dgm:prSet presAssocID="{E3BAF6A7-8368-4E48-8951-AC2D4A598C7C}" presName="tx1" presStyleLbl="revTx" presStyleIdx="4" presStyleCnt="6"/>
      <dgm:spPr/>
    </dgm:pt>
    <dgm:pt modelId="{5120C916-EFFA-4248-920F-A6941AF4FB9B}" type="pres">
      <dgm:prSet presAssocID="{E3BAF6A7-8368-4E48-8951-AC2D4A598C7C}" presName="vert1" presStyleCnt="0"/>
      <dgm:spPr/>
    </dgm:pt>
    <dgm:pt modelId="{189F6B7D-6815-435A-9500-B909B052762D}" type="pres">
      <dgm:prSet presAssocID="{1FB77443-3F02-4923-89AD-ACE0991C7E3B}" presName="thickLine" presStyleLbl="alignNode1" presStyleIdx="5" presStyleCnt="6"/>
      <dgm:spPr/>
    </dgm:pt>
    <dgm:pt modelId="{2005A7A2-8536-43CB-9500-105F186ABAA1}" type="pres">
      <dgm:prSet presAssocID="{1FB77443-3F02-4923-89AD-ACE0991C7E3B}" presName="horz1" presStyleCnt="0"/>
      <dgm:spPr/>
    </dgm:pt>
    <dgm:pt modelId="{A4DF6D3E-2DFE-4A96-9DD3-2334274C98A8}" type="pres">
      <dgm:prSet presAssocID="{1FB77443-3F02-4923-89AD-ACE0991C7E3B}" presName="tx1" presStyleLbl="revTx" presStyleIdx="5" presStyleCnt="6"/>
      <dgm:spPr/>
    </dgm:pt>
    <dgm:pt modelId="{4F5EBF90-C7C8-4D21-8173-3AD82FA1F94D}" type="pres">
      <dgm:prSet presAssocID="{1FB77443-3F02-4923-89AD-ACE0991C7E3B}" presName="vert1" presStyleCnt="0"/>
      <dgm:spPr/>
    </dgm:pt>
  </dgm:ptLst>
  <dgm:cxnLst>
    <dgm:cxn modelId="{32B8A309-80AF-4023-87B2-17C5EA7ACF55}" srcId="{FE33E358-3328-4BCC-A68E-3961057EE6EA}" destId="{45A748CE-07CE-40AA-950A-678295895EB3}" srcOrd="0" destOrd="0" parTransId="{EBFA573E-3620-4CA3-9613-F53CDEBAAD2C}" sibTransId="{F158623E-4487-4111-A338-B6489D21D442}"/>
    <dgm:cxn modelId="{18CB0C18-A140-4F71-B728-77F4DD0A819F}" type="presOf" srcId="{FE33E358-3328-4BCC-A68E-3961057EE6EA}" destId="{75D68950-EAF5-4270-B0CA-CAFE2E79F8BE}" srcOrd="0" destOrd="0" presId="urn:microsoft.com/office/officeart/2008/layout/LinedList"/>
    <dgm:cxn modelId="{CD400427-93C8-4CF4-B7D1-020345CA97D5}" type="presOf" srcId="{E3BAF6A7-8368-4E48-8951-AC2D4A598C7C}" destId="{1DE63E24-C4CA-4A77-83AB-9D3FAD3D8E44}" srcOrd="0" destOrd="0" presId="urn:microsoft.com/office/officeart/2008/layout/LinedList"/>
    <dgm:cxn modelId="{6300A53B-E026-41F7-B6FE-F3122692F5DF}" type="presOf" srcId="{1FB77443-3F02-4923-89AD-ACE0991C7E3B}" destId="{A4DF6D3E-2DFE-4A96-9DD3-2334274C98A8}" srcOrd="0" destOrd="0" presId="urn:microsoft.com/office/officeart/2008/layout/LinedList"/>
    <dgm:cxn modelId="{071A4D47-986C-4DCD-B17F-C458864D1378}" srcId="{FE33E358-3328-4BCC-A68E-3961057EE6EA}" destId="{FD225172-7772-42AA-8D24-DBCBC5AD17DB}" srcOrd="2" destOrd="0" parTransId="{6ACFAC71-8A7C-49EA-B6D9-52C42B8A1008}" sibTransId="{759901E4-FC03-499C-B1E7-27F21721C08E}"/>
    <dgm:cxn modelId="{A43D1452-7530-4A1C-A8DF-B5B553203358}" srcId="{FE33E358-3328-4BCC-A68E-3961057EE6EA}" destId="{2297DA69-CD35-4AEB-A53E-418D96666D5D}" srcOrd="3" destOrd="0" parTransId="{315CE7CB-646B-456B-A8AD-2CF5D5517DD0}" sibTransId="{345FBE94-E5BF-4436-A93C-CD5241ACA75A}"/>
    <dgm:cxn modelId="{8DC18F56-2597-4D5A-A3EC-9188F7AFE86A}" type="presOf" srcId="{45A748CE-07CE-40AA-950A-678295895EB3}" destId="{F3DDDB82-1DA8-4DA2-836B-4982AEF32EAA}" srcOrd="0" destOrd="0" presId="urn:microsoft.com/office/officeart/2008/layout/LinedList"/>
    <dgm:cxn modelId="{619C2A86-D79E-4824-93C9-9A2168AD6D9A}" type="presOf" srcId="{FD225172-7772-42AA-8D24-DBCBC5AD17DB}" destId="{3792450E-610D-459C-89A3-84E53B744BC1}" srcOrd="0" destOrd="0" presId="urn:microsoft.com/office/officeart/2008/layout/LinedList"/>
    <dgm:cxn modelId="{7E128B87-0A0A-44B1-B08A-020CA07FE1BD}" srcId="{FE33E358-3328-4BCC-A68E-3961057EE6EA}" destId="{E3BAF6A7-8368-4E48-8951-AC2D4A598C7C}" srcOrd="4" destOrd="0" parTransId="{3B11209C-196E-4DB6-B60D-3CFEAF9DCB60}" sibTransId="{6A61F9C0-75AB-4244-A221-F5A9E2156ABC}"/>
    <dgm:cxn modelId="{9788E89E-39E4-4D2B-B97E-588D42B04769}" type="presOf" srcId="{EEFDF839-7F08-4BB6-B656-981FB884278A}" destId="{64F6ECD6-036C-4042-82A6-7FB90057F983}" srcOrd="0" destOrd="0" presId="urn:microsoft.com/office/officeart/2008/layout/LinedList"/>
    <dgm:cxn modelId="{14FE4CBA-CB59-4E10-8C23-43339DD31B64}" type="presOf" srcId="{2297DA69-CD35-4AEB-A53E-418D96666D5D}" destId="{ABB3C949-A438-4B95-A3ED-3EB99CF6A563}" srcOrd="0" destOrd="0" presId="urn:microsoft.com/office/officeart/2008/layout/LinedList"/>
    <dgm:cxn modelId="{0E4AFDBB-1AE7-4998-8EB9-AC2D6A03D29B}" srcId="{FE33E358-3328-4BCC-A68E-3961057EE6EA}" destId="{EEFDF839-7F08-4BB6-B656-981FB884278A}" srcOrd="1" destOrd="0" parTransId="{226C2516-5D2D-4AB4-A874-D9BA39E562F3}" sibTransId="{9064AC5C-30D8-498E-A30F-D86E2D44797B}"/>
    <dgm:cxn modelId="{B8448BDD-6EA0-453F-91C1-0FCADD9BF5C1}" srcId="{FE33E358-3328-4BCC-A68E-3961057EE6EA}" destId="{1FB77443-3F02-4923-89AD-ACE0991C7E3B}" srcOrd="5" destOrd="0" parTransId="{37B52440-A087-4D38-B313-4889DAC4B563}" sibTransId="{98D23E8C-90F3-41A7-BDF1-2B4B3A40CDE7}"/>
    <dgm:cxn modelId="{CEF4907D-BD8E-424F-8F2F-DF62EBADA42B}" type="presParOf" srcId="{75D68950-EAF5-4270-B0CA-CAFE2E79F8BE}" destId="{0CA25874-2C03-4EE7-85B1-D85E7F0207F1}" srcOrd="0" destOrd="0" presId="urn:microsoft.com/office/officeart/2008/layout/LinedList"/>
    <dgm:cxn modelId="{9A982CBB-BADC-4290-B9E9-0E24B6DCC220}" type="presParOf" srcId="{75D68950-EAF5-4270-B0CA-CAFE2E79F8BE}" destId="{0397199F-0CBE-4F00-B84C-1E970DBA0799}" srcOrd="1" destOrd="0" presId="urn:microsoft.com/office/officeart/2008/layout/LinedList"/>
    <dgm:cxn modelId="{C5504B32-E4FF-4015-B3D2-C3EE7F518AE5}" type="presParOf" srcId="{0397199F-0CBE-4F00-B84C-1E970DBA0799}" destId="{F3DDDB82-1DA8-4DA2-836B-4982AEF32EAA}" srcOrd="0" destOrd="0" presId="urn:microsoft.com/office/officeart/2008/layout/LinedList"/>
    <dgm:cxn modelId="{0A3B3848-20C2-4F4F-84F9-79053E709901}" type="presParOf" srcId="{0397199F-0CBE-4F00-B84C-1E970DBA0799}" destId="{949A7EFB-0E0F-4678-A530-DCF4B71E3D84}" srcOrd="1" destOrd="0" presId="urn:microsoft.com/office/officeart/2008/layout/LinedList"/>
    <dgm:cxn modelId="{36DDDE06-9AD9-4F9E-BC2E-95EEFB9F5140}" type="presParOf" srcId="{75D68950-EAF5-4270-B0CA-CAFE2E79F8BE}" destId="{344C3FC1-27C4-442E-9928-8436890BA94A}" srcOrd="2" destOrd="0" presId="urn:microsoft.com/office/officeart/2008/layout/LinedList"/>
    <dgm:cxn modelId="{E2067E78-6A71-4015-B237-28BFA6AB3504}" type="presParOf" srcId="{75D68950-EAF5-4270-B0CA-CAFE2E79F8BE}" destId="{7E9BAB64-BB55-4A59-AB48-A00C00A4B785}" srcOrd="3" destOrd="0" presId="urn:microsoft.com/office/officeart/2008/layout/LinedList"/>
    <dgm:cxn modelId="{3A6CE70E-B164-445C-8540-46BD8EEAFA51}" type="presParOf" srcId="{7E9BAB64-BB55-4A59-AB48-A00C00A4B785}" destId="{64F6ECD6-036C-4042-82A6-7FB90057F983}" srcOrd="0" destOrd="0" presId="urn:microsoft.com/office/officeart/2008/layout/LinedList"/>
    <dgm:cxn modelId="{9BF4344B-F8AA-45EC-813C-AB3E87D6E22D}" type="presParOf" srcId="{7E9BAB64-BB55-4A59-AB48-A00C00A4B785}" destId="{039EE8CD-7B45-4B59-BAD6-86B25E3BD374}" srcOrd="1" destOrd="0" presId="urn:microsoft.com/office/officeart/2008/layout/LinedList"/>
    <dgm:cxn modelId="{D58E8020-7244-4906-B62B-64BDCA6001F8}" type="presParOf" srcId="{75D68950-EAF5-4270-B0CA-CAFE2E79F8BE}" destId="{EB84ED17-27D7-4AE6-A6EA-60948B92AA8E}" srcOrd="4" destOrd="0" presId="urn:microsoft.com/office/officeart/2008/layout/LinedList"/>
    <dgm:cxn modelId="{8CD82C53-E78F-44B3-B17D-C8AA6F14F7CC}" type="presParOf" srcId="{75D68950-EAF5-4270-B0CA-CAFE2E79F8BE}" destId="{F46CB459-31A1-469A-8A11-B3DCB4A42CA5}" srcOrd="5" destOrd="0" presId="urn:microsoft.com/office/officeart/2008/layout/LinedList"/>
    <dgm:cxn modelId="{59BB682D-21F9-4C31-820C-B659A081ACEA}" type="presParOf" srcId="{F46CB459-31A1-469A-8A11-B3DCB4A42CA5}" destId="{3792450E-610D-459C-89A3-84E53B744BC1}" srcOrd="0" destOrd="0" presId="urn:microsoft.com/office/officeart/2008/layout/LinedList"/>
    <dgm:cxn modelId="{E53F6E0F-1794-4FA5-9537-DEE3E2C93CAC}" type="presParOf" srcId="{F46CB459-31A1-469A-8A11-B3DCB4A42CA5}" destId="{D4ACA894-D3D8-45F4-B7D5-D2CBF267B538}" srcOrd="1" destOrd="0" presId="urn:microsoft.com/office/officeart/2008/layout/LinedList"/>
    <dgm:cxn modelId="{AAB14335-68D0-4A90-8826-A61A939C6F65}" type="presParOf" srcId="{75D68950-EAF5-4270-B0CA-CAFE2E79F8BE}" destId="{8B2AA32E-50E7-493C-9B29-44383E084B2F}" srcOrd="6" destOrd="0" presId="urn:microsoft.com/office/officeart/2008/layout/LinedList"/>
    <dgm:cxn modelId="{DC363F1B-E0D4-4A74-ABDD-0F7BE8FFE35E}" type="presParOf" srcId="{75D68950-EAF5-4270-B0CA-CAFE2E79F8BE}" destId="{CF219A60-F693-4481-A7E0-226FEEE4B37E}" srcOrd="7" destOrd="0" presId="urn:microsoft.com/office/officeart/2008/layout/LinedList"/>
    <dgm:cxn modelId="{F0ECF304-764C-4B41-9C74-C570DE1767D3}" type="presParOf" srcId="{CF219A60-F693-4481-A7E0-226FEEE4B37E}" destId="{ABB3C949-A438-4B95-A3ED-3EB99CF6A563}" srcOrd="0" destOrd="0" presId="urn:microsoft.com/office/officeart/2008/layout/LinedList"/>
    <dgm:cxn modelId="{01561E8C-8842-4995-B8AA-FA3CDE1A5FBB}" type="presParOf" srcId="{CF219A60-F693-4481-A7E0-226FEEE4B37E}" destId="{48E787A0-99CD-456B-BFB2-90C780BE1ADB}" srcOrd="1" destOrd="0" presId="urn:microsoft.com/office/officeart/2008/layout/LinedList"/>
    <dgm:cxn modelId="{4AEA72D0-78D4-4A95-8B71-E118BBD667CD}" type="presParOf" srcId="{75D68950-EAF5-4270-B0CA-CAFE2E79F8BE}" destId="{13A8ACB8-F0DA-4645-8529-2EFCD14E2ED6}" srcOrd="8" destOrd="0" presId="urn:microsoft.com/office/officeart/2008/layout/LinedList"/>
    <dgm:cxn modelId="{19C220DB-7240-48AA-B806-C7E588F0C0B3}" type="presParOf" srcId="{75D68950-EAF5-4270-B0CA-CAFE2E79F8BE}" destId="{A9EBDC2A-E9B6-474F-AACA-87DEE4CA6D25}" srcOrd="9" destOrd="0" presId="urn:microsoft.com/office/officeart/2008/layout/LinedList"/>
    <dgm:cxn modelId="{9EA94C48-C0AB-45A3-80F2-432DA1167CEF}" type="presParOf" srcId="{A9EBDC2A-E9B6-474F-AACA-87DEE4CA6D25}" destId="{1DE63E24-C4CA-4A77-83AB-9D3FAD3D8E44}" srcOrd="0" destOrd="0" presId="urn:microsoft.com/office/officeart/2008/layout/LinedList"/>
    <dgm:cxn modelId="{4C786201-3FB9-496E-8B97-F20F2441B079}" type="presParOf" srcId="{A9EBDC2A-E9B6-474F-AACA-87DEE4CA6D25}" destId="{5120C916-EFFA-4248-920F-A6941AF4FB9B}" srcOrd="1" destOrd="0" presId="urn:microsoft.com/office/officeart/2008/layout/LinedList"/>
    <dgm:cxn modelId="{9FABBB70-320D-4C61-B203-C2EC36E8278A}" type="presParOf" srcId="{75D68950-EAF5-4270-B0CA-CAFE2E79F8BE}" destId="{189F6B7D-6815-435A-9500-B909B052762D}" srcOrd="10" destOrd="0" presId="urn:microsoft.com/office/officeart/2008/layout/LinedList"/>
    <dgm:cxn modelId="{DC80ED51-4CD4-41CD-818A-80F43060E9E9}" type="presParOf" srcId="{75D68950-EAF5-4270-B0CA-CAFE2E79F8BE}" destId="{2005A7A2-8536-43CB-9500-105F186ABAA1}" srcOrd="11" destOrd="0" presId="urn:microsoft.com/office/officeart/2008/layout/LinedList"/>
    <dgm:cxn modelId="{B14DFA7D-55E7-448B-853F-53DE61C3D526}" type="presParOf" srcId="{2005A7A2-8536-43CB-9500-105F186ABAA1}" destId="{A4DF6D3E-2DFE-4A96-9DD3-2334274C98A8}" srcOrd="0" destOrd="0" presId="urn:microsoft.com/office/officeart/2008/layout/LinedList"/>
    <dgm:cxn modelId="{B1DF07B5-F2BD-4B76-97EA-D93221576E39}" type="presParOf" srcId="{2005A7A2-8536-43CB-9500-105F186ABAA1}" destId="{4F5EBF90-C7C8-4D21-8173-3AD82FA1F94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FD137E-93F9-422F-8289-3940964A6248}" type="doc">
      <dgm:prSet loTypeId="urn:microsoft.com/office/officeart/2005/8/layout/hierarchy1" loCatId="hierarchy" qsTypeId="urn:microsoft.com/office/officeart/2005/8/quickstyle/simple1" qsCatId="simple" csTypeId="urn:microsoft.com/office/officeart/2005/8/colors/accent6_1" csCatId="accent6"/>
      <dgm:spPr/>
      <dgm:t>
        <a:bodyPr/>
        <a:lstStyle/>
        <a:p>
          <a:endParaRPr lang="en-US"/>
        </a:p>
      </dgm:t>
    </dgm:pt>
    <dgm:pt modelId="{B2A71553-1650-4456-BD16-C9C5C6EDA282}">
      <dgm:prSet/>
      <dgm:spPr/>
      <dgm:t>
        <a:bodyPr/>
        <a:lstStyle/>
        <a:p>
          <a:r>
            <a:rPr lang="en-GB" b="1" i="0"/>
            <a:t>Da sich das umgekehrte Lernen weiter entwickelt, wird es eine Schlüsselrolle bei der digitalen Transformation spielen und den Lernenden in der beruflichen Bildung helfen, sich an neue Technologien und Branchentrends anzupassen.</a:t>
          </a:r>
          <a:endParaRPr lang="en-US"/>
        </a:p>
      </dgm:t>
    </dgm:pt>
    <dgm:pt modelId="{F57159DA-94DE-4D8F-A3F2-D2E3C763F205}" type="parTrans" cxnId="{9756D045-1B8C-4559-B093-7B98A78B6CF4}">
      <dgm:prSet/>
      <dgm:spPr/>
      <dgm:t>
        <a:bodyPr/>
        <a:lstStyle/>
        <a:p>
          <a:endParaRPr lang="en-US"/>
        </a:p>
      </dgm:t>
    </dgm:pt>
    <dgm:pt modelId="{C56D9EDE-DA7B-4606-BDBD-FAA7838EBBAF}" type="sibTrans" cxnId="{9756D045-1B8C-4559-B093-7B98A78B6CF4}">
      <dgm:prSet/>
      <dgm:spPr/>
      <dgm:t>
        <a:bodyPr/>
        <a:lstStyle/>
        <a:p>
          <a:endParaRPr lang="en-US"/>
        </a:p>
      </dgm:t>
    </dgm:pt>
    <dgm:pt modelId="{772A70F7-6F28-4733-BF00-7F6DB3BD3357}">
      <dgm:prSet/>
      <dgm:spPr/>
      <dgm:t>
        <a:bodyPr/>
        <a:lstStyle/>
        <a:p>
          <a:r>
            <a:rPr lang="en-GB" b="1" i="0"/>
            <a:t>Aufgrund ihrer Flexibilität und Anpassungsfähigkeit eignet sich die Methode ideal für die Deckung des künftigen Arbeitskräftebedarfs.</a:t>
          </a:r>
          <a:endParaRPr lang="en-US"/>
        </a:p>
      </dgm:t>
    </dgm:pt>
    <dgm:pt modelId="{C9854732-4B26-4B6F-B85E-D29989880ACD}" type="parTrans" cxnId="{60BF49DB-103D-4C39-8FDB-935D7ACEE942}">
      <dgm:prSet/>
      <dgm:spPr/>
      <dgm:t>
        <a:bodyPr/>
        <a:lstStyle/>
        <a:p>
          <a:endParaRPr lang="en-US"/>
        </a:p>
      </dgm:t>
    </dgm:pt>
    <dgm:pt modelId="{4B5F818E-8750-4BEB-A39B-254F9D003CBB}" type="sibTrans" cxnId="{60BF49DB-103D-4C39-8FDB-935D7ACEE942}">
      <dgm:prSet/>
      <dgm:spPr/>
      <dgm:t>
        <a:bodyPr/>
        <a:lstStyle/>
        <a:p>
          <a:endParaRPr lang="en-US"/>
        </a:p>
      </dgm:t>
    </dgm:pt>
    <dgm:pt modelId="{B80DB707-20F0-4179-A663-1A6BB3EF945B}" type="pres">
      <dgm:prSet presAssocID="{65FD137E-93F9-422F-8289-3940964A6248}" presName="hierChild1" presStyleCnt="0">
        <dgm:presLayoutVars>
          <dgm:chPref val="1"/>
          <dgm:dir/>
          <dgm:animOne val="branch"/>
          <dgm:animLvl val="lvl"/>
          <dgm:resizeHandles/>
        </dgm:presLayoutVars>
      </dgm:prSet>
      <dgm:spPr/>
    </dgm:pt>
    <dgm:pt modelId="{889FA788-4CCE-4A08-B4CE-E54921B3084B}" type="pres">
      <dgm:prSet presAssocID="{B2A71553-1650-4456-BD16-C9C5C6EDA282}" presName="hierRoot1" presStyleCnt="0"/>
      <dgm:spPr/>
    </dgm:pt>
    <dgm:pt modelId="{FF4A6360-4850-4EB3-B14E-F27245B0E295}" type="pres">
      <dgm:prSet presAssocID="{B2A71553-1650-4456-BD16-C9C5C6EDA282}" presName="composite" presStyleCnt="0"/>
      <dgm:spPr/>
    </dgm:pt>
    <dgm:pt modelId="{8FBC35E4-F2E8-4791-9D40-785567FED6E0}" type="pres">
      <dgm:prSet presAssocID="{B2A71553-1650-4456-BD16-C9C5C6EDA282}" presName="background" presStyleLbl="node0" presStyleIdx="0" presStyleCnt="2"/>
      <dgm:spPr/>
    </dgm:pt>
    <dgm:pt modelId="{8E9E5C5F-C36C-4724-B8DD-1299D21FAC6C}" type="pres">
      <dgm:prSet presAssocID="{B2A71553-1650-4456-BD16-C9C5C6EDA282}" presName="text" presStyleLbl="fgAcc0" presStyleIdx="0" presStyleCnt="2">
        <dgm:presLayoutVars>
          <dgm:chPref val="3"/>
        </dgm:presLayoutVars>
      </dgm:prSet>
      <dgm:spPr/>
    </dgm:pt>
    <dgm:pt modelId="{3C8A898D-5069-42AE-A6EE-809528185733}" type="pres">
      <dgm:prSet presAssocID="{B2A71553-1650-4456-BD16-C9C5C6EDA282}" presName="hierChild2" presStyleCnt="0"/>
      <dgm:spPr/>
    </dgm:pt>
    <dgm:pt modelId="{E545D24C-6456-48E0-B7F3-FE56A23C18B4}" type="pres">
      <dgm:prSet presAssocID="{772A70F7-6F28-4733-BF00-7F6DB3BD3357}" presName="hierRoot1" presStyleCnt="0"/>
      <dgm:spPr/>
    </dgm:pt>
    <dgm:pt modelId="{455496E4-CCD7-433C-9C81-762097E7D5CE}" type="pres">
      <dgm:prSet presAssocID="{772A70F7-6F28-4733-BF00-7F6DB3BD3357}" presName="composite" presStyleCnt="0"/>
      <dgm:spPr/>
    </dgm:pt>
    <dgm:pt modelId="{545ADA1D-1784-445E-836F-F511601EA7C3}" type="pres">
      <dgm:prSet presAssocID="{772A70F7-6F28-4733-BF00-7F6DB3BD3357}" presName="background" presStyleLbl="node0" presStyleIdx="1" presStyleCnt="2"/>
      <dgm:spPr/>
    </dgm:pt>
    <dgm:pt modelId="{BEFCE186-6735-464F-8B00-438B46A8CAEA}" type="pres">
      <dgm:prSet presAssocID="{772A70F7-6F28-4733-BF00-7F6DB3BD3357}" presName="text" presStyleLbl="fgAcc0" presStyleIdx="1" presStyleCnt="2">
        <dgm:presLayoutVars>
          <dgm:chPref val="3"/>
        </dgm:presLayoutVars>
      </dgm:prSet>
      <dgm:spPr/>
    </dgm:pt>
    <dgm:pt modelId="{38B8C2C2-5AAF-4E6B-BC84-8113F74AB1B0}" type="pres">
      <dgm:prSet presAssocID="{772A70F7-6F28-4733-BF00-7F6DB3BD3357}" presName="hierChild2" presStyleCnt="0"/>
      <dgm:spPr/>
    </dgm:pt>
  </dgm:ptLst>
  <dgm:cxnLst>
    <dgm:cxn modelId="{54FC6B2D-43F2-47C4-AC6C-B6BF6EDD7DC9}" type="presOf" srcId="{65FD137E-93F9-422F-8289-3940964A6248}" destId="{B80DB707-20F0-4179-A663-1A6BB3EF945B}" srcOrd="0" destOrd="0" presId="urn:microsoft.com/office/officeart/2005/8/layout/hierarchy1"/>
    <dgm:cxn modelId="{9756D045-1B8C-4559-B093-7B98A78B6CF4}" srcId="{65FD137E-93F9-422F-8289-3940964A6248}" destId="{B2A71553-1650-4456-BD16-C9C5C6EDA282}" srcOrd="0" destOrd="0" parTransId="{F57159DA-94DE-4D8F-A3F2-D2E3C763F205}" sibTransId="{C56D9EDE-DA7B-4606-BDBD-FAA7838EBBAF}"/>
    <dgm:cxn modelId="{BED51BC1-DFB5-4988-B6FE-FE5A64400A3F}" type="presOf" srcId="{B2A71553-1650-4456-BD16-C9C5C6EDA282}" destId="{8E9E5C5F-C36C-4724-B8DD-1299D21FAC6C}" srcOrd="0" destOrd="0" presId="urn:microsoft.com/office/officeart/2005/8/layout/hierarchy1"/>
    <dgm:cxn modelId="{60BF49DB-103D-4C39-8FDB-935D7ACEE942}" srcId="{65FD137E-93F9-422F-8289-3940964A6248}" destId="{772A70F7-6F28-4733-BF00-7F6DB3BD3357}" srcOrd="1" destOrd="0" parTransId="{C9854732-4B26-4B6F-B85E-D29989880ACD}" sibTransId="{4B5F818E-8750-4BEB-A39B-254F9D003CBB}"/>
    <dgm:cxn modelId="{704AE3EE-9AE3-484B-9062-83AAF095C801}" type="presOf" srcId="{772A70F7-6F28-4733-BF00-7F6DB3BD3357}" destId="{BEFCE186-6735-464F-8B00-438B46A8CAEA}" srcOrd="0" destOrd="0" presId="urn:microsoft.com/office/officeart/2005/8/layout/hierarchy1"/>
    <dgm:cxn modelId="{ABA4AA03-1368-4910-A475-BA2AEA806AC2}" type="presParOf" srcId="{B80DB707-20F0-4179-A663-1A6BB3EF945B}" destId="{889FA788-4CCE-4A08-B4CE-E54921B3084B}" srcOrd="0" destOrd="0" presId="urn:microsoft.com/office/officeart/2005/8/layout/hierarchy1"/>
    <dgm:cxn modelId="{2F61F6F5-92F1-4987-94BA-FE13B93BBD3D}" type="presParOf" srcId="{889FA788-4CCE-4A08-B4CE-E54921B3084B}" destId="{FF4A6360-4850-4EB3-B14E-F27245B0E295}" srcOrd="0" destOrd="0" presId="urn:microsoft.com/office/officeart/2005/8/layout/hierarchy1"/>
    <dgm:cxn modelId="{14007CF1-870C-49D8-BEDB-7F15A65EBD35}" type="presParOf" srcId="{FF4A6360-4850-4EB3-B14E-F27245B0E295}" destId="{8FBC35E4-F2E8-4791-9D40-785567FED6E0}" srcOrd="0" destOrd="0" presId="urn:microsoft.com/office/officeart/2005/8/layout/hierarchy1"/>
    <dgm:cxn modelId="{A9DFE3F6-178B-4AA0-B74A-0E522FE03C58}" type="presParOf" srcId="{FF4A6360-4850-4EB3-B14E-F27245B0E295}" destId="{8E9E5C5F-C36C-4724-B8DD-1299D21FAC6C}" srcOrd="1" destOrd="0" presId="urn:microsoft.com/office/officeart/2005/8/layout/hierarchy1"/>
    <dgm:cxn modelId="{9DA17C6D-10C5-47D5-ADAA-468CAB3BFB82}" type="presParOf" srcId="{889FA788-4CCE-4A08-B4CE-E54921B3084B}" destId="{3C8A898D-5069-42AE-A6EE-809528185733}" srcOrd="1" destOrd="0" presId="urn:microsoft.com/office/officeart/2005/8/layout/hierarchy1"/>
    <dgm:cxn modelId="{0E9F9178-E051-406F-A01A-C3242293C71F}" type="presParOf" srcId="{B80DB707-20F0-4179-A663-1A6BB3EF945B}" destId="{E545D24C-6456-48E0-B7F3-FE56A23C18B4}" srcOrd="1" destOrd="0" presId="urn:microsoft.com/office/officeart/2005/8/layout/hierarchy1"/>
    <dgm:cxn modelId="{3BC0DF16-5C1C-43B9-A07C-865F87099B06}" type="presParOf" srcId="{E545D24C-6456-48E0-B7F3-FE56A23C18B4}" destId="{455496E4-CCD7-433C-9C81-762097E7D5CE}" srcOrd="0" destOrd="0" presId="urn:microsoft.com/office/officeart/2005/8/layout/hierarchy1"/>
    <dgm:cxn modelId="{98CB4C13-AF75-45E4-8AC0-E6B8C418B615}" type="presParOf" srcId="{455496E4-CCD7-433C-9C81-762097E7D5CE}" destId="{545ADA1D-1784-445E-836F-F511601EA7C3}" srcOrd="0" destOrd="0" presId="urn:microsoft.com/office/officeart/2005/8/layout/hierarchy1"/>
    <dgm:cxn modelId="{DF383A67-1DCD-4CC3-B4EC-D993C433C26D}" type="presParOf" srcId="{455496E4-CCD7-433C-9C81-762097E7D5CE}" destId="{BEFCE186-6735-464F-8B00-438B46A8CAEA}" srcOrd="1" destOrd="0" presId="urn:microsoft.com/office/officeart/2005/8/layout/hierarchy1"/>
    <dgm:cxn modelId="{736F1B10-274B-436B-8DC6-FFA97095EB28}" type="presParOf" srcId="{E545D24C-6456-48E0-B7F3-FE56A23C18B4}" destId="{38B8C2C2-5AAF-4E6B-BC84-8113F74AB1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F5CDBD-84A9-4C97-84A2-1A72C2E366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F50E2F6D-E8ED-4824-B40D-07BD592D2526}">
      <dgm:prSet/>
      <dgm:spPr/>
      <dgm:t>
        <a:bodyPr/>
        <a:lstStyle/>
        <a:p>
          <a:r>
            <a:rPr lang="en-GB" b="0" i="0"/>
            <a:t>Angesichts der rasanten Entwicklung der Bildungslandschaft ist es von entscheidender Bedeutung, die Attraktivität der beruflichen Bildung durch Innovation und Modernisierung zu steigern. Dies kann durch die Einführung neuer Lernumgebungen, modernster Instrumente und fortschrittlicher Lehrmethoden erreicht werden. </a:t>
          </a:r>
          <a:endParaRPr lang="en-BE"/>
        </a:p>
      </dgm:t>
    </dgm:pt>
    <dgm:pt modelId="{8DE84A11-A116-4740-8599-F3FA98B2726C}" type="parTrans" cxnId="{469E5D49-E863-4323-963F-3CB4D0368AF7}">
      <dgm:prSet/>
      <dgm:spPr/>
      <dgm:t>
        <a:bodyPr/>
        <a:lstStyle/>
        <a:p>
          <a:endParaRPr lang="en-BE"/>
        </a:p>
      </dgm:t>
    </dgm:pt>
    <dgm:pt modelId="{26C9F174-FCE9-4DC7-ACD3-17CE37D1A1EE}" type="sibTrans" cxnId="{469E5D49-E863-4323-963F-3CB4D0368AF7}">
      <dgm:prSet/>
      <dgm:spPr/>
      <dgm:t>
        <a:bodyPr/>
        <a:lstStyle/>
        <a:p>
          <a:endParaRPr lang="en-BE"/>
        </a:p>
      </dgm:t>
    </dgm:pt>
    <dgm:pt modelId="{705E52B7-55E7-4D98-BD4B-1DBD25568B9E}">
      <dgm:prSet/>
      <dgm:spPr/>
      <dgm:t>
        <a:bodyPr/>
        <a:lstStyle/>
        <a:p>
          <a:r>
            <a:rPr lang="en-GB" b="0" i="0"/>
            <a:t>Einer der wirksamsten Ansätze, um diesen Wandel voranzutreiben, ist das "Flipped Learning", das die Lernenden durch aktive Beteiligung und die Integration von Technologie befähigt und die berufliche Bildung dynamischer und relevanter für die heutigen Bedürfnisse macht.</a:t>
          </a:r>
          <a:endParaRPr lang="en-BE"/>
        </a:p>
      </dgm:t>
    </dgm:pt>
    <dgm:pt modelId="{EEC13E95-3AFA-46CD-A689-ECB66B1B7BE7}" type="parTrans" cxnId="{B1E70A2D-2963-4477-828D-47863877B080}">
      <dgm:prSet/>
      <dgm:spPr/>
      <dgm:t>
        <a:bodyPr/>
        <a:lstStyle/>
        <a:p>
          <a:endParaRPr lang="en-BE"/>
        </a:p>
      </dgm:t>
    </dgm:pt>
    <dgm:pt modelId="{2D3D2CC1-CC64-418A-8D84-92744C936B65}" type="sibTrans" cxnId="{B1E70A2D-2963-4477-828D-47863877B080}">
      <dgm:prSet/>
      <dgm:spPr/>
      <dgm:t>
        <a:bodyPr/>
        <a:lstStyle/>
        <a:p>
          <a:endParaRPr lang="en-BE"/>
        </a:p>
      </dgm:t>
    </dgm:pt>
    <dgm:pt modelId="{AB76D9EA-0725-4381-8FB7-EBC918BEE0C5}" type="pres">
      <dgm:prSet presAssocID="{01F5CDBD-84A9-4C97-84A2-1A72C2E366D6}" presName="linear" presStyleCnt="0">
        <dgm:presLayoutVars>
          <dgm:animLvl val="lvl"/>
          <dgm:resizeHandles val="exact"/>
        </dgm:presLayoutVars>
      </dgm:prSet>
      <dgm:spPr/>
    </dgm:pt>
    <dgm:pt modelId="{9A836CE9-0B6D-4F21-AB0B-F90A1F78E9CF}" type="pres">
      <dgm:prSet presAssocID="{F50E2F6D-E8ED-4824-B40D-07BD592D2526}" presName="parentText" presStyleLbl="node1" presStyleIdx="0" presStyleCnt="2" custLinFactY="-3497" custLinFactNeighborX="60" custLinFactNeighborY="-100000">
        <dgm:presLayoutVars>
          <dgm:chMax val="0"/>
          <dgm:bulletEnabled val="1"/>
        </dgm:presLayoutVars>
      </dgm:prSet>
      <dgm:spPr/>
    </dgm:pt>
    <dgm:pt modelId="{5959439F-17D2-48FA-AEEC-442E991BB3A3}" type="pres">
      <dgm:prSet presAssocID="{26C9F174-FCE9-4DC7-ACD3-17CE37D1A1EE}" presName="spacer" presStyleCnt="0"/>
      <dgm:spPr/>
    </dgm:pt>
    <dgm:pt modelId="{E3568240-CE17-419F-92A6-A0A3AE61A165}" type="pres">
      <dgm:prSet presAssocID="{705E52B7-55E7-4D98-BD4B-1DBD25568B9E}" presName="parentText" presStyleLbl="node1" presStyleIdx="1" presStyleCnt="2">
        <dgm:presLayoutVars>
          <dgm:chMax val="0"/>
          <dgm:bulletEnabled val="1"/>
        </dgm:presLayoutVars>
      </dgm:prSet>
      <dgm:spPr/>
    </dgm:pt>
  </dgm:ptLst>
  <dgm:cxnLst>
    <dgm:cxn modelId="{B1E70A2D-2963-4477-828D-47863877B080}" srcId="{01F5CDBD-84A9-4C97-84A2-1A72C2E366D6}" destId="{705E52B7-55E7-4D98-BD4B-1DBD25568B9E}" srcOrd="1" destOrd="0" parTransId="{EEC13E95-3AFA-46CD-A689-ECB66B1B7BE7}" sibTransId="{2D3D2CC1-CC64-418A-8D84-92744C936B65}"/>
    <dgm:cxn modelId="{469E5D49-E863-4323-963F-3CB4D0368AF7}" srcId="{01F5CDBD-84A9-4C97-84A2-1A72C2E366D6}" destId="{F50E2F6D-E8ED-4824-B40D-07BD592D2526}" srcOrd="0" destOrd="0" parTransId="{8DE84A11-A116-4740-8599-F3FA98B2726C}" sibTransId="{26C9F174-FCE9-4DC7-ACD3-17CE37D1A1EE}"/>
    <dgm:cxn modelId="{A59CC554-3DF2-47D6-91D0-E819FCCF84C4}" type="presOf" srcId="{01F5CDBD-84A9-4C97-84A2-1A72C2E366D6}" destId="{AB76D9EA-0725-4381-8FB7-EBC918BEE0C5}" srcOrd="0" destOrd="0" presId="urn:microsoft.com/office/officeart/2005/8/layout/vList2"/>
    <dgm:cxn modelId="{E8B40095-A38A-47E5-BCE2-68570EFFE094}" type="presOf" srcId="{F50E2F6D-E8ED-4824-B40D-07BD592D2526}" destId="{9A836CE9-0B6D-4F21-AB0B-F90A1F78E9CF}" srcOrd="0" destOrd="0" presId="urn:microsoft.com/office/officeart/2005/8/layout/vList2"/>
    <dgm:cxn modelId="{67B8079E-966B-44FE-AD7A-BAD093CE5C62}" type="presOf" srcId="{705E52B7-55E7-4D98-BD4B-1DBD25568B9E}" destId="{E3568240-CE17-419F-92A6-A0A3AE61A165}" srcOrd="0" destOrd="0" presId="urn:microsoft.com/office/officeart/2005/8/layout/vList2"/>
    <dgm:cxn modelId="{CE2DDCBE-239E-42B3-89ED-2E3ADE1ED61E}" type="presParOf" srcId="{AB76D9EA-0725-4381-8FB7-EBC918BEE0C5}" destId="{9A836CE9-0B6D-4F21-AB0B-F90A1F78E9CF}" srcOrd="0" destOrd="0" presId="urn:microsoft.com/office/officeart/2005/8/layout/vList2"/>
    <dgm:cxn modelId="{C0FB8E84-50A2-4316-A6C7-90081D5E5A52}" type="presParOf" srcId="{AB76D9EA-0725-4381-8FB7-EBC918BEE0C5}" destId="{5959439F-17D2-48FA-AEEC-442E991BB3A3}" srcOrd="1" destOrd="0" presId="urn:microsoft.com/office/officeart/2005/8/layout/vList2"/>
    <dgm:cxn modelId="{BAAED3F8-4225-4CC2-B8B7-DE13E24B6F7A}" type="presParOf" srcId="{AB76D9EA-0725-4381-8FB7-EBC918BEE0C5}" destId="{E3568240-CE17-419F-92A6-A0A3AE61A16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568BE-4F0A-417F-9491-20BF2D707C9A}"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1ED686-F00F-45CC-BF2A-246DAE113519}">
      <dgm:prSet/>
      <dgm:spPr/>
      <dgm:t>
        <a:bodyPr/>
        <a:lstStyle/>
        <a:p>
          <a:r>
            <a:rPr lang="en-GB" b="0" i="0"/>
            <a:t>Lernen vor der Klasse, Anwendung in der Klasse</a:t>
          </a:r>
          <a:endParaRPr lang="en-BE"/>
        </a:p>
      </dgm:t>
    </dgm:pt>
    <dgm:pt modelId="{49AC8D86-4465-4B78-B36C-2DC741CC1E48}" type="parTrans" cxnId="{6E0B2AB0-4B92-4AE7-83F4-56102216B371}">
      <dgm:prSet/>
      <dgm:spPr/>
      <dgm:t>
        <a:bodyPr/>
        <a:lstStyle/>
        <a:p>
          <a:endParaRPr lang="en-BE"/>
        </a:p>
      </dgm:t>
    </dgm:pt>
    <dgm:pt modelId="{50B9213F-D427-4094-ACD0-A371E53D7556}" type="sibTrans" cxnId="{6E0B2AB0-4B92-4AE7-83F4-56102216B371}">
      <dgm:prSet/>
      <dgm:spPr/>
      <dgm:t>
        <a:bodyPr/>
        <a:lstStyle/>
        <a:p>
          <a:endParaRPr lang="en-BE"/>
        </a:p>
      </dgm:t>
    </dgm:pt>
    <dgm:pt modelId="{CB96E706-429D-47CC-B91F-5028CAAE33CF}">
      <dgm:prSet/>
      <dgm:spPr/>
      <dgm:t>
        <a:bodyPr/>
        <a:lstStyle/>
        <a:p>
          <a:r>
            <a:rPr lang="en-GB" b="0" i="0"/>
            <a:t>Jederzeit Zugang zu grundlegendem Wissen</a:t>
          </a:r>
          <a:endParaRPr lang="en-BE"/>
        </a:p>
      </dgm:t>
    </dgm:pt>
    <dgm:pt modelId="{C99C9A38-3830-4B9A-A17E-229C06DF2ED1}" type="parTrans" cxnId="{9381A2B0-DEE4-4628-903A-DADD52E4AEB6}">
      <dgm:prSet/>
      <dgm:spPr/>
      <dgm:t>
        <a:bodyPr/>
        <a:lstStyle/>
        <a:p>
          <a:endParaRPr lang="en-BE"/>
        </a:p>
      </dgm:t>
    </dgm:pt>
    <dgm:pt modelId="{5DEEFB04-773C-483C-95C8-5A8BDC27E375}" type="sibTrans" cxnId="{9381A2B0-DEE4-4628-903A-DADD52E4AEB6}">
      <dgm:prSet/>
      <dgm:spPr/>
      <dgm:t>
        <a:bodyPr/>
        <a:lstStyle/>
        <a:p>
          <a:endParaRPr lang="en-BE"/>
        </a:p>
      </dgm:t>
    </dgm:pt>
    <dgm:pt modelId="{60A19B84-8CF0-4F2A-91E0-15603ADEF7CE}">
      <dgm:prSet/>
      <dgm:spPr/>
      <dgm:t>
        <a:bodyPr/>
        <a:lstStyle/>
        <a:p>
          <a:r>
            <a:rPr lang="en-GB" b="0" i="0"/>
            <a:t>Vorbereitungsphase für praktische Aktivitäten</a:t>
          </a:r>
          <a:endParaRPr lang="en-BE"/>
        </a:p>
      </dgm:t>
    </dgm:pt>
    <dgm:pt modelId="{70C85D75-78DC-41E2-93C1-FEA4F8B26AED}" type="parTrans" cxnId="{6E1DD73C-E20B-4839-A375-24AD650C73C1}">
      <dgm:prSet/>
      <dgm:spPr/>
      <dgm:t>
        <a:bodyPr/>
        <a:lstStyle/>
        <a:p>
          <a:endParaRPr lang="en-BE"/>
        </a:p>
      </dgm:t>
    </dgm:pt>
    <dgm:pt modelId="{FF81D7F2-CA83-4CBB-BFC0-411661738A80}" type="sibTrans" cxnId="{6E1DD73C-E20B-4839-A375-24AD650C73C1}">
      <dgm:prSet/>
      <dgm:spPr/>
      <dgm:t>
        <a:bodyPr/>
        <a:lstStyle/>
        <a:p>
          <a:endParaRPr lang="en-BE"/>
        </a:p>
      </dgm:t>
    </dgm:pt>
    <dgm:pt modelId="{93E8E6A7-935D-45E2-AA4B-59CE4FF6BC9E}">
      <dgm:prSet/>
      <dgm:spPr/>
      <dgm:t>
        <a:bodyPr/>
        <a:lstStyle/>
        <a:p>
          <a:r>
            <a:rPr lang="en-GB" b="0" i="0"/>
            <a:t>Klasseninterne Sitzungen für die Interaktion mit Gleichaltrigen</a:t>
          </a:r>
          <a:endParaRPr lang="en-BE"/>
        </a:p>
      </dgm:t>
    </dgm:pt>
    <dgm:pt modelId="{0A61153F-1853-4AE1-B020-009FF87412CF}" type="parTrans" cxnId="{0B6040E9-F143-4473-AA4F-FFFDE750E48C}">
      <dgm:prSet/>
      <dgm:spPr/>
      <dgm:t>
        <a:bodyPr/>
        <a:lstStyle/>
        <a:p>
          <a:endParaRPr lang="en-BE"/>
        </a:p>
      </dgm:t>
    </dgm:pt>
    <dgm:pt modelId="{E2606DC1-D28C-4067-B7A6-90FC5FD3668C}" type="sibTrans" cxnId="{0B6040E9-F143-4473-AA4F-FFFDE750E48C}">
      <dgm:prSet/>
      <dgm:spPr/>
      <dgm:t>
        <a:bodyPr/>
        <a:lstStyle/>
        <a:p>
          <a:endParaRPr lang="en-BE"/>
        </a:p>
      </dgm:t>
    </dgm:pt>
    <dgm:pt modelId="{9293993B-417D-45B1-A925-7BEB08B65315}">
      <dgm:prSet/>
      <dgm:spPr/>
      <dgm:t>
        <a:bodyPr/>
        <a:lstStyle/>
        <a:p>
          <a:r>
            <a:rPr lang="en-GB" b="0" i="0"/>
            <a:t>Erfüllung der Anforderungen der Industrie an die praktischen Fertigkeiten</a:t>
          </a:r>
          <a:endParaRPr lang="en-BE"/>
        </a:p>
      </dgm:t>
    </dgm:pt>
    <dgm:pt modelId="{5C41BC47-CC1A-47DB-96D3-1A2411D6E120}" type="parTrans" cxnId="{89B5424F-9C02-4C7D-99DC-0A6865006D70}">
      <dgm:prSet/>
      <dgm:spPr/>
      <dgm:t>
        <a:bodyPr/>
        <a:lstStyle/>
        <a:p>
          <a:endParaRPr lang="en-BE"/>
        </a:p>
      </dgm:t>
    </dgm:pt>
    <dgm:pt modelId="{D269CA2F-A57C-4D83-996A-71819815B692}" type="sibTrans" cxnId="{89B5424F-9C02-4C7D-99DC-0A6865006D70}">
      <dgm:prSet/>
      <dgm:spPr/>
      <dgm:t>
        <a:bodyPr/>
        <a:lstStyle/>
        <a:p>
          <a:endParaRPr lang="en-BE"/>
        </a:p>
      </dgm:t>
    </dgm:pt>
    <dgm:pt modelId="{C3DADEF6-F1E2-4D6A-A432-FE6995145389}">
      <dgm:prSet/>
      <dgm:spPr/>
      <dgm:t>
        <a:bodyPr/>
        <a:lstStyle/>
        <a:p>
          <a:r>
            <a:rPr lang="en-GB" b="0" i="0"/>
            <a:t>Führen und Unterstützen des Engagements im Unterricht</a:t>
          </a:r>
          <a:endParaRPr lang="en-BE"/>
        </a:p>
      </dgm:t>
    </dgm:pt>
    <dgm:pt modelId="{81A902A6-C797-4F9D-933E-A6BB5725D2DC}" type="parTrans" cxnId="{CFC4C158-F754-4C58-A4F9-9F3D0457B512}">
      <dgm:prSet/>
      <dgm:spPr/>
      <dgm:t>
        <a:bodyPr/>
        <a:lstStyle/>
        <a:p>
          <a:endParaRPr lang="en-BE"/>
        </a:p>
      </dgm:t>
    </dgm:pt>
    <dgm:pt modelId="{592578C1-F93C-4EE6-829B-B092D2865E78}" type="sibTrans" cxnId="{CFC4C158-F754-4C58-A4F9-9F3D0457B512}">
      <dgm:prSet/>
      <dgm:spPr/>
      <dgm:t>
        <a:bodyPr/>
        <a:lstStyle/>
        <a:p>
          <a:endParaRPr lang="en-BE"/>
        </a:p>
      </dgm:t>
    </dgm:pt>
    <dgm:pt modelId="{E66F2175-3320-463D-9296-49D6F73BF786}" type="pres">
      <dgm:prSet presAssocID="{537568BE-4F0A-417F-9491-20BF2D707C9A}" presName="linear" presStyleCnt="0">
        <dgm:presLayoutVars>
          <dgm:animLvl val="lvl"/>
          <dgm:resizeHandles val="exact"/>
        </dgm:presLayoutVars>
      </dgm:prSet>
      <dgm:spPr/>
    </dgm:pt>
    <dgm:pt modelId="{3FCD51DF-BEC2-4E0A-A115-1B39E5348F55}" type="pres">
      <dgm:prSet presAssocID="{801ED686-F00F-45CC-BF2A-246DAE113519}" presName="parentText" presStyleLbl="node1" presStyleIdx="0" presStyleCnt="6">
        <dgm:presLayoutVars>
          <dgm:chMax val="0"/>
          <dgm:bulletEnabled val="1"/>
        </dgm:presLayoutVars>
      </dgm:prSet>
      <dgm:spPr/>
    </dgm:pt>
    <dgm:pt modelId="{AED80346-685F-4AB2-9A27-85B3E397B0C7}" type="pres">
      <dgm:prSet presAssocID="{50B9213F-D427-4094-ACD0-A371E53D7556}" presName="spacer" presStyleCnt="0"/>
      <dgm:spPr/>
    </dgm:pt>
    <dgm:pt modelId="{F9464249-82FE-4315-A456-39262F2A6936}" type="pres">
      <dgm:prSet presAssocID="{CB96E706-429D-47CC-B91F-5028CAAE33CF}" presName="parentText" presStyleLbl="node1" presStyleIdx="1" presStyleCnt="6">
        <dgm:presLayoutVars>
          <dgm:chMax val="0"/>
          <dgm:bulletEnabled val="1"/>
        </dgm:presLayoutVars>
      </dgm:prSet>
      <dgm:spPr/>
    </dgm:pt>
    <dgm:pt modelId="{1622C5DD-B04D-4059-A798-975271068FF3}" type="pres">
      <dgm:prSet presAssocID="{5DEEFB04-773C-483C-95C8-5A8BDC27E375}" presName="spacer" presStyleCnt="0"/>
      <dgm:spPr/>
    </dgm:pt>
    <dgm:pt modelId="{6EAA88CC-C371-410E-9EB5-85529C7F001C}" type="pres">
      <dgm:prSet presAssocID="{60A19B84-8CF0-4F2A-91E0-15603ADEF7CE}" presName="parentText" presStyleLbl="node1" presStyleIdx="2" presStyleCnt="6">
        <dgm:presLayoutVars>
          <dgm:chMax val="0"/>
          <dgm:bulletEnabled val="1"/>
        </dgm:presLayoutVars>
      </dgm:prSet>
      <dgm:spPr/>
    </dgm:pt>
    <dgm:pt modelId="{8461B1AB-EA47-483B-B6D8-F4131EF9817F}" type="pres">
      <dgm:prSet presAssocID="{FF81D7F2-CA83-4CBB-BFC0-411661738A80}" presName="spacer" presStyleCnt="0"/>
      <dgm:spPr/>
    </dgm:pt>
    <dgm:pt modelId="{ABED0046-32AD-4F9E-ADDC-6694E899D72A}" type="pres">
      <dgm:prSet presAssocID="{93E8E6A7-935D-45E2-AA4B-59CE4FF6BC9E}" presName="parentText" presStyleLbl="node1" presStyleIdx="3" presStyleCnt="6">
        <dgm:presLayoutVars>
          <dgm:chMax val="0"/>
          <dgm:bulletEnabled val="1"/>
        </dgm:presLayoutVars>
      </dgm:prSet>
      <dgm:spPr/>
    </dgm:pt>
    <dgm:pt modelId="{21FC89F9-CA81-4230-951A-192A25C5CBB7}" type="pres">
      <dgm:prSet presAssocID="{E2606DC1-D28C-4067-B7A6-90FC5FD3668C}" presName="spacer" presStyleCnt="0"/>
      <dgm:spPr/>
    </dgm:pt>
    <dgm:pt modelId="{B8393E9F-188B-4C1F-8CC4-7A9D96B74F7E}" type="pres">
      <dgm:prSet presAssocID="{9293993B-417D-45B1-A925-7BEB08B65315}" presName="parentText" presStyleLbl="node1" presStyleIdx="4" presStyleCnt="6">
        <dgm:presLayoutVars>
          <dgm:chMax val="0"/>
          <dgm:bulletEnabled val="1"/>
        </dgm:presLayoutVars>
      </dgm:prSet>
      <dgm:spPr/>
    </dgm:pt>
    <dgm:pt modelId="{72CAD1B9-E7A8-4477-B62F-18CDD1A30611}" type="pres">
      <dgm:prSet presAssocID="{D269CA2F-A57C-4D83-996A-71819815B692}" presName="spacer" presStyleCnt="0"/>
      <dgm:spPr/>
    </dgm:pt>
    <dgm:pt modelId="{2C7EA28D-A3A3-4C6B-917C-526AA012AABF}" type="pres">
      <dgm:prSet presAssocID="{C3DADEF6-F1E2-4D6A-A432-FE6995145389}" presName="parentText" presStyleLbl="node1" presStyleIdx="5" presStyleCnt="6">
        <dgm:presLayoutVars>
          <dgm:chMax val="0"/>
          <dgm:bulletEnabled val="1"/>
        </dgm:presLayoutVars>
      </dgm:prSet>
      <dgm:spPr/>
    </dgm:pt>
  </dgm:ptLst>
  <dgm:cxnLst>
    <dgm:cxn modelId="{D96C090E-BF9C-4C2E-A7A4-F677DDFE4974}" type="presOf" srcId="{537568BE-4F0A-417F-9491-20BF2D707C9A}" destId="{E66F2175-3320-463D-9296-49D6F73BF786}" srcOrd="0" destOrd="0" presId="urn:microsoft.com/office/officeart/2005/8/layout/vList2"/>
    <dgm:cxn modelId="{7E885E23-D8AA-4D25-90C6-DC8FC8704882}" type="presOf" srcId="{C3DADEF6-F1E2-4D6A-A432-FE6995145389}" destId="{2C7EA28D-A3A3-4C6B-917C-526AA012AABF}" srcOrd="0" destOrd="0" presId="urn:microsoft.com/office/officeart/2005/8/layout/vList2"/>
    <dgm:cxn modelId="{6E1DD73C-E20B-4839-A375-24AD650C73C1}" srcId="{537568BE-4F0A-417F-9491-20BF2D707C9A}" destId="{60A19B84-8CF0-4F2A-91E0-15603ADEF7CE}" srcOrd="2" destOrd="0" parTransId="{70C85D75-78DC-41E2-93C1-FEA4F8B26AED}" sibTransId="{FF81D7F2-CA83-4CBB-BFC0-411661738A80}"/>
    <dgm:cxn modelId="{DB54D768-82D1-43FD-8DCE-CD46FF18C31E}" type="presOf" srcId="{93E8E6A7-935D-45E2-AA4B-59CE4FF6BC9E}" destId="{ABED0046-32AD-4F9E-ADDC-6694E899D72A}" srcOrd="0" destOrd="0" presId="urn:microsoft.com/office/officeart/2005/8/layout/vList2"/>
    <dgm:cxn modelId="{DD02454C-7A74-4606-B11A-315504DAC024}" type="presOf" srcId="{CB96E706-429D-47CC-B91F-5028CAAE33CF}" destId="{F9464249-82FE-4315-A456-39262F2A6936}" srcOrd="0" destOrd="0" presId="urn:microsoft.com/office/officeart/2005/8/layout/vList2"/>
    <dgm:cxn modelId="{89B5424F-9C02-4C7D-99DC-0A6865006D70}" srcId="{537568BE-4F0A-417F-9491-20BF2D707C9A}" destId="{9293993B-417D-45B1-A925-7BEB08B65315}" srcOrd="4" destOrd="0" parTransId="{5C41BC47-CC1A-47DB-96D3-1A2411D6E120}" sibTransId="{D269CA2F-A57C-4D83-996A-71819815B692}"/>
    <dgm:cxn modelId="{CFC4C158-F754-4C58-A4F9-9F3D0457B512}" srcId="{537568BE-4F0A-417F-9491-20BF2D707C9A}" destId="{C3DADEF6-F1E2-4D6A-A432-FE6995145389}" srcOrd="5" destOrd="0" parTransId="{81A902A6-C797-4F9D-933E-A6BB5725D2DC}" sibTransId="{592578C1-F93C-4EE6-829B-B092D2865E78}"/>
    <dgm:cxn modelId="{D7B47B7E-B9D8-4BAD-B331-51A043B99546}" type="presOf" srcId="{9293993B-417D-45B1-A925-7BEB08B65315}" destId="{B8393E9F-188B-4C1F-8CC4-7A9D96B74F7E}" srcOrd="0" destOrd="0" presId="urn:microsoft.com/office/officeart/2005/8/layout/vList2"/>
    <dgm:cxn modelId="{2A412E89-BB82-4766-8BC7-EC2A2D43AE8D}" type="presOf" srcId="{801ED686-F00F-45CC-BF2A-246DAE113519}" destId="{3FCD51DF-BEC2-4E0A-A115-1B39E5348F55}" srcOrd="0" destOrd="0" presId="urn:microsoft.com/office/officeart/2005/8/layout/vList2"/>
    <dgm:cxn modelId="{6E0B2AB0-4B92-4AE7-83F4-56102216B371}" srcId="{537568BE-4F0A-417F-9491-20BF2D707C9A}" destId="{801ED686-F00F-45CC-BF2A-246DAE113519}" srcOrd="0" destOrd="0" parTransId="{49AC8D86-4465-4B78-B36C-2DC741CC1E48}" sibTransId="{50B9213F-D427-4094-ACD0-A371E53D7556}"/>
    <dgm:cxn modelId="{9381A2B0-DEE4-4628-903A-DADD52E4AEB6}" srcId="{537568BE-4F0A-417F-9491-20BF2D707C9A}" destId="{CB96E706-429D-47CC-B91F-5028CAAE33CF}" srcOrd="1" destOrd="0" parTransId="{C99C9A38-3830-4B9A-A17E-229C06DF2ED1}" sibTransId="{5DEEFB04-773C-483C-95C8-5A8BDC27E375}"/>
    <dgm:cxn modelId="{0B6040E9-F143-4473-AA4F-FFFDE750E48C}" srcId="{537568BE-4F0A-417F-9491-20BF2D707C9A}" destId="{93E8E6A7-935D-45E2-AA4B-59CE4FF6BC9E}" srcOrd="3" destOrd="0" parTransId="{0A61153F-1853-4AE1-B020-009FF87412CF}" sibTransId="{E2606DC1-D28C-4067-B7A6-90FC5FD3668C}"/>
    <dgm:cxn modelId="{D7D46EF7-7994-44D8-BCE6-7F6D204879F5}" type="presOf" srcId="{60A19B84-8CF0-4F2A-91E0-15603ADEF7CE}" destId="{6EAA88CC-C371-410E-9EB5-85529C7F001C}" srcOrd="0" destOrd="0" presId="urn:microsoft.com/office/officeart/2005/8/layout/vList2"/>
    <dgm:cxn modelId="{5FAC45E8-C774-42CA-822E-0CD049A4EEF4}" type="presParOf" srcId="{E66F2175-3320-463D-9296-49D6F73BF786}" destId="{3FCD51DF-BEC2-4E0A-A115-1B39E5348F55}" srcOrd="0" destOrd="0" presId="urn:microsoft.com/office/officeart/2005/8/layout/vList2"/>
    <dgm:cxn modelId="{3416105E-2D51-43CC-B1C2-046D674AB477}" type="presParOf" srcId="{E66F2175-3320-463D-9296-49D6F73BF786}" destId="{AED80346-685F-4AB2-9A27-85B3E397B0C7}" srcOrd="1" destOrd="0" presId="urn:microsoft.com/office/officeart/2005/8/layout/vList2"/>
    <dgm:cxn modelId="{3D89EBD9-DD37-4B35-B1A3-027B702329CD}" type="presParOf" srcId="{E66F2175-3320-463D-9296-49D6F73BF786}" destId="{F9464249-82FE-4315-A456-39262F2A6936}" srcOrd="2" destOrd="0" presId="urn:microsoft.com/office/officeart/2005/8/layout/vList2"/>
    <dgm:cxn modelId="{6CFEF0B9-7FC6-490E-996C-A738761CE279}" type="presParOf" srcId="{E66F2175-3320-463D-9296-49D6F73BF786}" destId="{1622C5DD-B04D-4059-A798-975271068FF3}" srcOrd="3" destOrd="0" presId="urn:microsoft.com/office/officeart/2005/8/layout/vList2"/>
    <dgm:cxn modelId="{B4DC0204-BBD7-4BD6-9BEB-2563DD991B7B}" type="presParOf" srcId="{E66F2175-3320-463D-9296-49D6F73BF786}" destId="{6EAA88CC-C371-410E-9EB5-85529C7F001C}" srcOrd="4" destOrd="0" presId="urn:microsoft.com/office/officeart/2005/8/layout/vList2"/>
    <dgm:cxn modelId="{91FE1993-0CAC-406E-A0B9-9FC841D5A220}" type="presParOf" srcId="{E66F2175-3320-463D-9296-49D6F73BF786}" destId="{8461B1AB-EA47-483B-B6D8-F4131EF9817F}" srcOrd="5" destOrd="0" presId="urn:microsoft.com/office/officeart/2005/8/layout/vList2"/>
    <dgm:cxn modelId="{429739EF-B510-4BCB-9444-EDF50FB0ED6D}" type="presParOf" srcId="{E66F2175-3320-463D-9296-49D6F73BF786}" destId="{ABED0046-32AD-4F9E-ADDC-6694E899D72A}" srcOrd="6" destOrd="0" presId="urn:microsoft.com/office/officeart/2005/8/layout/vList2"/>
    <dgm:cxn modelId="{20776507-F344-456D-9277-B0E487A1BE46}" type="presParOf" srcId="{E66F2175-3320-463D-9296-49D6F73BF786}" destId="{21FC89F9-CA81-4230-951A-192A25C5CBB7}" srcOrd="7" destOrd="0" presId="urn:microsoft.com/office/officeart/2005/8/layout/vList2"/>
    <dgm:cxn modelId="{C09A16D4-9C43-49E0-9A1E-8F09247BECEE}" type="presParOf" srcId="{E66F2175-3320-463D-9296-49D6F73BF786}" destId="{B8393E9F-188B-4C1F-8CC4-7A9D96B74F7E}" srcOrd="8" destOrd="0" presId="urn:microsoft.com/office/officeart/2005/8/layout/vList2"/>
    <dgm:cxn modelId="{85CB9B7F-8A86-41AE-95F8-29DC28351699}" type="presParOf" srcId="{E66F2175-3320-463D-9296-49D6F73BF786}" destId="{72CAD1B9-E7A8-4477-B62F-18CDD1A30611}" srcOrd="9" destOrd="0" presId="urn:microsoft.com/office/officeart/2005/8/layout/vList2"/>
    <dgm:cxn modelId="{F32EFDAD-4CD7-4E5B-BD3A-CE8FB8418050}" type="presParOf" srcId="{E66F2175-3320-463D-9296-49D6F73BF786}" destId="{2C7EA28D-A3A3-4C6B-917C-526AA012AABF}"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AB79D-210A-4348-86C1-19B02FB9D976}" type="doc">
      <dgm:prSet loTypeId="urn:microsoft.com/office/officeart/2005/8/layout/pyramid1" loCatId="pyramid" qsTypeId="urn:microsoft.com/office/officeart/2005/8/quickstyle/3d2" qsCatId="3D" csTypeId="urn:microsoft.com/office/officeart/2005/8/colors/accent6_2" csCatId="accent6" phldr="1"/>
      <dgm:spPr/>
    </dgm:pt>
    <dgm:pt modelId="{D00BEB77-F6EC-4D89-9C94-FD7F17677DF6}">
      <dgm:prSet phldrT="[Text]" custT="1"/>
      <dgm:spPr/>
      <dgm:t>
        <a:bodyPr/>
        <a:lstStyle/>
        <a:p>
          <a:r>
            <a:rPr lang="en-GB" sz="1800" dirty="0"/>
            <a:t>erstellen.</a:t>
          </a:r>
          <a:endParaRPr lang="en-BE" sz="1800" dirty="0"/>
        </a:p>
      </dgm:t>
    </dgm:pt>
    <dgm:pt modelId="{397EBE03-B8FA-42BA-9DA3-D3B6CD4E0309}" type="parTrans" cxnId="{004EB565-0950-46B6-B86E-C5398889E9E3}">
      <dgm:prSet/>
      <dgm:spPr/>
      <dgm:t>
        <a:bodyPr/>
        <a:lstStyle/>
        <a:p>
          <a:endParaRPr lang="en-BE" sz="1800"/>
        </a:p>
      </dgm:t>
    </dgm:pt>
    <dgm:pt modelId="{F4300E77-147B-400A-B480-CB49275EDCB2}" type="sibTrans" cxnId="{004EB565-0950-46B6-B86E-C5398889E9E3}">
      <dgm:prSet/>
      <dgm:spPr/>
      <dgm:t>
        <a:bodyPr/>
        <a:lstStyle/>
        <a:p>
          <a:endParaRPr lang="en-BE" sz="1800"/>
        </a:p>
      </dgm:t>
    </dgm:pt>
    <dgm:pt modelId="{B0E40351-8F2C-4015-BB13-66D394C6E1F5}">
      <dgm:prSet phldrT="[Text]" custT="1"/>
      <dgm:spPr/>
      <dgm:t>
        <a:bodyPr/>
        <a:lstStyle/>
        <a:p>
          <a:r>
            <a:rPr lang="en-GB" sz="1800" dirty="0"/>
            <a:t>Bewerten Sie</a:t>
          </a:r>
          <a:endParaRPr lang="en-BE" sz="1800" dirty="0"/>
        </a:p>
      </dgm:t>
    </dgm:pt>
    <dgm:pt modelId="{3089E0D8-2206-4032-B2DE-9D7071792B74}" type="parTrans" cxnId="{F88F2A00-36AA-4876-8745-0A4F2C4169D9}">
      <dgm:prSet/>
      <dgm:spPr/>
      <dgm:t>
        <a:bodyPr/>
        <a:lstStyle/>
        <a:p>
          <a:endParaRPr lang="en-BE" sz="1800"/>
        </a:p>
      </dgm:t>
    </dgm:pt>
    <dgm:pt modelId="{E1DF63B4-757F-4FD7-BABE-14BD3864177E}" type="sibTrans" cxnId="{F88F2A00-36AA-4876-8745-0A4F2C4169D9}">
      <dgm:prSet/>
      <dgm:spPr/>
      <dgm:t>
        <a:bodyPr/>
        <a:lstStyle/>
        <a:p>
          <a:endParaRPr lang="en-BE" sz="1800"/>
        </a:p>
      </dgm:t>
    </dgm:pt>
    <dgm:pt modelId="{0ED55947-4F59-45E0-BEEB-5F8AE4B89150}">
      <dgm:prSet phldrT="[Text]" custT="1"/>
      <dgm:spPr/>
      <dgm:t>
        <a:bodyPr/>
        <a:lstStyle/>
        <a:p>
          <a:r>
            <a:rPr lang="en-GB" sz="1800" dirty="0"/>
            <a:t>Analyse</a:t>
          </a:r>
          <a:endParaRPr lang="en-BE" sz="1800" dirty="0"/>
        </a:p>
      </dgm:t>
    </dgm:pt>
    <dgm:pt modelId="{1130CAE1-56E2-428B-B052-4D3AAE0768E6}" type="parTrans" cxnId="{9B6370D2-E4C3-495D-8EA5-1396B210975B}">
      <dgm:prSet/>
      <dgm:spPr/>
      <dgm:t>
        <a:bodyPr/>
        <a:lstStyle/>
        <a:p>
          <a:endParaRPr lang="en-BE" sz="1800"/>
        </a:p>
      </dgm:t>
    </dgm:pt>
    <dgm:pt modelId="{C8D7DF9E-7ADB-4471-A771-DBEA96243BCF}" type="sibTrans" cxnId="{9B6370D2-E4C3-495D-8EA5-1396B210975B}">
      <dgm:prSet/>
      <dgm:spPr/>
      <dgm:t>
        <a:bodyPr/>
        <a:lstStyle/>
        <a:p>
          <a:endParaRPr lang="en-BE" sz="1800"/>
        </a:p>
      </dgm:t>
    </dgm:pt>
    <dgm:pt modelId="{C3FBF642-BA4C-444B-9B9F-0C11DB62E5A8}">
      <dgm:prSet phldrT="[Text]" custT="1"/>
      <dgm:spPr/>
      <dgm:t>
        <a:bodyPr/>
        <a:lstStyle/>
        <a:p>
          <a:r>
            <a:rPr lang="en-GB" sz="1800" dirty="0"/>
            <a:t>Bewerbung</a:t>
          </a:r>
          <a:endParaRPr lang="en-BE" sz="1800" dirty="0"/>
        </a:p>
      </dgm:t>
    </dgm:pt>
    <dgm:pt modelId="{18DDCF84-C767-4EE6-8123-44DE3161FE9F}" type="parTrans" cxnId="{53E792EB-A022-42A9-B766-B117ED6A8521}">
      <dgm:prSet/>
      <dgm:spPr/>
      <dgm:t>
        <a:bodyPr/>
        <a:lstStyle/>
        <a:p>
          <a:endParaRPr lang="en-BE" sz="1800"/>
        </a:p>
      </dgm:t>
    </dgm:pt>
    <dgm:pt modelId="{FB9FDC52-4D16-45F0-B8CA-0EC271CB3086}" type="sibTrans" cxnId="{53E792EB-A022-42A9-B766-B117ED6A8521}">
      <dgm:prSet/>
      <dgm:spPr/>
      <dgm:t>
        <a:bodyPr/>
        <a:lstStyle/>
        <a:p>
          <a:endParaRPr lang="en-BE" sz="1800"/>
        </a:p>
      </dgm:t>
    </dgm:pt>
    <dgm:pt modelId="{CB430789-1A2F-4CF5-9A0D-AE6DC409554B}">
      <dgm:prSet phldrT="[Text]" custT="1"/>
      <dgm:spPr/>
      <dgm:t>
        <a:bodyPr/>
        <a:lstStyle/>
        <a:p>
          <a:r>
            <a:rPr lang="en-GB" sz="1800" dirty="0"/>
            <a:t>Verstehen Sie</a:t>
          </a:r>
          <a:endParaRPr lang="en-BE" sz="1800" dirty="0"/>
        </a:p>
      </dgm:t>
    </dgm:pt>
    <dgm:pt modelId="{EF799949-B91D-4D62-9C45-D5E76AD03AA5}" type="parTrans" cxnId="{14E0F4A4-57D4-469F-ACD1-7D4604CCA213}">
      <dgm:prSet/>
      <dgm:spPr/>
      <dgm:t>
        <a:bodyPr/>
        <a:lstStyle/>
        <a:p>
          <a:endParaRPr lang="en-BE" sz="1800"/>
        </a:p>
      </dgm:t>
    </dgm:pt>
    <dgm:pt modelId="{33338AC3-3A23-4917-9DFF-25BC6B345250}" type="sibTrans" cxnId="{14E0F4A4-57D4-469F-ACD1-7D4604CCA213}">
      <dgm:prSet/>
      <dgm:spPr/>
      <dgm:t>
        <a:bodyPr/>
        <a:lstStyle/>
        <a:p>
          <a:endParaRPr lang="en-BE" sz="1800"/>
        </a:p>
      </dgm:t>
    </dgm:pt>
    <dgm:pt modelId="{DA8C09A0-60F8-4BA6-9A2E-142AE4650FF7}">
      <dgm:prSet phldrT="[Text]" custT="1"/>
      <dgm:spPr/>
      <dgm:t>
        <a:bodyPr/>
        <a:lstStyle/>
        <a:p>
          <a:r>
            <a:rPr lang="en-GB" sz="1800" dirty="0"/>
            <a:t>Erinnern Sie sich an</a:t>
          </a:r>
          <a:endParaRPr lang="en-BE" sz="1800" dirty="0"/>
        </a:p>
      </dgm:t>
    </dgm:pt>
    <dgm:pt modelId="{5C17C4C3-9564-4970-9D58-7421FC2551C4}" type="parTrans" cxnId="{09387C5A-14AE-4CDE-AD38-DA8712A83AE2}">
      <dgm:prSet/>
      <dgm:spPr/>
      <dgm:t>
        <a:bodyPr/>
        <a:lstStyle/>
        <a:p>
          <a:endParaRPr lang="en-BE" sz="1800"/>
        </a:p>
      </dgm:t>
    </dgm:pt>
    <dgm:pt modelId="{2202B85D-D8ED-4199-BF75-8A29A74B7618}" type="sibTrans" cxnId="{09387C5A-14AE-4CDE-AD38-DA8712A83AE2}">
      <dgm:prSet/>
      <dgm:spPr/>
      <dgm:t>
        <a:bodyPr/>
        <a:lstStyle/>
        <a:p>
          <a:endParaRPr lang="en-BE" sz="1800"/>
        </a:p>
      </dgm:t>
    </dgm:pt>
    <dgm:pt modelId="{77369E5F-1E23-4FBB-BD27-B6851003AC40}" type="pres">
      <dgm:prSet presAssocID="{C9EAB79D-210A-4348-86C1-19B02FB9D976}" presName="Name0" presStyleCnt="0">
        <dgm:presLayoutVars>
          <dgm:dir/>
          <dgm:animLvl val="lvl"/>
          <dgm:resizeHandles val="exact"/>
        </dgm:presLayoutVars>
      </dgm:prSet>
      <dgm:spPr/>
    </dgm:pt>
    <dgm:pt modelId="{4CDE1CF6-6406-4B45-8F2E-3B74C5278E07}" type="pres">
      <dgm:prSet presAssocID="{D00BEB77-F6EC-4D89-9C94-FD7F17677DF6}" presName="Name8" presStyleCnt="0"/>
      <dgm:spPr/>
    </dgm:pt>
    <dgm:pt modelId="{F7358F8A-2BED-4251-8DF3-DF977EC3E865}" type="pres">
      <dgm:prSet presAssocID="{D00BEB77-F6EC-4D89-9C94-FD7F17677DF6}" presName="level" presStyleLbl="node1" presStyleIdx="0" presStyleCnt="6">
        <dgm:presLayoutVars>
          <dgm:chMax val="1"/>
          <dgm:bulletEnabled val="1"/>
        </dgm:presLayoutVars>
      </dgm:prSet>
      <dgm:spPr/>
    </dgm:pt>
    <dgm:pt modelId="{1D9A253A-DA10-455A-8B26-913B0030D91C}" type="pres">
      <dgm:prSet presAssocID="{D00BEB77-F6EC-4D89-9C94-FD7F17677DF6}" presName="levelTx" presStyleLbl="revTx" presStyleIdx="0" presStyleCnt="0">
        <dgm:presLayoutVars>
          <dgm:chMax val="1"/>
          <dgm:bulletEnabled val="1"/>
        </dgm:presLayoutVars>
      </dgm:prSet>
      <dgm:spPr/>
    </dgm:pt>
    <dgm:pt modelId="{9D5E8E64-8AFD-4E33-8091-3E391684D764}" type="pres">
      <dgm:prSet presAssocID="{B0E40351-8F2C-4015-BB13-66D394C6E1F5}" presName="Name8" presStyleCnt="0"/>
      <dgm:spPr/>
    </dgm:pt>
    <dgm:pt modelId="{B6754B99-1A6B-4937-A84F-D52D9A85DEEB}" type="pres">
      <dgm:prSet presAssocID="{B0E40351-8F2C-4015-BB13-66D394C6E1F5}" presName="level" presStyleLbl="node1" presStyleIdx="1" presStyleCnt="6">
        <dgm:presLayoutVars>
          <dgm:chMax val="1"/>
          <dgm:bulletEnabled val="1"/>
        </dgm:presLayoutVars>
      </dgm:prSet>
      <dgm:spPr/>
    </dgm:pt>
    <dgm:pt modelId="{DA2D753D-E8D5-48E1-8B1D-54D50C6E52FE}" type="pres">
      <dgm:prSet presAssocID="{B0E40351-8F2C-4015-BB13-66D394C6E1F5}" presName="levelTx" presStyleLbl="revTx" presStyleIdx="0" presStyleCnt="0">
        <dgm:presLayoutVars>
          <dgm:chMax val="1"/>
          <dgm:bulletEnabled val="1"/>
        </dgm:presLayoutVars>
      </dgm:prSet>
      <dgm:spPr/>
    </dgm:pt>
    <dgm:pt modelId="{02F8C155-7DE9-442D-830C-5AE2451BA450}" type="pres">
      <dgm:prSet presAssocID="{0ED55947-4F59-45E0-BEEB-5F8AE4B89150}" presName="Name8" presStyleCnt="0"/>
      <dgm:spPr/>
    </dgm:pt>
    <dgm:pt modelId="{E8F967C4-9FF7-4AEF-A9C0-8BA130319B45}" type="pres">
      <dgm:prSet presAssocID="{0ED55947-4F59-45E0-BEEB-5F8AE4B89150}" presName="level" presStyleLbl="node1" presStyleIdx="2" presStyleCnt="6">
        <dgm:presLayoutVars>
          <dgm:chMax val="1"/>
          <dgm:bulletEnabled val="1"/>
        </dgm:presLayoutVars>
      </dgm:prSet>
      <dgm:spPr/>
    </dgm:pt>
    <dgm:pt modelId="{8A9A7479-1D15-48F4-B9A3-0E2B23E12E4B}" type="pres">
      <dgm:prSet presAssocID="{0ED55947-4F59-45E0-BEEB-5F8AE4B89150}" presName="levelTx" presStyleLbl="revTx" presStyleIdx="0" presStyleCnt="0">
        <dgm:presLayoutVars>
          <dgm:chMax val="1"/>
          <dgm:bulletEnabled val="1"/>
        </dgm:presLayoutVars>
      </dgm:prSet>
      <dgm:spPr/>
    </dgm:pt>
    <dgm:pt modelId="{77639DFF-61DB-4C3C-A2F0-04F49E2A4D2A}" type="pres">
      <dgm:prSet presAssocID="{C3FBF642-BA4C-444B-9B9F-0C11DB62E5A8}" presName="Name8" presStyleCnt="0"/>
      <dgm:spPr/>
    </dgm:pt>
    <dgm:pt modelId="{88D3A1C5-239E-4CB1-85E1-ACF4884A1449}" type="pres">
      <dgm:prSet presAssocID="{C3FBF642-BA4C-444B-9B9F-0C11DB62E5A8}" presName="level" presStyleLbl="node1" presStyleIdx="3" presStyleCnt="6">
        <dgm:presLayoutVars>
          <dgm:chMax val="1"/>
          <dgm:bulletEnabled val="1"/>
        </dgm:presLayoutVars>
      </dgm:prSet>
      <dgm:spPr/>
    </dgm:pt>
    <dgm:pt modelId="{BA2D34DE-58C4-49C7-9F8A-61F3F92B3BEA}" type="pres">
      <dgm:prSet presAssocID="{C3FBF642-BA4C-444B-9B9F-0C11DB62E5A8}" presName="levelTx" presStyleLbl="revTx" presStyleIdx="0" presStyleCnt="0">
        <dgm:presLayoutVars>
          <dgm:chMax val="1"/>
          <dgm:bulletEnabled val="1"/>
        </dgm:presLayoutVars>
      </dgm:prSet>
      <dgm:spPr/>
    </dgm:pt>
    <dgm:pt modelId="{89CBF179-75AB-4A7A-8786-12D32481FF75}" type="pres">
      <dgm:prSet presAssocID="{CB430789-1A2F-4CF5-9A0D-AE6DC409554B}" presName="Name8" presStyleCnt="0"/>
      <dgm:spPr/>
    </dgm:pt>
    <dgm:pt modelId="{57525E59-D29A-49CC-B4BB-C0E8C0A75095}" type="pres">
      <dgm:prSet presAssocID="{CB430789-1A2F-4CF5-9A0D-AE6DC409554B}" presName="level" presStyleLbl="node1" presStyleIdx="4" presStyleCnt="6">
        <dgm:presLayoutVars>
          <dgm:chMax val="1"/>
          <dgm:bulletEnabled val="1"/>
        </dgm:presLayoutVars>
      </dgm:prSet>
      <dgm:spPr/>
    </dgm:pt>
    <dgm:pt modelId="{FB885F30-354D-4B49-8152-2254F2522FC6}" type="pres">
      <dgm:prSet presAssocID="{CB430789-1A2F-4CF5-9A0D-AE6DC409554B}" presName="levelTx" presStyleLbl="revTx" presStyleIdx="0" presStyleCnt="0">
        <dgm:presLayoutVars>
          <dgm:chMax val="1"/>
          <dgm:bulletEnabled val="1"/>
        </dgm:presLayoutVars>
      </dgm:prSet>
      <dgm:spPr/>
    </dgm:pt>
    <dgm:pt modelId="{A12155DD-48EA-4476-A230-C67E951030E0}" type="pres">
      <dgm:prSet presAssocID="{DA8C09A0-60F8-4BA6-9A2E-142AE4650FF7}" presName="Name8" presStyleCnt="0"/>
      <dgm:spPr/>
    </dgm:pt>
    <dgm:pt modelId="{AA3B6A12-3941-4D7B-90B3-5895514C9AA6}" type="pres">
      <dgm:prSet presAssocID="{DA8C09A0-60F8-4BA6-9A2E-142AE4650FF7}" presName="level" presStyleLbl="node1" presStyleIdx="5" presStyleCnt="6">
        <dgm:presLayoutVars>
          <dgm:chMax val="1"/>
          <dgm:bulletEnabled val="1"/>
        </dgm:presLayoutVars>
      </dgm:prSet>
      <dgm:spPr/>
    </dgm:pt>
    <dgm:pt modelId="{7AD95F4B-C244-42B9-BB4B-B559B9989ECB}" type="pres">
      <dgm:prSet presAssocID="{DA8C09A0-60F8-4BA6-9A2E-142AE4650FF7}" presName="levelTx" presStyleLbl="revTx" presStyleIdx="0" presStyleCnt="0">
        <dgm:presLayoutVars>
          <dgm:chMax val="1"/>
          <dgm:bulletEnabled val="1"/>
        </dgm:presLayoutVars>
      </dgm:prSet>
      <dgm:spPr/>
    </dgm:pt>
  </dgm:ptLst>
  <dgm:cxnLst>
    <dgm:cxn modelId="{F88F2A00-36AA-4876-8745-0A4F2C4169D9}" srcId="{C9EAB79D-210A-4348-86C1-19B02FB9D976}" destId="{B0E40351-8F2C-4015-BB13-66D394C6E1F5}" srcOrd="1" destOrd="0" parTransId="{3089E0D8-2206-4032-B2DE-9D7071792B74}" sibTransId="{E1DF63B4-757F-4FD7-BABE-14BD3864177E}"/>
    <dgm:cxn modelId="{0107C505-E461-4787-B8ED-B71549D2BCB1}" type="presOf" srcId="{0ED55947-4F59-45E0-BEEB-5F8AE4B89150}" destId="{8A9A7479-1D15-48F4-B9A3-0E2B23E12E4B}" srcOrd="1" destOrd="0" presId="urn:microsoft.com/office/officeart/2005/8/layout/pyramid1"/>
    <dgm:cxn modelId="{BFC52E0D-856E-4FB2-83BC-14152153D2EE}" type="presOf" srcId="{C3FBF642-BA4C-444B-9B9F-0C11DB62E5A8}" destId="{BA2D34DE-58C4-49C7-9F8A-61F3F92B3BEA}" srcOrd="1" destOrd="0" presId="urn:microsoft.com/office/officeart/2005/8/layout/pyramid1"/>
    <dgm:cxn modelId="{98FCB213-6E55-4C9F-B338-115B6D940574}" type="presOf" srcId="{B0E40351-8F2C-4015-BB13-66D394C6E1F5}" destId="{B6754B99-1A6B-4937-A84F-D52D9A85DEEB}" srcOrd="0" destOrd="0" presId="urn:microsoft.com/office/officeart/2005/8/layout/pyramid1"/>
    <dgm:cxn modelId="{3F45132A-A2BA-424F-8B18-E4A7EE207A17}" type="presOf" srcId="{B0E40351-8F2C-4015-BB13-66D394C6E1F5}" destId="{DA2D753D-E8D5-48E1-8B1D-54D50C6E52FE}" srcOrd="1" destOrd="0" presId="urn:microsoft.com/office/officeart/2005/8/layout/pyramid1"/>
    <dgm:cxn modelId="{29F09D5E-4468-413E-82E9-3BFCA712F0FA}" type="presOf" srcId="{D00BEB77-F6EC-4D89-9C94-FD7F17677DF6}" destId="{F7358F8A-2BED-4251-8DF3-DF977EC3E865}" srcOrd="0" destOrd="0" presId="urn:microsoft.com/office/officeart/2005/8/layout/pyramid1"/>
    <dgm:cxn modelId="{004EB565-0950-46B6-B86E-C5398889E9E3}" srcId="{C9EAB79D-210A-4348-86C1-19B02FB9D976}" destId="{D00BEB77-F6EC-4D89-9C94-FD7F17677DF6}" srcOrd="0" destOrd="0" parTransId="{397EBE03-B8FA-42BA-9DA3-D3B6CD4E0309}" sibTransId="{F4300E77-147B-400A-B480-CB49275EDCB2}"/>
    <dgm:cxn modelId="{479C726F-5331-424F-9134-6FC7F1A70C32}" type="presOf" srcId="{CB430789-1A2F-4CF5-9A0D-AE6DC409554B}" destId="{FB885F30-354D-4B49-8152-2254F2522FC6}" srcOrd="1" destOrd="0" presId="urn:microsoft.com/office/officeart/2005/8/layout/pyramid1"/>
    <dgm:cxn modelId="{09387C5A-14AE-4CDE-AD38-DA8712A83AE2}" srcId="{C9EAB79D-210A-4348-86C1-19B02FB9D976}" destId="{DA8C09A0-60F8-4BA6-9A2E-142AE4650FF7}" srcOrd="5" destOrd="0" parTransId="{5C17C4C3-9564-4970-9D58-7421FC2551C4}" sibTransId="{2202B85D-D8ED-4199-BF75-8A29A74B7618}"/>
    <dgm:cxn modelId="{DB993B80-8F83-4B71-A8BE-AC2DBE90EA6B}" type="presOf" srcId="{C9EAB79D-210A-4348-86C1-19B02FB9D976}" destId="{77369E5F-1E23-4FBB-BD27-B6851003AC40}" srcOrd="0" destOrd="0" presId="urn:microsoft.com/office/officeart/2005/8/layout/pyramid1"/>
    <dgm:cxn modelId="{F6FD538E-7C2A-4597-8DFD-18EB18C253C5}" type="presOf" srcId="{DA8C09A0-60F8-4BA6-9A2E-142AE4650FF7}" destId="{7AD95F4B-C244-42B9-BB4B-B559B9989ECB}" srcOrd="1" destOrd="0" presId="urn:microsoft.com/office/officeart/2005/8/layout/pyramid1"/>
    <dgm:cxn modelId="{ED52EA8F-6206-45D3-B50E-88DBA7305CA8}" type="presOf" srcId="{D00BEB77-F6EC-4D89-9C94-FD7F17677DF6}" destId="{1D9A253A-DA10-455A-8B26-913B0030D91C}" srcOrd="1" destOrd="0" presId="urn:microsoft.com/office/officeart/2005/8/layout/pyramid1"/>
    <dgm:cxn modelId="{F4A89997-2471-4B19-BF7F-9D77DEE2C83B}" type="presOf" srcId="{CB430789-1A2F-4CF5-9A0D-AE6DC409554B}" destId="{57525E59-D29A-49CC-B4BB-C0E8C0A75095}" srcOrd="0" destOrd="0" presId="urn:microsoft.com/office/officeart/2005/8/layout/pyramid1"/>
    <dgm:cxn modelId="{94F3279C-9025-4092-B188-B62D16F9EB6D}" type="presOf" srcId="{0ED55947-4F59-45E0-BEEB-5F8AE4B89150}" destId="{E8F967C4-9FF7-4AEF-A9C0-8BA130319B45}" srcOrd="0" destOrd="0" presId="urn:microsoft.com/office/officeart/2005/8/layout/pyramid1"/>
    <dgm:cxn modelId="{14E0F4A4-57D4-469F-ACD1-7D4604CCA213}" srcId="{C9EAB79D-210A-4348-86C1-19B02FB9D976}" destId="{CB430789-1A2F-4CF5-9A0D-AE6DC409554B}" srcOrd="4" destOrd="0" parTransId="{EF799949-B91D-4D62-9C45-D5E76AD03AA5}" sibTransId="{33338AC3-3A23-4917-9DFF-25BC6B345250}"/>
    <dgm:cxn modelId="{EE7771C0-1AEB-49E9-B53E-415FCC94A075}" type="presOf" srcId="{C3FBF642-BA4C-444B-9B9F-0C11DB62E5A8}" destId="{88D3A1C5-239E-4CB1-85E1-ACF4884A1449}" srcOrd="0" destOrd="0" presId="urn:microsoft.com/office/officeart/2005/8/layout/pyramid1"/>
    <dgm:cxn modelId="{9B6370D2-E4C3-495D-8EA5-1396B210975B}" srcId="{C9EAB79D-210A-4348-86C1-19B02FB9D976}" destId="{0ED55947-4F59-45E0-BEEB-5F8AE4B89150}" srcOrd="2" destOrd="0" parTransId="{1130CAE1-56E2-428B-B052-4D3AAE0768E6}" sibTransId="{C8D7DF9E-7ADB-4471-A771-DBEA96243BCF}"/>
    <dgm:cxn modelId="{53E792EB-A022-42A9-B766-B117ED6A8521}" srcId="{C9EAB79D-210A-4348-86C1-19B02FB9D976}" destId="{C3FBF642-BA4C-444B-9B9F-0C11DB62E5A8}" srcOrd="3" destOrd="0" parTransId="{18DDCF84-C767-4EE6-8123-44DE3161FE9F}" sibTransId="{FB9FDC52-4D16-45F0-B8CA-0EC271CB3086}"/>
    <dgm:cxn modelId="{83E282F4-6856-43A4-953F-93F123E18AC1}" type="presOf" srcId="{DA8C09A0-60F8-4BA6-9A2E-142AE4650FF7}" destId="{AA3B6A12-3941-4D7B-90B3-5895514C9AA6}" srcOrd="0" destOrd="0" presId="urn:microsoft.com/office/officeart/2005/8/layout/pyramid1"/>
    <dgm:cxn modelId="{5DAA5C63-B4B4-4519-94BF-9724821597E5}" type="presParOf" srcId="{77369E5F-1E23-4FBB-BD27-B6851003AC40}" destId="{4CDE1CF6-6406-4B45-8F2E-3B74C5278E07}" srcOrd="0" destOrd="0" presId="urn:microsoft.com/office/officeart/2005/8/layout/pyramid1"/>
    <dgm:cxn modelId="{B40C638A-5EEE-48FE-8ABC-D57D1044B43A}" type="presParOf" srcId="{4CDE1CF6-6406-4B45-8F2E-3B74C5278E07}" destId="{F7358F8A-2BED-4251-8DF3-DF977EC3E865}" srcOrd="0" destOrd="0" presId="urn:microsoft.com/office/officeart/2005/8/layout/pyramid1"/>
    <dgm:cxn modelId="{8C567586-D952-41DF-96E3-2A65B30A31D4}" type="presParOf" srcId="{4CDE1CF6-6406-4B45-8F2E-3B74C5278E07}" destId="{1D9A253A-DA10-455A-8B26-913B0030D91C}" srcOrd="1" destOrd="0" presId="urn:microsoft.com/office/officeart/2005/8/layout/pyramid1"/>
    <dgm:cxn modelId="{0ACB5A10-FB77-4FE7-8F43-A752092339E7}" type="presParOf" srcId="{77369E5F-1E23-4FBB-BD27-B6851003AC40}" destId="{9D5E8E64-8AFD-4E33-8091-3E391684D764}" srcOrd="1" destOrd="0" presId="urn:microsoft.com/office/officeart/2005/8/layout/pyramid1"/>
    <dgm:cxn modelId="{08C32699-8617-4FE0-9F5B-53853C25D20A}" type="presParOf" srcId="{9D5E8E64-8AFD-4E33-8091-3E391684D764}" destId="{B6754B99-1A6B-4937-A84F-D52D9A85DEEB}" srcOrd="0" destOrd="0" presId="urn:microsoft.com/office/officeart/2005/8/layout/pyramid1"/>
    <dgm:cxn modelId="{BC95E52C-4734-4D10-96BF-D69952DD280C}" type="presParOf" srcId="{9D5E8E64-8AFD-4E33-8091-3E391684D764}" destId="{DA2D753D-E8D5-48E1-8B1D-54D50C6E52FE}" srcOrd="1" destOrd="0" presId="urn:microsoft.com/office/officeart/2005/8/layout/pyramid1"/>
    <dgm:cxn modelId="{65E08244-10A4-4EBE-A112-71E21BF0F87D}" type="presParOf" srcId="{77369E5F-1E23-4FBB-BD27-B6851003AC40}" destId="{02F8C155-7DE9-442D-830C-5AE2451BA450}" srcOrd="2" destOrd="0" presId="urn:microsoft.com/office/officeart/2005/8/layout/pyramid1"/>
    <dgm:cxn modelId="{663DA47A-271F-4132-A50D-EA585BD11176}" type="presParOf" srcId="{02F8C155-7DE9-442D-830C-5AE2451BA450}" destId="{E8F967C4-9FF7-4AEF-A9C0-8BA130319B45}" srcOrd="0" destOrd="0" presId="urn:microsoft.com/office/officeart/2005/8/layout/pyramid1"/>
    <dgm:cxn modelId="{E62E5513-3D3A-4DF1-906D-EB3B9516B113}" type="presParOf" srcId="{02F8C155-7DE9-442D-830C-5AE2451BA450}" destId="{8A9A7479-1D15-48F4-B9A3-0E2B23E12E4B}" srcOrd="1" destOrd="0" presId="urn:microsoft.com/office/officeart/2005/8/layout/pyramid1"/>
    <dgm:cxn modelId="{92C210E2-BDD7-486F-9CDA-2310D25528A5}" type="presParOf" srcId="{77369E5F-1E23-4FBB-BD27-B6851003AC40}" destId="{77639DFF-61DB-4C3C-A2F0-04F49E2A4D2A}" srcOrd="3" destOrd="0" presId="urn:microsoft.com/office/officeart/2005/8/layout/pyramid1"/>
    <dgm:cxn modelId="{4DC22631-A005-4BC7-B5FA-574962C844DB}" type="presParOf" srcId="{77639DFF-61DB-4C3C-A2F0-04F49E2A4D2A}" destId="{88D3A1C5-239E-4CB1-85E1-ACF4884A1449}" srcOrd="0" destOrd="0" presId="urn:microsoft.com/office/officeart/2005/8/layout/pyramid1"/>
    <dgm:cxn modelId="{59B41399-EA35-4946-9066-6F1C54EFF094}" type="presParOf" srcId="{77639DFF-61DB-4C3C-A2F0-04F49E2A4D2A}" destId="{BA2D34DE-58C4-49C7-9F8A-61F3F92B3BEA}" srcOrd="1" destOrd="0" presId="urn:microsoft.com/office/officeart/2005/8/layout/pyramid1"/>
    <dgm:cxn modelId="{8BE544A5-55D1-4749-819E-57C528BFA842}" type="presParOf" srcId="{77369E5F-1E23-4FBB-BD27-B6851003AC40}" destId="{89CBF179-75AB-4A7A-8786-12D32481FF75}" srcOrd="4" destOrd="0" presId="urn:microsoft.com/office/officeart/2005/8/layout/pyramid1"/>
    <dgm:cxn modelId="{F9D2CA91-646F-4B3D-920D-74282D49F011}" type="presParOf" srcId="{89CBF179-75AB-4A7A-8786-12D32481FF75}" destId="{57525E59-D29A-49CC-B4BB-C0E8C0A75095}" srcOrd="0" destOrd="0" presId="urn:microsoft.com/office/officeart/2005/8/layout/pyramid1"/>
    <dgm:cxn modelId="{B39C04C3-6786-4F92-AB01-44964B073408}" type="presParOf" srcId="{89CBF179-75AB-4A7A-8786-12D32481FF75}" destId="{FB885F30-354D-4B49-8152-2254F2522FC6}" srcOrd="1" destOrd="0" presId="urn:microsoft.com/office/officeart/2005/8/layout/pyramid1"/>
    <dgm:cxn modelId="{ADA1710F-C0A0-4105-897C-9CAFB5C144C1}" type="presParOf" srcId="{77369E5F-1E23-4FBB-BD27-B6851003AC40}" destId="{A12155DD-48EA-4476-A230-C67E951030E0}" srcOrd="5" destOrd="0" presId="urn:microsoft.com/office/officeart/2005/8/layout/pyramid1"/>
    <dgm:cxn modelId="{0CB079E9-BE27-4653-B8CA-2F4914256526}" type="presParOf" srcId="{A12155DD-48EA-4476-A230-C67E951030E0}" destId="{AA3B6A12-3941-4D7B-90B3-5895514C9AA6}" srcOrd="0" destOrd="0" presId="urn:microsoft.com/office/officeart/2005/8/layout/pyramid1"/>
    <dgm:cxn modelId="{CF7B14AD-BD1C-4AAD-9E8B-C4284B9A49AB}" type="presParOf" srcId="{A12155DD-48EA-4476-A230-C67E951030E0}" destId="{7AD95F4B-C244-42B9-BB4B-B559B9989ECB}"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21D0A-76ED-4D20-AF65-4D660DCBBE34}" type="doc">
      <dgm:prSet loTypeId="urn:microsoft.com/office/officeart/2005/8/layout/hProcess9" loCatId="process" qsTypeId="urn:microsoft.com/office/officeart/2005/8/quickstyle/3d4" qsCatId="3D" csTypeId="urn:microsoft.com/office/officeart/2005/8/colors/accent6_2" csCatId="accent6" phldr="1"/>
      <dgm:spPr/>
    </dgm:pt>
    <dgm:pt modelId="{6C183F84-2256-401E-8C8C-730543E3F5CF}">
      <dgm:prSet phldrT="[Text]"/>
      <dgm:spPr/>
      <dgm:t>
        <a:bodyPr/>
        <a:lstStyle/>
        <a:p>
          <a:r>
            <a:rPr lang="en-GB" dirty="0">
              <a:solidFill>
                <a:schemeClr val="tx1">
                  <a:lumMod val="85000"/>
                  <a:lumOff val="15000"/>
                </a:schemeClr>
              </a:solidFill>
            </a:rPr>
            <a:t>Kognitive Auswirkungen</a:t>
          </a:r>
          <a:endParaRPr lang="en-BE" dirty="0">
            <a:solidFill>
              <a:schemeClr val="tx1">
                <a:lumMod val="85000"/>
                <a:lumOff val="15000"/>
              </a:schemeClr>
            </a:solidFill>
          </a:endParaRPr>
        </a:p>
      </dgm:t>
    </dgm:pt>
    <dgm:pt modelId="{0196AC34-9028-4C09-ACEF-883037B78FF1}" type="parTrans" cxnId="{ABDB88E8-C8EA-4CBD-A8E0-9EC1044189BA}">
      <dgm:prSet/>
      <dgm:spPr/>
      <dgm:t>
        <a:bodyPr/>
        <a:lstStyle/>
        <a:p>
          <a:endParaRPr lang="en-BE">
            <a:solidFill>
              <a:schemeClr val="tx1">
                <a:lumMod val="85000"/>
                <a:lumOff val="15000"/>
              </a:schemeClr>
            </a:solidFill>
          </a:endParaRPr>
        </a:p>
      </dgm:t>
    </dgm:pt>
    <dgm:pt modelId="{D838BC43-8C07-4208-980D-847B3E7D1DF6}" type="sibTrans" cxnId="{ABDB88E8-C8EA-4CBD-A8E0-9EC1044189BA}">
      <dgm:prSet/>
      <dgm:spPr/>
      <dgm:t>
        <a:bodyPr/>
        <a:lstStyle/>
        <a:p>
          <a:endParaRPr lang="en-BE">
            <a:solidFill>
              <a:schemeClr val="tx1">
                <a:lumMod val="85000"/>
                <a:lumOff val="15000"/>
              </a:schemeClr>
            </a:solidFill>
          </a:endParaRPr>
        </a:p>
      </dgm:t>
    </dgm:pt>
    <dgm:pt modelId="{D6C37711-11D5-42FF-8278-7F832AD7E7DB}">
      <dgm:prSet phldrT="[Text]"/>
      <dgm:spPr/>
      <dgm:t>
        <a:bodyPr/>
        <a:lstStyle/>
        <a:p>
          <a:r>
            <a:rPr lang="en-GB" dirty="0">
              <a:solidFill>
                <a:schemeClr val="tx1">
                  <a:lumMod val="85000"/>
                  <a:lumOff val="15000"/>
                </a:schemeClr>
              </a:solidFill>
            </a:rPr>
            <a:t>Selbstregulierung und Selbstwirksamkeit</a:t>
          </a:r>
          <a:endParaRPr lang="en-BE" dirty="0">
            <a:solidFill>
              <a:schemeClr val="tx1">
                <a:lumMod val="85000"/>
                <a:lumOff val="15000"/>
              </a:schemeClr>
            </a:solidFill>
          </a:endParaRPr>
        </a:p>
      </dgm:t>
    </dgm:pt>
    <dgm:pt modelId="{D41DC446-5A34-4EC6-B2A7-A36FAEDEA40D}" type="parTrans" cxnId="{43F45503-BC2B-4814-9C44-9C04860B22D8}">
      <dgm:prSet/>
      <dgm:spPr/>
      <dgm:t>
        <a:bodyPr/>
        <a:lstStyle/>
        <a:p>
          <a:endParaRPr lang="en-BE">
            <a:solidFill>
              <a:schemeClr val="tx1">
                <a:lumMod val="85000"/>
                <a:lumOff val="15000"/>
              </a:schemeClr>
            </a:solidFill>
          </a:endParaRPr>
        </a:p>
      </dgm:t>
    </dgm:pt>
    <dgm:pt modelId="{BA1DE850-4BC3-4F10-8D94-3826F0290214}" type="sibTrans" cxnId="{43F45503-BC2B-4814-9C44-9C04860B22D8}">
      <dgm:prSet/>
      <dgm:spPr/>
      <dgm:t>
        <a:bodyPr/>
        <a:lstStyle/>
        <a:p>
          <a:endParaRPr lang="en-BE">
            <a:solidFill>
              <a:schemeClr val="tx1">
                <a:lumMod val="85000"/>
                <a:lumOff val="15000"/>
              </a:schemeClr>
            </a:solidFill>
          </a:endParaRPr>
        </a:p>
      </dgm:t>
    </dgm:pt>
    <dgm:pt modelId="{9ACE8399-6427-4538-AFDE-BA14696269F0}">
      <dgm:prSet phldrT="[Text]"/>
      <dgm:spPr/>
      <dgm:t>
        <a:bodyPr/>
        <a:lstStyle/>
        <a:p>
          <a:r>
            <a:rPr lang="en-GB" dirty="0">
              <a:solidFill>
                <a:schemeClr val="tx1">
                  <a:lumMod val="85000"/>
                  <a:lumOff val="15000"/>
                </a:schemeClr>
              </a:solidFill>
            </a:rPr>
            <a:t>Emotionale Auswirkungen</a:t>
          </a:r>
          <a:endParaRPr lang="en-BE" dirty="0">
            <a:solidFill>
              <a:schemeClr val="tx1">
                <a:lumMod val="85000"/>
                <a:lumOff val="15000"/>
              </a:schemeClr>
            </a:solidFill>
          </a:endParaRPr>
        </a:p>
      </dgm:t>
    </dgm:pt>
    <dgm:pt modelId="{A172E0EA-3462-4AF5-B83A-D7E111529104}" type="parTrans" cxnId="{21F46775-9927-40DA-AEAC-4289A2A263A3}">
      <dgm:prSet/>
      <dgm:spPr/>
      <dgm:t>
        <a:bodyPr/>
        <a:lstStyle/>
        <a:p>
          <a:endParaRPr lang="en-BE">
            <a:solidFill>
              <a:schemeClr val="tx1">
                <a:lumMod val="85000"/>
                <a:lumOff val="15000"/>
              </a:schemeClr>
            </a:solidFill>
          </a:endParaRPr>
        </a:p>
      </dgm:t>
    </dgm:pt>
    <dgm:pt modelId="{63F2E0B1-4A6E-4F86-8A91-57531155DD82}" type="sibTrans" cxnId="{21F46775-9927-40DA-AEAC-4289A2A263A3}">
      <dgm:prSet/>
      <dgm:spPr/>
      <dgm:t>
        <a:bodyPr/>
        <a:lstStyle/>
        <a:p>
          <a:endParaRPr lang="en-BE">
            <a:solidFill>
              <a:schemeClr val="tx1">
                <a:lumMod val="85000"/>
                <a:lumOff val="15000"/>
              </a:schemeClr>
            </a:solidFill>
          </a:endParaRPr>
        </a:p>
      </dgm:t>
    </dgm:pt>
    <dgm:pt modelId="{F3DB9A4A-EB4C-40A8-81E4-FF8CEBC4B7B6}">
      <dgm:prSet phldrT="[Text]"/>
      <dgm:spPr/>
      <dgm:t>
        <a:bodyPr/>
        <a:lstStyle/>
        <a:p>
          <a:r>
            <a:rPr lang="en-GB" dirty="0">
              <a:solidFill>
                <a:schemeClr val="tx1">
                  <a:lumMod val="85000"/>
                  <a:lumOff val="15000"/>
                </a:schemeClr>
              </a:solidFill>
            </a:rPr>
            <a:t>Entwicklung von Fertigkeiten in der realen Welt</a:t>
          </a:r>
          <a:endParaRPr lang="en-BE" dirty="0">
            <a:solidFill>
              <a:schemeClr val="tx1">
                <a:lumMod val="85000"/>
                <a:lumOff val="15000"/>
              </a:schemeClr>
            </a:solidFill>
          </a:endParaRPr>
        </a:p>
      </dgm:t>
    </dgm:pt>
    <dgm:pt modelId="{91AB9EDE-4805-45E1-B959-17B5C9E9BFE2}" type="parTrans" cxnId="{99BA345E-9E2D-4B2E-8A9F-83CA268FD561}">
      <dgm:prSet/>
      <dgm:spPr/>
      <dgm:t>
        <a:bodyPr/>
        <a:lstStyle/>
        <a:p>
          <a:endParaRPr lang="en-BE">
            <a:solidFill>
              <a:schemeClr val="tx1">
                <a:lumMod val="85000"/>
                <a:lumOff val="15000"/>
              </a:schemeClr>
            </a:solidFill>
          </a:endParaRPr>
        </a:p>
      </dgm:t>
    </dgm:pt>
    <dgm:pt modelId="{5C532715-E155-4481-8965-1FD8543410E7}" type="sibTrans" cxnId="{99BA345E-9E2D-4B2E-8A9F-83CA268FD561}">
      <dgm:prSet/>
      <dgm:spPr/>
      <dgm:t>
        <a:bodyPr/>
        <a:lstStyle/>
        <a:p>
          <a:endParaRPr lang="en-BE">
            <a:solidFill>
              <a:schemeClr val="tx1">
                <a:lumMod val="85000"/>
                <a:lumOff val="15000"/>
              </a:schemeClr>
            </a:solidFill>
          </a:endParaRPr>
        </a:p>
      </dgm:t>
    </dgm:pt>
    <dgm:pt modelId="{3623F7B4-BE49-4724-9CD1-5C91E00850AC}" type="pres">
      <dgm:prSet presAssocID="{DB021D0A-76ED-4D20-AF65-4D660DCBBE34}" presName="CompostProcess" presStyleCnt="0">
        <dgm:presLayoutVars>
          <dgm:dir/>
          <dgm:resizeHandles val="exact"/>
        </dgm:presLayoutVars>
      </dgm:prSet>
      <dgm:spPr/>
    </dgm:pt>
    <dgm:pt modelId="{D9C084DC-406E-424D-B13F-CF5D69D82886}" type="pres">
      <dgm:prSet presAssocID="{DB021D0A-76ED-4D20-AF65-4D660DCBBE34}" presName="arrow" presStyleLbl="bgShp" presStyleIdx="0" presStyleCnt="1"/>
      <dgm:spPr/>
    </dgm:pt>
    <dgm:pt modelId="{546E79BB-B566-4E2F-9212-647BC7E01F89}" type="pres">
      <dgm:prSet presAssocID="{DB021D0A-76ED-4D20-AF65-4D660DCBBE34}" presName="linearProcess" presStyleCnt="0"/>
      <dgm:spPr/>
    </dgm:pt>
    <dgm:pt modelId="{6F4E371A-E3C3-401C-9C02-84ED92FE3BB3}" type="pres">
      <dgm:prSet presAssocID="{6C183F84-2256-401E-8C8C-730543E3F5CF}" presName="textNode" presStyleLbl="node1" presStyleIdx="0" presStyleCnt="4">
        <dgm:presLayoutVars>
          <dgm:bulletEnabled val="1"/>
        </dgm:presLayoutVars>
      </dgm:prSet>
      <dgm:spPr/>
    </dgm:pt>
    <dgm:pt modelId="{B1ED3B6E-432A-4A01-9C5E-BD0D754EDAA5}" type="pres">
      <dgm:prSet presAssocID="{D838BC43-8C07-4208-980D-847B3E7D1DF6}" presName="sibTrans" presStyleCnt="0"/>
      <dgm:spPr/>
    </dgm:pt>
    <dgm:pt modelId="{D58A1CC7-9D9C-4721-B1EC-CEA14550DF3D}" type="pres">
      <dgm:prSet presAssocID="{9ACE8399-6427-4538-AFDE-BA14696269F0}" presName="textNode" presStyleLbl="node1" presStyleIdx="1" presStyleCnt="4">
        <dgm:presLayoutVars>
          <dgm:bulletEnabled val="1"/>
        </dgm:presLayoutVars>
      </dgm:prSet>
      <dgm:spPr/>
    </dgm:pt>
    <dgm:pt modelId="{77EA7765-3471-4259-927F-144A3CE5F805}" type="pres">
      <dgm:prSet presAssocID="{63F2E0B1-4A6E-4F86-8A91-57531155DD82}" presName="sibTrans" presStyleCnt="0"/>
      <dgm:spPr/>
    </dgm:pt>
    <dgm:pt modelId="{754D4F9F-1AA4-40AE-9652-BFDAE51A165D}" type="pres">
      <dgm:prSet presAssocID="{F3DB9A4A-EB4C-40A8-81E4-FF8CEBC4B7B6}" presName="textNode" presStyleLbl="node1" presStyleIdx="2" presStyleCnt="4">
        <dgm:presLayoutVars>
          <dgm:bulletEnabled val="1"/>
        </dgm:presLayoutVars>
      </dgm:prSet>
      <dgm:spPr/>
    </dgm:pt>
    <dgm:pt modelId="{8EBEE081-36A5-4A9D-B965-38B24BB0F31B}" type="pres">
      <dgm:prSet presAssocID="{5C532715-E155-4481-8965-1FD8543410E7}" presName="sibTrans" presStyleCnt="0"/>
      <dgm:spPr/>
    </dgm:pt>
    <dgm:pt modelId="{9412B9E3-AB26-4944-B7B3-C8547B12C6AB}" type="pres">
      <dgm:prSet presAssocID="{D6C37711-11D5-42FF-8278-7F832AD7E7DB}" presName="textNode" presStyleLbl="node1" presStyleIdx="3" presStyleCnt="4">
        <dgm:presLayoutVars>
          <dgm:bulletEnabled val="1"/>
        </dgm:presLayoutVars>
      </dgm:prSet>
      <dgm:spPr/>
    </dgm:pt>
  </dgm:ptLst>
  <dgm:cxnLst>
    <dgm:cxn modelId="{43F45503-BC2B-4814-9C44-9C04860B22D8}" srcId="{DB021D0A-76ED-4D20-AF65-4D660DCBBE34}" destId="{D6C37711-11D5-42FF-8278-7F832AD7E7DB}" srcOrd="3" destOrd="0" parTransId="{D41DC446-5A34-4EC6-B2A7-A36FAEDEA40D}" sibTransId="{BA1DE850-4BC3-4F10-8D94-3826F0290214}"/>
    <dgm:cxn modelId="{99BA345E-9E2D-4B2E-8A9F-83CA268FD561}" srcId="{DB021D0A-76ED-4D20-AF65-4D660DCBBE34}" destId="{F3DB9A4A-EB4C-40A8-81E4-FF8CEBC4B7B6}" srcOrd="2" destOrd="0" parTransId="{91AB9EDE-4805-45E1-B959-17B5C9E9BFE2}" sibTransId="{5C532715-E155-4481-8965-1FD8543410E7}"/>
    <dgm:cxn modelId="{51D41D6A-3481-48D6-9D1A-0DFFFAA50F6D}" type="presOf" srcId="{9ACE8399-6427-4538-AFDE-BA14696269F0}" destId="{D58A1CC7-9D9C-4721-B1EC-CEA14550DF3D}" srcOrd="0" destOrd="0" presId="urn:microsoft.com/office/officeart/2005/8/layout/hProcess9"/>
    <dgm:cxn modelId="{7F782C4B-98B9-42C5-A20D-D1813F005987}" type="presOf" srcId="{D6C37711-11D5-42FF-8278-7F832AD7E7DB}" destId="{9412B9E3-AB26-4944-B7B3-C8547B12C6AB}" srcOrd="0" destOrd="0" presId="urn:microsoft.com/office/officeart/2005/8/layout/hProcess9"/>
    <dgm:cxn modelId="{21F46775-9927-40DA-AEAC-4289A2A263A3}" srcId="{DB021D0A-76ED-4D20-AF65-4D660DCBBE34}" destId="{9ACE8399-6427-4538-AFDE-BA14696269F0}" srcOrd="1" destOrd="0" parTransId="{A172E0EA-3462-4AF5-B83A-D7E111529104}" sibTransId="{63F2E0B1-4A6E-4F86-8A91-57531155DD82}"/>
    <dgm:cxn modelId="{37B7DCA1-46F0-44C5-AB42-53EE028A8BE7}" type="presOf" srcId="{DB021D0A-76ED-4D20-AF65-4D660DCBBE34}" destId="{3623F7B4-BE49-4724-9CD1-5C91E00850AC}" srcOrd="0" destOrd="0" presId="urn:microsoft.com/office/officeart/2005/8/layout/hProcess9"/>
    <dgm:cxn modelId="{F3D4B7AA-AC37-4933-BAF4-8A298D54B98F}" type="presOf" srcId="{6C183F84-2256-401E-8C8C-730543E3F5CF}" destId="{6F4E371A-E3C3-401C-9C02-84ED92FE3BB3}" srcOrd="0" destOrd="0" presId="urn:microsoft.com/office/officeart/2005/8/layout/hProcess9"/>
    <dgm:cxn modelId="{5ECFDCD2-BFF4-414F-A27B-63E38F48361F}" type="presOf" srcId="{F3DB9A4A-EB4C-40A8-81E4-FF8CEBC4B7B6}" destId="{754D4F9F-1AA4-40AE-9652-BFDAE51A165D}" srcOrd="0" destOrd="0" presId="urn:microsoft.com/office/officeart/2005/8/layout/hProcess9"/>
    <dgm:cxn modelId="{ABDB88E8-C8EA-4CBD-A8E0-9EC1044189BA}" srcId="{DB021D0A-76ED-4D20-AF65-4D660DCBBE34}" destId="{6C183F84-2256-401E-8C8C-730543E3F5CF}" srcOrd="0" destOrd="0" parTransId="{0196AC34-9028-4C09-ACEF-883037B78FF1}" sibTransId="{D838BC43-8C07-4208-980D-847B3E7D1DF6}"/>
    <dgm:cxn modelId="{B48C54FD-ACBA-4F93-8491-1882E185B59A}" type="presParOf" srcId="{3623F7B4-BE49-4724-9CD1-5C91E00850AC}" destId="{D9C084DC-406E-424D-B13F-CF5D69D82886}" srcOrd="0" destOrd="0" presId="urn:microsoft.com/office/officeart/2005/8/layout/hProcess9"/>
    <dgm:cxn modelId="{86C853B4-7F1D-4D4A-B1AE-BE021D83E002}" type="presParOf" srcId="{3623F7B4-BE49-4724-9CD1-5C91E00850AC}" destId="{546E79BB-B566-4E2F-9212-647BC7E01F89}" srcOrd="1" destOrd="0" presId="urn:microsoft.com/office/officeart/2005/8/layout/hProcess9"/>
    <dgm:cxn modelId="{7F39D268-EDEA-4BA8-915E-D4DCB9E6BD0E}" type="presParOf" srcId="{546E79BB-B566-4E2F-9212-647BC7E01F89}" destId="{6F4E371A-E3C3-401C-9C02-84ED92FE3BB3}" srcOrd="0" destOrd="0" presId="urn:microsoft.com/office/officeart/2005/8/layout/hProcess9"/>
    <dgm:cxn modelId="{18199575-EF7B-40FA-9650-7D3E312ECA23}" type="presParOf" srcId="{546E79BB-B566-4E2F-9212-647BC7E01F89}" destId="{B1ED3B6E-432A-4A01-9C5E-BD0D754EDAA5}" srcOrd="1" destOrd="0" presId="urn:microsoft.com/office/officeart/2005/8/layout/hProcess9"/>
    <dgm:cxn modelId="{90802891-5971-47F7-BCDB-C03C96241119}" type="presParOf" srcId="{546E79BB-B566-4E2F-9212-647BC7E01F89}" destId="{D58A1CC7-9D9C-4721-B1EC-CEA14550DF3D}" srcOrd="2" destOrd="0" presId="urn:microsoft.com/office/officeart/2005/8/layout/hProcess9"/>
    <dgm:cxn modelId="{615BEAA4-506B-470D-A56C-35C0EA5CFB2A}" type="presParOf" srcId="{546E79BB-B566-4E2F-9212-647BC7E01F89}" destId="{77EA7765-3471-4259-927F-144A3CE5F805}" srcOrd="3" destOrd="0" presId="urn:microsoft.com/office/officeart/2005/8/layout/hProcess9"/>
    <dgm:cxn modelId="{FEC7669F-7EAB-4C43-9664-4E98D0C47E81}" type="presParOf" srcId="{546E79BB-B566-4E2F-9212-647BC7E01F89}" destId="{754D4F9F-1AA4-40AE-9652-BFDAE51A165D}" srcOrd="4" destOrd="0" presId="urn:microsoft.com/office/officeart/2005/8/layout/hProcess9"/>
    <dgm:cxn modelId="{7A16C85B-3DF6-4787-8360-7C93BAAACAB4}" type="presParOf" srcId="{546E79BB-B566-4E2F-9212-647BC7E01F89}" destId="{8EBEE081-36A5-4A9D-B965-38B24BB0F31B}" srcOrd="5" destOrd="0" presId="urn:microsoft.com/office/officeart/2005/8/layout/hProcess9"/>
    <dgm:cxn modelId="{2C835523-ABA9-4110-991A-07BF3FAC8C79}" type="presParOf" srcId="{546E79BB-B566-4E2F-9212-647BC7E01F89}" destId="{9412B9E3-AB26-4944-B7B3-C8547B12C6AB}"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159FD-5484-4525-91BE-1AC7E5D4E18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4B4BD03-77B8-4FD0-B7D3-E9236A563570}">
      <dgm:prSet/>
      <dgm:spPr/>
      <dgm:t>
        <a:bodyPr/>
        <a:lstStyle/>
        <a:p>
          <a:r>
            <a:rPr lang="en-GB" b="1" i="0" dirty="0"/>
            <a:t>Höhere kognitive Fähigkeiten</a:t>
          </a:r>
          <a:r>
            <a:rPr lang="en-GB" b="0" i="0" dirty="0"/>
            <a:t>: Umgekehrte Klassenzimmer regen die Schüler zum Denken in höheren Kategorien an und verbessern das kritische Denken, die Problemlösung und die Kreativität.</a:t>
          </a:r>
          <a:endParaRPr lang="en-BE" dirty="0"/>
        </a:p>
      </dgm:t>
    </dgm:pt>
    <dgm:pt modelId="{0008A191-C916-4CD4-9449-EFED193F9100}" type="parTrans" cxnId="{E197A83F-EB4E-4CB4-AE58-92DF46C0C497}">
      <dgm:prSet/>
      <dgm:spPr/>
      <dgm:t>
        <a:bodyPr/>
        <a:lstStyle/>
        <a:p>
          <a:endParaRPr lang="en-BE"/>
        </a:p>
      </dgm:t>
    </dgm:pt>
    <dgm:pt modelId="{E4EDEF3F-EC32-470C-AF69-C60770945C2A}" type="sibTrans" cxnId="{E197A83F-EB4E-4CB4-AE58-92DF46C0C497}">
      <dgm:prSet/>
      <dgm:spPr/>
      <dgm:t>
        <a:bodyPr/>
        <a:lstStyle/>
        <a:p>
          <a:endParaRPr lang="en-BE"/>
        </a:p>
      </dgm:t>
    </dgm:pt>
    <dgm:pt modelId="{99DB8948-4783-49F8-B5F5-D028665E4312}">
      <dgm:prSet/>
      <dgm:spPr/>
      <dgm:t>
        <a:bodyPr/>
        <a:lstStyle/>
        <a:p>
          <a:r>
            <a:rPr lang="en-GB" b="1" i="0"/>
            <a:t>Leistungen in Spezialgebieten</a:t>
          </a:r>
          <a:r>
            <a:rPr lang="en-GB" b="0" i="0"/>
            <a:t>: Studien zeigen, dass sich die Leistungen in bestimmten Bereichen wie Mathematik und Radiologie verbessern, da die Lernenden ein besseres Verständnis erlangen und ihre Fähigkeiten weiterentwickeln.</a:t>
          </a:r>
          <a:endParaRPr lang="en-BE"/>
        </a:p>
      </dgm:t>
    </dgm:pt>
    <dgm:pt modelId="{B3C61A05-65E4-4144-93AB-45471D556AE7}" type="parTrans" cxnId="{E0EC1F3C-A235-4685-BCD3-C8F2C0C5A68C}">
      <dgm:prSet/>
      <dgm:spPr/>
      <dgm:t>
        <a:bodyPr/>
        <a:lstStyle/>
        <a:p>
          <a:endParaRPr lang="en-BE"/>
        </a:p>
      </dgm:t>
    </dgm:pt>
    <dgm:pt modelId="{B952A837-124F-4CFD-A934-BD611691C59E}" type="sibTrans" cxnId="{E0EC1F3C-A235-4685-BCD3-C8F2C0C5A68C}">
      <dgm:prSet/>
      <dgm:spPr/>
      <dgm:t>
        <a:bodyPr/>
        <a:lstStyle/>
        <a:p>
          <a:endParaRPr lang="en-BE"/>
        </a:p>
      </dgm:t>
    </dgm:pt>
    <dgm:pt modelId="{8F57F996-B718-4094-82BB-5016C80DE97C}" type="pres">
      <dgm:prSet presAssocID="{BD7159FD-5484-4525-91BE-1AC7E5D4E186}" presName="linear" presStyleCnt="0">
        <dgm:presLayoutVars>
          <dgm:animLvl val="lvl"/>
          <dgm:resizeHandles val="exact"/>
        </dgm:presLayoutVars>
      </dgm:prSet>
      <dgm:spPr/>
    </dgm:pt>
    <dgm:pt modelId="{C33F4012-0BE7-4A45-BBBB-C4C28E0AA445}" type="pres">
      <dgm:prSet presAssocID="{94B4BD03-77B8-4FD0-B7D3-E9236A563570}" presName="parentText" presStyleLbl="node1" presStyleIdx="0" presStyleCnt="2">
        <dgm:presLayoutVars>
          <dgm:chMax val="0"/>
          <dgm:bulletEnabled val="1"/>
        </dgm:presLayoutVars>
      </dgm:prSet>
      <dgm:spPr/>
    </dgm:pt>
    <dgm:pt modelId="{920AFE3C-44FC-4BB8-A8D7-1FD883AB492E}" type="pres">
      <dgm:prSet presAssocID="{E4EDEF3F-EC32-470C-AF69-C60770945C2A}" presName="spacer" presStyleCnt="0"/>
      <dgm:spPr/>
    </dgm:pt>
    <dgm:pt modelId="{6A09274B-B800-4387-AA38-38CCC9DC2D8B}" type="pres">
      <dgm:prSet presAssocID="{99DB8948-4783-49F8-B5F5-D028665E4312}" presName="parentText" presStyleLbl="node1" presStyleIdx="1" presStyleCnt="2">
        <dgm:presLayoutVars>
          <dgm:chMax val="0"/>
          <dgm:bulletEnabled val="1"/>
        </dgm:presLayoutVars>
      </dgm:prSet>
      <dgm:spPr/>
    </dgm:pt>
  </dgm:ptLst>
  <dgm:cxnLst>
    <dgm:cxn modelId="{839C5C2D-0776-421A-9ED2-5526E5882482}" type="presOf" srcId="{99DB8948-4783-49F8-B5F5-D028665E4312}" destId="{6A09274B-B800-4387-AA38-38CCC9DC2D8B}" srcOrd="0" destOrd="0" presId="urn:microsoft.com/office/officeart/2005/8/layout/vList2"/>
    <dgm:cxn modelId="{E0EC1F3C-A235-4685-BCD3-C8F2C0C5A68C}" srcId="{BD7159FD-5484-4525-91BE-1AC7E5D4E186}" destId="{99DB8948-4783-49F8-B5F5-D028665E4312}" srcOrd="1" destOrd="0" parTransId="{B3C61A05-65E4-4144-93AB-45471D556AE7}" sibTransId="{B952A837-124F-4CFD-A934-BD611691C59E}"/>
    <dgm:cxn modelId="{E197A83F-EB4E-4CB4-AE58-92DF46C0C497}" srcId="{BD7159FD-5484-4525-91BE-1AC7E5D4E186}" destId="{94B4BD03-77B8-4FD0-B7D3-E9236A563570}" srcOrd="0" destOrd="0" parTransId="{0008A191-C916-4CD4-9449-EFED193F9100}" sibTransId="{E4EDEF3F-EC32-470C-AF69-C60770945C2A}"/>
    <dgm:cxn modelId="{003CE99B-01A2-403D-9765-1EBB885757BC}" type="presOf" srcId="{94B4BD03-77B8-4FD0-B7D3-E9236A563570}" destId="{C33F4012-0BE7-4A45-BBBB-C4C28E0AA445}" srcOrd="0" destOrd="0" presId="urn:microsoft.com/office/officeart/2005/8/layout/vList2"/>
    <dgm:cxn modelId="{45BDECA8-0CD2-463D-AEE6-CFD39E828AA7}" type="presOf" srcId="{BD7159FD-5484-4525-91BE-1AC7E5D4E186}" destId="{8F57F996-B718-4094-82BB-5016C80DE97C}" srcOrd="0" destOrd="0" presId="urn:microsoft.com/office/officeart/2005/8/layout/vList2"/>
    <dgm:cxn modelId="{36B2AB82-118E-4E77-B91E-BA2441EB7FA8}" type="presParOf" srcId="{8F57F996-B718-4094-82BB-5016C80DE97C}" destId="{C33F4012-0BE7-4A45-BBBB-C4C28E0AA445}" srcOrd="0" destOrd="0" presId="urn:microsoft.com/office/officeart/2005/8/layout/vList2"/>
    <dgm:cxn modelId="{327A9625-3192-4AA8-ACB4-7C4C97D16DCB}" type="presParOf" srcId="{8F57F996-B718-4094-82BB-5016C80DE97C}" destId="{920AFE3C-44FC-4BB8-A8D7-1FD883AB492E}" srcOrd="1" destOrd="0" presId="urn:microsoft.com/office/officeart/2005/8/layout/vList2"/>
    <dgm:cxn modelId="{7DF609D7-ECB2-4A79-A7A0-FF5C604C4C69}" type="presParOf" srcId="{8F57F996-B718-4094-82BB-5016C80DE97C}" destId="{6A09274B-B800-4387-AA38-38CCC9DC2D8B}"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B6EAB-EF57-42D0-B146-5A1714E07AC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F928C50-BAB5-40EE-85E8-9D1AD7CD170C}">
      <dgm:prSet/>
      <dgm:spPr/>
      <dgm:t>
        <a:bodyPr/>
        <a:lstStyle/>
        <a:p>
          <a:r>
            <a:rPr lang="en-GB" b="0" i="0" dirty="0"/>
            <a:t>Flipped Learning wirkt sich positiv auf die Motivation, die Selbstwirksamkeit und das Engagement der Lernenden aus.</a:t>
          </a:r>
          <a:endParaRPr lang="en-BE" dirty="0"/>
        </a:p>
      </dgm:t>
    </dgm:pt>
    <dgm:pt modelId="{A32C7373-7DF5-42D7-ABEB-E114323A870D}" type="parTrans" cxnId="{CFF401F8-A213-4068-ABE0-1D8569FE5879}">
      <dgm:prSet/>
      <dgm:spPr/>
      <dgm:t>
        <a:bodyPr/>
        <a:lstStyle/>
        <a:p>
          <a:endParaRPr lang="en-BE"/>
        </a:p>
      </dgm:t>
    </dgm:pt>
    <dgm:pt modelId="{108D0B6C-A92E-49AC-ACAE-7002E5671B1B}" type="sibTrans" cxnId="{CFF401F8-A213-4068-ABE0-1D8569FE5879}">
      <dgm:prSet/>
      <dgm:spPr/>
      <dgm:t>
        <a:bodyPr/>
        <a:lstStyle/>
        <a:p>
          <a:endParaRPr lang="en-BE"/>
        </a:p>
      </dgm:t>
    </dgm:pt>
    <dgm:pt modelId="{18409944-4999-452D-B9F7-901A68BF0EF6}">
      <dgm:prSet/>
      <dgm:spPr/>
      <dgm:t>
        <a:bodyPr/>
        <a:lstStyle/>
        <a:p>
          <a:r>
            <a:rPr lang="en-GB" b="0" i="0"/>
            <a:t>Studien zeigen, dass der Enthusiasmus und die Zusammenarbeit der Lernenden zunehmen, was zu einer besseren Lernumgebung führt.</a:t>
          </a:r>
          <a:endParaRPr lang="en-BE"/>
        </a:p>
      </dgm:t>
    </dgm:pt>
    <dgm:pt modelId="{087ECC2D-3FFC-4F4A-A9AF-D17FCCEFED12}" type="parTrans" cxnId="{40BDBBC8-B4FF-4F10-8000-AA2D7F07AA4E}">
      <dgm:prSet/>
      <dgm:spPr/>
      <dgm:t>
        <a:bodyPr/>
        <a:lstStyle/>
        <a:p>
          <a:endParaRPr lang="en-BE"/>
        </a:p>
      </dgm:t>
    </dgm:pt>
    <dgm:pt modelId="{694713D4-1BDD-4438-9B2A-20F3145CE392}" type="sibTrans" cxnId="{40BDBBC8-B4FF-4F10-8000-AA2D7F07AA4E}">
      <dgm:prSet/>
      <dgm:spPr/>
      <dgm:t>
        <a:bodyPr/>
        <a:lstStyle/>
        <a:p>
          <a:endParaRPr lang="en-BE"/>
        </a:p>
      </dgm:t>
    </dgm:pt>
    <dgm:pt modelId="{C52854F4-35F5-40B4-A977-5B31E0A57D83}" type="pres">
      <dgm:prSet presAssocID="{684B6EAB-EF57-42D0-B146-5A1714E07AC4}" presName="linear" presStyleCnt="0">
        <dgm:presLayoutVars>
          <dgm:animLvl val="lvl"/>
          <dgm:resizeHandles val="exact"/>
        </dgm:presLayoutVars>
      </dgm:prSet>
      <dgm:spPr/>
    </dgm:pt>
    <dgm:pt modelId="{1747746C-24BC-4F7E-9846-F009895B7347}" type="pres">
      <dgm:prSet presAssocID="{9F928C50-BAB5-40EE-85E8-9D1AD7CD170C}" presName="parentText" presStyleLbl="node1" presStyleIdx="0" presStyleCnt="2">
        <dgm:presLayoutVars>
          <dgm:chMax val="0"/>
          <dgm:bulletEnabled val="1"/>
        </dgm:presLayoutVars>
      </dgm:prSet>
      <dgm:spPr/>
    </dgm:pt>
    <dgm:pt modelId="{C6DAD8E2-BE19-41C7-80D5-2B9260761C72}" type="pres">
      <dgm:prSet presAssocID="{108D0B6C-A92E-49AC-ACAE-7002E5671B1B}" presName="spacer" presStyleCnt="0"/>
      <dgm:spPr/>
    </dgm:pt>
    <dgm:pt modelId="{FAB6E783-C6BA-48AC-AD42-0A2FC8916886}" type="pres">
      <dgm:prSet presAssocID="{18409944-4999-452D-B9F7-901A68BF0EF6}" presName="parentText" presStyleLbl="node1" presStyleIdx="1" presStyleCnt="2">
        <dgm:presLayoutVars>
          <dgm:chMax val="0"/>
          <dgm:bulletEnabled val="1"/>
        </dgm:presLayoutVars>
      </dgm:prSet>
      <dgm:spPr/>
    </dgm:pt>
  </dgm:ptLst>
  <dgm:cxnLst>
    <dgm:cxn modelId="{CA844E12-25CB-4E17-A4C5-D145867F77DC}" type="presOf" srcId="{18409944-4999-452D-B9F7-901A68BF0EF6}" destId="{FAB6E783-C6BA-48AC-AD42-0A2FC8916886}" srcOrd="0" destOrd="0" presId="urn:microsoft.com/office/officeart/2005/8/layout/vList2"/>
    <dgm:cxn modelId="{2C7AD250-F648-4C8D-BB2D-4C721298081E}" type="presOf" srcId="{684B6EAB-EF57-42D0-B146-5A1714E07AC4}" destId="{C52854F4-35F5-40B4-A977-5B31E0A57D83}" srcOrd="0" destOrd="0" presId="urn:microsoft.com/office/officeart/2005/8/layout/vList2"/>
    <dgm:cxn modelId="{B2187151-6AAE-43E0-B682-11EA8A18C29D}" type="presOf" srcId="{9F928C50-BAB5-40EE-85E8-9D1AD7CD170C}" destId="{1747746C-24BC-4F7E-9846-F009895B7347}" srcOrd="0" destOrd="0" presId="urn:microsoft.com/office/officeart/2005/8/layout/vList2"/>
    <dgm:cxn modelId="{40BDBBC8-B4FF-4F10-8000-AA2D7F07AA4E}" srcId="{684B6EAB-EF57-42D0-B146-5A1714E07AC4}" destId="{18409944-4999-452D-B9F7-901A68BF0EF6}" srcOrd="1" destOrd="0" parTransId="{087ECC2D-3FFC-4F4A-A9AF-D17FCCEFED12}" sibTransId="{694713D4-1BDD-4438-9B2A-20F3145CE392}"/>
    <dgm:cxn modelId="{CFF401F8-A213-4068-ABE0-1D8569FE5879}" srcId="{684B6EAB-EF57-42D0-B146-5A1714E07AC4}" destId="{9F928C50-BAB5-40EE-85E8-9D1AD7CD170C}" srcOrd="0" destOrd="0" parTransId="{A32C7373-7DF5-42D7-ABEB-E114323A870D}" sibTransId="{108D0B6C-A92E-49AC-ACAE-7002E5671B1B}"/>
    <dgm:cxn modelId="{9E6DB697-2263-4972-81E3-B0E6BB5CB90E}" type="presParOf" srcId="{C52854F4-35F5-40B4-A977-5B31E0A57D83}" destId="{1747746C-24BC-4F7E-9846-F009895B7347}" srcOrd="0" destOrd="0" presId="urn:microsoft.com/office/officeart/2005/8/layout/vList2"/>
    <dgm:cxn modelId="{5D72B4DE-C1D3-4E10-90DF-D81EEF52F31B}" type="presParOf" srcId="{C52854F4-35F5-40B4-A977-5B31E0A57D83}" destId="{C6DAD8E2-BE19-41C7-80D5-2B9260761C72}" srcOrd="1" destOrd="0" presId="urn:microsoft.com/office/officeart/2005/8/layout/vList2"/>
    <dgm:cxn modelId="{A7B2B136-E4A0-429E-A18E-EC6BE72B6B7C}" type="presParOf" srcId="{C52854F4-35F5-40B4-A977-5B31E0A57D83}" destId="{FAB6E783-C6BA-48AC-AD42-0A2FC8916886}"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D42C9-EE2D-49E7-9745-2A80EA01662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B9F5687F-559A-4222-87DE-EC3D145C373B}">
      <dgm:prSet/>
      <dgm:spPr/>
      <dgm:t>
        <a:bodyPr/>
        <a:lstStyle/>
        <a:p>
          <a:r>
            <a:rPr lang="en-GB" b="0" i="0"/>
            <a:t>Flipped Classrooms verbessern das Verantwortungsbewusstsein, die Problemlösungsfähigkeit, das kreative Denken und die Kommunikationsfähigkeit der Lernenden in der Berufsbildung.</a:t>
          </a:r>
          <a:endParaRPr lang="en-BE"/>
        </a:p>
      </dgm:t>
    </dgm:pt>
    <dgm:pt modelId="{765EC7CB-ADFA-4DC5-ACF1-7FF127AF83E0}" type="parTrans" cxnId="{03C664BF-A968-49AC-931B-3B18425F632B}">
      <dgm:prSet/>
      <dgm:spPr/>
      <dgm:t>
        <a:bodyPr/>
        <a:lstStyle/>
        <a:p>
          <a:endParaRPr lang="en-BE"/>
        </a:p>
      </dgm:t>
    </dgm:pt>
    <dgm:pt modelId="{2C00E8EA-8B39-4318-9BEE-37247433F3CB}" type="sibTrans" cxnId="{03C664BF-A968-49AC-931B-3B18425F632B}">
      <dgm:prSet/>
      <dgm:spPr/>
      <dgm:t>
        <a:bodyPr/>
        <a:lstStyle/>
        <a:p>
          <a:endParaRPr lang="en-BE"/>
        </a:p>
      </dgm:t>
    </dgm:pt>
    <dgm:pt modelId="{BF0AE8F2-FFA7-4ACD-9001-FE499EB501E5}">
      <dgm:prSet/>
      <dgm:spPr/>
      <dgm:t>
        <a:bodyPr/>
        <a:lstStyle/>
        <a:p>
          <a:r>
            <a:rPr lang="en-GB" b="0" i="0"/>
            <a:t>Durch die Simulation realer Arbeitsszenarien fördert das umgedrehte Lernen die Entwicklung der für den Arbeitsplatz erforderlichen Fähigkeiten.</a:t>
          </a:r>
          <a:endParaRPr lang="en-BE"/>
        </a:p>
      </dgm:t>
    </dgm:pt>
    <dgm:pt modelId="{3542DF80-531E-43BA-9026-D7C01DA33B03}" type="parTrans" cxnId="{F1772742-28AF-4FE3-96D8-7291F3F306D0}">
      <dgm:prSet/>
      <dgm:spPr/>
      <dgm:t>
        <a:bodyPr/>
        <a:lstStyle/>
        <a:p>
          <a:endParaRPr lang="en-BE"/>
        </a:p>
      </dgm:t>
    </dgm:pt>
    <dgm:pt modelId="{7B5F86C5-253B-4EFB-ADEF-05DCD3AFFA84}" type="sibTrans" cxnId="{F1772742-28AF-4FE3-96D8-7291F3F306D0}">
      <dgm:prSet/>
      <dgm:spPr/>
      <dgm:t>
        <a:bodyPr/>
        <a:lstStyle/>
        <a:p>
          <a:endParaRPr lang="en-BE"/>
        </a:p>
      </dgm:t>
    </dgm:pt>
    <dgm:pt modelId="{6DC243C3-E9D2-4A69-813D-9425BD628BF6}" type="pres">
      <dgm:prSet presAssocID="{868D42C9-EE2D-49E7-9745-2A80EA01662A}" presName="linear" presStyleCnt="0">
        <dgm:presLayoutVars>
          <dgm:animLvl val="lvl"/>
          <dgm:resizeHandles val="exact"/>
        </dgm:presLayoutVars>
      </dgm:prSet>
      <dgm:spPr/>
    </dgm:pt>
    <dgm:pt modelId="{AC48E55A-6173-4338-88E9-3204F68B28AD}" type="pres">
      <dgm:prSet presAssocID="{B9F5687F-559A-4222-87DE-EC3D145C373B}" presName="parentText" presStyleLbl="node1" presStyleIdx="0" presStyleCnt="2">
        <dgm:presLayoutVars>
          <dgm:chMax val="0"/>
          <dgm:bulletEnabled val="1"/>
        </dgm:presLayoutVars>
      </dgm:prSet>
      <dgm:spPr/>
    </dgm:pt>
    <dgm:pt modelId="{A09A8BBB-2B25-4F74-86C8-8805250723C4}" type="pres">
      <dgm:prSet presAssocID="{2C00E8EA-8B39-4318-9BEE-37247433F3CB}" presName="spacer" presStyleCnt="0"/>
      <dgm:spPr/>
    </dgm:pt>
    <dgm:pt modelId="{A5E87843-33D2-41F1-A023-2DE7D74D87C2}" type="pres">
      <dgm:prSet presAssocID="{BF0AE8F2-FFA7-4ACD-9001-FE499EB501E5}" presName="parentText" presStyleLbl="node1" presStyleIdx="1" presStyleCnt="2">
        <dgm:presLayoutVars>
          <dgm:chMax val="0"/>
          <dgm:bulletEnabled val="1"/>
        </dgm:presLayoutVars>
      </dgm:prSet>
      <dgm:spPr/>
    </dgm:pt>
  </dgm:ptLst>
  <dgm:cxnLst>
    <dgm:cxn modelId="{CBC2C62D-A22D-4535-B615-B19AF45DF0B0}" type="presOf" srcId="{B9F5687F-559A-4222-87DE-EC3D145C373B}" destId="{AC48E55A-6173-4338-88E9-3204F68B28AD}" srcOrd="0" destOrd="0" presId="urn:microsoft.com/office/officeart/2005/8/layout/vList2"/>
    <dgm:cxn modelId="{F1772742-28AF-4FE3-96D8-7291F3F306D0}" srcId="{868D42C9-EE2D-49E7-9745-2A80EA01662A}" destId="{BF0AE8F2-FFA7-4ACD-9001-FE499EB501E5}" srcOrd="1" destOrd="0" parTransId="{3542DF80-531E-43BA-9026-D7C01DA33B03}" sibTransId="{7B5F86C5-253B-4EFB-ADEF-05DCD3AFFA84}"/>
    <dgm:cxn modelId="{F3FEDB56-3D8D-4C0E-B851-AA37E551326D}" type="presOf" srcId="{BF0AE8F2-FFA7-4ACD-9001-FE499EB501E5}" destId="{A5E87843-33D2-41F1-A023-2DE7D74D87C2}" srcOrd="0" destOrd="0" presId="urn:microsoft.com/office/officeart/2005/8/layout/vList2"/>
    <dgm:cxn modelId="{35F8A7B8-7FAF-42A4-93E4-A318F4F30F5F}" type="presOf" srcId="{868D42C9-EE2D-49E7-9745-2A80EA01662A}" destId="{6DC243C3-E9D2-4A69-813D-9425BD628BF6}" srcOrd="0" destOrd="0" presId="urn:microsoft.com/office/officeart/2005/8/layout/vList2"/>
    <dgm:cxn modelId="{03C664BF-A968-49AC-931B-3B18425F632B}" srcId="{868D42C9-EE2D-49E7-9745-2A80EA01662A}" destId="{B9F5687F-559A-4222-87DE-EC3D145C373B}" srcOrd="0" destOrd="0" parTransId="{765EC7CB-ADFA-4DC5-ACF1-7FF127AF83E0}" sibTransId="{2C00E8EA-8B39-4318-9BEE-37247433F3CB}"/>
    <dgm:cxn modelId="{0BE88266-DC8A-491B-929B-E49D29E15A32}" type="presParOf" srcId="{6DC243C3-E9D2-4A69-813D-9425BD628BF6}" destId="{AC48E55A-6173-4338-88E9-3204F68B28AD}" srcOrd="0" destOrd="0" presId="urn:microsoft.com/office/officeart/2005/8/layout/vList2"/>
    <dgm:cxn modelId="{EA09B683-57A3-48DA-93C4-0740EB3E31A1}" type="presParOf" srcId="{6DC243C3-E9D2-4A69-813D-9425BD628BF6}" destId="{A09A8BBB-2B25-4F74-86C8-8805250723C4}" srcOrd="1" destOrd="0" presId="urn:microsoft.com/office/officeart/2005/8/layout/vList2"/>
    <dgm:cxn modelId="{C1E39302-9D35-4DF7-B7B9-58AF5F00884E}" type="presParOf" srcId="{6DC243C3-E9D2-4A69-813D-9425BD628BF6}" destId="{A5E87843-33D2-41F1-A023-2DE7D74D87C2}"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0B7FC-AE87-4D28-A492-347D0E197C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6C90A798-747A-4131-B0FA-AD6E337E899D}">
      <dgm:prSet/>
      <dgm:spPr/>
      <dgm:t>
        <a:bodyPr/>
        <a:lstStyle/>
        <a:p>
          <a:r>
            <a:rPr lang="en-GB" b="0" i="0"/>
            <a:t>Umgekehrtes Lernen hilft den Schülern, die Kontrolle über ihr Lernen zu übernehmen, indem sie Zeit und Aufgaben effektiv verwalten</a:t>
          </a:r>
          <a:endParaRPr lang="en-BE"/>
        </a:p>
      </dgm:t>
    </dgm:pt>
    <dgm:pt modelId="{A25F831D-A50B-4402-8F24-F4DBED1F0DCF}" type="parTrans" cxnId="{B5084A1C-5B71-42C4-A0E6-ADFAA7116D8D}">
      <dgm:prSet/>
      <dgm:spPr/>
      <dgm:t>
        <a:bodyPr/>
        <a:lstStyle/>
        <a:p>
          <a:endParaRPr lang="en-BE"/>
        </a:p>
      </dgm:t>
    </dgm:pt>
    <dgm:pt modelId="{C4AA3382-F7ED-4875-8E7C-32B839C86698}" type="sibTrans" cxnId="{B5084A1C-5B71-42C4-A0E6-ADFAA7116D8D}">
      <dgm:prSet/>
      <dgm:spPr/>
      <dgm:t>
        <a:bodyPr/>
        <a:lstStyle/>
        <a:p>
          <a:endParaRPr lang="en-BE"/>
        </a:p>
      </dgm:t>
    </dgm:pt>
    <dgm:pt modelId="{393E1314-BAC7-4A81-8D4D-715CFA4E8806}">
      <dgm:prSet/>
      <dgm:spPr/>
      <dgm:t>
        <a:bodyPr/>
        <a:lstStyle/>
        <a:p>
          <a:r>
            <a:rPr lang="en-GB" b="0" i="0"/>
            <a:t>Berufsschüler in flippigen Klassenzimmern haben eine höhere Wahrscheinlichkeit, durchzuhalten und gute Noten zu erzielen</a:t>
          </a:r>
          <a:endParaRPr lang="en-BE"/>
        </a:p>
      </dgm:t>
    </dgm:pt>
    <dgm:pt modelId="{DABC0314-78F7-44BE-864B-F2541BB7E470}" type="parTrans" cxnId="{10738572-EA8C-416E-9F44-2D3D11B9560E}">
      <dgm:prSet/>
      <dgm:spPr/>
      <dgm:t>
        <a:bodyPr/>
        <a:lstStyle/>
        <a:p>
          <a:endParaRPr lang="en-BE"/>
        </a:p>
      </dgm:t>
    </dgm:pt>
    <dgm:pt modelId="{F417C359-9001-4F6B-8D18-0E9ECBAD47FC}" type="sibTrans" cxnId="{10738572-EA8C-416E-9F44-2D3D11B9560E}">
      <dgm:prSet/>
      <dgm:spPr/>
      <dgm:t>
        <a:bodyPr/>
        <a:lstStyle/>
        <a:p>
          <a:endParaRPr lang="en-BE"/>
        </a:p>
      </dgm:t>
    </dgm:pt>
    <dgm:pt modelId="{6537CD34-BA99-4FC8-946C-8CBED0EC3AFC}" type="pres">
      <dgm:prSet presAssocID="{B890B7FC-AE87-4D28-A492-347D0E197CD6}" presName="linear" presStyleCnt="0">
        <dgm:presLayoutVars>
          <dgm:animLvl val="lvl"/>
          <dgm:resizeHandles val="exact"/>
        </dgm:presLayoutVars>
      </dgm:prSet>
      <dgm:spPr/>
    </dgm:pt>
    <dgm:pt modelId="{C69D7FBC-9E95-4628-B9C1-CE24762875EC}" type="pres">
      <dgm:prSet presAssocID="{6C90A798-747A-4131-B0FA-AD6E337E899D}" presName="parentText" presStyleLbl="node1" presStyleIdx="0" presStyleCnt="2">
        <dgm:presLayoutVars>
          <dgm:chMax val="0"/>
          <dgm:bulletEnabled val="1"/>
        </dgm:presLayoutVars>
      </dgm:prSet>
      <dgm:spPr/>
    </dgm:pt>
    <dgm:pt modelId="{607AA955-8481-4D6A-8F4B-168961F12BBC}" type="pres">
      <dgm:prSet presAssocID="{C4AA3382-F7ED-4875-8E7C-32B839C86698}" presName="spacer" presStyleCnt="0"/>
      <dgm:spPr/>
    </dgm:pt>
    <dgm:pt modelId="{D0742096-F9AF-400D-B107-C6EEB640A1AE}" type="pres">
      <dgm:prSet presAssocID="{393E1314-BAC7-4A81-8D4D-715CFA4E8806}" presName="parentText" presStyleLbl="node1" presStyleIdx="1" presStyleCnt="2">
        <dgm:presLayoutVars>
          <dgm:chMax val="0"/>
          <dgm:bulletEnabled val="1"/>
        </dgm:presLayoutVars>
      </dgm:prSet>
      <dgm:spPr/>
    </dgm:pt>
  </dgm:ptLst>
  <dgm:cxnLst>
    <dgm:cxn modelId="{B5084A1C-5B71-42C4-A0E6-ADFAA7116D8D}" srcId="{B890B7FC-AE87-4D28-A492-347D0E197CD6}" destId="{6C90A798-747A-4131-B0FA-AD6E337E899D}" srcOrd="0" destOrd="0" parTransId="{A25F831D-A50B-4402-8F24-F4DBED1F0DCF}" sibTransId="{C4AA3382-F7ED-4875-8E7C-32B839C86698}"/>
    <dgm:cxn modelId="{6FEDCC23-1AFE-4602-B53B-D3C5BA534BCB}" type="presOf" srcId="{B890B7FC-AE87-4D28-A492-347D0E197CD6}" destId="{6537CD34-BA99-4FC8-946C-8CBED0EC3AFC}" srcOrd="0" destOrd="0" presId="urn:microsoft.com/office/officeart/2005/8/layout/vList2"/>
    <dgm:cxn modelId="{5AEE286F-71E7-43C5-AA85-740AE2C10EB5}" type="presOf" srcId="{6C90A798-747A-4131-B0FA-AD6E337E899D}" destId="{C69D7FBC-9E95-4628-B9C1-CE24762875EC}" srcOrd="0" destOrd="0" presId="urn:microsoft.com/office/officeart/2005/8/layout/vList2"/>
    <dgm:cxn modelId="{10738572-EA8C-416E-9F44-2D3D11B9560E}" srcId="{B890B7FC-AE87-4D28-A492-347D0E197CD6}" destId="{393E1314-BAC7-4A81-8D4D-715CFA4E8806}" srcOrd="1" destOrd="0" parTransId="{DABC0314-78F7-44BE-864B-F2541BB7E470}" sibTransId="{F417C359-9001-4F6B-8D18-0E9ECBAD47FC}"/>
    <dgm:cxn modelId="{72A303C8-3414-4868-B6D9-6415B09904E1}" type="presOf" srcId="{393E1314-BAC7-4A81-8D4D-715CFA4E8806}" destId="{D0742096-F9AF-400D-B107-C6EEB640A1AE}" srcOrd="0" destOrd="0" presId="urn:microsoft.com/office/officeart/2005/8/layout/vList2"/>
    <dgm:cxn modelId="{6D5336DE-5269-4E72-873F-DFAD3B41B88D}" type="presParOf" srcId="{6537CD34-BA99-4FC8-946C-8CBED0EC3AFC}" destId="{C69D7FBC-9E95-4628-B9C1-CE24762875EC}" srcOrd="0" destOrd="0" presId="urn:microsoft.com/office/officeart/2005/8/layout/vList2"/>
    <dgm:cxn modelId="{FE26805D-B749-4A62-955F-2D5C486864E2}" type="presParOf" srcId="{6537CD34-BA99-4FC8-946C-8CBED0EC3AFC}" destId="{607AA955-8481-4D6A-8F4B-168961F12BBC}" srcOrd="1" destOrd="0" presId="urn:microsoft.com/office/officeart/2005/8/layout/vList2"/>
    <dgm:cxn modelId="{45AD063B-5AF7-4FCD-9240-AB07736C1992}" type="presParOf" srcId="{6537CD34-BA99-4FC8-946C-8CBED0EC3AFC}" destId="{D0742096-F9AF-400D-B107-C6EEB640A1AE}"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72BC6-974E-42D6-B8FA-0317C462C585}" type="doc">
      <dgm:prSet loTypeId="urn:microsoft.com/office/officeart/2016/7/layout/BasicProcessNew" loCatId="process" qsTypeId="urn:microsoft.com/office/officeart/2005/8/quickstyle/3d4" qsCatId="3D" csTypeId="urn:microsoft.com/office/officeart/2005/8/colors/accent6_2" csCatId="accent6"/>
      <dgm:spPr/>
      <dgm:t>
        <a:bodyPr/>
        <a:lstStyle/>
        <a:p>
          <a:endParaRPr lang="en-US"/>
        </a:p>
      </dgm:t>
    </dgm:pt>
    <dgm:pt modelId="{E6CB0F47-C8C4-48B5-800A-D3EF632D2E27}">
      <dgm:prSet custT="1"/>
      <dgm:spPr/>
      <dgm:t>
        <a:bodyPr/>
        <a:lstStyle/>
        <a:p>
          <a:r>
            <a:rPr lang="en-GB" sz="2400" b="0" i="0">
              <a:solidFill>
                <a:schemeClr val="tx1">
                  <a:lumMod val="85000"/>
                  <a:lumOff val="15000"/>
                </a:schemeClr>
              </a:solidFill>
            </a:rPr>
            <a:t>Praktischer Kompetenzerwerb &gt; Direkter Weg zur Berufsreife</a:t>
          </a:r>
          <a:endParaRPr lang="en-US" sz="2400">
            <a:solidFill>
              <a:schemeClr val="tx1">
                <a:lumMod val="85000"/>
                <a:lumOff val="15000"/>
              </a:schemeClr>
            </a:solidFill>
          </a:endParaRPr>
        </a:p>
      </dgm:t>
    </dgm:pt>
    <dgm:pt modelId="{D5711613-8FBD-4C81-B8E6-78999F87D5B8}" type="parTrans" cxnId="{496B7ABE-E88D-414E-8168-523798DD72A1}">
      <dgm:prSet/>
      <dgm:spPr/>
      <dgm:t>
        <a:bodyPr/>
        <a:lstStyle/>
        <a:p>
          <a:endParaRPr lang="en-US" sz="2800">
            <a:solidFill>
              <a:schemeClr val="tx1">
                <a:lumMod val="85000"/>
                <a:lumOff val="15000"/>
              </a:schemeClr>
            </a:solidFill>
          </a:endParaRPr>
        </a:p>
      </dgm:t>
    </dgm:pt>
    <dgm:pt modelId="{8A09ACDC-DA8A-413F-8E33-ED22FD26C33A}" type="sibTrans" cxnId="{496B7ABE-E88D-414E-8168-523798DD72A1}">
      <dgm:prSet/>
      <dgm:spPr/>
      <dgm:t>
        <a:bodyPr/>
        <a:lstStyle/>
        <a:p>
          <a:endParaRPr lang="en-US" sz="2800">
            <a:solidFill>
              <a:schemeClr val="tx1">
                <a:lumMod val="85000"/>
                <a:lumOff val="15000"/>
              </a:schemeClr>
            </a:solidFill>
          </a:endParaRPr>
        </a:p>
      </dgm:t>
    </dgm:pt>
    <dgm:pt modelId="{91CB9652-F2AB-4429-A23A-D76F76555F57}">
      <dgm:prSet custT="1"/>
      <dgm:spPr/>
      <dgm:t>
        <a:bodyPr/>
        <a:lstStyle/>
        <a:p>
          <a:r>
            <a:rPr lang="en-GB" sz="2400" b="0" i="0">
              <a:solidFill>
                <a:schemeClr val="tx1">
                  <a:lumMod val="85000"/>
                  <a:lumOff val="15000"/>
                </a:schemeClr>
              </a:solidFill>
            </a:rPr>
            <a:t>Abbau von Qualifikationsdefiziten &gt; Deckung des Bedarfs der Industrie an spezialisiertem Fachwissen</a:t>
          </a:r>
          <a:endParaRPr lang="en-US" sz="2400">
            <a:solidFill>
              <a:schemeClr val="tx1">
                <a:lumMod val="85000"/>
                <a:lumOff val="15000"/>
              </a:schemeClr>
            </a:solidFill>
          </a:endParaRPr>
        </a:p>
      </dgm:t>
    </dgm:pt>
    <dgm:pt modelId="{3DD58635-E854-46FA-ABF7-CBA3C425E37D}" type="parTrans" cxnId="{FC978AAD-E861-4B56-B55F-A72C5C57F6F3}">
      <dgm:prSet/>
      <dgm:spPr/>
      <dgm:t>
        <a:bodyPr/>
        <a:lstStyle/>
        <a:p>
          <a:endParaRPr lang="en-US" sz="2800">
            <a:solidFill>
              <a:schemeClr val="tx1">
                <a:lumMod val="85000"/>
                <a:lumOff val="15000"/>
              </a:schemeClr>
            </a:solidFill>
          </a:endParaRPr>
        </a:p>
      </dgm:t>
    </dgm:pt>
    <dgm:pt modelId="{A3439292-9EB1-4351-A081-882F63FA3492}" type="sibTrans" cxnId="{FC978AAD-E861-4B56-B55F-A72C5C57F6F3}">
      <dgm:prSet/>
      <dgm:spPr/>
      <dgm:t>
        <a:bodyPr/>
        <a:lstStyle/>
        <a:p>
          <a:endParaRPr lang="en-US" sz="2800">
            <a:solidFill>
              <a:schemeClr val="tx1">
                <a:lumMod val="85000"/>
                <a:lumOff val="15000"/>
              </a:schemeClr>
            </a:solidFill>
          </a:endParaRPr>
        </a:p>
      </dgm:t>
    </dgm:pt>
    <dgm:pt modelId="{C103F893-B60B-4BA0-88CD-82968965ABF6}">
      <dgm:prSet custT="1"/>
      <dgm:spPr/>
      <dgm:t>
        <a:bodyPr/>
        <a:lstStyle/>
        <a:p>
          <a:r>
            <a:rPr lang="en-GB" sz="2400" b="0" i="0">
              <a:solidFill>
                <a:schemeClr val="tx1">
                  <a:lumMod val="85000"/>
                  <a:lumOff val="15000"/>
                </a:schemeClr>
              </a:solidFill>
            </a:rPr>
            <a:t>Förderung des lebenslangen Lernens &gt; Förderung der kontinuierlichen beruflichen Entwicklung</a:t>
          </a:r>
          <a:endParaRPr lang="en-US" sz="2400">
            <a:solidFill>
              <a:schemeClr val="tx1">
                <a:lumMod val="85000"/>
                <a:lumOff val="15000"/>
              </a:schemeClr>
            </a:solidFill>
          </a:endParaRPr>
        </a:p>
      </dgm:t>
    </dgm:pt>
    <dgm:pt modelId="{DB043536-0B57-40B5-94F3-466ACA325E51}" type="parTrans" cxnId="{0302DB19-BD8B-4405-9ECB-4292F130E6C8}">
      <dgm:prSet/>
      <dgm:spPr/>
      <dgm:t>
        <a:bodyPr/>
        <a:lstStyle/>
        <a:p>
          <a:endParaRPr lang="en-US" sz="2800">
            <a:solidFill>
              <a:schemeClr val="tx1">
                <a:lumMod val="85000"/>
                <a:lumOff val="15000"/>
              </a:schemeClr>
            </a:solidFill>
          </a:endParaRPr>
        </a:p>
      </dgm:t>
    </dgm:pt>
    <dgm:pt modelId="{4A49623B-85CC-4376-A8AE-143B9AF39E02}" type="sibTrans" cxnId="{0302DB19-BD8B-4405-9ECB-4292F130E6C8}">
      <dgm:prSet/>
      <dgm:spPr/>
      <dgm:t>
        <a:bodyPr/>
        <a:lstStyle/>
        <a:p>
          <a:endParaRPr lang="en-US" sz="2800">
            <a:solidFill>
              <a:schemeClr val="tx1">
                <a:lumMod val="85000"/>
                <a:lumOff val="15000"/>
              </a:schemeClr>
            </a:solidFill>
          </a:endParaRPr>
        </a:p>
      </dgm:t>
    </dgm:pt>
    <dgm:pt modelId="{06E0B907-E65F-4817-B6B0-952811C5E408}">
      <dgm:prSet custT="1"/>
      <dgm:spPr/>
      <dgm:t>
        <a:bodyPr/>
        <a:lstStyle/>
        <a:p>
          <a:r>
            <a:rPr lang="en-GB" sz="2400" b="0" i="0" dirty="0">
              <a:solidFill>
                <a:schemeClr val="tx1">
                  <a:lumMod val="85000"/>
                  <a:lumOff val="15000"/>
                </a:schemeClr>
              </a:solidFill>
            </a:rPr>
            <a:t>Förderung des Wirtschaftswachstums &gt; Befähigung des Einzelnen zum beruflichen Aufstieg</a:t>
          </a:r>
          <a:endParaRPr lang="en-US" sz="2400" dirty="0">
            <a:solidFill>
              <a:schemeClr val="tx1">
                <a:lumMod val="85000"/>
                <a:lumOff val="15000"/>
              </a:schemeClr>
            </a:solidFill>
          </a:endParaRPr>
        </a:p>
      </dgm:t>
    </dgm:pt>
    <dgm:pt modelId="{ED73C77F-F176-41B5-AAF8-8D1C23DCDEDD}" type="parTrans" cxnId="{4B6ADE3E-0EF1-4EB3-9C8C-B76AD7D7A9EA}">
      <dgm:prSet/>
      <dgm:spPr/>
      <dgm:t>
        <a:bodyPr/>
        <a:lstStyle/>
        <a:p>
          <a:endParaRPr lang="en-US" sz="2800">
            <a:solidFill>
              <a:schemeClr val="tx1">
                <a:lumMod val="85000"/>
                <a:lumOff val="15000"/>
              </a:schemeClr>
            </a:solidFill>
          </a:endParaRPr>
        </a:p>
      </dgm:t>
    </dgm:pt>
    <dgm:pt modelId="{8EDA25CF-F2D2-421F-AF60-FB671E74DB82}" type="sibTrans" cxnId="{4B6ADE3E-0EF1-4EB3-9C8C-B76AD7D7A9EA}">
      <dgm:prSet/>
      <dgm:spPr/>
      <dgm:t>
        <a:bodyPr/>
        <a:lstStyle/>
        <a:p>
          <a:endParaRPr lang="en-US" sz="2800">
            <a:solidFill>
              <a:schemeClr val="tx1">
                <a:lumMod val="85000"/>
                <a:lumOff val="15000"/>
              </a:schemeClr>
            </a:solidFill>
          </a:endParaRPr>
        </a:p>
      </dgm:t>
    </dgm:pt>
    <dgm:pt modelId="{0C270F07-D41F-416E-B963-6D60D0103CB6}">
      <dgm:prSet custT="1"/>
      <dgm:spPr/>
      <dgm:t>
        <a:bodyPr/>
        <a:lstStyle/>
        <a:p>
          <a:r>
            <a:rPr lang="en-GB" sz="2400" b="0" i="0">
              <a:solidFill>
                <a:schemeClr val="tx1">
                  <a:lumMod val="85000"/>
                  <a:lumOff val="15000"/>
                </a:schemeClr>
              </a:solidFill>
            </a:rPr>
            <a:t>Förderung der Arbeitszufriedenheit &gt; Fähigkeiten mit persönlichen und beruflichen Zielen in Einklang bringen</a:t>
          </a:r>
          <a:endParaRPr lang="en-US" sz="2400">
            <a:solidFill>
              <a:schemeClr val="tx1">
                <a:lumMod val="85000"/>
                <a:lumOff val="15000"/>
              </a:schemeClr>
            </a:solidFill>
          </a:endParaRPr>
        </a:p>
      </dgm:t>
    </dgm:pt>
    <dgm:pt modelId="{09BB6453-A45A-4819-9AD6-C92BA95210E2}" type="parTrans" cxnId="{0A005AE6-A63B-4535-9287-2F3AC0220CC7}">
      <dgm:prSet/>
      <dgm:spPr/>
      <dgm:t>
        <a:bodyPr/>
        <a:lstStyle/>
        <a:p>
          <a:endParaRPr lang="en-US" sz="2800">
            <a:solidFill>
              <a:schemeClr val="tx1">
                <a:lumMod val="85000"/>
                <a:lumOff val="15000"/>
              </a:schemeClr>
            </a:solidFill>
          </a:endParaRPr>
        </a:p>
      </dgm:t>
    </dgm:pt>
    <dgm:pt modelId="{D656D0E2-7A6F-400C-A308-6D24BDD09FB3}" type="sibTrans" cxnId="{0A005AE6-A63B-4535-9287-2F3AC0220CC7}">
      <dgm:prSet/>
      <dgm:spPr/>
      <dgm:t>
        <a:bodyPr/>
        <a:lstStyle/>
        <a:p>
          <a:endParaRPr lang="en-US" sz="2800">
            <a:solidFill>
              <a:schemeClr val="tx1">
                <a:lumMod val="85000"/>
                <a:lumOff val="15000"/>
              </a:schemeClr>
            </a:solidFill>
          </a:endParaRPr>
        </a:p>
      </dgm:t>
    </dgm:pt>
    <dgm:pt modelId="{DD5DB757-8974-46F0-B9B9-64BB58694460}">
      <dgm:prSet custT="1"/>
      <dgm:spPr/>
      <dgm:t>
        <a:bodyPr/>
        <a:lstStyle/>
        <a:p>
          <a:r>
            <a:rPr lang="en-GB" sz="2400" b="0" i="0">
              <a:solidFill>
                <a:schemeClr val="tx1">
                  <a:lumMod val="85000"/>
                  <a:lumOff val="15000"/>
                </a:schemeClr>
              </a:solidFill>
            </a:rPr>
            <a:t>Gesellschaftliches Wohlergehen fördern &gt; Beitrag zu stabiler Beschäftigung und Wohlstand</a:t>
          </a:r>
          <a:endParaRPr lang="en-US" sz="2400">
            <a:solidFill>
              <a:schemeClr val="tx1">
                <a:lumMod val="85000"/>
                <a:lumOff val="15000"/>
              </a:schemeClr>
            </a:solidFill>
          </a:endParaRPr>
        </a:p>
      </dgm:t>
    </dgm:pt>
    <dgm:pt modelId="{640A32CB-80CB-40C6-85E4-FCCAA168BD1E}" type="parTrans" cxnId="{F2670FCB-8C4C-4A74-8137-D0ACC68488EC}">
      <dgm:prSet/>
      <dgm:spPr/>
      <dgm:t>
        <a:bodyPr/>
        <a:lstStyle/>
        <a:p>
          <a:endParaRPr lang="en-US" sz="2800">
            <a:solidFill>
              <a:schemeClr val="tx1">
                <a:lumMod val="85000"/>
                <a:lumOff val="15000"/>
              </a:schemeClr>
            </a:solidFill>
          </a:endParaRPr>
        </a:p>
      </dgm:t>
    </dgm:pt>
    <dgm:pt modelId="{FC7DF4E6-E0A3-427D-8B97-4B8ED6C9F7C4}" type="sibTrans" cxnId="{F2670FCB-8C4C-4A74-8137-D0ACC68488EC}">
      <dgm:prSet/>
      <dgm:spPr/>
      <dgm:t>
        <a:bodyPr/>
        <a:lstStyle/>
        <a:p>
          <a:endParaRPr lang="en-US" sz="2800">
            <a:solidFill>
              <a:schemeClr val="tx1">
                <a:lumMod val="85000"/>
                <a:lumOff val="15000"/>
              </a:schemeClr>
            </a:solidFill>
          </a:endParaRPr>
        </a:p>
      </dgm:t>
    </dgm:pt>
    <dgm:pt modelId="{B790D921-F939-46DA-BD24-6AE5341CE26D}" type="pres">
      <dgm:prSet presAssocID="{AA672BC6-974E-42D6-B8FA-0317C462C585}" presName="Name0" presStyleCnt="0">
        <dgm:presLayoutVars>
          <dgm:dir/>
          <dgm:resizeHandles val="exact"/>
        </dgm:presLayoutVars>
      </dgm:prSet>
      <dgm:spPr/>
    </dgm:pt>
    <dgm:pt modelId="{54CF3B96-6ADC-495E-A3B7-B9F61C0AA6F9}" type="pres">
      <dgm:prSet presAssocID="{E6CB0F47-C8C4-48B5-800A-D3EF632D2E27}" presName="node" presStyleLbl="node1" presStyleIdx="0" presStyleCnt="11">
        <dgm:presLayoutVars>
          <dgm:bulletEnabled val="1"/>
        </dgm:presLayoutVars>
      </dgm:prSet>
      <dgm:spPr/>
    </dgm:pt>
    <dgm:pt modelId="{DBE7F626-1FFB-49DC-8B76-8116AFAEA49A}" type="pres">
      <dgm:prSet presAssocID="{8A09ACDC-DA8A-413F-8E33-ED22FD26C33A}" presName="sibTransSpacerBeforeConnector" presStyleCnt="0"/>
      <dgm:spPr/>
    </dgm:pt>
    <dgm:pt modelId="{03DFED16-A2B9-4ECD-9B76-4A37C16DBD9C}" type="pres">
      <dgm:prSet presAssocID="{8A09ACDC-DA8A-413F-8E33-ED22FD26C33A}" presName="sibTrans" presStyleLbl="node1" presStyleIdx="1" presStyleCnt="11"/>
      <dgm:spPr/>
    </dgm:pt>
    <dgm:pt modelId="{645E5F39-F13C-4636-8C72-332D8B9F9C0D}" type="pres">
      <dgm:prSet presAssocID="{8A09ACDC-DA8A-413F-8E33-ED22FD26C33A}" presName="sibTransSpacerAfterConnector" presStyleCnt="0"/>
      <dgm:spPr/>
    </dgm:pt>
    <dgm:pt modelId="{16B0670C-6864-4B29-BDB3-9DAE31EEAC05}" type="pres">
      <dgm:prSet presAssocID="{91CB9652-F2AB-4429-A23A-D76F76555F57}" presName="node" presStyleLbl="node1" presStyleIdx="2" presStyleCnt="11">
        <dgm:presLayoutVars>
          <dgm:bulletEnabled val="1"/>
        </dgm:presLayoutVars>
      </dgm:prSet>
      <dgm:spPr/>
    </dgm:pt>
    <dgm:pt modelId="{F4EB6D0F-1D71-4B5D-AF58-36DE5256175F}" type="pres">
      <dgm:prSet presAssocID="{A3439292-9EB1-4351-A081-882F63FA3492}" presName="sibTransSpacerBeforeConnector" presStyleCnt="0"/>
      <dgm:spPr/>
    </dgm:pt>
    <dgm:pt modelId="{FCC03D5A-94BB-42B0-873F-F1703EE5272D}" type="pres">
      <dgm:prSet presAssocID="{A3439292-9EB1-4351-A081-882F63FA3492}" presName="sibTrans" presStyleLbl="node1" presStyleIdx="3" presStyleCnt="11"/>
      <dgm:spPr/>
    </dgm:pt>
    <dgm:pt modelId="{A3DCA13E-9198-480B-9547-2D2AFE6588D1}" type="pres">
      <dgm:prSet presAssocID="{A3439292-9EB1-4351-A081-882F63FA3492}" presName="sibTransSpacerAfterConnector" presStyleCnt="0"/>
      <dgm:spPr/>
    </dgm:pt>
    <dgm:pt modelId="{D52AC3BC-5DCB-41CD-B070-5210C0AADDD9}" type="pres">
      <dgm:prSet presAssocID="{C103F893-B60B-4BA0-88CD-82968965ABF6}" presName="node" presStyleLbl="node1" presStyleIdx="4" presStyleCnt="11">
        <dgm:presLayoutVars>
          <dgm:bulletEnabled val="1"/>
        </dgm:presLayoutVars>
      </dgm:prSet>
      <dgm:spPr/>
    </dgm:pt>
    <dgm:pt modelId="{90556ACD-60A1-47DC-AEF0-3723FDCEEF50}" type="pres">
      <dgm:prSet presAssocID="{4A49623B-85CC-4376-A8AE-143B9AF39E02}" presName="sibTransSpacerBeforeConnector" presStyleCnt="0"/>
      <dgm:spPr/>
    </dgm:pt>
    <dgm:pt modelId="{10DB5D7B-8394-4CF4-A25A-436D25BF5323}" type="pres">
      <dgm:prSet presAssocID="{4A49623B-85CC-4376-A8AE-143B9AF39E02}" presName="sibTrans" presStyleLbl="node1" presStyleIdx="5" presStyleCnt="11"/>
      <dgm:spPr/>
    </dgm:pt>
    <dgm:pt modelId="{5C6C9B68-6172-4255-9D48-0F0A9858D99D}" type="pres">
      <dgm:prSet presAssocID="{4A49623B-85CC-4376-A8AE-143B9AF39E02}" presName="sibTransSpacerAfterConnector" presStyleCnt="0"/>
      <dgm:spPr/>
    </dgm:pt>
    <dgm:pt modelId="{E4C3C6FF-49E5-402B-A0B4-BE3950ADF989}" type="pres">
      <dgm:prSet presAssocID="{06E0B907-E65F-4817-B6B0-952811C5E408}" presName="node" presStyleLbl="node1" presStyleIdx="6" presStyleCnt="11">
        <dgm:presLayoutVars>
          <dgm:bulletEnabled val="1"/>
        </dgm:presLayoutVars>
      </dgm:prSet>
      <dgm:spPr/>
    </dgm:pt>
    <dgm:pt modelId="{88FF76C8-F8AF-4C89-9982-DECA96B45C33}" type="pres">
      <dgm:prSet presAssocID="{8EDA25CF-F2D2-421F-AF60-FB671E74DB82}" presName="sibTransSpacerBeforeConnector" presStyleCnt="0"/>
      <dgm:spPr/>
    </dgm:pt>
    <dgm:pt modelId="{23D8CED5-7670-441D-ADF7-E815F20D14A4}" type="pres">
      <dgm:prSet presAssocID="{8EDA25CF-F2D2-421F-AF60-FB671E74DB82}" presName="sibTrans" presStyleLbl="node1" presStyleIdx="7" presStyleCnt="11"/>
      <dgm:spPr/>
    </dgm:pt>
    <dgm:pt modelId="{00AAE23A-585D-487E-85B6-82474437EA8D}" type="pres">
      <dgm:prSet presAssocID="{8EDA25CF-F2D2-421F-AF60-FB671E74DB82}" presName="sibTransSpacerAfterConnector" presStyleCnt="0"/>
      <dgm:spPr/>
    </dgm:pt>
    <dgm:pt modelId="{1325F1E0-CB9A-48E9-9FDE-5ED19B68C578}" type="pres">
      <dgm:prSet presAssocID="{0C270F07-D41F-416E-B963-6D60D0103CB6}" presName="node" presStyleLbl="node1" presStyleIdx="8" presStyleCnt="11">
        <dgm:presLayoutVars>
          <dgm:bulletEnabled val="1"/>
        </dgm:presLayoutVars>
      </dgm:prSet>
      <dgm:spPr/>
    </dgm:pt>
    <dgm:pt modelId="{4EE6D1B3-FB87-4256-AD00-9B36201BDB29}" type="pres">
      <dgm:prSet presAssocID="{D656D0E2-7A6F-400C-A308-6D24BDD09FB3}" presName="sibTransSpacerBeforeConnector" presStyleCnt="0"/>
      <dgm:spPr/>
    </dgm:pt>
    <dgm:pt modelId="{14E0CA49-EEBC-4CED-B4E1-0D33B3CDA4F6}" type="pres">
      <dgm:prSet presAssocID="{D656D0E2-7A6F-400C-A308-6D24BDD09FB3}" presName="sibTrans" presStyleLbl="node1" presStyleIdx="9" presStyleCnt="11"/>
      <dgm:spPr/>
    </dgm:pt>
    <dgm:pt modelId="{0DBD1D9D-1B41-4595-93DD-3EB483879513}" type="pres">
      <dgm:prSet presAssocID="{D656D0E2-7A6F-400C-A308-6D24BDD09FB3}" presName="sibTransSpacerAfterConnector" presStyleCnt="0"/>
      <dgm:spPr/>
    </dgm:pt>
    <dgm:pt modelId="{B2F62D73-1D62-498B-8EF1-9BD5F644301B}" type="pres">
      <dgm:prSet presAssocID="{DD5DB757-8974-46F0-B9B9-64BB58694460}" presName="node" presStyleLbl="node1" presStyleIdx="10" presStyleCnt="11">
        <dgm:presLayoutVars>
          <dgm:bulletEnabled val="1"/>
        </dgm:presLayoutVars>
      </dgm:prSet>
      <dgm:spPr/>
    </dgm:pt>
  </dgm:ptLst>
  <dgm:cxnLst>
    <dgm:cxn modelId="{C5078B0B-542C-4934-A76D-9A415BFB4517}" type="presOf" srcId="{E6CB0F47-C8C4-48B5-800A-D3EF632D2E27}" destId="{54CF3B96-6ADC-495E-A3B7-B9F61C0AA6F9}" srcOrd="0" destOrd="0" presId="urn:microsoft.com/office/officeart/2016/7/layout/BasicProcessNew"/>
    <dgm:cxn modelId="{34CDEB14-2044-4DB2-9982-2A00D7A448EA}" type="presOf" srcId="{91CB9652-F2AB-4429-A23A-D76F76555F57}" destId="{16B0670C-6864-4B29-BDB3-9DAE31EEAC05}" srcOrd="0" destOrd="0" presId="urn:microsoft.com/office/officeart/2016/7/layout/BasicProcessNew"/>
    <dgm:cxn modelId="{0302DB19-BD8B-4405-9ECB-4292F130E6C8}" srcId="{AA672BC6-974E-42D6-B8FA-0317C462C585}" destId="{C103F893-B60B-4BA0-88CD-82968965ABF6}" srcOrd="2" destOrd="0" parTransId="{DB043536-0B57-40B5-94F3-466ACA325E51}" sibTransId="{4A49623B-85CC-4376-A8AE-143B9AF39E02}"/>
    <dgm:cxn modelId="{4AFF911A-F044-4503-AA7F-0FDB162528C0}" type="presOf" srcId="{AA672BC6-974E-42D6-B8FA-0317C462C585}" destId="{B790D921-F939-46DA-BD24-6AE5341CE26D}" srcOrd="0" destOrd="0" presId="urn:microsoft.com/office/officeart/2016/7/layout/BasicProcessNew"/>
    <dgm:cxn modelId="{4B6ADE3E-0EF1-4EB3-9C8C-B76AD7D7A9EA}" srcId="{AA672BC6-974E-42D6-B8FA-0317C462C585}" destId="{06E0B907-E65F-4817-B6B0-952811C5E408}" srcOrd="3" destOrd="0" parTransId="{ED73C77F-F176-41B5-AAF8-8D1C23DCDEDD}" sibTransId="{8EDA25CF-F2D2-421F-AF60-FB671E74DB82}"/>
    <dgm:cxn modelId="{9AFE1A41-66B4-4E14-B972-F83271B01441}" type="presOf" srcId="{D656D0E2-7A6F-400C-A308-6D24BDD09FB3}" destId="{14E0CA49-EEBC-4CED-B4E1-0D33B3CDA4F6}" srcOrd="0" destOrd="0" presId="urn:microsoft.com/office/officeart/2016/7/layout/BasicProcessNew"/>
    <dgm:cxn modelId="{E4083474-51C9-4C71-A5BB-D0058ADCEEA6}" type="presOf" srcId="{A3439292-9EB1-4351-A081-882F63FA3492}" destId="{FCC03D5A-94BB-42B0-873F-F1703EE5272D}" srcOrd="0" destOrd="0" presId="urn:microsoft.com/office/officeart/2016/7/layout/BasicProcessNew"/>
    <dgm:cxn modelId="{55B18055-93A9-4C5A-AAB2-B73741E4E921}" type="presOf" srcId="{06E0B907-E65F-4817-B6B0-952811C5E408}" destId="{E4C3C6FF-49E5-402B-A0B4-BE3950ADF989}" srcOrd="0" destOrd="0" presId="urn:microsoft.com/office/officeart/2016/7/layout/BasicProcessNew"/>
    <dgm:cxn modelId="{8D6ACA75-A4A8-483B-93F0-B4E161278CDE}" type="presOf" srcId="{0C270F07-D41F-416E-B963-6D60D0103CB6}" destId="{1325F1E0-CB9A-48E9-9FDE-5ED19B68C578}" srcOrd="0" destOrd="0" presId="urn:microsoft.com/office/officeart/2016/7/layout/BasicProcessNew"/>
    <dgm:cxn modelId="{9135C677-5297-4367-9247-CF5ED3C66426}" type="presOf" srcId="{DD5DB757-8974-46F0-B9B9-64BB58694460}" destId="{B2F62D73-1D62-498B-8EF1-9BD5F644301B}" srcOrd="0" destOrd="0" presId="urn:microsoft.com/office/officeart/2016/7/layout/BasicProcessNew"/>
    <dgm:cxn modelId="{3B19BA85-7C1D-4733-A59C-EB5D21FC59BF}" type="presOf" srcId="{C103F893-B60B-4BA0-88CD-82968965ABF6}" destId="{D52AC3BC-5DCB-41CD-B070-5210C0AADDD9}" srcOrd="0" destOrd="0" presId="urn:microsoft.com/office/officeart/2016/7/layout/BasicProcessNew"/>
    <dgm:cxn modelId="{7D19AEA0-2797-4174-B222-849408734458}" type="presOf" srcId="{4A49623B-85CC-4376-A8AE-143B9AF39E02}" destId="{10DB5D7B-8394-4CF4-A25A-436D25BF5323}" srcOrd="0" destOrd="0" presId="urn:microsoft.com/office/officeart/2016/7/layout/BasicProcessNew"/>
    <dgm:cxn modelId="{FC978AAD-E861-4B56-B55F-A72C5C57F6F3}" srcId="{AA672BC6-974E-42D6-B8FA-0317C462C585}" destId="{91CB9652-F2AB-4429-A23A-D76F76555F57}" srcOrd="1" destOrd="0" parTransId="{3DD58635-E854-46FA-ABF7-CBA3C425E37D}" sibTransId="{A3439292-9EB1-4351-A081-882F63FA3492}"/>
    <dgm:cxn modelId="{496B7ABE-E88D-414E-8168-523798DD72A1}" srcId="{AA672BC6-974E-42D6-B8FA-0317C462C585}" destId="{E6CB0F47-C8C4-48B5-800A-D3EF632D2E27}" srcOrd="0" destOrd="0" parTransId="{D5711613-8FBD-4C81-B8E6-78999F87D5B8}" sibTransId="{8A09ACDC-DA8A-413F-8E33-ED22FD26C33A}"/>
    <dgm:cxn modelId="{B0F131C5-8F5C-4797-833D-8D5E14A0F3F8}" type="presOf" srcId="{8A09ACDC-DA8A-413F-8E33-ED22FD26C33A}" destId="{03DFED16-A2B9-4ECD-9B76-4A37C16DBD9C}" srcOrd="0" destOrd="0" presId="urn:microsoft.com/office/officeart/2016/7/layout/BasicProcessNew"/>
    <dgm:cxn modelId="{F2670FCB-8C4C-4A74-8137-D0ACC68488EC}" srcId="{AA672BC6-974E-42D6-B8FA-0317C462C585}" destId="{DD5DB757-8974-46F0-B9B9-64BB58694460}" srcOrd="5" destOrd="0" parTransId="{640A32CB-80CB-40C6-85E4-FCCAA168BD1E}" sibTransId="{FC7DF4E6-E0A3-427D-8B97-4B8ED6C9F7C4}"/>
    <dgm:cxn modelId="{0A005AE6-A63B-4535-9287-2F3AC0220CC7}" srcId="{AA672BC6-974E-42D6-B8FA-0317C462C585}" destId="{0C270F07-D41F-416E-B963-6D60D0103CB6}" srcOrd="4" destOrd="0" parTransId="{09BB6453-A45A-4819-9AD6-C92BA95210E2}" sibTransId="{D656D0E2-7A6F-400C-A308-6D24BDD09FB3}"/>
    <dgm:cxn modelId="{57CA58FB-4BD1-4EDA-9780-1BA8829C9044}" type="presOf" srcId="{8EDA25CF-F2D2-421F-AF60-FB671E74DB82}" destId="{23D8CED5-7670-441D-ADF7-E815F20D14A4}" srcOrd="0" destOrd="0" presId="urn:microsoft.com/office/officeart/2016/7/layout/BasicProcessNew"/>
    <dgm:cxn modelId="{1C832618-741B-4767-8D4C-28B0156300EF}" type="presParOf" srcId="{B790D921-F939-46DA-BD24-6AE5341CE26D}" destId="{54CF3B96-6ADC-495E-A3B7-B9F61C0AA6F9}" srcOrd="0" destOrd="0" presId="urn:microsoft.com/office/officeart/2016/7/layout/BasicProcessNew"/>
    <dgm:cxn modelId="{37B192AF-B9DC-41FE-8158-C703BE117A8C}" type="presParOf" srcId="{B790D921-F939-46DA-BD24-6AE5341CE26D}" destId="{DBE7F626-1FFB-49DC-8B76-8116AFAEA49A}" srcOrd="1" destOrd="0" presId="urn:microsoft.com/office/officeart/2016/7/layout/BasicProcessNew"/>
    <dgm:cxn modelId="{902E217D-BD90-4CCE-B86A-9CB7DDEF76AA}" type="presParOf" srcId="{B790D921-F939-46DA-BD24-6AE5341CE26D}" destId="{03DFED16-A2B9-4ECD-9B76-4A37C16DBD9C}" srcOrd="2" destOrd="0" presId="urn:microsoft.com/office/officeart/2016/7/layout/BasicProcessNew"/>
    <dgm:cxn modelId="{B42A3302-2AD1-4750-8042-06203814B09D}" type="presParOf" srcId="{B790D921-F939-46DA-BD24-6AE5341CE26D}" destId="{645E5F39-F13C-4636-8C72-332D8B9F9C0D}" srcOrd="3" destOrd="0" presId="urn:microsoft.com/office/officeart/2016/7/layout/BasicProcessNew"/>
    <dgm:cxn modelId="{615B1F65-E175-4786-85D3-8E0573B0BF9F}" type="presParOf" srcId="{B790D921-F939-46DA-BD24-6AE5341CE26D}" destId="{16B0670C-6864-4B29-BDB3-9DAE31EEAC05}" srcOrd="4" destOrd="0" presId="urn:microsoft.com/office/officeart/2016/7/layout/BasicProcessNew"/>
    <dgm:cxn modelId="{0F3A3A3D-4965-46EB-BBF1-D638A2CE4C34}" type="presParOf" srcId="{B790D921-F939-46DA-BD24-6AE5341CE26D}" destId="{F4EB6D0F-1D71-4B5D-AF58-36DE5256175F}" srcOrd="5" destOrd="0" presId="urn:microsoft.com/office/officeart/2016/7/layout/BasicProcessNew"/>
    <dgm:cxn modelId="{E4090587-8A99-453A-B69E-C6C7FBAB1B18}" type="presParOf" srcId="{B790D921-F939-46DA-BD24-6AE5341CE26D}" destId="{FCC03D5A-94BB-42B0-873F-F1703EE5272D}" srcOrd="6" destOrd="0" presId="urn:microsoft.com/office/officeart/2016/7/layout/BasicProcessNew"/>
    <dgm:cxn modelId="{75DFB785-D609-4579-BF37-4B935380FAE7}" type="presParOf" srcId="{B790D921-F939-46DA-BD24-6AE5341CE26D}" destId="{A3DCA13E-9198-480B-9547-2D2AFE6588D1}" srcOrd="7" destOrd="0" presId="urn:microsoft.com/office/officeart/2016/7/layout/BasicProcessNew"/>
    <dgm:cxn modelId="{C9B2F37E-2AFB-4237-8734-7C0BC5799285}" type="presParOf" srcId="{B790D921-F939-46DA-BD24-6AE5341CE26D}" destId="{D52AC3BC-5DCB-41CD-B070-5210C0AADDD9}" srcOrd="8" destOrd="0" presId="urn:microsoft.com/office/officeart/2016/7/layout/BasicProcessNew"/>
    <dgm:cxn modelId="{6F30D2A6-7160-4F0F-B236-15626D5B43A9}" type="presParOf" srcId="{B790D921-F939-46DA-BD24-6AE5341CE26D}" destId="{90556ACD-60A1-47DC-AEF0-3723FDCEEF50}" srcOrd="9" destOrd="0" presId="urn:microsoft.com/office/officeart/2016/7/layout/BasicProcessNew"/>
    <dgm:cxn modelId="{36F3A066-716B-4518-9E07-1D207E34A347}" type="presParOf" srcId="{B790D921-F939-46DA-BD24-6AE5341CE26D}" destId="{10DB5D7B-8394-4CF4-A25A-436D25BF5323}" srcOrd="10" destOrd="0" presId="urn:microsoft.com/office/officeart/2016/7/layout/BasicProcessNew"/>
    <dgm:cxn modelId="{9EAE406A-A60F-4688-A014-172413F9824C}" type="presParOf" srcId="{B790D921-F939-46DA-BD24-6AE5341CE26D}" destId="{5C6C9B68-6172-4255-9D48-0F0A9858D99D}" srcOrd="11" destOrd="0" presId="urn:microsoft.com/office/officeart/2016/7/layout/BasicProcessNew"/>
    <dgm:cxn modelId="{773F6710-B960-4AD0-91DB-8509FBB0CA90}" type="presParOf" srcId="{B790D921-F939-46DA-BD24-6AE5341CE26D}" destId="{E4C3C6FF-49E5-402B-A0B4-BE3950ADF989}" srcOrd="12" destOrd="0" presId="urn:microsoft.com/office/officeart/2016/7/layout/BasicProcessNew"/>
    <dgm:cxn modelId="{D99C59A7-12BA-468B-BFE8-EB83BAF9F17F}" type="presParOf" srcId="{B790D921-F939-46DA-BD24-6AE5341CE26D}" destId="{88FF76C8-F8AF-4C89-9982-DECA96B45C33}" srcOrd="13" destOrd="0" presId="urn:microsoft.com/office/officeart/2016/7/layout/BasicProcessNew"/>
    <dgm:cxn modelId="{1EAC8CAD-55C8-4CD3-B855-8C8D2A265541}" type="presParOf" srcId="{B790D921-F939-46DA-BD24-6AE5341CE26D}" destId="{23D8CED5-7670-441D-ADF7-E815F20D14A4}" srcOrd="14" destOrd="0" presId="urn:microsoft.com/office/officeart/2016/7/layout/BasicProcessNew"/>
    <dgm:cxn modelId="{C8725507-CCE1-4302-B739-0EB607AC32E3}" type="presParOf" srcId="{B790D921-F939-46DA-BD24-6AE5341CE26D}" destId="{00AAE23A-585D-487E-85B6-82474437EA8D}" srcOrd="15" destOrd="0" presId="urn:microsoft.com/office/officeart/2016/7/layout/BasicProcessNew"/>
    <dgm:cxn modelId="{69563C92-C8CF-4814-A213-EE01B0977EFF}" type="presParOf" srcId="{B790D921-F939-46DA-BD24-6AE5341CE26D}" destId="{1325F1E0-CB9A-48E9-9FDE-5ED19B68C578}" srcOrd="16" destOrd="0" presId="urn:microsoft.com/office/officeart/2016/7/layout/BasicProcessNew"/>
    <dgm:cxn modelId="{2CC861F5-06DC-42AB-8934-36A3E3C411D3}" type="presParOf" srcId="{B790D921-F939-46DA-BD24-6AE5341CE26D}" destId="{4EE6D1B3-FB87-4256-AD00-9B36201BDB29}" srcOrd="17" destOrd="0" presId="urn:microsoft.com/office/officeart/2016/7/layout/BasicProcessNew"/>
    <dgm:cxn modelId="{65A08933-6616-471E-AB75-C334D0158ABB}" type="presParOf" srcId="{B790D921-F939-46DA-BD24-6AE5341CE26D}" destId="{14E0CA49-EEBC-4CED-B4E1-0D33B3CDA4F6}" srcOrd="18" destOrd="0" presId="urn:microsoft.com/office/officeart/2016/7/layout/BasicProcessNew"/>
    <dgm:cxn modelId="{D28BC6EC-E604-4D16-A132-9C705556F30E}" type="presParOf" srcId="{B790D921-F939-46DA-BD24-6AE5341CE26D}" destId="{0DBD1D9D-1B41-4595-93DD-3EB483879513}" srcOrd="19" destOrd="0" presId="urn:microsoft.com/office/officeart/2016/7/layout/BasicProcessNew"/>
    <dgm:cxn modelId="{94A2D14D-580A-4CD5-A1BB-8D01F0059F95}" type="presParOf" srcId="{B790D921-F939-46DA-BD24-6AE5341CE26D}" destId="{B2F62D73-1D62-498B-8EF1-9BD5F644301B}"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5BCE-98AF-434F-B292-F9B93D6CEDF7}">
      <dsp:nvSpPr>
        <dsp:cNvPr id="0" name=""/>
        <dsp:cNvSpPr/>
      </dsp:nvSpPr>
      <dsp:spPr>
        <a:xfrm>
          <a:off x="0" y="43486"/>
          <a:ext cx="6255707"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t>Umkehrung der traditionellen Unterweisung</a:t>
          </a:r>
          <a:endParaRPr lang="en-BE" sz="2100" kern="1200" dirty="0"/>
        </a:p>
      </dsp:txBody>
      <dsp:txXfrm>
        <a:off x="38981" y="82467"/>
        <a:ext cx="6177745" cy="720562"/>
      </dsp:txXfrm>
    </dsp:sp>
    <dsp:sp modelId="{6457E484-0F47-4148-9A88-6E5EB861900D}">
      <dsp:nvSpPr>
        <dsp:cNvPr id="0" name=""/>
        <dsp:cNvSpPr/>
      </dsp:nvSpPr>
      <dsp:spPr>
        <a:xfrm>
          <a:off x="0" y="902491"/>
          <a:ext cx="6255707"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Unabhängiges Studium fördern</a:t>
          </a:r>
          <a:endParaRPr lang="en-BE" sz="2100" kern="1200"/>
        </a:p>
      </dsp:txBody>
      <dsp:txXfrm>
        <a:off x="38981" y="941472"/>
        <a:ext cx="6177745" cy="720562"/>
      </dsp:txXfrm>
    </dsp:sp>
    <dsp:sp modelId="{BCE0EC89-AB1D-4338-9FB6-32A58C3266D8}">
      <dsp:nvSpPr>
        <dsp:cNvPr id="0" name=""/>
        <dsp:cNvSpPr/>
      </dsp:nvSpPr>
      <dsp:spPr>
        <a:xfrm>
          <a:off x="0" y="1761496"/>
          <a:ext cx="6255707"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Verstärkung der Entwicklung praktischer Fertigkeiten</a:t>
          </a:r>
          <a:endParaRPr lang="en-BE" sz="2100" kern="1200"/>
        </a:p>
      </dsp:txBody>
      <dsp:txXfrm>
        <a:off x="38981" y="1800477"/>
        <a:ext cx="6177745" cy="720562"/>
      </dsp:txXfrm>
    </dsp:sp>
    <dsp:sp modelId="{6429DDAF-937A-4FFE-8D39-4AA0533A9BA9}">
      <dsp:nvSpPr>
        <dsp:cNvPr id="0" name=""/>
        <dsp:cNvSpPr/>
      </dsp:nvSpPr>
      <dsp:spPr>
        <a:xfrm>
          <a:off x="0" y="2620501"/>
          <a:ext cx="6255707"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Förderung des kollaborativen Lernens</a:t>
          </a:r>
          <a:endParaRPr lang="en-BE" sz="2100" kern="1200"/>
        </a:p>
      </dsp:txBody>
      <dsp:txXfrm>
        <a:off x="38981" y="2659482"/>
        <a:ext cx="6177745" cy="720562"/>
      </dsp:txXfrm>
    </dsp:sp>
    <dsp:sp modelId="{44BF299C-63BD-42D4-ACD3-508CE5C7AC71}">
      <dsp:nvSpPr>
        <dsp:cNvPr id="0" name=""/>
        <dsp:cNvSpPr/>
      </dsp:nvSpPr>
      <dsp:spPr>
        <a:xfrm>
          <a:off x="0" y="3479506"/>
          <a:ext cx="6255707"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Angleichung an die Ziele der Berufsbildung</a:t>
          </a:r>
          <a:endParaRPr lang="en-BE" sz="2100" kern="1200"/>
        </a:p>
      </dsp:txBody>
      <dsp:txXfrm>
        <a:off x="38981" y="3518487"/>
        <a:ext cx="6177745" cy="720562"/>
      </dsp:txXfrm>
    </dsp:sp>
    <dsp:sp modelId="{053A49C2-5FB2-47E8-A993-E8A28DCA8F6E}">
      <dsp:nvSpPr>
        <dsp:cNvPr id="0" name=""/>
        <dsp:cNvSpPr/>
      </dsp:nvSpPr>
      <dsp:spPr>
        <a:xfrm>
          <a:off x="0" y="4338511"/>
          <a:ext cx="6255707"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Maximierung der Kursleiter-Moderation</a:t>
          </a:r>
          <a:endParaRPr lang="en-BE" sz="2100" kern="1200"/>
        </a:p>
      </dsp:txBody>
      <dsp:txXfrm>
        <a:off x="38981" y="4377492"/>
        <a:ext cx="6177745"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25874-2C03-4EE7-85B1-D85E7F0207F1}">
      <dsp:nvSpPr>
        <dsp:cNvPr id="0" name=""/>
        <dsp:cNvSpPr/>
      </dsp:nvSpPr>
      <dsp:spPr>
        <a:xfrm>
          <a:off x="0" y="2126"/>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DDB82-1DA8-4DA2-836B-4982AEF32EAA}">
      <dsp:nvSpPr>
        <dsp:cNvPr id="0" name=""/>
        <dsp:cNvSpPr/>
      </dsp:nvSpPr>
      <dsp:spPr>
        <a:xfrm>
          <a:off x="0" y="2126"/>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1" i="0" kern="1200"/>
            <a:t>Knappe Budgets begrenzen Investitionen in die Infrastruktur</a:t>
          </a:r>
          <a:endParaRPr lang="en-US" sz="3200" kern="1200"/>
        </a:p>
      </dsp:txBody>
      <dsp:txXfrm>
        <a:off x="0" y="2126"/>
        <a:ext cx="15948000" cy="725291"/>
      </dsp:txXfrm>
    </dsp:sp>
    <dsp:sp modelId="{344C3FC1-27C4-442E-9928-8436890BA94A}">
      <dsp:nvSpPr>
        <dsp:cNvPr id="0" name=""/>
        <dsp:cNvSpPr/>
      </dsp:nvSpPr>
      <dsp:spPr>
        <a:xfrm>
          <a:off x="0" y="727417"/>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6ECD6-036C-4042-82A6-7FB90057F983}">
      <dsp:nvSpPr>
        <dsp:cNvPr id="0" name=""/>
        <dsp:cNvSpPr/>
      </dsp:nvSpPr>
      <dsp:spPr>
        <a:xfrm>
          <a:off x="0" y="727417"/>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1" i="0" kern="1200"/>
            <a:t>Kostenintensive Technologiebeschaffung</a:t>
          </a:r>
          <a:endParaRPr lang="en-US" sz="3200" kern="1200"/>
        </a:p>
      </dsp:txBody>
      <dsp:txXfrm>
        <a:off x="0" y="727417"/>
        <a:ext cx="15948000" cy="725291"/>
      </dsp:txXfrm>
    </dsp:sp>
    <dsp:sp modelId="{EB84ED17-27D7-4AE6-A6EA-60948B92AA8E}">
      <dsp:nvSpPr>
        <dsp:cNvPr id="0" name=""/>
        <dsp:cNvSpPr/>
      </dsp:nvSpPr>
      <dsp:spPr>
        <a:xfrm>
          <a:off x="0" y="1452708"/>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2450E-610D-459C-89A3-84E53B744BC1}">
      <dsp:nvSpPr>
        <dsp:cNvPr id="0" name=""/>
        <dsp:cNvSpPr/>
      </dsp:nvSpPr>
      <dsp:spPr>
        <a:xfrm>
          <a:off x="0" y="1452708"/>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1" i="0" kern="1200"/>
            <a:t>Sicherstellung eines gleichberechtigten Zugangs für alle Schüler</a:t>
          </a:r>
          <a:endParaRPr lang="en-US" sz="3200" kern="1200"/>
        </a:p>
      </dsp:txBody>
      <dsp:txXfrm>
        <a:off x="0" y="1452708"/>
        <a:ext cx="15948000" cy="725291"/>
      </dsp:txXfrm>
    </dsp:sp>
    <dsp:sp modelId="{8B2AA32E-50E7-493C-9B29-44383E084B2F}">
      <dsp:nvSpPr>
        <dsp:cNvPr id="0" name=""/>
        <dsp:cNvSpPr/>
      </dsp:nvSpPr>
      <dsp:spPr>
        <a:xfrm>
          <a:off x="0" y="2178000"/>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3C949-A438-4B95-A3ED-3EB99CF6A563}">
      <dsp:nvSpPr>
        <dsp:cNvPr id="0" name=""/>
        <dsp:cNvSpPr/>
      </dsp:nvSpPr>
      <dsp:spPr>
        <a:xfrm>
          <a:off x="0" y="2178000"/>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1" i="0" kern="1200"/>
            <a:t>Pädagogen mit mangelnden Kenntnissen im Umgang mit digitalen Werkzeugen</a:t>
          </a:r>
          <a:endParaRPr lang="en-US" sz="3200" kern="1200"/>
        </a:p>
      </dsp:txBody>
      <dsp:txXfrm>
        <a:off x="0" y="2178000"/>
        <a:ext cx="15948000" cy="725291"/>
      </dsp:txXfrm>
    </dsp:sp>
    <dsp:sp modelId="{13A8ACB8-F0DA-4645-8529-2EFCD14E2ED6}">
      <dsp:nvSpPr>
        <dsp:cNvPr id="0" name=""/>
        <dsp:cNvSpPr/>
      </dsp:nvSpPr>
      <dsp:spPr>
        <a:xfrm>
          <a:off x="0" y="2903291"/>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63E24-C4CA-4A77-83AB-9D3FAD3D8E44}">
      <dsp:nvSpPr>
        <dsp:cNvPr id="0" name=""/>
        <dsp:cNvSpPr/>
      </dsp:nvSpPr>
      <dsp:spPr>
        <a:xfrm>
          <a:off x="0" y="2903291"/>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1" i="0" kern="1200"/>
            <a:t>Integration von Multimedia-Inhalten erfordert Schulung</a:t>
          </a:r>
          <a:endParaRPr lang="en-US" sz="3200" kern="1200"/>
        </a:p>
      </dsp:txBody>
      <dsp:txXfrm>
        <a:off x="0" y="2903291"/>
        <a:ext cx="15948000" cy="725291"/>
      </dsp:txXfrm>
    </dsp:sp>
    <dsp:sp modelId="{189F6B7D-6815-435A-9500-B909B052762D}">
      <dsp:nvSpPr>
        <dsp:cNvPr id="0" name=""/>
        <dsp:cNvSpPr/>
      </dsp:nvSpPr>
      <dsp:spPr>
        <a:xfrm>
          <a:off x="0" y="3628582"/>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F6D3E-2DFE-4A96-9DD3-2334274C98A8}">
      <dsp:nvSpPr>
        <dsp:cNvPr id="0" name=""/>
        <dsp:cNvSpPr/>
      </dsp:nvSpPr>
      <dsp:spPr>
        <a:xfrm>
          <a:off x="0" y="3628582"/>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1" i="0" kern="1200"/>
            <a:t>Hindernisse für eine wirksame Umsetzung von Flipped Learning</a:t>
          </a:r>
          <a:endParaRPr lang="en-US" sz="3200" kern="1200"/>
        </a:p>
      </dsp:txBody>
      <dsp:txXfrm>
        <a:off x="0" y="3628582"/>
        <a:ext cx="15948000" cy="7252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35E4-F2E8-4791-9D40-785567FED6E0}">
      <dsp:nvSpPr>
        <dsp:cNvPr id="0" name=""/>
        <dsp:cNvSpPr/>
      </dsp:nvSpPr>
      <dsp:spPr>
        <a:xfrm>
          <a:off x="1113945"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E5C5F-C36C-4724-B8DD-1299D21FAC6C}">
      <dsp:nvSpPr>
        <dsp:cNvPr id="0" name=""/>
        <dsp:cNvSpPr/>
      </dsp:nvSpPr>
      <dsp:spPr>
        <a:xfrm>
          <a:off x="1767284"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a:t>Da sich das umgekehrte Lernen weiter entwickelt, wird es eine Schlüsselrolle bei der digitalen Transformation spielen und den Lernenden in der beruflichen Bildung helfen, sich an neue Technologien und Branchentrends anzupassen.</a:t>
          </a:r>
          <a:endParaRPr lang="en-US" sz="2800" kern="1200"/>
        </a:p>
      </dsp:txBody>
      <dsp:txXfrm>
        <a:off x="1876644" y="730781"/>
        <a:ext cx="5661326" cy="3515109"/>
      </dsp:txXfrm>
    </dsp:sp>
    <dsp:sp modelId="{545ADA1D-1784-445E-836F-F511601EA7C3}">
      <dsp:nvSpPr>
        <dsp:cNvPr id="0" name=""/>
        <dsp:cNvSpPr/>
      </dsp:nvSpPr>
      <dsp:spPr>
        <a:xfrm>
          <a:off x="8300669"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CE186-6735-464F-8B00-438B46A8CAEA}">
      <dsp:nvSpPr>
        <dsp:cNvPr id="0" name=""/>
        <dsp:cNvSpPr/>
      </dsp:nvSpPr>
      <dsp:spPr>
        <a:xfrm>
          <a:off x="8954007"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a:t>Aufgrund ihrer Flexibilität und Anpassungsfähigkeit eignet sich die Methode ideal für die Deckung des künftigen Arbeitskräftebedarfs.</a:t>
          </a:r>
          <a:endParaRPr lang="en-US" sz="2800" kern="1200"/>
        </a:p>
      </dsp:txBody>
      <dsp:txXfrm>
        <a:off x="9063367" y="730781"/>
        <a:ext cx="5661326" cy="3515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6CE9-0B6D-4F21-AB0B-F90A1F78E9CF}">
      <dsp:nvSpPr>
        <dsp:cNvPr id="0" name=""/>
        <dsp:cNvSpPr/>
      </dsp:nvSpPr>
      <dsp:spPr>
        <a:xfrm>
          <a:off x="0" y="0"/>
          <a:ext cx="8215994" cy="26956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Angesichts der rasanten Entwicklung der Bildungslandschaft ist es von entscheidender Bedeutung, die Attraktivität der beruflichen Bildung durch Innovation und Modernisierung zu steigern. Dies kann durch die Einführung neuer Lernumgebungen, modernster Instrumente und fortschrittlicher Lehrmethoden erreicht werden. </a:t>
          </a:r>
          <a:endParaRPr lang="en-BE" sz="2400" kern="1200"/>
        </a:p>
      </dsp:txBody>
      <dsp:txXfrm>
        <a:off x="131592" y="131592"/>
        <a:ext cx="7952810" cy="2432496"/>
      </dsp:txXfrm>
    </dsp:sp>
    <dsp:sp modelId="{E3568240-CE17-419F-92A6-A0A3AE61A165}">
      <dsp:nvSpPr>
        <dsp:cNvPr id="0" name=""/>
        <dsp:cNvSpPr/>
      </dsp:nvSpPr>
      <dsp:spPr>
        <a:xfrm>
          <a:off x="0" y="2837617"/>
          <a:ext cx="8215994" cy="26956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Einer der wirksamsten Ansätze, um diesen Wandel voranzutreiben, ist das "Flipped Learning", das die Lernenden durch aktive Beteiligung und die Integration von Technologie befähigt und die berufliche Bildung dynamischer und relevanter für die heutigen Bedürfnisse macht.</a:t>
          </a:r>
          <a:endParaRPr lang="en-BE" sz="2400" kern="1200"/>
        </a:p>
      </dsp:txBody>
      <dsp:txXfrm>
        <a:off x="131592" y="2969209"/>
        <a:ext cx="7952810" cy="2432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51DF-BEC2-4E0A-A115-1B39E5348F55}">
      <dsp:nvSpPr>
        <dsp:cNvPr id="0" name=""/>
        <dsp:cNvSpPr/>
      </dsp:nvSpPr>
      <dsp:spPr>
        <a:xfrm>
          <a:off x="0" y="11006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Lernen vor der Klasse, Anwendung in der Klasse</a:t>
          </a:r>
          <a:endParaRPr lang="en-BE" sz="2100" kern="1200"/>
        </a:p>
      </dsp:txBody>
      <dsp:txXfrm>
        <a:off x="38981" y="149046"/>
        <a:ext cx="7409820" cy="720562"/>
      </dsp:txXfrm>
    </dsp:sp>
    <dsp:sp modelId="{F9464249-82FE-4315-A456-39262F2A6936}">
      <dsp:nvSpPr>
        <dsp:cNvPr id="0" name=""/>
        <dsp:cNvSpPr/>
      </dsp:nvSpPr>
      <dsp:spPr>
        <a:xfrm>
          <a:off x="0" y="96907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Jederzeit Zugang zu grundlegendem Wissen</a:t>
          </a:r>
          <a:endParaRPr lang="en-BE" sz="2100" kern="1200"/>
        </a:p>
      </dsp:txBody>
      <dsp:txXfrm>
        <a:off x="38981" y="1008051"/>
        <a:ext cx="7409820" cy="720562"/>
      </dsp:txXfrm>
    </dsp:sp>
    <dsp:sp modelId="{6EAA88CC-C371-410E-9EB5-85529C7F001C}">
      <dsp:nvSpPr>
        <dsp:cNvPr id="0" name=""/>
        <dsp:cNvSpPr/>
      </dsp:nvSpPr>
      <dsp:spPr>
        <a:xfrm>
          <a:off x="0" y="182807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Vorbereitungsphase für praktische Aktivitäten</a:t>
          </a:r>
          <a:endParaRPr lang="en-BE" sz="2100" kern="1200"/>
        </a:p>
      </dsp:txBody>
      <dsp:txXfrm>
        <a:off x="38981" y="1867056"/>
        <a:ext cx="7409820" cy="720562"/>
      </dsp:txXfrm>
    </dsp:sp>
    <dsp:sp modelId="{ABED0046-32AD-4F9E-ADDC-6694E899D72A}">
      <dsp:nvSpPr>
        <dsp:cNvPr id="0" name=""/>
        <dsp:cNvSpPr/>
      </dsp:nvSpPr>
      <dsp:spPr>
        <a:xfrm>
          <a:off x="0" y="268708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Klasseninterne Sitzungen für die Interaktion mit Gleichaltrigen</a:t>
          </a:r>
          <a:endParaRPr lang="en-BE" sz="2100" kern="1200"/>
        </a:p>
      </dsp:txBody>
      <dsp:txXfrm>
        <a:off x="38981" y="2726061"/>
        <a:ext cx="7409820" cy="720562"/>
      </dsp:txXfrm>
    </dsp:sp>
    <dsp:sp modelId="{B8393E9F-188B-4C1F-8CC4-7A9D96B74F7E}">
      <dsp:nvSpPr>
        <dsp:cNvPr id="0" name=""/>
        <dsp:cNvSpPr/>
      </dsp:nvSpPr>
      <dsp:spPr>
        <a:xfrm>
          <a:off x="0" y="354608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Erfüllung der Anforderungen der Industrie an die praktischen Fertigkeiten</a:t>
          </a:r>
          <a:endParaRPr lang="en-BE" sz="2100" kern="1200"/>
        </a:p>
      </dsp:txBody>
      <dsp:txXfrm>
        <a:off x="38981" y="3585066"/>
        <a:ext cx="7409820" cy="720562"/>
      </dsp:txXfrm>
    </dsp:sp>
    <dsp:sp modelId="{2C7EA28D-A3A3-4C6B-917C-526AA012AABF}">
      <dsp:nvSpPr>
        <dsp:cNvPr id="0" name=""/>
        <dsp:cNvSpPr/>
      </dsp:nvSpPr>
      <dsp:spPr>
        <a:xfrm>
          <a:off x="0" y="440509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Führen und Unterstützen des Engagements im Unterricht</a:t>
          </a:r>
          <a:endParaRPr lang="en-BE" sz="2100" kern="1200"/>
        </a:p>
      </dsp:txBody>
      <dsp:txXfrm>
        <a:off x="38981" y="4444071"/>
        <a:ext cx="7409820"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58F8A-2BED-4251-8DF3-DF977EC3E865}">
      <dsp:nvSpPr>
        <dsp:cNvPr id="0" name=""/>
        <dsp:cNvSpPr/>
      </dsp:nvSpPr>
      <dsp:spPr>
        <a:xfrm>
          <a:off x="2539477" y="0"/>
          <a:ext cx="1015791"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erstellen.</a:t>
          </a:r>
          <a:endParaRPr lang="en-BE" sz="1800" kern="1200" dirty="0"/>
        </a:p>
      </dsp:txBody>
      <dsp:txXfrm>
        <a:off x="2539477" y="0"/>
        <a:ext cx="1015791" cy="822119"/>
      </dsp:txXfrm>
    </dsp:sp>
    <dsp:sp modelId="{B6754B99-1A6B-4937-A84F-D52D9A85DEEB}">
      <dsp:nvSpPr>
        <dsp:cNvPr id="0" name=""/>
        <dsp:cNvSpPr/>
      </dsp:nvSpPr>
      <dsp:spPr>
        <a:xfrm>
          <a:off x="2031582" y="822119"/>
          <a:ext cx="2031582"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Bewerten Sie</a:t>
          </a:r>
          <a:endParaRPr lang="en-BE" sz="1800" kern="1200" dirty="0"/>
        </a:p>
      </dsp:txBody>
      <dsp:txXfrm>
        <a:off x="2387109" y="822119"/>
        <a:ext cx="1320528" cy="822119"/>
      </dsp:txXfrm>
    </dsp:sp>
    <dsp:sp modelId="{E8F967C4-9FF7-4AEF-A9C0-8BA130319B45}">
      <dsp:nvSpPr>
        <dsp:cNvPr id="0" name=""/>
        <dsp:cNvSpPr/>
      </dsp:nvSpPr>
      <dsp:spPr>
        <a:xfrm>
          <a:off x="1523686" y="1644238"/>
          <a:ext cx="3047373"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Analyse</a:t>
          </a:r>
          <a:endParaRPr lang="en-BE" sz="1800" kern="1200" dirty="0"/>
        </a:p>
      </dsp:txBody>
      <dsp:txXfrm>
        <a:off x="2056977" y="1644238"/>
        <a:ext cx="1980792" cy="822119"/>
      </dsp:txXfrm>
    </dsp:sp>
    <dsp:sp modelId="{88D3A1C5-239E-4CB1-85E1-ACF4884A1449}">
      <dsp:nvSpPr>
        <dsp:cNvPr id="0" name=""/>
        <dsp:cNvSpPr/>
      </dsp:nvSpPr>
      <dsp:spPr>
        <a:xfrm>
          <a:off x="1015791" y="2466357"/>
          <a:ext cx="4063164"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Bewerbung</a:t>
          </a:r>
          <a:endParaRPr lang="en-BE" sz="1800" kern="1200" dirty="0"/>
        </a:p>
      </dsp:txBody>
      <dsp:txXfrm>
        <a:off x="1726844" y="2466357"/>
        <a:ext cx="2641057" cy="822119"/>
      </dsp:txXfrm>
    </dsp:sp>
    <dsp:sp modelId="{57525E59-D29A-49CC-B4BB-C0E8C0A75095}">
      <dsp:nvSpPr>
        <dsp:cNvPr id="0" name=""/>
        <dsp:cNvSpPr/>
      </dsp:nvSpPr>
      <dsp:spPr>
        <a:xfrm>
          <a:off x="507895" y="3288476"/>
          <a:ext cx="5078955"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Verstehen Sie</a:t>
          </a:r>
          <a:endParaRPr lang="en-BE" sz="1800" kern="1200" dirty="0"/>
        </a:p>
      </dsp:txBody>
      <dsp:txXfrm>
        <a:off x="1396712" y="3288476"/>
        <a:ext cx="3301321" cy="822119"/>
      </dsp:txXfrm>
    </dsp:sp>
    <dsp:sp modelId="{AA3B6A12-3941-4D7B-90B3-5895514C9AA6}">
      <dsp:nvSpPr>
        <dsp:cNvPr id="0" name=""/>
        <dsp:cNvSpPr/>
      </dsp:nvSpPr>
      <dsp:spPr>
        <a:xfrm>
          <a:off x="0" y="4110595"/>
          <a:ext cx="6094746"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Erinnern Sie sich an</a:t>
          </a:r>
          <a:endParaRPr lang="en-BE" sz="1800" kern="1200" dirty="0"/>
        </a:p>
      </dsp:txBody>
      <dsp:txXfrm>
        <a:off x="1066580" y="4110595"/>
        <a:ext cx="3961585" cy="822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084DC-406E-424D-B13F-CF5D69D82886}">
      <dsp:nvSpPr>
        <dsp:cNvPr id="0" name=""/>
        <dsp:cNvSpPr/>
      </dsp:nvSpPr>
      <dsp:spPr>
        <a:xfrm>
          <a:off x="914399" y="0"/>
          <a:ext cx="10363200" cy="5548705"/>
        </a:xfrm>
        <a:prstGeom prst="rightArrow">
          <a:avLst/>
        </a:prstGeom>
        <a:solidFill>
          <a:schemeClr val="accent6">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F4E371A-E3C3-401C-9C02-84ED92FE3BB3}">
      <dsp:nvSpPr>
        <dsp:cNvPr id="0" name=""/>
        <dsp:cNvSpPr/>
      </dsp:nvSpPr>
      <dsp:spPr>
        <a:xfrm>
          <a:off x="6101"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85000"/>
                  <a:lumOff val="15000"/>
                </a:schemeClr>
              </a:solidFill>
            </a:rPr>
            <a:t>Kognitive Auswirkungen</a:t>
          </a:r>
          <a:endParaRPr lang="en-BE" sz="2400" kern="1200" dirty="0">
            <a:solidFill>
              <a:schemeClr val="tx1">
                <a:lumMod val="85000"/>
                <a:lumOff val="15000"/>
              </a:schemeClr>
            </a:solidFill>
          </a:endParaRPr>
        </a:p>
      </dsp:txBody>
      <dsp:txXfrm>
        <a:off x="114447" y="1772957"/>
        <a:ext cx="2718198" cy="2002790"/>
      </dsp:txXfrm>
    </dsp:sp>
    <dsp:sp modelId="{D58A1CC7-9D9C-4721-B1EC-CEA14550DF3D}">
      <dsp:nvSpPr>
        <dsp:cNvPr id="0" name=""/>
        <dsp:cNvSpPr/>
      </dsp:nvSpPr>
      <dsp:spPr>
        <a:xfrm>
          <a:off x="308773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85000"/>
                  <a:lumOff val="15000"/>
                </a:schemeClr>
              </a:solidFill>
            </a:rPr>
            <a:t>Emotionale Auswirkungen</a:t>
          </a:r>
          <a:endParaRPr lang="en-BE" sz="2400" kern="1200" dirty="0">
            <a:solidFill>
              <a:schemeClr val="tx1">
                <a:lumMod val="85000"/>
                <a:lumOff val="15000"/>
              </a:schemeClr>
            </a:solidFill>
          </a:endParaRPr>
        </a:p>
      </dsp:txBody>
      <dsp:txXfrm>
        <a:off x="3196083" y="1772957"/>
        <a:ext cx="2718198" cy="2002790"/>
      </dsp:txXfrm>
    </dsp:sp>
    <dsp:sp modelId="{754D4F9F-1AA4-40AE-9652-BFDAE51A165D}">
      <dsp:nvSpPr>
        <dsp:cNvPr id="0" name=""/>
        <dsp:cNvSpPr/>
      </dsp:nvSpPr>
      <dsp:spPr>
        <a:xfrm>
          <a:off x="6169372"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85000"/>
                  <a:lumOff val="15000"/>
                </a:schemeClr>
              </a:solidFill>
            </a:rPr>
            <a:t>Entwicklung von Fertigkeiten in der realen Welt</a:t>
          </a:r>
          <a:endParaRPr lang="en-BE" sz="2400" kern="1200" dirty="0">
            <a:solidFill>
              <a:schemeClr val="tx1">
                <a:lumMod val="85000"/>
                <a:lumOff val="15000"/>
              </a:schemeClr>
            </a:solidFill>
          </a:endParaRPr>
        </a:p>
      </dsp:txBody>
      <dsp:txXfrm>
        <a:off x="6277718" y="1772957"/>
        <a:ext cx="2718198" cy="2002790"/>
      </dsp:txXfrm>
    </dsp:sp>
    <dsp:sp modelId="{9412B9E3-AB26-4944-B7B3-C8547B12C6AB}">
      <dsp:nvSpPr>
        <dsp:cNvPr id="0" name=""/>
        <dsp:cNvSpPr/>
      </dsp:nvSpPr>
      <dsp:spPr>
        <a:xfrm>
          <a:off x="925100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lumMod val="85000"/>
                  <a:lumOff val="15000"/>
                </a:schemeClr>
              </a:solidFill>
            </a:rPr>
            <a:t>Selbstregulierung und Selbstwirksamkeit</a:t>
          </a:r>
          <a:endParaRPr lang="en-BE" sz="2400" kern="1200" dirty="0">
            <a:solidFill>
              <a:schemeClr val="tx1">
                <a:lumMod val="85000"/>
                <a:lumOff val="15000"/>
              </a:schemeClr>
            </a:solidFill>
          </a:endParaRPr>
        </a:p>
      </dsp:txBody>
      <dsp:txXfrm>
        <a:off x="9359353" y="1772957"/>
        <a:ext cx="2718198" cy="2002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4012-0BE7-4A45-BBBB-C4C28E0AA445}">
      <dsp:nvSpPr>
        <dsp:cNvPr id="0" name=""/>
        <dsp:cNvSpPr/>
      </dsp:nvSpPr>
      <dsp:spPr>
        <a:xfrm>
          <a:off x="0" y="245765"/>
          <a:ext cx="8010807" cy="842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Höhere kognitive Fähigkeiten</a:t>
          </a:r>
          <a:r>
            <a:rPr lang="en-GB" sz="1600" b="0" i="0" kern="1200" dirty="0"/>
            <a:t>: Umgekehrte Klassenzimmer regen die Schüler zum Denken in höheren Kategorien an und verbessern das kritische Denken, die Problemlösung und die Kreativität.</a:t>
          </a:r>
          <a:endParaRPr lang="en-BE" sz="1600" kern="1200" dirty="0"/>
        </a:p>
      </dsp:txBody>
      <dsp:txXfrm>
        <a:off x="41123" y="286888"/>
        <a:ext cx="7928561" cy="760154"/>
      </dsp:txXfrm>
    </dsp:sp>
    <dsp:sp modelId="{6A09274B-B800-4387-AA38-38CCC9DC2D8B}">
      <dsp:nvSpPr>
        <dsp:cNvPr id="0" name=""/>
        <dsp:cNvSpPr/>
      </dsp:nvSpPr>
      <dsp:spPr>
        <a:xfrm>
          <a:off x="0" y="1134245"/>
          <a:ext cx="8010807" cy="842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a:t>Leistungen in Spezialgebieten</a:t>
          </a:r>
          <a:r>
            <a:rPr lang="en-GB" sz="1600" b="0" i="0" kern="1200"/>
            <a:t>: Studien zeigen, dass sich die Leistungen in bestimmten Bereichen wie Mathematik und Radiologie verbessern, da die Lernenden ein besseres Verständnis erlangen und ihre Fähigkeiten weiterentwickeln.</a:t>
          </a:r>
          <a:endParaRPr lang="en-BE" sz="1600" kern="1200"/>
        </a:p>
      </dsp:txBody>
      <dsp:txXfrm>
        <a:off x="41123" y="1175368"/>
        <a:ext cx="7928561"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746C-24BC-4F7E-9846-F009895B7347}">
      <dsp:nvSpPr>
        <dsp:cNvPr id="0" name=""/>
        <dsp:cNvSpPr/>
      </dsp:nvSpPr>
      <dsp:spPr>
        <a:xfrm>
          <a:off x="0" y="20630"/>
          <a:ext cx="7655910" cy="106177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Flipped Learning wirkt sich positiv auf die Motivation, die Selbstwirksamkeit und das Engagement der Lernenden aus.</a:t>
          </a:r>
          <a:endParaRPr lang="en-BE" sz="2000" kern="1200" dirty="0"/>
        </a:p>
      </dsp:txBody>
      <dsp:txXfrm>
        <a:off x="51832" y="72462"/>
        <a:ext cx="7552246" cy="958111"/>
      </dsp:txXfrm>
    </dsp:sp>
    <dsp:sp modelId="{FAB6E783-C6BA-48AC-AD42-0A2FC8916886}">
      <dsp:nvSpPr>
        <dsp:cNvPr id="0" name=""/>
        <dsp:cNvSpPr/>
      </dsp:nvSpPr>
      <dsp:spPr>
        <a:xfrm>
          <a:off x="0" y="1140005"/>
          <a:ext cx="7655910" cy="106177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Studien zeigen, dass der Enthusiasmus und die Zusammenarbeit der Lernenden zunehmen, was zu einer besseren Lernumgebung führt.</a:t>
          </a:r>
          <a:endParaRPr lang="en-BE" sz="2000" kern="1200"/>
        </a:p>
      </dsp:txBody>
      <dsp:txXfrm>
        <a:off x="51832" y="1191837"/>
        <a:ext cx="7552246" cy="9581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E55A-6173-4338-88E9-3204F68B28AD}">
      <dsp:nvSpPr>
        <dsp:cNvPr id="0" name=""/>
        <dsp:cNvSpPr/>
      </dsp:nvSpPr>
      <dsp:spPr>
        <a:xfrm>
          <a:off x="0" y="294916"/>
          <a:ext cx="8183872" cy="11056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Flipped Classrooms verbessern das Verantwortungsbewusstsein, die Problemlösungsfähigkeit, das kreative Denken und die Kommunikationsfähigkeit der Lernenden in der Berufsbildung.</a:t>
          </a:r>
          <a:endParaRPr lang="en-BE" sz="2100" kern="1200"/>
        </a:p>
      </dsp:txBody>
      <dsp:txXfrm>
        <a:off x="53973" y="348889"/>
        <a:ext cx="8075926" cy="997703"/>
      </dsp:txXfrm>
    </dsp:sp>
    <dsp:sp modelId="{A5E87843-33D2-41F1-A023-2DE7D74D87C2}">
      <dsp:nvSpPr>
        <dsp:cNvPr id="0" name=""/>
        <dsp:cNvSpPr/>
      </dsp:nvSpPr>
      <dsp:spPr>
        <a:xfrm>
          <a:off x="0" y="1461046"/>
          <a:ext cx="8183872" cy="11056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Durch die Simulation realer Arbeitsszenarien fördert das umgedrehte Lernen die Entwicklung der für den Arbeitsplatz erforderlichen Fähigkeiten.</a:t>
          </a:r>
          <a:endParaRPr lang="en-BE" sz="2100" kern="1200"/>
        </a:p>
      </dsp:txBody>
      <dsp:txXfrm>
        <a:off x="53973" y="1515019"/>
        <a:ext cx="8075926" cy="9977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D7FBC-9E95-4628-B9C1-CE24762875EC}">
      <dsp:nvSpPr>
        <dsp:cNvPr id="0" name=""/>
        <dsp:cNvSpPr/>
      </dsp:nvSpPr>
      <dsp:spPr>
        <a:xfrm>
          <a:off x="0" y="24466"/>
          <a:ext cx="7948233" cy="13689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Umgekehrtes Lernen hilft den Schülern, die Kontrolle über ihr Lernen zu übernehmen, indem sie Zeit und Aufgaben effektiv verwalten</a:t>
          </a:r>
          <a:endParaRPr lang="en-BE" sz="2600" kern="1200"/>
        </a:p>
      </dsp:txBody>
      <dsp:txXfrm>
        <a:off x="66824" y="91290"/>
        <a:ext cx="7814585" cy="1235252"/>
      </dsp:txXfrm>
    </dsp:sp>
    <dsp:sp modelId="{D0742096-F9AF-400D-B107-C6EEB640A1AE}">
      <dsp:nvSpPr>
        <dsp:cNvPr id="0" name=""/>
        <dsp:cNvSpPr/>
      </dsp:nvSpPr>
      <dsp:spPr>
        <a:xfrm>
          <a:off x="0" y="1468246"/>
          <a:ext cx="7948233" cy="13689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Berufsschüler in flippigen Klassenzimmern haben eine höhere Wahrscheinlichkeit, durchzuhalten und gute Noten zu erzielen</a:t>
          </a:r>
          <a:endParaRPr lang="en-BE" sz="2600" kern="1200"/>
        </a:p>
      </dsp:txBody>
      <dsp:txXfrm>
        <a:off x="66824" y="1535070"/>
        <a:ext cx="7814585" cy="12352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F3B96-6ADC-495E-A3B7-B9F61C0AA6F9}">
      <dsp:nvSpPr>
        <dsp:cNvPr id="0" name=""/>
        <dsp:cNvSpPr/>
      </dsp:nvSpPr>
      <dsp:spPr>
        <a:xfrm>
          <a:off x="18659" y="2089252"/>
          <a:ext cx="2321642" cy="381266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Praktischer Kompetenzerwerb &gt; Direkter Weg zur Berufsreife</a:t>
          </a:r>
          <a:endParaRPr lang="en-US" sz="2400" kern="1200">
            <a:solidFill>
              <a:schemeClr val="tx1">
                <a:lumMod val="85000"/>
                <a:lumOff val="15000"/>
              </a:schemeClr>
            </a:solidFill>
          </a:endParaRPr>
        </a:p>
      </dsp:txBody>
      <dsp:txXfrm>
        <a:off x="18659" y="2089252"/>
        <a:ext cx="2321642" cy="3812667"/>
      </dsp:txXfrm>
    </dsp:sp>
    <dsp:sp modelId="{03DFED16-A2B9-4ECD-9B76-4A37C16DBD9C}">
      <dsp:nvSpPr>
        <dsp:cNvPr id="0" name=""/>
        <dsp:cNvSpPr/>
      </dsp:nvSpPr>
      <dsp:spPr>
        <a:xfrm>
          <a:off x="2363890"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0670C-6864-4B29-BDB3-9DAE31EEAC05}">
      <dsp:nvSpPr>
        <dsp:cNvPr id="0" name=""/>
        <dsp:cNvSpPr/>
      </dsp:nvSpPr>
      <dsp:spPr>
        <a:xfrm>
          <a:off x="2735725" y="2089252"/>
          <a:ext cx="2321642" cy="381266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Abbau von Qualifikationsdefiziten &gt; Deckung des Bedarfs der Industrie an spezialisiertem Fachwissen</a:t>
          </a:r>
          <a:endParaRPr lang="en-US" sz="2400" kern="1200">
            <a:solidFill>
              <a:schemeClr val="tx1">
                <a:lumMod val="85000"/>
                <a:lumOff val="15000"/>
              </a:schemeClr>
            </a:solidFill>
          </a:endParaRPr>
        </a:p>
      </dsp:txBody>
      <dsp:txXfrm>
        <a:off x="2735725" y="2089252"/>
        <a:ext cx="2321642" cy="3812667"/>
      </dsp:txXfrm>
    </dsp:sp>
    <dsp:sp modelId="{FCC03D5A-94BB-42B0-873F-F1703EE5272D}">
      <dsp:nvSpPr>
        <dsp:cNvPr id="0" name=""/>
        <dsp:cNvSpPr/>
      </dsp:nvSpPr>
      <dsp:spPr>
        <a:xfrm>
          <a:off x="5080956"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2AC3BC-5DCB-41CD-B070-5210C0AADDD9}">
      <dsp:nvSpPr>
        <dsp:cNvPr id="0" name=""/>
        <dsp:cNvSpPr/>
      </dsp:nvSpPr>
      <dsp:spPr>
        <a:xfrm>
          <a:off x="5452791" y="2089252"/>
          <a:ext cx="2321642" cy="381266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Förderung des lebenslangen Lernens &gt; Förderung der kontinuierlichen beruflichen Entwicklung</a:t>
          </a:r>
          <a:endParaRPr lang="en-US" sz="2400" kern="1200">
            <a:solidFill>
              <a:schemeClr val="tx1">
                <a:lumMod val="85000"/>
                <a:lumOff val="15000"/>
              </a:schemeClr>
            </a:solidFill>
          </a:endParaRPr>
        </a:p>
      </dsp:txBody>
      <dsp:txXfrm>
        <a:off x="5452791" y="2089252"/>
        <a:ext cx="2321642" cy="3812667"/>
      </dsp:txXfrm>
    </dsp:sp>
    <dsp:sp modelId="{10DB5D7B-8394-4CF4-A25A-436D25BF5323}">
      <dsp:nvSpPr>
        <dsp:cNvPr id="0" name=""/>
        <dsp:cNvSpPr/>
      </dsp:nvSpPr>
      <dsp:spPr>
        <a:xfrm>
          <a:off x="7798022"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C3C6FF-49E5-402B-A0B4-BE3950ADF989}">
      <dsp:nvSpPr>
        <dsp:cNvPr id="0" name=""/>
        <dsp:cNvSpPr/>
      </dsp:nvSpPr>
      <dsp:spPr>
        <a:xfrm>
          <a:off x="8169857" y="2089252"/>
          <a:ext cx="2321642" cy="381266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a:solidFill>
                <a:schemeClr val="tx1">
                  <a:lumMod val="85000"/>
                  <a:lumOff val="15000"/>
                </a:schemeClr>
              </a:solidFill>
            </a:rPr>
            <a:t>Förderung des Wirtschaftswachstums &gt; Befähigung des Einzelnen zum beruflichen Aufstieg</a:t>
          </a:r>
          <a:endParaRPr lang="en-US" sz="2400" kern="1200" dirty="0">
            <a:solidFill>
              <a:schemeClr val="tx1">
                <a:lumMod val="85000"/>
                <a:lumOff val="15000"/>
              </a:schemeClr>
            </a:solidFill>
          </a:endParaRPr>
        </a:p>
      </dsp:txBody>
      <dsp:txXfrm>
        <a:off x="8169857" y="2089252"/>
        <a:ext cx="2321642" cy="3812667"/>
      </dsp:txXfrm>
    </dsp:sp>
    <dsp:sp modelId="{23D8CED5-7670-441D-ADF7-E815F20D14A4}">
      <dsp:nvSpPr>
        <dsp:cNvPr id="0" name=""/>
        <dsp:cNvSpPr/>
      </dsp:nvSpPr>
      <dsp:spPr>
        <a:xfrm>
          <a:off x="10515088"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25F1E0-CB9A-48E9-9FDE-5ED19B68C578}">
      <dsp:nvSpPr>
        <dsp:cNvPr id="0" name=""/>
        <dsp:cNvSpPr/>
      </dsp:nvSpPr>
      <dsp:spPr>
        <a:xfrm>
          <a:off x="10886924" y="2089252"/>
          <a:ext cx="2321642" cy="381266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Förderung der Arbeitszufriedenheit &gt; Fähigkeiten mit persönlichen und beruflichen Zielen in Einklang bringen</a:t>
          </a:r>
          <a:endParaRPr lang="en-US" sz="2400" kern="1200">
            <a:solidFill>
              <a:schemeClr val="tx1">
                <a:lumMod val="85000"/>
                <a:lumOff val="15000"/>
              </a:schemeClr>
            </a:solidFill>
          </a:endParaRPr>
        </a:p>
      </dsp:txBody>
      <dsp:txXfrm>
        <a:off x="10886924" y="2089252"/>
        <a:ext cx="2321642" cy="3812667"/>
      </dsp:txXfrm>
    </dsp:sp>
    <dsp:sp modelId="{14E0CA49-EEBC-4CED-B4E1-0D33B3CDA4F6}">
      <dsp:nvSpPr>
        <dsp:cNvPr id="0" name=""/>
        <dsp:cNvSpPr/>
      </dsp:nvSpPr>
      <dsp:spPr>
        <a:xfrm>
          <a:off x="13232155"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F62D73-1D62-498B-8EF1-9BD5F644301B}">
      <dsp:nvSpPr>
        <dsp:cNvPr id="0" name=""/>
        <dsp:cNvSpPr/>
      </dsp:nvSpPr>
      <dsp:spPr>
        <a:xfrm>
          <a:off x="13603990" y="2089252"/>
          <a:ext cx="2321642" cy="381266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Gesellschaftliches Wohlergehen fördern &gt; Beitrag zu stabiler Beschäftigung und Wohlstand</a:t>
          </a:r>
          <a:endParaRPr lang="en-US" sz="2400" kern="1200">
            <a:solidFill>
              <a:schemeClr val="tx1">
                <a:lumMod val="85000"/>
                <a:lumOff val="15000"/>
              </a:schemeClr>
            </a:solidFill>
          </a:endParaRPr>
        </a:p>
      </dsp:txBody>
      <dsp:txXfrm>
        <a:off x="13603990" y="2089252"/>
        <a:ext cx="2321642" cy="38126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4DDF086D-2918-A24B-57D3-AFF58B6EEA03}"/>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E5E0067-B492-1A3A-BC5D-1301BEF061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442A0D0A-2A0A-657E-2352-CEBA1570A1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56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AB0CD439-4584-83AB-AF76-294779DF9558}"/>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B8BA9482-44FE-3F05-FD36-CFB988800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A95132F-D6B5-789D-48A5-B66B2E8123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0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13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5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A1D17335-624D-F669-0248-8AE534126F2E}"/>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B156606F-57A8-AE04-0F14-60646E2369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D7ABD1-43D1-8F46-243A-79943302C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2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4E29C0A5-4BC8-4226-703B-9586DEA3548C}"/>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787F7054-7A2A-3A5E-7AC9-AA56E6604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2683936E-B947-4B5C-254B-1ED74A47BA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6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E1D79683-8A6F-D6A1-9D59-DB438EE7FB67}"/>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DDDE5385-BA3C-FDAE-7F10-AA6674D0A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1053BF-8198-5A3A-0422-4045917C79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2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1673A416-8305-556F-2B1E-B8E285E25ED9}"/>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65D5B2FC-1446-5EE5-768A-982FD015CE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C078EE2B-CD1C-9869-1C5D-DF15CA27FC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25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7C67AD9E-48D9-2B78-99F6-443AE21BBB3A}"/>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D0481E8C-D9FD-18B6-227C-BC1F4DEB07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1226B0FD-FE08-EDE8-EFB6-30B5335AC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14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9923CF3E-22C2-A563-05F8-5443DE052ED7}"/>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340D4278-2380-52D7-7200-B88B6C293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3D52D377-E638-2335-C6D3-8001243DF4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40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C7AB470D-B496-694E-3A45-17CF3C7314E2}"/>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DE0EB19F-644F-4B90-F6A0-3DA085C4FB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202AAE42-9CA4-F961-D5ED-66D7B87CC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66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FF329385-C388-82B3-2A48-86A261433A5B}"/>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06B0CC5C-C6E1-EE26-B6E5-896DD6BADE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8EFCDA50-A650-A873-C655-64C6267C43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42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HyJ81FB_wAI?feature=oembed" TargetMode="External"/><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mDz8sdlBP8o?feature=oembed" TargetMode="External"/><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youtu.be/mDz8sdlBP8o?feature=shar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ssph-journal.org/journals/public-health-reviews/articles/10.3389/phrs.2022.1604795/full" TargetMode="External"/><Relationship Id="rId3" Type="http://schemas.openxmlformats.org/officeDocument/2006/relationships/image" Target="../media/image6.png"/><Relationship Id="rId7" Type="http://schemas.openxmlformats.org/officeDocument/2006/relationships/hyperlink" Target="https://www.frontiersin.org/journals/psychology/articles/10.3389/fpsyg.2022.1039025/ful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6.png"/><Relationship Id="rId7" Type="http://schemas.openxmlformats.org/officeDocument/2006/relationships/diagramData" Target="../diagrams/data10.xml"/><Relationship Id="rId12"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diagramDrawing" Target="../diagrams/drawing10.xml"/><Relationship Id="rId5" Type="http://schemas.openxmlformats.org/officeDocument/2006/relationships/image" Target="../media/image8.pn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6.png"/><Relationship Id="rId7" Type="http://schemas.openxmlformats.org/officeDocument/2006/relationships/diagramData" Target="../diagrams/data11.xml"/><Relationship Id="rId12"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diagramDrawing" Target="../diagrams/drawing11.xml"/><Relationship Id="rId5" Type="http://schemas.openxmlformats.org/officeDocument/2006/relationships/image" Target="../media/image8.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hyperlink" Target="https://op.europa.eu/webpub/empl/VET-skills-for-today-and-future/pdf/KE0621179ENN.pdf" TargetMode="External"/><Relationship Id="rId3" Type="http://schemas.openxmlformats.org/officeDocument/2006/relationships/image" Target="../media/image6.png"/><Relationship Id="rId7" Type="http://schemas.openxmlformats.org/officeDocument/2006/relationships/diagramData" Target="../diagrams/data12.xml"/><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diagramDrawing" Target="../diagrams/drawing12.xml"/><Relationship Id="rId5" Type="http://schemas.openxmlformats.org/officeDocument/2006/relationships/image" Target="../media/image8.png"/><Relationship Id="rId10" Type="http://schemas.openxmlformats.org/officeDocument/2006/relationships/diagramColors" Target="../diagrams/colors12.xml"/><Relationship Id="rId4" Type="http://schemas.openxmlformats.org/officeDocument/2006/relationships/image" Target="../media/image1.png"/><Relationship Id="rId9" Type="http://schemas.openxmlformats.org/officeDocument/2006/relationships/diagramQuickStyle" Target="../diagrams/quickStyle12.xml"/><Relationship Id="rId1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3.png"/><Relationship Id="rId5" Type="http://schemas.openxmlformats.org/officeDocument/2006/relationships/image" Target="../media/image18.sv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www.maneuveringthemiddle.com/the-flipped-classroom-and-hybrid-learning/"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3.png"/><Relationship Id="rId2" Type="http://schemas.openxmlformats.org/officeDocument/2006/relationships/notesSlide" Target="../notesSlides/notesSlide4.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8.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scholar.google.com/scholar_lookup?author=H.+Singh&amp;author=S.+Jaswant&amp;author=C.+K.+S.+Singh&amp;author=T.+M.+T.+Mohtar&amp;author=N.+A.+Mostafa&amp;publication_year=2017&amp;title=A+review+of+research+on+flipped+classroom+approach+for+teaching+communication+skills+in+English&amp;journal=Int.+J.+Acad.+Res.+Bus.+Soc.+Sci.&amp;volume=7&amp;" TargetMode="External"/><Relationship Id="rId13"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hyperlink" Target="https://scholar.google.com/scholar_lookup?author=V.+Bhagat&amp;author=H.+Mainul&amp;author=I.+Yasrul&amp;author=H.+Rohayah&amp;author=M.+K.+Che&amp;publication_year=2016&amp;title=Emotional+maturity+of+medical+students+impacting+their+adult+learning+skills+in+a+newly+established+public+medical+school+at+the+east+coast+of+Malaysian+Peninsula&amp;journal=Advances+in+medical+education+and+practice.&amp;volume=7&amp;pages=1-15" TargetMode="Externa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QuickStyle" Target="../diagrams/quickStyle3.xml"/><Relationship Id="rId5" Type="http://schemas.openxmlformats.org/officeDocument/2006/relationships/image" Target="../media/image8.png"/><Relationship Id="rId10" Type="http://schemas.openxmlformats.org/officeDocument/2006/relationships/diagramLayout" Target="../diagrams/layout3.xml"/><Relationship Id="rId4" Type="http://schemas.openxmlformats.org/officeDocument/2006/relationships/image" Target="../media/image1.png"/><Relationship Id="rId9" Type="http://schemas.openxmlformats.org/officeDocument/2006/relationships/diagramData" Target="../diagrams/data3.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diagramDrawing" Target="../diagrams/drawing4.xml"/><Relationship Id="rId5" Type="http://schemas.openxmlformats.org/officeDocument/2006/relationships/image" Target="../media/image8.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image" Target="../media/image6.png"/><Relationship Id="rId21" Type="http://schemas.openxmlformats.org/officeDocument/2006/relationships/diagramColors" Target="../diagrams/colors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hyperlink" Target="https://www.frontiersin.org/journals/psychology/articles/10.3389/fpsyg.2022.1039025/full" TargetMode="External"/><Relationship Id="rId25" Type="http://schemas.openxmlformats.org/officeDocument/2006/relationships/diagramQuickStyle" Target="../diagrams/quickStyle8.xml"/><Relationship Id="rId2" Type="http://schemas.openxmlformats.org/officeDocument/2006/relationships/notesSlide" Target="../notesSlides/notesSlide8.xml"/><Relationship Id="rId16" Type="http://schemas.microsoft.com/office/2007/relationships/diagramDrawing" Target="../diagrams/drawing6.xml"/><Relationship Id="rId20" Type="http://schemas.openxmlformats.org/officeDocument/2006/relationships/diagramQuickStyle" Target="../diagrams/quickStyle7.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diagramDrawing" Target="../diagrams/drawing5.xml"/><Relationship Id="rId24" Type="http://schemas.openxmlformats.org/officeDocument/2006/relationships/diagramLayout" Target="../diagrams/layout8.xml"/><Relationship Id="rId5" Type="http://schemas.openxmlformats.org/officeDocument/2006/relationships/image" Target="../media/image8.png"/><Relationship Id="rId15" Type="http://schemas.openxmlformats.org/officeDocument/2006/relationships/diagramColors" Target="../diagrams/colors6.xml"/><Relationship Id="rId23" Type="http://schemas.openxmlformats.org/officeDocument/2006/relationships/diagramData" Target="../diagrams/data8.xml"/><Relationship Id="rId28" Type="http://schemas.openxmlformats.org/officeDocument/2006/relationships/image" Target="../media/image3.png"/><Relationship Id="rId10" Type="http://schemas.openxmlformats.org/officeDocument/2006/relationships/diagramColors" Target="../diagrams/colors5.xml"/><Relationship Id="rId19" Type="http://schemas.openxmlformats.org/officeDocument/2006/relationships/diagramLayout" Target="../diagrams/layout7.xml"/><Relationship Id="rId4" Type="http://schemas.openxmlformats.org/officeDocument/2006/relationships/image" Target="../media/image1.pn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microsoft.com/office/2007/relationships/diagramDrawing" Target="../diagrams/drawing7.xml"/><Relationship Id="rId27"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6.png"/><Relationship Id="rId7" Type="http://schemas.openxmlformats.org/officeDocument/2006/relationships/diagramData" Target="../diagrams/data9.xml"/><Relationship Id="rId12"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11" Type="http://schemas.microsoft.com/office/2007/relationships/diagramDrawing" Target="../diagrams/drawing9.xml"/><Relationship Id="rId5" Type="http://schemas.openxmlformats.org/officeDocument/2006/relationships/image" Target="../media/image8.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4800" b="1" i="0" u="none" strike="noStrike" cap="none" dirty="0">
                <a:solidFill>
                  <a:srgbClr val="FB8709"/>
                </a:solidFill>
                <a:latin typeface="Arial"/>
                <a:ea typeface="Arial"/>
                <a:cs typeface="Arial"/>
                <a:sym typeface="Arial"/>
              </a:rPr>
              <a:t>Modul 2: Der Flipped-Classroom-Ansatz</a:t>
            </a:r>
            <a:endParaRPr lang="en-GB" sz="4800" b="1" dirty="0">
              <a:solidFill>
                <a:srgbClr val="FB8709"/>
              </a:solidFill>
            </a:endParaRPr>
          </a:p>
          <a:p>
            <a:pPr marL="0" marR="0" lvl="0" indent="0" algn="l" rtl="0">
              <a:spcBef>
                <a:spcPts val="0"/>
              </a:spcBef>
              <a:spcAft>
                <a:spcPts val="0"/>
              </a:spcAft>
              <a:buNone/>
            </a:pPr>
            <a:r>
              <a:rPr lang="en-GB" sz="4800" b="1" i="0" u="none" strike="noStrike" cap="none" dirty="0">
                <a:solidFill>
                  <a:srgbClr val="033C5B"/>
                </a:solidFill>
                <a:latin typeface="Arial"/>
                <a:ea typeface="Arial"/>
                <a:cs typeface="Arial"/>
                <a:sym typeface="Arial"/>
              </a:rPr>
              <a:t>2.2: Die Rolle in der Berufsbildung, Vorteile und Herausforderungen des Flipped Classroom</a:t>
            </a: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658164"/>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dirty="0" err="1">
                <a:solidFill>
                  <a:srgbClr val="053249"/>
                </a:solidFill>
                <a:latin typeface="Arial"/>
                <a:ea typeface="Arial"/>
                <a:cs typeface="Arial"/>
                <a:sym typeface="Arial"/>
              </a:rPr>
              <a:t>CollaboratiVET-Lehrplan</a:t>
            </a:r>
            <a:r>
              <a:rPr lang="en-GB" sz="3499" dirty="0">
                <a:solidFill>
                  <a:srgbClr val="053249"/>
                </a:solidFill>
                <a:latin typeface="Arial"/>
                <a:ea typeface="Arial"/>
                <a:cs typeface="Arial"/>
                <a:sym typeface="Arial"/>
              </a:rPr>
              <a:t> für </a:t>
            </a:r>
            <a:r>
              <a:rPr lang="en-GB" sz="3499" dirty="0" err="1">
                <a:solidFill>
                  <a:srgbClr val="053249"/>
                </a:solidFill>
                <a:latin typeface="Arial"/>
                <a:ea typeface="Arial"/>
                <a:cs typeface="Arial"/>
                <a:sym typeface="Arial"/>
              </a:rPr>
              <a:t>Lehrkraft</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Ausbilder</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Erzieher</a:t>
            </a:r>
            <a:r>
              <a:rPr lang="en-GB" sz="3499" dirty="0">
                <a:solidFill>
                  <a:srgbClr val="053249"/>
                </a:solidFill>
                <a:latin typeface="Arial"/>
                <a:ea typeface="Arial"/>
                <a:cs typeface="Arial"/>
                <a:sym typeface="Arial"/>
              </a:rPr>
              <a:t> in der </a:t>
            </a:r>
            <a:r>
              <a:rPr lang="en-GB" sz="3499" dirty="0" err="1">
                <a:solidFill>
                  <a:srgbClr val="053249"/>
                </a:solidFill>
                <a:latin typeface="Arial"/>
                <a:ea typeface="Arial"/>
                <a:cs typeface="Arial"/>
                <a:sym typeface="Arial"/>
              </a:rPr>
              <a:t>beruflichen</a:t>
            </a:r>
            <a:r>
              <a:rPr lang="en-GB" sz="3499" dirty="0">
                <a:solidFill>
                  <a:srgbClr val="053249"/>
                </a:solidFill>
                <a:latin typeface="Arial"/>
                <a:ea typeface="Arial"/>
                <a:cs typeface="Arial"/>
                <a:sym typeface="Arial"/>
              </a:rPr>
              <a:t> </a:t>
            </a:r>
            <a:r>
              <a:rPr lang="en-GB" sz="3499" dirty="0" err="1">
                <a:solidFill>
                  <a:srgbClr val="053249"/>
                </a:solidFill>
                <a:latin typeface="Arial"/>
                <a:ea typeface="Arial"/>
                <a:cs typeface="Arial"/>
                <a:sym typeface="Arial"/>
              </a:rPr>
              <a:t>Bildung</a:t>
            </a:r>
            <a:r>
              <a:rPr lang="en-GB" sz="3499" dirty="0">
                <a:solidFill>
                  <a:srgbClr val="053249"/>
                </a:solidFill>
                <a:latin typeface="Arial"/>
                <a:ea typeface="Arial"/>
                <a:cs typeface="Arial"/>
                <a:sym typeface="Arial"/>
              </a:rPr>
              <a:t> </a:t>
            </a:r>
            <a:endParaRPr dirty="0"/>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42A0B3AE-94C7-2F32-ECCE-5A504A3FE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5727" y="9182165"/>
            <a:ext cx="1047619" cy="38095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54119C32-B655-AA14-6E1E-2B571B5C385C}"/>
              </a:ext>
            </a:extLst>
          </p:cNvPr>
          <p:cNvPicPr>
            <a:picLocks noChangeAspect="1"/>
          </p:cNvPicPr>
          <p:nvPr/>
        </p:nvPicPr>
        <p:blipFill>
          <a:blip r:embed="rId5"/>
          <a:stretch>
            <a:fillRect/>
          </a:stretch>
        </p:blipFill>
        <p:spPr>
          <a:xfrm>
            <a:off x="494654" y="9292554"/>
            <a:ext cx="3493721" cy="732966"/>
          </a:xfrm>
          <a:prstGeom prst="rect">
            <a:avLst/>
          </a:prstGeom>
        </p:spPr>
      </p:pic>
      <p:pic>
        <p:nvPicPr>
          <p:cNvPr id="4" name="Picture 3" descr="A group of people sitting at a table&#10;&#10;Description automatically generated">
            <a:extLst>
              <a:ext uri="{FF2B5EF4-FFF2-40B4-BE49-F238E27FC236}">
                <a16:creationId xmlns:a16="http://schemas.microsoft.com/office/drawing/2014/main" id="{C4C4010A-6924-9955-93BF-1518DDEC61EB}"/>
              </a:ext>
            </a:extLst>
          </p:cNvPr>
          <p:cNvPicPr>
            <a:picLocks noChangeAspect="1"/>
          </p:cNvPicPr>
          <p:nvPr/>
        </p:nvPicPr>
        <p:blipFill>
          <a:blip r:embed="rId6"/>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2FC4F8C0-8F74-5B16-E146-BB332362A9E6}"/>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85C081BE-978E-857E-2FE5-3222EF183876}"/>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93F3C1BD-AF0B-7347-693A-99278D113BF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DED31308-6746-A166-FF69-F3751C9960B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71A4FD6C-355E-DA6F-A7E9-3AAB1E00862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6E1E2E03-5E96-B830-3314-70D9A709EA55}"/>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44A5A3B1-31B8-50F4-6B6D-883F1DBE5AD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9898AC25-6242-6773-BD95-5CC2060EBFD3}"/>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74FC9F06-38C3-808E-9BC5-FAC2B5F166AA}"/>
              </a:ext>
            </a:extLst>
          </p:cNvPr>
          <p:cNvSpPr txBox="1"/>
          <p:nvPr/>
        </p:nvSpPr>
        <p:spPr>
          <a:xfrm>
            <a:off x="791999" y="1548001"/>
            <a:ext cx="16245741" cy="34797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Überbrückung von Qualifikationen zu Karrieren</a:t>
            </a:r>
            <a:endParaRPr sz="5400" b="1" dirty="0"/>
          </a:p>
        </p:txBody>
      </p:sp>
      <p:sp>
        <p:nvSpPr>
          <p:cNvPr id="452" name="Google Shape;452;p21">
            <a:extLst>
              <a:ext uri="{FF2B5EF4-FFF2-40B4-BE49-F238E27FC236}">
                <a16:creationId xmlns:a16="http://schemas.microsoft.com/office/drawing/2014/main" id="{EA532A2F-8D9C-9DC6-3339-19BB2701D540}"/>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D21D8E2F-53D1-579F-C716-44B96B3BECF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2A6EAD3-2A1A-DE02-7B2C-DFFE88ED6A1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3B6C4C52-1432-69BA-13B6-06869270EAE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6B5D3B04-74E6-BCD5-563F-53A06C532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2D3BBE4-CD69-9DEC-7F3D-3DE96AD4451D}"/>
              </a:ext>
            </a:extLst>
          </p:cNvPr>
          <p:cNvSpPr txBox="1"/>
          <p:nvPr/>
        </p:nvSpPr>
        <p:spPr>
          <a:xfrm>
            <a:off x="928006" y="2546965"/>
            <a:ext cx="14260121"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chemeClr val="tx1"/>
                </a:solidFill>
                <a:latin typeface="Arial"/>
                <a:ea typeface="Arial"/>
                <a:cs typeface="Arial"/>
                <a:sym typeface="Arial"/>
              </a:rPr>
              <a:t>Anwendung von Fertigkeiten in der realen Welt</a:t>
            </a:r>
            <a:r>
              <a:rPr lang="en-GB" sz="2800" i="0" u="none" strike="noStrike" cap="none" dirty="0">
                <a:solidFill>
                  <a:schemeClr val="tx1"/>
                </a:solidFill>
                <a:latin typeface="Arial"/>
                <a:ea typeface="Arial"/>
                <a:cs typeface="Arial"/>
                <a:sym typeface="Arial"/>
              </a:rPr>
              <a:t>: Der Flipped-Classroom-Ansatz bietet den Studierenden die Möglichkeit, theoretisches Wissen auf reale Aufgaben anzuwenden. Indem sie im Unterricht Zeit für praktische Aktivitäten, Simulationen und Fallstudien aufwenden, entwickeln die Lernenden praktische Fähigkeiten, die direkt mit ihrer beruflichen Laufbahn zusammenhängen.</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chemeClr val="tx1"/>
                </a:solidFill>
                <a:latin typeface="Arial"/>
                <a:ea typeface="Arial"/>
                <a:cs typeface="Arial"/>
                <a:sym typeface="Arial"/>
              </a:rPr>
              <a:t>Förderung kritischer beruflicher </a:t>
            </a:r>
            <a:r>
              <a:rPr lang="en-GB" sz="2800" b="1" i="0" u="none" strike="noStrike" cap="none" dirty="0" err="1">
                <a:solidFill>
                  <a:schemeClr val="tx1"/>
                </a:solidFill>
                <a:latin typeface="Arial"/>
                <a:ea typeface="Arial"/>
                <a:cs typeface="Arial"/>
                <a:sym typeface="Arial"/>
              </a:rPr>
              <a:t>Fähigkeiten</a:t>
            </a:r>
            <a:r>
              <a:rPr lang="en-GB" sz="2800" i="0" u="none" strike="noStrike" cap="none" dirty="0">
                <a:solidFill>
                  <a:schemeClr val="tx1"/>
                </a:solidFill>
                <a:latin typeface="Arial"/>
                <a:ea typeface="Arial"/>
                <a:cs typeface="Arial"/>
                <a:sym typeface="Arial"/>
              </a:rPr>
              <a:t>:</a:t>
            </a:r>
            <a:endParaRPr lang="tr-TR" sz="2800" i="0" u="none" strike="noStrike" cap="none" dirty="0">
              <a:solidFill>
                <a:schemeClr val="tx1"/>
              </a:solidFill>
              <a:latin typeface="Arial"/>
              <a:ea typeface="Arial"/>
              <a:cs typeface="Arial"/>
              <a:sym typeface="Arial"/>
            </a:endParaRPr>
          </a:p>
          <a:p>
            <a:pPr marL="457200" marR="0" lvl="0" indent="-457200" algn="l" rtl="0">
              <a:spcBef>
                <a:spcPts val="0"/>
              </a:spcBef>
              <a:spcAft>
                <a:spcPts val="0"/>
              </a:spcAft>
              <a:buClr>
                <a:srgbClr val="000000"/>
              </a:buClr>
              <a:buSzPts val="3200"/>
              <a:buFont typeface="Arial" panose="020B0604020202020204" pitchFamily="34" charset="0"/>
              <a:buChar char="•"/>
            </a:pPr>
            <a:r>
              <a:rPr lang="en-GB" sz="2800" i="0" u="none" strike="noStrike" cap="none" dirty="0">
                <a:solidFill>
                  <a:schemeClr val="tx1"/>
                </a:solidFill>
                <a:latin typeface="Arial"/>
                <a:ea typeface="Arial"/>
                <a:cs typeface="Arial"/>
                <a:sym typeface="Arial"/>
              </a:rPr>
              <a:t> Durch </a:t>
            </a:r>
            <a:r>
              <a:rPr lang="en-GB" sz="2800" i="0" u="none" strike="noStrike" cap="none" dirty="0" err="1">
                <a:solidFill>
                  <a:schemeClr val="tx1"/>
                </a:solidFill>
                <a:latin typeface="Arial"/>
                <a:ea typeface="Arial"/>
                <a:cs typeface="Arial"/>
                <a:sym typeface="Arial"/>
              </a:rPr>
              <a:t>gemeinsame</a:t>
            </a:r>
            <a:r>
              <a:rPr lang="en-GB" sz="2800" i="0" u="none" strike="noStrike" cap="none" dirty="0">
                <a:solidFill>
                  <a:schemeClr val="tx1"/>
                </a:solidFill>
                <a:latin typeface="Arial"/>
                <a:ea typeface="Arial"/>
                <a:cs typeface="Arial"/>
                <a:sym typeface="Arial"/>
              </a:rPr>
              <a:t> </a:t>
            </a:r>
            <a:r>
              <a:rPr lang="en-GB" sz="2800" i="0" u="none" strike="noStrike" cap="none" dirty="0" err="1">
                <a:solidFill>
                  <a:schemeClr val="tx1"/>
                </a:solidFill>
                <a:latin typeface="Arial"/>
                <a:ea typeface="Arial"/>
                <a:cs typeface="Arial"/>
                <a:sym typeface="Arial"/>
              </a:rPr>
              <a:t>Projekte</a:t>
            </a:r>
            <a:r>
              <a:rPr lang="en-GB" sz="2800" i="0" u="none" strike="noStrike" cap="none" dirty="0">
                <a:solidFill>
                  <a:schemeClr val="tx1"/>
                </a:solidFill>
                <a:latin typeface="Arial"/>
                <a:ea typeface="Arial"/>
                <a:cs typeface="Arial"/>
                <a:sym typeface="Arial"/>
              </a:rPr>
              <a:t> und </a:t>
            </a:r>
            <a:r>
              <a:rPr lang="en-GB" sz="2800" i="0" u="none" strike="noStrike" cap="none" dirty="0" err="1">
                <a:solidFill>
                  <a:schemeClr val="tx1"/>
                </a:solidFill>
                <a:latin typeface="Arial"/>
                <a:ea typeface="Arial"/>
                <a:cs typeface="Arial"/>
                <a:sym typeface="Arial"/>
              </a:rPr>
              <a:t>Problemlösungsübungen</a:t>
            </a:r>
            <a:r>
              <a:rPr lang="en-GB" sz="2800" i="0" u="none" strike="noStrike" cap="none" dirty="0">
                <a:solidFill>
                  <a:schemeClr val="tx1"/>
                </a:solidFill>
                <a:latin typeface="Arial"/>
                <a:ea typeface="Arial"/>
                <a:cs typeface="Arial"/>
                <a:sym typeface="Arial"/>
              </a:rPr>
              <a:t> </a:t>
            </a:r>
            <a:endParaRPr lang="tr-TR" sz="2800" dirty="0">
              <a:solidFill>
                <a:schemeClr val="tx1"/>
              </a:solidFill>
            </a:endParaRPr>
          </a:p>
          <a:p>
            <a:pPr marR="0" lvl="0" algn="l" rtl="0">
              <a:spcBef>
                <a:spcPts val="0"/>
              </a:spcBef>
              <a:spcAft>
                <a:spcPts val="0"/>
              </a:spcAft>
              <a:buClr>
                <a:srgbClr val="000000"/>
              </a:buClr>
              <a:buSzPts val="3200"/>
            </a:pPr>
            <a:r>
              <a:rPr lang="en-GB" sz="2800" i="0" u="none" strike="noStrike" cap="none" dirty="0" err="1">
                <a:solidFill>
                  <a:schemeClr val="tx1"/>
                </a:solidFill>
                <a:latin typeface="Arial"/>
                <a:ea typeface="Arial"/>
                <a:cs typeface="Arial"/>
                <a:sym typeface="Arial"/>
              </a:rPr>
              <a:t>hilft</a:t>
            </a:r>
            <a:r>
              <a:rPr lang="en-GB" sz="2800" i="0" u="none" strike="noStrike" cap="none" dirty="0">
                <a:solidFill>
                  <a:schemeClr val="tx1"/>
                </a:solidFill>
                <a:latin typeface="Arial"/>
                <a:ea typeface="Arial"/>
                <a:cs typeface="Arial"/>
                <a:sym typeface="Arial"/>
              </a:rPr>
              <a:t> das </a:t>
            </a:r>
            <a:r>
              <a:rPr lang="en-GB" sz="2800" i="0" u="none" strike="noStrike" cap="none" dirty="0" err="1">
                <a:solidFill>
                  <a:schemeClr val="tx1"/>
                </a:solidFill>
                <a:latin typeface="Arial"/>
                <a:ea typeface="Arial"/>
                <a:cs typeface="Arial"/>
                <a:sym typeface="Arial"/>
              </a:rPr>
              <a:t>umgekehrte</a:t>
            </a:r>
            <a:r>
              <a:rPr lang="en-GB" sz="2800" i="0" u="none" strike="noStrike" cap="none" dirty="0">
                <a:solidFill>
                  <a:schemeClr val="tx1"/>
                </a:solidFill>
                <a:latin typeface="Arial"/>
                <a:ea typeface="Arial"/>
                <a:cs typeface="Arial"/>
                <a:sym typeface="Arial"/>
              </a:rPr>
              <a:t> Modell den </a:t>
            </a:r>
            <a:r>
              <a:rPr lang="en-GB" sz="2800" i="0" u="none" strike="noStrike" cap="none" dirty="0" err="1">
                <a:solidFill>
                  <a:schemeClr val="tx1"/>
                </a:solidFill>
                <a:latin typeface="Arial"/>
                <a:ea typeface="Arial"/>
                <a:cs typeface="Arial"/>
                <a:sym typeface="Arial"/>
              </a:rPr>
              <a:t>Schülern</a:t>
            </a:r>
            <a:r>
              <a:rPr lang="en-GB" sz="2800" i="0" u="none" strike="noStrike" cap="none" dirty="0">
                <a:solidFill>
                  <a:schemeClr val="tx1"/>
                </a:solidFill>
                <a:latin typeface="Arial"/>
                <a:ea typeface="Arial"/>
                <a:cs typeface="Arial"/>
                <a:sym typeface="Arial"/>
              </a:rPr>
              <a:t>, </a:t>
            </a:r>
            <a:r>
              <a:rPr lang="en-GB" sz="2800" i="0" u="none" strike="noStrike" cap="none" dirty="0" err="1">
                <a:solidFill>
                  <a:schemeClr val="tx1"/>
                </a:solidFill>
                <a:latin typeface="Arial"/>
                <a:ea typeface="Arial"/>
                <a:cs typeface="Arial"/>
                <a:sym typeface="Arial"/>
              </a:rPr>
              <a:t>wichtige</a:t>
            </a:r>
            <a:r>
              <a:rPr lang="en-GB" sz="2800" i="0" u="none" strike="noStrike" cap="none" dirty="0">
                <a:solidFill>
                  <a:schemeClr val="tx1"/>
                </a:solidFill>
                <a:latin typeface="Arial"/>
                <a:ea typeface="Arial"/>
                <a:cs typeface="Arial"/>
                <a:sym typeface="Arial"/>
              </a:rPr>
              <a:t> </a:t>
            </a:r>
            <a:r>
              <a:rPr lang="en-GB" sz="2800" i="0" u="none" strike="noStrike" cap="none" dirty="0" err="1">
                <a:solidFill>
                  <a:schemeClr val="tx1"/>
                </a:solidFill>
                <a:latin typeface="Arial"/>
                <a:ea typeface="Arial"/>
                <a:cs typeface="Arial"/>
                <a:sym typeface="Arial"/>
              </a:rPr>
              <a:t>berufliche</a:t>
            </a:r>
            <a:r>
              <a:rPr lang="en-GB" sz="2800" i="0" u="none" strike="noStrike" cap="none" dirty="0">
                <a:solidFill>
                  <a:schemeClr val="tx1"/>
                </a:solidFill>
                <a:latin typeface="Arial"/>
                <a:ea typeface="Arial"/>
                <a:cs typeface="Arial"/>
                <a:sym typeface="Arial"/>
              </a:rPr>
              <a:t> </a:t>
            </a:r>
            <a:endParaRPr lang="tr-TR" sz="2800" dirty="0">
              <a:solidFill>
                <a:schemeClr val="tx1"/>
              </a:solidFill>
            </a:endParaRPr>
          </a:p>
          <a:p>
            <a:pPr marR="0" lvl="0" algn="l" rtl="0">
              <a:spcBef>
                <a:spcPts val="0"/>
              </a:spcBef>
              <a:spcAft>
                <a:spcPts val="0"/>
              </a:spcAft>
              <a:buClr>
                <a:srgbClr val="000000"/>
              </a:buClr>
              <a:buSzPts val="3200"/>
            </a:pPr>
            <a:r>
              <a:rPr lang="en-GB" sz="2800" i="0" u="none" strike="noStrike" cap="none" dirty="0" err="1">
                <a:solidFill>
                  <a:schemeClr val="tx1"/>
                </a:solidFill>
                <a:latin typeface="Arial"/>
                <a:ea typeface="Arial"/>
                <a:cs typeface="Arial"/>
                <a:sym typeface="Arial"/>
              </a:rPr>
              <a:t>Fähigkeiten</a:t>
            </a:r>
            <a:r>
              <a:rPr lang="en-GB" sz="2800" i="0" u="none" strike="noStrike" cap="none" dirty="0">
                <a:solidFill>
                  <a:schemeClr val="tx1"/>
                </a:solidFill>
                <a:latin typeface="Arial"/>
                <a:ea typeface="Arial"/>
                <a:cs typeface="Arial"/>
                <a:sym typeface="Arial"/>
              </a:rPr>
              <a:t> </a:t>
            </a:r>
            <a:r>
              <a:rPr lang="en-GB" sz="2800" i="0" u="none" strike="noStrike" cap="none" dirty="0" err="1">
                <a:solidFill>
                  <a:schemeClr val="tx1"/>
                </a:solidFill>
                <a:latin typeface="Arial"/>
                <a:ea typeface="Arial"/>
                <a:cs typeface="Arial"/>
                <a:sym typeface="Arial"/>
              </a:rPr>
              <a:t>zu</a:t>
            </a:r>
            <a:r>
              <a:rPr lang="en-GB" sz="2800" i="0" u="none" strike="noStrike" cap="none" dirty="0">
                <a:solidFill>
                  <a:schemeClr val="tx1"/>
                </a:solidFill>
                <a:latin typeface="Arial"/>
                <a:ea typeface="Arial"/>
                <a:cs typeface="Arial"/>
                <a:sym typeface="Arial"/>
              </a:rPr>
              <a:t> </a:t>
            </a:r>
            <a:r>
              <a:rPr lang="en-GB" sz="2800" i="0" u="none" strike="noStrike" cap="none" dirty="0" err="1">
                <a:solidFill>
                  <a:schemeClr val="tx1"/>
                </a:solidFill>
                <a:latin typeface="Arial"/>
                <a:ea typeface="Arial"/>
                <a:cs typeface="Arial"/>
                <a:sym typeface="Arial"/>
              </a:rPr>
              <a:t>entwickeln</a:t>
            </a:r>
            <a:r>
              <a:rPr lang="en-GB" sz="2800" i="0" u="none" strike="noStrike" cap="none" dirty="0">
                <a:solidFill>
                  <a:schemeClr val="tx1"/>
                </a:solidFill>
                <a:latin typeface="Arial"/>
                <a:ea typeface="Arial"/>
                <a:cs typeface="Arial"/>
                <a:sym typeface="Arial"/>
              </a:rPr>
              <a:t>, </a:t>
            </a:r>
            <a:r>
              <a:rPr lang="en-GB" sz="2800" i="0" u="none" strike="noStrike" cap="none" dirty="0" err="1">
                <a:solidFill>
                  <a:schemeClr val="tx1"/>
                </a:solidFill>
                <a:latin typeface="Arial"/>
                <a:ea typeface="Arial"/>
                <a:cs typeface="Arial"/>
                <a:sym typeface="Arial"/>
              </a:rPr>
              <a:t>wie</a:t>
            </a:r>
            <a:r>
              <a:rPr lang="en-GB" sz="2800" i="0" u="none" strike="noStrike" cap="none" dirty="0">
                <a:solidFill>
                  <a:schemeClr val="tx1"/>
                </a:solidFill>
                <a:latin typeface="Arial"/>
                <a:ea typeface="Arial"/>
                <a:cs typeface="Arial"/>
                <a:sym typeface="Arial"/>
              </a:rPr>
              <a:t> z. B.: </a:t>
            </a:r>
          </a:p>
          <a:p>
            <a:pPr marL="792000" lvl="8" indent="-457200">
              <a:buSzPts val="3200"/>
              <a:buFont typeface="Arial" panose="020B0604020202020204" pitchFamily="34" charset="0"/>
              <a:buChar char="•"/>
            </a:pPr>
            <a:r>
              <a:rPr lang="en-GB" sz="2800" i="0" u="none" strike="noStrike" cap="none" dirty="0" err="1">
                <a:solidFill>
                  <a:schemeClr val="tx1"/>
                </a:solidFill>
                <a:latin typeface="Arial"/>
                <a:ea typeface="Arial"/>
                <a:cs typeface="Arial"/>
                <a:sym typeface="Arial"/>
              </a:rPr>
              <a:t>Problemlösung</a:t>
            </a:r>
            <a:r>
              <a:rPr lang="en-GB" sz="2800" i="0" u="none" strike="noStrike" cap="none" dirty="0">
                <a:solidFill>
                  <a:schemeClr val="tx1"/>
                </a:solidFill>
                <a:latin typeface="Arial"/>
                <a:ea typeface="Arial"/>
                <a:cs typeface="Arial"/>
                <a:sym typeface="Arial"/>
              </a:rPr>
              <a:t> und kritisches Denken.</a:t>
            </a:r>
          </a:p>
          <a:p>
            <a:pPr marL="792000" lvl="8" indent="-457200">
              <a:buSzPts val="3200"/>
              <a:buFont typeface="Arial" panose="020B0604020202020204" pitchFamily="34" charset="0"/>
              <a:buChar char="•"/>
            </a:pPr>
            <a:r>
              <a:rPr lang="en-GB" sz="2800" i="0" u="none" strike="noStrike" cap="none" dirty="0">
                <a:solidFill>
                  <a:schemeClr val="tx1"/>
                </a:solidFill>
                <a:latin typeface="Arial"/>
                <a:ea typeface="Arial"/>
                <a:cs typeface="Arial"/>
                <a:sym typeface="Arial"/>
              </a:rPr>
              <a:t>Kommunikation und Teamarbeit.</a:t>
            </a:r>
          </a:p>
          <a:p>
            <a:pPr marL="792000" lvl="8" indent="-457200">
              <a:buSzPts val="3200"/>
              <a:buFont typeface="Arial" panose="020B0604020202020204" pitchFamily="34" charset="0"/>
              <a:buChar char="•"/>
            </a:pPr>
            <a:r>
              <a:rPr lang="en-GB" sz="2800" i="0" u="none" strike="noStrike" cap="none" dirty="0">
                <a:solidFill>
                  <a:schemeClr val="tx1"/>
                </a:solidFill>
                <a:latin typeface="Arial"/>
                <a:ea typeface="Arial"/>
                <a:cs typeface="Arial"/>
                <a:sym typeface="Arial"/>
              </a:rPr>
              <a:t>Anpassungsfähigkeit und Selbstmanagement.</a:t>
            </a:r>
          </a:p>
        </p:txBody>
      </p:sp>
      <p:pic>
        <p:nvPicPr>
          <p:cNvPr id="7" name="Picture 6" descr="A diagram of a variety of people&#10;&#10;Description automatically generated with medium confidence">
            <a:extLst>
              <a:ext uri="{FF2B5EF4-FFF2-40B4-BE49-F238E27FC236}">
                <a16:creationId xmlns:a16="http://schemas.microsoft.com/office/drawing/2014/main" id="{12E1E9C2-CD90-5F61-621D-96589AED1889}"/>
              </a:ext>
            </a:extLst>
          </p:cNvPr>
          <p:cNvPicPr>
            <a:picLocks noChangeAspect="1"/>
          </p:cNvPicPr>
          <p:nvPr/>
        </p:nvPicPr>
        <p:blipFill>
          <a:blip r:embed="rId7"/>
          <a:stretch>
            <a:fillRect/>
          </a:stretch>
        </p:blipFill>
        <p:spPr>
          <a:xfrm>
            <a:off x="10945760" y="4802696"/>
            <a:ext cx="6591850" cy="2937339"/>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0F10B500-1BDA-C7DF-BDE9-4146844AE000}"/>
              </a:ext>
            </a:extLst>
          </p:cNvPr>
          <p:cNvPicPr>
            <a:picLocks noChangeAspect="1"/>
          </p:cNvPicPr>
          <p:nvPr/>
        </p:nvPicPr>
        <p:blipFill>
          <a:blip r:embed="rId8"/>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361290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AF43C2FB-649D-3E4A-476A-8E1AD384D1E3}"/>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2B56AF17-EC49-91EE-9C68-BD9D3D12F4D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84FC9451-9E87-E32D-1C23-9BDB43A391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1528894E-C71C-8FF4-F942-4AB5F61D355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37152524-3DA4-5CA7-33BC-EE2C04EA4CE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3B88F81-2BC8-3F88-EE2D-4466FD5E77C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B5E52796-C5FC-D9B5-6755-0B59BB3AC6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ABB97928-B801-092C-C5B4-E3D84A3C6B5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2EE8A061-CF05-8EDC-1591-0BE2F999B9CC}"/>
              </a:ext>
            </a:extLst>
          </p:cNvPr>
          <p:cNvSpPr txBox="1"/>
          <p:nvPr/>
        </p:nvSpPr>
        <p:spPr>
          <a:xfrm>
            <a:off x="791999" y="1548000"/>
            <a:ext cx="16042757" cy="62953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Überbrückung von Qualifikationen zu Karrieren</a:t>
            </a:r>
            <a:endParaRPr sz="5400" b="1" dirty="0"/>
          </a:p>
        </p:txBody>
      </p:sp>
      <p:sp>
        <p:nvSpPr>
          <p:cNvPr id="452" name="Google Shape;452;p21">
            <a:extLst>
              <a:ext uri="{FF2B5EF4-FFF2-40B4-BE49-F238E27FC236}">
                <a16:creationId xmlns:a16="http://schemas.microsoft.com/office/drawing/2014/main" id="{988F5D11-E7D9-3ADF-191C-B8C7FC5C2672}"/>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670A48-25BD-DFC7-A70E-39A39B5E927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2D4CEA8-1363-B6A3-D736-0966F3308AC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6B958EAE-9F73-5231-EF92-AF5C1A9571F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D35AFFF0-3491-41CC-E6E1-189F22853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A43226D4-F43F-14C6-0B56-F43ABE331A6C}"/>
              </a:ext>
            </a:extLst>
          </p:cNvPr>
          <p:cNvSpPr txBox="1"/>
          <p:nvPr/>
        </p:nvSpPr>
        <p:spPr>
          <a:xfrm>
            <a:off x="928006" y="2546965"/>
            <a:ext cx="15558490"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rgbClr val="000000"/>
                </a:solidFill>
                <a:latin typeface="Arial"/>
                <a:ea typeface="Arial"/>
                <a:cs typeface="Arial"/>
                <a:sym typeface="Arial"/>
              </a:rPr>
              <a:t>Personalisiertes Lernen für die Berufsreife</a:t>
            </a:r>
            <a:r>
              <a:rPr lang="en-GB" sz="2800" i="0" u="none" strike="noStrike" cap="none" dirty="0">
                <a:solidFill>
                  <a:srgbClr val="000000"/>
                </a:solidFill>
                <a:latin typeface="Arial"/>
                <a:ea typeface="Arial"/>
                <a:cs typeface="Arial"/>
                <a:sym typeface="Arial"/>
              </a:rPr>
              <a:t>: Der "Flipped"-Ansatz ermöglicht es den Schülern, in ihrem eigenen Tempo mit den vorbereitenden Materialien zu lernen, um sicherzustellen, dass sie die grundlegenden Fähigkeiten beherrschen, bevor sie sie im Unterricht anwenden. Auf diese Weise werden sie auf die spezifischen Anforderungen der von ihnen gewählten Berufe vorbereitet und sind nach ihrem Abschluss bereit für den Arbeitsmarkt.</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rgbClr val="000000"/>
                </a:solidFill>
                <a:latin typeface="Arial"/>
                <a:ea typeface="Arial"/>
                <a:cs typeface="Arial"/>
                <a:sym typeface="Arial"/>
              </a:rPr>
              <a:t>Ausrichtung auf die Industrie</a:t>
            </a:r>
            <a:r>
              <a:rPr lang="en-GB" sz="2800" i="0" u="none" strike="noStrike" cap="none" dirty="0">
                <a:solidFill>
                  <a:srgbClr val="000000"/>
                </a:solidFill>
                <a:latin typeface="Arial"/>
                <a:ea typeface="Arial"/>
                <a:cs typeface="Arial"/>
                <a:sym typeface="Arial"/>
              </a:rPr>
              <a:t>: Die Lehrkräfte können die Flipped-Classroom-Aktivitäten an Industriestandards und neuen Trends ausrichten und so sicherstellen, dass die Lernenden auf die neuesten Technologien und Praktiken am Arbeitsplatz vorbereitet sind.</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rgbClr val="000000"/>
                </a:solidFill>
                <a:latin typeface="Arial"/>
                <a:ea typeface="Arial"/>
                <a:cs typeface="Arial"/>
                <a:sym typeface="Arial"/>
              </a:rPr>
              <a:t>Lebenslanges Lernen</a:t>
            </a:r>
            <a:r>
              <a:rPr lang="en-GB" sz="2800" i="0" u="none" strike="noStrike" cap="none" dirty="0">
                <a:solidFill>
                  <a:srgbClr val="000000"/>
                </a:solidFill>
                <a:latin typeface="Arial"/>
                <a:ea typeface="Arial"/>
                <a:cs typeface="Arial"/>
                <a:sym typeface="Arial"/>
              </a:rPr>
              <a:t>: Durch die Förderung des selbstgesteuerten Lernens fördert das umgekehrte Modell eine Mentalität des kontinuierlichen Lernens, die unerlässlich ist, um auf einem sich entwickelnden Arbeitsmarkt wettbewerbsfähig zu bleiben.</a:t>
            </a:r>
          </a:p>
        </p:txBody>
      </p:sp>
      <p:pic>
        <p:nvPicPr>
          <p:cNvPr id="7" name="Picture 6" descr="Blue text on a white background&#10;&#10;Description automatically generated">
            <a:extLst>
              <a:ext uri="{FF2B5EF4-FFF2-40B4-BE49-F238E27FC236}">
                <a16:creationId xmlns:a16="http://schemas.microsoft.com/office/drawing/2014/main" id="{415DC946-85C2-2E47-9147-274455C5B092}"/>
              </a:ext>
            </a:extLst>
          </p:cNvPr>
          <p:cNvPicPr>
            <a:picLocks noChangeAspect="1"/>
          </p:cNvPicPr>
          <p:nvPr/>
        </p:nvPicPr>
        <p:blipFill>
          <a:blip r:embed="rId7"/>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371765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791999" y="1548000"/>
            <a:ext cx="16987475" cy="5949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Überbrückung von Qualifikationen zu Karrieren</a:t>
            </a:r>
            <a:endParaRPr sz="5400" b="1" dirty="0"/>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90A38B3E-5675-3391-8887-D089DC2739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28007" y="254696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Das Ende der Vorlesungen, wie wir sie kennen? Umgekehrte Klassenzimmer an Business Schools</a:t>
            </a:r>
            <a:endParaRPr sz="3200" b="1" i="0" u="none" strike="noStrike" cap="none" dirty="0">
              <a:solidFill>
                <a:srgbClr val="121212"/>
              </a:solidFill>
              <a:latin typeface="Arial"/>
              <a:ea typeface="Arial"/>
              <a:cs typeface="Arial"/>
              <a:sym typeface="Arial"/>
            </a:endParaRPr>
          </a:p>
        </p:txBody>
      </p:sp>
      <p:pic>
        <p:nvPicPr>
          <p:cNvPr id="8" name="Picture 7">
            <a:extLst>
              <a:ext uri="{FF2B5EF4-FFF2-40B4-BE49-F238E27FC236}">
                <a16:creationId xmlns:a16="http://schemas.microsoft.com/office/drawing/2014/main" id="{E9588501-6F22-D061-B9EF-820562C08BF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07480" y="8241148"/>
            <a:ext cx="5273040" cy="365760"/>
          </a:xfrm>
          <a:prstGeom prst="rect">
            <a:avLst/>
          </a:prstGeom>
          <a:noFill/>
          <a:ln>
            <a:noFill/>
          </a:ln>
        </p:spPr>
      </p:pic>
      <p:pic>
        <p:nvPicPr>
          <p:cNvPr id="9" name="Online Media 8" title="End of Lectures As We Know Them? - UNSW Business School Flipped Classrooms">
            <a:hlinkClick r:id="" action="ppaction://media"/>
            <a:extLst>
              <a:ext uri="{FF2B5EF4-FFF2-40B4-BE49-F238E27FC236}">
                <a16:creationId xmlns:a16="http://schemas.microsoft.com/office/drawing/2014/main" id="{2859F3C6-F554-80FB-3655-EE696CF9C8DE}"/>
              </a:ext>
            </a:extLst>
          </p:cNvPr>
          <p:cNvPicPr>
            <a:picLocks noRot="1" noChangeAspect="1"/>
          </p:cNvPicPr>
          <p:nvPr>
            <a:videoFile r:link="rId1"/>
          </p:nvPr>
        </p:nvPicPr>
        <p:blipFill>
          <a:blip r:embed="rId9"/>
          <a:stretch>
            <a:fillRect/>
          </a:stretch>
        </p:blipFill>
        <p:spPr>
          <a:xfrm>
            <a:off x="4864528" y="3035917"/>
            <a:ext cx="8558943" cy="4835803"/>
          </a:xfrm>
          <a:prstGeom prst="rect">
            <a:avLst/>
          </a:prstGeom>
        </p:spPr>
      </p:pic>
      <p:pic>
        <p:nvPicPr>
          <p:cNvPr id="7" name="Picture 6" descr="Blue text on a white background&#10;&#10;Description automatically generated">
            <a:extLst>
              <a:ext uri="{FF2B5EF4-FFF2-40B4-BE49-F238E27FC236}">
                <a16:creationId xmlns:a16="http://schemas.microsoft.com/office/drawing/2014/main" id="{B9F5A913-1DC7-EE4C-AD67-81E2D989998D}"/>
              </a:ext>
            </a:extLst>
          </p:cNvPr>
          <p:cNvPicPr>
            <a:picLocks noChangeAspect="1"/>
          </p:cNvPicPr>
          <p:nvPr/>
        </p:nvPicPr>
        <p:blipFill>
          <a:blip r:embed="rId10"/>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25721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791999" y="1548000"/>
            <a:ext cx="16632765" cy="49191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Überbrückung von Qualifikationen zu Karrieren</a:t>
            </a:r>
            <a:endParaRPr sz="5400" b="1" dirty="0"/>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90A38B3E-5675-3391-8887-D089DC2739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28007" y="254696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Berufsschüler mit dem "Flipped Classroom" ansprechen</a:t>
            </a:r>
            <a:endParaRPr sz="3200" b="1" i="0" u="none" strike="noStrike" cap="none" dirty="0">
              <a:solidFill>
                <a:srgbClr val="121212"/>
              </a:solidFill>
              <a:latin typeface="Arial"/>
              <a:ea typeface="Arial"/>
              <a:cs typeface="Arial"/>
              <a:sym typeface="Arial"/>
            </a:endParaRPr>
          </a:p>
        </p:txBody>
      </p:sp>
      <p:pic>
        <p:nvPicPr>
          <p:cNvPr id="7" name="Online Media 6" title="Engaging Vocational Students with the Flipped Classroom">
            <a:hlinkClick r:id="" action="ppaction://media"/>
            <a:extLst>
              <a:ext uri="{FF2B5EF4-FFF2-40B4-BE49-F238E27FC236}">
                <a16:creationId xmlns:a16="http://schemas.microsoft.com/office/drawing/2014/main" id="{3044DA5E-C43E-2088-362B-AC1C346E7117}"/>
              </a:ext>
            </a:extLst>
          </p:cNvPr>
          <p:cNvPicPr>
            <a:picLocks noRot="1" noChangeAspect="1"/>
          </p:cNvPicPr>
          <p:nvPr>
            <a:videoFile r:link="rId1"/>
          </p:nvPr>
        </p:nvPicPr>
        <p:blipFill>
          <a:blip r:embed="rId8"/>
          <a:stretch>
            <a:fillRect/>
          </a:stretch>
        </p:blipFill>
        <p:spPr>
          <a:xfrm>
            <a:off x="5334000" y="3301570"/>
            <a:ext cx="7620000" cy="4305300"/>
          </a:xfrm>
          <a:prstGeom prst="rect">
            <a:avLst/>
          </a:prstGeom>
        </p:spPr>
      </p:pic>
      <p:sp>
        <p:nvSpPr>
          <p:cNvPr id="11" name="TextBox 10">
            <a:extLst>
              <a:ext uri="{FF2B5EF4-FFF2-40B4-BE49-F238E27FC236}">
                <a16:creationId xmlns:a16="http://schemas.microsoft.com/office/drawing/2014/main" id="{F73A9E8A-78D2-F425-D2BD-07BEE3464FDA}"/>
              </a:ext>
            </a:extLst>
          </p:cNvPr>
          <p:cNvSpPr txBox="1"/>
          <p:nvPr/>
        </p:nvSpPr>
        <p:spPr>
          <a:xfrm>
            <a:off x="7151427" y="7699299"/>
            <a:ext cx="9253182" cy="276999"/>
          </a:xfrm>
          <a:prstGeom prst="rect">
            <a:avLst/>
          </a:prstGeom>
          <a:noFill/>
        </p:spPr>
        <p:txBody>
          <a:bodyPr wrap="square">
            <a:spAutoFit/>
          </a:bodyPr>
          <a:lstStyle/>
          <a:p>
            <a:r>
              <a:rPr lang="en-GB" sz="1200" i="1" dirty="0"/>
              <a:t>Quelle: </a:t>
            </a:r>
            <a:r>
              <a:rPr lang="en-BE" sz="1200" i="1" dirty="0">
                <a:hlinkClick r:id="rId9"/>
              </a:rPr>
              <a:t>https:</a:t>
            </a:r>
            <a:r>
              <a:rPr lang="en-GB" sz="1200" i="1" dirty="0"/>
              <a:t>//youtu.be/mDz8sdlBP8o?feature=shared </a:t>
            </a:r>
            <a:endParaRPr lang="en-BE" sz="1200" i="1" dirty="0"/>
          </a:p>
        </p:txBody>
      </p:sp>
      <p:pic>
        <p:nvPicPr>
          <p:cNvPr id="8" name="Picture 7" descr="Blue text on a white background&#10;&#10;Description automatically generated">
            <a:extLst>
              <a:ext uri="{FF2B5EF4-FFF2-40B4-BE49-F238E27FC236}">
                <a16:creationId xmlns:a16="http://schemas.microsoft.com/office/drawing/2014/main" id="{E7A1FCCA-35D0-24CD-2171-7109791703E6}"/>
              </a:ext>
            </a:extLst>
          </p:cNvPr>
          <p:cNvPicPr>
            <a:picLocks noChangeAspect="1"/>
          </p:cNvPicPr>
          <p:nvPr/>
        </p:nvPicPr>
        <p:blipFill>
          <a:blip r:embed="rId10"/>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37784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3695106E-F035-68E7-1062-84C17BA2F2ED}"/>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176EE384-7E93-659A-C4ED-75FDF80D8354}"/>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019599A1-8E9F-CDEA-0206-E3E6E4585164}"/>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C9206EA6-B677-6002-5D92-C7C855466B5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11C6F00F-1714-40EC-D85D-A74DC7EDF74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741199B5-F70D-D466-367D-BFE8966A3547}"/>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FA19A25-4A37-E033-1FE9-AE5BE4A5AA5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A8CEF2C4-CBD1-728D-424D-3A7A9AC9B556}"/>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6A3B1436-A713-25FE-E5F5-91F76D49B69F}"/>
              </a:ext>
            </a:extLst>
          </p:cNvPr>
          <p:cNvSpPr txBox="1"/>
          <p:nvPr/>
        </p:nvSpPr>
        <p:spPr>
          <a:xfrm>
            <a:off x="791999" y="1548000"/>
            <a:ext cx="18149143"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0" i="0" u="none" strike="noStrike" cap="none" dirty="0">
                <a:solidFill>
                  <a:srgbClr val="033C5B"/>
                </a:solidFill>
                <a:latin typeface="Arial"/>
                <a:ea typeface="Arial"/>
                <a:cs typeface="Arial"/>
                <a:sym typeface="Arial"/>
              </a:rPr>
              <a:t>Bedeutung des Flipped-Ansatzes in </a:t>
            </a:r>
            <a:r>
              <a:rPr lang="en-GB" sz="4800" dirty="0">
                <a:solidFill>
                  <a:srgbClr val="033C5B"/>
                </a:solidFill>
              </a:rPr>
              <a:t>bestimmten Bereichen</a:t>
            </a:r>
          </a:p>
          <a:p>
            <a:pPr marL="0" marR="0" lvl="0" indent="0" algn="l" rtl="0">
              <a:spcBef>
                <a:spcPts val="0"/>
              </a:spcBef>
              <a:spcAft>
                <a:spcPts val="0"/>
              </a:spcAft>
              <a:buClr>
                <a:srgbClr val="033C5B"/>
              </a:buClr>
              <a:buSzPts val="4000"/>
              <a:buFont typeface="Arial"/>
              <a:buNone/>
            </a:pPr>
            <a:r>
              <a:rPr lang="en-GB" sz="4800" b="0" i="1" u="none" strike="noStrike" cap="none" dirty="0">
                <a:solidFill>
                  <a:srgbClr val="033C5B"/>
                </a:solidFill>
                <a:latin typeface="Arial"/>
                <a:ea typeface="Arial"/>
                <a:cs typeface="Arial"/>
                <a:sym typeface="Arial"/>
              </a:rPr>
              <a:t>Fallstudien</a:t>
            </a:r>
            <a:endParaRPr sz="4800" b="0" i="1" u="none" strike="noStrike" cap="none" dirty="0">
              <a:solidFill>
                <a:srgbClr val="033C5B"/>
              </a:solidFill>
              <a:latin typeface="Arial"/>
              <a:ea typeface="Arial"/>
              <a:cs typeface="Arial"/>
              <a:sym typeface="Arial"/>
            </a:endParaRPr>
          </a:p>
        </p:txBody>
      </p:sp>
      <p:sp>
        <p:nvSpPr>
          <p:cNvPr id="466" name="Google Shape;466;p22">
            <a:extLst>
              <a:ext uri="{FF2B5EF4-FFF2-40B4-BE49-F238E27FC236}">
                <a16:creationId xmlns:a16="http://schemas.microsoft.com/office/drawing/2014/main" id="{EB53336C-E5D8-A8A6-FD07-C80672FD90B2}"/>
              </a:ext>
            </a:extLst>
          </p:cNvPr>
          <p:cNvSpPr txBox="1"/>
          <p:nvPr/>
        </p:nvSpPr>
        <p:spPr>
          <a:xfrm>
            <a:off x="942621" y="5255172"/>
            <a:ext cx="15948000" cy="2120137"/>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2800" i="0" u="none" strike="noStrike" cap="none" dirty="0">
                <a:solidFill>
                  <a:srgbClr val="000000"/>
                </a:solidFill>
                <a:latin typeface="Arial"/>
                <a:ea typeface="Arial"/>
                <a:cs typeface="Arial"/>
                <a:sym typeface="Arial"/>
              </a:rPr>
              <a:t>Andere Beispiele:</a:t>
            </a:r>
          </a:p>
          <a:p>
            <a:pPr marL="457200" marR="0" lvl="0" indent="-457200" algn="l" rtl="0">
              <a:spcBef>
                <a:spcPts val="0"/>
              </a:spcBef>
              <a:spcAft>
                <a:spcPts val="0"/>
              </a:spcAft>
              <a:buClr>
                <a:srgbClr val="000000"/>
              </a:buClr>
              <a:buSzPts val="3200"/>
              <a:buFont typeface="Noto Sans Symbols"/>
              <a:buChar char="▪"/>
            </a:pPr>
            <a:r>
              <a:rPr lang="en-GB" sz="2800" i="0" u="none" strike="noStrike" cap="none" dirty="0">
                <a:solidFill>
                  <a:srgbClr val="000000"/>
                </a:solidFill>
                <a:latin typeface="Arial"/>
                <a:ea typeface="Arial"/>
                <a:cs typeface="Arial"/>
                <a:sym typeface="Arial"/>
              </a:rPr>
              <a:t>Umgekehrtes Lernen hat sich in </a:t>
            </a:r>
            <a:r>
              <a:rPr lang="en-GB" sz="2800" b="1" i="0" u="none" strike="noStrike" cap="none" dirty="0">
                <a:solidFill>
                  <a:srgbClr val="000000"/>
                </a:solidFill>
                <a:latin typeface="Arial"/>
                <a:ea typeface="Arial"/>
                <a:cs typeface="Arial"/>
                <a:sym typeface="Arial"/>
              </a:rPr>
              <a:t>technischen </a:t>
            </a:r>
            <a:r>
              <a:rPr lang="en-GB" sz="2800" i="0" u="none" strike="noStrike" cap="none" dirty="0">
                <a:solidFill>
                  <a:srgbClr val="000000"/>
                </a:solidFill>
                <a:latin typeface="Arial"/>
                <a:ea typeface="Arial"/>
                <a:cs typeface="Arial"/>
                <a:sym typeface="Arial"/>
              </a:rPr>
              <a:t>und </a:t>
            </a:r>
            <a:r>
              <a:rPr lang="en-GB" sz="2800" b="1" i="0" u="none" strike="noStrike" cap="none" dirty="0">
                <a:solidFill>
                  <a:srgbClr val="000000"/>
                </a:solidFill>
                <a:latin typeface="Arial"/>
                <a:ea typeface="Arial"/>
                <a:cs typeface="Arial"/>
                <a:sym typeface="Arial"/>
              </a:rPr>
              <a:t>gesundheitlichen Bereichen </a:t>
            </a:r>
            <a:r>
              <a:rPr lang="en-GB" sz="2800" i="0" u="none" strike="noStrike" cap="none" dirty="0">
                <a:solidFill>
                  <a:srgbClr val="000000"/>
                </a:solidFill>
                <a:latin typeface="Arial"/>
                <a:ea typeface="Arial"/>
                <a:cs typeface="Arial"/>
                <a:sym typeface="Arial"/>
              </a:rPr>
              <a:t>als besonders effektiv erwiesen, da es sowohl das theoretische als auch das praktische Wissen verbessert</a:t>
            </a:r>
          </a:p>
          <a:p>
            <a:pPr marL="457200" marR="0" lvl="0" indent="-457200" algn="l" rtl="0">
              <a:spcBef>
                <a:spcPts val="0"/>
              </a:spcBef>
              <a:spcAft>
                <a:spcPts val="0"/>
              </a:spcAft>
              <a:buClr>
                <a:srgbClr val="000000"/>
              </a:buClr>
              <a:buSzPts val="3200"/>
              <a:buFont typeface="Noto Sans Symbols"/>
              <a:buChar char="▪"/>
            </a:pPr>
            <a:r>
              <a:rPr lang="en-GB" sz="2800" i="0" u="none" strike="noStrike" cap="none" dirty="0">
                <a:solidFill>
                  <a:srgbClr val="121212"/>
                </a:solidFill>
                <a:latin typeface="Arial"/>
                <a:ea typeface="Arial"/>
                <a:cs typeface="Arial"/>
                <a:sym typeface="Arial"/>
              </a:rPr>
              <a:t>Lernende in den Bereichen </a:t>
            </a:r>
            <a:r>
              <a:rPr lang="en-GB" sz="2800" b="1" i="0" u="none" strike="noStrike" cap="none" dirty="0">
                <a:solidFill>
                  <a:srgbClr val="121212"/>
                </a:solidFill>
                <a:latin typeface="Arial"/>
                <a:ea typeface="Arial"/>
                <a:cs typeface="Arial"/>
                <a:sym typeface="Arial"/>
              </a:rPr>
              <a:t>Technik </a:t>
            </a:r>
            <a:r>
              <a:rPr lang="en-GB" sz="2800" i="0" u="none" strike="noStrike" cap="none" dirty="0">
                <a:solidFill>
                  <a:srgbClr val="121212"/>
                </a:solidFill>
                <a:latin typeface="Arial"/>
                <a:ea typeface="Arial"/>
                <a:cs typeface="Arial"/>
                <a:sym typeface="Arial"/>
              </a:rPr>
              <a:t>und </a:t>
            </a:r>
            <a:r>
              <a:rPr lang="en-GB" sz="2800" b="1" i="0" u="none" strike="noStrike" cap="none" dirty="0">
                <a:solidFill>
                  <a:srgbClr val="121212"/>
                </a:solidFill>
                <a:latin typeface="Arial"/>
                <a:ea typeface="Arial"/>
                <a:cs typeface="Arial"/>
                <a:sym typeface="Arial"/>
              </a:rPr>
              <a:t>Landwirtschaft </a:t>
            </a:r>
            <a:r>
              <a:rPr lang="en-GB" sz="2800" i="0" u="none" strike="noStrike" cap="none" dirty="0">
                <a:solidFill>
                  <a:srgbClr val="121212"/>
                </a:solidFill>
                <a:latin typeface="Arial"/>
                <a:ea typeface="Arial"/>
                <a:cs typeface="Arial"/>
                <a:sym typeface="Arial"/>
              </a:rPr>
              <a:t>profitieren von der Flexibilität der Methode und der Betonung von kritischem Denken und Problemlösung.</a:t>
            </a:r>
            <a:endParaRPr sz="2800" i="0" u="none" strike="noStrike" cap="none" dirty="0">
              <a:solidFill>
                <a:srgbClr val="121212"/>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15AAB827-36AE-1340-A887-AA59FFC2A9A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9868A2E5-A67F-AD66-5374-99825D29216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D2C121C3-CA87-022A-DC18-2A925F8E2E5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EFE9F5A-BCA1-B8BF-B05A-903D1E8A6D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897C5420-2485-AA46-14EB-A710D95DF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3B3B6782-7F03-CFFE-EA44-6E955B1216DA}"/>
              </a:ext>
            </a:extLst>
          </p:cNvPr>
          <p:cNvSpPr txBox="1"/>
          <p:nvPr/>
        </p:nvSpPr>
        <p:spPr>
          <a:xfrm>
            <a:off x="4517409" y="8362829"/>
            <a:ext cx="9253182" cy="276999"/>
          </a:xfrm>
          <a:prstGeom prst="rect">
            <a:avLst/>
          </a:prstGeom>
          <a:noFill/>
        </p:spPr>
        <p:txBody>
          <a:bodyPr wrap="square">
            <a:spAutoFit/>
          </a:bodyPr>
          <a:lstStyle/>
          <a:p>
            <a:r>
              <a:rPr lang="en-GB" sz="1200" b="0" i="0" dirty="0">
                <a:solidFill>
                  <a:srgbClr val="282828"/>
                </a:solidFill>
                <a:effectLst/>
                <a:latin typeface="MuseoSans"/>
              </a:rPr>
              <a:t>Quelle: Eine konzeptionelle Überprüfung der Effektivität des umgedrehten Lernens in Bezug auf die kognitiven Fähigkeiten und emotionalen Zustände von Berufsschülern. </a:t>
            </a:r>
            <a:r>
              <a:rPr lang="en-GB" sz="1200" b="0" i="0" dirty="0">
                <a:solidFill>
                  <a:srgbClr val="282828"/>
                </a:solidFill>
                <a:effectLst/>
                <a:latin typeface="MuseoSans"/>
                <a:hlinkClick r:id="rId7"/>
              </a:rPr>
              <a:t>Hier </a:t>
            </a:r>
            <a:r>
              <a:rPr lang="en-GB" sz="1200" b="0" i="0" dirty="0">
                <a:solidFill>
                  <a:srgbClr val="282828"/>
                </a:solidFill>
                <a:effectLst/>
                <a:latin typeface="MuseoSans"/>
              </a:rPr>
              <a:t>verfügbar.</a:t>
            </a:r>
            <a:endParaRPr lang="en-BE" sz="1200" dirty="0"/>
          </a:p>
        </p:txBody>
      </p:sp>
      <p:sp>
        <p:nvSpPr>
          <p:cNvPr id="7" name="Google Shape;466;p22">
            <a:extLst>
              <a:ext uri="{FF2B5EF4-FFF2-40B4-BE49-F238E27FC236}">
                <a16:creationId xmlns:a16="http://schemas.microsoft.com/office/drawing/2014/main" id="{A9B93411-3B47-21AC-0B7F-B26A22CF3950}"/>
              </a:ext>
            </a:extLst>
          </p:cNvPr>
          <p:cNvSpPr txBox="1"/>
          <p:nvPr/>
        </p:nvSpPr>
        <p:spPr>
          <a:xfrm>
            <a:off x="818920" y="3234240"/>
            <a:ext cx="15948000" cy="2723629"/>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Noto Sans Symbols"/>
              <a:buChar char="▪"/>
            </a:pPr>
            <a:r>
              <a:rPr lang="en-GB" sz="2800" i="0" u="none" strike="noStrike" cap="none" dirty="0">
                <a:solidFill>
                  <a:srgbClr val="000000"/>
                </a:solidFill>
                <a:latin typeface="Arial"/>
                <a:ea typeface="Arial"/>
                <a:cs typeface="Arial"/>
                <a:sym typeface="Arial"/>
              </a:rPr>
              <a:t>An der Universität Maastricht (Niederlande) wurden in einer Studie die Vorteile des "Flipped"-Ansatzes ermittelt. Obwohl sie sich in erster Linie auf die öffentliche Gesundheitserziehung konzentrierte, wurde die Anwendung von Flipped-Classroom-Formaten in beruflichen Kontexten erforscht. Weitere Informationen finden Sie </a:t>
            </a:r>
            <a:r>
              <a:rPr lang="en-GB" sz="2800" i="0" u="none" strike="noStrike" cap="none" dirty="0">
                <a:solidFill>
                  <a:srgbClr val="000000"/>
                </a:solidFill>
                <a:latin typeface="Arial"/>
                <a:ea typeface="Arial"/>
                <a:cs typeface="Arial"/>
                <a:sym typeface="Arial"/>
                <a:hlinkClick r:id="rId8"/>
              </a:rPr>
              <a:t>hier</a:t>
            </a:r>
            <a:r>
              <a:rPr lang="en-GB" sz="2800" i="0" u="none" strike="noStrike" cap="none" dirty="0">
                <a:solidFill>
                  <a:srgbClr val="000000"/>
                </a:solidFill>
                <a:latin typeface="Arial"/>
                <a:ea typeface="Arial"/>
                <a:cs typeface="Arial"/>
                <a:sym typeface="Arial"/>
              </a:rPr>
              <a:t>.</a:t>
            </a:r>
            <a:endParaRPr sz="2800" i="0" u="none" strike="noStrike" cap="none" dirty="0">
              <a:solidFill>
                <a:srgbClr val="121212"/>
              </a:solidFill>
              <a:latin typeface="Arial"/>
              <a:ea typeface="Arial"/>
              <a:cs typeface="Arial"/>
              <a:sym typeface="Arial"/>
            </a:endParaRPr>
          </a:p>
        </p:txBody>
      </p:sp>
      <p:pic>
        <p:nvPicPr>
          <p:cNvPr id="8" name="Picture 7" descr="Blue text on a white background&#10;&#10;Description automatically generated">
            <a:extLst>
              <a:ext uri="{FF2B5EF4-FFF2-40B4-BE49-F238E27FC236}">
                <a16:creationId xmlns:a16="http://schemas.microsoft.com/office/drawing/2014/main" id="{43DE4E6F-8576-7FE2-B0EA-2C4ADFA7F335}"/>
              </a:ext>
            </a:extLst>
          </p:cNvPr>
          <p:cNvPicPr>
            <a:picLocks noChangeAspect="1"/>
          </p:cNvPicPr>
          <p:nvPr/>
        </p:nvPicPr>
        <p:blipFill>
          <a:blip r:embed="rId9"/>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374687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4F94E618-FD4D-9242-23C6-2DFF7B80D079}"/>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D4232896-D405-207B-749A-0B1BDF0C595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76CFE2C8-8B44-4487-43D7-D7B2125D23C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3E98F4B9-7368-B87A-9917-3AD37E6529F0}"/>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2AD605D1-480E-F6F5-5D10-A8E0725A2FD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D5C6D823-6BB1-9DEE-949F-512D8ECA76B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0C6FDBB7-1CC6-639B-8FAD-B43F244641D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C24C7EA-5D05-8C35-EA57-E467921AD9B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C1F0B565-D5D8-607A-0A41-FADAA596CDFE}"/>
              </a:ext>
            </a:extLst>
          </p:cNvPr>
          <p:cNvSpPr txBox="1"/>
          <p:nvPr/>
        </p:nvSpPr>
        <p:spPr>
          <a:xfrm>
            <a:off x="791999" y="1548000"/>
            <a:ext cx="17789915"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200" b="1" i="0" u="none" strike="noStrike" cap="none" dirty="0">
                <a:solidFill>
                  <a:srgbClr val="033C5B"/>
                </a:solidFill>
                <a:latin typeface="Arial"/>
                <a:ea typeface="Arial"/>
                <a:cs typeface="Arial"/>
                <a:sym typeface="Arial"/>
              </a:rPr>
              <a:t>Herausforderungen von Flipped Classroom in der Berufsbildung</a:t>
            </a:r>
            <a:endParaRPr sz="42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7B4C488E-43E4-B8C4-CB89-21EA94A2CCD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5179557-B83E-BC1E-87F0-CE7945ADFB0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07AFD6B-46BC-0A46-74A0-46CCA27C7B7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B580FBC-3229-70DE-3196-EA2A85988C5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260D932F-0C23-7A39-9FE1-4D7CEFA00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13E689DB-66E2-AF81-D686-9EDE98DE64C0}"/>
              </a:ext>
            </a:extLst>
          </p:cNvPr>
          <p:cNvGraphicFramePr/>
          <p:nvPr>
            <p:extLst>
              <p:ext uri="{D42A27DB-BD31-4B8C-83A1-F6EECF244321}">
                <p14:modId xmlns:p14="http://schemas.microsoft.com/office/powerpoint/2010/main" val="3515468471"/>
              </p:ext>
            </p:extLst>
          </p:nvPr>
        </p:nvGraphicFramePr>
        <p:xfrm>
          <a:off x="928007" y="2546966"/>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97068A60-0B4E-2268-A62C-D68A7892DC0C}"/>
              </a:ext>
            </a:extLst>
          </p:cNvPr>
          <p:cNvPicPr>
            <a:picLocks noChangeAspect="1"/>
          </p:cNvPicPr>
          <p:nvPr/>
        </p:nvPicPr>
        <p:blipFill>
          <a:blip r:embed="rId12"/>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221767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6" name="Google Shape;476;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7" name="Google Shape;477;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8" name="Google Shape;478;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9" name="Google Shape;479;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0" name="Google Shape;480;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2" name="Google Shape;482;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Welche Strategien sollten verfolgt werden, um damit umzugehen?</a:t>
            </a:r>
            <a:endParaRPr sz="4800" b="1" i="0" u="none" strike="noStrike" cap="none" dirty="0">
              <a:solidFill>
                <a:srgbClr val="033C5B"/>
              </a:solidFill>
              <a:latin typeface="Arial"/>
              <a:ea typeface="Arial"/>
              <a:cs typeface="Arial"/>
              <a:sym typeface="Arial"/>
            </a:endParaRPr>
          </a:p>
        </p:txBody>
      </p:sp>
      <p:sp>
        <p:nvSpPr>
          <p:cNvPr id="483" name="Google Shape;483;p23"/>
          <p:cNvSpPr txBox="1"/>
          <p:nvPr/>
        </p:nvSpPr>
        <p:spPr>
          <a:xfrm>
            <a:off x="792000" y="313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 Klare Ausrichtung an Lernzielen und Standards</a:t>
            </a:r>
            <a:endParaRPr sz="2400" b="0" i="0" u="none" strike="noStrike" cap="none">
              <a:solidFill>
                <a:srgbClr val="121212"/>
              </a:solidFill>
              <a:latin typeface="Arial"/>
              <a:ea typeface="Arial"/>
              <a:cs typeface="Arial"/>
              <a:sym typeface="Arial"/>
            </a:endParaRPr>
          </a:p>
        </p:txBody>
      </p:sp>
      <p:sp>
        <p:nvSpPr>
          <p:cNvPr id="487" name="Google Shape;487;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23"/>
          <p:cNvSpPr txBox="1"/>
          <p:nvPr/>
        </p:nvSpPr>
        <p:spPr>
          <a:xfrm>
            <a:off x="792000" y="421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2. Sorgfältige Planung für technologiegestützte Aktivitäten</a:t>
            </a:r>
            <a:endParaRPr sz="2400" b="0" i="0" u="none" strike="noStrike" cap="none">
              <a:solidFill>
                <a:srgbClr val="121212"/>
              </a:solidFill>
              <a:latin typeface="Arial"/>
              <a:ea typeface="Arial"/>
              <a:cs typeface="Arial"/>
              <a:sym typeface="Arial"/>
            </a:endParaRPr>
          </a:p>
        </p:txBody>
      </p:sp>
      <p:sp>
        <p:nvSpPr>
          <p:cNvPr id="489" name="Google Shape;489;p23"/>
          <p:cNvSpPr txBox="1"/>
          <p:nvPr/>
        </p:nvSpPr>
        <p:spPr>
          <a:xfrm>
            <a:off x="792000" y="529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3. Investitionen in robuste Lernmanagementsysteme (LMS)</a:t>
            </a:r>
            <a:endParaRPr sz="2400" b="0" i="0" u="none" strike="noStrike" cap="none">
              <a:solidFill>
                <a:srgbClr val="121212"/>
              </a:solidFill>
              <a:latin typeface="Arial"/>
              <a:ea typeface="Arial"/>
              <a:cs typeface="Arial"/>
              <a:sym typeface="Arial"/>
            </a:endParaRPr>
          </a:p>
        </p:txBody>
      </p:sp>
      <p:sp>
        <p:nvSpPr>
          <p:cNvPr id="490" name="Google Shape;490;p23"/>
          <p:cNvSpPr txBox="1"/>
          <p:nvPr/>
        </p:nvSpPr>
        <p:spPr>
          <a:xfrm>
            <a:off x="792000" y="637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4. Bereitstellung von Multimedia-Werkzeugen und technischen Unterstützungsdiensten</a:t>
            </a:r>
            <a:endParaRPr sz="2400" b="0" i="0" u="none" strike="noStrike" cap="none">
              <a:solidFill>
                <a:srgbClr val="000000"/>
              </a:solidFill>
              <a:latin typeface="Arial"/>
              <a:ea typeface="Arial"/>
              <a:cs typeface="Arial"/>
              <a:sym typeface="Arial"/>
            </a:endParaRPr>
          </a:p>
        </p:txBody>
      </p:sp>
      <p:sp>
        <p:nvSpPr>
          <p:cNvPr id="491" name="Google Shape;491;p23"/>
          <p:cNvSpPr txBox="1"/>
          <p:nvPr/>
        </p:nvSpPr>
        <p:spPr>
          <a:xfrm>
            <a:off x="792000" y="745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5. Fortlaufende Schulung und Unterstützung für Lehrkräfte und Studenten</a:t>
            </a:r>
            <a:endParaRPr sz="2400" b="0" i="0" u="none" strike="noStrike" cap="none">
              <a:solidFill>
                <a:srgbClr val="121212"/>
              </a:solidFill>
              <a:latin typeface="Arial"/>
              <a:ea typeface="Arial"/>
              <a:cs typeface="Arial"/>
              <a:sym typeface="Arial"/>
            </a:endParaRPr>
          </a:p>
        </p:txBody>
      </p:sp>
      <p:sp>
        <p:nvSpPr>
          <p:cNvPr id="2" name="Freeform 11">
            <a:extLst>
              <a:ext uri="{FF2B5EF4-FFF2-40B4-BE49-F238E27FC236}">
                <a16:creationId xmlns:a16="http://schemas.microsoft.com/office/drawing/2014/main" id="{90FEA800-1F55-372C-0B4C-C55DB58CEDF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192CF94-6D65-7F4A-1BEF-5EAFE344946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7F402EE-CABB-CA90-9BB7-D202796E94E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FF41E444-83ED-AE83-9B31-ACB72DE7D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6BA805D9-B076-A6B3-B1C4-EFE167068DE7}"/>
              </a:ext>
            </a:extLst>
          </p:cNvPr>
          <p:cNvPicPr>
            <a:picLocks noChangeAspect="1"/>
          </p:cNvPicPr>
          <p:nvPr/>
        </p:nvPicPr>
        <p:blipFill>
          <a:blip r:embed="rId7"/>
          <a:stretch>
            <a:fillRect/>
          </a:stretch>
        </p:blipFill>
        <p:spPr>
          <a:xfrm>
            <a:off x="2863856" y="9343058"/>
            <a:ext cx="2127074" cy="446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E640869F-3227-62A9-FD78-38E9123A0452}"/>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0D198EA4-ECA8-2CDE-7D21-41A04C00149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F0050BB7-4727-50A7-B1B8-410C218F0D1C}"/>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FC5E49CF-131E-FC39-7CF4-97B2C3A0AED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835DD064-B426-D703-6FAF-1A8A90526C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95A75B60-7DE5-5F28-11D4-C67544840F4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C985C5E5-06E4-1AD6-1A1E-8163D6F70AA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D93660A9-5952-2C72-7E26-E851B1CB4D3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DB727B1-DC81-E7BB-71F4-A98593060F4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Die Zukunft des umgedrehten Lernens in der beruflichen </a:t>
            </a:r>
            <a:r>
              <a:rPr lang="en-GB" sz="4000" b="1" dirty="0">
                <a:solidFill>
                  <a:srgbClr val="033C5B"/>
                </a:solidFill>
              </a:rPr>
              <a:t>Aus- und Weiterbildung</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C1D7143-3DB0-FA31-B137-B0BE4B6FE2D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80AA1E3-82DD-7E4C-99F0-54E9F1BAFF4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DC72794-1FAE-07AE-D594-0731B2FD53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AEFE745-5474-32FF-AFB3-ED0009FBD8E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B9AAEDAB-CF64-AC72-66D9-7549C7A90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860B3D9F-DCDB-BF5B-E7AE-72FF6A80EFE1}"/>
              </a:ext>
            </a:extLst>
          </p:cNvPr>
          <p:cNvGraphicFramePr/>
          <p:nvPr>
            <p:extLst>
              <p:ext uri="{D42A27DB-BD31-4B8C-83A1-F6EECF244321}">
                <p14:modId xmlns:p14="http://schemas.microsoft.com/office/powerpoint/2010/main" val="3530238366"/>
              </p:ext>
            </p:extLst>
          </p:nvPr>
        </p:nvGraphicFramePr>
        <p:xfrm>
          <a:off x="956081" y="3177669"/>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40D4AFE8-D4A9-A643-DF7A-29E65414191A}"/>
              </a:ext>
            </a:extLst>
          </p:cNvPr>
          <p:cNvPicPr>
            <a:picLocks noChangeAspect="1"/>
          </p:cNvPicPr>
          <p:nvPr/>
        </p:nvPicPr>
        <p:blipFill>
          <a:blip r:embed="rId12"/>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32230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9E5B9B5D-D954-C068-02C2-67CA5D6D37AB}"/>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86815337-06C2-7C70-810D-8EC3488122E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429AB85C-D852-7853-9ED9-1A6D108EC682}"/>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7FCBB1BB-904F-E664-C9EC-F65602D738C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7C2E29D5-7707-35F4-4DD0-F155C650D57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4981B5F0-9922-0F43-EC1D-A9D9A453042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41C67B5-9833-DD9A-9346-290333C8669E}"/>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156D137-90F4-924C-D2E3-29DCFEA22DE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08CC34B-D069-3C8F-BB16-FA355BEC3E8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Die Zukunft des umgedrehten Lernens in der beruflichen </a:t>
            </a:r>
            <a:r>
              <a:rPr lang="en-GB" sz="4000" b="1" dirty="0">
                <a:solidFill>
                  <a:srgbClr val="033C5B"/>
                </a:solidFill>
              </a:rPr>
              <a:t>Aus- und Weiterbildung</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D963D54-FE61-2DD7-4EC8-61E876EB494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A0CC3747-6084-5C7D-3BA5-EF135C01CA9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142F0D1-8553-BA52-8626-F14F9AADFFE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54B16DDB-DAD4-F7BB-D364-FE82DB75F7D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CC237299-6C8B-2792-FEEE-445A74158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1" name="Diagram 10">
            <a:extLst>
              <a:ext uri="{FF2B5EF4-FFF2-40B4-BE49-F238E27FC236}">
                <a16:creationId xmlns:a16="http://schemas.microsoft.com/office/drawing/2014/main" id="{0912E586-E98D-2121-BDD8-8F65F6CC4B32}"/>
              </a:ext>
            </a:extLst>
          </p:cNvPr>
          <p:cNvGraphicFramePr/>
          <p:nvPr>
            <p:extLst>
              <p:ext uri="{D42A27DB-BD31-4B8C-83A1-F6EECF244321}">
                <p14:modId xmlns:p14="http://schemas.microsoft.com/office/powerpoint/2010/main" val="1288531355"/>
              </p:ext>
            </p:extLst>
          </p:nvPr>
        </p:nvGraphicFramePr>
        <p:xfrm>
          <a:off x="1012229" y="2936735"/>
          <a:ext cx="8215994" cy="5606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E3ECAA5F-F1E6-6764-C39E-662834FCE842}"/>
              </a:ext>
            </a:extLst>
          </p:cNvPr>
          <p:cNvPicPr>
            <a:picLocks noChangeAspect="1"/>
          </p:cNvPicPr>
          <p:nvPr/>
        </p:nvPicPr>
        <p:blipFill>
          <a:blip r:embed="rId12"/>
          <a:stretch>
            <a:fillRect/>
          </a:stretch>
        </p:blipFill>
        <p:spPr>
          <a:xfrm>
            <a:off x="10684711" y="2443578"/>
            <a:ext cx="4099849" cy="5824182"/>
          </a:xfrm>
          <a:prstGeom prst="rect">
            <a:avLst/>
          </a:prstGeom>
          <a:ln>
            <a:noFill/>
          </a:ln>
          <a:effectLst>
            <a:softEdge rad="112500"/>
          </a:effectLst>
        </p:spPr>
      </p:pic>
      <p:sp>
        <p:nvSpPr>
          <p:cNvPr id="10" name="TextBox 9">
            <a:extLst>
              <a:ext uri="{FF2B5EF4-FFF2-40B4-BE49-F238E27FC236}">
                <a16:creationId xmlns:a16="http://schemas.microsoft.com/office/drawing/2014/main" id="{CB839679-1237-3DEE-0155-89718BD24C51}"/>
              </a:ext>
            </a:extLst>
          </p:cNvPr>
          <p:cNvSpPr txBox="1"/>
          <p:nvPr/>
        </p:nvSpPr>
        <p:spPr>
          <a:xfrm>
            <a:off x="9662546" y="8296951"/>
            <a:ext cx="9253182" cy="261610"/>
          </a:xfrm>
          <a:prstGeom prst="rect">
            <a:avLst/>
          </a:prstGeom>
          <a:noFill/>
        </p:spPr>
        <p:txBody>
          <a:bodyPr wrap="square">
            <a:spAutoFit/>
          </a:bodyPr>
          <a:lstStyle/>
          <a:p>
            <a:r>
              <a:rPr lang="en-GB" sz="1100" i="1" dirty="0"/>
              <a:t>Quelle: </a:t>
            </a:r>
            <a:r>
              <a:rPr lang="en-BE" sz="1100" i="1" dirty="0">
                <a:hlinkClick r:id="rId13"/>
              </a:rPr>
              <a:t>https:</a:t>
            </a:r>
            <a:r>
              <a:rPr lang="en-GB" sz="1100" i="1" dirty="0"/>
              <a:t>//op.europa.eu/webpub/empl/VET-skills-for-today-and-future/pdf/KE0621179ENN.pdf </a:t>
            </a:r>
            <a:endParaRPr lang="en-BE" sz="1100" i="1" dirty="0"/>
          </a:p>
        </p:txBody>
      </p:sp>
      <p:pic>
        <p:nvPicPr>
          <p:cNvPr id="6" name="Picture 5" descr="Blue text on a white background&#10;&#10;Description automatically generated">
            <a:extLst>
              <a:ext uri="{FF2B5EF4-FFF2-40B4-BE49-F238E27FC236}">
                <a16:creationId xmlns:a16="http://schemas.microsoft.com/office/drawing/2014/main" id="{E121B912-B9CC-F518-2210-E9DF9DCBF560}"/>
              </a:ext>
            </a:extLst>
          </p:cNvPr>
          <p:cNvPicPr>
            <a:picLocks noChangeAspect="1"/>
          </p:cNvPicPr>
          <p:nvPr/>
        </p:nvPicPr>
        <p:blipFill>
          <a:blip r:embed="rId14"/>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12961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Zusätzliche Ressourcen</a:t>
            </a:r>
          </a:p>
        </p:txBody>
      </p:sp>
      <p:sp>
        <p:nvSpPr>
          <p:cNvPr id="3" name="TextBox 3"/>
          <p:cNvSpPr txBox="1"/>
          <p:nvPr/>
        </p:nvSpPr>
        <p:spPr>
          <a:xfrm>
            <a:off x="1506833" y="2312359"/>
            <a:ext cx="13890855" cy="5560753"/>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Das umgedrehte Klassenzimmer: A review of its advantages and challenges, Science Direct https://www.sciencedirect.com/science/article/abs/pii/S0360131518302045 </a:t>
            </a:r>
            <a:endParaRPr lang="en-BE"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Vor- und Nachteile eines umgedrehten Unterrichts, School of Education American University - Washington DC https://soeonline.american.edu/blog/flipped-classroom-pros-ands-cons/ </a:t>
            </a:r>
            <a:endParaRPr lang="en-BE"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Welches sind die wichtigsten Herausforderungen und Lösungen für die Einführung von Flipped Classroom? https://www.linkedin.com/advice/3/what-main-challenges-solutions-flipped-classroom  </a:t>
            </a:r>
            <a:endParaRPr lang="en-BE" sz="1800" dirty="0">
              <a:effectLst/>
              <a:latin typeface="Times New Roman" panose="02020603050405020304" pitchFamily="18" charset="0"/>
              <a:ea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Proceedings of the 2014 International Conference on Economic Management and Trade Cooperation , Atlantis Press </a:t>
            </a:r>
            <a:r>
              <a:rPr lang="en-US" sz="1800" u="sng" dirty="0">
                <a:solidFill>
                  <a:srgbClr val="0000FF"/>
                </a:solidFill>
                <a:effectLst/>
                <a:latin typeface="Calibri" panose="020F0502020204030204" pitchFamily="34" charset="0"/>
                <a:ea typeface="Times New Roman" panose="02020603050405020304" pitchFamily="18" charset="0"/>
              </a:rPr>
              <a:t>https://www.atlantis-press.com/proceedings/emtc-14/11721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Flip-IT! Flipped Classroom in der europäischen Berufsbildung, </a:t>
            </a:r>
            <a:r>
              <a:rPr lang="en-US" sz="1800" dirty="0" err="1">
                <a:effectLst/>
                <a:latin typeface="Calibri" panose="020F0502020204030204" pitchFamily="34" charset="0"/>
                <a:ea typeface="Times New Roman" panose="02020603050405020304" pitchFamily="18" charset="0"/>
              </a:rPr>
              <a:t>Itstudy </a:t>
            </a:r>
            <a:r>
              <a:rPr lang="en-US" sz="1800" dirty="0">
                <a:effectLst/>
                <a:latin typeface="Calibri" panose="020F0502020204030204" pitchFamily="34" charset="0"/>
                <a:ea typeface="Times New Roman" panose="02020603050405020304" pitchFamily="18" charset="0"/>
              </a:rPr>
              <a:t>https://www.itstudy.hu/en/projects/flipped-classroom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A conceptual review of the effectiveness of flipped learning in vocational learners' cognitive skills and emotional states, Frontiers (Published online 2023 Jan 13) https://www.frontiersin.org/journals/psychology/articles/10.3389/fpsyg.2022.1039025/full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New Blended Learning Strategy Based on Flipped-Learning for Vocational Work-Linked Training, Mohamed El Hajji, Rachid </a:t>
            </a:r>
            <a:r>
              <a:rPr lang="en-US" sz="1800" dirty="0" err="1">
                <a:effectLst/>
                <a:latin typeface="Calibri" panose="020F0502020204030204" pitchFamily="34" charset="0"/>
                <a:ea typeface="Times New Roman" panose="02020603050405020304" pitchFamily="18" charset="0"/>
              </a:rPr>
              <a:t>Drissi </a:t>
            </a:r>
            <a:r>
              <a:rPr lang="en-US" sz="1800" dirty="0">
                <a:effectLst/>
                <a:latin typeface="Calibri" panose="020F0502020204030204" pitchFamily="34" charset="0"/>
                <a:ea typeface="Times New Roman" panose="02020603050405020304" pitchFamily="18" charset="0"/>
              </a:rPr>
              <a:t>El </a:t>
            </a:r>
            <a:r>
              <a:rPr lang="en-US" sz="1800" dirty="0" err="1">
                <a:effectLst/>
                <a:latin typeface="Calibri" panose="020F0502020204030204" pitchFamily="34" charset="0"/>
                <a:ea typeface="Times New Roman" panose="02020603050405020304" pitchFamily="18" charset="0"/>
              </a:rPr>
              <a:t>Bouzaidi</a:t>
            </a:r>
            <a:r>
              <a:rPr lang="en-US" sz="1800" dirty="0">
                <a:effectLst/>
                <a:latin typeface="Calibri" panose="020F0502020204030204" pitchFamily="34" charset="0"/>
                <a:ea typeface="Times New Roman" panose="02020603050405020304" pitchFamily="18" charset="0"/>
              </a:rPr>
              <a:t>, Hassan </a:t>
            </a:r>
            <a:r>
              <a:rPr lang="en-US" sz="1800" dirty="0" err="1">
                <a:effectLst/>
                <a:latin typeface="Calibri" panose="020F0502020204030204" pitchFamily="34" charset="0"/>
                <a:ea typeface="Times New Roman" panose="02020603050405020304" pitchFamily="18" charset="0"/>
              </a:rPr>
              <a:t>Douzi</a:t>
            </a:r>
            <a:r>
              <a:rPr lang="en-US" sz="1800" dirty="0">
                <a:effectLst/>
                <a:latin typeface="Calibri" panose="020F0502020204030204" pitchFamily="34" charset="0"/>
                <a:ea typeface="Times New Roman" panose="02020603050405020304" pitchFamily="18" charset="0"/>
              </a:rPr>
              <a:t>, El </a:t>
            </a:r>
            <a:r>
              <a:rPr lang="en-US" sz="1800" dirty="0" err="1">
                <a:effectLst/>
                <a:latin typeface="Calibri" panose="020F0502020204030204" pitchFamily="34" charset="0"/>
                <a:ea typeface="Times New Roman" panose="02020603050405020304" pitchFamily="18" charset="0"/>
              </a:rPr>
              <a:t>Hassane Khouya</a:t>
            </a:r>
            <a:r>
              <a:rPr lang="en-US" sz="1800" dirty="0">
                <a:effectLst/>
                <a:latin typeface="Calibri" panose="020F0502020204030204" pitchFamily="34" charset="0"/>
                <a:ea typeface="Times New Roman" panose="02020603050405020304" pitchFamily="18" charset="0"/>
              </a:rPr>
              <a:t>, Journal of Education and Practice, Vol.7, No.36, 2016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The Flipped-Classroom Instructional Procedure Development and Its Implementation Effectiveness in Improving Procedural Knowledge Learning Outcomes at Vocational High Schools, </a:t>
            </a:r>
            <a:r>
              <a:rPr lang="en-US" sz="1800" dirty="0" err="1">
                <a:effectLst/>
                <a:latin typeface="Calibri" panose="020F0502020204030204" pitchFamily="34" charset="0"/>
                <a:ea typeface="Times New Roman" panose="02020603050405020304" pitchFamily="18" charset="0"/>
              </a:rPr>
              <a:t>Admaja </a:t>
            </a:r>
            <a:r>
              <a:rPr lang="en-US" sz="1800" dirty="0">
                <a:effectLst/>
                <a:latin typeface="Calibri" panose="020F0502020204030204" pitchFamily="34" charset="0"/>
                <a:ea typeface="Times New Roman" panose="02020603050405020304" pitchFamily="18" charset="0"/>
              </a:rPr>
              <a:t>Dwi </a:t>
            </a:r>
            <a:r>
              <a:rPr lang="en-US" sz="1800" dirty="0" err="1">
                <a:effectLst/>
                <a:latin typeface="Calibri" panose="020F0502020204030204" pitchFamily="34" charset="0"/>
                <a:ea typeface="Times New Roman" panose="02020603050405020304" pitchFamily="18" charset="0"/>
              </a:rPr>
              <a:t>Herlambang</a:t>
            </a:r>
            <a:r>
              <a:rPr lang="en-US" sz="1800" dirty="0">
                <a:effectLst/>
                <a:latin typeface="Calibri" panose="020F0502020204030204" pitchFamily="34" charset="0"/>
                <a:ea typeface="Times New Roman" panose="02020603050405020304" pitchFamily="18" charset="0"/>
              </a:rPr>
              <a:t>, Olivia </a:t>
            </a:r>
            <a:r>
              <a:rPr lang="en-US" sz="1800" dirty="0" err="1">
                <a:effectLst/>
                <a:latin typeface="Calibri" panose="020F0502020204030204" pitchFamily="34" charset="0"/>
                <a:ea typeface="Times New Roman" panose="02020603050405020304" pitchFamily="18" charset="0"/>
              </a:rPr>
              <a:t>Dyah </a:t>
            </a:r>
            <a:r>
              <a:rPr lang="en-US" sz="1800" dirty="0">
                <a:effectLst/>
                <a:latin typeface="Calibri" panose="020F0502020204030204" pitchFamily="34" charset="0"/>
                <a:ea typeface="Times New Roman" panose="02020603050405020304" pitchFamily="18" charset="0"/>
              </a:rPr>
              <a:t>Fransisca, Tri </a:t>
            </a:r>
            <a:r>
              <a:rPr lang="en-US" sz="1800" dirty="0" err="1">
                <a:effectLst/>
                <a:latin typeface="Calibri" panose="020F0502020204030204" pitchFamily="34" charset="0"/>
                <a:ea typeface="Times New Roman" panose="02020603050405020304" pitchFamily="18" charset="0"/>
              </a:rPr>
              <a:t>Afirianto</a:t>
            </a:r>
            <a:r>
              <a:rPr lang="en-US" sz="1800" dirty="0">
                <a:effectLst/>
                <a:latin typeface="Calibri" panose="020F0502020204030204" pitchFamily="34" charset="0"/>
                <a:ea typeface="Times New Roman" panose="02020603050405020304" pitchFamily="18" charset="0"/>
              </a:rPr>
              <a:t>, ELINVO (Electronics, Informatics, and Vocational Education), November 2023;vol8(2):201-213</a:t>
            </a:r>
            <a:endParaRPr lang="en-BE" sz="1800" dirty="0">
              <a:effectLst/>
              <a:latin typeface="Calibri" panose="020F0502020204030204" pitchFamily="34" charset="0"/>
              <a:ea typeface="Calibri" panose="020F0502020204030204" pitchFamily="34" charset="0"/>
            </a:endParaRPr>
          </a:p>
          <a:p>
            <a:pPr marL="457200" indent="-457200">
              <a:lnSpc>
                <a:spcPts val="3640"/>
              </a:lnSpc>
              <a:spcBef>
                <a:spcPct val="0"/>
              </a:spcBef>
              <a:buFont typeface="Arial" panose="020B0604020202020204" pitchFamily="34" charset="0"/>
              <a:buChar char="•"/>
            </a:pP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7" name="Picture 16" descr="Blue text on a white background&#10;&#10;Description automatically generated">
            <a:extLst>
              <a:ext uri="{FF2B5EF4-FFF2-40B4-BE49-F238E27FC236}">
                <a16:creationId xmlns:a16="http://schemas.microsoft.com/office/drawing/2014/main" id="{8D11BDF3-383B-6422-AB26-EB9AC52ACBF7}"/>
              </a:ext>
            </a:extLst>
          </p:cNvPr>
          <p:cNvPicPr>
            <a:picLocks noChangeAspect="1"/>
          </p:cNvPicPr>
          <p:nvPr/>
        </p:nvPicPr>
        <p:blipFill>
          <a:blip r:embed="rId5"/>
          <a:stretch>
            <a:fillRect/>
          </a:stretch>
        </p:blipFill>
        <p:spPr>
          <a:xfrm>
            <a:off x="2863856" y="9343058"/>
            <a:ext cx="2127074" cy="44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6999" b="1" dirty="0">
                <a:solidFill>
                  <a:srgbClr val="033C5B"/>
                </a:solidFill>
                <a:latin typeface="Arial"/>
                <a:ea typeface="Arial"/>
                <a:cs typeface="Arial"/>
                <a:sym typeface="Arial"/>
              </a:rPr>
              <a:t>Lernziele</a:t>
            </a:r>
            <a:endParaRPr b="1" dirty="0"/>
          </a:p>
        </p:txBody>
      </p:sp>
      <p:sp>
        <p:nvSpPr>
          <p:cNvPr id="386" name="Google Shape;386;p18"/>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8"/>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8"/>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8"/>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8"/>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400" dirty="0">
                <a:solidFill>
                  <a:srgbClr val="121212"/>
                </a:solidFill>
                <a:latin typeface="HK Grotesk Light"/>
              </a:rPr>
              <a:t>Am Ende dieser Einheit werden die Teilnehmer in der Lage sein:</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die Rolle des "flipped classroom" in der beruflichen Bildung zu verstehen.</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Erkunden Sie die Vorteile des umgedrehten Lernens bei der Förderung praktischer Fähigkeiten und der Zusammenarbeit.</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Analyse der Herausforderungen, die sich bei der Umsetzung von Flipped Classrooms in der Berufsbildung stellen.</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Diskutieren Sie mögliche Lösungen für diese Herausforderungen.</a:t>
            </a:r>
          </a:p>
        </p:txBody>
      </p:sp>
      <p:pic>
        <p:nvPicPr>
          <p:cNvPr id="2" name="Picture 1">
            <a:extLst>
              <a:ext uri="{FF2B5EF4-FFF2-40B4-BE49-F238E27FC236}">
                <a16:creationId xmlns:a16="http://schemas.microsoft.com/office/drawing/2014/main" id="{B7E8C194-26BA-4E41-E2B8-7825127967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4271" y="9263660"/>
            <a:ext cx="1047619" cy="38095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E1258ABD-4608-01B1-493E-A1617F80619F}"/>
              </a:ext>
            </a:extLst>
          </p:cNvPr>
          <p:cNvPicPr>
            <a:picLocks noChangeAspect="1"/>
          </p:cNvPicPr>
          <p:nvPr/>
        </p:nvPicPr>
        <p:blipFill>
          <a:blip r:embed="rId8"/>
          <a:stretch>
            <a:fillRect/>
          </a:stretch>
        </p:blipFill>
        <p:spPr>
          <a:xfrm>
            <a:off x="3104615" y="9182542"/>
            <a:ext cx="2202481" cy="4620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5423752" y="4176957"/>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dirty="0"/>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dirty="0" err="1">
                <a:solidFill>
                  <a:srgbClr val="033C5B"/>
                </a:solidFill>
                <a:latin typeface="HK Grotesk Bold"/>
              </a:rPr>
              <a:t>Reflexion</a:t>
            </a:r>
            <a:r>
              <a:rPr lang="tr-TR" sz="6999" spc="-69" dirty="0">
                <a:solidFill>
                  <a:srgbClr val="033C5B"/>
                </a:solidFill>
                <a:latin typeface="HK Grotesk Bold"/>
              </a:rPr>
              <a:t>sa</a:t>
            </a:r>
            <a:r>
              <a:rPr lang="en-US" sz="6999" spc="-69" dirty="0" err="1">
                <a:solidFill>
                  <a:srgbClr val="033C5B"/>
                </a:solidFill>
                <a:latin typeface="HK Grotesk Bold"/>
              </a:rPr>
              <a:t>ktivität</a:t>
            </a:r>
            <a:endParaRPr lang="en-US" sz="6999" spc="-69" dirty="0">
              <a:solidFill>
                <a:srgbClr val="033C5B"/>
              </a:solidFill>
              <a:latin typeface="HK Grotesk Bold"/>
            </a:endParaRPr>
          </a:p>
        </p:txBody>
      </p:sp>
      <p:sp>
        <p:nvSpPr>
          <p:cNvPr id="11" name="TextBox 11"/>
          <p:cNvSpPr txBox="1"/>
          <p:nvPr/>
        </p:nvSpPr>
        <p:spPr>
          <a:xfrm>
            <a:off x="3058696" y="2006533"/>
            <a:ext cx="12319031" cy="6873741"/>
          </a:xfrm>
          <a:prstGeom prst="rect">
            <a:avLst/>
          </a:prstGeom>
        </p:spPr>
        <p:txBody>
          <a:bodyPr wrap="square" lIns="0" tIns="0" rIns="0" bIns="0" rtlCol="0" anchor="t">
            <a:spAutoFit/>
          </a:bodyPr>
          <a:lstStyle/>
          <a:p>
            <a:pPr marL="457200" indent="-457200">
              <a:lnSpc>
                <a:spcPts val="3639"/>
              </a:lnSpc>
              <a:spcBef>
                <a:spcPct val="0"/>
              </a:spcBef>
              <a:buFont typeface="Arial" panose="020B0604020202020204" pitchFamily="34" charset="0"/>
              <a:buChar char="•"/>
            </a:pPr>
            <a:r>
              <a:rPr lang="en-GB" sz="2200" dirty="0">
                <a:solidFill>
                  <a:srgbClr val="121212"/>
                </a:solidFill>
                <a:latin typeface="HK Grotesk Light"/>
              </a:rPr>
              <a:t>Reflektieren Sie über aktuelle Praktiken: Denken Sie über den aktuellen Stand der Berufsbildung in Ihrer Einrichtung oder </a:t>
            </a:r>
            <a:r>
              <a:rPr lang="en-GB" sz="2200" dirty="0" err="1">
                <a:solidFill>
                  <a:srgbClr val="121212"/>
                </a:solidFill>
                <a:latin typeface="HK Grotesk Light"/>
              </a:rPr>
              <a:t>Gemeinde nach: Welche </a:t>
            </a:r>
            <a:r>
              <a:rPr lang="en-GB" sz="2200" dirty="0">
                <a:solidFill>
                  <a:srgbClr val="121212"/>
                </a:solidFill>
                <a:latin typeface="HK Grotesk Light"/>
              </a:rPr>
              <a:t>Herausforderungen oder Einschränkungen sehen Sie in Bezug auf Engagement, technologische Integration oder Lehrmethoden? Schreiben Sie einen Bereich auf, in dem die Berufsbildung von Innovationen profitieren könnte.</a:t>
            </a:r>
          </a:p>
          <a:p>
            <a:pPr marL="457200" indent="-457200">
              <a:lnSpc>
                <a:spcPts val="3639"/>
              </a:lnSpc>
              <a:spcBef>
                <a:spcPct val="0"/>
              </a:spcBef>
              <a:buFont typeface="Arial" panose="020B0604020202020204" pitchFamily="34" charset="0"/>
              <a:buChar char="•"/>
            </a:pPr>
            <a:r>
              <a:rPr lang="en-GB" sz="2200" dirty="0">
                <a:solidFill>
                  <a:srgbClr val="121212"/>
                </a:solidFill>
                <a:latin typeface="HK Grotesk Light"/>
              </a:rPr>
              <a:t>Erkunden Sie das Potenzial von Flipped Learning: Wie könnte Flipped Learning die von Ihnen identifizierten Herausforderungen angehen? Inwiefern kann dieser Ansatz die Berufsbildung für die Lernenden attraktiver, interaktiver und relevanter machen? Erwägen Sie spezifische Werkzeuge oder Strategien (z. B. interaktive Videos, gemeinsame Projekte, Online-Diskussionen).</a:t>
            </a:r>
          </a:p>
          <a:p>
            <a:pPr marL="457200" indent="-457200">
              <a:lnSpc>
                <a:spcPts val="3639"/>
              </a:lnSpc>
              <a:spcBef>
                <a:spcPct val="0"/>
              </a:spcBef>
              <a:buFont typeface="Arial" panose="020B0604020202020204" pitchFamily="34" charset="0"/>
              <a:buChar char="•"/>
            </a:pPr>
            <a:r>
              <a:rPr lang="en-GB" sz="2200" dirty="0">
                <a:solidFill>
                  <a:srgbClr val="121212"/>
                </a:solidFill>
                <a:latin typeface="HK Grotesk Light"/>
              </a:rPr>
              <a:t>Entwickeln Sie einen </a:t>
            </a:r>
            <a:r>
              <a:rPr lang="en-GB" sz="2200" dirty="0" err="1">
                <a:solidFill>
                  <a:srgbClr val="121212"/>
                </a:solidFill>
                <a:latin typeface="HK Grotesk Light"/>
              </a:rPr>
              <a:t>Aktionsplan</a:t>
            </a:r>
            <a:r>
              <a:rPr lang="en-GB" sz="2200" dirty="0">
                <a:solidFill>
                  <a:srgbClr val="121212"/>
                </a:solidFill>
                <a:latin typeface="HK Grotesk Light"/>
              </a:rPr>
              <a:t>: Erstellen Sie auf der </a:t>
            </a:r>
            <a:r>
              <a:rPr lang="en-GB" sz="2200" dirty="0" err="1">
                <a:solidFill>
                  <a:srgbClr val="121212"/>
                </a:solidFill>
                <a:latin typeface="HK Grotesk Light"/>
              </a:rPr>
              <a:t>Grundlage</a:t>
            </a:r>
            <a:r>
              <a:rPr lang="en-GB" sz="2200" dirty="0">
                <a:solidFill>
                  <a:srgbClr val="121212"/>
                </a:solidFill>
                <a:latin typeface="HK Grotesk Light"/>
              </a:rPr>
              <a:t> Ihrer Überlegungen einen kurzen Aktionsplan, in dem Sie skizzieren, wie Sie umgedrehtes Lernen in Ihrem Berufsbildungsumfeld einführen oder verbessern könnten. Identifizieren Sie einen bestimmten Kurs oder ein Modul, in dem Sie das umgedrehte Lernen einführen können, und beschreiben Sie die Werkzeuge, Methoden und Ressourcen, die Sie für den Einstieg benötigen.</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01AE9181-D4D0-666C-362B-06B9D508DB7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4AD610F9-DBCB-06D8-E42A-B33ADB2488B0}"/>
              </a:ext>
            </a:extLst>
          </p:cNvPr>
          <p:cNvPicPr>
            <a:picLocks noChangeAspect="1"/>
          </p:cNvPicPr>
          <p:nvPr/>
        </p:nvPicPr>
        <p:blipFill>
          <a:blip r:embed="rId11"/>
          <a:stretch>
            <a:fillRect/>
          </a:stretch>
        </p:blipFill>
        <p:spPr>
          <a:xfrm>
            <a:off x="2863856" y="9343058"/>
            <a:ext cx="2127074" cy="446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Einführung in das Flipped Classroom in der Berufsbildung</a:t>
            </a:r>
            <a:endParaRPr sz="4800" b="1" i="0" u="none" strike="noStrike" cap="none" dirty="0">
              <a:solidFill>
                <a:srgbClr val="033C5B"/>
              </a:solidFill>
              <a:latin typeface="Arial"/>
              <a:ea typeface="Arial"/>
              <a:cs typeface="Arial"/>
              <a:sym typeface="Arial"/>
            </a:endParaRPr>
          </a:p>
        </p:txBody>
      </p:sp>
      <p:sp>
        <p:nvSpPr>
          <p:cNvPr id="409" name="Google Shape;409;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19"/>
          <p:cNvSpPr txBox="1"/>
          <p:nvPr/>
        </p:nvSpPr>
        <p:spPr>
          <a:xfrm>
            <a:off x="792000" y="2882986"/>
            <a:ext cx="7743189" cy="2861613"/>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Das umgedrehte Klassenzimmer definiert die Art und Weise, wie der Unterricht organisiert wird, neu, indem es die Vermittlung von Inhalten in die Zeit außerhalb des Unterrichts verlagert.</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Die Schüler lernen vor dem Unterricht (Videos, Lektüre) und nutzen die Zeit im Unterricht für praktische Aktivitäten und gemeinsames Lernen.</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Das Modell ist besonders wertvoll für die Berufsbildung, wo praktische Fähigkeiten und die Anwendung in der Praxis von entscheidender Bedeutung sind.</a:t>
            </a:r>
            <a:endParaRPr lang="en-GB" sz="2400" b="0" i="0" u="none" strike="noStrike" cap="none" dirty="0">
              <a:solidFill>
                <a:srgbClr val="033C5B"/>
              </a:solidFill>
              <a:latin typeface="Arial"/>
              <a:ea typeface="Arial"/>
              <a:cs typeface="Arial"/>
              <a:sym typeface="Arial"/>
            </a:endParaRPr>
          </a:p>
        </p:txBody>
      </p:sp>
      <p:sp>
        <p:nvSpPr>
          <p:cNvPr id="2" name="Freeform 11">
            <a:extLst>
              <a:ext uri="{FF2B5EF4-FFF2-40B4-BE49-F238E27FC236}">
                <a16:creationId xmlns:a16="http://schemas.microsoft.com/office/drawing/2014/main" id="{0FBF2C81-FDB0-D3EC-C51F-4DC3EC6F132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3EFB7C6-F3E1-E403-A93D-BAABD08021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29486997-2B31-6B48-DC92-ED6153FDD7F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04CCCC1B-120C-9E6F-A741-2394689DF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8" name="Picture 7" descr="A group of images of students&#10;&#10;Description automatically generated with medium confidence">
            <a:extLst>
              <a:ext uri="{FF2B5EF4-FFF2-40B4-BE49-F238E27FC236}">
                <a16:creationId xmlns:a16="http://schemas.microsoft.com/office/drawing/2014/main" id="{379192DA-CF3F-8EA9-F5DF-2446D1585352}"/>
              </a:ext>
            </a:extLst>
          </p:cNvPr>
          <p:cNvPicPr>
            <a:picLocks noChangeAspect="1"/>
          </p:cNvPicPr>
          <p:nvPr/>
        </p:nvPicPr>
        <p:blipFill>
          <a:blip r:embed="rId7"/>
          <a:stretch>
            <a:fillRect/>
          </a:stretch>
        </p:blipFill>
        <p:spPr>
          <a:xfrm>
            <a:off x="8562109" y="2825040"/>
            <a:ext cx="8243413" cy="4636920"/>
          </a:xfrm>
          <a:prstGeom prst="rect">
            <a:avLst/>
          </a:prstGeom>
        </p:spPr>
      </p:pic>
      <p:sp>
        <p:nvSpPr>
          <p:cNvPr id="10" name="TextBox 9">
            <a:extLst>
              <a:ext uri="{FF2B5EF4-FFF2-40B4-BE49-F238E27FC236}">
                <a16:creationId xmlns:a16="http://schemas.microsoft.com/office/drawing/2014/main" id="{A00DF737-B4C1-5C7C-36DB-43BBCFB2D1EE}"/>
              </a:ext>
            </a:extLst>
          </p:cNvPr>
          <p:cNvSpPr txBox="1"/>
          <p:nvPr/>
        </p:nvSpPr>
        <p:spPr>
          <a:xfrm>
            <a:off x="9144000" y="7505230"/>
            <a:ext cx="9247908" cy="307777"/>
          </a:xfrm>
          <a:prstGeom prst="rect">
            <a:avLst/>
          </a:prstGeom>
          <a:noFill/>
        </p:spPr>
        <p:txBody>
          <a:bodyPr wrap="square">
            <a:spAutoFit/>
          </a:bodyPr>
          <a:lstStyle/>
          <a:p>
            <a:r>
              <a:rPr lang="en-GB" i="1" dirty="0"/>
              <a:t>Quelle: </a:t>
            </a:r>
            <a:r>
              <a:rPr lang="en-BE" i="1" dirty="0">
                <a:hlinkClick r:id="rId8"/>
              </a:rPr>
              <a:t>https:</a:t>
            </a:r>
            <a:r>
              <a:rPr lang="en-GB" i="1" dirty="0"/>
              <a:t>//www.maneuveringthemiddle.com/the-flipped-classroom-and-hybrid-learning/ </a:t>
            </a:r>
            <a:endParaRPr lang="en-BE"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D6E6A666-26F9-E980-1C85-06CE40CCBF9C}"/>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5F85B38D-8669-E5B9-194D-3D9CAAFB2F90}"/>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BDBD7DE3-A64D-B1C3-16B4-7E66710F3B3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3D5563E5-327F-1185-02AA-D8828B4C090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826CA1FF-86D1-82A6-257E-B70B96CA60C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3B3B259F-CF9F-F066-F50D-B27891C4823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85216EDC-A682-1F49-AF2F-F20856B6FF3B}"/>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556CFD8-076E-A2EA-B128-974B9E95637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A008E5E7-B4ED-88B8-8D50-D2024029233E}"/>
              </a:ext>
            </a:extLst>
          </p:cNvPr>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Die Rolle von Flipped Learning in der Berufsbildung</a:t>
            </a:r>
          </a:p>
        </p:txBody>
      </p:sp>
      <p:sp>
        <p:nvSpPr>
          <p:cNvPr id="409" name="Google Shape;409;p19">
            <a:extLst>
              <a:ext uri="{FF2B5EF4-FFF2-40B4-BE49-F238E27FC236}">
                <a16:creationId xmlns:a16="http://schemas.microsoft.com/office/drawing/2014/main" id="{F5BDA874-4161-8207-19AC-DE6B7A6F162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A80606E3-64A2-7EDD-9A3E-8C0347277F63}"/>
              </a:ext>
            </a:extLst>
          </p:cNvPr>
          <p:cNvGraphicFramePr/>
          <p:nvPr>
            <p:extLst>
              <p:ext uri="{D42A27DB-BD31-4B8C-83A1-F6EECF244321}">
                <p14:modId xmlns:p14="http://schemas.microsoft.com/office/powerpoint/2010/main" val="229857038"/>
              </p:ext>
            </p:extLst>
          </p:nvPr>
        </p:nvGraphicFramePr>
        <p:xfrm>
          <a:off x="868993" y="2533241"/>
          <a:ext cx="6255707" cy="51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55E352A-7520-B6D1-CAAB-8741D3A4647B}"/>
              </a:ext>
            </a:extLst>
          </p:cNvPr>
          <p:cNvGraphicFramePr/>
          <p:nvPr>
            <p:extLst>
              <p:ext uri="{D42A27DB-BD31-4B8C-83A1-F6EECF244321}">
                <p14:modId xmlns:p14="http://schemas.microsoft.com/office/powerpoint/2010/main" val="3364098470"/>
              </p:ext>
            </p:extLst>
          </p:nvPr>
        </p:nvGraphicFramePr>
        <p:xfrm>
          <a:off x="9073200" y="2466661"/>
          <a:ext cx="7487782" cy="53136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12" name="Google Shape;412;p19">
            <a:extLst>
              <a:ext uri="{FF2B5EF4-FFF2-40B4-BE49-F238E27FC236}">
                <a16:creationId xmlns:a16="http://schemas.microsoft.com/office/drawing/2014/main" id="{A27939E1-7F08-81BB-DCD1-3D7E3D1EB9D3}"/>
              </a:ext>
            </a:extLst>
          </p:cNvPr>
          <p:cNvSpPr/>
          <p:nvPr/>
        </p:nvSpPr>
        <p:spPr>
          <a:xfrm>
            <a:off x="7546800" y="4492033"/>
            <a:ext cx="1219200" cy="684000"/>
          </a:xfrm>
          <a:prstGeom prst="leftRightArrow">
            <a:avLst>
              <a:gd name="adj1" fmla="val 50000"/>
              <a:gd name="adj2" fmla="val 50000"/>
            </a:avLst>
          </a:prstGeom>
          <a:solidFill>
            <a:schemeClr val="accent6"/>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35F4B80-2C83-3B52-5188-39164EBF10D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4"/>
            <a:stretch>
              <a:fillRect/>
            </a:stretch>
          </a:blipFill>
        </p:spPr>
        <p:txBody>
          <a:bodyPr/>
          <a:lstStyle/>
          <a:p>
            <a:endParaRPr lang="en-BE"/>
          </a:p>
        </p:txBody>
      </p:sp>
      <p:sp>
        <p:nvSpPr>
          <p:cNvPr id="3" name="Freeform 12">
            <a:extLst>
              <a:ext uri="{FF2B5EF4-FFF2-40B4-BE49-F238E27FC236}">
                <a16:creationId xmlns:a16="http://schemas.microsoft.com/office/drawing/2014/main" id="{A9854EDE-9C57-1769-FB9E-A061FEC712F4}"/>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5"/>
            <a:stretch>
              <a:fillRect/>
            </a:stretch>
          </a:blipFill>
        </p:spPr>
        <p:txBody>
          <a:bodyPr/>
          <a:lstStyle/>
          <a:p>
            <a:endParaRPr lang="en-BE"/>
          </a:p>
        </p:txBody>
      </p:sp>
      <p:sp>
        <p:nvSpPr>
          <p:cNvPr id="4" name="TextBox 13">
            <a:extLst>
              <a:ext uri="{FF2B5EF4-FFF2-40B4-BE49-F238E27FC236}">
                <a16:creationId xmlns:a16="http://schemas.microsoft.com/office/drawing/2014/main" id="{9FF477EA-1AF8-9B39-E0C7-2226FDEA74B2}"/>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CF873E18-F6FE-CE68-061D-43431F7BDE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FD3B77D4-57B9-C537-17F3-9C461087968C}"/>
              </a:ext>
            </a:extLst>
          </p:cNvPr>
          <p:cNvPicPr>
            <a:picLocks noChangeAspect="1"/>
          </p:cNvPicPr>
          <p:nvPr/>
        </p:nvPicPr>
        <p:blipFill>
          <a:blip r:embed="rId17"/>
          <a:stretch>
            <a:fillRect/>
          </a:stretch>
        </p:blipFill>
        <p:spPr>
          <a:xfrm>
            <a:off x="2907645" y="9343058"/>
            <a:ext cx="2127074" cy="446250"/>
          </a:xfrm>
          <a:prstGeom prst="rect">
            <a:avLst/>
          </a:prstGeom>
        </p:spPr>
      </p:pic>
      <p:pic>
        <p:nvPicPr>
          <p:cNvPr id="9" name="Picture 8" descr="Blue text on a white background&#10;&#10;Description automatically generated">
            <a:extLst>
              <a:ext uri="{FF2B5EF4-FFF2-40B4-BE49-F238E27FC236}">
                <a16:creationId xmlns:a16="http://schemas.microsoft.com/office/drawing/2014/main" id="{35F57C7D-5ECA-47F1-3F31-3A4000A5310C}"/>
              </a:ext>
            </a:extLst>
          </p:cNvPr>
          <p:cNvPicPr>
            <a:picLocks noChangeAspect="1"/>
          </p:cNvPicPr>
          <p:nvPr/>
        </p:nvPicPr>
        <p:blipFill>
          <a:blip r:embed="rId17"/>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22899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1ABFE30A-9D9F-C092-2578-86FCBE4778C0}"/>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3CCFD12D-E41D-9BFD-E3A8-DA3B3C11A6A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D605147D-CE5D-B5C0-6272-E6D16D5E4FE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439A4808-D45B-D357-31C0-E31A42006CCB}"/>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0746C52F-AFD2-8793-94D6-14CD0F261BDC}"/>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50A79EA4-5C8D-87D5-47A9-5AEAE06445D2}"/>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C9240127-147F-78A5-8D66-F61E446EBB8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68F7415-45BF-8373-8757-A63783F6EA0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9637CFED-B4E1-B868-CA0D-5365D68828B9}"/>
              </a:ext>
            </a:extLst>
          </p:cNvPr>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Die Rolle von Flipped Learning in der beruflichen Bildung</a:t>
            </a:r>
          </a:p>
        </p:txBody>
      </p:sp>
      <p:sp>
        <p:nvSpPr>
          <p:cNvPr id="409" name="Google Shape;409;p19">
            <a:extLst>
              <a:ext uri="{FF2B5EF4-FFF2-40B4-BE49-F238E27FC236}">
                <a16:creationId xmlns:a16="http://schemas.microsoft.com/office/drawing/2014/main" id="{3D4B7179-3F51-8950-FDEA-4936377431A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B33FFA9-3337-1C5E-C4B8-C01B2F95D7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437AF87-1C01-6E17-9783-3F82BD1F4E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1FEA7766-30D9-4B7B-E919-D2974928434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E0A7B9F5-CC9E-5A5F-FC7B-D377DF4B5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Google Shape;410;p19">
            <a:extLst>
              <a:ext uri="{FF2B5EF4-FFF2-40B4-BE49-F238E27FC236}">
                <a16:creationId xmlns:a16="http://schemas.microsoft.com/office/drawing/2014/main" id="{B9976673-F6C5-266B-ED71-187C3A6BF9E4}"/>
              </a:ext>
            </a:extLst>
          </p:cNvPr>
          <p:cNvSpPr txBox="1"/>
          <p:nvPr/>
        </p:nvSpPr>
        <p:spPr>
          <a:xfrm>
            <a:off x="792000" y="2882986"/>
            <a:ext cx="9320991" cy="2861613"/>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600" b="0" i="0" u="none" strike="noStrike" cap="none" dirty="0">
                <a:solidFill>
                  <a:srgbClr val="000000"/>
                </a:solidFill>
                <a:latin typeface="Arial"/>
                <a:ea typeface="Arial"/>
                <a:cs typeface="Arial"/>
                <a:sym typeface="Arial"/>
              </a:rPr>
              <a:t>Der Ansatz des umgedrehten Lernens ist für die berufliche Bildung von großer Bedeutung, da er die Schüler zu höherwertigem Denken und praktischen Anwendungen anregen kann.</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600" b="0" i="0" u="none" strike="noStrike" cap="none" dirty="0">
                <a:solidFill>
                  <a:srgbClr val="000000"/>
                </a:solidFill>
                <a:latin typeface="Arial"/>
                <a:ea typeface="Arial"/>
                <a:cs typeface="Arial"/>
                <a:sym typeface="Arial"/>
              </a:rPr>
              <a:t>Durch die Verlagerung der traditionellen Vorlesungen aus dem Klassenzimmer können die Lernenden in der beruflichen Bildung die Unterrichtszeit mit praktischen Aktivitäten, Problemlösungen und dem Aufbau von Fähigkeiten verbringen.</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600" dirty="0"/>
              <a:t>Verschiedene </a:t>
            </a:r>
            <a:r>
              <a:rPr lang="en-GB" sz="2600" b="0" i="0" u="none" strike="noStrike" cap="none" dirty="0">
                <a:solidFill>
                  <a:srgbClr val="000000"/>
                </a:solidFill>
                <a:latin typeface="Arial"/>
                <a:ea typeface="Arial"/>
                <a:cs typeface="Arial"/>
                <a:sym typeface="Arial"/>
              </a:rPr>
              <a:t>Studien (Bhagat et al., 2016; Singh et al., 2017) zeigen, dass sich die kognitiven Fähigkeiten und die Leistungen in Flipped-Classroom-Einstellungen im Vergleich zu traditionellen Methoden verbessern.</a:t>
            </a:r>
            <a:endParaRPr lang="en-GB" sz="2600" b="0" i="0" u="none" strike="noStrike" cap="none" dirty="0">
              <a:solidFill>
                <a:srgbClr val="033C5B"/>
              </a:solidFill>
              <a:latin typeface="Arial"/>
              <a:ea typeface="Arial"/>
              <a:cs typeface="Arial"/>
              <a:sym typeface="Arial"/>
            </a:endParaRPr>
          </a:p>
        </p:txBody>
      </p:sp>
      <p:sp>
        <p:nvSpPr>
          <p:cNvPr id="10" name="TextBox 9">
            <a:extLst>
              <a:ext uri="{FF2B5EF4-FFF2-40B4-BE49-F238E27FC236}">
                <a16:creationId xmlns:a16="http://schemas.microsoft.com/office/drawing/2014/main" id="{EE85CB18-D41F-99B4-3FB9-CC996AFBB4F2}"/>
              </a:ext>
            </a:extLst>
          </p:cNvPr>
          <p:cNvSpPr txBox="1"/>
          <p:nvPr/>
        </p:nvSpPr>
        <p:spPr>
          <a:xfrm>
            <a:off x="1343453" y="7999764"/>
            <a:ext cx="14763795" cy="646331"/>
          </a:xfrm>
          <a:prstGeom prst="rect">
            <a:avLst/>
          </a:prstGeom>
          <a:noFill/>
        </p:spPr>
        <p:txBody>
          <a:bodyPr wrap="square">
            <a:spAutoFit/>
          </a:bodyPr>
          <a:lstStyle/>
          <a:p>
            <a:pPr marL="342900" indent="-342900">
              <a:buAutoNum type="arabicPeriod"/>
            </a:pPr>
            <a:r>
              <a:rPr lang="en-GB" sz="1200" b="0" i="1" dirty="0">
                <a:solidFill>
                  <a:srgbClr val="222222"/>
                </a:solidFill>
                <a:effectLst/>
                <a:latin typeface="Arial" panose="020B0604020202020204" pitchFamily="34" charset="0"/>
              </a:rPr>
              <a:t>Bhagat, V., Haque, M., Bin Abu Bakar, Y. I., Husain, R., &amp; Khairi, C. M. (2016). Emotionale Reife von Medizinstudenten und ihr Einfluss auf ihre Lernfähigkeiten als Erwachsene in einer neu gegründeten öffentlichen medizinischen Hochschule an der Ostküste der malaysischen Halbinsel. Advances in medical education and practice, 575-584. </a:t>
            </a:r>
            <a:r>
              <a:rPr lang="en-GB" sz="1200" b="0" i="1" dirty="0">
                <a:solidFill>
                  <a:srgbClr val="222222"/>
                </a:solidFill>
                <a:effectLst/>
                <a:latin typeface="Arial" panose="020B0604020202020204" pitchFamily="34" charset="0"/>
                <a:hlinkClick r:id="rId7"/>
              </a:rPr>
              <a:t>Hier </a:t>
            </a:r>
            <a:r>
              <a:rPr lang="en-GB" sz="1200" b="0" i="1" dirty="0">
                <a:solidFill>
                  <a:srgbClr val="222222"/>
                </a:solidFill>
                <a:effectLst/>
                <a:latin typeface="Arial" panose="020B0604020202020204" pitchFamily="34" charset="0"/>
              </a:rPr>
              <a:t>verfügbar. </a:t>
            </a:r>
          </a:p>
          <a:p>
            <a:pPr marL="342900" indent="-342900">
              <a:buAutoNum type="arabicPeriod"/>
            </a:pPr>
            <a:r>
              <a:rPr lang="en-GB" sz="1200" i="1" dirty="0"/>
              <a:t>Singh, H., Jaswant, S., Singh, C. K. S., </a:t>
            </a:r>
            <a:r>
              <a:rPr lang="en-GB" sz="1200" i="1" dirty="0" err="1"/>
              <a:t>Mohtar</a:t>
            </a:r>
            <a:r>
              <a:rPr lang="en-GB" sz="1200" i="1" dirty="0"/>
              <a:t>, T. M. T., and Mostafa, N. A. (2017). A review of research on flipped classroom approach for teaching communication skills in English. Verfügbar </a:t>
            </a:r>
            <a:r>
              <a:rPr lang="en-GB" sz="1200" i="1" dirty="0">
                <a:hlinkClick r:id="rId8"/>
              </a:rPr>
              <a:t>hier</a:t>
            </a:r>
            <a:r>
              <a:rPr lang="en-GB" sz="1200" i="1" dirty="0"/>
              <a:t>.</a:t>
            </a:r>
            <a:endParaRPr lang="en-BE" sz="1200" i="1" dirty="0"/>
          </a:p>
        </p:txBody>
      </p:sp>
      <p:graphicFrame>
        <p:nvGraphicFramePr>
          <p:cNvPr id="11" name="Diagram 10">
            <a:extLst>
              <a:ext uri="{FF2B5EF4-FFF2-40B4-BE49-F238E27FC236}">
                <a16:creationId xmlns:a16="http://schemas.microsoft.com/office/drawing/2014/main" id="{235173AB-A449-CE59-1018-4E1D51C411AC}"/>
              </a:ext>
            </a:extLst>
          </p:cNvPr>
          <p:cNvGraphicFramePr/>
          <p:nvPr>
            <p:extLst>
              <p:ext uri="{D42A27DB-BD31-4B8C-83A1-F6EECF244321}">
                <p14:modId xmlns:p14="http://schemas.microsoft.com/office/powerpoint/2010/main" val="612829177"/>
              </p:ext>
            </p:extLst>
          </p:nvPr>
        </p:nvGraphicFramePr>
        <p:xfrm>
          <a:off x="10414233" y="2554986"/>
          <a:ext cx="6094747" cy="49327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5" descr="Blue text on a white background&#10;&#10;Description automatically generated">
            <a:extLst>
              <a:ext uri="{FF2B5EF4-FFF2-40B4-BE49-F238E27FC236}">
                <a16:creationId xmlns:a16="http://schemas.microsoft.com/office/drawing/2014/main" id="{60F8A2AE-C2E7-B97B-4A5A-E4919EF7394A}"/>
              </a:ext>
            </a:extLst>
          </p:cNvPr>
          <p:cNvPicPr>
            <a:picLocks noChangeAspect="1"/>
          </p:cNvPicPr>
          <p:nvPr/>
        </p:nvPicPr>
        <p:blipFill>
          <a:blip r:embed="rId14"/>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11384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p:cNvSpPr txBox="1"/>
          <p:nvPr/>
        </p:nvSpPr>
        <p:spPr>
          <a:xfrm>
            <a:off x="791999" y="1548000"/>
            <a:ext cx="15587999" cy="70788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600" b="1" i="0" u="none" strike="noStrike" cap="none" dirty="0">
                <a:solidFill>
                  <a:srgbClr val="033C5B"/>
                </a:solidFill>
                <a:latin typeface="Arial"/>
                <a:ea typeface="Arial"/>
                <a:cs typeface="Arial"/>
                <a:sym typeface="Arial"/>
              </a:rPr>
              <a:t>Förderung von Berufsbildungsprogrammen durch...</a:t>
            </a:r>
            <a:endParaRPr sz="4600" b="1" dirty="0"/>
          </a:p>
        </p:txBody>
      </p:sp>
      <p:sp>
        <p:nvSpPr>
          <p:cNvPr id="428" name="Google Shape;428;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20"/>
          <p:cNvSpPr/>
          <p:nvPr/>
        </p:nvSpPr>
        <p:spPr>
          <a:xfrm>
            <a:off x="1176114" y="280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Optimierung von Präsenzsitzungen</a:t>
            </a:r>
            <a:endParaRPr/>
          </a:p>
        </p:txBody>
      </p:sp>
      <p:sp>
        <p:nvSpPr>
          <p:cNvPr id="430" name="Google Shape;430;p20"/>
          <p:cNvSpPr/>
          <p:nvPr/>
        </p:nvSpPr>
        <p:spPr>
          <a:xfrm>
            <a:off x="816114" y="277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1</a:t>
            </a:r>
            <a:endParaRPr dirty="0"/>
          </a:p>
        </p:txBody>
      </p:sp>
      <p:sp>
        <p:nvSpPr>
          <p:cNvPr id="431" name="Google Shape;431;p20"/>
          <p:cNvSpPr/>
          <p:nvPr/>
        </p:nvSpPr>
        <p:spPr>
          <a:xfrm>
            <a:off x="1176114" y="4221579"/>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spcBef>
                <a:spcPts val="0"/>
              </a:spcBef>
              <a:spcAft>
                <a:spcPts val="0"/>
              </a:spcAft>
              <a:buNone/>
            </a:pPr>
            <a:r>
              <a:rPr lang="en-GB" sz="2400" b="1">
                <a:solidFill>
                  <a:srgbClr val="000000"/>
                </a:solidFill>
                <a:latin typeface="Arial"/>
                <a:ea typeface="Arial"/>
                <a:cs typeface="Arial"/>
                <a:sym typeface="Arial"/>
              </a:rPr>
              <a:t>Förderung der praktischen Anwendung</a:t>
            </a:r>
            <a:endParaRPr sz="2400" b="0" i="0" u="none" strike="noStrike" cap="none">
              <a:solidFill>
                <a:srgbClr val="000000"/>
              </a:solidFill>
              <a:latin typeface="Arial"/>
              <a:ea typeface="Arial"/>
              <a:cs typeface="Arial"/>
              <a:sym typeface="Arial"/>
            </a:endParaRPr>
          </a:p>
        </p:txBody>
      </p:sp>
      <p:sp>
        <p:nvSpPr>
          <p:cNvPr id="432" name="Google Shape;432;p20"/>
          <p:cNvSpPr/>
          <p:nvPr/>
        </p:nvSpPr>
        <p:spPr>
          <a:xfrm>
            <a:off x="816114" y="421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2</a:t>
            </a:r>
            <a:endParaRPr dirty="0"/>
          </a:p>
        </p:txBody>
      </p:sp>
      <p:sp>
        <p:nvSpPr>
          <p:cNvPr id="433" name="Google Shape;433;p20"/>
          <p:cNvSpPr/>
          <p:nvPr/>
        </p:nvSpPr>
        <p:spPr>
          <a:xfrm>
            <a:off x="1176114" y="568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Pflege der wesentlichen Kompetenzen</a:t>
            </a:r>
            <a:endParaRPr sz="2400" b="1" i="0" u="none" strike="noStrike" cap="none">
              <a:solidFill>
                <a:srgbClr val="000000"/>
              </a:solidFill>
              <a:latin typeface="Arial"/>
              <a:ea typeface="Arial"/>
              <a:cs typeface="Arial"/>
              <a:sym typeface="Arial"/>
            </a:endParaRPr>
          </a:p>
        </p:txBody>
      </p:sp>
      <p:sp>
        <p:nvSpPr>
          <p:cNvPr id="434" name="Google Shape;434;p20"/>
          <p:cNvSpPr/>
          <p:nvPr/>
        </p:nvSpPr>
        <p:spPr>
          <a:xfrm>
            <a:off x="816114" y="565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3</a:t>
            </a:r>
            <a:endParaRPr dirty="0"/>
          </a:p>
        </p:txBody>
      </p:sp>
      <p:sp>
        <p:nvSpPr>
          <p:cNvPr id="435" name="Google Shape;435;p20"/>
          <p:cNvSpPr/>
          <p:nvPr/>
        </p:nvSpPr>
        <p:spPr>
          <a:xfrm>
            <a:off x="1176114" y="712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Flexibilität und Inklusion</a:t>
            </a:r>
            <a:endParaRPr sz="2400" b="1" i="0" u="none" strike="noStrike" cap="none">
              <a:solidFill>
                <a:srgbClr val="000000"/>
              </a:solidFill>
              <a:latin typeface="Arial"/>
              <a:ea typeface="Arial"/>
              <a:cs typeface="Arial"/>
              <a:sym typeface="Arial"/>
            </a:endParaRPr>
          </a:p>
        </p:txBody>
      </p:sp>
      <p:sp>
        <p:nvSpPr>
          <p:cNvPr id="436" name="Google Shape;436;p20"/>
          <p:cNvSpPr/>
          <p:nvPr/>
        </p:nvSpPr>
        <p:spPr>
          <a:xfrm>
            <a:off x="816114" y="709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4</a:t>
            </a:r>
            <a:endParaRPr dirty="0"/>
          </a:p>
        </p:txBody>
      </p:sp>
      <p:sp>
        <p:nvSpPr>
          <p:cNvPr id="2" name="Freeform 11">
            <a:extLst>
              <a:ext uri="{FF2B5EF4-FFF2-40B4-BE49-F238E27FC236}">
                <a16:creationId xmlns:a16="http://schemas.microsoft.com/office/drawing/2014/main" id="{9C985521-EB09-6025-90EB-9CDEFD9E8CF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99A609F-C804-DC16-193C-CD3D3431E44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A4FE7168-4E82-DD9E-CC2B-E004CFC8A2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CC50E785-DC4F-D4D5-A9D5-9DD9A07C8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5DC84A78-E37C-7794-386E-A42A2150C6CB}"/>
              </a:ext>
            </a:extLst>
          </p:cNvPr>
          <p:cNvPicPr>
            <a:picLocks noChangeAspect="1"/>
          </p:cNvPicPr>
          <p:nvPr/>
        </p:nvPicPr>
        <p:blipFill>
          <a:blip r:embed="rId7"/>
          <a:stretch>
            <a:fillRect/>
          </a:stretch>
        </p:blipFill>
        <p:spPr>
          <a:xfrm>
            <a:off x="2863856" y="9343058"/>
            <a:ext cx="2127074" cy="44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39EBB22A-E8C0-E2C1-97E8-363E0DE446F9}"/>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0B9432E6-9616-BCE4-D7A6-A411EDE78A1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771D444D-2098-C026-F5A8-40C27C8B381A}"/>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5EC1BFEF-8D47-A3DC-E72D-AA58822CBD5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24443D2C-5FEC-B11C-9D99-FCC9FF19917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750FCF25-C679-C99C-422C-835B01FE4F1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4D8DAE9E-C0A1-2AFE-DAAC-853DB1470E7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78BB262F-D759-3D3A-0EEB-FF9F145C2374}"/>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280B8C9-5339-321B-6C58-5AF55052A743}"/>
              </a:ext>
            </a:extLst>
          </p:cNvPr>
          <p:cNvSpPr txBox="1"/>
          <p:nvPr/>
        </p:nvSpPr>
        <p:spPr>
          <a:xfrm>
            <a:off x="792000" y="1548000"/>
            <a:ext cx="1218138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Auswirkungen von Flipped Learning in der Berufsbildung</a:t>
            </a:r>
            <a:endParaRPr sz="5400" b="1" dirty="0"/>
          </a:p>
        </p:txBody>
      </p:sp>
      <p:sp>
        <p:nvSpPr>
          <p:cNvPr id="428" name="Google Shape;428;p20">
            <a:extLst>
              <a:ext uri="{FF2B5EF4-FFF2-40B4-BE49-F238E27FC236}">
                <a16:creationId xmlns:a16="http://schemas.microsoft.com/office/drawing/2014/main" id="{49352AA6-B82D-5602-4877-1AD34CF508C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3B9E43C-4533-0613-2760-38E85FE659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F864B52-97C2-C110-3FDD-853C9F2C09B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97BA7C8F-D1FF-2487-91CE-4D14A58BBF64}"/>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7F1DDCBD-7C52-896D-137D-7C707FFF9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DBBB05B5-101B-8087-8483-1929E3FDF3D1}"/>
              </a:ext>
            </a:extLst>
          </p:cNvPr>
          <p:cNvGraphicFramePr/>
          <p:nvPr>
            <p:extLst>
              <p:ext uri="{D42A27DB-BD31-4B8C-83A1-F6EECF244321}">
                <p14:modId xmlns:p14="http://schemas.microsoft.com/office/powerpoint/2010/main" val="206812285"/>
              </p:ext>
            </p:extLst>
          </p:nvPr>
        </p:nvGraphicFramePr>
        <p:xfrm>
          <a:off x="3048000" y="2816044"/>
          <a:ext cx="12192000" cy="5548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descr="Blue text on a white background&#10;&#10;Description automatically generated">
            <a:extLst>
              <a:ext uri="{FF2B5EF4-FFF2-40B4-BE49-F238E27FC236}">
                <a16:creationId xmlns:a16="http://schemas.microsoft.com/office/drawing/2014/main" id="{AD6E20E2-2724-5E4A-F15F-C260825B14E5}"/>
              </a:ext>
            </a:extLst>
          </p:cNvPr>
          <p:cNvPicPr>
            <a:picLocks noChangeAspect="1"/>
          </p:cNvPicPr>
          <p:nvPr/>
        </p:nvPicPr>
        <p:blipFill>
          <a:blip r:embed="rId12"/>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62311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999A0A7F-2BB8-5428-E2C6-8F829E58F677}"/>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F3D16023-3FD7-2004-A1E2-EB53258580B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C69AC473-57BA-09D6-EAE9-5179DFEDBF5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FC47F85D-F843-0EAB-322E-5CD22DCC6295}"/>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009378D1-4580-E964-8CB3-9DCD3AA4C95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2D64AD54-AC93-0CFD-E597-D570BFEB686F}"/>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0EA36252-C40D-7AC7-113F-7003CC4C5A68}"/>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393C3F6C-E17F-6083-9739-FAA7E5E59E4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13009EE-92C5-B822-2BC1-77368358EBAA}"/>
              </a:ext>
            </a:extLst>
          </p:cNvPr>
          <p:cNvSpPr txBox="1"/>
          <p:nvPr/>
        </p:nvSpPr>
        <p:spPr>
          <a:xfrm>
            <a:off x="792000" y="1548000"/>
            <a:ext cx="8215522"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Kognitive Auswirkungen</a:t>
            </a:r>
            <a:endParaRPr sz="4800" b="1" dirty="0"/>
          </a:p>
        </p:txBody>
      </p:sp>
      <p:sp>
        <p:nvSpPr>
          <p:cNvPr id="428" name="Google Shape;428;p20">
            <a:extLst>
              <a:ext uri="{FF2B5EF4-FFF2-40B4-BE49-F238E27FC236}">
                <a16:creationId xmlns:a16="http://schemas.microsoft.com/office/drawing/2014/main" id="{952BC85F-C5B5-21C9-77D5-011C8BA7005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A6D5639-8922-3061-2D93-BB19996FFA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AB027A6-A50D-C986-BC86-D2B42CFA32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69A1E2F-DD1B-3738-E623-34F566C2F43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2446C79B-9466-C6EB-2E62-05AC80FA9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2" name="Diagram 11">
            <a:extLst>
              <a:ext uri="{FF2B5EF4-FFF2-40B4-BE49-F238E27FC236}">
                <a16:creationId xmlns:a16="http://schemas.microsoft.com/office/drawing/2014/main" id="{4A5AC53D-1FA3-CEE8-96B9-21B17B10B193}"/>
              </a:ext>
            </a:extLst>
          </p:cNvPr>
          <p:cNvGraphicFramePr/>
          <p:nvPr>
            <p:extLst>
              <p:ext uri="{D42A27DB-BD31-4B8C-83A1-F6EECF244321}">
                <p14:modId xmlns:p14="http://schemas.microsoft.com/office/powerpoint/2010/main" val="10025737"/>
              </p:ext>
            </p:extLst>
          </p:nvPr>
        </p:nvGraphicFramePr>
        <p:xfrm>
          <a:off x="818919" y="2460936"/>
          <a:ext cx="8010807" cy="222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Google Shape;424;p20">
            <a:extLst>
              <a:ext uri="{FF2B5EF4-FFF2-40B4-BE49-F238E27FC236}">
                <a16:creationId xmlns:a16="http://schemas.microsoft.com/office/drawing/2014/main" id="{8F64901F-9A3E-9607-DB7F-4C9E0495B228}"/>
              </a:ext>
            </a:extLst>
          </p:cNvPr>
          <p:cNvSpPr txBox="1"/>
          <p:nvPr/>
        </p:nvSpPr>
        <p:spPr>
          <a:xfrm>
            <a:off x="9005518" y="1629939"/>
            <a:ext cx="10248639"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Emotionale Auswirkungen</a:t>
            </a:r>
            <a:endParaRPr sz="4800" b="1" dirty="0"/>
          </a:p>
        </p:txBody>
      </p:sp>
      <p:graphicFrame>
        <p:nvGraphicFramePr>
          <p:cNvPr id="11" name="Diagram 10">
            <a:extLst>
              <a:ext uri="{FF2B5EF4-FFF2-40B4-BE49-F238E27FC236}">
                <a16:creationId xmlns:a16="http://schemas.microsoft.com/office/drawing/2014/main" id="{DC1D53ED-8C43-3102-1E14-B0788E3B96C8}"/>
              </a:ext>
            </a:extLst>
          </p:cNvPr>
          <p:cNvGraphicFramePr/>
          <p:nvPr>
            <p:extLst>
              <p:ext uri="{D42A27DB-BD31-4B8C-83A1-F6EECF244321}">
                <p14:modId xmlns:p14="http://schemas.microsoft.com/office/powerpoint/2010/main" val="3896479233"/>
              </p:ext>
            </p:extLst>
          </p:nvPr>
        </p:nvGraphicFramePr>
        <p:xfrm>
          <a:off x="8975872" y="2378997"/>
          <a:ext cx="7655910" cy="22224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3">
            <a:extLst>
              <a:ext uri="{FF2B5EF4-FFF2-40B4-BE49-F238E27FC236}">
                <a16:creationId xmlns:a16="http://schemas.microsoft.com/office/drawing/2014/main" id="{29771CEC-79DA-EDE8-B92E-8004C6A6586F}"/>
              </a:ext>
            </a:extLst>
          </p:cNvPr>
          <p:cNvSpPr txBox="1"/>
          <p:nvPr/>
        </p:nvSpPr>
        <p:spPr>
          <a:xfrm>
            <a:off x="4203120" y="8343019"/>
            <a:ext cx="9253182" cy="276999"/>
          </a:xfrm>
          <a:prstGeom prst="rect">
            <a:avLst/>
          </a:prstGeom>
          <a:noFill/>
        </p:spPr>
        <p:txBody>
          <a:bodyPr wrap="square">
            <a:spAutoFit/>
          </a:bodyPr>
          <a:lstStyle/>
          <a:p>
            <a:r>
              <a:rPr lang="en-GB" sz="1200" b="0" i="0" dirty="0">
                <a:solidFill>
                  <a:srgbClr val="282828"/>
                </a:solidFill>
                <a:effectLst/>
                <a:latin typeface="MuseoSans"/>
              </a:rPr>
              <a:t>Quelle: Eine konzeptionelle Überprüfung der Effektivität des umgedrehten Lernens in Bezug auf die kognitiven Fähigkeiten und emotionalen Zustände von Berufsschülern. </a:t>
            </a:r>
            <a:r>
              <a:rPr lang="en-GB" sz="1200" b="0" i="0" dirty="0">
                <a:solidFill>
                  <a:srgbClr val="282828"/>
                </a:solidFill>
                <a:effectLst/>
                <a:latin typeface="MuseoSans"/>
                <a:hlinkClick r:id="rId17"/>
              </a:rPr>
              <a:t>Hier </a:t>
            </a:r>
            <a:r>
              <a:rPr lang="en-GB" sz="1200" b="0" i="0" dirty="0">
                <a:solidFill>
                  <a:srgbClr val="282828"/>
                </a:solidFill>
                <a:effectLst/>
                <a:latin typeface="MuseoSans"/>
              </a:rPr>
              <a:t>verfügbar.</a:t>
            </a:r>
            <a:endParaRPr lang="en-BE" sz="1200" dirty="0"/>
          </a:p>
        </p:txBody>
      </p:sp>
      <p:sp>
        <p:nvSpPr>
          <p:cNvPr id="15" name="Google Shape;424;p20">
            <a:extLst>
              <a:ext uri="{FF2B5EF4-FFF2-40B4-BE49-F238E27FC236}">
                <a16:creationId xmlns:a16="http://schemas.microsoft.com/office/drawing/2014/main" id="{80D3DF32-0390-D5F8-63FE-04CA6467EE20}"/>
              </a:ext>
            </a:extLst>
          </p:cNvPr>
          <p:cNvSpPr txBox="1"/>
          <p:nvPr/>
        </p:nvSpPr>
        <p:spPr>
          <a:xfrm>
            <a:off x="818919" y="4703306"/>
            <a:ext cx="10171134"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Realitätsnahe Fähigkeiten</a:t>
            </a:r>
            <a:endParaRPr sz="4800" b="1" dirty="0"/>
          </a:p>
        </p:txBody>
      </p:sp>
      <p:graphicFrame>
        <p:nvGraphicFramePr>
          <p:cNvPr id="17" name="Diagram 16">
            <a:extLst>
              <a:ext uri="{FF2B5EF4-FFF2-40B4-BE49-F238E27FC236}">
                <a16:creationId xmlns:a16="http://schemas.microsoft.com/office/drawing/2014/main" id="{87E2507A-94CB-F28E-4F15-3C5E4A02A1E3}"/>
              </a:ext>
            </a:extLst>
          </p:cNvPr>
          <p:cNvGraphicFramePr/>
          <p:nvPr>
            <p:extLst>
              <p:ext uri="{D42A27DB-BD31-4B8C-83A1-F6EECF244321}">
                <p14:modId xmlns:p14="http://schemas.microsoft.com/office/powerpoint/2010/main" val="1168637722"/>
              </p:ext>
            </p:extLst>
          </p:nvPr>
        </p:nvGraphicFramePr>
        <p:xfrm>
          <a:off x="792001" y="5554262"/>
          <a:ext cx="8183872" cy="28616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Google Shape;424;p20">
            <a:extLst>
              <a:ext uri="{FF2B5EF4-FFF2-40B4-BE49-F238E27FC236}">
                <a16:creationId xmlns:a16="http://schemas.microsoft.com/office/drawing/2014/main" id="{B10E664E-FB6C-CA6A-9426-C55073F5C568}"/>
              </a:ext>
            </a:extLst>
          </p:cNvPr>
          <p:cNvSpPr txBox="1"/>
          <p:nvPr/>
        </p:nvSpPr>
        <p:spPr>
          <a:xfrm>
            <a:off x="9005518" y="4838783"/>
            <a:ext cx="11697877"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3200" b="1" i="0" u="none" strike="noStrike" cap="none" dirty="0">
                <a:solidFill>
                  <a:srgbClr val="033C5B"/>
                </a:solidFill>
                <a:latin typeface="Arial"/>
                <a:ea typeface="Arial"/>
                <a:cs typeface="Arial"/>
                <a:sym typeface="Arial"/>
              </a:rPr>
              <a:t>Selbstregulierung und Selbstwirksamkeit</a:t>
            </a:r>
            <a:endParaRPr sz="3200" b="1" dirty="0"/>
          </a:p>
        </p:txBody>
      </p:sp>
      <p:graphicFrame>
        <p:nvGraphicFramePr>
          <p:cNvPr id="20" name="Diagram 19">
            <a:extLst>
              <a:ext uri="{FF2B5EF4-FFF2-40B4-BE49-F238E27FC236}">
                <a16:creationId xmlns:a16="http://schemas.microsoft.com/office/drawing/2014/main" id="{AF314232-9327-2856-CEB5-B66870A163DF}"/>
              </a:ext>
            </a:extLst>
          </p:cNvPr>
          <p:cNvGraphicFramePr/>
          <p:nvPr>
            <p:extLst>
              <p:ext uri="{D42A27DB-BD31-4B8C-83A1-F6EECF244321}">
                <p14:modId xmlns:p14="http://schemas.microsoft.com/office/powerpoint/2010/main" val="2565210413"/>
              </p:ext>
            </p:extLst>
          </p:nvPr>
        </p:nvGraphicFramePr>
        <p:xfrm>
          <a:off x="9034441" y="5481406"/>
          <a:ext cx="7948233" cy="28616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6" name="Picture 5" descr="Blue text on a white background&#10;&#10;Description automatically generated">
            <a:extLst>
              <a:ext uri="{FF2B5EF4-FFF2-40B4-BE49-F238E27FC236}">
                <a16:creationId xmlns:a16="http://schemas.microsoft.com/office/drawing/2014/main" id="{5F7F9F85-59AE-306A-1E22-A6DCA854ED2D}"/>
              </a:ext>
            </a:extLst>
          </p:cNvPr>
          <p:cNvPicPr>
            <a:picLocks noChangeAspect="1"/>
          </p:cNvPicPr>
          <p:nvPr/>
        </p:nvPicPr>
        <p:blipFill>
          <a:blip r:embed="rId28"/>
          <a:stretch>
            <a:fillRect/>
          </a:stretch>
        </p:blipFill>
        <p:spPr>
          <a:xfrm>
            <a:off x="2863856" y="9343058"/>
            <a:ext cx="2127074" cy="446250"/>
          </a:xfrm>
          <a:prstGeom prst="rect">
            <a:avLst/>
          </a:prstGeom>
        </p:spPr>
      </p:pic>
    </p:spTree>
    <p:extLst>
      <p:ext uri="{BB962C8B-B14F-4D97-AF65-F5344CB8AC3E}">
        <p14:creationId xmlns:p14="http://schemas.microsoft.com/office/powerpoint/2010/main" val="65971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Überbrückung von Qualifikationen zu Karrieren</a:t>
            </a:r>
            <a:endParaRPr sz="5400" b="1" dirty="0"/>
          </a:p>
        </p:txBody>
      </p:sp>
      <p:sp>
        <p:nvSpPr>
          <p:cNvPr id="452" name="Google Shape;45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95395D6-44B8-50E0-6288-3404EBDDF5E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2E07C74-7CC1-AA14-08FB-DE86C72D512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59DD570-BAD7-1344-DCE3-DE139F46B5B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2415A3DA-7D3E-78A8-0EAF-A37A9D41F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55" name="Google Shape;453;p21">
            <a:extLst>
              <a:ext uri="{FF2B5EF4-FFF2-40B4-BE49-F238E27FC236}">
                <a16:creationId xmlns:a16="http://schemas.microsoft.com/office/drawing/2014/main" id="{CBD6245E-EF1B-40AD-BCAB-EFB6E2AF5502}"/>
              </a:ext>
            </a:extLst>
          </p:cNvPr>
          <p:cNvGraphicFramePr/>
          <p:nvPr>
            <p:extLst>
              <p:ext uri="{D42A27DB-BD31-4B8C-83A1-F6EECF244321}">
                <p14:modId xmlns:p14="http://schemas.microsoft.com/office/powerpoint/2010/main" val="4019680082"/>
              </p:ext>
            </p:extLst>
          </p:nvPr>
        </p:nvGraphicFramePr>
        <p:xfrm>
          <a:off x="818920" y="978089"/>
          <a:ext cx="15944292" cy="799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71D6EDEB-FE24-2C3F-40AB-4E8BAED45F21}"/>
              </a:ext>
            </a:extLst>
          </p:cNvPr>
          <p:cNvPicPr>
            <a:picLocks noChangeAspect="1"/>
          </p:cNvPicPr>
          <p:nvPr/>
        </p:nvPicPr>
        <p:blipFill>
          <a:blip r:embed="rId12"/>
          <a:stretch>
            <a:fillRect/>
          </a:stretch>
        </p:blipFill>
        <p:spPr>
          <a:xfrm>
            <a:off x="2863856" y="9343058"/>
            <a:ext cx="2127074" cy="446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3005</Words>
  <Application>Microsoft Office PowerPoint</Application>
  <PresentationFormat>Custom</PresentationFormat>
  <Paragraphs>150</Paragraphs>
  <Slides>20</Slides>
  <Notes>18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HK Grotesk Bold</vt:lpstr>
      <vt:lpstr>HK Grotesk Light</vt:lpstr>
      <vt:lpstr>MuseoSans</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keywords>, docId:36448091921AC545823CA18860CD5BBB</cp:keywords>
  <cp:lastModifiedBy>Sotiria Tsalamani</cp:lastModifiedBy>
  <cp:revision>9</cp:revision>
  <dcterms:created xsi:type="dcterms:W3CDTF">2006-08-16T00:00:00Z</dcterms:created>
  <dcterms:modified xsi:type="dcterms:W3CDTF">2024-11-08T10:46:57Z</dcterms:modified>
</cp:coreProperties>
</file>