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fq1xXlXxr3hbxCEpsZKoYlIC2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4"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9" name="Google Shape;4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7" name="Google Shape;6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5" name="Google Shape;6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3" name="Google Shape;69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3" name="Google Shape;7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6" name="Google Shape;7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9" name="Google Shape;75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globsyn.edu.in/blog/how-is-flipped-classroom-flipping-the-role-of-traditional-classroom-pedagogy"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hyperlink" Target="https://www.researchgate.net/publication/312056149_Flipped_Classroom_with_Problem_Based_Activities_Exploring_Self-regulated_Learning_in_a_Programming_Language_Course" TargetMode="External"/><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unevoc.unesco.org/home/TVETipedia+Glossary/lang=en/show=term/term=Flipped+classro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youtu.be/qdKzSq_t8k8?feature=shared"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researchgate.net/publication/281800116_Flipped_Learning_model_and_the_development_of_talent_at_school"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a:solidFill>
                  <a:srgbClr val="FB8709"/>
                </a:solidFill>
                <a:latin typeface="Arial"/>
                <a:ea typeface="Arial"/>
                <a:cs typeface="Arial"/>
                <a:sym typeface="Arial"/>
              </a:rPr>
              <a:t>Modul 2: Der Flipped-Classroom-Ansatz</a:t>
            </a:r>
            <a:endParaRPr sz="48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053249"/>
                </a:solidFill>
                <a:latin typeface="Arial"/>
                <a:ea typeface="Arial"/>
                <a:cs typeface="Arial"/>
                <a:sym typeface="Arial"/>
              </a:rPr>
              <a:t>Einheit 1 -</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Einführung</a:t>
            </a:r>
            <a:r>
              <a:rPr lang="en-GB" sz="4800" b="1" i="0" u="none" strike="noStrike" cap="none" dirty="0">
                <a:solidFill>
                  <a:srgbClr val="033C5B"/>
                </a:solidFill>
                <a:latin typeface="Arial"/>
                <a:ea typeface="Arial"/>
                <a:cs typeface="Arial"/>
                <a:sym typeface="Arial"/>
              </a:rPr>
              <a:t> in das Flipped Classroom Modell </a:t>
            </a:r>
            <a:endParaRPr b="1" dirty="0"/>
          </a:p>
          <a:p>
            <a:pPr marL="0" marR="0" lvl="0" indent="0" algn="l" rtl="0">
              <a:lnSpc>
                <a:spcPct val="100000"/>
              </a:lnSpc>
              <a:spcBef>
                <a:spcPts val="0"/>
              </a:spcBef>
              <a:spcAft>
                <a:spcPts val="0"/>
              </a:spcAft>
              <a:buClr>
                <a:srgbClr val="000000"/>
              </a:buClr>
              <a:buSzPts val="5400"/>
              <a:buFont typeface="Arial"/>
              <a:buNone/>
            </a:pPr>
            <a:endParaRPr sz="5400" b="1" i="0" u="none" strike="noStrike" cap="none"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en-GB" sz="3499" b="0" i="0" u="none" strike="noStrike" cap="none" dirty="0" err="1">
                <a:solidFill>
                  <a:srgbClr val="053249"/>
                </a:solidFill>
                <a:latin typeface="Arial"/>
                <a:ea typeface="Arial"/>
                <a:cs typeface="Arial"/>
                <a:sym typeface="Arial"/>
              </a:rPr>
              <a:t>CollaboratiVET-Lehrplan</a:t>
            </a:r>
            <a:r>
              <a:rPr lang="en-GB" sz="3499" b="0" i="0" u="none" strike="noStrike" cap="none" dirty="0">
                <a:solidFill>
                  <a:srgbClr val="053249"/>
                </a:solidFill>
                <a:latin typeface="Arial"/>
                <a:ea typeface="Arial"/>
                <a:cs typeface="Arial"/>
                <a:sym typeface="Arial"/>
              </a:rPr>
              <a:t> für </a:t>
            </a:r>
            <a:r>
              <a:rPr lang="en-GB" sz="3499" b="0" i="0" u="none" strike="noStrike" cap="none" dirty="0" err="1">
                <a:solidFill>
                  <a:srgbClr val="053249"/>
                </a:solidFill>
                <a:latin typeface="Arial"/>
                <a:ea typeface="Arial"/>
                <a:cs typeface="Arial"/>
                <a:sym typeface="Arial"/>
              </a:rPr>
              <a:t>Lehrkraft</a:t>
            </a:r>
            <a:r>
              <a:rPr lang="tr-TR" sz="3499" b="0" i="0" u="none" strike="noStrike" cap="none" dirty="0">
                <a:solidFill>
                  <a:srgbClr val="053249"/>
                </a:solidFill>
                <a:latin typeface="Arial"/>
                <a:ea typeface="Arial"/>
                <a:cs typeface="Arial"/>
                <a:sym typeface="Arial"/>
              </a:rPr>
              <a:t> </a:t>
            </a:r>
            <a:r>
              <a:rPr lang="en-GB" sz="3499" b="0" i="0" u="none" strike="noStrike" cap="none" dirty="0">
                <a:solidFill>
                  <a:srgbClr val="053249"/>
                </a:solidFill>
                <a:latin typeface="Arial"/>
                <a:ea typeface="Arial"/>
                <a:cs typeface="Arial"/>
                <a:sym typeface="Arial"/>
              </a:rPr>
              <a:t>/</a:t>
            </a:r>
            <a:r>
              <a:rPr lang="en-GB" sz="3499" b="0" i="0" u="none" strike="noStrike" cap="none" dirty="0" err="1">
                <a:solidFill>
                  <a:srgbClr val="053249"/>
                </a:solidFill>
                <a:latin typeface="Arial"/>
                <a:ea typeface="Arial"/>
                <a:cs typeface="Arial"/>
                <a:sym typeface="Arial"/>
              </a:rPr>
              <a:t>Ausbilder</a:t>
            </a:r>
            <a:r>
              <a:rPr lang="tr-TR" sz="3499" b="0" i="0" u="none" strike="noStrike" cap="none" dirty="0">
                <a:solidFill>
                  <a:srgbClr val="053249"/>
                </a:solidFill>
                <a:latin typeface="Arial"/>
                <a:ea typeface="Arial"/>
                <a:cs typeface="Arial"/>
                <a:sym typeface="Arial"/>
              </a:rPr>
              <a:t> </a:t>
            </a:r>
            <a:r>
              <a:rPr lang="en-GB" sz="3499" b="0" i="0" u="none" strike="noStrike" cap="none" dirty="0">
                <a:solidFill>
                  <a:srgbClr val="053249"/>
                </a:solidFill>
                <a:latin typeface="Arial"/>
                <a:ea typeface="Arial"/>
                <a:cs typeface="Arial"/>
                <a:sym typeface="Arial"/>
              </a:rPr>
              <a:t>/</a:t>
            </a:r>
            <a:r>
              <a:rPr lang="en-GB" sz="3499" b="0" i="0" u="none" strike="noStrike" cap="none" dirty="0" err="1">
                <a:solidFill>
                  <a:srgbClr val="053249"/>
                </a:solidFill>
                <a:latin typeface="Arial"/>
                <a:ea typeface="Arial"/>
                <a:cs typeface="Arial"/>
                <a:sym typeface="Arial"/>
              </a:rPr>
              <a:t>Erzieher</a:t>
            </a:r>
            <a:r>
              <a:rPr lang="en-GB" sz="3499" b="0" i="0" u="none" strike="noStrike" cap="none" dirty="0">
                <a:solidFill>
                  <a:srgbClr val="053249"/>
                </a:solidFill>
                <a:latin typeface="Arial"/>
                <a:ea typeface="Arial"/>
                <a:cs typeface="Arial"/>
                <a:sym typeface="Arial"/>
              </a:rPr>
              <a:t> in der </a:t>
            </a:r>
            <a:r>
              <a:rPr lang="en-GB" sz="3499" b="0" i="0" u="none" strike="noStrike" cap="none" dirty="0" err="1">
                <a:solidFill>
                  <a:srgbClr val="053249"/>
                </a:solidFill>
                <a:latin typeface="Arial"/>
                <a:ea typeface="Arial"/>
                <a:cs typeface="Arial"/>
                <a:sym typeface="Arial"/>
              </a:rPr>
              <a:t>beruflichen</a:t>
            </a:r>
            <a:r>
              <a:rPr lang="en-GB" sz="3499" b="0" i="0" u="none" strike="noStrike" cap="none" dirty="0">
                <a:solidFill>
                  <a:srgbClr val="053249"/>
                </a:solidFill>
                <a:latin typeface="Arial"/>
                <a:ea typeface="Arial"/>
                <a:cs typeface="Arial"/>
                <a:sym typeface="Arial"/>
              </a:rPr>
              <a:t> </a:t>
            </a:r>
            <a:r>
              <a:rPr lang="en-GB" sz="3499" b="0" i="0" u="none" strike="noStrike" cap="none" dirty="0" err="1">
                <a:solidFill>
                  <a:srgbClr val="053249"/>
                </a:solidFill>
                <a:latin typeface="Arial"/>
                <a:ea typeface="Arial"/>
                <a:cs typeface="Arial"/>
                <a:sym typeface="Arial"/>
              </a:rPr>
              <a:t>Bildung</a:t>
            </a:r>
            <a:r>
              <a:rPr lang="en-GB" sz="3499" b="0" i="0" u="none" strike="noStrike" cap="none" dirty="0">
                <a:solidFill>
                  <a:srgbClr val="053249"/>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4260391" y="9141125"/>
            <a:ext cx="6720632" cy="96949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100"/>
              <a:buFont typeface="Arial"/>
              <a:buNone/>
            </a:pPr>
            <a:r>
              <a:rPr lang="en-GB" sz="11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2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100"/>
              <a:buFont typeface="Arial"/>
              <a:buNone/>
            </a:pPr>
            <a:endParaRPr sz="11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7259300" y="962587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37EB9AC4-6744-6E12-50C1-757275D12CA7}"/>
              </a:ext>
            </a:extLst>
          </p:cNvPr>
          <p:cNvPicPr>
            <a:picLocks noChangeAspect="1"/>
          </p:cNvPicPr>
          <p:nvPr/>
        </p:nvPicPr>
        <p:blipFill>
          <a:blip r:embed="rId5"/>
          <a:srcRect r="59736" b="14882"/>
          <a:stretch/>
        </p:blipFill>
        <p:spPr>
          <a:xfrm>
            <a:off x="10827143" y="1550173"/>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F3C7B933-C7CF-519D-98C3-03E5D47882DF}"/>
              </a:ext>
            </a:extLst>
          </p:cNvPr>
          <p:cNvPicPr>
            <a:picLocks noChangeAspect="1"/>
          </p:cNvPicPr>
          <p:nvPr/>
        </p:nvPicPr>
        <p:blipFill>
          <a:blip r:embed="rId6"/>
          <a:stretch>
            <a:fillRect/>
          </a:stretch>
        </p:blipFill>
        <p:spPr>
          <a:xfrm>
            <a:off x="1105032" y="9251964"/>
            <a:ext cx="2947612" cy="6183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26"/>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2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2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2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2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6"/>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Die Bloomsche Taxonomie: Eine überarbeitete Fassung</a:t>
            </a:r>
            <a:endParaRPr sz="5400" b="1" i="0" u="none" strike="noStrike" cap="none">
              <a:solidFill>
                <a:srgbClr val="000000"/>
              </a:solidFill>
              <a:latin typeface="Arial"/>
              <a:ea typeface="Arial"/>
              <a:cs typeface="Arial"/>
              <a:sym typeface="Arial"/>
            </a:endParaRPr>
          </a:p>
        </p:txBody>
      </p:sp>
      <p:sp>
        <p:nvSpPr>
          <p:cNvPr id="267" name="Google Shape;267;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70" name="Google Shape;270;p26"/>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271" name="Google Shape;271;p26"/>
          <p:cNvGrpSpPr/>
          <p:nvPr/>
        </p:nvGrpSpPr>
        <p:grpSpPr>
          <a:xfrm>
            <a:off x="602293" y="2774195"/>
            <a:ext cx="7515367" cy="5832712"/>
            <a:chOff x="0" y="0"/>
            <a:chExt cx="7515367" cy="5832712"/>
          </a:xfrm>
        </p:grpSpPr>
        <p:sp>
          <p:nvSpPr>
            <p:cNvPr id="272" name="Google Shape;272;p26"/>
            <p:cNvSpPr/>
            <p:nvPr/>
          </p:nvSpPr>
          <p:spPr>
            <a:xfrm>
              <a:off x="3131402" y="0"/>
              <a:ext cx="1252561" cy="972118"/>
            </a:xfrm>
            <a:prstGeom prst="trapezoid">
              <a:avLst>
                <a:gd name="adj" fmla="val 64424"/>
              </a:avLst>
            </a:prstGeom>
            <a:solidFill>
              <a:srgbClr val="F79543">
                <a:alpha val="8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Bewertung</a:t>
              </a:r>
              <a:endParaRPr sz="1800" b="0" i="0" u="none" strike="noStrike" cap="none">
                <a:solidFill>
                  <a:schemeClr val="lt1"/>
                </a:solidFill>
                <a:latin typeface="Arial"/>
                <a:ea typeface="Arial"/>
                <a:cs typeface="Arial"/>
                <a:sym typeface="Arial"/>
              </a:endParaRPr>
            </a:p>
          </p:txBody>
        </p:sp>
        <p:sp>
          <p:nvSpPr>
            <p:cNvPr id="274" name="Google Shape;274;p26"/>
            <p:cNvSpPr/>
            <p:nvPr/>
          </p:nvSpPr>
          <p:spPr>
            <a:xfrm>
              <a:off x="2505122" y="972118"/>
              <a:ext cx="2505122" cy="972118"/>
            </a:xfrm>
            <a:prstGeom prst="trapezoid">
              <a:avLst>
                <a:gd name="adj" fmla="val 64424"/>
              </a:avLst>
            </a:prstGeom>
            <a:solidFill>
              <a:srgbClr val="F79543">
                <a:alpha val="81960"/>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Synthese</a:t>
              </a:r>
              <a:endParaRPr sz="1800" b="0" i="0" u="none" strike="noStrike" cap="none">
                <a:solidFill>
                  <a:schemeClr val="lt1"/>
                </a:solidFill>
                <a:latin typeface="Arial"/>
                <a:ea typeface="Arial"/>
                <a:cs typeface="Arial"/>
                <a:sym typeface="Arial"/>
              </a:endParaRPr>
            </a:p>
          </p:txBody>
        </p:sp>
        <p:sp>
          <p:nvSpPr>
            <p:cNvPr id="276" name="Google Shape;276;p26"/>
            <p:cNvSpPr/>
            <p:nvPr/>
          </p:nvSpPr>
          <p:spPr>
            <a:xfrm>
              <a:off x="1878841" y="1944237"/>
              <a:ext cx="3757683" cy="972118"/>
            </a:xfrm>
            <a:prstGeom prst="trapezoid">
              <a:avLst>
                <a:gd name="adj" fmla="val 64424"/>
              </a:avLst>
            </a:prstGeom>
            <a:solidFill>
              <a:srgbClr val="F79543">
                <a:alpha val="74117"/>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Analyse</a:t>
              </a:r>
              <a:endParaRPr sz="1800" b="0" i="0" u="none" strike="noStrike" cap="none">
                <a:solidFill>
                  <a:schemeClr val="lt1"/>
                </a:solidFill>
                <a:latin typeface="Arial"/>
                <a:ea typeface="Arial"/>
                <a:cs typeface="Arial"/>
                <a:sym typeface="Arial"/>
              </a:endParaRPr>
            </a:p>
          </p:txBody>
        </p:sp>
        <p:sp>
          <p:nvSpPr>
            <p:cNvPr id="278" name="Google Shape;278;p26"/>
            <p:cNvSpPr/>
            <p:nvPr/>
          </p:nvSpPr>
          <p:spPr>
            <a:xfrm>
              <a:off x="1252561" y="2916356"/>
              <a:ext cx="5010244" cy="972118"/>
            </a:xfrm>
            <a:prstGeom prst="trapezoid">
              <a:avLst>
                <a:gd name="adj" fmla="val 64424"/>
              </a:avLst>
            </a:prstGeom>
            <a:solidFill>
              <a:srgbClr val="F79543">
                <a:alpha val="65882"/>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Anmeldung</a:t>
              </a:r>
              <a:endParaRPr sz="1800" b="0" i="0" u="none" strike="noStrike" cap="none">
                <a:solidFill>
                  <a:schemeClr val="lt1"/>
                </a:solidFill>
                <a:latin typeface="Arial"/>
                <a:ea typeface="Arial"/>
                <a:cs typeface="Arial"/>
                <a:sym typeface="Arial"/>
              </a:endParaRPr>
            </a:p>
          </p:txBody>
        </p:sp>
        <p:sp>
          <p:nvSpPr>
            <p:cNvPr id="280" name="Google Shape;280;p26"/>
            <p:cNvSpPr/>
            <p:nvPr/>
          </p:nvSpPr>
          <p:spPr>
            <a:xfrm>
              <a:off x="626280" y="3888475"/>
              <a:ext cx="6262805" cy="972118"/>
            </a:xfrm>
            <a:prstGeom prst="trapezoid">
              <a:avLst>
                <a:gd name="adj" fmla="val 64424"/>
              </a:avLst>
            </a:prstGeom>
            <a:solidFill>
              <a:srgbClr val="F79543">
                <a:alpha val="58039"/>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Verstehen</a:t>
              </a:r>
              <a:endParaRPr sz="1800" b="0" i="0" u="none" strike="noStrike" cap="none">
                <a:solidFill>
                  <a:schemeClr val="lt1"/>
                </a:solidFill>
                <a:latin typeface="Arial"/>
                <a:ea typeface="Arial"/>
                <a:cs typeface="Arial"/>
                <a:sym typeface="Arial"/>
              </a:endParaRPr>
            </a:p>
          </p:txBody>
        </p:sp>
        <p:sp>
          <p:nvSpPr>
            <p:cNvPr id="282" name="Google Shape;282;p26"/>
            <p:cNvSpPr/>
            <p:nvPr/>
          </p:nvSpPr>
          <p:spPr>
            <a:xfrm>
              <a:off x="0" y="4860594"/>
              <a:ext cx="7515367" cy="972118"/>
            </a:xfrm>
            <a:prstGeom prst="trapezoid">
              <a:avLst>
                <a:gd name="adj" fmla="val 64424"/>
              </a:avLst>
            </a:prstGeom>
            <a:solidFill>
              <a:srgbClr val="F7954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Wissen</a:t>
              </a:r>
              <a:endParaRPr sz="1800" b="0" i="0" u="none" strike="noStrike" cap="none">
                <a:solidFill>
                  <a:schemeClr val="lt1"/>
                </a:solidFill>
                <a:latin typeface="Arial"/>
                <a:ea typeface="Arial"/>
                <a:cs typeface="Arial"/>
                <a:sym typeface="Arial"/>
              </a:endParaRPr>
            </a:p>
          </p:txBody>
        </p:sp>
      </p:grpSp>
      <p:grpSp>
        <p:nvGrpSpPr>
          <p:cNvPr id="284" name="Google Shape;284;p26"/>
          <p:cNvGrpSpPr/>
          <p:nvPr/>
        </p:nvGrpSpPr>
        <p:grpSpPr>
          <a:xfrm>
            <a:off x="9224633" y="2786640"/>
            <a:ext cx="7515367" cy="5832712"/>
            <a:chOff x="0" y="0"/>
            <a:chExt cx="7515367" cy="5832712"/>
          </a:xfrm>
        </p:grpSpPr>
        <p:sp>
          <p:nvSpPr>
            <p:cNvPr id="285" name="Google Shape;285;p26"/>
            <p:cNvSpPr/>
            <p:nvPr/>
          </p:nvSpPr>
          <p:spPr>
            <a:xfrm>
              <a:off x="3131402" y="0"/>
              <a:ext cx="1252561"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erstellen.</a:t>
              </a:r>
              <a:endParaRPr sz="1800" b="0" i="0" u="none" strike="noStrike" cap="none">
                <a:solidFill>
                  <a:schemeClr val="lt1"/>
                </a:solidFill>
                <a:latin typeface="Arial"/>
                <a:ea typeface="Arial"/>
                <a:cs typeface="Arial"/>
                <a:sym typeface="Arial"/>
              </a:endParaRPr>
            </a:p>
          </p:txBody>
        </p:sp>
        <p:sp>
          <p:nvSpPr>
            <p:cNvPr id="287" name="Google Shape;287;p26"/>
            <p:cNvSpPr/>
            <p:nvPr/>
          </p:nvSpPr>
          <p:spPr>
            <a:xfrm>
              <a:off x="2505122" y="972118"/>
              <a:ext cx="2505122"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Bewerten Sie</a:t>
              </a:r>
              <a:endParaRPr sz="1800" b="0" i="0" u="none" strike="noStrike" cap="none">
                <a:solidFill>
                  <a:schemeClr val="lt1"/>
                </a:solidFill>
                <a:latin typeface="Arial"/>
                <a:ea typeface="Arial"/>
                <a:cs typeface="Arial"/>
                <a:sym typeface="Arial"/>
              </a:endParaRPr>
            </a:p>
          </p:txBody>
        </p:sp>
        <p:sp>
          <p:nvSpPr>
            <p:cNvPr id="289" name="Google Shape;289;p26"/>
            <p:cNvSpPr/>
            <p:nvPr/>
          </p:nvSpPr>
          <p:spPr>
            <a:xfrm>
              <a:off x="1878841" y="1944237"/>
              <a:ext cx="3757683"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Analyse</a:t>
              </a:r>
              <a:endParaRPr sz="1800" b="0" i="0" u="none" strike="noStrike" cap="none">
                <a:solidFill>
                  <a:schemeClr val="lt1"/>
                </a:solidFill>
                <a:latin typeface="Arial"/>
                <a:ea typeface="Arial"/>
                <a:cs typeface="Arial"/>
                <a:sym typeface="Arial"/>
              </a:endParaRPr>
            </a:p>
          </p:txBody>
        </p:sp>
        <p:sp>
          <p:nvSpPr>
            <p:cNvPr id="291" name="Google Shape;291;p26"/>
            <p:cNvSpPr/>
            <p:nvPr/>
          </p:nvSpPr>
          <p:spPr>
            <a:xfrm>
              <a:off x="1252561" y="2916356"/>
              <a:ext cx="5010244"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Bewerbung</a:t>
              </a:r>
              <a:endParaRPr sz="1800" b="0" i="0" u="none" strike="noStrike" cap="none">
                <a:solidFill>
                  <a:schemeClr val="lt1"/>
                </a:solidFill>
                <a:latin typeface="Arial"/>
                <a:ea typeface="Arial"/>
                <a:cs typeface="Arial"/>
                <a:sym typeface="Arial"/>
              </a:endParaRPr>
            </a:p>
          </p:txBody>
        </p:sp>
        <p:sp>
          <p:nvSpPr>
            <p:cNvPr id="293" name="Google Shape;293;p26"/>
            <p:cNvSpPr/>
            <p:nvPr/>
          </p:nvSpPr>
          <p:spPr>
            <a:xfrm>
              <a:off x="626280" y="3888475"/>
              <a:ext cx="6262805"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Verstehen Sie</a:t>
              </a:r>
              <a:endParaRPr sz="1800" b="0" i="0" u="none" strike="noStrike" cap="none">
                <a:solidFill>
                  <a:schemeClr val="lt1"/>
                </a:solidFill>
                <a:latin typeface="Arial"/>
                <a:ea typeface="Arial"/>
                <a:cs typeface="Arial"/>
                <a:sym typeface="Arial"/>
              </a:endParaRPr>
            </a:p>
          </p:txBody>
        </p:sp>
        <p:sp>
          <p:nvSpPr>
            <p:cNvPr id="295" name="Google Shape;295;p26"/>
            <p:cNvSpPr/>
            <p:nvPr/>
          </p:nvSpPr>
          <p:spPr>
            <a:xfrm>
              <a:off x="0" y="4860594"/>
              <a:ext cx="7515367"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Erinnern Sie sich an</a:t>
              </a:r>
              <a:endParaRPr sz="1800" b="0" i="0" u="none" strike="noStrike" cap="none">
                <a:solidFill>
                  <a:schemeClr val="lt1"/>
                </a:solidFill>
                <a:latin typeface="Arial"/>
                <a:ea typeface="Arial"/>
                <a:cs typeface="Arial"/>
                <a:sym typeface="Arial"/>
              </a:endParaRPr>
            </a:p>
          </p:txBody>
        </p:sp>
      </p:grpSp>
      <p:sp>
        <p:nvSpPr>
          <p:cNvPr id="297" name="Google Shape;297;p26"/>
          <p:cNvSpPr/>
          <p:nvPr/>
        </p:nvSpPr>
        <p:spPr>
          <a:xfrm>
            <a:off x="7492621" y="4421875"/>
            <a:ext cx="2483892" cy="968991"/>
          </a:xfrm>
          <a:prstGeom prst="rightArrow">
            <a:avLst>
              <a:gd name="adj1" fmla="val 50000"/>
              <a:gd name="adj2" fmla="val 50000"/>
            </a:avLst>
          </a:prstGeom>
          <a:solidFill>
            <a:srgbClr val="FBD4B4"/>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F95693DF-A1B0-C871-342F-DBC056853B49}"/>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27"/>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27"/>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Die Bloomsche Taxonomie: Eine überarbeitete Fassung</a:t>
            </a:r>
            <a:endParaRPr sz="5400" b="1" i="0" u="none" strike="noStrike" cap="none">
              <a:solidFill>
                <a:srgbClr val="000000"/>
              </a:solidFill>
              <a:latin typeface="Arial"/>
              <a:ea typeface="Arial"/>
              <a:cs typeface="Arial"/>
              <a:sym typeface="Arial"/>
            </a:endParaRPr>
          </a:p>
        </p:txBody>
      </p:sp>
      <p:sp>
        <p:nvSpPr>
          <p:cNvPr id="311" name="Google Shape;311;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14" name="Google Shape;314;p27"/>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15" name="Google Shape;315;p27"/>
          <p:cNvGrpSpPr/>
          <p:nvPr/>
        </p:nvGrpSpPr>
        <p:grpSpPr>
          <a:xfrm>
            <a:off x="4802759" y="2601926"/>
            <a:ext cx="7515367" cy="5832712"/>
            <a:chOff x="0" y="0"/>
            <a:chExt cx="7515367" cy="5832712"/>
          </a:xfrm>
        </p:grpSpPr>
        <p:sp>
          <p:nvSpPr>
            <p:cNvPr id="316" name="Google Shape;316;p27"/>
            <p:cNvSpPr/>
            <p:nvPr/>
          </p:nvSpPr>
          <p:spPr>
            <a:xfrm>
              <a:off x="3131402" y="0"/>
              <a:ext cx="1252561"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erstellen.</a:t>
              </a:r>
              <a:endParaRPr sz="1800" b="0" i="0" u="none" strike="noStrike" cap="none">
                <a:solidFill>
                  <a:schemeClr val="lt1"/>
                </a:solidFill>
                <a:latin typeface="Arial"/>
                <a:ea typeface="Arial"/>
                <a:cs typeface="Arial"/>
                <a:sym typeface="Arial"/>
              </a:endParaRPr>
            </a:p>
          </p:txBody>
        </p:sp>
        <p:sp>
          <p:nvSpPr>
            <p:cNvPr id="318" name="Google Shape;318;p27"/>
            <p:cNvSpPr/>
            <p:nvPr/>
          </p:nvSpPr>
          <p:spPr>
            <a:xfrm>
              <a:off x="2505122" y="972118"/>
              <a:ext cx="2505122"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Bewerten Sie</a:t>
              </a:r>
              <a:endParaRPr sz="1800" b="0" i="0" u="none" strike="noStrike" cap="none">
                <a:solidFill>
                  <a:schemeClr val="lt1"/>
                </a:solidFill>
                <a:latin typeface="Arial"/>
                <a:ea typeface="Arial"/>
                <a:cs typeface="Arial"/>
                <a:sym typeface="Arial"/>
              </a:endParaRPr>
            </a:p>
          </p:txBody>
        </p:sp>
        <p:sp>
          <p:nvSpPr>
            <p:cNvPr id="320" name="Google Shape;320;p27"/>
            <p:cNvSpPr/>
            <p:nvPr/>
          </p:nvSpPr>
          <p:spPr>
            <a:xfrm>
              <a:off x="1878841" y="1944237"/>
              <a:ext cx="3757683"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Analyse</a:t>
              </a:r>
              <a:endParaRPr sz="1800" b="0" i="0" u="none" strike="noStrike" cap="none">
                <a:solidFill>
                  <a:schemeClr val="lt1"/>
                </a:solidFill>
                <a:latin typeface="Arial"/>
                <a:ea typeface="Arial"/>
                <a:cs typeface="Arial"/>
                <a:sym typeface="Arial"/>
              </a:endParaRPr>
            </a:p>
          </p:txBody>
        </p:sp>
        <p:sp>
          <p:nvSpPr>
            <p:cNvPr id="322" name="Google Shape;322;p27"/>
            <p:cNvSpPr/>
            <p:nvPr/>
          </p:nvSpPr>
          <p:spPr>
            <a:xfrm>
              <a:off x="1252561" y="2916356"/>
              <a:ext cx="5010244"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Bewerbung</a:t>
              </a:r>
              <a:endParaRPr sz="1800" b="0" i="0" u="none" strike="noStrike" cap="none">
                <a:solidFill>
                  <a:schemeClr val="lt1"/>
                </a:solidFill>
                <a:latin typeface="Arial"/>
                <a:ea typeface="Arial"/>
                <a:cs typeface="Arial"/>
                <a:sym typeface="Arial"/>
              </a:endParaRPr>
            </a:p>
          </p:txBody>
        </p:sp>
        <p:sp>
          <p:nvSpPr>
            <p:cNvPr id="324" name="Google Shape;324;p27"/>
            <p:cNvSpPr/>
            <p:nvPr/>
          </p:nvSpPr>
          <p:spPr>
            <a:xfrm>
              <a:off x="626280" y="3888475"/>
              <a:ext cx="6262805"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Verstehen Sie</a:t>
              </a:r>
              <a:endParaRPr sz="1800" b="0" i="0" u="none" strike="noStrike" cap="none">
                <a:solidFill>
                  <a:schemeClr val="lt1"/>
                </a:solidFill>
                <a:latin typeface="Arial"/>
                <a:ea typeface="Arial"/>
                <a:cs typeface="Arial"/>
                <a:sym typeface="Arial"/>
              </a:endParaRPr>
            </a:p>
          </p:txBody>
        </p:sp>
        <p:sp>
          <p:nvSpPr>
            <p:cNvPr id="326" name="Google Shape;326;p27"/>
            <p:cNvSpPr/>
            <p:nvPr/>
          </p:nvSpPr>
          <p:spPr>
            <a:xfrm>
              <a:off x="0" y="4860594"/>
              <a:ext cx="7515367"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Erinnern Sie sich an</a:t>
              </a:r>
              <a:endParaRPr sz="1800" b="0" i="0" u="none" strike="noStrike" cap="none">
                <a:solidFill>
                  <a:schemeClr val="lt1"/>
                </a:solidFill>
                <a:latin typeface="Arial"/>
                <a:ea typeface="Arial"/>
                <a:cs typeface="Arial"/>
                <a:sym typeface="Arial"/>
              </a:endParaRPr>
            </a:p>
          </p:txBody>
        </p:sp>
      </p:grpSp>
      <p:sp>
        <p:nvSpPr>
          <p:cNvPr id="328" name="Google Shape;328;p27"/>
          <p:cNvSpPr/>
          <p:nvPr/>
        </p:nvSpPr>
        <p:spPr>
          <a:xfrm>
            <a:off x="3839439" y="6400800"/>
            <a:ext cx="623379" cy="1860217"/>
          </a:xfrm>
          <a:prstGeom prst="leftBrace">
            <a:avLst>
              <a:gd name="adj1" fmla="val 8333"/>
              <a:gd name="adj2" fmla="val 50000"/>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9" name="Google Shape;329;p27"/>
          <p:cNvSpPr/>
          <p:nvPr/>
        </p:nvSpPr>
        <p:spPr>
          <a:xfrm rot="10800000">
            <a:off x="11498107" y="4461368"/>
            <a:ext cx="623379" cy="1860217"/>
          </a:xfrm>
          <a:prstGeom prst="leftBrace">
            <a:avLst>
              <a:gd name="adj1" fmla="val 8333"/>
              <a:gd name="adj2" fmla="val 49266"/>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0" name="Google Shape;330;p27"/>
          <p:cNvSpPr/>
          <p:nvPr/>
        </p:nvSpPr>
        <p:spPr>
          <a:xfrm>
            <a:off x="6365317" y="2596040"/>
            <a:ext cx="623379" cy="1860217"/>
          </a:xfrm>
          <a:prstGeom prst="leftBrace">
            <a:avLst>
              <a:gd name="adj1" fmla="val 8333"/>
              <a:gd name="adj2" fmla="val 49266"/>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1" name="Google Shape;331;p27"/>
          <p:cNvSpPr txBox="1"/>
          <p:nvPr/>
        </p:nvSpPr>
        <p:spPr>
          <a:xfrm>
            <a:off x="2904167" y="3155660"/>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Nach dem Unterricht</a:t>
            </a:r>
            <a:endParaRPr sz="4400" b="0" i="0" u="none" strike="noStrike" cap="none">
              <a:solidFill>
                <a:srgbClr val="000000"/>
              </a:solidFill>
              <a:latin typeface="Arial"/>
              <a:ea typeface="Arial"/>
              <a:cs typeface="Arial"/>
              <a:sym typeface="Arial"/>
            </a:endParaRPr>
          </a:p>
        </p:txBody>
      </p:sp>
      <p:sp>
        <p:nvSpPr>
          <p:cNvPr id="332" name="Google Shape;332;p27"/>
          <p:cNvSpPr txBox="1"/>
          <p:nvPr/>
        </p:nvSpPr>
        <p:spPr>
          <a:xfrm>
            <a:off x="12619368" y="4995389"/>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Während des Unterrichts</a:t>
            </a:r>
            <a:endParaRPr sz="4400" b="0" i="0" u="none" strike="noStrike" cap="none">
              <a:solidFill>
                <a:srgbClr val="000000"/>
              </a:solidFill>
              <a:latin typeface="Arial"/>
              <a:ea typeface="Arial"/>
              <a:cs typeface="Arial"/>
              <a:sym typeface="Arial"/>
            </a:endParaRPr>
          </a:p>
        </p:txBody>
      </p:sp>
      <p:sp>
        <p:nvSpPr>
          <p:cNvPr id="333" name="Google Shape;333;p27"/>
          <p:cNvSpPr txBox="1"/>
          <p:nvPr/>
        </p:nvSpPr>
        <p:spPr>
          <a:xfrm>
            <a:off x="560104" y="6920880"/>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Vor dem Unterricht</a:t>
            </a:r>
            <a:endParaRPr sz="4400" b="0" i="0"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55639E7D-D427-EC69-0D6B-943E19219F2C}"/>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20"/>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Die 4 Säulen des Flipped-Modells</a:t>
            </a:r>
            <a:endParaRPr sz="5400" b="1" i="0" u="none" strike="noStrike" cap="none">
              <a:solidFill>
                <a:srgbClr val="000000"/>
              </a:solidFill>
              <a:latin typeface="Arial"/>
              <a:ea typeface="Arial"/>
              <a:cs typeface="Arial"/>
              <a:sym typeface="Arial"/>
            </a:endParaRPr>
          </a:p>
        </p:txBody>
      </p:sp>
      <p:sp>
        <p:nvSpPr>
          <p:cNvPr id="346" name="Google Shape;346;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50" name="Google Shape;350;p20"/>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351" name="Google Shape;351;p20"/>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grpSp>
        <p:nvGrpSpPr>
          <p:cNvPr id="352" name="Google Shape;352;p20"/>
          <p:cNvGrpSpPr/>
          <p:nvPr/>
        </p:nvGrpSpPr>
        <p:grpSpPr>
          <a:xfrm>
            <a:off x="1501352" y="2580948"/>
            <a:ext cx="14447999" cy="5789824"/>
            <a:chOff x="1" y="3501"/>
            <a:chExt cx="14447998" cy="5789824"/>
          </a:xfrm>
        </p:grpSpPr>
        <p:sp>
          <p:nvSpPr>
            <p:cNvPr id="353" name="Google Shape;353;p20"/>
            <p:cNvSpPr/>
            <p:nvPr/>
          </p:nvSpPr>
          <p:spPr>
            <a:xfrm rot="5400000">
              <a:off x="-233286" y="236788"/>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txBox="1"/>
            <p:nvPr/>
          </p:nvSpPr>
          <p:spPr>
            <a:xfrm>
              <a:off x="2" y="547837"/>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F</a:t>
              </a:r>
              <a:endParaRPr sz="4000" b="0" i="0" u="none" strike="noStrike" cap="none">
                <a:solidFill>
                  <a:schemeClr val="lt1"/>
                </a:solidFill>
                <a:latin typeface="Arial"/>
                <a:ea typeface="Arial"/>
                <a:cs typeface="Arial"/>
                <a:sym typeface="Arial"/>
              </a:endParaRPr>
            </a:p>
          </p:txBody>
        </p:sp>
        <p:sp>
          <p:nvSpPr>
            <p:cNvPr id="355" name="Google Shape;355;p20"/>
            <p:cNvSpPr/>
            <p:nvPr/>
          </p:nvSpPr>
          <p:spPr>
            <a:xfrm rot="5400000">
              <a:off x="7262615" y="-6170441"/>
              <a:ext cx="1011440"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txBox="1"/>
            <p:nvPr/>
          </p:nvSpPr>
          <p:spPr>
            <a:xfrm>
              <a:off x="1088671" y="52877"/>
              <a:ext cx="13309954" cy="912692"/>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Flexible Umgebung</a:t>
              </a:r>
              <a:endParaRPr sz="4000" b="0" i="0" u="none" strike="noStrike" cap="none">
                <a:solidFill>
                  <a:srgbClr val="000000"/>
                </a:solidFill>
                <a:latin typeface="Arial"/>
                <a:ea typeface="Arial"/>
                <a:cs typeface="Arial"/>
                <a:sym typeface="Arial"/>
              </a:endParaRPr>
            </a:p>
          </p:txBody>
        </p:sp>
        <p:sp>
          <p:nvSpPr>
            <p:cNvPr id="357" name="Google Shape;357;p20"/>
            <p:cNvSpPr/>
            <p:nvPr/>
          </p:nvSpPr>
          <p:spPr>
            <a:xfrm rot="5400000">
              <a:off x="-233286" y="1648315"/>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txBox="1"/>
            <p:nvPr/>
          </p:nvSpPr>
          <p:spPr>
            <a:xfrm>
              <a:off x="2" y="1959364"/>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L</a:t>
              </a:r>
              <a:endParaRPr sz="4000" b="0" i="0" u="none" strike="noStrike" cap="none">
                <a:solidFill>
                  <a:schemeClr val="lt1"/>
                </a:solidFill>
                <a:latin typeface="Arial"/>
                <a:ea typeface="Arial"/>
                <a:cs typeface="Arial"/>
                <a:sym typeface="Arial"/>
              </a:endParaRPr>
            </a:p>
          </p:txBody>
        </p:sp>
        <p:sp>
          <p:nvSpPr>
            <p:cNvPr id="359" name="Google Shape;359;p20"/>
            <p:cNvSpPr/>
            <p:nvPr/>
          </p:nvSpPr>
          <p:spPr>
            <a:xfrm rot="5400000">
              <a:off x="7262881" y="-4759181"/>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txBox="1"/>
            <p:nvPr/>
          </p:nvSpPr>
          <p:spPr>
            <a:xfrm>
              <a:off x="1088672" y="1464377"/>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Lernkultur</a:t>
              </a:r>
              <a:endParaRPr sz="4000" b="0" i="0" u="none" strike="noStrike" cap="none">
                <a:solidFill>
                  <a:srgbClr val="000000"/>
                </a:solidFill>
                <a:latin typeface="Arial"/>
                <a:ea typeface="Arial"/>
                <a:cs typeface="Arial"/>
                <a:sym typeface="Arial"/>
              </a:endParaRPr>
            </a:p>
          </p:txBody>
        </p:sp>
        <p:sp>
          <p:nvSpPr>
            <p:cNvPr id="361" name="Google Shape;361;p20"/>
            <p:cNvSpPr/>
            <p:nvPr/>
          </p:nvSpPr>
          <p:spPr>
            <a:xfrm rot="5400000">
              <a:off x="-233286" y="3059841"/>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txBox="1"/>
            <p:nvPr/>
          </p:nvSpPr>
          <p:spPr>
            <a:xfrm>
              <a:off x="2" y="3370890"/>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I</a:t>
              </a:r>
              <a:endParaRPr sz="4000" b="0" i="0" u="none" strike="noStrike" cap="none">
                <a:solidFill>
                  <a:schemeClr val="lt1"/>
                </a:solidFill>
                <a:latin typeface="Arial"/>
                <a:ea typeface="Arial"/>
                <a:cs typeface="Arial"/>
                <a:sym typeface="Arial"/>
              </a:endParaRPr>
            </a:p>
          </p:txBody>
        </p:sp>
        <p:sp>
          <p:nvSpPr>
            <p:cNvPr id="363" name="Google Shape;363;p20"/>
            <p:cNvSpPr/>
            <p:nvPr/>
          </p:nvSpPr>
          <p:spPr>
            <a:xfrm rot="5400000">
              <a:off x="7262881" y="-3347655"/>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txBox="1"/>
            <p:nvPr/>
          </p:nvSpPr>
          <p:spPr>
            <a:xfrm>
              <a:off x="1088672" y="2875903"/>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Beabsichtigter Inhalt</a:t>
              </a:r>
              <a:endParaRPr sz="4000" b="0" i="0" u="none" strike="noStrike" cap="none">
                <a:solidFill>
                  <a:srgbClr val="000000"/>
                </a:solidFill>
                <a:latin typeface="Arial"/>
                <a:ea typeface="Arial"/>
                <a:cs typeface="Arial"/>
                <a:sym typeface="Arial"/>
              </a:endParaRPr>
            </a:p>
          </p:txBody>
        </p:sp>
        <p:sp>
          <p:nvSpPr>
            <p:cNvPr id="365" name="Google Shape;365;p20"/>
            <p:cNvSpPr/>
            <p:nvPr/>
          </p:nvSpPr>
          <p:spPr>
            <a:xfrm rot="5400000">
              <a:off x="-233286" y="4471367"/>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txBox="1"/>
            <p:nvPr/>
          </p:nvSpPr>
          <p:spPr>
            <a:xfrm>
              <a:off x="2" y="4782416"/>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P</a:t>
              </a:r>
              <a:endParaRPr sz="4000" b="0" i="0" u="none" strike="noStrike" cap="none">
                <a:solidFill>
                  <a:schemeClr val="lt1"/>
                </a:solidFill>
                <a:latin typeface="Arial"/>
                <a:ea typeface="Arial"/>
                <a:cs typeface="Arial"/>
                <a:sym typeface="Arial"/>
              </a:endParaRPr>
            </a:p>
          </p:txBody>
        </p:sp>
        <p:sp>
          <p:nvSpPr>
            <p:cNvPr id="367" name="Google Shape;367;p20"/>
            <p:cNvSpPr/>
            <p:nvPr/>
          </p:nvSpPr>
          <p:spPr>
            <a:xfrm rot="5400000">
              <a:off x="7262881" y="-1936128"/>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txBox="1"/>
            <p:nvPr/>
          </p:nvSpPr>
          <p:spPr>
            <a:xfrm>
              <a:off x="1088672" y="4287430"/>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Professioneller Pädagoge</a:t>
              </a:r>
              <a:endParaRPr sz="40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9E71CDA8-2CBA-4F88-A3FE-1203736FA8D1}"/>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6" name="Google Shape;376;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23"/>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Die 4 Säulen des Flipped-Modells</a:t>
            </a:r>
            <a:endParaRPr sz="5400" b="1" i="0" u="none" strike="noStrike" cap="none">
              <a:solidFill>
                <a:srgbClr val="000000"/>
              </a:solidFill>
              <a:latin typeface="Arial"/>
              <a:ea typeface="Arial"/>
              <a:cs typeface="Arial"/>
              <a:sym typeface="Arial"/>
            </a:endParaRPr>
          </a:p>
        </p:txBody>
      </p:sp>
      <p:sp>
        <p:nvSpPr>
          <p:cNvPr id="381" name="Google Shape;381;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85" name="Google Shape;385;p23"/>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386" name="Google Shape;386;p23"/>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grpSp>
        <p:nvGrpSpPr>
          <p:cNvPr id="387" name="Google Shape;387;p23"/>
          <p:cNvGrpSpPr/>
          <p:nvPr/>
        </p:nvGrpSpPr>
        <p:grpSpPr>
          <a:xfrm>
            <a:off x="917986" y="2343429"/>
            <a:ext cx="16069141" cy="6384909"/>
            <a:chOff x="0" y="1134"/>
            <a:chExt cx="16069141" cy="6384909"/>
          </a:xfrm>
        </p:grpSpPr>
        <p:cxnSp>
          <p:nvCxnSpPr>
            <p:cNvPr id="388" name="Google Shape;388;p23"/>
            <p:cNvCxnSpPr/>
            <p:nvPr/>
          </p:nvCxnSpPr>
          <p:spPr>
            <a:xfrm>
              <a:off x="0" y="5334976"/>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89" name="Google Shape;389;p23"/>
            <p:cNvCxnSpPr/>
            <p:nvPr/>
          </p:nvCxnSpPr>
          <p:spPr>
            <a:xfrm>
              <a:off x="0" y="3732180"/>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90" name="Google Shape;390;p23"/>
            <p:cNvCxnSpPr/>
            <p:nvPr/>
          </p:nvCxnSpPr>
          <p:spPr>
            <a:xfrm>
              <a:off x="0" y="2129385"/>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91" name="Google Shape;391;p23"/>
            <p:cNvCxnSpPr/>
            <p:nvPr/>
          </p:nvCxnSpPr>
          <p:spPr>
            <a:xfrm>
              <a:off x="0" y="526589"/>
              <a:ext cx="16069141" cy="0"/>
            </a:xfrm>
            <a:prstGeom prst="straightConnector1">
              <a:avLst/>
            </a:prstGeom>
            <a:noFill/>
            <a:ln w="25400" cap="flat" cmpd="sng">
              <a:solidFill>
                <a:srgbClr val="C17336"/>
              </a:solidFill>
              <a:prstDash val="solid"/>
              <a:round/>
              <a:headEnd type="none" w="sm" len="sm"/>
              <a:tailEnd type="none" w="sm" len="sm"/>
            </a:ln>
          </p:spPr>
        </p:cxnSp>
        <p:sp>
          <p:nvSpPr>
            <p:cNvPr id="392" name="Google Shape;392;p23"/>
            <p:cNvSpPr/>
            <p:nvPr/>
          </p:nvSpPr>
          <p:spPr>
            <a:xfrm>
              <a:off x="4177976" y="1134"/>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txBox="1"/>
            <p:nvPr/>
          </p:nvSpPr>
          <p:spPr>
            <a:xfrm>
              <a:off x="4177976" y="1134"/>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Flexible Umgebung</a:t>
              </a:r>
              <a:endParaRPr sz="3200" b="0" i="0" u="none" strike="noStrike" cap="none">
                <a:solidFill>
                  <a:srgbClr val="000000"/>
                </a:solidFill>
                <a:latin typeface="Arial"/>
                <a:ea typeface="Arial"/>
                <a:cs typeface="Arial"/>
                <a:sym typeface="Arial"/>
              </a:endParaRPr>
            </a:p>
          </p:txBody>
        </p:sp>
        <p:sp>
          <p:nvSpPr>
            <p:cNvPr id="394" name="Google Shape;394;p23"/>
            <p:cNvSpPr/>
            <p:nvPr/>
          </p:nvSpPr>
          <p:spPr>
            <a:xfrm>
              <a:off x="0" y="1134"/>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txBox="1"/>
            <p:nvPr/>
          </p:nvSpPr>
          <p:spPr>
            <a:xfrm>
              <a:off x="25655" y="26789"/>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F</a:t>
              </a:r>
              <a:endParaRPr sz="3200" b="0" i="0" u="none" strike="noStrike" cap="none">
                <a:solidFill>
                  <a:schemeClr val="lt1"/>
                </a:solidFill>
                <a:latin typeface="Arial"/>
                <a:ea typeface="Arial"/>
                <a:cs typeface="Arial"/>
                <a:sym typeface="Arial"/>
              </a:endParaRPr>
            </a:p>
          </p:txBody>
        </p:sp>
        <p:sp>
          <p:nvSpPr>
            <p:cNvPr id="396" name="Google Shape;396;p23"/>
            <p:cNvSpPr/>
            <p:nvPr/>
          </p:nvSpPr>
          <p:spPr>
            <a:xfrm>
              <a:off x="0" y="526589"/>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txBox="1"/>
            <p:nvPr/>
          </p:nvSpPr>
          <p:spPr>
            <a:xfrm>
              <a:off x="0" y="526589"/>
              <a:ext cx="16069141" cy="105106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SchülerInnen die Möglichkeit geben, sich auszutauschen und über ihre Lernbedürfnisse zu reflektieren</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Ständige Beobachtung und Überwachung der Schüler, um angemessene Anpassungen vorzunehmen</a:t>
              </a:r>
              <a:endParaRPr sz="2000" b="0" i="0" u="none" strike="noStrike" cap="none">
                <a:solidFill>
                  <a:srgbClr val="000000"/>
                </a:solidFill>
                <a:latin typeface="Arial"/>
                <a:ea typeface="Arial"/>
                <a:cs typeface="Arial"/>
                <a:sym typeface="Arial"/>
              </a:endParaRPr>
            </a:p>
          </p:txBody>
        </p:sp>
        <p:sp>
          <p:nvSpPr>
            <p:cNvPr id="398" name="Google Shape;398;p23"/>
            <p:cNvSpPr/>
            <p:nvPr/>
          </p:nvSpPr>
          <p:spPr>
            <a:xfrm>
              <a:off x="4177976" y="1603930"/>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txBox="1"/>
            <p:nvPr/>
          </p:nvSpPr>
          <p:spPr>
            <a:xfrm>
              <a:off x="4177976" y="1603930"/>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Lernkultur</a:t>
              </a:r>
              <a:endParaRPr sz="3200" b="0" i="0" u="none" strike="noStrike" cap="none">
                <a:solidFill>
                  <a:srgbClr val="000000"/>
                </a:solidFill>
                <a:latin typeface="Arial"/>
                <a:ea typeface="Arial"/>
                <a:cs typeface="Arial"/>
                <a:sym typeface="Arial"/>
              </a:endParaRPr>
            </a:p>
          </p:txBody>
        </p:sp>
        <p:sp>
          <p:nvSpPr>
            <p:cNvPr id="400" name="Google Shape;400;p23"/>
            <p:cNvSpPr/>
            <p:nvPr/>
          </p:nvSpPr>
          <p:spPr>
            <a:xfrm>
              <a:off x="0" y="1603930"/>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txBox="1"/>
            <p:nvPr/>
          </p:nvSpPr>
          <p:spPr>
            <a:xfrm>
              <a:off x="25655" y="1629585"/>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L</a:t>
              </a:r>
              <a:endParaRPr sz="3200" b="0" i="0" u="none" strike="noStrike" cap="none">
                <a:solidFill>
                  <a:schemeClr val="lt1"/>
                </a:solidFill>
                <a:latin typeface="Arial"/>
                <a:ea typeface="Arial"/>
                <a:cs typeface="Arial"/>
                <a:sym typeface="Arial"/>
              </a:endParaRPr>
            </a:p>
          </p:txBody>
        </p:sp>
        <p:sp>
          <p:nvSpPr>
            <p:cNvPr id="402" name="Google Shape;402;p23"/>
            <p:cNvSpPr/>
            <p:nvPr/>
          </p:nvSpPr>
          <p:spPr>
            <a:xfrm>
              <a:off x="0" y="2129385"/>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txBox="1"/>
            <p:nvPr/>
          </p:nvSpPr>
          <p:spPr>
            <a:xfrm>
              <a:off x="0" y="2129385"/>
              <a:ext cx="16069141" cy="105106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Schülern die Möglichkeit geben, an Aktivitäten teilzunehmen, ohne dass die Lehrkraft im Mittelpunkt des Lernens steht</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Festlegung von Aktivitäten und deren Zugänglichkeit für Schüler durch Differenzierung und Feedback</a:t>
              </a:r>
              <a:endParaRPr sz="2000" b="0" i="0" u="none" strike="noStrike" cap="none">
                <a:solidFill>
                  <a:srgbClr val="000000"/>
                </a:solidFill>
                <a:latin typeface="Arial"/>
                <a:ea typeface="Arial"/>
                <a:cs typeface="Arial"/>
                <a:sym typeface="Arial"/>
              </a:endParaRPr>
            </a:p>
          </p:txBody>
        </p:sp>
        <p:sp>
          <p:nvSpPr>
            <p:cNvPr id="404" name="Google Shape;404;p23"/>
            <p:cNvSpPr/>
            <p:nvPr/>
          </p:nvSpPr>
          <p:spPr>
            <a:xfrm>
              <a:off x="4177976" y="3206725"/>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txBox="1"/>
            <p:nvPr/>
          </p:nvSpPr>
          <p:spPr>
            <a:xfrm>
              <a:off x="4177976" y="3206725"/>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Beabsichtigter Inhalt</a:t>
              </a:r>
              <a:endParaRPr sz="3200" b="0" i="0" u="none" strike="noStrike" cap="none">
                <a:solidFill>
                  <a:srgbClr val="000000"/>
                </a:solidFill>
                <a:latin typeface="Arial"/>
                <a:ea typeface="Arial"/>
                <a:cs typeface="Arial"/>
                <a:sym typeface="Arial"/>
              </a:endParaRPr>
            </a:p>
          </p:txBody>
        </p:sp>
        <p:sp>
          <p:nvSpPr>
            <p:cNvPr id="406" name="Google Shape;406;p23"/>
            <p:cNvSpPr/>
            <p:nvPr/>
          </p:nvSpPr>
          <p:spPr>
            <a:xfrm>
              <a:off x="0" y="3206725"/>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txBox="1"/>
            <p:nvPr/>
          </p:nvSpPr>
          <p:spPr>
            <a:xfrm>
              <a:off x="25655" y="3232380"/>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I</a:t>
              </a:r>
              <a:endParaRPr sz="3200" b="0" i="0" u="none" strike="noStrike" cap="none">
                <a:solidFill>
                  <a:schemeClr val="lt1"/>
                </a:solidFill>
                <a:latin typeface="Arial"/>
                <a:ea typeface="Arial"/>
                <a:cs typeface="Arial"/>
                <a:sym typeface="Arial"/>
              </a:endParaRPr>
            </a:p>
          </p:txBody>
        </p:sp>
        <p:sp>
          <p:nvSpPr>
            <p:cNvPr id="408" name="Google Shape;408;p23"/>
            <p:cNvSpPr/>
            <p:nvPr/>
          </p:nvSpPr>
          <p:spPr>
            <a:xfrm>
              <a:off x="0" y="3732180"/>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txBox="1"/>
            <p:nvPr/>
          </p:nvSpPr>
          <p:spPr>
            <a:xfrm>
              <a:off x="0" y="3732180"/>
              <a:ext cx="16069141" cy="1051067"/>
            </a:xfrm>
            <a:prstGeom prst="rect">
              <a:avLst/>
            </a:prstGeom>
            <a:noFill/>
            <a:ln>
              <a:noFill/>
            </a:ln>
          </p:spPr>
          <p:txBody>
            <a:bodyPr spcFirstLastPara="1" wrap="square" lIns="38100" tIns="38100" rIns="38100" bIns="38100" anchor="t"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Vereinfachung und Erleichterung des Zugangs der Schüler zu den beim Lernen verwendeten Konzepten</a:t>
              </a: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Erstellung und/oder Auswahl relevanter Inhalte, in der Regel im Videoformat, für Studierende</a:t>
              </a:r>
              <a:endParaRPr sz="2000" b="0" i="0" u="none" strike="noStrike" cap="none">
                <a:solidFill>
                  <a:srgbClr val="000000"/>
                </a:solidFill>
                <a:latin typeface="Arial"/>
                <a:ea typeface="Arial"/>
                <a:cs typeface="Arial"/>
                <a:sym typeface="Arial"/>
              </a:endParaRPr>
            </a:p>
          </p:txBody>
        </p:sp>
        <p:sp>
          <p:nvSpPr>
            <p:cNvPr id="410" name="Google Shape;410;p23"/>
            <p:cNvSpPr/>
            <p:nvPr/>
          </p:nvSpPr>
          <p:spPr>
            <a:xfrm>
              <a:off x="4177976" y="4809521"/>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txBox="1"/>
            <p:nvPr/>
          </p:nvSpPr>
          <p:spPr>
            <a:xfrm>
              <a:off x="4177976" y="4809521"/>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Professioneller Pädagoge</a:t>
              </a:r>
              <a:endParaRPr sz="3200" b="0" i="0" u="none" strike="noStrike" cap="none">
                <a:solidFill>
                  <a:srgbClr val="000000"/>
                </a:solidFill>
                <a:latin typeface="Arial"/>
                <a:ea typeface="Arial"/>
                <a:cs typeface="Arial"/>
                <a:sym typeface="Arial"/>
              </a:endParaRPr>
            </a:p>
          </p:txBody>
        </p:sp>
        <p:sp>
          <p:nvSpPr>
            <p:cNvPr id="412" name="Google Shape;412;p23"/>
            <p:cNvSpPr/>
            <p:nvPr/>
          </p:nvSpPr>
          <p:spPr>
            <a:xfrm>
              <a:off x="0" y="4809521"/>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txBox="1"/>
            <p:nvPr/>
          </p:nvSpPr>
          <p:spPr>
            <a:xfrm>
              <a:off x="25655" y="4835176"/>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P</a:t>
              </a:r>
              <a:endParaRPr sz="3200" b="0" i="0" u="none" strike="noStrike" cap="none">
                <a:solidFill>
                  <a:schemeClr val="lt1"/>
                </a:solidFill>
                <a:latin typeface="Arial"/>
                <a:ea typeface="Arial"/>
                <a:cs typeface="Arial"/>
                <a:sym typeface="Arial"/>
              </a:endParaRPr>
            </a:p>
          </p:txBody>
        </p:sp>
        <p:sp>
          <p:nvSpPr>
            <p:cNvPr id="414" name="Google Shape;414;p23"/>
            <p:cNvSpPr/>
            <p:nvPr/>
          </p:nvSpPr>
          <p:spPr>
            <a:xfrm>
              <a:off x="0" y="5334976"/>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txBox="1"/>
            <p:nvPr/>
          </p:nvSpPr>
          <p:spPr>
            <a:xfrm>
              <a:off x="0" y="5334976"/>
              <a:ext cx="16069141" cy="1051067"/>
            </a:xfrm>
            <a:prstGeom prst="rect">
              <a:avLst/>
            </a:prstGeom>
            <a:noFill/>
            <a:ln>
              <a:noFill/>
            </a:ln>
          </p:spPr>
          <p:txBody>
            <a:bodyPr spcFirstLastPara="1" wrap="square" lIns="38100" tIns="38100" rIns="38100" bIns="38100" anchor="t"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den Studierenden sowohl einzeln als auch gemeinsam zur Verfügung stehen und in Echtzeit Feedback geben</a:t>
              </a: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Laufende formative Beurteilungen während der Unterrichtszeit durch Beobachtung und Aufzeichnung</a:t>
              </a:r>
              <a:endParaRPr sz="20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CC672703-F6D7-FB29-DDC9-174B21ECF18A}"/>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5" name="Google Shape;425;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6" name="Google Shape;426;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7" name="Google Shape;427;p7"/>
          <p:cNvSpPr txBox="1"/>
          <p:nvPr/>
        </p:nvSpPr>
        <p:spPr>
          <a:xfrm>
            <a:off x="818920" y="1236252"/>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Durch die Zeit ...</a:t>
            </a:r>
            <a:endParaRPr sz="5400" b="1" i="0" u="none" strike="noStrike" cap="none">
              <a:solidFill>
                <a:srgbClr val="000000"/>
              </a:solidFill>
              <a:latin typeface="Arial"/>
              <a:ea typeface="Arial"/>
              <a:cs typeface="Arial"/>
              <a:sym typeface="Arial"/>
            </a:endParaRPr>
          </a:p>
        </p:txBody>
      </p:sp>
      <p:sp>
        <p:nvSpPr>
          <p:cNvPr id="428" name="Google Shape;428;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7"/>
          <p:cNvSpPr txBox="1"/>
          <p:nvPr/>
        </p:nvSpPr>
        <p:spPr>
          <a:xfrm>
            <a:off x="807000" y="2130057"/>
            <a:ext cx="7956000" cy="6639243"/>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a:solidFill>
                  <a:srgbClr val="0D0D0D"/>
                </a:solidFill>
                <a:latin typeface="Arial"/>
                <a:ea typeface="Arial"/>
                <a:cs typeface="Arial"/>
                <a:sym typeface="Arial"/>
              </a:rPr>
              <a:t>Das Flipped-Classroom-</a:t>
            </a:r>
            <a:r>
              <a:rPr lang="en-GB" sz="2200" b="0" i="0" u="none" strike="noStrike" cap="none" dirty="0" err="1">
                <a:solidFill>
                  <a:srgbClr val="0D0D0D"/>
                </a:solidFill>
                <a:latin typeface="Arial"/>
                <a:ea typeface="Arial"/>
                <a:cs typeface="Arial"/>
                <a:sym typeface="Arial"/>
              </a:rPr>
              <a:t>Konzept</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entstand</a:t>
            </a:r>
            <a:r>
              <a:rPr lang="en-GB" sz="2200" b="0" i="0" u="none" strike="noStrike" cap="none" dirty="0">
                <a:solidFill>
                  <a:srgbClr val="0D0D0D"/>
                </a:solidFill>
                <a:latin typeface="Arial"/>
                <a:ea typeface="Arial"/>
                <a:cs typeface="Arial"/>
                <a:sym typeface="Arial"/>
              </a:rPr>
              <a:t> in den </a:t>
            </a:r>
            <a:r>
              <a:rPr lang="en-GB" sz="2200" b="0" i="0" u="none" strike="noStrike" cap="none" dirty="0" err="1">
                <a:solidFill>
                  <a:srgbClr val="0D0D0D"/>
                </a:solidFill>
                <a:latin typeface="Arial"/>
                <a:ea typeface="Arial"/>
                <a:cs typeface="Arial"/>
                <a:sym typeface="Arial"/>
              </a:rPr>
              <a:t>frühen</a:t>
            </a:r>
            <a:r>
              <a:rPr lang="en-GB" sz="2200" b="0" i="0" u="none" strike="noStrike" cap="none" dirty="0">
                <a:solidFill>
                  <a:srgbClr val="0D0D0D"/>
                </a:solidFill>
                <a:latin typeface="Arial"/>
                <a:ea typeface="Arial"/>
                <a:cs typeface="Arial"/>
                <a:sym typeface="Arial"/>
              </a:rPr>
              <a:t> 2000er Jahren, </a:t>
            </a:r>
            <a:r>
              <a:rPr lang="en-GB" sz="2200" b="0" i="0" u="none" strike="noStrike" cap="none" dirty="0" err="1">
                <a:solidFill>
                  <a:srgbClr val="0D0D0D"/>
                </a:solidFill>
                <a:latin typeface="Arial"/>
                <a:ea typeface="Arial"/>
                <a:cs typeface="Arial"/>
                <a:sym typeface="Arial"/>
              </a:rPr>
              <a:t>als</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Pädagogen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nach</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innovativen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Wegen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suchten</a:t>
            </a:r>
            <a:r>
              <a:rPr lang="en-GB" sz="2200" b="0" i="0" u="none" strike="noStrike" cap="none" dirty="0">
                <a:solidFill>
                  <a:srgbClr val="0D0D0D"/>
                </a:solidFill>
                <a:latin typeface="Arial"/>
                <a:ea typeface="Arial"/>
                <a:cs typeface="Arial"/>
                <a:sym typeface="Arial"/>
              </a:rPr>
              <a:t>, um das Engagement der </a:t>
            </a:r>
            <a:r>
              <a:rPr lang="en-GB" sz="2200" b="0" i="0" u="none" strike="noStrike" cap="none" dirty="0" err="1">
                <a:solidFill>
                  <a:srgbClr val="0D0D0D"/>
                </a:solidFill>
                <a:latin typeface="Arial"/>
                <a:ea typeface="Arial"/>
                <a:cs typeface="Arial"/>
                <a:sym typeface="Arial"/>
              </a:rPr>
              <a:t>Schüler</a:t>
            </a:r>
            <a:r>
              <a:rPr lang="en-GB" sz="2200" b="0" i="0" u="none" strike="noStrike" cap="none" dirty="0">
                <a:solidFill>
                  <a:srgbClr val="0D0D0D"/>
                </a:solidFill>
                <a:latin typeface="Arial"/>
                <a:ea typeface="Arial"/>
                <a:cs typeface="Arial"/>
                <a:sym typeface="Arial"/>
              </a:rPr>
              <a:t> und die </a:t>
            </a:r>
            <a:r>
              <a:rPr lang="en-GB" sz="2200" b="0" i="0" u="none" strike="noStrike" cap="none" dirty="0" err="1">
                <a:solidFill>
                  <a:srgbClr val="0D0D0D"/>
                </a:solidFill>
                <a:latin typeface="Arial"/>
                <a:ea typeface="Arial"/>
                <a:cs typeface="Arial"/>
                <a:sym typeface="Arial"/>
              </a:rPr>
              <a:t>Lernergebnisse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verbessern</a:t>
            </a:r>
            <a:r>
              <a:rPr lang="en-GB" sz="2200" b="0" i="0" u="none" strike="noStrike" cap="none" dirty="0">
                <a:solidFill>
                  <a:srgbClr val="0D0D0D"/>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200" b="0" i="0" u="none" strike="noStrike" cap="none" dirty="0">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err="1">
                <a:solidFill>
                  <a:srgbClr val="0D0D0D"/>
                </a:solidFill>
                <a:latin typeface="Arial"/>
                <a:ea typeface="Arial"/>
                <a:cs typeface="Arial"/>
                <a:sym typeface="Arial"/>
              </a:rPr>
              <a:t>Anfänglich</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stützte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sich</a:t>
            </a:r>
            <a:r>
              <a:rPr lang="en-GB" sz="2200" b="0" i="0" u="none" strike="noStrike" cap="none" dirty="0">
                <a:solidFill>
                  <a:srgbClr val="0D0D0D"/>
                </a:solidFill>
                <a:latin typeface="Arial"/>
                <a:ea typeface="Arial"/>
                <a:cs typeface="Arial"/>
                <a:sym typeface="Arial"/>
              </a:rPr>
              <a:t> das Modell stark auf Videos und Online-</a:t>
            </a:r>
            <a:r>
              <a:rPr lang="en-GB" sz="2200" b="0" i="0" u="none" strike="noStrike" cap="none" dirty="0" err="1">
                <a:solidFill>
                  <a:srgbClr val="0D0D0D"/>
                </a:solidFill>
                <a:latin typeface="Arial"/>
                <a:ea typeface="Arial"/>
                <a:cs typeface="Arial"/>
                <a:sym typeface="Arial"/>
              </a:rPr>
              <a:t>Ressourcen</a:t>
            </a:r>
            <a:r>
              <a:rPr lang="en-GB" sz="2200" b="0" i="0" u="none" strike="noStrike" cap="none" dirty="0">
                <a:solidFill>
                  <a:srgbClr val="0D0D0D"/>
                </a:solidFill>
                <a:latin typeface="Arial"/>
                <a:ea typeface="Arial"/>
                <a:cs typeface="Arial"/>
                <a:sym typeface="Arial"/>
              </a:rPr>
              <a:t>, um den </a:t>
            </a:r>
            <a:r>
              <a:rPr lang="en-GB" sz="2200" b="0" i="0" u="none" strike="noStrike" cap="none" dirty="0" err="1">
                <a:solidFill>
                  <a:srgbClr val="0D0D0D"/>
                </a:solidFill>
                <a:latin typeface="Arial"/>
                <a:ea typeface="Arial"/>
                <a:cs typeface="Arial"/>
                <a:sym typeface="Arial"/>
              </a:rPr>
              <a:t>Schülern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Inhalte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vermitteln</a:t>
            </a:r>
            <a:r>
              <a:rPr lang="en-GB" sz="2200" b="0" i="0" u="none" strike="noStrike" cap="none" dirty="0">
                <a:solidFill>
                  <a:srgbClr val="0D0D0D"/>
                </a:solidFill>
                <a:latin typeface="Arial"/>
                <a:ea typeface="Arial"/>
                <a:cs typeface="Arial"/>
                <a:sym typeface="Arial"/>
              </a:rPr>
              <a:t>, die </a:t>
            </a:r>
            <a:r>
              <a:rPr lang="en-GB" sz="2200" b="0" i="0" u="none" strike="noStrike" cap="none" dirty="0" err="1">
                <a:solidFill>
                  <a:srgbClr val="0D0D0D"/>
                </a:solidFill>
                <a:latin typeface="Arial"/>
                <a:ea typeface="Arial"/>
                <a:cs typeface="Arial"/>
                <a:sym typeface="Arial"/>
              </a:rPr>
              <a:t>sie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vor</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dem</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Unterricht</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benötigen</a:t>
            </a:r>
            <a:r>
              <a:rPr lang="en-GB" sz="2200" b="0" i="0" u="none" strike="noStrike" cap="none" dirty="0">
                <a:solidFill>
                  <a:srgbClr val="0D0D0D"/>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200" b="0" i="0" u="none" strike="noStrike" cap="none" dirty="0">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a:solidFill>
                  <a:srgbClr val="0D0D0D"/>
                </a:solidFill>
                <a:latin typeface="Arial"/>
                <a:ea typeface="Arial"/>
                <a:cs typeface="Arial"/>
                <a:sym typeface="Arial"/>
              </a:rPr>
              <a:t>Die </a:t>
            </a:r>
            <a:r>
              <a:rPr lang="en-GB" sz="2200" b="0" i="0" u="none" strike="noStrike" cap="none" dirty="0" err="1">
                <a:solidFill>
                  <a:srgbClr val="0D0D0D"/>
                </a:solidFill>
                <a:latin typeface="Arial"/>
                <a:ea typeface="Arial"/>
                <a:cs typeface="Arial"/>
                <a:sym typeface="Arial"/>
              </a:rPr>
              <a:t>Lehrkräfte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begannen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Vorlesungen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aufzuzeichnen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oder</a:t>
            </a:r>
            <a:r>
              <a:rPr lang="en-GB" sz="2200" b="0" i="0" u="none" strike="noStrike" cap="none" dirty="0">
                <a:solidFill>
                  <a:srgbClr val="0D0D0D"/>
                </a:solidFill>
                <a:latin typeface="Arial"/>
                <a:ea typeface="Arial"/>
                <a:cs typeface="Arial"/>
                <a:sym typeface="Arial"/>
              </a:rPr>
              <a:t> Online-</a:t>
            </a:r>
            <a:r>
              <a:rPr lang="en-GB" sz="2200" b="0" i="0" u="none" strike="noStrike" cap="none" dirty="0" err="1">
                <a:solidFill>
                  <a:srgbClr val="0D0D0D"/>
                </a:solidFill>
                <a:latin typeface="Arial"/>
                <a:ea typeface="Arial"/>
                <a:cs typeface="Arial"/>
                <a:sym typeface="Arial"/>
              </a:rPr>
              <a:t>Materialien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erstellen</a:t>
            </a:r>
            <a:r>
              <a:rPr lang="en-GB" sz="2200" b="0" i="0" u="none" strike="noStrike" cap="none" dirty="0">
                <a:solidFill>
                  <a:srgbClr val="0D0D0D"/>
                </a:solidFill>
                <a:latin typeface="Arial"/>
                <a:ea typeface="Arial"/>
                <a:cs typeface="Arial"/>
                <a:sym typeface="Arial"/>
              </a:rPr>
              <a:t>, die </a:t>
            </a:r>
            <a:r>
              <a:rPr lang="en-GB" sz="2200" b="0" i="0" u="none" strike="noStrike" cap="none" dirty="0" err="1">
                <a:solidFill>
                  <a:srgbClr val="0D0D0D"/>
                </a:solidFill>
                <a:latin typeface="Arial"/>
                <a:ea typeface="Arial"/>
                <a:cs typeface="Arial"/>
                <a:sym typeface="Arial"/>
              </a:rPr>
              <a:t>die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Schüler</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vor</a:t>
            </a:r>
            <a:r>
              <a:rPr lang="en-GB" sz="2200" b="0" i="0" u="none" strike="noStrike" cap="none" dirty="0">
                <a:solidFill>
                  <a:srgbClr val="0D0D0D"/>
                </a:solidFill>
                <a:latin typeface="Arial"/>
                <a:ea typeface="Arial"/>
                <a:cs typeface="Arial"/>
                <a:sym typeface="Arial"/>
              </a:rPr>
              <a:t> der </a:t>
            </a:r>
            <a:r>
              <a:rPr lang="en-GB" sz="2200" b="0" i="0" u="none" strike="noStrike" cap="none" dirty="0" err="1">
                <a:solidFill>
                  <a:srgbClr val="0D0D0D"/>
                </a:solidFill>
                <a:latin typeface="Arial"/>
                <a:ea typeface="Arial"/>
                <a:cs typeface="Arial"/>
                <a:sym typeface="Arial"/>
              </a:rPr>
              <a:t>Teilnahme</a:t>
            </a:r>
            <a:r>
              <a:rPr lang="en-GB" sz="2200" b="0" i="0" u="none" strike="noStrike" cap="none" dirty="0">
                <a:solidFill>
                  <a:srgbClr val="0D0D0D"/>
                </a:solidFill>
                <a:latin typeface="Arial"/>
                <a:ea typeface="Arial"/>
                <a:cs typeface="Arial"/>
                <a:sym typeface="Arial"/>
              </a:rPr>
              <a:t> am </a:t>
            </a:r>
            <a:r>
              <a:rPr lang="en-GB" sz="2200" b="0" i="0" u="none" strike="noStrike" cap="none" dirty="0" err="1">
                <a:solidFill>
                  <a:srgbClr val="0D0D0D"/>
                </a:solidFill>
                <a:latin typeface="Arial"/>
                <a:ea typeface="Arial"/>
                <a:cs typeface="Arial"/>
                <a:sym typeface="Arial"/>
              </a:rPr>
              <a:t>Unterricht</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selbständig</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durcharbeiten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konnten</a:t>
            </a:r>
            <a:r>
              <a:rPr lang="en-GB" sz="2200" b="0" i="0" u="none" strike="noStrike" cap="none" dirty="0">
                <a:solidFill>
                  <a:srgbClr val="0D0D0D"/>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200" b="0" i="0" u="none" strike="noStrike" cap="none" dirty="0">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err="1">
                <a:solidFill>
                  <a:srgbClr val="0D0D0D"/>
                </a:solidFill>
                <a:latin typeface="Arial"/>
                <a:ea typeface="Arial"/>
                <a:cs typeface="Arial"/>
                <a:sym typeface="Arial"/>
              </a:rPr>
              <a:t>Diese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frühe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Einführung</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legte</a:t>
            </a:r>
            <a:r>
              <a:rPr lang="en-GB" sz="2200" b="0" i="0" u="none" strike="noStrike" cap="none" dirty="0">
                <a:solidFill>
                  <a:srgbClr val="0D0D0D"/>
                </a:solidFill>
                <a:latin typeface="Arial"/>
                <a:ea typeface="Arial"/>
                <a:cs typeface="Arial"/>
                <a:sym typeface="Arial"/>
              </a:rPr>
              <a:t> den </a:t>
            </a:r>
            <a:r>
              <a:rPr lang="en-GB" sz="2200" b="0" i="0" u="none" strike="noStrike" cap="none" dirty="0" err="1">
                <a:solidFill>
                  <a:srgbClr val="0D0D0D"/>
                </a:solidFill>
                <a:latin typeface="Arial"/>
                <a:ea typeface="Arial"/>
                <a:cs typeface="Arial"/>
                <a:sym typeface="Arial"/>
              </a:rPr>
              <a:t>Grundstein</a:t>
            </a:r>
            <a:r>
              <a:rPr lang="en-GB" sz="2200" b="0" i="0" u="none" strike="noStrike" cap="none" dirty="0">
                <a:solidFill>
                  <a:srgbClr val="0D0D0D"/>
                </a:solidFill>
                <a:latin typeface="Arial"/>
                <a:ea typeface="Arial"/>
                <a:cs typeface="Arial"/>
                <a:sym typeface="Arial"/>
              </a:rPr>
              <a:t> für den "Flipped Classroom"-Ansatz und </a:t>
            </a:r>
            <a:r>
              <a:rPr lang="en-GB" sz="2200" b="0" i="0" u="none" strike="noStrike" cap="none" dirty="0" err="1">
                <a:solidFill>
                  <a:srgbClr val="0D0D0D"/>
                </a:solidFill>
                <a:latin typeface="Arial"/>
                <a:ea typeface="Arial"/>
                <a:cs typeface="Arial"/>
                <a:sym typeface="Arial"/>
              </a:rPr>
              <a:t>demonstrierte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dessen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Potenzial</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traditionelle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Lehrmethoden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verändern</a:t>
            </a:r>
            <a:r>
              <a:rPr lang="en-GB" sz="2200" b="0" i="0" u="none" strike="noStrike" cap="none" dirty="0">
                <a:solidFill>
                  <a:srgbClr val="0D0D0D"/>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p:txBody>
      </p:sp>
      <p:sp>
        <p:nvSpPr>
          <p:cNvPr id="430" name="Google Shape;430;p7"/>
          <p:cNvSpPr txBox="1"/>
          <p:nvPr/>
        </p:nvSpPr>
        <p:spPr>
          <a:xfrm>
            <a:off x="8748000" y="2157019"/>
            <a:ext cx="7956000" cy="6581982"/>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a:solidFill>
                  <a:srgbClr val="0D0D0D"/>
                </a:solidFill>
                <a:latin typeface="Arial"/>
                <a:ea typeface="Arial"/>
                <a:cs typeface="Arial"/>
                <a:sym typeface="Arial"/>
              </a:rPr>
              <a:t>Die </a:t>
            </a:r>
            <a:r>
              <a:rPr lang="en-GB" sz="2200" b="0" i="0" u="none" strike="noStrike" cap="none" dirty="0" err="1">
                <a:solidFill>
                  <a:srgbClr val="0D0D0D"/>
                </a:solidFill>
                <a:latin typeface="Arial"/>
                <a:ea typeface="Arial"/>
                <a:cs typeface="Arial"/>
                <a:sym typeface="Arial"/>
              </a:rPr>
              <a:t>Plattformen</a:t>
            </a:r>
            <a:r>
              <a:rPr lang="en-GB" sz="2200" b="0" i="0" u="none" strike="noStrike" cap="none" dirty="0">
                <a:solidFill>
                  <a:srgbClr val="0D0D0D"/>
                </a:solidFill>
                <a:latin typeface="Arial"/>
                <a:ea typeface="Arial"/>
                <a:cs typeface="Arial"/>
                <a:sym typeface="Arial"/>
              </a:rPr>
              <a:t> für </a:t>
            </a:r>
            <a:r>
              <a:rPr lang="en-GB" sz="2200" b="0" i="0" u="none" strike="noStrike" cap="none" dirty="0" err="1">
                <a:solidFill>
                  <a:srgbClr val="0D0D0D"/>
                </a:solidFill>
                <a:latin typeface="Arial"/>
                <a:ea typeface="Arial"/>
                <a:cs typeface="Arial"/>
                <a:sym typeface="Arial"/>
              </a:rPr>
              <a:t>Bildungstechnologie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sind</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anspruchsvoller</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geworden</a:t>
            </a:r>
            <a:r>
              <a:rPr lang="en-GB" sz="2200" b="0" i="0" u="none" strike="noStrike" cap="none" dirty="0">
                <a:solidFill>
                  <a:srgbClr val="0D0D0D"/>
                </a:solidFill>
                <a:latin typeface="Arial"/>
                <a:ea typeface="Arial"/>
                <a:cs typeface="Arial"/>
                <a:sym typeface="Arial"/>
              </a:rPr>
              <a:t> und </a:t>
            </a:r>
            <a:r>
              <a:rPr lang="en-GB" sz="2200" b="0" i="0" u="none" strike="noStrike" cap="none" dirty="0" err="1">
                <a:solidFill>
                  <a:srgbClr val="0D0D0D"/>
                </a:solidFill>
                <a:latin typeface="Arial"/>
                <a:ea typeface="Arial"/>
                <a:cs typeface="Arial"/>
                <a:sym typeface="Arial"/>
              </a:rPr>
              <a:t>bieten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eine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breitere</a:t>
            </a:r>
            <a:r>
              <a:rPr lang="en-GB" sz="2200" b="0" i="0" u="none" strike="noStrike" cap="none" dirty="0">
                <a:solidFill>
                  <a:srgbClr val="0D0D0D"/>
                </a:solidFill>
                <a:latin typeface="Arial"/>
                <a:ea typeface="Arial"/>
                <a:cs typeface="Arial"/>
                <a:sym typeface="Arial"/>
              </a:rPr>
              <a:t> Palette von </a:t>
            </a:r>
            <a:r>
              <a:rPr lang="en-GB" sz="2200" b="0" i="0" u="none" strike="noStrike" cap="none" dirty="0" err="1">
                <a:solidFill>
                  <a:srgbClr val="0D0D0D"/>
                </a:solidFill>
                <a:latin typeface="Arial"/>
                <a:ea typeface="Arial"/>
                <a:cs typeface="Arial"/>
                <a:sym typeface="Arial"/>
              </a:rPr>
              <a:t>Werkzeugen</a:t>
            </a:r>
            <a:r>
              <a:rPr lang="en-GB" sz="2200" b="0" i="0" u="none" strike="noStrike" cap="none" dirty="0">
                <a:solidFill>
                  <a:srgbClr val="0D0D0D"/>
                </a:solidFill>
                <a:latin typeface="Arial"/>
                <a:ea typeface="Arial"/>
                <a:cs typeface="Arial"/>
                <a:sym typeface="Arial"/>
              </a:rPr>
              <a:t> und </a:t>
            </a:r>
            <a:r>
              <a:rPr lang="en-GB" sz="2200" b="0" i="0" u="none" strike="noStrike" cap="none" dirty="0" err="1">
                <a:solidFill>
                  <a:srgbClr val="0D0D0D"/>
                </a:solidFill>
                <a:latin typeface="Arial"/>
                <a:ea typeface="Arial"/>
                <a:cs typeface="Arial"/>
                <a:sym typeface="Arial"/>
              </a:rPr>
              <a:t>Ressourcen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zur</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Unterstützung</a:t>
            </a:r>
            <a:r>
              <a:rPr lang="en-GB" sz="2200" b="0" i="0" u="none" strike="noStrike" cap="none" dirty="0">
                <a:solidFill>
                  <a:srgbClr val="0D0D0D"/>
                </a:solidFill>
                <a:latin typeface="Arial"/>
                <a:ea typeface="Arial"/>
                <a:cs typeface="Arial"/>
                <a:sym typeface="Arial"/>
              </a:rPr>
              <a:t> des "flipped learning".</a:t>
            </a:r>
            <a:endParaRPr sz="2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err="1">
                <a:solidFill>
                  <a:srgbClr val="0D0D0D"/>
                </a:solidFill>
                <a:latin typeface="Arial"/>
                <a:ea typeface="Arial"/>
                <a:cs typeface="Arial"/>
                <a:sym typeface="Arial"/>
              </a:rPr>
              <a:t>Lehrkräfte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haben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jetzt</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Zugang</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interaktiven</a:t>
            </a:r>
            <a:r>
              <a:rPr lang="en-GB" sz="2200" b="0" i="0" u="none" strike="noStrike" cap="none" dirty="0">
                <a:solidFill>
                  <a:srgbClr val="0D0D0D"/>
                </a:solidFill>
                <a:latin typeface="Arial"/>
                <a:ea typeface="Arial"/>
                <a:cs typeface="Arial"/>
                <a:sym typeface="Arial"/>
              </a:rPr>
              <a:t> Multimedia-</a:t>
            </a:r>
            <a:r>
              <a:rPr lang="en-GB" sz="2200" b="0" i="0" u="none" strike="noStrike" cap="none" dirty="0" err="1">
                <a:solidFill>
                  <a:srgbClr val="0D0D0D"/>
                </a:solidFill>
                <a:latin typeface="Arial"/>
                <a:ea typeface="Arial"/>
                <a:cs typeface="Arial"/>
                <a:sym typeface="Arial"/>
              </a:rPr>
              <a:t>Inhalten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adaptiven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Lernplattformen</a:t>
            </a:r>
            <a:r>
              <a:rPr lang="en-GB" sz="2200" b="0" i="0" u="none" strike="noStrike" cap="none" dirty="0">
                <a:solidFill>
                  <a:srgbClr val="0D0D0D"/>
                </a:solidFill>
                <a:latin typeface="Arial"/>
                <a:ea typeface="Arial"/>
                <a:cs typeface="Arial"/>
                <a:sym typeface="Arial"/>
              </a:rPr>
              <a:t> und Virtual-Reality-</a:t>
            </a:r>
            <a:r>
              <a:rPr lang="en-GB" sz="2200" b="0" i="0" u="none" strike="noStrike" cap="none" dirty="0" err="1">
                <a:solidFill>
                  <a:srgbClr val="0D0D0D"/>
                </a:solidFill>
                <a:latin typeface="Arial"/>
                <a:ea typeface="Arial"/>
                <a:cs typeface="Arial"/>
                <a:sym typeface="Arial"/>
              </a:rPr>
              <a:t>Erfahrungen</a:t>
            </a:r>
            <a:r>
              <a:rPr lang="en-GB" sz="2200" b="0" i="0" u="none" strike="noStrike" cap="none" dirty="0">
                <a:solidFill>
                  <a:srgbClr val="0D0D0D"/>
                </a:solidFill>
                <a:latin typeface="Arial"/>
                <a:ea typeface="Arial"/>
                <a:cs typeface="Arial"/>
                <a:sym typeface="Arial"/>
              </a:rPr>
              <a:t>, um das Material für den </a:t>
            </a:r>
            <a:r>
              <a:rPr lang="en-GB" sz="2200" b="0" i="0" u="none" strike="noStrike" cap="none" dirty="0" err="1">
                <a:solidFill>
                  <a:srgbClr val="0D0D0D"/>
                </a:solidFill>
                <a:latin typeface="Arial"/>
                <a:ea typeface="Arial"/>
                <a:cs typeface="Arial"/>
                <a:sym typeface="Arial"/>
              </a:rPr>
              <a:t>Unterricht</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verbessern</a:t>
            </a:r>
            <a:r>
              <a:rPr lang="en-GB" sz="2200" b="0" i="0" u="none" strike="noStrike" cap="none" dirty="0">
                <a:solidFill>
                  <a:srgbClr val="0D0D0D"/>
                </a:solidFill>
                <a:latin typeface="Arial"/>
                <a:ea typeface="Arial"/>
                <a:cs typeface="Arial"/>
                <a:sym typeface="Arial"/>
              </a:rPr>
              <a:t>.</a:t>
            </a:r>
            <a:endParaRPr sz="2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err="1">
                <a:solidFill>
                  <a:srgbClr val="0D0D0D"/>
                </a:solidFill>
                <a:latin typeface="Arial"/>
                <a:ea typeface="Arial"/>
                <a:cs typeface="Arial"/>
                <a:sym typeface="Arial"/>
              </a:rPr>
              <a:t>Darüber</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hinaus</a:t>
            </a:r>
            <a:r>
              <a:rPr lang="en-GB" sz="2200" b="0" i="0" u="none" strike="noStrike" cap="none" dirty="0">
                <a:solidFill>
                  <a:srgbClr val="0D0D0D"/>
                </a:solidFill>
                <a:latin typeface="Arial"/>
                <a:ea typeface="Arial"/>
                <a:cs typeface="Arial"/>
                <a:sym typeface="Arial"/>
              </a:rPr>
              <a:t> hat die </a:t>
            </a:r>
            <a:r>
              <a:rPr lang="en-GB" sz="2200" b="0" i="0" u="none" strike="noStrike" cap="none" dirty="0" err="1">
                <a:solidFill>
                  <a:srgbClr val="0D0D0D"/>
                </a:solidFill>
                <a:latin typeface="Arial"/>
                <a:ea typeface="Arial"/>
                <a:cs typeface="Arial"/>
                <a:sym typeface="Arial"/>
              </a:rPr>
              <a:t>Bildungsforschung</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wertvolle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Erkenntnisse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über</a:t>
            </a:r>
            <a:r>
              <a:rPr lang="en-GB" sz="2200" b="0" i="0" u="none" strike="noStrike" cap="none" dirty="0">
                <a:solidFill>
                  <a:srgbClr val="0D0D0D"/>
                </a:solidFill>
                <a:latin typeface="Arial"/>
                <a:ea typeface="Arial"/>
                <a:cs typeface="Arial"/>
                <a:sym typeface="Arial"/>
              </a:rPr>
              <a:t> die </a:t>
            </a:r>
            <a:r>
              <a:rPr lang="en-GB" sz="2200" b="0" i="0" u="none" strike="noStrike" cap="none" dirty="0" err="1">
                <a:solidFill>
                  <a:srgbClr val="0D0D0D"/>
                </a:solidFill>
                <a:latin typeface="Arial"/>
                <a:ea typeface="Arial"/>
                <a:cs typeface="Arial"/>
                <a:sym typeface="Arial"/>
              </a:rPr>
              <a:t>Effektivität</a:t>
            </a:r>
            <a:r>
              <a:rPr lang="en-GB" sz="2200" b="0" i="0" u="none" strike="noStrike" cap="none" dirty="0">
                <a:solidFill>
                  <a:srgbClr val="0D0D0D"/>
                </a:solidFill>
                <a:latin typeface="Arial"/>
                <a:ea typeface="Arial"/>
                <a:cs typeface="Arial"/>
                <a:sym typeface="Arial"/>
              </a:rPr>
              <a:t> des </a:t>
            </a:r>
            <a:r>
              <a:rPr lang="en-GB" sz="2200" b="0" i="0" u="none" strike="noStrike" cap="none" dirty="0" err="1">
                <a:solidFill>
                  <a:srgbClr val="0D0D0D"/>
                </a:solidFill>
                <a:latin typeface="Arial"/>
                <a:ea typeface="Arial"/>
                <a:cs typeface="Arial"/>
                <a:sym typeface="Arial"/>
              </a:rPr>
              <a:t>umgedrehten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Lernens</a:t>
            </a:r>
            <a:r>
              <a:rPr lang="en-GB" sz="2200" b="0" i="0" u="none" strike="noStrike" cap="none" dirty="0">
                <a:solidFill>
                  <a:srgbClr val="0D0D0D"/>
                </a:solidFill>
                <a:latin typeface="Arial"/>
                <a:ea typeface="Arial"/>
                <a:cs typeface="Arial"/>
                <a:sym typeface="Arial"/>
              </a:rPr>
              <a:t> in </a:t>
            </a:r>
            <a:r>
              <a:rPr lang="en-GB" sz="2200" b="0" i="0" u="none" strike="noStrike" cap="none" dirty="0" err="1">
                <a:solidFill>
                  <a:srgbClr val="0D0D0D"/>
                </a:solidFill>
                <a:latin typeface="Arial"/>
                <a:ea typeface="Arial"/>
                <a:cs typeface="Arial"/>
                <a:sym typeface="Arial"/>
              </a:rPr>
              <a:t>verschiedenen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Disziplinen</a:t>
            </a:r>
            <a:r>
              <a:rPr lang="en-GB" sz="2200" b="0" i="0" u="none" strike="noStrike" cap="none" dirty="0">
                <a:solidFill>
                  <a:srgbClr val="0D0D0D"/>
                </a:solidFill>
                <a:latin typeface="Arial"/>
                <a:ea typeface="Arial"/>
                <a:cs typeface="Arial"/>
                <a:sym typeface="Arial"/>
              </a:rPr>
              <a:t> und für </a:t>
            </a:r>
            <a:r>
              <a:rPr lang="en-GB" sz="2200" b="0" i="0" u="none" strike="noStrike" cap="none" dirty="0" err="1">
                <a:solidFill>
                  <a:srgbClr val="0D0D0D"/>
                </a:solidFill>
                <a:latin typeface="Arial"/>
                <a:ea typeface="Arial"/>
                <a:cs typeface="Arial"/>
                <a:sym typeface="Arial"/>
              </a:rPr>
              <a:t>verschiedene</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Schülergruppen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geliefert</a:t>
            </a:r>
            <a:r>
              <a:rPr lang="en-GB" sz="2200" b="0" i="0" u="none" strike="noStrike" cap="none" dirty="0">
                <a:solidFill>
                  <a:srgbClr val="0D0D0D"/>
                </a:solidFill>
                <a:latin typeface="Arial"/>
                <a:ea typeface="Arial"/>
                <a:cs typeface="Arial"/>
                <a:sym typeface="Arial"/>
              </a:rPr>
              <a:t>.</a:t>
            </a:r>
            <a:endParaRPr sz="2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err="1">
                <a:solidFill>
                  <a:srgbClr val="0D0D0D"/>
                </a:solidFill>
                <a:latin typeface="Arial"/>
                <a:ea typeface="Arial"/>
                <a:cs typeface="Arial"/>
                <a:sym typeface="Arial"/>
              </a:rPr>
              <a:t>Studien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haben</a:t>
            </a:r>
            <a:r>
              <a:rPr lang="en-GB" sz="2200" b="0" i="0" u="none" strike="noStrike" cap="none" dirty="0">
                <a:solidFill>
                  <a:srgbClr val="0D0D0D"/>
                </a:solidFill>
                <a:latin typeface="Arial"/>
                <a:ea typeface="Arial"/>
                <a:cs typeface="Arial"/>
                <a:sym typeface="Arial"/>
              </a:rPr>
              <a:t> die </a:t>
            </a:r>
            <a:r>
              <a:rPr lang="en-GB" sz="2200" b="0" i="0" u="none" strike="noStrike" cap="none" dirty="0" err="1">
                <a:solidFill>
                  <a:srgbClr val="0D0D0D"/>
                </a:solidFill>
                <a:latin typeface="Arial"/>
                <a:ea typeface="Arial"/>
                <a:cs typeface="Arial"/>
                <a:sym typeface="Arial"/>
              </a:rPr>
              <a:t>Vorteile</a:t>
            </a:r>
            <a:r>
              <a:rPr lang="en-GB" sz="2200" b="0" i="0" u="none" strike="noStrike" cap="none" dirty="0">
                <a:solidFill>
                  <a:srgbClr val="0D0D0D"/>
                </a:solidFill>
                <a:latin typeface="Arial"/>
                <a:ea typeface="Arial"/>
                <a:cs typeface="Arial"/>
                <a:sym typeface="Arial"/>
              </a:rPr>
              <a:t> des </a:t>
            </a:r>
            <a:r>
              <a:rPr lang="en-GB" sz="2200" b="0" i="0" u="none" strike="noStrike" cap="none" dirty="0" err="1">
                <a:solidFill>
                  <a:srgbClr val="0D0D0D"/>
                </a:solidFill>
                <a:latin typeface="Arial"/>
                <a:ea typeface="Arial"/>
                <a:cs typeface="Arial"/>
                <a:sym typeface="Arial"/>
              </a:rPr>
              <a:t>aktiven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Lernens</a:t>
            </a:r>
            <a:r>
              <a:rPr lang="en-GB" sz="2200" b="0" i="0" u="none" strike="noStrike" cap="none" dirty="0">
                <a:solidFill>
                  <a:srgbClr val="0D0D0D"/>
                </a:solidFill>
                <a:latin typeface="Arial"/>
                <a:ea typeface="Arial"/>
                <a:cs typeface="Arial"/>
                <a:sym typeface="Arial"/>
              </a:rPr>
              <a:t> und des </a:t>
            </a:r>
            <a:r>
              <a:rPr lang="en-GB" sz="2200" b="0" i="0" u="none" strike="noStrike" cap="none" dirty="0" err="1">
                <a:solidFill>
                  <a:srgbClr val="0D0D0D"/>
                </a:solidFill>
                <a:latin typeface="Arial"/>
                <a:ea typeface="Arial"/>
                <a:cs typeface="Arial"/>
                <a:sym typeface="Arial"/>
              </a:rPr>
              <a:t>schülerzentrierten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Unterrichts</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hervorgehoben</a:t>
            </a:r>
            <a:r>
              <a:rPr lang="en-GB" sz="2200" b="0" i="0" u="none" strike="noStrike" cap="none" dirty="0">
                <a:solidFill>
                  <a:srgbClr val="0D0D0D"/>
                </a:solidFill>
                <a:latin typeface="Arial"/>
                <a:ea typeface="Arial"/>
                <a:cs typeface="Arial"/>
                <a:sym typeface="Arial"/>
              </a:rPr>
              <a:t>, was den Flipped-Classroom-Ansatz </a:t>
            </a:r>
            <a:r>
              <a:rPr lang="en-GB" sz="2200" b="0" i="0" u="none" strike="noStrike" cap="none" dirty="0" err="1">
                <a:solidFill>
                  <a:srgbClr val="0D0D0D"/>
                </a:solidFill>
                <a:latin typeface="Arial"/>
                <a:ea typeface="Arial"/>
                <a:cs typeface="Arial"/>
                <a:sym typeface="Arial"/>
              </a:rPr>
              <a:t>weiter</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bestätigt</a:t>
            </a:r>
            <a:r>
              <a:rPr lang="en-GB" sz="2200" b="0" i="0" u="none" strike="noStrike" cap="none" dirty="0">
                <a:solidFill>
                  <a:srgbClr val="0D0D0D"/>
                </a:solidFill>
                <a:latin typeface="Arial"/>
                <a:ea typeface="Arial"/>
                <a:cs typeface="Arial"/>
                <a:sym typeface="Arial"/>
              </a:rPr>
              <a:t>.</a:t>
            </a:r>
            <a:endParaRPr sz="2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200" b="0" i="0" u="none" strike="noStrike" cap="none" dirty="0">
                <a:solidFill>
                  <a:srgbClr val="0D0D0D"/>
                </a:solidFill>
                <a:latin typeface="Arial"/>
                <a:ea typeface="Arial"/>
                <a:cs typeface="Arial"/>
                <a:sym typeface="Arial"/>
              </a:rPr>
              <a:t>Die COVID-19-Pandemie hat die </a:t>
            </a:r>
            <a:r>
              <a:rPr lang="en-GB" sz="2200" b="0" i="0" u="none" strike="noStrike" cap="none" dirty="0" err="1">
                <a:solidFill>
                  <a:srgbClr val="0D0D0D"/>
                </a:solidFill>
                <a:latin typeface="Arial"/>
                <a:ea typeface="Arial"/>
                <a:cs typeface="Arial"/>
                <a:sym typeface="Arial"/>
              </a:rPr>
              <a:t>Einführung</a:t>
            </a:r>
            <a:r>
              <a:rPr lang="en-GB" sz="2200" b="0" i="0" u="none" strike="noStrike" cap="none" dirty="0">
                <a:solidFill>
                  <a:srgbClr val="0D0D0D"/>
                </a:solidFill>
                <a:latin typeface="Arial"/>
                <a:ea typeface="Arial"/>
                <a:cs typeface="Arial"/>
                <a:sym typeface="Arial"/>
              </a:rPr>
              <a:t> des "flipped learning" </a:t>
            </a:r>
            <a:r>
              <a:rPr lang="en-GB" sz="2200" b="0" i="0" u="none" strike="noStrike" cap="none" dirty="0" err="1">
                <a:solidFill>
                  <a:srgbClr val="0D0D0D"/>
                </a:solidFill>
                <a:latin typeface="Arial"/>
                <a:ea typeface="Arial"/>
                <a:cs typeface="Arial"/>
                <a:sym typeface="Arial"/>
              </a:rPr>
              <a:t>weiter</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beschleunigt</a:t>
            </a:r>
            <a:r>
              <a:rPr lang="en-GB" sz="2200" b="0" i="0" u="none" strike="noStrike" cap="none" dirty="0">
                <a:solidFill>
                  <a:srgbClr val="0D0D0D"/>
                </a:solidFill>
                <a:latin typeface="Arial"/>
                <a:ea typeface="Arial"/>
                <a:cs typeface="Arial"/>
                <a:sym typeface="Arial"/>
              </a:rPr>
              <a:t>, da </a:t>
            </a:r>
            <a:r>
              <a:rPr lang="en-GB" sz="2200" b="0" i="0" u="none" strike="noStrike" cap="none" dirty="0" err="1">
                <a:solidFill>
                  <a:srgbClr val="0D0D0D"/>
                </a:solidFill>
                <a:latin typeface="Arial"/>
                <a:ea typeface="Arial"/>
                <a:cs typeface="Arial"/>
                <a:sym typeface="Arial"/>
              </a:rPr>
              <a:t>Schulen</a:t>
            </a:r>
            <a:r>
              <a:rPr lang="en-GB" sz="2200" b="0" i="0" u="none" strike="noStrike" cap="none" dirty="0">
                <a:solidFill>
                  <a:srgbClr val="0D0D0D"/>
                </a:solidFill>
                <a:latin typeface="Arial"/>
                <a:ea typeface="Arial"/>
                <a:cs typeface="Arial"/>
                <a:sym typeface="Arial"/>
              </a:rPr>
              <a:t> und </a:t>
            </a:r>
            <a:r>
              <a:rPr lang="en-GB" sz="2200" b="0" i="0" u="none" strike="noStrike" cap="none" dirty="0" err="1">
                <a:solidFill>
                  <a:srgbClr val="0D0D0D"/>
                </a:solidFill>
                <a:latin typeface="Arial"/>
                <a:ea typeface="Arial"/>
                <a:cs typeface="Arial"/>
                <a:sym typeface="Arial"/>
              </a:rPr>
              <a:t>Universitäten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zu</a:t>
            </a:r>
            <a:r>
              <a:rPr lang="en-GB" sz="2200" b="0" i="0" u="none" strike="noStrike" cap="none" dirty="0">
                <a:solidFill>
                  <a:srgbClr val="0D0D0D"/>
                </a:solidFill>
                <a:latin typeface="Arial"/>
                <a:ea typeface="Arial"/>
                <a:cs typeface="Arial"/>
                <a:sym typeface="Arial"/>
              </a:rPr>
              <a:t> Fern- und Hybrid-</a:t>
            </a:r>
            <a:r>
              <a:rPr lang="en-GB" sz="2200" b="0" i="0" u="none" strike="noStrike" cap="none" dirty="0" err="1">
                <a:solidFill>
                  <a:srgbClr val="0D0D0D"/>
                </a:solidFill>
                <a:latin typeface="Arial"/>
                <a:ea typeface="Arial"/>
                <a:cs typeface="Arial"/>
                <a:sym typeface="Arial"/>
              </a:rPr>
              <a:t>Lernmodellen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übergegangen</a:t>
            </a:r>
            <a:r>
              <a:rPr lang="en-GB" sz="2200" b="0" i="0" u="none" strike="noStrike" cap="none" dirty="0">
                <a:solidFill>
                  <a:srgbClr val="0D0D0D"/>
                </a:solidFill>
                <a:latin typeface="Arial"/>
                <a:ea typeface="Arial"/>
                <a:cs typeface="Arial"/>
                <a:sym typeface="Arial"/>
              </a:rPr>
              <a:t> </a:t>
            </a:r>
            <a:r>
              <a:rPr lang="en-GB" sz="2200" b="0" i="0" u="none" strike="noStrike" cap="none" dirty="0" err="1">
                <a:solidFill>
                  <a:srgbClr val="0D0D0D"/>
                </a:solidFill>
                <a:latin typeface="Arial"/>
                <a:ea typeface="Arial"/>
                <a:cs typeface="Arial"/>
                <a:sym typeface="Arial"/>
              </a:rPr>
              <a:t>sind</a:t>
            </a:r>
            <a:r>
              <a:rPr lang="en-GB" sz="2200" b="0" i="0" u="none" strike="noStrike" cap="none" dirty="0">
                <a:solidFill>
                  <a:srgbClr val="0D0D0D"/>
                </a:solidFill>
                <a:latin typeface="Arial"/>
                <a:ea typeface="Arial"/>
                <a:cs typeface="Arial"/>
                <a:sym typeface="Arial"/>
              </a:rPr>
              <a:t>.</a:t>
            </a:r>
            <a:endParaRPr sz="2200" b="0" i="0" u="none" strike="noStrike" cap="none" dirty="0">
              <a:solidFill>
                <a:schemeClr val="lt1"/>
              </a:solidFill>
              <a:latin typeface="Arial"/>
              <a:ea typeface="Arial"/>
              <a:cs typeface="Arial"/>
              <a:sym typeface="Arial"/>
            </a:endParaRPr>
          </a:p>
        </p:txBody>
      </p:sp>
      <p:sp>
        <p:nvSpPr>
          <p:cNvPr id="431" name="Google Shape;431;p7"/>
          <p:cNvSpPr/>
          <p:nvPr/>
        </p:nvSpPr>
        <p:spPr>
          <a:xfrm>
            <a:off x="5086800" y="7824900"/>
            <a:ext cx="3600000" cy="900000"/>
          </a:xfrm>
          <a:prstGeom prst="roundRect">
            <a:avLst>
              <a:gd name="adj" fmla="val 16667"/>
            </a:avLst>
          </a:prstGeom>
          <a:gradFill>
            <a:gsLst>
              <a:gs pos="0">
                <a:srgbClr val="FF932B"/>
              </a:gs>
              <a:gs pos="100000">
                <a:srgbClr val="FFB673"/>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262626"/>
                </a:solidFill>
                <a:latin typeface="Arial"/>
                <a:ea typeface="Arial"/>
                <a:cs typeface="Arial"/>
                <a:sym typeface="Arial"/>
              </a:rPr>
              <a:t>Historischer Überblick</a:t>
            </a:r>
            <a:endParaRPr sz="1800" b="1" i="0" u="none" strike="noStrike" cap="none">
              <a:solidFill>
                <a:srgbClr val="262626"/>
              </a:solidFill>
              <a:latin typeface="Calibri"/>
              <a:ea typeface="Calibri"/>
              <a:cs typeface="Calibri"/>
              <a:sym typeface="Calibri"/>
            </a:endParaRPr>
          </a:p>
        </p:txBody>
      </p:sp>
      <p:sp>
        <p:nvSpPr>
          <p:cNvPr id="432" name="Google Shape;432;p7"/>
          <p:cNvSpPr/>
          <p:nvPr/>
        </p:nvSpPr>
        <p:spPr>
          <a:xfrm>
            <a:off x="8763000" y="7871534"/>
            <a:ext cx="3600000" cy="900000"/>
          </a:xfrm>
          <a:prstGeom prst="round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dirty="0" err="1">
                <a:solidFill>
                  <a:srgbClr val="262626"/>
                </a:solidFill>
                <a:latin typeface="Arial"/>
                <a:ea typeface="Arial"/>
                <a:cs typeface="Arial"/>
                <a:sym typeface="Arial"/>
              </a:rPr>
              <a:t>Beförderung</a:t>
            </a:r>
            <a:endParaRPr sz="1800" b="1" i="0" u="none" strike="noStrike" cap="none" dirty="0">
              <a:solidFill>
                <a:srgbClr val="262626"/>
              </a:solidFill>
              <a:latin typeface="Calibri"/>
              <a:ea typeface="Calibri"/>
              <a:cs typeface="Calibri"/>
              <a:sym typeface="Calibri"/>
            </a:endParaRPr>
          </a:p>
        </p:txBody>
      </p:sp>
      <p:sp>
        <p:nvSpPr>
          <p:cNvPr id="433" name="Google Shape;433;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36" name="Google Shape;436;p7"/>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D379072-94BE-81E2-D35F-11CF91EEA3FA}"/>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818920" y="1236252"/>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Durch die Zeit ...</a:t>
            </a:r>
            <a:endParaRPr sz="5400" b="1" i="0" u="none" strike="noStrike" cap="none">
              <a:solidFill>
                <a:srgbClr val="000000"/>
              </a:solidFill>
              <a:latin typeface="Arial"/>
              <a:ea typeface="Arial"/>
              <a:cs typeface="Arial"/>
              <a:sym typeface="Arial"/>
            </a:endParaRPr>
          </a:p>
        </p:txBody>
      </p:sp>
      <p:sp>
        <p:nvSpPr>
          <p:cNvPr id="449" name="Google Shape;449;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50" name="Google Shape;450;p21" descr="A diagram of a home and flipper&#10;&#10;Description automatically generated"/>
          <p:cNvPicPr preferRelativeResize="0"/>
          <p:nvPr/>
        </p:nvPicPr>
        <p:blipFill rotWithShape="1">
          <a:blip r:embed="rId4">
            <a:alphaModFix/>
          </a:blip>
          <a:srcRect/>
          <a:stretch/>
        </p:blipFill>
        <p:spPr>
          <a:xfrm>
            <a:off x="4064635" y="2603817"/>
            <a:ext cx="10158730" cy="5079365"/>
          </a:xfrm>
          <a:prstGeom prst="rect">
            <a:avLst/>
          </a:prstGeom>
          <a:noFill/>
          <a:ln>
            <a:noFill/>
          </a:ln>
        </p:spPr>
      </p:pic>
      <p:sp>
        <p:nvSpPr>
          <p:cNvPr id="451" name="Google Shape;451;p21"/>
          <p:cNvSpPr txBox="1"/>
          <p:nvPr/>
        </p:nvSpPr>
        <p:spPr>
          <a:xfrm>
            <a:off x="4289566" y="7935847"/>
            <a:ext cx="99337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Quelle: </a:t>
            </a:r>
            <a:r>
              <a:rPr lang="en-GB"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GB" sz="1400" b="0" i="1" u="none" strike="noStrike" cap="none">
                <a:solidFill>
                  <a:srgbClr val="000000"/>
                </a:solidFill>
                <a:latin typeface="Arial"/>
                <a:ea typeface="Arial"/>
                <a:cs typeface="Arial"/>
                <a:sym typeface="Arial"/>
              </a:rPr>
              <a:t>//www.globsyn.edu.in/blog/how-is-flipped-classroom-flipping-the-role-of-traditional-classroom-pedagogy </a:t>
            </a:r>
            <a:endParaRPr sz="1400" b="0" i="1" u="none" strike="noStrike" cap="none">
              <a:solidFill>
                <a:srgbClr val="000000"/>
              </a:solidFill>
              <a:latin typeface="Arial"/>
              <a:ea typeface="Arial"/>
              <a:cs typeface="Arial"/>
              <a:sym typeface="Arial"/>
            </a:endParaRPr>
          </a:p>
        </p:txBody>
      </p:sp>
      <p:sp>
        <p:nvSpPr>
          <p:cNvPr id="452" name="Google Shape;452;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55" name="Google Shape;455;p21"/>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4D60399-180A-11E8-A1BF-9D58118F3749}"/>
              </a:ext>
            </a:extLst>
          </p:cNvPr>
          <p:cNvPicPr>
            <a:picLocks noChangeAspect="1"/>
          </p:cNvPicPr>
          <p:nvPr/>
        </p:nvPicPr>
        <p:blipFill>
          <a:blip r:embed="rId8"/>
          <a:stretch>
            <a:fillRect/>
          </a:stretch>
        </p:blipFill>
        <p:spPr>
          <a:xfrm>
            <a:off x="2934627" y="9326047"/>
            <a:ext cx="2127074" cy="446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8"/>
          <p:cNvSpPr txBox="1"/>
          <p:nvPr/>
        </p:nvSpPr>
        <p:spPr>
          <a:xfrm>
            <a:off x="11520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Mit jeder Variante verbunden.</a:t>
            </a:r>
            <a:endParaRPr sz="2400" b="0" i="0" u="none" strike="noStrike" cap="none">
              <a:solidFill>
                <a:schemeClr val="dk1"/>
              </a:solidFill>
              <a:latin typeface="Arial"/>
              <a:ea typeface="Arial"/>
              <a:cs typeface="Arial"/>
              <a:sym typeface="Arial"/>
            </a:endParaRPr>
          </a:p>
        </p:txBody>
      </p:sp>
      <p:sp>
        <p:nvSpPr>
          <p:cNvPr id="461" name="Google Shape;461;p8"/>
          <p:cNvSpPr txBox="1"/>
          <p:nvPr/>
        </p:nvSpPr>
        <p:spPr>
          <a:xfrm>
            <a:off x="6156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Unterschiedliche Bildungsumgebungen, Bedürfnisse der Lernenden.</a:t>
            </a:r>
            <a:endParaRPr sz="2400" b="0" i="0" u="none" strike="noStrike" cap="none">
              <a:solidFill>
                <a:srgbClr val="000000"/>
              </a:solidFill>
              <a:latin typeface="Arial"/>
              <a:ea typeface="Arial"/>
              <a:cs typeface="Arial"/>
              <a:sym typeface="Arial"/>
            </a:endParaRPr>
          </a:p>
        </p:txBody>
      </p:sp>
      <p:sp>
        <p:nvSpPr>
          <p:cNvPr id="462" name="Google Shape;462;p8"/>
          <p:cNvSpPr txBox="1"/>
          <p:nvPr/>
        </p:nvSpPr>
        <p:spPr>
          <a:xfrm>
            <a:off x="792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Unterschiedliche Varianten, einzigartige Merkmale, Anwendungen.</a:t>
            </a:r>
            <a:endParaRPr sz="1400" b="0" i="0" u="none" strike="noStrike" cap="none">
              <a:solidFill>
                <a:srgbClr val="000000"/>
              </a:solidFill>
              <a:latin typeface="Arial"/>
              <a:ea typeface="Arial"/>
              <a:cs typeface="Arial"/>
              <a:sym typeface="Arial"/>
            </a:endParaRPr>
          </a:p>
        </p:txBody>
      </p:sp>
      <p:sp>
        <p:nvSpPr>
          <p:cNvPr id="463" name="Google Shape;463;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8"/>
          <p:cNvSpPr txBox="1"/>
          <p:nvPr/>
        </p:nvSpPr>
        <p:spPr>
          <a:xfrm>
            <a:off x="791999" y="1473407"/>
            <a:ext cx="15948000"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Variationen von Flipped-Classroom-Modellen</a:t>
            </a:r>
            <a:endParaRPr sz="5400" b="1" i="0" u="none" strike="noStrike" cap="none">
              <a:solidFill>
                <a:srgbClr val="033C5B"/>
              </a:solidFill>
              <a:latin typeface="Arial"/>
              <a:ea typeface="Arial"/>
              <a:cs typeface="Arial"/>
              <a:sym typeface="Arial"/>
            </a:endParaRPr>
          </a:p>
        </p:txBody>
      </p:sp>
      <p:sp>
        <p:nvSpPr>
          <p:cNvPr id="471" name="Google Shape;471;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8"/>
          <p:cNvSpPr/>
          <p:nvPr/>
        </p:nvSpPr>
        <p:spPr>
          <a:xfrm>
            <a:off x="791999"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Vergleichende Analyse:</a:t>
            </a:r>
            <a:endParaRPr sz="2600" b="1" i="0" u="none" strike="noStrike" cap="none">
              <a:solidFill>
                <a:schemeClr val="dk1"/>
              </a:solidFill>
              <a:latin typeface="Arial"/>
              <a:ea typeface="Arial"/>
              <a:cs typeface="Arial"/>
              <a:sym typeface="Arial"/>
            </a:endParaRPr>
          </a:p>
        </p:txBody>
      </p:sp>
      <p:sp>
        <p:nvSpPr>
          <p:cNvPr id="473" name="Google Shape;473;p8"/>
          <p:cNvSpPr/>
          <p:nvPr/>
        </p:nvSpPr>
        <p:spPr>
          <a:xfrm>
            <a:off x="6156000"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Angemessenheit: </a:t>
            </a:r>
            <a:endParaRPr sz="2600" b="1" i="0" u="none" strike="noStrike" cap="none">
              <a:solidFill>
                <a:schemeClr val="dk1"/>
              </a:solidFill>
              <a:latin typeface="Arial"/>
              <a:ea typeface="Arial"/>
              <a:cs typeface="Arial"/>
              <a:sym typeface="Arial"/>
            </a:endParaRPr>
          </a:p>
        </p:txBody>
      </p:sp>
      <p:sp>
        <p:nvSpPr>
          <p:cNvPr id="474" name="Google Shape;474;p8"/>
          <p:cNvSpPr/>
          <p:nvPr/>
        </p:nvSpPr>
        <p:spPr>
          <a:xfrm>
            <a:off x="11520000"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Vorteile und Herausforderungen:</a:t>
            </a:r>
            <a:endParaRPr sz="2600" b="1" i="0" u="none" strike="noStrike" cap="none">
              <a:solidFill>
                <a:schemeClr val="dk1"/>
              </a:solidFill>
              <a:latin typeface="Arial"/>
              <a:ea typeface="Arial"/>
              <a:cs typeface="Arial"/>
              <a:sym typeface="Arial"/>
            </a:endParaRPr>
          </a:p>
        </p:txBody>
      </p:sp>
      <p:sp>
        <p:nvSpPr>
          <p:cNvPr id="475" name="Google Shape;475;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78" name="Google Shape;478;p8"/>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3E2F0DA-042D-4B1B-9B48-D7A399343F1E}"/>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2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2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2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2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2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2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24"/>
          <p:cNvSpPr txBox="1"/>
          <p:nvPr/>
        </p:nvSpPr>
        <p:spPr>
          <a:xfrm>
            <a:off x="791999" y="1473407"/>
            <a:ext cx="15948000"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Beispiele für Flipped Classroom-Modelle</a:t>
            </a:r>
            <a:endParaRPr sz="5400" b="1" i="0" u="none" strike="noStrike" cap="none">
              <a:solidFill>
                <a:srgbClr val="033C5B"/>
              </a:solidFill>
              <a:latin typeface="Arial"/>
              <a:ea typeface="Arial"/>
              <a:cs typeface="Arial"/>
              <a:sym typeface="Arial"/>
            </a:endParaRPr>
          </a:p>
        </p:txBody>
      </p:sp>
      <p:sp>
        <p:nvSpPr>
          <p:cNvPr id="491" name="Google Shape;491;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95" name="Google Shape;495;p24"/>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496" name="Google Shape;496;p24"/>
          <p:cNvSpPr txBox="1"/>
          <p:nvPr/>
        </p:nvSpPr>
        <p:spPr>
          <a:xfrm>
            <a:off x="818919" y="2487262"/>
            <a:ext cx="12392113" cy="1471930"/>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Debatten- und diskussionsbasierter Flipped Classroom</a:t>
            </a:r>
            <a:r>
              <a:rPr lang="en-GB" sz="2400" b="0" i="0" u="none" strike="noStrike" cap="none">
                <a:solidFill>
                  <a:srgbClr val="121212"/>
                </a:solidFill>
                <a:latin typeface="Arial"/>
                <a:ea typeface="Arial"/>
                <a:cs typeface="Arial"/>
                <a:sym typeface="Arial"/>
              </a:rPr>
              <a:t>: Materialien vor dem Unterricht, gefolgt von Debatten oder Diskussionen in der Klasse.</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Micro-Flipped Classroom</a:t>
            </a:r>
            <a:r>
              <a:rPr lang="en-GB" sz="2400" b="0" i="0" u="none" strike="noStrike" cap="none">
                <a:solidFill>
                  <a:srgbClr val="121212"/>
                </a:solidFill>
                <a:latin typeface="Arial"/>
                <a:ea typeface="Arial"/>
                <a:cs typeface="Arial"/>
                <a:sym typeface="Arial"/>
              </a:rPr>
              <a:t>: Eine Mischung aus traditionellen Vorlesungen und geflippten Inhalten.</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In-Class/Faux Flipped Classroom</a:t>
            </a:r>
            <a:r>
              <a:rPr lang="en-GB" sz="2400" b="0" i="0" u="none" strike="noStrike" cap="none">
                <a:solidFill>
                  <a:srgbClr val="121212"/>
                </a:solidFill>
                <a:latin typeface="Arial"/>
                <a:ea typeface="Arial"/>
                <a:cs typeface="Arial"/>
                <a:sym typeface="Arial"/>
              </a:rPr>
              <a:t>: Aufgrund der digitalen Kluft werden die Aktivitäten vor dem Unterricht in der Schule durchgeführt.</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Virtual Flipped Classroom</a:t>
            </a:r>
            <a:r>
              <a:rPr lang="en-GB" sz="2400" b="0" i="0" u="none" strike="noStrike" cap="none">
                <a:solidFill>
                  <a:srgbClr val="121212"/>
                </a:solidFill>
                <a:latin typeface="Arial"/>
                <a:ea typeface="Arial"/>
                <a:cs typeface="Arial"/>
                <a:sym typeface="Arial"/>
              </a:rPr>
              <a:t>: Vollständig online, mit einer Kombination aus vorbereitenden Materialien und virtuellen Gruppensitzungen.</a:t>
            </a:r>
            <a:endParaRPr/>
          </a:p>
        </p:txBody>
      </p:sp>
      <p:pic>
        <p:nvPicPr>
          <p:cNvPr id="2" name="Picture 1" descr="Blue text on a white background&#10;&#10;Description automatically generated">
            <a:extLst>
              <a:ext uri="{FF2B5EF4-FFF2-40B4-BE49-F238E27FC236}">
                <a16:creationId xmlns:a16="http://schemas.microsoft.com/office/drawing/2014/main" id="{5F15438E-8C20-242A-27D1-1B49948624B4}"/>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9"/>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Analytischer Rahmen</a:t>
            </a:r>
            <a:endParaRPr sz="4000" b="0" i="0" u="none" strike="noStrike" cap="none">
              <a:solidFill>
                <a:srgbClr val="033C5B"/>
              </a:solidFill>
              <a:latin typeface="Arial"/>
              <a:ea typeface="Arial"/>
              <a:cs typeface="Arial"/>
              <a:sym typeface="Arial"/>
            </a:endParaRPr>
          </a:p>
        </p:txBody>
      </p:sp>
      <p:sp>
        <p:nvSpPr>
          <p:cNvPr id="509" name="Google Shape;509;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13" name="Google Shape;513;p9"/>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14" name="Google Shape;514;p9"/>
          <p:cNvGrpSpPr/>
          <p:nvPr/>
        </p:nvGrpSpPr>
        <p:grpSpPr>
          <a:xfrm>
            <a:off x="792000" y="2507472"/>
            <a:ext cx="15948000" cy="5807818"/>
            <a:chOff x="0" y="709"/>
            <a:chExt cx="15948000" cy="5807818"/>
          </a:xfrm>
        </p:grpSpPr>
        <p:sp>
          <p:nvSpPr>
            <p:cNvPr id="515" name="Google Shape;515;p9"/>
            <p:cNvSpPr/>
            <p:nvPr/>
          </p:nvSpPr>
          <p:spPr>
            <a:xfrm>
              <a:off x="0" y="709"/>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961" y="374068"/>
              <a:ext cx="912657" cy="912657"/>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1916580" y="709"/>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txBox="1"/>
            <p:nvPr/>
          </p:nvSpPr>
          <p:spPr>
            <a:xfrm>
              <a:off x="1916580" y="709"/>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Entwickeln Sie ansprechende Materialien für den Unterricht: </a:t>
              </a:r>
              <a:r>
                <a:rPr lang="en-GB" sz="2500" b="0" i="0" u="none" strike="noStrike" cap="none">
                  <a:solidFill>
                    <a:srgbClr val="000000"/>
                  </a:solidFill>
                  <a:latin typeface="Arial"/>
                  <a:ea typeface="Arial"/>
                  <a:cs typeface="Arial"/>
                  <a:sym typeface="Arial"/>
                </a:rPr>
                <a:t>Erstellen Sie fesselndes und informatives Material wie Videos, Lesestoff oder interaktive Module und nutzen Sie Multimedia-Elemente, um verschiedene Lernstile anzusprechen und das Interesse der Schüler zu erhalten. </a:t>
              </a:r>
              <a:endParaRPr sz="2500" b="0" i="0" u="none" strike="noStrike" cap="none">
                <a:solidFill>
                  <a:srgbClr val="000000"/>
                </a:solidFill>
                <a:latin typeface="Arial"/>
                <a:ea typeface="Arial"/>
                <a:cs typeface="Arial"/>
                <a:sym typeface="Arial"/>
              </a:endParaRPr>
            </a:p>
          </p:txBody>
        </p:sp>
        <p:sp>
          <p:nvSpPr>
            <p:cNvPr id="519" name="Google Shape;519;p9"/>
            <p:cNvSpPr/>
            <p:nvPr/>
          </p:nvSpPr>
          <p:spPr>
            <a:xfrm>
              <a:off x="0" y="2074930"/>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501961" y="2448289"/>
              <a:ext cx="912657" cy="912657"/>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916580" y="2074930"/>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txBox="1"/>
            <p:nvPr/>
          </p:nvSpPr>
          <p:spPr>
            <a:xfrm>
              <a:off x="1916580" y="2074930"/>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Sicherstellung der Zugänglichkeit: </a:t>
              </a:r>
              <a:r>
                <a:rPr lang="en-GB" sz="2500" b="0" i="0" u="none" strike="noStrike" cap="none">
                  <a:solidFill>
                    <a:srgbClr val="000000"/>
                  </a:solidFill>
                  <a:latin typeface="Arial"/>
                  <a:ea typeface="Arial"/>
                  <a:cs typeface="Arial"/>
                  <a:sym typeface="Arial"/>
                </a:rPr>
                <a:t>Bieten Sie mehrere Formate für den Zugang zu Materialien an, um unterschiedlichen Lernbedürfnissen gerecht zu werden, und stellen Sie die Kompatibilität mit verschiedenen Geräten und Internetverbindungen sicher, um die Zugänglichkeit für alle Schüler zu fördern. </a:t>
              </a:r>
              <a:endParaRPr sz="2500" b="0" i="0" u="none" strike="noStrike" cap="none">
                <a:solidFill>
                  <a:srgbClr val="000000"/>
                </a:solidFill>
                <a:latin typeface="Arial"/>
                <a:ea typeface="Arial"/>
                <a:cs typeface="Arial"/>
                <a:sym typeface="Arial"/>
              </a:endParaRPr>
            </a:p>
          </p:txBody>
        </p:sp>
        <p:sp>
          <p:nvSpPr>
            <p:cNvPr id="523" name="Google Shape;523;p9"/>
            <p:cNvSpPr/>
            <p:nvPr/>
          </p:nvSpPr>
          <p:spPr>
            <a:xfrm>
              <a:off x="0" y="4149151"/>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501961" y="4522510"/>
              <a:ext cx="912657" cy="912657"/>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1916580" y="4149151"/>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txBox="1"/>
            <p:nvPr/>
          </p:nvSpPr>
          <p:spPr>
            <a:xfrm>
              <a:off x="1916580" y="4149151"/>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Formulierung von Lernzielen: </a:t>
              </a:r>
              <a:r>
                <a:rPr lang="en-GB" sz="2500" b="0" i="0" u="none" strike="noStrike" cap="none">
                  <a:solidFill>
                    <a:srgbClr val="000000"/>
                  </a:solidFill>
                  <a:latin typeface="Arial"/>
                  <a:ea typeface="Arial"/>
                  <a:cs typeface="Arial"/>
                  <a:sym typeface="Arial"/>
                </a:rPr>
                <a:t>Vermitteln Sie die Lernziele für jede Sitzung klar und deutlich, damit sich die Schüler mit den Materialien vor dem Unterricht beschäftigen können, und stimmen Sie die Ziele mit den Kursergebnissen und Bewertungen ab, um Kohärenz und Relevanz zu gewährleisten. </a:t>
              </a:r>
              <a:endParaRPr sz="25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31E29A5C-ADCC-E831-BE0C-135252270B52}"/>
              </a:ext>
            </a:extLst>
          </p:cNvPr>
          <p:cNvPicPr>
            <a:picLocks noChangeAspect="1"/>
          </p:cNvPicPr>
          <p:nvPr/>
        </p:nvPicPr>
        <p:blipFill>
          <a:blip r:embed="rId9"/>
          <a:stretch>
            <a:fillRect/>
          </a:stretch>
        </p:blipFill>
        <p:spPr>
          <a:xfrm>
            <a:off x="2934627" y="9326047"/>
            <a:ext cx="2127074" cy="4462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10"/>
          <p:cNvSpPr/>
          <p:nvPr/>
        </p:nvSpPr>
        <p:spPr>
          <a:xfrm rot="-5400000">
            <a:off x="8413662" y="-8678982"/>
            <a:ext cx="1246758" cy="18501918"/>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10"/>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Strategien</a:t>
            </a:r>
            <a:endParaRPr sz="4000" b="0" i="0" u="none" strike="noStrike" cap="none">
              <a:solidFill>
                <a:srgbClr val="033C5B"/>
              </a:solidFill>
              <a:latin typeface="Arial"/>
              <a:ea typeface="Arial"/>
              <a:cs typeface="Arial"/>
              <a:sym typeface="Arial"/>
            </a:endParaRPr>
          </a:p>
        </p:txBody>
      </p:sp>
      <p:sp>
        <p:nvSpPr>
          <p:cNvPr id="539" name="Google Shape;539;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43" name="Google Shape;543;p10"/>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44" name="Google Shape;544;p10"/>
          <p:cNvGrpSpPr/>
          <p:nvPr/>
        </p:nvGrpSpPr>
        <p:grpSpPr>
          <a:xfrm>
            <a:off x="792000" y="2509486"/>
            <a:ext cx="15947999" cy="5803790"/>
            <a:chOff x="0" y="2723"/>
            <a:chExt cx="15947999" cy="5803790"/>
          </a:xfrm>
        </p:grpSpPr>
        <p:sp>
          <p:nvSpPr>
            <p:cNvPr id="545" name="Google Shape;545;p10"/>
            <p:cNvSpPr/>
            <p:nvPr/>
          </p:nvSpPr>
          <p:spPr>
            <a:xfrm>
              <a:off x="3189599" y="2723"/>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txBox="1"/>
            <p:nvPr/>
          </p:nvSpPr>
          <p:spPr>
            <a:xfrm>
              <a:off x="3189599" y="2723"/>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Integrieren Sie formative Beurteilungen wie Tests, Reflexionen oder Online-Diskussionen, um sicherzustellen, dass sich die Schüler mit den Materialien vor dem Unterricht beschäftigen.</a:t>
              </a:r>
              <a:endParaRPr/>
            </a:p>
          </p:txBody>
        </p:sp>
        <p:sp>
          <p:nvSpPr>
            <p:cNvPr id="547" name="Google Shape;547;p10"/>
            <p:cNvSpPr/>
            <p:nvPr/>
          </p:nvSpPr>
          <p:spPr>
            <a:xfrm>
              <a:off x="0" y="2723"/>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txBox="1"/>
            <p:nvPr/>
          </p:nvSpPr>
          <p:spPr>
            <a:xfrm>
              <a:off x="0" y="2723"/>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einbeziehen.</a:t>
              </a:r>
              <a:endParaRPr/>
            </a:p>
          </p:txBody>
        </p:sp>
        <p:sp>
          <p:nvSpPr>
            <p:cNvPr id="549" name="Google Shape;549;p10"/>
            <p:cNvSpPr/>
            <p:nvPr/>
          </p:nvSpPr>
          <p:spPr>
            <a:xfrm>
              <a:off x="3189599" y="838595"/>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txBox="1"/>
            <p:nvPr/>
          </p:nvSpPr>
          <p:spPr>
            <a:xfrm>
              <a:off x="3189599" y="838595"/>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Legen Sie Fristen fest und bieten Sie Anreize für die Erledigung von Aufgaben vor dem Unterricht, um Verantwortlichkeit und Motivation zu fördern.</a:t>
              </a:r>
              <a:endParaRPr/>
            </a:p>
          </p:txBody>
        </p:sp>
        <p:sp>
          <p:nvSpPr>
            <p:cNvPr id="551" name="Google Shape;551;p10"/>
            <p:cNvSpPr/>
            <p:nvPr/>
          </p:nvSpPr>
          <p:spPr>
            <a:xfrm>
              <a:off x="0" y="838595"/>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txBox="1"/>
            <p:nvPr/>
          </p:nvSpPr>
          <p:spPr>
            <a:xfrm>
              <a:off x="0" y="838595"/>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Satz</a:t>
              </a:r>
              <a:endParaRPr/>
            </a:p>
          </p:txBody>
        </p:sp>
        <p:sp>
          <p:nvSpPr>
            <p:cNvPr id="553" name="Google Shape;553;p10"/>
            <p:cNvSpPr/>
            <p:nvPr/>
          </p:nvSpPr>
          <p:spPr>
            <a:xfrm>
              <a:off x="3189599" y="1674467"/>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txBox="1"/>
            <p:nvPr/>
          </p:nvSpPr>
          <p:spPr>
            <a:xfrm>
              <a:off x="3189599" y="1674467"/>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Planen Sie interaktive und gemeinschaftliche Aktivitäten, die auf dem vorbereiteten Unterrichtsmaterial aufbauen und zur aktiven Teilnahme anregen.</a:t>
              </a:r>
              <a:endParaRPr/>
            </a:p>
          </p:txBody>
        </p:sp>
        <p:sp>
          <p:nvSpPr>
            <p:cNvPr id="555" name="Google Shape;555;p10"/>
            <p:cNvSpPr/>
            <p:nvPr/>
          </p:nvSpPr>
          <p:spPr>
            <a:xfrm>
              <a:off x="0" y="1674467"/>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txBox="1"/>
            <p:nvPr/>
          </p:nvSpPr>
          <p:spPr>
            <a:xfrm>
              <a:off x="0" y="1674467"/>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Plan</a:t>
              </a:r>
              <a:endParaRPr/>
            </a:p>
          </p:txBody>
        </p:sp>
        <p:sp>
          <p:nvSpPr>
            <p:cNvPr id="557" name="Google Shape;557;p10"/>
            <p:cNvSpPr/>
            <p:nvPr/>
          </p:nvSpPr>
          <p:spPr>
            <a:xfrm>
              <a:off x="3189599" y="2510339"/>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txBox="1"/>
            <p:nvPr/>
          </p:nvSpPr>
          <p:spPr>
            <a:xfrm>
              <a:off x="3189599" y="2510339"/>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Nutzen Sie eine Vielzahl von Unterrichtsstrategien wie Gruppendiskussionen, Fallstudien, Problemlösungsaufgaben und praktische Übungen, um das Lernen zu vertiefen.</a:t>
              </a:r>
              <a:endParaRPr/>
            </a:p>
          </p:txBody>
        </p:sp>
        <p:sp>
          <p:nvSpPr>
            <p:cNvPr id="559" name="Google Shape;559;p10"/>
            <p:cNvSpPr/>
            <p:nvPr/>
          </p:nvSpPr>
          <p:spPr>
            <a:xfrm>
              <a:off x="0" y="2510339"/>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txBox="1"/>
            <p:nvPr/>
          </p:nvSpPr>
          <p:spPr>
            <a:xfrm>
              <a:off x="0" y="2510339"/>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Verwenden Sie</a:t>
              </a:r>
              <a:endParaRPr/>
            </a:p>
          </p:txBody>
        </p:sp>
        <p:sp>
          <p:nvSpPr>
            <p:cNvPr id="561" name="Google Shape;561;p10"/>
            <p:cNvSpPr/>
            <p:nvPr/>
          </p:nvSpPr>
          <p:spPr>
            <a:xfrm>
              <a:off x="3189599" y="3346211"/>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txBox="1"/>
            <p:nvPr/>
          </p:nvSpPr>
          <p:spPr>
            <a:xfrm>
              <a:off x="3189599" y="3346211"/>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Bieten Sie während der Unterrichtsstunden individuelle Unterstützung durch gezielte Interventionen und differenzierten Unterricht.</a:t>
              </a:r>
              <a:endParaRPr/>
            </a:p>
          </p:txBody>
        </p:sp>
        <p:sp>
          <p:nvSpPr>
            <p:cNvPr id="563" name="Google Shape;563;p10"/>
            <p:cNvSpPr/>
            <p:nvPr/>
          </p:nvSpPr>
          <p:spPr>
            <a:xfrm>
              <a:off x="0" y="3346211"/>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txBox="1"/>
            <p:nvPr/>
          </p:nvSpPr>
          <p:spPr>
            <a:xfrm>
              <a:off x="0" y="3346211"/>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Angebot</a:t>
              </a:r>
              <a:endParaRPr/>
            </a:p>
          </p:txBody>
        </p:sp>
        <p:sp>
          <p:nvSpPr>
            <p:cNvPr id="565" name="Google Shape;565;p10"/>
            <p:cNvSpPr/>
            <p:nvPr/>
          </p:nvSpPr>
          <p:spPr>
            <a:xfrm>
              <a:off x="3189599" y="4182083"/>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txBox="1"/>
            <p:nvPr/>
          </p:nvSpPr>
          <p:spPr>
            <a:xfrm>
              <a:off x="3189599" y="4182083"/>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Rechtzeitige Rückmeldung über die Fortschritte und Leistungen der Schüler, um Missverständnisse zu beseitigen und das weitere Lernen anzuleiten.</a:t>
              </a:r>
              <a:endParaRPr/>
            </a:p>
          </p:txBody>
        </p:sp>
        <p:sp>
          <p:nvSpPr>
            <p:cNvPr id="567" name="Google Shape;567;p10"/>
            <p:cNvSpPr/>
            <p:nvPr/>
          </p:nvSpPr>
          <p:spPr>
            <a:xfrm>
              <a:off x="0" y="4182083"/>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txBox="1"/>
            <p:nvPr/>
          </p:nvSpPr>
          <p:spPr>
            <a:xfrm>
              <a:off x="0" y="4182083"/>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Bereitstellung von</a:t>
              </a:r>
              <a:endParaRPr/>
            </a:p>
          </p:txBody>
        </p:sp>
        <p:sp>
          <p:nvSpPr>
            <p:cNvPr id="569" name="Google Shape;569;p10"/>
            <p:cNvSpPr/>
            <p:nvPr/>
          </p:nvSpPr>
          <p:spPr>
            <a:xfrm>
              <a:off x="3189599" y="5017955"/>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txBox="1"/>
            <p:nvPr/>
          </p:nvSpPr>
          <p:spPr>
            <a:xfrm>
              <a:off x="3189599" y="5017955"/>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Förderung eines unterstützenden Lernumfelds, in dem sich die Studierenden wohl fühlen, wenn sie um Hilfe bitten und sich aktiv an Diskussionen beteiligen.</a:t>
              </a:r>
              <a:endParaRPr/>
            </a:p>
          </p:txBody>
        </p:sp>
        <p:sp>
          <p:nvSpPr>
            <p:cNvPr id="571" name="Google Shape;571;p10"/>
            <p:cNvSpPr/>
            <p:nvPr/>
          </p:nvSpPr>
          <p:spPr>
            <a:xfrm>
              <a:off x="0" y="5017955"/>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txBox="1"/>
            <p:nvPr/>
          </p:nvSpPr>
          <p:spPr>
            <a:xfrm>
              <a:off x="0" y="5017955"/>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Foster</a:t>
              </a:r>
              <a:endParaRPr/>
            </a:p>
          </p:txBody>
        </p:sp>
      </p:grpSp>
      <p:pic>
        <p:nvPicPr>
          <p:cNvPr id="2" name="Picture 1" descr="Blue text on a white background&#10;&#10;Description automatically generated">
            <a:extLst>
              <a:ext uri="{FF2B5EF4-FFF2-40B4-BE49-F238E27FC236}">
                <a16:creationId xmlns:a16="http://schemas.microsoft.com/office/drawing/2014/main" id="{AA37AFF3-1643-1B88-C58C-3D553681AA27}"/>
              </a:ext>
            </a:extLst>
          </p:cNvPr>
          <p:cNvPicPr>
            <a:picLocks noChangeAspect="1"/>
          </p:cNvPicPr>
          <p:nvPr/>
        </p:nvPicPr>
        <p:blipFill>
          <a:blip r:embed="rId7"/>
          <a:stretch>
            <a:fillRect/>
          </a:stretch>
        </p:blipFill>
        <p:spPr>
          <a:xfrm>
            <a:off x="2934627" y="9326047"/>
            <a:ext cx="2127074" cy="446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3"/>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GB" sz="7000" b="1" i="0" u="none" strike="noStrike" cap="none">
                <a:solidFill>
                  <a:srgbClr val="033C5B"/>
                </a:solidFill>
                <a:latin typeface="Arial"/>
                <a:ea typeface="Arial"/>
                <a:cs typeface="Arial"/>
                <a:sym typeface="Arial"/>
              </a:rPr>
              <a:t>Lernziele</a:t>
            </a:r>
            <a:endParaRPr sz="7000" b="1" i="0" u="none" strike="noStrike" cap="none">
              <a:solidFill>
                <a:srgbClr val="000000"/>
              </a:solidFill>
              <a:latin typeface="Arial"/>
              <a:ea typeface="Arial"/>
              <a:cs typeface="Arial"/>
              <a:sym typeface="Arial"/>
            </a:endParaRPr>
          </a:p>
        </p:txBody>
      </p:sp>
      <p:sp>
        <p:nvSpPr>
          <p:cNvPr id="98" name="Google Shape;98;p3"/>
          <p:cNvSpPr txBox="1"/>
          <p:nvPr/>
        </p:nvSpPr>
        <p:spPr>
          <a:xfrm>
            <a:off x="755999" y="2787674"/>
            <a:ext cx="7668000"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2400" b="0" i="0" u="none" strike="noStrike" cap="none" dirty="0">
                <a:solidFill>
                  <a:srgbClr val="121212"/>
                </a:solidFill>
                <a:latin typeface="Arial"/>
                <a:ea typeface="Arial"/>
                <a:cs typeface="Arial"/>
                <a:sym typeface="Arial"/>
              </a:rPr>
              <a:t>Am Ende </a:t>
            </a:r>
            <a:r>
              <a:rPr lang="en-GB" sz="2400" b="0" i="0" u="none" strike="noStrike" cap="none" dirty="0" err="1">
                <a:solidFill>
                  <a:srgbClr val="121212"/>
                </a:solidFill>
                <a:latin typeface="Arial"/>
                <a:ea typeface="Arial"/>
                <a:cs typeface="Arial"/>
                <a:sym typeface="Arial"/>
              </a:rPr>
              <a:t>dieser</a:t>
            </a:r>
            <a:r>
              <a:rPr lang="en-GB" sz="2400" b="0" i="0" u="none" strike="noStrike" cap="none" dirty="0">
                <a:solidFill>
                  <a:srgbClr val="121212"/>
                </a:solidFill>
                <a:latin typeface="Arial"/>
                <a:ea typeface="Arial"/>
                <a:cs typeface="Arial"/>
                <a:sym typeface="Arial"/>
              </a:rPr>
              <a:t> Einheit </a:t>
            </a:r>
            <a:r>
              <a:rPr lang="en-GB" sz="2400" b="0" i="0" u="none" strike="noStrike" cap="none" dirty="0" err="1">
                <a:solidFill>
                  <a:srgbClr val="121212"/>
                </a:solidFill>
                <a:latin typeface="Arial"/>
                <a:ea typeface="Arial"/>
                <a:cs typeface="Arial"/>
                <a:sym typeface="Arial"/>
              </a:rPr>
              <a:t>werden</a:t>
            </a:r>
            <a:r>
              <a:rPr lang="en-GB" sz="2400" b="0" i="0" u="none" strike="noStrike" cap="none" dirty="0">
                <a:solidFill>
                  <a:srgbClr val="121212"/>
                </a:solidFill>
                <a:latin typeface="Arial"/>
                <a:ea typeface="Arial"/>
                <a:cs typeface="Arial"/>
                <a:sym typeface="Arial"/>
              </a:rPr>
              <a:t> die </a:t>
            </a:r>
            <a:r>
              <a:rPr lang="en-GB" sz="2400" b="0" i="0" u="none" strike="noStrike" cap="none" dirty="0" err="1">
                <a:solidFill>
                  <a:srgbClr val="121212"/>
                </a:solidFill>
                <a:latin typeface="Arial"/>
                <a:ea typeface="Arial"/>
                <a:cs typeface="Arial"/>
                <a:sym typeface="Arial"/>
              </a:rPr>
              <a:t>Teilnehmer</a:t>
            </a:r>
            <a:r>
              <a:rPr lang="en-GB" sz="2400" b="0" i="0" u="none" strike="noStrike" cap="none" dirty="0">
                <a:solidFill>
                  <a:srgbClr val="121212"/>
                </a:solidFill>
                <a:latin typeface="Arial"/>
                <a:ea typeface="Arial"/>
                <a:cs typeface="Arial"/>
                <a:sym typeface="Arial"/>
              </a:rPr>
              <a:t> in der Lage sein:</a:t>
            </a:r>
            <a:endParaRPr dirty="0"/>
          </a:p>
          <a:p>
            <a:pPr marL="645159" marR="0" lvl="1" indent="-342900" algn="l" rtl="0">
              <a:lnSpc>
                <a:spcPct val="100000"/>
              </a:lnSpc>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das </a:t>
            </a:r>
            <a:r>
              <a:rPr lang="en-GB" sz="2400" b="0" i="0" u="none" strike="noStrike" cap="none" dirty="0" err="1">
                <a:solidFill>
                  <a:srgbClr val="121212"/>
                </a:solidFill>
                <a:latin typeface="Arial"/>
                <a:ea typeface="Arial"/>
                <a:cs typeface="Arial"/>
                <a:sym typeface="Arial"/>
              </a:rPr>
              <a:t>Konzept</a:t>
            </a:r>
            <a:r>
              <a:rPr lang="en-GB" sz="2400" b="0" i="0" u="none" strike="noStrike" cap="none" dirty="0">
                <a:solidFill>
                  <a:srgbClr val="121212"/>
                </a:solidFill>
                <a:latin typeface="Arial"/>
                <a:ea typeface="Arial"/>
                <a:cs typeface="Arial"/>
                <a:sym typeface="Arial"/>
              </a:rPr>
              <a:t> und die </a:t>
            </a:r>
            <a:r>
              <a:rPr lang="en-GB" sz="2400" b="0" i="0" u="none" strike="noStrike" cap="none" dirty="0" err="1">
                <a:solidFill>
                  <a:srgbClr val="121212"/>
                </a:solidFill>
                <a:latin typeface="Arial"/>
                <a:ea typeface="Arial"/>
                <a:cs typeface="Arial"/>
                <a:sym typeface="Arial"/>
              </a:rPr>
              <a:t>Grundsätze</a:t>
            </a:r>
            <a:r>
              <a:rPr lang="en-GB" sz="2400" b="0" i="0" u="none" strike="noStrike" cap="none" dirty="0">
                <a:solidFill>
                  <a:srgbClr val="121212"/>
                </a:solidFill>
                <a:latin typeface="Arial"/>
                <a:ea typeface="Arial"/>
                <a:cs typeface="Arial"/>
                <a:sym typeface="Arial"/>
              </a:rPr>
              <a:t> des "Flipped Classroom" </a:t>
            </a:r>
            <a:r>
              <a:rPr lang="en-GB" sz="2400" b="0" i="0" u="none" strike="noStrike" cap="none" dirty="0" err="1">
                <a:solidFill>
                  <a:srgbClr val="121212"/>
                </a:solidFill>
                <a:latin typeface="Arial"/>
                <a:ea typeface="Arial"/>
                <a:cs typeface="Arial"/>
                <a:sym typeface="Arial"/>
              </a:rPr>
              <a:t>zu</a:t>
            </a:r>
            <a:r>
              <a:rPr lang="en-GB" sz="2400" b="0" i="0" u="none" strike="noStrike" cap="none" dirty="0">
                <a:solidFill>
                  <a:srgbClr val="121212"/>
                </a:solidFill>
                <a:latin typeface="Arial"/>
                <a:ea typeface="Arial"/>
                <a:cs typeface="Arial"/>
                <a:sym typeface="Arial"/>
              </a:rPr>
              <a:t> verstehen.</a:t>
            </a:r>
            <a:endParaRPr sz="1400" b="0" i="0" u="none" strike="noStrike" cap="none" dirty="0">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dirty="0" err="1">
                <a:solidFill>
                  <a:srgbClr val="121212"/>
                </a:solidFill>
                <a:latin typeface="Arial"/>
                <a:ea typeface="Arial"/>
                <a:cs typeface="Arial"/>
                <a:sym typeface="Arial"/>
              </a:rPr>
              <a:t>Erkennen</a:t>
            </a:r>
            <a:r>
              <a:rPr lang="en-GB" sz="2400" b="0" i="0" u="none" strike="noStrike" cap="none" dirty="0">
                <a:solidFill>
                  <a:srgbClr val="121212"/>
                </a:solidFill>
                <a:latin typeface="Arial"/>
                <a:ea typeface="Arial"/>
                <a:cs typeface="Arial"/>
                <a:sym typeface="Arial"/>
              </a:rPr>
              <a:t> des </a:t>
            </a:r>
            <a:r>
              <a:rPr lang="en-GB" sz="2400" b="0" i="0" u="none" strike="noStrike" cap="none" dirty="0" err="1">
                <a:solidFill>
                  <a:srgbClr val="121212"/>
                </a:solidFill>
                <a:latin typeface="Arial"/>
                <a:ea typeface="Arial"/>
                <a:cs typeface="Arial"/>
                <a:sym typeface="Arial"/>
              </a:rPr>
              <a:t>pädagogischen</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Werts</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bei</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dem</a:t>
            </a:r>
            <a:r>
              <a:rPr lang="en-GB" sz="2400" b="0" i="0" u="none" strike="noStrike" cap="none" dirty="0">
                <a:solidFill>
                  <a:srgbClr val="121212"/>
                </a:solidFill>
                <a:latin typeface="Arial"/>
                <a:ea typeface="Arial"/>
                <a:cs typeface="Arial"/>
                <a:sym typeface="Arial"/>
              </a:rPr>
              <a:t> das </a:t>
            </a:r>
            <a:r>
              <a:rPr lang="en-GB" sz="2400" b="0" i="0" u="none" strike="noStrike" cap="none" dirty="0" err="1">
                <a:solidFill>
                  <a:srgbClr val="121212"/>
                </a:solidFill>
                <a:latin typeface="Arial"/>
                <a:ea typeface="Arial"/>
                <a:cs typeface="Arial"/>
                <a:sym typeface="Arial"/>
              </a:rPr>
              <a:t>umgedrehte</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Lernen</a:t>
            </a:r>
            <a:r>
              <a:rPr lang="en-GB" sz="2400" b="0" i="0" u="none" strike="noStrike" cap="none" dirty="0">
                <a:solidFill>
                  <a:srgbClr val="121212"/>
                </a:solidFill>
                <a:latin typeface="Arial"/>
                <a:ea typeface="Arial"/>
                <a:cs typeface="Arial"/>
                <a:sym typeface="Arial"/>
              </a:rPr>
              <a:t> am </a:t>
            </a:r>
            <a:r>
              <a:rPr lang="en-GB" sz="2400" b="0" i="0" u="none" strike="noStrike" cap="none" dirty="0" err="1">
                <a:solidFill>
                  <a:srgbClr val="121212"/>
                </a:solidFill>
                <a:latin typeface="Arial"/>
                <a:ea typeface="Arial"/>
                <a:cs typeface="Arial"/>
                <a:sym typeface="Arial"/>
              </a:rPr>
              <a:t>effektivsten</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ist</a:t>
            </a:r>
            <a:r>
              <a:rPr lang="en-GB" sz="2400" b="0" i="0" u="none" strike="noStrike" cap="none" dirty="0">
                <a:solidFill>
                  <a:srgbClr val="121212"/>
                </a:solidFill>
                <a:latin typeface="Arial"/>
                <a:ea typeface="Arial"/>
                <a:cs typeface="Arial"/>
                <a:sym typeface="Arial"/>
              </a:rPr>
              <a:t>, und der </a:t>
            </a:r>
            <a:r>
              <a:rPr lang="en-GB" sz="2400" b="0" i="0" u="none" strike="noStrike" cap="none" dirty="0" err="1">
                <a:solidFill>
                  <a:srgbClr val="121212"/>
                </a:solidFill>
                <a:latin typeface="Arial"/>
                <a:ea typeface="Arial"/>
                <a:cs typeface="Arial"/>
                <a:sym typeface="Arial"/>
              </a:rPr>
              <a:t>Faktoren</a:t>
            </a:r>
            <a:r>
              <a:rPr lang="en-GB" sz="2400" b="0" i="0" u="none" strike="noStrike" cap="none" dirty="0">
                <a:solidFill>
                  <a:srgbClr val="121212"/>
                </a:solidFill>
                <a:latin typeface="Arial"/>
                <a:ea typeface="Arial"/>
                <a:cs typeface="Arial"/>
                <a:sym typeface="Arial"/>
              </a:rPr>
              <a:t>, die seine </a:t>
            </a:r>
            <a:r>
              <a:rPr lang="en-GB" sz="2400" b="0" i="0" u="none" strike="noStrike" cap="none" dirty="0" err="1">
                <a:solidFill>
                  <a:srgbClr val="121212"/>
                </a:solidFill>
                <a:latin typeface="Arial"/>
                <a:ea typeface="Arial"/>
                <a:cs typeface="Arial"/>
                <a:sym typeface="Arial"/>
              </a:rPr>
              <a:t>Effektivität</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beeinflussen</a:t>
            </a:r>
            <a:r>
              <a:rPr lang="en-GB" sz="2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dirty="0" err="1">
                <a:solidFill>
                  <a:srgbClr val="121212"/>
                </a:solidFill>
                <a:latin typeface="Arial"/>
                <a:ea typeface="Arial"/>
                <a:cs typeface="Arial"/>
                <a:sym typeface="Arial"/>
              </a:rPr>
              <a:t>Erkennen</a:t>
            </a:r>
            <a:r>
              <a:rPr lang="en-GB" sz="2400" b="0" i="0" u="none" strike="noStrike" cap="none" dirty="0">
                <a:solidFill>
                  <a:srgbClr val="121212"/>
                </a:solidFill>
                <a:latin typeface="Arial"/>
                <a:ea typeface="Arial"/>
                <a:cs typeface="Arial"/>
                <a:sym typeface="Arial"/>
              </a:rPr>
              <a:t> Sie den Wert </a:t>
            </a:r>
            <a:r>
              <a:rPr lang="en-GB" sz="2400" b="0" i="0" u="none" strike="noStrike" cap="none" dirty="0" err="1">
                <a:solidFill>
                  <a:srgbClr val="121212"/>
                </a:solidFill>
                <a:latin typeface="Arial"/>
                <a:ea typeface="Arial"/>
                <a:cs typeface="Arial"/>
                <a:sym typeface="Arial"/>
              </a:rPr>
              <a:t>digitaler</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Werkzeuge</a:t>
            </a:r>
            <a:r>
              <a:rPr lang="en-GB" sz="2400" b="0" i="0" u="none" strike="noStrike" cap="none" dirty="0">
                <a:solidFill>
                  <a:srgbClr val="121212"/>
                </a:solidFill>
                <a:latin typeface="Arial"/>
                <a:ea typeface="Arial"/>
                <a:cs typeface="Arial"/>
                <a:sym typeface="Arial"/>
              </a:rPr>
              <a:t> und </a:t>
            </a:r>
            <a:r>
              <a:rPr lang="en-GB" sz="2400" b="0" i="0" u="none" strike="noStrike" cap="none" dirty="0" err="1">
                <a:solidFill>
                  <a:srgbClr val="121212"/>
                </a:solidFill>
                <a:latin typeface="Arial"/>
                <a:ea typeface="Arial"/>
                <a:cs typeface="Arial"/>
                <a:sym typeface="Arial"/>
              </a:rPr>
              <a:t>kreativen</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Denkens</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im</a:t>
            </a:r>
            <a:r>
              <a:rPr lang="en-GB" sz="2400" b="0" i="0" u="none" strike="noStrike" cap="none" dirty="0">
                <a:solidFill>
                  <a:srgbClr val="121212"/>
                </a:solidFill>
                <a:latin typeface="Arial"/>
                <a:ea typeface="Arial"/>
                <a:cs typeface="Arial"/>
                <a:sym typeface="Arial"/>
              </a:rPr>
              <a:t> Flipped Classroom, </a:t>
            </a:r>
            <a:r>
              <a:rPr lang="en-GB" sz="2400" b="0" i="0" u="none" strike="noStrike" cap="none" dirty="0" err="1">
                <a:solidFill>
                  <a:srgbClr val="121212"/>
                </a:solidFill>
                <a:latin typeface="Arial"/>
                <a:ea typeface="Arial"/>
                <a:cs typeface="Arial"/>
                <a:sym typeface="Arial"/>
              </a:rPr>
              <a:t>aber</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auch</a:t>
            </a:r>
            <a:r>
              <a:rPr lang="en-GB" sz="2400" b="0" i="0" u="none" strike="noStrike" cap="none" dirty="0">
                <a:solidFill>
                  <a:srgbClr val="121212"/>
                </a:solidFill>
                <a:latin typeface="Arial"/>
                <a:ea typeface="Arial"/>
                <a:cs typeface="Arial"/>
                <a:sym typeface="Arial"/>
              </a:rPr>
              <a:t> die </a:t>
            </a:r>
            <a:r>
              <a:rPr lang="en-GB" sz="2400" b="0" i="0" u="none" strike="noStrike" cap="none" dirty="0" err="1">
                <a:solidFill>
                  <a:srgbClr val="121212"/>
                </a:solidFill>
                <a:latin typeface="Arial"/>
                <a:ea typeface="Arial"/>
                <a:cs typeface="Arial"/>
                <a:sym typeface="Arial"/>
              </a:rPr>
              <a:t>Herausforderungen</a:t>
            </a:r>
            <a:r>
              <a:rPr lang="en-GB" sz="2400" b="0" i="0" u="none" strike="noStrike" cap="none" dirty="0">
                <a:solidFill>
                  <a:srgbClr val="121212"/>
                </a:solidFill>
                <a:latin typeface="Arial"/>
                <a:ea typeface="Arial"/>
                <a:cs typeface="Arial"/>
                <a:sym typeface="Arial"/>
              </a:rPr>
              <a:t>, die </a:t>
            </a:r>
            <a:r>
              <a:rPr lang="en-GB" sz="2400" b="0" i="0" u="none" strike="noStrike" cap="none" dirty="0" err="1">
                <a:solidFill>
                  <a:srgbClr val="121212"/>
                </a:solidFill>
                <a:latin typeface="Arial"/>
                <a:ea typeface="Arial"/>
                <a:cs typeface="Arial"/>
                <a:sym typeface="Arial"/>
              </a:rPr>
              <a:t>dabei</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zu</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bewältigen</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sind</a:t>
            </a:r>
            <a:r>
              <a:rPr lang="en-GB" sz="2400" b="0" i="0" u="none" strike="noStrike" cap="none" dirty="0">
                <a:solidFill>
                  <a:srgbClr val="121212"/>
                </a:solidFill>
                <a:latin typeface="Arial"/>
                <a:ea typeface="Arial"/>
                <a:cs typeface="Arial"/>
                <a:sym typeface="Arial"/>
              </a:rPr>
              <a:t>. </a:t>
            </a:r>
            <a:endParaRPr dirty="0"/>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dirty="0" err="1">
                <a:solidFill>
                  <a:srgbClr val="121212"/>
                </a:solidFill>
                <a:latin typeface="Arial"/>
                <a:ea typeface="Arial"/>
                <a:cs typeface="Arial"/>
                <a:sym typeface="Arial"/>
              </a:rPr>
              <a:t>Identifizieren</a:t>
            </a:r>
            <a:r>
              <a:rPr lang="en-GB" sz="2400" b="0" i="0" u="none" strike="noStrike" cap="none" dirty="0">
                <a:solidFill>
                  <a:srgbClr val="121212"/>
                </a:solidFill>
                <a:latin typeface="Arial"/>
                <a:ea typeface="Arial"/>
                <a:cs typeface="Arial"/>
                <a:sym typeface="Arial"/>
              </a:rPr>
              <a:t> Sie die </a:t>
            </a:r>
            <a:r>
              <a:rPr lang="en-GB" sz="2400" b="0" i="0" u="none" strike="noStrike" cap="none" dirty="0" err="1">
                <a:solidFill>
                  <a:srgbClr val="121212"/>
                </a:solidFill>
                <a:latin typeface="Arial"/>
                <a:ea typeface="Arial"/>
                <a:cs typeface="Arial"/>
                <a:sym typeface="Arial"/>
              </a:rPr>
              <a:t>Variationen</a:t>
            </a:r>
            <a:r>
              <a:rPr lang="en-GB" sz="2400" b="0" i="0" u="none" strike="noStrike" cap="none" dirty="0">
                <a:solidFill>
                  <a:srgbClr val="121212"/>
                </a:solidFill>
                <a:latin typeface="Arial"/>
                <a:ea typeface="Arial"/>
                <a:cs typeface="Arial"/>
                <a:sym typeface="Arial"/>
              </a:rPr>
              <a:t> von Flipped-Classroom-</a:t>
            </a:r>
            <a:r>
              <a:rPr lang="en-GB" sz="2400" b="0" i="0" u="none" strike="noStrike" cap="none" dirty="0" err="1">
                <a:solidFill>
                  <a:srgbClr val="121212"/>
                </a:solidFill>
                <a:latin typeface="Arial"/>
                <a:ea typeface="Arial"/>
                <a:cs typeface="Arial"/>
                <a:sym typeface="Arial"/>
              </a:rPr>
              <a:t>Modellen</a:t>
            </a:r>
            <a:r>
              <a:rPr lang="en-GB" sz="2400" b="0" i="0" u="none" strike="noStrike" cap="none" dirty="0">
                <a:solidFill>
                  <a:srgbClr val="121212"/>
                </a:solidFill>
                <a:latin typeface="Arial"/>
                <a:ea typeface="Arial"/>
                <a:cs typeface="Arial"/>
                <a:sym typeface="Arial"/>
              </a:rPr>
              <a:t>.</a:t>
            </a:r>
            <a:endParaRPr dirty="0"/>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dirty="0" err="1">
                <a:solidFill>
                  <a:srgbClr val="121212"/>
                </a:solidFill>
                <a:latin typeface="Arial"/>
                <a:ea typeface="Arial"/>
                <a:cs typeface="Arial"/>
                <a:sym typeface="Arial"/>
              </a:rPr>
              <a:t>Erfahren</a:t>
            </a:r>
            <a:r>
              <a:rPr lang="en-GB" sz="2400" b="0" i="0" u="none" strike="noStrike" cap="none" dirty="0">
                <a:solidFill>
                  <a:srgbClr val="121212"/>
                </a:solidFill>
                <a:latin typeface="Arial"/>
                <a:ea typeface="Arial"/>
                <a:cs typeface="Arial"/>
                <a:sym typeface="Arial"/>
              </a:rPr>
              <a:t> Sie, </a:t>
            </a:r>
            <a:r>
              <a:rPr lang="en-GB" sz="2400" b="0" i="0" u="none" strike="noStrike" cap="none" dirty="0" err="1">
                <a:solidFill>
                  <a:srgbClr val="121212"/>
                </a:solidFill>
                <a:latin typeface="Arial"/>
                <a:ea typeface="Arial"/>
                <a:cs typeface="Arial"/>
                <a:sym typeface="Arial"/>
              </a:rPr>
              <a:t>wie</a:t>
            </a:r>
            <a:r>
              <a:rPr lang="en-GB" sz="2400" b="0" i="0" u="none" strike="noStrike" cap="none" dirty="0">
                <a:solidFill>
                  <a:srgbClr val="121212"/>
                </a:solidFill>
                <a:latin typeface="Arial"/>
                <a:ea typeface="Arial"/>
                <a:cs typeface="Arial"/>
                <a:sym typeface="Arial"/>
              </a:rPr>
              <a:t> Sie </a:t>
            </a:r>
            <a:r>
              <a:rPr lang="en-GB" sz="2400" b="0" i="0" u="none" strike="noStrike" cap="none" dirty="0" err="1">
                <a:solidFill>
                  <a:srgbClr val="121212"/>
                </a:solidFill>
                <a:latin typeface="Arial"/>
                <a:ea typeface="Arial"/>
                <a:cs typeface="Arial"/>
                <a:sym typeface="Arial"/>
              </a:rPr>
              <a:t>einen</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effektiven</a:t>
            </a:r>
            <a:r>
              <a:rPr lang="en-GB" sz="2400" b="0" i="0" u="none" strike="noStrike" cap="none" dirty="0">
                <a:solidFill>
                  <a:srgbClr val="121212"/>
                </a:solidFill>
                <a:latin typeface="Arial"/>
                <a:ea typeface="Arial"/>
                <a:cs typeface="Arial"/>
                <a:sym typeface="Arial"/>
              </a:rPr>
              <a:t> Flipped-Classroom-</a:t>
            </a:r>
            <a:r>
              <a:rPr lang="en-GB" sz="2400" b="0" i="0" u="none" strike="noStrike" cap="none" dirty="0" err="1">
                <a:solidFill>
                  <a:srgbClr val="121212"/>
                </a:solidFill>
                <a:latin typeface="Arial"/>
                <a:ea typeface="Arial"/>
                <a:cs typeface="Arial"/>
                <a:sym typeface="Arial"/>
              </a:rPr>
              <a:t>Kurs</a:t>
            </a:r>
            <a:r>
              <a:rPr lang="en-GB" sz="2400" b="0" i="0" u="none" strike="noStrike" cap="none" dirty="0">
                <a:solidFill>
                  <a:srgbClr val="121212"/>
                </a:solidFill>
                <a:latin typeface="Arial"/>
                <a:ea typeface="Arial"/>
                <a:cs typeface="Arial"/>
                <a:sym typeface="Arial"/>
              </a:rPr>
              <a:t> gestalten </a:t>
            </a:r>
            <a:r>
              <a:rPr lang="en-GB" sz="2400" b="0" i="0" u="none" strike="noStrike" cap="none" dirty="0" err="1">
                <a:solidFill>
                  <a:srgbClr val="121212"/>
                </a:solidFill>
                <a:latin typeface="Arial"/>
                <a:ea typeface="Arial"/>
                <a:cs typeface="Arial"/>
                <a:sym typeface="Arial"/>
              </a:rPr>
              <a:t>können</a:t>
            </a:r>
            <a:r>
              <a:rPr lang="en-GB" sz="2400" b="0" i="0" u="none" strike="noStrike" cap="none" dirty="0">
                <a:solidFill>
                  <a:srgbClr val="12121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645159" marR="0" lvl="1" indent="-190500" algn="l" rtl="0">
              <a:lnSpc>
                <a:spcPct val="100000"/>
              </a:lnSpc>
              <a:spcBef>
                <a:spcPts val="1200"/>
              </a:spcBef>
              <a:spcAft>
                <a:spcPts val="0"/>
              </a:spcAft>
              <a:buClr>
                <a:schemeClr val="dk1"/>
              </a:buClr>
              <a:buSzPts val="2400"/>
              <a:buFont typeface="Noto Sans Symbols"/>
              <a:buNone/>
            </a:pPr>
            <a:endParaRPr sz="2400" b="0" i="0" u="none" strike="noStrike" cap="none" dirty="0">
              <a:solidFill>
                <a:srgbClr val="121212"/>
              </a:solidFill>
              <a:latin typeface="Arial"/>
              <a:ea typeface="Arial"/>
              <a:cs typeface="Arial"/>
              <a:sym typeface="Arial"/>
            </a:endParaRPr>
          </a:p>
        </p:txBody>
      </p:sp>
      <p:sp>
        <p:nvSpPr>
          <p:cNvPr id="99" name="Google Shape;99;p3"/>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3"/>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3"/>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3"/>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7">
            <a:alphaModFix/>
          </a:blip>
          <a:srcRect/>
          <a:stretch/>
        </p:blipFill>
        <p:spPr>
          <a:xfrm>
            <a:off x="5473078" y="9263660"/>
            <a:ext cx="1047619" cy="38095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9D45724-79B0-3246-84AE-6FD243B4CB4E}"/>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1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Vorteile (gegenüber traditionellen Methoden)</a:t>
            </a:r>
            <a:endParaRPr sz="1400" b="0" i="0" u="none" strike="noStrike" cap="none">
              <a:solidFill>
                <a:srgbClr val="000000"/>
              </a:solidFill>
              <a:latin typeface="Arial"/>
              <a:ea typeface="Arial"/>
              <a:cs typeface="Arial"/>
              <a:sym typeface="Arial"/>
            </a:endParaRPr>
          </a:p>
        </p:txBody>
      </p:sp>
      <p:sp>
        <p:nvSpPr>
          <p:cNvPr id="585" name="Google Shape;585;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89" name="Google Shape;589;p1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90" name="Google Shape;590;p11"/>
          <p:cNvGrpSpPr/>
          <p:nvPr/>
        </p:nvGrpSpPr>
        <p:grpSpPr>
          <a:xfrm>
            <a:off x="751351" y="2239220"/>
            <a:ext cx="15947999" cy="6297302"/>
            <a:chOff x="0" y="0"/>
            <a:chExt cx="15947999" cy="6297302"/>
          </a:xfrm>
        </p:grpSpPr>
        <p:sp>
          <p:nvSpPr>
            <p:cNvPr id="591" name="Google Shape;591;p11"/>
            <p:cNvSpPr/>
            <p:nvPr/>
          </p:nvSpPr>
          <p:spPr>
            <a:xfrm>
              <a:off x="0" y="0"/>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txBox="1"/>
            <p:nvPr/>
          </p:nvSpPr>
          <p:spPr>
            <a:xfrm>
              <a:off x="40577" y="40577"/>
              <a:ext cx="11146371"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Umgekehrte Kurse fördern das aktive Engagement, indem sie von den Studierenden verlangen, dass sie sich vor der Teilnahme am Unterricht mit den Materialien auseinandersetzen, die sie vor dem Unterricht erhalten haben, während traditionelle Kurse oft auf passives Zuhören während der Vorlesungen angewiesen sind.</a:t>
              </a:r>
              <a:endParaRPr sz="2100" b="0" i="0" u="none" strike="noStrike" cap="none">
                <a:solidFill>
                  <a:schemeClr val="lt1"/>
                </a:solidFill>
                <a:latin typeface="Arial"/>
                <a:ea typeface="Arial"/>
                <a:cs typeface="Arial"/>
                <a:sym typeface="Arial"/>
              </a:endParaRPr>
            </a:p>
          </p:txBody>
        </p:sp>
        <p:sp>
          <p:nvSpPr>
            <p:cNvPr id="593" name="Google Shape;593;p11"/>
            <p:cNvSpPr/>
            <p:nvPr/>
          </p:nvSpPr>
          <p:spPr>
            <a:xfrm>
              <a:off x="1068515" y="1637298"/>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txBox="1"/>
            <p:nvPr/>
          </p:nvSpPr>
          <p:spPr>
            <a:xfrm>
              <a:off x="1109092" y="1677875"/>
              <a:ext cx="10708215"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Umgekehrte Kurse ermöglichen es den Studierenden, die Materialien in ihrem eigenen Tempo durchzuarbeiten und asynchron auf die Materialien zuzugreifen, die vor dem Unterricht erstellt wurden, während herkömmliche Kurse in der Regel einem festen Zeitplan folgen, bei dem alle Studierenden unabhängig von ihren individuellen Lernbedürfnissen dieselben Inhalte zur gleichen Zeit erhalten.</a:t>
              </a:r>
              <a:endParaRPr sz="2100" b="0" i="0" u="none" strike="noStrike" cap="none">
                <a:solidFill>
                  <a:schemeClr val="lt1"/>
                </a:solidFill>
                <a:latin typeface="Arial"/>
                <a:ea typeface="Arial"/>
                <a:cs typeface="Arial"/>
                <a:sym typeface="Arial"/>
              </a:endParaRPr>
            </a:p>
          </p:txBody>
        </p:sp>
        <p:sp>
          <p:nvSpPr>
            <p:cNvPr id="595" name="Google Shape;595;p11"/>
            <p:cNvSpPr/>
            <p:nvPr/>
          </p:nvSpPr>
          <p:spPr>
            <a:xfrm>
              <a:off x="2121083" y="3274597"/>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txBox="1"/>
            <p:nvPr/>
          </p:nvSpPr>
          <p:spPr>
            <a:xfrm>
              <a:off x="2161660" y="3315174"/>
              <a:ext cx="10724163"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Durch die eigenständige Beschäftigung mit den Materialien vor dem Unterricht und die Teilnahme an aktiven Lernaktivitäten während des Unterrichts entwickeln die Schüler ein tieferes Verständnis für den Inhalt und sind besser in der Lage, die Informationen über längere Zeit zu behalten.</a:t>
              </a:r>
              <a:endParaRPr sz="2100" b="0" i="0" u="none" strike="noStrike" cap="none">
                <a:solidFill>
                  <a:schemeClr val="lt1"/>
                </a:solidFill>
                <a:latin typeface="Arial"/>
                <a:ea typeface="Arial"/>
                <a:cs typeface="Arial"/>
                <a:sym typeface="Arial"/>
              </a:endParaRPr>
            </a:p>
          </p:txBody>
        </p:sp>
        <p:sp>
          <p:nvSpPr>
            <p:cNvPr id="597" name="Google Shape;597;p11"/>
            <p:cNvSpPr/>
            <p:nvPr/>
          </p:nvSpPr>
          <p:spPr>
            <a:xfrm>
              <a:off x="3189599" y="4911896"/>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txBox="1"/>
            <p:nvPr/>
          </p:nvSpPr>
          <p:spPr>
            <a:xfrm>
              <a:off x="3230176" y="4952473"/>
              <a:ext cx="10708215"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Umgekehrte Kurse fördern ein tieferes Verständnis des Kursmaterials, indem sie den Studierenden die Möglichkeit geben, sich vor und während des Unterrichts mehrfach mit Konzepten zu beschäftigen. Dieser iterative Lernansatz fördert ein tieferes Verständnis und die Beherrschung des Stoffes im Vergleich zum traditionellen vorlesungsbasierten Unterricht.</a:t>
              </a:r>
              <a:endParaRPr sz="2100" b="0" i="0" u="none" strike="noStrike" cap="none">
                <a:solidFill>
                  <a:schemeClr val="lt1"/>
                </a:solidFill>
                <a:latin typeface="Arial"/>
                <a:ea typeface="Arial"/>
                <a:cs typeface="Arial"/>
                <a:sym typeface="Arial"/>
              </a:endParaRPr>
            </a:p>
          </p:txBody>
        </p:sp>
        <p:sp>
          <p:nvSpPr>
            <p:cNvPr id="599" name="Google Shape;599;p11"/>
            <p:cNvSpPr/>
            <p:nvPr/>
          </p:nvSpPr>
          <p:spPr>
            <a:xfrm>
              <a:off x="11857885" y="1061095"/>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txBox="1"/>
            <p:nvPr/>
          </p:nvSpPr>
          <p:spPr>
            <a:xfrm>
              <a:off x="12060501" y="1061095"/>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01" name="Google Shape;601;p11"/>
            <p:cNvSpPr/>
            <p:nvPr/>
          </p:nvSpPr>
          <p:spPr>
            <a:xfrm>
              <a:off x="12926401" y="2698394"/>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txBox="1"/>
            <p:nvPr/>
          </p:nvSpPr>
          <p:spPr>
            <a:xfrm>
              <a:off x="13129017" y="2698394"/>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03" name="Google Shape;603;p11"/>
            <p:cNvSpPr/>
            <p:nvPr/>
          </p:nvSpPr>
          <p:spPr>
            <a:xfrm>
              <a:off x="13978969" y="4335693"/>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txBox="1"/>
            <p:nvPr/>
          </p:nvSpPr>
          <p:spPr>
            <a:xfrm>
              <a:off x="14181585" y="4335693"/>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BEFE998B-4063-DA8C-EC5A-412BB92A2824}"/>
              </a:ext>
            </a:extLst>
          </p:cNvPr>
          <p:cNvPicPr>
            <a:picLocks noChangeAspect="1"/>
          </p:cNvPicPr>
          <p:nvPr/>
        </p:nvPicPr>
        <p:blipFill>
          <a:blip r:embed="rId7"/>
          <a:stretch>
            <a:fillRect/>
          </a:stretch>
        </p:blipFill>
        <p:spPr>
          <a:xfrm>
            <a:off x="2934627" y="9326047"/>
            <a:ext cx="2127074" cy="446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12"/>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Vorteile (gegenüber traditionellen Methoden)</a:t>
            </a:r>
            <a:endParaRPr sz="1400" b="0" i="0" u="none" strike="noStrike" cap="none">
              <a:solidFill>
                <a:srgbClr val="000000"/>
              </a:solidFill>
              <a:latin typeface="Arial"/>
              <a:ea typeface="Arial"/>
              <a:cs typeface="Arial"/>
              <a:sym typeface="Arial"/>
            </a:endParaRPr>
          </a:p>
        </p:txBody>
      </p:sp>
      <p:sp>
        <p:nvSpPr>
          <p:cNvPr id="617" name="Google Shape;617;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21" name="Google Shape;621;p12"/>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22" name="Google Shape;622;p12"/>
          <p:cNvGrpSpPr/>
          <p:nvPr/>
        </p:nvGrpSpPr>
        <p:grpSpPr>
          <a:xfrm>
            <a:off x="282044" y="2886201"/>
            <a:ext cx="16015260" cy="5258170"/>
            <a:chOff x="199078" y="633081"/>
            <a:chExt cx="16015260" cy="5258170"/>
          </a:xfrm>
        </p:grpSpPr>
        <p:sp>
          <p:nvSpPr>
            <p:cNvPr id="623" name="Google Shape;623;p12"/>
            <p:cNvSpPr/>
            <p:nvPr/>
          </p:nvSpPr>
          <p:spPr>
            <a:xfrm>
              <a:off x="12496311" y="1403384"/>
              <a:ext cx="3718027" cy="3718217"/>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2"/>
            <p:cNvSpPr/>
            <p:nvPr/>
          </p:nvSpPr>
          <p:spPr>
            <a:xfrm>
              <a:off x="12620671"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txBox="1"/>
            <p:nvPr/>
          </p:nvSpPr>
          <p:spPr>
            <a:xfrm>
              <a:off x="13116514"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Die Schüler können das Format und das Tempo ihres Lernens selbst bestimmen und so ihre Lernerfahrung an ihre individuellen Vorlieben und Bedürfnisse anpassen.</a:t>
              </a:r>
              <a:endParaRPr sz="2000" b="0" i="0" u="none" strike="noStrike" cap="none">
                <a:solidFill>
                  <a:schemeClr val="lt1"/>
                </a:solidFill>
                <a:latin typeface="Arial"/>
                <a:ea typeface="Arial"/>
                <a:cs typeface="Arial"/>
                <a:sym typeface="Arial"/>
              </a:endParaRPr>
            </a:p>
          </p:txBody>
        </p:sp>
        <p:sp>
          <p:nvSpPr>
            <p:cNvPr id="626" name="Google Shape;626;p12"/>
            <p:cNvSpPr/>
            <p:nvPr/>
          </p:nvSpPr>
          <p:spPr>
            <a:xfrm rot="2700000">
              <a:off x="8637950"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8778284"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2"/>
            <p:cNvSpPr txBox="1"/>
            <p:nvPr/>
          </p:nvSpPr>
          <p:spPr>
            <a:xfrm>
              <a:off x="9274127"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Umgekehrte Kurse tragen den unterschiedlichen Lernstilen Rechnung, indem sie den Studierenden Flexibilität beim Zugang zu und bei der Auseinandersetzung mit den Kursmaterialien bieten.</a:t>
              </a:r>
              <a:endParaRPr sz="2000" b="0" i="0" u="none" strike="noStrike" cap="none">
                <a:solidFill>
                  <a:schemeClr val="lt1"/>
                </a:solidFill>
                <a:latin typeface="Arial"/>
                <a:ea typeface="Arial"/>
                <a:cs typeface="Arial"/>
                <a:sym typeface="Arial"/>
              </a:endParaRPr>
            </a:p>
          </p:txBody>
        </p:sp>
        <p:sp>
          <p:nvSpPr>
            <p:cNvPr id="629" name="Google Shape;629;p12"/>
            <p:cNvSpPr/>
            <p:nvPr/>
          </p:nvSpPr>
          <p:spPr>
            <a:xfrm rot="2700000">
              <a:off x="4811507"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2"/>
            <p:cNvSpPr/>
            <p:nvPr/>
          </p:nvSpPr>
          <p:spPr>
            <a:xfrm>
              <a:off x="4935896"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2"/>
            <p:cNvSpPr txBox="1"/>
            <p:nvPr/>
          </p:nvSpPr>
          <p:spPr>
            <a:xfrm>
              <a:off x="5431740"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Die Schüler können sich eher an das Gelernte erinnern und es anwenden, wenn sie aktiv am Lernprozess teilgenommen haben.</a:t>
              </a:r>
              <a:endParaRPr sz="2000" b="0" i="0" u="none" strike="noStrike" cap="none">
                <a:solidFill>
                  <a:schemeClr val="lt1"/>
                </a:solidFill>
                <a:latin typeface="Arial"/>
                <a:ea typeface="Arial"/>
                <a:cs typeface="Arial"/>
                <a:sym typeface="Arial"/>
              </a:endParaRPr>
            </a:p>
          </p:txBody>
        </p:sp>
        <p:sp>
          <p:nvSpPr>
            <p:cNvPr id="632" name="Google Shape;632;p12"/>
            <p:cNvSpPr/>
            <p:nvPr/>
          </p:nvSpPr>
          <p:spPr>
            <a:xfrm rot="2700000">
              <a:off x="969119"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1093509"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2"/>
            <p:cNvSpPr txBox="1"/>
            <p:nvPr/>
          </p:nvSpPr>
          <p:spPr>
            <a:xfrm>
              <a:off x="1589353"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Das aktive Engagement und der interaktive Charakter von umgedrehten Kursen fördern das Behalten von Informationen.</a:t>
              </a:r>
              <a:endParaRPr sz="2000" b="0" i="0" u="none" strike="noStrike" cap="none">
                <a:solidFill>
                  <a:schemeClr val="lt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84D9BD25-F2DF-9705-8709-88FBF2333368}"/>
              </a:ext>
            </a:extLst>
          </p:cNvPr>
          <p:cNvPicPr>
            <a:picLocks noChangeAspect="1"/>
          </p:cNvPicPr>
          <p:nvPr/>
        </p:nvPicPr>
        <p:blipFill>
          <a:blip r:embed="rId7"/>
          <a:stretch>
            <a:fillRect/>
          </a:stretch>
        </p:blipFill>
        <p:spPr>
          <a:xfrm>
            <a:off x="2934627" y="9326047"/>
            <a:ext cx="2127074" cy="446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0" name="Google Shape;640;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1" name="Google Shape;641;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2" name="Google Shape;642;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4" name="Google Shape;644;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13"/>
          <p:cNvSpPr txBox="1"/>
          <p:nvPr/>
        </p:nvSpPr>
        <p:spPr>
          <a:xfrm>
            <a:off x="792000" y="1548000"/>
            <a:ext cx="15948000" cy="8055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Vorteile</a:t>
            </a:r>
            <a:endParaRPr sz="1400" b="0" i="0" u="none" strike="noStrike" cap="none">
              <a:solidFill>
                <a:srgbClr val="000000"/>
              </a:solidFill>
              <a:latin typeface="Arial"/>
              <a:ea typeface="Arial"/>
              <a:cs typeface="Arial"/>
              <a:sym typeface="Arial"/>
            </a:endParaRPr>
          </a:p>
        </p:txBody>
      </p:sp>
      <p:sp>
        <p:nvSpPr>
          <p:cNvPr id="647" name="Google Shape;647;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51" name="Google Shape;651;p13"/>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52" name="Google Shape;652;p13"/>
          <p:cNvGrpSpPr/>
          <p:nvPr/>
        </p:nvGrpSpPr>
        <p:grpSpPr>
          <a:xfrm>
            <a:off x="4838793" y="1569057"/>
            <a:ext cx="7412079" cy="7155087"/>
            <a:chOff x="5245127" y="1521"/>
            <a:chExt cx="7412079" cy="7155087"/>
          </a:xfrm>
        </p:grpSpPr>
        <p:sp>
          <p:nvSpPr>
            <p:cNvPr id="653" name="Google Shape;653;p13"/>
            <p:cNvSpPr/>
            <p:nvPr/>
          </p:nvSpPr>
          <p:spPr>
            <a:xfrm>
              <a:off x="7870514" y="1521"/>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txBox="1"/>
            <p:nvPr/>
          </p:nvSpPr>
          <p:spPr>
            <a:xfrm>
              <a:off x="8187030" y="318037"/>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Die Dynamik im Klassenzimmer neu gestalten</a:t>
              </a:r>
              <a:endParaRPr sz="1700" b="0" i="0" u="none" strike="noStrike" cap="none">
                <a:solidFill>
                  <a:srgbClr val="262626"/>
                </a:solidFill>
                <a:latin typeface="Arial"/>
                <a:ea typeface="Arial"/>
                <a:cs typeface="Arial"/>
                <a:sym typeface="Arial"/>
              </a:endParaRPr>
            </a:p>
          </p:txBody>
        </p:sp>
        <p:sp>
          <p:nvSpPr>
            <p:cNvPr id="655" name="Google Shape;655;p13"/>
            <p:cNvSpPr/>
            <p:nvPr/>
          </p:nvSpPr>
          <p:spPr>
            <a:xfrm rot="2160000">
              <a:off x="9963486" y="1661625"/>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txBox="1"/>
            <p:nvPr/>
          </p:nvSpPr>
          <p:spPr>
            <a:xfrm rot="2160000">
              <a:off x="9979942" y="1756866"/>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57" name="Google Shape;657;p13"/>
            <p:cNvSpPr/>
            <p:nvPr/>
          </p:nvSpPr>
          <p:spPr>
            <a:xfrm>
              <a:off x="10495902" y="1908976"/>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txBox="1"/>
            <p:nvPr/>
          </p:nvSpPr>
          <p:spPr>
            <a:xfrm>
              <a:off x="10812418" y="2225492"/>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Verbessertes Engagement der Studenten</a:t>
              </a:r>
              <a:endParaRPr sz="1700" b="0" i="0" u="none" strike="noStrike" cap="none">
                <a:solidFill>
                  <a:srgbClr val="262626"/>
                </a:solidFill>
                <a:latin typeface="Arial"/>
                <a:ea typeface="Arial"/>
                <a:cs typeface="Arial"/>
                <a:sym typeface="Arial"/>
              </a:endParaRPr>
            </a:p>
          </p:txBody>
        </p:sp>
        <p:sp>
          <p:nvSpPr>
            <p:cNvPr id="659" name="Google Shape;659;p13"/>
            <p:cNvSpPr/>
            <p:nvPr/>
          </p:nvSpPr>
          <p:spPr>
            <a:xfrm rot="6480000">
              <a:off x="10792953" y="4152611"/>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txBox="1"/>
            <p:nvPr/>
          </p:nvSpPr>
          <p:spPr>
            <a:xfrm rot="-4320000">
              <a:off x="10905746" y="4216550"/>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1" name="Google Shape;661;p13"/>
            <p:cNvSpPr/>
            <p:nvPr/>
          </p:nvSpPr>
          <p:spPr>
            <a:xfrm>
              <a:off x="9493093" y="4995304"/>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txBox="1"/>
            <p:nvPr/>
          </p:nvSpPr>
          <p:spPr>
            <a:xfrm>
              <a:off x="9809609" y="5311820"/>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Tieferes konzeptionelles Verständnis</a:t>
              </a:r>
              <a:endParaRPr sz="1700" b="0" i="0" u="none" strike="noStrike" cap="none">
                <a:solidFill>
                  <a:srgbClr val="262626"/>
                </a:solidFill>
                <a:latin typeface="Arial"/>
                <a:ea typeface="Arial"/>
                <a:cs typeface="Arial"/>
                <a:sym typeface="Arial"/>
              </a:endParaRPr>
            </a:p>
          </p:txBody>
        </p:sp>
        <p:sp>
          <p:nvSpPr>
            <p:cNvPr id="663" name="Google Shape;663;p13"/>
            <p:cNvSpPr/>
            <p:nvPr/>
          </p:nvSpPr>
          <p:spPr>
            <a:xfrm rot="10800000">
              <a:off x="8680203" y="5711237"/>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txBox="1"/>
            <p:nvPr/>
          </p:nvSpPr>
          <p:spPr>
            <a:xfrm>
              <a:off x="8852535" y="5857125"/>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5" name="Google Shape;665;p13"/>
            <p:cNvSpPr/>
            <p:nvPr/>
          </p:nvSpPr>
          <p:spPr>
            <a:xfrm>
              <a:off x="6247935" y="4995304"/>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txBox="1"/>
            <p:nvPr/>
          </p:nvSpPr>
          <p:spPr>
            <a:xfrm>
              <a:off x="6564451" y="5311820"/>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Flexibilität und Zugänglichkeit</a:t>
              </a:r>
              <a:endParaRPr sz="1700" b="0" i="0" u="none" strike="noStrike" cap="none">
                <a:solidFill>
                  <a:srgbClr val="262626"/>
                </a:solidFill>
                <a:latin typeface="Arial"/>
                <a:ea typeface="Arial"/>
                <a:cs typeface="Arial"/>
                <a:sym typeface="Arial"/>
              </a:endParaRPr>
            </a:p>
          </p:txBody>
        </p:sp>
        <p:sp>
          <p:nvSpPr>
            <p:cNvPr id="667" name="Google Shape;667;p13"/>
            <p:cNvSpPr/>
            <p:nvPr/>
          </p:nvSpPr>
          <p:spPr>
            <a:xfrm rot="-6480000">
              <a:off x="6544986" y="4183535"/>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txBox="1"/>
            <p:nvPr/>
          </p:nvSpPr>
          <p:spPr>
            <a:xfrm rot="4320000">
              <a:off x="6657779" y="4411372"/>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9" name="Google Shape;669;p13"/>
            <p:cNvSpPr/>
            <p:nvPr/>
          </p:nvSpPr>
          <p:spPr>
            <a:xfrm>
              <a:off x="5245127" y="1908976"/>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txBox="1"/>
            <p:nvPr/>
          </p:nvSpPr>
          <p:spPr>
            <a:xfrm>
              <a:off x="5561643" y="2225492"/>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Optimierte Lehrer-Schüler-Interaktionen</a:t>
              </a:r>
              <a:endParaRPr sz="1700" b="0" i="0" u="none" strike="noStrike" cap="none">
                <a:solidFill>
                  <a:srgbClr val="262626"/>
                </a:solidFill>
                <a:latin typeface="Arial"/>
                <a:ea typeface="Arial"/>
                <a:cs typeface="Arial"/>
                <a:sym typeface="Arial"/>
              </a:endParaRPr>
            </a:p>
          </p:txBody>
        </p:sp>
        <p:sp>
          <p:nvSpPr>
            <p:cNvPr id="671" name="Google Shape;671;p13"/>
            <p:cNvSpPr/>
            <p:nvPr/>
          </p:nvSpPr>
          <p:spPr>
            <a:xfrm rot="-2160000">
              <a:off x="7338099" y="1680737"/>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txBox="1"/>
            <p:nvPr/>
          </p:nvSpPr>
          <p:spPr>
            <a:xfrm rot="-2160000">
              <a:off x="7354555" y="1877272"/>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8019EAE3-D872-9CE8-D2CE-3972EFB384A6}"/>
              </a:ext>
            </a:extLst>
          </p:cNvPr>
          <p:cNvPicPr>
            <a:picLocks noChangeAspect="1"/>
          </p:cNvPicPr>
          <p:nvPr/>
        </p:nvPicPr>
        <p:blipFill>
          <a:blip r:embed="rId7"/>
          <a:stretch>
            <a:fillRect/>
          </a:stretch>
        </p:blipFill>
        <p:spPr>
          <a:xfrm>
            <a:off x="2934627" y="9326047"/>
            <a:ext cx="2127074" cy="4462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8" name="Google Shape;678;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9" name="Google Shape;679;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0" name="Google Shape;680;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1" name="Google Shape;681;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14"/>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Bedeutung der Kommunikation mit den </a:t>
            </a:r>
            <a:r>
              <a:rPr lang="en-GB" sz="4000" b="1" i="0" u="none" strike="noStrike" cap="none">
                <a:solidFill>
                  <a:srgbClr val="033C5B"/>
                </a:solidFill>
                <a:latin typeface="Arial"/>
                <a:ea typeface="Arial"/>
                <a:cs typeface="Arial"/>
                <a:sym typeface="Arial"/>
              </a:rPr>
              <a:t>Lernenden </a:t>
            </a:r>
            <a:r>
              <a:rPr lang="en-GB" sz="4000" b="0" i="0" u="none" strike="noStrike" cap="none">
                <a:solidFill>
                  <a:srgbClr val="033C5B"/>
                </a:solidFill>
                <a:latin typeface="Arial"/>
                <a:ea typeface="Arial"/>
                <a:cs typeface="Arial"/>
                <a:sym typeface="Arial"/>
              </a:rPr>
              <a:t>im Zusammenhang mit der Bewertung </a:t>
            </a:r>
            <a:endParaRPr sz="1400" b="0" i="0" u="none" strike="noStrike" cap="none">
              <a:solidFill>
                <a:srgbClr val="000000"/>
              </a:solidFill>
              <a:latin typeface="Arial"/>
              <a:ea typeface="Arial"/>
              <a:cs typeface="Arial"/>
              <a:sym typeface="Arial"/>
            </a:endParaRPr>
          </a:p>
        </p:txBody>
      </p:sp>
      <p:sp>
        <p:nvSpPr>
          <p:cNvPr id="685" name="Google Shape;685;p14"/>
          <p:cNvSpPr txBox="1"/>
          <p:nvPr/>
        </p:nvSpPr>
        <p:spPr>
          <a:xfrm>
            <a:off x="792000" y="3132000"/>
            <a:ext cx="159480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Die Kommunikation mit den Schülerinnen und Schülern über die Bewertungsergebnisse ist beim Flipped-Classroom-Lernen von großer Bedeutung. Hier sind einige Gründe dafür: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1 Feedback und Reflexion: </a:t>
            </a:r>
            <a:r>
              <a:rPr lang="en-GB" sz="2400" b="0" i="0" u="none" strike="noStrike" cap="none">
                <a:solidFill>
                  <a:schemeClr val="dk1"/>
                </a:solidFill>
                <a:latin typeface="Arial"/>
                <a:ea typeface="Arial"/>
                <a:cs typeface="Arial"/>
                <a:sym typeface="Arial"/>
              </a:rPr>
              <a:t>Die Kommunikation der Bewertungsergebnisse ermöglicht es den Schülern, Feedback zu erhalten und über ihre Leistungen zu reflektieren.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2. Klärung der Erwartungen: </a:t>
            </a:r>
            <a:r>
              <a:rPr lang="en-GB" sz="2400" b="0" i="0" u="none" strike="noStrike" cap="none">
                <a:solidFill>
                  <a:schemeClr val="dk1"/>
                </a:solidFill>
                <a:latin typeface="Arial"/>
                <a:ea typeface="Arial"/>
                <a:cs typeface="Arial"/>
                <a:sym typeface="Arial"/>
              </a:rPr>
              <a:t>Indem sie die Bewertungsergebnisse mitteilen, können die Lehrkraft ihre Erwartungen an die Schüler klären. Sie können erklären, welche Kriterien bei der Bewertung verwendet wurden und welche Ziele erreicht werden sollten.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3. Motivation und Anerkennung: </a:t>
            </a:r>
            <a:r>
              <a:rPr lang="en-GB" sz="2400" b="0" i="0" u="none" strike="noStrike" cap="none">
                <a:solidFill>
                  <a:schemeClr val="dk1"/>
                </a:solidFill>
                <a:latin typeface="Arial"/>
                <a:ea typeface="Arial"/>
                <a:cs typeface="Arial"/>
                <a:sym typeface="Arial"/>
              </a:rPr>
              <a:t>Die Mitteilung von Bewertungsergebnissen ermöglicht es den Lehrkraftn, die Leistungen der Schüler anzuerkennen und zu würdigen, damit sie ihr Lernen fortsetzen.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4. Unterstützung bei der Zielsetzung: </a:t>
            </a:r>
            <a:r>
              <a:rPr lang="en-GB" sz="2400" b="0" i="0" u="none" strike="noStrike" cap="none">
                <a:solidFill>
                  <a:schemeClr val="dk1"/>
                </a:solidFill>
                <a:latin typeface="Arial"/>
                <a:ea typeface="Arial"/>
                <a:cs typeface="Arial"/>
                <a:sym typeface="Arial"/>
              </a:rPr>
              <a:t>Die Mitteilung der Bewertungsergebnisse hilft den Schülern, ihre Ziele zu setzen und ihre Fortschritte zu verfolgen.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5 Individuelle Unterstützung: </a:t>
            </a:r>
            <a:r>
              <a:rPr lang="en-GB" sz="2400" b="0" i="0" u="none" strike="noStrike" cap="none">
                <a:solidFill>
                  <a:schemeClr val="dk1"/>
                </a:solidFill>
                <a:latin typeface="Arial"/>
                <a:ea typeface="Arial"/>
                <a:cs typeface="Arial"/>
                <a:sym typeface="Arial"/>
              </a:rPr>
              <a:t>Die Lehrkräfte können individuelle Unterstützung anbieten, indem sie die Bewertungsergebnisse mitteilen. </a:t>
            </a:r>
            <a:endParaRPr sz="2400" b="0" i="0" u="none" strike="noStrike" cap="none">
              <a:solidFill>
                <a:schemeClr val="dk1"/>
              </a:solidFill>
              <a:latin typeface="Arial"/>
              <a:ea typeface="Arial"/>
              <a:cs typeface="Arial"/>
              <a:sym typeface="Arial"/>
            </a:endParaRPr>
          </a:p>
        </p:txBody>
      </p:sp>
      <p:sp>
        <p:nvSpPr>
          <p:cNvPr id="686" name="Google Shape;686;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7" name="Google Shape;687;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8" name="Google Shape;688;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9" name="Google Shape;689;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90" name="Google Shape;690;p14"/>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2A60352-8C38-ED5A-1012-D1A35277F4AE}"/>
              </a:ext>
            </a:extLst>
          </p:cNvPr>
          <p:cNvPicPr>
            <a:picLocks noChangeAspect="1"/>
          </p:cNvPicPr>
          <p:nvPr/>
        </p:nvPicPr>
        <p:blipFill>
          <a:blip r:embed="rId7"/>
          <a:stretch>
            <a:fillRect/>
          </a:stretch>
        </p:blipFill>
        <p:spPr>
          <a:xfrm>
            <a:off x="2934627" y="9326047"/>
            <a:ext cx="2127074" cy="4462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txBox="1"/>
          <p:nvPr/>
        </p:nvSpPr>
        <p:spPr>
          <a:xfrm>
            <a:off x="791998" y="1473407"/>
            <a:ext cx="16677081"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033C5B"/>
                </a:solidFill>
                <a:latin typeface="Arial"/>
                <a:ea typeface="Arial"/>
                <a:cs typeface="Arial"/>
                <a:sym typeface="Arial"/>
              </a:rPr>
              <a:t>Interaktion zwischen SchülerInnen und Lernenden in einem Flipped Classroom</a:t>
            </a:r>
            <a:endParaRPr sz="4800" b="1" i="0" u="none" strike="noStrike" cap="none">
              <a:solidFill>
                <a:srgbClr val="033C5B"/>
              </a:solidFill>
              <a:latin typeface="Arial"/>
              <a:ea typeface="Arial"/>
              <a:cs typeface="Arial"/>
              <a:sym typeface="Arial"/>
            </a:endParaRPr>
          </a:p>
        </p:txBody>
      </p:sp>
      <p:sp>
        <p:nvSpPr>
          <p:cNvPr id="703" name="Google Shape;703;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2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707" name="Google Shape;707;p2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708" name="Google Shape;708;p25"/>
          <p:cNvSpPr txBox="1"/>
          <p:nvPr/>
        </p:nvSpPr>
        <p:spPr>
          <a:xfrm>
            <a:off x="818919" y="2487262"/>
            <a:ext cx="12392113" cy="1471930"/>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Das umgekehrte Modell verbessert die Beziehung zwischen Schülern und Lehrkraftn durch verstärkte Interaktion während des Unterrichts.</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Die Lehrkraft fungieren als Vermittler und leiten die Schüler bei der Problemlösung und Zusammenarbeit an.</a:t>
            </a:r>
            <a:endParaRPr/>
          </a:p>
        </p:txBody>
      </p:sp>
      <p:pic>
        <p:nvPicPr>
          <p:cNvPr id="709" name="Google Shape;709;p25"/>
          <p:cNvPicPr preferRelativeResize="0"/>
          <p:nvPr/>
        </p:nvPicPr>
        <p:blipFill rotWithShape="1">
          <a:blip r:embed="rId7">
            <a:alphaModFix/>
          </a:blip>
          <a:srcRect/>
          <a:stretch/>
        </p:blipFill>
        <p:spPr>
          <a:xfrm>
            <a:off x="3712191" y="3964700"/>
            <a:ext cx="9174484" cy="4253867"/>
          </a:xfrm>
          <a:prstGeom prst="rect">
            <a:avLst/>
          </a:prstGeom>
          <a:noFill/>
          <a:ln>
            <a:noFill/>
          </a:ln>
        </p:spPr>
      </p:pic>
      <p:sp>
        <p:nvSpPr>
          <p:cNvPr id="710" name="Google Shape;710;p25"/>
          <p:cNvSpPr txBox="1"/>
          <p:nvPr/>
        </p:nvSpPr>
        <p:spPr>
          <a:xfrm>
            <a:off x="4338446" y="8218567"/>
            <a:ext cx="12392113"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1800" b="0" i="1" u="none" strike="noStrike" cap="none">
                <a:solidFill>
                  <a:srgbClr val="121212"/>
                </a:solidFill>
                <a:latin typeface="Arial"/>
                <a:ea typeface="Arial"/>
                <a:cs typeface="Arial"/>
                <a:sym typeface="Arial"/>
              </a:rPr>
              <a:t>Quelle: Flipped Classroom mit problemorientierten Aktivitäten. </a:t>
            </a:r>
            <a:r>
              <a:rPr lang="en-GB" sz="1800" b="0" i="1" u="sng" strike="noStrike" cap="none">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Hier </a:t>
            </a:r>
            <a:r>
              <a:rPr lang="en-GB" sz="1800" b="0" i="1" u="none" strike="noStrike" cap="none">
                <a:solidFill>
                  <a:srgbClr val="121212"/>
                </a:solidFill>
                <a:latin typeface="Arial"/>
                <a:ea typeface="Arial"/>
                <a:cs typeface="Arial"/>
                <a:sym typeface="Arial"/>
              </a:rPr>
              <a:t>verfügbar.</a:t>
            </a:r>
            <a:endParaRPr sz="1800" b="0" i="1" u="none" strike="noStrike" cap="none">
              <a:solidFill>
                <a:srgbClr val="121212"/>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9B06BE4F-2D80-EA1B-2121-18812517B6CF}"/>
              </a:ext>
            </a:extLst>
          </p:cNvPr>
          <p:cNvPicPr>
            <a:picLocks noChangeAspect="1"/>
          </p:cNvPicPr>
          <p:nvPr/>
        </p:nvPicPr>
        <p:blipFill>
          <a:blip r:embed="rId9"/>
          <a:stretch>
            <a:fillRect/>
          </a:stretch>
        </p:blipFill>
        <p:spPr>
          <a:xfrm>
            <a:off x="2934627" y="9326047"/>
            <a:ext cx="2127074" cy="446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0" name="Google Shape;720;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1" name="Google Shape;721;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2" name="Google Shape;722;p15"/>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Schüler-Lehrkraft-Interaktion</a:t>
            </a:r>
            <a:endParaRPr sz="5400" b="1" i="0" u="none" strike="noStrike" cap="none">
              <a:solidFill>
                <a:srgbClr val="000000"/>
              </a:solidFill>
              <a:latin typeface="Arial"/>
              <a:ea typeface="Arial"/>
              <a:cs typeface="Arial"/>
              <a:sym typeface="Arial"/>
            </a:endParaRPr>
          </a:p>
        </p:txBody>
      </p:sp>
      <p:sp>
        <p:nvSpPr>
          <p:cNvPr id="723" name="Google Shape;723;p15"/>
          <p:cNvSpPr txBox="1"/>
          <p:nvPr/>
        </p:nvSpPr>
        <p:spPr>
          <a:xfrm>
            <a:off x="818920" y="24083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4" name="Google Shape;724;p15"/>
          <p:cNvSpPr txBox="1"/>
          <p:nvPr/>
        </p:nvSpPr>
        <p:spPr>
          <a:xfrm>
            <a:off x="971320" y="25607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5" name="Google Shape;725;p15"/>
          <p:cNvSpPr txBox="1"/>
          <p:nvPr/>
        </p:nvSpPr>
        <p:spPr>
          <a:xfrm>
            <a:off x="1123720" y="27131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6" name="Google Shape;726;p15"/>
          <p:cNvSpPr txBox="1"/>
          <p:nvPr/>
        </p:nvSpPr>
        <p:spPr>
          <a:xfrm>
            <a:off x="1123720" y="2408345"/>
            <a:ext cx="6218400" cy="590927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Personalisierte Unterstützung</a:t>
            </a:r>
            <a:r>
              <a:rPr lang="en-GB" sz="2400" b="0" i="0" u="none" strike="noStrike" cap="none">
                <a:solidFill>
                  <a:schemeClr val="dk1"/>
                </a:solidFill>
                <a:latin typeface="Calibri"/>
                <a:ea typeface="Calibri"/>
                <a:cs typeface="Calibri"/>
                <a:sym typeface="Calibri"/>
              </a:rPr>
              <a:t>: Die Lehrkräfte bieten maßgeschneiderte Anleitungen, Erklärungen und Ermutigungen und fördern so ein tieferes Verständnis.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Befähigung</a:t>
            </a:r>
            <a:r>
              <a:rPr lang="en-GB" sz="2400" b="0" i="0" u="none" strike="noStrike" cap="none">
                <a:solidFill>
                  <a:schemeClr val="dk1"/>
                </a:solidFill>
                <a:latin typeface="Calibri"/>
                <a:ea typeface="Calibri"/>
                <a:cs typeface="Calibri"/>
                <a:sym typeface="Calibri"/>
              </a:rPr>
              <a:t>: Die SchülerInnen übernehmen die Verantwortung für ihre Lernreise, erkunden ihre Interessen und lernen selbstbestimmt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27" name="Google Shape;727;p15"/>
          <p:cNvSpPr txBox="1"/>
          <p:nvPr/>
        </p:nvSpPr>
        <p:spPr>
          <a:xfrm>
            <a:off x="9478800" y="2805252"/>
            <a:ext cx="6218400" cy="5493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Gegenseitiger Respekt</a:t>
            </a:r>
            <a:r>
              <a:rPr lang="en-GB" sz="2400" b="0" i="0" u="none" strike="noStrike" cap="none">
                <a:solidFill>
                  <a:schemeClr val="dk1"/>
                </a:solidFill>
                <a:latin typeface="Calibri"/>
                <a:ea typeface="Calibri"/>
                <a:cs typeface="Calibri"/>
                <a:sym typeface="Calibri"/>
              </a:rPr>
              <a:t>: Die Schüler-Lehrkraft-Beziehung entwickelt sich zu einer Partnerschaft mit gemeinsamer Verantwortung und gegenseitigem Respekt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Verbessertes Lernen: </a:t>
            </a:r>
            <a:r>
              <a:rPr lang="en-GB" sz="2400" b="0" i="0" u="none" strike="noStrike" cap="none">
                <a:solidFill>
                  <a:schemeClr val="dk1"/>
                </a:solidFill>
                <a:latin typeface="Calibri"/>
                <a:ea typeface="Calibri"/>
                <a:cs typeface="Calibri"/>
                <a:sym typeface="Calibri"/>
              </a:rPr>
              <a:t>Erleben Sie die transformative Kraft des umgedrehten Lernens, um die Beziehungen zwischen Schülern und Lehrkraftn zu bereichern und den akademischen Erfolg zu verbessern</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28" name="Google Shape;728;p15"/>
          <p:cNvSpPr/>
          <p:nvPr/>
        </p:nvSpPr>
        <p:spPr>
          <a:xfrm>
            <a:off x="7617928" y="4107693"/>
            <a:ext cx="1219200" cy="1835440"/>
          </a:xfrm>
          <a:prstGeom prst="rightArrow">
            <a:avLst>
              <a:gd name="adj1" fmla="val 50000"/>
              <a:gd name="adj2" fmla="val 50000"/>
            </a:avLst>
          </a:prstGeom>
          <a:solidFill>
            <a:schemeClr val="accent6">
              <a:alpha val="95294"/>
            </a:schemeClr>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732" name="Google Shape;732;p1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733" name="Google Shape;733;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16"/>
          <p:cNvSpPr txBox="1"/>
          <p:nvPr/>
        </p:nvSpPr>
        <p:spPr>
          <a:xfrm>
            <a:off x="792000" y="1548000"/>
            <a:ext cx="15812862" cy="411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Herausforderungen bei der Umsetzung eines Flipped-Classroom-Modells</a:t>
            </a:r>
            <a:endParaRPr sz="4000" b="0" i="0" u="none" strike="noStrike" cap="none">
              <a:solidFill>
                <a:srgbClr val="033C5B"/>
              </a:solidFill>
              <a:latin typeface="Arial"/>
              <a:ea typeface="Arial"/>
              <a:cs typeface="Arial"/>
              <a:sym typeface="Arial"/>
            </a:endParaRPr>
          </a:p>
        </p:txBody>
      </p:sp>
      <p:sp>
        <p:nvSpPr>
          <p:cNvPr id="746" name="Google Shape;746;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7" name="Google Shape;747;p16"/>
          <p:cNvSpPr txBox="1"/>
          <p:nvPr/>
        </p:nvSpPr>
        <p:spPr>
          <a:xfrm>
            <a:off x="11520000" y="3636000"/>
            <a:ext cx="5292000" cy="4943302"/>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err="1">
                <a:solidFill>
                  <a:srgbClr val="000000"/>
                </a:solidFill>
                <a:latin typeface="Arial"/>
                <a:ea typeface="Arial"/>
                <a:cs typeface="Arial"/>
                <a:sym typeface="Arial"/>
              </a:rPr>
              <a:t>Studierende</a:t>
            </a:r>
            <a:r>
              <a:rPr lang="en-GB" sz="2200" b="0" i="0" u="none" strike="noStrike" cap="none" dirty="0">
                <a:solidFill>
                  <a:srgbClr val="000000"/>
                </a:solidFill>
                <a:latin typeface="Arial"/>
                <a:ea typeface="Arial"/>
                <a:cs typeface="Arial"/>
                <a:sym typeface="Arial"/>
              </a:rPr>
              <a:t> und </a:t>
            </a:r>
            <a:r>
              <a:rPr lang="en-GB" sz="2200" b="0" i="0" u="none" strike="noStrike" cap="none" dirty="0" err="1">
                <a:solidFill>
                  <a:srgbClr val="000000"/>
                </a:solidFill>
                <a:latin typeface="Arial"/>
                <a:ea typeface="Arial"/>
                <a:cs typeface="Arial"/>
                <a:sym typeface="Arial"/>
              </a:rPr>
              <a:t>Lehrkräfte</a:t>
            </a:r>
            <a:r>
              <a:rPr lang="en-GB" sz="2200" b="0" i="0" u="none" strike="noStrike" cap="none" dirty="0">
                <a:solidFill>
                  <a:srgbClr val="000000"/>
                </a:solidFill>
                <a:latin typeface="Arial"/>
                <a:ea typeface="Arial"/>
                <a:cs typeface="Arial"/>
                <a:sym typeface="Arial"/>
              </a:rPr>
              <a:t>, die an </a:t>
            </a:r>
            <a:r>
              <a:rPr lang="en-GB" sz="2200" b="0" i="0" u="none" strike="noStrike" cap="none" dirty="0" err="1">
                <a:solidFill>
                  <a:srgbClr val="000000"/>
                </a:solidFill>
                <a:latin typeface="Arial"/>
                <a:ea typeface="Arial"/>
                <a:cs typeface="Arial"/>
                <a:sym typeface="Arial"/>
              </a:rPr>
              <a:t>traditionelle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Lehrmethoden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gewöhnt</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sind</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könnten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sich</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gegen</a:t>
            </a:r>
            <a:r>
              <a:rPr lang="en-GB" sz="2200" b="0" i="0" u="none" strike="noStrike" cap="none" dirty="0">
                <a:solidFill>
                  <a:srgbClr val="000000"/>
                </a:solidFill>
                <a:latin typeface="Arial"/>
                <a:ea typeface="Arial"/>
                <a:cs typeface="Arial"/>
                <a:sym typeface="Arial"/>
              </a:rPr>
              <a:t> die </a:t>
            </a:r>
            <a:r>
              <a:rPr lang="en-GB" sz="2200" b="0" i="0" u="none" strike="noStrike" cap="none" dirty="0" err="1">
                <a:solidFill>
                  <a:srgbClr val="000000"/>
                </a:solidFill>
                <a:latin typeface="Arial"/>
                <a:ea typeface="Arial"/>
                <a:cs typeface="Arial"/>
                <a:sym typeface="Arial"/>
              </a:rPr>
              <a:t>Umstellung</a:t>
            </a:r>
            <a:r>
              <a:rPr lang="en-GB" sz="2200" b="0" i="0" u="none" strike="noStrike" cap="none" dirty="0">
                <a:solidFill>
                  <a:srgbClr val="000000"/>
                </a:solidFill>
                <a:latin typeface="Arial"/>
                <a:ea typeface="Arial"/>
                <a:cs typeface="Arial"/>
                <a:sym typeface="Arial"/>
              </a:rPr>
              <a:t> auf das </a:t>
            </a:r>
            <a:r>
              <a:rPr lang="en-GB" sz="2200" b="0" i="0" u="none" strike="noStrike" cap="none" dirty="0" err="1">
                <a:solidFill>
                  <a:srgbClr val="000000"/>
                </a:solidFill>
                <a:latin typeface="Arial"/>
                <a:ea typeface="Arial"/>
                <a:cs typeface="Arial"/>
                <a:sym typeface="Arial"/>
              </a:rPr>
              <a:t>umgedrehte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Lernen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sträuben</a:t>
            </a:r>
            <a:r>
              <a:rPr lang="en-GB" sz="2200" b="0" i="0" u="none" strike="noStrike" cap="none" dirty="0">
                <a:solidFill>
                  <a:srgbClr val="000000"/>
                </a:solidFill>
                <a:latin typeface="Arial"/>
                <a:ea typeface="Arial"/>
                <a:cs typeface="Arial"/>
                <a:sym typeface="Arial"/>
              </a:rPr>
              <a:t>.</a:t>
            </a:r>
            <a:endParaRPr sz="2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err="1">
                <a:solidFill>
                  <a:srgbClr val="000000"/>
                </a:solidFill>
                <a:latin typeface="Arial"/>
                <a:ea typeface="Arial"/>
                <a:cs typeface="Arial"/>
                <a:sym typeface="Arial"/>
              </a:rPr>
              <a:t>Einige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Schüler</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bevorzugen</a:t>
            </a:r>
            <a:r>
              <a:rPr lang="en-GB" sz="2200" b="0" i="0" u="none" strike="noStrike" cap="none" dirty="0">
                <a:solidFill>
                  <a:srgbClr val="000000"/>
                </a:solidFill>
                <a:latin typeface="Arial"/>
                <a:ea typeface="Arial"/>
                <a:cs typeface="Arial"/>
                <a:sym typeface="Arial"/>
              </a:rPr>
              <a:t> passive </a:t>
            </a:r>
            <a:r>
              <a:rPr lang="en-GB" sz="2200" b="0" i="0" u="none" strike="noStrike" cap="none" dirty="0" err="1">
                <a:solidFill>
                  <a:srgbClr val="000000"/>
                </a:solidFill>
                <a:latin typeface="Arial"/>
                <a:ea typeface="Arial"/>
                <a:cs typeface="Arial"/>
                <a:sym typeface="Arial"/>
              </a:rPr>
              <a:t>Unterrichtsmethoden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während</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Lehrkräfte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mit</a:t>
            </a:r>
            <a:r>
              <a:rPr lang="en-GB" sz="2200" b="0" i="0" u="none" strike="noStrike" cap="none" dirty="0">
                <a:solidFill>
                  <a:srgbClr val="000000"/>
                </a:solidFill>
                <a:latin typeface="Arial"/>
                <a:ea typeface="Arial"/>
                <a:cs typeface="Arial"/>
                <a:sym typeface="Arial"/>
              </a:rPr>
              <a:t> den </a:t>
            </a:r>
            <a:r>
              <a:rPr lang="en-GB" sz="2200" b="0" i="0" u="none" strike="noStrike" cap="none" dirty="0" err="1">
                <a:solidFill>
                  <a:srgbClr val="000000"/>
                </a:solidFill>
                <a:latin typeface="Arial"/>
                <a:ea typeface="Arial"/>
                <a:cs typeface="Arial"/>
                <a:sym typeface="Arial"/>
              </a:rPr>
              <a:t>neuen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Technologien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möglicherweise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nicht</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zurechtkommen</a:t>
            </a:r>
            <a:r>
              <a:rPr lang="en-GB" sz="2200" b="0" i="0" u="none" strike="noStrike" cap="none" dirty="0">
                <a:solidFill>
                  <a:srgbClr val="000000"/>
                </a:solidFill>
                <a:latin typeface="Arial"/>
                <a:ea typeface="Arial"/>
                <a:cs typeface="Arial"/>
                <a:sym typeface="Arial"/>
              </a:rPr>
              <a:t>.</a:t>
            </a:r>
            <a:endParaRPr sz="2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a:solidFill>
                  <a:srgbClr val="000000"/>
                </a:solidFill>
                <a:latin typeface="Arial"/>
                <a:ea typeface="Arial"/>
                <a:cs typeface="Arial"/>
                <a:sym typeface="Arial"/>
              </a:rPr>
              <a:t>Die </a:t>
            </a:r>
            <a:r>
              <a:rPr lang="en-GB" sz="2200" b="0" i="0" u="none" strike="noStrike" cap="none" dirty="0" err="1">
                <a:solidFill>
                  <a:srgbClr val="000000"/>
                </a:solidFill>
                <a:latin typeface="Arial"/>
                <a:ea typeface="Arial"/>
                <a:cs typeface="Arial"/>
                <a:sym typeface="Arial"/>
              </a:rPr>
              <a:t>Überwindung</a:t>
            </a:r>
            <a:r>
              <a:rPr lang="en-GB" sz="2200" b="0" i="0" u="none" strike="noStrike" cap="none" dirty="0">
                <a:solidFill>
                  <a:srgbClr val="000000"/>
                </a:solidFill>
                <a:latin typeface="Arial"/>
                <a:ea typeface="Arial"/>
                <a:cs typeface="Arial"/>
                <a:sym typeface="Arial"/>
              </a:rPr>
              <a:t> von </a:t>
            </a:r>
            <a:r>
              <a:rPr lang="en-GB" sz="2200" b="0" i="0" u="none" strike="noStrike" cap="none" dirty="0" err="1">
                <a:solidFill>
                  <a:srgbClr val="000000"/>
                </a:solidFill>
                <a:latin typeface="Arial"/>
                <a:ea typeface="Arial"/>
                <a:cs typeface="Arial"/>
                <a:sym typeface="Arial"/>
              </a:rPr>
              <a:t>Widerständen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erfordert</a:t>
            </a:r>
            <a:r>
              <a:rPr lang="en-GB" sz="2200" b="0" i="0" u="none" strike="noStrike" cap="none" dirty="0">
                <a:solidFill>
                  <a:srgbClr val="000000"/>
                </a:solidFill>
                <a:latin typeface="Arial"/>
                <a:ea typeface="Arial"/>
                <a:cs typeface="Arial"/>
                <a:sym typeface="Arial"/>
              </a:rPr>
              <a:t> die </a:t>
            </a:r>
            <a:r>
              <a:rPr lang="en-GB" sz="2200" b="0" i="0" u="none" strike="noStrike" cap="none" dirty="0" err="1">
                <a:solidFill>
                  <a:srgbClr val="000000"/>
                </a:solidFill>
                <a:latin typeface="Arial"/>
                <a:ea typeface="Arial"/>
                <a:cs typeface="Arial"/>
                <a:sym typeface="Arial"/>
              </a:rPr>
              <a:t>Förderung</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einer</a:t>
            </a:r>
            <a:r>
              <a:rPr lang="en-GB" sz="2200" b="0" i="0" u="none" strike="noStrike" cap="none" dirty="0">
                <a:solidFill>
                  <a:srgbClr val="000000"/>
                </a:solidFill>
                <a:latin typeface="Arial"/>
                <a:ea typeface="Arial"/>
                <a:cs typeface="Arial"/>
                <a:sym typeface="Arial"/>
              </a:rPr>
              <a:t> Kultur der Innovation und die </a:t>
            </a:r>
            <a:r>
              <a:rPr lang="en-GB" sz="2200" b="0" i="0" u="none" strike="noStrike" cap="none" dirty="0" err="1">
                <a:solidFill>
                  <a:srgbClr val="000000"/>
                </a:solidFill>
                <a:latin typeface="Arial"/>
                <a:ea typeface="Arial"/>
                <a:cs typeface="Arial"/>
                <a:sym typeface="Arial"/>
              </a:rPr>
              <a:t>Bereitstellung</a:t>
            </a:r>
            <a:r>
              <a:rPr lang="en-GB" sz="2200" b="0" i="0" u="none" strike="noStrike" cap="none" dirty="0">
                <a:solidFill>
                  <a:srgbClr val="000000"/>
                </a:solidFill>
                <a:latin typeface="Arial"/>
                <a:ea typeface="Arial"/>
                <a:cs typeface="Arial"/>
                <a:sym typeface="Arial"/>
              </a:rPr>
              <a:t> solider </a:t>
            </a:r>
            <a:r>
              <a:rPr lang="en-GB" sz="2200" b="0" i="0" u="none" strike="noStrike" cap="none" dirty="0" err="1">
                <a:solidFill>
                  <a:srgbClr val="000000"/>
                </a:solidFill>
                <a:latin typeface="Arial"/>
                <a:ea typeface="Arial"/>
                <a:cs typeface="Arial"/>
                <a:sym typeface="Arial"/>
              </a:rPr>
              <a:t>beruflicher</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Entwicklungsmöglichkeiten</a:t>
            </a:r>
            <a:r>
              <a:rPr lang="en-GB" sz="2200" b="0" i="0" u="none" strike="noStrike" cap="none" dirty="0">
                <a:solidFill>
                  <a:srgbClr val="000000"/>
                </a:solidFill>
                <a:latin typeface="Arial"/>
                <a:ea typeface="Arial"/>
                <a:cs typeface="Arial"/>
                <a:sym typeface="Arial"/>
              </a:rPr>
              <a:t>.</a:t>
            </a:r>
            <a:endParaRPr sz="2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200" b="0" i="0" u="none" strike="noStrike" cap="none" dirty="0">
              <a:solidFill>
                <a:srgbClr val="000000"/>
              </a:solidFill>
              <a:latin typeface="Arial"/>
              <a:ea typeface="Arial"/>
              <a:cs typeface="Arial"/>
              <a:sym typeface="Arial"/>
            </a:endParaRPr>
          </a:p>
        </p:txBody>
      </p:sp>
      <p:sp>
        <p:nvSpPr>
          <p:cNvPr id="748" name="Google Shape;748;p16"/>
          <p:cNvSpPr txBox="1"/>
          <p:nvPr/>
        </p:nvSpPr>
        <p:spPr>
          <a:xfrm>
            <a:off x="6156000" y="3635999"/>
            <a:ext cx="5210702" cy="479864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err="1">
                <a:solidFill>
                  <a:srgbClr val="000000"/>
                </a:solidFill>
                <a:latin typeface="Arial"/>
                <a:ea typeface="Arial"/>
                <a:cs typeface="Arial"/>
                <a:sym typeface="Arial"/>
              </a:rPr>
              <a:t>Studierende</a:t>
            </a:r>
            <a:r>
              <a:rPr lang="en-GB" sz="2200" b="0" i="0" u="none" strike="noStrike" cap="none" dirty="0">
                <a:solidFill>
                  <a:srgbClr val="000000"/>
                </a:solidFill>
                <a:latin typeface="Arial"/>
                <a:ea typeface="Arial"/>
                <a:cs typeface="Arial"/>
                <a:sym typeface="Arial"/>
              </a:rPr>
              <a:t> und </a:t>
            </a:r>
            <a:r>
              <a:rPr lang="en-GB" sz="2200" b="0" i="0" u="none" strike="noStrike" cap="none" dirty="0" err="1">
                <a:solidFill>
                  <a:srgbClr val="000000"/>
                </a:solidFill>
                <a:latin typeface="Arial"/>
                <a:ea typeface="Arial"/>
                <a:cs typeface="Arial"/>
                <a:sym typeface="Arial"/>
              </a:rPr>
              <a:t>Lehrkräfte</a:t>
            </a:r>
            <a:r>
              <a:rPr lang="en-GB" sz="2200" b="0" i="0" u="none" strike="noStrike" cap="none" dirty="0">
                <a:solidFill>
                  <a:srgbClr val="000000"/>
                </a:solidFill>
                <a:latin typeface="Arial"/>
                <a:ea typeface="Arial"/>
                <a:cs typeface="Arial"/>
                <a:sym typeface="Arial"/>
              </a:rPr>
              <a:t>, die an </a:t>
            </a:r>
            <a:r>
              <a:rPr lang="en-GB" sz="2200" b="0" i="0" u="none" strike="noStrike" cap="none" dirty="0" err="1">
                <a:solidFill>
                  <a:srgbClr val="000000"/>
                </a:solidFill>
                <a:latin typeface="Arial"/>
                <a:ea typeface="Arial"/>
                <a:cs typeface="Arial"/>
                <a:sym typeface="Arial"/>
              </a:rPr>
              <a:t>traditionelle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Lehrmethoden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gewöhnt</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sind</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könnten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sich</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gegen</a:t>
            </a:r>
            <a:r>
              <a:rPr lang="en-GB" sz="2200" b="0" i="0" u="none" strike="noStrike" cap="none" dirty="0">
                <a:solidFill>
                  <a:srgbClr val="000000"/>
                </a:solidFill>
                <a:latin typeface="Arial"/>
                <a:ea typeface="Arial"/>
                <a:cs typeface="Arial"/>
                <a:sym typeface="Arial"/>
              </a:rPr>
              <a:t> die </a:t>
            </a:r>
            <a:r>
              <a:rPr lang="en-GB" sz="2200" b="0" i="0" u="none" strike="noStrike" cap="none" dirty="0" err="1">
                <a:solidFill>
                  <a:srgbClr val="000000"/>
                </a:solidFill>
                <a:latin typeface="Arial"/>
                <a:ea typeface="Arial"/>
                <a:cs typeface="Arial"/>
                <a:sym typeface="Arial"/>
              </a:rPr>
              <a:t>Umstellung</a:t>
            </a:r>
            <a:r>
              <a:rPr lang="en-GB" sz="2200" b="0" i="0" u="none" strike="noStrike" cap="none" dirty="0">
                <a:solidFill>
                  <a:srgbClr val="000000"/>
                </a:solidFill>
                <a:latin typeface="Arial"/>
                <a:ea typeface="Arial"/>
                <a:cs typeface="Arial"/>
                <a:sym typeface="Arial"/>
              </a:rPr>
              <a:t> auf das </a:t>
            </a:r>
            <a:r>
              <a:rPr lang="en-GB" sz="2200" b="0" i="0" u="none" strike="noStrike" cap="none" dirty="0" err="1">
                <a:solidFill>
                  <a:srgbClr val="000000"/>
                </a:solidFill>
                <a:latin typeface="Arial"/>
                <a:ea typeface="Arial"/>
                <a:cs typeface="Arial"/>
                <a:sym typeface="Arial"/>
              </a:rPr>
              <a:t>umgedrehte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Lernen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sträuben</a:t>
            </a:r>
            <a:r>
              <a:rPr lang="en-GB" sz="2200" b="0" i="0" u="none" strike="noStrike" cap="none" dirty="0">
                <a:solidFill>
                  <a:srgbClr val="000000"/>
                </a:solidFill>
                <a:latin typeface="Arial"/>
                <a:ea typeface="Arial"/>
                <a:cs typeface="Arial"/>
                <a:sym typeface="Arial"/>
              </a:rPr>
              <a:t>.</a:t>
            </a:r>
            <a:endParaRPr sz="2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err="1">
                <a:solidFill>
                  <a:srgbClr val="000000"/>
                </a:solidFill>
                <a:latin typeface="Arial"/>
                <a:ea typeface="Arial"/>
                <a:cs typeface="Arial"/>
                <a:sym typeface="Arial"/>
              </a:rPr>
              <a:t>Einige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Schüler</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bevorzugen</a:t>
            </a:r>
            <a:r>
              <a:rPr lang="en-GB" sz="2200" b="0" i="0" u="none" strike="noStrike" cap="none" dirty="0">
                <a:solidFill>
                  <a:srgbClr val="000000"/>
                </a:solidFill>
                <a:latin typeface="Arial"/>
                <a:ea typeface="Arial"/>
                <a:cs typeface="Arial"/>
                <a:sym typeface="Arial"/>
              </a:rPr>
              <a:t> passive </a:t>
            </a:r>
            <a:r>
              <a:rPr lang="en-GB" sz="2200" b="0" i="0" u="none" strike="noStrike" cap="none" dirty="0" err="1">
                <a:solidFill>
                  <a:srgbClr val="000000"/>
                </a:solidFill>
                <a:latin typeface="Arial"/>
                <a:ea typeface="Arial"/>
                <a:cs typeface="Arial"/>
                <a:sym typeface="Arial"/>
              </a:rPr>
              <a:t>Unterrichtsmethoden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während</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Lehrkräfte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mit</a:t>
            </a:r>
            <a:r>
              <a:rPr lang="en-GB" sz="2200" b="0" i="0" u="none" strike="noStrike" cap="none" dirty="0">
                <a:solidFill>
                  <a:srgbClr val="000000"/>
                </a:solidFill>
                <a:latin typeface="Arial"/>
                <a:ea typeface="Arial"/>
                <a:cs typeface="Arial"/>
                <a:sym typeface="Arial"/>
              </a:rPr>
              <a:t> den </a:t>
            </a:r>
            <a:r>
              <a:rPr lang="en-GB" sz="2200" b="0" i="0" u="none" strike="noStrike" cap="none" dirty="0" err="1">
                <a:solidFill>
                  <a:srgbClr val="000000"/>
                </a:solidFill>
                <a:latin typeface="Arial"/>
                <a:ea typeface="Arial"/>
                <a:cs typeface="Arial"/>
                <a:sym typeface="Arial"/>
              </a:rPr>
              <a:t>neuen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Technologien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möglicherweise</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nicht</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zurechtkommen</a:t>
            </a:r>
            <a:r>
              <a:rPr lang="en-GB" sz="2200" b="0" i="0" u="none" strike="noStrike" cap="none" dirty="0">
                <a:solidFill>
                  <a:srgbClr val="000000"/>
                </a:solidFill>
                <a:latin typeface="Arial"/>
                <a:ea typeface="Arial"/>
                <a:cs typeface="Arial"/>
                <a:sym typeface="Arial"/>
              </a:rPr>
              <a:t>.</a:t>
            </a:r>
            <a:endParaRPr sz="2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a:solidFill>
                  <a:srgbClr val="000000"/>
                </a:solidFill>
                <a:latin typeface="Arial"/>
                <a:ea typeface="Arial"/>
                <a:cs typeface="Arial"/>
                <a:sym typeface="Arial"/>
              </a:rPr>
              <a:t>Die </a:t>
            </a:r>
            <a:r>
              <a:rPr lang="en-GB" sz="2200" b="0" i="0" u="none" strike="noStrike" cap="none" dirty="0" err="1">
                <a:solidFill>
                  <a:srgbClr val="000000"/>
                </a:solidFill>
                <a:latin typeface="Arial"/>
                <a:ea typeface="Arial"/>
                <a:cs typeface="Arial"/>
                <a:sym typeface="Arial"/>
              </a:rPr>
              <a:t>Überwindung</a:t>
            </a:r>
            <a:r>
              <a:rPr lang="en-GB" sz="2200" b="0" i="0" u="none" strike="noStrike" cap="none" dirty="0">
                <a:solidFill>
                  <a:srgbClr val="000000"/>
                </a:solidFill>
                <a:latin typeface="Arial"/>
                <a:ea typeface="Arial"/>
                <a:cs typeface="Arial"/>
                <a:sym typeface="Arial"/>
              </a:rPr>
              <a:t> von </a:t>
            </a:r>
            <a:r>
              <a:rPr lang="en-GB" sz="2200" b="0" i="0" u="none" strike="noStrike" cap="none" dirty="0" err="1">
                <a:solidFill>
                  <a:srgbClr val="000000"/>
                </a:solidFill>
                <a:latin typeface="Arial"/>
                <a:ea typeface="Arial"/>
                <a:cs typeface="Arial"/>
                <a:sym typeface="Arial"/>
              </a:rPr>
              <a:t>Widerständen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erfordert</a:t>
            </a:r>
            <a:r>
              <a:rPr lang="en-GB" sz="2200" b="0" i="0" u="none" strike="noStrike" cap="none" dirty="0">
                <a:solidFill>
                  <a:srgbClr val="000000"/>
                </a:solidFill>
                <a:latin typeface="Arial"/>
                <a:ea typeface="Arial"/>
                <a:cs typeface="Arial"/>
                <a:sym typeface="Arial"/>
              </a:rPr>
              <a:t> die </a:t>
            </a:r>
            <a:r>
              <a:rPr lang="en-GB" sz="2200" b="0" i="0" u="none" strike="noStrike" cap="none" dirty="0" err="1">
                <a:solidFill>
                  <a:srgbClr val="000000"/>
                </a:solidFill>
                <a:latin typeface="Arial"/>
                <a:ea typeface="Arial"/>
                <a:cs typeface="Arial"/>
                <a:sym typeface="Arial"/>
              </a:rPr>
              <a:t>Förderung</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einer</a:t>
            </a:r>
            <a:r>
              <a:rPr lang="en-GB" sz="2200" b="0" i="0" u="none" strike="noStrike" cap="none" dirty="0">
                <a:solidFill>
                  <a:srgbClr val="000000"/>
                </a:solidFill>
                <a:latin typeface="Arial"/>
                <a:ea typeface="Arial"/>
                <a:cs typeface="Arial"/>
                <a:sym typeface="Arial"/>
              </a:rPr>
              <a:t> Kultur der Innovation und die </a:t>
            </a:r>
            <a:r>
              <a:rPr lang="en-GB" sz="2200" b="0" i="0" u="none" strike="noStrike" cap="none" dirty="0" err="1">
                <a:solidFill>
                  <a:srgbClr val="000000"/>
                </a:solidFill>
                <a:latin typeface="Arial"/>
                <a:ea typeface="Arial"/>
                <a:cs typeface="Arial"/>
                <a:sym typeface="Arial"/>
              </a:rPr>
              <a:t>Bereitstellung</a:t>
            </a:r>
            <a:r>
              <a:rPr lang="en-GB" sz="2200" b="0" i="0" u="none" strike="noStrike" cap="none" dirty="0">
                <a:solidFill>
                  <a:srgbClr val="000000"/>
                </a:solidFill>
                <a:latin typeface="Arial"/>
                <a:ea typeface="Arial"/>
                <a:cs typeface="Arial"/>
                <a:sym typeface="Arial"/>
              </a:rPr>
              <a:t> solider </a:t>
            </a:r>
            <a:r>
              <a:rPr lang="en-GB" sz="2200" b="0" i="0" u="none" strike="noStrike" cap="none" dirty="0" err="1">
                <a:solidFill>
                  <a:srgbClr val="000000"/>
                </a:solidFill>
                <a:latin typeface="Arial"/>
                <a:ea typeface="Arial"/>
                <a:cs typeface="Arial"/>
                <a:sym typeface="Arial"/>
              </a:rPr>
              <a:t>beruflicher</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Entwicklungsmöglichkeiten</a:t>
            </a:r>
            <a:r>
              <a:rPr lang="en-GB" sz="2200" b="0" i="0" u="none" strike="noStrike" cap="none" dirty="0">
                <a:solidFill>
                  <a:srgbClr val="000000"/>
                </a:solidFill>
                <a:latin typeface="Arial"/>
                <a:ea typeface="Arial"/>
                <a:cs typeface="Arial"/>
                <a:sym typeface="Arial"/>
              </a:rPr>
              <a:t>.</a:t>
            </a:r>
            <a:endParaRPr sz="2200" b="0" i="0" u="none" strike="noStrike" cap="none" dirty="0">
              <a:solidFill>
                <a:srgbClr val="000000"/>
              </a:solidFill>
              <a:latin typeface="Arial"/>
              <a:ea typeface="Arial"/>
              <a:cs typeface="Arial"/>
              <a:sym typeface="Arial"/>
            </a:endParaRPr>
          </a:p>
        </p:txBody>
      </p:sp>
      <p:sp>
        <p:nvSpPr>
          <p:cNvPr id="749" name="Google Shape;749;p16"/>
          <p:cNvSpPr txBox="1"/>
          <p:nvPr/>
        </p:nvSpPr>
        <p:spPr>
          <a:xfrm>
            <a:off x="792000" y="3635999"/>
            <a:ext cx="5292000" cy="4517081"/>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err="1">
                <a:solidFill>
                  <a:srgbClr val="000000"/>
                </a:solidFill>
                <a:latin typeface="Arial"/>
                <a:ea typeface="Arial"/>
                <a:cs typeface="Arial"/>
                <a:sym typeface="Arial"/>
              </a:rPr>
              <a:t>Ungleicher</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Zugang</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zu</a:t>
            </a:r>
            <a:r>
              <a:rPr lang="en-GB" sz="2200" b="0" i="0" u="none" strike="noStrike" cap="none" dirty="0">
                <a:solidFill>
                  <a:srgbClr val="000000"/>
                </a:solidFill>
                <a:latin typeface="Arial"/>
                <a:ea typeface="Arial"/>
                <a:cs typeface="Arial"/>
                <a:sym typeface="Arial"/>
              </a:rPr>
              <a:t> Technologie und </a:t>
            </a:r>
            <a:r>
              <a:rPr lang="en-GB" sz="2200" b="0" i="0" u="none" strike="noStrike" cap="none" dirty="0" err="1">
                <a:solidFill>
                  <a:srgbClr val="000000"/>
                </a:solidFill>
                <a:latin typeface="Arial"/>
                <a:ea typeface="Arial"/>
                <a:cs typeface="Arial"/>
                <a:sym typeface="Arial"/>
              </a:rPr>
              <a:t>Internetanschlüssen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unter</a:t>
            </a:r>
            <a:r>
              <a:rPr lang="en-GB" sz="2200" b="0" i="0" u="none" strike="noStrike" cap="none" dirty="0">
                <a:solidFill>
                  <a:srgbClr val="000000"/>
                </a:solidFill>
                <a:latin typeface="Arial"/>
                <a:ea typeface="Arial"/>
                <a:cs typeface="Arial"/>
                <a:sym typeface="Arial"/>
              </a:rPr>
              <a:t> den </a:t>
            </a:r>
            <a:r>
              <a:rPr lang="en-GB" sz="2200" b="0" i="0" u="none" strike="noStrike" cap="none" dirty="0" err="1">
                <a:solidFill>
                  <a:srgbClr val="000000"/>
                </a:solidFill>
                <a:latin typeface="Arial"/>
                <a:ea typeface="Arial"/>
                <a:cs typeface="Arial"/>
                <a:sym typeface="Arial"/>
              </a:rPr>
              <a:t>Schülern</a:t>
            </a:r>
            <a:r>
              <a:rPr lang="en-GB" sz="2200" b="0" i="0" u="none" strike="noStrike" cap="none" dirty="0">
                <a:solidFill>
                  <a:srgbClr val="000000"/>
                </a:solidFill>
                <a:latin typeface="Arial"/>
                <a:ea typeface="Arial"/>
                <a:cs typeface="Arial"/>
                <a:sym typeface="Arial"/>
              </a:rPr>
              <a:t>.</a:t>
            </a:r>
            <a:endParaRPr sz="2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err="1">
                <a:solidFill>
                  <a:srgbClr val="000000"/>
                </a:solidFill>
                <a:latin typeface="Arial"/>
                <a:ea typeface="Arial"/>
                <a:cs typeface="Arial"/>
                <a:sym typeface="Arial"/>
              </a:rPr>
              <a:t>Ungleichheiten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behindern</a:t>
            </a:r>
            <a:r>
              <a:rPr lang="en-GB" sz="2200" b="0" i="0" u="none" strike="noStrike" cap="none" dirty="0">
                <a:solidFill>
                  <a:srgbClr val="000000"/>
                </a:solidFill>
                <a:latin typeface="Arial"/>
                <a:ea typeface="Arial"/>
                <a:cs typeface="Arial"/>
                <a:sym typeface="Arial"/>
              </a:rPr>
              <a:t> die </a:t>
            </a:r>
            <a:r>
              <a:rPr lang="en-GB" sz="2200" b="0" i="0" u="none" strike="noStrike" cap="none" dirty="0" err="1">
                <a:solidFill>
                  <a:srgbClr val="000000"/>
                </a:solidFill>
                <a:latin typeface="Arial"/>
                <a:ea typeface="Arial"/>
                <a:cs typeface="Arial"/>
                <a:sym typeface="Arial"/>
              </a:rPr>
              <a:t>Beschäftigung</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mit</a:t>
            </a:r>
            <a:r>
              <a:rPr lang="en-GB" sz="2200" b="0" i="0" u="none" strike="noStrike" cap="none" dirty="0">
                <a:solidFill>
                  <a:srgbClr val="000000"/>
                </a:solidFill>
                <a:latin typeface="Arial"/>
                <a:ea typeface="Arial"/>
                <a:cs typeface="Arial"/>
                <a:sym typeface="Arial"/>
              </a:rPr>
              <a:t> den </a:t>
            </a:r>
            <a:r>
              <a:rPr lang="en-GB" sz="2200" b="0" i="0" u="none" strike="noStrike" cap="none" dirty="0" err="1">
                <a:solidFill>
                  <a:srgbClr val="000000"/>
                </a:solidFill>
                <a:latin typeface="Arial"/>
                <a:ea typeface="Arial"/>
                <a:cs typeface="Arial"/>
                <a:sym typeface="Arial"/>
              </a:rPr>
              <a:t>Materialien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vor</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dem</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Unterricht</a:t>
            </a:r>
            <a:r>
              <a:rPr lang="en-GB" sz="2200" b="0" i="0" u="none" strike="noStrike" cap="none" dirty="0">
                <a:solidFill>
                  <a:srgbClr val="000000"/>
                </a:solidFill>
                <a:latin typeface="Arial"/>
                <a:ea typeface="Arial"/>
                <a:cs typeface="Arial"/>
                <a:sym typeface="Arial"/>
              </a:rPr>
              <a:t> und </a:t>
            </a:r>
            <a:r>
              <a:rPr lang="en-GB" sz="2200" b="0" i="0" u="none" strike="noStrike" cap="none" dirty="0" err="1">
                <a:solidFill>
                  <a:srgbClr val="000000"/>
                </a:solidFill>
                <a:latin typeface="Arial"/>
                <a:ea typeface="Arial"/>
                <a:cs typeface="Arial"/>
                <a:sym typeface="Arial"/>
              </a:rPr>
              <a:t>wirken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sich</a:t>
            </a:r>
            <a:r>
              <a:rPr lang="en-GB" sz="2200" b="0" i="0" u="none" strike="noStrike" cap="none" dirty="0">
                <a:solidFill>
                  <a:srgbClr val="000000"/>
                </a:solidFill>
                <a:latin typeface="Arial"/>
                <a:ea typeface="Arial"/>
                <a:cs typeface="Arial"/>
                <a:sym typeface="Arial"/>
              </a:rPr>
              <a:t> auf die </a:t>
            </a:r>
            <a:r>
              <a:rPr lang="en-GB" sz="2200" b="0" i="0" u="none" strike="noStrike" cap="none" dirty="0" err="1">
                <a:solidFill>
                  <a:srgbClr val="000000"/>
                </a:solidFill>
                <a:latin typeface="Arial"/>
                <a:ea typeface="Arial"/>
                <a:cs typeface="Arial"/>
                <a:sym typeface="Arial"/>
              </a:rPr>
              <a:t>Teilnahme</a:t>
            </a:r>
            <a:r>
              <a:rPr lang="en-GB" sz="2200" b="0" i="0" u="none" strike="noStrike" cap="none" dirty="0">
                <a:solidFill>
                  <a:srgbClr val="000000"/>
                </a:solidFill>
                <a:latin typeface="Arial"/>
                <a:ea typeface="Arial"/>
                <a:cs typeface="Arial"/>
                <a:sym typeface="Arial"/>
              </a:rPr>
              <a:t> am flipped learning </a:t>
            </a:r>
            <a:r>
              <a:rPr lang="en-GB" sz="2200" b="0" i="0" u="none" strike="noStrike" cap="none" dirty="0" err="1">
                <a:solidFill>
                  <a:srgbClr val="000000"/>
                </a:solidFill>
                <a:latin typeface="Arial"/>
                <a:ea typeface="Arial"/>
                <a:cs typeface="Arial"/>
                <a:sym typeface="Arial"/>
              </a:rPr>
              <a:t>aus.</a:t>
            </a:r>
            <a:endParaRPr sz="2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a:solidFill>
                  <a:srgbClr val="000000"/>
                </a:solidFill>
                <a:latin typeface="Arial"/>
                <a:ea typeface="Arial"/>
                <a:cs typeface="Arial"/>
                <a:sym typeface="Arial"/>
              </a:rPr>
              <a:t>Die </a:t>
            </a:r>
            <a:r>
              <a:rPr lang="en-GB" sz="2200" b="0" i="0" u="none" strike="noStrike" cap="none" dirty="0" err="1">
                <a:solidFill>
                  <a:srgbClr val="000000"/>
                </a:solidFill>
                <a:latin typeface="Arial"/>
                <a:ea typeface="Arial"/>
                <a:cs typeface="Arial"/>
                <a:sym typeface="Arial"/>
              </a:rPr>
              <a:t>Schulen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müssen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dafür</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sorgen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dass</a:t>
            </a:r>
            <a:r>
              <a:rPr lang="en-GB" sz="2200" b="0" i="0" u="none" strike="noStrike" cap="none" dirty="0">
                <a:solidFill>
                  <a:srgbClr val="000000"/>
                </a:solidFill>
                <a:latin typeface="Arial"/>
                <a:ea typeface="Arial"/>
                <a:cs typeface="Arial"/>
                <a:sym typeface="Arial"/>
              </a:rPr>
              <a:t> alle </a:t>
            </a:r>
            <a:r>
              <a:rPr lang="en-GB" sz="2200" b="0" i="0" u="none" strike="noStrike" cap="none" dirty="0" err="1">
                <a:solidFill>
                  <a:srgbClr val="000000"/>
                </a:solidFill>
                <a:latin typeface="Arial"/>
                <a:ea typeface="Arial"/>
                <a:cs typeface="Arial"/>
                <a:sym typeface="Arial"/>
              </a:rPr>
              <a:t>Schüler</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gleichberechtigten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Zugang</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zu</a:t>
            </a:r>
            <a:r>
              <a:rPr lang="en-GB" sz="2200" b="0" i="0" u="none" strike="noStrike" cap="none" dirty="0">
                <a:solidFill>
                  <a:srgbClr val="000000"/>
                </a:solidFill>
                <a:latin typeface="Arial"/>
                <a:ea typeface="Arial"/>
                <a:cs typeface="Arial"/>
                <a:sym typeface="Arial"/>
              </a:rPr>
              <a:t> den </a:t>
            </a:r>
            <a:r>
              <a:rPr lang="en-GB" sz="2200" b="0" i="0" u="none" strike="noStrike" cap="none" dirty="0" err="1">
                <a:solidFill>
                  <a:srgbClr val="000000"/>
                </a:solidFill>
                <a:latin typeface="Arial"/>
                <a:ea typeface="Arial"/>
                <a:cs typeface="Arial"/>
                <a:sym typeface="Arial"/>
              </a:rPr>
              <a:t>notwendigen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Ressourcen</a:t>
            </a:r>
            <a:r>
              <a:rPr lang="en-GB" sz="2200" b="0" i="0" u="none" strike="noStrike" cap="none" dirty="0">
                <a:solidFill>
                  <a:srgbClr val="000000"/>
                </a:solidFill>
                <a:latin typeface="Arial"/>
                <a:ea typeface="Arial"/>
                <a:cs typeface="Arial"/>
                <a:sym typeface="Arial"/>
              </a:rPr>
              <a:t> </a:t>
            </a:r>
            <a:r>
              <a:rPr lang="en-GB" sz="2200" b="0" i="0" u="none" strike="noStrike" cap="none" dirty="0" err="1">
                <a:solidFill>
                  <a:srgbClr val="000000"/>
                </a:solidFill>
                <a:latin typeface="Arial"/>
                <a:ea typeface="Arial"/>
                <a:cs typeface="Arial"/>
                <a:sym typeface="Arial"/>
              </a:rPr>
              <a:t>erhalten</a:t>
            </a:r>
            <a:r>
              <a:rPr lang="en-GB" sz="2200" b="0" i="0" u="none" strike="noStrike" cap="none" dirty="0">
                <a:solidFill>
                  <a:srgbClr val="000000"/>
                </a:solidFill>
                <a:latin typeface="Arial"/>
                <a:ea typeface="Arial"/>
                <a:cs typeface="Arial"/>
                <a:sym typeface="Arial"/>
              </a:rPr>
              <a:t>.</a:t>
            </a:r>
            <a:endParaRPr sz="2200" b="0" i="0" u="none" strike="noStrike" cap="none" dirty="0">
              <a:solidFill>
                <a:srgbClr val="000000"/>
              </a:solidFill>
              <a:latin typeface="Arial"/>
              <a:ea typeface="Arial"/>
              <a:cs typeface="Arial"/>
              <a:sym typeface="Arial"/>
            </a:endParaRPr>
          </a:p>
        </p:txBody>
      </p:sp>
      <p:sp>
        <p:nvSpPr>
          <p:cNvPr id="750" name="Google Shape;750;p16"/>
          <p:cNvSpPr/>
          <p:nvPr/>
        </p:nvSpPr>
        <p:spPr>
          <a:xfrm>
            <a:off x="791999"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1. Digitale Kluft:</a:t>
            </a:r>
            <a:endParaRPr sz="1400" b="0" i="0" u="none" strike="noStrike" cap="none">
              <a:solidFill>
                <a:srgbClr val="000000"/>
              </a:solidFill>
              <a:latin typeface="Arial"/>
              <a:ea typeface="Arial"/>
              <a:cs typeface="Arial"/>
              <a:sym typeface="Arial"/>
            </a:endParaRPr>
          </a:p>
        </p:txBody>
      </p:sp>
      <p:sp>
        <p:nvSpPr>
          <p:cNvPr id="751" name="Google Shape;751;p16"/>
          <p:cNvSpPr/>
          <p:nvPr/>
        </p:nvSpPr>
        <p:spPr>
          <a:xfrm>
            <a:off x="6156000"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2. Widerstand gegen Veränderungen: </a:t>
            </a:r>
            <a:endParaRPr sz="2600" b="1" i="0" u="none" strike="noStrike" cap="none">
              <a:solidFill>
                <a:schemeClr val="dk1"/>
              </a:solidFill>
              <a:latin typeface="Arial"/>
              <a:ea typeface="Arial"/>
              <a:cs typeface="Arial"/>
              <a:sym typeface="Arial"/>
            </a:endParaRPr>
          </a:p>
        </p:txBody>
      </p:sp>
      <p:sp>
        <p:nvSpPr>
          <p:cNvPr id="752" name="Google Shape;752;p16"/>
          <p:cNvSpPr/>
          <p:nvPr/>
        </p:nvSpPr>
        <p:spPr>
          <a:xfrm>
            <a:off x="11520000"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 3. Widerstand gegen Veränderungen:</a:t>
            </a:r>
            <a:endParaRPr sz="2600" b="1" i="0" u="none" strike="noStrike" cap="none">
              <a:solidFill>
                <a:schemeClr val="dk1"/>
              </a:solidFill>
              <a:latin typeface="Arial"/>
              <a:ea typeface="Arial"/>
              <a:cs typeface="Arial"/>
              <a:sym typeface="Arial"/>
            </a:endParaRPr>
          </a:p>
        </p:txBody>
      </p:sp>
      <p:sp>
        <p:nvSpPr>
          <p:cNvPr id="753" name="Google Shape;753;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756" name="Google Shape;756;p16"/>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2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2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2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2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28"/>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28"/>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0" i="0" u="none" strike="noStrike" cap="none" dirty="0">
                <a:solidFill>
                  <a:srgbClr val="033C5B"/>
                </a:solidFill>
                <a:latin typeface="Arial"/>
                <a:ea typeface="Arial"/>
                <a:cs typeface="Arial"/>
                <a:sym typeface="Arial"/>
              </a:rPr>
              <a:t>Reflexion</a:t>
            </a:r>
            <a:r>
              <a:rPr lang="tr-TR" sz="6999" b="0" i="0" u="none" strike="noStrike" cap="none" dirty="0">
                <a:solidFill>
                  <a:srgbClr val="033C5B"/>
                </a:solidFill>
                <a:latin typeface="Arial"/>
                <a:ea typeface="Arial"/>
                <a:cs typeface="Arial"/>
                <a:sym typeface="Arial"/>
              </a:rPr>
              <a:t>sa</a:t>
            </a:r>
            <a:r>
              <a:rPr lang="en-GB" sz="6999" b="0" i="0" u="none" strike="noStrike" cap="none" dirty="0" err="1">
                <a:solidFill>
                  <a:srgbClr val="033C5B"/>
                </a:solidFill>
                <a:latin typeface="Arial"/>
                <a:ea typeface="Arial"/>
                <a:cs typeface="Arial"/>
                <a:sym typeface="Arial"/>
              </a:rPr>
              <a:t>ktivität</a:t>
            </a:r>
            <a:endParaRPr dirty="0"/>
          </a:p>
        </p:txBody>
      </p:sp>
      <p:sp>
        <p:nvSpPr>
          <p:cNvPr id="768" name="Google Shape;768;p28"/>
          <p:cNvSpPr txBox="1"/>
          <p:nvPr/>
        </p:nvSpPr>
        <p:spPr>
          <a:xfrm>
            <a:off x="3058697" y="2006533"/>
            <a:ext cx="11844880" cy="6719532"/>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000000"/>
              </a:buClr>
              <a:buSzPts val="2599"/>
              <a:buFont typeface="Arial" panose="020B0604020202020204" pitchFamily="34" charset="0"/>
              <a:buChar char="•"/>
            </a:pPr>
            <a:r>
              <a:rPr lang="en-GB" sz="2599" b="0" i="0" u="none" strike="noStrike" cap="none" dirty="0" err="1">
                <a:solidFill>
                  <a:srgbClr val="121212"/>
                </a:solidFill>
                <a:latin typeface="Arial"/>
                <a:ea typeface="Arial"/>
                <a:cs typeface="Arial"/>
                <a:sym typeface="Arial"/>
              </a:rPr>
              <a:t>Denken</a:t>
            </a:r>
            <a:r>
              <a:rPr lang="en-GB" sz="2599" b="0" i="0" u="none" strike="noStrike" cap="none" dirty="0">
                <a:solidFill>
                  <a:srgbClr val="121212"/>
                </a:solidFill>
                <a:latin typeface="Arial"/>
                <a:ea typeface="Arial"/>
                <a:cs typeface="Arial"/>
                <a:sym typeface="Arial"/>
              </a:rPr>
              <a:t> Sie </a:t>
            </a:r>
            <a:r>
              <a:rPr lang="en-GB" sz="2599" b="0" i="0" u="none" strike="noStrike" cap="none" dirty="0" err="1">
                <a:solidFill>
                  <a:srgbClr val="121212"/>
                </a:solidFill>
                <a:latin typeface="Arial"/>
                <a:ea typeface="Arial"/>
                <a:cs typeface="Arial"/>
                <a:sym typeface="Arial"/>
              </a:rPr>
              <a:t>über</a:t>
            </a:r>
            <a:r>
              <a:rPr lang="en-GB" sz="2599" b="0" i="0" u="none" strike="noStrike" cap="none" dirty="0">
                <a:solidFill>
                  <a:srgbClr val="121212"/>
                </a:solidFill>
                <a:latin typeface="Arial"/>
                <a:ea typeface="Arial"/>
                <a:cs typeface="Arial"/>
                <a:sym typeface="Arial"/>
              </a:rPr>
              <a:t> das Flipped-Classroom-Modell </a:t>
            </a:r>
            <a:r>
              <a:rPr lang="en-GB" sz="2599" b="0" i="0" u="none" strike="noStrike" cap="none" dirty="0" err="1">
                <a:solidFill>
                  <a:srgbClr val="121212"/>
                </a:solidFill>
                <a:latin typeface="Arial"/>
                <a:ea typeface="Arial"/>
                <a:cs typeface="Arial"/>
                <a:sym typeface="Arial"/>
              </a:rPr>
              <a:t>im</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Allgemeinen</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nach</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Berücksichtigen</a:t>
            </a:r>
            <a:r>
              <a:rPr lang="en-GB" sz="2599" b="0" i="0" u="none" strike="noStrike" cap="none" dirty="0">
                <a:solidFill>
                  <a:srgbClr val="121212"/>
                </a:solidFill>
                <a:latin typeface="Arial"/>
                <a:ea typeface="Arial"/>
                <a:cs typeface="Arial"/>
                <a:sym typeface="Arial"/>
              </a:rPr>
              <a:t> Sie </a:t>
            </a:r>
            <a:r>
              <a:rPr lang="en-GB" sz="2599" b="0" i="0" u="none" strike="noStrike" cap="none" dirty="0" err="1">
                <a:solidFill>
                  <a:srgbClr val="121212"/>
                </a:solidFill>
                <a:latin typeface="Arial"/>
                <a:ea typeface="Arial"/>
                <a:cs typeface="Arial"/>
                <a:sym typeface="Arial"/>
              </a:rPr>
              <a:t>Aspekte</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wie</a:t>
            </a:r>
            <a:r>
              <a:rPr lang="en-GB" sz="2599" b="0" i="0" u="none" strike="noStrike" cap="none" dirty="0">
                <a:solidFill>
                  <a:srgbClr val="121212"/>
                </a:solidFill>
                <a:latin typeface="Arial"/>
                <a:ea typeface="Arial"/>
                <a:cs typeface="Arial"/>
                <a:sym typeface="Arial"/>
              </a:rPr>
              <a:t> das Engagement der </a:t>
            </a:r>
            <a:r>
              <a:rPr lang="en-GB" sz="2599" b="0" i="0" u="none" strike="noStrike" cap="none" dirty="0" err="1">
                <a:solidFill>
                  <a:srgbClr val="121212"/>
                </a:solidFill>
                <a:latin typeface="Arial"/>
                <a:ea typeface="Arial"/>
                <a:cs typeface="Arial"/>
                <a:sym typeface="Arial"/>
              </a:rPr>
              <a:t>Schüler</a:t>
            </a:r>
            <a:r>
              <a:rPr lang="en-GB" sz="2599" b="0" i="0" u="none" strike="noStrike" cap="none" dirty="0">
                <a:solidFill>
                  <a:srgbClr val="121212"/>
                </a:solidFill>
                <a:latin typeface="Arial"/>
                <a:ea typeface="Arial"/>
                <a:cs typeface="Arial"/>
                <a:sym typeface="Arial"/>
              </a:rPr>
              <a:t>, das </a:t>
            </a:r>
            <a:r>
              <a:rPr lang="en-GB" sz="2599" b="0" i="0" u="none" strike="noStrike" cap="none" dirty="0" err="1">
                <a:solidFill>
                  <a:srgbClr val="121212"/>
                </a:solidFill>
                <a:latin typeface="Arial"/>
                <a:ea typeface="Arial"/>
                <a:cs typeface="Arial"/>
                <a:sym typeface="Arial"/>
              </a:rPr>
              <a:t>gemeinsame</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Lernen</a:t>
            </a:r>
            <a:r>
              <a:rPr lang="en-GB" sz="2599" b="0" i="0" u="none" strike="noStrike" cap="none" dirty="0">
                <a:solidFill>
                  <a:srgbClr val="121212"/>
                </a:solidFill>
                <a:latin typeface="Arial"/>
                <a:ea typeface="Arial"/>
                <a:cs typeface="Arial"/>
                <a:sym typeface="Arial"/>
              </a:rPr>
              <a:t>, die </a:t>
            </a:r>
            <a:r>
              <a:rPr lang="en-GB" sz="2599" b="0" i="0" u="none" strike="noStrike" cap="none" dirty="0" err="1">
                <a:solidFill>
                  <a:srgbClr val="121212"/>
                </a:solidFill>
                <a:latin typeface="Arial"/>
                <a:ea typeface="Arial"/>
                <a:cs typeface="Arial"/>
                <a:sym typeface="Arial"/>
              </a:rPr>
              <a:t>Zugänglichkeit</a:t>
            </a:r>
            <a:r>
              <a:rPr lang="en-GB" sz="2599" b="0" i="0" u="none" strike="noStrike" cap="none" dirty="0">
                <a:solidFill>
                  <a:srgbClr val="121212"/>
                </a:solidFill>
                <a:latin typeface="Arial"/>
                <a:ea typeface="Arial"/>
                <a:cs typeface="Arial"/>
                <a:sym typeface="Arial"/>
              </a:rPr>
              <a:t> von </a:t>
            </a:r>
            <a:r>
              <a:rPr lang="en-GB" sz="2599" b="0" i="0" u="none" strike="noStrike" cap="none" dirty="0" err="1">
                <a:solidFill>
                  <a:srgbClr val="121212"/>
                </a:solidFill>
                <a:latin typeface="Arial"/>
                <a:ea typeface="Arial"/>
                <a:cs typeface="Arial"/>
                <a:sym typeface="Arial"/>
              </a:rPr>
              <a:t>Lernmaterialien</a:t>
            </a:r>
            <a:r>
              <a:rPr lang="en-GB" sz="2599" b="0" i="0" u="none" strike="noStrike" cap="none" dirty="0">
                <a:solidFill>
                  <a:srgbClr val="121212"/>
                </a:solidFill>
                <a:latin typeface="Arial"/>
                <a:ea typeface="Arial"/>
                <a:cs typeface="Arial"/>
                <a:sym typeface="Arial"/>
              </a:rPr>
              <a:t>, den </a:t>
            </a:r>
            <a:r>
              <a:rPr lang="en-GB" sz="2599" b="0" i="0" u="none" strike="noStrike" cap="none" dirty="0" err="1">
                <a:solidFill>
                  <a:srgbClr val="121212"/>
                </a:solidFill>
                <a:latin typeface="Arial"/>
                <a:ea typeface="Arial"/>
                <a:cs typeface="Arial"/>
                <a:sym typeface="Arial"/>
              </a:rPr>
              <a:t>Einsatz</a:t>
            </a:r>
            <a:r>
              <a:rPr lang="en-GB" sz="2599" b="0" i="0" u="none" strike="noStrike" cap="none" dirty="0">
                <a:solidFill>
                  <a:srgbClr val="121212"/>
                </a:solidFill>
                <a:latin typeface="Arial"/>
                <a:ea typeface="Arial"/>
                <a:cs typeface="Arial"/>
                <a:sym typeface="Arial"/>
              </a:rPr>
              <a:t> von Technologie und </a:t>
            </a:r>
            <a:r>
              <a:rPr lang="en-GB" sz="2599" b="0" i="0" u="none" strike="noStrike" cap="none" dirty="0" err="1">
                <a:solidFill>
                  <a:srgbClr val="121212"/>
                </a:solidFill>
                <a:latin typeface="Arial"/>
                <a:ea typeface="Arial"/>
                <a:cs typeface="Arial"/>
                <a:sym typeface="Arial"/>
              </a:rPr>
              <a:t>wie</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sich</a:t>
            </a:r>
            <a:r>
              <a:rPr lang="en-GB" sz="2599" b="0" i="0" u="none" strike="noStrike" cap="none" dirty="0">
                <a:solidFill>
                  <a:srgbClr val="121212"/>
                </a:solidFill>
                <a:latin typeface="Arial"/>
                <a:ea typeface="Arial"/>
                <a:cs typeface="Arial"/>
                <a:sym typeface="Arial"/>
              </a:rPr>
              <a:t> der </a:t>
            </a:r>
            <a:r>
              <a:rPr lang="en-GB" sz="2599" b="0" i="0" u="none" strike="noStrike" cap="none" dirty="0" err="1">
                <a:solidFill>
                  <a:srgbClr val="121212"/>
                </a:solidFill>
                <a:latin typeface="Arial"/>
                <a:ea typeface="Arial"/>
                <a:cs typeface="Arial"/>
                <a:sym typeface="Arial"/>
              </a:rPr>
              <a:t>Lernprozess</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dadurch</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verändert</a:t>
            </a:r>
            <a:r>
              <a:rPr lang="en-GB" sz="2599" b="0" i="0" u="none" strike="noStrike" cap="none" dirty="0">
                <a:solidFill>
                  <a:srgbClr val="121212"/>
                </a:solidFill>
                <a:latin typeface="Arial"/>
                <a:ea typeface="Arial"/>
                <a:cs typeface="Arial"/>
                <a:sym typeface="Arial"/>
              </a:rPr>
              <a:t>. Wie </a:t>
            </a:r>
            <a:r>
              <a:rPr lang="en-GB" sz="2599" b="0" i="0" u="none" strike="noStrike" cap="none" dirty="0" err="1">
                <a:solidFill>
                  <a:srgbClr val="121212"/>
                </a:solidFill>
                <a:latin typeface="Arial"/>
                <a:ea typeface="Arial"/>
                <a:cs typeface="Arial"/>
                <a:sym typeface="Arial"/>
              </a:rPr>
              <a:t>fördert</a:t>
            </a:r>
            <a:r>
              <a:rPr lang="en-GB" sz="2599" b="0" i="0" u="none" strike="noStrike" cap="none" dirty="0">
                <a:solidFill>
                  <a:srgbClr val="121212"/>
                </a:solidFill>
                <a:latin typeface="Arial"/>
                <a:ea typeface="Arial"/>
                <a:cs typeface="Arial"/>
                <a:sym typeface="Arial"/>
              </a:rPr>
              <a:t> dieses Modell </a:t>
            </a:r>
            <a:r>
              <a:rPr lang="en-GB" sz="2599" b="0" i="0" u="none" strike="noStrike" cap="none" dirty="0" err="1">
                <a:solidFill>
                  <a:srgbClr val="121212"/>
                </a:solidFill>
                <a:latin typeface="Arial"/>
                <a:ea typeface="Arial"/>
                <a:cs typeface="Arial"/>
                <a:sym typeface="Arial"/>
              </a:rPr>
              <a:t>aktives</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Lernen</a:t>
            </a:r>
            <a:r>
              <a:rPr lang="en-GB" sz="2599" b="0" i="0" u="none" strike="noStrike" cap="none" dirty="0">
                <a:solidFill>
                  <a:srgbClr val="121212"/>
                </a:solidFill>
                <a:latin typeface="Arial"/>
                <a:ea typeface="Arial"/>
                <a:cs typeface="Arial"/>
                <a:sym typeface="Arial"/>
              </a:rPr>
              <a:t> und </a:t>
            </a:r>
            <a:r>
              <a:rPr lang="en-GB" sz="2599" b="0" i="0" u="none" strike="noStrike" cap="none" dirty="0" err="1">
                <a:solidFill>
                  <a:srgbClr val="121212"/>
                </a:solidFill>
                <a:latin typeface="Arial"/>
                <a:ea typeface="Arial"/>
                <a:cs typeface="Arial"/>
                <a:sym typeface="Arial"/>
              </a:rPr>
              <a:t>schülerzentrierten</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Unterricht</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im</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Vergleich</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zu</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traditionellen</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Lehrmethoden</a:t>
            </a:r>
            <a:r>
              <a:rPr lang="en-GB" sz="2599" b="0" i="0" u="none" strike="noStrike" cap="none"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000000"/>
              </a:buClr>
              <a:buSzPts val="2599"/>
              <a:buFont typeface="Arial" panose="020B0604020202020204" pitchFamily="34" charset="0"/>
              <a:buChar char="•"/>
            </a:pPr>
            <a:r>
              <a:rPr lang="en-GB" sz="2599" b="0" i="0" u="none" strike="noStrike" cap="none" dirty="0" err="1">
                <a:solidFill>
                  <a:srgbClr val="121212"/>
                </a:solidFill>
                <a:latin typeface="Arial"/>
                <a:ea typeface="Arial"/>
                <a:cs typeface="Arial"/>
                <a:sym typeface="Arial"/>
              </a:rPr>
              <a:t>Denken</a:t>
            </a:r>
            <a:r>
              <a:rPr lang="en-GB" sz="2599" b="0" i="0" u="none" strike="noStrike" cap="none" dirty="0">
                <a:solidFill>
                  <a:srgbClr val="121212"/>
                </a:solidFill>
                <a:latin typeface="Arial"/>
                <a:ea typeface="Arial"/>
                <a:cs typeface="Arial"/>
                <a:sym typeface="Arial"/>
              </a:rPr>
              <a:t> Sie </a:t>
            </a:r>
            <a:r>
              <a:rPr lang="en-GB" sz="2599" b="0" i="0" u="none" strike="noStrike" cap="none" dirty="0" err="1">
                <a:solidFill>
                  <a:srgbClr val="121212"/>
                </a:solidFill>
                <a:latin typeface="Arial"/>
                <a:ea typeface="Arial"/>
                <a:cs typeface="Arial"/>
                <a:sym typeface="Arial"/>
              </a:rPr>
              <a:t>über</a:t>
            </a:r>
            <a:r>
              <a:rPr lang="en-GB" sz="2599" b="0" i="0" u="none" strike="noStrike" cap="none" dirty="0">
                <a:solidFill>
                  <a:srgbClr val="121212"/>
                </a:solidFill>
                <a:latin typeface="Arial"/>
                <a:ea typeface="Arial"/>
                <a:cs typeface="Arial"/>
                <a:sym typeface="Arial"/>
              </a:rPr>
              <a:t> das "flipped classroom" </a:t>
            </a:r>
            <a:r>
              <a:rPr lang="en-GB" sz="2599" b="0" i="0" u="none" strike="noStrike" cap="none" dirty="0" err="1">
                <a:solidFill>
                  <a:srgbClr val="121212"/>
                </a:solidFill>
                <a:latin typeface="Arial"/>
                <a:ea typeface="Arial"/>
                <a:cs typeface="Arial"/>
                <a:sym typeface="Arial"/>
              </a:rPr>
              <a:t>nach</a:t>
            </a:r>
            <a:r>
              <a:rPr lang="en-GB" sz="2599" b="0" i="0" u="none" strike="noStrike" cap="none" dirty="0">
                <a:solidFill>
                  <a:srgbClr val="121212"/>
                </a:solidFill>
                <a:latin typeface="Arial"/>
                <a:ea typeface="Arial"/>
                <a:cs typeface="Arial"/>
                <a:sym typeface="Arial"/>
              </a:rPr>
              <a:t> und </a:t>
            </a:r>
            <a:r>
              <a:rPr lang="en-GB" sz="2599" b="0" i="0" u="none" strike="noStrike" cap="none" dirty="0" err="1">
                <a:solidFill>
                  <a:srgbClr val="121212"/>
                </a:solidFill>
                <a:latin typeface="Arial"/>
                <a:ea typeface="Arial"/>
                <a:cs typeface="Arial"/>
                <a:sym typeface="Arial"/>
              </a:rPr>
              <a:t>identifizieren</a:t>
            </a:r>
            <a:r>
              <a:rPr lang="en-GB" sz="2599" b="0" i="0" u="none" strike="noStrike" cap="none" dirty="0">
                <a:solidFill>
                  <a:srgbClr val="121212"/>
                </a:solidFill>
                <a:latin typeface="Arial"/>
                <a:ea typeface="Arial"/>
                <a:cs typeface="Arial"/>
                <a:sym typeface="Arial"/>
              </a:rPr>
              <a:t> Sie </a:t>
            </a:r>
            <a:r>
              <a:rPr lang="en-GB" sz="2599" b="0" i="0" u="none" strike="noStrike" cap="none" dirty="0" err="1">
                <a:solidFill>
                  <a:srgbClr val="121212"/>
                </a:solidFill>
                <a:latin typeface="Arial"/>
                <a:ea typeface="Arial"/>
                <a:cs typeface="Arial"/>
                <a:sym typeface="Arial"/>
              </a:rPr>
              <a:t>Bereiche</a:t>
            </a:r>
            <a:r>
              <a:rPr lang="en-GB" sz="2599" b="0" i="0" u="none" strike="noStrike" cap="none" dirty="0">
                <a:solidFill>
                  <a:srgbClr val="121212"/>
                </a:solidFill>
                <a:latin typeface="Arial"/>
                <a:ea typeface="Arial"/>
                <a:cs typeface="Arial"/>
                <a:sym typeface="Arial"/>
              </a:rPr>
              <a:t>, die </a:t>
            </a:r>
            <a:r>
              <a:rPr lang="en-GB" sz="2599" b="0" i="0" u="none" strike="noStrike" cap="none" dirty="0" err="1">
                <a:solidFill>
                  <a:srgbClr val="121212"/>
                </a:solidFill>
                <a:latin typeface="Arial"/>
                <a:ea typeface="Arial"/>
                <a:cs typeface="Arial"/>
                <a:sym typeface="Arial"/>
              </a:rPr>
              <a:t>verbessert</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werden</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könnten</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Gibt</a:t>
            </a:r>
            <a:r>
              <a:rPr lang="en-GB" sz="2599" b="0" i="0" u="none" strike="noStrike" cap="none" dirty="0">
                <a:solidFill>
                  <a:srgbClr val="121212"/>
                </a:solidFill>
                <a:latin typeface="Arial"/>
                <a:ea typeface="Arial"/>
                <a:cs typeface="Arial"/>
                <a:sym typeface="Arial"/>
              </a:rPr>
              <a:t> es in </a:t>
            </a:r>
            <a:r>
              <a:rPr lang="en-GB" sz="2599" b="0" i="0" u="none" strike="noStrike" cap="none" dirty="0" err="1">
                <a:solidFill>
                  <a:srgbClr val="121212"/>
                </a:solidFill>
                <a:latin typeface="Arial"/>
                <a:ea typeface="Arial"/>
                <a:cs typeface="Arial"/>
                <a:sym typeface="Arial"/>
              </a:rPr>
              <a:t>Ihrer</a:t>
            </a:r>
            <a:r>
              <a:rPr lang="en-GB" sz="2599" b="0" i="0" u="none" strike="noStrike" cap="none" dirty="0">
                <a:solidFill>
                  <a:srgbClr val="121212"/>
                </a:solidFill>
                <a:latin typeface="Arial"/>
                <a:ea typeface="Arial"/>
                <a:cs typeface="Arial"/>
                <a:sym typeface="Arial"/>
              </a:rPr>
              <a:t> Schule </a:t>
            </a:r>
            <a:r>
              <a:rPr lang="en-GB" sz="2599" b="0" i="0" u="none" strike="noStrike" cap="none" dirty="0" err="1">
                <a:solidFill>
                  <a:srgbClr val="121212"/>
                </a:solidFill>
                <a:latin typeface="Arial"/>
                <a:ea typeface="Arial"/>
                <a:cs typeface="Arial"/>
                <a:sym typeface="Arial"/>
              </a:rPr>
              <a:t>oder</a:t>
            </a:r>
            <a:r>
              <a:rPr lang="en-GB" sz="2599" b="0" i="0" u="none" strike="noStrike" cap="none" dirty="0">
                <a:solidFill>
                  <a:srgbClr val="121212"/>
                </a:solidFill>
                <a:latin typeface="Arial"/>
                <a:ea typeface="Arial"/>
                <a:cs typeface="Arial"/>
                <a:sym typeface="Arial"/>
              </a:rPr>
              <a:t> in </a:t>
            </a:r>
            <a:r>
              <a:rPr lang="en-GB" sz="2599" b="0" i="0" u="none" strike="noStrike" cap="none" dirty="0" err="1">
                <a:solidFill>
                  <a:srgbClr val="121212"/>
                </a:solidFill>
                <a:latin typeface="Arial"/>
                <a:ea typeface="Arial"/>
                <a:cs typeface="Arial"/>
                <a:sym typeface="Arial"/>
              </a:rPr>
              <a:t>Ihrer</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täglichen</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Unterrichtspraxis</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Herausforderungen</a:t>
            </a:r>
            <a:r>
              <a:rPr lang="en-GB" sz="2599" b="0" i="0" u="none" strike="noStrike" cap="none" dirty="0">
                <a:solidFill>
                  <a:srgbClr val="121212"/>
                </a:solidFill>
                <a:latin typeface="Arial"/>
                <a:ea typeface="Arial"/>
                <a:cs typeface="Arial"/>
                <a:sym typeface="Arial"/>
              </a:rPr>
              <a:t> in </a:t>
            </a:r>
            <a:r>
              <a:rPr lang="en-GB" sz="2599" b="0" i="0" u="none" strike="noStrike" cap="none" dirty="0" err="1">
                <a:solidFill>
                  <a:srgbClr val="121212"/>
                </a:solidFill>
                <a:latin typeface="Arial"/>
                <a:ea typeface="Arial"/>
                <a:cs typeface="Arial"/>
                <a:sym typeface="Arial"/>
              </a:rPr>
              <a:t>Bezug</a:t>
            </a:r>
            <a:r>
              <a:rPr lang="en-GB" sz="2599" b="0" i="0" u="none" strike="noStrike" cap="none" dirty="0">
                <a:solidFill>
                  <a:srgbClr val="121212"/>
                </a:solidFill>
                <a:latin typeface="Arial"/>
                <a:ea typeface="Arial"/>
                <a:cs typeface="Arial"/>
                <a:sym typeface="Arial"/>
              </a:rPr>
              <a:t> auf den </a:t>
            </a:r>
            <a:r>
              <a:rPr lang="en-GB" sz="2599" b="0" i="0" u="none" strike="noStrike" cap="none" dirty="0" err="1">
                <a:solidFill>
                  <a:srgbClr val="121212"/>
                </a:solidFill>
                <a:latin typeface="Arial"/>
                <a:ea typeface="Arial"/>
                <a:cs typeface="Arial"/>
                <a:sym typeface="Arial"/>
              </a:rPr>
              <a:t>Zugang</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zur</a:t>
            </a:r>
            <a:r>
              <a:rPr lang="en-GB" sz="2599" b="0" i="0" u="none" strike="noStrike" cap="none" dirty="0">
                <a:solidFill>
                  <a:srgbClr val="121212"/>
                </a:solidFill>
                <a:latin typeface="Arial"/>
                <a:ea typeface="Arial"/>
                <a:cs typeface="Arial"/>
                <a:sym typeface="Arial"/>
              </a:rPr>
              <a:t> Technologie, die </a:t>
            </a:r>
            <a:r>
              <a:rPr lang="en-GB" sz="2599" b="0" i="0" u="none" strike="noStrike" cap="none" dirty="0" err="1">
                <a:solidFill>
                  <a:srgbClr val="121212"/>
                </a:solidFill>
                <a:latin typeface="Arial"/>
                <a:ea typeface="Arial"/>
                <a:cs typeface="Arial"/>
                <a:sym typeface="Arial"/>
              </a:rPr>
              <a:t>Verantwortlichkeit</a:t>
            </a:r>
            <a:r>
              <a:rPr lang="en-GB" sz="2599" b="0" i="0" u="none" strike="noStrike" cap="none" dirty="0">
                <a:solidFill>
                  <a:srgbClr val="121212"/>
                </a:solidFill>
                <a:latin typeface="Arial"/>
                <a:ea typeface="Arial"/>
                <a:cs typeface="Arial"/>
                <a:sym typeface="Arial"/>
              </a:rPr>
              <a:t> der </a:t>
            </a:r>
            <a:r>
              <a:rPr lang="en-GB" sz="2599" b="0" i="0" u="none" strike="noStrike" cap="none" dirty="0" err="1">
                <a:solidFill>
                  <a:srgbClr val="121212"/>
                </a:solidFill>
                <a:latin typeface="Arial"/>
                <a:ea typeface="Arial"/>
                <a:cs typeface="Arial"/>
                <a:sym typeface="Arial"/>
              </a:rPr>
              <a:t>Schüler</a:t>
            </a:r>
            <a:r>
              <a:rPr lang="en-GB" sz="2599" b="0" i="0" u="none" strike="noStrike" cap="none" dirty="0">
                <a:solidFill>
                  <a:srgbClr val="121212"/>
                </a:solidFill>
                <a:latin typeface="Arial"/>
                <a:ea typeface="Arial"/>
                <a:cs typeface="Arial"/>
                <a:sym typeface="Arial"/>
              </a:rPr>
              <a:t> für die Arbeit </a:t>
            </a:r>
            <a:r>
              <a:rPr lang="en-GB" sz="2599" b="0" i="0" u="none" strike="noStrike" cap="none" dirty="0" err="1">
                <a:solidFill>
                  <a:srgbClr val="121212"/>
                </a:solidFill>
                <a:latin typeface="Arial"/>
                <a:ea typeface="Arial"/>
                <a:cs typeface="Arial"/>
                <a:sym typeface="Arial"/>
              </a:rPr>
              <a:t>vor</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dem</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Unterricht</a:t>
            </a:r>
            <a:r>
              <a:rPr lang="en-GB" sz="2599" b="0" i="0" u="none" strike="noStrike" cap="none" dirty="0">
                <a:solidFill>
                  <a:srgbClr val="121212"/>
                </a:solidFill>
                <a:latin typeface="Arial"/>
                <a:ea typeface="Arial"/>
                <a:cs typeface="Arial"/>
                <a:sym typeface="Arial"/>
              </a:rPr>
              <a:t>, die </a:t>
            </a:r>
            <a:r>
              <a:rPr lang="en-GB" sz="2599" b="0" i="0" u="none" strike="noStrike" cap="none" dirty="0" err="1">
                <a:solidFill>
                  <a:srgbClr val="121212"/>
                </a:solidFill>
                <a:latin typeface="Arial"/>
                <a:ea typeface="Arial"/>
                <a:cs typeface="Arial"/>
                <a:sym typeface="Arial"/>
              </a:rPr>
              <a:t>Effektivität</a:t>
            </a:r>
            <a:r>
              <a:rPr lang="en-GB" sz="2599" b="0" i="0" u="none" strike="noStrike" cap="none" dirty="0">
                <a:solidFill>
                  <a:srgbClr val="121212"/>
                </a:solidFill>
                <a:latin typeface="Arial"/>
                <a:ea typeface="Arial"/>
                <a:cs typeface="Arial"/>
                <a:sym typeface="Arial"/>
              </a:rPr>
              <a:t> der </a:t>
            </a:r>
            <a:r>
              <a:rPr lang="en-GB" sz="2599" b="0" i="0" u="none" strike="noStrike" cap="none" dirty="0" err="1">
                <a:solidFill>
                  <a:srgbClr val="121212"/>
                </a:solidFill>
                <a:latin typeface="Arial"/>
                <a:ea typeface="Arial"/>
                <a:cs typeface="Arial"/>
                <a:sym typeface="Arial"/>
              </a:rPr>
              <a:t>Aktivitäten</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im</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Unterricht</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oder</a:t>
            </a:r>
            <a:r>
              <a:rPr lang="en-GB" sz="2599" b="0" i="0" u="none" strike="noStrike" cap="none" dirty="0">
                <a:solidFill>
                  <a:srgbClr val="121212"/>
                </a:solidFill>
                <a:latin typeface="Arial"/>
                <a:ea typeface="Arial"/>
                <a:cs typeface="Arial"/>
                <a:sym typeface="Arial"/>
              </a:rPr>
              <a:t> das </a:t>
            </a:r>
            <a:r>
              <a:rPr lang="en-GB" sz="2599" b="0" i="0" u="none" strike="noStrike" cap="none" dirty="0" err="1">
                <a:solidFill>
                  <a:srgbClr val="121212"/>
                </a:solidFill>
                <a:latin typeface="Arial"/>
                <a:ea typeface="Arial"/>
                <a:cs typeface="Arial"/>
                <a:sym typeface="Arial"/>
              </a:rPr>
              <a:t>Gleichgewicht</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zwischen</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selbstständigem</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Lernen</a:t>
            </a:r>
            <a:r>
              <a:rPr lang="en-GB" sz="2599" b="0" i="0" u="none" strike="noStrike" cap="none" dirty="0">
                <a:solidFill>
                  <a:srgbClr val="121212"/>
                </a:solidFill>
                <a:latin typeface="Arial"/>
                <a:ea typeface="Arial"/>
                <a:cs typeface="Arial"/>
                <a:sym typeface="Arial"/>
              </a:rPr>
              <a:t> und </a:t>
            </a:r>
            <a:r>
              <a:rPr lang="en-GB" sz="2599" b="0" i="0" u="none" strike="noStrike" cap="none" dirty="0" err="1">
                <a:solidFill>
                  <a:srgbClr val="121212"/>
                </a:solidFill>
                <a:latin typeface="Arial"/>
                <a:ea typeface="Arial"/>
                <a:cs typeface="Arial"/>
                <a:sym typeface="Arial"/>
              </a:rPr>
              <a:t>angeleitetem</a:t>
            </a:r>
            <a:r>
              <a:rPr lang="en-GB" sz="2599" b="0" i="0" u="none" strike="noStrike" cap="none" dirty="0">
                <a:solidFill>
                  <a:srgbClr val="121212"/>
                </a:solidFill>
                <a:latin typeface="Arial"/>
                <a:ea typeface="Arial"/>
                <a:cs typeface="Arial"/>
                <a:sym typeface="Arial"/>
              </a:rPr>
              <a:t> </a:t>
            </a:r>
            <a:r>
              <a:rPr lang="en-GB" sz="2599" b="0" i="0" u="none" strike="noStrike" cap="none" dirty="0" err="1">
                <a:solidFill>
                  <a:srgbClr val="121212"/>
                </a:solidFill>
                <a:latin typeface="Arial"/>
                <a:ea typeface="Arial"/>
                <a:cs typeface="Arial"/>
                <a:sym typeface="Arial"/>
              </a:rPr>
              <a:t>Unterricht</a:t>
            </a:r>
            <a:r>
              <a:rPr lang="en-GB" sz="2599" b="0" i="0" u="none" strike="noStrike" cap="none" dirty="0">
                <a:solidFill>
                  <a:srgbClr val="121212"/>
                </a:solidFill>
                <a:latin typeface="Arial"/>
                <a:ea typeface="Arial"/>
                <a:cs typeface="Arial"/>
                <a:sym typeface="Arial"/>
              </a:rPr>
              <a:t>?</a:t>
            </a:r>
            <a:endParaRPr dirty="0"/>
          </a:p>
        </p:txBody>
      </p:sp>
      <p:sp>
        <p:nvSpPr>
          <p:cNvPr id="769" name="Google Shape;769;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2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2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772" name="Google Shape;772;p28"/>
          <p:cNvPicPr preferRelativeResize="0"/>
          <p:nvPr/>
        </p:nvPicPr>
        <p:blipFill rotWithShape="1">
          <a:blip r:embed="rId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682EDE9-3EFD-71E8-E219-E5387776EA4D}"/>
              </a:ext>
            </a:extLst>
          </p:cNvPr>
          <p:cNvPicPr>
            <a:picLocks noChangeAspect="1"/>
          </p:cNvPicPr>
          <p:nvPr/>
        </p:nvPicPr>
        <p:blipFill>
          <a:blip r:embed="rId9"/>
          <a:stretch>
            <a:fillRect/>
          </a:stretch>
        </p:blipFill>
        <p:spPr>
          <a:xfrm>
            <a:off x="2934627" y="9326047"/>
            <a:ext cx="2127074" cy="446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4"/>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Was ist Flipped Classroom?</a:t>
            </a:r>
            <a:endParaRPr sz="5400" b="1" i="0" u="none" strike="noStrike" cap="none">
              <a:solidFill>
                <a:srgbClr val="033C5B"/>
              </a:solidFill>
              <a:latin typeface="Arial"/>
              <a:ea typeface="Arial"/>
              <a:cs typeface="Arial"/>
              <a:sym typeface="Arial"/>
            </a:endParaRPr>
          </a:p>
        </p:txBody>
      </p:sp>
      <p:sp>
        <p:nvSpPr>
          <p:cNvPr id="119" name="Google Shape;119;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
          <p:cNvSpPr txBox="1"/>
          <p:nvPr/>
        </p:nvSpPr>
        <p:spPr>
          <a:xfrm>
            <a:off x="1098886" y="3013680"/>
            <a:ext cx="15299744" cy="4510468"/>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3600" b="0" i="1" u="none" strike="noStrike" cap="none">
                <a:solidFill>
                  <a:srgbClr val="E36C09"/>
                </a:solidFill>
                <a:latin typeface="Arial"/>
                <a:ea typeface="Arial"/>
                <a:cs typeface="Arial"/>
                <a:sym typeface="Arial"/>
              </a:rPr>
              <a:t>Flipped Classroom ist eine Form des gemischten Lernens, bei der die Lernenden zu Hause Online-Vortragsmaterialien lesen oder ansehen, bevor sie an der Interaktion in einem Klassenzimmer teilnehmen.</a:t>
            </a:r>
            <a:endParaRPr sz="3600" b="0" i="1" u="none" strike="noStrike" cap="none">
              <a:solidFill>
                <a:srgbClr val="E36C09"/>
              </a:solidFill>
              <a:latin typeface="Arial"/>
              <a:ea typeface="Arial"/>
              <a:cs typeface="Arial"/>
              <a:sym typeface="Arial"/>
            </a:endParaRPr>
          </a:p>
        </p:txBody>
      </p:sp>
      <p:sp>
        <p:nvSpPr>
          <p:cNvPr id="121" name="Google Shape;121;p4"/>
          <p:cNvSpPr txBox="1"/>
          <p:nvPr/>
        </p:nvSpPr>
        <p:spPr>
          <a:xfrm>
            <a:off x="1116128" y="4879031"/>
            <a:ext cx="15299744" cy="4510468"/>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2800" b="0" i="1" u="none" strike="noStrike" cap="none">
                <a:solidFill>
                  <a:srgbClr val="121212"/>
                </a:solidFill>
                <a:latin typeface="Arial"/>
                <a:ea typeface="Arial"/>
                <a:cs typeface="Arial"/>
                <a:sym typeface="Arial"/>
              </a:rPr>
              <a:t>UNESCO-UNEVOC-Glossar. </a:t>
            </a:r>
            <a:r>
              <a:rPr lang="en-GB" sz="2800" b="0" i="1" u="sng" strike="noStrike" cap="none">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Hier </a:t>
            </a:r>
            <a:r>
              <a:rPr lang="en-GB" sz="2800" b="0" i="1" u="none" strike="noStrike" cap="none">
                <a:solidFill>
                  <a:srgbClr val="121212"/>
                </a:solidFill>
                <a:latin typeface="Arial"/>
                <a:ea typeface="Arial"/>
                <a:cs typeface="Arial"/>
                <a:sym typeface="Arial"/>
              </a:rPr>
              <a:t>verfügbar.</a:t>
            </a:r>
            <a:endParaRPr sz="2800" b="0" i="1" u="none" strike="noStrike" cap="none">
              <a:solidFill>
                <a:srgbClr val="121212"/>
              </a:solidFill>
              <a:latin typeface="Arial"/>
              <a:ea typeface="Arial"/>
              <a:cs typeface="Arial"/>
              <a:sym typeface="Arial"/>
            </a:endParaRPr>
          </a:p>
        </p:txBody>
      </p:sp>
      <p:sp>
        <p:nvSpPr>
          <p:cNvPr id="122" name="Google Shape;12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25" name="Google Shape;125;p4"/>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6091906-7A5A-0AC1-F352-7C76BFD5C4B8}"/>
              </a:ext>
            </a:extLst>
          </p:cNvPr>
          <p:cNvPicPr>
            <a:picLocks noChangeAspect="1"/>
          </p:cNvPicPr>
          <p:nvPr/>
        </p:nvPicPr>
        <p:blipFill>
          <a:blip r:embed="rId7"/>
          <a:stretch>
            <a:fillRect/>
          </a:stretch>
        </p:blipFill>
        <p:spPr>
          <a:xfrm>
            <a:off x="2934627" y="9326047"/>
            <a:ext cx="2127074" cy="446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18"/>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8"/>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Was ist Flipped Classroom?</a:t>
            </a:r>
            <a:endParaRPr sz="5400" b="1" i="0" u="none" strike="noStrike" cap="none">
              <a:solidFill>
                <a:srgbClr val="033C5B"/>
              </a:solidFill>
              <a:latin typeface="Arial"/>
              <a:ea typeface="Arial"/>
              <a:cs typeface="Arial"/>
              <a:sym typeface="Arial"/>
            </a:endParaRPr>
          </a:p>
        </p:txBody>
      </p:sp>
      <p:sp>
        <p:nvSpPr>
          <p:cNvPr id="138" name="Google Shape;138;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9" name="Google Shape;139;p18"/>
          <p:cNvGrpSpPr/>
          <p:nvPr/>
        </p:nvGrpSpPr>
        <p:grpSpPr>
          <a:xfrm>
            <a:off x="5219915" y="2334339"/>
            <a:ext cx="6386179" cy="6386179"/>
            <a:chOff x="4834248" y="0"/>
            <a:chExt cx="6386179" cy="6386179"/>
          </a:xfrm>
        </p:grpSpPr>
        <p:sp>
          <p:nvSpPr>
            <p:cNvPr id="140" name="Google Shape;140;p18"/>
            <p:cNvSpPr/>
            <p:nvPr/>
          </p:nvSpPr>
          <p:spPr>
            <a:xfrm>
              <a:off x="4834248" y="0"/>
              <a:ext cx="6386179" cy="6386179"/>
            </a:xfrm>
            <a:prstGeom prst="quadArrow">
              <a:avLst>
                <a:gd name="adj1" fmla="val 2000"/>
                <a:gd name="adj2" fmla="val 4000"/>
                <a:gd name="adj3" fmla="val 5000"/>
              </a:avLst>
            </a:prstGeom>
            <a:solidFill>
              <a:srgbClr val="FBDC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5249349" y="415101"/>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txBox="1"/>
            <p:nvPr/>
          </p:nvSpPr>
          <p:spPr>
            <a:xfrm>
              <a:off x="5374048" y="539800"/>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Flipped Classroom ist eine umgekehrte Unterrichtsmethode, bei der die traditionellen Unterrichtsaktivitäten außerhalb der Unterrichtszeit durchgeführt werden.</a:t>
              </a:r>
              <a:endParaRPr sz="1600" b="0" i="0" u="none" strike="noStrike" cap="none">
                <a:solidFill>
                  <a:srgbClr val="262626"/>
                </a:solidFill>
                <a:latin typeface="Arial"/>
                <a:ea typeface="Arial"/>
                <a:cs typeface="Arial"/>
                <a:sym typeface="Arial"/>
              </a:endParaRPr>
            </a:p>
          </p:txBody>
        </p:sp>
        <p:sp>
          <p:nvSpPr>
            <p:cNvPr id="143" name="Google Shape;143;p18"/>
            <p:cNvSpPr/>
            <p:nvPr/>
          </p:nvSpPr>
          <p:spPr>
            <a:xfrm>
              <a:off x="8250853" y="415101"/>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txBox="1"/>
            <p:nvPr/>
          </p:nvSpPr>
          <p:spPr>
            <a:xfrm>
              <a:off x="8375552" y="539800"/>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Die Unterrichtszeit ist der Diskussion, der Problemlösung und der Interaktion mit den Schülern gewidmet.</a:t>
              </a:r>
              <a:endParaRPr sz="1600" b="0" i="0" u="none" strike="noStrike" cap="none">
                <a:solidFill>
                  <a:srgbClr val="262626"/>
                </a:solidFill>
                <a:latin typeface="Arial"/>
                <a:ea typeface="Arial"/>
                <a:cs typeface="Arial"/>
                <a:sym typeface="Arial"/>
              </a:endParaRPr>
            </a:p>
          </p:txBody>
        </p:sp>
        <p:sp>
          <p:nvSpPr>
            <p:cNvPr id="145" name="Google Shape;145;p18"/>
            <p:cNvSpPr/>
            <p:nvPr/>
          </p:nvSpPr>
          <p:spPr>
            <a:xfrm>
              <a:off x="5249349" y="3416605"/>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txBox="1"/>
            <p:nvPr/>
          </p:nvSpPr>
          <p:spPr>
            <a:xfrm>
              <a:off x="5374048" y="3541304"/>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Dieser Ansatz ist lernerzentriert und technologiegesteuert und ermöglicht es den Schülern, sich in ihrem eigenen Tempo mit den Inhalten zu beschäftigen.</a:t>
              </a:r>
              <a:endParaRPr sz="1600" b="0" i="0" u="none" strike="noStrike" cap="none">
                <a:solidFill>
                  <a:srgbClr val="262626"/>
                </a:solidFill>
                <a:latin typeface="Arial"/>
                <a:ea typeface="Arial"/>
                <a:cs typeface="Arial"/>
                <a:sym typeface="Arial"/>
              </a:endParaRPr>
            </a:p>
          </p:txBody>
        </p:sp>
        <p:sp>
          <p:nvSpPr>
            <p:cNvPr id="147" name="Google Shape;147;p18"/>
            <p:cNvSpPr/>
            <p:nvPr/>
          </p:nvSpPr>
          <p:spPr>
            <a:xfrm>
              <a:off x="8250853" y="3416605"/>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p:nvPr/>
          </p:nvSpPr>
          <p:spPr>
            <a:xfrm>
              <a:off x="8375552" y="3541304"/>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Umgekehrtes Lernen in der beruflichen Bildung fördert die berufliche Entwicklung durch die Verbesserung kognitiver Fähigkeiten (kritisches Denken, Problemlösung) und emotionaler Zustände (Motivation, Selbstwirksamkeit).</a:t>
              </a:r>
              <a:endParaRPr sz="1600" b="0" i="0" u="none" strike="noStrike" cap="none">
                <a:solidFill>
                  <a:srgbClr val="262626"/>
                </a:solidFill>
                <a:latin typeface="Arial"/>
                <a:ea typeface="Arial"/>
                <a:cs typeface="Arial"/>
                <a:sym typeface="Arial"/>
              </a:endParaRPr>
            </a:p>
          </p:txBody>
        </p:sp>
      </p:grpSp>
      <p:sp>
        <p:nvSpPr>
          <p:cNvPr id="149" name="Google Shape;149;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52" name="Google Shape;152;p18"/>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921328F-89CF-C3D0-C38A-35E81DF5DE13}"/>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22"/>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22"/>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Was ist Flipped Classroom?</a:t>
            </a:r>
            <a:endParaRPr sz="5400" b="1" i="0" u="none" strike="noStrike" cap="none">
              <a:solidFill>
                <a:srgbClr val="033C5B"/>
              </a:solidFill>
              <a:latin typeface="Arial"/>
              <a:ea typeface="Arial"/>
              <a:cs typeface="Arial"/>
              <a:sym typeface="Arial"/>
            </a:endParaRPr>
          </a:p>
        </p:txBody>
      </p:sp>
      <p:sp>
        <p:nvSpPr>
          <p:cNvPr id="165" name="Google Shape;165;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6" name="Google Shape;166;p22" title="The Flipped Classroom Model"/>
          <p:cNvPicPr preferRelativeResize="0"/>
          <p:nvPr/>
        </p:nvPicPr>
        <p:blipFill rotWithShape="1">
          <a:blip r:embed="rId4">
            <a:alphaModFix/>
          </a:blip>
          <a:srcRect/>
          <a:stretch/>
        </p:blipFill>
        <p:spPr>
          <a:xfrm>
            <a:off x="4898409" y="2744741"/>
            <a:ext cx="8491182" cy="4797518"/>
          </a:xfrm>
          <a:prstGeom prst="rect">
            <a:avLst/>
          </a:prstGeom>
          <a:noFill/>
          <a:ln>
            <a:noFill/>
          </a:ln>
        </p:spPr>
      </p:pic>
      <p:sp>
        <p:nvSpPr>
          <p:cNvPr id="167" name="Google Shape;167;p22"/>
          <p:cNvSpPr txBox="1"/>
          <p:nvPr/>
        </p:nvSpPr>
        <p:spPr>
          <a:xfrm>
            <a:off x="4317138" y="7733384"/>
            <a:ext cx="922588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Quelle: </a:t>
            </a:r>
            <a:r>
              <a:rPr lang="en-GB"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GB" sz="1400" b="0" i="1" u="none" strike="noStrike" cap="none">
                <a:solidFill>
                  <a:srgbClr val="000000"/>
                </a:solidFill>
                <a:latin typeface="Arial"/>
                <a:ea typeface="Arial"/>
                <a:cs typeface="Arial"/>
                <a:sym typeface="Arial"/>
              </a:rPr>
              <a:t>//youtu.be/qdKzSq_t8k8?feature=shared </a:t>
            </a:r>
            <a:endParaRPr sz="1400" b="0" i="1" u="none" strike="noStrike" cap="none">
              <a:solidFill>
                <a:srgbClr val="000000"/>
              </a:solidFill>
              <a:latin typeface="Arial"/>
              <a:ea typeface="Arial"/>
              <a:cs typeface="Arial"/>
              <a:sym typeface="Arial"/>
            </a:endParaRPr>
          </a:p>
        </p:txBody>
      </p:sp>
      <p:sp>
        <p:nvSpPr>
          <p:cNvPr id="168" name="Google Shape;168;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71" name="Google Shape;171;p22"/>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C418C63-4C3A-D933-88B8-B04326442B0F}"/>
              </a:ext>
            </a:extLst>
          </p:cNvPr>
          <p:cNvPicPr>
            <a:picLocks noChangeAspect="1"/>
          </p:cNvPicPr>
          <p:nvPr/>
        </p:nvPicPr>
        <p:blipFill>
          <a:blip r:embed="rId8"/>
          <a:stretch>
            <a:fillRect/>
          </a:stretch>
        </p:blipFill>
        <p:spPr>
          <a:xfrm>
            <a:off x="2934627" y="9326047"/>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7"/>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7"/>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Verständnis des Flipped-Classroom-Ansatzes</a:t>
            </a:r>
            <a:endParaRPr sz="5400" b="1" i="0" u="none" strike="noStrike" cap="none">
              <a:solidFill>
                <a:srgbClr val="033C5B"/>
              </a:solidFill>
              <a:latin typeface="Arial"/>
              <a:ea typeface="Arial"/>
              <a:cs typeface="Arial"/>
              <a:sym typeface="Arial"/>
            </a:endParaRPr>
          </a:p>
        </p:txBody>
      </p:sp>
      <p:sp>
        <p:nvSpPr>
          <p:cNvPr id="184" name="Google Shape;184;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7"/>
          <p:cNvSpPr/>
          <p:nvPr/>
        </p:nvSpPr>
        <p:spPr>
          <a:xfrm>
            <a:off x="1178920" y="2772213"/>
            <a:ext cx="15588000" cy="108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Der "Flipped Classroom"-Ansatz kehrt die traditionelle Unterrichtsstruktur um, indem er die Vermittlung von Inhalten außerhalb der Unterrichtszeit verlagert</a:t>
            </a:r>
            <a:endParaRPr sz="2400" b="0" i="0" u="none" strike="noStrike" cap="none">
              <a:solidFill>
                <a:srgbClr val="000000"/>
              </a:solidFill>
              <a:latin typeface="Arial"/>
              <a:ea typeface="Arial"/>
              <a:cs typeface="Arial"/>
              <a:sym typeface="Arial"/>
            </a:endParaRPr>
          </a:p>
        </p:txBody>
      </p:sp>
      <p:sp>
        <p:nvSpPr>
          <p:cNvPr id="186" name="Google Shape;186;p17"/>
          <p:cNvSpPr/>
          <p:nvPr/>
        </p:nvSpPr>
        <p:spPr>
          <a:xfrm>
            <a:off x="818920" y="295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7" name="Google Shape;187;p17"/>
          <p:cNvSpPr/>
          <p:nvPr/>
        </p:nvSpPr>
        <p:spPr>
          <a:xfrm>
            <a:off x="1178920" y="4032213"/>
            <a:ext cx="15588000" cy="108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Detaillierte Aufschlüsselung der umgekehrten Unterrichtsstruktur, wobei die Vorbereitung vor dem Unterricht und das Engagement im Unterricht hervorgehoben werden</a:t>
            </a:r>
            <a:endParaRPr sz="2400" b="0" i="0" u="none" strike="noStrike" cap="none">
              <a:solidFill>
                <a:srgbClr val="000000"/>
              </a:solidFill>
              <a:latin typeface="Arial"/>
              <a:ea typeface="Arial"/>
              <a:cs typeface="Arial"/>
              <a:sym typeface="Arial"/>
            </a:endParaRPr>
          </a:p>
        </p:txBody>
      </p:sp>
      <p:sp>
        <p:nvSpPr>
          <p:cNvPr id="188" name="Google Shape;188;p17"/>
          <p:cNvSpPr/>
          <p:nvPr/>
        </p:nvSpPr>
        <p:spPr>
          <a:xfrm>
            <a:off x="818920" y="421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2</a:t>
            </a:r>
            <a:endParaRPr sz="2600" b="1" i="0" u="none" strike="noStrike" cap="none">
              <a:solidFill>
                <a:schemeClr val="lt1"/>
              </a:solidFill>
              <a:latin typeface="Arial"/>
              <a:ea typeface="Arial"/>
              <a:cs typeface="Arial"/>
              <a:sym typeface="Arial"/>
            </a:endParaRPr>
          </a:p>
        </p:txBody>
      </p:sp>
      <p:sp>
        <p:nvSpPr>
          <p:cNvPr id="189" name="Google Shape;189;p17"/>
          <p:cNvSpPr/>
          <p:nvPr/>
        </p:nvSpPr>
        <p:spPr>
          <a:xfrm>
            <a:off x="1178920" y="5292213"/>
            <a:ext cx="15588000" cy="144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Analyse der Auswirkungen der Verlagerung passiver Lernaktivitäten außerhalb des Klassenzimmers zur Förderung interaktiver und ansprechender Erfahrungen innerhalb der Klasse</a:t>
            </a:r>
            <a:endParaRPr sz="2400" b="0" i="0" u="none" strike="noStrike" cap="none">
              <a:solidFill>
                <a:srgbClr val="000000"/>
              </a:solidFill>
              <a:latin typeface="Arial"/>
              <a:ea typeface="Arial"/>
              <a:cs typeface="Arial"/>
              <a:sym typeface="Arial"/>
            </a:endParaRPr>
          </a:p>
        </p:txBody>
      </p:sp>
      <p:sp>
        <p:nvSpPr>
          <p:cNvPr id="190" name="Google Shape;190;p17"/>
          <p:cNvSpPr/>
          <p:nvPr/>
        </p:nvSpPr>
        <p:spPr>
          <a:xfrm>
            <a:off x="818920" y="565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3</a:t>
            </a:r>
            <a:endParaRPr sz="2600" b="1" i="0" u="none" strike="noStrike" cap="none">
              <a:solidFill>
                <a:schemeClr val="lt1"/>
              </a:solidFill>
              <a:latin typeface="Arial"/>
              <a:ea typeface="Arial"/>
              <a:cs typeface="Arial"/>
              <a:sym typeface="Arial"/>
            </a:endParaRPr>
          </a:p>
        </p:txBody>
      </p:sp>
      <p:sp>
        <p:nvSpPr>
          <p:cNvPr id="191" name="Google Shape;191;p17"/>
          <p:cNvSpPr/>
          <p:nvPr/>
        </p:nvSpPr>
        <p:spPr>
          <a:xfrm>
            <a:off x="1178920" y="6912213"/>
            <a:ext cx="15588000" cy="144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Erläuterung der Rolle der Technologie bei der Erleichterung des umgekehrten Lernens und ihrer Bedeutung für die Förderung von Flexibilität und Anpassungsfähigkeit</a:t>
            </a:r>
            <a:endParaRPr sz="2400" b="0" i="0" u="none" strike="noStrike" cap="none">
              <a:solidFill>
                <a:srgbClr val="000000"/>
              </a:solidFill>
              <a:latin typeface="Arial"/>
              <a:ea typeface="Arial"/>
              <a:cs typeface="Arial"/>
              <a:sym typeface="Arial"/>
            </a:endParaRPr>
          </a:p>
        </p:txBody>
      </p:sp>
      <p:sp>
        <p:nvSpPr>
          <p:cNvPr id="192" name="Google Shape;192;p17"/>
          <p:cNvSpPr/>
          <p:nvPr/>
        </p:nvSpPr>
        <p:spPr>
          <a:xfrm>
            <a:off x="818920" y="727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4</a:t>
            </a:r>
            <a:endParaRPr sz="2600" b="1" i="0" u="none" strike="noStrike" cap="none">
              <a:solidFill>
                <a:schemeClr val="lt1"/>
              </a:solidFill>
              <a:latin typeface="Arial"/>
              <a:ea typeface="Arial"/>
              <a:cs typeface="Arial"/>
              <a:sym typeface="Arial"/>
            </a:endParaRPr>
          </a:p>
        </p:txBody>
      </p:sp>
      <p:sp>
        <p:nvSpPr>
          <p:cNvPr id="193" name="Google Shape;19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96" name="Google Shape;196;p17"/>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827D21D-2CE1-65A5-EC7E-034985BBAE71}"/>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5"/>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Wie funktioniert das? </a:t>
            </a:r>
            <a:endParaRPr sz="5400" b="1" i="0" u="none" strike="noStrike" cap="none">
              <a:solidFill>
                <a:srgbClr val="000000"/>
              </a:solidFill>
              <a:latin typeface="Arial"/>
              <a:ea typeface="Arial"/>
              <a:cs typeface="Arial"/>
              <a:sym typeface="Arial"/>
            </a:endParaRPr>
          </a:p>
        </p:txBody>
      </p:sp>
      <p:sp>
        <p:nvSpPr>
          <p:cNvPr id="209" name="Google Shape;209;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5"/>
          <p:cNvSpPr txBox="1"/>
          <p:nvPr/>
        </p:nvSpPr>
        <p:spPr>
          <a:xfrm>
            <a:off x="1009465" y="2587303"/>
            <a:ext cx="16020000" cy="2325387"/>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1. Vorbereitung auf den Unterricht:</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Die Studierenden erhalten vor dem Unterricht Lehrmaterial. Diese Materialien können aufgezeichnete Vorlesungen, Lektüre, Videos oder Online-Module umfassen.</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Die Schüler setzen sich mit diesen Materialien selbstständig auseinander, in der Regel außerhalb der Unterrichtszeit.</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Ziel ist es, dass sich die Schüler in ihrem eigenen Tempo mit grundlegenden Konzepten und Inhalten vertraut machen und sich so auf die Aktivitäten im Unterricht vorbereiten.</a:t>
            </a:r>
            <a:endParaRPr sz="2400" b="0" i="0" u="none" strike="noStrike" cap="none">
              <a:solidFill>
                <a:schemeClr val="dk1"/>
              </a:solidFill>
              <a:latin typeface="Arial"/>
              <a:ea typeface="Arial"/>
              <a:cs typeface="Arial"/>
              <a:sym typeface="Arial"/>
            </a:endParaRPr>
          </a:p>
        </p:txBody>
      </p:sp>
      <p:sp>
        <p:nvSpPr>
          <p:cNvPr id="211" name="Google Shape;211;p5"/>
          <p:cNvSpPr txBox="1"/>
          <p:nvPr/>
        </p:nvSpPr>
        <p:spPr>
          <a:xfrm>
            <a:off x="997688" y="4912690"/>
            <a:ext cx="16020000" cy="338683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2. Klasseninterne Aktivitäten:</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Die Unterrichtszeit ist aktiven Lernerfahrungen gewidmet, wie zum Beispiel Problemlösungsaufgaben, Gruppendiskussionen und Projektarbeit.</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Anstatt passiv Vorlesungen zu hören, wenden die Studierenden das Gelernte durch praktische Aktivitäten und gemeinsame Übungen an.</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Der Lehrkraft fungiert als Moderator, der die Schüler durch diese Aktivitäten führt und ihnen Feedback gibt, während sie gemeinsam Konzepte erarbeiten und Probleme lösen. </a:t>
            </a:r>
            <a:endParaRPr sz="2400" b="0" i="0" u="none" strike="noStrike" cap="none">
              <a:solidFill>
                <a:schemeClr val="dk1"/>
              </a:solidFill>
              <a:latin typeface="Arial"/>
              <a:ea typeface="Arial"/>
              <a:cs typeface="Arial"/>
              <a:sym typeface="Arial"/>
            </a:endParaRPr>
          </a:p>
        </p:txBody>
      </p:sp>
      <p:sp>
        <p:nvSpPr>
          <p:cNvPr id="212" name="Google Shape;21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15" name="Google Shape;215;p5"/>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49DBCFE-644E-D3A2-701D-822A7BA3F630}"/>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6"/>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Wie funktioniert das? </a:t>
            </a:r>
            <a:endParaRPr sz="5400" b="1" i="0" u="none" strike="noStrike" cap="none">
              <a:solidFill>
                <a:srgbClr val="000000"/>
              </a:solidFill>
              <a:latin typeface="Arial"/>
              <a:ea typeface="Arial"/>
              <a:cs typeface="Arial"/>
              <a:sym typeface="Arial"/>
            </a:endParaRPr>
          </a:p>
        </p:txBody>
      </p:sp>
      <p:sp>
        <p:nvSpPr>
          <p:cNvPr id="228" name="Google Shape;228;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6"/>
          <p:cNvSpPr txBox="1"/>
          <p:nvPr/>
        </p:nvSpPr>
        <p:spPr>
          <a:xfrm>
            <a:off x="830952" y="2463268"/>
            <a:ext cx="16020000" cy="2680231"/>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3. Integration der Technologie:</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Die Technologie spielt im Flipped-Classroom-Modell eine entscheidende Rolle, da sie den Zugang zu Unterrichtsmaterialien erleichtert und interaktive Lernerfahrungen ermöglicht.</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Die Schüler greifen häufig über digitale Plattformen oder Lernmanagementsysteme auf die Materialien zu, die sie vor dem Unterricht benötigen.</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Die Technologie ermöglicht auch Flexibilität bei der Vermittlung von Inhalten, da die Lehrkräfte eine Vielzahl von Multimedia-Ressourcen nutzen können, um verschiedenen Lernstilen gerecht zu werden.</a:t>
            </a:r>
            <a:endParaRPr sz="2400" b="0" i="0" u="none" strike="noStrike" cap="none">
              <a:solidFill>
                <a:schemeClr val="dk1"/>
              </a:solidFill>
              <a:latin typeface="Arial"/>
              <a:ea typeface="Arial"/>
              <a:cs typeface="Arial"/>
              <a:sym typeface="Arial"/>
            </a:endParaRPr>
          </a:p>
        </p:txBody>
      </p:sp>
      <p:sp>
        <p:nvSpPr>
          <p:cNvPr id="230" name="Google Shape;230;p6"/>
          <p:cNvSpPr txBox="1"/>
          <p:nvPr/>
        </p:nvSpPr>
        <p:spPr>
          <a:xfrm>
            <a:off x="792000" y="5143498"/>
            <a:ext cx="16020000" cy="2752329"/>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4. Feedback und Bewertung:</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Klasseninterne Aktivitäten bieten die Möglichkeit für ein unmittelbares Feedback durch den Lehrkraft und die Mitschüler.</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Die Bewertung in einem umgedrehten Klassenzimmer kann formative Bewertungen während der Unterrichtssitzungen und summative Bewertungen umfassen, um das Verständnis der Schüler im Laufe der Zeit zu bewerten.</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Kontinuierliche Feedbackschleifen helfen den Lehrkraftn, die Fortschritte der Schüler zu messen und den Unterricht bei Bedarf anzupassen, um Lernlücken zu schließen.</a:t>
            </a:r>
            <a:endParaRPr sz="2400" b="0" i="0" u="none" strike="noStrike" cap="none">
              <a:solidFill>
                <a:schemeClr val="dk1"/>
              </a:solidFill>
              <a:latin typeface="Arial"/>
              <a:ea typeface="Arial"/>
              <a:cs typeface="Arial"/>
              <a:sym typeface="Arial"/>
            </a:endParaRPr>
          </a:p>
        </p:txBody>
      </p:sp>
      <p:sp>
        <p:nvSpPr>
          <p:cNvPr id="231" name="Google Shape;231;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34" name="Google Shape;234;p6"/>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7029CF3-6D15-1001-2901-8A46C846EC38}"/>
              </a:ext>
            </a:extLst>
          </p:cNvPr>
          <p:cNvPicPr>
            <a:picLocks noChangeAspect="1"/>
          </p:cNvPicPr>
          <p:nvPr/>
        </p:nvPicPr>
        <p:blipFill>
          <a:blip r:embed="rId6"/>
          <a:stretch>
            <a:fillRect/>
          </a:stretch>
        </p:blipFill>
        <p:spPr>
          <a:xfrm>
            <a:off x="2934627" y="9326047"/>
            <a:ext cx="2127074" cy="446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19"/>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7" name="Google Shape;247;p19" descr="A poster with text on it&#10;&#10;Description automatically generated with medium confidence"/>
          <p:cNvPicPr preferRelativeResize="0"/>
          <p:nvPr/>
        </p:nvPicPr>
        <p:blipFill rotWithShape="1">
          <a:blip r:embed="rId4">
            <a:alphaModFix/>
          </a:blip>
          <a:srcRect/>
          <a:stretch/>
        </p:blipFill>
        <p:spPr>
          <a:xfrm>
            <a:off x="3220815" y="2625462"/>
            <a:ext cx="11090370" cy="5545185"/>
          </a:xfrm>
          <a:prstGeom prst="rect">
            <a:avLst/>
          </a:prstGeom>
          <a:noFill/>
          <a:ln>
            <a:noFill/>
          </a:ln>
        </p:spPr>
      </p:pic>
      <p:sp>
        <p:nvSpPr>
          <p:cNvPr id="248" name="Google Shape;248;p19"/>
          <p:cNvSpPr txBox="1"/>
          <p:nvPr/>
        </p:nvSpPr>
        <p:spPr>
          <a:xfrm>
            <a:off x="818920" y="8153568"/>
            <a:ext cx="15299744" cy="650499"/>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2000" b="0" i="1" u="none" strike="noStrike" cap="none">
                <a:solidFill>
                  <a:srgbClr val="121212"/>
                </a:solidFill>
                <a:latin typeface="Arial"/>
                <a:ea typeface="Arial"/>
                <a:cs typeface="Arial"/>
                <a:sym typeface="Arial"/>
              </a:rPr>
              <a:t>Quelle: Flipped Learning Modell und die Entwicklung von Talenten in der Schule. </a:t>
            </a:r>
            <a:r>
              <a:rPr lang="en-GB" sz="2000" b="0" i="1" u="sng" strike="noStrike" cap="none">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Hier </a:t>
            </a:r>
            <a:r>
              <a:rPr lang="en-GB" sz="2000" b="0" i="1" u="none" strike="noStrike" cap="none">
                <a:solidFill>
                  <a:srgbClr val="121212"/>
                </a:solidFill>
                <a:latin typeface="Arial"/>
                <a:ea typeface="Arial"/>
                <a:cs typeface="Arial"/>
                <a:sym typeface="Arial"/>
              </a:rPr>
              <a:t>verfügbar.</a:t>
            </a:r>
            <a:endParaRPr sz="2000" b="0" i="1" u="none" strike="noStrike" cap="none">
              <a:solidFill>
                <a:srgbClr val="121212"/>
              </a:solidFill>
              <a:latin typeface="Arial"/>
              <a:ea typeface="Arial"/>
              <a:cs typeface="Arial"/>
              <a:sym typeface="Arial"/>
            </a:endParaRPr>
          </a:p>
        </p:txBody>
      </p:sp>
      <p:sp>
        <p:nvSpPr>
          <p:cNvPr id="249" name="Google Shape;249;p19"/>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Wie funktioniert das? </a:t>
            </a:r>
            <a:endParaRPr sz="5400" b="1" i="0" u="none" strike="noStrike" cap="none">
              <a:solidFill>
                <a:srgbClr val="000000"/>
              </a:solidFill>
              <a:latin typeface="Arial"/>
              <a:ea typeface="Arial"/>
              <a:cs typeface="Arial"/>
              <a:sym typeface="Arial"/>
            </a:endParaRPr>
          </a:p>
        </p:txBody>
      </p:sp>
      <p:sp>
        <p:nvSpPr>
          <p:cNvPr id="250" name="Google Shape;250;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53" name="Google Shape;253;p19"/>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CEB1ACC-008F-F168-6073-E03E9361A5FD}"/>
              </a:ext>
            </a:extLst>
          </p:cNvPr>
          <p:cNvPicPr>
            <a:picLocks noChangeAspect="1"/>
          </p:cNvPicPr>
          <p:nvPr/>
        </p:nvPicPr>
        <p:blipFill>
          <a:blip r:embed="rId8"/>
          <a:stretch>
            <a:fillRect/>
          </a:stretch>
        </p:blipFill>
        <p:spPr>
          <a:xfrm>
            <a:off x="2934627" y="9326047"/>
            <a:ext cx="2127074" cy="446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3852</Words>
  <Application>Microsoft Office PowerPoint</Application>
  <PresentationFormat>Custom</PresentationFormat>
  <Paragraphs>235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dc:creator>
  <cp:keywords>, docId:C154D46DD3ED37952C044DE4FE17BE98</cp:keywords>
  <cp:lastModifiedBy>Sotiria Tsalamani</cp:lastModifiedBy>
  <cp:revision>3</cp:revision>
  <dcterms:created xsi:type="dcterms:W3CDTF">2006-08-16T00:00:00Z</dcterms:created>
  <dcterms:modified xsi:type="dcterms:W3CDTF">2024-11-08T10:38:55Z</dcterms:modified>
</cp:coreProperties>
</file>