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bnX/9giKgd25yrvfnvdH6Gh9B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195b35e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c195b35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0dc6ac86c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30dc6ac86c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195b35e4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g2c195b35e4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d87ff6c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g30d87ff6c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dc6ac8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30dc6ac8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dc6ac86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30dc6ac86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dc6ac86c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30dc6ac86c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dc6ac86c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30dc6ac86c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dc6ac86c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30dc6ac86c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www.maastrichtuniversity.nl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hyperlink" Target="https://etwinning.es/en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hyperlink" Target="https://epale.ec.europa.eu/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195b35e42_0_0"/>
          <p:cNvSpPr txBox="1"/>
          <p:nvPr/>
        </p:nvSpPr>
        <p:spPr>
          <a:xfrm>
            <a:off x="1028700" y="2535064"/>
            <a:ext cx="92592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MODUL 1 - Einführung in Blended Learning und kollaborative Lehrmethoden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Einheit 4 - Bewährte Praktiken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c195b35e42_0_0"/>
          <p:cNvSpPr/>
          <p:nvPr/>
        </p:nvSpPr>
        <p:spPr>
          <a:xfrm rot="10800000">
            <a:off x="9676347" y="-1917767"/>
            <a:ext cx="10302875" cy="10259608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6" name="Google Shape;86;g2c195b35e42_0_0"/>
          <p:cNvSpPr/>
          <p:nvPr/>
        </p:nvSpPr>
        <p:spPr>
          <a:xfrm rot="-5400000">
            <a:off x="13579267" y="5176268"/>
            <a:ext cx="5048250" cy="5173214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7" name="Google Shape;87;g2c195b35e42_0_0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8" name="Google Shape;88;g2c195b35e42_0_0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9" name="Google Shape;89;g2c195b35e42_0_0"/>
          <p:cNvSpPr txBox="1"/>
          <p:nvPr/>
        </p:nvSpPr>
        <p:spPr>
          <a:xfrm>
            <a:off x="1028700" y="963481"/>
            <a:ext cx="11295300" cy="130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lang="en-US" sz="3499" b="0" i="0" u="none" strike="noStrike" cap="none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CollaboratiVET-Lehrplan</a:t>
            </a:r>
            <a:r>
              <a:rPr lang="en-US" sz="3499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3499" b="0" i="0" u="none" strike="noStrike" cap="none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Lehrkraft</a:t>
            </a:r>
            <a:r>
              <a:rPr lang="tr-TR" sz="3499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499" b="0" i="0" u="none" strike="noStrike" cap="none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Ausbilder</a:t>
            </a:r>
            <a:r>
              <a:rPr lang="tr-TR" sz="3499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499" b="0" i="0" u="none" strike="noStrike" cap="none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Erzieher</a:t>
            </a:r>
            <a:r>
              <a:rPr lang="en-US" sz="3499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in der </a:t>
            </a:r>
            <a:r>
              <a:rPr lang="en-US" sz="3499" b="0" i="0" u="none" strike="noStrike" cap="none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beruflichen</a:t>
            </a:r>
            <a:r>
              <a:rPr lang="en-US" sz="3499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b="0" i="0" u="none" strike="noStrike" cap="none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3499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c195b35e42_0_0"/>
          <p:cNvSpPr txBox="1"/>
          <p:nvPr/>
        </p:nvSpPr>
        <p:spPr>
          <a:xfrm>
            <a:off x="4325513" y="9144970"/>
            <a:ext cx="6720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6;p1">
            <a:extLst>
              <a:ext uri="{FF2B5EF4-FFF2-40B4-BE49-F238E27FC236}">
                <a16:creationId xmlns:a16="http://schemas.microsoft.com/office/drawing/2014/main" id="{A81B1CDF-4FC4-FE8C-E862-E05AF12101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EBC628E-865E-BDA4-B26A-66D8D07E06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27143" y="1550173"/>
            <a:ext cx="6203938" cy="737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/>
          <p:nvPr/>
        </p:nvSpPr>
        <p:spPr>
          <a:xfrm>
            <a:off x="0" y="0"/>
            <a:ext cx="9144000" cy="880406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0" y="1157630"/>
            <a:ext cx="9144000" cy="7646437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27" name="Google Shape;227;p5"/>
          <p:cNvSpPr/>
          <p:nvPr/>
        </p:nvSpPr>
        <p:spPr>
          <a:xfrm flipH="1">
            <a:off x="-117412" y="645310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28" name="Google Shape;228;p5"/>
          <p:cNvSpPr/>
          <p:nvPr/>
        </p:nvSpPr>
        <p:spPr>
          <a:xfrm rot="10800000" flipH="1">
            <a:off x="5310106" y="0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29" name="Google Shape;229;p5"/>
          <p:cNvSpPr txBox="1"/>
          <p:nvPr/>
        </p:nvSpPr>
        <p:spPr>
          <a:xfrm>
            <a:off x="9613825" y="685850"/>
            <a:ext cx="80544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Universität Maastricht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9613827" y="5273588"/>
            <a:ext cx="7737300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50" b="1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US" sz="2750" b="0" i="0" u="sng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https://www.maastrichtuniversity.nl/</a:t>
            </a: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13825" y="3621778"/>
            <a:ext cx="6773800" cy="21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00B7702C-9829-DE02-71D4-4D709587D387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2CF7FD03-9A4B-F06F-6FCD-EC0FF87DCDB8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73FCACEC-E556-CE7D-D99D-FD1C98447C1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7E4CF5BA-E721-1C44-E556-E0BA5447D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/>
          <p:nvPr/>
        </p:nvSpPr>
        <p:spPr>
          <a:xfrm>
            <a:off x="734019" y="1789147"/>
            <a:ext cx="141780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lang="en-US" sz="87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eTwinning Schulen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17044742" y="-150232"/>
            <a:ext cx="1246758" cy="895429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44" name="Google Shape;244;p6"/>
          <p:cNvSpPr/>
          <p:nvPr/>
        </p:nvSpPr>
        <p:spPr>
          <a:xfrm rot="10800000" flipH="1">
            <a:off x="16406647" y="0"/>
            <a:ext cx="1884854" cy="1884854"/>
          </a:xfrm>
          <a:custGeom>
            <a:avLst/>
            <a:gdLst/>
            <a:ahLst/>
            <a:cxnLst/>
            <a:rect l="l" t="t" r="r" b="b"/>
            <a:pathLst>
              <a:path w="1884854" h="1884854" extrusionOk="0">
                <a:moveTo>
                  <a:pt x="1884854" y="0"/>
                </a:moveTo>
                <a:lnTo>
                  <a:pt x="0" y="0"/>
                </a:lnTo>
                <a:lnTo>
                  <a:pt x="0" y="1884854"/>
                </a:lnTo>
                <a:lnTo>
                  <a:pt x="1884854" y="1884854"/>
                </a:lnTo>
                <a:lnTo>
                  <a:pt x="18848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45" name="Google Shape;245;p6"/>
          <p:cNvSpPr txBox="1"/>
          <p:nvPr/>
        </p:nvSpPr>
        <p:spPr>
          <a:xfrm>
            <a:off x="734025" y="7695675"/>
            <a:ext cx="15255300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50" b="0" i="0" u="none" strike="noStrike" cap="none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US" sz="2750" b="0" i="0" u="sng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sz="275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//etwinning.es/en/ </a:t>
            </a: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597" y="3597550"/>
            <a:ext cx="10543468" cy="432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121743BB-B8DB-1B7A-AB46-04DA96AEBBAD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DEE49C93-E362-12BE-E513-5FB9DF3F0B4F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393CC034-05B0-D6D2-5D59-B1018287147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F55B03E-EAE7-A4F5-549E-8111BA87FF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"/>
          <p:cNvSpPr txBox="1"/>
          <p:nvPr/>
        </p:nvSpPr>
        <p:spPr>
          <a:xfrm>
            <a:off x="3058700" y="773900"/>
            <a:ext cx="14292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Nützliche Tools und Technologien für den kollaborativen Unterricht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60" name="Google Shape;260;p7"/>
          <p:cNvSpPr txBox="1"/>
          <p:nvPr/>
        </p:nvSpPr>
        <p:spPr>
          <a:xfrm>
            <a:off x="3058700" y="3630250"/>
            <a:ext cx="8968500" cy="4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3050" b="1" i="0" u="none" strike="noStrike" cap="none">
                <a:solidFill>
                  <a:srgbClr val="121212"/>
                </a:solidFill>
              </a:rPr>
              <a:t>Kommunikation und Kollaboration:</a:t>
            </a:r>
            <a:endParaRPr sz="3050" b="1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Virtuelle Lernplattformen (LMS</a:t>
            </a:r>
            <a:r>
              <a:rPr lang="en-US" sz="2750">
                <a:solidFill>
                  <a:srgbClr val="121212"/>
                </a:solidFill>
              </a:rPr>
              <a:t>): </a:t>
            </a:r>
            <a:r>
              <a:rPr lang="en-US" sz="2750">
                <a:solidFill>
                  <a:srgbClr val="1F1F1F"/>
                </a:solidFill>
              </a:rPr>
              <a:t>Moodle, Google Classroom, Edmodo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Werkzeuge für Videokonferenzen: </a:t>
            </a:r>
            <a:r>
              <a:rPr lang="en-US" sz="2750">
                <a:solidFill>
                  <a:srgbClr val="1F1F1F"/>
                </a:solidFill>
              </a:rPr>
              <a:t>Zoom, Google Meet, Microsoft Teams</a:t>
            </a:r>
            <a:endParaRPr sz="2750"/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Instant-Messaging-Tools: </a:t>
            </a:r>
            <a:r>
              <a:rPr lang="en-US" sz="2750">
                <a:solidFill>
                  <a:srgbClr val="1F1F1F"/>
                </a:solidFill>
              </a:rPr>
              <a:t>WhatsApp, Telegram, Slack.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Projekt-Management-Tools: </a:t>
            </a:r>
            <a:r>
              <a:rPr lang="en-US" sz="2750">
                <a:solidFill>
                  <a:srgbClr val="1F1F1F"/>
                </a:solidFill>
              </a:rPr>
              <a:t>Trello, Asana, Monday.com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i="0" u="none" strike="noStrike" cap="none">
              <a:solidFill>
                <a:srgbClr val="121212"/>
              </a:solidFill>
            </a:endParaRPr>
          </a:p>
        </p:txBody>
      </p:sp>
      <p:sp>
        <p:nvSpPr>
          <p:cNvPr id="264" name="Google Shape;264;p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7487" y="3802475"/>
            <a:ext cx="4660772" cy="39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"/>
          <p:cNvSpPr txBox="1"/>
          <p:nvPr/>
        </p:nvSpPr>
        <p:spPr>
          <a:xfrm>
            <a:off x="12284663" y="7982300"/>
            <a:ext cx="5066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https://www.freepik.es/foto-gratis/concepto-conexion-chat-video-amigos-grupo_16437931.htm#fromView=search&amp;page=1&amp;position=1&amp;uuid=434d89ec-4b4b-463b-a8be-1652a76ba7d8</a:t>
            </a:r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C87C5EAC-CBDB-5A6E-5EAA-247906E87E0C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647D36B1-7D9E-5C8A-44C6-1B31CC8B1181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362866E6-93DE-7C82-FADF-514F490513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47E86B9-E55E-02E9-113C-4000D996C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dc6ac86cb_0_84"/>
          <p:cNvSpPr txBox="1"/>
          <p:nvPr/>
        </p:nvSpPr>
        <p:spPr>
          <a:xfrm>
            <a:off x="3058700" y="773900"/>
            <a:ext cx="14292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Nützliche Tools und Technologien für den kollaborativen Unterricht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0dc6ac86cb_0_84"/>
          <p:cNvSpPr/>
          <p:nvPr/>
        </p:nvSpPr>
        <p:spPr>
          <a:xfrm>
            <a:off x="-130877" y="-38241"/>
            <a:ext cx="2766900" cy="52185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0dc6ac86cb_0_84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74" name="Google Shape;274;g30dc6ac86cb_0_84"/>
          <p:cNvSpPr/>
          <p:nvPr/>
        </p:nvSpPr>
        <p:spPr>
          <a:xfrm>
            <a:off x="-130877" y="5143500"/>
            <a:ext cx="2766900" cy="36654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0dc6ac86cb_0_84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79" name="Google Shape;279;g30dc6ac86cb_0_84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0dc6ac86cb_0_84"/>
          <p:cNvSpPr txBox="1"/>
          <p:nvPr/>
        </p:nvSpPr>
        <p:spPr>
          <a:xfrm>
            <a:off x="3058700" y="3165389"/>
            <a:ext cx="9123000" cy="558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3050" b="1" i="0" u="none" strike="noStrike" cap="none" dirty="0" err="1">
                <a:solidFill>
                  <a:srgbClr val="121212"/>
                </a:solidFill>
              </a:rPr>
              <a:t>Inhalte</a:t>
            </a:r>
            <a:r>
              <a:rPr lang="en-US" sz="3050" b="1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3050" b="1" i="0" u="none" strike="noStrike" cap="none" dirty="0" err="1">
                <a:solidFill>
                  <a:srgbClr val="121212"/>
                </a:solidFill>
              </a:rPr>
              <a:t>teilen</a:t>
            </a:r>
            <a:r>
              <a:rPr lang="en-US" sz="3050" b="1" i="0" u="none" strike="noStrike" cap="none" dirty="0">
                <a:solidFill>
                  <a:srgbClr val="121212"/>
                </a:solidFill>
              </a:rPr>
              <a:t> und </a:t>
            </a:r>
            <a:r>
              <a:rPr lang="en-US" sz="3050" b="1" i="0" u="none" strike="noStrike" cap="none" dirty="0" err="1">
                <a:solidFill>
                  <a:srgbClr val="121212"/>
                </a:solidFill>
              </a:rPr>
              <a:t>erstellen</a:t>
            </a:r>
            <a:r>
              <a:rPr lang="en-US" sz="3050" b="1" i="0" u="none" strike="noStrike" cap="none" dirty="0">
                <a:solidFill>
                  <a:srgbClr val="121212"/>
                </a:solidFill>
              </a:rPr>
              <a:t>:</a:t>
            </a:r>
            <a:endParaRPr sz="3050" b="1" i="0" u="none" strike="noStrike" cap="none" dirty="0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 dirty="0">
                <a:solidFill>
                  <a:srgbClr val="121212"/>
                </a:solidFill>
              </a:rPr>
              <a:t>Cloud-Speicher-Tools: </a:t>
            </a:r>
            <a:r>
              <a:rPr lang="en-US" sz="2750" dirty="0">
                <a:solidFill>
                  <a:srgbClr val="1F1F1F"/>
                </a:solidFill>
              </a:rPr>
              <a:t>Google Drive, Dropbox, OneDrive</a:t>
            </a:r>
            <a:endParaRPr sz="2750" i="0" u="none" strike="noStrike" cap="none" dirty="0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 dirty="0">
                <a:solidFill>
                  <a:srgbClr val="121212"/>
                </a:solidFill>
              </a:rPr>
              <a:t>Tools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zur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gemeinsamen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Dokumentenerstellung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: </a:t>
            </a:r>
            <a:r>
              <a:rPr lang="en-US" sz="2750" dirty="0">
                <a:solidFill>
                  <a:srgbClr val="1F1F1F"/>
                </a:solidFill>
              </a:rPr>
              <a:t>Google Docs, Microsoft Word Online, Zoho Writer</a:t>
            </a:r>
            <a:endParaRPr sz="2750" i="0" u="none" strike="noStrike" cap="none" dirty="0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 dirty="0">
                <a:solidFill>
                  <a:srgbClr val="121212"/>
                </a:solidFill>
              </a:rPr>
              <a:t>Tools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zur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Erstellung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von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Präsentationen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: </a:t>
            </a:r>
            <a:r>
              <a:rPr lang="en-US" sz="2750" dirty="0">
                <a:solidFill>
                  <a:srgbClr val="1F1F1F"/>
                </a:solidFill>
              </a:rPr>
              <a:t>Google Slides, Microsoft PowerPoint Online, Zoho Show</a:t>
            </a:r>
            <a:endParaRPr sz="2750" i="0" u="none" strike="noStrike" cap="none" dirty="0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 dirty="0">
                <a:solidFill>
                  <a:srgbClr val="121212"/>
                </a:solidFill>
              </a:rPr>
              <a:t>Tools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zur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Erstellung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interaktiver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Whiteboards: </a:t>
            </a:r>
            <a:r>
              <a:rPr lang="en-US" sz="2750" dirty="0">
                <a:solidFill>
                  <a:srgbClr val="1F1F1F"/>
                </a:solidFill>
              </a:rPr>
              <a:t>Miro, Explain Everything, </a:t>
            </a:r>
            <a:r>
              <a:rPr lang="en-US" sz="2750" dirty="0" err="1">
                <a:solidFill>
                  <a:srgbClr val="1F1F1F"/>
                </a:solidFill>
              </a:rPr>
              <a:t>Limnu</a:t>
            </a:r>
            <a:endParaRPr sz="2750" i="0" u="none" strike="noStrike" cap="none" dirty="0">
              <a:solidFill>
                <a:srgbClr val="121212"/>
              </a:solidFill>
            </a:endParaRPr>
          </a:p>
        </p:txBody>
      </p:sp>
      <p:pic>
        <p:nvPicPr>
          <p:cNvPr id="281" name="Google Shape;281;g30dc6ac86cb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08350" y="3615450"/>
            <a:ext cx="5801498" cy="386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0dc6ac86cb_0_84"/>
          <p:cNvSpPr txBox="1"/>
          <p:nvPr/>
        </p:nvSpPr>
        <p:spPr>
          <a:xfrm>
            <a:off x="12181700" y="7779450"/>
            <a:ext cx="5801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https://www.freepik.es/vector-gratis/carga-imagen-pagina-destino-concepto_5757091.htm#fromView=search&amp;page=1&amp;position=10&amp;uuid=c670ce8a-d43b-4824-899b-e49a8b77897f</a:t>
            </a:r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0AAEC584-A9F5-759F-2682-F6F12097F388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F98F9F82-E5A8-C149-CDFE-79A2B985F38B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002DE77F-C570-07AF-100B-5BA798999BD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68AB6921-9C69-5E0C-459E-E95BA7D985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195b35e42_0_94"/>
          <p:cNvSpPr txBox="1"/>
          <p:nvPr/>
        </p:nvSpPr>
        <p:spPr>
          <a:xfrm>
            <a:off x="3058700" y="773900"/>
            <a:ext cx="14292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Nützliche Tools und Technologien für den kollaborativen Unterricht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c195b35e42_0_94"/>
          <p:cNvSpPr/>
          <p:nvPr/>
        </p:nvSpPr>
        <p:spPr>
          <a:xfrm>
            <a:off x="-130877" y="-38241"/>
            <a:ext cx="2766900" cy="52185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c195b35e42_0_94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90" name="Google Shape;290;g2c195b35e42_0_94"/>
          <p:cNvSpPr/>
          <p:nvPr/>
        </p:nvSpPr>
        <p:spPr>
          <a:xfrm>
            <a:off x="-130877" y="5143500"/>
            <a:ext cx="2766900" cy="36654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c195b35e42_0_94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92" name="Google Shape;292;g2c195b35e42_0_94"/>
          <p:cNvSpPr txBox="1"/>
          <p:nvPr/>
        </p:nvSpPr>
        <p:spPr>
          <a:xfrm>
            <a:off x="3058700" y="3630250"/>
            <a:ext cx="7195800" cy="4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3050" b="1" i="0" u="none" strike="noStrike" cap="none">
                <a:solidFill>
                  <a:srgbClr val="121212"/>
                </a:solidFill>
              </a:rPr>
              <a:t>Bewertung und Feedback:</a:t>
            </a:r>
            <a:endParaRPr sz="3050" b="1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Tools zur Erstellung von Formularen und Umfragen: </a:t>
            </a:r>
            <a:r>
              <a:rPr lang="en-US" sz="2750">
                <a:solidFill>
                  <a:srgbClr val="1F1F1F"/>
                </a:solidFill>
              </a:rPr>
              <a:t>Google Forms, SurveyMonkey, Typeform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Online-Rubrikentools: </a:t>
            </a:r>
            <a:r>
              <a:rPr lang="en-US" sz="2750">
                <a:solidFill>
                  <a:srgbClr val="1F1F1F"/>
                </a:solidFill>
              </a:rPr>
              <a:t>Rubistar, ClassDojo, EasyRubric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Werkzeuge für digitale Portfolios: </a:t>
            </a:r>
            <a:r>
              <a:rPr lang="en-US" sz="2750">
                <a:solidFill>
                  <a:srgbClr val="1F1F1F"/>
                </a:solidFill>
              </a:rPr>
              <a:t>Mahara, Google Sites, Wix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i="0" u="none" strike="noStrike" cap="none">
              <a:solidFill>
                <a:srgbClr val="121212"/>
              </a:solidFill>
            </a:endParaRPr>
          </a:p>
        </p:txBody>
      </p:sp>
      <p:sp>
        <p:nvSpPr>
          <p:cNvPr id="296" name="Google Shape;296;g2c195b35e42_0_94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2c195b35e42_0_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72300" y="3522088"/>
            <a:ext cx="7195873" cy="47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c195b35e42_0_94"/>
          <p:cNvSpPr txBox="1"/>
          <p:nvPr/>
        </p:nvSpPr>
        <p:spPr>
          <a:xfrm>
            <a:off x="10307788" y="8266750"/>
            <a:ext cx="752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https://www.freepik.es/foto-gratis/arreglo-vista-superior-diferentes-emociones_12558018.htm#fromView=search&amp;page=1&amp;position=1&amp;uuid=198d6aa5-96e7-426a-b63f-df05ce011045</a:t>
            </a:r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25846B6F-716D-5E7A-BC92-519C077E5AEC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71FF1FAA-93CA-A3F0-F4DB-D15DAF27CE56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208DD746-33F1-B7BC-BA65-E3E9B4A0D20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858FFCF-6E0A-6ACB-2387-EF3122EED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0d87ff6cf2_0_0"/>
          <p:cNvSpPr txBox="1"/>
          <p:nvPr/>
        </p:nvSpPr>
        <p:spPr>
          <a:xfrm>
            <a:off x="3058700" y="773900"/>
            <a:ext cx="14292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Nützliche Tools und Technologien für den kollaborativen Unterricht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0d87ff6cf2_0_0"/>
          <p:cNvSpPr/>
          <p:nvPr/>
        </p:nvSpPr>
        <p:spPr>
          <a:xfrm>
            <a:off x="-130877" y="-38241"/>
            <a:ext cx="2766900" cy="52185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0d87ff6cf2_0_0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06" name="Google Shape;306;g30d87ff6cf2_0_0"/>
          <p:cNvSpPr/>
          <p:nvPr/>
        </p:nvSpPr>
        <p:spPr>
          <a:xfrm>
            <a:off x="-130877" y="5143500"/>
            <a:ext cx="2766900" cy="36654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0d87ff6cf2_0_0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1" name="Google Shape;311;g30d87ff6cf2_0_0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0d87ff6cf2_0_0"/>
          <p:cNvSpPr txBox="1"/>
          <p:nvPr/>
        </p:nvSpPr>
        <p:spPr>
          <a:xfrm>
            <a:off x="3229800" y="3686575"/>
            <a:ext cx="6603900" cy="3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 ist wichtig, dies zu berücksichtigen: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Benutzerfreundlichkeit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Erreichbarkeit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Sicherheit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Kosten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0d87ff6cf2_0_0"/>
          <p:cNvSpPr/>
          <p:nvPr/>
        </p:nvSpPr>
        <p:spPr>
          <a:xfrm>
            <a:off x="14148424" y="5432775"/>
            <a:ext cx="2358052" cy="2057400"/>
          </a:xfrm>
          <a:custGeom>
            <a:avLst/>
            <a:gdLst/>
            <a:ahLst/>
            <a:cxnLst/>
            <a:rect l="l" t="t" r="r" b="b"/>
            <a:pathLst>
              <a:path w="2358052" h="2057400" extrusionOk="0">
                <a:moveTo>
                  <a:pt x="0" y="0"/>
                </a:moveTo>
                <a:lnTo>
                  <a:pt x="2358052" y="0"/>
                </a:lnTo>
                <a:lnTo>
                  <a:pt x="23580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B19BF7C3-CC39-0C81-2047-5854C147FFED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6CB95FFD-C8FA-F830-6428-7BDF67E63817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103A3068-77E7-7B4A-5204-6BB8B82BB4A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4106581-9955-E0BA-C132-F76E714F0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20" name="Google Shape;320;p9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24" name="Google Shape;324;p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15500902" y="4259543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26" name="Google Shape;326;p9"/>
          <p:cNvSpPr txBox="1"/>
          <p:nvPr/>
        </p:nvSpPr>
        <p:spPr>
          <a:xfrm>
            <a:off x="3058697" y="773904"/>
            <a:ext cx="13265244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Reflexion</a:t>
            </a:r>
            <a:r>
              <a:rPr lang="tr-TR" sz="6999" dirty="0">
                <a:solidFill>
                  <a:srgbClr val="033C5B"/>
                </a:solidFill>
              </a:rPr>
              <a:t>sa</a:t>
            </a:r>
            <a:r>
              <a:rPr lang="en-US" sz="6999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ktivität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3058700" y="2006525"/>
            <a:ext cx="12309000" cy="663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Überlegen Sie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welche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bewährten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Verfahren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Blended-Learning-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Modelle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welche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Beispiele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gibt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Überlegen Sie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folgenden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Fragen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2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trägt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regelmäßige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Kommunikation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zwischen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Lehrkräften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Schülern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Eltern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zum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Erfolg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zur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Unterstützung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Schüler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Welche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effektiven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Strategien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gibt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es für die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Aufrechterhaltung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offener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Kommunikationskanäle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gemischten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Lernumgebungen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2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Warum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kontinuierliches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Lernen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Lehrkräfte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wichtig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um Blended-Learning-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Praktiken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effektiv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umzusetzen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 Wie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Weiterbildungsangebote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wie Workshops, Online-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Kurse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Peer-Mentoring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Lehrkräfte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Anpassung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an die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Anforderungen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eines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gemischten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Klassenzimmers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unterstützen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2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Betrachten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Sie die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Beispiele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nützliche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Tools und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Technologien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kollaborativen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Unterricht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die in den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Informationen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aufgeführt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sind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Wie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diese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Tools die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Kommunikation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Zusammenarbeit,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Bewertung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das Feedback in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gemischten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Lernumgebungen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verbessern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Welche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Kriterien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sollten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Pädagogen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Auswahl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von Tools und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Technologien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ihren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spezifischen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Bildungskontext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berücksichtigen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2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419A864F-5BF8-0AF6-53F9-EA97276467AC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A781830C-38C0-46D5-43A5-5B42A59B7F06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324AD676-871B-4862-17FC-D4EAA63EFDD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5500B0BA-4F21-4218-5238-4925C85C9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028700" y="827483"/>
            <a:ext cx="6990285" cy="196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Lernziele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028700" y="2258982"/>
            <a:ext cx="7536977" cy="791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8" marR="0" lvl="1" indent="-299147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und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Verständnis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verschiedenen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Blended-Learning-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8" marR="0" lvl="1" indent="-299147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am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geeignete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Blended-Learning-Modell für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bestimmten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Fall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auswählen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Berücksichtigung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Bedürfnisse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Lernenden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verfügbaren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Ressourcen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der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Lernziele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322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Digitale Werkzeuge und Plattformen nutzen, um Kommunikation, Zusammenarbeit und individualisiertes Lernen zu erleichtern</a:t>
            </a:r>
            <a:endParaRPr lang="de-DE" sz="2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322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Ermittlung bewährter Verfahren für Blended Learning</a:t>
            </a:r>
            <a:endParaRPr lang="de-DE" sz="2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322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Verständnis für die Bedeutung von Planung und Organisation beim Blended Learning</a:t>
            </a:r>
            <a:endParaRPr lang="de-DE" sz="2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8" marR="0" lvl="1" indent="-299147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endParaRPr sz="2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1" name="Google Shape;101;p2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6" r="-37486"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2" name="Google Shape;96;p1">
            <a:extLst>
              <a:ext uri="{FF2B5EF4-FFF2-40B4-BE49-F238E27FC236}">
                <a16:creationId xmlns:a16="http://schemas.microsoft.com/office/drawing/2014/main" id="{5209B42E-486F-B6F3-13CE-68E37EFEC4B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028700" y="1095375"/>
            <a:ext cx="12181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Blended Learning-Praktiken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028700" y="2984157"/>
            <a:ext cx="146859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03225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Nahtlose Integration von Technologie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Datengestützte Personalisierung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Konsistente Kommunikation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Interaktive und kollaborative Aktivitäten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Fortlaufende berufliche Entwicklung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8622938" y="8356288"/>
            <a:ext cx="648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101D20"/>
                </a:solidFill>
                <a:highlight>
                  <a:srgbClr val="FFFFFF"/>
                </a:highlight>
              </a:rPr>
              <a:t>Quelle: https://edynamiclearning.com/5-effective-blended-learning-strategies/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680" y="2793320"/>
            <a:ext cx="6977843" cy="53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891EEF13-602C-ED6D-2343-D6A1F51B4C8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3C654790-E93C-A2CA-5B4A-EB43FF0955C6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F74F6367-779F-0687-FF96-175D3E2B45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20D46363-4E1F-8B6F-B35D-EE5ACB392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dc6ac86cb_0_0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0dc6ac86cb_0_0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39" name="Google Shape;139;g30dc6ac86cb_0_0"/>
          <p:cNvSpPr txBox="1"/>
          <p:nvPr/>
        </p:nvSpPr>
        <p:spPr>
          <a:xfrm>
            <a:off x="1074863" y="656125"/>
            <a:ext cx="121815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>
                <a:solidFill>
                  <a:srgbClr val="033C5B"/>
                </a:solidFill>
              </a:rPr>
              <a:t>Nahtlose Integration von Technologie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0dc6ac86cb_0_0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0dc6ac86cb_0_0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0dc6ac86c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9" y="3095150"/>
            <a:ext cx="8417254" cy="5141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0dc6ac86cb_0_0"/>
          <p:cNvSpPr txBox="1"/>
          <p:nvPr/>
        </p:nvSpPr>
        <p:spPr>
          <a:xfrm>
            <a:off x="5042200" y="8320313"/>
            <a:ext cx="93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https://www.selesti.com/knowledge-hub/why-seamless-digital-integration-will-secure-a-commercially-sound-future</a:t>
            </a:r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24F98AE0-885B-BF59-C2B1-8839A0AA8CE5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40836F79-BD0F-2BDB-D01A-2B0BD470BFB5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B9E1E84C-DC20-48BB-251B-17993785AC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00BAA82D-F70C-8A9F-2F70-1DA3D4656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dc6ac86cb_0_14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0dc6ac86cb_0_14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53" name="Google Shape;153;g30dc6ac86cb_0_14"/>
          <p:cNvSpPr txBox="1"/>
          <p:nvPr/>
        </p:nvSpPr>
        <p:spPr>
          <a:xfrm>
            <a:off x="1028699" y="1095375"/>
            <a:ext cx="13585371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dirty="0" err="1">
                <a:solidFill>
                  <a:srgbClr val="033C5B"/>
                </a:solidFill>
              </a:rPr>
              <a:t>Datengestützte</a:t>
            </a:r>
            <a:r>
              <a:rPr lang="en-US" sz="6999" dirty="0">
                <a:solidFill>
                  <a:srgbClr val="033C5B"/>
                </a:solidFill>
              </a:rPr>
              <a:t> </a:t>
            </a:r>
            <a:r>
              <a:rPr lang="en-US" sz="6999" dirty="0" err="1">
                <a:solidFill>
                  <a:srgbClr val="033C5B"/>
                </a:solidFill>
              </a:rPr>
              <a:t>Personalisierung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0dc6ac86cb_0_14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0dc6ac86cb_0_14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30dc6ac86cb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564" y="2195100"/>
            <a:ext cx="12134894" cy="58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0dc6ac86cb_0_14"/>
          <p:cNvSpPr txBox="1"/>
          <p:nvPr/>
        </p:nvSpPr>
        <p:spPr>
          <a:xfrm>
            <a:off x="4711000" y="8312875"/>
            <a:ext cx="677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https://www.datahash.com/how-data-driven-personalization-can-impact-business/</a:t>
            </a:r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B76E63CC-EB62-0427-55F4-12D3FF42535B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3611856B-FC43-AD13-5BF2-586A570F3437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E533002A-F8DD-AB2A-C810-5183B149FF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69BC8F40-C218-85C6-3A61-C9A6F6CF6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dc6ac86cb_0_28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0dc6ac86cb_0_28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67" name="Google Shape;167;g30dc6ac86cb_0_28"/>
          <p:cNvSpPr txBox="1"/>
          <p:nvPr/>
        </p:nvSpPr>
        <p:spPr>
          <a:xfrm>
            <a:off x="1002950" y="656125"/>
            <a:ext cx="12181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>
                <a:solidFill>
                  <a:srgbClr val="033C5B"/>
                </a:solidFill>
              </a:rPr>
              <a:t>Konsistente Kommunikation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0dc6ac86cb_0_28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0dc6ac86cb_0_28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30dc6ac86cb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2" y="1903988"/>
            <a:ext cx="9478318" cy="632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0dc6ac86cb_0_28"/>
          <p:cNvSpPr txBox="1"/>
          <p:nvPr/>
        </p:nvSpPr>
        <p:spPr>
          <a:xfrm>
            <a:off x="1927563" y="8401138"/>
            <a:ext cx="1476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https://www.freepik.es/foto-gratis/bodegon-concepto-redes-sociales_15694968.htm#fromView=search&amp;page=1&amp;position=0&amp;uuid=e0edf348-3351-4fa0-b64a-0d769e21c2cd</a:t>
            </a:r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599D4456-CFDC-3CF6-0948-EF85377B322C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13183A8F-9AF6-5A82-FBF5-F837BB640A86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99AE7E47-C119-C258-48D1-FFDD8D67D1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BB91AB0-C0B1-A57F-B963-7892C6D28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dc6ac86cb_0_40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0dc6ac86cb_0_40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81" name="Google Shape;181;g30dc6ac86cb_0_40"/>
          <p:cNvSpPr txBox="1"/>
          <p:nvPr/>
        </p:nvSpPr>
        <p:spPr>
          <a:xfrm>
            <a:off x="1028700" y="607675"/>
            <a:ext cx="121815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>
                <a:solidFill>
                  <a:srgbClr val="033C5B"/>
                </a:solidFill>
              </a:rPr>
              <a:t>Interaktive und kollaborative Aktivitäten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0dc6ac86cb_0_40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0dc6ac86cb_0_40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30dc6ac86cb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325" y="2769125"/>
            <a:ext cx="7697357" cy="51415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0dc6ac86cb_0_40"/>
          <p:cNvSpPr txBox="1"/>
          <p:nvPr/>
        </p:nvSpPr>
        <p:spPr>
          <a:xfrm>
            <a:off x="2394125" y="8218800"/>
            <a:ext cx="1400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https://www.freepik.es/foto-gratis/personas-que-trabajan-espacio-oficina-elegante-acogedor_29794537.htm#fromView=search&amp;page=1&amp;position=6&amp;uuid=3a583d6c-b50f-49e8-a311-650b13706bc3</a:t>
            </a:r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7CE48B2E-3804-1D3E-94E7-79014C416D3A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0F268E62-A8F9-7D7D-2246-A645F5C31D0E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7FF3562A-6E11-5785-DF35-0A97E76B6E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0E7076AE-18D2-128A-9C3F-77677C841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dc6ac86cb_0_52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0dc6ac86cb_0_52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95" name="Google Shape;195;g30dc6ac86cb_0_52"/>
          <p:cNvSpPr txBox="1"/>
          <p:nvPr/>
        </p:nvSpPr>
        <p:spPr>
          <a:xfrm>
            <a:off x="1028700" y="700000"/>
            <a:ext cx="121815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>
                <a:solidFill>
                  <a:srgbClr val="033C5B"/>
                </a:solidFill>
              </a:rPr>
              <a:t>Fortlaufende berufliche Entwicklung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0dc6ac86cb_0_52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0dc6ac86cb_0_52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30dc6ac86cb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987" y="3004500"/>
            <a:ext cx="8999982" cy="514159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0dc6ac86cb_0_52"/>
          <p:cNvSpPr txBox="1"/>
          <p:nvPr/>
        </p:nvSpPr>
        <p:spPr>
          <a:xfrm>
            <a:off x="2769900" y="8188300"/>
            <a:ext cx="1274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vector-gratis/composicion-cultura-corporativa-ventanas-computadora-flechas-iconos-engranajes-copa-trofeo-personajes-garabatos-companeros-trabajo-ilustracion-vectorial_43869382.htm#fromView=search&amp;page=1&amp;position=4&amp;uuid=b6d50ae8-4e5e-44c7-9fb5-3e5b9035f8b3</a:t>
            </a:r>
            <a:endParaRPr/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CA351A56-BCE7-FBC4-8423-CEEB799BA0F9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FDC3E666-0B2A-D3CE-D20B-FE18B1567A87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75E6D95E-B411-BB55-B5D7-00DDDEFA01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EABD5034-B4F0-C318-CCFA-114B0AF3D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1" name="Google Shape;211;p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818926" y="1579150"/>
            <a:ext cx="157602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Beispiele für bewährte Praktiken bei Blended-Learning-Modellen </a:t>
            </a:r>
            <a:endParaRPr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818925" y="4448450"/>
            <a:ext cx="8088300" cy="2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70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EPAJE-Projekt</a:t>
            </a:r>
            <a:endParaRPr sz="70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5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US" sz="2750" b="0" i="0" u="sng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sz="275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//epale.ec.europa.eu/es </a:t>
            </a: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5571" y="4961388"/>
            <a:ext cx="6297348" cy="25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544CFEBC-14C3-EE76-0C4D-32317789D4E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49C34C86-AE4E-E025-5615-ACDD6647A0A9}"/>
              </a:ext>
            </a:extLst>
          </p:cNvPr>
          <p:cNvSpPr txBox="1"/>
          <p:nvPr/>
        </p:nvSpPr>
        <p:spPr>
          <a:xfrm>
            <a:off x="5627065" y="9142466"/>
            <a:ext cx="1067627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Von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finanziert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geäußerten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Ansichten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Meinungen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entsprechen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jedoch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ausschließlich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Autors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bzw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Autoren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spiegeln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zwingend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Exekutivagentur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Bildung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und Kultur (EACEA) wider.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Weder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Europäische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Union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die EACEA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dafür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gemacht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9B4AAF60-DB48-D64B-558F-DC96F71AFFE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08176" y="9313270"/>
            <a:ext cx="1171299" cy="38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7C2959D9-1A84-794D-193B-EBDAE0CEB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151" y="9313270"/>
            <a:ext cx="2127074" cy="446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1532</Words>
  <Application>Microsoft Office PowerPoint</Application>
  <PresentationFormat>Custom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stsal</dc:creator>
  <cp:keywords>, docId:31EB419415ADAC62F7D38A2DE92D4087</cp:keywords>
  <cp:lastModifiedBy>Sotiria Tsalamani</cp:lastModifiedBy>
  <cp:revision>2</cp:revision>
  <dcterms:created xsi:type="dcterms:W3CDTF">2006-08-16T00:00:00Z</dcterms:created>
  <dcterms:modified xsi:type="dcterms:W3CDTF">2024-11-08T10:27:51Z</dcterms:modified>
</cp:coreProperties>
</file>